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1"/>
  </p:notesMasterIdLst>
  <p:sldIdLst>
    <p:sldId id="538" r:id="rId2"/>
    <p:sldId id="300" r:id="rId3"/>
    <p:sldId id="535" r:id="rId4"/>
    <p:sldId id="491" r:id="rId5"/>
    <p:sldId id="518" r:id="rId6"/>
    <p:sldId id="519" r:id="rId7"/>
    <p:sldId id="508" r:id="rId8"/>
    <p:sldId id="512" r:id="rId9"/>
    <p:sldId id="487" r:id="rId10"/>
    <p:sldId id="324" r:id="rId11"/>
    <p:sldId id="505" r:id="rId12"/>
    <p:sldId id="283" r:id="rId13"/>
    <p:sldId id="287" r:id="rId14"/>
    <p:sldId id="420" r:id="rId15"/>
    <p:sldId id="533" r:id="rId16"/>
    <p:sldId id="534" r:id="rId17"/>
    <p:sldId id="425" r:id="rId18"/>
    <p:sldId id="421" r:id="rId19"/>
    <p:sldId id="422" r:id="rId20"/>
    <p:sldId id="426" r:id="rId21"/>
    <p:sldId id="424" r:id="rId22"/>
    <p:sldId id="427" r:id="rId23"/>
    <p:sldId id="428" r:id="rId24"/>
    <p:sldId id="429" r:id="rId25"/>
    <p:sldId id="488" r:id="rId26"/>
    <p:sldId id="497" r:id="rId27"/>
    <p:sldId id="501" r:id="rId28"/>
    <p:sldId id="498" r:id="rId29"/>
    <p:sldId id="284" r:id="rId30"/>
    <p:sldId id="430" r:id="rId31"/>
    <p:sldId id="528" r:id="rId32"/>
    <p:sldId id="530" r:id="rId33"/>
    <p:sldId id="529" r:id="rId34"/>
    <p:sldId id="531" r:id="rId35"/>
    <p:sldId id="526" r:id="rId36"/>
    <p:sldId id="524" r:id="rId37"/>
    <p:sldId id="520" r:id="rId38"/>
    <p:sldId id="521" r:id="rId39"/>
    <p:sldId id="522" r:id="rId40"/>
    <p:sldId id="525" r:id="rId41"/>
    <p:sldId id="527" r:id="rId42"/>
    <p:sldId id="537" r:id="rId43"/>
    <p:sldId id="536" r:id="rId44"/>
    <p:sldId id="489" r:id="rId45"/>
    <p:sldId id="446" r:id="rId46"/>
    <p:sldId id="390" r:id="rId47"/>
    <p:sldId id="447" r:id="rId48"/>
    <p:sldId id="448" r:id="rId49"/>
    <p:sldId id="449" r:id="rId50"/>
    <p:sldId id="450" r:id="rId51"/>
    <p:sldId id="451" r:id="rId52"/>
    <p:sldId id="452" r:id="rId53"/>
    <p:sldId id="453" r:id="rId54"/>
    <p:sldId id="454" r:id="rId55"/>
    <p:sldId id="456" r:id="rId56"/>
    <p:sldId id="455" r:id="rId57"/>
    <p:sldId id="532" r:id="rId58"/>
    <p:sldId id="517" r:id="rId59"/>
    <p:sldId id="516" r:id="rId60"/>
  </p:sldIdLst>
  <p:sldSz cx="9144000" cy="6858000" type="screen4x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4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7" autoAdjust="0"/>
    <p:restoredTop sz="94660"/>
  </p:normalViewPr>
  <p:slideViewPr>
    <p:cSldViewPr snapToGrid="0">
      <p:cViewPr varScale="1">
        <p:scale>
          <a:sx n="107" d="100"/>
          <a:sy n="107" d="100"/>
        </p:scale>
        <p:origin x="1326" y="96"/>
      </p:cViewPr>
      <p:guideLst>
        <p:guide orient="horz" pos="2160"/>
        <p:guide pos="40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rts/_rels/chart1.xml.rels><?xml version="1.0" encoding="UTF-8" standalone="yes"?>
<Relationships xmlns="http://schemas.openxmlformats.org/package/2006/relationships"><Relationship Id="rId3" Type="http://schemas.openxmlformats.org/officeDocument/2006/relationships/oleObject" Target="file:///C:\Users\FYJRN\Desktop\&#12467;&#12500;&#12540;&#20107;&#21069;&#35506;&#38988;&#65288;&#21462;&#12426;&#12414;&#12392;&#12417;&#65289;.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247594050743661E-2"/>
          <c:y val="8.2076865391826057E-2"/>
          <c:w val="0.8502594050743657"/>
          <c:h val="0.67242632170978622"/>
        </c:manualLayout>
      </c:layout>
      <c:barChart>
        <c:barDir val="bar"/>
        <c:grouping val="percentStacked"/>
        <c:varyColors val="0"/>
        <c:ser>
          <c:idx val="0"/>
          <c:order val="0"/>
          <c:tx>
            <c:strRef>
              <c:f>Sheet3!$C$4</c:f>
              <c:strCache>
                <c:ptCount val="1"/>
                <c:pt idx="0">
                  <c:v>新カリキュラムで実施</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Sheet3!$B$5:$B$6</c:f>
              <c:strCache>
                <c:ptCount val="2"/>
                <c:pt idx="0">
                  <c:v>初任</c:v>
                </c:pt>
                <c:pt idx="1">
                  <c:v>現任</c:v>
                </c:pt>
              </c:strCache>
            </c:strRef>
          </c:cat>
          <c:val>
            <c:numRef>
              <c:f>Sheet3!$C$5:$C$6</c:f>
              <c:numCache>
                <c:formatCode>General</c:formatCode>
                <c:ptCount val="2"/>
                <c:pt idx="0">
                  <c:v>9</c:v>
                </c:pt>
                <c:pt idx="1">
                  <c:v>5</c:v>
                </c:pt>
              </c:numCache>
            </c:numRef>
          </c:val>
          <c:extLst>
            <c:ext xmlns:c16="http://schemas.microsoft.com/office/drawing/2014/chart" uri="{C3380CC4-5D6E-409C-BE32-E72D297353CC}">
              <c16:uniqueId val="{00000000-2701-4B15-B941-79EEBB6D35F3}"/>
            </c:ext>
          </c:extLst>
        </c:ser>
        <c:ser>
          <c:idx val="1"/>
          <c:order val="1"/>
          <c:tx>
            <c:strRef>
              <c:f>Sheet3!$D$4</c:f>
              <c:strCache>
                <c:ptCount val="1"/>
                <c:pt idx="0">
                  <c:v>一部新カリキュラムの要素を取り込んで実施</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Sheet3!$B$5:$B$6</c:f>
              <c:strCache>
                <c:ptCount val="2"/>
                <c:pt idx="0">
                  <c:v>初任</c:v>
                </c:pt>
                <c:pt idx="1">
                  <c:v>現任</c:v>
                </c:pt>
              </c:strCache>
            </c:strRef>
          </c:cat>
          <c:val>
            <c:numRef>
              <c:f>Sheet3!$D$5:$D$6</c:f>
              <c:numCache>
                <c:formatCode>General</c:formatCode>
                <c:ptCount val="2"/>
                <c:pt idx="0">
                  <c:v>9</c:v>
                </c:pt>
                <c:pt idx="1">
                  <c:v>8</c:v>
                </c:pt>
              </c:numCache>
            </c:numRef>
          </c:val>
          <c:extLst>
            <c:ext xmlns:c16="http://schemas.microsoft.com/office/drawing/2014/chart" uri="{C3380CC4-5D6E-409C-BE32-E72D297353CC}">
              <c16:uniqueId val="{00000001-2701-4B15-B941-79EEBB6D35F3}"/>
            </c:ext>
          </c:extLst>
        </c:ser>
        <c:ser>
          <c:idx val="2"/>
          <c:order val="2"/>
          <c:tx>
            <c:strRef>
              <c:f>Sheet3!$E$4</c:f>
              <c:strCache>
                <c:ptCount val="1"/>
                <c:pt idx="0">
                  <c:v>現行カリキュラムで実施</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Sheet3!$B$5:$B$6</c:f>
              <c:strCache>
                <c:ptCount val="2"/>
                <c:pt idx="0">
                  <c:v>初任</c:v>
                </c:pt>
                <c:pt idx="1">
                  <c:v>現任</c:v>
                </c:pt>
              </c:strCache>
            </c:strRef>
          </c:cat>
          <c:val>
            <c:numRef>
              <c:f>Sheet3!$E$5:$E$6</c:f>
              <c:numCache>
                <c:formatCode>General</c:formatCode>
                <c:ptCount val="2"/>
                <c:pt idx="0">
                  <c:v>28</c:v>
                </c:pt>
                <c:pt idx="1">
                  <c:v>32</c:v>
                </c:pt>
              </c:numCache>
            </c:numRef>
          </c:val>
          <c:extLst>
            <c:ext xmlns:c16="http://schemas.microsoft.com/office/drawing/2014/chart" uri="{C3380CC4-5D6E-409C-BE32-E72D297353CC}">
              <c16:uniqueId val="{00000002-2701-4B15-B941-79EEBB6D35F3}"/>
            </c:ext>
          </c:extLst>
        </c:ser>
        <c:ser>
          <c:idx val="3"/>
          <c:order val="3"/>
          <c:tx>
            <c:strRef>
              <c:f>Sheet3!$F$4</c:f>
              <c:strCache>
                <c:ptCount val="1"/>
                <c:pt idx="0">
                  <c:v>無回答</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Sheet3!$B$5:$B$6</c:f>
              <c:strCache>
                <c:ptCount val="2"/>
                <c:pt idx="0">
                  <c:v>初任</c:v>
                </c:pt>
                <c:pt idx="1">
                  <c:v>現任</c:v>
                </c:pt>
              </c:strCache>
            </c:strRef>
          </c:cat>
          <c:val>
            <c:numRef>
              <c:f>Sheet3!$F$5:$F$6</c:f>
              <c:numCache>
                <c:formatCode>General</c:formatCode>
                <c:ptCount val="2"/>
                <c:pt idx="0">
                  <c:v>1</c:v>
                </c:pt>
                <c:pt idx="1">
                  <c:v>2</c:v>
                </c:pt>
              </c:numCache>
            </c:numRef>
          </c:val>
          <c:extLst>
            <c:ext xmlns:c16="http://schemas.microsoft.com/office/drawing/2014/chart" uri="{C3380CC4-5D6E-409C-BE32-E72D297353CC}">
              <c16:uniqueId val="{00000003-2701-4B15-B941-79EEBB6D35F3}"/>
            </c:ext>
          </c:extLst>
        </c:ser>
        <c:dLbls>
          <c:dLblPos val="ctr"/>
          <c:showLegendKey val="0"/>
          <c:showVal val="1"/>
          <c:showCatName val="0"/>
          <c:showSerName val="0"/>
          <c:showPercent val="0"/>
          <c:showBubbleSize val="0"/>
        </c:dLbls>
        <c:gapWidth val="150"/>
        <c:overlap val="100"/>
        <c:axId val="436719088"/>
        <c:axId val="436712016"/>
      </c:barChart>
      <c:catAx>
        <c:axId val="4367190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S UI Gothic" panose="020B0600070205080204" pitchFamily="50" charset="-128"/>
                <a:ea typeface="MS UI Gothic" panose="020B0600070205080204" pitchFamily="50" charset="-128"/>
                <a:cs typeface="+mn-cs"/>
              </a:defRPr>
            </a:pPr>
            <a:endParaRPr lang="ja-JP"/>
          </a:p>
        </c:txPr>
        <c:crossAx val="436712016"/>
        <c:crosses val="autoZero"/>
        <c:auto val="1"/>
        <c:lblAlgn val="ctr"/>
        <c:lblOffset val="100"/>
        <c:noMultiLvlLbl val="0"/>
      </c:catAx>
      <c:valAx>
        <c:axId val="43671201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ja-JP"/>
          </a:p>
        </c:txPr>
        <c:crossAx val="4367190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S UI Gothic" panose="020B0600070205080204" pitchFamily="50" charset="-128"/>
              <a:ea typeface="MS UI Gothic" panose="020B060007020508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3078428" cy="513508"/>
          </a:xfrm>
          <a:prstGeom prst="rect">
            <a:avLst/>
          </a:prstGeom>
        </p:spPr>
        <p:txBody>
          <a:bodyPr vert="horz" lIns="94668" tIns="47334" rIns="94668" bIns="47334"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992" y="1"/>
            <a:ext cx="3078428" cy="513508"/>
          </a:xfrm>
          <a:prstGeom prst="rect">
            <a:avLst/>
          </a:prstGeom>
        </p:spPr>
        <p:txBody>
          <a:bodyPr vert="horz" lIns="94668" tIns="47334" rIns="94668" bIns="47334" rtlCol="0"/>
          <a:lstStyle>
            <a:lvl1pPr algn="r">
              <a:defRPr sz="1200"/>
            </a:lvl1pPr>
          </a:lstStyle>
          <a:p>
            <a:fld id="{9726607B-02B2-4661-8E98-B21074635C9F}" type="datetimeFigureOut">
              <a:rPr kumimoji="1" lang="ja-JP" altLang="en-US" smtClean="0"/>
              <a:t>2019/9/6</a:t>
            </a:fld>
            <a:endParaRPr kumimoji="1" lang="ja-JP" altLang="en-US"/>
          </a:p>
        </p:txBody>
      </p:sp>
      <p:sp>
        <p:nvSpPr>
          <p:cNvPr id="4" name="スライド イメージ プレースホルダー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4668" tIns="47334" rIns="94668" bIns="47334" rtlCol="0" anchor="ctr"/>
          <a:lstStyle/>
          <a:p>
            <a:endParaRPr lang="ja-JP" altLang="en-US"/>
          </a:p>
        </p:txBody>
      </p:sp>
      <p:sp>
        <p:nvSpPr>
          <p:cNvPr id="5" name="ノート プレースホルダー 4"/>
          <p:cNvSpPr>
            <a:spLocks noGrp="1"/>
          </p:cNvSpPr>
          <p:nvPr>
            <p:ph type="body" sz="quarter" idx="3"/>
          </p:nvPr>
        </p:nvSpPr>
        <p:spPr>
          <a:xfrm>
            <a:off x="710407" y="4925408"/>
            <a:ext cx="5683250" cy="4029879"/>
          </a:xfrm>
          <a:prstGeom prst="rect">
            <a:avLst/>
          </a:prstGeom>
        </p:spPr>
        <p:txBody>
          <a:bodyPr vert="horz" lIns="94668" tIns="47334" rIns="94668" bIns="4733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721107"/>
            <a:ext cx="3078428" cy="513507"/>
          </a:xfrm>
          <a:prstGeom prst="rect">
            <a:avLst/>
          </a:prstGeom>
        </p:spPr>
        <p:txBody>
          <a:bodyPr vert="horz" lIns="94668" tIns="47334" rIns="94668" bIns="4733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992" y="9721107"/>
            <a:ext cx="3078428" cy="513507"/>
          </a:xfrm>
          <a:prstGeom prst="rect">
            <a:avLst/>
          </a:prstGeom>
        </p:spPr>
        <p:txBody>
          <a:bodyPr vert="horz" lIns="94668" tIns="47334" rIns="94668" bIns="47334" rtlCol="0" anchor="b"/>
          <a:lstStyle>
            <a:lvl1pPr algn="r">
              <a:defRPr sz="1200"/>
            </a:lvl1pPr>
          </a:lstStyle>
          <a:p>
            <a:fld id="{031C8595-9AA0-4DFF-915E-9E3FE615DBEA}" type="slidenum">
              <a:rPr kumimoji="1" lang="ja-JP" altLang="en-US" smtClean="0"/>
              <a:t>‹#›</a:t>
            </a:fld>
            <a:endParaRPr kumimoji="1" lang="ja-JP" altLang="en-US"/>
          </a:p>
        </p:txBody>
      </p:sp>
    </p:spTree>
    <p:extLst>
      <p:ext uri="{BB962C8B-B14F-4D97-AF65-F5344CB8AC3E}">
        <p14:creationId xmlns:p14="http://schemas.microsoft.com/office/powerpoint/2010/main" val="37821062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スライド イメージ プレースホルダ 1"/>
          <p:cNvSpPr>
            <a:spLocks noGrp="1" noRot="1" noChangeAspect="1" noTextEdit="1"/>
          </p:cNvSpPr>
          <p:nvPr>
            <p:ph type="sldImg"/>
          </p:nvPr>
        </p:nvSpPr>
        <p:spPr>
          <a:xfrm>
            <a:off x="747713" y="835025"/>
            <a:ext cx="5559425" cy="4170363"/>
          </a:xfrm>
          <a:ln/>
        </p:spPr>
      </p:sp>
      <p:sp>
        <p:nvSpPr>
          <p:cNvPr id="123907" name="ノート プレースホルダ 2"/>
          <p:cNvSpPr>
            <a:spLocks noGrp="1"/>
          </p:cNvSpPr>
          <p:nvPr>
            <p:ph type="body" idx="1"/>
          </p:nvPr>
        </p:nvSpPr>
        <p:spPr>
          <a:noFill/>
          <a:ln/>
        </p:spPr>
        <p:txBody>
          <a:bodyPr/>
          <a:lstStyle/>
          <a:p>
            <a:endParaRPr lang="ja-JP" altLang="en-US" dirty="0" smtClean="0">
              <a:ea typeface="ＭＳ Ｐ明朝" charset="-128"/>
            </a:endParaRPr>
          </a:p>
        </p:txBody>
      </p:sp>
      <p:sp>
        <p:nvSpPr>
          <p:cNvPr id="123908" name="スライド番号プレースホルダ 3"/>
          <p:cNvSpPr>
            <a:spLocks noGrp="1"/>
          </p:cNvSpPr>
          <p:nvPr>
            <p:ph type="sldNum" sz="quarter" idx="5"/>
          </p:nvPr>
        </p:nvSpPr>
        <p:spPr>
          <a:noFill/>
        </p:spPr>
        <p:txBody>
          <a:bodyPr/>
          <a:lstStyle/>
          <a:p>
            <a:fld id="{7BE8C8E5-0883-46C5-B1D6-0E396E2FF8A7}" type="slidenum">
              <a:rPr lang="en-US" altLang="ja-JP" smtClean="0">
                <a:ea typeface="ＭＳ Ｐゴシック" charset="-128"/>
              </a:rPr>
              <a:pPr/>
              <a:t>1</a:t>
            </a:fld>
            <a:endParaRPr lang="en-US" altLang="ja-JP" dirty="0" smtClean="0">
              <a:ea typeface="ＭＳ Ｐゴシック" charset="-128"/>
            </a:endParaRPr>
          </a:p>
        </p:txBody>
      </p:sp>
    </p:spTree>
    <p:extLst>
      <p:ext uri="{BB962C8B-B14F-4D97-AF65-F5344CB8AC3E}">
        <p14:creationId xmlns:p14="http://schemas.microsoft.com/office/powerpoint/2010/main" val="14554968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33</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6596370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34</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894681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36</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927313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1425"/>
            <a:ext cx="4473575" cy="3354388"/>
          </a:xfrm>
        </p:spPr>
      </p:sp>
      <p:sp>
        <p:nvSpPr>
          <p:cNvPr id="3" name="ノート プレースホルダー 2"/>
          <p:cNvSpPr>
            <a:spLocks noGrp="1"/>
          </p:cNvSpPr>
          <p:nvPr>
            <p:ph type="body" idx="1"/>
          </p:nvPr>
        </p:nvSpPr>
        <p:spPr/>
        <p:txBody>
          <a:bodyPr/>
          <a:lstStyle/>
          <a:p>
            <a:r>
              <a:rPr kumimoji="1" lang="ja-JP" altLang="en-US" dirty="0"/>
              <a:t>現任者研修の構造については、この表のとおりで、本日は</a:t>
            </a:r>
            <a:r>
              <a:rPr kumimoji="1" lang="en-US" altLang="ja-JP" dirty="0"/>
              <a:t>3</a:t>
            </a:r>
            <a:r>
              <a:rPr kumimoji="1" lang="ja-JP" altLang="en-US" dirty="0"/>
              <a:t>日目</a:t>
            </a:r>
            <a:r>
              <a:rPr kumimoji="1" lang="ja-JP" altLang="en-US" dirty="0" smtClean="0"/>
              <a:t>、チームアプローチ</a:t>
            </a:r>
            <a:r>
              <a:rPr kumimoji="1" lang="ja-JP" altLang="en-US" dirty="0"/>
              <a:t>について講義と演習を行い、これをもとにインターバルの期間に研修の一環として実践してきていただくことになります</a:t>
            </a:r>
            <a:r>
              <a:rPr kumimoji="1" lang="ja-JP" altLang="en-US" dirty="0" smtClean="0"/>
              <a:t>。日ごろの</a:t>
            </a:r>
            <a:r>
              <a:rPr kumimoji="1" lang="ja-JP" altLang="en-US" dirty="0"/>
              <a:t>実践を振り返る場にもなりますので、よろしくお願いいたします。</a:t>
            </a:r>
            <a:endParaRPr kumimoji="1" lang="en-US" altLang="ja-JP" dirty="0"/>
          </a:p>
          <a:p>
            <a:endParaRPr lang="en-US" altLang="ja-JP" dirty="0"/>
          </a:p>
          <a:p>
            <a:r>
              <a:rPr kumimoji="1" lang="ja-JP" altLang="en-US" dirty="0"/>
              <a:t>現任研修の獲得目標といたしましては、①～④まであります。このコマは②チームアプローチの部分ですので、私たち相談支援専門員が本人を中心として、本人の想いをキャッチし本人の望む生活を実現するために、いかに多職種と連携するかを理論と実践を踏まえて学ぶことになります。</a:t>
            </a:r>
          </a:p>
        </p:txBody>
      </p:sp>
      <p:sp>
        <p:nvSpPr>
          <p:cNvPr id="4" name="スライド番号プレースホルダー 3"/>
          <p:cNvSpPr>
            <a:spLocks noGrp="1"/>
          </p:cNvSpPr>
          <p:nvPr>
            <p:ph type="sldNum" sz="quarter" idx="10"/>
          </p:nvPr>
        </p:nvSpPr>
        <p:spPr/>
        <p:txBody>
          <a:bodyPr/>
          <a:lstStyle/>
          <a:p>
            <a:fld id="{29658F9F-93C4-472B-ABB7-FE86859599E0}" type="slidenum">
              <a:rPr kumimoji="1" lang="ja-JP" altLang="en-US" smtClean="0"/>
              <a:t>40</a:t>
            </a:fld>
            <a:endParaRPr kumimoji="1" lang="ja-JP" altLang="en-US"/>
          </a:p>
        </p:txBody>
      </p:sp>
    </p:spTree>
    <p:extLst>
      <p:ext uri="{BB962C8B-B14F-4D97-AF65-F5344CB8AC3E}">
        <p14:creationId xmlns:p14="http://schemas.microsoft.com/office/powerpoint/2010/main" val="24522086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42</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1499738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43</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3051171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スライド イメージ プレースホルダ 1"/>
          <p:cNvSpPr>
            <a:spLocks noGrp="1" noRot="1" noChangeAspect="1" noTextEdit="1"/>
          </p:cNvSpPr>
          <p:nvPr>
            <p:ph type="sldImg"/>
          </p:nvPr>
        </p:nvSpPr>
        <p:spPr bwMode="auto">
          <a:xfrm>
            <a:off x="749300" y="835025"/>
            <a:ext cx="5557838" cy="4168775"/>
          </a:xfrm>
          <a:noFill/>
          <a:ln>
            <a:solidFill>
              <a:srgbClr val="000000"/>
            </a:solidFill>
            <a:miter lim="800000"/>
            <a:headEnd/>
            <a:tailEnd/>
          </a:ln>
        </p:spPr>
      </p:sp>
      <p:sp>
        <p:nvSpPr>
          <p:cNvPr id="880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dirty="0" smtClean="0">
              <a:ea typeface="ＭＳ Ｐ明朝" pitchFamily="18" charset="-128"/>
            </a:endParaRPr>
          </a:p>
        </p:txBody>
      </p:sp>
      <p:sp>
        <p:nvSpPr>
          <p:cNvPr id="77828" name="スライド番号プレースホルダ 3"/>
          <p:cNvSpPr>
            <a:spLocks noGrp="1"/>
          </p:cNvSpPr>
          <p:nvPr>
            <p:ph type="sldNum" sz="quarter" idx="5"/>
          </p:nvPr>
        </p:nvSpPr>
        <p:spPr/>
        <p:txBody>
          <a:bodyPr/>
          <a:lstStyle/>
          <a:p>
            <a:pPr defTabSz="901975" fontAlgn="base">
              <a:spcBef>
                <a:spcPct val="0"/>
              </a:spcBef>
              <a:spcAft>
                <a:spcPct val="0"/>
              </a:spcAft>
              <a:defRPr/>
            </a:pPr>
            <a:fld id="{2BA23D3F-3A7F-4EF6-A98B-515F39B60422}" type="slidenum">
              <a:rPr kumimoji="1" lang="ja-JP" altLang="en-US">
                <a:solidFill>
                  <a:srgbClr val="000000"/>
                </a:solidFill>
                <a:latin typeface="Arial" charset="0"/>
                <a:ea typeface="ＭＳ Ｐゴシック" pitchFamily="50" charset="-128"/>
              </a:rPr>
              <a:pPr defTabSz="901975" fontAlgn="base">
                <a:spcBef>
                  <a:spcPct val="0"/>
                </a:spcBef>
                <a:spcAft>
                  <a:spcPct val="0"/>
                </a:spcAft>
                <a:defRPr/>
              </a:pPr>
              <a:t>45</a:t>
            </a:fld>
            <a:endParaRPr kumimoji="1" lang="ja-JP" altLang="en-US" dirty="0">
              <a:solidFill>
                <a:srgbClr val="000000"/>
              </a:solidFill>
              <a:latin typeface="Arial" charset="0"/>
              <a:ea typeface="ＭＳ Ｐゴシック" pitchFamily="50" charset="-128"/>
            </a:endParaRPr>
          </a:p>
        </p:txBody>
      </p:sp>
    </p:spTree>
    <p:extLst>
      <p:ext uri="{BB962C8B-B14F-4D97-AF65-F5344CB8AC3E}">
        <p14:creationId xmlns:p14="http://schemas.microsoft.com/office/powerpoint/2010/main" val="31405227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64797B1-0CA1-4753-B4EB-7056630438C7}" type="slidenum">
              <a:rPr kumimoji="1" lang="ja-JP" altLang="en-US" smtClean="0"/>
              <a:t>47</a:t>
            </a:fld>
            <a:endParaRPr kumimoji="1" lang="ja-JP" altLang="en-US"/>
          </a:p>
        </p:txBody>
      </p:sp>
    </p:spTree>
    <p:extLst>
      <p:ext uri="{BB962C8B-B14F-4D97-AF65-F5344CB8AC3E}">
        <p14:creationId xmlns:p14="http://schemas.microsoft.com/office/powerpoint/2010/main" val="11260409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49</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6222972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52</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1744860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スライド イメージ プレースホルダ 1"/>
          <p:cNvSpPr>
            <a:spLocks noGrp="1" noRot="1" noChangeAspect="1" noTextEdit="1"/>
          </p:cNvSpPr>
          <p:nvPr>
            <p:ph type="sldImg"/>
          </p:nvPr>
        </p:nvSpPr>
        <p:spPr>
          <a:xfrm>
            <a:off x="747713" y="835025"/>
            <a:ext cx="5559425" cy="4170363"/>
          </a:xfrm>
          <a:ln/>
        </p:spPr>
      </p:sp>
      <p:sp>
        <p:nvSpPr>
          <p:cNvPr id="123907" name="ノート プレースホルダ 2"/>
          <p:cNvSpPr>
            <a:spLocks noGrp="1"/>
          </p:cNvSpPr>
          <p:nvPr>
            <p:ph type="body" idx="1"/>
          </p:nvPr>
        </p:nvSpPr>
        <p:spPr>
          <a:noFill/>
          <a:ln/>
        </p:spPr>
        <p:txBody>
          <a:bodyPr/>
          <a:lstStyle/>
          <a:p>
            <a:endParaRPr lang="ja-JP" altLang="en-US" dirty="0" smtClean="0">
              <a:ea typeface="ＭＳ Ｐ明朝" charset="-128"/>
            </a:endParaRPr>
          </a:p>
        </p:txBody>
      </p:sp>
      <p:sp>
        <p:nvSpPr>
          <p:cNvPr id="123908" name="スライド番号プレースホルダ 3"/>
          <p:cNvSpPr>
            <a:spLocks noGrp="1"/>
          </p:cNvSpPr>
          <p:nvPr>
            <p:ph type="sldNum" sz="quarter" idx="5"/>
          </p:nvPr>
        </p:nvSpPr>
        <p:spPr>
          <a:noFill/>
        </p:spPr>
        <p:txBody>
          <a:bodyPr/>
          <a:lstStyle/>
          <a:p>
            <a:fld id="{7BE8C8E5-0883-46C5-B1D6-0E396E2FF8A7}" type="slidenum">
              <a:rPr lang="en-US" altLang="ja-JP" smtClean="0">
                <a:ea typeface="ＭＳ Ｐゴシック" charset="-128"/>
              </a:rPr>
              <a:pPr/>
              <a:t>2</a:t>
            </a:fld>
            <a:endParaRPr lang="en-US" altLang="ja-JP" dirty="0" smtClean="0">
              <a:ea typeface="ＭＳ Ｐゴシック" charset="-128"/>
            </a:endParaRPr>
          </a:p>
        </p:txBody>
      </p:sp>
    </p:spTree>
    <p:extLst>
      <p:ext uri="{BB962C8B-B14F-4D97-AF65-F5344CB8AC3E}">
        <p14:creationId xmlns:p14="http://schemas.microsoft.com/office/powerpoint/2010/main" val="4103386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491C29F3-6A3A-4ED3-87DD-190008DCF418}" type="slidenum">
              <a:rPr kumimoji="1" lang="ja-JP" altLang="en-US" smtClean="0"/>
              <a:t>53</a:t>
            </a:fld>
            <a:endParaRPr kumimoji="1" lang="ja-JP" altLang="en-US"/>
          </a:p>
        </p:txBody>
      </p:sp>
    </p:spTree>
    <p:extLst>
      <p:ext uri="{BB962C8B-B14F-4D97-AF65-F5344CB8AC3E}">
        <p14:creationId xmlns:p14="http://schemas.microsoft.com/office/powerpoint/2010/main" val="16421478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質問はどちらの県への質問かを明確にする</a:t>
            </a:r>
            <a:endParaRPr kumimoji="1" lang="ja-JP" altLang="en-US" dirty="0"/>
          </a:p>
        </p:txBody>
      </p:sp>
      <p:sp>
        <p:nvSpPr>
          <p:cNvPr id="4" name="スライド番号プレースホルダー 3"/>
          <p:cNvSpPr>
            <a:spLocks noGrp="1"/>
          </p:cNvSpPr>
          <p:nvPr>
            <p:ph type="sldNum" sz="quarter" idx="10"/>
          </p:nvPr>
        </p:nvSpPr>
        <p:spPr/>
        <p:txBody>
          <a:bodyPr/>
          <a:lstStyle/>
          <a:p>
            <a:fld id="{A9CEC8D1-E80E-40D0-9402-F675B3F29B8B}" type="slidenum">
              <a:rPr kumimoji="1" lang="ja-JP" altLang="en-US" smtClean="0"/>
              <a:t>58</a:t>
            </a:fld>
            <a:endParaRPr kumimoji="1" lang="ja-JP" altLang="en-US"/>
          </a:p>
        </p:txBody>
      </p:sp>
    </p:spTree>
    <p:extLst>
      <p:ext uri="{BB962C8B-B14F-4D97-AF65-F5344CB8AC3E}">
        <p14:creationId xmlns:p14="http://schemas.microsoft.com/office/powerpoint/2010/main" val="155419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3</a:t>
            </a:fld>
            <a:endParaRPr kumimoji="1" lang="ja-JP" altLang="en-US"/>
          </a:p>
        </p:txBody>
      </p:sp>
    </p:spTree>
    <p:extLst>
      <p:ext uri="{BB962C8B-B14F-4D97-AF65-F5344CB8AC3E}">
        <p14:creationId xmlns:p14="http://schemas.microsoft.com/office/powerpoint/2010/main" val="4214101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5</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2940532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6</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0317700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0FE01BF2-6F40-4270-B634-F34189B4C341}" type="slidenum">
              <a:rPr kumimoji="1" lang="ja-JP" altLang="en-US" smtClean="0"/>
              <a:t>7</a:t>
            </a:fld>
            <a:endParaRPr kumimoji="1" lang="ja-JP" altLang="en-US"/>
          </a:p>
        </p:txBody>
      </p:sp>
    </p:spTree>
    <p:extLst>
      <p:ext uri="{BB962C8B-B14F-4D97-AF65-F5344CB8AC3E}">
        <p14:creationId xmlns:p14="http://schemas.microsoft.com/office/powerpoint/2010/main" val="15205267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＜総合的かつ包括的な相談支援体制の構築＞</a:t>
            </a:r>
            <a:endParaRPr kumimoji="1" lang="en-US" altLang="ja-JP"/>
          </a:p>
          <a:p>
            <a:r>
              <a:rPr kumimoji="1" lang="ja-JP" altLang="en-US"/>
              <a:t>○初任者研修：</a:t>
            </a:r>
            <a:endParaRPr kumimoji="1" lang="en-US" altLang="ja-JP"/>
          </a:p>
          <a:p>
            <a:r>
              <a:rPr kumimoji="1" lang="ja-JP" altLang="en-US"/>
              <a:t>・地域を基盤としたソーシャルワーカーとしての価値の獲得</a:t>
            </a:r>
            <a:endParaRPr kumimoji="1" lang="en-US" altLang="ja-JP"/>
          </a:p>
          <a:p>
            <a:r>
              <a:rPr kumimoji="1" lang="ja-JP" altLang="en-US"/>
              <a:t>・基本相談支援を基盤とした計画相談支援を実施できる知識と技術の獲得</a:t>
            </a:r>
            <a:endParaRPr kumimoji="1" lang="en-US" altLang="ja-JP"/>
          </a:p>
          <a:p>
            <a:endParaRPr kumimoji="1" lang="en-US" altLang="ja-JP"/>
          </a:p>
          <a:p>
            <a:r>
              <a:rPr kumimoji="1" lang="ja-JP" altLang="en-US"/>
              <a:t>○現任研修：</a:t>
            </a:r>
            <a:endParaRPr kumimoji="1" lang="en-US" altLang="ja-JP"/>
          </a:p>
          <a:p>
            <a:r>
              <a:rPr kumimoji="1" lang="ja-JP" altLang="en-US"/>
              <a:t>・地域を基盤としたソーシャルワーカーとしての価値の再確認→相談支援</a:t>
            </a:r>
            <a:endParaRPr kumimoji="1" lang="en-US" altLang="ja-JP"/>
          </a:p>
          <a:p>
            <a:r>
              <a:rPr kumimoji="1" lang="ja-JP" altLang="en-US"/>
              <a:t>・個を地域で支える援助を実施できる知識と技術の獲得→チームアプローチ</a:t>
            </a:r>
            <a:endParaRPr kumimoji="1" lang="en-US" altLang="ja-JP"/>
          </a:p>
          <a:p>
            <a:r>
              <a:rPr kumimoji="1" lang="ja-JP" altLang="en-US"/>
              <a:t>・個を支える地域をつくる知識と技術の獲得→コミュニティワーク</a:t>
            </a:r>
            <a:endParaRPr kumimoji="1" lang="en-US" altLang="ja-JP"/>
          </a:p>
          <a:p>
            <a:endParaRPr kumimoji="1" lang="en-US" altLang="ja-JP"/>
          </a:p>
          <a:p>
            <a:r>
              <a:rPr kumimoji="1" lang="ja-JP" altLang="en-US"/>
              <a:t>○主任研修：</a:t>
            </a:r>
            <a:endParaRPr kumimoji="1" lang="en-US" altLang="ja-JP"/>
          </a:p>
          <a:p>
            <a:r>
              <a:rPr kumimoji="1" lang="ja-JP" altLang="en-US"/>
              <a:t>・地域を基盤としたソーシャルワーカーとしての価値を説明できる</a:t>
            </a:r>
            <a:endParaRPr kumimoji="1" lang="en-US" altLang="ja-JP"/>
          </a:p>
          <a:p>
            <a:r>
              <a:rPr kumimoji="1" lang="ja-JP" altLang="en-US"/>
              <a:t>・チームアプローチを指導できる技術の獲得</a:t>
            </a:r>
            <a:endParaRPr kumimoji="1" lang="en-US" altLang="ja-JP"/>
          </a:p>
          <a:p>
            <a:r>
              <a:rPr kumimoji="1" lang="ja-JP" altLang="en-US"/>
              <a:t>・コミュニティワークを指導できる技術の獲得</a:t>
            </a:r>
            <a:endParaRPr kumimoji="1" lang="en-US" altLang="ja-JP"/>
          </a:p>
        </p:txBody>
      </p:sp>
      <p:sp>
        <p:nvSpPr>
          <p:cNvPr id="4" name="スライド番号プレースホルダー 3"/>
          <p:cNvSpPr>
            <a:spLocks noGrp="1"/>
          </p:cNvSpPr>
          <p:nvPr>
            <p:ph type="sldNum" sz="quarter" idx="10"/>
          </p:nvPr>
        </p:nvSpPr>
        <p:spPr/>
        <p:txBody>
          <a:bodyPr/>
          <a:lstStyle/>
          <a:p>
            <a:fld id="{491C29F3-6A3A-4ED3-87DD-190008DCF418}" type="slidenum">
              <a:rPr kumimoji="1" lang="ja-JP" altLang="en-US" smtClean="0"/>
              <a:t>29</a:t>
            </a:fld>
            <a:endParaRPr kumimoji="1" lang="ja-JP" altLang="en-US"/>
          </a:p>
        </p:txBody>
      </p:sp>
    </p:spTree>
    <p:extLst>
      <p:ext uri="{BB962C8B-B14F-4D97-AF65-F5344CB8AC3E}">
        <p14:creationId xmlns:p14="http://schemas.microsoft.com/office/powerpoint/2010/main" val="20880869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64797B1-0CA1-4753-B4EB-7056630438C7}" type="slidenum">
              <a:rPr kumimoji="1" lang="ja-JP" altLang="en-US" smtClean="0"/>
              <a:t>30</a:t>
            </a:fld>
            <a:endParaRPr kumimoji="1" lang="ja-JP" altLang="en-US"/>
          </a:p>
        </p:txBody>
      </p:sp>
    </p:spTree>
    <p:extLst>
      <p:ext uri="{BB962C8B-B14F-4D97-AF65-F5344CB8AC3E}">
        <p14:creationId xmlns:p14="http://schemas.microsoft.com/office/powerpoint/2010/main" val="40987636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32</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1050857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FEE7178-BD5F-4125-8454-5CE4A1755D40}" type="datetime1">
              <a:rPr kumimoji="1" lang="ja-JP" altLang="en-US" smtClean="0"/>
              <a:t>2019/9/6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1749112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A66E1D1-9A4E-4089-94A5-6AB975AD8878}" type="datetime1">
              <a:rPr kumimoji="1" lang="ja-JP" altLang="en-US" smtClean="0"/>
              <a:t>2019/9/6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1432455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3DB85E9-118B-4B2B-A5E2-E3A0C56ED6C7}" type="datetime1">
              <a:rPr kumimoji="1" lang="ja-JP" altLang="en-US" smtClean="0"/>
              <a:t>2019/9/6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25632674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マスター タイトルの書式設定</a:t>
            </a:r>
            <a:endParaRPr lang="ja-JP" altLang="en-US"/>
          </a:p>
        </p:txBody>
      </p:sp>
      <p:sp>
        <p:nvSpPr>
          <p:cNvPr id="3" name="日付プレースホルダ 3"/>
          <p:cNvSpPr>
            <a:spLocks noGrp="1" noChangeArrowheads="1"/>
          </p:cNvSpPr>
          <p:nvPr>
            <p:ph type="dt" sz="half" idx="10"/>
          </p:nvPr>
        </p:nvSpPr>
        <p:spPr>
          <a:ln/>
        </p:spPr>
        <p:txBody>
          <a:bodyPr/>
          <a:lstStyle>
            <a:lvl1pPr>
              <a:defRPr/>
            </a:lvl1pPr>
          </a:lstStyle>
          <a:p>
            <a:pPr>
              <a:defRPr/>
            </a:pPr>
            <a:fld id="{68C78CEB-9CF4-4670-8930-690B1F1EC834}" type="datetime1">
              <a:rPr lang="ja-JP" altLang="en-US" smtClean="0"/>
              <a:t>2019/9/6</a:t>
            </a:fld>
            <a:endParaRPr lang="ja-JP" altLang="en-US" sz="1662">
              <a:solidFill>
                <a:schemeClr val="tx1"/>
              </a:solidFill>
            </a:endParaRPr>
          </a:p>
        </p:txBody>
      </p:sp>
      <p:sp>
        <p:nvSpPr>
          <p:cNvPr id="4" name="フッター プレースホルダ 4"/>
          <p:cNvSpPr>
            <a:spLocks noGrp="1" noChangeArrowheads="1"/>
          </p:cNvSpPr>
          <p:nvPr>
            <p:ph type="ftr" sz="quarter" idx="11"/>
          </p:nvPr>
        </p:nvSpPr>
        <p:spPr>
          <a:ln/>
        </p:spPr>
        <p:txBody>
          <a:bodyPr/>
          <a:lstStyle>
            <a:lvl1pPr>
              <a:defRPr/>
            </a:lvl1pPr>
          </a:lstStyle>
          <a:p>
            <a:pPr>
              <a:defRPr/>
            </a:pPr>
            <a:endParaRPr lang="ja-JP" altLang="ja-JP"/>
          </a:p>
        </p:txBody>
      </p:sp>
      <p:sp>
        <p:nvSpPr>
          <p:cNvPr id="5" name="スライド番号プレースホルダ 5"/>
          <p:cNvSpPr>
            <a:spLocks noGrp="1" noChangeArrowheads="1"/>
          </p:cNvSpPr>
          <p:nvPr>
            <p:ph type="sldNum" sz="quarter" idx="12"/>
          </p:nvPr>
        </p:nvSpPr>
        <p:spPr>
          <a:ln/>
        </p:spPr>
        <p:txBody>
          <a:bodyPr/>
          <a:lstStyle>
            <a:lvl1pPr>
              <a:defRPr/>
            </a:lvl1pPr>
          </a:lstStyle>
          <a:p>
            <a:pPr>
              <a:defRPr/>
            </a:pPr>
            <a:fld id="{59DCADD6-EAD8-482C-AF59-1BC07AF25A5E}" type="slidenum">
              <a:rPr lang="ja-JP" altLang="en-US"/>
              <a:pPr>
                <a:defRPr/>
              </a:pPr>
              <a:t>‹#›</a:t>
            </a:fld>
            <a:endParaRPr lang="ja-JP" altLang="en-US" sz="1662">
              <a:solidFill>
                <a:schemeClr val="tx1"/>
              </a:solidFill>
            </a:endParaRPr>
          </a:p>
        </p:txBody>
      </p:sp>
    </p:spTree>
    <p:extLst>
      <p:ext uri="{BB962C8B-B14F-4D97-AF65-F5344CB8AC3E}">
        <p14:creationId xmlns:p14="http://schemas.microsoft.com/office/powerpoint/2010/main" val="1921323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775669C-C854-4675-8E3C-9D456561B3C2}" type="datetime1">
              <a:rPr kumimoji="1" lang="ja-JP" altLang="en-US" smtClean="0"/>
              <a:t>2019/9/6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2353109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6301502-9B33-48FC-8528-CD78ED11ED75}" type="datetime1">
              <a:rPr kumimoji="1" lang="ja-JP" altLang="en-US" smtClean="0"/>
              <a:t>2019/9/6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3840156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B0B3208-2EFC-469B-BA9E-7D1EC576DAF1}" type="datetime1">
              <a:rPr kumimoji="1" lang="ja-JP" altLang="en-US" smtClean="0"/>
              <a:t>2019/9/6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1736034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9FEF1F6-27A7-4BA1-B726-79F812FF25BD}" type="datetime1">
              <a:rPr kumimoji="1" lang="ja-JP" altLang="en-US" smtClean="0"/>
              <a:t>2019/9/6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4185423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1D6B314-5022-4723-B363-9BC76689940B}" type="datetime1">
              <a:rPr kumimoji="1" lang="ja-JP" altLang="en-US" smtClean="0"/>
              <a:t>2019/9/6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391038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845175-2670-4A7A-B182-02ED4AD3CC9A}" type="datetime1">
              <a:rPr kumimoji="1" lang="ja-JP" altLang="en-US" smtClean="0"/>
              <a:t>2019/9/6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4071944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D202B39-2606-46F9-8411-6F8D05C26C8F}" type="datetime1">
              <a:rPr kumimoji="1" lang="ja-JP" altLang="en-US" smtClean="0"/>
              <a:t>2019/9/6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1437776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0A86E09-93EB-4A1E-BF45-7F11F4684410}" type="datetime1">
              <a:rPr kumimoji="1" lang="ja-JP" altLang="en-US" smtClean="0"/>
              <a:t>2019/9/6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3012247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2DEA57-BD9E-4825-A9C0-BC18E318B106}" type="datetime1">
              <a:rPr kumimoji="1" lang="ja-JP" altLang="en-US" smtClean="0"/>
              <a:t>2019/9/6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21948320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mhlw.go.jp/kinkyu/catch_phrase/index.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mhlw.go.jp/kinkyu/catch_phrase/index.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subTitle" idx="1"/>
          </p:nvPr>
        </p:nvSpPr>
        <p:spPr>
          <a:xfrm>
            <a:off x="1379890" y="5217356"/>
            <a:ext cx="6400800" cy="1246196"/>
          </a:xfrm>
        </p:spPr>
        <p:txBody>
          <a:bodyPr>
            <a:noAutofit/>
          </a:bodyPr>
          <a:lstStyle/>
          <a:p>
            <a:pPr eaLnBrk="1" hangingPunct="1">
              <a:lnSpc>
                <a:spcPct val="80000"/>
              </a:lnSpc>
            </a:pPr>
            <a:r>
              <a:rPr lang="ja-JP" altLang="en-US" sz="2000" b="1" smtClean="0">
                <a:latin typeface="Meiryo UI" panose="020B0604030504040204" pitchFamily="50" charset="-128"/>
                <a:ea typeface="Meiryo UI" panose="020B0604030504040204" pitchFamily="50" charset="-128"/>
              </a:rPr>
              <a:t>国立障害者リハビリテーションセンター</a:t>
            </a:r>
          </a:p>
          <a:p>
            <a:pPr eaLnBrk="1" hangingPunct="1">
              <a:lnSpc>
                <a:spcPts val="200"/>
              </a:lnSpc>
            </a:pPr>
            <a:endParaRPr lang="ja-JP" altLang="en-US" sz="2000" b="1">
              <a:latin typeface="Meiryo UI" panose="020B0604030504040204" pitchFamily="50" charset="-128"/>
              <a:ea typeface="Meiryo UI" panose="020B0604030504040204" pitchFamily="50" charset="-128"/>
            </a:endParaRPr>
          </a:p>
          <a:p>
            <a:pPr eaLnBrk="1" hangingPunct="1">
              <a:lnSpc>
                <a:spcPct val="80000"/>
              </a:lnSpc>
            </a:pPr>
            <a:r>
              <a:rPr lang="ja-JP" altLang="en-US" sz="2000" b="1" smtClean="0">
                <a:latin typeface="Meiryo UI" panose="020B0604030504040204" pitchFamily="50" charset="-128"/>
                <a:ea typeface="Meiryo UI" panose="020B0604030504040204" pitchFamily="50" charset="-128"/>
              </a:rPr>
              <a:t>厚生</a:t>
            </a:r>
            <a:r>
              <a:rPr lang="ja-JP" altLang="en-US" sz="2000" b="1" dirty="0">
                <a:latin typeface="Meiryo UI" panose="020B0604030504040204" pitchFamily="50" charset="-128"/>
                <a:ea typeface="Meiryo UI" panose="020B0604030504040204" pitchFamily="50" charset="-128"/>
              </a:rPr>
              <a:t>労働省  </a:t>
            </a:r>
            <a:r>
              <a:rPr lang="ja-JP" altLang="ja-JP" sz="2000" b="1" dirty="0">
                <a:latin typeface="Meiryo UI" panose="020B0604030504040204" pitchFamily="50" charset="-128"/>
                <a:ea typeface="Meiryo UI" panose="020B0604030504040204" pitchFamily="50" charset="-128"/>
              </a:rPr>
              <a:t>社会・援護局</a:t>
            </a:r>
            <a:endParaRPr lang="en-US" altLang="ja-JP" sz="2000" b="1" dirty="0">
              <a:latin typeface="Meiryo UI" panose="020B0604030504040204" pitchFamily="50" charset="-128"/>
              <a:ea typeface="Meiryo UI" panose="020B0604030504040204" pitchFamily="50" charset="-128"/>
            </a:endParaRPr>
          </a:p>
          <a:p>
            <a:pPr eaLnBrk="1" hangingPunct="1">
              <a:lnSpc>
                <a:spcPct val="80000"/>
              </a:lnSpc>
            </a:pPr>
            <a:r>
              <a:rPr lang="ja-JP" altLang="ja-JP" sz="2000" b="1" dirty="0">
                <a:latin typeface="Meiryo UI" panose="020B0604030504040204" pitchFamily="50" charset="-128"/>
                <a:ea typeface="Meiryo UI" panose="020B0604030504040204" pitchFamily="50" charset="-128"/>
              </a:rPr>
              <a:t>障害保健福祉部</a:t>
            </a:r>
            <a:r>
              <a:rPr lang="en-US" altLang="ja-JP" sz="2000" b="1" dirty="0">
                <a:latin typeface="Meiryo UI" panose="020B0604030504040204" pitchFamily="50" charset="-128"/>
                <a:ea typeface="Meiryo UI" panose="020B0604030504040204" pitchFamily="50" charset="-128"/>
              </a:rPr>
              <a:t>  </a:t>
            </a:r>
            <a:r>
              <a:rPr lang="ja-JP" altLang="ja-JP" sz="2000" b="1" dirty="0">
                <a:latin typeface="Meiryo UI" panose="020B0604030504040204" pitchFamily="50" charset="-128"/>
                <a:ea typeface="Meiryo UI" panose="020B0604030504040204" pitchFamily="50" charset="-128"/>
              </a:rPr>
              <a:t>障害</a:t>
            </a:r>
            <a:r>
              <a:rPr lang="ja-JP" altLang="ja-JP" sz="2000" b="1" dirty="0" smtClean="0">
                <a:latin typeface="Meiryo UI" panose="020B0604030504040204" pitchFamily="50" charset="-128"/>
                <a:ea typeface="Meiryo UI" panose="020B0604030504040204" pitchFamily="50" charset="-128"/>
              </a:rPr>
              <a:t>福祉課</a:t>
            </a:r>
            <a:r>
              <a:rPr lang="en-US" altLang="ja-JP" sz="2000" b="1" dirty="0" smtClean="0">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地域生活</a:t>
            </a:r>
            <a:r>
              <a:rPr lang="ja-JP" altLang="en-US" sz="2000" b="1" smtClean="0">
                <a:latin typeface="Meiryo UI" panose="020B0604030504040204" pitchFamily="50" charset="-128"/>
                <a:ea typeface="Meiryo UI" panose="020B0604030504040204" pitchFamily="50" charset="-128"/>
              </a:rPr>
              <a:t>支援推進室</a:t>
            </a:r>
            <a:endParaRPr lang="en-US" altLang="ja-JP" sz="2000" b="1" dirty="0">
              <a:latin typeface="Meiryo UI" panose="020B0604030504040204" pitchFamily="50" charset="-128"/>
              <a:ea typeface="Meiryo UI" panose="020B0604030504040204" pitchFamily="50" charset="-128"/>
            </a:endParaRPr>
          </a:p>
        </p:txBody>
      </p:sp>
      <p:sp>
        <p:nvSpPr>
          <p:cNvPr id="6" name="正方形/長方形 5"/>
          <p:cNvSpPr/>
          <p:nvPr/>
        </p:nvSpPr>
        <p:spPr>
          <a:xfrm>
            <a:off x="727788" y="2347433"/>
            <a:ext cx="7641772" cy="1192887"/>
          </a:xfrm>
          <a:prstGeom prst="rect">
            <a:avLst/>
          </a:prstGeom>
          <a:noFill/>
        </p:spPr>
        <p:txBody>
          <a:bodyPr wrap="square" lIns="84071" tIns="42035" rIns="84071" bIns="42035">
            <a:spAutoFit/>
          </a:bodyPr>
          <a:lstStyle/>
          <a:p>
            <a:pPr>
              <a:defRPr/>
            </a:pPr>
            <a:r>
              <a:rPr lang="ja-JP" altLang="en-US" sz="2400" smtClean="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ＤＦ特太ゴシック体" panose="020B0509000000000000" pitchFamily="49" charset="-128"/>
                <a:ea typeface="ＤＦ特太ゴシック体" panose="020B0509000000000000" pitchFamily="49" charset="-128"/>
              </a:rPr>
              <a:t>  </a:t>
            </a:r>
            <a:r>
              <a:rPr lang="ja-JP" altLang="en-US" sz="3600" smtClean="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ＤＦ特太ゴシック体" panose="020B0509000000000000" pitchFamily="49" charset="-128"/>
                <a:ea typeface="ＤＦ特太ゴシック体" panose="020B0509000000000000" pitchFamily="49" charset="-128"/>
              </a:rPr>
              <a:t>令和元年度</a:t>
            </a:r>
          </a:p>
          <a:p>
            <a:pPr algn="ctr">
              <a:defRPr/>
            </a:pPr>
            <a:r>
              <a:rPr lang="ja-JP" altLang="en-US" sz="3600" smtClean="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ＤＦ特太ゴシック体" panose="020B0509000000000000" pitchFamily="49" charset="-128"/>
                <a:ea typeface="ＤＦ特太ゴシック体" panose="020B0509000000000000" pitchFamily="49" charset="-128"/>
              </a:rPr>
              <a:t>相談支援従事者指導者養成研修会</a:t>
            </a:r>
            <a:endParaRPr lang="ja-JP" altLang="en-US" sz="360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ＤＦ特太ゴシック体" panose="020B0509000000000000" pitchFamily="49" charset="-128"/>
              <a:ea typeface="ＤＦ特太ゴシック体" panose="020B0509000000000000" pitchFamily="49" charset="-128"/>
            </a:endParaRPr>
          </a:p>
        </p:txBody>
      </p:sp>
      <p:pic>
        <p:nvPicPr>
          <p:cNvPr id="16388" name="Picture 4" descr="厚生労働省"/>
          <p:cNvPicPr>
            <a:picLocks noChangeAspect="1" noChangeArrowheads="1"/>
          </p:cNvPicPr>
          <p:nvPr/>
        </p:nvPicPr>
        <p:blipFill>
          <a:blip r:embed="rId3" cstate="print"/>
          <a:srcRect/>
          <a:stretch>
            <a:fillRect/>
          </a:stretch>
        </p:blipFill>
        <p:spPr bwMode="auto">
          <a:xfrm>
            <a:off x="285764" y="504102"/>
            <a:ext cx="1940169" cy="668215"/>
          </a:xfrm>
          <a:prstGeom prst="rect">
            <a:avLst/>
          </a:prstGeom>
          <a:noFill/>
          <a:ln w="9525">
            <a:noFill/>
            <a:miter lim="800000"/>
            <a:headEnd/>
            <a:tailEnd/>
          </a:ln>
        </p:spPr>
      </p:pic>
      <p:pic>
        <p:nvPicPr>
          <p:cNvPr id="16389" name="Picture 2" descr="ひと、くらし、みらいのために">
            <a:hlinkClick r:id="rId4"/>
          </p:cNvPr>
          <p:cNvPicPr preferRelativeResize="0">
            <a:picLocks noChangeArrowheads="1"/>
          </p:cNvPicPr>
          <p:nvPr/>
        </p:nvPicPr>
        <p:blipFill>
          <a:blip r:embed="rId5" cstate="print"/>
          <a:srcRect/>
          <a:stretch>
            <a:fillRect/>
          </a:stretch>
        </p:blipFill>
        <p:spPr bwMode="auto">
          <a:xfrm>
            <a:off x="290162" y="1106400"/>
            <a:ext cx="1928446" cy="131885"/>
          </a:xfrm>
          <a:prstGeom prst="rect">
            <a:avLst/>
          </a:prstGeom>
          <a:noFill/>
          <a:ln w="9525">
            <a:noFill/>
            <a:miter lim="800000"/>
            <a:headEnd/>
            <a:tailEnd/>
          </a:ln>
        </p:spPr>
      </p:pic>
      <p:sp>
        <p:nvSpPr>
          <p:cNvPr id="7" name="Rectangle 3"/>
          <p:cNvSpPr txBox="1">
            <a:spLocks noChangeArrowheads="1"/>
          </p:cNvSpPr>
          <p:nvPr/>
        </p:nvSpPr>
        <p:spPr bwMode="auto">
          <a:xfrm>
            <a:off x="9" y="4498885"/>
            <a:ext cx="9144000" cy="464527"/>
          </a:xfrm>
          <a:prstGeom prst="rect">
            <a:avLst/>
          </a:prstGeom>
          <a:noFill/>
          <a:ln w="9525">
            <a:noFill/>
            <a:miter lim="800000"/>
            <a:headEnd/>
            <a:tailEnd/>
          </a:ln>
        </p:spPr>
        <p:txBody>
          <a:bodyPr lIns="84035" tIns="42019" rIns="84035" bIns="42019"/>
          <a:lstStyle/>
          <a:p>
            <a:pPr algn="ctr">
              <a:lnSpc>
                <a:spcPct val="80000"/>
              </a:lnSpc>
              <a:spcBef>
                <a:spcPct val="20000"/>
              </a:spcBef>
              <a:defRPr/>
            </a:pPr>
            <a:r>
              <a:rPr lang="ja-JP" altLang="en-US" sz="2000" b="1" dirty="0" smtClean="0">
                <a:latin typeface="Meiryo UI" panose="020B0604030504040204" pitchFamily="50" charset="-128"/>
                <a:ea typeface="Meiryo UI" panose="020B0604030504040204" pitchFamily="50" charset="-128"/>
              </a:rPr>
              <a:t>２０１９（令和元</a:t>
            </a:r>
            <a:r>
              <a:rPr lang="ja-JP" altLang="en-US" sz="2000" b="1" smtClean="0">
                <a:latin typeface="Meiryo UI" panose="020B0604030504040204" pitchFamily="50" charset="-128"/>
                <a:ea typeface="Meiryo UI" panose="020B0604030504040204" pitchFamily="50" charset="-128"/>
              </a:rPr>
              <a:t>）</a:t>
            </a:r>
            <a:r>
              <a:rPr lang="ja-JP" altLang="ja-JP" sz="2000" b="1" smtClean="0">
                <a:latin typeface="Meiryo UI" panose="020B0604030504040204" pitchFamily="50" charset="-128"/>
                <a:ea typeface="Meiryo UI" panose="020B0604030504040204" pitchFamily="50" charset="-128"/>
              </a:rPr>
              <a:t>年</a:t>
            </a:r>
            <a:r>
              <a:rPr lang="ja-JP" altLang="en-US" sz="2000" b="1" smtClean="0">
                <a:latin typeface="Meiryo UI" panose="020B0604030504040204" pitchFamily="50" charset="-128"/>
                <a:ea typeface="Meiryo UI" panose="020B0604030504040204" pitchFamily="50" charset="-128"/>
              </a:rPr>
              <a:t>９</a:t>
            </a:r>
            <a:r>
              <a:rPr lang="ja-JP" altLang="ja-JP" sz="2000" b="1" smtClean="0">
                <a:latin typeface="Meiryo UI" panose="020B0604030504040204" pitchFamily="50" charset="-128"/>
                <a:ea typeface="Meiryo UI" panose="020B0604030504040204" pitchFamily="50" charset="-128"/>
              </a:rPr>
              <a:t>月</a:t>
            </a:r>
            <a:r>
              <a:rPr lang="ja-JP" altLang="en-US" sz="2000" b="1" smtClean="0">
                <a:latin typeface="Meiryo UI" panose="020B0604030504040204" pitchFamily="50" charset="-128"/>
                <a:ea typeface="Meiryo UI" panose="020B0604030504040204" pitchFamily="50" charset="-128"/>
              </a:rPr>
              <a:t>１１日（水</a:t>
            </a:r>
            <a:r>
              <a:rPr lang="ja-JP" altLang="en-US" sz="2000" b="1">
                <a:latin typeface="Meiryo UI" panose="020B0604030504040204" pitchFamily="50" charset="-128"/>
                <a:ea typeface="Meiryo UI" panose="020B0604030504040204" pitchFamily="50" charset="-128"/>
              </a:rPr>
              <a:t>）～</a:t>
            </a:r>
            <a:r>
              <a:rPr lang="ja-JP" altLang="en-US" sz="2000" b="1">
                <a:latin typeface="Meiryo UI" panose="020B0604030504040204" pitchFamily="50" charset="-128"/>
                <a:ea typeface="Meiryo UI" panose="020B0604030504040204" pitchFamily="50" charset="-128"/>
              </a:rPr>
              <a:t>１３日</a:t>
            </a:r>
            <a:r>
              <a:rPr lang="ja-JP" altLang="en-US" sz="2000" b="1" smtClean="0">
                <a:latin typeface="Meiryo UI" panose="020B0604030504040204" pitchFamily="50" charset="-128"/>
                <a:ea typeface="Meiryo UI" panose="020B0604030504040204" pitchFamily="50" charset="-128"/>
              </a:rPr>
              <a:t>（金）</a:t>
            </a:r>
            <a:r>
              <a:rPr lang="en-US" altLang="ja-JP" sz="2000" b="1" smtClean="0">
                <a:latin typeface="Meiryo UI" panose="020B0604030504040204" pitchFamily="50" charset="-128"/>
                <a:ea typeface="Meiryo UI" panose="020B0604030504040204" pitchFamily="50" charset="-128"/>
              </a:rPr>
              <a:t> </a:t>
            </a:r>
            <a:endParaRPr lang="ja-JP" altLang="ja-JP" sz="2000" b="1" kern="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130657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178786" y="517287"/>
            <a:ext cx="8786446" cy="5836626"/>
          </a:xfrm>
        </p:spPr>
        <p:txBody>
          <a:bodyPr/>
          <a:lstStyle/>
          <a:p>
            <a:r>
              <a:rPr lang="en-US" altLang="ja-JP" sz="3323" smtClean="0">
                <a:latin typeface="+mn-ea"/>
                <a:ea typeface="+mn-ea"/>
              </a:rPr>
              <a:t>Ⅱ</a:t>
            </a:r>
            <a:r>
              <a:rPr lang="ja-JP" altLang="en-US" sz="3323" smtClean="0"/>
              <a:t>－１　検討の経緯</a:t>
            </a:r>
            <a:endParaRPr lang="ja-JP" altLang="en-US" sz="3323" dirty="0"/>
          </a:p>
        </p:txBody>
      </p:sp>
      <p:sp>
        <p:nvSpPr>
          <p:cNvPr id="3" name="スライド番号プレースホルダー 2"/>
          <p:cNvSpPr>
            <a:spLocks noGrp="1"/>
          </p:cNvSpPr>
          <p:nvPr>
            <p:ph type="sldNum" sz="quarter" idx="12"/>
          </p:nvPr>
        </p:nvSpPr>
        <p:spPr/>
        <p:txBody>
          <a:bodyPr/>
          <a:lstStyle/>
          <a:p>
            <a:fld id="{2ADEAB0B-3364-414D-832E-F3CDA843F507}" type="slidenum">
              <a:rPr kumimoji="1" lang="ja-JP" altLang="en-US" smtClean="0"/>
              <a:t>10</a:t>
            </a:fld>
            <a:endParaRPr kumimoji="1" lang="ja-JP" altLang="en-US"/>
          </a:p>
        </p:txBody>
      </p:sp>
    </p:spTree>
    <p:extLst>
      <p:ext uri="{BB962C8B-B14F-4D97-AF65-F5344CB8AC3E}">
        <p14:creationId xmlns:p14="http://schemas.microsoft.com/office/powerpoint/2010/main" val="39585471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546" y="72571"/>
            <a:ext cx="9118362" cy="476672"/>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2400" b="1" dirty="0">
                <a:solidFill>
                  <a:schemeClr val="tx1"/>
                </a:solidFill>
              </a:rPr>
              <a:t>見直し</a:t>
            </a:r>
            <a:r>
              <a:rPr lang="ja-JP" altLang="en-US" sz="2400" b="1" dirty="0" smtClean="0">
                <a:solidFill>
                  <a:schemeClr val="tx1"/>
                </a:solidFill>
              </a:rPr>
              <a:t>のスケジュール</a:t>
            </a:r>
            <a:endParaRPr kumimoji="1" lang="ja-JP" altLang="en-US" sz="2400" b="1" dirty="0">
              <a:solidFill>
                <a:schemeClr val="tx1"/>
              </a:solidFill>
            </a:endParaRPr>
          </a:p>
        </p:txBody>
      </p:sp>
      <p:grpSp>
        <p:nvGrpSpPr>
          <p:cNvPr id="2" name="グループ化 1">
            <a:extLst>
              <a:ext uri="{FF2B5EF4-FFF2-40B4-BE49-F238E27FC236}">
                <a16:creationId xmlns:a16="http://schemas.microsoft.com/office/drawing/2014/main" id="{FCB529C2-D725-5A40-9D74-C5AD1EFD2573}"/>
              </a:ext>
            </a:extLst>
          </p:cNvPr>
          <p:cNvGrpSpPr/>
          <p:nvPr/>
        </p:nvGrpSpPr>
        <p:grpSpPr>
          <a:xfrm>
            <a:off x="0" y="492062"/>
            <a:ext cx="9144000" cy="72008"/>
            <a:chOff x="0" y="188640"/>
            <a:chExt cx="9144000" cy="72008"/>
          </a:xfrm>
        </p:grpSpPr>
        <p:cxnSp>
          <p:nvCxnSpPr>
            <p:cNvPr id="7" name="直線コネクタ 6">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graphicFrame>
        <p:nvGraphicFramePr>
          <p:cNvPr id="9" name="表 8"/>
          <p:cNvGraphicFramePr>
            <a:graphicFrameLocks noGrp="1"/>
          </p:cNvGraphicFramePr>
          <p:nvPr>
            <p:extLst>
              <p:ext uri="{D42A27DB-BD31-4B8C-83A1-F6EECF244321}">
                <p14:modId xmlns:p14="http://schemas.microsoft.com/office/powerpoint/2010/main" val="1408662012"/>
              </p:ext>
            </p:extLst>
          </p:nvPr>
        </p:nvGraphicFramePr>
        <p:xfrm>
          <a:off x="8546" y="696035"/>
          <a:ext cx="9118362" cy="6059608"/>
        </p:xfrm>
        <a:graphic>
          <a:graphicData uri="http://schemas.openxmlformats.org/drawingml/2006/table">
            <a:tbl>
              <a:tblPr firstRow="1" bandRow="1">
                <a:tableStyleId>{5C22544A-7EE6-4342-B048-85BDC9FD1C3A}</a:tableStyleId>
              </a:tblPr>
              <a:tblGrid>
                <a:gridCol w="2119173">
                  <a:extLst>
                    <a:ext uri="{9D8B030D-6E8A-4147-A177-3AD203B41FA5}">
                      <a16:colId xmlns:a16="http://schemas.microsoft.com/office/drawing/2014/main" val="20000"/>
                    </a:ext>
                  </a:extLst>
                </a:gridCol>
                <a:gridCol w="1648804">
                  <a:extLst>
                    <a:ext uri="{9D8B030D-6E8A-4147-A177-3AD203B41FA5}">
                      <a16:colId xmlns:a16="http://schemas.microsoft.com/office/drawing/2014/main" val="20001"/>
                    </a:ext>
                  </a:extLst>
                </a:gridCol>
                <a:gridCol w="1914844">
                  <a:extLst>
                    <a:ext uri="{9D8B030D-6E8A-4147-A177-3AD203B41FA5}">
                      <a16:colId xmlns:a16="http://schemas.microsoft.com/office/drawing/2014/main" val="20002"/>
                    </a:ext>
                  </a:extLst>
                </a:gridCol>
                <a:gridCol w="1863344">
                  <a:extLst>
                    <a:ext uri="{9D8B030D-6E8A-4147-A177-3AD203B41FA5}">
                      <a16:colId xmlns:a16="http://schemas.microsoft.com/office/drawing/2014/main" val="20003"/>
                    </a:ext>
                  </a:extLst>
                </a:gridCol>
                <a:gridCol w="1572197">
                  <a:extLst>
                    <a:ext uri="{9D8B030D-6E8A-4147-A177-3AD203B41FA5}">
                      <a16:colId xmlns:a16="http://schemas.microsoft.com/office/drawing/2014/main" val="20004"/>
                    </a:ext>
                  </a:extLst>
                </a:gridCol>
              </a:tblGrid>
              <a:tr h="556342">
                <a:tc>
                  <a:txBody>
                    <a:bodyPr/>
                    <a:lstStyle/>
                    <a:p>
                      <a:pPr algn="ctr"/>
                      <a:endParaRPr kumimoji="1" lang="ja-JP" altLang="en-US" sz="1800" dirty="0">
                        <a:solidFill>
                          <a:schemeClr val="bg1"/>
                        </a:solidFill>
                        <a:latin typeface="+mn-ea"/>
                        <a:ea typeface="+mn-ea"/>
                      </a:endParaRPr>
                    </a:p>
                  </a:txBody>
                  <a:tcPr marL="99060" marR="9906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ja-JP" altLang="en-US" sz="1800" dirty="0" smtClean="0">
                          <a:solidFill>
                            <a:schemeClr val="bg1"/>
                          </a:solidFill>
                          <a:latin typeface="+mn-ea"/>
                          <a:ea typeface="+mn-ea"/>
                        </a:rPr>
                        <a:t>Ｈ</a:t>
                      </a:r>
                      <a:r>
                        <a:rPr kumimoji="1" lang="en-US" altLang="ja-JP" sz="1800" dirty="0" smtClean="0">
                          <a:solidFill>
                            <a:schemeClr val="bg1"/>
                          </a:solidFill>
                          <a:latin typeface="+mn-ea"/>
                          <a:ea typeface="+mn-ea"/>
                        </a:rPr>
                        <a:t>29</a:t>
                      </a:r>
                      <a:r>
                        <a:rPr kumimoji="1" lang="ja-JP" altLang="en-US" sz="1800" dirty="0" smtClean="0">
                          <a:solidFill>
                            <a:schemeClr val="bg1"/>
                          </a:solidFill>
                          <a:latin typeface="+mn-ea"/>
                          <a:ea typeface="+mn-ea"/>
                        </a:rPr>
                        <a:t>年度</a:t>
                      </a:r>
                    </a:p>
                  </a:txBody>
                  <a:tcPr marL="99060" marR="99060" anchor="ctr"/>
                </a:tc>
                <a:tc>
                  <a:txBody>
                    <a:bodyPr/>
                    <a:lstStyle/>
                    <a:p>
                      <a:pPr algn="ctr"/>
                      <a:r>
                        <a:rPr kumimoji="1" lang="ja-JP" altLang="en-US" sz="1800" dirty="0" smtClean="0">
                          <a:solidFill>
                            <a:schemeClr val="bg1"/>
                          </a:solidFill>
                          <a:latin typeface="+mn-ea"/>
                          <a:ea typeface="+mn-ea"/>
                        </a:rPr>
                        <a:t>Ｈ</a:t>
                      </a:r>
                      <a:r>
                        <a:rPr kumimoji="1" lang="en-US" altLang="ja-JP" sz="1800" dirty="0" smtClean="0">
                          <a:solidFill>
                            <a:schemeClr val="bg1"/>
                          </a:solidFill>
                          <a:latin typeface="+mn-ea"/>
                          <a:ea typeface="+mn-ea"/>
                        </a:rPr>
                        <a:t>30</a:t>
                      </a:r>
                      <a:r>
                        <a:rPr kumimoji="1" lang="ja-JP" altLang="en-US" sz="1800" dirty="0" smtClean="0">
                          <a:solidFill>
                            <a:schemeClr val="bg1"/>
                          </a:solidFill>
                          <a:latin typeface="+mn-ea"/>
                          <a:ea typeface="+mn-ea"/>
                        </a:rPr>
                        <a:t>年度</a:t>
                      </a:r>
                      <a:endParaRPr kumimoji="1" lang="ja-JP" altLang="en-US" sz="1800" dirty="0">
                        <a:solidFill>
                          <a:schemeClr val="bg1"/>
                        </a:solidFill>
                        <a:latin typeface="+mn-ea"/>
                        <a:ea typeface="+mn-ea"/>
                      </a:endParaRPr>
                    </a:p>
                  </a:txBody>
                  <a:tcPr marL="99060" marR="99060" anchor="ctr"/>
                </a:tc>
                <a:tc>
                  <a:txBody>
                    <a:bodyPr/>
                    <a:lstStyle/>
                    <a:p>
                      <a:pPr algn="ctr"/>
                      <a:r>
                        <a:rPr kumimoji="1" lang="ja-JP" altLang="en-US" sz="1800" smtClean="0">
                          <a:solidFill>
                            <a:schemeClr val="bg1"/>
                          </a:solidFill>
                          <a:latin typeface="+mn-ea"/>
                          <a:ea typeface="+mn-ea"/>
                        </a:rPr>
                        <a:t>Ｒ１</a:t>
                      </a:r>
                      <a:r>
                        <a:rPr kumimoji="1" lang="en-US" altLang="ja-JP" sz="1400" smtClean="0">
                          <a:solidFill>
                            <a:schemeClr val="bg1"/>
                          </a:solidFill>
                          <a:latin typeface="+mn-ea"/>
                          <a:ea typeface="+mn-ea"/>
                        </a:rPr>
                        <a:t>(H31)</a:t>
                      </a:r>
                      <a:r>
                        <a:rPr kumimoji="1" lang="ja-JP" altLang="en-US" sz="1800" smtClean="0">
                          <a:solidFill>
                            <a:schemeClr val="bg1"/>
                          </a:solidFill>
                          <a:latin typeface="+mn-ea"/>
                          <a:ea typeface="+mn-ea"/>
                        </a:rPr>
                        <a:t>年度</a:t>
                      </a:r>
                      <a:endParaRPr kumimoji="1" lang="ja-JP" altLang="en-US" sz="1800" dirty="0">
                        <a:solidFill>
                          <a:schemeClr val="bg1"/>
                        </a:solidFill>
                        <a:latin typeface="+mn-ea"/>
                        <a:ea typeface="+mn-ea"/>
                      </a:endParaRPr>
                    </a:p>
                  </a:txBody>
                  <a:tcPr marL="99060" marR="99060" anchor="ctr"/>
                </a:tc>
                <a:tc>
                  <a:txBody>
                    <a:bodyPr/>
                    <a:lstStyle/>
                    <a:p>
                      <a:pPr algn="ctr"/>
                      <a:r>
                        <a:rPr kumimoji="1" lang="ja-JP" altLang="en-US" sz="1800" smtClean="0">
                          <a:solidFill>
                            <a:schemeClr val="bg1"/>
                          </a:solidFill>
                          <a:latin typeface="+mn-ea"/>
                          <a:ea typeface="+mn-ea"/>
                        </a:rPr>
                        <a:t>Ｒ２年度</a:t>
                      </a:r>
                      <a:endParaRPr kumimoji="1" lang="ja-JP" altLang="en-US" sz="1800" dirty="0">
                        <a:solidFill>
                          <a:schemeClr val="bg1"/>
                        </a:solidFill>
                        <a:latin typeface="+mn-ea"/>
                        <a:ea typeface="+mn-ea"/>
                      </a:endParaRPr>
                    </a:p>
                  </a:txBody>
                  <a:tcPr marL="99060" marR="99060" anchor="ctr"/>
                </a:tc>
                <a:extLst>
                  <a:ext uri="{0D108BD9-81ED-4DB2-BD59-A6C34878D82A}">
                    <a16:rowId xmlns:a16="http://schemas.microsoft.com/office/drawing/2014/main" val="10000"/>
                  </a:ext>
                </a:extLst>
              </a:tr>
              <a:tr h="1757696">
                <a:tc>
                  <a:txBody>
                    <a:bodyPr/>
                    <a:lstStyle/>
                    <a:p>
                      <a:pPr marL="0" indent="0">
                        <a:buFont typeface="+mj-lt"/>
                        <a:buNone/>
                      </a:pPr>
                      <a:r>
                        <a:rPr kumimoji="1" lang="ja-JP" altLang="en-US" sz="1800" b="1" dirty="0" smtClean="0">
                          <a:latin typeface="+mn-ea"/>
                          <a:ea typeface="+mn-ea"/>
                        </a:rPr>
                        <a:t>初任者研修</a:t>
                      </a:r>
                      <a:endParaRPr kumimoji="1" lang="ja-JP" altLang="en-US" sz="1800" b="1" dirty="0">
                        <a:latin typeface="+mn-ea"/>
                        <a:ea typeface="+mn-ea"/>
                      </a:endParaRPr>
                    </a:p>
                  </a:txBody>
                  <a:tcPr marL="99060" marR="99060" anchor="ctr"/>
                </a:tc>
                <a:tc>
                  <a:txBody>
                    <a:bodyPr/>
                    <a:lstStyle/>
                    <a:p>
                      <a:endParaRPr kumimoji="1" lang="ja-JP" altLang="en-US" sz="1200" dirty="0">
                        <a:latin typeface="+mn-ea"/>
                        <a:ea typeface="+mn-ea"/>
                      </a:endParaRPr>
                    </a:p>
                  </a:txBody>
                  <a:tcPr marL="99060" marR="99060" anchor="ctr"/>
                </a:tc>
                <a:tc>
                  <a:txBody>
                    <a:bodyPr/>
                    <a:lstStyle/>
                    <a:p>
                      <a:endParaRPr kumimoji="1" lang="ja-JP" altLang="en-US" sz="1600" dirty="0">
                        <a:latin typeface="+mn-ea"/>
                        <a:ea typeface="+mn-ea"/>
                      </a:endParaRPr>
                    </a:p>
                  </a:txBody>
                  <a:tcPr marL="99060" marR="99060"/>
                </a:tc>
                <a:tc>
                  <a:txBody>
                    <a:bodyPr/>
                    <a:lstStyle/>
                    <a:p>
                      <a:endParaRPr kumimoji="1" lang="ja-JP" altLang="en-US" sz="1600" dirty="0">
                        <a:latin typeface="+mn-ea"/>
                        <a:ea typeface="+mn-ea"/>
                      </a:endParaRPr>
                    </a:p>
                  </a:txBody>
                  <a:tcPr marL="99060" marR="99060"/>
                </a:tc>
                <a:tc>
                  <a:txBody>
                    <a:bodyPr/>
                    <a:lstStyle/>
                    <a:p>
                      <a:endParaRPr kumimoji="1" lang="ja-JP" altLang="en-US" sz="1600" dirty="0">
                        <a:latin typeface="+mn-ea"/>
                        <a:ea typeface="+mn-ea"/>
                      </a:endParaRPr>
                    </a:p>
                  </a:txBody>
                  <a:tcPr marL="99060" marR="99060"/>
                </a:tc>
                <a:extLst>
                  <a:ext uri="{0D108BD9-81ED-4DB2-BD59-A6C34878D82A}">
                    <a16:rowId xmlns:a16="http://schemas.microsoft.com/office/drawing/2014/main" val="10001"/>
                  </a:ext>
                </a:extLst>
              </a:tr>
              <a:tr h="1872785">
                <a:tc>
                  <a:txBody>
                    <a:bodyPr/>
                    <a:lstStyle/>
                    <a:p>
                      <a:pPr marL="0" indent="0">
                        <a:buFont typeface="+mj-lt"/>
                        <a:buNone/>
                      </a:pPr>
                      <a:r>
                        <a:rPr kumimoji="1" lang="ja-JP" altLang="en-US" sz="1800" b="1" dirty="0" smtClean="0">
                          <a:latin typeface="+mn-ea"/>
                          <a:ea typeface="+mn-ea"/>
                        </a:rPr>
                        <a:t>現任研修</a:t>
                      </a:r>
                      <a:endParaRPr kumimoji="1" lang="ja-JP" altLang="en-US" sz="1800" b="1" dirty="0">
                        <a:latin typeface="+mn-ea"/>
                        <a:ea typeface="+mn-ea"/>
                      </a:endParaRPr>
                    </a:p>
                  </a:txBody>
                  <a:tcPr marL="99060" marR="99060" anchor="ctr"/>
                </a:tc>
                <a:tc>
                  <a:txBody>
                    <a:bodyPr/>
                    <a:lstStyle/>
                    <a:p>
                      <a:endParaRPr kumimoji="1" lang="ja-JP" altLang="en-US" sz="1200" dirty="0">
                        <a:latin typeface="+mn-ea"/>
                        <a:ea typeface="+mn-ea"/>
                      </a:endParaRPr>
                    </a:p>
                  </a:txBody>
                  <a:tcPr marL="99060" marR="99060" anchor="ctr"/>
                </a:tc>
                <a:tc>
                  <a:txBody>
                    <a:bodyPr/>
                    <a:lstStyle/>
                    <a:p>
                      <a:endParaRPr kumimoji="1" lang="ja-JP" altLang="en-US" sz="1600" dirty="0">
                        <a:latin typeface="+mn-ea"/>
                        <a:ea typeface="+mn-ea"/>
                      </a:endParaRPr>
                    </a:p>
                  </a:txBody>
                  <a:tcPr marL="99060" marR="99060"/>
                </a:tc>
                <a:tc>
                  <a:txBody>
                    <a:bodyPr/>
                    <a:lstStyle/>
                    <a:p>
                      <a:endParaRPr kumimoji="1" lang="ja-JP" altLang="en-US" sz="1600" dirty="0">
                        <a:latin typeface="+mn-ea"/>
                        <a:ea typeface="+mn-ea"/>
                      </a:endParaRPr>
                    </a:p>
                  </a:txBody>
                  <a:tcPr marL="99060" marR="99060"/>
                </a:tc>
                <a:tc>
                  <a:txBody>
                    <a:bodyPr/>
                    <a:lstStyle/>
                    <a:p>
                      <a:endParaRPr kumimoji="1" lang="ja-JP" altLang="en-US" sz="1600" dirty="0">
                        <a:latin typeface="+mn-ea"/>
                        <a:ea typeface="+mn-ea"/>
                      </a:endParaRPr>
                    </a:p>
                  </a:txBody>
                  <a:tcPr marL="99060" marR="99060"/>
                </a:tc>
                <a:extLst>
                  <a:ext uri="{0D108BD9-81ED-4DB2-BD59-A6C34878D82A}">
                    <a16:rowId xmlns:a16="http://schemas.microsoft.com/office/drawing/2014/main" val="10002"/>
                  </a:ext>
                </a:extLst>
              </a:tr>
              <a:tr h="1872785">
                <a:tc>
                  <a:txBody>
                    <a:bodyPr/>
                    <a:lstStyle/>
                    <a:p>
                      <a:pPr marL="0" indent="0">
                        <a:buFont typeface="+mj-lt"/>
                        <a:buNone/>
                      </a:pPr>
                      <a:r>
                        <a:rPr kumimoji="1" lang="ja-JP" altLang="en-US" sz="1800" b="1" dirty="0" smtClean="0">
                          <a:latin typeface="+mn-ea"/>
                          <a:ea typeface="+mn-ea"/>
                        </a:rPr>
                        <a:t>主任相談支援</a:t>
                      </a:r>
                      <a:endParaRPr kumimoji="1" lang="en-US" altLang="ja-JP" sz="1800" b="1" dirty="0" smtClean="0">
                        <a:latin typeface="+mn-ea"/>
                        <a:ea typeface="+mn-ea"/>
                      </a:endParaRPr>
                    </a:p>
                    <a:p>
                      <a:pPr marL="0" indent="0">
                        <a:buFont typeface="+mj-lt"/>
                        <a:buNone/>
                      </a:pPr>
                      <a:r>
                        <a:rPr kumimoji="1" lang="ja-JP" altLang="en-US" sz="1800" b="1" dirty="0" smtClean="0">
                          <a:latin typeface="+mn-ea"/>
                          <a:ea typeface="+mn-ea"/>
                        </a:rPr>
                        <a:t>専門員研修</a:t>
                      </a:r>
                      <a:endParaRPr kumimoji="1" lang="ja-JP" altLang="en-US" sz="1800" b="1" dirty="0">
                        <a:latin typeface="+mn-ea"/>
                        <a:ea typeface="+mn-ea"/>
                      </a:endParaRPr>
                    </a:p>
                  </a:txBody>
                  <a:tcPr marL="99060" marR="99060" anchor="ctr"/>
                </a:tc>
                <a:tc>
                  <a:txBody>
                    <a:bodyPr/>
                    <a:lstStyle/>
                    <a:p>
                      <a:endParaRPr kumimoji="1" lang="ja-JP" altLang="en-US" sz="1200" dirty="0">
                        <a:latin typeface="+mn-ea"/>
                        <a:ea typeface="+mn-ea"/>
                      </a:endParaRPr>
                    </a:p>
                  </a:txBody>
                  <a:tcPr marL="99060" marR="99060" anchor="ctr"/>
                </a:tc>
                <a:tc>
                  <a:txBody>
                    <a:bodyPr/>
                    <a:lstStyle/>
                    <a:p>
                      <a:endParaRPr kumimoji="1" lang="ja-JP" altLang="en-US" sz="1600" dirty="0">
                        <a:latin typeface="+mn-ea"/>
                        <a:ea typeface="+mn-ea"/>
                      </a:endParaRPr>
                    </a:p>
                  </a:txBody>
                  <a:tcPr marL="99060" marR="99060"/>
                </a:tc>
                <a:tc>
                  <a:txBody>
                    <a:bodyPr/>
                    <a:lstStyle/>
                    <a:p>
                      <a:endParaRPr kumimoji="1" lang="ja-JP" altLang="en-US" sz="1600" dirty="0">
                        <a:latin typeface="+mn-ea"/>
                        <a:ea typeface="+mn-ea"/>
                      </a:endParaRPr>
                    </a:p>
                  </a:txBody>
                  <a:tcPr marL="99060" marR="99060"/>
                </a:tc>
                <a:tc>
                  <a:txBody>
                    <a:bodyPr/>
                    <a:lstStyle/>
                    <a:p>
                      <a:endParaRPr kumimoji="1" lang="ja-JP" altLang="en-US" sz="1600" dirty="0">
                        <a:latin typeface="+mn-ea"/>
                        <a:ea typeface="+mn-ea"/>
                      </a:endParaRPr>
                    </a:p>
                  </a:txBody>
                  <a:tcPr marL="99060" marR="99060"/>
                </a:tc>
                <a:extLst>
                  <a:ext uri="{0D108BD9-81ED-4DB2-BD59-A6C34878D82A}">
                    <a16:rowId xmlns:a16="http://schemas.microsoft.com/office/drawing/2014/main" val="10003"/>
                  </a:ext>
                </a:extLst>
              </a:tr>
            </a:tbl>
          </a:graphicData>
        </a:graphic>
      </p:graphicFrame>
      <p:sp>
        <p:nvSpPr>
          <p:cNvPr id="11" name="ホームベース 10"/>
          <p:cNvSpPr/>
          <p:nvPr/>
        </p:nvSpPr>
        <p:spPr>
          <a:xfrm>
            <a:off x="6308431" y="5890923"/>
            <a:ext cx="2818477" cy="769183"/>
          </a:xfrm>
          <a:prstGeom prst="homePlate">
            <a:avLst>
              <a:gd name="adj" fmla="val 40912"/>
            </a:avLst>
          </a:prstGeom>
          <a:ln>
            <a:solidFill>
              <a:schemeClr val="accent6">
                <a:lumMod val="50000"/>
              </a:schemeClr>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en-US" altLang="ja-JP" sz="1400" b="1" dirty="0" smtClean="0"/>
          </a:p>
        </p:txBody>
      </p:sp>
      <p:sp>
        <p:nvSpPr>
          <p:cNvPr id="12" name="ホームベース 11"/>
          <p:cNvSpPr/>
          <p:nvPr/>
        </p:nvSpPr>
        <p:spPr>
          <a:xfrm>
            <a:off x="4326340" y="5120378"/>
            <a:ext cx="3235624" cy="638977"/>
          </a:xfrm>
          <a:prstGeom prst="homePlate">
            <a:avLst>
              <a:gd name="adj" fmla="val 34129"/>
            </a:avLst>
          </a:prstGeom>
          <a:solidFill>
            <a:schemeClr val="accent6">
              <a:lumMod val="60000"/>
              <a:lumOff val="40000"/>
            </a:schemeClr>
          </a:solidFill>
          <a:ln>
            <a:solidFill>
              <a:schemeClr val="accent6">
                <a:lumMod val="50000"/>
              </a:schemeClr>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kumimoji="1" lang="ja-JP" altLang="en-US" sz="1400" b="1" dirty="0" smtClean="0">
                <a:solidFill>
                  <a:schemeClr val="tx1"/>
                </a:solidFill>
              </a:rPr>
              <a:t>国による研修の実施</a:t>
            </a:r>
            <a:endParaRPr kumimoji="1" lang="en-US" altLang="ja-JP" sz="1400" b="1" dirty="0" smtClean="0">
              <a:solidFill>
                <a:schemeClr val="tx1"/>
              </a:solidFill>
            </a:endParaRPr>
          </a:p>
        </p:txBody>
      </p:sp>
      <p:sp>
        <p:nvSpPr>
          <p:cNvPr id="13" name="ホームベース 12"/>
          <p:cNvSpPr/>
          <p:nvPr/>
        </p:nvSpPr>
        <p:spPr>
          <a:xfrm>
            <a:off x="2099255" y="5137677"/>
            <a:ext cx="1666874" cy="1522430"/>
          </a:xfrm>
          <a:prstGeom prst="homePlate">
            <a:avLst>
              <a:gd name="adj" fmla="val 12777"/>
            </a:avLst>
          </a:prstGeom>
          <a:ln>
            <a:solidFill>
              <a:schemeClr val="accent6">
                <a:lumMod val="50000"/>
              </a:schemeClr>
            </a:solidFill>
          </a:ln>
        </p:spPr>
        <p:style>
          <a:lnRef idx="2">
            <a:schemeClr val="accent1"/>
          </a:lnRef>
          <a:fillRef idx="1">
            <a:schemeClr val="lt1"/>
          </a:fillRef>
          <a:effectRef idx="0">
            <a:schemeClr val="accent1"/>
          </a:effectRef>
          <a:fontRef idx="minor">
            <a:schemeClr val="dk1"/>
          </a:fontRef>
        </p:style>
        <p:txBody>
          <a:bodyPr vert="horz" rtlCol="0" anchor="ctr"/>
          <a:lstStyle/>
          <a:p>
            <a:r>
              <a:rPr lang="ja-JP" altLang="en-US" sz="1400" b="1" dirty="0" smtClean="0"/>
              <a:t>・告示新設</a:t>
            </a:r>
            <a:endParaRPr lang="en-US" altLang="ja-JP" sz="1400" b="1" dirty="0" smtClean="0"/>
          </a:p>
          <a:p>
            <a:endParaRPr lang="en-US" altLang="ja-JP" sz="1200" b="1" dirty="0" smtClean="0"/>
          </a:p>
          <a:p>
            <a:r>
              <a:rPr lang="en-US" altLang="ja-JP" sz="1200" b="1" dirty="0" smtClean="0"/>
              <a:t>※</a:t>
            </a:r>
            <a:r>
              <a:rPr lang="ja-JP" altLang="en-US" sz="1200" b="1" dirty="0" smtClean="0"/>
              <a:t>報酬告示も見直し</a:t>
            </a:r>
            <a:endParaRPr lang="en-US" altLang="ja-JP" sz="1200" b="1" dirty="0" smtClean="0"/>
          </a:p>
        </p:txBody>
      </p:sp>
      <p:sp>
        <p:nvSpPr>
          <p:cNvPr id="14" name="ホームベース 13"/>
          <p:cNvSpPr/>
          <p:nvPr/>
        </p:nvSpPr>
        <p:spPr>
          <a:xfrm>
            <a:off x="5756934" y="2381939"/>
            <a:ext cx="1805030" cy="1255595"/>
          </a:xfrm>
          <a:prstGeom prst="homePlate">
            <a:avLst>
              <a:gd name="adj" fmla="val 12777"/>
            </a:avLst>
          </a:prstGeom>
          <a:ln>
            <a:solidFill>
              <a:schemeClr val="accent6">
                <a:lumMod val="50000"/>
              </a:schemeClr>
            </a:solidFill>
          </a:ln>
        </p:spPr>
        <p:style>
          <a:lnRef idx="2">
            <a:schemeClr val="accent1"/>
          </a:lnRef>
          <a:fillRef idx="1">
            <a:schemeClr val="lt1"/>
          </a:fillRef>
          <a:effectRef idx="0">
            <a:schemeClr val="accent1"/>
          </a:effectRef>
          <a:fontRef idx="minor">
            <a:schemeClr val="dk1"/>
          </a:fontRef>
        </p:style>
        <p:txBody>
          <a:bodyPr vert="horz" rtlCol="0" anchor="ctr"/>
          <a:lstStyle/>
          <a:p>
            <a:r>
              <a:rPr lang="ja-JP" altLang="en-US" sz="1400" b="1" dirty="0" smtClean="0"/>
              <a:t>・カリキュラムの</a:t>
            </a:r>
            <a:endParaRPr lang="en-US" altLang="ja-JP" sz="1400" b="1" dirty="0" smtClean="0"/>
          </a:p>
          <a:p>
            <a:r>
              <a:rPr lang="ja-JP" altLang="en-US" sz="1400" b="1" dirty="0"/>
              <a:t>　</a:t>
            </a:r>
            <a:r>
              <a:rPr lang="ja-JP" altLang="en-US" sz="1400" b="1" dirty="0" smtClean="0"/>
              <a:t>告示改正</a:t>
            </a:r>
            <a:endParaRPr lang="en-US" altLang="ja-JP" sz="1400" b="1" dirty="0" smtClean="0"/>
          </a:p>
          <a:p>
            <a:r>
              <a:rPr lang="ja-JP" altLang="en-US" sz="1400" b="1" dirty="0" smtClean="0"/>
              <a:t>・新カリキュラム</a:t>
            </a:r>
            <a:endParaRPr lang="en-US" altLang="ja-JP" sz="1400" b="1" dirty="0" smtClean="0"/>
          </a:p>
          <a:p>
            <a:r>
              <a:rPr lang="ja-JP" altLang="en-US" sz="1400" b="1" dirty="0"/>
              <a:t>　</a:t>
            </a:r>
            <a:r>
              <a:rPr lang="ja-JP" altLang="en-US" sz="1400" b="1" dirty="0" smtClean="0"/>
              <a:t>の内容等に</a:t>
            </a:r>
            <a:endParaRPr lang="en-US" altLang="ja-JP" sz="1400" b="1" dirty="0" smtClean="0"/>
          </a:p>
          <a:p>
            <a:r>
              <a:rPr lang="ja-JP" altLang="en-US" sz="1400" b="1" dirty="0"/>
              <a:t>　</a:t>
            </a:r>
            <a:r>
              <a:rPr lang="ja-JP" altLang="en-US" sz="1400" b="1" dirty="0" smtClean="0"/>
              <a:t>ついて周知</a:t>
            </a:r>
            <a:endParaRPr lang="en-US" altLang="ja-JP" sz="1400" b="1" dirty="0" smtClean="0"/>
          </a:p>
        </p:txBody>
      </p:sp>
      <p:sp>
        <p:nvSpPr>
          <p:cNvPr id="16" name="ホームベース 15"/>
          <p:cNvSpPr/>
          <p:nvPr/>
        </p:nvSpPr>
        <p:spPr>
          <a:xfrm>
            <a:off x="7579057" y="1464861"/>
            <a:ext cx="1547851" cy="691484"/>
          </a:xfrm>
          <a:prstGeom prst="homePlate">
            <a:avLst>
              <a:gd name="adj" fmla="val 34129"/>
            </a:avLst>
          </a:prstGeom>
          <a:solidFill>
            <a:schemeClr val="accent6">
              <a:lumMod val="60000"/>
              <a:lumOff val="40000"/>
            </a:schemeClr>
          </a:solidFill>
          <a:ln>
            <a:solidFill>
              <a:schemeClr val="accent6">
                <a:lumMod val="50000"/>
              </a:schemeClr>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ja-JP" altLang="en-US" sz="1400" b="1" dirty="0">
                <a:solidFill>
                  <a:schemeClr val="tx1"/>
                </a:solidFill>
              </a:rPr>
              <a:t>都道府県</a:t>
            </a:r>
            <a:r>
              <a:rPr kumimoji="1" lang="ja-JP" altLang="en-US" sz="1400" b="1" dirty="0" smtClean="0">
                <a:solidFill>
                  <a:schemeClr val="tx1"/>
                </a:solidFill>
              </a:rPr>
              <a:t>による新カリキュラム</a:t>
            </a:r>
            <a:endParaRPr kumimoji="1" lang="en-US" altLang="ja-JP" sz="1400" b="1" dirty="0" smtClean="0">
              <a:solidFill>
                <a:schemeClr val="tx1"/>
              </a:solidFill>
            </a:endParaRPr>
          </a:p>
          <a:p>
            <a:pPr algn="ctr"/>
            <a:r>
              <a:rPr lang="ja-JP" altLang="en-US" sz="1400" b="1" dirty="0">
                <a:solidFill>
                  <a:schemeClr val="tx1"/>
                </a:solidFill>
              </a:rPr>
              <a:t>の</a:t>
            </a:r>
            <a:r>
              <a:rPr kumimoji="1" lang="ja-JP" altLang="en-US" sz="1400" b="1" dirty="0" smtClean="0">
                <a:solidFill>
                  <a:schemeClr val="tx1"/>
                </a:solidFill>
              </a:rPr>
              <a:t>研修開始</a:t>
            </a:r>
            <a:endParaRPr kumimoji="1" lang="ja-JP" altLang="en-US" sz="1400" b="1" dirty="0">
              <a:solidFill>
                <a:schemeClr val="tx1"/>
              </a:solidFill>
            </a:endParaRPr>
          </a:p>
        </p:txBody>
      </p:sp>
      <p:sp>
        <p:nvSpPr>
          <p:cNvPr id="17" name="ホームベース 16"/>
          <p:cNvSpPr/>
          <p:nvPr/>
        </p:nvSpPr>
        <p:spPr>
          <a:xfrm>
            <a:off x="2099255" y="3792071"/>
            <a:ext cx="5462709" cy="905034"/>
          </a:xfrm>
          <a:prstGeom prst="homePlate">
            <a:avLst>
              <a:gd name="adj" fmla="val 34129"/>
            </a:avLst>
          </a:prstGeom>
          <a:solidFill>
            <a:schemeClr val="accent6">
              <a:lumMod val="60000"/>
              <a:lumOff val="40000"/>
            </a:schemeClr>
          </a:solidFill>
          <a:ln>
            <a:solidFill>
              <a:schemeClr val="accent6">
                <a:lumMod val="50000"/>
              </a:schemeClr>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ja-JP" altLang="en-US" sz="1400" b="1" dirty="0">
                <a:solidFill>
                  <a:schemeClr val="tx1"/>
                </a:solidFill>
              </a:rPr>
              <a:t>都道府県</a:t>
            </a:r>
            <a:r>
              <a:rPr kumimoji="1" lang="ja-JP" altLang="en-US" sz="1400" b="1" dirty="0" smtClean="0">
                <a:solidFill>
                  <a:schemeClr val="tx1"/>
                </a:solidFill>
              </a:rPr>
              <a:t>による旧カリキュラム</a:t>
            </a:r>
            <a:endParaRPr kumimoji="1" lang="en-US" altLang="ja-JP" sz="1400" b="1" dirty="0" smtClean="0">
              <a:solidFill>
                <a:schemeClr val="tx1"/>
              </a:solidFill>
            </a:endParaRPr>
          </a:p>
          <a:p>
            <a:pPr algn="ctr"/>
            <a:r>
              <a:rPr lang="ja-JP" altLang="en-US" sz="1400" b="1" dirty="0">
                <a:solidFill>
                  <a:schemeClr val="tx1"/>
                </a:solidFill>
              </a:rPr>
              <a:t>の</a:t>
            </a:r>
            <a:r>
              <a:rPr kumimoji="1" lang="ja-JP" altLang="en-US" sz="1400" b="1" dirty="0" smtClean="0">
                <a:solidFill>
                  <a:schemeClr val="tx1"/>
                </a:solidFill>
              </a:rPr>
              <a:t>研修実施</a:t>
            </a:r>
            <a:endParaRPr kumimoji="1" lang="ja-JP" altLang="en-US" sz="1400" b="1" dirty="0">
              <a:solidFill>
                <a:schemeClr val="tx1"/>
              </a:solidFill>
            </a:endParaRPr>
          </a:p>
        </p:txBody>
      </p:sp>
      <p:sp>
        <p:nvSpPr>
          <p:cNvPr id="18" name="ホームベース 17"/>
          <p:cNvSpPr/>
          <p:nvPr/>
        </p:nvSpPr>
        <p:spPr>
          <a:xfrm>
            <a:off x="2099256" y="1464860"/>
            <a:ext cx="5462708" cy="691485"/>
          </a:xfrm>
          <a:prstGeom prst="homePlate">
            <a:avLst>
              <a:gd name="adj" fmla="val 34129"/>
            </a:avLst>
          </a:prstGeom>
          <a:solidFill>
            <a:schemeClr val="accent6">
              <a:lumMod val="60000"/>
              <a:lumOff val="40000"/>
            </a:schemeClr>
          </a:solidFill>
          <a:ln>
            <a:solidFill>
              <a:schemeClr val="accent6">
                <a:lumMod val="50000"/>
              </a:schemeClr>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ja-JP" altLang="en-US" sz="1400" b="1" dirty="0">
                <a:solidFill>
                  <a:schemeClr val="tx1"/>
                </a:solidFill>
              </a:rPr>
              <a:t>都道府県</a:t>
            </a:r>
            <a:r>
              <a:rPr kumimoji="1" lang="ja-JP" altLang="en-US" sz="1400" b="1" dirty="0" smtClean="0">
                <a:solidFill>
                  <a:schemeClr val="tx1"/>
                </a:solidFill>
              </a:rPr>
              <a:t>による旧カリキュラム</a:t>
            </a:r>
            <a:endParaRPr kumimoji="1" lang="en-US" altLang="ja-JP" sz="1400" b="1" dirty="0" smtClean="0">
              <a:solidFill>
                <a:schemeClr val="tx1"/>
              </a:solidFill>
            </a:endParaRPr>
          </a:p>
          <a:p>
            <a:pPr algn="ctr"/>
            <a:r>
              <a:rPr lang="ja-JP" altLang="en-US" sz="1400" b="1" dirty="0">
                <a:solidFill>
                  <a:schemeClr val="tx1"/>
                </a:solidFill>
              </a:rPr>
              <a:t>の</a:t>
            </a:r>
            <a:r>
              <a:rPr kumimoji="1" lang="ja-JP" altLang="en-US" sz="1400" b="1" dirty="0" smtClean="0">
                <a:solidFill>
                  <a:schemeClr val="tx1"/>
                </a:solidFill>
              </a:rPr>
              <a:t>研修実施</a:t>
            </a:r>
            <a:endParaRPr kumimoji="1" lang="ja-JP" altLang="en-US" sz="1400" b="1" dirty="0">
              <a:solidFill>
                <a:schemeClr val="tx1"/>
              </a:solidFill>
            </a:endParaRPr>
          </a:p>
        </p:txBody>
      </p:sp>
      <p:sp>
        <p:nvSpPr>
          <p:cNvPr id="15" name="ホームベース 14"/>
          <p:cNvSpPr/>
          <p:nvPr/>
        </p:nvSpPr>
        <p:spPr>
          <a:xfrm>
            <a:off x="7579056" y="3792071"/>
            <a:ext cx="1547851" cy="932331"/>
          </a:xfrm>
          <a:prstGeom prst="homePlate">
            <a:avLst>
              <a:gd name="adj" fmla="val 34129"/>
            </a:avLst>
          </a:prstGeom>
          <a:solidFill>
            <a:schemeClr val="accent6">
              <a:lumMod val="60000"/>
              <a:lumOff val="40000"/>
            </a:schemeClr>
          </a:solidFill>
          <a:ln>
            <a:solidFill>
              <a:schemeClr val="accent6">
                <a:lumMod val="50000"/>
              </a:schemeClr>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ja-JP" altLang="en-US" sz="1400" b="1" dirty="0">
                <a:solidFill>
                  <a:schemeClr val="tx1"/>
                </a:solidFill>
              </a:rPr>
              <a:t>都道府県による</a:t>
            </a:r>
            <a:r>
              <a:rPr lang="ja-JP" altLang="en-US" sz="1400" b="1" dirty="0" smtClean="0">
                <a:solidFill>
                  <a:schemeClr val="tx1"/>
                </a:solidFill>
              </a:rPr>
              <a:t>新カリキュラム</a:t>
            </a:r>
            <a:endParaRPr lang="en-US" altLang="ja-JP" sz="1400" b="1" dirty="0" smtClean="0">
              <a:solidFill>
                <a:schemeClr val="tx1"/>
              </a:solidFill>
            </a:endParaRPr>
          </a:p>
          <a:p>
            <a:pPr algn="ctr"/>
            <a:r>
              <a:rPr lang="ja-JP" altLang="en-US" sz="1400" b="1" dirty="0" smtClean="0">
                <a:solidFill>
                  <a:schemeClr val="tx1"/>
                </a:solidFill>
              </a:rPr>
              <a:t>の</a:t>
            </a:r>
            <a:r>
              <a:rPr lang="ja-JP" altLang="en-US" sz="1400" b="1" dirty="0">
                <a:solidFill>
                  <a:schemeClr val="tx1"/>
                </a:solidFill>
              </a:rPr>
              <a:t>研修</a:t>
            </a:r>
            <a:r>
              <a:rPr lang="ja-JP" altLang="en-US" sz="1400" b="1" dirty="0" smtClean="0">
                <a:solidFill>
                  <a:schemeClr val="tx1"/>
                </a:solidFill>
              </a:rPr>
              <a:t>開始</a:t>
            </a:r>
            <a:endParaRPr lang="ja-JP" altLang="en-US" sz="1400" b="1" dirty="0">
              <a:solidFill>
                <a:schemeClr val="tx1"/>
              </a:solidFill>
            </a:endParaRPr>
          </a:p>
        </p:txBody>
      </p:sp>
      <p:sp>
        <p:nvSpPr>
          <p:cNvPr id="28" name="ホームベース 27"/>
          <p:cNvSpPr/>
          <p:nvPr/>
        </p:nvSpPr>
        <p:spPr>
          <a:xfrm>
            <a:off x="7579057" y="5890922"/>
            <a:ext cx="1564943" cy="769183"/>
          </a:xfrm>
          <a:prstGeom prst="homePlate">
            <a:avLst>
              <a:gd name="adj" fmla="val 34129"/>
            </a:avLst>
          </a:prstGeom>
          <a:solidFill>
            <a:schemeClr val="accent6">
              <a:lumMod val="60000"/>
              <a:lumOff val="40000"/>
            </a:schemeClr>
          </a:solidFill>
          <a:ln>
            <a:solidFill>
              <a:schemeClr val="accent6">
                <a:lumMod val="50000"/>
              </a:schemeClr>
            </a:soli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ltLang="ja-JP" sz="1400" b="1" dirty="0" smtClean="0">
              <a:solidFill>
                <a:schemeClr val="tx1"/>
              </a:solidFill>
            </a:endParaRPr>
          </a:p>
        </p:txBody>
      </p:sp>
      <p:sp>
        <p:nvSpPr>
          <p:cNvPr id="3" name="テキスト ボックス 2"/>
          <p:cNvSpPr txBox="1"/>
          <p:nvPr/>
        </p:nvSpPr>
        <p:spPr>
          <a:xfrm>
            <a:off x="6378053" y="6013903"/>
            <a:ext cx="2748855" cy="523220"/>
          </a:xfrm>
          <a:prstGeom prst="rect">
            <a:avLst/>
          </a:prstGeom>
          <a:noFill/>
        </p:spPr>
        <p:txBody>
          <a:bodyPr wrap="square" rtlCol="0">
            <a:spAutoFit/>
          </a:bodyPr>
          <a:lstStyle/>
          <a:p>
            <a:pPr algn="ctr"/>
            <a:r>
              <a:rPr lang="ja-JP" altLang="en-US" sz="1400" b="1" dirty="0" smtClean="0"/>
              <a:t>準備</a:t>
            </a:r>
            <a:r>
              <a:rPr lang="ja-JP" altLang="en-US" sz="1400" b="1" dirty="0"/>
              <a:t>が整い次第、</a:t>
            </a:r>
            <a:endParaRPr lang="en-US" altLang="ja-JP" sz="1400" b="1" dirty="0"/>
          </a:p>
          <a:p>
            <a:pPr algn="ctr"/>
            <a:r>
              <a:rPr lang="ja-JP" altLang="en-US" sz="1400" b="1" dirty="0"/>
              <a:t>都道府県による研修を順次</a:t>
            </a:r>
            <a:r>
              <a:rPr lang="ja-JP" altLang="en-US" sz="1400" b="1" dirty="0" smtClean="0"/>
              <a:t>実施</a:t>
            </a:r>
            <a:endParaRPr lang="en-US" altLang="ja-JP" sz="1400" b="1" dirty="0"/>
          </a:p>
        </p:txBody>
      </p:sp>
    </p:spTree>
    <p:extLst>
      <p:ext uri="{BB962C8B-B14F-4D97-AF65-F5344CB8AC3E}">
        <p14:creationId xmlns:p14="http://schemas.microsoft.com/office/powerpoint/2010/main" val="3236675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正方形/長方形 1"/>
          <p:cNvSpPr>
            <a:spLocks noChangeArrowheads="1"/>
          </p:cNvSpPr>
          <p:nvPr/>
        </p:nvSpPr>
        <p:spPr bwMode="auto">
          <a:xfrm>
            <a:off x="77791" y="934915"/>
            <a:ext cx="9007475" cy="633046"/>
          </a:xfrm>
          <a:prstGeom prst="rect">
            <a:avLst/>
          </a:prstGeom>
          <a:noFill/>
          <a:ln w="25400">
            <a:solidFill>
              <a:schemeClr val="accent1"/>
            </a:solidFill>
            <a:bevel/>
            <a:headEnd/>
            <a:tailEnd/>
          </a:ln>
          <a:extLst>
            <a:ext uri="{909E8E84-426E-40dd-AFC4-6F175D3DCCD1}">
              <a14:hiddenFill xmlns:a14="http://schemas.microsoft.com/office/drawing/2010/main" xmlns="">
                <a:solidFill>
                  <a:srgbClr val="FFFFFF"/>
                </a:solidFill>
              </a14:hiddenFill>
            </a:ext>
          </a:extLst>
        </p:spPr>
        <p:txBody>
          <a:bodyPr lIns="132923" tIns="33231" rIns="132923" bIns="31577" anchor="ctr"/>
          <a:lstStyle>
            <a:lvl1pPr>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just">
              <a:lnSpc>
                <a:spcPts val="1431"/>
              </a:lnSpc>
              <a:spcBef>
                <a:spcPts val="92"/>
              </a:spcBef>
              <a:buNone/>
            </a:pPr>
            <a:r>
              <a:rPr lang="ja-JP" altLang="en-US" sz="1108">
                <a:solidFill>
                  <a:srgbClr val="000000"/>
                </a:solidFill>
                <a:latin typeface="ＭＳ Ｐゴシック" charset="-128"/>
                <a:sym typeface="ＭＳ Ｐゴシック" charset="-128"/>
              </a:rPr>
              <a:t>　平成２７年４月から原則として全ての障害児者に専門的な相談支援を実施することとされている中、障害児者の相談支援の質の向上を図るため、有識者や関係団体で構成する「相談支援の質の向上に向けた検討会」において相談支援専門員の資質の向上や相談支援体制の在り方について幅広く議論を行い、今後目指すべき方向性をとりまとめた。（平成２８年３月から７月まで計５回開催）</a:t>
            </a:r>
          </a:p>
        </p:txBody>
      </p:sp>
      <p:sp>
        <p:nvSpPr>
          <p:cNvPr id="2052" name="角丸四角形 11"/>
          <p:cNvSpPr>
            <a:spLocks noChangeArrowheads="1"/>
          </p:cNvSpPr>
          <p:nvPr/>
        </p:nvSpPr>
        <p:spPr bwMode="auto">
          <a:xfrm>
            <a:off x="23813" y="703389"/>
            <a:ext cx="1063625" cy="232997"/>
          </a:xfrm>
          <a:prstGeom prst="roundRect">
            <a:avLst>
              <a:gd name="adj" fmla="val 16667"/>
            </a:avLst>
          </a:prstGeom>
          <a:solidFill>
            <a:srgbClr val="92D050"/>
          </a:solidFill>
          <a:ln>
            <a:noFill/>
          </a:ln>
          <a:extLst>
            <a:ext uri="{91240B29-F687-4f45-9708-019B960494DF}">
              <a14:hiddenLine xmlns:a14="http://schemas.microsoft.com/office/drawing/2010/main" xmlns="" w="9525">
                <a:solidFill>
                  <a:srgbClr val="000000"/>
                </a:solidFill>
                <a:round/>
                <a:headEnd/>
                <a:tailEnd/>
              </a14:hiddenLine>
            </a:ext>
          </a:extLst>
        </p:spPr>
        <p:txBody>
          <a:bodyPr anchor="ctr"/>
          <a:lstStyle>
            <a:lvl1pPr>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lang="ja-JP" altLang="en-US" sz="1292">
                <a:solidFill>
                  <a:srgbClr val="FFFFFF"/>
                </a:solidFill>
                <a:latin typeface="ＭＳ Ｐゴシック" charset="-128"/>
                <a:sym typeface="ＭＳ Ｐゴシック" charset="-128"/>
              </a:rPr>
              <a:t>趣　旨</a:t>
            </a:r>
          </a:p>
        </p:txBody>
      </p:sp>
      <p:sp>
        <p:nvSpPr>
          <p:cNvPr id="2053" name="直線コネクタ 15"/>
          <p:cNvSpPr>
            <a:spLocks noChangeShapeType="1"/>
          </p:cNvSpPr>
          <p:nvPr/>
        </p:nvSpPr>
        <p:spPr bwMode="auto">
          <a:xfrm>
            <a:off x="-36513" y="637443"/>
            <a:ext cx="9236076" cy="0"/>
          </a:xfrm>
          <a:prstGeom prst="line">
            <a:avLst/>
          </a:prstGeom>
          <a:noFill/>
          <a:ln w="38100">
            <a:solidFill>
              <a:srgbClr val="333399"/>
            </a:solidFill>
            <a:bevel/>
            <a:headEnd/>
            <a:tailEnd/>
          </a:ln>
          <a:extLst>
            <a:ext uri="{909E8E84-426E-40dd-AFC4-6F175D3DCCD1}">
              <a14:hiddenFill xmlns:a14="http://schemas.microsoft.com/office/drawing/2010/main" xmlns="">
                <a:noFill/>
              </a14:hiddenFill>
            </a:ext>
          </a:extLst>
        </p:spPr>
        <p:txBody>
          <a:bodyPr/>
          <a:lstStyle/>
          <a:p>
            <a:endParaRPr lang="ja-JP" altLang="en-US" sz="1662"/>
          </a:p>
        </p:txBody>
      </p:sp>
      <p:sp>
        <p:nvSpPr>
          <p:cNvPr id="2054" name="正方形/長方形 12"/>
          <p:cNvSpPr>
            <a:spLocks noChangeArrowheads="1"/>
          </p:cNvSpPr>
          <p:nvPr/>
        </p:nvSpPr>
        <p:spPr bwMode="auto">
          <a:xfrm>
            <a:off x="65088" y="248814"/>
            <a:ext cx="9007475" cy="3282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chemeClr val="accent1"/>
                </a:solidFill>
                <a:bevel/>
                <a:headEnd/>
                <a:tailEnd/>
              </a14:hiddenLine>
            </a:ext>
          </a:extLst>
        </p:spPr>
        <p:txBody>
          <a:bodyPr tIns="99692" bIns="0" anchor="ctr"/>
          <a:lstStyle>
            <a:lvl1pPr>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a:lnSpc>
                <a:spcPts val="1846"/>
              </a:lnSpc>
              <a:spcBef>
                <a:spcPts val="554"/>
              </a:spcBef>
              <a:buNone/>
            </a:pPr>
            <a:r>
              <a:rPr lang="ja-JP" altLang="en-US" sz="1477" b="1">
                <a:solidFill>
                  <a:srgbClr val="000000"/>
                </a:solidFill>
                <a:latin typeface="メイリオ" pitchFamily="50" charset="-128"/>
                <a:ea typeface="メイリオ" pitchFamily="50" charset="-128"/>
                <a:cs typeface="メイリオ" pitchFamily="50" charset="-128"/>
                <a:sym typeface="メイリオ" pitchFamily="50" charset="-128"/>
              </a:rPr>
              <a:t>「相談支援の質の向上に向けた</a:t>
            </a:r>
            <a:r>
              <a:rPr lang="ja-JP" altLang="en-US" sz="1477" b="1" smtClean="0">
                <a:solidFill>
                  <a:srgbClr val="000000"/>
                </a:solidFill>
                <a:latin typeface="メイリオ" pitchFamily="50" charset="-128"/>
                <a:ea typeface="メイリオ" pitchFamily="50" charset="-128"/>
                <a:cs typeface="メイリオ" pitchFamily="50" charset="-128"/>
                <a:sym typeface="メイリオ" pitchFamily="50" charset="-128"/>
              </a:rPr>
              <a:t>検討会（第１回～第５回）」</a:t>
            </a:r>
            <a:r>
              <a:rPr lang="ja-JP" altLang="en-US" sz="1477" b="1">
                <a:solidFill>
                  <a:srgbClr val="000000"/>
                </a:solidFill>
                <a:latin typeface="メイリオ" pitchFamily="50" charset="-128"/>
                <a:ea typeface="メイリオ" pitchFamily="50" charset="-128"/>
                <a:cs typeface="メイリオ" pitchFamily="50" charset="-128"/>
                <a:sym typeface="メイリオ" pitchFamily="50" charset="-128"/>
              </a:rPr>
              <a:t>における議論のとりまとめ（概要）</a:t>
            </a:r>
          </a:p>
        </p:txBody>
      </p:sp>
      <p:sp>
        <p:nvSpPr>
          <p:cNvPr id="2055" name="正方形/長方形 17"/>
          <p:cNvSpPr>
            <a:spLocks noChangeArrowheads="1"/>
          </p:cNvSpPr>
          <p:nvPr/>
        </p:nvSpPr>
        <p:spPr bwMode="auto">
          <a:xfrm>
            <a:off x="77791" y="1881554"/>
            <a:ext cx="9007475" cy="4671646"/>
          </a:xfrm>
          <a:prstGeom prst="rect">
            <a:avLst/>
          </a:prstGeom>
          <a:noFill/>
          <a:ln w="25400">
            <a:solidFill>
              <a:schemeClr val="accent1"/>
            </a:solidFill>
            <a:bevel/>
            <a:headEnd/>
            <a:tailEnd/>
          </a:ln>
          <a:extLst>
            <a:ext uri="{909E8E84-426E-40dd-AFC4-6F175D3DCCD1}">
              <a14:hiddenFill xmlns:a14="http://schemas.microsoft.com/office/drawing/2010/main" xmlns="">
                <a:solidFill>
                  <a:srgbClr val="FFFFFF"/>
                </a:solidFill>
              </a14:hiddenFill>
            </a:ext>
          </a:extLst>
        </p:spPr>
        <p:txBody>
          <a:bodyPr lIns="63152" tIns="31577" rIns="63152" bIns="31577" anchor="ctr"/>
          <a:lstStyle>
            <a:lvl1pPr marL="265113" indent="-265113">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Font typeface="Arial" charset="0"/>
              <a:buNone/>
            </a:pPr>
            <a:r>
              <a:rPr lang="ja-JP" altLang="en-US" sz="1108" b="1" i="1" u="sng" dirty="0">
                <a:latin typeface="ＭＳ Ｐゴシック" charset="-128"/>
                <a:sym typeface="ＭＳ Ｐゴシック" charset="-128"/>
              </a:rPr>
              <a:t> </a:t>
            </a:r>
            <a:r>
              <a:rPr lang="ja-JP" altLang="en-US" sz="1108" b="1" u="sng" dirty="0">
                <a:latin typeface="ＭＳ Ｐゴシック" charset="-128"/>
                <a:sym typeface="ＭＳ Ｐゴシック" charset="-128"/>
              </a:rPr>
              <a:t>①　基本的な考え方について</a:t>
            </a:r>
            <a:endParaRPr lang="en-US" altLang="ja-JP" sz="1108" b="1" u="sng" dirty="0">
              <a:latin typeface="ＭＳ Ｐゴシック" charset="-128"/>
              <a:sym typeface="ＭＳ Ｐゴシック" charset="-128"/>
            </a:endParaRP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a:t>
            </a:r>
            <a:r>
              <a:rPr lang="ja-JP" altLang="en-US" sz="1108">
                <a:solidFill>
                  <a:srgbClr val="000000"/>
                </a:solidFill>
                <a:latin typeface="ＭＳ Ｐゴシック" charset="-128"/>
                <a:sym typeface="ＭＳ Ｐゴシック" charset="-128"/>
              </a:rPr>
              <a:t>　</a:t>
            </a:r>
            <a:r>
              <a:rPr lang="ja-JP" altLang="en-US" sz="1108" smtClean="0">
                <a:solidFill>
                  <a:srgbClr val="000000"/>
                </a:solidFill>
                <a:latin typeface="ＭＳ Ｐゴシック" charset="-128"/>
                <a:sym typeface="ＭＳ Ｐゴシック" charset="-128"/>
              </a:rPr>
              <a:t>・</a:t>
            </a:r>
            <a:r>
              <a:rPr lang="ja-JP" altLang="en-US" sz="1108" smtClean="0">
                <a:latin typeface="Arial" charset="0"/>
              </a:rPr>
              <a:t>相談</a:t>
            </a:r>
            <a:r>
              <a:rPr lang="ja-JP" altLang="en-US" sz="1108" dirty="0">
                <a:latin typeface="Arial" charset="0"/>
              </a:rPr>
              <a:t>支援専門員は、障害児者の自立の促進と共生社会の実現に向けた支援を実施することが望まれている。そのためには、ソーシャルワークの担い手としてスキル・知識を高めつつ、インフォーマルサービスを含めた社会資源の改善及び開発、地域のつながりや支援者・住民等との関係構築、生きがいや希望を見出す等の支援を行うことが求められている。また</a:t>
            </a:r>
            <a:r>
              <a:rPr lang="ja-JP" altLang="en-US" sz="1108" dirty="0">
                <a:solidFill>
                  <a:srgbClr val="000000"/>
                </a:solidFill>
                <a:sym typeface="ＭＳ Ｐゴシック" charset="-128"/>
              </a:rPr>
              <a:t>将来的には、社会経済や雇用情勢なども含め、幅広い見識を有するソーシャルワーカーとしての活躍が期待される。</a:t>
            </a:r>
          </a:p>
          <a:p>
            <a:pPr eaLnBrk="1" hangingPunct="1">
              <a:spcBef>
                <a:spcPct val="0"/>
              </a:spcBef>
              <a:buFont typeface="Arial" charset="0"/>
              <a:buNone/>
            </a:pPr>
            <a:endParaRPr lang="en-US" altLang="ja-JP" sz="1108"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108" b="1" u="sng" dirty="0">
                <a:latin typeface="ＭＳ Ｐゴシック" charset="-128"/>
                <a:sym typeface="ＭＳ Ｐゴシック" charset="-128"/>
              </a:rPr>
              <a:t> ②　人材育成の方策について</a:t>
            </a:r>
            <a:endParaRPr lang="en-US" altLang="ja-JP" sz="1108" b="1" u="sng" dirty="0">
              <a:latin typeface="ＭＳ Ｐゴシック" charset="-128"/>
              <a:sym typeface="ＭＳ Ｐゴシック" charset="-128"/>
            </a:endParaRP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相談支援専門員の要件である研修制度や実務経験年数などの見直しを行うとともに、キャリアパスの一環として指定特定相談支援事業だけでなく、サービス管理責任者や基幹相談支援センターの業務を担うなど、幅広い活躍の場が得られる仕組みを検討するべき。</a:t>
            </a: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研修カリキュラムの見直しについては、「初任者研修」及び「現任研修」の更なる充実に加え、指導的役割を担う「主任相談支援専門員（仮称）」の育成に必要な研修プログラムを新たに設けるとともに、より効果的な実地研修（</a:t>
            </a:r>
            <a:r>
              <a:rPr lang="en-US" altLang="ja-JP" sz="1108" dirty="0">
                <a:solidFill>
                  <a:srgbClr val="000000"/>
                </a:solidFill>
                <a:latin typeface="ＭＳ Ｐゴシック" charset="-128"/>
                <a:sym typeface="ＭＳ Ｐゴシック" charset="-128"/>
              </a:rPr>
              <a:t>OJT</a:t>
            </a:r>
            <a:r>
              <a:rPr lang="ja-JP" altLang="en-US" sz="1108" dirty="0">
                <a:solidFill>
                  <a:srgbClr val="000000"/>
                </a:solidFill>
                <a:latin typeface="ＭＳ Ｐゴシック" charset="-128"/>
                <a:sym typeface="ＭＳ Ｐゴシック" charset="-128"/>
              </a:rPr>
              <a:t>）を組み込むべき。</a:t>
            </a:r>
          </a:p>
          <a:p>
            <a:pPr eaLnBrk="1" hangingPunct="1">
              <a:spcBef>
                <a:spcPct val="0"/>
              </a:spcBef>
              <a:buFont typeface="Arial" charset="0"/>
              <a:buNone/>
            </a:pPr>
            <a:endParaRPr lang="en-US" altLang="ja-JP" sz="1108" dirty="0">
              <a:solidFill>
                <a:srgbClr val="000000"/>
              </a:solidFill>
              <a:latin typeface="ＭＳ Ｐゴシック" charset="-128"/>
              <a:sym typeface="ＭＳ Ｐゴシック" charset="-128"/>
            </a:endParaRPr>
          </a:p>
          <a:p>
            <a:pPr eaLnBrk="1" hangingPunct="1">
              <a:spcBef>
                <a:spcPct val="0"/>
              </a:spcBef>
              <a:buFont typeface="Arial" charset="0"/>
              <a:buNone/>
            </a:pPr>
            <a:r>
              <a:rPr lang="en-US" altLang="ja-JP" sz="1108" b="1" u="sng" dirty="0">
                <a:solidFill>
                  <a:srgbClr val="000000"/>
                </a:solidFill>
                <a:latin typeface="ＭＳ Ｐゴシック" charset="-128"/>
                <a:sym typeface="ＭＳ Ｐゴシック" charset="-128"/>
              </a:rPr>
              <a:t> </a:t>
            </a:r>
            <a:r>
              <a:rPr lang="ja-JP" altLang="en-US" sz="1108" b="1" u="sng" dirty="0">
                <a:solidFill>
                  <a:srgbClr val="000000"/>
                </a:solidFill>
                <a:latin typeface="ＭＳ Ｐゴシック" charset="-128"/>
                <a:sym typeface="ＭＳ Ｐゴシック" charset="-128"/>
              </a:rPr>
              <a:t>③　指導的役割を担う「主任相談支援専門員（仮称）」について</a:t>
            </a:r>
            <a:endParaRPr lang="en-US" altLang="ja-JP" sz="1108" b="1" u="sng"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a:t>
            </a:r>
            <a:r>
              <a:rPr lang="ja-JP" altLang="en-US" sz="1108" dirty="0">
                <a:latin typeface="Arial" charset="0"/>
              </a:rPr>
              <a:t>相談支援専門員の支援スキルやサービス等利用計画について適切に評価・助言を行い、相談 支援の質の確保を図る役割が期待され</a:t>
            </a:r>
            <a:r>
              <a:rPr lang="ja-JP" altLang="en-US" sz="1108" dirty="0">
                <a:solidFill>
                  <a:srgbClr val="000000"/>
                </a:solidFill>
                <a:latin typeface="ＭＳ Ｐゴシック" charset="-128"/>
                <a:sym typeface="ＭＳ Ｐゴシック" charset="-128"/>
              </a:rPr>
              <a:t>ており、基幹相談支援センター等に計画的に配置されるべき。また、更新研修等も導入すべき。</a:t>
            </a: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指導的役割を果たすため、適切な指導や助言を行う技術を習得する機会が確保されるよう、都道府県等が人材育成に関するビジョンを策定するなど、地域における相談支援従事者の段階的な人材育成に取り組むべき。</a:t>
            </a:r>
            <a:endParaRPr lang="en-US" altLang="ja-JP" sz="1108" i="1" dirty="0">
              <a:solidFill>
                <a:srgbClr val="000000"/>
              </a:solidFill>
              <a:latin typeface="ＭＳ Ｐゴシック" charset="-128"/>
              <a:sym typeface="ＭＳ Ｐゴシック" charset="-128"/>
            </a:endParaRPr>
          </a:p>
          <a:p>
            <a:pPr eaLnBrk="1" hangingPunct="1">
              <a:spcBef>
                <a:spcPct val="0"/>
              </a:spcBef>
              <a:buFont typeface="Arial" charset="0"/>
              <a:buNone/>
            </a:pPr>
            <a:endParaRPr lang="ja-JP" altLang="en-US" sz="1108" i="1"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108" b="1" i="1" u="sng" dirty="0">
                <a:latin typeface="ＭＳ Ｐゴシック" charset="-128"/>
                <a:sym typeface="ＭＳ Ｐゴシック" charset="-128"/>
              </a:rPr>
              <a:t> </a:t>
            </a:r>
            <a:r>
              <a:rPr lang="ja-JP" altLang="en-US" sz="1108" b="1" u="sng" dirty="0">
                <a:latin typeface="ＭＳ Ｐゴシック" charset="-128"/>
                <a:sym typeface="ＭＳ Ｐゴシック" charset="-128"/>
              </a:rPr>
              <a:t>④　相談支援専門員と介護支援専門員について</a:t>
            </a:r>
            <a:endParaRPr lang="en-US" altLang="ja-JP" sz="1108" b="1" u="sng" dirty="0">
              <a:latin typeface="ＭＳ Ｐゴシック" charset="-128"/>
              <a:sym typeface="ＭＳ Ｐゴシック" charset="-128"/>
            </a:endParaRP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障害者の高齢化や「親亡き後」へのより適切な支援を行うため、両者の合同での研修会等の実施や日々の業務で支援方針等について連携を図るとともに、両方の資格を有する者を拡大することも一案と考えられる。</a:t>
            </a:r>
          </a:p>
          <a:p>
            <a:pPr eaLnBrk="1" hangingPunct="1">
              <a:spcBef>
                <a:spcPct val="0"/>
              </a:spcBef>
              <a:buFont typeface="Arial" charset="0"/>
              <a:buNone/>
            </a:pPr>
            <a:endParaRPr lang="ja-JP" altLang="en-US" sz="1108"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108" b="1" u="sng" dirty="0">
                <a:solidFill>
                  <a:srgbClr val="000000"/>
                </a:solidFill>
                <a:latin typeface="ＭＳ Ｐゴシック" charset="-128"/>
                <a:sym typeface="ＭＳ Ｐゴシック" charset="-128"/>
              </a:rPr>
              <a:t> ⑤　障害児支援利用計画について</a:t>
            </a:r>
            <a:endParaRPr lang="en-US" altLang="ja-JP" sz="1108" b="1" u="sng"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障害児支援利用計画については、いわゆるセルフプランの割合が高いが、</a:t>
            </a:r>
            <a:r>
              <a:rPr lang="ja-JP" altLang="en-US" sz="1108" dirty="0">
                <a:latin typeface="Arial" charset="0"/>
              </a:rPr>
              <a:t>障害児についての十分な知識や経験を有する相談支援専門員が少ないことが原因の一つと考えられる</a:t>
            </a:r>
            <a:r>
              <a:rPr lang="ja-JP" altLang="en-US" sz="1108" dirty="0">
                <a:solidFill>
                  <a:srgbClr val="000000"/>
                </a:solidFill>
                <a:latin typeface="ＭＳ Ｐゴシック" charset="-128"/>
                <a:sym typeface="ＭＳ Ｐゴシック" charset="-128"/>
              </a:rPr>
              <a:t>。</a:t>
            </a:r>
            <a:r>
              <a:rPr lang="ja-JP" altLang="en-US" sz="1108" dirty="0">
                <a:latin typeface="Arial" charset="0"/>
              </a:rPr>
              <a:t>これまでの専門コース別研修に加え、</a:t>
            </a:r>
            <a:r>
              <a:rPr lang="ja-JP" altLang="en-US" sz="1108" dirty="0">
                <a:solidFill>
                  <a:srgbClr val="000000"/>
                </a:solidFill>
                <a:sym typeface="ＭＳ Ｐゴシック" charset="-128"/>
              </a:rPr>
              <a:t>障害児支援に関する実地研修などを設けるべき。</a:t>
            </a: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市町村においても、障害児を取り巻く状況を十分把握し、評価を加えた上で適切な関係機関につなぐなど十分配慮し、そのために必要な知見の習得に努めるべき。　</a:t>
            </a:r>
            <a:endParaRPr lang="en-US" altLang="ja-JP" sz="1108" dirty="0">
              <a:solidFill>
                <a:srgbClr val="000000"/>
              </a:solidFill>
              <a:latin typeface="ＭＳ Ｐゴシック" charset="-128"/>
              <a:sym typeface="ＭＳ Ｐゴシック" charset="-128"/>
            </a:endParaRPr>
          </a:p>
        </p:txBody>
      </p:sp>
      <p:sp>
        <p:nvSpPr>
          <p:cNvPr id="2056" name="角丸四角形 18"/>
          <p:cNvSpPr>
            <a:spLocks noChangeArrowheads="1"/>
          </p:cNvSpPr>
          <p:nvPr/>
        </p:nvSpPr>
        <p:spPr bwMode="auto">
          <a:xfrm>
            <a:off x="14288" y="1663213"/>
            <a:ext cx="5494337" cy="232996"/>
          </a:xfrm>
          <a:prstGeom prst="roundRect">
            <a:avLst>
              <a:gd name="adj" fmla="val 16667"/>
            </a:avLst>
          </a:prstGeom>
          <a:solidFill>
            <a:srgbClr val="92D050"/>
          </a:solidFill>
          <a:ln>
            <a:noFill/>
          </a:ln>
          <a:extLst>
            <a:ext uri="{91240B29-F687-4f45-9708-019B960494DF}">
              <a14:hiddenLine xmlns:a14="http://schemas.microsoft.com/office/drawing/2010/main" xmlns="" w="9525">
                <a:solidFill>
                  <a:srgbClr val="000000"/>
                </a:solidFill>
                <a:round/>
                <a:headEnd/>
                <a:tailEnd/>
              </a14:hiddenLine>
            </a:ext>
          </a:extLst>
        </p:spPr>
        <p:txBody>
          <a:bodyPr anchor="ctr"/>
          <a:lstStyle>
            <a:lvl1pPr>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lang="ja-JP" altLang="en-US" sz="1292">
                <a:solidFill>
                  <a:srgbClr val="FFFFFF"/>
                </a:solidFill>
                <a:latin typeface="ＭＳ Ｐゴシック" charset="-128"/>
                <a:sym typeface="ＭＳ Ｐゴシック" charset="-128"/>
              </a:rPr>
              <a:t>とりまとめのポイントⅠ　～相談支援専門員の資質の向上について～</a:t>
            </a:r>
          </a:p>
        </p:txBody>
      </p:sp>
      <p:sp>
        <p:nvSpPr>
          <p:cNvPr id="10" name="テキスト ボックス 9"/>
          <p:cNvSpPr txBox="1"/>
          <p:nvPr/>
        </p:nvSpPr>
        <p:spPr>
          <a:xfrm>
            <a:off x="6024310" y="1595534"/>
            <a:ext cx="3021521" cy="315599"/>
          </a:xfrm>
          <a:prstGeom prst="rect">
            <a:avLst/>
          </a:prstGeom>
          <a:noFill/>
        </p:spPr>
        <p:txBody>
          <a:bodyPr wrap="square" rtlCol="0">
            <a:spAutoFit/>
          </a:bodyPr>
          <a:lstStyle/>
          <a:p>
            <a:pPr algn="r" defTabSz="844083" fontAlgn="base">
              <a:spcBef>
                <a:spcPct val="0"/>
              </a:spcBef>
              <a:spcAft>
                <a:spcPct val="0"/>
              </a:spcAft>
              <a:defRPr/>
            </a:pPr>
            <a:r>
              <a:rPr kumimoji="1" lang="ja-JP" altLang="en-US" sz="1451" dirty="0" smtClean="0">
                <a:solidFill>
                  <a:prstClr val="black"/>
                </a:solidFill>
                <a:latin typeface="ＭＳ Ｐゴシック"/>
                <a:ea typeface="ＭＳ Ｐゴシック" charset="-128"/>
              </a:rPr>
              <a:t>（人材育成）</a:t>
            </a:r>
            <a:endParaRPr kumimoji="1" lang="ja-JP" altLang="en-US" sz="1451" dirty="0">
              <a:solidFill>
                <a:prstClr val="black"/>
              </a:solidFill>
              <a:latin typeface="ＭＳ Ｐゴシック" panose="020B0600070205080204" pitchFamily="50" charset="-128"/>
              <a:ea typeface="ＭＳ Ｐゴシック" panose="020B0600070205080204" pitchFamily="50" charset="-128"/>
            </a:endParaRPr>
          </a:p>
        </p:txBody>
      </p:sp>
      <p:sp>
        <p:nvSpPr>
          <p:cNvPr id="2" name="スライド番号プレースホルダー 1"/>
          <p:cNvSpPr>
            <a:spLocks noGrp="1"/>
          </p:cNvSpPr>
          <p:nvPr>
            <p:ph type="sldNum" sz="quarter" idx="12"/>
          </p:nvPr>
        </p:nvSpPr>
        <p:spPr>
          <a:xfrm>
            <a:off x="6887164" y="6486985"/>
            <a:ext cx="2057400" cy="365125"/>
          </a:xfrm>
        </p:spPr>
        <p:txBody>
          <a:bodyPr/>
          <a:lstStyle/>
          <a:p>
            <a:pPr>
              <a:defRPr/>
            </a:pPr>
            <a:fld id="{59DCADD6-EAD8-482C-AF59-1BC07AF25A5E}" type="slidenum">
              <a:rPr lang="ja-JP" altLang="en-US" smtClean="0"/>
              <a:pPr>
                <a:defRPr/>
              </a:pPr>
              <a:t>12</a:t>
            </a:fld>
            <a:endParaRPr lang="ja-JP" altLang="en-US" sz="1662">
              <a:solidFill>
                <a:schemeClr val="tx1"/>
              </a:solidFill>
            </a:endParaRPr>
          </a:p>
        </p:txBody>
      </p:sp>
    </p:spTree>
    <p:extLst>
      <p:ext uri="{BB962C8B-B14F-4D97-AF65-F5344CB8AC3E}">
        <p14:creationId xmlns:p14="http://schemas.microsoft.com/office/powerpoint/2010/main" val="7663182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正方形/長方形 17"/>
          <p:cNvSpPr>
            <a:spLocks noChangeArrowheads="1"/>
          </p:cNvSpPr>
          <p:nvPr/>
        </p:nvSpPr>
        <p:spPr bwMode="auto">
          <a:xfrm>
            <a:off x="77791" y="798667"/>
            <a:ext cx="9007475" cy="5622680"/>
          </a:xfrm>
          <a:prstGeom prst="rect">
            <a:avLst/>
          </a:prstGeom>
          <a:noFill/>
          <a:ln w="25400">
            <a:solidFill>
              <a:schemeClr val="accent1"/>
            </a:solidFill>
            <a:miter lim="800000"/>
            <a:headEnd/>
            <a:tailEnd/>
          </a:ln>
          <a:extLst>
            <a:ext uri="{909E8E84-426E-40dd-AFC4-6F175D3DCCD1}">
              <a14:hiddenFill xmlns:a14="http://schemas.microsoft.com/office/drawing/2010/main" xmlns="">
                <a:solidFill>
                  <a:srgbClr val="FFFFFF"/>
                </a:solidFill>
              </a14:hiddenFill>
            </a:ext>
          </a:extLst>
        </p:spPr>
        <p:txBody>
          <a:bodyPr lIns="63152" tIns="31577" rIns="63152" bIns="31577" anchor="ctr"/>
          <a:lstStyle>
            <a:lvl1pPr marL="265113" indent="-265113">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lnSpc>
                <a:spcPct val="150000"/>
              </a:lnSpc>
              <a:spcBef>
                <a:spcPct val="0"/>
              </a:spcBef>
              <a:buFont typeface="Arial" charset="0"/>
              <a:buNone/>
            </a:pPr>
            <a:r>
              <a:rPr lang="en-US" altLang="ja-JP" sz="1108" b="1" u="sng" dirty="0">
                <a:solidFill>
                  <a:srgbClr val="000000"/>
                </a:solidFill>
                <a:latin typeface="ＭＳ Ｐゴシック" charset="-128"/>
                <a:sym typeface="ＭＳ Ｐゴシック" charset="-128"/>
              </a:rPr>
              <a:t> </a:t>
            </a:r>
            <a:r>
              <a:rPr lang="ja-JP" altLang="en-US" sz="1108" b="1" u="sng" dirty="0">
                <a:solidFill>
                  <a:srgbClr val="000000"/>
                </a:solidFill>
                <a:latin typeface="ＭＳ Ｐゴシック" charset="-128"/>
                <a:sym typeface="ＭＳ Ｐゴシック" charset="-128"/>
              </a:rPr>
              <a:t>①　相談支援の関係機関の機能分担について</a:t>
            </a:r>
            <a:endParaRPr lang="en-US" altLang="ja-JP" sz="1108" b="1" u="sng"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基本相談支援を基盤とした計画相談支援、一般的な相談支援、体制整備や社会資源の開発等の役割について、地域の実情に応じて関係機関が十分に機能を果たすことが必要である。そのためには、協議会等が中心となって調整を進めるとともに、市町村職員の深い理解や都道府県を中心に協議会担当者向けの研修会を推進する必要がある。</a:t>
            </a: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市町村は、計画相談支援の対象とならない事例や支援区分認定が難しい事例に対しても積極的かつ真摯に対応することが求められており、この点は相談支援事業者に委託する場合であっても同様であることに留意するべき。</a:t>
            </a:r>
            <a:endParaRPr lang="en-US" altLang="ja-JP" sz="1108" dirty="0">
              <a:solidFill>
                <a:srgbClr val="000000"/>
              </a:solidFill>
              <a:latin typeface="ＭＳ Ｐゴシック" charset="-128"/>
              <a:sym typeface="ＭＳ Ｐゴシック" charset="-128"/>
            </a:endParaRPr>
          </a:p>
          <a:p>
            <a:pPr eaLnBrk="1" hangingPunct="1">
              <a:spcBef>
                <a:spcPct val="0"/>
              </a:spcBef>
              <a:buFont typeface="Arial" charset="0"/>
              <a:buNone/>
            </a:pPr>
            <a:endParaRPr lang="en-US" altLang="ja-JP" sz="1108" dirty="0">
              <a:solidFill>
                <a:srgbClr val="000000"/>
              </a:solidFill>
              <a:latin typeface="ＭＳ Ｐゴシック" charset="-128"/>
              <a:sym typeface="ＭＳ Ｐゴシック" charset="-128"/>
            </a:endParaRPr>
          </a:p>
          <a:p>
            <a:pPr eaLnBrk="1" hangingPunct="1">
              <a:spcBef>
                <a:spcPct val="0"/>
              </a:spcBef>
              <a:buFont typeface="Arial" charset="0"/>
              <a:buNone/>
            </a:pPr>
            <a:r>
              <a:rPr lang="en-US" altLang="ja-JP" sz="1108" b="1" u="sng" dirty="0">
                <a:solidFill>
                  <a:srgbClr val="000000"/>
                </a:solidFill>
                <a:latin typeface="ＭＳ Ｐゴシック" charset="-128"/>
                <a:sym typeface="ＭＳ Ｐゴシック" charset="-128"/>
              </a:rPr>
              <a:t> </a:t>
            </a:r>
            <a:r>
              <a:rPr lang="ja-JP" altLang="en-US" sz="1108" b="1" u="sng" dirty="0">
                <a:solidFill>
                  <a:srgbClr val="000000"/>
                </a:solidFill>
                <a:latin typeface="ＭＳ Ｐゴシック" charset="-128"/>
                <a:sym typeface="ＭＳ Ｐゴシック" charset="-128"/>
              </a:rPr>
              <a:t>②　基幹相談支援センターの設置促進等について</a:t>
            </a:r>
            <a:endParaRPr lang="en-US" altLang="ja-JP" sz="1108" b="1" u="sng"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基幹相談支援センターの設置促進に向け、市町村において、障害福祉計画の作成等に際して相談支援の提供体制の確保に関する方策を整理し、地域の関係者と十分議論することが重要。仮に基幹相談支援センターの設置に一定期間を要する場合でも、基幹相談支援センターが担うべき役割をどのような形で補完するか市町村において整理するべき。</a:t>
            </a: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都道府県においても、障害福祉計画のとりまとめ等の際に、基幹相談支援センターを設置していない市町村に対して相談支援体制の確保に関する取り組みをフォローし、必要に応じて広域調整などの支援を行うべき。</a:t>
            </a:r>
            <a:endParaRPr lang="en-US" altLang="ja-JP" sz="1108" dirty="0">
              <a:solidFill>
                <a:srgbClr val="000000"/>
              </a:solidFill>
              <a:latin typeface="ＭＳ Ｐゴシック" charset="-128"/>
              <a:sym typeface="ＭＳ Ｐゴシック" charset="-128"/>
            </a:endParaRPr>
          </a:p>
          <a:p>
            <a:pPr eaLnBrk="1" hangingPunct="1">
              <a:spcBef>
                <a:spcPct val="0"/>
              </a:spcBef>
              <a:buFont typeface="Arial" charset="0"/>
              <a:buNone/>
            </a:pPr>
            <a:endParaRPr lang="en-US" altLang="ja-JP" sz="1108" dirty="0">
              <a:solidFill>
                <a:srgbClr val="000000"/>
              </a:solidFill>
              <a:latin typeface="ＭＳ Ｐゴシック" charset="-128"/>
              <a:sym typeface="ＭＳ Ｐゴシック" charset="-128"/>
            </a:endParaRPr>
          </a:p>
          <a:p>
            <a:pPr eaLnBrk="1" hangingPunct="1">
              <a:spcBef>
                <a:spcPct val="0"/>
              </a:spcBef>
              <a:buFont typeface="Arial" charset="0"/>
              <a:buNone/>
            </a:pPr>
            <a:r>
              <a:rPr lang="en-US" altLang="ja-JP" sz="1108" b="1" u="sng" dirty="0">
                <a:solidFill>
                  <a:srgbClr val="000000"/>
                </a:solidFill>
                <a:latin typeface="ＭＳ Ｐゴシック" charset="-128"/>
                <a:sym typeface="ＭＳ Ｐゴシック" charset="-128"/>
              </a:rPr>
              <a:t> </a:t>
            </a:r>
            <a:r>
              <a:rPr lang="ja-JP" altLang="en-US" sz="1108" b="1" u="sng" dirty="0">
                <a:solidFill>
                  <a:srgbClr val="000000"/>
                </a:solidFill>
                <a:latin typeface="ＭＳ Ｐゴシック" charset="-128"/>
                <a:sym typeface="ＭＳ Ｐゴシック" charset="-128"/>
              </a:rPr>
              <a:t>③　相談窓口の一元化等について</a:t>
            </a:r>
            <a:endParaRPr lang="en-US" altLang="ja-JP" sz="1108" b="1" u="sng"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相談支援の関係機関の相談機能の調整にあたって</a:t>
            </a:r>
            <a:r>
              <a:rPr lang="ja-JP" altLang="en-US" sz="1108">
                <a:solidFill>
                  <a:srgbClr val="000000"/>
                </a:solidFill>
                <a:latin typeface="ＭＳ Ｐゴシック" charset="-128"/>
                <a:sym typeface="ＭＳ Ｐゴシック" charset="-128"/>
              </a:rPr>
              <a:t>は</a:t>
            </a:r>
            <a:r>
              <a:rPr lang="ja-JP" altLang="en-US" sz="1108" smtClean="0">
                <a:solidFill>
                  <a:srgbClr val="000000"/>
                </a:solidFill>
                <a:latin typeface="ＭＳ Ｐゴシック" charset="-128"/>
                <a:sym typeface="ＭＳ Ｐゴシック" charset="-128"/>
              </a:rPr>
              <a:t>、。</a:t>
            </a:r>
            <a:endParaRPr lang="ja-JP" altLang="en-US" sz="1108" dirty="0">
              <a:solidFill>
                <a:srgbClr val="000000"/>
              </a:solidFill>
              <a:latin typeface="ＭＳ Ｐゴシック" charset="-128"/>
              <a:sym typeface="ＭＳ Ｐゴシック" charset="-128"/>
            </a:endParaRPr>
          </a:p>
          <a:p>
            <a:pPr>
              <a:spcBef>
                <a:spcPct val="0"/>
              </a:spcBef>
              <a:buNone/>
            </a:pPr>
            <a:r>
              <a:rPr lang="ja-JP" altLang="en-US" sz="1108" dirty="0">
                <a:solidFill>
                  <a:srgbClr val="000000"/>
                </a:solidFill>
                <a:latin typeface="ＭＳ Ｐゴシック" charset="-128"/>
                <a:sym typeface="ＭＳ Ｐゴシック" charset="-128"/>
              </a:rPr>
              <a:t>　　・</a:t>
            </a:r>
            <a:r>
              <a:rPr lang="ja-JP" altLang="en-US" sz="1108">
                <a:solidFill>
                  <a:srgbClr val="000000"/>
                </a:solidFill>
                <a:latin typeface="ＭＳ Ｐゴシック" charset="-128"/>
                <a:sym typeface="ＭＳ Ｐゴシック" charset="-128"/>
              </a:rPr>
              <a:t>　</a:t>
            </a:r>
            <a:r>
              <a:rPr lang="en-US" altLang="ja-JP" sz="1108" smtClean="0">
                <a:solidFill>
                  <a:srgbClr val="000000"/>
                </a:solidFill>
                <a:latin typeface="ＭＳ Ｐゴシック" charset="-128"/>
                <a:sym typeface="ＭＳ Ｐゴシック" charset="-128"/>
              </a:rPr>
              <a:t>こうした取組を進</a:t>
            </a:r>
            <a:r>
              <a:rPr lang="ja-JP" altLang="en-US" sz="1108">
                <a:solidFill>
                  <a:srgbClr val="000000"/>
                </a:solidFill>
                <a:latin typeface="ＭＳ Ｐゴシック" charset="-128"/>
                <a:sym typeface="ＭＳ Ｐゴシック" charset="-128"/>
              </a:rPr>
              <a:t>必要に応じて地域包括支援センター等との連携や相談窓口の一元化なども視野に入れ、地域の相談体制を総合的に考える視点も必要</a:t>
            </a:r>
            <a:r>
              <a:rPr lang="en-US" altLang="ja-JP" sz="1108" smtClean="0">
                <a:solidFill>
                  <a:srgbClr val="000000"/>
                </a:solidFill>
                <a:latin typeface="ＭＳ Ｐゴシック" charset="-128"/>
                <a:sym typeface="ＭＳ Ｐゴシック" charset="-128"/>
              </a:rPr>
              <a:t>めるにあたっては</a:t>
            </a:r>
            <a:r>
              <a:rPr lang="en-US" altLang="ja-JP" sz="1108" dirty="0" err="1">
                <a:solidFill>
                  <a:srgbClr val="000000"/>
                </a:solidFill>
                <a:latin typeface="ＭＳ Ｐゴシック" charset="-128"/>
                <a:sym typeface="ＭＳ Ｐゴシック" charset="-128"/>
              </a:rPr>
              <a:t>、すでに一部の地域で先駆的に実施されている取組状況を広く横展開することが有効</a:t>
            </a:r>
            <a:r>
              <a:rPr lang="en-US" altLang="ja-JP" sz="1108" dirty="0">
                <a:solidFill>
                  <a:srgbClr val="000000"/>
                </a:solidFill>
                <a:latin typeface="ＭＳ Ｐゴシック" charset="-128"/>
                <a:sym typeface="ＭＳ Ｐゴシック" charset="-128"/>
              </a:rPr>
              <a:t>。</a:t>
            </a: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a:t>
            </a:r>
            <a:r>
              <a:rPr lang="en-US" altLang="ja-JP" sz="1108" dirty="0" err="1">
                <a:solidFill>
                  <a:srgbClr val="000000"/>
                </a:solidFill>
                <a:latin typeface="ＭＳ Ｐゴシック" charset="-128"/>
                <a:sym typeface="ＭＳ Ｐゴシック" charset="-128"/>
              </a:rPr>
              <a:t>総合的な相談窓口は必要</a:t>
            </a:r>
            <a:r>
              <a:rPr lang="ja-JP" altLang="en-US" sz="1108" dirty="0">
                <a:solidFill>
                  <a:srgbClr val="000000"/>
                </a:solidFill>
                <a:latin typeface="ＭＳ Ｐゴシック" charset="-128"/>
                <a:sym typeface="ＭＳ Ｐゴシック" charset="-128"/>
              </a:rPr>
              <a:t>である</a:t>
            </a:r>
            <a:r>
              <a:rPr lang="en-US" altLang="ja-JP" sz="1108" dirty="0">
                <a:solidFill>
                  <a:srgbClr val="000000"/>
                </a:solidFill>
                <a:latin typeface="ＭＳ Ｐゴシック" charset="-128"/>
                <a:sym typeface="ＭＳ Ｐゴシック" charset="-128"/>
              </a:rPr>
              <a:t>が、</a:t>
            </a:r>
            <a:r>
              <a:rPr lang="ja-JP" altLang="en-US" sz="1108" dirty="0">
                <a:solidFill>
                  <a:srgbClr val="000000"/>
                </a:solidFill>
                <a:latin typeface="ＭＳ Ｐゴシック" charset="-128"/>
                <a:sym typeface="ＭＳ Ｐゴシック" charset="-128"/>
              </a:rPr>
              <a:t>一方で</a:t>
            </a:r>
            <a:r>
              <a:rPr lang="en-US" altLang="ja-JP" sz="1108" dirty="0" err="1">
                <a:solidFill>
                  <a:srgbClr val="000000"/>
                </a:solidFill>
                <a:latin typeface="ＭＳ Ｐゴシック" charset="-128"/>
                <a:sym typeface="ＭＳ Ｐゴシック" charset="-128"/>
              </a:rPr>
              <a:t>身近な窓口や専門的な相談機関も</a:t>
            </a:r>
            <a:r>
              <a:rPr lang="ja-JP" altLang="en-US" sz="1108" dirty="0">
                <a:solidFill>
                  <a:srgbClr val="000000"/>
                </a:solidFill>
                <a:latin typeface="ＭＳ Ｐゴシック" charset="-128"/>
                <a:sym typeface="ＭＳ Ｐゴシック" charset="-128"/>
              </a:rPr>
              <a:t>求められている。いずれの場合でも</a:t>
            </a:r>
            <a:r>
              <a:rPr lang="en-US" altLang="ja-JP" sz="1108" dirty="0" err="1">
                <a:solidFill>
                  <a:srgbClr val="000000"/>
                </a:solidFill>
                <a:latin typeface="ＭＳ Ｐゴシック" charset="-128"/>
                <a:sym typeface="ＭＳ Ｐゴシック" charset="-128"/>
              </a:rPr>
              <a:t>ワンストップで適切な関係機関に必ずつながるよう、関係機関間での連携強化を図るなど、各自治体において適した取組を考える</a:t>
            </a:r>
            <a:r>
              <a:rPr lang="ja-JP" altLang="en-US" sz="1108" dirty="0">
                <a:solidFill>
                  <a:srgbClr val="000000"/>
                </a:solidFill>
                <a:latin typeface="ＭＳ Ｐゴシック" charset="-128"/>
                <a:sym typeface="ＭＳ Ｐゴシック" charset="-128"/>
              </a:rPr>
              <a:t>べき</a:t>
            </a:r>
            <a:r>
              <a:rPr lang="en-US" altLang="ja-JP" sz="1108" dirty="0">
                <a:solidFill>
                  <a:srgbClr val="000000"/>
                </a:solidFill>
                <a:latin typeface="ＭＳ Ｐゴシック" charset="-128"/>
                <a:sym typeface="ＭＳ Ｐゴシック" charset="-128"/>
              </a:rPr>
              <a:t>。</a:t>
            </a:r>
          </a:p>
          <a:p>
            <a:pPr eaLnBrk="1" hangingPunct="1">
              <a:spcBef>
                <a:spcPct val="0"/>
              </a:spcBef>
              <a:buFont typeface="Arial" charset="0"/>
              <a:buNone/>
            </a:pPr>
            <a:endParaRPr lang="en-US" altLang="ja-JP" sz="1108" dirty="0">
              <a:solidFill>
                <a:srgbClr val="000000"/>
              </a:solidFill>
              <a:latin typeface="ＭＳ Ｐゴシック" charset="-128"/>
              <a:sym typeface="ＭＳ Ｐゴシック" charset="-128"/>
            </a:endParaRPr>
          </a:p>
          <a:p>
            <a:pPr eaLnBrk="1" hangingPunct="1">
              <a:spcBef>
                <a:spcPct val="0"/>
              </a:spcBef>
              <a:buFont typeface="Arial" charset="0"/>
              <a:buNone/>
            </a:pPr>
            <a:r>
              <a:rPr lang="en-US" altLang="ja-JP" sz="1108" b="1" u="sng" dirty="0">
                <a:solidFill>
                  <a:srgbClr val="000000"/>
                </a:solidFill>
                <a:latin typeface="ＭＳ Ｐゴシック" charset="-128"/>
                <a:sym typeface="ＭＳ Ｐゴシック" charset="-128"/>
              </a:rPr>
              <a:t> </a:t>
            </a:r>
            <a:r>
              <a:rPr lang="ja-JP" altLang="en-US" sz="1108" b="1" u="sng" dirty="0">
                <a:solidFill>
                  <a:srgbClr val="000000"/>
                </a:solidFill>
                <a:latin typeface="ＭＳ Ｐゴシック" charset="-128"/>
                <a:sym typeface="ＭＳ Ｐゴシック" charset="-128"/>
              </a:rPr>
              <a:t>④　計画相談支援におけるモニタリング及び市町村職員の役割について</a:t>
            </a:r>
            <a:endParaRPr lang="en-US" altLang="ja-JP" sz="1108" b="1" u="sng"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a:t>
            </a:r>
            <a:r>
              <a:rPr lang="en-US" altLang="ja-JP" sz="1108" dirty="0">
                <a:solidFill>
                  <a:srgbClr val="000000"/>
                </a:solidFill>
                <a:latin typeface="ＭＳ Ｐゴシック" charset="-128"/>
                <a:sym typeface="ＭＳ Ｐゴシック" charset="-128"/>
              </a:rPr>
              <a:t>計画相談支援におけるモニタリングは、サービス利用状況の確認のみならず、利用者との一層の信頼関係を醸成し、新たなニーズや状況の変化に応じたニーズを見出し、サービスの再調整に関する助言をするなど、継続的かつ定期的に実施することが重要である。</a:t>
            </a: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a:t>
            </a:r>
            <a:r>
              <a:rPr lang="en-US" altLang="ja-JP" sz="1108" dirty="0">
                <a:solidFill>
                  <a:srgbClr val="000000"/>
                </a:solidFill>
                <a:latin typeface="ＭＳ Ｐゴシック" charset="-128"/>
                <a:sym typeface="ＭＳ Ｐゴシック" charset="-128"/>
              </a:rPr>
              <a:t>特に高齢障害者が介護保険サービスへ移行する際には、制度間の隙間が生じないよう相談支援専門員による十分なモニタリングを実施し、その結果を介護支援専門員によるアセスメントにもつなげる</a:t>
            </a:r>
            <a:r>
              <a:rPr lang="ja-JP" altLang="en-US" sz="1108" dirty="0">
                <a:solidFill>
                  <a:srgbClr val="000000"/>
                </a:solidFill>
                <a:latin typeface="ＭＳ Ｐゴシック" charset="-128"/>
                <a:sym typeface="ＭＳ Ｐゴシック" charset="-128"/>
              </a:rPr>
              <a:t>べき</a:t>
            </a:r>
            <a:r>
              <a:rPr lang="en-US" altLang="ja-JP" sz="1108" dirty="0">
                <a:solidFill>
                  <a:srgbClr val="000000"/>
                </a:solidFill>
                <a:latin typeface="ＭＳ Ｐゴシック" charset="-128"/>
                <a:sym typeface="ＭＳ Ｐゴシック" charset="-128"/>
              </a:rPr>
              <a:t>。</a:t>
            </a: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相談支援専門員一人が担当する利用者の数もしくは一月あたりの対応件数について、一定の目安を設定することも相談支援の質の確保にあたっては必要。また、地域相談支援についても、障害者の地域移行を促進する観点から、計画相談支援との連携をより一層有効に進めるべき。</a:t>
            </a:r>
            <a:endParaRPr lang="en-US" altLang="ja-JP" sz="1108"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a:t>
            </a:r>
            <a:r>
              <a:rPr lang="en-US" altLang="ja-JP" sz="1108" dirty="0" err="1">
                <a:solidFill>
                  <a:srgbClr val="000000"/>
                </a:solidFill>
                <a:latin typeface="ＭＳ Ｐゴシック" charset="-128"/>
                <a:sym typeface="ＭＳ Ｐゴシック" charset="-128"/>
              </a:rPr>
              <a:t>障害福祉サービス等の支給</a:t>
            </a:r>
            <a:r>
              <a:rPr lang="ja-JP" altLang="en-US" sz="1108" dirty="0">
                <a:solidFill>
                  <a:srgbClr val="000000"/>
                </a:solidFill>
                <a:latin typeface="ＭＳ Ｐゴシック" charset="-128"/>
                <a:sym typeface="ＭＳ Ｐゴシック" charset="-128"/>
              </a:rPr>
              <a:t>決定の内容がサービス等利用計画案と大きく異なる場合には、</a:t>
            </a:r>
            <a:r>
              <a:rPr lang="en-US" altLang="ja-JP" sz="1108" dirty="0" err="1">
                <a:solidFill>
                  <a:srgbClr val="000000"/>
                </a:solidFill>
                <a:latin typeface="ＭＳ Ｐゴシック" charset="-128"/>
                <a:sym typeface="ＭＳ Ｐゴシック" charset="-128"/>
              </a:rPr>
              <a:t>市町村の担当職員や相談支援専門員を中心</a:t>
            </a:r>
            <a:r>
              <a:rPr lang="ja-JP" altLang="en-US" sz="1108" dirty="0">
                <a:solidFill>
                  <a:srgbClr val="000000"/>
                </a:solidFill>
                <a:latin typeface="ＭＳ Ｐゴシック" charset="-128"/>
                <a:sym typeface="ＭＳ Ｐゴシック" charset="-128"/>
              </a:rPr>
              <a:t>として</a:t>
            </a:r>
            <a:r>
              <a:rPr lang="en-US" altLang="ja-JP" sz="1108" dirty="0" err="1">
                <a:solidFill>
                  <a:srgbClr val="000000"/>
                </a:solidFill>
                <a:latin typeface="ＭＳ Ｐゴシック" charset="-128"/>
                <a:sym typeface="ＭＳ Ｐゴシック" charset="-128"/>
              </a:rPr>
              <a:t>地域の関係者間で調整を行う必要がある</a:t>
            </a:r>
            <a:r>
              <a:rPr lang="ja-JP" altLang="en-US" sz="1108" dirty="0" err="1">
                <a:solidFill>
                  <a:srgbClr val="000000"/>
                </a:solidFill>
                <a:latin typeface="ＭＳ Ｐゴシック" charset="-128"/>
                <a:sym typeface="ＭＳ Ｐゴシック" charset="-128"/>
              </a:rPr>
              <a:t>。</a:t>
            </a:r>
            <a:r>
              <a:rPr lang="ja-JP" altLang="en-US" sz="1108" dirty="0">
                <a:solidFill>
                  <a:srgbClr val="000000"/>
                </a:solidFill>
                <a:latin typeface="ＭＳ Ｐゴシック" charset="-128"/>
                <a:sym typeface="ＭＳ Ｐゴシック" charset="-128"/>
              </a:rPr>
              <a:t>そのため、</a:t>
            </a:r>
            <a:r>
              <a:rPr lang="en-US" altLang="ja-JP" sz="1108" dirty="0">
                <a:solidFill>
                  <a:srgbClr val="000000"/>
                </a:solidFill>
                <a:latin typeface="ＭＳ Ｐゴシック" charset="-128"/>
                <a:sym typeface="ＭＳ Ｐゴシック" charset="-128"/>
              </a:rPr>
              <a:t>市町村の担当職員においては、機械的に事務処理を進めることのないよう、相談支援従事者研修などに参加することなどを通じて一定の専門的知見を身につけ、適切かつ積極的な調整を行う</a:t>
            </a:r>
            <a:r>
              <a:rPr lang="ja-JP" altLang="en-US" sz="1108" dirty="0">
                <a:solidFill>
                  <a:srgbClr val="000000"/>
                </a:solidFill>
                <a:latin typeface="ＭＳ Ｐゴシック" charset="-128"/>
                <a:sym typeface="ＭＳ Ｐゴシック" charset="-128"/>
              </a:rPr>
              <a:t>べき</a:t>
            </a:r>
            <a:r>
              <a:rPr lang="en-US" altLang="ja-JP" sz="1108" dirty="0">
                <a:solidFill>
                  <a:srgbClr val="000000"/>
                </a:solidFill>
                <a:latin typeface="ＭＳ Ｐゴシック" charset="-128"/>
                <a:sym typeface="ＭＳ Ｐゴシック" charset="-128"/>
              </a:rPr>
              <a:t>。</a:t>
            </a:r>
          </a:p>
        </p:txBody>
      </p:sp>
      <p:sp>
        <p:nvSpPr>
          <p:cNvPr id="3076" name="角丸四角形 18"/>
          <p:cNvSpPr>
            <a:spLocks noChangeArrowheads="1"/>
          </p:cNvSpPr>
          <p:nvPr/>
        </p:nvSpPr>
        <p:spPr bwMode="auto">
          <a:xfrm>
            <a:off x="39688" y="575902"/>
            <a:ext cx="4418012" cy="232996"/>
          </a:xfrm>
          <a:prstGeom prst="roundRect">
            <a:avLst>
              <a:gd name="adj" fmla="val 16667"/>
            </a:avLst>
          </a:prstGeom>
          <a:solidFill>
            <a:srgbClr val="92D050"/>
          </a:solidFill>
          <a:ln>
            <a:noFill/>
          </a:ln>
          <a:extLst>
            <a:ext uri="{91240B29-F687-4f45-9708-019B960494DF}">
              <a14:hiddenLine xmlns:a14="http://schemas.microsoft.com/office/drawing/2010/main" xmlns="" w="9525">
                <a:solidFill>
                  <a:srgbClr val="000000"/>
                </a:solidFill>
                <a:round/>
                <a:headEnd/>
                <a:tailEnd/>
              </a14:hiddenLine>
            </a:ext>
          </a:extLst>
        </p:spPr>
        <p:txBody>
          <a:bodyPr anchor="ctr"/>
          <a:lstStyle>
            <a:lvl1pPr>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lang="ja-JP" altLang="en-US" sz="1292">
                <a:solidFill>
                  <a:srgbClr val="FFFFFF"/>
                </a:solidFill>
                <a:latin typeface="ＭＳ Ｐゴシック" charset="-128"/>
                <a:sym typeface="ＭＳ Ｐゴシック" charset="-128"/>
              </a:rPr>
              <a:t>とりまとめのポイントⅡ　～相談支援体制について～</a:t>
            </a:r>
          </a:p>
        </p:txBody>
      </p:sp>
      <p:sp>
        <p:nvSpPr>
          <p:cNvPr id="5" name="テキスト ボックス 4"/>
          <p:cNvSpPr txBox="1"/>
          <p:nvPr/>
        </p:nvSpPr>
        <p:spPr>
          <a:xfrm>
            <a:off x="6024310" y="443009"/>
            <a:ext cx="3021521" cy="315599"/>
          </a:xfrm>
          <a:prstGeom prst="rect">
            <a:avLst/>
          </a:prstGeom>
          <a:noFill/>
        </p:spPr>
        <p:txBody>
          <a:bodyPr wrap="square" rtlCol="0">
            <a:spAutoFit/>
          </a:bodyPr>
          <a:lstStyle/>
          <a:p>
            <a:pPr algn="r" defTabSz="844083" fontAlgn="base">
              <a:spcBef>
                <a:spcPct val="0"/>
              </a:spcBef>
              <a:spcAft>
                <a:spcPct val="0"/>
              </a:spcAft>
              <a:defRPr/>
            </a:pPr>
            <a:r>
              <a:rPr kumimoji="1" lang="ja-JP" altLang="en-US" sz="1451" dirty="0" smtClean="0">
                <a:solidFill>
                  <a:prstClr val="black"/>
                </a:solidFill>
                <a:latin typeface="ＭＳ Ｐゴシック"/>
                <a:ea typeface="ＭＳ Ｐゴシック" charset="-128"/>
              </a:rPr>
              <a:t>（体制整備）</a:t>
            </a:r>
            <a:endParaRPr kumimoji="1" lang="ja-JP" altLang="en-US" sz="1451" dirty="0">
              <a:solidFill>
                <a:prstClr val="black"/>
              </a:solidFill>
              <a:latin typeface="ＭＳ Ｐゴシック" panose="020B0600070205080204" pitchFamily="50" charset="-128"/>
              <a:ea typeface="ＭＳ Ｐゴシック" panose="020B0600070205080204" pitchFamily="50" charset="-128"/>
            </a:endParaRPr>
          </a:p>
        </p:txBody>
      </p:sp>
      <p:sp>
        <p:nvSpPr>
          <p:cNvPr id="2" name="スライド番号プレースホルダー 1"/>
          <p:cNvSpPr>
            <a:spLocks noGrp="1"/>
          </p:cNvSpPr>
          <p:nvPr>
            <p:ph type="sldNum" sz="quarter" idx="12"/>
          </p:nvPr>
        </p:nvSpPr>
        <p:spPr>
          <a:xfrm>
            <a:off x="6877830" y="6486985"/>
            <a:ext cx="2057400" cy="365125"/>
          </a:xfrm>
        </p:spPr>
        <p:txBody>
          <a:bodyPr/>
          <a:lstStyle/>
          <a:p>
            <a:fld id="{2ADEAB0B-3364-414D-832E-F3CDA843F507}" type="slidenum">
              <a:rPr kumimoji="1" lang="ja-JP" altLang="en-US" smtClean="0"/>
              <a:t>13</a:t>
            </a:fld>
            <a:endParaRPr kumimoji="1" lang="ja-JP" altLang="en-US"/>
          </a:p>
        </p:txBody>
      </p:sp>
    </p:spTree>
    <p:extLst>
      <p:ext uri="{BB962C8B-B14F-4D97-AF65-F5344CB8AC3E}">
        <p14:creationId xmlns:p14="http://schemas.microsoft.com/office/powerpoint/2010/main" val="2149426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546" y="207784"/>
            <a:ext cx="9118362" cy="440005"/>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844083" fontAlgn="base">
              <a:spcBef>
                <a:spcPct val="0"/>
              </a:spcBef>
              <a:spcAft>
                <a:spcPct val="0"/>
              </a:spcAft>
              <a:defRPr/>
            </a:pPr>
            <a:r>
              <a:rPr kumimoji="1" lang="ja-JP" altLang="en-US" sz="2215" dirty="0">
                <a:solidFill>
                  <a:prstClr val="black"/>
                </a:solidFill>
                <a:latin typeface="ＤＦ特太ゴシック体" panose="020B0509000000000000" pitchFamily="49" charset="-128"/>
                <a:ea typeface="ＤＦ特太ゴシック体" panose="020B0509000000000000" pitchFamily="49" charset="-128"/>
              </a:rPr>
              <a:t>相談支援専門員養成の現状及び課題</a:t>
            </a:r>
          </a:p>
        </p:txBody>
      </p:sp>
      <p:sp>
        <p:nvSpPr>
          <p:cNvPr id="6" name="正方形/長方形 5"/>
          <p:cNvSpPr/>
          <p:nvPr/>
        </p:nvSpPr>
        <p:spPr>
          <a:xfrm>
            <a:off x="83122" y="944058"/>
            <a:ext cx="8905235" cy="459824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marL="332651" indent="-167058" defTabSz="844083" fontAlgn="base">
              <a:spcBef>
                <a:spcPct val="0"/>
              </a:spcBef>
              <a:spcAft>
                <a:spcPct val="0"/>
              </a:spcAft>
              <a:defRPr/>
            </a:pPr>
            <a:r>
              <a:rPr kumimoji="1" lang="ja-JP" altLang="en-US" sz="1200" dirty="0">
                <a:solidFill>
                  <a:prstClr val="black"/>
                </a:solidFill>
                <a:latin typeface="ＭＳ Ｐゴシック"/>
                <a:ea typeface="ＭＳ Ｐゴシック"/>
              </a:rPr>
              <a:t>○　各都道府県による相談支援専門員の養成に関しては、これまで各都道府県の研修の指導者等向けの相談支援従事者指導者養成研修を国において実施してきており、各都道府県による養成研修の質の向上を図ってきた。しかし、各都道府県の研修実施体制に差があり、研修内容の違いが大きくなったり質の差が広がっているという指摘がある。</a:t>
            </a:r>
            <a:endParaRPr kumimoji="1" lang="en-US" altLang="ja-JP" sz="1200" dirty="0">
              <a:solidFill>
                <a:prstClr val="black"/>
              </a:solidFill>
              <a:latin typeface="ＭＳ Ｐゴシック"/>
              <a:ea typeface="ＭＳ Ｐゴシック"/>
            </a:endParaRPr>
          </a:p>
          <a:p>
            <a:pPr marL="332651" indent="-167058" defTabSz="844083" fontAlgn="base">
              <a:spcBef>
                <a:spcPct val="0"/>
              </a:spcBef>
              <a:spcAft>
                <a:spcPct val="0"/>
              </a:spcAft>
              <a:defRPr/>
            </a:pPr>
            <a:endParaRPr kumimoji="1" lang="en-US" altLang="ja-JP" sz="1200" dirty="0">
              <a:solidFill>
                <a:prstClr val="black"/>
              </a:solidFill>
              <a:latin typeface="ＭＳ Ｐゴシック"/>
              <a:ea typeface="ＭＳ Ｐゴシック"/>
            </a:endParaRPr>
          </a:p>
          <a:p>
            <a:pPr marL="332651" indent="-165593" defTabSz="844083" fontAlgn="base">
              <a:spcBef>
                <a:spcPct val="0"/>
              </a:spcBef>
              <a:spcAft>
                <a:spcPct val="0"/>
              </a:spcAft>
              <a:defRPr/>
            </a:pPr>
            <a:r>
              <a:rPr kumimoji="1" lang="ja-JP" altLang="en-US" sz="1200" dirty="0">
                <a:solidFill>
                  <a:prstClr val="black"/>
                </a:solidFill>
                <a:latin typeface="ＭＳ Ｐゴシック"/>
                <a:ea typeface="ＭＳ Ｐゴシック"/>
              </a:rPr>
              <a:t>○　また、社会保障審議会障害者部会報告（平成</a:t>
            </a:r>
            <a:r>
              <a:rPr kumimoji="1" lang="en-US" altLang="ja-JP" sz="1200" dirty="0">
                <a:solidFill>
                  <a:prstClr val="black"/>
                </a:solidFill>
                <a:latin typeface="ＭＳ Ｐゴシック"/>
                <a:ea typeface="ＭＳ Ｐゴシック"/>
              </a:rPr>
              <a:t>27</a:t>
            </a:r>
            <a:r>
              <a:rPr kumimoji="1" lang="ja-JP" altLang="en-US" sz="1200" dirty="0">
                <a:solidFill>
                  <a:prstClr val="black"/>
                </a:solidFill>
                <a:latin typeface="ＭＳ Ｐゴシック"/>
                <a:ea typeface="ＭＳ Ｐゴシック"/>
              </a:rPr>
              <a:t>年</a:t>
            </a:r>
            <a:r>
              <a:rPr kumimoji="1" lang="en-US" altLang="ja-JP" sz="1200" dirty="0">
                <a:solidFill>
                  <a:prstClr val="black"/>
                </a:solidFill>
                <a:latin typeface="ＭＳ Ｐゴシック"/>
                <a:ea typeface="ＭＳ Ｐゴシック"/>
              </a:rPr>
              <a:t>12</a:t>
            </a:r>
            <a:r>
              <a:rPr kumimoji="1" lang="ja-JP" altLang="en-US" sz="1200" dirty="0">
                <a:solidFill>
                  <a:prstClr val="black"/>
                </a:solidFill>
                <a:latin typeface="ＭＳ Ｐゴシック"/>
                <a:ea typeface="ＭＳ Ｐゴシック"/>
              </a:rPr>
              <a:t>月）では、相談支援の質を高めることの必要性及び相談支援専門員の養成について以下の指摘がなされた。</a:t>
            </a:r>
            <a:endParaRPr kumimoji="1" lang="en-US" altLang="ja-JP" sz="1200" dirty="0">
              <a:solidFill>
                <a:prstClr val="black"/>
              </a:solidFill>
              <a:latin typeface="ＭＳ Ｐゴシック"/>
              <a:ea typeface="ＭＳ Ｐゴシック"/>
            </a:endParaRPr>
          </a:p>
          <a:p>
            <a:pPr marL="498243" indent="-165593" defTabSz="844083" fontAlgn="base">
              <a:spcBef>
                <a:spcPct val="0"/>
              </a:spcBef>
              <a:spcAft>
                <a:spcPct val="0"/>
              </a:spcAft>
              <a:defRPr/>
            </a:pPr>
            <a:r>
              <a:rPr kumimoji="1" lang="ja-JP" altLang="en-US" sz="1200" dirty="0">
                <a:solidFill>
                  <a:prstClr val="black"/>
                </a:solidFill>
                <a:latin typeface="ＭＳ Ｐゴシック"/>
                <a:ea typeface="ＭＳ Ｐゴシック"/>
              </a:rPr>
              <a:t>・　相談支援専門員の確保と資質の向上に向け、実地研修の実施を含めた研修制度の見直しを行うべき。</a:t>
            </a:r>
            <a:endParaRPr kumimoji="1" lang="en-US" altLang="ja-JP" sz="1200" dirty="0">
              <a:solidFill>
                <a:prstClr val="black"/>
              </a:solidFill>
              <a:latin typeface="ＭＳ Ｐゴシック"/>
              <a:ea typeface="ＭＳ Ｐゴシック"/>
            </a:endParaRPr>
          </a:p>
          <a:p>
            <a:pPr marL="498243" indent="-165593" defTabSz="844083" fontAlgn="base">
              <a:spcBef>
                <a:spcPct val="0"/>
              </a:spcBef>
              <a:spcAft>
                <a:spcPct val="0"/>
              </a:spcAft>
              <a:defRPr/>
            </a:pPr>
            <a:r>
              <a:rPr kumimoji="1" lang="ja-JP" altLang="en-US" sz="1200" dirty="0">
                <a:solidFill>
                  <a:prstClr val="black"/>
                </a:solidFill>
                <a:latin typeface="ＭＳ Ｐゴシック"/>
                <a:ea typeface="ＭＳ Ｐゴシック"/>
              </a:rPr>
              <a:t>・　「意思決定支援ガイドライン」を活用した研修を実施するとともに、相談支援専門員等の研修カリキュラムの中にも位置</a:t>
            </a:r>
            <a:endParaRPr kumimoji="1" lang="en-US" altLang="ja-JP" sz="1200" dirty="0">
              <a:solidFill>
                <a:prstClr val="black"/>
              </a:solidFill>
              <a:latin typeface="ＭＳ Ｐゴシック"/>
              <a:ea typeface="ＭＳ Ｐゴシック"/>
            </a:endParaRPr>
          </a:p>
          <a:p>
            <a:pPr marL="498243" indent="-165593" defTabSz="844083" fontAlgn="base">
              <a:spcBef>
                <a:spcPct val="0"/>
              </a:spcBef>
              <a:spcAft>
                <a:spcPct val="0"/>
              </a:spcAft>
              <a:defRPr/>
            </a:pPr>
            <a:r>
              <a:rPr kumimoji="1" lang="ja-JP" altLang="en-US" sz="1200" dirty="0">
                <a:solidFill>
                  <a:prstClr val="black"/>
                </a:solidFill>
                <a:latin typeface="ＭＳ Ｐゴシック"/>
                <a:ea typeface="ＭＳ Ｐゴシック"/>
              </a:rPr>
              <a:t>　付けるべき。</a:t>
            </a:r>
            <a:endParaRPr kumimoji="1" lang="en-US" altLang="ja-JP" sz="1015" dirty="0">
              <a:solidFill>
                <a:prstClr val="black"/>
              </a:solidFill>
              <a:latin typeface="ＭＳ Ｐゴシック"/>
              <a:ea typeface="ＭＳ Ｐゴシック"/>
            </a:endParaRPr>
          </a:p>
          <a:p>
            <a:pPr marL="498243" indent="-165593" defTabSz="844083" fontAlgn="base">
              <a:spcBef>
                <a:spcPct val="0"/>
              </a:spcBef>
              <a:spcAft>
                <a:spcPct val="0"/>
              </a:spcAft>
              <a:defRPr/>
            </a:pPr>
            <a:r>
              <a:rPr kumimoji="1" lang="ja-JP" altLang="en-US" sz="1200" dirty="0">
                <a:solidFill>
                  <a:prstClr val="black"/>
                </a:solidFill>
                <a:latin typeface="ＭＳ Ｐゴシック"/>
                <a:ea typeface="ＭＳ Ｐゴシック"/>
              </a:rPr>
              <a:t>・　指導的役割を担う人材（主任相談支援専門員）の育成を行うとともに、こうした人材の適切な活用を進めるべき。</a:t>
            </a:r>
            <a:endParaRPr kumimoji="1" lang="en-US" altLang="ja-JP" sz="1200" dirty="0">
              <a:solidFill>
                <a:prstClr val="black"/>
              </a:solidFill>
              <a:latin typeface="ＭＳ Ｐゴシック"/>
              <a:ea typeface="ＭＳ Ｐゴシック"/>
            </a:endParaRPr>
          </a:p>
          <a:p>
            <a:pPr marL="332651" indent="-165593" defTabSz="844083" fontAlgn="base">
              <a:spcBef>
                <a:spcPct val="0"/>
              </a:spcBef>
              <a:spcAft>
                <a:spcPct val="0"/>
              </a:spcAft>
              <a:defRPr/>
            </a:pPr>
            <a:endParaRPr kumimoji="1" lang="en-US" altLang="ja-JP" sz="1200" dirty="0">
              <a:solidFill>
                <a:prstClr val="black"/>
              </a:solidFill>
              <a:latin typeface="ＭＳ Ｐゴシック"/>
              <a:ea typeface="ＭＳ Ｐゴシック"/>
            </a:endParaRPr>
          </a:p>
          <a:p>
            <a:pPr marL="332651" indent="-165593" defTabSz="844083" fontAlgn="base">
              <a:spcBef>
                <a:spcPct val="0"/>
              </a:spcBef>
              <a:spcAft>
                <a:spcPct val="0"/>
              </a:spcAft>
              <a:defRPr/>
            </a:pPr>
            <a:r>
              <a:rPr kumimoji="1" lang="ja-JP" altLang="en-US" sz="1200" dirty="0">
                <a:solidFill>
                  <a:prstClr val="black"/>
                </a:solidFill>
                <a:latin typeface="ＭＳ Ｐゴシック"/>
                <a:ea typeface="ＭＳ Ｐゴシック"/>
              </a:rPr>
              <a:t>○　さらに、「相談支援の質の向上のための検討会」における議論のとりまとめ（平成</a:t>
            </a:r>
            <a:r>
              <a:rPr kumimoji="1" lang="en-US" altLang="ja-JP" sz="1200" dirty="0">
                <a:solidFill>
                  <a:prstClr val="black"/>
                </a:solidFill>
                <a:latin typeface="ＭＳ Ｐゴシック"/>
                <a:ea typeface="ＭＳ Ｐゴシック"/>
              </a:rPr>
              <a:t>28</a:t>
            </a:r>
            <a:r>
              <a:rPr kumimoji="1" lang="ja-JP" altLang="en-US" sz="1200" dirty="0">
                <a:solidFill>
                  <a:prstClr val="black"/>
                </a:solidFill>
                <a:latin typeface="ＭＳ Ｐゴシック"/>
                <a:ea typeface="ＭＳ Ｐゴシック"/>
              </a:rPr>
              <a:t>年７月）では、人材育成の方策につい</a:t>
            </a:r>
            <a:endParaRPr kumimoji="1" lang="en-US" altLang="ja-JP" sz="1200" dirty="0">
              <a:solidFill>
                <a:prstClr val="black"/>
              </a:solidFill>
              <a:latin typeface="ＭＳ Ｐゴシック"/>
              <a:ea typeface="ＭＳ Ｐゴシック"/>
            </a:endParaRPr>
          </a:p>
          <a:p>
            <a:pPr marL="332651" indent="-165593" defTabSz="844083" fontAlgn="base">
              <a:spcBef>
                <a:spcPct val="0"/>
              </a:spcBef>
              <a:spcAft>
                <a:spcPct val="0"/>
              </a:spcAft>
              <a:defRPr/>
            </a:pPr>
            <a:r>
              <a:rPr kumimoji="1" lang="ja-JP" altLang="en-US" sz="1200" dirty="0">
                <a:solidFill>
                  <a:prstClr val="black"/>
                </a:solidFill>
                <a:latin typeface="ＭＳ Ｐゴシック"/>
                <a:ea typeface="ＭＳ Ｐゴシック"/>
              </a:rPr>
              <a:t>　　</a:t>
            </a:r>
            <a:r>
              <a:rPr kumimoji="1" lang="ja-JP" altLang="en-US" sz="1200" dirty="0" err="1">
                <a:solidFill>
                  <a:prstClr val="black"/>
                </a:solidFill>
                <a:latin typeface="ＭＳ Ｐゴシック"/>
                <a:ea typeface="ＭＳ Ｐゴシック"/>
              </a:rPr>
              <a:t>て</a:t>
            </a:r>
            <a:r>
              <a:rPr kumimoji="1" lang="ja-JP" altLang="en-US" sz="1200" dirty="0">
                <a:solidFill>
                  <a:prstClr val="black"/>
                </a:solidFill>
                <a:latin typeface="ＭＳ Ｐゴシック"/>
                <a:ea typeface="ＭＳ Ｐゴシック"/>
              </a:rPr>
              <a:t>以下のように提言されている。</a:t>
            </a:r>
            <a:endParaRPr kumimoji="1" lang="en-US" altLang="ja-JP" sz="1200" dirty="0">
              <a:solidFill>
                <a:prstClr val="black"/>
              </a:solidFill>
              <a:latin typeface="ＭＳ Ｐゴシック"/>
              <a:ea typeface="ＭＳ Ｐゴシック"/>
            </a:endParaRPr>
          </a:p>
          <a:p>
            <a:pPr marL="498243" indent="-254983" defTabSz="844083" fontAlgn="base">
              <a:spcBef>
                <a:spcPct val="0"/>
              </a:spcBef>
              <a:spcAft>
                <a:spcPct val="0"/>
              </a:spcAft>
              <a:defRPr/>
            </a:pPr>
            <a:r>
              <a:rPr kumimoji="1" lang="en-US" altLang="ja-JP" sz="1200" dirty="0">
                <a:solidFill>
                  <a:prstClr val="black"/>
                </a:solidFill>
                <a:latin typeface="ＭＳ Ｐゴシック"/>
                <a:ea typeface="ＭＳ Ｐゴシック"/>
              </a:rPr>
              <a:t>  </a:t>
            </a:r>
            <a:r>
              <a:rPr kumimoji="1" lang="ja-JP" altLang="en-US" sz="1200" dirty="0">
                <a:solidFill>
                  <a:prstClr val="black"/>
                </a:solidFill>
                <a:latin typeface="ＭＳ Ｐゴシック"/>
                <a:ea typeface="ＭＳ Ｐゴシック"/>
              </a:rPr>
              <a:t>・　基本相談支援を適切に行える相談支援専門員の育成を基盤とし、計画相談支援（サービス利用支援・継続サービス</a:t>
            </a:r>
            <a:endParaRPr kumimoji="1" lang="en-US" altLang="ja-JP" sz="1200" dirty="0">
              <a:solidFill>
                <a:prstClr val="black"/>
              </a:solidFill>
              <a:latin typeface="ＭＳ Ｐゴシック"/>
              <a:ea typeface="ＭＳ Ｐゴシック"/>
            </a:endParaRPr>
          </a:p>
          <a:p>
            <a:pPr marL="498243" indent="-254983" defTabSz="844083" fontAlgn="base">
              <a:spcBef>
                <a:spcPct val="0"/>
              </a:spcBef>
              <a:spcAft>
                <a:spcPct val="0"/>
              </a:spcAft>
              <a:defRPr/>
            </a:pPr>
            <a:r>
              <a:rPr kumimoji="1" lang="ja-JP" altLang="en-US" sz="1200" dirty="0">
                <a:solidFill>
                  <a:prstClr val="black"/>
                </a:solidFill>
                <a:latin typeface="ＭＳ Ｐゴシック"/>
                <a:ea typeface="ＭＳ Ｐゴシック"/>
              </a:rPr>
              <a:t>　 利用支援）について専門的な知識及びスキルを身につけるための育成を行う。</a:t>
            </a:r>
            <a:endParaRPr kumimoji="1" lang="en-US" altLang="ja-JP" sz="1200" dirty="0">
              <a:solidFill>
                <a:prstClr val="black"/>
              </a:solidFill>
              <a:latin typeface="ＭＳ Ｐゴシック"/>
              <a:ea typeface="ＭＳ Ｐゴシック"/>
            </a:endParaRPr>
          </a:p>
          <a:p>
            <a:pPr marL="498243" indent="-254983" defTabSz="844083" fontAlgn="base">
              <a:spcBef>
                <a:spcPct val="0"/>
              </a:spcBef>
              <a:spcAft>
                <a:spcPct val="0"/>
              </a:spcAft>
              <a:defRPr/>
            </a:pPr>
            <a:r>
              <a:rPr kumimoji="1" lang="ja-JP" altLang="en-US" sz="1200" dirty="0">
                <a:solidFill>
                  <a:prstClr val="black"/>
                </a:solidFill>
                <a:latin typeface="ＭＳ Ｐゴシック"/>
                <a:ea typeface="ＭＳ Ｐゴシック"/>
              </a:rPr>
              <a:t>  ・　より幅広い問題解決能力を要する支援、地域への働きかけを伴う支援等、個々の能力や経験等に応じた段階的な人材育成が図られる仕組み作りを検討する必要がある。</a:t>
            </a:r>
            <a:endParaRPr kumimoji="1" lang="en-US" altLang="ja-JP" sz="1200" dirty="0">
              <a:solidFill>
                <a:prstClr val="black"/>
              </a:solidFill>
              <a:latin typeface="ＭＳ Ｐゴシック"/>
              <a:ea typeface="ＭＳ Ｐゴシック"/>
            </a:endParaRPr>
          </a:p>
          <a:p>
            <a:pPr marL="498243" indent="-254983" defTabSz="844083" fontAlgn="base">
              <a:spcBef>
                <a:spcPct val="0"/>
              </a:spcBef>
              <a:spcAft>
                <a:spcPct val="0"/>
              </a:spcAft>
              <a:defRPr/>
            </a:pPr>
            <a:r>
              <a:rPr kumimoji="1" lang="en-US" altLang="ja-JP" sz="1200" dirty="0">
                <a:solidFill>
                  <a:prstClr val="black"/>
                </a:solidFill>
                <a:latin typeface="ＭＳ Ｐゴシック"/>
                <a:ea typeface="ＭＳ Ｐゴシック"/>
              </a:rPr>
              <a:t>  </a:t>
            </a:r>
            <a:r>
              <a:rPr kumimoji="1" lang="ja-JP" altLang="en-US" sz="1200" dirty="0">
                <a:solidFill>
                  <a:prstClr val="black"/>
                </a:solidFill>
                <a:latin typeface="ＭＳ Ｐゴシック"/>
                <a:ea typeface="ＭＳ Ｐゴシック"/>
              </a:rPr>
              <a:t>・ 　これまで実施されている「初任者研修」及び「現任研修」のカリキュラムの更なる充実に加え、事業所や地域において</a:t>
            </a:r>
            <a:endParaRPr kumimoji="1" lang="en-US" altLang="ja-JP" sz="1200" dirty="0">
              <a:solidFill>
                <a:prstClr val="black"/>
              </a:solidFill>
              <a:latin typeface="ＭＳ Ｐゴシック"/>
              <a:ea typeface="ＭＳ Ｐゴシック"/>
            </a:endParaRPr>
          </a:p>
          <a:p>
            <a:pPr marL="498243" indent="-254983" defTabSz="844083" fontAlgn="base">
              <a:spcBef>
                <a:spcPct val="0"/>
              </a:spcBef>
              <a:spcAft>
                <a:spcPct val="0"/>
              </a:spcAft>
              <a:defRPr/>
            </a:pPr>
            <a:r>
              <a:rPr kumimoji="1" lang="en-US" altLang="ja-JP" sz="1200" dirty="0">
                <a:solidFill>
                  <a:prstClr val="black"/>
                </a:solidFill>
                <a:latin typeface="ＭＳ Ｐゴシック"/>
                <a:ea typeface="ＭＳ Ｐゴシック"/>
              </a:rPr>
              <a:t>     </a:t>
            </a:r>
            <a:r>
              <a:rPr kumimoji="1" lang="ja-JP" altLang="en-US" sz="1200" dirty="0">
                <a:solidFill>
                  <a:prstClr val="black"/>
                </a:solidFill>
                <a:latin typeface="ＭＳ Ｐゴシック"/>
                <a:ea typeface="ＭＳ Ｐゴシック"/>
              </a:rPr>
              <a:t>指導的役割を担う 「主任相談支援専門員」の育成に必要な研修プログラムを新たに設けるとともに、より効果的な人材</a:t>
            </a:r>
            <a:endParaRPr kumimoji="1" lang="en-US" altLang="ja-JP" sz="1200" dirty="0">
              <a:solidFill>
                <a:prstClr val="black"/>
              </a:solidFill>
              <a:latin typeface="ＭＳ Ｐゴシック"/>
              <a:ea typeface="ＭＳ Ｐゴシック"/>
            </a:endParaRPr>
          </a:p>
          <a:p>
            <a:pPr marL="498243" indent="-254983" defTabSz="844083" fontAlgn="base">
              <a:spcBef>
                <a:spcPct val="0"/>
              </a:spcBef>
              <a:spcAft>
                <a:spcPct val="0"/>
              </a:spcAft>
              <a:defRPr/>
            </a:pPr>
            <a:r>
              <a:rPr kumimoji="1" lang="ja-JP" altLang="en-US" sz="1200" dirty="0">
                <a:solidFill>
                  <a:prstClr val="black"/>
                </a:solidFill>
                <a:latin typeface="ＭＳ Ｐゴシック"/>
                <a:ea typeface="ＭＳ Ｐゴシック"/>
              </a:rPr>
              <a:t>　  育成が図られるよう、例えば次期研修までの間に実地研修（ＯＪＴ）を組み込むべきである。</a:t>
            </a:r>
          </a:p>
          <a:p>
            <a:pPr marL="332651" indent="-165593" defTabSz="844083" fontAlgn="base">
              <a:spcBef>
                <a:spcPct val="0"/>
              </a:spcBef>
              <a:spcAft>
                <a:spcPct val="0"/>
              </a:spcAft>
              <a:defRPr/>
            </a:pPr>
            <a:endParaRPr kumimoji="1" lang="ja-JP" altLang="en-US" sz="1200" dirty="0">
              <a:solidFill>
                <a:prstClr val="black"/>
              </a:solidFill>
              <a:latin typeface="ＭＳ Ｐゴシック"/>
              <a:ea typeface="ＭＳ Ｐゴシック"/>
            </a:endParaRPr>
          </a:p>
          <a:p>
            <a:pPr marL="332651" indent="-165593" defTabSz="844083" fontAlgn="base">
              <a:spcBef>
                <a:spcPct val="0"/>
              </a:spcBef>
              <a:spcAft>
                <a:spcPct val="0"/>
              </a:spcAft>
              <a:defRPr/>
            </a:pPr>
            <a:r>
              <a:rPr kumimoji="1" lang="ja-JP" altLang="en-US" sz="1200" dirty="0">
                <a:solidFill>
                  <a:prstClr val="black"/>
                </a:solidFill>
                <a:latin typeface="ＭＳ Ｐゴシック"/>
                <a:ea typeface="ＭＳ Ｐゴシック"/>
              </a:rPr>
              <a:t>○　上記の指摘等を受け、現在求められる役割に対応できる相談支援専門員を養成していくための現行カリキュラムの見直し及び新たなカリキュラムの創設が必要となっている。</a:t>
            </a:r>
            <a:endParaRPr kumimoji="1" lang="en-US" altLang="ja-JP" sz="1200" dirty="0">
              <a:solidFill>
                <a:prstClr val="black"/>
              </a:solidFill>
              <a:latin typeface="ＭＳ Ｐゴシック"/>
              <a:ea typeface="ＭＳ Ｐゴシック"/>
            </a:endParaRPr>
          </a:p>
        </p:txBody>
      </p:sp>
      <p:grpSp>
        <p:nvGrpSpPr>
          <p:cNvPr id="2" name="グループ化 1">
            <a:extLst>
              <a:ext uri="{FF2B5EF4-FFF2-40B4-BE49-F238E27FC236}">
                <a16:creationId xmlns:a16="http://schemas.microsoft.com/office/drawing/2014/main" id="{FCB529C2-D725-5A40-9D74-C5AD1EFD2573}"/>
              </a:ext>
            </a:extLst>
          </p:cNvPr>
          <p:cNvGrpSpPr/>
          <p:nvPr/>
        </p:nvGrpSpPr>
        <p:grpSpPr>
          <a:xfrm>
            <a:off x="0" y="639828"/>
            <a:ext cx="9144000" cy="66469"/>
            <a:chOff x="0" y="188640"/>
            <a:chExt cx="9144000" cy="72008"/>
          </a:xfrm>
        </p:grpSpPr>
        <p:cxnSp>
          <p:nvCxnSpPr>
            <p:cNvPr id="7" name="直線コネクタ 6">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3" name="テキスト ボックス 2"/>
          <p:cNvSpPr txBox="1"/>
          <p:nvPr/>
        </p:nvSpPr>
        <p:spPr>
          <a:xfrm>
            <a:off x="90711" y="6017104"/>
            <a:ext cx="8902645" cy="49000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332651" indent="-167058" defTabSz="844083" fontAlgn="base">
              <a:spcBef>
                <a:spcPct val="0"/>
              </a:spcBef>
              <a:spcAft>
                <a:spcPct val="0"/>
              </a:spcAft>
              <a:defRPr/>
            </a:pPr>
            <a:r>
              <a:rPr kumimoji="1" lang="ja-JP" altLang="en-US" sz="1292" dirty="0">
                <a:solidFill>
                  <a:prstClr val="black"/>
                </a:solidFill>
                <a:latin typeface="Arial"/>
                <a:ea typeface="ＭＳ Ｐゴシック"/>
              </a:rPr>
              <a:t>○　上記課題に対応すべく、平成</a:t>
            </a:r>
            <a:r>
              <a:rPr kumimoji="1" lang="en-US" altLang="ja-JP" sz="1292" dirty="0">
                <a:solidFill>
                  <a:prstClr val="black"/>
                </a:solidFill>
                <a:latin typeface="Arial"/>
                <a:ea typeface="ＭＳ Ｐゴシック"/>
              </a:rPr>
              <a:t>28</a:t>
            </a:r>
            <a:r>
              <a:rPr kumimoji="1" lang="ja-JP" altLang="en-US" sz="1292" dirty="0">
                <a:solidFill>
                  <a:prstClr val="black"/>
                </a:solidFill>
                <a:latin typeface="Arial"/>
                <a:ea typeface="ＭＳ Ｐゴシック"/>
              </a:rPr>
              <a:t>年～</a:t>
            </a:r>
            <a:r>
              <a:rPr kumimoji="1" lang="en-US" altLang="ja-JP" sz="1292" dirty="0">
                <a:solidFill>
                  <a:prstClr val="black"/>
                </a:solidFill>
                <a:latin typeface="Arial"/>
                <a:ea typeface="ＭＳ Ｐゴシック"/>
              </a:rPr>
              <a:t>29</a:t>
            </a:r>
            <a:r>
              <a:rPr kumimoji="1" lang="ja-JP" altLang="en-US" sz="1292" dirty="0">
                <a:solidFill>
                  <a:prstClr val="black"/>
                </a:solidFill>
                <a:latin typeface="Arial"/>
                <a:ea typeface="ＭＳ Ｐゴシック"/>
              </a:rPr>
              <a:t>年度において厚生労働科学研究により相談支援専門員養成のための研修プログラムの開発について取り組んできたところ。</a:t>
            </a:r>
            <a:endParaRPr kumimoji="1" lang="en-US" altLang="ja-JP" sz="1292" dirty="0">
              <a:solidFill>
                <a:prstClr val="black"/>
              </a:solidFill>
              <a:latin typeface="Arial"/>
              <a:ea typeface="ＭＳ Ｐゴシック"/>
            </a:endParaRPr>
          </a:p>
        </p:txBody>
      </p:sp>
      <p:sp>
        <p:nvSpPr>
          <p:cNvPr id="5" name="下矢印 4"/>
          <p:cNvSpPr/>
          <p:nvPr/>
        </p:nvSpPr>
        <p:spPr>
          <a:xfrm>
            <a:off x="3524769" y="5614141"/>
            <a:ext cx="1969726" cy="263147"/>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844083" fontAlgn="base">
              <a:spcBef>
                <a:spcPct val="0"/>
              </a:spcBef>
              <a:spcAft>
                <a:spcPct val="0"/>
              </a:spcAft>
              <a:defRPr/>
            </a:pPr>
            <a:endParaRPr kumimoji="1" lang="ja-JP" altLang="en-US" sz="1662">
              <a:solidFill>
                <a:prstClr val="white"/>
              </a:solidFill>
              <a:latin typeface="Arial"/>
              <a:ea typeface="ＭＳ Ｐゴシック"/>
            </a:endParaRPr>
          </a:p>
        </p:txBody>
      </p:sp>
      <p:sp>
        <p:nvSpPr>
          <p:cNvPr id="10" name="スライド番号プレースホルダー 9"/>
          <p:cNvSpPr>
            <a:spLocks noGrp="1"/>
          </p:cNvSpPr>
          <p:nvPr>
            <p:ph type="sldNum" sz="quarter" idx="12"/>
          </p:nvPr>
        </p:nvSpPr>
        <p:spPr>
          <a:xfrm>
            <a:off x="6457950" y="6480176"/>
            <a:ext cx="2057400" cy="365125"/>
          </a:xfrm>
        </p:spPr>
        <p:txBody>
          <a:bodyPr/>
          <a:lstStyle/>
          <a:p>
            <a:fld id="{2ADEAB0B-3364-414D-832E-F3CDA843F507}" type="slidenum">
              <a:rPr kumimoji="1" lang="ja-JP" altLang="en-US" smtClean="0"/>
              <a:t>14</a:t>
            </a:fld>
            <a:endParaRPr kumimoji="1" lang="ja-JP" altLang="en-US"/>
          </a:p>
        </p:txBody>
      </p:sp>
    </p:spTree>
    <p:extLst>
      <p:ext uri="{BB962C8B-B14F-4D97-AF65-F5344CB8AC3E}">
        <p14:creationId xmlns:p14="http://schemas.microsoft.com/office/powerpoint/2010/main" val="3104712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546" y="152406"/>
            <a:ext cx="9118362" cy="369831"/>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lvl="0" algn="ctr">
              <a:defRPr/>
            </a:pPr>
            <a:r>
              <a:rPr kumimoji="1" lang="ja-JP" altLang="en-US" sz="2000" b="1" i="0" u="none" strike="noStrike" kern="1200" cap="none" spc="0" normalizeH="0" baseline="0" noProof="0" smtClean="0">
                <a:ln>
                  <a:noFill/>
                </a:ln>
                <a:solidFill>
                  <a:prstClr val="black"/>
                </a:solidFill>
                <a:effectLst/>
                <a:uLnTx/>
                <a:uFillTx/>
                <a:latin typeface="ＤＦ特太ゴシック体" panose="020B0509000000000000" pitchFamily="49" charset="-128"/>
                <a:ea typeface="ＤＦ特太ゴシック体" panose="020B0509000000000000" pitchFamily="49" charset="-128"/>
              </a:rPr>
              <a:t>現行研修の都道府県での実施上の課題について①</a:t>
            </a:r>
            <a:endParaRPr kumimoji="1" lang="ja-JP" altLang="en-US" sz="2000" b="1" i="0" u="none" strike="noStrike" kern="1200" cap="none" spc="0" normalizeH="0" baseline="0" noProof="0" dirty="0">
              <a:ln>
                <a:noFill/>
              </a:ln>
              <a:solidFill>
                <a:prstClr val="black"/>
              </a:solidFill>
              <a:effectLst/>
              <a:uLnTx/>
              <a:uFillTx/>
              <a:latin typeface="ＤＦ特太ゴシック体" panose="020B0509000000000000" pitchFamily="49" charset="-128"/>
              <a:ea typeface="ＤＦ特太ゴシック体" panose="020B0509000000000000" pitchFamily="49" charset="-128"/>
            </a:endParaRPr>
          </a:p>
        </p:txBody>
      </p:sp>
      <p:sp>
        <p:nvSpPr>
          <p:cNvPr id="9" name="スライド番号プレースホルダー 1"/>
          <p:cNvSpPr>
            <a:spLocks noGrp="1"/>
          </p:cNvSpPr>
          <p:nvPr>
            <p:ph type="sldNum" sz="quarter" idx="12"/>
          </p:nvPr>
        </p:nvSpPr>
        <p:spPr>
          <a:xfrm>
            <a:off x="7058103" y="651822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2A1C1E8-9361-4557-9EFC-000E05CD7A25}" type="slidenum">
              <a:rPr kumimoji="1" lang="en-US" altLang="ja-JP"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1" name="正方形/長方形 10"/>
          <p:cNvSpPr/>
          <p:nvPr/>
        </p:nvSpPr>
        <p:spPr>
          <a:xfrm>
            <a:off x="349623" y="616129"/>
            <a:ext cx="8569933" cy="5838465"/>
          </a:xfrm>
          <a:prstGeom prst="rect">
            <a:avLst/>
          </a:prstGeom>
          <a:ln w="15875">
            <a:solidFill>
              <a:schemeClr val="tx1"/>
            </a:solidFill>
          </a:ln>
        </p:spPr>
        <p:style>
          <a:lnRef idx="2">
            <a:schemeClr val="accent1"/>
          </a:lnRef>
          <a:fillRef idx="1">
            <a:schemeClr val="lt1"/>
          </a:fillRef>
          <a:effectRef idx="0">
            <a:schemeClr val="accent1"/>
          </a:effectRef>
          <a:fontRef idx="minor">
            <a:schemeClr val="dk1"/>
          </a:fontRef>
        </p:style>
        <p:txBody>
          <a:bodyPr rtlCol="0" anchor="t"/>
          <a:lstStyle/>
          <a:p>
            <a:pPr marL="180975" marR="0" lvl="0" indent="-180975" algn="l" defTabSz="914400" rtl="0" eaLnBrk="1" fontAlgn="auto" latinLnBrk="0" hangingPunct="1">
              <a:lnSpc>
                <a:spcPct val="100000"/>
              </a:lnSpc>
              <a:spcBef>
                <a:spcPts val="600"/>
              </a:spcBef>
              <a:spcAft>
                <a:spcPts val="600"/>
              </a:spcAft>
              <a:buClrTx/>
              <a:buSzTx/>
              <a:buFontTx/>
              <a:buNone/>
              <a:tabLst/>
              <a:defRPr/>
            </a:pPr>
            <a:r>
              <a:rPr kumimoji="1" lang="ja-JP" altLang="en-US" sz="1600" b="0" i="0" u="sng" strike="noStrike" kern="1200" cap="none" spc="0" normalizeH="0" baseline="0" noProof="0" smtClean="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rPr>
              <a:t>① カリキュラム上の課題（・改善の要望）</a:t>
            </a:r>
            <a:endParaRPr lang="en-US" altLang="ja-JP" sz="1600" u="sng" dirty="0" smtClean="0">
              <a:solidFill>
                <a:prstClr val="black"/>
              </a:solidFill>
              <a:latin typeface="ＤＦ特太ゴシック体" panose="020B0509000000000000" pitchFamily="49" charset="-128"/>
              <a:ea typeface="ＤＦ特太ゴシック体" panose="020B0509000000000000" pitchFamily="49" charset="-128"/>
            </a:endParaRPr>
          </a:p>
          <a:p>
            <a:pPr marL="180000">
              <a:lnSpc>
                <a:spcPts val="2500"/>
              </a:lnSpc>
            </a:pPr>
            <a:r>
              <a:rPr lang="ja-JP" altLang="en-US" sz="1600" smtClean="0"/>
              <a:t>・到達目標、研修構造がわかりづらい。</a:t>
            </a:r>
          </a:p>
          <a:p>
            <a:pPr marL="180000">
              <a:lnSpc>
                <a:spcPts val="2500"/>
              </a:lnSpc>
            </a:pPr>
            <a:r>
              <a:rPr lang="ja-JP" altLang="en-US" sz="1600" smtClean="0"/>
              <a:t>・講義と演習の連動性が薄い。</a:t>
            </a:r>
          </a:p>
          <a:p>
            <a:pPr marL="180000">
              <a:lnSpc>
                <a:spcPts val="2500"/>
              </a:lnSpc>
            </a:pPr>
            <a:r>
              <a:rPr lang="ja-JP" altLang="en-US" sz="1600" smtClean="0"/>
              <a:t>・障害の</a:t>
            </a:r>
            <a:r>
              <a:rPr lang="en-US" altLang="ja-JP" sz="1600" smtClean="0"/>
              <a:t>(</a:t>
            </a:r>
            <a:r>
              <a:rPr lang="ja-JP" altLang="en-US" sz="1600" smtClean="0"/>
              <a:t>特性</a:t>
            </a:r>
            <a:r>
              <a:rPr lang="en-US" altLang="ja-JP" sz="1600" smtClean="0"/>
              <a:t>)</a:t>
            </a:r>
            <a:r>
              <a:rPr lang="ja-JP" altLang="en-US" sz="1600" smtClean="0"/>
              <a:t>理解について取り扱う時間が少ない。</a:t>
            </a:r>
          </a:p>
          <a:p>
            <a:pPr marL="180000">
              <a:lnSpc>
                <a:spcPts val="2500"/>
              </a:lnSpc>
            </a:pPr>
            <a:r>
              <a:rPr lang="ja-JP" altLang="en-US" sz="1600" smtClean="0"/>
              <a:t>・法制度について取り扱う時間が少ない。</a:t>
            </a:r>
          </a:p>
          <a:p>
            <a:pPr marL="180000">
              <a:lnSpc>
                <a:spcPts val="2500"/>
              </a:lnSpc>
            </a:pPr>
            <a:r>
              <a:rPr lang="ja-JP" altLang="en-US" sz="1600" smtClean="0"/>
              <a:t>・類似の講演の連続となってしまうケースが散見される。</a:t>
            </a:r>
          </a:p>
          <a:p>
            <a:pPr marL="180000">
              <a:lnSpc>
                <a:spcPts val="2500"/>
              </a:lnSpc>
            </a:pPr>
            <a:r>
              <a:rPr lang="ja-JP" altLang="en-US" sz="1600" smtClean="0"/>
              <a:t>・本人中心支援や意思決定支援などを演習で丁寧に扱うべき</a:t>
            </a:r>
            <a:r>
              <a:rPr lang="en-US" altLang="ja-JP" sz="1600" smtClean="0"/>
              <a:t>(</a:t>
            </a:r>
            <a:r>
              <a:rPr lang="ja-JP" altLang="en-US" sz="1600" smtClean="0"/>
              <a:t>時間が足りない</a:t>
            </a:r>
            <a:r>
              <a:rPr lang="en-US" altLang="ja-JP" sz="1600" smtClean="0"/>
              <a:t>)</a:t>
            </a:r>
            <a:r>
              <a:rPr lang="ja-JP" altLang="en-US" sz="1600" smtClean="0"/>
              <a:t>。</a:t>
            </a:r>
            <a:endParaRPr lang="ja-JP" altLang="en-US" sz="1600"/>
          </a:p>
          <a:p>
            <a:pPr marL="180000">
              <a:lnSpc>
                <a:spcPts val="2500"/>
              </a:lnSpc>
            </a:pPr>
            <a:r>
              <a:rPr lang="ja-JP" altLang="en-US" sz="1600" smtClean="0"/>
              <a:t>・「地域づくり」の内容が協議会に特化することに違和感がある。</a:t>
            </a:r>
          </a:p>
          <a:p>
            <a:pPr marL="180000">
              <a:lnSpc>
                <a:spcPts val="2500"/>
              </a:lnSpc>
            </a:pPr>
            <a:r>
              <a:rPr lang="ja-JP" altLang="en-US" sz="1600" smtClean="0"/>
              <a:t>・基本相談に触れる時間的余裕がない。</a:t>
            </a:r>
          </a:p>
          <a:p>
            <a:pPr marL="180000">
              <a:lnSpc>
                <a:spcPts val="2500"/>
              </a:lnSpc>
            </a:pPr>
            <a:r>
              <a:rPr lang="ja-JP" altLang="en-US" sz="1600" smtClean="0"/>
              <a:t>・関係性の構築や相談面接技術について触れる時間的余裕がない。</a:t>
            </a:r>
          </a:p>
          <a:p>
            <a:pPr marL="180000">
              <a:lnSpc>
                <a:spcPts val="2500"/>
              </a:lnSpc>
            </a:pPr>
            <a:r>
              <a:rPr lang="ja-JP" altLang="en-US" sz="1600" smtClean="0"/>
              <a:t>・ケアマネジメントプロセス全体を丁寧に扱う時間的余裕がない。</a:t>
            </a:r>
          </a:p>
          <a:p>
            <a:pPr marL="180000">
              <a:lnSpc>
                <a:spcPts val="2500"/>
              </a:lnSpc>
            </a:pPr>
            <a:r>
              <a:rPr lang="ja-JP" altLang="en-US" sz="1600" smtClean="0"/>
              <a:t>・モニタリングについても演習等で取り扱うべきだが時間的・技術的に困難である。</a:t>
            </a:r>
          </a:p>
          <a:p>
            <a:pPr marL="180000">
              <a:lnSpc>
                <a:spcPts val="2500"/>
              </a:lnSpc>
            </a:pPr>
            <a:r>
              <a:rPr lang="ja-JP" altLang="en-US" sz="1600" smtClean="0"/>
              <a:t>・演習で用いるケアマネジメントツールの見直しが必要。</a:t>
            </a:r>
          </a:p>
          <a:p>
            <a:pPr marL="180000">
              <a:lnSpc>
                <a:spcPts val="2500"/>
              </a:lnSpc>
            </a:pPr>
            <a:r>
              <a:rPr lang="ja-JP" altLang="en-US" sz="1600" smtClean="0"/>
              <a:t>・モデル事例の選定・作成方法を見直し、都道府県間のばらつきを低減すべき。</a:t>
            </a:r>
          </a:p>
          <a:p>
            <a:pPr marL="180000">
              <a:lnSpc>
                <a:spcPts val="2500"/>
              </a:lnSpc>
            </a:pPr>
            <a:r>
              <a:rPr lang="ja-JP" altLang="en-US" sz="1600" smtClean="0"/>
              <a:t>・提出課題の選定等に明確な指針を示すべき。</a:t>
            </a:r>
          </a:p>
          <a:p>
            <a:pPr marL="180000">
              <a:lnSpc>
                <a:spcPts val="2500"/>
              </a:lnSpc>
            </a:pPr>
            <a:r>
              <a:rPr lang="ja-JP" altLang="en-US" sz="1600" smtClean="0"/>
              <a:t>・提出課題の程度の差が激しく、グループ演習での使用に耐えないものもある。</a:t>
            </a:r>
          </a:p>
          <a:p>
            <a:pPr marL="180000">
              <a:lnSpc>
                <a:spcPts val="600"/>
              </a:lnSpc>
            </a:pPr>
            <a:endParaRPr lang="ja-JP" altLang="en-US" sz="1600"/>
          </a:p>
          <a:p>
            <a:pPr marL="180000" algn="r">
              <a:lnSpc>
                <a:spcPts val="2500"/>
              </a:lnSpc>
            </a:pPr>
            <a:r>
              <a:rPr lang="ja-JP" altLang="en-US" sz="1600" smtClean="0"/>
              <a:t>（</a:t>
            </a:r>
            <a:r>
              <a:rPr lang="en-US" altLang="ja-JP" sz="1600" smtClean="0"/>
              <a:t>H28 </a:t>
            </a:r>
            <a:r>
              <a:rPr lang="ja-JP" altLang="en-US" sz="1600" smtClean="0"/>
              <a:t>厚生労働科学研究 </a:t>
            </a:r>
            <a:r>
              <a:rPr lang="en-US" altLang="ja-JP" sz="1600" smtClean="0"/>
              <a:t>H28-</a:t>
            </a:r>
            <a:r>
              <a:rPr lang="ja-JP" altLang="en-US" sz="1600" smtClean="0"/>
              <a:t>身体・知的</a:t>
            </a:r>
            <a:r>
              <a:rPr lang="en-US" altLang="ja-JP" sz="1600" smtClean="0"/>
              <a:t>-</a:t>
            </a:r>
            <a:r>
              <a:rPr lang="ja-JP" altLang="en-US" sz="1600" smtClean="0"/>
              <a:t>一般</a:t>
            </a:r>
            <a:r>
              <a:rPr lang="en-US" altLang="ja-JP" sz="1600" smtClean="0"/>
              <a:t>004 </a:t>
            </a:r>
            <a:r>
              <a:rPr lang="ja-JP" altLang="en-US" sz="1600" smtClean="0"/>
              <a:t>報告書</a:t>
            </a:r>
            <a:r>
              <a:rPr lang="en-US" altLang="ja-JP" sz="1600" smtClean="0"/>
              <a:t>, p62-63</a:t>
            </a:r>
            <a:r>
              <a:rPr lang="ja-JP" altLang="en-US" sz="1600" smtClean="0"/>
              <a:t>）</a:t>
            </a:r>
          </a:p>
        </p:txBody>
      </p:sp>
      <p:sp>
        <p:nvSpPr>
          <p:cNvPr id="12" name="テキスト ボックス 11"/>
          <p:cNvSpPr txBox="1"/>
          <p:nvPr/>
        </p:nvSpPr>
        <p:spPr>
          <a:xfrm>
            <a:off x="6586334" y="6503655"/>
            <a:ext cx="1962151" cy="276999"/>
          </a:xfrm>
          <a:prstGeom prst="rect">
            <a:avLst/>
          </a:prstGeom>
          <a:noFill/>
        </p:spPr>
        <p:txBody>
          <a:bodyPr wrap="square" rtlCol="0">
            <a:spAutoFit/>
          </a:bodyPr>
          <a:lstStyle/>
          <a:p>
            <a:pPr algn="r"/>
            <a:r>
              <a:rPr kumimoji="1" lang="ja-JP" altLang="en-US" sz="1200" smtClean="0"/>
              <a:t>報告書をもとに藤川作成</a:t>
            </a:r>
            <a:endParaRPr kumimoji="1" lang="ja-JP" altLang="en-US" sz="1200"/>
          </a:p>
        </p:txBody>
      </p:sp>
    </p:spTree>
    <p:extLst>
      <p:ext uri="{BB962C8B-B14F-4D97-AF65-F5344CB8AC3E}">
        <p14:creationId xmlns:p14="http://schemas.microsoft.com/office/powerpoint/2010/main" val="37545272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8546" y="152406"/>
            <a:ext cx="9118362" cy="369831"/>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lvl="0" algn="ctr">
              <a:defRPr/>
            </a:pPr>
            <a:r>
              <a:rPr kumimoji="1" lang="ja-JP" altLang="en-US" sz="2000" b="1" i="0" u="none" strike="noStrike" kern="1200" cap="none" spc="0" normalizeH="0" baseline="0" noProof="0" smtClean="0">
                <a:ln>
                  <a:noFill/>
                </a:ln>
                <a:solidFill>
                  <a:prstClr val="black"/>
                </a:solidFill>
                <a:effectLst/>
                <a:uLnTx/>
                <a:uFillTx/>
                <a:latin typeface="ＤＦ特太ゴシック体" panose="020B0509000000000000" pitchFamily="49" charset="-128"/>
                <a:ea typeface="ＤＦ特太ゴシック体" panose="020B0509000000000000" pitchFamily="49" charset="-128"/>
              </a:rPr>
              <a:t>現行研修の都道府県での実施上の課題について②</a:t>
            </a:r>
            <a:endParaRPr kumimoji="1" lang="ja-JP" altLang="en-US" sz="2000" b="1" i="0" u="none" strike="noStrike" kern="1200" cap="none" spc="0" normalizeH="0" baseline="0" noProof="0" dirty="0">
              <a:ln>
                <a:noFill/>
              </a:ln>
              <a:solidFill>
                <a:prstClr val="black"/>
              </a:solidFill>
              <a:effectLst/>
              <a:uLnTx/>
              <a:uFillTx/>
              <a:latin typeface="ＤＦ特太ゴシック体" panose="020B0509000000000000" pitchFamily="49" charset="-128"/>
              <a:ea typeface="ＤＦ特太ゴシック体" panose="020B0509000000000000" pitchFamily="49" charset="-128"/>
            </a:endParaRPr>
          </a:p>
        </p:txBody>
      </p:sp>
      <p:sp>
        <p:nvSpPr>
          <p:cNvPr id="9" name="スライド番号プレースホルダー 1"/>
          <p:cNvSpPr>
            <a:spLocks noGrp="1"/>
          </p:cNvSpPr>
          <p:nvPr>
            <p:ph type="sldNum" sz="quarter" idx="12"/>
          </p:nvPr>
        </p:nvSpPr>
        <p:spPr>
          <a:xfrm>
            <a:off x="7058103" y="651822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2A1C1E8-9361-4557-9EFC-000E05CD7A25}" type="slidenum">
              <a:rPr kumimoji="1" lang="en-US" altLang="ja-JP"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0" name="正方形/長方形 9"/>
          <p:cNvSpPr/>
          <p:nvPr/>
        </p:nvSpPr>
        <p:spPr>
          <a:xfrm>
            <a:off x="349623" y="597159"/>
            <a:ext cx="8569933" cy="5857429"/>
          </a:xfrm>
          <a:prstGeom prst="rect">
            <a:avLst/>
          </a:prstGeom>
          <a:ln w="15875">
            <a:solidFill>
              <a:schemeClr val="tx1"/>
            </a:solidFill>
          </a:ln>
        </p:spPr>
        <p:style>
          <a:lnRef idx="2">
            <a:schemeClr val="accent1"/>
          </a:lnRef>
          <a:fillRef idx="1">
            <a:schemeClr val="lt1"/>
          </a:fillRef>
          <a:effectRef idx="0">
            <a:schemeClr val="accent1"/>
          </a:effectRef>
          <a:fontRef idx="minor">
            <a:schemeClr val="dk1"/>
          </a:fontRef>
        </p:style>
        <p:txBody>
          <a:bodyPr rtlCol="0" anchor="t"/>
          <a:lstStyle/>
          <a:p>
            <a:pPr marL="180975" marR="0" lvl="0" indent="-180975" algn="l" defTabSz="914400" rtl="0" eaLnBrk="1" fontAlgn="auto" latinLnBrk="0" hangingPunct="1">
              <a:lnSpc>
                <a:spcPct val="100000"/>
              </a:lnSpc>
              <a:spcBef>
                <a:spcPts val="600"/>
              </a:spcBef>
              <a:spcAft>
                <a:spcPts val="600"/>
              </a:spcAft>
              <a:buClrTx/>
              <a:buSzTx/>
              <a:buFontTx/>
              <a:buNone/>
              <a:tabLst/>
              <a:defRPr/>
            </a:pPr>
            <a:r>
              <a:rPr kumimoji="1" lang="ja-JP" altLang="en-US" sz="1600" b="0" i="0" u="sng" strike="noStrike" kern="1200" cap="none" spc="0" normalizeH="0" baseline="0" noProof="0" smtClean="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rPr>
              <a:t>② 研修実施・運営上の課題</a:t>
            </a:r>
            <a:endParaRPr lang="en-US" altLang="ja-JP" sz="1600" u="sng" dirty="0" smtClean="0">
              <a:solidFill>
                <a:prstClr val="black"/>
              </a:solidFill>
              <a:latin typeface="ＤＦ特太ゴシック体" panose="020B0509000000000000" pitchFamily="49" charset="-128"/>
              <a:ea typeface="ＤＦ特太ゴシック体" panose="020B0509000000000000" pitchFamily="49" charset="-128"/>
            </a:endParaRPr>
          </a:p>
          <a:p>
            <a:pPr marL="180000">
              <a:lnSpc>
                <a:spcPts val="2500"/>
              </a:lnSpc>
            </a:pPr>
            <a:r>
              <a:rPr lang="ja-JP" altLang="en-US" sz="1600" smtClean="0"/>
              <a:t>・都道府県間での実施内容の違いがある。</a:t>
            </a:r>
          </a:p>
          <a:p>
            <a:pPr marL="180000">
              <a:lnSpc>
                <a:spcPts val="2500"/>
              </a:lnSpc>
            </a:pPr>
            <a:r>
              <a:rPr lang="ja-JP" altLang="en-US" sz="1600" smtClean="0"/>
              <a:t>・独自に研修日程・内容を追加している場合がある。</a:t>
            </a:r>
          </a:p>
          <a:p>
            <a:pPr marL="180000">
              <a:lnSpc>
                <a:spcPts val="2500"/>
              </a:lnSpc>
            </a:pPr>
            <a:r>
              <a:rPr lang="ja-JP" altLang="en-US" sz="1600" smtClean="0"/>
              <a:t>　</a:t>
            </a:r>
            <a:r>
              <a:rPr lang="en-US" altLang="ja-JP" sz="1600" smtClean="0"/>
              <a:t>¶</a:t>
            </a:r>
            <a:r>
              <a:rPr lang="ja-JP" altLang="en-US" sz="1600" smtClean="0"/>
              <a:t>一概に否定されるものではない。</a:t>
            </a:r>
          </a:p>
          <a:p>
            <a:pPr marL="180000">
              <a:lnSpc>
                <a:spcPts val="2500"/>
              </a:lnSpc>
            </a:pPr>
            <a:r>
              <a:rPr lang="ja-JP" altLang="en-US" sz="1600" smtClean="0"/>
              <a:t>・受講しても実務に就かない者が多い。</a:t>
            </a:r>
          </a:p>
          <a:p>
            <a:pPr marL="180000">
              <a:lnSpc>
                <a:spcPts val="2500"/>
              </a:lnSpc>
            </a:pPr>
            <a:r>
              <a:rPr lang="ja-JP" altLang="en-US" sz="1600" smtClean="0"/>
              <a:t>・受講の動機付けが低い者が多い。</a:t>
            </a:r>
          </a:p>
          <a:p>
            <a:pPr marL="180000">
              <a:lnSpc>
                <a:spcPts val="2500"/>
              </a:lnSpc>
            </a:pPr>
            <a:r>
              <a:rPr lang="ja-JP" altLang="en-US" sz="1600" smtClean="0"/>
              <a:t>　　例：「自分は受けても受けなくてもよいが、人に言われたから受講した」等</a:t>
            </a:r>
          </a:p>
          <a:p>
            <a:pPr marL="180000">
              <a:lnSpc>
                <a:spcPts val="2500"/>
              </a:lnSpc>
            </a:pPr>
            <a:r>
              <a:rPr lang="ja-JP" altLang="en-US" sz="1600" smtClean="0"/>
              <a:t>・受講態度が悪い者が多い。</a:t>
            </a:r>
          </a:p>
          <a:p>
            <a:pPr marL="180000">
              <a:lnSpc>
                <a:spcPts val="2500"/>
              </a:lnSpc>
            </a:pPr>
            <a:r>
              <a:rPr lang="ja-JP" altLang="en-US" sz="1600" smtClean="0"/>
              <a:t>・演習の実施形態やグループワークの際の１グループあたりの受講生数、講師の</a:t>
            </a:r>
            <a:endParaRPr lang="en-US" altLang="ja-JP" sz="1600" smtClean="0"/>
          </a:p>
          <a:p>
            <a:pPr marL="180000">
              <a:lnSpc>
                <a:spcPts val="2500"/>
              </a:lnSpc>
            </a:pPr>
            <a:r>
              <a:rPr lang="ja-JP" altLang="en-US" sz="1600" smtClean="0"/>
              <a:t>　数等に差がある。</a:t>
            </a:r>
          </a:p>
          <a:p>
            <a:pPr marL="180000">
              <a:lnSpc>
                <a:spcPts val="2500"/>
              </a:lnSpc>
            </a:pPr>
            <a:r>
              <a:rPr lang="ja-JP" altLang="en-US" sz="1600" smtClean="0"/>
              <a:t>・演習講師の間の質の差がある。</a:t>
            </a:r>
          </a:p>
          <a:p>
            <a:pPr marL="180000">
              <a:lnSpc>
                <a:spcPts val="2500"/>
              </a:lnSpc>
            </a:pPr>
            <a:r>
              <a:rPr lang="ja-JP" altLang="en-US" sz="1600" smtClean="0"/>
              <a:t>・講師の動機付けが低い者がいる。</a:t>
            </a:r>
          </a:p>
          <a:p>
            <a:pPr marL="180000">
              <a:lnSpc>
                <a:spcPts val="2500"/>
              </a:lnSpc>
            </a:pPr>
            <a:r>
              <a:rPr lang="ja-JP" altLang="en-US" sz="1600" smtClean="0"/>
              <a:t>・特定の人に研修企画立案の負担がかかる場合がある</a:t>
            </a:r>
            <a:r>
              <a:rPr lang="ja-JP" altLang="en-US" sz="1400" smtClean="0"/>
              <a:t>（地元自治体の理解が得られない）</a:t>
            </a:r>
            <a:r>
              <a:rPr lang="ja-JP" altLang="en-US" sz="1600" smtClean="0"/>
              <a:t>。</a:t>
            </a:r>
          </a:p>
          <a:p>
            <a:pPr marL="180000">
              <a:lnSpc>
                <a:spcPts val="2500"/>
              </a:lnSpc>
            </a:pPr>
            <a:r>
              <a:rPr lang="ja-JP" altLang="en-US" sz="1600" smtClean="0"/>
              <a:t>・講師の人数確保が困難。</a:t>
            </a:r>
          </a:p>
          <a:p>
            <a:pPr marL="180000">
              <a:lnSpc>
                <a:spcPts val="2500"/>
              </a:lnSpc>
            </a:pPr>
            <a:r>
              <a:rPr lang="ja-JP" altLang="en-US" sz="1600" smtClean="0"/>
              <a:t>・講師の選定基準が不明確。</a:t>
            </a:r>
          </a:p>
          <a:p>
            <a:pPr marL="180000">
              <a:lnSpc>
                <a:spcPts val="2500"/>
              </a:lnSpc>
            </a:pPr>
            <a:r>
              <a:rPr lang="ja-JP" altLang="en-US" sz="1600" smtClean="0"/>
              <a:t>・受講人数が多い都道府県では講師や財政上の負担が大きい。</a:t>
            </a:r>
          </a:p>
          <a:p>
            <a:pPr marL="180000">
              <a:lnSpc>
                <a:spcPts val="2500"/>
              </a:lnSpc>
            </a:pPr>
            <a:r>
              <a:rPr lang="ja-JP" altLang="en-US" sz="1600" smtClean="0"/>
              <a:t>・島嶼部がある、広面積で移動に困難があるなど開催に配慮を必要とする場合がある。</a:t>
            </a:r>
            <a:endParaRPr lang="en-US" altLang="ja-JP" sz="1600"/>
          </a:p>
          <a:p>
            <a:pPr marL="180000">
              <a:lnSpc>
                <a:spcPts val="2500"/>
              </a:lnSpc>
            </a:pPr>
            <a:r>
              <a:rPr lang="ja-JP" altLang="en-US" sz="1600" smtClean="0"/>
              <a:t>　　　　　　　　　　（</a:t>
            </a:r>
            <a:r>
              <a:rPr lang="en-US" altLang="ja-JP" sz="1600" smtClean="0"/>
              <a:t>H28 </a:t>
            </a:r>
            <a:r>
              <a:rPr lang="ja-JP" altLang="en-US" sz="1600" smtClean="0"/>
              <a:t>厚生労働科学研究 </a:t>
            </a:r>
            <a:r>
              <a:rPr lang="en-US" altLang="ja-JP" sz="1600" smtClean="0"/>
              <a:t>H28-</a:t>
            </a:r>
            <a:r>
              <a:rPr lang="ja-JP" altLang="en-US" sz="1600" smtClean="0"/>
              <a:t>身体・知的</a:t>
            </a:r>
            <a:r>
              <a:rPr lang="en-US" altLang="ja-JP" sz="1600" smtClean="0"/>
              <a:t>-</a:t>
            </a:r>
            <a:r>
              <a:rPr lang="ja-JP" altLang="en-US" sz="1600" smtClean="0"/>
              <a:t>一般</a:t>
            </a:r>
            <a:r>
              <a:rPr lang="en-US" altLang="ja-JP" sz="1600" smtClean="0"/>
              <a:t>004 </a:t>
            </a:r>
            <a:r>
              <a:rPr lang="ja-JP" altLang="en-US" sz="1600" smtClean="0"/>
              <a:t>報告書</a:t>
            </a:r>
            <a:r>
              <a:rPr lang="en-US" altLang="ja-JP" sz="1600" smtClean="0"/>
              <a:t>, p63-64</a:t>
            </a:r>
            <a:r>
              <a:rPr lang="ja-JP" altLang="en-US" sz="1600" smtClean="0"/>
              <a:t>）</a:t>
            </a:r>
          </a:p>
        </p:txBody>
      </p:sp>
      <p:sp>
        <p:nvSpPr>
          <p:cNvPr id="12" name="テキスト ボックス 11"/>
          <p:cNvSpPr txBox="1"/>
          <p:nvPr/>
        </p:nvSpPr>
        <p:spPr>
          <a:xfrm>
            <a:off x="6586334" y="6503655"/>
            <a:ext cx="1962151" cy="276999"/>
          </a:xfrm>
          <a:prstGeom prst="rect">
            <a:avLst/>
          </a:prstGeom>
          <a:noFill/>
        </p:spPr>
        <p:txBody>
          <a:bodyPr wrap="square" rtlCol="0">
            <a:spAutoFit/>
          </a:bodyPr>
          <a:lstStyle/>
          <a:p>
            <a:pPr algn="r"/>
            <a:r>
              <a:rPr kumimoji="1" lang="ja-JP" altLang="en-US" sz="1200" smtClean="0"/>
              <a:t>報告書をもとに藤川作成</a:t>
            </a:r>
            <a:endParaRPr kumimoji="1" lang="ja-JP" altLang="en-US" sz="1200"/>
          </a:p>
        </p:txBody>
      </p:sp>
    </p:spTree>
    <p:extLst>
      <p:ext uri="{BB962C8B-B14F-4D97-AF65-F5344CB8AC3E}">
        <p14:creationId xmlns:p14="http://schemas.microsoft.com/office/powerpoint/2010/main" val="22553752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body" idx="1"/>
          </p:nvPr>
        </p:nvSpPr>
        <p:spPr>
          <a:xfrm>
            <a:off x="717984" y="3878901"/>
            <a:ext cx="7469148" cy="2715331"/>
          </a:xfrm>
        </p:spPr>
        <p:txBody>
          <a:bodyPr>
            <a:normAutofit/>
          </a:bodyPr>
          <a:lstStyle/>
          <a:p>
            <a:pPr marL="0" indent="0">
              <a:buNone/>
              <a:defRPr/>
            </a:pPr>
            <a:endParaRPr lang="en-US" altLang="ja-JP" sz="1339" dirty="0">
              <a:solidFill>
                <a:prstClr val="black"/>
              </a:solidFill>
              <a:latin typeface="ＭＳ Ｐゴシック" panose="020B0600070205080204" pitchFamily="50" charset="-128"/>
            </a:endParaRPr>
          </a:p>
          <a:p>
            <a:pPr eaLnBrk="1" hangingPunct="1">
              <a:buFontTx/>
              <a:buNone/>
            </a:pPr>
            <a:endParaRPr lang="en-US" altLang="ja-JP" sz="1339" dirty="0">
              <a:latin typeface="+mn-ea"/>
            </a:endParaRPr>
          </a:p>
          <a:p>
            <a:pPr>
              <a:buNone/>
            </a:pPr>
            <a:endParaRPr lang="en-US" altLang="ja-JP" sz="1339" dirty="0">
              <a:latin typeface="+mn-ea"/>
            </a:endParaRPr>
          </a:p>
          <a:p>
            <a:pPr>
              <a:buNone/>
            </a:pPr>
            <a:endParaRPr lang="en-US" altLang="ja-JP" sz="1338" dirty="0">
              <a:latin typeface="+mn-ea"/>
            </a:endParaRPr>
          </a:p>
        </p:txBody>
      </p:sp>
      <p:sp>
        <p:nvSpPr>
          <p:cNvPr id="2" name="正方形/長方形 1"/>
          <p:cNvSpPr/>
          <p:nvPr/>
        </p:nvSpPr>
        <p:spPr>
          <a:xfrm>
            <a:off x="0" y="279935"/>
            <a:ext cx="9143999" cy="369332"/>
          </a:xfrm>
          <a:prstGeom prst="rect">
            <a:avLst/>
          </a:prstGeom>
        </p:spPr>
        <p:txBody>
          <a:bodyPr wrap="square">
            <a:spAutoFit/>
          </a:bodyPr>
          <a:lstStyle/>
          <a:p>
            <a:pPr algn="ctr" defTabSz="844083" fontAlgn="base">
              <a:spcBef>
                <a:spcPct val="0"/>
              </a:spcBef>
              <a:spcAft>
                <a:spcPct val="0"/>
              </a:spcAft>
              <a:defRPr/>
            </a:pPr>
            <a:r>
              <a:rPr kumimoji="1" lang="ja-JP" altLang="en-US" b="1" dirty="0">
                <a:solidFill>
                  <a:prstClr val="black"/>
                </a:solidFill>
                <a:latin typeface="ＤＨＰ特太ゴシック体" panose="020B0500000000000000" pitchFamily="50" charset="-128"/>
                <a:ea typeface="ＤＨＰ特太ゴシック体" panose="020B0500000000000000" pitchFamily="50" charset="-128"/>
              </a:rPr>
              <a:t>相談支援専門員研修制度の見直しに関するこれまでの経緯</a:t>
            </a:r>
            <a:endParaRPr kumimoji="1" lang="ja-JP" altLang="ja-JP" dirty="0">
              <a:solidFill>
                <a:prstClr val="black"/>
              </a:solidFill>
              <a:latin typeface="ＤＨＰ特太ゴシック体" panose="020B0500000000000000" pitchFamily="50" charset="-128"/>
              <a:ea typeface="ＤＨＰ特太ゴシック体" panose="020B0500000000000000"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826568213"/>
              </p:ext>
            </p:extLst>
          </p:nvPr>
        </p:nvGraphicFramePr>
        <p:xfrm>
          <a:off x="401217" y="748504"/>
          <a:ext cx="8500187" cy="5446540"/>
        </p:xfrm>
        <a:graphic>
          <a:graphicData uri="http://schemas.openxmlformats.org/drawingml/2006/table">
            <a:tbl>
              <a:tblPr firstRow="1" bandRow="1">
                <a:tableStyleId>{5C22544A-7EE6-4342-B048-85BDC9FD1C3A}</a:tableStyleId>
              </a:tblPr>
              <a:tblGrid>
                <a:gridCol w="1950097">
                  <a:extLst>
                    <a:ext uri="{9D8B030D-6E8A-4147-A177-3AD203B41FA5}">
                      <a16:colId xmlns:a16="http://schemas.microsoft.com/office/drawing/2014/main" val="1239611083"/>
                    </a:ext>
                  </a:extLst>
                </a:gridCol>
                <a:gridCol w="6550090">
                  <a:extLst>
                    <a:ext uri="{9D8B030D-6E8A-4147-A177-3AD203B41FA5}">
                      <a16:colId xmlns:a16="http://schemas.microsoft.com/office/drawing/2014/main" val="371674387"/>
                    </a:ext>
                  </a:extLst>
                </a:gridCol>
              </a:tblGrid>
              <a:tr h="342314">
                <a:tc>
                  <a:txBody>
                    <a:bodyPr/>
                    <a:lstStyle/>
                    <a:p>
                      <a:pPr algn="ctr"/>
                      <a:r>
                        <a:rPr kumimoji="1" lang="ja-JP" altLang="en-US" sz="1700" dirty="0" smtClean="0">
                          <a:solidFill>
                            <a:schemeClr val="tx1"/>
                          </a:solidFill>
                        </a:rPr>
                        <a:t>時期</a:t>
                      </a:r>
                      <a:endParaRPr kumimoji="1" lang="ja-JP" altLang="en-US" sz="1700" dirty="0">
                        <a:solidFill>
                          <a:schemeClr val="tx1"/>
                        </a:solidFill>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700" dirty="0" smtClean="0">
                          <a:solidFill>
                            <a:schemeClr val="tx1"/>
                          </a:solidFill>
                        </a:rPr>
                        <a:t>内容</a:t>
                      </a:r>
                      <a:endParaRPr kumimoji="1" lang="ja-JP" altLang="en-US" sz="1700" dirty="0">
                        <a:solidFill>
                          <a:schemeClr val="tx1"/>
                        </a:solidFill>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81515121"/>
                  </a:ext>
                </a:extLst>
              </a:tr>
              <a:tr h="3822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smtClean="0">
                          <a:solidFill>
                            <a:schemeClr val="tx1"/>
                          </a:solidFill>
                          <a:latin typeface="+mj-ea"/>
                          <a:ea typeface="+mj-ea"/>
                        </a:rPr>
                        <a:t>平成</a:t>
                      </a:r>
                      <a:r>
                        <a:rPr lang="en-US" altLang="ja-JP" sz="1500" dirty="0" smtClean="0">
                          <a:solidFill>
                            <a:schemeClr val="tx1"/>
                          </a:solidFill>
                          <a:latin typeface="+mj-ea"/>
                          <a:ea typeface="+mj-ea"/>
                        </a:rPr>
                        <a:t>27</a:t>
                      </a:r>
                      <a:r>
                        <a:rPr lang="ja-JP" altLang="en-US" sz="1500" dirty="0" smtClean="0">
                          <a:solidFill>
                            <a:schemeClr val="tx1"/>
                          </a:solidFill>
                          <a:latin typeface="+mj-ea"/>
                          <a:ea typeface="+mj-ea"/>
                        </a:rPr>
                        <a:t>年</a:t>
                      </a:r>
                      <a:r>
                        <a:rPr lang="en-US" altLang="ja-JP" sz="1500" dirty="0" smtClean="0">
                          <a:solidFill>
                            <a:schemeClr val="tx1"/>
                          </a:solidFill>
                          <a:latin typeface="+mj-ea"/>
                          <a:ea typeface="+mj-ea"/>
                        </a:rPr>
                        <a:t>12</a:t>
                      </a:r>
                      <a:r>
                        <a:rPr lang="ja-JP" altLang="en-US" sz="1500" dirty="0" smtClean="0">
                          <a:solidFill>
                            <a:schemeClr val="tx1"/>
                          </a:solidFill>
                          <a:latin typeface="+mj-ea"/>
                          <a:ea typeface="+mj-ea"/>
                        </a:rPr>
                        <a:t>月</a:t>
                      </a:r>
                      <a:r>
                        <a:rPr lang="en-US" altLang="ja-JP" sz="1500" dirty="0" smtClean="0">
                          <a:solidFill>
                            <a:schemeClr val="tx1"/>
                          </a:solidFill>
                          <a:latin typeface="+mj-ea"/>
                          <a:ea typeface="+mj-ea"/>
                        </a:rPr>
                        <a:t>14</a:t>
                      </a:r>
                      <a:r>
                        <a:rPr lang="ja-JP" altLang="en-US" sz="1500" dirty="0" smtClean="0">
                          <a:solidFill>
                            <a:schemeClr val="tx1"/>
                          </a:solidFill>
                          <a:latin typeface="+mj-ea"/>
                          <a:ea typeface="+mj-ea"/>
                        </a:rPr>
                        <a:t>日</a:t>
                      </a: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lang="ja-JP" altLang="en-US" sz="1500" dirty="0" smtClean="0">
                          <a:solidFill>
                            <a:schemeClr val="tx1"/>
                          </a:solidFill>
                          <a:latin typeface="+mj-ea"/>
                          <a:ea typeface="+mj-ea"/>
                        </a:rPr>
                        <a:t>・　社会保障審議会障害者部会報告書において、相談支援の質を高めることの必要性及び相談支援員の養成のための研修制度の見直し等の指摘</a:t>
                      </a:r>
                      <a:endParaRPr kumimoji="1" lang="ja-JP" altLang="en-US" sz="150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030019"/>
                  </a:ext>
                </a:extLst>
              </a:tr>
              <a:tr h="7596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smtClean="0">
                          <a:solidFill>
                            <a:schemeClr val="tx1"/>
                          </a:solidFill>
                          <a:latin typeface="+mj-ea"/>
                          <a:ea typeface="+mj-ea"/>
                        </a:rPr>
                        <a:t>平成</a:t>
                      </a:r>
                      <a:r>
                        <a:rPr lang="en-US" altLang="ja-JP" sz="1500" dirty="0" smtClean="0">
                          <a:solidFill>
                            <a:schemeClr val="tx1"/>
                          </a:solidFill>
                          <a:latin typeface="+mj-ea"/>
                          <a:ea typeface="+mj-ea"/>
                        </a:rPr>
                        <a:t>28</a:t>
                      </a:r>
                      <a:r>
                        <a:rPr lang="ja-JP" altLang="en-US" sz="1500" dirty="0" smtClean="0">
                          <a:solidFill>
                            <a:schemeClr val="tx1"/>
                          </a:solidFill>
                          <a:latin typeface="+mj-ea"/>
                          <a:ea typeface="+mj-ea"/>
                        </a:rPr>
                        <a:t>年７月</a:t>
                      </a:r>
                      <a:r>
                        <a:rPr lang="en-US" altLang="ja-JP" sz="1500" dirty="0" smtClean="0">
                          <a:solidFill>
                            <a:schemeClr val="tx1"/>
                          </a:solidFill>
                          <a:latin typeface="+mj-ea"/>
                          <a:ea typeface="+mj-ea"/>
                        </a:rPr>
                        <a:t>19</a:t>
                      </a:r>
                      <a:r>
                        <a:rPr lang="ja-JP" altLang="en-US" sz="1500" dirty="0" smtClean="0">
                          <a:solidFill>
                            <a:schemeClr val="tx1"/>
                          </a:solidFill>
                          <a:latin typeface="+mj-ea"/>
                          <a:ea typeface="+mj-ea"/>
                        </a:rPr>
                        <a:t>日</a:t>
                      </a: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lang="ja-JP" altLang="en-US" sz="1500" dirty="0" smtClean="0">
                          <a:solidFill>
                            <a:schemeClr val="tx1"/>
                          </a:solidFill>
                          <a:latin typeface="+mj-ea"/>
                          <a:ea typeface="+mj-ea"/>
                        </a:rPr>
                        <a:t>・　「相談支援の質の向上に向けた検討会」における議論のとりまとめにおいて、計画相談支援について専門的な知識及びスキルを身につけるための育成を行う等の提言</a:t>
                      </a:r>
                      <a:endParaRPr kumimoji="1" lang="ja-JP" altLang="en-US" sz="150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588929"/>
                  </a:ext>
                </a:extLst>
              </a:tr>
              <a:tr h="5345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00" dirty="0" smtClean="0">
                          <a:solidFill>
                            <a:schemeClr val="tx1"/>
                          </a:solidFill>
                          <a:latin typeface="+mj-ea"/>
                          <a:ea typeface="+mj-ea"/>
                        </a:rPr>
                        <a:t>平成</a:t>
                      </a:r>
                      <a:r>
                        <a:rPr kumimoji="1" lang="en-US" altLang="ja-JP" sz="1500" dirty="0" smtClean="0">
                          <a:solidFill>
                            <a:schemeClr val="tx1"/>
                          </a:solidFill>
                          <a:latin typeface="+mj-ea"/>
                          <a:ea typeface="+mj-ea"/>
                        </a:rPr>
                        <a:t>28</a:t>
                      </a:r>
                      <a:r>
                        <a:rPr kumimoji="1" lang="ja-JP" altLang="en-US" sz="1500" dirty="0" smtClean="0">
                          <a:solidFill>
                            <a:schemeClr val="tx1"/>
                          </a:solidFill>
                          <a:latin typeface="+mj-ea"/>
                          <a:ea typeface="+mj-ea"/>
                        </a:rPr>
                        <a:t>年～平成</a:t>
                      </a:r>
                      <a:r>
                        <a:rPr kumimoji="1" lang="en-US" altLang="ja-JP" sz="1500" dirty="0" smtClean="0">
                          <a:solidFill>
                            <a:schemeClr val="tx1"/>
                          </a:solidFill>
                          <a:latin typeface="+mj-ea"/>
                          <a:ea typeface="+mj-ea"/>
                        </a:rPr>
                        <a:t>29</a:t>
                      </a:r>
                      <a:r>
                        <a:rPr kumimoji="1" lang="ja-JP" altLang="en-US" sz="1500" dirty="0" smtClean="0">
                          <a:solidFill>
                            <a:schemeClr val="tx1"/>
                          </a:solidFill>
                          <a:latin typeface="+mj-ea"/>
                          <a:ea typeface="+mj-ea"/>
                        </a:rPr>
                        <a:t>年</a:t>
                      </a: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kumimoji="1" lang="ja-JP" altLang="en-US" sz="1500" dirty="0" smtClean="0">
                          <a:solidFill>
                            <a:schemeClr val="tx1"/>
                          </a:solidFill>
                          <a:latin typeface="+mj-ea"/>
                          <a:ea typeface="+mj-ea"/>
                        </a:rPr>
                        <a:t>・　厚生労働科学研究により相談支援専門員養成のための研修プログラムを開発</a:t>
                      </a:r>
                      <a:endParaRPr kumimoji="1" lang="ja-JP" altLang="en-US" sz="150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5116626"/>
                  </a:ext>
                </a:extLst>
              </a:tr>
              <a:tr h="5345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00" kern="1200" dirty="0" smtClean="0">
                          <a:solidFill>
                            <a:schemeClr val="tx1"/>
                          </a:solidFill>
                          <a:latin typeface="+mj-ea"/>
                          <a:ea typeface="+mn-ea"/>
                          <a:cs typeface="+mn-cs"/>
                        </a:rPr>
                        <a:t>平成</a:t>
                      </a:r>
                      <a:r>
                        <a:rPr kumimoji="1" lang="en-US" altLang="ja-JP" sz="1500" kern="1200" dirty="0" smtClean="0">
                          <a:solidFill>
                            <a:schemeClr val="tx1"/>
                          </a:solidFill>
                          <a:latin typeface="+mj-ea"/>
                          <a:ea typeface="+mn-ea"/>
                          <a:cs typeface="+mn-cs"/>
                        </a:rPr>
                        <a:t>30</a:t>
                      </a:r>
                      <a:r>
                        <a:rPr kumimoji="1" lang="ja-JP" altLang="en-US" sz="1500" kern="1200" dirty="0" smtClean="0">
                          <a:solidFill>
                            <a:schemeClr val="tx1"/>
                          </a:solidFill>
                          <a:latin typeface="+mj-ea"/>
                          <a:ea typeface="+mn-ea"/>
                          <a:cs typeface="+mn-cs"/>
                        </a:rPr>
                        <a:t>年３月２日</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kumimoji="1" lang="ja-JP" altLang="en-US" sz="1500" dirty="0" smtClean="0">
                          <a:solidFill>
                            <a:schemeClr val="tx1"/>
                          </a:solidFill>
                          <a:latin typeface="+mj-ea"/>
                          <a:ea typeface="+mj-ea"/>
                        </a:rPr>
                        <a:t>・　第</a:t>
                      </a:r>
                      <a:r>
                        <a:rPr kumimoji="1" lang="en-US" altLang="ja-JP" sz="1500" dirty="0" smtClean="0">
                          <a:solidFill>
                            <a:schemeClr val="tx1"/>
                          </a:solidFill>
                          <a:latin typeface="+mj-ea"/>
                          <a:ea typeface="+mj-ea"/>
                        </a:rPr>
                        <a:t>89</a:t>
                      </a:r>
                      <a:r>
                        <a:rPr kumimoji="1" lang="ja-JP" altLang="en-US" sz="1500" dirty="0" smtClean="0">
                          <a:solidFill>
                            <a:schemeClr val="tx1"/>
                          </a:solidFill>
                          <a:latin typeface="+mj-ea"/>
                          <a:ea typeface="+mj-ea"/>
                        </a:rPr>
                        <a:t>回</a:t>
                      </a:r>
                      <a:r>
                        <a:rPr kumimoji="1" lang="ja-JP" altLang="en-US" sz="1500" kern="1200" dirty="0" smtClean="0">
                          <a:solidFill>
                            <a:schemeClr val="tx1"/>
                          </a:solidFill>
                          <a:latin typeface="+mj-ea"/>
                          <a:ea typeface="+mn-ea"/>
                          <a:cs typeface="+mn-cs"/>
                        </a:rPr>
                        <a:t>社会保障審議会障害者部会において、相談支援専門員の研修制度の見直し内容について報告</a:t>
                      </a:r>
                      <a:endParaRPr kumimoji="1" lang="ja-JP" altLang="en-US" sz="150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378125"/>
                  </a:ext>
                </a:extLst>
              </a:tr>
              <a:tr h="5345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smtClean="0">
                          <a:solidFill>
                            <a:schemeClr val="tx1"/>
                          </a:solidFill>
                          <a:latin typeface="+mj-ea"/>
                          <a:ea typeface="+mj-ea"/>
                        </a:rPr>
                        <a:t>平成</a:t>
                      </a:r>
                      <a:r>
                        <a:rPr lang="en-US" altLang="ja-JP" sz="1500" dirty="0" smtClean="0">
                          <a:solidFill>
                            <a:schemeClr val="tx1"/>
                          </a:solidFill>
                          <a:latin typeface="+mj-ea"/>
                          <a:ea typeface="+mj-ea"/>
                        </a:rPr>
                        <a:t>30</a:t>
                      </a:r>
                      <a:r>
                        <a:rPr lang="ja-JP" altLang="en-US" sz="1500" dirty="0" smtClean="0">
                          <a:solidFill>
                            <a:schemeClr val="tx1"/>
                          </a:solidFill>
                          <a:latin typeface="+mj-ea"/>
                          <a:ea typeface="+mj-ea"/>
                        </a:rPr>
                        <a:t>年</a:t>
                      </a:r>
                      <a:r>
                        <a:rPr lang="en-US" altLang="ja-JP" sz="1500" dirty="0" smtClean="0">
                          <a:solidFill>
                            <a:schemeClr val="tx1"/>
                          </a:solidFill>
                          <a:latin typeface="+mj-ea"/>
                          <a:ea typeface="+mj-ea"/>
                        </a:rPr>
                        <a:t>10</a:t>
                      </a:r>
                      <a:r>
                        <a:rPr lang="ja-JP" altLang="en-US" sz="1500" dirty="0" smtClean="0">
                          <a:solidFill>
                            <a:schemeClr val="tx1"/>
                          </a:solidFill>
                          <a:latin typeface="+mj-ea"/>
                          <a:ea typeface="+mj-ea"/>
                        </a:rPr>
                        <a:t>月</a:t>
                      </a:r>
                      <a:r>
                        <a:rPr lang="en-US" altLang="ja-JP" sz="1500" dirty="0" smtClean="0">
                          <a:solidFill>
                            <a:schemeClr val="tx1"/>
                          </a:solidFill>
                          <a:latin typeface="+mj-ea"/>
                          <a:ea typeface="+mj-ea"/>
                        </a:rPr>
                        <a:t>24</a:t>
                      </a:r>
                      <a:r>
                        <a:rPr lang="ja-JP" altLang="en-US" sz="1500" dirty="0" smtClean="0">
                          <a:solidFill>
                            <a:schemeClr val="tx1"/>
                          </a:solidFill>
                          <a:latin typeface="+mj-ea"/>
                          <a:ea typeface="+mj-ea"/>
                        </a:rPr>
                        <a:t>日</a:t>
                      </a: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lang="ja-JP" altLang="en-US" sz="1500" dirty="0" smtClean="0">
                          <a:solidFill>
                            <a:schemeClr val="tx1"/>
                          </a:solidFill>
                          <a:latin typeface="+mj-ea"/>
                          <a:ea typeface="+mj-ea"/>
                        </a:rPr>
                        <a:t>・　第</a:t>
                      </a:r>
                      <a:r>
                        <a:rPr lang="en-US" altLang="ja-JP" sz="1500" dirty="0" smtClean="0">
                          <a:solidFill>
                            <a:schemeClr val="tx1"/>
                          </a:solidFill>
                          <a:latin typeface="+mj-ea"/>
                          <a:ea typeface="+mj-ea"/>
                        </a:rPr>
                        <a:t>91</a:t>
                      </a:r>
                      <a:r>
                        <a:rPr lang="ja-JP" altLang="en-US" sz="1500" dirty="0" smtClean="0">
                          <a:solidFill>
                            <a:schemeClr val="tx1"/>
                          </a:solidFill>
                          <a:latin typeface="+mj-ea"/>
                          <a:ea typeface="+mj-ea"/>
                        </a:rPr>
                        <a:t>回社会保障審議会障害者部会において、見直しに関する当事者団体からの指摘及び今後の対応方針について議論</a:t>
                      </a:r>
                      <a:endParaRPr kumimoji="1" lang="ja-JP" altLang="en-US" sz="150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8880826"/>
                  </a:ext>
                </a:extLst>
              </a:tr>
              <a:tr h="3813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smtClean="0">
                          <a:solidFill>
                            <a:schemeClr val="tx1"/>
                          </a:solidFill>
                          <a:latin typeface="+mj-ea"/>
                          <a:ea typeface="+mj-ea"/>
                        </a:rPr>
                        <a:t>平成</a:t>
                      </a:r>
                      <a:r>
                        <a:rPr lang="en-US" altLang="ja-JP" sz="1500" dirty="0" smtClean="0">
                          <a:solidFill>
                            <a:schemeClr val="tx1"/>
                          </a:solidFill>
                          <a:latin typeface="+mj-ea"/>
                          <a:ea typeface="+mj-ea"/>
                        </a:rPr>
                        <a:t>31</a:t>
                      </a:r>
                      <a:r>
                        <a:rPr lang="ja-JP" altLang="en-US" sz="1500" dirty="0" smtClean="0">
                          <a:solidFill>
                            <a:schemeClr val="tx1"/>
                          </a:solidFill>
                          <a:latin typeface="+mj-ea"/>
                          <a:ea typeface="+mj-ea"/>
                        </a:rPr>
                        <a:t>年２月</a:t>
                      </a:r>
                      <a:r>
                        <a:rPr lang="en-US" altLang="ja-JP" sz="1500" dirty="0" smtClean="0">
                          <a:solidFill>
                            <a:schemeClr val="tx1"/>
                          </a:solidFill>
                          <a:latin typeface="+mj-ea"/>
                          <a:ea typeface="+mj-ea"/>
                        </a:rPr>
                        <a:t>14</a:t>
                      </a:r>
                      <a:r>
                        <a:rPr lang="ja-JP" altLang="en-US" sz="1500" dirty="0" smtClean="0">
                          <a:solidFill>
                            <a:schemeClr val="tx1"/>
                          </a:solidFill>
                          <a:latin typeface="+mj-ea"/>
                          <a:ea typeface="+mj-ea"/>
                        </a:rPr>
                        <a:t>日～平成</a:t>
                      </a:r>
                      <a:r>
                        <a:rPr lang="en-US" altLang="ja-JP" sz="1500" dirty="0" smtClean="0">
                          <a:solidFill>
                            <a:schemeClr val="tx1"/>
                          </a:solidFill>
                          <a:latin typeface="+mj-ea"/>
                          <a:ea typeface="+mj-ea"/>
                        </a:rPr>
                        <a:t>31</a:t>
                      </a:r>
                      <a:r>
                        <a:rPr lang="ja-JP" altLang="en-US" sz="1500" dirty="0" smtClean="0">
                          <a:solidFill>
                            <a:schemeClr val="tx1"/>
                          </a:solidFill>
                          <a:latin typeface="+mj-ea"/>
                          <a:ea typeface="+mj-ea"/>
                        </a:rPr>
                        <a:t>年３月</a:t>
                      </a:r>
                      <a:r>
                        <a:rPr lang="en-US" altLang="ja-JP" sz="1500" dirty="0" smtClean="0">
                          <a:solidFill>
                            <a:schemeClr val="tx1"/>
                          </a:solidFill>
                          <a:latin typeface="+mj-ea"/>
                          <a:ea typeface="+mj-ea"/>
                        </a:rPr>
                        <a:t>28</a:t>
                      </a:r>
                      <a:r>
                        <a:rPr lang="ja-JP" altLang="en-US" sz="1500" dirty="0" smtClean="0">
                          <a:solidFill>
                            <a:schemeClr val="tx1"/>
                          </a:solidFill>
                          <a:latin typeface="+mj-ea"/>
                          <a:ea typeface="+mj-ea"/>
                        </a:rPr>
                        <a:t>日</a:t>
                      </a: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smtClean="0">
                          <a:solidFill>
                            <a:schemeClr val="tx1"/>
                          </a:solidFill>
                          <a:latin typeface="+mj-ea"/>
                          <a:ea typeface="+mj-ea"/>
                        </a:rPr>
                        <a:t>・　第６回～第９回相談支援の質の向上に関する検討会を開催（</a:t>
                      </a:r>
                      <a:r>
                        <a:rPr lang="ja-JP" altLang="en-US" sz="1500" smtClean="0">
                          <a:solidFill>
                            <a:schemeClr val="tx1"/>
                          </a:solidFill>
                          <a:latin typeface="+mj-ea"/>
                          <a:ea typeface="+mj-ea"/>
                        </a:rPr>
                        <a:t>計４回）</a:t>
                      </a:r>
                      <a:endParaRPr lang="en-US" altLang="ja-JP" sz="1500" dirty="0" smtClean="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0036725"/>
                  </a:ext>
                </a:extLst>
              </a:tr>
              <a:tr h="5345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smtClean="0">
                          <a:solidFill>
                            <a:schemeClr val="tx1"/>
                          </a:solidFill>
                          <a:latin typeface="+mj-ea"/>
                          <a:ea typeface="+mj-ea"/>
                        </a:rPr>
                        <a:t>平成</a:t>
                      </a:r>
                      <a:r>
                        <a:rPr lang="en-US" altLang="ja-JP" sz="1500" dirty="0" smtClean="0">
                          <a:solidFill>
                            <a:schemeClr val="tx1"/>
                          </a:solidFill>
                          <a:latin typeface="+mj-ea"/>
                          <a:ea typeface="+mj-ea"/>
                        </a:rPr>
                        <a:t>31</a:t>
                      </a:r>
                      <a:r>
                        <a:rPr lang="ja-JP" altLang="en-US" sz="1500" dirty="0" smtClean="0">
                          <a:solidFill>
                            <a:schemeClr val="tx1"/>
                          </a:solidFill>
                          <a:latin typeface="+mj-ea"/>
                          <a:ea typeface="+mj-ea"/>
                        </a:rPr>
                        <a:t>年２月</a:t>
                      </a:r>
                      <a:r>
                        <a:rPr lang="en-US" altLang="ja-JP" sz="1500" dirty="0" smtClean="0">
                          <a:solidFill>
                            <a:schemeClr val="tx1"/>
                          </a:solidFill>
                          <a:latin typeface="+mj-ea"/>
                          <a:ea typeface="+mj-ea"/>
                        </a:rPr>
                        <a:t>22</a:t>
                      </a:r>
                      <a:r>
                        <a:rPr lang="ja-JP" altLang="en-US" sz="1500" dirty="0" smtClean="0">
                          <a:solidFill>
                            <a:schemeClr val="tx1"/>
                          </a:solidFill>
                          <a:latin typeface="+mj-ea"/>
                          <a:ea typeface="+mj-ea"/>
                        </a:rPr>
                        <a:t>日</a:t>
                      </a: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lang="ja-JP" altLang="en-US" sz="1500" smtClean="0">
                          <a:solidFill>
                            <a:schemeClr val="tx1"/>
                          </a:solidFill>
                          <a:latin typeface="+mj-ea"/>
                          <a:ea typeface="+mj-ea"/>
                        </a:rPr>
                        <a:t>・　第</a:t>
                      </a:r>
                      <a:r>
                        <a:rPr lang="en-US" altLang="ja-JP" sz="1500" smtClean="0">
                          <a:solidFill>
                            <a:schemeClr val="tx1"/>
                          </a:solidFill>
                          <a:latin typeface="+mj-ea"/>
                          <a:ea typeface="+mj-ea"/>
                        </a:rPr>
                        <a:t>93</a:t>
                      </a:r>
                      <a:r>
                        <a:rPr lang="ja-JP" altLang="en-US" sz="1500" dirty="0" smtClean="0">
                          <a:solidFill>
                            <a:schemeClr val="tx1"/>
                          </a:solidFill>
                          <a:latin typeface="+mj-ea"/>
                          <a:ea typeface="+mj-ea"/>
                        </a:rPr>
                        <a:t>回社会保障審議会障害者部会において、検討会の進捗状況について報告</a:t>
                      </a:r>
                      <a:endParaRPr kumimoji="1" lang="ja-JP" altLang="en-US" sz="150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9726953"/>
                  </a:ext>
                </a:extLst>
              </a:tr>
              <a:tr h="5345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smtClean="0">
                          <a:solidFill>
                            <a:schemeClr val="tx1"/>
                          </a:solidFill>
                          <a:latin typeface="+mj-ea"/>
                          <a:ea typeface="+mj-ea"/>
                        </a:rPr>
                        <a:t>平成</a:t>
                      </a:r>
                      <a:r>
                        <a:rPr lang="en-US" altLang="ja-JP" sz="1500" dirty="0" smtClean="0">
                          <a:solidFill>
                            <a:schemeClr val="tx1"/>
                          </a:solidFill>
                          <a:latin typeface="+mj-ea"/>
                          <a:ea typeface="+mj-ea"/>
                        </a:rPr>
                        <a:t>31</a:t>
                      </a:r>
                      <a:r>
                        <a:rPr lang="ja-JP" altLang="en-US" sz="1500" dirty="0" smtClean="0">
                          <a:solidFill>
                            <a:schemeClr val="tx1"/>
                          </a:solidFill>
                          <a:latin typeface="+mj-ea"/>
                          <a:ea typeface="+mj-ea"/>
                        </a:rPr>
                        <a:t>年４月</a:t>
                      </a:r>
                      <a:r>
                        <a:rPr lang="en-US" altLang="ja-JP" sz="1500" dirty="0" smtClean="0">
                          <a:solidFill>
                            <a:schemeClr val="tx1"/>
                          </a:solidFill>
                          <a:latin typeface="+mj-ea"/>
                          <a:ea typeface="+mj-ea"/>
                        </a:rPr>
                        <a:t>10</a:t>
                      </a:r>
                      <a:r>
                        <a:rPr lang="ja-JP" altLang="en-US" sz="1500" dirty="0" smtClean="0">
                          <a:solidFill>
                            <a:schemeClr val="tx1"/>
                          </a:solidFill>
                          <a:latin typeface="+mj-ea"/>
                          <a:ea typeface="+mj-ea"/>
                        </a:rPr>
                        <a:t>日</a:t>
                      </a: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lang="ja-JP" altLang="en-US" sz="1500" dirty="0" smtClean="0">
                          <a:solidFill>
                            <a:schemeClr val="tx1"/>
                          </a:solidFill>
                          <a:latin typeface="+mj-ea"/>
                          <a:ea typeface="+mj-ea"/>
                        </a:rPr>
                        <a:t>・　</a:t>
                      </a:r>
                      <a:r>
                        <a:rPr lang="ja-JP" altLang="ja-JP" sz="1500" dirty="0" smtClean="0">
                          <a:solidFill>
                            <a:schemeClr val="tx1"/>
                          </a:solidFill>
                          <a:latin typeface="+mj-ea"/>
                          <a:ea typeface="+mj-ea"/>
                        </a:rPr>
                        <a:t> 「相談支援の質の向上に向けた検討会」（第６回～第９回）における議論の取りまとめ</a:t>
                      </a:r>
                      <a:r>
                        <a:rPr lang="ja-JP" altLang="en-US" sz="1500" dirty="0" smtClean="0">
                          <a:solidFill>
                            <a:schemeClr val="tx1"/>
                          </a:solidFill>
                          <a:latin typeface="+mj-ea"/>
                          <a:ea typeface="+mj-ea"/>
                        </a:rPr>
                        <a:t>を厚生労働省ホームページに掲載</a:t>
                      </a:r>
                      <a:endParaRPr kumimoji="1" lang="ja-JP" altLang="en-US" sz="150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1372530"/>
                  </a:ext>
                </a:extLst>
              </a:tr>
              <a:tr h="5345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smtClean="0">
                          <a:solidFill>
                            <a:schemeClr val="tx1"/>
                          </a:solidFill>
                          <a:latin typeface="+mj-ea"/>
                          <a:ea typeface="+mj-ea"/>
                        </a:rPr>
                        <a:t>令和元年６月</a:t>
                      </a:r>
                      <a:r>
                        <a:rPr lang="en-US" altLang="ja-JP" sz="1500" dirty="0" smtClean="0">
                          <a:solidFill>
                            <a:schemeClr val="tx1"/>
                          </a:solidFill>
                          <a:latin typeface="+mj-ea"/>
                          <a:ea typeface="+mj-ea"/>
                        </a:rPr>
                        <a:t>24</a:t>
                      </a:r>
                      <a:r>
                        <a:rPr lang="ja-JP" altLang="en-US" sz="1500" dirty="0" smtClean="0">
                          <a:solidFill>
                            <a:schemeClr val="tx1"/>
                          </a:solidFill>
                          <a:latin typeface="+mj-ea"/>
                          <a:ea typeface="+mj-ea"/>
                        </a:rPr>
                        <a:t>日</a:t>
                      </a:r>
                      <a:endParaRPr lang="en-US" altLang="ja-JP" sz="1500" dirty="0" smtClean="0">
                        <a:solidFill>
                          <a:schemeClr val="tx1"/>
                        </a:solidFill>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indent="-266700">
                        <a:buNone/>
                      </a:pPr>
                      <a:r>
                        <a:rPr lang="ja-JP" altLang="en-US" sz="1500" dirty="0" smtClean="0">
                          <a:solidFill>
                            <a:schemeClr val="tx1"/>
                          </a:solidFill>
                          <a:latin typeface="+mj-ea"/>
                          <a:ea typeface="+mj-ea"/>
                        </a:rPr>
                        <a:t>・　第</a:t>
                      </a:r>
                      <a:r>
                        <a:rPr lang="en-US" altLang="ja-JP" sz="1500" dirty="0" smtClean="0">
                          <a:solidFill>
                            <a:schemeClr val="tx1"/>
                          </a:solidFill>
                          <a:latin typeface="+mj-ea"/>
                          <a:ea typeface="+mj-ea"/>
                        </a:rPr>
                        <a:t>94</a:t>
                      </a:r>
                      <a:r>
                        <a:rPr lang="ja-JP" altLang="en-US" sz="1500" dirty="0" smtClean="0">
                          <a:solidFill>
                            <a:schemeClr val="tx1"/>
                          </a:solidFill>
                          <a:latin typeface="+mj-ea"/>
                          <a:ea typeface="+mj-ea"/>
                        </a:rPr>
                        <a:t>回社会保障審議会障害者部会において、検討会の検討結果について報告</a:t>
                      </a:r>
                      <a:endParaRPr kumimoji="1" lang="ja-JP" altLang="en-US" sz="150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15731180"/>
                  </a:ext>
                </a:extLst>
              </a:tr>
            </a:tbl>
          </a:graphicData>
        </a:graphic>
      </p:graphicFrame>
      <p:sp>
        <p:nvSpPr>
          <p:cNvPr id="3" name="スライド番号プレースホルダー 2"/>
          <p:cNvSpPr>
            <a:spLocks noGrp="1"/>
          </p:cNvSpPr>
          <p:nvPr>
            <p:ph type="sldNum" sz="quarter" idx="12"/>
          </p:nvPr>
        </p:nvSpPr>
        <p:spPr/>
        <p:txBody>
          <a:bodyPr/>
          <a:lstStyle/>
          <a:p>
            <a:fld id="{2ADEAB0B-3364-414D-832E-F3CDA843F507}" type="slidenum">
              <a:rPr kumimoji="1" lang="ja-JP" altLang="en-US" smtClean="0"/>
              <a:t>17</a:t>
            </a:fld>
            <a:endParaRPr kumimoji="1" lang="ja-JP" altLang="en-US"/>
          </a:p>
        </p:txBody>
      </p:sp>
    </p:spTree>
    <p:extLst>
      <p:ext uri="{BB962C8B-B14F-4D97-AF65-F5344CB8AC3E}">
        <p14:creationId xmlns:p14="http://schemas.microsoft.com/office/powerpoint/2010/main" val="30541729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59581" y="598196"/>
            <a:ext cx="8416950" cy="666681"/>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844083" fontAlgn="base">
              <a:spcBef>
                <a:spcPct val="0"/>
              </a:spcBef>
              <a:spcAft>
                <a:spcPct val="0"/>
              </a:spcAft>
              <a:defRPr/>
            </a:pPr>
            <a:r>
              <a:rPr kumimoji="1" lang="ja-JP" altLang="en-US" sz="1846" b="1" dirty="0">
                <a:solidFill>
                  <a:prstClr val="black"/>
                </a:solidFill>
                <a:latin typeface="Arial"/>
                <a:ea typeface="ＭＳ Ｐゴシック"/>
              </a:rPr>
              <a:t>相談支援専門員研修制度の見直しに関する障害者部会</a:t>
            </a:r>
            <a:r>
              <a:rPr kumimoji="1" lang="ja-JP" altLang="en-US" sz="1477" b="1" dirty="0">
                <a:solidFill>
                  <a:prstClr val="black"/>
                </a:solidFill>
                <a:latin typeface="Arial"/>
                <a:ea typeface="ＭＳ Ｐゴシック"/>
              </a:rPr>
              <a:t>（</a:t>
            </a:r>
            <a:r>
              <a:rPr kumimoji="1" lang="en-US" altLang="ja-JP" sz="1477" b="1" dirty="0">
                <a:solidFill>
                  <a:prstClr val="black"/>
                </a:solidFill>
                <a:latin typeface="Arial"/>
                <a:ea typeface="ＭＳ Ｐゴシック"/>
              </a:rPr>
              <a:t>H30</a:t>
            </a:r>
            <a:r>
              <a:rPr kumimoji="1" lang="ja-JP" altLang="en-US" sz="1477" b="1" dirty="0">
                <a:solidFill>
                  <a:prstClr val="black"/>
                </a:solidFill>
                <a:latin typeface="Arial"/>
                <a:ea typeface="ＭＳ Ｐゴシック"/>
              </a:rPr>
              <a:t>年</a:t>
            </a:r>
            <a:r>
              <a:rPr kumimoji="1" lang="en-US" altLang="ja-JP" sz="1477" b="1" dirty="0">
                <a:solidFill>
                  <a:prstClr val="black"/>
                </a:solidFill>
                <a:latin typeface="Arial"/>
                <a:ea typeface="ＭＳ Ｐゴシック"/>
              </a:rPr>
              <a:t>3</a:t>
            </a:r>
            <a:r>
              <a:rPr kumimoji="1" lang="ja-JP" altLang="en-US" sz="1477" b="1" dirty="0">
                <a:solidFill>
                  <a:prstClr val="black"/>
                </a:solidFill>
                <a:latin typeface="Arial"/>
                <a:ea typeface="ＭＳ Ｐゴシック"/>
              </a:rPr>
              <a:t>月</a:t>
            </a:r>
            <a:r>
              <a:rPr kumimoji="1" lang="en-US" altLang="ja-JP" sz="1477" b="1" dirty="0">
                <a:solidFill>
                  <a:prstClr val="black"/>
                </a:solidFill>
                <a:latin typeface="Arial"/>
                <a:ea typeface="ＭＳ Ｐゴシック"/>
              </a:rPr>
              <a:t>2</a:t>
            </a:r>
            <a:r>
              <a:rPr kumimoji="1" lang="ja-JP" altLang="en-US" sz="1477" b="1" dirty="0">
                <a:solidFill>
                  <a:prstClr val="black"/>
                </a:solidFill>
                <a:latin typeface="Arial"/>
                <a:ea typeface="ＭＳ Ｐゴシック"/>
              </a:rPr>
              <a:t>日）</a:t>
            </a:r>
            <a:r>
              <a:rPr kumimoji="1" lang="ja-JP" altLang="en-US" sz="1846" b="1" dirty="0">
                <a:solidFill>
                  <a:prstClr val="black"/>
                </a:solidFill>
                <a:latin typeface="Arial"/>
                <a:ea typeface="ＭＳ Ｐゴシック"/>
              </a:rPr>
              <a:t>以降</a:t>
            </a:r>
            <a:endParaRPr kumimoji="1" lang="en-US" altLang="ja-JP" sz="1846" b="1" dirty="0">
              <a:solidFill>
                <a:prstClr val="black"/>
              </a:solidFill>
              <a:latin typeface="Arial"/>
              <a:ea typeface="ＭＳ Ｐゴシック"/>
            </a:endParaRPr>
          </a:p>
          <a:p>
            <a:pPr algn="ctr" defTabSz="844083" fontAlgn="base">
              <a:spcBef>
                <a:spcPct val="0"/>
              </a:spcBef>
              <a:spcAft>
                <a:spcPct val="0"/>
              </a:spcAft>
              <a:defRPr/>
            </a:pPr>
            <a:r>
              <a:rPr kumimoji="1" lang="ja-JP" altLang="en-US" sz="1846" b="1" dirty="0">
                <a:solidFill>
                  <a:prstClr val="black"/>
                </a:solidFill>
                <a:latin typeface="Arial"/>
                <a:ea typeface="ＭＳ Ｐゴシック"/>
              </a:rPr>
              <a:t>の状況及び今後の対応方針（案）について</a:t>
            </a:r>
          </a:p>
        </p:txBody>
      </p:sp>
      <p:sp>
        <p:nvSpPr>
          <p:cNvPr id="6" name="正方形/長方形 5"/>
          <p:cNvSpPr/>
          <p:nvPr/>
        </p:nvSpPr>
        <p:spPr>
          <a:xfrm>
            <a:off x="428422" y="1498602"/>
            <a:ext cx="8220217" cy="1742914"/>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marL="332651" indent="-167058" defTabSz="844083" fontAlgn="base">
              <a:spcBef>
                <a:spcPct val="0"/>
              </a:spcBef>
              <a:spcAft>
                <a:spcPct val="0"/>
              </a:spcAft>
              <a:defRPr/>
            </a:pPr>
            <a:r>
              <a:rPr kumimoji="1" lang="ja-JP" altLang="en-US" sz="1477" u="sng" dirty="0">
                <a:solidFill>
                  <a:prstClr val="black"/>
                </a:solidFill>
                <a:latin typeface="ＤＦ特太ゴシック体" panose="020B0509000000000000" pitchFamily="49" charset="-128"/>
                <a:ea typeface="ＤＦ特太ゴシック体" panose="020B0509000000000000" pitchFamily="49" charset="-128"/>
              </a:rPr>
              <a:t>（指摘内容）</a:t>
            </a:r>
            <a:endParaRPr kumimoji="1" lang="en-US" altLang="ja-JP" sz="1477" u="sng" dirty="0">
              <a:solidFill>
                <a:prstClr val="black"/>
              </a:solidFill>
              <a:latin typeface="ＤＦ特太ゴシック体" panose="020B0509000000000000" pitchFamily="49" charset="-128"/>
              <a:ea typeface="ＤＦ特太ゴシック体" panose="020B0509000000000000" pitchFamily="49" charset="-128"/>
            </a:endParaRPr>
          </a:p>
          <a:p>
            <a:pPr marL="332651" indent="-167058" defTabSz="844083" fontAlgn="base">
              <a:spcBef>
                <a:spcPct val="0"/>
              </a:spcBef>
              <a:spcAft>
                <a:spcPct val="0"/>
              </a:spcAft>
              <a:defRPr/>
            </a:pPr>
            <a:r>
              <a:rPr kumimoji="1" lang="ja-JP" altLang="en-US" sz="1292" dirty="0">
                <a:solidFill>
                  <a:prstClr val="black"/>
                </a:solidFill>
                <a:latin typeface="ＭＳ Ｐゴシック"/>
                <a:ea typeface="ＭＳ Ｐゴシック"/>
              </a:rPr>
              <a:t>○　障害当事者の団体から、相談支援専門員の人数が不足していると考えられる状況の中で、特に相談支援従事者初任者研修の研修時間の増加は現場の実態に合っていない。また、研修カリキュラムの見直し案作成のプロセスにおいて障害当事者の意見が反映されていない。</a:t>
            </a:r>
            <a:endParaRPr kumimoji="1" lang="en-US" altLang="ja-JP" sz="1292" dirty="0">
              <a:solidFill>
                <a:prstClr val="black"/>
              </a:solidFill>
              <a:latin typeface="ＭＳ Ｐゴシック"/>
              <a:ea typeface="ＭＳ Ｐゴシック"/>
            </a:endParaRPr>
          </a:p>
          <a:p>
            <a:pPr marL="332651" indent="-167058" defTabSz="844083" fontAlgn="base">
              <a:spcBef>
                <a:spcPct val="0"/>
              </a:spcBef>
              <a:spcAft>
                <a:spcPct val="0"/>
              </a:spcAft>
              <a:defRPr/>
            </a:pPr>
            <a:r>
              <a:rPr kumimoji="1" lang="ja-JP" altLang="en-US" sz="1292" dirty="0">
                <a:solidFill>
                  <a:prstClr val="black"/>
                </a:solidFill>
                <a:latin typeface="ＭＳ Ｐゴシック"/>
                <a:ea typeface="ＭＳ Ｐゴシック"/>
              </a:rPr>
              <a:t>○　研修内容について、障害者のエンパワメントの視点が十分ではない、セルフケアプランの位置付けに関して必要な講義を含めるべき。</a:t>
            </a:r>
            <a:endParaRPr kumimoji="1" lang="en-US" altLang="ja-JP" sz="1292" dirty="0">
              <a:solidFill>
                <a:prstClr val="black"/>
              </a:solidFill>
              <a:latin typeface="ＭＳ Ｐゴシック"/>
              <a:ea typeface="ＭＳ Ｐゴシック"/>
            </a:endParaRPr>
          </a:p>
          <a:p>
            <a:pPr marL="332651" indent="-167058" defTabSz="844083" fontAlgn="base">
              <a:spcBef>
                <a:spcPct val="0"/>
              </a:spcBef>
              <a:spcAft>
                <a:spcPct val="0"/>
              </a:spcAft>
              <a:defRPr/>
            </a:pPr>
            <a:r>
              <a:rPr kumimoji="1" lang="ja-JP" altLang="en-US" sz="1292" dirty="0">
                <a:solidFill>
                  <a:prstClr val="black"/>
                </a:solidFill>
                <a:latin typeface="ＭＳ Ｐゴシック"/>
                <a:ea typeface="ＭＳ Ｐゴシック"/>
              </a:rPr>
              <a:t>○　移動が困難な障害当事者が研修を受講しやすくなるような工夫が必要。</a:t>
            </a:r>
            <a:endParaRPr kumimoji="1" lang="en-US" altLang="ja-JP" sz="1292" dirty="0">
              <a:solidFill>
                <a:prstClr val="black"/>
              </a:solidFill>
              <a:latin typeface="ＭＳ Ｐゴシック"/>
              <a:ea typeface="ＭＳ Ｐゴシック"/>
            </a:endParaRPr>
          </a:p>
        </p:txBody>
      </p:sp>
      <p:grpSp>
        <p:nvGrpSpPr>
          <p:cNvPr id="2" name="グループ化 1">
            <a:extLst>
              <a:ext uri="{FF2B5EF4-FFF2-40B4-BE49-F238E27FC236}">
                <a16:creationId xmlns:a16="http://schemas.microsoft.com/office/drawing/2014/main" id="{FCB529C2-D725-5A40-9D74-C5AD1EFD2573}"/>
              </a:ext>
            </a:extLst>
          </p:cNvPr>
          <p:cNvGrpSpPr/>
          <p:nvPr/>
        </p:nvGrpSpPr>
        <p:grpSpPr>
          <a:xfrm>
            <a:off x="351693" y="1267840"/>
            <a:ext cx="8440615" cy="66469"/>
            <a:chOff x="0" y="188640"/>
            <a:chExt cx="9144000" cy="72008"/>
          </a:xfrm>
        </p:grpSpPr>
        <p:cxnSp>
          <p:nvCxnSpPr>
            <p:cNvPr id="7" name="直線コネクタ 6">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3" name="テキスト ボックス 2"/>
          <p:cNvSpPr txBox="1"/>
          <p:nvPr/>
        </p:nvSpPr>
        <p:spPr>
          <a:xfrm>
            <a:off x="435426" y="3716994"/>
            <a:ext cx="8217826" cy="171149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332651" indent="-167058" defTabSz="844083" fontAlgn="base">
              <a:spcBef>
                <a:spcPct val="0"/>
              </a:spcBef>
              <a:spcAft>
                <a:spcPct val="0"/>
              </a:spcAft>
              <a:defRPr/>
            </a:pPr>
            <a:r>
              <a:rPr kumimoji="1" lang="ja-JP" altLang="en-US" sz="1477" u="sng" dirty="0">
                <a:solidFill>
                  <a:prstClr val="black"/>
                </a:solidFill>
                <a:latin typeface="ＤＦ特太ゴシック体" panose="020B0509000000000000" pitchFamily="49" charset="-128"/>
                <a:ea typeface="ＤＦ特太ゴシック体" panose="020B0509000000000000" pitchFamily="49" charset="-128"/>
              </a:rPr>
              <a:t>（検討の方向性）</a:t>
            </a:r>
            <a:endParaRPr kumimoji="1" lang="en-US" altLang="ja-JP" sz="1477" u="sng" dirty="0">
              <a:solidFill>
                <a:prstClr val="black"/>
              </a:solidFill>
              <a:latin typeface="ＤＦ特太ゴシック体" panose="020B0509000000000000" pitchFamily="49" charset="-128"/>
              <a:ea typeface="ＤＦ特太ゴシック体" panose="020B0509000000000000" pitchFamily="49" charset="-128"/>
            </a:endParaRPr>
          </a:p>
          <a:p>
            <a:pPr marL="332651" indent="-167058" defTabSz="844083" fontAlgn="base">
              <a:spcBef>
                <a:spcPct val="0"/>
              </a:spcBef>
              <a:spcAft>
                <a:spcPct val="0"/>
              </a:spcAft>
              <a:defRPr/>
            </a:pPr>
            <a:r>
              <a:rPr kumimoji="1" lang="ja-JP" altLang="en-US" sz="1292" dirty="0">
                <a:solidFill>
                  <a:prstClr val="black"/>
                </a:solidFill>
                <a:latin typeface="ＭＳ Ｐゴシック"/>
                <a:ea typeface="ＭＳ Ｐゴシック"/>
              </a:rPr>
              <a:t>○　あらためて障害当事者が参画した検討の場を設け、これまでの検討結果を前提として、新カリキュラムの内容及び必要な研修時間等について整理。</a:t>
            </a:r>
            <a:endParaRPr kumimoji="1" lang="en-US" altLang="ja-JP" sz="1292" dirty="0">
              <a:solidFill>
                <a:prstClr val="black"/>
              </a:solidFill>
              <a:latin typeface="ＭＳ Ｐゴシック"/>
              <a:ea typeface="ＭＳ Ｐゴシック"/>
            </a:endParaRPr>
          </a:p>
          <a:p>
            <a:pPr marL="332651" indent="-167058" defTabSz="844083" fontAlgn="base">
              <a:spcBef>
                <a:spcPct val="0"/>
              </a:spcBef>
              <a:spcAft>
                <a:spcPct val="0"/>
              </a:spcAft>
              <a:defRPr/>
            </a:pPr>
            <a:r>
              <a:rPr kumimoji="1" lang="ja-JP" altLang="en-US" sz="1292" dirty="0">
                <a:solidFill>
                  <a:prstClr val="black"/>
                </a:solidFill>
                <a:latin typeface="ＭＳ Ｐゴシック"/>
                <a:ea typeface="ＭＳ Ｐゴシック"/>
              </a:rPr>
              <a:t>○　検討にあたっては、障害当事者の参画を前提とし、その際、身体障害、知的障害及び精神障害の各関係者の人数のバランスに配慮した構成とする。</a:t>
            </a:r>
            <a:endParaRPr kumimoji="1" lang="en-US" altLang="ja-JP" sz="1292" dirty="0">
              <a:solidFill>
                <a:prstClr val="black"/>
              </a:solidFill>
              <a:latin typeface="ＭＳ Ｐゴシック"/>
              <a:ea typeface="ＭＳ Ｐゴシック"/>
            </a:endParaRPr>
          </a:p>
          <a:p>
            <a:pPr marL="332651" indent="-167058" defTabSz="844083" fontAlgn="base">
              <a:spcBef>
                <a:spcPct val="0"/>
              </a:spcBef>
              <a:spcAft>
                <a:spcPct val="0"/>
              </a:spcAft>
              <a:defRPr/>
            </a:pPr>
            <a:r>
              <a:rPr kumimoji="1" lang="ja-JP" altLang="en-US" sz="1292" dirty="0">
                <a:solidFill>
                  <a:prstClr val="black"/>
                </a:solidFill>
                <a:latin typeface="ＭＳ Ｐゴシック"/>
                <a:ea typeface="ＭＳ Ｐゴシック"/>
              </a:rPr>
              <a:t>○　これまで障害者部会において議論されてきた経緯を踏まえ、検討の前提として、現時点で提示されている新カリキュラム（研修時間</a:t>
            </a:r>
            <a:r>
              <a:rPr kumimoji="1" lang="en-US" altLang="ja-JP" sz="1292" dirty="0">
                <a:solidFill>
                  <a:prstClr val="black"/>
                </a:solidFill>
                <a:latin typeface="ＭＳ Ｐゴシック"/>
                <a:ea typeface="ＭＳ Ｐゴシック"/>
              </a:rPr>
              <a:t>42.5</a:t>
            </a:r>
            <a:r>
              <a:rPr kumimoji="1" lang="ja-JP" altLang="en-US" sz="1292" dirty="0">
                <a:solidFill>
                  <a:prstClr val="black"/>
                </a:solidFill>
                <a:latin typeface="ＭＳ Ｐゴシック"/>
                <a:ea typeface="ＭＳ Ｐゴシック"/>
              </a:rPr>
              <a:t>時間（初任者研修）・</a:t>
            </a:r>
            <a:r>
              <a:rPr kumimoji="1" lang="en-US" altLang="ja-JP" sz="1292" dirty="0">
                <a:solidFill>
                  <a:prstClr val="black"/>
                </a:solidFill>
                <a:latin typeface="ＭＳ Ｐゴシック"/>
                <a:ea typeface="ＭＳ Ｐゴシック"/>
              </a:rPr>
              <a:t>24</a:t>
            </a:r>
            <a:r>
              <a:rPr kumimoji="1" lang="ja-JP" altLang="en-US" sz="1292" dirty="0">
                <a:solidFill>
                  <a:prstClr val="black"/>
                </a:solidFill>
                <a:latin typeface="ＭＳ Ｐゴシック"/>
                <a:ea typeface="ＭＳ Ｐゴシック"/>
              </a:rPr>
              <a:t>時間（現任研修））をベースとして検討をする。</a:t>
            </a:r>
            <a:endParaRPr kumimoji="1" lang="en-US" altLang="ja-JP" sz="1292" dirty="0">
              <a:solidFill>
                <a:prstClr val="black"/>
              </a:solidFill>
              <a:latin typeface="ＭＳ Ｐゴシック"/>
              <a:ea typeface="ＭＳ Ｐゴシック"/>
            </a:endParaRPr>
          </a:p>
          <a:p>
            <a:pPr marL="332651" indent="-167058" defTabSz="844083" fontAlgn="base">
              <a:spcBef>
                <a:spcPct val="0"/>
              </a:spcBef>
              <a:spcAft>
                <a:spcPct val="0"/>
              </a:spcAft>
              <a:defRPr/>
            </a:pPr>
            <a:r>
              <a:rPr kumimoji="1" lang="ja-JP" altLang="en-US" sz="1292" dirty="0">
                <a:solidFill>
                  <a:prstClr val="black"/>
                </a:solidFill>
                <a:latin typeface="ＭＳ Ｐゴシック"/>
                <a:ea typeface="ＭＳ Ｐゴシック"/>
              </a:rPr>
              <a:t>○　研修の受講にあたり、障害者の負担が可能な限り少ない方法について検討を行う。</a:t>
            </a:r>
            <a:endParaRPr kumimoji="1" lang="en-US" altLang="ja-JP" sz="1292" dirty="0">
              <a:solidFill>
                <a:prstClr val="black"/>
              </a:solidFill>
              <a:latin typeface="ＭＳ Ｐゴシック"/>
              <a:ea typeface="ＭＳ Ｐゴシック"/>
            </a:endParaRPr>
          </a:p>
        </p:txBody>
      </p:sp>
      <p:sp>
        <p:nvSpPr>
          <p:cNvPr id="5" name="下矢印 4"/>
          <p:cNvSpPr/>
          <p:nvPr/>
        </p:nvSpPr>
        <p:spPr>
          <a:xfrm>
            <a:off x="3552016" y="3333610"/>
            <a:ext cx="1818209" cy="28474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844083" fontAlgn="base">
              <a:spcBef>
                <a:spcPct val="0"/>
              </a:spcBef>
              <a:spcAft>
                <a:spcPct val="0"/>
              </a:spcAft>
              <a:defRPr/>
            </a:pPr>
            <a:endParaRPr kumimoji="1" lang="ja-JP" altLang="en-US" sz="1662">
              <a:solidFill>
                <a:prstClr val="white"/>
              </a:solidFill>
              <a:latin typeface="Arial"/>
              <a:ea typeface="ＭＳ Ｐゴシック"/>
            </a:endParaRPr>
          </a:p>
        </p:txBody>
      </p:sp>
      <p:sp>
        <p:nvSpPr>
          <p:cNvPr id="12" name="テキスト ボックス 11"/>
          <p:cNvSpPr txBox="1"/>
          <p:nvPr/>
        </p:nvSpPr>
        <p:spPr>
          <a:xfrm>
            <a:off x="433949" y="5626990"/>
            <a:ext cx="8217826" cy="88780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332651" indent="-167058" defTabSz="844083" fontAlgn="base">
              <a:spcBef>
                <a:spcPct val="0"/>
              </a:spcBef>
              <a:spcAft>
                <a:spcPct val="0"/>
              </a:spcAft>
              <a:defRPr/>
            </a:pPr>
            <a:r>
              <a:rPr kumimoji="1" lang="ja-JP" altLang="en-US" sz="1477" u="sng" dirty="0">
                <a:solidFill>
                  <a:prstClr val="black"/>
                </a:solidFill>
                <a:latin typeface="ＤＦ特太ゴシック体" panose="020B0509000000000000" pitchFamily="49" charset="-128"/>
                <a:ea typeface="ＤＦ特太ゴシック体" panose="020B0509000000000000" pitchFamily="49" charset="-128"/>
              </a:rPr>
              <a:t>（施行時期等）</a:t>
            </a:r>
            <a:endParaRPr kumimoji="1" lang="en-US" altLang="ja-JP" sz="1477" u="sng" dirty="0">
              <a:solidFill>
                <a:prstClr val="black"/>
              </a:solidFill>
              <a:latin typeface="ＤＦ特太ゴシック体" panose="020B0509000000000000" pitchFamily="49" charset="-128"/>
              <a:ea typeface="ＤＦ特太ゴシック体" panose="020B0509000000000000" pitchFamily="49" charset="-128"/>
            </a:endParaRPr>
          </a:p>
          <a:p>
            <a:pPr marL="332651" indent="-167058" defTabSz="844083" fontAlgn="base">
              <a:spcBef>
                <a:spcPct val="0"/>
              </a:spcBef>
              <a:spcAft>
                <a:spcPct val="0"/>
              </a:spcAft>
              <a:defRPr/>
            </a:pPr>
            <a:r>
              <a:rPr kumimoji="1" lang="ja-JP" altLang="en-US" sz="1292" dirty="0">
                <a:solidFill>
                  <a:prstClr val="black"/>
                </a:solidFill>
                <a:latin typeface="ＭＳ Ｐゴシック"/>
                <a:ea typeface="ＭＳ Ｐゴシック"/>
              </a:rPr>
              <a:t>○　検討に要する期間を考慮し、新たな告示等</a:t>
            </a:r>
            <a:r>
              <a:rPr kumimoji="1" lang="ja-JP" altLang="en-US" sz="1292">
                <a:solidFill>
                  <a:prstClr val="black"/>
                </a:solidFill>
                <a:latin typeface="ＭＳ Ｐゴシック"/>
                <a:ea typeface="ＭＳ Ｐゴシック"/>
              </a:rPr>
              <a:t>に基づき都道府県</a:t>
            </a:r>
            <a:r>
              <a:rPr kumimoji="1" lang="ja-JP" altLang="en-US" sz="1292" dirty="0">
                <a:solidFill>
                  <a:prstClr val="black"/>
                </a:solidFill>
                <a:latin typeface="ＭＳ Ｐゴシック"/>
                <a:ea typeface="ＭＳ Ｐゴシック"/>
              </a:rPr>
              <a:t>が実施する相談支援専門員の初任者研修及び現任研修の実施時期については、</a:t>
            </a:r>
            <a:r>
              <a:rPr kumimoji="1" lang="en-US" altLang="ja-JP" sz="1292" dirty="0">
                <a:solidFill>
                  <a:prstClr val="black"/>
                </a:solidFill>
                <a:latin typeface="ＭＳ Ｐゴシック"/>
                <a:ea typeface="ＭＳ Ｐゴシック"/>
              </a:rPr>
              <a:t>2020</a:t>
            </a:r>
            <a:r>
              <a:rPr kumimoji="1" lang="ja-JP" altLang="en-US" sz="1292" dirty="0">
                <a:solidFill>
                  <a:prstClr val="black"/>
                </a:solidFill>
                <a:latin typeface="ＭＳ Ｐゴシック"/>
                <a:ea typeface="ＭＳ Ｐゴシック"/>
              </a:rPr>
              <a:t>年度以降とする。</a:t>
            </a:r>
            <a:endParaRPr kumimoji="1" lang="en-US" altLang="ja-JP" sz="1292" dirty="0">
              <a:solidFill>
                <a:prstClr val="black"/>
              </a:solidFill>
              <a:latin typeface="ＭＳ Ｐゴシック"/>
              <a:ea typeface="ＭＳ Ｐゴシック"/>
            </a:endParaRPr>
          </a:p>
          <a:p>
            <a:pPr marL="332651" indent="-167058" defTabSz="844083" fontAlgn="base">
              <a:spcBef>
                <a:spcPct val="0"/>
              </a:spcBef>
              <a:spcAft>
                <a:spcPct val="0"/>
              </a:spcAft>
              <a:defRPr/>
            </a:pPr>
            <a:endParaRPr kumimoji="1" lang="en-US" altLang="ja-JP" sz="1108" dirty="0">
              <a:solidFill>
                <a:prstClr val="black"/>
              </a:solidFill>
              <a:latin typeface="ＭＳ Ｐゴシック"/>
              <a:ea typeface="ＭＳ Ｐゴシック"/>
            </a:endParaRPr>
          </a:p>
        </p:txBody>
      </p:sp>
      <p:sp>
        <p:nvSpPr>
          <p:cNvPr id="10" name="正方形/長方形 9"/>
          <p:cNvSpPr/>
          <p:nvPr/>
        </p:nvSpPr>
        <p:spPr>
          <a:xfrm>
            <a:off x="5029201" y="295621"/>
            <a:ext cx="3723294" cy="262829"/>
          </a:xfrm>
          <a:prstGeom prst="rect">
            <a:avLst/>
          </a:prstGeom>
        </p:spPr>
        <p:txBody>
          <a:bodyPr wrap="square">
            <a:spAutoFit/>
          </a:bodyPr>
          <a:lstStyle/>
          <a:p>
            <a:pPr algn="r" defTabSz="844083" fontAlgn="base">
              <a:spcBef>
                <a:spcPct val="0"/>
              </a:spcBef>
              <a:spcAft>
                <a:spcPct val="0"/>
              </a:spcAft>
              <a:defRPr/>
            </a:pPr>
            <a:r>
              <a:rPr kumimoji="1" lang="ja-JP" altLang="en-US" sz="1108" dirty="0">
                <a:solidFill>
                  <a:prstClr val="black"/>
                </a:solidFill>
                <a:latin typeface="ＭＳ ゴシック" panose="020B0609070205080204" pitchFamily="49" charset="-128"/>
                <a:ea typeface="ＭＳ ゴシック" panose="020B0609070205080204" pitchFamily="49" charset="-128"/>
              </a:rPr>
              <a:t>第</a:t>
            </a:r>
            <a:r>
              <a:rPr kumimoji="1" lang="en-US" altLang="ja-JP" sz="1108" dirty="0">
                <a:solidFill>
                  <a:prstClr val="black"/>
                </a:solidFill>
                <a:latin typeface="ＭＳ ゴシック" panose="020B0609070205080204" pitchFamily="49" charset="-128"/>
                <a:ea typeface="ＭＳ ゴシック" panose="020B0609070205080204" pitchFamily="49" charset="-128"/>
              </a:rPr>
              <a:t>91</a:t>
            </a:r>
            <a:r>
              <a:rPr kumimoji="1" lang="ja-JP" altLang="en-US" sz="1108" dirty="0">
                <a:solidFill>
                  <a:prstClr val="black"/>
                </a:solidFill>
                <a:latin typeface="ＭＳ ゴシック" panose="020B0609070205080204" pitchFamily="49" charset="-128"/>
                <a:ea typeface="ＭＳ ゴシック" panose="020B0609070205080204" pitchFamily="49" charset="-128"/>
              </a:rPr>
              <a:t>回（</a:t>
            </a:r>
            <a:r>
              <a:rPr kumimoji="1" lang="en-US" altLang="ja-JP" sz="1108" dirty="0">
                <a:solidFill>
                  <a:prstClr val="black"/>
                </a:solidFill>
                <a:latin typeface="ＭＳ ゴシック" panose="020B0609070205080204" pitchFamily="49" charset="-128"/>
                <a:ea typeface="ＭＳ ゴシック" panose="020B0609070205080204" pitchFamily="49" charset="-128"/>
              </a:rPr>
              <a:t>H30.10.24</a:t>
            </a:r>
            <a:r>
              <a:rPr kumimoji="1" lang="ja-JP" altLang="en-US" sz="1108" dirty="0">
                <a:solidFill>
                  <a:prstClr val="black"/>
                </a:solidFill>
                <a:latin typeface="ＭＳ ゴシック" panose="020B0609070205080204" pitchFamily="49" charset="-128"/>
                <a:ea typeface="ＭＳ ゴシック" panose="020B0609070205080204" pitchFamily="49" charset="-128"/>
              </a:rPr>
              <a:t>）社会保障審議会障害者部会資料</a:t>
            </a:r>
          </a:p>
        </p:txBody>
      </p:sp>
      <p:sp>
        <p:nvSpPr>
          <p:cNvPr id="9" name="スライド番号プレースホルダー 8"/>
          <p:cNvSpPr>
            <a:spLocks noGrp="1"/>
          </p:cNvSpPr>
          <p:nvPr>
            <p:ph type="sldNum" sz="quarter" idx="12"/>
          </p:nvPr>
        </p:nvSpPr>
        <p:spPr>
          <a:xfrm>
            <a:off x="6457950" y="6480176"/>
            <a:ext cx="2057400" cy="365125"/>
          </a:xfrm>
        </p:spPr>
        <p:txBody>
          <a:bodyPr/>
          <a:lstStyle/>
          <a:p>
            <a:fld id="{2ADEAB0B-3364-414D-832E-F3CDA843F507}" type="slidenum">
              <a:rPr kumimoji="1" lang="ja-JP" altLang="en-US" smtClean="0"/>
              <a:t>18</a:t>
            </a:fld>
            <a:endParaRPr kumimoji="1" lang="ja-JP" altLang="en-US"/>
          </a:p>
        </p:txBody>
      </p:sp>
    </p:spTree>
    <p:extLst>
      <p:ext uri="{BB962C8B-B14F-4D97-AF65-F5344CB8AC3E}">
        <p14:creationId xmlns:p14="http://schemas.microsoft.com/office/powerpoint/2010/main" val="36909172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35914" y="361915"/>
            <a:ext cx="8440615" cy="309664"/>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844083" fontAlgn="base">
              <a:spcBef>
                <a:spcPct val="0"/>
              </a:spcBef>
              <a:spcAft>
                <a:spcPct val="0"/>
              </a:spcAft>
              <a:defRPr/>
            </a:pPr>
            <a:r>
              <a:rPr kumimoji="1" lang="ja-JP" altLang="en-US" sz="1850" dirty="0">
                <a:solidFill>
                  <a:prstClr val="black"/>
                </a:solidFill>
                <a:latin typeface="ＤＦ特太ゴシック体" panose="020B0509000000000000" pitchFamily="49" charset="-128"/>
                <a:ea typeface="ＤＦ特太ゴシック体" panose="020B0509000000000000" pitchFamily="49" charset="-128"/>
              </a:rPr>
              <a:t>相談支援の質の向上に向けた検討会について（概要）</a:t>
            </a:r>
          </a:p>
        </p:txBody>
      </p:sp>
      <p:sp>
        <p:nvSpPr>
          <p:cNvPr id="6" name="正方形/長方形 5"/>
          <p:cNvSpPr/>
          <p:nvPr/>
        </p:nvSpPr>
        <p:spPr>
          <a:xfrm>
            <a:off x="335914" y="1120101"/>
            <a:ext cx="8440615" cy="1252302"/>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marL="151538" indent="-151538" defTabSz="844083" fontAlgn="base">
              <a:spcBef>
                <a:spcPct val="0"/>
              </a:spcBef>
              <a:spcAft>
                <a:spcPct val="0"/>
              </a:spcAft>
              <a:defRPr/>
            </a:pPr>
            <a:r>
              <a:rPr kumimoji="1" lang="ja-JP" altLang="en-US" sz="1339" u="sng" dirty="0">
                <a:solidFill>
                  <a:prstClr val="black"/>
                </a:solidFill>
                <a:latin typeface="ＤＦ特太ゴシック体" panose="020B0509000000000000" pitchFamily="49" charset="-128"/>
                <a:ea typeface="ＤＦ特太ゴシック体" panose="020B0509000000000000" pitchFamily="49" charset="-128"/>
              </a:rPr>
              <a:t>１　趣旨（要旨）</a:t>
            </a:r>
            <a:endParaRPr kumimoji="1" lang="en-US" altLang="ja-JP" sz="1339" u="sng" dirty="0">
              <a:solidFill>
                <a:prstClr val="black"/>
              </a:solidFill>
              <a:latin typeface="ＤＦ特太ゴシック体" panose="020B0509000000000000" pitchFamily="49" charset="-128"/>
              <a:ea typeface="ＤＦ特太ゴシック体" panose="020B0509000000000000" pitchFamily="49" charset="-128"/>
            </a:endParaRPr>
          </a:p>
          <a:p>
            <a:pPr defTabSz="844083" fontAlgn="base">
              <a:lnSpc>
                <a:spcPts val="600"/>
              </a:lnSpc>
              <a:spcBef>
                <a:spcPct val="0"/>
              </a:spcBef>
              <a:spcAft>
                <a:spcPct val="0"/>
              </a:spcAft>
              <a:defRPr/>
            </a:pPr>
            <a:endParaRPr kumimoji="1" lang="en-US" altLang="ja-JP" sz="1507" smtClean="0">
              <a:solidFill>
                <a:prstClr val="black"/>
              </a:solidFill>
              <a:latin typeface="Calibri"/>
              <a:ea typeface="ＭＳ Ｐゴシック" panose="020B0600070205080204" pitchFamily="50" charset="-128"/>
            </a:endParaRPr>
          </a:p>
          <a:p>
            <a:pPr defTabSz="844083" fontAlgn="base">
              <a:spcBef>
                <a:spcPct val="0"/>
              </a:spcBef>
              <a:spcAft>
                <a:spcPct val="0"/>
              </a:spcAft>
              <a:defRPr/>
            </a:pPr>
            <a:r>
              <a:rPr kumimoji="1" lang="ja-JP" altLang="en-US" sz="1507" dirty="0">
                <a:solidFill>
                  <a:prstClr val="black"/>
                </a:solidFill>
                <a:latin typeface="Calibri"/>
                <a:ea typeface="ＭＳ Ｐゴシック" panose="020B0600070205080204" pitchFamily="50" charset="-128"/>
              </a:rPr>
              <a:t>　</a:t>
            </a:r>
            <a:r>
              <a:rPr kumimoji="1" lang="ja-JP" altLang="ja-JP" sz="1339" dirty="0">
                <a:solidFill>
                  <a:prstClr val="black"/>
                </a:solidFill>
                <a:latin typeface="ＭＳ Ｐゴシック" panose="020B0600070205080204" pitchFamily="50" charset="-128"/>
                <a:ea typeface="ＭＳ Ｐゴシック" panose="020B0600070205080204" pitchFamily="50" charset="-128"/>
              </a:rPr>
              <a:t>平成</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30</a:t>
            </a:r>
            <a:r>
              <a:rPr kumimoji="1" lang="ja-JP" altLang="ja-JP" sz="1339" dirty="0">
                <a:solidFill>
                  <a:prstClr val="black"/>
                </a:solidFill>
                <a:latin typeface="ＭＳ Ｐゴシック" panose="020B0600070205080204" pitchFamily="50" charset="-128"/>
                <a:ea typeface="ＭＳ Ｐゴシック" panose="020B0600070205080204" pitchFamily="50" charset="-128"/>
              </a:rPr>
              <a:t>年</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10</a:t>
            </a:r>
            <a:r>
              <a:rPr kumimoji="1" lang="ja-JP" altLang="ja-JP" sz="1339" dirty="0">
                <a:solidFill>
                  <a:prstClr val="black"/>
                </a:solidFill>
                <a:latin typeface="ＭＳ Ｐゴシック" panose="020B0600070205080204" pitchFamily="50" charset="-128"/>
                <a:ea typeface="ＭＳ Ｐゴシック" panose="020B0600070205080204" pitchFamily="50" charset="-128"/>
              </a:rPr>
              <a:t>月</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24</a:t>
            </a:r>
            <a:r>
              <a:rPr kumimoji="1" lang="ja-JP" altLang="en-US" sz="1339" dirty="0">
                <a:solidFill>
                  <a:prstClr val="black"/>
                </a:solidFill>
                <a:latin typeface="ＭＳ Ｐゴシック" panose="020B0600070205080204" pitchFamily="50" charset="-128"/>
                <a:ea typeface="ＭＳ Ｐゴシック" panose="020B0600070205080204" pitchFamily="50" charset="-128"/>
              </a:rPr>
              <a:t>日</a:t>
            </a:r>
            <a:r>
              <a:rPr kumimoji="1" lang="ja-JP" altLang="ja-JP" sz="1339" dirty="0">
                <a:solidFill>
                  <a:prstClr val="black"/>
                </a:solidFill>
                <a:latin typeface="ＭＳ Ｐゴシック" panose="020B0600070205080204" pitchFamily="50" charset="-128"/>
                <a:ea typeface="ＭＳ Ｐゴシック" panose="020B0600070205080204" pitchFamily="50" charset="-128"/>
              </a:rPr>
              <a:t>の社会保障審議会障害者部会において、</a:t>
            </a:r>
            <a:r>
              <a:rPr kumimoji="1" lang="ja-JP" altLang="en-US" sz="1339" dirty="0">
                <a:solidFill>
                  <a:prstClr val="black"/>
                </a:solidFill>
                <a:latin typeface="ＭＳ Ｐゴシック" panose="020B0600070205080204" pitchFamily="50" charset="-128"/>
                <a:ea typeface="ＭＳ Ｐゴシック" panose="020B0600070205080204" pitchFamily="50" charset="-128"/>
              </a:rPr>
              <a:t>相談支援専門員の研修制度の見直しに関して、</a:t>
            </a:r>
            <a:r>
              <a:rPr kumimoji="1" lang="ja-JP" altLang="ja-JP" sz="1339" dirty="0">
                <a:solidFill>
                  <a:prstClr val="black"/>
                </a:solidFill>
                <a:latin typeface="ＭＳ Ｐゴシック" panose="020B0600070205080204" pitchFamily="50" charset="-128"/>
                <a:ea typeface="ＭＳ Ｐゴシック" panose="020B0600070205080204" pitchFamily="50" charset="-128"/>
              </a:rPr>
              <a:t>研修項目や障害当事者の負担軽減等についての議論が行われた。これを受け、各都道府県における研修の円滑な実施に当たり、これまでの検討結果を踏まえ、必要な研修項目及び時間数の調整、研修受講における障害当事者への配慮事項等について検討を行う。</a:t>
            </a:r>
          </a:p>
        </p:txBody>
      </p:sp>
      <p:sp>
        <p:nvSpPr>
          <p:cNvPr id="11" name="正方形/長方形 10"/>
          <p:cNvSpPr/>
          <p:nvPr/>
        </p:nvSpPr>
        <p:spPr>
          <a:xfrm>
            <a:off x="335915" y="4337784"/>
            <a:ext cx="8440614" cy="1876404"/>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marL="151538" indent="-151538" defTabSz="844083" fontAlgn="base">
              <a:spcBef>
                <a:spcPct val="0"/>
              </a:spcBef>
              <a:spcAft>
                <a:spcPct val="0"/>
              </a:spcAft>
              <a:defRPr/>
            </a:pPr>
            <a:r>
              <a:rPr kumimoji="1" lang="ja-JP" altLang="en-US" sz="1339" u="sng" dirty="0">
                <a:solidFill>
                  <a:prstClr val="black"/>
                </a:solidFill>
                <a:latin typeface="ＤＦ特太ゴシック体" panose="020B0509000000000000" pitchFamily="49" charset="-128"/>
                <a:ea typeface="ＤＦ特太ゴシック体" panose="020B0509000000000000" pitchFamily="49" charset="-128"/>
              </a:rPr>
              <a:t>３　議論の取りまとめ（今後の進め方の抜粋）</a:t>
            </a:r>
          </a:p>
          <a:p>
            <a:pPr marL="246191" indent="-246191" defTabSz="844083" fontAlgn="base">
              <a:lnSpc>
                <a:spcPts val="600"/>
              </a:lnSpc>
              <a:spcBef>
                <a:spcPct val="0"/>
              </a:spcBef>
              <a:spcAft>
                <a:spcPct val="0"/>
              </a:spcAft>
              <a:defRPr/>
            </a:pPr>
            <a:endParaRPr kumimoji="1" lang="en-US" altLang="ja-JP" sz="1339" smtClean="0">
              <a:solidFill>
                <a:prstClr val="black"/>
              </a:solidFill>
              <a:latin typeface="ＭＳ Ｐゴシック"/>
              <a:ea typeface="ＭＳ Ｐゴシック"/>
            </a:endParaRPr>
          </a:p>
          <a:p>
            <a:pPr marL="246191" indent="-246191" defTabSz="844083" fontAlgn="base">
              <a:spcBef>
                <a:spcPct val="0"/>
              </a:spcBef>
              <a:spcAft>
                <a:spcPct val="0"/>
              </a:spcAft>
              <a:defRPr/>
            </a:pPr>
            <a:r>
              <a:rPr kumimoji="1" lang="ja-JP" altLang="en-US" sz="1339" smtClean="0">
                <a:solidFill>
                  <a:prstClr val="black"/>
                </a:solidFill>
                <a:latin typeface="ＭＳ Ｐゴシック"/>
                <a:ea typeface="ＭＳ Ｐゴシック"/>
              </a:rPr>
              <a:t>（</a:t>
            </a:r>
            <a:r>
              <a:rPr kumimoji="1" lang="ja-JP" altLang="en-US" sz="1339" dirty="0">
                <a:solidFill>
                  <a:prstClr val="black"/>
                </a:solidFill>
                <a:latin typeface="ＭＳ Ｐゴシック"/>
                <a:ea typeface="ＭＳ Ｐゴシック"/>
              </a:rPr>
              <a:t>１）　相談支援専門員の要件に関する厚生労働省告示、相談支援従事者研修の実施に係る障害保健福祉部長通知に反映した上で、社会保障審議会障害者部会への報告を行う。その後、</a:t>
            </a:r>
            <a:r>
              <a:rPr kumimoji="1" lang="en-US" altLang="ja-JP" sz="1339" dirty="0">
                <a:solidFill>
                  <a:prstClr val="black"/>
                </a:solidFill>
                <a:latin typeface="ＭＳ Ｐゴシック"/>
                <a:ea typeface="ＭＳ Ｐゴシック"/>
              </a:rPr>
              <a:t>2020</a:t>
            </a:r>
            <a:r>
              <a:rPr kumimoji="1" lang="ja-JP" altLang="en-US" sz="1339" dirty="0">
                <a:solidFill>
                  <a:prstClr val="black"/>
                </a:solidFill>
                <a:latin typeface="ＭＳ Ｐゴシック"/>
                <a:ea typeface="ＭＳ Ｐゴシック"/>
              </a:rPr>
              <a:t>年度から新たな制度の下において相談支援専門員が養成されることを目指し、</a:t>
            </a:r>
            <a:r>
              <a:rPr kumimoji="1" lang="en-US" altLang="ja-JP" sz="1339" dirty="0">
                <a:solidFill>
                  <a:prstClr val="black"/>
                </a:solidFill>
                <a:latin typeface="ＭＳ Ｐゴシック"/>
                <a:ea typeface="ＭＳ Ｐゴシック"/>
              </a:rPr>
              <a:t>2019</a:t>
            </a:r>
            <a:r>
              <a:rPr kumimoji="1" lang="ja-JP" altLang="en-US" sz="1339" dirty="0">
                <a:solidFill>
                  <a:prstClr val="black"/>
                </a:solidFill>
                <a:latin typeface="ＭＳ Ｐゴシック"/>
                <a:ea typeface="ＭＳ Ｐゴシック"/>
              </a:rPr>
              <a:t>年度の早期の告示及び通知の発出に向けて所用の手続き等を行うこととする。</a:t>
            </a:r>
          </a:p>
          <a:p>
            <a:pPr marL="246191" indent="-246191" defTabSz="844083" fontAlgn="base">
              <a:spcBef>
                <a:spcPct val="0"/>
              </a:spcBef>
              <a:spcAft>
                <a:spcPct val="0"/>
              </a:spcAft>
              <a:defRPr/>
            </a:pPr>
            <a:r>
              <a:rPr kumimoji="1" lang="ja-JP" altLang="en-US" sz="1339" dirty="0">
                <a:solidFill>
                  <a:prstClr val="black"/>
                </a:solidFill>
                <a:latin typeface="ＭＳ Ｐゴシック"/>
                <a:ea typeface="ＭＳ Ｐゴシック"/>
              </a:rPr>
              <a:t>（２）　今後も、障害当事者、有識者、相談支援専門員等の意見を踏まえ、検討会及び厚生労働科学研究等で、研修制度の質の向上、運用の適正化についての検証及び検討を必要に応じて継続的に実施していくことが必要である。</a:t>
            </a:r>
            <a:endParaRPr kumimoji="1" lang="ja-JP" altLang="ja-JP" sz="1339" dirty="0">
              <a:solidFill>
                <a:prstClr val="black"/>
              </a:solidFill>
              <a:latin typeface="ＭＳ Ｐゴシック"/>
              <a:ea typeface="ＭＳ Ｐゴシック"/>
            </a:endParaRPr>
          </a:p>
        </p:txBody>
      </p:sp>
      <p:sp>
        <p:nvSpPr>
          <p:cNvPr id="13" name="正方形/長方形 12"/>
          <p:cNvSpPr/>
          <p:nvPr/>
        </p:nvSpPr>
        <p:spPr>
          <a:xfrm>
            <a:off x="335914" y="2645907"/>
            <a:ext cx="8440615" cy="1412909"/>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marL="151538" indent="-151538" defTabSz="844083" fontAlgn="base">
              <a:spcBef>
                <a:spcPct val="0"/>
              </a:spcBef>
              <a:spcAft>
                <a:spcPct val="0"/>
              </a:spcAft>
              <a:defRPr/>
            </a:pPr>
            <a:r>
              <a:rPr kumimoji="1" lang="ja-JP" altLang="en-US" sz="1339" u="sng" dirty="0">
                <a:solidFill>
                  <a:prstClr val="black"/>
                </a:solidFill>
                <a:latin typeface="ＤＦ特太ゴシック体" panose="020B0509000000000000" pitchFamily="49" charset="-128"/>
                <a:ea typeface="ＤＦ特太ゴシック体" panose="020B0509000000000000" pitchFamily="49" charset="-128"/>
              </a:rPr>
              <a:t>２　スケジュール</a:t>
            </a:r>
            <a:endParaRPr kumimoji="1" lang="en-US" altLang="ja-JP" sz="1339" u="sng" dirty="0">
              <a:solidFill>
                <a:prstClr val="black"/>
              </a:solidFill>
              <a:latin typeface="ＤＦ特太ゴシック体" panose="020B0509000000000000" pitchFamily="49" charset="-128"/>
              <a:ea typeface="ＤＦ特太ゴシック体" panose="020B0509000000000000" pitchFamily="49" charset="-128"/>
            </a:endParaRPr>
          </a:p>
          <a:p>
            <a:pPr marL="151538" indent="-151538" defTabSz="844083" fontAlgn="base">
              <a:lnSpc>
                <a:spcPts val="600"/>
              </a:lnSpc>
              <a:spcBef>
                <a:spcPct val="0"/>
              </a:spcBef>
              <a:spcAft>
                <a:spcPct val="0"/>
              </a:spcAft>
              <a:defRPr/>
            </a:pPr>
            <a:endParaRPr kumimoji="1" lang="en-US" altLang="ja-JP" sz="1339" smtClean="0">
              <a:solidFill>
                <a:prstClr val="black"/>
              </a:solidFill>
              <a:latin typeface="ＭＳ Ｐゴシック" panose="020B0600070205080204" pitchFamily="50" charset="-128"/>
              <a:ea typeface="ＭＳ Ｐゴシック" panose="020B0600070205080204" pitchFamily="50" charset="-128"/>
            </a:endParaRPr>
          </a:p>
          <a:p>
            <a:pPr marL="151538" indent="-151538" defTabSz="844083" fontAlgn="base">
              <a:spcBef>
                <a:spcPct val="0"/>
              </a:spcBef>
              <a:spcAft>
                <a:spcPct val="0"/>
              </a:spcAft>
              <a:defRPr/>
            </a:pPr>
            <a:r>
              <a:rPr kumimoji="1" lang="ja-JP" altLang="en-US" sz="1339" dirty="0">
                <a:solidFill>
                  <a:prstClr val="black"/>
                </a:solidFill>
                <a:latin typeface="ＭＳ Ｐゴシック" panose="020B0600070205080204" pitchFamily="50" charset="-128"/>
                <a:ea typeface="ＭＳ Ｐゴシック" panose="020B0600070205080204" pitchFamily="50" charset="-128"/>
              </a:rPr>
              <a:t>　　第６回　平成</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31</a:t>
            </a:r>
            <a:r>
              <a:rPr kumimoji="1" lang="ja-JP" altLang="en-US" sz="1339" dirty="0">
                <a:solidFill>
                  <a:prstClr val="black"/>
                </a:solidFill>
                <a:latin typeface="ＭＳ Ｐゴシック" panose="020B0600070205080204" pitchFamily="50" charset="-128"/>
                <a:ea typeface="ＭＳ Ｐゴシック" panose="020B0600070205080204" pitchFamily="50" charset="-128"/>
              </a:rPr>
              <a:t>年２月</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14</a:t>
            </a:r>
            <a:r>
              <a:rPr kumimoji="1" lang="ja-JP" altLang="en-US" sz="1339" dirty="0">
                <a:solidFill>
                  <a:prstClr val="black"/>
                </a:solidFill>
                <a:latin typeface="ＭＳ Ｐゴシック" panose="020B0600070205080204" pitchFamily="50" charset="-128"/>
                <a:ea typeface="ＭＳ Ｐゴシック" panose="020B0600070205080204" pitchFamily="50" charset="-128"/>
              </a:rPr>
              <a:t>日</a:t>
            </a:r>
            <a:endParaRPr kumimoji="1" lang="en-US" altLang="ja-JP" sz="1339" dirty="0">
              <a:solidFill>
                <a:prstClr val="black"/>
              </a:solidFill>
              <a:latin typeface="ＭＳ Ｐゴシック" panose="020B0600070205080204" pitchFamily="50" charset="-128"/>
              <a:ea typeface="ＭＳ Ｐゴシック" panose="020B0600070205080204" pitchFamily="50" charset="-128"/>
            </a:endParaRPr>
          </a:p>
          <a:p>
            <a:pPr marL="151538" indent="-151538" defTabSz="844083" fontAlgn="base">
              <a:spcBef>
                <a:spcPct val="0"/>
              </a:spcBef>
              <a:spcAft>
                <a:spcPct val="0"/>
              </a:spcAft>
              <a:defRPr/>
            </a:pPr>
            <a:r>
              <a:rPr kumimoji="1" lang="ja-JP" altLang="en-US" sz="1339" dirty="0">
                <a:solidFill>
                  <a:prstClr val="black"/>
                </a:solidFill>
                <a:latin typeface="ＭＳ Ｐゴシック" panose="020B0600070205080204" pitchFamily="50" charset="-128"/>
                <a:ea typeface="ＭＳ Ｐゴシック" panose="020B0600070205080204" pitchFamily="50" charset="-128"/>
              </a:rPr>
              <a:t>　　第７回　平成</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31</a:t>
            </a:r>
            <a:r>
              <a:rPr kumimoji="1" lang="ja-JP" altLang="en-US" sz="1339" dirty="0">
                <a:solidFill>
                  <a:prstClr val="black"/>
                </a:solidFill>
                <a:latin typeface="ＭＳ Ｐゴシック" panose="020B0600070205080204" pitchFamily="50" charset="-128"/>
                <a:ea typeface="ＭＳ Ｐゴシック" panose="020B0600070205080204" pitchFamily="50" charset="-128"/>
              </a:rPr>
              <a:t>年２月</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28</a:t>
            </a:r>
            <a:r>
              <a:rPr kumimoji="1" lang="ja-JP" altLang="en-US" sz="1339" dirty="0">
                <a:solidFill>
                  <a:prstClr val="black"/>
                </a:solidFill>
                <a:latin typeface="ＭＳ Ｐゴシック" panose="020B0600070205080204" pitchFamily="50" charset="-128"/>
                <a:ea typeface="ＭＳ Ｐゴシック" panose="020B0600070205080204" pitchFamily="50" charset="-128"/>
              </a:rPr>
              <a:t>日</a:t>
            </a:r>
            <a:endParaRPr kumimoji="1" lang="en-US" altLang="ja-JP" sz="1339" dirty="0">
              <a:solidFill>
                <a:prstClr val="black"/>
              </a:solidFill>
              <a:latin typeface="ＭＳ Ｐゴシック" panose="020B0600070205080204" pitchFamily="50" charset="-128"/>
              <a:ea typeface="ＭＳ Ｐゴシック" panose="020B0600070205080204" pitchFamily="50" charset="-128"/>
            </a:endParaRPr>
          </a:p>
          <a:p>
            <a:pPr marL="151538" indent="-151538" defTabSz="844083" fontAlgn="base">
              <a:spcBef>
                <a:spcPct val="0"/>
              </a:spcBef>
              <a:spcAft>
                <a:spcPct val="0"/>
              </a:spcAft>
              <a:defRPr/>
            </a:pPr>
            <a:r>
              <a:rPr kumimoji="1" lang="ja-JP" altLang="en-US" sz="1339" dirty="0">
                <a:solidFill>
                  <a:prstClr val="black"/>
                </a:solidFill>
                <a:latin typeface="ＭＳ Ｐゴシック" panose="020B0600070205080204" pitchFamily="50" charset="-128"/>
                <a:ea typeface="ＭＳ Ｐゴシック" panose="020B0600070205080204" pitchFamily="50" charset="-128"/>
              </a:rPr>
              <a:t>　　第８回　平成</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31</a:t>
            </a:r>
            <a:r>
              <a:rPr kumimoji="1" lang="ja-JP" altLang="en-US" sz="1339" dirty="0">
                <a:solidFill>
                  <a:prstClr val="black"/>
                </a:solidFill>
                <a:latin typeface="ＭＳ Ｐゴシック" panose="020B0600070205080204" pitchFamily="50" charset="-128"/>
                <a:ea typeface="ＭＳ Ｐゴシック" panose="020B0600070205080204" pitchFamily="50" charset="-128"/>
              </a:rPr>
              <a:t>年３月</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21</a:t>
            </a:r>
            <a:r>
              <a:rPr kumimoji="1" lang="ja-JP" altLang="en-US" sz="1339" dirty="0">
                <a:solidFill>
                  <a:prstClr val="black"/>
                </a:solidFill>
                <a:latin typeface="ＭＳ Ｐゴシック" panose="020B0600070205080204" pitchFamily="50" charset="-128"/>
                <a:ea typeface="ＭＳ Ｐゴシック" panose="020B0600070205080204" pitchFamily="50" charset="-128"/>
              </a:rPr>
              <a:t>日</a:t>
            </a:r>
            <a:endParaRPr kumimoji="1" lang="en-US" altLang="ja-JP" sz="1339" dirty="0">
              <a:solidFill>
                <a:prstClr val="black"/>
              </a:solidFill>
              <a:latin typeface="ＭＳ Ｐゴシック" panose="020B0600070205080204" pitchFamily="50" charset="-128"/>
              <a:ea typeface="ＭＳ Ｐゴシック" panose="020B0600070205080204" pitchFamily="50" charset="-128"/>
            </a:endParaRPr>
          </a:p>
          <a:p>
            <a:pPr marL="151538" indent="-151538" defTabSz="844083" fontAlgn="base">
              <a:spcBef>
                <a:spcPct val="0"/>
              </a:spcBef>
              <a:spcAft>
                <a:spcPct val="0"/>
              </a:spcAft>
              <a:defRPr/>
            </a:pPr>
            <a:r>
              <a:rPr kumimoji="1" lang="ja-JP" altLang="en-US" sz="1339" dirty="0">
                <a:solidFill>
                  <a:prstClr val="black"/>
                </a:solidFill>
                <a:latin typeface="ＭＳ Ｐゴシック" panose="020B0600070205080204" pitchFamily="50" charset="-128"/>
                <a:ea typeface="ＭＳ Ｐゴシック" panose="020B0600070205080204" pitchFamily="50" charset="-128"/>
              </a:rPr>
              <a:t>　  第９回　平成</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31</a:t>
            </a:r>
            <a:r>
              <a:rPr kumimoji="1" lang="ja-JP" altLang="en-US" sz="1339" dirty="0">
                <a:solidFill>
                  <a:prstClr val="black"/>
                </a:solidFill>
                <a:latin typeface="ＭＳ Ｐゴシック" panose="020B0600070205080204" pitchFamily="50" charset="-128"/>
                <a:ea typeface="ＭＳ Ｐゴシック" panose="020B0600070205080204" pitchFamily="50" charset="-128"/>
              </a:rPr>
              <a:t>年３月</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28</a:t>
            </a:r>
            <a:r>
              <a:rPr kumimoji="1" lang="ja-JP" altLang="en-US" sz="1339" dirty="0">
                <a:solidFill>
                  <a:prstClr val="black"/>
                </a:solidFill>
                <a:latin typeface="ＭＳ Ｐゴシック" panose="020B0600070205080204" pitchFamily="50" charset="-128"/>
                <a:ea typeface="ＭＳ Ｐゴシック" panose="020B0600070205080204" pitchFamily="50" charset="-128"/>
              </a:rPr>
              <a:t>日</a:t>
            </a:r>
            <a:endParaRPr kumimoji="1" lang="en-US" altLang="ja-JP" sz="1339" dirty="0">
              <a:solidFill>
                <a:prstClr val="black"/>
              </a:solidFill>
              <a:latin typeface="ＭＳ Ｐゴシック" panose="020B0600070205080204" pitchFamily="50" charset="-128"/>
              <a:ea typeface="ＭＳ Ｐゴシック" panose="020B0600070205080204" pitchFamily="50" charset="-128"/>
            </a:endParaRPr>
          </a:p>
          <a:p>
            <a:pPr marL="151538" indent="-151538" defTabSz="844083" fontAlgn="base">
              <a:spcBef>
                <a:spcPct val="0"/>
              </a:spcBef>
              <a:spcAft>
                <a:spcPct val="0"/>
              </a:spcAft>
              <a:defRPr/>
            </a:pPr>
            <a:r>
              <a:rPr kumimoji="1" lang="en-US" altLang="ja-JP" sz="1005" dirty="0">
                <a:solidFill>
                  <a:prstClr val="black"/>
                </a:solidFill>
                <a:latin typeface="ＭＳ Ｐゴシック" panose="020B0600070205080204" pitchFamily="50" charset="-128"/>
                <a:ea typeface="ＭＳ Ｐゴシック" panose="020B0600070205080204" pitchFamily="50" charset="-128"/>
              </a:rPr>
              <a:t>       ※</a:t>
            </a:r>
            <a:r>
              <a:rPr kumimoji="1" lang="ja-JP" altLang="en-US" sz="1005" dirty="0">
                <a:solidFill>
                  <a:prstClr val="black"/>
                </a:solidFill>
                <a:latin typeface="ＭＳ Ｐゴシック" panose="020B0600070205080204" pitchFamily="50" charset="-128"/>
                <a:ea typeface="ＭＳ Ｐゴシック" panose="020B0600070205080204" pitchFamily="50" charset="-128"/>
              </a:rPr>
              <a:t>　これまで行われてきた「相談支援の質の向上に向けた検討会」を継続して実施。</a:t>
            </a:r>
            <a:endParaRPr kumimoji="1" lang="en-US" altLang="ja-JP" sz="1339" u="sng" dirty="0">
              <a:solidFill>
                <a:prstClr val="black"/>
              </a:solidFill>
              <a:latin typeface="ＭＳ Ｐゴシック" panose="020B0600070205080204" pitchFamily="50" charset="-128"/>
              <a:ea typeface="ＭＳ Ｐゴシック" panose="020B0600070205080204" pitchFamily="50" charset="-128"/>
            </a:endParaRPr>
          </a:p>
          <a:p>
            <a:pPr marL="151538" indent="-151538" defTabSz="844083" fontAlgn="base">
              <a:spcBef>
                <a:spcPct val="0"/>
              </a:spcBef>
              <a:spcAft>
                <a:spcPct val="0"/>
              </a:spcAft>
              <a:defRPr/>
            </a:pPr>
            <a:endParaRPr kumimoji="1" lang="en-US" altLang="ja-JP" sz="1339" u="sng" dirty="0">
              <a:solidFill>
                <a:prstClr val="black"/>
              </a:solidFill>
              <a:latin typeface="ＤＦ特太ゴシック体" panose="020B0509000000000000" pitchFamily="49" charset="-128"/>
              <a:ea typeface="ＤＦ特太ゴシック体" panose="020B0509000000000000" pitchFamily="49" charset="-128"/>
            </a:endParaRPr>
          </a:p>
          <a:p>
            <a:pPr marL="151538" indent="-151538" defTabSz="844083" fontAlgn="base">
              <a:spcBef>
                <a:spcPct val="0"/>
              </a:spcBef>
              <a:spcAft>
                <a:spcPct val="0"/>
              </a:spcAft>
              <a:defRPr/>
            </a:pPr>
            <a:endParaRPr kumimoji="1" lang="ja-JP" altLang="ja-JP" sz="1339" dirty="0">
              <a:solidFill>
                <a:prstClr val="black"/>
              </a:solidFill>
              <a:latin typeface="Calibri"/>
              <a:ea typeface="ＭＳ Ｐゴシック" panose="020B0600070205080204" pitchFamily="50" charset="-128"/>
            </a:endParaRPr>
          </a:p>
        </p:txBody>
      </p:sp>
      <p:grpSp>
        <p:nvGrpSpPr>
          <p:cNvPr id="10" name="グループ化 9">
            <a:extLst>
              <a:ext uri="{FF2B5EF4-FFF2-40B4-BE49-F238E27FC236}">
                <a16:creationId xmlns:a16="http://schemas.microsoft.com/office/drawing/2014/main" id="{FCB529C2-D725-5A40-9D74-C5AD1EFD2573}"/>
              </a:ext>
            </a:extLst>
          </p:cNvPr>
          <p:cNvGrpSpPr/>
          <p:nvPr/>
        </p:nvGrpSpPr>
        <p:grpSpPr>
          <a:xfrm>
            <a:off x="335915" y="714967"/>
            <a:ext cx="8440615" cy="66469"/>
            <a:chOff x="0" y="188640"/>
            <a:chExt cx="9144000" cy="72008"/>
          </a:xfrm>
        </p:grpSpPr>
        <p:cxnSp>
          <p:nvCxnSpPr>
            <p:cNvPr id="12" name="直線コネクタ 11">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3" name="スライド番号プレースホルダー 2"/>
          <p:cNvSpPr>
            <a:spLocks noGrp="1"/>
          </p:cNvSpPr>
          <p:nvPr>
            <p:ph type="sldNum" sz="quarter" idx="12"/>
          </p:nvPr>
        </p:nvSpPr>
        <p:spPr/>
        <p:txBody>
          <a:bodyPr/>
          <a:lstStyle/>
          <a:p>
            <a:fld id="{2ADEAB0B-3364-414D-832E-F3CDA843F507}" type="slidenum">
              <a:rPr kumimoji="1" lang="ja-JP" altLang="en-US" smtClean="0"/>
              <a:t>19</a:t>
            </a:fld>
            <a:endParaRPr kumimoji="1" lang="ja-JP" altLang="en-US"/>
          </a:p>
        </p:txBody>
      </p:sp>
    </p:spTree>
    <p:extLst>
      <p:ext uri="{BB962C8B-B14F-4D97-AF65-F5344CB8AC3E}">
        <p14:creationId xmlns:p14="http://schemas.microsoft.com/office/powerpoint/2010/main" val="39611357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subTitle" idx="1"/>
          </p:nvPr>
        </p:nvSpPr>
        <p:spPr>
          <a:xfrm>
            <a:off x="1248525" y="5674558"/>
            <a:ext cx="6400800" cy="735206"/>
          </a:xfrm>
        </p:spPr>
        <p:txBody>
          <a:bodyPr>
            <a:noAutofit/>
          </a:bodyPr>
          <a:lstStyle/>
          <a:p>
            <a:pPr eaLnBrk="1" hangingPunct="1">
              <a:lnSpc>
                <a:spcPct val="80000"/>
              </a:lnSpc>
            </a:pPr>
            <a:r>
              <a:rPr lang="ja-JP" altLang="en-US" sz="2000" dirty="0"/>
              <a:t>厚生労働省  </a:t>
            </a:r>
            <a:r>
              <a:rPr lang="ja-JP" altLang="ja-JP" sz="2000" dirty="0"/>
              <a:t>社会・援護局</a:t>
            </a:r>
            <a:endParaRPr lang="en-US" altLang="ja-JP" sz="2000" dirty="0"/>
          </a:p>
          <a:p>
            <a:pPr eaLnBrk="1" hangingPunct="1">
              <a:lnSpc>
                <a:spcPct val="80000"/>
              </a:lnSpc>
            </a:pPr>
            <a:r>
              <a:rPr lang="ja-JP" altLang="ja-JP" sz="2000" dirty="0"/>
              <a:t>障害保健福祉部</a:t>
            </a:r>
            <a:r>
              <a:rPr lang="en-US" altLang="ja-JP" sz="2000" dirty="0"/>
              <a:t>  </a:t>
            </a:r>
            <a:r>
              <a:rPr lang="ja-JP" altLang="ja-JP" sz="2000" dirty="0"/>
              <a:t>障害</a:t>
            </a:r>
            <a:r>
              <a:rPr lang="ja-JP" altLang="ja-JP" sz="2000" dirty="0" smtClean="0"/>
              <a:t>福祉課</a:t>
            </a:r>
            <a:r>
              <a:rPr lang="en-US" altLang="ja-JP" sz="2000" dirty="0" smtClean="0"/>
              <a:t> </a:t>
            </a:r>
            <a:r>
              <a:rPr lang="ja-JP" altLang="en-US" sz="2000" dirty="0" smtClean="0"/>
              <a:t>地域生活</a:t>
            </a:r>
            <a:r>
              <a:rPr lang="ja-JP" altLang="en-US" sz="2000" smtClean="0"/>
              <a:t>支援推進室</a:t>
            </a:r>
            <a:endParaRPr lang="en-US" altLang="ja-JP" sz="2000" dirty="0"/>
          </a:p>
        </p:txBody>
      </p:sp>
      <p:sp>
        <p:nvSpPr>
          <p:cNvPr id="6" name="正方形/長方形 5"/>
          <p:cNvSpPr/>
          <p:nvPr/>
        </p:nvSpPr>
        <p:spPr>
          <a:xfrm>
            <a:off x="727788" y="2069524"/>
            <a:ext cx="7641772" cy="2239327"/>
          </a:xfrm>
          <a:prstGeom prst="rect">
            <a:avLst/>
          </a:prstGeom>
          <a:noFill/>
        </p:spPr>
        <p:txBody>
          <a:bodyPr wrap="square" lIns="84071" tIns="42035" rIns="84071" bIns="42035">
            <a:spAutoFit/>
          </a:bodyPr>
          <a:lstStyle/>
          <a:p>
            <a:pPr>
              <a:defRPr/>
            </a:pPr>
            <a:r>
              <a:rPr lang="ja-JP" altLang="en-US" sz="360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ＤＦ特太ゴシック体" panose="020B0509000000000000" pitchFamily="49" charset="-128"/>
                <a:ea typeface="ＤＦ特太ゴシック体" panose="020B0509000000000000" pitchFamily="49" charset="-128"/>
              </a:rPr>
              <a:t>講義</a:t>
            </a:r>
            <a:r>
              <a:rPr lang="en-US" altLang="ja-JP" sz="360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ＤＦ特太ゴシック体" panose="020B0509000000000000" pitchFamily="49" charset="-128"/>
                <a:ea typeface="ＤＦ特太ゴシック体" panose="020B0509000000000000" pitchFamily="49" charset="-128"/>
              </a:rPr>
              <a:t> </a:t>
            </a:r>
            <a:r>
              <a:rPr lang="ja-JP" altLang="en-US" sz="360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ＤＦ特太ゴシック体" panose="020B0509000000000000" pitchFamily="49" charset="-128"/>
                <a:ea typeface="ＤＦ特太ゴシック体" panose="020B0509000000000000" pitchFamily="49" charset="-128"/>
              </a:rPr>
              <a:t>重要事項の説明</a:t>
            </a:r>
          </a:p>
          <a:p>
            <a:pPr>
              <a:defRPr/>
            </a:pPr>
            <a:r>
              <a:rPr lang="ja-JP" altLang="en-US" sz="280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Arial" pitchFamily="34" charset="0"/>
                <a:ea typeface="ＭＳ Ｐゴシック" pitchFamily="50" charset="-128"/>
              </a:rPr>
              <a:t>　</a:t>
            </a:r>
            <a:r>
              <a:rPr lang="ja-JP" altLang="en-US" sz="2000" smtClean="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Arial" pitchFamily="34" charset="0"/>
                <a:ea typeface="ＭＳ Ｐゴシック" pitchFamily="50" charset="-128"/>
              </a:rPr>
              <a:t>① </a:t>
            </a:r>
            <a:r>
              <a:rPr lang="ja-JP" altLang="en-US" sz="200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Arial" pitchFamily="34" charset="0"/>
                <a:ea typeface="ＭＳ Ｐゴシック" pitchFamily="50" charset="-128"/>
              </a:rPr>
              <a:t>本研修の位置づけ、告示・実施要綱・標準カリキュラムの</a:t>
            </a:r>
            <a:r>
              <a:rPr lang="ja-JP" altLang="en-US" sz="2000" smtClean="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Arial" pitchFamily="34" charset="0"/>
                <a:ea typeface="ＭＳ Ｐゴシック" pitchFamily="50" charset="-128"/>
              </a:rPr>
              <a:t>説明</a:t>
            </a:r>
            <a:endParaRPr lang="ja-JP" altLang="en-US" sz="200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Arial" pitchFamily="34" charset="0"/>
              <a:ea typeface="ＭＳ Ｐゴシック" pitchFamily="50" charset="-128"/>
            </a:endParaRPr>
          </a:p>
          <a:p>
            <a:pPr>
              <a:defRPr/>
            </a:pPr>
            <a:r>
              <a:rPr lang="ja-JP" altLang="en-US" sz="200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Arial" pitchFamily="34" charset="0"/>
                <a:ea typeface="ＭＳ Ｐゴシック" pitchFamily="50" charset="-128"/>
              </a:rPr>
              <a:t> 　</a:t>
            </a:r>
            <a:r>
              <a:rPr lang="ja-JP" altLang="en-US" sz="2000" smtClean="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Arial" pitchFamily="34" charset="0"/>
                <a:ea typeface="ＭＳ Ｐゴシック" pitchFamily="50" charset="-128"/>
              </a:rPr>
              <a:t>② </a:t>
            </a:r>
            <a:r>
              <a:rPr lang="ja-JP" altLang="en-US" sz="200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Arial" pitchFamily="34" charset="0"/>
                <a:ea typeface="ＭＳ Ｐゴシック" pitchFamily="50" charset="-128"/>
              </a:rPr>
              <a:t>新カリキュラムの</a:t>
            </a:r>
            <a:r>
              <a:rPr lang="ja-JP" altLang="en-US" sz="2000" smtClean="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Arial" pitchFamily="34" charset="0"/>
                <a:ea typeface="ＭＳ Ｐゴシック" pitchFamily="50" charset="-128"/>
              </a:rPr>
              <a:t>ポイント</a:t>
            </a:r>
            <a:endParaRPr lang="en-US" altLang="ja-JP" sz="2000" smtClean="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Arial" pitchFamily="34" charset="0"/>
              <a:ea typeface="ＭＳ Ｐゴシック" pitchFamily="50" charset="-128"/>
            </a:endParaRPr>
          </a:p>
          <a:p>
            <a:pPr>
              <a:defRPr/>
            </a:pPr>
            <a:endParaRPr lang="en-US" altLang="ja-JP" sz="2000" smtClean="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Arial" pitchFamily="34" charset="0"/>
              <a:ea typeface="ＭＳ Ｐゴシック" pitchFamily="50" charset="-128"/>
            </a:endParaRPr>
          </a:p>
          <a:p>
            <a:pPr>
              <a:defRPr/>
            </a:pPr>
            <a:r>
              <a:rPr lang="ja-JP" altLang="en-US" sz="360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ＤＦ特太ゴシック体" panose="020B0509000000000000" pitchFamily="49" charset="-128"/>
                <a:ea typeface="ＤＦ特太ゴシック体" panose="020B0509000000000000" pitchFamily="49" charset="-128"/>
              </a:rPr>
              <a:t>演習</a:t>
            </a:r>
            <a:r>
              <a:rPr lang="en-US" altLang="ja-JP" sz="360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ＤＦ特太ゴシック体" panose="020B0509000000000000" pitchFamily="49" charset="-128"/>
                <a:ea typeface="ＤＦ特太ゴシック体" panose="020B0509000000000000" pitchFamily="49" charset="-128"/>
              </a:rPr>
              <a:t> </a:t>
            </a:r>
            <a:r>
              <a:rPr lang="ja-JP" altLang="en-US" sz="360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ＤＦ特太ゴシック体" panose="020B0509000000000000" pitchFamily="49" charset="-128"/>
                <a:ea typeface="ＤＦ特太ゴシック体" panose="020B0509000000000000" pitchFamily="49" charset="-128"/>
              </a:rPr>
              <a:t>目標設定</a:t>
            </a:r>
            <a:endParaRPr lang="ja-JP" altLang="en-US" sz="360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Arial" pitchFamily="34" charset="0"/>
              <a:ea typeface="ＭＳ Ｐゴシック" pitchFamily="50" charset="-128"/>
            </a:endParaRPr>
          </a:p>
        </p:txBody>
      </p:sp>
      <p:pic>
        <p:nvPicPr>
          <p:cNvPr id="16388" name="Picture 4" descr="厚生労働省"/>
          <p:cNvPicPr>
            <a:picLocks noChangeAspect="1" noChangeArrowheads="1"/>
          </p:cNvPicPr>
          <p:nvPr/>
        </p:nvPicPr>
        <p:blipFill>
          <a:blip r:embed="rId3" cstate="print"/>
          <a:srcRect/>
          <a:stretch>
            <a:fillRect/>
          </a:stretch>
        </p:blipFill>
        <p:spPr bwMode="auto">
          <a:xfrm>
            <a:off x="285764" y="504102"/>
            <a:ext cx="1940169" cy="668215"/>
          </a:xfrm>
          <a:prstGeom prst="rect">
            <a:avLst/>
          </a:prstGeom>
          <a:noFill/>
          <a:ln w="9525">
            <a:noFill/>
            <a:miter lim="800000"/>
            <a:headEnd/>
            <a:tailEnd/>
          </a:ln>
        </p:spPr>
      </p:pic>
      <p:pic>
        <p:nvPicPr>
          <p:cNvPr id="16389" name="Picture 2" descr="ひと、くらし、みらいのために">
            <a:hlinkClick r:id="rId4"/>
          </p:cNvPr>
          <p:cNvPicPr preferRelativeResize="0">
            <a:picLocks noChangeArrowheads="1"/>
          </p:cNvPicPr>
          <p:nvPr/>
        </p:nvPicPr>
        <p:blipFill>
          <a:blip r:embed="rId5" cstate="print"/>
          <a:srcRect/>
          <a:stretch>
            <a:fillRect/>
          </a:stretch>
        </p:blipFill>
        <p:spPr bwMode="auto">
          <a:xfrm>
            <a:off x="290162" y="1106400"/>
            <a:ext cx="1928446" cy="131885"/>
          </a:xfrm>
          <a:prstGeom prst="rect">
            <a:avLst/>
          </a:prstGeom>
          <a:noFill/>
          <a:ln w="9525">
            <a:noFill/>
            <a:miter lim="800000"/>
            <a:headEnd/>
            <a:tailEnd/>
          </a:ln>
        </p:spPr>
      </p:pic>
      <p:sp>
        <p:nvSpPr>
          <p:cNvPr id="7" name="Rectangle 3"/>
          <p:cNvSpPr txBox="1">
            <a:spLocks noChangeArrowheads="1"/>
          </p:cNvSpPr>
          <p:nvPr/>
        </p:nvSpPr>
        <p:spPr bwMode="auto">
          <a:xfrm>
            <a:off x="9" y="5009874"/>
            <a:ext cx="9144000" cy="464527"/>
          </a:xfrm>
          <a:prstGeom prst="rect">
            <a:avLst/>
          </a:prstGeom>
          <a:noFill/>
          <a:ln w="9525">
            <a:noFill/>
            <a:miter lim="800000"/>
            <a:headEnd/>
            <a:tailEnd/>
          </a:ln>
        </p:spPr>
        <p:txBody>
          <a:bodyPr lIns="84035" tIns="42019" rIns="84035" bIns="42019"/>
          <a:lstStyle/>
          <a:p>
            <a:pPr algn="ctr">
              <a:lnSpc>
                <a:spcPct val="80000"/>
              </a:lnSpc>
              <a:spcBef>
                <a:spcPct val="20000"/>
              </a:spcBef>
              <a:defRPr/>
            </a:pPr>
            <a:r>
              <a:rPr lang="ja-JP" altLang="en-US" sz="2400" dirty="0" smtClean="0"/>
              <a:t>２０１９（令和元</a:t>
            </a:r>
            <a:r>
              <a:rPr lang="ja-JP" altLang="en-US" sz="2400" smtClean="0"/>
              <a:t>）</a:t>
            </a:r>
            <a:r>
              <a:rPr lang="ja-JP" altLang="ja-JP" sz="2400" smtClean="0"/>
              <a:t>年</a:t>
            </a:r>
            <a:r>
              <a:rPr lang="ja-JP" altLang="en-US" sz="2400" smtClean="0"/>
              <a:t>９</a:t>
            </a:r>
            <a:r>
              <a:rPr lang="ja-JP" altLang="ja-JP" sz="2400" smtClean="0"/>
              <a:t>月</a:t>
            </a:r>
            <a:r>
              <a:rPr lang="ja-JP" altLang="en-US" sz="2400" smtClean="0"/>
              <a:t>１１日（水）</a:t>
            </a:r>
            <a:r>
              <a:rPr lang="en-US" altLang="ja-JP" sz="2400" smtClean="0"/>
              <a:t> </a:t>
            </a:r>
            <a:endParaRPr lang="ja-JP" altLang="ja-JP" sz="2400" kern="0" dirty="0"/>
          </a:p>
        </p:txBody>
      </p:sp>
      <p:sp>
        <p:nvSpPr>
          <p:cNvPr id="8" name="Rectangle 3"/>
          <p:cNvSpPr txBox="1">
            <a:spLocks noChangeArrowheads="1"/>
          </p:cNvSpPr>
          <p:nvPr/>
        </p:nvSpPr>
        <p:spPr bwMode="auto">
          <a:xfrm>
            <a:off x="285765" y="505123"/>
            <a:ext cx="8506002" cy="464527"/>
          </a:xfrm>
          <a:prstGeom prst="rect">
            <a:avLst/>
          </a:prstGeom>
          <a:noFill/>
          <a:ln w="9525">
            <a:noFill/>
            <a:miter lim="800000"/>
            <a:headEnd/>
            <a:tailEnd/>
          </a:ln>
        </p:spPr>
        <p:txBody>
          <a:bodyPr lIns="84035" tIns="42019" rIns="84035" bIns="42019"/>
          <a:lstStyle/>
          <a:p>
            <a:pPr algn="r">
              <a:lnSpc>
                <a:spcPct val="80000"/>
              </a:lnSpc>
              <a:spcBef>
                <a:spcPct val="20000"/>
              </a:spcBef>
              <a:defRPr/>
            </a:pPr>
            <a:r>
              <a:rPr lang="ja-JP" altLang="en-US" sz="1292" kern="0" dirty="0" smtClean="0">
                <a:latin typeface="ＭＳ ゴシック"/>
                <a:ea typeface="ＭＳ ゴシック"/>
                <a:cs typeface="ＭＳ ゴシック"/>
              </a:rPr>
              <a:t>令和元年度相談支援従事者指導者養成研修会</a:t>
            </a:r>
            <a:endParaRPr lang="en-US" altLang="ja-JP" sz="1292" kern="0" dirty="0" smtClean="0">
              <a:latin typeface="ＭＳ ゴシック"/>
              <a:ea typeface="ＭＳ ゴシック"/>
              <a:cs typeface="ＭＳ ゴシック"/>
            </a:endParaRPr>
          </a:p>
          <a:p>
            <a:pPr algn="r">
              <a:lnSpc>
                <a:spcPct val="80000"/>
              </a:lnSpc>
              <a:spcBef>
                <a:spcPct val="20000"/>
              </a:spcBef>
              <a:defRPr/>
            </a:pPr>
            <a:r>
              <a:rPr lang="ja-JP" altLang="en-US" sz="1292" kern="0" dirty="0">
                <a:latin typeface="ＭＳ ゴシック"/>
                <a:ea typeface="ＭＳ ゴシック"/>
                <a:cs typeface="ＭＳ ゴシック"/>
              </a:rPr>
              <a:t>国立障害者リハビリテーションセンター学院</a:t>
            </a:r>
            <a:endParaRPr lang="ja-JP" altLang="ja-JP" sz="1292" kern="0" dirty="0">
              <a:latin typeface="ＭＳ ゴシック"/>
              <a:ea typeface="ＭＳ ゴシック"/>
              <a:cs typeface="ＭＳ ゴシック"/>
            </a:endParaRPr>
          </a:p>
        </p:txBody>
      </p:sp>
    </p:spTree>
    <p:extLst>
      <p:ext uri="{BB962C8B-B14F-4D97-AF65-F5344CB8AC3E}">
        <p14:creationId xmlns:p14="http://schemas.microsoft.com/office/powerpoint/2010/main" val="1180713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35915" y="387675"/>
            <a:ext cx="8440614" cy="268558"/>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846" dirty="0">
                <a:solidFill>
                  <a:schemeClr val="tx1"/>
                </a:solidFill>
                <a:latin typeface="ＤＦ特太ゴシック体" panose="020B0509000000000000" pitchFamily="49" charset="-128"/>
                <a:ea typeface="ＤＦ特太ゴシック体" panose="020B0509000000000000" pitchFamily="49" charset="-128"/>
              </a:rPr>
              <a:t>相談支援専門員研修制度の見直しに関する指摘と対応について</a:t>
            </a:r>
          </a:p>
        </p:txBody>
      </p:sp>
      <p:sp>
        <p:nvSpPr>
          <p:cNvPr id="6" name="正方形/長方形 5"/>
          <p:cNvSpPr/>
          <p:nvPr/>
        </p:nvSpPr>
        <p:spPr>
          <a:xfrm>
            <a:off x="335915" y="1416422"/>
            <a:ext cx="2081305" cy="5006979"/>
          </a:xfrm>
          <a:prstGeom prst="rect">
            <a:avLst/>
          </a:prstGeom>
          <a:ln/>
        </p:spPr>
        <p:style>
          <a:lnRef idx="2">
            <a:schemeClr val="accent1"/>
          </a:lnRef>
          <a:fillRef idx="1">
            <a:schemeClr val="lt1"/>
          </a:fillRef>
          <a:effectRef idx="0">
            <a:schemeClr val="accent1"/>
          </a:effectRef>
          <a:fontRef idx="minor">
            <a:schemeClr val="dk1"/>
          </a:fontRef>
        </p:style>
        <p:txBody>
          <a:bodyPr lIns="33231" rtlCol="0" anchor="ctr"/>
          <a:lstStyle/>
          <a:p>
            <a:pPr marL="301748" indent="-151538"/>
            <a:r>
              <a:rPr lang="ja-JP" altLang="en-US" sz="1339" u="sng" dirty="0">
                <a:solidFill>
                  <a:schemeClr val="tx1"/>
                </a:solidFill>
                <a:latin typeface="ＤＦ特太ゴシック体" panose="020B0509000000000000" pitchFamily="49" charset="-128"/>
                <a:ea typeface="ＤＦ特太ゴシック体" panose="020B0509000000000000" pitchFamily="49" charset="-128"/>
              </a:rPr>
              <a:t>（指摘内容）</a:t>
            </a:r>
            <a:endParaRPr lang="en-US" altLang="ja-JP" sz="1339" u="sng" dirty="0">
              <a:solidFill>
                <a:schemeClr val="tx1"/>
              </a:solidFill>
              <a:latin typeface="ＤＦ特太ゴシック体" panose="020B0509000000000000" pitchFamily="49" charset="-128"/>
              <a:ea typeface="ＤＦ特太ゴシック体" panose="020B0509000000000000" pitchFamily="49" charset="-128"/>
            </a:endParaRPr>
          </a:p>
          <a:p>
            <a:pPr marL="301748" indent="-151538"/>
            <a:r>
              <a:rPr lang="ja-JP" altLang="en-US" sz="1172" smtClean="0">
                <a:solidFill>
                  <a:schemeClr val="tx1"/>
                </a:solidFill>
                <a:latin typeface="+mn-ea"/>
              </a:rPr>
              <a:t>○ 障害</a:t>
            </a:r>
            <a:r>
              <a:rPr lang="ja-JP" altLang="en-US" sz="1172" dirty="0">
                <a:solidFill>
                  <a:schemeClr val="tx1"/>
                </a:solidFill>
                <a:latin typeface="+mn-ea"/>
              </a:rPr>
              <a:t>当事者の団体から、相談支援専門員の人数が不足していると考えられる状況の中で、特に相談支援従事者初任者研修の研修時間の増加は現場の実態に合っていない。また、</a:t>
            </a:r>
            <a:r>
              <a:rPr lang="ja-JP" altLang="en-US" sz="1172" u="sng" dirty="0">
                <a:solidFill>
                  <a:schemeClr val="tx1"/>
                </a:solidFill>
                <a:latin typeface="+mn-ea"/>
              </a:rPr>
              <a:t>研修カリキュラムの見直し案作成のプロセスにおいて障害当事者の意見が反映されていない。</a:t>
            </a:r>
            <a:endParaRPr lang="en-US" altLang="ja-JP" sz="1172" u="sng" dirty="0">
              <a:solidFill>
                <a:schemeClr val="tx1"/>
              </a:solidFill>
              <a:latin typeface="+mn-ea"/>
            </a:endParaRPr>
          </a:p>
          <a:p>
            <a:pPr marL="301748" indent="-151538"/>
            <a:r>
              <a:rPr lang="ja-JP" altLang="en-US" sz="646" u="sng" dirty="0">
                <a:solidFill>
                  <a:schemeClr val="tx1"/>
                </a:solidFill>
                <a:latin typeface="+mn-ea"/>
              </a:rPr>
              <a:t>　</a:t>
            </a:r>
            <a:endParaRPr lang="en-US" altLang="ja-JP" sz="646" u="sng" dirty="0">
              <a:solidFill>
                <a:schemeClr val="tx1"/>
              </a:solidFill>
              <a:latin typeface="+mn-ea"/>
            </a:endParaRPr>
          </a:p>
          <a:p>
            <a:pPr marL="301748" indent="-151538"/>
            <a:r>
              <a:rPr lang="ja-JP" altLang="en-US" sz="1172" smtClean="0">
                <a:solidFill>
                  <a:schemeClr val="tx1"/>
                </a:solidFill>
                <a:latin typeface="+mn-ea"/>
              </a:rPr>
              <a:t>○ 研修</a:t>
            </a:r>
            <a:r>
              <a:rPr lang="ja-JP" altLang="en-US" sz="1172" dirty="0">
                <a:solidFill>
                  <a:schemeClr val="tx1"/>
                </a:solidFill>
                <a:latin typeface="+mn-ea"/>
              </a:rPr>
              <a:t>内容について、</a:t>
            </a:r>
            <a:r>
              <a:rPr lang="ja-JP" altLang="en-US" sz="1172" u="sng" dirty="0">
                <a:solidFill>
                  <a:schemeClr val="tx1"/>
                </a:solidFill>
                <a:latin typeface="+mn-ea"/>
              </a:rPr>
              <a:t>障害者のエンパワメントの視点が十分ではない、</a:t>
            </a:r>
            <a:r>
              <a:rPr lang="ja-JP" altLang="en-US" sz="1172" dirty="0">
                <a:solidFill>
                  <a:schemeClr val="tx1"/>
                </a:solidFill>
                <a:latin typeface="+mn-ea"/>
              </a:rPr>
              <a:t>セルフケアプランの位置付けに関して必要な講義を含めるべき。</a:t>
            </a:r>
            <a:endParaRPr lang="en-US" altLang="ja-JP" sz="1172" dirty="0">
              <a:solidFill>
                <a:schemeClr val="tx1"/>
              </a:solidFill>
              <a:latin typeface="+mn-ea"/>
            </a:endParaRPr>
          </a:p>
          <a:p>
            <a:pPr marL="301748" indent="-151538"/>
            <a:r>
              <a:rPr lang="ja-JP" altLang="en-US" sz="646" dirty="0">
                <a:solidFill>
                  <a:schemeClr val="tx1"/>
                </a:solidFill>
                <a:latin typeface="+mn-ea"/>
              </a:rPr>
              <a:t>　</a:t>
            </a:r>
            <a:endParaRPr lang="en-US" altLang="ja-JP" sz="646" dirty="0">
              <a:solidFill>
                <a:schemeClr val="tx1"/>
              </a:solidFill>
              <a:latin typeface="+mn-ea"/>
            </a:endParaRPr>
          </a:p>
          <a:p>
            <a:pPr marL="301748" indent="-151538"/>
            <a:r>
              <a:rPr lang="ja-JP" altLang="en-US" sz="1172" smtClean="0">
                <a:solidFill>
                  <a:schemeClr val="tx1"/>
                </a:solidFill>
                <a:latin typeface="+mn-ea"/>
              </a:rPr>
              <a:t>○ </a:t>
            </a:r>
            <a:r>
              <a:rPr lang="ja-JP" altLang="en-US" sz="1172" u="sng" smtClean="0">
                <a:solidFill>
                  <a:schemeClr val="tx1"/>
                </a:solidFill>
                <a:latin typeface="+mn-ea"/>
              </a:rPr>
              <a:t>移動</a:t>
            </a:r>
            <a:r>
              <a:rPr lang="ja-JP" altLang="en-US" sz="1172" u="sng" dirty="0">
                <a:solidFill>
                  <a:schemeClr val="tx1"/>
                </a:solidFill>
                <a:latin typeface="+mn-ea"/>
              </a:rPr>
              <a:t>が困難な障害当事者が研修を受講しやすくなるような工夫が必要。</a:t>
            </a:r>
            <a:endParaRPr lang="en-US" altLang="ja-JP" sz="1172" u="sng" dirty="0">
              <a:solidFill>
                <a:schemeClr val="tx1"/>
              </a:solidFill>
              <a:latin typeface="+mn-ea"/>
            </a:endParaRPr>
          </a:p>
        </p:txBody>
      </p:sp>
      <p:graphicFrame>
        <p:nvGraphicFramePr>
          <p:cNvPr id="13" name="表 12"/>
          <p:cNvGraphicFramePr>
            <a:graphicFrameLocks noGrp="1"/>
          </p:cNvGraphicFramePr>
          <p:nvPr>
            <p:extLst>
              <p:ext uri="{D42A27DB-BD31-4B8C-83A1-F6EECF244321}">
                <p14:modId xmlns:p14="http://schemas.microsoft.com/office/powerpoint/2010/main" val="449908785"/>
              </p:ext>
            </p:extLst>
          </p:nvPr>
        </p:nvGraphicFramePr>
        <p:xfrm>
          <a:off x="335915" y="976601"/>
          <a:ext cx="2080714" cy="380950"/>
        </p:xfrm>
        <a:graphic>
          <a:graphicData uri="http://schemas.openxmlformats.org/drawingml/2006/table">
            <a:tbl>
              <a:tblPr firstRow="1" bandRow="1">
                <a:tableStyleId>{5940675A-B579-460E-94D1-54222C63F5DA}</a:tableStyleId>
              </a:tblPr>
              <a:tblGrid>
                <a:gridCol w="2080714">
                  <a:extLst>
                    <a:ext uri="{9D8B030D-6E8A-4147-A177-3AD203B41FA5}">
                      <a16:colId xmlns:a16="http://schemas.microsoft.com/office/drawing/2014/main" val="20000"/>
                    </a:ext>
                  </a:extLst>
                </a:gridCol>
              </a:tblGrid>
              <a:tr h="38095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ＤＨＰ特太ゴシック体" panose="020B0500000000000000" pitchFamily="50" charset="-128"/>
                          <a:ea typeface="ＤＨＰ特太ゴシック体" panose="020B0500000000000000" pitchFamily="50" charset="-128"/>
                        </a:rPr>
                        <a:t>第</a:t>
                      </a:r>
                      <a:r>
                        <a:rPr kumimoji="1" lang="en-US" altLang="ja-JP" sz="900" dirty="0" smtClean="0">
                          <a:latin typeface="ＤＨＰ特太ゴシック体" panose="020B0500000000000000" pitchFamily="50" charset="-128"/>
                          <a:ea typeface="ＤＨＰ特太ゴシック体" panose="020B0500000000000000" pitchFamily="50" charset="-128"/>
                        </a:rPr>
                        <a:t>91</a:t>
                      </a:r>
                      <a:r>
                        <a:rPr kumimoji="1" lang="ja-JP" altLang="en-US" sz="900" dirty="0" smtClean="0">
                          <a:latin typeface="ＤＨＰ特太ゴシック体" panose="020B0500000000000000" pitchFamily="50" charset="-128"/>
                          <a:ea typeface="ＤＨＰ特太ゴシック体" panose="020B0500000000000000" pitchFamily="50" charset="-128"/>
                        </a:rPr>
                        <a:t>回社会保障審議会障害者</a:t>
                      </a:r>
                      <a:endParaRPr kumimoji="1" lang="en-US" altLang="ja-JP" sz="900" dirty="0" smtClean="0">
                        <a:latin typeface="ＤＨＰ特太ゴシック体" panose="020B0500000000000000" pitchFamily="50" charset="-128"/>
                        <a:ea typeface="ＤＨＰ特太ゴシック体" panose="020B05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ＤＨＰ特太ゴシック体" panose="020B0500000000000000" pitchFamily="50" charset="-128"/>
                          <a:ea typeface="ＤＨＰ特太ゴシック体" panose="020B0500000000000000" pitchFamily="50" charset="-128"/>
                        </a:rPr>
                        <a:t>部会資料における指摘</a:t>
                      </a:r>
                      <a:endParaRPr kumimoji="1" lang="ja-JP" altLang="en-US" sz="900" dirty="0">
                        <a:latin typeface="ＤＨＰ特太ゴシック体" panose="020B0500000000000000" pitchFamily="50" charset="-128"/>
                        <a:ea typeface="ＤＨＰ特太ゴシック体" panose="020B0500000000000000" pitchFamily="50" charset="-128"/>
                      </a:endParaRPr>
                    </a:p>
                  </a:txBody>
                  <a:tcPr marL="84406" marR="84406" marT="42203" marB="42203" anchor="ctr"/>
                </a:tc>
                <a:extLst>
                  <a:ext uri="{0D108BD9-81ED-4DB2-BD59-A6C34878D82A}">
                    <a16:rowId xmlns:a16="http://schemas.microsoft.com/office/drawing/2014/main" val="10000"/>
                  </a:ext>
                </a:extLst>
              </a:tr>
            </a:tbl>
          </a:graphicData>
        </a:graphic>
      </p:graphicFrame>
      <p:sp>
        <p:nvSpPr>
          <p:cNvPr id="10" name="右矢印 9"/>
          <p:cNvSpPr/>
          <p:nvPr/>
        </p:nvSpPr>
        <p:spPr>
          <a:xfrm>
            <a:off x="2539000" y="2676354"/>
            <a:ext cx="318502" cy="17967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14" name="正方形/長方形 13"/>
          <p:cNvSpPr/>
          <p:nvPr/>
        </p:nvSpPr>
        <p:spPr>
          <a:xfrm>
            <a:off x="2979282" y="1431364"/>
            <a:ext cx="5797247" cy="4992035"/>
          </a:xfrm>
          <a:prstGeom prst="rect">
            <a:avLst/>
          </a:prstGeom>
          <a:ln/>
        </p:spPr>
        <p:style>
          <a:lnRef idx="2">
            <a:schemeClr val="accent1"/>
          </a:lnRef>
          <a:fillRef idx="1">
            <a:schemeClr val="lt1"/>
          </a:fillRef>
          <a:effectRef idx="0">
            <a:schemeClr val="accent1"/>
          </a:effectRef>
          <a:fontRef idx="minor">
            <a:schemeClr val="dk1"/>
          </a:fontRef>
        </p:style>
        <p:txBody>
          <a:bodyPr lIns="33231" rtlCol="0" anchor="ctr"/>
          <a:lstStyle/>
          <a:p>
            <a:pPr marL="301748" indent="-151538"/>
            <a:r>
              <a:rPr lang="ja-JP" altLang="en-US" sz="1339" u="sng" dirty="0">
                <a:solidFill>
                  <a:schemeClr val="tx1"/>
                </a:solidFill>
                <a:latin typeface="ＤＦ特太ゴシック体" panose="020B0509000000000000" pitchFamily="49" charset="-128"/>
                <a:ea typeface="ＤＦ特太ゴシック体" panose="020B0509000000000000" pitchFamily="49" charset="-128"/>
              </a:rPr>
              <a:t>（</a:t>
            </a:r>
            <a:r>
              <a:rPr lang="ja-JP" altLang="en-US" sz="1339" u="sng">
                <a:solidFill>
                  <a:schemeClr val="tx1"/>
                </a:solidFill>
                <a:latin typeface="ＤＦ特太ゴシック体" panose="020B0509000000000000" pitchFamily="49" charset="-128"/>
                <a:ea typeface="ＤＦ特太ゴシック体" panose="020B0509000000000000" pitchFamily="49" charset="-128"/>
              </a:rPr>
              <a:t>対応</a:t>
            </a:r>
            <a:r>
              <a:rPr lang="ja-JP" altLang="en-US" sz="1339" u="sng" smtClean="0">
                <a:solidFill>
                  <a:schemeClr val="tx1"/>
                </a:solidFill>
                <a:latin typeface="ＤＦ特太ゴシック体" panose="020B0509000000000000" pitchFamily="49" charset="-128"/>
                <a:ea typeface="ＤＦ特太ゴシック体" panose="020B0509000000000000" pitchFamily="49" charset="-128"/>
              </a:rPr>
              <a:t>）</a:t>
            </a:r>
            <a:endParaRPr lang="en-US" altLang="ja-JP" sz="1339" u="sng" smtClean="0">
              <a:solidFill>
                <a:schemeClr val="tx1"/>
              </a:solidFill>
              <a:latin typeface="ＤＦ特太ゴシック体" panose="020B0509000000000000" pitchFamily="49" charset="-128"/>
              <a:ea typeface="ＤＦ特太ゴシック体" panose="020B0509000000000000" pitchFamily="49" charset="-128"/>
            </a:endParaRPr>
          </a:p>
          <a:p>
            <a:pPr marL="301748" indent="-151538">
              <a:lnSpc>
                <a:spcPts val="500"/>
              </a:lnSpc>
            </a:pPr>
            <a:endParaRPr lang="en-US" altLang="ja-JP" sz="1339" u="sng" dirty="0">
              <a:solidFill>
                <a:schemeClr val="tx1"/>
              </a:solidFill>
              <a:latin typeface="ＤＦ特太ゴシック体" panose="020B0509000000000000" pitchFamily="49" charset="-128"/>
              <a:ea typeface="ＤＦ特太ゴシック体" panose="020B0509000000000000" pitchFamily="49" charset="-128"/>
            </a:endParaRPr>
          </a:p>
          <a:p>
            <a:pPr marL="301748" indent="-151538"/>
            <a:r>
              <a:rPr lang="en-US" altLang="ja-JP" sz="1172" b="1" dirty="0">
                <a:latin typeface="+mj-ea"/>
                <a:ea typeface="+mj-ea"/>
              </a:rPr>
              <a:t>【</a:t>
            </a:r>
            <a:r>
              <a:rPr lang="ja-JP" altLang="en-US" sz="1172" b="1" dirty="0">
                <a:latin typeface="+mj-ea"/>
                <a:ea typeface="+mj-ea"/>
              </a:rPr>
              <a:t>検討会の開催</a:t>
            </a:r>
            <a:r>
              <a:rPr lang="en-US" altLang="ja-JP" sz="1172" b="1" dirty="0">
                <a:latin typeface="+mj-ea"/>
                <a:ea typeface="+mj-ea"/>
              </a:rPr>
              <a:t>】</a:t>
            </a:r>
          </a:p>
          <a:p>
            <a:pPr marL="493847" indent="-344374"/>
            <a:r>
              <a:rPr lang="ja-JP" altLang="en-US" sz="1172" dirty="0">
                <a:latin typeface="+mj-ea"/>
                <a:ea typeface="+mj-ea"/>
              </a:rPr>
              <a:t>　○　身体障害、知的障害及び精神障害の障害当事者が参画した</a:t>
            </a:r>
            <a:r>
              <a:rPr lang="ja-JP" altLang="en-US" sz="1172" dirty="0">
                <a:solidFill>
                  <a:schemeClr val="tx1"/>
                </a:solidFill>
                <a:latin typeface="+mj-ea"/>
                <a:ea typeface="+mj-ea"/>
              </a:rPr>
              <a:t>検討会を設置し検討（全４回開催）。</a:t>
            </a:r>
            <a:endParaRPr lang="en-US" altLang="ja-JP" sz="1172" dirty="0">
              <a:solidFill>
                <a:schemeClr val="tx1"/>
              </a:solidFill>
              <a:latin typeface="+mj-ea"/>
              <a:ea typeface="+mj-ea"/>
            </a:endParaRPr>
          </a:p>
          <a:p>
            <a:pPr marL="493847" indent="-344374"/>
            <a:r>
              <a:rPr lang="ja-JP" altLang="en-US" sz="554" dirty="0">
                <a:solidFill>
                  <a:schemeClr val="tx1"/>
                </a:solidFill>
                <a:latin typeface="+mj-ea"/>
                <a:ea typeface="+mj-ea"/>
              </a:rPr>
              <a:t>　</a:t>
            </a:r>
            <a:endParaRPr lang="en-US" altLang="ja-JP" sz="554" dirty="0">
              <a:solidFill>
                <a:schemeClr val="tx1"/>
              </a:solidFill>
              <a:latin typeface="+mj-ea"/>
              <a:ea typeface="+mj-ea"/>
            </a:endParaRPr>
          </a:p>
          <a:p>
            <a:pPr marL="301748" indent="-151538"/>
            <a:r>
              <a:rPr lang="en-US" altLang="ja-JP" sz="1172" b="1" dirty="0">
                <a:solidFill>
                  <a:schemeClr val="tx1"/>
                </a:solidFill>
                <a:latin typeface="+mj-ea"/>
                <a:ea typeface="+mj-ea"/>
              </a:rPr>
              <a:t>【</a:t>
            </a:r>
            <a:r>
              <a:rPr lang="ja-JP" altLang="en-US" sz="1172" b="1" dirty="0">
                <a:solidFill>
                  <a:schemeClr val="tx1"/>
                </a:solidFill>
                <a:latin typeface="+mj-ea"/>
                <a:ea typeface="+mj-ea"/>
              </a:rPr>
              <a:t>研修カリキュラムの見直し</a:t>
            </a:r>
            <a:r>
              <a:rPr lang="en-US" altLang="ja-JP" sz="1172" b="1" dirty="0">
                <a:solidFill>
                  <a:schemeClr val="tx1"/>
                </a:solidFill>
                <a:latin typeface="+mj-ea"/>
                <a:ea typeface="+mj-ea"/>
              </a:rPr>
              <a:t>】</a:t>
            </a:r>
            <a:r>
              <a:rPr lang="ja-JP" altLang="en-US" sz="1172" dirty="0">
                <a:solidFill>
                  <a:schemeClr val="tx1"/>
                </a:solidFill>
                <a:latin typeface="+mj-ea"/>
                <a:ea typeface="+mj-ea"/>
              </a:rPr>
              <a:t>　</a:t>
            </a:r>
            <a:endParaRPr lang="en-US" altLang="ja-JP" sz="1172" dirty="0">
              <a:solidFill>
                <a:schemeClr val="tx1"/>
              </a:solidFill>
              <a:latin typeface="+mj-ea"/>
              <a:ea typeface="+mj-ea"/>
            </a:endParaRPr>
          </a:p>
          <a:p>
            <a:pPr marL="414715" indent="-265242"/>
            <a:r>
              <a:rPr lang="ja-JP" altLang="en-US" sz="1172" dirty="0">
                <a:solidFill>
                  <a:schemeClr val="tx1"/>
                </a:solidFill>
                <a:latin typeface="+mj-ea"/>
                <a:ea typeface="+mj-ea"/>
              </a:rPr>
              <a:t>　○　初任者研修標準カリキュラムに関して、相談支援の基本的視点の獲得目標に「エンパワメント」の理解、相談支援が「利用者の立場に立って」行われることなどの記載をさらに強調、講義内容について、「セルフケアマネジメントの重要性についての理解」等の記載を追加</a:t>
            </a:r>
            <a:endParaRPr lang="en-US" altLang="ja-JP" sz="1172" dirty="0">
              <a:solidFill>
                <a:schemeClr val="tx1"/>
              </a:solidFill>
              <a:latin typeface="+mj-ea"/>
              <a:ea typeface="+mj-ea"/>
            </a:endParaRPr>
          </a:p>
          <a:p>
            <a:pPr marL="414715" indent="-265242"/>
            <a:r>
              <a:rPr lang="ja-JP" altLang="en-US" sz="554" dirty="0">
                <a:solidFill>
                  <a:schemeClr val="tx1"/>
                </a:solidFill>
                <a:latin typeface="+mj-ea"/>
                <a:ea typeface="+mj-ea"/>
              </a:rPr>
              <a:t>　</a:t>
            </a:r>
            <a:endParaRPr lang="en-US" altLang="ja-JP" sz="554" dirty="0">
              <a:solidFill>
                <a:schemeClr val="tx1"/>
              </a:solidFill>
              <a:latin typeface="+mj-ea"/>
              <a:ea typeface="+mj-ea"/>
            </a:endParaRPr>
          </a:p>
          <a:p>
            <a:pPr marL="301748" indent="-151538"/>
            <a:r>
              <a:rPr lang="en-US" altLang="ja-JP" sz="1172" b="1" dirty="0">
                <a:solidFill>
                  <a:schemeClr val="tx1"/>
                </a:solidFill>
                <a:latin typeface="+mj-ea"/>
                <a:ea typeface="+mj-ea"/>
              </a:rPr>
              <a:t>【</a:t>
            </a:r>
            <a:r>
              <a:rPr lang="ja-JP" altLang="en-US" sz="1172" b="1" dirty="0">
                <a:solidFill>
                  <a:schemeClr val="tx1"/>
                </a:solidFill>
                <a:latin typeface="+mj-ea"/>
                <a:ea typeface="+mj-ea"/>
              </a:rPr>
              <a:t>当事者の受講時の留意点</a:t>
            </a:r>
            <a:r>
              <a:rPr lang="en-US" altLang="ja-JP" sz="1172" b="1" dirty="0">
                <a:solidFill>
                  <a:schemeClr val="tx1"/>
                </a:solidFill>
                <a:latin typeface="+mj-ea"/>
                <a:ea typeface="+mj-ea"/>
              </a:rPr>
              <a:t>】</a:t>
            </a:r>
          </a:p>
          <a:p>
            <a:pPr marL="301748" indent="-151538"/>
            <a:r>
              <a:rPr lang="ja-JP" altLang="en-US" sz="1172">
                <a:solidFill>
                  <a:schemeClr val="tx1"/>
                </a:solidFill>
                <a:latin typeface="+mj-ea"/>
                <a:ea typeface="+mj-ea"/>
              </a:rPr>
              <a:t>　</a:t>
            </a:r>
            <a:r>
              <a:rPr lang="ja-JP" altLang="en-US" sz="1172" smtClean="0">
                <a:solidFill>
                  <a:schemeClr val="tx1"/>
                </a:solidFill>
                <a:latin typeface="+mj-ea"/>
                <a:ea typeface="+mj-ea"/>
              </a:rPr>
              <a:t>○ 障害</a:t>
            </a:r>
            <a:r>
              <a:rPr lang="ja-JP" altLang="en-US" sz="1172" dirty="0">
                <a:solidFill>
                  <a:schemeClr val="tx1"/>
                </a:solidFill>
                <a:latin typeface="+mj-ea"/>
                <a:ea typeface="+mj-ea"/>
              </a:rPr>
              <a:t>のある受講者等への合理的配慮の実施についてとその具体的例示を記載</a:t>
            </a:r>
            <a:endParaRPr lang="en-US" altLang="ja-JP" sz="1172" dirty="0">
              <a:solidFill>
                <a:schemeClr val="tx1"/>
              </a:solidFill>
              <a:latin typeface="+mj-ea"/>
              <a:ea typeface="+mj-ea"/>
            </a:endParaRPr>
          </a:p>
          <a:p>
            <a:pPr marL="301748" indent="-151538"/>
            <a:r>
              <a:rPr lang="ja-JP" altLang="en-US" sz="1172" dirty="0">
                <a:solidFill>
                  <a:schemeClr val="tx1"/>
                </a:solidFill>
                <a:latin typeface="+mj-ea"/>
                <a:ea typeface="+mj-ea"/>
              </a:rPr>
              <a:t>　</a:t>
            </a:r>
            <a:r>
              <a:rPr lang="ja-JP" altLang="en-US" sz="1172">
                <a:solidFill>
                  <a:schemeClr val="tx1"/>
                </a:solidFill>
                <a:latin typeface="+mj-ea"/>
                <a:ea typeface="+mj-ea"/>
              </a:rPr>
              <a:t>　</a:t>
            </a:r>
            <a:r>
              <a:rPr lang="ja-JP" altLang="en-US" sz="1172" smtClean="0">
                <a:solidFill>
                  <a:schemeClr val="tx1"/>
                </a:solidFill>
                <a:latin typeface="+mj-ea"/>
                <a:ea typeface="+mj-ea"/>
              </a:rPr>
              <a:t>・年度</a:t>
            </a:r>
            <a:r>
              <a:rPr lang="ja-JP" altLang="en-US" sz="1172" dirty="0">
                <a:solidFill>
                  <a:schemeClr val="tx1"/>
                </a:solidFill>
                <a:latin typeface="+mj-ea"/>
                <a:ea typeface="+mj-ea"/>
              </a:rPr>
              <a:t>を越えた長期履修</a:t>
            </a:r>
            <a:endParaRPr lang="en-US" altLang="ja-JP" sz="1172" dirty="0">
              <a:solidFill>
                <a:schemeClr val="tx1"/>
              </a:solidFill>
              <a:latin typeface="+mj-ea"/>
              <a:ea typeface="+mj-ea"/>
            </a:endParaRPr>
          </a:p>
          <a:p>
            <a:pPr marL="301748" indent="-151538"/>
            <a:r>
              <a:rPr lang="ja-JP" altLang="en-US" sz="1172" dirty="0">
                <a:solidFill>
                  <a:schemeClr val="tx1"/>
                </a:solidFill>
                <a:latin typeface="+mj-ea"/>
                <a:ea typeface="+mj-ea"/>
              </a:rPr>
              <a:t>　</a:t>
            </a:r>
            <a:r>
              <a:rPr lang="ja-JP" altLang="en-US" sz="1172">
                <a:solidFill>
                  <a:schemeClr val="tx1"/>
                </a:solidFill>
                <a:latin typeface="+mj-ea"/>
                <a:ea typeface="+mj-ea"/>
              </a:rPr>
              <a:t>　</a:t>
            </a:r>
            <a:r>
              <a:rPr lang="ja-JP" altLang="en-US" sz="1172" smtClean="0">
                <a:solidFill>
                  <a:schemeClr val="tx1"/>
                </a:solidFill>
                <a:latin typeface="+mj-ea"/>
                <a:ea typeface="+mj-ea"/>
              </a:rPr>
              <a:t>・基幹</a:t>
            </a:r>
            <a:r>
              <a:rPr lang="ja-JP" altLang="en-US" sz="1172" dirty="0">
                <a:solidFill>
                  <a:schemeClr val="tx1"/>
                </a:solidFill>
                <a:latin typeface="+mj-ea"/>
                <a:ea typeface="+mj-ea"/>
              </a:rPr>
              <a:t>相談支援センター等における演習等の実施</a:t>
            </a:r>
            <a:endParaRPr lang="en-US" altLang="ja-JP" sz="1172" dirty="0">
              <a:solidFill>
                <a:schemeClr val="tx1"/>
              </a:solidFill>
              <a:latin typeface="+mj-ea"/>
              <a:ea typeface="+mj-ea"/>
            </a:endParaRPr>
          </a:p>
          <a:p>
            <a:pPr marL="740038" indent="-590565"/>
            <a:r>
              <a:rPr lang="ja-JP" altLang="en-US" sz="1172" dirty="0">
                <a:solidFill>
                  <a:schemeClr val="tx1"/>
                </a:solidFill>
                <a:latin typeface="+mj-ea"/>
                <a:ea typeface="+mj-ea"/>
              </a:rPr>
              <a:t>　</a:t>
            </a:r>
            <a:r>
              <a:rPr lang="ja-JP" altLang="en-US" sz="1172">
                <a:solidFill>
                  <a:schemeClr val="tx1"/>
                </a:solidFill>
                <a:latin typeface="+mj-ea"/>
                <a:ea typeface="+mj-ea"/>
              </a:rPr>
              <a:t>　</a:t>
            </a:r>
            <a:r>
              <a:rPr lang="ja-JP" altLang="en-US" sz="1172" smtClean="0">
                <a:solidFill>
                  <a:schemeClr val="tx1"/>
                </a:solidFill>
                <a:latin typeface="+mj-ea"/>
                <a:ea typeface="+mj-ea"/>
              </a:rPr>
              <a:t>・事前</a:t>
            </a:r>
            <a:r>
              <a:rPr lang="ja-JP" altLang="en-US" sz="1172" dirty="0">
                <a:solidFill>
                  <a:schemeClr val="tx1"/>
                </a:solidFill>
                <a:latin typeface="+mj-ea"/>
                <a:ea typeface="+mj-ea"/>
              </a:rPr>
              <a:t>の研修資料の提供、障害特性に応じた必要な情報保障等を具体的</a:t>
            </a:r>
            <a:r>
              <a:rPr lang="ja-JP" altLang="en-US" sz="1172">
                <a:solidFill>
                  <a:schemeClr val="tx1"/>
                </a:solidFill>
                <a:latin typeface="+mj-ea"/>
                <a:ea typeface="+mj-ea"/>
              </a:rPr>
              <a:t>に</a:t>
            </a:r>
            <a:r>
              <a:rPr lang="ja-JP" altLang="en-US" sz="1172" smtClean="0">
                <a:solidFill>
                  <a:schemeClr val="tx1"/>
                </a:solidFill>
                <a:latin typeface="+mj-ea"/>
                <a:ea typeface="+mj-ea"/>
              </a:rPr>
              <a:t>例示</a:t>
            </a:r>
            <a:endParaRPr lang="en-US" altLang="ja-JP" sz="1172" smtClean="0">
              <a:solidFill>
                <a:schemeClr val="tx1"/>
              </a:solidFill>
              <a:latin typeface="+mj-ea"/>
              <a:ea typeface="+mj-ea"/>
            </a:endParaRPr>
          </a:p>
          <a:p>
            <a:pPr marL="740038" indent="-590565"/>
            <a:r>
              <a:rPr lang="ja-JP" altLang="en-US" sz="1172" dirty="0">
                <a:solidFill>
                  <a:schemeClr val="tx1"/>
                </a:solidFill>
                <a:latin typeface="+mj-ea"/>
                <a:ea typeface="+mj-ea"/>
              </a:rPr>
              <a:t>　　</a:t>
            </a:r>
            <a:r>
              <a:rPr lang="ja-JP" altLang="en-US" sz="1172">
                <a:solidFill>
                  <a:schemeClr val="tx1"/>
                </a:solidFill>
                <a:latin typeface="+mj-ea"/>
                <a:ea typeface="+mj-ea"/>
              </a:rPr>
              <a:t>　</a:t>
            </a:r>
            <a:r>
              <a:rPr lang="ja-JP" altLang="en-US" sz="1172" smtClean="0">
                <a:solidFill>
                  <a:schemeClr val="tx1"/>
                </a:solidFill>
                <a:latin typeface="+mj-ea"/>
                <a:ea typeface="+mj-ea"/>
              </a:rPr>
              <a:t>（</a:t>
            </a:r>
            <a:r>
              <a:rPr lang="ja-JP" altLang="en-US" sz="1172" dirty="0">
                <a:solidFill>
                  <a:schemeClr val="tx1"/>
                </a:solidFill>
                <a:latin typeface="+mj-ea"/>
                <a:ea typeface="+mj-ea"/>
              </a:rPr>
              <a:t>例：点字資料の準備、テキストデータの事前提供）</a:t>
            </a:r>
            <a:endParaRPr lang="en-US" altLang="ja-JP" sz="1172" dirty="0">
              <a:solidFill>
                <a:schemeClr val="tx1"/>
              </a:solidFill>
              <a:latin typeface="+mj-ea"/>
              <a:ea typeface="+mj-ea"/>
            </a:endParaRPr>
          </a:p>
          <a:p>
            <a:pPr marL="301748" indent="-151538"/>
            <a:r>
              <a:rPr lang="ja-JP" altLang="en-US" sz="1172" dirty="0">
                <a:solidFill>
                  <a:schemeClr val="tx1"/>
                </a:solidFill>
                <a:latin typeface="+mj-ea"/>
                <a:ea typeface="+mj-ea"/>
              </a:rPr>
              <a:t>　</a:t>
            </a:r>
            <a:r>
              <a:rPr lang="ja-JP" altLang="en-US" sz="1172">
                <a:solidFill>
                  <a:schemeClr val="tx1"/>
                </a:solidFill>
                <a:latin typeface="+mj-ea"/>
                <a:ea typeface="+mj-ea"/>
              </a:rPr>
              <a:t>　</a:t>
            </a:r>
            <a:r>
              <a:rPr lang="ja-JP" altLang="en-US" sz="1172" smtClean="0">
                <a:solidFill>
                  <a:schemeClr val="tx1"/>
                </a:solidFill>
                <a:latin typeface="+mj-ea"/>
                <a:ea typeface="+mj-ea"/>
              </a:rPr>
              <a:t>・</a:t>
            </a:r>
            <a:r>
              <a:rPr lang="ja-JP" altLang="en-US" sz="1172" smtClean="0">
                <a:solidFill>
                  <a:schemeClr val="tx1"/>
                </a:solidFill>
                <a:latin typeface="+mj-ea"/>
              </a:rPr>
              <a:t>合理的</a:t>
            </a:r>
            <a:r>
              <a:rPr lang="ja-JP" altLang="en-US" sz="1172" dirty="0">
                <a:solidFill>
                  <a:schemeClr val="tx1"/>
                </a:solidFill>
                <a:latin typeface="+mj-ea"/>
              </a:rPr>
              <a:t>配慮の実施状況に関するモニタリングを実施</a:t>
            </a:r>
            <a:endParaRPr lang="en-US" altLang="ja-JP" sz="1172" dirty="0">
              <a:solidFill>
                <a:schemeClr val="tx1"/>
              </a:solidFill>
              <a:latin typeface="+mj-ea"/>
            </a:endParaRPr>
          </a:p>
          <a:p>
            <a:pPr marL="301748" indent="-151538"/>
            <a:r>
              <a:rPr lang="ja-JP" altLang="en-US" sz="554" dirty="0">
                <a:solidFill>
                  <a:schemeClr val="tx1"/>
                </a:solidFill>
                <a:latin typeface="+mj-ea"/>
              </a:rPr>
              <a:t>　</a:t>
            </a:r>
            <a:endParaRPr lang="en-US" altLang="ja-JP" sz="554" dirty="0">
              <a:solidFill>
                <a:schemeClr val="tx1"/>
              </a:solidFill>
              <a:latin typeface="+mj-ea"/>
            </a:endParaRPr>
          </a:p>
          <a:p>
            <a:pPr marL="301748" indent="-151538"/>
            <a:r>
              <a:rPr lang="en-US" altLang="ja-JP" sz="1172" b="1" dirty="0">
                <a:latin typeface="+mj-ea"/>
              </a:rPr>
              <a:t>【</a:t>
            </a:r>
            <a:r>
              <a:rPr lang="ja-JP" altLang="en-US" sz="1172" b="1" dirty="0">
                <a:latin typeface="+mj-ea"/>
              </a:rPr>
              <a:t>運用に当たっての考慮事項等</a:t>
            </a:r>
            <a:r>
              <a:rPr lang="en-US" altLang="ja-JP" sz="1172" b="1" dirty="0">
                <a:latin typeface="+mj-ea"/>
              </a:rPr>
              <a:t>】</a:t>
            </a:r>
          </a:p>
          <a:p>
            <a:pPr marL="301748" indent="-151538"/>
            <a:r>
              <a:rPr lang="ja-JP" altLang="en-US" sz="1172">
                <a:latin typeface="+mj-ea"/>
              </a:rPr>
              <a:t>　</a:t>
            </a:r>
            <a:r>
              <a:rPr lang="ja-JP" altLang="en-US" sz="1172" smtClean="0">
                <a:latin typeface="+mj-ea"/>
              </a:rPr>
              <a:t>○ 各都道府県</a:t>
            </a:r>
            <a:r>
              <a:rPr lang="ja-JP" altLang="en-US" sz="1172" dirty="0">
                <a:latin typeface="+mj-ea"/>
              </a:rPr>
              <a:t>での格差是正等</a:t>
            </a:r>
            <a:endParaRPr lang="en-US" altLang="ja-JP" sz="1172" dirty="0">
              <a:latin typeface="+mj-ea"/>
            </a:endParaRPr>
          </a:p>
          <a:p>
            <a:pPr marL="581773" indent="-432300"/>
            <a:r>
              <a:rPr lang="ja-JP" altLang="en-US" sz="1172" dirty="0">
                <a:latin typeface="+mj-ea"/>
              </a:rPr>
              <a:t>　</a:t>
            </a:r>
            <a:r>
              <a:rPr lang="ja-JP" altLang="en-US" sz="1172">
                <a:latin typeface="+mj-ea"/>
              </a:rPr>
              <a:t>　</a:t>
            </a:r>
            <a:r>
              <a:rPr lang="ja-JP" altLang="en-US" sz="1172" smtClean="0">
                <a:latin typeface="+mj-ea"/>
              </a:rPr>
              <a:t>・</a:t>
            </a:r>
            <a:r>
              <a:rPr lang="ja-JP" altLang="en-US" sz="1172" smtClean="0">
                <a:solidFill>
                  <a:schemeClr val="tx1"/>
                </a:solidFill>
                <a:latin typeface="+mj-ea"/>
              </a:rPr>
              <a:t>地域間</a:t>
            </a:r>
            <a:r>
              <a:rPr lang="ja-JP" altLang="en-US" sz="1172" dirty="0">
                <a:solidFill>
                  <a:schemeClr val="tx1"/>
                </a:solidFill>
                <a:latin typeface="+mj-ea"/>
              </a:rPr>
              <a:t>格差を是正するため、必要な講義については共通資料を作成、研修内容の実施状況について確認</a:t>
            </a:r>
            <a:endParaRPr lang="en-US" altLang="ja-JP" sz="1172" dirty="0">
              <a:solidFill>
                <a:schemeClr val="tx1"/>
              </a:solidFill>
              <a:latin typeface="+mj-ea"/>
            </a:endParaRPr>
          </a:p>
          <a:p>
            <a:pPr marL="301748" indent="-151538"/>
            <a:r>
              <a:rPr lang="ja-JP" altLang="en-US" sz="1172" dirty="0">
                <a:solidFill>
                  <a:schemeClr val="tx1"/>
                </a:solidFill>
                <a:latin typeface="+mj-ea"/>
              </a:rPr>
              <a:t>　</a:t>
            </a:r>
            <a:r>
              <a:rPr lang="ja-JP" altLang="en-US" sz="1172">
                <a:solidFill>
                  <a:schemeClr val="tx1"/>
                </a:solidFill>
                <a:latin typeface="+mj-ea"/>
              </a:rPr>
              <a:t>　</a:t>
            </a:r>
            <a:r>
              <a:rPr lang="ja-JP" altLang="en-US" sz="1172" smtClean="0">
                <a:solidFill>
                  <a:schemeClr val="tx1"/>
                </a:solidFill>
                <a:latin typeface="+mj-ea"/>
              </a:rPr>
              <a:t>・ガイドライン</a:t>
            </a:r>
            <a:r>
              <a:rPr lang="ja-JP" altLang="en-US" sz="1172" dirty="0">
                <a:solidFill>
                  <a:schemeClr val="tx1"/>
                </a:solidFill>
                <a:latin typeface="+mj-ea"/>
              </a:rPr>
              <a:t>等により必要な講義については障害当事者の参画を促す</a:t>
            </a:r>
            <a:endParaRPr lang="en-US" altLang="ja-JP" sz="1172" dirty="0">
              <a:solidFill>
                <a:schemeClr val="tx1"/>
              </a:solidFill>
              <a:latin typeface="+mj-ea"/>
            </a:endParaRPr>
          </a:p>
          <a:p>
            <a:pPr marL="301748" indent="-151538"/>
            <a:r>
              <a:rPr lang="ja-JP" altLang="en-US" sz="1172">
                <a:solidFill>
                  <a:schemeClr val="tx1"/>
                </a:solidFill>
                <a:latin typeface="+mj-ea"/>
              </a:rPr>
              <a:t>　</a:t>
            </a:r>
            <a:r>
              <a:rPr lang="ja-JP" altLang="en-US" sz="1172" smtClean="0">
                <a:solidFill>
                  <a:schemeClr val="tx1"/>
                </a:solidFill>
                <a:latin typeface="+mj-ea"/>
              </a:rPr>
              <a:t>○ 標</a:t>
            </a:r>
            <a:r>
              <a:rPr lang="ja-JP" altLang="en-US" sz="1172" dirty="0">
                <a:solidFill>
                  <a:schemeClr val="tx1"/>
                </a:solidFill>
                <a:latin typeface="+mj-ea"/>
              </a:rPr>
              <a:t>準カリキュラム等の改善のための検証、研修資料の開発</a:t>
            </a:r>
            <a:endParaRPr lang="en-US" altLang="ja-JP" sz="1172" dirty="0">
              <a:solidFill>
                <a:schemeClr val="tx1"/>
              </a:solidFill>
              <a:latin typeface="+mj-ea"/>
            </a:endParaRPr>
          </a:p>
          <a:p>
            <a:pPr marL="493847" indent="-344374"/>
            <a:r>
              <a:rPr lang="ja-JP" altLang="en-US" sz="1172" dirty="0">
                <a:solidFill>
                  <a:schemeClr val="tx1"/>
                </a:solidFill>
                <a:latin typeface="+mj-ea"/>
              </a:rPr>
              <a:t>　</a:t>
            </a:r>
            <a:r>
              <a:rPr lang="ja-JP" altLang="en-US" sz="1172">
                <a:solidFill>
                  <a:schemeClr val="tx1"/>
                </a:solidFill>
                <a:latin typeface="+mj-ea"/>
              </a:rPr>
              <a:t>　</a:t>
            </a:r>
            <a:r>
              <a:rPr lang="ja-JP" altLang="en-US" sz="1172" smtClean="0">
                <a:solidFill>
                  <a:schemeClr val="tx1"/>
                </a:solidFill>
                <a:latin typeface="+mj-ea"/>
              </a:rPr>
              <a:t>・厚生</a:t>
            </a:r>
            <a:r>
              <a:rPr lang="ja-JP" altLang="en-US" sz="1172" dirty="0">
                <a:solidFill>
                  <a:schemeClr val="tx1"/>
                </a:solidFill>
                <a:latin typeface="+mj-ea"/>
              </a:rPr>
              <a:t>労働省が実施する指導者養成研修にあたり、障害当事者である</a:t>
            </a:r>
            <a:r>
              <a:rPr lang="ja-JP" altLang="en-US" sz="1172">
                <a:solidFill>
                  <a:schemeClr val="tx1"/>
                </a:solidFill>
                <a:latin typeface="+mj-ea"/>
              </a:rPr>
              <a:t>相談</a:t>
            </a:r>
            <a:r>
              <a:rPr lang="ja-JP" altLang="en-US" sz="1172" smtClean="0">
                <a:solidFill>
                  <a:schemeClr val="tx1"/>
                </a:solidFill>
                <a:latin typeface="+mj-ea"/>
              </a:rPr>
              <a:t>支援</a:t>
            </a:r>
            <a:endParaRPr lang="en-US" altLang="ja-JP" sz="1172" smtClean="0">
              <a:solidFill>
                <a:schemeClr val="tx1"/>
              </a:solidFill>
              <a:latin typeface="+mj-ea"/>
            </a:endParaRPr>
          </a:p>
          <a:p>
            <a:pPr marL="493847" indent="-344374"/>
            <a:r>
              <a:rPr lang="ja-JP" altLang="en-US" sz="1172" smtClean="0">
                <a:solidFill>
                  <a:schemeClr val="tx1"/>
                </a:solidFill>
                <a:latin typeface="+mj-ea"/>
              </a:rPr>
              <a:t>　　　専門員</a:t>
            </a:r>
            <a:r>
              <a:rPr lang="ja-JP" altLang="en-US" sz="1172" dirty="0">
                <a:solidFill>
                  <a:schemeClr val="tx1"/>
                </a:solidFill>
                <a:latin typeface="+mj-ea"/>
              </a:rPr>
              <a:t>を増員し研修内容等の検討を行う</a:t>
            </a:r>
            <a:endParaRPr lang="en-US" altLang="ja-JP" sz="1172" dirty="0">
              <a:solidFill>
                <a:schemeClr val="tx1"/>
              </a:solidFill>
              <a:latin typeface="+mj-ea"/>
            </a:endParaRPr>
          </a:p>
          <a:p>
            <a:pPr marL="493847" indent="-344374"/>
            <a:r>
              <a:rPr lang="ja-JP" altLang="en-US" sz="1172" dirty="0">
                <a:solidFill>
                  <a:schemeClr val="tx1"/>
                </a:solidFill>
                <a:latin typeface="+mj-ea"/>
              </a:rPr>
              <a:t>　</a:t>
            </a:r>
            <a:r>
              <a:rPr lang="ja-JP" altLang="en-US" sz="1172">
                <a:solidFill>
                  <a:schemeClr val="tx1"/>
                </a:solidFill>
                <a:latin typeface="+mj-ea"/>
              </a:rPr>
              <a:t>　</a:t>
            </a:r>
            <a:r>
              <a:rPr lang="ja-JP" altLang="en-US" sz="1172" smtClean="0">
                <a:solidFill>
                  <a:schemeClr val="tx1"/>
                </a:solidFill>
                <a:latin typeface="+mj-ea"/>
              </a:rPr>
              <a:t>・標</a:t>
            </a:r>
            <a:r>
              <a:rPr lang="ja-JP" altLang="en-US" sz="1172" dirty="0">
                <a:solidFill>
                  <a:schemeClr val="tx1"/>
                </a:solidFill>
                <a:latin typeface="+mj-ea"/>
              </a:rPr>
              <a:t>準カリキュラムを展開する都道府県研修の基盤となる共通資料</a:t>
            </a:r>
            <a:r>
              <a:rPr lang="ja-JP" altLang="en-US" sz="1172">
                <a:solidFill>
                  <a:schemeClr val="tx1"/>
                </a:solidFill>
                <a:latin typeface="+mj-ea"/>
              </a:rPr>
              <a:t>の</a:t>
            </a:r>
            <a:r>
              <a:rPr lang="ja-JP" altLang="en-US" sz="1172" smtClean="0">
                <a:solidFill>
                  <a:schemeClr val="tx1"/>
                </a:solidFill>
                <a:latin typeface="+mj-ea"/>
              </a:rPr>
              <a:t>あり方</a:t>
            </a:r>
            <a:endParaRPr lang="en-US" altLang="ja-JP" sz="1172" smtClean="0">
              <a:solidFill>
                <a:schemeClr val="tx1"/>
              </a:solidFill>
              <a:latin typeface="+mj-ea"/>
            </a:endParaRPr>
          </a:p>
          <a:p>
            <a:pPr marL="493847" indent="-344374"/>
            <a:r>
              <a:rPr lang="ja-JP" altLang="en-US" sz="1172" smtClean="0">
                <a:solidFill>
                  <a:schemeClr val="tx1"/>
                </a:solidFill>
                <a:latin typeface="+mj-ea"/>
              </a:rPr>
              <a:t>　　　ついて</a:t>
            </a:r>
            <a:r>
              <a:rPr lang="ja-JP" altLang="en-US" sz="1172" dirty="0">
                <a:solidFill>
                  <a:schemeClr val="tx1"/>
                </a:solidFill>
                <a:latin typeface="+mj-ea"/>
              </a:rPr>
              <a:t>、都道府県の研修実施状況を踏まえ、必要に応じて継続的に検証</a:t>
            </a:r>
            <a:endParaRPr lang="en-US" altLang="ja-JP" sz="1172" dirty="0">
              <a:solidFill>
                <a:schemeClr val="tx1"/>
              </a:solidFill>
              <a:latin typeface="+mj-ea"/>
              <a:ea typeface="+mj-ea"/>
            </a:endParaRPr>
          </a:p>
        </p:txBody>
      </p:sp>
      <p:graphicFrame>
        <p:nvGraphicFramePr>
          <p:cNvPr id="15" name="表 14"/>
          <p:cNvGraphicFramePr>
            <a:graphicFrameLocks noGrp="1"/>
          </p:cNvGraphicFramePr>
          <p:nvPr>
            <p:extLst>
              <p:ext uri="{D42A27DB-BD31-4B8C-83A1-F6EECF244321}">
                <p14:modId xmlns:p14="http://schemas.microsoft.com/office/powerpoint/2010/main" val="2167485166"/>
              </p:ext>
            </p:extLst>
          </p:nvPr>
        </p:nvGraphicFramePr>
        <p:xfrm>
          <a:off x="3035209" y="976601"/>
          <a:ext cx="5744897" cy="380950"/>
        </p:xfrm>
        <a:graphic>
          <a:graphicData uri="http://schemas.openxmlformats.org/drawingml/2006/table">
            <a:tbl>
              <a:tblPr firstRow="1" bandRow="1">
                <a:tableStyleId>{5940675A-B579-460E-94D1-54222C63F5DA}</a:tableStyleId>
              </a:tblPr>
              <a:tblGrid>
                <a:gridCol w="5744897">
                  <a:extLst>
                    <a:ext uri="{9D8B030D-6E8A-4147-A177-3AD203B41FA5}">
                      <a16:colId xmlns:a16="http://schemas.microsoft.com/office/drawing/2014/main" val="20000"/>
                    </a:ext>
                  </a:extLst>
                </a:gridCol>
              </a:tblGrid>
              <a:tr h="38095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100" dirty="0" smtClean="0">
                          <a:latin typeface="ＤＨＰ特太ゴシック体" panose="020B0500000000000000" pitchFamily="50" charset="-128"/>
                          <a:ea typeface="ＤＨＰ特太ゴシック体" panose="020B0500000000000000" pitchFamily="50" charset="-128"/>
                        </a:rPr>
                        <a:t>相談支援の質の向上に向けた検討会（第６回～第９回）</a:t>
                      </a:r>
                      <a:r>
                        <a:rPr lang="ja-JP" altLang="en-US" sz="1100" dirty="0" smtClean="0">
                          <a:solidFill>
                            <a:schemeClr val="tx1"/>
                          </a:solidFill>
                          <a:latin typeface="ＤＨＰ特太ゴシック体" panose="020B0500000000000000" pitchFamily="50" charset="-128"/>
                          <a:ea typeface="ＤＨＰ特太ゴシック体" panose="020B0500000000000000" pitchFamily="50" charset="-128"/>
                        </a:rPr>
                        <a:t>を踏まえた今回の見直し内容</a:t>
                      </a:r>
                      <a:endParaRPr kumimoji="1" lang="ja-JP" altLang="en-US" sz="1100" dirty="0">
                        <a:solidFill>
                          <a:schemeClr val="tx1"/>
                        </a:solidFill>
                      </a:endParaRPr>
                    </a:p>
                  </a:txBody>
                  <a:tcPr marL="84406" marR="84406" marT="42203" marB="42203" anchor="ctr"/>
                </a:tc>
                <a:extLst>
                  <a:ext uri="{0D108BD9-81ED-4DB2-BD59-A6C34878D82A}">
                    <a16:rowId xmlns:a16="http://schemas.microsoft.com/office/drawing/2014/main" val="10000"/>
                  </a:ext>
                </a:extLst>
              </a:tr>
            </a:tbl>
          </a:graphicData>
        </a:graphic>
      </p:graphicFrame>
      <p:grpSp>
        <p:nvGrpSpPr>
          <p:cNvPr id="8" name="グループ化 7">
            <a:extLst>
              <a:ext uri="{FF2B5EF4-FFF2-40B4-BE49-F238E27FC236}">
                <a16:creationId xmlns:a16="http://schemas.microsoft.com/office/drawing/2014/main" id="{FCB529C2-D725-5A40-9D74-C5AD1EFD2573}"/>
              </a:ext>
            </a:extLst>
          </p:cNvPr>
          <p:cNvGrpSpPr/>
          <p:nvPr/>
        </p:nvGrpSpPr>
        <p:grpSpPr>
          <a:xfrm>
            <a:off x="335915" y="714967"/>
            <a:ext cx="8440615" cy="66469"/>
            <a:chOff x="0" y="188640"/>
            <a:chExt cx="9144000" cy="72008"/>
          </a:xfrm>
        </p:grpSpPr>
        <p:cxnSp>
          <p:nvCxnSpPr>
            <p:cNvPr id="9" name="直線コネクタ 8">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2ADEAB0B-3364-414D-832E-F3CDA843F507}" type="slidenum">
              <a:rPr kumimoji="1" lang="ja-JP" altLang="en-US" smtClean="0"/>
              <a:t>20</a:t>
            </a:fld>
            <a:endParaRPr kumimoji="1" lang="ja-JP" altLang="en-US"/>
          </a:p>
        </p:txBody>
      </p:sp>
    </p:spTree>
    <p:extLst>
      <p:ext uri="{BB962C8B-B14F-4D97-AF65-F5344CB8AC3E}">
        <p14:creationId xmlns:p14="http://schemas.microsoft.com/office/powerpoint/2010/main" val="28329037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35915" y="104278"/>
            <a:ext cx="8440615" cy="660437"/>
          </a:xfrm>
          <a:prstGeom prst="rect">
            <a:avLst/>
          </a:prstGeom>
        </p:spPr>
        <p:txBody>
          <a:bodyPr wrap="square">
            <a:spAutoFit/>
          </a:bodyPr>
          <a:lstStyle/>
          <a:p>
            <a:pPr algn="ctr" defTabSz="844083" fontAlgn="base">
              <a:spcBef>
                <a:spcPct val="0"/>
              </a:spcBef>
              <a:spcAft>
                <a:spcPct val="0"/>
              </a:spcAft>
              <a:defRPr/>
            </a:pPr>
            <a:r>
              <a:rPr kumimoji="1" lang="ja-JP" altLang="ja-JP" sz="1846" dirty="0">
                <a:solidFill>
                  <a:prstClr val="black"/>
                </a:solidFill>
                <a:latin typeface="ＤＦ特太ゴシック体" panose="020B0509000000000000" pitchFamily="49" charset="-128"/>
                <a:ea typeface="ＤＦ特太ゴシック体" panose="020B0509000000000000" pitchFamily="49" charset="-128"/>
              </a:rPr>
              <a:t>「相談支援の質の向上に向けた検討会」（第６回～第９回）における</a:t>
            </a:r>
            <a:endParaRPr kumimoji="1" lang="en-US" altLang="ja-JP" sz="1846" dirty="0">
              <a:solidFill>
                <a:prstClr val="black"/>
              </a:solidFill>
              <a:latin typeface="ＤＦ特太ゴシック体" panose="020B0509000000000000" pitchFamily="49" charset="-128"/>
              <a:ea typeface="ＤＦ特太ゴシック体" panose="020B0509000000000000" pitchFamily="49" charset="-128"/>
            </a:endParaRPr>
          </a:p>
          <a:p>
            <a:pPr algn="ctr" defTabSz="844083" fontAlgn="base">
              <a:spcBef>
                <a:spcPct val="0"/>
              </a:spcBef>
              <a:spcAft>
                <a:spcPct val="0"/>
              </a:spcAft>
              <a:defRPr/>
            </a:pPr>
            <a:r>
              <a:rPr kumimoji="1" lang="ja-JP" altLang="ja-JP" sz="1846" dirty="0">
                <a:solidFill>
                  <a:prstClr val="black"/>
                </a:solidFill>
                <a:latin typeface="ＤＦ特太ゴシック体" panose="020B0509000000000000" pitchFamily="49" charset="-128"/>
                <a:ea typeface="ＤＦ特太ゴシック体" panose="020B0509000000000000" pitchFamily="49" charset="-128"/>
              </a:rPr>
              <a:t>議論の取りまとめ</a:t>
            </a:r>
            <a:r>
              <a:rPr kumimoji="1" lang="ja-JP" altLang="en-US" sz="1846" dirty="0">
                <a:solidFill>
                  <a:prstClr val="black"/>
                </a:solidFill>
                <a:latin typeface="ＤＦ特太ゴシック体" panose="020B0509000000000000" pitchFamily="49" charset="-128"/>
                <a:ea typeface="ＤＦ特太ゴシック体" panose="020B0509000000000000" pitchFamily="49" charset="-128"/>
              </a:rPr>
              <a:t>のポイント</a:t>
            </a:r>
            <a:endParaRPr kumimoji="1" lang="ja-JP" altLang="ja-JP" sz="1846" dirty="0">
              <a:solidFill>
                <a:prstClr val="black"/>
              </a:solidFill>
              <a:latin typeface="ＤＦ特太ゴシック体" panose="020B0509000000000000" pitchFamily="49" charset="-128"/>
              <a:ea typeface="ＤＦ特太ゴシック体" panose="020B0509000000000000" pitchFamily="49" charset="-128"/>
            </a:endParaRPr>
          </a:p>
        </p:txBody>
      </p:sp>
      <p:sp>
        <p:nvSpPr>
          <p:cNvPr id="5" name="正方形/長方形 4"/>
          <p:cNvSpPr/>
          <p:nvPr/>
        </p:nvSpPr>
        <p:spPr>
          <a:xfrm>
            <a:off x="335916" y="1084277"/>
            <a:ext cx="8440614" cy="519857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defTabSz="844083" fontAlgn="base">
              <a:lnSpc>
                <a:spcPct val="120000"/>
              </a:lnSpc>
              <a:spcBef>
                <a:spcPct val="0"/>
              </a:spcBef>
              <a:spcAft>
                <a:spcPct val="0"/>
              </a:spcAft>
              <a:tabLst>
                <a:tab pos="1569467" algn="l"/>
              </a:tabLst>
              <a:defRPr/>
            </a:pPr>
            <a:r>
              <a:rPr kumimoji="1" lang="en-US" altLang="ja-JP" sz="1292" smtClean="0">
                <a:solidFill>
                  <a:prstClr val="black"/>
                </a:solidFill>
                <a:latin typeface="Arial"/>
                <a:ea typeface="ＭＳ Ｐゴシック"/>
              </a:rPr>
              <a:t>● </a:t>
            </a:r>
            <a:r>
              <a:rPr kumimoji="1" lang="ja-JP" altLang="en-US" sz="1292" b="1" smtClean="0">
                <a:solidFill>
                  <a:prstClr val="black"/>
                </a:solidFill>
                <a:latin typeface="Arial"/>
                <a:ea typeface="ＭＳ Ｐゴシック"/>
              </a:rPr>
              <a:t>標</a:t>
            </a:r>
            <a:r>
              <a:rPr kumimoji="1" lang="ja-JP" altLang="en-US" sz="1292" b="1" dirty="0">
                <a:solidFill>
                  <a:prstClr val="black"/>
                </a:solidFill>
                <a:latin typeface="Arial"/>
                <a:ea typeface="ＭＳ Ｐゴシック"/>
              </a:rPr>
              <a:t>準カリキュラム案の内容</a:t>
            </a:r>
            <a:endParaRPr kumimoji="1" lang="en-US" altLang="ja-JP" sz="1292" b="1" dirty="0">
              <a:solidFill>
                <a:prstClr val="black"/>
              </a:solidFill>
              <a:latin typeface="Arial"/>
              <a:ea typeface="ＭＳ Ｐゴシック"/>
            </a:endParaRPr>
          </a:p>
          <a:p>
            <a:pPr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相談支援従事者研修標準カリキュラム案の内容については、障害当事者を含めた各構成員の意見を反映し、障害保健福祉部長通知「相談支援従事者研修事業の実施について（案）」に示す相談支援従事者研修事業実施要綱（案）別表に記載された相談支援従事者初任者及び現任研修標準カリキュラム（座長）案としてとりまとめられた。</a:t>
            </a:r>
            <a:endParaRPr kumimoji="1" lang="en-US" altLang="ja-JP" sz="1015" dirty="0">
              <a:solidFill>
                <a:prstClr val="black"/>
              </a:solidFill>
              <a:latin typeface="Arial"/>
              <a:ea typeface="ＭＳ Ｐゴシック"/>
            </a:endParaRPr>
          </a:p>
          <a:p>
            <a:pPr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a:t>
            </a:r>
            <a:endParaRPr kumimoji="1" lang="en-US" altLang="ja-JP" sz="1015" dirty="0">
              <a:solidFill>
                <a:prstClr val="black"/>
              </a:solidFill>
              <a:latin typeface="Arial"/>
              <a:ea typeface="ＭＳ Ｐゴシック"/>
            </a:endParaRPr>
          </a:p>
          <a:p>
            <a:pPr defTabSz="844083" fontAlgn="base">
              <a:lnSpc>
                <a:spcPct val="120000"/>
              </a:lnSpc>
              <a:spcBef>
                <a:spcPct val="0"/>
              </a:spcBef>
              <a:spcAft>
                <a:spcPct val="0"/>
              </a:spcAft>
              <a:defRPr/>
            </a:pPr>
            <a:r>
              <a:rPr kumimoji="1" lang="ja-JP" altLang="en-US" sz="1292" b="1" smtClean="0">
                <a:solidFill>
                  <a:prstClr val="black"/>
                </a:solidFill>
                <a:latin typeface="Arial"/>
                <a:ea typeface="ＭＳ Ｐゴシック"/>
              </a:rPr>
              <a:t>● 障害</a:t>
            </a:r>
            <a:r>
              <a:rPr kumimoji="1" lang="ja-JP" altLang="en-US" sz="1292" b="1" dirty="0">
                <a:solidFill>
                  <a:prstClr val="black"/>
                </a:solidFill>
                <a:latin typeface="Arial"/>
                <a:ea typeface="ＭＳ Ｐゴシック"/>
              </a:rPr>
              <a:t>当事者の研修参加に係る合理的配慮について</a:t>
            </a:r>
            <a:endParaRPr kumimoji="1" lang="en-US" altLang="ja-JP" sz="1292" b="1" dirty="0">
              <a:solidFill>
                <a:prstClr val="black"/>
              </a:solidFill>
              <a:latin typeface="Arial"/>
              <a:ea typeface="ＭＳ Ｐゴシック"/>
            </a:endParaRPr>
          </a:p>
          <a:p>
            <a:pPr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相談支援従事者研修事業実施要綱において合理的な配慮の方法を具体的に例示することにより、各都道府県の研修実施主体に合理的配慮等の実施の検討を促す。</a:t>
            </a:r>
          </a:p>
          <a:p>
            <a:pPr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例）　○　重度の障害を持つ受講者等短期間での連続的な研修受講が困難な場合の、合理的配慮の検討例</a:t>
            </a:r>
          </a:p>
          <a:p>
            <a:pPr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・視聴覚教材の活用</a:t>
            </a:r>
          </a:p>
          <a:p>
            <a:pPr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・長期履修</a:t>
            </a:r>
          </a:p>
          <a:p>
            <a:pPr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・基幹相談支援センター等での履修</a:t>
            </a:r>
          </a:p>
          <a:p>
            <a:pPr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　障害特性に応じた情報保障</a:t>
            </a:r>
          </a:p>
          <a:p>
            <a:pPr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　障害のある受講者も利用しやすい環境が確保されるよう研修会場及び宿泊施設等の配慮を行うよう努めること。</a:t>
            </a:r>
            <a:endParaRPr kumimoji="1" lang="en-US" altLang="ja-JP" sz="1015" dirty="0">
              <a:solidFill>
                <a:prstClr val="black"/>
              </a:solidFill>
              <a:latin typeface="Arial"/>
              <a:ea typeface="ＭＳ Ｐゴシック"/>
            </a:endParaRPr>
          </a:p>
          <a:p>
            <a:pPr defTabSz="844083" fontAlgn="base">
              <a:lnSpc>
                <a:spcPct val="120000"/>
              </a:lnSpc>
              <a:spcBef>
                <a:spcPct val="0"/>
              </a:spcBef>
              <a:spcAft>
                <a:spcPct val="0"/>
              </a:spcAft>
              <a:defRPr/>
            </a:pPr>
            <a:endParaRPr kumimoji="1" lang="en-US" altLang="ja-JP" sz="1015" dirty="0">
              <a:solidFill>
                <a:prstClr val="black"/>
              </a:solidFill>
              <a:latin typeface="Arial"/>
              <a:ea typeface="ＭＳ Ｐゴシック"/>
            </a:endParaRPr>
          </a:p>
          <a:p>
            <a:pPr defTabSz="844083" fontAlgn="base">
              <a:lnSpc>
                <a:spcPct val="120000"/>
              </a:lnSpc>
              <a:spcBef>
                <a:spcPct val="0"/>
              </a:spcBef>
              <a:spcAft>
                <a:spcPct val="0"/>
              </a:spcAft>
              <a:defRPr/>
            </a:pPr>
            <a:r>
              <a:rPr kumimoji="1" lang="ja-JP" altLang="en-US" sz="1292" b="1" smtClean="0">
                <a:solidFill>
                  <a:prstClr val="black"/>
                </a:solidFill>
                <a:latin typeface="Arial"/>
                <a:ea typeface="ＭＳ Ｐゴシック"/>
              </a:rPr>
              <a:t>● 地域間</a:t>
            </a:r>
            <a:r>
              <a:rPr kumimoji="1" lang="ja-JP" altLang="en-US" sz="1292" b="1" dirty="0">
                <a:solidFill>
                  <a:prstClr val="black"/>
                </a:solidFill>
                <a:latin typeface="Arial"/>
                <a:ea typeface="ＭＳ Ｐゴシック"/>
              </a:rPr>
              <a:t>格差の是正のための教材や補助資料の開発及び標準カリキュラム等の改善のための検証について</a:t>
            </a:r>
            <a:endParaRPr kumimoji="1" lang="en-US" altLang="ja-JP" sz="1292" b="1" dirty="0">
              <a:solidFill>
                <a:prstClr val="black"/>
              </a:solidFill>
              <a:latin typeface="Arial"/>
              <a:ea typeface="ＭＳ Ｐゴシック"/>
            </a:endParaRPr>
          </a:p>
          <a:p>
            <a:pPr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今後、障害当事者等の意見を踏まえた標準カリキュラムの内容等の適切な普及を図るとともに各都道府県における研修の内容及び質の地域間格差の是正等の観点から以下のように対応を行う。</a:t>
            </a:r>
            <a:endParaRPr kumimoji="1" lang="en-US" altLang="ja-JP" sz="1015" dirty="0">
              <a:solidFill>
                <a:prstClr val="black"/>
              </a:solidFill>
              <a:latin typeface="Arial"/>
              <a:ea typeface="ＭＳ Ｐゴシック"/>
            </a:endParaRPr>
          </a:p>
          <a:p>
            <a:pPr marL="246191" indent="-246191"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〇　厚生労働省が実施する相談支援従事者指導者養成研修の開催に当たり、相談支援従事者指導者養成研修検討委員に相談支援専門員として業務に従事する障害当事者委員を増員し研修内容等の検討を行う。</a:t>
            </a:r>
            <a:endParaRPr kumimoji="1" lang="en-US" altLang="ja-JP" sz="1015" dirty="0">
              <a:solidFill>
                <a:prstClr val="black"/>
              </a:solidFill>
              <a:latin typeface="Arial"/>
              <a:ea typeface="ＭＳ Ｐゴシック"/>
            </a:endParaRPr>
          </a:p>
          <a:p>
            <a:pPr marL="246191" indent="-246191"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　障害当事者が講師を担当することがより効果的な講義については、研修実施のためのガイドライン等により積極的な登用を促す。</a:t>
            </a:r>
          </a:p>
          <a:p>
            <a:pPr marL="246191" indent="-246191"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〇　地域間格差の発生を可能な限り是正するために、必要な講義については教材や補助資料の参考例を作成し、使用を促すとともに、各都道府県で実施する研修内容の実施状況について確認する。</a:t>
            </a:r>
          </a:p>
          <a:p>
            <a:pPr marL="246191" indent="-246191"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　相談支援従事者指導者養成研修検討会等において、標準カリキュラムの内容、使用する教材や補助資料及び研修資料の在り方について、都道府県における研修の実施状況等を踏まえ、必要に応じ継続的に検証する機会を設ける。</a:t>
            </a:r>
            <a:endParaRPr kumimoji="1" lang="en-US" altLang="ja-JP" sz="1200" dirty="0">
              <a:solidFill>
                <a:prstClr val="black"/>
              </a:solidFill>
              <a:latin typeface="ＭＳ Ｐゴシック"/>
              <a:ea typeface="ＭＳ Ｐゴシック"/>
            </a:endParaRPr>
          </a:p>
        </p:txBody>
      </p:sp>
      <p:grpSp>
        <p:nvGrpSpPr>
          <p:cNvPr id="6" name="グループ化 5">
            <a:extLst>
              <a:ext uri="{FF2B5EF4-FFF2-40B4-BE49-F238E27FC236}">
                <a16:creationId xmlns:a16="http://schemas.microsoft.com/office/drawing/2014/main" id="{FCB529C2-D725-5A40-9D74-C5AD1EFD2573}"/>
              </a:ext>
            </a:extLst>
          </p:cNvPr>
          <p:cNvGrpSpPr/>
          <p:nvPr/>
        </p:nvGrpSpPr>
        <p:grpSpPr>
          <a:xfrm>
            <a:off x="335915" y="752291"/>
            <a:ext cx="8440615" cy="66469"/>
            <a:chOff x="0" y="188640"/>
            <a:chExt cx="9144000" cy="72008"/>
          </a:xfrm>
        </p:grpSpPr>
        <p:cxnSp>
          <p:nvCxnSpPr>
            <p:cNvPr id="7" name="直線コネクタ 6">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3" name="スライド番号プレースホルダー 2"/>
          <p:cNvSpPr>
            <a:spLocks noGrp="1"/>
          </p:cNvSpPr>
          <p:nvPr>
            <p:ph type="sldNum" sz="quarter" idx="12"/>
          </p:nvPr>
        </p:nvSpPr>
        <p:spPr/>
        <p:txBody>
          <a:bodyPr/>
          <a:lstStyle/>
          <a:p>
            <a:fld id="{2ADEAB0B-3364-414D-832E-F3CDA843F507}" type="slidenum">
              <a:rPr kumimoji="1" lang="ja-JP" altLang="en-US" smtClean="0"/>
              <a:t>21</a:t>
            </a:fld>
            <a:endParaRPr kumimoji="1" lang="ja-JP" altLang="en-US"/>
          </a:p>
        </p:txBody>
      </p:sp>
    </p:spTree>
    <p:extLst>
      <p:ext uri="{BB962C8B-B14F-4D97-AF65-F5344CB8AC3E}">
        <p14:creationId xmlns:p14="http://schemas.microsoft.com/office/powerpoint/2010/main" val="14887678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39285" y="494543"/>
            <a:ext cx="8241545" cy="348109"/>
          </a:xfrm>
          <a:prstGeom prst="rect">
            <a:avLst/>
          </a:prstGeom>
        </p:spPr>
        <p:txBody>
          <a:bodyPr wrap="square">
            <a:spAutoFit/>
          </a:bodyPr>
          <a:lstStyle/>
          <a:p>
            <a:pPr algn="ctr"/>
            <a:r>
              <a:rPr lang="ja-JP" altLang="en-US" sz="1662" b="1" dirty="0">
                <a:latin typeface="ＤＨＰ特太ゴシック体" panose="020B0500000000000000" pitchFamily="50" charset="-128"/>
                <a:ea typeface="ＤＨＰ特太ゴシック体" panose="020B0500000000000000" pitchFamily="50" charset="-128"/>
              </a:rPr>
              <a:t>相談支援専門員研修制度の見直しに関する今後の進め方</a:t>
            </a:r>
            <a:endParaRPr lang="ja-JP" altLang="ja-JP" sz="1662" dirty="0">
              <a:latin typeface="ＤＨＰ特太ゴシック体" panose="020B0500000000000000" pitchFamily="50" charset="-128"/>
              <a:ea typeface="ＤＨＰ特太ゴシック体" panose="020B0500000000000000"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494810607"/>
              </p:ext>
            </p:extLst>
          </p:nvPr>
        </p:nvGraphicFramePr>
        <p:xfrm>
          <a:off x="622433" y="1053550"/>
          <a:ext cx="8058398" cy="1609772"/>
        </p:xfrm>
        <a:graphic>
          <a:graphicData uri="http://schemas.openxmlformats.org/drawingml/2006/table">
            <a:tbl>
              <a:tblPr firstRow="1" bandRow="1">
                <a:tableStyleId>{5C22544A-7EE6-4342-B048-85BDC9FD1C3A}</a:tableStyleId>
              </a:tblPr>
              <a:tblGrid>
                <a:gridCol w="1839417">
                  <a:extLst>
                    <a:ext uri="{9D8B030D-6E8A-4147-A177-3AD203B41FA5}">
                      <a16:colId xmlns:a16="http://schemas.microsoft.com/office/drawing/2014/main" val="1239611083"/>
                    </a:ext>
                  </a:extLst>
                </a:gridCol>
                <a:gridCol w="6218981">
                  <a:extLst>
                    <a:ext uri="{9D8B030D-6E8A-4147-A177-3AD203B41FA5}">
                      <a16:colId xmlns:a16="http://schemas.microsoft.com/office/drawing/2014/main" val="371674387"/>
                    </a:ext>
                  </a:extLst>
                </a:gridCol>
              </a:tblGrid>
              <a:tr h="390410">
                <a:tc>
                  <a:txBody>
                    <a:bodyPr/>
                    <a:lstStyle/>
                    <a:p>
                      <a:pPr algn="ctr"/>
                      <a:r>
                        <a:rPr kumimoji="1" lang="ja-JP" altLang="en-US" sz="1700" dirty="0" smtClean="0">
                          <a:solidFill>
                            <a:schemeClr val="tx1"/>
                          </a:solidFill>
                        </a:rPr>
                        <a:t>時期</a:t>
                      </a:r>
                      <a:endParaRPr kumimoji="1" lang="ja-JP" altLang="en-US" sz="1700" dirty="0">
                        <a:solidFill>
                          <a:schemeClr val="tx1"/>
                        </a:solidFill>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700" dirty="0" smtClean="0">
                          <a:solidFill>
                            <a:schemeClr val="tx1"/>
                          </a:solidFill>
                        </a:rPr>
                        <a:t>内容</a:t>
                      </a:r>
                      <a:endParaRPr kumimoji="1" lang="ja-JP" altLang="en-US" sz="1700" dirty="0">
                        <a:solidFill>
                          <a:schemeClr val="tx1"/>
                        </a:solidFill>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1515121"/>
                  </a:ext>
                </a:extLst>
              </a:tr>
              <a:tr h="6096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smtClean="0">
                          <a:solidFill>
                            <a:schemeClr val="tx1"/>
                          </a:solidFill>
                          <a:latin typeface="+mj-ea"/>
                          <a:ea typeface="+mj-ea"/>
                        </a:rPr>
                        <a:t>平成</a:t>
                      </a:r>
                      <a:r>
                        <a:rPr lang="en-US" altLang="ja-JP" sz="1500" dirty="0" smtClean="0">
                          <a:solidFill>
                            <a:schemeClr val="tx1"/>
                          </a:solidFill>
                          <a:latin typeface="+mj-ea"/>
                          <a:ea typeface="+mj-ea"/>
                        </a:rPr>
                        <a:t>31</a:t>
                      </a:r>
                      <a:r>
                        <a:rPr lang="ja-JP" altLang="en-US" sz="1500" dirty="0" smtClean="0">
                          <a:solidFill>
                            <a:schemeClr val="tx1"/>
                          </a:solidFill>
                          <a:latin typeface="+mj-ea"/>
                          <a:ea typeface="+mj-ea"/>
                        </a:rPr>
                        <a:t>年４月</a:t>
                      </a:r>
                      <a:r>
                        <a:rPr lang="en-US" altLang="ja-JP" sz="1500" dirty="0" smtClean="0">
                          <a:solidFill>
                            <a:schemeClr val="tx1"/>
                          </a:solidFill>
                          <a:latin typeface="+mj-ea"/>
                          <a:ea typeface="+mj-ea"/>
                        </a:rPr>
                        <a:t>10</a:t>
                      </a:r>
                      <a:r>
                        <a:rPr lang="ja-JP" altLang="en-US" sz="1500" dirty="0" smtClean="0">
                          <a:solidFill>
                            <a:schemeClr val="tx1"/>
                          </a:solidFill>
                          <a:latin typeface="+mj-ea"/>
                          <a:ea typeface="+mj-ea"/>
                        </a:rPr>
                        <a:t>日</a:t>
                      </a: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lang="ja-JP" altLang="en-US" sz="1500" dirty="0" smtClean="0">
                          <a:solidFill>
                            <a:schemeClr val="tx1"/>
                          </a:solidFill>
                          <a:latin typeface="+mj-ea"/>
                          <a:ea typeface="+mj-ea"/>
                        </a:rPr>
                        <a:t>・　</a:t>
                      </a:r>
                      <a:r>
                        <a:rPr lang="ja-JP" altLang="ja-JP" sz="1500" dirty="0" smtClean="0">
                          <a:solidFill>
                            <a:schemeClr val="tx1"/>
                          </a:solidFill>
                          <a:latin typeface="+mj-ea"/>
                          <a:ea typeface="+mj-ea"/>
                        </a:rPr>
                        <a:t> 「相談支援の質の向上に向けた検討会」（第６回～第９回）における議論の取りまとめ</a:t>
                      </a:r>
                      <a:r>
                        <a:rPr lang="ja-JP" altLang="en-US" sz="1500" dirty="0" smtClean="0">
                          <a:solidFill>
                            <a:schemeClr val="tx1"/>
                          </a:solidFill>
                          <a:latin typeface="+mj-ea"/>
                          <a:ea typeface="+mj-ea"/>
                        </a:rPr>
                        <a:t>を厚生労働省ホームページに掲載</a:t>
                      </a:r>
                      <a:endParaRPr kumimoji="1" lang="ja-JP" altLang="en-US" sz="150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1372530"/>
                  </a:ext>
                </a:extLst>
              </a:tr>
              <a:tr h="6096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smtClean="0">
                          <a:solidFill>
                            <a:schemeClr val="tx1"/>
                          </a:solidFill>
                          <a:latin typeface="+mj-ea"/>
                          <a:ea typeface="+mj-ea"/>
                        </a:rPr>
                        <a:t>令和元年６月</a:t>
                      </a:r>
                      <a:r>
                        <a:rPr lang="en-US" altLang="ja-JP" sz="1500" dirty="0" smtClean="0">
                          <a:solidFill>
                            <a:schemeClr val="tx1"/>
                          </a:solidFill>
                          <a:latin typeface="+mj-ea"/>
                          <a:ea typeface="+mj-ea"/>
                        </a:rPr>
                        <a:t>24</a:t>
                      </a:r>
                      <a:r>
                        <a:rPr lang="ja-JP" altLang="en-US" sz="1500" dirty="0" smtClean="0">
                          <a:solidFill>
                            <a:schemeClr val="tx1"/>
                          </a:solidFill>
                          <a:latin typeface="+mj-ea"/>
                          <a:ea typeface="+mj-ea"/>
                        </a:rPr>
                        <a:t>日</a:t>
                      </a:r>
                      <a:endParaRPr lang="en-US" altLang="ja-JP" sz="1500" dirty="0" smtClean="0">
                        <a:solidFill>
                          <a:schemeClr val="tx1"/>
                        </a:solidFill>
                        <a:latin typeface="+mj-ea"/>
                        <a:ea typeface="+mj-ea"/>
                      </a:endParaRPr>
                    </a:p>
                    <a:p>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indent="-266700">
                        <a:buNone/>
                      </a:pPr>
                      <a:r>
                        <a:rPr lang="ja-JP" altLang="en-US" sz="1500" dirty="0" smtClean="0">
                          <a:solidFill>
                            <a:schemeClr val="tx1"/>
                          </a:solidFill>
                          <a:latin typeface="+mj-ea"/>
                          <a:ea typeface="+mj-ea"/>
                        </a:rPr>
                        <a:t>・　第</a:t>
                      </a:r>
                      <a:r>
                        <a:rPr lang="en-US" altLang="ja-JP" sz="1500" dirty="0" smtClean="0">
                          <a:solidFill>
                            <a:schemeClr val="tx1"/>
                          </a:solidFill>
                          <a:latin typeface="+mj-ea"/>
                          <a:ea typeface="+mj-ea"/>
                        </a:rPr>
                        <a:t>94</a:t>
                      </a:r>
                      <a:r>
                        <a:rPr lang="ja-JP" altLang="en-US" sz="1500" dirty="0" smtClean="0">
                          <a:solidFill>
                            <a:schemeClr val="tx1"/>
                          </a:solidFill>
                          <a:latin typeface="+mj-ea"/>
                          <a:ea typeface="+mj-ea"/>
                        </a:rPr>
                        <a:t>回社会保障審議会障害者部会において、検討会の検討結果について報告</a:t>
                      </a:r>
                      <a:endParaRPr kumimoji="1" lang="ja-JP" altLang="en-US" sz="150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15731180"/>
                  </a:ext>
                </a:extLst>
              </a:tr>
            </a:tbl>
          </a:graphicData>
        </a:graphic>
      </p:graphicFrame>
      <p:sp>
        <p:nvSpPr>
          <p:cNvPr id="6" name="下矢印 5"/>
          <p:cNvSpPr/>
          <p:nvPr/>
        </p:nvSpPr>
        <p:spPr>
          <a:xfrm>
            <a:off x="3688124" y="2747486"/>
            <a:ext cx="1528866" cy="12131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graphicFrame>
        <p:nvGraphicFramePr>
          <p:cNvPr id="8" name="表 7"/>
          <p:cNvGraphicFramePr>
            <a:graphicFrameLocks noGrp="1"/>
          </p:cNvGraphicFramePr>
          <p:nvPr>
            <p:extLst>
              <p:ext uri="{D42A27DB-BD31-4B8C-83A1-F6EECF244321}">
                <p14:modId xmlns:p14="http://schemas.microsoft.com/office/powerpoint/2010/main" val="1517192365"/>
              </p:ext>
            </p:extLst>
          </p:nvPr>
        </p:nvGraphicFramePr>
        <p:xfrm>
          <a:off x="622433" y="4026510"/>
          <a:ext cx="8058398" cy="1324140"/>
        </p:xfrm>
        <a:graphic>
          <a:graphicData uri="http://schemas.openxmlformats.org/drawingml/2006/table">
            <a:tbl>
              <a:tblPr firstRow="1" bandRow="1">
                <a:tableStyleId>{5C22544A-7EE6-4342-B048-85BDC9FD1C3A}</a:tableStyleId>
              </a:tblPr>
              <a:tblGrid>
                <a:gridCol w="1839417">
                  <a:extLst>
                    <a:ext uri="{9D8B030D-6E8A-4147-A177-3AD203B41FA5}">
                      <a16:colId xmlns:a16="http://schemas.microsoft.com/office/drawing/2014/main" val="1239611083"/>
                    </a:ext>
                  </a:extLst>
                </a:gridCol>
                <a:gridCol w="6218981">
                  <a:extLst>
                    <a:ext uri="{9D8B030D-6E8A-4147-A177-3AD203B41FA5}">
                      <a16:colId xmlns:a16="http://schemas.microsoft.com/office/drawing/2014/main" val="371674387"/>
                    </a:ext>
                  </a:extLst>
                </a:gridCol>
              </a:tblGrid>
              <a:tr h="6620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b="0" dirty="0" smtClean="0">
                          <a:solidFill>
                            <a:schemeClr val="tx1"/>
                          </a:solidFill>
                          <a:latin typeface="+mj-ea"/>
                          <a:ea typeface="+mj-ea"/>
                        </a:rPr>
                        <a:t>令和元年</a:t>
                      </a:r>
                      <a:r>
                        <a:rPr lang="ja-JP" altLang="en-US" sz="1500" b="0" smtClean="0">
                          <a:solidFill>
                            <a:schemeClr val="tx1"/>
                          </a:solidFill>
                          <a:latin typeface="+mj-ea"/>
                          <a:ea typeface="+mj-ea"/>
                        </a:rPr>
                        <a:t>６月以降</a:t>
                      </a:r>
                      <a:endParaRPr lang="en-US" altLang="ja-JP" sz="1500" b="0" dirty="0" smtClean="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b="0" dirty="0" smtClean="0">
                          <a:solidFill>
                            <a:schemeClr val="tx1"/>
                          </a:solidFill>
                          <a:latin typeface="+mj-ea"/>
                          <a:ea typeface="+mj-ea"/>
                        </a:rPr>
                        <a:t>・　</a:t>
                      </a:r>
                      <a:r>
                        <a:rPr kumimoji="1" lang="ja-JP" altLang="ja-JP" sz="1500" b="0" kern="1200" dirty="0" smtClean="0">
                          <a:solidFill>
                            <a:schemeClr val="tx1"/>
                          </a:solidFill>
                          <a:latin typeface="+mj-ea"/>
                          <a:ea typeface="+mj-ea"/>
                          <a:cs typeface="+mn-cs"/>
                        </a:rPr>
                        <a:t>相談支援の質の向上に向けた検討会</a:t>
                      </a:r>
                      <a:r>
                        <a:rPr kumimoji="1" lang="en-US" altLang="ja-JP" sz="1500" b="0" kern="1200" dirty="0" smtClean="0">
                          <a:solidFill>
                            <a:schemeClr val="tx1"/>
                          </a:solidFill>
                          <a:latin typeface="+mj-ea"/>
                          <a:ea typeface="+mj-ea"/>
                          <a:cs typeface="+mn-cs"/>
                        </a:rPr>
                        <a:t>WG</a:t>
                      </a:r>
                      <a:r>
                        <a:rPr kumimoji="1" lang="ja-JP" altLang="en-US" sz="1500" b="0" kern="1200" dirty="0" smtClean="0">
                          <a:solidFill>
                            <a:schemeClr val="tx1"/>
                          </a:solidFill>
                          <a:latin typeface="+mj-ea"/>
                          <a:ea typeface="+mj-ea"/>
                          <a:cs typeface="+mn-cs"/>
                        </a:rPr>
                        <a:t>の設置・開催（新規設置）</a:t>
                      </a:r>
                      <a:endParaRPr kumimoji="1" lang="en-US" altLang="ja-JP" sz="1500" b="0" kern="1200" dirty="0" smtClean="0">
                        <a:solidFill>
                          <a:schemeClr val="tx1"/>
                        </a:solidFill>
                        <a:latin typeface="+mj-ea"/>
                        <a:ea typeface="+mj-ea"/>
                        <a:cs typeface="+mn-cs"/>
                      </a:endParaRPr>
                    </a:p>
                    <a:p>
                      <a:pPr marL="534988" marR="0" lvl="0" indent="-534988" algn="l" defTabSz="914400" rtl="0" eaLnBrk="1" fontAlgn="auto" latinLnBrk="0" hangingPunct="1">
                        <a:lnSpc>
                          <a:spcPct val="100000"/>
                        </a:lnSpc>
                        <a:spcBef>
                          <a:spcPts val="0"/>
                        </a:spcBef>
                        <a:spcAft>
                          <a:spcPts val="0"/>
                        </a:spcAft>
                        <a:buClrTx/>
                        <a:buSzTx/>
                        <a:buFontTx/>
                        <a:buNone/>
                        <a:tabLst/>
                        <a:defRPr/>
                      </a:pPr>
                      <a:r>
                        <a:rPr kumimoji="1" lang="ja-JP" altLang="en-US" sz="1000" b="0" dirty="0" smtClean="0">
                          <a:solidFill>
                            <a:schemeClr val="tx1"/>
                          </a:solidFill>
                          <a:latin typeface="+mj-ea"/>
                          <a:ea typeface="+mj-ea"/>
                        </a:rPr>
                        <a:t>　　　　</a:t>
                      </a:r>
                      <a:r>
                        <a:rPr kumimoji="1" lang="en-US" altLang="ja-JP" sz="1100" b="0" dirty="0" smtClean="0">
                          <a:solidFill>
                            <a:schemeClr val="tx1"/>
                          </a:solidFill>
                          <a:latin typeface="+mj-ea"/>
                          <a:ea typeface="+mj-ea"/>
                        </a:rPr>
                        <a:t>※</a:t>
                      </a:r>
                      <a:r>
                        <a:rPr kumimoji="1" lang="ja-JP" altLang="en-US" sz="1100" b="0" dirty="0" smtClean="0">
                          <a:solidFill>
                            <a:schemeClr val="tx1"/>
                          </a:solidFill>
                          <a:latin typeface="+mj-ea"/>
                          <a:ea typeface="+mj-ea"/>
                        </a:rPr>
                        <a:t>　国研修における研修内容の検討、講師用研修ガイドライン、国研修資料、受講者用研修資料の検討・作成作業</a:t>
                      </a:r>
                      <a:endParaRPr kumimoji="1" lang="ja-JP" altLang="en-US" sz="1100" b="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8880826"/>
                  </a:ext>
                </a:extLst>
              </a:tr>
              <a:tr h="6620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b="0" smtClean="0">
                          <a:solidFill>
                            <a:schemeClr val="tx1"/>
                          </a:solidFill>
                          <a:latin typeface="+mj-ea"/>
                          <a:ea typeface="+mj-ea"/>
                        </a:rPr>
                        <a:t>令和元年</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smtClean="0">
                          <a:solidFill>
                            <a:schemeClr val="tx1"/>
                          </a:solidFill>
                          <a:latin typeface="+mj-ea"/>
                          <a:ea typeface="+mj-ea"/>
                        </a:rPr>
                        <a:t>９月</a:t>
                      </a:r>
                      <a:r>
                        <a:rPr lang="en-US" altLang="ja-JP" sz="1400" b="0" dirty="0" smtClean="0">
                          <a:solidFill>
                            <a:schemeClr val="tx1"/>
                          </a:solidFill>
                          <a:latin typeface="+mj-ea"/>
                          <a:ea typeface="+mj-ea"/>
                        </a:rPr>
                        <a:t>11</a:t>
                      </a:r>
                      <a:r>
                        <a:rPr lang="ja-JP" altLang="en-US" sz="1400" b="0" dirty="0" smtClean="0">
                          <a:solidFill>
                            <a:schemeClr val="tx1"/>
                          </a:solidFill>
                          <a:latin typeface="+mj-ea"/>
                          <a:ea typeface="+mj-ea"/>
                        </a:rPr>
                        <a:t>日～９月</a:t>
                      </a:r>
                      <a:r>
                        <a:rPr lang="en-US" altLang="ja-JP" sz="1400" b="0" dirty="0" smtClean="0">
                          <a:solidFill>
                            <a:schemeClr val="tx1"/>
                          </a:solidFill>
                          <a:latin typeface="+mj-ea"/>
                          <a:ea typeface="+mj-ea"/>
                        </a:rPr>
                        <a:t>13</a:t>
                      </a:r>
                      <a:r>
                        <a:rPr lang="ja-JP" altLang="en-US" sz="1400" b="0" dirty="0" smtClean="0">
                          <a:solidFill>
                            <a:schemeClr val="tx1"/>
                          </a:solidFill>
                          <a:latin typeface="+mj-ea"/>
                          <a:ea typeface="+mj-ea"/>
                        </a:rPr>
                        <a:t>日</a:t>
                      </a:r>
                      <a:endParaRPr kumimoji="1" lang="ja-JP" altLang="en-US" sz="1400" b="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b="0" dirty="0" smtClean="0">
                          <a:solidFill>
                            <a:schemeClr val="tx1"/>
                          </a:solidFill>
                          <a:latin typeface="+mj-ea"/>
                          <a:ea typeface="+mj-ea"/>
                        </a:rPr>
                        <a:t>・　国における相談支援従事者指導者養成研修の開催</a:t>
                      </a:r>
                      <a:endParaRPr lang="en-US" altLang="ja-JP" sz="1500" b="0" dirty="0" smtClean="0">
                        <a:solidFill>
                          <a:schemeClr val="tx1"/>
                        </a:solidFill>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b="0" dirty="0" smtClean="0">
                          <a:solidFill>
                            <a:schemeClr val="tx1"/>
                          </a:solidFill>
                          <a:latin typeface="+mj-ea"/>
                          <a:ea typeface="+mj-ea"/>
                        </a:rPr>
                        <a:t>　（＠国立リハビリテーションセンター学院）</a:t>
                      </a:r>
                      <a:endParaRPr kumimoji="1" lang="ja-JP" altLang="en-US" sz="1500" b="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9726953"/>
                  </a:ext>
                </a:extLst>
              </a:tr>
            </a:tbl>
          </a:graphicData>
        </a:graphic>
      </p:graphicFrame>
      <p:sp>
        <p:nvSpPr>
          <p:cNvPr id="3" name="角丸四角形 2"/>
          <p:cNvSpPr/>
          <p:nvPr/>
        </p:nvSpPr>
        <p:spPr>
          <a:xfrm>
            <a:off x="5393658" y="2819521"/>
            <a:ext cx="3100007" cy="1003166"/>
          </a:xfrm>
          <a:prstGeom prst="roundRect">
            <a:avLst>
              <a:gd name="adj" fmla="val 10317"/>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r>
              <a:rPr lang="ja-JP" altLang="en-US" sz="1292" dirty="0">
                <a:solidFill>
                  <a:schemeClr val="tx1"/>
                </a:solidFill>
              </a:rPr>
              <a:t>　取りまとめにおいて、厚生労働省が実施する指導者養成研修にあたり、障害当事者である相談支援専門員を増員し研修内容等の検討を行うこととされた</a:t>
            </a:r>
          </a:p>
        </p:txBody>
      </p:sp>
      <p:sp>
        <p:nvSpPr>
          <p:cNvPr id="4" name="スライド番号プレースホルダー 3"/>
          <p:cNvSpPr>
            <a:spLocks noGrp="1"/>
          </p:cNvSpPr>
          <p:nvPr>
            <p:ph type="sldNum" sz="quarter" idx="12"/>
          </p:nvPr>
        </p:nvSpPr>
        <p:spPr/>
        <p:txBody>
          <a:bodyPr/>
          <a:lstStyle/>
          <a:p>
            <a:fld id="{2ADEAB0B-3364-414D-832E-F3CDA843F507}" type="slidenum">
              <a:rPr kumimoji="1" lang="ja-JP" altLang="en-US" smtClean="0"/>
              <a:t>22</a:t>
            </a:fld>
            <a:endParaRPr kumimoji="1" lang="ja-JP" altLang="en-US"/>
          </a:p>
        </p:txBody>
      </p:sp>
      <p:sp>
        <p:nvSpPr>
          <p:cNvPr id="7" name="テキスト ボックス 6"/>
          <p:cNvSpPr txBox="1"/>
          <p:nvPr/>
        </p:nvSpPr>
        <p:spPr>
          <a:xfrm>
            <a:off x="622433" y="5445552"/>
            <a:ext cx="7426192" cy="1328569"/>
          </a:xfrm>
          <a:prstGeom prst="rect">
            <a:avLst/>
          </a:prstGeom>
          <a:noFill/>
        </p:spPr>
        <p:txBody>
          <a:bodyPr wrap="square" rtlCol="0">
            <a:spAutoFit/>
          </a:bodyPr>
          <a:lstStyle/>
          <a:p>
            <a:r>
              <a:rPr kumimoji="1" lang="ja-JP" altLang="en-US" sz="1200" smtClean="0"/>
              <a:t>● 相談支援の質の向上に向けた検討会</a:t>
            </a:r>
          </a:p>
          <a:p>
            <a:r>
              <a:rPr kumimoji="1" lang="ja-JP" altLang="en-US" sz="1200" smtClean="0"/>
              <a:t>　　</a:t>
            </a:r>
            <a:r>
              <a:rPr kumimoji="1" lang="en-US" altLang="ja-JP" sz="1200" smtClean="0"/>
              <a:t>https</a:t>
            </a:r>
            <a:r>
              <a:rPr kumimoji="1" lang="en-US" altLang="ja-JP" sz="1200"/>
              <a:t>://</a:t>
            </a:r>
            <a:r>
              <a:rPr kumimoji="1" lang="en-US" altLang="ja-JP" sz="1200" smtClean="0"/>
              <a:t>www.mhlw.go.jp/stf/shingi/other-syougai_322988.html</a:t>
            </a:r>
            <a:endParaRPr kumimoji="1" lang="ja-JP" altLang="en-US" sz="1200" smtClean="0"/>
          </a:p>
          <a:p>
            <a:pPr>
              <a:lnSpc>
                <a:spcPts val="500"/>
              </a:lnSpc>
            </a:pPr>
            <a:endParaRPr kumimoji="1" lang="ja-JP" altLang="en-US" sz="1200" smtClean="0"/>
          </a:p>
          <a:p>
            <a:r>
              <a:rPr kumimoji="1" lang="ja-JP" altLang="en-US" sz="1200"/>
              <a:t>● 相談支援の質の向上に向けた検討会</a:t>
            </a:r>
          </a:p>
          <a:p>
            <a:r>
              <a:rPr kumimoji="1" lang="ja-JP" altLang="en-US" sz="1200" smtClean="0"/>
              <a:t>　　</a:t>
            </a:r>
            <a:r>
              <a:rPr kumimoji="1" lang="en-US" altLang="ja-JP" sz="1200" smtClean="0"/>
              <a:t>https</a:t>
            </a:r>
            <a:r>
              <a:rPr kumimoji="1" lang="en-US" altLang="ja-JP" sz="1200"/>
              <a:t>://www.mhlw.go.jp/stf/shingi/other-syougai_322988_00004.html</a:t>
            </a:r>
            <a:endParaRPr kumimoji="1" lang="ja-JP" altLang="en-US" sz="1200" smtClean="0"/>
          </a:p>
          <a:p>
            <a:pPr>
              <a:lnSpc>
                <a:spcPts val="500"/>
              </a:lnSpc>
            </a:pPr>
            <a:endParaRPr kumimoji="1" lang="ja-JP" altLang="en-US" sz="1200"/>
          </a:p>
          <a:p>
            <a:r>
              <a:rPr kumimoji="1" lang="ja-JP" altLang="en-US" sz="1200" smtClean="0"/>
              <a:t>● 平成</a:t>
            </a:r>
            <a:r>
              <a:rPr kumimoji="1" lang="en-US" altLang="ja-JP" sz="1200" smtClean="0"/>
              <a:t>30</a:t>
            </a:r>
            <a:r>
              <a:rPr kumimoji="1" lang="ja-JP" altLang="en-US" sz="1200" smtClean="0"/>
              <a:t>年度障害者総合福祉推進事業 成果物</a:t>
            </a:r>
            <a:r>
              <a:rPr kumimoji="1" lang="en-US" altLang="ja-JP" sz="1200" smtClean="0"/>
              <a:t>(</a:t>
            </a:r>
            <a:r>
              <a:rPr kumimoji="1" lang="ja-JP" altLang="en-US" sz="1200" smtClean="0"/>
              <a:t>実施事業者</a:t>
            </a:r>
            <a:r>
              <a:rPr kumimoji="1" lang="en-US" altLang="ja-JP" sz="1200" smtClean="0"/>
              <a:t>: </a:t>
            </a:r>
            <a:r>
              <a:rPr kumimoji="1" lang="ja-JP" altLang="en-US" sz="1200" smtClean="0"/>
              <a:t>埼玉県相談支援専門員協会</a:t>
            </a:r>
            <a:r>
              <a:rPr kumimoji="1" lang="en-US" altLang="ja-JP" sz="1200" smtClean="0"/>
              <a:t>)</a:t>
            </a:r>
            <a:endParaRPr kumimoji="1" lang="ja-JP" altLang="en-US" sz="1200" smtClean="0"/>
          </a:p>
          <a:p>
            <a:r>
              <a:rPr kumimoji="1" lang="ja-JP" altLang="en-US" sz="1200" smtClean="0"/>
              <a:t>　　</a:t>
            </a:r>
            <a:r>
              <a:rPr kumimoji="1" lang="en-US" altLang="ja-JP" sz="1200" smtClean="0"/>
              <a:t>http</a:t>
            </a:r>
            <a:r>
              <a:rPr kumimoji="1" lang="en-US" altLang="ja-JP" sz="1200"/>
              <a:t>://www.ssa-b.com/h30guideline.html</a:t>
            </a:r>
            <a:endParaRPr kumimoji="1" lang="ja-JP" altLang="en-US" sz="1200"/>
          </a:p>
        </p:txBody>
      </p:sp>
    </p:spTree>
    <p:extLst>
      <p:ext uri="{BB962C8B-B14F-4D97-AF65-F5344CB8AC3E}">
        <p14:creationId xmlns:p14="http://schemas.microsoft.com/office/powerpoint/2010/main" val="29934972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59581" y="371141"/>
            <a:ext cx="8416950" cy="341382"/>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ja-JP" altLang="en-US" sz="1846" b="1" dirty="0">
                <a:solidFill>
                  <a:prstClr val="black"/>
                </a:solidFill>
                <a:latin typeface="ＤＦ特太ゴシック体" panose="020B0509000000000000" pitchFamily="49" charset="-128"/>
                <a:ea typeface="ＤＦ特太ゴシック体" panose="020B0509000000000000" pitchFamily="49" charset="-128"/>
              </a:rPr>
              <a:t>相談支援の質の向上に向けた検討会ワーキンググループについて</a:t>
            </a:r>
          </a:p>
        </p:txBody>
      </p:sp>
      <p:sp>
        <p:nvSpPr>
          <p:cNvPr id="6" name="正方形/長方形 5"/>
          <p:cNvSpPr/>
          <p:nvPr/>
        </p:nvSpPr>
        <p:spPr>
          <a:xfrm>
            <a:off x="335914" y="1061324"/>
            <a:ext cx="8440615" cy="1797520"/>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marL="167058" indent="-167058">
              <a:defRPr/>
            </a:pPr>
            <a:r>
              <a:rPr lang="ja-JP" altLang="en-US" sz="1477" u="sng" dirty="0">
                <a:solidFill>
                  <a:prstClr val="black"/>
                </a:solidFill>
                <a:latin typeface="ＤＦ特太ゴシック体" panose="020B0509000000000000" pitchFamily="49" charset="-128"/>
                <a:ea typeface="ＤＦ特太ゴシック体" panose="020B0509000000000000" pitchFamily="49" charset="-128"/>
              </a:rPr>
              <a:t>１　趣旨（要旨）</a:t>
            </a:r>
            <a:endParaRPr lang="en-US" altLang="ja-JP" sz="1477" u="sng" dirty="0">
              <a:solidFill>
                <a:prstClr val="black"/>
              </a:solidFill>
              <a:latin typeface="ＤＦ特太ゴシック体" panose="020B0509000000000000" pitchFamily="49" charset="-128"/>
              <a:ea typeface="ＤＦ特太ゴシック体" panose="020B0509000000000000" pitchFamily="49" charset="-128"/>
            </a:endParaRPr>
          </a:p>
          <a:p>
            <a:pPr marL="167058">
              <a:lnSpc>
                <a:spcPts val="600"/>
              </a:lnSpc>
            </a:pPr>
            <a:endParaRPr lang="en-US" altLang="ja-JP" sz="1662" smtClean="0"/>
          </a:p>
          <a:p>
            <a:pPr marL="167058"/>
            <a:r>
              <a:rPr lang="ja-JP" altLang="en-US" sz="1662" dirty="0"/>
              <a:t>　</a:t>
            </a:r>
            <a:r>
              <a:rPr lang="ja-JP" altLang="en-US" sz="1477" dirty="0"/>
              <a:t>平成</a:t>
            </a:r>
            <a:r>
              <a:rPr lang="en-US" altLang="ja-JP" sz="1477" dirty="0"/>
              <a:t>30</a:t>
            </a:r>
            <a:r>
              <a:rPr lang="ja-JP" altLang="en-US" sz="1477" dirty="0"/>
              <a:t>年</a:t>
            </a:r>
            <a:r>
              <a:rPr lang="en-US" altLang="ja-JP" sz="1477" dirty="0"/>
              <a:t>10</a:t>
            </a:r>
            <a:r>
              <a:rPr lang="ja-JP" altLang="en-US" sz="1477" dirty="0"/>
              <a:t>月の社会保障審議会障害者部会において、研修項目や障害当事者の負担軽減等についての議論が行われた。これを受け、</a:t>
            </a:r>
            <a:r>
              <a:rPr lang="ja-JP" altLang="en-US" sz="1477" dirty="0">
                <a:latin typeface="+mj-ea"/>
                <a:ea typeface="+mj-ea"/>
              </a:rPr>
              <a:t>平成</a:t>
            </a:r>
            <a:r>
              <a:rPr lang="en-US" altLang="ja-JP" sz="1477" dirty="0">
                <a:latin typeface="+mj-ea"/>
                <a:ea typeface="+mj-ea"/>
              </a:rPr>
              <a:t>31</a:t>
            </a:r>
            <a:r>
              <a:rPr lang="ja-JP" altLang="en-US" sz="1477" dirty="0">
                <a:latin typeface="+mj-ea"/>
                <a:ea typeface="+mj-ea"/>
              </a:rPr>
              <a:t>年２月から３月に「相談支援の質の向上に向けた検討会」を開催し、取りまとめ</a:t>
            </a:r>
            <a:r>
              <a:rPr lang="en-US" altLang="ja-JP" sz="1477" dirty="0">
                <a:latin typeface="+mj-ea"/>
                <a:ea typeface="+mj-ea"/>
              </a:rPr>
              <a:t>(</a:t>
            </a:r>
            <a:r>
              <a:rPr lang="ja-JP" altLang="en-US" sz="1477" dirty="0">
                <a:latin typeface="+mj-ea"/>
                <a:ea typeface="+mj-ea"/>
              </a:rPr>
              <a:t>平成</a:t>
            </a:r>
            <a:r>
              <a:rPr lang="en-US" altLang="ja-JP" sz="1477" dirty="0">
                <a:latin typeface="+mj-ea"/>
                <a:ea typeface="+mj-ea"/>
              </a:rPr>
              <a:t>31</a:t>
            </a:r>
            <a:r>
              <a:rPr lang="ja-JP" altLang="en-US" sz="1477" dirty="0">
                <a:latin typeface="+mj-ea"/>
                <a:ea typeface="+mj-ea"/>
              </a:rPr>
              <a:t>年４月</a:t>
            </a:r>
            <a:r>
              <a:rPr lang="en-US" altLang="ja-JP" sz="1477" dirty="0">
                <a:latin typeface="+mj-ea"/>
                <a:ea typeface="+mj-ea"/>
              </a:rPr>
              <a:t>10</a:t>
            </a:r>
            <a:r>
              <a:rPr lang="ja-JP" altLang="en-US" sz="1477" dirty="0">
                <a:latin typeface="+mj-ea"/>
                <a:ea typeface="+mj-ea"/>
              </a:rPr>
              <a:t>日</a:t>
            </a:r>
            <a:r>
              <a:rPr lang="en-US" altLang="ja-JP" sz="1477" dirty="0">
                <a:latin typeface="+mj-ea"/>
                <a:ea typeface="+mj-ea"/>
              </a:rPr>
              <a:t>)</a:t>
            </a:r>
            <a:r>
              <a:rPr lang="ja-JP" altLang="en-US" sz="1477" dirty="0">
                <a:latin typeface="+mj-ea"/>
                <a:ea typeface="+mj-ea"/>
              </a:rPr>
              <a:t>を行った。</a:t>
            </a:r>
            <a:endParaRPr lang="en-US" altLang="ja-JP" sz="1477" dirty="0">
              <a:latin typeface="+mj-ea"/>
              <a:ea typeface="+mj-ea"/>
            </a:endParaRPr>
          </a:p>
          <a:p>
            <a:pPr marL="167058"/>
            <a:r>
              <a:rPr lang="ja-JP" altLang="en-US" sz="1477" dirty="0">
                <a:latin typeface="+mj-ea"/>
                <a:ea typeface="+mj-ea"/>
              </a:rPr>
              <a:t>　　取りまとめにおいて、「相談支援従事者指導者養成研修検討委員に障害当事者委員を増員し研修内容等の検討を行うこと」とされたことから、関係者によるワーキンググループを開催し具体的な検討を行う。</a:t>
            </a:r>
          </a:p>
        </p:txBody>
      </p:sp>
      <p:grpSp>
        <p:nvGrpSpPr>
          <p:cNvPr id="2" name="グループ化 1">
            <a:extLst>
              <a:ext uri="{FF2B5EF4-FFF2-40B4-BE49-F238E27FC236}">
                <a16:creationId xmlns:a16="http://schemas.microsoft.com/office/drawing/2014/main" id="{FCB529C2-D725-5A40-9D74-C5AD1EFD2573}"/>
              </a:ext>
            </a:extLst>
          </p:cNvPr>
          <p:cNvGrpSpPr/>
          <p:nvPr/>
        </p:nvGrpSpPr>
        <p:grpSpPr>
          <a:xfrm>
            <a:off x="335915" y="752291"/>
            <a:ext cx="8440615" cy="66469"/>
            <a:chOff x="0" y="188640"/>
            <a:chExt cx="9144000" cy="72008"/>
          </a:xfrm>
        </p:grpSpPr>
        <p:cxnSp>
          <p:nvCxnSpPr>
            <p:cNvPr id="7" name="直線コネクタ 6">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10" name="正方形/長方形 9"/>
          <p:cNvSpPr/>
          <p:nvPr/>
        </p:nvSpPr>
        <p:spPr>
          <a:xfrm>
            <a:off x="335914" y="5882198"/>
            <a:ext cx="8440614" cy="379636"/>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marL="167058" indent="-167058">
              <a:defRPr/>
            </a:pPr>
            <a:r>
              <a:rPr lang="ja-JP" altLang="en-US" sz="1477" u="sng" dirty="0">
                <a:solidFill>
                  <a:prstClr val="black"/>
                </a:solidFill>
                <a:latin typeface="ＤＦ特太ゴシック体" panose="020B0509000000000000" pitchFamily="49" charset="-128"/>
                <a:ea typeface="ＤＦ特太ゴシック体" panose="020B0509000000000000" pitchFamily="49" charset="-128"/>
              </a:rPr>
              <a:t>４　委員構成等（別添）</a:t>
            </a:r>
            <a:endParaRPr lang="en-US" altLang="ja-JP" sz="1477" u="sng" dirty="0">
              <a:solidFill>
                <a:prstClr val="black"/>
              </a:solidFill>
              <a:latin typeface="ＤＦ特太ゴシック体" panose="020B0509000000000000" pitchFamily="49" charset="-128"/>
              <a:ea typeface="ＤＦ特太ゴシック体" panose="020B0509000000000000" pitchFamily="49" charset="-128"/>
            </a:endParaRPr>
          </a:p>
          <a:p>
            <a:pPr marL="167058" indent="-167058">
              <a:defRPr/>
            </a:pPr>
            <a:endParaRPr lang="ja-JP" altLang="ja-JP" sz="1477" dirty="0"/>
          </a:p>
        </p:txBody>
      </p:sp>
      <p:sp>
        <p:nvSpPr>
          <p:cNvPr id="11" name="正方形/長方形 10"/>
          <p:cNvSpPr/>
          <p:nvPr/>
        </p:nvSpPr>
        <p:spPr>
          <a:xfrm>
            <a:off x="335913" y="3123416"/>
            <a:ext cx="8440615" cy="1569882"/>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marL="167058" indent="-167058">
              <a:defRPr/>
            </a:pPr>
            <a:r>
              <a:rPr lang="ja-JP" altLang="en-US" sz="1477" u="sng" dirty="0">
                <a:solidFill>
                  <a:prstClr val="black"/>
                </a:solidFill>
                <a:latin typeface="ＤＦ特太ゴシック体" panose="020B0509000000000000" pitchFamily="49" charset="-128"/>
                <a:ea typeface="ＤＦ特太ゴシック体" panose="020B0509000000000000" pitchFamily="49" charset="-128"/>
              </a:rPr>
              <a:t>２　主な検討事項</a:t>
            </a:r>
            <a:endParaRPr lang="en-US" altLang="ja-JP" sz="1477" u="sng" dirty="0">
              <a:solidFill>
                <a:prstClr val="black"/>
              </a:solidFill>
              <a:latin typeface="ＤＦ特太ゴシック体" panose="020B0509000000000000" pitchFamily="49" charset="-128"/>
              <a:ea typeface="ＤＦ特太ゴシック体" panose="020B0509000000000000" pitchFamily="49" charset="-128"/>
            </a:endParaRPr>
          </a:p>
          <a:p>
            <a:pPr marL="167058">
              <a:lnSpc>
                <a:spcPts val="600"/>
              </a:lnSpc>
            </a:pPr>
            <a:endParaRPr lang="en-US" altLang="ja-JP" sz="1477"/>
          </a:p>
          <a:p>
            <a:pPr marL="167058"/>
            <a:r>
              <a:rPr lang="ja-JP" altLang="en-US" sz="1477" smtClean="0"/>
              <a:t>（</a:t>
            </a:r>
            <a:r>
              <a:rPr lang="ja-JP" altLang="en-US" sz="1477" dirty="0"/>
              <a:t>１）国における研修の実施内容</a:t>
            </a:r>
            <a:endParaRPr lang="en-US" altLang="ja-JP" sz="1477" dirty="0"/>
          </a:p>
          <a:p>
            <a:pPr marL="167058"/>
            <a:r>
              <a:rPr lang="ja-JP" altLang="en-US" sz="1477" dirty="0"/>
              <a:t>　　 相談支援専門員に対する研修会の実施にあたり必要となる具体的な研修内容等について</a:t>
            </a:r>
            <a:endParaRPr lang="en-US" altLang="ja-JP" sz="1477" dirty="0"/>
          </a:p>
          <a:p>
            <a:pPr marL="167058"/>
            <a:r>
              <a:rPr lang="ja-JP" altLang="en-US" sz="1477" dirty="0"/>
              <a:t>（２）研修資料等</a:t>
            </a:r>
          </a:p>
          <a:p>
            <a:pPr marL="334116" indent="-167058"/>
            <a:r>
              <a:rPr lang="ja-JP" altLang="en-US" sz="1477" dirty="0"/>
              <a:t>       国及び都道府県において研修を実施するにあたり必要となる研修資料（講師向けガイドライン、研修</a:t>
            </a:r>
            <a:r>
              <a:rPr lang="ja-JP" altLang="en-US" sz="1477" dirty="0">
                <a:solidFill>
                  <a:schemeClr val="tx1"/>
                </a:solidFill>
              </a:rPr>
              <a:t>用教材や補助資料の参考例等）の作成等について</a:t>
            </a:r>
          </a:p>
        </p:txBody>
      </p:sp>
      <p:sp>
        <p:nvSpPr>
          <p:cNvPr id="13" name="正方形/長方形 12"/>
          <p:cNvSpPr/>
          <p:nvPr/>
        </p:nvSpPr>
        <p:spPr>
          <a:xfrm>
            <a:off x="335914" y="4943648"/>
            <a:ext cx="8440614" cy="692047"/>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marL="167058" indent="-167058">
              <a:defRPr/>
            </a:pPr>
            <a:r>
              <a:rPr lang="ja-JP" altLang="en-US" sz="1477" u="sng" dirty="0">
                <a:solidFill>
                  <a:prstClr val="black"/>
                </a:solidFill>
                <a:latin typeface="ＤＦ特太ゴシック体" panose="020B0509000000000000" pitchFamily="49" charset="-128"/>
                <a:ea typeface="ＤＦ特太ゴシック体" panose="020B0509000000000000" pitchFamily="49" charset="-128"/>
              </a:rPr>
              <a:t>３　スケジュール</a:t>
            </a:r>
            <a:endParaRPr lang="en-US" altLang="ja-JP" sz="1477" u="sng" dirty="0">
              <a:solidFill>
                <a:prstClr val="black"/>
              </a:solidFill>
              <a:latin typeface="ＤＦ特太ゴシック体" panose="020B0509000000000000" pitchFamily="49" charset="-128"/>
              <a:ea typeface="ＤＦ特太ゴシック体" panose="020B0509000000000000" pitchFamily="49" charset="-128"/>
            </a:endParaRPr>
          </a:p>
          <a:p>
            <a:pPr marL="167058" indent="-167058">
              <a:lnSpc>
                <a:spcPts val="600"/>
              </a:lnSpc>
              <a:defRPr/>
            </a:pPr>
            <a:endParaRPr lang="en-US" altLang="ja-JP" sz="1477" smtClean="0">
              <a:solidFill>
                <a:prstClr val="black"/>
              </a:solidFill>
              <a:latin typeface="+mn-ea"/>
            </a:endParaRPr>
          </a:p>
          <a:p>
            <a:pPr marL="167058" indent="-167058">
              <a:defRPr/>
            </a:pPr>
            <a:r>
              <a:rPr lang="ja-JP" altLang="en-US" sz="1477" dirty="0">
                <a:solidFill>
                  <a:prstClr val="black"/>
                </a:solidFill>
                <a:latin typeface="+mn-ea"/>
              </a:rPr>
              <a:t>　　令和元年６月に第１回を開催し、令和元年度中を目途に４回程度開催する予定。</a:t>
            </a:r>
            <a:endParaRPr lang="en-US" altLang="ja-JP" sz="1477" u="sng" dirty="0">
              <a:solidFill>
                <a:prstClr val="black"/>
              </a:solidFill>
              <a:latin typeface="ＤＦ特太ゴシック体" panose="020B0509000000000000" pitchFamily="49" charset="-128"/>
              <a:ea typeface="ＤＦ特太ゴシック体" panose="020B0509000000000000" pitchFamily="49" charset="-128"/>
            </a:endParaRPr>
          </a:p>
          <a:p>
            <a:pPr marL="167058" indent="-167058">
              <a:defRPr/>
            </a:pPr>
            <a:endParaRPr lang="ja-JP" altLang="ja-JP" sz="1477" dirty="0"/>
          </a:p>
        </p:txBody>
      </p:sp>
      <p:sp>
        <p:nvSpPr>
          <p:cNvPr id="3" name="スライド番号プレースホルダー 2"/>
          <p:cNvSpPr>
            <a:spLocks noGrp="1"/>
          </p:cNvSpPr>
          <p:nvPr>
            <p:ph type="sldNum" sz="quarter" idx="12"/>
          </p:nvPr>
        </p:nvSpPr>
        <p:spPr/>
        <p:txBody>
          <a:bodyPr/>
          <a:lstStyle/>
          <a:p>
            <a:fld id="{2ADEAB0B-3364-414D-832E-F3CDA843F507}" type="slidenum">
              <a:rPr kumimoji="1" lang="ja-JP" altLang="en-US" smtClean="0"/>
              <a:t>23</a:t>
            </a:fld>
            <a:endParaRPr kumimoji="1" lang="ja-JP" altLang="en-US"/>
          </a:p>
        </p:txBody>
      </p:sp>
    </p:spTree>
    <p:extLst>
      <p:ext uri="{BB962C8B-B14F-4D97-AF65-F5344CB8AC3E}">
        <p14:creationId xmlns:p14="http://schemas.microsoft.com/office/powerpoint/2010/main" val="27220455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59581" y="217117"/>
            <a:ext cx="8416950" cy="341382"/>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lvl="0" algn="ctr">
              <a:defRPr/>
            </a:pPr>
            <a:r>
              <a:rPr lang="ja-JP" altLang="en-US" sz="1846" b="1" dirty="0">
                <a:solidFill>
                  <a:prstClr val="black"/>
                </a:solidFill>
                <a:latin typeface="ＤＦ特太ゴシック体" panose="020B0509000000000000" pitchFamily="49" charset="-128"/>
                <a:ea typeface="ＤＦ特太ゴシック体" panose="020B0509000000000000" pitchFamily="49" charset="-128"/>
              </a:rPr>
              <a:t>相談支援の質の向上に向けた検討会ワーキンググループについて</a:t>
            </a:r>
          </a:p>
        </p:txBody>
      </p:sp>
      <p:grpSp>
        <p:nvGrpSpPr>
          <p:cNvPr id="2" name="グループ化 1">
            <a:extLst>
              <a:ext uri="{FF2B5EF4-FFF2-40B4-BE49-F238E27FC236}">
                <a16:creationId xmlns:a16="http://schemas.microsoft.com/office/drawing/2014/main" id="{FCB529C2-D725-5A40-9D74-C5AD1EFD2573}"/>
              </a:ext>
            </a:extLst>
          </p:cNvPr>
          <p:cNvGrpSpPr/>
          <p:nvPr/>
        </p:nvGrpSpPr>
        <p:grpSpPr>
          <a:xfrm>
            <a:off x="345320" y="578753"/>
            <a:ext cx="8440615" cy="66469"/>
            <a:chOff x="0" y="188640"/>
            <a:chExt cx="9144000" cy="72008"/>
          </a:xfrm>
        </p:grpSpPr>
        <p:cxnSp>
          <p:nvCxnSpPr>
            <p:cNvPr id="7" name="直線コネクタ 6">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10" name="正方形/長方形 9"/>
          <p:cNvSpPr/>
          <p:nvPr/>
        </p:nvSpPr>
        <p:spPr>
          <a:xfrm>
            <a:off x="345320" y="969628"/>
            <a:ext cx="8431211" cy="5377433"/>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marL="167058" indent="-167058">
              <a:spcBef>
                <a:spcPts val="554"/>
              </a:spcBef>
              <a:spcAft>
                <a:spcPts val="554"/>
              </a:spcAft>
              <a:defRPr/>
            </a:pPr>
            <a:r>
              <a:rPr lang="ja-JP" altLang="en-US" sz="1477" u="sng" dirty="0">
                <a:solidFill>
                  <a:prstClr val="black"/>
                </a:solidFill>
                <a:latin typeface="ＤＦ特太ゴシック体" panose="020B0509000000000000" pitchFamily="49" charset="-128"/>
                <a:ea typeface="ＤＦ特太ゴシック体" panose="020B0509000000000000" pitchFamily="49" charset="-128"/>
              </a:rPr>
              <a:t>委員構成等</a:t>
            </a:r>
            <a:endParaRPr lang="en-US" altLang="ja-JP" sz="1477" u="sng" dirty="0">
              <a:solidFill>
                <a:prstClr val="black"/>
              </a:solidFill>
              <a:latin typeface="ＤＦ特太ゴシック体" panose="020B0509000000000000" pitchFamily="49" charset="-128"/>
              <a:ea typeface="ＤＦ特太ゴシック体" panose="020B0509000000000000" pitchFamily="49" charset="-128"/>
            </a:endParaRPr>
          </a:p>
          <a:p>
            <a:pPr marL="166158">
              <a:lnSpc>
                <a:spcPts val="2308"/>
              </a:lnSpc>
            </a:pPr>
            <a:r>
              <a:rPr lang="ja-JP" altLang="en-US" sz="1477" dirty="0"/>
              <a:t>東　美奈子（株式会社</a:t>
            </a:r>
            <a:r>
              <a:rPr lang="en-US" altLang="ja-JP" sz="1477" dirty="0"/>
              <a:t>RETICE DEO</a:t>
            </a:r>
            <a:r>
              <a:rPr lang="ja-JP" altLang="en-US" sz="1477" dirty="0"/>
              <a:t>）</a:t>
            </a:r>
          </a:p>
          <a:p>
            <a:pPr marL="166158">
              <a:lnSpc>
                <a:spcPts val="2308"/>
              </a:lnSpc>
            </a:pPr>
            <a:r>
              <a:rPr lang="ja-JP" altLang="en-US" sz="1477" dirty="0"/>
              <a:t>内布　智之（一般社団法人日本メンタルヘルスピアサポート専門員研修機構代表理事）</a:t>
            </a:r>
          </a:p>
          <a:p>
            <a:pPr marL="166158">
              <a:lnSpc>
                <a:spcPts val="2308"/>
              </a:lnSpc>
            </a:pPr>
            <a:r>
              <a:rPr lang="ja-JP" altLang="en-US" sz="1477" dirty="0"/>
              <a:t>小澤　　温（筑波大学人間系教授）</a:t>
            </a:r>
          </a:p>
          <a:p>
            <a:pPr marL="166158">
              <a:lnSpc>
                <a:spcPts val="2308"/>
              </a:lnSpc>
            </a:pPr>
            <a:r>
              <a:rPr lang="ja-JP" altLang="en-US" sz="1477" dirty="0"/>
              <a:t>彼谷　哲志（特定非営利活動法人あすなろ相談支援専門員）</a:t>
            </a:r>
          </a:p>
          <a:p>
            <a:pPr marL="166158">
              <a:lnSpc>
                <a:spcPts val="2308"/>
              </a:lnSpc>
            </a:pPr>
            <a:r>
              <a:rPr lang="ja-JP" altLang="en-US" sz="1477" smtClean="0"/>
              <a:t>熊谷晋一郎</a:t>
            </a:r>
            <a:r>
              <a:rPr lang="ja-JP" altLang="en-US" sz="1477" dirty="0"/>
              <a:t>（東京大学先端科学技術研究センター准教授）</a:t>
            </a:r>
          </a:p>
          <a:p>
            <a:pPr marL="166158">
              <a:lnSpc>
                <a:spcPts val="2308"/>
              </a:lnSpc>
            </a:pPr>
            <a:r>
              <a:rPr lang="ja-JP" altLang="en-US" sz="1477" dirty="0"/>
              <a:t>小島　一郎（名古屋市瑞穂区障害者基幹相談支援センター所長）</a:t>
            </a:r>
          </a:p>
          <a:p>
            <a:pPr marL="166158">
              <a:lnSpc>
                <a:spcPts val="2308"/>
              </a:lnSpc>
            </a:pPr>
            <a:r>
              <a:rPr lang="ja-JP" altLang="en-US" sz="1477" dirty="0"/>
              <a:t>島村　　聡（沖縄大学准教授）</a:t>
            </a:r>
          </a:p>
          <a:p>
            <a:pPr marL="166158">
              <a:lnSpc>
                <a:spcPts val="2308"/>
              </a:lnSpc>
            </a:pPr>
            <a:r>
              <a:rPr lang="ja-JP" altLang="en-US" sz="1477" dirty="0"/>
              <a:t>鈴木　智敦（名古屋市総合リハビリテーションセンター自立支援局長）</a:t>
            </a:r>
          </a:p>
          <a:p>
            <a:pPr marL="166158">
              <a:lnSpc>
                <a:spcPts val="2308"/>
              </a:lnSpc>
            </a:pPr>
            <a:r>
              <a:rPr lang="ja-JP" altLang="en-US" sz="1477" dirty="0"/>
              <a:t>相馬　大祐（福井県立大学看護福祉学部講師）</a:t>
            </a:r>
          </a:p>
          <a:p>
            <a:pPr marL="166158">
              <a:lnSpc>
                <a:spcPts val="2308"/>
              </a:lnSpc>
            </a:pPr>
            <a:r>
              <a:rPr lang="ja-JP" altLang="en-US" sz="1477" dirty="0"/>
              <a:t>玉木　幸則（特定非営利活動法人日本相談支援専門員協会顧問）</a:t>
            </a:r>
          </a:p>
          <a:p>
            <a:pPr marL="166158">
              <a:lnSpc>
                <a:spcPts val="2308"/>
              </a:lnSpc>
            </a:pPr>
            <a:r>
              <a:rPr lang="ja-JP" altLang="en-US" sz="1477" smtClean="0"/>
              <a:t>堤</a:t>
            </a:r>
            <a:r>
              <a:rPr lang="ja-JP" altLang="en-US" sz="1477"/>
              <a:t>　</a:t>
            </a:r>
            <a:r>
              <a:rPr lang="ja-JP" altLang="en-US" sz="1477" smtClean="0"/>
              <a:t>　愛子</a:t>
            </a:r>
            <a:r>
              <a:rPr lang="ja-JP" altLang="en-US" sz="1477" dirty="0"/>
              <a:t>（特定非営利活動法人町田ヒューマンネットワーク理事長）</a:t>
            </a:r>
          </a:p>
          <a:p>
            <a:pPr marL="166158">
              <a:lnSpc>
                <a:spcPts val="2308"/>
              </a:lnSpc>
            </a:pPr>
            <a:r>
              <a:rPr lang="ja-JP" altLang="en-US" sz="1477" dirty="0"/>
              <a:t>中西　正司（特定非営利活動法人当事者エンパワメントネットワーク理事長）</a:t>
            </a:r>
          </a:p>
          <a:p>
            <a:pPr marL="166158">
              <a:lnSpc>
                <a:spcPts val="2308"/>
              </a:lnSpc>
            </a:pPr>
            <a:r>
              <a:rPr lang="ja-JP" altLang="en-US" sz="1477" dirty="0"/>
              <a:t>西村　真希（社会福祉法人宮城県社会福祉協議会相談支援専門員）</a:t>
            </a:r>
          </a:p>
          <a:p>
            <a:pPr marL="166158">
              <a:lnSpc>
                <a:spcPts val="2308"/>
              </a:lnSpc>
            </a:pPr>
            <a:r>
              <a:rPr lang="ja-JP" altLang="en-US" sz="1477" dirty="0"/>
              <a:t>橋詰　　正（上小圏域障害者総合支援センター所長）</a:t>
            </a:r>
          </a:p>
          <a:p>
            <a:pPr marL="166158">
              <a:lnSpc>
                <a:spcPts val="2308"/>
              </a:lnSpc>
            </a:pPr>
            <a:r>
              <a:rPr lang="ja-JP" altLang="en-US" sz="1477" dirty="0"/>
              <a:t>松浦　俊之（神奈川県子どもみらい局障害福祉課地域生活支援グループ副主幹）</a:t>
            </a:r>
          </a:p>
          <a:p>
            <a:pPr marL="166158">
              <a:lnSpc>
                <a:spcPts val="2308"/>
              </a:lnSpc>
            </a:pPr>
            <a:r>
              <a:rPr lang="ja-JP" altLang="en-US" sz="1477" dirty="0"/>
              <a:t>溝口　哲哉（特定非営利活動法人おきな</a:t>
            </a:r>
            <a:r>
              <a:rPr lang="ja-JP" altLang="en-US" sz="1477" dirty="0" err="1"/>
              <a:t>わ障がい</a:t>
            </a:r>
            <a:r>
              <a:rPr lang="ja-JP" altLang="en-US" sz="1477" dirty="0"/>
              <a:t>者相談支援ネットワーク理事長）</a:t>
            </a:r>
          </a:p>
          <a:p>
            <a:pPr marL="166158">
              <a:lnSpc>
                <a:spcPts val="2308"/>
              </a:lnSpc>
            </a:pPr>
            <a:r>
              <a:rPr lang="ja-JP" altLang="en-US" sz="1477" dirty="0"/>
              <a:t>吉田　展章（ふじさわ基幹相談支援センター</a:t>
            </a:r>
            <a:r>
              <a:rPr lang="ja-JP" altLang="en-US" sz="1477" dirty="0" err="1"/>
              <a:t>えぽめ</a:t>
            </a:r>
            <a:r>
              <a:rPr lang="ja-JP" altLang="en-US" sz="1477" dirty="0"/>
              <a:t>いく所長）　　　</a:t>
            </a:r>
            <a:r>
              <a:rPr lang="ja-JP" altLang="ja-JP" sz="1477" dirty="0"/>
              <a:t>（五十音順、敬称</a:t>
            </a:r>
            <a:r>
              <a:rPr lang="ja-JP" altLang="ja-JP" sz="1477"/>
              <a:t>略</a:t>
            </a:r>
            <a:r>
              <a:rPr lang="ja-JP" altLang="ja-JP" sz="1477" smtClean="0"/>
              <a:t>）</a:t>
            </a:r>
            <a:endParaRPr lang="en-US" altLang="ja-JP" sz="1477"/>
          </a:p>
          <a:p>
            <a:pPr marL="166158">
              <a:lnSpc>
                <a:spcPts val="600"/>
              </a:lnSpc>
            </a:pPr>
            <a:endParaRPr lang="en-US" altLang="ja-JP" sz="1477" smtClean="0">
              <a:solidFill>
                <a:prstClr val="black"/>
              </a:solidFill>
              <a:latin typeface="+mn-ea"/>
            </a:endParaRPr>
          </a:p>
          <a:p>
            <a:pPr marL="166158">
              <a:lnSpc>
                <a:spcPts val="2308"/>
              </a:lnSpc>
            </a:pPr>
            <a:r>
              <a:rPr lang="ja-JP" altLang="en-US" sz="1477" smtClean="0">
                <a:solidFill>
                  <a:prstClr val="black"/>
                </a:solidFill>
                <a:latin typeface="+mn-ea"/>
              </a:rPr>
              <a:t>（</a:t>
            </a:r>
            <a:r>
              <a:rPr lang="ja-JP" altLang="en-US" sz="1477" dirty="0">
                <a:solidFill>
                  <a:prstClr val="black"/>
                </a:solidFill>
                <a:latin typeface="+mn-ea"/>
              </a:rPr>
              <a:t>以上１７名）</a:t>
            </a:r>
            <a:endParaRPr lang="ja-JP" altLang="ja-JP" sz="1477" dirty="0"/>
          </a:p>
        </p:txBody>
      </p:sp>
      <p:sp>
        <p:nvSpPr>
          <p:cNvPr id="3" name="正方形/長方形 2"/>
          <p:cNvSpPr/>
          <p:nvPr/>
        </p:nvSpPr>
        <p:spPr>
          <a:xfrm>
            <a:off x="7690774" y="628707"/>
            <a:ext cx="1037463" cy="348109"/>
          </a:xfrm>
          <a:prstGeom prst="rect">
            <a:avLst/>
          </a:prstGeom>
        </p:spPr>
        <p:txBody>
          <a:bodyPr wrap="none">
            <a:spAutoFit/>
          </a:bodyPr>
          <a:lstStyle/>
          <a:p>
            <a:pPr marL="167058" indent="-167058">
              <a:defRPr/>
            </a:pPr>
            <a:r>
              <a:rPr lang="ja-JP" altLang="en-US" sz="1662" u="sng" dirty="0">
                <a:solidFill>
                  <a:prstClr val="black"/>
                </a:solidFill>
                <a:latin typeface="ＤＦ特太ゴシック体" panose="020B0509000000000000" pitchFamily="49" charset="-128"/>
                <a:ea typeface="ＤＦ特太ゴシック体" panose="020B0509000000000000" pitchFamily="49" charset="-128"/>
              </a:rPr>
              <a:t>（別添）</a:t>
            </a:r>
            <a:endParaRPr lang="en-US" altLang="ja-JP" sz="1662" u="sng" dirty="0">
              <a:solidFill>
                <a:prstClr val="black"/>
              </a:solidFill>
              <a:latin typeface="ＤＦ特太ゴシック体" panose="020B0509000000000000" pitchFamily="49" charset="-128"/>
              <a:ea typeface="ＤＦ特太ゴシック体" panose="020B0509000000000000" pitchFamily="49" charset="-128"/>
            </a:endParaRPr>
          </a:p>
        </p:txBody>
      </p:sp>
      <p:sp>
        <p:nvSpPr>
          <p:cNvPr id="5" name="スライド番号プレースホルダー 4"/>
          <p:cNvSpPr>
            <a:spLocks noGrp="1"/>
          </p:cNvSpPr>
          <p:nvPr>
            <p:ph type="sldNum" sz="quarter" idx="12"/>
          </p:nvPr>
        </p:nvSpPr>
        <p:spPr/>
        <p:txBody>
          <a:bodyPr/>
          <a:lstStyle/>
          <a:p>
            <a:fld id="{2ADEAB0B-3364-414D-832E-F3CDA843F507}" type="slidenum">
              <a:rPr kumimoji="1" lang="ja-JP" altLang="en-US" smtClean="0"/>
              <a:t>24</a:t>
            </a:fld>
            <a:endParaRPr kumimoji="1" lang="ja-JP" altLang="en-US"/>
          </a:p>
        </p:txBody>
      </p:sp>
    </p:spTree>
    <p:extLst>
      <p:ext uri="{BB962C8B-B14F-4D97-AF65-F5344CB8AC3E}">
        <p14:creationId xmlns:p14="http://schemas.microsoft.com/office/powerpoint/2010/main" val="35829984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178786" y="517287"/>
            <a:ext cx="8786446" cy="5836626"/>
          </a:xfrm>
        </p:spPr>
        <p:txBody>
          <a:bodyPr/>
          <a:lstStyle/>
          <a:p>
            <a:r>
              <a:rPr lang="en-US" altLang="ja-JP" sz="3323" smtClean="0">
                <a:latin typeface="+mn-ea"/>
                <a:ea typeface="+mn-ea"/>
              </a:rPr>
              <a:t>Ⅱ</a:t>
            </a:r>
            <a:r>
              <a:rPr lang="ja-JP" altLang="en-US" sz="3323" smtClean="0"/>
              <a:t>－２　告示および実施要綱</a:t>
            </a:r>
            <a:endParaRPr lang="ja-JP" altLang="en-US" sz="3323" dirty="0"/>
          </a:p>
        </p:txBody>
      </p:sp>
      <p:sp>
        <p:nvSpPr>
          <p:cNvPr id="3" name="スライド番号プレースホルダー 2"/>
          <p:cNvSpPr>
            <a:spLocks noGrp="1"/>
          </p:cNvSpPr>
          <p:nvPr>
            <p:ph type="sldNum" sz="quarter" idx="12"/>
          </p:nvPr>
        </p:nvSpPr>
        <p:spPr/>
        <p:txBody>
          <a:bodyPr/>
          <a:lstStyle/>
          <a:p>
            <a:fld id="{2ADEAB0B-3364-414D-832E-F3CDA843F507}" type="slidenum">
              <a:rPr kumimoji="1" lang="ja-JP" altLang="en-US" smtClean="0"/>
              <a:t>25</a:t>
            </a:fld>
            <a:endParaRPr kumimoji="1" lang="ja-JP" altLang="en-US"/>
          </a:p>
        </p:txBody>
      </p:sp>
    </p:spTree>
    <p:extLst>
      <p:ext uri="{BB962C8B-B14F-4D97-AF65-F5344CB8AC3E}">
        <p14:creationId xmlns:p14="http://schemas.microsoft.com/office/powerpoint/2010/main" val="34438296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2844648" y="4662392"/>
            <a:ext cx="3921369" cy="2078976"/>
          </a:xfrm>
          <a:prstGeom prst="rect">
            <a:avLst/>
          </a:prstGeom>
          <a:solidFill>
            <a:srgbClr val="FFFF99"/>
          </a:solidFill>
          <a:ln w="15875" algn="ctr">
            <a:solidFill>
              <a:schemeClr val="tx1"/>
            </a:solidFill>
            <a:miter lim="800000"/>
            <a:headEnd/>
            <a:tailEnd/>
          </a:ln>
        </p:spPr>
        <p:txBody>
          <a:bodyPr wrap="none"/>
          <a:lstStyle/>
          <a:p>
            <a:pPr algn="ctr" fontAlgn="base">
              <a:spcBef>
                <a:spcPct val="0"/>
              </a:spcBef>
              <a:spcAft>
                <a:spcPct val="0"/>
              </a:spcAft>
            </a:pPr>
            <a:r>
              <a:rPr lang="ja-JP" altLang="en-US" dirty="0">
                <a:solidFill>
                  <a:srgbClr val="CC0000"/>
                </a:solidFill>
              </a:rPr>
              <a:t>研 修 の 修了</a:t>
            </a:r>
          </a:p>
        </p:txBody>
      </p:sp>
      <p:sp>
        <p:nvSpPr>
          <p:cNvPr id="37891" name="AutoShape 4"/>
          <p:cNvSpPr>
            <a:spLocks noChangeArrowheads="1"/>
          </p:cNvSpPr>
          <p:nvPr/>
        </p:nvSpPr>
        <p:spPr bwMode="auto">
          <a:xfrm>
            <a:off x="4638183" y="5452117"/>
            <a:ext cx="360485" cy="360362"/>
          </a:xfrm>
          <a:prstGeom prst="plus">
            <a:avLst>
              <a:gd name="adj" fmla="val 34907"/>
            </a:avLst>
          </a:prstGeom>
          <a:solidFill>
            <a:srgbClr val="99CCFF"/>
          </a:solidFill>
          <a:ln w="9525" algn="ctr">
            <a:solidFill>
              <a:srgbClr val="3366FF"/>
            </a:solidFill>
            <a:miter lim="800000"/>
            <a:headEnd/>
            <a:tailEnd/>
          </a:ln>
        </p:spPr>
        <p:txBody>
          <a:bodyPr wrap="none" anchor="ctr"/>
          <a:lstStyle/>
          <a:p>
            <a:pPr fontAlgn="base">
              <a:spcBef>
                <a:spcPct val="0"/>
              </a:spcBef>
              <a:spcAft>
                <a:spcPct val="0"/>
              </a:spcAft>
            </a:pPr>
            <a:endParaRPr lang="ja-JP" altLang="en-US" sz="1600">
              <a:solidFill>
                <a:srgbClr val="000000"/>
              </a:solidFill>
            </a:endParaRPr>
          </a:p>
        </p:txBody>
      </p:sp>
      <p:sp>
        <p:nvSpPr>
          <p:cNvPr id="37892" name="AutoShape 5"/>
          <p:cNvSpPr>
            <a:spLocks noChangeArrowheads="1"/>
          </p:cNvSpPr>
          <p:nvPr/>
        </p:nvSpPr>
        <p:spPr bwMode="auto">
          <a:xfrm>
            <a:off x="2358053" y="5571617"/>
            <a:ext cx="360485" cy="360362"/>
          </a:xfrm>
          <a:prstGeom prst="plus">
            <a:avLst>
              <a:gd name="adj" fmla="val 34907"/>
            </a:avLst>
          </a:prstGeom>
          <a:solidFill>
            <a:srgbClr val="99CCFF"/>
          </a:solidFill>
          <a:ln w="9525" algn="ctr">
            <a:solidFill>
              <a:srgbClr val="3366FF"/>
            </a:solidFill>
            <a:miter lim="800000"/>
            <a:headEnd/>
            <a:tailEnd/>
          </a:ln>
        </p:spPr>
        <p:txBody>
          <a:bodyPr wrap="none" anchor="ctr"/>
          <a:lstStyle/>
          <a:p>
            <a:pPr fontAlgn="base">
              <a:spcBef>
                <a:spcPct val="0"/>
              </a:spcBef>
              <a:spcAft>
                <a:spcPct val="0"/>
              </a:spcAft>
            </a:pPr>
            <a:endParaRPr lang="ja-JP" altLang="en-US" sz="1200">
              <a:solidFill>
                <a:srgbClr val="000000"/>
              </a:solidFill>
            </a:endParaRPr>
          </a:p>
        </p:txBody>
      </p:sp>
      <p:sp>
        <p:nvSpPr>
          <p:cNvPr id="37893" name="Rectangle 6"/>
          <p:cNvSpPr>
            <a:spLocks noChangeArrowheads="1"/>
          </p:cNvSpPr>
          <p:nvPr/>
        </p:nvSpPr>
        <p:spPr bwMode="auto">
          <a:xfrm>
            <a:off x="5169894" y="4985100"/>
            <a:ext cx="1462454" cy="1512888"/>
          </a:xfrm>
          <a:prstGeom prst="rect">
            <a:avLst/>
          </a:prstGeom>
          <a:solidFill>
            <a:srgbClr val="FFE7FF"/>
          </a:solidFill>
          <a:ln w="9525">
            <a:solidFill>
              <a:schemeClr val="tx1"/>
            </a:solidFill>
            <a:miter lim="800000"/>
            <a:headEnd/>
            <a:tailEnd/>
          </a:ln>
        </p:spPr>
        <p:txBody>
          <a:bodyPr anchor="ctr"/>
          <a:lstStyle/>
          <a:p>
            <a:pPr fontAlgn="base">
              <a:lnSpc>
                <a:spcPct val="110000"/>
              </a:lnSpc>
              <a:spcBef>
                <a:spcPct val="0"/>
              </a:spcBef>
              <a:spcAft>
                <a:spcPct val="0"/>
              </a:spcAft>
            </a:pPr>
            <a:r>
              <a:rPr lang="ja-JP" altLang="en-US" sz="1400" dirty="0">
                <a:solidFill>
                  <a:srgbClr val="000000"/>
                </a:solidFill>
                <a:latin typeface="MS UI Gothic" panose="020B0600070205080204" pitchFamily="50" charset="-128"/>
                <a:ea typeface="MS UI Gothic" panose="020B0600070205080204" pitchFamily="50" charset="-128"/>
              </a:rPr>
              <a:t>５年ごとに</a:t>
            </a:r>
          </a:p>
          <a:p>
            <a:pPr fontAlgn="base">
              <a:lnSpc>
                <a:spcPct val="110000"/>
              </a:lnSpc>
              <a:spcBef>
                <a:spcPct val="0"/>
              </a:spcBef>
              <a:spcAft>
                <a:spcPct val="0"/>
              </a:spcAft>
            </a:pPr>
            <a:r>
              <a:rPr lang="ja-JP" altLang="en-US" sz="1400" dirty="0">
                <a:solidFill>
                  <a:srgbClr val="000000"/>
                </a:solidFill>
                <a:latin typeface="MS UI Gothic" panose="020B0600070205080204" pitchFamily="50" charset="-128"/>
                <a:ea typeface="MS UI Gothic" panose="020B0600070205080204" pitchFamily="50" charset="-128"/>
              </a:rPr>
              <a:t>「相談支援従事者現任研修」</a:t>
            </a:r>
            <a:endParaRPr lang="en-US" altLang="ja-JP" sz="1400" dirty="0">
              <a:solidFill>
                <a:srgbClr val="000000"/>
              </a:solidFill>
              <a:latin typeface="MS UI Gothic" panose="020B0600070205080204" pitchFamily="50" charset="-128"/>
              <a:ea typeface="MS UI Gothic" panose="020B0600070205080204" pitchFamily="50" charset="-128"/>
            </a:endParaRPr>
          </a:p>
          <a:p>
            <a:pPr fontAlgn="base">
              <a:lnSpc>
                <a:spcPct val="110000"/>
              </a:lnSpc>
              <a:spcBef>
                <a:spcPct val="0"/>
              </a:spcBef>
              <a:spcAft>
                <a:spcPct val="0"/>
              </a:spcAft>
            </a:pPr>
            <a:r>
              <a:rPr lang="ja-JP" altLang="en-US" sz="1400" dirty="0" smtClean="0">
                <a:solidFill>
                  <a:srgbClr val="000000"/>
                </a:solidFill>
                <a:latin typeface="MS UI Gothic" panose="020B0600070205080204" pitchFamily="50" charset="-128"/>
                <a:ea typeface="MS UI Gothic" panose="020B0600070205080204" pitchFamily="50" charset="-128"/>
              </a:rPr>
              <a:t>を</a:t>
            </a:r>
            <a:r>
              <a:rPr lang="ja-JP" altLang="en-US" sz="1400" dirty="0">
                <a:solidFill>
                  <a:srgbClr val="000000"/>
                </a:solidFill>
                <a:latin typeface="MS UI Gothic" panose="020B0600070205080204" pitchFamily="50" charset="-128"/>
                <a:ea typeface="MS UI Gothic" panose="020B0600070205080204" pitchFamily="50" charset="-128"/>
              </a:rPr>
              <a:t>受講</a:t>
            </a:r>
            <a:r>
              <a:rPr lang="en-US" altLang="ja-JP" sz="1400" dirty="0">
                <a:solidFill>
                  <a:srgbClr val="000000"/>
                </a:solidFill>
                <a:latin typeface="MS UI Gothic" panose="020B0600070205080204" pitchFamily="50" charset="-128"/>
                <a:ea typeface="MS UI Gothic" panose="020B0600070205080204" pitchFamily="50" charset="-128"/>
              </a:rPr>
              <a:t/>
            </a:r>
            <a:br>
              <a:rPr lang="en-US" altLang="ja-JP" sz="1400" dirty="0">
                <a:solidFill>
                  <a:srgbClr val="000000"/>
                </a:solidFill>
                <a:latin typeface="MS UI Gothic" panose="020B0600070205080204" pitchFamily="50" charset="-128"/>
                <a:ea typeface="MS UI Gothic" panose="020B0600070205080204" pitchFamily="50" charset="-128"/>
              </a:rPr>
            </a:br>
            <a:r>
              <a:rPr lang="ja-JP" altLang="en-US" sz="1400" dirty="0">
                <a:solidFill>
                  <a:srgbClr val="000000"/>
                </a:solidFill>
                <a:latin typeface="MS UI Gothic" panose="020B0600070205080204" pitchFamily="50" charset="-128"/>
                <a:ea typeface="MS UI Gothic" panose="020B0600070205080204" pitchFamily="50" charset="-128"/>
              </a:rPr>
              <a:t>（１８時間）</a:t>
            </a:r>
          </a:p>
        </p:txBody>
      </p:sp>
      <p:sp>
        <p:nvSpPr>
          <p:cNvPr id="37894" name="Rectangle 7"/>
          <p:cNvSpPr>
            <a:spLocks noChangeArrowheads="1"/>
          </p:cNvSpPr>
          <p:nvPr/>
        </p:nvSpPr>
        <p:spPr bwMode="auto">
          <a:xfrm>
            <a:off x="7361531" y="4662392"/>
            <a:ext cx="1529862" cy="2078975"/>
          </a:xfrm>
          <a:prstGeom prst="rect">
            <a:avLst/>
          </a:prstGeom>
          <a:solidFill>
            <a:srgbClr val="FFCC99">
              <a:alpha val="79999"/>
            </a:srgbClr>
          </a:solidFill>
          <a:ln w="9525">
            <a:solidFill>
              <a:schemeClr val="tx1"/>
            </a:solidFill>
            <a:miter lim="800000"/>
            <a:headEnd/>
            <a:tailEnd/>
          </a:ln>
        </p:spPr>
        <p:txBody>
          <a:bodyPr anchor="ctr"/>
          <a:lstStyle/>
          <a:p>
            <a:pPr algn="ctr" fontAlgn="base">
              <a:spcBef>
                <a:spcPct val="0"/>
              </a:spcBef>
              <a:spcAft>
                <a:spcPct val="0"/>
              </a:spcAft>
            </a:pPr>
            <a:r>
              <a:rPr lang="ja-JP" altLang="en-US" sz="1600" dirty="0">
                <a:solidFill>
                  <a:srgbClr val="CC0000"/>
                </a:solidFill>
                <a:latin typeface="MS UI Gothic" panose="020B0600070205080204" pitchFamily="50" charset="-128"/>
                <a:ea typeface="MS UI Gothic" panose="020B0600070205080204" pitchFamily="50" charset="-128"/>
              </a:rPr>
              <a:t>相談支援</a:t>
            </a:r>
            <a:endParaRPr lang="en-US" altLang="ja-JP" sz="1600" dirty="0">
              <a:solidFill>
                <a:srgbClr val="CC0000"/>
              </a:solidFill>
              <a:latin typeface="MS UI Gothic" panose="020B0600070205080204" pitchFamily="50" charset="-128"/>
              <a:ea typeface="MS UI Gothic" panose="020B0600070205080204" pitchFamily="50" charset="-128"/>
            </a:endParaRPr>
          </a:p>
          <a:p>
            <a:pPr algn="ctr" fontAlgn="base">
              <a:spcBef>
                <a:spcPct val="0"/>
              </a:spcBef>
              <a:spcAft>
                <a:spcPct val="0"/>
              </a:spcAft>
            </a:pPr>
            <a:r>
              <a:rPr lang="ja-JP" altLang="en-US" sz="1600" dirty="0">
                <a:solidFill>
                  <a:srgbClr val="CC0000"/>
                </a:solidFill>
                <a:latin typeface="MS UI Gothic" panose="020B0600070205080204" pitchFamily="50" charset="-128"/>
                <a:ea typeface="MS UI Gothic" panose="020B0600070205080204" pitchFamily="50" charset="-128"/>
              </a:rPr>
              <a:t>専門員</a:t>
            </a:r>
            <a:endParaRPr lang="en-US" altLang="ja-JP" sz="1600" dirty="0">
              <a:solidFill>
                <a:srgbClr val="CC0000"/>
              </a:solidFill>
              <a:latin typeface="MS UI Gothic" panose="020B0600070205080204" pitchFamily="50" charset="-128"/>
              <a:ea typeface="MS UI Gothic" panose="020B0600070205080204" pitchFamily="50" charset="-128"/>
            </a:endParaRPr>
          </a:p>
          <a:p>
            <a:pPr algn="ctr" fontAlgn="base">
              <a:spcBef>
                <a:spcPct val="0"/>
              </a:spcBef>
              <a:spcAft>
                <a:spcPct val="0"/>
              </a:spcAft>
            </a:pPr>
            <a:r>
              <a:rPr lang="ja-JP" altLang="en-US" sz="1600" dirty="0">
                <a:solidFill>
                  <a:srgbClr val="CC0000"/>
                </a:solidFill>
                <a:latin typeface="MS UI Gothic" panose="020B0600070205080204" pitchFamily="50" charset="-128"/>
                <a:ea typeface="MS UI Gothic" panose="020B0600070205080204" pitchFamily="50" charset="-128"/>
              </a:rPr>
              <a:t>として配置</a:t>
            </a:r>
          </a:p>
        </p:txBody>
      </p:sp>
      <p:sp>
        <p:nvSpPr>
          <p:cNvPr id="37895" name="Rectangle 8"/>
          <p:cNvSpPr>
            <a:spLocks noChangeArrowheads="1"/>
          </p:cNvSpPr>
          <p:nvPr/>
        </p:nvSpPr>
        <p:spPr bwMode="auto">
          <a:xfrm>
            <a:off x="252051" y="4667106"/>
            <a:ext cx="2014904" cy="2078169"/>
          </a:xfrm>
          <a:prstGeom prst="rect">
            <a:avLst/>
          </a:prstGeom>
          <a:solidFill>
            <a:srgbClr val="E7FFE7"/>
          </a:solidFill>
          <a:ln w="9525">
            <a:solidFill>
              <a:schemeClr val="tx1"/>
            </a:solidFill>
            <a:miter lim="800000"/>
            <a:headEnd/>
            <a:tailEnd/>
          </a:ln>
        </p:spPr>
        <p:txBody>
          <a:bodyPr anchor="ctr"/>
          <a:lstStyle/>
          <a:p>
            <a:pPr fontAlgn="base">
              <a:spcBef>
                <a:spcPct val="0"/>
              </a:spcBef>
              <a:spcAft>
                <a:spcPct val="0"/>
              </a:spcAft>
            </a:pPr>
            <a:r>
              <a:rPr lang="ja-JP" altLang="en-US" sz="1200" dirty="0">
                <a:solidFill>
                  <a:srgbClr val="000000"/>
                </a:solidFill>
                <a:latin typeface="MS UI Gothic" panose="020B0600070205080204" pitchFamily="50" charset="-128"/>
                <a:ea typeface="MS UI Gothic" panose="020B0600070205080204" pitchFamily="50" charset="-128"/>
              </a:rPr>
              <a:t>          </a:t>
            </a:r>
            <a:r>
              <a:rPr lang="ja-JP" altLang="en-US" dirty="0">
                <a:solidFill>
                  <a:srgbClr val="CC0000"/>
                </a:solidFill>
                <a:latin typeface="MS UI Gothic" panose="020B0600070205080204" pitchFamily="50" charset="-128"/>
                <a:ea typeface="MS UI Gothic" panose="020B0600070205080204" pitchFamily="50" charset="-128"/>
              </a:rPr>
              <a:t>実 務 経 験</a:t>
            </a:r>
            <a:endParaRPr lang="en-US" altLang="ja-JP" dirty="0">
              <a:solidFill>
                <a:srgbClr val="CC0000"/>
              </a:solidFill>
              <a:latin typeface="MS UI Gothic" panose="020B0600070205080204" pitchFamily="50" charset="-128"/>
              <a:ea typeface="MS UI Gothic" panose="020B0600070205080204" pitchFamily="50" charset="-128"/>
            </a:endParaRPr>
          </a:p>
          <a:p>
            <a:pPr fontAlgn="base">
              <a:spcBef>
                <a:spcPct val="0"/>
              </a:spcBef>
              <a:spcAft>
                <a:spcPct val="0"/>
              </a:spcAft>
            </a:pPr>
            <a:endParaRPr lang="ja-JP" altLang="en-US" sz="1200" dirty="0">
              <a:solidFill>
                <a:srgbClr val="000000"/>
              </a:solidFill>
              <a:latin typeface="MS UI Gothic" panose="020B0600070205080204" pitchFamily="50" charset="-128"/>
              <a:ea typeface="MS UI Gothic" panose="020B0600070205080204" pitchFamily="50" charset="-128"/>
            </a:endParaRPr>
          </a:p>
          <a:p>
            <a:pPr fontAlgn="base">
              <a:spcBef>
                <a:spcPct val="0"/>
              </a:spcBef>
              <a:spcAft>
                <a:spcPct val="0"/>
              </a:spcAft>
            </a:pPr>
            <a:r>
              <a:rPr lang="ja-JP" altLang="en-US" sz="1400" dirty="0">
                <a:solidFill>
                  <a:srgbClr val="000000"/>
                </a:solidFill>
                <a:latin typeface="MS UI Gothic" panose="020B0600070205080204" pitchFamily="50" charset="-128"/>
                <a:ea typeface="MS UI Gothic" panose="020B0600070205080204" pitchFamily="50" charset="-128"/>
              </a:rPr>
              <a:t>障害者の保健・医療・福祉・就労・教育の分野における直接支援・相談支援などの業務における実務経験（３～１０年）</a:t>
            </a:r>
          </a:p>
        </p:txBody>
      </p:sp>
      <p:sp>
        <p:nvSpPr>
          <p:cNvPr id="37896" name="AutoShape 9"/>
          <p:cNvSpPr>
            <a:spLocks noChangeArrowheads="1"/>
          </p:cNvSpPr>
          <p:nvPr/>
        </p:nvSpPr>
        <p:spPr bwMode="auto">
          <a:xfrm rot="5400000">
            <a:off x="6797390" y="5383563"/>
            <a:ext cx="503237" cy="433754"/>
          </a:xfrm>
          <a:prstGeom prst="upArrow">
            <a:avLst>
              <a:gd name="adj1" fmla="val 48352"/>
              <a:gd name="adj2" fmla="val 45699"/>
            </a:avLst>
          </a:prstGeom>
          <a:solidFill>
            <a:srgbClr val="99CCFF"/>
          </a:solidFill>
          <a:ln w="9525">
            <a:solidFill>
              <a:srgbClr val="0000FF"/>
            </a:solidFill>
            <a:miter lim="800000"/>
            <a:headEnd/>
            <a:tailEnd/>
          </a:ln>
        </p:spPr>
        <p:txBody>
          <a:bodyPr vert="eaVert" wrap="none" anchor="ctr"/>
          <a:lstStyle/>
          <a:p>
            <a:pPr fontAlgn="base">
              <a:spcBef>
                <a:spcPct val="0"/>
              </a:spcBef>
              <a:spcAft>
                <a:spcPct val="0"/>
              </a:spcAft>
            </a:pPr>
            <a:endParaRPr lang="ja-JP" altLang="en-US" sz="1200">
              <a:solidFill>
                <a:srgbClr val="000000"/>
              </a:solidFill>
            </a:endParaRPr>
          </a:p>
        </p:txBody>
      </p:sp>
      <p:sp>
        <p:nvSpPr>
          <p:cNvPr id="37897" name="Rectangle 10"/>
          <p:cNvSpPr>
            <a:spLocks noChangeArrowheads="1"/>
          </p:cNvSpPr>
          <p:nvPr/>
        </p:nvSpPr>
        <p:spPr bwMode="auto">
          <a:xfrm>
            <a:off x="2987920" y="4986690"/>
            <a:ext cx="1518138" cy="1509712"/>
          </a:xfrm>
          <a:prstGeom prst="rect">
            <a:avLst/>
          </a:prstGeom>
          <a:solidFill>
            <a:srgbClr val="FFE7FF"/>
          </a:solidFill>
          <a:ln w="9525">
            <a:solidFill>
              <a:schemeClr val="tx1"/>
            </a:solidFill>
            <a:miter lim="800000"/>
            <a:headEnd/>
            <a:tailEnd/>
          </a:ln>
        </p:spPr>
        <p:txBody>
          <a:bodyPr anchor="ctr"/>
          <a:lstStyle/>
          <a:p>
            <a:pPr fontAlgn="base">
              <a:lnSpc>
                <a:spcPct val="110000"/>
              </a:lnSpc>
              <a:spcBef>
                <a:spcPct val="0"/>
              </a:spcBef>
              <a:spcAft>
                <a:spcPct val="0"/>
              </a:spcAft>
            </a:pPr>
            <a:r>
              <a:rPr lang="ja-JP" altLang="en-US" sz="1400" dirty="0">
                <a:solidFill>
                  <a:srgbClr val="000000"/>
                </a:solidFill>
                <a:latin typeface="MS UI Gothic" panose="020B0600070205080204" pitchFamily="50" charset="-128"/>
                <a:ea typeface="MS UI Gothic" panose="020B0600070205080204" pitchFamily="50" charset="-128"/>
              </a:rPr>
              <a:t>初年度に</a:t>
            </a:r>
          </a:p>
          <a:p>
            <a:pPr fontAlgn="base">
              <a:lnSpc>
                <a:spcPct val="110000"/>
              </a:lnSpc>
              <a:spcBef>
                <a:spcPct val="0"/>
              </a:spcBef>
              <a:spcAft>
                <a:spcPct val="0"/>
              </a:spcAft>
            </a:pPr>
            <a:r>
              <a:rPr lang="ja-JP" altLang="en-US" sz="1400" dirty="0">
                <a:solidFill>
                  <a:srgbClr val="000000"/>
                </a:solidFill>
                <a:latin typeface="MS UI Gothic" panose="020B0600070205080204" pitchFamily="50" charset="-128"/>
                <a:ea typeface="MS UI Gothic" panose="020B0600070205080204" pitchFamily="50" charset="-128"/>
              </a:rPr>
              <a:t>「相談支援従事者初任者研修」</a:t>
            </a:r>
            <a:r>
              <a:rPr lang="ja-JP" altLang="en-US" sz="1400" dirty="0" smtClean="0">
                <a:solidFill>
                  <a:srgbClr val="000000"/>
                </a:solidFill>
                <a:latin typeface="MS UI Gothic" panose="020B0600070205080204" pitchFamily="50" charset="-128"/>
                <a:ea typeface="MS UI Gothic" panose="020B0600070205080204" pitchFamily="50" charset="-128"/>
              </a:rPr>
              <a:t>を</a:t>
            </a:r>
            <a:endParaRPr lang="en-US" altLang="ja-JP" sz="1400" dirty="0" smtClean="0">
              <a:solidFill>
                <a:srgbClr val="000000"/>
              </a:solidFill>
              <a:latin typeface="MS UI Gothic" panose="020B0600070205080204" pitchFamily="50" charset="-128"/>
              <a:ea typeface="MS UI Gothic" panose="020B0600070205080204" pitchFamily="50" charset="-128"/>
            </a:endParaRPr>
          </a:p>
          <a:p>
            <a:pPr fontAlgn="base">
              <a:lnSpc>
                <a:spcPct val="110000"/>
              </a:lnSpc>
              <a:spcBef>
                <a:spcPct val="0"/>
              </a:spcBef>
              <a:spcAft>
                <a:spcPct val="0"/>
              </a:spcAft>
            </a:pPr>
            <a:r>
              <a:rPr lang="ja-JP" altLang="en-US" sz="1400" dirty="0">
                <a:solidFill>
                  <a:srgbClr val="000000"/>
                </a:solidFill>
                <a:latin typeface="MS UI Gothic" panose="020B0600070205080204" pitchFamily="50" charset="-128"/>
                <a:ea typeface="MS UI Gothic" panose="020B0600070205080204" pitchFamily="50" charset="-128"/>
              </a:rPr>
              <a:t>受講</a:t>
            </a:r>
            <a:endParaRPr lang="en-US" altLang="ja-JP" sz="1400" dirty="0">
              <a:solidFill>
                <a:srgbClr val="000000"/>
              </a:solidFill>
              <a:latin typeface="MS UI Gothic" panose="020B0600070205080204" pitchFamily="50" charset="-128"/>
              <a:ea typeface="MS UI Gothic" panose="020B0600070205080204" pitchFamily="50" charset="-128"/>
            </a:endParaRPr>
          </a:p>
          <a:p>
            <a:pPr fontAlgn="base">
              <a:lnSpc>
                <a:spcPct val="110000"/>
              </a:lnSpc>
              <a:spcBef>
                <a:spcPct val="0"/>
              </a:spcBef>
              <a:spcAft>
                <a:spcPct val="0"/>
              </a:spcAft>
            </a:pPr>
            <a:r>
              <a:rPr lang="ja-JP" altLang="en-US" sz="1400" dirty="0">
                <a:solidFill>
                  <a:srgbClr val="000000"/>
                </a:solidFill>
                <a:latin typeface="MS UI Gothic" panose="020B0600070205080204" pitchFamily="50" charset="-128"/>
                <a:ea typeface="MS UI Gothic" panose="020B0600070205080204" pitchFamily="50" charset="-128"/>
              </a:rPr>
              <a:t>（３１．５時間）</a:t>
            </a:r>
            <a:endParaRPr lang="en-US" altLang="ja-JP" sz="1400" dirty="0">
              <a:solidFill>
                <a:srgbClr val="000000"/>
              </a:solidFill>
              <a:latin typeface="MS UI Gothic" panose="020B0600070205080204" pitchFamily="50" charset="-128"/>
              <a:ea typeface="MS UI Gothic" panose="020B0600070205080204" pitchFamily="50" charset="-128"/>
            </a:endParaRPr>
          </a:p>
        </p:txBody>
      </p:sp>
      <p:sp>
        <p:nvSpPr>
          <p:cNvPr id="431118" name="AutoShape 14"/>
          <p:cNvSpPr>
            <a:spLocks noChangeArrowheads="1"/>
          </p:cNvSpPr>
          <p:nvPr/>
        </p:nvSpPr>
        <p:spPr bwMode="auto">
          <a:xfrm>
            <a:off x="800781" y="116632"/>
            <a:ext cx="7556794" cy="375529"/>
          </a:xfrm>
          <a:prstGeom prst="roundRect">
            <a:avLst>
              <a:gd name="adj" fmla="val 26537"/>
            </a:avLst>
          </a:prstGeom>
          <a:solidFill>
            <a:srgbClr val="FFFFFF"/>
          </a:solidFill>
          <a:ln w="38100" cmpd="thickThin">
            <a:solidFill>
              <a:schemeClr val="bg1"/>
            </a:solidFill>
            <a:round/>
            <a:headEnd/>
            <a:tailEnd/>
          </a:ln>
          <a:effectLst/>
        </p:spPr>
        <p:txBody>
          <a:bodyPr lIns="91407" tIns="45704" rIns="91407" bIns="45704" anchor="ctr"/>
          <a:lstStyle/>
          <a:p>
            <a:pPr algn="ctr" fontAlgn="base">
              <a:spcBef>
                <a:spcPct val="0"/>
              </a:spcBef>
              <a:spcAft>
                <a:spcPct val="0"/>
              </a:spcAft>
              <a:defRPr/>
            </a:pPr>
            <a:r>
              <a:rPr lang="ja-JP" altLang="en-US" sz="2400" dirty="0">
                <a:solidFill>
                  <a:srgbClr val="000000"/>
                </a:solidFill>
                <a:latin typeface="ＤＨＰ特太ゴシック体" panose="020B0500000000000000" pitchFamily="50" charset="-128"/>
                <a:ea typeface="ＤＨＰ特太ゴシック体" panose="020B0500000000000000" pitchFamily="50" charset="-128"/>
              </a:rPr>
              <a:t>相談支援専門員に</a:t>
            </a:r>
            <a:r>
              <a:rPr lang="ja-JP" altLang="en-US" sz="2400" dirty="0" smtClean="0">
                <a:solidFill>
                  <a:srgbClr val="000000"/>
                </a:solidFill>
                <a:latin typeface="ＤＨＰ特太ゴシック体" panose="020B0500000000000000" pitchFamily="50" charset="-128"/>
                <a:ea typeface="ＤＨＰ特太ゴシック体" panose="020B0500000000000000" pitchFamily="50" charset="-128"/>
              </a:rPr>
              <a:t>ついて（現行）</a:t>
            </a:r>
            <a:endParaRPr lang="ja-JP" altLang="en-US" sz="2400" dirty="0">
              <a:solidFill>
                <a:srgbClr val="000000"/>
              </a:solidFill>
              <a:latin typeface="ＤＨＰ特太ゴシック体" panose="020B0500000000000000" pitchFamily="50" charset="-128"/>
              <a:ea typeface="ＤＨＰ特太ゴシック体" panose="020B0500000000000000" pitchFamily="50" charset="-128"/>
            </a:endParaRPr>
          </a:p>
        </p:txBody>
      </p:sp>
      <p:sp>
        <p:nvSpPr>
          <p:cNvPr id="15" name="正方形/長方形 14"/>
          <p:cNvSpPr/>
          <p:nvPr/>
        </p:nvSpPr>
        <p:spPr bwMode="auto">
          <a:xfrm>
            <a:off x="35496" y="692696"/>
            <a:ext cx="9025417" cy="343331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lIns="36804" tIns="7359" rIns="36804" bIns="7359"/>
          <a:lstStyle/>
          <a:p>
            <a:pPr marL="355600" indent="-355600" fontAlgn="base">
              <a:spcAft>
                <a:spcPct val="0"/>
              </a:spcAft>
              <a:defRPr/>
            </a:pPr>
            <a:r>
              <a:rPr lang="ja-JP" altLang="en-US" sz="1400" dirty="0">
                <a:latin typeface="Meiryo UI" panose="020B0604030504040204" pitchFamily="50" charset="-128"/>
                <a:ea typeface="Meiryo UI" panose="020B0604030504040204" pitchFamily="50" charset="-128"/>
                <a:cs typeface="ＭＳ ゴシック"/>
              </a:rPr>
              <a:t>（基準）</a:t>
            </a:r>
          </a:p>
          <a:p>
            <a:pPr marL="355600" indent="-355600" fontAlgn="base">
              <a:spcAft>
                <a:spcPct val="0"/>
              </a:spcAft>
              <a:defRPr/>
            </a:pPr>
            <a:r>
              <a:rPr lang="en-US" altLang="ja-JP" sz="1400" dirty="0" smtClean="0">
                <a:latin typeface="Meiryo UI" panose="020B0604030504040204" pitchFamily="50" charset="-128"/>
                <a:ea typeface="Meiryo UI" panose="020B0604030504040204" pitchFamily="50" charset="-128"/>
                <a:cs typeface="ＭＳ ゴシック"/>
              </a:rPr>
              <a:t>  </a:t>
            </a:r>
            <a:r>
              <a:rPr lang="ja-JP" altLang="en-US" sz="1400" dirty="0" smtClean="0">
                <a:latin typeface="Meiryo UI" panose="020B0604030504040204" pitchFamily="50" charset="-128"/>
                <a:ea typeface="Meiryo UI" panose="020B0604030504040204" pitchFamily="50" charset="-128"/>
                <a:cs typeface="ＭＳ ゴシック"/>
              </a:rPr>
              <a:t>○</a:t>
            </a:r>
            <a:r>
              <a:rPr lang="en-US" altLang="ja-JP" sz="1400" dirty="0" smtClean="0">
                <a:latin typeface="Meiryo UI" panose="020B0604030504040204" pitchFamily="50" charset="-128"/>
                <a:ea typeface="Meiryo UI" panose="020B0604030504040204" pitchFamily="50" charset="-128"/>
                <a:cs typeface="ＭＳ ゴシック"/>
              </a:rPr>
              <a:t> </a:t>
            </a:r>
            <a:r>
              <a:rPr lang="ja-JP" altLang="en-US" sz="1400" dirty="0" smtClean="0">
                <a:latin typeface="Meiryo UI" panose="020B0604030504040204" pitchFamily="50" charset="-128"/>
                <a:ea typeface="Meiryo UI" panose="020B0604030504040204" pitchFamily="50" charset="-128"/>
                <a:cs typeface="ＭＳ ゴシック"/>
              </a:rPr>
              <a:t>指定</a:t>
            </a:r>
            <a:r>
              <a:rPr lang="ja-JP" altLang="en-US" sz="1400" dirty="0">
                <a:latin typeface="Meiryo UI" panose="020B0604030504040204" pitchFamily="50" charset="-128"/>
                <a:ea typeface="Meiryo UI" panose="020B0604030504040204" pitchFamily="50" charset="-128"/>
                <a:cs typeface="ＭＳ ゴシック"/>
              </a:rPr>
              <a:t>計画相談支援事業所・指定障害児相談支援事業所ごとに管理者及び相談支援</a:t>
            </a:r>
            <a:r>
              <a:rPr lang="ja-JP" altLang="en-US" sz="1400" dirty="0" smtClean="0">
                <a:latin typeface="Meiryo UI" panose="020B0604030504040204" pitchFamily="50" charset="-128"/>
                <a:ea typeface="Meiryo UI" panose="020B0604030504040204" pitchFamily="50" charset="-128"/>
                <a:cs typeface="ＭＳ ゴシック"/>
              </a:rPr>
              <a:t>専門員を</a:t>
            </a:r>
            <a:r>
              <a:rPr lang="ja-JP" altLang="en-US" sz="1400" dirty="0">
                <a:latin typeface="Meiryo UI" panose="020B0604030504040204" pitchFamily="50" charset="-128"/>
                <a:ea typeface="Meiryo UI" panose="020B0604030504040204" pitchFamily="50" charset="-128"/>
                <a:cs typeface="ＭＳ ゴシック"/>
              </a:rPr>
              <a:t>配置。</a:t>
            </a:r>
          </a:p>
          <a:p>
            <a:pPr marL="355600" indent="-355600" fontAlgn="base">
              <a:spcAft>
                <a:spcPct val="0"/>
              </a:spcAft>
              <a:defRPr/>
            </a:pPr>
            <a:endParaRPr lang="en-US" altLang="ja-JP" sz="1400" dirty="0" smtClean="0">
              <a:latin typeface="Meiryo UI" panose="020B0604030504040204" pitchFamily="50" charset="-128"/>
              <a:ea typeface="Meiryo UI" panose="020B0604030504040204" pitchFamily="50" charset="-128"/>
              <a:cs typeface="ＭＳ ゴシック"/>
            </a:endParaRPr>
          </a:p>
          <a:p>
            <a:pPr marL="355600" indent="-355600" fontAlgn="base">
              <a:spcAft>
                <a:spcPct val="0"/>
              </a:spcAft>
              <a:defRPr/>
            </a:pPr>
            <a:r>
              <a:rPr lang="ja-JP" altLang="en-US" sz="1400" dirty="0" smtClean="0">
                <a:latin typeface="Meiryo UI" panose="020B0604030504040204" pitchFamily="50" charset="-128"/>
                <a:ea typeface="Meiryo UI" panose="020B0604030504040204" pitchFamily="50" charset="-128"/>
                <a:cs typeface="ＭＳ ゴシック"/>
              </a:rPr>
              <a:t>（</a:t>
            </a:r>
            <a:r>
              <a:rPr lang="ja-JP" altLang="en-US" sz="1400" dirty="0">
                <a:latin typeface="Meiryo UI" panose="020B0604030504040204" pitchFamily="50" charset="-128"/>
                <a:ea typeface="Meiryo UI" panose="020B0604030504040204" pitchFamily="50" charset="-128"/>
                <a:cs typeface="ＭＳ ゴシック"/>
              </a:rPr>
              <a:t>経緯）</a:t>
            </a:r>
          </a:p>
          <a:p>
            <a:pPr marL="271463" indent="-271463" fontAlgn="base">
              <a:spcAft>
                <a:spcPct val="0"/>
              </a:spcAft>
              <a:defRPr/>
            </a:pPr>
            <a:r>
              <a:rPr lang="en-US" altLang="ja-JP" sz="1400" dirty="0" smtClean="0">
                <a:latin typeface="Meiryo UI" panose="020B0604030504040204" pitchFamily="50" charset="-128"/>
                <a:ea typeface="Meiryo UI" panose="020B0604030504040204" pitchFamily="50" charset="-128"/>
                <a:cs typeface="ＭＳ ゴシック"/>
              </a:rPr>
              <a:t>  </a:t>
            </a:r>
            <a:r>
              <a:rPr lang="ja-JP" altLang="en-US" sz="1400" dirty="0" smtClean="0">
                <a:latin typeface="Meiryo UI" panose="020B0604030504040204" pitchFamily="50" charset="-128"/>
                <a:ea typeface="Meiryo UI" panose="020B0604030504040204" pitchFamily="50" charset="-128"/>
                <a:cs typeface="ＭＳ ゴシック"/>
              </a:rPr>
              <a:t>○</a:t>
            </a:r>
            <a:r>
              <a:rPr lang="en-US" altLang="ja-JP" sz="1400" dirty="0" smtClean="0">
                <a:latin typeface="Meiryo UI" panose="020B0604030504040204" pitchFamily="50" charset="-128"/>
                <a:ea typeface="Meiryo UI" panose="020B0604030504040204" pitchFamily="50" charset="-128"/>
                <a:cs typeface="ＭＳ ゴシック"/>
              </a:rPr>
              <a:t> </a:t>
            </a:r>
            <a:r>
              <a:rPr lang="ja-JP" altLang="en-US" sz="1400" dirty="0" smtClean="0">
                <a:latin typeface="Meiryo UI" panose="020B0604030504040204" pitchFamily="50" charset="-128"/>
                <a:ea typeface="Meiryo UI" panose="020B0604030504040204" pitchFamily="50" charset="-128"/>
                <a:cs typeface="ＭＳ ゴシック"/>
              </a:rPr>
              <a:t>障害児</a:t>
            </a:r>
            <a:r>
              <a:rPr lang="ja-JP" altLang="en-US" sz="1400" dirty="0">
                <a:latin typeface="Meiryo UI" panose="020B0604030504040204" pitchFamily="50" charset="-128"/>
                <a:ea typeface="Meiryo UI" panose="020B0604030504040204" pitchFamily="50" charset="-128"/>
                <a:cs typeface="ＭＳ ゴシック"/>
              </a:rPr>
              <a:t>（者）地域療育等支援事業等、補助事業による相談支援事業の担い手養成として平成</a:t>
            </a:r>
            <a:r>
              <a:rPr lang="en-US" altLang="ja-JP" sz="1400" dirty="0">
                <a:latin typeface="Meiryo UI" panose="020B0604030504040204" pitchFamily="50" charset="-128"/>
                <a:ea typeface="Meiryo UI" panose="020B0604030504040204" pitchFamily="50" charset="-128"/>
                <a:cs typeface="ＭＳ ゴシック"/>
              </a:rPr>
              <a:t>10</a:t>
            </a:r>
            <a:r>
              <a:rPr lang="ja-JP" altLang="en-US" sz="1400" dirty="0">
                <a:latin typeface="Meiryo UI" panose="020B0604030504040204" pitchFamily="50" charset="-128"/>
                <a:ea typeface="Meiryo UI" panose="020B0604030504040204" pitchFamily="50" charset="-128"/>
                <a:cs typeface="ＭＳ ゴシック"/>
              </a:rPr>
              <a:t>年より知的</a:t>
            </a:r>
            <a:r>
              <a:rPr lang="ja-JP" altLang="en-US" sz="1400" dirty="0" smtClean="0">
                <a:latin typeface="Meiryo UI" panose="020B0604030504040204" pitchFamily="50" charset="-128"/>
                <a:ea typeface="Meiryo UI" panose="020B0604030504040204" pitchFamily="50" charset="-128"/>
                <a:cs typeface="ＭＳ ゴシック"/>
              </a:rPr>
              <a:t>、　　　</a:t>
            </a:r>
            <a:endParaRPr lang="en-US" altLang="ja-JP" sz="1400" dirty="0" smtClean="0">
              <a:latin typeface="Meiryo UI" panose="020B0604030504040204" pitchFamily="50" charset="-128"/>
              <a:ea typeface="Meiryo UI" panose="020B0604030504040204" pitchFamily="50" charset="-128"/>
              <a:cs typeface="ＭＳ ゴシック"/>
            </a:endParaRPr>
          </a:p>
          <a:p>
            <a:pPr marL="271463" indent="-271463" fontAlgn="base">
              <a:spcAft>
                <a:spcPct val="0"/>
              </a:spcAft>
              <a:defRPr/>
            </a:pPr>
            <a:r>
              <a:rPr lang="ja-JP" altLang="en-US" sz="1400" dirty="0">
                <a:latin typeface="Meiryo UI" panose="020B0604030504040204" pitchFamily="50" charset="-128"/>
                <a:ea typeface="Meiryo UI" panose="020B0604030504040204" pitchFamily="50" charset="-128"/>
                <a:cs typeface="ＭＳ ゴシック"/>
              </a:rPr>
              <a:t>　</a:t>
            </a:r>
            <a:r>
              <a:rPr lang="ja-JP" altLang="en-US" sz="1400" dirty="0" smtClean="0">
                <a:latin typeface="Meiryo UI" panose="020B0604030504040204" pitchFamily="50" charset="-128"/>
                <a:ea typeface="Meiryo UI" panose="020B0604030504040204" pitchFamily="50" charset="-128"/>
                <a:cs typeface="ＭＳ ゴシック"/>
              </a:rPr>
              <a:t>　身体</a:t>
            </a:r>
            <a:r>
              <a:rPr lang="ja-JP" altLang="en-US" sz="1400" dirty="0">
                <a:latin typeface="Meiryo UI" panose="020B0604030504040204" pitchFamily="50" charset="-128"/>
                <a:ea typeface="Meiryo UI" panose="020B0604030504040204" pitchFamily="50" charset="-128"/>
                <a:cs typeface="ＭＳ ゴシック"/>
              </a:rPr>
              <a:t>、精神の障害種別毎に障害者ケアマネジメント従事者養成研修が開始された。</a:t>
            </a:r>
          </a:p>
          <a:p>
            <a:pPr marL="271463" indent="-271463" fontAlgn="base">
              <a:spcAft>
                <a:spcPct val="0"/>
              </a:spcAft>
              <a:defRPr/>
            </a:pPr>
            <a:r>
              <a:rPr lang="en-US" altLang="ja-JP" sz="1400" dirty="0" smtClean="0">
                <a:latin typeface="Meiryo UI" panose="020B0604030504040204" pitchFamily="50" charset="-128"/>
                <a:ea typeface="Meiryo UI" panose="020B0604030504040204" pitchFamily="50" charset="-128"/>
                <a:cs typeface="ＭＳ ゴシック"/>
              </a:rPr>
              <a:t>  </a:t>
            </a:r>
            <a:r>
              <a:rPr lang="ja-JP" altLang="en-US" sz="1400" dirty="0" smtClean="0">
                <a:latin typeface="Meiryo UI" panose="020B0604030504040204" pitchFamily="50" charset="-128"/>
                <a:ea typeface="Meiryo UI" panose="020B0604030504040204" pitchFamily="50" charset="-128"/>
                <a:cs typeface="ＭＳ ゴシック"/>
              </a:rPr>
              <a:t>○</a:t>
            </a:r>
            <a:r>
              <a:rPr lang="en-US" altLang="ja-JP" sz="1400" dirty="0" smtClean="0">
                <a:latin typeface="Meiryo UI" panose="020B0604030504040204" pitchFamily="50" charset="-128"/>
                <a:ea typeface="Meiryo UI" panose="020B0604030504040204" pitchFamily="50" charset="-128"/>
                <a:cs typeface="ＭＳ ゴシック"/>
              </a:rPr>
              <a:t> </a:t>
            </a:r>
            <a:r>
              <a:rPr lang="ja-JP" altLang="en-US" sz="1400" dirty="0" smtClean="0">
                <a:latin typeface="Meiryo UI" panose="020B0604030504040204" pitchFamily="50" charset="-128"/>
                <a:ea typeface="Meiryo UI" panose="020B0604030504040204" pitchFamily="50" charset="-128"/>
                <a:cs typeface="ＭＳ ゴシック"/>
              </a:rPr>
              <a:t>平成</a:t>
            </a:r>
            <a:r>
              <a:rPr lang="en-US" altLang="ja-JP" sz="1400" dirty="0">
                <a:latin typeface="Meiryo UI" panose="020B0604030504040204" pitchFamily="50" charset="-128"/>
                <a:ea typeface="Meiryo UI" panose="020B0604030504040204" pitchFamily="50" charset="-128"/>
                <a:cs typeface="ＭＳ ゴシック"/>
              </a:rPr>
              <a:t>18</a:t>
            </a:r>
            <a:r>
              <a:rPr lang="ja-JP" altLang="en-US" sz="1400" dirty="0" smtClean="0">
                <a:latin typeface="Meiryo UI" panose="020B0604030504040204" pitchFamily="50" charset="-128"/>
                <a:ea typeface="Meiryo UI" panose="020B0604030504040204" pitchFamily="50" charset="-128"/>
                <a:cs typeface="ＭＳ ゴシック"/>
              </a:rPr>
              <a:t>年施行の障害者自立支援法において、相談</a:t>
            </a:r>
            <a:r>
              <a:rPr lang="ja-JP" altLang="en-US" sz="1400" dirty="0">
                <a:latin typeface="Meiryo UI" panose="020B0604030504040204" pitchFamily="50" charset="-128"/>
                <a:ea typeface="Meiryo UI" panose="020B0604030504040204" pitchFamily="50" charset="-128"/>
                <a:cs typeface="ＭＳ ゴシック"/>
              </a:rPr>
              <a:t>支援事業の担い手として相談支援専門員が位置付けられ</a:t>
            </a:r>
            <a:r>
              <a:rPr lang="ja-JP" altLang="en-US" sz="1400" dirty="0" smtClean="0">
                <a:latin typeface="Meiryo UI" panose="020B0604030504040204" pitchFamily="50" charset="-128"/>
                <a:ea typeface="Meiryo UI" panose="020B0604030504040204" pitchFamily="50" charset="-128"/>
                <a:cs typeface="ＭＳ ゴシック"/>
              </a:rPr>
              <a:t>、　</a:t>
            </a:r>
            <a:endParaRPr lang="en-US" altLang="ja-JP" sz="1400" dirty="0" smtClean="0">
              <a:latin typeface="Meiryo UI" panose="020B0604030504040204" pitchFamily="50" charset="-128"/>
              <a:ea typeface="Meiryo UI" panose="020B0604030504040204" pitchFamily="50" charset="-128"/>
              <a:cs typeface="ＭＳ ゴシック"/>
            </a:endParaRPr>
          </a:p>
          <a:p>
            <a:pPr marL="271463" indent="-271463" fontAlgn="base">
              <a:spcAft>
                <a:spcPct val="0"/>
              </a:spcAft>
              <a:defRPr/>
            </a:pPr>
            <a:r>
              <a:rPr lang="ja-JP" altLang="en-US" sz="1400" dirty="0">
                <a:latin typeface="Meiryo UI" panose="020B0604030504040204" pitchFamily="50" charset="-128"/>
                <a:ea typeface="Meiryo UI" panose="020B0604030504040204" pitchFamily="50" charset="-128"/>
                <a:cs typeface="ＭＳ ゴシック"/>
              </a:rPr>
              <a:t>　</a:t>
            </a:r>
            <a:r>
              <a:rPr lang="ja-JP" altLang="en-US" sz="1400" dirty="0" smtClean="0">
                <a:latin typeface="Meiryo UI" panose="020B0604030504040204" pitchFamily="50" charset="-128"/>
                <a:ea typeface="Meiryo UI" panose="020B0604030504040204" pitchFamily="50" charset="-128"/>
                <a:cs typeface="ＭＳ ゴシック"/>
              </a:rPr>
              <a:t>　その</a:t>
            </a:r>
            <a:r>
              <a:rPr lang="ja-JP" altLang="en-US" sz="1400" dirty="0">
                <a:latin typeface="Meiryo UI" panose="020B0604030504040204" pitchFamily="50" charset="-128"/>
                <a:ea typeface="Meiryo UI" panose="020B0604030504040204" pitchFamily="50" charset="-128"/>
                <a:cs typeface="ＭＳ ゴシック"/>
              </a:rPr>
              <a:t>養成研修として障害者ケアマネジメント従事者養成研修を</a:t>
            </a:r>
            <a:r>
              <a:rPr lang="en-US" altLang="ja-JP" sz="1400" dirty="0">
                <a:latin typeface="Meiryo UI" panose="020B0604030504040204" pitchFamily="50" charset="-128"/>
                <a:ea typeface="Meiryo UI" panose="020B0604030504040204" pitchFamily="50" charset="-128"/>
                <a:cs typeface="ＭＳ ゴシック"/>
              </a:rPr>
              <a:t>3</a:t>
            </a:r>
            <a:r>
              <a:rPr lang="ja-JP" altLang="en-US" sz="1400" dirty="0">
                <a:latin typeface="Meiryo UI" panose="020B0604030504040204" pitchFamily="50" charset="-128"/>
                <a:ea typeface="Meiryo UI" panose="020B0604030504040204" pitchFamily="50" charset="-128"/>
                <a:cs typeface="ＭＳ ゴシック"/>
              </a:rPr>
              <a:t>障害を統一のものとして改定</a:t>
            </a:r>
            <a:r>
              <a:rPr lang="ja-JP" altLang="en-US" sz="1400" dirty="0" smtClean="0">
                <a:latin typeface="Meiryo UI" panose="020B0604030504040204" pitchFamily="50" charset="-128"/>
                <a:ea typeface="Meiryo UI" panose="020B0604030504040204" pitchFamily="50" charset="-128"/>
                <a:cs typeface="ＭＳ ゴシック"/>
              </a:rPr>
              <a:t>した相談支援　　</a:t>
            </a:r>
            <a:endParaRPr lang="en-US" altLang="ja-JP" sz="1400" dirty="0" smtClean="0">
              <a:latin typeface="Meiryo UI" panose="020B0604030504040204" pitchFamily="50" charset="-128"/>
              <a:ea typeface="Meiryo UI" panose="020B0604030504040204" pitchFamily="50" charset="-128"/>
              <a:cs typeface="ＭＳ ゴシック"/>
            </a:endParaRPr>
          </a:p>
          <a:p>
            <a:pPr marL="271463" indent="-271463" fontAlgn="base">
              <a:spcAft>
                <a:spcPct val="0"/>
              </a:spcAft>
              <a:defRPr/>
            </a:pPr>
            <a:r>
              <a:rPr lang="ja-JP" altLang="en-US" sz="1400" dirty="0">
                <a:latin typeface="Meiryo UI" panose="020B0604030504040204" pitchFamily="50" charset="-128"/>
                <a:ea typeface="Meiryo UI" panose="020B0604030504040204" pitchFamily="50" charset="-128"/>
                <a:cs typeface="ＭＳ ゴシック"/>
              </a:rPr>
              <a:t>　</a:t>
            </a:r>
            <a:r>
              <a:rPr lang="ja-JP" altLang="en-US" sz="1400" dirty="0" smtClean="0">
                <a:latin typeface="Meiryo UI" panose="020B0604030504040204" pitchFamily="50" charset="-128"/>
                <a:ea typeface="Meiryo UI" panose="020B0604030504040204" pitchFamily="50" charset="-128"/>
                <a:cs typeface="ＭＳ ゴシック"/>
              </a:rPr>
              <a:t>　従事者</a:t>
            </a:r>
            <a:r>
              <a:rPr lang="ja-JP" altLang="en-US" sz="1400" dirty="0">
                <a:latin typeface="Meiryo UI" panose="020B0604030504040204" pitchFamily="50" charset="-128"/>
                <a:ea typeface="Meiryo UI" panose="020B0604030504040204" pitchFamily="50" charset="-128"/>
                <a:cs typeface="ＭＳ ゴシック"/>
              </a:rPr>
              <a:t>研修（初任者研修・現任者研修）が実施されることとなった。</a:t>
            </a:r>
          </a:p>
          <a:p>
            <a:pPr marL="271463" indent="-271463" fontAlgn="base">
              <a:spcAft>
                <a:spcPct val="0"/>
              </a:spcAft>
              <a:defRPr/>
            </a:pPr>
            <a:r>
              <a:rPr lang="en-US" altLang="ja-JP" sz="1400" dirty="0" smtClean="0">
                <a:latin typeface="Meiryo UI" panose="020B0604030504040204" pitchFamily="50" charset="-128"/>
                <a:ea typeface="Meiryo UI" panose="020B0604030504040204" pitchFamily="50" charset="-128"/>
                <a:cs typeface="ＭＳ ゴシック"/>
              </a:rPr>
              <a:t>  </a:t>
            </a:r>
            <a:r>
              <a:rPr lang="ja-JP" altLang="en-US" sz="1400" dirty="0" smtClean="0">
                <a:latin typeface="Meiryo UI" panose="020B0604030504040204" pitchFamily="50" charset="-128"/>
                <a:ea typeface="Meiryo UI" panose="020B0604030504040204" pitchFamily="50" charset="-128"/>
                <a:cs typeface="ＭＳ ゴシック"/>
              </a:rPr>
              <a:t>○</a:t>
            </a:r>
            <a:r>
              <a:rPr lang="en-US" altLang="ja-JP" sz="1400" dirty="0" smtClean="0">
                <a:latin typeface="Meiryo UI" panose="020B0604030504040204" pitchFamily="50" charset="-128"/>
                <a:ea typeface="Meiryo UI" panose="020B0604030504040204" pitchFamily="50" charset="-128"/>
                <a:cs typeface="ＭＳ ゴシック"/>
              </a:rPr>
              <a:t> </a:t>
            </a:r>
            <a:r>
              <a:rPr lang="ja-JP" altLang="en-US" sz="1400" dirty="0" smtClean="0">
                <a:latin typeface="Meiryo UI" panose="020B0604030504040204" pitchFamily="50" charset="-128"/>
                <a:ea typeface="Meiryo UI" panose="020B0604030504040204" pitchFamily="50" charset="-128"/>
                <a:cs typeface="ＭＳ ゴシック"/>
              </a:rPr>
              <a:t>平成</a:t>
            </a:r>
            <a:r>
              <a:rPr lang="en-US" altLang="ja-JP" sz="1400" dirty="0">
                <a:latin typeface="Meiryo UI" panose="020B0604030504040204" pitchFamily="50" charset="-128"/>
                <a:ea typeface="Meiryo UI" panose="020B0604030504040204" pitchFamily="50" charset="-128"/>
                <a:cs typeface="ＭＳ ゴシック"/>
              </a:rPr>
              <a:t>20</a:t>
            </a:r>
            <a:r>
              <a:rPr lang="ja-JP" altLang="en-US" sz="1400" dirty="0">
                <a:latin typeface="Meiryo UI" panose="020B0604030504040204" pitchFamily="50" charset="-128"/>
                <a:ea typeface="Meiryo UI" panose="020B0604030504040204" pitchFamily="50" charset="-128"/>
                <a:cs typeface="ＭＳ ゴシック"/>
              </a:rPr>
              <a:t>年には社会保障審議会障害者</a:t>
            </a:r>
            <a:r>
              <a:rPr lang="ja-JP" altLang="en-US" sz="1400" dirty="0" smtClean="0">
                <a:latin typeface="Meiryo UI" panose="020B0604030504040204" pitchFamily="50" charset="-128"/>
                <a:ea typeface="Meiryo UI" panose="020B0604030504040204" pitchFamily="50" charset="-128"/>
                <a:cs typeface="ＭＳ ゴシック"/>
              </a:rPr>
              <a:t>部会に</a:t>
            </a:r>
            <a:r>
              <a:rPr lang="ja-JP" altLang="en-US" sz="1400" dirty="0">
                <a:latin typeface="Meiryo UI" panose="020B0604030504040204" pitchFamily="50" charset="-128"/>
                <a:ea typeface="Meiryo UI" panose="020B0604030504040204" pitchFamily="50" charset="-128"/>
                <a:cs typeface="ＭＳ ゴシック"/>
              </a:rPr>
              <a:t>おいて地域における相談支援体制やケアマネジメントの</a:t>
            </a:r>
            <a:r>
              <a:rPr lang="ja-JP" altLang="en-US" sz="1400" dirty="0" smtClean="0">
                <a:latin typeface="Meiryo UI" panose="020B0604030504040204" pitchFamily="50" charset="-128"/>
                <a:ea typeface="Meiryo UI" panose="020B0604030504040204" pitchFamily="50" charset="-128"/>
                <a:cs typeface="ＭＳ ゴシック"/>
              </a:rPr>
              <a:t>あり方</a:t>
            </a:r>
            <a:endParaRPr lang="en-US" altLang="ja-JP" sz="1400" dirty="0" smtClean="0">
              <a:latin typeface="Meiryo UI" panose="020B0604030504040204" pitchFamily="50" charset="-128"/>
              <a:ea typeface="Meiryo UI" panose="020B0604030504040204" pitchFamily="50" charset="-128"/>
              <a:cs typeface="ＭＳ ゴシック"/>
            </a:endParaRPr>
          </a:p>
          <a:p>
            <a:pPr marL="271463" indent="-271463" fontAlgn="base">
              <a:spcAft>
                <a:spcPct val="0"/>
              </a:spcAft>
              <a:defRPr/>
            </a:pPr>
            <a:r>
              <a:rPr lang="ja-JP" altLang="en-US" sz="1400" dirty="0">
                <a:latin typeface="Meiryo UI" panose="020B0604030504040204" pitchFamily="50" charset="-128"/>
                <a:ea typeface="Meiryo UI" panose="020B0604030504040204" pitchFamily="50" charset="-128"/>
                <a:cs typeface="ＭＳ ゴシック"/>
              </a:rPr>
              <a:t>　</a:t>
            </a:r>
            <a:r>
              <a:rPr lang="ja-JP" altLang="en-US" sz="1400" dirty="0" smtClean="0">
                <a:latin typeface="Meiryo UI" panose="020B0604030504040204" pitchFamily="50" charset="-128"/>
                <a:ea typeface="Meiryo UI" panose="020B0604030504040204" pitchFamily="50" charset="-128"/>
                <a:cs typeface="ＭＳ ゴシック"/>
              </a:rPr>
              <a:t>　に</a:t>
            </a:r>
            <a:r>
              <a:rPr lang="ja-JP" altLang="en-US" sz="1400" dirty="0">
                <a:latin typeface="Meiryo UI" panose="020B0604030504040204" pitchFamily="50" charset="-128"/>
                <a:ea typeface="Meiryo UI" panose="020B0604030504040204" pitchFamily="50" charset="-128"/>
                <a:cs typeface="ＭＳ ゴシック"/>
              </a:rPr>
              <a:t>対する議論が行われ、障害児支援や地域移行支援等について専門コース別研修（任意研修）を新設し</a:t>
            </a:r>
            <a:r>
              <a:rPr lang="ja-JP" altLang="en-US" sz="1400" dirty="0" smtClean="0">
                <a:latin typeface="Meiryo UI" panose="020B0604030504040204" pitchFamily="50" charset="-128"/>
                <a:ea typeface="Meiryo UI" panose="020B0604030504040204" pitchFamily="50" charset="-128"/>
                <a:cs typeface="ＭＳ ゴシック"/>
              </a:rPr>
              <a:t>研修　</a:t>
            </a:r>
            <a:endParaRPr lang="en-US" altLang="ja-JP" sz="1400" dirty="0" smtClean="0">
              <a:latin typeface="Meiryo UI" panose="020B0604030504040204" pitchFamily="50" charset="-128"/>
              <a:ea typeface="Meiryo UI" panose="020B0604030504040204" pitchFamily="50" charset="-128"/>
              <a:cs typeface="ＭＳ ゴシック"/>
            </a:endParaRPr>
          </a:p>
          <a:p>
            <a:pPr marL="271463" indent="-271463" fontAlgn="base">
              <a:spcAft>
                <a:spcPct val="0"/>
              </a:spcAft>
              <a:defRPr/>
            </a:pPr>
            <a:r>
              <a:rPr lang="ja-JP" altLang="en-US" sz="1400" dirty="0">
                <a:latin typeface="Meiryo UI" panose="020B0604030504040204" pitchFamily="50" charset="-128"/>
                <a:ea typeface="Meiryo UI" panose="020B0604030504040204" pitchFamily="50" charset="-128"/>
                <a:cs typeface="ＭＳ ゴシック"/>
              </a:rPr>
              <a:t>　</a:t>
            </a:r>
            <a:r>
              <a:rPr lang="ja-JP" altLang="en-US" sz="1400" dirty="0" smtClean="0">
                <a:latin typeface="Meiryo UI" panose="020B0604030504040204" pitchFamily="50" charset="-128"/>
                <a:ea typeface="Meiryo UI" panose="020B0604030504040204" pitchFamily="50" charset="-128"/>
                <a:cs typeface="ＭＳ ゴシック"/>
              </a:rPr>
              <a:t>　体制</a:t>
            </a:r>
            <a:r>
              <a:rPr lang="ja-JP" altLang="en-US" sz="1400" dirty="0">
                <a:latin typeface="Meiryo UI" panose="020B0604030504040204" pitchFamily="50" charset="-128"/>
                <a:ea typeface="Meiryo UI" panose="020B0604030504040204" pitchFamily="50" charset="-128"/>
                <a:cs typeface="ＭＳ ゴシック"/>
              </a:rPr>
              <a:t>の充実が図られた。</a:t>
            </a:r>
          </a:p>
          <a:p>
            <a:pPr marL="355600" indent="-355600" fontAlgn="base">
              <a:spcAft>
                <a:spcPct val="0"/>
              </a:spcAft>
              <a:defRPr/>
            </a:pPr>
            <a:endParaRPr lang="en-US" altLang="ja-JP" sz="1400" dirty="0" smtClean="0">
              <a:latin typeface="Meiryo UI" panose="020B0604030504040204" pitchFamily="50" charset="-128"/>
              <a:ea typeface="Meiryo UI" panose="020B0604030504040204" pitchFamily="50" charset="-128"/>
              <a:cs typeface="ＭＳ ゴシック"/>
            </a:endParaRPr>
          </a:p>
          <a:p>
            <a:pPr marL="355600" indent="-355600" fontAlgn="base">
              <a:spcAft>
                <a:spcPct val="0"/>
              </a:spcAft>
              <a:defRPr/>
            </a:pPr>
            <a:r>
              <a:rPr lang="ja-JP" altLang="en-US" sz="1400" dirty="0" smtClean="0">
                <a:latin typeface="Meiryo UI" panose="020B0604030504040204" pitchFamily="50" charset="-128"/>
                <a:ea typeface="Meiryo UI" panose="020B0604030504040204" pitchFamily="50" charset="-128"/>
                <a:cs typeface="ＭＳ ゴシック"/>
              </a:rPr>
              <a:t>（</a:t>
            </a:r>
            <a:r>
              <a:rPr lang="ja-JP" altLang="en-US" sz="1400" dirty="0">
                <a:latin typeface="Meiryo UI" panose="020B0604030504040204" pitchFamily="50" charset="-128"/>
                <a:ea typeface="Meiryo UI" panose="020B0604030504040204" pitchFamily="50" charset="-128"/>
                <a:cs typeface="ＭＳ ゴシック"/>
              </a:rPr>
              <a:t>現状）</a:t>
            </a:r>
            <a:endParaRPr lang="en-US" altLang="ja-JP" sz="1400" dirty="0">
              <a:latin typeface="Meiryo UI" panose="020B0604030504040204" pitchFamily="50" charset="-128"/>
              <a:ea typeface="Meiryo UI" panose="020B0604030504040204" pitchFamily="50" charset="-128"/>
              <a:cs typeface="ＭＳ ゴシック"/>
            </a:endParaRPr>
          </a:p>
          <a:p>
            <a:pPr fontAlgn="base">
              <a:spcAft>
                <a:spcPct val="0"/>
              </a:spcAft>
              <a:defRPr/>
            </a:pPr>
            <a:r>
              <a:rPr lang="en-US" altLang="ja-JP" sz="1400" dirty="0" smtClean="0">
                <a:latin typeface="Meiryo UI" panose="020B0604030504040204" pitchFamily="50" charset="-128"/>
                <a:ea typeface="Meiryo UI" panose="020B0604030504040204" pitchFamily="50" charset="-128"/>
                <a:cs typeface="ＭＳ ゴシック"/>
              </a:rPr>
              <a:t>  ○</a:t>
            </a:r>
            <a:r>
              <a:rPr lang="en-US" altLang="en-US" sz="1400" dirty="0" smtClean="0">
                <a:latin typeface="Meiryo UI" panose="020B0604030504040204" pitchFamily="50" charset="-128"/>
                <a:ea typeface="Meiryo UI" panose="020B0604030504040204" pitchFamily="50" charset="-128"/>
                <a:cs typeface="ＭＳ ゴシック"/>
              </a:rPr>
              <a:t> </a:t>
            </a:r>
            <a:r>
              <a:rPr lang="ja-JP" altLang="en-US" sz="1400" dirty="0" smtClean="0">
                <a:latin typeface="Meiryo UI" panose="020B0604030504040204" pitchFamily="50" charset="-128"/>
                <a:ea typeface="Meiryo UI" panose="020B0604030504040204" pitchFamily="50" charset="-128"/>
                <a:cs typeface="ＭＳ ゴシック"/>
              </a:rPr>
              <a:t>指定</a:t>
            </a:r>
            <a:r>
              <a:rPr lang="ja-JP" altLang="en-US" sz="1400" dirty="0">
                <a:latin typeface="Meiryo UI" panose="020B0604030504040204" pitchFamily="50" charset="-128"/>
                <a:ea typeface="Meiryo UI" panose="020B0604030504040204" pitchFamily="50" charset="-128"/>
                <a:cs typeface="ＭＳ ゴシック"/>
              </a:rPr>
              <a:t>特定・指定障害児相談支援事業所数　</a:t>
            </a:r>
            <a:r>
              <a:rPr lang="ja-JP" altLang="en-US" sz="1400" dirty="0" smtClean="0">
                <a:latin typeface="Meiryo UI" panose="020B0604030504040204" pitchFamily="50" charset="-128"/>
                <a:ea typeface="Meiryo UI" panose="020B0604030504040204" pitchFamily="50" charset="-128"/>
                <a:cs typeface="ＭＳ ゴシック"/>
              </a:rPr>
              <a:t>　　　　</a:t>
            </a:r>
            <a:r>
              <a:rPr lang="ja-JP" altLang="en-US" sz="1400" dirty="0" smtClean="0">
                <a:solidFill>
                  <a:srgbClr val="FF0000"/>
                </a:solidFill>
                <a:latin typeface="Meiryo UI" panose="020B0604030504040204" pitchFamily="50" charset="-128"/>
                <a:ea typeface="Meiryo UI" panose="020B0604030504040204" pitchFamily="50" charset="-128"/>
                <a:cs typeface="ＭＳ ゴシック"/>
              </a:rPr>
              <a:t>９，３６４箇所</a:t>
            </a:r>
            <a:r>
              <a:rPr lang="ja-JP" altLang="en-US" sz="1400" dirty="0">
                <a:solidFill>
                  <a:srgbClr val="FF0000"/>
                </a:solidFill>
                <a:latin typeface="Meiryo UI" panose="020B0604030504040204" pitchFamily="50" charset="-128"/>
                <a:ea typeface="Meiryo UI" panose="020B0604030504040204" pitchFamily="50" charset="-128"/>
                <a:cs typeface="ＭＳ ゴシック"/>
              </a:rPr>
              <a:t>（平成</a:t>
            </a:r>
            <a:r>
              <a:rPr lang="ja-JP" altLang="en-US" sz="1400" dirty="0" smtClean="0">
                <a:solidFill>
                  <a:srgbClr val="FF0000"/>
                </a:solidFill>
                <a:latin typeface="Meiryo UI" panose="020B0604030504040204" pitchFamily="50" charset="-128"/>
                <a:ea typeface="Meiryo UI" panose="020B0604030504040204" pitchFamily="50" charset="-128"/>
                <a:cs typeface="ＭＳ ゴシック"/>
              </a:rPr>
              <a:t>２９年</a:t>
            </a:r>
            <a:r>
              <a:rPr lang="ja-JP" altLang="en-US" sz="1400" dirty="0">
                <a:solidFill>
                  <a:srgbClr val="FF0000"/>
                </a:solidFill>
                <a:latin typeface="Meiryo UI" panose="020B0604030504040204" pitchFamily="50" charset="-128"/>
                <a:ea typeface="Meiryo UI" panose="020B0604030504040204" pitchFamily="50" charset="-128"/>
                <a:cs typeface="ＭＳ ゴシック"/>
              </a:rPr>
              <a:t>４月１日現在）</a:t>
            </a:r>
            <a:endParaRPr lang="en-US" altLang="ja-JP" sz="1400" dirty="0">
              <a:solidFill>
                <a:srgbClr val="FF0000"/>
              </a:solidFill>
              <a:latin typeface="Meiryo UI" panose="020B0604030504040204" pitchFamily="50" charset="-128"/>
              <a:ea typeface="Meiryo UI" panose="020B0604030504040204" pitchFamily="50" charset="-128"/>
              <a:cs typeface="ＭＳ ゴシック"/>
            </a:endParaRPr>
          </a:p>
          <a:p>
            <a:pPr fontAlgn="base">
              <a:spcAft>
                <a:spcPct val="0"/>
              </a:spcAft>
              <a:defRPr/>
            </a:pPr>
            <a:r>
              <a:rPr lang="en-US" altLang="ja-JP" sz="1400" dirty="0" smtClean="0">
                <a:latin typeface="Meiryo UI" panose="020B0604030504040204" pitchFamily="50" charset="-128"/>
                <a:ea typeface="Meiryo UI" panose="020B0604030504040204" pitchFamily="50" charset="-128"/>
                <a:cs typeface="ＭＳ ゴシック"/>
              </a:rPr>
              <a:t>  ○ </a:t>
            </a:r>
            <a:r>
              <a:rPr lang="ja-JP" altLang="en-US" sz="1400" dirty="0" smtClean="0">
                <a:latin typeface="Meiryo UI" panose="020B0604030504040204" pitchFamily="50" charset="-128"/>
                <a:ea typeface="Meiryo UI" panose="020B0604030504040204" pitchFamily="50" charset="-128"/>
                <a:cs typeface="ＭＳ ゴシック"/>
              </a:rPr>
              <a:t>上記</a:t>
            </a:r>
            <a:r>
              <a:rPr lang="ja-JP" altLang="en-US" sz="1400" dirty="0">
                <a:latin typeface="Meiryo UI" panose="020B0604030504040204" pitchFamily="50" charset="-128"/>
                <a:ea typeface="Meiryo UI" panose="020B0604030504040204" pitchFamily="50" charset="-128"/>
                <a:cs typeface="ＭＳ ゴシック"/>
              </a:rPr>
              <a:t>事業所に配置されている相談支援専門員数　</a:t>
            </a:r>
            <a:r>
              <a:rPr lang="ja-JP" altLang="en-US" sz="1400" dirty="0" smtClean="0">
                <a:latin typeface="Meiryo UI" panose="020B0604030504040204" pitchFamily="50" charset="-128"/>
                <a:ea typeface="Meiryo UI" panose="020B0604030504040204" pitchFamily="50" charset="-128"/>
                <a:cs typeface="ＭＳ ゴシック"/>
              </a:rPr>
              <a:t>　</a:t>
            </a:r>
            <a:r>
              <a:rPr lang="ja-JP" altLang="en-US" sz="1400" dirty="0" smtClean="0">
                <a:solidFill>
                  <a:srgbClr val="FF0000"/>
                </a:solidFill>
                <a:latin typeface="Meiryo UI" panose="020B0604030504040204" pitchFamily="50" charset="-128"/>
                <a:ea typeface="Meiryo UI" panose="020B0604030504040204" pitchFamily="50" charset="-128"/>
                <a:cs typeface="ＭＳ ゴシック"/>
              </a:rPr>
              <a:t>１９，０８３人（</a:t>
            </a:r>
            <a:r>
              <a:rPr lang="zh-TW" altLang="en-US" sz="1400" dirty="0" smtClean="0">
                <a:solidFill>
                  <a:srgbClr val="FF0000"/>
                </a:solidFill>
                <a:latin typeface="Meiryo UI" panose="020B0604030504040204" pitchFamily="50" charset="-128"/>
                <a:ea typeface="Meiryo UI" panose="020B0604030504040204" pitchFamily="50" charset="-128"/>
                <a:cs typeface="ＭＳ ゴシック"/>
              </a:rPr>
              <a:t>平成</a:t>
            </a:r>
            <a:r>
              <a:rPr lang="ja-JP" altLang="en-US" sz="1400" dirty="0">
                <a:solidFill>
                  <a:srgbClr val="FF0000"/>
                </a:solidFill>
                <a:latin typeface="Meiryo UI" panose="020B0604030504040204" pitchFamily="50" charset="-128"/>
                <a:ea typeface="Meiryo UI" panose="020B0604030504040204" pitchFamily="50" charset="-128"/>
                <a:cs typeface="ＭＳ ゴシック"/>
              </a:rPr>
              <a:t>２９</a:t>
            </a:r>
            <a:r>
              <a:rPr lang="zh-TW" altLang="en-US" sz="1400" dirty="0" smtClean="0">
                <a:solidFill>
                  <a:srgbClr val="FF0000"/>
                </a:solidFill>
                <a:latin typeface="Meiryo UI" panose="020B0604030504040204" pitchFamily="50" charset="-128"/>
                <a:ea typeface="Meiryo UI" panose="020B0604030504040204" pitchFamily="50" charset="-128"/>
                <a:cs typeface="ＭＳ ゴシック"/>
              </a:rPr>
              <a:t>年</a:t>
            </a:r>
            <a:r>
              <a:rPr lang="zh-TW" altLang="en-US" sz="1400" dirty="0">
                <a:solidFill>
                  <a:srgbClr val="FF0000"/>
                </a:solidFill>
                <a:latin typeface="Meiryo UI" panose="020B0604030504040204" pitchFamily="50" charset="-128"/>
                <a:ea typeface="Meiryo UI" panose="020B0604030504040204" pitchFamily="50" charset="-128"/>
                <a:cs typeface="ＭＳ ゴシック"/>
              </a:rPr>
              <a:t>４月１日現在</a:t>
            </a:r>
            <a:r>
              <a:rPr lang="ja-JP" altLang="en-US" sz="1400" dirty="0">
                <a:solidFill>
                  <a:srgbClr val="FF0000"/>
                </a:solidFill>
                <a:latin typeface="Meiryo UI" panose="020B0604030504040204" pitchFamily="50" charset="-128"/>
                <a:ea typeface="Meiryo UI" panose="020B0604030504040204" pitchFamily="50" charset="-128"/>
                <a:cs typeface="ＭＳ ゴシック"/>
              </a:rPr>
              <a:t>）</a:t>
            </a:r>
            <a:endParaRPr lang="en-US" altLang="ja-JP" sz="1400" dirty="0">
              <a:solidFill>
                <a:srgbClr val="FF0000"/>
              </a:solidFill>
              <a:latin typeface="Meiryo UI" panose="020B0604030504040204" pitchFamily="50" charset="-128"/>
              <a:ea typeface="Meiryo UI" panose="020B0604030504040204" pitchFamily="50" charset="-128"/>
              <a:cs typeface="ＭＳ ゴシック"/>
            </a:endParaRPr>
          </a:p>
        </p:txBody>
      </p:sp>
      <p:sp>
        <p:nvSpPr>
          <p:cNvPr id="37900" name="正方形/長方形 15"/>
          <p:cNvSpPr>
            <a:spLocks noChangeArrowheads="1"/>
          </p:cNvSpPr>
          <p:nvPr/>
        </p:nvSpPr>
        <p:spPr bwMode="auto">
          <a:xfrm>
            <a:off x="153411" y="4293096"/>
            <a:ext cx="3360753" cy="360363"/>
          </a:xfrm>
          <a:prstGeom prst="rect">
            <a:avLst/>
          </a:prstGeom>
          <a:solidFill>
            <a:schemeClr val="bg1"/>
          </a:solidFill>
          <a:ln w="9525" algn="ctr">
            <a:noFill/>
            <a:round/>
            <a:headEnd/>
            <a:tailEnd/>
          </a:ln>
        </p:spPr>
        <p:txBody>
          <a:bodyPr lIns="36804" tIns="7359" rIns="36804" bIns="7359" anchor="ctr"/>
          <a:lstStyle/>
          <a:p>
            <a:pPr marL="119063" indent="-119063" defTabSz="873125" fontAlgn="base">
              <a:spcBef>
                <a:spcPct val="0"/>
              </a:spcBef>
              <a:spcAft>
                <a:spcPct val="0"/>
              </a:spcAft>
            </a:pPr>
            <a:r>
              <a:rPr lang="en-US" altLang="ja-JP" dirty="0">
                <a:solidFill>
                  <a:srgbClr val="000000"/>
                </a:solidFill>
                <a:latin typeface="MS UI Gothic" panose="020B0600070205080204" pitchFamily="50" charset="-128"/>
                <a:ea typeface="MS UI Gothic" panose="020B0600070205080204" pitchFamily="50" charset="-128"/>
              </a:rPr>
              <a:t>【</a:t>
            </a:r>
            <a:r>
              <a:rPr lang="ja-JP" altLang="en-US" dirty="0">
                <a:solidFill>
                  <a:srgbClr val="000000"/>
                </a:solidFill>
                <a:latin typeface="MS UI Gothic" panose="020B0600070205080204" pitchFamily="50" charset="-128"/>
                <a:ea typeface="MS UI Gothic" panose="020B0600070205080204" pitchFamily="50" charset="-128"/>
              </a:rPr>
              <a:t>相談支援専門員の要件</a:t>
            </a:r>
            <a:r>
              <a:rPr lang="en-US" altLang="ja-JP" dirty="0">
                <a:solidFill>
                  <a:srgbClr val="000000"/>
                </a:solidFill>
                <a:latin typeface="MS UI Gothic" panose="020B0600070205080204" pitchFamily="50" charset="-128"/>
                <a:ea typeface="MS UI Gothic" panose="020B0600070205080204" pitchFamily="50" charset="-128"/>
              </a:rPr>
              <a:t>】</a:t>
            </a:r>
            <a:endParaRPr lang="ja-JP" altLang="en-US" dirty="0">
              <a:solidFill>
                <a:srgbClr val="000000"/>
              </a:solidFill>
              <a:latin typeface="MS UI Gothic" panose="020B0600070205080204" pitchFamily="50" charset="-128"/>
              <a:ea typeface="MS UI Gothic" panose="020B0600070205080204" pitchFamily="50" charset="-128"/>
            </a:endParaRPr>
          </a:p>
        </p:txBody>
      </p:sp>
      <p:grpSp>
        <p:nvGrpSpPr>
          <p:cNvPr id="3" name="グループ化 2">
            <a:extLst>
              <a:ext uri="{FF2B5EF4-FFF2-40B4-BE49-F238E27FC236}">
                <a16:creationId xmlns:a16="http://schemas.microsoft.com/office/drawing/2014/main" id="{E9DA8380-ABD3-C64B-808D-BF1CC55656F1}"/>
              </a:ext>
            </a:extLst>
          </p:cNvPr>
          <p:cNvGrpSpPr/>
          <p:nvPr/>
        </p:nvGrpSpPr>
        <p:grpSpPr>
          <a:xfrm>
            <a:off x="0" y="492161"/>
            <a:ext cx="9144000" cy="72008"/>
            <a:chOff x="0" y="188640"/>
            <a:chExt cx="9144000" cy="72008"/>
          </a:xfrm>
        </p:grpSpPr>
        <p:cxnSp>
          <p:nvCxnSpPr>
            <p:cNvPr id="16" name="直線コネクタ 15">
              <a:extLst>
                <a:ext uri="{FF2B5EF4-FFF2-40B4-BE49-F238E27FC236}">
                  <a16:creationId xmlns:a16="http://schemas.microsoft.com/office/drawing/2014/main" id="{2F66B3C0-A674-8846-93FE-85EF7F6E2038}"/>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F99D4A13-11D0-5E43-B749-D32F2DB3028E}"/>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5" name="スライド番号プレースホルダー 4"/>
          <p:cNvSpPr>
            <a:spLocks noGrp="1"/>
          </p:cNvSpPr>
          <p:nvPr>
            <p:ph type="sldNum" sz="quarter" idx="12"/>
          </p:nvPr>
        </p:nvSpPr>
        <p:spPr/>
        <p:txBody>
          <a:bodyPr/>
          <a:lstStyle/>
          <a:p>
            <a:fld id="{BF650902-BC30-4882-9DB1-CF188FB606CB}" type="slidenum">
              <a:rPr kumimoji="1" lang="ja-JP" altLang="en-US" smtClean="0"/>
              <a:t>26</a:t>
            </a:fld>
            <a:endParaRPr kumimoji="1" lang="ja-JP" altLang="en-US"/>
          </a:p>
        </p:txBody>
      </p:sp>
    </p:spTree>
    <p:extLst>
      <p:ext uri="{BB962C8B-B14F-4D97-AF65-F5344CB8AC3E}">
        <p14:creationId xmlns:p14="http://schemas.microsoft.com/office/powerpoint/2010/main" val="24263463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116056"/>
            <a:ext cx="8517632" cy="432048"/>
          </a:xfrm>
        </p:spPr>
        <p:txBody>
          <a:bodyPr>
            <a:noAutofit/>
          </a:bodyPr>
          <a:lstStyle/>
          <a:p>
            <a:r>
              <a:rPr kumimoji="1" lang="ja-JP" altLang="en-US" sz="2400" dirty="0" smtClean="0">
                <a:latin typeface="ＤＨＰ特太ゴシック体" panose="020B0500000000000000" pitchFamily="50" charset="-128"/>
                <a:ea typeface="ＤＨＰ特太ゴシック体" panose="020B0500000000000000" pitchFamily="50" charset="-128"/>
              </a:rPr>
              <a:t>研修の位置付け</a:t>
            </a:r>
            <a:endParaRPr kumimoji="1" lang="ja-JP" altLang="en-US" sz="2400" dirty="0">
              <a:latin typeface="ＤＨＰ特太ゴシック体" panose="020B0500000000000000" pitchFamily="50" charset="-128"/>
              <a:ea typeface="ＤＨＰ特太ゴシック体" panose="020B0500000000000000" pitchFamily="50" charset="-128"/>
            </a:endParaRPr>
          </a:p>
        </p:txBody>
      </p:sp>
      <p:sp>
        <p:nvSpPr>
          <p:cNvPr id="7" name="スライド番号プレースホルダー 6"/>
          <p:cNvSpPr>
            <a:spLocks noGrp="1"/>
          </p:cNvSpPr>
          <p:nvPr>
            <p:ph type="sldNum" sz="quarter" idx="12"/>
          </p:nvPr>
        </p:nvSpPr>
        <p:spPr>
          <a:xfrm>
            <a:off x="6902896" y="6520259"/>
            <a:ext cx="2133600" cy="365125"/>
          </a:xfrm>
        </p:spPr>
        <p:txBody>
          <a:bodyPr/>
          <a:lstStyle/>
          <a:p>
            <a:fld id="{D2D8002D-B5B0-4BAC-B1F6-782DDCCE6D9C}" type="slidenum">
              <a:rPr kumimoji="1" lang="ja-JP" altLang="en-US" smtClean="0"/>
              <a:t>27</a:t>
            </a:fld>
            <a:endParaRPr kumimoji="1" lang="ja-JP" altLang="en-US"/>
          </a:p>
        </p:txBody>
      </p:sp>
      <p:sp>
        <p:nvSpPr>
          <p:cNvPr id="3" name="正方形/長方形 2"/>
          <p:cNvSpPr/>
          <p:nvPr/>
        </p:nvSpPr>
        <p:spPr>
          <a:xfrm>
            <a:off x="319724" y="970899"/>
            <a:ext cx="8496944" cy="1224136"/>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r>
              <a:rPr lang="ja-JP" altLang="en-US" sz="1400" dirty="0" smtClean="0">
                <a:latin typeface="MS UI Gothic" panose="020B0600070205080204" pitchFamily="50" charset="-128"/>
                <a:ea typeface="MS UI Gothic" panose="020B0600070205080204" pitchFamily="50" charset="-128"/>
              </a:rPr>
              <a:t>指定</a:t>
            </a:r>
            <a:r>
              <a:rPr lang="ja-JP" altLang="en-US" sz="1400" dirty="0">
                <a:latin typeface="MS UI Gothic" panose="020B0600070205080204" pitchFamily="50" charset="-128"/>
                <a:ea typeface="MS UI Gothic" panose="020B0600070205080204" pitchFamily="50" charset="-128"/>
              </a:rPr>
              <a:t>地域相談支援の事業の人員及び運営に関する基準（平成二四・三・一三厚労令二七</a:t>
            </a:r>
            <a:r>
              <a:rPr lang="ja-JP" altLang="en-US" sz="1400" dirty="0" smtClean="0">
                <a:latin typeface="MS UI Gothic" panose="020B0600070205080204" pitchFamily="50" charset="-128"/>
                <a:ea typeface="MS UI Gothic" panose="020B0600070205080204" pitchFamily="50" charset="-128"/>
              </a:rPr>
              <a:t>）</a:t>
            </a:r>
            <a:endParaRPr lang="en-US" altLang="ja-JP" sz="1400" dirty="0" smtClean="0">
              <a:latin typeface="MS UI Gothic" panose="020B0600070205080204" pitchFamily="50" charset="-128"/>
              <a:ea typeface="MS UI Gothic" panose="020B0600070205080204" pitchFamily="50" charset="-128"/>
            </a:endParaRPr>
          </a:p>
          <a:p>
            <a:r>
              <a:rPr lang="ja-JP" altLang="en-US" sz="1400" dirty="0" smtClean="0">
                <a:latin typeface="MS UI Gothic" panose="020B0600070205080204" pitchFamily="50" charset="-128"/>
                <a:ea typeface="MS UI Gothic" panose="020B0600070205080204" pitchFamily="50" charset="-128"/>
              </a:rPr>
              <a:t>指定</a:t>
            </a:r>
            <a:r>
              <a:rPr lang="ja-JP" altLang="en-US" sz="1400" dirty="0">
                <a:latin typeface="MS UI Gothic" panose="020B0600070205080204" pitchFamily="50" charset="-128"/>
                <a:ea typeface="MS UI Gothic" panose="020B0600070205080204" pitchFamily="50" charset="-128"/>
              </a:rPr>
              <a:t>計画相談支援の事業の人員及び運営に関する基準（平成二四・三・一三厚労令二八</a:t>
            </a:r>
            <a:r>
              <a:rPr lang="ja-JP" altLang="en-US" sz="1400" dirty="0" smtClean="0">
                <a:latin typeface="MS UI Gothic" panose="020B0600070205080204" pitchFamily="50" charset="-128"/>
                <a:ea typeface="MS UI Gothic" panose="020B0600070205080204" pitchFamily="50" charset="-128"/>
              </a:rPr>
              <a:t>）</a:t>
            </a:r>
            <a:endParaRPr lang="en-US" altLang="ja-JP" sz="1400" dirty="0" smtClean="0">
              <a:latin typeface="MS UI Gothic" panose="020B0600070205080204" pitchFamily="50" charset="-128"/>
              <a:ea typeface="MS UI Gothic" panose="020B0600070205080204" pitchFamily="50" charset="-128"/>
            </a:endParaRPr>
          </a:p>
          <a:p>
            <a:r>
              <a:rPr lang="ja-JP" altLang="en-US" sz="1400" dirty="0" smtClean="0">
                <a:latin typeface="MS UI Gothic" panose="020B0600070205080204" pitchFamily="50" charset="-128"/>
                <a:ea typeface="MS UI Gothic" panose="020B0600070205080204" pitchFamily="50" charset="-128"/>
              </a:rPr>
              <a:t>指定障害児相談支援の事業の人員及び運営に関する基準（平成二四・三・一三厚労令二九）</a:t>
            </a:r>
            <a:endParaRPr lang="en-US" altLang="ja-JP" sz="1400" dirty="0" smtClean="0">
              <a:latin typeface="MS UI Gothic" panose="020B0600070205080204" pitchFamily="50" charset="-128"/>
              <a:ea typeface="MS UI Gothic" panose="020B0600070205080204" pitchFamily="50" charset="-128"/>
            </a:endParaRPr>
          </a:p>
          <a:p>
            <a:r>
              <a:rPr lang="ja-JP" altLang="en-US" sz="1400" u="sng" dirty="0" smtClean="0">
                <a:latin typeface="MS UI Gothic" panose="020B0600070205080204" pitchFamily="50" charset="-128"/>
                <a:ea typeface="MS UI Gothic" panose="020B0600070205080204" pitchFamily="50" charset="-128"/>
              </a:rPr>
              <a:t>（</a:t>
            </a:r>
            <a:r>
              <a:rPr lang="ja-JP" altLang="en-US" sz="1400" u="sng" dirty="0">
                <a:latin typeface="MS UI Gothic" panose="020B0600070205080204" pitchFamily="50" charset="-128"/>
                <a:ea typeface="MS UI Gothic" panose="020B0600070205080204" pitchFamily="50" charset="-128"/>
              </a:rPr>
              <a:t>従業者）</a:t>
            </a:r>
            <a:endParaRPr lang="ja-JP" altLang="en-US" sz="1400" dirty="0">
              <a:latin typeface="MS UI Gothic" panose="020B0600070205080204" pitchFamily="50" charset="-128"/>
              <a:ea typeface="MS UI Gothic" panose="020B0600070205080204" pitchFamily="50" charset="-128"/>
            </a:endParaRPr>
          </a:p>
          <a:p>
            <a:pPr marL="179388" indent="-179388">
              <a:spcBef>
                <a:spcPts val="300"/>
              </a:spcBef>
              <a:spcAft>
                <a:spcPts val="300"/>
              </a:spcAft>
              <a:buFont typeface="ＭＳ ゴシック" panose="020B0609070205080204" pitchFamily="49" charset="-128"/>
              <a:buChar char="○"/>
              <a:defRPr/>
            </a:pPr>
            <a:r>
              <a:rPr lang="ja-JP" altLang="en-US" sz="1400" dirty="0" smtClean="0">
                <a:latin typeface="MS UI Gothic" panose="020B0600070205080204" pitchFamily="50" charset="-128"/>
                <a:ea typeface="MS UI Gothic" panose="020B0600070205080204" pitchFamily="50" charset="-128"/>
              </a:rPr>
              <a:t>一般（特定・障害児）相談</a:t>
            </a:r>
            <a:r>
              <a:rPr lang="ja-JP" altLang="en-US" sz="1400" dirty="0">
                <a:latin typeface="MS UI Gothic" panose="020B0600070205080204" pitchFamily="50" charset="-128"/>
                <a:ea typeface="MS UI Gothic" panose="020B0600070205080204" pitchFamily="50" charset="-128"/>
              </a:rPr>
              <a:t>支援事業所ごとに</a:t>
            </a:r>
            <a:r>
              <a:rPr lang="ja-JP" altLang="en-US" sz="1400" b="1" u="sng" dirty="0">
                <a:solidFill>
                  <a:schemeClr val="tx1"/>
                </a:solidFill>
                <a:latin typeface="MS UI Gothic" panose="020B0600070205080204" pitchFamily="50" charset="-128"/>
                <a:ea typeface="MS UI Gothic" panose="020B0600070205080204" pitchFamily="50" charset="-128"/>
              </a:rPr>
              <a:t>専らその職務に従事する相談支援専門員を配置する</a:t>
            </a:r>
            <a:r>
              <a:rPr lang="ja-JP" altLang="en-US" sz="1400" b="1" u="sng" dirty="0" smtClean="0">
                <a:solidFill>
                  <a:schemeClr val="tx1"/>
                </a:solidFill>
                <a:latin typeface="MS UI Gothic" panose="020B0600070205080204" pitchFamily="50" charset="-128"/>
                <a:ea typeface="MS UI Gothic" panose="020B0600070205080204" pitchFamily="50" charset="-128"/>
              </a:rPr>
              <a:t>。</a:t>
            </a:r>
            <a:endParaRPr lang="en-US" altLang="ja-JP" sz="1400" b="1" u="sng" dirty="0">
              <a:solidFill>
                <a:schemeClr val="tx1"/>
              </a:solidFill>
              <a:latin typeface="MS UI Gothic" panose="020B0600070205080204" pitchFamily="50" charset="-128"/>
              <a:ea typeface="MS UI Gothic" panose="020B0600070205080204" pitchFamily="50" charset="-128"/>
            </a:endParaRPr>
          </a:p>
        </p:txBody>
      </p:sp>
      <p:sp>
        <p:nvSpPr>
          <p:cNvPr id="4" name="角丸四角形 3"/>
          <p:cNvSpPr/>
          <p:nvPr/>
        </p:nvSpPr>
        <p:spPr>
          <a:xfrm>
            <a:off x="323528" y="682867"/>
            <a:ext cx="1440160" cy="288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latin typeface="ＤＨＰ特太ゴシック体" panose="020B0500000000000000" pitchFamily="50" charset="-128"/>
                <a:ea typeface="ＤＨＰ特太ゴシック体" panose="020B0500000000000000" pitchFamily="50" charset="-128"/>
              </a:rPr>
              <a:t>基準省令</a:t>
            </a:r>
            <a:endParaRPr kumimoji="1" lang="ja-JP" altLang="en-US" sz="1600" dirty="0">
              <a:latin typeface="ＤＨＰ特太ゴシック体" panose="020B0500000000000000" pitchFamily="50" charset="-128"/>
              <a:ea typeface="ＤＨＰ特太ゴシック体" panose="020B0500000000000000" pitchFamily="50" charset="-128"/>
            </a:endParaRPr>
          </a:p>
        </p:txBody>
      </p:sp>
      <p:sp>
        <p:nvSpPr>
          <p:cNvPr id="5" name="下矢印 4"/>
          <p:cNvSpPr/>
          <p:nvPr/>
        </p:nvSpPr>
        <p:spPr>
          <a:xfrm>
            <a:off x="3124160" y="2267043"/>
            <a:ext cx="2880320"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323528" y="2627083"/>
            <a:ext cx="8496944" cy="2088232"/>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lnSpc>
                <a:spcPts val="1300"/>
              </a:lnSpc>
              <a:spcBef>
                <a:spcPts val="300"/>
              </a:spcBef>
              <a:spcAft>
                <a:spcPts val="300"/>
              </a:spcAft>
              <a:defRPr/>
            </a:pPr>
            <a:r>
              <a:rPr lang="ja-JP" altLang="en-US" sz="1400" dirty="0" smtClean="0">
                <a:solidFill>
                  <a:schemeClr val="tx1"/>
                </a:solidFill>
                <a:latin typeface="MS UI Gothic" panose="020B0600070205080204" pitchFamily="50" charset="-128"/>
                <a:ea typeface="MS UI Gothic" panose="020B0600070205080204" pitchFamily="50" charset="-128"/>
              </a:rPr>
              <a:t>指定地域相談支援の提供に当たる者として厚生労働大臣が定める</a:t>
            </a:r>
            <a:r>
              <a:rPr lang="ja-JP" altLang="en-US" sz="1400" smtClean="0">
                <a:solidFill>
                  <a:schemeClr val="tx1"/>
                </a:solidFill>
                <a:latin typeface="MS UI Gothic" panose="020B0600070205080204" pitchFamily="50" charset="-128"/>
                <a:ea typeface="MS UI Gothic" panose="020B0600070205080204" pitchFamily="50" charset="-128"/>
              </a:rPr>
              <a:t>もの（令和元・九・一〇厚労告一一三）</a:t>
            </a:r>
            <a:endParaRPr lang="en-US" altLang="ja-JP" sz="1400" dirty="0" smtClean="0">
              <a:solidFill>
                <a:schemeClr val="tx1"/>
              </a:solidFill>
              <a:latin typeface="MS UI Gothic" panose="020B0600070205080204" pitchFamily="50" charset="-128"/>
              <a:ea typeface="MS UI Gothic" panose="020B0600070205080204" pitchFamily="50" charset="-128"/>
            </a:endParaRPr>
          </a:p>
          <a:p>
            <a:pPr>
              <a:lnSpc>
                <a:spcPts val="1300"/>
              </a:lnSpc>
              <a:spcBef>
                <a:spcPts val="300"/>
              </a:spcBef>
              <a:spcAft>
                <a:spcPts val="300"/>
              </a:spcAft>
              <a:defRPr/>
            </a:pPr>
            <a:r>
              <a:rPr lang="ja-JP" altLang="en-US" sz="1400" dirty="0" smtClean="0">
                <a:solidFill>
                  <a:schemeClr val="tx1"/>
                </a:solidFill>
                <a:latin typeface="MS UI Gothic" panose="020B0600070205080204" pitchFamily="50" charset="-128"/>
                <a:ea typeface="MS UI Gothic" panose="020B0600070205080204" pitchFamily="50" charset="-128"/>
              </a:rPr>
              <a:t>指定計画相談支援の提供に当たる者として厚生労働大臣が定める</a:t>
            </a:r>
            <a:r>
              <a:rPr lang="ja-JP" altLang="en-US" sz="1400" smtClean="0">
                <a:solidFill>
                  <a:schemeClr val="tx1"/>
                </a:solidFill>
                <a:latin typeface="MS UI Gothic" panose="020B0600070205080204" pitchFamily="50" charset="-128"/>
                <a:ea typeface="MS UI Gothic" panose="020B0600070205080204" pitchFamily="50" charset="-128"/>
              </a:rPr>
              <a:t>もの（平成二四・三・三〇厚労告二二七）</a:t>
            </a:r>
            <a:endParaRPr lang="en-US" altLang="ja-JP" sz="1400" dirty="0" smtClean="0">
              <a:solidFill>
                <a:schemeClr val="tx1"/>
              </a:solidFill>
              <a:latin typeface="MS UI Gothic" panose="020B0600070205080204" pitchFamily="50" charset="-128"/>
              <a:ea typeface="MS UI Gothic" panose="020B0600070205080204" pitchFamily="50" charset="-128"/>
            </a:endParaRPr>
          </a:p>
          <a:p>
            <a:pPr>
              <a:lnSpc>
                <a:spcPts val="1300"/>
              </a:lnSpc>
              <a:spcBef>
                <a:spcPts val="300"/>
              </a:spcBef>
              <a:spcAft>
                <a:spcPts val="300"/>
              </a:spcAft>
              <a:defRPr/>
            </a:pPr>
            <a:r>
              <a:rPr lang="ja-JP" altLang="en-US" sz="1400" dirty="0" smtClean="0">
                <a:solidFill>
                  <a:schemeClr val="tx1"/>
                </a:solidFill>
                <a:latin typeface="MS UI Gothic" panose="020B0600070205080204" pitchFamily="50" charset="-128"/>
                <a:ea typeface="MS UI Gothic" panose="020B0600070205080204" pitchFamily="50" charset="-128"/>
              </a:rPr>
              <a:t>指定障害児相談支援の提供に当たる者として厚生労働大臣が定める</a:t>
            </a:r>
            <a:r>
              <a:rPr lang="ja-JP" altLang="en-US" sz="1400" smtClean="0">
                <a:solidFill>
                  <a:schemeClr val="tx1"/>
                </a:solidFill>
                <a:latin typeface="MS UI Gothic" panose="020B0600070205080204" pitchFamily="50" charset="-128"/>
                <a:ea typeface="MS UI Gothic" panose="020B0600070205080204" pitchFamily="50" charset="-128"/>
              </a:rPr>
              <a:t>もの（平成二四・三・三〇厚労告二二五）</a:t>
            </a:r>
            <a:endParaRPr lang="en-US" altLang="ja-JP" sz="1400" dirty="0" smtClean="0">
              <a:solidFill>
                <a:schemeClr val="tx1"/>
              </a:solidFill>
              <a:latin typeface="MS UI Gothic" panose="020B0600070205080204" pitchFamily="50" charset="-128"/>
              <a:ea typeface="MS UI Gothic" panose="020B0600070205080204" pitchFamily="50" charset="-128"/>
            </a:endParaRPr>
          </a:p>
        </p:txBody>
      </p:sp>
      <p:sp>
        <p:nvSpPr>
          <p:cNvPr id="9" name="角丸四角形 8"/>
          <p:cNvSpPr/>
          <p:nvPr/>
        </p:nvSpPr>
        <p:spPr>
          <a:xfrm>
            <a:off x="323528" y="2339051"/>
            <a:ext cx="1440160" cy="288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latin typeface="ＤＨＰ特太ゴシック体" panose="020B0500000000000000" pitchFamily="50" charset="-128"/>
                <a:ea typeface="ＤＨＰ特太ゴシック体" panose="020B0500000000000000" pitchFamily="50" charset="-128"/>
              </a:rPr>
              <a:t>告示</a:t>
            </a:r>
            <a:endParaRPr kumimoji="1" lang="ja-JP" altLang="en-US" sz="1600" dirty="0">
              <a:latin typeface="ＤＨＰ特太ゴシック体" panose="020B0500000000000000" pitchFamily="50" charset="-128"/>
              <a:ea typeface="ＤＨＰ特太ゴシック体" panose="020B0500000000000000" pitchFamily="50" charset="-128"/>
            </a:endParaRPr>
          </a:p>
        </p:txBody>
      </p:sp>
      <p:sp>
        <p:nvSpPr>
          <p:cNvPr id="12" name="AutoShape 5"/>
          <p:cNvSpPr>
            <a:spLocks noChangeArrowheads="1"/>
          </p:cNvSpPr>
          <p:nvPr/>
        </p:nvSpPr>
        <p:spPr bwMode="auto">
          <a:xfrm>
            <a:off x="3419872" y="3858519"/>
            <a:ext cx="390525" cy="360362"/>
          </a:xfrm>
          <a:prstGeom prst="plus">
            <a:avLst>
              <a:gd name="adj" fmla="val 34907"/>
            </a:avLst>
          </a:prstGeom>
          <a:solidFill>
            <a:srgbClr val="99CCFF"/>
          </a:solidFill>
          <a:ln w="9525" algn="ctr">
            <a:solidFill>
              <a:srgbClr val="3366FF"/>
            </a:solidFill>
            <a:miter lim="800000"/>
            <a:headEnd/>
            <a:tailEnd/>
          </a:ln>
        </p:spPr>
        <p:txBody>
          <a:bodyPr wrap="none" anchor="ctr"/>
          <a:lstStyle/>
          <a:p>
            <a:pPr fontAlgn="base">
              <a:spcBef>
                <a:spcPct val="0"/>
              </a:spcBef>
              <a:spcAft>
                <a:spcPct val="0"/>
              </a:spcAft>
            </a:pPr>
            <a:endParaRPr lang="ja-JP" altLang="en-US" sz="1000" smtClean="0">
              <a:solidFill>
                <a:srgbClr val="000000"/>
              </a:solidFill>
            </a:endParaRPr>
          </a:p>
        </p:txBody>
      </p:sp>
      <p:sp>
        <p:nvSpPr>
          <p:cNvPr id="14" name="Rectangle 8"/>
          <p:cNvSpPr>
            <a:spLocks noChangeArrowheads="1"/>
          </p:cNvSpPr>
          <p:nvPr/>
        </p:nvSpPr>
        <p:spPr bwMode="auto">
          <a:xfrm>
            <a:off x="1187624" y="3347163"/>
            <a:ext cx="2060332" cy="1296144"/>
          </a:xfrm>
          <a:prstGeom prst="rect">
            <a:avLst/>
          </a:prstGeom>
          <a:solidFill>
            <a:srgbClr val="E7FFE7"/>
          </a:solidFill>
          <a:ln w="9525">
            <a:solidFill>
              <a:schemeClr val="tx1"/>
            </a:solidFill>
            <a:miter lim="800000"/>
            <a:headEnd/>
            <a:tailEnd/>
          </a:ln>
        </p:spPr>
        <p:txBody>
          <a:bodyPr anchor="ctr"/>
          <a:lstStyle/>
          <a:p>
            <a:pPr fontAlgn="base">
              <a:spcBef>
                <a:spcPct val="0"/>
              </a:spcBef>
              <a:spcAft>
                <a:spcPct val="0"/>
              </a:spcAft>
            </a:pPr>
            <a:r>
              <a:rPr lang="ja-JP" altLang="en-US" sz="1000" dirty="0" smtClean="0">
                <a:solidFill>
                  <a:srgbClr val="000000"/>
                </a:solidFill>
                <a:latin typeface="MS UI Gothic" panose="020B0600070205080204" pitchFamily="50" charset="-128"/>
                <a:ea typeface="MS UI Gothic" panose="020B0600070205080204" pitchFamily="50" charset="-128"/>
              </a:rPr>
              <a:t>          </a:t>
            </a:r>
            <a:r>
              <a:rPr lang="ja-JP" altLang="en-US" sz="1200" dirty="0" smtClean="0">
                <a:solidFill>
                  <a:srgbClr val="CC0000"/>
                </a:solidFill>
                <a:latin typeface="MS UI Gothic" panose="020B0600070205080204" pitchFamily="50" charset="-128"/>
                <a:ea typeface="MS UI Gothic" panose="020B0600070205080204" pitchFamily="50" charset="-128"/>
              </a:rPr>
              <a:t>実 務 経 験</a:t>
            </a:r>
            <a:endParaRPr lang="ja-JP" altLang="en-US" sz="1000" dirty="0" smtClean="0">
              <a:solidFill>
                <a:srgbClr val="000000"/>
              </a:solidFill>
              <a:latin typeface="MS UI Gothic" panose="020B0600070205080204" pitchFamily="50" charset="-128"/>
              <a:ea typeface="MS UI Gothic" panose="020B0600070205080204" pitchFamily="50" charset="-128"/>
            </a:endParaRPr>
          </a:p>
          <a:p>
            <a:pPr fontAlgn="base">
              <a:spcBef>
                <a:spcPct val="0"/>
              </a:spcBef>
              <a:spcAft>
                <a:spcPct val="0"/>
              </a:spcAft>
            </a:pPr>
            <a:r>
              <a:rPr lang="ja-JP" altLang="en-US" sz="1050" dirty="0" smtClean="0">
                <a:solidFill>
                  <a:srgbClr val="000000"/>
                </a:solidFill>
                <a:latin typeface="MS UI Gothic" panose="020B0600070205080204" pitchFamily="50" charset="-128"/>
                <a:ea typeface="MS UI Gothic" panose="020B0600070205080204" pitchFamily="50" charset="-128"/>
              </a:rPr>
              <a:t>障害者の保健・医療・福祉・就労・教育の分野における直接支援・相談支援などの業務における実務経験（３～１０年）</a:t>
            </a:r>
          </a:p>
        </p:txBody>
      </p:sp>
      <p:grpSp>
        <p:nvGrpSpPr>
          <p:cNvPr id="6" name="グループ化 5"/>
          <p:cNvGrpSpPr/>
          <p:nvPr/>
        </p:nvGrpSpPr>
        <p:grpSpPr>
          <a:xfrm>
            <a:off x="4150784" y="3347163"/>
            <a:ext cx="3877600" cy="1296144"/>
            <a:chOff x="3096855" y="4524043"/>
            <a:chExt cx="2987313" cy="1497245"/>
          </a:xfrm>
        </p:grpSpPr>
        <p:sp>
          <p:nvSpPr>
            <p:cNvPr id="10" name="Rectangle 2"/>
            <p:cNvSpPr>
              <a:spLocks noChangeArrowheads="1"/>
            </p:cNvSpPr>
            <p:nvPr/>
          </p:nvSpPr>
          <p:spPr bwMode="auto">
            <a:xfrm>
              <a:off x="3096855" y="4524043"/>
              <a:ext cx="2987313" cy="1497245"/>
            </a:xfrm>
            <a:prstGeom prst="rect">
              <a:avLst/>
            </a:prstGeom>
            <a:solidFill>
              <a:srgbClr val="FFFF99"/>
            </a:solidFill>
            <a:ln w="15875" algn="ctr">
              <a:solidFill>
                <a:schemeClr val="tx1"/>
              </a:solidFill>
              <a:miter lim="800000"/>
              <a:headEnd/>
              <a:tailEnd/>
            </a:ln>
          </p:spPr>
          <p:txBody>
            <a:bodyPr wrap="none"/>
            <a:lstStyle/>
            <a:p>
              <a:pPr algn="ctr" fontAlgn="base">
                <a:spcBef>
                  <a:spcPct val="0"/>
                </a:spcBef>
                <a:spcAft>
                  <a:spcPct val="0"/>
                </a:spcAft>
              </a:pPr>
              <a:r>
                <a:rPr lang="ja-JP" altLang="en-US" sz="1200" dirty="0" smtClean="0">
                  <a:solidFill>
                    <a:srgbClr val="CC0000"/>
                  </a:solidFill>
                  <a:latin typeface="MS UI Gothic" panose="020B0600070205080204" pitchFamily="50" charset="-128"/>
                  <a:ea typeface="MS UI Gothic" panose="020B0600070205080204" pitchFamily="50" charset="-128"/>
                </a:rPr>
                <a:t>研 修 の 修了</a:t>
              </a:r>
            </a:p>
          </p:txBody>
        </p:sp>
        <p:sp>
          <p:nvSpPr>
            <p:cNvPr id="13" name="Rectangle 6"/>
            <p:cNvSpPr>
              <a:spLocks noChangeArrowheads="1"/>
            </p:cNvSpPr>
            <p:nvPr/>
          </p:nvSpPr>
          <p:spPr bwMode="auto">
            <a:xfrm>
              <a:off x="4826518" y="4797425"/>
              <a:ext cx="1131522" cy="1079847"/>
            </a:xfrm>
            <a:prstGeom prst="rect">
              <a:avLst/>
            </a:prstGeom>
            <a:solidFill>
              <a:srgbClr val="FFE7FF"/>
            </a:solidFill>
            <a:ln w="9525">
              <a:solidFill>
                <a:schemeClr val="tx1"/>
              </a:solidFill>
              <a:miter lim="800000"/>
              <a:headEnd/>
              <a:tailEnd/>
            </a:ln>
          </p:spPr>
          <p:txBody>
            <a:bodyPr anchor="ctr"/>
            <a:lstStyle/>
            <a:p>
              <a:pPr fontAlgn="base">
                <a:lnSpc>
                  <a:spcPct val="110000"/>
                </a:lnSpc>
                <a:spcBef>
                  <a:spcPct val="0"/>
                </a:spcBef>
                <a:spcAft>
                  <a:spcPct val="0"/>
                </a:spcAft>
              </a:pPr>
              <a:r>
                <a:rPr lang="ja-JP" altLang="en-US" sz="1100" dirty="0" smtClean="0">
                  <a:solidFill>
                    <a:srgbClr val="000000"/>
                  </a:solidFill>
                  <a:latin typeface="MS UI Gothic" panose="020B0600070205080204" pitchFamily="50" charset="-128"/>
                  <a:ea typeface="MS UI Gothic" panose="020B0600070205080204" pitchFamily="50" charset="-128"/>
                </a:rPr>
                <a:t>５年ごとに</a:t>
              </a:r>
            </a:p>
            <a:p>
              <a:pPr fontAlgn="base">
                <a:lnSpc>
                  <a:spcPct val="110000"/>
                </a:lnSpc>
                <a:spcBef>
                  <a:spcPct val="0"/>
                </a:spcBef>
                <a:spcAft>
                  <a:spcPct val="0"/>
                </a:spcAft>
              </a:pPr>
              <a:r>
                <a:rPr lang="ja-JP" altLang="en-US" sz="1100" dirty="0" smtClean="0">
                  <a:solidFill>
                    <a:srgbClr val="000000"/>
                  </a:solidFill>
                  <a:latin typeface="MS UI Gothic" panose="020B0600070205080204" pitchFamily="50" charset="-128"/>
                  <a:ea typeface="MS UI Gothic" panose="020B0600070205080204" pitchFamily="50" charset="-128"/>
                </a:rPr>
                <a:t>「相談支援従事者現任研修」</a:t>
              </a:r>
              <a:endParaRPr lang="en-US" altLang="ja-JP" sz="1100" dirty="0" smtClean="0">
                <a:solidFill>
                  <a:srgbClr val="000000"/>
                </a:solidFill>
                <a:latin typeface="MS UI Gothic" panose="020B0600070205080204" pitchFamily="50" charset="-128"/>
                <a:ea typeface="MS UI Gothic" panose="020B0600070205080204" pitchFamily="50" charset="-128"/>
              </a:endParaRPr>
            </a:p>
            <a:p>
              <a:pPr fontAlgn="base">
                <a:lnSpc>
                  <a:spcPct val="110000"/>
                </a:lnSpc>
                <a:spcBef>
                  <a:spcPct val="0"/>
                </a:spcBef>
                <a:spcAft>
                  <a:spcPct val="0"/>
                </a:spcAft>
              </a:pPr>
              <a:r>
                <a:rPr lang="ja-JP" altLang="en-US" sz="1100" dirty="0" smtClean="0">
                  <a:solidFill>
                    <a:srgbClr val="000000"/>
                  </a:solidFill>
                  <a:latin typeface="MS UI Gothic" panose="020B0600070205080204" pitchFamily="50" charset="-128"/>
                  <a:ea typeface="MS UI Gothic" panose="020B0600070205080204" pitchFamily="50" charset="-128"/>
                </a:rPr>
                <a:t>を修了</a:t>
              </a:r>
              <a:r>
                <a:rPr lang="en-US" altLang="ja-JP" sz="1100" smtClean="0">
                  <a:solidFill>
                    <a:srgbClr val="000000"/>
                  </a:solidFill>
                  <a:latin typeface="MS UI Gothic" panose="020B0600070205080204" pitchFamily="50" charset="-128"/>
                  <a:ea typeface="MS UI Gothic" panose="020B0600070205080204" pitchFamily="50" charset="-128"/>
                </a:rPr>
                <a:t/>
              </a:r>
              <a:br>
                <a:rPr lang="en-US" altLang="ja-JP" sz="1100" smtClean="0">
                  <a:solidFill>
                    <a:srgbClr val="000000"/>
                  </a:solidFill>
                  <a:latin typeface="MS UI Gothic" panose="020B0600070205080204" pitchFamily="50" charset="-128"/>
                  <a:ea typeface="MS UI Gothic" panose="020B0600070205080204" pitchFamily="50" charset="-128"/>
                </a:rPr>
              </a:br>
              <a:r>
                <a:rPr lang="ja-JP" altLang="en-US" sz="1100" smtClean="0">
                  <a:solidFill>
                    <a:srgbClr val="000000"/>
                  </a:solidFill>
                  <a:latin typeface="MS UI Gothic" panose="020B0600070205080204" pitchFamily="50" charset="-128"/>
                  <a:ea typeface="MS UI Gothic" panose="020B0600070205080204" pitchFamily="50" charset="-128"/>
                </a:rPr>
                <a:t>（</a:t>
              </a:r>
              <a:r>
                <a:rPr lang="ja-JP" altLang="en-US" sz="1100" smtClean="0">
                  <a:solidFill>
                    <a:srgbClr val="FF0000"/>
                  </a:solidFill>
                  <a:latin typeface="MS UI Gothic" panose="020B0600070205080204" pitchFamily="50" charset="-128"/>
                  <a:ea typeface="MS UI Gothic" panose="020B0600070205080204" pitchFamily="50" charset="-128"/>
                </a:rPr>
                <a:t>２４時間</a:t>
              </a:r>
              <a:r>
                <a:rPr lang="ja-JP" altLang="en-US" sz="1100" dirty="0" smtClean="0">
                  <a:solidFill>
                    <a:srgbClr val="000000"/>
                  </a:solidFill>
                  <a:latin typeface="MS UI Gothic" panose="020B0600070205080204" pitchFamily="50" charset="-128"/>
                  <a:ea typeface="MS UI Gothic" panose="020B0600070205080204" pitchFamily="50" charset="-128"/>
                </a:rPr>
                <a:t>）</a:t>
              </a:r>
            </a:p>
          </p:txBody>
        </p:sp>
        <p:sp>
          <p:nvSpPr>
            <p:cNvPr id="15" name="Rectangle 10"/>
            <p:cNvSpPr>
              <a:spLocks noChangeArrowheads="1"/>
            </p:cNvSpPr>
            <p:nvPr/>
          </p:nvSpPr>
          <p:spPr bwMode="auto">
            <a:xfrm>
              <a:off x="3236913" y="4799013"/>
              <a:ext cx="1119063" cy="1078259"/>
            </a:xfrm>
            <a:prstGeom prst="rect">
              <a:avLst/>
            </a:prstGeom>
            <a:solidFill>
              <a:srgbClr val="FFE7FF"/>
            </a:solidFill>
            <a:ln w="9525">
              <a:solidFill>
                <a:schemeClr val="tx1"/>
              </a:solidFill>
              <a:miter lim="800000"/>
              <a:headEnd/>
              <a:tailEnd/>
            </a:ln>
          </p:spPr>
          <p:txBody>
            <a:bodyPr anchor="ctr"/>
            <a:lstStyle/>
            <a:p>
              <a:pPr fontAlgn="base">
                <a:lnSpc>
                  <a:spcPct val="110000"/>
                </a:lnSpc>
                <a:spcBef>
                  <a:spcPct val="0"/>
                </a:spcBef>
                <a:spcAft>
                  <a:spcPct val="0"/>
                </a:spcAft>
              </a:pPr>
              <a:r>
                <a:rPr lang="ja-JP" altLang="en-US" sz="1100" dirty="0" smtClean="0">
                  <a:solidFill>
                    <a:srgbClr val="000000"/>
                  </a:solidFill>
                  <a:latin typeface="MS UI Gothic" panose="020B0600070205080204" pitchFamily="50" charset="-128"/>
                  <a:ea typeface="MS UI Gothic" panose="020B0600070205080204" pitchFamily="50" charset="-128"/>
                </a:rPr>
                <a:t>初年度に</a:t>
              </a:r>
            </a:p>
            <a:p>
              <a:pPr fontAlgn="base">
                <a:lnSpc>
                  <a:spcPct val="110000"/>
                </a:lnSpc>
                <a:spcBef>
                  <a:spcPct val="0"/>
                </a:spcBef>
                <a:spcAft>
                  <a:spcPct val="0"/>
                </a:spcAft>
              </a:pPr>
              <a:r>
                <a:rPr lang="ja-JP" altLang="en-US" sz="1100" dirty="0" smtClean="0">
                  <a:solidFill>
                    <a:srgbClr val="000000"/>
                  </a:solidFill>
                  <a:latin typeface="MS UI Gothic" panose="020B0600070205080204" pitchFamily="50" charset="-128"/>
                  <a:ea typeface="MS UI Gothic" panose="020B0600070205080204" pitchFamily="50" charset="-128"/>
                </a:rPr>
                <a:t>「相談支援従事者初任者研修」を修了</a:t>
              </a:r>
              <a:endParaRPr lang="en-US" altLang="ja-JP" sz="1100" dirty="0" smtClean="0">
                <a:solidFill>
                  <a:srgbClr val="000000"/>
                </a:solidFill>
                <a:latin typeface="MS UI Gothic" panose="020B0600070205080204" pitchFamily="50" charset="-128"/>
                <a:ea typeface="MS UI Gothic" panose="020B0600070205080204" pitchFamily="50" charset="-128"/>
              </a:endParaRPr>
            </a:p>
            <a:p>
              <a:pPr fontAlgn="base">
                <a:lnSpc>
                  <a:spcPct val="110000"/>
                </a:lnSpc>
                <a:spcBef>
                  <a:spcPct val="0"/>
                </a:spcBef>
                <a:spcAft>
                  <a:spcPct val="0"/>
                </a:spcAft>
              </a:pPr>
              <a:r>
                <a:rPr lang="ja-JP" altLang="en-US" sz="1100" smtClean="0">
                  <a:solidFill>
                    <a:srgbClr val="000000"/>
                  </a:solidFill>
                  <a:latin typeface="MS UI Gothic" panose="020B0600070205080204" pitchFamily="50" charset="-128"/>
                  <a:ea typeface="MS UI Gothic" panose="020B0600070205080204" pitchFamily="50" charset="-128"/>
                </a:rPr>
                <a:t>（</a:t>
              </a:r>
              <a:r>
                <a:rPr lang="ja-JP" altLang="en-US" sz="1100" smtClean="0">
                  <a:solidFill>
                    <a:srgbClr val="FF0000"/>
                  </a:solidFill>
                  <a:latin typeface="MS UI Gothic" panose="020B0600070205080204" pitchFamily="50" charset="-128"/>
                  <a:ea typeface="MS UI Gothic" panose="020B0600070205080204" pitchFamily="50" charset="-128"/>
                </a:rPr>
                <a:t>４２．５時間</a:t>
              </a:r>
              <a:r>
                <a:rPr lang="ja-JP" altLang="en-US" sz="1100" dirty="0" smtClean="0">
                  <a:solidFill>
                    <a:srgbClr val="000000"/>
                  </a:solidFill>
                  <a:latin typeface="MS UI Gothic" panose="020B0600070205080204" pitchFamily="50" charset="-128"/>
                  <a:ea typeface="MS UI Gothic" panose="020B0600070205080204" pitchFamily="50" charset="-128"/>
                </a:rPr>
                <a:t>）</a:t>
              </a:r>
              <a:endParaRPr lang="en-US" altLang="ja-JP" sz="1100" dirty="0" smtClean="0">
                <a:solidFill>
                  <a:srgbClr val="000000"/>
                </a:solidFill>
                <a:latin typeface="MS UI Gothic" panose="020B0600070205080204" pitchFamily="50" charset="-128"/>
                <a:ea typeface="MS UI Gothic" panose="020B0600070205080204" pitchFamily="50" charset="-128"/>
              </a:endParaRPr>
            </a:p>
          </p:txBody>
        </p:sp>
      </p:grpSp>
      <p:sp>
        <p:nvSpPr>
          <p:cNvPr id="16" name="AutoShape 5"/>
          <p:cNvSpPr>
            <a:spLocks noChangeArrowheads="1"/>
          </p:cNvSpPr>
          <p:nvPr/>
        </p:nvSpPr>
        <p:spPr bwMode="auto">
          <a:xfrm>
            <a:off x="5909667" y="3864595"/>
            <a:ext cx="390525" cy="360362"/>
          </a:xfrm>
          <a:prstGeom prst="plus">
            <a:avLst>
              <a:gd name="adj" fmla="val 34907"/>
            </a:avLst>
          </a:prstGeom>
          <a:solidFill>
            <a:srgbClr val="99CCFF"/>
          </a:solidFill>
          <a:ln w="9525" algn="ctr">
            <a:solidFill>
              <a:srgbClr val="3366FF"/>
            </a:solidFill>
            <a:miter lim="800000"/>
            <a:headEnd/>
            <a:tailEnd/>
          </a:ln>
        </p:spPr>
        <p:txBody>
          <a:bodyPr wrap="none" anchor="ctr"/>
          <a:lstStyle/>
          <a:p>
            <a:pPr fontAlgn="base">
              <a:spcBef>
                <a:spcPct val="0"/>
              </a:spcBef>
              <a:spcAft>
                <a:spcPct val="0"/>
              </a:spcAft>
            </a:pPr>
            <a:endParaRPr lang="ja-JP" altLang="en-US" sz="1000" smtClean="0">
              <a:solidFill>
                <a:srgbClr val="000000"/>
              </a:solidFill>
            </a:endParaRPr>
          </a:p>
        </p:txBody>
      </p:sp>
      <p:sp>
        <p:nvSpPr>
          <p:cNvPr id="17" name="下矢印 16"/>
          <p:cNvSpPr/>
          <p:nvPr/>
        </p:nvSpPr>
        <p:spPr>
          <a:xfrm>
            <a:off x="3131840" y="4787323"/>
            <a:ext cx="2880320"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337917" y="5147363"/>
            <a:ext cx="8496944" cy="14596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spcBef>
                <a:spcPts val="300"/>
              </a:spcBef>
              <a:spcAft>
                <a:spcPts val="300"/>
              </a:spcAft>
              <a:defRPr/>
            </a:pPr>
            <a:r>
              <a:rPr lang="ja-JP" altLang="en-US" sz="1400" dirty="0" smtClean="0">
                <a:solidFill>
                  <a:schemeClr val="tx1"/>
                </a:solidFill>
                <a:latin typeface="MS UI Gothic" panose="020B0600070205080204" pitchFamily="50" charset="-128"/>
                <a:ea typeface="MS UI Gothic" panose="020B0600070205080204" pitchFamily="50" charset="-128"/>
              </a:rPr>
              <a:t>相談支援従事者研修事業の実施について（平成一八・四・二一　障発〇四二一〇）</a:t>
            </a:r>
            <a:endParaRPr lang="en-US" altLang="ja-JP" sz="1050" dirty="0" smtClean="0">
              <a:solidFill>
                <a:schemeClr val="tx1"/>
              </a:solidFill>
              <a:latin typeface="MS UI Gothic" panose="020B0600070205080204" pitchFamily="50" charset="-128"/>
              <a:ea typeface="MS UI Gothic" panose="020B0600070205080204" pitchFamily="50" charset="-128"/>
            </a:endParaRPr>
          </a:p>
          <a:p>
            <a:pPr marL="171450" indent="-171450">
              <a:spcBef>
                <a:spcPts val="300"/>
              </a:spcBef>
              <a:spcAft>
                <a:spcPts val="300"/>
              </a:spcAft>
              <a:buFont typeface="ＭＳ Ｐゴシック" panose="020B0600070205080204" pitchFamily="50" charset="-128"/>
              <a:buChar char="○"/>
              <a:defRPr/>
            </a:pPr>
            <a:r>
              <a:rPr lang="ja-JP" altLang="en-US" sz="1400" dirty="0" smtClean="0">
                <a:solidFill>
                  <a:schemeClr val="tx1"/>
                </a:solidFill>
                <a:latin typeface="MS UI Gothic" panose="020B0600070205080204" pitchFamily="50" charset="-128"/>
                <a:ea typeface="MS UI Gothic" panose="020B0600070205080204" pitchFamily="50" charset="-128"/>
              </a:rPr>
              <a:t>相談</a:t>
            </a:r>
            <a:r>
              <a:rPr lang="ja-JP" altLang="en-US" sz="1400" dirty="0">
                <a:solidFill>
                  <a:schemeClr val="tx1"/>
                </a:solidFill>
                <a:latin typeface="MS UI Gothic" panose="020B0600070205080204" pitchFamily="50" charset="-128"/>
                <a:ea typeface="MS UI Gothic" panose="020B0600070205080204" pitchFamily="50" charset="-128"/>
              </a:rPr>
              <a:t>支援</a:t>
            </a:r>
            <a:r>
              <a:rPr lang="ja-JP" altLang="en-US" sz="1400" dirty="0" smtClean="0">
                <a:solidFill>
                  <a:schemeClr val="tx1"/>
                </a:solidFill>
                <a:latin typeface="MS UI Gothic" panose="020B0600070205080204" pitchFamily="50" charset="-128"/>
                <a:ea typeface="MS UI Gothic" panose="020B0600070205080204" pitchFamily="50" charset="-128"/>
              </a:rPr>
              <a:t>従事者研修事業実施要綱</a:t>
            </a:r>
            <a:endParaRPr lang="en-US" altLang="ja-JP" sz="1400" dirty="0" smtClean="0">
              <a:solidFill>
                <a:schemeClr val="tx1"/>
              </a:solidFill>
              <a:latin typeface="MS UI Gothic" panose="020B0600070205080204" pitchFamily="50" charset="-128"/>
              <a:ea typeface="MS UI Gothic" panose="020B0600070205080204" pitchFamily="50" charset="-128"/>
            </a:endParaRPr>
          </a:p>
          <a:p>
            <a:pPr marL="171450" indent="-171450">
              <a:spcBef>
                <a:spcPts val="300"/>
              </a:spcBef>
              <a:spcAft>
                <a:spcPts val="300"/>
              </a:spcAft>
              <a:buFont typeface="ＭＳ Ｐゴシック" panose="020B0600070205080204" pitchFamily="50" charset="-128"/>
              <a:buChar char="○"/>
              <a:defRPr/>
            </a:pPr>
            <a:r>
              <a:rPr lang="ja-JP" altLang="en-US" sz="1400" dirty="0" smtClean="0">
                <a:solidFill>
                  <a:schemeClr val="tx1"/>
                </a:solidFill>
                <a:latin typeface="MS UI Gothic" panose="020B0600070205080204" pitchFamily="50" charset="-128"/>
                <a:ea typeface="MS UI Gothic" panose="020B0600070205080204" pitchFamily="50" charset="-128"/>
              </a:rPr>
              <a:t>相談支援従事者初任者研修標準カリキュラム</a:t>
            </a:r>
            <a:endParaRPr lang="en-US" altLang="ja-JP" sz="1400" dirty="0" smtClean="0">
              <a:solidFill>
                <a:schemeClr val="tx1"/>
              </a:solidFill>
              <a:latin typeface="MS UI Gothic" panose="020B0600070205080204" pitchFamily="50" charset="-128"/>
              <a:ea typeface="MS UI Gothic" panose="020B0600070205080204" pitchFamily="50" charset="-128"/>
            </a:endParaRPr>
          </a:p>
          <a:p>
            <a:pPr marL="171450" indent="-171450">
              <a:spcBef>
                <a:spcPts val="300"/>
              </a:spcBef>
              <a:spcAft>
                <a:spcPts val="300"/>
              </a:spcAft>
              <a:buFont typeface="ＭＳ Ｐゴシック" panose="020B0600070205080204" pitchFamily="50" charset="-128"/>
              <a:buChar char="○"/>
              <a:defRPr/>
            </a:pPr>
            <a:r>
              <a:rPr lang="ja-JP" altLang="en-US" sz="1400" dirty="0">
                <a:solidFill>
                  <a:schemeClr val="tx1"/>
                </a:solidFill>
                <a:latin typeface="MS UI Gothic" panose="020B0600070205080204" pitchFamily="50" charset="-128"/>
                <a:ea typeface="MS UI Gothic" panose="020B0600070205080204" pitchFamily="50" charset="-128"/>
              </a:rPr>
              <a:t>相談</a:t>
            </a:r>
            <a:r>
              <a:rPr lang="ja-JP" altLang="en-US" sz="1400" dirty="0" smtClean="0">
                <a:solidFill>
                  <a:schemeClr val="tx1"/>
                </a:solidFill>
                <a:latin typeface="MS UI Gothic" panose="020B0600070205080204" pitchFamily="50" charset="-128"/>
                <a:ea typeface="MS UI Gothic" panose="020B0600070205080204" pitchFamily="50" charset="-128"/>
              </a:rPr>
              <a:t>支援従事者現任研修標準カリキュラム</a:t>
            </a:r>
            <a:endParaRPr lang="en-US" altLang="ja-JP" sz="1400" dirty="0" smtClean="0">
              <a:solidFill>
                <a:schemeClr val="tx1"/>
              </a:solidFill>
              <a:latin typeface="MS UI Gothic" panose="020B0600070205080204" pitchFamily="50" charset="-128"/>
              <a:ea typeface="MS UI Gothic" panose="020B0600070205080204" pitchFamily="50" charset="-128"/>
            </a:endParaRPr>
          </a:p>
          <a:p>
            <a:pPr marL="171450" indent="-171450">
              <a:spcBef>
                <a:spcPts val="300"/>
              </a:spcBef>
              <a:spcAft>
                <a:spcPts val="300"/>
              </a:spcAft>
              <a:buFont typeface="ＭＳ Ｐゴシック" panose="020B0600070205080204" pitchFamily="50" charset="-128"/>
              <a:buChar char="○"/>
              <a:defRPr/>
            </a:pPr>
            <a:r>
              <a:rPr lang="ja-JP" altLang="en-US" sz="1400" dirty="0">
                <a:solidFill>
                  <a:schemeClr val="tx1"/>
                </a:solidFill>
                <a:latin typeface="MS UI Gothic" panose="020B0600070205080204" pitchFamily="50" charset="-128"/>
                <a:ea typeface="MS UI Gothic" panose="020B0600070205080204" pitchFamily="50" charset="-128"/>
              </a:rPr>
              <a:t>専門コース</a:t>
            </a:r>
            <a:r>
              <a:rPr lang="ja-JP" altLang="en-US" sz="1400" dirty="0" smtClean="0">
                <a:solidFill>
                  <a:schemeClr val="tx1"/>
                </a:solidFill>
                <a:latin typeface="MS UI Gothic" panose="020B0600070205080204" pitchFamily="50" charset="-128"/>
                <a:ea typeface="MS UI Gothic" panose="020B0600070205080204" pitchFamily="50" charset="-128"/>
              </a:rPr>
              <a:t>別研修標準カリキュラム</a:t>
            </a:r>
            <a:endParaRPr lang="en-US" altLang="ja-JP" sz="1400" dirty="0">
              <a:solidFill>
                <a:schemeClr val="tx1"/>
              </a:solidFill>
              <a:latin typeface="MS UI Gothic" panose="020B0600070205080204" pitchFamily="50" charset="-128"/>
              <a:ea typeface="MS UI Gothic" panose="020B0600070205080204" pitchFamily="50" charset="-128"/>
            </a:endParaRPr>
          </a:p>
        </p:txBody>
      </p:sp>
      <p:sp>
        <p:nvSpPr>
          <p:cNvPr id="19" name="角丸四角形 18"/>
          <p:cNvSpPr/>
          <p:nvPr/>
        </p:nvSpPr>
        <p:spPr>
          <a:xfrm>
            <a:off x="323528" y="4859331"/>
            <a:ext cx="1440160" cy="288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latin typeface="ＤＨＰ特太ゴシック体" panose="020B0500000000000000" pitchFamily="50" charset="-128"/>
                <a:ea typeface="ＤＨＰ特太ゴシック体" panose="020B0500000000000000" pitchFamily="50" charset="-128"/>
              </a:rPr>
              <a:t>通知</a:t>
            </a:r>
            <a:endParaRPr kumimoji="1" lang="ja-JP" altLang="en-US" sz="1600" dirty="0">
              <a:latin typeface="ＤＨＰ特太ゴシック体" panose="020B0500000000000000" pitchFamily="50" charset="-128"/>
              <a:ea typeface="ＤＨＰ特太ゴシック体" panose="020B0500000000000000" pitchFamily="50" charset="-128"/>
            </a:endParaRPr>
          </a:p>
        </p:txBody>
      </p:sp>
      <p:sp>
        <p:nvSpPr>
          <p:cNvPr id="21" name="正方形/長方形 20"/>
          <p:cNvSpPr/>
          <p:nvPr/>
        </p:nvSpPr>
        <p:spPr>
          <a:xfrm>
            <a:off x="4611808" y="5449726"/>
            <a:ext cx="4136656" cy="489725"/>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都道府県等による初任者及び現任研修は</a:t>
            </a:r>
            <a:r>
              <a:rPr kumimoji="1" lang="ja-JP" altLang="en-US" sz="1400" b="1" u="sng" dirty="0" smtClean="0">
                <a:solidFill>
                  <a:schemeClr val="tx1"/>
                </a:solidFill>
                <a:latin typeface="ＭＳ ゴシック" panose="020B0609070205080204" pitchFamily="49" charset="-128"/>
                <a:ea typeface="ＭＳ ゴシック" panose="020B0609070205080204" pitchFamily="49" charset="-128"/>
              </a:rPr>
              <a:t>標準カリキュラム以上の内容</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で実施する。</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p:txBody>
      </p:sp>
      <p:cxnSp>
        <p:nvCxnSpPr>
          <p:cNvPr id="23" name="直線矢印コネクタ 22"/>
          <p:cNvCxnSpPr/>
          <p:nvPr/>
        </p:nvCxnSpPr>
        <p:spPr>
          <a:xfrm>
            <a:off x="3635896" y="5579412"/>
            <a:ext cx="900100"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grpSp>
        <p:nvGrpSpPr>
          <p:cNvPr id="22" name="グループ化 21"/>
          <p:cNvGrpSpPr/>
          <p:nvPr/>
        </p:nvGrpSpPr>
        <p:grpSpPr>
          <a:xfrm>
            <a:off x="0" y="476096"/>
            <a:ext cx="9144000" cy="72008"/>
            <a:chOff x="0" y="188640"/>
            <a:chExt cx="9144000" cy="72008"/>
          </a:xfrm>
        </p:grpSpPr>
        <p:cxnSp>
          <p:nvCxnSpPr>
            <p:cNvPr id="24" name="直線コネクタ 23"/>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092958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F2A1C1E8-9361-4557-9EFC-000E05CD7A25}" type="slidenum">
              <a:rPr lang="en-US" altLang="ja-JP" smtClean="0"/>
              <a:pPr>
                <a:defRPr/>
              </a:pPr>
              <a:t>28</a:t>
            </a:fld>
            <a:endParaRPr lang="en-US" altLang="ja-JP" dirty="0"/>
          </a:p>
        </p:txBody>
      </p:sp>
      <p:graphicFrame>
        <p:nvGraphicFramePr>
          <p:cNvPr id="5" name="表 4"/>
          <p:cNvGraphicFramePr>
            <a:graphicFrameLocks noGrp="1"/>
          </p:cNvGraphicFramePr>
          <p:nvPr>
            <p:extLst/>
          </p:nvPr>
        </p:nvGraphicFramePr>
        <p:xfrm>
          <a:off x="251520" y="548680"/>
          <a:ext cx="8640959" cy="6104869"/>
        </p:xfrm>
        <a:graphic>
          <a:graphicData uri="http://schemas.openxmlformats.org/drawingml/2006/table">
            <a:tbl>
              <a:tblPr firstRow="1" bandRow="1">
                <a:tableStyleId>{5940675A-B579-460E-94D1-54222C63F5DA}</a:tableStyleId>
              </a:tblPr>
              <a:tblGrid>
                <a:gridCol w="742582">
                  <a:extLst>
                    <a:ext uri="{9D8B030D-6E8A-4147-A177-3AD203B41FA5}">
                      <a16:colId xmlns:a16="http://schemas.microsoft.com/office/drawing/2014/main" val="20000"/>
                    </a:ext>
                  </a:extLst>
                </a:gridCol>
                <a:gridCol w="810090">
                  <a:extLst>
                    <a:ext uri="{9D8B030D-6E8A-4147-A177-3AD203B41FA5}">
                      <a16:colId xmlns:a16="http://schemas.microsoft.com/office/drawing/2014/main" val="20001"/>
                    </a:ext>
                  </a:extLst>
                </a:gridCol>
                <a:gridCol w="5603122">
                  <a:extLst>
                    <a:ext uri="{9D8B030D-6E8A-4147-A177-3AD203B41FA5}">
                      <a16:colId xmlns:a16="http://schemas.microsoft.com/office/drawing/2014/main" val="20002"/>
                    </a:ext>
                  </a:extLst>
                </a:gridCol>
                <a:gridCol w="1485165">
                  <a:extLst>
                    <a:ext uri="{9D8B030D-6E8A-4147-A177-3AD203B41FA5}">
                      <a16:colId xmlns:a16="http://schemas.microsoft.com/office/drawing/2014/main" val="20003"/>
                    </a:ext>
                  </a:extLst>
                </a:gridCol>
              </a:tblGrid>
              <a:tr h="278588">
                <a:tc gridSpan="2">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marL="84406" marR="84406"/>
                </a:tc>
                <a:tc hMerge="1">
                  <a:txBody>
                    <a:bodyPr/>
                    <a:lstStyle/>
                    <a:p>
                      <a:endParaRPr kumimoji="1" lang="ja-JP" altLang="en-US" sz="1200" dirty="0"/>
                    </a:p>
                  </a:txBody>
                  <a:tcPr/>
                </a:tc>
                <a:tc>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業 務 内 容</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a:tc>
                <a:tc>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実務経験年数</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a:tc>
                <a:extLst>
                  <a:ext uri="{0D108BD9-81ED-4DB2-BD59-A6C34878D82A}">
                    <a16:rowId xmlns:a16="http://schemas.microsoft.com/office/drawing/2014/main" val="10000"/>
                  </a:ext>
                </a:extLst>
              </a:tr>
              <a:tr h="312458">
                <a:tc rowSpan="9">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障害者の保健、医療、福祉、就労、教育の分野における支援業務</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vert="eaVert" anchor="ctr"/>
                </a:tc>
                <a:tc rowSpan="5">
                  <a:txBody>
                    <a:bodyPr/>
                    <a:lstStyle/>
                    <a:p>
                      <a:pPr algn="ctr"/>
                      <a:r>
                        <a:rPr kumimoji="1" lang="zh-TW" altLang="en-US" sz="1200" dirty="0" smtClean="0">
                          <a:latin typeface="ＭＳ ゴシック" panose="020B0609070205080204" pitchFamily="49" charset="-128"/>
                          <a:ea typeface="ＭＳ ゴシック" panose="020B0609070205080204" pitchFamily="49" charset="-128"/>
                        </a:rPr>
                        <a:t>①相談支援業務</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vert="eaVert" anchor="ctr"/>
                </a:tc>
                <a:tc>
                  <a:txBody>
                    <a:bodyPr/>
                    <a:lstStyle/>
                    <a:p>
                      <a:r>
                        <a:rPr kumimoji="1" lang="ja-JP" altLang="en-US" sz="1200" dirty="0" smtClean="0">
                          <a:latin typeface="ＭＳ ゴシック" panose="020B0609070205080204" pitchFamily="49" charset="-128"/>
                          <a:ea typeface="ＭＳ ゴシック" panose="020B0609070205080204" pitchFamily="49" charset="-128"/>
                        </a:rPr>
                        <a:t>施設等において相談支援業務に従事する者</a:t>
                      </a:r>
                      <a:r>
                        <a:rPr kumimoji="1" lang="en-US" altLang="ja-JP" sz="1200" dirty="0" smtClean="0">
                          <a:latin typeface="ＭＳ ゴシック" panose="020B0609070205080204" pitchFamily="49" charset="-128"/>
                          <a:ea typeface="ＭＳ ゴシック" panose="020B0609070205080204" pitchFamily="49" charset="-128"/>
                        </a:rPr>
                        <a:t>※</a:t>
                      </a:r>
                      <a:r>
                        <a:rPr kumimoji="1" lang="ja-JP" altLang="en-US" sz="1200" dirty="0" smtClean="0">
                          <a:latin typeface="ＭＳ ゴシック" panose="020B0609070205080204" pitchFamily="49" charset="-128"/>
                          <a:ea typeface="ＭＳ ゴシック" panose="020B0609070205080204" pitchFamily="49" charset="-128"/>
                        </a:rPr>
                        <a:t>１</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anchor="ctr"/>
                </a:tc>
                <a:tc rowSpan="5">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５年以上</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anchor="ctr"/>
                </a:tc>
                <a:extLst>
                  <a:ext uri="{0D108BD9-81ED-4DB2-BD59-A6C34878D82A}">
                    <a16:rowId xmlns:a16="http://schemas.microsoft.com/office/drawing/2014/main" val="10001"/>
                  </a:ext>
                </a:extLst>
              </a:tr>
              <a:tr h="1021489">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1200" dirty="0" smtClean="0">
                          <a:latin typeface="ＭＳ ゴシック" panose="020B0609070205080204" pitchFamily="49" charset="-128"/>
                          <a:ea typeface="ＭＳ ゴシック" panose="020B0609070205080204" pitchFamily="49" charset="-128"/>
                        </a:rPr>
                        <a:t>医療機関において相談支援業務に従事する者で、次のいずれかに該当する者</a:t>
                      </a:r>
                    </a:p>
                    <a:p>
                      <a:r>
                        <a:rPr kumimoji="1" lang="ja-JP" altLang="en-US" sz="1200" dirty="0" smtClean="0">
                          <a:latin typeface="ＭＳ ゴシック" panose="020B0609070205080204" pitchFamily="49" charset="-128"/>
                          <a:ea typeface="ＭＳ ゴシック" panose="020B0609070205080204" pitchFamily="49" charset="-128"/>
                        </a:rPr>
                        <a:t>（１）社会福祉主事任用資格を有する者</a:t>
                      </a:r>
                    </a:p>
                    <a:p>
                      <a:r>
                        <a:rPr kumimoji="1" lang="ja-JP" altLang="en-US" sz="1200" dirty="0" smtClean="0">
                          <a:latin typeface="ＭＳ ゴシック" panose="020B0609070205080204" pitchFamily="49" charset="-128"/>
                          <a:ea typeface="ＭＳ ゴシック" panose="020B0609070205080204" pitchFamily="49" charset="-128"/>
                        </a:rPr>
                        <a:t>（２）訪問介護員２級以上に相当する研修を修了した者</a:t>
                      </a:r>
                    </a:p>
                    <a:p>
                      <a:r>
                        <a:rPr kumimoji="1" lang="ja-JP" altLang="en-US" sz="1200" dirty="0" smtClean="0">
                          <a:latin typeface="ＭＳ ゴシック" panose="020B0609070205080204" pitchFamily="49" charset="-128"/>
                          <a:ea typeface="ＭＳ ゴシック" panose="020B0609070205080204" pitchFamily="49" charset="-128"/>
                        </a:rPr>
                        <a:t>（３）国家資格等</a:t>
                      </a:r>
                      <a:r>
                        <a:rPr kumimoji="1" lang="en-US" altLang="ja-JP" sz="1200" dirty="0" smtClean="0">
                          <a:latin typeface="ＭＳ ゴシック" panose="020B0609070205080204" pitchFamily="49" charset="-128"/>
                          <a:ea typeface="ＭＳ ゴシック" panose="020B0609070205080204" pitchFamily="49" charset="-128"/>
                        </a:rPr>
                        <a:t>※</a:t>
                      </a:r>
                      <a:r>
                        <a:rPr kumimoji="1" lang="ja-JP" altLang="en-US" sz="1200" dirty="0" smtClean="0">
                          <a:latin typeface="ＭＳ ゴシック" panose="020B0609070205080204" pitchFamily="49" charset="-128"/>
                          <a:ea typeface="ＭＳ ゴシック" panose="020B0609070205080204" pitchFamily="49" charset="-128"/>
                        </a:rPr>
                        <a:t>２を有する者</a:t>
                      </a:r>
                    </a:p>
                    <a:p>
                      <a:r>
                        <a:rPr kumimoji="1" lang="ja-JP" altLang="en-US" sz="1200" dirty="0" smtClean="0">
                          <a:latin typeface="ＭＳ ゴシック" panose="020B0609070205080204" pitchFamily="49" charset="-128"/>
                          <a:ea typeface="ＭＳ ゴシック" panose="020B0609070205080204" pitchFamily="49" charset="-128"/>
                        </a:rPr>
                        <a:t>（４）施設等における相談支援業務に従事した期間が１年以上である者</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anchor="ctr"/>
                </a:tc>
                <a:tc vMerge="1">
                  <a:txBody>
                    <a:bodyPr/>
                    <a:lstStyle/>
                    <a:p>
                      <a:endParaRPr kumimoji="1" lang="ja-JP" altLang="en-US" sz="1400" dirty="0"/>
                    </a:p>
                  </a:txBody>
                  <a:tcPr/>
                </a:tc>
                <a:extLst>
                  <a:ext uri="{0D108BD9-81ED-4DB2-BD59-A6C34878D82A}">
                    <a16:rowId xmlns:a16="http://schemas.microsoft.com/office/drawing/2014/main" val="10002"/>
                  </a:ext>
                </a:extLst>
              </a:tr>
              <a:tr h="259673">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1200" dirty="0" smtClean="0">
                          <a:latin typeface="ＭＳ ゴシック" panose="020B0609070205080204" pitchFamily="49" charset="-128"/>
                          <a:ea typeface="ＭＳ ゴシック" panose="020B0609070205080204" pitchFamily="49" charset="-128"/>
                        </a:rPr>
                        <a:t>就労支援に関する相談支援の業務に従事する者</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anchor="ctr"/>
                </a:tc>
                <a:tc vMerge="1">
                  <a:txBody>
                    <a:bodyPr/>
                    <a:lstStyle/>
                    <a:p>
                      <a:endParaRPr kumimoji="1" lang="ja-JP" altLang="en-US" sz="1400" dirty="0"/>
                    </a:p>
                  </a:txBody>
                  <a:tcPr/>
                </a:tc>
                <a:extLst>
                  <a:ext uri="{0D108BD9-81ED-4DB2-BD59-A6C34878D82A}">
                    <a16:rowId xmlns:a16="http://schemas.microsoft.com/office/drawing/2014/main" val="10003"/>
                  </a:ext>
                </a:extLst>
              </a:tr>
              <a:tr h="278588">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1200" dirty="0" smtClean="0">
                          <a:latin typeface="ＭＳ ゴシック" panose="020B0609070205080204" pitchFamily="49" charset="-128"/>
                          <a:ea typeface="ＭＳ ゴシック" panose="020B0609070205080204" pitchFamily="49" charset="-128"/>
                        </a:rPr>
                        <a:t>特別支援教育における進路相談・教育相談の業務に従事する者</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anchor="ctr"/>
                </a:tc>
                <a:tc vMerge="1">
                  <a:txBody>
                    <a:bodyPr/>
                    <a:lstStyle/>
                    <a:p>
                      <a:endParaRPr kumimoji="1" lang="ja-JP" altLang="en-US" sz="1400" dirty="0"/>
                    </a:p>
                  </a:txBody>
                  <a:tcPr/>
                </a:tc>
                <a:extLst>
                  <a:ext uri="{0D108BD9-81ED-4DB2-BD59-A6C34878D82A}">
                    <a16:rowId xmlns:a16="http://schemas.microsoft.com/office/drawing/2014/main" val="10004"/>
                  </a:ext>
                </a:extLst>
              </a:tr>
              <a:tr h="278588">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1200" dirty="0" smtClean="0">
                          <a:latin typeface="ＭＳ ゴシック" panose="020B0609070205080204" pitchFamily="49" charset="-128"/>
                          <a:ea typeface="ＭＳ ゴシック" panose="020B0609070205080204" pitchFamily="49" charset="-128"/>
                        </a:rPr>
                        <a:t>その他これらの業務に準ずると都道府県知事が認めた業務に従事する者</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anchor="ctr"/>
                </a:tc>
                <a:tc vMerge="1">
                  <a:txBody>
                    <a:bodyPr/>
                    <a:lstStyle/>
                    <a:p>
                      <a:endParaRPr kumimoji="1" lang="ja-JP" altLang="en-US" sz="1400" dirty="0"/>
                    </a:p>
                  </a:txBody>
                  <a:tcPr/>
                </a:tc>
                <a:extLst>
                  <a:ext uri="{0D108BD9-81ED-4DB2-BD59-A6C34878D82A}">
                    <a16:rowId xmlns:a16="http://schemas.microsoft.com/office/drawing/2014/main" val="10005"/>
                  </a:ext>
                </a:extLst>
              </a:tr>
              <a:tr h="565082">
                <a:tc vMerge="1">
                  <a:txBody>
                    <a:bodyPr/>
                    <a:lstStyle/>
                    <a:p>
                      <a:endParaRPr kumimoji="1" lang="ja-JP" altLang="en-US" dirty="0"/>
                    </a:p>
                  </a:txBody>
                  <a:tcPr/>
                </a:tc>
                <a:tc rowSpan="2">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③介護等業務</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vert="eaVert" anchor="ctr"/>
                </a:tc>
                <a:tc>
                  <a:txBody>
                    <a:bodyPr/>
                    <a:lstStyle/>
                    <a:p>
                      <a:r>
                        <a:rPr kumimoji="1" lang="ja-JP" altLang="en-US" sz="1200" dirty="0" smtClean="0">
                          <a:latin typeface="ＭＳ ゴシック" panose="020B0609070205080204" pitchFamily="49" charset="-128"/>
                          <a:ea typeface="ＭＳ ゴシック" panose="020B0609070205080204" pitchFamily="49" charset="-128"/>
                        </a:rPr>
                        <a:t>施設及び医療機関等において介護業務に従事する者</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anchor="ctr"/>
                </a:tc>
                <a:tc rowSpan="2">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１０年以上</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anchor="ctr"/>
                </a:tc>
                <a:extLst>
                  <a:ext uri="{0D108BD9-81ED-4DB2-BD59-A6C34878D82A}">
                    <a16:rowId xmlns:a16="http://schemas.microsoft.com/office/drawing/2014/main" val="10006"/>
                  </a:ext>
                </a:extLst>
              </a:tr>
              <a:tr h="565082">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1200" dirty="0" smtClean="0">
                          <a:latin typeface="ＭＳ ゴシック" panose="020B0609070205080204" pitchFamily="49" charset="-128"/>
                          <a:ea typeface="ＭＳ ゴシック" panose="020B0609070205080204" pitchFamily="49" charset="-128"/>
                        </a:rPr>
                        <a:t>その他これらの業務に準ずると都道府県知事が認めた業務に従事する者</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anchor="ctr"/>
                </a:tc>
                <a:tc vMerge="1">
                  <a:txBody>
                    <a:bodyPr/>
                    <a:lstStyle/>
                    <a:p>
                      <a:endParaRPr kumimoji="1" lang="ja-JP" altLang="en-US" sz="1400" dirty="0"/>
                    </a:p>
                  </a:txBody>
                  <a:tcPr/>
                </a:tc>
                <a:extLst>
                  <a:ext uri="{0D108BD9-81ED-4DB2-BD59-A6C34878D82A}">
                    <a16:rowId xmlns:a16="http://schemas.microsoft.com/office/drawing/2014/main" val="10007"/>
                  </a:ext>
                </a:extLst>
              </a:tr>
              <a:tr h="1021489">
                <a:tc vMerge="1">
                  <a:txBody>
                    <a:bodyPr/>
                    <a:lstStyle/>
                    <a:p>
                      <a:endParaRPr kumimoji="1" lang="ja-JP" altLang="en-US" dirty="0"/>
                    </a:p>
                  </a:txBody>
                  <a:tcPr/>
                </a:tc>
                <a:tc rowSpan="2">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③有資格者等</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vert="eaVert" anchor="ctr"/>
                </a:tc>
                <a:tc>
                  <a:txBody>
                    <a:bodyPr/>
                    <a:lstStyle/>
                    <a:p>
                      <a:r>
                        <a:rPr kumimoji="1" lang="ja-JP" altLang="en-US" sz="1200" dirty="0" smtClean="0">
                          <a:latin typeface="ＭＳ ゴシック" panose="020B0609070205080204" pitchFamily="49" charset="-128"/>
                          <a:ea typeface="ＭＳ ゴシック" panose="020B0609070205080204" pitchFamily="49" charset="-128"/>
                        </a:rPr>
                        <a:t>上記②の介護等業務に従事する者で、次のいずれかに該当する者</a:t>
                      </a:r>
                    </a:p>
                    <a:p>
                      <a:r>
                        <a:rPr kumimoji="1" lang="ja-JP" altLang="en-US" sz="1200" dirty="0" smtClean="0">
                          <a:latin typeface="ＭＳ ゴシック" panose="020B0609070205080204" pitchFamily="49" charset="-128"/>
                          <a:ea typeface="ＭＳ ゴシック" panose="020B0609070205080204" pitchFamily="49" charset="-128"/>
                        </a:rPr>
                        <a:t>（１）社会福祉主事任用資格を有する者</a:t>
                      </a:r>
                    </a:p>
                    <a:p>
                      <a:r>
                        <a:rPr kumimoji="1" lang="ja-JP" altLang="en-US" sz="1200" dirty="0" smtClean="0">
                          <a:latin typeface="ＭＳ ゴシック" panose="020B0609070205080204" pitchFamily="49" charset="-128"/>
                          <a:ea typeface="ＭＳ ゴシック" panose="020B0609070205080204" pitchFamily="49" charset="-128"/>
                        </a:rPr>
                        <a:t>（２）訪問介護員２級以上に相当する研修を修了した者</a:t>
                      </a:r>
                    </a:p>
                    <a:p>
                      <a:r>
                        <a:rPr kumimoji="1" lang="ja-JP" altLang="en-US" sz="1200" dirty="0" smtClean="0">
                          <a:latin typeface="ＭＳ ゴシック" panose="020B0609070205080204" pitchFamily="49" charset="-128"/>
                          <a:ea typeface="ＭＳ ゴシック" panose="020B0609070205080204" pitchFamily="49" charset="-128"/>
                        </a:rPr>
                        <a:t>（３）保育士</a:t>
                      </a:r>
                    </a:p>
                    <a:p>
                      <a:r>
                        <a:rPr kumimoji="1" lang="ja-JP" altLang="en-US" sz="1200" dirty="0" smtClean="0">
                          <a:latin typeface="ＭＳ ゴシック" panose="020B0609070205080204" pitchFamily="49" charset="-128"/>
                          <a:ea typeface="ＭＳ ゴシック" panose="020B0609070205080204" pitchFamily="49" charset="-128"/>
                        </a:rPr>
                        <a:t>（４）児童指導員任用資格者</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anchor="ctr"/>
                </a:tc>
                <a:tc>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５年以上</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anchor="ctr"/>
                </a:tc>
                <a:extLst>
                  <a:ext uri="{0D108BD9-81ED-4DB2-BD59-A6C34878D82A}">
                    <a16:rowId xmlns:a16="http://schemas.microsoft.com/office/drawing/2014/main" val="10008"/>
                  </a:ext>
                </a:extLst>
              </a:tr>
              <a:tr h="565082">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1200" dirty="0" smtClean="0">
                          <a:latin typeface="ＭＳ ゴシック" panose="020B0609070205080204" pitchFamily="49" charset="-128"/>
                          <a:ea typeface="ＭＳ ゴシック" panose="020B0609070205080204" pitchFamily="49" charset="-128"/>
                        </a:rPr>
                        <a:t>上記①の相談支援業務及び上記②の介護等業務に従事する者で、国家資格等</a:t>
                      </a:r>
                      <a:r>
                        <a:rPr kumimoji="1" lang="en-US" altLang="ja-JP" sz="1200" dirty="0" smtClean="0">
                          <a:latin typeface="ＭＳ ゴシック" panose="020B0609070205080204" pitchFamily="49" charset="-128"/>
                          <a:ea typeface="ＭＳ ゴシック" panose="020B0609070205080204" pitchFamily="49" charset="-128"/>
                        </a:rPr>
                        <a:t>※</a:t>
                      </a:r>
                      <a:r>
                        <a:rPr kumimoji="1" lang="ja-JP" altLang="en-US" sz="1200" dirty="0" smtClean="0">
                          <a:latin typeface="ＭＳ ゴシック" panose="020B0609070205080204" pitchFamily="49" charset="-128"/>
                          <a:ea typeface="ＭＳ ゴシック" panose="020B0609070205080204" pitchFamily="49" charset="-128"/>
                        </a:rPr>
                        <a:t>２による業務に５年以上従事している者</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anchor="ctr"/>
                </a:tc>
                <a:tc>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３年以上</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anchor="ctr"/>
                </a:tc>
                <a:extLst>
                  <a:ext uri="{0D108BD9-81ED-4DB2-BD59-A6C34878D82A}">
                    <a16:rowId xmlns:a16="http://schemas.microsoft.com/office/drawing/2014/main" val="10009"/>
                  </a:ext>
                </a:extLst>
              </a:tr>
              <a:tr h="944103">
                <a:tc gridSpan="4">
                  <a:txBody>
                    <a:bodyPr/>
                    <a:lstStyle/>
                    <a:p>
                      <a:r>
                        <a:rPr kumimoji="1" lang="en-US" altLang="ja-JP" sz="1100" dirty="0" smtClean="0">
                          <a:latin typeface="ＭＳ ゴシック" panose="020B0609070205080204" pitchFamily="49" charset="-128"/>
                          <a:ea typeface="ＭＳ ゴシック" panose="020B0609070205080204" pitchFamily="49" charset="-128"/>
                        </a:rPr>
                        <a:t>※</a:t>
                      </a:r>
                      <a:r>
                        <a:rPr kumimoji="1" lang="ja-JP" altLang="en-US" sz="1100" dirty="0" smtClean="0">
                          <a:latin typeface="ＭＳ ゴシック" panose="020B0609070205080204" pitchFamily="49" charset="-128"/>
                          <a:ea typeface="ＭＳ ゴシック" panose="020B0609070205080204" pitchFamily="49" charset="-128"/>
                        </a:rPr>
                        <a:t>１平成１８年１０月１日において現に障害児相談支援事業、身体障害者相談支援事業、知的障害者相談支援事業、精神障害者地域生活支援センターの従業者の場合は、平成１８年９月３０日までの間の期間が通算して３年以上</a:t>
                      </a:r>
                      <a:endParaRPr kumimoji="1" lang="en-US" altLang="ja-JP" sz="1100" dirty="0" smtClean="0">
                        <a:latin typeface="ＭＳ ゴシック" panose="020B0609070205080204" pitchFamily="49" charset="-128"/>
                        <a:ea typeface="ＭＳ ゴシック" panose="020B0609070205080204" pitchFamily="49" charset="-128"/>
                      </a:endParaRPr>
                    </a:p>
                    <a:p>
                      <a:r>
                        <a:rPr kumimoji="1" lang="en-US" altLang="ja-JP" sz="1100" dirty="0" smtClean="0">
                          <a:latin typeface="ＭＳ ゴシック" panose="020B0609070205080204" pitchFamily="49" charset="-128"/>
                          <a:ea typeface="ＭＳ ゴシック" panose="020B0609070205080204" pitchFamily="49" charset="-128"/>
                        </a:rPr>
                        <a:t>※</a:t>
                      </a:r>
                      <a:r>
                        <a:rPr kumimoji="1" lang="ja-JP" altLang="en-US" sz="1100" dirty="0" smtClean="0">
                          <a:latin typeface="ＭＳ ゴシック" panose="020B0609070205080204" pitchFamily="49" charset="-128"/>
                          <a:ea typeface="ＭＳ ゴシック" panose="020B0609070205080204" pitchFamily="49" charset="-128"/>
                        </a:rPr>
                        <a:t>２国家資格等とは、医師、歯科医師、薬剤師、保健師、助産師、看護師、准看護師、理学療法士、作業療法士、社会福祉士、介護福祉士、視能訓練士、義肢装具士、歯科衛生士、言語聴覚士、あん摩マッサージ指圧師、はり師、きゅう師、柔道整復師、栄養士（管理栄養士を含む。）、精神保健福祉士のことを言う。</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8" name="テキスト ボックス 7"/>
          <p:cNvSpPr txBox="1"/>
          <p:nvPr/>
        </p:nvSpPr>
        <p:spPr>
          <a:xfrm>
            <a:off x="517396" y="116632"/>
            <a:ext cx="8042740" cy="369332"/>
          </a:xfrm>
          <a:prstGeom prst="rect">
            <a:avLst/>
          </a:prstGeom>
          <a:noFill/>
        </p:spPr>
        <p:txBody>
          <a:bodyPr wrap="square" rtlCol="0">
            <a:spAutoFit/>
          </a:bodyPr>
          <a:lstStyle/>
          <a:p>
            <a:pPr algn="ctr"/>
            <a:r>
              <a:rPr kumimoji="1" lang="ja-JP" altLang="en-US" b="1" dirty="0" smtClean="0"/>
              <a:t>相談支援専門員の実務経験</a:t>
            </a:r>
            <a:endParaRPr kumimoji="1" lang="ja-JP" altLang="en-US" b="1" dirty="0"/>
          </a:p>
        </p:txBody>
      </p:sp>
      <p:sp>
        <p:nvSpPr>
          <p:cNvPr id="2" name="正方形/長方形 1"/>
          <p:cNvSpPr/>
          <p:nvPr/>
        </p:nvSpPr>
        <p:spPr>
          <a:xfrm>
            <a:off x="6373906" y="268941"/>
            <a:ext cx="1954306" cy="6902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t>告示の書きぶり、並びに変更予定</a:t>
            </a:r>
            <a:endParaRPr kumimoji="1" lang="ja-JP" altLang="en-US"/>
          </a:p>
        </p:txBody>
      </p:sp>
    </p:spTree>
    <p:extLst>
      <p:ext uri="{BB962C8B-B14F-4D97-AF65-F5344CB8AC3E}">
        <p14:creationId xmlns:p14="http://schemas.microsoft.com/office/powerpoint/2010/main" val="853529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正方形/長方形 74"/>
          <p:cNvSpPr/>
          <p:nvPr/>
        </p:nvSpPr>
        <p:spPr>
          <a:xfrm>
            <a:off x="7492482" y="4498239"/>
            <a:ext cx="1502228" cy="1955042"/>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000" b="1">
                <a:solidFill>
                  <a:schemeClr val="tx1"/>
                </a:solidFill>
              </a:rPr>
              <a:t>相談支援</a:t>
            </a:r>
            <a:r>
              <a:rPr lang="ja-JP" altLang="en-US" sz="1000" b="1" smtClean="0">
                <a:solidFill>
                  <a:schemeClr val="tx1"/>
                </a:solidFill>
              </a:rPr>
              <a:t>専門員</a:t>
            </a:r>
            <a:endParaRPr lang="ja-JP" altLang="en-US" sz="1000" b="1">
              <a:solidFill>
                <a:schemeClr val="tx1"/>
              </a:solidFill>
            </a:endParaRPr>
          </a:p>
          <a:p>
            <a:pPr algn="ctr"/>
            <a:r>
              <a:rPr lang="ja-JP" altLang="en-US" sz="1000" b="1">
                <a:solidFill>
                  <a:schemeClr val="tx1"/>
                </a:solidFill>
              </a:rPr>
              <a:t>配置要件</a:t>
            </a:r>
            <a:r>
              <a:rPr lang="ja-JP" altLang="en-US" sz="1000" b="1" smtClean="0">
                <a:solidFill>
                  <a:schemeClr val="tx1"/>
                </a:solidFill>
              </a:rPr>
              <a:t>更新</a:t>
            </a:r>
            <a:endParaRPr lang="ja-JP" altLang="en-US" sz="1000" b="1" smtClean="0">
              <a:solidFill>
                <a:srgbClr val="000000"/>
              </a:solidFill>
              <a:latin typeface="Arial" charset="0"/>
            </a:endParaRPr>
          </a:p>
          <a:p>
            <a:pPr algn="ctr" fontAlgn="base">
              <a:lnSpc>
                <a:spcPts val="500"/>
              </a:lnSpc>
              <a:spcBef>
                <a:spcPct val="0"/>
              </a:spcBef>
              <a:spcAft>
                <a:spcPct val="0"/>
              </a:spcAft>
            </a:pPr>
            <a:endParaRPr lang="ja-JP" altLang="en-US" sz="1000" b="1">
              <a:solidFill>
                <a:srgbClr val="000000"/>
              </a:solidFill>
              <a:latin typeface="Arial" charset="0"/>
            </a:endParaRPr>
          </a:p>
          <a:p>
            <a:pPr algn="ctr" fontAlgn="base">
              <a:spcBef>
                <a:spcPct val="0"/>
              </a:spcBef>
              <a:spcAft>
                <a:spcPct val="0"/>
              </a:spcAft>
            </a:pPr>
            <a:r>
              <a:rPr lang="ja-JP" altLang="en-US" sz="1000" b="1" smtClean="0">
                <a:solidFill>
                  <a:srgbClr val="000000"/>
                </a:solidFill>
                <a:latin typeface="Arial" charset="0"/>
              </a:rPr>
              <a:t>引き続き相談</a:t>
            </a:r>
            <a:r>
              <a:rPr lang="ja-JP" altLang="en-US" sz="1000" b="1">
                <a:solidFill>
                  <a:srgbClr val="000000"/>
                </a:solidFill>
                <a:latin typeface="Arial" charset="0"/>
              </a:rPr>
              <a:t>支援</a:t>
            </a:r>
            <a:r>
              <a:rPr lang="ja-JP" altLang="en-US" sz="1000" b="1" smtClean="0">
                <a:solidFill>
                  <a:srgbClr val="000000"/>
                </a:solidFill>
                <a:latin typeface="Arial" charset="0"/>
              </a:rPr>
              <a:t>専門員と</a:t>
            </a:r>
            <a:r>
              <a:rPr lang="ja-JP" altLang="en-US" sz="1000" b="1">
                <a:solidFill>
                  <a:srgbClr val="000000"/>
                </a:solidFill>
                <a:latin typeface="Arial" charset="0"/>
              </a:rPr>
              <a:t>して</a:t>
            </a:r>
            <a:r>
              <a:rPr lang="ja-JP" altLang="en-US" sz="1000" b="1" smtClean="0">
                <a:solidFill>
                  <a:srgbClr val="000000"/>
                </a:solidFill>
                <a:latin typeface="Arial" charset="0"/>
              </a:rPr>
              <a:t>配置可</a:t>
            </a:r>
          </a:p>
          <a:p>
            <a:pPr algn="ctr" fontAlgn="base">
              <a:spcBef>
                <a:spcPct val="0"/>
              </a:spcBef>
              <a:spcAft>
                <a:spcPct val="0"/>
              </a:spcAft>
            </a:pPr>
            <a:endParaRPr lang="ja-JP" altLang="en-US" sz="1000" b="1">
              <a:solidFill>
                <a:srgbClr val="000000"/>
              </a:solidFill>
              <a:latin typeface="Arial" charset="0"/>
            </a:endParaRPr>
          </a:p>
          <a:p>
            <a:pPr algn="ctr" fontAlgn="base">
              <a:spcBef>
                <a:spcPct val="0"/>
              </a:spcBef>
              <a:spcAft>
                <a:spcPct val="0"/>
              </a:spcAft>
            </a:pPr>
            <a:endParaRPr lang="ja-JP" altLang="en-US" sz="1000" b="1" smtClean="0">
              <a:solidFill>
                <a:srgbClr val="000000"/>
              </a:solidFill>
              <a:latin typeface="Arial" charset="0"/>
            </a:endParaRPr>
          </a:p>
          <a:p>
            <a:pPr algn="ctr" fontAlgn="base">
              <a:spcBef>
                <a:spcPct val="0"/>
              </a:spcBef>
              <a:spcAft>
                <a:spcPct val="0"/>
              </a:spcAft>
            </a:pPr>
            <a:endParaRPr lang="ja-JP" altLang="en-US" sz="1000" b="1">
              <a:solidFill>
                <a:srgbClr val="000000"/>
              </a:solidFill>
              <a:latin typeface="Arial" charset="0"/>
            </a:endParaRPr>
          </a:p>
          <a:p>
            <a:pPr algn="ctr" fontAlgn="base">
              <a:spcBef>
                <a:spcPct val="0"/>
              </a:spcBef>
              <a:spcAft>
                <a:spcPct val="0"/>
              </a:spcAft>
            </a:pPr>
            <a:endParaRPr lang="ja-JP" altLang="en-US" sz="1000" b="1" smtClean="0">
              <a:solidFill>
                <a:srgbClr val="000000"/>
              </a:solidFill>
              <a:latin typeface="Arial" charset="0"/>
            </a:endParaRPr>
          </a:p>
          <a:p>
            <a:pPr algn="ctr" fontAlgn="base">
              <a:spcBef>
                <a:spcPct val="0"/>
              </a:spcBef>
              <a:spcAft>
                <a:spcPct val="0"/>
              </a:spcAft>
            </a:pPr>
            <a:endParaRPr lang="ja-JP" altLang="en-US" sz="1000" b="1">
              <a:solidFill>
                <a:srgbClr val="000000"/>
              </a:solidFill>
              <a:latin typeface="Arial" charset="0"/>
            </a:endParaRPr>
          </a:p>
          <a:p>
            <a:pPr algn="ctr" fontAlgn="base">
              <a:spcBef>
                <a:spcPct val="0"/>
              </a:spcBef>
              <a:spcAft>
                <a:spcPct val="0"/>
              </a:spcAft>
            </a:pPr>
            <a:endParaRPr lang="ja-JP" altLang="en-US" sz="1000" b="1" smtClean="0">
              <a:solidFill>
                <a:srgbClr val="000000"/>
              </a:solidFill>
              <a:latin typeface="Arial" charset="0"/>
            </a:endParaRPr>
          </a:p>
          <a:p>
            <a:pPr algn="ctr" fontAlgn="base">
              <a:spcBef>
                <a:spcPct val="0"/>
              </a:spcBef>
              <a:spcAft>
                <a:spcPct val="0"/>
              </a:spcAft>
            </a:pPr>
            <a:endParaRPr lang="en-US" altLang="ja-JP" sz="1000" b="1">
              <a:solidFill>
                <a:srgbClr val="000000"/>
              </a:solidFill>
              <a:latin typeface="Arial" charset="0"/>
            </a:endParaRPr>
          </a:p>
        </p:txBody>
      </p:sp>
      <p:sp>
        <p:nvSpPr>
          <p:cNvPr id="56" name="正方形/長方形 55"/>
          <p:cNvSpPr/>
          <p:nvPr/>
        </p:nvSpPr>
        <p:spPr>
          <a:xfrm>
            <a:off x="374521" y="4425190"/>
            <a:ext cx="3027295" cy="1230938"/>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ctr"/>
          <a:lstStyle/>
          <a:p>
            <a:pPr algn="ctr"/>
            <a:endParaRPr lang="ja-JP" altLang="en-US" sz="1023" b="1" smtClean="0">
              <a:solidFill>
                <a:schemeClr val="tx1"/>
              </a:solidFill>
            </a:endParaRPr>
          </a:p>
          <a:p>
            <a:pPr algn="ctr"/>
            <a:endParaRPr lang="ja-JP" altLang="en-US" sz="1023" b="1">
              <a:solidFill>
                <a:schemeClr val="tx1"/>
              </a:solidFill>
            </a:endParaRPr>
          </a:p>
          <a:p>
            <a:pPr algn="ctr"/>
            <a:endParaRPr lang="ja-JP" altLang="en-US" sz="1023" b="1" smtClean="0">
              <a:solidFill>
                <a:schemeClr val="tx1"/>
              </a:solidFill>
            </a:endParaRPr>
          </a:p>
          <a:p>
            <a:pPr algn="ctr"/>
            <a:endParaRPr lang="ja-JP" altLang="en-US" sz="1023" b="1">
              <a:solidFill>
                <a:schemeClr val="tx1"/>
              </a:solidFill>
            </a:endParaRPr>
          </a:p>
          <a:p>
            <a:pPr algn="ctr"/>
            <a:endParaRPr lang="ja-JP" altLang="en-US" sz="1023" b="1" smtClean="0">
              <a:solidFill>
                <a:schemeClr val="tx1"/>
              </a:solidFill>
            </a:endParaRPr>
          </a:p>
          <a:p>
            <a:pPr algn="ctr"/>
            <a:endParaRPr lang="ja-JP" altLang="en-US" sz="1023" b="1">
              <a:solidFill>
                <a:schemeClr val="tx1"/>
              </a:solidFill>
            </a:endParaRPr>
          </a:p>
          <a:p>
            <a:pPr algn="ctr"/>
            <a:r>
              <a:rPr lang="ja-JP" altLang="en-US" sz="1023" b="1" smtClean="0">
                <a:solidFill>
                  <a:schemeClr val="tx1"/>
                </a:solidFill>
              </a:rPr>
              <a:t>相談支援専門員としての配置要件</a:t>
            </a:r>
            <a:endParaRPr lang="en-US" altLang="ja-JP" sz="1023" b="1" dirty="0">
              <a:solidFill>
                <a:schemeClr val="tx1"/>
              </a:solidFill>
            </a:endParaRPr>
          </a:p>
        </p:txBody>
      </p:sp>
      <p:sp>
        <p:nvSpPr>
          <p:cNvPr id="2" name="タイトル 1"/>
          <p:cNvSpPr>
            <a:spLocks noGrp="1"/>
          </p:cNvSpPr>
          <p:nvPr>
            <p:ph type="title"/>
          </p:nvPr>
        </p:nvSpPr>
        <p:spPr>
          <a:xfrm>
            <a:off x="374521" y="233793"/>
            <a:ext cx="8042740" cy="417571"/>
          </a:xfrm>
          <a:noFill/>
          <a:ln>
            <a:noFill/>
          </a:ln>
        </p:spPr>
        <p:txBody>
          <a:bodyPr>
            <a:noAutofit/>
          </a:bodyPr>
          <a:lstStyle/>
          <a:p>
            <a:r>
              <a:rPr lang="ja-JP" altLang="en-US" sz="2045" dirty="0">
                <a:latin typeface="ＤＦ特太ゴシック体" panose="020B0509000000000000" pitchFamily="49" charset="-128"/>
                <a:ea typeface="ＤＦ特太ゴシック体" panose="020B0509000000000000" pitchFamily="49" charset="-128"/>
              </a:rPr>
              <a:t>相談支援専門員の研修制度</a:t>
            </a:r>
            <a:r>
              <a:rPr lang="ja-JP" altLang="en-US" sz="2045">
                <a:latin typeface="ＤＦ特太ゴシック体" panose="020B0509000000000000" pitchFamily="49" charset="-128"/>
                <a:ea typeface="ＤＦ特太ゴシック体" panose="020B0509000000000000" pitchFamily="49" charset="-128"/>
              </a:rPr>
              <a:t>の</a:t>
            </a:r>
            <a:r>
              <a:rPr lang="ja-JP" altLang="en-US" sz="2045" smtClean="0">
                <a:latin typeface="ＤＦ特太ゴシック体" panose="020B0509000000000000" pitchFamily="49" charset="-128"/>
                <a:ea typeface="ＤＦ特太ゴシック体" panose="020B0509000000000000" pitchFamily="49" charset="-128"/>
              </a:rPr>
              <a:t>見直しに</a:t>
            </a:r>
            <a:r>
              <a:rPr lang="ja-JP" altLang="en-US" sz="2045" dirty="0">
                <a:latin typeface="ＤＦ特太ゴシック体" panose="020B0509000000000000" pitchFamily="49" charset="-128"/>
                <a:ea typeface="ＤＦ特太ゴシック体" panose="020B0509000000000000" pitchFamily="49" charset="-128"/>
              </a:rPr>
              <a:t>ついて</a:t>
            </a:r>
          </a:p>
        </p:txBody>
      </p:sp>
      <p:sp>
        <p:nvSpPr>
          <p:cNvPr id="5" name="正方形/長方形 4"/>
          <p:cNvSpPr/>
          <p:nvPr/>
        </p:nvSpPr>
        <p:spPr>
          <a:xfrm>
            <a:off x="444075" y="2979531"/>
            <a:ext cx="1064066" cy="715686"/>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1023" b="1" smtClean="0">
                <a:solidFill>
                  <a:schemeClr val="tx1"/>
                </a:solidFill>
              </a:rPr>
              <a:t>実務経験要件</a:t>
            </a:r>
            <a:endParaRPr lang="en-US" altLang="ja-JP" sz="1023" b="1" dirty="0">
              <a:solidFill>
                <a:schemeClr val="tx1"/>
              </a:solidFill>
            </a:endParaRPr>
          </a:p>
        </p:txBody>
      </p:sp>
      <p:sp>
        <p:nvSpPr>
          <p:cNvPr id="6" name="正方形/長方形 5"/>
          <p:cNvSpPr/>
          <p:nvPr/>
        </p:nvSpPr>
        <p:spPr>
          <a:xfrm>
            <a:off x="1996856" y="3029024"/>
            <a:ext cx="1352974" cy="66655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37" b="1" smtClean="0">
                <a:solidFill>
                  <a:schemeClr val="tx1"/>
                </a:solidFill>
              </a:rPr>
              <a:t>研修修了要件</a:t>
            </a:r>
            <a:endParaRPr lang="en-US" altLang="ja-JP" sz="937" b="1" smtClean="0">
              <a:solidFill>
                <a:schemeClr val="tx1"/>
              </a:solidFill>
            </a:endParaRPr>
          </a:p>
          <a:p>
            <a:pPr algn="ctr">
              <a:lnSpc>
                <a:spcPts val="500"/>
              </a:lnSpc>
            </a:pPr>
            <a:endParaRPr lang="ja-JP" altLang="en-US" sz="937" smtClean="0">
              <a:solidFill>
                <a:schemeClr val="tx1"/>
              </a:solidFill>
            </a:endParaRPr>
          </a:p>
          <a:p>
            <a:pPr algn="ctr"/>
            <a:r>
              <a:rPr lang="ja-JP" altLang="en-US" sz="937" smtClean="0">
                <a:solidFill>
                  <a:schemeClr val="tx1"/>
                </a:solidFill>
              </a:rPr>
              <a:t>初任者研修</a:t>
            </a:r>
            <a:r>
              <a:rPr lang="en-US" altLang="ja-JP" sz="937" smtClean="0">
                <a:solidFill>
                  <a:schemeClr val="tx1"/>
                </a:solidFill>
                <a:latin typeface="+mn-ea"/>
              </a:rPr>
              <a:t>(31.5h</a:t>
            </a:r>
            <a:r>
              <a:rPr lang="en-US" altLang="ja-JP" sz="937">
                <a:solidFill>
                  <a:schemeClr val="tx1"/>
                </a:solidFill>
                <a:latin typeface="+mn-ea"/>
              </a:rPr>
              <a:t>)</a:t>
            </a:r>
            <a:endParaRPr lang="ja-JP" altLang="en-US" sz="937" dirty="0">
              <a:solidFill>
                <a:schemeClr val="tx1"/>
              </a:solidFill>
              <a:latin typeface="+mn-ea"/>
            </a:endParaRPr>
          </a:p>
        </p:txBody>
      </p:sp>
      <p:sp>
        <p:nvSpPr>
          <p:cNvPr id="8" name="正方形/長方形 7"/>
          <p:cNvSpPr/>
          <p:nvPr/>
        </p:nvSpPr>
        <p:spPr>
          <a:xfrm>
            <a:off x="5371463" y="3029024"/>
            <a:ext cx="1828013" cy="666194"/>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050" smtClean="0">
                <a:solidFill>
                  <a:schemeClr val="tx1"/>
                </a:solidFill>
              </a:rPr>
              <a:t>５年</a:t>
            </a:r>
            <a:r>
              <a:rPr lang="ja-JP" altLang="en-US" sz="1050">
                <a:solidFill>
                  <a:schemeClr val="tx1"/>
                </a:solidFill>
              </a:rPr>
              <a:t>毎に現任研修</a:t>
            </a:r>
            <a:r>
              <a:rPr lang="ja-JP" altLang="en-US" sz="1050" smtClean="0">
                <a:solidFill>
                  <a:schemeClr val="tx1"/>
                </a:solidFill>
              </a:rPr>
              <a:t>を修了</a:t>
            </a:r>
          </a:p>
          <a:p>
            <a:pPr algn="ctr">
              <a:lnSpc>
                <a:spcPts val="600"/>
              </a:lnSpc>
            </a:pPr>
            <a:endParaRPr lang="ja-JP" altLang="en-US" sz="1023">
              <a:solidFill>
                <a:schemeClr val="tx1"/>
              </a:solidFill>
            </a:endParaRPr>
          </a:p>
          <a:p>
            <a:pPr algn="ctr"/>
            <a:r>
              <a:rPr lang="ja-JP" altLang="en-US" sz="1023" smtClean="0">
                <a:solidFill>
                  <a:schemeClr val="tx1"/>
                </a:solidFill>
              </a:rPr>
              <a:t>相談</a:t>
            </a:r>
            <a:r>
              <a:rPr lang="ja-JP" altLang="en-US" sz="1023">
                <a:solidFill>
                  <a:schemeClr val="tx1"/>
                </a:solidFill>
              </a:rPr>
              <a:t>支援</a:t>
            </a:r>
            <a:r>
              <a:rPr lang="ja-JP" altLang="en-US" sz="1023" smtClean="0">
                <a:solidFill>
                  <a:schemeClr val="tx1"/>
                </a:solidFill>
              </a:rPr>
              <a:t>従事者現任研</a:t>
            </a:r>
            <a:r>
              <a:rPr lang="en-US" altLang="ja-JP" sz="1023" smtClean="0">
                <a:solidFill>
                  <a:schemeClr val="tx1"/>
                </a:solidFill>
                <a:latin typeface="+mn-ea"/>
              </a:rPr>
              <a:t>(18h)</a:t>
            </a:r>
            <a:endParaRPr lang="en-US" altLang="ja-JP" sz="1023" dirty="0">
              <a:solidFill>
                <a:schemeClr val="tx1"/>
              </a:solidFill>
              <a:latin typeface="+mn-ea"/>
            </a:endParaRPr>
          </a:p>
        </p:txBody>
      </p:sp>
      <p:sp>
        <p:nvSpPr>
          <p:cNvPr id="14" name="正方形/長方形 13"/>
          <p:cNvSpPr/>
          <p:nvPr/>
        </p:nvSpPr>
        <p:spPr>
          <a:xfrm>
            <a:off x="1975331" y="4498237"/>
            <a:ext cx="1374499" cy="84900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37" b="1" smtClean="0">
                <a:solidFill>
                  <a:schemeClr val="tx1"/>
                </a:solidFill>
              </a:rPr>
              <a:t>研修修了要件</a:t>
            </a:r>
          </a:p>
          <a:p>
            <a:pPr algn="ctr">
              <a:lnSpc>
                <a:spcPts val="600"/>
              </a:lnSpc>
            </a:pPr>
            <a:endParaRPr lang="ja-JP" altLang="en-US" sz="937">
              <a:solidFill>
                <a:schemeClr val="tx1"/>
              </a:solidFill>
            </a:endParaRPr>
          </a:p>
          <a:p>
            <a:pPr algn="ctr"/>
            <a:r>
              <a:rPr lang="ja-JP" altLang="en-US" sz="937" smtClean="0">
                <a:solidFill>
                  <a:schemeClr val="tx1"/>
                </a:solidFill>
              </a:rPr>
              <a:t>初任者研修</a:t>
            </a:r>
            <a:r>
              <a:rPr lang="en-US" altLang="ja-JP" sz="937" smtClean="0">
                <a:solidFill>
                  <a:schemeClr val="tx1"/>
                </a:solidFill>
                <a:latin typeface="+mn-ea"/>
              </a:rPr>
              <a:t>(42.5h)</a:t>
            </a:r>
            <a:endParaRPr lang="en-US" altLang="ja-JP" sz="937" dirty="0">
              <a:solidFill>
                <a:schemeClr val="tx1"/>
              </a:solidFill>
              <a:latin typeface="+mn-ea"/>
            </a:endParaRPr>
          </a:p>
          <a:p>
            <a:pPr algn="ctr"/>
            <a:r>
              <a:rPr lang="en-US" altLang="ja-JP" sz="900" b="1">
                <a:solidFill>
                  <a:srgbClr val="FF0000"/>
                </a:solidFill>
              </a:rPr>
              <a:t>【</a:t>
            </a:r>
            <a:r>
              <a:rPr lang="ja-JP" altLang="en-US" sz="900" b="1">
                <a:solidFill>
                  <a:srgbClr val="FF0000"/>
                </a:solidFill>
              </a:rPr>
              <a:t>カリキュラム</a:t>
            </a:r>
            <a:r>
              <a:rPr lang="ja-JP" altLang="en-US" sz="900" b="1" smtClean="0">
                <a:solidFill>
                  <a:srgbClr val="FF0000"/>
                </a:solidFill>
              </a:rPr>
              <a:t>改定</a:t>
            </a:r>
            <a:r>
              <a:rPr lang="en-US" altLang="ja-JP" sz="900" b="1" smtClean="0">
                <a:solidFill>
                  <a:srgbClr val="FF0000"/>
                </a:solidFill>
              </a:rPr>
              <a:t>】</a:t>
            </a:r>
            <a:endParaRPr lang="en-US" altLang="ja-JP" sz="900" b="1">
              <a:solidFill>
                <a:srgbClr val="FF0000"/>
              </a:solidFill>
            </a:endParaRPr>
          </a:p>
        </p:txBody>
      </p:sp>
      <p:sp>
        <p:nvSpPr>
          <p:cNvPr id="7" name="正方形/長方形 6"/>
          <p:cNvSpPr/>
          <p:nvPr/>
        </p:nvSpPr>
        <p:spPr>
          <a:xfrm>
            <a:off x="1996857" y="2593514"/>
            <a:ext cx="5218436" cy="271605"/>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37" dirty="0">
                <a:solidFill>
                  <a:schemeClr val="tx1"/>
                </a:solidFill>
              </a:rPr>
              <a:t>専門コース別研修　（任意研修）</a:t>
            </a:r>
          </a:p>
        </p:txBody>
      </p:sp>
      <p:sp>
        <p:nvSpPr>
          <p:cNvPr id="16" name="正方形/長方形 15"/>
          <p:cNvSpPr/>
          <p:nvPr/>
        </p:nvSpPr>
        <p:spPr>
          <a:xfrm>
            <a:off x="1996856" y="4026521"/>
            <a:ext cx="5202620" cy="308699"/>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37" dirty="0">
                <a:solidFill>
                  <a:schemeClr val="tx1"/>
                </a:solidFill>
              </a:rPr>
              <a:t>専門コース別研修（任意研修）</a:t>
            </a:r>
            <a:endParaRPr lang="en-US" altLang="ja-JP" sz="937" dirty="0">
              <a:solidFill>
                <a:schemeClr val="tx1"/>
              </a:solidFill>
            </a:endParaRPr>
          </a:p>
          <a:p>
            <a:pPr algn="ctr"/>
            <a:r>
              <a:rPr lang="en-US" altLang="ja-JP" sz="800" smtClean="0">
                <a:solidFill>
                  <a:schemeClr val="tx1"/>
                </a:solidFill>
              </a:rPr>
              <a:t>※</a:t>
            </a:r>
            <a:r>
              <a:rPr lang="ja-JP" altLang="en-US" sz="800" smtClean="0">
                <a:solidFill>
                  <a:schemeClr val="tx1"/>
                </a:solidFill>
              </a:rPr>
              <a:t>今後カリキュラム改定や一部必須化及び主任</a:t>
            </a:r>
            <a:r>
              <a:rPr lang="ja-JP" altLang="en-US" sz="800" dirty="0">
                <a:solidFill>
                  <a:schemeClr val="tx1"/>
                </a:solidFill>
              </a:rPr>
              <a:t>研修受講</a:t>
            </a:r>
            <a:r>
              <a:rPr lang="ja-JP" altLang="en-US" sz="800">
                <a:solidFill>
                  <a:schemeClr val="tx1"/>
                </a:solidFill>
              </a:rPr>
              <a:t>の</a:t>
            </a:r>
            <a:r>
              <a:rPr lang="ja-JP" altLang="en-US" sz="800" smtClean="0">
                <a:solidFill>
                  <a:schemeClr val="tx1"/>
                </a:solidFill>
              </a:rPr>
              <a:t>要件化について</a:t>
            </a:r>
            <a:r>
              <a:rPr lang="ja-JP" altLang="en-US" sz="800" dirty="0">
                <a:solidFill>
                  <a:schemeClr val="tx1"/>
                </a:solidFill>
              </a:rPr>
              <a:t>検討</a:t>
            </a:r>
            <a:endParaRPr lang="en-US" altLang="ja-JP" sz="800" dirty="0">
              <a:solidFill>
                <a:schemeClr val="tx1"/>
              </a:solidFill>
            </a:endParaRPr>
          </a:p>
        </p:txBody>
      </p:sp>
      <p:sp>
        <p:nvSpPr>
          <p:cNvPr id="50" name="角丸四角形 49"/>
          <p:cNvSpPr/>
          <p:nvPr/>
        </p:nvSpPr>
        <p:spPr>
          <a:xfrm>
            <a:off x="374520" y="2593514"/>
            <a:ext cx="1290045" cy="30674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363" dirty="0">
                <a:latin typeface="ＤＦ特太ゴシック体" panose="020B0509000000000000" pitchFamily="49" charset="-128"/>
                <a:ea typeface="ＤＦ特太ゴシック体" panose="020B0509000000000000" pitchFamily="49" charset="-128"/>
              </a:rPr>
              <a:t>現行</a:t>
            </a:r>
          </a:p>
        </p:txBody>
      </p:sp>
      <p:sp>
        <p:nvSpPr>
          <p:cNvPr id="51" name="加算記号 50"/>
          <p:cNvSpPr/>
          <p:nvPr/>
        </p:nvSpPr>
        <p:spPr>
          <a:xfrm>
            <a:off x="1541625" y="3152714"/>
            <a:ext cx="434802" cy="383692"/>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52" name="AutoShape 10"/>
          <p:cNvSpPr>
            <a:spLocks noChangeArrowheads="1"/>
          </p:cNvSpPr>
          <p:nvPr/>
        </p:nvSpPr>
        <p:spPr bwMode="auto">
          <a:xfrm rot="5400000">
            <a:off x="7091456" y="3246745"/>
            <a:ext cx="509047" cy="181259"/>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77898" tIns="38950" rIns="77898" bIns="38950" anchor="ctr"/>
          <a:lstStyle/>
          <a:p>
            <a:pPr fontAlgn="base">
              <a:spcBef>
                <a:spcPct val="0"/>
              </a:spcBef>
              <a:spcAft>
                <a:spcPct val="0"/>
              </a:spcAft>
            </a:pPr>
            <a:endParaRPr lang="ja-JP" altLang="en-US" sz="2045" dirty="0">
              <a:solidFill>
                <a:srgbClr val="000000"/>
              </a:solidFill>
            </a:endParaRPr>
          </a:p>
        </p:txBody>
      </p:sp>
      <p:sp>
        <p:nvSpPr>
          <p:cNvPr id="53" name="加算記号 52"/>
          <p:cNvSpPr/>
          <p:nvPr/>
        </p:nvSpPr>
        <p:spPr>
          <a:xfrm>
            <a:off x="4884310" y="3145529"/>
            <a:ext cx="434802" cy="39087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54" name="Rectangle 7"/>
          <p:cNvSpPr>
            <a:spLocks noChangeArrowheads="1"/>
          </p:cNvSpPr>
          <p:nvPr/>
        </p:nvSpPr>
        <p:spPr bwMode="auto">
          <a:xfrm>
            <a:off x="3709357" y="3014925"/>
            <a:ext cx="1151124" cy="667539"/>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77898" tIns="38950" rIns="77898" bIns="38950" anchor="ctr"/>
          <a:lstStyle/>
          <a:p>
            <a:pPr algn="ctr" fontAlgn="base">
              <a:spcBef>
                <a:spcPct val="0"/>
              </a:spcBef>
              <a:spcAft>
                <a:spcPct val="0"/>
              </a:spcAft>
            </a:pPr>
            <a:r>
              <a:rPr lang="ja-JP" altLang="en-US" sz="1023" b="1">
                <a:solidFill>
                  <a:srgbClr val="000000"/>
                </a:solidFill>
                <a:latin typeface="Arial" charset="0"/>
              </a:rPr>
              <a:t>相談</a:t>
            </a:r>
            <a:r>
              <a:rPr lang="ja-JP" altLang="en-US" sz="1023" b="1" smtClean="0">
                <a:solidFill>
                  <a:srgbClr val="000000"/>
                </a:solidFill>
                <a:latin typeface="Arial" charset="0"/>
              </a:rPr>
              <a:t>支援専門員</a:t>
            </a:r>
            <a:endParaRPr lang="en-US" altLang="ja-JP" sz="1023" b="1" dirty="0">
              <a:solidFill>
                <a:srgbClr val="000000"/>
              </a:solidFill>
              <a:latin typeface="Arial" charset="0"/>
            </a:endParaRPr>
          </a:p>
          <a:p>
            <a:pPr algn="ctr" fontAlgn="base">
              <a:spcBef>
                <a:spcPct val="0"/>
              </a:spcBef>
              <a:spcAft>
                <a:spcPct val="0"/>
              </a:spcAft>
            </a:pPr>
            <a:r>
              <a:rPr lang="ja-JP" altLang="en-US" sz="1023" b="1" dirty="0">
                <a:solidFill>
                  <a:srgbClr val="000000"/>
                </a:solidFill>
                <a:latin typeface="Arial" charset="0"/>
              </a:rPr>
              <a:t>と</a:t>
            </a:r>
            <a:r>
              <a:rPr lang="ja-JP" altLang="en-US" sz="1023" b="1">
                <a:solidFill>
                  <a:srgbClr val="000000"/>
                </a:solidFill>
                <a:latin typeface="Arial" charset="0"/>
              </a:rPr>
              <a:t>して</a:t>
            </a:r>
            <a:r>
              <a:rPr lang="ja-JP" altLang="en-US" sz="1023" b="1" smtClean="0">
                <a:solidFill>
                  <a:srgbClr val="000000"/>
                </a:solidFill>
                <a:latin typeface="Arial" charset="0"/>
              </a:rPr>
              <a:t>配置可</a:t>
            </a:r>
            <a:endParaRPr lang="ja-JP" altLang="en-US" sz="1023" b="1" dirty="0">
              <a:solidFill>
                <a:srgbClr val="000000"/>
              </a:solidFill>
              <a:latin typeface="Arial" charset="0"/>
            </a:endParaRPr>
          </a:p>
        </p:txBody>
      </p:sp>
      <p:sp>
        <p:nvSpPr>
          <p:cNvPr id="57" name="加算記号 56"/>
          <p:cNvSpPr/>
          <p:nvPr/>
        </p:nvSpPr>
        <p:spPr>
          <a:xfrm>
            <a:off x="2689224" y="2704633"/>
            <a:ext cx="384725" cy="32096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dirty="0"/>
          </a:p>
        </p:txBody>
      </p:sp>
      <p:sp>
        <p:nvSpPr>
          <p:cNvPr id="58" name="正方形/長方形 57"/>
          <p:cNvSpPr/>
          <p:nvPr/>
        </p:nvSpPr>
        <p:spPr>
          <a:xfrm>
            <a:off x="438002" y="4485394"/>
            <a:ext cx="1070139" cy="860203"/>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1023" b="1" smtClean="0">
                <a:solidFill>
                  <a:schemeClr val="tx1"/>
                </a:solidFill>
              </a:rPr>
              <a:t>実務経験要件</a:t>
            </a:r>
            <a:endParaRPr lang="en-US" altLang="ja-JP" sz="1023" b="1" dirty="0">
              <a:solidFill>
                <a:schemeClr val="tx1"/>
              </a:solidFill>
            </a:endParaRPr>
          </a:p>
        </p:txBody>
      </p:sp>
      <p:sp>
        <p:nvSpPr>
          <p:cNvPr id="59" name="角丸四角形 58"/>
          <p:cNvSpPr/>
          <p:nvPr/>
        </p:nvSpPr>
        <p:spPr>
          <a:xfrm>
            <a:off x="374520" y="4026521"/>
            <a:ext cx="1290045" cy="30232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363" dirty="0">
                <a:latin typeface="ＤＦ特太ゴシック体" panose="020B0509000000000000" pitchFamily="49" charset="-128"/>
                <a:ea typeface="ＤＦ特太ゴシック体" panose="020B0509000000000000" pitchFamily="49" charset="-128"/>
              </a:rPr>
              <a:t>改定後</a:t>
            </a:r>
          </a:p>
        </p:txBody>
      </p:sp>
      <p:sp>
        <p:nvSpPr>
          <p:cNvPr id="61" name="加算記号 60"/>
          <p:cNvSpPr/>
          <p:nvPr/>
        </p:nvSpPr>
        <p:spPr>
          <a:xfrm>
            <a:off x="1546466" y="4695682"/>
            <a:ext cx="434802" cy="383692"/>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62" name="AutoShape 10"/>
          <p:cNvSpPr>
            <a:spLocks noChangeArrowheads="1"/>
          </p:cNvSpPr>
          <p:nvPr/>
        </p:nvSpPr>
        <p:spPr bwMode="auto">
          <a:xfrm rot="5400000">
            <a:off x="7104043" y="4818793"/>
            <a:ext cx="499689" cy="146831"/>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77898" tIns="38950" rIns="77898" bIns="38950" anchor="ctr"/>
          <a:lstStyle/>
          <a:p>
            <a:pPr fontAlgn="base">
              <a:spcBef>
                <a:spcPct val="0"/>
              </a:spcBef>
              <a:spcAft>
                <a:spcPct val="0"/>
              </a:spcAft>
            </a:pPr>
            <a:endParaRPr lang="ja-JP" altLang="en-US" sz="2045" dirty="0">
              <a:solidFill>
                <a:srgbClr val="000000"/>
              </a:solidFill>
            </a:endParaRPr>
          </a:p>
        </p:txBody>
      </p:sp>
      <p:sp>
        <p:nvSpPr>
          <p:cNvPr id="67" name="正方形/長方形 66"/>
          <p:cNvSpPr/>
          <p:nvPr/>
        </p:nvSpPr>
        <p:spPr>
          <a:xfrm>
            <a:off x="5371464" y="5731560"/>
            <a:ext cx="1828012" cy="701429"/>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37" b="1" smtClean="0">
                <a:solidFill>
                  <a:srgbClr val="FF0000"/>
                </a:solidFill>
              </a:rPr>
              <a:t>主任</a:t>
            </a:r>
            <a:r>
              <a:rPr lang="ja-JP" altLang="en-US" sz="937" b="1" dirty="0">
                <a:solidFill>
                  <a:srgbClr val="FF0000"/>
                </a:solidFill>
              </a:rPr>
              <a:t>相談</a:t>
            </a:r>
            <a:r>
              <a:rPr lang="ja-JP" altLang="en-US" sz="937" b="1">
                <a:solidFill>
                  <a:srgbClr val="FF0000"/>
                </a:solidFill>
              </a:rPr>
              <a:t>支援</a:t>
            </a:r>
            <a:r>
              <a:rPr lang="ja-JP" altLang="en-US" sz="937" b="1" smtClean="0">
                <a:solidFill>
                  <a:srgbClr val="FF0000"/>
                </a:solidFill>
              </a:rPr>
              <a:t>専門員研修</a:t>
            </a:r>
            <a:r>
              <a:rPr lang="en-US" altLang="ja-JP" sz="937" b="1" smtClean="0">
                <a:solidFill>
                  <a:srgbClr val="FF0000"/>
                </a:solidFill>
              </a:rPr>
              <a:t>(30h)</a:t>
            </a:r>
            <a:endParaRPr lang="ja-JP" altLang="en-US" sz="937" b="1" smtClean="0">
              <a:solidFill>
                <a:srgbClr val="FF0000"/>
              </a:solidFill>
            </a:endParaRPr>
          </a:p>
          <a:p>
            <a:pPr algn="ctr"/>
            <a:r>
              <a:rPr lang="en-US" altLang="ja-JP" sz="937" b="1" smtClean="0">
                <a:solidFill>
                  <a:srgbClr val="FF0000"/>
                </a:solidFill>
              </a:rPr>
              <a:t>【</a:t>
            </a:r>
            <a:r>
              <a:rPr lang="ja-JP" altLang="en-US" sz="937" b="1" smtClean="0">
                <a:solidFill>
                  <a:srgbClr val="FF0000"/>
                </a:solidFill>
              </a:rPr>
              <a:t>研修創設</a:t>
            </a:r>
            <a:r>
              <a:rPr lang="en-US" altLang="ja-JP" sz="937" b="1">
                <a:solidFill>
                  <a:srgbClr val="FF0000"/>
                </a:solidFill>
              </a:rPr>
              <a:t>】</a:t>
            </a:r>
            <a:endParaRPr lang="en-US" altLang="ja-JP" sz="937" b="1" dirty="0">
              <a:solidFill>
                <a:srgbClr val="FF0000"/>
              </a:solidFill>
            </a:endParaRPr>
          </a:p>
        </p:txBody>
      </p:sp>
      <p:sp>
        <p:nvSpPr>
          <p:cNvPr id="69" name="Rectangle 7"/>
          <p:cNvSpPr>
            <a:spLocks noChangeArrowheads="1"/>
          </p:cNvSpPr>
          <p:nvPr/>
        </p:nvSpPr>
        <p:spPr bwMode="auto">
          <a:xfrm>
            <a:off x="7567130" y="5703567"/>
            <a:ext cx="1371600" cy="699282"/>
          </a:xfrm>
          <a:prstGeom prst="rect">
            <a:avLst/>
          </a:prstGeom>
          <a:solidFill>
            <a:schemeClr val="bg1"/>
          </a:solidFill>
          <a:ln>
            <a:headEnd/>
            <a:tailEnd/>
          </a:ln>
        </p:spPr>
        <p:style>
          <a:lnRef idx="2">
            <a:schemeClr val="accent6"/>
          </a:lnRef>
          <a:fillRef idx="1">
            <a:schemeClr val="lt1"/>
          </a:fillRef>
          <a:effectRef idx="0">
            <a:schemeClr val="accent6"/>
          </a:effectRef>
          <a:fontRef idx="minor">
            <a:schemeClr val="dk1"/>
          </a:fontRef>
        </p:style>
        <p:txBody>
          <a:bodyPr lIns="77898" tIns="38950" rIns="77898" bIns="38950" anchor="ctr"/>
          <a:lstStyle/>
          <a:p>
            <a:pPr algn="ctr" fontAlgn="base">
              <a:spcBef>
                <a:spcPct val="0"/>
              </a:spcBef>
              <a:spcAft>
                <a:spcPct val="0"/>
              </a:spcAft>
            </a:pPr>
            <a:r>
              <a:rPr lang="ja-JP" altLang="en-US" sz="1023" b="1" dirty="0">
                <a:solidFill>
                  <a:srgbClr val="000000"/>
                </a:solidFill>
                <a:latin typeface="Arial" charset="0"/>
              </a:rPr>
              <a:t>主任</a:t>
            </a:r>
            <a:r>
              <a:rPr lang="ja-JP" altLang="en-US" sz="1023" b="1">
                <a:solidFill>
                  <a:srgbClr val="000000"/>
                </a:solidFill>
                <a:latin typeface="Arial" charset="0"/>
              </a:rPr>
              <a:t>相談</a:t>
            </a:r>
            <a:r>
              <a:rPr lang="ja-JP" altLang="en-US" sz="1023" b="1" smtClean="0">
                <a:solidFill>
                  <a:srgbClr val="000000"/>
                </a:solidFill>
                <a:latin typeface="Arial" charset="0"/>
              </a:rPr>
              <a:t>支援専門員</a:t>
            </a:r>
            <a:endParaRPr lang="en-US" altLang="ja-JP" sz="1023" b="1" dirty="0">
              <a:solidFill>
                <a:srgbClr val="000000"/>
              </a:solidFill>
              <a:latin typeface="Arial" charset="0"/>
            </a:endParaRPr>
          </a:p>
          <a:p>
            <a:pPr algn="ctr" fontAlgn="base">
              <a:spcBef>
                <a:spcPct val="0"/>
              </a:spcBef>
              <a:spcAft>
                <a:spcPct val="0"/>
              </a:spcAft>
            </a:pPr>
            <a:r>
              <a:rPr lang="ja-JP" altLang="en-US" sz="1023" b="1">
                <a:solidFill>
                  <a:srgbClr val="000000"/>
                </a:solidFill>
                <a:latin typeface="Arial" charset="0"/>
              </a:rPr>
              <a:t>と</a:t>
            </a:r>
            <a:r>
              <a:rPr lang="ja-JP" altLang="en-US" sz="1023" b="1" smtClean="0">
                <a:solidFill>
                  <a:srgbClr val="000000"/>
                </a:solidFill>
                <a:latin typeface="Arial" charset="0"/>
              </a:rPr>
              <a:t>して配置可</a:t>
            </a:r>
            <a:endParaRPr lang="ja-JP" altLang="en-US" sz="1023" b="1" dirty="0">
              <a:solidFill>
                <a:srgbClr val="000000"/>
              </a:solidFill>
              <a:latin typeface="Arial" charset="0"/>
            </a:endParaRPr>
          </a:p>
        </p:txBody>
      </p:sp>
      <p:sp>
        <p:nvSpPr>
          <p:cNvPr id="71" name="加算記号 70"/>
          <p:cNvSpPr/>
          <p:nvPr/>
        </p:nvSpPr>
        <p:spPr>
          <a:xfrm>
            <a:off x="5685537" y="5369874"/>
            <a:ext cx="372078" cy="322732"/>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74" name="AutoShape 10"/>
          <p:cNvSpPr>
            <a:spLocks noChangeArrowheads="1"/>
          </p:cNvSpPr>
          <p:nvPr/>
        </p:nvSpPr>
        <p:spPr bwMode="auto">
          <a:xfrm rot="5400000">
            <a:off x="3320239" y="3271142"/>
            <a:ext cx="509047" cy="146832"/>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77898" tIns="38950" rIns="77898" bIns="38950" anchor="ctr"/>
          <a:lstStyle/>
          <a:p>
            <a:pPr fontAlgn="base">
              <a:spcBef>
                <a:spcPct val="0"/>
              </a:spcBef>
              <a:spcAft>
                <a:spcPct val="0"/>
              </a:spcAft>
            </a:pPr>
            <a:endParaRPr lang="ja-JP" altLang="en-US" sz="2045" dirty="0">
              <a:solidFill>
                <a:srgbClr val="000000"/>
              </a:solidFill>
            </a:endParaRPr>
          </a:p>
        </p:txBody>
      </p:sp>
      <p:sp>
        <p:nvSpPr>
          <p:cNvPr id="76" name="正方形/長方形 75"/>
          <p:cNvSpPr/>
          <p:nvPr/>
        </p:nvSpPr>
        <p:spPr>
          <a:xfrm>
            <a:off x="5343459" y="4485393"/>
            <a:ext cx="1871834" cy="860202"/>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37" smtClean="0">
                <a:solidFill>
                  <a:schemeClr val="tx1"/>
                </a:solidFill>
              </a:rPr>
              <a:t>５年</a:t>
            </a:r>
            <a:r>
              <a:rPr lang="ja-JP" altLang="en-US" sz="937">
                <a:solidFill>
                  <a:schemeClr val="tx1"/>
                </a:solidFill>
              </a:rPr>
              <a:t>毎に現任研修</a:t>
            </a:r>
            <a:r>
              <a:rPr lang="ja-JP" altLang="en-US" sz="937" smtClean="0">
                <a:solidFill>
                  <a:schemeClr val="tx1"/>
                </a:solidFill>
              </a:rPr>
              <a:t>を修了</a:t>
            </a:r>
            <a:endParaRPr lang="en-US" altLang="ja-JP" sz="937" smtClean="0">
              <a:solidFill>
                <a:schemeClr val="tx1"/>
              </a:solidFill>
            </a:endParaRPr>
          </a:p>
          <a:p>
            <a:pPr algn="ctr"/>
            <a:r>
              <a:rPr lang="en-US" altLang="ja-JP" sz="937" b="1" smtClean="0">
                <a:solidFill>
                  <a:srgbClr val="FF0000"/>
                </a:solidFill>
              </a:rPr>
              <a:t>【</a:t>
            </a:r>
            <a:r>
              <a:rPr lang="ja-JP" altLang="en-US" sz="937" b="1" smtClean="0">
                <a:solidFill>
                  <a:srgbClr val="FF0000"/>
                </a:solidFill>
              </a:rPr>
              <a:t>現任研修受講に係る</a:t>
            </a:r>
          </a:p>
          <a:p>
            <a:pPr algn="ctr"/>
            <a:r>
              <a:rPr lang="ja-JP" altLang="en-US" sz="937" b="1" smtClean="0">
                <a:solidFill>
                  <a:srgbClr val="FF0000"/>
                </a:solidFill>
              </a:rPr>
              <a:t>実務経験要件を新設</a:t>
            </a:r>
            <a:r>
              <a:rPr lang="en-US" altLang="ja-JP" sz="937" b="1" baseline="30000" smtClean="0">
                <a:solidFill>
                  <a:srgbClr val="FF0000"/>
                </a:solidFill>
              </a:rPr>
              <a:t>※</a:t>
            </a:r>
            <a:r>
              <a:rPr lang="ja-JP" altLang="en-US" sz="937" b="1" baseline="30000" smtClean="0">
                <a:solidFill>
                  <a:srgbClr val="FF0000"/>
                </a:solidFill>
              </a:rPr>
              <a:t>１</a:t>
            </a:r>
            <a:r>
              <a:rPr lang="en-US" altLang="ja-JP" sz="937" b="1" smtClean="0">
                <a:solidFill>
                  <a:srgbClr val="FF0000"/>
                </a:solidFill>
              </a:rPr>
              <a:t>】</a:t>
            </a:r>
            <a:endParaRPr lang="ja-JP" altLang="en-US" sz="937" b="1" smtClean="0">
              <a:solidFill>
                <a:srgbClr val="FF0000"/>
              </a:solidFill>
            </a:endParaRPr>
          </a:p>
          <a:p>
            <a:pPr algn="ctr">
              <a:lnSpc>
                <a:spcPts val="600"/>
              </a:lnSpc>
            </a:pPr>
            <a:endParaRPr lang="en-US" altLang="ja-JP" sz="937">
              <a:solidFill>
                <a:schemeClr val="tx1"/>
              </a:solidFill>
            </a:endParaRPr>
          </a:p>
          <a:p>
            <a:pPr algn="ctr"/>
            <a:r>
              <a:rPr lang="ja-JP" altLang="en-US" sz="937" smtClean="0">
                <a:solidFill>
                  <a:schemeClr val="tx1"/>
                </a:solidFill>
              </a:rPr>
              <a:t>相談</a:t>
            </a:r>
            <a:r>
              <a:rPr lang="ja-JP" altLang="en-US" sz="937">
                <a:solidFill>
                  <a:schemeClr val="tx1"/>
                </a:solidFill>
              </a:rPr>
              <a:t>支援</a:t>
            </a:r>
            <a:r>
              <a:rPr lang="ja-JP" altLang="en-US" sz="937" smtClean="0">
                <a:solidFill>
                  <a:schemeClr val="tx1"/>
                </a:solidFill>
              </a:rPr>
              <a:t>従事者現任研修</a:t>
            </a:r>
            <a:endParaRPr lang="en-US" altLang="ja-JP" sz="937" b="1" dirty="0">
              <a:solidFill>
                <a:srgbClr val="FF0000"/>
              </a:solidFill>
            </a:endParaRPr>
          </a:p>
          <a:p>
            <a:pPr algn="ctr"/>
            <a:r>
              <a:rPr lang="en-US" altLang="ja-JP" sz="937" b="1">
                <a:solidFill>
                  <a:srgbClr val="FF0000"/>
                </a:solidFill>
              </a:rPr>
              <a:t>【</a:t>
            </a:r>
            <a:r>
              <a:rPr lang="ja-JP" altLang="en-US" sz="937" b="1">
                <a:solidFill>
                  <a:srgbClr val="FF0000"/>
                </a:solidFill>
              </a:rPr>
              <a:t>カリキュラム改定</a:t>
            </a:r>
            <a:r>
              <a:rPr lang="en-US" altLang="ja-JP" sz="937" b="1">
                <a:solidFill>
                  <a:srgbClr val="FF0000"/>
                </a:solidFill>
              </a:rPr>
              <a:t>(24h)</a:t>
            </a:r>
            <a:r>
              <a:rPr lang="ja-JP" altLang="en-US" sz="937" b="1">
                <a:solidFill>
                  <a:srgbClr val="FF0000"/>
                </a:solidFill>
              </a:rPr>
              <a:t> </a:t>
            </a:r>
            <a:r>
              <a:rPr lang="en-US" altLang="ja-JP" sz="937" b="1" smtClean="0">
                <a:solidFill>
                  <a:srgbClr val="FF0000"/>
                </a:solidFill>
              </a:rPr>
              <a:t>】</a:t>
            </a:r>
            <a:endParaRPr lang="ja-JP" altLang="en-US" sz="937" dirty="0">
              <a:solidFill>
                <a:schemeClr val="tx1"/>
              </a:solidFill>
            </a:endParaRPr>
          </a:p>
        </p:txBody>
      </p:sp>
      <p:cxnSp>
        <p:nvCxnSpPr>
          <p:cNvPr id="4" name="直線コネクタ 3"/>
          <p:cNvCxnSpPr/>
          <p:nvPr/>
        </p:nvCxnSpPr>
        <p:spPr>
          <a:xfrm>
            <a:off x="351693" y="3837975"/>
            <a:ext cx="8440615"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8" name="下矢印 77"/>
          <p:cNvSpPr/>
          <p:nvPr/>
        </p:nvSpPr>
        <p:spPr>
          <a:xfrm>
            <a:off x="3132534" y="3762794"/>
            <a:ext cx="2750416" cy="1836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grpSp>
        <p:nvGrpSpPr>
          <p:cNvPr id="43" name="グループ化 42"/>
          <p:cNvGrpSpPr/>
          <p:nvPr/>
        </p:nvGrpSpPr>
        <p:grpSpPr>
          <a:xfrm>
            <a:off x="351693" y="686423"/>
            <a:ext cx="8440615" cy="61356"/>
            <a:chOff x="0" y="188640"/>
            <a:chExt cx="9144000" cy="72008"/>
          </a:xfrm>
        </p:grpSpPr>
        <p:cxnSp>
          <p:nvCxnSpPr>
            <p:cNvPr id="44" name="直線コネクタ 43"/>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3" name="四角形 2">
            <a:extLst>
              <a:ext uri="{FF2B5EF4-FFF2-40B4-BE49-F238E27FC236}">
                <a16:creationId xmlns:a16="http://schemas.microsoft.com/office/drawing/2014/main" id="{F5DDAAD5-74AC-AD44-9C9F-45BE5DA18529}"/>
              </a:ext>
            </a:extLst>
          </p:cNvPr>
          <p:cNvSpPr/>
          <p:nvPr/>
        </p:nvSpPr>
        <p:spPr>
          <a:xfrm>
            <a:off x="374520" y="870274"/>
            <a:ext cx="8489560" cy="154189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147448" indent="-147448">
              <a:lnSpc>
                <a:spcPct val="110000"/>
              </a:lnSpc>
            </a:pPr>
            <a:r>
              <a:rPr lang="ja-JP" altLang="en-US" sz="1023" dirty="0">
                <a:solidFill>
                  <a:schemeClr val="tx1"/>
                </a:solidFill>
              </a:rPr>
              <a:t>○　意思決定支援への配慮、高齢障害者への対応やサービス等利用計画の質の向上、障害福祉サービス支給決定の適正化等を図り、質の高いケアマネジメントを含む地域を基盤としたソーシャルワークを実践できる相談支援専門員を養成する</a:t>
            </a:r>
            <a:r>
              <a:rPr lang="ja-JP" altLang="en-US" sz="1023">
                <a:solidFill>
                  <a:schemeClr val="tx1"/>
                </a:solidFill>
              </a:rPr>
              <a:t>ため</a:t>
            </a:r>
            <a:r>
              <a:rPr lang="ja-JP" altLang="en-US" sz="1023" smtClean="0">
                <a:solidFill>
                  <a:schemeClr val="tx1"/>
                </a:solidFill>
              </a:rPr>
              <a:t>、</a:t>
            </a:r>
            <a:r>
              <a:rPr lang="ja-JP" altLang="en-US" sz="1023" b="1" u="sng" smtClean="0">
                <a:solidFill>
                  <a:schemeClr val="tx1"/>
                </a:solidFill>
              </a:rPr>
              <a:t>カリキュラムの内容を現行より充実させる改定を行う</a:t>
            </a:r>
            <a:r>
              <a:rPr lang="ja-JP" altLang="en-US" sz="1023" b="1" smtClean="0">
                <a:solidFill>
                  <a:schemeClr val="tx1"/>
                </a:solidFill>
              </a:rPr>
              <a:t>。</a:t>
            </a:r>
            <a:endParaRPr lang="en-US" altLang="ja-JP" sz="1023" b="1" dirty="0">
              <a:solidFill>
                <a:schemeClr val="tx1"/>
              </a:solidFill>
            </a:endParaRPr>
          </a:p>
          <a:p>
            <a:pPr marL="147448" indent="-147448">
              <a:lnSpc>
                <a:spcPts val="500"/>
              </a:lnSpc>
            </a:pPr>
            <a:endParaRPr lang="en-US" altLang="ja-JP" sz="681" b="1" dirty="0">
              <a:solidFill>
                <a:schemeClr val="tx1"/>
              </a:solidFill>
            </a:endParaRPr>
          </a:p>
          <a:p>
            <a:pPr marL="147448" indent="-147448">
              <a:lnSpc>
                <a:spcPct val="110000"/>
              </a:lnSpc>
            </a:pPr>
            <a:r>
              <a:rPr lang="ja-JP" altLang="en-US" sz="1023" dirty="0">
                <a:solidFill>
                  <a:schemeClr val="tx1"/>
                </a:solidFill>
              </a:rPr>
              <a:t>○　実践力の高い相談支援専門員養成のために、実践の積み重ねを行いながらスキルアップできるよう、</a:t>
            </a:r>
            <a:r>
              <a:rPr lang="ja-JP" altLang="en-US" sz="1023">
                <a:solidFill>
                  <a:schemeClr val="tx1"/>
                </a:solidFill>
              </a:rPr>
              <a:t>現任</a:t>
            </a:r>
            <a:r>
              <a:rPr lang="ja-JP" altLang="en-US" sz="1023" smtClean="0">
                <a:solidFill>
                  <a:schemeClr val="tx1"/>
                </a:solidFill>
              </a:rPr>
              <a:t>研修の</a:t>
            </a:r>
            <a:r>
              <a:rPr lang="ja-JP" altLang="en-US" sz="1023">
                <a:solidFill>
                  <a:schemeClr val="tx1"/>
                </a:solidFill>
              </a:rPr>
              <a:t>受講</a:t>
            </a:r>
            <a:r>
              <a:rPr lang="ja-JP" altLang="en-US" sz="1023" smtClean="0">
                <a:solidFill>
                  <a:schemeClr val="tx1"/>
                </a:solidFill>
              </a:rPr>
              <a:t>にあたり</a:t>
            </a:r>
            <a:r>
              <a:rPr lang="ja-JP" altLang="en-US" sz="1023" dirty="0">
                <a:solidFill>
                  <a:schemeClr val="tx1"/>
                </a:solidFill>
              </a:rPr>
              <a:t>、相談支援に関する</a:t>
            </a:r>
            <a:r>
              <a:rPr lang="ja-JP" altLang="en-US" sz="1023" b="1" u="sng" dirty="0">
                <a:solidFill>
                  <a:schemeClr val="tx1"/>
                </a:solidFill>
              </a:rPr>
              <a:t>一定の実務経験の</a:t>
            </a:r>
            <a:r>
              <a:rPr lang="ja-JP" altLang="en-US" sz="1023" b="1" u="sng">
                <a:solidFill>
                  <a:schemeClr val="tx1"/>
                </a:solidFill>
              </a:rPr>
              <a:t>要件</a:t>
            </a:r>
            <a:r>
              <a:rPr lang="en-US" altLang="ja-JP" sz="1023" b="1" u="sng" smtClean="0">
                <a:solidFill>
                  <a:schemeClr val="tx1"/>
                </a:solidFill>
                <a:latin typeface="+mn-ea"/>
              </a:rPr>
              <a:t>(※</a:t>
            </a:r>
            <a:r>
              <a:rPr lang="ja-JP" altLang="en-US" sz="1023" b="1" u="sng" smtClean="0">
                <a:solidFill>
                  <a:schemeClr val="tx1"/>
                </a:solidFill>
                <a:latin typeface="+mn-ea"/>
              </a:rPr>
              <a:t>１</a:t>
            </a:r>
            <a:r>
              <a:rPr lang="en-US" altLang="ja-JP" sz="1023" b="1" u="sng" smtClean="0">
                <a:solidFill>
                  <a:schemeClr val="tx1"/>
                </a:solidFill>
                <a:latin typeface="+mn-ea"/>
              </a:rPr>
              <a:t>)</a:t>
            </a:r>
            <a:r>
              <a:rPr lang="ja-JP" altLang="en-US" sz="1023" dirty="0">
                <a:solidFill>
                  <a:schemeClr val="tx1"/>
                </a:solidFill>
              </a:rPr>
              <a:t>を</a:t>
            </a:r>
            <a:r>
              <a:rPr lang="ja-JP" altLang="en-US" sz="1023">
                <a:solidFill>
                  <a:schemeClr val="tx1"/>
                </a:solidFill>
              </a:rPr>
              <a:t>追加</a:t>
            </a:r>
            <a:r>
              <a:rPr lang="ja-JP" altLang="en-US" sz="937" smtClean="0">
                <a:solidFill>
                  <a:schemeClr val="tx1"/>
                </a:solidFill>
                <a:latin typeface="ＭＳ 明朝" panose="02020609040205080304" pitchFamily="17" charset="-128"/>
                <a:ea typeface="ＭＳ 明朝" panose="02020609040205080304" pitchFamily="17" charset="-128"/>
              </a:rPr>
              <a:t>。</a:t>
            </a:r>
            <a:r>
              <a:rPr lang="ja-JP" altLang="en-US" sz="1023" smtClean="0">
                <a:solidFill>
                  <a:schemeClr val="tx1"/>
                </a:solidFill>
              </a:rPr>
              <a:t>（</a:t>
            </a:r>
            <a:r>
              <a:rPr lang="en-US" altLang="ja-JP" sz="1023" smtClean="0">
                <a:solidFill>
                  <a:schemeClr val="tx1"/>
                </a:solidFill>
              </a:rPr>
              <a:t>※</a:t>
            </a:r>
            <a:r>
              <a:rPr lang="ja-JP" altLang="en-US" sz="1023" smtClean="0">
                <a:solidFill>
                  <a:schemeClr val="tx1"/>
                </a:solidFill>
              </a:rPr>
              <a:t>経過措置： 旧カリキュラム修了者の初回の受講時</a:t>
            </a:r>
            <a:r>
              <a:rPr lang="ja-JP" altLang="en-US" sz="1023" dirty="0">
                <a:solidFill>
                  <a:schemeClr val="tx1"/>
                </a:solidFill>
              </a:rPr>
              <a:t>は従前の例による。）</a:t>
            </a:r>
            <a:endParaRPr lang="en-US" altLang="ja-JP" sz="1023" dirty="0">
              <a:solidFill>
                <a:schemeClr val="tx1"/>
              </a:solidFill>
            </a:endParaRPr>
          </a:p>
          <a:p>
            <a:pPr marL="147448" indent="-147448">
              <a:lnSpc>
                <a:spcPts val="500"/>
              </a:lnSpc>
            </a:pPr>
            <a:endParaRPr lang="en-US" altLang="ja-JP" sz="681" dirty="0">
              <a:solidFill>
                <a:schemeClr val="tx1"/>
              </a:solidFill>
            </a:endParaRPr>
          </a:p>
          <a:p>
            <a:pPr marL="147448" indent="-147448">
              <a:lnSpc>
                <a:spcPct val="110000"/>
              </a:lnSpc>
            </a:pPr>
            <a:r>
              <a:rPr lang="ja-JP" altLang="en-US" sz="1023" dirty="0">
                <a:solidFill>
                  <a:schemeClr val="tx1"/>
                </a:solidFill>
              </a:rPr>
              <a:t>○　さらに、地域づくり、人材育成、困難事例への対応など地域の中核的な役割を担う専門職を育成するとともに、相談支援専門員のキャリアパスを明確にし、目指すべき将来像及びやりがいをもって長期に働ける環境を整えるため、</a:t>
            </a:r>
            <a:r>
              <a:rPr lang="ja-JP" altLang="en-US" sz="1023" b="1" u="sng" dirty="0">
                <a:solidFill>
                  <a:schemeClr val="tx1"/>
                </a:solidFill>
              </a:rPr>
              <a:t>主任相談支援専門員研修を創設</a:t>
            </a:r>
            <a:r>
              <a:rPr lang="ja-JP" altLang="en-US" sz="1023" dirty="0">
                <a:solidFill>
                  <a:schemeClr val="tx1"/>
                </a:solidFill>
              </a:rPr>
              <a:t>。</a:t>
            </a:r>
            <a:endParaRPr lang="en-US" altLang="ja-JP" sz="1023" dirty="0">
              <a:solidFill>
                <a:schemeClr val="tx1"/>
              </a:solidFill>
            </a:endParaRPr>
          </a:p>
        </p:txBody>
      </p:sp>
      <p:sp>
        <p:nvSpPr>
          <p:cNvPr id="42" name="加算記号 41"/>
          <p:cNvSpPr/>
          <p:nvPr/>
        </p:nvSpPr>
        <p:spPr>
          <a:xfrm>
            <a:off x="6148720" y="2708407"/>
            <a:ext cx="384725" cy="32096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47" name="AutoShape 10"/>
          <p:cNvSpPr>
            <a:spLocks noChangeArrowheads="1"/>
          </p:cNvSpPr>
          <p:nvPr/>
        </p:nvSpPr>
        <p:spPr bwMode="auto">
          <a:xfrm rot="5400000">
            <a:off x="3286395" y="4814110"/>
            <a:ext cx="509047" cy="146832"/>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77898" tIns="38950" rIns="77898" bIns="38950" anchor="ctr"/>
          <a:lstStyle/>
          <a:p>
            <a:pPr fontAlgn="base">
              <a:spcBef>
                <a:spcPct val="0"/>
              </a:spcBef>
              <a:spcAft>
                <a:spcPct val="0"/>
              </a:spcAft>
            </a:pPr>
            <a:endParaRPr lang="ja-JP" altLang="en-US" sz="2045" dirty="0">
              <a:solidFill>
                <a:srgbClr val="000000"/>
              </a:solidFill>
            </a:endParaRPr>
          </a:p>
        </p:txBody>
      </p:sp>
      <p:sp>
        <p:nvSpPr>
          <p:cNvPr id="48" name="Rectangle 7"/>
          <p:cNvSpPr>
            <a:spLocks noChangeArrowheads="1"/>
          </p:cNvSpPr>
          <p:nvPr/>
        </p:nvSpPr>
        <p:spPr bwMode="auto">
          <a:xfrm>
            <a:off x="3642188" y="4466733"/>
            <a:ext cx="1218293" cy="864557"/>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77898" tIns="38950" rIns="77898" bIns="38950" anchor="ctr"/>
          <a:lstStyle/>
          <a:p>
            <a:pPr algn="ctr" fontAlgn="base">
              <a:spcBef>
                <a:spcPct val="0"/>
              </a:spcBef>
              <a:spcAft>
                <a:spcPct val="0"/>
              </a:spcAft>
            </a:pPr>
            <a:r>
              <a:rPr lang="ja-JP" altLang="en-US" sz="1023" b="1">
                <a:solidFill>
                  <a:srgbClr val="000000"/>
                </a:solidFill>
                <a:latin typeface="Arial" charset="0"/>
              </a:rPr>
              <a:t>相談</a:t>
            </a:r>
            <a:r>
              <a:rPr lang="ja-JP" altLang="en-US" sz="1023" b="1" smtClean="0">
                <a:solidFill>
                  <a:srgbClr val="000000"/>
                </a:solidFill>
                <a:latin typeface="Arial" charset="0"/>
              </a:rPr>
              <a:t>支援専門員</a:t>
            </a:r>
            <a:endParaRPr lang="en-US" altLang="ja-JP" sz="1023" b="1" dirty="0">
              <a:solidFill>
                <a:srgbClr val="000000"/>
              </a:solidFill>
              <a:latin typeface="Arial" charset="0"/>
            </a:endParaRPr>
          </a:p>
          <a:p>
            <a:pPr algn="ctr" fontAlgn="base">
              <a:spcBef>
                <a:spcPct val="0"/>
              </a:spcBef>
              <a:spcAft>
                <a:spcPct val="0"/>
              </a:spcAft>
            </a:pPr>
            <a:r>
              <a:rPr lang="ja-JP" altLang="en-US" sz="1023" b="1" dirty="0">
                <a:solidFill>
                  <a:srgbClr val="000000"/>
                </a:solidFill>
                <a:latin typeface="Arial" charset="0"/>
              </a:rPr>
              <a:t>と</a:t>
            </a:r>
            <a:r>
              <a:rPr lang="ja-JP" altLang="en-US" sz="1023" b="1">
                <a:solidFill>
                  <a:srgbClr val="000000"/>
                </a:solidFill>
                <a:latin typeface="Arial" charset="0"/>
              </a:rPr>
              <a:t>して</a:t>
            </a:r>
            <a:r>
              <a:rPr lang="ja-JP" altLang="en-US" sz="1023" b="1" smtClean="0">
                <a:solidFill>
                  <a:srgbClr val="000000"/>
                </a:solidFill>
                <a:latin typeface="Arial" charset="0"/>
              </a:rPr>
              <a:t>配置可</a:t>
            </a:r>
            <a:endParaRPr lang="en-US" altLang="ja-JP" sz="1023" b="1" dirty="0">
              <a:solidFill>
                <a:srgbClr val="000000"/>
              </a:solidFill>
              <a:latin typeface="Arial" charset="0"/>
            </a:endParaRPr>
          </a:p>
        </p:txBody>
      </p:sp>
      <p:sp>
        <p:nvSpPr>
          <p:cNvPr id="55" name="正方形/長方形 54"/>
          <p:cNvSpPr/>
          <p:nvPr/>
        </p:nvSpPr>
        <p:spPr>
          <a:xfrm>
            <a:off x="7492482" y="3006108"/>
            <a:ext cx="1371598" cy="714072"/>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937" b="1" dirty="0">
                <a:solidFill>
                  <a:schemeClr val="tx1"/>
                </a:solidFill>
              </a:rPr>
              <a:t>相談支援専門員</a:t>
            </a:r>
            <a:endParaRPr lang="en-US" altLang="ja-JP" sz="937" b="1" dirty="0">
              <a:solidFill>
                <a:schemeClr val="tx1"/>
              </a:solidFill>
            </a:endParaRPr>
          </a:p>
          <a:p>
            <a:pPr algn="ctr"/>
            <a:r>
              <a:rPr lang="ja-JP" altLang="en-US" sz="937" b="1" dirty="0">
                <a:solidFill>
                  <a:schemeClr val="tx1"/>
                </a:solidFill>
              </a:rPr>
              <a:t>と</a:t>
            </a:r>
            <a:r>
              <a:rPr lang="ja-JP" altLang="en-US" sz="937" b="1">
                <a:solidFill>
                  <a:schemeClr val="tx1"/>
                </a:solidFill>
              </a:rPr>
              <a:t>して</a:t>
            </a:r>
            <a:r>
              <a:rPr lang="ja-JP" altLang="en-US" sz="937" b="1" smtClean="0">
                <a:solidFill>
                  <a:schemeClr val="tx1"/>
                </a:solidFill>
              </a:rPr>
              <a:t>の</a:t>
            </a:r>
          </a:p>
          <a:p>
            <a:pPr algn="ctr"/>
            <a:r>
              <a:rPr lang="ja-JP" altLang="en-US" sz="937" b="1" smtClean="0">
                <a:solidFill>
                  <a:schemeClr val="tx1"/>
                </a:solidFill>
              </a:rPr>
              <a:t>配置要件</a:t>
            </a:r>
            <a:r>
              <a:rPr lang="ja-JP" altLang="en-US" sz="937" b="1" dirty="0">
                <a:solidFill>
                  <a:schemeClr val="tx1"/>
                </a:solidFill>
              </a:rPr>
              <a:t>更新</a:t>
            </a:r>
            <a:endParaRPr lang="en-US" altLang="ja-JP" sz="937" b="1" dirty="0">
              <a:solidFill>
                <a:schemeClr val="tx1"/>
              </a:solidFill>
            </a:endParaRPr>
          </a:p>
        </p:txBody>
      </p:sp>
      <p:sp>
        <p:nvSpPr>
          <p:cNvPr id="65" name="加算記号 64"/>
          <p:cNvSpPr/>
          <p:nvPr/>
        </p:nvSpPr>
        <p:spPr>
          <a:xfrm>
            <a:off x="2521282" y="4218139"/>
            <a:ext cx="384725" cy="32096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dirty="0"/>
          </a:p>
        </p:txBody>
      </p:sp>
      <p:sp>
        <p:nvSpPr>
          <p:cNvPr id="66" name="加算記号 65"/>
          <p:cNvSpPr/>
          <p:nvPr/>
        </p:nvSpPr>
        <p:spPr>
          <a:xfrm>
            <a:off x="6173575" y="4238034"/>
            <a:ext cx="384725" cy="32096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10" name="テキスト ボックス 9"/>
          <p:cNvSpPr txBox="1"/>
          <p:nvPr/>
        </p:nvSpPr>
        <p:spPr>
          <a:xfrm>
            <a:off x="374520" y="5731560"/>
            <a:ext cx="4469830" cy="994824"/>
          </a:xfrm>
          <a:prstGeom prst="rect">
            <a:avLst/>
          </a:prstGeom>
          <a:solidFill>
            <a:schemeClr val="bg1"/>
          </a:solidFill>
          <a:ln>
            <a:solidFill>
              <a:schemeClr val="tx1"/>
            </a:solidFill>
            <a:prstDash val="dash"/>
          </a:ln>
        </p:spPr>
        <p:txBody>
          <a:bodyPr wrap="square" rtlCol="0">
            <a:spAutoFit/>
          </a:bodyPr>
          <a:lstStyle/>
          <a:p>
            <a:r>
              <a:rPr lang="en-US" altLang="ja-JP" sz="1023" b="1" u="sng" smtClean="0"/>
              <a:t>※</a:t>
            </a:r>
            <a:r>
              <a:rPr lang="ja-JP" altLang="en-US" sz="1023" b="1" u="sng" smtClean="0"/>
              <a:t>１ 現任研修受講に係る実務経験要件</a:t>
            </a:r>
            <a:endParaRPr lang="en-US" altLang="ja-JP" sz="1023" dirty="0"/>
          </a:p>
          <a:p>
            <a:pPr>
              <a:lnSpc>
                <a:spcPts val="400"/>
              </a:lnSpc>
            </a:pPr>
            <a:endParaRPr lang="ja-JP" altLang="en-US" sz="1023" smtClean="0"/>
          </a:p>
          <a:p>
            <a:r>
              <a:rPr lang="ja-JP" altLang="en-US" sz="1023"/>
              <a:t>　</a:t>
            </a:r>
            <a:r>
              <a:rPr lang="ja-JP" altLang="en-US" sz="1023" smtClean="0"/>
              <a:t>① 過去</a:t>
            </a:r>
            <a:r>
              <a:rPr lang="ja-JP" altLang="en-US" sz="1023" dirty="0"/>
              <a:t>５年間に２年以上の相談支援の実務経験</a:t>
            </a:r>
            <a:r>
              <a:rPr lang="ja-JP" altLang="en-US" sz="1023"/>
              <a:t>が</a:t>
            </a:r>
            <a:r>
              <a:rPr lang="ja-JP" altLang="en-US" sz="1023" smtClean="0"/>
              <a:t>ある。</a:t>
            </a:r>
            <a:endParaRPr lang="en-US" altLang="ja-JP" sz="1023" dirty="0"/>
          </a:p>
          <a:p>
            <a:r>
              <a:rPr lang="ja-JP" altLang="en-US" sz="1023"/>
              <a:t>　</a:t>
            </a:r>
            <a:r>
              <a:rPr lang="ja-JP" altLang="en-US" sz="1023" smtClean="0"/>
              <a:t>② 現</a:t>
            </a:r>
            <a:r>
              <a:rPr lang="ja-JP" altLang="en-US" sz="1023" dirty="0"/>
              <a:t>に相談支援業務に従事</a:t>
            </a:r>
            <a:r>
              <a:rPr lang="ja-JP" altLang="en-US" sz="1023"/>
              <a:t>して</a:t>
            </a:r>
            <a:r>
              <a:rPr lang="ja-JP" altLang="en-US" sz="1023" smtClean="0"/>
              <a:t>いる。</a:t>
            </a:r>
          </a:p>
          <a:p>
            <a:pPr>
              <a:lnSpc>
                <a:spcPts val="500"/>
              </a:lnSpc>
            </a:pPr>
            <a:endParaRPr lang="ja-JP" altLang="en-US" sz="1023"/>
          </a:p>
          <a:p>
            <a:r>
              <a:rPr lang="ja-JP" altLang="en-US" sz="900" smtClean="0"/>
              <a:t>ただし、初任者研修修了後、初回の現任研修の受講にあたっては、必ず①の要件を満たす必要がある。</a:t>
            </a:r>
            <a:endParaRPr lang="en-US" altLang="ja-JP" sz="900" dirty="0"/>
          </a:p>
        </p:txBody>
      </p:sp>
      <p:sp>
        <p:nvSpPr>
          <p:cNvPr id="41" name="加算記号 40"/>
          <p:cNvSpPr/>
          <p:nvPr/>
        </p:nvSpPr>
        <p:spPr>
          <a:xfrm>
            <a:off x="4870177" y="4694647"/>
            <a:ext cx="434802" cy="383692"/>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46" name="正方形/長方形 45"/>
          <p:cNvSpPr/>
          <p:nvPr/>
        </p:nvSpPr>
        <p:spPr>
          <a:xfrm>
            <a:off x="5959526" y="5415711"/>
            <a:ext cx="1386264" cy="249748"/>
          </a:xfrm>
          <a:prstGeom prst="rect">
            <a:avLst/>
          </a:prstGeom>
        </p:spPr>
        <p:txBody>
          <a:bodyPr wrap="square">
            <a:spAutoFit/>
          </a:bodyPr>
          <a:lstStyle/>
          <a:p>
            <a:r>
              <a:rPr lang="ja-JP" altLang="en-US" sz="1023" dirty="0"/>
              <a:t>３年以上</a:t>
            </a:r>
            <a:r>
              <a:rPr lang="ja-JP" altLang="en-US" sz="1023"/>
              <a:t>の</a:t>
            </a:r>
            <a:r>
              <a:rPr lang="ja-JP" altLang="en-US" sz="1023" smtClean="0"/>
              <a:t>実務経験</a:t>
            </a:r>
            <a:endParaRPr lang="en-US" altLang="ja-JP" sz="1023" dirty="0"/>
          </a:p>
        </p:txBody>
      </p:sp>
      <p:sp>
        <p:nvSpPr>
          <p:cNvPr id="11" name="スライド番号プレースホルダー 10"/>
          <p:cNvSpPr>
            <a:spLocks noGrp="1"/>
          </p:cNvSpPr>
          <p:nvPr>
            <p:ph type="sldNum" sz="quarter" idx="12"/>
          </p:nvPr>
        </p:nvSpPr>
        <p:spPr>
          <a:xfrm>
            <a:off x="6943144" y="6468323"/>
            <a:ext cx="2057400" cy="365125"/>
          </a:xfrm>
        </p:spPr>
        <p:txBody>
          <a:bodyPr/>
          <a:lstStyle/>
          <a:p>
            <a:fld id="{2ADEAB0B-3364-414D-832E-F3CDA843F507}" type="slidenum">
              <a:rPr kumimoji="1" lang="ja-JP" altLang="en-US" smtClean="0"/>
              <a:t>29</a:t>
            </a:fld>
            <a:endParaRPr kumimoji="1" lang="ja-JP" altLang="en-US"/>
          </a:p>
        </p:txBody>
      </p:sp>
      <p:sp>
        <p:nvSpPr>
          <p:cNvPr id="60" name="テキスト ボックス 59"/>
          <p:cNvSpPr txBox="1"/>
          <p:nvPr/>
        </p:nvSpPr>
        <p:spPr>
          <a:xfrm>
            <a:off x="5371464" y="6453281"/>
            <a:ext cx="2065145" cy="369332"/>
          </a:xfrm>
          <a:prstGeom prst="rect">
            <a:avLst/>
          </a:prstGeom>
          <a:solidFill>
            <a:schemeClr val="bg1"/>
          </a:solidFill>
          <a:ln>
            <a:noFill/>
            <a:prstDash val="dash"/>
          </a:ln>
        </p:spPr>
        <p:txBody>
          <a:bodyPr wrap="square" rtlCol="0">
            <a:spAutoFit/>
          </a:bodyPr>
          <a:lstStyle/>
          <a:p>
            <a:r>
              <a:rPr lang="en-US" altLang="ja-JP" sz="900" smtClean="0"/>
              <a:t>※</a:t>
            </a:r>
            <a:r>
              <a:rPr lang="ja-JP" altLang="en-US" sz="900" smtClean="0"/>
              <a:t>主任研修を修了した場合、</a:t>
            </a:r>
          </a:p>
          <a:p>
            <a:r>
              <a:rPr lang="ja-JP" altLang="en-US" sz="900" smtClean="0"/>
              <a:t>　現任研修を修了したものとみなす。</a:t>
            </a:r>
            <a:endParaRPr lang="en-US" altLang="ja-JP" sz="900" dirty="0"/>
          </a:p>
        </p:txBody>
      </p:sp>
      <p:sp>
        <p:nvSpPr>
          <p:cNvPr id="68" name="AutoShape 10"/>
          <p:cNvSpPr>
            <a:spLocks noChangeArrowheads="1"/>
          </p:cNvSpPr>
          <p:nvPr/>
        </p:nvSpPr>
        <p:spPr bwMode="auto">
          <a:xfrm rot="5400000">
            <a:off x="7221208" y="5874284"/>
            <a:ext cx="499689" cy="378760"/>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77898" tIns="38950" rIns="77898" bIns="38950" anchor="ctr"/>
          <a:lstStyle/>
          <a:p>
            <a:pPr fontAlgn="base">
              <a:spcBef>
                <a:spcPct val="0"/>
              </a:spcBef>
              <a:spcAft>
                <a:spcPct val="0"/>
              </a:spcAft>
            </a:pPr>
            <a:endParaRPr lang="ja-JP" altLang="en-US" sz="2045" dirty="0">
              <a:solidFill>
                <a:srgbClr val="000000"/>
              </a:solidFill>
            </a:endParaRPr>
          </a:p>
        </p:txBody>
      </p:sp>
      <p:sp>
        <p:nvSpPr>
          <p:cNvPr id="63" name="正方形/長方形 62"/>
          <p:cNvSpPr/>
          <p:nvPr/>
        </p:nvSpPr>
        <p:spPr>
          <a:xfrm>
            <a:off x="5320667" y="13357"/>
            <a:ext cx="3723294" cy="230832"/>
          </a:xfrm>
          <a:prstGeom prst="rect">
            <a:avLst/>
          </a:prstGeom>
        </p:spPr>
        <p:txBody>
          <a:bodyPr wrap="square">
            <a:spAutoFit/>
          </a:bodyPr>
          <a:lstStyle/>
          <a:p>
            <a:pPr algn="r" defTabSz="844083" fontAlgn="base">
              <a:spcBef>
                <a:spcPct val="0"/>
              </a:spcBef>
              <a:spcAft>
                <a:spcPct val="0"/>
              </a:spcAft>
              <a:defRPr/>
            </a:pPr>
            <a:r>
              <a:rPr kumimoji="1" lang="ja-JP" altLang="en-US" sz="900" smtClean="0">
                <a:solidFill>
                  <a:prstClr val="black"/>
                </a:solidFill>
                <a:latin typeface="ＭＳ ゴシック" panose="020B0609070205080204" pitchFamily="49" charset="-128"/>
                <a:ea typeface="ＭＳ ゴシック" panose="020B0609070205080204" pitchFamily="49" charset="-128"/>
              </a:rPr>
              <a:t>令和元年７月２９日以前に公開した資料から改訂を行っています。</a:t>
            </a:r>
            <a:endParaRPr kumimoji="1" lang="ja-JP" altLang="en-US" sz="900" dirty="0">
              <a:solidFill>
                <a:prstClr val="black"/>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763766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83865" y="1283603"/>
            <a:ext cx="8208443" cy="3127010"/>
          </a:xfrm>
          <a:prstGeom prst="rect">
            <a:avLst/>
          </a:prstGeom>
          <a:noFill/>
        </p:spPr>
        <p:txBody>
          <a:bodyPr wrap="square" rtlCol="0">
            <a:spAutoFit/>
          </a:bodyPr>
          <a:lstStyle/>
          <a:p>
            <a:r>
              <a:rPr lang="en-US" altLang="ja-JP" sz="2215" smtClean="0">
                <a:latin typeface="ＭＳ ゴシック" panose="020B0609070205080204" pitchFamily="49" charset="-128"/>
                <a:ea typeface="ＭＳ ゴシック" panose="020B0609070205080204" pitchFamily="49" charset="-128"/>
                <a:cs typeface="メイリオ" pitchFamily="50" charset="-128"/>
              </a:rPr>
              <a:t>Ⅰ</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 本研修の位置づけと獲得目標</a:t>
            </a:r>
          </a:p>
          <a:p>
            <a:pPr>
              <a:lnSpc>
                <a:spcPts val="600"/>
              </a:lnSpc>
            </a:pPr>
            <a:endParaRPr lang="en-US" altLang="ja-JP" sz="2215" dirty="0">
              <a:latin typeface="ＭＳ ゴシック" panose="020B0609070205080204" pitchFamily="49" charset="-128"/>
              <a:ea typeface="ＭＳ ゴシック" panose="020B0609070205080204" pitchFamily="49" charset="-128"/>
              <a:cs typeface="メイリオ" pitchFamily="50" charset="-128"/>
            </a:endParaRPr>
          </a:p>
          <a:p>
            <a:r>
              <a:rPr lang="en-US" altLang="ja-JP" sz="2215" smtClean="0">
                <a:latin typeface="ＭＳ ゴシック" panose="020B0609070205080204" pitchFamily="49" charset="-128"/>
                <a:ea typeface="ＭＳ ゴシック" panose="020B0609070205080204" pitchFamily="49" charset="-128"/>
                <a:cs typeface="メイリオ" pitchFamily="50" charset="-128"/>
              </a:rPr>
              <a:t>Ⅱ</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 相談</a:t>
            </a:r>
            <a:r>
              <a:rPr lang="ja-JP" altLang="en-US" sz="2215">
                <a:latin typeface="ＭＳ ゴシック" panose="020B0609070205080204" pitchFamily="49" charset="-128"/>
                <a:ea typeface="ＭＳ ゴシック" panose="020B0609070205080204" pitchFamily="49" charset="-128"/>
                <a:cs typeface="メイリオ" pitchFamily="50" charset="-128"/>
              </a:rPr>
              <a:t>支援従事者養成</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研修カリキュラム</a:t>
            </a:r>
            <a:r>
              <a:rPr lang="ja-JP" altLang="en-US" sz="2215">
                <a:latin typeface="ＭＳ ゴシック" panose="020B0609070205080204" pitchFamily="49" charset="-128"/>
                <a:ea typeface="ＭＳ ゴシック" panose="020B0609070205080204" pitchFamily="49" charset="-128"/>
                <a:cs typeface="メイリオ" pitchFamily="50" charset="-128"/>
              </a:rPr>
              <a:t>改定に</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ついて</a:t>
            </a:r>
          </a:p>
          <a:p>
            <a:r>
              <a:rPr lang="ja-JP" altLang="en-US" sz="2215" smtClean="0">
                <a:latin typeface="ＭＳ ゴシック" panose="020B0609070205080204" pitchFamily="49" charset="-128"/>
                <a:ea typeface="ＭＳ ゴシック" panose="020B0609070205080204" pitchFamily="49" charset="-128"/>
                <a:cs typeface="メイリオ" pitchFamily="50" charset="-128"/>
              </a:rPr>
              <a:t>　１</a:t>
            </a:r>
            <a:r>
              <a:rPr lang="en-US" altLang="ja-JP" sz="2215" smtClean="0">
                <a:latin typeface="ＭＳ ゴシック" panose="020B0609070205080204" pitchFamily="49" charset="-128"/>
                <a:ea typeface="ＭＳ ゴシック" panose="020B0609070205080204" pitchFamily="49" charset="-128"/>
                <a:cs typeface="メイリオ" pitchFamily="50" charset="-128"/>
              </a:rPr>
              <a:t>. </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改定の経緯</a:t>
            </a:r>
          </a:p>
          <a:p>
            <a:r>
              <a:rPr lang="ja-JP" altLang="en-US" sz="2215" smtClean="0">
                <a:latin typeface="ＭＳ ゴシック" panose="020B0609070205080204" pitchFamily="49" charset="-128"/>
                <a:ea typeface="ＭＳ ゴシック" panose="020B0609070205080204" pitchFamily="49" charset="-128"/>
                <a:cs typeface="メイリオ" pitchFamily="50" charset="-128"/>
              </a:rPr>
              <a:t>　２</a:t>
            </a:r>
            <a:r>
              <a:rPr lang="en-US" altLang="ja-JP" sz="2215" smtClean="0">
                <a:latin typeface="ＭＳ ゴシック" panose="020B0609070205080204" pitchFamily="49" charset="-128"/>
                <a:ea typeface="ＭＳ ゴシック" panose="020B0609070205080204" pitchFamily="49" charset="-128"/>
                <a:cs typeface="メイリオ" pitchFamily="50" charset="-128"/>
              </a:rPr>
              <a:t>. </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告示および実施要綱</a:t>
            </a:r>
          </a:p>
          <a:p>
            <a:r>
              <a:rPr lang="ja-JP" altLang="en-US" sz="2215" smtClean="0">
                <a:latin typeface="ＭＳ ゴシック" panose="020B0609070205080204" pitchFamily="49" charset="-128"/>
                <a:ea typeface="ＭＳ ゴシック" panose="020B0609070205080204" pitchFamily="49" charset="-128"/>
                <a:cs typeface="メイリオ" pitchFamily="50" charset="-128"/>
              </a:rPr>
              <a:t>　３</a:t>
            </a:r>
            <a:r>
              <a:rPr lang="en-US" altLang="ja-JP" sz="2215" smtClean="0">
                <a:latin typeface="ＭＳ ゴシック" panose="020B0609070205080204" pitchFamily="49" charset="-128"/>
                <a:ea typeface="ＭＳ ゴシック" panose="020B0609070205080204" pitchFamily="49" charset="-128"/>
                <a:cs typeface="メイリオ" pitchFamily="50" charset="-128"/>
              </a:rPr>
              <a:t>. </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カリキュラム見直しのポイント</a:t>
            </a:r>
          </a:p>
          <a:p>
            <a:r>
              <a:rPr lang="ja-JP" altLang="en-US" sz="2215" smtClean="0">
                <a:latin typeface="ＭＳ ゴシック" panose="020B0609070205080204" pitchFamily="49" charset="-128"/>
                <a:ea typeface="ＭＳ ゴシック" panose="020B0609070205080204" pitchFamily="49" charset="-128"/>
                <a:cs typeface="メイリオ" pitchFamily="50" charset="-128"/>
              </a:rPr>
              <a:t>　４</a:t>
            </a:r>
            <a:r>
              <a:rPr lang="en-US" altLang="ja-JP" sz="2215" smtClean="0">
                <a:latin typeface="ＭＳ ゴシック" panose="020B0609070205080204" pitchFamily="49" charset="-128"/>
                <a:ea typeface="ＭＳ ゴシック" panose="020B0609070205080204" pitchFamily="49" charset="-128"/>
                <a:cs typeface="メイリオ" pitchFamily="50" charset="-128"/>
              </a:rPr>
              <a:t>. </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主任相談支援専門員について</a:t>
            </a:r>
            <a:endParaRPr lang="en-US" altLang="ja-JP" sz="2215" smtClean="0">
              <a:latin typeface="ＭＳ ゴシック" panose="020B0609070205080204" pitchFamily="49" charset="-128"/>
              <a:ea typeface="ＭＳ ゴシック" panose="020B0609070205080204" pitchFamily="49" charset="-128"/>
              <a:cs typeface="メイリオ" pitchFamily="50" charset="-128"/>
            </a:endParaRPr>
          </a:p>
          <a:p>
            <a:pPr>
              <a:lnSpc>
                <a:spcPts val="1800"/>
              </a:lnSpc>
            </a:pPr>
            <a:endParaRPr lang="ja-JP" altLang="en-US" sz="2215">
              <a:latin typeface="ＭＳ ゴシック" panose="020B0609070205080204" pitchFamily="49" charset="-128"/>
              <a:ea typeface="ＭＳ ゴシック" panose="020B0609070205080204" pitchFamily="49" charset="-128"/>
              <a:cs typeface="メイリオ" pitchFamily="50" charset="-128"/>
            </a:endParaRPr>
          </a:p>
          <a:p>
            <a:r>
              <a:rPr lang="en-US" altLang="ja-JP" sz="2215" smtClean="0">
                <a:latin typeface="ＭＳ ゴシック" panose="020B0609070205080204" pitchFamily="49" charset="-128"/>
                <a:ea typeface="ＭＳ ゴシック" panose="020B0609070205080204" pitchFamily="49" charset="-128"/>
                <a:cs typeface="メイリオ" pitchFamily="50" charset="-128"/>
              </a:rPr>
              <a:t>【</a:t>
            </a:r>
            <a:r>
              <a:rPr lang="ja-JP" altLang="en-US" sz="2215">
                <a:latin typeface="ＭＳ ゴシック" panose="020B0609070205080204" pitchFamily="49" charset="-128"/>
                <a:ea typeface="ＭＳ ゴシック" panose="020B0609070205080204" pitchFamily="49" charset="-128"/>
                <a:cs typeface="メイリオ" pitchFamily="50" charset="-128"/>
              </a:rPr>
              <a:t>参考資料</a:t>
            </a:r>
            <a:r>
              <a:rPr lang="en-US" altLang="ja-JP" sz="2215" smtClean="0">
                <a:latin typeface="ＭＳ ゴシック" panose="020B0609070205080204" pitchFamily="49" charset="-128"/>
                <a:ea typeface="ＭＳ ゴシック" panose="020B0609070205080204" pitchFamily="49" charset="-128"/>
                <a:cs typeface="メイリオ" pitchFamily="50" charset="-128"/>
              </a:rPr>
              <a:t>】</a:t>
            </a:r>
            <a:endParaRPr lang="ja-JP" altLang="en-US" sz="2215" smtClean="0">
              <a:latin typeface="ＭＳ ゴシック" panose="020B0609070205080204" pitchFamily="49" charset="-128"/>
              <a:ea typeface="ＭＳ ゴシック" panose="020B0609070205080204" pitchFamily="49" charset="-128"/>
              <a:cs typeface="メイリオ" pitchFamily="50" charset="-128"/>
            </a:endParaRPr>
          </a:p>
          <a:p>
            <a:r>
              <a:rPr lang="ja-JP" altLang="en-US" sz="2215" smtClean="0">
                <a:latin typeface="ＭＳ ゴシック" panose="020B0609070205080204" pitchFamily="49" charset="-128"/>
                <a:ea typeface="ＭＳ ゴシック" panose="020B0609070205080204" pitchFamily="49" charset="-128"/>
                <a:cs typeface="メイリオ" pitchFamily="50" charset="-128"/>
              </a:rPr>
              <a:t>　１</a:t>
            </a:r>
            <a:r>
              <a:rPr lang="en-US" altLang="ja-JP" sz="2215" smtClean="0">
                <a:latin typeface="ＭＳ ゴシック" panose="020B0609070205080204" pitchFamily="49" charset="-128"/>
                <a:ea typeface="ＭＳ ゴシック" panose="020B0609070205080204" pitchFamily="49" charset="-128"/>
                <a:cs typeface="メイリオ" pitchFamily="50" charset="-128"/>
              </a:rPr>
              <a:t>. </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サービス</a:t>
            </a:r>
            <a:r>
              <a:rPr lang="ja-JP" altLang="en-US" sz="2215">
                <a:latin typeface="ＭＳ ゴシック" panose="020B0609070205080204" pitchFamily="49" charset="-128"/>
                <a:ea typeface="ＭＳ ゴシック" panose="020B0609070205080204" pitchFamily="49" charset="-128"/>
                <a:cs typeface="メイリオ" pitchFamily="50" charset="-128"/>
              </a:rPr>
              <a:t>管理責任者・児童発達支援管理責任者に</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ついて</a:t>
            </a:r>
            <a:endParaRPr lang="ja-JP" altLang="en-US" sz="2215" dirty="0">
              <a:latin typeface="ＭＳ ゴシック" panose="020B0609070205080204" pitchFamily="49" charset="-128"/>
              <a:ea typeface="ＭＳ ゴシック" panose="020B0609070205080204" pitchFamily="49" charset="-128"/>
              <a:cs typeface="メイリオ" pitchFamily="50" charset="-128"/>
            </a:endParaRPr>
          </a:p>
        </p:txBody>
      </p:sp>
      <p:sp>
        <p:nvSpPr>
          <p:cNvPr id="3" name="テキスト ボックス 2"/>
          <p:cNvSpPr txBox="1"/>
          <p:nvPr/>
        </p:nvSpPr>
        <p:spPr>
          <a:xfrm>
            <a:off x="517396" y="504368"/>
            <a:ext cx="7976271" cy="490134"/>
          </a:xfrm>
          <a:prstGeom prst="rect">
            <a:avLst/>
          </a:prstGeom>
          <a:noFill/>
        </p:spPr>
        <p:txBody>
          <a:bodyPr wrap="square" rtlCol="0">
            <a:spAutoFit/>
          </a:bodyPr>
          <a:lstStyle/>
          <a:p>
            <a:r>
              <a:rPr lang="ja-JP" altLang="en-US" sz="2585" b="1">
                <a:latin typeface="ＭＳ ゴシック" panose="020B0609070205080204" pitchFamily="49" charset="-128"/>
                <a:ea typeface="ＭＳ ゴシック" panose="020B0609070205080204" pitchFamily="49" charset="-128"/>
                <a:cs typeface="メイリオ" pitchFamily="50" charset="-128"/>
              </a:rPr>
              <a:t>本日の流れ</a:t>
            </a:r>
            <a:r>
              <a:rPr lang="ja-JP" altLang="en-US" sz="2585" b="1" smtClean="0">
                <a:latin typeface="ＭＳ ゴシック" panose="020B0609070205080204" pitchFamily="49" charset="-128"/>
                <a:ea typeface="ＭＳ ゴシック" panose="020B0609070205080204" pitchFamily="49" charset="-128"/>
                <a:cs typeface="メイリオ" pitchFamily="50" charset="-128"/>
              </a:rPr>
              <a:t>（</a:t>
            </a:r>
            <a:r>
              <a:rPr lang="en-US" altLang="ja-JP" sz="2585" b="1" smtClean="0">
                <a:latin typeface="ＭＳ ゴシック" panose="020B0609070205080204" pitchFamily="49" charset="-128"/>
                <a:ea typeface="ＭＳ ゴシック" panose="020B0609070205080204" pitchFamily="49" charset="-128"/>
                <a:cs typeface="メイリオ" pitchFamily="50" charset="-128"/>
              </a:rPr>
              <a:t>50</a:t>
            </a:r>
            <a:r>
              <a:rPr lang="ja-JP" altLang="en-US" sz="2585" b="1">
                <a:latin typeface="ＭＳ ゴシック" panose="020B0609070205080204" pitchFamily="49" charset="-128"/>
                <a:ea typeface="ＭＳ ゴシック" panose="020B0609070205080204" pitchFamily="49" charset="-128"/>
                <a:cs typeface="メイリオ" pitchFamily="50" charset="-128"/>
              </a:rPr>
              <a:t>分）</a:t>
            </a:r>
            <a:endParaRPr lang="ja-JP" altLang="en-US" sz="2585" b="1" dirty="0">
              <a:latin typeface="ＭＳ ゴシック" panose="020B0609070205080204" pitchFamily="49" charset="-128"/>
              <a:ea typeface="ＭＳ ゴシック" panose="020B0609070205080204" pitchFamily="49" charset="-128"/>
              <a:cs typeface="メイリオ" pitchFamily="50" charset="-128"/>
            </a:endParaRPr>
          </a:p>
        </p:txBody>
      </p:sp>
      <p:cxnSp>
        <p:nvCxnSpPr>
          <p:cNvPr id="6" name="直線コネクタ 5"/>
          <p:cNvCxnSpPr/>
          <p:nvPr/>
        </p:nvCxnSpPr>
        <p:spPr>
          <a:xfrm>
            <a:off x="583865" y="1036119"/>
            <a:ext cx="8208443" cy="0"/>
          </a:xfrm>
          <a:prstGeom prst="line">
            <a:avLst/>
          </a:prstGeom>
          <a:ln w="66675"/>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647700" y="4770874"/>
            <a:ext cx="8144608" cy="1796646"/>
          </a:xfrm>
          <a:prstGeom prst="rect">
            <a:avLst/>
          </a:prstGeom>
          <a:noFill/>
          <a:ln w="25400">
            <a:solidFill>
              <a:schemeClr val="tx1"/>
            </a:solidFill>
          </a:ln>
        </p:spPr>
        <p:txBody>
          <a:bodyPr wrap="square" rtlCol="0">
            <a:spAutoFit/>
          </a:bodyPr>
          <a:lstStyle/>
          <a:p>
            <a:r>
              <a:rPr lang="en-US" altLang="ja-JP" sz="2215" smtClean="0">
                <a:latin typeface="ＤＨＰ特太ゴシック体" panose="020B0500000000000000" pitchFamily="50" charset="-128"/>
                <a:ea typeface="ＤＨＰ特太ゴシック体" panose="020B0500000000000000" pitchFamily="50" charset="-128"/>
                <a:cs typeface="メイリオ" pitchFamily="50" charset="-128"/>
              </a:rPr>
              <a:t>【</a:t>
            </a:r>
            <a:r>
              <a:rPr lang="ja-JP" altLang="en-US" sz="2215">
                <a:latin typeface="ＤＨＰ特太ゴシック体" panose="020B0500000000000000" pitchFamily="50" charset="-128"/>
                <a:ea typeface="ＤＨＰ特太ゴシック体" panose="020B0500000000000000" pitchFamily="50" charset="-128"/>
                <a:cs typeface="メイリオ" pitchFamily="50" charset="-128"/>
              </a:rPr>
              <a:t>本時の内容</a:t>
            </a:r>
            <a:r>
              <a:rPr lang="en-US" altLang="ja-JP" sz="2215" smtClean="0">
                <a:latin typeface="ＤＨＰ特太ゴシック体" panose="020B0500000000000000" pitchFamily="50" charset="-128"/>
                <a:ea typeface="ＤＨＰ特太ゴシック体" panose="020B0500000000000000" pitchFamily="50" charset="-128"/>
                <a:cs typeface="メイリオ" pitchFamily="50" charset="-128"/>
              </a:rPr>
              <a:t>】</a:t>
            </a:r>
            <a:endParaRPr lang="ja-JP" altLang="en-US" sz="2215" smtClean="0">
              <a:latin typeface="ＤＨＰ特太ゴシック体" panose="020B0500000000000000" pitchFamily="50" charset="-128"/>
              <a:ea typeface="ＤＨＰ特太ゴシック体" panose="020B0500000000000000" pitchFamily="50" charset="-128"/>
              <a:cs typeface="メイリオ" pitchFamily="50" charset="-128"/>
            </a:endParaRPr>
          </a:p>
          <a:p>
            <a:r>
              <a:rPr lang="ja-JP" altLang="en-US" sz="2215" smtClean="0">
                <a:latin typeface="ＭＳ ゴシック" panose="020B0609070205080204" pitchFamily="49" charset="-128"/>
                <a:ea typeface="ＭＳ ゴシック" panose="020B0609070205080204" pitchFamily="49" charset="-128"/>
                <a:cs typeface="メイリオ" pitchFamily="50" charset="-128"/>
              </a:rPr>
              <a:t>　① 本研修の目的・構造・概要を理解することで、研修効果</a:t>
            </a:r>
          </a:p>
          <a:p>
            <a:r>
              <a:rPr lang="ja-JP" altLang="en-US" sz="2215" smtClean="0">
                <a:latin typeface="ＭＳ ゴシック" panose="020B0609070205080204" pitchFamily="49" charset="-128"/>
                <a:ea typeface="ＭＳ ゴシック" panose="020B0609070205080204" pitchFamily="49" charset="-128"/>
                <a:cs typeface="メイリオ" pitchFamily="50" charset="-128"/>
              </a:rPr>
              <a:t>　　の向上に資するための講義を行う。</a:t>
            </a:r>
          </a:p>
          <a:p>
            <a:r>
              <a:rPr lang="ja-JP" altLang="en-US" sz="2215" smtClean="0">
                <a:latin typeface="ＭＳ ゴシック" panose="020B0609070205080204" pitchFamily="49" charset="-128"/>
                <a:ea typeface="ＭＳ ゴシック" panose="020B0609070205080204" pitchFamily="49" charset="-128"/>
                <a:cs typeface="メイリオ" pitchFamily="50" charset="-128"/>
              </a:rPr>
              <a:t>　② 相談支援従事者養成研修のカリキュラム改定の内容を含</a:t>
            </a:r>
          </a:p>
          <a:p>
            <a:r>
              <a:rPr lang="ja-JP" altLang="en-US" sz="2215" smtClean="0">
                <a:latin typeface="ＭＳ ゴシック" panose="020B0609070205080204" pitchFamily="49" charset="-128"/>
                <a:ea typeface="ＭＳ ゴシック" panose="020B0609070205080204" pitchFamily="49" charset="-128"/>
                <a:cs typeface="メイリオ" pitchFamily="50" charset="-128"/>
              </a:rPr>
              <a:t>　　む、人材育成に関する最新の情報を伝達する講義を行う。</a:t>
            </a:r>
            <a:endParaRPr lang="ja-JP" altLang="en-US" sz="2215" dirty="0">
              <a:latin typeface="ＭＳ ゴシック" panose="020B0609070205080204" pitchFamily="49" charset="-128"/>
              <a:ea typeface="ＭＳ ゴシック" panose="020B0609070205080204" pitchFamily="49" charset="-128"/>
              <a:cs typeface="メイリオ" pitchFamily="50" charset="-128"/>
            </a:endParaRPr>
          </a:p>
        </p:txBody>
      </p:sp>
    </p:spTree>
    <p:extLst>
      <p:ext uri="{BB962C8B-B14F-4D97-AF65-F5344CB8AC3E}">
        <p14:creationId xmlns:p14="http://schemas.microsoft.com/office/powerpoint/2010/main" val="22784618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877357256"/>
              </p:ext>
            </p:extLst>
          </p:nvPr>
        </p:nvGraphicFramePr>
        <p:xfrm>
          <a:off x="4336448" y="843627"/>
          <a:ext cx="4316214" cy="2160562"/>
        </p:xfrm>
        <a:graphic>
          <a:graphicData uri="http://schemas.openxmlformats.org/drawingml/2006/table">
            <a:tbl>
              <a:tblPr firstRow="1" bandRow="1">
                <a:tableStyleId>{5940675A-B579-460E-94D1-54222C63F5DA}</a:tableStyleId>
              </a:tblPr>
              <a:tblGrid>
                <a:gridCol w="524214">
                  <a:extLst>
                    <a:ext uri="{9D8B030D-6E8A-4147-A177-3AD203B41FA5}">
                      <a16:colId xmlns:a16="http://schemas.microsoft.com/office/drawing/2014/main" val="20000"/>
                    </a:ext>
                  </a:extLst>
                </a:gridCol>
                <a:gridCol w="3166528">
                  <a:extLst>
                    <a:ext uri="{9D8B030D-6E8A-4147-A177-3AD203B41FA5}">
                      <a16:colId xmlns:a16="http://schemas.microsoft.com/office/drawing/2014/main" val="20001"/>
                    </a:ext>
                  </a:extLst>
                </a:gridCol>
                <a:gridCol w="625472">
                  <a:extLst>
                    <a:ext uri="{9D8B030D-6E8A-4147-A177-3AD203B41FA5}">
                      <a16:colId xmlns:a16="http://schemas.microsoft.com/office/drawing/2014/main" val="20002"/>
                    </a:ext>
                  </a:extLst>
                </a:gridCol>
              </a:tblGrid>
              <a:tr h="214232">
                <a:tc gridSpan="2">
                  <a:txBody>
                    <a:bodyPr/>
                    <a:lstStyle/>
                    <a:p>
                      <a:pPr algn="ctr"/>
                      <a:r>
                        <a:rPr kumimoji="1" lang="ja-JP" altLang="en-US" sz="1000" b="1" dirty="0">
                          <a:solidFill>
                            <a:schemeClr val="bg1"/>
                          </a:solidFill>
                        </a:rPr>
                        <a:t>初任者研修</a:t>
                      </a:r>
                      <a:r>
                        <a:rPr kumimoji="1" lang="ja-JP" altLang="en-US" sz="1000" b="1" dirty="0" smtClean="0">
                          <a:solidFill>
                            <a:schemeClr val="bg1"/>
                          </a:solidFill>
                        </a:rPr>
                        <a:t>（</a:t>
                      </a:r>
                      <a:r>
                        <a:rPr kumimoji="1" lang="ja-JP" altLang="en-US" sz="1000" b="1" smtClean="0">
                          <a:solidFill>
                            <a:schemeClr val="bg1"/>
                          </a:solidFill>
                        </a:rPr>
                        <a:t>見直し後）</a:t>
                      </a:r>
                      <a:endParaRPr kumimoji="1" lang="ja-JP" altLang="en-US" sz="1000" b="1" dirty="0">
                        <a:solidFill>
                          <a:schemeClr val="bg1"/>
                        </a:solidFill>
                      </a:endParaRPr>
                    </a:p>
                  </a:txBody>
                  <a:tcPr marL="84406" marR="84406" marT="42203" marB="42203">
                    <a:solidFill>
                      <a:srgbClr val="00B0F0"/>
                    </a:solidFill>
                  </a:tcPr>
                </a:tc>
                <a:tc hMerge="1">
                  <a:txBody>
                    <a:bodyPr/>
                    <a:lstStyle/>
                    <a:p>
                      <a:endParaRPr kumimoji="1" lang="ja-JP" altLang="en-US"/>
                    </a:p>
                  </a:txBody>
                  <a:tcPr/>
                </a:tc>
                <a:tc>
                  <a:txBody>
                    <a:bodyPr/>
                    <a:lstStyle/>
                    <a:p>
                      <a:r>
                        <a:rPr kumimoji="1" lang="ja-JP" altLang="en-US" sz="1000" dirty="0">
                          <a:solidFill>
                            <a:schemeClr val="bg1"/>
                          </a:solidFill>
                        </a:rPr>
                        <a:t>時間数</a:t>
                      </a:r>
                    </a:p>
                  </a:txBody>
                  <a:tcPr marL="84406" marR="84406" marT="42203" marB="42203">
                    <a:solidFill>
                      <a:srgbClr val="00B0F0"/>
                    </a:solidFill>
                  </a:tcPr>
                </a:tc>
                <a:extLst>
                  <a:ext uri="{0D108BD9-81ED-4DB2-BD59-A6C34878D82A}">
                    <a16:rowId xmlns:a16="http://schemas.microsoft.com/office/drawing/2014/main" val="10000"/>
                  </a:ext>
                </a:extLst>
              </a:tr>
              <a:tr h="324529">
                <a:tc rowSpan="3">
                  <a:txBody>
                    <a:bodyPr/>
                    <a:lstStyle/>
                    <a:p>
                      <a:pPr algn="ctr"/>
                      <a:r>
                        <a:rPr kumimoji="1" lang="ja-JP" altLang="en-US" sz="900" dirty="0" smtClean="0"/>
                        <a:t>講義</a:t>
                      </a:r>
                      <a:endParaRPr kumimoji="1" lang="ja-JP" altLang="en-US" sz="900" dirty="0"/>
                    </a:p>
                  </a:txBody>
                  <a:tcPr marL="84406" marR="84406" marT="42203" marB="42203" anchor="ctr">
                    <a:lnB w="12700" cap="flat" cmpd="sng" algn="ctr">
                      <a:solidFill>
                        <a:schemeClr val="tx1"/>
                      </a:solidFill>
                      <a:prstDash val="solid"/>
                      <a:round/>
                      <a:headEnd type="none" w="med" len="med"/>
                      <a:tailEnd type="none" w="med" len="med"/>
                    </a:lnB>
                  </a:tcPr>
                </a:tc>
                <a:tc>
                  <a:txBody>
                    <a:bodyPr/>
                    <a:lstStyle/>
                    <a:p>
                      <a:r>
                        <a:rPr kumimoji="1" lang="ja-JP" altLang="en-US" sz="900" smtClean="0"/>
                        <a:t>障害児者</a:t>
                      </a:r>
                      <a:r>
                        <a:rPr kumimoji="1" lang="ja-JP" altLang="en-US" sz="900" dirty="0" smtClean="0"/>
                        <a:t>の地域支援と相談支援従事者（サービス管理責任者・児童発達支援管理責任者）の役割に関する講義</a:t>
                      </a:r>
                      <a:endParaRPr kumimoji="1" lang="ja-JP" altLang="en-US" sz="900" dirty="0"/>
                    </a:p>
                  </a:txBody>
                  <a:tcPr marL="84406" marR="84406" marT="42203" marB="42203" anchor="ctr"/>
                </a:tc>
                <a:tc>
                  <a:txBody>
                    <a:bodyPr/>
                    <a:lstStyle/>
                    <a:p>
                      <a:pPr algn="r"/>
                      <a:r>
                        <a:rPr kumimoji="1" lang="en-US" altLang="ja-JP" sz="1000" smtClean="0"/>
                        <a:t>5.0h</a:t>
                      </a:r>
                      <a:endParaRPr kumimoji="1" lang="ja-JP" altLang="en-US" sz="1000" dirty="0"/>
                    </a:p>
                  </a:txBody>
                  <a:tcPr marL="84406" marR="84406" marT="42203" marB="42203" anchor="ctr"/>
                </a:tc>
                <a:extLst>
                  <a:ext uri="{0D108BD9-81ED-4DB2-BD59-A6C34878D82A}">
                    <a16:rowId xmlns:a16="http://schemas.microsoft.com/office/drawing/2014/main" val="10001"/>
                  </a:ext>
                </a:extLst>
              </a:tr>
              <a:tr h="448614">
                <a:tc vMerge="1">
                  <a:txBody>
                    <a:bodyPr/>
                    <a:lstStyle/>
                    <a:p>
                      <a:endParaRPr kumimoji="1" lang="ja-JP" altLang="en-US" sz="900" dirty="0"/>
                    </a:p>
                  </a:txBody>
                  <a:tcPr/>
                </a:tc>
                <a:tc>
                  <a:txBody>
                    <a:bodyPr/>
                    <a:lstStyle/>
                    <a:p>
                      <a:r>
                        <a:rPr kumimoji="1" lang="ja-JP" altLang="en-US" sz="900" dirty="0" smtClean="0"/>
                        <a:t>障害者の日常生活及び社会生活を総合的に支援するための法律及び児童福祉法の概要並びにサービス提供のプロセスに関する講義</a:t>
                      </a:r>
                      <a:endParaRPr kumimoji="1" lang="ja-JP" altLang="en-US" sz="900" dirty="0"/>
                    </a:p>
                  </a:txBody>
                  <a:tcPr marL="84406" marR="84406" marT="42203" marB="42203" anchor="ctr"/>
                </a:tc>
                <a:tc>
                  <a:txBody>
                    <a:bodyPr/>
                    <a:lstStyle/>
                    <a:p>
                      <a:pPr algn="r"/>
                      <a:r>
                        <a:rPr kumimoji="1" lang="en-US" altLang="ja-JP" sz="1000" smtClean="0"/>
                        <a:t>3.0h</a:t>
                      </a:r>
                      <a:endParaRPr kumimoji="1" lang="ja-JP" altLang="en-US" sz="1000" dirty="0"/>
                    </a:p>
                  </a:txBody>
                  <a:tcPr marL="84406" marR="84406" marT="42203" marB="42203" anchor="ctr"/>
                </a:tc>
                <a:extLst>
                  <a:ext uri="{0D108BD9-81ED-4DB2-BD59-A6C34878D82A}">
                    <a16:rowId xmlns:a16="http://schemas.microsoft.com/office/drawing/2014/main" val="10002"/>
                  </a:ext>
                </a:extLst>
              </a:tr>
              <a:tr h="214232">
                <a:tc vMerge="1">
                  <a:txBody>
                    <a:bodyPr/>
                    <a:lstStyle/>
                    <a:p>
                      <a:endParaRPr kumimoji="1" lang="ja-JP" altLang="en-US" sz="900" dirty="0"/>
                    </a:p>
                  </a:txBody>
                  <a:tcPr/>
                </a:tc>
                <a:tc>
                  <a:txBody>
                    <a:bodyPr/>
                    <a:lstStyle/>
                    <a:p>
                      <a:r>
                        <a:rPr kumimoji="1" lang="ja-JP" altLang="en-US" sz="900" dirty="0" smtClean="0"/>
                        <a:t>相談支援におけるケアマネジメント手法に関する講義</a:t>
                      </a:r>
                      <a:endParaRPr kumimoji="1" lang="ja-JP" altLang="en-US" sz="900" dirty="0"/>
                    </a:p>
                  </a:txBody>
                  <a:tcPr marL="84406" marR="84406" marT="42203" marB="42203" anchor="ctr">
                    <a:lnB w="12700" cap="flat" cmpd="sng" algn="ctr">
                      <a:solidFill>
                        <a:schemeClr val="tx1"/>
                      </a:solidFill>
                      <a:prstDash val="solid"/>
                      <a:round/>
                      <a:headEnd type="none" w="med" len="med"/>
                      <a:tailEnd type="none" w="med" len="med"/>
                    </a:lnB>
                  </a:tcPr>
                </a:tc>
                <a:tc>
                  <a:txBody>
                    <a:bodyPr/>
                    <a:lstStyle/>
                    <a:p>
                      <a:pPr algn="r"/>
                      <a:r>
                        <a:rPr kumimoji="1" lang="en-US" altLang="ja-JP" sz="1000" smtClean="0"/>
                        <a:t>3.0h</a:t>
                      </a:r>
                      <a:endParaRPr kumimoji="1" lang="ja-JP" altLang="en-US" sz="1000" dirty="0"/>
                    </a:p>
                  </a:txBody>
                  <a:tcPr marL="84406" marR="84406" marT="42203" marB="42203" anchor="ctr"/>
                </a:tc>
                <a:extLst>
                  <a:ext uri="{0D108BD9-81ED-4DB2-BD59-A6C34878D82A}">
                    <a16:rowId xmlns:a16="http://schemas.microsoft.com/office/drawing/2014/main" val="10003"/>
                  </a:ext>
                </a:extLst>
              </a:tr>
              <a:tr h="324529">
                <a:tc>
                  <a:txBody>
                    <a:bodyPr/>
                    <a:lstStyle/>
                    <a:p>
                      <a:pPr marL="0" indent="0" algn="ctr"/>
                      <a:r>
                        <a:rPr kumimoji="1" lang="ja-JP" altLang="en-US" sz="900" dirty="0" smtClean="0"/>
                        <a:t>講義及び演習</a:t>
                      </a:r>
                      <a:endParaRPr kumimoji="1" lang="ja-JP" altLang="en-US" sz="900" dirty="0"/>
                    </a:p>
                  </a:txBody>
                  <a:tcPr marL="42203" marR="42203"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baseline="0" dirty="0" smtClean="0"/>
                        <a:t>ケアマネジメントプロセスに関する講義及び演習</a:t>
                      </a:r>
                      <a:endParaRPr kumimoji="1" lang="en-US" altLang="ja-JP" sz="900" baseline="0" dirty="0"/>
                    </a:p>
                  </a:txBody>
                  <a:tcPr marL="84406" marR="84406" marT="42203" marB="42203" anchor="ctr">
                    <a:lnT w="12700" cap="flat" cmpd="sng" algn="ctr">
                      <a:solidFill>
                        <a:schemeClr val="tx1"/>
                      </a:solidFill>
                      <a:prstDash val="solid"/>
                      <a:round/>
                      <a:headEnd type="none" w="med" len="med"/>
                      <a:tailEnd type="none" w="med" len="med"/>
                    </a:lnT>
                  </a:tcPr>
                </a:tc>
                <a:tc>
                  <a:txBody>
                    <a:bodyPr/>
                    <a:lstStyle/>
                    <a:p>
                      <a:pPr algn="r"/>
                      <a:r>
                        <a:rPr kumimoji="1" lang="en-US" altLang="ja-JP" sz="1000" smtClean="0"/>
                        <a:t>31.5h</a:t>
                      </a:r>
                      <a:endParaRPr kumimoji="1" lang="ja-JP" altLang="en-US" sz="1000" dirty="0"/>
                    </a:p>
                  </a:txBody>
                  <a:tcPr marL="84406" marR="84406" marT="42203" marB="42203" anchor="ctr"/>
                </a:tc>
                <a:extLst>
                  <a:ext uri="{0D108BD9-81ED-4DB2-BD59-A6C34878D82A}">
                    <a16:rowId xmlns:a16="http://schemas.microsoft.com/office/drawing/2014/main" val="10007"/>
                  </a:ext>
                </a:extLst>
              </a:tr>
              <a:tr h="214232">
                <a:tc>
                  <a:txBody>
                    <a:bodyPr/>
                    <a:lstStyle/>
                    <a:p>
                      <a:pPr algn="ctr"/>
                      <a:r>
                        <a:rPr kumimoji="1" lang="ja-JP" altLang="en-US" sz="900" dirty="0" smtClean="0"/>
                        <a:t>実習</a:t>
                      </a:r>
                      <a:endParaRPr kumimoji="1" lang="ja-JP" altLang="en-US" sz="900" dirty="0"/>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baseline="0" dirty="0" smtClean="0"/>
                        <a:t>相談支援の基礎技術に関する実習</a:t>
                      </a:r>
                      <a:endParaRPr kumimoji="1" lang="en-US" altLang="ja-JP" sz="900" baseline="0" dirty="0"/>
                    </a:p>
                  </a:txBody>
                  <a:tcPr marL="84406" marR="84406" marT="42203" marB="42203" anchor="ctr"/>
                </a:tc>
                <a:tc>
                  <a:txBody>
                    <a:bodyPr/>
                    <a:lstStyle/>
                    <a:p>
                      <a:pPr algn="r"/>
                      <a:r>
                        <a:rPr kumimoji="1" lang="ja-JP" altLang="en-US" sz="1000" dirty="0" smtClean="0"/>
                        <a:t>－</a:t>
                      </a:r>
                      <a:endParaRPr kumimoji="1" lang="ja-JP" altLang="en-US" sz="1000" dirty="0"/>
                    </a:p>
                  </a:txBody>
                  <a:tcPr marL="84406" marR="84406" marT="42203" marB="42203" anchor="ctr"/>
                </a:tc>
                <a:extLst>
                  <a:ext uri="{0D108BD9-81ED-4DB2-BD59-A6C34878D82A}">
                    <a16:rowId xmlns:a16="http://schemas.microsoft.com/office/drawing/2014/main" val="10005"/>
                  </a:ext>
                </a:extLst>
              </a:tr>
              <a:tr h="0">
                <a:tc>
                  <a:txBody>
                    <a:bodyPr/>
                    <a:lstStyle/>
                    <a:p>
                      <a:pPr algn="ctr"/>
                      <a:endParaRPr kumimoji="1" lang="ja-JP" altLang="en-US" sz="1000" dirty="0"/>
                    </a:p>
                  </a:txBody>
                  <a:tcPr marL="84406" marR="84406" marT="42203" marB="42203" vert="eaVert">
                    <a:lnT w="12700" cap="flat" cmpd="sng" algn="ctr">
                      <a:solidFill>
                        <a:schemeClr val="tx1"/>
                      </a:solidFill>
                      <a:prstDash val="solid"/>
                      <a:round/>
                      <a:headEnd type="none" w="med" len="med"/>
                      <a:tailEnd type="none" w="med" len="med"/>
                    </a:lnT>
                    <a:solidFill>
                      <a:srgbClr val="00B0F0"/>
                    </a:solidFill>
                  </a:tcPr>
                </a:tc>
                <a:tc>
                  <a:txBody>
                    <a:bodyPr/>
                    <a:lstStyle/>
                    <a:p>
                      <a:r>
                        <a:rPr kumimoji="1" lang="ja-JP" altLang="en-US" sz="1000" dirty="0">
                          <a:solidFill>
                            <a:schemeClr val="bg1"/>
                          </a:solidFill>
                        </a:rPr>
                        <a:t>合計</a:t>
                      </a:r>
                    </a:p>
                  </a:txBody>
                  <a:tcPr marL="84406" marR="84406" marT="42203" marB="42203" anchor="ctr">
                    <a:solidFill>
                      <a:srgbClr val="00B0F0"/>
                    </a:solidFill>
                  </a:tcPr>
                </a:tc>
                <a:tc>
                  <a:txBody>
                    <a:bodyPr/>
                    <a:lstStyle/>
                    <a:p>
                      <a:pPr algn="r"/>
                      <a:r>
                        <a:rPr kumimoji="1" lang="en-US" altLang="ja-JP" sz="1000" smtClean="0">
                          <a:solidFill>
                            <a:schemeClr val="bg1"/>
                          </a:solidFill>
                        </a:rPr>
                        <a:t>42.5h</a:t>
                      </a:r>
                      <a:endParaRPr kumimoji="1" lang="ja-JP" altLang="en-US" sz="1000" dirty="0">
                        <a:solidFill>
                          <a:schemeClr val="bg1"/>
                        </a:solidFill>
                      </a:endParaRPr>
                    </a:p>
                  </a:txBody>
                  <a:tcPr marL="84406" marR="84406" marT="42203" marB="42203" anchor="ctr">
                    <a:solidFill>
                      <a:srgbClr val="00B0F0"/>
                    </a:solidFill>
                  </a:tcPr>
                </a:tc>
                <a:extLst>
                  <a:ext uri="{0D108BD9-81ED-4DB2-BD59-A6C34878D82A}">
                    <a16:rowId xmlns:a16="http://schemas.microsoft.com/office/drawing/2014/main" val="10011"/>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4151275867"/>
              </p:ext>
            </p:extLst>
          </p:nvPr>
        </p:nvGraphicFramePr>
        <p:xfrm>
          <a:off x="4342571" y="3083547"/>
          <a:ext cx="4312331" cy="1680650"/>
        </p:xfrm>
        <a:graphic>
          <a:graphicData uri="http://schemas.openxmlformats.org/drawingml/2006/table">
            <a:tbl>
              <a:tblPr firstRow="1" bandRow="1">
                <a:tableStyleId>{5940675A-B579-460E-94D1-54222C63F5DA}</a:tableStyleId>
              </a:tblPr>
              <a:tblGrid>
                <a:gridCol w="516160">
                  <a:extLst>
                    <a:ext uri="{9D8B030D-6E8A-4147-A177-3AD203B41FA5}">
                      <a16:colId xmlns:a16="http://schemas.microsoft.com/office/drawing/2014/main" val="20000"/>
                    </a:ext>
                  </a:extLst>
                </a:gridCol>
                <a:gridCol w="3168032">
                  <a:extLst>
                    <a:ext uri="{9D8B030D-6E8A-4147-A177-3AD203B41FA5}">
                      <a16:colId xmlns:a16="http://schemas.microsoft.com/office/drawing/2014/main" val="20001"/>
                    </a:ext>
                  </a:extLst>
                </a:gridCol>
                <a:gridCol w="628139">
                  <a:extLst>
                    <a:ext uri="{9D8B030D-6E8A-4147-A177-3AD203B41FA5}">
                      <a16:colId xmlns:a16="http://schemas.microsoft.com/office/drawing/2014/main" val="20002"/>
                    </a:ext>
                  </a:extLst>
                </a:gridCol>
              </a:tblGrid>
              <a:tr h="232117">
                <a:tc gridSpan="2">
                  <a:txBody>
                    <a:bodyPr/>
                    <a:lstStyle/>
                    <a:p>
                      <a:pPr algn="ctr"/>
                      <a:r>
                        <a:rPr kumimoji="1" lang="ja-JP" altLang="en-US" sz="1000" b="1">
                          <a:solidFill>
                            <a:schemeClr val="bg1"/>
                          </a:solidFill>
                        </a:rPr>
                        <a:t>現任</a:t>
                      </a:r>
                      <a:r>
                        <a:rPr kumimoji="1" lang="ja-JP" altLang="en-US" sz="1000" b="1" smtClean="0">
                          <a:solidFill>
                            <a:schemeClr val="bg1"/>
                          </a:solidFill>
                        </a:rPr>
                        <a:t>研修（</a:t>
                      </a:r>
                      <a:r>
                        <a:rPr kumimoji="1" lang="ja-JP" altLang="en-US" sz="1000" b="1" dirty="0" smtClean="0">
                          <a:solidFill>
                            <a:schemeClr val="bg1"/>
                          </a:solidFill>
                        </a:rPr>
                        <a:t>見直し後）</a:t>
                      </a:r>
                      <a:endParaRPr kumimoji="1" lang="ja-JP" altLang="en-US" sz="1000" b="1" dirty="0">
                        <a:solidFill>
                          <a:schemeClr val="bg1"/>
                        </a:solidFill>
                      </a:endParaRPr>
                    </a:p>
                  </a:txBody>
                  <a:tcPr marL="84406" marR="84406" marT="42203" marB="42203">
                    <a:solidFill>
                      <a:srgbClr val="92D050"/>
                    </a:solidFill>
                  </a:tcPr>
                </a:tc>
                <a:tc hMerge="1">
                  <a:txBody>
                    <a:bodyPr/>
                    <a:lstStyle/>
                    <a:p>
                      <a:endParaRPr kumimoji="1" lang="ja-JP" altLang="en-US"/>
                    </a:p>
                  </a:txBody>
                  <a:tcPr/>
                </a:tc>
                <a:tc>
                  <a:txBody>
                    <a:bodyPr/>
                    <a:lstStyle/>
                    <a:p>
                      <a:pPr algn="ctr"/>
                      <a:r>
                        <a:rPr kumimoji="1" lang="ja-JP" altLang="en-US" sz="1000" dirty="0">
                          <a:solidFill>
                            <a:schemeClr val="bg1"/>
                          </a:solidFill>
                        </a:rPr>
                        <a:t>時間数</a:t>
                      </a:r>
                    </a:p>
                  </a:txBody>
                  <a:tcPr marL="84406" marR="84406" marT="42203" marB="42203">
                    <a:solidFill>
                      <a:srgbClr val="92D050"/>
                    </a:solidFill>
                  </a:tcPr>
                </a:tc>
                <a:extLst>
                  <a:ext uri="{0D108BD9-81ED-4DB2-BD59-A6C34878D82A}">
                    <a16:rowId xmlns:a16="http://schemas.microsoft.com/office/drawing/2014/main" val="10000"/>
                  </a:ext>
                </a:extLst>
              </a:tr>
              <a:tr h="0">
                <a:tc rowSpan="3">
                  <a:txBody>
                    <a:bodyPr/>
                    <a:lstStyle/>
                    <a:p>
                      <a:pPr algn="ctr"/>
                      <a:r>
                        <a:rPr kumimoji="1" lang="ja-JP" altLang="en-US" sz="900" dirty="0"/>
                        <a:t>講義</a:t>
                      </a:r>
                    </a:p>
                  </a:txBody>
                  <a:tcPr marL="84406" marR="84406" marT="42203" marB="42203" anchor="ctr"/>
                </a:tc>
                <a:tc>
                  <a:txBody>
                    <a:bodyPr/>
                    <a:lstStyle/>
                    <a:p>
                      <a:r>
                        <a:rPr kumimoji="1" lang="ja-JP" altLang="en-US" sz="900" dirty="0" smtClean="0"/>
                        <a:t>障害福祉の動向に関する講義</a:t>
                      </a:r>
                      <a:endParaRPr kumimoji="1" lang="ja-JP" altLang="en-US" sz="900" dirty="0"/>
                    </a:p>
                  </a:txBody>
                  <a:tcPr marL="84406" marR="84406" marT="42203" marB="42203" anchor="ctr"/>
                </a:tc>
                <a:tc>
                  <a:txBody>
                    <a:bodyPr/>
                    <a:lstStyle/>
                    <a:p>
                      <a:pPr algn="r"/>
                      <a:r>
                        <a:rPr kumimoji="1" lang="en-US" altLang="ja-JP" sz="1000" smtClean="0"/>
                        <a:t>1.5h</a:t>
                      </a:r>
                      <a:endParaRPr kumimoji="1" lang="ja-JP" altLang="en-US" sz="1000" dirty="0"/>
                    </a:p>
                  </a:txBody>
                  <a:tcPr marL="84406" marR="84406" marT="42203" marB="42203" anchor="ctr"/>
                </a:tc>
                <a:extLst>
                  <a:ext uri="{0D108BD9-81ED-4DB2-BD59-A6C34878D82A}">
                    <a16:rowId xmlns:a16="http://schemas.microsoft.com/office/drawing/2014/main" val="10001"/>
                  </a:ext>
                </a:extLst>
              </a:tr>
              <a:tr h="147094">
                <a:tc vMerge="1">
                  <a:txBody>
                    <a:bodyPr/>
                    <a:lstStyle/>
                    <a:p>
                      <a:endParaRPr kumimoji="1" lang="ja-JP" altLang="en-US" sz="900" dirty="0"/>
                    </a:p>
                  </a:txBody>
                  <a:tcPr/>
                </a:tc>
                <a:tc>
                  <a:txBody>
                    <a:bodyPr/>
                    <a:lstStyle/>
                    <a:p>
                      <a:r>
                        <a:rPr kumimoji="1" lang="ja-JP" altLang="en-US" sz="900" dirty="0" smtClean="0"/>
                        <a:t>相談支援の基本姿勢及びケアマネジメントの展開に関する講義</a:t>
                      </a:r>
                      <a:endParaRPr kumimoji="1" lang="ja-JP" altLang="en-US" sz="900" dirty="0"/>
                    </a:p>
                  </a:txBody>
                  <a:tcPr marL="84406" marR="84406" marT="42203" marB="42203" anchor="ctr">
                    <a:lnB w="12700" cap="flat" cmpd="sng" algn="ctr">
                      <a:solidFill>
                        <a:schemeClr val="tx1"/>
                      </a:solidFill>
                      <a:prstDash val="solid"/>
                      <a:round/>
                      <a:headEnd type="none" w="med" len="med"/>
                      <a:tailEnd type="none" w="med" len="med"/>
                    </a:lnB>
                  </a:tcPr>
                </a:tc>
                <a:tc>
                  <a:txBody>
                    <a:bodyPr/>
                    <a:lstStyle/>
                    <a:p>
                      <a:pPr algn="r"/>
                      <a:r>
                        <a:rPr kumimoji="1" lang="en-US" altLang="ja-JP" sz="1000" smtClean="0"/>
                        <a:t>3.0h</a:t>
                      </a:r>
                      <a:endParaRPr kumimoji="1" lang="ja-JP" altLang="en-US" sz="1000" dirty="0"/>
                    </a:p>
                  </a:txBody>
                  <a:tcPr marL="84406" marR="84406" marT="42203" marB="42203"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0">
                <a:tc vMerge="1">
                  <a:txBody>
                    <a:bodyPr/>
                    <a:lstStyle/>
                    <a:p>
                      <a:endParaRPr kumimoji="1" lang="ja-JP" altLang="en-US"/>
                    </a:p>
                  </a:txBody>
                  <a:tcPr/>
                </a:tc>
                <a:tc>
                  <a:txBody>
                    <a:bodyPr/>
                    <a:lstStyle/>
                    <a:p>
                      <a:r>
                        <a:rPr kumimoji="1" lang="ja-JP" altLang="en-US" sz="900" dirty="0" smtClean="0"/>
                        <a:t>人材育成の手法に関する講義</a:t>
                      </a:r>
                      <a:endParaRPr kumimoji="1" lang="ja-JP" altLang="en-US" sz="900" dirty="0"/>
                    </a:p>
                  </a:txBody>
                  <a:tcPr marL="84406" marR="84406" marT="42203" marB="42203" anchor="ctr">
                    <a:lnT w="12700" cap="flat" cmpd="sng" algn="ctr">
                      <a:solidFill>
                        <a:schemeClr val="tx1"/>
                      </a:solidFill>
                      <a:prstDash val="solid"/>
                      <a:round/>
                      <a:headEnd type="none" w="med" len="med"/>
                      <a:tailEnd type="none" w="med" len="med"/>
                    </a:lnT>
                  </a:tcPr>
                </a:tc>
                <a:tc>
                  <a:txBody>
                    <a:bodyPr/>
                    <a:lstStyle/>
                    <a:p>
                      <a:pPr algn="r"/>
                      <a:r>
                        <a:rPr kumimoji="1" lang="en-US" altLang="ja-JP" sz="1000" smtClean="0"/>
                        <a:t>1.5h</a:t>
                      </a:r>
                      <a:endParaRPr kumimoji="1" lang="ja-JP" altLang="en-US" sz="1000" dirty="0"/>
                    </a:p>
                  </a:txBody>
                  <a:tcPr marL="84406" marR="84406" marT="42203" marB="42203"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r h="0">
                <a:tc>
                  <a:txBody>
                    <a:bodyPr/>
                    <a:lstStyle/>
                    <a:p>
                      <a:pPr algn="ctr"/>
                      <a:r>
                        <a:rPr kumimoji="1" lang="ja-JP" altLang="en-US" sz="900" dirty="0" smtClean="0"/>
                        <a:t>講義及び演習</a:t>
                      </a:r>
                      <a:endParaRPr kumimoji="1" lang="ja-JP" altLang="en-US" sz="900" dirty="0"/>
                    </a:p>
                  </a:txBody>
                  <a:tcPr marL="42203" marR="42203" marT="42203" marB="42203" anchor="ctr"/>
                </a:tc>
                <a:tc>
                  <a:txBody>
                    <a:bodyPr/>
                    <a:lstStyle/>
                    <a:p>
                      <a:r>
                        <a:rPr kumimoji="1" lang="ja-JP" altLang="en-US" sz="900" smtClean="0"/>
                        <a:t>相談支援に関する講義及び演習</a:t>
                      </a:r>
                      <a:endParaRPr kumimoji="1" lang="ja-JP" altLang="en-US" sz="900" dirty="0"/>
                    </a:p>
                  </a:txBody>
                  <a:tcPr marL="84406" marR="84406" marT="42203" marB="42203" anchor="ctr"/>
                </a:tc>
                <a:tc>
                  <a:txBody>
                    <a:bodyPr/>
                    <a:lstStyle/>
                    <a:p>
                      <a:pPr algn="r"/>
                      <a:r>
                        <a:rPr kumimoji="1" lang="en-US" altLang="ja-JP" sz="1000" smtClean="0"/>
                        <a:t>18.0h</a:t>
                      </a:r>
                      <a:endParaRPr kumimoji="1" lang="ja-JP" altLang="en-US" sz="1000" dirty="0"/>
                    </a:p>
                  </a:txBody>
                  <a:tcPr marL="84406" marR="84406" marT="42203" marB="42203" anchor="ctr"/>
                </a:tc>
                <a:extLst>
                  <a:ext uri="{0D108BD9-81ED-4DB2-BD59-A6C34878D82A}">
                    <a16:rowId xmlns:a16="http://schemas.microsoft.com/office/drawing/2014/main" val="10004"/>
                  </a:ext>
                </a:extLst>
              </a:tr>
              <a:tr h="252780">
                <a:tc>
                  <a:txBody>
                    <a:bodyPr/>
                    <a:lstStyle/>
                    <a:p>
                      <a:pPr algn="ctr"/>
                      <a:endParaRPr kumimoji="1" lang="ja-JP" altLang="en-US" sz="1000" dirty="0"/>
                    </a:p>
                  </a:txBody>
                  <a:tcPr marL="84406" marR="84406" marT="42203" marB="42203" vert="eaVert">
                    <a:solidFill>
                      <a:srgbClr val="92D050"/>
                    </a:solidFill>
                  </a:tcPr>
                </a:tc>
                <a:tc>
                  <a:txBody>
                    <a:bodyPr/>
                    <a:lstStyle/>
                    <a:p>
                      <a:r>
                        <a:rPr kumimoji="1" lang="ja-JP" altLang="en-US" sz="1000" dirty="0">
                          <a:solidFill>
                            <a:schemeClr val="bg1"/>
                          </a:solidFill>
                        </a:rPr>
                        <a:t>合計</a:t>
                      </a:r>
                    </a:p>
                  </a:txBody>
                  <a:tcPr marL="84406" marR="84406" marT="42203" marB="42203" anchor="ctr">
                    <a:solidFill>
                      <a:srgbClr val="92D050"/>
                    </a:solidFill>
                  </a:tcPr>
                </a:tc>
                <a:tc>
                  <a:txBody>
                    <a:bodyPr/>
                    <a:lstStyle/>
                    <a:p>
                      <a:pPr algn="r"/>
                      <a:r>
                        <a:rPr kumimoji="1" lang="en-US" altLang="ja-JP" sz="1000" smtClean="0">
                          <a:solidFill>
                            <a:schemeClr val="bg1"/>
                          </a:solidFill>
                        </a:rPr>
                        <a:t>24.0h</a:t>
                      </a:r>
                      <a:endParaRPr kumimoji="1" lang="ja-JP" altLang="en-US" sz="1000" dirty="0">
                        <a:solidFill>
                          <a:schemeClr val="bg1"/>
                        </a:solidFill>
                      </a:endParaRPr>
                    </a:p>
                  </a:txBody>
                  <a:tcPr marL="84406" marR="84406" marT="42203" marB="42203" anchor="ctr">
                    <a:solidFill>
                      <a:srgbClr val="92D050"/>
                    </a:solidFill>
                  </a:tcPr>
                </a:tc>
                <a:extLst>
                  <a:ext uri="{0D108BD9-81ED-4DB2-BD59-A6C34878D82A}">
                    <a16:rowId xmlns:a16="http://schemas.microsoft.com/office/drawing/2014/main" val="10006"/>
                  </a:ext>
                </a:extLst>
              </a:tr>
            </a:tbl>
          </a:graphicData>
        </a:graphic>
      </p:graphicFrame>
      <p:sp>
        <p:nvSpPr>
          <p:cNvPr id="2" name="タイトル 1"/>
          <p:cNvSpPr>
            <a:spLocks noGrp="1"/>
          </p:cNvSpPr>
          <p:nvPr>
            <p:ph type="title"/>
          </p:nvPr>
        </p:nvSpPr>
        <p:spPr>
          <a:xfrm>
            <a:off x="344521" y="239730"/>
            <a:ext cx="7596554" cy="385900"/>
          </a:xfrm>
        </p:spPr>
        <p:txBody>
          <a:bodyPr>
            <a:noAutofit/>
          </a:bodyPr>
          <a:lstStyle/>
          <a:p>
            <a:r>
              <a:rPr lang="ja-JP" altLang="en-US" sz="2050" dirty="0">
                <a:latin typeface="ＤＦ特太ゴシック体" panose="020B0509000000000000" pitchFamily="49" charset="-128"/>
                <a:ea typeface="ＤＦ特太ゴシック体" panose="020B0509000000000000" pitchFamily="49" charset="-128"/>
              </a:rPr>
              <a:t>相談支援専門員研修の</a:t>
            </a:r>
            <a:r>
              <a:rPr lang="ja-JP" altLang="en-US" sz="2050">
                <a:latin typeface="ＤＦ特太ゴシック体" panose="020B0509000000000000" pitchFamily="49" charset="-128"/>
                <a:ea typeface="ＤＦ特太ゴシック体" panose="020B0509000000000000" pitchFamily="49" charset="-128"/>
              </a:rPr>
              <a:t>告示</a:t>
            </a:r>
            <a:r>
              <a:rPr lang="ja-JP" altLang="en-US" sz="2050" smtClean="0">
                <a:latin typeface="ＤＦ特太ゴシック体" panose="020B0509000000000000" pitchFamily="49" charset="-128"/>
                <a:ea typeface="ＤＦ特太ゴシック体" panose="020B0509000000000000" pitchFamily="49" charset="-128"/>
              </a:rPr>
              <a:t>別表</a:t>
            </a:r>
            <a:endParaRPr lang="ja-JP" altLang="en-US" sz="2050" dirty="0">
              <a:latin typeface="ＤＦ特太ゴシック体" panose="020B0509000000000000" pitchFamily="49" charset="-128"/>
              <a:ea typeface="ＤＦ特太ゴシック体" panose="020B0509000000000000" pitchFamily="49" charset="-128"/>
            </a:endParaRPr>
          </a:p>
        </p:txBody>
      </p:sp>
      <p:cxnSp>
        <p:nvCxnSpPr>
          <p:cNvPr id="4" name="直線コネクタ 3"/>
          <p:cNvCxnSpPr/>
          <p:nvPr/>
        </p:nvCxnSpPr>
        <p:spPr>
          <a:xfrm>
            <a:off x="318927" y="730089"/>
            <a:ext cx="8440615" cy="0"/>
          </a:xfrm>
          <a:prstGeom prst="line">
            <a:avLst/>
          </a:prstGeom>
        </p:spPr>
        <p:style>
          <a:lnRef idx="2">
            <a:schemeClr val="accent1"/>
          </a:lnRef>
          <a:fillRef idx="0">
            <a:schemeClr val="accent1"/>
          </a:fillRef>
          <a:effectRef idx="1">
            <a:schemeClr val="accent1"/>
          </a:effectRef>
          <a:fontRef idx="minor">
            <a:schemeClr val="tx1"/>
          </a:fontRef>
        </p:style>
      </p:cxnSp>
      <p:graphicFrame>
        <p:nvGraphicFramePr>
          <p:cNvPr id="12" name="表 11"/>
          <p:cNvGraphicFramePr>
            <a:graphicFrameLocks noGrp="1"/>
          </p:cNvGraphicFramePr>
          <p:nvPr>
            <p:extLst>
              <p:ext uri="{D42A27DB-BD31-4B8C-83A1-F6EECF244321}">
                <p14:modId xmlns:p14="http://schemas.microsoft.com/office/powerpoint/2010/main" val="2806417655"/>
              </p:ext>
            </p:extLst>
          </p:nvPr>
        </p:nvGraphicFramePr>
        <p:xfrm>
          <a:off x="420397" y="843627"/>
          <a:ext cx="3444948" cy="1817076"/>
        </p:xfrm>
        <a:graphic>
          <a:graphicData uri="http://schemas.openxmlformats.org/drawingml/2006/table">
            <a:tbl>
              <a:tblPr firstRow="1" bandRow="1">
                <a:tableStyleId>{5940675A-B579-460E-94D1-54222C63F5DA}</a:tableStyleId>
              </a:tblPr>
              <a:tblGrid>
                <a:gridCol w="514482">
                  <a:extLst>
                    <a:ext uri="{9D8B030D-6E8A-4147-A177-3AD203B41FA5}">
                      <a16:colId xmlns:a16="http://schemas.microsoft.com/office/drawing/2014/main" val="20000"/>
                    </a:ext>
                  </a:extLst>
                </a:gridCol>
                <a:gridCol w="2302944">
                  <a:extLst>
                    <a:ext uri="{9D8B030D-6E8A-4147-A177-3AD203B41FA5}">
                      <a16:colId xmlns:a16="http://schemas.microsoft.com/office/drawing/2014/main" val="20001"/>
                    </a:ext>
                  </a:extLst>
                </a:gridCol>
                <a:gridCol w="627522">
                  <a:extLst>
                    <a:ext uri="{9D8B030D-6E8A-4147-A177-3AD203B41FA5}">
                      <a16:colId xmlns:a16="http://schemas.microsoft.com/office/drawing/2014/main" val="20002"/>
                    </a:ext>
                  </a:extLst>
                </a:gridCol>
              </a:tblGrid>
              <a:tr h="218620">
                <a:tc gridSpan="2">
                  <a:txBody>
                    <a:bodyPr/>
                    <a:lstStyle/>
                    <a:p>
                      <a:pPr algn="ctr"/>
                      <a:r>
                        <a:rPr kumimoji="1" lang="ja-JP" altLang="en-US" sz="1000" b="1" dirty="0">
                          <a:solidFill>
                            <a:schemeClr val="bg1"/>
                          </a:solidFill>
                        </a:rPr>
                        <a:t>初任者</a:t>
                      </a:r>
                      <a:r>
                        <a:rPr kumimoji="1" lang="ja-JP" altLang="en-US" sz="1000" b="1" dirty="0" smtClean="0">
                          <a:solidFill>
                            <a:schemeClr val="bg1"/>
                          </a:solidFill>
                        </a:rPr>
                        <a:t>研修（現行）</a:t>
                      </a:r>
                      <a:endParaRPr kumimoji="1" lang="ja-JP" altLang="en-US" sz="1000" b="1" dirty="0">
                        <a:solidFill>
                          <a:schemeClr val="bg1"/>
                        </a:solidFill>
                      </a:endParaRPr>
                    </a:p>
                  </a:txBody>
                  <a:tcPr marL="84406" marR="84406" marT="42203" marB="42203">
                    <a:solidFill>
                      <a:srgbClr val="00B0F0"/>
                    </a:solidFill>
                  </a:tcPr>
                </a:tc>
                <a:tc hMerge="1">
                  <a:txBody>
                    <a:bodyPr/>
                    <a:lstStyle/>
                    <a:p>
                      <a:endParaRPr kumimoji="1" lang="ja-JP" altLang="en-US"/>
                    </a:p>
                  </a:txBody>
                  <a:tcPr/>
                </a:tc>
                <a:tc>
                  <a:txBody>
                    <a:bodyPr/>
                    <a:lstStyle/>
                    <a:p>
                      <a:r>
                        <a:rPr kumimoji="1" lang="ja-JP" altLang="en-US" sz="1000" dirty="0">
                          <a:solidFill>
                            <a:schemeClr val="bg1"/>
                          </a:solidFill>
                        </a:rPr>
                        <a:t>時間数</a:t>
                      </a:r>
                    </a:p>
                  </a:txBody>
                  <a:tcPr marL="84406" marR="84406" marT="42203" marB="42203">
                    <a:solidFill>
                      <a:srgbClr val="00B0F0"/>
                    </a:solidFill>
                  </a:tcPr>
                </a:tc>
                <a:extLst>
                  <a:ext uri="{0D108BD9-81ED-4DB2-BD59-A6C34878D82A}">
                    <a16:rowId xmlns:a16="http://schemas.microsoft.com/office/drawing/2014/main" val="10000"/>
                  </a:ext>
                </a:extLst>
              </a:tr>
              <a:tr h="584431">
                <a:tc rowSpan="3">
                  <a:txBody>
                    <a:bodyPr/>
                    <a:lstStyle/>
                    <a:p>
                      <a:pPr algn="ctr"/>
                      <a:r>
                        <a:rPr kumimoji="1" lang="ja-JP" altLang="en-US" sz="900" dirty="0" smtClean="0"/>
                        <a:t>講義</a:t>
                      </a:r>
                      <a:endParaRPr kumimoji="1" lang="ja-JP" altLang="en-US" sz="900" dirty="0"/>
                    </a:p>
                  </a:txBody>
                  <a:tcPr marL="84406" marR="84406" marT="42203" marB="42203" anchor="ctr">
                    <a:lnB w="12700" cap="flat" cmpd="sng" algn="ctr">
                      <a:solidFill>
                        <a:schemeClr val="tx1"/>
                      </a:solidFill>
                      <a:prstDash val="solid"/>
                      <a:round/>
                      <a:headEnd type="none" w="med" len="med"/>
                      <a:tailEnd type="none" w="med" len="med"/>
                    </a:lnB>
                  </a:tcPr>
                </a:tc>
                <a:tc>
                  <a:txBody>
                    <a:bodyPr/>
                    <a:lstStyle/>
                    <a:p>
                      <a:r>
                        <a:rPr kumimoji="1" lang="ja-JP" altLang="en-US" sz="900" dirty="0" smtClean="0"/>
                        <a:t>障害者の日常生活及び社会生活を総合的に支援するための法律及び児童福祉法の概要並びに相談支援従事者の役割に関する講義</a:t>
                      </a:r>
                      <a:endParaRPr kumimoji="1" lang="ja-JP" altLang="en-US" sz="900" dirty="0"/>
                    </a:p>
                  </a:txBody>
                  <a:tcPr marL="84406" marR="84406" marT="42203" marB="42203" anchor="ctr"/>
                </a:tc>
                <a:tc>
                  <a:txBody>
                    <a:bodyPr/>
                    <a:lstStyle/>
                    <a:p>
                      <a:pPr algn="r"/>
                      <a:r>
                        <a:rPr kumimoji="1" lang="en-US" altLang="ja-JP" sz="1000" smtClean="0"/>
                        <a:t>6.5h</a:t>
                      </a:r>
                      <a:endParaRPr kumimoji="1" lang="ja-JP" altLang="en-US" sz="1000" dirty="0"/>
                    </a:p>
                  </a:txBody>
                  <a:tcPr marL="84406" marR="84406" marT="42203" marB="42203" anchor="ctr"/>
                </a:tc>
                <a:extLst>
                  <a:ext uri="{0D108BD9-81ED-4DB2-BD59-A6C34878D82A}">
                    <a16:rowId xmlns:a16="http://schemas.microsoft.com/office/drawing/2014/main" val="10001"/>
                  </a:ext>
                </a:extLst>
              </a:tr>
              <a:tr h="218620">
                <a:tc vMerge="1">
                  <a:txBody>
                    <a:bodyPr/>
                    <a:lstStyle/>
                    <a:p>
                      <a:endParaRPr kumimoji="1" lang="ja-JP" altLang="en-US"/>
                    </a:p>
                  </a:txBody>
                  <a:tcPr/>
                </a:tc>
                <a:tc>
                  <a:txBody>
                    <a:bodyPr/>
                    <a:lstStyle/>
                    <a:p>
                      <a:r>
                        <a:rPr kumimoji="1" lang="ja-JP" altLang="en-US" sz="900" dirty="0" smtClean="0"/>
                        <a:t>ケアマネジメントの手法に関する講義</a:t>
                      </a:r>
                      <a:endParaRPr kumimoji="1" lang="ja-JP" altLang="en-US" sz="900" dirty="0"/>
                    </a:p>
                  </a:txBody>
                  <a:tcPr marL="84406" marR="84406" marT="42203" marB="42203" anchor="ctr"/>
                </a:tc>
                <a:tc>
                  <a:txBody>
                    <a:bodyPr/>
                    <a:lstStyle/>
                    <a:p>
                      <a:pPr algn="r"/>
                      <a:r>
                        <a:rPr kumimoji="1" lang="en-US" altLang="ja-JP" sz="1000" smtClean="0"/>
                        <a:t>8h</a:t>
                      </a:r>
                      <a:endParaRPr kumimoji="1" lang="ja-JP" altLang="en-US" sz="1000" dirty="0"/>
                    </a:p>
                  </a:txBody>
                  <a:tcPr marL="84406" marR="84406" marT="42203" marB="42203" anchor="ctr"/>
                </a:tc>
                <a:extLst>
                  <a:ext uri="{0D108BD9-81ED-4DB2-BD59-A6C34878D82A}">
                    <a16:rowId xmlns:a16="http://schemas.microsoft.com/office/drawing/2014/main" val="10003"/>
                  </a:ext>
                </a:extLst>
              </a:tr>
              <a:tr h="218620">
                <a:tc vMerge="1">
                  <a:txBody>
                    <a:bodyPr/>
                    <a:lstStyle/>
                    <a:p>
                      <a:endParaRPr kumimoji="1" lang="ja-JP" altLang="en-US" sz="900" dirty="0"/>
                    </a:p>
                  </a:txBody>
                  <a:tcPr/>
                </a:tc>
                <a:tc>
                  <a:txBody>
                    <a:bodyPr/>
                    <a:lstStyle/>
                    <a:p>
                      <a:r>
                        <a:rPr kumimoji="1" lang="ja-JP" altLang="en-US" sz="900" kern="1200" dirty="0" smtClean="0">
                          <a:effectLst/>
                        </a:rPr>
                        <a:t>地域支援に関する講義</a:t>
                      </a:r>
                      <a:endParaRPr kumimoji="1" lang="ja-JP" altLang="en-US" sz="900" dirty="0"/>
                    </a:p>
                  </a:txBody>
                  <a:tcPr marL="84406" marR="84406" marT="42203" marB="42203" anchor="ctr">
                    <a:lnB w="12700" cap="flat" cmpd="sng" algn="ctr">
                      <a:solidFill>
                        <a:schemeClr val="tx1"/>
                      </a:solidFill>
                      <a:prstDash val="solid"/>
                      <a:round/>
                      <a:headEnd type="none" w="med" len="med"/>
                      <a:tailEnd type="none" w="med" len="med"/>
                    </a:lnB>
                  </a:tcPr>
                </a:tc>
                <a:tc>
                  <a:txBody>
                    <a:bodyPr/>
                    <a:lstStyle/>
                    <a:p>
                      <a:pPr algn="r"/>
                      <a:r>
                        <a:rPr kumimoji="1" lang="en-US" altLang="ja-JP" sz="1000" smtClean="0"/>
                        <a:t>6h</a:t>
                      </a:r>
                      <a:endParaRPr kumimoji="1" lang="ja-JP" altLang="en-US" sz="1000" dirty="0"/>
                    </a:p>
                  </a:txBody>
                  <a:tcPr marL="84406" marR="84406" marT="42203" marB="42203" anchor="ctr"/>
                </a:tc>
                <a:extLst>
                  <a:ext uri="{0D108BD9-81ED-4DB2-BD59-A6C34878D82A}">
                    <a16:rowId xmlns:a16="http://schemas.microsoft.com/office/drawing/2014/main" val="10004"/>
                  </a:ext>
                </a:extLst>
              </a:tr>
              <a:tr h="218620">
                <a:tc>
                  <a:txBody>
                    <a:bodyPr/>
                    <a:lstStyle/>
                    <a:p>
                      <a:pPr algn="ctr"/>
                      <a:r>
                        <a:rPr kumimoji="1" lang="ja-JP" altLang="en-US" sz="900" dirty="0" smtClean="0"/>
                        <a:t>演習</a:t>
                      </a:r>
                      <a:endParaRPr kumimoji="1" lang="en-US" altLang="ja-JP" sz="900" dirty="0" smtClean="0"/>
                    </a:p>
                  </a:txBody>
                  <a:tcPr marL="84406" marR="84406" marT="42203" marB="42203" anchor="ctr">
                    <a:lnT w="12700" cap="flat" cmpd="sng" algn="ctr">
                      <a:solidFill>
                        <a:schemeClr val="tx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900" kern="1200" dirty="0">
                          <a:effectLst/>
                        </a:rPr>
                        <a:t> ケアマネジメントプロセスに関する演習</a:t>
                      </a:r>
                      <a:endParaRPr kumimoji="1" lang="ja-JP" altLang="en-US" sz="900" dirty="0"/>
                    </a:p>
                  </a:txBody>
                  <a:tcPr marL="84406" marR="84406" marT="42203" marB="42203" anchor="ctr">
                    <a:lnT w="12700" cap="flat" cmpd="sng" algn="ctr">
                      <a:solidFill>
                        <a:schemeClr val="tx1"/>
                      </a:solidFill>
                      <a:prstDash val="solid"/>
                      <a:round/>
                      <a:headEnd type="none" w="med" len="med"/>
                      <a:tailEnd type="none" w="med" len="med"/>
                    </a:lnT>
                  </a:tcPr>
                </a:tc>
                <a:tc>
                  <a:txBody>
                    <a:bodyPr/>
                    <a:lstStyle/>
                    <a:p>
                      <a:pPr algn="r"/>
                      <a:r>
                        <a:rPr kumimoji="1" lang="en-US" altLang="ja-JP" sz="1000" smtClean="0"/>
                        <a:t>11h</a:t>
                      </a:r>
                      <a:endParaRPr kumimoji="1" lang="ja-JP" altLang="en-US" sz="1000" dirty="0"/>
                    </a:p>
                  </a:txBody>
                  <a:tcPr marL="84406" marR="84406" marT="42203" marB="42203" anchor="ctr"/>
                </a:tc>
                <a:extLst>
                  <a:ext uri="{0D108BD9-81ED-4DB2-BD59-A6C34878D82A}">
                    <a16:rowId xmlns:a16="http://schemas.microsoft.com/office/drawing/2014/main" val="10009"/>
                  </a:ext>
                </a:extLst>
              </a:tr>
              <a:tr h="218620">
                <a:tc>
                  <a:txBody>
                    <a:bodyPr/>
                    <a:lstStyle/>
                    <a:p>
                      <a:pPr algn="ctr"/>
                      <a:endParaRPr kumimoji="1" lang="ja-JP" altLang="en-US" sz="1000" dirty="0"/>
                    </a:p>
                  </a:txBody>
                  <a:tcPr marL="84406" marR="84406" marT="42203" marB="42203" vert="eaVert">
                    <a:solidFill>
                      <a:srgbClr val="00B0F0"/>
                    </a:solidFill>
                  </a:tcPr>
                </a:tc>
                <a:tc>
                  <a:txBody>
                    <a:bodyPr/>
                    <a:lstStyle/>
                    <a:p>
                      <a:r>
                        <a:rPr kumimoji="1" lang="ja-JP" altLang="en-US" sz="1000" dirty="0">
                          <a:solidFill>
                            <a:schemeClr val="bg1"/>
                          </a:solidFill>
                        </a:rPr>
                        <a:t>合計</a:t>
                      </a:r>
                    </a:p>
                  </a:txBody>
                  <a:tcPr marL="84406" marR="84406" marT="42203" marB="42203" anchor="ctr">
                    <a:solidFill>
                      <a:srgbClr val="00B0F0"/>
                    </a:solidFill>
                  </a:tcPr>
                </a:tc>
                <a:tc>
                  <a:txBody>
                    <a:bodyPr/>
                    <a:lstStyle/>
                    <a:p>
                      <a:pPr algn="r"/>
                      <a:r>
                        <a:rPr kumimoji="1" lang="en-US" altLang="ja-JP" sz="1000" smtClean="0">
                          <a:solidFill>
                            <a:schemeClr val="bg1"/>
                          </a:solidFill>
                        </a:rPr>
                        <a:t>31.5h</a:t>
                      </a:r>
                      <a:endParaRPr kumimoji="1" lang="ja-JP" altLang="en-US" sz="1000" dirty="0">
                        <a:solidFill>
                          <a:schemeClr val="bg1"/>
                        </a:solidFill>
                      </a:endParaRPr>
                    </a:p>
                  </a:txBody>
                  <a:tcPr marL="84406" marR="84406" marT="42203" marB="42203" anchor="ctr">
                    <a:solidFill>
                      <a:srgbClr val="00B0F0"/>
                    </a:solidFill>
                  </a:tcPr>
                </a:tc>
                <a:extLst>
                  <a:ext uri="{0D108BD9-81ED-4DB2-BD59-A6C34878D82A}">
                    <a16:rowId xmlns:a16="http://schemas.microsoft.com/office/drawing/2014/main" val="10010"/>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1254929804"/>
              </p:ext>
            </p:extLst>
          </p:nvPr>
        </p:nvGraphicFramePr>
        <p:xfrm>
          <a:off x="430211" y="3083547"/>
          <a:ext cx="3444948" cy="1773808"/>
        </p:xfrm>
        <a:graphic>
          <a:graphicData uri="http://schemas.openxmlformats.org/drawingml/2006/table">
            <a:tbl>
              <a:tblPr firstRow="1" bandRow="1">
                <a:tableStyleId>{5940675A-B579-460E-94D1-54222C63F5DA}</a:tableStyleId>
              </a:tblPr>
              <a:tblGrid>
                <a:gridCol w="463105">
                  <a:extLst>
                    <a:ext uri="{9D8B030D-6E8A-4147-A177-3AD203B41FA5}">
                      <a16:colId xmlns:a16="http://schemas.microsoft.com/office/drawing/2014/main" val="20000"/>
                    </a:ext>
                  </a:extLst>
                </a:gridCol>
                <a:gridCol w="2352598">
                  <a:extLst>
                    <a:ext uri="{9D8B030D-6E8A-4147-A177-3AD203B41FA5}">
                      <a16:colId xmlns:a16="http://schemas.microsoft.com/office/drawing/2014/main" val="20001"/>
                    </a:ext>
                  </a:extLst>
                </a:gridCol>
                <a:gridCol w="629245">
                  <a:extLst>
                    <a:ext uri="{9D8B030D-6E8A-4147-A177-3AD203B41FA5}">
                      <a16:colId xmlns:a16="http://schemas.microsoft.com/office/drawing/2014/main" val="20002"/>
                    </a:ext>
                  </a:extLst>
                </a:gridCol>
              </a:tblGrid>
              <a:tr h="232117">
                <a:tc gridSpan="2">
                  <a:txBody>
                    <a:bodyPr/>
                    <a:lstStyle/>
                    <a:p>
                      <a:pPr algn="ctr"/>
                      <a:r>
                        <a:rPr kumimoji="1" lang="ja-JP" altLang="en-US" sz="1000" b="1">
                          <a:solidFill>
                            <a:schemeClr val="bg1"/>
                          </a:solidFill>
                        </a:rPr>
                        <a:t>現任</a:t>
                      </a:r>
                      <a:r>
                        <a:rPr kumimoji="1" lang="ja-JP" altLang="en-US" sz="1000" b="1" smtClean="0">
                          <a:solidFill>
                            <a:schemeClr val="bg1"/>
                          </a:solidFill>
                        </a:rPr>
                        <a:t>研修（</a:t>
                      </a:r>
                      <a:r>
                        <a:rPr kumimoji="1" lang="ja-JP" altLang="en-US" sz="1000" b="1" dirty="0" smtClean="0">
                          <a:solidFill>
                            <a:schemeClr val="bg1"/>
                          </a:solidFill>
                        </a:rPr>
                        <a:t>現行）</a:t>
                      </a:r>
                      <a:r>
                        <a:rPr kumimoji="1" lang="ja-JP" altLang="en-US" sz="1000" b="1" dirty="0">
                          <a:solidFill>
                            <a:schemeClr val="bg1"/>
                          </a:solidFill>
                        </a:rPr>
                        <a:t>　</a:t>
                      </a:r>
                    </a:p>
                  </a:txBody>
                  <a:tcPr marL="84406" marR="84406" marT="42203" marB="42203">
                    <a:solidFill>
                      <a:srgbClr val="92D050"/>
                    </a:solidFill>
                  </a:tcPr>
                </a:tc>
                <a:tc hMerge="1">
                  <a:txBody>
                    <a:bodyPr/>
                    <a:lstStyle/>
                    <a:p>
                      <a:endParaRPr kumimoji="1" lang="ja-JP" altLang="en-US"/>
                    </a:p>
                  </a:txBody>
                  <a:tcPr/>
                </a:tc>
                <a:tc>
                  <a:txBody>
                    <a:bodyPr/>
                    <a:lstStyle/>
                    <a:p>
                      <a:r>
                        <a:rPr kumimoji="1" lang="ja-JP" altLang="en-US" sz="1000" dirty="0">
                          <a:solidFill>
                            <a:schemeClr val="bg1"/>
                          </a:solidFill>
                        </a:rPr>
                        <a:t>時間数</a:t>
                      </a:r>
                    </a:p>
                  </a:txBody>
                  <a:tcPr marL="84406" marR="84406" marT="42203" marB="42203">
                    <a:solidFill>
                      <a:srgbClr val="92D050"/>
                    </a:solidFill>
                  </a:tcPr>
                </a:tc>
                <a:extLst>
                  <a:ext uri="{0D108BD9-81ED-4DB2-BD59-A6C34878D82A}">
                    <a16:rowId xmlns:a16="http://schemas.microsoft.com/office/drawing/2014/main" val="10000"/>
                  </a:ext>
                </a:extLst>
              </a:tr>
              <a:tr h="225083">
                <a:tc rowSpan="4">
                  <a:txBody>
                    <a:bodyPr/>
                    <a:lstStyle/>
                    <a:p>
                      <a:pPr algn="ctr"/>
                      <a:r>
                        <a:rPr kumimoji="1" lang="ja-JP" altLang="en-US" sz="900" dirty="0" smtClean="0"/>
                        <a:t>講義</a:t>
                      </a:r>
                      <a:endParaRPr kumimoji="1" lang="ja-JP" altLang="en-US" sz="900" dirty="0"/>
                    </a:p>
                  </a:txBody>
                  <a:tcPr marL="84406" marR="84406" marT="42203" marB="42203" anchor="ctr"/>
                </a:tc>
                <a:tc>
                  <a:txBody>
                    <a:bodyPr/>
                    <a:lstStyle/>
                    <a:p>
                      <a:r>
                        <a:rPr kumimoji="1" lang="ja-JP" altLang="en-US" sz="900" dirty="0" smtClean="0"/>
                        <a:t>障害福祉の動向に関する講義</a:t>
                      </a:r>
                      <a:endParaRPr kumimoji="1" lang="ja-JP" altLang="en-US" sz="900" dirty="0"/>
                    </a:p>
                  </a:txBody>
                  <a:tcPr marL="84406" marR="84406" marT="42203" marB="42203" anchor="ctr"/>
                </a:tc>
                <a:tc rowSpan="2">
                  <a:txBody>
                    <a:bodyPr/>
                    <a:lstStyle/>
                    <a:p>
                      <a:pPr algn="r"/>
                      <a:r>
                        <a:rPr kumimoji="1" lang="en-US" altLang="ja-JP" sz="1000" smtClean="0"/>
                        <a:t>2h</a:t>
                      </a:r>
                      <a:endParaRPr kumimoji="1" lang="ja-JP" altLang="en-US" sz="1000" dirty="0"/>
                    </a:p>
                  </a:txBody>
                  <a:tcPr marL="84406" marR="84406" marT="42203" marB="42203" anchor="ctr"/>
                </a:tc>
                <a:extLst>
                  <a:ext uri="{0D108BD9-81ED-4DB2-BD59-A6C34878D82A}">
                    <a16:rowId xmlns:a16="http://schemas.microsoft.com/office/drawing/2014/main" val="10001"/>
                  </a:ext>
                </a:extLst>
              </a:tr>
              <a:tr h="225083">
                <a:tc vMerge="1">
                  <a:txBody>
                    <a:bodyPr/>
                    <a:lstStyle/>
                    <a:p>
                      <a:endParaRPr kumimoji="1" lang="ja-JP" altLang="en-US" sz="900" dirty="0"/>
                    </a:p>
                  </a:txBody>
                  <a:tcPr/>
                </a:tc>
                <a:tc>
                  <a:txBody>
                    <a:bodyPr/>
                    <a:lstStyle/>
                    <a:p>
                      <a:r>
                        <a:rPr kumimoji="1" lang="ja-JP" altLang="en-US" sz="900" dirty="0" smtClean="0"/>
                        <a:t>地域生活支援事業に関する講義</a:t>
                      </a:r>
                      <a:endParaRPr kumimoji="1" lang="ja-JP" altLang="en-US" sz="900" dirty="0"/>
                    </a:p>
                  </a:txBody>
                  <a:tcPr marL="84406" marR="84406" marT="42203" marB="42203" anchor="ctr"/>
                </a:tc>
                <a:tc vMerge="1">
                  <a:txBody>
                    <a:bodyPr/>
                    <a:lstStyle/>
                    <a:p>
                      <a:pPr algn="ctr"/>
                      <a:endParaRPr kumimoji="1" lang="ja-JP" altLang="en-US" sz="1100" dirty="0"/>
                    </a:p>
                  </a:txBody>
                  <a:tcPr anchor="ctr"/>
                </a:tc>
                <a:extLst>
                  <a:ext uri="{0D108BD9-81ED-4DB2-BD59-A6C34878D82A}">
                    <a16:rowId xmlns:a16="http://schemas.microsoft.com/office/drawing/2014/main" val="10002"/>
                  </a:ext>
                </a:extLst>
              </a:tr>
              <a:tr h="365760">
                <a:tc vMerge="1">
                  <a:txBody>
                    <a:bodyPr/>
                    <a:lstStyle/>
                    <a:p>
                      <a:endParaRPr kumimoji="1" lang="ja-JP" altLang="en-US" sz="900" dirty="0"/>
                    </a:p>
                  </a:txBody>
                  <a:tcPr/>
                </a:tc>
                <a:tc>
                  <a:txBody>
                    <a:bodyPr/>
                    <a:lstStyle/>
                    <a:p>
                      <a:r>
                        <a:rPr kumimoji="1" lang="ja-JP" altLang="en-US" sz="900" dirty="0" smtClean="0"/>
                        <a:t>相談支援の基本姿勢及びケアマネジメントの展開に関する講義</a:t>
                      </a:r>
                      <a:endParaRPr kumimoji="1" lang="ja-JP" altLang="en-US" sz="900" dirty="0"/>
                    </a:p>
                  </a:txBody>
                  <a:tcPr marL="84406" marR="84406" marT="42203" marB="42203" anchor="ctr"/>
                </a:tc>
                <a:tc>
                  <a:txBody>
                    <a:bodyPr/>
                    <a:lstStyle/>
                    <a:p>
                      <a:pPr algn="r"/>
                      <a:r>
                        <a:rPr kumimoji="1" lang="en-US" altLang="ja-JP" sz="1000" smtClean="0"/>
                        <a:t>2h</a:t>
                      </a:r>
                      <a:endParaRPr kumimoji="1" lang="ja-JP" altLang="en-US" sz="1000" dirty="0"/>
                    </a:p>
                  </a:txBody>
                  <a:tcPr marL="84406" marR="84406" marT="42203" marB="42203" anchor="ctr"/>
                </a:tc>
                <a:extLst>
                  <a:ext uri="{0D108BD9-81ED-4DB2-BD59-A6C34878D82A}">
                    <a16:rowId xmlns:a16="http://schemas.microsoft.com/office/drawing/2014/main" val="10003"/>
                  </a:ext>
                </a:extLst>
              </a:tr>
              <a:tr h="232117">
                <a:tc vMerge="1">
                  <a:txBody>
                    <a:bodyPr/>
                    <a:lstStyle/>
                    <a:p>
                      <a:pPr algn="ctr"/>
                      <a:endParaRPr kumimoji="1" lang="ja-JP" altLang="en-US" sz="1500" dirty="0"/>
                    </a:p>
                  </a:txBody>
                  <a:tcPr vert="eaVert"/>
                </a:tc>
                <a:tc>
                  <a:txBody>
                    <a:bodyPr/>
                    <a:lstStyle/>
                    <a:p>
                      <a:r>
                        <a:rPr kumimoji="1" lang="ja-JP" altLang="en-US" sz="900" dirty="0"/>
                        <a:t>協</a:t>
                      </a:r>
                      <a:r>
                        <a:rPr kumimoji="1" lang="ja-JP" altLang="en-US" sz="900" dirty="0" smtClean="0"/>
                        <a:t>議会に関する講義</a:t>
                      </a:r>
                      <a:endParaRPr kumimoji="1" lang="ja-JP" altLang="en-US" sz="900" dirty="0"/>
                    </a:p>
                  </a:txBody>
                  <a:tcPr marL="84406" marR="84406" marT="42203" marB="42203" anchor="ctr"/>
                </a:tc>
                <a:tc>
                  <a:txBody>
                    <a:bodyPr/>
                    <a:lstStyle/>
                    <a:p>
                      <a:pPr algn="r"/>
                      <a:r>
                        <a:rPr kumimoji="1" lang="en-US" altLang="ja-JP" sz="1000" smtClean="0"/>
                        <a:t>2h</a:t>
                      </a:r>
                      <a:endParaRPr kumimoji="1" lang="ja-JP" altLang="en-US" sz="1000" dirty="0"/>
                    </a:p>
                  </a:txBody>
                  <a:tcPr marL="84406" marR="84406" marT="42203" marB="42203" anchor="ctr"/>
                </a:tc>
                <a:extLst>
                  <a:ext uri="{0D108BD9-81ED-4DB2-BD59-A6C34878D82A}">
                    <a16:rowId xmlns:a16="http://schemas.microsoft.com/office/drawing/2014/main" val="10004"/>
                  </a:ext>
                </a:extLst>
              </a:tr>
              <a:tr h="247464">
                <a:tc>
                  <a:txBody>
                    <a:bodyPr/>
                    <a:lstStyle/>
                    <a:p>
                      <a:pPr algn="ctr"/>
                      <a:r>
                        <a:rPr kumimoji="1" lang="ja-JP" altLang="en-US" sz="900" dirty="0" smtClean="0"/>
                        <a:t>演習</a:t>
                      </a:r>
                      <a:endParaRPr kumimoji="1" lang="ja-JP" altLang="en-US" sz="900" dirty="0"/>
                    </a:p>
                  </a:txBody>
                  <a:tcPr marL="84406" marR="84406" marT="42203" marB="42203" anchor="ctr"/>
                </a:tc>
                <a:tc>
                  <a:txBody>
                    <a:bodyPr/>
                    <a:lstStyle/>
                    <a:p>
                      <a:r>
                        <a:rPr kumimoji="1" lang="ja-JP" altLang="en-US" sz="900" dirty="0" smtClean="0"/>
                        <a:t>ケアマネジメントに関する演習</a:t>
                      </a:r>
                      <a:endParaRPr kumimoji="1" lang="ja-JP" altLang="en-US" sz="900" dirty="0"/>
                    </a:p>
                  </a:txBody>
                  <a:tcPr marL="84406" marR="84406" marT="42203" marB="42203" anchor="ctr"/>
                </a:tc>
                <a:tc>
                  <a:txBody>
                    <a:bodyPr/>
                    <a:lstStyle/>
                    <a:p>
                      <a:pPr algn="r"/>
                      <a:r>
                        <a:rPr kumimoji="1" lang="en-US" altLang="ja-JP" sz="1000" smtClean="0"/>
                        <a:t>12h</a:t>
                      </a:r>
                      <a:endParaRPr kumimoji="1" lang="ja-JP" altLang="en-US" sz="1000" dirty="0"/>
                    </a:p>
                  </a:txBody>
                  <a:tcPr marL="84406" marR="84406" marT="42203" marB="42203" anchor="ctr"/>
                </a:tc>
                <a:extLst>
                  <a:ext uri="{0D108BD9-81ED-4DB2-BD59-A6C34878D82A}">
                    <a16:rowId xmlns:a16="http://schemas.microsoft.com/office/drawing/2014/main" val="10005"/>
                  </a:ext>
                </a:extLst>
              </a:tr>
              <a:tr h="232117">
                <a:tc>
                  <a:txBody>
                    <a:bodyPr/>
                    <a:lstStyle/>
                    <a:p>
                      <a:pPr algn="ctr"/>
                      <a:endParaRPr kumimoji="1" lang="ja-JP" altLang="en-US" sz="1000" dirty="0"/>
                    </a:p>
                  </a:txBody>
                  <a:tcPr marL="84406" marR="84406" marT="42203" marB="42203" vert="eaVert">
                    <a:solidFill>
                      <a:srgbClr val="92D050"/>
                    </a:solidFill>
                  </a:tcPr>
                </a:tc>
                <a:tc>
                  <a:txBody>
                    <a:bodyPr/>
                    <a:lstStyle/>
                    <a:p>
                      <a:r>
                        <a:rPr kumimoji="1" lang="ja-JP" altLang="en-US" sz="1000" dirty="0">
                          <a:solidFill>
                            <a:schemeClr val="bg1"/>
                          </a:solidFill>
                        </a:rPr>
                        <a:t>合計</a:t>
                      </a:r>
                    </a:p>
                  </a:txBody>
                  <a:tcPr marL="84406" marR="84406" marT="42203" marB="42203" anchor="ctr">
                    <a:solidFill>
                      <a:srgbClr val="92D050"/>
                    </a:solidFill>
                  </a:tcPr>
                </a:tc>
                <a:tc>
                  <a:txBody>
                    <a:bodyPr/>
                    <a:lstStyle/>
                    <a:p>
                      <a:pPr algn="r"/>
                      <a:r>
                        <a:rPr kumimoji="1" lang="en-US" altLang="ja-JP" sz="1000" smtClean="0">
                          <a:solidFill>
                            <a:schemeClr val="bg1"/>
                          </a:solidFill>
                        </a:rPr>
                        <a:t>18h</a:t>
                      </a:r>
                      <a:endParaRPr kumimoji="1" lang="ja-JP" altLang="en-US" sz="1000" dirty="0">
                        <a:solidFill>
                          <a:schemeClr val="bg1"/>
                        </a:solidFill>
                      </a:endParaRPr>
                    </a:p>
                  </a:txBody>
                  <a:tcPr marL="84406" marR="84406" marT="42203" marB="42203" anchor="ctr">
                    <a:solidFill>
                      <a:srgbClr val="92D050"/>
                    </a:solidFill>
                  </a:tcPr>
                </a:tc>
                <a:extLst>
                  <a:ext uri="{0D108BD9-81ED-4DB2-BD59-A6C34878D82A}">
                    <a16:rowId xmlns:a16="http://schemas.microsoft.com/office/drawing/2014/main" val="10007"/>
                  </a:ext>
                </a:extLst>
              </a:tr>
            </a:tbl>
          </a:graphicData>
        </a:graphic>
      </p:graphicFrame>
      <p:grpSp>
        <p:nvGrpSpPr>
          <p:cNvPr id="7" name="グループ化 6">
            <a:extLst>
              <a:ext uri="{FF2B5EF4-FFF2-40B4-BE49-F238E27FC236}">
                <a16:creationId xmlns:a16="http://schemas.microsoft.com/office/drawing/2014/main" id="{14D6039F-05D0-1A47-942C-D43B72179361}"/>
              </a:ext>
            </a:extLst>
          </p:cNvPr>
          <p:cNvGrpSpPr/>
          <p:nvPr/>
        </p:nvGrpSpPr>
        <p:grpSpPr>
          <a:xfrm>
            <a:off x="351693" y="620198"/>
            <a:ext cx="8440615" cy="66469"/>
            <a:chOff x="0" y="188640"/>
            <a:chExt cx="9144000" cy="72008"/>
          </a:xfrm>
        </p:grpSpPr>
        <p:cxnSp>
          <p:nvCxnSpPr>
            <p:cNvPr id="18" name="直線コネクタ 17">
              <a:extLst>
                <a:ext uri="{FF2B5EF4-FFF2-40B4-BE49-F238E27FC236}">
                  <a16:creationId xmlns:a16="http://schemas.microsoft.com/office/drawing/2014/main" id="{267A116B-83C7-E441-93D3-246BDACB4DDC}"/>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6125FFC1-EC09-1847-B19B-44CDD57F93FE}"/>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15" name="右矢印 14"/>
          <p:cNvSpPr/>
          <p:nvPr/>
        </p:nvSpPr>
        <p:spPr>
          <a:xfrm>
            <a:off x="3980819" y="2204331"/>
            <a:ext cx="287040" cy="1673579"/>
          </a:xfrm>
          <a:prstGeom prst="rightArrow">
            <a:avLst>
              <a:gd name="adj1" fmla="val 60345"/>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graphicFrame>
        <p:nvGraphicFramePr>
          <p:cNvPr id="17" name="表 16"/>
          <p:cNvGraphicFramePr>
            <a:graphicFrameLocks noGrp="1"/>
          </p:cNvGraphicFramePr>
          <p:nvPr>
            <p:extLst>
              <p:ext uri="{D42A27DB-BD31-4B8C-83A1-F6EECF244321}">
                <p14:modId xmlns:p14="http://schemas.microsoft.com/office/powerpoint/2010/main" val="3689826590"/>
              </p:ext>
            </p:extLst>
          </p:nvPr>
        </p:nvGraphicFramePr>
        <p:xfrm>
          <a:off x="4346264" y="5163288"/>
          <a:ext cx="4308640" cy="1549790"/>
        </p:xfrm>
        <a:graphic>
          <a:graphicData uri="http://schemas.openxmlformats.org/drawingml/2006/table">
            <a:tbl>
              <a:tblPr firstRow="1" bandRow="1">
                <a:tableStyleId>{5940675A-B579-460E-94D1-54222C63F5DA}</a:tableStyleId>
              </a:tblPr>
              <a:tblGrid>
                <a:gridCol w="520178">
                  <a:extLst>
                    <a:ext uri="{9D8B030D-6E8A-4147-A177-3AD203B41FA5}">
                      <a16:colId xmlns:a16="http://schemas.microsoft.com/office/drawing/2014/main" val="20000"/>
                    </a:ext>
                  </a:extLst>
                </a:gridCol>
                <a:gridCol w="3170138">
                  <a:extLst>
                    <a:ext uri="{9D8B030D-6E8A-4147-A177-3AD203B41FA5}">
                      <a16:colId xmlns:a16="http://schemas.microsoft.com/office/drawing/2014/main" val="20001"/>
                    </a:ext>
                  </a:extLst>
                </a:gridCol>
                <a:gridCol w="618324">
                  <a:extLst>
                    <a:ext uri="{9D8B030D-6E8A-4147-A177-3AD203B41FA5}">
                      <a16:colId xmlns:a16="http://schemas.microsoft.com/office/drawing/2014/main" val="20002"/>
                    </a:ext>
                  </a:extLst>
                </a:gridCol>
              </a:tblGrid>
              <a:tr h="232117">
                <a:tc gridSpan="2">
                  <a:txBody>
                    <a:bodyPr/>
                    <a:lstStyle/>
                    <a:p>
                      <a:pPr algn="ctr"/>
                      <a:r>
                        <a:rPr kumimoji="1" lang="ja-JP" altLang="en-US" sz="1000" b="1" dirty="0" smtClean="0"/>
                        <a:t>主任相談支援専門員研修</a:t>
                      </a:r>
                      <a:endParaRPr kumimoji="1" lang="ja-JP" altLang="en-US" sz="1000" b="1" dirty="0"/>
                    </a:p>
                  </a:txBody>
                  <a:tcPr marL="84406" marR="84406" marT="42203" marB="42203" anchor="ctr">
                    <a:solidFill>
                      <a:schemeClr val="accent2">
                        <a:lumMod val="40000"/>
                        <a:lumOff val="60000"/>
                      </a:schemeClr>
                    </a:solidFill>
                  </a:tcPr>
                </a:tc>
                <a:tc hMerge="1">
                  <a:txBody>
                    <a:bodyPr/>
                    <a:lstStyle/>
                    <a:p>
                      <a:endParaRPr kumimoji="1" lang="ja-JP" altLang="en-US"/>
                    </a:p>
                  </a:txBody>
                  <a:tcPr/>
                </a:tc>
                <a:tc>
                  <a:txBody>
                    <a:bodyPr/>
                    <a:lstStyle/>
                    <a:p>
                      <a:pPr algn="ctr"/>
                      <a:r>
                        <a:rPr kumimoji="1" lang="ja-JP" altLang="en-US" sz="1000" dirty="0"/>
                        <a:t>時間数</a:t>
                      </a:r>
                    </a:p>
                  </a:txBody>
                  <a:tcPr marL="84406" marR="84406" marT="42203" marB="42203" anchor="ctr">
                    <a:solidFill>
                      <a:schemeClr val="accent2">
                        <a:lumMod val="40000"/>
                        <a:lumOff val="60000"/>
                      </a:schemeClr>
                    </a:solidFill>
                  </a:tcPr>
                </a:tc>
                <a:extLst>
                  <a:ext uri="{0D108BD9-81ED-4DB2-BD59-A6C34878D82A}">
                    <a16:rowId xmlns:a16="http://schemas.microsoft.com/office/drawing/2014/main" val="10000"/>
                  </a:ext>
                </a:extLst>
              </a:tr>
              <a:tr h="365760">
                <a:tc rowSpan="2">
                  <a:txBody>
                    <a:bodyPr/>
                    <a:lstStyle/>
                    <a:p>
                      <a:pPr algn="ctr"/>
                      <a:r>
                        <a:rPr kumimoji="1" lang="ja-JP" altLang="en-US" sz="900" dirty="0"/>
                        <a:t>講義</a:t>
                      </a:r>
                    </a:p>
                  </a:txBody>
                  <a:tcPr marL="84406" marR="84406" marT="42203" marB="42203" anchor="ctr">
                    <a:lnB w="12700" cap="flat" cmpd="sng" algn="ctr">
                      <a:solidFill>
                        <a:schemeClr val="tx1"/>
                      </a:solidFill>
                      <a:prstDash val="solid"/>
                      <a:round/>
                      <a:headEnd type="none" w="med" len="med"/>
                      <a:tailEnd type="none" w="med" len="med"/>
                    </a:lnB>
                  </a:tcPr>
                </a:tc>
                <a:tc>
                  <a:txBody>
                    <a:bodyPr/>
                    <a:lstStyle/>
                    <a:p>
                      <a:r>
                        <a:rPr kumimoji="1" lang="ja-JP" altLang="ja-JP" sz="900" kern="1200" dirty="0" smtClean="0">
                          <a:solidFill>
                            <a:schemeClr val="tx1"/>
                          </a:solidFill>
                          <a:effectLst/>
                          <a:latin typeface="ＭＳ ゴシック" panose="020B0609070205080204" pitchFamily="49" charset="-128"/>
                          <a:ea typeface="ＭＳ ゴシック" panose="020B0609070205080204" pitchFamily="49" charset="-128"/>
                          <a:cs typeface="+mn-cs"/>
                        </a:rPr>
                        <a:t>障害福祉の動向</a:t>
                      </a:r>
                      <a:r>
                        <a:rPr kumimoji="1" lang="ja-JP" altLang="en-US" sz="900" kern="1200" dirty="0" smtClean="0">
                          <a:solidFill>
                            <a:schemeClr val="tx1"/>
                          </a:solidFill>
                          <a:effectLst/>
                          <a:latin typeface="ＭＳ ゴシック" panose="020B0609070205080204" pitchFamily="49" charset="-128"/>
                          <a:ea typeface="ＭＳ ゴシック" panose="020B0609070205080204" pitchFamily="49" charset="-128"/>
                          <a:cs typeface="+mn-cs"/>
                        </a:rPr>
                        <a:t>及び</a:t>
                      </a:r>
                      <a:r>
                        <a:rPr kumimoji="1" lang="ja-JP" altLang="ja-JP" sz="900" kern="1200" dirty="0" smtClean="0">
                          <a:solidFill>
                            <a:schemeClr val="tx1"/>
                          </a:solidFill>
                          <a:effectLst/>
                          <a:latin typeface="ＭＳ ゴシック" panose="020B0609070205080204" pitchFamily="49" charset="-128"/>
                          <a:ea typeface="ＭＳ ゴシック" panose="020B0609070205080204" pitchFamily="49" charset="-128"/>
                          <a:cs typeface="+mn-cs"/>
                        </a:rPr>
                        <a:t>主任</a:t>
                      </a:r>
                      <a:r>
                        <a:rPr kumimoji="1" lang="zh-TW" altLang="en-US" sz="900" kern="1200" dirty="0" smtClean="0">
                          <a:solidFill>
                            <a:schemeClr val="tx1"/>
                          </a:solidFill>
                          <a:effectLst/>
                          <a:latin typeface="ＭＳ ゴシック" panose="020B0609070205080204" pitchFamily="49" charset="-128"/>
                          <a:ea typeface="ＭＳ ゴシック" panose="020B0609070205080204" pitchFamily="49" charset="-128"/>
                          <a:cs typeface="+mn-cs"/>
                        </a:rPr>
                        <a:t>相談支援専門員</a:t>
                      </a:r>
                      <a:r>
                        <a:rPr kumimoji="1" lang="ja-JP" altLang="ja-JP" sz="900" kern="1200" dirty="0" smtClean="0">
                          <a:solidFill>
                            <a:schemeClr val="tx1"/>
                          </a:solidFill>
                          <a:effectLst/>
                          <a:latin typeface="ＭＳ ゴシック" panose="020B0609070205080204" pitchFamily="49" charset="-128"/>
                          <a:ea typeface="ＭＳ ゴシック" panose="020B0609070205080204" pitchFamily="49" charset="-128"/>
                          <a:cs typeface="+mn-cs"/>
                        </a:rPr>
                        <a:t>の役割と視点に関する講義</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pPr algn="r"/>
                      <a:r>
                        <a:rPr kumimoji="1" lang="en-US" altLang="ja-JP" sz="1000" smtClean="0"/>
                        <a:t>3.0h</a:t>
                      </a:r>
                      <a:endParaRPr kumimoji="1" lang="ja-JP" altLang="en-US" sz="1000" dirty="0"/>
                    </a:p>
                  </a:txBody>
                  <a:tcPr marL="84406" marR="84406" marT="42203" marB="42203" anchor="ctr"/>
                </a:tc>
                <a:extLst>
                  <a:ext uri="{0D108BD9-81ED-4DB2-BD59-A6C34878D82A}">
                    <a16:rowId xmlns:a16="http://schemas.microsoft.com/office/drawing/2014/main" val="10001"/>
                  </a:ext>
                </a:extLst>
              </a:tr>
              <a:tr h="232117">
                <a:tc vMerge="1">
                  <a:txBody>
                    <a:bodyPr/>
                    <a:lstStyle/>
                    <a:p>
                      <a:endParaRPr kumimoji="1" lang="ja-JP" altLang="en-US" sz="900" dirty="0"/>
                    </a:p>
                  </a:txBody>
                  <a:tcPr/>
                </a:tc>
                <a:tc>
                  <a:txBody>
                    <a:bodyPr/>
                    <a:lstStyle/>
                    <a:p>
                      <a:r>
                        <a:rPr kumimoji="1" lang="ja-JP" altLang="ja-JP" sz="900" kern="1200" dirty="0" smtClean="0">
                          <a:solidFill>
                            <a:schemeClr val="tx1"/>
                          </a:solidFill>
                          <a:effectLst/>
                          <a:latin typeface="+mn-lt"/>
                          <a:ea typeface="+mn-ea"/>
                          <a:cs typeface="+mn-cs"/>
                        </a:rPr>
                        <a:t>運営管理に関する講義</a:t>
                      </a:r>
                      <a:endParaRPr kumimoji="1" lang="ja-JP" altLang="en-US" sz="900" dirty="0"/>
                    </a:p>
                  </a:txBody>
                  <a:tcPr marL="84406" marR="84406" marT="42203" marB="42203" anchor="ctr">
                    <a:lnB w="12700" cap="flat" cmpd="sng" algn="ctr">
                      <a:solidFill>
                        <a:schemeClr val="tx1"/>
                      </a:solidFill>
                      <a:prstDash val="solid"/>
                      <a:round/>
                      <a:headEnd type="none" w="med" len="med"/>
                      <a:tailEnd type="none" w="med" len="med"/>
                    </a:lnB>
                  </a:tcPr>
                </a:tc>
                <a:tc>
                  <a:txBody>
                    <a:bodyPr/>
                    <a:lstStyle/>
                    <a:p>
                      <a:pPr algn="r"/>
                      <a:r>
                        <a:rPr kumimoji="1" lang="en-US" altLang="ja-JP" sz="1000" smtClean="0"/>
                        <a:t>3.0h</a:t>
                      </a:r>
                      <a:endParaRPr kumimoji="1" lang="ja-JP" altLang="en-US" sz="1000" dirty="0"/>
                    </a:p>
                  </a:txBody>
                  <a:tcPr marL="84406" marR="84406" marT="42203" marB="42203" anchor="ctr"/>
                </a:tc>
                <a:extLst>
                  <a:ext uri="{0D108BD9-81ED-4DB2-BD59-A6C34878D82A}">
                    <a16:rowId xmlns:a16="http://schemas.microsoft.com/office/drawing/2014/main" val="10002"/>
                  </a:ext>
                </a:extLst>
              </a:tr>
              <a:tr h="232117">
                <a:tc rowSpan="2">
                  <a:txBody>
                    <a:bodyPr/>
                    <a:lstStyle/>
                    <a:p>
                      <a:pPr marL="0" indent="0" algn="ctr"/>
                      <a:r>
                        <a:rPr kumimoji="1" lang="ja-JP" altLang="en-US" sz="900" dirty="0" smtClean="0"/>
                        <a:t>講義及び演習</a:t>
                      </a:r>
                      <a:endParaRPr kumimoji="1" lang="ja-JP" altLang="en-US" sz="900" dirty="0"/>
                    </a:p>
                  </a:txBody>
                  <a:tcPr marL="42203" marR="42203"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900" kern="1200" dirty="0" smtClean="0">
                          <a:solidFill>
                            <a:schemeClr val="tx1"/>
                          </a:solidFill>
                          <a:effectLst/>
                          <a:latin typeface="+mn-lt"/>
                          <a:ea typeface="+mn-ea"/>
                          <a:cs typeface="+mn-cs"/>
                        </a:rPr>
                        <a:t>相談支援従事者の人材育成に関する講義</a:t>
                      </a:r>
                      <a:r>
                        <a:rPr kumimoji="1" lang="ja-JP" altLang="en-US" sz="900" kern="1200" dirty="0" smtClean="0">
                          <a:solidFill>
                            <a:schemeClr val="tx1"/>
                          </a:solidFill>
                          <a:effectLst/>
                          <a:latin typeface="+mn-lt"/>
                          <a:ea typeface="+mn-ea"/>
                          <a:cs typeface="+mn-cs"/>
                        </a:rPr>
                        <a:t>及び</a:t>
                      </a:r>
                      <a:r>
                        <a:rPr kumimoji="1" lang="ja-JP" altLang="ja-JP" sz="900" kern="1200" dirty="0" smtClean="0">
                          <a:solidFill>
                            <a:schemeClr val="tx1"/>
                          </a:solidFill>
                          <a:effectLst/>
                          <a:latin typeface="+mn-lt"/>
                          <a:ea typeface="+mn-ea"/>
                          <a:cs typeface="+mn-cs"/>
                        </a:rPr>
                        <a:t>演習</a:t>
                      </a:r>
                      <a:endParaRPr kumimoji="1" lang="ja-JP" altLang="en-US" sz="900" dirty="0"/>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000" smtClean="0"/>
                        <a:t>13.0h</a:t>
                      </a:r>
                      <a:endParaRPr kumimoji="1" lang="ja-JP" altLang="en-US" sz="1000" dirty="0"/>
                    </a:p>
                  </a:txBody>
                  <a:tcPr marL="84406" marR="84406" marT="42203" marB="42203" anchor="ctr"/>
                </a:tc>
                <a:extLst>
                  <a:ext uri="{0D108BD9-81ED-4DB2-BD59-A6C34878D82A}">
                    <a16:rowId xmlns:a16="http://schemas.microsoft.com/office/drawing/2014/main" val="10003"/>
                  </a:ext>
                </a:extLst>
              </a:tr>
              <a:tr h="232117">
                <a:tc vMerge="1">
                  <a:txBody>
                    <a:bodyPr/>
                    <a:lstStyle/>
                    <a:p>
                      <a:pPr algn="ctr"/>
                      <a:endParaRPr kumimoji="1" lang="ja-JP" altLang="en-US" sz="1400" dirty="0"/>
                    </a:p>
                  </a:txBody>
                  <a:tcPr vert="eaVert"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900" kern="1200" dirty="0" smtClean="0">
                          <a:solidFill>
                            <a:schemeClr val="tx1"/>
                          </a:solidFill>
                          <a:effectLst/>
                          <a:latin typeface="+mn-lt"/>
                          <a:ea typeface="+mn-ea"/>
                          <a:cs typeface="+mn-cs"/>
                        </a:rPr>
                        <a:t>地域援助技術に関する講義</a:t>
                      </a:r>
                      <a:r>
                        <a:rPr kumimoji="1" lang="ja-JP" altLang="en-US" sz="900" kern="1200" dirty="0" smtClean="0">
                          <a:solidFill>
                            <a:schemeClr val="tx1"/>
                          </a:solidFill>
                          <a:effectLst/>
                          <a:latin typeface="+mn-lt"/>
                          <a:ea typeface="+mn-ea"/>
                          <a:cs typeface="+mn-cs"/>
                        </a:rPr>
                        <a:t>及び</a:t>
                      </a:r>
                      <a:r>
                        <a:rPr kumimoji="1" lang="ja-JP" altLang="ja-JP" sz="900" kern="1200" dirty="0" smtClean="0">
                          <a:solidFill>
                            <a:schemeClr val="tx1"/>
                          </a:solidFill>
                          <a:effectLst/>
                          <a:latin typeface="+mn-lt"/>
                          <a:ea typeface="+mn-ea"/>
                          <a:cs typeface="+mn-cs"/>
                        </a:rPr>
                        <a:t>演習</a:t>
                      </a:r>
                      <a:endParaRPr kumimoji="1" lang="en-US" altLang="ja-JP" sz="900" baseline="0" dirty="0"/>
                    </a:p>
                  </a:txBody>
                  <a:tcPr marL="84406" marR="84406" marT="42203" marB="42203" anchor="ctr">
                    <a:lnT w="12700" cap="flat" cmpd="sng" algn="ctr">
                      <a:solidFill>
                        <a:schemeClr val="tx1"/>
                      </a:solidFill>
                      <a:prstDash val="solid"/>
                      <a:round/>
                      <a:headEnd type="none" w="med" len="med"/>
                      <a:tailEnd type="none" w="med" len="med"/>
                    </a:lnT>
                  </a:tcPr>
                </a:tc>
                <a:tc>
                  <a:txBody>
                    <a:bodyPr/>
                    <a:lstStyle/>
                    <a:p>
                      <a:pPr algn="r"/>
                      <a:r>
                        <a:rPr kumimoji="1" lang="en-US" altLang="ja-JP" sz="1000" smtClean="0"/>
                        <a:t>11.0h</a:t>
                      </a:r>
                      <a:endParaRPr kumimoji="1" lang="ja-JP" altLang="en-US" sz="1000" dirty="0"/>
                    </a:p>
                  </a:txBody>
                  <a:tcPr marL="84406" marR="84406" marT="42203" marB="42203" anchor="ctr"/>
                </a:tc>
                <a:extLst>
                  <a:ext uri="{0D108BD9-81ED-4DB2-BD59-A6C34878D82A}">
                    <a16:rowId xmlns:a16="http://schemas.microsoft.com/office/drawing/2014/main" val="10007"/>
                  </a:ext>
                </a:extLst>
              </a:tr>
              <a:tr h="232117">
                <a:tc>
                  <a:txBody>
                    <a:bodyPr/>
                    <a:lstStyle/>
                    <a:p>
                      <a:pPr algn="ctr"/>
                      <a:endParaRPr kumimoji="1" lang="ja-JP" altLang="en-US" sz="1000" dirty="0"/>
                    </a:p>
                  </a:txBody>
                  <a:tcPr marL="84406" marR="84406" marT="42203" marB="42203" vert="eaVert">
                    <a:lnT w="12700" cap="flat" cmpd="sng" algn="ctr">
                      <a:solidFill>
                        <a:schemeClr val="tx1"/>
                      </a:solidFill>
                      <a:prstDash val="solid"/>
                      <a:round/>
                      <a:headEnd type="none" w="med" len="med"/>
                      <a:tailEnd type="none" w="med" len="med"/>
                    </a:lnT>
                    <a:solidFill>
                      <a:schemeClr val="accent2">
                        <a:lumMod val="40000"/>
                        <a:lumOff val="60000"/>
                      </a:schemeClr>
                    </a:solidFill>
                  </a:tcPr>
                </a:tc>
                <a:tc>
                  <a:txBody>
                    <a:bodyPr/>
                    <a:lstStyle/>
                    <a:p>
                      <a:r>
                        <a:rPr kumimoji="1" lang="ja-JP" altLang="en-US" sz="1000" dirty="0"/>
                        <a:t>合計</a:t>
                      </a:r>
                    </a:p>
                  </a:txBody>
                  <a:tcPr marL="84406" marR="84406" marT="42203" marB="42203" anchor="ctr">
                    <a:solidFill>
                      <a:schemeClr val="accent2">
                        <a:lumMod val="40000"/>
                        <a:lumOff val="60000"/>
                      </a:schemeClr>
                    </a:solidFill>
                  </a:tcPr>
                </a:tc>
                <a:tc>
                  <a:txBody>
                    <a:bodyPr/>
                    <a:lstStyle/>
                    <a:p>
                      <a:pPr algn="r"/>
                      <a:r>
                        <a:rPr kumimoji="1" lang="en-US" altLang="ja-JP" sz="1000" smtClean="0"/>
                        <a:t>30.0h</a:t>
                      </a:r>
                      <a:endParaRPr kumimoji="1" lang="ja-JP" altLang="en-US" sz="1000" dirty="0"/>
                    </a:p>
                  </a:txBody>
                  <a:tcPr marL="84406" marR="84406" marT="42203" marB="42203" anchor="ctr">
                    <a:solidFill>
                      <a:schemeClr val="accent2">
                        <a:lumMod val="40000"/>
                        <a:lumOff val="60000"/>
                      </a:schemeClr>
                    </a:solidFill>
                  </a:tcPr>
                </a:tc>
                <a:extLst>
                  <a:ext uri="{0D108BD9-81ED-4DB2-BD59-A6C34878D82A}">
                    <a16:rowId xmlns:a16="http://schemas.microsoft.com/office/drawing/2014/main" val="10011"/>
                  </a:ext>
                </a:extLst>
              </a:tr>
            </a:tbl>
          </a:graphicData>
        </a:graphic>
      </p:graphicFrame>
      <p:sp>
        <p:nvSpPr>
          <p:cNvPr id="20" name="右矢印 19"/>
          <p:cNvSpPr/>
          <p:nvPr/>
        </p:nvSpPr>
        <p:spPr>
          <a:xfrm>
            <a:off x="3980819" y="5274430"/>
            <a:ext cx="287040" cy="1404454"/>
          </a:xfrm>
          <a:prstGeom prst="rightArrow">
            <a:avLst>
              <a:gd name="adj1" fmla="val 60345"/>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cxnSp>
        <p:nvCxnSpPr>
          <p:cNvPr id="21" name="直線コネクタ 20"/>
          <p:cNvCxnSpPr/>
          <p:nvPr/>
        </p:nvCxnSpPr>
        <p:spPr>
          <a:xfrm>
            <a:off x="430211" y="4970469"/>
            <a:ext cx="8222451" cy="0"/>
          </a:xfrm>
          <a:prstGeom prst="line">
            <a:avLst/>
          </a:prstGeom>
          <a:ln w="25400">
            <a:prstDash val="sysDash"/>
          </a:ln>
        </p:spPr>
        <p:style>
          <a:lnRef idx="1">
            <a:schemeClr val="dk1"/>
          </a:lnRef>
          <a:fillRef idx="0">
            <a:schemeClr val="dk1"/>
          </a:fillRef>
          <a:effectRef idx="0">
            <a:schemeClr val="dk1"/>
          </a:effectRef>
          <a:fontRef idx="minor">
            <a:schemeClr val="tx1"/>
          </a:fontRef>
        </p:style>
      </p:cxnSp>
      <p:sp>
        <p:nvSpPr>
          <p:cNvPr id="22" name="テキスト ボックス 21"/>
          <p:cNvSpPr txBox="1"/>
          <p:nvPr/>
        </p:nvSpPr>
        <p:spPr>
          <a:xfrm>
            <a:off x="430211" y="5672069"/>
            <a:ext cx="3435134" cy="4001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2000" smtClean="0"/>
              <a:t>新　設</a:t>
            </a:r>
            <a:endParaRPr lang="ja-JP" altLang="en-US" sz="2000" dirty="0"/>
          </a:p>
        </p:txBody>
      </p:sp>
      <p:sp>
        <p:nvSpPr>
          <p:cNvPr id="9" name="スライド番号プレースホルダー 8"/>
          <p:cNvSpPr>
            <a:spLocks noGrp="1"/>
          </p:cNvSpPr>
          <p:nvPr>
            <p:ph type="sldNum" sz="quarter" idx="12"/>
          </p:nvPr>
        </p:nvSpPr>
        <p:spPr>
          <a:xfrm>
            <a:off x="7019925" y="6480176"/>
            <a:ext cx="2057400" cy="365125"/>
          </a:xfrm>
        </p:spPr>
        <p:txBody>
          <a:bodyPr/>
          <a:lstStyle/>
          <a:p>
            <a:fld id="{2ADEAB0B-3364-414D-832E-F3CDA843F507}" type="slidenum">
              <a:rPr kumimoji="1" lang="ja-JP" altLang="en-US" smtClean="0"/>
              <a:t>30</a:t>
            </a:fld>
            <a:endParaRPr kumimoji="1" lang="ja-JP" altLang="en-US"/>
          </a:p>
        </p:txBody>
      </p:sp>
    </p:spTree>
    <p:extLst>
      <p:ext uri="{BB962C8B-B14F-4D97-AF65-F5344CB8AC3E}">
        <p14:creationId xmlns:p14="http://schemas.microsoft.com/office/powerpoint/2010/main" val="21668256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285199" y="281124"/>
            <a:ext cx="8823304" cy="546047"/>
          </a:xfrm>
          <a:prstGeom prst="rect">
            <a:avLst/>
          </a:prstGeom>
          <a:solidFill>
            <a:srgbClr val="92D050"/>
          </a:solidFill>
          <a:ln w="19050">
            <a:no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smtClean="0">
                <a:solidFill>
                  <a:schemeClr val="bg1"/>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都道府県での企画立案、検討に資するもの</a:t>
            </a:r>
            <a:endParaRPr lang="ja-JP" altLang="en-US" sz="1200" dirty="0">
              <a:solidFill>
                <a:schemeClr val="bg1"/>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endParaRPr>
          </a:p>
        </p:txBody>
      </p:sp>
      <p:sp>
        <p:nvSpPr>
          <p:cNvPr id="3" name="正方形/長方形 2"/>
          <p:cNvSpPr/>
          <p:nvPr/>
        </p:nvSpPr>
        <p:spPr>
          <a:xfrm>
            <a:off x="460719" y="2970289"/>
            <a:ext cx="4895047" cy="176033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u="sng" smtClean="0">
                <a:latin typeface="+mn-ea"/>
              </a:rPr>
              <a:t>② 相談支援従事者研修ガイドライン</a:t>
            </a:r>
          </a:p>
          <a:p>
            <a:r>
              <a:rPr kumimoji="1" lang="ja-JP" altLang="en-US" sz="1200" smtClean="0">
                <a:latin typeface="+mn-ea"/>
              </a:rPr>
              <a:t>　　　　　今後、質の向上検討会</a:t>
            </a:r>
            <a:r>
              <a:rPr kumimoji="1" lang="en-US" altLang="ja-JP" sz="1200" smtClean="0">
                <a:latin typeface="+mn-ea"/>
              </a:rPr>
              <a:t>2R</a:t>
            </a:r>
            <a:r>
              <a:rPr kumimoji="1" lang="ja-JP" altLang="en-US" sz="1200" smtClean="0">
                <a:latin typeface="+mn-ea"/>
              </a:rPr>
              <a:t>の内容を反映させる改訂を予定</a:t>
            </a:r>
          </a:p>
          <a:p>
            <a:pPr>
              <a:lnSpc>
                <a:spcPts val="600"/>
              </a:lnSpc>
            </a:pPr>
            <a:endParaRPr kumimoji="1" lang="ja-JP" altLang="en-US" sz="1200"/>
          </a:p>
          <a:p>
            <a:r>
              <a:rPr kumimoji="1" lang="ja-JP" altLang="en-US" sz="1200" smtClean="0"/>
              <a:t>　第１章　はじめに（本ガイドラインの目的・活用法）</a:t>
            </a:r>
          </a:p>
          <a:p>
            <a:r>
              <a:rPr kumimoji="1" lang="ja-JP" altLang="en-US" sz="1200" smtClean="0"/>
              <a:t>　第２章　相談支援専門員とは（目的・業務・コンピテンシー）</a:t>
            </a:r>
          </a:p>
          <a:p>
            <a:r>
              <a:rPr kumimoji="1" lang="ja-JP" altLang="en-US" sz="1200" smtClean="0"/>
              <a:t>　第３章　人材育成体系の必要性（研修および実地教育の必要性）</a:t>
            </a:r>
          </a:p>
          <a:p>
            <a:r>
              <a:rPr kumimoji="1" lang="ja-JP" altLang="en-US" sz="1200" smtClean="0"/>
              <a:t>　第４章　研修を実施するためり体制整備</a:t>
            </a:r>
          </a:p>
          <a:p>
            <a:r>
              <a:rPr kumimoji="1" lang="ja-JP" altLang="en-US" sz="1200" smtClean="0"/>
              <a:t>　第５章　科目別ガイドライン（初任・現任）</a:t>
            </a:r>
          </a:p>
          <a:p>
            <a:endParaRPr kumimoji="1" lang="ja-JP" altLang="en-US" sz="1200" smtClean="0"/>
          </a:p>
          <a:p>
            <a:r>
              <a:rPr kumimoji="1" lang="ja-JP" altLang="en-US" sz="1200" smtClean="0"/>
              <a:t>研修</a:t>
            </a:r>
            <a:r>
              <a:rPr kumimoji="1" lang="ja-JP" altLang="en-US" sz="1200"/>
              <a:t>および人材育成実施の方法、</a:t>
            </a:r>
            <a:r>
              <a:rPr kumimoji="1" lang="ja-JP" altLang="en-US" sz="1200" smtClean="0"/>
              <a:t>留意点をガイドライン化したもの</a:t>
            </a:r>
            <a:endParaRPr kumimoji="1" lang="ja-JP" altLang="en-US" sz="1200"/>
          </a:p>
        </p:txBody>
      </p:sp>
      <p:sp>
        <p:nvSpPr>
          <p:cNvPr id="4" name="正方形/長方形 3"/>
          <p:cNvSpPr/>
          <p:nvPr/>
        </p:nvSpPr>
        <p:spPr>
          <a:xfrm>
            <a:off x="460717" y="4783537"/>
            <a:ext cx="2422437" cy="136533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u="sng" smtClean="0"/>
              <a:t>③ 受講生向け研修教材</a:t>
            </a:r>
          </a:p>
          <a:p>
            <a:endParaRPr kumimoji="1" lang="ja-JP" altLang="en-US" sz="1200"/>
          </a:p>
          <a:p>
            <a:r>
              <a:rPr kumimoji="1" lang="ja-JP" altLang="en-US" sz="1200" smtClean="0"/>
              <a:t>講義・演習配布資料</a:t>
            </a:r>
            <a:r>
              <a:rPr kumimoji="1" lang="en-US" altLang="ja-JP" sz="1200" smtClean="0"/>
              <a:t>(PowerPoint)</a:t>
            </a:r>
            <a:endParaRPr kumimoji="1" lang="ja-JP" altLang="en-US" sz="1200" smtClean="0"/>
          </a:p>
          <a:p>
            <a:r>
              <a:rPr kumimoji="1" lang="ja-JP" altLang="en-US" sz="1200" smtClean="0"/>
              <a:t>演習事例、ワークシート</a:t>
            </a:r>
          </a:p>
          <a:p>
            <a:r>
              <a:rPr kumimoji="1" lang="ja-JP" altLang="en-US" sz="1200" smtClean="0"/>
              <a:t>実習課題</a:t>
            </a:r>
          </a:p>
          <a:p>
            <a:endParaRPr kumimoji="1" lang="ja-JP" altLang="en-US" sz="1200"/>
          </a:p>
        </p:txBody>
      </p:sp>
      <p:sp>
        <p:nvSpPr>
          <p:cNvPr id="5" name="正方形/長方形 4"/>
          <p:cNvSpPr/>
          <p:nvPr/>
        </p:nvSpPr>
        <p:spPr>
          <a:xfrm>
            <a:off x="285199" y="2806279"/>
            <a:ext cx="5294504" cy="3762471"/>
          </a:xfrm>
          <a:prstGeom prst="rect">
            <a:avLst/>
          </a:prstGeom>
          <a:noFill/>
          <a:ln w="41275"/>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200"/>
          </a:p>
        </p:txBody>
      </p:sp>
      <p:sp>
        <p:nvSpPr>
          <p:cNvPr id="7" name="正方形/長方形 6"/>
          <p:cNvSpPr/>
          <p:nvPr/>
        </p:nvSpPr>
        <p:spPr>
          <a:xfrm>
            <a:off x="2948469" y="4730623"/>
            <a:ext cx="2407297" cy="1418252"/>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u="sng" smtClean="0"/>
              <a:t>④講師向け資料</a:t>
            </a:r>
            <a:r>
              <a:rPr kumimoji="1" lang="ja-JP" altLang="en-US" sz="1200"/>
              <a:t> </a:t>
            </a:r>
            <a:r>
              <a:rPr kumimoji="1" lang="ja-JP" altLang="en-US" sz="1050" smtClean="0"/>
              <a:t>ガイドライン以外</a:t>
            </a:r>
          </a:p>
          <a:p>
            <a:endParaRPr kumimoji="1" lang="ja-JP" altLang="en-US" sz="1200"/>
          </a:p>
          <a:p>
            <a:r>
              <a:rPr kumimoji="1" lang="ja-JP" altLang="en-US" sz="1200" smtClean="0"/>
              <a:t>演習進行表</a:t>
            </a:r>
          </a:p>
          <a:p>
            <a:r>
              <a:rPr kumimoji="1" lang="ja-JP" altLang="en-US" sz="1200" smtClean="0"/>
              <a:t>演習、実習記載例</a:t>
            </a:r>
          </a:p>
          <a:p>
            <a:r>
              <a:rPr kumimoji="1" lang="ja-JP" altLang="en-US" sz="1200" smtClean="0"/>
              <a:t>演習実施用</a:t>
            </a:r>
            <a:r>
              <a:rPr kumimoji="1" lang="en-US" altLang="ja-JP" sz="1200" smtClean="0"/>
              <a:t>PowerPoint</a:t>
            </a:r>
            <a:endParaRPr kumimoji="1" lang="ja-JP" altLang="en-US" sz="1200" smtClean="0"/>
          </a:p>
          <a:p>
            <a:r>
              <a:rPr kumimoji="1" lang="ja-JP" altLang="en-US" sz="1200" smtClean="0"/>
              <a:t>講義サンプル</a:t>
            </a:r>
            <a:r>
              <a:rPr kumimoji="1" lang="en-US" altLang="ja-JP" sz="1200" smtClean="0"/>
              <a:t>DVD</a:t>
            </a:r>
            <a:endParaRPr kumimoji="1" lang="ja-JP" altLang="en-US" sz="1200" smtClean="0"/>
          </a:p>
        </p:txBody>
      </p:sp>
      <p:sp>
        <p:nvSpPr>
          <p:cNvPr id="8" name="テキスト ボックス 7"/>
          <p:cNvSpPr txBox="1"/>
          <p:nvPr/>
        </p:nvSpPr>
        <p:spPr>
          <a:xfrm>
            <a:off x="409443" y="6298134"/>
            <a:ext cx="5122506" cy="276999"/>
          </a:xfrm>
          <a:prstGeom prst="rect">
            <a:avLst/>
          </a:prstGeom>
          <a:noFill/>
        </p:spPr>
        <p:txBody>
          <a:bodyPr wrap="square" rtlCol="0">
            <a:spAutoFit/>
          </a:bodyPr>
          <a:lstStyle/>
          <a:p>
            <a:pPr algn="r"/>
            <a:r>
              <a:rPr kumimoji="1" lang="en-US" altLang="ja-JP" sz="1200" smtClean="0"/>
              <a:t>H30 </a:t>
            </a:r>
            <a:r>
              <a:rPr kumimoji="1" lang="ja-JP" altLang="en-US" sz="1200" smtClean="0"/>
              <a:t>障害者総合福祉推進事業により開発</a:t>
            </a:r>
            <a:endParaRPr kumimoji="1" lang="ja-JP" altLang="en-US" sz="1200"/>
          </a:p>
        </p:txBody>
      </p:sp>
      <p:sp>
        <p:nvSpPr>
          <p:cNvPr id="9" name="正方形/長方形 8"/>
          <p:cNvSpPr/>
          <p:nvPr/>
        </p:nvSpPr>
        <p:spPr>
          <a:xfrm>
            <a:off x="460717" y="1313349"/>
            <a:ext cx="4895047" cy="1006132"/>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u="sng" smtClean="0">
                <a:latin typeface="+mn-ea"/>
              </a:rPr>
              <a:t>① 告示・標準カリキュラム</a:t>
            </a:r>
          </a:p>
          <a:p>
            <a:pPr>
              <a:lnSpc>
                <a:spcPts val="600"/>
              </a:lnSpc>
            </a:pPr>
            <a:endParaRPr kumimoji="1" lang="ja-JP" altLang="en-US" sz="1200" smtClean="0"/>
          </a:p>
          <a:p>
            <a:endParaRPr kumimoji="1" lang="ja-JP" altLang="en-US" sz="1200" smtClean="0"/>
          </a:p>
          <a:p>
            <a:r>
              <a:rPr kumimoji="1" lang="ja-JP" altLang="en-US" sz="1200" smtClean="0"/>
              <a:t>研修の獲得目標、科目構成、取り扱う項目を示したもの。</a:t>
            </a:r>
            <a:endParaRPr kumimoji="1" lang="ja-JP" altLang="en-US" sz="1200"/>
          </a:p>
        </p:txBody>
      </p:sp>
      <p:sp>
        <p:nvSpPr>
          <p:cNvPr id="10" name="正方形/長方形 9"/>
          <p:cNvSpPr/>
          <p:nvPr/>
        </p:nvSpPr>
        <p:spPr>
          <a:xfrm>
            <a:off x="288305" y="1110342"/>
            <a:ext cx="5294504" cy="1606267"/>
          </a:xfrm>
          <a:prstGeom prst="rect">
            <a:avLst/>
          </a:prstGeom>
          <a:noFill/>
          <a:ln w="41275"/>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200"/>
          </a:p>
        </p:txBody>
      </p:sp>
      <p:sp>
        <p:nvSpPr>
          <p:cNvPr id="11" name="テキスト ボックス 10"/>
          <p:cNvSpPr txBox="1"/>
          <p:nvPr/>
        </p:nvSpPr>
        <p:spPr>
          <a:xfrm>
            <a:off x="445303" y="2413517"/>
            <a:ext cx="5122506" cy="276999"/>
          </a:xfrm>
          <a:prstGeom prst="rect">
            <a:avLst/>
          </a:prstGeom>
          <a:noFill/>
        </p:spPr>
        <p:txBody>
          <a:bodyPr wrap="square" rtlCol="0">
            <a:spAutoFit/>
          </a:bodyPr>
          <a:lstStyle/>
          <a:p>
            <a:pPr algn="r"/>
            <a:r>
              <a:rPr kumimoji="1" lang="en-US" altLang="ja-JP" sz="1200" smtClean="0"/>
              <a:t>H28-29</a:t>
            </a:r>
            <a:r>
              <a:rPr kumimoji="1" lang="ja-JP" altLang="en-US" sz="1200" smtClean="0"/>
              <a:t>厚労科研にて開発、質の向上検討会で再検討</a:t>
            </a:r>
            <a:endParaRPr kumimoji="1" lang="ja-JP" altLang="en-US" sz="1200"/>
          </a:p>
        </p:txBody>
      </p:sp>
      <p:sp>
        <p:nvSpPr>
          <p:cNvPr id="12" name="正方形/長方形 11"/>
          <p:cNvSpPr/>
          <p:nvPr/>
        </p:nvSpPr>
        <p:spPr>
          <a:xfrm>
            <a:off x="5755216" y="1110343"/>
            <a:ext cx="3155519" cy="5458408"/>
          </a:xfrm>
          <a:prstGeom prst="rect">
            <a:avLst/>
          </a:prstGeom>
          <a:noFill/>
          <a:ln w="381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u="sng" smtClean="0">
                <a:solidFill>
                  <a:schemeClr val="tx1"/>
                </a:solidFill>
              </a:rPr>
              <a:t>今回の指導者養成研修で提示</a:t>
            </a:r>
          </a:p>
          <a:p>
            <a:pPr>
              <a:lnSpc>
                <a:spcPts val="600"/>
              </a:lnSpc>
            </a:pPr>
            <a:endParaRPr kumimoji="1" lang="ja-JP" altLang="en-US" sz="1200">
              <a:solidFill>
                <a:schemeClr val="tx1"/>
              </a:solidFill>
            </a:endParaRPr>
          </a:p>
          <a:p>
            <a:r>
              <a:rPr kumimoji="1" lang="ja-JP" altLang="en-US" sz="1200" smtClean="0">
                <a:solidFill>
                  <a:schemeClr val="tx1"/>
                </a:solidFill>
              </a:rPr>
              <a:t>　</a:t>
            </a:r>
            <a:r>
              <a:rPr kumimoji="1" lang="ja-JP" altLang="en-US" sz="1200" b="1" smtClean="0">
                <a:solidFill>
                  <a:schemeClr val="tx1"/>
                </a:solidFill>
              </a:rPr>
              <a:t>④ 研修資料例冊子</a:t>
            </a:r>
            <a:r>
              <a:rPr kumimoji="1" lang="ja-JP" altLang="en-US" sz="1200" smtClean="0">
                <a:solidFill>
                  <a:schemeClr val="tx1"/>
                </a:solidFill>
              </a:rPr>
              <a:t>（いわゆる副教材）</a:t>
            </a:r>
          </a:p>
          <a:p>
            <a:r>
              <a:rPr kumimoji="1" lang="ja-JP" altLang="en-US" sz="1200" smtClean="0">
                <a:solidFill>
                  <a:schemeClr val="tx1"/>
                </a:solidFill>
              </a:rPr>
              <a:t>　</a:t>
            </a:r>
            <a:r>
              <a:rPr kumimoji="1" lang="ja-JP" altLang="en-US" sz="1200" b="1" smtClean="0">
                <a:solidFill>
                  <a:schemeClr val="tx1"/>
                </a:solidFill>
              </a:rPr>
              <a:t>⑤ 研修資料例</a:t>
            </a:r>
            <a:r>
              <a:rPr kumimoji="1" lang="ja-JP" altLang="en-US" sz="1200" smtClean="0">
                <a:solidFill>
                  <a:schemeClr val="tx1"/>
                </a:solidFill>
              </a:rPr>
              <a:t>（</a:t>
            </a:r>
            <a:r>
              <a:rPr kumimoji="1" lang="en-US" altLang="ja-JP" sz="1200" smtClean="0">
                <a:solidFill>
                  <a:schemeClr val="tx1"/>
                </a:solidFill>
              </a:rPr>
              <a:t>PowerPoint</a:t>
            </a:r>
            <a:r>
              <a:rPr kumimoji="1" lang="ja-JP" altLang="en-US" sz="1200" smtClean="0">
                <a:solidFill>
                  <a:schemeClr val="tx1"/>
                </a:solidFill>
              </a:rPr>
              <a:t>）</a:t>
            </a:r>
            <a:endParaRPr kumimoji="1" lang="en-US" altLang="ja-JP" sz="1200" smtClean="0">
              <a:solidFill>
                <a:schemeClr val="tx1"/>
              </a:solidFill>
            </a:endParaRPr>
          </a:p>
          <a:p>
            <a:r>
              <a:rPr kumimoji="1" lang="ja-JP" altLang="en-US" sz="1200" smtClean="0">
                <a:solidFill>
                  <a:schemeClr val="tx1"/>
                </a:solidFill>
              </a:rPr>
              <a:t>　　　講師説明用コメントつき</a:t>
            </a:r>
          </a:p>
          <a:p>
            <a:r>
              <a:rPr kumimoji="1" lang="ja-JP" altLang="en-US" sz="1200" smtClean="0">
                <a:solidFill>
                  <a:schemeClr val="tx1"/>
                </a:solidFill>
              </a:rPr>
              <a:t>　　　国リハ学院</a:t>
            </a:r>
            <a:r>
              <a:rPr kumimoji="1" lang="en-US" altLang="ja-JP" sz="1200" smtClean="0">
                <a:solidFill>
                  <a:schemeClr val="tx1"/>
                </a:solidFill>
              </a:rPr>
              <a:t>Web</a:t>
            </a:r>
            <a:r>
              <a:rPr kumimoji="1" lang="ja-JP" altLang="en-US" sz="1200" smtClean="0">
                <a:solidFill>
                  <a:schemeClr val="tx1"/>
                </a:solidFill>
              </a:rPr>
              <a:t>サイトに掲載</a:t>
            </a:r>
          </a:p>
          <a:p>
            <a:endParaRPr kumimoji="1" lang="ja-JP" altLang="en-US" sz="1200">
              <a:solidFill>
                <a:schemeClr val="tx1"/>
              </a:solidFill>
            </a:endParaRPr>
          </a:p>
          <a:p>
            <a:r>
              <a:rPr kumimoji="1" lang="ja-JP" altLang="en-US" sz="1200" b="1" u="sng" smtClean="0">
                <a:solidFill>
                  <a:schemeClr val="tx1"/>
                </a:solidFill>
              </a:rPr>
              <a:t>今後提示予定</a:t>
            </a:r>
          </a:p>
          <a:p>
            <a:pPr>
              <a:lnSpc>
                <a:spcPts val="600"/>
              </a:lnSpc>
            </a:pPr>
            <a:endParaRPr kumimoji="1" lang="ja-JP" altLang="en-US" sz="1200">
              <a:solidFill>
                <a:schemeClr val="tx1"/>
              </a:solidFill>
            </a:endParaRPr>
          </a:p>
          <a:p>
            <a:r>
              <a:rPr kumimoji="1" lang="ja-JP" altLang="en-US" sz="1200" smtClean="0">
                <a:solidFill>
                  <a:schemeClr val="tx1"/>
                </a:solidFill>
              </a:rPr>
              <a:t>　</a:t>
            </a:r>
            <a:r>
              <a:rPr kumimoji="1" lang="ja-JP" altLang="en-US" sz="1200" b="1" smtClean="0">
                <a:solidFill>
                  <a:schemeClr val="tx1"/>
                </a:solidFill>
              </a:rPr>
              <a:t>②’ 研修ガイドライン改訂版</a:t>
            </a:r>
            <a:endParaRPr kumimoji="1" lang="en-US" altLang="ja-JP" sz="1200" b="1" smtClean="0">
              <a:solidFill>
                <a:schemeClr val="tx1"/>
              </a:solidFill>
            </a:endParaRPr>
          </a:p>
          <a:p>
            <a:r>
              <a:rPr kumimoji="1" lang="ja-JP" altLang="en-US" sz="1200" smtClean="0">
                <a:solidFill>
                  <a:schemeClr val="tx1"/>
                </a:solidFill>
              </a:rPr>
              <a:t>　　・合理的配慮についての章を追加</a:t>
            </a:r>
          </a:p>
          <a:p>
            <a:r>
              <a:rPr kumimoji="1" lang="ja-JP" altLang="en-US" sz="1200" smtClean="0">
                <a:solidFill>
                  <a:schemeClr val="tx1"/>
                </a:solidFill>
              </a:rPr>
              <a:t>　　・確定した告示・標準カリキュラムに</a:t>
            </a:r>
          </a:p>
          <a:p>
            <a:r>
              <a:rPr kumimoji="1" lang="ja-JP" altLang="en-US" sz="1200" smtClean="0">
                <a:solidFill>
                  <a:schemeClr val="tx1"/>
                </a:solidFill>
              </a:rPr>
              <a:t>　　　準拠した内容への改訂</a:t>
            </a:r>
            <a:endParaRPr kumimoji="1" lang="ja-JP" altLang="en-US" sz="1200">
              <a:solidFill>
                <a:schemeClr val="tx1"/>
              </a:solidFill>
            </a:endParaRPr>
          </a:p>
          <a:p>
            <a:endParaRPr kumimoji="1" lang="ja-JP" altLang="en-US" sz="1200" smtClean="0">
              <a:solidFill>
                <a:schemeClr val="tx1"/>
              </a:solidFill>
            </a:endParaRPr>
          </a:p>
          <a:p>
            <a:r>
              <a:rPr kumimoji="1" lang="ja-JP" altLang="en-US" sz="1200" smtClean="0">
                <a:solidFill>
                  <a:schemeClr val="tx1"/>
                </a:solidFill>
              </a:rPr>
              <a:t>　</a:t>
            </a:r>
            <a:r>
              <a:rPr kumimoji="1" lang="ja-JP" altLang="en-US" sz="1200" b="1" smtClean="0">
                <a:solidFill>
                  <a:schemeClr val="tx1"/>
                </a:solidFill>
              </a:rPr>
              <a:t>⑥ 一部の科目について文章化を行った</a:t>
            </a:r>
          </a:p>
          <a:p>
            <a:r>
              <a:rPr kumimoji="1" lang="ja-JP" altLang="en-US" sz="1200" b="1" smtClean="0">
                <a:solidFill>
                  <a:schemeClr val="tx1"/>
                </a:solidFill>
              </a:rPr>
              <a:t>　　講義資料例</a:t>
            </a:r>
          </a:p>
          <a:p>
            <a:endParaRPr kumimoji="1" lang="ja-JP" altLang="en-US" sz="1200" smtClean="0">
              <a:solidFill>
                <a:schemeClr val="tx1"/>
              </a:solidFill>
            </a:endParaRPr>
          </a:p>
          <a:p>
            <a:r>
              <a:rPr kumimoji="1" lang="ja-JP" altLang="en-US" sz="1200" smtClean="0">
                <a:solidFill>
                  <a:schemeClr val="tx1"/>
                </a:solidFill>
              </a:rPr>
              <a:t>　</a:t>
            </a:r>
            <a:r>
              <a:rPr kumimoji="1" lang="ja-JP" altLang="en-US" sz="1200" b="1" smtClean="0">
                <a:solidFill>
                  <a:schemeClr val="tx1"/>
                </a:solidFill>
              </a:rPr>
              <a:t>⑦  演習の詳細な展開方法について</a:t>
            </a:r>
          </a:p>
          <a:p>
            <a:r>
              <a:rPr kumimoji="1" lang="ja-JP" altLang="en-US" sz="1200" smtClean="0">
                <a:solidFill>
                  <a:schemeClr val="tx1"/>
                </a:solidFill>
              </a:rPr>
              <a:t>　　　・検討会議の開催を予定</a:t>
            </a:r>
            <a:r>
              <a:rPr kumimoji="1" lang="en-US" altLang="ja-JP" sz="1200" smtClean="0">
                <a:solidFill>
                  <a:schemeClr val="tx1"/>
                </a:solidFill>
              </a:rPr>
              <a:t>(1</a:t>
            </a:r>
            <a:r>
              <a:rPr kumimoji="1" lang="ja-JP" altLang="en-US" sz="1200" smtClean="0">
                <a:solidFill>
                  <a:schemeClr val="tx1"/>
                </a:solidFill>
              </a:rPr>
              <a:t>月予定</a:t>
            </a:r>
            <a:r>
              <a:rPr kumimoji="1" lang="en-US" altLang="ja-JP" sz="1200" smtClean="0">
                <a:solidFill>
                  <a:schemeClr val="tx1"/>
                </a:solidFill>
              </a:rPr>
              <a:t>)</a:t>
            </a:r>
            <a:endParaRPr kumimoji="1" lang="ja-JP" altLang="en-US" sz="1200">
              <a:solidFill>
                <a:schemeClr val="tx1"/>
              </a:solidFill>
            </a:endParaRPr>
          </a:p>
        </p:txBody>
      </p:sp>
      <p:sp>
        <p:nvSpPr>
          <p:cNvPr id="13" name="テキスト ボックス 12"/>
          <p:cNvSpPr txBox="1"/>
          <p:nvPr/>
        </p:nvSpPr>
        <p:spPr>
          <a:xfrm>
            <a:off x="5805897" y="6298134"/>
            <a:ext cx="3060919" cy="276999"/>
          </a:xfrm>
          <a:prstGeom prst="rect">
            <a:avLst/>
          </a:prstGeom>
          <a:noFill/>
        </p:spPr>
        <p:txBody>
          <a:bodyPr wrap="square" rtlCol="0">
            <a:spAutoFit/>
          </a:bodyPr>
          <a:lstStyle/>
          <a:p>
            <a:pPr algn="r"/>
            <a:r>
              <a:rPr kumimoji="1" lang="ja-JP" altLang="en-US" sz="1200" smtClean="0"/>
              <a:t>本指導者養成研修および今後</a:t>
            </a:r>
            <a:endParaRPr kumimoji="1" lang="ja-JP" altLang="en-US" sz="1200"/>
          </a:p>
        </p:txBody>
      </p:sp>
      <p:sp>
        <p:nvSpPr>
          <p:cNvPr id="6" name="テキスト ボックス 5"/>
          <p:cNvSpPr txBox="1"/>
          <p:nvPr/>
        </p:nvSpPr>
        <p:spPr>
          <a:xfrm>
            <a:off x="436038" y="6118121"/>
            <a:ext cx="5280212" cy="276999"/>
          </a:xfrm>
          <a:prstGeom prst="rect">
            <a:avLst/>
          </a:prstGeom>
          <a:noFill/>
        </p:spPr>
        <p:txBody>
          <a:bodyPr wrap="square" rtlCol="0">
            <a:spAutoFit/>
          </a:bodyPr>
          <a:lstStyle/>
          <a:p>
            <a:r>
              <a:rPr kumimoji="1" lang="en-US" altLang="ja-JP" sz="1200"/>
              <a:t>http://</a:t>
            </a:r>
            <a:r>
              <a:rPr kumimoji="1" lang="en-US" altLang="ja-JP" sz="1200" smtClean="0"/>
              <a:t>www.ssa-b.com/h30guideline.html</a:t>
            </a:r>
            <a:endParaRPr kumimoji="1" lang="ja-JP" altLang="en-US" sz="1200"/>
          </a:p>
        </p:txBody>
      </p:sp>
    </p:spTree>
    <p:extLst>
      <p:ext uri="{BB962C8B-B14F-4D97-AF65-F5344CB8AC3E}">
        <p14:creationId xmlns:p14="http://schemas.microsoft.com/office/powerpoint/2010/main" val="34045600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155575" y="795338"/>
            <a:ext cx="8778875" cy="5829579"/>
          </a:xfrm>
        </p:spPr>
        <p:style>
          <a:lnRef idx="2">
            <a:schemeClr val="dk1"/>
          </a:lnRef>
          <a:fillRef idx="1">
            <a:schemeClr val="lt1"/>
          </a:fillRef>
          <a:effectRef idx="0">
            <a:schemeClr val="dk1"/>
          </a:effectRef>
          <a:fontRef idx="minor">
            <a:schemeClr val="dk1"/>
          </a:fontRef>
        </p:style>
        <p:txBody>
          <a:bodyPr>
            <a:noAutofit/>
          </a:bodyPr>
          <a:lstStyle/>
          <a:p>
            <a:pPr marL="15875" lvl="1" indent="0">
              <a:lnSpc>
                <a:spcPts val="2100"/>
              </a:lnSpc>
              <a:buNone/>
            </a:pPr>
            <a:endParaRPr lang="ja-JP" altLang="en-US" sz="2000"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●以下の柱立てで、研修ガイドラインに章をひとつ追加予定。</a:t>
            </a:r>
            <a:endParaRPr lang="ja-JP" altLang="en-US">
              <a:latin typeface="MS UI Gothic" panose="020B0600070205080204" pitchFamily="50" charset="-128"/>
              <a:ea typeface="MS UI Gothic" panose="020B0600070205080204" pitchFamily="50" charset="-128"/>
            </a:endParaRPr>
          </a:p>
          <a:p>
            <a:pPr marL="15875" lvl="1" indent="0">
              <a:lnSpc>
                <a:spcPts val="2100"/>
              </a:lnSpc>
              <a:buNone/>
            </a:pPr>
            <a:endParaRPr lang="ja-JP" altLang="en-US" dirty="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ja-JP" altLang="en-US" smtClean="0">
                <a:latin typeface="ＤＨＰ特太ゴシック体" panose="020B0500000000000000" pitchFamily="50" charset="-128"/>
                <a:ea typeface="ＤＨＰ特太ゴシック体" panose="020B0500000000000000" pitchFamily="50" charset="-128"/>
              </a:rPr>
              <a:t>１</a:t>
            </a:r>
            <a:r>
              <a:rPr lang="ja-JP" altLang="en-US">
                <a:latin typeface="ＤＨＰ特太ゴシック体" panose="020B0500000000000000" pitchFamily="50" charset="-128"/>
                <a:ea typeface="ＤＨＰ特太ゴシック体" panose="020B0500000000000000" pitchFamily="50" charset="-128"/>
              </a:rPr>
              <a:t>　</a:t>
            </a:r>
            <a:r>
              <a:rPr lang="ja-JP" altLang="en-US" smtClean="0">
                <a:latin typeface="ＤＨＰ特太ゴシック体" panose="020B0500000000000000" pitchFamily="50" charset="-128"/>
                <a:ea typeface="ＤＨＰ特太ゴシック体" panose="020B0500000000000000" pitchFamily="50" charset="-128"/>
              </a:rPr>
              <a:t>総論（合理的</a:t>
            </a:r>
            <a:r>
              <a:rPr lang="ja-JP" altLang="en-US">
                <a:latin typeface="ＤＨＰ特太ゴシック体" panose="020B0500000000000000" pitchFamily="50" charset="-128"/>
                <a:ea typeface="ＤＨＰ特太ゴシック体" panose="020B0500000000000000" pitchFamily="50" charset="-128"/>
              </a:rPr>
              <a:t>配慮と</a:t>
            </a:r>
            <a:r>
              <a:rPr lang="ja-JP" altLang="en-US" smtClean="0">
                <a:latin typeface="ＤＨＰ特太ゴシック体" panose="020B0500000000000000" pitchFamily="50" charset="-128"/>
                <a:ea typeface="ＤＨＰ特太ゴシック体" panose="020B0500000000000000" pitchFamily="50" charset="-128"/>
              </a:rPr>
              <a:t>は）</a:t>
            </a:r>
          </a:p>
          <a:p>
            <a:pPr marL="15875" lvl="1" indent="0">
              <a:lnSpc>
                <a:spcPts val="600"/>
              </a:lnSpc>
              <a:buNone/>
            </a:pPr>
            <a:endParaRPr lang="ja-JP" altLang="en-US"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ja-JP" altLang="en-US" i="1" smtClean="0">
                <a:latin typeface="MS UI Gothic" panose="020B0600070205080204" pitchFamily="50" charset="-128"/>
                <a:ea typeface="MS UI Gothic" panose="020B0600070205080204" pitchFamily="50" charset="-128"/>
              </a:rPr>
              <a:t>→ </a:t>
            </a:r>
            <a:r>
              <a:rPr lang="ja-JP" altLang="en-US" i="1">
                <a:latin typeface="MS UI Gothic" panose="020B0600070205080204" pitchFamily="50" charset="-128"/>
                <a:ea typeface="MS UI Gothic" panose="020B0600070205080204" pitchFamily="50" charset="-128"/>
              </a:rPr>
              <a:t>自治体等の担当職員</a:t>
            </a:r>
            <a:r>
              <a:rPr lang="ja-JP" altLang="en-US" i="1" smtClean="0">
                <a:latin typeface="MS UI Gothic" panose="020B0600070205080204" pitchFamily="50" charset="-128"/>
                <a:ea typeface="MS UI Gothic" panose="020B0600070205080204" pitchFamily="50" charset="-128"/>
              </a:rPr>
              <a:t>にわかりやすいよう解説</a:t>
            </a:r>
            <a:endParaRPr lang="ja-JP" altLang="en-US" i="1">
              <a:latin typeface="MS UI Gothic" panose="020B0600070205080204" pitchFamily="50" charset="-128"/>
              <a:ea typeface="MS UI Gothic" panose="020B0600070205080204" pitchFamily="50" charset="-128"/>
            </a:endParaRPr>
          </a:p>
          <a:p>
            <a:pPr marL="15875" lvl="1" indent="0">
              <a:lnSpc>
                <a:spcPts val="2100"/>
              </a:lnSpc>
              <a:buNone/>
            </a:pPr>
            <a:endParaRPr lang="ja-JP" altLang="en-US">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ja-JP" altLang="en-US" smtClean="0">
                <a:latin typeface="ＤＨＰ特太ゴシック体" panose="020B0500000000000000" pitchFamily="50" charset="-128"/>
                <a:ea typeface="ＤＨＰ特太ゴシック体" panose="020B0500000000000000" pitchFamily="50" charset="-128"/>
              </a:rPr>
              <a:t>２</a:t>
            </a:r>
            <a:r>
              <a:rPr lang="ja-JP" altLang="en-US">
                <a:latin typeface="ＤＨＰ特太ゴシック体" panose="020B0500000000000000" pitchFamily="50" charset="-128"/>
                <a:ea typeface="ＤＨＰ特太ゴシック体" panose="020B0500000000000000" pitchFamily="50" charset="-128"/>
              </a:rPr>
              <a:t>　企画運営上の</a:t>
            </a:r>
            <a:r>
              <a:rPr lang="ja-JP" altLang="en-US" smtClean="0">
                <a:latin typeface="ＤＨＰ特太ゴシック体" panose="020B0500000000000000" pitchFamily="50" charset="-128"/>
                <a:ea typeface="ＤＨＰ特太ゴシック体" panose="020B0500000000000000" pitchFamily="50" charset="-128"/>
              </a:rPr>
              <a:t>配慮</a:t>
            </a:r>
          </a:p>
          <a:p>
            <a:pPr marL="15875" lvl="1" indent="0">
              <a:lnSpc>
                <a:spcPts val="600"/>
              </a:lnSpc>
              <a:buNone/>
            </a:pPr>
            <a:endParaRPr lang="ja-JP" altLang="en-US">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ja-JP" altLang="en-US">
                <a:latin typeface="MS UI Gothic" panose="020B0600070205080204" pitchFamily="50" charset="-128"/>
                <a:ea typeface="MS UI Gothic" panose="020B0600070205080204" pitchFamily="50" charset="-128"/>
              </a:rPr>
              <a:t>　</a:t>
            </a:r>
            <a:r>
              <a:rPr lang="ja-JP" altLang="en-US" i="1">
                <a:latin typeface="MS UI Gothic" panose="020B0600070205080204" pitchFamily="50" charset="-128"/>
                <a:ea typeface="MS UI Gothic" panose="020B0600070205080204" pitchFamily="50" charset="-128"/>
              </a:rPr>
              <a:t>→プロセス毎の実施事項や留意点</a:t>
            </a:r>
            <a:r>
              <a:rPr lang="ja-JP" altLang="en-US" i="1" smtClean="0">
                <a:latin typeface="MS UI Gothic" panose="020B0600070205080204" pitchFamily="50" charset="-128"/>
                <a:ea typeface="MS UI Gothic" panose="020B0600070205080204" pitchFamily="50" charset="-128"/>
              </a:rPr>
              <a:t>等を記載</a:t>
            </a:r>
            <a:endParaRPr lang="ja-JP" altLang="en-US" i="1">
              <a:latin typeface="MS UI Gothic" panose="020B0600070205080204" pitchFamily="50" charset="-128"/>
              <a:ea typeface="MS UI Gothic" panose="020B0600070205080204" pitchFamily="50" charset="-128"/>
            </a:endParaRPr>
          </a:p>
          <a:p>
            <a:pPr marL="15875" lvl="1" indent="0">
              <a:lnSpc>
                <a:spcPts val="2100"/>
              </a:lnSpc>
              <a:buNone/>
            </a:pPr>
            <a:endParaRPr lang="ja-JP" altLang="en-US">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ja-JP" altLang="en-US" smtClean="0">
                <a:latin typeface="ＤＨＰ特太ゴシック体" panose="020B0500000000000000" pitchFamily="50" charset="-128"/>
                <a:ea typeface="ＤＨＰ特太ゴシック体" panose="020B0500000000000000" pitchFamily="50" charset="-128"/>
              </a:rPr>
              <a:t>３</a:t>
            </a:r>
            <a:r>
              <a:rPr lang="ja-JP" altLang="en-US">
                <a:latin typeface="ＤＨＰ特太ゴシック体" panose="020B0500000000000000" pitchFamily="50" charset="-128"/>
                <a:ea typeface="ＤＨＰ特太ゴシック体" panose="020B0500000000000000" pitchFamily="50" charset="-128"/>
              </a:rPr>
              <a:t>　各科目展開上の</a:t>
            </a:r>
            <a:r>
              <a:rPr lang="ja-JP" altLang="en-US" smtClean="0">
                <a:latin typeface="ＤＨＰ特太ゴシック体" panose="020B0500000000000000" pitchFamily="50" charset="-128"/>
                <a:ea typeface="ＤＨＰ特太ゴシック体" panose="020B0500000000000000" pitchFamily="50" charset="-128"/>
              </a:rPr>
              <a:t>配慮</a:t>
            </a:r>
            <a:endParaRPr lang="en-US" altLang="ja-JP" smtClean="0">
              <a:latin typeface="ＤＨＰ特太ゴシック体" panose="020B0500000000000000" pitchFamily="50" charset="-128"/>
              <a:ea typeface="ＤＨＰ特太ゴシック体" panose="020B0500000000000000" pitchFamily="50" charset="-128"/>
            </a:endParaRPr>
          </a:p>
          <a:p>
            <a:pPr marL="15875" lvl="1" indent="0">
              <a:lnSpc>
                <a:spcPts val="600"/>
              </a:lnSpc>
              <a:buNone/>
            </a:pPr>
            <a:endParaRPr lang="ja-JP" altLang="en-US" smtClean="0">
              <a:latin typeface="ＤＨＰ特太ゴシック体" panose="020B0500000000000000" pitchFamily="50" charset="-128"/>
              <a:ea typeface="ＤＨＰ特太ゴシック体" panose="020B0500000000000000"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ja-JP" altLang="en-US" i="1" smtClean="0">
                <a:latin typeface="MS UI Gothic" panose="020B0600070205080204" pitchFamily="50" charset="-128"/>
                <a:ea typeface="MS UI Gothic" panose="020B0600070205080204" pitchFamily="50" charset="-128"/>
              </a:rPr>
              <a:t>→ 参考例を掲載</a:t>
            </a:r>
          </a:p>
          <a:p>
            <a:pPr marL="15875" lvl="1" indent="0">
              <a:lnSpc>
                <a:spcPts val="2100"/>
              </a:lnSpc>
              <a:buNone/>
            </a:pPr>
            <a:endParaRPr lang="ja-JP" altLang="en-US">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ja-JP" altLang="en-US" smtClean="0">
                <a:latin typeface="ＤＨＰ特太ゴシック体" panose="020B0500000000000000" pitchFamily="50" charset="-128"/>
                <a:ea typeface="ＤＨＰ特太ゴシック体" panose="020B0500000000000000" pitchFamily="50" charset="-128"/>
              </a:rPr>
              <a:t>４</a:t>
            </a:r>
            <a:r>
              <a:rPr lang="ja-JP" altLang="en-US">
                <a:latin typeface="ＤＨＰ特太ゴシック体" panose="020B0500000000000000" pitchFamily="50" charset="-128"/>
                <a:ea typeface="ＤＨＰ特太ゴシック体" panose="020B0500000000000000" pitchFamily="50" charset="-128"/>
              </a:rPr>
              <a:t>　できる限り</a:t>
            </a:r>
            <a:r>
              <a:rPr lang="ja-JP" altLang="en-US" smtClean="0">
                <a:latin typeface="ＤＨＰ特太ゴシック体" panose="020B0500000000000000" pitchFamily="50" charset="-128"/>
                <a:ea typeface="ＤＨＰ特太ゴシック体" panose="020B0500000000000000" pitchFamily="50" charset="-128"/>
              </a:rPr>
              <a:t>受講可能とするための方法例</a:t>
            </a:r>
            <a:endParaRPr lang="en-US" altLang="ja-JP" smtClean="0">
              <a:latin typeface="ＤＨＰ特太ゴシック体" panose="020B0500000000000000" pitchFamily="50" charset="-128"/>
              <a:ea typeface="ＤＨＰ特太ゴシック体" panose="020B0500000000000000" pitchFamily="50" charset="-128"/>
            </a:endParaRPr>
          </a:p>
          <a:p>
            <a:pPr marL="15875" lvl="1" indent="0">
              <a:lnSpc>
                <a:spcPts val="600"/>
              </a:lnSpc>
              <a:buNone/>
            </a:pPr>
            <a:endParaRPr lang="ja-JP" altLang="en-US" smtClean="0">
              <a:latin typeface="ＤＨＰ特太ゴシック体" panose="020B0500000000000000" pitchFamily="50" charset="-128"/>
              <a:ea typeface="ＤＨＰ特太ゴシック体" panose="020B0500000000000000"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ja-JP" altLang="en-US">
                <a:latin typeface="MS UI Gothic" panose="020B0600070205080204" pitchFamily="50" charset="-128"/>
                <a:ea typeface="MS UI Gothic" panose="020B0600070205080204" pitchFamily="50" charset="-128"/>
              </a:rPr>
              <a:t>　</a:t>
            </a:r>
            <a:r>
              <a:rPr lang="ja-JP" altLang="en-US" i="1" smtClean="0">
                <a:latin typeface="MS UI Gothic" panose="020B0600070205080204" pitchFamily="50" charset="-128"/>
                <a:ea typeface="MS UI Gothic" panose="020B0600070205080204" pitchFamily="50" charset="-128"/>
              </a:rPr>
              <a:t>→ 参考例を掲載、</a:t>
            </a:r>
            <a:r>
              <a:rPr lang="ja-JP" altLang="en-US" i="1">
                <a:latin typeface="MS UI Gothic" panose="020B0600070205080204" pitchFamily="50" charset="-128"/>
                <a:ea typeface="MS UI Gothic" panose="020B0600070205080204" pitchFamily="50" charset="-128"/>
              </a:rPr>
              <a:t>Ｑ＆</a:t>
            </a:r>
            <a:r>
              <a:rPr lang="ja-JP" altLang="en-US" i="1" smtClean="0">
                <a:latin typeface="MS UI Gothic" panose="020B0600070205080204" pitchFamily="50" charset="-128"/>
                <a:ea typeface="MS UI Gothic" panose="020B0600070205080204" pitchFamily="50" charset="-128"/>
              </a:rPr>
              <a:t>Ａの掲載等を今後検討</a:t>
            </a:r>
            <a:endParaRPr lang="ja-JP" altLang="en-US" i="1">
              <a:latin typeface="MS UI Gothic" panose="020B0600070205080204" pitchFamily="50" charset="-128"/>
              <a:ea typeface="MS UI Gothic" panose="020B0600070205080204" pitchFamily="50" charset="-128"/>
            </a:endParaRPr>
          </a:p>
        </p:txBody>
      </p:sp>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smtClean="0">
                <a:solidFill>
                  <a:schemeClr val="bg1"/>
                </a:solidFill>
                <a:latin typeface="ＤＦ特太ゴシック体" panose="020B0509000000000000" pitchFamily="49" charset="-128"/>
                <a:ea typeface="ＤＦ特太ゴシック体" panose="020B0509000000000000" pitchFamily="49" charset="-128"/>
              </a:rPr>
              <a:t>合理的配慮の実施について①</a:t>
            </a:r>
            <a:endParaRPr lang="ja-JP" altLang="en-US" sz="24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32</a:t>
            </a:fld>
            <a:endParaRPr kumimoji="1" lang="ja-JP" altLang="en-US"/>
          </a:p>
        </p:txBody>
      </p:sp>
    </p:spTree>
    <p:extLst>
      <p:ext uri="{BB962C8B-B14F-4D97-AF65-F5344CB8AC3E}">
        <p14:creationId xmlns:p14="http://schemas.microsoft.com/office/powerpoint/2010/main" val="18164632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155575" y="795338"/>
            <a:ext cx="8778875" cy="5829579"/>
          </a:xfrm>
        </p:spPr>
        <p:style>
          <a:lnRef idx="2">
            <a:schemeClr val="dk1"/>
          </a:lnRef>
          <a:fillRef idx="1">
            <a:schemeClr val="lt1"/>
          </a:fillRef>
          <a:effectRef idx="0">
            <a:schemeClr val="dk1"/>
          </a:effectRef>
          <a:fontRef idx="minor">
            <a:schemeClr val="dk1"/>
          </a:fontRef>
        </p:style>
        <p:txBody>
          <a:bodyPr>
            <a:noAutofit/>
          </a:bodyPr>
          <a:lstStyle/>
          <a:p>
            <a:pPr marL="15875" lvl="1" indent="0">
              <a:lnSpc>
                <a:spcPts val="2100"/>
              </a:lnSpc>
              <a:buNone/>
            </a:pPr>
            <a:endParaRPr lang="ja-JP" altLang="en-US" sz="2000"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ja-JP" altLang="en-US" smtClean="0">
                <a:latin typeface="ＤＨＰ特太ゴシック体" panose="020B0500000000000000" pitchFamily="50" charset="-128"/>
                <a:ea typeface="ＤＨＰ特太ゴシック体" panose="020B0500000000000000" pitchFamily="50" charset="-128"/>
              </a:rPr>
              <a:t>１</a:t>
            </a:r>
            <a:r>
              <a:rPr lang="ja-JP" altLang="en-US">
                <a:latin typeface="ＤＨＰ特太ゴシック体" panose="020B0500000000000000" pitchFamily="50" charset="-128"/>
                <a:ea typeface="ＤＨＰ特太ゴシック体" panose="020B0500000000000000" pitchFamily="50" charset="-128"/>
              </a:rPr>
              <a:t>　</a:t>
            </a:r>
            <a:r>
              <a:rPr lang="ja-JP" altLang="en-US" smtClean="0">
                <a:latin typeface="ＤＨＰ特太ゴシック体" panose="020B0500000000000000" pitchFamily="50" charset="-128"/>
                <a:ea typeface="ＤＨＰ特太ゴシック体" panose="020B0500000000000000" pitchFamily="50" charset="-128"/>
              </a:rPr>
              <a:t>総論（合理的</a:t>
            </a:r>
            <a:r>
              <a:rPr lang="ja-JP" altLang="en-US">
                <a:latin typeface="ＤＨＰ特太ゴシック体" panose="020B0500000000000000" pitchFamily="50" charset="-128"/>
                <a:ea typeface="ＤＨＰ特太ゴシック体" panose="020B0500000000000000" pitchFamily="50" charset="-128"/>
              </a:rPr>
              <a:t>配慮と</a:t>
            </a:r>
            <a:r>
              <a:rPr lang="ja-JP" altLang="en-US" smtClean="0">
                <a:latin typeface="ＤＨＰ特太ゴシック体" panose="020B0500000000000000" pitchFamily="50" charset="-128"/>
                <a:ea typeface="ＤＨＰ特太ゴシック体" panose="020B0500000000000000" pitchFamily="50" charset="-128"/>
              </a:rPr>
              <a:t>は）</a:t>
            </a:r>
            <a:endParaRPr lang="ja-JP" altLang="en-US">
              <a:latin typeface="ＤＨＰ特太ゴシック体" panose="020B0500000000000000" pitchFamily="50" charset="-128"/>
              <a:ea typeface="ＤＨＰ特太ゴシック体" panose="020B0500000000000000" pitchFamily="50" charset="-128"/>
            </a:endParaRPr>
          </a:p>
          <a:p>
            <a:pPr marL="15875" lvl="1" indent="0">
              <a:lnSpc>
                <a:spcPts val="2100"/>
              </a:lnSpc>
              <a:buNone/>
            </a:pPr>
            <a:endParaRPr lang="ja-JP" altLang="en-US"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ja-JP" altLang="en-US" smtClean="0">
                <a:latin typeface="ＤＨＰ特太ゴシック体" panose="020B0500000000000000" pitchFamily="50" charset="-128"/>
                <a:ea typeface="ＤＨＰ特太ゴシック体" panose="020B0500000000000000" pitchFamily="50" charset="-128"/>
              </a:rPr>
              <a:t>２</a:t>
            </a:r>
            <a:r>
              <a:rPr lang="ja-JP" altLang="en-US">
                <a:latin typeface="ＤＨＰ特太ゴシック体" panose="020B0500000000000000" pitchFamily="50" charset="-128"/>
                <a:ea typeface="ＤＨＰ特太ゴシック体" panose="020B0500000000000000" pitchFamily="50" charset="-128"/>
              </a:rPr>
              <a:t>　企画運営上の</a:t>
            </a:r>
            <a:r>
              <a:rPr lang="ja-JP" altLang="en-US" smtClean="0">
                <a:latin typeface="ＤＨＰ特太ゴシック体" panose="020B0500000000000000" pitchFamily="50" charset="-128"/>
                <a:ea typeface="ＤＨＰ特太ゴシック体" panose="020B0500000000000000" pitchFamily="50" charset="-128"/>
              </a:rPr>
              <a:t>配慮</a:t>
            </a:r>
            <a:endParaRPr lang="ja-JP" altLang="en-US" i="1">
              <a:latin typeface="ＤＨＰ特太ゴシック体" panose="020B0500000000000000" pitchFamily="50" charset="-128"/>
              <a:ea typeface="ＤＨＰ特太ゴシック体" panose="020B0500000000000000" pitchFamily="50" charset="-128"/>
            </a:endParaRPr>
          </a:p>
          <a:p>
            <a:pPr marL="15875" lvl="1" indent="0">
              <a:lnSpc>
                <a:spcPts val="300"/>
              </a:lnSpc>
              <a:buNone/>
            </a:pPr>
            <a:endParaRPr lang="en-US" altLang="ja-JP"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a:latin typeface="MS UI Gothic" panose="020B0600070205080204" pitchFamily="50" charset="-128"/>
                <a:ea typeface="MS UI Gothic" panose="020B0600070205080204" pitchFamily="50" charset="-128"/>
              </a:rPr>
              <a:t>　</a:t>
            </a:r>
            <a:r>
              <a:rPr lang="ja-JP" altLang="en-US" smtClean="0">
                <a:latin typeface="MS UI Gothic" panose="020B0600070205080204" pitchFamily="50" charset="-128"/>
                <a:ea typeface="MS UI Gothic" panose="020B0600070205080204" pitchFamily="50" charset="-128"/>
              </a:rPr>
              <a:t>　１</a:t>
            </a:r>
            <a:r>
              <a:rPr lang="ja-JP" altLang="en-US">
                <a:latin typeface="MS UI Gothic" panose="020B0600070205080204" pitchFamily="50" charset="-128"/>
                <a:ea typeface="MS UI Gothic" panose="020B0600070205080204" pitchFamily="50" charset="-128"/>
              </a:rPr>
              <a:t>）企画立案時</a:t>
            </a: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ja-JP" altLang="en-US">
                <a:latin typeface="MS UI Gothic" panose="020B0600070205080204" pitchFamily="50" charset="-128"/>
                <a:ea typeface="MS UI Gothic" panose="020B0600070205080204" pitchFamily="50" charset="-128"/>
              </a:rPr>
              <a:t>　　　・想定されることがら（よくある事項）について対応を検討</a:t>
            </a:r>
          </a:p>
          <a:p>
            <a:pPr marL="15875" lvl="1" indent="0">
              <a:lnSpc>
                <a:spcPts val="300"/>
              </a:lnSpc>
              <a:buNone/>
            </a:pPr>
            <a:endParaRPr lang="en-US" altLang="ja-JP"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ja-JP" altLang="en-US">
                <a:latin typeface="MS UI Gothic" panose="020B0600070205080204" pitchFamily="50" charset="-128"/>
                <a:ea typeface="MS UI Gothic" panose="020B0600070205080204" pitchFamily="50" charset="-128"/>
              </a:rPr>
              <a:t>　２）申し込み時</a:t>
            </a: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ja-JP" altLang="en-US">
                <a:latin typeface="MS UI Gothic" panose="020B0600070205080204" pitchFamily="50" charset="-128"/>
                <a:ea typeface="MS UI Gothic" panose="020B0600070205080204" pitchFamily="50" charset="-128"/>
              </a:rPr>
              <a:t>　　　・合理的</a:t>
            </a:r>
            <a:r>
              <a:rPr lang="ja-JP" altLang="en-US" smtClean="0">
                <a:latin typeface="MS UI Gothic" panose="020B0600070205080204" pitchFamily="50" charset="-128"/>
                <a:ea typeface="MS UI Gothic" panose="020B0600070205080204" pitchFamily="50" charset="-128"/>
              </a:rPr>
              <a:t>配慮の</a:t>
            </a:r>
            <a:r>
              <a:rPr lang="ja-JP" altLang="en-US">
                <a:latin typeface="MS UI Gothic" panose="020B0600070205080204" pitchFamily="50" charset="-128"/>
                <a:ea typeface="MS UI Gothic" panose="020B0600070205080204" pitchFamily="50" charset="-128"/>
              </a:rPr>
              <a:t>申し出</a:t>
            </a:r>
            <a:r>
              <a:rPr lang="ja-JP" altLang="en-US" smtClean="0">
                <a:latin typeface="MS UI Gothic" panose="020B0600070205080204" pitchFamily="50" charset="-128"/>
                <a:ea typeface="MS UI Gothic" panose="020B0600070205080204" pitchFamily="50" charset="-128"/>
              </a:rPr>
              <a:t>を受け付ける</a:t>
            </a:r>
            <a:r>
              <a:rPr lang="ja-JP" altLang="en-US">
                <a:latin typeface="MS UI Gothic" panose="020B0600070205080204" pitchFamily="50" charset="-128"/>
                <a:ea typeface="MS UI Gothic" panose="020B0600070205080204" pitchFamily="50" charset="-128"/>
              </a:rPr>
              <a:t>。配慮の必要な方への説明</a:t>
            </a:r>
          </a:p>
          <a:p>
            <a:pPr marL="15875" lvl="1" indent="0">
              <a:lnSpc>
                <a:spcPts val="300"/>
              </a:lnSpc>
              <a:buNone/>
            </a:pPr>
            <a:endParaRPr lang="en-US" altLang="ja-JP"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ja-JP" altLang="en-US">
                <a:latin typeface="MS UI Gothic" panose="020B0600070205080204" pitchFamily="50" charset="-128"/>
                <a:ea typeface="MS UI Gothic" panose="020B0600070205080204" pitchFamily="50" charset="-128"/>
              </a:rPr>
              <a:t>　３）受講決定まで</a:t>
            </a: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ja-JP" altLang="en-US">
                <a:latin typeface="MS UI Gothic" panose="020B0600070205080204" pitchFamily="50" charset="-128"/>
                <a:ea typeface="MS UI Gothic" panose="020B0600070205080204" pitchFamily="50" charset="-128"/>
              </a:rPr>
              <a:t>　　　・申し出のあった本人とのやりとり</a:t>
            </a:r>
          </a:p>
          <a:p>
            <a:pPr marL="15875" lvl="1" indent="0">
              <a:lnSpc>
                <a:spcPts val="300"/>
              </a:lnSpc>
              <a:buNone/>
            </a:pPr>
            <a:endParaRPr lang="en-US" altLang="ja-JP"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ja-JP" altLang="en-US">
                <a:latin typeface="MS UI Gothic" panose="020B0600070205080204" pitchFamily="50" charset="-128"/>
                <a:ea typeface="MS UI Gothic" panose="020B0600070205080204" pitchFamily="50" charset="-128"/>
              </a:rPr>
              <a:t>　４）研修開始日まで</a:t>
            </a:r>
          </a:p>
          <a:p>
            <a:pPr marL="15875" lvl="1" indent="0">
              <a:lnSpc>
                <a:spcPts val="300"/>
              </a:lnSpc>
              <a:buNone/>
            </a:pPr>
            <a:endParaRPr lang="en-US" altLang="ja-JP"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a:latin typeface="MS UI Gothic" panose="020B0600070205080204" pitchFamily="50" charset="-128"/>
                <a:ea typeface="MS UI Gothic" panose="020B0600070205080204" pitchFamily="50" charset="-128"/>
              </a:rPr>
              <a:t>　</a:t>
            </a:r>
            <a:r>
              <a:rPr lang="ja-JP" altLang="en-US" smtClean="0">
                <a:latin typeface="MS UI Gothic" panose="020B0600070205080204" pitchFamily="50" charset="-128"/>
                <a:ea typeface="MS UI Gothic" panose="020B0600070205080204" pitchFamily="50" charset="-128"/>
              </a:rPr>
              <a:t>　５</a:t>
            </a:r>
            <a:r>
              <a:rPr lang="ja-JP" altLang="en-US">
                <a:latin typeface="MS UI Gothic" panose="020B0600070205080204" pitchFamily="50" charset="-128"/>
                <a:ea typeface="MS UI Gothic" panose="020B0600070205080204" pitchFamily="50" charset="-128"/>
              </a:rPr>
              <a:t>）研修中</a:t>
            </a:r>
          </a:p>
          <a:p>
            <a:pPr marL="15875" lvl="1" indent="0">
              <a:lnSpc>
                <a:spcPts val="300"/>
              </a:lnSpc>
              <a:buNone/>
            </a:pPr>
            <a:endParaRPr lang="en-US" altLang="ja-JP"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a:latin typeface="MS UI Gothic" panose="020B0600070205080204" pitchFamily="50" charset="-128"/>
                <a:ea typeface="MS UI Gothic" panose="020B0600070205080204" pitchFamily="50" charset="-128"/>
              </a:rPr>
              <a:t>　</a:t>
            </a:r>
            <a:r>
              <a:rPr lang="ja-JP" altLang="en-US" smtClean="0">
                <a:latin typeface="MS UI Gothic" panose="020B0600070205080204" pitchFamily="50" charset="-128"/>
                <a:ea typeface="MS UI Gothic" panose="020B0600070205080204" pitchFamily="50" charset="-128"/>
              </a:rPr>
              <a:t>　６</a:t>
            </a:r>
            <a:r>
              <a:rPr lang="ja-JP" altLang="en-US">
                <a:latin typeface="MS UI Gothic" panose="020B0600070205080204" pitchFamily="50" charset="-128"/>
                <a:ea typeface="MS UI Gothic" panose="020B0600070205080204" pitchFamily="50" charset="-128"/>
              </a:rPr>
              <a:t>）</a:t>
            </a:r>
            <a:r>
              <a:rPr lang="ja-JP" altLang="en-US" smtClean="0">
                <a:latin typeface="MS UI Gothic" panose="020B0600070205080204" pitchFamily="50" charset="-128"/>
                <a:ea typeface="MS UI Gothic" panose="020B0600070205080204" pitchFamily="50" charset="-128"/>
              </a:rPr>
              <a:t>フォローアップ</a:t>
            </a:r>
            <a:endParaRPr lang="ja-JP" altLang="en-US">
              <a:latin typeface="MS UI Gothic" panose="020B0600070205080204" pitchFamily="50" charset="-128"/>
              <a:ea typeface="MS UI Gothic" panose="020B0600070205080204" pitchFamily="50" charset="-128"/>
            </a:endParaRPr>
          </a:p>
        </p:txBody>
      </p:sp>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smtClean="0">
                <a:solidFill>
                  <a:schemeClr val="bg1"/>
                </a:solidFill>
                <a:latin typeface="ＤＦ特太ゴシック体" panose="020B0509000000000000" pitchFamily="49" charset="-128"/>
                <a:ea typeface="ＤＦ特太ゴシック体" panose="020B0509000000000000" pitchFamily="49" charset="-128"/>
              </a:rPr>
              <a:t>合理的配慮の実施について②</a:t>
            </a:r>
            <a:endParaRPr lang="ja-JP" altLang="en-US" sz="24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33</a:t>
            </a:fld>
            <a:endParaRPr kumimoji="1" lang="ja-JP" altLang="en-US"/>
          </a:p>
        </p:txBody>
      </p:sp>
    </p:spTree>
    <p:extLst>
      <p:ext uri="{BB962C8B-B14F-4D97-AF65-F5344CB8AC3E}">
        <p14:creationId xmlns:p14="http://schemas.microsoft.com/office/powerpoint/2010/main" val="6886781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155575" y="795338"/>
            <a:ext cx="8778875" cy="5829579"/>
          </a:xfrm>
        </p:spPr>
        <p:style>
          <a:lnRef idx="2">
            <a:schemeClr val="dk1"/>
          </a:lnRef>
          <a:fillRef idx="1">
            <a:schemeClr val="lt1"/>
          </a:fillRef>
          <a:effectRef idx="0">
            <a:schemeClr val="dk1"/>
          </a:effectRef>
          <a:fontRef idx="minor">
            <a:schemeClr val="dk1"/>
          </a:fontRef>
        </p:style>
        <p:txBody>
          <a:bodyPr>
            <a:noAutofit/>
          </a:bodyPr>
          <a:lstStyle/>
          <a:p>
            <a:pPr marL="15875" lvl="1" indent="0">
              <a:lnSpc>
                <a:spcPts val="2100"/>
              </a:lnSpc>
              <a:buNone/>
            </a:pPr>
            <a:endParaRPr lang="ja-JP" altLang="en-US" sz="2000"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ＤＨＰ特太ゴシック体" panose="020B0500000000000000" pitchFamily="50" charset="-128"/>
                <a:ea typeface="ＤＨＰ特太ゴシック体" panose="020B0500000000000000" pitchFamily="50" charset="-128"/>
              </a:rPr>
              <a:t>　３</a:t>
            </a:r>
            <a:r>
              <a:rPr lang="ja-JP" altLang="en-US">
                <a:latin typeface="ＤＨＰ特太ゴシック体" panose="020B0500000000000000" pitchFamily="50" charset="-128"/>
                <a:ea typeface="ＤＨＰ特太ゴシック体" panose="020B0500000000000000" pitchFamily="50" charset="-128"/>
              </a:rPr>
              <a:t>　各科目展開上の</a:t>
            </a:r>
            <a:r>
              <a:rPr lang="ja-JP" altLang="en-US" smtClean="0">
                <a:latin typeface="ＤＨＰ特太ゴシック体" panose="020B0500000000000000" pitchFamily="50" charset="-128"/>
                <a:ea typeface="ＤＨＰ特太ゴシック体" panose="020B0500000000000000" pitchFamily="50" charset="-128"/>
              </a:rPr>
              <a:t>配慮</a:t>
            </a:r>
            <a:endParaRPr lang="en-US" altLang="ja-JP" smtClean="0">
              <a:latin typeface="MS UI Gothic" panose="020B0600070205080204" pitchFamily="50" charset="-128"/>
              <a:ea typeface="MS UI Gothic" panose="020B0600070205080204" pitchFamily="50" charset="-128"/>
            </a:endParaRPr>
          </a:p>
          <a:p>
            <a:pPr marL="15875" lvl="1" indent="0">
              <a:lnSpc>
                <a:spcPts val="300"/>
              </a:lnSpc>
              <a:buNone/>
            </a:pPr>
            <a:endParaRPr lang="ja-JP" altLang="en-US"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例 ・</a:t>
            </a:r>
            <a:r>
              <a:rPr lang="ja-JP" altLang="en-US">
                <a:latin typeface="MS UI Gothic" panose="020B0600070205080204" pitchFamily="50" charset="-128"/>
                <a:ea typeface="MS UI Gothic" panose="020B0600070205080204" pitchFamily="50" charset="-128"/>
              </a:rPr>
              <a:t>講師への事務局等からの配慮依頼</a:t>
            </a:r>
            <a:r>
              <a:rPr lang="ja-JP" altLang="en-US" smtClean="0">
                <a:latin typeface="MS UI Gothic" panose="020B0600070205080204" pitchFamily="50" charset="-128"/>
                <a:ea typeface="MS UI Gothic" panose="020B0600070205080204" pitchFamily="50" charset="-128"/>
              </a:rPr>
              <a:t>：</a:t>
            </a: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ja-JP" altLang="en-US">
                <a:latin typeface="MS UI Gothic" panose="020B0600070205080204" pitchFamily="50" charset="-128"/>
                <a:ea typeface="MS UI Gothic" panose="020B0600070205080204" pitchFamily="50" charset="-128"/>
              </a:rPr>
              <a:t>資料等の作成上、講義・演習の実施上</a:t>
            </a: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ja-JP" altLang="en-US">
                <a:latin typeface="MS UI Gothic" panose="020B0600070205080204" pitchFamily="50" charset="-128"/>
                <a:ea typeface="MS UI Gothic" panose="020B0600070205080204" pitchFamily="50" charset="-128"/>
              </a:rPr>
              <a:t>講義　講師への配慮依頼事項について（文書例）</a:t>
            </a:r>
          </a:p>
          <a:p>
            <a:pPr marL="15875" lvl="1" indent="0">
              <a:lnSpc>
                <a:spcPts val="2100"/>
              </a:lnSpc>
              <a:buNone/>
            </a:pPr>
            <a:r>
              <a:rPr lang="ja-JP" altLang="en-US">
                <a:latin typeface="MS UI Gothic" panose="020B0600070205080204" pitchFamily="50" charset="-128"/>
                <a:ea typeface="MS UI Gothic" panose="020B0600070205080204" pitchFamily="50" charset="-128"/>
              </a:rPr>
              <a:t>　</a:t>
            </a:r>
            <a:r>
              <a:rPr lang="ja-JP" altLang="en-US" smtClean="0">
                <a:latin typeface="MS UI Gothic" panose="020B0600070205080204" pitchFamily="50" charset="-128"/>
                <a:ea typeface="MS UI Gothic" panose="020B0600070205080204" pitchFamily="50" charset="-128"/>
              </a:rPr>
              <a:t>　</a:t>
            </a:r>
            <a:r>
              <a:rPr lang="ja-JP" altLang="en-US">
                <a:latin typeface="MS UI Gothic" panose="020B0600070205080204" pitchFamily="50" charset="-128"/>
                <a:ea typeface="MS UI Gothic" panose="020B0600070205080204" pitchFamily="50" charset="-128"/>
              </a:rPr>
              <a:t>　　　</a:t>
            </a:r>
            <a:r>
              <a:rPr lang="ja-JP" altLang="en-US" smtClean="0">
                <a:latin typeface="MS UI Gothic" panose="020B0600070205080204" pitchFamily="50" charset="-128"/>
                <a:ea typeface="MS UI Gothic" panose="020B0600070205080204" pitchFamily="50" charset="-128"/>
              </a:rPr>
              <a:t>・</a:t>
            </a:r>
            <a:r>
              <a:rPr lang="ja-JP" altLang="en-US">
                <a:latin typeface="MS UI Gothic" panose="020B0600070205080204" pitchFamily="50" charset="-128"/>
                <a:ea typeface="MS UI Gothic" panose="020B0600070205080204" pitchFamily="50" charset="-128"/>
              </a:rPr>
              <a:t>演習　企画検討の場で協議、演習講師への伝達</a:t>
            </a:r>
          </a:p>
          <a:p>
            <a:pPr marL="15875" lvl="1" indent="0">
              <a:lnSpc>
                <a:spcPts val="600"/>
              </a:lnSpc>
              <a:buNone/>
            </a:pPr>
            <a:endParaRPr lang="en-US" altLang="ja-JP"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a:latin typeface="MS UI Gothic" panose="020B0600070205080204" pitchFamily="50" charset="-128"/>
                <a:ea typeface="MS UI Gothic" panose="020B0600070205080204" pitchFamily="50" charset="-128"/>
              </a:rPr>
              <a:t>　</a:t>
            </a:r>
            <a:r>
              <a:rPr lang="ja-JP" altLang="en-US" smtClean="0">
                <a:latin typeface="MS UI Gothic" panose="020B0600070205080204" pitchFamily="50" charset="-128"/>
                <a:ea typeface="MS UI Gothic" panose="020B0600070205080204" pitchFamily="50" charset="-128"/>
              </a:rPr>
              <a:t>　</a:t>
            </a:r>
            <a:r>
              <a:rPr lang="ja-JP" altLang="en-US">
                <a:latin typeface="MS UI Gothic" panose="020B0600070205080204" pitchFamily="50" charset="-128"/>
                <a:ea typeface="MS UI Gothic" panose="020B0600070205080204" pitchFamily="50" charset="-128"/>
              </a:rPr>
              <a:t>　</a:t>
            </a:r>
            <a:r>
              <a:rPr lang="en-US" altLang="ja-JP" smtClean="0">
                <a:latin typeface="MS UI Gothic" panose="020B0600070205080204" pitchFamily="50" charset="-128"/>
                <a:ea typeface="MS UI Gothic" panose="020B0600070205080204" pitchFamily="50" charset="-128"/>
              </a:rPr>
              <a:t>※</a:t>
            </a:r>
            <a:r>
              <a:rPr lang="ja-JP" altLang="en-US" smtClean="0">
                <a:latin typeface="MS UI Gothic" panose="020B0600070205080204" pitchFamily="50" charset="-128"/>
                <a:ea typeface="MS UI Gothic" panose="020B0600070205080204" pitchFamily="50" charset="-128"/>
              </a:rPr>
              <a:t>学校教育と</a:t>
            </a:r>
            <a:r>
              <a:rPr lang="ja-JP" altLang="en-US">
                <a:latin typeface="MS UI Gothic" panose="020B0600070205080204" pitchFamily="50" charset="-128"/>
                <a:ea typeface="MS UI Gothic" panose="020B0600070205080204" pitchFamily="50" charset="-128"/>
              </a:rPr>
              <a:t>異なり、</a:t>
            </a:r>
            <a:r>
              <a:rPr lang="ja-JP" altLang="en-US" smtClean="0">
                <a:latin typeface="MS UI Gothic" panose="020B0600070205080204" pitchFamily="50" charset="-128"/>
                <a:ea typeface="MS UI Gothic" panose="020B0600070205080204" pitchFamily="50" charset="-128"/>
              </a:rPr>
              <a:t>各講師個人と</a:t>
            </a:r>
            <a:r>
              <a:rPr lang="ja-JP" altLang="en-US">
                <a:latin typeface="MS UI Gothic" panose="020B0600070205080204" pitchFamily="50" charset="-128"/>
                <a:ea typeface="MS UI Gothic" panose="020B0600070205080204" pitchFamily="50" charset="-128"/>
              </a:rPr>
              <a:t>配慮希望者が直接やりとり</a:t>
            </a:r>
            <a:r>
              <a:rPr lang="ja-JP" altLang="en-US" smtClean="0">
                <a:latin typeface="MS UI Gothic" panose="020B0600070205080204" pitchFamily="50" charset="-128"/>
                <a:ea typeface="MS UI Gothic" panose="020B0600070205080204" pitchFamily="50" charset="-128"/>
              </a:rPr>
              <a:t>を</a:t>
            </a: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する内容は実務上考えにくいため省略</a:t>
            </a:r>
            <a:r>
              <a:rPr lang="ja-JP" altLang="en-US">
                <a:latin typeface="MS UI Gothic" panose="020B0600070205080204" pitchFamily="50" charset="-128"/>
                <a:ea typeface="MS UI Gothic" panose="020B0600070205080204" pitchFamily="50" charset="-128"/>
              </a:rPr>
              <a:t>予定。</a:t>
            </a:r>
          </a:p>
          <a:p>
            <a:pPr marL="15875" lvl="1" indent="0">
              <a:lnSpc>
                <a:spcPts val="2100"/>
              </a:lnSpc>
              <a:buNone/>
            </a:pPr>
            <a:endParaRPr lang="ja-JP" altLang="en-US">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ＤＨＰ特太ゴシック体" panose="020B0500000000000000" pitchFamily="50" charset="-128"/>
                <a:ea typeface="ＤＨＰ特太ゴシック体" panose="020B0500000000000000" pitchFamily="50" charset="-128"/>
              </a:rPr>
              <a:t>　４</a:t>
            </a:r>
            <a:r>
              <a:rPr lang="ja-JP" altLang="en-US">
                <a:latin typeface="ＤＨＰ特太ゴシック体" panose="020B0500000000000000" pitchFamily="50" charset="-128"/>
                <a:ea typeface="ＤＨＰ特太ゴシック体" panose="020B0500000000000000" pitchFamily="50" charset="-128"/>
              </a:rPr>
              <a:t>　できる限り</a:t>
            </a:r>
            <a:r>
              <a:rPr lang="ja-JP" altLang="en-US" smtClean="0">
                <a:latin typeface="ＤＨＰ特太ゴシック体" panose="020B0500000000000000" pitchFamily="50" charset="-128"/>
                <a:ea typeface="ＤＨＰ特太ゴシック体" panose="020B0500000000000000" pitchFamily="50" charset="-128"/>
              </a:rPr>
              <a:t>受講可能とするための方法例</a:t>
            </a:r>
            <a:endParaRPr lang="ja-JP" altLang="en-US">
              <a:latin typeface="ＤＨＰ特太ゴシック体" panose="020B0500000000000000" pitchFamily="50" charset="-128"/>
              <a:ea typeface="ＤＨＰ特太ゴシック体" panose="020B0500000000000000" pitchFamily="50" charset="-128"/>
            </a:endParaRPr>
          </a:p>
          <a:p>
            <a:pPr marL="15875" lvl="1" indent="0">
              <a:lnSpc>
                <a:spcPts val="300"/>
              </a:lnSpc>
              <a:buNone/>
            </a:pPr>
            <a:endParaRPr lang="en-US" altLang="ja-JP"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ja-JP" altLang="en-US">
                <a:latin typeface="MS UI Gothic" panose="020B0600070205080204" pitchFamily="50" charset="-128"/>
                <a:ea typeface="MS UI Gothic" panose="020B0600070205080204" pitchFamily="50" charset="-128"/>
              </a:rPr>
              <a:t>　</a:t>
            </a:r>
            <a:r>
              <a:rPr lang="ja-JP" altLang="en-US" smtClean="0">
                <a:latin typeface="MS UI Gothic" panose="020B0600070205080204" pitchFamily="50" charset="-128"/>
                <a:ea typeface="MS UI Gothic" panose="020B0600070205080204" pitchFamily="50" charset="-128"/>
              </a:rPr>
              <a:t>例 ・</a:t>
            </a:r>
            <a:r>
              <a:rPr lang="ja-JP" altLang="en-US">
                <a:latin typeface="MS UI Gothic" panose="020B0600070205080204" pitchFamily="50" charset="-128"/>
                <a:ea typeface="MS UI Gothic" panose="020B0600070205080204" pitchFamily="50" charset="-128"/>
              </a:rPr>
              <a:t>合理的配慮を具体的に検討する</a:t>
            </a:r>
            <a:r>
              <a:rPr lang="ja-JP" altLang="en-US" smtClean="0">
                <a:latin typeface="MS UI Gothic" panose="020B0600070205080204" pitchFamily="50" charset="-128"/>
                <a:ea typeface="MS UI Gothic" panose="020B0600070205080204" pitchFamily="50" charset="-128"/>
              </a:rPr>
              <a:t>方法</a:t>
            </a: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ja-JP" altLang="en-US">
                <a:latin typeface="MS UI Gothic" panose="020B0600070205080204" pitchFamily="50" charset="-128"/>
                <a:ea typeface="MS UI Gothic" panose="020B0600070205080204" pitchFamily="50" charset="-128"/>
              </a:rPr>
              <a:t>　</a:t>
            </a:r>
            <a:r>
              <a:rPr lang="ja-JP" altLang="en-US" smtClean="0">
                <a:latin typeface="MS UI Gothic" panose="020B0600070205080204" pitchFamily="50" charset="-128"/>
                <a:ea typeface="MS UI Gothic" panose="020B0600070205080204" pitchFamily="50" charset="-128"/>
              </a:rPr>
              <a:t>→ 事例</a:t>
            </a:r>
            <a:r>
              <a:rPr lang="ja-JP" altLang="en-US">
                <a:latin typeface="MS UI Gothic" panose="020B0600070205080204" pitchFamily="50" charset="-128"/>
                <a:ea typeface="MS UI Gothic" panose="020B0600070205080204" pitchFamily="50" charset="-128"/>
              </a:rPr>
              <a:t>等の</a:t>
            </a:r>
            <a:r>
              <a:rPr lang="ja-JP" altLang="en-US" smtClean="0">
                <a:latin typeface="MS UI Gothic" panose="020B0600070205080204" pitchFamily="50" charset="-128"/>
                <a:ea typeface="MS UI Gothic" panose="020B0600070205080204" pitchFamily="50" charset="-128"/>
              </a:rPr>
              <a:t>紹介</a:t>
            </a: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事例集や団体、</a:t>
            </a:r>
            <a:r>
              <a:rPr lang="en-US" altLang="ja-JP" smtClean="0">
                <a:latin typeface="MS UI Gothic" panose="020B0600070205080204" pitchFamily="50" charset="-128"/>
                <a:ea typeface="MS UI Gothic" panose="020B0600070205080204" pitchFamily="50" charset="-128"/>
              </a:rPr>
              <a:t>web</a:t>
            </a:r>
            <a:r>
              <a:rPr lang="ja-JP" altLang="en-US">
                <a:latin typeface="MS UI Gothic" panose="020B0600070205080204" pitchFamily="50" charset="-128"/>
                <a:ea typeface="MS UI Gothic" panose="020B0600070205080204" pitchFamily="50" charset="-128"/>
              </a:rPr>
              <a:t>上</a:t>
            </a:r>
            <a:r>
              <a:rPr lang="ja-JP" altLang="en-US" smtClean="0">
                <a:latin typeface="MS UI Gothic" panose="020B0600070205080204" pitchFamily="50" charset="-128"/>
                <a:ea typeface="MS UI Gothic" panose="020B0600070205080204" pitchFamily="50" charset="-128"/>
              </a:rPr>
              <a:t>で利用可能な</a:t>
            </a:r>
            <a:r>
              <a:rPr lang="en-US" altLang="ja-JP" smtClean="0">
                <a:latin typeface="MS UI Gothic" panose="020B0600070205080204" pitchFamily="50" charset="-128"/>
                <a:ea typeface="MS UI Gothic" panose="020B0600070205080204" pitchFamily="50" charset="-128"/>
              </a:rPr>
              <a:t>DB</a:t>
            </a:r>
            <a:r>
              <a:rPr lang="ja-JP" altLang="en-US" smtClean="0">
                <a:latin typeface="MS UI Gothic" panose="020B0600070205080204" pitchFamily="50" charset="-128"/>
                <a:ea typeface="MS UI Gothic" panose="020B0600070205080204" pitchFamily="50" charset="-128"/>
              </a:rPr>
              <a:t>等の紹介</a:t>
            </a:r>
            <a:endParaRPr lang="ja-JP" altLang="en-US">
              <a:latin typeface="MS UI Gothic" panose="020B0600070205080204" pitchFamily="50" charset="-128"/>
              <a:ea typeface="MS UI Gothic" panose="020B0600070205080204" pitchFamily="50" charset="-128"/>
            </a:endParaRPr>
          </a:p>
          <a:p>
            <a:pPr marL="15875" lvl="1" indent="0">
              <a:lnSpc>
                <a:spcPts val="2100"/>
              </a:lnSpc>
              <a:buNone/>
            </a:pPr>
            <a:r>
              <a:rPr lang="ja-JP" altLang="en-US">
                <a:latin typeface="MS UI Gothic" panose="020B0600070205080204" pitchFamily="50" charset="-128"/>
                <a:ea typeface="MS UI Gothic" panose="020B0600070205080204" pitchFamily="50" charset="-128"/>
              </a:rPr>
              <a:t>　</a:t>
            </a:r>
            <a:r>
              <a:rPr lang="ja-JP" altLang="en-US" smtClean="0">
                <a:latin typeface="MS UI Gothic" panose="020B0600070205080204" pitchFamily="50" charset="-128"/>
                <a:ea typeface="MS UI Gothic" panose="020B0600070205080204" pitchFamily="50" charset="-128"/>
              </a:rPr>
              <a:t>　</a:t>
            </a:r>
            <a:r>
              <a:rPr lang="ja-JP" altLang="en-US">
                <a:latin typeface="MS UI Gothic" panose="020B0600070205080204" pitchFamily="50" charset="-128"/>
                <a:ea typeface="MS UI Gothic" panose="020B0600070205080204" pitchFamily="50" charset="-128"/>
              </a:rPr>
              <a:t>　</a:t>
            </a:r>
            <a:r>
              <a:rPr lang="ja-JP" altLang="en-US" smtClean="0">
                <a:latin typeface="MS UI Gothic" panose="020B0600070205080204" pitchFamily="50" charset="-128"/>
                <a:ea typeface="MS UI Gothic" panose="020B0600070205080204" pitchFamily="50" charset="-128"/>
              </a:rPr>
              <a:t>　</a:t>
            </a:r>
            <a:r>
              <a:rPr lang="ja-JP" altLang="en-US">
                <a:latin typeface="MS UI Gothic" panose="020B0600070205080204" pitchFamily="50" charset="-128"/>
                <a:ea typeface="MS UI Gothic" panose="020B0600070205080204" pitchFamily="50" charset="-128"/>
              </a:rPr>
              <a:t>　・費用をできるだけ押さえる</a:t>
            </a:r>
            <a:r>
              <a:rPr lang="ja-JP" altLang="en-US" smtClean="0">
                <a:latin typeface="MS UI Gothic" panose="020B0600070205080204" pitchFamily="50" charset="-128"/>
                <a:ea typeface="MS UI Gothic" panose="020B0600070205080204" pitchFamily="50" charset="-128"/>
              </a:rPr>
              <a:t>方法</a:t>
            </a: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ja-JP" altLang="en-US">
                <a:latin typeface="MS UI Gothic" panose="020B0600070205080204" pitchFamily="50" charset="-128"/>
                <a:ea typeface="MS UI Gothic" panose="020B0600070205080204" pitchFamily="50" charset="-128"/>
              </a:rPr>
              <a:t>　　　</a:t>
            </a:r>
            <a:r>
              <a:rPr lang="ja-JP" altLang="en-US" smtClean="0">
                <a:latin typeface="MS UI Gothic" panose="020B0600070205080204" pitchFamily="50" charset="-128"/>
                <a:ea typeface="MS UI Gothic" panose="020B0600070205080204" pitchFamily="50" charset="-128"/>
              </a:rPr>
              <a:t>→ 支援</a:t>
            </a:r>
            <a:r>
              <a:rPr lang="ja-JP" altLang="en-US">
                <a:latin typeface="MS UI Gothic" panose="020B0600070205080204" pitchFamily="50" charset="-128"/>
                <a:ea typeface="MS UI Gothic" panose="020B0600070205080204" pitchFamily="50" charset="-128"/>
              </a:rPr>
              <a:t>機器等の活用</a:t>
            </a:r>
          </a:p>
        </p:txBody>
      </p:sp>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smtClean="0">
                <a:solidFill>
                  <a:schemeClr val="bg1"/>
                </a:solidFill>
                <a:latin typeface="ＤＦ特太ゴシック体" panose="020B0509000000000000" pitchFamily="49" charset="-128"/>
                <a:ea typeface="ＤＦ特太ゴシック体" panose="020B0509000000000000" pitchFamily="49" charset="-128"/>
              </a:rPr>
              <a:t>合理的配慮の実施について③</a:t>
            </a:r>
            <a:endParaRPr lang="ja-JP" altLang="en-US" sz="24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34</a:t>
            </a:fld>
            <a:endParaRPr kumimoji="1" lang="ja-JP" altLang="en-US"/>
          </a:p>
        </p:txBody>
      </p:sp>
    </p:spTree>
    <p:extLst>
      <p:ext uri="{BB962C8B-B14F-4D97-AF65-F5344CB8AC3E}">
        <p14:creationId xmlns:p14="http://schemas.microsoft.com/office/powerpoint/2010/main" val="17434849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178786" y="517287"/>
            <a:ext cx="8786446" cy="5836626"/>
          </a:xfrm>
        </p:spPr>
        <p:txBody>
          <a:bodyPr/>
          <a:lstStyle/>
          <a:p>
            <a:r>
              <a:rPr lang="en-US" altLang="ja-JP" sz="3323" smtClean="0">
                <a:latin typeface="+mn-ea"/>
                <a:ea typeface="+mn-ea"/>
              </a:rPr>
              <a:t>Ⅱ</a:t>
            </a:r>
            <a:r>
              <a:rPr lang="ja-JP" altLang="en-US" sz="3323" smtClean="0"/>
              <a:t>－３　カリキュラム見直しのポイント</a:t>
            </a:r>
            <a:endParaRPr lang="ja-JP" altLang="en-US" sz="3323" dirty="0"/>
          </a:p>
        </p:txBody>
      </p:sp>
      <p:sp>
        <p:nvSpPr>
          <p:cNvPr id="3" name="スライド番号プレースホルダー 2"/>
          <p:cNvSpPr>
            <a:spLocks noGrp="1"/>
          </p:cNvSpPr>
          <p:nvPr>
            <p:ph type="sldNum" sz="quarter" idx="12"/>
          </p:nvPr>
        </p:nvSpPr>
        <p:spPr/>
        <p:txBody>
          <a:bodyPr/>
          <a:lstStyle/>
          <a:p>
            <a:fld id="{2ADEAB0B-3364-414D-832E-F3CDA843F507}" type="slidenum">
              <a:rPr kumimoji="1" lang="ja-JP" altLang="en-US" smtClean="0"/>
              <a:t>35</a:t>
            </a:fld>
            <a:endParaRPr kumimoji="1" lang="ja-JP" altLang="en-US"/>
          </a:p>
        </p:txBody>
      </p:sp>
    </p:spTree>
    <p:extLst>
      <p:ext uri="{BB962C8B-B14F-4D97-AF65-F5344CB8AC3E}">
        <p14:creationId xmlns:p14="http://schemas.microsoft.com/office/powerpoint/2010/main" val="4708711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155575" y="795338"/>
            <a:ext cx="8778875" cy="5829579"/>
          </a:xfrm>
        </p:spPr>
        <p:style>
          <a:lnRef idx="2">
            <a:schemeClr val="dk1"/>
          </a:lnRef>
          <a:fillRef idx="1">
            <a:schemeClr val="lt1"/>
          </a:fillRef>
          <a:effectRef idx="0">
            <a:schemeClr val="dk1"/>
          </a:effectRef>
          <a:fontRef idx="minor">
            <a:schemeClr val="dk1"/>
          </a:fontRef>
        </p:style>
        <p:txBody>
          <a:bodyPr>
            <a:noAutofit/>
          </a:bodyPr>
          <a:lstStyle/>
          <a:p>
            <a:pPr marL="15875" lvl="1" indent="0">
              <a:lnSpc>
                <a:spcPts val="2100"/>
              </a:lnSpc>
              <a:buNone/>
            </a:pPr>
            <a:endParaRPr lang="ja-JP" altLang="en-US" dirty="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en-US" altLang="ja-JP" smtClean="0">
                <a:latin typeface="ＤＨＰ特太ゴシック体" panose="020B0500000000000000" pitchFamily="50" charset="-128"/>
                <a:ea typeface="ＤＨＰ特太ゴシック体" panose="020B0500000000000000" pitchFamily="50" charset="-128"/>
              </a:rPr>
              <a:t>(1) </a:t>
            </a:r>
            <a:r>
              <a:rPr lang="ja-JP" altLang="en-US">
                <a:latin typeface="ＤＨＰ特太ゴシック体" panose="020B0500000000000000" pitchFamily="50" charset="-128"/>
                <a:ea typeface="ＤＨＰ特太ゴシック体" panose="020B0500000000000000" pitchFamily="50" charset="-128"/>
              </a:rPr>
              <a:t>告示・標準カリキュラムの</a:t>
            </a:r>
            <a:r>
              <a:rPr lang="ja-JP" altLang="en-US" smtClean="0">
                <a:latin typeface="ＤＨＰ特太ゴシック体" panose="020B0500000000000000" pitchFamily="50" charset="-128"/>
                <a:ea typeface="ＤＨＰ特太ゴシック体" panose="020B0500000000000000" pitchFamily="50" charset="-128"/>
              </a:rPr>
              <a:t>見直し</a:t>
            </a:r>
            <a:r>
              <a:rPr lang="ja-JP" altLang="en-US" sz="1800" smtClean="0">
                <a:latin typeface="ＤＨＰ特太ゴシック体" panose="020B0500000000000000" pitchFamily="50" charset="-128"/>
                <a:ea typeface="ＤＨＰ特太ゴシック体" panose="020B0500000000000000" pitchFamily="50" charset="-128"/>
              </a:rPr>
              <a:t> </a:t>
            </a:r>
            <a:r>
              <a:rPr lang="en-US" altLang="ja-JP" sz="1800" smtClean="0">
                <a:latin typeface="MS UI Gothic" panose="020B0600070205080204" pitchFamily="50" charset="-128"/>
                <a:ea typeface="MS UI Gothic" panose="020B0600070205080204" pitchFamily="50" charset="-128"/>
              </a:rPr>
              <a:t>(</a:t>
            </a:r>
            <a:r>
              <a:rPr lang="ja-JP" altLang="en-US" sz="1800" smtClean="0">
                <a:latin typeface="MS UI Gothic" panose="020B0600070205080204" pitchFamily="50" charset="-128"/>
                <a:ea typeface="MS UI Gothic" panose="020B0600070205080204" pitchFamily="50" charset="-128"/>
              </a:rPr>
              <a:t>獲得目標、学習内容、時間数</a:t>
            </a:r>
            <a:r>
              <a:rPr lang="en-US" altLang="ja-JP" sz="1800" smtClean="0">
                <a:latin typeface="MS UI Gothic" panose="020B0600070205080204" pitchFamily="50" charset="-128"/>
                <a:ea typeface="MS UI Gothic" panose="020B0600070205080204" pitchFamily="50" charset="-128"/>
              </a:rPr>
              <a:t>)</a:t>
            </a:r>
            <a:endParaRPr lang="ja-JP" altLang="en-US" sz="1800" smtClean="0">
              <a:latin typeface="MS UI Gothic" panose="020B0600070205080204" pitchFamily="50" charset="-128"/>
              <a:ea typeface="MS UI Gothic" panose="020B0600070205080204" pitchFamily="50" charset="-128"/>
            </a:endParaRPr>
          </a:p>
          <a:p>
            <a:pPr marL="15875" lvl="1" indent="0">
              <a:lnSpc>
                <a:spcPts val="2100"/>
              </a:lnSpc>
              <a:buNone/>
            </a:pPr>
            <a:endParaRPr lang="ja-JP" altLang="en-US"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en-US" altLang="ja-JP" smtClean="0">
                <a:latin typeface="ＤＨＰ特太ゴシック体" panose="020B0500000000000000" pitchFamily="50" charset="-128"/>
                <a:ea typeface="ＤＨＰ特太ゴシック体" panose="020B0500000000000000" pitchFamily="50" charset="-128"/>
              </a:rPr>
              <a:t>(2) </a:t>
            </a:r>
            <a:r>
              <a:rPr lang="ja-JP" altLang="en-US" smtClean="0">
                <a:latin typeface="ＤＨＰ特太ゴシック体" panose="020B0500000000000000" pitchFamily="50" charset="-128"/>
                <a:ea typeface="ＤＨＰ特太ゴシック体" panose="020B0500000000000000" pitchFamily="50" charset="-128"/>
              </a:rPr>
              <a:t>教育方法の見直し</a:t>
            </a:r>
            <a:r>
              <a:rPr lang="ja-JP" altLang="en-US" sz="1800" smtClean="0">
                <a:latin typeface="MS UI Gothic" panose="020B0600070205080204" pitchFamily="50" charset="-128"/>
                <a:ea typeface="MS UI Gothic" panose="020B0600070205080204" pitchFamily="50" charset="-128"/>
              </a:rPr>
              <a:t>　厚生労働科学研究・障害者総合福祉推進事業の成果</a:t>
            </a:r>
            <a:r>
              <a:rPr lang="ja-JP" altLang="en-US" smtClean="0">
                <a:latin typeface="MS UI Gothic" panose="020B0600070205080204" pitchFamily="50" charset="-128"/>
                <a:ea typeface="MS UI Gothic" panose="020B0600070205080204" pitchFamily="50" charset="-128"/>
              </a:rPr>
              <a:t>　</a:t>
            </a:r>
          </a:p>
          <a:p>
            <a:pPr marL="15875" lvl="1" indent="0">
              <a:lnSpc>
                <a:spcPts val="500"/>
              </a:lnSpc>
              <a:buNone/>
            </a:pPr>
            <a:endParaRPr lang="ja-JP" altLang="en-US"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・主体的かつ参加型の学習方法への転換</a:t>
            </a:r>
            <a:r>
              <a:rPr lang="en-US" altLang="ja-JP" smtClean="0">
                <a:latin typeface="MS UI Gothic" panose="020B0600070205080204" pitchFamily="50" charset="-128"/>
                <a:ea typeface="MS UI Gothic" panose="020B0600070205080204" pitchFamily="50" charset="-128"/>
              </a:rPr>
              <a:t>(</a:t>
            </a:r>
            <a:r>
              <a:rPr lang="ja-JP" altLang="en-US" smtClean="0">
                <a:latin typeface="MS UI Gothic" panose="020B0600070205080204" pitchFamily="50" charset="-128"/>
                <a:ea typeface="MS UI Gothic" panose="020B0600070205080204" pitchFamily="50" charset="-128"/>
              </a:rPr>
              <a:t>学習観の転換</a:t>
            </a:r>
            <a:r>
              <a:rPr lang="en-US" altLang="ja-JP" smtClean="0">
                <a:latin typeface="MS UI Gothic" panose="020B0600070205080204" pitchFamily="50" charset="-128"/>
                <a:ea typeface="MS UI Gothic" panose="020B0600070205080204" pitchFamily="50" charset="-128"/>
              </a:rPr>
              <a:t>)</a:t>
            </a:r>
            <a:endParaRPr lang="ja-JP" altLang="en-US"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・演習や実習のさらなる重視</a:t>
            </a: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・オープンエンドアプローチの視点の導入　</a:t>
            </a:r>
            <a:r>
              <a:rPr lang="en-US" altLang="ja-JP" sz="1800" smtClean="0">
                <a:latin typeface="MS UI Gothic" panose="020B0600070205080204" pitchFamily="50" charset="-128"/>
                <a:ea typeface="MS UI Gothic" panose="020B0600070205080204" pitchFamily="50" charset="-128"/>
              </a:rPr>
              <a:t>cf. </a:t>
            </a:r>
            <a:r>
              <a:rPr lang="ja-JP" altLang="en-US" sz="1800" smtClean="0">
                <a:latin typeface="MS UI Gothic" panose="020B0600070205080204" pitchFamily="50" charset="-128"/>
                <a:ea typeface="MS UI Gothic" panose="020B0600070205080204" pitchFamily="50" charset="-128"/>
              </a:rPr>
              <a:t>実践場面との整合性</a:t>
            </a:r>
          </a:p>
          <a:p>
            <a:pPr marL="15875" lvl="1" indent="0">
              <a:lnSpc>
                <a:spcPts val="500"/>
              </a:lnSpc>
              <a:buNone/>
            </a:pPr>
            <a:endParaRPr lang="ja-JP" altLang="en-US">
              <a:latin typeface="MS UI Gothic" panose="020B0600070205080204" pitchFamily="50" charset="-128"/>
              <a:ea typeface="MS UI Gothic" panose="020B0600070205080204" pitchFamily="50" charset="-128"/>
            </a:endParaRPr>
          </a:p>
          <a:p>
            <a:pPr marL="15875" lvl="1" indent="0">
              <a:lnSpc>
                <a:spcPts val="2100"/>
              </a:lnSpc>
              <a:buNone/>
            </a:pPr>
            <a:r>
              <a:rPr lang="ja-JP" altLang="en-US">
                <a:latin typeface="MS UI Gothic" panose="020B0600070205080204" pitchFamily="50" charset="-128"/>
                <a:ea typeface="MS UI Gothic" panose="020B0600070205080204" pitchFamily="50" charset="-128"/>
              </a:rPr>
              <a:t>　・研修全体の連動性の重視</a:t>
            </a:r>
          </a:p>
          <a:p>
            <a:pPr marL="15875" lvl="1" indent="0">
              <a:lnSpc>
                <a:spcPts val="500"/>
              </a:lnSpc>
              <a:buNone/>
            </a:pPr>
            <a:endParaRPr lang="ja-JP" altLang="en-US"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・継続的な学びの必要性の強調</a:t>
            </a: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・研修における実習の導入</a:t>
            </a:r>
            <a:r>
              <a:rPr lang="en-US" altLang="ja-JP" smtClean="0">
                <a:latin typeface="MS UI Gothic" panose="020B0600070205080204" pitchFamily="50" charset="-128"/>
                <a:ea typeface="MS UI Gothic" panose="020B0600070205080204" pitchFamily="50" charset="-128"/>
              </a:rPr>
              <a:t>(</a:t>
            </a:r>
            <a:r>
              <a:rPr lang="ja-JP" altLang="en-US" smtClean="0">
                <a:latin typeface="MS UI Gothic" panose="020B0600070205080204" pitchFamily="50" charset="-128"/>
                <a:ea typeface="MS UI Gothic" panose="020B0600070205080204" pitchFamily="50" charset="-128"/>
              </a:rPr>
              <a:t>初任</a:t>
            </a:r>
            <a:r>
              <a:rPr lang="en-US" altLang="ja-JP" smtClean="0">
                <a:latin typeface="MS UI Gothic" panose="020B0600070205080204" pitchFamily="50" charset="-128"/>
                <a:ea typeface="MS UI Gothic" panose="020B0600070205080204" pitchFamily="50" charset="-128"/>
              </a:rPr>
              <a:t>)</a:t>
            </a:r>
            <a:r>
              <a:rPr lang="ja-JP" altLang="en-US" smtClean="0">
                <a:latin typeface="MS UI Gothic" panose="020B0600070205080204" pitchFamily="50" charset="-128"/>
                <a:ea typeface="MS UI Gothic" panose="020B0600070205080204" pitchFamily="50" charset="-128"/>
              </a:rPr>
              <a:t>や推奨</a:t>
            </a:r>
            <a:r>
              <a:rPr lang="en-US" altLang="ja-JP" smtClean="0">
                <a:latin typeface="MS UI Gothic" panose="020B0600070205080204" pitchFamily="50" charset="-128"/>
                <a:ea typeface="MS UI Gothic" panose="020B0600070205080204" pitchFamily="50" charset="-128"/>
              </a:rPr>
              <a:t>(</a:t>
            </a:r>
            <a:r>
              <a:rPr lang="ja-JP" altLang="en-US" smtClean="0">
                <a:latin typeface="MS UI Gothic" panose="020B0600070205080204" pitchFamily="50" charset="-128"/>
                <a:ea typeface="MS UI Gothic" panose="020B0600070205080204" pitchFamily="50" charset="-128"/>
              </a:rPr>
              <a:t>現任</a:t>
            </a:r>
            <a:r>
              <a:rPr lang="en-US" altLang="ja-JP" smtClean="0">
                <a:latin typeface="MS UI Gothic" panose="020B0600070205080204" pitchFamily="50" charset="-128"/>
                <a:ea typeface="MS UI Gothic" panose="020B0600070205080204" pitchFamily="50" charset="-128"/>
              </a:rPr>
              <a:t>) </a:t>
            </a:r>
            <a:endParaRPr lang="ja-JP" altLang="en-US"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a:latin typeface="MS UI Gothic" panose="020B0600070205080204" pitchFamily="50" charset="-128"/>
                <a:ea typeface="MS UI Gothic" panose="020B0600070205080204" pitchFamily="50" charset="-128"/>
              </a:rPr>
              <a:t>　　　・実地</a:t>
            </a:r>
            <a:r>
              <a:rPr lang="ja-JP" altLang="en-US" smtClean="0">
                <a:latin typeface="MS UI Gothic" panose="020B0600070205080204" pitchFamily="50" charset="-128"/>
                <a:ea typeface="MS UI Gothic" panose="020B0600070205080204" pitchFamily="50" charset="-128"/>
              </a:rPr>
              <a:t>教育</a:t>
            </a:r>
            <a:r>
              <a:rPr lang="en-US" altLang="ja-JP" smtClean="0">
                <a:latin typeface="MS UI Gothic" panose="020B0600070205080204" pitchFamily="50" charset="-128"/>
                <a:ea typeface="MS UI Gothic" panose="020B0600070205080204" pitchFamily="50" charset="-128"/>
              </a:rPr>
              <a:t>(</a:t>
            </a:r>
            <a:r>
              <a:rPr lang="ja-JP" altLang="en-US" smtClean="0">
                <a:latin typeface="MS UI Gothic" panose="020B0600070205080204" pitchFamily="50" charset="-128"/>
                <a:ea typeface="MS UI Gothic" panose="020B0600070205080204" pitchFamily="50" charset="-128"/>
              </a:rPr>
              <a:t>ＯＪＴ</a:t>
            </a:r>
            <a:r>
              <a:rPr lang="en-US" altLang="ja-JP">
                <a:latin typeface="MS UI Gothic" panose="020B0600070205080204" pitchFamily="50" charset="-128"/>
                <a:ea typeface="MS UI Gothic" panose="020B0600070205080204" pitchFamily="50" charset="-128"/>
              </a:rPr>
              <a:t>)</a:t>
            </a:r>
            <a:r>
              <a:rPr lang="ja-JP" altLang="en-US" smtClean="0">
                <a:latin typeface="MS UI Gothic" panose="020B0600070205080204" pitchFamily="50" charset="-128"/>
                <a:ea typeface="MS UI Gothic" panose="020B0600070205080204" pitchFamily="50" charset="-128"/>
              </a:rPr>
              <a:t>との連動の導入</a:t>
            </a: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・スーパービジョンや合議の場の体験等を導入</a:t>
            </a:r>
            <a:r>
              <a:rPr lang="en-US" altLang="ja-JP" smtClean="0">
                <a:latin typeface="MS UI Gothic" panose="020B0600070205080204" pitchFamily="50" charset="-128"/>
                <a:ea typeface="MS UI Gothic" panose="020B0600070205080204" pitchFamily="50" charset="-128"/>
              </a:rPr>
              <a:t>(</a:t>
            </a:r>
            <a:r>
              <a:rPr lang="ja-JP" altLang="en-US" smtClean="0">
                <a:latin typeface="MS UI Gothic" panose="020B0600070205080204" pitchFamily="50" charset="-128"/>
                <a:ea typeface="MS UI Gothic" panose="020B0600070205080204" pitchFamily="50" charset="-128"/>
              </a:rPr>
              <a:t>初任・現任</a:t>
            </a:r>
            <a:r>
              <a:rPr lang="en-US" altLang="ja-JP" smtClean="0">
                <a:latin typeface="MS UI Gothic" panose="020B0600070205080204" pitchFamily="50" charset="-128"/>
                <a:ea typeface="MS UI Gothic" panose="020B0600070205080204" pitchFamily="50" charset="-128"/>
              </a:rPr>
              <a:t>)</a:t>
            </a:r>
            <a:endParaRPr lang="ja-JP" altLang="en-US">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・自己評価等の導入を推奨</a:t>
            </a:r>
            <a:r>
              <a:rPr lang="en-US" altLang="ja-JP" smtClean="0">
                <a:latin typeface="MS UI Gothic" panose="020B0600070205080204" pitchFamily="50" charset="-128"/>
                <a:ea typeface="MS UI Gothic" panose="020B0600070205080204" pitchFamily="50" charset="-128"/>
              </a:rPr>
              <a:t>(</a:t>
            </a:r>
            <a:r>
              <a:rPr lang="ja-JP" altLang="en-US" smtClean="0">
                <a:latin typeface="MS UI Gothic" panose="020B0600070205080204" pitchFamily="50" charset="-128"/>
                <a:ea typeface="MS UI Gothic" panose="020B0600070205080204" pitchFamily="50" charset="-128"/>
              </a:rPr>
              <a:t>初任・現任</a:t>
            </a:r>
            <a:r>
              <a:rPr lang="en-US" altLang="ja-JP" smtClean="0">
                <a:latin typeface="MS UI Gothic" panose="020B0600070205080204" pitchFamily="50" charset="-128"/>
                <a:ea typeface="MS UI Gothic" panose="020B0600070205080204" pitchFamily="50" charset="-128"/>
              </a:rPr>
              <a:t>)</a:t>
            </a:r>
            <a:endParaRPr lang="ja-JP" altLang="en-US" smtClean="0">
              <a:latin typeface="MS UI Gothic" panose="020B0600070205080204" pitchFamily="50" charset="-128"/>
              <a:ea typeface="MS UI Gothic" panose="020B0600070205080204" pitchFamily="50" charset="-128"/>
            </a:endParaRPr>
          </a:p>
          <a:p>
            <a:pPr marL="15875" lvl="1" indent="0">
              <a:lnSpc>
                <a:spcPts val="2100"/>
              </a:lnSpc>
              <a:buNone/>
            </a:pPr>
            <a:endParaRPr lang="ja-JP" altLang="en-US"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 都道府県における企画立案方法の見直し</a:t>
            </a: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ja-JP" altLang="en-US" sz="2000" smtClean="0">
                <a:latin typeface="MS UI Gothic" panose="020B0600070205080204" pitchFamily="50" charset="-128"/>
                <a:ea typeface="MS UI Gothic" panose="020B0600070205080204" pitchFamily="50" charset="-128"/>
              </a:rPr>
              <a:t>・検討体制、研修体系、教材開発、講師選定・確保、地域との連動など</a:t>
            </a:r>
            <a:endParaRPr lang="ja-JP" altLang="en-US" sz="2000" dirty="0" smtClean="0">
              <a:latin typeface="MS UI Gothic" panose="020B0600070205080204" pitchFamily="50" charset="-128"/>
              <a:ea typeface="MS UI Gothic" panose="020B0600070205080204" pitchFamily="50" charset="-128"/>
            </a:endParaRPr>
          </a:p>
        </p:txBody>
      </p:sp>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smtClean="0">
                <a:solidFill>
                  <a:schemeClr val="bg1"/>
                </a:solidFill>
                <a:latin typeface="ＤＦ特太ゴシック体" panose="020B0509000000000000" pitchFamily="49" charset="-128"/>
                <a:ea typeface="ＤＦ特太ゴシック体" panose="020B0509000000000000" pitchFamily="49" charset="-128"/>
              </a:rPr>
              <a:t>カリキュラム見直しのポイント</a:t>
            </a:r>
            <a:endParaRPr lang="ja-JP" altLang="en-US" sz="24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36</a:t>
            </a:fld>
            <a:endParaRPr kumimoji="1" lang="ja-JP" altLang="en-US"/>
          </a:p>
        </p:txBody>
      </p:sp>
    </p:spTree>
    <p:extLst>
      <p:ext uri="{BB962C8B-B14F-4D97-AF65-F5344CB8AC3E}">
        <p14:creationId xmlns:p14="http://schemas.microsoft.com/office/powerpoint/2010/main" val="410247620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251520" y="188640"/>
            <a:ext cx="8568952" cy="648072"/>
          </a:xfrm>
          <a:prstGeom prst="roundRect">
            <a:avLst/>
          </a:prstGeom>
          <a:solidFill>
            <a:schemeClr val="accent6">
              <a:lumMod val="50000"/>
            </a:schemeClr>
          </a:solid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bg1"/>
                </a:solidFill>
                <a:latin typeface="メイリオ" pitchFamily="50" charset="-128"/>
                <a:ea typeface="メイリオ" pitchFamily="50" charset="-128"/>
                <a:cs typeface="メイリオ" pitchFamily="50" charset="-128"/>
              </a:rPr>
              <a:t>継続的な学びの中での初任者研修とその獲得目標</a:t>
            </a:r>
            <a:endParaRPr lang="ja-JP" altLang="en-US" sz="2400" b="1" dirty="0">
              <a:solidFill>
                <a:schemeClr val="bg1"/>
              </a:solidFill>
              <a:latin typeface="メイリオ" pitchFamily="50" charset="-128"/>
              <a:ea typeface="メイリオ" pitchFamily="50" charset="-128"/>
              <a:cs typeface="メイリオ" pitchFamily="50" charset="-128"/>
            </a:endParaRPr>
          </a:p>
        </p:txBody>
      </p:sp>
      <p:sp>
        <p:nvSpPr>
          <p:cNvPr id="10" name="角丸四角形 9"/>
          <p:cNvSpPr/>
          <p:nvPr/>
        </p:nvSpPr>
        <p:spPr>
          <a:xfrm>
            <a:off x="395536" y="1844824"/>
            <a:ext cx="1872208" cy="1008112"/>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latin typeface="メイリオ" pitchFamily="50" charset="-128"/>
                <a:ea typeface="メイリオ" pitchFamily="50" charset="-128"/>
                <a:cs typeface="メイリオ" pitchFamily="50" charset="-128"/>
              </a:rPr>
              <a:t>テーマ別</a:t>
            </a:r>
          </a:p>
          <a:p>
            <a:pPr algn="ctr"/>
            <a:r>
              <a:rPr lang="ja-JP" altLang="en-US" sz="2400" b="1" dirty="0" smtClean="0">
                <a:solidFill>
                  <a:schemeClr val="tx1"/>
                </a:solidFill>
                <a:latin typeface="メイリオ" pitchFamily="50" charset="-128"/>
                <a:ea typeface="メイリオ" pitchFamily="50" charset="-128"/>
                <a:cs typeface="メイリオ" pitchFamily="50" charset="-128"/>
              </a:rPr>
              <a:t>研修</a:t>
            </a:r>
            <a:endParaRPr kumimoji="1" lang="ja-JP" altLang="en-US" sz="2400" b="1" dirty="0">
              <a:solidFill>
                <a:schemeClr val="tx1"/>
              </a:solidFill>
              <a:latin typeface="メイリオ" pitchFamily="50" charset="-128"/>
              <a:ea typeface="メイリオ" pitchFamily="50" charset="-128"/>
              <a:cs typeface="メイリオ" pitchFamily="50" charset="-128"/>
            </a:endParaRPr>
          </a:p>
        </p:txBody>
      </p:sp>
      <p:sp>
        <p:nvSpPr>
          <p:cNvPr id="18" name="角丸四角形 17"/>
          <p:cNvSpPr/>
          <p:nvPr/>
        </p:nvSpPr>
        <p:spPr>
          <a:xfrm>
            <a:off x="395536" y="2996952"/>
            <a:ext cx="1872208" cy="1296144"/>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latin typeface="メイリオ" pitchFamily="50" charset="-128"/>
                <a:ea typeface="メイリオ" pitchFamily="50" charset="-128"/>
                <a:cs typeface="メイリオ" pitchFamily="50" charset="-128"/>
              </a:rPr>
              <a:t>階層別研修</a:t>
            </a:r>
            <a:endParaRPr kumimoji="1" lang="ja-JP" altLang="en-US" sz="2400" b="1" dirty="0">
              <a:solidFill>
                <a:schemeClr val="tx1"/>
              </a:solidFill>
              <a:latin typeface="メイリオ" pitchFamily="50" charset="-128"/>
              <a:ea typeface="メイリオ" pitchFamily="50" charset="-128"/>
              <a:cs typeface="メイリオ" pitchFamily="50" charset="-128"/>
            </a:endParaRPr>
          </a:p>
        </p:txBody>
      </p:sp>
      <p:sp>
        <p:nvSpPr>
          <p:cNvPr id="19" name="角丸四角形 18"/>
          <p:cNvSpPr/>
          <p:nvPr/>
        </p:nvSpPr>
        <p:spPr>
          <a:xfrm>
            <a:off x="8244408" y="3717032"/>
            <a:ext cx="827584" cy="360040"/>
          </a:xfrm>
          <a:prstGeom prst="roundRect">
            <a:avLst/>
          </a:prstGeom>
          <a:noFill/>
          <a:ln w="34925">
            <a:solidFill>
              <a:schemeClr val="accent3">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メイリオ" pitchFamily="50" charset="-128"/>
                <a:ea typeface="メイリオ" pitchFamily="50" charset="-128"/>
                <a:cs typeface="メイリオ" pitchFamily="50" charset="-128"/>
              </a:rPr>
              <a:t>熟達化</a:t>
            </a:r>
          </a:p>
        </p:txBody>
      </p:sp>
      <p:cxnSp>
        <p:nvCxnSpPr>
          <p:cNvPr id="28" name="直線矢印コネクタ 27"/>
          <p:cNvCxnSpPr/>
          <p:nvPr/>
        </p:nvCxnSpPr>
        <p:spPr>
          <a:xfrm>
            <a:off x="467544" y="4437112"/>
            <a:ext cx="8669560" cy="0"/>
          </a:xfrm>
          <a:prstGeom prst="straightConnector1">
            <a:avLst/>
          </a:prstGeom>
          <a:ln w="136525">
            <a:tailEnd type="arrow"/>
          </a:ln>
        </p:spPr>
        <p:style>
          <a:lnRef idx="1">
            <a:schemeClr val="accent1"/>
          </a:lnRef>
          <a:fillRef idx="0">
            <a:schemeClr val="accent1"/>
          </a:fillRef>
          <a:effectRef idx="0">
            <a:schemeClr val="accent1"/>
          </a:effectRef>
          <a:fontRef idx="minor">
            <a:schemeClr val="tx1"/>
          </a:fontRef>
        </p:style>
      </p:cxnSp>
      <p:sp>
        <p:nvSpPr>
          <p:cNvPr id="30" name="角丸四角形 29"/>
          <p:cNvSpPr/>
          <p:nvPr/>
        </p:nvSpPr>
        <p:spPr>
          <a:xfrm>
            <a:off x="4103440" y="3068960"/>
            <a:ext cx="900608" cy="720080"/>
          </a:xfrm>
          <a:prstGeom prst="roundRect">
            <a:avLst/>
          </a:prstGeom>
          <a:solidFill>
            <a:srgbClr val="C00000"/>
          </a:solidFill>
          <a:ln w="6032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メイリオ" pitchFamily="50" charset="-128"/>
                <a:ea typeface="メイリオ" pitchFamily="50" charset="-128"/>
                <a:cs typeface="メイリオ" pitchFamily="50" charset="-128"/>
              </a:rPr>
              <a:t>初任者研修</a:t>
            </a:r>
          </a:p>
        </p:txBody>
      </p:sp>
      <p:sp>
        <p:nvSpPr>
          <p:cNvPr id="31" name="角丸四角形 30"/>
          <p:cNvSpPr/>
          <p:nvPr/>
        </p:nvSpPr>
        <p:spPr>
          <a:xfrm>
            <a:off x="5399584" y="3176972"/>
            <a:ext cx="900608" cy="504056"/>
          </a:xfrm>
          <a:prstGeom prst="roundRect">
            <a:avLst/>
          </a:prstGeom>
          <a:noFill/>
          <a:ln w="34925">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メイリオ" pitchFamily="50" charset="-128"/>
                <a:ea typeface="メイリオ" pitchFamily="50" charset="-128"/>
                <a:cs typeface="メイリオ" pitchFamily="50" charset="-128"/>
              </a:rPr>
              <a:t>現任</a:t>
            </a:r>
          </a:p>
          <a:p>
            <a:pPr algn="ctr"/>
            <a:r>
              <a:rPr lang="ja-JP" altLang="en-US" sz="1400" b="1" dirty="0" smtClean="0">
                <a:solidFill>
                  <a:schemeClr val="tx1"/>
                </a:solidFill>
                <a:latin typeface="メイリオ" pitchFamily="50" charset="-128"/>
                <a:ea typeface="メイリオ" pitchFamily="50" charset="-128"/>
                <a:cs typeface="メイリオ" pitchFamily="50" charset="-128"/>
              </a:rPr>
              <a:t>研修</a:t>
            </a:r>
          </a:p>
        </p:txBody>
      </p:sp>
      <p:sp>
        <p:nvSpPr>
          <p:cNvPr id="32" name="角丸四角形 31"/>
          <p:cNvSpPr/>
          <p:nvPr/>
        </p:nvSpPr>
        <p:spPr>
          <a:xfrm>
            <a:off x="7164288" y="2996952"/>
            <a:ext cx="900608" cy="504056"/>
          </a:xfrm>
          <a:prstGeom prst="roundRect">
            <a:avLst/>
          </a:prstGeom>
          <a:noFill/>
          <a:ln w="34925">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メイリオ" pitchFamily="50" charset="-128"/>
                <a:ea typeface="メイリオ" pitchFamily="50" charset="-128"/>
                <a:cs typeface="メイリオ" pitchFamily="50" charset="-128"/>
              </a:rPr>
              <a:t>主任</a:t>
            </a:r>
          </a:p>
          <a:p>
            <a:pPr algn="ctr"/>
            <a:r>
              <a:rPr lang="ja-JP" altLang="en-US" sz="1400" b="1" dirty="0" smtClean="0">
                <a:solidFill>
                  <a:schemeClr val="tx1"/>
                </a:solidFill>
                <a:latin typeface="メイリオ" pitchFamily="50" charset="-128"/>
                <a:ea typeface="メイリオ" pitchFamily="50" charset="-128"/>
                <a:cs typeface="メイリオ" pitchFamily="50" charset="-128"/>
              </a:rPr>
              <a:t>研修</a:t>
            </a:r>
          </a:p>
        </p:txBody>
      </p:sp>
      <p:sp>
        <p:nvSpPr>
          <p:cNvPr id="33" name="角丸四角形 32"/>
          <p:cNvSpPr/>
          <p:nvPr/>
        </p:nvSpPr>
        <p:spPr>
          <a:xfrm>
            <a:off x="7164288" y="3573016"/>
            <a:ext cx="900608" cy="504056"/>
          </a:xfrm>
          <a:prstGeom prst="roundRect">
            <a:avLst/>
          </a:prstGeom>
          <a:noFill/>
          <a:ln w="34925">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メイリオ" pitchFamily="50" charset="-128"/>
                <a:ea typeface="メイリオ" pitchFamily="50" charset="-128"/>
                <a:cs typeface="メイリオ" pitchFamily="50" charset="-128"/>
              </a:rPr>
              <a:t>現任</a:t>
            </a:r>
          </a:p>
          <a:p>
            <a:pPr algn="ctr"/>
            <a:r>
              <a:rPr lang="ja-JP" altLang="en-US" sz="1400" b="1" dirty="0" smtClean="0">
                <a:solidFill>
                  <a:schemeClr val="tx1"/>
                </a:solidFill>
                <a:latin typeface="メイリオ" pitchFamily="50" charset="-128"/>
                <a:ea typeface="メイリオ" pitchFamily="50" charset="-128"/>
                <a:cs typeface="メイリオ" pitchFamily="50" charset="-128"/>
              </a:rPr>
              <a:t>研修</a:t>
            </a:r>
          </a:p>
        </p:txBody>
      </p:sp>
      <p:sp>
        <p:nvSpPr>
          <p:cNvPr id="34" name="角丸四角形 33"/>
          <p:cNvSpPr/>
          <p:nvPr/>
        </p:nvSpPr>
        <p:spPr>
          <a:xfrm>
            <a:off x="3347864" y="3176972"/>
            <a:ext cx="648072" cy="504056"/>
          </a:xfrm>
          <a:prstGeom prst="roundRect">
            <a:avLst/>
          </a:prstGeom>
          <a:noFill/>
          <a:ln w="34925">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メイリオ" pitchFamily="50" charset="-128"/>
                <a:ea typeface="メイリオ" pitchFamily="50" charset="-128"/>
                <a:cs typeface="メイリオ" pitchFamily="50" charset="-128"/>
              </a:rPr>
              <a:t>基礎</a:t>
            </a:r>
          </a:p>
          <a:p>
            <a:pPr algn="ctr"/>
            <a:r>
              <a:rPr lang="ja-JP" altLang="en-US" sz="1400" b="1" dirty="0" smtClean="0">
                <a:solidFill>
                  <a:schemeClr val="tx1"/>
                </a:solidFill>
                <a:latin typeface="メイリオ" pitchFamily="50" charset="-128"/>
                <a:ea typeface="メイリオ" pitchFamily="50" charset="-128"/>
                <a:cs typeface="メイリオ" pitchFamily="50" charset="-128"/>
              </a:rPr>
              <a:t>研修</a:t>
            </a:r>
          </a:p>
        </p:txBody>
      </p:sp>
      <p:sp>
        <p:nvSpPr>
          <p:cNvPr id="39" name="角丸四角形 38"/>
          <p:cNvSpPr/>
          <p:nvPr/>
        </p:nvSpPr>
        <p:spPr>
          <a:xfrm>
            <a:off x="395536" y="980728"/>
            <a:ext cx="1872208" cy="792088"/>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latin typeface="メイリオ" pitchFamily="50" charset="-128"/>
                <a:ea typeface="メイリオ" pitchFamily="50" charset="-128"/>
                <a:cs typeface="メイリオ" pitchFamily="50" charset="-128"/>
              </a:rPr>
              <a:t>地域での</a:t>
            </a:r>
          </a:p>
          <a:p>
            <a:pPr algn="ctr"/>
            <a:r>
              <a:rPr lang="en-US" altLang="ja-JP" sz="2400" b="1" dirty="0" smtClean="0">
                <a:solidFill>
                  <a:schemeClr val="tx1"/>
                </a:solidFill>
                <a:latin typeface="メイリオ" pitchFamily="50" charset="-128"/>
                <a:ea typeface="メイリオ" pitchFamily="50" charset="-128"/>
                <a:cs typeface="メイリオ" pitchFamily="50" charset="-128"/>
              </a:rPr>
              <a:t>OJT</a:t>
            </a:r>
            <a:endParaRPr kumimoji="1" lang="ja-JP" altLang="en-US" sz="2400" b="1" dirty="0">
              <a:solidFill>
                <a:schemeClr val="tx1"/>
              </a:solidFill>
              <a:latin typeface="メイリオ" pitchFamily="50" charset="-128"/>
              <a:ea typeface="メイリオ" pitchFamily="50" charset="-128"/>
              <a:cs typeface="メイリオ" pitchFamily="50" charset="-128"/>
            </a:endParaRPr>
          </a:p>
        </p:txBody>
      </p:sp>
      <p:sp>
        <p:nvSpPr>
          <p:cNvPr id="41" name="角丸四角形 40"/>
          <p:cNvSpPr/>
          <p:nvPr/>
        </p:nvSpPr>
        <p:spPr>
          <a:xfrm>
            <a:off x="2411760" y="980728"/>
            <a:ext cx="6408712" cy="288032"/>
          </a:xfrm>
          <a:prstGeom prst="roundRect">
            <a:avLst/>
          </a:prstGeom>
          <a:noFill/>
          <a:ln w="34925">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メイリオ" pitchFamily="50" charset="-128"/>
                <a:ea typeface="メイリオ" pitchFamily="50" charset="-128"/>
                <a:cs typeface="メイリオ" pitchFamily="50" charset="-128"/>
              </a:rPr>
              <a:t>スーパービジョン</a:t>
            </a:r>
          </a:p>
        </p:txBody>
      </p:sp>
      <p:sp>
        <p:nvSpPr>
          <p:cNvPr id="42" name="角丸四角形 41"/>
          <p:cNvSpPr/>
          <p:nvPr/>
        </p:nvSpPr>
        <p:spPr>
          <a:xfrm>
            <a:off x="2411760" y="1340768"/>
            <a:ext cx="6408712" cy="288032"/>
          </a:xfrm>
          <a:prstGeom prst="roundRect">
            <a:avLst/>
          </a:prstGeom>
          <a:noFill/>
          <a:ln w="34925">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メイリオ" pitchFamily="50" charset="-128"/>
                <a:ea typeface="メイリオ" pitchFamily="50" charset="-128"/>
                <a:cs typeface="メイリオ" pitchFamily="50" charset="-128"/>
              </a:rPr>
              <a:t>助言・事例検討など</a:t>
            </a:r>
          </a:p>
        </p:txBody>
      </p:sp>
      <p:cxnSp>
        <p:nvCxnSpPr>
          <p:cNvPr id="26" name="直線矢印コネクタ 25"/>
          <p:cNvCxnSpPr/>
          <p:nvPr/>
        </p:nvCxnSpPr>
        <p:spPr>
          <a:xfrm>
            <a:off x="2267744" y="4221088"/>
            <a:ext cx="1800200" cy="0"/>
          </a:xfrm>
          <a:prstGeom prst="straightConnector1">
            <a:avLst/>
          </a:prstGeom>
          <a:ln w="381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7" name="角丸四角形 26"/>
          <p:cNvSpPr/>
          <p:nvPr/>
        </p:nvSpPr>
        <p:spPr>
          <a:xfrm>
            <a:off x="2483768" y="3717032"/>
            <a:ext cx="1368152" cy="504056"/>
          </a:xfrm>
          <a:prstGeom prst="roundRect">
            <a:avLst/>
          </a:prstGeom>
          <a:noFill/>
          <a:ln w="3492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メイリオ" pitchFamily="50" charset="-128"/>
                <a:ea typeface="メイリオ" pitchFamily="50" charset="-128"/>
                <a:cs typeface="メイリオ" pitchFamily="50" charset="-128"/>
              </a:rPr>
              <a:t>少なくとも</a:t>
            </a:r>
          </a:p>
          <a:p>
            <a:pPr algn="ctr"/>
            <a:r>
              <a:rPr lang="ja-JP" altLang="en-US" sz="1400" b="1" dirty="0" smtClean="0">
                <a:solidFill>
                  <a:schemeClr val="tx1"/>
                </a:solidFill>
                <a:latin typeface="メイリオ" pitchFamily="50" charset="-128"/>
                <a:ea typeface="メイリオ" pitchFamily="50" charset="-128"/>
                <a:cs typeface="メイリオ" pitchFamily="50" charset="-128"/>
              </a:rPr>
              <a:t>５年</a:t>
            </a:r>
          </a:p>
        </p:txBody>
      </p:sp>
      <p:cxnSp>
        <p:nvCxnSpPr>
          <p:cNvPr id="29" name="直線矢印コネクタ 28"/>
          <p:cNvCxnSpPr/>
          <p:nvPr/>
        </p:nvCxnSpPr>
        <p:spPr>
          <a:xfrm>
            <a:off x="5004048" y="4221088"/>
            <a:ext cx="1800200" cy="0"/>
          </a:xfrm>
          <a:prstGeom prst="straightConnector1">
            <a:avLst/>
          </a:prstGeom>
          <a:ln w="381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3" name="角丸四角形 42"/>
          <p:cNvSpPr/>
          <p:nvPr/>
        </p:nvSpPr>
        <p:spPr>
          <a:xfrm>
            <a:off x="5220072" y="3717032"/>
            <a:ext cx="1368152" cy="504056"/>
          </a:xfrm>
          <a:prstGeom prst="roundRect">
            <a:avLst/>
          </a:prstGeom>
          <a:noFill/>
          <a:ln w="3492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メイリオ" pitchFamily="50" charset="-128"/>
                <a:ea typeface="メイリオ" pitchFamily="50" charset="-128"/>
                <a:cs typeface="メイリオ" pitchFamily="50" charset="-128"/>
              </a:rPr>
              <a:t>５年間のうち</a:t>
            </a:r>
          </a:p>
          <a:p>
            <a:pPr algn="ctr"/>
            <a:r>
              <a:rPr lang="ja-JP" altLang="en-US" sz="1400" b="1" dirty="0" smtClean="0">
                <a:solidFill>
                  <a:schemeClr val="tx1"/>
                </a:solidFill>
                <a:latin typeface="メイリオ" pitchFamily="50" charset="-128"/>
                <a:ea typeface="メイリオ" pitchFamily="50" charset="-128"/>
                <a:cs typeface="メイリオ" pitchFamily="50" charset="-128"/>
              </a:rPr>
              <a:t>に１回</a:t>
            </a:r>
          </a:p>
        </p:txBody>
      </p:sp>
      <p:sp>
        <p:nvSpPr>
          <p:cNvPr id="44" name="角丸四角形 43"/>
          <p:cNvSpPr/>
          <p:nvPr/>
        </p:nvSpPr>
        <p:spPr>
          <a:xfrm>
            <a:off x="539552" y="2708920"/>
            <a:ext cx="1512168" cy="504056"/>
          </a:xfrm>
          <a:prstGeom prst="roundRect">
            <a:avLst/>
          </a:prstGeom>
          <a:solidFill>
            <a:schemeClr val="bg1"/>
          </a:solidFill>
          <a:ln w="34925">
            <a:solidFill>
              <a:schemeClr val="accent5"/>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smtClean="0">
                <a:solidFill>
                  <a:schemeClr val="tx1"/>
                </a:solidFill>
                <a:latin typeface="メイリオ" pitchFamily="50" charset="-128"/>
                <a:ea typeface="メイリオ" pitchFamily="50" charset="-128"/>
                <a:cs typeface="メイリオ" pitchFamily="50" charset="-128"/>
              </a:rPr>
              <a:t>都道府県等実施研修の体系化</a:t>
            </a:r>
            <a:endParaRPr lang="ja-JP" altLang="en-US" sz="1400" b="1" dirty="0" smtClean="0">
              <a:solidFill>
                <a:schemeClr val="tx1"/>
              </a:solidFill>
              <a:latin typeface="メイリオ" pitchFamily="50" charset="-128"/>
              <a:ea typeface="メイリオ" pitchFamily="50" charset="-128"/>
              <a:cs typeface="メイリオ" pitchFamily="50" charset="-128"/>
            </a:endParaRPr>
          </a:p>
        </p:txBody>
      </p:sp>
      <p:sp>
        <p:nvSpPr>
          <p:cNvPr id="45" name="スライド番号プレースホルダ 44"/>
          <p:cNvSpPr>
            <a:spLocks noGrp="1"/>
          </p:cNvSpPr>
          <p:nvPr>
            <p:ph type="sldNum" sz="quarter" idx="12"/>
          </p:nvPr>
        </p:nvSpPr>
        <p:spPr/>
        <p:txBody>
          <a:bodyPr/>
          <a:lstStyle/>
          <a:p>
            <a:fld id="{DC482F87-D069-4E11-9D1B-0E53CB68B063}" type="slidenum">
              <a:rPr kumimoji="1" lang="ja-JP" altLang="en-US" smtClean="0"/>
              <a:pPr/>
              <a:t>37</a:t>
            </a:fld>
            <a:endParaRPr kumimoji="1" lang="ja-JP" altLang="en-US"/>
          </a:p>
        </p:txBody>
      </p:sp>
      <p:cxnSp>
        <p:nvCxnSpPr>
          <p:cNvPr id="46" name="直線矢印コネクタ 45"/>
          <p:cNvCxnSpPr/>
          <p:nvPr/>
        </p:nvCxnSpPr>
        <p:spPr>
          <a:xfrm>
            <a:off x="6766752" y="4221088"/>
            <a:ext cx="1800200" cy="0"/>
          </a:xfrm>
          <a:prstGeom prst="straightConnector1">
            <a:avLst/>
          </a:prstGeom>
          <a:ln w="381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 name="直線矢印コネクタ 3"/>
          <p:cNvCxnSpPr>
            <a:stCxn id="30" idx="3"/>
            <a:endCxn id="31" idx="1"/>
          </p:cNvCxnSpPr>
          <p:nvPr/>
        </p:nvCxnSpPr>
        <p:spPr>
          <a:xfrm>
            <a:off x="5004048" y="3429000"/>
            <a:ext cx="395536"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a:stCxn id="31" idx="3"/>
            <a:endCxn id="32" idx="1"/>
          </p:cNvCxnSpPr>
          <p:nvPr/>
        </p:nvCxnSpPr>
        <p:spPr>
          <a:xfrm flipV="1">
            <a:off x="6300192" y="3248980"/>
            <a:ext cx="864096" cy="18002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a:stCxn id="31" idx="3"/>
            <a:endCxn id="33" idx="1"/>
          </p:cNvCxnSpPr>
          <p:nvPr/>
        </p:nvCxnSpPr>
        <p:spPr>
          <a:xfrm>
            <a:off x="6300192" y="3429000"/>
            <a:ext cx="864096" cy="39604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47" name="角丸四角形 46"/>
          <p:cNvSpPr/>
          <p:nvPr/>
        </p:nvSpPr>
        <p:spPr>
          <a:xfrm>
            <a:off x="1187624" y="4653136"/>
            <a:ext cx="7272808" cy="360040"/>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chemeClr val="tx1"/>
                </a:solidFill>
                <a:latin typeface="メイリオ" pitchFamily="50" charset="-128"/>
                <a:ea typeface="メイリオ" pitchFamily="50" charset="-128"/>
                <a:cs typeface="メイリオ" pitchFamily="50" charset="-128"/>
              </a:rPr>
              <a:t>① 地域を基盤としたソーシャルワークとしての障害者相談支援の価値と知識を理解する。</a:t>
            </a:r>
            <a:endParaRPr kumimoji="1" lang="ja-JP" altLang="en-US" sz="1400" b="1" dirty="0">
              <a:solidFill>
                <a:schemeClr val="tx1"/>
              </a:solidFill>
              <a:latin typeface="メイリオ" pitchFamily="50" charset="-128"/>
              <a:ea typeface="メイリオ" pitchFamily="50" charset="-128"/>
              <a:cs typeface="メイリオ" pitchFamily="50" charset="-128"/>
            </a:endParaRPr>
          </a:p>
        </p:txBody>
      </p:sp>
      <p:sp>
        <p:nvSpPr>
          <p:cNvPr id="48" name="角丸四角形 47"/>
          <p:cNvSpPr/>
          <p:nvPr/>
        </p:nvSpPr>
        <p:spPr>
          <a:xfrm>
            <a:off x="1187624" y="5085184"/>
            <a:ext cx="7272808" cy="360040"/>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chemeClr val="tx1"/>
                </a:solidFill>
                <a:latin typeface="メイリオ" pitchFamily="50" charset="-128"/>
                <a:ea typeface="メイリオ" pitchFamily="50" charset="-128"/>
                <a:cs typeface="メイリオ" pitchFamily="50" charset="-128"/>
              </a:rPr>
              <a:t>② </a:t>
            </a:r>
            <a:r>
              <a:rPr lang="ja-JP" altLang="en-US" sz="1400" b="1" dirty="0" smtClean="0">
                <a:solidFill>
                  <a:srgbClr val="FF0000"/>
                </a:solidFill>
                <a:latin typeface="メイリオ" pitchFamily="50" charset="-128"/>
                <a:ea typeface="メイリオ" pitchFamily="50" charset="-128"/>
                <a:cs typeface="メイリオ" pitchFamily="50" charset="-128"/>
              </a:rPr>
              <a:t>基本相談</a:t>
            </a:r>
            <a:r>
              <a:rPr lang="ja-JP" altLang="en-US" sz="1400" b="1" dirty="0" smtClean="0">
                <a:solidFill>
                  <a:schemeClr val="tx1"/>
                </a:solidFill>
                <a:latin typeface="メイリオ" pitchFamily="50" charset="-128"/>
                <a:ea typeface="メイリオ" pitchFamily="50" charset="-128"/>
                <a:cs typeface="メイリオ" pitchFamily="50" charset="-128"/>
              </a:rPr>
              <a:t>支援の理論と実際を理解し、障害者</a:t>
            </a:r>
            <a:r>
              <a:rPr lang="ja-JP" altLang="en-US" sz="1400" b="1" dirty="0" smtClean="0">
                <a:solidFill>
                  <a:srgbClr val="FF0000"/>
                </a:solidFill>
                <a:latin typeface="メイリオ" pitchFamily="50" charset="-128"/>
                <a:ea typeface="メイリオ" pitchFamily="50" charset="-128"/>
                <a:cs typeface="メイリオ" pitchFamily="50" charset="-128"/>
              </a:rPr>
              <a:t>ケアマネジメント</a:t>
            </a:r>
            <a:r>
              <a:rPr lang="ja-JP" altLang="en-US" sz="1400" b="1" dirty="0" smtClean="0">
                <a:solidFill>
                  <a:schemeClr val="tx1"/>
                </a:solidFill>
                <a:latin typeface="メイリオ" pitchFamily="50" charset="-128"/>
                <a:ea typeface="メイリオ" pitchFamily="50" charset="-128"/>
                <a:cs typeface="メイリオ" pitchFamily="50" charset="-128"/>
              </a:rPr>
              <a:t>のスキルを獲得する。</a:t>
            </a:r>
            <a:endParaRPr kumimoji="1" lang="ja-JP" altLang="en-US" sz="1400" b="1" dirty="0">
              <a:solidFill>
                <a:schemeClr val="tx1"/>
              </a:solidFill>
              <a:latin typeface="メイリオ" pitchFamily="50" charset="-128"/>
              <a:ea typeface="メイリオ" pitchFamily="50" charset="-128"/>
              <a:cs typeface="メイリオ" pitchFamily="50" charset="-128"/>
            </a:endParaRPr>
          </a:p>
        </p:txBody>
      </p:sp>
      <p:sp>
        <p:nvSpPr>
          <p:cNvPr id="49" name="角丸四角形 48"/>
          <p:cNvSpPr/>
          <p:nvPr/>
        </p:nvSpPr>
        <p:spPr>
          <a:xfrm>
            <a:off x="1187624" y="5949280"/>
            <a:ext cx="7272808" cy="360040"/>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chemeClr val="tx1"/>
                </a:solidFill>
                <a:latin typeface="メイリオ" pitchFamily="50" charset="-128"/>
                <a:ea typeface="メイリオ" pitchFamily="50" charset="-128"/>
                <a:cs typeface="メイリオ" pitchFamily="50" charset="-128"/>
              </a:rPr>
              <a:t>④ 地域づくりとその核となる（自立支援）協議会の役割と機能を理解する。</a:t>
            </a:r>
            <a:endParaRPr kumimoji="1" lang="ja-JP" altLang="en-US" sz="1400" b="1" dirty="0">
              <a:solidFill>
                <a:schemeClr val="tx1"/>
              </a:solidFill>
              <a:latin typeface="メイリオ" pitchFamily="50" charset="-128"/>
              <a:ea typeface="メイリオ" pitchFamily="50" charset="-128"/>
              <a:cs typeface="メイリオ" pitchFamily="50" charset="-128"/>
            </a:endParaRPr>
          </a:p>
        </p:txBody>
      </p:sp>
      <p:sp>
        <p:nvSpPr>
          <p:cNvPr id="50" name="角丸四角形 49"/>
          <p:cNvSpPr/>
          <p:nvPr/>
        </p:nvSpPr>
        <p:spPr>
          <a:xfrm>
            <a:off x="1187624" y="5517232"/>
            <a:ext cx="7272808" cy="360040"/>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chemeClr val="tx1"/>
                </a:solidFill>
                <a:latin typeface="メイリオ" pitchFamily="50" charset="-128"/>
                <a:ea typeface="メイリオ" pitchFamily="50" charset="-128"/>
                <a:cs typeface="メイリオ" pitchFamily="50" charset="-128"/>
              </a:rPr>
              <a:t>③ </a:t>
            </a:r>
            <a:r>
              <a:rPr lang="ja-JP" altLang="en-US" sz="1400" b="1" dirty="0" smtClean="0">
                <a:solidFill>
                  <a:srgbClr val="FF0000"/>
                </a:solidFill>
                <a:latin typeface="メイリオ" pitchFamily="50" charset="-128"/>
                <a:ea typeface="メイリオ" pitchFamily="50" charset="-128"/>
                <a:cs typeface="メイリオ" pitchFamily="50" charset="-128"/>
              </a:rPr>
              <a:t>計画相談</a:t>
            </a:r>
            <a:r>
              <a:rPr lang="ja-JP" altLang="en-US" sz="1400" b="1" dirty="0" smtClean="0">
                <a:solidFill>
                  <a:schemeClr val="tx1"/>
                </a:solidFill>
                <a:latin typeface="メイリオ" pitchFamily="50" charset="-128"/>
                <a:ea typeface="メイリオ" pitchFamily="50" charset="-128"/>
                <a:cs typeface="メイリオ" pitchFamily="50" charset="-128"/>
              </a:rPr>
              <a:t>支援の実施に関する実務を理解し、一連の業務ができる。</a:t>
            </a:r>
            <a:endParaRPr kumimoji="1" lang="ja-JP" altLang="en-US" sz="1400" b="1" dirty="0">
              <a:solidFill>
                <a:schemeClr val="tx1"/>
              </a:solidFill>
              <a:latin typeface="メイリオ" pitchFamily="50" charset="-128"/>
              <a:ea typeface="メイリオ" pitchFamily="50" charset="-128"/>
              <a:cs typeface="メイリオ" pitchFamily="50" charset="-128"/>
            </a:endParaRPr>
          </a:p>
        </p:txBody>
      </p:sp>
      <p:sp>
        <p:nvSpPr>
          <p:cNvPr id="51" name="角丸四角形 50"/>
          <p:cNvSpPr/>
          <p:nvPr/>
        </p:nvSpPr>
        <p:spPr>
          <a:xfrm>
            <a:off x="251520" y="4653136"/>
            <a:ext cx="864096" cy="1656184"/>
          </a:xfrm>
          <a:prstGeom prst="roundRect">
            <a:avLst/>
          </a:prstGeom>
          <a:solidFill>
            <a:schemeClr val="accent6">
              <a:lumMod val="50000"/>
            </a:schemeClr>
          </a:solid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bg1"/>
                </a:solidFill>
                <a:latin typeface="メイリオ" pitchFamily="50" charset="-128"/>
                <a:ea typeface="メイリオ" pitchFamily="50" charset="-128"/>
                <a:cs typeface="メイリオ" pitchFamily="50" charset="-128"/>
              </a:rPr>
              <a:t>獲得</a:t>
            </a:r>
          </a:p>
          <a:p>
            <a:pPr algn="ctr"/>
            <a:r>
              <a:rPr kumimoji="1" lang="ja-JP" altLang="en-US" sz="2400" b="1" dirty="0" smtClean="0">
                <a:solidFill>
                  <a:schemeClr val="bg1"/>
                </a:solidFill>
                <a:latin typeface="メイリオ" pitchFamily="50" charset="-128"/>
                <a:ea typeface="メイリオ" pitchFamily="50" charset="-128"/>
                <a:cs typeface="メイリオ" pitchFamily="50" charset="-128"/>
              </a:rPr>
              <a:t>目標</a:t>
            </a:r>
            <a:endParaRPr kumimoji="1" lang="ja-JP" altLang="en-US" sz="2400" b="1" dirty="0">
              <a:solidFill>
                <a:schemeClr val="bg1"/>
              </a:solidFill>
              <a:latin typeface="メイリオ" pitchFamily="50" charset="-128"/>
              <a:ea typeface="メイリオ" pitchFamily="50" charset="-128"/>
              <a:cs typeface="メイリオ" pitchFamily="50" charset="-128"/>
            </a:endParaRPr>
          </a:p>
        </p:txBody>
      </p:sp>
      <p:sp>
        <p:nvSpPr>
          <p:cNvPr id="53" name="角丸四角形吹き出し 52"/>
          <p:cNvSpPr/>
          <p:nvPr/>
        </p:nvSpPr>
        <p:spPr>
          <a:xfrm>
            <a:off x="3491880" y="1988840"/>
            <a:ext cx="2736304" cy="792088"/>
          </a:xfrm>
          <a:prstGeom prst="wedgeRoundRectCallout">
            <a:avLst>
              <a:gd name="adj1" fmla="val -9088"/>
              <a:gd name="adj2" fmla="val 8240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メイリオ" pitchFamily="50" charset="-128"/>
                <a:ea typeface="メイリオ" pitchFamily="50" charset="-128"/>
                <a:cs typeface="メイリオ" pitchFamily="50" charset="-128"/>
              </a:rPr>
              <a:t>相談支援専門員</a:t>
            </a:r>
          </a:p>
          <a:p>
            <a:pPr algn="ctr"/>
            <a:r>
              <a:rPr kumimoji="1" lang="ja-JP" altLang="en-US" sz="2400" b="1" dirty="0" smtClean="0">
                <a:latin typeface="メイリオ" pitchFamily="50" charset="-128"/>
                <a:ea typeface="メイリオ" pitchFamily="50" charset="-128"/>
                <a:cs typeface="メイリオ" pitchFamily="50" charset="-128"/>
              </a:rPr>
              <a:t>の入口</a:t>
            </a:r>
            <a:endParaRPr kumimoji="1" lang="ja-JP" altLang="en-US" sz="2400" b="1" dirty="0">
              <a:latin typeface="メイリオ" pitchFamily="50" charset="-128"/>
              <a:ea typeface="メイリオ" pitchFamily="50" charset="-128"/>
              <a:cs typeface="メイリオ" pitchFamily="50" charset="-128"/>
            </a:endParaRPr>
          </a:p>
        </p:txBody>
      </p:sp>
      <p:sp>
        <p:nvSpPr>
          <p:cNvPr id="35" name="角丸四角形 34"/>
          <p:cNvSpPr/>
          <p:nvPr/>
        </p:nvSpPr>
        <p:spPr>
          <a:xfrm>
            <a:off x="6012160" y="2168860"/>
            <a:ext cx="864096"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メイリオ" pitchFamily="50" charset="-128"/>
                <a:ea typeface="メイリオ" pitchFamily="50" charset="-128"/>
                <a:cs typeface="メイリオ" pitchFamily="50" charset="-128"/>
              </a:rPr>
              <a:t>活性化</a:t>
            </a:r>
          </a:p>
        </p:txBody>
      </p:sp>
      <p:sp>
        <p:nvSpPr>
          <p:cNvPr id="36" name="角丸四角形 35"/>
          <p:cNvSpPr/>
          <p:nvPr/>
        </p:nvSpPr>
        <p:spPr>
          <a:xfrm>
            <a:off x="6012160" y="2600908"/>
            <a:ext cx="864096"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メイリオ" pitchFamily="50" charset="-128"/>
                <a:ea typeface="メイリオ" pitchFamily="50" charset="-128"/>
                <a:cs typeface="メイリオ" pitchFamily="50" charset="-128"/>
              </a:rPr>
              <a:t>例示</a:t>
            </a:r>
          </a:p>
        </p:txBody>
      </p:sp>
      <p:sp>
        <p:nvSpPr>
          <p:cNvPr id="37" name="角丸四角形 36"/>
          <p:cNvSpPr/>
          <p:nvPr/>
        </p:nvSpPr>
        <p:spPr>
          <a:xfrm>
            <a:off x="6012160" y="1736812"/>
            <a:ext cx="864096"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メイリオ" pitchFamily="50" charset="-128"/>
                <a:ea typeface="メイリオ" pitchFamily="50" charset="-128"/>
                <a:cs typeface="メイリオ" pitchFamily="50" charset="-128"/>
              </a:rPr>
              <a:t>提示</a:t>
            </a:r>
          </a:p>
        </p:txBody>
      </p:sp>
      <p:sp>
        <p:nvSpPr>
          <p:cNvPr id="38" name="角丸四角形 37"/>
          <p:cNvSpPr/>
          <p:nvPr/>
        </p:nvSpPr>
        <p:spPr>
          <a:xfrm>
            <a:off x="8163226" y="1162685"/>
            <a:ext cx="864096"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latin typeface="メイリオ" pitchFamily="50" charset="-128"/>
                <a:ea typeface="メイリオ" pitchFamily="50" charset="-128"/>
                <a:cs typeface="メイリオ" pitchFamily="50" charset="-128"/>
              </a:rPr>
              <a:t>統合</a:t>
            </a:r>
            <a:endParaRPr kumimoji="1" lang="ja-JP" altLang="en-US" b="1" dirty="0" smtClean="0">
              <a:solidFill>
                <a:schemeClr val="tx1"/>
              </a:solidFill>
              <a:latin typeface="メイリオ" pitchFamily="50" charset="-128"/>
              <a:ea typeface="メイリオ" pitchFamily="50" charset="-128"/>
              <a:cs typeface="メイリオ" pitchFamily="50" charset="-128"/>
            </a:endParaRPr>
          </a:p>
        </p:txBody>
      </p:sp>
      <p:sp>
        <p:nvSpPr>
          <p:cNvPr id="40" name="角丸四角形 39"/>
          <p:cNvSpPr/>
          <p:nvPr/>
        </p:nvSpPr>
        <p:spPr>
          <a:xfrm>
            <a:off x="7234804" y="1162715"/>
            <a:ext cx="864096"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メイリオ" pitchFamily="50" charset="-128"/>
                <a:ea typeface="メイリオ" pitchFamily="50" charset="-128"/>
                <a:cs typeface="メイリオ" pitchFamily="50" charset="-128"/>
              </a:rPr>
              <a:t>応用</a:t>
            </a:r>
          </a:p>
        </p:txBody>
      </p:sp>
      <p:sp>
        <p:nvSpPr>
          <p:cNvPr id="3" name="屈折矢印 2"/>
          <p:cNvSpPr/>
          <p:nvPr/>
        </p:nvSpPr>
        <p:spPr>
          <a:xfrm>
            <a:off x="7020272" y="1569756"/>
            <a:ext cx="1224136" cy="849196"/>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8165" y="6532350"/>
            <a:ext cx="7673789" cy="307777"/>
          </a:xfrm>
          <a:prstGeom prst="rect">
            <a:avLst/>
          </a:prstGeom>
          <a:noFill/>
        </p:spPr>
        <p:txBody>
          <a:bodyPr wrap="square" rtlCol="0">
            <a:spAutoFit/>
          </a:bodyPr>
          <a:lstStyle/>
          <a:p>
            <a:r>
              <a:rPr kumimoji="1" lang="ja-JP" altLang="en-US" sz="1400" smtClean="0">
                <a:latin typeface="MS UI Gothic" panose="020B0600070205080204" pitchFamily="50" charset="-128"/>
                <a:ea typeface="MS UI Gothic" panose="020B0600070205080204" pitchFamily="50" charset="-128"/>
              </a:rPr>
              <a:t>平成</a:t>
            </a:r>
            <a:r>
              <a:rPr kumimoji="1" lang="en-US" altLang="ja-JP" sz="1400" smtClean="0">
                <a:latin typeface="MS UI Gothic" panose="020B0600070205080204" pitchFamily="50" charset="-128"/>
                <a:ea typeface="MS UI Gothic" panose="020B0600070205080204" pitchFamily="50" charset="-128"/>
              </a:rPr>
              <a:t>30</a:t>
            </a:r>
            <a:r>
              <a:rPr kumimoji="1" lang="ja-JP" altLang="en-US" sz="1400" smtClean="0">
                <a:latin typeface="MS UI Gothic" panose="020B0600070205080204" pitchFamily="50" charset="-128"/>
                <a:ea typeface="MS UI Gothic" panose="020B0600070205080204" pitchFamily="50" charset="-128"/>
              </a:rPr>
              <a:t>年度 障害者総合福祉推進事業におけるモデル研修での研修ガイダンス資料例（一部改変）</a:t>
            </a:r>
            <a:endParaRPr kumimoji="1" lang="ja-JP" altLang="en-US" sz="1400">
              <a:latin typeface="MS UI Gothic" panose="020B0600070205080204" pitchFamily="50" charset="-128"/>
              <a:ea typeface="MS UI Gothic" panose="020B0600070205080204" pitchFamily="50" charset="-128"/>
            </a:endParaRPr>
          </a:p>
        </p:txBody>
      </p:sp>
    </p:spTree>
    <p:extLst>
      <p:ext uri="{BB962C8B-B14F-4D97-AF65-F5344CB8AC3E}">
        <p14:creationId xmlns:p14="http://schemas.microsoft.com/office/powerpoint/2010/main" val="20330348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251520" y="188640"/>
            <a:ext cx="8568952" cy="648072"/>
          </a:xfrm>
          <a:prstGeom prst="roundRect">
            <a:avLst/>
          </a:prstGeom>
          <a:solidFill>
            <a:schemeClr val="accent6">
              <a:lumMod val="50000"/>
            </a:schemeClr>
          </a:solid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smtClean="0">
                <a:solidFill>
                  <a:schemeClr val="bg1"/>
                </a:solidFill>
                <a:latin typeface="メイリオ" pitchFamily="50" charset="-128"/>
                <a:ea typeface="メイリオ" pitchFamily="50" charset="-128"/>
                <a:cs typeface="メイリオ" pitchFamily="50" charset="-128"/>
              </a:rPr>
              <a:t>初任者研修の</a:t>
            </a:r>
            <a:r>
              <a:rPr kumimoji="1" lang="ja-JP" altLang="en-US" sz="2400" b="1" dirty="0" smtClean="0">
                <a:solidFill>
                  <a:schemeClr val="bg1"/>
                </a:solidFill>
                <a:latin typeface="メイリオ" pitchFamily="50" charset="-128"/>
                <a:ea typeface="メイリオ" pitchFamily="50" charset="-128"/>
                <a:cs typeface="メイリオ" pitchFamily="50" charset="-128"/>
              </a:rPr>
              <a:t>構造</a:t>
            </a:r>
            <a:endParaRPr kumimoji="1" lang="ja-JP" altLang="en-US" sz="2400" b="1" dirty="0">
              <a:solidFill>
                <a:schemeClr val="bg1"/>
              </a:solidFill>
              <a:latin typeface="メイリオ" pitchFamily="50" charset="-128"/>
              <a:ea typeface="メイリオ" pitchFamily="50" charset="-128"/>
              <a:cs typeface="メイリオ" pitchFamily="50" charset="-128"/>
            </a:endParaRPr>
          </a:p>
        </p:txBody>
      </p:sp>
      <p:sp>
        <p:nvSpPr>
          <p:cNvPr id="10" name="角丸四角形 9"/>
          <p:cNvSpPr/>
          <p:nvPr/>
        </p:nvSpPr>
        <p:spPr>
          <a:xfrm>
            <a:off x="755576" y="908720"/>
            <a:ext cx="1584176" cy="792088"/>
          </a:xfrm>
          <a:prstGeom prst="roundRect">
            <a:avLst/>
          </a:prstGeom>
          <a:noFill/>
          <a:ln w="539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latin typeface="メイリオ" pitchFamily="50" charset="-128"/>
                <a:ea typeface="メイリオ" pitchFamily="50" charset="-128"/>
                <a:cs typeface="メイリオ" pitchFamily="50" charset="-128"/>
              </a:rPr>
              <a:t>講義</a:t>
            </a:r>
            <a:endParaRPr kumimoji="1" lang="ja-JP" altLang="en-US" sz="2400" b="1" dirty="0">
              <a:solidFill>
                <a:schemeClr val="tx1"/>
              </a:solidFill>
              <a:latin typeface="メイリオ" pitchFamily="50" charset="-128"/>
              <a:ea typeface="メイリオ" pitchFamily="50" charset="-128"/>
              <a:cs typeface="メイリオ" pitchFamily="50" charset="-128"/>
            </a:endParaRPr>
          </a:p>
        </p:txBody>
      </p:sp>
      <p:sp>
        <p:nvSpPr>
          <p:cNvPr id="18" name="角丸四角形 17"/>
          <p:cNvSpPr/>
          <p:nvPr/>
        </p:nvSpPr>
        <p:spPr>
          <a:xfrm>
            <a:off x="755576" y="1844824"/>
            <a:ext cx="1584176" cy="720080"/>
          </a:xfrm>
          <a:prstGeom prst="roundRect">
            <a:avLst/>
          </a:prstGeom>
          <a:noFill/>
          <a:ln w="539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latin typeface="メイリオ" pitchFamily="50" charset="-128"/>
                <a:ea typeface="メイリオ" pitchFamily="50" charset="-128"/>
                <a:cs typeface="メイリオ" pitchFamily="50" charset="-128"/>
              </a:rPr>
              <a:t>演習１</a:t>
            </a:r>
            <a:endParaRPr kumimoji="1" lang="ja-JP" altLang="en-US" sz="2400" b="1" dirty="0">
              <a:solidFill>
                <a:schemeClr val="tx1"/>
              </a:solidFill>
              <a:latin typeface="メイリオ" pitchFamily="50" charset="-128"/>
              <a:ea typeface="メイリオ" pitchFamily="50" charset="-128"/>
              <a:cs typeface="メイリオ" pitchFamily="50" charset="-128"/>
            </a:endParaRPr>
          </a:p>
        </p:txBody>
      </p:sp>
      <p:sp>
        <p:nvSpPr>
          <p:cNvPr id="38" name="角丸四角形 37"/>
          <p:cNvSpPr/>
          <p:nvPr/>
        </p:nvSpPr>
        <p:spPr>
          <a:xfrm>
            <a:off x="2483768" y="908720"/>
            <a:ext cx="3600400" cy="792088"/>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メイリオ" pitchFamily="50" charset="-128"/>
                <a:ea typeface="メイリオ" pitchFamily="50" charset="-128"/>
                <a:cs typeface="メイリオ" pitchFamily="50" charset="-128"/>
              </a:rPr>
              <a:t>・必要な学びの構造や内容を提示。</a:t>
            </a:r>
          </a:p>
          <a:p>
            <a:r>
              <a:rPr lang="ja-JP" altLang="en-US" sz="1400" b="1" dirty="0" smtClean="0">
                <a:solidFill>
                  <a:schemeClr val="tx1"/>
                </a:solidFill>
                <a:latin typeface="メイリオ" pitchFamily="50" charset="-128"/>
                <a:ea typeface="メイリオ" pitchFamily="50" charset="-128"/>
                <a:cs typeface="メイリオ" pitchFamily="50" charset="-128"/>
              </a:rPr>
              <a:t>・動機づけを高める</a:t>
            </a:r>
            <a:r>
              <a:rPr lang="en-US" altLang="ja-JP" sz="1400" b="1" dirty="0" smtClean="0">
                <a:solidFill>
                  <a:schemeClr val="tx1"/>
                </a:solidFill>
                <a:latin typeface="メイリオ" pitchFamily="50" charset="-128"/>
                <a:ea typeface="メイリオ" pitchFamily="50" charset="-128"/>
                <a:cs typeface="メイリオ" pitchFamily="50" charset="-128"/>
              </a:rPr>
              <a:t>(</a:t>
            </a:r>
            <a:r>
              <a:rPr lang="ja-JP" altLang="en-US" sz="1400" b="1" dirty="0" smtClean="0">
                <a:solidFill>
                  <a:schemeClr val="tx1"/>
                </a:solidFill>
                <a:latin typeface="メイリオ" pitchFamily="50" charset="-128"/>
                <a:ea typeface="メイリオ" pitchFamily="50" charset="-128"/>
                <a:cs typeface="メイリオ" pitchFamily="50" charset="-128"/>
              </a:rPr>
              <a:t>ミッション！</a:t>
            </a:r>
            <a:r>
              <a:rPr lang="en-US" altLang="ja-JP" sz="1400" b="1" dirty="0" smtClean="0">
                <a:solidFill>
                  <a:schemeClr val="tx1"/>
                </a:solidFill>
                <a:latin typeface="メイリオ" pitchFamily="50" charset="-128"/>
                <a:ea typeface="メイリオ" pitchFamily="50" charset="-128"/>
                <a:cs typeface="メイリオ" pitchFamily="50" charset="-128"/>
              </a:rPr>
              <a:t>)</a:t>
            </a:r>
            <a:r>
              <a:rPr lang="ja-JP" altLang="en-US" sz="1400" b="1" dirty="0" err="1" smtClean="0">
                <a:solidFill>
                  <a:schemeClr val="tx1"/>
                </a:solidFill>
                <a:latin typeface="メイリオ" pitchFamily="50" charset="-128"/>
                <a:ea typeface="メイリオ" pitchFamily="50" charset="-128"/>
                <a:cs typeface="メイリオ" pitchFamily="50" charset="-128"/>
              </a:rPr>
              <a:t>。</a:t>
            </a:r>
            <a:endParaRPr lang="ja-JP" altLang="en-US" sz="1400" b="1" dirty="0" smtClean="0">
              <a:solidFill>
                <a:schemeClr val="tx1"/>
              </a:solidFill>
              <a:latin typeface="メイリオ" pitchFamily="50" charset="-128"/>
              <a:ea typeface="メイリオ" pitchFamily="50" charset="-128"/>
              <a:cs typeface="メイリオ" pitchFamily="50" charset="-128"/>
            </a:endParaRPr>
          </a:p>
          <a:p>
            <a:r>
              <a:rPr kumimoji="1" lang="ja-JP" altLang="en-US" sz="1400" b="1" dirty="0" smtClean="0">
                <a:solidFill>
                  <a:schemeClr val="tx1"/>
                </a:solidFill>
                <a:latin typeface="メイリオ" pitchFamily="50" charset="-128"/>
                <a:ea typeface="メイリオ" pitchFamily="50" charset="-128"/>
                <a:cs typeface="メイリオ" pitchFamily="50" charset="-128"/>
              </a:rPr>
              <a:t>・具体的な中味を知る、やってみせる。</a:t>
            </a:r>
            <a:endParaRPr kumimoji="1" lang="ja-JP" altLang="en-US" sz="1400" b="1" dirty="0">
              <a:solidFill>
                <a:schemeClr val="tx1"/>
              </a:solidFill>
              <a:latin typeface="メイリオ" pitchFamily="50" charset="-128"/>
              <a:ea typeface="メイリオ" pitchFamily="50" charset="-128"/>
              <a:cs typeface="メイリオ" pitchFamily="50" charset="-128"/>
            </a:endParaRPr>
          </a:p>
        </p:txBody>
      </p:sp>
      <p:sp>
        <p:nvSpPr>
          <p:cNvPr id="21" name="角丸四角形 20"/>
          <p:cNvSpPr/>
          <p:nvPr/>
        </p:nvSpPr>
        <p:spPr>
          <a:xfrm>
            <a:off x="755576" y="2708920"/>
            <a:ext cx="1584176" cy="504056"/>
          </a:xfrm>
          <a:prstGeom prst="roundRect">
            <a:avLst/>
          </a:prstGeom>
          <a:noFill/>
          <a:ln w="539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latin typeface="メイリオ" pitchFamily="50" charset="-128"/>
                <a:ea typeface="メイリオ" pitchFamily="50" charset="-128"/>
                <a:cs typeface="メイリオ" pitchFamily="50" charset="-128"/>
              </a:rPr>
              <a:t>実習１</a:t>
            </a:r>
          </a:p>
        </p:txBody>
      </p:sp>
      <p:sp>
        <p:nvSpPr>
          <p:cNvPr id="22" name="角丸四角形 21"/>
          <p:cNvSpPr/>
          <p:nvPr/>
        </p:nvSpPr>
        <p:spPr>
          <a:xfrm>
            <a:off x="755576" y="3356992"/>
            <a:ext cx="1584176" cy="576064"/>
          </a:xfrm>
          <a:prstGeom prst="roundRect">
            <a:avLst/>
          </a:prstGeom>
          <a:noFill/>
          <a:ln w="539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latin typeface="メイリオ" pitchFamily="50" charset="-128"/>
                <a:ea typeface="メイリオ" pitchFamily="50" charset="-128"/>
                <a:cs typeface="メイリオ" pitchFamily="50" charset="-128"/>
              </a:rPr>
              <a:t>演習</a:t>
            </a:r>
            <a:r>
              <a:rPr kumimoji="1" lang="en-US" altLang="ja-JP" sz="2400" b="1" dirty="0" smtClean="0">
                <a:solidFill>
                  <a:schemeClr val="tx1"/>
                </a:solidFill>
                <a:latin typeface="メイリオ" pitchFamily="50" charset="-128"/>
                <a:ea typeface="メイリオ" pitchFamily="50" charset="-128"/>
                <a:cs typeface="メイリオ" pitchFamily="50" charset="-128"/>
              </a:rPr>
              <a:t>2-1</a:t>
            </a:r>
            <a:endParaRPr kumimoji="1" lang="ja-JP" altLang="en-US" sz="2400" b="1" dirty="0">
              <a:solidFill>
                <a:schemeClr val="tx1"/>
              </a:solidFill>
              <a:latin typeface="メイリオ" pitchFamily="50" charset="-128"/>
              <a:ea typeface="メイリオ" pitchFamily="50" charset="-128"/>
              <a:cs typeface="メイリオ" pitchFamily="50" charset="-128"/>
            </a:endParaRPr>
          </a:p>
        </p:txBody>
      </p:sp>
      <p:sp>
        <p:nvSpPr>
          <p:cNvPr id="23" name="角丸四角形 22"/>
          <p:cNvSpPr/>
          <p:nvPr/>
        </p:nvSpPr>
        <p:spPr>
          <a:xfrm>
            <a:off x="755576" y="5661248"/>
            <a:ext cx="1584176" cy="504056"/>
          </a:xfrm>
          <a:prstGeom prst="roundRect">
            <a:avLst/>
          </a:prstGeom>
          <a:noFill/>
          <a:ln w="539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latin typeface="メイリオ" pitchFamily="50" charset="-128"/>
                <a:ea typeface="メイリオ" pitchFamily="50" charset="-128"/>
                <a:cs typeface="メイリオ" pitchFamily="50" charset="-128"/>
              </a:rPr>
              <a:t>演習３</a:t>
            </a:r>
            <a:endParaRPr kumimoji="1" lang="ja-JP" altLang="en-US" sz="2400" b="1" dirty="0">
              <a:solidFill>
                <a:schemeClr val="tx1"/>
              </a:solidFill>
              <a:latin typeface="メイリオ" pitchFamily="50" charset="-128"/>
              <a:ea typeface="メイリオ" pitchFamily="50" charset="-128"/>
              <a:cs typeface="メイリオ" pitchFamily="50" charset="-128"/>
            </a:endParaRPr>
          </a:p>
        </p:txBody>
      </p:sp>
      <p:sp>
        <p:nvSpPr>
          <p:cNvPr id="24" name="角丸四角形 23"/>
          <p:cNvSpPr/>
          <p:nvPr/>
        </p:nvSpPr>
        <p:spPr>
          <a:xfrm>
            <a:off x="755576" y="6309320"/>
            <a:ext cx="1584176" cy="504056"/>
          </a:xfrm>
          <a:prstGeom prst="roundRect">
            <a:avLst/>
          </a:prstGeom>
          <a:noFill/>
          <a:ln w="539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latin typeface="メイリオ" pitchFamily="50" charset="-128"/>
                <a:ea typeface="メイリオ" pitchFamily="50" charset="-128"/>
                <a:cs typeface="メイリオ" pitchFamily="50" charset="-128"/>
              </a:rPr>
              <a:t>演習４</a:t>
            </a:r>
            <a:endParaRPr kumimoji="1" lang="ja-JP" altLang="en-US" sz="2400" b="1" dirty="0">
              <a:solidFill>
                <a:schemeClr val="tx1"/>
              </a:solidFill>
              <a:latin typeface="メイリオ" pitchFamily="50" charset="-128"/>
              <a:ea typeface="メイリオ" pitchFamily="50" charset="-128"/>
              <a:cs typeface="メイリオ" pitchFamily="50" charset="-128"/>
            </a:endParaRPr>
          </a:p>
        </p:txBody>
      </p:sp>
      <p:sp>
        <p:nvSpPr>
          <p:cNvPr id="25" name="角丸四角形 24"/>
          <p:cNvSpPr/>
          <p:nvPr/>
        </p:nvSpPr>
        <p:spPr>
          <a:xfrm>
            <a:off x="2483768" y="1844824"/>
            <a:ext cx="3600400" cy="720080"/>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メイリオ" pitchFamily="50" charset="-128"/>
                <a:ea typeface="メイリオ" pitchFamily="50" charset="-128"/>
                <a:cs typeface="メイリオ" pitchFamily="50" charset="-128"/>
              </a:rPr>
              <a:t>・自分で体験してみる</a:t>
            </a:r>
            <a:r>
              <a:rPr kumimoji="1" lang="en-US" altLang="ja-JP" sz="1400" b="1" dirty="0" smtClean="0">
                <a:solidFill>
                  <a:schemeClr val="tx1"/>
                </a:solidFill>
                <a:latin typeface="メイリオ" pitchFamily="50" charset="-128"/>
                <a:ea typeface="メイリオ" pitchFamily="50" charset="-128"/>
                <a:cs typeface="メイリオ" pitchFamily="50" charset="-128"/>
              </a:rPr>
              <a:t>(</a:t>
            </a:r>
            <a:r>
              <a:rPr kumimoji="1" lang="ja-JP" altLang="en-US" sz="1400" b="1" dirty="0" smtClean="0">
                <a:solidFill>
                  <a:schemeClr val="tx1"/>
                </a:solidFill>
                <a:latin typeface="メイリオ" pitchFamily="50" charset="-128"/>
                <a:ea typeface="メイリオ" pitchFamily="50" charset="-128"/>
                <a:cs typeface="メイリオ" pitchFamily="50" charset="-128"/>
              </a:rPr>
              <a:t>試してみる</a:t>
            </a:r>
            <a:r>
              <a:rPr kumimoji="1" lang="en-US" altLang="ja-JP" sz="1400" b="1" dirty="0" smtClean="0">
                <a:solidFill>
                  <a:schemeClr val="tx1"/>
                </a:solidFill>
                <a:latin typeface="メイリオ" pitchFamily="50" charset="-128"/>
                <a:ea typeface="メイリオ" pitchFamily="50" charset="-128"/>
                <a:cs typeface="メイリオ" pitchFamily="50" charset="-128"/>
              </a:rPr>
              <a:t>)</a:t>
            </a:r>
            <a:r>
              <a:rPr kumimoji="1" lang="ja-JP" altLang="en-US" sz="1400" b="1" dirty="0" err="1" smtClean="0">
                <a:solidFill>
                  <a:schemeClr val="tx1"/>
                </a:solidFill>
                <a:latin typeface="メイリオ" pitchFamily="50" charset="-128"/>
                <a:ea typeface="メイリオ" pitchFamily="50" charset="-128"/>
                <a:cs typeface="メイリオ" pitchFamily="50" charset="-128"/>
              </a:rPr>
              <a:t>。</a:t>
            </a:r>
            <a:endParaRPr kumimoji="1" lang="ja-JP" altLang="en-US" sz="1400" b="1" dirty="0" smtClean="0">
              <a:solidFill>
                <a:schemeClr val="tx1"/>
              </a:solidFill>
              <a:latin typeface="メイリオ" pitchFamily="50" charset="-128"/>
              <a:ea typeface="メイリオ" pitchFamily="50" charset="-128"/>
              <a:cs typeface="メイリオ" pitchFamily="50" charset="-128"/>
            </a:endParaRPr>
          </a:p>
          <a:p>
            <a:r>
              <a:rPr lang="ja-JP" altLang="en-US" sz="1400" b="1" dirty="0" smtClean="0">
                <a:solidFill>
                  <a:schemeClr val="tx1"/>
                </a:solidFill>
                <a:latin typeface="メイリオ" pitchFamily="50" charset="-128"/>
                <a:ea typeface="メイリオ" pitchFamily="50" charset="-128"/>
                <a:cs typeface="メイリオ" pitchFamily="50" charset="-128"/>
              </a:rPr>
              <a:t>・自ら主体的に参加して学ぶ。</a:t>
            </a:r>
            <a:br>
              <a:rPr lang="ja-JP" altLang="en-US" sz="1400" b="1" dirty="0" smtClean="0">
                <a:solidFill>
                  <a:schemeClr val="tx1"/>
                </a:solidFill>
                <a:latin typeface="メイリオ" pitchFamily="50" charset="-128"/>
                <a:ea typeface="メイリオ" pitchFamily="50" charset="-128"/>
                <a:cs typeface="メイリオ" pitchFamily="50" charset="-128"/>
              </a:rPr>
            </a:br>
            <a:r>
              <a:rPr lang="ja-JP" altLang="en-US" sz="1400" b="1" dirty="0" smtClean="0">
                <a:solidFill>
                  <a:schemeClr val="tx1"/>
                </a:solidFill>
                <a:latin typeface="メイリオ" pitchFamily="50" charset="-128"/>
                <a:ea typeface="メイリオ" pitchFamily="50" charset="-128"/>
                <a:cs typeface="メイリオ" pitchFamily="50" charset="-128"/>
              </a:rPr>
              <a:t>・統制された環境でモデルを学ぶ。</a:t>
            </a:r>
            <a:endParaRPr kumimoji="1" lang="ja-JP" altLang="en-US" sz="1400" b="1" dirty="0">
              <a:solidFill>
                <a:schemeClr val="tx1"/>
              </a:solidFill>
              <a:latin typeface="メイリオ" pitchFamily="50" charset="-128"/>
              <a:ea typeface="メイリオ" pitchFamily="50" charset="-128"/>
              <a:cs typeface="メイリオ" pitchFamily="50" charset="-128"/>
            </a:endParaRPr>
          </a:p>
        </p:txBody>
      </p:sp>
      <p:sp>
        <p:nvSpPr>
          <p:cNvPr id="26" name="角丸四角形 25"/>
          <p:cNvSpPr/>
          <p:nvPr/>
        </p:nvSpPr>
        <p:spPr>
          <a:xfrm>
            <a:off x="2483768" y="2708920"/>
            <a:ext cx="3600400" cy="504056"/>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メイリオ" pitchFamily="50" charset="-128"/>
                <a:ea typeface="メイリオ" pitchFamily="50" charset="-128"/>
                <a:cs typeface="メイリオ" pitchFamily="50" charset="-128"/>
              </a:rPr>
              <a:t>・自分で実地で体験してみる。</a:t>
            </a:r>
          </a:p>
          <a:p>
            <a:r>
              <a:rPr lang="ja-JP" altLang="en-US" sz="1400" b="1" dirty="0" smtClean="0">
                <a:solidFill>
                  <a:schemeClr val="tx1"/>
                </a:solidFill>
                <a:latin typeface="メイリオ" pitchFamily="50" charset="-128"/>
                <a:ea typeface="メイリオ" pitchFamily="50" charset="-128"/>
                <a:cs typeface="メイリオ" pitchFamily="50" charset="-128"/>
              </a:rPr>
              <a:t>・実地の複雑性の中で実践的に学ぶ。</a:t>
            </a:r>
            <a:endParaRPr kumimoji="1" lang="ja-JP" altLang="en-US" sz="1400" b="1" dirty="0">
              <a:solidFill>
                <a:schemeClr val="tx1"/>
              </a:solidFill>
              <a:latin typeface="メイリオ" pitchFamily="50" charset="-128"/>
              <a:ea typeface="メイリオ" pitchFamily="50" charset="-128"/>
              <a:cs typeface="メイリオ" pitchFamily="50" charset="-128"/>
            </a:endParaRPr>
          </a:p>
        </p:txBody>
      </p:sp>
      <p:sp>
        <p:nvSpPr>
          <p:cNvPr id="27" name="角丸四角形 26"/>
          <p:cNvSpPr/>
          <p:nvPr/>
        </p:nvSpPr>
        <p:spPr>
          <a:xfrm>
            <a:off x="2483768" y="3356992"/>
            <a:ext cx="3600400" cy="576064"/>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メイリオ" pitchFamily="50" charset="-128"/>
                <a:ea typeface="メイリオ" pitchFamily="50" charset="-128"/>
                <a:cs typeface="メイリオ" pitchFamily="50" charset="-128"/>
              </a:rPr>
              <a:t>・自らの実践を言語化し、表現する。</a:t>
            </a:r>
          </a:p>
          <a:p>
            <a:r>
              <a:rPr lang="ja-JP" altLang="en-US" sz="1400" b="1" dirty="0" smtClean="0">
                <a:solidFill>
                  <a:schemeClr val="tx1"/>
                </a:solidFill>
                <a:latin typeface="メイリオ" pitchFamily="50" charset="-128"/>
                <a:ea typeface="メイリオ" pitchFamily="50" charset="-128"/>
                <a:cs typeface="メイリオ" pitchFamily="50" charset="-128"/>
              </a:rPr>
              <a:t>・多様な視点で検討し、気づきを持つ。</a:t>
            </a:r>
            <a:endParaRPr kumimoji="1" lang="ja-JP" altLang="en-US" sz="1400" b="1" dirty="0">
              <a:solidFill>
                <a:schemeClr val="tx1"/>
              </a:solidFill>
              <a:latin typeface="メイリオ" pitchFamily="50" charset="-128"/>
              <a:ea typeface="メイリオ" pitchFamily="50" charset="-128"/>
              <a:cs typeface="メイリオ" pitchFamily="50" charset="-128"/>
            </a:endParaRPr>
          </a:p>
        </p:txBody>
      </p:sp>
      <p:sp>
        <p:nvSpPr>
          <p:cNvPr id="29" name="角丸四角形 28"/>
          <p:cNvSpPr/>
          <p:nvPr/>
        </p:nvSpPr>
        <p:spPr>
          <a:xfrm>
            <a:off x="2483768" y="5661248"/>
            <a:ext cx="3600400" cy="504056"/>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メイリオ" pitchFamily="50" charset="-128"/>
                <a:ea typeface="メイリオ" pitchFamily="50" charset="-128"/>
                <a:cs typeface="メイリオ" pitchFamily="50" charset="-128"/>
              </a:rPr>
              <a:t>・これまで学んだことの定着を図る。</a:t>
            </a:r>
          </a:p>
          <a:p>
            <a:r>
              <a:rPr lang="ja-JP" altLang="en-US" sz="1400" b="1" dirty="0" smtClean="0">
                <a:solidFill>
                  <a:schemeClr val="tx1"/>
                </a:solidFill>
                <a:latin typeface="メイリオ" pitchFamily="50" charset="-128"/>
                <a:ea typeface="メイリオ" pitchFamily="50" charset="-128"/>
                <a:cs typeface="メイリオ" pitchFamily="50" charset="-128"/>
              </a:rPr>
              <a:t>・多様な視点で検討し、気づきを持つ。</a:t>
            </a:r>
            <a:endParaRPr kumimoji="1" lang="ja-JP" altLang="en-US" sz="1400" b="1" dirty="0">
              <a:solidFill>
                <a:schemeClr val="tx1"/>
              </a:solidFill>
              <a:latin typeface="メイリオ" pitchFamily="50" charset="-128"/>
              <a:ea typeface="メイリオ" pitchFamily="50" charset="-128"/>
              <a:cs typeface="メイリオ" pitchFamily="50" charset="-128"/>
            </a:endParaRPr>
          </a:p>
        </p:txBody>
      </p:sp>
      <p:sp>
        <p:nvSpPr>
          <p:cNvPr id="43" name="角丸四角形 42"/>
          <p:cNvSpPr/>
          <p:nvPr/>
        </p:nvSpPr>
        <p:spPr>
          <a:xfrm>
            <a:off x="2483768" y="6309320"/>
            <a:ext cx="3600400" cy="504056"/>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メイリオ" pitchFamily="50" charset="-128"/>
                <a:ea typeface="メイリオ" pitchFamily="50" charset="-128"/>
                <a:cs typeface="メイリオ" pitchFamily="50" charset="-128"/>
              </a:rPr>
              <a:t>・研修の振り返り</a:t>
            </a:r>
            <a:r>
              <a:rPr kumimoji="1" lang="en-US" altLang="ja-JP" sz="1400" b="1" dirty="0" smtClean="0">
                <a:solidFill>
                  <a:schemeClr val="tx1"/>
                </a:solidFill>
                <a:latin typeface="メイリオ" pitchFamily="50" charset="-128"/>
                <a:ea typeface="メイリオ" pitchFamily="50" charset="-128"/>
                <a:cs typeface="メイリオ" pitchFamily="50" charset="-128"/>
              </a:rPr>
              <a:t>(</a:t>
            </a:r>
            <a:r>
              <a:rPr lang="ja-JP" altLang="en-US" sz="1400" b="1" dirty="0" smtClean="0">
                <a:solidFill>
                  <a:schemeClr val="tx1"/>
                </a:solidFill>
                <a:latin typeface="メイリオ" pitchFamily="50" charset="-128"/>
                <a:ea typeface="メイリオ" pitchFamily="50" charset="-128"/>
                <a:cs typeface="メイリオ" pitchFamily="50" charset="-128"/>
              </a:rPr>
              <a:t>省察</a:t>
            </a:r>
            <a:r>
              <a:rPr kumimoji="1" lang="en-US" altLang="ja-JP" sz="1400" b="1" dirty="0" smtClean="0">
                <a:solidFill>
                  <a:schemeClr val="tx1"/>
                </a:solidFill>
                <a:latin typeface="メイリオ" pitchFamily="50" charset="-128"/>
                <a:ea typeface="メイリオ" pitchFamily="50" charset="-128"/>
                <a:cs typeface="メイリオ" pitchFamily="50" charset="-128"/>
              </a:rPr>
              <a:t>)</a:t>
            </a:r>
            <a:r>
              <a:rPr kumimoji="1" lang="ja-JP" altLang="en-US" sz="1400" b="1" dirty="0" smtClean="0">
                <a:solidFill>
                  <a:schemeClr val="tx1"/>
                </a:solidFill>
                <a:latin typeface="メイリオ" pitchFamily="50" charset="-128"/>
                <a:ea typeface="メイリオ" pitchFamily="50" charset="-128"/>
                <a:cs typeface="メイリオ" pitchFamily="50" charset="-128"/>
              </a:rPr>
              <a:t>を行い、今後の実践への指針を得る</a:t>
            </a:r>
            <a:r>
              <a:rPr lang="ja-JP" altLang="en-US" sz="1400" b="1" dirty="0" smtClean="0">
                <a:solidFill>
                  <a:schemeClr val="tx1"/>
                </a:solidFill>
                <a:latin typeface="メイリオ" pitchFamily="50" charset="-128"/>
                <a:ea typeface="メイリオ" pitchFamily="50" charset="-128"/>
                <a:cs typeface="メイリオ" pitchFamily="50" charset="-128"/>
              </a:rPr>
              <a:t>。</a:t>
            </a:r>
            <a:endParaRPr kumimoji="1" lang="ja-JP" altLang="en-US" sz="1400" b="1" dirty="0">
              <a:solidFill>
                <a:schemeClr val="tx1"/>
              </a:solidFill>
              <a:latin typeface="メイリオ" pitchFamily="50" charset="-128"/>
              <a:ea typeface="メイリオ" pitchFamily="50" charset="-128"/>
              <a:cs typeface="メイリオ" pitchFamily="50" charset="-128"/>
            </a:endParaRPr>
          </a:p>
        </p:txBody>
      </p:sp>
      <p:sp>
        <p:nvSpPr>
          <p:cNvPr id="44" name="角丸四角形 43"/>
          <p:cNvSpPr/>
          <p:nvPr/>
        </p:nvSpPr>
        <p:spPr>
          <a:xfrm>
            <a:off x="6300192" y="980728"/>
            <a:ext cx="2592288" cy="1872208"/>
          </a:xfrm>
          <a:prstGeom prst="roundRect">
            <a:avLst/>
          </a:prstGeom>
          <a:solidFill>
            <a:schemeClr val="accent6">
              <a:lumMod val="60000"/>
              <a:lumOff val="40000"/>
            </a:schemeClr>
          </a:solidFill>
          <a:ln w="539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メイリオ" pitchFamily="50" charset="-128"/>
                <a:ea typeface="メイリオ" pitchFamily="50" charset="-128"/>
                <a:cs typeface="メイリオ" pitchFamily="50" charset="-128"/>
              </a:rPr>
              <a:t>・</a:t>
            </a:r>
            <a:r>
              <a:rPr lang="ja-JP" altLang="en-US" sz="2000" b="1" dirty="0" smtClean="0">
                <a:solidFill>
                  <a:schemeClr val="tx1"/>
                </a:solidFill>
                <a:latin typeface="メイリオ" pitchFamily="50" charset="-128"/>
                <a:ea typeface="メイリオ" pitchFamily="50" charset="-128"/>
                <a:cs typeface="メイリオ" pitchFamily="50" charset="-128"/>
              </a:rPr>
              <a:t>抽象</a:t>
            </a:r>
            <a:r>
              <a:rPr kumimoji="1" lang="ja-JP" altLang="en-US" sz="2000" b="1" dirty="0" smtClean="0">
                <a:solidFill>
                  <a:schemeClr val="tx1"/>
                </a:solidFill>
                <a:latin typeface="メイリオ" pitchFamily="50" charset="-128"/>
                <a:ea typeface="メイリオ" pitchFamily="50" charset="-128"/>
                <a:cs typeface="メイリオ" pitchFamily="50" charset="-128"/>
              </a:rPr>
              <a:t>から具体へ</a:t>
            </a:r>
          </a:p>
          <a:p>
            <a:pPr algn="ctr"/>
            <a:r>
              <a:rPr kumimoji="1" lang="ja-JP" altLang="en-US" sz="2000" b="1" dirty="0" smtClean="0">
                <a:solidFill>
                  <a:schemeClr val="tx1"/>
                </a:solidFill>
                <a:latin typeface="メイリオ" pitchFamily="50" charset="-128"/>
                <a:ea typeface="メイリオ" pitchFamily="50" charset="-128"/>
                <a:cs typeface="メイリオ" pitchFamily="50" charset="-128"/>
              </a:rPr>
              <a:t>・理論から実践へ</a:t>
            </a:r>
          </a:p>
          <a:p>
            <a:pPr algn="ctr"/>
            <a:r>
              <a:rPr kumimoji="1" lang="ja-JP" altLang="en-US" sz="2000" b="1" dirty="0" smtClean="0">
                <a:solidFill>
                  <a:schemeClr val="tx1"/>
                </a:solidFill>
                <a:latin typeface="メイリオ" pitchFamily="50" charset="-128"/>
                <a:ea typeface="メイリオ" pitchFamily="50" charset="-128"/>
                <a:cs typeface="メイリオ" pitchFamily="50" charset="-128"/>
              </a:rPr>
              <a:t>・単純から複雑へ</a:t>
            </a:r>
            <a:endParaRPr kumimoji="1" lang="ja-JP" altLang="en-US" sz="2000" b="1" dirty="0">
              <a:solidFill>
                <a:schemeClr val="tx1"/>
              </a:solidFill>
              <a:latin typeface="メイリオ" pitchFamily="50" charset="-128"/>
              <a:ea typeface="メイリオ" pitchFamily="50" charset="-128"/>
              <a:cs typeface="メイリオ" pitchFamily="50" charset="-128"/>
            </a:endParaRPr>
          </a:p>
        </p:txBody>
      </p:sp>
      <p:sp>
        <p:nvSpPr>
          <p:cNvPr id="45" name="下矢印 44"/>
          <p:cNvSpPr/>
          <p:nvPr/>
        </p:nvSpPr>
        <p:spPr>
          <a:xfrm>
            <a:off x="467544" y="1052736"/>
            <a:ext cx="216024" cy="5805264"/>
          </a:xfrm>
          <a:prstGeom prst="downArrow">
            <a:avLst>
              <a:gd name="adj1" fmla="val 50000"/>
              <a:gd name="adj2" fmla="val 10879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下矢印 19"/>
          <p:cNvSpPr/>
          <p:nvPr/>
        </p:nvSpPr>
        <p:spPr>
          <a:xfrm>
            <a:off x="1331640" y="1484784"/>
            <a:ext cx="504056" cy="432048"/>
          </a:xfrm>
          <a:prstGeom prst="downArrow">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下矢印 27"/>
          <p:cNvSpPr/>
          <p:nvPr/>
        </p:nvSpPr>
        <p:spPr>
          <a:xfrm>
            <a:off x="1331640" y="2348880"/>
            <a:ext cx="504056" cy="360040"/>
          </a:xfrm>
          <a:prstGeom prst="downArrow">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下矢印 29"/>
          <p:cNvSpPr/>
          <p:nvPr/>
        </p:nvSpPr>
        <p:spPr>
          <a:xfrm>
            <a:off x="1331640" y="3068960"/>
            <a:ext cx="504056" cy="360040"/>
          </a:xfrm>
          <a:prstGeom prst="downArrow">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スライド番号プレースホルダ 32"/>
          <p:cNvSpPr>
            <a:spLocks noGrp="1"/>
          </p:cNvSpPr>
          <p:nvPr>
            <p:ph type="sldNum" sz="quarter" idx="12"/>
          </p:nvPr>
        </p:nvSpPr>
        <p:spPr/>
        <p:txBody>
          <a:bodyPr/>
          <a:lstStyle/>
          <a:p>
            <a:fld id="{DC482F87-D069-4E11-9D1B-0E53CB68B063}" type="slidenum">
              <a:rPr kumimoji="1" lang="ja-JP" altLang="en-US" smtClean="0"/>
              <a:pPr/>
              <a:t>38</a:t>
            </a:fld>
            <a:endParaRPr kumimoji="1" lang="ja-JP" altLang="en-US"/>
          </a:p>
        </p:txBody>
      </p:sp>
      <p:sp>
        <p:nvSpPr>
          <p:cNvPr id="35" name="角丸四角形 34"/>
          <p:cNvSpPr/>
          <p:nvPr/>
        </p:nvSpPr>
        <p:spPr>
          <a:xfrm>
            <a:off x="107504" y="1268760"/>
            <a:ext cx="864096"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メイリオ" pitchFamily="50" charset="-128"/>
                <a:ea typeface="メイリオ" pitchFamily="50" charset="-128"/>
                <a:cs typeface="メイリオ" pitchFamily="50" charset="-128"/>
              </a:rPr>
              <a:t>活性化</a:t>
            </a:r>
          </a:p>
        </p:txBody>
      </p:sp>
      <p:sp>
        <p:nvSpPr>
          <p:cNvPr id="36" name="角丸四角形 35"/>
          <p:cNvSpPr/>
          <p:nvPr/>
        </p:nvSpPr>
        <p:spPr>
          <a:xfrm>
            <a:off x="107504" y="1628800"/>
            <a:ext cx="864096"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メイリオ" pitchFamily="50" charset="-128"/>
                <a:ea typeface="メイリオ" pitchFamily="50" charset="-128"/>
                <a:cs typeface="メイリオ" pitchFamily="50" charset="-128"/>
              </a:rPr>
              <a:t>例示</a:t>
            </a:r>
          </a:p>
        </p:txBody>
      </p:sp>
      <p:sp>
        <p:nvSpPr>
          <p:cNvPr id="37" name="角丸四角形 36"/>
          <p:cNvSpPr/>
          <p:nvPr/>
        </p:nvSpPr>
        <p:spPr>
          <a:xfrm>
            <a:off x="107504" y="2780928"/>
            <a:ext cx="864096"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latin typeface="メイリオ" pitchFamily="50" charset="-128"/>
                <a:ea typeface="メイリオ" pitchFamily="50" charset="-128"/>
                <a:cs typeface="メイリオ" pitchFamily="50" charset="-128"/>
              </a:rPr>
              <a:t>統合</a:t>
            </a:r>
            <a:endParaRPr kumimoji="1" lang="ja-JP" altLang="en-US" b="1" dirty="0" smtClean="0">
              <a:solidFill>
                <a:schemeClr val="tx1"/>
              </a:solidFill>
              <a:latin typeface="メイリオ" pitchFamily="50" charset="-128"/>
              <a:ea typeface="メイリオ" pitchFamily="50" charset="-128"/>
              <a:cs typeface="メイリオ" pitchFamily="50" charset="-128"/>
            </a:endParaRPr>
          </a:p>
        </p:txBody>
      </p:sp>
      <p:sp>
        <p:nvSpPr>
          <p:cNvPr id="39" name="角丸四角形 38"/>
          <p:cNvSpPr/>
          <p:nvPr/>
        </p:nvSpPr>
        <p:spPr>
          <a:xfrm>
            <a:off x="107504" y="908720"/>
            <a:ext cx="864096"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メイリオ" pitchFamily="50" charset="-128"/>
                <a:ea typeface="メイリオ" pitchFamily="50" charset="-128"/>
                <a:cs typeface="メイリオ" pitchFamily="50" charset="-128"/>
              </a:rPr>
              <a:t>提示</a:t>
            </a:r>
          </a:p>
        </p:txBody>
      </p:sp>
      <p:sp>
        <p:nvSpPr>
          <p:cNvPr id="40" name="角丸四角形 39"/>
          <p:cNvSpPr/>
          <p:nvPr/>
        </p:nvSpPr>
        <p:spPr>
          <a:xfrm>
            <a:off x="107504" y="1988840"/>
            <a:ext cx="864096"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メイリオ" pitchFamily="50" charset="-128"/>
                <a:ea typeface="メイリオ" pitchFamily="50" charset="-128"/>
                <a:cs typeface="メイリオ" pitchFamily="50" charset="-128"/>
              </a:rPr>
              <a:t>応用</a:t>
            </a:r>
          </a:p>
        </p:txBody>
      </p:sp>
      <p:sp>
        <p:nvSpPr>
          <p:cNvPr id="47" name="角丸四角形 46"/>
          <p:cNvSpPr/>
          <p:nvPr/>
        </p:nvSpPr>
        <p:spPr>
          <a:xfrm>
            <a:off x="467544" y="2348880"/>
            <a:ext cx="576064" cy="216024"/>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latin typeface="メイリオ" pitchFamily="50" charset="-128"/>
                <a:ea typeface="メイリオ" pitchFamily="50" charset="-128"/>
                <a:cs typeface="メイリオ" pitchFamily="50" charset="-128"/>
              </a:rPr>
              <a:t>実験</a:t>
            </a:r>
            <a:endParaRPr kumimoji="1" lang="ja-JP" altLang="en-US" sz="1200" b="1" dirty="0" smtClean="0">
              <a:solidFill>
                <a:schemeClr val="tx1"/>
              </a:solidFill>
              <a:latin typeface="メイリオ" pitchFamily="50" charset="-128"/>
              <a:ea typeface="メイリオ" pitchFamily="50" charset="-128"/>
              <a:cs typeface="メイリオ" pitchFamily="50" charset="-128"/>
            </a:endParaRPr>
          </a:p>
        </p:txBody>
      </p:sp>
      <p:sp>
        <p:nvSpPr>
          <p:cNvPr id="48" name="角丸四角形 47"/>
          <p:cNvSpPr/>
          <p:nvPr/>
        </p:nvSpPr>
        <p:spPr>
          <a:xfrm>
            <a:off x="467544" y="3068960"/>
            <a:ext cx="576064" cy="216024"/>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itchFamily="50" charset="-128"/>
                <a:ea typeface="メイリオ" pitchFamily="50" charset="-128"/>
                <a:cs typeface="メイリオ" pitchFamily="50" charset="-128"/>
              </a:rPr>
              <a:t>経験</a:t>
            </a:r>
          </a:p>
        </p:txBody>
      </p:sp>
      <p:sp>
        <p:nvSpPr>
          <p:cNvPr id="51" name="角丸四角形 50"/>
          <p:cNvSpPr/>
          <p:nvPr/>
        </p:nvSpPr>
        <p:spPr>
          <a:xfrm>
            <a:off x="251520" y="6237312"/>
            <a:ext cx="792088" cy="216024"/>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itchFamily="50" charset="-128"/>
                <a:ea typeface="メイリオ" pitchFamily="50" charset="-128"/>
                <a:cs typeface="メイリオ" pitchFamily="50" charset="-128"/>
              </a:rPr>
              <a:t>概念化</a:t>
            </a:r>
          </a:p>
        </p:txBody>
      </p:sp>
      <p:sp>
        <p:nvSpPr>
          <p:cNvPr id="41" name="角丸四角形 40"/>
          <p:cNvSpPr/>
          <p:nvPr/>
        </p:nvSpPr>
        <p:spPr>
          <a:xfrm>
            <a:off x="755576" y="4077072"/>
            <a:ext cx="1584176" cy="720080"/>
          </a:xfrm>
          <a:prstGeom prst="roundRect">
            <a:avLst/>
          </a:prstGeom>
          <a:noFill/>
          <a:ln w="539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latin typeface="メイリオ" pitchFamily="50" charset="-128"/>
                <a:ea typeface="メイリオ" pitchFamily="50" charset="-128"/>
                <a:cs typeface="メイリオ" pitchFamily="50" charset="-128"/>
              </a:rPr>
              <a:t>実習２</a:t>
            </a:r>
          </a:p>
        </p:txBody>
      </p:sp>
      <p:sp>
        <p:nvSpPr>
          <p:cNvPr id="46" name="角丸四角形 45"/>
          <p:cNvSpPr/>
          <p:nvPr/>
        </p:nvSpPr>
        <p:spPr>
          <a:xfrm>
            <a:off x="2483768" y="4077072"/>
            <a:ext cx="3600400" cy="720080"/>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メイリオ" pitchFamily="50" charset="-128"/>
                <a:ea typeface="メイリオ" pitchFamily="50" charset="-128"/>
                <a:cs typeface="メイリオ" pitchFamily="50" charset="-128"/>
              </a:rPr>
              <a:t>・演習</a:t>
            </a:r>
            <a:r>
              <a:rPr kumimoji="1" lang="en-US" altLang="ja-JP" sz="1400" b="1" dirty="0" smtClean="0">
                <a:solidFill>
                  <a:schemeClr val="tx1"/>
                </a:solidFill>
                <a:latin typeface="メイリオ" pitchFamily="50" charset="-128"/>
                <a:ea typeface="メイリオ" pitchFamily="50" charset="-128"/>
                <a:cs typeface="メイリオ" pitchFamily="50" charset="-128"/>
              </a:rPr>
              <a:t>2-1</a:t>
            </a:r>
            <a:r>
              <a:rPr kumimoji="1" lang="ja-JP" altLang="en-US" sz="1400" b="1" dirty="0" err="1" smtClean="0">
                <a:solidFill>
                  <a:schemeClr val="tx1"/>
                </a:solidFill>
                <a:latin typeface="メイリオ" pitchFamily="50" charset="-128"/>
                <a:ea typeface="メイリオ" pitchFamily="50" charset="-128"/>
                <a:cs typeface="メイリオ" pitchFamily="50" charset="-128"/>
              </a:rPr>
              <a:t>での</a:t>
            </a:r>
            <a:r>
              <a:rPr kumimoji="1" lang="ja-JP" altLang="en-US" sz="1400" b="1" dirty="0" smtClean="0">
                <a:solidFill>
                  <a:schemeClr val="tx1"/>
                </a:solidFill>
                <a:latin typeface="メイリオ" pitchFamily="50" charset="-128"/>
                <a:ea typeface="メイリオ" pitchFamily="50" charset="-128"/>
                <a:cs typeface="メイリオ" pitchFamily="50" charset="-128"/>
              </a:rPr>
              <a:t>気づきを元にさらに実地で</a:t>
            </a:r>
          </a:p>
          <a:p>
            <a:r>
              <a:rPr lang="ja-JP" altLang="en-US" sz="1400" b="1" dirty="0" smtClean="0">
                <a:solidFill>
                  <a:schemeClr val="tx1"/>
                </a:solidFill>
                <a:latin typeface="メイリオ" pitchFamily="50" charset="-128"/>
                <a:ea typeface="メイリオ" pitchFamily="50" charset="-128"/>
                <a:cs typeface="メイリオ" pitchFamily="50" charset="-128"/>
              </a:rPr>
              <a:t>　</a:t>
            </a:r>
            <a:r>
              <a:rPr kumimoji="1" lang="ja-JP" altLang="en-US" sz="1400" b="1" dirty="0" smtClean="0">
                <a:solidFill>
                  <a:schemeClr val="tx1"/>
                </a:solidFill>
                <a:latin typeface="メイリオ" pitchFamily="50" charset="-128"/>
                <a:ea typeface="メイリオ" pitchFamily="50" charset="-128"/>
                <a:cs typeface="メイリオ" pitchFamily="50" charset="-128"/>
              </a:rPr>
              <a:t>の体験を深める。</a:t>
            </a:r>
          </a:p>
          <a:p>
            <a:r>
              <a:rPr lang="ja-JP" altLang="en-US" sz="1400" b="1" dirty="0" smtClean="0">
                <a:solidFill>
                  <a:schemeClr val="tx1"/>
                </a:solidFill>
                <a:latin typeface="メイリオ" pitchFamily="50" charset="-128"/>
                <a:ea typeface="メイリオ" pitchFamily="50" charset="-128"/>
                <a:cs typeface="メイリオ" pitchFamily="50" charset="-128"/>
              </a:rPr>
              <a:t>・実地の複雑性の中で実践的に学ぶ。</a:t>
            </a:r>
            <a:endParaRPr kumimoji="1" lang="ja-JP" altLang="en-US" sz="1400" b="1" dirty="0">
              <a:solidFill>
                <a:schemeClr val="tx1"/>
              </a:solidFill>
              <a:latin typeface="メイリオ" pitchFamily="50" charset="-128"/>
              <a:ea typeface="メイリオ" pitchFamily="50" charset="-128"/>
              <a:cs typeface="メイリオ" pitchFamily="50" charset="-128"/>
            </a:endParaRPr>
          </a:p>
        </p:txBody>
      </p:sp>
      <p:sp>
        <p:nvSpPr>
          <p:cNvPr id="49" name="角丸四角形 48"/>
          <p:cNvSpPr/>
          <p:nvPr/>
        </p:nvSpPr>
        <p:spPr>
          <a:xfrm>
            <a:off x="467544" y="3789040"/>
            <a:ext cx="576064" cy="216024"/>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itchFamily="50" charset="-128"/>
                <a:ea typeface="メイリオ" pitchFamily="50" charset="-128"/>
                <a:cs typeface="メイリオ" pitchFamily="50" charset="-128"/>
              </a:rPr>
              <a:t>省察</a:t>
            </a:r>
          </a:p>
        </p:txBody>
      </p:sp>
      <p:sp>
        <p:nvSpPr>
          <p:cNvPr id="52" name="角丸四角形 51"/>
          <p:cNvSpPr/>
          <p:nvPr/>
        </p:nvSpPr>
        <p:spPr>
          <a:xfrm>
            <a:off x="107504" y="4221088"/>
            <a:ext cx="864096"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latin typeface="メイリオ" pitchFamily="50" charset="-128"/>
                <a:ea typeface="メイリオ" pitchFamily="50" charset="-128"/>
                <a:cs typeface="メイリオ" pitchFamily="50" charset="-128"/>
              </a:rPr>
              <a:t>統合</a:t>
            </a:r>
            <a:endParaRPr kumimoji="1" lang="ja-JP" altLang="en-US" b="1" dirty="0" smtClean="0">
              <a:solidFill>
                <a:schemeClr val="tx1"/>
              </a:solidFill>
              <a:latin typeface="メイリオ" pitchFamily="50" charset="-128"/>
              <a:ea typeface="メイリオ" pitchFamily="50" charset="-128"/>
              <a:cs typeface="メイリオ" pitchFamily="50" charset="-128"/>
            </a:endParaRPr>
          </a:p>
        </p:txBody>
      </p:sp>
      <p:sp>
        <p:nvSpPr>
          <p:cNvPr id="53" name="角丸四角形 52"/>
          <p:cNvSpPr/>
          <p:nvPr/>
        </p:nvSpPr>
        <p:spPr>
          <a:xfrm>
            <a:off x="467544" y="4509120"/>
            <a:ext cx="576064" cy="216024"/>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itchFamily="50" charset="-128"/>
                <a:ea typeface="メイリオ" pitchFamily="50" charset="-128"/>
                <a:cs typeface="メイリオ" pitchFamily="50" charset="-128"/>
              </a:rPr>
              <a:t>経験</a:t>
            </a:r>
          </a:p>
        </p:txBody>
      </p:sp>
      <p:sp>
        <p:nvSpPr>
          <p:cNvPr id="31" name="下矢印 30"/>
          <p:cNvSpPr/>
          <p:nvPr/>
        </p:nvSpPr>
        <p:spPr>
          <a:xfrm>
            <a:off x="1331640" y="3789040"/>
            <a:ext cx="504056" cy="432048"/>
          </a:xfrm>
          <a:prstGeom prst="downArrow">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角丸四角形 53"/>
          <p:cNvSpPr/>
          <p:nvPr/>
        </p:nvSpPr>
        <p:spPr>
          <a:xfrm>
            <a:off x="755576" y="4941168"/>
            <a:ext cx="1584176" cy="576064"/>
          </a:xfrm>
          <a:prstGeom prst="roundRect">
            <a:avLst/>
          </a:prstGeom>
          <a:noFill/>
          <a:ln w="539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latin typeface="メイリオ" pitchFamily="50" charset="-128"/>
                <a:ea typeface="メイリオ" pitchFamily="50" charset="-128"/>
                <a:cs typeface="メイリオ" pitchFamily="50" charset="-128"/>
              </a:rPr>
              <a:t>演習</a:t>
            </a:r>
            <a:r>
              <a:rPr kumimoji="1" lang="en-US" altLang="ja-JP" sz="2400" b="1" dirty="0" smtClean="0">
                <a:solidFill>
                  <a:schemeClr val="tx1"/>
                </a:solidFill>
                <a:latin typeface="メイリオ" pitchFamily="50" charset="-128"/>
                <a:ea typeface="メイリオ" pitchFamily="50" charset="-128"/>
                <a:cs typeface="メイリオ" pitchFamily="50" charset="-128"/>
              </a:rPr>
              <a:t>2-2</a:t>
            </a:r>
            <a:endParaRPr kumimoji="1" lang="ja-JP" altLang="en-US" sz="2400" b="1" dirty="0">
              <a:solidFill>
                <a:schemeClr val="tx1"/>
              </a:solidFill>
              <a:latin typeface="メイリオ" pitchFamily="50" charset="-128"/>
              <a:ea typeface="メイリオ" pitchFamily="50" charset="-128"/>
              <a:cs typeface="メイリオ" pitchFamily="50" charset="-128"/>
            </a:endParaRPr>
          </a:p>
        </p:txBody>
      </p:sp>
      <p:sp>
        <p:nvSpPr>
          <p:cNvPr id="55" name="角丸四角形 54"/>
          <p:cNvSpPr/>
          <p:nvPr/>
        </p:nvSpPr>
        <p:spPr>
          <a:xfrm>
            <a:off x="2483768" y="4941168"/>
            <a:ext cx="3600400" cy="576064"/>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メイリオ" pitchFamily="50" charset="-128"/>
                <a:ea typeface="メイリオ" pitchFamily="50" charset="-128"/>
                <a:cs typeface="メイリオ" pitchFamily="50" charset="-128"/>
              </a:rPr>
              <a:t>・自らの実践を言語化し、表現する。</a:t>
            </a:r>
          </a:p>
          <a:p>
            <a:r>
              <a:rPr lang="ja-JP" altLang="en-US" sz="1400" b="1" dirty="0" smtClean="0">
                <a:solidFill>
                  <a:schemeClr val="tx1"/>
                </a:solidFill>
                <a:latin typeface="メイリオ" pitchFamily="50" charset="-128"/>
                <a:ea typeface="メイリオ" pitchFamily="50" charset="-128"/>
                <a:cs typeface="メイリオ" pitchFamily="50" charset="-128"/>
              </a:rPr>
              <a:t>・多様な視点で検討し、気づきを持つ。</a:t>
            </a:r>
            <a:endParaRPr kumimoji="1" lang="ja-JP" altLang="en-US" sz="1400" b="1" dirty="0">
              <a:solidFill>
                <a:schemeClr val="tx1"/>
              </a:solidFill>
              <a:latin typeface="メイリオ" pitchFamily="50" charset="-128"/>
              <a:ea typeface="メイリオ" pitchFamily="50" charset="-128"/>
              <a:cs typeface="メイリオ" pitchFamily="50" charset="-128"/>
            </a:endParaRPr>
          </a:p>
        </p:txBody>
      </p:sp>
      <p:sp>
        <p:nvSpPr>
          <p:cNvPr id="50" name="角丸四角形 49"/>
          <p:cNvSpPr/>
          <p:nvPr/>
        </p:nvSpPr>
        <p:spPr>
          <a:xfrm>
            <a:off x="251520" y="5949280"/>
            <a:ext cx="792088" cy="216024"/>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itchFamily="50" charset="-128"/>
                <a:ea typeface="メイリオ" pitchFamily="50" charset="-128"/>
                <a:cs typeface="メイリオ" pitchFamily="50" charset="-128"/>
              </a:rPr>
              <a:t>省察</a:t>
            </a:r>
          </a:p>
        </p:txBody>
      </p:sp>
      <p:sp>
        <p:nvSpPr>
          <p:cNvPr id="56" name="角丸四角形 55"/>
          <p:cNvSpPr/>
          <p:nvPr/>
        </p:nvSpPr>
        <p:spPr>
          <a:xfrm>
            <a:off x="467544" y="5373216"/>
            <a:ext cx="576064" cy="216024"/>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itchFamily="50" charset="-128"/>
                <a:ea typeface="メイリオ" pitchFamily="50" charset="-128"/>
                <a:cs typeface="メイリオ" pitchFamily="50" charset="-128"/>
              </a:rPr>
              <a:t>省察</a:t>
            </a:r>
          </a:p>
        </p:txBody>
      </p:sp>
      <p:sp>
        <p:nvSpPr>
          <p:cNvPr id="57" name="下矢印 56"/>
          <p:cNvSpPr/>
          <p:nvPr/>
        </p:nvSpPr>
        <p:spPr>
          <a:xfrm>
            <a:off x="1331640" y="4581128"/>
            <a:ext cx="504056" cy="432048"/>
          </a:xfrm>
          <a:prstGeom prst="downArrow">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下矢印 57"/>
          <p:cNvSpPr/>
          <p:nvPr/>
        </p:nvSpPr>
        <p:spPr>
          <a:xfrm>
            <a:off x="1331640" y="6021288"/>
            <a:ext cx="504056" cy="360040"/>
          </a:xfrm>
          <a:prstGeom prst="downArrow">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下矢印 31"/>
          <p:cNvSpPr/>
          <p:nvPr/>
        </p:nvSpPr>
        <p:spPr>
          <a:xfrm>
            <a:off x="1331640" y="5373216"/>
            <a:ext cx="504056" cy="360040"/>
          </a:xfrm>
          <a:prstGeom prst="downArrow">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 58"/>
          <p:cNvSpPr/>
          <p:nvPr/>
        </p:nvSpPr>
        <p:spPr>
          <a:xfrm>
            <a:off x="6588224" y="3933056"/>
            <a:ext cx="2448272" cy="1008112"/>
          </a:xfrm>
          <a:prstGeom prst="roundRect">
            <a:avLst/>
          </a:prstGeom>
          <a:solidFill>
            <a:srgbClr val="FF0000"/>
          </a:solid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メイリオ" pitchFamily="50" charset="-128"/>
                <a:ea typeface="メイリオ" pitchFamily="50" charset="-128"/>
                <a:cs typeface="メイリオ" pitchFamily="50" charset="-128"/>
              </a:rPr>
              <a:t>現場に戻ってからも続けてほしい、スーパービジョンやケースレビューの体験を通して学ぶ。</a:t>
            </a:r>
          </a:p>
        </p:txBody>
      </p:sp>
      <p:cxnSp>
        <p:nvCxnSpPr>
          <p:cNvPr id="61" name="直線コネクタ 60"/>
          <p:cNvCxnSpPr>
            <a:stCxn id="59" idx="1"/>
            <a:endCxn id="27" idx="3"/>
          </p:cNvCxnSpPr>
          <p:nvPr/>
        </p:nvCxnSpPr>
        <p:spPr>
          <a:xfrm flipH="1" flipV="1">
            <a:off x="6084168" y="3645024"/>
            <a:ext cx="504056" cy="792088"/>
          </a:xfrm>
          <a:prstGeom prst="line">
            <a:avLst/>
          </a:prstGeom>
          <a:ln w="50800">
            <a:solidFill>
              <a:srgbClr val="FF0000"/>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a:stCxn id="59" idx="1"/>
            <a:endCxn id="55" idx="3"/>
          </p:cNvCxnSpPr>
          <p:nvPr/>
        </p:nvCxnSpPr>
        <p:spPr>
          <a:xfrm flipH="1">
            <a:off x="6084168" y="4437112"/>
            <a:ext cx="504056" cy="792088"/>
          </a:xfrm>
          <a:prstGeom prst="line">
            <a:avLst/>
          </a:prstGeom>
          <a:ln w="50800">
            <a:solidFill>
              <a:srgbClr val="FF0000"/>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60" name="テキスト ボックス 59"/>
          <p:cNvSpPr txBox="1"/>
          <p:nvPr/>
        </p:nvSpPr>
        <p:spPr>
          <a:xfrm>
            <a:off x="6420622" y="5554444"/>
            <a:ext cx="2660700" cy="830997"/>
          </a:xfrm>
          <a:prstGeom prst="rect">
            <a:avLst/>
          </a:prstGeom>
          <a:noFill/>
        </p:spPr>
        <p:txBody>
          <a:bodyPr wrap="square" rtlCol="0">
            <a:spAutoFit/>
          </a:bodyPr>
          <a:lstStyle/>
          <a:p>
            <a:r>
              <a:rPr kumimoji="1" lang="ja-JP" altLang="en-US" sz="1200" smtClean="0">
                <a:latin typeface="MS UI Gothic" panose="020B0600070205080204" pitchFamily="50" charset="-128"/>
                <a:ea typeface="MS UI Gothic" panose="020B0600070205080204" pitchFamily="50" charset="-128"/>
              </a:rPr>
              <a:t>平成</a:t>
            </a:r>
            <a:r>
              <a:rPr kumimoji="1" lang="en-US" altLang="ja-JP" sz="1200" smtClean="0">
                <a:latin typeface="MS UI Gothic" panose="020B0600070205080204" pitchFamily="50" charset="-128"/>
                <a:ea typeface="MS UI Gothic" panose="020B0600070205080204" pitchFamily="50" charset="-128"/>
              </a:rPr>
              <a:t>30</a:t>
            </a:r>
            <a:r>
              <a:rPr kumimoji="1" lang="ja-JP" altLang="en-US" sz="1200" smtClean="0">
                <a:latin typeface="MS UI Gothic" panose="020B0600070205080204" pitchFamily="50" charset="-128"/>
                <a:ea typeface="MS UI Gothic" panose="020B0600070205080204" pitchFamily="50" charset="-128"/>
              </a:rPr>
              <a:t>年度</a:t>
            </a:r>
          </a:p>
          <a:p>
            <a:r>
              <a:rPr kumimoji="1" lang="ja-JP" altLang="en-US" sz="1200" smtClean="0">
                <a:latin typeface="MS UI Gothic" panose="020B0600070205080204" pitchFamily="50" charset="-128"/>
                <a:ea typeface="MS UI Gothic" panose="020B0600070205080204" pitchFamily="50" charset="-128"/>
              </a:rPr>
              <a:t> 障害者総合福祉推進事業における</a:t>
            </a:r>
          </a:p>
          <a:p>
            <a:r>
              <a:rPr kumimoji="1" lang="ja-JP" altLang="en-US" sz="1200" smtClean="0">
                <a:latin typeface="MS UI Gothic" panose="020B0600070205080204" pitchFamily="50" charset="-128"/>
                <a:ea typeface="MS UI Gothic" panose="020B0600070205080204" pitchFamily="50" charset="-128"/>
              </a:rPr>
              <a:t>モデル研修での研修ガイダンス資料例</a:t>
            </a:r>
          </a:p>
          <a:p>
            <a:r>
              <a:rPr kumimoji="1" lang="ja-JP" altLang="en-US" sz="1200" smtClean="0">
                <a:latin typeface="MS UI Gothic" panose="020B0600070205080204" pitchFamily="50" charset="-128"/>
                <a:ea typeface="MS UI Gothic" panose="020B0600070205080204" pitchFamily="50" charset="-128"/>
              </a:rPr>
              <a:t>　　　　　　　　　　　　　　　（一部改変）</a:t>
            </a:r>
            <a:endParaRPr kumimoji="1" lang="ja-JP" altLang="en-US" sz="1200">
              <a:latin typeface="MS UI Gothic" panose="020B0600070205080204" pitchFamily="50" charset="-128"/>
              <a:ea typeface="MS UI Gothic" panose="020B0600070205080204" pitchFamily="50" charset="-128"/>
            </a:endParaRPr>
          </a:p>
        </p:txBody>
      </p:sp>
    </p:spTree>
    <p:extLst>
      <p:ext uri="{BB962C8B-B14F-4D97-AF65-F5344CB8AC3E}">
        <p14:creationId xmlns:p14="http://schemas.microsoft.com/office/powerpoint/2010/main" val="266699464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221357" y="1124744"/>
            <a:ext cx="4638675" cy="4743450"/>
          </a:xfrm>
          <a:prstGeom prst="rect">
            <a:avLst/>
          </a:prstGeom>
          <a:solidFill>
            <a:schemeClr val="bg1"/>
          </a:solidFill>
          <a:ln w="9525">
            <a:noFill/>
            <a:miter lim="800000"/>
            <a:headEnd/>
            <a:tailEnd/>
          </a:ln>
          <a:effectLst/>
        </p:spPr>
      </p:pic>
      <p:sp>
        <p:nvSpPr>
          <p:cNvPr id="34" name="正方形/長方形 33"/>
          <p:cNvSpPr/>
          <p:nvPr/>
        </p:nvSpPr>
        <p:spPr>
          <a:xfrm>
            <a:off x="503936" y="1988840"/>
            <a:ext cx="3492000" cy="1152128"/>
          </a:xfrm>
          <a:prstGeom prst="rect">
            <a:avLst/>
          </a:prstGeom>
          <a:solidFill>
            <a:schemeClr val="accent4">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503936" y="3717032"/>
            <a:ext cx="3492000" cy="576064"/>
          </a:xfrm>
          <a:prstGeom prst="rect">
            <a:avLst/>
          </a:prstGeom>
          <a:solidFill>
            <a:srgbClr val="C00000">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251520" y="188640"/>
            <a:ext cx="8568952" cy="648072"/>
          </a:xfrm>
          <a:prstGeom prst="roundRect">
            <a:avLst/>
          </a:prstGeom>
          <a:solidFill>
            <a:schemeClr val="accent3">
              <a:lumMod val="50000"/>
            </a:schemeClr>
          </a:solidFill>
          <a:ln w="539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bg1"/>
                </a:solidFill>
                <a:latin typeface="メイリオ" pitchFamily="50" charset="-128"/>
                <a:ea typeface="メイリオ" pitchFamily="50" charset="-128"/>
                <a:cs typeface="メイリオ" pitchFamily="50" charset="-128"/>
              </a:rPr>
              <a:t>この研修の構造と各科目の関連</a:t>
            </a:r>
            <a:endParaRPr kumimoji="1" lang="ja-JP" altLang="en-US" sz="2400" b="1" dirty="0">
              <a:solidFill>
                <a:schemeClr val="bg1"/>
              </a:solidFill>
              <a:latin typeface="メイリオ" pitchFamily="50" charset="-128"/>
              <a:ea typeface="メイリオ" pitchFamily="50" charset="-128"/>
              <a:cs typeface="メイリオ" pitchFamily="50" charset="-128"/>
            </a:endParaRPr>
          </a:p>
        </p:txBody>
      </p:sp>
      <p:sp>
        <p:nvSpPr>
          <p:cNvPr id="33" name="スライド番号プレースホルダ 32"/>
          <p:cNvSpPr>
            <a:spLocks noGrp="1"/>
          </p:cNvSpPr>
          <p:nvPr>
            <p:ph type="sldNum" sz="quarter" idx="12"/>
          </p:nvPr>
        </p:nvSpPr>
        <p:spPr/>
        <p:txBody>
          <a:bodyPr/>
          <a:lstStyle/>
          <a:p>
            <a:fld id="{DC482F87-D069-4E11-9D1B-0E53CB68B063}" type="slidenum">
              <a:rPr kumimoji="1" lang="ja-JP" altLang="en-US" smtClean="0"/>
              <a:pPr/>
              <a:t>39</a:t>
            </a:fld>
            <a:endParaRPr kumimoji="1" lang="ja-JP" altLang="en-US" dirty="0"/>
          </a:p>
        </p:txBody>
      </p:sp>
      <p:pic>
        <p:nvPicPr>
          <p:cNvPr id="2051" name="Picture 3"/>
          <p:cNvPicPr>
            <a:picLocks noChangeAspect="1" noChangeArrowheads="1"/>
          </p:cNvPicPr>
          <p:nvPr/>
        </p:nvPicPr>
        <p:blipFill>
          <a:blip r:embed="rId3" cstate="print"/>
          <a:srcRect/>
          <a:stretch>
            <a:fillRect/>
          </a:stretch>
        </p:blipFill>
        <p:spPr bwMode="auto">
          <a:xfrm>
            <a:off x="4887788" y="1340768"/>
            <a:ext cx="4076700" cy="4162425"/>
          </a:xfrm>
          <a:prstGeom prst="rect">
            <a:avLst/>
          </a:prstGeom>
          <a:solidFill>
            <a:schemeClr val="bg1"/>
          </a:solidFill>
          <a:ln w="9525">
            <a:noFill/>
            <a:miter lim="800000"/>
            <a:headEnd/>
            <a:tailEnd/>
          </a:ln>
          <a:effectLst/>
        </p:spPr>
      </p:pic>
      <p:sp>
        <p:nvSpPr>
          <p:cNvPr id="9" name="正方形/長方形 8"/>
          <p:cNvSpPr/>
          <p:nvPr/>
        </p:nvSpPr>
        <p:spPr>
          <a:xfrm>
            <a:off x="504000" y="4320000"/>
            <a:ext cx="3492000" cy="576064"/>
          </a:xfrm>
          <a:prstGeom prst="rect">
            <a:avLst/>
          </a:prstGeom>
          <a:solidFill>
            <a:schemeClr val="accent3">
              <a:lumMod val="75000"/>
              <a:alpha val="12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5868144" y="1700808"/>
            <a:ext cx="3024336" cy="936104"/>
          </a:xfrm>
          <a:prstGeom prst="rect">
            <a:avLst/>
          </a:prstGeom>
          <a:noFill/>
          <a:ln>
            <a:solidFill>
              <a:srgbClr val="00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504000" y="1988840"/>
            <a:ext cx="3492000" cy="2304000"/>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曲線コネクタ 16"/>
          <p:cNvCxnSpPr>
            <a:stCxn id="14" idx="1"/>
            <a:endCxn id="9" idx="1"/>
          </p:cNvCxnSpPr>
          <p:nvPr/>
        </p:nvCxnSpPr>
        <p:spPr>
          <a:xfrm rot="10800000" flipV="1">
            <a:off x="504000" y="3140840"/>
            <a:ext cx="12700" cy="1467192"/>
          </a:xfrm>
          <a:prstGeom prst="curvedConnector3">
            <a:avLst>
              <a:gd name="adj1" fmla="val 2608166"/>
            </a:avLst>
          </a:prstGeom>
          <a:ln w="3175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504000" y="4896000"/>
            <a:ext cx="3492000" cy="612000"/>
          </a:xfrm>
          <a:prstGeom prst="rect">
            <a:avLst/>
          </a:prstGeom>
          <a:solidFill>
            <a:schemeClr val="accent5">
              <a:lumMod val="75000"/>
              <a:alpha val="16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曲線コネクタ 19"/>
          <p:cNvCxnSpPr>
            <a:stCxn id="14" idx="1"/>
            <a:endCxn id="19" idx="1"/>
          </p:cNvCxnSpPr>
          <p:nvPr/>
        </p:nvCxnSpPr>
        <p:spPr>
          <a:xfrm rot="10800000" flipV="1">
            <a:off x="504000" y="3140840"/>
            <a:ext cx="12700" cy="2061160"/>
          </a:xfrm>
          <a:prstGeom prst="curvedConnector3">
            <a:avLst>
              <a:gd name="adj1" fmla="val 2975513"/>
            </a:avLst>
          </a:prstGeom>
          <a:ln w="3175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24" name="角丸四角形 23"/>
          <p:cNvSpPr/>
          <p:nvPr/>
        </p:nvSpPr>
        <p:spPr>
          <a:xfrm>
            <a:off x="1691680" y="2492896"/>
            <a:ext cx="576064" cy="216024"/>
          </a:xfrm>
          <a:prstGeom prst="roundRect">
            <a:avLst/>
          </a:prstGeom>
          <a:solidFill>
            <a:schemeClr val="accent5">
              <a:lumMod val="40000"/>
              <a:lumOff val="60000"/>
            </a:schemeClr>
          </a:solidFill>
          <a:ln w="317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itchFamily="50" charset="-128"/>
                <a:ea typeface="メイリオ" pitchFamily="50" charset="-128"/>
                <a:cs typeface="メイリオ" pitchFamily="50" charset="-128"/>
              </a:rPr>
              <a:t>価値</a:t>
            </a:r>
            <a:endParaRPr kumimoji="1" lang="ja-JP" altLang="en-US" sz="1200" b="1" dirty="0">
              <a:solidFill>
                <a:schemeClr val="tx1"/>
              </a:solidFill>
              <a:latin typeface="メイリオ" pitchFamily="50" charset="-128"/>
              <a:ea typeface="メイリオ" pitchFamily="50" charset="-128"/>
              <a:cs typeface="メイリオ" pitchFamily="50" charset="-128"/>
            </a:endParaRPr>
          </a:p>
        </p:txBody>
      </p:sp>
      <p:sp>
        <p:nvSpPr>
          <p:cNvPr id="27" name="角丸四角形 26"/>
          <p:cNvSpPr/>
          <p:nvPr/>
        </p:nvSpPr>
        <p:spPr>
          <a:xfrm>
            <a:off x="1115616" y="4797152"/>
            <a:ext cx="576064" cy="216024"/>
          </a:xfrm>
          <a:prstGeom prst="roundRect">
            <a:avLst/>
          </a:prstGeom>
          <a:solidFill>
            <a:schemeClr val="accent5">
              <a:lumMod val="40000"/>
              <a:lumOff val="60000"/>
            </a:schemeClr>
          </a:solidFill>
          <a:ln w="317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itchFamily="50" charset="-128"/>
                <a:ea typeface="メイリオ" pitchFamily="50" charset="-128"/>
                <a:cs typeface="メイリオ" pitchFamily="50" charset="-128"/>
              </a:rPr>
              <a:t>技術</a:t>
            </a:r>
            <a:endParaRPr kumimoji="1" lang="ja-JP" altLang="en-US" sz="1200" b="1" dirty="0">
              <a:solidFill>
                <a:schemeClr val="tx1"/>
              </a:solidFill>
              <a:latin typeface="メイリオ" pitchFamily="50" charset="-128"/>
              <a:ea typeface="メイリオ" pitchFamily="50" charset="-128"/>
              <a:cs typeface="メイリオ" pitchFamily="50" charset="-128"/>
            </a:endParaRPr>
          </a:p>
        </p:txBody>
      </p:sp>
      <p:sp>
        <p:nvSpPr>
          <p:cNvPr id="28" name="角丸四角形 27"/>
          <p:cNvSpPr/>
          <p:nvPr/>
        </p:nvSpPr>
        <p:spPr>
          <a:xfrm>
            <a:off x="1763688" y="4797152"/>
            <a:ext cx="576064" cy="216024"/>
          </a:xfrm>
          <a:prstGeom prst="roundRect">
            <a:avLst/>
          </a:prstGeom>
          <a:solidFill>
            <a:schemeClr val="accent5">
              <a:lumMod val="40000"/>
              <a:lumOff val="60000"/>
            </a:schemeClr>
          </a:solidFill>
          <a:ln w="317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itchFamily="50" charset="-128"/>
                <a:ea typeface="メイリオ" pitchFamily="50" charset="-128"/>
                <a:cs typeface="メイリオ" pitchFamily="50" charset="-128"/>
              </a:rPr>
              <a:t>実践</a:t>
            </a:r>
            <a:endParaRPr kumimoji="1" lang="ja-JP" altLang="en-US" sz="1200" b="1" dirty="0">
              <a:solidFill>
                <a:schemeClr val="tx1"/>
              </a:solidFill>
              <a:latin typeface="メイリオ" pitchFamily="50" charset="-128"/>
              <a:ea typeface="メイリオ" pitchFamily="50" charset="-128"/>
              <a:cs typeface="メイリオ" pitchFamily="50" charset="-128"/>
            </a:endParaRPr>
          </a:p>
        </p:txBody>
      </p:sp>
      <p:cxnSp>
        <p:nvCxnSpPr>
          <p:cNvPr id="39" name="曲線コネクタ 38"/>
          <p:cNvCxnSpPr>
            <a:stCxn id="9" idx="3"/>
            <a:endCxn id="10" idx="0"/>
          </p:cNvCxnSpPr>
          <p:nvPr/>
        </p:nvCxnSpPr>
        <p:spPr>
          <a:xfrm flipV="1">
            <a:off x="3996000" y="1700808"/>
            <a:ext cx="3384312" cy="2907224"/>
          </a:xfrm>
          <a:prstGeom prst="curvedConnector4">
            <a:avLst>
              <a:gd name="adj1" fmla="val 25453"/>
              <a:gd name="adj2" fmla="val 117812"/>
            </a:avLst>
          </a:prstGeom>
          <a:ln w="3175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45" name="角丸四角形 44"/>
          <p:cNvSpPr/>
          <p:nvPr/>
        </p:nvSpPr>
        <p:spPr>
          <a:xfrm>
            <a:off x="72008" y="3429000"/>
            <a:ext cx="611560"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latin typeface="メイリオ" pitchFamily="50" charset="-128"/>
                <a:ea typeface="メイリオ" pitchFamily="50" charset="-128"/>
                <a:cs typeface="メイリオ" pitchFamily="50" charset="-128"/>
              </a:rPr>
              <a:t>具体化</a:t>
            </a:r>
          </a:p>
          <a:p>
            <a:pPr algn="ctr"/>
            <a:r>
              <a:rPr lang="ja-JP" altLang="en-US" sz="900" b="1" dirty="0" smtClean="0">
                <a:solidFill>
                  <a:schemeClr val="tx1"/>
                </a:solidFill>
                <a:latin typeface="メイリオ" pitchFamily="50" charset="-128"/>
                <a:ea typeface="メイリオ" pitchFamily="50" charset="-128"/>
                <a:cs typeface="メイリオ" pitchFamily="50" charset="-128"/>
              </a:rPr>
              <a:t>統合化</a:t>
            </a:r>
            <a:endParaRPr kumimoji="1" lang="ja-JP" altLang="en-US" sz="900" b="1" dirty="0">
              <a:solidFill>
                <a:schemeClr val="tx1"/>
              </a:solidFill>
              <a:latin typeface="メイリオ" pitchFamily="50" charset="-128"/>
              <a:ea typeface="メイリオ" pitchFamily="50" charset="-128"/>
              <a:cs typeface="メイリオ" pitchFamily="50" charset="-128"/>
            </a:endParaRPr>
          </a:p>
        </p:txBody>
      </p:sp>
      <p:sp>
        <p:nvSpPr>
          <p:cNvPr id="46" name="角丸四角形 45"/>
          <p:cNvSpPr/>
          <p:nvPr/>
        </p:nvSpPr>
        <p:spPr>
          <a:xfrm>
            <a:off x="5796136" y="980728"/>
            <a:ext cx="611560"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latin typeface="メイリオ" pitchFamily="50" charset="-128"/>
                <a:ea typeface="メイリオ" pitchFamily="50" charset="-128"/>
                <a:cs typeface="メイリオ" pitchFamily="50" charset="-128"/>
              </a:rPr>
              <a:t>具体化</a:t>
            </a:r>
          </a:p>
          <a:p>
            <a:pPr algn="ctr"/>
            <a:r>
              <a:rPr lang="ja-JP" altLang="en-US" sz="900" b="1" dirty="0" smtClean="0">
                <a:solidFill>
                  <a:schemeClr val="tx1"/>
                </a:solidFill>
                <a:latin typeface="メイリオ" pitchFamily="50" charset="-128"/>
                <a:ea typeface="メイリオ" pitchFamily="50" charset="-128"/>
                <a:cs typeface="メイリオ" pitchFamily="50" charset="-128"/>
              </a:rPr>
              <a:t>統合化</a:t>
            </a:r>
            <a:endParaRPr kumimoji="1" lang="ja-JP" altLang="en-US" sz="900" b="1" dirty="0">
              <a:solidFill>
                <a:schemeClr val="tx1"/>
              </a:solidFill>
              <a:latin typeface="メイリオ" pitchFamily="50" charset="-128"/>
              <a:ea typeface="メイリオ" pitchFamily="50" charset="-128"/>
              <a:cs typeface="メイリオ" pitchFamily="50" charset="-128"/>
            </a:endParaRPr>
          </a:p>
        </p:txBody>
      </p:sp>
      <p:cxnSp>
        <p:nvCxnSpPr>
          <p:cNvPr id="52" name="曲線コネクタ 51"/>
          <p:cNvCxnSpPr>
            <a:stCxn id="10" idx="1"/>
            <a:endCxn id="53" idx="1"/>
          </p:cNvCxnSpPr>
          <p:nvPr/>
        </p:nvCxnSpPr>
        <p:spPr>
          <a:xfrm rot="10800000" flipV="1">
            <a:off x="5868144" y="2168860"/>
            <a:ext cx="12700" cy="882060"/>
          </a:xfrm>
          <a:prstGeom prst="curvedConnector3">
            <a:avLst>
              <a:gd name="adj1" fmla="val 1800000"/>
            </a:avLst>
          </a:prstGeom>
          <a:ln w="3175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53" name="正方形/長方形 52"/>
          <p:cNvSpPr/>
          <p:nvPr/>
        </p:nvSpPr>
        <p:spPr>
          <a:xfrm>
            <a:off x="5868144" y="2708920"/>
            <a:ext cx="3024336" cy="684000"/>
          </a:xfrm>
          <a:prstGeom prst="rect">
            <a:avLst/>
          </a:prstGeom>
          <a:noFill/>
          <a:ln>
            <a:solidFill>
              <a:srgbClr val="00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p:cNvSpPr/>
          <p:nvPr/>
        </p:nvSpPr>
        <p:spPr>
          <a:xfrm>
            <a:off x="5868144" y="3465080"/>
            <a:ext cx="3024336" cy="467976"/>
          </a:xfrm>
          <a:prstGeom prst="rect">
            <a:avLst/>
          </a:prstGeom>
          <a:noFill/>
          <a:ln>
            <a:solidFill>
              <a:srgbClr val="00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5868144" y="3933056"/>
            <a:ext cx="3024336" cy="648072"/>
          </a:xfrm>
          <a:prstGeom prst="rect">
            <a:avLst/>
          </a:prstGeom>
          <a:noFill/>
          <a:ln>
            <a:solidFill>
              <a:srgbClr val="00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p:cNvSpPr/>
          <p:nvPr/>
        </p:nvSpPr>
        <p:spPr>
          <a:xfrm>
            <a:off x="5868144" y="4581128"/>
            <a:ext cx="3024336" cy="540000"/>
          </a:xfrm>
          <a:prstGeom prst="rect">
            <a:avLst/>
          </a:prstGeom>
          <a:noFill/>
          <a:ln>
            <a:solidFill>
              <a:srgbClr val="00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9" name="曲線コネクタ 58"/>
          <p:cNvCxnSpPr>
            <a:stCxn id="53" idx="1"/>
            <a:endCxn id="56" idx="1"/>
          </p:cNvCxnSpPr>
          <p:nvPr/>
        </p:nvCxnSpPr>
        <p:spPr>
          <a:xfrm rot="10800000" flipV="1">
            <a:off x="5868144" y="3050920"/>
            <a:ext cx="12700" cy="648148"/>
          </a:xfrm>
          <a:prstGeom prst="curvedConnector3">
            <a:avLst>
              <a:gd name="adj1" fmla="val 1800000"/>
            </a:avLst>
          </a:prstGeom>
          <a:ln w="3175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2" name="曲線コネクタ 61"/>
          <p:cNvCxnSpPr>
            <a:stCxn id="56" idx="1"/>
            <a:endCxn id="57" idx="1"/>
          </p:cNvCxnSpPr>
          <p:nvPr/>
        </p:nvCxnSpPr>
        <p:spPr>
          <a:xfrm rot="10800000" flipV="1">
            <a:off x="5868144" y="3699068"/>
            <a:ext cx="12700" cy="558024"/>
          </a:xfrm>
          <a:prstGeom prst="curvedConnector3">
            <a:avLst>
              <a:gd name="adj1" fmla="val 1800000"/>
            </a:avLst>
          </a:prstGeom>
          <a:ln w="3175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68" name="角丸四角形 67"/>
          <p:cNvSpPr/>
          <p:nvPr/>
        </p:nvSpPr>
        <p:spPr>
          <a:xfrm>
            <a:off x="8244408" y="2852936"/>
            <a:ext cx="467544"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smtClean="0">
                <a:solidFill>
                  <a:schemeClr val="tx1"/>
                </a:solidFill>
                <a:latin typeface="メイリオ" pitchFamily="50" charset="-128"/>
                <a:ea typeface="メイリオ" pitchFamily="50" charset="-128"/>
                <a:cs typeface="メイリオ" pitchFamily="50" charset="-128"/>
              </a:rPr>
              <a:t>体験</a:t>
            </a:r>
          </a:p>
          <a:p>
            <a:pPr algn="ctr"/>
            <a:r>
              <a:rPr kumimoji="1" lang="ja-JP" altLang="en-US" sz="900" b="1" dirty="0" smtClean="0">
                <a:solidFill>
                  <a:schemeClr val="tx1"/>
                </a:solidFill>
                <a:latin typeface="メイリオ" pitchFamily="50" charset="-128"/>
                <a:ea typeface="メイリオ" pitchFamily="50" charset="-128"/>
                <a:cs typeface="メイリオ" pitchFamily="50" charset="-128"/>
              </a:rPr>
              <a:t>応用</a:t>
            </a:r>
          </a:p>
        </p:txBody>
      </p:sp>
      <p:sp>
        <p:nvSpPr>
          <p:cNvPr id="69" name="角丸四角形 68"/>
          <p:cNvSpPr/>
          <p:nvPr/>
        </p:nvSpPr>
        <p:spPr>
          <a:xfrm>
            <a:off x="8244408" y="3573016"/>
            <a:ext cx="467544" cy="216024"/>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latin typeface="メイリオ" pitchFamily="50" charset="-128"/>
                <a:ea typeface="メイリオ" pitchFamily="50" charset="-128"/>
                <a:cs typeface="メイリオ" pitchFamily="50" charset="-128"/>
              </a:rPr>
              <a:t>省察</a:t>
            </a:r>
          </a:p>
        </p:txBody>
      </p:sp>
      <p:sp>
        <p:nvSpPr>
          <p:cNvPr id="71" name="角丸四角形 70"/>
          <p:cNvSpPr/>
          <p:nvPr/>
        </p:nvSpPr>
        <p:spPr>
          <a:xfrm>
            <a:off x="8244408" y="4293096"/>
            <a:ext cx="467544" cy="216024"/>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latin typeface="メイリオ" pitchFamily="50" charset="-128"/>
                <a:ea typeface="メイリオ" pitchFamily="50" charset="-128"/>
                <a:cs typeface="メイリオ" pitchFamily="50" charset="-128"/>
              </a:rPr>
              <a:t>省察</a:t>
            </a:r>
          </a:p>
        </p:txBody>
      </p:sp>
      <p:cxnSp>
        <p:nvCxnSpPr>
          <p:cNvPr id="73" name="直線矢印コネクタ 72"/>
          <p:cNvCxnSpPr/>
          <p:nvPr/>
        </p:nvCxnSpPr>
        <p:spPr>
          <a:xfrm flipV="1">
            <a:off x="3995936" y="2996952"/>
            <a:ext cx="2376264" cy="2232248"/>
          </a:xfrm>
          <a:prstGeom prst="straightConnector1">
            <a:avLst/>
          </a:prstGeom>
          <a:ln w="31750">
            <a:solidFill>
              <a:srgbClr val="0070C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74" name="曲線コネクタ 73"/>
          <p:cNvCxnSpPr>
            <a:endCxn id="58" idx="1"/>
          </p:cNvCxnSpPr>
          <p:nvPr/>
        </p:nvCxnSpPr>
        <p:spPr>
          <a:xfrm rot="5400000">
            <a:off x="5193084" y="3672012"/>
            <a:ext cx="1854176" cy="504056"/>
          </a:xfrm>
          <a:prstGeom prst="curvedConnector4">
            <a:avLst>
              <a:gd name="adj1" fmla="val 42719"/>
              <a:gd name="adj2" fmla="val 145352"/>
            </a:avLst>
          </a:prstGeom>
          <a:ln w="31750">
            <a:solidFill>
              <a:srgbClr val="0070C0"/>
            </a:solidFill>
            <a:prstDash val="sysDash"/>
            <a:tailEnd type="triangle" w="lg" len="lg"/>
          </a:ln>
        </p:spPr>
        <p:style>
          <a:lnRef idx="1">
            <a:schemeClr val="accent1"/>
          </a:lnRef>
          <a:fillRef idx="0">
            <a:schemeClr val="accent1"/>
          </a:fillRef>
          <a:effectRef idx="0">
            <a:schemeClr val="accent1"/>
          </a:effectRef>
          <a:fontRef idx="minor">
            <a:schemeClr val="tx1"/>
          </a:fontRef>
        </p:style>
      </p:cxnSp>
      <p:cxnSp>
        <p:nvCxnSpPr>
          <p:cNvPr id="65" name="曲線コネクタ 64"/>
          <p:cNvCxnSpPr>
            <a:stCxn id="57" idx="1"/>
            <a:endCxn id="58" idx="1"/>
          </p:cNvCxnSpPr>
          <p:nvPr/>
        </p:nvCxnSpPr>
        <p:spPr>
          <a:xfrm rot="10800000" flipV="1">
            <a:off x="5868144" y="4257092"/>
            <a:ext cx="12700" cy="594036"/>
          </a:xfrm>
          <a:prstGeom prst="curvedConnector3">
            <a:avLst>
              <a:gd name="adj1" fmla="val 1800000"/>
            </a:avLst>
          </a:prstGeom>
          <a:ln w="3175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90" name="角丸四角形 89"/>
          <p:cNvSpPr/>
          <p:nvPr/>
        </p:nvSpPr>
        <p:spPr>
          <a:xfrm>
            <a:off x="8244408" y="4725144"/>
            <a:ext cx="576064" cy="504056"/>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latin typeface="メイリオ" pitchFamily="50" charset="-128"/>
                <a:ea typeface="メイリオ" pitchFamily="50" charset="-128"/>
                <a:cs typeface="メイリオ" pitchFamily="50" charset="-128"/>
              </a:rPr>
              <a:t>概念化</a:t>
            </a:r>
          </a:p>
          <a:p>
            <a:pPr algn="ctr"/>
            <a:r>
              <a:rPr kumimoji="1" lang="ja-JP" altLang="en-US" sz="900" b="1" dirty="0" smtClean="0">
                <a:solidFill>
                  <a:schemeClr val="tx1"/>
                </a:solidFill>
                <a:latin typeface="メイリオ" pitchFamily="50" charset="-128"/>
                <a:ea typeface="メイリオ" pitchFamily="50" charset="-128"/>
                <a:cs typeface="メイリオ" pitchFamily="50" charset="-128"/>
              </a:rPr>
              <a:t>定着</a:t>
            </a:r>
          </a:p>
        </p:txBody>
      </p:sp>
      <p:sp>
        <p:nvSpPr>
          <p:cNvPr id="91" name="角丸四角形吹き出し 90"/>
          <p:cNvSpPr/>
          <p:nvPr/>
        </p:nvSpPr>
        <p:spPr>
          <a:xfrm>
            <a:off x="3419872" y="1268760"/>
            <a:ext cx="1376536" cy="432048"/>
          </a:xfrm>
          <a:prstGeom prst="wedgeRoundRectCallout">
            <a:avLst>
              <a:gd name="adj1" fmla="val -38227"/>
              <a:gd name="adj2" fmla="val 150468"/>
              <a:gd name="adj3" fmla="val 16667"/>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smtClean="0">
                <a:solidFill>
                  <a:schemeClr val="tx1"/>
                </a:solidFill>
                <a:latin typeface="メイリオ" pitchFamily="50" charset="-128"/>
                <a:ea typeface="メイリオ" pitchFamily="50" charset="-128"/>
                <a:cs typeface="メイリオ" pitchFamily="50" charset="-128"/>
              </a:rPr>
              <a:t>なぜ、そういう活動</a:t>
            </a:r>
            <a:r>
              <a:rPr lang="en-US" altLang="ja-JP" sz="900" b="1" dirty="0" smtClean="0">
                <a:solidFill>
                  <a:schemeClr val="tx1"/>
                </a:solidFill>
                <a:latin typeface="メイリオ" pitchFamily="50" charset="-128"/>
                <a:ea typeface="メイリオ" pitchFamily="50" charset="-128"/>
                <a:cs typeface="メイリオ" pitchFamily="50" charset="-128"/>
              </a:rPr>
              <a:t>(</a:t>
            </a:r>
            <a:r>
              <a:rPr lang="ja-JP" altLang="en-US" sz="900" b="1" dirty="0" smtClean="0">
                <a:solidFill>
                  <a:schemeClr val="tx1"/>
                </a:solidFill>
                <a:latin typeface="メイリオ" pitchFamily="50" charset="-128"/>
                <a:ea typeface="メイリオ" pitchFamily="50" charset="-128"/>
                <a:cs typeface="メイリオ" pitchFamily="50" charset="-128"/>
              </a:rPr>
              <a:t>仕事</a:t>
            </a:r>
            <a:r>
              <a:rPr lang="en-US" altLang="ja-JP" sz="900" b="1" dirty="0" smtClean="0">
                <a:solidFill>
                  <a:schemeClr val="tx1"/>
                </a:solidFill>
                <a:latin typeface="メイリオ" pitchFamily="50" charset="-128"/>
                <a:ea typeface="メイリオ" pitchFamily="50" charset="-128"/>
                <a:cs typeface="メイリオ" pitchFamily="50" charset="-128"/>
              </a:rPr>
              <a:t>)</a:t>
            </a:r>
            <a:r>
              <a:rPr lang="ja-JP" altLang="en-US" sz="900" b="1" dirty="0" smtClean="0">
                <a:solidFill>
                  <a:schemeClr val="tx1"/>
                </a:solidFill>
                <a:latin typeface="メイリオ" pitchFamily="50" charset="-128"/>
                <a:ea typeface="メイリオ" pitchFamily="50" charset="-128"/>
                <a:cs typeface="メイリオ" pitchFamily="50" charset="-128"/>
              </a:rPr>
              <a:t>が必要なの？</a:t>
            </a:r>
            <a:endParaRPr kumimoji="1" lang="ja-JP" altLang="en-US" sz="900" b="1" dirty="0">
              <a:solidFill>
                <a:schemeClr val="tx1"/>
              </a:solidFill>
              <a:latin typeface="メイリオ" pitchFamily="50" charset="-128"/>
              <a:ea typeface="メイリオ" pitchFamily="50" charset="-128"/>
              <a:cs typeface="メイリオ" pitchFamily="50" charset="-128"/>
            </a:endParaRPr>
          </a:p>
        </p:txBody>
      </p:sp>
      <p:sp>
        <p:nvSpPr>
          <p:cNvPr id="92" name="角丸四角形吹き出し 91"/>
          <p:cNvSpPr/>
          <p:nvPr/>
        </p:nvSpPr>
        <p:spPr>
          <a:xfrm>
            <a:off x="3707904" y="1844824"/>
            <a:ext cx="1224136" cy="432048"/>
          </a:xfrm>
          <a:prstGeom prst="wedgeRoundRectCallout">
            <a:avLst>
              <a:gd name="adj1" fmla="val -50364"/>
              <a:gd name="adj2" fmla="val 110436"/>
              <a:gd name="adj3" fmla="val 16667"/>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latin typeface="メイリオ" pitchFamily="50" charset="-128"/>
                <a:ea typeface="メイリオ" pitchFamily="50" charset="-128"/>
                <a:cs typeface="メイリオ" pitchFamily="50" charset="-128"/>
              </a:rPr>
              <a:t>どういう姿勢</a:t>
            </a:r>
          </a:p>
          <a:p>
            <a:pPr algn="ctr"/>
            <a:r>
              <a:rPr lang="ja-JP" altLang="en-US" sz="900" b="1" dirty="0" smtClean="0">
                <a:solidFill>
                  <a:schemeClr val="tx1"/>
                </a:solidFill>
                <a:latin typeface="メイリオ" pitchFamily="50" charset="-128"/>
                <a:ea typeface="メイリオ" pitchFamily="50" charset="-128"/>
                <a:cs typeface="メイリオ" pitchFamily="50" charset="-128"/>
              </a:rPr>
              <a:t>で臨めばいいの？</a:t>
            </a:r>
            <a:endParaRPr kumimoji="1" lang="ja-JP" altLang="en-US" sz="900" b="1" dirty="0">
              <a:solidFill>
                <a:schemeClr val="tx1"/>
              </a:solidFill>
              <a:latin typeface="メイリオ" pitchFamily="50" charset="-128"/>
              <a:ea typeface="メイリオ" pitchFamily="50" charset="-128"/>
              <a:cs typeface="メイリオ" pitchFamily="50" charset="-128"/>
            </a:endParaRPr>
          </a:p>
        </p:txBody>
      </p:sp>
      <p:sp>
        <p:nvSpPr>
          <p:cNvPr id="93" name="角丸四角形吹き出し 92"/>
          <p:cNvSpPr/>
          <p:nvPr/>
        </p:nvSpPr>
        <p:spPr>
          <a:xfrm>
            <a:off x="3347864" y="3429000"/>
            <a:ext cx="1008112" cy="360040"/>
          </a:xfrm>
          <a:prstGeom prst="wedgeRoundRectCallout">
            <a:avLst>
              <a:gd name="adj1" fmla="val -63112"/>
              <a:gd name="adj2" fmla="val 195867"/>
              <a:gd name="adj3" fmla="val 16667"/>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latin typeface="メイリオ" pitchFamily="50" charset="-128"/>
                <a:ea typeface="メイリオ" pitchFamily="50" charset="-128"/>
                <a:cs typeface="メイリオ" pitchFamily="50" charset="-128"/>
              </a:rPr>
              <a:t>具体的に</a:t>
            </a:r>
          </a:p>
          <a:p>
            <a:pPr algn="ctr"/>
            <a:r>
              <a:rPr lang="ja-JP" altLang="en-US" sz="900" b="1" dirty="0" smtClean="0">
                <a:solidFill>
                  <a:schemeClr val="tx1"/>
                </a:solidFill>
                <a:latin typeface="メイリオ" pitchFamily="50" charset="-128"/>
                <a:ea typeface="メイリオ" pitchFamily="50" charset="-128"/>
                <a:cs typeface="メイリオ" pitchFamily="50" charset="-128"/>
              </a:rPr>
              <a:t>どうするの？</a:t>
            </a:r>
            <a:endParaRPr kumimoji="1" lang="ja-JP" altLang="en-US" sz="900" b="1" dirty="0">
              <a:solidFill>
                <a:schemeClr val="tx1"/>
              </a:solidFill>
              <a:latin typeface="メイリオ" pitchFamily="50" charset="-128"/>
              <a:ea typeface="メイリオ" pitchFamily="50" charset="-128"/>
              <a:cs typeface="メイリオ" pitchFamily="50" charset="-128"/>
            </a:endParaRPr>
          </a:p>
        </p:txBody>
      </p:sp>
      <p:sp>
        <p:nvSpPr>
          <p:cNvPr id="94" name="角丸四角形吹き出し 93"/>
          <p:cNvSpPr/>
          <p:nvPr/>
        </p:nvSpPr>
        <p:spPr>
          <a:xfrm>
            <a:off x="2267744" y="5733256"/>
            <a:ext cx="1620688" cy="360040"/>
          </a:xfrm>
          <a:prstGeom prst="wedgeRoundRectCallout">
            <a:avLst>
              <a:gd name="adj1" fmla="val 41424"/>
              <a:gd name="adj2" fmla="val -293815"/>
              <a:gd name="adj3" fmla="val 16667"/>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smtClean="0">
                <a:solidFill>
                  <a:schemeClr val="tx1"/>
                </a:solidFill>
                <a:latin typeface="メイリオ" pitchFamily="50" charset="-128"/>
                <a:ea typeface="メイリオ" pitchFamily="50" charset="-128"/>
                <a:cs typeface="メイリオ" pitchFamily="50" charset="-128"/>
              </a:rPr>
              <a:t>どうしたら</a:t>
            </a:r>
          </a:p>
          <a:p>
            <a:pPr algn="ctr"/>
            <a:r>
              <a:rPr lang="ja-JP" altLang="en-US" sz="900" b="1" dirty="0" smtClean="0">
                <a:solidFill>
                  <a:schemeClr val="tx1"/>
                </a:solidFill>
                <a:latin typeface="メイリオ" pitchFamily="50" charset="-128"/>
                <a:ea typeface="メイリオ" pitchFamily="50" charset="-128"/>
                <a:cs typeface="メイリオ" pitchFamily="50" charset="-128"/>
              </a:rPr>
              <a:t>私でもできるようになる？</a:t>
            </a:r>
            <a:endParaRPr kumimoji="1" lang="ja-JP" altLang="en-US" sz="900" b="1" dirty="0">
              <a:solidFill>
                <a:schemeClr val="tx1"/>
              </a:solidFill>
              <a:latin typeface="メイリオ" pitchFamily="50" charset="-128"/>
              <a:ea typeface="メイリオ" pitchFamily="50" charset="-128"/>
              <a:cs typeface="メイリオ" pitchFamily="50" charset="-128"/>
            </a:endParaRPr>
          </a:p>
        </p:txBody>
      </p:sp>
      <p:sp>
        <p:nvSpPr>
          <p:cNvPr id="26" name="角丸四角形 25"/>
          <p:cNvSpPr/>
          <p:nvPr/>
        </p:nvSpPr>
        <p:spPr>
          <a:xfrm>
            <a:off x="3275856" y="3933056"/>
            <a:ext cx="576064" cy="216024"/>
          </a:xfrm>
          <a:prstGeom prst="roundRect">
            <a:avLst/>
          </a:prstGeom>
          <a:solidFill>
            <a:schemeClr val="accent5">
              <a:lumMod val="40000"/>
              <a:lumOff val="60000"/>
            </a:schemeClr>
          </a:solidFill>
          <a:ln w="317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itchFamily="50" charset="-128"/>
                <a:ea typeface="メイリオ" pitchFamily="50" charset="-128"/>
                <a:cs typeface="メイリオ" pitchFamily="50" charset="-128"/>
              </a:rPr>
              <a:t>知識</a:t>
            </a:r>
            <a:endParaRPr kumimoji="1" lang="ja-JP" altLang="en-US" sz="1200" b="1" dirty="0">
              <a:solidFill>
                <a:schemeClr val="tx1"/>
              </a:solidFill>
              <a:latin typeface="メイリオ" pitchFamily="50" charset="-128"/>
              <a:ea typeface="メイリオ" pitchFamily="50" charset="-128"/>
              <a:cs typeface="メイリオ" pitchFamily="50" charset="-128"/>
            </a:endParaRPr>
          </a:p>
        </p:txBody>
      </p:sp>
      <p:sp>
        <p:nvSpPr>
          <p:cNvPr id="41" name="下矢印 40"/>
          <p:cNvSpPr/>
          <p:nvPr/>
        </p:nvSpPr>
        <p:spPr>
          <a:xfrm>
            <a:off x="1727684" y="2996952"/>
            <a:ext cx="504056" cy="720080"/>
          </a:xfrm>
          <a:prstGeom prst="downArrow">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latin typeface="メイリオ" pitchFamily="50" charset="-128"/>
                <a:ea typeface="メイリオ" pitchFamily="50" charset="-128"/>
                <a:cs typeface="メイリオ" pitchFamily="50" charset="-128"/>
              </a:rPr>
              <a:t>実際</a:t>
            </a:r>
            <a:endParaRPr kumimoji="1" lang="ja-JP" altLang="en-US" sz="1000" dirty="0">
              <a:solidFill>
                <a:schemeClr val="tx1"/>
              </a:solidFill>
              <a:latin typeface="メイリオ" pitchFamily="50" charset="-128"/>
              <a:ea typeface="メイリオ" pitchFamily="50" charset="-128"/>
              <a:cs typeface="メイリオ" pitchFamily="50" charset="-128"/>
            </a:endParaRPr>
          </a:p>
        </p:txBody>
      </p:sp>
      <p:sp>
        <p:nvSpPr>
          <p:cNvPr id="25" name="角丸四角形 24"/>
          <p:cNvSpPr/>
          <p:nvPr/>
        </p:nvSpPr>
        <p:spPr>
          <a:xfrm>
            <a:off x="1691680" y="2780928"/>
            <a:ext cx="576064" cy="216024"/>
          </a:xfrm>
          <a:prstGeom prst="roundRect">
            <a:avLst/>
          </a:prstGeom>
          <a:solidFill>
            <a:schemeClr val="accent5">
              <a:lumMod val="40000"/>
              <a:lumOff val="60000"/>
            </a:schemeClr>
          </a:solidFill>
          <a:ln w="317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itchFamily="50" charset="-128"/>
                <a:ea typeface="メイリオ" pitchFamily="50" charset="-128"/>
                <a:cs typeface="メイリオ" pitchFamily="50" charset="-128"/>
              </a:rPr>
              <a:t>理論</a:t>
            </a:r>
            <a:endParaRPr kumimoji="1" lang="ja-JP" altLang="en-US" sz="1200" b="1" dirty="0">
              <a:solidFill>
                <a:schemeClr val="tx1"/>
              </a:solidFill>
              <a:latin typeface="メイリオ" pitchFamily="50" charset="-128"/>
              <a:ea typeface="メイリオ" pitchFamily="50" charset="-128"/>
              <a:cs typeface="メイリオ" pitchFamily="50" charset="-128"/>
            </a:endParaRPr>
          </a:p>
        </p:txBody>
      </p:sp>
      <p:sp>
        <p:nvSpPr>
          <p:cNvPr id="42" name="テキスト ボックス 41"/>
          <p:cNvSpPr txBox="1"/>
          <p:nvPr/>
        </p:nvSpPr>
        <p:spPr>
          <a:xfrm>
            <a:off x="8165" y="6532350"/>
            <a:ext cx="7673789" cy="307777"/>
          </a:xfrm>
          <a:prstGeom prst="rect">
            <a:avLst/>
          </a:prstGeom>
          <a:noFill/>
        </p:spPr>
        <p:txBody>
          <a:bodyPr wrap="square" rtlCol="0">
            <a:spAutoFit/>
          </a:bodyPr>
          <a:lstStyle/>
          <a:p>
            <a:r>
              <a:rPr kumimoji="1" lang="ja-JP" altLang="en-US" sz="1400" smtClean="0">
                <a:latin typeface="MS UI Gothic" panose="020B0600070205080204" pitchFamily="50" charset="-128"/>
                <a:ea typeface="MS UI Gothic" panose="020B0600070205080204" pitchFamily="50" charset="-128"/>
              </a:rPr>
              <a:t>平成</a:t>
            </a:r>
            <a:r>
              <a:rPr kumimoji="1" lang="en-US" altLang="ja-JP" sz="1400" smtClean="0">
                <a:latin typeface="MS UI Gothic" panose="020B0600070205080204" pitchFamily="50" charset="-128"/>
                <a:ea typeface="MS UI Gothic" panose="020B0600070205080204" pitchFamily="50" charset="-128"/>
              </a:rPr>
              <a:t>30</a:t>
            </a:r>
            <a:r>
              <a:rPr kumimoji="1" lang="ja-JP" altLang="en-US" sz="1400" smtClean="0">
                <a:latin typeface="MS UI Gothic" panose="020B0600070205080204" pitchFamily="50" charset="-128"/>
                <a:ea typeface="MS UI Gothic" panose="020B0600070205080204" pitchFamily="50" charset="-128"/>
              </a:rPr>
              <a:t>年度 障害者総合福祉推進事業におけるモデル研修での研修ガイダンス資料例</a:t>
            </a:r>
            <a:endParaRPr kumimoji="1" lang="ja-JP" altLang="en-US" sz="1400">
              <a:latin typeface="MS UI Gothic" panose="020B0600070205080204" pitchFamily="50" charset="-128"/>
              <a:ea typeface="MS UI Gothic" panose="020B0600070205080204" pitchFamily="50" charset="-128"/>
            </a:endParaRPr>
          </a:p>
        </p:txBody>
      </p:sp>
    </p:spTree>
    <p:extLst>
      <p:ext uri="{BB962C8B-B14F-4D97-AF65-F5344CB8AC3E}">
        <p14:creationId xmlns:p14="http://schemas.microsoft.com/office/powerpoint/2010/main" val="33800628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178786" y="517287"/>
            <a:ext cx="8786446" cy="5836626"/>
          </a:xfrm>
        </p:spPr>
        <p:txBody>
          <a:bodyPr/>
          <a:lstStyle/>
          <a:p>
            <a:r>
              <a:rPr lang="en-US" altLang="ja-JP" sz="3323" smtClean="0">
                <a:latin typeface="+mj-ea"/>
              </a:rPr>
              <a:t>Ⅰ</a:t>
            </a:r>
            <a:r>
              <a:rPr lang="ja-JP" altLang="en-US" sz="3323"/>
              <a:t>　</a:t>
            </a:r>
            <a:r>
              <a:rPr lang="ja-JP" altLang="en-US" sz="3323" smtClean="0"/>
              <a:t>本研修の位置づけと獲得目標</a:t>
            </a:r>
            <a:endParaRPr lang="ja-JP" altLang="en-US" sz="3323" dirty="0"/>
          </a:p>
        </p:txBody>
      </p:sp>
      <p:sp>
        <p:nvSpPr>
          <p:cNvPr id="3" name="スライド番号プレースホルダー 2"/>
          <p:cNvSpPr>
            <a:spLocks noGrp="1"/>
          </p:cNvSpPr>
          <p:nvPr>
            <p:ph type="sldNum" sz="quarter" idx="12"/>
          </p:nvPr>
        </p:nvSpPr>
        <p:spPr/>
        <p:txBody>
          <a:bodyPr/>
          <a:lstStyle/>
          <a:p>
            <a:fld id="{2ADEAB0B-3364-414D-832E-F3CDA843F507}" type="slidenum">
              <a:rPr kumimoji="1" lang="ja-JP" altLang="en-US" smtClean="0"/>
              <a:t>4</a:t>
            </a:fld>
            <a:endParaRPr kumimoji="1" lang="ja-JP" altLang="en-US"/>
          </a:p>
        </p:txBody>
      </p:sp>
    </p:spTree>
    <p:extLst>
      <p:ext uri="{BB962C8B-B14F-4D97-AF65-F5344CB8AC3E}">
        <p14:creationId xmlns:p14="http://schemas.microsoft.com/office/powerpoint/2010/main" val="335245262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正方形/長方形 54"/>
          <p:cNvSpPr/>
          <p:nvPr/>
        </p:nvSpPr>
        <p:spPr>
          <a:xfrm>
            <a:off x="2785349" y="3588617"/>
            <a:ext cx="5821496" cy="64396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050" smtClean="0">
                <a:latin typeface="MS UI Gothic" panose="020B0600070205080204" pitchFamily="50" charset="-128"/>
                <a:ea typeface="MS UI Gothic" panose="020B0600070205080204" pitchFamily="50" charset="-128"/>
              </a:rPr>
              <a:t>６名グループにてグループ演習</a:t>
            </a:r>
          </a:p>
          <a:p>
            <a:pPr algn="ctr"/>
            <a:endParaRPr lang="ja-JP" altLang="en-US" sz="1050">
              <a:latin typeface="MS UI Gothic" panose="020B0600070205080204" pitchFamily="50" charset="-128"/>
              <a:ea typeface="MS UI Gothic" panose="020B0600070205080204" pitchFamily="50" charset="-128"/>
            </a:endParaRPr>
          </a:p>
          <a:p>
            <a:pPr algn="ctr"/>
            <a:endParaRPr lang="ja-JP" altLang="en-US" sz="1050" smtClean="0">
              <a:latin typeface="MS UI Gothic" panose="020B0600070205080204" pitchFamily="50" charset="-128"/>
              <a:ea typeface="MS UI Gothic" panose="020B0600070205080204" pitchFamily="50" charset="-128"/>
            </a:endParaRPr>
          </a:p>
        </p:txBody>
      </p:sp>
      <p:sp>
        <p:nvSpPr>
          <p:cNvPr id="60" name="正方形/長方形 59"/>
          <p:cNvSpPr/>
          <p:nvPr/>
        </p:nvSpPr>
        <p:spPr>
          <a:xfrm>
            <a:off x="2785349" y="4703246"/>
            <a:ext cx="5821496" cy="63998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050" smtClean="0">
                <a:latin typeface="MS UI Gothic" panose="020B0600070205080204" pitchFamily="50" charset="-128"/>
                <a:ea typeface="MS UI Gothic" panose="020B0600070205080204" pitchFamily="50" charset="-128"/>
              </a:rPr>
              <a:t>６名グループにてグループ演習</a:t>
            </a:r>
          </a:p>
          <a:p>
            <a:pPr algn="ctr"/>
            <a:endParaRPr lang="ja-JP" altLang="en-US" sz="1050">
              <a:latin typeface="MS UI Gothic" panose="020B0600070205080204" pitchFamily="50" charset="-128"/>
              <a:ea typeface="MS UI Gothic" panose="020B0600070205080204" pitchFamily="50" charset="-128"/>
            </a:endParaRPr>
          </a:p>
          <a:p>
            <a:pPr algn="ctr"/>
            <a:endParaRPr lang="ja-JP" altLang="en-US" sz="1050" dirty="0">
              <a:latin typeface="MS UI Gothic" panose="020B0600070205080204" pitchFamily="50" charset="-128"/>
              <a:ea typeface="MS UI Gothic" panose="020B0600070205080204" pitchFamily="50" charset="-128"/>
            </a:endParaRPr>
          </a:p>
        </p:txBody>
      </p:sp>
      <p:sp>
        <p:nvSpPr>
          <p:cNvPr id="5" name="正方形/長方形 4"/>
          <p:cNvSpPr/>
          <p:nvPr/>
        </p:nvSpPr>
        <p:spPr>
          <a:xfrm>
            <a:off x="604148" y="4715856"/>
            <a:ext cx="509154" cy="62737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b="1" smtClean="0">
                <a:solidFill>
                  <a:schemeClr val="tx1"/>
                </a:solidFill>
              </a:rPr>
              <a:t>３</a:t>
            </a:r>
          </a:p>
          <a:p>
            <a:pPr algn="ctr"/>
            <a:r>
              <a:rPr lang="ja-JP" altLang="en-US" sz="1000" smtClean="0">
                <a:solidFill>
                  <a:schemeClr val="tx1"/>
                </a:solidFill>
              </a:rPr>
              <a:t>日目</a:t>
            </a:r>
            <a:endParaRPr lang="ja-JP" altLang="en-US" sz="1000" dirty="0">
              <a:solidFill>
                <a:schemeClr val="tx1"/>
              </a:solidFill>
            </a:endParaRPr>
          </a:p>
        </p:txBody>
      </p:sp>
      <p:sp>
        <p:nvSpPr>
          <p:cNvPr id="6" name="正方形/長方形 5"/>
          <p:cNvSpPr/>
          <p:nvPr/>
        </p:nvSpPr>
        <p:spPr>
          <a:xfrm>
            <a:off x="612709" y="3599981"/>
            <a:ext cx="509154" cy="637683"/>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b="1" smtClean="0">
                <a:solidFill>
                  <a:schemeClr val="tx1"/>
                </a:solidFill>
              </a:rPr>
              <a:t>２</a:t>
            </a:r>
          </a:p>
          <a:p>
            <a:pPr algn="ctr"/>
            <a:r>
              <a:rPr lang="ja-JP" altLang="en-US" sz="1000" smtClean="0">
                <a:solidFill>
                  <a:schemeClr val="tx1"/>
                </a:solidFill>
              </a:rPr>
              <a:t>日目</a:t>
            </a:r>
            <a:endParaRPr lang="ja-JP" altLang="en-US" sz="1000" dirty="0">
              <a:solidFill>
                <a:schemeClr val="tx1"/>
              </a:solidFill>
            </a:endParaRPr>
          </a:p>
        </p:txBody>
      </p:sp>
      <p:sp>
        <p:nvSpPr>
          <p:cNvPr id="7" name="正方形/長方形 6"/>
          <p:cNvSpPr/>
          <p:nvPr/>
        </p:nvSpPr>
        <p:spPr>
          <a:xfrm>
            <a:off x="604148" y="2647631"/>
            <a:ext cx="509154" cy="6413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smtClean="0">
                <a:solidFill>
                  <a:schemeClr val="tx1"/>
                </a:solidFill>
              </a:rPr>
              <a:t>１</a:t>
            </a:r>
            <a:endParaRPr lang="en-US" altLang="ja-JP" b="1" smtClean="0">
              <a:solidFill>
                <a:schemeClr val="tx1"/>
              </a:solidFill>
            </a:endParaRPr>
          </a:p>
          <a:p>
            <a:pPr algn="ctr"/>
            <a:r>
              <a:rPr lang="ja-JP" altLang="en-US" sz="1000" smtClean="0">
                <a:solidFill>
                  <a:schemeClr val="tx1"/>
                </a:solidFill>
              </a:rPr>
              <a:t>日目</a:t>
            </a:r>
            <a:endParaRPr lang="ja-JP" altLang="en-US" sz="1000" dirty="0">
              <a:solidFill>
                <a:schemeClr val="tx1"/>
              </a:solidFill>
            </a:endParaRPr>
          </a:p>
        </p:txBody>
      </p:sp>
      <p:sp>
        <p:nvSpPr>
          <p:cNvPr id="8" name="正方形/長方形 7"/>
          <p:cNvSpPr/>
          <p:nvPr/>
        </p:nvSpPr>
        <p:spPr>
          <a:xfrm>
            <a:off x="604148" y="5843422"/>
            <a:ext cx="509154" cy="628379"/>
          </a:xfrm>
          <a:prstGeom prst="rect">
            <a:avLst/>
          </a:prstGeom>
          <a:gradFill>
            <a:gsLst>
              <a:gs pos="0">
                <a:srgbClr val="C55A11"/>
              </a:gs>
              <a:gs pos="69000">
                <a:schemeClr val="accent6">
                  <a:lumMod val="105000"/>
                  <a:satMod val="103000"/>
                  <a:tint val="73000"/>
                </a:schemeClr>
              </a:gs>
              <a:gs pos="100000">
                <a:schemeClr val="accent6">
                  <a:lumMod val="105000"/>
                  <a:satMod val="109000"/>
                  <a:tint val="81000"/>
                </a:schemeClr>
              </a:gs>
            </a:gsLst>
          </a:gradFill>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b="1" smtClean="0">
                <a:solidFill>
                  <a:schemeClr val="tx1"/>
                </a:solidFill>
              </a:rPr>
              <a:t>４</a:t>
            </a:r>
          </a:p>
          <a:p>
            <a:pPr algn="ctr"/>
            <a:r>
              <a:rPr lang="ja-JP" altLang="en-US" sz="1000" smtClean="0">
                <a:solidFill>
                  <a:schemeClr val="tx1"/>
                </a:solidFill>
              </a:rPr>
              <a:t>日目</a:t>
            </a:r>
            <a:endParaRPr lang="ja-JP" altLang="en-US" sz="1000" dirty="0">
              <a:solidFill>
                <a:schemeClr val="tx1"/>
              </a:solidFill>
            </a:endParaRPr>
          </a:p>
        </p:txBody>
      </p:sp>
      <p:sp>
        <p:nvSpPr>
          <p:cNvPr id="9" name="正方形/長方形 8"/>
          <p:cNvSpPr/>
          <p:nvPr/>
        </p:nvSpPr>
        <p:spPr>
          <a:xfrm>
            <a:off x="1158230" y="2647631"/>
            <a:ext cx="822970" cy="643960"/>
          </a:xfrm>
          <a:prstGeom prst="rect">
            <a:avLst/>
          </a:prstGeom>
          <a:solidFill>
            <a:schemeClr val="accent5">
              <a:lumMod val="40000"/>
              <a:lumOff val="60000"/>
            </a:schemeClr>
          </a:solidFill>
          <a:ln w="127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200" smtClean="0">
                <a:latin typeface="MS UI Gothic" panose="020B0600070205080204" pitchFamily="50" charset="-128"/>
                <a:ea typeface="MS UI Gothic" panose="020B0600070205080204" pitchFamily="50" charset="-128"/>
              </a:rPr>
              <a:t>研修受講</a:t>
            </a:r>
          </a:p>
          <a:p>
            <a:pPr algn="ctr"/>
            <a:r>
              <a:rPr lang="ja-JP" altLang="en-US" sz="1200" smtClean="0">
                <a:latin typeface="MS UI Gothic" panose="020B0600070205080204" pitchFamily="50" charset="-128"/>
                <a:ea typeface="MS UI Gothic" panose="020B0600070205080204" pitchFamily="50" charset="-128"/>
              </a:rPr>
              <a:t>ガイダンス</a:t>
            </a:r>
            <a:endParaRPr lang="ja-JP" altLang="en-US" sz="1200" dirty="0">
              <a:latin typeface="MS UI Gothic" panose="020B0600070205080204" pitchFamily="50" charset="-128"/>
              <a:ea typeface="MS UI Gothic" panose="020B0600070205080204" pitchFamily="50" charset="-128"/>
            </a:endParaRPr>
          </a:p>
        </p:txBody>
      </p:sp>
      <p:sp>
        <p:nvSpPr>
          <p:cNvPr id="10" name="正方形/長方形 9"/>
          <p:cNvSpPr/>
          <p:nvPr/>
        </p:nvSpPr>
        <p:spPr>
          <a:xfrm>
            <a:off x="2033774" y="2647631"/>
            <a:ext cx="1060277" cy="643960"/>
          </a:xfrm>
          <a:prstGeom prst="rect">
            <a:avLst/>
          </a:prstGeom>
          <a:solidFill>
            <a:schemeClr val="tx2">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350" dirty="0">
                <a:latin typeface="MS UI Gothic" panose="020B0600070205080204" pitchFamily="50" charset="-128"/>
                <a:ea typeface="MS UI Gothic" panose="020B0600070205080204" pitchFamily="50" charset="-128"/>
              </a:rPr>
              <a:t>講義１</a:t>
            </a:r>
            <a:endParaRPr lang="en-US" altLang="ja-JP" sz="1350" dirty="0">
              <a:latin typeface="MS UI Gothic" panose="020B0600070205080204" pitchFamily="50" charset="-128"/>
              <a:ea typeface="MS UI Gothic" panose="020B0600070205080204" pitchFamily="50" charset="-128"/>
            </a:endParaRPr>
          </a:p>
          <a:p>
            <a:pPr algn="ctr"/>
            <a:r>
              <a:rPr lang="ja-JP" altLang="en-US" sz="1050" smtClean="0">
                <a:latin typeface="MS UI Gothic" panose="020B0600070205080204" pitchFamily="50" charset="-128"/>
                <a:ea typeface="MS UI Gothic" panose="020B0600070205080204" pitchFamily="50" charset="-128"/>
              </a:rPr>
              <a:t>法制度の現状</a:t>
            </a:r>
            <a:endParaRPr lang="ja-JP" altLang="en-US" sz="1050" dirty="0">
              <a:latin typeface="MS UI Gothic" panose="020B0600070205080204" pitchFamily="50" charset="-128"/>
              <a:ea typeface="MS UI Gothic" panose="020B0600070205080204" pitchFamily="50" charset="-128"/>
            </a:endParaRPr>
          </a:p>
        </p:txBody>
      </p:sp>
      <p:sp>
        <p:nvSpPr>
          <p:cNvPr id="12" name="正方形/長方形 11"/>
          <p:cNvSpPr/>
          <p:nvPr/>
        </p:nvSpPr>
        <p:spPr>
          <a:xfrm>
            <a:off x="3237389" y="2647631"/>
            <a:ext cx="1371715" cy="64396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350" dirty="0">
                <a:latin typeface="MS UI Gothic" panose="020B0600070205080204" pitchFamily="50" charset="-128"/>
                <a:ea typeface="MS UI Gothic" panose="020B0600070205080204" pitchFamily="50" charset="-128"/>
              </a:rPr>
              <a:t>講義２</a:t>
            </a:r>
            <a:endParaRPr lang="en-US" altLang="ja-JP" sz="1350" dirty="0">
              <a:latin typeface="MS UI Gothic" panose="020B0600070205080204" pitchFamily="50" charset="-128"/>
              <a:ea typeface="MS UI Gothic" panose="020B0600070205080204" pitchFamily="50" charset="-128"/>
            </a:endParaRPr>
          </a:p>
          <a:p>
            <a:pPr algn="ctr"/>
            <a:r>
              <a:rPr lang="ja-JP" altLang="en-US" sz="1050" smtClean="0">
                <a:latin typeface="MS UI Gothic" panose="020B0600070205080204" pitchFamily="50" charset="-128"/>
                <a:ea typeface="MS UI Gothic" panose="020B0600070205080204" pitchFamily="50" charset="-128"/>
              </a:rPr>
              <a:t>意思</a:t>
            </a:r>
            <a:r>
              <a:rPr lang="ja-JP" altLang="en-US" sz="1050">
                <a:latin typeface="MS UI Gothic" panose="020B0600070205080204" pitchFamily="50" charset="-128"/>
                <a:ea typeface="MS UI Gothic" panose="020B0600070205080204" pitchFamily="50" charset="-128"/>
              </a:rPr>
              <a:t>決定支援に</a:t>
            </a:r>
            <a:r>
              <a:rPr lang="ja-JP" altLang="en-US" sz="1050" smtClean="0">
                <a:latin typeface="MS UI Gothic" panose="020B0600070205080204" pitchFamily="50" charset="-128"/>
                <a:ea typeface="MS UI Gothic" panose="020B0600070205080204" pitchFamily="50" charset="-128"/>
              </a:rPr>
              <a:t>着目</a:t>
            </a:r>
          </a:p>
          <a:p>
            <a:pPr algn="ctr"/>
            <a:r>
              <a:rPr lang="ja-JP" altLang="en-US" sz="1050" smtClean="0">
                <a:latin typeface="MS UI Gothic" panose="020B0600070205080204" pitchFamily="50" charset="-128"/>
                <a:ea typeface="MS UI Gothic" panose="020B0600070205080204" pitchFamily="50" charset="-128"/>
              </a:rPr>
              <a:t>した</a:t>
            </a:r>
            <a:r>
              <a:rPr lang="ja-JP" altLang="en-US" sz="1050">
                <a:latin typeface="MS UI Gothic" panose="020B0600070205080204" pitchFamily="50" charset="-128"/>
                <a:ea typeface="MS UI Gothic" panose="020B0600070205080204" pitchFamily="50" charset="-128"/>
              </a:rPr>
              <a:t>個別相談</a:t>
            </a:r>
            <a:r>
              <a:rPr lang="ja-JP" altLang="en-US" sz="1050" smtClean="0">
                <a:latin typeface="MS UI Gothic" panose="020B0600070205080204" pitchFamily="50" charset="-128"/>
                <a:ea typeface="MS UI Gothic" panose="020B0600070205080204" pitchFamily="50" charset="-128"/>
              </a:rPr>
              <a:t>支援</a:t>
            </a:r>
            <a:endParaRPr lang="ja-JP" altLang="en-US" sz="1050">
              <a:latin typeface="MS UI Gothic" panose="020B0600070205080204" pitchFamily="50" charset="-128"/>
              <a:ea typeface="MS UI Gothic" panose="020B0600070205080204" pitchFamily="50" charset="-128"/>
            </a:endParaRPr>
          </a:p>
        </p:txBody>
      </p:sp>
      <p:sp>
        <p:nvSpPr>
          <p:cNvPr id="15" name="正方形/長方形 14"/>
          <p:cNvSpPr/>
          <p:nvPr/>
        </p:nvSpPr>
        <p:spPr>
          <a:xfrm>
            <a:off x="7605724" y="2647631"/>
            <a:ext cx="1001121" cy="643960"/>
          </a:xfrm>
          <a:prstGeom prst="rect">
            <a:avLst/>
          </a:prstGeom>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rgbClr val="FFFFFF"/>
                </a:solidFill>
                <a:latin typeface="MS UI Gothic" panose="020B0600070205080204" pitchFamily="50" charset="-128"/>
                <a:ea typeface="MS UI Gothic" panose="020B0600070205080204" pitchFamily="50" charset="-128"/>
              </a:rPr>
              <a:t>講義５</a:t>
            </a:r>
            <a:endParaRPr lang="en-US" altLang="ja-JP" sz="1350" dirty="0">
              <a:solidFill>
                <a:srgbClr val="FFFFFF"/>
              </a:solidFill>
              <a:latin typeface="MS UI Gothic" panose="020B0600070205080204" pitchFamily="50" charset="-128"/>
              <a:ea typeface="MS UI Gothic" panose="020B0600070205080204" pitchFamily="50" charset="-128"/>
            </a:endParaRPr>
          </a:p>
          <a:p>
            <a:pPr algn="ctr"/>
            <a:r>
              <a:rPr lang="ja-JP" altLang="en-US" sz="1050" dirty="0">
                <a:solidFill>
                  <a:srgbClr val="FFFFFF"/>
                </a:solidFill>
                <a:latin typeface="MS UI Gothic" panose="020B0600070205080204" pitchFamily="50" charset="-128"/>
                <a:ea typeface="MS UI Gothic" panose="020B0600070205080204" pitchFamily="50" charset="-128"/>
              </a:rPr>
              <a:t>スーパービジョン</a:t>
            </a:r>
          </a:p>
        </p:txBody>
      </p:sp>
      <p:sp>
        <p:nvSpPr>
          <p:cNvPr id="2" name="テキスト ボックス 1"/>
          <p:cNvSpPr txBox="1"/>
          <p:nvPr/>
        </p:nvSpPr>
        <p:spPr>
          <a:xfrm>
            <a:off x="611363" y="884005"/>
            <a:ext cx="7995482" cy="1338828"/>
          </a:xfrm>
          <a:prstGeom prst="rect">
            <a:avLst/>
          </a:prstGeom>
          <a:noFill/>
          <a:ln w="28575">
            <a:solidFill>
              <a:schemeClr val="tx1"/>
            </a:solidFill>
          </a:ln>
        </p:spPr>
        <p:txBody>
          <a:bodyPr wrap="square" rtlCol="0">
            <a:spAutoFit/>
          </a:bodyPr>
          <a:lstStyle/>
          <a:p>
            <a:r>
              <a:rPr lang="en-US" altLang="ja-JP" sz="1350" smtClean="0">
                <a:latin typeface="ＤＨＰ特太ゴシック体" panose="020B0500000000000000" pitchFamily="50" charset="-128"/>
                <a:ea typeface="ＤＨＰ特太ゴシック体" panose="020B0500000000000000" pitchFamily="50" charset="-128"/>
              </a:rPr>
              <a:t>【</a:t>
            </a:r>
            <a:r>
              <a:rPr lang="ja-JP" altLang="en-US" sz="1350">
                <a:latin typeface="ＤＨＰ特太ゴシック体" panose="020B0500000000000000" pitchFamily="50" charset="-128"/>
                <a:ea typeface="ＤＨＰ特太ゴシック体" panose="020B0500000000000000" pitchFamily="50" charset="-128"/>
              </a:rPr>
              <a:t>獲得目標</a:t>
            </a:r>
            <a:r>
              <a:rPr lang="en-US" altLang="ja-JP" sz="1350">
                <a:latin typeface="ＤＨＰ特太ゴシック体" panose="020B0500000000000000" pitchFamily="50" charset="-128"/>
                <a:ea typeface="ＤＨＰ特太ゴシック体" panose="020B0500000000000000" pitchFamily="50" charset="-128"/>
              </a:rPr>
              <a:t>】 </a:t>
            </a:r>
            <a:r>
              <a:rPr lang="ja-JP" altLang="en-US" sz="1350" smtClean="0">
                <a:latin typeface="ＭＳ Ｐゴシック" panose="020B0600070205080204" pitchFamily="50" charset="-128"/>
                <a:ea typeface="ＭＳ Ｐゴシック" panose="020B0600070205080204" pitchFamily="50" charset="-128"/>
              </a:rPr>
              <a:t>　　　　　　　　　　　　　　　　　　　　　　　　　　　　　　　　　　　　　　　</a:t>
            </a:r>
            <a:r>
              <a:rPr lang="en-US" altLang="ja-JP" sz="1050" smtClean="0">
                <a:latin typeface="ＭＳ Ｐゴシック" panose="020B0600070205080204" pitchFamily="50" charset="-128"/>
                <a:ea typeface="ＭＳ Ｐゴシック" panose="020B0600070205080204" pitchFamily="50" charset="-128"/>
              </a:rPr>
              <a:t>※</a:t>
            </a:r>
            <a:r>
              <a:rPr lang="ja-JP" altLang="en-US" sz="1050" smtClean="0">
                <a:latin typeface="ＭＳ Ｐゴシック" panose="020B0600070205080204" pitchFamily="50" charset="-128"/>
                <a:ea typeface="ＭＳ Ｐゴシック" panose="020B0600070205080204" pitchFamily="50" charset="-128"/>
              </a:rPr>
              <a:t>初任者</a:t>
            </a:r>
            <a:r>
              <a:rPr lang="ja-JP" altLang="en-US" sz="1050">
                <a:latin typeface="ＭＳ Ｐゴシック" panose="020B0600070205080204" pitchFamily="50" charset="-128"/>
                <a:ea typeface="ＭＳ Ｐゴシック" panose="020B0600070205080204" pitchFamily="50" charset="-128"/>
              </a:rPr>
              <a:t>研修で扱った価値・知識・</a:t>
            </a:r>
            <a:r>
              <a:rPr lang="ja-JP" altLang="en-US" sz="1050" smtClean="0">
                <a:latin typeface="ＭＳ Ｐゴシック" panose="020B0600070205080204" pitchFamily="50" charset="-128"/>
                <a:ea typeface="ＭＳ Ｐゴシック" panose="020B0600070205080204" pitchFamily="50" charset="-128"/>
              </a:rPr>
              <a:t>技術</a:t>
            </a:r>
            <a:endParaRPr lang="en-US" altLang="ja-JP" sz="1050" dirty="0">
              <a:latin typeface="ＭＳ Ｐゴシック" panose="020B0600070205080204" pitchFamily="50" charset="-128"/>
              <a:ea typeface="ＭＳ Ｐゴシック" panose="020B0600070205080204" pitchFamily="50" charset="-128"/>
            </a:endParaRPr>
          </a:p>
          <a:p>
            <a:r>
              <a:rPr lang="ja-JP" altLang="en-US" sz="1350" smtClean="0">
                <a:latin typeface="ＭＳ Ｐゴシック" panose="020B0600070205080204" pitchFamily="50" charset="-128"/>
                <a:ea typeface="ＭＳ Ｐゴシック" panose="020B0600070205080204" pitchFamily="50" charset="-128"/>
              </a:rPr>
              <a:t>　① 相談</a:t>
            </a:r>
            <a:r>
              <a:rPr lang="ja-JP" altLang="en-US" sz="1350" dirty="0">
                <a:latin typeface="ＭＳ Ｐゴシック" panose="020B0600070205080204" pitchFamily="50" charset="-128"/>
                <a:ea typeface="ＭＳ Ｐゴシック" panose="020B0600070205080204" pitchFamily="50" charset="-128"/>
              </a:rPr>
              <a:t>支援</a:t>
            </a:r>
            <a:r>
              <a:rPr lang="ja-JP" altLang="en-US" sz="1350">
                <a:latin typeface="ＭＳ Ｐゴシック" panose="020B0600070205080204" pitchFamily="50" charset="-128"/>
                <a:ea typeface="ＭＳ Ｐゴシック" panose="020B0600070205080204" pitchFamily="50" charset="-128"/>
              </a:rPr>
              <a:t>の</a:t>
            </a:r>
            <a:r>
              <a:rPr lang="ja-JP" altLang="en-US" sz="1350" smtClean="0">
                <a:latin typeface="ＭＳ Ｐゴシック" panose="020B0600070205080204" pitchFamily="50" charset="-128"/>
                <a:ea typeface="ＭＳ Ｐゴシック" panose="020B0600070205080204" pitchFamily="50" charset="-128"/>
              </a:rPr>
              <a:t>基本</a:t>
            </a:r>
            <a:r>
              <a:rPr lang="en-US" altLang="ja-JP" sz="1350" smtClean="0">
                <a:latin typeface="ＭＳ Ｐゴシック" panose="020B0600070205080204" pitchFamily="50" charset="-128"/>
                <a:ea typeface="ＭＳ Ｐゴシック" panose="020B0600070205080204" pitchFamily="50" charset="-128"/>
              </a:rPr>
              <a:t>※</a:t>
            </a:r>
            <a:r>
              <a:rPr lang="ja-JP" altLang="en-US" sz="1350" smtClean="0">
                <a:latin typeface="ＭＳ Ｐゴシック" panose="020B0600070205080204" pitchFamily="50" charset="-128"/>
                <a:ea typeface="ＭＳ Ｐゴシック" panose="020B0600070205080204" pitchFamily="50" charset="-128"/>
              </a:rPr>
              <a:t>を理解し、それを基盤とした実践を行うことができる。</a:t>
            </a:r>
            <a:endParaRPr lang="en-US" altLang="ja-JP" sz="1350" dirty="0">
              <a:latin typeface="ＭＳ Ｐゴシック" panose="020B0600070205080204" pitchFamily="50" charset="-128"/>
              <a:ea typeface="ＭＳ Ｐゴシック" panose="020B0600070205080204" pitchFamily="50" charset="-128"/>
            </a:endParaRPr>
          </a:p>
          <a:p>
            <a:r>
              <a:rPr lang="ja-JP" altLang="en-US" sz="1350" smtClean="0">
                <a:latin typeface="ＭＳ Ｐゴシック" panose="020B0600070205080204" pitchFamily="50" charset="-128"/>
                <a:ea typeface="ＭＳ Ｐゴシック" panose="020B0600070205080204" pitchFamily="50" charset="-128"/>
              </a:rPr>
              <a:t>　② チームアプローチ</a:t>
            </a:r>
            <a:r>
              <a:rPr lang="en-US" altLang="ja-JP" sz="1350" smtClean="0">
                <a:latin typeface="ＭＳ Ｐゴシック" panose="020B0600070205080204" pitchFamily="50" charset="-128"/>
                <a:ea typeface="ＭＳ Ｐゴシック" panose="020B0600070205080204" pitchFamily="50" charset="-128"/>
              </a:rPr>
              <a:t>(</a:t>
            </a:r>
            <a:r>
              <a:rPr lang="ja-JP" altLang="en-US" sz="1350" smtClean="0">
                <a:latin typeface="ＭＳ Ｐゴシック" panose="020B0600070205080204" pitchFamily="50" charset="-128"/>
                <a:ea typeface="ＭＳ Ｐゴシック" panose="020B0600070205080204" pitchFamily="50" charset="-128"/>
              </a:rPr>
              <a:t>多職種連携</a:t>
            </a:r>
            <a:r>
              <a:rPr lang="en-US" altLang="ja-JP" sz="1350" smtClean="0">
                <a:latin typeface="ＭＳ Ｐゴシック" panose="020B0600070205080204" pitchFamily="50" charset="-128"/>
                <a:ea typeface="ＭＳ Ｐゴシック" panose="020B0600070205080204" pitchFamily="50" charset="-128"/>
              </a:rPr>
              <a:t>)</a:t>
            </a:r>
            <a:r>
              <a:rPr lang="ja-JP" altLang="en-US" sz="1350" smtClean="0">
                <a:latin typeface="ＭＳ Ｐゴシック" panose="020B0600070205080204" pitchFamily="50" charset="-128"/>
                <a:ea typeface="ＭＳ Ｐゴシック" panose="020B0600070205080204" pitchFamily="50" charset="-128"/>
              </a:rPr>
              <a:t>の</a:t>
            </a:r>
            <a:r>
              <a:rPr lang="ja-JP" altLang="en-US" sz="1350" dirty="0">
                <a:latin typeface="ＭＳ Ｐゴシック" panose="020B0600070205080204" pitchFamily="50" charset="-128"/>
                <a:ea typeface="ＭＳ Ｐゴシック" panose="020B0600070205080204" pitchFamily="50" charset="-128"/>
              </a:rPr>
              <a:t>理論と方法を理解</a:t>
            </a:r>
            <a:r>
              <a:rPr lang="ja-JP" altLang="en-US" sz="1350">
                <a:latin typeface="ＭＳ Ｐゴシック" panose="020B0600070205080204" pitchFamily="50" charset="-128"/>
                <a:ea typeface="ＭＳ Ｐゴシック" panose="020B0600070205080204" pitchFamily="50" charset="-128"/>
              </a:rPr>
              <a:t>し</a:t>
            </a:r>
            <a:r>
              <a:rPr lang="ja-JP" altLang="en-US" sz="1350" smtClean="0">
                <a:latin typeface="ＭＳ Ｐゴシック" panose="020B0600070205080204" pitchFamily="50" charset="-128"/>
                <a:ea typeface="ＭＳ Ｐゴシック" panose="020B0600070205080204" pitchFamily="50" charset="-128"/>
              </a:rPr>
              <a:t>、実践することができる</a:t>
            </a:r>
            <a:r>
              <a:rPr lang="ja-JP" altLang="en-US" sz="1350" dirty="0">
                <a:latin typeface="ＭＳ Ｐゴシック" panose="020B0600070205080204" pitchFamily="50" charset="-128"/>
                <a:ea typeface="ＭＳ Ｐゴシック" panose="020B0600070205080204" pitchFamily="50" charset="-128"/>
              </a:rPr>
              <a:t>。</a:t>
            </a:r>
            <a:endParaRPr lang="en-US" altLang="ja-JP" sz="1350" dirty="0">
              <a:latin typeface="ＭＳ Ｐゴシック" panose="020B0600070205080204" pitchFamily="50" charset="-128"/>
              <a:ea typeface="ＭＳ Ｐゴシック" panose="020B0600070205080204" pitchFamily="50" charset="-128"/>
            </a:endParaRPr>
          </a:p>
          <a:p>
            <a:r>
              <a:rPr lang="ja-JP" altLang="en-US" sz="1350" smtClean="0">
                <a:latin typeface="ＭＳ Ｐゴシック" panose="020B0600070205080204" pitchFamily="50" charset="-128"/>
                <a:ea typeface="ＭＳ Ｐゴシック" panose="020B0600070205080204" pitchFamily="50" charset="-128"/>
              </a:rPr>
              <a:t>　③ コミュニティワーク</a:t>
            </a:r>
            <a:r>
              <a:rPr lang="ja-JP" altLang="en-US" sz="1350" dirty="0">
                <a:latin typeface="ＭＳ Ｐゴシック" panose="020B0600070205080204" pitchFamily="50" charset="-128"/>
                <a:ea typeface="ＭＳ Ｐゴシック" panose="020B0600070205080204" pitchFamily="50" charset="-128"/>
              </a:rPr>
              <a:t>（地域とのつながりやインフォーマルの活用等）の理論と方法を理解</a:t>
            </a:r>
            <a:r>
              <a:rPr lang="ja-JP" altLang="en-US" sz="1350">
                <a:latin typeface="ＭＳ Ｐゴシック" panose="020B0600070205080204" pitchFamily="50" charset="-128"/>
                <a:ea typeface="ＭＳ Ｐゴシック" panose="020B0600070205080204" pitchFamily="50" charset="-128"/>
              </a:rPr>
              <a:t>し</a:t>
            </a:r>
            <a:r>
              <a:rPr lang="ja-JP" altLang="en-US" sz="1350" smtClean="0">
                <a:latin typeface="ＭＳ Ｐゴシック" panose="020B0600070205080204" pitchFamily="50" charset="-128"/>
                <a:ea typeface="ＭＳ Ｐゴシック" panose="020B0600070205080204" pitchFamily="50" charset="-128"/>
              </a:rPr>
              <a:t>、実践することが</a:t>
            </a:r>
          </a:p>
          <a:p>
            <a:r>
              <a:rPr lang="ja-JP" altLang="en-US" sz="1350" smtClean="0">
                <a:latin typeface="ＭＳ Ｐゴシック" panose="020B0600070205080204" pitchFamily="50" charset="-128"/>
                <a:ea typeface="ＭＳ Ｐゴシック" panose="020B0600070205080204" pitchFamily="50" charset="-128"/>
              </a:rPr>
              <a:t>　　できる</a:t>
            </a:r>
            <a:r>
              <a:rPr lang="ja-JP" altLang="en-US" sz="1350" dirty="0">
                <a:latin typeface="ＭＳ Ｐゴシック" panose="020B0600070205080204" pitchFamily="50" charset="-128"/>
                <a:ea typeface="ＭＳ Ｐゴシック" panose="020B0600070205080204" pitchFamily="50" charset="-128"/>
              </a:rPr>
              <a:t>。</a:t>
            </a:r>
            <a:endParaRPr lang="en-US" altLang="ja-JP" sz="1350" dirty="0">
              <a:latin typeface="ＭＳ Ｐゴシック" panose="020B0600070205080204" pitchFamily="50" charset="-128"/>
              <a:ea typeface="ＭＳ Ｐゴシック" panose="020B0600070205080204" pitchFamily="50" charset="-128"/>
            </a:endParaRPr>
          </a:p>
          <a:p>
            <a:r>
              <a:rPr lang="ja-JP" altLang="en-US" sz="1350" smtClean="0">
                <a:latin typeface="ＭＳ Ｐゴシック" panose="020B0600070205080204" pitchFamily="50" charset="-128"/>
                <a:ea typeface="ＭＳ Ｐゴシック" panose="020B0600070205080204" pitchFamily="50" charset="-128"/>
              </a:rPr>
              <a:t>　④ スーパービジョン</a:t>
            </a:r>
            <a:r>
              <a:rPr lang="ja-JP" altLang="en-US" sz="1350" dirty="0">
                <a:latin typeface="ＭＳ Ｐゴシック" panose="020B0600070205080204" pitchFamily="50" charset="-128"/>
                <a:ea typeface="ＭＳ Ｐゴシック" panose="020B0600070205080204" pitchFamily="50" charset="-128"/>
              </a:rPr>
              <a:t>の理論と方法</a:t>
            </a:r>
            <a:r>
              <a:rPr lang="ja-JP" altLang="en-US" sz="1350">
                <a:latin typeface="ＭＳ Ｐゴシック" panose="020B0600070205080204" pitchFamily="50" charset="-128"/>
                <a:ea typeface="ＭＳ Ｐゴシック" panose="020B0600070205080204" pitchFamily="50" charset="-128"/>
              </a:rPr>
              <a:t>を</a:t>
            </a:r>
            <a:r>
              <a:rPr lang="ja-JP" altLang="en-US" sz="1350" smtClean="0">
                <a:latin typeface="ＭＳ Ｐゴシック" panose="020B0600070205080204" pitchFamily="50" charset="-128"/>
                <a:ea typeface="ＭＳ Ｐゴシック" panose="020B0600070205080204" pitchFamily="50" charset="-128"/>
              </a:rPr>
              <a:t>理解するとともに、継続的に研鑽を継続した実践をすることができる。</a:t>
            </a:r>
            <a:endParaRPr lang="ja-JP" altLang="en-US" sz="1350" dirty="0">
              <a:latin typeface="ＭＳ Ｐゴシック" panose="020B0600070205080204" pitchFamily="50" charset="-128"/>
              <a:ea typeface="ＭＳ Ｐゴシック" panose="020B0600070205080204" pitchFamily="50" charset="-128"/>
            </a:endParaRPr>
          </a:p>
        </p:txBody>
      </p:sp>
      <p:sp>
        <p:nvSpPr>
          <p:cNvPr id="16" name="正方形/長方形 15"/>
          <p:cNvSpPr/>
          <p:nvPr/>
        </p:nvSpPr>
        <p:spPr>
          <a:xfrm>
            <a:off x="6058278" y="2649000"/>
            <a:ext cx="1368285" cy="63998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350" dirty="0">
                <a:latin typeface="MS UI Gothic" panose="020B0600070205080204" pitchFamily="50" charset="-128"/>
                <a:ea typeface="MS UI Gothic" panose="020B0600070205080204" pitchFamily="50" charset="-128"/>
              </a:rPr>
              <a:t>講義４</a:t>
            </a:r>
            <a:endParaRPr lang="en-US" altLang="ja-JP" sz="1350" dirty="0">
              <a:latin typeface="MS UI Gothic" panose="020B0600070205080204" pitchFamily="50" charset="-128"/>
              <a:ea typeface="MS UI Gothic" panose="020B0600070205080204" pitchFamily="50" charset="-128"/>
            </a:endParaRPr>
          </a:p>
          <a:p>
            <a:pPr algn="ctr"/>
            <a:r>
              <a:rPr lang="ja-JP" altLang="en-US" sz="1050" dirty="0">
                <a:latin typeface="MS UI Gothic" panose="020B0600070205080204" pitchFamily="50" charset="-128"/>
                <a:ea typeface="MS UI Gothic" panose="020B0600070205080204" pitchFamily="50" charset="-128"/>
              </a:rPr>
              <a:t>コミュニティワーク</a:t>
            </a:r>
          </a:p>
        </p:txBody>
      </p:sp>
      <p:sp>
        <p:nvSpPr>
          <p:cNvPr id="17" name="正方形/長方形 16"/>
          <p:cNvSpPr/>
          <p:nvPr/>
        </p:nvSpPr>
        <p:spPr>
          <a:xfrm>
            <a:off x="4644450" y="2651606"/>
            <a:ext cx="1367689" cy="63998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350" dirty="0">
                <a:latin typeface="MS UI Gothic" panose="020B0600070205080204" pitchFamily="50" charset="-128"/>
                <a:ea typeface="MS UI Gothic" panose="020B0600070205080204" pitchFamily="50" charset="-128"/>
              </a:rPr>
              <a:t>講義３</a:t>
            </a:r>
            <a:endParaRPr lang="en-US" altLang="ja-JP" sz="1350" dirty="0">
              <a:latin typeface="MS UI Gothic" panose="020B0600070205080204" pitchFamily="50" charset="-128"/>
              <a:ea typeface="MS UI Gothic" panose="020B0600070205080204" pitchFamily="50" charset="-128"/>
            </a:endParaRPr>
          </a:p>
          <a:p>
            <a:pPr algn="ctr"/>
            <a:r>
              <a:rPr lang="ja-JP" altLang="en-US" sz="1050" smtClean="0">
                <a:latin typeface="MS UI Gothic" panose="020B0600070205080204" pitchFamily="50" charset="-128"/>
                <a:ea typeface="MS UI Gothic" panose="020B0600070205080204" pitchFamily="50" charset="-128"/>
              </a:rPr>
              <a:t>チームアプローチ</a:t>
            </a:r>
          </a:p>
          <a:p>
            <a:pPr algn="ctr"/>
            <a:r>
              <a:rPr lang="en-US" altLang="ja-JP" sz="1050" smtClean="0">
                <a:latin typeface="MS UI Gothic" panose="020B0600070205080204" pitchFamily="50" charset="-128"/>
                <a:ea typeface="MS UI Gothic" panose="020B0600070205080204" pitchFamily="50" charset="-128"/>
              </a:rPr>
              <a:t>(</a:t>
            </a:r>
            <a:r>
              <a:rPr lang="ja-JP" altLang="en-US" sz="1050" smtClean="0">
                <a:latin typeface="MS UI Gothic" panose="020B0600070205080204" pitchFamily="50" charset="-128"/>
                <a:ea typeface="MS UI Gothic" panose="020B0600070205080204" pitchFamily="50" charset="-128"/>
              </a:rPr>
              <a:t>多職種連携</a:t>
            </a:r>
            <a:r>
              <a:rPr lang="en-US" altLang="ja-JP" sz="1050" smtClean="0">
                <a:latin typeface="MS UI Gothic" panose="020B0600070205080204" pitchFamily="50" charset="-128"/>
                <a:ea typeface="MS UI Gothic" panose="020B0600070205080204" pitchFamily="50" charset="-128"/>
              </a:rPr>
              <a:t>)</a:t>
            </a:r>
            <a:endParaRPr lang="ja-JP" altLang="en-US" sz="1050" dirty="0">
              <a:latin typeface="MS UI Gothic" panose="020B0600070205080204" pitchFamily="50" charset="-128"/>
              <a:ea typeface="MS UI Gothic" panose="020B0600070205080204" pitchFamily="50" charset="-128"/>
            </a:endParaRPr>
          </a:p>
        </p:txBody>
      </p:sp>
      <p:sp>
        <p:nvSpPr>
          <p:cNvPr id="3" name="テキスト ボックス 2"/>
          <p:cNvSpPr txBox="1"/>
          <p:nvPr/>
        </p:nvSpPr>
        <p:spPr>
          <a:xfrm>
            <a:off x="3127575" y="2409112"/>
            <a:ext cx="4426446" cy="230832"/>
          </a:xfrm>
          <a:prstGeom prst="rect">
            <a:avLst/>
          </a:prstGeom>
          <a:noFill/>
        </p:spPr>
        <p:txBody>
          <a:bodyPr wrap="square" rtlCol="0">
            <a:spAutoFit/>
          </a:bodyPr>
          <a:lstStyle/>
          <a:p>
            <a:pPr algn="ctr"/>
            <a:r>
              <a:rPr lang="ja-JP" altLang="en-US" sz="900">
                <a:latin typeface="MS UI Gothic" panose="020B0600070205080204" pitchFamily="50" charset="-128"/>
                <a:ea typeface="MS UI Gothic" panose="020B0600070205080204" pitchFamily="50" charset="-128"/>
              </a:rPr>
              <a:t>本人を中心とした支援におけるケアマネジメント及びコミュニティソーシャルワークの理論と方法</a:t>
            </a:r>
            <a:endParaRPr lang="ja-JP" altLang="en-US" sz="900" dirty="0">
              <a:latin typeface="MS UI Gothic" panose="020B0600070205080204" pitchFamily="50" charset="-128"/>
              <a:ea typeface="MS UI Gothic" panose="020B0600070205080204" pitchFamily="50" charset="-128"/>
            </a:endParaRPr>
          </a:p>
        </p:txBody>
      </p:sp>
      <p:sp>
        <p:nvSpPr>
          <p:cNvPr id="11" name="正方形/長方形 10"/>
          <p:cNvSpPr/>
          <p:nvPr/>
        </p:nvSpPr>
        <p:spPr>
          <a:xfrm>
            <a:off x="3168765" y="2411598"/>
            <a:ext cx="4353178" cy="1002417"/>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4" name="正方形/長方形 23"/>
          <p:cNvSpPr/>
          <p:nvPr/>
        </p:nvSpPr>
        <p:spPr>
          <a:xfrm>
            <a:off x="1155533" y="4325002"/>
            <a:ext cx="7451312" cy="291099"/>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S UI Gothic" panose="020B0600070205080204" pitchFamily="50" charset="-128"/>
                <a:ea typeface="MS UI Gothic" panose="020B0600070205080204" pitchFamily="50" charset="-128"/>
              </a:rPr>
              <a:t>基幹相談支援センター</a:t>
            </a:r>
            <a:r>
              <a:rPr lang="ja-JP" altLang="en-US" sz="1050">
                <a:solidFill>
                  <a:schemeClr val="tx1"/>
                </a:solidFill>
                <a:latin typeface="MS UI Gothic" panose="020B0600070205080204" pitchFamily="50" charset="-128"/>
                <a:ea typeface="MS UI Gothic" panose="020B0600070205080204" pitchFamily="50" charset="-128"/>
              </a:rPr>
              <a:t>等</a:t>
            </a:r>
            <a:r>
              <a:rPr lang="ja-JP" altLang="en-US" sz="1050" smtClean="0">
                <a:solidFill>
                  <a:schemeClr val="tx1"/>
                </a:solidFill>
                <a:latin typeface="MS UI Gothic" panose="020B0600070205080204" pitchFamily="50" charset="-128"/>
                <a:ea typeface="MS UI Gothic" panose="020B0600070205080204" pitchFamily="50" charset="-128"/>
              </a:rPr>
              <a:t>にて自らの提出課題をチーム</a:t>
            </a:r>
            <a:r>
              <a:rPr lang="ja-JP" altLang="en-US" sz="1050" dirty="0">
                <a:solidFill>
                  <a:schemeClr val="tx1"/>
                </a:solidFill>
                <a:latin typeface="MS UI Gothic" panose="020B0600070205080204" pitchFamily="50" charset="-128"/>
                <a:ea typeface="MS UI Gothic" panose="020B0600070205080204" pitchFamily="50" charset="-128"/>
              </a:rPr>
              <a:t>で検討</a:t>
            </a:r>
            <a:r>
              <a:rPr lang="ja-JP" altLang="en-US" sz="1050">
                <a:solidFill>
                  <a:schemeClr val="tx1"/>
                </a:solidFill>
                <a:latin typeface="MS UI Gothic" panose="020B0600070205080204" pitchFamily="50" charset="-128"/>
                <a:ea typeface="MS UI Gothic" panose="020B0600070205080204" pitchFamily="50" charset="-128"/>
              </a:rPr>
              <a:t>する</a:t>
            </a:r>
            <a:r>
              <a:rPr lang="ja-JP" altLang="en-US" sz="1050" smtClean="0">
                <a:solidFill>
                  <a:schemeClr val="tx1"/>
                </a:solidFill>
                <a:latin typeface="MS UI Gothic" panose="020B0600070205080204" pitchFamily="50" charset="-128"/>
                <a:ea typeface="MS UI Gothic" panose="020B0600070205080204" pitchFamily="50" charset="-128"/>
              </a:rPr>
              <a:t>（課題実習）　任意・推奨</a:t>
            </a:r>
            <a:endParaRPr lang="ja-JP" altLang="en-US" sz="1050" dirty="0">
              <a:solidFill>
                <a:schemeClr val="tx1"/>
              </a:solidFill>
              <a:latin typeface="MS UI Gothic" panose="020B0600070205080204" pitchFamily="50" charset="-128"/>
              <a:ea typeface="MS UI Gothic" panose="020B0600070205080204" pitchFamily="50" charset="-128"/>
            </a:endParaRPr>
          </a:p>
        </p:txBody>
      </p:sp>
      <p:sp>
        <p:nvSpPr>
          <p:cNvPr id="35" name="正方形/長方形 34"/>
          <p:cNvSpPr/>
          <p:nvPr/>
        </p:nvSpPr>
        <p:spPr>
          <a:xfrm>
            <a:off x="1155533" y="5438513"/>
            <a:ext cx="7451312" cy="28238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S UI Gothic" panose="020B0600070205080204" pitchFamily="50" charset="-128"/>
                <a:ea typeface="MS UI Gothic" panose="020B0600070205080204" pitchFamily="50" charset="-128"/>
              </a:rPr>
              <a:t>基幹相談支援センター等にて自立支援協議会の参加等</a:t>
            </a:r>
            <a:r>
              <a:rPr lang="ja-JP" altLang="en-US" sz="1050">
                <a:solidFill>
                  <a:schemeClr val="tx1"/>
                </a:solidFill>
                <a:latin typeface="MS UI Gothic" panose="020B0600070205080204" pitchFamily="50" charset="-128"/>
                <a:ea typeface="MS UI Gothic" panose="020B0600070205080204" pitchFamily="50" charset="-128"/>
              </a:rPr>
              <a:t>体験</a:t>
            </a:r>
            <a:r>
              <a:rPr lang="ja-JP" altLang="en-US" sz="1050" smtClean="0">
                <a:solidFill>
                  <a:schemeClr val="tx1"/>
                </a:solidFill>
                <a:latin typeface="MS UI Gothic" panose="020B0600070205080204" pitchFamily="50" charset="-128"/>
                <a:ea typeface="MS UI Gothic" panose="020B0600070205080204" pitchFamily="50" charset="-128"/>
              </a:rPr>
              <a:t>（課題実習）　任意・推奨</a:t>
            </a:r>
            <a:endParaRPr lang="ja-JP" altLang="en-US" sz="1050" dirty="0">
              <a:solidFill>
                <a:schemeClr val="tx1"/>
              </a:solidFill>
              <a:latin typeface="MS UI Gothic" panose="020B0600070205080204" pitchFamily="50" charset="-128"/>
              <a:ea typeface="MS UI Gothic" panose="020B0600070205080204" pitchFamily="50" charset="-128"/>
            </a:endParaRPr>
          </a:p>
        </p:txBody>
      </p:sp>
      <p:sp>
        <p:nvSpPr>
          <p:cNvPr id="43" name="正方形/長方形 42"/>
          <p:cNvSpPr/>
          <p:nvPr/>
        </p:nvSpPr>
        <p:spPr>
          <a:xfrm>
            <a:off x="8241805" y="5843422"/>
            <a:ext cx="657219" cy="636169"/>
          </a:xfrm>
          <a:prstGeom prst="rect">
            <a:avLst/>
          </a:prstGeom>
          <a:solidFill>
            <a:schemeClr val="bg1"/>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050" dirty="0">
                <a:latin typeface="MS UI Gothic" panose="020B0600070205080204" pitchFamily="50" charset="-128"/>
                <a:ea typeface="MS UI Gothic" panose="020B0600070205080204" pitchFamily="50" charset="-128"/>
              </a:rPr>
              <a:t>修了証</a:t>
            </a:r>
            <a:endParaRPr lang="en-US" altLang="ja-JP" sz="1050" dirty="0">
              <a:latin typeface="MS UI Gothic" panose="020B0600070205080204" pitchFamily="50" charset="-128"/>
              <a:ea typeface="MS UI Gothic" panose="020B0600070205080204" pitchFamily="50" charset="-128"/>
            </a:endParaRPr>
          </a:p>
          <a:p>
            <a:pPr algn="ctr"/>
            <a:r>
              <a:rPr lang="ja-JP" altLang="en-US" sz="1050" dirty="0">
                <a:latin typeface="MS UI Gothic" panose="020B0600070205080204" pitchFamily="50" charset="-128"/>
                <a:ea typeface="MS UI Gothic" panose="020B0600070205080204" pitchFamily="50" charset="-128"/>
              </a:rPr>
              <a:t>交付</a:t>
            </a:r>
          </a:p>
        </p:txBody>
      </p:sp>
      <p:sp>
        <p:nvSpPr>
          <p:cNvPr id="50" name="屈折矢印 49"/>
          <p:cNvSpPr/>
          <p:nvPr/>
        </p:nvSpPr>
        <p:spPr>
          <a:xfrm rot="10800000">
            <a:off x="777700" y="4441270"/>
            <a:ext cx="1361210" cy="387675"/>
          </a:xfrm>
          <a:prstGeom prst="bentUpArrow">
            <a:avLst>
              <a:gd name="adj1" fmla="val 13490"/>
              <a:gd name="adj2" fmla="val 19245"/>
              <a:gd name="adj3" fmla="val 16368"/>
            </a:avLst>
          </a:prstGeom>
          <a:solidFill>
            <a:schemeClr val="tx1"/>
          </a:solidFill>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sz="1350"/>
          </a:p>
        </p:txBody>
      </p:sp>
      <p:sp>
        <p:nvSpPr>
          <p:cNvPr id="51" name="テキスト ボックス 50"/>
          <p:cNvSpPr txBox="1"/>
          <p:nvPr/>
        </p:nvSpPr>
        <p:spPr>
          <a:xfrm>
            <a:off x="505983" y="248925"/>
            <a:ext cx="3824960" cy="523220"/>
          </a:xfrm>
          <a:prstGeom prst="rect">
            <a:avLst/>
          </a:prstGeom>
          <a:noFill/>
          <a:ln>
            <a:noFill/>
          </a:ln>
        </p:spPr>
        <p:txBody>
          <a:bodyPr wrap="square" rtlCol="0">
            <a:spAutoFit/>
          </a:bodyPr>
          <a:lstStyle/>
          <a:p>
            <a:r>
              <a:rPr lang="ja-JP" altLang="en-US" sz="2800" dirty="0">
                <a:solidFill>
                  <a:srgbClr val="C00000"/>
                </a:solidFill>
                <a:latin typeface="ＤＨＰ特太ゴシック体" panose="020B0500000000000000" pitchFamily="50" charset="-128"/>
                <a:ea typeface="ＤＨＰ特太ゴシック体" panose="020B0500000000000000" pitchFamily="50" charset="-128"/>
              </a:rPr>
              <a:t>現任研修の構造</a:t>
            </a:r>
          </a:p>
        </p:txBody>
      </p:sp>
      <p:sp>
        <p:nvSpPr>
          <p:cNvPr id="52" name="正方形/長方形 51"/>
          <p:cNvSpPr/>
          <p:nvPr/>
        </p:nvSpPr>
        <p:spPr>
          <a:xfrm>
            <a:off x="1155533" y="3593704"/>
            <a:ext cx="1000224" cy="64396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350" smtClean="0">
                <a:latin typeface="MS UI Gothic" panose="020B0600070205080204" pitchFamily="50" charset="-128"/>
                <a:ea typeface="MS UI Gothic" panose="020B0600070205080204" pitchFamily="50" charset="-128"/>
              </a:rPr>
              <a:t>導入講義</a:t>
            </a:r>
            <a:endParaRPr lang="en-US" altLang="ja-JP" sz="1350" dirty="0">
              <a:latin typeface="MS UI Gothic" panose="020B0600070205080204" pitchFamily="50" charset="-128"/>
              <a:ea typeface="MS UI Gothic" panose="020B0600070205080204" pitchFamily="50" charset="-128"/>
            </a:endParaRPr>
          </a:p>
          <a:p>
            <a:pPr algn="ctr"/>
            <a:r>
              <a:rPr lang="ja-JP" altLang="en-US" sz="1050" smtClean="0">
                <a:latin typeface="MS UI Gothic" panose="020B0600070205080204" pitchFamily="50" charset="-128"/>
                <a:ea typeface="MS UI Gothic" panose="020B0600070205080204" pitchFamily="50" charset="-128"/>
              </a:rPr>
              <a:t>個別</a:t>
            </a:r>
            <a:r>
              <a:rPr lang="ja-JP" altLang="en-US" sz="1050">
                <a:latin typeface="MS UI Gothic" panose="020B0600070205080204" pitchFamily="50" charset="-128"/>
                <a:ea typeface="MS UI Gothic" panose="020B0600070205080204" pitchFamily="50" charset="-128"/>
              </a:rPr>
              <a:t>相談</a:t>
            </a:r>
            <a:r>
              <a:rPr lang="ja-JP" altLang="en-US" sz="1050" smtClean="0">
                <a:latin typeface="MS UI Gothic" panose="020B0600070205080204" pitchFamily="50" charset="-128"/>
                <a:ea typeface="MS UI Gothic" panose="020B0600070205080204" pitchFamily="50" charset="-128"/>
              </a:rPr>
              <a:t>支援</a:t>
            </a:r>
          </a:p>
          <a:p>
            <a:pPr algn="ctr"/>
            <a:r>
              <a:rPr lang="en-US" altLang="ja-JP" sz="1050" smtClean="0">
                <a:latin typeface="MS UI Gothic" panose="020B0600070205080204" pitchFamily="50" charset="-128"/>
                <a:ea typeface="MS UI Gothic" panose="020B0600070205080204" pitchFamily="50" charset="-128"/>
              </a:rPr>
              <a:t>(</a:t>
            </a:r>
            <a:r>
              <a:rPr lang="ja-JP" altLang="en-US" sz="1050" smtClean="0">
                <a:latin typeface="MS UI Gothic" panose="020B0600070205080204" pitchFamily="50" charset="-128"/>
                <a:ea typeface="MS UI Gothic" panose="020B0600070205080204" pitchFamily="50" charset="-128"/>
              </a:rPr>
              <a:t>実演</a:t>
            </a:r>
            <a:r>
              <a:rPr lang="en-US" altLang="ja-JP" sz="1050" smtClean="0">
                <a:latin typeface="MS UI Gothic" panose="020B0600070205080204" pitchFamily="50" charset="-128"/>
                <a:ea typeface="MS UI Gothic" panose="020B0600070205080204" pitchFamily="50" charset="-128"/>
              </a:rPr>
              <a:t>)</a:t>
            </a:r>
            <a:endParaRPr lang="ja-JP" altLang="en-US" sz="1050">
              <a:latin typeface="MS UI Gothic" panose="020B0600070205080204" pitchFamily="50" charset="-128"/>
              <a:ea typeface="MS UI Gothic" panose="020B0600070205080204" pitchFamily="50" charset="-128"/>
            </a:endParaRPr>
          </a:p>
        </p:txBody>
      </p:sp>
      <p:sp>
        <p:nvSpPr>
          <p:cNvPr id="53" name="正方形/長方形 52"/>
          <p:cNvSpPr/>
          <p:nvPr/>
        </p:nvSpPr>
        <p:spPr>
          <a:xfrm>
            <a:off x="2191585" y="3593704"/>
            <a:ext cx="551615" cy="64396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050" smtClean="0">
                <a:latin typeface="MS UI Gothic" panose="020B0600070205080204" pitchFamily="50" charset="-128"/>
                <a:ea typeface="MS UI Gothic" panose="020B0600070205080204" pitchFamily="50" charset="-128"/>
              </a:rPr>
              <a:t>セルフ</a:t>
            </a:r>
          </a:p>
          <a:p>
            <a:pPr algn="ctr"/>
            <a:r>
              <a:rPr lang="ja-JP" altLang="en-US" sz="1050" smtClean="0">
                <a:latin typeface="MS UI Gothic" panose="020B0600070205080204" pitchFamily="50" charset="-128"/>
                <a:ea typeface="MS UI Gothic" panose="020B0600070205080204" pitchFamily="50" charset="-128"/>
              </a:rPr>
              <a:t>チェック</a:t>
            </a:r>
            <a:endParaRPr lang="ja-JP" altLang="en-US" sz="1050">
              <a:latin typeface="MS UI Gothic" panose="020B0600070205080204" pitchFamily="50" charset="-128"/>
              <a:ea typeface="MS UI Gothic" panose="020B0600070205080204" pitchFamily="50" charset="-128"/>
            </a:endParaRPr>
          </a:p>
        </p:txBody>
      </p:sp>
      <p:sp>
        <p:nvSpPr>
          <p:cNvPr id="56" name="正方形/長方形 55"/>
          <p:cNvSpPr/>
          <p:nvPr/>
        </p:nvSpPr>
        <p:spPr>
          <a:xfrm>
            <a:off x="2851590" y="3858413"/>
            <a:ext cx="3440548" cy="342447"/>
          </a:xfrm>
          <a:prstGeom prst="rect">
            <a:avLst/>
          </a:prstGeom>
          <a:gradFill>
            <a:gsLst>
              <a:gs pos="0">
                <a:schemeClr val="bg1"/>
              </a:gs>
              <a:gs pos="0">
                <a:schemeClr val="bg1"/>
              </a:gs>
              <a:gs pos="100000">
                <a:schemeClr val="bg1"/>
              </a:gs>
            </a:gsLst>
          </a:gradFill>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050" smtClean="0">
                <a:latin typeface="MS UI Gothic" panose="020B0600070205080204" pitchFamily="50" charset="-128"/>
                <a:ea typeface="MS UI Gothic" panose="020B0600070205080204" pitchFamily="50" charset="-128"/>
              </a:rPr>
              <a:t>実践報告（６名）</a:t>
            </a:r>
            <a:endParaRPr lang="ja-JP" altLang="en-US" sz="1050">
              <a:latin typeface="MS UI Gothic" panose="020B0600070205080204" pitchFamily="50" charset="-128"/>
              <a:ea typeface="MS UI Gothic" panose="020B0600070205080204" pitchFamily="50" charset="-128"/>
            </a:endParaRPr>
          </a:p>
        </p:txBody>
      </p:sp>
      <p:sp>
        <p:nvSpPr>
          <p:cNvPr id="57" name="正方形/長方形 56"/>
          <p:cNvSpPr/>
          <p:nvPr/>
        </p:nvSpPr>
        <p:spPr>
          <a:xfrm>
            <a:off x="6334287" y="3858413"/>
            <a:ext cx="2231919" cy="342447"/>
          </a:xfrm>
          <a:prstGeom prst="rect">
            <a:avLst/>
          </a:prstGeom>
          <a:gradFill>
            <a:gsLst>
              <a:gs pos="0">
                <a:schemeClr val="bg1"/>
              </a:gs>
              <a:gs pos="0">
                <a:schemeClr val="bg1"/>
              </a:gs>
              <a:gs pos="100000">
                <a:schemeClr val="bg1"/>
              </a:gs>
            </a:gsLst>
          </a:gradFill>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050" smtClean="0">
                <a:latin typeface="MS UI Gothic" panose="020B0600070205080204" pitchFamily="50" charset="-128"/>
                <a:ea typeface="MS UI Gothic" panose="020B0600070205080204" pitchFamily="50" charset="-128"/>
              </a:rPr>
              <a:t>実践報告を受け課題実習にむけた整理とそのグループでの共有</a:t>
            </a:r>
            <a:endParaRPr lang="ja-JP" altLang="en-US" sz="1050">
              <a:latin typeface="MS UI Gothic" panose="020B0600070205080204" pitchFamily="50" charset="-128"/>
              <a:ea typeface="MS UI Gothic" panose="020B0600070205080204" pitchFamily="50" charset="-128"/>
            </a:endParaRPr>
          </a:p>
        </p:txBody>
      </p:sp>
      <p:sp>
        <p:nvSpPr>
          <p:cNvPr id="26" name="左カーブ矢印 25"/>
          <p:cNvSpPr/>
          <p:nvPr/>
        </p:nvSpPr>
        <p:spPr>
          <a:xfrm>
            <a:off x="8194876" y="4096057"/>
            <a:ext cx="262554" cy="433546"/>
          </a:xfrm>
          <a:prstGeom prst="curved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sz="1350">
              <a:solidFill>
                <a:schemeClr val="tx1"/>
              </a:solidFill>
            </a:endParaRPr>
          </a:p>
        </p:txBody>
      </p:sp>
      <p:sp>
        <p:nvSpPr>
          <p:cNvPr id="58" name="正方形/長方形 57"/>
          <p:cNvSpPr/>
          <p:nvPr/>
        </p:nvSpPr>
        <p:spPr>
          <a:xfrm>
            <a:off x="1155534" y="4703246"/>
            <a:ext cx="1000223" cy="63998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350" smtClean="0">
                <a:latin typeface="MS UI Gothic" panose="020B0600070205080204" pitchFamily="50" charset="-128"/>
                <a:ea typeface="MS UI Gothic" panose="020B0600070205080204" pitchFamily="50" charset="-128"/>
              </a:rPr>
              <a:t>導入講義</a:t>
            </a:r>
            <a:endParaRPr lang="en-US" altLang="ja-JP" sz="1350" dirty="0">
              <a:latin typeface="MS UI Gothic" panose="020B0600070205080204" pitchFamily="50" charset="-128"/>
              <a:ea typeface="MS UI Gothic" panose="020B0600070205080204" pitchFamily="50" charset="-128"/>
            </a:endParaRPr>
          </a:p>
          <a:p>
            <a:pPr algn="ctr"/>
            <a:r>
              <a:rPr lang="ja-JP" altLang="en-US" sz="1000" smtClean="0">
                <a:latin typeface="MS UI Gothic" panose="020B0600070205080204" pitchFamily="50" charset="-128"/>
                <a:ea typeface="MS UI Gothic" panose="020B0600070205080204" pitchFamily="50" charset="-128"/>
              </a:rPr>
              <a:t>チームアプローチ</a:t>
            </a:r>
          </a:p>
          <a:p>
            <a:pPr algn="ctr"/>
            <a:r>
              <a:rPr lang="en-US" altLang="ja-JP" sz="900" smtClean="0">
                <a:latin typeface="MS UI Gothic" panose="020B0600070205080204" pitchFamily="50" charset="-128"/>
                <a:ea typeface="MS UI Gothic" panose="020B0600070205080204" pitchFamily="50" charset="-128"/>
              </a:rPr>
              <a:t>(</a:t>
            </a:r>
            <a:r>
              <a:rPr lang="ja-JP" altLang="en-US" sz="900" smtClean="0">
                <a:latin typeface="MS UI Gothic" panose="020B0600070205080204" pitchFamily="50" charset="-128"/>
                <a:ea typeface="MS UI Gothic" panose="020B0600070205080204" pitchFamily="50" charset="-128"/>
              </a:rPr>
              <a:t>実演</a:t>
            </a:r>
            <a:r>
              <a:rPr lang="en-US" altLang="ja-JP" sz="900" smtClean="0">
                <a:latin typeface="MS UI Gothic" panose="020B0600070205080204" pitchFamily="50" charset="-128"/>
                <a:ea typeface="MS UI Gothic" panose="020B0600070205080204" pitchFamily="50" charset="-128"/>
              </a:rPr>
              <a:t>)</a:t>
            </a:r>
            <a:endParaRPr lang="ja-JP" altLang="en-US" sz="900" dirty="0">
              <a:latin typeface="MS UI Gothic" panose="020B0600070205080204" pitchFamily="50" charset="-128"/>
              <a:ea typeface="MS UI Gothic" panose="020B0600070205080204" pitchFamily="50" charset="-128"/>
            </a:endParaRPr>
          </a:p>
        </p:txBody>
      </p:sp>
      <p:sp>
        <p:nvSpPr>
          <p:cNvPr id="59" name="正方形/長方形 58"/>
          <p:cNvSpPr/>
          <p:nvPr/>
        </p:nvSpPr>
        <p:spPr>
          <a:xfrm>
            <a:off x="2191585" y="4703246"/>
            <a:ext cx="551615" cy="63998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050" smtClean="0">
                <a:latin typeface="MS UI Gothic" panose="020B0600070205080204" pitchFamily="50" charset="-128"/>
                <a:ea typeface="MS UI Gothic" panose="020B0600070205080204" pitchFamily="50" charset="-128"/>
              </a:rPr>
              <a:t>セルフ</a:t>
            </a:r>
          </a:p>
          <a:p>
            <a:pPr algn="ctr"/>
            <a:r>
              <a:rPr lang="ja-JP" altLang="en-US" sz="1050" smtClean="0">
                <a:latin typeface="MS UI Gothic" panose="020B0600070205080204" pitchFamily="50" charset="-128"/>
                <a:ea typeface="MS UI Gothic" panose="020B0600070205080204" pitchFamily="50" charset="-128"/>
              </a:rPr>
              <a:t>チェック</a:t>
            </a:r>
            <a:endParaRPr lang="ja-JP" altLang="en-US" sz="1050" dirty="0">
              <a:latin typeface="MS UI Gothic" panose="020B0600070205080204" pitchFamily="50" charset="-128"/>
              <a:ea typeface="MS UI Gothic" panose="020B0600070205080204" pitchFamily="50" charset="-128"/>
            </a:endParaRPr>
          </a:p>
        </p:txBody>
      </p:sp>
      <p:sp>
        <p:nvSpPr>
          <p:cNvPr id="61" name="正方形/長方形 60"/>
          <p:cNvSpPr/>
          <p:nvPr/>
        </p:nvSpPr>
        <p:spPr>
          <a:xfrm>
            <a:off x="2865090" y="4971515"/>
            <a:ext cx="2449734" cy="342447"/>
          </a:xfrm>
          <a:prstGeom prst="rect">
            <a:avLst/>
          </a:prstGeom>
          <a:gradFill>
            <a:gsLst>
              <a:gs pos="0">
                <a:schemeClr val="bg1"/>
              </a:gs>
              <a:gs pos="0">
                <a:schemeClr val="bg1"/>
              </a:gs>
              <a:gs pos="100000">
                <a:schemeClr val="bg1"/>
              </a:gs>
            </a:gsLst>
          </a:gradFill>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050" smtClean="0">
                <a:latin typeface="MS UI Gothic" panose="020B0600070205080204" pitchFamily="50" charset="-128"/>
                <a:ea typeface="MS UI Gothic" panose="020B0600070205080204" pitchFamily="50" charset="-128"/>
              </a:rPr>
              <a:t>実践報告（６名）</a:t>
            </a:r>
            <a:endParaRPr lang="ja-JP" altLang="en-US" sz="1050">
              <a:latin typeface="MS UI Gothic" panose="020B0600070205080204" pitchFamily="50" charset="-128"/>
              <a:ea typeface="MS UI Gothic" panose="020B0600070205080204" pitchFamily="50" charset="-128"/>
            </a:endParaRPr>
          </a:p>
        </p:txBody>
      </p:sp>
      <p:sp>
        <p:nvSpPr>
          <p:cNvPr id="64" name="正方形/長方形 63"/>
          <p:cNvSpPr/>
          <p:nvPr/>
        </p:nvSpPr>
        <p:spPr>
          <a:xfrm>
            <a:off x="6334288" y="4971515"/>
            <a:ext cx="2231919" cy="342447"/>
          </a:xfrm>
          <a:prstGeom prst="rect">
            <a:avLst/>
          </a:prstGeom>
          <a:gradFill>
            <a:gsLst>
              <a:gs pos="0">
                <a:schemeClr val="bg1"/>
              </a:gs>
              <a:gs pos="0">
                <a:schemeClr val="bg1"/>
              </a:gs>
              <a:gs pos="100000">
                <a:schemeClr val="bg1"/>
              </a:gs>
            </a:gsLst>
          </a:gradFill>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050" smtClean="0">
                <a:latin typeface="MS UI Gothic" panose="020B0600070205080204" pitchFamily="50" charset="-128"/>
                <a:ea typeface="MS UI Gothic" panose="020B0600070205080204" pitchFamily="50" charset="-128"/>
              </a:rPr>
              <a:t>実践報告を受け課題実習にむけた整理とそのグループでの共有</a:t>
            </a:r>
            <a:endParaRPr lang="ja-JP" altLang="en-US" sz="1050">
              <a:latin typeface="MS UI Gothic" panose="020B0600070205080204" pitchFamily="50" charset="-128"/>
              <a:ea typeface="MS UI Gothic" panose="020B0600070205080204" pitchFamily="50" charset="-128"/>
            </a:endParaRPr>
          </a:p>
        </p:txBody>
      </p:sp>
      <p:sp>
        <p:nvSpPr>
          <p:cNvPr id="65" name="正方形/長方形 64"/>
          <p:cNvSpPr/>
          <p:nvPr/>
        </p:nvSpPr>
        <p:spPr>
          <a:xfrm>
            <a:off x="5371532" y="4969115"/>
            <a:ext cx="910362" cy="342447"/>
          </a:xfrm>
          <a:prstGeom prst="rect">
            <a:avLst/>
          </a:prstGeom>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050" smtClean="0">
                <a:solidFill>
                  <a:schemeClr val="bg1"/>
                </a:solidFill>
                <a:latin typeface="MS UI Gothic" panose="020B0600070205080204" pitchFamily="50" charset="-128"/>
                <a:ea typeface="MS UI Gothic" panose="020B0600070205080204" pitchFamily="50" charset="-128"/>
              </a:rPr>
              <a:t>グループで</a:t>
            </a:r>
          </a:p>
          <a:p>
            <a:pPr algn="ctr"/>
            <a:r>
              <a:rPr lang="ja-JP" altLang="en-US" sz="1050" smtClean="0">
                <a:solidFill>
                  <a:schemeClr val="bg1"/>
                </a:solidFill>
                <a:latin typeface="MS UI Gothic" panose="020B0600070205080204" pitchFamily="50" charset="-128"/>
                <a:ea typeface="MS UI Gothic" panose="020B0600070205080204" pitchFamily="50" charset="-128"/>
              </a:rPr>
              <a:t>１事例選定</a:t>
            </a:r>
            <a:endParaRPr lang="ja-JP" altLang="en-US" sz="1050">
              <a:solidFill>
                <a:schemeClr val="bg1"/>
              </a:solidFill>
              <a:latin typeface="MS UI Gothic" panose="020B0600070205080204" pitchFamily="50" charset="-128"/>
              <a:ea typeface="MS UI Gothic" panose="020B0600070205080204" pitchFamily="50" charset="-128"/>
            </a:endParaRPr>
          </a:p>
        </p:txBody>
      </p:sp>
      <p:sp>
        <p:nvSpPr>
          <p:cNvPr id="31" name="右矢印 30"/>
          <p:cNvSpPr/>
          <p:nvPr/>
        </p:nvSpPr>
        <p:spPr>
          <a:xfrm>
            <a:off x="5229826" y="5041223"/>
            <a:ext cx="217334" cy="203201"/>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66" name="左カーブ矢印 65"/>
          <p:cNvSpPr/>
          <p:nvPr/>
        </p:nvSpPr>
        <p:spPr>
          <a:xfrm>
            <a:off x="8199124" y="5210346"/>
            <a:ext cx="262554" cy="433546"/>
          </a:xfrm>
          <a:prstGeom prst="curved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sz="1350">
              <a:solidFill>
                <a:schemeClr val="tx1"/>
              </a:solidFill>
            </a:endParaRPr>
          </a:p>
        </p:txBody>
      </p:sp>
      <p:sp>
        <p:nvSpPr>
          <p:cNvPr id="68" name="正方形/長方形 67"/>
          <p:cNvSpPr/>
          <p:nvPr/>
        </p:nvSpPr>
        <p:spPr>
          <a:xfrm>
            <a:off x="1155534" y="5827841"/>
            <a:ext cx="1000224" cy="643960"/>
          </a:xfrm>
          <a:prstGeom prst="rect">
            <a:avLst/>
          </a:prstGeom>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smtClean="0">
                <a:solidFill>
                  <a:srgbClr val="FFFFFF"/>
                </a:solidFill>
                <a:latin typeface="MS UI Gothic" panose="020B0600070205080204" pitchFamily="50" charset="-128"/>
                <a:ea typeface="MS UI Gothic" panose="020B0600070205080204" pitchFamily="50" charset="-128"/>
              </a:rPr>
              <a:t>導入講義</a:t>
            </a:r>
            <a:endParaRPr lang="en-US" altLang="ja-JP" sz="1350" dirty="0">
              <a:solidFill>
                <a:srgbClr val="FFFFFF"/>
              </a:solidFill>
              <a:latin typeface="MS UI Gothic" panose="020B0600070205080204" pitchFamily="50" charset="-128"/>
              <a:ea typeface="MS UI Gothic" panose="020B0600070205080204" pitchFamily="50" charset="-128"/>
            </a:endParaRPr>
          </a:p>
          <a:p>
            <a:pPr algn="ctr"/>
            <a:r>
              <a:rPr lang="ja-JP" altLang="en-US" sz="1000" dirty="0">
                <a:solidFill>
                  <a:srgbClr val="FFFFFF"/>
                </a:solidFill>
                <a:latin typeface="MS UI Gothic" panose="020B0600070205080204" pitchFamily="50" charset="-128"/>
                <a:ea typeface="MS UI Gothic" panose="020B0600070205080204" pitchFamily="50" charset="-128"/>
              </a:rPr>
              <a:t>スーパービジョン</a:t>
            </a:r>
          </a:p>
        </p:txBody>
      </p:sp>
      <p:sp>
        <p:nvSpPr>
          <p:cNvPr id="69" name="正方形/長方形 68"/>
          <p:cNvSpPr/>
          <p:nvPr/>
        </p:nvSpPr>
        <p:spPr>
          <a:xfrm>
            <a:off x="2187611" y="5827841"/>
            <a:ext cx="1000224" cy="643960"/>
          </a:xfrm>
          <a:prstGeom prst="rect">
            <a:avLst/>
          </a:prstGeom>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smtClean="0">
                <a:solidFill>
                  <a:srgbClr val="FFFFFF"/>
                </a:solidFill>
                <a:latin typeface="MS UI Gothic" panose="020B0600070205080204" pitchFamily="50" charset="-128"/>
                <a:ea typeface="MS UI Gothic" panose="020B0600070205080204" pitchFamily="50" charset="-128"/>
              </a:rPr>
              <a:t>ロールプレイ</a:t>
            </a:r>
            <a:r>
              <a:rPr lang="ja-JP" altLang="en-US" sz="1000" smtClean="0">
                <a:solidFill>
                  <a:srgbClr val="FFFFFF"/>
                </a:solidFill>
                <a:latin typeface="MS UI Gothic" panose="020B0600070205080204" pitchFamily="50" charset="-128"/>
                <a:ea typeface="MS UI Gothic" panose="020B0600070205080204" pitchFamily="50" charset="-128"/>
              </a:rPr>
              <a:t>ＧＳＶ</a:t>
            </a:r>
            <a:endParaRPr lang="ja-JP" altLang="en-US" sz="1000" dirty="0">
              <a:solidFill>
                <a:srgbClr val="FFFFFF"/>
              </a:solidFill>
              <a:latin typeface="MS UI Gothic" panose="020B0600070205080204" pitchFamily="50" charset="-128"/>
              <a:ea typeface="MS UI Gothic" panose="020B0600070205080204" pitchFamily="50" charset="-128"/>
            </a:endParaRPr>
          </a:p>
        </p:txBody>
      </p:sp>
      <p:sp>
        <p:nvSpPr>
          <p:cNvPr id="70" name="正方形/長方形 69"/>
          <p:cNvSpPr/>
          <p:nvPr/>
        </p:nvSpPr>
        <p:spPr>
          <a:xfrm>
            <a:off x="3252024" y="5827841"/>
            <a:ext cx="1000224" cy="643960"/>
          </a:xfrm>
          <a:prstGeom prst="rect">
            <a:avLst/>
          </a:prstGeom>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smtClean="0">
                <a:solidFill>
                  <a:srgbClr val="FFFFFF"/>
                </a:solidFill>
                <a:latin typeface="MS UI Gothic" panose="020B0600070205080204" pitchFamily="50" charset="-128"/>
                <a:ea typeface="MS UI Gothic" panose="020B0600070205080204" pitchFamily="50" charset="-128"/>
              </a:rPr>
              <a:t>グループ体験演習</a:t>
            </a:r>
            <a:endParaRPr lang="en-US" altLang="ja-JP" sz="1350" dirty="0">
              <a:solidFill>
                <a:srgbClr val="FFFFFF"/>
              </a:solidFill>
              <a:latin typeface="MS UI Gothic" panose="020B0600070205080204" pitchFamily="50" charset="-128"/>
              <a:ea typeface="MS UI Gothic" panose="020B0600070205080204" pitchFamily="50" charset="-128"/>
            </a:endParaRPr>
          </a:p>
          <a:p>
            <a:pPr algn="ctr"/>
            <a:r>
              <a:rPr lang="ja-JP" altLang="en-US" sz="1000" smtClean="0">
                <a:solidFill>
                  <a:srgbClr val="FFFFFF"/>
                </a:solidFill>
                <a:latin typeface="MS UI Gothic" panose="020B0600070205080204" pitchFamily="50" charset="-128"/>
                <a:ea typeface="MS UI Gothic" panose="020B0600070205080204" pitchFamily="50" charset="-128"/>
              </a:rPr>
              <a:t>ＧＳＶ</a:t>
            </a:r>
            <a:endParaRPr lang="ja-JP" altLang="en-US" sz="1000" dirty="0">
              <a:solidFill>
                <a:srgbClr val="FFFFFF"/>
              </a:solidFill>
              <a:latin typeface="MS UI Gothic" panose="020B0600070205080204" pitchFamily="50" charset="-128"/>
              <a:ea typeface="MS UI Gothic" panose="020B0600070205080204" pitchFamily="50" charset="-128"/>
            </a:endParaRPr>
          </a:p>
        </p:txBody>
      </p:sp>
      <p:sp>
        <p:nvSpPr>
          <p:cNvPr id="71" name="正方形/長方形 70"/>
          <p:cNvSpPr/>
          <p:nvPr/>
        </p:nvSpPr>
        <p:spPr>
          <a:xfrm>
            <a:off x="4311248" y="5831817"/>
            <a:ext cx="978265" cy="63998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350" smtClean="0">
                <a:latin typeface="MS UI Gothic" panose="020B0600070205080204" pitchFamily="50" charset="-128"/>
                <a:ea typeface="MS UI Gothic" panose="020B0600070205080204" pitchFamily="50" charset="-128"/>
              </a:rPr>
              <a:t>導入講義</a:t>
            </a:r>
            <a:endParaRPr lang="en-US" altLang="ja-JP" sz="1350" dirty="0">
              <a:latin typeface="MS UI Gothic" panose="020B0600070205080204" pitchFamily="50" charset="-128"/>
              <a:ea typeface="MS UI Gothic" panose="020B0600070205080204" pitchFamily="50" charset="-128"/>
            </a:endParaRPr>
          </a:p>
          <a:p>
            <a:pPr algn="ctr"/>
            <a:r>
              <a:rPr lang="ja-JP" altLang="en-US" sz="900" dirty="0">
                <a:latin typeface="MS UI Gothic" panose="020B0600070205080204" pitchFamily="50" charset="-128"/>
                <a:ea typeface="MS UI Gothic" panose="020B0600070205080204" pitchFamily="50" charset="-128"/>
              </a:rPr>
              <a:t>コミュニティワーク</a:t>
            </a:r>
          </a:p>
        </p:txBody>
      </p:sp>
      <p:sp>
        <p:nvSpPr>
          <p:cNvPr id="72" name="正方形/長方形 71"/>
          <p:cNvSpPr/>
          <p:nvPr/>
        </p:nvSpPr>
        <p:spPr>
          <a:xfrm>
            <a:off x="5326557" y="5831817"/>
            <a:ext cx="2227464" cy="63998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050" smtClean="0">
                <a:latin typeface="MS UI Gothic" panose="020B0600070205080204" pitchFamily="50" charset="-128"/>
                <a:ea typeface="MS UI Gothic" panose="020B0600070205080204" pitchFamily="50" charset="-128"/>
              </a:rPr>
              <a:t>６人グループにてグループ演習</a:t>
            </a:r>
          </a:p>
          <a:p>
            <a:pPr algn="ctr"/>
            <a:endParaRPr lang="ja-JP" altLang="en-US" sz="1050">
              <a:latin typeface="MS UI Gothic" panose="020B0600070205080204" pitchFamily="50" charset="-128"/>
              <a:ea typeface="MS UI Gothic" panose="020B0600070205080204" pitchFamily="50" charset="-128"/>
            </a:endParaRPr>
          </a:p>
          <a:p>
            <a:pPr algn="ctr"/>
            <a:endParaRPr lang="ja-JP" altLang="en-US" sz="1050" dirty="0">
              <a:latin typeface="MS UI Gothic" panose="020B0600070205080204" pitchFamily="50" charset="-128"/>
              <a:ea typeface="MS UI Gothic" panose="020B0600070205080204" pitchFamily="50" charset="-128"/>
            </a:endParaRPr>
          </a:p>
        </p:txBody>
      </p:sp>
      <p:sp>
        <p:nvSpPr>
          <p:cNvPr id="73" name="正方形/長方形 72"/>
          <p:cNvSpPr/>
          <p:nvPr/>
        </p:nvSpPr>
        <p:spPr>
          <a:xfrm>
            <a:off x="7592378" y="5835631"/>
            <a:ext cx="602498" cy="643960"/>
          </a:xfrm>
          <a:prstGeom prst="rect">
            <a:avLst/>
          </a:prstGeom>
          <a:solidFill>
            <a:schemeClr val="accent5">
              <a:lumMod val="40000"/>
              <a:lumOff val="60000"/>
            </a:schemeClr>
          </a:solidFill>
          <a:ln w="127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200" smtClean="0">
                <a:latin typeface="MS UI Gothic" panose="020B0600070205080204" pitchFamily="50" charset="-128"/>
                <a:ea typeface="MS UI Gothic" panose="020B0600070205080204" pitchFamily="50" charset="-128"/>
              </a:rPr>
              <a:t>研修</a:t>
            </a:r>
          </a:p>
          <a:p>
            <a:pPr algn="ctr"/>
            <a:r>
              <a:rPr lang="ja-JP" altLang="en-US" sz="1200" smtClean="0">
                <a:latin typeface="MS UI Gothic" panose="020B0600070205080204" pitchFamily="50" charset="-128"/>
                <a:ea typeface="MS UI Gothic" panose="020B0600070205080204" pitchFamily="50" charset="-128"/>
              </a:rPr>
              <a:t>まとめ</a:t>
            </a:r>
            <a:endParaRPr lang="ja-JP" altLang="en-US" sz="1200" dirty="0">
              <a:latin typeface="MS UI Gothic" panose="020B0600070205080204" pitchFamily="50" charset="-128"/>
              <a:ea typeface="MS UI Gothic" panose="020B0600070205080204" pitchFamily="50" charset="-128"/>
            </a:endParaRPr>
          </a:p>
        </p:txBody>
      </p:sp>
      <p:sp>
        <p:nvSpPr>
          <p:cNvPr id="75" name="正方形/長方形 74"/>
          <p:cNvSpPr/>
          <p:nvPr/>
        </p:nvSpPr>
        <p:spPr>
          <a:xfrm>
            <a:off x="5365706" y="6103790"/>
            <a:ext cx="2132168" cy="342447"/>
          </a:xfrm>
          <a:prstGeom prst="rect">
            <a:avLst/>
          </a:prstGeom>
          <a:gradFill>
            <a:gsLst>
              <a:gs pos="0">
                <a:schemeClr val="bg1"/>
              </a:gs>
              <a:gs pos="0">
                <a:schemeClr val="bg1"/>
              </a:gs>
              <a:gs pos="100000">
                <a:schemeClr val="bg1"/>
              </a:gs>
            </a:gsLst>
          </a:gradFill>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050" smtClean="0">
                <a:latin typeface="MS UI Gothic" panose="020B0600070205080204" pitchFamily="50" charset="-128"/>
                <a:ea typeface="MS UI Gothic" panose="020B0600070205080204" pitchFamily="50" charset="-128"/>
              </a:rPr>
              <a:t>実践報告・ヒアリングシート記入</a:t>
            </a:r>
          </a:p>
          <a:p>
            <a:pPr algn="ctr"/>
            <a:r>
              <a:rPr lang="ja-JP" altLang="en-US" sz="1050" smtClean="0">
                <a:latin typeface="MS UI Gothic" panose="020B0600070205080204" pitchFamily="50" charset="-128"/>
                <a:ea typeface="MS UI Gothic" panose="020B0600070205080204" pitchFamily="50" charset="-128"/>
              </a:rPr>
              <a:t>地域支援について</a:t>
            </a:r>
            <a:endParaRPr lang="ja-JP" altLang="en-US" sz="1050">
              <a:latin typeface="MS UI Gothic" panose="020B0600070205080204" pitchFamily="50" charset="-128"/>
              <a:ea typeface="MS UI Gothic" panose="020B0600070205080204" pitchFamily="50" charset="-128"/>
            </a:endParaRPr>
          </a:p>
        </p:txBody>
      </p:sp>
      <p:sp>
        <p:nvSpPr>
          <p:cNvPr id="76" name="屈折矢印 75"/>
          <p:cNvSpPr/>
          <p:nvPr/>
        </p:nvSpPr>
        <p:spPr>
          <a:xfrm rot="10800000">
            <a:off x="756479" y="5565940"/>
            <a:ext cx="1361210" cy="387675"/>
          </a:xfrm>
          <a:prstGeom prst="bentUpArrow">
            <a:avLst>
              <a:gd name="adj1" fmla="val 13490"/>
              <a:gd name="adj2" fmla="val 19245"/>
              <a:gd name="adj3" fmla="val 16368"/>
            </a:avLst>
          </a:prstGeom>
          <a:solidFill>
            <a:schemeClr val="tx1"/>
          </a:solidFill>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sz="1350"/>
          </a:p>
        </p:txBody>
      </p:sp>
      <p:sp>
        <p:nvSpPr>
          <p:cNvPr id="42" name="テキスト ボックス 41"/>
          <p:cNvSpPr txBox="1"/>
          <p:nvPr/>
        </p:nvSpPr>
        <p:spPr>
          <a:xfrm>
            <a:off x="8165" y="6532350"/>
            <a:ext cx="7673789" cy="307777"/>
          </a:xfrm>
          <a:prstGeom prst="rect">
            <a:avLst/>
          </a:prstGeom>
          <a:noFill/>
        </p:spPr>
        <p:txBody>
          <a:bodyPr wrap="square" rtlCol="0">
            <a:spAutoFit/>
          </a:bodyPr>
          <a:lstStyle/>
          <a:p>
            <a:r>
              <a:rPr kumimoji="1" lang="ja-JP" altLang="en-US" sz="1400" smtClean="0">
                <a:latin typeface="MS UI Gothic" panose="020B0600070205080204" pitchFamily="50" charset="-128"/>
                <a:ea typeface="MS UI Gothic" panose="020B0600070205080204" pitchFamily="50" charset="-128"/>
              </a:rPr>
              <a:t>平成</a:t>
            </a:r>
            <a:r>
              <a:rPr kumimoji="1" lang="en-US" altLang="ja-JP" sz="1400" smtClean="0">
                <a:latin typeface="MS UI Gothic" panose="020B0600070205080204" pitchFamily="50" charset="-128"/>
                <a:ea typeface="MS UI Gothic" panose="020B0600070205080204" pitchFamily="50" charset="-128"/>
              </a:rPr>
              <a:t>30</a:t>
            </a:r>
            <a:r>
              <a:rPr kumimoji="1" lang="ja-JP" altLang="en-US" sz="1400" smtClean="0">
                <a:latin typeface="MS UI Gothic" panose="020B0600070205080204" pitchFamily="50" charset="-128"/>
                <a:ea typeface="MS UI Gothic" panose="020B0600070205080204" pitchFamily="50" charset="-128"/>
              </a:rPr>
              <a:t>年度 障害者総合福祉推進事業におけるモデル研修での研修ガイダンス資料例（一部改変）</a:t>
            </a:r>
            <a:endParaRPr kumimoji="1" lang="ja-JP" altLang="en-US" sz="1400">
              <a:latin typeface="MS UI Gothic" panose="020B0600070205080204" pitchFamily="50" charset="-128"/>
              <a:ea typeface="MS UI Gothic" panose="020B0600070205080204" pitchFamily="50" charset="-128"/>
            </a:endParaRPr>
          </a:p>
        </p:txBody>
      </p:sp>
    </p:spTree>
    <p:extLst>
      <p:ext uri="{BB962C8B-B14F-4D97-AF65-F5344CB8AC3E}">
        <p14:creationId xmlns:p14="http://schemas.microsoft.com/office/powerpoint/2010/main" val="305535478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79512" y="386154"/>
            <a:ext cx="4168370" cy="461665"/>
          </a:xfrm>
          <a:prstGeom prst="rect">
            <a:avLst/>
          </a:prstGeom>
          <a:noFill/>
        </p:spPr>
        <p:txBody>
          <a:bodyPr wrap="square" rtlCol="0">
            <a:spAutoFit/>
          </a:bodyPr>
          <a:lstStyle/>
          <a:p>
            <a:r>
              <a:rPr kumimoji="1" lang="ja-JP" altLang="en-US" sz="2400" b="1" smtClean="0">
                <a:latin typeface="メイリオ" pitchFamily="50" charset="-128"/>
                <a:ea typeface="メイリオ" pitchFamily="50" charset="-128"/>
                <a:cs typeface="メイリオ" pitchFamily="50" charset="-128"/>
              </a:rPr>
              <a:t>振り返り・自己評価シート</a:t>
            </a:r>
            <a:endParaRPr kumimoji="1" lang="ja-JP" altLang="en-US" sz="2400" b="1" dirty="0">
              <a:latin typeface="メイリオ" pitchFamily="50" charset="-128"/>
              <a:ea typeface="メイリオ" pitchFamily="50" charset="-128"/>
              <a:cs typeface="メイリオ" pitchFamily="50" charset="-128"/>
            </a:endParaRPr>
          </a:p>
        </p:txBody>
      </p:sp>
      <p:sp>
        <p:nvSpPr>
          <p:cNvPr id="4" name="テキスト ボックス 3"/>
          <p:cNvSpPr txBox="1"/>
          <p:nvPr/>
        </p:nvSpPr>
        <p:spPr>
          <a:xfrm>
            <a:off x="251520" y="1340768"/>
            <a:ext cx="8640960" cy="3354765"/>
          </a:xfrm>
          <a:prstGeom prst="rect">
            <a:avLst/>
          </a:prstGeom>
          <a:noFill/>
        </p:spPr>
        <p:txBody>
          <a:bodyPr wrap="square" rtlCol="0">
            <a:spAutoFit/>
          </a:bodyPr>
          <a:lstStyle/>
          <a:p>
            <a:r>
              <a:rPr kumimoji="1" lang="ja-JP" altLang="en-US" sz="2400" b="1" smtClean="0">
                <a:latin typeface="メイリオ" pitchFamily="50" charset="-128"/>
                <a:ea typeface="メイリオ" pitchFamily="50" charset="-128"/>
                <a:cs typeface="メイリオ" pitchFamily="50" charset="-128"/>
              </a:rPr>
              <a:t>受講前後で受講生本人が</a:t>
            </a:r>
          </a:p>
          <a:p>
            <a:r>
              <a:rPr kumimoji="1" lang="ja-JP" altLang="en-US" sz="2400" b="1" smtClean="0">
                <a:latin typeface="メイリオ" pitchFamily="50" charset="-128"/>
                <a:ea typeface="メイリオ" pitchFamily="50" charset="-128"/>
                <a:cs typeface="メイリオ" pitchFamily="50" charset="-128"/>
              </a:rPr>
              <a:t>自らのことを確認</a:t>
            </a:r>
            <a:endParaRPr kumimoji="1" lang="ja-JP" altLang="en-US" sz="2400" b="1" dirty="0" smtClean="0">
              <a:latin typeface="メイリオ" pitchFamily="50" charset="-128"/>
              <a:ea typeface="メイリオ" pitchFamily="50" charset="-128"/>
              <a:cs typeface="メイリオ" pitchFamily="50" charset="-128"/>
            </a:endParaRPr>
          </a:p>
          <a:p>
            <a:endParaRPr lang="ja-JP" altLang="en-US" sz="2400" dirty="0" smtClean="0">
              <a:latin typeface="メイリオ" pitchFamily="50" charset="-128"/>
              <a:ea typeface="メイリオ" pitchFamily="50" charset="-128"/>
              <a:cs typeface="メイリオ" pitchFamily="50" charset="-128"/>
            </a:endParaRPr>
          </a:p>
          <a:p>
            <a:r>
              <a:rPr lang="ja-JP" altLang="en-US" sz="2400" smtClean="0">
                <a:latin typeface="メイリオ" pitchFamily="50" charset="-128"/>
                <a:ea typeface="メイリオ" pitchFamily="50" charset="-128"/>
                <a:cs typeface="メイリオ" pitchFamily="50" charset="-128"/>
              </a:rPr>
              <a:t>事前</a:t>
            </a:r>
          </a:p>
          <a:p>
            <a:r>
              <a:rPr lang="ja-JP" altLang="en-US" sz="2400" smtClean="0">
                <a:latin typeface="メイリオ" pitchFamily="50" charset="-128"/>
                <a:ea typeface="メイリオ" pitchFamily="50" charset="-128"/>
                <a:cs typeface="メイリオ" pitchFamily="50" charset="-128"/>
              </a:rPr>
              <a:t>　・姿勢　・初期状態</a:t>
            </a:r>
          </a:p>
          <a:p>
            <a:r>
              <a:rPr lang="ja-JP" altLang="en-US" sz="2400" smtClean="0">
                <a:latin typeface="メイリオ" pitchFamily="50" charset="-128"/>
                <a:ea typeface="メイリオ" pitchFamily="50" charset="-128"/>
                <a:cs typeface="メイリオ" pitchFamily="50" charset="-128"/>
              </a:rPr>
              <a:t>事後</a:t>
            </a:r>
          </a:p>
          <a:p>
            <a:r>
              <a:rPr lang="ja-JP" altLang="en-US" sz="2400" smtClean="0">
                <a:latin typeface="メイリオ" pitchFamily="50" charset="-128"/>
                <a:ea typeface="メイリオ" pitchFamily="50" charset="-128"/>
                <a:cs typeface="メイリオ" pitchFamily="50" charset="-128"/>
              </a:rPr>
              <a:t>　・気づき</a:t>
            </a:r>
            <a:endParaRPr lang="ja-JP" altLang="en-US" sz="2400" dirty="0" smtClean="0">
              <a:latin typeface="メイリオ" pitchFamily="50" charset="-128"/>
              <a:ea typeface="メイリオ" pitchFamily="50" charset="-128"/>
              <a:cs typeface="メイリオ" pitchFamily="50" charset="-128"/>
            </a:endParaRPr>
          </a:p>
          <a:p>
            <a:endParaRPr kumimoji="1" lang="ja-JP" altLang="en-US" sz="2400" dirty="0" smtClean="0">
              <a:latin typeface="メイリオ" pitchFamily="50" charset="-128"/>
              <a:ea typeface="メイリオ" pitchFamily="50" charset="-128"/>
              <a:cs typeface="メイリオ" pitchFamily="50" charset="-128"/>
            </a:endParaRPr>
          </a:p>
          <a:p>
            <a:r>
              <a:rPr lang="en-US" altLang="ja-JP" sz="2000" smtClean="0">
                <a:latin typeface="メイリオ" pitchFamily="50" charset="-128"/>
                <a:ea typeface="メイリオ" pitchFamily="50" charset="-128"/>
                <a:cs typeface="メイリオ" pitchFamily="50" charset="-128"/>
              </a:rPr>
              <a:t>¶</a:t>
            </a:r>
            <a:r>
              <a:rPr lang="ja-JP" altLang="en-US" sz="2000" smtClean="0">
                <a:latin typeface="メイリオ" pitchFamily="50" charset="-128"/>
                <a:ea typeface="メイリオ" pitchFamily="50" charset="-128"/>
                <a:cs typeface="メイリオ" pitchFamily="50" charset="-128"/>
              </a:rPr>
              <a:t>事前・事後の変化を自己覚知</a:t>
            </a:r>
            <a:endParaRPr kumimoji="1" lang="ja-JP" altLang="en-US" sz="2000" dirty="0" smtClean="0">
              <a:latin typeface="メイリオ" pitchFamily="50" charset="-128"/>
              <a:ea typeface="メイリオ" pitchFamily="50" charset="-128"/>
              <a:cs typeface="メイリオ" pitchFamily="50" charset="-128"/>
            </a:endParaRPr>
          </a:p>
        </p:txBody>
      </p:sp>
      <p:sp>
        <p:nvSpPr>
          <p:cNvPr id="8" name="スライド番号プレースホルダ 7"/>
          <p:cNvSpPr>
            <a:spLocks noGrp="1"/>
          </p:cNvSpPr>
          <p:nvPr>
            <p:ph type="sldNum" sz="quarter" idx="12"/>
          </p:nvPr>
        </p:nvSpPr>
        <p:spPr/>
        <p:txBody>
          <a:bodyPr/>
          <a:lstStyle/>
          <a:p>
            <a:fld id="{DC482F87-D069-4E11-9D1B-0E53CB68B063}" type="slidenum">
              <a:rPr kumimoji="1" lang="ja-JP" altLang="en-US" smtClean="0"/>
              <a:pPr/>
              <a:t>41</a:t>
            </a:fld>
            <a:endParaRPr kumimoji="1" lang="ja-JP" altLang="en-US"/>
          </a:p>
        </p:txBody>
      </p:sp>
      <p:pic>
        <p:nvPicPr>
          <p:cNvPr id="1026" name="Picture 2"/>
          <p:cNvPicPr>
            <a:picLocks noChangeAspect="1" noChangeArrowheads="1"/>
          </p:cNvPicPr>
          <p:nvPr/>
        </p:nvPicPr>
        <p:blipFill>
          <a:blip r:embed="rId2" cstate="print"/>
          <a:srcRect/>
          <a:stretch>
            <a:fillRect/>
          </a:stretch>
        </p:blipFill>
        <p:spPr bwMode="auto">
          <a:xfrm>
            <a:off x="4670411" y="260648"/>
            <a:ext cx="4294077" cy="6120680"/>
          </a:xfrm>
          <a:prstGeom prst="rect">
            <a:avLst/>
          </a:prstGeom>
          <a:solidFill>
            <a:schemeClr val="bg1"/>
          </a:solidFill>
          <a:ln w="12700">
            <a:solidFill>
              <a:schemeClr val="tx1"/>
            </a:solidFill>
            <a:miter lim="800000"/>
            <a:headEnd/>
            <a:tailEnd/>
          </a:ln>
          <a:effectLst/>
        </p:spPr>
      </p:pic>
      <p:sp>
        <p:nvSpPr>
          <p:cNvPr id="11" name="正方形/長方形 10"/>
          <p:cNvSpPr/>
          <p:nvPr/>
        </p:nvSpPr>
        <p:spPr>
          <a:xfrm>
            <a:off x="6732240" y="2420888"/>
            <a:ext cx="396000" cy="3564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260197" y="5787527"/>
            <a:ext cx="2660700" cy="830997"/>
          </a:xfrm>
          <a:prstGeom prst="rect">
            <a:avLst/>
          </a:prstGeom>
          <a:noFill/>
        </p:spPr>
        <p:txBody>
          <a:bodyPr wrap="square" rtlCol="0">
            <a:spAutoFit/>
          </a:bodyPr>
          <a:lstStyle/>
          <a:p>
            <a:r>
              <a:rPr kumimoji="1" lang="ja-JP" altLang="en-US" sz="1200" smtClean="0">
                <a:latin typeface="MS UI Gothic" panose="020B0600070205080204" pitchFamily="50" charset="-128"/>
                <a:ea typeface="MS UI Gothic" panose="020B0600070205080204" pitchFamily="50" charset="-128"/>
              </a:rPr>
              <a:t>平成</a:t>
            </a:r>
            <a:r>
              <a:rPr kumimoji="1" lang="en-US" altLang="ja-JP" sz="1200" smtClean="0">
                <a:latin typeface="MS UI Gothic" panose="020B0600070205080204" pitchFamily="50" charset="-128"/>
                <a:ea typeface="MS UI Gothic" panose="020B0600070205080204" pitchFamily="50" charset="-128"/>
              </a:rPr>
              <a:t>30</a:t>
            </a:r>
            <a:r>
              <a:rPr kumimoji="1" lang="ja-JP" altLang="en-US" sz="1200" smtClean="0">
                <a:latin typeface="MS UI Gothic" panose="020B0600070205080204" pitchFamily="50" charset="-128"/>
                <a:ea typeface="MS UI Gothic" panose="020B0600070205080204" pitchFamily="50" charset="-128"/>
              </a:rPr>
              <a:t>年度</a:t>
            </a:r>
          </a:p>
          <a:p>
            <a:r>
              <a:rPr kumimoji="1" lang="ja-JP" altLang="en-US" sz="1200" smtClean="0">
                <a:latin typeface="MS UI Gothic" panose="020B0600070205080204" pitchFamily="50" charset="-128"/>
                <a:ea typeface="MS UI Gothic" panose="020B0600070205080204" pitchFamily="50" charset="-128"/>
              </a:rPr>
              <a:t> 障害者総合福祉推進事業における</a:t>
            </a:r>
          </a:p>
          <a:p>
            <a:r>
              <a:rPr kumimoji="1" lang="ja-JP" altLang="en-US" sz="1200" smtClean="0">
                <a:latin typeface="MS UI Gothic" panose="020B0600070205080204" pitchFamily="50" charset="-128"/>
                <a:ea typeface="MS UI Gothic" panose="020B0600070205080204" pitchFamily="50" charset="-128"/>
              </a:rPr>
              <a:t>モデル研修での研修ガイダンス資料例</a:t>
            </a:r>
          </a:p>
          <a:p>
            <a:r>
              <a:rPr kumimoji="1" lang="ja-JP" altLang="en-US" sz="1200" smtClean="0">
                <a:latin typeface="MS UI Gothic" panose="020B0600070205080204" pitchFamily="50" charset="-128"/>
                <a:ea typeface="MS UI Gothic" panose="020B0600070205080204" pitchFamily="50" charset="-128"/>
              </a:rPr>
              <a:t>　　　　　　　　　　　　　　　（一部改変）</a:t>
            </a:r>
            <a:endParaRPr kumimoji="1" lang="ja-JP" altLang="en-US" sz="1200">
              <a:latin typeface="MS UI Gothic" panose="020B0600070205080204" pitchFamily="50" charset="-128"/>
              <a:ea typeface="MS UI Gothic" panose="020B0600070205080204" pitchFamily="50" charset="-128"/>
            </a:endParaRPr>
          </a:p>
        </p:txBody>
      </p:sp>
    </p:spTree>
    <p:extLst>
      <p:ext uri="{BB962C8B-B14F-4D97-AF65-F5344CB8AC3E}">
        <p14:creationId xmlns:p14="http://schemas.microsoft.com/office/powerpoint/2010/main" val="50878955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155575" y="795338"/>
            <a:ext cx="8778875" cy="5829579"/>
          </a:xfrm>
          <a:noFill/>
        </p:spPr>
        <p:style>
          <a:lnRef idx="2">
            <a:schemeClr val="dk1"/>
          </a:lnRef>
          <a:fillRef idx="1">
            <a:schemeClr val="lt1"/>
          </a:fillRef>
          <a:effectRef idx="0">
            <a:schemeClr val="dk1"/>
          </a:effectRef>
          <a:fontRef idx="minor">
            <a:schemeClr val="dk1"/>
          </a:fontRef>
        </p:style>
        <p:txBody>
          <a:bodyPr>
            <a:noAutofit/>
          </a:bodyPr>
          <a:lstStyle/>
          <a:p>
            <a:pPr marL="15875" lvl="1" indent="0">
              <a:lnSpc>
                <a:spcPts val="2100"/>
              </a:lnSpc>
              <a:buNone/>
            </a:pPr>
            <a:endParaRPr lang="ja-JP" altLang="en-US" dirty="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en-US" altLang="ja-JP" smtClean="0">
                <a:latin typeface="ＤＨＰ特太ゴシック体" panose="020B0500000000000000" pitchFamily="50" charset="-128"/>
                <a:ea typeface="ＤＨＰ特太ゴシック体" panose="020B0500000000000000" pitchFamily="50" charset="-128"/>
              </a:rPr>
              <a:t>(1) </a:t>
            </a:r>
            <a:r>
              <a:rPr lang="ja-JP" altLang="en-US" smtClean="0">
                <a:latin typeface="ＤＨＰ特太ゴシック体" panose="020B0500000000000000" pitchFamily="50" charset="-128"/>
                <a:ea typeface="ＤＨＰ特太ゴシック体" panose="020B0500000000000000" pitchFamily="50" charset="-128"/>
              </a:rPr>
              <a:t>制度の創設・改正への対応</a:t>
            </a:r>
            <a:endParaRPr lang="ja-JP" altLang="en-US" sz="1800" smtClean="0">
              <a:latin typeface="MS UI Gothic" panose="020B0600070205080204" pitchFamily="50" charset="-128"/>
              <a:ea typeface="MS UI Gothic" panose="020B0600070205080204" pitchFamily="50" charset="-128"/>
            </a:endParaRPr>
          </a:p>
          <a:p>
            <a:pPr marL="15875" lvl="1" indent="0">
              <a:lnSpc>
                <a:spcPts val="500"/>
              </a:lnSpc>
              <a:buNone/>
            </a:pPr>
            <a:endParaRPr lang="ja-JP" altLang="en-US">
              <a:latin typeface="MS UI Gothic" panose="020B0600070205080204" pitchFamily="50" charset="-128"/>
              <a:ea typeface="MS UI Gothic" panose="020B0600070205080204" pitchFamily="50" charset="-128"/>
            </a:endParaRPr>
          </a:p>
          <a:p>
            <a:pPr marL="15875" lvl="1" indent="0">
              <a:lnSpc>
                <a:spcPts val="2100"/>
              </a:lnSpc>
              <a:buNone/>
            </a:pPr>
            <a:r>
              <a:rPr lang="ja-JP" altLang="en-US">
                <a:latin typeface="ＭＳ ゴシック" panose="020B0609070205080204" pitchFamily="49" charset="-128"/>
                <a:ea typeface="ＭＳ ゴシック" panose="020B0609070205080204" pitchFamily="49" charset="-128"/>
              </a:rPr>
              <a:t>　</a:t>
            </a:r>
            <a:r>
              <a:rPr lang="ja-JP" altLang="en-US" smtClean="0">
                <a:latin typeface="ＭＳ ゴシック" panose="020B0609070205080204" pitchFamily="49" charset="-128"/>
                <a:ea typeface="ＭＳ ゴシック" panose="020B0609070205080204" pitchFamily="49" charset="-128"/>
              </a:rPr>
              <a:t>・新カリキュラム</a:t>
            </a:r>
            <a:r>
              <a:rPr lang="en-US" altLang="ja-JP" smtClean="0">
                <a:latin typeface="ＭＳ ゴシック" panose="020B0609070205080204" pitchFamily="49" charset="-128"/>
                <a:ea typeface="ＭＳ ゴシック" panose="020B0609070205080204" pitchFamily="49" charset="-128"/>
              </a:rPr>
              <a:t>(</a:t>
            </a:r>
            <a:r>
              <a:rPr lang="ja-JP" altLang="en-US" smtClean="0">
                <a:latin typeface="ＭＳ ゴシック" panose="020B0609070205080204" pitchFamily="49" charset="-128"/>
                <a:ea typeface="ＭＳ ゴシック" panose="020B0609070205080204" pitchFamily="49" charset="-128"/>
              </a:rPr>
              <a:t>初・現</a:t>
            </a:r>
            <a:r>
              <a:rPr lang="en-US" altLang="ja-JP" smtClean="0">
                <a:latin typeface="ＭＳ ゴシック" panose="020B0609070205080204" pitchFamily="49" charset="-128"/>
                <a:ea typeface="ＭＳ ゴシック" panose="020B0609070205080204" pitchFamily="49" charset="-128"/>
              </a:rPr>
              <a:t>)</a:t>
            </a:r>
            <a:r>
              <a:rPr lang="ja-JP" altLang="en-US" smtClean="0">
                <a:latin typeface="ＭＳ ゴシック" panose="020B0609070205080204" pitchFamily="49" charset="-128"/>
                <a:ea typeface="ＭＳ ゴシック" panose="020B0609070205080204" pitchFamily="49" charset="-128"/>
              </a:rPr>
              <a:t>について検討実施　４２県</a:t>
            </a:r>
          </a:p>
          <a:p>
            <a:pPr marL="15875" lvl="1" indent="0">
              <a:lnSpc>
                <a:spcPts val="2100"/>
              </a:lnSpc>
              <a:buNone/>
            </a:pPr>
            <a:r>
              <a:rPr lang="ja-JP" altLang="en-US">
                <a:latin typeface="ＭＳ ゴシック" panose="020B0609070205080204" pitchFamily="49" charset="-128"/>
                <a:ea typeface="ＭＳ ゴシック" panose="020B0609070205080204" pitchFamily="49" charset="-128"/>
              </a:rPr>
              <a:t>　</a:t>
            </a:r>
            <a:r>
              <a:rPr lang="ja-JP" altLang="en-US" smtClean="0">
                <a:latin typeface="ＭＳ ゴシック" panose="020B0609070205080204" pitchFamily="49" charset="-128"/>
                <a:ea typeface="ＭＳ ゴシック" panose="020B0609070205080204" pitchFamily="49" charset="-128"/>
              </a:rPr>
              <a:t>・新カリキュラムの試行的実施</a:t>
            </a:r>
            <a:r>
              <a:rPr lang="en-US" altLang="ja-JP" smtClean="0">
                <a:latin typeface="ＭＳ ゴシック" panose="020B0609070205080204" pitchFamily="49" charset="-128"/>
                <a:ea typeface="ＭＳ ゴシック" panose="020B0609070205080204" pitchFamily="49" charset="-128"/>
              </a:rPr>
              <a:t>(</a:t>
            </a:r>
            <a:r>
              <a:rPr lang="ja-JP" altLang="en-US" smtClean="0">
                <a:latin typeface="ＭＳ ゴシック" panose="020B0609070205080204" pitchFamily="49" charset="-128"/>
                <a:ea typeface="ＭＳ ゴシック" panose="020B0609070205080204" pitchFamily="49" charset="-128"/>
              </a:rPr>
              <a:t>予定</a:t>
            </a:r>
            <a:r>
              <a:rPr lang="en-US" altLang="ja-JP" smtClean="0">
                <a:latin typeface="ＭＳ ゴシック" panose="020B0609070205080204" pitchFamily="49" charset="-128"/>
                <a:ea typeface="ＭＳ ゴシック" panose="020B0609070205080204" pitchFamily="49" charset="-128"/>
              </a:rPr>
              <a:t>)</a:t>
            </a:r>
            <a:r>
              <a:rPr lang="ja-JP" altLang="en-US" smtClean="0">
                <a:latin typeface="ＭＳ ゴシック" panose="020B0609070205080204" pitchFamily="49" charset="-128"/>
                <a:ea typeface="ＭＳ ゴシック" panose="020B0609070205080204" pitchFamily="49" charset="-128"/>
              </a:rPr>
              <a:t>　初任　１８県</a:t>
            </a:r>
          </a:p>
          <a:p>
            <a:pPr marL="15875" lvl="1" indent="0">
              <a:lnSpc>
                <a:spcPts val="2100"/>
              </a:lnSpc>
              <a:buNone/>
            </a:pPr>
            <a:r>
              <a:rPr lang="ja-JP" altLang="en-US" smtClean="0">
                <a:latin typeface="ＭＳ ゴシック" panose="020B0609070205080204" pitchFamily="49" charset="-128"/>
                <a:ea typeface="ＭＳ ゴシック" panose="020B0609070205080204" pitchFamily="49" charset="-128"/>
              </a:rPr>
              <a:t>　　　　　　　　　　　　　　　　　　　現任　１３県</a:t>
            </a:r>
          </a:p>
          <a:p>
            <a:pPr marL="15875" lvl="1" indent="0">
              <a:lnSpc>
                <a:spcPts val="2100"/>
              </a:lnSpc>
              <a:buNone/>
            </a:pPr>
            <a:r>
              <a:rPr lang="ja-JP" altLang="en-US">
                <a:latin typeface="ＭＳ ゴシック" panose="020B0609070205080204" pitchFamily="49" charset="-128"/>
                <a:ea typeface="ＭＳ ゴシック" panose="020B0609070205080204" pitchFamily="49" charset="-128"/>
              </a:rPr>
              <a:t>　</a:t>
            </a:r>
            <a:r>
              <a:rPr lang="ja-JP" altLang="en-US" smtClean="0">
                <a:latin typeface="ＭＳ ゴシック" panose="020B0609070205080204" pitchFamily="49" charset="-128"/>
                <a:ea typeface="ＭＳ ゴシック" panose="020B0609070205080204" pitchFamily="49" charset="-128"/>
              </a:rPr>
              <a:t>・主任相談支援専門員養成研修の実施</a:t>
            </a:r>
            <a:r>
              <a:rPr lang="en-US" altLang="ja-JP">
                <a:latin typeface="ＭＳ ゴシック" panose="020B0609070205080204" pitchFamily="49" charset="-128"/>
                <a:ea typeface="ＭＳ ゴシック" panose="020B0609070205080204" pitchFamily="49" charset="-128"/>
              </a:rPr>
              <a:t>(</a:t>
            </a:r>
            <a:r>
              <a:rPr lang="ja-JP" altLang="en-US">
                <a:latin typeface="ＭＳ ゴシック" panose="020B0609070205080204" pitchFamily="49" charset="-128"/>
                <a:ea typeface="ＭＳ ゴシック" panose="020B0609070205080204" pitchFamily="49" charset="-128"/>
              </a:rPr>
              <a:t>予定</a:t>
            </a:r>
            <a:r>
              <a:rPr lang="en-US" altLang="ja-JP">
                <a:latin typeface="ＭＳ ゴシック" panose="020B0609070205080204" pitchFamily="49" charset="-128"/>
                <a:ea typeface="ＭＳ ゴシック" panose="020B0609070205080204" pitchFamily="49" charset="-128"/>
              </a:rPr>
              <a:t>) </a:t>
            </a:r>
            <a:r>
              <a:rPr lang="ja-JP" altLang="en-US" smtClean="0">
                <a:latin typeface="ＭＳ ゴシック" panose="020B0609070205080204" pitchFamily="49" charset="-128"/>
                <a:ea typeface="ＭＳ ゴシック" panose="020B0609070205080204" pitchFamily="49" charset="-128"/>
              </a:rPr>
              <a:t>　 ６都府県</a:t>
            </a:r>
            <a:endParaRPr lang="ja-JP" altLang="en-US">
              <a:latin typeface="ＭＳ ゴシック" panose="020B0609070205080204" pitchFamily="49" charset="-128"/>
              <a:ea typeface="ＭＳ ゴシック" panose="020B0609070205080204" pitchFamily="49" charset="-128"/>
            </a:endParaRPr>
          </a:p>
        </p:txBody>
      </p:sp>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bg1"/>
                </a:solidFill>
                <a:latin typeface="ＤＦ特太ゴシック体" panose="020B0509000000000000" pitchFamily="49" charset="-128"/>
                <a:ea typeface="ＤＦ特太ゴシック体" panose="020B0509000000000000" pitchFamily="49" charset="-128"/>
              </a:rPr>
              <a:t>都道府県における</a:t>
            </a:r>
            <a:r>
              <a:rPr lang="ja-JP" altLang="en-US" smtClean="0">
                <a:solidFill>
                  <a:schemeClr val="bg1"/>
                </a:solidFill>
                <a:latin typeface="ＤＦ特太ゴシック体" panose="020B0509000000000000" pitchFamily="49" charset="-128"/>
                <a:ea typeface="ＤＦ特太ゴシック体" panose="020B0509000000000000" pitchFamily="49" charset="-128"/>
              </a:rPr>
              <a:t>新カリキュラム実施に向けた準備状況</a:t>
            </a:r>
            <a:endParaRPr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42</a:t>
            </a:fld>
            <a:endParaRPr kumimoji="1" lang="ja-JP" altLang="en-US"/>
          </a:p>
        </p:txBody>
      </p:sp>
      <p:sp>
        <p:nvSpPr>
          <p:cNvPr id="9" name="テキスト ボックス 8"/>
          <p:cNvSpPr txBox="1"/>
          <p:nvPr/>
        </p:nvSpPr>
        <p:spPr>
          <a:xfrm>
            <a:off x="5387787" y="887506"/>
            <a:ext cx="3489583" cy="338554"/>
          </a:xfrm>
          <a:prstGeom prst="rect">
            <a:avLst/>
          </a:prstGeom>
          <a:noFill/>
        </p:spPr>
        <p:txBody>
          <a:bodyPr wrap="square" rtlCol="0">
            <a:spAutoFit/>
          </a:bodyPr>
          <a:lstStyle/>
          <a:p>
            <a:pPr algn="r"/>
            <a:r>
              <a:rPr kumimoji="1" lang="ja-JP" altLang="en-US" sz="1600" smtClean="0">
                <a:latin typeface="MS UI Gothic" panose="020B0600070205080204" pitchFamily="50" charset="-128"/>
                <a:ea typeface="MS UI Gothic" panose="020B0600070205080204" pitchFamily="50" charset="-128"/>
              </a:rPr>
              <a:t>（データ：本研修の事前調査結果より）</a:t>
            </a:r>
            <a:endParaRPr kumimoji="1" lang="ja-JP" altLang="en-US" sz="1600">
              <a:latin typeface="MS UI Gothic" panose="020B0600070205080204" pitchFamily="50" charset="-128"/>
              <a:ea typeface="MS UI Gothic" panose="020B0600070205080204" pitchFamily="50" charset="-128"/>
            </a:endParaRPr>
          </a:p>
        </p:txBody>
      </p:sp>
      <p:graphicFrame>
        <p:nvGraphicFramePr>
          <p:cNvPr id="10" name="グラフ 9"/>
          <p:cNvGraphicFramePr>
            <a:graphicFrameLocks/>
          </p:cNvGraphicFramePr>
          <p:nvPr>
            <p:extLst>
              <p:ext uri="{D42A27DB-BD31-4B8C-83A1-F6EECF244321}">
                <p14:modId xmlns:p14="http://schemas.microsoft.com/office/powerpoint/2010/main" val="1634574877"/>
              </p:ext>
            </p:extLst>
          </p:nvPr>
        </p:nvGraphicFramePr>
        <p:xfrm>
          <a:off x="233081" y="3021106"/>
          <a:ext cx="8689113" cy="315109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4175481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155575" y="795338"/>
            <a:ext cx="8778875" cy="5829579"/>
          </a:xfrm>
        </p:spPr>
        <p:style>
          <a:lnRef idx="2">
            <a:schemeClr val="dk1"/>
          </a:lnRef>
          <a:fillRef idx="1">
            <a:schemeClr val="lt1"/>
          </a:fillRef>
          <a:effectRef idx="0">
            <a:schemeClr val="dk1"/>
          </a:effectRef>
          <a:fontRef idx="minor">
            <a:schemeClr val="dk1"/>
          </a:fontRef>
        </p:style>
        <p:txBody>
          <a:bodyPr>
            <a:noAutofit/>
          </a:bodyPr>
          <a:lstStyle/>
          <a:p>
            <a:pPr marL="15875" lvl="1" indent="0">
              <a:lnSpc>
                <a:spcPts val="2100"/>
              </a:lnSpc>
              <a:buNone/>
            </a:pPr>
            <a:endParaRPr lang="ja-JP" altLang="en-US" dirty="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en-US" altLang="ja-JP" smtClean="0">
                <a:latin typeface="ＤＨＰ特太ゴシック体" panose="020B0500000000000000" pitchFamily="50" charset="-128"/>
                <a:ea typeface="ＤＨＰ特太ゴシック体" panose="020B0500000000000000" pitchFamily="50" charset="-128"/>
              </a:rPr>
              <a:t>(1) </a:t>
            </a:r>
            <a:r>
              <a:rPr lang="ja-JP" altLang="en-US" smtClean="0">
                <a:latin typeface="ＤＨＰ特太ゴシック体" panose="020B0500000000000000" pitchFamily="50" charset="-128"/>
                <a:ea typeface="ＤＨＰ特太ゴシック体" panose="020B0500000000000000" pitchFamily="50" charset="-128"/>
              </a:rPr>
              <a:t>人材</a:t>
            </a:r>
            <a:r>
              <a:rPr lang="ja-JP" altLang="en-US">
                <a:latin typeface="ＤＨＰ特太ゴシック体" panose="020B0500000000000000" pitchFamily="50" charset="-128"/>
                <a:ea typeface="ＤＨＰ特太ゴシック体" panose="020B0500000000000000" pitchFamily="50" charset="-128"/>
              </a:rPr>
              <a:t>育成に関する協議の場の</a:t>
            </a:r>
            <a:r>
              <a:rPr lang="ja-JP" altLang="en-US" smtClean="0">
                <a:latin typeface="ＤＨＰ特太ゴシック体" panose="020B0500000000000000" pitchFamily="50" charset="-128"/>
                <a:ea typeface="ＤＨＰ特太ゴシック体" panose="020B0500000000000000" pitchFamily="50" charset="-128"/>
              </a:rPr>
              <a:t>設置</a:t>
            </a:r>
            <a:endParaRPr lang="ja-JP" altLang="en-US" sz="1800" smtClean="0">
              <a:latin typeface="MS UI Gothic" panose="020B0600070205080204" pitchFamily="50" charset="-128"/>
              <a:ea typeface="MS UI Gothic" panose="020B0600070205080204" pitchFamily="50" charset="-128"/>
            </a:endParaRPr>
          </a:p>
          <a:p>
            <a:pPr marL="15875" lvl="1" indent="0">
              <a:lnSpc>
                <a:spcPts val="500"/>
              </a:lnSpc>
              <a:buNone/>
            </a:pPr>
            <a:endParaRPr lang="ja-JP" altLang="en-US">
              <a:latin typeface="MS UI Gothic" panose="020B0600070205080204" pitchFamily="50" charset="-128"/>
              <a:ea typeface="MS UI Gothic" panose="020B0600070205080204" pitchFamily="50" charset="-128"/>
            </a:endParaRPr>
          </a:p>
          <a:p>
            <a:pPr marL="15875" lvl="1" indent="0">
              <a:lnSpc>
                <a:spcPts val="2100"/>
              </a:lnSpc>
              <a:buNone/>
            </a:pPr>
            <a:r>
              <a:rPr lang="ja-JP" altLang="en-US">
                <a:latin typeface="ＭＳ ゴシック" panose="020B0609070205080204" pitchFamily="49" charset="-128"/>
                <a:ea typeface="ＭＳ ゴシック" panose="020B0609070205080204" pitchFamily="49" charset="-128"/>
              </a:rPr>
              <a:t>　　・４７都道府県すべてに設置済</a:t>
            </a:r>
          </a:p>
          <a:p>
            <a:pPr marL="15875" lvl="1" indent="0">
              <a:lnSpc>
                <a:spcPts val="2100"/>
              </a:lnSpc>
              <a:buNone/>
            </a:pPr>
            <a:r>
              <a:rPr lang="ja-JP" altLang="en-US">
                <a:latin typeface="ＭＳ ゴシック" panose="020B0609070205080204" pitchFamily="49" charset="-128"/>
                <a:ea typeface="ＭＳ ゴシック" panose="020B0609070205080204" pitchFamily="49" charset="-128"/>
              </a:rPr>
              <a:t>　　・都道府県</a:t>
            </a:r>
            <a:r>
              <a:rPr lang="en-US" altLang="ja-JP">
                <a:latin typeface="ＭＳ ゴシック" panose="020B0609070205080204" pitchFamily="49" charset="-128"/>
                <a:ea typeface="ＭＳ ゴシック" panose="020B0609070205080204" pitchFamily="49" charset="-128"/>
              </a:rPr>
              <a:t>(</a:t>
            </a:r>
            <a:r>
              <a:rPr lang="ja-JP" altLang="en-US">
                <a:latin typeface="ＭＳ ゴシック" panose="020B0609070205080204" pitchFamily="49" charset="-128"/>
                <a:ea typeface="ＭＳ ゴシック" panose="020B0609070205080204" pitchFamily="49" charset="-128"/>
              </a:rPr>
              <a:t>自立支援</a:t>
            </a:r>
            <a:r>
              <a:rPr lang="en-US" altLang="ja-JP">
                <a:latin typeface="ＭＳ ゴシック" panose="020B0609070205080204" pitchFamily="49" charset="-128"/>
                <a:ea typeface="ＭＳ ゴシック" panose="020B0609070205080204" pitchFamily="49" charset="-128"/>
              </a:rPr>
              <a:t>)</a:t>
            </a:r>
            <a:r>
              <a:rPr lang="ja-JP" altLang="en-US">
                <a:latin typeface="ＭＳ ゴシック" panose="020B0609070205080204" pitchFamily="49" charset="-128"/>
                <a:ea typeface="ＭＳ ゴシック" panose="020B0609070205080204" pitchFamily="49" charset="-128"/>
              </a:rPr>
              <a:t>協議会への</a:t>
            </a:r>
            <a:r>
              <a:rPr lang="ja-JP" altLang="en-US" smtClean="0">
                <a:latin typeface="ＭＳ ゴシック" panose="020B0609070205080204" pitchFamily="49" charset="-128"/>
                <a:ea typeface="ＭＳ ゴシック" panose="020B0609070205080204" pitchFamily="49" charset="-128"/>
              </a:rPr>
              <a:t>位置づけ</a:t>
            </a:r>
            <a:r>
              <a:rPr lang="ja-JP" altLang="en-US">
                <a:latin typeface="ＭＳ ゴシック" panose="020B0609070205080204" pitchFamily="49" charset="-128"/>
                <a:ea typeface="ＭＳ ゴシック" panose="020B0609070205080204" pitchFamily="49" charset="-128"/>
              </a:rPr>
              <a:t>　</a:t>
            </a:r>
            <a:r>
              <a:rPr lang="ja-JP" altLang="en-US" smtClean="0">
                <a:latin typeface="ＭＳ ゴシック" panose="020B0609070205080204" pitchFamily="49" charset="-128"/>
                <a:ea typeface="ＭＳ ゴシック" panose="020B0609070205080204" pitchFamily="49" charset="-128"/>
              </a:rPr>
              <a:t>３９道府県</a:t>
            </a:r>
            <a:endParaRPr lang="ja-JP" altLang="en-US" sz="1800">
              <a:latin typeface="ＭＳ ゴシック" panose="020B0609070205080204" pitchFamily="49" charset="-128"/>
              <a:ea typeface="ＭＳ ゴシック" panose="020B0609070205080204" pitchFamily="49" charset="-128"/>
            </a:endParaRPr>
          </a:p>
          <a:p>
            <a:pPr marL="15875" lvl="1" indent="0">
              <a:lnSpc>
                <a:spcPts val="2100"/>
              </a:lnSpc>
              <a:buNone/>
            </a:pPr>
            <a:endParaRPr lang="ja-JP" altLang="en-US"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en-US" altLang="ja-JP" smtClean="0">
                <a:latin typeface="ＤＨＰ特太ゴシック体" panose="020B0500000000000000" pitchFamily="50" charset="-128"/>
                <a:ea typeface="ＤＨＰ特太ゴシック体" panose="020B0500000000000000" pitchFamily="50" charset="-128"/>
              </a:rPr>
              <a:t>(2) </a:t>
            </a:r>
            <a:r>
              <a:rPr lang="ja-JP" altLang="en-US" smtClean="0">
                <a:latin typeface="ＤＨＰ特太ゴシック体" panose="020B0500000000000000" pitchFamily="50" charset="-128"/>
                <a:ea typeface="ＤＨＰ特太ゴシック体" panose="020B0500000000000000" pitchFamily="50" charset="-128"/>
              </a:rPr>
              <a:t>「人材育成ビジョン」の策定</a:t>
            </a:r>
            <a:endParaRPr lang="ja-JP" altLang="en-US" smtClean="0">
              <a:latin typeface="MS UI Gothic" panose="020B0600070205080204" pitchFamily="50" charset="-128"/>
              <a:ea typeface="MS UI Gothic" panose="020B0600070205080204" pitchFamily="50" charset="-128"/>
            </a:endParaRPr>
          </a:p>
          <a:p>
            <a:pPr marL="15875" lvl="1" indent="0">
              <a:lnSpc>
                <a:spcPts val="500"/>
              </a:lnSpc>
              <a:buNone/>
            </a:pPr>
            <a:endParaRPr lang="ja-JP" altLang="en-US"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ＭＳ ゴシック" panose="020B0609070205080204" pitchFamily="49" charset="-128"/>
                <a:ea typeface="ＭＳ ゴシック" panose="020B0609070205080204" pitchFamily="49" charset="-128"/>
              </a:rPr>
              <a:t>　　・策定済　３５都府県</a:t>
            </a:r>
          </a:p>
          <a:p>
            <a:pPr marL="15875" lvl="1" indent="0">
              <a:lnSpc>
                <a:spcPts val="2100"/>
              </a:lnSpc>
              <a:buNone/>
            </a:pPr>
            <a:endParaRPr lang="en-US" altLang="ja-JP"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en-US" altLang="ja-JP" smtClean="0">
                <a:latin typeface="ＤＨＰ特太ゴシック体" panose="020B0500000000000000" pitchFamily="50" charset="-128"/>
                <a:ea typeface="ＤＨＰ特太ゴシック体" panose="020B0500000000000000" pitchFamily="50" charset="-128"/>
              </a:rPr>
              <a:t>(3) </a:t>
            </a:r>
            <a:r>
              <a:rPr lang="ja-JP" altLang="en-US" smtClean="0">
                <a:latin typeface="ＤＨＰ特太ゴシック体" panose="020B0500000000000000" pitchFamily="50" charset="-128"/>
                <a:ea typeface="ＤＨＰ特太ゴシック体" panose="020B0500000000000000" pitchFamily="50" charset="-128"/>
              </a:rPr>
              <a:t>講師選定・養成の仕組みづくり</a:t>
            </a:r>
            <a:endParaRPr lang="ja-JP" altLang="en-US">
              <a:latin typeface="MS UI Gothic" panose="020B0600070205080204" pitchFamily="50" charset="-128"/>
              <a:ea typeface="MS UI Gothic" panose="020B0600070205080204" pitchFamily="50" charset="-128"/>
            </a:endParaRPr>
          </a:p>
          <a:p>
            <a:pPr marL="15875" lvl="1" indent="0">
              <a:lnSpc>
                <a:spcPts val="500"/>
              </a:lnSpc>
              <a:buNone/>
            </a:pPr>
            <a:endParaRPr lang="ja-JP" altLang="en-US">
              <a:latin typeface="MS UI Gothic" panose="020B0600070205080204" pitchFamily="50" charset="-128"/>
              <a:ea typeface="MS UI Gothic" panose="020B0600070205080204" pitchFamily="50" charset="-128"/>
            </a:endParaRPr>
          </a:p>
          <a:p>
            <a:pPr marL="15875" lvl="1" indent="0">
              <a:lnSpc>
                <a:spcPts val="2100"/>
              </a:lnSpc>
              <a:buNone/>
            </a:pPr>
            <a:r>
              <a:rPr lang="ja-JP" altLang="en-US">
                <a:latin typeface="ＭＳ ゴシック" panose="020B0609070205080204" pitchFamily="49" charset="-128"/>
                <a:ea typeface="ＭＳ ゴシック" panose="020B0609070205080204" pitchFamily="49" charset="-128"/>
              </a:rPr>
              <a:t>　　</a:t>
            </a:r>
            <a:r>
              <a:rPr lang="ja-JP" altLang="en-US" smtClean="0">
                <a:latin typeface="ＭＳ ゴシック" panose="020B0609070205080204" pitchFamily="49" charset="-128"/>
                <a:ea typeface="ＭＳ ゴシック" panose="020B0609070205080204" pitchFamily="49" charset="-128"/>
              </a:rPr>
              <a:t>・講師養成の実施　　　　３１都府県</a:t>
            </a:r>
          </a:p>
          <a:p>
            <a:pPr marL="15875" lvl="1" indent="0">
              <a:lnSpc>
                <a:spcPts val="2100"/>
              </a:lnSpc>
              <a:buNone/>
            </a:pPr>
            <a:endParaRPr lang="ja-JP" altLang="en-US">
              <a:latin typeface="ＭＳ ゴシック" panose="020B0609070205080204" pitchFamily="49" charset="-128"/>
              <a:ea typeface="ＭＳ ゴシック" panose="020B0609070205080204" pitchFamily="49" charset="-128"/>
            </a:endParaRPr>
          </a:p>
          <a:p>
            <a:pPr marL="15875" lvl="1" indent="0">
              <a:lnSpc>
                <a:spcPts val="2100"/>
              </a:lnSpc>
              <a:buNone/>
            </a:pPr>
            <a:r>
              <a:rPr lang="ja-JP" altLang="en-US">
                <a:latin typeface="MS UI Gothic" panose="020B0600070205080204" pitchFamily="50" charset="-128"/>
                <a:ea typeface="MS UI Gothic" panose="020B0600070205080204" pitchFamily="50" charset="-128"/>
              </a:rPr>
              <a:t> </a:t>
            </a:r>
            <a:r>
              <a:rPr lang="en-US" altLang="ja-JP" smtClean="0">
                <a:latin typeface="ＤＨＰ特太ゴシック体" panose="020B0500000000000000" pitchFamily="50" charset="-128"/>
                <a:ea typeface="ＤＨＰ特太ゴシック体" panose="020B0500000000000000" pitchFamily="50" charset="-128"/>
              </a:rPr>
              <a:t>(4) </a:t>
            </a:r>
            <a:r>
              <a:rPr lang="ja-JP" altLang="en-US" smtClean="0">
                <a:latin typeface="ＤＨＰ特太ゴシック体" panose="020B0500000000000000" pitchFamily="50" charset="-128"/>
                <a:ea typeface="ＤＨＰ特太ゴシック体" panose="020B0500000000000000" pitchFamily="50" charset="-128"/>
              </a:rPr>
              <a:t>市町村等の相談支援実施地域との人材育成の協働の検討</a:t>
            </a:r>
            <a:endParaRPr lang="ja-JP" altLang="en-US">
              <a:latin typeface="MS UI Gothic" panose="020B0600070205080204" pitchFamily="50" charset="-128"/>
              <a:ea typeface="MS UI Gothic" panose="020B0600070205080204" pitchFamily="50" charset="-128"/>
            </a:endParaRPr>
          </a:p>
          <a:p>
            <a:pPr marL="15875" lvl="1" indent="0">
              <a:lnSpc>
                <a:spcPts val="500"/>
              </a:lnSpc>
              <a:buNone/>
            </a:pPr>
            <a:endParaRPr lang="ja-JP" altLang="en-US">
              <a:latin typeface="MS UI Gothic" panose="020B0600070205080204" pitchFamily="50" charset="-128"/>
              <a:ea typeface="MS UI Gothic" panose="020B0600070205080204" pitchFamily="50" charset="-128"/>
            </a:endParaRPr>
          </a:p>
          <a:p>
            <a:pPr marL="15875" lvl="1" indent="0">
              <a:lnSpc>
                <a:spcPts val="2100"/>
              </a:lnSpc>
              <a:buNone/>
            </a:pPr>
            <a:r>
              <a:rPr lang="ja-JP" altLang="en-US">
                <a:latin typeface="ＭＳ ゴシック" panose="020B0609070205080204" pitchFamily="49" charset="-128"/>
                <a:ea typeface="ＭＳ ゴシック" panose="020B0609070205080204" pitchFamily="49" charset="-128"/>
              </a:rPr>
              <a:t>　　</a:t>
            </a:r>
            <a:r>
              <a:rPr lang="ja-JP" altLang="en-US" smtClean="0">
                <a:latin typeface="ＭＳ ゴシック" panose="020B0609070205080204" pitchFamily="49" charset="-128"/>
                <a:ea typeface="ＭＳ ゴシック" panose="020B0609070205080204" pitchFamily="49" charset="-128"/>
              </a:rPr>
              <a:t>協議題例　・実習について</a:t>
            </a:r>
          </a:p>
          <a:p>
            <a:pPr marL="15875" lvl="1" indent="0">
              <a:lnSpc>
                <a:spcPts val="2100"/>
              </a:lnSpc>
              <a:buNone/>
            </a:pPr>
            <a:r>
              <a:rPr lang="ja-JP" altLang="en-US" smtClean="0">
                <a:latin typeface="ＭＳ ゴシック" panose="020B0609070205080204" pitchFamily="49" charset="-128"/>
                <a:ea typeface="ＭＳ ゴシック" panose="020B0609070205080204" pitchFamily="49" charset="-128"/>
              </a:rPr>
              <a:t>　　　　　　　・都道府県研修と地域での実地教育</a:t>
            </a:r>
            <a:r>
              <a:rPr lang="en-US" altLang="ja-JP" smtClean="0">
                <a:latin typeface="ＭＳ ゴシック" panose="020B0609070205080204" pitchFamily="49" charset="-128"/>
                <a:ea typeface="ＭＳ ゴシック" panose="020B0609070205080204" pitchFamily="49" charset="-128"/>
              </a:rPr>
              <a:t>(</a:t>
            </a:r>
            <a:r>
              <a:rPr lang="ja-JP" altLang="en-US" smtClean="0">
                <a:latin typeface="ＭＳ ゴシック" panose="020B0609070205080204" pitchFamily="49" charset="-128"/>
                <a:ea typeface="ＭＳ ゴシック" panose="020B0609070205080204" pitchFamily="49" charset="-128"/>
              </a:rPr>
              <a:t>ＯＪＴ</a:t>
            </a:r>
            <a:r>
              <a:rPr lang="en-US" altLang="ja-JP" smtClean="0">
                <a:latin typeface="ＭＳ ゴシック" panose="020B0609070205080204" pitchFamily="49" charset="-128"/>
                <a:ea typeface="ＭＳ ゴシック" panose="020B0609070205080204" pitchFamily="49" charset="-128"/>
              </a:rPr>
              <a:t>)</a:t>
            </a:r>
            <a:endParaRPr lang="ja-JP" altLang="en-US">
              <a:latin typeface="ＭＳ ゴシック" panose="020B0609070205080204" pitchFamily="49" charset="-128"/>
              <a:ea typeface="ＭＳ ゴシック" panose="020B0609070205080204" pitchFamily="49" charset="-128"/>
            </a:endParaRPr>
          </a:p>
          <a:p>
            <a:pPr marL="15875" lvl="1" indent="0">
              <a:lnSpc>
                <a:spcPts val="2100"/>
              </a:lnSpc>
              <a:buNone/>
            </a:pPr>
            <a:r>
              <a:rPr lang="ja-JP" altLang="en-US" smtClean="0">
                <a:latin typeface="ＭＳ ゴシック" panose="020B0609070205080204" pitchFamily="49" charset="-128"/>
                <a:ea typeface="ＭＳ ゴシック" panose="020B0609070205080204" pitchFamily="49" charset="-128"/>
              </a:rPr>
              <a:t>　　　　　　　　の有機的連動に向けた体制整備について</a:t>
            </a:r>
            <a:endParaRPr lang="ja-JP" altLang="en-US">
              <a:latin typeface="ＭＳ ゴシック" panose="020B0609070205080204" pitchFamily="49" charset="-128"/>
              <a:ea typeface="ＭＳ ゴシック" panose="020B0609070205080204" pitchFamily="49" charset="-128"/>
            </a:endParaRPr>
          </a:p>
          <a:p>
            <a:pPr marL="15875" lvl="1" indent="0">
              <a:lnSpc>
                <a:spcPts val="2100"/>
              </a:lnSpc>
              <a:buNone/>
            </a:pPr>
            <a:endParaRPr lang="ja-JP" altLang="en-US">
              <a:latin typeface="ＭＳ ゴシック" panose="020B0609070205080204" pitchFamily="49" charset="-128"/>
              <a:ea typeface="ＭＳ ゴシック" panose="020B0609070205080204" pitchFamily="49" charset="-128"/>
            </a:endParaRPr>
          </a:p>
        </p:txBody>
      </p:sp>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mtClean="0">
                <a:solidFill>
                  <a:schemeClr val="bg1"/>
                </a:solidFill>
                <a:latin typeface="ＤＦ特太ゴシック体" panose="020B0509000000000000" pitchFamily="49" charset="-128"/>
                <a:ea typeface="ＤＦ特太ゴシック体" panose="020B0509000000000000" pitchFamily="49" charset="-128"/>
              </a:rPr>
              <a:t>都道府県における新カリキュラム検討に向けた体制整備のポイント</a:t>
            </a:r>
            <a:endParaRPr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43</a:t>
            </a:fld>
            <a:endParaRPr kumimoji="1" lang="ja-JP" altLang="en-US"/>
          </a:p>
        </p:txBody>
      </p:sp>
      <p:sp>
        <p:nvSpPr>
          <p:cNvPr id="2" name="テキスト ボックス 1"/>
          <p:cNvSpPr txBox="1"/>
          <p:nvPr/>
        </p:nvSpPr>
        <p:spPr>
          <a:xfrm>
            <a:off x="4634753" y="887506"/>
            <a:ext cx="4242617" cy="461665"/>
          </a:xfrm>
          <a:prstGeom prst="rect">
            <a:avLst/>
          </a:prstGeom>
          <a:noFill/>
        </p:spPr>
        <p:txBody>
          <a:bodyPr wrap="square" rtlCol="0">
            <a:spAutoFit/>
          </a:bodyPr>
          <a:lstStyle/>
          <a:p>
            <a:pPr algn="r"/>
            <a:r>
              <a:rPr kumimoji="1" lang="ja-JP" altLang="en-US" sz="1200" smtClean="0">
                <a:latin typeface="MS UI Gothic" panose="020B0600070205080204" pitchFamily="50" charset="-128"/>
                <a:ea typeface="MS UI Gothic" panose="020B0600070205080204" pitchFamily="50" charset="-128"/>
              </a:rPr>
              <a:t>（ポイント：Ｈ３０年度障害者総合福祉推進事業</a:t>
            </a:r>
          </a:p>
          <a:p>
            <a:pPr algn="r"/>
            <a:r>
              <a:rPr kumimoji="1" lang="ja-JP" altLang="en-US" sz="1200" smtClean="0">
                <a:latin typeface="MS UI Gothic" panose="020B0600070205080204" pitchFamily="50" charset="-128"/>
                <a:ea typeface="MS UI Gothic" panose="020B0600070205080204" pitchFamily="50" charset="-128"/>
              </a:rPr>
              <a:t>データ：本研修の事前調査結果より）</a:t>
            </a:r>
            <a:endParaRPr kumimoji="1" lang="ja-JP" altLang="en-US" sz="1200">
              <a:latin typeface="MS UI Gothic" panose="020B0600070205080204" pitchFamily="50" charset="-128"/>
              <a:ea typeface="MS UI Gothic" panose="020B0600070205080204" pitchFamily="50" charset="-128"/>
            </a:endParaRPr>
          </a:p>
        </p:txBody>
      </p:sp>
    </p:spTree>
    <p:extLst>
      <p:ext uri="{BB962C8B-B14F-4D97-AF65-F5344CB8AC3E}">
        <p14:creationId xmlns:p14="http://schemas.microsoft.com/office/powerpoint/2010/main" val="161880709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178786" y="517287"/>
            <a:ext cx="8786446" cy="5836626"/>
          </a:xfrm>
        </p:spPr>
        <p:txBody>
          <a:bodyPr/>
          <a:lstStyle/>
          <a:p>
            <a:r>
              <a:rPr lang="en-US" altLang="ja-JP" sz="3323" smtClean="0">
                <a:latin typeface="+mn-ea"/>
                <a:ea typeface="+mn-ea"/>
              </a:rPr>
              <a:t>Ⅱ</a:t>
            </a:r>
            <a:r>
              <a:rPr lang="ja-JP" altLang="en-US" sz="3323" smtClean="0"/>
              <a:t>－４　主任相談支援専門員について</a:t>
            </a:r>
            <a:endParaRPr lang="ja-JP" altLang="en-US" sz="3323" dirty="0"/>
          </a:p>
        </p:txBody>
      </p:sp>
      <p:sp>
        <p:nvSpPr>
          <p:cNvPr id="3" name="スライド番号プレースホルダー 2"/>
          <p:cNvSpPr>
            <a:spLocks noGrp="1"/>
          </p:cNvSpPr>
          <p:nvPr>
            <p:ph type="sldNum" sz="quarter" idx="12"/>
          </p:nvPr>
        </p:nvSpPr>
        <p:spPr/>
        <p:txBody>
          <a:bodyPr/>
          <a:lstStyle/>
          <a:p>
            <a:fld id="{2ADEAB0B-3364-414D-832E-F3CDA843F507}" type="slidenum">
              <a:rPr kumimoji="1" lang="ja-JP" altLang="en-US" smtClean="0"/>
              <a:t>44</a:t>
            </a:fld>
            <a:endParaRPr kumimoji="1" lang="ja-JP" altLang="en-US"/>
          </a:p>
        </p:txBody>
      </p:sp>
    </p:spTree>
    <p:extLst>
      <p:ext uri="{BB962C8B-B14F-4D97-AF65-F5344CB8AC3E}">
        <p14:creationId xmlns:p14="http://schemas.microsoft.com/office/powerpoint/2010/main" val="17534632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 y="318600"/>
            <a:ext cx="9144013" cy="4639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2790" tIns="41396" rIns="82790" bIns="41396" anchor="ctr"/>
          <a:lstStyle/>
          <a:p>
            <a:pPr algn="ctr" defTabSz="828025" fontAlgn="base">
              <a:spcBef>
                <a:spcPct val="0"/>
              </a:spcBef>
              <a:spcAft>
                <a:spcPct val="0"/>
              </a:spcAft>
              <a:defRPr/>
            </a:pPr>
            <a:r>
              <a:rPr kumimoji="1" lang="ja-JP" altLang="en-US" sz="2177" dirty="0">
                <a:solidFill>
                  <a:prstClr val="black"/>
                </a:solidFill>
                <a:latin typeface="HG創英角ｺﾞｼｯｸUB" pitchFamily="49" charset="-128"/>
                <a:ea typeface="HG創英角ｺﾞｼｯｸUB" pitchFamily="49" charset="-128"/>
              </a:rPr>
              <a:t>主任相談支援専門員養成研修等事業について</a:t>
            </a:r>
            <a:endParaRPr kumimoji="1" lang="en-US" altLang="ja-JP" sz="2177" dirty="0">
              <a:solidFill>
                <a:prstClr val="black"/>
              </a:solidFill>
              <a:latin typeface="HG創英角ｺﾞｼｯｸUB" pitchFamily="49" charset="-128"/>
              <a:ea typeface="HG創英角ｺﾞｼｯｸUB" pitchFamily="49" charset="-128"/>
            </a:endParaRPr>
          </a:p>
        </p:txBody>
      </p:sp>
      <p:graphicFrame>
        <p:nvGraphicFramePr>
          <p:cNvPr id="3" name="表 2"/>
          <p:cNvGraphicFramePr>
            <a:graphicFrameLocks noGrp="1"/>
          </p:cNvGraphicFramePr>
          <p:nvPr>
            <p:extLst/>
          </p:nvPr>
        </p:nvGraphicFramePr>
        <p:xfrm>
          <a:off x="97977" y="4212753"/>
          <a:ext cx="8946613" cy="2296170"/>
        </p:xfrm>
        <a:graphic>
          <a:graphicData uri="http://schemas.openxmlformats.org/drawingml/2006/table">
            <a:tbl>
              <a:tblPr firstRow="1" bandRow="1">
                <a:tableStyleId>{5C22544A-7EE6-4342-B048-85BDC9FD1C3A}</a:tableStyleId>
              </a:tblPr>
              <a:tblGrid>
                <a:gridCol w="2341962">
                  <a:extLst>
                    <a:ext uri="{9D8B030D-6E8A-4147-A177-3AD203B41FA5}">
                      <a16:colId xmlns:a16="http://schemas.microsoft.com/office/drawing/2014/main" val="20000"/>
                    </a:ext>
                  </a:extLst>
                </a:gridCol>
                <a:gridCol w="2458650">
                  <a:extLst>
                    <a:ext uri="{9D8B030D-6E8A-4147-A177-3AD203B41FA5}">
                      <a16:colId xmlns:a16="http://schemas.microsoft.com/office/drawing/2014/main" val="20001"/>
                    </a:ext>
                  </a:extLst>
                </a:gridCol>
                <a:gridCol w="2505931">
                  <a:extLst>
                    <a:ext uri="{9D8B030D-6E8A-4147-A177-3AD203B41FA5}">
                      <a16:colId xmlns:a16="http://schemas.microsoft.com/office/drawing/2014/main" val="20002"/>
                    </a:ext>
                  </a:extLst>
                </a:gridCol>
                <a:gridCol w="1640070">
                  <a:extLst>
                    <a:ext uri="{9D8B030D-6E8A-4147-A177-3AD203B41FA5}">
                      <a16:colId xmlns:a16="http://schemas.microsoft.com/office/drawing/2014/main" val="20003"/>
                    </a:ext>
                  </a:extLst>
                </a:gridCol>
              </a:tblGrid>
              <a:tr h="308027">
                <a:tc>
                  <a:txBody>
                    <a:bodyPr/>
                    <a:lstStyle/>
                    <a:p>
                      <a:pPr algn="ctr"/>
                      <a:r>
                        <a:rPr kumimoji="1" lang="ja-JP" altLang="en-US" sz="1500" dirty="0" smtClean="0"/>
                        <a:t>事業</a:t>
                      </a:r>
                      <a:endParaRPr kumimoji="1" lang="ja-JP" altLang="en-US" sz="1500" dirty="0"/>
                    </a:p>
                  </a:txBody>
                  <a:tcPr marT="41472" marB="41472"/>
                </a:tc>
                <a:tc>
                  <a:txBody>
                    <a:bodyPr/>
                    <a:lstStyle/>
                    <a:p>
                      <a:pPr algn="ctr"/>
                      <a:r>
                        <a:rPr kumimoji="1" lang="ja-JP" altLang="en-US" sz="1500" dirty="0" smtClean="0"/>
                        <a:t>Ｈ</a:t>
                      </a:r>
                      <a:r>
                        <a:rPr kumimoji="1" lang="en-US" altLang="ja-JP" sz="1500" dirty="0" smtClean="0"/>
                        <a:t>30</a:t>
                      </a:r>
                      <a:r>
                        <a:rPr kumimoji="1" lang="ja-JP" altLang="en-US" sz="1500" dirty="0" smtClean="0"/>
                        <a:t>年度</a:t>
                      </a:r>
                      <a:endParaRPr kumimoji="1" lang="ja-JP" altLang="en-US" sz="1500" dirty="0"/>
                    </a:p>
                  </a:txBody>
                  <a:tcPr marT="41472" marB="41472"/>
                </a:tc>
                <a:tc>
                  <a:txBody>
                    <a:bodyPr/>
                    <a:lstStyle/>
                    <a:p>
                      <a:pPr algn="ctr"/>
                      <a:r>
                        <a:rPr kumimoji="1" lang="en-US" altLang="ja-JP" sz="1500" dirty="0" smtClean="0"/>
                        <a:t>R1(</a:t>
                      </a:r>
                      <a:r>
                        <a:rPr kumimoji="1" lang="ja-JP" altLang="en-US" sz="1500" dirty="0" smtClean="0"/>
                        <a:t>Ｈ</a:t>
                      </a:r>
                      <a:r>
                        <a:rPr kumimoji="1" lang="en-US" altLang="ja-JP" sz="1500" dirty="0" smtClean="0"/>
                        <a:t>31)</a:t>
                      </a:r>
                      <a:r>
                        <a:rPr kumimoji="1" lang="ja-JP" altLang="en-US" sz="1500" dirty="0" smtClean="0"/>
                        <a:t>年度</a:t>
                      </a:r>
                      <a:endParaRPr kumimoji="1" lang="ja-JP" altLang="en-US" sz="1500" dirty="0"/>
                    </a:p>
                  </a:txBody>
                  <a:tcPr marT="41472" marB="41472"/>
                </a:tc>
                <a:tc>
                  <a:txBody>
                    <a:bodyPr/>
                    <a:lstStyle/>
                    <a:p>
                      <a:pPr algn="ctr"/>
                      <a:r>
                        <a:rPr kumimoji="1" lang="en-US" altLang="ja-JP" sz="1500" dirty="0" smtClean="0"/>
                        <a:t>R2</a:t>
                      </a:r>
                      <a:r>
                        <a:rPr kumimoji="1" lang="ja-JP" altLang="en-US" sz="1500" dirty="0" smtClean="0"/>
                        <a:t>年度</a:t>
                      </a:r>
                      <a:endParaRPr kumimoji="1" lang="ja-JP" altLang="en-US" sz="1500" dirty="0"/>
                    </a:p>
                  </a:txBody>
                  <a:tcPr marT="41472" marB="41472"/>
                </a:tc>
                <a:extLst>
                  <a:ext uri="{0D108BD9-81ED-4DB2-BD59-A6C34878D82A}">
                    <a16:rowId xmlns:a16="http://schemas.microsoft.com/office/drawing/2014/main" val="10000"/>
                  </a:ext>
                </a:extLst>
              </a:tr>
              <a:tr h="960856">
                <a:tc>
                  <a:txBody>
                    <a:bodyPr/>
                    <a:lstStyle/>
                    <a:p>
                      <a:pPr marL="342900" indent="-342900">
                        <a:buFont typeface="+mj-lt"/>
                        <a:buAutoNum type="arabicPeriod"/>
                      </a:pPr>
                      <a:r>
                        <a:rPr kumimoji="1" lang="ja-JP" altLang="en-US" sz="1300" dirty="0" smtClean="0"/>
                        <a:t>主任相談支援専門員養成関係</a:t>
                      </a:r>
                      <a:endParaRPr kumimoji="1" lang="ja-JP" altLang="en-US" sz="1300" dirty="0"/>
                    </a:p>
                  </a:txBody>
                  <a:tcPr marT="41472" marB="41472" anchor="ctr"/>
                </a:tc>
                <a:tc>
                  <a:txBody>
                    <a:bodyPr/>
                    <a:lstStyle/>
                    <a:p>
                      <a:endParaRPr kumimoji="1" lang="ja-JP" altLang="en-US" sz="1500" dirty="0"/>
                    </a:p>
                  </a:txBody>
                  <a:tcPr marT="41472" marB="41472"/>
                </a:tc>
                <a:tc>
                  <a:txBody>
                    <a:bodyPr/>
                    <a:lstStyle/>
                    <a:p>
                      <a:endParaRPr kumimoji="1" lang="ja-JP" altLang="en-US" sz="1500" dirty="0"/>
                    </a:p>
                  </a:txBody>
                  <a:tcPr marT="41472" marB="41472"/>
                </a:tc>
                <a:tc>
                  <a:txBody>
                    <a:bodyPr/>
                    <a:lstStyle/>
                    <a:p>
                      <a:endParaRPr kumimoji="1" lang="ja-JP" altLang="en-US" sz="1500" dirty="0"/>
                    </a:p>
                  </a:txBody>
                  <a:tcPr marT="41472" marB="41472"/>
                </a:tc>
                <a:extLst>
                  <a:ext uri="{0D108BD9-81ED-4DB2-BD59-A6C34878D82A}">
                    <a16:rowId xmlns:a16="http://schemas.microsoft.com/office/drawing/2014/main" val="10001"/>
                  </a:ext>
                </a:extLst>
              </a:tr>
              <a:tr h="1023770">
                <a:tc>
                  <a:txBody>
                    <a:bodyPr/>
                    <a:lstStyle/>
                    <a:p>
                      <a:pPr marL="342900" indent="-342900">
                        <a:buFont typeface="+mj-lt"/>
                        <a:buAutoNum type="arabicPeriod" startAt="2"/>
                      </a:pPr>
                      <a:r>
                        <a:rPr kumimoji="1" lang="ja-JP" altLang="en-US" sz="1300" dirty="0" smtClean="0"/>
                        <a:t>基幹相談支援センター設置促進関係</a:t>
                      </a:r>
                      <a:endParaRPr kumimoji="1" lang="ja-JP" altLang="en-US" sz="1300" dirty="0"/>
                    </a:p>
                  </a:txBody>
                  <a:tcPr marT="41472" marB="41472" anchor="ctr"/>
                </a:tc>
                <a:tc>
                  <a:txBody>
                    <a:bodyPr/>
                    <a:lstStyle/>
                    <a:p>
                      <a:endParaRPr kumimoji="1" lang="ja-JP" altLang="en-US" sz="1500" dirty="0"/>
                    </a:p>
                  </a:txBody>
                  <a:tcPr marT="41472" marB="41472"/>
                </a:tc>
                <a:tc>
                  <a:txBody>
                    <a:bodyPr/>
                    <a:lstStyle/>
                    <a:p>
                      <a:endParaRPr kumimoji="1" lang="ja-JP" altLang="en-US" sz="1500" dirty="0"/>
                    </a:p>
                  </a:txBody>
                  <a:tcPr marT="41472" marB="41472"/>
                </a:tc>
                <a:tc>
                  <a:txBody>
                    <a:bodyPr/>
                    <a:lstStyle/>
                    <a:p>
                      <a:endParaRPr kumimoji="1" lang="ja-JP" altLang="en-US" sz="1500" dirty="0"/>
                    </a:p>
                  </a:txBody>
                  <a:tcPr marT="41472" marB="41472"/>
                </a:tc>
                <a:extLst>
                  <a:ext uri="{0D108BD9-81ED-4DB2-BD59-A6C34878D82A}">
                    <a16:rowId xmlns:a16="http://schemas.microsoft.com/office/drawing/2014/main" val="10002"/>
                  </a:ext>
                </a:extLst>
              </a:tr>
            </a:tbl>
          </a:graphicData>
        </a:graphic>
      </p:graphicFrame>
      <p:sp>
        <p:nvSpPr>
          <p:cNvPr id="5" name="ホームベース 4"/>
          <p:cNvSpPr/>
          <p:nvPr/>
        </p:nvSpPr>
        <p:spPr>
          <a:xfrm>
            <a:off x="2939065" y="4543053"/>
            <a:ext cx="1632946" cy="441731"/>
          </a:xfrm>
          <a:prstGeom prst="homePlate">
            <a:avLst>
              <a:gd name="adj" fmla="val 34129"/>
            </a:avLst>
          </a:prstGeom>
        </p:spPr>
        <p:style>
          <a:lnRef idx="1">
            <a:schemeClr val="accent1"/>
          </a:lnRef>
          <a:fillRef idx="2">
            <a:schemeClr val="accent1"/>
          </a:fillRef>
          <a:effectRef idx="1">
            <a:schemeClr val="accent1"/>
          </a:effectRef>
          <a:fontRef idx="minor">
            <a:schemeClr val="dk1"/>
          </a:fontRef>
        </p:style>
        <p:txBody>
          <a:bodyPr rtlCol="0" anchor="ctr"/>
          <a:lstStyle/>
          <a:p>
            <a:pPr marL="84965" indent="-84965" defTabSz="844083" fontAlgn="base">
              <a:spcBef>
                <a:spcPct val="0"/>
              </a:spcBef>
              <a:spcAft>
                <a:spcPct val="0"/>
              </a:spcAft>
              <a:buFont typeface="Arial" panose="020B0604020202020204" pitchFamily="34" charset="0"/>
              <a:buChar char="•"/>
              <a:defRPr/>
            </a:pPr>
            <a:r>
              <a:rPr kumimoji="1" lang="ja-JP" altLang="en-US" sz="1088" dirty="0">
                <a:solidFill>
                  <a:prstClr val="black"/>
                </a:solidFill>
                <a:latin typeface="Arial"/>
                <a:ea typeface="ＭＳ Ｐゴシック"/>
              </a:rPr>
              <a:t>主任相談支援専門員</a:t>
            </a:r>
            <a:endParaRPr kumimoji="1" lang="en-US" altLang="ja-JP" sz="1088" dirty="0">
              <a:solidFill>
                <a:prstClr val="black"/>
              </a:solidFill>
              <a:latin typeface="Arial"/>
              <a:ea typeface="ＭＳ Ｐゴシック"/>
            </a:endParaRPr>
          </a:p>
          <a:p>
            <a:pPr defTabSz="844083" fontAlgn="base">
              <a:spcBef>
                <a:spcPct val="0"/>
              </a:spcBef>
              <a:spcAft>
                <a:spcPct val="0"/>
              </a:spcAft>
              <a:defRPr/>
            </a:pPr>
            <a:r>
              <a:rPr kumimoji="1" lang="ja-JP" altLang="en-US" sz="1088" dirty="0">
                <a:solidFill>
                  <a:prstClr val="black"/>
                </a:solidFill>
                <a:latin typeface="Arial"/>
                <a:ea typeface="ＭＳ Ｐゴシック"/>
              </a:rPr>
              <a:t>　養成テキストの作成</a:t>
            </a:r>
          </a:p>
        </p:txBody>
      </p:sp>
      <p:sp>
        <p:nvSpPr>
          <p:cNvPr id="36" name="ホームベース 35"/>
          <p:cNvSpPr/>
          <p:nvPr/>
        </p:nvSpPr>
        <p:spPr>
          <a:xfrm>
            <a:off x="6466208" y="5013082"/>
            <a:ext cx="2548831" cy="464060"/>
          </a:xfrm>
          <a:prstGeom prst="homePlate">
            <a:avLst>
              <a:gd name="adj" fmla="val 40912"/>
            </a:avLst>
          </a:prstGeom>
          <a:ln>
            <a:prstDash val="dash"/>
          </a:ln>
        </p:spPr>
        <p:style>
          <a:lnRef idx="2">
            <a:schemeClr val="accent1"/>
          </a:lnRef>
          <a:fillRef idx="1">
            <a:schemeClr val="lt1"/>
          </a:fillRef>
          <a:effectRef idx="0">
            <a:schemeClr val="accent1"/>
          </a:effectRef>
          <a:fontRef idx="minor">
            <a:schemeClr val="dk1"/>
          </a:fontRef>
        </p:style>
        <p:txBody>
          <a:bodyPr rtlCol="0" anchor="ctr"/>
          <a:lstStyle/>
          <a:p>
            <a:pPr marL="84965" indent="-84965" defTabSz="844083" fontAlgn="base">
              <a:spcBef>
                <a:spcPct val="0"/>
              </a:spcBef>
              <a:spcAft>
                <a:spcPct val="0"/>
              </a:spcAft>
              <a:buFont typeface="Arial" panose="020B0604020202020204" pitchFamily="34" charset="0"/>
              <a:buChar char="•"/>
              <a:defRPr/>
            </a:pPr>
            <a:r>
              <a:rPr kumimoji="1" lang="ja-JP" altLang="en-US" sz="1088" dirty="0">
                <a:solidFill>
                  <a:prstClr val="black"/>
                </a:solidFill>
                <a:latin typeface="Arial"/>
                <a:ea typeface="ＭＳ Ｐゴシック"/>
              </a:rPr>
              <a:t>準備が整い次第、</a:t>
            </a:r>
            <a:endParaRPr kumimoji="1" lang="en-US" altLang="ja-JP" sz="1088" dirty="0">
              <a:solidFill>
                <a:prstClr val="black"/>
              </a:solidFill>
              <a:latin typeface="Arial"/>
              <a:ea typeface="ＭＳ Ｐゴシック"/>
            </a:endParaRPr>
          </a:p>
          <a:p>
            <a:pPr defTabSz="844083" fontAlgn="base">
              <a:spcBef>
                <a:spcPct val="0"/>
              </a:spcBef>
              <a:spcAft>
                <a:spcPct val="0"/>
              </a:spcAft>
              <a:defRPr/>
            </a:pPr>
            <a:r>
              <a:rPr kumimoji="1" lang="ja-JP" altLang="en-US" sz="1088">
                <a:solidFill>
                  <a:prstClr val="black"/>
                </a:solidFill>
                <a:latin typeface="Arial"/>
                <a:ea typeface="ＭＳ Ｐゴシック"/>
              </a:rPr>
              <a:t>　都道府県による研修を順次実施</a:t>
            </a:r>
            <a:endParaRPr kumimoji="1" lang="en-US" altLang="ja-JP" sz="1088" dirty="0">
              <a:solidFill>
                <a:prstClr val="black"/>
              </a:solidFill>
              <a:latin typeface="Arial"/>
              <a:ea typeface="ＭＳ Ｐゴシック"/>
            </a:endParaRPr>
          </a:p>
        </p:txBody>
      </p:sp>
      <p:sp>
        <p:nvSpPr>
          <p:cNvPr id="37" name="ホームベース 36"/>
          <p:cNvSpPr/>
          <p:nvPr/>
        </p:nvSpPr>
        <p:spPr>
          <a:xfrm>
            <a:off x="2464986" y="5520176"/>
            <a:ext cx="2433603" cy="456208"/>
          </a:xfrm>
          <a:prstGeom prst="homePlate">
            <a:avLst>
              <a:gd name="adj" fmla="val 46777"/>
            </a:avLst>
          </a:prstGeom>
        </p:spPr>
        <p:style>
          <a:lnRef idx="1">
            <a:schemeClr val="accent1"/>
          </a:lnRef>
          <a:fillRef idx="2">
            <a:schemeClr val="accent1"/>
          </a:fillRef>
          <a:effectRef idx="1">
            <a:schemeClr val="accent1"/>
          </a:effectRef>
          <a:fontRef idx="minor">
            <a:schemeClr val="dk1"/>
          </a:fontRef>
        </p:style>
        <p:txBody>
          <a:bodyPr rtlCol="0" anchor="ctr"/>
          <a:lstStyle/>
          <a:p>
            <a:pPr marL="84965" indent="-84965" defTabSz="844083" fontAlgn="base">
              <a:spcBef>
                <a:spcPct val="0"/>
              </a:spcBef>
              <a:spcAft>
                <a:spcPct val="0"/>
              </a:spcAft>
              <a:buFont typeface="Arial" panose="020B0604020202020204" pitchFamily="34" charset="0"/>
              <a:buChar char="•"/>
              <a:defRPr/>
            </a:pPr>
            <a:r>
              <a:rPr kumimoji="1" lang="ja-JP" altLang="en-US" sz="1088" dirty="0">
                <a:solidFill>
                  <a:prstClr val="black"/>
                </a:solidFill>
                <a:latin typeface="Arial"/>
                <a:ea typeface="ＭＳ Ｐゴシック"/>
              </a:rPr>
              <a:t>設置促進のための手引きの作成</a:t>
            </a:r>
          </a:p>
        </p:txBody>
      </p:sp>
      <p:sp>
        <p:nvSpPr>
          <p:cNvPr id="42" name="ホームベース 41"/>
          <p:cNvSpPr/>
          <p:nvPr/>
        </p:nvSpPr>
        <p:spPr>
          <a:xfrm>
            <a:off x="4926627" y="5520178"/>
            <a:ext cx="4088412" cy="456206"/>
          </a:xfrm>
          <a:prstGeom prst="homePlate">
            <a:avLst>
              <a:gd name="adj" fmla="val 26651"/>
            </a:avLst>
          </a:prstGeom>
          <a:ln>
            <a:prstDash val="dash"/>
          </a:ln>
        </p:spPr>
        <p:style>
          <a:lnRef idx="2">
            <a:schemeClr val="accent1"/>
          </a:lnRef>
          <a:fillRef idx="1">
            <a:schemeClr val="lt1"/>
          </a:fillRef>
          <a:effectRef idx="0">
            <a:schemeClr val="accent1"/>
          </a:effectRef>
          <a:fontRef idx="minor">
            <a:schemeClr val="dk1"/>
          </a:fontRef>
        </p:style>
        <p:txBody>
          <a:bodyPr rtlCol="0" anchor="ctr"/>
          <a:lstStyle/>
          <a:p>
            <a:pPr marL="84965" indent="-84965" defTabSz="844083" fontAlgn="base">
              <a:spcBef>
                <a:spcPct val="0"/>
              </a:spcBef>
              <a:spcAft>
                <a:spcPct val="0"/>
              </a:spcAft>
              <a:buFont typeface="Arial" panose="020B0604020202020204" pitchFamily="34" charset="0"/>
              <a:buChar char="•"/>
              <a:defRPr/>
            </a:pPr>
            <a:r>
              <a:rPr kumimoji="1" lang="ja-JP" altLang="en-US" sz="1088" dirty="0">
                <a:solidFill>
                  <a:prstClr val="black"/>
                </a:solidFill>
                <a:latin typeface="Arial"/>
                <a:ea typeface="ＭＳ Ｐゴシック"/>
              </a:rPr>
              <a:t>市町村において手引きも活用し、センターの設置を促進</a:t>
            </a:r>
          </a:p>
        </p:txBody>
      </p:sp>
      <p:sp>
        <p:nvSpPr>
          <p:cNvPr id="11" name="ホームベース 10"/>
          <p:cNvSpPr/>
          <p:nvPr/>
        </p:nvSpPr>
        <p:spPr>
          <a:xfrm>
            <a:off x="4572010" y="4543054"/>
            <a:ext cx="2832865" cy="419759"/>
          </a:xfrm>
          <a:prstGeom prst="homePlate">
            <a:avLst>
              <a:gd name="adj" fmla="val 34129"/>
            </a:avLst>
          </a:prstGeom>
        </p:spPr>
        <p:style>
          <a:lnRef idx="1">
            <a:schemeClr val="accent1"/>
          </a:lnRef>
          <a:fillRef idx="2">
            <a:schemeClr val="accent1"/>
          </a:fillRef>
          <a:effectRef idx="1">
            <a:schemeClr val="accent1"/>
          </a:effectRef>
          <a:fontRef idx="minor">
            <a:schemeClr val="dk1"/>
          </a:fontRef>
        </p:style>
        <p:txBody>
          <a:bodyPr rtlCol="0" anchor="ctr"/>
          <a:lstStyle/>
          <a:p>
            <a:pPr marL="84965" indent="-84965" algn="ctr" defTabSz="844083" fontAlgn="base">
              <a:spcBef>
                <a:spcPct val="0"/>
              </a:spcBef>
              <a:spcAft>
                <a:spcPct val="0"/>
              </a:spcAft>
              <a:buFont typeface="Arial" panose="020B0604020202020204" pitchFamily="34" charset="0"/>
              <a:buChar char="•"/>
              <a:defRPr/>
            </a:pPr>
            <a:r>
              <a:rPr kumimoji="1" lang="ja-JP" altLang="en-US" sz="1088" dirty="0">
                <a:solidFill>
                  <a:prstClr val="black"/>
                </a:solidFill>
                <a:latin typeface="Arial"/>
                <a:ea typeface="ＭＳ Ｐゴシック"/>
              </a:rPr>
              <a:t>国による養成実施</a:t>
            </a:r>
          </a:p>
        </p:txBody>
      </p:sp>
      <p:sp>
        <p:nvSpPr>
          <p:cNvPr id="2" name="テキスト ボックス 1"/>
          <p:cNvSpPr txBox="1"/>
          <p:nvPr/>
        </p:nvSpPr>
        <p:spPr>
          <a:xfrm>
            <a:off x="2464987" y="797112"/>
            <a:ext cx="6679014" cy="315599"/>
          </a:xfrm>
          <a:prstGeom prst="rect">
            <a:avLst/>
          </a:prstGeom>
          <a:noFill/>
        </p:spPr>
        <p:txBody>
          <a:bodyPr wrap="square" rtlCol="0">
            <a:spAutoFit/>
          </a:bodyPr>
          <a:lstStyle/>
          <a:p>
            <a:pPr algn="r" defTabSz="844083" fontAlgn="base">
              <a:spcBef>
                <a:spcPct val="0"/>
              </a:spcBef>
              <a:spcAft>
                <a:spcPct val="0"/>
              </a:spcAft>
              <a:defRPr/>
            </a:pPr>
            <a:r>
              <a:rPr kumimoji="1" lang="ja-JP" altLang="en-US" sz="1451" smtClean="0">
                <a:solidFill>
                  <a:prstClr val="black"/>
                </a:solidFill>
                <a:latin typeface="Arial" charset="0"/>
                <a:ea typeface="ＭＳ Ｐゴシック" charset="-128"/>
              </a:rPr>
              <a:t>令和元年度</a:t>
            </a:r>
            <a:r>
              <a:rPr kumimoji="1" lang="ja-JP" altLang="en-US" sz="1451" dirty="0">
                <a:solidFill>
                  <a:prstClr val="black"/>
                </a:solidFill>
                <a:latin typeface="Arial" charset="0"/>
                <a:ea typeface="ＭＳ Ｐゴシック" charset="-128"/>
              </a:rPr>
              <a:t>予算　１４，８０３千円</a:t>
            </a:r>
          </a:p>
        </p:txBody>
      </p:sp>
      <p:sp>
        <p:nvSpPr>
          <p:cNvPr id="14" name="角丸四角形 13"/>
          <p:cNvSpPr/>
          <p:nvPr/>
        </p:nvSpPr>
        <p:spPr>
          <a:xfrm>
            <a:off x="216976" y="1161288"/>
            <a:ext cx="8827612" cy="745903"/>
          </a:xfrm>
          <a:prstGeom prst="roundRect">
            <a:avLst>
              <a:gd name="adj" fmla="val 2179"/>
            </a:avLst>
          </a:prstGeom>
          <a:noFill/>
          <a:ln w="15875"/>
        </p:spPr>
        <p:style>
          <a:lnRef idx="2">
            <a:schemeClr val="dk1">
              <a:shade val="50000"/>
            </a:schemeClr>
          </a:lnRef>
          <a:fillRef idx="1">
            <a:schemeClr val="dk1"/>
          </a:fillRef>
          <a:effectRef idx="0">
            <a:schemeClr val="dk1"/>
          </a:effectRef>
          <a:fontRef idx="minor">
            <a:schemeClr val="lt1"/>
          </a:fontRef>
        </p:style>
        <p:txBody>
          <a:bodyPr lIns="32655" tIns="32655" rIns="32655" bIns="32655" anchor="t"/>
          <a:lstStyle/>
          <a:p>
            <a:pPr defTabSz="828992" fontAlgn="base" latinLnBrk="1">
              <a:spcBef>
                <a:spcPct val="0"/>
              </a:spcBef>
              <a:spcAft>
                <a:spcPct val="0"/>
              </a:spcAft>
              <a:defRPr/>
            </a:pPr>
            <a:endParaRPr kumimoji="1" lang="en-US" altLang="ja-JP" sz="1361" dirty="0">
              <a:solidFill>
                <a:srgbClr val="000000"/>
              </a:solidFill>
              <a:latin typeface="Arial"/>
              <a:ea typeface="ＭＳ Ｐゴシック"/>
            </a:endParaRPr>
          </a:p>
          <a:p>
            <a:pPr defTabSz="828992" fontAlgn="base" latinLnBrk="1">
              <a:spcBef>
                <a:spcPct val="0"/>
              </a:spcBef>
              <a:spcAft>
                <a:spcPct val="0"/>
              </a:spcAft>
              <a:defRPr/>
            </a:pPr>
            <a:r>
              <a:rPr kumimoji="1" lang="ja-JP" altLang="en-US" sz="1361" dirty="0">
                <a:solidFill>
                  <a:srgbClr val="000000"/>
                </a:solidFill>
                <a:latin typeface="Arial"/>
                <a:ea typeface="ＭＳ Ｐゴシック"/>
              </a:rPr>
              <a:t>　    地域における相談支援等の指導的役割を果たす主任相談支援専門員を養成するための研修を実施するとともに、</a:t>
            </a:r>
            <a:endParaRPr kumimoji="1" lang="en-US" altLang="ja-JP" sz="1361" dirty="0">
              <a:solidFill>
                <a:srgbClr val="000000"/>
              </a:solidFill>
              <a:latin typeface="Arial"/>
              <a:ea typeface="ＭＳ Ｐゴシック"/>
            </a:endParaRPr>
          </a:p>
          <a:p>
            <a:pPr defTabSz="828992" fontAlgn="base" latinLnBrk="1">
              <a:spcBef>
                <a:spcPct val="0"/>
              </a:spcBef>
              <a:spcAft>
                <a:spcPct val="0"/>
              </a:spcAft>
              <a:defRPr/>
            </a:pPr>
            <a:r>
              <a:rPr kumimoji="1" lang="ja-JP" altLang="en-US" sz="1361" dirty="0">
                <a:solidFill>
                  <a:srgbClr val="000000"/>
                </a:solidFill>
                <a:latin typeface="Arial"/>
                <a:ea typeface="ＭＳ Ｐゴシック"/>
              </a:rPr>
              <a:t>　主な配置先となる基幹相談支援センターの設置促進・機能強化を図るための方策の検討等を行う。</a:t>
            </a:r>
            <a:endParaRPr kumimoji="1" lang="en-US" altLang="ja-JP" sz="1361" dirty="0">
              <a:solidFill>
                <a:prstClr val="white"/>
              </a:solidFill>
              <a:latin typeface="Arial"/>
              <a:ea typeface="ＭＳ Ｐゴシック"/>
            </a:endParaRPr>
          </a:p>
          <a:p>
            <a:pPr defTabSz="828992" fontAlgn="base">
              <a:spcBef>
                <a:spcPct val="0"/>
              </a:spcBef>
              <a:spcAft>
                <a:spcPct val="0"/>
              </a:spcAft>
              <a:defRPr/>
            </a:pPr>
            <a:endParaRPr kumimoji="1" lang="en-US" altLang="ja-JP" sz="1361" dirty="0">
              <a:solidFill>
                <a:prstClr val="white"/>
              </a:solidFill>
              <a:latin typeface="Arial"/>
              <a:ea typeface="ＭＳ Ｐゴシック"/>
            </a:endParaRPr>
          </a:p>
        </p:txBody>
      </p:sp>
      <p:sp>
        <p:nvSpPr>
          <p:cNvPr id="15" name="テキスト ボックス 14"/>
          <p:cNvSpPr txBox="1"/>
          <p:nvPr/>
        </p:nvSpPr>
        <p:spPr>
          <a:xfrm>
            <a:off x="97979" y="964620"/>
            <a:ext cx="936436" cy="315599"/>
          </a:xfrm>
          <a:prstGeom prst="rect">
            <a:avLst/>
          </a:prstGeom>
          <a:solidFill>
            <a:srgbClr val="92D050"/>
          </a:solidFill>
          <a:ln/>
        </p:spPr>
        <p:style>
          <a:lnRef idx="1">
            <a:schemeClr val="accent1"/>
          </a:lnRef>
          <a:fillRef idx="3">
            <a:schemeClr val="accent1"/>
          </a:fillRef>
          <a:effectRef idx="2">
            <a:schemeClr val="accent1"/>
          </a:effectRef>
          <a:fontRef idx="minor">
            <a:schemeClr val="lt1"/>
          </a:fontRef>
        </p:style>
        <p:txBody>
          <a:bodyPr wrap="square">
            <a:spAutoFit/>
          </a:bodyPr>
          <a:lstStyle/>
          <a:p>
            <a:pPr algn="ctr" defTabSz="828992" fontAlgn="base">
              <a:spcBef>
                <a:spcPct val="0"/>
              </a:spcBef>
              <a:spcAft>
                <a:spcPct val="0"/>
              </a:spcAft>
              <a:defRPr/>
            </a:pPr>
            <a:r>
              <a:rPr kumimoji="1" lang="ja-JP" altLang="en-US" sz="1451" b="1" dirty="0">
                <a:solidFill>
                  <a:prstClr val="white"/>
                </a:solidFill>
                <a:latin typeface="Arial"/>
                <a:ea typeface="ＭＳ Ｐゴシック"/>
              </a:rPr>
              <a:t>概　要</a:t>
            </a:r>
          </a:p>
        </p:txBody>
      </p:sp>
      <p:sp>
        <p:nvSpPr>
          <p:cNvPr id="17" name="角丸四角形 16"/>
          <p:cNvSpPr/>
          <p:nvPr/>
        </p:nvSpPr>
        <p:spPr>
          <a:xfrm>
            <a:off x="216977" y="2177017"/>
            <a:ext cx="8798064" cy="1712394"/>
          </a:xfrm>
          <a:prstGeom prst="roundRect">
            <a:avLst>
              <a:gd name="adj" fmla="val 2179"/>
            </a:avLst>
          </a:prstGeom>
          <a:noFill/>
          <a:ln w="15875"/>
        </p:spPr>
        <p:style>
          <a:lnRef idx="2">
            <a:schemeClr val="dk1">
              <a:shade val="50000"/>
            </a:schemeClr>
          </a:lnRef>
          <a:fillRef idx="1">
            <a:schemeClr val="dk1"/>
          </a:fillRef>
          <a:effectRef idx="0">
            <a:schemeClr val="dk1"/>
          </a:effectRef>
          <a:fontRef idx="minor">
            <a:schemeClr val="lt1"/>
          </a:fontRef>
        </p:style>
        <p:txBody>
          <a:bodyPr lIns="32655" tIns="32655" rIns="32655" bIns="32655" anchor="t"/>
          <a:lstStyle/>
          <a:p>
            <a:pPr defTabSz="828992" fontAlgn="base" latinLnBrk="1">
              <a:spcBef>
                <a:spcPct val="0"/>
              </a:spcBef>
              <a:spcAft>
                <a:spcPct val="0"/>
              </a:spcAft>
              <a:defRPr/>
            </a:pPr>
            <a:endParaRPr kumimoji="1" lang="en-US" altLang="ja-JP" sz="1270" dirty="0">
              <a:solidFill>
                <a:srgbClr val="000000"/>
              </a:solidFill>
              <a:latin typeface="Arial"/>
              <a:ea typeface="ＭＳ Ｐゴシック"/>
            </a:endParaRPr>
          </a:p>
          <a:p>
            <a:pPr defTabSz="828992" fontAlgn="base" latinLnBrk="1">
              <a:spcBef>
                <a:spcPct val="0"/>
              </a:spcBef>
              <a:spcAft>
                <a:spcPct val="0"/>
              </a:spcAft>
              <a:defRPr/>
            </a:pPr>
            <a:r>
              <a:rPr kumimoji="1" lang="ja-JP" altLang="en-US" sz="1270" dirty="0">
                <a:solidFill>
                  <a:srgbClr val="000000"/>
                </a:solidFill>
                <a:latin typeface="Arial"/>
                <a:ea typeface="ＭＳ Ｐゴシック"/>
              </a:rPr>
              <a:t>　</a:t>
            </a:r>
            <a:r>
              <a:rPr kumimoji="1" lang="en-US" altLang="ja-JP" sz="1361" dirty="0">
                <a:solidFill>
                  <a:srgbClr val="000000"/>
                </a:solidFill>
                <a:latin typeface="Arial"/>
                <a:ea typeface="ＭＳ Ｐゴシック"/>
              </a:rPr>
              <a:t>【</a:t>
            </a:r>
            <a:r>
              <a:rPr kumimoji="1" lang="ja-JP" altLang="en-US" sz="1361" dirty="0">
                <a:solidFill>
                  <a:srgbClr val="000000"/>
                </a:solidFill>
                <a:latin typeface="Arial"/>
                <a:ea typeface="ＭＳ Ｐゴシック"/>
              </a:rPr>
              <a:t>事業内容</a:t>
            </a:r>
            <a:r>
              <a:rPr kumimoji="1" lang="en-US" altLang="ja-JP" sz="1361" dirty="0">
                <a:solidFill>
                  <a:srgbClr val="000000"/>
                </a:solidFill>
                <a:latin typeface="Arial"/>
                <a:ea typeface="ＭＳ Ｐゴシック"/>
              </a:rPr>
              <a:t>】</a:t>
            </a:r>
          </a:p>
          <a:p>
            <a:pPr defTabSz="828992" fontAlgn="base" latinLnBrk="1">
              <a:spcBef>
                <a:spcPct val="0"/>
              </a:spcBef>
              <a:spcAft>
                <a:spcPct val="0"/>
              </a:spcAft>
              <a:defRPr/>
            </a:pPr>
            <a:r>
              <a:rPr kumimoji="1" lang="ja-JP" altLang="en-US" sz="1361" dirty="0">
                <a:solidFill>
                  <a:srgbClr val="000000"/>
                </a:solidFill>
                <a:latin typeface="Arial"/>
                <a:ea typeface="ＭＳ Ｐゴシック"/>
              </a:rPr>
              <a:t>　・主任相談支援専門員養成研修の実施</a:t>
            </a:r>
            <a:r>
              <a:rPr kumimoji="1" lang="ja-JP" altLang="en-US" sz="1361">
                <a:solidFill>
                  <a:srgbClr val="000000"/>
                </a:solidFill>
                <a:latin typeface="Arial"/>
                <a:ea typeface="ＭＳ Ｐゴシック"/>
              </a:rPr>
              <a:t>（</a:t>
            </a:r>
            <a:r>
              <a:rPr kumimoji="1" lang="ja-JP" altLang="en-US" sz="1361" smtClean="0">
                <a:solidFill>
                  <a:srgbClr val="000000"/>
                </a:solidFill>
                <a:latin typeface="Arial"/>
                <a:ea typeface="ＭＳ Ｐゴシック"/>
              </a:rPr>
              <a:t>５日間</a:t>
            </a:r>
            <a:r>
              <a:rPr kumimoji="1" lang="en-US" altLang="ja-JP" sz="1361" b="1" u="sng" smtClean="0">
                <a:solidFill>
                  <a:srgbClr val="000000"/>
                </a:solidFill>
                <a:latin typeface="+mn-ea"/>
              </a:rPr>
              <a:t>〔12/9</a:t>
            </a:r>
            <a:r>
              <a:rPr kumimoji="1" lang="ja-JP" altLang="en-US" sz="1361" b="1" u="sng" smtClean="0">
                <a:solidFill>
                  <a:srgbClr val="000000"/>
                </a:solidFill>
                <a:latin typeface="+mn-ea"/>
              </a:rPr>
              <a:t>～</a:t>
            </a:r>
            <a:r>
              <a:rPr kumimoji="1" lang="en-US" altLang="ja-JP" sz="1361" b="1" u="sng" smtClean="0">
                <a:solidFill>
                  <a:srgbClr val="000000"/>
                </a:solidFill>
                <a:latin typeface="+mn-ea"/>
              </a:rPr>
              <a:t>13: </a:t>
            </a:r>
            <a:r>
              <a:rPr kumimoji="1" lang="ja-JP" altLang="en-US" sz="1361" b="1" u="sng" smtClean="0">
                <a:solidFill>
                  <a:srgbClr val="000000"/>
                </a:solidFill>
                <a:latin typeface="+mn-ea"/>
              </a:rPr>
              <a:t>戸山サンライズ</a:t>
            </a:r>
            <a:r>
              <a:rPr kumimoji="1" lang="en-US" altLang="ja-JP" sz="1361" b="1" u="sng" smtClean="0">
                <a:solidFill>
                  <a:srgbClr val="000000"/>
                </a:solidFill>
                <a:latin typeface="+mn-ea"/>
              </a:rPr>
              <a:t>(</a:t>
            </a:r>
            <a:r>
              <a:rPr kumimoji="1" lang="ja-JP" altLang="en-US" sz="1361" b="1" u="sng" smtClean="0">
                <a:solidFill>
                  <a:srgbClr val="000000"/>
                </a:solidFill>
                <a:latin typeface="+mn-ea"/>
              </a:rPr>
              <a:t>東京都</a:t>
            </a:r>
            <a:r>
              <a:rPr kumimoji="1" lang="en-US" altLang="ja-JP" sz="1361" b="1" u="sng" smtClean="0">
                <a:solidFill>
                  <a:srgbClr val="000000"/>
                </a:solidFill>
                <a:latin typeface="+mn-ea"/>
              </a:rPr>
              <a:t>)〕</a:t>
            </a:r>
            <a:r>
              <a:rPr kumimoji="1" lang="ja-JP" altLang="en-US" sz="1361" smtClean="0">
                <a:solidFill>
                  <a:srgbClr val="000000"/>
                </a:solidFill>
                <a:latin typeface="Arial"/>
                <a:ea typeface="ＭＳ Ｐゴシック"/>
              </a:rPr>
              <a:t>、</a:t>
            </a:r>
            <a:r>
              <a:rPr kumimoji="1" lang="ja-JP" altLang="en-US" sz="1361" dirty="0">
                <a:solidFill>
                  <a:srgbClr val="000000"/>
                </a:solidFill>
                <a:latin typeface="Arial"/>
                <a:ea typeface="ＭＳ Ｐゴシック"/>
              </a:rPr>
              <a:t>参加者２００名程度）</a:t>
            </a:r>
            <a:endParaRPr kumimoji="1" lang="en-US" altLang="ja-JP" sz="1361" dirty="0">
              <a:solidFill>
                <a:srgbClr val="000000"/>
              </a:solidFill>
              <a:latin typeface="Arial"/>
              <a:ea typeface="ＭＳ Ｐゴシック"/>
            </a:endParaRPr>
          </a:p>
          <a:p>
            <a:pPr defTabSz="828992" fontAlgn="base" latinLnBrk="1">
              <a:spcBef>
                <a:spcPct val="0"/>
              </a:spcBef>
              <a:spcAft>
                <a:spcPct val="0"/>
              </a:spcAft>
              <a:defRPr/>
            </a:pPr>
            <a:endParaRPr kumimoji="1" lang="ja-JP" altLang="en-US" sz="726" dirty="0">
              <a:solidFill>
                <a:srgbClr val="000000"/>
              </a:solidFill>
              <a:latin typeface="Arial"/>
              <a:ea typeface="ＭＳ Ｐゴシック"/>
            </a:endParaRPr>
          </a:p>
          <a:p>
            <a:pPr defTabSz="828992" fontAlgn="base" latinLnBrk="1">
              <a:spcBef>
                <a:spcPct val="0"/>
              </a:spcBef>
              <a:spcAft>
                <a:spcPct val="0"/>
              </a:spcAft>
              <a:defRPr/>
            </a:pPr>
            <a:r>
              <a:rPr kumimoji="1" lang="ja-JP" altLang="en-US" sz="1361" dirty="0">
                <a:solidFill>
                  <a:srgbClr val="000000"/>
                </a:solidFill>
                <a:latin typeface="Arial"/>
                <a:ea typeface="ＭＳ Ｐゴシック"/>
              </a:rPr>
              <a:t>　・基幹相談支援センターにおける</a:t>
            </a:r>
            <a:r>
              <a:rPr kumimoji="1" lang="ja-JP" altLang="en-US" sz="1361" dirty="0" smtClean="0">
                <a:solidFill>
                  <a:srgbClr val="000000"/>
                </a:solidFill>
                <a:latin typeface="Arial"/>
                <a:ea typeface="ＭＳ Ｐゴシック"/>
              </a:rPr>
              <a:t>モニタリング効果等</a:t>
            </a:r>
            <a:r>
              <a:rPr kumimoji="1" lang="ja-JP" altLang="en-US" sz="1361" dirty="0">
                <a:solidFill>
                  <a:srgbClr val="000000"/>
                </a:solidFill>
                <a:latin typeface="Arial"/>
                <a:ea typeface="ＭＳ Ｐゴシック"/>
              </a:rPr>
              <a:t>の検証手法に関するガイドラインの作成</a:t>
            </a:r>
            <a:endParaRPr kumimoji="1" lang="en-US" altLang="ja-JP" sz="1361" dirty="0">
              <a:solidFill>
                <a:srgbClr val="000000"/>
              </a:solidFill>
              <a:latin typeface="Arial"/>
              <a:ea typeface="ＭＳ Ｐゴシック"/>
            </a:endParaRPr>
          </a:p>
          <a:p>
            <a:pPr defTabSz="828992" fontAlgn="base" latinLnBrk="1">
              <a:spcBef>
                <a:spcPct val="0"/>
              </a:spcBef>
              <a:spcAft>
                <a:spcPct val="0"/>
              </a:spcAft>
              <a:defRPr/>
            </a:pPr>
            <a:endParaRPr kumimoji="1" lang="en-US" altLang="ja-JP" sz="726" dirty="0">
              <a:solidFill>
                <a:srgbClr val="000000"/>
              </a:solidFill>
              <a:latin typeface="Arial"/>
              <a:ea typeface="ＭＳ Ｐゴシック"/>
            </a:endParaRPr>
          </a:p>
          <a:p>
            <a:pPr defTabSz="828992" fontAlgn="base" latinLnBrk="1">
              <a:spcBef>
                <a:spcPct val="0"/>
              </a:spcBef>
              <a:spcAft>
                <a:spcPct val="0"/>
              </a:spcAft>
              <a:defRPr/>
            </a:pPr>
            <a:r>
              <a:rPr kumimoji="1" lang="ja-JP" altLang="en-US" sz="1361" dirty="0">
                <a:solidFill>
                  <a:srgbClr val="000000"/>
                </a:solidFill>
                <a:latin typeface="Arial"/>
                <a:ea typeface="ＭＳ Ｐゴシック"/>
              </a:rPr>
              <a:t>　　</a:t>
            </a:r>
            <a:r>
              <a:rPr kumimoji="1" lang="en-US" altLang="ja-JP" sz="1270" dirty="0">
                <a:solidFill>
                  <a:srgbClr val="000000"/>
                </a:solidFill>
                <a:latin typeface="Arial"/>
                <a:ea typeface="ＭＳ Ｐゴシック"/>
              </a:rPr>
              <a:t>※</a:t>
            </a:r>
            <a:r>
              <a:rPr kumimoji="1" lang="ja-JP" altLang="en-US" sz="1270" dirty="0">
                <a:solidFill>
                  <a:srgbClr val="000000"/>
                </a:solidFill>
                <a:latin typeface="Arial"/>
                <a:ea typeface="ＭＳ Ｐゴシック"/>
              </a:rPr>
              <a:t>平成３０年度事業では、基幹相談支援センターの設置促進を図るための取組の好事例等を収集した手引きを作成</a:t>
            </a:r>
            <a:endParaRPr kumimoji="1" lang="en-US" altLang="ja-JP" sz="1270" dirty="0">
              <a:solidFill>
                <a:srgbClr val="000000"/>
              </a:solidFill>
              <a:latin typeface="Arial"/>
              <a:ea typeface="ＭＳ Ｐゴシック"/>
            </a:endParaRPr>
          </a:p>
          <a:p>
            <a:pPr defTabSz="828992" fontAlgn="base" latinLnBrk="1">
              <a:spcBef>
                <a:spcPct val="0"/>
              </a:spcBef>
              <a:spcAft>
                <a:spcPct val="0"/>
              </a:spcAft>
              <a:defRPr/>
            </a:pPr>
            <a:endParaRPr kumimoji="1" lang="en-US" altLang="ja-JP" sz="907" dirty="0">
              <a:solidFill>
                <a:srgbClr val="000000"/>
              </a:solidFill>
              <a:latin typeface="Arial"/>
              <a:ea typeface="ＭＳ Ｐゴシック"/>
            </a:endParaRPr>
          </a:p>
          <a:p>
            <a:pPr defTabSz="828992" fontAlgn="base" latinLnBrk="1">
              <a:spcBef>
                <a:spcPct val="0"/>
              </a:spcBef>
              <a:spcAft>
                <a:spcPct val="0"/>
              </a:spcAft>
              <a:defRPr/>
            </a:pPr>
            <a:r>
              <a:rPr kumimoji="1" lang="ja-JP" altLang="en-US" sz="1361" dirty="0">
                <a:solidFill>
                  <a:srgbClr val="000000"/>
                </a:solidFill>
                <a:latin typeface="Arial"/>
                <a:ea typeface="ＭＳ Ｐゴシック"/>
              </a:rPr>
              <a:t>　</a:t>
            </a:r>
            <a:r>
              <a:rPr kumimoji="1" lang="en-US" altLang="ja-JP" sz="1361" dirty="0">
                <a:solidFill>
                  <a:srgbClr val="000000"/>
                </a:solidFill>
                <a:latin typeface="Arial"/>
                <a:ea typeface="ＭＳ Ｐゴシック"/>
              </a:rPr>
              <a:t>【</a:t>
            </a:r>
            <a:r>
              <a:rPr kumimoji="1" lang="ja-JP" altLang="en-US" sz="1361" dirty="0">
                <a:solidFill>
                  <a:srgbClr val="000000"/>
                </a:solidFill>
                <a:latin typeface="Arial"/>
                <a:ea typeface="ＭＳ Ｐゴシック"/>
              </a:rPr>
              <a:t>実施主体</a:t>
            </a:r>
            <a:r>
              <a:rPr kumimoji="1" lang="en-US" altLang="ja-JP" sz="1361" dirty="0">
                <a:solidFill>
                  <a:srgbClr val="000000"/>
                </a:solidFill>
                <a:latin typeface="Arial"/>
                <a:ea typeface="ＭＳ Ｐゴシック"/>
              </a:rPr>
              <a:t>】</a:t>
            </a:r>
            <a:r>
              <a:rPr kumimoji="1" lang="ja-JP" altLang="en-US" sz="1361" dirty="0">
                <a:solidFill>
                  <a:srgbClr val="000000"/>
                </a:solidFill>
                <a:latin typeface="Arial"/>
                <a:ea typeface="ＭＳ Ｐゴシック"/>
              </a:rPr>
              <a:t>　　国（民間団体へ委託予定）</a:t>
            </a:r>
            <a:endParaRPr kumimoji="1" lang="en-US" altLang="ja-JP" sz="1361" dirty="0">
              <a:solidFill>
                <a:srgbClr val="000000"/>
              </a:solidFill>
              <a:latin typeface="Arial"/>
              <a:ea typeface="ＭＳ Ｐゴシック"/>
            </a:endParaRPr>
          </a:p>
        </p:txBody>
      </p:sp>
      <p:sp>
        <p:nvSpPr>
          <p:cNvPr id="16" name="テキスト ボックス 15"/>
          <p:cNvSpPr txBox="1"/>
          <p:nvPr/>
        </p:nvSpPr>
        <p:spPr>
          <a:xfrm>
            <a:off x="53830" y="2023468"/>
            <a:ext cx="1399442" cy="315599"/>
          </a:xfrm>
          <a:prstGeom prst="rect">
            <a:avLst/>
          </a:prstGeom>
          <a:solidFill>
            <a:srgbClr val="92D050"/>
          </a:solidFill>
          <a:ln/>
        </p:spPr>
        <p:style>
          <a:lnRef idx="1">
            <a:schemeClr val="accent1"/>
          </a:lnRef>
          <a:fillRef idx="3">
            <a:schemeClr val="accent1"/>
          </a:fillRef>
          <a:effectRef idx="2">
            <a:schemeClr val="accent1"/>
          </a:effectRef>
          <a:fontRef idx="minor">
            <a:schemeClr val="lt1"/>
          </a:fontRef>
        </p:style>
        <p:txBody>
          <a:bodyPr wrap="square">
            <a:spAutoFit/>
          </a:bodyPr>
          <a:lstStyle/>
          <a:p>
            <a:pPr algn="ctr" defTabSz="828992" fontAlgn="base">
              <a:spcBef>
                <a:spcPct val="0"/>
              </a:spcBef>
              <a:spcAft>
                <a:spcPct val="0"/>
              </a:spcAft>
              <a:defRPr/>
            </a:pPr>
            <a:r>
              <a:rPr kumimoji="1" lang="ja-JP" altLang="en-US" sz="1451" b="1" dirty="0">
                <a:solidFill>
                  <a:prstClr val="white"/>
                </a:solidFill>
                <a:latin typeface="Arial"/>
                <a:ea typeface="ＭＳ Ｐゴシック"/>
              </a:rPr>
              <a:t>事業内容等</a:t>
            </a:r>
          </a:p>
        </p:txBody>
      </p:sp>
      <p:sp>
        <p:nvSpPr>
          <p:cNvPr id="7" name="テキスト ボックス 6"/>
          <p:cNvSpPr txBox="1"/>
          <p:nvPr/>
        </p:nvSpPr>
        <p:spPr>
          <a:xfrm>
            <a:off x="216979" y="3889411"/>
            <a:ext cx="817437" cy="315599"/>
          </a:xfrm>
          <a:prstGeom prst="rect">
            <a:avLst/>
          </a:prstGeom>
          <a:noFill/>
        </p:spPr>
        <p:txBody>
          <a:bodyPr wrap="square" rtlCol="0">
            <a:spAutoFit/>
          </a:bodyPr>
          <a:lstStyle/>
          <a:p>
            <a:pPr defTabSz="844083" fontAlgn="base">
              <a:spcBef>
                <a:spcPct val="0"/>
              </a:spcBef>
              <a:spcAft>
                <a:spcPct val="0"/>
              </a:spcAft>
              <a:defRPr/>
            </a:pPr>
            <a:r>
              <a:rPr kumimoji="1" lang="ja-JP" altLang="en-US" sz="1451" dirty="0">
                <a:solidFill>
                  <a:prstClr val="black"/>
                </a:solidFill>
                <a:latin typeface="ＭＳ Ｐゴシック"/>
                <a:ea typeface="ＭＳ Ｐゴシック" charset="-128"/>
              </a:rPr>
              <a:t>（参考）</a:t>
            </a:r>
            <a:endParaRPr kumimoji="1" lang="ja-JP" altLang="en-US" sz="1451" dirty="0">
              <a:solidFill>
                <a:prstClr val="black"/>
              </a:solidFill>
              <a:latin typeface="ＭＳ Ｐゴシック" panose="020B0600070205080204" pitchFamily="50" charset="-128"/>
              <a:ea typeface="ＭＳ Ｐゴシック" panose="020B0600070205080204" pitchFamily="50" charset="-128"/>
            </a:endParaRPr>
          </a:p>
        </p:txBody>
      </p:sp>
      <p:sp>
        <p:nvSpPr>
          <p:cNvPr id="19" name="ホームベース 18"/>
          <p:cNvSpPr/>
          <p:nvPr/>
        </p:nvSpPr>
        <p:spPr>
          <a:xfrm>
            <a:off x="2458917" y="4517628"/>
            <a:ext cx="480147" cy="959515"/>
          </a:xfrm>
          <a:prstGeom prst="homePlate">
            <a:avLst>
              <a:gd name="adj" fmla="val 40912"/>
            </a:avLst>
          </a:prstGeom>
          <a:ln>
            <a:prstDash val="dash"/>
          </a:ln>
        </p:spPr>
        <p:style>
          <a:lnRef idx="2">
            <a:schemeClr val="accent1"/>
          </a:lnRef>
          <a:fillRef idx="1">
            <a:schemeClr val="lt1"/>
          </a:fillRef>
          <a:effectRef idx="0">
            <a:schemeClr val="accent1"/>
          </a:effectRef>
          <a:fontRef idx="minor">
            <a:schemeClr val="dk1"/>
          </a:fontRef>
        </p:style>
        <p:txBody>
          <a:bodyPr rtlCol="0" anchor="ctr"/>
          <a:lstStyle/>
          <a:p>
            <a:pPr defTabSz="844083" fontAlgn="base">
              <a:spcBef>
                <a:spcPct val="0"/>
              </a:spcBef>
              <a:spcAft>
                <a:spcPct val="0"/>
              </a:spcAft>
              <a:defRPr/>
            </a:pPr>
            <a:r>
              <a:rPr kumimoji="1" lang="ja-JP" altLang="en-US" sz="1088" dirty="0">
                <a:solidFill>
                  <a:prstClr val="black"/>
                </a:solidFill>
                <a:latin typeface="Arial"/>
                <a:ea typeface="ＭＳ Ｐゴシック"/>
              </a:rPr>
              <a:t>制度創設</a:t>
            </a:r>
            <a:endParaRPr kumimoji="1" lang="en-US" altLang="ja-JP" sz="1088" dirty="0">
              <a:solidFill>
                <a:prstClr val="black"/>
              </a:solidFill>
              <a:latin typeface="Arial"/>
              <a:ea typeface="ＭＳ Ｐゴシック"/>
            </a:endParaRPr>
          </a:p>
        </p:txBody>
      </p:sp>
      <p:sp>
        <p:nvSpPr>
          <p:cNvPr id="6" name="ホームベース 5"/>
          <p:cNvSpPr/>
          <p:nvPr/>
        </p:nvSpPr>
        <p:spPr>
          <a:xfrm>
            <a:off x="4950851" y="6061706"/>
            <a:ext cx="2454025" cy="432383"/>
          </a:xfrm>
          <a:prstGeom prst="homePlate">
            <a:avLst/>
          </a:prstGeom>
          <a:solidFill>
            <a:schemeClr val="accent6">
              <a:lumMod val="50000"/>
            </a:schemeClr>
          </a:solidFill>
          <a:ln>
            <a:solidFill>
              <a:schemeClr val="accent6">
                <a:lumMod val="75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defTabSz="844083" fontAlgn="base">
              <a:spcBef>
                <a:spcPct val="0"/>
              </a:spcBef>
              <a:spcAft>
                <a:spcPct val="0"/>
              </a:spcAft>
              <a:defRPr/>
            </a:pPr>
            <a:r>
              <a:rPr kumimoji="1" lang="ja-JP" altLang="en-US" sz="1088" b="1" dirty="0">
                <a:solidFill>
                  <a:prstClr val="white"/>
                </a:solidFill>
                <a:latin typeface="Arial"/>
                <a:ea typeface="ＭＳ Ｐゴシック"/>
              </a:rPr>
              <a:t>モニタリング結果等の検証手法に</a:t>
            </a:r>
            <a:endParaRPr kumimoji="1" lang="en-US" altLang="ja-JP" sz="1088" b="1" dirty="0">
              <a:solidFill>
                <a:prstClr val="white"/>
              </a:solidFill>
              <a:latin typeface="Arial"/>
              <a:ea typeface="ＭＳ Ｐゴシック"/>
            </a:endParaRPr>
          </a:p>
          <a:p>
            <a:pPr algn="ctr" defTabSz="844083" fontAlgn="base">
              <a:spcBef>
                <a:spcPct val="0"/>
              </a:spcBef>
              <a:spcAft>
                <a:spcPct val="0"/>
              </a:spcAft>
              <a:defRPr/>
            </a:pPr>
            <a:r>
              <a:rPr kumimoji="1" lang="ja-JP" altLang="en-US" sz="1088" b="1" dirty="0">
                <a:solidFill>
                  <a:prstClr val="white"/>
                </a:solidFill>
                <a:latin typeface="Arial"/>
                <a:ea typeface="ＭＳ Ｐゴシック"/>
              </a:rPr>
              <a:t>関するガイドラインの作成</a:t>
            </a:r>
          </a:p>
        </p:txBody>
      </p:sp>
      <p:sp>
        <p:nvSpPr>
          <p:cNvPr id="20" name="ホームベース 19"/>
          <p:cNvSpPr/>
          <p:nvPr/>
        </p:nvSpPr>
        <p:spPr>
          <a:xfrm>
            <a:off x="7395596" y="6071692"/>
            <a:ext cx="1748404" cy="456206"/>
          </a:xfrm>
          <a:prstGeom prst="homePlate">
            <a:avLst>
              <a:gd name="adj" fmla="val 26651"/>
            </a:avLst>
          </a:prstGeom>
          <a:ln>
            <a:solidFill>
              <a:schemeClr val="accent6"/>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defTabSz="844083" fontAlgn="base">
              <a:spcBef>
                <a:spcPct val="0"/>
              </a:spcBef>
              <a:spcAft>
                <a:spcPct val="0"/>
              </a:spcAft>
              <a:defRPr/>
            </a:pPr>
            <a:r>
              <a:rPr kumimoji="1" lang="ja-JP" altLang="en-US" sz="1088" dirty="0">
                <a:solidFill>
                  <a:prstClr val="black"/>
                </a:solidFill>
                <a:latin typeface="Arial"/>
                <a:ea typeface="ＭＳ Ｐゴシック"/>
              </a:rPr>
              <a:t>・ガイドラインを参考に</a:t>
            </a:r>
            <a:endParaRPr kumimoji="1" lang="en-US" altLang="ja-JP" sz="1088" dirty="0">
              <a:solidFill>
                <a:prstClr val="black"/>
              </a:solidFill>
              <a:latin typeface="Arial"/>
              <a:ea typeface="ＭＳ Ｐゴシック"/>
            </a:endParaRPr>
          </a:p>
          <a:p>
            <a:pPr defTabSz="844083" fontAlgn="base">
              <a:spcBef>
                <a:spcPct val="0"/>
              </a:spcBef>
              <a:spcAft>
                <a:spcPct val="0"/>
              </a:spcAft>
              <a:defRPr/>
            </a:pPr>
            <a:r>
              <a:rPr kumimoji="1" lang="ja-JP" altLang="en-US" sz="1088" dirty="0">
                <a:solidFill>
                  <a:prstClr val="black"/>
                </a:solidFill>
                <a:latin typeface="Arial"/>
                <a:ea typeface="ＭＳ Ｐゴシック"/>
              </a:rPr>
              <a:t>　取組を推進</a:t>
            </a:r>
          </a:p>
        </p:txBody>
      </p:sp>
      <p:sp>
        <p:nvSpPr>
          <p:cNvPr id="22" name="テキスト ボックス 21"/>
          <p:cNvSpPr txBox="1"/>
          <p:nvPr/>
        </p:nvSpPr>
        <p:spPr>
          <a:xfrm>
            <a:off x="6103429" y="15948"/>
            <a:ext cx="3021521" cy="315599"/>
          </a:xfrm>
          <a:prstGeom prst="rect">
            <a:avLst/>
          </a:prstGeom>
          <a:noFill/>
        </p:spPr>
        <p:txBody>
          <a:bodyPr wrap="square" rtlCol="0">
            <a:spAutoFit/>
          </a:bodyPr>
          <a:lstStyle/>
          <a:p>
            <a:pPr algn="r" defTabSz="844083" fontAlgn="base">
              <a:spcBef>
                <a:spcPct val="0"/>
              </a:spcBef>
              <a:spcAft>
                <a:spcPct val="0"/>
              </a:spcAft>
              <a:defRPr/>
            </a:pPr>
            <a:r>
              <a:rPr kumimoji="1" lang="ja-JP" altLang="en-US" sz="1451" dirty="0" smtClean="0">
                <a:solidFill>
                  <a:prstClr val="black"/>
                </a:solidFill>
                <a:latin typeface="ＭＳ Ｐゴシック"/>
                <a:ea typeface="ＭＳ Ｐゴシック" charset="-128"/>
              </a:rPr>
              <a:t>（令和元年度まで国が直接養成）</a:t>
            </a:r>
            <a:endParaRPr kumimoji="1" lang="ja-JP" altLang="en-US" sz="1451" dirty="0">
              <a:solidFill>
                <a:prstClr val="black"/>
              </a:solidFill>
              <a:latin typeface="ＭＳ Ｐゴシック" panose="020B0600070205080204" pitchFamily="50" charset="-128"/>
              <a:ea typeface="ＭＳ Ｐゴシック" panose="020B0600070205080204" pitchFamily="50" charset="-128"/>
            </a:endParaRPr>
          </a:p>
        </p:txBody>
      </p:sp>
      <p:sp>
        <p:nvSpPr>
          <p:cNvPr id="8" name="スライド番号プレースホルダー 7"/>
          <p:cNvSpPr>
            <a:spLocks noGrp="1"/>
          </p:cNvSpPr>
          <p:nvPr>
            <p:ph type="sldNum" sz="quarter" idx="12"/>
          </p:nvPr>
        </p:nvSpPr>
        <p:spPr>
          <a:xfrm>
            <a:off x="6924483" y="6496312"/>
            <a:ext cx="2057400" cy="365125"/>
          </a:xfrm>
        </p:spPr>
        <p:txBody>
          <a:bodyPr/>
          <a:lstStyle/>
          <a:p>
            <a:fld id="{2ADEAB0B-3364-414D-832E-F3CDA843F507}" type="slidenum">
              <a:rPr kumimoji="1" lang="ja-JP" altLang="en-US" smtClean="0"/>
              <a:t>45</a:t>
            </a:fld>
            <a:endParaRPr kumimoji="1" lang="ja-JP" altLang="en-US"/>
          </a:p>
        </p:txBody>
      </p:sp>
    </p:spTree>
    <p:extLst>
      <p:ext uri="{BB962C8B-B14F-4D97-AF65-F5344CB8AC3E}">
        <p14:creationId xmlns:p14="http://schemas.microsoft.com/office/powerpoint/2010/main" val="387821941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178786" y="517287"/>
            <a:ext cx="8786446" cy="5836626"/>
          </a:xfrm>
        </p:spPr>
        <p:txBody>
          <a:bodyPr/>
          <a:lstStyle/>
          <a:p>
            <a:r>
              <a:rPr lang="ja-JP" altLang="en-US" sz="3323" smtClean="0"/>
              <a:t>参考資料</a:t>
            </a:r>
            <a:r>
              <a:rPr lang="en-US" altLang="ja-JP" sz="3323" smtClean="0">
                <a:latin typeface="+mj-ea"/>
              </a:rPr>
              <a:t>Ⅰ</a:t>
            </a:r>
            <a:r>
              <a:rPr lang="ja-JP" altLang="en-US" sz="3323" smtClean="0"/>
              <a:t/>
            </a:r>
            <a:br>
              <a:rPr lang="ja-JP" altLang="en-US" sz="3323" smtClean="0"/>
            </a:br>
            <a:r>
              <a:rPr lang="ja-JP" altLang="en-US" sz="2400"/>
              <a:t>サービス管理</a:t>
            </a:r>
            <a:r>
              <a:rPr lang="ja-JP" altLang="en-US" sz="2400" smtClean="0"/>
              <a:t>責任者・児童</a:t>
            </a:r>
            <a:r>
              <a:rPr lang="ja-JP" altLang="en-US" sz="2400" dirty="0" smtClean="0"/>
              <a:t>発達支援</a:t>
            </a:r>
            <a:r>
              <a:rPr lang="ja-JP" altLang="en-US" sz="2400" smtClean="0"/>
              <a:t>管理責任者に</a:t>
            </a:r>
            <a:r>
              <a:rPr lang="ja-JP" altLang="en-US" sz="2400" dirty="0" smtClean="0"/>
              <a:t>ついて</a:t>
            </a:r>
            <a:r>
              <a:rPr lang="ja-JP" altLang="en-US" sz="2400" dirty="0"/>
              <a:t/>
            </a:r>
            <a:br>
              <a:rPr lang="ja-JP" altLang="en-US" sz="2400" dirty="0"/>
            </a:br>
            <a:endParaRPr lang="ja-JP" altLang="en-US" sz="2400" dirty="0"/>
          </a:p>
        </p:txBody>
      </p:sp>
      <p:sp>
        <p:nvSpPr>
          <p:cNvPr id="3" name="スライド番号プレースホルダー 2"/>
          <p:cNvSpPr>
            <a:spLocks noGrp="1"/>
          </p:cNvSpPr>
          <p:nvPr>
            <p:ph type="sldNum" sz="quarter" idx="12"/>
          </p:nvPr>
        </p:nvSpPr>
        <p:spPr/>
        <p:txBody>
          <a:bodyPr/>
          <a:lstStyle/>
          <a:p>
            <a:fld id="{2ADEAB0B-3364-414D-832E-F3CDA843F507}" type="slidenum">
              <a:rPr kumimoji="1" lang="ja-JP" altLang="en-US" smtClean="0"/>
              <a:t>46</a:t>
            </a:fld>
            <a:endParaRPr kumimoji="1" lang="ja-JP" altLang="en-US"/>
          </a:p>
        </p:txBody>
      </p:sp>
    </p:spTree>
    <p:extLst>
      <p:ext uri="{BB962C8B-B14F-4D97-AF65-F5344CB8AC3E}">
        <p14:creationId xmlns:p14="http://schemas.microsoft.com/office/powerpoint/2010/main" val="256721967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546" y="1"/>
            <a:ext cx="9118362"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ＭＳ Ｐゴシック" panose="020B0600070205080204" pitchFamily="50" charset="-128"/>
                <a:ea typeface="ＭＳ Ｐゴシック" panose="020B0600070205080204" pitchFamily="50" charset="-128"/>
              </a:rPr>
              <a:t>　　サービス管理</a:t>
            </a:r>
            <a:r>
              <a:rPr kumimoji="1" lang="ja-JP" altLang="en-US" sz="2000" dirty="0" smtClean="0">
                <a:solidFill>
                  <a:schemeClr val="tx1"/>
                </a:solidFill>
                <a:latin typeface="ＭＳ Ｐゴシック" panose="020B0600070205080204" pitchFamily="50" charset="-128"/>
                <a:ea typeface="ＭＳ Ｐゴシック" panose="020B0600070205080204" pitchFamily="50" charset="-128"/>
              </a:rPr>
              <a:t>責任者・</a:t>
            </a:r>
            <a:r>
              <a:rPr kumimoji="1" lang="ja-JP" altLang="en-US" sz="2000" dirty="0">
                <a:solidFill>
                  <a:schemeClr val="tx1"/>
                </a:solidFill>
                <a:latin typeface="ＭＳ Ｐゴシック" panose="020B0600070205080204" pitchFamily="50" charset="-128"/>
                <a:ea typeface="ＭＳ Ｐゴシック" panose="020B0600070205080204" pitchFamily="50" charset="-128"/>
              </a:rPr>
              <a:t>児童発達支援管理</a:t>
            </a:r>
            <a:r>
              <a:rPr kumimoji="1" lang="ja-JP" altLang="en-US" sz="2000" dirty="0" smtClean="0">
                <a:solidFill>
                  <a:schemeClr val="tx1"/>
                </a:solidFill>
                <a:latin typeface="ＭＳ Ｐゴシック" panose="020B0600070205080204" pitchFamily="50" charset="-128"/>
                <a:ea typeface="ＭＳ Ｐゴシック" panose="020B0600070205080204" pitchFamily="50" charset="-128"/>
              </a:rPr>
              <a:t>責任者</a:t>
            </a:r>
            <a:r>
              <a:rPr lang="ja-JP" altLang="en-US" sz="2000" dirty="0">
                <a:solidFill>
                  <a:schemeClr val="tx1"/>
                </a:solidFill>
                <a:latin typeface="ＭＳ Ｐゴシック" panose="020B0600070205080204" pitchFamily="50" charset="-128"/>
                <a:ea typeface="ＭＳ Ｐゴシック" panose="020B0600070205080204" pitchFamily="50" charset="-128"/>
              </a:rPr>
              <a:t>養成</a:t>
            </a:r>
            <a:r>
              <a:rPr lang="ja-JP" altLang="en-US" sz="2000" dirty="0" smtClean="0">
                <a:solidFill>
                  <a:schemeClr val="tx1"/>
                </a:solidFill>
                <a:latin typeface="ＭＳ Ｐゴシック" panose="020B0600070205080204" pitchFamily="50" charset="-128"/>
                <a:ea typeface="ＭＳ Ｐゴシック" panose="020B0600070205080204" pitchFamily="50" charset="-128"/>
              </a:rPr>
              <a:t>の現状及び課題</a:t>
            </a:r>
            <a:endParaRPr lang="en-US" altLang="en-US" sz="2000"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6" name="正方形/長方形 5"/>
          <p:cNvSpPr/>
          <p:nvPr/>
        </p:nvSpPr>
        <p:spPr>
          <a:xfrm>
            <a:off x="80208" y="648393"/>
            <a:ext cx="8920753" cy="4387631"/>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marL="355600" indent="-177800"/>
            <a:r>
              <a:rPr lang="ja-JP" altLang="en-US" sz="1600"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600" dirty="0">
                <a:solidFill>
                  <a:schemeClr val="tx1"/>
                </a:solidFill>
                <a:latin typeface="ＭＳ Ｐゴシック" panose="020B0600070205080204" pitchFamily="50" charset="-128"/>
                <a:ea typeface="ＭＳ Ｐゴシック" panose="020B0600070205080204" pitchFamily="50" charset="-128"/>
              </a:rPr>
              <a:t>現行の</a:t>
            </a:r>
            <a:r>
              <a:rPr lang="ja-JP" altLang="ja-JP" sz="1600" dirty="0">
                <a:solidFill>
                  <a:schemeClr val="tx1"/>
                </a:solidFill>
                <a:latin typeface="ＭＳ Ｐゴシック" panose="020B0600070205080204" pitchFamily="50" charset="-128"/>
                <a:ea typeface="ＭＳ Ｐゴシック" panose="020B0600070205080204" pitchFamily="50" charset="-128"/>
              </a:rPr>
              <a:t>サービス管理責任者等を養成するための研修は</a:t>
            </a:r>
            <a:r>
              <a:rPr lang="ja-JP" altLang="ja-JP" sz="1600"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600" dirty="0">
                <a:solidFill>
                  <a:schemeClr val="tx1"/>
                </a:solidFill>
                <a:latin typeface="ＭＳ Ｐゴシック" panose="020B0600070205080204" pitchFamily="50" charset="-128"/>
                <a:ea typeface="ＭＳ Ｐゴシック" panose="020B0600070205080204" pitchFamily="50" charset="-128"/>
              </a:rPr>
              <a:t>１</a:t>
            </a:r>
            <a:r>
              <a:rPr lang="ja-JP" altLang="ja-JP" sz="1600" dirty="0" smtClean="0">
                <a:solidFill>
                  <a:schemeClr val="tx1"/>
                </a:solidFill>
                <a:latin typeface="ＭＳ Ｐゴシック" panose="020B0600070205080204" pitchFamily="50" charset="-128"/>
                <a:ea typeface="ＭＳ Ｐゴシック" panose="020B0600070205080204" pitchFamily="50" charset="-128"/>
              </a:rPr>
              <a:t>回限り</a:t>
            </a:r>
            <a:r>
              <a:rPr lang="ja-JP" altLang="en-US" sz="1600" dirty="0">
                <a:solidFill>
                  <a:schemeClr val="tx1"/>
                </a:solidFill>
                <a:latin typeface="ＭＳ Ｐゴシック" panose="020B0600070205080204" pitchFamily="50" charset="-128"/>
                <a:ea typeface="ＭＳ Ｐゴシック" panose="020B0600070205080204" pitchFamily="50" charset="-128"/>
              </a:rPr>
              <a:t>で</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あり、振り返り</a:t>
            </a:r>
            <a:r>
              <a:rPr lang="ja-JP" altLang="en-US" sz="1600" dirty="0">
                <a:solidFill>
                  <a:schemeClr val="tx1"/>
                </a:solidFill>
                <a:latin typeface="ＭＳ Ｐゴシック" panose="020B0600070205080204" pitchFamily="50" charset="-128"/>
                <a:ea typeface="ＭＳ Ｐゴシック" panose="020B0600070205080204" pitchFamily="50" charset="-128"/>
              </a:rPr>
              <a:t>や更新</a:t>
            </a:r>
            <a:r>
              <a:rPr lang="ja-JP" altLang="ja-JP" sz="1600" dirty="0">
                <a:solidFill>
                  <a:schemeClr val="tx1"/>
                </a:solidFill>
                <a:latin typeface="ＭＳ Ｐゴシック" panose="020B0600070205080204" pitchFamily="50" charset="-128"/>
                <a:ea typeface="ＭＳ Ｐゴシック" panose="020B0600070205080204" pitchFamily="50" charset="-128"/>
              </a:rPr>
              <a:t>の機会</a:t>
            </a:r>
            <a:r>
              <a:rPr lang="ja-JP" altLang="en-US" sz="1600" dirty="0">
                <a:solidFill>
                  <a:schemeClr val="tx1"/>
                </a:solidFill>
                <a:latin typeface="ＭＳ Ｐゴシック" panose="020B0600070205080204" pitchFamily="50" charset="-128"/>
                <a:ea typeface="ＭＳ Ｐゴシック" panose="020B0600070205080204" pitchFamily="50" charset="-128"/>
              </a:rPr>
              <a:t>となる研修等</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を</a:t>
            </a:r>
            <a:r>
              <a:rPr lang="ja-JP" altLang="en-US" sz="1600" dirty="0">
                <a:solidFill>
                  <a:schemeClr val="tx1"/>
                </a:solidFill>
                <a:latin typeface="ＭＳ Ｐゴシック" panose="020B0600070205080204" pitchFamily="50" charset="-128"/>
                <a:ea typeface="ＭＳ Ｐゴシック" panose="020B0600070205080204" pitchFamily="50" charset="-128"/>
              </a:rPr>
              <a:t>国</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と</a:t>
            </a:r>
            <a:r>
              <a:rPr lang="ja-JP" altLang="en-US" sz="1600" dirty="0">
                <a:solidFill>
                  <a:schemeClr val="tx1"/>
                </a:solidFill>
                <a:latin typeface="ＭＳ Ｐゴシック" panose="020B0600070205080204" pitchFamily="50" charset="-128"/>
                <a:ea typeface="ＭＳ Ｐゴシック" panose="020B0600070205080204" pitchFamily="50" charset="-128"/>
              </a:rPr>
              <a:t>しては定めていない。</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marL="355600" indent="-177800"/>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marL="355600" indent="-177800"/>
            <a:r>
              <a:rPr lang="ja-JP" altLang="en-US" sz="1600" dirty="0">
                <a:solidFill>
                  <a:schemeClr val="tx1"/>
                </a:solidFill>
                <a:latin typeface="ＭＳ Ｐゴシック" panose="020B0600070205080204" pitchFamily="50" charset="-128"/>
                <a:ea typeface="ＭＳ Ｐゴシック" panose="020B0600070205080204" pitchFamily="50" charset="-128"/>
              </a:rPr>
              <a:t>○ 　こうした現状において、受講者の状況に応じた段階的な研修実施ができておらず受講者の質の担保が</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困難であることや、更新</a:t>
            </a:r>
            <a:r>
              <a:rPr lang="ja-JP" altLang="en-US" sz="1600" dirty="0">
                <a:solidFill>
                  <a:schemeClr val="tx1"/>
                </a:solidFill>
                <a:latin typeface="ＭＳ Ｐゴシック" panose="020B0600070205080204" pitchFamily="50" charset="-128"/>
                <a:ea typeface="ＭＳ Ｐゴシック" panose="020B0600070205080204" pitchFamily="50" charset="-128"/>
              </a:rPr>
              <a:t>研修などの機会が設定されていないため</a:t>
            </a:r>
            <a:r>
              <a:rPr lang="ja-JP" altLang="en-US" sz="1600" u="sng" dirty="0">
                <a:solidFill>
                  <a:schemeClr val="tx1"/>
                </a:solidFill>
                <a:latin typeface="ＭＳ Ｐゴシック" panose="020B0600070205080204" pitchFamily="50" charset="-128"/>
                <a:ea typeface="ＭＳ Ｐゴシック" panose="020B0600070205080204" pitchFamily="50" charset="-128"/>
              </a:rPr>
              <a:t>サービス管理責任者等の要件を満たした後における質の担保が困難</a:t>
            </a:r>
            <a:r>
              <a:rPr lang="ja-JP" altLang="en-US" sz="1600" dirty="0">
                <a:solidFill>
                  <a:schemeClr val="tx1"/>
                </a:solidFill>
                <a:latin typeface="ＭＳ Ｐゴシック" panose="020B0600070205080204" pitchFamily="50" charset="-128"/>
                <a:ea typeface="ＭＳ Ｐゴシック" panose="020B0600070205080204" pitchFamily="50" charset="-128"/>
              </a:rPr>
              <a:t>で</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あることが指摘</a:t>
            </a:r>
            <a:r>
              <a:rPr lang="ja-JP" altLang="en-US" sz="1600" dirty="0">
                <a:solidFill>
                  <a:schemeClr val="tx1"/>
                </a:solidFill>
                <a:latin typeface="ＭＳ Ｐゴシック" panose="020B0600070205080204" pitchFamily="50" charset="-128"/>
                <a:ea typeface="ＭＳ Ｐゴシック" panose="020B0600070205080204" pitchFamily="50" charset="-128"/>
              </a:rPr>
              <a:t>されている。</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marL="355600" indent="-177800"/>
            <a:r>
              <a:rPr lang="ja-JP" altLang="en-US" sz="1600" dirty="0">
                <a:solidFill>
                  <a:schemeClr val="tx1"/>
                </a:solidFill>
                <a:latin typeface="ＭＳ Ｐゴシック" panose="020B0600070205080204" pitchFamily="50" charset="-128"/>
                <a:ea typeface="ＭＳ Ｐゴシック" panose="020B0600070205080204" pitchFamily="50" charset="-128"/>
              </a:rPr>
              <a:t>　（平成</a:t>
            </a:r>
            <a:r>
              <a:rPr lang="en-US" altLang="ja-JP" sz="1600" dirty="0">
                <a:solidFill>
                  <a:schemeClr val="tx1"/>
                </a:solidFill>
                <a:latin typeface="ＭＳ Ｐゴシック" panose="020B0600070205080204" pitchFamily="50" charset="-128"/>
                <a:ea typeface="ＭＳ Ｐゴシック" panose="020B0600070205080204" pitchFamily="50" charset="-128"/>
              </a:rPr>
              <a:t>24</a:t>
            </a:r>
            <a:r>
              <a:rPr lang="ja-JP" altLang="en-US" sz="1600" dirty="0">
                <a:solidFill>
                  <a:schemeClr val="tx1"/>
                </a:solidFill>
                <a:latin typeface="ＭＳ Ｐゴシック" panose="020B0600070205080204" pitchFamily="50" charset="-128"/>
                <a:ea typeface="ＭＳ Ｐゴシック" panose="020B0600070205080204" pitchFamily="50" charset="-128"/>
              </a:rPr>
              <a:t>年度障害者総合福祉推進事業「障害福祉サービス事業におけるサービス管理責任者養成のあり方に関する</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調査」）</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marL="355600" indent="-177800"/>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marL="355600" indent="-177800"/>
            <a:r>
              <a:rPr lang="ja-JP" altLang="en-US" sz="1600" dirty="0">
                <a:solidFill>
                  <a:schemeClr val="tx1"/>
                </a:solidFill>
                <a:latin typeface="ＭＳ Ｐゴシック" panose="020B0600070205080204" pitchFamily="50" charset="-128"/>
                <a:ea typeface="ＭＳ Ｐゴシック" panose="020B0600070205080204" pitchFamily="50" charset="-128"/>
              </a:rPr>
              <a:t>○　平成</a:t>
            </a:r>
            <a:r>
              <a:rPr lang="en-US" altLang="ja-JP" sz="1600" dirty="0">
                <a:solidFill>
                  <a:schemeClr val="tx1"/>
                </a:solidFill>
                <a:latin typeface="ＭＳ Ｐゴシック" panose="020B0600070205080204" pitchFamily="50" charset="-128"/>
                <a:ea typeface="ＭＳ Ｐゴシック" panose="020B0600070205080204" pitchFamily="50" charset="-128"/>
              </a:rPr>
              <a:t>28</a:t>
            </a:r>
            <a:r>
              <a:rPr lang="ja-JP" altLang="en-US" sz="1600" dirty="0">
                <a:solidFill>
                  <a:schemeClr val="tx1"/>
                </a:solidFill>
                <a:latin typeface="ＭＳ Ｐゴシック" panose="020B0600070205080204" pitchFamily="50" charset="-128"/>
                <a:ea typeface="ＭＳ Ｐゴシック" panose="020B0600070205080204" pitchFamily="50" charset="-128"/>
              </a:rPr>
              <a:t>年度に実施した調査研究事業で</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は、サービス</a:t>
            </a:r>
            <a:r>
              <a:rPr lang="ja-JP" altLang="en-US" sz="1600" dirty="0">
                <a:solidFill>
                  <a:schemeClr val="tx1"/>
                </a:solidFill>
                <a:latin typeface="ＭＳ Ｐゴシック" panose="020B0600070205080204" pitchFamily="50" charset="-128"/>
                <a:ea typeface="ＭＳ Ｐゴシック" panose="020B0600070205080204" pitchFamily="50" charset="-128"/>
              </a:rPr>
              <a:t>管理責任者等の実務者の業務に対する認識は浸透してきているものの、業務実行状況には個々に大きな差があることが指摘されている。</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marL="355600" indent="-177800"/>
            <a:r>
              <a:rPr lang="ja-JP" altLang="en-US" sz="1600" dirty="0">
                <a:solidFill>
                  <a:schemeClr val="tx1"/>
                </a:solidFill>
                <a:latin typeface="ＭＳ Ｐゴシック" panose="020B0600070205080204" pitchFamily="50" charset="-128"/>
                <a:ea typeface="ＭＳ Ｐゴシック" panose="020B0600070205080204" pitchFamily="50" charset="-128"/>
              </a:rPr>
              <a:t>　（平成</a:t>
            </a:r>
            <a:r>
              <a:rPr lang="en-US" altLang="ja-JP" sz="1600" dirty="0">
                <a:solidFill>
                  <a:schemeClr val="tx1"/>
                </a:solidFill>
                <a:latin typeface="ＭＳ Ｐゴシック" panose="020B0600070205080204" pitchFamily="50" charset="-128"/>
                <a:ea typeface="ＭＳ Ｐゴシック" panose="020B0600070205080204" pitchFamily="50" charset="-128"/>
              </a:rPr>
              <a:t>28</a:t>
            </a:r>
            <a:r>
              <a:rPr lang="ja-JP" altLang="en-US" sz="1600" dirty="0">
                <a:solidFill>
                  <a:schemeClr val="tx1"/>
                </a:solidFill>
                <a:latin typeface="ＭＳ Ｐゴシック" panose="020B0600070205080204" pitchFamily="50" charset="-128"/>
                <a:ea typeface="ＭＳ Ｐゴシック" panose="020B0600070205080204" pitchFamily="50" charset="-128"/>
              </a:rPr>
              <a:t>年度障害者総合福祉推進事業「サービス管理責任者等の業務実態の把握と質の確保に関する調査研究事業」</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a:t>
            </a:r>
            <a:endParaRPr lang="en-US" altLang="ja-JP" sz="1600" dirty="0" smtClean="0">
              <a:solidFill>
                <a:schemeClr val="tx1"/>
              </a:solidFill>
              <a:latin typeface="ＭＳ Ｐゴシック" panose="020B0600070205080204" pitchFamily="50" charset="-128"/>
              <a:ea typeface="ＭＳ Ｐゴシック" panose="020B0600070205080204" pitchFamily="50" charset="-128"/>
            </a:endParaRPr>
          </a:p>
          <a:p>
            <a:pPr marL="355600" indent="-177800"/>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marL="355600" indent="-177800"/>
            <a:r>
              <a:rPr lang="ja-JP" altLang="en-US" sz="1600" dirty="0" smtClean="0">
                <a:solidFill>
                  <a:schemeClr val="tx1"/>
                </a:solidFill>
                <a:latin typeface="ＭＳ Ｐゴシック" panose="020B0600070205080204" pitchFamily="50" charset="-128"/>
                <a:ea typeface="ＭＳ Ｐゴシック" panose="020B0600070205080204" pitchFamily="50" charset="-128"/>
              </a:rPr>
              <a:t>○　一方で、サービス管理責任者等の確保が困難であるため、サービス管理責任者等の要件である</a:t>
            </a:r>
            <a:r>
              <a:rPr lang="ja-JP" altLang="en-US" sz="1600" u="sng" dirty="0" smtClean="0">
                <a:solidFill>
                  <a:schemeClr val="tx1"/>
                </a:solidFill>
                <a:latin typeface="ＭＳ Ｐゴシック" panose="020B0600070205080204" pitchFamily="50" charset="-128"/>
                <a:ea typeface="ＭＳ Ｐゴシック" panose="020B0600070205080204" pitchFamily="50" charset="-128"/>
              </a:rPr>
              <a:t>実務経験年数について緩和を求める</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声も挙がっている。</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p:txBody>
      </p:sp>
      <p:sp>
        <p:nvSpPr>
          <p:cNvPr id="2" name="正方形/長方形 1"/>
          <p:cNvSpPr/>
          <p:nvPr/>
        </p:nvSpPr>
        <p:spPr>
          <a:xfrm>
            <a:off x="125595" y="5718411"/>
            <a:ext cx="8875366" cy="96687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265113" indent="-180975"/>
            <a:r>
              <a:rPr lang="ja-JP" altLang="en-US" sz="1600" dirty="0" smtClean="0">
                <a:solidFill>
                  <a:schemeClr val="tx1"/>
                </a:solidFill>
                <a:latin typeface="ＭＳ Ｐゴシック" panose="020B0600070205080204" pitchFamily="50" charset="-128"/>
                <a:ea typeface="ＭＳ Ｐゴシック" panose="020B0600070205080204" pitchFamily="50" charset="-128"/>
              </a:rPr>
              <a:t>○  上記課題に対応すべく、平成</a:t>
            </a:r>
            <a:r>
              <a:rPr lang="en-US" altLang="ja-JP" sz="1600" dirty="0">
                <a:solidFill>
                  <a:schemeClr val="tx1"/>
                </a:solidFill>
                <a:latin typeface="ＭＳ Ｐゴシック" panose="020B0600070205080204" pitchFamily="50" charset="-128"/>
                <a:ea typeface="ＭＳ Ｐゴシック" panose="020B0600070205080204" pitchFamily="50" charset="-128"/>
              </a:rPr>
              <a:t>27</a:t>
            </a:r>
            <a:r>
              <a:rPr lang="ja-JP" altLang="en-US" sz="1600" dirty="0">
                <a:solidFill>
                  <a:schemeClr val="tx1"/>
                </a:solidFill>
                <a:latin typeface="ＭＳ Ｐゴシック" panose="020B0600070205080204" pitchFamily="50" charset="-128"/>
                <a:ea typeface="ＭＳ Ｐゴシック" panose="020B0600070205080204" pitchFamily="50" charset="-128"/>
              </a:rPr>
              <a:t>年度より３カ年で実施</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した厚生</a:t>
            </a:r>
            <a:r>
              <a:rPr lang="ja-JP" altLang="en-US" sz="1600" dirty="0">
                <a:solidFill>
                  <a:schemeClr val="tx1"/>
                </a:solidFill>
                <a:latin typeface="ＭＳ Ｐゴシック" panose="020B0600070205080204" pitchFamily="50" charset="-128"/>
                <a:ea typeface="ＭＳ Ｐゴシック" panose="020B0600070205080204" pitchFamily="50" charset="-128"/>
              </a:rPr>
              <a:t>労働科学</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研究において、新た</a:t>
            </a:r>
            <a:r>
              <a:rPr lang="ja-JP" altLang="en-US" sz="1600" dirty="0">
                <a:solidFill>
                  <a:schemeClr val="tx1"/>
                </a:solidFill>
                <a:latin typeface="ＭＳ Ｐゴシック" panose="020B0600070205080204" pitchFamily="50" charset="-128"/>
                <a:ea typeface="ＭＳ Ｐゴシック" panose="020B0600070205080204" pitchFamily="50" charset="-128"/>
              </a:rPr>
              <a:t>な研修制度の仕組みに関する研究及びモデル研修プログラムの</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開発を行った。</a:t>
            </a:r>
            <a:endParaRPr lang="en-US" altLang="ja-JP" sz="1600"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7" name="下矢印 6"/>
          <p:cNvSpPr/>
          <p:nvPr/>
        </p:nvSpPr>
        <p:spPr>
          <a:xfrm>
            <a:off x="3524769" y="5187164"/>
            <a:ext cx="1969726" cy="387664"/>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grpSp>
        <p:nvGrpSpPr>
          <p:cNvPr id="8" name="グループ化 1">
            <a:extLst>
              <a:ext uri="{FF2B5EF4-FFF2-40B4-BE49-F238E27FC236}">
                <a16:creationId xmlns:a16="http://schemas.microsoft.com/office/drawing/2014/main" id="{FCB529C2-D725-5A40-9D74-C5AD1EFD2573}"/>
              </a:ext>
            </a:extLst>
          </p:cNvPr>
          <p:cNvGrpSpPr/>
          <p:nvPr/>
        </p:nvGrpSpPr>
        <p:grpSpPr>
          <a:xfrm>
            <a:off x="0" y="407397"/>
            <a:ext cx="9144000" cy="72008"/>
            <a:chOff x="0" y="188640"/>
            <a:chExt cx="9144000" cy="72008"/>
          </a:xfrm>
        </p:grpSpPr>
        <p:cxnSp>
          <p:nvCxnSpPr>
            <p:cNvPr id="9" name="直線コネクタ 8">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5" name="スライド番号プレースホルダー 4"/>
          <p:cNvSpPr>
            <a:spLocks noGrp="1"/>
          </p:cNvSpPr>
          <p:nvPr>
            <p:ph type="sldNum" sz="quarter" idx="12"/>
          </p:nvPr>
        </p:nvSpPr>
        <p:spPr>
          <a:xfrm>
            <a:off x="6477000" y="6584951"/>
            <a:ext cx="2057400" cy="365125"/>
          </a:xfrm>
        </p:spPr>
        <p:txBody>
          <a:bodyPr/>
          <a:lstStyle/>
          <a:p>
            <a:fld id="{2ADEAB0B-3364-414D-832E-F3CDA843F507}" type="slidenum">
              <a:rPr kumimoji="1" lang="ja-JP" altLang="en-US" smtClean="0"/>
              <a:t>47</a:t>
            </a:fld>
            <a:endParaRPr kumimoji="1" lang="ja-JP" altLang="en-US"/>
          </a:p>
        </p:txBody>
      </p:sp>
    </p:spTree>
    <p:extLst>
      <p:ext uri="{BB962C8B-B14F-4D97-AF65-F5344CB8AC3E}">
        <p14:creationId xmlns:p14="http://schemas.microsoft.com/office/powerpoint/2010/main" val="413126388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59581" y="130420"/>
            <a:ext cx="8416950" cy="440005"/>
          </a:xfrm>
          <a:prstGeom prst="rect">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46" dirty="0">
                <a:solidFill>
                  <a:srgbClr val="000000"/>
                </a:solidFill>
                <a:latin typeface="ＤＦ特太ゴシック体" panose="020B0509000000000000" pitchFamily="49" charset="-128"/>
                <a:ea typeface="ＤＦ特太ゴシック体" panose="020B0509000000000000" pitchFamily="49" charset="-128"/>
              </a:rPr>
              <a:t>　　サービス管理責任者・児童発達支援管理責任者研修の見直しについて</a:t>
            </a:r>
          </a:p>
        </p:txBody>
      </p:sp>
      <p:sp>
        <p:nvSpPr>
          <p:cNvPr id="6" name="正方形/長方形 5"/>
          <p:cNvSpPr/>
          <p:nvPr/>
        </p:nvSpPr>
        <p:spPr>
          <a:xfrm>
            <a:off x="425731" y="757452"/>
            <a:ext cx="8268546" cy="1860923"/>
          </a:xfrm>
          <a:prstGeom prst="rect">
            <a:avLst/>
          </a:prstGeom>
          <a:noFill/>
          <a:ln w="19050">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44726" indent="-167058"/>
            <a:r>
              <a:rPr lang="ja-JP" altLang="en-US" sz="1108" dirty="0">
                <a:solidFill>
                  <a:schemeClr val="tx1"/>
                </a:solidFill>
                <a:latin typeface="ＭＳ Ｐゴシック" panose="020B0600070205080204" pitchFamily="50" charset="-128"/>
                <a:ea typeface="ＭＳ Ｐゴシック" panose="020B0600070205080204" pitchFamily="50" charset="-128"/>
              </a:rPr>
              <a:t>○　一定期間毎の知識や技術の更新を図るとともに、実践の積み重ねを行いながら段階的なスキルアップを図ることができるよう、研修　</a:t>
            </a:r>
            <a:endParaRPr lang="en-US" altLang="ja-JP" sz="1108" dirty="0">
              <a:solidFill>
                <a:schemeClr val="tx1"/>
              </a:solidFill>
              <a:latin typeface="ＭＳ Ｐゴシック" panose="020B0600070205080204" pitchFamily="50" charset="-128"/>
              <a:ea typeface="ＭＳ Ｐゴシック" panose="020B0600070205080204" pitchFamily="50" charset="-128"/>
            </a:endParaRPr>
          </a:p>
          <a:p>
            <a:pPr marL="244726" indent="-167058"/>
            <a:r>
              <a:rPr lang="ja-JP" altLang="en-US" sz="1108" dirty="0">
                <a:solidFill>
                  <a:schemeClr val="tx1"/>
                </a:solidFill>
                <a:latin typeface="ＭＳ Ｐゴシック" panose="020B0600070205080204" pitchFamily="50" charset="-128"/>
                <a:ea typeface="ＭＳ Ｐゴシック" panose="020B0600070205080204" pitchFamily="50" charset="-128"/>
              </a:rPr>
              <a:t>　　を</a:t>
            </a:r>
            <a:r>
              <a:rPr lang="ja-JP" altLang="en-US" sz="1108" b="1" u="sng" dirty="0">
                <a:solidFill>
                  <a:schemeClr val="tx1"/>
                </a:solidFill>
                <a:latin typeface="ＭＳ Ｐゴシック" panose="020B0600070205080204" pitchFamily="50" charset="-128"/>
                <a:ea typeface="ＭＳ Ｐゴシック" panose="020B0600070205080204" pitchFamily="50" charset="-128"/>
              </a:rPr>
              <a:t>基礎研修、実践研修、更新研修</a:t>
            </a:r>
            <a:r>
              <a:rPr lang="ja-JP" altLang="en-US" sz="1108" dirty="0">
                <a:solidFill>
                  <a:schemeClr val="tx1"/>
                </a:solidFill>
                <a:latin typeface="ＭＳ Ｐゴシック" panose="020B0600070205080204" pitchFamily="50" charset="-128"/>
                <a:ea typeface="ＭＳ Ｐゴシック" panose="020B0600070205080204" pitchFamily="50" charset="-128"/>
              </a:rPr>
              <a:t>と分け、実践研修・更新研修の受講に当たっては、</a:t>
            </a:r>
            <a:r>
              <a:rPr lang="ja-JP" altLang="en-US" sz="1108" b="1" u="sng" dirty="0">
                <a:solidFill>
                  <a:schemeClr val="tx1"/>
                </a:solidFill>
                <a:latin typeface="ＭＳ Ｐゴシック" panose="020B0600070205080204" pitchFamily="50" charset="-128"/>
                <a:ea typeface="ＭＳ Ｐゴシック" panose="020B0600070205080204" pitchFamily="50" charset="-128"/>
              </a:rPr>
              <a:t>一定の実務経験の要件</a:t>
            </a:r>
            <a:r>
              <a:rPr lang="en-US" altLang="ja-JP" sz="1108" b="1" u="sng" dirty="0">
                <a:solidFill>
                  <a:schemeClr val="tx1"/>
                </a:solidFill>
                <a:latin typeface="ＭＳ Ｐゴシック" panose="020B0600070205080204" pitchFamily="50" charset="-128"/>
                <a:ea typeface="ＭＳ Ｐゴシック" panose="020B0600070205080204" pitchFamily="50" charset="-128"/>
              </a:rPr>
              <a:t>(</a:t>
            </a:r>
            <a:r>
              <a:rPr lang="ja-JP" altLang="en-US" sz="1108" b="1" u="sng" dirty="0">
                <a:solidFill>
                  <a:schemeClr val="tx1"/>
                </a:solidFill>
                <a:latin typeface="ＭＳ Ｐゴシック" panose="020B0600070205080204" pitchFamily="50" charset="-128"/>
                <a:ea typeface="ＭＳ Ｐゴシック" panose="020B0600070205080204" pitchFamily="50" charset="-128"/>
              </a:rPr>
              <a:t>注</a:t>
            </a:r>
            <a:r>
              <a:rPr lang="en-US" altLang="ja-JP" sz="1108" b="1" u="sng" dirty="0">
                <a:solidFill>
                  <a:schemeClr val="tx1"/>
                </a:solidFill>
                <a:latin typeface="ＭＳ Ｐゴシック" panose="020B0600070205080204" pitchFamily="50" charset="-128"/>
                <a:ea typeface="ＭＳ Ｐゴシック" panose="020B0600070205080204" pitchFamily="50" charset="-128"/>
              </a:rPr>
              <a:t>)</a:t>
            </a:r>
            <a:r>
              <a:rPr lang="ja-JP" altLang="en-US" sz="1108" dirty="0">
                <a:solidFill>
                  <a:schemeClr val="tx1"/>
                </a:solidFill>
                <a:latin typeface="ＭＳ Ｐゴシック" panose="020B0600070205080204" pitchFamily="50" charset="-128"/>
                <a:ea typeface="ＭＳ Ｐゴシック" panose="020B0600070205080204" pitchFamily="50" charset="-128"/>
              </a:rPr>
              <a:t>を設定。</a:t>
            </a:r>
            <a:endParaRPr lang="en-US" altLang="ja-JP" sz="1108" dirty="0">
              <a:solidFill>
                <a:schemeClr val="tx1"/>
              </a:solidFill>
              <a:latin typeface="ＭＳ Ｐゴシック" panose="020B0600070205080204" pitchFamily="50" charset="-128"/>
              <a:ea typeface="ＭＳ Ｐゴシック" panose="020B0600070205080204" pitchFamily="50" charset="-128"/>
            </a:endParaRPr>
          </a:p>
          <a:p>
            <a:pPr marL="244726" indent="-167058"/>
            <a:r>
              <a:rPr lang="ja-JP" altLang="en-US" sz="1108" dirty="0">
                <a:solidFill>
                  <a:schemeClr val="tx1"/>
                </a:solidFill>
                <a:latin typeface="ＭＳ Ｐゴシック" panose="020B0600070205080204" pitchFamily="50" charset="-128"/>
                <a:ea typeface="ＭＳ Ｐゴシック" panose="020B0600070205080204" pitchFamily="50" charset="-128"/>
              </a:rPr>
              <a:t>　</a:t>
            </a:r>
            <a:r>
              <a:rPr lang="ja-JP" altLang="en-US" sz="1108">
                <a:solidFill>
                  <a:schemeClr val="tx1"/>
                </a:solidFill>
                <a:latin typeface="ＭＳ Ｐゴシック" panose="020B0600070205080204" pitchFamily="50" charset="-128"/>
                <a:ea typeface="ＭＳ Ｐゴシック" panose="020B0600070205080204" pitchFamily="50" charset="-128"/>
              </a:rPr>
              <a:t>　</a:t>
            </a:r>
            <a:r>
              <a:rPr lang="en-US" altLang="ja-JP" sz="969" smtClean="0">
                <a:solidFill>
                  <a:schemeClr val="tx1"/>
                </a:solidFill>
                <a:latin typeface="ＭＳ Ｐゴシック" panose="020B0600070205080204" pitchFamily="50" charset="-128"/>
                <a:ea typeface="ＭＳ Ｐゴシック" panose="020B0600070205080204" pitchFamily="50" charset="-128"/>
              </a:rPr>
              <a:t>※</a:t>
            </a:r>
            <a:r>
              <a:rPr lang="ja-JP" altLang="en-US" sz="969" u="sng" smtClean="0">
                <a:solidFill>
                  <a:schemeClr val="tx1"/>
                </a:solidFill>
                <a:latin typeface="ＭＳ Ｐゴシック" panose="020B0600070205080204" pitchFamily="50" charset="-128"/>
                <a:ea typeface="ＭＳ Ｐゴシック" panose="020B0600070205080204" pitchFamily="50" charset="-128"/>
              </a:rPr>
              <a:t>令和元年度</a:t>
            </a:r>
            <a:r>
              <a:rPr lang="ja-JP" altLang="en-US" sz="969" u="sng" dirty="0">
                <a:solidFill>
                  <a:schemeClr val="tx1"/>
                </a:solidFill>
                <a:latin typeface="ＭＳ Ｐゴシック" panose="020B0600070205080204" pitchFamily="50" charset="-128"/>
                <a:ea typeface="ＭＳ Ｐゴシック" panose="020B0600070205080204" pitchFamily="50" charset="-128"/>
              </a:rPr>
              <a:t>から新体系による研修開始</a:t>
            </a:r>
            <a:r>
              <a:rPr lang="ja-JP" altLang="en-US" sz="969" dirty="0">
                <a:solidFill>
                  <a:schemeClr val="tx1"/>
                </a:solidFill>
                <a:latin typeface="ＭＳ Ｐゴシック" panose="020B0600070205080204" pitchFamily="50" charset="-128"/>
                <a:ea typeface="ＭＳ Ｐゴシック" panose="020B0600070205080204" pitchFamily="50" charset="-128"/>
              </a:rPr>
              <a:t>。旧体系研修</a:t>
            </a:r>
            <a:r>
              <a:rPr lang="ja-JP" altLang="en-US" sz="969">
                <a:solidFill>
                  <a:schemeClr val="tx1"/>
                </a:solidFill>
                <a:latin typeface="ＭＳ Ｐゴシック" panose="020B0600070205080204" pitchFamily="50" charset="-128"/>
                <a:ea typeface="ＭＳ Ｐゴシック" panose="020B0600070205080204" pitchFamily="50" charset="-128"/>
              </a:rPr>
              <a:t>受講</a:t>
            </a:r>
            <a:r>
              <a:rPr lang="ja-JP" altLang="en-US" sz="969" smtClean="0">
                <a:solidFill>
                  <a:schemeClr val="tx1"/>
                </a:solidFill>
                <a:latin typeface="ＭＳ Ｐゴシック" panose="020B0600070205080204" pitchFamily="50" charset="-128"/>
                <a:ea typeface="ＭＳ Ｐゴシック" panose="020B0600070205080204" pitchFamily="50" charset="-128"/>
              </a:rPr>
              <a:t>者は令和５年度</a:t>
            </a:r>
            <a:r>
              <a:rPr lang="ja-JP" altLang="en-US" sz="969" dirty="0">
                <a:solidFill>
                  <a:schemeClr val="tx1"/>
                </a:solidFill>
                <a:latin typeface="ＭＳ Ｐゴシック" panose="020B0600070205080204" pitchFamily="50" charset="-128"/>
                <a:ea typeface="ＭＳ Ｐゴシック" panose="020B0600070205080204" pitchFamily="50" charset="-128"/>
              </a:rPr>
              <a:t>末までに更新研修の受講が必要</a:t>
            </a:r>
            <a:r>
              <a:rPr lang="ja-JP" altLang="en-US" sz="969" b="1" dirty="0">
                <a:solidFill>
                  <a:schemeClr val="tx1"/>
                </a:solidFill>
                <a:latin typeface="ＭＳ Ｐゴシック" panose="020B0600070205080204" pitchFamily="50" charset="-128"/>
                <a:ea typeface="ＭＳ Ｐゴシック" panose="020B0600070205080204" pitchFamily="50" charset="-128"/>
              </a:rPr>
              <a:t>。</a:t>
            </a:r>
            <a:endParaRPr lang="en-US" altLang="ja-JP" sz="969" b="1" dirty="0">
              <a:solidFill>
                <a:schemeClr val="tx1"/>
              </a:solidFill>
              <a:latin typeface="ＭＳ Ｐゴシック" panose="020B0600070205080204" pitchFamily="50" charset="-128"/>
              <a:ea typeface="ＭＳ Ｐゴシック" panose="020B0600070205080204" pitchFamily="50" charset="-128"/>
            </a:endParaRPr>
          </a:p>
          <a:p>
            <a:pPr marL="244726" indent="-167058"/>
            <a:endParaRPr lang="en-US" altLang="ja-JP" sz="738" b="1" dirty="0">
              <a:solidFill>
                <a:schemeClr val="tx1"/>
              </a:solidFill>
              <a:latin typeface="ＭＳ Ｐゴシック" panose="020B0600070205080204" pitchFamily="50" charset="-128"/>
              <a:ea typeface="ＭＳ Ｐゴシック" panose="020B0600070205080204" pitchFamily="50" charset="-128"/>
            </a:endParaRPr>
          </a:p>
          <a:p>
            <a:pPr marL="244726" indent="-167058"/>
            <a:r>
              <a:rPr lang="ja-JP" altLang="en-US" sz="1108" dirty="0">
                <a:solidFill>
                  <a:schemeClr val="tx1"/>
                </a:solidFill>
                <a:latin typeface="ＭＳ Ｐゴシック" panose="020B0600070205080204" pitchFamily="50" charset="-128"/>
                <a:ea typeface="ＭＳ Ｐゴシック" panose="020B0600070205080204" pitchFamily="50" charset="-128"/>
              </a:rPr>
              <a:t>○　分野を超えた連携を図るための共通基盤を構築する等の観点から、サービス管理責任者研修の全分野及び児童発達支援管理責任者研修の</a:t>
            </a:r>
            <a:r>
              <a:rPr lang="ja-JP" altLang="en-US" sz="1108" b="1" u="sng" dirty="0">
                <a:solidFill>
                  <a:schemeClr val="tx1"/>
                </a:solidFill>
                <a:latin typeface="ＭＳ Ｐゴシック" panose="020B0600070205080204" pitchFamily="50" charset="-128"/>
                <a:ea typeface="ＭＳ Ｐゴシック" panose="020B0600070205080204" pitchFamily="50" charset="-128"/>
              </a:rPr>
              <a:t>カリキュラムを統一し、共通で実施</a:t>
            </a:r>
            <a:r>
              <a:rPr lang="ja-JP" altLang="en-US" sz="1108" dirty="0">
                <a:solidFill>
                  <a:schemeClr val="tx1"/>
                </a:solidFill>
                <a:latin typeface="ＭＳ Ｐゴシック" panose="020B0600070205080204" pitchFamily="50" charset="-128"/>
                <a:ea typeface="ＭＳ Ｐゴシック" panose="020B0600070205080204" pitchFamily="50" charset="-128"/>
              </a:rPr>
              <a:t>する。</a:t>
            </a:r>
            <a:endParaRPr lang="en-US" altLang="ja-JP" sz="1108" dirty="0">
              <a:solidFill>
                <a:schemeClr val="tx1"/>
              </a:solidFill>
              <a:latin typeface="ＭＳ Ｐゴシック" panose="020B0600070205080204" pitchFamily="50" charset="-128"/>
              <a:ea typeface="ＭＳ Ｐゴシック" panose="020B0600070205080204" pitchFamily="50" charset="-128"/>
            </a:endParaRPr>
          </a:p>
          <a:p>
            <a:pPr marL="244726" indent="-167058"/>
            <a:r>
              <a:rPr lang="ja-JP" altLang="en-US" sz="1108" dirty="0">
                <a:solidFill>
                  <a:schemeClr val="tx1"/>
                </a:solidFill>
                <a:latin typeface="ＭＳ Ｐゴシック" panose="020B0600070205080204" pitchFamily="50" charset="-128"/>
                <a:ea typeface="ＭＳ Ｐゴシック" panose="020B0600070205080204" pitchFamily="50" charset="-128"/>
              </a:rPr>
              <a:t>　　</a:t>
            </a:r>
            <a:r>
              <a:rPr lang="en-US" altLang="ja-JP" sz="969" dirty="0">
                <a:solidFill>
                  <a:schemeClr val="tx1"/>
                </a:solidFill>
                <a:latin typeface="ＭＳ Ｐゴシック" panose="020B0600070205080204" pitchFamily="50" charset="-128"/>
                <a:ea typeface="ＭＳ Ｐゴシック" panose="020B0600070205080204" pitchFamily="50" charset="-128"/>
              </a:rPr>
              <a:t>※</a:t>
            </a:r>
            <a:r>
              <a:rPr lang="ja-JP" altLang="en-US" sz="969" dirty="0">
                <a:solidFill>
                  <a:schemeClr val="tx1"/>
                </a:solidFill>
                <a:latin typeface="ＭＳ Ｐゴシック" panose="020B0600070205080204" pitchFamily="50" charset="-128"/>
                <a:ea typeface="ＭＳ Ｐゴシック" panose="020B0600070205080204" pitchFamily="50" charset="-128"/>
              </a:rPr>
              <a:t>　共通の知識及び技術に加えて各分野等において必要な知識や技術については、新たに専門コース別研修を創設</a:t>
            </a:r>
            <a:r>
              <a:rPr lang="ja-JP" altLang="en-US" sz="969">
                <a:solidFill>
                  <a:schemeClr val="tx1"/>
                </a:solidFill>
                <a:latin typeface="ＭＳ Ｐゴシック" panose="020B0600070205080204" pitchFamily="50" charset="-128"/>
                <a:ea typeface="ＭＳ Ｐゴシック" panose="020B0600070205080204" pitchFamily="50" charset="-128"/>
              </a:rPr>
              <a:t>して</a:t>
            </a:r>
            <a:r>
              <a:rPr lang="ja-JP" altLang="en-US" sz="969" smtClean="0">
                <a:solidFill>
                  <a:schemeClr val="tx1"/>
                </a:solidFill>
                <a:latin typeface="ＭＳ Ｐゴシック" panose="020B0600070205080204" pitchFamily="50" charset="-128"/>
                <a:ea typeface="ＭＳ Ｐゴシック" panose="020B0600070205080204" pitchFamily="50" charset="-128"/>
              </a:rPr>
              <a:t>補完</a:t>
            </a:r>
            <a:r>
              <a:rPr lang="en-US" altLang="ja-JP" sz="969" smtClean="0">
                <a:solidFill>
                  <a:schemeClr val="tx1"/>
                </a:solidFill>
                <a:latin typeface="ＭＳ Ｐゴシック" panose="020B0600070205080204" pitchFamily="50" charset="-128"/>
                <a:ea typeface="ＭＳ Ｐゴシック" panose="020B0600070205080204" pitchFamily="50" charset="-128"/>
              </a:rPr>
              <a:t>(</a:t>
            </a:r>
            <a:r>
              <a:rPr lang="ja-JP" altLang="en-US" sz="969" smtClean="0">
                <a:solidFill>
                  <a:schemeClr val="tx1"/>
                </a:solidFill>
                <a:latin typeface="ＭＳ Ｐゴシック" panose="020B0600070205080204" pitchFamily="50" charset="-128"/>
                <a:ea typeface="ＭＳ Ｐゴシック" panose="020B0600070205080204" pitchFamily="50" charset="-128"/>
              </a:rPr>
              <a:t>予定</a:t>
            </a:r>
            <a:r>
              <a:rPr lang="en-US" altLang="ja-JP" sz="969" smtClean="0">
                <a:solidFill>
                  <a:schemeClr val="tx1"/>
                </a:solidFill>
                <a:latin typeface="ＭＳ Ｐゴシック" panose="020B0600070205080204" pitchFamily="50" charset="-128"/>
                <a:ea typeface="ＭＳ Ｐゴシック" panose="020B0600070205080204" pitchFamily="50" charset="-128"/>
              </a:rPr>
              <a:t>)</a:t>
            </a:r>
            <a:r>
              <a:rPr lang="ja-JP" altLang="en-US" sz="969" smtClean="0">
                <a:solidFill>
                  <a:schemeClr val="tx1"/>
                </a:solidFill>
                <a:latin typeface="ＭＳ Ｐゴシック" panose="020B0600070205080204" pitchFamily="50" charset="-128"/>
                <a:ea typeface="ＭＳ Ｐゴシック" panose="020B0600070205080204" pitchFamily="50" charset="-128"/>
              </a:rPr>
              <a:t>。</a:t>
            </a:r>
            <a:endParaRPr lang="en-US" altLang="ja-JP" sz="969" dirty="0">
              <a:solidFill>
                <a:schemeClr val="tx1"/>
              </a:solidFill>
              <a:latin typeface="ＭＳ Ｐゴシック" panose="020B0600070205080204" pitchFamily="50" charset="-128"/>
              <a:ea typeface="ＭＳ Ｐゴシック" panose="020B0600070205080204" pitchFamily="50" charset="-128"/>
            </a:endParaRPr>
          </a:p>
          <a:p>
            <a:pPr marL="244726" indent="-167058"/>
            <a:endParaRPr lang="en-US" altLang="ja-JP" sz="738" dirty="0">
              <a:solidFill>
                <a:schemeClr val="tx1"/>
              </a:solidFill>
              <a:latin typeface="ＭＳ Ｐゴシック" panose="020B0600070205080204" pitchFamily="50" charset="-128"/>
              <a:ea typeface="ＭＳ Ｐゴシック" panose="020B0600070205080204" pitchFamily="50" charset="-128"/>
            </a:endParaRPr>
          </a:p>
          <a:p>
            <a:pPr marL="244726" indent="-167058"/>
            <a:r>
              <a:rPr lang="ja-JP" altLang="en-US" sz="1108" dirty="0">
                <a:solidFill>
                  <a:schemeClr val="tx1"/>
                </a:solidFill>
                <a:latin typeface="ＭＳ Ｐゴシック" panose="020B0600070205080204" pitchFamily="50" charset="-128"/>
                <a:ea typeface="ＭＳ Ｐゴシック" panose="020B0600070205080204" pitchFamily="50" charset="-128"/>
              </a:rPr>
              <a:t>○　このほか、</a:t>
            </a:r>
            <a:r>
              <a:rPr lang="ja-JP" altLang="en-US" sz="1108" b="1" u="sng" dirty="0">
                <a:solidFill>
                  <a:schemeClr val="tx1"/>
                </a:solidFill>
                <a:latin typeface="ＭＳ Ｐゴシック" panose="020B0600070205080204" pitchFamily="50" charset="-128"/>
                <a:ea typeface="ＭＳ Ｐゴシック" panose="020B0600070205080204" pitchFamily="50" charset="-128"/>
              </a:rPr>
              <a:t>直接支援業務による実務要件を</a:t>
            </a:r>
            <a:r>
              <a:rPr lang="en-US" altLang="ja-JP" sz="1108" b="1" u="sng" dirty="0">
                <a:solidFill>
                  <a:schemeClr val="tx1"/>
                </a:solidFill>
                <a:latin typeface="ＭＳ Ｐゴシック" panose="020B0600070205080204" pitchFamily="50" charset="-128"/>
                <a:ea typeface="ＭＳ Ｐゴシック" panose="020B0600070205080204" pitchFamily="50" charset="-128"/>
              </a:rPr>
              <a:t>10</a:t>
            </a:r>
            <a:r>
              <a:rPr lang="ja-JP" altLang="en-US" sz="1108" b="1" u="sng" dirty="0">
                <a:solidFill>
                  <a:schemeClr val="tx1"/>
                </a:solidFill>
                <a:latin typeface="ＭＳ Ｐゴシック" panose="020B0600070205080204" pitchFamily="50" charset="-128"/>
                <a:ea typeface="ＭＳ Ｐゴシック" panose="020B0600070205080204" pitchFamily="50" charset="-128"/>
              </a:rPr>
              <a:t>年⇒８年に緩和</a:t>
            </a:r>
            <a:r>
              <a:rPr lang="ja-JP" altLang="en-US" sz="1108" dirty="0">
                <a:solidFill>
                  <a:schemeClr val="tx1"/>
                </a:solidFill>
                <a:latin typeface="ＭＳ Ｐゴシック" panose="020B0600070205080204" pitchFamily="50" charset="-128"/>
                <a:ea typeface="ＭＳ Ｐゴシック" panose="020B0600070205080204" pitchFamily="50" charset="-128"/>
              </a:rPr>
              <a:t>するとともに、</a:t>
            </a:r>
            <a:r>
              <a:rPr lang="ja-JP" altLang="en-US" sz="1108">
                <a:solidFill>
                  <a:schemeClr val="tx1"/>
                </a:solidFill>
                <a:latin typeface="ＭＳ Ｐゴシック" panose="020B0600070205080204" pitchFamily="50" charset="-128"/>
                <a:ea typeface="ＭＳ Ｐゴシック" panose="020B0600070205080204" pitchFamily="50" charset="-128"/>
              </a:rPr>
              <a:t>基礎</a:t>
            </a:r>
            <a:r>
              <a:rPr lang="ja-JP" altLang="en-US" sz="1108" smtClean="0">
                <a:solidFill>
                  <a:schemeClr val="tx1"/>
                </a:solidFill>
                <a:latin typeface="ＭＳ Ｐゴシック" panose="020B0600070205080204" pitchFamily="50" charset="-128"/>
                <a:ea typeface="ＭＳ Ｐゴシック" panose="020B0600070205080204" pitchFamily="50" charset="-128"/>
              </a:rPr>
              <a:t>研修修了時点</a:t>
            </a:r>
            <a:r>
              <a:rPr lang="ja-JP" altLang="en-US" sz="1108" dirty="0">
                <a:solidFill>
                  <a:schemeClr val="tx1"/>
                </a:solidFill>
                <a:latin typeface="ＭＳ Ｐゴシック" panose="020B0600070205080204" pitchFamily="50" charset="-128"/>
                <a:ea typeface="ＭＳ Ｐゴシック" panose="020B0600070205080204" pitchFamily="50" charset="-128"/>
              </a:rPr>
              <a:t>において、サービス管理責任者等の一部業務を可能とする等の見直しを行う。</a:t>
            </a:r>
            <a:endParaRPr lang="en-US" altLang="ja-JP" sz="1108" dirty="0">
              <a:solidFill>
                <a:schemeClr val="tx1"/>
              </a:solidFill>
              <a:latin typeface="ＭＳ Ｐゴシック" panose="020B0600070205080204" pitchFamily="50" charset="-128"/>
              <a:ea typeface="ＭＳ Ｐゴシック" panose="020B0600070205080204" pitchFamily="50" charset="-128"/>
            </a:endParaRPr>
          </a:p>
          <a:p>
            <a:pPr marL="244726" indent="-167058"/>
            <a:r>
              <a:rPr lang="ja-JP" altLang="en-US" sz="1108" dirty="0">
                <a:solidFill>
                  <a:schemeClr val="tx1"/>
                </a:solidFill>
                <a:latin typeface="ＭＳ Ｐゴシック" panose="020B0600070205080204" pitchFamily="50" charset="-128"/>
                <a:ea typeface="ＭＳ Ｐゴシック" panose="020B0600070205080204" pitchFamily="50" charset="-128"/>
              </a:rPr>
              <a:t>　</a:t>
            </a:r>
            <a:r>
              <a:rPr lang="ja-JP" altLang="en-US" sz="969" dirty="0">
                <a:solidFill>
                  <a:schemeClr val="tx1"/>
                </a:solidFill>
                <a:latin typeface="ＭＳ Ｐゴシック" panose="020B0600070205080204" pitchFamily="50" charset="-128"/>
                <a:ea typeface="ＭＳ Ｐゴシック" panose="020B0600070205080204" pitchFamily="50" charset="-128"/>
              </a:rPr>
              <a:t>　</a:t>
            </a:r>
            <a:r>
              <a:rPr lang="en-US" altLang="ja-JP" sz="900" dirty="0">
                <a:solidFill>
                  <a:schemeClr val="tx1"/>
                </a:solidFill>
                <a:latin typeface="ＭＳ Ｐゴシック" panose="020B0600070205080204" pitchFamily="50" charset="-128"/>
                <a:ea typeface="ＭＳ Ｐゴシック" panose="020B0600070205080204" pitchFamily="50" charset="-128"/>
              </a:rPr>
              <a:t>※</a:t>
            </a:r>
            <a:r>
              <a:rPr lang="ja-JP" altLang="en-US" sz="900">
                <a:solidFill>
                  <a:schemeClr val="tx1"/>
                </a:solidFill>
                <a:latin typeface="ＭＳ Ｐゴシック" panose="020B0600070205080204" pitchFamily="50" charset="-128"/>
                <a:ea typeface="ＭＳ Ｐゴシック" panose="020B0600070205080204" pitchFamily="50" charset="-128"/>
              </a:rPr>
              <a:t>　</a:t>
            </a:r>
            <a:r>
              <a:rPr lang="ja-JP" altLang="en-US" sz="900" smtClean="0">
                <a:solidFill>
                  <a:schemeClr val="tx1"/>
                </a:solidFill>
                <a:latin typeface="ＭＳ Ｐゴシック" panose="020B0600070205080204" pitchFamily="50" charset="-128"/>
                <a:ea typeface="ＭＳ Ｐゴシック" panose="020B0600070205080204" pitchFamily="50" charset="-128"/>
              </a:rPr>
              <a:t>新カリキュラム移行</a:t>
            </a:r>
            <a:r>
              <a:rPr lang="ja-JP" altLang="en-US" sz="900">
                <a:solidFill>
                  <a:schemeClr val="tx1"/>
                </a:solidFill>
                <a:latin typeface="ＭＳ Ｐゴシック" panose="020B0600070205080204" pitchFamily="50" charset="-128"/>
                <a:ea typeface="ＭＳ Ｐゴシック" panose="020B0600070205080204" pitchFamily="50" charset="-128"/>
              </a:rPr>
              <a:t>時</a:t>
            </a:r>
            <a:r>
              <a:rPr lang="ja-JP" altLang="en-US" sz="900" smtClean="0">
                <a:solidFill>
                  <a:schemeClr val="tx1"/>
                </a:solidFill>
                <a:latin typeface="ＭＳ Ｐゴシック" panose="020B0600070205080204" pitchFamily="50" charset="-128"/>
                <a:ea typeface="ＭＳ Ｐゴシック" panose="020B0600070205080204" pitchFamily="50" charset="-128"/>
              </a:rPr>
              <a:t>に配置に関する実務</a:t>
            </a:r>
            <a:r>
              <a:rPr lang="ja-JP" altLang="en-US" sz="900" dirty="0">
                <a:solidFill>
                  <a:schemeClr val="tx1"/>
                </a:solidFill>
                <a:latin typeface="ＭＳ Ｐゴシック" panose="020B0600070205080204" pitchFamily="50" charset="-128"/>
                <a:ea typeface="ＭＳ Ｐゴシック" panose="020B0600070205080204" pitchFamily="50" charset="-128"/>
              </a:rPr>
              <a:t>要件を満たす者等について、一定期間、</a:t>
            </a:r>
            <a:r>
              <a:rPr lang="ja-JP" altLang="en-US" sz="900">
                <a:solidFill>
                  <a:schemeClr val="tx1"/>
                </a:solidFill>
                <a:latin typeface="ＭＳ Ｐゴシック" panose="020B0600070205080204" pitchFamily="50" charset="-128"/>
                <a:ea typeface="ＭＳ Ｐゴシック" panose="020B0600070205080204" pitchFamily="50" charset="-128"/>
              </a:rPr>
              <a:t>基礎</a:t>
            </a:r>
            <a:r>
              <a:rPr lang="ja-JP" altLang="en-US" sz="900" smtClean="0">
                <a:solidFill>
                  <a:schemeClr val="tx1"/>
                </a:solidFill>
                <a:latin typeface="ＭＳ Ｐゴシック" panose="020B0600070205080204" pitchFamily="50" charset="-128"/>
                <a:ea typeface="ＭＳ Ｐゴシック" panose="020B0600070205080204" pitchFamily="50" charset="-128"/>
              </a:rPr>
              <a:t>研修修了後</a:t>
            </a:r>
            <a:r>
              <a:rPr lang="ja-JP" altLang="en-US" sz="900" dirty="0">
                <a:solidFill>
                  <a:schemeClr val="tx1"/>
                </a:solidFill>
                <a:latin typeface="ＭＳ Ｐゴシック" panose="020B0600070205080204" pitchFamily="50" charset="-128"/>
                <a:ea typeface="ＭＳ Ｐゴシック" panose="020B0600070205080204" pitchFamily="50" charset="-128"/>
              </a:rPr>
              <a:t>にサービス管理責任者等としての配置を認める経過</a:t>
            </a:r>
            <a:r>
              <a:rPr lang="ja-JP" altLang="en-US" sz="900" dirty="0" smtClean="0">
                <a:solidFill>
                  <a:schemeClr val="tx1"/>
                </a:solidFill>
                <a:latin typeface="ＭＳ Ｐゴシック" panose="020B0600070205080204" pitchFamily="50" charset="-128"/>
                <a:ea typeface="ＭＳ Ｐゴシック" panose="020B0600070205080204" pitchFamily="50" charset="-128"/>
              </a:rPr>
              <a:t>措置。</a:t>
            </a:r>
            <a:endParaRPr lang="en-US" altLang="ja-JP" sz="900" dirty="0">
              <a:solidFill>
                <a:schemeClr val="tx1"/>
              </a:solidFill>
              <a:latin typeface="ＭＳ Ｐゴシック" panose="020B0600070205080204" pitchFamily="50" charset="-128"/>
              <a:ea typeface="ＭＳ Ｐゴシック" panose="020B0600070205080204" pitchFamily="50" charset="-128"/>
            </a:endParaRPr>
          </a:p>
        </p:txBody>
      </p:sp>
      <p:grpSp>
        <p:nvGrpSpPr>
          <p:cNvPr id="7" name="グループ化 1">
            <a:extLst>
              <a:ext uri="{FF2B5EF4-FFF2-40B4-BE49-F238E27FC236}">
                <a16:creationId xmlns:a16="http://schemas.microsoft.com/office/drawing/2014/main" id="{FCB529C2-D725-5A40-9D74-C5AD1EFD2573}"/>
              </a:ext>
            </a:extLst>
          </p:cNvPr>
          <p:cNvGrpSpPr/>
          <p:nvPr/>
        </p:nvGrpSpPr>
        <p:grpSpPr>
          <a:xfrm>
            <a:off x="351693" y="544578"/>
            <a:ext cx="8440615" cy="66469"/>
            <a:chOff x="0" y="188640"/>
            <a:chExt cx="9144000" cy="72008"/>
          </a:xfrm>
        </p:grpSpPr>
        <p:cxnSp>
          <p:nvCxnSpPr>
            <p:cNvPr id="8" name="直線コネクタ 7">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12" name="正方形/長方形 11"/>
          <p:cNvSpPr/>
          <p:nvPr/>
        </p:nvSpPr>
        <p:spPr>
          <a:xfrm>
            <a:off x="442749" y="2962750"/>
            <a:ext cx="1467212" cy="924335"/>
          </a:xfrm>
          <a:prstGeom prst="rect">
            <a:avLst/>
          </a:prstGeom>
          <a:ln w="19050"/>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900" dirty="0">
                <a:solidFill>
                  <a:schemeClr val="tx1"/>
                </a:solidFill>
                <a:latin typeface="ＭＳ Ｐゴシック" panose="020B0600070205080204" pitchFamily="50" charset="-128"/>
                <a:ea typeface="ＭＳ Ｐゴシック" panose="020B0600070205080204" pitchFamily="50" charset="-128"/>
              </a:rPr>
              <a:t>サービス</a:t>
            </a:r>
            <a:r>
              <a:rPr lang="ja-JP" altLang="en-US" sz="900">
                <a:solidFill>
                  <a:schemeClr val="tx1"/>
                </a:solidFill>
                <a:latin typeface="ＭＳ Ｐゴシック" panose="020B0600070205080204" pitchFamily="50" charset="-128"/>
                <a:ea typeface="ＭＳ Ｐゴシック" panose="020B0600070205080204" pitchFamily="50" charset="-128"/>
              </a:rPr>
              <a:t>管理</a:t>
            </a:r>
            <a:r>
              <a:rPr lang="ja-JP" altLang="en-US" sz="900" smtClean="0">
                <a:solidFill>
                  <a:schemeClr val="tx1"/>
                </a:solidFill>
                <a:latin typeface="ＭＳ Ｐゴシック" panose="020B0600070205080204" pitchFamily="50" charset="-128"/>
                <a:ea typeface="ＭＳ Ｐゴシック" panose="020B0600070205080204" pitchFamily="50" charset="-128"/>
              </a:rPr>
              <a:t>責任者の配置に関する実務経験要件</a:t>
            </a:r>
            <a:endParaRPr lang="en-US" altLang="ja-JP" sz="900" dirty="0">
              <a:solidFill>
                <a:schemeClr val="tx1"/>
              </a:solidFill>
              <a:latin typeface="ＭＳ Ｐゴシック" panose="020B0600070205080204" pitchFamily="50" charset="-128"/>
              <a:ea typeface="ＭＳ Ｐゴシック" panose="020B0600070205080204" pitchFamily="50" charset="-128"/>
            </a:endParaRPr>
          </a:p>
          <a:p>
            <a:pPr algn="ctr"/>
            <a:endParaRPr lang="en-US" altLang="ja-JP" sz="9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900" dirty="0">
                <a:solidFill>
                  <a:schemeClr val="tx1"/>
                </a:solidFill>
                <a:latin typeface="ＭＳ Ｐゴシック" panose="020B0600070205080204" pitchFamily="50" charset="-128"/>
                <a:ea typeface="ＭＳ Ｐゴシック" panose="020B0600070205080204" pitchFamily="50" charset="-128"/>
              </a:rPr>
              <a:t>児童発達</a:t>
            </a:r>
            <a:r>
              <a:rPr lang="ja-JP" altLang="en-US" sz="900">
                <a:solidFill>
                  <a:schemeClr val="tx1"/>
                </a:solidFill>
                <a:latin typeface="ＭＳ Ｐゴシック" panose="020B0600070205080204" pitchFamily="50" charset="-128"/>
                <a:ea typeface="ＭＳ Ｐゴシック" panose="020B0600070205080204" pitchFamily="50" charset="-128"/>
              </a:rPr>
              <a:t>支援</a:t>
            </a:r>
            <a:r>
              <a:rPr lang="ja-JP" altLang="en-US" sz="900" smtClean="0">
                <a:solidFill>
                  <a:schemeClr val="tx1"/>
                </a:solidFill>
                <a:latin typeface="ＭＳ Ｐゴシック" panose="020B0600070205080204" pitchFamily="50" charset="-128"/>
                <a:ea typeface="ＭＳ Ｐゴシック" panose="020B0600070205080204" pitchFamily="50" charset="-128"/>
              </a:rPr>
              <a:t>管理責任者の配置に関する実務経験要件</a:t>
            </a:r>
            <a:endParaRPr lang="en-US" altLang="ja-JP" sz="900" dirty="0">
              <a:solidFill>
                <a:schemeClr val="tx1"/>
              </a:solidFill>
              <a:latin typeface="ＭＳ Ｐゴシック" panose="020B0600070205080204" pitchFamily="50" charset="-128"/>
              <a:ea typeface="ＭＳ Ｐゴシック" panose="020B0600070205080204" pitchFamily="50" charset="-128"/>
            </a:endParaRPr>
          </a:p>
        </p:txBody>
      </p:sp>
      <p:sp>
        <p:nvSpPr>
          <p:cNvPr id="13" name="加算記号 12"/>
          <p:cNvSpPr/>
          <p:nvPr/>
        </p:nvSpPr>
        <p:spPr>
          <a:xfrm>
            <a:off x="1909962" y="3143269"/>
            <a:ext cx="434802" cy="411005"/>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sz="1477">
              <a:latin typeface="ＭＳ Ｐゴシック" panose="020B0600070205080204" pitchFamily="50" charset="-128"/>
              <a:ea typeface="ＭＳ Ｐゴシック" panose="020B0600070205080204" pitchFamily="50" charset="-128"/>
            </a:endParaRPr>
          </a:p>
        </p:txBody>
      </p:sp>
      <p:sp>
        <p:nvSpPr>
          <p:cNvPr id="15" name="AutoShape 10"/>
          <p:cNvSpPr>
            <a:spLocks noChangeArrowheads="1"/>
          </p:cNvSpPr>
          <p:nvPr/>
        </p:nvSpPr>
        <p:spPr bwMode="auto">
          <a:xfrm rot="5400000">
            <a:off x="5229338" y="2545602"/>
            <a:ext cx="372070" cy="1686748"/>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84390" tIns="42196" rIns="84390" bIns="42196" anchor="ctr"/>
          <a:lstStyle/>
          <a:p>
            <a:pPr fontAlgn="base">
              <a:spcBef>
                <a:spcPct val="0"/>
              </a:spcBef>
              <a:spcAft>
                <a:spcPct val="0"/>
              </a:spcAft>
            </a:pPr>
            <a:endParaRPr lang="ja-JP" altLang="en-US" sz="1846" dirty="0">
              <a:solidFill>
                <a:srgbClr val="000000"/>
              </a:solidFill>
              <a:latin typeface="ＭＳ Ｐゴシック" panose="020B0600070205080204" pitchFamily="50" charset="-128"/>
              <a:ea typeface="ＭＳ Ｐゴシック" panose="020B0600070205080204" pitchFamily="50" charset="-128"/>
            </a:endParaRPr>
          </a:p>
        </p:txBody>
      </p:sp>
      <p:sp>
        <p:nvSpPr>
          <p:cNvPr id="17" name="Rectangle 7"/>
          <p:cNvSpPr>
            <a:spLocks noChangeArrowheads="1"/>
          </p:cNvSpPr>
          <p:nvPr/>
        </p:nvSpPr>
        <p:spPr bwMode="auto">
          <a:xfrm>
            <a:off x="6428936" y="2921198"/>
            <a:ext cx="1074672" cy="984414"/>
          </a:xfrm>
          <a:prstGeom prst="rect">
            <a:avLst/>
          </a:prstGeom>
          <a:ln>
            <a:headEnd/>
            <a:tailEnd/>
          </a:ln>
        </p:spPr>
        <p:style>
          <a:lnRef idx="2">
            <a:schemeClr val="dk1"/>
          </a:lnRef>
          <a:fillRef idx="1">
            <a:schemeClr val="lt1"/>
          </a:fillRef>
          <a:effectRef idx="0">
            <a:schemeClr val="dk1"/>
          </a:effectRef>
          <a:fontRef idx="minor">
            <a:schemeClr val="dk1"/>
          </a:fontRef>
        </p:style>
        <p:txBody>
          <a:bodyPr lIns="84390" tIns="42196" rIns="84390" bIns="42196" anchor="ctr"/>
          <a:lstStyle/>
          <a:p>
            <a:pPr algn="ctr" fontAlgn="base">
              <a:spcBef>
                <a:spcPct val="0"/>
              </a:spcBef>
              <a:spcAft>
                <a:spcPct val="0"/>
              </a:spcAft>
            </a:pPr>
            <a:r>
              <a:rPr lang="ja-JP" altLang="en-US" sz="1108" dirty="0">
                <a:solidFill>
                  <a:srgbClr val="000000"/>
                </a:solidFill>
                <a:latin typeface="ＭＳ Ｐゴシック" panose="020B0600070205080204" pitchFamily="50" charset="-128"/>
                <a:ea typeface="ＭＳ Ｐゴシック" panose="020B0600070205080204" pitchFamily="50" charset="-128"/>
              </a:rPr>
              <a:t>サービス管理責任者</a:t>
            </a:r>
            <a:endParaRPr lang="en-US" altLang="ja-JP" sz="1108" dirty="0">
              <a:solidFill>
                <a:srgbClr val="00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1108" dirty="0">
                <a:solidFill>
                  <a:srgbClr val="000000"/>
                </a:solidFill>
                <a:latin typeface="ＭＳ Ｐゴシック" panose="020B0600070205080204" pitchFamily="50" charset="-128"/>
                <a:ea typeface="ＭＳ Ｐゴシック" panose="020B0600070205080204" pitchFamily="50" charset="-128"/>
              </a:rPr>
              <a:t>児童発達支援</a:t>
            </a:r>
            <a:endParaRPr lang="en-US" altLang="ja-JP" sz="1108" dirty="0">
              <a:solidFill>
                <a:srgbClr val="00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1108" dirty="0">
                <a:solidFill>
                  <a:srgbClr val="000000"/>
                </a:solidFill>
                <a:latin typeface="ＭＳ Ｐゴシック" panose="020B0600070205080204" pitchFamily="50" charset="-128"/>
                <a:ea typeface="ＭＳ Ｐゴシック" panose="020B0600070205080204" pitchFamily="50" charset="-128"/>
              </a:rPr>
              <a:t>管理責任者</a:t>
            </a:r>
            <a:endParaRPr lang="en-US" altLang="ja-JP" sz="1108" dirty="0">
              <a:solidFill>
                <a:srgbClr val="00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1108" dirty="0">
                <a:solidFill>
                  <a:srgbClr val="000000"/>
                </a:solidFill>
                <a:latin typeface="ＭＳ Ｐゴシック" panose="020B0600070205080204" pitchFamily="50" charset="-128"/>
                <a:ea typeface="ＭＳ Ｐゴシック" panose="020B0600070205080204" pitchFamily="50" charset="-128"/>
              </a:rPr>
              <a:t>として配置</a:t>
            </a:r>
          </a:p>
        </p:txBody>
      </p:sp>
      <p:sp>
        <p:nvSpPr>
          <p:cNvPr id="18" name="角丸四角形 17"/>
          <p:cNvSpPr/>
          <p:nvPr/>
        </p:nvSpPr>
        <p:spPr>
          <a:xfrm>
            <a:off x="415866" y="2662128"/>
            <a:ext cx="1290045" cy="24054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292" dirty="0">
                <a:latin typeface="ＭＳ Ｐゴシック" panose="020B0600070205080204" pitchFamily="50" charset="-128"/>
                <a:ea typeface="ＭＳ Ｐゴシック" panose="020B0600070205080204" pitchFamily="50" charset="-128"/>
              </a:rPr>
              <a:t>旧</a:t>
            </a:r>
          </a:p>
        </p:txBody>
      </p:sp>
      <p:sp>
        <p:nvSpPr>
          <p:cNvPr id="19" name="正方形/長方形 18"/>
          <p:cNvSpPr/>
          <p:nvPr/>
        </p:nvSpPr>
        <p:spPr>
          <a:xfrm>
            <a:off x="2333710" y="4446511"/>
            <a:ext cx="2071549" cy="1226338"/>
          </a:xfrm>
          <a:prstGeom prst="rect">
            <a:avLst/>
          </a:prstGeom>
          <a:ln w="19050"/>
        </p:spPr>
        <p:style>
          <a:lnRef idx="2">
            <a:schemeClr val="dk1"/>
          </a:lnRef>
          <a:fillRef idx="1">
            <a:schemeClr val="lt1"/>
          </a:fillRef>
          <a:effectRef idx="0">
            <a:schemeClr val="dk1"/>
          </a:effectRef>
          <a:fontRef idx="minor">
            <a:schemeClr val="dk1"/>
          </a:fontRef>
        </p:style>
        <p:txBody>
          <a:bodyPr rtlCol="0" anchor="t"/>
          <a:lstStyle/>
          <a:p>
            <a:r>
              <a:rPr lang="en-US" altLang="ja-JP" sz="1015" b="1" dirty="0">
                <a:solidFill>
                  <a:srgbClr val="FF0000"/>
                </a:solidFill>
                <a:latin typeface="ＭＳ Ｐゴシック" panose="020B0600070205080204" pitchFamily="50" charset="-128"/>
                <a:ea typeface="ＭＳ Ｐゴシック" panose="020B0600070205080204" pitchFamily="50" charset="-128"/>
              </a:rPr>
              <a:t>【</a:t>
            </a:r>
            <a:r>
              <a:rPr lang="ja-JP" altLang="en-US" sz="1015" b="1" dirty="0">
                <a:solidFill>
                  <a:srgbClr val="FF0000"/>
                </a:solidFill>
                <a:latin typeface="ＭＳ Ｐゴシック" panose="020B0600070205080204" pitchFamily="50" charset="-128"/>
                <a:ea typeface="ＭＳ Ｐゴシック" panose="020B0600070205080204" pitchFamily="50" charset="-128"/>
              </a:rPr>
              <a:t>改定</a:t>
            </a:r>
            <a:r>
              <a:rPr lang="en-US" altLang="ja-JP" sz="1015" b="1" dirty="0">
                <a:solidFill>
                  <a:srgbClr val="FF0000"/>
                </a:solidFill>
                <a:latin typeface="ＭＳ Ｐゴシック" panose="020B0600070205080204" pitchFamily="50" charset="-128"/>
                <a:ea typeface="ＭＳ Ｐゴシック" panose="020B0600070205080204" pitchFamily="50" charset="-128"/>
              </a:rPr>
              <a:t>】</a:t>
            </a:r>
            <a:r>
              <a:rPr lang="ja-JP" altLang="en-US" sz="1015" b="1" dirty="0">
                <a:solidFill>
                  <a:srgbClr val="FF0000"/>
                </a:solidFill>
                <a:latin typeface="ＭＳ Ｐゴシック" panose="020B0600070205080204" pitchFamily="50" charset="-128"/>
                <a:ea typeface="ＭＳ Ｐゴシック" panose="020B0600070205080204" pitchFamily="50" charset="-128"/>
              </a:rPr>
              <a:t>基礎研修</a:t>
            </a:r>
            <a:endParaRPr lang="en-US" altLang="ja-JP" sz="1015" b="1" dirty="0">
              <a:solidFill>
                <a:srgbClr val="FF0000"/>
              </a:solidFill>
              <a:latin typeface="ＭＳ Ｐゴシック" panose="020B0600070205080204" pitchFamily="50" charset="-128"/>
              <a:ea typeface="ＭＳ Ｐゴシック" panose="020B0600070205080204" pitchFamily="50" charset="-128"/>
            </a:endParaRPr>
          </a:p>
          <a:p>
            <a:r>
              <a:rPr lang="ja-JP" altLang="en-US" sz="1015" dirty="0">
                <a:solidFill>
                  <a:schemeClr val="tx1"/>
                </a:solidFill>
                <a:latin typeface="ＭＳ Ｐゴシック" panose="020B0600070205080204" pitchFamily="50" charset="-128"/>
                <a:ea typeface="ＭＳ Ｐゴシック" panose="020B0600070205080204" pitchFamily="50" charset="-128"/>
              </a:rPr>
              <a:t>相談支援従事者初任者研修</a:t>
            </a:r>
            <a:endParaRPr lang="en-US" altLang="ja-JP" sz="1015" dirty="0">
              <a:solidFill>
                <a:schemeClr val="tx1"/>
              </a:solidFill>
              <a:latin typeface="ＭＳ Ｐゴシック" panose="020B0600070205080204" pitchFamily="50" charset="-128"/>
              <a:ea typeface="ＭＳ Ｐゴシック" panose="020B0600070205080204" pitchFamily="50" charset="-128"/>
            </a:endParaRPr>
          </a:p>
          <a:p>
            <a:r>
              <a:rPr lang="ja-JP" altLang="en-US" sz="1015" dirty="0">
                <a:solidFill>
                  <a:schemeClr val="tx1"/>
                </a:solidFill>
                <a:latin typeface="ＭＳ Ｐゴシック" panose="020B0600070205080204" pitchFamily="50" charset="-128"/>
                <a:ea typeface="ＭＳ Ｐゴシック" panose="020B0600070205080204" pitchFamily="50" charset="-128"/>
              </a:rPr>
              <a:t>講義部分の</a:t>
            </a:r>
            <a:r>
              <a:rPr lang="ja-JP" altLang="en-US" sz="1015">
                <a:solidFill>
                  <a:schemeClr val="tx1"/>
                </a:solidFill>
                <a:latin typeface="ＭＳ Ｐゴシック" panose="020B0600070205080204" pitchFamily="50" charset="-128"/>
                <a:ea typeface="ＭＳ Ｐゴシック" panose="020B0600070205080204" pitchFamily="50" charset="-128"/>
              </a:rPr>
              <a:t>一部</a:t>
            </a:r>
            <a:r>
              <a:rPr lang="ja-JP" altLang="en-US" sz="1015" smtClean="0">
                <a:solidFill>
                  <a:schemeClr val="tx1"/>
                </a:solidFill>
                <a:latin typeface="ＭＳ Ｐゴシック" panose="020B0600070205080204" pitchFamily="50" charset="-128"/>
                <a:ea typeface="ＭＳ Ｐゴシック" panose="020B0600070205080204" pitchFamily="50" charset="-128"/>
              </a:rPr>
              <a:t>を修了</a:t>
            </a:r>
            <a:endParaRPr lang="en-US" altLang="ja-JP" sz="1015" dirty="0">
              <a:solidFill>
                <a:srgbClr val="FF0000"/>
              </a:solidFill>
              <a:latin typeface="ＭＳ Ｐゴシック" panose="020B0600070205080204" pitchFamily="50" charset="-128"/>
              <a:ea typeface="ＭＳ Ｐゴシック" panose="020B0600070205080204" pitchFamily="50" charset="-128"/>
            </a:endParaRPr>
          </a:p>
          <a:p>
            <a:endParaRPr lang="en-US" altLang="ja-JP" sz="1015" dirty="0">
              <a:solidFill>
                <a:srgbClr val="FF0000"/>
              </a:solidFill>
              <a:latin typeface="ＭＳ Ｐゴシック" panose="020B0600070205080204" pitchFamily="50" charset="-128"/>
              <a:ea typeface="ＭＳ Ｐゴシック" panose="020B0600070205080204" pitchFamily="50" charset="-128"/>
            </a:endParaRPr>
          </a:p>
          <a:p>
            <a:endParaRPr lang="en-US" altLang="ja-JP" sz="1015" dirty="0">
              <a:solidFill>
                <a:srgbClr val="FF0000"/>
              </a:solidFill>
              <a:latin typeface="ＭＳ Ｐゴシック" panose="020B0600070205080204" pitchFamily="50" charset="-128"/>
              <a:ea typeface="ＭＳ Ｐゴシック" panose="020B0600070205080204" pitchFamily="50" charset="-128"/>
            </a:endParaRPr>
          </a:p>
          <a:p>
            <a:r>
              <a:rPr lang="ja-JP" altLang="en-US" sz="1015" dirty="0">
                <a:solidFill>
                  <a:schemeClr val="tx1"/>
                </a:solidFill>
                <a:latin typeface="ＭＳ Ｐゴシック" panose="020B0600070205080204" pitchFamily="50" charset="-128"/>
                <a:ea typeface="ＭＳ Ｐゴシック" panose="020B0600070205080204" pitchFamily="50" charset="-128"/>
              </a:rPr>
              <a:t>サービス管理責任者等研修</a:t>
            </a:r>
            <a:r>
              <a:rPr lang="ja-JP" altLang="en-US" sz="1015" b="1" u="sng" dirty="0">
                <a:solidFill>
                  <a:srgbClr val="FF0000"/>
                </a:solidFill>
                <a:latin typeface="ＭＳ Ｐゴシック" panose="020B0600070205080204" pitchFamily="50" charset="-128"/>
                <a:ea typeface="ＭＳ Ｐゴシック" panose="020B0600070205080204" pitchFamily="50" charset="-128"/>
              </a:rPr>
              <a:t>（</a:t>
            </a:r>
            <a:r>
              <a:rPr lang="ja-JP" altLang="en-US" sz="1015" b="1" u="sng">
                <a:solidFill>
                  <a:srgbClr val="FF0000"/>
                </a:solidFill>
                <a:latin typeface="ＭＳ Ｐゴシック" panose="020B0600070205080204" pitchFamily="50" charset="-128"/>
                <a:ea typeface="ＭＳ Ｐゴシック" panose="020B0600070205080204" pitchFamily="50" charset="-128"/>
              </a:rPr>
              <a:t>統一</a:t>
            </a:r>
            <a:r>
              <a:rPr lang="ja-JP" altLang="en-US" sz="1015" b="1" u="sng" smtClean="0">
                <a:solidFill>
                  <a:srgbClr val="FF0000"/>
                </a:solidFill>
                <a:latin typeface="ＭＳ Ｐゴシック" panose="020B0600070205080204" pitchFamily="50" charset="-128"/>
                <a:ea typeface="ＭＳ Ｐゴシック" panose="020B0600070205080204" pitchFamily="50" charset="-128"/>
              </a:rPr>
              <a:t>）</a:t>
            </a:r>
            <a:r>
              <a:rPr lang="ja-JP" altLang="en-US" sz="1015" smtClean="0">
                <a:solidFill>
                  <a:srgbClr val="FF0000"/>
                </a:solidFill>
                <a:latin typeface="ＭＳ Ｐゴシック" panose="020B0600070205080204" pitchFamily="50" charset="-128"/>
                <a:ea typeface="ＭＳ Ｐゴシック" panose="020B0600070205080204" pitchFamily="50" charset="-128"/>
              </a:rPr>
              <a:t>　</a:t>
            </a:r>
            <a:r>
              <a:rPr lang="ja-JP" altLang="en-US" sz="1015" smtClean="0">
                <a:solidFill>
                  <a:schemeClr val="tx1"/>
                </a:solidFill>
                <a:latin typeface="ＭＳ Ｐゴシック" panose="020B0600070205080204" pitchFamily="50" charset="-128"/>
                <a:ea typeface="ＭＳ Ｐゴシック" panose="020B0600070205080204" pitchFamily="50" charset="-128"/>
              </a:rPr>
              <a:t>を修了</a:t>
            </a:r>
            <a:r>
              <a:rPr lang="ja-JP" altLang="en-US" sz="1015" b="1" smtClean="0">
                <a:solidFill>
                  <a:srgbClr val="FF0000"/>
                </a:solidFill>
                <a:latin typeface="ＭＳ Ｐゴシック" panose="020B0600070205080204" pitchFamily="50" charset="-128"/>
                <a:ea typeface="ＭＳ Ｐゴシック" panose="020B0600070205080204" pitchFamily="50" charset="-128"/>
              </a:rPr>
              <a:t>（講義・演習</a:t>
            </a:r>
            <a:r>
              <a:rPr lang="en-US" altLang="ja-JP" sz="1015" b="1" smtClean="0">
                <a:solidFill>
                  <a:srgbClr val="FF0000"/>
                </a:solidFill>
                <a:latin typeface="ＭＳ Ｐゴシック" panose="020B0600070205080204" pitchFamily="50" charset="-128"/>
                <a:ea typeface="ＭＳ Ｐゴシック" panose="020B0600070205080204" pitchFamily="50" charset="-128"/>
              </a:rPr>
              <a:t>:</a:t>
            </a:r>
            <a:r>
              <a:rPr lang="ja-JP" altLang="en-US" sz="1015" b="1" smtClean="0">
                <a:solidFill>
                  <a:srgbClr val="FF0000"/>
                </a:solidFill>
                <a:latin typeface="ＭＳ Ｐゴシック" panose="020B0600070205080204" pitchFamily="50" charset="-128"/>
                <a:ea typeface="ＭＳ Ｐゴシック" panose="020B0600070205080204" pitchFamily="50" charset="-128"/>
              </a:rPr>
              <a:t> </a:t>
            </a:r>
            <a:r>
              <a:rPr lang="en-US" altLang="ja-JP" sz="1015" b="1" smtClean="0">
                <a:solidFill>
                  <a:srgbClr val="FF0000"/>
                </a:solidFill>
                <a:latin typeface="ＭＳ Ｐゴシック" panose="020B0600070205080204" pitchFamily="50" charset="-128"/>
                <a:ea typeface="ＭＳ Ｐゴシック" panose="020B0600070205080204" pitchFamily="50" charset="-128"/>
              </a:rPr>
              <a:t>15h</a:t>
            </a:r>
            <a:r>
              <a:rPr lang="ja-JP" altLang="en-US" sz="1015" b="1" dirty="0">
                <a:solidFill>
                  <a:srgbClr val="FF0000"/>
                </a:solidFill>
                <a:latin typeface="ＭＳ Ｐゴシック" panose="020B0600070205080204" pitchFamily="50" charset="-128"/>
                <a:ea typeface="ＭＳ Ｐゴシック" panose="020B0600070205080204" pitchFamily="50" charset="-128"/>
              </a:rPr>
              <a:t>）　</a:t>
            </a:r>
            <a:endParaRPr lang="en-US" altLang="ja-JP" sz="1015" b="1" dirty="0">
              <a:solidFill>
                <a:srgbClr val="FF0000"/>
              </a:solidFill>
              <a:latin typeface="ＭＳ Ｐゴシック" panose="020B0600070205080204" pitchFamily="50" charset="-128"/>
              <a:ea typeface="ＭＳ Ｐゴシック" panose="020B0600070205080204" pitchFamily="50" charset="-128"/>
            </a:endParaRPr>
          </a:p>
          <a:p>
            <a:endParaRPr lang="ja-JP" altLang="en-US" sz="1015" dirty="0">
              <a:solidFill>
                <a:srgbClr val="FF0000"/>
              </a:solidFill>
              <a:latin typeface="ＭＳ Ｐゴシック" panose="020B0600070205080204" pitchFamily="50" charset="-128"/>
              <a:ea typeface="ＭＳ Ｐゴシック" panose="020B0600070205080204" pitchFamily="50" charset="-128"/>
            </a:endParaRPr>
          </a:p>
        </p:txBody>
      </p:sp>
      <p:sp>
        <p:nvSpPr>
          <p:cNvPr id="20" name="正方形/長方形 19"/>
          <p:cNvSpPr/>
          <p:nvPr/>
        </p:nvSpPr>
        <p:spPr>
          <a:xfrm>
            <a:off x="5121327" y="4429901"/>
            <a:ext cx="951013" cy="1182350"/>
          </a:xfrm>
          <a:prstGeom prst="rect">
            <a:avLst/>
          </a:prstGeom>
          <a:ln w="19050"/>
        </p:spPr>
        <p:style>
          <a:lnRef idx="2">
            <a:schemeClr val="dk1"/>
          </a:lnRef>
          <a:fillRef idx="1">
            <a:schemeClr val="lt1"/>
          </a:fillRef>
          <a:effectRef idx="0">
            <a:schemeClr val="dk1"/>
          </a:effectRef>
          <a:fontRef idx="minor">
            <a:schemeClr val="dk1"/>
          </a:fontRef>
        </p:style>
        <p:txBody>
          <a:bodyPr rtlCol="0" anchor="t"/>
          <a:lstStyle/>
          <a:p>
            <a:pPr algn="ctr"/>
            <a:r>
              <a:rPr lang="en-US" altLang="ja-JP" sz="1015" b="1" dirty="0">
                <a:solidFill>
                  <a:srgbClr val="FF0000"/>
                </a:solidFill>
                <a:latin typeface="ＭＳ Ｐゴシック" panose="020B0600070205080204" pitchFamily="50" charset="-128"/>
                <a:ea typeface="ＭＳ Ｐゴシック" panose="020B0600070205080204" pitchFamily="50" charset="-128"/>
              </a:rPr>
              <a:t>【</a:t>
            </a:r>
            <a:r>
              <a:rPr lang="ja-JP" altLang="en-US" sz="1015" b="1" dirty="0">
                <a:solidFill>
                  <a:srgbClr val="FF0000"/>
                </a:solidFill>
                <a:latin typeface="ＭＳ Ｐゴシック" panose="020B0600070205080204" pitchFamily="50" charset="-128"/>
                <a:ea typeface="ＭＳ Ｐゴシック" panose="020B0600070205080204" pitchFamily="50" charset="-128"/>
              </a:rPr>
              <a:t>新規創設</a:t>
            </a:r>
            <a:r>
              <a:rPr lang="en-US" altLang="ja-JP" sz="1015" b="1" dirty="0">
                <a:solidFill>
                  <a:srgbClr val="FF0000"/>
                </a:solidFill>
                <a:latin typeface="ＭＳ Ｐゴシック" panose="020B0600070205080204" pitchFamily="50" charset="-128"/>
                <a:ea typeface="ＭＳ Ｐゴシック" panose="020B0600070205080204" pitchFamily="50" charset="-128"/>
              </a:rPr>
              <a:t>】</a:t>
            </a:r>
          </a:p>
          <a:p>
            <a:pPr algn="ctr">
              <a:lnSpc>
                <a:spcPts val="500"/>
              </a:lnSpc>
            </a:pPr>
            <a:endParaRPr lang="en-US" altLang="ja-JP" sz="1015"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000" b="1" dirty="0">
                <a:solidFill>
                  <a:srgbClr val="FF0000"/>
                </a:solidFill>
                <a:latin typeface="ＭＳ Ｐゴシック" panose="020B0600070205080204" pitchFamily="50" charset="-128"/>
                <a:ea typeface="ＭＳ Ｐゴシック" panose="020B0600070205080204" pitchFamily="50" charset="-128"/>
              </a:rPr>
              <a:t>サービス</a:t>
            </a:r>
            <a:endParaRPr lang="en-US" altLang="ja-JP" sz="1000" b="1" dirty="0">
              <a:solidFill>
                <a:srgbClr val="FF0000"/>
              </a:solidFill>
              <a:latin typeface="ＭＳ Ｐゴシック" panose="020B0600070205080204" pitchFamily="50" charset="-128"/>
              <a:ea typeface="ＭＳ Ｐゴシック" panose="020B0600070205080204" pitchFamily="50" charset="-128"/>
            </a:endParaRPr>
          </a:p>
          <a:p>
            <a:pPr algn="ctr"/>
            <a:r>
              <a:rPr lang="ja-JP" altLang="en-US" sz="1000" b="1" dirty="0">
                <a:solidFill>
                  <a:srgbClr val="FF0000"/>
                </a:solidFill>
                <a:latin typeface="ＭＳ Ｐゴシック" panose="020B0600070205080204" pitchFamily="50" charset="-128"/>
                <a:ea typeface="ＭＳ Ｐゴシック" panose="020B0600070205080204" pitchFamily="50" charset="-128"/>
              </a:rPr>
              <a:t>管理責任者等</a:t>
            </a:r>
            <a:endParaRPr lang="en-US" altLang="ja-JP" sz="1000" b="1" dirty="0">
              <a:solidFill>
                <a:srgbClr val="FF0000"/>
              </a:solidFill>
              <a:latin typeface="ＭＳ Ｐゴシック" panose="020B0600070205080204" pitchFamily="50" charset="-128"/>
              <a:ea typeface="ＭＳ Ｐゴシック" panose="020B0600070205080204" pitchFamily="50" charset="-128"/>
            </a:endParaRPr>
          </a:p>
          <a:p>
            <a:pPr algn="ctr"/>
            <a:r>
              <a:rPr lang="ja-JP" altLang="en-US" sz="1000" b="1" dirty="0">
                <a:solidFill>
                  <a:srgbClr val="FF0000"/>
                </a:solidFill>
                <a:latin typeface="ＭＳ Ｐゴシック" panose="020B0600070205080204" pitchFamily="50" charset="-128"/>
                <a:ea typeface="ＭＳ Ｐゴシック" panose="020B0600070205080204" pitchFamily="50" charset="-128"/>
              </a:rPr>
              <a:t>実践研修</a:t>
            </a:r>
            <a:endParaRPr lang="en-US" altLang="ja-JP" sz="1000" b="1" dirty="0">
              <a:solidFill>
                <a:srgbClr val="FF0000"/>
              </a:solidFill>
              <a:latin typeface="ＭＳ Ｐゴシック" panose="020B0600070205080204" pitchFamily="50" charset="-128"/>
              <a:ea typeface="ＭＳ Ｐゴシック" panose="020B0600070205080204" pitchFamily="50" charset="-128"/>
            </a:endParaRPr>
          </a:p>
          <a:p>
            <a:pPr algn="ctr"/>
            <a:r>
              <a:rPr lang="ja-JP" altLang="en-US" sz="1000" b="1" dirty="0">
                <a:solidFill>
                  <a:srgbClr val="FF0000"/>
                </a:solidFill>
                <a:latin typeface="ＭＳ Ｐゴシック" panose="020B0600070205080204" pitchFamily="50" charset="-128"/>
                <a:ea typeface="ＭＳ Ｐゴシック" panose="020B0600070205080204" pitchFamily="50" charset="-128"/>
              </a:rPr>
              <a:t>（</a:t>
            </a:r>
            <a:r>
              <a:rPr lang="en-US" altLang="ja-JP" sz="1000" b="1">
                <a:solidFill>
                  <a:srgbClr val="FF0000"/>
                </a:solidFill>
                <a:latin typeface="ＭＳ Ｐゴシック" panose="020B0600070205080204" pitchFamily="50" charset="-128"/>
                <a:ea typeface="ＭＳ Ｐゴシック" panose="020B0600070205080204" pitchFamily="50" charset="-128"/>
              </a:rPr>
              <a:t>14.5h</a:t>
            </a:r>
            <a:r>
              <a:rPr lang="ja-JP" altLang="en-US" sz="1000" b="1" smtClean="0">
                <a:solidFill>
                  <a:srgbClr val="FF0000"/>
                </a:solidFill>
                <a:latin typeface="ＭＳ Ｐゴシック" panose="020B0600070205080204" pitchFamily="50" charset="-128"/>
                <a:ea typeface="ＭＳ Ｐゴシック" panose="020B0600070205080204" pitchFamily="50" charset="-128"/>
              </a:rPr>
              <a:t>）</a:t>
            </a:r>
          </a:p>
          <a:p>
            <a:pPr algn="ctr"/>
            <a:r>
              <a:rPr lang="ja-JP" altLang="en-US" sz="1000" b="1" smtClean="0">
                <a:solidFill>
                  <a:srgbClr val="FF0000"/>
                </a:solidFill>
                <a:latin typeface="ＭＳ Ｐゴシック" panose="020B0600070205080204" pitchFamily="50" charset="-128"/>
                <a:ea typeface="ＭＳ Ｐゴシック" panose="020B0600070205080204" pitchFamily="50" charset="-128"/>
              </a:rPr>
              <a:t>を修了</a:t>
            </a:r>
            <a:endParaRPr lang="ja-JP" altLang="en-US" sz="1000" b="1" dirty="0">
              <a:solidFill>
                <a:srgbClr val="FF0000"/>
              </a:solidFill>
              <a:latin typeface="ＭＳ Ｐゴシック" panose="020B0600070205080204" pitchFamily="50" charset="-128"/>
              <a:ea typeface="ＭＳ Ｐゴシック" panose="020B0600070205080204" pitchFamily="50" charset="-128"/>
            </a:endParaRPr>
          </a:p>
        </p:txBody>
      </p:sp>
      <p:sp>
        <p:nvSpPr>
          <p:cNvPr id="21" name="正方形/長方形 20"/>
          <p:cNvSpPr/>
          <p:nvPr/>
        </p:nvSpPr>
        <p:spPr>
          <a:xfrm>
            <a:off x="2277677" y="4361332"/>
            <a:ext cx="3845405" cy="1352423"/>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ja-JP" altLang="en-US" sz="923" dirty="0">
              <a:solidFill>
                <a:schemeClr val="tx1"/>
              </a:solidFill>
              <a:latin typeface="ＭＳ Ｐゴシック" panose="020B0600070205080204" pitchFamily="50" charset="-128"/>
              <a:ea typeface="ＭＳ Ｐゴシック" panose="020B0600070205080204" pitchFamily="50" charset="-128"/>
            </a:endParaRPr>
          </a:p>
        </p:txBody>
      </p:sp>
      <p:sp>
        <p:nvSpPr>
          <p:cNvPr id="23" name="正方形/長方形 22"/>
          <p:cNvSpPr/>
          <p:nvPr/>
        </p:nvSpPr>
        <p:spPr>
          <a:xfrm>
            <a:off x="392846" y="4394246"/>
            <a:ext cx="1561846" cy="1267840"/>
          </a:xfrm>
          <a:prstGeom prst="rect">
            <a:avLst/>
          </a:prstGeom>
          <a:ln w="19050"/>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900" dirty="0">
                <a:solidFill>
                  <a:schemeClr val="tx1"/>
                </a:solidFill>
                <a:latin typeface="ＭＳ Ｐゴシック" panose="020B0600070205080204" pitchFamily="50" charset="-128"/>
                <a:ea typeface="ＭＳ Ｐゴシック" panose="020B0600070205080204" pitchFamily="50" charset="-128"/>
              </a:rPr>
              <a:t>サービス</a:t>
            </a:r>
            <a:r>
              <a:rPr lang="ja-JP" altLang="en-US" sz="900">
                <a:solidFill>
                  <a:schemeClr val="tx1"/>
                </a:solidFill>
                <a:latin typeface="ＭＳ Ｐゴシック" panose="020B0600070205080204" pitchFamily="50" charset="-128"/>
                <a:ea typeface="ＭＳ Ｐゴシック" panose="020B0600070205080204" pitchFamily="50" charset="-128"/>
              </a:rPr>
              <a:t>管理</a:t>
            </a:r>
            <a:r>
              <a:rPr lang="ja-JP" altLang="en-US" sz="900" smtClean="0">
                <a:solidFill>
                  <a:schemeClr val="tx1"/>
                </a:solidFill>
                <a:latin typeface="ＭＳ Ｐゴシック" panose="020B0600070205080204" pitchFamily="50" charset="-128"/>
                <a:ea typeface="ＭＳ Ｐゴシック" panose="020B0600070205080204" pitchFamily="50" charset="-128"/>
              </a:rPr>
              <a:t>責任者の配置に関する実務</a:t>
            </a:r>
            <a:r>
              <a:rPr lang="ja-JP" altLang="en-US" sz="900" dirty="0">
                <a:solidFill>
                  <a:schemeClr val="tx1"/>
                </a:solidFill>
                <a:latin typeface="ＭＳ Ｐゴシック" panose="020B0600070205080204" pitchFamily="50" charset="-128"/>
                <a:ea typeface="ＭＳ Ｐゴシック" panose="020B0600070205080204" pitchFamily="50" charset="-128"/>
              </a:rPr>
              <a:t>経験要件</a:t>
            </a:r>
            <a:endParaRPr lang="en-US" altLang="ja-JP" sz="900" dirty="0">
              <a:solidFill>
                <a:schemeClr val="tx1"/>
              </a:solidFill>
              <a:latin typeface="ＭＳ Ｐゴシック" panose="020B0600070205080204" pitchFamily="50" charset="-128"/>
              <a:ea typeface="ＭＳ Ｐゴシック" panose="020B0600070205080204" pitchFamily="50" charset="-128"/>
            </a:endParaRPr>
          </a:p>
          <a:p>
            <a:pPr algn="ctr">
              <a:lnSpc>
                <a:spcPts val="554"/>
              </a:lnSpc>
            </a:pPr>
            <a:endParaRPr lang="en-US" altLang="ja-JP" sz="9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900" dirty="0">
                <a:solidFill>
                  <a:schemeClr val="tx1"/>
                </a:solidFill>
                <a:latin typeface="ＭＳ Ｐゴシック" panose="020B0600070205080204" pitchFamily="50" charset="-128"/>
                <a:ea typeface="ＭＳ Ｐゴシック" panose="020B0600070205080204" pitchFamily="50" charset="-128"/>
              </a:rPr>
              <a:t>児童発達支援</a:t>
            </a:r>
            <a:r>
              <a:rPr lang="ja-JP" altLang="en-US" sz="900">
                <a:solidFill>
                  <a:schemeClr val="tx1"/>
                </a:solidFill>
                <a:latin typeface="ＭＳ Ｐゴシック" panose="020B0600070205080204" pitchFamily="50" charset="-128"/>
                <a:ea typeface="ＭＳ Ｐゴシック" panose="020B0600070205080204" pitchFamily="50" charset="-128"/>
              </a:rPr>
              <a:t>管理</a:t>
            </a:r>
            <a:r>
              <a:rPr lang="ja-JP" altLang="en-US" sz="900" smtClean="0">
                <a:solidFill>
                  <a:schemeClr val="tx1"/>
                </a:solidFill>
                <a:latin typeface="ＭＳ Ｐゴシック" panose="020B0600070205080204" pitchFamily="50" charset="-128"/>
                <a:ea typeface="ＭＳ Ｐゴシック" panose="020B0600070205080204" pitchFamily="50" charset="-128"/>
              </a:rPr>
              <a:t>責任者の配置に関する実務</a:t>
            </a:r>
            <a:r>
              <a:rPr lang="ja-JP" altLang="en-US" sz="900" dirty="0">
                <a:solidFill>
                  <a:schemeClr val="tx1"/>
                </a:solidFill>
                <a:latin typeface="ＭＳ Ｐゴシック" panose="020B0600070205080204" pitchFamily="50" charset="-128"/>
                <a:ea typeface="ＭＳ Ｐゴシック" panose="020B0600070205080204" pitchFamily="50" charset="-128"/>
              </a:rPr>
              <a:t>経験要件</a:t>
            </a:r>
          </a:p>
          <a:p>
            <a:pPr algn="ctr">
              <a:lnSpc>
                <a:spcPts val="831"/>
              </a:lnSpc>
            </a:pPr>
            <a:endParaRPr lang="ja-JP" altLang="en-US" sz="1015" dirty="0">
              <a:solidFill>
                <a:schemeClr val="tx1"/>
              </a:solidFill>
              <a:latin typeface="ＭＳ Ｐゴシック" panose="020B0600070205080204" pitchFamily="50" charset="-128"/>
              <a:ea typeface="ＭＳ Ｐゴシック" panose="020B0600070205080204" pitchFamily="50" charset="-128"/>
            </a:endParaRPr>
          </a:p>
          <a:p>
            <a:pPr algn="ctr"/>
            <a:r>
              <a:rPr lang="en-US" altLang="ja-JP" sz="1015" b="1" dirty="0">
                <a:solidFill>
                  <a:srgbClr val="FF0000"/>
                </a:solidFill>
                <a:latin typeface="ＭＳ Ｐゴシック" panose="020B0600070205080204" pitchFamily="50" charset="-128"/>
                <a:ea typeface="ＭＳ Ｐゴシック" panose="020B0600070205080204" pitchFamily="50" charset="-128"/>
              </a:rPr>
              <a:t>【</a:t>
            </a:r>
            <a:r>
              <a:rPr lang="ja-JP" altLang="en-US" sz="1015" b="1" dirty="0">
                <a:solidFill>
                  <a:srgbClr val="FF0000"/>
                </a:solidFill>
                <a:latin typeface="ＭＳ Ｐゴシック" panose="020B0600070205080204" pitchFamily="50" charset="-128"/>
                <a:ea typeface="ＭＳ Ｐゴシック" panose="020B0600070205080204" pitchFamily="50" charset="-128"/>
              </a:rPr>
              <a:t>一部緩和</a:t>
            </a:r>
            <a:r>
              <a:rPr lang="en-US" altLang="ja-JP" sz="1015" b="1" dirty="0">
                <a:solidFill>
                  <a:srgbClr val="FF0000"/>
                </a:solidFill>
                <a:latin typeface="ＭＳ Ｐゴシック" panose="020B0600070205080204" pitchFamily="50" charset="-128"/>
                <a:ea typeface="ＭＳ Ｐゴシック" panose="020B0600070205080204" pitchFamily="50" charset="-128"/>
              </a:rPr>
              <a:t>】</a:t>
            </a:r>
            <a:endParaRPr lang="en-US" altLang="ja-JP" sz="1015" dirty="0">
              <a:solidFill>
                <a:schemeClr val="tx1"/>
              </a:solidFill>
              <a:latin typeface="ＭＳ Ｐゴシック" panose="020B0600070205080204" pitchFamily="50" charset="-128"/>
              <a:ea typeface="ＭＳ Ｐゴシック" panose="020B0600070205080204" pitchFamily="50" charset="-128"/>
            </a:endParaRPr>
          </a:p>
          <a:p>
            <a:pPr algn="ctr"/>
            <a:r>
              <a:rPr lang="en-US" altLang="ja-JP" sz="785" smtClean="0">
                <a:solidFill>
                  <a:srgbClr val="FF0000"/>
                </a:solidFill>
                <a:latin typeface="ＭＳ Ｐゴシック" panose="020B0600070205080204" pitchFamily="50" charset="-128"/>
                <a:ea typeface="ＭＳ Ｐゴシック" panose="020B0600070205080204" pitchFamily="50" charset="-128"/>
              </a:rPr>
              <a:t>※</a:t>
            </a:r>
            <a:r>
              <a:rPr lang="ja-JP" altLang="en-US" sz="785" smtClean="0">
                <a:solidFill>
                  <a:srgbClr val="FF0000"/>
                </a:solidFill>
                <a:latin typeface="ＭＳ Ｐゴシック" panose="020B0600070205080204" pitchFamily="50" charset="-128"/>
                <a:ea typeface="ＭＳ Ｐゴシック" panose="020B0600070205080204" pitchFamily="50" charset="-128"/>
              </a:rPr>
              <a:t>配置に関する実務</a:t>
            </a:r>
            <a:r>
              <a:rPr lang="ja-JP" altLang="en-US" sz="785">
                <a:solidFill>
                  <a:srgbClr val="FF0000"/>
                </a:solidFill>
                <a:latin typeface="ＭＳ Ｐゴシック" panose="020B0600070205080204" pitchFamily="50" charset="-128"/>
                <a:ea typeface="ＭＳ Ｐゴシック" panose="020B0600070205080204" pitchFamily="50" charset="-128"/>
              </a:rPr>
              <a:t>経験</a:t>
            </a:r>
            <a:r>
              <a:rPr lang="ja-JP" altLang="en-US" sz="785" smtClean="0">
                <a:solidFill>
                  <a:srgbClr val="FF0000"/>
                </a:solidFill>
                <a:latin typeface="ＭＳ Ｐゴシック" panose="020B0600070205080204" pitchFamily="50" charset="-128"/>
                <a:ea typeface="ＭＳ Ｐゴシック" panose="020B0600070205080204" pitchFamily="50" charset="-128"/>
              </a:rPr>
              <a:t>要件を満たす予定の日の２年前</a:t>
            </a:r>
            <a:r>
              <a:rPr lang="ja-JP" altLang="en-US" sz="785" dirty="0">
                <a:solidFill>
                  <a:srgbClr val="FF0000"/>
                </a:solidFill>
                <a:latin typeface="ＭＳ Ｐゴシック" panose="020B0600070205080204" pitchFamily="50" charset="-128"/>
                <a:ea typeface="ＭＳ Ｐゴシック" panose="020B0600070205080204" pitchFamily="50" charset="-128"/>
              </a:rPr>
              <a:t>から、</a:t>
            </a:r>
            <a:r>
              <a:rPr lang="ja-JP" altLang="en-US" sz="785">
                <a:solidFill>
                  <a:srgbClr val="FF0000"/>
                </a:solidFill>
                <a:latin typeface="ＭＳ Ｐゴシック" panose="020B0600070205080204" pitchFamily="50" charset="-128"/>
                <a:ea typeface="ＭＳ Ｐゴシック" panose="020B0600070205080204" pitchFamily="50" charset="-128"/>
              </a:rPr>
              <a:t>基礎</a:t>
            </a:r>
            <a:r>
              <a:rPr lang="ja-JP" altLang="en-US" sz="785" smtClean="0">
                <a:solidFill>
                  <a:srgbClr val="FF0000"/>
                </a:solidFill>
                <a:latin typeface="ＭＳ Ｐゴシック" panose="020B0600070205080204" pitchFamily="50" charset="-128"/>
                <a:ea typeface="ＭＳ Ｐゴシック" panose="020B0600070205080204" pitchFamily="50" charset="-128"/>
              </a:rPr>
              <a:t>研修受講可</a:t>
            </a:r>
            <a:endParaRPr lang="en-US" altLang="ja-JP" sz="785" dirty="0">
              <a:solidFill>
                <a:srgbClr val="FF0000"/>
              </a:solidFill>
              <a:latin typeface="ＭＳ Ｐゴシック" panose="020B0600070205080204" pitchFamily="50" charset="-128"/>
              <a:ea typeface="ＭＳ Ｐゴシック" panose="020B0600070205080204" pitchFamily="50" charset="-128"/>
            </a:endParaRPr>
          </a:p>
        </p:txBody>
      </p:sp>
      <p:sp>
        <p:nvSpPr>
          <p:cNvPr id="24" name="加算記号 23"/>
          <p:cNvSpPr/>
          <p:nvPr/>
        </p:nvSpPr>
        <p:spPr>
          <a:xfrm>
            <a:off x="1935264" y="4915324"/>
            <a:ext cx="342413" cy="33496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sz="1292">
              <a:latin typeface="ＭＳ Ｐゴシック" panose="020B0600070205080204" pitchFamily="50" charset="-128"/>
              <a:ea typeface="ＭＳ Ｐゴシック" panose="020B0600070205080204" pitchFamily="50" charset="-128"/>
            </a:endParaRPr>
          </a:p>
        </p:txBody>
      </p:sp>
      <p:sp>
        <p:nvSpPr>
          <p:cNvPr id="25" name="加算記号 24"/>
          <p:cNvSpPr/>
          <p:nvPr/>
        </p:nvSpPr>
        <p:spPr>
          <a:xfrm>
            <a:off x="3218673" y="4921339"/>
            <a:ext cx="342413" cy="33496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sz="1292">
              <a:latin typeface="ＭＳ Ｐゴシック" panose="020B0600070205080204" pitchFamily="50" charset="-128"/>
              <a:ea typeface="ＭＳ Ｐゴシック" panose="020B0600070205080204" pitchFamily="50" charset="-128"/>
            </a:endParaRPr>
          </a:p>
        </p:txBody>
      </p:sp>
      <p:sp>
        <p:nvSpPr>
          <p:cNvPr id="27" name="Rectangle 7"/>
          <p:cNvSpPr>
            <a:spLocks noChangeArrowheads="1"/>
          </p:cNvSpPr>
          <p:nvPr/>
        </p:nvSpPr>
        <p:spPr bwMode="auto">
          <a:xfrm>
            <a:off x="6435002" y="4410079"/>
            <a:ext cx="1074672" cy="1262769"/>
          </a:xfrm>
          <a:prstGeom prst="rect">
            <a:avLst/>
          </a:prstGeom>
          <a:ln>
            <a:headEnd/>
            <a:tailEnd/>
          </a:ln>
        </p:spPr>
        <p:style>
          <a:lnRef idx="2">
            <a:schemeClr val="dk1"/>
          </a:lnRef>
          <a:fillRef idx="1">
            <a:schemeClr val="lt1"/>
          </a:fillRef>
          <a:effectRef idx="0">
            <a:schemeClr val="dk1"/>
          </a:effectRef>
          <a:fontRef idx="minor">
            <a:schemeClr val="dk1"/>
          </a:fontRef>
        </p:style>
        <p:txBody>
          <a:bodyPr lIns="84390" tIns="42196" rIns="84390" bIns="42196" anchor="ctr"/>
          <a:lstStyle/>
          <a:p>
            <a:pPr algn="ctr" fontAlgn="base">
              <a:spcBef>
                <a:spcPct val="0"/>
              </a:spcBef>
              <a:spcAft>
                <a:spcPct val="0"/>
              </a:spcAft>
            </a:pPr>
            <a:r>
              <a:rPr lang="ja-JP" altLang="en-US" sz="1015" dirty="0">
                <a:solidFill>
                  <a:srgbClr val="000000"/>
                </a:solidFill>
                <a:latin typeface="ＭＳ Ｐゴシック" panose="020B0600070205080204" pitchFamily="50" charset="-128"/>
                <a:ea typeface="ＭＳ Ｐゴシック" panose="020B0600070205080204" pitchFamily="50" charset="-128"/>
              </a:rPr>
              <a:t>サービス管理</a:t>
            </a:r>
            <a:endParaRPr lang="en-US" altLang="ja-JP" sz="1015" dirty="0">
              <a:solidFill>
                <a:srgbClr val="00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1015" dirty="0">
                <a:solidFill>
                  <a:srgbClr val="000000"/>
                </a:solidFill>
                <a:latin typeface="ＭＳ Ｐゴシック" panose="020B0600070205080204" pitchFamily="50" charset="-128"/>
                <a:ea typeface="ＭＳ Ｐゴシック" panose="020B0600070205080204" pitchFamily="50" charset="-128"/>
              </a:rPr>
              <a:t>責任者</a:t>
            </a:r>
            <a:endParaRPr lang="en-US" altLang="ja-JP" sz="1015" dirty="0">
              <a:solidFill>
                <a:srgbClr val="00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1015" dirty="0">
                <a:solidFill>
                  <a:srgbClr val="000000"/>
                </a:solidFill>
                <a:latin typeface="ＭＳ Ｐゴシック" panose="020B0600070205080204" pitchFamily="50" charset="-128"/>
                <a:ea typeface="ＭＳ Ｐゴシック" panose="020B0600070205080204" pitchFamily="50" charset="-128"/>
              </a:rPr>
              <a:t>児童発達支援</a:t>
            </a:r>
            <a:endParaRPr lang="en-US" altLang="ja-JP" sz="1015" dirty="0">
              <a:solidFill>
                <a:srgbClr val="00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1015" dirty="0">
                <a:solidFill>
                  <a:srgbClr val="000000"/>
                </a:solidFill>
                <a:latin typeface="ＭＳ Ｐゴシック" panose="020B0600070205080204" pitchFamily="50" charset="-128"/>
                <a:ea typeface="ＭＳ Ｐゴシック" panose="020B0600070205080204" pitchFamily="50" charset="-128"/>
              </a:rPr>
              <a:t>管理責任者</a:t>
            </a:r>
            <a:endParaRPr lang="en-US" altLang="ja-JP" sz="1015" dirty="0">
              <a:solidFill>
                <a:srgbClr val="00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1015" dirty="0">
                <a:solidFill>
                  <a:srgbClr val="000000"/>
                </a:solidFill>
                <a:latin typeface="ＭＳ Ｐゴシック" panose="020B0600070205080204" pitchFamily="50" charset="-128"/>
                <a:ea typeface="ＭＳ Ｐゴシック" panose="020B0600070205080204" pitchFamily="50" charset="-128"/>
              </a:rPr>
              <a:t>として配置</a:t>
            </a:r>
            <a:endParaRPr lang="en-US" altLang="ja-JP" sz="1015" dirty="0">
              <a:solidFill>
                <a:srgbClr val="000000"/>
              </a:solidFill>
              <a:latin typeface="ＭＳ Ｐゴシック" panose="020B0600070205080204" pitchFamily="50" charset="-128"/>
              <a:ea typeface="ＭＳ Ｐゴシック" panose="020B0600070205080204" pitchFamily="50" charset="-128"/>
            </a:endParaRPr>
          </a:p>
        </p:txBody>
      </p:sp>
      <p:sp>
        <p:nvSpPr>
          <p:cNvPr id="28" name="AutoShape 10"/>
          <p:cNvSpPr>
            <a:spLocks noChangeArrowheads="1"/>
          </p:cNvSpPr>
          <p:nvPr/>
        </p:nvSpPr>
        <p:spPr bwMode="auto">
          <a:xfrm rot="5400000">
            <a:off x="6112265" y="4940040"/>
            <a:ext cx="330292" cy="231886"/>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84390" tIns="42196" rIns="84390" bIns="42196" anchor="ctr"/>
          <a:lstStyle/>
          <a:p>
            <a:pPr fontAlgn="base">
              <a:spcBef>
                <a:spcPct val="0"/>
              </a:spcBef>
              <a:spcAft>
                <a:spcPct val="0"/>
              </a:spcAft>
            </a:pPr>
            <a:endParaRPr lang="ja-JP" altLang="en-US" sz="1662" dirty="0">
              <a:solidFill>
                <a:srgbClr val="000000"/>
              </a:solidFill>
              <a:latin typeface="ＭＳ Ｐゴシック" panose="020B0600070205080204" pitchFamily="50" charset="-128"/>
              <a:ea typeface="ＭＳ Ｐゴシック" panose="020B0600070205080204" pitchFamily="50" charset="-128"/>
            </a:endParaRPr>
          </a:p>
        </p:txBody>
      </p:sp>
      <p:sp>
        <p:nvSpPr>
          <p:cNvPr id="29" name="角丸四角形 28"/>
          <p:cNvSpPr/>
          <p:nvPr/>
        </p:nvSpPr>
        <p:spPr>
          <a:xfrm>
            <a:off x="442750" y="4077661"/>
            <a:ext cx="1290045" cy="25461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292" dirty="0">
                <a:latin typeface="ＭＳ Ｐゴシック" panose="020B0600070205080204" pitchFamily="50" charset="-128"/>
                <a:ea typeface="ＭＳ Ｐゴシック" panose="020B0600070205080204" pitchFamily="50" charset="-128"/>
              </a:rPr>
              <a:t>改定後</a:t>
            </a:r>
          </a:p>
        </p:txBody>
      </p:sp>
      <p:sp>
        <p:nvSpPr>
          <p:cNvPr id="30" name="AutoShape 10"/>
          <p:cNvSpPr>
            <a:spLocks noChangeArrowheads="1"/>
          </p:cNvSpPr>
          <p:nvPr/>
        </p:nvSpPr>
        <p:spPr bwMode="auto">
          <a:xfrm rot="5400000">
            <a:off x="7458821" y="4979485"/>
            <a:ext cx="330292" cy="152999"/>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84390" tIns="42196" rIns="84390" bIns="42196" anchor="ctr"/>
          <a:lstStyle/>
          <a:p>
            <a:pPr fontAlgn="base">
              <a:spcBef>
                <a:spcPct val="0"/>
              </a:spcBef>
              <a:spcAft>
                <a:spcPct val="0"/>
              </a:spcAft>
            </a:pPr>
            <a:endParaRPr lang="ja-JP" altLang="en-US" sz="1662" dirty="0">
              <a:solidFill>
                <a:srgbClr val="000000"/>
              </a:solidFill>
              <a:latin typeface="ＭＳ Ｐゴシック" panose="020B0600070205080204" pitchFamily="50" charset="-128"/>
              <a:ea typeface="ＭＳ Ｐゴシック" panose="020B0600070205080204" pitchFamily="50" charset="-128"/>
            </a:endParaRPr>
          </a:p>
        </p:txBody>
      </p:sp>
      <p:sp>
        <p:nvSpPr>
          <p:cNvPr id="31" name="正方形/長方形 30"/>
          <p:cNvSpPr/>
          <p:nvPr/>
        </p:nvSpPr>
        <p:spPr>
          <a:xfrm>
            <a:off x="7748244" y="4399512"/>
            <a:ext cx="1010104" cy="1262769"/>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t"/>
          <a:lstStyle/>
          <a:p>
            <a:pPr algn="ctr"/>
            <a:r>
              <a:rPr lang="en-US" altLang="ja-JP" sz="1015" b="1" dirty="0">
                <a:solidFill>
                  <a:srgbClr val="FF0000"/>
                </a:solidFill>
                <a:latin typeface="ＭＳ Ｐゴシック" panose="020B0600070205080204" pitchFamily="50" charset="-128"/>
                <a:ea typeface="ＭＳ Ｐゴシック" panose="020B0600070205080204" pitchFamily="50" charset="-128"/>
              </a:rPr>
              <a:t>【</a:t>
            </a:r>
            <a:r>
              <a:rPr lang="ja-JP" altLang="en-US" sz="1015" b="1" dirty="0">
                <a:solidFill>
                  <a:srgbClr val="FF0000"/>
                </a:solidFill>
                <a:latin typeface="ＭＳ Ｐゴシック" panose="020B0600070205080204" pitchFamily="50" charset="-128"/>
                <a:ea typeface="ＭＳ Ｐゴシック" panose="020B0600070205080204" pitchFamily="50" charset="-128"/>
              </a:rPr>
              <a:t>新規創設</a:t>
            </a:r>
            <a:r>
              <a:rPr lang="en-US" altLang="ja-JP" sz="1015" b="1" dirty="0">
                <a:solidFill>
                  <a:srgbClr val="FF0000"/>
                </a:solidFill>
                <a:latin typeface="ＭＳ Ｐゴシック" panose="020B0600070205080204" pitchFamily="50" charset="-128"/>
                <a:ea typeface="ＭＳ Ｐゴシック" panose="020B0600070205080204" pitchFamily="50" charset="-128"/>
              </a:rPr>
              <a:t>】</a:t>
            </a:r>
            <a:endParaRPr lang="en-US" altLang="ja-JP" sz="1015" dirty="0">
              <a:solidFill>
                <a:srgbClr val="FF0000"/>
              </a:solidFill>
              <a:latin typeface="ＭＳ Ｐゴシック" panose="020B0600070205080204" pitchFamily="50" charset="-128"/>
              <a:ea typeface="ＭＳ Ｐゴシック" panose="020B0600070205080204" pitchFamily="50" charset="-128"/>
            </a:endParaRPr>
          </a:p>
          <a:p>
            <a:pPr algn="ctr">
              <a:lnSpc>
                <a:spcPts val="500"/>
              </a:lnSpc>
            </a:pPr>
            <a:endParaRPr lang="en-US" altLang="ja-JP" sz="1015" b="1" dirty="0">
              <a:solidFill>
                <a:srgbClr val="FF0000"/>
              </a:solidFill>
              <a:latin typeface="ＭＳ Ｐゴシック" panose="020B0600070205080204" pitchFamily="50" charset="-128"/>
              <a:ea typeface="ＭＳ Ｐゴシック" panose="020B0600070205080204" pitchFamily="50" charset="-128"/>
            </a:endParaRPr>
          </a:p>
          <a:p>
            <a:pPr algn="ctr"/>
            <a:r>
              <a:rPr lang="ja-JP" altLang="en-US" sz="1015" b="1" dirty="0">
                <a:solidFill>
                  <a:srgbClr val="FF0000"/>
                </a:solidFill>
                <a:latin typeface="ＭＳ Ｐゴシック" panose="020B0600070205080204" pitchFamily="50" charset="-128"/>
                <a:ea typeface="ＭＳ Ｐゴシック" panose="020B0600070205080204" pitchFamily="50" charset="-128"/>
              </a:rPr>
              <a:t>サービス</a:t>
            </a:r>
            <a:endParaRPr lang="en-US" altLang="ja-JP" sz="1015" b="1" dirty="0">
              <a:solidFill>
                <a:srgbClr val="FF0000"/>
              </a:solidFill>
              <a:latin typeface="ＭＳ Ｐゴシック" panose="020B0600070205080204" pitchFamily="50" charset="-128"/>
              <a:ea typeface="ＭＳ Ｐゴシック" panose="020B0600070205080204" pitchFamily="50" charset="-128"/>
            </a:endParaRPr>
          </a:p>
          <a:p>
            <a:pPr algn="ctr"/>
            <a:r>
              <a:rPr lang="ja-JP" altLang="en-US" sz="1015" b="1" dirty="0">
                <a:solidFill>
                  <a:srgbClr val="FF0000"/>
                </a:solidFill>
                <a:latin typeface="ＭＳ Ｐゴシック" panose="020B0600070205080204" pitchFamily="50" charset="-128"/>
                <a:ea typeface="ＭＳ Ｐゴシック" panose="020B0600070205080204" pitchFamily="50" charset="-128"/>
              </a:rPr>
              <a:t>管理責任者等</a:t>
            </a:r>
            <a:endParaRPr lang="en-US" altLang="ja-JP" sz="1015" b="1" dirty="0">
              <a:solidFill>
                <a:srgbClr val="FF0000"/>
              </a:solidFill>
              <a:latin typeface="ＭＳ Ｐゴシック" panose="020B0600070205080204" pitchFamily="50" charset="-128"/>
              <a:ea typeface="ＭＳ Ｐゴシック" panose="020B0600070205080204" pitchFamily="50" charset="-128"/>
            </a:endParaRPr>
          </a:p>
          <a:p>
            <a:pPr algn="ctr"/>
            <a:r>
              <a:rPr lang="ja-JP" altLang="en-US" sz="1015" b="1" dirty="0">
                <a:solidFill>
                  <a:srgbClr val="FF0000"/>
                </a:solidFill>
                <a:latin typeface="ＭＳ Ｐゴシック" panose="020B0600070205080204" pitchFamily="50" charset="-128"/>
                <a:ea typeface="ＭＳ Ｐゴシック" panose="020B0600070205080204" pitchFamily="50" charset="-128"/>
              </a:rPr>
              <a:t>更新研修</a:t>
            </a:r>
            <a:endParaRPr lang="en-US" altLang="ja-JP" sz="1015" dirty="0">
              <a:solidFill>
                <a:srgbClr val="FF0000"/>
              </a:solidFill>
              <a:latin typeface="ＭＳ Ｐゴシック" panose="020B0600070205080204" pitchFamily="50" charset="-128"/>
              <a:ea typeface="ＭＳ Ｐゴシック" panose="020B0600070205080204" pitchFamily="50" charset="-128"/>
            </a:endParaRPr>
          </a:p>
          <a:p>
            <a:pPr algn="ctr"/>
            <a:r>
              <a:rPr lang="ja-JP" altLang="en-US" sz="1015" b="1" dirty="0">
                <a:solidFill>
                  <a:srgbClr val="FF0000"/>
                </a:solidFill>
                <a:latin typeface="ＭＳ Ｐゴシック" panose="020B0600070205080204" pitchFamily="50" charset="-128"/>
                <a:ea typeface="ＭＳ Ｐゴシック" panose="020B0600070205080204" pitchFamily="50" charset="-128"/>
              </a:rPr>
              <a:t>（</a:t>
            </a:r>
            <a:r>
              <a:rPr lang="en-US" altLang="ja-JP" sz="1015" b="1" dirty="0">
                <a:solidFill>
                  <a:srgbClr val="FF0000"/>
                </a:solidFill>
                <a:latin typeface="ＭＳ Ｐゴシック" panose="020B0600070205080204" pitchFamily="50" charset="-128"/>
                <a:ea typeface="ＭＳ Ｐゴシック" panose="020B0600070205080204" pitchFamily="50" charset="-128"/>
              </a:rPr>
              <a:t>13h</a:t>
            </a:r>
            <a:r>
              <a:rPr lang="ja-JP" altLang="en-US" sz="1015" b="1" dirty="0">
                <a:solidFill>
                  <a:srgbClr val="FF0000"/>
                </a:solidFill>
                <a:latin typeface="ＭＳ Ｐゴシック" panose="020B0600070205080204" pitchFamily="50" charset="-128"/>
                <a:ea typeface="ＭＳ Ｐゴシック" panose="020B0600070205080204" pitchFamily="50" charset="-128"/>
              </a:rPr>
              <a:t>）</a:t>
            </a:r>
            <a:endParaRPr lang="en-US" altLang="ja-JP" sz="1015" b="1" dirty="0">
              <a:solidFill>
                <a:srgbClr val="FF0000"/>
              </a:solidFill>
              <a:latin typeface="ＭＳ Ｐゴシック" panose="020B0600070205080204" pitchFamily="50" charset="-128"/>
              <a:ea typeface="ＭＳ Ｐゴシック" panose="020B0600070205080204" pitchFamily="50" charset="-128"/>
            </a:endParaRPr>
          </a:p>
          <a:p>
            <a:pPr algn="ctr"/>
            <a:r>
              <a:rPr lang="en-US" altLang="ja-JP" sz="969" b="1">
                <a:solidFill>
                  <a:srgbClr val="FF0000"/>
                </a:solidFill>
                <a:latin typeface="ＭＳ Ｐゴシック" panose="020B0600070205080204" pitchFamily="50" charset="-128"/>
                <a:ea typeface="ＭＳ Ｐゴシック" panose="020B0600070205080204" pitchFamily="50" charset="-128"/>
              </a:rPr>
              <a:t>※</a:t>
            </a:r>
            <a:r>
              <a:rPr lang="ja-JP" altLang="en-US" sz="969" b="1" smtClean="0">
                <a:solidFill>
                  <a:srgbClr val="FF0000"/>
                </a:solidFill>
                <a:latin typeface="ＭＳ Ｐゴシック" panose="020B0600070205080204" pitchFamily="50" charset="-128"/>
                <a:ea typeface="ＭＳ Ｐゴシック" panose="020B0600070205080204" pitchFamily="50" charset="-128"/>
              </a:rPr>
              <a:t>５年の間毎に１度修了</a:t>
            </a:r>
            <a:endParaRPr lang="en-US" altLang="ja-JP" sz="969" b="1" dirty="0">
              <a:solidFill>
                <a:srgbClr val="FF0000"/>
              </a:solidFill>
              <a:latin typeface="ＭＳ Ｐゴシック" panose="020B0600070205080204" pitchFamily="50" charset="-128"/>
              <a:ea typeface="ＭＳ Ｐゴシック" panose="020B0600070205080204" pitchFamily="50" charset="-128"/>
            </a:endParaRPr>
          </a:p>
        </p:txBody>
      </p:sp>
      <p:sp>
        <p:nvSpPr>
          <p:cNvPr id="33" name="加算記号 32"/>
          <p:cNvSpPr/>
          <p:nvPr/>
        </p:nvSpPr>
        <p:spPr>
          <a:xfrm>
            <a:off x="5747710" y="5812626"/>
            <a:ext cx="342413" cy="33496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sz="1292">
              <a:latin typeface="ＭＳ Ｐゴシック" panose="020B0600070205080204" pitchFamily="50" charset="-128"/>
              <a:ea typeface="ＭＳ Ｐゴシック" panose="020B0600070205080204" pitchFamily="50" charset="-128"/>
            </a:endParaRPr>
          </a:p>
        </p:txBody>
      </p:sp>
      <p:cxnSp>
        <p:nvCxnSpPr>
          <p:cNvPr id="34" name="直線コネクタ 33"/>
          <p:cNvCxnSpPr/>
          <p:nvPr/>
        </p:nvCxnSpPr>
        <p:spPr>
          <a:xfrm>
            <a:off x="359581" y="3993627"/>
            <a:ext cx="8440615"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5" name="下矢印 34"/>
          <p:cNvSpPr/>
          <p:nvPr/>
        </p:nvSpPr>
        <p:spPr>
          <a:xfrm>
            <a:off x="3164175" y="4038453"/>
            <a:ext cx="2750416" cy="3033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latin typeface="ＭＳ Ｐゴシック" panose="020B0600070205080204" pitchFamily="50" charset="-128"/>
              <a:ea typeface="ＭＳ Ｐゴシック" panose="020B0600070205080204" pitchFamily="50" charset="-128"/>
            </a:endParaRPr>
          </a:p>
        </p:txBody>
      </p:sp>
      <p:sp>
        <p:nvSpPr>
          <p:cNvPr id="36" name="AutoShape 10"/>
          <p:cNvSpPr>
            <a:spLocks noChangeArrowheads="1"/>
          </p:cNvSpPr>
          <p:nvPr/>
        </p:nvSpPr>
        <p:spPr bwMode="auto">
          <a:xfrm rot="5400000">
            <a:off x="4236147" y="4769365"/>
            <a:ext cx="1063385" cy="631385"/>
          </a:xfrm>
          <a:prstGeom prst="upArrow">
            <a:avLst>
              <a:gd name="adj1" fmla="val 70426"/>
              <a:gd name="adj2" fmla="val 31872"/>
            </a:avLst>
          </a:prstGeom>
          <a:ln>
            <a:headEnd/>
            <a:tailEnd/>
          </a:ln>
        </p:spPr>
        <p:style>
          <a:lnRef idx="1">
            <a:schemeClr val="accent5"/>
          </a:lnRef>
          <a:fillRef idx="2">
            <a:schemeClr val="accent5"/>
          </a:fillRef>
          <a:effectRef idx="1">
            <a:schemeClr val="accent5"/>
          </a:effectRef>
          <a:fontRef idx="minor">
            <a:schemeClr val="dk1"/>
          </a:fontRef>
        </p:style>
        <p:txBody>
          <a:bodyPr vert="vert270" wrap="none" lIns="84390" tIns="42196" rIns="84390" bIns="42196" anchor="ctr"/>
          <a:lstStyle/>
          <a:p>
            <a:pPr algn="ctr" fontAlgn="base">
              <a:spcBef>
                <a:spcPct val="0"/>
              </a:spcBef>
              <a:spcAft>
                <a:spcPct val="0"/>
              </a:spcAft>
            </a:pPr>
            <a:r>
              <a:rPr lang="ja-JP" altLang="en-US" sz="969" b="1" dirty="0">
                <a:solidFill>
                  <a:srgbClr val="0000FF"/>
                </a:solidFill>
                <a:latin typeface="ＭＳ Ｐゴシック" panose="020B0600070205080204" pitchFamily="50" charset="-128"/>
                <a:ea typeface="ＭＳ Ｐゴシック" panose="020B0600070205080204" pitchFamily="50" charset="-128"/>
              </a:rPr>
              <a:t>ＯＪＴ</a:t>
            </a:r>
            <a:endParaRPr lang="en-US" altLang="ja-JP" sz="969" b="1" dirty="0">
              <a:solidFill>
                <a:srgbClr val="0000FF"/>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923" b="1" dirty="0">
                <a:solidFill>
                  <a:srgbClr val="FF0000"/>
                </a:solidFill>
                <a:latin typeface="ＭＳ Ｐゴシック" panose="020B0600070205080204" pitchFamily="50" charset="-128"/>
                <a:ea typeface="ＭＳ Ｐゴシック" panose="020B0600070205080204" pitchFamily="50" charset="-128"/>
              </a:rPr>
              <a:t>一部業務</a:t>
            </a:r>
            <a:endParaRPr lang="en-US" altLang="ja-JP" sz="923" b="1" dirty="0">
              <a:solidFill>
                <a:srgbClr val="FF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923" b="1" dirty="0">
                <a:solidFill>
                  <a:srgbClr val="FF0000"/>
                </a:solidFill>
                <a:latin typeface="ＭＳ Ｐゴシック" panose="020B0600070205080204" pitchFamily="50" charset="-128"/>
                <a:ea typeface="ＭＳ Ｐゴシック" panose="020B0600070205080204" pitchFamily="50" charset="-128"/>
              </a:rPr>
              <a:t>可能</a:t>
            </a:r>
            <a:endParaRPr lang="en-US" altLang="ja-JP" sz="923" b="1" dirty="0">
              <a:solidFill>
                <a:srgbClr val="FF0000"/>
              </a:solidFill>
              <a:latin typeface="ＭＳ Ｐゴシック" panose="020B0600070205080204" pitchFamily="50" charset="-128"/>
              <a:ea typeface="ＭＳ Ｐゴシック" panose="020B0600070205080204" pitchFamily="50" charset="-128"/>
            </a:endParaRPr>
          </a:p>
        </p:txBody>
      </p:sp>
      <p:sp>
        <p:nvSpPr>
          <p:cNvPr id="32" name="正方形/長方形 31"/>
          <p:cNvSpPr/>
          <p:nvPr/>
        </p:nvSpPr>
        <p:spPr>
          <a:xfrm>
            <a:off x="6887360" y="5796929"/>
            <a:ext cx="1870987" cy="331275"/>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lnSpc>
                <a:spcPts val="1200"/>
              </a:lnSpc>
            </a:pPr>
            <a:r>
              <a:rPr lang="en-US" altLang="ja-JP" sz="1015" b="1" dirty="0">
                <a:solidFill>
                  <a:srgbClr val="FF0000"/>
                </a:solidFill>
                <a:latin typeface="ＭＳ Ｐゴシック" panose="020B0600070205080204" pitchFamily="50" charset="-128"/>
                <a:ea typeface="ＭＳ Ｐゴシック" panose="020B0600070205080204" pitchFamily="50" charset="-128"/>
              </a:rPr>
              <a:t>【</a:t>
            </a:r>
            <a:r>
              <a:rPr lang="ja-JP" altLang="en-US" sz="1015" b="1" dirty="0">
                <a:solidFill>
                  <a:srgbClr val="FF0000"/>
                </a:solidFill>
                <a:latin typeface="ＭＳ Ｐゴシック" panose="020B0600070205080204" pitchFamily="50" charset="-128"/>
                <a:ea typeface="ＭＳ Ｐゴシック" panose="020B0600070205080204" pitchFamily="50" charset="-128"/>
              </a:rPr>
              <a:t>新規創設</a:t>
            </a:r>
            <a:r>
              <a:rPr lang="en-US" altLang="ja-JP" sz="1015" b="1" dirty="0">
                <a:solidFill>
                  <a:srgbClr val="FF0000"/>
                </a:solidFill>
                <a:latin typeface="ＭＳ Ｐゴシック" panose="020B0600070205080204" pitchFamily="50" charset="-128"/>
                <a:ea typeface="ＭＳ Ｐゴシック" panose="020B0600070205080204" pitchFamily="50" charset="-128"/>
              </a:rPr>
              <a:t>(</a:t>
            </a:r>
            <a:r>
              <a:rPr lang="ja-JP" altLang="en-US" sz="1015" b="1" dirty="0">
                <a:solidFill>
                  <a:srgbClr val="FF0000"/>
                </a:solidFill>
                <a:latin typeface="ＭＳ Ｐゴシック" panose="020B0600070205080204" pitchFamily="50" charset="-128"/>
                <a:ea typeface="ＭＳ Ｐゴシック" panose="020B0600070205080204" pitchFamily="50" charset="-128"/>
              </a:rPr>
              <a:t>予定</a:t>
            </a:r>
            <a:r>
              <a:rPr lang="en-US" altLang="ja-JP" sz="1015" b="1" dirty="0" smtClean="0">
                <a:solidFill>
                  <a:srgbClr val="FF0000"/>
                </a:solidFill>
                <a:latin typeface="ＭＳ Ｐゴシック" panose="020B0600070205080204" pitchFamily="50" charset="-128"/>
                <a:ea typeface="ＭＳ Ｐゴシック" panose="020B0600070205080204" pitchFamily="50" charset="-128"/>
              </a:rPr>
              <a:t>)】</a:t>
            </a:r>
            <a:endParaRPr lang="ja-JP" altLang="en-US" sz="1015" b="1" dirty="0" smtClean="0">
              <a:solidFill>
                <a:srgbClr val="FF0000"/>
              </a:solidFill>
              <a:latin typeface="ＭＳ Ｐゴシック" panose="020B0600070205080204" pitchFamily="50" charset="-128"/>
              <a:ea typeface="ＭＳ Ｐゴシック" panose="020B0600070205080204" pitchFamily="50" charset="-128"/>
            </a:endParaRPr>
          </a:p>
          <a:p>
            <a:pPr algn="ctr">
              <a:lnSpc>
                <a:spcPts val="1200"/>
              </a:lnSpc>
            </a:pPr>
            <a:r>
              <a:rPr lang="ja-JP" altLang="en-US" sz="1015" dirty="0">
                <a:solidFill>
                  <a:schemeClr val="tx1"/>
                </a:solidFill>
                <a:latin typeface="ＭＳ Ｐゴシック" panose="020B0600070205080204" pitchFamily="50" charset="-128"/>
                <a:ea typeface="ＭＳ Ｐゴシック" panose="020B0600070205080204" pitchFamily="50" charset="-128"/>
              </a:rPr>
              <a:t>　専門コース別研修</a:t>
            </a:r>
            <a:endParaRPr lang="en-US" altLang="ja-JP" sz="1015" dirty="0">
              <a:solidFill>
                <a:schemeClr val="tx1"/>
              </a:solidFill>
              <a:latin typeface="ＭＳ Ｐゴシック" panose="020B0600070205080204" pitchFamily="50" charset="-128"/>
              <a:ea typeface="ＭＳ Ｐゴシック" panose="020B0600070205080204" pitchFamily="50" charset="-128"/>
            </a:endParaRPr>
          </a:p>
        </p:txBody>
      </p:sp>
      <p:sp>
        <p:nvSpPr>
          <p:cNvPr id="38" name="テキスト ボックス 37"/>
          <p:cNvSpPr txBox="1"/>
          <p:nvPr/>
        </p:nvSpPr>
        <p:spPr>
          <a:xfrm>
            <a:off x="384458" y="5755413"/>
            <a:ext cx="5363252" cy="944810"/>
          </a:xfrm>
          <a:prstGeom prst="rect">
            <a:avLst/>
          </a:prstGeom>
          <a:solidFill>
            <a:schemeClr val="bg1"/>
          </a:solidFill>
          <a:ln>
            <a:solidFill>
              <a:schemeClr val="tx1"/>
            </a:solidFill>
            <a:prstDash val="dash"/>
          </a:ln>
        </p:spPr>
        <p:txBody>
          <a:bodyPr wrap="square" rtlCol="0">
            <a:spAutoFit/>
          </a:bodyPr>
          <a:lstStyle/>
          <a:p>
            <a:r>
              <a:rPr lang="en-US" altLang="ja-JP" sz="1108" dirty="0">
                <a:latin typeface="ＭＳ Ｐゴシック" panose="020B0600070205080204" pitchFamily="50" charset="-128"/>
                <a:ea typeface="ＭＳ Ｐゴシック" panose="020B0600070205080204" pitchFamily="50" charset="-128"/>
              </a:rPr>
              <a:t>(</a:t>
            </a:r>
            <a:r>
              <a:rPr lang="ja-JP" altLang="en-US" sz="1108" dirty="0">
                <a:latin typeface="ＭＳ Ｐゴシック" panose="020B0600070205080204" pitchFamily="50" charset="-128"/>
                <a:ea typeface="ＭＳ Ｐゴシック" panose="020B0600070205080204" pitchFamily="50" charset="-128"/>
              </a:rPr>
              <a:t>注</a:t>
            </a:r>
            <a:r>
              <a:rPr lang="en-US" altLang="ja-JP" sz="1108" dirty="0">
                <a:latin typeface="ＭＳ Ｐゴシック" panose="020B0600070205080204" pitchFamily="50" charset="-128"/>
                <a:ea typeface="ＭＳ Ｐゴシック" panose="020B0600070205080204" pitchFamily="50" charset="-128"/>
              </a:rPr>
              <a:t>)</a:t>
            </a:r>
            <a:r>
              <a:rPr lang="ja-JP" altLang="en-US" sz="1108" dirty="0">
                <a:latin typeface="ＭＳ Ｐゴシック" panose="020B0600070205080204" pitchFamily="50" charset="-128"/>
                <a:ea typeface="ＭＳ Ｐゴシック" panose="020B0600070205080204" pitchFamily="50" charset="-128"/>
              </a:rPr>
              <a:t>一定の実務経験の要件</a:t>
            </a:r>
            <a:endParaRPr lang="en-US" altLang="ja-JP" sz="1108" dirty="0">
              <a:latin typeface="ＭＳ Ｐゴシック" panose="020B0600070205080204" pitchFamily="50" charset="-128"/>
              <a:ea typeface="ＭＳ Ｐゴシック" panose="020B0600070205080204" pitchFamily="50" charset="-128"/>
            </a:endParaRPr>
          </a:p>
          <a:p>
            <a:r>
              <a:rPr lang="ja-JP" altLang="en-US" sz="1108" dirty="0">
                <a:latin typeface="ＭＳ Ｐゴシック" panose="020B0600070205080204" pitchFamily="50" charset="-128"/>
                <a:ea typeface="ＭＳ Ｐゴシック" panose="020B0600070205080204" pitchFamily="50" charset="-128"/>
              </a:rPr>
              <a:t>・実践研修：過去５年間に２年以上の相談支援又は直接支援業務の実務経験がある</a:t>
            </a:r>
            <a:endParaRPr lang="en-US" altLang="ja-JP" sz="1108" dirty="0">
              <a:latin typeface="ＭＳ Ｐゴシック" panose="020B0600070205080204" pitchFamily="50" charset="-128"/>
              <a:ea typeface="ＭＳ Ｐゴシック" panose="020B0600070205080204" pitchFamily="50" charset="-128"/>
            </a:endParaRPr>
          </a:p>
          <a:p>
            <a:r>
              <a:rPr lang="ja-JP" altLang="en-US" sz="1108" dirty="0">
                <a:latin typeface="ＭＳ Ｐゴシック" panose="020B0600070205080204" pitchFamily="50" charset="-128"/>
                <a:ea typeface="ＭＳ Ｐゴシック" panose="020B0600070205080204" pitchFamily="50" charset="-128"/>
              </a:rPr>
              <a:t>・更新研修：①過去５年間に２年以上</a:t>
            </a:r>
            <a:r>
              <a:rPr lang="ja-JP" altLang="en-US" sz="1108">
                <a:latin typeface="ＭＳ Ｐゴシック" panose="020B0600070205080204" pitchFamily="50" charset="-128"/>
                <a:ea typeface="ＭＳ Ｐゴシック" panose="020B0600070205080204" pitchFamily="50" charset="-128"/>
              </a:rPr>
              <a:t>の</a:t>
            </a:r>
            <a:r>
              <a:rPr lang="ja-JP" altLang="en-US" sz="1108" smtClean="0">
                <a:latin typeface="ＭＳ Ｐゴシック" panose="020B0600070205080204" pitchFamily="50" charset="-128"/>
                <a:ea typeface="ＭＳ Ｐゴシック" panose="020B0600070205080204" pitchFamily="50" charset="-128"/>
              </a:rPr>
              <a:t>サービス</a:t>
            </a:r>
            <a:r>
              <a:rPr lang="ja-JP" altLang="en-US" sz="1108" dirty="0">
                <a:latin typeface="ＭＳ Ｐゴシック" panose="020B0600070205080204" pitchFamily="50" charset="-128"/>
                <a:ea typeface="ＭＳ Ｐゴシック" panose="020B0600070205080204" pitchFamily="50" charset="-128"/>
              </a:rPr>
              <a:t>管理</a:t>
            </a:r>
            <a:r>
              <a:rPr lang="ja-JP" altLang="en-US" sz="1108">
                <a:latin typeface="ＭＳ Ｐゴシック" panose="020B0600070205080204" pitchFamily="50" charset="-128"/>
                <a:ea typeface="ＭＳ Ｐゴシック" panose="020B0600070205080204" pitchFamily="50" charset="-128"/>
              </a:rPr>
              <a:t>責任者</a:t>
            </a:r>
            <a:r>
              <a:rPr lang="ja-JP" altLang="en-US" sz="1108" smtClean="0">
                <a:latin typeface="ＭＳ Ｐゴシック" panose="020B0600070205080204" pitchFamily="50" charset="-128"/>
                <a:ea typeface="ＭＳ Ｐゴシック" panose="020B0600070205080204" pitchFamily="50" charset="-128"/>
              </a:rPr>
              <a:t>等・管理者・相談支援専門</a:t>
            </a:r>
          </a:p>
          <a:p>
            <a:r>
              <a:rPr lang="ja-JP" altLang="en-US" sz="1108" smtClean="0">
                <a:latin typeface="ＭＳ Ｐゴシック" panose="020B0600070205080204" pitchFamily="50" charset="-128"/>
                <a:ea typeface="ＭＳ Ｐゴシック" panose="020B0600070205080204" pitchFamily="50" charset="-128"/>
              </a:rPr>
              <a:t>　　　　　　　　　員の</a:t>
            </a:r>
            <a:r>
              <a:rPr lang="ja-JP" altLang="en-US" sz="1108" dirty="0">
                <a:latin typeface="ＭＳ Ｐゴシック" panose="020B0600070205080204" pitchFamily="50" charset="-128"/>
                <a:ea typeface="ＭＳ Ｐゴシック" panose="020B0600070205080204" pitchFamily="50" charset="-128"/>
              </a:rPr>
              <a:t>実務経験がある</a:t>
            </a:r>
            <a:endParaRPr lang="en-US" altLang="ja-JP" sz="1108" dirty="0">
              <a:latin typeface="ＭＳ Ｐゴシック" panose="020B0600070205080204" pitchFamily="50" charset="-128"/>
              <a:ea typeface="ＭＳ Ｐゴシック" panose="020B0600070205080204" pitchFamily="50" charset="-128"/>
            </a:endParaRPr>
          </a:p>
          <a:p>
            <a:r>
              <a:rPr lang="ja-JP" altLang="en-US" sz="1108" dirty="0">
                <a:latin typeface="ＭＳ Ｐゴシック" panose="020B0600070205080204" pitchFamily="50" charset="-128"/>
                <a:ea typeface="ＭＳ Ｐゴシック" panose="020B0600070205080204" pitchFamily="50" charset="-128"/>
              </a:rPr>
              <a:t>　　　</a:t>
            </a:r>
            <a:r>
              <a:rPr lang="ja-JP" altLang="en-US" sz="1108">
                <a:latin typeface="ＭＳ Ｐゴシック" panose="020B0600070205080204" pitchFamily="50" charset="-128"/>
                <a:ea typeface="ＭＳ Ｐゴシック" panose="020B0600070205080204" pitchFamily="50" charset="-128"/>
              </a:rPr>
              <a:t>　 </a:t>
            </a:r>
            <a:r>
              <a:rPr lang="ja-JP" altLang="en-US" sz="1108" smtClean="0">
                <a:latin typeface="ＭＳ Ｐゴシック" panose="020B0600070205080204" pitchFamily="50" charset="-128"/>
                <a:ea typeface="ＭＳ Ｐゴシック" panose="020B0600070205080204" pitchFamily="50" charset="-128"/>
              </a:rPr>
              <a:t>又</a:t>
            </a:r>
            <a:r>
              <a:rPr lang="ja-JP" altLang="en-US" sz="1108" dirty="0">
                <a:latin typeface="ＭＳ Ｐゴシック" panose="020B0600070205080204" pitchFamily="50" charset="-128"/>
                <a:ea typeface="ＭＳ Ｐゴシック" panose="020B0600070205080204" pitchFamily="50" charset="-128"/>
              </a:rPr>
              <a:t>は②現にサービス管理責任者等として従事している</a:t>
            </a:r>
            <a:endParaRPr lang="en-US" altLang="ja-JP" sz="1108" dirty="0">
              <a:latin typeface="ＭＳ Ｐゴシック" panose="020B0600070205080204" pitchFamily="50" charset="-128"/>
              <a:ea typeface="ＭＳ Ｐゴシック" panose="020B0600070205080204" pitchFamily="50" charset="-128"/>
            </a:endParaRPr>
          </a:p>
        </p:txBody>
      </p:sp>
      <p:sp>
        <p:nvSpPr>
          <p:cNvPr id="37" name="正方形/長方形 36"/>
          <p:cNvSpPr/>
          <p:nvPr/>
        </p:nvSpPr>
        <p:spPr>
          <a:xfrm>
            <a:off x="2344762" y="2902671"/>
            <a:ext cx="2093538" cy="984414"/>
          </a:xfrm>
          <a:prstGeom prst="rect">
            <a:avLst/>
          </a:prstGeom>
          <a:ln w="19050"/>
        </p:spPr>
        <p:style>
          <a:lnRef idx="2">
            <a:schemeClr val="dk1"/>
          </a:lnRef>
          <a:fillRef idx="1">
            <a:schemeClr val="lt1"/>
          </a:fillRef>
          <a:effectRef idx="0">
            <a:schemeClr val="dk1"/>
          </a:effectRef>
          <a:fontRef idx="minor">
            <a:schemeClr val="dk1"/>
          </a:fontRef>
        </p:style>
        <p:txBody>
          <a:bodyPr rtlCol="0" anchor="t"/>
          <a:lstStyle/>
          <a:p>
            <a:r>
              <a:rPr lang="ja-JP" altLang="en-US" sz="1015" dirty="0">
                <a:solidFill>
                  <a:schemeClr val="tx1"/>
                </a:solidFill>
                <a:latin typeface="ＭＳ Ｐゴシック" panose="020B0600070205080204" pitchFamily="50" charset="-128"/>
                <a:ea typeface="ＭＳ Ｐゴシック" panose="020B0600070205080204" pitchFamily="50" charset="-128"/>
              </a:rPr>
              <a:t>相談支援従事者初任者研修</a:t>
            </a:r>
            <a:endParaRPr lang="en-US" altLang="ja-JP" sz="1015" dirty="0">
              <a:solidFill>
                <a:schemeClr val="tx1"/>
              </a:solidFill>
              <a:latin typeface="ＭＳ Ｐゴシック" panose="020B0600070205080204" pitchFamily="50" charset="-128"/>
              <a:ea typeface="ＭＳ Ｐゴシック" panose="020B0600070205080204" pitchFamily="50" charset="-128"/>
            </a:endParaRPr>
          </a:p>
          <a:p>
            <a:r>
              <a:rPr lang="ja-JP" altLang="en-US" sz="1015" dirty="0">
                <a:solidFill>
                  <a:schemeClr val="tx1"/>
                </a:solidFill>
                <a:latin typeface="ＭＳ Ｐゴシック" panose="020B0600070205080204" pitchFamily="50" charset="-128"/>
                <a:ea typeface="ＭＳ Ｐゴシック" panose="020B0600070205080204" pitchFamily="50" charset="-128"/>
              </a:rPr>
              <a:t>講義部分の</a:t>
            </a:r>
            <a:r>
              <a:rPr lang="ja-JP" altLang="en-US" sz="1015">
                <a:solidFill>
                  <a:schemeClr val="tx1"/>
                </a:solidFill>
                <a:latin typeface="ＭＳ Ｐゴシック" panose="020B0600070205080204" pitchFamily="50" charset="-128"/>
                <a:ea typeface="ＭＳ Ｐゴシック" panose="020B0600070205080204" pitchFamily="50" charset="-128"/>
              </a:rPr>
              <a:t>一部</a:t>
            </a:r>
            <a:r>
              <a:rPr lang="ja-JP" altLang="en-US" sz="1015" smtClean="0">
                <a:solidFill>
                  <a:schemeClr val="tx1"/>
                </a:solidFill>
                <a:latin typeface="ＭＳ Ｐゴシック" panose="020B0600070205080204" pitchFamily="50" charset="-128"/>
                <a:ea typeface="ＭＳ Ｐゴシック" panose="020B0600070205080204" pitchFamily="50" charset="-128"/>
              </a:rPr>
              <a:t>を修了</a:t>
            </a:r>
            <a:endParaRPr lang="en-US" altLang="ja-JP" sz="1015" dirty="0">
              <a:solidFill>
                <a:schemeClr val="tx1"/>
              </a:solidFill>
              <a:latin typeface="ＭＳ Ｐゴシック" panose="020B0600070205080204" pitchFamily="50" charset="-128"/>
              <a:ea typeface="ＭＳ Ｐゴシック" panose="020B0600070205080204" pitchFamily="50" charset="-128"/>
            </a:endParaRPr>
          </a:p>
          <a:p>
            <a:endParaRPr lang="en-US" altLang="ja-JP" sz="1015" dirty="0">
              <a:solidFill>
                <a:schemeClr val="tx1"/>
              </a:solidFill>
              <a:latin typeface="ＭＳ Ｐゴシック" panose="020B0600070205080204" pitchFamily="50" charset="-128"/>
              <a:ea typeface="ＭＳ Ｐゴシック" panose="020B0600070205080204" pitchFamily="50" charset="-128"/>
            </a:endParaRPr>
          </a:p>
          <a:p>
            <a:endParaRPr lang="en-US" altLang="ja-JP" sz="738" dirty="0">
              <a:solidFill>
                <a:schemeClr val="tx1"/>
              </a:solidFill>
              <a:latin typeface="ＭＳ Ｐゴシック" panose="020B0600070205080204" pitchFamily="50" charset="-128"/>
              <a:ea typeface="ＭＳ Ｐゴシック" panose="020B0600070205080204" pitchFamily="50" charset="-128"/>
            </a:endParaRPr>
          </a:p>
          <a:p>
            <a:r>
              <a:rPr lang="ja-JP" altLang="en-US" sz="1015" dirty="0">
                <a:solidFill>
                  <a:schemeClr val="tx1"/>
                </a:solidFill>
                <a:latin typeface="ＭＳ Ｐゴシック" panose="020B0600070205080204" pitchFamily="50" charset="-128"/>
                <a:ea typeface="ＭＳ Ｐゴシック" panose="020B0600070205080204" pitchFamily="50" charset="-128"/>
              </a:rPr>
              <a:t>サービス管理責任者等研修共通</a:t>
            </a:r>
            <a:endParaRPr lang="en-US" altLang="ja-JP" sz="1015" dirty="0">
              <a:solidFill>
                <a:schemeClr val="tx1"/>
              </a:solidFill>
              <a:latin typeface="ＭＳ Ｐゴシック" panose="020B0600070205080204" pitchFamily="50" charset="-128"/>
              <a:ea typeface="ＭＳ Ｐゴシック" panose="020B0600070205080204" pitchFamily="50" charset="-128"/>
            </a:endParaRPr>
          </a:p>
          <a:p>
            <a:r>
              <a:rPr lang="ja-JP" altLang="en-US" sz="1015" dirty="0">
                <a:solidFill>
                  <a:schemeClr val="tx1"/>
                </a:solidFill>
                <a:latin typeface="ＭＳ Ｐゴシック" panose="020B0600070205080204" pitchFamily="50" charset="-128"/>
                <a:ea typeface="ＭＳ Ｐゴシック" panose="020B0600070205080204" pitchFamily="50" charset="-128"/>
              </a:rPr>
              <a:t>講義及び</a:t>
            </a:r>
            <a:r>
              <a:rPr lang="ja-JP" altLang="en-US" sz="1015" u="sng" dirty="0">
                <a:solidFill>
                  <a:schemeClr val="tx1"/>
                </a:solidFill>
                <a:latin typeface="ＭＳ Ｐゴシック" panose="020B0600070205080204" pitchFamily="50" charset="-128"/>
                <a:ea typeface="ＭＳ Ｐゴシック" panose="020B0600070205080204" pitchFamily="50" charset="-128"/>
              </a:rPr>
              <a:t>分野別</a:t>
            </a:r>
            <a:r>
              <a:rPr lang="ja-JP" altLang="en-US" sz="1015" dirty="0">
                <a:solidFill>
                  <a:schemeClr val="tx1"/>
                </a:solidFill>
                <a:latin typeface="ＭＳ Ｐゴシック" panose="020B0600070205080204" pitchFamily="50" charset="-128"/>
                <a:ea typeface="ＭＳ Ｐゴシック" panose="020B0600070205080204" pitchFamily="50" charset="-128"/>
              </a:rPr>
              <a:t>演習を受講（１９ｈ）</a:t>
            </a:r>
          </a:p>
        </p:txBody>
      </p:sp>
      <p:sp>
        <p:nvSpPr>
          <p:cNvPr id="39" name="加算記号 38"/>
          <p:cNvSpPr/>
          <p:nvPr/>
        </p:nvSpPr>
        <p:spPr>
          <a:xfrm>
            <a:off x="3162292" y="3222889"/>
            <a:ext cx="342413" cy="33496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sz="1292">
              <a:latin typeface="ＭＳ Ｐゴシック" panose="020B0600070205080204" pitchFamily="50" charset="-128"/>
              <a:ea typeface="ＭＳ Ｐゴシック" panose="020B0600070205080204" pitchFamily="50" charset="-128"/>
            </a:endParaRPr>
          </a:p>
        </p:txBody>
      </p:sp>
      <p:sp>
        <p:nvSpPr>
          <p:cNvPr id="2" name="スライド番号プレースホルダー 1"/>
          <p:cNvSpPr>
            <a:spLocks noGrp="1"/>
          </p:cNvSpPr>
          <p:nvPr>
            <p:ph type="sldNum" sz="quarter" idx="12"/>
          </p:nvPr>
        </p:nvSpPr>
        <p:spPr/>
        <p:txBody>
          <a:bodyPr/>
          <a:lstStyle/>
          <a:p>
            <a:fld id="{2ADEAB0B-3364-414D-832E-F3CDA843F507}" type="slidenum">
              <a:rPr kumimoji="1" lang="ja-JP" altLang="en-US" smtClean="0"/>
              <a:t>48</a:t>
            </a:fld>
            <a:endParaRPr kumimoji="1" lang="ja-JP" altLang="en-US"/>
          </a:p>
        </p:txBody>
      </p:sp>
    </p:spTree>
    <p:extLst>
      <p:ext uri="{BB962C8B-B14F-4D97-AF65-F5344CB8AC3E}">
        <p14:creationId xmlns:p14="http://schemas.microsoft.com/office/powerpoint/2010/main" val="344249722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bg1"/>
                </a:solidFill>
                <a:latin typeface="ＤＦ特太ゴシック体" panose="020B0509000000000000" pitchFamily="49" charset="-128"/>
                <a:ea typeface="ＤＦ特太ゴシック体" panose="020B0509000000000000" pitchFamily="49" charset="-128"/>
              </a:rPr>
              <a:t>サービス管理責任者等として従事するための要件</a:t>
            </a:r>
            <a:endParaRPr lang="ja-JP" altLang="en-US" sz="24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49</a:t>
            </a:fld>
            <a:endParaRPr kumimoji="1" lang="ja-JP" altLang="en-US"/>
          </a:p>
        </p:txBody>
      </p:sp>
      <p:sp>
        <p:nvSpPr>
          <p:cNvPr id="3" name="コンテンツ プレースホルダー 2"/>
          <p:cNvSpPr>
            <a:spLocks noGrp="1"/>
          </p:cNvSpPr>
          <p:nvPr>
            <p:ph idx="4294967295"/>
          </p:nvPr>
        </p:nvSpPr>
        <p:spPr>
          <a:xfrm>
            <a:off x="155575" y="795338"/>
            <a:ext cx="8778875" cy="5647992"/>
          </a:xfrm>
        </p:spPr>
        <p:style>
          <a:lnRef idx="2">
            <a:schemeClr val="dk1"/>
          </a:lnRef>
          <a:fillRef idx="1">
            <a:schemeClr val="lt1"/>
          </a:fillRef>
          <a:effectRef idx="0">
            <a:schemeClr val="dk1"/>
          </a:effectRef>
          <a:fontRef idx="minor">
            <a:schemeClr val="dk1"/>
          </a:fontRef>
        </p:style>
        <p:txBody>
          <a:bodyPr>
            <a:noAutofit/>
          </a:bodyPr>
          <a:lstStyle/>
          <a:p>
            <a:pPr marL="15875" lvl="1" indent="0">
              <a:lnSpc>
                <a:spcPts val="2100"/>
              </a:lnSpc>
              <a:buNone/>
            </a:pPr>
            <a:endParaRPr lang="ja-JP" altLang="en-US" sz="1900" dirty="0" smtClean="0">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1900" dirty="0" smtClean="0">
                <a:latin typeface="ＭＳ Ｐゴシック" panose="020B0600070205080204" pitchFamily="50" charset="-128"/>
                <a:ea typeface="ＭＳ Ｐゴシック" panose="020B0600070205080204" pitchFamily="50" charset="-128"/>
              </a:rPr>
              <a:t>● サービス管理責任者等として配置されるためには、２つの要件を満たす必要。</a:t>
            </a:r>
            <a:endParaRPr lang="ja-JP" altLang="en-US" sz="1900" dirty="0">
              <a:latin typeface="ＭＳ Ｐゴシック" panose="020B0600070205080204" pitchFamily="50" charset="-128"/>
              <a:ea typeface="ＭＳ Ｐゴシック" panose="020B0600070205080204" pitchFamily="50" charset="-128"/>
            </a:endParaRPr>
          </a:p>
          <a:p>
            <a:pPr marL="15875" lvl="1" indent="0">
              <a:lnSpc>
                <a:spcPts val="1200"/>
              </a:lnSpc>
              <a:buNone/>
            </a:pPr>
            <a:r>
              <a:rPr lang="ja-JP" altLang="en-US" sz="1400" dirty="0" smtClean="0">
                <a:latin typeface="ＭＳ ゴシック" panose="020B0609070205080204" pitchFamily="49" charset="-128"/>
                <a:ea typeface="ＭＳ ゴシック" panose="020B0609070205080204" pitchFamily="49" charset="-128"/>
              </a:rPr>
              <a:t>　　　　　　　　　　　　障害者総合支援法</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サービス管理責任者</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（平成</a:t>
            </a:r>
            <a:r>
              <a:rPr lang="en-US" altLang="ja-JP" sz="1400" smtClean="0">
                <a:latin typeface="ＭＳ ゴシック" panose="020B0609070205080204" pitchFamily="49" charset="-128"/>
                <a:ea typeface="ＭＳ ゴシック" panose="020B0609070205080204" pitchFamily="49" charset="-128"/>
              </a:rPr>
              <a:t>31</a:t>
            </a:r>
            <a:r>
              <a:rPr lang="ja-JP" altLang="en-US" sz="1400" smtClean="0">
                <a:latin typeface="ＭＳ ゴシック" panose="020B0609070205080204" pitchFamily="49" charset="-128"/>
                <a:ea typeface="ＭＳ ゴシック" panose="020B0609070205080204" pitchFamily="49" charset="-128"/>
              </a:rPr>
              <a:t>年告示</a:t>
            </a:r>
            <a:r>
              <a:rPr lang="ja-JP" altLang="en-US" sz="1400" dirty="0" smtClean="0">
                <a:latin typeface="ＭＳ ゴシック" panose="020B0609070205080204" pitchFamily="49" charset="-128"/>
                <a:ea typeface="ＭＳ ゴシック" panose="020B0609070205080204" pitchFamily="49" charset="-128"/>
              </a:rPr>
              <a:t>第</a:t>
            </a:r>
            <a:r>
              <a:rPr lang="en-US" altLang="ja-JP" sz="1400" dirty="0" smtClean="0">
                <a:latin typeface="ＭＳ ゴシック" panose="020B0609070205080204" pitchFamily="49" charset="-128"/>
                <a:ea typeface="ＭＳ ゴシック" panose="020B0609070205080204" pitchFamily="49" charset="-128"/>
              </a:rPr>
              <a:t>109</a:t>
            </a:r>
            <a:r>
              <a:rPr lang="ja-JP" altLang="en-US" sz="1400" dirty="0" smtClean="0">
                <a:latin typeface="ＭＳ ゴシック" panose="020B0609070205080204" pitchFamily="49" charset="-128"/>
                <a:ea typeface="ＭＳ ゴシック" panose="020B0609070205080204" pitchFamily="49" charset="-128"/>
              </a:rPr>
              <a:t>号）</a:t>
            </a:r>
          </a:p>
          <a:p>
            <a:pPr marL="15875" lvl="1" indent="0">
              <a:lnSpc>
                <a:spcPts val="1200"/>
              </a:lnSpc>
              <a:buNone/>
            </a:pPr>
            <a:r>
              <a:rPr lang="ja-JP" altLang="en-US" sz="1400" dirty="0" smtClean="0">
                <a:latin typeface="ＭＳ ゴシック" panose="020B0609070205080204" pitchFamily="49" charset="-128"/>
                <a:ea typeface="ＭＳ ゴシック" panose="020B0609070205080204" pitchFamily="49" charset="-128"/>
              </a:rPr>
              <a:t>　　　　　　　　　　　　児童福祉法</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児童発達支援管理責任者</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平成</a:t>
            </a:r>
            <a:r>
              <a:rPr lang="en-US" altLang="ja-JP" sz="1400">
                <a:latin typeface="ＭＳ ゴシック" panose="020B0609070205080204" pitchFamily="49" charset="-128"/>
                <a:ea typeface="ＭＳ ゴシック" panose="020B0609070205080204" pitchFamily="49" charset="-128"/>
              </a:rPr>
              <a:t>31</a:t>
            </a:r>
            <a:r>
              <a:rPr lang="ja-JP" altLang="en-US" sz="1400" smtClean="0">
                <a:latin typeface="ＭＳ ゴシック" panose="020B0609070205080204" pitchFamily="49" charset="-128"/>
                <a:ea typeface="ＭＳ ゴシック" panose="020B0609070205080204" pitchFamily="49" charset="-128"/>
              </a:rPr>
              <a:t>年告示</a:t>
            </a:r>
            <a:r>
              <a:rPr lang="ja-JP" altLang="en-US" sz="1400" dirty="0">
                <a:latin typeface="ＭＳ ゴシック" panose="020B0609070205080204" pitchFamily="49" charset="-128"/>
                <a:ea typeface="ＭＳ ゴシック" panose="020B0609070205080204" pitchFamily="49" charset="-128"/>
              </a:rPr>
              <a:t>第</a:t>
            </a:r>
            <a:r>
              <a:rPr lang="en-US" altLang="ja-JP" sz="1400" dirty="0" smtClean="0">
                <a:latin typeface="ＭＳ ゴシック" panose="020B0609070205080204" pitchFamily="49" charset="-128"/>
                <a:ea typeface="ＭＳ ゴシック" panose="020B0609070205080204" pitchFamily="49" charset="-128"/>
              </a:rPr>
              <a:t>110</a:t>
            </a:r>
            <a:r>
              <a:rPr lang="ja-JP" altLang="en-US" sz="1400" dirty="0" smtClean="0">
                <a:latin typeface="ＭＳ ゴシック" panose="020B0609070205080204" pitchFamily="49" charset="-128"/>
                <a:ea typeface="ＭＳ ゴシック" panose="020B0609070205080204" pitchFamily="49" charset="-128"/>
              </a:rPr>
              <a:t>号）</a:t>
            </a:r>
            <a:endParaRPr lang="ja-JP" altLang="en-US" sz="1400" dirty="0">
              <a:latin typeface="ＭＳ ゴシック" panose="020B0609070205080204" pitchFamily="49" charset="-128"/>
              <a:ea typeface="ＭＳ ゴシック" panose="020B0609070205080204" pitchFamily="49" charset="-128"/>
            </a:endParaRPr>
          </a:p>
          <a:p>
            <a:pPr marL="15875" lvl="1" indent="0">
              <a:lnSpc>
                <a:spcPts val="600"/>
              </a:lnSpc>
              <a:buNone/>
            </a:pPr>
            <a:endParaRPr lang="ja-JP" altLang="en-US" sz="2000" b="1" dirty="0" smtClean="0">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2000" b="1" dirty="0" smtClean="0">
                <a:latin typeface="ＭＳ Ｐゴシック" panose="020B0600070205080204" pitchFamily="50" charset="-128"/>
                <a:ea typeface="ＭＳ Ｐゴシック" panose="020B0600070205080204" pitchFamily="50" charset="-128"/>
              </a:rPr>
              <a:t>　</a:t>
            </a:r>
            <a:r>
              <a:rPr lang="en-US" altLang="ja-JP" sz="2000" u="sng" dirty="0" smtClean="0">
                <a:latin typeface="ＤＦ特太ゴシック体" panose="020B0509000000000000" pitchFamily="49" charset="-128"/>
                <a:ea typeface="ＤＦ特太ゴシック体" panose="020B0509000000000000" pitchFamily="49" charset="-128"/>
              </a:rPr>
              <a:t>【</a:t>
            </a:r>
            <a:r>
              <a:rPr lang="ja-JP" altLang="en-US" sz="2000" u="sng" dirty="0" smtClean="0">
                <a:latin typeface="ＤＦ特太ゴシック体" panose="020B0509000000000000" pitchFamily="49" charset="-128"/>
                <a:ea typeface="ＤＦ特太ゴシック体" panose="020B0509000000000000" pitchFamily="49" charset="-128"/>
              </a:rPr>
              <a:t>１</a:t>
            </a:r>
            <a:r>
              <a:rPr lang="en-US" altLang="ja-JP" sz="2000" u="sng" dirty="0" smtClean="0">
                <a:latin typeface="ＤＦ特太ゴシック体" panose="020B0509000000000000" pitchFamily="49" charset="-128"/>
                <a:ea typeface="ＤＦ特太ゴシック体" panose="020B0509000000000000" pitchFamily="49" charset="-128"/>
              </a:rPr>
              <a:t>】</a:t>
            </a:r>
            <a:r>
              <a:rPr lang="ja-JP" altLang="en-US" sz="2000" u="sng" dirty="0" smtClean="0">
                <a:latin typeface="ＤＦ特太ゴシック体" panose="020B0509000000000000" pitchFamily="49" charset="-128"/>
                <a:ea typeface="ＤＦ特太ゴシック体" panose="020B0509000000000000" pitchFamily="49" charset="-128"/>
              </a:rPr>
              <a:t> 実務経験要件（配置に関する）</a:t>
            </a:r>
          </a:p>
          <a:p>
            <a:pPr marL="15875" lvl="1" indent="0">
              <a:lnSpc>
                <a:spcPts val="2100"/>
              </a:lnSpc>
              <a:buNone/>
            </a:pPr>
            <a:r>
              <a:rPr lang="ja-JP" altLang="en-US" sz="2000" dirty="0" smtClean="0">
                <a:latin typeface="ＭＳ Ｐゴシック" panose="020B0600070205080204" pitchFamily="50" charset="-128"/>
                <a:ea typeface="ＭＳ Ｐゴシック" panose="020B0600070205080204" pitchFamily="50" charset="-128"/>
              </a:rPr>
              <a:t>　　・条件により年限</a:t>
            </a:r>
            <a:r>
              <a:rPr lang="ja-JP" altLang="en-US" sz="2000" dirty="0">
                <a:latin typeface="ＭＳ Ｐゴシック" panose="020B0600070205080204" pitchFamily="50" charset="-128"/>
                <a:ea typeface="ＭＳ Ｐゴシック" panose="020B0600070205080204" pitchFamily="50" charset="-128"/>
              </a:rPr>
              <a:t>が</a:t>
            </a:r>
            <a:r>
              <a:rPr lang="ja-JP" altLang="en-US" sz="2000" dirty="0" smtClean="0">
                <a:latin typeface="ＭＳ Ｐゴシック" panose="020B0600070205080204" pitchFamily="50" charset="-128"/>
                <a:ea typeface="ＭＳ Ｐゴシック" panose="020B0600070205080204" pitchFamily="50" charset="-128"/>
              </a:rPr>
              <a:t>異なる。</a:t>
            </a:r>
            <a:r>
              <a:rPr lang="ja-JP" altLang="en-US" sz="1400" dirty="0">
                <a:latin typeface="ＭＳ Ｐゴシック" panose="020B0600070205080204" pitchFamily="50" charset="-128"/>
                <a:ea typeface="ＭＳ Ｐゴシック" panose="020B0600070205080204" pitchFamily="50" charset="-128"/>
              </a:rPr>
              <a:t> （次スライド</a:t>
            </a:r>
            <a:r>
              <a:rPr lang="en-US" altLang="ja-JP" sz="1400" dirty="0">
                <a:latin typeface="ＭＳ Ｐゴシック" panose="020B0600070205080204" pitchFamily="50" charset="-128"/>
                <a:ea typeface="ＭＳ Ｐゴシック" panose="020B0600070205080204" pitchFamily="50" charset="-128"/>
              </a:rPr>
              <a:t>: </a:t>
            </a:r>
            <a:r>
              <a:rPr lang="ja-JP" altLang="en-US" sz="1400" u="sng" dirty="0" smtClean="0">
                <a:latin typeface="ＭＳ Ｐゴシック" panose="020B0600070205080204" pitchFamily="50" charset="-128"/>
                <a:ea typeface="ＭＳ Ｐゴシック" panose="020B0600070205080204" pitchFamily="50" charset="-128"/>
              </a:rPr>
              <a:t>詳細は</a:t>
            </a:r>
            <a:r>
              <a:rPr lang="ja-JP" altLang="en-US" sz="1400" u="sng" dirty="0">
                <a:latin typeface="ＭＳ Ｐゴシック" panose="020B0600070205080204" pitchFamily="50" charset="-128"/>
                <a:ea typeface="ＭＳ Ｐゴシック" panose="020B0600070205080204" pitchFamily="50" charset="-128"/>
              </a:rPr>
              <a:t>告示を参照</a:t>
            </a:r>
            <a:r>
              <a:rPr lang="ja-JP" altLang="en-US" sz="1400" dirty="0">
                <a:latin typeface="ＭＳ Ｐゴシック" panose="020B0600070205080204" pitchFamily="50" charset="-128"/>
                <a:ea typeface="ＭＳ Ｐゴシック" panose="020B0600070205080204" pitchFamily="50" charset="-128"/>
              </a:rPr>
              <a:t>。）</a:t>
            </a:r>
            <a:endParaRPr lang="ja-JP" altLang="en-US" sz="1400" dirty="0" smtClean="0">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2000" dirty="0" smtClean="0">
                <a:latin typeface="ＭＳ Ｐゴシック" panose="020B0600070205080204" pitchFamily="50" charset="-128"/>
                <a:ea typeface="ＭＳ Ｐゴシック" panose="020B0600070205080204" pitchFamily="50" charset="-128"/>
              </a:rPr>
              <a:t>　　　　① 法、② 保有する資格及び③ 従事経験の業務内容 による。</a:t>
            </a:r>
            <a:endParaRPr lang="ja-JP" altLang="en-US" sz="1600" dirty="0" smtClean="0">
              <a:latin typeface="ＭＳ Ｐゴシック" panose="020B0600070205080204" pitchFamily="50" charset="-128"/>
              <a:ea typeface="ＭＳ Ｐゴシック" panose="020B0600070205080204" pitchFamily="50" charset="-128"/>
            </a:endParaRPr>
          </a:p>
          <a:p>
            <a:pPr marL="15875" lvl="1" indent="0">
              <a:lnSpc>
                <a:spcPts val="600"/>
              </a:lnSpc>
              <a:buNone/>
            </a:pPr>
            <a:endParaRPr lang="ja-JP" altLang="en-US" sz="2000" dirty="0" smtClean="0">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2000" b="1" dirty="0" smtClean="0">
                <a:latin typeface="ＭＳ Ｐゴシック" panose="020B0600070205080204" pitchFamily="50" charset="-128"/>
                <a:ea typeface="ＭＳ Ｐゴシック" panose="020B0600070205080204" pitchFamily="50" charset="-128"/>
              </a:rPr>
              <a:t>　</a:t>
            </a:r>
            <a:r>
              <a:rPr lang="en-US" altLang="ja-JP" sz="2000" u="sng" dirty="0" smtClean="0">
                <a:latin typeface="ＤＦ特太ゴシック体" panose="020B0509000000000000" pitchFamily="49" charset="-128"/>
                <a:ea typeface="ＤＦ特太ゴシック体" panose="020B0509000000000000" pitchFamily="49" charset="-128"/>
              </a:rPr>
              <a:t>【</a:t>
            </a:r>
            <a:r>
              <a:rPr lang="ja-JP" altLang="en-US" sz="2000" u="sng" dirty="0" smtClean="0">
                <a:latin typeface="ＤＦ特太ゴシック体" panose="020B0509000000000000" pitchFamily="49" charset="-128"/>
                <a:ea typeface="ＤＦ特太ゴシック体" panose="020B0509000000000000" pitchFamily="49" charset="-128"/>
              </a:rPr>
              <a:t>２</a:t>
            </a:r>
            <a:r>
              <a:rPr lang="en-US" altLang="ja-JP" sz="2000" u="sng" dirty="0" smtClean="0">
                <a:latin typeface="ＤＦ特太ゴシック体" panose="020B0509000000000000" pitchFamily="49" charset="-128"/>
                <a:ea typeface="ＤＦ特太ゴシック体" panose="020B0509000000000000" pitchFamily="49" charset="-128"/>
              </a:rPr>
              <a:t>】</a:t>
            </a:r>
            <a:r>
              <a:rPr lang="ja-JP" altLang="en-US" sz="2000" u="sng" dirty="0" smtClean="0">
                <a:latin typeface="ＤＦ特太ゴシック体" panose="020B0509000000000000" pitchFamily="49" charset="-128"/>
                <a:ea typeface="ＤＦ特太ゴシック体" panose="020B0509000000000000" pitchFamily="49" charset="-128"/>
              </a:rPr>
              <a:t> 研修修了要件</a:t>
            </a:r>
          </a:p>
          <a:p>
            <a:pPr marL="15875" lvl="1" indent="0">
              <a:lnSpc>
                <a:spcPts val="2100"/>
              </a:lnSpc>
              <a:buNone/>
            </a:pP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1) </a:t>
            </a: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取得</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a:t>
            </a: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基礎研修、実践研修を修了</a:t>
            </a:r>
          </a:p>
          <a:p>
            <a:pPr marL="15875" lvl="1" indent="0">
              <a:lnSpc>
                <a:spcPts val="2100"/>
              </a:lnSpc>
              <a:buNone/>
            </a:pP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2) </a:t>
            </a: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維持</a:t>
            </a:r>
            <a:r>
              <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実践研修修了の翌年度から５年間の間に１度更新研修を修了</a:t>
            </a:r>
          </a:p>
          <a:p>
            <a:pPr marL="15875" lvl="1" indent="0">
              <a:lnSpc>
                <a:spcPts val="2100"/>
              </a:lnSpc>
              <a:buNone/>
            </a:pP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　　</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❖研修</a:t>
            </a: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受講においても実務経験要件あり</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endParaRPr lang="ja-JP" altLang="en-US" sz="1800" dirty="0">
              <a:latin typeface="ＭＳ Ｐゴシック" panose="020B0600070205080204" pitchFamily="50" charset="-128"/>
              <a:ea typeface="ＭＳ Ｐゴシック" panose="020B0600070205080204" pitchFamily="50" charset="-128"/>
            </a:endParaRPr>
          </a:p>
          <a:p>
            <a:pPr marL="15875" lvl="1" indent="0">
              <a:lnSpc>
                <a:spcPts val="2100"/>
              </a:lnSpc>
              <a:buNone/>
            </a:pPr>
            <a:endPar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p:txBody>
      </p:sp>
      <p:sp>
        <p:nvSpPr>
          <p:cNvPr id="6" name="コンテンツ プレースホルダー 2"/>
          <p:cNvSpPr txBox="1">
            <a:spLocks/>
          </p:cNvSpPr>
          <p:nvPr/>
        </p:nvSpPr>
        <p:spPr>
          <a:xfrm>
            <a:off x="584791" y="4563666"/>
            <a:ext cx="8216715" cy="1792686"/>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15875" lvl="1" indent="0">
              <a:lnSpc>
                <a:spcPts val="2100"/>
              </a:lnSpc>
              <a:buFont typeface="Arial" panose="020B0604020202020204" pitchFamily="34" charset="0"/>
              <a:buNone/>
            </a:pPr>
            <a:r>
              <a:rPr lang="ja-JP" altLang="en-US" sz="1400" b="1" u="sng" dirty="0" smtClean="0">
                <a:latin typeface="ＭＳ Ｐゴシック" panose="020B0600070205080204" pitchFamily="50" charset="-128"/>
                <a:ea typeface="ＭＳ Ｐゴシック" panose="020B0600070205080204" pitchFamily="50" charset="-128"/>
              </a:rPr>
              <a:t>❖ 研修の受講に関する実務経験要件</a:t>
            </a:r>
          </a:p>
          <a:p>
            <a:pPr marL="15875" lvl="1" indent="0">
              <a:lnSpc>
                <a:spcPts val="1800"/>
              </a:lnSpc>
              <a:buFont typeface="Arial" panose="020B0604020202020204" pitchFamily="34" charset="0"/>
              <a:buNone/>
            </a:pPr>
            <a:r>
              <a:rPr lang="ja-JP" altLang="en-US" sz="1400" dirty="0" smtClean="0">
                <a:latin typeface="ＭＳ Ｐゴシック" panose="020B0600070205080204" pitchFamily="50" charset="-128"/>
                <a:ea typeface="ＭＳ Ｐゴシック" panose="020B0600070205080204" pitchFamily="50" charset="-128"/>
              </a:rPr>
              <a:t>　</a:t>
            </a:r>
            <a:r>
              <a:rPr lang="en-US" altLang="ja-JP" sz="1400" dirty="0" smtClean="0">
                <a:latin typeface="ＭＳ Ｐゴシック" panose="020B0600070205080204" pitchFamily="50" charset="-128"/>
                <a:ea typeface="ＭＳ Ｐゴシック" panose="020B0600070205080204" pitchFamily="50" charset="-128"/>
              </a:rPr>
              <a:t>1) </a:t>
            </a:r>
            <a:r>
              <a:rPr lang="ja-JP" altLang="en-US" sz="1400" dirty="0" smtClean="0">
                <a:latin typeface="ＭＳ Ｐゴシック" panose="020B0600070205080204" pitchFamily="50" charset="-128"/>
                <a:ea typeface="ＭＳ Ｐゴシック" panose="020B0600070205080204" pitchFamily="50" charset="-128"/>
              </a:rPr>
              <a:t>基礎研修</a:t>
            </a:r>
            <a:r>
              <a:rPr lang="en-US" altLang="ja-JP" sz="1400" dirty="0" smtClean="0">
                <a:latin typeface="ＭＳ Ｐゴシック" panose="020B0600070205080204" pitchFamily="50" charset="-128"/>
                <a:ea typeface="ＭＳ Ｐゴシック" panose="020B0600070205080204" pitchFamily="50" charset="-128"/>
              </a:rPr>
              <a:t>: </a:t>
            </a:r>
            <a:r>
              <a:rPr lang="ja-JP" altLang="en-US" sz="1400" dirty="0" smtClean="0">
                <a:latin typeface="ＭＳ Ｐゴシック" panose="020B0600070205080204" pitchFamily="50" charset="-128"/>
                <a:ea typeface="ＭＳ Ｐゴシック" panose="020B0600070205080204" pitchFamily="50" charset="-128"/>
              </a:rPr>
              <a:t>サービス管理責任者等としての実務経験要件を満たす２年前から受講可。</a:t>
            </a:r>
          </a:p>
          <a:p>
            <a:pPr marL="15875" lvl="1" indent="0">
              <a:lnSpc>
                <a:spcPts val="1800"/>
              </a:lnSpc>
              <a:buFont typeface="Arial" panose="020B0604020202020204" pitchFamily="34" charset="0"/>
              <a:buNone/>
            </a:pPr>
            <a:r>
              <a:rPr lang="ja-JP" altLang="en-US" sz="1400" dirty="0" smtClean="0">
                <a:latin typeface="ＭＳ Ｐゴシック" panose="020B0600070205080204" pitchFamily="50" charset="-128"/>
                <a:ea typeface="ＭＳ Ｐゴシック" panose="020B0600070205080204" pitchFamily="50" charset="-128"/>
              </a:rPr>
              <a:t>　</a:t>
            </a:r>
            <a:r>
              <a:rPr lang="en-US" altLang="ja-JP" sz="1400" dirty="0" smtClean="0">
                <a:latin typeface="ＭＳ Ｐゴシック" panose="020B0600070205080204" pitchFamily="50" charset="-128"/>
                <a:ea typeface="ＭＳ Ｐゴシック" panose="020B0600070205080204" pitchFamily="50" charset="-128"/>
              </a:rPr>
              <a:t>2) </a:t>
            </a:r>
            <a:r>
              <a:rPr lang="ja-JP" altLang="en-US" sz="1400" dirty="0" smtClean="0">
                <a:latin typeface="ＭＳ Ｐゴシック" panose="020B0600070205080204" pitchFamily="50" charset="-128"/>
                <a:ea typeface="ＭＳ Ｐゴシック" panose="020B0600070205080204" pitchFamily="50" charset="-128"/>
              </a:rPr>
              <a:t>実践研修</a:t>
            </a:r>
            <a:r>
              <a:rPr lang="en-US" altLang="ja-JP" sz="1400" dirty="0" smtClean="0">
                <a:latin typeface="ＭＳ Ｐゴシック" panose="020B0600070205080204" pitchFamily="50" charset="-128"/>
                <a:ea typeface="ＭＳ Ｐゴシック" panose="020B0600070205080204" pitchFamily="50" charset="-128"/>
              </a:rPr>
              <a:t>: </a:t>
            </a:r>
            <a:r>
              <a:rPr lang="ja-JP" altLang="en-US" sz="1400" dirty="0" smtClean="0">
                <a:latin typeface="ＭＳ Ｐゴシック" panose="020B0600070205080204" pitchFamily="50" charset="-128"/>
                <a:ea typeface="ＭＳ Ｐゴシック" panose="020B0600070205080204" pitchFamily="50" charset="-128"/>
              </a:rPr>
              <a:t>基礎研修修了後２年以上、サービス管理責任者・児童発達支援管理責任者としての一定程</a:t>
            </a:r>
          </a:p>
          <a:p>
            <a:pPr marL="15875" lvl="1" indent="0">
              <a:lnSpc>
                <a:spcPts val="1800"/>
              </a:lnSpc>
              <a:buFont typeface="Arial" panose="020B0604020202020204" pitchFamily="34" charset="0"/>
              <a:buNone/>
            </a:pPr>
            <a:r>
              <a:rPr lang="ja-JP" altLang="en-US" sz="1400" dirty="0" smtClean="0">
                <a:latin typeface="ＭＳ Ｐゴシック" panose="020B0600070205080204" pitchFamily="50" charset="-128"/>
                <a:ea typeface="ＭＳ Ｐゴシック" panose="020B0600070205080204" pitchFamily="50" charset="-128"/>
              </a:rPr>
              <a:t>　　　　　　　　　度の業務経験。</a:t>
            </a:r>
          </a:p>
          <a:p>
            <a:pPr marL="15875" lvl="1" indent="0">
              <a:lnSpc>
                <a:spcPts val="1800"/>
              </a:lnSpc>
              <a:buFont typeface="Arial" panose="020B0604020202020204" pitchFamily="34" charset="0"/>
              <a:buNone/>
            </a:pPr>
            <a:r>
              <a:rPr lang="ja-JP" altLang="en-US" sz="1400" dirty="0" smtClean="0">
                <a:latin typeface="ＭＳ Ｐゴシック" panose="020B0600070205080204" pitchFamily="50" charset="-128"/>
                <a:ea typeface="ＭＳ Ｐゴシック" panose="020B0600070205080204" pitchFamily="50" charset="-128"/>
              </a:rPr>
              <a:t>　</a:t>
            </a:r>
            <a:r>
              <a:rPr lang="en-US" altLang="ja-JP" sz="1400" dirty="0" smtClean="0">
                <a:latin typeface="ＭＳ Ｐゴシック" panose="020B0600070205080204" pitchFamily="50" charset="-128"/>
                <a:ea typeface="ＭＳ Ｐゴシック" panose="020B0600070205080204" pitchFamily="50" charset="-128"/>
              </a:rPr>
              <a:t>3) </a:t>
            </a:r>
            <a:r>
              <a:rPr lang="ja-JP" altLang="en-US" sz="1400" dirty="0" smtClean="0">
                <a:latin typeface="ＭＳ Ｐゴシック" panose="020B0600070205080204" pitchFamily="50" charset="-128"/>
                <a:ea typeface="ＭＳ Ｐゴシック" panose="020B0600070205080204" pitchFamily="50" charset="-128"/>
              </a:rPr>
              <a:t>更新研修</a:t>
            </a:r>
            <a:r>
              <a:rPr lang="en-US" altLang="ja-JP" sz="1400" dirty="0" smtClean="0">
                <a:latin typeface="ＭＳ Ｐゴシック" panose="020B0600070205080204" pitchFamily="50" charset="-128"/>
                <a:ea typeface="ＭＳ Ｐゴシック" panose="020B0600070205080204" pitchFamily="50" charset="-128"/>
              </a:rPr>
              <a:t>: </a:t>
            </a:r>
            <a:r>
              <a:rPr lang="ja-JP" altLang="en-US" sz="1400" dirty="0" smtClean="0">
                <a:latin typeface="ＭＳ Ｐゴシック" panose="020B0600070205080204" pitchFamily="50" charset="-128"/>
                <a:ea typeface="ＭＳ Ｐゴシック" panose="020B0600070205080204" pitchFamily="50" charset="-128"/>
              </a:rPr>
              <a:t>① 過去５年間に２年以上のサービス管理責任者・児童発達支援管理責任者・管理者・相談</a:t>
            </a:r>
          </a:p>
          <a:p>
            <a:pPr marL="15875" lvl="1" indent="0">
              <a:lnSpc>
                <a:spcPts val="1800"/>
              </a:lnSpc>
              <a:buFont typeface="Arial" panose="020B0604020202020204" pitchFamily="34" charset="0"/>
              <a:buNone/>
            </a:pPr>
            <a:r>
              <a:rPr lang="ja-JP" altLang="en-US" sz="1400" dirty="0" smtClean="0">
                <a:latin typeface="ＭＳ Ｐゴシック" panose="020B0600070205080204" pitchFamily="50" charset="-128"/>
                <a:ea typeface="ＭＳ Ｐゴシック" panose="020B0600070205080204" pitchFamily="50" charset="-128"/>
              </a:rPr>
              <a:t>　　　　　　　　　支援専門員の実務経験。又は② 現にこれらの業務に従事していること。</a:t>
            </a:r>
          </a:p>
          <a:p>
            <a:pPr marL="15875" lvl="1" indent="0">
              <a:lnSpc>
                <a:spcPts val="2100"/>
              </a:lnSpc>
              <a:buFont typeface="Arial" panose="020B0604020202020204" pitchFamily="34" charset="0"/>
              <a:buNone/>
            </a:pPr>
            <a:endParaRPr lang="ja-JP" altLang="en-US" sz="1400" dirty="0" smtClean="0">
              <a:latin typeface="ＭＳ Ｐゴシック" panose="020B0600070205080204" pitchFamily="50" charset="-128"/>
              <a:ea typeface="ＭＳ Ｐゴシック" panose="020B0600070205080204" pitchFamily="50" charset="-128"/>
            </a:endParaRPr>
          </a:p>
          <a:p>
            <a:pPr marL="15875" lvl="1" indent="0">
              <a:lnSpc>
                <a:spcPts val="2100"/>
              </a:lnSpc>
              <a:buFont typeface="Arial" panose="020B0604020202020204" pitchFamily="34" charset="0"/>
              <a:buNone/>
            </a:pPr>
            <a:endParaRPr lang="en-US" altLang="ja-JP" sz="14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280041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5</a:t>
            </a:fld>
            <a:endParaRPr kumimoji="1" lang="ja-JP" altLang="en-US"/>
          </a:p>
        </p:txBody>
      </p:sp>
      <p:sp>
        <p:nvSpPr>
          <p:cNvPr id="4" name="正方形/長方形 3"/>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bg1"/>
                </a:solidFill>
                <a:latin typeface="ＤＦ特太ゴシック体" panose="020B0509000000000000" pitchFamily="49" charset="-128"/>
                <a:ea typeface="ＤＦ特太ゴシック体" panose="020B0509000000000000" pitchFamily="49" charset="-128"/>
              </a:rPr>
              <a:t>１ </a:t>
            </a:r>
            <a:r>
              <a:rPr lang="ja-JP" altLang="en-US" sz="2400" dirty="0" smtClean="0">
                <a:solidFill>
                  <a:schemeClr val="bg1"/>
                </a:solidFill>
                <a:latin typeface="ＤＦ特太ゴシック体" panose="020B0509000000000000" pitchFamily="49" charset="-128"/>
                <a:ea typeface="ＤＦ特太ゴシック体" panose="020B0509000000000000" pitchFamily="49" charset="-128"/>
              </a:rPr>
              <a:t>本研修の位置付け・重点事項</a:t>
            </a:r>
            <a:r>
              <a:rPr lang="ja-JP" altLang="en-US" dirty="0" smtClean="0">
                <a:solidFill>
                  <a:schemeClr val="bg1"/>
                </a:solidFill>
                <a:latin typeface="ＤＦ特太ゴシック体" panose="020B0509000000000000" pitchFamily="49" charset="-128"/>
                <a:ea typeface="ＤＦ特太ゴシック体" panose="020B0509000000000000" pitchFamily="49" charset="-128"/>
              </a:rPr>
              <a:t>（</a:t>
            </a:r>
            <a:r>
              <a:rPr lang="ja-JP" altLang="en-US" dirty="0">
                <a:solidFill>
                  <a:schemeClr val="bg1"/>
                </a:solidFill>
                <a:latin typeface="ＤＦ特太ゴシック体" panose="020B0509000000000000" pitchFamily="49" charset="-128"/>
                <a:ea typeface="ＤＦ特太ゴシック体" panose="020B0509000000000000" pitchFamily="49" charset="-128"/>
              </a:rPr>
              <a:t>平成１８年度～３０年度）</a:t>
            </a: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705407555"/>
              </p:ext>
            </p:extLst>
          </p:nvPr>
        </p:nvGraphicFramePr>
        <p:xfrm>
          <a:off x="142872" y="717685"/>
          <a:ext cx="8779322" cy="5735050"/>
        </p:xfrm>
        <a:graphic>
          <a:graphicData uri="http://schemas.openxmlformats.org/drawingml/2006/table">
            <a:tbl>
              <a:tblPr firstRow="1" bandRow="1">
                <a:tableStyleId>{93296810-A885-4BE3-A3E7-6D5BEEA58F35}</a:tableStyleId>
              </a:tblPr>
              <a:tblGrid>
                <a:gridCol w="1685928">
                  <a:extLst>
                    <a:ext uri="{9D8B030D-6E8A-4147-A177-3AD203B41FA5}">
                      <a16:colId xmlns:a16="http://schemas.microsoft.com/office/drawing/2014/main" val="2028923046"/>
                    </a:ext>
                  </a:extLst>
                </a:gridCol>
                <a:gridCol w="7093394">
                  <a:extLst>
                    <a:ext uri="{9D8B030D-6E8A-4147-A177-3AD203B41FA5}">
                      <a16:colId xmlns:a16="http://schemas.microsoft.com/office/drawing/2014/main" val="2300929852"/>
                    </a:ext>
                  </a:extLst>
                </a:gridCol>
              </a:tblGrid>
              <a:tr h="672965">
                <a:tc gridSpan="2">
                  <a:txBody>
                    <a:bodyPr/>
                    <a:lstStyle/>
                    <a:p>
                      <a:pPr marL="15875" lvl="1" indent="0">
                        <a:lnSpc>
                          <a:spcPts val="2100"/>
                        </a:lnSpc>
                        <a:buNone/>
                      </a:pPr>
                      <a:r>
                        <a:rPr lang="ja-JP" altLang="en-US" sz="1900" b="0" smtClean="0">
                          <a:latin typeface="ＭＳ ゴシック"/>
                          <a:ea typeface="ＭＳ ゴシック"/>
                          <a:cs typeface="ＭＳ ゴシック"/>
                        </a:rPr>
                        <a:t>開始当初は「伝達研修」として標準カリキュラムそのままに</a:t>
                      </a:r>
                      <a:r>
                        <a:rPr lang="ja-JP" altLang="ja-JP" sz="1900" b="0" smtClean="0">
                          <a:latin typeface="ＭＳ ゴシック"/>
                          <a:ea typeface="ＭＳ ゴシック"/>
                          <a:cs typeface="ＭＳ ゴシック"/>
                        </a:rPr>
                        <a:t>実施</a:t>
                      </a:r>
                      <a:r>
                        <a:rPr lang="ja-JP" altLang="en-US" sz="1900" b="0" smtClean="0">
                          <a:latin typeface="ＭＳ ゴシック"/>
                          <a:ea typeface="ＭＳ ゴシック"/>
                          <a:cs typeface="ＭＳ ゴシック"/>
                        </a:rPr>
                        <a:t>。</a:t>
                      </a:r>
                      <a:r>
                        <a:rPr lang="ja-JP" altLang="ja-JP" sz="1900" b="0" smtClean="0">
                          <a:latin typeface="ＭＳ ゴシック"/>
                          <a:ea typeface="ＭＳ ゴシック"/>
                          <a:cs typeface="ＭＳ ゴシック"/>
                        </a:rPr>
                        <a:t>平成</a:t>
                      </a:r>
                      <a:r>
                        <a:rPr lang="en-US" altLang="ja-JP" sz="1900" b="0" smtClean="0">
                          <a:latin typeface="ＭＳ ゴシック"/>
                          <a:ea typeface="ＭＳ ゴシック"/>
                          <a:cs typeface="ＭＳ ゴシック"/>
                        </a:rPr>
                        <a:t>21</a:t>
                      </a:r>
                      <a:r>
                        <a:rPr lang="ja-JP" altLang="ja-JP" sz="1900" b="0" smtClean="0">
                          <a:latin typeface="ＭＳ ゴシック"/>
                          <a:ea typeface="ＭＳ ゴシック"/>
                          <a:cs typeface="ＭＳ ゴシック"/>
                        </a:rPr>
                        <a:t>年度</a:t>
                      </a:r>
                      <a:r>
                        <a:rPr lang="ja-JP" altLang="en-US" sz="1900" b="0" smtClean="0">
                          <a:latin typeface="ＭＳ ゴシック"/>
                          <a:ea typeface="ＭＳ ゴシック"/>
                          <a:cs typeface="ＭＳ ゴシック"/>
                        </a:rPr>
                        <a:t>以降は、都道府県研修の企画運営に資するよう内容を実施</a:t>
                      </a:r>
                      <a:r>
                        <a:rPr lang="ja-JP" altLang="ja-JP" sz="1900" b="0" smtClean="0">
                          <a:latin typeface="ＭＳ ゴシック"/>
                          <a:ea typeface="ＭＳ ゴシック"/>
                          <a:cs typeface="ＭＳ ゴシック"/>
                        </a:rPr>
                        <a:t>。</a:t>
                      </a:r>
                      <a:endParaRPr lang="ja-JP" altLang="ja-JP" sz="1900" b="0" strike="dblStrike" dirty="0" smtClean="0">
                        <a:latin typeface="ＭＳ ゴシック"/>
                        <a:ea typeface="ＭＳ ゴシック"/>
                        <a:cs typeface="ＭＳ ゴシック"/>
                      </a:endParaRPr>
                    </a:p>
                  </a:txBody>
                  <a:tcPr/>
                </a:tc>
                <a:tc hMerge="1">
                  <a:txBody>
                    <a:bodyPr/>
                    <a:lstStyle/>
                    <a:p>
                      <a:pPr marL="15875" lvl="1" indent="0">
                        <a:lnSpc>
                          <a:spcPts val="2100"/>
                        </a:lnSpc>
                        <a:buNone/>
                      </a:pPr>
                      <a:endParaRPr lang="ja-JP" altLang="ja-JP" sz="1900" strike="dblStrike" dirty="0" smtClean="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1716239180"/>
                  </a:ext>
                </a:extLst>
              </a:tr>
              <a:tr h="370840">
                <a:tc>
                  <a:txBody>
                    <a:bodyPr/>
                    <a:lstStyle/>
                    <a:p>
                      <a:r>
                        <a:rPr lang="ja-JP" altLang="ja-JP" sz="1800" smtClean="0">
                          <a:latin typeface="ＭＳ Ｐゴシック" panose="020B0600070205080204" pitchFamily="50" charset="-128"/>
                          <a:ea typeface="ＭＳ Ｐゴシック" panose="020B0600070205080204" pitchFamily="50" charset="-128"/>
                        </a:rPr>
                        <a:t>平成</a:t>
                      </a:r>
                      <a:r>
                        <a:rPr lang="en-US" altLang="ja-JP" sz="1800" smtClean="0">
                          <a:latin typeface="ＭＳ Ｐゴシック" panose="020B0600070205080204" pitchFamily="50" charset="-128"/>
                          <a:ea typeface="ＭＳ Ｐゴシック" panose="020B0600070205080204" pitchFamily="50" charset="-128"/>
                        </a:rPr>
                        <a:t>21</a:t>
                      </a:r>
                      <a:r>
                        <a:rPr lang="ja-JP" altLang="ja-JP" sz="1800" smtClean="0">
                          <a:latin typeface="ＭＳ Ｐゴシック" panose="020B0600070205080204" pitchFamily="50" charset="-128"/>
                          <a:ea typeface="ＭＳ Ｐゴシック" panose="020B0600070205080204" pitchFamily="50" charset="-128"/>
                        </a:rPr>
                        <a:t>年度</a:t>
                      </a:r>
                      <a:r>
                        <a:rPr lang="ja-JP" altLang="en-US" sz="1800" dirty="0" smtClean="0">
                          <a:latin typeface="ＭＳ Ｐゴシック" panose="020B0600070205080204" pitchFamily="50" charset="-128"/>
                          <a:ea typeface="ＭＳ Ｐゴシック" panose="020B0600070205080204" pitchFamily="50" charset="-128"/>
                        </a:rPr>
                        <a:t>～</a:t>
                      </a:r>
                      <a:endParaRPr kumimoji="1" lang="ja-JP" altLang="en-US" dirty="0">
                        <a:latin typeface="ＭＳ Ｐゴシック" panose="020B0600070205080204" pitchFamily="50" charset="-128"/>
                        <a:ea typeface="ＭＳ Ｐゴシック" panose="020B060007020508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smtClean="0">
                          <a:latin typeface="ＭＳ Ｐゴシック" panose="020B0600070205080204" pitchFamily="50" charset="-128"/>
                          <a:ea typeface="ＭＳ Ｐゴシック" panose="020B0600070205080204" pitchFamily="50" charset="-128"/>
                        </a:rPr>
                        <a:t>研修の企画運営や質の向上の要素も取り入れた研修を開始</a:t>
                      </a:r>
                      <a:r>
                        <a:rPr lang="ja-JP" altLang="ja-JP" sz="1800" smtClean="0">
                          <a:latin typeface="ＭＳ Ｐゴシック" panose="020B0600070205080204" pitchFamily="50" charset="-128"/>
                          <a:ea typeface="ＭＳ Ｐゴシック" panose="020B0600070205080204" pitchFamily="50" charset="-128"/>
                        </a:rPr>
                        <a:t>。</a:t>
                      </a:r>
                      <a:endParaRPr lang="ja-JP" altLang="ja-JP" sz="1800" strike="dblStrike" dirty="0" smtClean="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2671928071"/>
                  </a:ext>
                </a:extLst>
              </a:tr>
              <a:tr h="370840">
                <a:tc>
                  <a:txBody>
                    <a:bodyPr/>
                    <a:lstStyle/>
                    <a:p>
                      <a:r>
                        <a:rPr lang="ja-JP" altLang="ja-JP" sz="1800" smtClean="0">
                          <a:latin typeface="ＭＳ Ｐゴシック" panose="020B0600070205080204" pitchFamily="50" charset="-128"/>
                          <a:ea typeface="ＭＳ Ｐゴシック" panose="020B0600070205080204" pitchFamily="50" charset="-128"/>
                        </a:rPr>
                        <a:t>平成</a:t>
                      </a:r>
                      <a:r>
                        <a:rPr lang="en-US" altLang="ja-JP" sz="1800" smtClean="0">
                          <a:latin typeface="ＭＳ Ｐゴシック" panose="020B0600070205080204" pitchFamily="50" charset="-128"/>
                          <a:ea typeface="ＭＳ Ｐゴシック" panose="020B0600070205080204" pitchFamily="50" charset="-128"/>
                        </a:rPr>
                        <a:t>22</a:t>
                      </a:r>
                      <a:r>
                        <a:rPr lang="ja-JP" altLang="ja-JP" sz="1800" smtClean="0">
                          <a:latin typeface="ＭＳ Ｐゴシック" panose="020B0600070205080204" pitchFamily="50" charset="-128"/>
                          <a:ea typeface="ＭＳ Ｐゴシック" panose="020B0600070205080204" pitchFamily="50" charset="-128"/>
                        </a:rPr>
                        <a:t>年度</a:t>
                      </a:r>
                      <a:endParaRPr kumimoji="1" lang="ja-JP" altLang="en-US" dirty="0">
                        <a:latin typeface="ＭＳ Ｐゴシック" panose="020B0600070205080204" pitchFamily="50" charset="-128"/>
                        <a:ea typeface="ＭＳ Ｐゴシック" panose="020B0600070205080204" pitchFamily="50" charset="-128"/>
                      </a:endParaRPr>
                    </a:p>
                  </a:txBody>
                  <a:tcPr/>
                </a:tc>
                <a:tc>
                  <a:txBody>
                    <a:bodyPr/>
                    <a:lstStyle/>
                    <a:p>
                      <a:r>
                        <a:rPr lang="ja-JP" altLang="en-US" sz="1800" smtClean="0">
                          <a:latin typeface="ＭＳ Ｐゴシック" panose="020B0600070205080204" pitchFamily="50" charset="-128"/>
                          <a:ea typeface="ＭＳ Ｐゴシック" panose="020B0600070205080204" pitchFamily="50" charset="-128"/>
                        </a:rPr>
                        <a:t>前年度の視点に加え、現任研修について焦点を当てて実施。</a:t>
                      </a:r>
                      <a:endParaRPr kumimoji="1" lang="ja-JP" altLang="en-US"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569791347"/>
                  </a:ext>
                </a:extLst>
              </a:tr>
              <a:tr h="370840">
                <a:tc>
                  <a:txBody>
                    <a:bodyPr/>
                    <a:lstStyle/>
                    <a:p>
                      <a:r>
                        <a:rPr lang="ja-JP" altLang="ja-JP" sz="1800" smtClean="0">
                          <a:latin typeface="ＭＳ Ｐゴシック" panose="020B0600070205080204" pitchFamily="50" charset="-128"/>
                          <a:ea typeface="ＭＳ Ｐゴシック" panose="020B0600070205080204" pitchFamily="50" charset="-128"/>
                        </a:rPr>
                        <a:t>平成</a:t>
                      </a:r>
                      <a:r>
                        <a:rPr lang="en-US" altLang="ja-JP" sz="1800" smtClean="0">
                          <a:latin typeface="ＭＳ Ｐゴシック" panose="020B0600070205080204" pitchFamily="50" charset="-128"/>
                          <a:ea typeface="ＭＳ Ｐゴシック" panose="020B0600070205080204" pitchFamily="50" charset="-128"/>
                        </a:rPr>
                        <a:t>23</a:t>
                      </a:r>
                      <a:r>
                        <a:rPr lang="ja-JP" altLang="ja-JP" sz="1800" smtClean="0">
                          <a:latin typeface="ＭＳ Ｐゴシック" panose="020B0600070205080204" pitchFamily="50" charset="-128"/>
                          <a:ea typeface="ＭＳ Ｐゴシック" panose="020B0600070205080204" pitchFamily="50" charset="-128"/>
                        </a:rPr>
                        <a:t>年度</a:t>
                      </a:r>
                      <a:endParaRPr kumimoji="1" lang="ja-JP" altLang="en-US" dirty="0">
                        <a:latin typeface="ＭＳ Ｐゴシック" panose="020B0600070205080204" pitchFamily="50" charset="-128"/>
                        <a:ea typeface="ＭＳ Ｐゴシック" panose="020B060007020508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smtClean="0">
                          <a:latin typeface="ＭＳ Ｐゴシック" panose="020B0600070205080204" pitchFamily="50" charset="-128"/>
                          <a:ea typeface="ＭＳ Ｐゴシック" panose="020B0600070205080204" pitchFamily="50" charset="-128"/>
                        </a:rPr>
                        <a:t>改正自立支援法の施行に重点を置き実施。</a:t>
                      </a:r>
                      <a:endParaRPr lang="ja-JP" altLang="ja-JP" sz="1800" strike="dblStrike" dirty="0" smtClean="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1176403817"/>
                  </a:ext>
                </a:extLst>
              </a:tr>
              <a:tr h="383405">
                <a:tc>
                  <a:txBody>
                    <a:bodyPr/>
                    <a:lstStyle/>
                    <a:p>
                      <a:r>
                        <a:rPr lang="ja-JP" altLang="en-US" sz="1800" smtClean="0">
                          <a:latin typeface="ＭＳ Ｐゴシック" panose="020B0600070205080204" pitchFamily="50" charset="-128"/>
                          <a:ea typeface="ＭＳ Ｐゴシック" panose="020B0600070205080204" pitchFamily="50" charset="-128"/>
                        </a:rPr>
                        <a:t>平成</a:t>
                      </a:r>
                      <a:r>
                        <a:rPr lang="en-US" altLang="ja-JP" sz="1800" smtClean="0">
                          <a:latin typeface="ＭＳ Ｐゴシック" panose="020B0600070205080204" pitchFamily="50" charset="-128"/>
                          <a:ea typeface="ＭＳ Ｐゴシック" panose="020B0600070205080204" pitchFamily="50" charset="-128"/>
                        </a:rPr>
                        <a:t>24</a:t>
                      </a:r>
                      <a:r>
                        <a:rPr lang="ja-JP" altLang="ja-JP" sz="1800" smtClean="0">
                          <a:latin typeface="ＭＳ Ｐゴシック" panose="020B0600070205080204" pitchFamily="50" charset="-128"/>
                          <a:ea typeface="ＭＳ Ｐゴシック" panose="020B0600070205080204" pitchFamily="50" charset="-128"/>
                        </a:rPr>
                        <a:t>年度</a:t>
                      </a:r>
                      <a:endParaRPr kumimoji="1" lang="ja-JP" altLang="en-US" dirty="0">
                        <a:latin typeface="ＭＳ Ｐゴシック" panose="020B0600070205080204" pitchFamily="50" charset="-128"/>
                        <a:ea typeface="ＭＳ Ｐゴシック" panose="020B0600070205080204" pitchFamily="50" charset="-128"/>
                      </a:endParaRPr>
                    </a:p>
                  </a:txBody>
                  <a:tcPr/>
                </a:tc>
                <a:tc>
                  <a:txBody>
                    <a:bodyPr/>
                    <a:lstStyle/>
                    <a:p>
                      <a:pPr marL="15875" lvl="0" indent="0">
                        <a:lnSpc>
                          <a:spcPts val="2200"/>
                        </a:lnSpc>
                        <a:buFont typeface="Wingdings" panose="05000000000000000000" pitchFamily="2" charset="2"/>
                        <a:buNone/>
                      </a:pPr>
                      <a:r>
                        <a:rPr lang="ja-JP" altLang="en-US" sz="1800" smtClean="0">
                          <a:latin typeface="ＭＳ Ｐゴシック" panose="020B0600070205080204" pitchFamily="50" charset="-128"/>
                          <a:ea typeface="ＭＳ Ｐゴシック" panose="020B0600070205080204" pitchFamily="50" charset="-128"/>
                        </a:rPr>
                        <a:t>ファシリテーターの確保など体制構築の視点を導入</a:t>
                      </a:r>
                      <a:endParaRPr lang="ja-JP" altLang="en-US" sz="1800" dirty="0" smtClean="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3086583248"/>
                  </a:ext>
                </a:extLst>
              </a:tr>
              <a:tr h="5917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latin typeface="ＭＳ Ｐゴシック" panose="020B0600070205080204" pitchFamily="50" charset="-128"/>
                          <a:ea typeface="ＭＳ Ｐゴシック" panose="020B0600070205080204" pitchFamily="50" charset="-128"/>
                        </a:rPr>
                        <a:t>平成</a:t>
                      </a:r>
                      <a:r>
                        <a:rPr lang="en-US" altLang="ja-JP" sz="1800" smtClean="0">
                          <a:latin typeface="ＭＳ Ｐゴシック" panose="020B0600070205080204" pitchFamily="50" charset="-128"/>
                          <a:ea typeface="ＭＳ Ｐゴシック" panose="020B0600070205080204" pitchFamily="50" charset="-128"/>
                        </a:rPr>
                        <a:t>26</a:t>
                      </a:r>
                      <a:r>
                        <a:rPr lang="ja-JP" altLang="ja-JP" sz="1800" smtClean="0">
                          <a:latin typeface="ＭＳ Ｐゴシック" panose="020B0600070205080204" pitchFamily="50" charset="-128"/>
                          <a:ea typeface="ＭＳ Ｐゴシック" panose="020B0600070205080204" pitchFamily="50" charset="-128"/>
                        </a:rPr>
                        <a:t>年度</a:t>
                      </a:r>
                      <a:endParaRPr lang="ja-JP" altLang="en-US" sz="1800" smtClean="0">
                        <a:latin typeface="ＭＳ Ｐゴシック" panose="020B0600070205080204" pitchFamily="50" charset="-128"/>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smtClean="0">
                          <a:latin typeface="ＭＳ Ｐゴシック" panose="020B0600070205080204" pitchFamily="50" charset="-128"/>
                          <a:ea typeface="ＭＳ Ｐゴシック" panose="020B0600070205080204" pitchFamily="50" charset="-128"/>
                        </a:rPr>
                        <a:t>～平成</a:t>
                      </a:r>
                      <a:r>
                        <a:rPr lang="en-US" altLang="ja-JP" sz="1800" smtClean="0">
                          <a:latin typeface="ＭＳ Ｐゴシック" panose="020B0600070205080204" pitchFamily="50" charset="-128"/>
                          <a:ea typeface="ＭＳ Ｐゴシック" panose="020B0600070205080204" pitchFamily="50" charset="-128"/>
                        </a:rPr>
                        <a:t>28</a:t>
                      </a:r>
                      <a:r>
                        <a:rPr lang="ja-JP" altLang="en-US" sz="1800" smtClean="0">
                          <a:latin typeface="ＭＳ Ｐゴシック" panose="020B0600070205080204" pitchFamily="50" charset="-128"/>
                          <a:ea typeface="ＭＳ Ｐゴシック" panose="020B0600070205080204" pitchFamily="50" charset="-128"/>
                        </a:rPr>
                        <a:t>年度</a:t>
                      </a:r>
                      <a:endParaRPr kumimoji="1" lang="ja-JP" altLang="en-US" dirty="0">
                        <a:latin typeface="ＭＳ Ｐゴシック" panose="020B0600070205080204" pitchFamily="50" charset="-128"/>
                        <a:ea typeface="ＭＳ Ｐゴシック" panose="020B060007020508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smtClean="0">
                          <a:latin typeface="ＭＳ Ｐゴシック" panose="020B0600070205080204" pitchFamily="50" charset="-128"/>
                          <a:ea typeface="ＭＳ Ｐゴシック" panose="020B0600070205080204" pitchFamily="50" charset="-128"/>
                        </a:rPr>
                        <a:t>都道府県研修の質の向上のため、都道府県における研修の体制強化及び内容充実について重点的に実施</a:t>
                      </a:r>
                      <a:endParaRPr lang="ja-JP" altLang="en-US" sz="1800" dirty="0" smtClean="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3905723323"/>
                  </a:ext>
                </a:extLst>
              </a:tr>
              <a:tr h="370840">
                <a:tc>
                  <a:txBody>
                    <a:bodyPr/>
                    <a:lstStyle/>
                    <a:p>
                      <a:r>
                        <a:rPr lang="ja-JP" altLang="en-US" sz="1800" smtClean="0">
                          <a:latin typeface="ＭＳ Ｐゴシック" panose="020B0600070205080204" pitchFamily="50" charset="-128"/>
                          <a:ea typeface="ＭＳ Ｐゴシック" panose="020B0600070205080204" pitchFamily="50" charset="-128"/>
                        </a:rPr>
                        <a:t>平成</a:t>
                      </a:r>
                      <a:r>
                        <a:rPr lang="en-US" altLang="ja-JP" sz="1800" smtClean="0">
                          <a:latin typeface="ＭＳ Ｐゴシック" panose="020B0600070205080204" pitchFamily="50" charset="-128"/>
                          <a:ea typeface="ＭＳ Ｐゴシック" panose="020B0600070205080204" pitchFamily="50" charset="-128"/>
                        </a:rPr>
                        <a:t>29</a:t>
                      </a:r>
                      <a:r>
                        <a:rPr lang="ja-JP" altLang="en-US" sz="1800" smtClean="0">
                          <a:latin typeface="ＭＳ Ｐゴシック" panose="020B0600070205080204" pitchFamily="50" charset="-128"/>
                          <a:ea typeface="ＭＳ Ｐゴシック" panose="020B0600070205080204" pitchFamily="50" charset="-128"/>
                        </a:rPr>
                        <a:t>年度～</a:t>
                      </a:r>
                      <a:endParaRPr kumimoji="1" lang="ja-JP" altLang="en-US" dirty="0">
                        <a:latin typeface="ＭＳ Ｐゴシック" panose="020B0600070205080204" pitchFamily="50" charset="-128"/>
                        <a:ea typeface="ＭＳ Ｐゴシック" panose="020B060007020508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smtClean="0">
                          <a:latin typeface="ＭＳ Ｐゴシック" panose="020B0600070205080204" pitchFamily="50" charset="-128"/>
                          <a:ea typeface="ＭＳ Ｐゴシック" panose="020B0600070205080204" pitchFamily="50" charset="-128"/>
                        </a:rPr>
                        <a:t>予定している初任者及び現任研修の新たなカリキュラムを想定した一部伝達研修及び、新たなカリキュラムに対応出来る研修実施の体制の充実について重点的に実施。</a:t>
                      </a:r>
                      <a:endParaRPr lang="ja-JP" altLang="en-US" sz="1800" dirty="0" smtClean="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1915650342"/>
                  </a:ext>
                </a:extLst>
              </a:tr>
              <a:tr h="370840">
                <a:tc>
                  <a:txBody>
                    <a:bodyPr/>
                    <a:lstStyle/>
                    <a:p>
                      <a:r>
                        <a:rPr lang="ja-JP" altLang="ja-JP" sz="1800" smtClean="0">
                          <a:latin typeface="ＭＳ Ｐゴシック" panose="020B0600070205080204" pitchFamily="50" charset="-128"/>
                          <a:ea typeface="ＭＳ Ｐゴシック" panose="020B0600070205080204" pitchFamily="50" charset="-128"/>
                        </a:rPr>
                        <a:t>平成</a:t>
                      </a:r>
                      <a:r>
                        <a:rPr lang="en-US" altLang="ja-JP" sz="1800" smtClean="0">
                          <a:latin typeface="ＭＳ Ｐゴシック" panose="020B0600070205080204" pitchFamily="50" charset="-128"/>
                          <a:ea typeface="ＭＳ Ｐゴシック" panose="020B0600070205080204" pitchFamily="50" charset="-128"/>
                        </a:rPr>
                        <a:t>30</a:t>
                      </a:r>
                      <a:r>
                        <a:rPr lang="ja-JP" altLang="ja-JP" sz="1800" smtClean="0">
                          <a:latin typeface="ＭＳ Ｐゴシック" panose="020B0600070205080204" pitchFamily="50" charset="-128"/>
                          <a:ea typeface="ＭＳ Ｐゴシック" panose="020B0600070205080204" pitchFamily="50" charset="-128"/>
                        </a:rPr>
                        <a:t>年度</a:t>
                      </a:r>
                      <a:endParaRPr kumimoji="1" lang="ja-JP" altLang="en-US" dirty="0">
                        <a:latin typeface="ＭＳ Ｐゴシック" panose="020B0600070205080204" pitchFamily="50" charset="-128"/>
                        <a:ea typeface="ＭＳ Ｐゴシック" panose="020B060007020508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smtClean="0">
                          <a:latin typeface="ＭＳ Ｐゴシック" panose="020B0600070205080204" pitchFamily="50" charset="-128"/>
                          <a:ea typeface="ＭＳ Ｐゴシック" panose="020B0600070205080204" pitchFamily="50" charset="-128"/>
                        </a:rPr>
                        <a:t>相談支援従事者研修事業の制度改定に向け実施された厚生労働科学研究により開発された初任者及び現任研修のカリキュラム案に基づいた研修について、以下の内容での伝達を実施。</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smtClean="0">
                          <a:latin typeface="ＭＳ Ｐゴシック" panose="020B0600070205080204" pitchFamily="50" charset="-128"/>
                          <a:ea typeface="ＭＳ Ｐゴシック" panose="020B0600070205080204" pitchFamily="50" charset="-128"/>
                        </a:rPr>
                        <a:t>　・新たな相談支援従事者研修事業等の仕組みに関する情報提供</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smtClean="0">
                          <a:latin typeface="ＭＳ Ｐゴシック" panose="020B0600070205080204" pitchFamily="50" charset="-128"/>
                          <a:ea typeface="ＭＳ Ｐゴシック" panose="020B0600070205080204" pitchFamily="50" charset="-128"/>
                        </a:rPr>
                        <a:t>　・初任者研修及び現任研修についてモデル研修を活用した新カリキュ</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smtClean="0">
                          <a:latin typeface="ＭＳ Ｐゴシック" panose="020B0600070205080204" pitchFamily="50" charset="-128"/>
                          <a:ea typeface="ＭＳ Ｐゴシック" panose="020B0600070205080204" pitchFamily="50" charset="-128"/>
                        </a:rPr>
                        <a:t>　　ラム（案）についての伝達</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smtClean="0">
                          <a:latin typeface="ＭＳ Ｐゴシック" panose="020B0600070205080204" pitchFamily="50" charset="-128"/>
                          <a:ea typeface="ＭＳ Ｐゴシック" panose="020B0600070205080204" pitchFamily="50" charset="-128"/>
                        </a:rPr>
                        <a:t>　・演習の全体進行者及び演習グループファシリテーターの養成</a:t>
                      </a:r>
                      <a:endParaRPr lang="ja-JP" altLang="en-US" sz="1800" dirty="0" smtClean="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3231405237"/>
                  </a:ext>
                </a:extLst>
              </a:tr>
            </a:tbl>
          </a:graphicData>
        </a:graphic>
      </p:graphicFrame>
    </p:spTree>
    <p:extLst>
      <p:ext uri="{BB962C8B-B14F-4D97-AF65-F5344CB8AC3E}">
        <p14:creationId xmlns:p14="http://schemas.microsoft.com/office/powerpoint/2010/main" val="96869739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F2A1C1E8-9361-4557-9EFC-000E05CD7A25}" type="slidenum">
              <a:rPr lang="en-US" altLang="ja-JP" smtClean="0"/>
              <a:pPr>
                <a:defRPr/>
              </a:pPr>
              <a:t>50</a:t>
            </a:fld>
            <a:endParaRPr lang="en-US" altLang="ja-JP" dirty="0"/>
          </a:p>
        </p:txBody>
      </p:sp>
      <p:graphicFrame>
        <p:nvGraphicFramePr>
          <p:cNvPr id="5" name="表 4"/>
          <p:cNvGraphicFramePr>
            <a:graphicFrameLocks noGrp="1"/>
          </p:cNvGraphicFramePr>
          <p:nvPr>
            <p:extLst/>
          </p:nvPr>
        </p:nvGraphicFramePr>
        <p:xfrm>
          <a:off x="119543" y="721195"/>
          <a:ext cx="8965735" cy="5373856"/>
        </p:xfrm>
        <a:graphic>
          <a:graphicData uri="http://schemas.openxmlformats.org/drawingml/2006/table">
            <a:tbl>
              <a:tblPr firstRow="1" bandRow="1">
                <a:tableStyleId>{5940675A-B579-460E-94D1-54222C63F5DA}</a:tableStyleId>
              </a:tblPr>
              <a:tblGrid>
                <a:gridCol w="241635">
                  <a:extLst>
                    <a:ext uri="{9D8B030D-6E8A-4147-A177-3AD203B41FA5}">
                      <a16:colId xmlns:a16="http://schemas.microsoft.com/office/drawing/2014/main" val="20000"/>
                    </a:ext>
                  </a:extLst>
                </a:gridCol>
                <a:gridCol w="1260708">
                  <a:extLst>
                    <a:ext uri="{9D8B030D-6E8A-4147-A177-3AD203B41FA5}">
                      <a16:colId xmlns:a16="http://schemas.microsoft.com/office/drawing/2014/main" val="20001"/>
                    </a:ext>
                  </a:extLst>
                </a:gridCol>
                <a:gridCol w="4824309">
                  <a:extLst>
                    <a:ext uri="{9D8B030D-6E8A-4147-A177-3AD203B41FA5}">
                      <a16:colId xmlns:a16="http://schemas.microsoft.com/office/drawing/2014/main" val="20002"/>
                    </a:ext>
                  </a:extLst>
                </a:gridCol>
                <a:gridCol w="445450">
                  <a:extLst>
                    <a:ext uri="{9D8B030D-6E8A-4147-A177-3AD203B41FA5}">
                      <a16:colId xmlns:a16="http://schemas.microsoft.com/office/drawing/2014/main" val="20003"/>
                    </a:ext>
                  </a:extLst>
                </a:gridCol>
                <a:gridCol w="446201">
                  <a:extLst>
                    <a:ext uri="{9D8B030D-6E8A-4147-A177-3AD203B41FA5}">
                      <a16:colId xmlns:a16="http://schemas.microsoft.com/office/drawing/2014/main" val="4277034051"/>
                    </a:ext>
                  </a:extLst>
                </a:gridCol>
                <a:gridCol w="470664">
                  <a:extLst>
                    <a:ext uri="{9D8B030D-6E8A-4147-A177-3AD203B41FA5}">
                      <a16:colId xmlns:a16="http://schemas.microsoft.com/office/drawing/2014/main" val="1734534746"/>
                    </a:ext>
                  </a:extLst>
                </a:gridCol>
                <a:gridCol w="411832">
                  <a:extLst>
                    <a:ext uri="{9D8B030D-6E8A-4147-A177-3AD203B41FA5}">
                      <a16:colId xmlns:a16="http://schemas.microsoft.com/office/drawing/2014/main" val="20004"/>
                    </a:ext>
                  </a:extLst>
                </a:gridCol>
                <a:gridCol w="437045">
                  <a:extLst>
                    <a:ext uri="{9D8B030D-6E8A-4147-A177-3AD203B41FA5}">
                      <a16:colId xmlns:a16="http://schemas.microsoft.com/office/drawing/2014/main" val="4035183060"/>
                    </a:ext>
                  </a:extLst>
                </a:gridCol>
                <a:gridCol w="427891">
                  <a:extLst>
                    <a:ext uri="{9D8B030D-6E8A-4147-A177-3AD203B41FA5}">
                      <a16:colId xmlns:a16="http://schemas.microsoft.com/office/drawing/2014/main" val="3045960158"/>
                    </a:ext>
                  </a:extLst>
                </a:gridCol>
              </a:tblGrid>
              <a:tr h="0">
                <a:tc rowSpan="2" gridSpan="2">
                  <a:txBody>
                    <a:bodyPr/>
                    <a:lstStyle/>
                    <a:p>
                      <a:pPr algn="ctr"/>
                      <a:r>
                        <a:rPr kumimoji="1" lang="ja-JP" altLang="en-US" sz="1100" b="1" dirty="0" smtClean="0">
                          <a:latin typeface="ＭＳ ゴシック" panose="020B0609070205080204" pitchFamily="49" charset="-128"/>
                          <a:ea typeface="ＭＳ ゴシック" panose="020B0609070205080204" pitchFamily="49" charset="-128"/>
                        </a:rPr>
                        <a:t>業務の範囲</a:t>
                      </a:r>
                      <a:endParaRPr kumimoji="1" lang="ja-JP" altLang="en-US" sz="1100" b="1" dirty="0">
                        <a:latin typeface="ＭＳ ゴシック" panose="020B0609070205080204" pitchFamily="49" charset="-128"/>
                        <a:ea typeface="ＭＳ ゴシック" panose="020B0609070205080204" pitchFamily="49" charset="-128"/>
                      </a:endParaRPr>
                    </a:p>
                  </a:txBody>
                  <a:tcPr marL="84406" marR="84406" marT="42203" marB="42203" anchor="ctr"/>
                </a:tc>
                <a:tc rowSpan="2" hMerge="1">
                  <a:txBody>
                    <a:bodyPr/>
                    <a:lstStyle/>
                    <a:p>
                      <a:endParaRPr kumimoji="1" lang="ja-JP" altLang="en-US" sz="1200" dirty="0"/>
                    </a:p>
                  </a:txBody>
                  <a:tcPr/>
                </a:tc>
                <a:tc rowSpan="2">
                  <a:txBody>
                    <a:bodyPr/>
                    <a:lstStyle/>
                    <a:p>
                      <a:pPr algn="ctr"/>
                      <a:r>
                        <a:rPr kumimoji="1" lang="ja-JP" altLang="en-US" sz="1000" b="1" dirty="0" smtClean="0">
                          <a:latin typeface="ＭＳ ゴシック" panose="020B0609070205080204" pitchFamily="49" charset="-128"/>
                          <a:ea typeface="ＭＳ ゴシック" panose="020B0609070205080204" pitchFamily="49" charset="-128"/>
                        </a:rPr>
                        <a:t>業 務 内 容</a:t>
                      </a:r>
                      <a:endParaRPr kumimoji="1" lang="ja-JP" altLang="en-US" sz="1000" b="1" dirty="0">
                        <a:latin typeface="ＭＳ ゴシック" panose="020B0609070205080204" pitchFamily="49" charset="-128"/>
                        <a:ea typeface="ＭＳ ゴシック" panose="020B0609070205080204" pitchFamily="49" charset="-128"/>
                      </a:endParaRPr>
                    </a:p>
                  </a:txBody>
                  <a:tcPr marL="84406" marR="84406" marT="42203" marB="42203" anchor="ctr"/>
                </a:tc>
                <a:tc gridSpan="3">
                  <a:txBody>
                    <a:bodyPr/>
                    <a:lstStyle/>
                    <a:p>
                      <a:pPr algn="ctr"/>
                      <a:r>
                        <a:rPr kumimoji="1" lang="ja-JP" altLang="en-US" sz="900" dirty="0" smtClean="0">
                          <a:latin typeface="ＭＳ ゴシック" panose="020B0609070205080204" pitchFamily="49" charset="-128"/>
                          <a:ea typeface="ＭＳ ゴシック" panose="020B0609070205080204" pitchFamily="49" charset="-128"/>
                        </a:rPr>
                        <a:t>実務経験年数</a:t>
                      </a:r>
                    </a:p>
                  </a:txBody>
                  <a:tcPr marL="84406" marR="84406" marT="42203" marB="42203" anchor="ct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a:r>
                        <a:rPr kumimoji="1" lang="ja-JP" altLang="en-US" sz="800" dirty="0" smtClean="0">
                          <a:latin typeface="ＭＳ ゴシック" panose="020B0609070205080204" pitchFamily="49" charset="-128"/>
                          <a:ea typeface="ＭＳ ゴシック" panose="020B0609070205080204" pitchFamily="49" charset="-128"/>
                        </a:rPr>
                        <a:t>特区</a:t>
                      </a:r>
                      <a:r>
                        <a:rPr kumimoji="1" lang="en-US" altLang="ja-JP" sz="800" baseline="30000" dirty="0" smtClean="0">
                          <a:latin typeface="ＭＳ ゴシック" panose="020B0609070205080204" pitchFamily="49" charset="-128"/>
                          <a:ea typeface="ＭＳ ゴシック" panose="020B0609070205080204" pitchFamily="49" charset="-128"/>
                        </a:rPr>
                        <a:t>※</a:t>
                      </a:r>
                      <a:r>
                        <a:rPr kumimoji="1" lang="ja-JP" altLang="en-US" sz="800" baseline="30000" dirty="0" smtClean="0">
                          <a:latin typeface="ＭＳ ゴシック" panose="020B0609070205080204" pitchFamily="49" charset="-128"/>
                          <a:ea typeface="ＭＳ ゴシック" panose="020B0609070205080204" pitchFamily="49" charset="-128"/>
                        </a:rPr>
                        <a:t>３</a:t>
                      </a:r>
                      <a:endParaRPr kumimoji="1" lang="en-US" altLang="ja-JP" sz="800" baseline="30000" dirty="0" smtClean="0">
                        <a:latin typeface="ＭＳ ゴシック" panose="020B0609070205080204" pitchFamily="49" charset="-128"/>
                        <a:ea typeface="ＭＳ ゴシック" panose="020B0609070205080204" pitchFamily="49" charset="-128"/>
                      </a:endParaRPr>
                    </a:p>
                    <a:p>
                      <a:pPr algn="ctr"/>
                      <a:r>
                        <a:rPr kumimoji="1" lang="ja-JP" altLang="en-US" sz="800" dirty="0" smtClean="0">
                          <a:latin typeface="ＭＳ ゴシック" panose="020B0609070205080204" pitchFamily="49" charset="-128"/>
                          <a:ea typeface="ＭＳ ゴシック" panose="020B0609070205080204" pitchFamily="49" charset="-128"/>
                        </a:rPr>
                        <a:t>（大阪・埼玉）</a:t>
                      </a:r>
                      <a:endParaRPr kumimoji="1" lang="en-US" altLang="ja-JP" sz="800" dirty="0" smtClean="0">
                        <a:latin typeface="ＭＳ ゴシック" panose="020B0609070205080204" pitchFamily="49" charset="-128"/>
                        <a:ea typeface="ＭＳ ゴシック" panose="020B0609070205080204" pitchFamily="49" charset="-128"/>
                      </a:endParaRPr>
                    </a:p>
                  </a:txBody>
                  <a:tcPr marL="84406" marR="84406" marT="42203" marB="42203">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92798">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Ｐゴシック" panose="020B0600070205080204" pitchFamily="50" charset="-128"/>
                          <a:ea typeface="ＭＳ Ｐゴシック" panose="020B0600070205080204" pitchFamily="50" charset="-128"/>
                        </a:rPr>
                        <a:t>国家資格者</a:t>
                      </a:r>
                      <a:r>
                        <a:rPr kumimoji="1" lang="en-US" altLang="ja-JP" sz="800" baseline="30000" dirty="0" smtClean="0">
                          <a:latin typeface="ＭＳ Ｐゴシック" panose="020B0600070205080204" pitchFamily="50" charset="-128"/>
                          <a:ea typeface="ＭＳ Ｐゴシック" panose="020B0600070205080204" pitchFamily="50" charset="-128"/>
                        </a:rPr>
                        <a:t>※</a:t>
                      </a:r>
                      <a:r>
                        <a:rPr kumimoji="1" lang="ja-JP" altLang="en-US" sz="800" baseline="30000" dirty="0" smtClean="0">
                          <a:latin typeface="ＭＳ Ｐゴシック" panose="020B0600070205080204" pitchFamily="50" charset="-128"/>
                          <a:ea typeface="ＭＳ Ｐゴシック" panose="020B0600070205080204" pitchFamily="50" charset="-128"/>
                        </a:rPr>
                        <a:t>１</a:t>
                      </a:r>
                    </a:p>
                  </a:txBody>
                  <a:tcPr marL="84406" marR="84406" marT="42203" marB="42203">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sz="800" dirty="0" smtClean="0">
                          <a:latin typeface="ＭＳ Ｐゴシック" panose="020B0600070205080204" pitchFamily="50" charset="-128"/>
                          <a:ea typeface="ＭＳ Ｐゴシック" panose="020B0600070205080204" pitchFamily="50" charset="-128"/>
                        </a:rPr>
                        <a:t>有資格者</a:t>
                      </a:r>
                      <a:endParaRPr kumimoji="1" lang="en-US" altLang="ja-JP" sz="800" dirty="0" smtClean="0">
                        <a:latin typeface="ＭＳ Ｐゴシック" panose="020B0600070205080204" pitchFamily="50" charset="-128"/>
                        <a:ea typeface="ＭＳ Ｐゴシック" panose="020B0600070205080204" pitchFamily="50" charset="-128"/>
                      </a:endParaRPr>
                    </a:p>
                    <a:p>
                      <a:pPr algn="ctr"/>
                      <a:r>
                        <a:rPr kumimoji="1" lang="en-US" altLang="ja-JP" sz="800" dirty="0" smtClean="0">
                          <a:latin typeface="ＭＳ Ｐゴシック" panose="020B0600070205080204" pitchFamily="50" charset="-128"/>
                          <a:ea typeface="ＭＳ Ｐゴシック" panose="020B0600070205080204" pitchFamily="50" charset="-128"/>
                        </a:rPr>
                        <a:t>※</a:t>
                      </a:r>
                      <a:r>
                        <a:rPr kumimoji="1" lang="ja-JP" altLang="en-US" sz="800" dirty="0" smtClean="0">
                          <a:latin typeface="ＭＳ Ｐゴシック" panose="020B0600070205080204" pitchFamily="50" charset="-128"/>
                          <a:ea typeface="ＭＳ Ｐゴシック" panose="020B0600070205080204" pitchFamily="50" charset="-128"/>
                        </a:rPr>
                        <a:t>２</a:t>
                      </a:r>
                      <a:endParaRPr kumimoji="1" lang="ja-JP" altLang="en-US" sz="800" dirty="0">
                        <a:latin typeface="ＭＳ Ｐゴシック" panose="020B0600070205080204" pitchFamily="50" charset="-128"/>
                        <a:ea typeface="ＭＳ Ｐゴシック" panose="020B060007020508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sz="800" dirty="0" smtClean="0">
                          <a:latin typeface="ＭＳ Ｐゴシック" panose="020B0600070205080204" pitchFamily="50" charset="-128"/>
                          <a:ea typeface="ＭＳ Ｐゴシック" panose="020B0600070205080204" pitchFamily="50" charset="-128"/>
                        </a:rPr>
                        <a:t>左記以外の者</a:t>
                      </a:r>
                      <a:endParaRPr kumimoji="1" lang="ja-JP" altLang="en-US" sz="800" dirty="0">
                        <a:latin typeface="ＭＳ Ｐゴシック" panose="020B0600070205080204" pitchFamily="50" charset="-128"/>
                        <a:ea typeface="ＭＳ Ｐゴシック" panose="020B0600070205080204" pitchFamily="50" charset="-128"/>
                      </a:endParaRPr>
                    </a:p>
                  </a:txBody>
                  <a:tcPr marL="84406" marR="84406" marT="42203" marB="42203">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Ｐゴシック" panose="020B0600070205080204" pitchFamily="50" charset="-128"/>
                          <a:ea typeface="ＭＳ Ｐゴシック" panose="020B0600070205080204" pitchFamily="50" charset="-128"/>
                        </a:rPr>
                        <a:t>国家資格者</a:t>
                      </a:r>
                      <a:r>
                        <a:rPr kumimoji="1" lang="en-US" altLang="ja-JP" sz="800" baseline="30000" dirty="0" smtClean="0">
                          <a:latin typeface="ＭＳ Ｐゴシック" panose="020B0600070205080204" pitchFamily="50" charset="-128"/>
                          <a:ea typeface="ＭＳ Ｐゴシック" panose="020B0600070205080204" pitchFamily="50" charset="-128"/>
                        </a:rPr>
                        <a:t>※</a:t>
                      </a:r>
                      <a:r>
                        <a:rPr kumimoji="1" lang="ja-JP" altLang="en-US" sz="800" baseline="30000" dirty="0" smtClean="0">
                          <a:latin typeface="ＭＳ Ｐゴシック" panose="020B0600070205080204" pitchFamily="50" charset="-128"/>
                          <a:ea typeface="ＭＳ Ｐゴシック" panose="020B0600070205080204" pitchFamily="50" charset="-128"/>
                        </a:rPr>
                        <a:t>１</a:t>
                      </a:r>
                    </a:p>
                  </a:txBody>
                  <a:tcPr marL="84406" marR="84406" marT="42203" marB="42203">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sz="800" dirty="0" smtClean="0">
                          <a:latin typeface="ＭＳ Ｐゴシック" panose="020B0600070205080204" pitchFamily="50" charset="-128"/>
                          <a:ea typeface="ＭＳ Ｐゴシック" panose="020B0600070205080204" pitchFamily="50" charset="-128"/>
                        </a:rPr>
                        <a:t>有資格者</a:t>
                      </a:r>
                      <a:endParaRPr kumimoji="1" lang="en-US" altLang="ja-JP" sz="800" dirty="0" smtClean="0">
                        <a:latin typeface="ＭＳ Ｐゴシック" panose="020B0600070205080204" pitchFamily="50" charset="-128"/>
                        <a:ea typeface="ＭＳ Ｐゴシック" panose="020B0600070205080204" pitchFamily="50" charset="-128"/>
                      </a:endParaRPr>
                    </a:p>
                    <a:p>
                      <a:pPr algn="ctr"/>
                      <a:r>
                        <a:rPr kumimoji="1" lang="en-US" altLang="ja-JP" sz="800" dirty="0" smtClean="0">
                          <a:latin typeface="ＭＳ Ｐゴシック" panose="020B0600070205080204" pitchFamily="50" charset="-128"/>
                          <a:ea typeface="ＭＳ Ｐゴシック" panose="020B0600070205080204" pitchFamily="50" charset="-128"/>
                        </a:rPr>
                        <a:t>※</a:t>
                      </a:r>
                      <a:r>
                        <a:rPr kumimoji="1" lang="ja-JP" altLang="en-US" sz="800" dirty="0" smtClean="0">
                          <a:latin typeface="ＭＳ Ｐゴシック" panose="020B0600070205080204" pitchFamily="50" charset="-128"/>
                          <a:ea typeface="ＭＳ Ｐゴシック" panose="020B0600070205080204" pitchFamily="50" charset="-128"/>
                        </a:rPr>
                        <a:t>２</a:t>
                      </a:r>
                      <a:endParaRPr kumimoji="1" lang="ja-JP" altLang="en-US" sz="800" dirty="0">
                        <a:latin typeface="ＭＳ Ｐゴシック" panose="020B0600070205080204" pitchFamily="50" charset="-128"/>
                        <a:ea typeface="ＭＳ Ｐゴシック" panose="020B060007020508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sz="800" dirty="0" smtClean="0">
                          <a:latin typeface="ＭＳ Ｐゴシック" panose="020B0600070205080204" pitchFamily="50" charset="-128"/>
                          <a:ea typeface="ＭＳ Ｐゴシック" panose="020B0600070205080204" pitchFamily="50" charset="-128"/>
                        </a:rPr>
                        <a:t>左記以外の者</a:t>
                      </a:r>
                      <a:endParaRPr kumimoji="1" lang="ja-JP" altLang="en-US" sz="800" dirty="0">
                        <a:latin typeface="ＭＳ Ｐゴシック" panose="020B0600070205080204" pitchFamily="50" charset="-128"/>
                        <a:ea typeface="ＭＳ Ｐゴシック" panose="020B060007020508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21723760"/>
                  </a:ext>
                </a:extLst>
              </a:tr>
              <a:tr h="139935">
                <a:tc rowSpan="13">
                  <a:txBody>
                    <a:bodyPr/>
                    <a:lstStyle/>
                    <a:p>
                      <a:pPr algn="ctr"/>
                      <a:r>
                        <a:rPr kumimoji="1" lang="ja-JP" altLang="en-US" sz="900" dirty="0" smtClean="0">
                          <a:latin typeface="ＭＳ ゴシック" panose="020B0609070205080204" pitchFamily="49" charset="-128"/>
                          <a:ea typeface="ＭＳ ゴシック" panose="020B0609070205080204" pitchFamily="49" charset="-128"/>
                        </a:rPr>
                        <a:t>障害者の保健、医療、福祉、就労、教育の分野における支援業務</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vert="eaVert" anchor="ctr"/>
                </a:tc>
                <a:tc rowSpan="7">
                  <a:txBody>
                    <a:bodyPr/>
                    <a:lstStyle/>
                    <a:p>
                      <a:pPr algn="ctr"/>
                      <a:r>
                        <a:rPr kumimoji="1" lang="en-US" altLang="ja-JP" sz="900" dirty="0" smtClean="0">
                          <a:latin typeface="ＭＳ ゴシック" panose="020B0609070205080204" pitchFamily="49" charset="-128"/>
                          <a:ea typeface="ＭＳ ゴシック" panose="020B0609070205080204" pitchFamily="49" charset="-128"/>
                        </a:rPr>
                        <a:t>(</a:t>
                      </a:r>
                      <a:r>
                        <a:rPr kumimoji="1" lang="ja-JP" altLang="en-US" sz="900" dirty="0" smtClean="0">
                          <a:latin typeface="ＭＳ ゴシック" panose="020B0609070205080204" pitchFamily="49" charset="-128"/>
                          <a:ea typeface="ＭＳ ゴシック" panose="020B0609070205080204" pitchFamily="49" charset="-128"/>
                        </a:rPr>
                        <a:t>一</a:t>
                      </a:r>
                      <a:r>
                        <a:rPr kumimoji="1" lang="en-US" altLang="ja-JP" sz="900" dirty="0" smtClean="0">
                          <a:latin typeface="ＭＳ ゴシック" panose="020B0609070205080204" pitchFamily="49" charset="-128"/>
                          <a:ea typeface="ＭＳ ゴシック" panose="020B0609070205080204" pitchFamily="49" charset="-128"/>
                        </a:rPr>
                        <a:t>)</a:t>
                      </a:r>
                      <a:r>
                        <a:rPr kumimoji="1" lang="en-US" altLang="ja-JP" sz="900" baseline="0" dirty="0" smtClean="0">
                          <a:latin typeface="ＭＳ ゴシック" panose="020B0609070205080204" pitchFamily="49" charset="-128"/>
                          <a:ea typeface="ＭＳ ゴシック" panose="020B0609070205080204" pitchFamily="49" charset="-128"/>
                        </a:rPr>
                        <a:t> </a:t>
                      </a:r>
                      <a:r>
                        <a:rPr kumimoji="1" lang="ja-JP" altLang="en-US" sz="900" dirty="0" smtClean="0">
                          <a:latin typeface="ＭＳ ゴシック" panose="020B0609070205080204" pitchFamily="49" charset="-128"/>
                          <a:ea typeface="ＭＳ ゴシック" panose="020B0609070205080204" pitchFamily="49" charset="-128"/>
                        </a:rPr>
                        <a:t>相談支援の業務</a:t>
                      </a:r>
                    </a:p>
                    <a:p>
                      <a:pPr algn="ctr"/>
                      <a:endParaRPr kumimoji="1" lang="ja-JP" altLang="en-US" sz="900" dirty="0" smtClean="0">
                        <a:latin typeface="ＭＳ ゴシック" panose="020B0609070205080204" pitchFamily="49" charset="-128"/>
                        <a:ea typeface="ＭＳ ゴシック" panose="020B0609070205080204" pitchFamily="49" charset="-128"/>
                      </a:endParaRPr>
                    </a:p>
                    <a:p>
                      <a:pPr algn="l"/>
                      <a:r>
                        <a:rPr kumimoji="1" lang="ja-JP" altLang="en-US" sz="700" dirty="0" smtClean="0">
                          <a:latin typeface="ＭＳ ゴシック" panose="020B0609070205080204" pitchFamily="49" charset="-128"/>
                          <a:ea typeface="ＭＳ ゴシック" panose="020B0609070205080204" pitchFamily="49" charset="-128"/>
                        </a:rPr>
                        <a:t>日常生活の自立に関する相談に応じ、助言、指導その他の支援を行う業務、その他これに準ずる業務</a:t>
                      </a:r>
                    </a:p>
                    <a:p>
                      <a:pPr algn="l"/>
                      <a:endParaRPr kumimoji="1" lang="ja-JP" altLang="en-US" sz="800" dirty="0" smtClean="0">
                        <a:latin typeface="ＭＳ ゴシック" panose="020B0609070205080204" pitchFamily="49" charset="-128"/>
                        <a:ea typeface="ＭＳ ゴシック" panose="020B0609070205080204" pitchFamily="49" charset="-128"/>
                      </a:endParaRPr>
                    </a:p>
                    <a:p>
                      <a:pPr algn="l"/>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告示一イ</a:t>
                      </a:r>
                      <a:r>
                        <a:rPr kumimoji="1" lang="en-US" altLang="ja-JP" sz="800" dirty="0" smtClean="0">
                          <a:latin typeface="ＭＳ ゴシック" panose="020B0609070205080204" pitchFamily="49" charset="-128"/>
                          <a:ea typeface="ＭＳ ゴシック" panose="020B0609070205080204" pitchFamily="49" charset="-128"/>
                        </a:rPr>
                        <a:t>(1)(</a:t>
                      </a:r>
                      <a:r>
                        <a:rPr kumimoji="1" lang="ja-JP" altLang="en-US" sz="800" dirty="0" smtClean="0">
                          <a:latin typeface="ＭＳ ゴシック" panose="020B0609070205080204" pitchFamily="49" charset="-128"/>
                          <a:ea typeface="ＭＳ ゴシック" panose="020B0609070205080204" pitchFamily="49" charset="-128"/>
                        </a:rPr>
                        <a:t>一</a:t>
                      </a:r>
                      <a:r>
                        <a:rPr kumimoji="1" lang="en-US" altLang="ja-JP" sz="800" dirty="0" smtClean="0">
                          <a:latin typeface="ＭＳ ゴシック" panose="020B0609070205080204" pitchFamily="49" charset="-128"/>
                          <a:ea typeface="ＭＳ ゴシック" panose="020B0609070205080204" pitchFamily="49" charset="-128"/>
                        </a:rPr>
                        <a:t>)〕</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r>
                        <a:rPr kumimoji="1" lang="ja-JP" altLang="en-US" sz="800" baseline="0" dirty="0" smtClean="0">
                          <a:latin typeface="ＭＳ ゴシック" panose="020B0609070205080204" pitchFamily="49" charset="-128"/>
                          <a:ea typeface="ＭＳ ゴシック" panose="020B0609070205080204" pitchFamily="49" charset="-128"/>
                        </a:rPr>
                        <a:t>ａ 指定</a:t>
                      </a:r>
                      <a:r>
                        <a:rPr kumimoji="1" lang="en-US" altLang="ja-JP" sz="800" baseline="0" dirty="0" smtClean="0">
                          <a:latin typeface="ＭＳ ゴシック" panose="020B0609070205080204" pitchFamily="49" charset="-128"/>
                          <a:ea typeface="ＭＳ ゴシック" panose="020B0609070205080204" pitchFamily="49" charset="-128"/>
                        </a:rPr>
                        <a:t>[</a:t>
                      </a:r>
                      <a:r>
                        <a:rPr kumimoji="1" lang="ja-JP" altLang="en-US" sz="800" baseline="0" dirty="0" smtClean="0">
                          <a:latin typeface="ＭＳ ゴシック" panose="020B0609070205080204" pitchFamily="49" charset="-128"/>
                          <a:ea typeface="ＭＳ ゴシック" panose="020B0609070205080204" pitchFamily="49" charset="-128"/>
                        </a:rPr>
                        <a:t>特定</a:t>
                      </a:r>
                      <a:r>
                        <a:rPr kumimoji="1" lang="en-US" altLang="ja-JP" sz="800" baseline="0" dirty="0" smtClean="0">
                          <a:latin typeface="ＭＳ ゴシック" panose="020B0609070205080204" pitchFamily="49" charset="-128"/>
                          <a:ea typeface="ＭＳ ゴシック" panose="020B0609070205080204" pitchFamily="49" charset="-128"/>
                        </a:rPr>
                        <a:t>/</a:t>
                      </a:r>
                      <a:r>
                        <a:rPr kumimoji="1" lang="ja-JP" altLang="en-US" sz="800" baseline="0" dirty="0" smtClean="0">
                          <a:latin typeface="ＭＳ ゴシック" panose="020B0609070205080204" pitchFamily="49" charset="-128"/>
                          <a:ea typeface="ＭＳ ゴシック" panose="020B0609070205080204" pitchFamily="49" charset="-128"/>
                        </a:rPr>
                        <a:t>障害児</a:t>
                      </a:r>
                      <a:r>
                        <a:rPr kumimoji="1" lang="en-US" altLang="ja-JP" sz="800" baseline="0" dirty="0" smtClean="0">
                          <a:latin typeface="ＭＳ ゴシック" panose="020B0609070205080204" pitchFamily="49" charset="-128"/>
                          <a:ea typeface="ＭＳ ゴシック" panose="020B0609070205080204" pitchFamily="49" charset="-128"/>
                        </a:rPr>
                        <a:t>/</a:t>
                      </a:r>
                      <a:r>
                        <a:rPr kumimoji="1" lang="ja-JP" altLang="en-US" sz="800" baseline="0" dirty="0" smtClean="0">
                          <a:latin typeface="ＭＳ ゴシック" panose="020B0609070205080204" pitchFamily="49" charset="-128"/>
                          <a:ea typeface="ＭＳ ゴシック" panose="020B0609070205080204" pitchFamily="49" charset="-128"/>
                        </a:rPr>
                        <a:t>一般</a:t>
                      </a:r>
                      <a:r>
                        <a:rPr kumimoji="1" lang="en-US" altLang="ja-JP" sz="800" baseline="0" dirty="0" smtClean="0">
                          <a:latin typeface="ＭＳ ゴシック" panose="020B0609070205080204" pitchFamily="49" charset="-128"/>
                          <a:ea typeface="ＭＳ ゴシック" panose="020B0609070205080204" pitchFamily="49" charset="-128"/>
                        </a:rPr>
                        <a:t>]</a:t>
                      </a:r>
                      <a:r>
                        <a:rPr kumimoji="1" lang="ja-JP" altLang="en-US" sz="800" baseline="0" dirty="0" smtClean="0">
                          <a:latin typeface="ＭＳ ゴシック" panose="020B0609070205080204" pitchFamily="49" charset="-128"/>
                          <a:ea typeface="ＭＳ ゴシック" panose="020B0609070205080204" pitchFamily="49" charset="-128"/>
                        </a:rPr>
                        <a:t>相談支援事業、地域生活支援事業の相談支援事業に従事する者</a:t>
                      </a:r>
                      <a:endParaRPr kumimoji="1" lang="ja-JP" altLang="en-US" sz="800" dirty="0" smtClean="0">
                        <a:latin typeface="ＭＳ ゴシック" panose="020B0609070205080204" pitchFamily="49" charset="-128"/>
                        <a:ea typeface="ＭＳ ゴシック" panose="020B0609070205080204" pitchFamily="49" charset="-128"/>
                      </a:endParaRPr>
                    </a:p>
                  </a:txBody>
                  <a:tcPr marL="84406" marR="84406" marT="42203" marB="42203" anchor="ctr"/>
                </a:tc>
                <a:tc rowSpan="13">
                  <a:txBody>
                    <a:bodyPr/>
                    <a:lstStyle/>
                    <a:p>
                      <a:pPr algn="ctr"/>
                      <a:r>
                        <a:rPr kumimoji="1" lang="ja-JP" altLang="en-US" sz="900" dirty="0" smtClean="0">
                          <a:latin typeface="ＭＳ Ｐゴシック" panose="020B0600070205080204" pitchFamily="50" charset="-128"/>
                          <a:ea typeface="ＭＳ Ｐゴシック" panose="020B0600070205080204" pitchFamily="50" charset="-128"/>
                        </a:rPr>
                        <a:t>３年以上</a:t>
                      </a:r>
                      <a:endParaRPr kumimoji="1" lang="ja-JP" altLang="en-US" sz="900" dirty="0">
                        <a:latin typeface="ＭＳ Ｐゴシック" panose="020B0600070205080204" pitchFamily="50" charset="-128"/>
                        <a:ea typeface="ＭＳ Ｐゴシック" panose="020B0600070205080204" pitchFamily="50" charset="-128"/>
                      </a:endParaRPr>
                    </a:p>
                  </a:txBody>
                  <a:tcPr marL="84406" marR="84406" marT="42203" marB="42203" anchor="ctr">
                    <a:lnR w="12700" cap="flat" cmpd="sng" algn="ctr">
                      <a:solidFill>
                        <a:schemeClr val="tx1"/>
                      </a:solidFill>
                      <a:prstDash val="solid"/>
                      <a:round/>
                      <a:headEnd type="none" w="med" len="med"/>
                      <a:tailEnd type="none" w="med" len="med"/>
                    </a:lnR>
                  </a:tcPr>
                </a:tc>
                <a:tc rowSpan="7">
                  <a:txBody>
                    <a:bodyPr/>
                    <a:lstStyle/>
                    <a:p>
                      <a:pPr algn="ctr"/>
                      <a:endParaRPr kumimoji="1" lang="ja-JP" altLang="en-US" sz="900" dirty="0">
                        <a:latin typeface="ＭＳ Ｐゴシック" panose="020B0600070205080204" pitchFamily="50" charset="-128"/>
                        <a:ea typeface="ＭＳ Ｐゴシック" panose="020B060007020508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BlToTr w="9525" cap="flat" cmpd="sng" algn="ctr">
                      <a:solidFill>
                        <a:schemeClr val="tx1"/>
                      </a:solidFill>
                      <a:prstDash val="solid"/>
                      <a:round/>
                      <a:headEnd type="none" w="med" len="med"/>
                      <a:tailEnd type="none" w="med" len="med"/>
                    </a:lnBlToTr>
                  </a:tcPr>
                </a:tc>
                <a:tc rowSpan="7">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ＭＳ Ｐゴシック" panose="020B0600070205080204" pitchFamily="50" charset="-128"/>
                          <a:ea typeface="ＭＳ Ｐゴシック" panose="020B0600070205080204" pitchFamily="50" charset="-128"/>
                        </a:rPr>
                        <a:t>５年以上</a:t>
                      </a:r>
                    </a:p>
                  </a:txBody>
                  <a:tcPr marL="84406" marR="84406" marT="42203" marB="42203"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rowSpan="13">
                  <a:txBody>
                    <a:bodyPr/>
                    <a:lstStyle/>
                    <a:p>
                      <a:pPr algn="ctr"/>
                      <a:r>
                        <a:rPr kumimoji="1" lang="ja-JP" altLang="en-US" sz="800" dirty="0" smtClean="0">
                          <a:latin typeface="ＭＳ Ｐゴシック" panose="020B0600070205080204" pitchFamily="50" charset="-128"/>
                          <a:ea typeface="ＭＳ Ｐゴシック" panose="020B0600070205080204" pitchFamily="50" charset="-128"/>
                        </a:rPr>
                        <a:t>３年</a:t>
                      </a:r>
                    </a:p>
                    <a:p>
                      <a:pPr algn="ctr"/>
                      <a:r>
                        <a:rPr kumimoji="1" lang="ja-JP" altLang="en-US" sz="800" dirty="0" smtClean="0">
                          <a:latin typeface="ＭＳ Ｐゴシック" panose="020B0600070205080204" pitchFamily="50" charset="-128"/>
                          <a:ea typeface="ＭＳ Ｐゴシック" panose="020B0600070205080204" pitchFamily="50" charset="-128"/>
                        </a:rPr>
                        <a:t>以上</a:t>
                      </a:r>
                      <a:endParaRPr kumimoji="1" lang="ja-JP" altLang="en-US" sz="800" dirty="0">
                        <a:latin typeface="ＭＳ Ｐゴシック" panose="020B0600070205080204" pitchFamily="50" charset="-128"/>
                        <a:ea typeface="ＭＳ Ｐゴシック" panose="020B0600070205080204" pitchFamily="50" charset="-128"/>
                      </a:endParaRPr>
                    </a:p>
                  </a:txBody>
                  <a:tcPr marL="84406" marR="84406" marT="42203" marB="42203" anchor="ctr">
                    <a:lnR w="12700" cap="flat" cmpd="sng" algn="ctr">
                      <a:solidFill>
                        <a:schemeClr val="tx1"/>
                      </a:solidFill>
                      <a:prstDash val="solid"/>
                      <a:round/>
                      <a:headEnd type="none" w="med" len="med"/>
                      <a:tailEnd type="none" w="med" len="med"/>
                    </a:lnR>
                  </a:tcPr>
                </a:tc>
                <a:tc rowSpan="7">
                  <a:txBody>
                    <a:bodyPr/>
                    <a:lstStyle/>
                    <a:p>
                      <a:pPr algn="ctr"/>
                      <a:endParaRPr kumimoji="1" lang="ja-JP" altLang="en-US" sz="800" dirty="0">
                        <a:latin typeface="ＭＳ Ｐゴシック" panose="020B0600070205080204" pitchFamily="50" charset="-128"/>
                        <a:ea typeface="ＭＳ Ｐゴシック" panose="020B060007020508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rowSpan="7">
                  <a:txBody>
                    <a:bodyPr/>
                    <a:lstStyle/>
                    <a:p>
                      <a:pPr algn="ctr"/>
                      <a:r>
                        <a:rPr kumimoji="1" lang="ja-JP" altLang="en-US" sz="800" dirty="0" smtClean="0">
                          <a:latin typeface="ＭＳ Ｐゴシック" panose="020B0600070205080204" pitchFamily="50" charset="-128"/>
                          <a:ea typeface="ＭＳ Ｐゴシック" panose="020B0600070205080204" pitchFamily="50" charset="-128"/>
                        </a:rPr>
                        <a:t>３年以上</a:t>
                      </a:r>
                      <a:endParaRPr kumimoji="1" lang="ja-JP" altLang="en-US" sz="800" dirty="0">
                        <a:latin typeface="ＭＳ Ｐゴシック" panose="020B0600070205080204" pitchFamily="50" charset="-128"/>
                        <a:ea typeface="ＭＳ Ｐゴシック" panose="020B060007020508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91363">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ｂ 更生相談所</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身体・知的</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err="1"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福祉事務所、発達障害者支援センターにおいて相談支援の業務に</a:t>
                      </a:r>
                      <a:r>
                        <a:rPr kumimoji="1" lang="ja-JP" altLang="en-US" sz="800" dirty="0" err="1" smtClean="0">
                          <a:latin typeface="ＭＳ ゴシック" panose="020B0609070205080204" pitchFamily="49" charset="-128"/>
                          <a:ea typeface="ＭＳ ゴシック" panose="020B0609070205080204" pitchFamily="49" charset="-128"/>
                        </a:rPr>
                        <a:t>従事す</a:t>
                      </a:r>
                      <a:endParaRPr kumimoji="1" lang="ja-JP" altLang="en-US" sz="800" dirty="0" smtClean="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　</a:t>
                      </a:r>
                      <a:r>
                        <a:rPr kumimoji="1" lang="ja-JP" altLang="en-US" sz="800" dirty="0" err="1" smtClean="0">
                          <a:latin typeface="ＭＳ ゴシック" panose="020B0609070205080204" pitchFamily="49" charset="-128"/>
                          <a:ea typeface="ＭＳ ゴシック" panose="020B0609070205080204" pitchFamily="49" charset="-128"/>
                        </a:rPr>
                        <a:t>る</a:t>
                      </a:r>
                      <a:r>
                        <a:rPr kumimoji="1" lang="ja-JP" altLang="en-US" sz="800" dirty="0" smtClean="0">
                          <a:latin typeface="ＭＳ ゴシック" panose="020B0609070205080204" pitchFamily="49" charset="-128"/>
                          <a:ea typeface="ＭＳ ゴシック" panose="020B0609070205080204" pitchFamily="49" charset="-128"/>
                        </a:rPr>
                        <a:t>者　　</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旧精神保健福祉法の精神障害者社会復帰施設を含む。</a:t>
                      </a:r>
                    </a:p>
                  </a:txBody>
                  <a:tcPr marL="84406" marR="84406" marT="42203" marB="42203" anchor="ct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79649153"/>
                  </a:ext>
                </a:extLst>
              </a:tr>
              <a:tr h="319352">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ｃ 障害者支援施設、障害児入所施設、地域包括支援センター、老人福祉施設、介護老人保健施設、介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　護医療院、精神保健福祉センター、救護施設、更正施設において相談支援の業務に従事する者</a:t>
                      </a:r>
                    </a:p>
                  </a:txBody>
                  <a:tcPr marL="84406" marR="84406" marT="42203" marB="42203" anchor="ct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90322525"/>
                  </a:ext>
                </a:extLst>
              </a:tr>
              <a:tr h="0">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800" dirty="0" smtClean="0">
                          <a:latin typeface="ＭＳ ゴシック" panose="020B0609070205080204" pitchFamily="49" charset="-128"/>
                          <a:ea typeface="ＭＳ ゴシック" panose="020B0609070205080204" pitchFamily="49" charset="-128"/>
                        </a:rPr>
                        <a:t>ｄ</a:t>
                      </a:r>
                      <a:r>
                        <a:rPr kumimoji="1" lang="ja-JP" altLang="en-US" sz="800" baseline="0" dirty="0" smtClean="0">
                          <a:latin typeface="ＭＳ ゴシック" panose="020B0609070205080204" pitchFamily="49" charset="-128"/>
                          <a:ea typeface="ＭＳ ゴシック" panose="020B0609070205080204" pitchFamily="49" charset="-128"/>
                        </a:rPr>
                        <a:t> </a:t>
                      </a:r>
                      <a:r>
                        <a:rPr kumimoji="1" lang="ja-JP" altLang="en-US" sz="800" dirty="0" smtClean="0">
                          <a:latin typeface="ＭＳ ゴシック" panose="020B0609070205080204" pitchFamily="49" charset="-128"/>
                          <a:ea typeface="ＭＳ ゴシック" panose="020B0609070205080204" pitchFamily="49" charset="-128"/>
                        </a:rPr>
                        <a:t>障害者職業センター、障害者就業・生活支援センターにおいて相談支援の業務に従事する者</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tc vMerge="1">
                  <a:txBody>
                    <a:bodyPr/>
                    <a:lstStyle/>
                    <a:p>
                      <a:endParaRPr kumimoji="1" lang="ja-JP" altLang="en-US" sz="1400" dirty="0"/>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0">
                <a:tc vMerge="1">
                  <a:txBody>
                    <a:bodyPr/>
                    <a:lstStyle/>
                    <a:p>
                      <a:endParaRPr kumimoji="1" lang="ja-JP" altLang="en-US" dirty="0"/>
                    </a:p>
                  </a:txBody>
                  <a:tcPr/>
                </a:tc>
                <a:tc vMerge="1">
                  <a:txBody>
                    <a:bodyPr/>
                    <a:lstStyle/>
                    <a:p>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ｅ 特別支援学校において相談支援の業務に従事する者</a:t>
                      </a:r>
                    </a:p>
                  </a:txBody>
                  <a:tcPr marL="84406" marR="84406" marT="42203" marB="42203" anchor="ctr"/>
                </a:tc>
                <a:tc vMerge="1">
                  <a:txBody>
                    <a:bodyPr/>
                    <a:lstStyle/>
                    <a:p>
                      <a:endParaRPr kumimoji="1" lang="ja-JP" altLang="en-US" sz="1400" dirty="0"/>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3"/>
                  </a:ext>
                </a:extLst>
              </a:tr>
              <a:tr h="259780">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800" dirty="0" smtClean="0">
                          <a:latin typeface="ＭＳ ゴシック" panose="020B0609070205080204" pitchFamily="49" charset="-128"/>
                          <a:ea typeface="ＭＳ ゴシック" panose="020B0609070205080204" pitchFamily="49" charset="-128"/>
                        </a:rPr>
                        <a:t>ｆ 医療機関</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病院・診療所</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において相談支援業務に従事する者で、次のいずれかに該当する者</a:t>
                      </a:r>
                    </a:p>
                    <a:p>
                      <a:r>
                        <a:rPr kumimoji="1" lang="ja-JP" altLang="en-US" sz="800" dirty="0" smtClean="0">
                          <a:latin typeface="ＭＳ ゴシック" panose="020B0609070205080204" pitchFamily="49" charset="-128"/>
                          <a:ea typeface="ＭＳ ゴシック" panose="020B0609070205080204" pitchFamily="49" charset="-128"/>
                        </a:rPr>
                        <a:t>　</a:t>
                      </a:r>
                      <a:r>
                        <a:rPr kumimoji="1" lang="en-US" altLang="ja-JP" sz="800" dirty="0" smtClean="0">
                          <a:latin typeface="ＭＳ ゴシック" panose="020B0609070205080204" pitchFamily="49" charset="-128"/>
                          <a:ea typeface="ＭＳ ゴシック" panose="020B0609070205080204" pitchFamily="49" charset="-128"/>
                        </a:rPr>
                        <a:t>(1)</a:t>
                      </a:r>
                      <a:r>
                        <a:rPr kumimoji="1" lang="en-US" altLang="ja-JP" sz="800" baseline="0" dirty="0" smtClean="0">
                          <a:latin typeface="ＭＳ ゴシック" panose="020B0609070205080204" pitchFamily="49" charset="-128"/>
                          <a:ea typeface="ＭＳ ゴシック" panose="020B0609070205080204" pitchFamily="49" charset="-128"/>
                        </a:rPr>
                        <a:t> </a:t>
                      </a:r>
                      <a:r>
                        <a:rPr kumimoji="1" lang="ja-JP" altLang="en-US" sz="800" dirty="0" smtClean="0">
                          <a:latin typeface="ＭＳ ゴシック" panose="020B0609070205080204" pitchFamily="49" charset="-128"/>
                          <a:ea typeface="ＭＳ ゴシック" panose="020B0609070205080204" pitchFamily="49" charset="-128"/>
                        </a:rPr>
                        <a:t>社会福祉主事任用資格を有する者（介護福祉士、精神保健福祉士、研修・講習受講者等）</a:t>
                      </a:r>
                    </a:p>
                    <a:p>
                      <a:r>
                        <a:rPr kumimoji="1" lang="ja-JP" altLang="en-US" sz="800" dirty="0" smtClean="0">
                          <a:latin typeface="ＭＳ ゴシック" panose="020B0609070205080204" pitchFamily="49" charset="-128"/>
                          <a:ea typeface="ＭＳ ゴシック" panose="020B0609070205080204" pitchFamily="49" charset="-128"/>
                        </a:rPr>
                        <a:t>　</a:t>
                      </a:r>
                      <a:r>
                        <a:rPr kumimoji="1" lang="en-US" altLang="ja-JP" sz="800" dirty="0" smtClean="0">
                          <a:latin typeface="ＭＳ ゴシック" panose="020B0609070205080204" pitchFamily="49" charset="-128"/>
                          <a:ea typeface="ＭＳ ゴシック" panose="020B0609070205080204" pitchFamily="49" charset="-128"/>
                        </a:rPr>
                        <a:t>(2)</a:t>
                      </a:r>
                      <a:r>
                        <a:rPr kumimoji="1" lang="en-US" altLang="ja-JP" sz="800" baseline="0" dirty="0" smtClean="0">
                          <a:latin typeface="ＭＳ ゴシック" panose="020B0609070205080204" pitchFamily="49" charset="-128"/>
                          <a:ea typeface="ＭＳ ゴシック" panose="020B0609070205080204" pitchFamily="49" charset="-128"/>
                        </a:rPr>
                        <a:t> </a:t>
                      </a:r>
                      <a:r>
                        <a:rPr kumimoji="1" lang="ja-JP" altLang="en-US" sz="800" dirty="0" smtClean="0">
                          <a:latin typeface="ＭＳ ゴシック" panose="020B0609070205080204" pitchFamily="49" charset="-128"/>
                          <a:ea typeface="ＭＳ ゴシック" panose="020B0609070205080204" pitchFamily="49" charset="-128"/>
                        </a:rPr>
                        <a:t>施設等における相談支援業務、就労支援における相談支援業務、特別支援教育における進</a:t>
                      </a:r>
                    </a:p>
                    <a:p>
                      <a:r>
                        <a:rPr kumimoji="1" lang="ja-JP" altLang="en-US" sz="800" dirty="0" smtClean="0">
                          <a:latin typeface="ＭＳ ゴシック" panose="020B0609070205080204" pitchFamily="49" charset="-128"/>
                          <a:ea typeface="ＭＳ ゴシック" panose="020B0609070205080204" pitchFamily="49" charset="-128"/>
                        </a:rPr>
                        <a:t>　　路相談・教育相談の業務に従事した期間が１年以上である者</a:t>
                      </a:r>
                      <a:endParaRPr kumimoji="1" lang="en-US" altLang="ja-JP" sz="800" dirty="0" smtClean="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　</a:t>
                      </a:r>
                      <a:r>
                        <a:rPr kumimoji="1" lang="en-US" altLang="ja-JP" sz="800" dirty="0" smtClean="0">
                          <a:latin typeface="ＭＳ ゴシック" panose="020B0609070205080204" pitchFamily="49" charset="-128"/>
                          <a:ea typeface="ＭＳ ゴシック" panose="020B0609070205080204" pitchFamily="49" charset="-128"/>
                        </a:rPr>
                        <a:t>(3) </a:t>
                      </a:r>
                      <a:r>
                        <a:rPr kumimoji="1" lang="ja-JP" altLang="en-US" sz="800" dirty="0" smtClean="0">
                          <a:latin typeface="ＭＳ ゴシック" panose="020B0609070205080204" pitchFamily="49" charset="-128"/>
                          <a:ea typeface="ＭＳ ゴシック" panose="020B0609070205080204" pitchFamily="49" charset="-128"/>
                        </a:rPr>
                        <a:t>訪問介護員</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ホームヘルパー</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２級以上</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現</a:t>
                      </a:r>
                      <a:r>
                        <a:rPr kumimoji="1" lang="en-US" altLang="ja-JP" sz="800" dirty="0" smtClean="0">
                          <a:latin typeface="ＭＳ ゴシック" panose="020B0609070205080204" pitchFamily="49" charset="-128"/>
                          <a:ea typeface="ＭＳ ゴシック" panose="020B0609070205080204" pitchFamily="49" charset="-128"/>
                        </a:rPr>
                        <a:t>; </a:t>
                      </a:r>
                      <a:r>
                        <a:rPr kumimoji="1" lang="ja-JP" altLang="en-US" sz="800" dirty="0" smtClean="0">
                          <a:latin typeface="ＭＳ ゴシック" panose="020B0609070205080204" pitchFamily="49" charset="-128"/>
                          <a:ea typeface="ＭＳ ゴシック" panose="020B0609070205080204" pitchFamily="49" charset="-128"/>
                        </a:rPr>
                        <a:t>介護職員初任者研修</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に相当する研修を修了した者</a:t>
                      </a:r>
                    </a:p>
                  </a:txBody>
                  <a:tcPr marL="84406" marR="84406" marT="42203" marB="42203" anchor="ctr"/>
                </a:tc>
                <a:tc vMerge="1">
                  <a:txBody>
                    <a:bodyPr/>
                    <a:lstStyle/>
                    <a:p>
                      <a:endParaRPr kumimoji="1" lang="ja-JP" altLang="en-US" sz="1400" dirty="0"/>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4"/>
                  </a:ext>
                </a:extLst>
              </a:tr>
              <a:tr h="0">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800" dirty="0" smtClean="0">
                          <a:latin typeface="ＭＳ ゴシック" panose="020B0609070205080204" pitchFamily="49" charset="-128"/>
                          <a:ea typeface="ＭＳ ゴシック" panose="020B0609070205080204" pitchFamily="49" charset="-128"/>
                        </a:rPr>
                        <a:t>その他これらの業務に準ずると都道府県知事が認めた業務に従事する者</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tc vMerge="1">
                  <a:txBody>
                    <a:bodyPr/>
                    <a:lstStyle/>
                    <a:p>
                      <a:endParaRPr kumimoji="1" lang="ja-JP" altLang="en-US" sz="1400" dirty="0"/>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5"/>
                  </a:ext>
                </a:extLst>
              </a:tr>
              <a:tr h="0">
                <a:tc vMerge="1">
                  <a:txBody>
                    <a:bodyPr/>
                    <a:lstStyle/>
                    <a:p>
                      <a:endParaRPr kumimoji="1" lang="ja-JP" altLang="en-US" dirty="0"/>
                    </a:p>
                  </a:txBody>
                  <a:tcPr/>
                </a:tc>
                <a:tc rowSpan="6">
                  <a:txBody>
                    <a:bodyPr/>
                    <a:lstStyle/>
                    <a:p>
                      <a:pPr algn="ctr"/>
                      <a:r>
                        <a:rPr kumimoji="1" lang="en-US" altLang="ja-JP" sz="900" dirty="0" smtClean="0">
                          <a:latin typeface="ＭＳ ゴシック" panose="020B0609070205080204" pitchFamily="49" charset="-128"/>
                          <a:ea typeface="ＭＳ ゴシック" panose="020B0609070205080204" pitchFamily="49" charset="-128"/>
                        </a:rPr>
                        <a:t>(</a:t>
                      </a:r>
                      <a:r>
                        <a:rPr kumimoji="1" lang="ja-JP" altLang="en-US" sz="900" dirty="0" smtClean="0">
                          <a:latin typeface="ＭＳ ゴシック" panose="020B0609070205080204" pitchFamily="49" charset="-128"/>
                          <a:ea typeface="ＭＳ ゴシック" panose="020B0609070205080204" pitchFamily="49" charset="-128"/>
                        </a:rPr>
                        <a:t>三</a:t>
                      </a:r>
                      <a:r>
                        <a:rPr kumimoji="1" lang="en-US" altLang="ja-JP" sz="900" dirty="0" smtClean="0">
                          <a:latin typeface="ＭＳ ゴシック" panose="020B0609070205080204" pitchFamily="49" charset="-128"/>
                          <a:ea typeface="ＭＳ ゴシック" panose="020B0609070205080204" pitchFamily="49" charset="-128"/>
                        </a:rPr>
                        <a:t>)</a:t>
                      </a:r>
                      <a:r>
                        <a:rPr kumimoji="1" lang="en-US" altLang="ja-JP" sz="900" baseline="0" dirty="0" smtClean="0">
                          <a:latin typeface="ＭＳ ゴシック" panose="020B0609070205080204" pitchFamily="49" charset="-128"/>
                          <a:ea typeface="ＭＳ ゴシック" panose="020B0609070205080204" pitchFamily="49" charset="-128"/>
                        </a:rPr>
                        <a:t> </a:t>
                      </a:r>
                      <a:r>
                        <a:rPr kumimoji="1" lang="ja-JP" altLang="en-US" sz="900" dirty="0" smtClean="0">
                          <a:latin typeface="ＭＳ ゴシック" panose="020B0609070205080204" pitchFamily="49" charset="-128"/>
                          <a:ea typeface="ＭＳ ゴシック" panose="020B0609070205080204" pitchFamily="49" charset="-128"/>
                        </a:rPr>
                        <a:t>直接支援の業務</a:t>
                      </a:r>
                    </a:p>
                    <a:p>
                      <a:pPr algn="ctr"/>
                      <a:endParaRPr kumimoji="1" lang="ja-JP" altLang="en-US" sz="600" dirty="0" smtClean="0">
                        <a:latin typeface="ＭＳ ゴシック" panose="020B0609070205080204" pitchFamily="49" charset="-128"/>
                        <a:ea typeface="ＭＳ ゴシック" panose="020B0609070205080204" pitchFamily="49" charset="-128"/>
                      </a:endParaRPr>
                    </a:p>
                    <a:p>
                      <a:pPr algn="l"/>
                      <a:r>
                        <a:rPr kumimoji="1" lang="ja-JP" altLang="en-US" sz="700" dirty="0" smtClean="0">
                          <a:latin typeface="ＭＳ ゴシック" panose="020B0609070205080204" pitchFamily="49" charset="-128"/>
                          <a:ea typeface="ＭＳ ゴシック" panose="020B0609070205080204" pitchFamily="49" charset="-128"/>
                        </a:rPr>
                        <a:t>入浴、排せつ、食事その他の介護を行い、並びに介護に関する指導を行う業務、その他職業訓練、職業教育に係る業務、動作の指導・知識技能の付与・生活訓練・訓練等に係る指導業務</a:t>
                      </a:r>
                    </a:p>
                    <a:p>
                      <a:pPr algn="l">
                        <a:lnSpc>
                          <a:spcPts val="400"/>
                        </a:lnSpc>
                      </a:pPr>
                      <a:endParaRPr kumimoji="1" lang="ja-JP" altLang="en-US" sz="800" dirty="0" smtClean="0">
                        <a:latin typeface="ＭＳ ゴシック" panose="020B0609070205080204" pitchFamily="49" charset="-128"/>
                        <a:ea typeface="ＭＳ ゴシック" panose="020B0609070205080204" pitchFamily="49" charset="-128"/>
                      </a:endParaRPr>
                    </a:p>
                    <a:p>
                      <a:pPr algn="l"/>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告示一イ</a:t>
                      </a:r>
                      <a:r>
                        <a:rPr kumimoji="1" lang="en-US" altLang="ja-JP" sz="800" dirty="0" smtClean="0">
                          <a:latin typeface="ＭＳ ゴシック" panose="020B0609070205080204" pitchFamily="49" charset="-128"/>
                          <a:ea typeface="ＭＳ ゴシック" panose="020B0609070205080204" pitchFamily="49" charset="-128"/>
                        </a:rPr>
                        <a:t>(1)(</a:t>
                      </a:r>
                      <a:r>
                        <a:rPr kumimoji="1" lang="ja-JP" altLang="en-US" sz="800" dirty="0" smtClean="0">
                          <a:latin typeface="ＭＳ ゴシック" panose="020B0609070205080204" pitchFamily="49" charset="-128"/>
                          <a:ea typeface="ＭＳ ゴシック" panose="020B0609070205080204" pitchFamily="49" charset="-128"/>
                        </a:rPr>
                        <a:t>二</a:t>
                      </a:r>
                      <a:r>
                        <a:rPr kumimoji="1" lang="en-US" altLang="ja-JP" sz="800" dirty="0" smtClean="0">
                          <a:latin typeface="ＭＳ ゴシック" panose="020B0609070205080204" pitchFamily="49" charset="-128"/>
                          <a:ea typeface="ＭＳ ゴシック" panose="020B0609070205080204" pitchFamily="49" charset="-128"/>
                        </a:rPr>
                        <a:t>)〕</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r>
                        <a:rPr kumimoji="1" lang="ja-JP" altLang="en-US" sz="800" baseline="0" dirty="0" smtClean="0">
                          <a:latin typeface="ＭＳ ゴシック" panose="020B0609070205080204" pitchFamily="49" charset="-128"/>
                          <a:ea typeface="ＭＳ ゴシック" panose="020B0609070205080204" pitchFamily="49" charset="-128"/>
                        </a:rPr>
                        <a:t>ａ 障害者支援施設、</a:t>
                      </a:r>
                      <a:r>
                        <a:rPr kumimoji="1" lang="ja-JP" altLang="en-US" sz="800" dirty="0" smtClean="0">
                          <a:latin typeface="ＭＳ ゴシック" panose="020B0609070205080204" pitchFamily="49" charset="-128"/>
                          <a:ea typeface="ＭＳ ゴシック" panose="020B0609070205080204" pitchFamily="49" charset="-128"/>
                        </a:rPr>
                        <a:t>障害児入所施設、老人福祉施設、介護老人保健施設及び医療機関等において介護</a:t>
                      </a:r>
                      <a:endParaRPr kumimoji="1" lang="en-US" altLang="ja-JP" sz="800" dirty="0" smtClean="0">
                        <a:latin typeface="ＭＳ ゴシック" panose="020B0609070205080204" pitchFamily="49" charset="-128"/>
                        <a:ea typeface="ＭＳ ゴシック" panose="020B0609070205080204" pitchFamily="49" charset="-128"/>
                      </a:endParaRPr>
                    </a:p>
                    <a:p>
                      <a:r>
                        <a:rPr kumimoji="1" lang="ja-JP" altLang="en-US" sz="800" dirty="0" smtClean="0">
                          <a:latin typeface="ＭＳ ゴシック" panose="020B0609070205080204" pitchFamily="49" charset="-128"/>
                          <a:ea typeface="ＭＳ ゴシック" panose="020B0609070205080204" pitchFamily="49" charset="-128"/>
                        </a:rPr>
                        <a:t>　業務に従事する者</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tc vMerge="1">
                  <a:txBody>
                    <a:bodyPr/>
                    <a:lstStyle/>
                    <a:p>
                      <a:pPr algn="ctr"/>
                      <a:endParaRPr kumimoji="1" lang="ja-JP" altLang="en-US" sz="900" dirty="0">
                        <a:solidFill>
                          <a:srgbClr val="FF0000"/>
                        </a:solidFill>
                        <a:latin typeface="ＭＳ Ｐゴシック" panose="020B0600070205080204" pitchFamily="50" charset="-128"/>
                        <a:ea typeface="ＭＳ Ｐゴシック" panose="020B0600070205080204" pitchFamily="50" charset="-128"/>
                      </a:endParaRPr>
                    </a:p>
                  </a:txBody>
                  <a:tcPr marL="84406" marR="84406" marT="42203" marB="42203" anchor="ctr">
                    <a:lnR w="12700" cap="flat" cmpd="sng" algn="ctr">
                      <a:solidFill>
                        <a:schemeClr val="tx1"/>
                      </a:solidFill>
                      <a:prstDash val="solid"/>
                      <a:round/>
                      <a:headEnd type="none" w="med" len="med"/>
                      <a:tailEnd type="none" w="med" len="med"/>
                    </a:lnR>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ＭＳ Ｐゴシック" panose="020B0600070205080204" pitchFamily="50" charset="-128"/>
                          <a:ea typeface="ＭＳ Ｐゴシック" panose="020B0600070205080204" pitchFamily="50" charset="-128"/>
                        </a:rPr>
                        <a:t>５年以上</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rgbClr val="FF0000"/>
                          </a:solidFill>
                          <a:latin typeface="ＭＳ Ｐゴシック" panose="020B0600070205080204" pitchFamily="50" charset="-128"/>
                          <a:ea typeface="ＭＳ Ｐゴシック" panose="020B0600070205080204" pitchFamily="50" charset="-128"/>
                        </a:rPr>
                        <a:t>８年以上</a:t>
                      </a:r>
                    </a:p>
                  </a:txBody>
                  <a:tcPr marL="84406" marR="84406" marT="42203" marB="42203"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pPr algn="ctr"/>
                      <a:endParaRPr kumimoji="1" lang="ja-JP" altLang="en-US" sz="800" dirty="0">
                        <a:latin typeface="ＭＳ Ｐゴシック" panose="020B0600070205080204" pitchFamily="50" charset="-128"/>
                        <a:ea typeface="ＭＳ Ｐゴシック" panose="020B060007020508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6">
                  <a:txBody>
                    <a:bodyPr/>
                    <a:lstStyle/>
                    <a:p>
                      <a:pPr algn="ctr"/>
                      <a:r>
                        <a:rPr kumimoji="1" lang="ja-JP" altLang="en-US" sz="800" dirty="0" smtClean="0">
                          <a:latin typeface="ＭＳ Ｐゴシック" panose="020B0600070205080204" pitchFamily="50" charset="-128"/>
                          <a:ea typeface="ＭＳ Ｐゴシック" panose="020B0600070205080204" pitchFamily="50" charset="-128"/>
                        </a:rPr>
                        <a:t>３年</a:t>
                      </a:r>
                    </a:p>
                    <a:p>
                      <a:pPr algn="ctr"/>
                      <a:r>
                        <a:rPr kumimoji="1" lang="ja-JP" altLang="en-US" sz="800" dirty="0" smtClean="0">
                          <a:latin typeface="ＭＳ Ｐゴシック" panose="020B0600070205080204" pitchFamily="50" charset="-128"/>
                          <a:ea typeface="ＭＳ Ｐゴシック" panose="020B0600070205080204" pitchFamily="50" charset="-128"/>
                        </a:rPr>
                        <a:t>以上</a:t>
                      </a:r>
                      <a:endParaRPr kumimoji="1" lang="ja-JP" altLang="en-US" sz="800" dirty="0">
                        <a:latin typeface="ＭＳ Ｐゴシック" panose="020B0600070205080204" pitchFamily="50" charset="-128"/>
                        <a:ea typeface="ＭＳ Ｐゴシック" panose="020B060007020508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6">
                  <a:txBody>
                    <a:bodyPr/>
                    <a:lstStyle/>
                    <a:p>
                      <a:pPr algn="ctr"/>
                      <a:r>
                        <a:rPr kumimoji="1" lang="ja-JP" altLang="en-US" sz="800" dirty="0" smtClean="0">
                          <a:latin typeface="ＭＳ Ｐゴシック" panose="020B0600070205080204" pitchFamily="50" charset="-128"/>
                          <a:ea typeface="ＭＳ Ｐゴシック" panose="020B0600070205080204" pitchFamily="50" charset="-128"/>
                        </a:rPr>
                        <a:t>３年</a:t>
                      </a:r>
                    </a:p>
                    <a:p>
                      <a:pPr algn="ctr"/>
                      <a:r>
                        <a:rPr kumimoji="1" lang="ja-JP" altLang="en-US" sz="800" dirty="0" smtClean="0">
                          <a:latin typeface="ＭＳ Ｐゴシック" panose="020B0600070205080204" pitchFamily="50" charset="-128"/>
                          <a:ea typeface="ＭＳ Ｐゴシック" panose="020B0600070205080204" pitchFamily="50" charset="-128"/>
                        </a:rPr>
                        <a:t>以上</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6"/>
                  </a:ext>
                </a:extLst>
              </a:tr>
              <a:tr h="0">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800" dirty="0" smtClean="0">
                          <a:latin typeface="ＭＳ ゴシック" panose="020B0609070205080204" pitchFamily="49" charset="-128"/>
                          <a:ea typeface="ＭＳ ゴシック" panose="020B0609070205080204" pitchFamily="49" charset="-128"/>
                        </a:rPr>
                        <a:t>ｂ</a:t>
                      </a:r>
                      <a:r>
                        <a:rPr kumimoji="1" lang="ja-JP" altLang="en-US" sz="800" baseline="0" dirty="0" smtClean="0">
                          <a:latin typeface="ＭＳ ゴシック" panose="020B0609070205080204" pitchFamily="49" charset="-128"/>
                          <a:ea typeface="ＭＳ ゴシック" panose="020B0609070205080204" pitchFamily="49" charset="-128"/>
                        </a:rPr>
                        <a:t> </a:t>
                      </a:r>
                      <a:r>
                        <a:rPr kumimoji="1" lang="ja-JP" altLang="en-US" sz="800" dirty="0" smtClean="0">
                          <a:latin typeface="ＭＳ ゴシック" panose="020B0609070205080204" pitchFamily="49" charset="-128"/>
                          <a:ea typeface="ＭＳ ゴシック" panose="020B0609070205080204" pitchFamily="49" charset="-128"/>
                        </a:rPr>
                        <a:t>障害福祉サービス事業、障害児通所支援事業に従事する者</a:t>
                      </a:r>
                      <a:endParaRPr kumimoji="1" lang="en-US" altLang="ja-JP" sz="800" dirty="0" smtClean="0">
                        <a:latin typeface="ＭＳ ゴシック" panose="020B0609070205080204" pitchFamily="49" charset="-128"/>
                        <a:ea typeface="ＭＳ ゴシック" panose="020B0609070205080204" pitchFamily="49" charset="-128"/>
                      </a:endParaRPr>
                    </a:p>
                  </a:txBody>
                  <a:tcPr marL="84406" marR="84406" marT="42203" marB="42203" anchor="ctr">
                    <a:lnB w="12700" cap="flat" cmpd="sng" algn="ctr">
                      <a:solidFill>
                        <a:schemeClr val="tx1"/>
                      </a:solidFill>
                      <a:prstDash val="solid"/>
                      <a:round/>
                      <a:headEnd type="none" w="med" len="med"/>
                      <a:tailEnd type="none" w="med" len="med"/>
                    </a:lnB>
                  </a:tcPr>
                </a:tc>
                <a:tc vMerge="1">
                  <a:txBody>
                    <a:bodyPr/>
                    <a:lstStyle/>
                    <a:p>
                      <a:endParaRPr kumimoji="1" lang="ja-JP" altLang="en-US" sz="1400" dirty="0"/>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7"/>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800" dirty="0" smtClean="0">
                          <a:latin typeface="ＭＳ ゴシック" panose="020B0609070205080204" pitchFamily="49" charset="-128"/>
                          <a:ea typeface="ＭＳ ゴシック" panose="020B0609070205080204" pitchFamily="49" charset="-128"/>
                        </a:rPr>
                        <a:t>ｃ</a:t>
                      </a:r>
                      <a:r>
                        <a:rPr kumimoji="1" lang="ja-JP" altLang="en-US" sz="800" baseline="0" dirty="0" smtClean="0">
                          <a:latin typeface="ＭＳ ゴシック" panose="020B0609070205080204" pitchFamily="49" charset="-128"/>
                          <a:ea typeface="ＭＳ ゴシック" panose="020B0609070205080204" pitchFamily="49" charset="-128"/>
                        </a:rPr>
                        <a:t> </a:t>
                      </a:r>
                      <a:r>
                        <a:rPr kumimoji="1" lang="ja-JP" altLang="en-US" sz="800" dirty="0" smtClean="0">
                          <a:latin typeface="ＭＳ ゴシック" panose="020B0609070205080204" pitchFamily="49" charset="-128"/>
                          <a:ea typeface="ＭＳ ゴシック" panose="020B0609070205080204" pitchFamily="49" charset="-128"/>
                        </a:rPr>
                        <a:t>病院・診療所、薬局、訪問看護事業所等の従業者</a:t>
                      </a:r>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383060988"/>
                  </a:ext>
                </a:extLst>
              </a:tr>
              <a:tr h="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ｄ</a:t>
                      </a:r>
                      <a:r>
                        <a:rPr kumimoji="1" lang="ja-JP" altLang="en-US" sz="800" baseline="0" dirty="0" smtClean="0">
                          <a:latin typeface="ＭＳ ゴシック" panose="020B0609070205080204" pitchFamily="49" charset="-128"/>
                          <a:ea typeface="ＭＳ ゴシック" panose="020B0609070205080204" pitchFamily="49" charset="-128"/>
                        </a:rPr>
                        <a:t> </a:t>
                      </a:r>
                      <a:r>
                        <a:rPr kumimoji="1" lang="ja-JP" altLang="en-US" sz="800" dirty="0" smtClean="0">
                          <a:latin typeface="ＭＳ ゴシック" panose="020B0609070205080204" pitchFamily="49" charset="-128"/>
                          <a:ea typeface="ＭＳ ゴシック" panose="020B0609070205080204" pitchFamily="49" charset="-128"/>
                        </a:rPr>
                        <a:t>障害者雇用事業所において就業支援の業務に従事する者</a:t>
                      </a:r>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537653920"/>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800" baseline="0" dirty="0" smtClean="0">
                          <a:latin typeface="ＭＳ ゴシック" panose="020B0609070205080204" pitchFamily="49" charset="-128"/>
                          <a:ea typeface="ＭＳ ゴシック" panose="020B0609070205080204" pitchFamily="49" charset="-128"/>
                        </a:rPr>
                        <a:t>ｅ 特別支援学校等の従業者</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8"/>
                  </a:ext>
                </a:extLst>
              </a:tr>
              <a:tr h="199682">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914293"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その他これらの業務に準ずると都道府県知事が認めた業務に従事する者</a:t>
                      </a:r>
                    </a:p>
                  </a:txBody>
                  <a:tcPr marL="84406" marR="84406" marT="42203" marB="42203"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9"/>
                  </a:ext>
                </a:extLst>
              </a:tr>
              <a:tr h="418946">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latin typeface="ＭＳ Ｐゴシック" panose="020B0600070205080204" pitchFamily="50" charset="-128"/>
                          <a:ea typeface="ＭＳ Ｐゴシック" panose="020B0600070205080204" pitchFamily="50" charset="-128"/>
                        </a:rPr>
                        <a:t>※</a:t>
                      </a:r>
                      <a:r>
                        <a:rPr kumimoji="1" lang="ja-JP" altLang="en-US" sz="800" dirty="0" smtClean="0">
                          <a:latin typeface="ＭＳ Ｐゴシック" panose="020B0600070205080204" pitchFamily="50" charset="-128"/>
                          <a:ea typeface="ＭＳ Ｐゴシック" panose="020B0600070205080204" pitchFamily="50" charset="-128"/>
                        </a:rPr>
                        <a:t>１ 国家資格等とは、医師、歯科医師、薬剤師、保健師、助産師、看護師、准看護師、理学療法士、作業療法士、社会福祉士、介護福祉士、視能訓練士、義肢装具士、歯科衛生士、言語聴覚士、あん摩マッ</a:t>
                      </a:r>
                      <a:endParaRPr kumimoji="1" lang="en-US" altLang="ja-JP" sz="800" dirty="0" smtClean="0">
                        <a:latin typeface="ＭＳ Ｐゴシック" panose="020B0600070205080204" pitchFamily="50" charset="-128"/>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Ｐゴシック" panose="020B0600070205080204" pitchFamily="50" charset="-128"/>
                          <a:ea typeface="ＭＳ Ｐゴシック" panose="020B0600070205080204" pitchFamily="50" charset="-128"/>
                        </a:rPr>
                        <a:t>　　サージ指圧師、はり師、きゅう師、柔道整復師、栄養士（管理栄養士を含む。）、精神保健福祉士のことを言う。</a:t>
                      </a:r>
                      <a:endParaRPr kumimoji="1" lang="en-US" altLang="ja-JP" sz="800" dirty="0" smtClean="0">
                        <a:latin typeface="ＭＳ Ｐゴシック" panose="020B0600070205080204" pitchFamily="50" charset="-128"/>
                        <a:ea typeface="ＭＳ Ｐゴシック" panose="020B0600070205080204" pitchFamily="50" charset="-128"/>
                      </a:endParaRPr>
                    </a:p>
                    <a:p>
                      <a:r>
                        <a:rPr kumimoji="1" lang="en-US" altLang="ja-JP" sz="800" dirty="0" smtClean="0">
                          <a:latin typeface="ＭＳ Ｐゴシック" panose="020B0600070205080204" pitchFamily="50" charset="-128"/>
                          <a:ea typeface="ＭＳ Ｐゴシック" panose="020B0600070205080204" pitchFamily="50" charset="-128"/>
                        </a:rPr>
                        <a:t>※</a:t>
                      </a:r>
                      <a:r>
                        <a:rPr kumimoji="1" lang="ja-JP" altLang="en-US" sz="800" dirty="0" smtClean="0">
                          <a:latin typeface="ＭＳ Ｐゴシック" panose="020B0600070205080204" pitchFamily="50" charset="-128"/>
                          <a:ea typeface="ＭＳ Ｐゴシック" panose="020B0600070205080204" pitchFamily="50" charset="-128"/>
                        </a:rPr>
                        <a:t>２ 上記</a:t>
                      </a:r>
                      <a:r>
                        <a:rPr kumimoji="1" lang="en-US" altLang="ja-JP" sz="800" dirty="0" smtClean="0">
                          <a:latin typeface="ＭＳ Ｐゴシック" panose="020B0600070205080204" pitchFamily="50" charset="-128"/>
                          <a:ea typeface="ＭＳ Ｐゴシック" panose="020B0600070205080204" pitchFamily="50" charset="-128"/>
                        </a:rPr>
                        <a:t>(</a:t>
                      </a:r>
                      <a:r>
                        <a:rPr kumimoji="1" lang="ja-JP" altLang="en-US" sz="800" dirty="0" smtClean="0">
                          <a:latin typeface="ＭＳ Ｐゴシック" panose="020B0600070205080204" pitchFamily="50" charset="-128"/>
                          <a:ea typeface="ＭＳ Ｐゴシック" panose="020B0600070205080204" pitchFamily="50" charset="-128"/>
                        </a:rPr>
                        <a:t>三</a:t>
                      </a:r>
                      <a:r>
                        <a:rPr kumimoji="1" lang="en-US" altLang="ja-JP" sz="800" dirty="0" smtClean="0">
                          <a:latin typeface="ＭＳ Ｐゴシック" panose="020B0600070205080204" pitchFamily="50" charset="-128"/>
                          <a:ea typeface="ＭＳ Ｐゴシック" panose="020B0600070205080204" pitchFamily="50" charset="-128"/>
                        </a:rPr>
                        <a:t>)</a:t>
                      </a:r>
                      <a:r>
                        <a:rPr kumimoji="1" lang="ja-JP" altLang="en-US" sz="800" dirty="0" smtClean="0">
                          <a:latin typeface="ＭＳ Ｐゴシック" panose="020B0600070205080204" pitchFamily="50" charset="-128"/>
                          <a:ea typeface="ＭＳ Ｐゴシック" panose="020B0600070205080204" pitchFamily="50" charset="-128"/>
                        </a:rPr>
                        <a:t>の直接支援業務に従事する者で、次のいずれかに該当する者（資格取得以前も年数に含めて可）</a:t>
                      </a:r>
                    </a:p>
                    <a:p>
                      <a:r>
                        <a:rPr kumimoji="1" lang="ja-JP" altLang="en-US" sz="800" dirty="0" smtClean="0">
                          <a:latin typeface="ＭＳ Ｐゴシック" panose="020B0600070205080204" pitchFamily="50" charset="-128"/>
                          <a:ea typeface="ＭＳ Ｐゴシック" panose="020B0600070205080204" pitchFamily="50" charset="-128"/>
                        </a:rPr>
                        <a:t>　　（１）社会福祉主事任用資格を有する者（介護福祉士、精神保健福祉士、研修・講習受講者等）、</a:t>
                      </a:r>
                      <a:endParaRPr kumimoji="1" lang="en-US" altLang="ja-JP" sz="800" dirty="0" smtClean="0">
                        <a:latin typeface="ＭＳ Ｐゴシック" panose="020B0600070205080204" pitchFamily="50" charset="-128"/>
                        <a:ea typeface="ＭＳ Ｐゴシック" panose="020B0600070205080204" pitchFamily="50" charset="-128"/>
                      </a:endParaRPr>
                    </a:p>
                    <a:p>
                      <a:r>
                        <a:rPr kumimoji="1" lang="ja-JP" altLang="en-US" sz="800" dirty="0" smtClean="0">
                          <a:latin typeface="ＭＳ Ｐゴシック" panose="020B0600070205080204" pitchFamily="50" charset="-128"/>
                          <a:ea typeface="ＭＳ Ｐゴシック" panose="020B0600070205080204" pitchFamily="50" charset="-128"/>
                        </a:rPr>
                        <a:t>　　（２）保育士、</a:t>
                      </a:r>
                      <a:endParaRPr kumimoji="1" lang="en-US" altLang="ja-JP" sz="800" dirty="0" smtClean="0">
                        <a:latin typeface="ＭＳ Ｐゴシック" panose="020B0600070205080204" pitchFamily="50" charset="-128"/>
                        <a:ea typeface="ＭＳ Ｐゴシック" panose="020B0600070205080204" pitchFamily="50" charset="-128"/>
                      </a:endParaRPr>
                    </a:p>
                    <a:p>
                      <a:r>
                        <a:rPr kumimoji="1" lang="ja-JP" altLang="en-US" sz="800" dirty="0" smtClean="0">
                          <a:latin typeface="ＭＳ Ｐゴシック" panose="020B0600070205080204" pitchFamily="50" charset="-128"/>
                          <a:ea typeface="ＭＳ Ｐゴシック" panose="020B0600070205080204" pitchFamily="50" charset="-128"/>
                        </a:rPr>
                        <a:t>　　（３）児童指導員任用資格者、</a:t>
                      </a:r>
                    </a:p>
                    <a:p>
                      <a:r>
                        <a:rPr kumimoji="1" lang="ja-JP" altLang="en-US" sz="800" dirty="0" smtClean="0">
                          <a:latin typeface="ＭＳ Ｐゴシック" panose="020B0600070205080204" pitchFamily="50" charset="-128"/>
                          <a:ea typeface="ＭＳ Ｐゴシック" panose="020B0600070205080204" pitchFamily="50" charset="-128"/>
                        </a:rPr>
                        <a:t>　　（４）訪問介護員（ホームヘルパー）２級以上（現：介護職員初任者研修）に相当する研修を修了した者</a:t>
                      </a:r>
                      <a:endParaRPr kumimoji="1" lang="en-US" altLang="ja-JP" sz="800" dirty="0" smtClean="0">
                        <a:latin typeface="ＭＳ Ｐゴシック" panose="020B0600070205080204" pitchFamily="50" charset="-128"/>
                        <a:ea typeface="ＭＳ Ｐゴシック" panose="020B0600070205080204" pitchFamily="50" charset="-128"/>
                      </a:endParaRPr>
                    </a:p>
                    <a:p>
                      <a:r>
                        <a:rPr kumimoji="1" lang="en-US" altLang="ja-JP" sz="800" dirty="0" smtClean="0">
                          <a:latin typeface="ＭＳ Ｐゴシック" panose="020B0600070205080204" pitchFamily="50" charset="-128"/>
                          <a:ea typeface="ＭＳ Ｐゴシック" panose="020B0600070205080204" pitchFamily="50" charset="-128"/>
                        </a:rPr>
                        <a:t>※</a:t>
                      </a:r>
                      <a:r>
                        <a:rPr kumimoji="1" lang="ja-JP" altLang="en-US" sz="800" dirty="0" smtClean="0">
                          <a:latin typeface="ＭＳ Ｐゴシック" panose="020B0600070205080204" pitchFamily="50" charset="-128"/>
                          <a:ea typeface="ＭＳ Ｐゴシック" panose="020B0600070205080204" pitchFamily="50" charset="-128"/>
                        </a:rPr>
                        <a:t>３ 令和元年度廃止予定</a:t>
                      </a:r>
                      <a:r>
                        <a:rPr kumimoji="1" lang="en-US" altLang="ja-JP" sz="800" dirty="0" smtClean="0">
                          <a:latin typeface="ＭＳ Ｐゴシック" panose="020B0600070205080204" pitchFamily="50" charset="-128"/>
                          <a:ea typeface="ＭＳ Ｐゴシック" panose="020B0600070205080204" pitchFamily="50" charset="-128"/>
                        </a:rPr>
                        <a:t>(</a:t>
                      </a:r>
                      <a:r>
                        <a:rPr kumimoji="1" lang="ja-JP" altLang="en-US" sz="800" dirty="0" smtClean="0">
                          <a:latin typeface="ＭＳ Ｐゴシック" panose="020B0600070205080204" pitchFamily="50" charset="-128"/>
                          <a:ea typeface="ＭＳ Ｐゴシック" panose="020B0600070205080204" pitchFamily="50" charset="-128"/>
                        </a:rPr>
                        <a:t>一定の経過措置を設ける予定</a:t>
                      </a:r>
                      <a:r>
                        <a:rPr kumimoji="1" lang="en-US" altLang="ja-JP" sz="800" dirty="0" smtClean="0">
                          <a:latin typeface="ＭＳ Ｐゴシック" panose="020B0600070205080204" pitchFamily="50" charset="-128"/>
                          <a:ea typeface="ＭＳ Ｐゴシック" panose="020B0600070205080204" pitchFamily="50" charset="-128"/>
                        </a:rPr>
                        <a:t>)</a:t>
                      </a:r>
                      <a:r>
                        <a:rPr kumimoji="1" lang="ja-JP" altLang="en-US" sz="800" dirty="0" err="1" smtClean="0">
                          <a:latin typeface="ＭＳ Ｐゴシック" panose="020B0600070205080204" pitchFamily="50" charset="-128"/>
                          <a:ea typeface="ＭＳ Ｐゴシック" panose="020B0600070205080204" pitchFamily="50" charset="-128"/>
                        </a:rPr>
                        <a:t>。</a:t>
                      </a:r>
                      <a:endParaRPr kumimoji="1" lang="ja-JP" altLang="en-US" sz="800" dirty="0">
                        <a:latin typeface="ＭＳ Ｐゴシック" panose="020B0600070205080204" pitchFamily="50" charset="-128"/>
                        <a:ea typeface="ＭＳ Ｐゴシック" panose="020B0600070205080204" pitchFamily="50" charset="-128"/>
                      </a:endParaRPr>
                    </a:p>
                  </a:txBody>
                  <a:tcPr marL="84406" marR="84406" marT="42203" marB="42203">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2"/>
                  </a:ext>
                </a:extLst>
              </a:tr>
            </a:tbl>
          </a:graphicData>
        </a:graphic>
      </p:graphicFrame>
      <p:sp>
        <p:nvSpPr>
          <p:cNvPr id="8" name="テキスト ボックス 7"/>
          <p:cNvSpPr txBox="1"/>
          <p:nvPr/>
        </p:nvSpPr>
        <p:spPr>
          <a:xfrm>
            <a:off x="228600" y="210659"/>
            <a:ext cx="8796818" cy="348109"/>
          </a:xfrm>
          <a:prstGeom prst="rect">
            <a:avLst/>
          </a:prstGeom>
          <a:noFill/>
        </p:spPr>
        <p:txBody>
          <a:bodyPr wrap="square" rtlCol="0">
            <a:spAutoFit/>
          </a:bodyPr>
          <a:lstStyle/>
          <a:p>
            <a:pPr algn="ctr"/>
            <a:r>
              <a:rPr lang="ja-JP" altLang="en-US" sz="1662" b="1" dirty="0">
                <a:latin typeface="ＤＦ特太ゴシック体" panose="020B0509000000000000" pitchFamily="49" charset="-128"/>
                <a:ea typeface="ＤＦ特太ゴシック体" panose="020B0509000000000000" pitchFamily="49" charset="-128"/>
              </a:rPr>
              <a:t>サービス管理</a:t>
            </a:r>
            <a:r>
              <a:rPr lang="ja-JP" altLang="en-US" sz="1662" b="1" dirty="0" smtClean="0">
                <a:latin typeface="ＤＦ特太ゴシック体" panose="020B0509000000000000" pitchFamily="49" charset="-128"/>
                <a:ea typeface="ＤＦ特太ゴシック体" panose="020B0509000000000000" pitchFamily="49" charset="-128"/>
              </a:rPr>
              <a:t>責任者として従事するための実務経験要件</a:t>
            </a:r>
            <a:endParaRPr lang="ja-JP" altLang="en-US" sz="1662" b="1"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107829080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F2A1C1E8-9361-4557-9EFC-000E05CD7A25}" type="slidenum">
              <a:rPr lang="en-US" altLang="ja-JP" smtClean="0"/>
              <a:pPr>
                <a:defRPr/>
              </a:pPr>
              <a:t>51</a:t>
            </a:fld>
            <a:endParaRPr lang="en-US" altLang="ja-JP" dirty="0"/>
          </a:p>
        </p:txBody>
      </p:sp>
      <p:graphicFrame>
        <p:nvGraphicFramePr>
          <p:cNvPr id="5" name="表 4"/>
          <p:cNvGraphicFramePr>
            <a:graphicFrameLocks noGrp="1"/>
          </p:cNvGraphicFramePr>
          <p:nvPr>
            <p:extLst/>
          </p:nvPr>
        </p:nvGraphicFramePr>
        <p:xfrm>
          <a:off x="118582" y="637306"/>
          <a:ext cx="8906837" cy="5941437"/>
        </p:xfrm>
        <a:graphic>
          <a:graphicData uri="http://schemas.openxmlformats.org/drawingml/2006/table">
            <a:tbl>
              <a:tblPr firstRow="1" bandRow="1">
                <a:tableStyleId>{5940675A-B579-460E-94D1-54222C63F5DA}</a:tableStyleId>
              </a:tblPr>
              <a:tblGrid>
                <a:gridCol w="653205">
                  <a:extLst>
                    <a:ext uri="{9D8B030D-6E8A-4147-A177-3AD203B41FA5}">
                      <a16:colId xmlns:a16="http://schemas.microsoft.com/office/drawing/2014/main" val="20000"/>
                    </a:ext>
                  </a:extLst>
                </a:gridCol>
                <a:gridCol w="1157681">
                  <a:extLst>
                    <a:ext uri="{9D8B030D-6E8A-4147-A177-3AD203B41FA5}">
                      <a16:colId xmlns:a16="http://schemas.microsoft.com/office/drawing/2014/main" val="20001"/>
                    </a:ext>
                  </a:extLst>
                </a:gridCol>
                <a:gridCol w="5645791">
                  <a:extLst>
                    <a:ext uri="{9D8B030D-6E8A-4147-A177-3AD203B41FA5}">
                      <a16:colId xmlns:a16="http://schemas.microsoft.com/office/drawing/2014/main" val="20002"/>
                    </a:ext>
                  </a:extLst>
                </a:gridCol>
                <a:gridCol w="553673">
                  <a:extLst>
                    <a:ext uri="{9D8B030D-6E8A-4147-A177-3AD203B41FA5}">
                      <a16:colId xmlns:a16="http://schemas.microsoft.com/office/drawing/2014/main" val="20003"/>
                    </a:ext>
                  </a:extLst>
                </a:gridCol>
                <a:gridCol w="478173">
                  <a:extLst>
                    <a:ext uri="{9D8B030D-6E8A-4147-A177-3AD203B41FA5}">
                      <a16:colId xmlns:a16="http://schemas.microsoft.com/office/drawing/2014/main" val="1027901568"/>
                    </a:ext>
                  </a:extLst>
                </a:gridCol>
                <a:gridCol w="418314">
                  <a:extLst>
                    <a:ext uri="{9D8B030D-6E8A-4147-A177-3AD203B41FA5}">
                      <a16:colId xmlns:a16="http://schemas.microsoft.com/office/drawing/2014/main" val="3164672755"/>
                    </a:ext>
                  </a:extLst>
                </a:gridCol>
              </a:tblGrid>
              <a:tr h="179363">
                <a:tc rowSpan="2" gridSpan="2">
                  <a:txBody>
                    <a:bodyPr/>
                    <a:lstStyle/>
                    <a:p>
                      <a:pPr algn="ctr"/>
                      <a:r>
                        <a:rPr kumimoji="1" lang="ja-JP" altLang="en-US" sz="1000" b="1" dirty="0" smtClean="0">
                          <a:latin typeface="ＭＳ ゴシック" panose="020B0609070205080204" pitchFamily="49" charset="-128"/>
                          <a:ea typeface="ＭＳ ゴシック" panose="020B0609070205080204" pitchFamily="49" charset="-128"/>
                        </a:rPr>
                        <a:t>業務の範囲</a:t>
                      </a:r>
                      <a:endParaRPr kumimoji="1" lang="ja-JP" altLang="en-US" sz="1000" b="1" dirty="0">
                        <a:latin typeface="ＭＳ ゴシック" panose="020B0609070205080204" pitchFamily="49" charset="-128"/>
                        <a:ea typeface="ＭＳ ゴシック" panose="020B0609070205080204" pitchFamily="49" charset="-128"/>
                      </a:endParaRPr>
                    </a:p>
                  </a:txBody>
                  <a:tcPr marL="84406" marR="84406" marT="42203" marB="42203" anchor="ctr"/>
                </a:tc>
                <a:tc rowSpan="2" hMerge="1">
                  <a:txBody>
                    <a:bodyPr/>
                    <a:lstStyle/>
                    <a:p>
                      <a:endParaRPr kumimoji="1" lang="ja-JP" altLang="en-US" sz="1200" dirty="0"/>
                    </a:p>
                  </a:txBody>
                  <a:tcPr/>
                </a:tc>
                <a:tc rowSpan="2">
                  <a:txBody>
                    <a:bodyPr/>
                    <a:lstStyle/>
                    <a:p>
                      <a:pPr algn="ctr"/>
                      <a:r>
                        <a:rPr kumimoji="1" lang="ja-JP" altLang="en-US" sz="900" b="1" dirty="0" smtClean="0">
                          <a:latin typeface="ＭＳ ゴシック" panose="020B0609070205080204" pitchFamily="49" charset="-128"/>
                          <a:ea typeface="ＭＳ ゴシック" panose="020B0609070205080204" pitchFamily="49" charset="-128"/>
                        </a:rPr>
                        <a:t>業 務 内 容</a:t>
                      </a:r>
                      <a:endParaRPr kumimoji="1" lang="ja-JP" altLang="en-US" sz="900" b="1" dirty="0">
                        <a:latin typeface="ＭＳ ゴシック" panose="020B0609070205080204" pitchFamily="49" charset="-128"/>
                        <a:ea typeface="ＭＳ ゴシック" panose="020B0609070205080204" pitchFamily="49" charset="-128"/>
                      </a:endParaRPr>
                    </a:p>
                  </a:txBody>
                  <a:tcPr marL="84406" marR="84406" marT="42203" marB="42203" anchor="ctr"/>
                </a:tc>
                <a:tc gridSpan="3">
                  <a:txBody>
                    <a:bodyPr/>
                    <a:lstStyle/>
                    <a:p>
                      <a:pPr algn="ctr"/>
                      <a:r>
                        <a:rPr kumimoji="1" lang="ja-JP" altLang="en-US" sz="900" b="1" dirty="0" smtClean="0">
                          <a:latin typeface="ＭＳ ゴシック" panose="020B0609070205080204" pitchFamily="49" charset="-128"/>
                          <a:ea typeface="ＭＳ ゴシック" panose="020B0609070205080204" pitchFamily="49" charset="-128"/>
                        </a:rPr>
                        <a:t>実務経験年数</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ＭＳ ゴシック" panose="020B0609070205080204" pitchFamily="49" charset="-128"/>
                          <a:ea typeface="ＭＳ ゴシック" panose="020B0609070205080204" pitchFamily="49" charset="-128"/>
                        </a:rPr>
                        <a:t>（下記に</a:t>
                      </a:r>
                      <a:r>
                        <a:rPr kumimoji="1" lang="ja-JP" altLang="en-US" sz="900" u="sng" dirty="0" smtClean="0">
                          <a:latin typeface="ＭＳ ゴシック" panose="020B0609070205080204" pitchFamily="49" charset="-128"/>
                          <a:ea typeface="ＭＳ ゴシック" panose="020B0609070205080204" pitchFamily="49" charset="-128"/>
                        </a:rPr>
                        <a:t>加え、老人福祉施設・医療機関等以外での実務経験が３年以上</a:t>
                      </a:r>
                      <a:r>
                        <a:rPr kumimoji="1" lang="ja-JP" altLang="en-US" sz="900" dirty="0" smtClean="0">
                          <a:latin typeface="ＭＳ ゴシック" panose="020B0609070205080204" pitchFamily="49" charset="-128"/>
                          <a:ea typeface="ＭＳ ゴシック" panose="020B0609070205080204" pitchFamily="49" charset="-128"/>
                        </a:rPr>
                        <a:t>）</a:t>
                      </a:r>
                    </a:p>
                  </a:txBody>
                  <a:tcPr marL="84406" marR="84406" marT="42203" marB="42203">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179363">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900" b="1" dirty="0" smtClean="0">
                          <a:latin typeface="ＭＳ ゴシック" panose="020B0609070205080204" pitchFamily="49" charset="-128"/>
                          <a:ea typeface="ＭＳ ゴシック" panose="020B0609070205080204" pitchFamily="49" charset="-128"/>
                        </a:rPr>
                        <a:t>国家資格保有者</a:t>
                      </a:r>
                      <a:r>
                        <a:rPr kumimoji="1" lang="en-US" altLang="ja-JP" sz="900" b="1" baseline="30000" dirty="0" smtClean="0">
                          <a:latin typeface="ＭＳ ゴシック" panose="020B0609070205080204" pitchFamily="49" charset="-128"/>
                          <a:ea typeface="ＭＳ ゴシック" panose="020B0609070205080204" pitchFamily="49" charset="-128"/>
                        </a:rPr>
                        <a:t>※</a:t>
                      </a:r>
                      <a:r>
                        <a:rPr kumimoji="1" lang="ja-JP" altLang="en-US" sz="900" b="1" baseline="30000" dirty="0" smtClean="0">
                          <a:latin typeface="ＭＳ ゴシック" panose="020B0609070205080204" pitchFamily="49" charset="-128"/>
                          <a:ea typeface="ＭＳ ゴシック" panose="020B0609070205080204" pitchFamily="49" charset="-128"/>
                        </a:rPr>
                        <a:t>１</a:t>
                      </a:r>
                      <a:endParaRPr kumimoji="1" lang="ja-JP" altLang="en-US" sz="900" b="1" baseline="30000" dirty="0">
                        <a:latin typeface="ＭＳ ゴシック" panose="020B0609070205080204" pitchFamily="49" charset="-128"/>
                        <a:ea typeface="ＭＳ ゴシック" panose="020B0609070205080204" pitchFamily="49" charset="-128"/>
                      </a:endParaRPr>
                    </a:p>
                  </a:txBody>
                  <a:tcPr marL="84406" marR="84406" marT="42203" marB="42203">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sz="900" b="1" dirty="0" smtClean="0">
                          <a:latin typeface="ＭＳ ゴシック" panose="020B0609070205080204" pitchFamily="49" charset="-128"/>
                          <a:ea typeface="ＭＳ ゴシック" panose="020B0609070205080204" pitchFamily="49" charset="-128"/>
                        </a:rPr>
                        <a:t>有資格者</a:t>
                      </a:r>
                    </a:p>
                    <a:p>
                      <a:pPr algn="ctr"/>
                      <a:r>
                        <a:rPr kumimoji="1" lang="en-US" altLang="ja-JP" sz="900" b="0" dirty="0" smtClean="0">
                          <a:latin typeface="ＭＳ ゴシック" panose="020B0609070205080204" pitchFamily="49" charset="-128"/>
                          <a:ea typeface="ＭＳ ゴシック" panose="020B0609070205080204" pitchFamily="49" charset="-128"/>
                        </a:rPr>
                        <a:t>※</a:t>
                      </a:r>
                      <a:r>
                        <a:rPr kumimoji="1" lang="ja-JP" altLang="en-US" sz="900" b="0" dirty="0" smtClean="0">
                          <a:latin typeface="ＭＳ ゴシック" panose="020B0609070205080204" pitchFamily="49" charset="-128"/>
                          <a:ea typeface="ＭＳ ゴシック" panose="020B0609070205080204" pitchFamily="49" charset="-128"/>
                        </a:rPr>
                        <a:t>３</a:t>
                      </a:r>
                      <a:endParaRPr kumimoji="1" lang="en-US" altLang="ja-JP" sz="900" b="0" dirty="0" smtClean="0">
                        <a:latin typeface="ＭＳ ゴシック" panose="020B0609070205080204" pitchFamily="49" charset="-128"/>
                        <a:ea typeface="ＭＳ ゴシック" panose="020B0609070205080204" pitchFamily="49"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sz="900" b="1" dirty="0" smtClean="0">
                          <a:latin typeface="ＭＳ ゴシック" panose="020B0609070205080204" pitchFamily="49" charset="-128"/>
                          <a:ea typeface="ＭＳ ゴシック" panose="020B0609070205080204" pitchFamily="49" charset="-128"/>
                        </a:rPr>
                        <a:t>それ以外の者</a:t>
                      </a:r>
                      <a:endParaRPr kumimoji="1" lang="ja-JP" altLang="en-US" sz="900" b="1" dirty="0">
                        <a:latin typeface="ＭＳ ゴシック" panose="020B0609070205080204" pitchFamily="49" charset="-128"/>
                        <a:ea typeface="ＭＳ ゴシック" panose="020B0609070205080204" pitchFamily="49" charset="-128"/>
                      </a:endParaRPr>
                    </a:p>
                  </a:txBody>
                  <a:tcPr marL="84406" marR="84406" marT="42203" marB="42203">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023821841"/>
                  </a:ext>
                </a:extLst>
              </a:tr>
              <a:tr h="291363">
                <a:tc rowSpan="13">
                  <a:txBody>
                    <a:bodyPr/>
                    <a:lstStyle/>
                    <a:p>
                      <a:pPr algn="ctr"/>
                      <a:r>
                        <a:rPr kumimoji="1" lang="ja-JP" altLang="en-US" sz="800" dirty="0" smtClean="0">
                          <a:latin typeface="ＭＳ ゴシック" panose="020B0609070205080204" pitchFamily="49" charset="-128"/>
                          <a:ea typeface="ＭＳ ゴシック" panose="020B0609070205080204" pitchFamily="49" charset="-128"/>
                        </a:rPr>
                        <a:t>障害者（身体上若しくは精神上の障害があること又は環境上の理由により日常生活を営むのに支障がある者）又は障害児（児童福祉法第</a:t>
                      </a:r>
                      <a:r>
                        <a:rPr kumimoji="1" lang="en-US" altLang="ja-JP" sz="800" dirty="0" smtClean="0">
                          <a:latin typeface="ＭＳ ゴシック" panose="020B0609070205080204" pitchFamily="49" charset="-128"/>
                          <a:ea typeface="ＭＳ ゴシック" panose="020B0609070205080204" pitchFamily="49" charset="-128"/>
                        </a:rPr>
                        <a:t>4</a:t>
                      </a:r>
                      <a:r>
                        <a:rPr kumimoji="1" lang="ja-JP" altLang="en-US" sz="800" dirty="0" smtClean="0">
                          <a:latin typeface="ＭＳ ゴシック" panose="020B0609070205080204" pitchFamily="49" charset="-128"/>
                          <a:ea typeface="ＭＳ ゴシック" panose="020B0609070205080204" pitchFamily="49" charset="-128"/>
                        </a:rPr>
                        <a:t>条第</a:t>
                      </a:r>
                      <a:r>
                        <a:rPr kumimoji="1" lang="en-US" altLang="ja-JP" sz="800" dirty="0" smtClean="0">
                          <a:latin typeface="ＭＳ ゴシック" panose="020B0609070205080204" pitchFamily="49" charset="-128"/>
                          <a:ea typeface="ＭＳ ゴシック" panose="020B0609070205080204" pitchFamily="49" charset="-128"/>
                        </a:rPr>
                        <a:t>1</a:t>
                      </a:r>
                      <a:r>
                        <a:rPr kumimoji="1" lang="ja-JP" altLang="en-US" sz="800" dirty="0" smtClean="0">
                          <a:latin typeface="ＭＳ ゴシック" panose="020B0609070205080204" pitchFamily="49" charset="-128"/>
                          <a:ea typeface="ＭＳ ゴシック" panose="020B0609070205080204" pitchFamily="49" charset="-128"/>
                        </a:rPr>
                        <a:t>項に規定する児童）の保健、医療、福祉、就労、教育の分野における支援業務</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tc rowSpan="7">
                  <a:txBody>
                    <a:bodyPr/>
                    <a:lstStyle/>
                    <a:p>
                      <a:pPr algn="ctr"/>
                      <a:r>
                        <a:rPr kumimoji="1" lang="ja-JP" altLang="en-US" sz="800" dirty="0" smtClean="0">
                          <a:latin typeface="ＭＳ ゴシック" panose="020B0609070205080204" pitchFamily="49" charset="-128"/>
                          <a:ea typeface="ＭＳ ゴシック" panose="020B0609070205080204" pitchFamily="49" charset="-128"/>
                        </a:rPr>
                        <a:t>イ 相談支援の業務</a:t>
                      </a:r>
                    </a:p>
                    <a:p>
                      <a:pPr algn="ctr"/>
                      <a:endParaRPr kumimoji="1" lang="ja-JP" altLang="en-US" sz="800" dirty="0" smtClean="0">
                        <a:latin typeface="ＭＳ ゴシック" panose="020B0609070205080204" pitchFamily="49" charset="-128"/>
                        <a:ea typeface="ＭＳ ゴシック" panose="020B0609070205080204" pitchFamily="49" charset="-128"/>
                      </a:endParaRPr>
                    </a:p>
                    <a:p>
                      <a:pPr algn="l"/>
                      <a:r>
                        <a:rPr kumimoji="1" lang="ja-JP" altLang="en-US" sz="700" dirty="0" smtClean="0">
                          <a:latin typeface="ＭＳ ゴシック" panose="020B0609070205080204" pitchFamily="49" charset="-128"/>
                          <a:ea typeface="ＭＳ ゴシック" panose="020B0609070205080204" pitchFamily="49" charset="-128"/>
                        </a:rPr>
                        <a:t>自立に関する相談に応じ、助言、指導その他の支援を行う業務、その他これに準ずる業務</a:t>
                      </a:r>
                    </a:p>
                    <a:p>
                      <a:pPr algn="l"/>
                      <a:endParaRPr kumimoji="1" lang="ja-JP" altLang="en-US" sz="700" dirty="0" smtClean="0">
                        <a:latin typeface="ＭＳ ゴシック" panose="020B0609070205080204" pitchFamily="49" charset="-128"/>
                        <a:ea typeface="ＭＳ ゴシック" panose="020B0609070205080204" pitchFamily="49" charset="-128"/>
                      </a:endParaRPr>
                    </a:p>
                    <a:p>
                      <a:pPr algn="r"/>
                      <a:r>
                        <a:rPr kumimoji="1" lang="en-US" altLang="ja-JP" sz="700" dirty="0" smtClean="0">
                          <a:latin typeface="ＭＳ ゴシック" panose="020B0609070205080204" pitchFamily="49" charset="-128"/>
                          <a:ea typeface="ＭＳ ゴシック" panose="020B0609070205080204" pitchFamily="49" charset="-128"/>
                        </a:rPr>
                        <a:t>〔</a:t>
                      </a:r>
                      <a:r>
                        <a:rPr kumimoji="1" lang="ja-JP" altLang="en-US" sz="700" dirty="0" smtClean="0">
                          <a:latin typeface="ＭＳ ゴシック" panose="020B0609070205080204" pitchFamily="49" charset="-128"/>
                          <a:ea typeface="ＭＳ ゴシック" panose="020B0609070205080204" pitchFamily="49" charset="-128"/>
                        </a:rPr>
                        <a:t>告示一イ</a:t>
                      </a:r>
                      <a:r>
                        <a:rPr kumimoji="1" lang="en-US" altLang="ja-JP" sz="700" dirty="0" smtClean="0">
                          <a:latin typeface="ＭＳ ゴシック" panose="020B0609070205080204" pitchFamily="49" charset="-128"/>
                          <a:ea typeface="ＭＳ ゴシック" panose="020B0609070205080204" pitchFamily="49" charset="-128"/>
                        </a:rPr>
                        <a:t>(1)(</a:t>
                      </a:r>
                      <a:r>
                        <a:rPr kumimoji="1" lang="ja-JP" altLang="en-US" sz="700" dirty="0" smtClean="0">
                          <a:latin typeface="ＭＳ ゴシック" panose="020B0609070205080204" pitchFamily="49" charset="-128"/>
                          <a:ea typeface="ＭＳ ゴシック" panose="020B0609070205080204" pitchFamily="49" charset="-128"/>
                        </a:rPr>
                        <a:t>一</a:t>
                      </a:r>
                      <a:r>
                        <a:rPr kumimoji="1" lang="en-US" altLang="ja-JP"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r>
                        <a:rPr kumimoji="1" lang="en-US" altLang="ja-JP" sz="800" baseline="0" dirty="0" smtClean="0">
                          <a:latin typeface="ＭＳ ゴシック" panose="020B0609070205080204" pitchFamily="49" charset="-128"/>
                          <a:ea typeface="ＭＳ ゴシック" panose="020B0609070205080204" pitchFamily="49" charset="-128"/>
                        </a:rPr>
                        <a:t>(1) </a:t>
                      </a:r>
                      <a:r>
                        <a:rPr kumimoji="1" lang="ja-JP" altLang="en-US" sz="800" baseline="0" dirty="0" smtClean="0">
                          <a:latin typeface="ＭＳ ゴシック" panose="020B0609070205080204" pitchFamily="49" charset="-128"/>
                          <a:ea typeface="ＭＳ ゴシック" panose="020B0609070205080204" pitchFamily="49" charset="-128"/>
                        </a:rPr>
                        <a:t>指定</a:t>
                      </a:r>
                      <a:r>
                        <a:rPr kumimoji="1" lang="en-US" altLang="ja-JP" sz="800" baseline="0" dirty="0" smtClean="0">
                          <a:latin typeface="ＭＳ ゴシック" panose="020B0609070205080204" pitchFamily="49" charset="-128"/>
                          <a:ea typeface="ＭＳ ゴシック" panose="020B0609070205080204" pitchFamily="49" charset="-128"/>
                        </a:rPr>
                        <a:t>[</a:t>
                      </a:r>
                      <a:r>
                        <a:rPr kumimoji="1" lang="ja-JP" altLang="en-US" sz="800" baseline="0" dirty="0" smtClean="0">
                          <a:latin typeface="ＭＳ ゴシック" panose="020B0609070205080204" pitchFamily="49" charset="-128"/>
                          <a:ea typeface="ＭＳ ゴシック" panose="020B0609070205080204" pitchFamily="49" charset="-128"/>
                        </a:rPr>
                        <a:t>特定</a:t>
                      </a:r>
                      <a:r>
                        <a:rPr kumimoji="1" lang="en-US" altLang="ja-JP" sz="800" baseline="0" dirty="0" smtClean="0">
                          <a:latin typeface="ＭＳ ゴシック" panose="020B0609070205080204" pitchFamily="49" charset="-128"/>
                          <a:ea typeface="ＭＳ ゴシック" panose="020B0609070205080204" pitchFamily="49" charset="-128"/>
                        </a:rPr>
                        <a:t>/</a:t>
                      </a:r>
                      <a:r>
                        <a:rPr kumimoji="1" lang="ja-JP" altLang="en-US" sz="800" baseline="0" dirty="0" smtClean="0">
                          <a:latin typeface="ＭＳ ゴシック" panose="020B0609070205080204" pitchFamily="49" charset="-128"/>
                          <a:ea typeface="ＭＳ ゴシック" panose="020B0609070205080204" pitchFamily="49" charset="-128"/>
                        </a:rPr>
                        <a:t>障害児</a:t>
                      </a:r>
                      <a:r>
                        <a:rPr kumimoji="1" lang="en-US" altLang="ja-JP" sz="800" baseline="0" dirty="0" smtClean="0">
                          <a:latin typeface="ＭＳ ゴシック" panose="020B0609070205080204" pitchFamily="49" charset="-128"/>
                          <a:ea typeface="ＭＳ ゴシック" panose="020B0609070205080204" pitchFamily="49" charset="-128"/>
                        </a:rPr>
                        <a:t>/</a:t>
                      </a:r>
                      <a:r>
                        <a:rPr kumimoji="1" lang="ja-JP" altLang="en-US" sz="800" baseline="0" dirty="0" smtClean="0">
                          <a:latin typeface="ＭＳ ゴシック" panose="020B0609070205080204" pitchFamily="49" charset="-128"/>
                          <a:ea typeface="ＭＳ ゴシック" panose="020B0609070205080204" pitchFamily="49" charset="-128"/>
                        </a:rPr>
                        <a:t>一般</a:t>
                      </a:r>
                      <a:r>
                        <a:rPr kumimoji="1" lang="en-US" altLang="ja-JP" sz="800" baseline="0" dirty="0" smtClean="0">
                          <a:latin typeface="ＭＳ ゴシック" panose="020B0609070205080204" pitchFamily="49" charset="-128"/>
                          <a:ea typeface="ＭＳ ゴシック" panose="020B0609070205080204" pitchFamily="49" charset="-128"/>
                        </a:rPr>
                        <a:t>]</a:t>
                      </a:r>
                      <a:r>
                        <a:rPr kumimoji="1" lang="ja-JP" altLang="en-US" sz="800" baseline="0" dirty="0" smtClean="0">
                          <a:latin typeface="ＭＳ ゴシック" panose="020B0609070205080204" pitchFamily="49" charset="-128"/>
                          <a:ea typeface="ＭＳ ゴシック" panose="020B0609070205080204" pitchFamily="49" charset="-128"/>
                        </a:rPr>
                        <a:t>相談支援事業、地域生活支援事業の相談支援事業に従事する者</a:t>
                      </a:r>
                      <a:endParaRPr kumimoji="1" lang="ja-JP" altLang="en-US" sz="800" dirty="0" smtClean="0">
                        <a:latin typeface="ＭＳ ゴシック" panose="020B0609070205080204" pitchFamily="49" charset="-128"/>
                        <a:ea typeface="ＭＳ ゴシック" panose="020B0609070205080204" pitchFamily="49" charset="-128"/>
                      </a:endParaRPr>
                    </a:p>
                  </a:txBody>
                  <a:tcPr marL="84406" marR="84406" marT="42203" marB="42203" anchor="ctr"/>
                </a:tc>
                <a:tc rowSpan="1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３年</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以上</a:t>
                      </a:r>
                    </a:p>
                  </a:txBody>
                  <a:tcPr marL="84406" marR="84406" marT="42203" marB="42203" anchor="ctr">
                    <a:lnR w="12700" cap="flat" cmpd="sng" algn="ctr">
                      <a:solidFill>
                        <a:schemeClr val="tx1"/>
                      </a:solidFill>
                      <a:prstDash val="solid"/>
                      <a:round/>
                      <a:headEnd type="none" w="med" len="med"/>
                      <a:tailEnd type="none" w="med" len="med"/>
                    </a:lnR>
                  </a:tcPr>
                </a:tc>
                <a:tc rowSpan="7">
                  <a:txBody>
                    <a:bodyPr/>
                    <a:lstStyle/>
                    <a:p>
                      <a:pPr algn="ct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lToTr w="9525" cap="flat" cmpd="sng" algn="ctr">
                      <a:solidFill>
                        <a:schemeClr val="tx1"/>
                      </a:solidFill>
                      <a:prstDash val="solid"/>
                      <a:round/>
                      <a:headEnd type="none" w="med" len="med"/>
                      <a:tailEnd type="none" w="med" len="med"/>
                    </a:lnBlToTr>
                  </a:tcPr>
                </a:tc>
                <a:tc rowSpan="7">
                  <a:txBody>
                    <a:bodyPr/>
                    <a:lstStyle/>
                    <a:p>
                      <a:pPr algn="ctr"/>
                      <a:r>
                        <a:rPr kumimoji="1" lang="ja-JP" altLang="en-US" sz="800" dirty="0" smtClean="0">
                          <a:latin typeface="ＭＳ ゴシック" panose="020B0609070205080204" pitchFamily="49" charset="-128"/>
                          <a:ea typeface="ＭＳ ゴシック" panose="020B0609070205080204" pitchFamily="49" charset="-128"/>
                        </a:rPr>
                        <a:t>５年以上</a:t>
                      </a:r>
                    </a:p>
                  </a:txBody>
                  <a:tcPr marL="84406" marR="84406" marT="42203" marB="42203"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237679">
                <a:tc vMerge="1">
                  <a:txBody>
                    <a:bodyPr/>
                    <a:lstStyle/>
                    <a:p>
                      <a:endParaRPr kumimoji="1" lang="ja-JP" altLang="en-US" dirty="0"/>
                    </a:p>
                  </a:txBody>
                  <a:tcPr/>
                </a:tc>
                <a:tc vMerge="1">
                  <a:txBody>
                    <a:bodyPr/>
                    <a:lstStyle/>
                    <a:p>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latin typeface="ＭＳ ゴシック" panose="020B0609070205080204" pitchFamily="49" charset="-128"/>
                          <a:ea typeface="ＭＳ ゴシック" panose="020B0609070205080204" pitchFamily="49" charset="-128"/>
                        </a:rPr>
                        <a:t>(2)</a:t>
                      </a:r>
                      <a:r>
                        <a:rPr kumimoji="1" lang="en-US" altLang="ja-JP" sz="800" baseline="0" dirty="0" smtClean="0">
                          <a:latin typeface="ＭＳ ゴシック" panose="020B0609070205080204" pitchFamily="49" charset="-128"/>
                          <a:ea typeface="ＭＳ ゴシック" panose="020B0609070205080204" pitchFamily="49" charset="-128"/>
                        </a:rPr>
                        <a:t> </a:t>
                      </a:r>
                      <a:r>
                        <a:rPr kumimoji="1" lang="ja-JP" altLang="en-US" sz="800" dirty="0" smtClean="0">
                          <a:latin typeface="ＭＳ ゴシック" panose="020B0609070205080204" pitchFamily="49" charset="-128"/>
                          <a:ea typeface="ＭＳ ゴシック" panose="020B0609070205080204" pitchFamily="49" charset="-128"/>
                        </a:rPr>
                        <a:t>児童相談所、児童家庭支援センター、更生相談所</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身体・知的</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err="1"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福祉事務所、発達障害者支援センターにおいて相</a:t>
                      </a:r>
                      <a:endParaRPr kumimoji="1" lang="en-US" altLang="ja-JP" sz="800" dirty="0" smtClean="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　談支援の業務に従事する者　</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旧精神保健福祉法の精神障害者社会復帰施設を含む。</a:t>
                      </a:r>
                      <a:endParaRPr kumimoji="1" lang="en-US" altLang="ja-JP" sz="800" dirty="0" smtClean="0">
                        <a:latin typeface="ＭＳ ゴシック" panose="020B0609070205080204" pitchFamily="49" charset="-128"/>
                        <a:ea typeface="ＭＳ ゴシック" panose="020B0609070205080204" pitchFamily="49" charset="-128"/>
                      </a:endParaRPr>
                    </a:p>
                  </a:txBody>
                  <a:tcPr marL="84406" marR="84406" marT="42203" marB="42203" anchor="ctr">
                    <a:lnB w="12700" cap="flat" cmpd="sng" algn="ctr">
                      <a:solidFill>
                        <a:schemeClr val="tx1"/>
                      </a:solidFill>
                      <a:prstDash val="solid"/>
                      <a:round/>
                      <a:headEnd type="none" w="med" len="med"/>
                      <a:tailEnd type="none" w="med" len="med"/>
                    </a:lnB>
                  </a:tcPr>
                </a:tc>
                <a:tc vMerge="1">
                  <a:txBody>
                    <a:bodyPr/>
                    <a:lstStyle/>
                    <a:p>
                      <a:endParaRPr kumimoji="1" lang="ja-JP" altLang="en-US" sz="1400" dirty="0"/>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362439">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latin typeface="ＭＳ ゴシック" panose="020B0609070205080204" pitchFamily="49" charset="-128"/>
                          <a:ea typeface="ＭＳ ゴシック" panose="020B0609070205080204" pitchFamily="49" charset="-128"/>
                        </a:rPr>
                        <a:t>(3)</a:t>
                      </a:r>
                      <a:r>
                        <a:rPr kumimoji="1" lang="ja-JP" altLang="en-US" sz="800" dirty="0" smtClean="0">
                          <a:latin typeface="ＭＳ ゴシック" panose="020B0609070205080204" pitchFamily="49" charset="-128"/>
                          <a:ea typeface="ＭＳ ゴシック" panose="020B0609070205080204" pitchFamily="49" charset="-128"/>
                        </a:rPr>
                        <a:t> 障害者支援施設、児童入所施設</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障害児入所施設、乳児院、児童養護施設、児童心理治療施設、児童自立支援施設</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err="1" smtClean="0">
                          <a:latin typeface="ＭＳ ゴシック" panose="020B0609070205080204" pitchFamily="49" charset="-128"/>
                          <a:ea typeface="ＭＳ ゴシック" panose="020B0609070205080204" pitchFamily="49" charset="-128"/>
                        </a:rPr>
                        <a:t>、</a:t>
                      </a:r>
                      <a:endParaRPr kumimoji="1" lang="en-US" altLang="ja-JP" sz="800" dirty="0" smtClean="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　地域包括支援センター、老人福祉施設、介護老人保健施設、介護医療院、精神保健福祉センター、救護施設、更正施</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　設において相談支援の業務に従事する者</a:t>
                      </a:r>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328285551"/>
                  </a:ext>
                </a:extLst>
              </a:tr>
              <a:tr h="147165">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800" dirty="0" smtClean="0">
                          <a:latin typeface="ＭＳ ゴシック" panose="020B0609070205080204" pitchFamily="49" charset="-128"/>
                          <a:ea typeface="ＭＳ ゴシック" panose="020B0609070205080204" pitchFamily="49" charset="-128"/>
                        </a:rPr>
                        <a:t>(4)</a:t>
                      </a:r>
                      <a:r>
                        <a:rPr kumimoji="1" lang="en-US" altLang="ja-JP" sz="800" baseline="0" dirty="0" smtClean="0">
                          <a:latin typeface="ＭＳ ゴシック" panose="020B0609070205080204" pitchFamily="49" charset="-128"/>
                          <a:ea typeface="ＭＳ ゴシック" panose="020B0609070205080204" pitchFamily="49" charset="-128"/>
                        </a:rPr>
                        <a:t> </a:t>
                      </a:r>
                      <a:r>
                        <a:rPr kumimoji="1" lang="ja-JP" altLang="en-US" sz="800" dirty="0" smtClean="0">
                          <a:latin typeface="ＭＳ ゴシック" panose="020B0609070205080204" pitchFamily="49" charset="-128"/>
                          <a:ea typeface="ＭＳ ゴシック" panose="020B0609070205080204" pitchFamily="49" charset="-128"/>
                        </a:rPr>
                        <a:t>障害者職業センター、障害者就業・生活支援センターにおいて相談支援の業務に従事する者</a:t>
                      </a:r>
                    </a:p>
                  </a:txBody>
                  <a:tcPr marL="84406" marR="84406" marT="42203" marB="42203" anchor="ctr">
                    <a:lnT w="12700" cap="flat" cmpd="sng" algn="ctr">
                      <a:solidFill>
                        <a:schemeClr val="tx1"/>
                      </a:solidFill>
                      <a:prstDash val="solid"/>
                      <a:round/>
                      <a:headEnd type="none" w="med" len="med"/>
                      <a:tailEnd type="none" w="med" len="med"/>
                    </a:lnT>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134333738"/>
                  </a:ext>
                </a:extLst>
              </a:tr>
              <a:tr h="0">
                <a:tc vMerge="1">
                  <a:txBody>
                    <a:bodyPr/>
                    <a:lstStyle/>
                    <a:p>
                      <a:endParaRPr kumimoji="1" lang="ja-JP" altLang="en-US" dirty="0"/>
                    </a:p>
                  </a:txBody>
                  <a:tcPr/>
                </a:tc>
                <a:tc vMerge="1">
                  <a:txBody>
                    <a:bodyPr/>
                    <a:lstStyle/>
                    <a:p>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latin typeface="ＭＳ ゴシック" panose="020B0609070205080204" pitchFamily="49" charset="-128"/>
                          <a:ea typeface="ＭＳ ゴシック" panose="020B0609070205080204" pitchFamily="49" charset="-128"/>
                        </a:rPr>
                        <a:t>(5)</a:t>
                      </a:r>
                      <a:r>
                        <a:rPr kumimoji="1" lang="en-US" altLang="ja-JP" sz="800" baseline="0" dirty="0" smtClean="0">
                          <a:latin typeface="ＭＳ ゴシック" panose="020B0609070205080204" pitchFamily="49" charset="-128"/>
                          <a:ea typeface="ＭＳ ゴシック" panose="020B0609070205080204" pitchFamily="49" charset="-128"/>
                        </a:rPr>
                        <a:t> </a:t>
                      </a:r>
                      <a:r>
                        <a:rPr kumimoji="1" lang="ja-JP" altLang="en-US" sz="800" dirty="0" smtClean="0">
                          <a:latin typeface="ＭＳ ゴシック" panose="020B0609070205080204" pitchFamily="49" charset="-128"/>
                          <a:ea typeface="ＭＳ ゴシック" panose="020B0609070205080204" pitchFamily="49" charset="-128"/>
                        </a:rPr>
                        <a:t>学校において相談支援の業務に従事する者</a:t>
                      </a:r>
                    </a:p>
                  </a:txBody>
                  <a:tcPr marL="84406" marR="84406" marT="42203" marB="42203" anchor="ctr"/>
                </a:tc>
                <a:tc vMerge="1">
                  <a:txBody>
                    <a:bodyPr/>
                    <a:lstStyle/>
                    <a:p>
                      <a:endParaRPr kumimoji="1" lang="ja-JP" altLang="en-US" sz="1400" dirty="0"/>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3"/>
                  </a:ext>
                </a:extLst>
              </a:tr>
              <a:tr h="259780">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800" dirty="0" smtClean="0">
                          <a:latin typeface="ＭＳ ゴシック" panose="020B0609070205080204" pitchFamily="49" charset="-128"/>
                          <a:ea typeface="ＭＳ ゴシック" panose="020B0609070205080204" pitchFamily="49" charset="-128"/>
                        </a:rPr>
                        <a:t>(6)</a:t>
                      </a:r>
                      <a:r>
                        <a:rPr kumimoji="1" lang="en-US" altLang="ja-JP" sz="800" baseline="0" dirty="0" smtClean="0">
                          <a:latin typeface="ＭＳ ゴシック" panose="020B0609070205080204" pitchFamily="49" charset="-128"/>
                          <a:ea typeface="ＭＳ ゴシック" panose="020B0609070205080204" pitchFamily="49" charset="-128"/>
                        </a:rPr>
                        <a:t> </a:t>
                      </a:r>
                      <a:r>
                        <a:rPr kumimoji="1" lang="ja-JP" altLang="en-US" sz="800" dirty="0" smtClean="0">
                          <a:latin typeface="ＭＳ ゴシック" panose="020B0609070205080204" pitchFamily="49" charset="-128"/>
                          <a:ea typeface="ＭＳ ゴシック" panose="020B0609070205080204" pitchFamily="49" charset="-128"/>
                        </a:rPr>
                        <a:t>医療機関において相談支援業務に従事する者で、次のいずれかに該当する者</a:t>
                      </a:r>
                    </a:p>
                    <a:p>
                      <a:r>
                        <a:rPr kumimoji="1" lang="ja-JP" altLang="en-US" sz="800" dirty="0" smtClean="0">
                          <a:latin typeface="ＭＳ ゴシック" panose="020B0609070205080204" pitchFamily="49" charset="-128"/>
                          <a:ea typeface="ＭＳ ゴシック" panose="020B0609070205080204" pitchFamily="49" charset="-128"/>
                        </a:rPr>
                        <a:t> </a:t>
                      </a:r>
                      <a:r>
                        <a:rPr kumimoji="1" lang="en-US" altLang="ja-JP" sz="800" dirty="0" smtClean="0">
                          <a:latin typeface="ＭＳ ゴシック" panose="020B0609070205080204" pitchFamily="49" charset="-128"/>
                          <a:ea typeface="ＭＳ ゴシック" panose="020B0609070205080204" pitchFamily="49" charset="-128"/>
                        </a:rPr>
                        <a:t>1) </a:t>
                      </a:r>
                      <a:r>
                        <a:rPr kumimoji="1" lang="ja-JP" altLang="en-US" sz="800" dirty="0" smtClean="0">
                          <a:latin typeface="ＭＳ ゴシック" panose="020B0609070205080204" pitchFamily="49" charset="-128"/>
                          <a:ea typeface="ＭＳ ゴシック" panose="020B0609070205080204" pitchFamily="49" charset="-128"/>
                        </a:rPr>
                        <a:t>社会福祉主事任用資格を有する者（介護福祉士、精神保健福祉士、研修・講習受講者等）</a:t>
                      </a:r>
                    </a:p>
                    <a:p>
                      <a:r>
                        <a:rPr kumimoji="1" lang="ja-JP" altLang="en-US" sz="800" baseline="0" dirty="0" smtClean="0">
                          <a:latin typeface="ＭＳ ゴシック" panose="020B0609070205080204" pitchFamily="49" charset="-128"/>
                          <a:ea typeface="ＭＳ ゴシック" panose="020B0609070205080204" pitchFamily="49" charset="-128"/>
                        </a:rPr>
                        <a:t> </a:t>
                      </a:r>
                      <a:r>
                        <a:rPr kumimoji="1" lang="en-US" altLang="ja-JP" sz="800" dirty="0" smtClean="0">
                          <a:latin typeface="ＭＳ ゴシック" panose="020B0609070205080204" pitchFamily="49" charset="-128"/>
                          <a:ea typeface="ＭＳ ゴシック" panose="020B0609070205080204" pitchFamily="49" charset="-128"/>
                        </a:rPr>
                        <a:t>2) </a:t>
                      </a:r>
                      <a:r>
                        <a:rPr kumimoji="1" lang="ja-JP" altLang="en-US" sz="800" dirty="0" smtClean="0">
                          <a:latin typeface="ＭＳ ゴシック" panose="020B0609070205080204" pitchFamily="49" charset="-128"/>
                          <a:ea typeface="ＭＳ ゴシック" panose="020B0609070205080204" pitchFamily="49" charset="-128"/>
                        </a:rPr>
                        <a:t>施設等における相談支援業務、就労支援における相談支援業務、特別支援教育における進路相談・教育相談の業務</a:t>
                      </a:r>
                    </a:p>
                    <a:p>
                      <a:r>
                        <a:rPr kumimoji="1" lang="ja-JP" altLang="en-US" sz="800" dirty="0" smtClean="0">
                          <a:latin typeface="ＭＳ ゴシック" panose="020B0609070205080204" pitchFamily="49" charset="-128"/>
                          <a:ea typeface="ＭＳ ゴシック" panose="020B0609070205080204" pitchFamily="49" charset="-128"/>
                        </a:rPr>
                        <a:t>　に従事した期間が１年以上である者</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latin typeface="ＭＳ ゴシック" panose="020B0609070205080204" pitchFamily="49" charset="-128"/>
                          <a:ea typeface="ＭＳ ゴシック" panose="020B0609070205080204" pitchFamily="49" charset="-128"/>
                        </a:rPr>
                        <a:t> 3) </a:t>
                      </a:r>
                      <a:r>
                        <a:rPr kumimoji="1" lang="ja-JP" altLang="en-US" sz="800" dirty="0" smtClean="0">
                          <a:latin typeface="ＭＳ ゴシック" panose="020B0609070205080204" pitchFamily="49" charset="-128"/>
                          <a:ea typeface="ＭＳ ゴシック" panose="020B0609070205080204" pitchFamily="49" charset="-128"/>
                        </a:rPr>
                        <a:t>訪問介護員（ホームヘルパー）２級以上（現：介護職員初任者研修）に相当する研修を修了した者</a:t>
                      </a:r>
                    </a:p>
                  </a:txBody>
                  <a:tcPr marL="84406" marR="84406" marT="42203" marB="42203" anchor="ct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5"/>
                  </a:ext>
                </a:extLst>
              </a:tr>
              <a:tr h="0">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800" dirty="0" smtClean="0">
                          <a:latin typeface="ＭＳ ゴシック" panose="020B0609070205080204" pitchFamily="49" charset="-128"/>
                          <a:ea typeface="ＭＳ ゴシック" panose="020B0609070205080204" pitchFamily="49" charset="-128"/>
                        </a:rPr>
                        <a:t>その他これらの業務に準ずると都道府県知事が認めた業務に従事する者</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tc vMerge="1">
                  <a:txBody>
                    <a:bodyPr/>
                    <a:lstStyle/>
                    <a:p>
                      <a:endParaRPr kumimoji="1" lang="ja-JP" altLang="en-US" sz="1400" dirty="0"/>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6"/>
                  </a:ext>
                </a:extLst>
              </a:tr>
              <a:tr h="163556">
                <a:tc vMerge="1">
                  <a:txBody>
                    <a:bodyPr/>
                    <a:lstStyle/>
                    <a:p>
                      <a:endParaRPr kumimoji="1" lang="ja-JP" altLang="en-US" dirty="0"/>
                    </a:p>
                  </a:txBody>
                  <a:tcPr/>
                </a:tc>
                <a:tc rowSpan="6">
                  <a:txBody>
                    <a:bodyPr/>
                    <a:lstStyle/>
                    <a:p>
                      <a:pPr algn="ctr"/>
                      <a:r>
                        <a:rPr kumimoji="1" lang="ja-JP" altLang="en-US" sz="800" dirty="0" smtClean="0">
                          <a:latin typeface="ＭＳ ゴシック" panose="020B0609070205080204" pitchFamily="49" charset="-128"/>
                          <a:ea typeface="ＭＳ ゴシック" panose="020B0609070205080204" pitchFamily="49" charset="-128"/>
                        </a:rPr>
                        <a:t>ロ 直接支援業務</a:t>
                      </a:r>
                    </a:p>
                    <a:p>
                      <a:pPr algn="ctr"/>
                      <a:endParaRPr kumimoji="1" lang="ja-JP" altLang="en-US" sz="600" dirty="0" smtClean="0">
                        <a:latin typeface="ＭＳ ゴシック" panose="020B0609070205080204" pitchFamily="49" charset="-128"/>
                        <a:ea typeface="ＭＳ ゴシック" panose="020B0609070205080204" pitchFamily="49" charset="-128"/>
                      </a:endParaRPr>
                    </a:p>
                    <a:p>
                      <a:pPr algn="l"/>
                      <a:r>
                        <a:rPr kumimoji="1" lang="ja-JP" altLang="en-US" sz="700" dirty="0" smtClean="0">
                          <a:latin typeface="ＭＳ ゴシック" panose="020B0609070205080204" pitchFamily="49" charset="-128"/>
                          <a:ea typeface="ＭＳ ゴシック" panose="020B0609070205080204" pitchFamily="49" charset="-128"/>
                        </a:rPr>
                        <a:t>入浴、排せつ、食事その他の介護を行い、並びに介護に関する指導を行う業務、その他職業訓練、職業教育に係る業務、動作の指導・知識技能の付与・生活訓練・訓練等に係る指導務</a:t>
                      </a:r>
                      <a:endParaRPr kumimoji="1" lang="en-US" altLang="ja-JP" sz="700" dirty="0" smtClean="0">
                        <a:latin typeface="ＭＳ ゴシック" panose="020B0609070205080204" pitchFamily="49" charset="-128"/>
                        <a:ea typeface="ＭＳ ゴシック" panose="020B0609070205080204" pitchFamily="49" charset="-128"/>
                      </a:endParaRPr>
                    </a:p>
                    <a:p>
                      <a:pPr algn="l"/>
                      <a:endParaRPr kumimoji="1" lang="en-US" altLang="ja-JP" sz="700" dirty="0" smtClean="0">
                        <a:latin typeface="ＭＳ ゴシック" panose="020B0609070205080204" pitchFamily="49" charset="-128"/>
                        <a:ea typeface="ＭＳ ゴシック" panose="020B0609070205080204" pitchFamily="49" charset="-128"/>
                      </a:endParaRPr>
                    </a:p>
                    <a:p>
                      <a:pPr algn="r"/>
                      <a:r>
                        <a:rPr kumimoji="1" lang="en-US" altLang="ja-JP" sz="700" dirty="0" smtClean="0">
                          <a:latin typeface="ＭＳ ゴシック" panose="020B0609070205080204" pitchFamily="49" charset="-128"/>
                          <a:ea typeface="ＭＳ ゴシック" panose="020B0609070205080204" pitchFamily="49" charset="-128"/>
                        </a:rPr>
                        <a:t>〔</a:t>
                      </a:r>
                      <a:r>
                        <a:rPr kumimoji="1" lang="ja-JP" altLang="en-US" sz="700" dirty="0" smtClean="0">
                          <a:latin typeface="ＭＳ ゴシック" panose="020B0609070205080204" pitchFamily="49" charset="-128"/>
                          <a:ea typeface="ＭＳ ゴシック" panose="020B0609070205080204" pitchFamily="49" charset="-128"/>
                        </a:rPr>
                        <a:t>告示一イ</a:t>
                      </a:r>
                      <a:r>
                        <a:rPr kumimoji="1" lang="en-US" altLang="ja-JP" sz="700" dirty="0" smtClean="0">
                          <a:latin typeface="ＭＳ ゴシック" panose="020B0609070205080204" pitchFamily="49" charset="-128"/>
                          <a:ea typeface="ＭＳ ゴシック" panose="020B0609070205080204" pitchFamily="49" charset="-128"/>
                        </a:rPr>
                        <a:t>(1)(</a:t>
                      </a:r>
                      <a:r>
                        <a:rPr kumimoji="1" lang="ja-JP" altLang="en-US" sz="700" dirty="0" smtClean="0">
                          <a:latin typeface="ＭＳ ゴシック" panose="020B0609070205080204" pitchFamily="49" charset="-128"/>
                          <a:ea typeface="ＭＳ ゴシック" panose="020B0609070205080204" pitchFamily="49" charset="-128"/>
                        </a:rPr>
                        <a:t>二</a:t>
                      </a:r>
                      <a:r>
                        <a:rPr kumimoji="1" lang="en-US" altLang="ja-JP"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pPr marL="0" indent="0">
                        <a:buNone/>
                      </a:pPr>
                      <a:r>
                        <a:rPr kumimoji="1" lang="en-US" altLang="ja-JP" sz="800" baseline="0" dirty="0" smtClean="0">
                          <a:latin typeface="ＭＳ ゴシック" panose="020B0609070205080204" pitchFamily="49" charset="-128"/>
                          <a:ea typeface="ＭＳ ゴシック" panose="020B0609070205080204" pitchFamily="49" charset="-128"/>
                        </a:rPr>
                        <a:t>(1) </a:t>
                      </a:r>
                      <a:r>
                        <a:rPr kumimoji="1" lang="ja-JP" altLang="en-US" sz="800" baseline="0" dirty="0" smtClean="0">
                          <a:latin typeface="ＭＳ ゴシック" panose="020B0609070205080204" pitchFamily="49" charset="-128"/>
                          <a:ea typeface="ＭＳ ゴシック" panose="020B0609070205080204" pitchFamily="49" charset="-128"/>
                        </a:rPr>
                        <a:t>障害者支援施設、</a:t>
                      </a:r>
                      <a:r>
                        <a:rPr kumimoji="1" lang="ja-JP" altLang="en-US" sz="800" dirty="0" smtClean="0">
                          <a:latin typeface="ＭＳ ゴシック" panose="020B0609070205080204" pitchFamily="49" charset="-128"/>
                          <a:ea typeface="ＭＳ ゴシック" panose="020B0609070205080204" pitchFamily="49" charset="-128"/>
                        </a:rPr>
                        <a:t>児童入所施設</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障害児入所施設、乳児院、児童養護施設、児童心理治療施設、児童自立支援施設</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err="1" smtClean="0">
                          <a:latin typeface="ＭＳ ゴシック" panose="020B0609070205080204" pitchFamily="49" charset="-128"/>
                          <a:ea typeface="ＭＳ ゴシック" panose="020B0609070205080204" pitchFamily="49" charset="-128"/>
                        </a:rPr>
                        <a:t>、</a:t>
                      </a:r>
                      <a:endParaRPr kumimoji="1" lang="ja-JP" altLang="en-US" sz="800" dirty="0" smtClean="0">
                        <a:latin typeface="ＭＳ ゴシック" panose="020B0609070205080204" pitchFamily="49" charset="-128"/>
                        <a:ea typeface="ＭＳ ゴシック" panose="020B0609070205080204" pitchFamily="49" charset="-128"/>
                      </a:endParaRPr>
                    </a:p>
                    <a:p>
                      <a:pPr marL="0" indent="0">
                        <a:buNone/>
                      </a:pPr>
                      <a:r>
                        <a:rPr kumimoji="1" lang="ja-JP" altLang="en-US" sz="800" dirty="0" smtClean="0">
                          <a:latin typeface="ＭＳ ゴシック" panose="020B0609070205080204" pitchFamily="49" charset="-128"/>
                          <a:ea typeface="ＭＳ ゴシック" panose="020B0609070205080204" pitchFamily="49" charset="-128"/>
                        </a:rPr>
                        <a:t>　老人福祉施設、介護老人保健施設及び医療機関等において介護業務に従事する者</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smtClean="0">
                        <a:latin typeface="ＭＳ ゴシック" panose="020B0609070205080204" pitchFamily="49" charset="-128"/>
                        <a:ea typeface="ＭＳ ゴシック" panose="020B0609070205080204" pitchFamily="49" charset="-128"/>
                      </a:endParaRPr>
                    </a:p>
                  </a:txBody>
                  <a:tcPr marL="84406" marR="84406" marT="42203" marB="42203" anchor="ctr">
                    <a:lnR w="12700" cap="flat" cmpd="sng" algn="ctr">
                      <a:solidFill>
                        <a:schemeClr val="tx1"/>
                      </a:solidFill>
                      <a:prstDash val="solid"/>
                      <a:round/>
                      <a:headEnd type="none" w="med" len="med"/>
                      <a:tailEnd type="none" w="med" len="med"/>
                    </a:lnR>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５年</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以上</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rowSpan="6">
                  <a:txBody>
                    <a:bodyPr/>
                    <a:lstStyle/>
                    <a:p>
                      <a:pPr algn="ctr"/>
                      <a:r>
                        <a:rPr kumimoji="1" lang="ja-JP" altLang="en-US" sz="800" b="1" dirty="0" smtClean="0">
                          <a:solidFill>
                            <a:srgbClr val="FF0000"/>
                          </a:solidFill>
                          <a:latin typeface="ＭＳ ゴシック" panose="020B0609070205080204" pitchFamily="49" charset="-128"/>
                          <a:ea typeface="ＭＳ ゴシック" panose="020B0609070205080204" pitchFamily="49" charset="-128"/>
                        </a:rPr>
                        <a:t>８年以上</a:t>
                      </a:r>
                    </a:p>
                  </a:txBody>
                  <a:tcPr marL="84406" marR="84406" marT="42203" marB="42203"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7"/>
                  </a:ext>
                </a:extLst>
              </a:tr>
              <a:tr h="192122">
                <a:tc vMerge="1">
                  <a:txBody>
                    <a:bodyPr/>
                    <a:lstStyle/>
                    <a:p>
                      <a:endParaRPr kumimoji="1" lang="ja-JP" altLang="en-US" dirty="0"/>
                    </a:p>
                  </a:txBody>
                  <a:tcPr/>
                </a:tc>
                <a:tc vMerge="1">
                  <a:txBody>
                    <a:bodyPr/>
                    <a:lstStyle/>
                    <a:p>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latin typeface="ＭＳ ゴシック" panose="020B0609070205080204" pitchFamily="49" charset="-128"/>
                          <a:ea typeface="ＭＳ ゴシック" panose="020B0609070205080204" pitchFamily="49" charset="-128"/>
                        </a:rPr>
                        <a:t>(2) </a:t>
                      </a:r>
                      <a:r>
                        <a:rPr kumimoji="1" lang="ja-JP" altLang="en-US" sz="800" dirty="0" smtClean="0">
                          <a:latin typeface="ＭＳ ゴシック" panose="020B0609070205080204" pitchFamily="49" charset="-128"/>
                          <a:ea typeface="ＭＳ ゴシック" panose="020B0609070205080204" pitchFamily="49" charset="-128"/>
                        </a:rPr>
                        <a:t>障害福祉サービス事業、障害児通所支援事業、保育所、認定こども園、老人居宅介護等事業等に従事する者</a:t>
                      </a:r>
                      <a:endParaRPr kumimoji="1" lang="en-US" altLang="ja-JP" sz="800" dirty="0" smtClean="0">
                        <a:latin typeface="ＭＳ ゴシック" panose="020B0609070205080204" pitchFamily="49" charset="-128"/>
                        <a:ea typeface="ＭＳ ゴシック" panose="020B0609070205080204" pitchFamily="49" charset="-128"/>
                      </a:endParaRPr>
                    </a:p>
                  </a:txBody>
                  <a:tcPr marL="84406" marR="84406" marT="42203" marB="42203" anchor="ctr">
                    <a:lnB w="12700" cap="flat" cmpd="sng" algn="ctr">
                      <a:solidFill>
                        <a:schemeClr val="tx1"/>
                      </a:solidFill>
                      <a:prstDash val="solid"/>
                      <a:round/>
                      <a:headEnd type="none" w="med" len="med"/>
                      <a:tailEnd type="none" w="med" len="med"/>
                    </a:lnB>
                  </a:tcPr>
                </a:tc>
                <a:tc vMerge="1">
                  <a:txBody>
                    <a:bodyPr/>
                    <a:lstStyle/>
                    <a:p>
                      <a:endParaRPr kumimoji="1" lang="ja-JP" altLang="en-US" sz="1400" dirty="0"/>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8"/>
                  </a:ext>
                </a:extLst>
              </a:tr>
              <a:tr h="130062">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800" dirty="0" smtClean="0">
                          <a:latin typeface="ＭＳ ゴシック" panose="020B0609070205080204" pitchFamily="49" charset="-128"/>
                          <a:ea typeface="ＭＳ ゴシック" panose="020B0609070205080204" pitchFamily="49" charset="-128"/>
                        </a:rPr>
                        <a:t>(3)</a:t>
                      </a:r>
                      <a:r>
                        <a:rPr kumimoji="1" lang="en-US" altLang="ja-JP" sz="800" baseline="0" dirty="0" smtClean="0">
                          <a:latin typeface="ＭＳ ゴシック" panose="020B0609070205080204" pitchFamily="49" charset="-128"/>
                          <a:ea typeface="ＭＳ ゴシック" panose="020B0609070205080204" pitchFamily="49" charset="-128"/>
                        </a:rPr>
                        <a:t> </a:t>
                      </a:r>
                      <a:r>
                        <a:rPr kumimoji="1" lang="ja-JP" altLang="en-US" sz="800" dirty="0" smtClean="0">
                          <a:latin typeface="ＭＳ ゴシック" panose="020B0609070205080204" pitchFamily="49" charset="-128"/>
                          <a:ea typeface="ＭＳ ゴシック" panose="020B0609070205080204" pitchFamily="49" charset="-128"/>
                        </a:rPr>
                        <a:t>病院・診療所、薬局、訪問看護事業所等の従業者</a:t>
                      </a:r>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9"/>
                  </a:ext>
                </a:extLst>
              </a:tr>
              <a:tr h="16786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latin typeface="ＭＳ ゴシック" panose="020B0609070205080204" pitchFamily="49" charset="-128"/>
                          <a:ea typeface="ＭＳ ゴシック" panose="020B0609070205080204" pitchFamily="49" charset="-128"/>
                        </a:rPr>
                        <a:t>(4)</a:t>
                      </a:r>
                      <a:r>
                        <a:rPr kumimoji="1" lang="en-US" altLang="ja-JP" sz="800" baseline="0" dirty="0" smtClean="0">
                          <a:latin typeface="ＭＳ ゴシック" panose="020B0609070205080204" pitchFamily="49" charset="-128"/>
                          <a:ea typeface="ＭＳ ゴシック" panose="020B0609070205080204" pitchFamily="49" charset="-128"/>
                        </a:rPr>
                        <a:t> </a:t>
                      </a:r>
                      <a:r>
                        <a:rPr kumimoji="1" lang="ja-JP" altLang="en-US" sz="800" dirty="0" smtClean="0">
                          <a:latin typeface="ＭＳ ゴシック" panose="020B0609070205080204" pitchFamily="49" charset="-128"/>
                          <a:ea typeface="ＭＳ ゴシック" panose="020B0609070205080204" pitchFamily="49" charset="-128"/>
                        </a:rPr>
                        <a:t>障害者雇用事業所において就業支援の業務に従事する者</a:t>
                      </a:r>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10"/>
                  </a:ext>
                </a:extLst>
              </a:tr>
              <a:tr h="16786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aseline="0" dirty="0" smtClean="0">
                          <a:latin typeface="ＭＳ ゴシック" panose="020B0609070205080204" pitchFamily="49" charset="-128"/>
                          <a:ea typeface="ＭＳ ゴシック" panose="020B0609070205080204" pitchFamily="49" charset="-128"/>
                        </a:rPr>
                        <a:t>(5) </a:t>
                      </a:r>
                      <a:r>
                        <a:rPr kumimoji="1" lang="ja-JP" altLang="en-US" sz="800" baseline="0" dirty="0" smtClean="0">
                          <a:latin typeface="ＭＳ ゴシック" panose="020B0609070205080204" pitchFamily="49" charset="-128"/>
                          <a:ea typeface="ＭＳ ゴシック" panose="020B0609070205080204" pitchFamily="49" charset="-128"/>
                        </a:rPr>
                        <a:t>学校等の従業者</a:t>
                      </a:r>
                      <a:endParaRPr kumimoji="1" lang="ja-JP" altLang="en-US" sz="800" dirty="0" smtClean="0">
                        <a:latin typeface="ＭＳ ゴシック" panose="020B0609070205080204" pitchFamily="49" charset="-128"/>
                        <a:ea typeface="ＭＳ ゴシック" panose="020B0609070205080204" pitchFamily="49" charset="-128"/>
                      </a:endParaRPr>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90021117"/>
                  </a:ext>
                </a:extLst>
              </a:tr>
              <a:tr h="216430">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914293"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その他これらの業務に準ずると都道府県知事が認めた業務に従事する者</a:t>
                      </a:r>
                    </a:p>
                  </a:txBody>
                  <a:tcPr marL="84406" marR="84406" marT="42203" marB="42203" anchor="ctr">
                    <a:lnT w="12700" cap="flat" cmpd="sng" algn="ctr">
                      <a:solidFill>
                        <a:schemeClr val="tx1"/>
                      </a:solidFill>
                      <a:prstDash val="solid"/>
                      <a:round/>
                      <a:headEnd type="none" w="med" len="med"/>
                      <a:tailEnd type="none" w="med" len="med"/>
                    </a:lnT>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11"/>
                  </a:ext>
                </a:extLst>
              </a:tr>
              <a:tr h="418946">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１ 上記イの相談支援業務及び上記②の介護等業務に従事する者で、国家資格等</a:t>
                      </a:r>
                      <a:r>
                        <a:rPr kumimoji="1" lang="en-US" altLang="ja-JP" sz="800" baseline="30000" dirty="0" smtClean="0">
                          <a:latin typeface="ＭＳ ゴシック" panose="020B0609070205080204" pitchFamily="49" charset="-128"/>
                          <a:ea typeface="ＭＳ ゴシック" panose="020B0609070205080204" pitchFamily="49" charset="-128"/>
                        </a:rPr>
                        <a:t>※</a:t>
                      </a:r>
                      <a:r>
                        <a:rPr kumimoji="1" lang="ja-JP" altLang="en-US" sz="800" baseline="30000" dirty="0" smtClean="0">
                          <a:latin typeface="ＭＳ ゴシック" panose="020B0609070205080204" pitchFamily="49" charset="-128"/>
                          <a:ea typeface="ＭＳ ゴシック" panose="020B0609070205080204" pitchFamily="49" charset="-128"/>
                        </a:rPr>
                        <a:t>２</a:t>
                      </a:r>
                      <a:r>
                        <a:rPr kumimoji="1" lang="ja-JP" altLang="en-US" sz="800" dirty="0" smtClean="0">
                          <a:latin typeface="ＭＳ ゴシック" panose="020B0609070205080204" pitchFamily="49" charset="-128"/>
                          <a:ea typeface="ＭＳ ゴシック" panose="020B0609070205080204" pitchFamily="49" charset="-128"/>
                        </a:rPr>
                        <a:t>による業務に</a:t>
                      </a:r>
                      <a:r>
                        <a:rPr kumimoji="1" lang="ja-JP" altLang="en-US" sz="800" dirty="0" smtClean="0">
                          <a:solidFill>
                            <a:schemeClr val="tx1"/>
                          </a:solidFill>
                          <a:latin typeface="ＭＳ ゴシック" panose="020B0609070205080204" pitchFamily="49" charset="-128"/>
                          <a:ea typeface="ＭＳ ゴシック" panose="020B0609070205080204" pitchFamily="49" charset="-128"/>
                        </a:rPr>
                        <a:t>５</a:t>
                      </a:r>
                      <a:r>
                        <a:rPr kumimoji="1" lang="ja-JP" altLang="en-US" sz="800" dirty="0" smtClean="0">
                          <a:latin typeface="ＭＳ ゴシック" panose="020B0609070205080204" pitchFamily="49" charset="-128"/>
                          <a:ea typeface="ＭＳ ゴシック" panose="020B0609070205080204" pitchFamily="49" charset="-128"/>
                        </a:rPr>
                        <a:t>年以上従事している者（国家資格の期間と相談・介護業務の期間が同時期でも可）</a:t>
                      </a:r>
                    </a:p>
                    <a:p>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２ 国家資格等とは、医師、歯科医師、薬剤師、保健師、助産師、看護師、准看護師、理学療法士、作業療法士、社会福祉士、介護福祉士、視能訓練士、義肢装具士、歯科衛生士、言語聴覚</a:t>
                      </a:r>
                      <a:endParaRPr kumimoji="1" lang="en-US" altLang="ja-JP" sz="800" dirty="0" smtClean="0">
                        <a:latin typeface="ＭＳ ゴシック" panose="020B0609070205080204" pitchFamily="49" charset="-128"/>
                        <a:ea typeface="ＭＳ ゴシック" panose="020B0609070205080204" pitchFamily="49" charset="-128"/>
                      </a:endParaRPr>
                    </a:p>
                    <a:p>
                      <a:r>
                        <a:rPr kumimoji="1" lang="ja-JP" altLang="en-US" sz="800" dirty="0" smtClean="0">
                          <a:latin typeface="ＭＳ ゴシック" panose="020B0609070205080204" pitchFamily="49" charset="-128"/>
                          <a:ea typeface="ＭＳ ゴシック" panose="020B0609070205080204" pitchFamily="49" charset="-128"/>
                        </a:rPr>
                        <a:t>　　士、あん摩マッサージ指圧師、はり師、きゅう師、柔道整復師、栄養士（管理栄養士を含む。）、精神保健福祉士のことを言う。</a:t>
                      </a:r>
                    </a:p>
                    <a:p>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３ 上記ロの直接支援業務に従事する者で、次のいずれかに該当する者（資格取得以前も年数に含めて可）</a:t>
                      </a:r>
                    </a:p>
                    <a:p>
                      <a:r>
                        <a:rPr kumimoji="1" lang="ja-JP" altLang="en-US" sz="800" dirty="0" smtClean="0">
                          <a:latin typeface="ＭＳ ゴシック" panose="020B0609070205080204" pitchFamily="49" charset="-128"/>
                          <a:ea typeface="ＭＳ ゴシック" panose="020B0609070205080204" pitchFamily="49" charset="-128"/>
                        </a:rPr>
                        <a:t>　　　　</a:t>
                      </a:r>
                      <a:r>
                        <a:rPr kumimoji="1" lang="en-US" altLang="ja-JP" sz="800" dirty="0" smtClean="0">
                          <a:latin typeface="ＭＳ ゴシック" panose="020B0609070205080204" pitchFamily="49" charset="-128"/>
                          <a:ea typeface="ＭＳ ゴシック" panose="020B0609070205080204" pitchFamily="49" charset="-128"/>
                        </a:rPr>
                        <a:t>1) </a:t>
                      </a:r>
                      <a:r>
                        <a:rPr kumimoji="1" lang="ja-JP" altLang="en-US" sz="800" dirty="0" smtClean="0">
                          <a:latin typeface="ＭＳ ゴシック" panose="020B0609070205080204" pitchFamily="49" charset="-128"/>
                          <a:ea typeface="ＭＳ ゴシック" panose="020B0609070205080204" pitchFamily="49" charset="-128"/>
                        </a:rPr>
                        <a:t>社会福祉主事任用資格を有する者（介護福祉士、精神保健福祉士、研修・講習受講者等）</a:t>
                      </a:r>
                    </a:p>
                    <a:p>
                      <a:r>
                        <a:rPr kumimoji="1" lang="ja-JP" altLang="en-US" sz="800" dirty="0" smtClean="0">
                          <a:latin typeface="ＭＳ ゴシック" panose="020B0609070205080204" pitchFamily="49" charset="-128"/>
                          <a:ea typeface="ＭＳ ゴシック" panose="020B0609070205080204" pitchFamily="49" charset="-128"/>
                        </a:rPr>
                        <a:t>　　　　</a:t>
                      </a:r>
                      <a:r>
                        <a:rPr kumimoji="1" lang="en-US" altLang="ja-JP" sz="800" dirty="0" smtClean="0">
                          <a:latin typeface="ＭＳ ゴシック" panose="020B0609070205080204" pitchFamily="49" charset="-128"/>
                          <a:ea typeface="ＭＳ ゴシック" panose="020B0609070205080204" pitchFamily="49" charset="-128"/>
                        </a:rPr>
                        <a:t>2)</a:t>
                      </a:r>
                      <a:r>
                        <a:rPr kumimoji="1" lang="en-US" altLang="ja-JP" sz="800" baseline="0" dirty="0" smtClean="0">
                          <a:latin typeface="ＭＳ ゴシック" panose="020B0609070205080204" pitchFamily="49" charset="-128"/>
                          <a:ea typeface="ＭＳ ゴシック" panose="020B0609070205080204" pitchFamily="49" charset="-128"/>
                        </a:rPr>
                        <a:t> </a:t>
                      </a:r>
                      <a:r>
                        <a:rPr kumimoji="1" lang="ja-JP" altLang="en-US" sz="800" dirty="0" smtClean="0">
                          <a:latin typeface="ＭＳ ゴシック" panose="020B0609070205080204" pitchFamily="49" charset="-128"/>
                          <a:ea typeface="ＭＳ ゴシック" panose="020B0609070205080204" pitchFamily="49" charset="-128"/>
                        </a:rPr>
                        <a:t>保育士</a:t>
                      </a:r>
                    </a:p>
                    <a:p>
                      <a:r>
                        <a:rPr kumimoji="1" lang="ja-JP" altLang="en-US" sz="800" dirty="0" smtClean="0">
                          <a:latin typeface="ＭＳ ゴシック" panose="020B0609070205080204" pitchFamily="49" charset="-128"/>
                          <a:ea typeface="ＭＳ ゴシック" panose="020B0609070205080204" pitchFamily="49" charset="-128"/>
                        </a:rPr>
                        <a:t>　　　　</a:t>
                      </a:r>
                      <a:r>
                        <a:rPr kumimoji="1" lang="en-US" altLang="ja-JP" sz="800" dirty="0" smtClean="0">
                          <a:latin typeface="ＭＳ ゴシック" panose="020B0609070205080204" pitchFamily="49" charset="-128"/>
                          <a:ea typeface="ＭＳ ゴシック" panose="020B0609070205080204" pitchFamily="49" charset="-128"/>
                        </a:rPr>
                        <a:t>3) </a:t>
                      </a:r>
                      <a:r>
                        <a:rPr kumimoji="1" lang="ja-JP" altLang="en-US" sz="800" dirty="0" smtClean="0">
                          <a:latin typeface="ＭＳ ゴシック" panose="020B0609070205080204" pitchFamily="49" charset="-128"/>
                          <a:ea typeface="ＭＳ ゴシック" panose="020B0609070205080204" pitchFamily="49" charset="-128"/>
                        </a:rPr>
                        <a:t>児童指導員任用資格者</a:t>
                      </a:r>
                      <a:endParaRPr kumimoji="1" lang="en-US" altLang="ja-JP" sz="800" dirty="0" smtClean="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　　　　</a:t>
                      </a:r>
                      <a:r>
                        <a:rPr kumimoji="1" lang="en-US" altLang="ja-JP" sz="800" dirty="0" smtClean="0">
                          <a:latin typeface="ＭＳ ゴシック" panose="020B0609070205080204" pitchFamily="49" charset="-128"/>
                          <a:ea typeface="ＭＳ ゴシック" panose="020B0609070205080204" pitchFamily="49" charset="-128"/>
                        </a:rPr>
                        <a:t>4) </a:t>
                      </a:r>
                      <a:r>
                        <a:rPr kumimoji="1" lang="ja-JP" altLang="en-US" sz="800" dirty="0" smtClean="0">
                          <a:latin typeface="ＭＳ ゴシック" panose="020B0609070205080204" pitchFamily="49" charset="-128"/>
                          <a:ea typeface="ＭＳ ゴシック" panose="020B0609070205080204" pitchFamily="49" charset="-128"/>
                        </a:rPr>
                        <a:t>訪問介護員（ホームヘルパー）２級以上（現：介護職員初任者研修）に相当する研修を修了した者</a:t>
                      </a:r>
                    </a:p>
                  </a:txBody>
                  <a:tcPr marL="84406" marR="84406" marT="42203" marB="42203">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4"/>
                  </a:ext>
                </a:extLst>
              </a:tr>
            </a:tbl>
          </a:graphicData>
        </a:graphic>
      </p:graphicFrame>
      <p:sp>
        <p:nvSpPr>
          <p:cNvPr id="8" name="テキスト ボックス 7"/>
          <p:cNvSpPr txBox="1"/>
          <p:nvPr/>
        </p:nvSpPr>
        <p:spPr>
          <a:xfrm>
            <a:off x="118582" y="220184"/>
            <a:ext cx="8906836" cy="348109"/>
          </a:xfrm>
          <a:prstGeom prst="rect">
            <a:avLst/>
          </a:prstGeom>
          <a:noFill/>
        </p:spPr>
        <p:txBody>
          <a:bodyPr wrap="square" rtlCol="0">
            <a:spAutoFit/>
          </a:bodyPr>
          <a:lstStyle/>
          <a:p>
            <a:pPr algn="ctr"/>
            <a:r>
              <a:rPr lang="ja-JP" altLang="en-US" sz="1662" b="1" dirty="0">
                <a:latin typeface="ＤＦ特太ゴシック体" panose="020B0509000000000000" pitchFamily="49" charset="-128"/>
                <a:ea typeface="ＤＦ特太ゴシック体" panose="020B0509000000000000" pitchFamily="49" charset="-128"/>
              </a:rPr>
              <a:t>児童発達支援管理</a:t>
            </a:r>
            <a:r>
              <a:rPr lang="ja-JP" altLang="en-US" sz="1662" b="1" dirty="0" smtClean="0">
                <a:latin typeface="ＤＦ特太ゴシック体" panose="020B0509000000000000" pitchFamily="49" charset="-128"/>
                <a:ea typeface="ＤＦ特太ゴシック体" panose="020B0509000000000000" pitchFamily="49" charset="-128"/>
              </a:rPr>
              <a:t>責任者として従事するための実務経験要件</a:t>
            </a:r>
            <a:endParaRPr lang="ja-JP" altLang="en-US" sz="1662" b="1"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405275721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直線コネクタ 17"/>
          <p:cNvCxnSpPr/>
          <p:nvPr/>
        </p:nvCxnSpPr>
        <p:spPr>
          <a:xfrm flipV="1">
            <a:off x="4429126" y="1362075"/>
            <a:ext cx="0" cy="4994276"/>
          </a:xfrm>
          <a:prstGeom prst="line">
            <a:avLst/>
          </a:prstGeom>
          <a:ln w="12700">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flipV="1">
            <a:off x="5033963" y="1362075"/>
            <a:ext cx="0" cy="4994276"/>
          </a:xfrm>
          <a:prstGeom prst="line">
            <a:avLst/>
          </a:prstGeom>
          <a:ln w="12700">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flipV="1">
            <a:off x="5653087" y="1362075"/>
            <a:ext cx="0" cy="4994276"/>
          </a:xfrm>
          <a:prstGeom prst="line">
            <a:avLst/>
          </a:prstGeom>
          <a:ln w="12700">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flipV="1">
            <a:off x="6257924" y="1362075"/>
            <a:ext cx="0" cy="4994276"/>
          </a:xfrm>
          <a:prstGeom prst="line">
            <a:avLst/>
          </a:prstGeom>
          <a:ln w="12700">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flipV="1">
            <a:off x="759619" y="1362075"/>
            <a:ext cx="0" cy="4994276"/>
          </a:xfrm>
          <a:prstGeom prst="line">
            <a:avLst/>
          </a:prstGeom>
          <a:ln w="12700">
            <a:solidFill>
              <a:schemeClr val="accent6"/>
            </a:solidFill>
            <a:prstDash val="dash"/>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bg1"/>
                </a:solidFill>
                <a:latin typeface="ＭＳ ゴシック" panose="020B0609070205080204" pitchFamily="49" charset="-128"/>
                <a:ea typeface="ＭＳ ゴシック" panose="020B0609070205080204" pitchFamily="49" charset="-128"/>
              </a:rPr>
              <a:t>サービス管理責任者・児童発達支援</a:t>
            </a:r>
            <a:r>
              <a:rPr lang="ja-JP" altLang="en-US" sz="2000" b="1" smtClean="0">
                <a:solidFill>
                  <a:schemeClr val="bg1"/>
                </a:solidFill>
                <a:latin typeface="ＭＳ ゴシック" panose="020B0609070205080204" pitchFamily="49" charset="-128"/>
                <a:ea typeface="ＭＳ ゴシック" panose="020B0609070205080204" pitchFamily="49" charset="-128"/>
              </a:rPr>
              <a:t>管理責任者の配置要件と研修受講要件</a:t>
            </a:r>
            <a:endParaRPr lang="ja-JP" altLang="en-US" sz="2000" b="1" dirty="0">
              <a:solidFill>
                <a:schemeClr val="bg1"/>
              </a:solidFill>
              <a:latin typeface="ＭＳ ゴシック" panose="020B0609070205080204" pitchFamily="49" charset="-128"/>
              <a:ea typeface="ＭＳ ゴシック" panose="020B0609070205080204" pitchFamily="49"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52</a:t>
            </a:fld>
            <a:endParaRPr kumimoji="1" lang="ja-JP" altLang="en-US"/>
          </a:p>
        </p:txBody>
      </p:sp>
      <p:cxnSp>
        <p:nvCxnSpPr>
          <p:cNvPr id="8" name="直線矢印コネクタ 7"/>
          <p:cNvCxnSpPr/>
          <p:nvPr/>
        </p:nvCxnSpPr>
        <p:spPr>
          <a:xfrm>
            <a:off x="200026" y="6354293"/>
            <a:ext cx="8620124" cy="0"/>
          </a:xfrm>
          <a:prstGeom prst="straightConnector1">
            <a:avLst/>
          </a:prstGeom>
          <a:ln w="60325">
            <a:solidFill>
              <a:srgbClr val="99CC00"/>
            </a:solidFill>
            <a:tailEnd type="triangle"/>
          </a:ln>
        </p:spPr>
        <p:style>
          <a:lnRef idx="1">
            <a:schemeClr val="accent1"/>
          </a:lnRef>
          <a:fillRef idx="0">
            <a:schemeClr val="accent1"/>
          </a:fillRef>
          <a:effectRef idx="0">
            <a:schemeClr val="accent1"/>
          </a:effectRef>
          <a:fontRef idx="minor">
            <a:schemeClr val="tx1"/>
          </a:fontRef>
        </p:style>
      </p:cxnSp>
      <p:sp>
        <p:nvSpPr>
          <p:cNvPr id="9" name="角丸四角形 8"/>
          <p:cNvSpPr/>
          <p:nvPr/>
        </p:nvSpPr>
        <p:spPr>
          <a:xfrm>
            <a:off x="1362262" y="1697635"/>
            <a:ext cx="618939" cy="2646604"/>
          </a:xfrm>
          <a:prstGeom prst="round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基礎研修</a:t>
            </a:r>
            <a:endParaRPr kumimoji="1" lang="ja-JP" altLang="en-US" b="1" dirty="0"/>
          </a:p>
        </p:txBody>
      </p:sp>
      <p:sp>
        <p:nvSpPr>
          <p:cNvPr id="11" name="角丸四角形 10"/>
          <p:cNvSpPr/>
          <p:nvPr/>
        </p:nvSpPr>
        <p:spPr>
          <a:xfrm>
            <a:off x="3838277" y="2932612"/>
            <a:ext cx="3050031" cy="543719"/>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更新研修</a:t>
            </a:r>
            <a:endParaRPr kumimoji="1" lang="ja-JP" altLang="en-US" b="1" dirty="0"/>
          </a:p>
        </p:txBody>
      </p:sp>
      <p:cxnSp>
        <p:nvCxnSpPr>
          <p:cNvPr id="13" name="直線コネクタ 12"/>
          <p:cNvCxnSpPr/>
          <p:nvPr/>
        </p:nvCxnSpPr>
        <p:spPr>
          <a:xfrm flipV="1">
            <a:off x="3200401" y="1362075"/>
            <a:ext cx="0" cy="4994276"/>
          </a:xfrm>
          <a:prstGeom prst="line">
            <a:avLst/>
          </a:prstGeom>
          <a:ln w="12700">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flipV="1">
            <a:off x="3810001" y="1362075"/>
            <a:ext cx="0" cy="4994276"/>
          </a:xfrm>
          <a:prstGeom prst="line">
            <a:avLst/>
          </a:prstGeom>
          <a:ln w="12700">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flipV="1">
            <a:off x="1350560" y="1362075"/>
            <a:ext cx="0" cy="4994276"/>
          </a:xfrm>
          <a:prstGeom prst="line">
            <a:avLst/>
          </a:prstGeom>
          <a:ln w="12700">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flipV="1">
            <a:off x="1978821" y="1362075"/>
            <a:ext cx="0" cy="4994276"/>
          </a:xfrm>
          <a:prstGeom prst="line">
            <a:avLst/>
          </a:prstGeom>
          <a:ln w="12700">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flipV="1">
            <a:off x="2600327" y="1362075"/>
            <a:ext cx="0" cy="4994276"/>
          </a:xfrm>
          <a:prstGeom prst="line">
            <a:avLst/>
          </a:prstGeom>
          <a:ln w="12700">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flipV="1">
            <a:off x="6867524" y="1362075"/>
            <a:ext cx="0" cy="4994276"/>
          </a:xfrm>
          <a:prstGeom prst="line">
            <a:avLst/>
          </a:prstGeom>
          <a:ln w="12700">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flipV="1">
            <a:off x="7486650" y="1362075"/>
            <a:ext cx="0" cy="4994276"/>
          </a:xfrm>
          <a:prstGeom prst="line">
            <a:avLst/>
          </a:prstGeom>
          <a:ln w="12700">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flipV="1">
            <a:off x="8098282" y="1362075"/>
            <a:ext cx="0" cy="4994276"/>
          </a:xfrm>
          <a:prstGeom prst="line">
            <a:avLst/>
          </a:prstGeom>
          <a:ln w="12700">
            <a:solidFill>
              <a:schemeClr val="accent6"/>
            </a:solidFill>
            <a:prstDash val="dash"/>
          </a:ln>
        </p:spPr>
        <p:style>
          <a:lnRef idx="1">
            <a:schemeClr val="accent1"/>
          </a:lnRef>
          <a:fillRef idx="0">
            <a:schemeClr val="accent1"/>
          </a:fillRef>
          <a:effectRef idx="0">
            <a:schemeClr val="accent1"/>
          </a:effectRef>
          <a:fontRef idx="minor">
            <a:schemeClr val="tx1"/>
          </a:fontRef>
        </p:style>
      </p:cxnSp>
      <p:sp>
        <p:nvSpPr>
          <p:cNvPr id="12" name="楕円 11"/>
          <p:cNvSpPr/>
          <p:nvPr/>
        </p:nvSpPr>
        <p:spPr>
          <a:xfrm>
            <a:off x="3814658" y="3437554"/>
            <a:ext cx="619124" cy="6191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smtClean="0"/>
              <a:t>1</a:t>
            </a:r>
            <a:endParaRPr kumimoji="1" lang="ja-JP" altLang="en-US" sz="3200" dirty="0"/>
          </a:p>
        </p:txBody>
      </p:sp>
      <p:sp>
        <p:nvSpPr>
          <p:cNvPr id="34" name="楕円 33"/>
          <p:cNvSpPr/>
          <p:nvPr/>
        </p:nvSpPr>
        <p:spPr>
          <a:xfrm>
            <a:off x="4424257" y="3437554"/>
            <a:ext cx="619124" cy="6191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smtClean="0"/>
              <a:t>2</a:t>
            </a:r>
            <a:endParaRPr kumimoji="1" lang="ja-JP" altLang="en-US" sz="3200" dirty="0"/>
          </a:p>
        </p:txBody>
      </p:sp>
      <p:sp>
        <p:nvSpPr>
          <p:cNvPr id="35" name="楕円 34"/>
          <p:cNvSpPr/>
          <p:nvPr/>
        </p:nvSpPr>
        <p:spPr>
          <a:xfrm>
            <a:off x="5015370" y="3437554"/>
            <a:ext cx="619124" cy="6191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smtClean="0"/>
              <a:t>3</a:t>
            </a:r>
            <a:endParaRPr kumimoji="1" lang="ja-JP" altLang="en-US" sz="3200" dirty="0"/>
          </a:p>
        </p:txBody>
      </p:sp>
      <p:sp>
        <p:nvSpPr>
          <p:cNvPr id="36" name="楕円 35"/>
          <p:cNvSpPr/>
          <p:nvPr/>
        </p:nvSpPr>
        <p:spPr>
          <a:xfrm>
            <a:off x="5616832" y="3437554"/>
            <a:ext cx="619124" cy="6191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smtClean="0"/>
              <a:t>4</a:t>
            </a:r>
            <a:endParaRPr kumimoji="1" lang="ja-JP" altLang="en-US" sz="3200" dirty="0"/>
          </a:p>
        </p:txBody>
      </p:sp>
      <p:sp>
        <p:nvSpPr>
          <p:cNvPr id="38" name="楕円 37"/>
          <p:cNvSpPr/>
          <p:nvPr/>
        </p:nvSpPr>
        <p:spPr>
          <a:xfrm>
            <a:off x="2469285" y="4624950"/>
            <a:ext cx="619124" cy="61912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smtClean="0"/>
              <a:t>1</a:t>
            </a:r>
            <a:endParaRPr kumimoji="1" lang="ja-JP" altLang="en-US" sz="3200" dirty="0"/>
          </a:p>
        </p:txBody>
      </p:sp>
      <p:sp>
        <p:nvSpPr>
          <p:cNvPr id="39" name="楕円 38"/>
          <p:cNvSpPr/>
          <p:nvPr/>
        </p:nvSpPr>
        <p:spPr>
          <a:xfrm>
            <a:off x="1849114" y="4624950"/>
            <a:ext cx="619124" cy="61912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smtClean="0"/>
              <a:t>2</a:t>
            </a:r>
            <a:endParaRPr kumimoji="1" lang="ja-JP" altLang="en-US" sz="3200" dirty="0"/>
          </a:p>
        </p:txBody>
      </p:sp>
      <p:sp>
        <p:nvSpPr>
          <p:cNvPr id="14" name="四角形吹き出し 13"/>
          <p:cNvSpPr/>
          <p:nvPr/>
        </p:nvSpPr>
        <p:spPr>
          <a:xfrm>
            <a:off x="204131" y="3960183"/>
            <a:ext cx="2341740" cy="674437"/>
          </a:xfrm>
          <a:prstGeom prst="wedgeRectCallout">
            <a:avLst>
              <a:gd name="adj1" fmla="val 16965"/>
              <a:gd name="adj2" fmla="val -76756"/>
            </a:avLst>
          </a:prstGeom>
          <a:solidFill>
            <a:srgbClr val="FFC000"/>
          </a:solid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t>実務</a:t>
            </a:r>
            <a:r>
              <a:rPr kumimoji="1" lang="ja-JP" altLang="en-US" sz="1400" b="1" dirty="0"/>
              <a:t>経験を</a:t>
            </a:r>
            <a:r>
              <a:rPr kumimoji="1" lang="ja-JP" altLang="en-US" sz="1400" b="1" dirty="0" smtClean="0"/>
              <a:t>満たす予定</a:t>
            </a:r>
            <a:r>
              <a:rPr kumimoji="1" lang="ja-JP" altLang="en-US" sz="1400" b="1" smtClean="0"/>
              <a:t>の日まで２年以内前</a:t>
            </a:r>
            <a:r>
              <a:rPr kumimoji="1" lang="ja-JP" altLang="en-US" sz="1400" b="1" dirty="0"/>
              <a:t>から</a:t>
            </a:r>
            <a:r>
              <a:rPr kumimoji="1" lang="ja-JP" altLang="en-US" sz="1400" b="1" dirty="0" smtClean="0"/>
              <a:t>受講可</a:t>
            </a:r>
            <a:endParaRPr kumimoji="1" lang="ja-JP" altLang="en-US" sz="1400" b="1" dirty="0"/>
          </a:p>
        </p:txBody>
      </p:sp>
      <p:cxnSp>
        <p:nvCxnSpPr>
          <p:cNvPr id="46" name="直線矢印コネクタ 45"/>
          <p:cNvCxnSpPr/>
          <p:nvPr/>
        </p:nvCxnSpPr>
        <p:spPr>
          <a:xfrm>
            <a:off x="514343" y="5159866"/>
            <a:ext cx="2452556" cy="0"/>
          </a:xfrm>
          <a:prstGeom prst="straightConnector1">
            <a:avLst/>
          </a:prstGeom>
          <a:ln w="69850" cap="rnd">
            <a:solidFill>
              <a:srgbClr val="FF0000">
                <a:alpha val="70000"/>
              </a:srgbClr>
            </a:solidFill>
            <a:round/>
            <a:headEnd type="diamond"/>
            <a:tailEnd type="diamond"/>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a:off x="1676394" y="4748038"/>
            <a:ext cx="1290505" cy="0"/>
          </a:xfrm>
          <a:prstGeom prst="straightConnector1">
            <a:avLst/>
          </a:prstGeom>
          <a:ln w="69850" cap="rnd">
            <a:solidFill>
              <a:srgbClr val="FF0000">
                <a:alpha val="70000"/>
              </a:srgbClr>
            </a:solidFill>
            <a:round/>
            <a:headEnd type="diamond"/>
            <a:tailEnd type="diamond"/>
          </a:ln>
        </p:spPr>
        <p:style>
          <a:lnRef idx="1">
            <a:schemeClr val="accent1"/>
          </a:lnRef>
          <a:fillRef idx="0">
            <a:schemeClr val="accent1"/>
          </a:fillRef>
          <a:effectRef idx="0">
            <a:schemeClr val="accent1"/>
          </a:effectRef>
          <a:fontRef idx="minor">
            <a:schemeClr val="tx1"/>
          </a:fontRef>
        </p:style>
      </p:cxnSp>
      <p:sp>
        <p:nvSpPr>
          <p:cNvPr id="16" name="角丸四角形 15"/>
          <p:cNvSpPr/>
          <p:nvPr/>
        </p:nvSpPr>
        <p:spPr>
          <a:xfrm>
            <a:off x="3205152" y="1697636"/>
            <a:ext cx="609600" cy="2646603"/>
          </a:xfrm>
          <a:prstGeom prst="roundRect">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実践研修</a:t>
            </a:r>
            <a:endParaRPr kumimoji="1" lang="ja-JP" altLang="en-US" b="1" dirty="0"/>
          </a:p>
        </p:txBody>
      </p:sp>
      <p:sp>
        <p:nvSpPr>
          <p:cNvPr id="42" name="楕円 41"/>
          <p:cNvSpPr/>
          <p:nvPr/>
        </p:nvSpPr>
        <p:spPr>
          <a:xfrm>
            <a:off x="2604622" y="1759938"/>
            <a:ext cx="599594" cy="619124"/>
          </a:xfrm>
          <a:prstGeom prst="ellipse">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smtClean="0"/>
              <a:t>1</a:t>
            </a:r>
            <a:endParaRPr kumimoji="1" lang="ja-JP" altLang="en-US" sz="3200" dirty="0"/>
          </a:p>
        </p:txBody>
      </p:sp>
      <p:sp>
        <p:nvSpPr>
          <p:cNvPr id="44" name="楕円 43"/>
          <p:cNvSpPr/>
          <p:nvPr/>
        </p:nvSpPr>
        <p:spPr>
          <a:xfrm>
            <a:off x="1974252" y="1759938"/>
            <a:ext cx="619124" cy="619124"/>
          </a:xfrm>
          <a:prstGeom prst="ellipse">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smtClean="0"/>
              <a:t>2</a:t>
            </a:r>
            <a:endParaRPr kumimoji="1" lang="ja-JP" altLang="en-US" sz="3200" dirty="0"/>
          </a:p>
        </p:txBody>
      </p:sp>
      <p:sp>
        <p:nvSpPr>
          <p:cNvPr id="45" name="四角形吹き出し 44"/>
          <p:cNvSpPr/>
          <p:nvPr/>
        </p:nvSpPr>
        <p:spPr>
          <a:xfrm>
            <a:off x="2024951" y="859036"/>
            <a:ext cx="4018660" cy="772775"/>
          </a:xfrm>
          <a:prstGeom prst="wedgeRectCallout">
            <a:avLst>
              <a:gd name="adj1" fmla="val -12378"/>
              <a:gd name="adj2" fmla="val 92937"/>
            </a:avLst>
          </a:prstGeom>
          <a:solidFill>
            <a:srgbClr val="FFC000"/>
          </a:solid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t>基礎研修修了</a:t>
            </a:r>
            <a:r>
              <a:rPr kumimoji="1" lang="ja-JP" altLang="en-US" sz="1400" b="1" smtClean="0"/>
              <a:t>日以後、実践研修受講開始日前の５年間に通算</a:t>
            </a:r>
            <a:r>
              <a:rPr kumimoji="1" lang="ja-JP" altLang="en-US" sz="1400" b="1" dirty="0" smtClean="0"/>
              <a:t>２年以上、一定</a:t>
            </a:r>
            <a:r>
              <a:rPr kumimoji="1" lang="ja-JP" altLang="en-US" sz="1400" b="1" smtClean="0"/>
              <a:t>のサビ管・児発管</a:t>
            </a:r>
            <a:r>
              <a:rPr kumimoji="1" lang="ja-JP" altLang="en-US" sz="1400" b="1" dirty="0" smtClean="0"/>
              <a:t>の業務を</a:t>
            </a:r>
            <a:r>
              <a:rPr kumimoji="1" lang="ja-JP" altLang="en-US" sz="1400" b="1" smtClean="0"/>
              <a:t>行った場合受講可</a:t>
            </a:r>
            <a:endParaRPr kumimoji="1" lang="ja-JP" altLang="en-US" sz="1400" b="1" dirty="0"/>
          </a:p>
        </p:txBody>
      </p:sp>
      <p:cxnSp>
        <p:nvCxnSpPr>
          <p:cNvPr id="43" name="直線矢印コネクタ 42"/>
          <p:cNvCxnSpPr/>
          <p:nvPr/>
        </p:nvCxnSpPr>
        <p:spPr>
          <a:xfrm>
            <a:off x="230652" y="2306462"/>
            <a:ext cx="2983845" cy="0"/>
          </a:xfrm>
          <a:prstGeom prst="straightConnector1">
            <a:avLst/>
          </a:prstGeom>
          <a:ln w="69850" cap="rnd">
            <a:solidFill>
              <a:srgbClr val="FF0000">
                <a:alpha val="70000"/>
              </a:srgbClr>
            </a:solidFill>
            <a:round/>
            <a:headEnd type="diamond"/>
            <a:tailEnd type="diamond"/>
          </a:ln>
        </p:spPr>
        <p:style>
          <a:lnRef idx="1">
            <a:schemeClr val="accent1"/>
          </a:lnRef>
          <a:fillRef idx="0">
            <a:schemeClr val="accent1"/>
          </a:fillRef>
          <a:effectRef idx="0">
            <a:schemeClr val="accent1"/>
          </a:effectRef>
          <a:fontRef idx="minor">
            <a:schemeClr val="tx1"/>
          </a:fontRef>
        </p:style>
      </p:cxnSp>
      <p:sp>
        <p:nvSpPr>
          <p:cNvPr id="47" name="角丸四角形 46"/>
          <p:cNvSpPr/>
          <p:nvPr/>
        </p:nvSpPr>
        <p:spPr>
          <a:xfrm>
            <a:off x="6886846" y="2932612"/>
            <a:ext cx="2035350" cy="543719"/>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更新研修</a:t>
            </a:r>
            <a:endParaRPr kumimoji="1" lang="ja-JP" altLang="en-US" b="1" dirty="0"/>
          </a:p>
        </p:txBody>
      </p:sp>
      <p:sp>
        <p:nvSpPr>
          <p:cNvPr id="49" name="楕円 48"/>
          <p:cNvSpPr/>
          <p:nvPr/>
        </p:nvSpPr>
        <p:spPr>
          <a:xfrm>
            <a:off x="6872557" y="3437554"/>
            <a:ext cx="619124" cy="6191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smtClean="0"/>
              <a:t>1</a:t>
            </a:r>
            <a:endParaRPr kumimoji="1" lang="ja-JP" altLang="en-US" sz="3200" dirty="0"/>
          </a:p>
        </p:txBody>
      </p:sp>
      <p:sp>
        <p:nvSpPr>
          <p:cNvPr id="50" name="楕円 49"/>
          <p:cNvSpPr/>
          <p:nvPr/>
        </p:nvSpPr>
        <p:spPr>
          <a:xfrm>
            <a:off x="7482156" y="3437554"/>
            <a:ext cx="619124" cy="6191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smtClean="0"/>
              <a:t>2</a:t>
            </a:r>
            <a:endParaRPr kumimoji="1" lang="ja-JP" altLang="en-US" sz="3200" dirty="0"/>
          </a:p>
        </p:txBody>
      </p:sp>
      <p:sp>
        <p:nvSpPr>
          <p:cNvPr id="53" name="四角形吹き出し 52"/>
          <p:cNvSpPr/>
          <p:nvPr/>
        </p:nvSpPr>
        <p:spPr>
          <a:xfrm>
            <a:off x="6144428" y="1968759"/>
            <a:ext cx="2723541" cy="699690"/>
          </a:xfrm>
          <a:prstGeom prst="wedgeRectCallout">
            <a:avLst>
              <a:gd name="adj1" fmla="val 23204"/>
              <a:gd name="adj2" fmla="val 93522"/>
            </a:avLst>
          </a:prstGeom>
          <a:solidFill>
            <a:schemeClr val="accent2">
              <a:lumMod val="75000"/>
            </a:schemeClr>
          </a:solidFill>
          <a:ln w="317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t>実践研修修了の翌年度</a:t>
            </a:r>
            <a:r>
              <a:rPr kumimoji="1" lang="ja-JP" altLang="en-US" sz="1400" b="1" dirty="0" smtClean="0"/>
              <a:t>から</a:t>
            </a:r>
            <a:endParaRPr kumimoji="1" lang="en-US" altLang="ja-JP" sz="1400" b="1" dirty="0" smtClean="0"/>
          </a:p>
          <a:p>
            <a:pPr algn="ctr"/>
            <a:r>
              <a:rPr kumimoji="1" lang="ja-JP" altLang="en-US" sz="1400" b="1" dirty="0" smtClean="0"/>
              <a:t>５年間</a:t>
            </a:r>
            <a:r>
              <a:rPr kumimoji="1" lang="ja-JP" altLang="en-US" sz="1400" b="1" dirty="0"/>
              <a:t>の間に</a:t>
            </a:r>
            <a:r>
              <a:rPr kumimoji="1" lang="ja-JP" altLang="en-US" sz="1400" b="1" smtClean="0"/>
              <a:t>１度修了</a:t>
            </a:r>
            <a:endParaRPr kumimoji="1" lang="en-US" altLang="ja-JP" sz="1400" b="1" smtClean="0"/>
          </a:p>
          <a:p>
            <a:pPr algn="ctr"/>
            <a:r>
              <a:rPr kumimoji="1" lang="en-US" altLang="ja-JP" sz="1200" smtClean="0"/>
              <a:t>(</a:t>
            </a:r>
            <a:r>
              <a:rPr kumimoji="1" lang="ja-JP" altLang="en-US" sz="1200" smtClean="0"/>
              <a:t>繰り返し修了することが必要</a:t>
            </a:r>
            <a:r>
              <a:rPr kumimoji="1" lang="en-US" altLang="ja-JP" sz="1200" smtClean="0"/>
              <a:t>)</a:t>
            </a:r>
            <a:endParaRPr kumimoji="1" lang="ja-JP" altLang="en-US" sz="1200" dirty="0"/>
          </a:p>
        </p:txBody>
      </p:sp>
      <p:cxnSp>
        <p:nvCxnSpPr>
          <p:cNvPr id="56" name="直線コネクタ 55"/>
          <p:cNvCxnSpPr/>
          <p:nvPr/>
        </p:nvCxnSpPr>
        <p:spPr>
          <a:xfrm flipV="1">
            <a:off x="134891" y="1362075"/>
            <a:ext cx="0" cy="4994276"/>
          </a:xfrm>
          <a:prstGeom prst="line">
            <a:avLst/>
          </a:prstGeom>
          <a:ln w="12700">
            <a:solidFill>
              <a:schemeClr val="accent6"/>
            </a:solidFill>
            <a:prstDash val="dash"/>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8032955" y="3512674"/>
            <a:ext cx="767311" cy="369332"/>
          </a:xfrm>
          <a:prstGeom prst="rect">
            <a:avLst/>
          </a:prstGeom>
          <a:noFill/>
        </p:spPr>
        <p:txBody>
          <a:bodyPr wrap="square" rtlCol="0">
            <a:spAutoFit/>
          </a:bodyPr>
          <a:lstStyle/>
          <a:p>
            <a:r>
              <a:rPr kumimoji="1" lang="en-US" altLang="ja-JP" b="1" dirty="0" smtClean="0">
                <a:solidFill>
                  <a:srgbClr val="FF0000"/>
                </a:solidFill>
              </a:rPr>
              <a:t>…</a:t>
            </a:r>
            <a:endParaRPr kumimoji="1" lang="ja-JP" altLang="en-US" b="1" dirty="0">
              <a:solidFill>
                <a:srgbClr val="FF0000"/>
              </a:solidFill>
            </a:endParaRPr>
          </a:p>
        </p:txBody>
      </p:sp>
      <p:sp>
        <p:nvSpPr>
          <p:cNvPr id="57" name="四角形吹き出し 56"/>
          <p:cNvSpPr/>
          <p:nvPr/>
        </p:nvSpPr>
        <p:spPr>
          <a:xfrm>
            <a:off x="4014470" y="4143081"/>
            <a:ext cx="2723541" cy="841443"/>
          </a:xfrm>
          <a:prstGeom prst="wedgeRectCallout">
            <a:avLst>
              <a:gd name="adj1" fmla="val -2679"/>
              <a:gd name="adj2" fmla="val -138212"/>
            </a:avLst>
          </a:prstGeom>
          <a:solidFill>
            <a:srgbClr val="FFC000"/>
          </a:solid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t>現任者もしくは５年間の</a:t>
            </a:r>
            <a:r>
              <a:rPr kumimoji="1" lang="ja-JP" altLang="en-US" sz="1400" b="1" smtClean="0"/>
              <a:t>間に</a:t>
            </a:r>
          </a:p>
          <a:p>
            <a:pPr algn="ctr"/>
            <a:r>
              <a:rPr kumimoji="1" lang="ja-JP" altLang="en-US" sz="1400" b="1" smtClean="0"/>
              <a:t>２年</a:t>
            </a:r>
            <a:r>
              <a:rPr kumimoji="1" lang="ja-JP" altLang="en-US" sz="1400" b="1" dirty="0" smtClean="0"/>
              <a:t>以上の</a:t>
            </a:r>
            <a:r>
              <a:rPr kumimoji="1" lang="ja-JP" altLang="en-US" sz="1400" b="1" smtClean="0"/>
              <a:t>実務経験で受講可</a:t>
            </a:r>
          </a:p>
          <a:p>
            <a:pPr algn="ctr"/>
            <a:r>
              <a:rPr kumimoji="1" lang="en-US" altLang="ja-JP" sz="1200" smtClean="0"/>
              <a:t>(</a:t>
            </a:r>
            <a:r>
              <a:rPr kumimoji="1" lang="ja-JP" altLang="en-US" sz="1200" smtClean="0"/>
              <a:t>サビ管・管理者・相談支援専門員</a:t>
            </a:r>
            <a:r>
              <a:rPr kumimoji="1" lang="en-US" altLang="ja-JP" sz="1200" smtClean="0"/>
              <a:t>)</a:t>
            </a:r>
            <a:endParaRPr kumimoji="1" lang="ja-JP" altLang="en-US" sz="1200" dirty="0"/>
          </a:p>
        </p:txBody>
      </p:sp>
      <p:sp>
        <p:nvSpPr>
          <p:cNvPr id="51" name="上矢印吹き出し 50"/>
          <p:cNvSpPr/>
          <p:nvPr/>
        </p:nvSpPr>
        <p:spPr>
          <a:xfrm>
            <a:off x="2714414" y="4236098"/>
            <a:ext cx="2192106" cy="2571763"/>
          </a:xfrm>
          <a:prstGeom prst="upArrowCallout">
            <a:avLst>
              <a:gd name="adj1" fmla="val 7799"/>
              <a:gd name="adj2" fmla="val 7924"/>
              <a:gd name="adj3" fmla="val 8622"/>
              <a:gd name="adj4" fmla="val 20708"/>
            </a:avLst>
          </a:prstGeom>
          <a:solidFill>
            <a:srgbClr val="7030A0"/>
          </a:solid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smtClean="0">
                <a:latin typeface="+mn-ea"/>
              </a:rPr>
              <a:t>[B]</a:t>
            </a:r>
            <a:r>
              <a:rPr kumimoji="1" lang="ja-JP" altLang="en-US" sz="1400" b="1" smtClean="0">
                <a:latin typeface="+mn-ea"/>
              </a:rPr>
              <a:t>実務経験を修了し、</a:t>
            </a:r>
          </a:p>
          <a:p>
            <a:pPr algn="ctr"/>
            <a:r>
              <a:rPr kumimoji="1" lang="ja-JP" altLang="en-US" sz="1400" b="1" smtClean="0">
                <a:latin typeface="+mn-ea"/>
              </a:rPr>
              <a:t>修了証の交付を受けた日</a:t>
            </a:r>
            <a:endParaRPr kumimoji="1" lang="ja-JP" altLang="en-US" sz="1400" b="1">
              <a:latin typeface="+mn-ea"/>
            </a:endParaRPr>
          </a:p>
        </p:txBody>
      </p:sp>
      <p:sp>
        <p:nvSpPr>
          <p:cNvPr id="3" name="上矢印吹き出し 2"/>
          <p:cNvSpPr/>
          <p:nvPr/>
        </p:nvSpPr>
        <p:spPr>
          <a:xfrm>
            <a:off x="2260023" y="5283026"/>
            <a:ext cx="1418135" cy="907556"/>
          </a:xfrm>
          <a:prstGeom prst="upArrowCallout">
            <a:avLst>
              <a:gd name="adj1" fmla="val 25000"/>
              <a:gd name="adj2" fmla="val 22686"/>
              <a:gd name="adj3" fmla="val 23843"/>
              <a:gd name="adj4" fmla="val 69473"/>
            </a:avLst>
          </a:prstGeom>
          <a:solidFill>
            <a:srgbClr val="7030A0"/>
          </a:solid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smtClean="0">
                <a:latin typeface="+mn-ea"/>
              </a:rPr>
              <a:t>[A]</a:t>
            </a:r>
            <a:r>
              <a:rPr kumimoji="1" lang="ja-JP" altLang="en-US" sz="1400" b="1" smtClean="0">
                <a:latin typeface="+mn-ea"/>
              </a:rPr>
              <a:t>実務経験を</a:t>
            </a:r>
          </a:p>
          <a:p>
            <a:pPr algn="ctr"/>
            <a:r>
              <a:rPr kumimoji="1" lang="ja-JP" altLang="en-US" sz="1400" b="1" smtClean="0">
                <a:latin typeface="+mn-ea"/>
              </a:rPr>
              <a:t>満たす日</a:t>
            </a:r>
            <a:endParaRPr kumimoji="1" lang="ja-JP" altLang="en-US" sz="1400" b="1">
              <a:latin typeface="+mn-ea"/>
            </a:endParaRPr>
          </a:p>
        </p:txBody>
      </p:sp>
      <p:sp>
        <p:nvSpPr>
          <p:cNvPr id="4" name="正方形/長方形 3"/>
          <p:cNvSpPr/>
          <p:nvPr/>
        </p:nvSpPr>
        <p:spPr>
          <a:xfrm>
            <a:off x="4941391" y="5244074"/>
            <a:ext cx="3980804" cy="841835"/>
          </a:xfrm>
          <a:prstGeom prst="rect">
            <a:avLst/>
          </a:prstGeom>
          <a:solidFill>
            <a:srgbClr val="7030A0"/>
          </a:solid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b="1" smtClean="0">
                <a:latin typeface="+mn-ea"/>
              </a:rPr>
              <a:t>【</a:t>
            </a:r>
            <a:r>
              <a:rPr kumimoji="1" lang="ja-JP" altLang="en-US" sz="1400" b="1">
                <a:latin typeface="+mn-ea"/>
              </a:rPr>
              <a:t>配置要件</a:t>
            </a:r>
            <a:r>
              <a:rPr kumimoji="1" lang="en-US" altLang="ja-JP" sz="1400" b="1" smtClean="0">
                <a:latin typeface="+mn-ea"/>
              </a:rPr>
              <a:t>】</a:t>
            </a:r>
            <a:endParaRPr kumimoji="1" lang="ja-JP" altLang="en-US" sz="1400" b="1" smtClean="0">
              <a:latin typeface="+mn-ea"/>
            </a:endParaRPr>
          </a:p>
          <a:p>
            <a:r>
              <a:rPr kumimoji="1" lang="ja-JP" altLang="en-US" sz="1400" b="1" smtClean="0">
                <a:latin typeface="+mn-ea"/>
              </a:rPr>
              <a:t>　・</a:t>
            </a:r>
            <a:r>
              <a:rPr kumimoji="1" lang="en-US" altLang="ja-JP" sz="1400" b="1" smtClean="0">
                <a:latin typeface="+mn-ea"/>
              </a:rPr>
              <a:t>[A]+[B]</a:t>
            </a:r>
            <a:r>
              <a:rPr kumimoji="1" lang="ja-JP" altLang="en-US" sz="1400" b="1" smtClean="0">
                <a:latin typeface="+mn-ea"/>
              </a:rPr>
              <a:t>でサビ管・児発管として配置可。</a:t>
            </a:r>
          </a:p>
          <a:p>
            <a:r>
              <a:rPr kumimoji="1" lang="ja-JP" altLang="en-US" sz="1400" b="1" smtClean="0">
                <a:latin typeface="+mn-ea"/>
              </a:rPr>
              <a:t>　・その上で、更新研修を修了すること。</a:t>
            </a:r>
            <a:endParaRPr kumimoji="1" lang="ja-JP" altLang="en-US" sz="1400" b="1">
              <a:latin typeface="+mn-ea"/>
            </a:endParaRPr>
          </a:p>
        </p:txBody>
      </p:sp>
      <p:sp>
        <p:nvSpPr>
          <p:cNvPr id="37" name="楕円 36"/>
          <p:cNvSpPr/>
          <p:nvPr/>
        </p:nvSpPr>
        <p:spPr>
          <a:xfrm>
            <a:off x="6217293" y="3437554"/>
            <a:ext cx="619124" cy="6191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smtClean="0"/>
              <a:t>5</a:t>
            </a:r>
            <a:endParaRPr kumimoji="1" lang="ja-JP" altLang="en-US" sz="3200" dirty="0"/>
          </a:p>
        </p:txBody>
      </p:sp>
      <p:sp>
        <p:nvSpPr>
          <p:cNvPr id="41" name="楕円 40"/>
          <p:cNvSpPr/>
          <p:nvPr/>
        </p:nvSpPr>
        <p:spPr>
          <a:xfrm>
            <a:off x="8303072" y="3437554"/>
            <a:ext cx="619124" cy="6191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smtClean="0"/>
              <a:t>5</a:t>
            </a:r>
            <a:endParaRPr kumimoji="1" lang="ja-JP" altLang="en-US" sz="3200" dirty="0"/>
          </a:p>
        </p:txBody>
      </p:sp>
    </p:spTree>
    <p:extLst>
      <p:ext uri="{BB962C8B-B14F-4D97-AF65-F5344CB8AC3E}">
        <p14:creationId xmlns:p14="http://schemas.microsoft.com/office/powerpoint/2010/main" val="315494337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正方形/長方形 60"/>
          <p:cNvSpPr/>
          <p:nvPr/>
        </p:nvSpPr>
        <p:spPr>
          <a:xfrm>
            <a:off x="162617" y="4429125"/>
            <a:ext cx="8852315" cy="2362200"/>
          </a:xfrm>
          <a:prstGeom prst="rect">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2" name="タイトル 1"/>
          <p:cNvSpPr>
            <a:spLocks noGrp="1"/>
          </p:cNvSpPr>
          <p:nvPr>
            <p:ph type="title"/>
          </p:nvPr>
        </p:nvSpPr>
        <p:spPr>
          <a:xfrm>
            <a:off x="0" y="18139"/>
            <a:ext cx="9144000" cy="490066"/>
          </a:xfrm>
          <a:noFill/>
          <a:ln>
            <a:noFill/>
          </a:ln>
        </p:spPr>
        <p:txBody>
          <a:bodyPr>
            <a:noAutofit/>
          </a:bodyPr>
          <a:lstStyle/>
          <a:p>
            <a:r>
              <a:rPr lang="ja-JP" altLang="en-US" sz="1800" b="1" dirty="0" smtClean="0">
                <a:latin typeface="ＭＳ Ｐゴシック" panose="020B0600070205080204" pitchFamily="50" charset="-128"/>
                <a:ea typeface="ＭＳ Ｐゴシック" panose="020B0600070205080204" pitchFamily="50" charset="-128"/>
              </a:rPr>
              <a:t>サービス</a:t>
            </a:r>
            <a:r>
              <a:rPr lang="ja-JP" altLang="en-US" sz="1800" b="1" dirty="0">
                <a:latin typeface="ＭＳ Ｐゴシック" panose="020B0600070205080204" pitchFamily="50" charset="-128"/>
                <a:ea typeface="ＭＳ Ｐゴシック" panose="020B0600070205080204" pitchFamily="50" charset="-128"/>
              </a:rPr>
              <a:t>管理</a:t>
            </a:r>
            <a:r>
              <a:rPr lang="ja-JP" altLang="en-US" sz="1800" b="1" dirty="0" smtClean="0">
                <a:latin typeface="ＭＳ Ｐゴシック" panose="020B0600070205080204" pitchFamily="50" charset="-128"/>
                <a:ea typeface="ＭＳ Ｐゴシック" panose="020B0600070205080204" pitchFamily="50" charset="-128"/>
              </a:rPr>
              <a:t>責任者等の研修見直しに伴う経過措置及び配置時の取扱いの緩和等について</a:t>
            </a:r>
            <a:endParaRPr kumimoji="1" lang="ja-JP" altLang="en-US" sz="1800" b="1" dirty="0">
              <a:latin typeface="ＭＳ Ｐゴシック" panose="020B0600070205080204" pitchFamily="50" charset="-128"/>
              <a:ea typeface="ＭＳ Ｐゴシック" panose="020B0600070205080204" pitchFamily="50" charset="-128"/>
            </a:endParaRPr>
          </a:p>
        </p:txBody>
      </p:sp>
      <p:sp>
        <p:nvSpPr>
          <p:cNvPr id="4" name="コンテンツ プレースホルダー 2"/>
          <p:cNvSpPr txBox="1">
            <a:spLocks/>
          </p:cNvSpPr>
          <p:nvPr/>
        </p:nvSpPr>
        <p:spPr>
          <a:xfrm>
            <a:off x="190761" y="905638"/>
            <a:ext cx="8712234" cy="21602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endParaRPr lang="en-US" altLang="ja-JP" sz="1600" dirty="0">
              <a:latin typeface="ＭＳ Ｐゴシック" panose="020B0600070205080204" pitchFamily="50" charset="-128"/>
              <a:ea typeface="ＭＳ Ｐゴシック" panose="020B0600070205080204" pitchFamily="50" charset="-128"/>
            </a:endParaRPr>
          </a:p>
          <a:p>
            <a:pPr marL="0" indent="0">
              <a:buFont typeface="Arial" panose="020B0604020202020204" pitchFamily="34" charset="0"/>
              <a:buNone/>
            </a:pPr>
            <a:endParaRPr lang="ja-JP" altLang="en-US" sz="1600" dirty="0">
              <a:latin typeface="ＭＳ Ｐゴシック" panose="020B0600070205080204" pitchFamily="50" charset="-128"/>
              <a:ea typeface="ＭＳ Ｐゴシック" panose="020B0600070205080204" pitchFamily="50" charset="-128"/>
            </a:endParaRPr>
          </a:p>
        </p:txBody>
      </p:sp>
      <p:sp>
        <p:nvSpPr>
          <p:cNvPr id="22" name="正方形/長方形 21"/>
          <p:cNvSpPr/>
          <p:nvPr/>
        </p:nvSpPr>
        <p:spPr>
          <a:xfrm>
            <a:off x="7881905" y="2722515"/>
            <a:ext cx="938246" cy="1552215"/>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dirty="0" smtClean="0">
                <a:solidFill>
                  <a:schemeClr val="tx1"/>
                </a:solidFill>
                <a:latin typeface="ＭＳ Ｐゴシック" panose="020B0600070205080204" pitchFamily="50" charset="-128"/>
                <a:ea typeface="ＭＳ Ｐゴシック" panose="020B0600070205080204" pitchFamily="50" charset="-128"/>
              </a:rPr>
              <a:t>サービス管理責任者等更新</a:t>
            </a:r>
            <a:r>
              <a:rPr lang="ja-JP" altLang="en-US" sz="1100" dirty="0">
                <a:solidFill>
                  <a:schemeClr val="tx1"/>
                </a:solidFill>
                <a:latin typeface="ＭＳ Ｐゴシック" panose="020B0600070205080204" pitchFamily="50" charset="-128"/>
                <a:ea typeface="ＭＳ Ｐゴシック" panose="020B0600070205080204" pitchFamily="50" charset="-128"/>
              </a:rPr>
              <a:t>研修</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a:p>
            <a:pPr algn="ctr"/>
            <a:r>
              <a:rPr lang="en-US" altLang="ja-JP" sz="1100"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100" dirty="0">
                <a:solidFill>
                  <a:schemeClr val="tx1"/>
                </a:solidFill>
                <a:latin typeface="ＭＳ Ｐゴシック" panose="020B0600070205080204" pitchFamily="50" charset="-128"/>
                <a:ea typeface="ＭＳ Ｐゴシック" panose="020B0600070205080204" pitchFamily="50" charset="-128"/>
              </a:rPr>
              <a:t>実践</a:t>
            </a:r>
            <a:r>
              <a:rPr lang="ja-JP" altLang="en-US" sz="1100">
                <a:solidFill>
                  <a:schemeClr val="tx1"/>
                </a:solidFill>
                <a:latin typeface="ＭＳ Ｐゴシック" panose="020B0600070205080204" pitchFamily="50" charset="-128"/>
                <a:ea typeface="ＭＳ Ｐゴシック" panose="020B0600070205080204" pitchFamily="50" charset="-128"/>
              </a:rPr>
              <a:t>研修</a:t>
            </a:r>
            <a:r>
              <a:rPr lang="ja-JP" altLang="en-US" sz="1100" smtClean="0">
                <a:solidFill>
                  <a:schemeClr val="tx1"/>
                </a:solidFill>
                <a:latin typeface="ＭＳ Ｐゴシック" panose="020B0600070205080204" pitchFamily="50" charset="-128"/>
                <a:ea typeface="ＭＳ Ｐゴシック" panose="020B0600070205080204" pitchFamily="50" charset="-128"/>
              </a:rPr>
              <a:t>修了年度</a:t>
            </a:r>
          </a:p>
          <a:p>
            <a:pPr algn="ctr"/>
            <a:r>
              <a:rPr lang="ja-JP" altLang="en-US" sz="1100" smtClean="0">
                <a:solidFill>
                  <a:schemeClr val="tx1"/>
                </a:solidFill>
                <a:latin typeface="ＭＳ Ｐゴシック" panose="020B0600070205080204" pitchFamily="50" charset="-128"/>
                <a:ea typeface="ＭＳ Ｐゴシック" panose="020B0600070205080204" pitchFamily="50" charset="-128"/>
              </a:rPr>
              <a:t>の翌年度から５年間の間に１度毎修了の必要</a:t>
            </a:r>
            <a:endParaRPr lang="ja-JP" altLang="en-US" sz="1100" dirty="0">
              <a:solidFill>
                <a:schemeClr val="tx1"/>
              </a:solidFill>
              <a:latin typeface="ＭＳ Ｐゴシック" panose="020B0600070205080204" pitchFamily="50" charset="-128"/>
              <a:ea typeface="ＭＳ Ｐゴシック" panose="020B0600070205080204" pitchFamily="50" charset="-128"/>
            </a:endParaRPr>
          </a:p>
        </p:txBody>
      </p:sp>
      <p:cxnSp>
        <p:nvCxnSpPr>
          <p:cNvPr id="23" name="直線矢印コネクタ 22"/>
          <p:cNvCxnSpPr>
            <a:stCxn id="43" idx="3"/>
          </p:cNvCxnSpPr>
          <p:nvPr/>
        </p:nvCxnSpPr>
        <p:spPr>
          <a:xfrm>
            <a:off x="942112" y="6153913"/>
            <a:ext cx="2221418" cy="0"/>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a:off x="4604869" y="6064923"/>
            <a:ext cx="2021242" cy="185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7406597" y="6083439"/>
            <a:ext cx="463307" cy="0"/>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162617" y="4437112"/>
            <a:ext cx="2906911" cy="568112"/>
          </a:xfrm>
          <a:prstGeom prst="rect">
            <a:avLst/>
          </a:prstGeom>
        </p:spPr>
        <p:style>
          <a:lnRef idx="1">
            <a:schemeClr val="accent3"/>
          </a:lnRef>
          <a:fillRef idx="2">
            <a:schemeClr val="accent3"/>
          </a:fillRef>
          <a:effectRef idx="1">
            <a:schemeClr val="accent3"/>
          </a:effectRef>
          <a:fontRef idx="minor">
            <a:schemeClr val="dk1"/>
          </a:fontRef>
        </p:style>
        <p:txBody>
          <a:bodyPr vert="horz" rtlCol="0" anchor="ctr"/>
          <a:lstStyle/>
          <a:p>
            <a:pPr algn="ct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配置時の取扱いの緩和等について</a:t>
            </a:r>
            <a:endParaRPr lang="en-US" altLang="ja-JP" sz="1400" b="1" dirty="0" smtClean="0">
              <a:solidFill>
                <a:schemeClr val="tx1"/>
              </a:solidFill>
              <a:latin typeface="ＭＳ Ｐゴシック" panose="020B0600070205080204" pitchFamily="50" charset="-128"/>
              <a:ea typeface="ＭＳ Ｐゴシック" panose="020B0600070205080204" pitchFamily="50" charset="-128"/>
            </a:endParaRPr>
          </a:p>
        </p:txBody>
      </p:sp>
      <p:cxnSp>
        <p:nvCxnSpPr>
          <p:cNvPr id="46" name="直線矢印コネクタ 45"/>
          <p:cNvCxnSpPr>
            <a:stCxn id="15" idx="3"/>
            <a:endCxn id="33" idx="1"/>
          </p:cNvCxnSpPr>
          <p:nvPr/>
        </p:nvCxnSpPr>
        <p:spPr>
          <a:xfrm>
            <a:off x="942112" y="3457054"/>
            <a:ext cx="2221418" cy="0"/>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8" name="正方形/長方形 57"/>
          <p:cNvSpPr/>
          <p:nvPr/>
        </p:nvSpPr>
        <p:spPr>
          <a:xfrm>
            <a:off x="162616" y="601542"/>
            <a:ext cx="8852315" cy="3751384"/>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62" name="左右矢印 61"/>
          <p:cNvSpPr/>
          <p:nvPr/>
        </p:nvSpPr>
        <p:spPr>
          <a:xfrm>
            <a:off x="4612864" y="5527650"/>
            <a:ext cx="2021242" cy="401781"/>
          </a:xfrm>
          <a:prstGeom prst="lef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cxnSp>
        <p:nvCxnSpPr>
          <p:cNvPr id="64" name="直線矢印コネクタ 63"/>
          <p:cNvCxnSpPr/>
          <p:nvPr/>
        </p:nvCxnSpPr>
        <p:spPr>
          <a:xfrm>
            <a:off x="7406597" y="3460000"/>
            <a:ext cx="475308" cy="0"/>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 name="左右矢印 2"/>
          <p:cNvSpPr/>
          <p:nvPr/>
        </p:nvSpPr>
        <p:spPr>
          <a:xfrm>
            <a:off x="4667250" y="2864990"/>
            <a:ext cx="1958862" cy="401781"/>
          </a:xfrm>
          <a:prstGeom prst="lef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grpSp>
        <p:nvGrpSpPr>
          <p:cNvPr id="30" name="グループ化 29"/>
          <p:cNvGrpSpPr/>
          <p:nvPr/>
        </p:nvGrpSpPr>
        <p:grpSpPr>
          <a:xfrm>
            <a:off x="3163530" y="2639382"/>
            <a:ext cx="1425974" cy="1635347"/>
            <a:chOff x="2332156" y="2068887"/>
            <a:chExt cx="1852667" cy="2441214"/>
          </a:xfrm>
        </p:grpSpPr>
        <p:sp>
          <p:nvSpPr>
            <p:cNvPr id="31" name="正方形/長方形 30"/>
            <p:cNvSpPr/>
            <p:nvPr/>
          </p:nvSpPr>
          <p:spPr>
            <a:xfrm>
              <a:off x="2396325" y="2179928"/>
              <a:ext cx="819404" cy="2198110"/>
            </a:xfrm>
            <a:prstGeom prst="rect">
              <a:avLst/>
            </a:prstGeom>
            <a:ln/>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相談支援従事者</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初任者</a:t>
              </a:r>
              <a:r>
                <a:rPr kumimoji="1" lang="ja-JP" altLang="en-US" sz="1100" dirty="0">
                  <a:solidFill>
                    <a:schemeClr val="tx1"/>
                  </a:solidFill>
                  <a:latin typeface="ＭＳ Ｐゴシック" panose="020B0600070205080204" pitchFamily="50" charset="-128"/>
                  <a:ea typeface="ＭＳ Ｐゴシック" panose="020B0600070205080204" pitchFamily="50" charset="-128"/>
                </a:rPr>
                <a:t>研修</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100" dirty="0">
                  <a:solidFill>
                    <a:schemeClr val="tx1"/>
                  </a:solidFill>
                  <a:latin typeface="ＭＳ Ｐゴシック" panose="020B0600070205080204" pitchFamily="50" charset="-128"/>
                  <a:ea typeface="ＭＳ Ｐゴシック" panose="020B0600070205080204" pitchFamily="50" charset="-128"/>
                </a:rPr>
                <a:t>講義</a:t>
              </a:r>
              <a:r>
                <a:rPr lang="ja-JP" altLang="en-US" sz="1100" dirty="0" smtClean="0">
                  <a:solidFill>
                    <a:schemeClr val="tx1"/>
                  </a:solidFill>
                  <a:latin typeface="ＭＳ Ｐゴシック" panose="020B0600070205080204" pitchFamily="50" charset="-128"/>
                  <a:ea typeface="ＭＳ Ｐゴシック" panose="020B0600070205080204" pitchFamily="50" charset="-128"/>
                </a:rPr>
                <a:t>部分</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32" name="正方形/長方形 31"/>
            <p:cNvSpPr/>
            <p:nvPr/>
          </p:nvSpPr>
          <p:spPr>
            <a:xfrm>
              <a:off x="3260209" y="2179927"/>
              <a:ext cx="858984" cy="2198110"/>
            </a:xfrm>
            <a:prstGeom prst="rect">
              <a:avLst/>
            </a:prstGeom>
            <a:ln/>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サービス管理責任者等</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100" dirty="0" smtClean="0">
                  <a:solidFill>
                    <a:schemeClr val="tx1"/>
                  </a:solidFill>
                  <a:latin typeface="ＭＳ Ｐゴシック" panose="020B0600070205080204" pitchFamily="50" charset="-128"/>
                  <a:ea typeface="ＭＳ Ｐゴシック" panose="020B0600070205080204" pitchFamily="50" charset="-128"/>
                </a:rPr>
                <a:t>基礎研修</a:t>
              </a:r>
              <a:endParaRPr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100" dirty="0" smtClean="0">
                  <a:solidFill>
                    <a:schemeClr val="tx1"/>
                  </a:solidFill>
                  <a:latin typeface="ＭＳ Ｐゴシック" panose="020B0600070205080204" pitchFamily="50" charset="-128"/>
                  <a:ea typeface="ＭＳ Ｐゴシック" panose="020B0600070205080204" pitchFamily="50" charset="-128"/>
                </a:rPr>
                <a:t>講義</a:t>
              </a:r>
              <a:r>
                <a:rPr lang="ja-JP" altLang="en-US" sz="1100" dirty="0">
                  <a:solidFill>
                    <a:schemeClr val="tx1"/>
                  </a:solidFill>
                  <a:latin typeface="ＭＳ Ｐゴシック" panose="020B0600070205080204" pitchFamily="50" charset="-128"/>
                  <a:ea typeface="ＭＳ Ｐゴシック" panose="020B0600070205080204" pitchFamily="50" charset="-128"/>
                </a:rPr>
                <a:t>・</a:t>
              </a:r>
              <a:r>
                <a:rPr lang="ja-JP" altLang="en-US" sz="1100" dirty="0" smtClean="0">
                  <a:solidFill>
                    <a:schemeClr val="tx1"/>
                  </a:solidFill>
                  <a:latin typeface="ＭＳ Ｐゴシック" panose="020B0600070205080204" pitchFamily="50" charset="-128"/>
                  <a:ea typeface="ＭＳ Ｐゴシック" panose="020B0600070205080204" pitchFamily="50" charset="-128"/>
                </a:rPr>
                <a:t>演習</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33" name="正方形/長方形 32"/>
            <p:cNvSpPr/>
            <p:nvPr/>
          </p:nvSpPr>
          <p:spPr>
            <a:xfrm>
              <a:off x="2332156" y="2068887"/>
              <a:ext cx="1852667" cy="2441214"/>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schemeClr val="tx1"/>
                </a:solidFill>
                <a:latin typeface="ＭＳ Ｐゴシック" panose="020B0600070205080204" pitchFamily="50" charset="-128"/>
                <a:ea typeface="ＭＳ Ｐゴシック" panose="020B0600070205080204" pitchFamily="50" charset="-128"/>
              </a:endParaRPr>
            </a:p>
          </p:txBody>
        </p:sp>
      </p:grpSp>
      <p:sp>
        <p:nvSpPr>
          <p:cNvPr id="38" name="正方形/長方形 37"/>
          <p:cNvSpPr/>
          <p:nvPr/>
        </p:nvSpPr>
        <p:spPr>
          <a:xfrm>
            <a:off x="6658197" y="2722513"/>
            <a:ext cx="748399" cy="1552214"/>
          </a:xfrm>
          <a:prstGeom prst="rect">
            <a:avLst/>
          </a:prstGeom>
          <a:ln/>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サービス管理責任者等</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実践</a:t>
            </a:r>
            <a:r>
              <a:rPr kumimoji="1" lang="ja-JP" altLang="en-US" sz="1100" dirty="0">
                <a:solidFill>
                  <a:schemeClr val="tx1"/>
                </a:solidFill>
                <a:latin typeface="ＭＳ Ｐゴシック" panose="020B0600070205080204" pitchFamily="50" charset="-128"/>
                <a:ea typeface="ＭＳ Ｐゴシック" panose="020B0600070205080204" pitchFamily="50" charset="-128"/>
              </a:rPr>
              <a:t>研修</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100" dirty="0">
                <a:solidFill>
                  <a:schemeClr val="tx1"/>
                </a:solidFill>
                <a:latin typeface="ＭＳ Ｐゴシック" panose="020B0600070205080204" pitchFamily="50" charset="-128"/>
                <a:ea typeface="ＭＳ Ｐゴシック" panose="020B0600070205080204" pitchFamily="50" charset="-128"/>
              </a:rPr>
              <a:t>講義・</a:t>
            </a:r>
            <a:r>
              <a:rPr lang="ja-JP" altLang="en-US" sz="1100" dirty="0" smtClean="0">
                <a:solidFill>
                  <a:schemeClr val="tx1"/>
                </a:solidFill>
                <a:latin typeface="ＭＳ Ｐゴシック" panose="020B0600070205080204" pitchFamily="50" charset="-128"/>
                <a:ea typeface="ＭＳ Ｐゴシック" panose="020B0600070205080204" pitchFamily="50" charset="-128"/>
              </a:rPr>
              <a:t>演習</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15" name="正方形/長方形 14"/>
          <p:cNvSpPr/>
          <p:nvPr/>
        </p:nvSpPr>
        <p:spPr>
          <a:xfrm>
            <a:off x="357017" y="2939341"/>
            <a:ext cx="585094" cy="103542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latin typeface="ＭＳ Ｐゴシック" panose="020B0600070205080204" pitchFamily="50" charset="-128"/>
                <a:ea typeface="ＭＳ Ｐゴシック" panose="020B0600070205080204" pitchFamily="50" charset="-128"/>
              </a:rPr>
              <a:t>入職</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43" name="正方形/長方形 42"/>
          <p:cNvSpPr/>
          <p:nvPr/>
        </p:nvSpPr>
        <p:spPr>
          <a:xfrm>
            <a:off x="357017" y="5602292"/>
            <a:ext cx="585094" cy="11032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latin typeface="ＭＳ Ｐゴシック" panose="020B0600070205080204" pitchFamily="50" charset="-128"/>
                <a:ea typeface="ＭＳ Ｐゴシック" panose="020B0600070205080204" pitchFamily="50" charset="-128"/>
              </a:rPr>
              <a:t>入職</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41" name="正方形/長方形 40"/>
          <p:cNvSpPr/>
          <p:nvPr/>
        </p:nvSpPr>
        <p:spPr>
          <a:xfrm>
            <a:off x="847297" y="2605380"/>
            <a:ext cx="2254686" cy="769441"/>
          </a:xfrm>
          <a:prstGeom prst="rect">
            <a:avLst/>
          </a:prstGeom>
        </p:spPr>
        <p:txBody>
          <a:bodyPr wrap="square">
            <a:spAutoFit/>
          </a:bodyPr>
          <a:lstStyle/>
          <a:p>
            <a:pPr algn="ctr"/>
            <a:r>
              <a:rPr lang="ja-JP" altLang="en-US" sz="1100" smtClean="0">
                <a:latin typeface="ＭＳ Ｐゴシック" panose="020B0600070205080204" pitchFamily="50" charset="-128"/>
                <a:ea typeface="ＭＳ Ｐゴシック" panose="020B0600070205080204" pitchFamily="50" charset="-128"/>
              </a:rPr>
              <a:t>＜</a:t>
            </a:r>
            <a:r>
              <a:rPr lang="ja-JP" altLang="en-US" sz="1100" u="sng" smtClean="0">
                <a:latin typeface="ＭＳ Ｐゴシック" panose="020B0600070205080204" pitchFamily="50" charset="-128"/>
                <a:ea typeface="ＭＳ Ｐゴシック" panose="020B0600070205080204" pitchFamily="50" charset="-128"/>
              </a:rPr>
              <a:t>配置に関する</a:t>
            </a:r>
            <a:r>
              <a:rPr lang="ja-JP" altLang="en-US" sz="1100" smtClean="0">
                <a:latin typeface="ＭＳ Ｐゴシック" panose="020B0600070205080204" pitchFamily="50" charset="-128"/>
                <a:ea typeface="ＭＳ Ｐゴシック" panose="020B0600070205080204" pitchFamily="50" charset="-128"/>
              </a:rPr>
              <a:t>実務経験要件＞</a:t>
            </a:r>
            <a:endParaRPr lang="en-US" altLang="ja-JP" sz="1100" dirty="0" smtClean="0">
              <a:latin typeface="ＭＳ Ｐゴシック" panose="020B0600070205080204" pitchFamily="50" charset="-128"/>
              <a:ea typeface="ＭＳ Ｐゴシック" panose="020B0600070205080204" pitchFamily="50" charset="-128"/>
            </a:endParaRPr>
          </a:p>
          <a:p>
            <a:pPr algn="ctr"/>
            <a:r>
              <a:rPr lang="ja-JP" altLang="en-US" sz="1100" dirty="0" smtClean="0">
                <a:latin typeface="ＭＳ Ｐゴシック" panose="020B0600070205080204" pitchFamily="50" charset="-128"/>
                <a:ea typeface="ＭＳ Ｐゴシック" panose="020B0600070205080204" pitchFamily="50" charset="-128"/>
              </a:rPr>
              <a:t>相談支援業務</a:t>
            </a:r>
            <a:r>
              <a:rPr lang="ja-JP" altLang="en-US" sz="1100" dirty="0">
                <a:latin typeface="ＭＳ Ｐゴシック" panose="020B0600070205080204" pitchFamily="50" charset="-128"/>
                <a:ea typeface="ＭＳ Ｐゴシック" panose="020B0600070205080204" pitchFamily="50" charset="-128"/>
              </a:rPr>
              <a:t>５年</a:t>
            </a:r>
            <a:endParaRPr lang="en-US" altLang="ja-JP" sz="1100" dirty="0">
              <a:latin typeface="ＭＳ Ｐゴシック" panose="020B0600070205080204" pitchFamily="50" charset="-128"/>
              <a:ea typeface="ＭＳ Ｐゴシック" panose="020B0600070205080204" pitchFamily="50" charset="-128"/>
            </a:endParaRPr>
          </a:p>
          <a:p>
            <a:pPr algn="ctr"/>
            <a:r>
              <a:rPr lang="ja-JP" altLang="en-US" sz="1100" dirty="0">
                <a:latin typeface="ＭＳ Ｐゴシック" panose="020B0600070205080204" pitchFamily="50" charset="-128"/>
                <a:ea typeface="ＭＳ Ｐゴシック" panose="020B0600070205080204" pitchFamily="50" charset="-128"/>
              </a:rPr>
              <a:t>（有資格者の場合は３年）以上</a:t>
            </a:r>
            <a:endParaRPr lang="en-US" altLang="ja-JP" sz="1100" dirty="0">
              <a:latin typeface="ＭＳ Ｐゴシック" panose="020B0600070205080204" pitchFamily="50" charset="-128"/>
              <a:ea typeface="ＭＳ Ｐゴシック" panose="020B0600070205080204" pitchFamily="50" charset="-128"/>
            </a:endParaRPr>
          </a:p>
          <a:p>
            <a:pPr algn="ctr"/>
            <a:r>
              <a:rPr lang="ja-JP" altLang="en-US" sz="1100" dirty="0">
                <a:latin typeface="ＭＳ Ｐゴシック" panose="020B0600070205080204" pitchFamily="50" charset="-128"/>
                <a:ea typeface="ＭＳ Ｐゴシック" panose="020B0600070205080204" pitchFamily="50" charset="-128"/>
              </a:rPr>
              <a:t>もしくは</a:t>
            </a:r>
            <a:r>
              <a:rPr lang="ja-JP" altLang="en-US" sz="1100" dirty="0" smtClean="0">
                <a:latin typeface="ＭＳ Ｐゴシック" panose="020B0600070205080204" pitchFamily="50" charset="-128"/>
                <a:ea typeface="ＭＳ Ｐゴシック" panose="020B0600070205080204" pitchFamily="50" charset="-128"/>
              </a:rPr>
              <a:t>直接</a:t>
            </a:r>
            <a:r>
              <a:rPr lang="ja-JP" altLang="en-US" sz="1100" dirty="0">
                <a:latin typeface="ＭＳ Ｐゴシック" panose="020B0600070205080204" pitchFamily="50" charset="-128"/>
                <a:ea typeface="ＭＳ Ｐゴシック" panose="020B0600070205080204" pitchFamily="50" charset="-128"/>
              </a:rPr>
              <a:t>支援</a:t>
            </a:r>
            <a:r>
              <a:rPr lang="ja-JP" altLang="en-US" sz="1100" dirty="0" smtClean="0">
                <a:latin typeface="ＭＳ Ｐゴシック" panose="020B0600070205080204" pitchFamily="50" charset="-128"/>
                <a:ea typeface="ＭＳ Ｐゴシック" panose="020B0600070205080204" pitchFamily="50" charset="-128"/>
              </a:rPr>
              <a:t>業務</a:t>
            </a:r>
            <a:r>
              <a:rPr lang="ja-JP" altLang="en-US" sz="1100" b="1" dirty="0">
                <a:solidFill>
                  <a:srgbClr val="FF0000"/>
                </a:solidFill>
                <a:latin typeface="ＭＳ Ｐゴシック" panose="020B0600070205080204" pitchFamily="50" charset="-128"/>
                <a:ea typeface="ＭＳ Ｐゴシック" panose="020B0600070205080204" pitchFamily="50" charset="-128"/>
              </a:rPr>
              <a:t>８</a:t>
            </a:r>
            <a:r>
              <a:rPr lang="ja-JP" altLang="en-US" sz="1100" b="1" dirty="0" smtClean="0">
                <a:solidFill>
                  <a:srgbClr val="FF0000"/>
                </a:solidFill>
                <a:latin typeface="ＭＳ Ｐゴシック" panose="020B0600070205080204" pitchFamily="50" charset="-128"/>
                <a:ea typeface="ＭＳ Ｐゴシック" panose="020B0600070205080204" pitchFamily="50" charset="-128"/>
              </a:rPr>
              <a:t>年</a:t>
            </a:r>
            <a:r>
              <a:rPr lang="ja-JP" altLang="en-US" sz="1100" dirty="0">
                <a:latin typeface="ＭＳ Ｐゴシック" panose="020B0600070205080204" pitchFamily="50" charset="-128"/>
                <a:ea typeface="ＭＳ Ｐゴシック" panose="020B0600070205080204" pitchFamily="50" charset="-128"/>
              </a:rPr>
              <a:t>以上</a:t>
            </a:r>
            <a:endParaRPr lang="en-US" altLang="ja-JP" sz="1100" dirty="0">
              <a:latin typeface="ＭＳ Ｐゴシック" panose="020B0600070205080204" pitchFamily="50" charset="-128"/>
              <a:ea typeface="ＭＳ Ｐゴシック" panose="020B0600070205080204" pitchFamily="50" charset="-128"/>
            </a:endParaRPr>
          </a:p>
        </p:txBody>
      </p:sp>
      <p:sp>
        <p:nvSpPr>
          <p:cNvPr id="45" name="正方形/長方形 44"/>
          <p:cNvSpPr/>
          <p:nvPr/>
        </p:nvSpPr>
        <p:spPr>
          <a:xfrm>
            <a:off x="986357" y="5350873"/>
            <a:ext cx="2177173" cy="769441"/>
          </a:xfrm>
          <a:prstGeom prst="rect">
            <a:avLst/>
          </a:prstGeom>
        </p:spPr>
        <p:txBody>
          <a:bodyPr wrap="square">
            <a:spAutoFit/>
          </a:bodyPr>
          <a:lstStyle/>
          <a:p>
            <a:pPr algn="ctr"/>
            <a:r>
              <a:rPr lang="ja-JP" altLang="en-US" sz="1100" dirty="0" smtClean="0">
                <a:latin typeface="ＭＳ Ｐゴシック" panose="020B0600070205080204" pitchFamily="50" charset="-128"/>
                <a:ea typeface="ＭＳ Ｐゴシック" panose="020B0600070205080204" pitchFamily="50" charset="-128"/>
              </a:rPr>
              <a:t>＜</a:t>
            </a:r>
            <a:r>
              <a:rPr lang="ja-JP" altLang="en-US" sz="1100" dirty="0">
                <a:latin typeface="ＭＳ Ｐゴシック" panose="020B0600070205080204" pitchFamily="50" charset="-128"/>
                <a:ea typeface="ＭＳ Ｐゴシック" panose="020B0600070205080204" pitchFamily="50" charset="-128"/>
              </a:rPr>
              <a:t>受講対象</a:t>
            </a:r>
            <a:r>
              <a:rPr lang="ja-JP" altLang="en-US" sz="1100" dirty="0" smtClean="0">
                <a:latin typeface="ＭＳ Ｐゴシック" panose="020B0600070205080204" pitchFamily="50" charset="-128"/>
                <a:ea typeface="ＭＳ Ｐゴシック" panose="020B0600070205080204" pitchFamily="50" charset="-128"/>
              </a:rPr>
              <a:t>＞</a:t>
            </a:r>
            <a:endParaRPr lang="en-US" altLang="ja-JP" sz="1100" dirty="0" smtClean="0">
              <a:latin typeface="ＭＳ Ｐゴシック" panose="020B0600070205080204" pitchFamily="50" charset="-128"/>
              <a:ea typeface="ＭＳ Ｐゴシック" panose="020B0600070205080204" pitchFamily="50" charset="-128"/>
            </a:endParaRPr>
          </a:p>
          <a:p>
            <a:pPr algn="ctr"/>
            <a:r>
              <a:rPr lang="ja-JP" altLang="en-US" sz="1100" dirty="0" smtClean="0">
                <a:latin typeface="ＭＳ Ｐゴシック" panose="020B0600070205080204" pitchFamily="50" charset="-128"/>
                <a:ea typeface="ＭＳ Ｐゴシック" panose="020B0600070205080204" pitchFamily="50" charset="-128"/>
              </a:rPr>
              <a:t>相談支援業務</a:t>
            </a:r>
            <a:r>
              <a:rPr lang="ja-JP" altLang="en-US" sz="1100" b="1" dirty="0" smtClean="0">
                <a:solidFill>
                  <a:srgbClr val="FF0000"/>
                </a:solidFill>
                <a:latin typeface="ＭＳ Ｐゴシック" panose="020B0600070205080204" pitchFamily="50" charset="-128"/>
                <a:ea typeface="ＭＳ Ｐゴシック" panose="020B0600070205080204" pitchFamily="50" charset="-128"/>
              </a:rPr>
              <a:t>３年</a:t>
            </a:r>
            <a:r>
              <a:rPr lang="ja-JP" altLang="en-US" sz="1100" dirty="0" smtClean="0">
                <a:latin typeface="ＭＳ Ｐゴシック" panose="020B0600070205080204" pitchFamily="50" charset="-128"/>
                <a:ea typeface="ＭＳ Ｐゴシック" panose="020B0600070205080204" pitchFamily="50" charset="-128"/>
              </a:rPr>
              <a:t>以上</a:t>
            </a:r>
            <a:endParaRPr lang="en-US" altLang="ja-JP" sz="1100" dirty="0" smtClean="0">
              <a:latin typeface="ＭＳ Ｐゴシック" panose="020B0600070205080204" pitchFamily="50" charset="-128"/>
              <a:ea typeface="ＭＳ Ｐゴシック" panose="020B0600070205080204" pitchFamily="50" charset="-128"/>
            </a:endParaRPr>
          </a:p>
          <a:p>
            <a:pPr algn="ctr"/>
            <a:r>
              <a:rPr lang="ja-JP" altLang="en-US" sz="1100" dirty="0">
                <a:latin typeface="ＭＳ Ｐゴシック" panose="020B0600070205080204" pitchFamily="50" charset="-128"/>
                <a:ea typeface="ＭＳ Ｐゴシック" panose="020B0600070205080204" pitchFamily="50" charset="-128"/>
              </a:rPr>
              <a:t>（有資格者の場合</a:t>
            </a:r>
            <a:r>
              <a:rPr lang="ja-JP" altLang="en-US" sz="1100" dirty="0" smtClean="0">
                <a:latin typeface="ＭＳ Ｐゴシック" panose="020B0600070205080204" pitchFamily="50" charset="-128"/>
                <a:ea typeface="ＭＳ Ｐゴシック" panose="020B0600070205080204" pitchFamily="50" charset="-128"/>
              </a:rPr>
              <a:t>は１年</a:t>
            </a:r>
            <a:r>
              <a:rPr lang="ja-JP" altLang="en-US" sz="1100" dirty="0">
                <a:latin typeface="ＭＳ Ｐゴシック" panose="020B0600070205080204" pitchFamily="50" charset="-128"/>
                <a:ea typeface="ＭＳ Ｐゴシック" panose="020B0600070205080204" pitchFamily="50" charset="-128"/>
              </a:rPr>
              <a:t>）以上</a:t>
            </a:r>
            <a:endParaRPr lang="en-US" altLang="ja-JP" sz="1100" dirty="0">
              <a:latin typeface="ＭＳ Ｐゴシック" panose="020B0600070205080204" pitchFamily="50" charset="-128"/>
              <a:ea typeface="ＭＳ Ｐゴシック" panose="020B0600070205080204" pitchFamily="50" charset="-128"/>
            </a:endParaRPr>
          </a:p>
          <a:p>
            <a:pPr algn="ctr"/>
            <a:r>
              <a:rPr lang="ja-JP" altLang="en-US" sz="1100" dirty="0" smtClean="0">
                <a:latin typeface="ＭＳ Ｐゴシック" panose="020B0600070205080204" pitchFamily="50" charset="-128"/>
                <a:ea typeface="ＭＳ Ｐゴシック" panose="020B0600070205080204" pitchFamily="50" charset="-128"/>
              </a:rPr>
              <a:t>　もしくは直接</a:t>
            </a:r>
            <a:r>
              <a:rPr lang="ja-JP" altLang="en-US" sz="1100" dirty="0">
                <a:latin typeface="ＭＳ Ｐゴシック" panose="020B0600070205080204" pitchFamily="50" charset="-128"/>
                <a:ea typeface="ＭＳ Ｐゴシック" panose="020B0600070205080204" pitchFamily="50" charset="-128"/>
              </a:rPr>
              <a:t>支援</a:t>
            </a:r>
            <a:r>
              <a:rPr lang="ja-JP" altLang="en-US" sz="1100" dirty="0" smtClean="0">
                <a:latin typeface="ＭＳ Ｐゴシック" panose="020B0600070205080204" pitchFamily="50" charset="-128"/>
                <a:ea typeface="ＭＳ Ｐゴシック" panose="020B0600070205080204" pitchFamily="50" charset="-128"/>
              </a:rPr>
              <a:t>業務</a:t>
            </a:r>
            <a:r>
              <a:rPr lang="ja-JP" altLang="en-US" sz="1100" b="1" dirty="0" smtClean="0">
                <a:solidFill>
                  <a:srgbClr val="FF0000"/>
                </a:solidFill>
                <a:latin typeface="ＭＳ Ｐゴシック" panose="020B0600070205080204" pitchFamily="50" charset="-128"/>
                <a:ea typeface="ＭＳ Ｐゴシック" panose="020B0600070205080204" pitchFamily="50" charset="-128"/>
              </a:rPr>
              <a:t>６年</a:t>
            </a:r>
            <a:r>
              <a:rPr lang="ja-JP" altLang="en-US" sz="1100" dirty="0" smtClean="0">
                <a:latin typeface="ＭＳ Ｐゴシック" panose="020B0600070205080204" pitchFamily="50" charset="-128"/>
                <a:ea typeface="ＭＳ Ｐゴシック" panose="020B0600070205080204" pitchFamily="50" charset="-128"/>
              </a:rPr>
              <a:t>以上</a:t>
            </a:r>
            <a:endParaRPr lang="en-US" altLang="ja-JP" sz="1100" dirty="0">
              <a:latin typeface="ＭＳ Ｐゴシック" panose="020B0600070205080204" pitchFamily="50" charset="-128"/>
              <a:ea typeface="ＭＳ Ｐゴシック" panose="020B0600070205080204" pitchFamily="50" charset="-128"/>
            </a:endParaRPr>
          </a:p>
        </p:txBody>
      </p:sp>
      <p:sp>
        <p:nvSpPr>
          <p:cNvPr id="51" name="正方形/長方形 50"/>
          <p:cNvSpPr/>
          <p:nvPr/>
        </p:nvSpPr>
        <p:spPr>
          <a:xfrm>
            <a:off x="4564681" y="6161830"/>
            <a:ext cx="2069425" cy="253916"/>
          </a:xfrm>
          <a:prstGeom prst="rect">
            <a:avLst/>
          </a:prstGeom>
        </p:spPr>
        <p:txBody>
          <a:bodyPr wrap="square">
            <a:spAutoFit/>
          </a:bodyPr>
          <a:lstStyle/>
          <a:p>
            <a:pPr algn="ctr"/>
            <a:r>
              <a:rPr lang="ja-JP" altLang="en-US" sz="1050" dirty="0">
                <a:latin typeface="ＭＳ Ｐゴシック" panose="020B0600070205080204" pitchFamily="50" charset="-128"/>
                <a:ea typeface="ＭＳ Ｐゴシック" panose="020B0600070205080204" pitchFamily="50" charset="-128"/>
              </a:rPr>
              <a:t>基礎研修修了</a:t>
            </a:r>
            <a:r>
              <a:rPr lang="ja-JP" altLang="en-US" sz="1050" dirty="0" smtClean="0">
                <a:latin typeface="ＭＳ Ｐゴシック" panose="020B0600070205080204" pitchFamily="50" charset="-128"/>
                <a:ea typeface="ＭＳ Ｐゴシック" panose="020B0600070205080204" pitchFamily="50" charset="-128"/>
              </a:rPr>
              <a:t>後</a:t>
            </a:r>
            <a:r>
              <a:rPr lang="en-US" altLang="ja-JP" sz="1050" dirty="0" smtClean="0">
                <a:latin typeface="ＭＳ Ｐゴシック" panose="020B0600070205080204" pitchFamily="50" charset="-128"/>
                <a:ea typeface="ＭＳ Ｐゴシック" panose="020B0600070205080204" pitchFamily="50" charset="-128"/>
              </a:rPr>
              <a:t>2</a:t>
            </a:r>
            <a:r>
              <a:rPr lang="ja-JP" altLang="en-US" sz="1050" dirty="0">
                <a:latin typeface="ＭＳ Ｐゴシック" panose="020B0600070205080204" pitchFamily="50" charset="-128"/>
                <a:ea typeface="ＭＳ Ｐゴシック" panose="020B0600070205080204" pitchFamily="50" charset="-128"/>
              </a:rPr>
              <a:t>年以上の実務</a:t>
            </a:r>
            <a:endParaRPr lang="en-US" altLang="ja-JP" sz="1050" dirty="0">
              <a:latin typeface="ＭＳ Ｐゴシック" panose="020B0600070205080204" pitchFamily="50" charset="-128"/>
              <a:ea typeface="ＭＳ Ｐゴシック" panose="020B0600070205080204" pitchFamily="50" charset="-128"/>
            </a:endParaRPr>
          </a:p>
        </p:txBody>
      </p:sp>
      <p:sp>
        <p:nvSpPr>
          <p:cNvPr id="59" name="正方形/長方形 58"/>
          <p:cNvSpPr/>
          <p:nvPr/>
        </p:nvSpPr>
        <p:spPr>
          <a:xfrm>
            <a:off x="4604870" y="3543880"/>
            <a:ext cx="2021242" cy="415498"/>
          </a:xfrm>
          <a:prstGeom prst="rect">
            <a:avLst/>
          </a:prstGeom>
        </p:spPr>
        <p:txBody>
          <a:bodyPr wrap="square">
            <a:spAutoFit/>
          </a:bodyPr>
          <a:lstStyle/>
          <a:p>
            <a:pPr algn="ctr"/>
            <a:r>
              <a:rPr lang="ja-JP" altLang="en-US" sz="1050" dirty="0">
                <a:latin typeface="ＭＳ Ｐゴシック" panose="020B0600070205080204" pitchFamily="50" charset="-128"/>
                <a:ea typeface="ＭＳ Ｐゴシック" panose="020B0600070205080204" pitchFamily="50" charset="-128"/>
              </a:rPr>
              <a:t>基礎研修修了</a:t>
            </a:r>
            <a:r>
              <a:rPr lang="ja-JP" altLang="en-US" sz="1050" dirty="0" smtClean="0">
                <a:latin typeface="ＭＳ Ｐゴシック" panose="020B0600070205080204" pitchFamily="50" charset="-128"/>
                <a:ea typeface="ＭＳ Ｐゴシック" panose="020B0600070205080204" pitchFamily="50" charset="-128"/>
              </a:rPr>
              <a:t>後３年間で</a:t>
            </a:r>
            <a:endParaRPr lang="en-US" altLang="ja-JP" sz="1050" dirty="0" smtClean="0">
              <a:latin typeface="ＭＳ Ｐゴシック" panose="020B0600070205080204" pitchFamily="50" charset="-128"/>
              <a:ea typeface="ＭＳ Ｐゴシック" panose="020B0600070205080204" pitchFamily="50" charset="-128"/>
            </a:endParaRPr>
          </a:p>
          <a:p>
            <a:pPr algn="ctr"/>
            <a:r>
              <a:rPr lang="ja-JP" altLang="en-US" sz="1050" dirty="0" smtClean="0">
                <a:latin typeface="ＭＳ Ｐゴシック" panose="020B0600070205080204" pitchFamily="50" charset="-128"/>
                <a:ea typeface="ＭＳ Ｐゴシック" panose="020B0600070205080204" pitchFamily="50" charset="-128"/>
              </a:rPr>
              <a:t>２年</a:t>
            </a:r>
            <a:r>
              <a:rPr lang="ja-JP" altLang="en-US" sz="1050" dirty="0">
                <a:latin typeface="ＭＳ Ｐゴシック" panose="020B0600070205080204" pitchFamily="50" charset="-128"/>
                <a:ea typeface="ＭＳ Ｐゴシック" panose="020B0600070205080204" pitchFamily="50" charset="-128"/>
              </a:rPr>
              <a:t>以上の実務</a:t>
            </a:r>
            <a:endParaRPr lang="en-US" altLang="ja-JP" sz="1050" dirty="0">
              <a:latin typeface="ＭＳ Ｐゴシック" panose="020B0600070205080204" pitchFamily="50" charset="-128"/>
              <a:ea typeface="ＭＳ Ｐゴシック" panose="020B0600070205080204" pitchFamily="50" charset="-128"/>
            </a:endParaRPr>
          </a:p>
        </p:txBody>
      </p:sp>
      <p:grpSp>
        <p:nvGrpSpPr>
          <p:cNvPr id="37" name="グループ化 36">
            <a:extLst>
              <a:ext uri="{FF2B5EF4-FFF2-40B4-BE49-F238E27FC236}">
                <a16:creationId xmlns:a16="http://schemas.microsoft.com/office/drawing/2014/main" id="{14D6039F-05D0-1A47-942C-D43B72179361}"/>
              </a:ext>
            </a:extLst>
          </p:cNvPr>
          <p:cNvGrpSpPr/>
          <p:nvPr/>
        </p:nvGrpSpPr>
        <p:grpSpPr>
          <a:xfrm>
            <a:off x="0" y="407397"/>
            <a:ext cx="9144000" cy="72008"/>
            <a:chOff x="0" y="188640"/>
            <a:chExt cx="9144000" cy="72008"/>
          </a:xfrm>
        </p:grpSpPr>
        <p:cxnSp>
          <p:nvCxnSpPr>
            <p:cNvPr id="39" name="直線コネクタ 38">
              <a:extLst>
                <a:ext uri="{FF2B5EF4-FFF2-40B4-BE49-F238E27FC236}">
                  <a16:creationId xmlns:a16="http://schemas.microsoft.com/office/drawing/2014/main" id="{267A116B-83C7-E441-93D3-246BDACB4DDC}"/>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6125FFC1-EC09-1847-B19B-44CDD57F93FE}"/>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7" name="テキスト ボックス 6"/>
          <p:cNvSpPr txBox="1"/>
          <p:nvPr/>
        </p:nvSpPr>
        <p:spPr>
          <a:xfrm>
            <a:off x="4758172" y="3915419"/>
            <a:ext cx="1875934" cy="369332"/>
          </a:xfrm>
          <a:prstGeom prst="rect">
            <a:avLst/>
          </a:prstGeom>
          <a:noFill/>
        </p:spPr>
        <p:txBody>
          <a:bodyPr wrap="square" rtlCol="0">
            <a:spAutoFit/>
          </a:bodyPr>
          <a:lstStyle/>
          <a:p>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smtClean="0">
                <a:latin typeface="ＭＳ Ｐゴシック" panose="020B0600070205080204" pitchFamily="50" charset="-128"/>
                <a:ea typeface="ＭＳ Ｐゴシック" panose="020B0600070205080204" pitchFamily="50" charset="-128"/>
              </a:rPr>
              <a:t>基礎研修修了後に配置に関する実務要件を満たした</a:t>
            </a:r>
            <a:r>
              <a:rPr kumimoji="1" lang="ja-JP" altLang="en-US" sz="900" dirty="0" smtClean="0">
                <a:latin typeface="ＭＳ Ｐゴシック" panose="020B0600070205080204" pitchFamily="50" charset="-128"/>
                <a:ea typeface="ＭＳ Ｐゴシック" panose="020B0600070205080204" pitchFamily="50" charset="-128"/>
              </a:rPr>
              <a:t>場合を含む。</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47" name="正方形/長方形 46"/>
          <p:cNvSpPr/>
          <p:nvPr/>
        </p:nvSpPr>
        <p:spPr>
          <a:xfrm>
            <a:off x="162615" y="601541"/>
            <a:ext cx="2410569" cy="436684"/>
          </a:xfrm>
          <a:prstGeom prst="rect">
            <a:avLst/>
          </a:prstGeom>
        </p:spPr>
        <p:style>
          <a:lnRef idx="1">
            <a:schemeClr val="accent2"/>
          </a:lnRef>
          <a:fillRef idx="2">
            <a:schemeClr val="accent2"/>
          </a:fillRef>
          <a:effectRef idx="1">
            <a:schemeClr val="accent2"/>
          </a:effectRef>
          <a:fontRef idx="minor">
            <a:schemeClr val="dk1"/>
          </a:fontRef>
        </p:style>
        <p:txBody>
          <a:bodyPr vert="horz" rtlCol="0" anchor="ctr"/>
          <a:lstStyle/>
          <a:p>
            <a:pPr algn="ct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経過措置について</a:t>
            </a:r>
            <a:endParaRPr lang="en-US" altLang="ja-JP" sz="1400" b="1"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9" name="角丸四角形 8"/>
          <p:cNvSpPr/>
          <p:nvPr/>
        </p:nvSpPr>
        <p:spPr>
          <a:xfrm>
            <a:off x="276225" y="1142999"/>
            <a:ext cx="3209375" cy="549673"/>
          </a:xfrm>
          <a:prstGeom prst="round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b="1" smtClean="0">
                <a:solidFill>
                  <a:schemeClr val="tx1"/>
                </a:solidFill>
                <a:latin typeface="ＭＳ Ｐゴシック" panose="020B0600070205080204" pitchFamily="50" charset="-128"/>
                <a:ea typeface="ＭＳ Ｐゴシック" panose="020B0600070205080204" pitchFamily="50" charset="-128"/>
              </a:rPr>
              <a:t>①旧カリキュラムのサービス管理責任者等研修を修了済み</a:t>
            </a:r>
            <a:r>
              <a:rPr kumimoji="1" lang="ja-JP" altLang="en-US" sz="1400" b="1" dirty="0" smtClean="0">
                <a:solidFill>
                  <a:schemeClr val="tx1"/>
                </a:solidFill>
                <a:latin typeface="ＭＳ Ｐゴシック" panose="020B0600070205080204" pitchFamily="50" charset="-128"/>
                <a:ea typeface="ＭＳ Ｐゴシック" panose="020B0600070205080204" pitchFamily="50" charset="-128"/>
              </a:rPr>
              <a:t>の者について</a:t>
            </a:r>
            <a:endParaRPr kumimoji="1" lang="ja-JP" altLang="en-US" sz="1400" b="1" dirty="0">
              <a:solidFill>
                <a:schemeClr val="tx1"/>
              </a:solidFill>
              <a:latin typeface="ＭＳ Ｐゴシック" panose="020B0600070205080204" pitchFamily="50" charset="-128"/>
              <a:ea typeface="ＭＳ Ｐゴシック" panose="020B0600070205080204" pitchFamily="50" charset="-128"/>
            </a:endParaRPr>
          </a:p>
        </p:txBody>
      </p:sp>
      <p:sp>
        <p:nvSpPr>
          <p:cNvPr id="48" name="角丸四角形 47"/>
          <p:cNvSpPr/>
          <p:nvPr/>
        </p:nvSpPr>
        <p:spPr>
          <a:xfrm>
            <a:off x="276225" y="2038322"/>
            <a:ext cx="4762501" cy="457227"/>
          </a:xfrm>
          <a:prstGeom prst="round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②</a:t>
            </a:r>
            <a:r>
              <a:rPr lang="ja-JP" altLang="en-US" sz="1400" b="1" dirty="0">
                <a:solidFill>
                  <a:schemeClr val="tx1"/>
                </a:solidFill>
                <a:latin typeface="ＭＳ Ｐゴシック" panose="020B0600070205080204" pitchFamily="50" charset="-128"/>
                <a:ea typeface="ＭＳ Ｐゴシック" panose="020B0600070205080204" pitchFamily="50" charset="-128"/>
              </a:rPr>
              <a:t>基礎研修受講時点</a:t>
            </a: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で実務</a:t>
            </a:r>
            <a:r>
              <a:rPr lang="ja-JP" altLang="en-US" sz="1400" b="1" dirty="0">
                <a:solidFill>
                  <a:schemeClr val="tx1"/>
                </a:solidFill>
                <a:latin typeface="ＭＳ Ｐゴシック" panose="020B0600070205080204" pitchFamily="50" charset="-128"/>
                <a:ea typeface="ＭＳ Ｐゴシック" panose="020B0600070205080204" pitchFamily="50" charset="-128"/>
              </a:rPr>
              <a:t>要件を満たして</a:t>
            </a: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いる者について</a:t>
            </a:r>
            <a:endParaRPr lang="en-US" altLang="ja-JP" sz="1400" b="1"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en-US" altLang="ja-JP" sz="1200" b="1" u="sng" smtClean="0">
                <a:solidFill>
                  <a:srgbClr val="FF0000"/>
                </a:solidFill>
                <a:latin typeface="ＭＳ Ｐゴシック" panose="020B0600070205080204" pitchFamily="50" charset="-128"/>
                <a:ea typeface="ＭＳ Ｐゴシック" panose="020B0600070205080204" pitchFamily="50" charset="-128"/>
              </a:rPr>
              <a:t>※</a:t>
            </a:r>
            <a:r>
              <a:rPr kumimoji="1" lang="ja-JP" altLang="en-US" sz="1200" b="1" u="sng" smtClean="0">
                <a:solidFill>
                  <a:srgbClr val="FF0000"/>
                </a:solidFill>
                <a:latin typeface="ＭＳ Ｐゴシック" panose="020B0600070205080204" pitchFamily="50" charset="-128"/>
                <a:ea typeface="ＭＳ Ｐゴシック" panose="020B0600070205080204" pitchFamily="50" charset="-128"/>
              </a:rPr>
              <a:t>Ｈ３１</a:t>
            </a:r>
            <a:r>
              <a:rPr kumimoji="1" lang="en-US" altLang="ja-JP" sz="1200" b="1" u="sng" smtClean="0">
                <a:solidFill>
                  <a:srgbClr val="FF0000"/>
                </a:solidFill>
                <a:latin typeface="ＭＳ Ｐゴシック" panose="020B0600070205080204" pitchFamily="50" charset="-128"/>
                <a:ea typeface="ＭＳ Ｐゴシック" panose="020B0600070205080204" pitchFamily="50" charset="-128"/>
              </a:rPr>
              <a:t>(</a:t>
            </a:r>
            <a:r>
              <a:rPr kumimoji="1" lang="ja-JP" altLang="en-US" sz="1200" b="1" u="sng" smtClean="0">
                <a:solidFill>
                  <a:srgbClr val="FF0000"/>
                </a:solidFill>
                <a:latin typeface="ＭＳ Ｐゴシック" panose="020B0600070205080204" pitchFamily="50" charset="-128"/>
                <a:ea typeface="ＭＳ Ｐゴシック" panose="020B0600070205080204" pitchFamily="50" charset="-128"/>
              </a:rPr>
              <a:t>Ｒ１</a:t>
            </a:r>
            <a:r>
              <a:rPr kumimoji="1" lang="en-US" altLang="ja-JP" sz="1200" b="1" u="sng" smtClean="0">
                <a:solidFill>
                  <a:srgbClr val="FF0000"/>
                </a:solidFill>
                <a:latin typeface="ＭＳ Ｐゴシック" panose="020B0600070205080204" pitchFamily="50" charset="-128"/>
                <a:ea typeface="ＭＳ Ｐゴシック" panose="020B0600070205080204" pitchFamily="50" charset="-128"/>
              </a:rPr>
              <a:t>)</a:t>
            </a:r>
            <a:r>
              <a:rPr kumimoji="1" lang="ja-JP" altLang="en-US" sz="1200" b="1" u="sng" smtClean="0">
                <a:solidFill>
                  <a:srgbClr val="FF0000"/>
                </a:solidFill>
                <a:latin typeface="ＭＳ Ｐゴシック" panose="020B0600070205080204" pitchFamily="50" charset="-128"/>
                <a:ea typeface="ＭＳ Ｐゴシック" panose="020B0600070205080204" pitchFamily="50" charset="-128"/>
              </a:rPr>
              <a:t>年度～Ｒ３年度の</a:t>
            </a:r>
            <a:r>
              <a:rPr kumimoji="1" lang="ja-JP" altLang="en-US" sz="1200" b="1" u="sng" dirty="0" smtClean="0">
                <a:solidFill>
                  <a:srgbClr val="FF0000"/>
                </a:solidFill>
                <a:latin typeface="ＭＳ Ｐゴシック" panose="020B0600070205080204" pitchFamily="50" charset="-128"/>
                <a:ea typeface="ＭＳ Ｐゴシック" panose="020B0600070205080204" pitchFamily="50" charset="-128"/>
              </a:rPr>
              <a:t>基礎研修受講者に限る</a:t>
            </a:r>
            <a:endParaRPr kumimoji="1" lang="ja-JP" altLang="en-US" sz="1200" b="1" u="sng" dirty="0">
              <a:solidFill>
                <a:srgbClr val="FF0000"/>
              </a:solidFill>
              <a:latin typeface="ＭＳ Ｐゴシック" panose="020B0600070205080204" pitchFamily="50" charset="-128"/>
              <a:ea typeface="ＭＳ Ｐゴシック" panose="020B0600070205080204" pitchFamily="50" charset="-128"/>
            </a:endParaRPr>
          </a:p>
        </p:txBody>
      </p:sp>
      <p:sp>
        <p:nvSpPr>
          <p:cNvPr id="49" name="正方形/長方形 48"/>
          <p:cNvSpPr/>
          <p:nvPr/>
        </p:nvSpPr>
        <p:spPr>
          <a:xfrm>
            <a:off x="3614715" y="905639"/>
            <a:ext cx="819607" cy="951736"/>
          </a:xfrm>
          <a:prstGeom prst="rect">
            <a:avLst/>
          </a:prstGeom>
          <a:ln/>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サービス管理責任者等研修</a:t>
            </a:r>
            <a:r>
              <a:rPr kumimoji="1" lang="ja-JP" altLang="en-US" sz="1100" b="1" dirty="0" smtClean="0">
                <a:solidFill>
                  <a:srgbClr val="FF0000"/>
                </a:solidFill>
                <a:latin typeface="ＭＳ Ｐゴシック" panose="020B0600070205080204" pitchFamily="50" charset="-128"/>
                <a:ea typeface="ＭＳ Ｐゴシック" panose="020B0600070205080204" pitchFamily="50" charset="-128"/>
              </a:rPr>
              <a:t>（　旧体系）</a:t>
            </a:r>
            <a:endParaRPr kumimoji="1" lang="en-US" altLang="ja-JP" sz="1100" b="1" dirty="0" smtClean="0">
              <a:solidFill>
                <a:srgbClr val="FF0000"/>
              </a:solidFill>
              <a:latin typeface="ＭＳ Ｐゴシック" panose="020B0600070205080204" pitchFamily="50" charset="-128"/>
              <a:ea typeface="ＭＳ Ｐゴシック" panose="020B0600070205080204" pitchFamily="50" charset="-128"/>
            </a:endParaRPr>
          </a:p>
          <a:p>
            <a:pPr algn="ctr"/>
            <a:r>
              <a:rPr kumimoji="1" lang="ja-JP" altLang="en-US" sz="1100" smtClean="0">
                <a:solidFill>
                  <a:schemeClr val="tx1"/>
                </a:solidFill>
                <a:latin typeface="ＭＳ Ｐゴシック" panose="020B0600070205080204" pitchFamily="50" charset="-128"/>
                <a:ea typeface="ＭＳ Ｐゴシック" panose="020B0600070205080204" pitchFamily="50" charset="-128"/>
              </a:rPr>
              <a:t>修了</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44" name="四角形吹き出し 43"/>
          <p:cNvSpPr/>
          <p:nvPr/>
        </p:nvSpPr>
        <p:spPr>
          <a:xfrm>
            <a:off x="5209482" y="2075881"/>
            <a:ext cx="3694608" cy="561098"/>
          </a:xfrm>
          <a:prstGeom prst="wedgeRectCallout">
            <a:avLst>
              <a:gd name="adj1" fmla="val -43371"/>
              <a:gd name="adj2" fmla="val 126542"/>
            </a:avLst>
          </a:prstGeom>
        </p:spPr>
        <p:style>
          <a:lnRef idx="2">
            <a:schemeClr val="accent2"/>
          </a:lnRef>
          <a:fillRef idx="1">
            <a:schemeClr val="lt1"/>
          </a:fillRef>
          <a:effectRef idx="0">
            <a:schemeClr val="accent2"/>
          </a:effectRef>
          <a:fontRef idx="minor">
            <a:schemeClr val="dk1"/>
          </a:fontRef>
        </p:style>
        <p:txBody>
          <a:bodyPr rtlCol="0" anchor="ctr"/>
          <a:lstStyle/>
          <a:p>
            <a:r>
              <a:rPr lang="ja-JP" altLang="en-US" sz="1100" smtClean="0">
                <a:latin typeface="ＭＳ Ｐゴシック" panose="020B0600070205080204" pitchFamily="50" charset="-128"/>
                <a:ea typeface="ＭＳ Ｐゴシック" panose="020B0600070205080204" pitchFamily="50" charset="-128"/>
              </a:rPr>
              <a:t>配置に関する実務</a:t>
            </a:r>
            <a:r>
              <a:rPr lang="ja-JP" altLang="en-US" sz="1100" dirty="0">
                <a:latin typeface="ＭＳ Ｐゴシック" panose="020B0600070205080204" pitchFamily="50" charset="-128"/>
                <a:ea typeface="ＭＳ Ｐゴシック" panose="020B0600070205080204" pitchFamily="50" charset="-128"/>
              </a:rPr>
              <a:t>要件を満たしている</a:t>
            </a:r>
            <a:r>
              <a:rPr lang="ja-JP" altLang="en-US" sz="1100" dirty="0" smtClean="0">
                <a:latin typeface="ＭＳ Ｐゴシック" panose="020B0600070205080204" pitchFamily="50" charset="-128"/>
                <a:ea typeface="ＭＳ Ｐゴシック" panose="020B0600070205080204" pitchFamily="50" charset="-128"/>
              </a:rPr>
              <a:t>場合は、</a:t>
            </a:r>
            <a:r>
              <a:rPr lang="ja-JP" altLang="en-US" sz="1100" smtClean="0">
                <a:latin typeface="ＭＳ Ｐゴシック" panose="020B0600070205080204" pitchFamily="50" charset="-128"/>
                <a:ea typeface="ＭＳ Ｐゴシック" panose="020B0600070205080204" pitchFamily="50" charset="-128"/>
              </a:rPr>
              <a:t>基礎研修修了日後</a:t>
            </a:r>
            <a:r>
              <a:rPr lang="ja-JP" altLang="en-US" sz="1100" b="1" dirty="0" smtClean="0">
                <a:solidFill>
                  <a:srgbClr val="FF0000"/>
                </a:solidFill>
                <a:latin typeface="ＭＳ Ｐゴシック" panose="020B0600070205080204" pitchFamily="50" charset="-128"/>
                <a:ea typeface="ＭＳ Ｐゴシック" panose="020B0600070205080204" pitchFamily="50" charset="-128"/>
              </a:rPr>
              <a:t>３年間</a:t>
            </a:r>
            <a:r>
              <a:rPr lang="ja-JP" altLang="en-US" sz="1100" smtClean="0">
                <a:latin typeface="ＭＳ Ｐゴシック" panose="020B0600070205080204" pitchFamily="50" charset="-128"/>
                <a:ea typeface="ＭＳ Ｐゴシック" panose="020B0600070205080204" pitchFamily="50" charset="-128"/>
              </a:rPr>
              <a:t>は、実践研修を修了して</a:t>
            </a:r>
            <a:r>
              <a:rPr lang="ja-JP" altLang="en-US" sz="1100" dirty="0" smtClean="0">
                <a:latin typeface="ＭＳ Ｐゴシック" panose="020B0600070205080204" pitchFamily="50" charset="-128"/>
                <a:ea typeface="ＭＳ Ｐゴシック" panose="020B0600070205080204" pitchFamily="50" charset="-128"/>
              </a:rPr>
              <a:t>いなくても、サービス管理</a:t>
            </a:r>
            <a:r>
              <a:rPr lang="ja-JP" altLang="en-US" sz="1100" dirty="0">
                <a:latin typeface="ＭＳ Ｐゴシック" panose="020B0600070205080204" pitchFamily="50" charset="-128"/>
                <a:ea typeface="ＭＳ Ｐゴシック" panose="020B0600070205080204" pitchFamily="50" charset="-128"/>
              </a:rPr>
              <a:t>責任者</a:t>
            </a:r>
            <a:r>
              <a:rPr lang="ja-JP" altLang="en-US" sz="1100" dirty="0" smtClean="0">
                <a:latin typeface="ＭＳ Ｐゴシック" panose="020B0600070205080204" pitchFamily="50" charset="-128"/>
                <a:ea typeface="ＭＳ Ｐゴシック" panose="020B0600070205080204" pitchFamily="50" charset="-128"/>
              </a:rPr>
              <a:t>等とみなす。</a:t>
            </a:r>
            <a:endParaRPr lang="ja-JP" altLang="en-US" sz="1100" dirty="0">
              <a:solidFill>
                <a:srgbClr val="FF0000"/>
              </a:solidFill>
              <a:latin typeface="ＭＳ Ｐゴシック" panose="020B0600070205080204" pitchFamily="50" charset="-128"/>
              <a:ea typeface="ＭＳ Ｐゴシック" panose="020B0600070205080204" pitchFamily="50" charset="-128"/>
            </a:endParaRPr>
          </a:p>
        </p:txBody>
      </p:sp>
      <p:cxnSp>
        <p:nvCxnSpPr>
          <p:cNvPr id="65" name="直線矢印コネクタ 64"/>
          <p:cNvCxnSpPr/>
          <p:nvPr/>
        </p:nvCxnSpPr>
        <p:spPr>
          <a:xfrm>
            <a:off x="4604869" y="3457055"/>
            <a:ext cx="2021242" cy="1"/>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66" name="グループ化 65"/>
          <p:cNvGrpSpPr/>
          <p:nvPr/>
        </p:nvGrpSpPr>
        <p:grpSpPr>
          <a:xfrm>
            <a:off x="3163530" y="5070192"/>
            <a:ext cx="1425974" cy="1635347"/>
            <a:chOff x="2332156" y="2068887"/>
            <a:chExt cx="1852667" cy="2441214"/>
          </a:xfrm>
        </p:grpSpPr>
        <p:sp>
          <p:nvSpPr>
            <p:cNvPr id="67" name="正方形/長方形 66"/>
            <p:cNvSpPr/>
            <p:nvPr/>
          </p:nvSpPr>
          <p:spPr>
            <a:xfrm>
              <a:off x="2396325" y="2179928"/>
              <a:ext cx="819404" cy="2198110"/>
            </a:xfrm>
            <a:prstGeom prst="rect">
              <a:avLst/>
            </a:prstGeom>
            <a:ln/>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相談支援従事者</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初任者</a:t>
              </a:r>
              <a:r>
                <a:rPr kumimoji="1" lang="ja-JP" altLang="en-US" sz="1100" dirty="0">
                  <a:solidFill>
                    <a:schemeClr val="tx1"/>
                  </a:solidFill>
                  <a:latin typeface="ＭＳ Ｐゴシック" panose="020B0600070205080204" pitchFamily="50" charset="-128"/>
                  <a:ea typeface="ＭＳ Ｐゴシック" panose="020B0600070205080204" pitchFamily="50" charset="-128"/>
                </a:rPr>
                <a:t>研修</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100" dirty="0">
                  <a:solidFill>
                    <a:schemeClr val="tx1"/>
                  </a:solidFill>
                  <a:latin typeface="ＭＳ Ｐゴシック" panose="020B0600070205080204" pitchFamily="50" charset="-128"/>
                  <a:ea typeface="ＭＳ Ｐゴシック" panose="020B0600070205080204" pitchFamily="50" charset="-128"/>
                </a:rPr>
                <a:t>講義</a:t>
              </a:r>
              <a:r>
                <a:rPr lang="ja-JP" altLang="en-US" sz="1100" dirty="0" smtClean="0">
                  <a:solidFill>
                    <a:schemeClr val="tx1"/>
                  </a:solidFill>
                  <a:latin typeface="ＭＳ Ｐゴシック" panose="020B0600070205080204" pitchFamily="50" charset="-128"/>
                  <a:ea typeface="ＭＳ Ｐゴシック" panose="020B0600070205080204" pitchFamily="50" charset="-128"/>
                </a:rPr>
                <a:t>部分</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68" name="正方形/長方形 67"/>
            <p:cNvSpPr/>
            <p:nvPr/>
          </p:nvSpPr>
          <p:spPr>
            <a:xfrm>
              <a:off x="3260209" y="2179927"/>
              <a:ext cx="858984" cy="2198110"/>
            </a:xfrm>
            <a:prstGeom prst="rect">
              <a:avLst/>
            </a:prstGeom>
            <a:ln/>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サービス管理責任者等</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100" dirty="0" smtClean="0">
                  <a:solidFill>
                    <a:schemeClr val="tx1"/>
                  </a:solidFill>
                  <a:latin typeface="ＭＳ Ｐゴシック" panose="020B0600070205080204" pitchFamily="50" charset="-128"/>
                  <a:ea typeface="ＭＳ Ｐゴシック" panose="020B0600070205080204" pitchFamily="50" charset="-128"/>
                </a:rPr>
                <a:t>基礎研修</a:t>
              </a:r>
              <a:endParaRPr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100" dirty="0" smtClean="0">
                  <a:solidFill>
                    <a:schemeClr val="tx1"/>
                  </a:solidFill>
                  <a:latin typeface="ＭＳ Ｐゴシック" panose="020B0600070205080204" pitchFamily="50" charset="-128"/>
                  <a:ea typeface="ＭＳ Ｐゴシック" panose="020B0600070205080204" pitchFamily="50" charset="-128"/>
                </a:rPr>
                <a:t>講義</a:t>
              </a:r>
              <a:r>
                <a:rPr lang="ja-JP" altLang="en-US" sz="1100" dirty="0">
                  <a:solidFill>
                    <a:schemeClr val="tx1"/>
                  </a:solidFill>
                  <a:latin typeface="ＭＳ Ｐゴシック" panose="020B0600070205080204" pitchFamily="50" charset="-128"/>
                  <a:ea typeface="ＭＳ Ｐゴシック" panose="020B0600070205080204" pitchFamily="50" charset="-128"/>
                </a:rPr>
                <a:t>・</a:t>
              </a:r>
              <a:r>
                <a:rPr lang="ja-JP" altLang="en-US" sz="1100" dirty="0" smtClean="0">
                  <a:solidFill>
                    <a:schemeClr val="tx1"/>
                  </a:solidFill>
                  <a:latin typeface="ＭＳ Ｐゴシック" panose="020B0600070205080204" pitchFamily="50" charset="-128"/>
                  <a:ea typeface="ＭＳ Ｐゴシック" panose="020B0600070205080204" pitchFamily="50" charset="-128"/>
                </a:rPr>
                <a:t>演習</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69" name="正方形/長方形 68"/>
            <p:cNvSpPr/>
            <p:nvPr/>
          </p:nvSpPr>
          <p:spPr>
            <a:xfrm>
              <a:off x="2332156" y="2068887"/>
              <a:ext cx="1852667" cy="2441214"/>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schemeClr val="tx1"/>
                </a:solidFill>
                <a:latin typeface="ＭＳ Ｐゴシック" panose="020B0600070205080204" pitchFamily="50" charset="-128"/>
                <a:ea typeface="ＭＳ Ｐゴシック" panose="020B0600070205080204" pitchFamily="50" charset="-128"/>
              </a:endParaRPr>
            </a:p>
          </p:txBody>
        </p:sp>
      </p:grpSp>
      <p:sp>
        <p:nvSpPr>
          <p:cNvPr id="70" name="正方形/長方形 69"/>
          <p:cNvSpPr/>
          <p:nvPr/>
        </p:nvSpPr>
        <p:spPr>
          <a:xfrm>
            <a:off x="6682587" y="5153322"/>
            <a:ext cx="748399" cy="1552214"/>
          </a:xfrm>
          <a:prstGeom prst="rect">
            <a:avLst/>
          </a:prstGeom>
          <a:ln/>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サービス管理責任者等</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実践</a:t>
            </a:r>
            <a:r>
              <a:rPr kumimoji="1" lang="ja-JP" altLang="en-US" sz="1100" dirty="0">
                <a:solidFill>
                  <a:schemeClr val="tx1"/>
                </a:solidFill>
                <a:latin typeface="ＭＳ Ｐゴシック" panose="020B0600070205080204" pitchFamily="50" charset="-128"/>
                <a:ea typeface="ＭＳ Ｐゴシック" panose="020B0600070205080204" pitchFamily="50" charset="-128"/>
              </a:rPr>
              <a:t>研修</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100" dirty="0">
                <a:solidFill>
                  <a:schemeClr val="tx1"/>
                </a:solidFill>
                <a:latin typeface="ＭＳ Ｐゴシック" panose="020B0600070205080204" pitchFamily="50" charset="-128"/>
                <a:ea typeface="ＭＳ Ｐゴシック" panose="020B0600070205080204" pitchFamily="50" charset="-128"/>
              </a:rPr>
              <a:t>講義・</a:t>
            </a:r>
            <a:r>
              <a:rPr lang="ja-JP" altLang="en-US" sz="1100" dirty="0" smtClean="0">
                <a:solidFill>
                  <a:schemeClr val="tx1"/>
                </a:solidFill>
                <a:latin typeface="ＭＳ Ｐゴシック" panose="020B0600070205080204" pitchFamily="50" charset="-128"/>
                <a:ea typeface="ＭＳ Ｐゴシック" panose="020B0600070205080204" pitchFamily="50" charset="-128"/>
              </a:rPr>
              <a:t>演習</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71" name="正方形/長方形 70"/>
          <p:cNvSpPr/>
          <p:nvPr/>
        </p:nvSpPr>
        <p:spPr>
          <a:xfrm>
            <a:off x="7881905" y="5160812"/>
            <a:ext cx="938246" cy="1552215"/>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dirty="0" smtClean="0">
                <a:solidFill>
                  <a:schemeClr val="tx1"/>
                </a:solidFill>
                <a:latin typeface="ＭＳ Ｐゴシック" panose="020B0600070205080204" pitchFamily="50" charset="-128"/>
                <a:ea typeface="ＭＳ Ｐゴシック" panose="020B0600070205080204" pitchFamily="50" charset="-128"/>
              </a:rPr>
              <a:t>サービス管理責任者等更新</a:t>
            </a:r>
            <a:r>
              <a:rPr lang="ja-JP" altLang="en-US" sz="1100" dirty="0">
                <a:solidFill>
                  <a:schemeClr val="tx1"/>
                </a:solidFill>
                <a:latin typeface="ＭＳ Ｐゴシック" panose="020B0600070205080204" pitchFamily="50" charset="-128"/>
                <a:ea typeface="ＭＳ Ｐゴシック" panose="020B0600070205080204" pitchFamily="50" charset="-128"/>
              </a:rPr>
              <a:t>研修</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a:p>
            <a:pPr algn="ctr"/>
            <a:r>
              <a:rPr lang="en-US" altLang="ja-JP" sz="1100">
                <a:solidFill>
                  <a:schemeClr val="tx1"/>
                </a:solidFill>
                <a:latin typeface="ＭＳ Ｐゴシック" panose="020B0600070205080204" pitchFamily="50" charset="-128"/>
                <a:ea typeface="ＭＳ Ｐゴシック" panose="020B0600070205080204" pitchFamily="50" charset="-128"/>
              </a:rPr>
              <a:t>※</a:t>
            </a:r>
            <a:r>
              <a:rPr lang="ja-JP" altLang="en-US" sz="1100">
                <a:solidFill>
                  <a:schemeClr val="tx1"/>
                </a:solidFill>
                <a:latin typeface="ＭＳ Ｐゴシック" panose="020B0600070205080204" pitchFamily="50" charset="-128"/>
                <a:ea typeface="ＭＳ Ｐゴシック" panose="020B0600070205080204" pitchFamily="50" charset="-128"/>
              </a:rPr>
              <a:t>実践研修修了年度</a:t>
            </a:r>
          </a:p>
          <a:p>
            <a:pPr algn="ctr"/>
            <a:r>
              <a:rPr lang="ja-JP" altLang="en-US" sz="1100">
                <a:solidFill>
                  <a:schemeClr val="tx1"/>
                </a:solidFill>
                <a:latin typeface="ＭＳ Ｐゴシック" panose="020B0600070205080204" pitchFamily="50" charset="-128"/>
                <a:ea typeface="ＭＳ Ｐゴシック" panose="020B0600070205080204" pitchFamily="50" charset="-128"/>
              </a:rPr>
              <a:t>の翌年度から５年間の間に１度毎修了の必要</a:t>
            </a:r>
            <a:endParaRPr lang="ja-JP" altLang="en-US"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63" name="四角形吹き出し 62"/>
          <p:cNvSpPr/>
          <p:nvPr/>
        </p:nvSpPr>
        <p:spPr>
          <a:xfrm>
            <a:off x="4612863" y="4503847"/>
            <a:ext cx="4353744" cy="566342"/>
          </a:xfrm>
          <a:prstGeom prst="wedgeRectCallout">
            <a:avLst>
              <a:gd name="adj1" fmla="val -39471"/>
              <a:gd name="adj2" fmla="val 171779"/>
            </a:avLst>
          </a:prstGeom>
        </p:spPr>
        <p:style>
          <a:lnRef idx="2">
            <a:schemeClr val="accent3"/>
          </a:lnRef>
          <a:fillRef idx="1">
            <a:schemeClr val="lt1"/>
          </a:fillRef>
          <a:effectRef idx="0">
            <a:schemeClr val="accent3"/>
          </a:effectRef>
          <a:fontRef idx="minor">
            <a:schemeClr val="dk1"/>
          </a:fontRef>
        </p:style>
        <p:txBody>
          <a:bodyPr rtlCol="0" anchor="ctr"/>
          <a:lstStyle/>
          <a:p>
            <a:pPr marL="285750" indent="-285750">
              <a:buFont typeface="Wingdings" panose="05000000000000000000" pitchFamily="2" charset="2"/>
              <a:buChar char="Ø"/>
            </a:pPr>
            <a:r>
              <a:rPr lang="ja-JP" altLang="en-US" sz="1100" dirty="0" smtClean="0">
                <a:latin typeface="ＭＳ Ｐゴシック" panose="020B0600070205080204" pitchFamily="50" charset="-128"/>
                <a:ea typeface="ＭＳ Ｐゴシック" panose="020B0600070205080204" pitchFamily="50" charset="-128"/>
              </a:rPr>
              <a:t>既にサービス管理責任者等が１名配置されて</a:t>
            </a:r>
            <a:r>
              <a:rPr lang="ja-JP" altLang="en-US" sz="1100" dirty="0">
                <a:latin typeface="ＭＳ Ｐゴシック" panose="020B0600070205080204" pitchFamily="50" charset="-128"/>
                <a:ea typeface="ＭＳ Ｐゴシック" panose="020B0600070205080204" pitchFamily="50" charset="-128"/>
              </a:rPr>
              <a:t>いる</a:t>
            </a:r>
            <a:r>
              <a:rPr lang="ja-JP" altLang="en-US" sz="1100" dirty="0" smtClean="0">
                <a:latin typeface="ＭＳ Ｐゴシック" panose="020B0600070205080204" pitchFamily="50" charset="-128"/>
                <a:ea typeface="ＭＳ Ｐゴシック" panose="020B0600070205080204" pitchFamily="50" charset="-128"/>
              </a:rPr>
              <a:t>場合は、</a:t>
            </a:r>
            <a:r>
              <a:rPr lang="ja-JP" altLang="en-US" sz="1100" b="1" u="sng" dirty="0" smtClean="0">
                <a:latin typeface="ＭＳ Ｐゴシック" panose="020B0600070205080204" pitchFamily="50" charset="-128"/>
                <a:ea typeface="ＭＳ Ｐゴシック" panose="020B0600070205080204" pitchFamily="50" charset="-128"/>
              </a:rPr>
              <a:t>２人目のサービス管理責任者等として</a:t>
            </a:r>
            <a:r>
              <a:rPr lang="ja-JP" altLang="en-US" sz="1100" b="1" u="sng" dirty="0">
                <a:latin typeface="ＭＳ Ｐゴシック" panose="020B0600070205080204" pitchFamily="50" charset="-128"/>
                <a:ea typeface="ＭＳ Ｐゴシック" panose="020B0600070205080204" pitchFamily="50" charset="-128"/>
              </a:rPr>
              <a:t>は</a:t>
            </a:r>
            <a:r>
              <a:rPr lang="ja-JP" altLang="en-US" sz="1100" b="1" u="sng" dirty="0" smtClean="0">
                <a:latin typeface="ＭＳ Ｐゴシック" panose="020B0600070205080204" pitchFamily="50" charset="-128"/>
                <a:ea typeface="ＭＳ Ｐゴシック" panose="020B0600070205080204" pitchFamily="50" charset="-128"/>
              </a:rPr>
              <a:t>配置可能。</a:t>
            </a:r>
            <a:endParaRPr lang="en-US" altLang="ja-JP" sz="1100" b="1" u="sng" dirty="0" smtClean="0">
              <a:latin typeface="ＭＳ Ｐゴシック" panose="020B0600070205080204" pitchFamily="50" charset="-128"/>
              <a:ea typeface="ＭＳ Ｐゴシック" panose="020B0600070205080204" pitchFamily="50" charset="-128"/>
            </a:endParaRPr>
          </a:p>
          <a:p>
            <a:pPr marL="285750" indent="-285750">
              <a:buFont typeface="Wingdings" panose="05000000000000000000" pitchFamily="2" charset="2"/>
              <a:buChar char="Ø"/>
            </a:pPr>
            <a:r>
              <a:rPr lang="ja-JP" altLang="en-US" sz="1100" dirty="0">
                <a:latin typeface="ＭＳ Ｐゴシック" panose="020B0600070205080204" pitchFamily="50" charset="-128"/>
                <a:ea typeface="ＭＳ Ｐゴシック" panose="020B0600070205080204" pitchFamily="50" charset="-128"/>
              </a:rPr>
              <a:t>個別支援計画</a:t>
            </a:r>
            <a:r>
              <a:rPr lang="ja-JP" altLang="en-US" sz="1100" b="1" u="sng" dirty="0">
                <a:latin typeface="ＭＳ Ｐゴシック" panose="020B0600070205080204" pitchFamily="50" charset="-128"/>
                <a:ea typeface="ＭＳ Ｐゴシック" panose="020B0600070205080204" pitchFamily="50" charset="-128"/>
              </a:rPr>
              <a:t>原案</a:t>
            </a:r>
            <a:r>
              <a:rPr lang="ja-JP" altLang="en-US" sz="1100" dirty="0">
                <a:latin typeface="ＭＳ Ｐゴシック" panose="020B0600070205080204" pitchFamily="50" charset="-128"/>
                <a:ea typeface="ＭＳ Ｐゴシック" panose="020B0600070205080204" pitchFamily="50" charset="-128"/>
              </a:rPr>
              <a:t>の作成が可能であることを明確化</a:t>
            </a:r>
            <a:r>
              <a:rPr lang="ja-JP" altLang="en-US" sz="1100" dirty="0" smtClean="0">
                <a:latin typeface="ＭＳ Ｐゴシック" panose="020B0600070205080204" pitchFamily="50" charset="-128"/>
                <a:ea typeface="ＭＳ Ｐゴシック" panose="020B0600070205080204" pitchFamily="50" charset="-128"/>
              </a:rPr>
              <a:t>。</a:t>
            </a:r>
            <a:endParaRPr lang="en-US" altLang="ja-JP" sz="1100" dirty="0">
              <a:latin typeface="ＭＳ Ｐゴシック" panose="020B0600070205080204" pitchFamily="50" charset="-128"/>
              <a:ea typeface="ＭＳ Ｐゴシック" panose="020B0600070205080204" pitchFamily="50" charset="-128"/>
            </a:endParaRPr>
          </a:p>
        </p:txBody>
      </p:sp>
      <p:sp>
        <p:nvSpPr>
          <p:cNvPr id="74" name="正方形/長方形 73"/>
          <p:cNvSpPr/>
          <p:nvPr/>
        </p:nvSpPr>
        <p:spPr>
          <a:xfrm>
            <a:off x="7881905" y="713083"/>
            <a:ext cx="938246" cy="1272676"/>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dirty="0" smtClean="0">
                <a:solidFill>
                  <a:schemeClr val="tx1"/>
                </a:solidFill>
                <a:latin typeface="ＭＳ Ｐゴシック" panose="020B0600070205080204" pitchFamily="50" charset="-128"/>
                <a:ea typeface="ＭＳ Ｐゴシック" panose="020B0600070205080204" pitchFamily="50" charset="-128"/>
              </a:rPr>
              <a:t>サービス管理責任者等更新研修</a:t>
            </a:r>
            <a:endParaRPr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pPr algn="ctr"/>
            <a:r>
              <a:rPr lang="en-US" altLang="ja-JP" sz="900" smtClean="0">
                <a:solidFill>
                  <a:schemeClr val="tx1"/>
                </a:solidFill>
                <a:latin typeface="ＭＳ Ｐゴシック" panose="020B0600070205080204" pitchFamily="50" charset="-128"/>
                <a:ea typeface="ＭＳ Ｐゴシック" panose="020B0600070205080204" pitchFamily="50" charset="-128"/>
              </a:rPr>
              <a:t>※</a:t>
            </a:r>
            <a:r>
              <a:rPr lang="ja-JP" altLang="en-US" sz="900" smtClean="0">
                <a:solidFill>
                  <a:schemeClr val="tx1"/>
                </a:solidFill>
                <a:latin typeface="ＭＳ Ｐゴシック" panose="020B0600070205080204" pitchFamily="50" charset="-128"/>
                <a:ea typeface="ＭＳ Ｐゴシック" panose="020B0600070205080204" pitchFamily="50" charset="-128"/>
              </a:rPr>
              <a:t>初回の更新研修</a:t>
            </a:r>
            <a:r>
              <a:rPr lang="ja-JP" altLang="en-US" sz="900">
                <a:solidFill>
                  <a:schemeClr val="tx1"/>
                </a:solidFill>
                <a:latin typeface="ＭＳ Ｐゴシック" panose="020B0600070205080204" pitchFamily="50" charset="-128"/>
                <a:ea typeface="ＭＳ Ｐゴシック" panose="020B0600070205080204" pitchFamily="50" charset="-128"/>
              </a:rPr>
              <a:t>修了</a:t>
            </a:r>
            <a:r>
              <a:rPr lang="ja-JP" altLang="en-US" sz="900" smtClean="0">
                <a:solidFill>
                  <a:schemeClr val="tx1"/>
                </a:solidFill>
                <a:latin typeface="ＭＳ Ｐゴシック" panose="020B0600070205080204" pitchFamily="50" charset="-128"/>
                <a:ea typeface="ＭＳ Ｐゴシック" panose="020B0600070205080204" pitchFamily="50" charset="-128"/>
              </a:rPr>
              <a:t>年度の</a:t>
            </a:r>
            <a:r>
              <a:rPr lang="ja-JP" altLang="en-US" sz="900">
                <a:solidFill>
                  <a:schemeClr val="tx1"/>
                </a:solidFill>
                <a:latin typeface="ＭＳ Ｐゴシック" panose="020B0600070205080204" pitchFamily="50" charset="-128"/>
                <a:ea typeface="ＭＳ Ｐゴシック" panose="020B0600070205080204" pitchFamily="50" charset="-128"/>
              </a:rPr>
              <a:t>翌年度から５年間の間に１度毎修了の必要</a:t>
            </a:r>
            <a:endParaRPr lang="ja-JP" altLang="en-US" sz="900" dirty="0">
              <a:solidFill>
                <a:schemeClr val="tx1"/>
              </a:solidFill>
              <a:latin typeface="ＭＳ Ｐゴシック" panose="020B0600070205080204" pitchFamily="50" charset="-128"/>
              <a:ea typeface="ＭＳ Ｐゴシック" panose="020B0600070205080204" pitchFamily="50" charset="-128"/>
            </a:endParaRPr>
          </a:p>
        </p:txBody>
      </p:sp>
      <p:cxnSp>
        <p:nvCxnSpPr>
          <p:cNvPr id="75" name="直線矢印コネクタ 74"/>
          <p:cNvCxnSpPr/>
          <p:nvPr/>
        </p:nvCxnSpPr>
        <p:spPr>
          <a:xfrm>
            <a:off x="4876801" y="1640726"/>
            <a:ext cx="2993103" cy="0"/>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7" name="直線矢印コネクタ 76"/>
          <p:cNvCxnSpPr/>
          <p:nvPr/>
        </p:nvCxnSpPr>
        <p:spPr>
          <a:xfrm>
            <a:off x="4434322" y="1640726"/>
            <a:ext cx="442479" cy="0"/>
          </a:xfrm>
          <a:prstGeom prst="straightConnector1">
            <a:avLst/>
          </a:prstGeom>
          <a:ln w="444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80" name="直線コネクタ 79"/>
          <p:cNvCxnSpPr/>
          <p:nvPr/>
        </p:nvCxnSpPr>
        <p:spPr>
          <a:xfrm>
            <a:off x="4876800" y="905639"/>
            <a:ext cx="0" cy="951736"/>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82" name="テキスト ボックス 81"/>
          <p:cNvSpPr txBox="1"/>
          <p:nvPr/>
        </p:nvSpPr>
        <p:spPr>
          <a:xfrm>
            <a:off x="4527820" y="711791"/>
            <a:ext cx="1496466" cy="253916"/>
          </a:xfrm>
          <a:prstGeom prst="rect">
            <a:avLst/>
          </a:prstGeom>
          <a:noFill/>
        </p:spPr>
        <p:txBody>
          <a:bodyPr wrap="square" rtlCol="0">
            <a:spAutoFit/>
          </a:bodyPr>
          <a:lstStyle/>
          <a:p>
            <a:r>
              <a:rPr kumimoji="1" lang="en-US" altLang="ja-JP" sz="1050" dirty="0" smtClean="0">
                <a:latin typeface="ＭＳ Ｐゴシック" panose="020B0600070205080204" pitchFamily="50" charset="-128"/>
                <a:ea typeface="ＭＳ Ｐゴシック" panose="020B0600070205080204" pitchFamily="50" charset="-128"/>
              </a:rPr>
              <a:t>H31.4</a:t>
            </a:r>
            <a:r>
              <a:rPr kumimoji="1" lang="ja-JP" altLang="en-US" sz="1050" dirty="0" smtClean="0">
                <a:latin typeface="ＭＳ Ｐゴシック" panose="020B0600070205080204" pitchFamily="50" charset="-128"/>
                <a:ea typeface="ＭＳ Ｐゴシック" panose="020B0600070205080204" pitchFamily="50" charset="-128"/>
              </a:rPr>
              <a:t>～（新体系移行）</a:t>
            </a:r>
            <a:endParaRPr kumimoji="1" lang="ja-JP" altLang="en-US" sz="1050" dirty="0">
              <a:latin typeface="ＭＳ Ｐゴシック" panose="020B0600070205080204" pitchFamily="50" charset="-128"/>
              <a:ea typeface="ＭＳ Ｐゴシック" panose="020B0600070205080204" pitchFamily="50" charset="-128"/>
            </a:endParaRPr>
          </a:p>
        </p:txBody>
      </p:sp>
      <p:sp>
        <p:nvSpPr>
          <p:cNvPr id="91" name="四角形吹き出し 90"/>
          <p:cNvSpPr/>
          <p:nvPr/>
        </p:nvSpPr>
        <p:spPr>
          <a:xfrm>
            <a:off x="4982096" y="965709"/>
            <a:ext cx="2752725" cy="539243"/>
          </a:xfrm>
          <a:prstGeom prst="wedgeRectCallout">
            <a:avLst>
              <a:gd name="adj1" fmla="val -1503"/>
              <a:gd name="adj2" fmla="val 74291"/>
            </a:avLst>
          </a:prstGeom>
        </p:spPr>
        <p:style>
          <a:lnRef idx="2">
            <a:schemeClr val="accent2"/>
          </a:lnRef>
          <a:fillRef idx="1">
            <a:schemeClr val="lt1"/>
          </a:fillRef>
          <a:effectRef idx="0">
            <a:schemeClr val="accent2"/>
          </a:effectRef>
          <a:fontRef idx="minor">
            <a:schemeClr val="dk1"/>
          </a:fontRef>
        </p:style>
        <p:txBody>
          <a:bodyPr rtlCol="0" anchor="ctr"/>
          <a:lstStyle/>
          <a:p>
            <a:r>
              <a:rPr lang="ja-JP" altLang="en-US" sz="1000" dirty="0" smtClean="0">
                <a:latin typeface="ＭＳ Ｐゴシック" panose="020B0600070205080204" pitchFamily="50" charset="-128"/>
                <a:ea typeface="ＭＳ Ｐゴシック" panose="020B0600070205080204" pitchFamily="50" charset="-128"/>
              </a:rPr>
              <a:t>施行後</a:t>
            </a:r>
            <a:r>
              <a:rPr lang="ja-JP" altLang="en-US" sz="1000" smtClean="0">
                <a:latin typeface="ＭＳ Ｐゴシック" panose="020B0600070205080204" pitchFamily="50" charset="-128"/>
                <a:ea typeface="ＭＳ Ｐゴシック" panose="020B0600070205080204" pitchFamily="50" charset="-128"/>
              </a:rPr>
              <a:t>５年間（Ｒ５年度</a:t>
            </a:r>
            <a:r>
              <a:rPr lang="ja-JP" altLang="en-US" sz="1000" dirty="0" smtClean="0">
                <a:latin typeface="ＭＳ Ｐゴシック" panose="020B0600070205080204" pitchFamily="50" charset="-128"/>
                <a:ea typeface="ＭＳ Ｐゴシック" panose="020B0600070205080204" pitchFamily="50" charset="-128"/>
              </a:rPr>
              <a:t>末まで）は、</a:t>
            </a:r>
            <a:r>
              <a:rPr lang="ja-JP" altLang="en-US" sz="1000" smtClean="0">
                <a:latin typeface="ＭＳ Ｐゴシック" panose="020B0600070205080204" pitchFamily="50" charset="-128"/>
                <a:ea typeface="ＭＳ Ｐゴシック" panose="020B0600070205080204" pitchFamily="50" charset="-128"/>
              </a:rPr>
              <a:t>更新研修修了前</a:t>
            </a:r>
            <a:r>
              <a:rPr lang="ja-JP" altLang="en-US" sz="1000" dirty="0" smtClean="0">
                <a:latin typeface="ＭＳ Ｐゴシック" panose="020B0600070205080204" pitchFamily="50" charset="-128"/>
                <a:ea typeface="ＭＳ Ｐゴシック" panose="020B0600070205080204" pitchFamily="50" charset="-128"/>
              </a:rPr>
              <a:t>でも引き続きサービス管理</a:t>
            </a:r>
            <a:r>
              <a:rPr lang="ja-JP" altLang="en-US" sz="1000" dirty="0">
                <a:latin typeface="ＭＳ Ｐゴシック" panose="020B0600070205080204" pitchFamily="50" charset="-128"/>
                <a:ea typeface="ＭＳ Ｐゴシック" panose="020B0600070205080204" pitchFamily="50" charset="-128"/>
              </a:rPr>
              <a:t>責任者</a:t>
            </a:r>
            <a:r>
              <a:rPr lang="ja-JP" altLang="en-US" sz="1000" dirty="0" smtClean="0">
                <a:latin typeface="ＭＳ Ｐゴシック" panose="020B0600070205080204" pitchFamily="50" charset="-128"/>
                <a:ea typeface="ＭＳ Ｐゴシック" panose="020B0600070205080204" pitchFamily="50" charset="-128"/>
              </a:rPr>
              <a:t>等</a:t>
            </a:r>
            <a:r>
              <a:rPr lang="ja-JP" altLang="en-US" sz="1000" dirty="0">
                <a:latin typeface="ＭＳ Ｐゴシック" panose="020B0600070205080204" pitchFamily="50" charset="-128"/>
                <a:ea typeface="ＭＳ Ｐゴシック" panose="020B0600070205080204" pitchFamily="50" charset="-128"/>
              </a:rPr>
              <a:t>と</a:t>
            </a:r>
            <a:r>
              <a:rPr lang="ja-JP" altLang="en-US" sz="1000" dirty="0" smtClean="0">
                <a:latin typeface="ＭＳ Ｐゴシック" panose="020B0600070205080204" pitchFamily="50" charset="-128"/>
                <a:ea typeface="ＭＳ Ｐゴシック" panose="020B0600070205080204" pitchFamily="50" charset="-128"/>
              </a:rPr>
              <a:t>して業務可能。</a:t>
            </a:r>
            <a:endParaRPr lang="ja-JP" altLang="en-US" sz="1000" dirty="0">
              <a:solidFill>
                <a:srgbClr val="FF0000"/>
              </a:solidFill>
              <a:latin typeface="ＭＳ Ｐゴシック" panose="020B0600070205080204" pitchFamily="50" charset="-128"/>
              <a:ea typeface="ＭＳ Ｐゴシック" panose="020B0600070205080204" pitchFamily="50" charset="-128"/>
            </a:endParaRPr>
          </a:p>
        </p:txBody>
      </p:sp>
      <p:sp>
        <p:nvSpPr>
          <p:cNvPr id="6" name="スライド番号プレースホルダー 5"/>
          <p:cNvSpPr>
            <a:spLocks noGrp="1"/>
          </p:cNvSpPr>
          <p:nvPr>
            <p:ph type="sldNum" sz="quarter" idx="12"/>
          </p:nvPr>
        </p:nvSpPr>
        <p:spPr>
          <a:xfrm>
            <a:off x="7036450" y="6542965"/>
            <a:ext cx="2057400" cy="365125"/>
          </a:xfrm>
        </p:spPr>
        <p:txBody>
          <a:bodyPr/>
          <a:lstStyle/>
          <a:p>
            <a:fld id="{2ADEAB0B-3364-414D-832E-F3CDA843F507}" type="slidenum">
              <a:rPr kumimoji="1" lang="ja-JP" altLang="en-US" smtClean="0"/>
              <a:t>53</a:t>
            </a:fld>
            <a:endParaRPr kumimoji="1" lang="ja-JP" altLang="en-US"/>
          </a:p>
        </p:txBody>
      </p:sp>
    </p:spTree>
    <p:extLst>
      <p:ext uri="{BB962C8B-B14F-4D97-AF65-F5344CB8AC3E}">
        <p14:creationId xmlns:p14="http://schemas.microsoft.com/office/powerpoint/2010/main" val="165223462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7047"/>
            <a:ext cx="8517632" cy="432048"/>
          </a:xfrm>
        </p:spPr>
        <p:txBody>
          <a:bodyPr>
            <a:noAutofit/>
          </a:bodyPr>
          <a:lstStyle/>
          <a:p>
            <a:r>
              <a:rPr kumimoji="1" lang="ja-JP" altLang="en-US" sz="2000" dirty="0" smtClean="0">
                <a:latin typeface="ＤＦ特太ゴシック体" panose="020B0509000000000000" pitchFamily="49" charset="-128"/>
                <a:ea typeface="ＤＦ特太ゴシック体" panose="020B0509000000000000" pitchFamily="49" charset="-128"/>
              </a:rPr>
              <a:t>サービス管理責任者・児童発達支援管理責任者研修の位置付け</a:t>
            </a:r>
            <a:endParaRPr kumimoji="1" lang="ja-JP" altLang="en-US" sz="2000" dirty="0">
              <a:latin typeface="ＤＦ特太ゴシック体" panose="020B0509000000000000" pitchFamily="49" charset="-128"/>
              <a:ea typeface="ＤＦ特太ゴシック体" panose="020B0509000000000000" pitchFamily="49" charset="-128"/>
            </a:endParaRPr>
          </a:p>
        </p:txBody>
      </p:sp>
      <p:sp>
        <p:nvSpPr>
          <p:cNvPr id="7" name="スライド番号プレースホルダー 6"/>
          <p:cNvSpPr>
            <a:spLocks noGrp="1"/>
          </p:cNvSpPr>
          <p:nvPr>
            <p:ph type="sldNum" sz="quarter" idx="12"/>
          </p:nvPr>
        </p:nvSpPr>
        <p:spPr>
          <a:xfrm>
            <a:off x="6902896" y="6520259"/>
            <a:ext cx="2133600" cy="365125"/>
          </a:xfrm>
        </p:spPr>
        <p:txBody>
          <a:bodyPr/>
          <a:lstStyle/>
          <a:p>
            <a:fld id="{D2D8002D-B5B0-4BAC-B1F6-782DDCCE6D9C}" type="slidenum">
              <a:rPr kumimoji="1" lang="ja-JP" altLang="en-US" smtClean="0"/>
              <a:t>54</a:t>
            </a:fld>
            <a:endParaRPr kumimoji="1" lang="ja-JP" altLang="en-US"/>
          </a:p>
        </p:txBody>
      </p:sp>
      <p:sp>
        <p:nvSpPr>
          <p:cNvPr id="3" name="正方形/長方形 2"/>
          <p:cNvSpPr/>
          <p:nvPr/>
        </p:nvSpPr>
        <p:spPr>
          <a:xfrm>
            <a:off x="319724" y="1009263"/>
            <a:ext cx="8496944" cy="1460802"/>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lnSpc>
                <a:spcPts val="1400"/>
              </a:lnSpc>
            </a:pPr>
            <a:r>
              <a:rPr lang="ja-JP" altLang="en-US" sz="1300" dirty="0" smtClean="0">
                <a:latin typeface="ＭＳ Ｐゴシック" panose="020B0600070205080204" pitchFamily="50" charset="-128"/>
                <a:ea typeface="ＭＳ Ｐゴシック" panose="020B0600070205080204" pitchFamily="50" charset="-128"/>
              </a:rPr>
              <a:t>指定障害福祉サービスの事業等の人員、設備及び運営に関する基準</a:t>
            </a:r>
            <a:r>
              <a:rPr lang="ja-JP" altLang="en-US" sz="1300" dirty="0">
                <a:latin typeface="ＭＳ Ｐゴシック" panose="020B0600070205080204" pitchFamily="50" charset="-128"/>
                <a:ea typeface="ＭＳ Ｐゴシック" panose="020B0600070205080204" pitchFamily="50" charset="-128"/>
              </a:rPr>
              <a:t>（</a:t>
            </a:r>
            <a:r>
              <a:rPr lang="ja-JP" altLang="en-US" sz="1300" dirty="0" smtClean="0">
                <a:latin typeface="ＭＳ Ｐゴシック" panose="020B0600070205080204" pitchFamily="50" charset="-128"/>
                <a:ea typeface="ＭＳ Ｐゴシック" panose="020B0600070205080204" pitchFamily="50" charset="-128"/>
              </a:rPr>
              <a:t>平成一八・九・二九厚労令一七一）</a:t>
            </a:r>
            <a:endParaRPr lang="en-US" altLang="ja-JP" sz="1300" dirty="0" smtClean="0">
              <a:latin typeface="ＭＳ Ｐゴシック" panose="020B0600070205080204" pitchFamily="50" charset="-128"/>
              <a:ea typeface="ＭＳ Ｐゴシック" panose="020B0600070205080204" pitchFamily="50" charset="-128"/>
            </a:endParaRPr>
          </a:p>
          <a:p>
            <a:pPr>
              <a:lnSpc>
                <a:spcPts val="1400"/>
              </a:lnSpc>
            </a:pPr>
            <a:r>
              <a:rPr lang="ja-JP" altLang="en-US" sz="1300" dirty="0" smtClean="0">
                <a:latin typeface="ＭＳ Ｐゴシック" panose="020B0600070205080204" pitchFamily="50" charset="-128"/>
                <a:ea typeface="ＭＳ Ｐゴシック" panose="020B0600070205080204" pitchFamily="50" charset="-128"/>
              </a:rPr>
              <a:t>指定障害者支援施設等の人員、設備及び</a:t>
            </a:r>
            <a:r>
              <a:rPr lang="ja-JP" altLang="en-US" sz="1300" dirty="0">
                <a:latin typeface="ＭＳ Ｐゴシック" panose="020B0600070205080204" pitchFamily="50" charset="-128"/>
                <a:ea typeface="ＭＳ Ｐゴシック" panose="020B0600070205080204" pitchFamily="50" charset="-128"/>
              </a:rPr>
              <a:t>運営に関する基準（</a:t>
            </a:r>
            <a:r>
              <a:rPr lang="ja-JP" altLang="en-US" sz="1300" dirty="0" smtClean="0">
                <a:latin typeface="ＭＳ Ｐゴシック" panose="020B0600070205080204" pitchFamily="50" charset="-128"/>
                <a:ea typeface="ＭＳ Ｐゴシック" panose="020B0600070205080204" pitchFamily="50" charset="-128"/>
              </a:rPr>
              <a:t>平成一八・九・二九厚労令一七二）</a:t>
            </a:r>
            <a:endParaRPr lang="en-US" altLang="ja-JP" sz="1300" dirty="0" smtClean="0">
              <a:latin typeface="ＭＳ Ｐゴシック" panose="020B0600070205080204" pitchFamily="50" charset="-128"/>
              <a:ea typeface="ＭＳ Ｐゴシック" panose="020B0600070205080204" pitchFamily="50" charset="-128"/>
            </a:endParaRPr>
          </a:p>
          <a:p>
            <a:pPr>
              <a:lnSpc>
                <a:spcPts val="1400"/>
              </a:lnSpc>
            </a:pPr>
            <a:r>
              <a:rPr lang="ja-JP" altLang="en-US" sz="1300" dirty="0" smtClean="0">
                <a:latin typeface="ＭＳ Ｐゴシック" panose="020B0600070205080204" pitchFamily="50" charset="-128"/>
                <a:ea typeface="ＭＳ Ｐゴシック" panose="020B0600070205080204" pitchFamily="50" charset="-128"/>
              </a:rPr>
              <a:t>指定通所支援の事業等の人員、設備及び運営に関する基準（平成二四・二・三厚労令一五）</a:t>
            </a:r>
            <a:endParaRPr lang="en-US" altLang="ja-JP" sz="1300" dirty="0" smtClean="0">
              <a:latin typeface="ＭＳ Ｐゴシック" panose="020B0600070205080204" pitchFamily="50" charset="-128"/>
              <a:ea typeface="ＭＳ Ｐゴシック" panose="020B0600070205080204" pitchFamily="50" charset="-128"/>
            </a:endParaRPr>
          </a:p>
          <a:p>
            <a:pPr>
              <a:lnSpc>
                <a:spcPts val="1400"/>
              </a:lnSpc>
            </a:pPr>
            <a:r>
              <a:rPr lang="ja-JP" altLang="en-US" sz="1300" dirty="0" smtClean="0">
                <a:latin typeface="ＭＳ Ｐゴシック" panose="020B0600070205080204" pitchFamily="50" charset="-128"/>
                <a:ea typeface="ＭＳ Ｐゴシック" panose="020B0600070205080204" pitchFamily="50" charset="-128"/>
              </a:rPr>
              <a:t>指定障害児入所施設等の人員、設備及び運営に関する基準（平成二四・二・三厚労令一六）</a:t>
            </a:r>
            <a:endParaRPr lang="en-US" altLang="ja-JP" sz="1300" dirty="0" smtClean="0">
              <a:latin typeface="ＭＳ Ｐゴシック" panose="020B0600070205080204" pitchFamily="50" charset="-128"/>
              <a:ea typeface="ＭＳ Ｐゴシック" panose="020B0600070205080204" pitchFamily="50" charset="-128"/>
            </a:endParaRPr>
          </a:p>
          <a:p>
            <a:pPr>
              <a:lnSpc>
                <a:spcPts val="1400"/>
              </a:lnSpc>
            </a:pPr>
            <a:r>
              <a:rPr lang="ja-JP" altLang="en-US" sz="1300" u="sng" dirty="0" smtClean="0">
                <a:latin typeface="ＭＳ Ｐゴシック" panose="020B0600070205080204" pitchFamily="50" charset="-128"/>
                <a:ea typeface="ＭＳ Ｐゴシック" panose="020B0600070205080204" pitchFamily="50" charset="-128"/>
              </a:rPr>
              <a:t>（</a:t>
            </a:r>
            <a:r>
              <a:rPr lang="ja-JP" altLang="en-US" sz="1300" u="sng" dirty="0">
                <a:latin typeface="ＭＳ Ｐゴシック" panose="020B0600070205080204" pitchFamily="50" charset="-128"/>
                <a:ea typeface="ＭＳ Ｐゴシック" panose="020B0600070205080204" pitchFamily="50" charset="-128"/>
              </a:rPr>
              <a:t>従業者）</a:t>
            </a:r>
            <a:endParaRPr lang="ja-JP" altLang="en-US" sz="1300" dirty="0">
              <a:latin typeface="ＭＳ Ｐゴシック" panose="020B0600070205080204" pitchFamily="50" charset="-128"/>
              <a:ea typeface="ＭＳ Ｐゴシック" panose="020B0600070205080204" pitchFamily="50" charset="-128"/>
            </a:endParaRPr>
          </a:p>
          <a:p>
            <a:pPr marL="179388" indent="-179388">
              <a:lnSpc>
                <a:spcPts val="1400"/>
              </a:lnSpc>
              <a:spcBef>
                <a:spcPts val="300"/>
              </a:spcBef>
              <a:spcAft>
                <a:spcPts val="300"/>
              </a:spcAft>
              <a:buFont typeface="ＭＳ ゴシック" panose="020B0609070205080204" pitchFamily="49" charset="-128"/>
              <a:buChar char="○"/>
              <a:defRPr/>
            </a:pPr>
            <a:r>
              <a:rPr lang="ja-JP" altLang="en-US" sz="1300" dirty="0" smtClean="0">
                <a:latin typeface="ＭＳ Ｐゴシック" panose="020B0600070205080204" pitchFamily="50" charset="-128"/>
                <a:ea typeface="ＭＳ Ｐゴシック" panose="020B0600070205080204" pitchFamily="50" charset="-128"/>
              </a:rPr>
              <a:t>指定療養介護事業所ごと利用者の数の区分に応じ、</a:t>
            </a:r>
            <a:r>
              <a:rPr lang="ja-JP" altLang="en-US" sz="1300" b="1" u="sng" dirty="0" smtClean="0">
                <a:solidFill>
                  <a:schemeClr val="tx1"/>
                </a:solidFill>
                <a:latin typeface="ＭＳ Ｐゴシック" panose="020B0600070205080204" pitchFamily="50" charset="-128"/>
                <a:ea typeface="ＭＳ Ｐゴシック" panose="020B0600070205080204" pitchFamily="50" charset="-128"/>
              </a:rPr>
              <a:t>サービス管理責任者を</a:t>
            </a:r>
            <a:r>
              <a:rPr lang="ja-JP" altLang="en-US" sz="1300" b="1" u="sng" dirty="0">
                <a:solidFill>
                  <a:schemeClr val="tx1"/>
                </a:solidFill>
                <a:latin typeface="ＭＳ Ｐゴシック" panose="020B0600070205080204" pitchFamily="50" charset="-128"/>
                <a:ea typeface="ＭＳ Ｐゴシック" panose="020B0600070205080204" pitchFamily="50" charset="-128"/>
              </a:rPr>
              <a:t>配置する</a:t>
            </a:r>
            <a:r>
              <a:rPr lang="ja-JP" altLang="en-US" sz="1300" b="1" u="sng" dirty="0" smtClean="0">
                <a:solidFill>
                  <a:schemeClr val="tx1"/>
                </a:solidFill>
                <a:latin typeface="ＭＳ Ｐゴシック" panose="020B0600070205080204" pitchFamily="50" charset="-128"/>
                <a:ea typeface="ＭＳ Ｐゴシック" panose="020B0600070205080204" pitchFamily="50" charset="-128"/>
              </a:rPr>
              <a:t>。</a:t>
            </a:r>
            <a:endParaRPr lang="en-US" altLang="ja-JP" sz="1300" b="1" u="sng" dirty="0" smtClean="0">
              <a:solidFill>
                <a:schemeClr val="tx1"/>
              </a:solidFill>
              <a:latin typeface="ＭＳ Ｐゴシック" panose="020B0600070205080204" pitchFamily="50" charset="-128"/>
              <a:ea typeface="ＭＳ Ｐゴシック" panose="020B0600070205080204" pitchFamily="50" charset="-128"/>
            </a:endParaRPr>
          </a:p>
          <a:p>
            <a:pPr>
              <a:lnSpc>
                <a:spcPts val="1400"/>
              </a:lnSpc>
              <a:spcBef>
                <a:spcPts val="300"/>
              </a:spcBef>
              <a:spcAft>
                <a:spcPts val="300"/>
              </a:spcAft>
              <a:defRPr/>
            </a:pP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○児童発達支援管理責任者　一以上</a:t>
            </a:r>
            <a:endParaRPr lang="en-US" altLang="ja-JP" sz="1300" dirty="0">
              <a:solidFill>
                <a:schemeClr val="tx1"/>
              </a:solidFill>
              <a:latin typeface="ＭＳ Ｐゴシック" panose="020B0600070205080204" pitchFamily="50" charset="-128"/>
              <a:ea typeface="ＭＳ Ｐゴシック" panose="020B0600070205080204" pitchFamily="50" charset="-128"/>
            </a:endParaRPr>
          </a:p>
        </p:txBody>
      </p:sp>
      <p:sp>
        <p:nvSpPr>
          <p:cNvPr id="4" name="角丸四角形 3"/>
          <p:cNvSpPr/>
          <p:nvPr/>
        </p:nvSpPr>
        <p:spPr>
          <a:xfrm>
            <a:off x="323528" y="721231"/>
            <a:ext cx="1440160" cy="288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latin typeface="ＭＳ Ｐゴシック" panose="020B0600070205080204" pitchFamily="50" charset="-128"/>
                <a:ea typeface="ＭＳ Ｐゴシック" panose="020B0600070205080204" pitchFamily="50" charset="-128"/>
              </a:rPr>
              <a:t>基準省令</a:t>
            </a:r>
            <a:endParaRPr kumimoji="1" lang="ja-JP" altLang="en-US" sz="1600" dirty="0">
              <a:latin typeface="ＭＳ Ｐゴシック" panose="020B0600070205080204" pitchFamily="50" charset="-128"/>
              <a:ea typeface="ＭＳ Ｐゴシック" panose="020B0600070205080204" pitchFamily="50" charset="-128"/>
            </a:endParaRPr>
          </a:p>
        </p:txBody>
      </p:sp>
      <p:sp>
        <p:nvSpPr>
          <p:cNvPr id="8" name="正方形/長方形 7"/>
          <p:cNvSpPr/>
          <p:nvPr/>
        </p:nvSpPr>
        <p:spPr>
          <a:xfrm>
            <a:off x="319724" y="3114720"/>
            <a:ext cx="8496944" cy="178297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lnSpc>
                <a:spcPts val="1100"/>
              </a:lnSpc>
              <a:spcBef>
                <a:spcPts val="300"/>
              </a:spcBef>
              <a:spcAft>
                <a:spcPts val="300"/>
              </a:spcAft>
              <a:defRPr/>
            </a:pP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サービス管理を行う者として厚生労働大臣が定めるもの等（平成一八・九二九厚労告五四四）</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a:lnSpc>
                <a:spcPts val="1100"/>
              </a:lnSpc>
              <a:spcBef>
                <a:spcPts val="300"/>
              </a:spcBef>
              <a:spcAft>
                <a:spcPts val="300"/>
              </a:spcAft>
              <a:defRPr/>
            </a:pPr>
            <a:r>
              <a:rPr lang="ja-JP" altLang="en-US" sz="1300" dirty="0" smtClean="0">
                <a:solidFill>
                  <a:schemeClr val="tx1"/>
                </a:solidFill>
                <a:latin typeface="ＭＳ Ｐゴシック" panose="020B0600070205080204" pitchFamily="50" charset="-128"/>
                <a:ea typeface="ＭＳ Ｐゴシック" panose="020B0600070205080204" pitchFamily="50" charset="-128"/>
              </a:rPr>
              <a:t>障害児通所施設又は障害児入所支援の提供の管理を行う者として厚生労働大臣が定めるもの</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algn="r">
              <a:lnSpc>
                <a:spcPts val="1100"/>
              </a:lnSpc>
              <a:spcBef>
                <a:spcPts val="300"/>
              </a:spcBef>
              <a:spcAft>
                <a:spcPts val="300"/>
              </a:spcAft>
              <a:defRPr/>
            </a:pP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（平成二四・三・三〇厚労告二二七／改正：平成三一・三・二九厚労告一〇九・一一〇）</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9" name="角丸四角形 8"/>
          <p:cNvSpPr/>
          <p:nvPr/>
        </p:nvSpPr>
        <p:spPr>
          <a:xfrm>
            <a:off x="319724" y="2826688"/>
            <a:ext cx="1440160" cy="288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latin typeface="ＭＳ Ｐゴシック" panose="020B0600070205080204" pitchFamily="50" charset="-128"/>
                <a:ea typeface="ＭＳ Ｐゴシック" panose="020B0600070205080204" pitchFamily="50" charset="-128"/>
              </a:rPr>
              <a:t>告示</a:t>
            </a:r>
            <a:endParaRPr kumimoji="1" lang="ja-JP" altLang="en-US" sz="1600" dirty="0">
              <a:latin typeface="ＭＳ Ｐゴシック" panose="020B0600070205080204" pitchFamily="50" charset="-128"/>
              <a:ea typeface="ＭＳ Ｐゴシック" panose="020B0600070205080204" pitchFamily="50" charset="-128"/>
            </a:endParaRPr>
          </a:p>
        </p:txBody>
      </p:sp>
      <p:sp>
        <p:nvSpPr>
          <p:cNvPr id="17" name="下矢印 16"/>
          <p:cNvSpPr/>
          <p:nvPr/>
        </p:nvSpPr>
        <p:spPr>
          <a:xfrm>
            <a:off x="3123775" y="5015085"/>
            <a:ext cx="2699755" cy="3848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18" name="正方形/長方形 17"/>
          <p:cNvSpPr/>
          <p:nvPr/>
        </p:nvSpPr>
        <p:spPr>
          <a:xfrm>
            <a:off x="327397" y="5473759"/>
            <a:ext cx="8496944" cy="108012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spcBef>
                <a:spcPts val="300"/>
              </a:spcBef>
              <a:spcAft>
                <a:spcPts val="300"/>
              </a:spcAft>
              <a:defRPr/>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サービス管理責任者研修事業の実施について（平成一八・八・三〇　障発〇八三〇〇〇四）</a:t>
            </a:r>
            <a:endParaRPr lang="en-US" altLang="ja-JP" sz="1050" dirty="0" smtClean="0">
              <a:solidFill>
                <a:schemeClr val="tx1"/>
              </a:solidFill>
              <a:latin typeface="ＭＳ Ｐゴシック" panose="020B0600070205080204" pitchFamily="50" charset="-128"/>
              <a:ea typeface="ＭＳ Ｐゴシック" panose="020B0600070205080204" pitchFamily="50" charset="-128"/>
            </a:endParaRPr>
          </a:p>
          <a:p>
            <a:pPr marL="171450" indent="-171450">
              <a:spcBef>
                <a:spcPts val="300"/>
              </a:spcBef>
              <a:spcAft>
                <a:spcPts val="300"/>
              </a:spcAft>
              <a:buFont typeface="ＭＳ Ｐゴシック" panose="020B0600070205080204" pitchFamily="50" charset="-128"/>
              <a:buChar char="○"/>
              <a:defRPr/>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サービス管理責任者研修</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marL="171450" indent="-171450">
              <a:spcBef>
                <a:spcPts val="300"/>
              </a:spcBef>
              <a:spcAft>
                <a:spcPts val="300"/>
              </a:spcAft>
              <a:buFont typeface="ＭＳ Ｐゴシック" panose="020B0600070205080204" pitchFamily="50" charset="-128"/>
              <a:buChar char="○"/>
              <a:defRPr/>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児童発達支援管理責任者研修</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19" name="角丸四角形 18"/>
          <p:cNvSpPr/>
          <p:nvPr/>
        </p:nvSpPr>
        <p:spPr>
          <a:xfrm>
            <a:off x="323528" y="5197718"/>
            <a:ext cx="1440160" cy="288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latin typeface="ＭＳ Ｐゴシック" panose="020B0600070205080204" pitchFamily="50" charset="-128"/>
                <a:ea typeface="ＭＳ Ｐゴシック" panose="020B0600070205080204" pitchFamily="50" charset="-128"/>
              </a:rPr>
              <a:t>通知</a:t>
            </a:r>
            <a:endParaRPr kumimoji="1" lang="ja-JP" altLang="en-US" sz="1600" dirty="0">
              <a:latin typeface="ＭＳ Ｐゴシック" panose="020B0600070205080204" pitchFamily="50" charset="-128"/>
              <a:ea typeface="ＭＳ Ｐゴシック" panose="020B0600070205080204" pitchFamily="50" charset="-128"/>
            </a:endParaRPr>
          </a:p>
        </p:txBody>
      </p:sp>
      <p:sp>
        <p:nvSpPr>
          <p:cNvPr id="21" name="正方形/長方形 20"/>
          <p:cNvSpPr/>
          <p:nvPr/>
        </p:nvSpPr>
        <p:spPr>
          <a:xfrm>
            <a:off x="4089966" y="5838592"/>
            <a:ext cx="3494825" cy="489725"/>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都道府県等による初任者及び現任研修は</a:t>
            </a:r>
            <a:endParaRPr kumimoji="1"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400" b="1" u="sng" dirty="0" smtClean="0">
                <a:solidFill>
                  <a:schemeClr val="tx1"/>
                </a:solidFill>
                <a:latin typeface="ＭＳ Ｐゴシック" panose="020B0600070205080204" pitchFamily="50" charset="-128"/>
                <a:ea typeface="ＭＳ Ｐゴシック" panose="020B0600070205080204" pitchFamily="50" charset="-128"/>
              </a:rPr>
              <a:t>標準カリキュラム以上の内容</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で実施する。</a:t>
            </a:r>
            <a:endParaRPr kumimoji="1" lang="en-US" altLang="ja-JP" sz="1400" dirty="0" smtClean="0">
              <a:solidFill>
                <a:schemeClr val="tx1"/>
              </a:solidFill>
              <a:latin typeface="ＭＳ Ｐゴシック" panose="020B0600070205080204" pitchFamily="50" charset="-128"/>
              <a:ea typeface="ＭＳ Ｐゴシック" panose="020B0600070205080204" pitchFamily="50" charset="-128"/>
            </a:endParaRPr>
          </a:p>
        </p:txBody>
      </p:sp>
      <p:cxnSp>
        <p:nvCxnSpPr>
          <p:cNvPr id="23" name="直線矢印コネクタ 22"/>
          <p:cNvCxnSpPr/>
          <p:nvPr/>
        </p:nvCxnSpPr>
        <p:spPr>
          <a:xfrm>
            <a:off x="3066876" y="6067286"/>
            <a:ext cx="900100" cy="0"/>
          </a:xfrm>
          <a:prstGeom prst="straightConnector1">
            <a:avLst/>
          </a:prstGeom>
          <a:ln w="57150">
            <a:tailEnd type="arrow"/>
          </a:ln>
        </p:spPr>
        <p:style>
          <a:lnRef idx="3">
            <a:schemeClr val="accent1"/>
          </a:lnRef>
          <a:fillRef idx="0">
            <a:schemeClr val="accent1"/>
          </a:fillRef>
          <a:effectRef idx="2">
            <a:schemeClr val="accent1"/>
          </a:effectRef>
          <a:fontRef idx="minor">
            <a:schemeClr val="tx1"/>
          </a:fontRef>
        </p:style>
      </p:cxnSp>
      <p:grpSp>
        <p:nvGrpSpPr>
          <p:cNvPr id="22" name="グループ化 21"/>
          <p:cNvGrpSpPr/>
          <p:nvPr/>
        </p:nvGrpSpPr>
        <p:grpSpPr>
          <a:xfrm>
            <a:off x="0" y="460252"/>
            <a:ext cx="9144000" cy="72008"/>
            <a:chOff x="0" y="188640"/>
            <a:chExt cx="9144000" cy="72008"/>
          </a:xfrm>
        </p:grpSpPr>
        <p:cxnSp>
          <p:nvCxnSpPr>
            <p:cNvPr id="24" name="直線コネクタ 23"/>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5" name="下矢印 4"/>
          <p:cNvSpPr/>
          <p:nvPr/>
        </p:nvSpPr>
        <p:spPr>
          <a:xfrm>
            <a:off x="3123776" y="2682672"/>
            <a:ext cx="2699755"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26" name="正方形/長方形 25"/>
          <p:cNvSpPr/>
          <p:nvPr/>
        </p:nvSpPr>
        <p:spPr>
          <a:xfrm>
            <a:off x="2318637" y="3759375"/>
            <a:ext cx="1700914" cy="1039958"/>
          </a:xfrm>
          <a:prstGeom prst="rect">
            <a:avLst/>
          </a:prstGeom>
          <a:ln w="19050"/>
        </p:spPr>
        <p:style>
          <a:lnRef idx="2">
            <a:schemeClr val="dk1"/>
          </a:lnRef>
          <a:fillRef idx="1">
            <a:schemeClr val="lt1"/>
          </a:fillRef>
          <a:effectRef idx="0">
            <a:schemeClr val="dk1"/>
          </a:effectRef>
          <a:fontRef idx="minor">
            <a:schemeClr val="dk1"/>
          </a:fontRef>
        </p:style>
        <p:txBody>
          <a:bodyPr rtlCol="0" anchor="t"/>
          <a:lstStyle/>
          <a:p>
            <a:r>
              <a:rPr kumimoji="1" lang="ja-JP" altLang="en-US" sz="900" b="1" dirty="0" smtClean="0">
                <a:solidFill>
                  <a:schemeClr val="tx1"/>
                </a:solidFill>
                <a:latin typeface="ＭＳ Ｐゴシック" panose="020B0600070205080204" pitchFamily="50" charset="-128"/>
                <a:ea typeface="ＭＳ Ｐゴシック" panose="020B0600070205080204" pitchFamily="50" charset="-128"/>
              </a:rPr>
              <a:t>基礎研修修了</a:t>
            </a:r>
            <a:endParaRPr kumimoji="1" lang="en-US" altLang="ja-JP" sz="900" b="1"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相談支援従事者初任者</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研修</a:t>
            </a:r>
            <a:endParaRPr kumimoji="1" lang="en-US" altLang="ja-JP" sz="900" dirty="0">
              <a:solidFill>
                <a:schemeClr val="tx1"/>
              </a:solidFill>
              <a:latin typeface="ＭＳ Ｐゴシック" panose="020B0600070205080204" pitchFamily="50" charset="-128"/>
              <a:ea typeface="ＭＳ Ｐゴシック" panose="020B0600070205080204" pitchFamily="50" charset="-128"/>
            </a:endParaRPr>
          </a:p>
          <a:p>
            <a:r>
              <a:rPr lang="ja-JP" altLang="en-US" sz="900" dirty="0">
                <a:solidFill>
                  <a:schemeClr val="tx1"/>
                </a:solidFill>
                <a:latin typeface="ＭＳ Ｐゴシック" panose="020B0600070205080204" pitchFamily="50" charset="-128"/>
                <a:ea typeface="ＭＳ Ｐゴシック" panose="020B0600070205080204" pitchFamily="50" charset="-128"/>
              </a:rPr>
              <a:t>講義</a:t>
            </a:r>
            <a:r>
              <a:rPr lang="ja-JP" altLang="en-US" sz="900" dirty="0" smtClean="0">
                <a:solidFill>
                  <a:schemeClr val="tx1"/>
                </a:solidFill>
                <a:latin typeface="ＭＳ Ｐゴシック" panose="020B0600070205080204" pitchFamily="50" charset="-128"/>
                <a:ea typeface="ＭＳ Ｐゴシック" panose="020B0600070205080204" pitchFamily="50" charset="-128"/>
              </a:rPr>
              <a:t>部分の一部を受講</a:t>
            </a:r>
            <a:endParaRPr kumimoji="1" lang="en-US" altLang="ja-JP" sz="900" dirty="0" smtClean="0">
              <a:solidFill>
                <a:srgbClr val="FF0000"/>
              </a:solidFill>
              <a:latin typeface="ＭＳ Ｐゴシック" panose="020B0600070205080204" pitchFamily="50" charset="-128"/>
              <a:ea typeface="ＭＳ Ｐゴシック" panose="020B0600070205080204" pitchFamily="50" charset="-128"/>
            </a:endParaRPr>
          </a:p>
          <a:p>
            <a:pPr algn="ct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a:t>
            </a:r>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900" dirty="0" smtClean="0">
                <a:solidFill>
                  <a:schemeClr val="tx1"/>
                </a:solidFill>
                <a:latin typeface="ＭＳ Ｐゴシック" panose="020B0600070205080204" pitchFamily="50" charset="-128"/>
                <a:ea typeface="ＭＳ Ｐゴシック" panose="020B0600070205080204" pitchFamily="50" charset="-128"/>
              </a:rPr>
              <a:t>基礎研修を受講</a:t>
            </a:r>
            <a:r>
              <a:rPr lang="ja-JP" altLang="en-US" sz="900" b="1" dirty="0" smtClean="0">
                <a:solidFill>
                  <a:schemeClr val="tx1"/>
                </a:solidFill>
                <a:latin typeface="ＭＳ Ｐゴシック" panose="020B0600070205080204" pitchFamily="50" charset="-128"/>
                <a:ea typeface="ＭＳ Ｐゴシック" panose="020B0600070205080204" pitchFamily="50" charset="-128"/>
              </a:rPr>
              <a:t>（</a:t>
            </a:r>
            <a:r>
              <a:rPr lang="en-US" altLang="ja-JP" sz="900" b="1" dirty="0" smtClean="0">
                <a:solidFill>
                  <a:schemeClr val="tx1"/>
                </a:solidFill>
                <a:latin typeface="ＭＳ Ｐゴシック" panose="020B0600070205080204" pitchFamily="50" charset="-128"/>
                <a:ea typeface="ＭＳ Ｐゴシック" panose="020B0600070205080204" pitchFamily="50" charset="-128"/>
              </a:rPr>
              <a:t>15h</a:t>
            </a:r>
            <a:r>
              <a:rPr lang="ja-JP" altLang="en-US" sz="900" b="1" dirty="0" smtClean="0">
                <a:solidFill>
                  <a:schemeClr val="tx1"/>
                </a:solidFill>
                <a:latin typeface="ＭＳ Ｐゴシック" panose="020B0600070205080204" pitchFamily="50" charset="-128"/>
                <a:ea typeface="ＭＳ Ｐゴシック" panose="020B0600070205080204" pitchFamily="50" charset="-128"/>
              </a:rPr>
              <a:t>）</a:t>
            </a:r>
            <a:endParaRPr lang="en-US" altLang="ja-JP" sz="900" b="1" dirty="0">
              <a:solidFill>
                <a:schemeClr val="tx1"/>
              </a:solidFill>
              <a:latin typeface="ＭＳ Ｐゴシック" panose="020B0600070205080204" pitchFamily="50" charset="-128"/>
              <a:ea typeface="ＭＳ Ｐゴシック" panose="020B0600070205080204" pitchFamily="50" charset="-128"/>
            </a:endParaRPr>
          </a:p>
          <a:p>
            <a:endParaRPr kumimoji="1" lang="ja-JP" altLang="en-US" sz="900" dirty="0">
              <a:solidFill>
                <a:srgbClr val="FF0000"/>
              </a:solidFill>
              <a:latin typeface="ＭＳ Ｐゴシック" panose="020B0600070205080204" pitchFamily="50" charset="-128"/>
              <a:ea typeface="ＭＳ Ｐゴシック" panose="020B0600070205080204" pitchFamily="50" charset="-128"/>
            </a:endParaRPr>
          </a:p>
        </p:txBody>
      </p:sp>
      <p:sp>
        <p:nvSpPr>
          <p:cNvPr id="27" name="正方形/長方形 26"/>
          <p:cNvSpPr/>
          <p:nvPr/>
        </p:nvSpPr>
        <p:spPr>
          <a:xfrm>
            <a:off x="4909929" y="3759375"/>
            <a:ext cx="1030264" cy="1039958"/>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900" b="1" dirty="0" smtClean="0">
                <a:solidFill>
                  <a:schemeClr val="tx1"/>
                </a:solidFill>
                <a:latin typeface="ＭＳ Ｐゴシック" panose="020B0600070205080204" pitchFamily="50" charset="-128"/>
                <a:ea typeface="ＭＳ Ｐゴシック" panose="020B0600070205080204" pitchFamily="50" charset="-128"/>
              </a:rPr>
              <a:t>実践研修修了</a:t>
            </a:r>
          </a:p>
          <a:p>
            <a:pPr algn="ctr"/>
            <a:endParaRPr lang="en-US" altLang="ja-JP" sz="9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900" b="1" dirty="0" smtClean="0">
                <a:solidFill>
                  <a:schemeClr val="tx1"/>
                </a:solidFill>
                <a:latin typeface="ＭＳ Ｐゴシック" panose="020B0600070205080204" pitchFamily="50" charset="-128"/>
                <a:ea typeface="ＭＳ Ｐゴシック" panose="020B0600070205080204" pitchFamily="50" charset="-128"/>
              </a:rPr>
              <a:t>実践研修を受講（</a:t>
            </a:r>
            <a:r>
              <a:rPr kumimoji="1" lang="en-US" altLang="ja-JP" sz="900" b="1" dirty="0" smtClean="0">
                <a:solidFill>
                  <a:schemeClr val="tx1"/>
                </a:solidFill>
                <a:latin typeface="ＭＳ Ｐゴシック" panose="020B0600070205080204" pitchFamily="50" charset="-128"/>
                <a:ea typeface="ＭＳ Ｐゴシック" panose="020B0600070205080204" pitchFamily="50" charset="-128"/>
              </a:rPr>
              <a:t>14.5h</a:t>
            </a:r>
            <a:r>
              <a:rPr kumimoji="1" lang="ja-JP" altLang="en-US" sz="900" b="1"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900" b="1" dirty="0">
              <a:solidFill>
                <a:schemeClr val="tx1"/>
              </a:solidFill>
              <a:latin typeface="ＭＳ Ｐゴシック" panose="020B0600070205080204" pitchFamily="50" charset="-128"/>
              <a:ea typeface="ＭＳ Ｐゴシック" panose="020B0600070205080204" pitchFamily="50" charset="-128"/>
            </a:endParaRPr>
          </a:p>
        </p:txBody>
      </p:sp>
      <p:sp>
        <p:nvSpPr>
          <p:cNvPr id="28" name="正方形/長方形 27"/>
          <p:cNvSpPr/>
          <p:nvPr/>
        </p:nvSpPr>
        <p:spPr>
          <a:xfrm>
            <a:off x="397008" y="3759375"/>
            <a:ext cx="1484264" cy="1039958"/>
          </a:xfrm>
          <a:prstGeom prst="rect">
            <a:avLst/>
          </a:prstGeom>
          <a:ln w="19050"/>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900" dirty="0" smtClean="0">
                <a:solidFill>
                  <a:schemeClr val="tx1"/>
                </a:solidFill>
                <a:latin typeface="ＭＳ Ｐゴシック" panose="020B0600070205080204" pitchFamily="50" charset="-128"/>
                <a:ea typeface="ＭＳ Ｐゴシック" panose="020B0600070205080204" pitchFamily="50" charset="-128"/>
              </a:rPr>
              <a:t>サービス</a:t>
            </a:r>
            <a:r>
              <a:rPr lang="ja-JP" altLang="en-US" sz="900" dirty="0">
                <a:solidFill>
                  <a:schemeClr val="tx1"/>
                </a:solidFill>
                <a:latin typeface="ＭＳ Ｐゴシック" panose="020B0600070205080204" pitchFamily="50" charset="-128"/>
                <a:ea typeface="ＭＳ Ｐゴシック" panose="020B0600070205080204" pitchFamily="50" charset="-128"/>
              </a:rPr>
              <a:t>管理</a:t>
            </a:r>
            <a:r>
              <a:rPr lang="ja-JP" altLang="en-US" sz="900" dirty="0" smtClean="0">
                <a:solidFill>
                  <a:schemeClr val="tx1"/>
                </a:solidFill>
                <a:latin typeface="ＭＳ Ｐゴシック" panose="020B0600070205080204" pitchFamily="50" charset="-128"/>
                <a:ea typeface="ＭＳ Ｐゴシック" panose="020B0600070205080204" pitchFamily="50" charset="-128"/>
              </a:rPr>
              <a:t>責任者</a:t>
            </a:r>
            <a:endParaRPr lang="en-US" altLang="ja-JP" sz="900" dirty="0" smtClean="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900" dirty="0" smtClean="0">
                <a:solidFill>
                  <a:schemeClr val="tx1"/>
                </a:solidFill>
                <a:latin typeface="ＭＳ Ｐゴシック" panose="020B0600070205080204" pitchFamily="50" charset="-128"/>
                <a:ea typeface="ＭＳ Ｐゴシック" panose="020B0600070205080204" pitchFamily="50" charset="-128"/>
              </a:rPr>
              <a:t>実務経験要件</a:t>
            </a:r>
            <a:endParaRPr lang="en-US" altLang="ja-JP" sz="900" dirty="0">
              <a:solidFill>
                <a:schemeClr val="tx1"/>
              </a:solidFill>
              <a:latin typeface="ＭＳ Ｐゴシック" panose="020B0600070205080204" pitchFamily="50" charset="-128"/>
              <a:ea typeface="ＭＳ Ｐゴシック" panose="020B0600070205080204" pitchFamily="50" charset="-128"/>
            </a:endParaRPr>
          </a:p>
          <a:p>
            <a:pPr algn="ctr">
              <a:lnSpc>
                <a:spcPts val="600"/>
              </a:lnSpc>
            </a:pPr>
            <a:endParaRPr lang="en-US" altLang="ja-JP" sz="9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900" dirty="0">
                <a:solidFill>
                  <a:schemeClr val="tx1"/>
                </a:solidFill>
                <a:latin typeface="ＭＳ Ｐゴシック" panose="020B0600070205080204" pitchFamily="50" charset="-128"/>
                <a:ea typeface="ＭＳ Ｐゴシック" panose="020B0600070205080204" pitchFamily="50" charset="-128"/>
              </a:rPr>
              <a:t>児童発達支援</a:t>
            </a:r>
            <a:r>
              <a:rPr lang="ja-JP" altLang="en-US" sz="900" dirty="0" smtClean="0">
                <a:solidFill>
                  <a:schemeClr val="tx1"/>
                </a:solidFill>
                <a:latin typeface="ＭＳ Ｐゴシック" panose="020B0600070205080204" pitchFamily="50" charset="-128"/>
                <a:ea typeface="ＭＳ Ｐゴシック" panose="020B0600070205080204" pitchFamily="50" charset="-128"/>
              </a:rPr>
              <a:t>管理責任者</a:t>
            </a:r>
          </a:p>
          <a:p>
            <a:pPr algn="ct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実務経験</a:t>
            </a:r>
            <a:r>
              <a:rPr lang="ja-JP" altLang="en-US" sz="900" dirty="0" smtClean="0">
                <a:solidFill>
                  <a:schemeClr val="tx1"/>
                </a:solidFill>
                <a:latin typeface="ＭＳ Ｐゴシック" panose="020B0600070205080204" pitchFamily="50" charset="-128"/>
                <a:ea typeface="ＭＳ Ｐゴシック" panose="020B0600070205080204" pitchFamily="50" charset="-128"/>
              </a:rPr>
              <a:t>要件</a:t>
            </a:r>
            <a:endParaRPr lang="en-US" altLang="ja-JP" sz="900" dirty="0" smtClean="0">
              <a:solidFill>
                <a:srgbClr val="FF0000"/>
              </a:solidFill>
              <a:latin typeface="ＭＳ Ｐゴシック" panose="020B0600070205080204" pitchFamily="50" charset="-128"/>
              <a:ea typeface="ＭＳ Ｐゴシック" panose="020B0600070205080204" pitchFamily="50" charset="-128"/>
            </a:endParaRPr>
          </a:p>
        </p:txBody>
      </p:sp>
      <p:sp>
        <p:nvSpPr>
          <p:cNvPr id="29" name="加算記号 23"/>
          <p:cNvSpPr/>
          <p:nvPr/>
        </p:nvSpPr>
        <p:spPr>
          <a:xfrm>
            <a:off x="1915560" y="4053854"/>
            <a:ext cx="370947" cy="362881"/>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400">
              <a:latin typeface="ＭＳ Ｐゴシック" panose="020B0600070205080204" pitchFamily="50" charset="-128"/>
              <a:ea typeface="ＭＳ Ｐゴシック" panose="020B0600070205080204" pitchFamily="50" charset="-128"/>
            </a:endParaRPr>
          </a:p>
        </p:txBody>
      </p:sp>
      <p:sp>
        <p:nvSpPr>
          <p:cNvPr id="30" name="Rectangle 7"/>
          <p:cNvSpPr>
            <a:spLocks noChangeArrowheads="1"/>
          </p:cNvSpPr>
          <p:nvPr/>
        </p:nvSpPr>
        <p:spPr bwMode="auto">
          <a:xfrm>
            <a:off x="6314027" y="3759375"/>
            <a:ext cx="1164228" cy="1039958"/>
          </a:xfrm>
          <a:prstGeom prst="rect">
            <a:avLst/>
          </a:prstGeom>
          <a:ln>
            <a:headEnd/>
            <a:tailEnd/>
          </a:ln>
        </p:spPr>
        <p:style>
          <a:lnRef idx="2">
            <a:schemeClr val="dk1"/>
          </a:lnRef>
          <a:fillRef idx="1">
            <a:schemeClr val="lt1"/>
          </a:fillRef>
          <a:effectRef idx="0">
            <a:schemeClr val="dk1"/>
          </a:effectRef>
          <a:fontRef idx="minor">
            <a:schemeClr val="dk1"/>
          </a:fontRef>
        </p:style>
        <p:txBody>
          <a:bodyPr lIns="91422" tIns="45712" rIns="91422" bIns="45712" anchor="ctr"/>
          <a:lstStyle/>
          <a:p>
            <a:pPr algn="ctr" fontAlgn="base">
              <a:spcBef>
                <a:spcPct val="0"/>
              </a:spcBef>
              <a:spcAft>
                <a:spcPct val="0"/>
              </a:spcAft>
            </a:pPr>
            <a:r>
              <a:rPr lang="ja-JP" altLang="en-US" sz="900" dirty="0">
                <a:solidFill>
                  <a:srgbClr val="000000"/>
                </a:solidFill>
                <a:latin typeface="ＭＳ Ｐゴシック" panose="020B0600070205080204" pitchFamily="50" charset="-128"/>
                <a:ea typeface="ＭＳ Ｐゴシック" panose="020B0600070205080204" pitchFamily="50" charset="-128"/>
              </a:rPr>
              <a:t>サービス</a:t>
            </a:r>
            <a:r>
              <a:rPr lang="ja-JP" altLang="en-US" sz="900" dirty="0" smtClean="0">
                <a:solidFill>
                  <a:srgbClr val="000000"/>
                </a:solidFill>
                <a:latin typeface="ＭＳ Ｐゴシック" panose="020B0600070205080204" pitchFamily="50" charset="-128"/>
                <a:ea typeface="ＭＳ Ｐゴシック" panose="020B0600070205080204" pitchFamily="50" charset="-128"/>
              </a:rPr>
              <a:t>管理</a:t>
            </a:r>
            <a:endParaRPr lang="en-US" altLang="ja-JP" sz="900" dirty="0" smtClean="0">
              <a:solidFill>
                <a:srgbClr val="00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900" dirty="0" smtClean="0">
                <a:solidFill>
                  <a:srgbClr val="000000"/>
                </a:solidFill>
                <a:latin typeface="ＭＳ Ｐゴシック" panose="020B0600070205080204" pitchFamily="50" charset="-128"/>
                <a:ea typeface="ＭＳ Ｐゴシック" panose="020B0600070205080204" pitchFamily="50" charset="-128"/>
              </a:rPr>
              <a:t>責任者</a:t>
            </a:r>
            <a:endParaRPr lang="en-US" altLang="ja-JP" sz="900" dirty="0">
              <a:solidFill>
                <a:srgbClr val="00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900" dirty="0">
                <a:solidFill>
                  <a:srgbClr val="000000"/>
                </a:solidFill>
                <a:latin typeface="ＭＳ Ｐゴシック" panose="020B0600070205080204" pitchFamily="50" charset="-128"/>
                <a:ea typeface="ＭＳ Ｐゴシック" panose="020B0600070205080204" pitchFamily="50" charset="-128"/>
              </a:rPr>
              <a:t>児童発達</a:t>
            </a:r>
            <a:r>
              <a:rPr lang="ja-JP" altLang="en-US" sz="900" dirty="0" smtClean="0">
                <a:solidFill>
                  <a:srgbClr val="000000"/>
                </a:solidFill>
                <a:latin typeface="ＭＳ Ｐゴシック" panose="020B0600070205080204" pitchFamily="50" charset="-128"/>
                <a:ea typeface="ＭＳ Ｐゴシック" panose="020B0600070205080204" pitchFamily="50" charset="-128"/>
              </a:rPr>
              <a:t>支援</a:t>
            </a:r>
            <a:endParaRPr lang="en-US" altLang="ja-JP" sz="900" dirty="0" smtClean="0">
              <a:solidFill>
                <a:srgbClr val="00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900" dirty="0" smtClean="0">
                <a:solidFill>
                  <a:srgbClr val="000000"/>
                </a:solidFill>
                <a:latin typeface="ＭＳ Ｐゴシック" panose="020B0600070205080204" pitchFamily="50" charset="-128"/>
                <a:ea typeface="ＭＳ Ｐゴシック" panose="020B0600070205080204" pitchFamily="50" charset="-128"/>
              </a:rPr>
              <a:t>管理</a:t>
            </a:r>
            <a:r>
              <a:rPr lang="ja-JP" altLang="en-US" sz="900" dirty="0">
                <a:solidFill>
                  <a:srgbClr val="000000"/>
                </a:solidFill>
                <a:latin typeface="ＭＳ Ｐゴシック" panose="020B0600070205080204" pitchFamily="50" charset="-128"/>
                <a:ea typeface="ＭＳ Ｐゴシック" panose="020B0600070205080204" pitchFamily="50" charset="-128"/>
              </a:rPr>
              <a:t>責任者</a:t>
            </a:r>
            <a:endParaRPr lang="en-US" altLang="ja-JP" sz="900" dirty="0">
              <a:solidFill>
                <a:srgbClr val="00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900" dirty="0">
                <a:solidFill>
                  <a:srgbClr val="000000"/>
                </a:solidFill>
                <a:latin typeface="ＭＳ Ｐゴシック" panose="020B0600070205080204" pitchFamily="50" charset="-128"/>
                <a:ea typeface="ＭＳ Ｐゴシック" panose="020B0600070205080204" pitchFamily="50" charset="-128"/>
              </a:rPr>
              <a:t>として</a:t>
            </a:r>
            <a:r>
              <a:rPr lang="ja-JP" altLang="en-US" sz="900" dirty="0" smtClean="0">
                <a:solidFill>
                  <a:srgbClr val="000000"/>
                </a:solidFill>
                <a:latin typeface="ＭＳ Ｐゴシック" panose="020B0600070205080204" pitchFamily="50" charset="-128"/>
                <a:ea typeface="ＭＳ Ｐゴシック" panose="020B0600070205080204" pitchFamily="50" charset="-128"/>
              </a:rPr>
              <a:t>配置</a:t>
            </a:r>
            <a:endParaRPr lang="en-US" altLang="ja-JP" sz="900" dirty="0" smtClean="0">
              <a:solidFill>
                <a:srgbClr val="000000"/>
              </a:solidFill>
              <a:latin typeface="ＭＳ Ｐゴシック" panose="020B0600070205080204" pitchFamily="50" charset="-128"/>
              <a:ea typeface="ＭＳ Ｐゴシック" panose="020B0600070205080204" pitchFamily="50" charset="-128"/>
            </a:endParaRPr>
          </a:p>
        </p:txBody>
      </p:sp>
      <p:sp>
        <p:nvSpPr>
          <p:cNvPr id="31" name="AutoShape 10"/>
          <p:cNvSpPr>
            <a:spLocks noChangeArrowheads="1"/>
          </p:cNvSpPr>
          <p:nvPr/>
        </p:nvSpPr>
        <p:spPr bwMode="auto">
          <a:xfrm rot="5400000">
            <a:off x="5964396" y="4071106"/>
            <a:ext cx="357816" cy="251210"/>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fontAlgn="base">
              <a:spcBef>
                <a:spcPct val="0"/>
              </a:spcBef>
              <a:spcAft>
                <a:spcPct val="0"/>
              </a:spcAft>
            </a:pPr>
            <a:endParaRPr lang="ja-JP" altLang="en-US" dirty="0">
              <a:solidFill>
                <a:srgbClr val="000000"/>
              </a:solidFill>
              <a:latin typeface="ＭＳ Ｐゴシック" panose="020B0600070205080204" pitchFamily="50" charset="-128"/>
              <a:ea typeface="ＭＳ Ｐゴシック" panose="020B0600070205080204" pitchFamily="50" charset="-128"/>
            </a:endParaRPr>
          </a:p>
        </p:txBody>
      </p:sp>
      <p:sp>
        <p:nvSpPr>
          <p:cNvPr id="32" name="AutoShape 10"/>
          <p:cNvSpPr>
            <a:spLocks noChangeArrowheads="1"/>
          </p:cNvSpPr>
          <p:nvPr/>
        </p:nvSpPr>
        <p:spPr bwMode="auto">
          <a:xfrm rot="5400000">
            <a:off x="7423165" y="4113837"/>
            <a:ext cx="357816" cy="165749"/>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fontAlgn="base">
              <a:spcBef>
                <a:spcPct val="0"/>
              </a:spcBef>
              <a:spcAft>
                <a:spcPct val="0"/>
              </a:spcAft>
            </a:pPr>
            <a:endParaRPr lang="ja-JP" altLang="en-US" dirty="0">
              <a:solidFill>
                <a:srgbClr val="000000"/>
              </a:solidFill>
              <a:latin typeface="ＭＳ Ｐゴシック" panose="020B0600070205080204" pitchFamily="50" charset="-128"/>
              <a:ea typeface="ＭＳ Ｐゴシック" panose="020B0600070205080204" pitchFamily="50" charset="-128"/>
            </a:endParaRPr>
          </a:p>
        </p:txBody>
      </p:sp>
      <p:sp>
        <p:nvSpPr>
          <p:cNvPr id="33" name="正方形/長方形 32"/>
          <p:cNvSpPr/>
          <p:nvPr/>
        </p:nvSpPr>
        <p:spPr>
          <a:xfrm>
            <a:off x="7736706" y="3759374"/>
            <a:ext cx="1010900" cy="1039959"/>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ctr"/>
          <a:lstStyle/>
          <a:p>
            <a:pPr algn="ctr"/>
            <a:r>
              <a:rPr kumimoji="1" lang="ja-JP" altLang="en-US" sz="900" b="1" dirty="0" smtClean="0">
                <a:solidFill>
                  <a:schemeClr val="tx1"/>
                </a:solidFill>
                <a:latin typeface="ＭＳ Ｐゴシック" panose="020B0600070205080204" pitchFamily="50" charset="-128"/>
                <a:ea typeface="ＭＳ Ｐゴシック" panose="020B0600070205080204" pitchFamily="50" charset="-128"/>
              </a:rPr>
              <a:t>更新研修修了</a:t>
            </a:r>
          </a:p>
          <a:p>
            <a:pPr algn="ctr"/>
            <a:r>
              <a:rPr lang="en-US" altLang="ja-JP" sz="900" b="1" dirty="0">
                <a:solidFill>
                  <a:schemeClr val="tx1"/>
                </a:solidFill>
                <a:latin typeface="ＭＳ Ｐゴシック" panose="020B0600070205080204" pitchFamily="50" charset="-128"/>
                <a:ea typeface="ＭＳ Ｐゴシック" panose="020B0600070205080204" pitchFamily="50" charset="-128"/>
              </a:rPr>
              <a:t>※</a:t>
            </a:r>
            <a:r>
              <a:rPr lang="ja-JP" altLang="en-US" sz="900" b="1" dirty="0">
                <a:solidFill>
                  <a:schemeClr val="tx1"/>
                </a:solidFill>
                <a:latin typeface="ＭＳ Ｐゴシック" panose="020B0600070205080204" pitchFamily="50" charset="-128"/>
                <a:ea typeface="ＭＳ Ｐゴシック" panose="020B0600070205080204" pitchFamily="50" charset="-128"/>
              </a:rPr>
              <a:t>５年毎に受講</a:t>
            </a:r>
            <a:endParaRPr kumimoji="1" lang="ja-JP" altLang="en-US" sz="900" b="1" dirty="0">
              <a:solidFill>
                <a:schemeClr val="tx1"/>
              </a:solidFill>
              <a:latin typeface="ＭＳ Ｐゴシック" panose="020B0600070205080204" pitchFamily="50" charset="-128"/>
              <a:ea typeface="ＭＳ Ｐゴシック" panose="020B0600070205080204" pitchFamily="50" charset="-128"/>
            </a:endParaRPr>
          </a:p>
          <a:p>
            <a:pPr algn="ctr"/>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900" b="1" dirty="0" smtClean="0">
                <a:solidFill>
                  <a:schemeClr val="tx1"/>
                </a:solidFill>
                <a:latin typeface="ＭＳ Ｐゴシック" panose="020B0600070205080204" pitchFamily="50" charset="-128"/>
                <a:ea typeface="ＭＳ Ｐゴシック" panose="020B0600070205080204" pitchFamily="50" charset="-128"/>
              </a:rPr>
              <a:t>（</a:t>
            </a:r>
            <a:r>
              <a:rPr kumimoji="1" lang="en-US" altLang="ja-JP" sz="900" b="1" dirty="0" smtClean="0">
                <a:solidFill>
                  <a:schemeClr val="tx1"/>
                </a:solidFill>
                <a:latin typeface="ＭＳ Ｐゴシック" panose="020B0600070205080204" pitchFamily="50" charset="-128"/>
                <a:ea typeface="ＭＳ Ｐゴシック" panose="020B0600070205080204" pitchFamily="50" charset="-128"/>
              </a:rPr>
              <a:t>13</a:t>
            </a:r>
            <a:r>
              <a:rPr lang="ja-JP" altLang="en-US" sz="900" b="1" dirty="0" smtClean="0">
                <a:solidFill>
                  <a:schemeClr val="tx1"/>
                </a:solidFill>
                <a:latin typeface="ＭＳ Ｐゴシック" panose="020B0600070205080204" pitchFamily="50" charset="-128"/>
                <a:ea typeface="ＭＳ Ｐゴシック" panose="020B0600070205080204" pitchFamily="50" charset="-128"/>
              </a:rPr>
              <a:t>ｈ）</a:t>
            </a:r>
            <a:endParaRPr lang="en-US" altLang="ja-JP" sz="900" b="1"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34" name="AutoShape 10"/>
          <p:cNvSpPr>
            <a:spLocks noChangeArrowheads="1"/>
          </p:cNvSpPr>
          <p:nvPr/>
        </p:nvSpPr>
        <p:spPr bwMode="auto">
          <a:xfrm rot="5400000">
            <a:off x="3930804" y="3937354"/>
            <a:ext cx="1039959" cy="684000"/>
          </a:xfrm>
          <a:prstGeom prst="upArrow">
            <a:avLst>
              <a:gd name="adj1" fmla="val 70426"/>
              <a:gd name="adj2" fmla="val 31872"/>
            </a:avLst>
          </a:prstGeom>
          <a:ln>
            <a:headEnd/>
            <a:tailEnd/>
          </a:ln>
        </p:spPr>
        <p:style>
          <a:lnRef idx="1">
            <a:schemeClr val="accent5"/>
          </a:lnRef>
          <a:fillRef idx="2">
            <a:schemeClr val="accent5"/>
          </a:fillRef>
          <a:effectRef idx="1">
            <a:schemeClr val="accent5"/>
          </a:effectRef>
          <a:fontRef idx="minor">
            <a:schemeClr val="dk1"/>
          </a:fontRef>
        </p:style>
        <p:txBody>
          <a:bodyPr vert="vert270" wrap="none" lIns="91422" tIns="45712" rIns="91422" bIns="45712" anchor="ctr"/>
          <a:lstStyle/>
          <a:p>
            <a:pPr algn="ctr" fontAlgn="base">
              <a:spcBef>
                <a:spcPct val="0"/>
              </a:spcBef>
              <a:spcAft>
                <a:spcPct val="0"/>
              </a:spcAft>
            </a:pPr>
            <a:r>
              <a:rPr lang="ja-JP" altLang="en-US" sz="900" b="1" dirty="0" smtClean="0">
                <a:solidFill>
                  <a:srgbClr val="0000FF"/>
                </a:solidFill>
                <a:latin typeface="ＭＳ Ｐゴシック" panose="020B0600070205080204" pitchFamily="50" charset="-128"/>
                <a:ea typeface="ＭＳ Ｐゴシック" panose="020B0600070205080204" pitchFamily="50" charset="-128"/>
              </a:rPr>
              <a:t>ＯＪＴ</a:t>
            </a:r>
          </a:p>
          <a:p>
            <a:pPr algn="ctr" fontAlgn="base">
              <a:spcBef>
                <a:spcPct val="0"/>
              </a:spcBef>
              <a:spcAft>
                <a:spcPct val="0"/>
              </a:spcAft>
            </a:pPr>
            <a:endParaRPr lang="en-US" altLang="ja-JP" sz="900" b="1" dirty="0" smtClean="0">
              <a:solidFill>
                <a:srgbClr val="0000FF"/>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900" b="1" dirty="0" smtClean="0">
                <a:solidFill>
                  <a:srgbClr val="FF0000"/>
                </a:solidFill>
                <a:latin typeface="ＭＳ Ｐゴシック" panose="020B0600070205080204" pitchFamily="50" charset="-128"/>
                <a:ea typeface="ＭＳ Ｐゴシック" panose="020B0600070205080204" pitchFamily="50" charset="-128"/>
              </a:rPr>
              <a:t>一部業務</a:t>
            </a:r>
            <a:endParaRPr lang="en-US" altLang="ja-JP" sz="900" b="1" dirty="0" smtClean="0">
              <a:solidFill>
                <a:srgbClr val="FF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900" b="1" dirty="0">
                <a:solidFill>
                  <a:srgbClr val="FF0000"/>
                </a:solidFill>
                <a:latin typeface="ＭＳ Ｐゴシック" panose="020B0600070205080204" pitchFamily="50" charset="-128"/>
                <a:ea typeface="ＭＳ Ｐゴシック" panose="020B0600070205080204" pitchFamily="50" charset="-128"/>
              </a:rPr>
              <a:t>可能</a:t>
            </a:r>
            <a:endParaRPr lang="en-US" altLang="ja-JP" sz="900" b="1" dirty="0" smtClean="0">
              <a:solidFill>
                <a:srgbClr val="FF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82538727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BF650902-BC30-4882-9DB1-CF188FB606CB}" type="slidenum">
              <a:rPr kumimoji="1" lang="ja-JP" altLang="en-US" smtClean="0">
                <a:latin typeface="ＭＳ Ｐゴシック" panose="020B0600070205080204" pitchFamily="50" charset="-128"/>
                <a:ea typeface="ＭＳ Ｐゴシック" panose="020B0600070205080204" pitchFamily="50" charset="-128"/>
              </a:rPr>
              <a:t>55</a:t>
            </a:fld>
            <a:endParaRPr kumimoji="1" lang="ja-JP" altLang="en-US">
              <a:latin typeface="ＭＳ Ｐゴシック" panose="020B0600070205080204" pitchFamily="50" charset="-128"/>
              <a:ea typeface="ＭＳ Ｐゴシック" panose="020B060007020508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964759142"/>
              </p:ext>
            </p:extLst>
          </p:nvPr>
        </p:nvGraphicFramePr>
        <p:xfrm>
          <a:off x="4428684" y="621978"/>
          <a:ext cx="4577196" cy="1835894"/>
        </p:xfrm>
        <a:graphic>
          <a:graphicData uri="http://schemas.openxmlformats.org/drawingml/2006/table">
            <a:tbl>
              <a:tblPr firstRow="1" bandRow="1">
                <a:tableStyleId>{5940675A-B579-460E-94D1-54222C63F5DA}</a:tableStyleId>
              </a:tblPr>
              <a:tblGrid>
                <a:gridCol w="458530">
                  <a:extLst>
                    <a:ext uri="{9D8B030D-6E8A-4147-A177-3AD203B41FA5}">
                      <a16:colId xmlns:a16="http://schemas.microsoft.com/office/drawing/2014/main" val="20000"/>
                    </a:ext>
                  </a:extLst>
                </a:gridCol>
                <a:gridCol w="3512715">
                  <a:extLst>
                    <a:ext uri="{9D8B030D-6E8A-4147-A177-3AD203B41FA5}">
                      <a16:colId xmlns:a16="http://schemas.microsoft.com/office/drawing/2014/main" val="20001"/>
                    </a:ext>
                  </a:extLst>
                </a:gridCol>
                <a:gridCol w="605951">
                  <a:extLst>
                    <a:ext uri="{9D8B030D-6E8A-4147-A177-3AD203B41FA5}">
                      <a16:colId xmlns:a16="http://schemas.microsoft.com/office/drawing/2014/main" val="20002"/>
                    </a:ext>
                  </a:extLst>
                </a:gridCol>
              </a:tblGrid>
              <a:tr h="273372">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solidFill>
                            <a:schemeClr val="bg1"/>
                          </a:solidFill>
                        </a:rPr>
                        <a:t>基礎研修（うち相談支援従事者初任者研修講義</a:t>
                      </a:r>
                      <a:r>
                        <a:rPr kumimoji="1" lang="ja-JP" altLang="en-US" sz="1050" b="1" smtClean="0">
                          <a:solidFill>
                            <a:schemeClr val="bg1"/>
                          </a:solidFill>
                        </a:rPr>
                        <a:t>部分）</a:t>
                      </a:r>
                      <a:endParaRPr kumimoji="1" lang="ja-JP" altLang="en-US" sz="1050" b="1" dirty="0" smtClean="0">
                        <a:solidFill>
                          <a:schemeClr val="bg1"/>
                        </a:solidFill>
                      </a:endParaRPr>
                    </a:p>
                  </a:txBody>
                  <a:tcPr anchor="ctr">
                    <a:lnL w="12700" cap="flat" cmpd="sng" algn="ctr">
                      <a:solidFill>
                        <a:schemeClr val="tx1"/>
                      </a:solidFill>
                      <a:prstDash val="solid"/>
                      <a:round/>
                      <a:headEnd type="none" w="med" len="med"/>
                      <a:tailEnd type="none" w="med" len="med"/>
                    </a:lnL>
                    <a:solidFill>
                      <a:srgbClr val="00B0F0"/>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1" dirty="0" smtClean="0"/>
                    </a:p>
                  </a:txBody>
                  <a:tcPr>
                    <a:solidFill>
                      <a:srgbClr val="92D050"/>
                    </a:solidFill>
                  </a:tcPr>
                </a:tc>
                <a:tc>
                  <a:txBody>
                    <a:bodyPr/>
                    <a:lstStyle/>
                    <a:p>
                      <a:pPr algn="ctr"/>
                      <a:r>
                        <a:rPr kumimoji="1" lang="ja-JP" altLang="en-US" sz="1050" dirty="0">
                          <a:solidFill>
                            <a:schemeClr val="bg1"/>
                          </a:solidFill>
                        </a:rPr>
                        <a:t>時間数</a:t>
                      </a:r>
                    </a:p>
                  </a:txBody>
                  <a:tcPr anchor="ctr">
                    <a:solidFill>
                      <a:srgbClr val="00B0F0"/>
                    </a:solidFill>
                  </a:tcPr>
                </a:tc>
                <a:extLst>
                  <a:ext uri="{0D108BD9-81ED-4DB2-BD59-A6C34878D82A}">
                    <a16:rowId xmlns:a16="http://schemas.microsoft.com/office/drawing/2014/main" val="10000"/>
                  </a:ext>
                </a:extLst>
              </a:tr>
              <a:tr h="378862">
                <a:tc rowSpan="3">
                  <a:txBody>
                    <a:bodyPr/>
                    <a:lstStyle/>
                    <a:p>
                      <a:r>
                        <a:rPr kumimoji="1" lang="ja-JP" altLang="en-US" sz="1000" dirty="0" smtClean="0"/>
                        <a:t>講義</a:t>
                      </a:r>
                      <a:endParaRPr kumimoji="1" lang="ja-JP" altLang="en-US" sz="1000" dirty="0"/>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kumimoji="1" lang="ja-JP" altLang="en-US" sz="1000" dirty="0" smtClean="0"/>
                        <a:t>１　障害者の地域支援と相談支援従事者（サービス管理責任者・児童発達支援管理責任者）の役割に関する講義</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t>5h</a:t>
                      </a:r>
                      <a:endParaRPr kumimoji="1" lang="ja-JP" altLang="en-US" sz="1200" dirty="0"/>
                    </a:p>
                  </a:txBody>
                  <a:tcPr anchor="ctr"/>
                </a:tc>
                <a:extLst>
                  <a:ext uri="{0D108BD9-81ED-4DB2-BD59-A6C34878D82A}">
                    <a16:rowId xmlns:a16="http://schemas.microsoft.com/office/drawing/2014/main" val="10001"/>
                  </a:ext>
                </a:extLst>
              </a:tr>
              <a:tr h="617642">
                <a:tc vMerge="1">
                  <a:txBody>
                    <a:bodyPr/>
                    <a:lstStyle/>
                    <a:p>
                      <a:endParaRPr kumimoji="1" lang="ja-JP" altLang="en-US" sz="1000" dirty="0"/>
                    </a:p>
                  </a:txBody>
                  <a:tcPr anchor="ctr">
                    <a:lnT w="12700" cap="flat" cmpd="sng" algn="ctr">
                      <a:solidFill>
                        <a:schemeClr val="tx1"/>
                      </a:solidFill>
                      <a:prstDash val="solid"/>
                      <a:round/>
                      <a:headEnd type="none" w="med" len="med"/>
                      <a:tailEnd type="none" w="med" len="med"/>
                    </a:lnT>
                  </a:tcPr>
                </a:tc>
                <a:tc>
                  <a:txBody>
                    <a:bodyPr/>
                    <a:lstStyle/>
                    <a:p>
                      <a:r>
                        <a:rPr kumimoji="1" lang="ja-JP" altLang="en-US" sz="1000" dirty="0" smtClean="0"/>
                        <a:t>２　障害者の日常生活及び社会生活を総合的に支援するための法律及び児童福祉法の概要並びにサービス提供のプロセスに関する講義</a:t>
                      </a:r>
                      <a:endParaRPr kumimoji="1" lang="ja-JP" altLang="en-US" sz="1000" dirty="0"/>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t>3h</a:t>
                      </a:r>
                      <a:endParaRPr kumimoji="1" lang="ja-JP" altLang="en-US" sz="1200" dirty="0"/>
                    </a:p>
                  </a:txBody>
                  <a:tcPr anchor="ctr"/>
                </a:tc>
                <a:extLst>
                  <a:ext uri="{0D108BD9-81ED-4DB2-BD59-A6C34878D82A}">
                    <a16:rowId xmlns:a16="http://schemas.microsoft.com/office/drawing/2014/main" val="10002"/>
                  </a:ext>
                </a:extLst>
              </a:tr>
              <a:tr h="255410">
                <a:tc vMerge="1">
                  <a:txBody>
                    <a:bodyPr/>
                    <a:lstStyle/>
                    <a:p>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000" dirty="0" smtClean="0"/>
                        <a:t>３　相談支援におけるケアマネジメント手法に関する講義</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t>3h</a:t>
                      </a:r>
                      <a:endParaRPr kumimoji="1" lang="ja-JP" altLang="en-US" sz="1200" dirty="0"/>
                    </a:p>
                  </a:txBody>
                  <a:tcPr anchor="ctr"/>
                </a:tc>
                <a:extLst>
                  <a:ext uri="{0D108BD9-81ED-4DB2-BD59-A6C34878D82A}">
                    <a16:rowId xmlns:a16="http://schemas.microsoft.com/office/drawing/2014/main" val="10003"/>
                  </a:ext>
                </a:extLst>
              </a:tr>
              <a:tr h="247717">
                <a:tc>
                  <a:txBody>
                    <a:bodyPr/>
                    <a:lstStyle/>
                    <a:p>
                      <a:endParaRPr kumimoji="1" lang="ja-JP" altLang="en-US" sz="1100" dirty="0"/>
                    </a:p>
                  </a:txBody>
                  <a:tcPr anchor="ctr">
                    <a:lnT w="12700" cap="flat" cmpd="sng" algn="ctr">
                      <a:solidFill>
                        <a:schemeClr val="tx1"/>
                      </a:solidFill>
                      <a:prstDash val="solid"/>
                      <a:round/>
                      <a:headEnd type="none" w="med" len="med"/>
                      <a:tailEnd type="none" w="med" len="med"/>
                    </a:lnT>
                    <a:solidFill>
                      <a:srgbClr val="00B0F0"/>
                    </a:solidFill>
                  </a:tcPr>
                </a:tc>
                <a:tc>
                  <a:txBody>
                    <a:bodyPr/>
                    <a:lstStyle/>
                    <a:p>
                      <a:r>
                        <a:rPr kumimoji="1" lang="ja-JP" altLang="en-US" sz="1100" dirty="0">
                          <a:solidFill>
                            <a:schemeClr val="bg1"/>
                          </a:solidFill>
                        </a:rPr>
                        <a:t>合計</a:t>
                      </a:r>
                    </a:p>
                  </a:txBody>
                  <a:tcPr anchor="ctr">
                    <a:lnT w="12700" cap="flat" cmpd="sng" algn="ctr">
                      <a:solidFill>
                        <a:schemeClr val="tx1"/>
                      </a:solidFill>
                      <a:prstDash val="solid"/>
                      <a:round/>
                      <a:headEnd type="none" w="med" len="med"/>
                      <a:tailEnd type="none" w="med" len="med"/>
                    </a:lnT>
                    <a:solidFill>
                      <a:srgbClr val="00B0F0"/>
                    </a:solidFill>
                  </a:tcPr>
                </a:tc>
                <a:tc>
                  <a:txBody>
                    <a:bodyPr/>
                    <a:lstStyle/>
                    <a:p>
                      <a:pPr algn="r"/>
                      <a:r>
                        <a:rPr kumimoji="1" lang="en-US" altLang="ja-JP" sz="1200" dirty="0" smtClean="0">
                          <a:solidFill>
                            <a:schemeClr val="bg1"/>
                          </a:solidFill>
                        </a:rPr>
                        <a:t>11h</a:t>
                      </a:r>
                      <a:endParaRPr kumimoji="1" lang="ja-JP" altLang="en-US" sz="1200" dirty="0">
                        <a:solidFill>
                          <a:schemeClr val="bg1"/>
                        </a:solidFill>
                      </a:endParaRPr>
                    </a:p>
                  </a:txBody>
                  <a:tcPr anchor="ctr">
                    <a:solidFill>
                      <a:srgbClr val="00B0F0"/>
                    </a:solidFill>
                  </a:tcPr>
                </a:tc>
                <a:extLst>
                  <a:ext uri="{0D108BD9-81ED-4DB2-BD59-A6C34878D82A}">
                    <a16:rowId xmlns:a16="http://schemas.microsoft.com/office/drawing/2014/main" val="10011"/>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150197590"/>
              </p:ext>
            </p:extLst>
          </p:nvPr>
        </p:nvGraphicFramePr>
        <p:xfrm>
          <a:off x="145335" y="2749370"/>
          <a:ext cx="3677243" cy="1629443"/>
        </p:xfrm>
        <a:graphic>
          <a:graphicData uri="http://schemas.openxmlformats.org/drawingml/2006/table">
            <a:tbl>
              <a:tblPr firstRow="1" bandRow="1">
                <a:tableStyleId>{5940675A-B579-460E-94D1-54222C63F5DA}</a:tableStyleId>
              </a:tblPr>
              <a:tblGrid>
                <a:gridCol w="527305">
                  <a:extLst>
                    <a:ext uri="{9D8B030D-6E8A-4147-A177-3AD203B41FA5}">
                      <a16:colId xmlns:a16="http://schemas.microsoft.com/office/drawing/2014/main" val="20000"/>
                    </a:ext>
                  </a:extLst>
                </a:gridCol>
                <a:gridCol w="2527760">
                  <a:extLst>
                    <a:ext uri="{9D8B030D-6E8A-4147-A177-3AD203B41FA5}">
                      <a16:colId xmlns:a16="http://schemas.microsoft.com/office/drawing/2014/main" val="20001"/>
                    </a:ext>
                  </a:extLst>
                </a:gridCol>
                <a:gridCol w="622178">
                  <a:extLst>
                    <a:ext uri="{9D8B030D-6E8A-4147-A177-3AD203B41FA5}">
                      <a16:colId xmlns:a16="http://schemas.microsoft.com/office/drawing/2014/main" val="20002"/>
                    </a:ext>
                  </a:extLst>
                </a:gridCol>
              </a:tblGrid>
              <a:tr h="264518">
                <a:tc gridSpan="2">
                  <a:txBody>
                    <a:bodyPr/>
                    <a:lstStyle/>
                    <a:p>
                      <a:pPr algn="ctr"/>
                      <a:r>
                        <a:rPr kumimoji="1" lang="ja-JP" altLang="en-US" sz="1050" b="1" dirty="0" smtClean="0">
                          <a:solidFill>
                            <a:schemeClr val="bg1"/>
                          </a:solidFill>
                        </a:rPr>
                        <a:t>共通講義及び分野別演習（旧）</a:t>
                      </a:r>
                      <a:endParaRPr kumimoji="1" lang="ja-JP" altLang="en-US" sz="1050" b="1" dirty="0">
                        <a:solidFill>
                          <a:schemeClr val="bg1"/>
                        </a:solidFill>
                      </a:endParaRPr>
                    </a:p>
                  </a:txBody>
                  <a:tcPr anchor="ctr">
                    <a:solidFill>
                      <a:srgbClr val="92D050"/>
                    </a:solidFill>
                  </a:tcPr>
                </a:tc>
                <a:tc hMerge="1">
                  <a:txBody>
                    <a:bodyPr/>
                    <a:lstStyle/>
                    <a:p>
                      <a:endParaRPr kumimoji="1" lang="ja-JP" altLang="en-US"/>
                    </a:p>
                  </a:txBody>
                  <a:tcPr/>
                </a:tc>
                <a:tc>
                  <a:txBody>
                    <a:bodyPr/>
                    <a:lstStyle/>
                    <a:p>
                      <a:pPr algn="ctr"/>
                      <a:r>
                        <a:rPr kumimoji="1" lang="ja-JP" altLang="en-US" sz="1050" dirty="0" smtClean="0">
                          <a:solidFill>
                            <a:schemeClr val="bg1"/>
                          </a:solidFill>
                        </a:rPr>
                        <a:t>時間数</a:t>
                      </a:r>
                      <a:endParaRPr kumimoji="1" lang="ja-JP" altLang="en-US" sz="1050" dirty="0">
                        <a:solidFill>
                          <a:schemeClr val="bg1"/>
                        </a:solidFill>
                      </a:endParaRPr>
                    </a:p>
                  </a:txBody>
                  <a:tcPr anchor="ctr">
                    <a:solidFill>
                      <a:srgbClr val="92D050"/>
                    </a:solidFill>
                  </a:tcPr>
                </a:tc>
                <a:extLst>
                  <a:ext uri="{0D108BD9-81ED-4DB2-BD59-A6C34878D82A}">
                    <a16:rowId xmlns:a16="http://schemas.microsoft.com/office/drawing/2014/main" val="10000"/>
                  </a:ext>
                </a:extLst>
              </a:tr>
              <a:tr h="153345">
                <a:tc rowSpan="2">
                  <a:txBody>
                    <a:bodyPr/>
                    <a:lstStyle/>
                    <a:p>
                      <a:pPr algn="ctr"/>
                      <a:r>
                        <a:rPr kumimoji="1" lang="ja-JP" altLang="en-US" sz="1000" smtClean="0"/>
                        <a:t>講義</a:t>
                      </a:r>
                      <a:endParaRPr kumimoji="1" lang="ja-JP" altLang="en-US" sz="1000" dirty="0"/>
                    </a:p>
                  </a:txBody>
                  <a:tcPr anchor="ctr"/>
                </a:tc>
                <a:tc>
                  <a:txBody>
                    <a:bodyPr/>
                    <a:lstStyle/>
                    <a:p>
                      <a:pPr algn="l"/>
                      <a:r>
                        <a:rPr kumimoji="1" lang="ja-JP" altLang="en-US" sz="1000" dirty="0" smtClean="0"/>
                        <a:t>サービス管理責任者の役割に関する講義</a:t>
                      </a:r>
                      <a:endParaRPr kumimoji="1" lang="ja-JP" altLang="en-US" sz="1000" dirty="0"/>
                    </a:p>
                  </a:txBody>
                  <a:tcPr anchor="ctr"/>
                </a:tc>
                <a:tc>
                  <a:txBody>
                    <a:bodyPr/>
                    <a:lstStyle/>
                    <a:p>
                      <a:pPr algn="r"/>
                      <a:r>
                        <a:rPr kumimoji="1" lang="en-US" altLang="ja-JP" sz="1200" b="0" dirty="0" smtClean="0">
                          <a:latin typeface="+mn-lt"/>
                          <a:ea typeface="+mj-ea"/>
                        </a:rPr>
                        <a:t>6h</a:t>
                      </a:r>
                      <a:endParaRPr kumimoji="1" lang="ja-JP" altLang="en-US" sz="1200" b="0" dirty="0">
                        <a:latin typeface="+mn-lt"/>
                        <a:ea typeface="+mj-ea"/>
                      </a:endParaRPr>
                    </a:p>
                  </a:txBody>
                  <a:tcPr anchor="ctr"/>
                </a:tc>
                <a:extLst>
                  <a:ext uri="{0D108BD9-81ED-4DB2-BD59-A6C34878D82A}">
                    <a16:rowId xmlns:a16="http://schemas.microsoft.com/office/drawing/2014/main" val="10001"/>
                  </a:ext>
                </a:extLst>
              </a:tr>
              <a:tr h="159060">
                <a:tc vMerge="1">
                  <a:txBody>
                    <a:bodyPr/>
                    <a:lstStyle/>
                    <a:p>
                      <a:endParaRPr kumimoji="1" lang="ja-JP" altLang="en-US" sz="900" dirty="0"/>
                    </a:p>
                  </a:txBody>
                  <a:tcPr/>
                </a:tc>
                <a:tc>
                  <a:txBody>
                    <a:bodyPr/>
                    <a:lstStyle/>
                    <a:p>
                      <a:pPr algn="l"/>
                      <a:r>
                        <a:rPr kumimoji="1" lang="ja-JP" altLang="en-US" sz="1000" dirty="0" smtClean="0"/>
                        <a:t>アセスメントやモニタリングの</a:t>
                      </a:r>
                      <a:r>
                        <a:rPr kumimoji="1" lang="ja-JP" altLang="en-US" sz="1000" smtClean="0"/>
                        <a:t>手法に関する</a:t>
                      </a:r>
                      <a:r>
                        <a:rPr kumimoji="1" lang="ja-JP" altLang="en-US" sz="1000" dirty="0" smtClean="0"/>
                        <a:t>講義</a:t>
                      </a:r>
                      <a:endParaRPr kumimoji="1" lang="ja-JP" altLang="en-US" sz="1000" dirty="0"/>
                    </a:p>
                  </a:txBody>
                  <a:tcPr anchor="ctr"/>
                </a:tc>
                <a:tc>
                  <a:txBody>
                    <a:bodyPr/>
                    <a:lstStyle/>
                    <a:p>
                      <a:pPr algn="r"/>
                      <a:r>
                        <a:rPr kumimoji="1" lang="en-US" altLang="ja-JP" sz="1200" dirty="0" smtClean="0"/>
                        <a:t>3h</a:t>
                      </a:r>
                      <a:endParaRPr kumimoji="1" lang="ja-JP" altLang="en-US" sz="1200" dirty="0">
                        <a:latin typeface="+mj-ea"/>
                        <a:ea typeface="+mj-ea"/>
                      </a:endParaRPr>
                    </a:p>
                  </a:txBody>
                  <a:tcPr anchor="ctr"/>
                </a:tc>
                <a:extLst>
                  <a:ext uri="{0D108BD9-81ED-4DB2-BD59-A6C34878D82A}">
                    <a16:rowId xmlns:a16="http://schemas.microsoft.com/office/drawing/2014/main" val="10004"/>
                  </a:ext>
                </a:extLst>
              </a:tr>
              <a:tr h="376230">
                <a:tc>
                  <a:txBody>
                    <a:bodyPr/>
                    <a:lstStyle/>
                    <a:p>
                      <a:pPr algn="ctr"/>
                      <a:r>
                        <a:rPr kumimoji="1" lang="ja-JP" altLang="en-US" sz="1000" dirty="0" smtClean="0"/>
                        <a:t>演習</a:t>
                      </a:r>
                      <a:endParaRPr kumimoji="1" lang="ja-JP" altLang="en-US" sz="10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サービス提供プロセスの管理に関する演習</a:t>
                      </a:r>
                      <a:endParaRPr kumimoji="1" lang="en-US" altLang="ja-JP" sz="1000" dirty="0"/>
                    </a:p>
                  </a:txBody>
                  <a:tcPr anchor="ctr"/>
                </a:tc>
                <a:tc>
                  <a:txBody>
                    <a:bodyPr/>
                    <a:lstStyle/>
                    <a:p>
                      <a:pPr algn="r"/>
                      <a:r>
                        <a:rPr kumimoji="1" lang="en-US" altLang="ja-JP" sz="1200" b="0" dirty="0" smtClean="0">
                          <a:latin typeface="Calibri" panose="020F0502020204030204" pitchFamily="34" charset="0"/>
                          <a:ea typeface="+mj-ea"/>
                          <a:cs typeface="Calibri" panose="020F0502020204030204" pitchFamily="34" charset="0"/>
                        </a:rPr>
                        <a:t>10h</a:t>
                      </a:r>
                      <a:endParaRPr kumimoji="1" lang="ja-JP" altLang="en-US" sz="1200" b="0" dirty="0">
                        <a:latin typeface="Calibri" panose="020F0502020204030204" pitchFamily="34" charset="0"/>
                        <a:ea typeface="+mj-ea"/>
                        <a:cs typeface="Calibri" panose="020F0502020204030204" pitchFamily="34" charset="0"/>
                      </a:endParaRPr>
                    </a:p>
                  </a:txBody>
                  <a:tcPr anchor="ctr"/>
                </a:tc>
                <a:extLst>
                  <a:ext uri="{0D108BD9-81ED-4DB2-BD59-A6C34878D82A}">
                    <a16:rowId xmlns:a16="http://schemas.microsoft.com/office/drawing/2014/main" val="10005"/>
                  </a:ext>
                </a:extLst>
              </a:tr>
              <a:tr h="298125">
                <a:tc>
                  <a:txBody>
                    <a:bodyPr/>
                    <a:lstStyle/>
                    <a:p>
                      <a:pPr algn="l"/>
                      <a:endParaRPr kumimoji="1" lang="ja-JP" altLang="en-US" sz="1200" dirty="0"/>
                    </a:p>
                  </a:txBody>
                  <a:tcPr vert="eaVert" anchor="ctr">
                    <a:solidFill>
                      <a:srgbClr val="92D050"/>
                    </a:solidFill>
                  </a:tcPr>
                </a:tc>
                <a:tc>
                  <a:txBody>
                    <a:bodyPr/>
                    <a:lstStyle/>
                    <a:p>
                      <a:pPr algn="l"/>
                      <a:r>
                        <a:rPr kumimoji="1" lang="ja-JP" altLang="en-US" sz="1050" dirty="0">
                          <a:solidFill>
                            <a:schemeClr val="bg1"/>
                          </a:solidFill>
                        </a:rPr>
                        <a:t>合計</a:t>
                      </a:r>
                    </a:p>
                  </a:txBody>
                  <a:tcPr anchor="ctr">
                    <a:solidFill>
                      <a:srgbClr val="92D050"/>
                    </a:solidFill>
                  </a:tcPr>
                </a:tc>
                <a:tc>
                  <a:txBody>
                    <a:bodyPr/>
                    <a:lstStyle/>
                    <a:p>
                      <a:pPr algn="r"/>
                      <a:r>
                        <a:rPr kumimoji="1" lang="en-US" altLang="ja-JP" sz="1200" dirty="0" smtClean="0">
                          <a:solidFill>
                            <a:schemeClr val="bg1"/>
                          </a:solidFill>
                        </a:rPr>
                        <a:t>19h</a:t>
                      </a:r>
                      <a:endParaRPr kumimoji="1" lang="ja-JP" altLang="en-US" sz="1200" dirty="0">
                        <a:solidFill>
                          <a:schemeClr val="bg1"/>
                        </a:solidFill>
                        <a:latin typeface="+mj-ea"/>
                        <a:ea typeface="+mj-ea"/>
                      </a:endParaRPr>
                    </a:p>
                  </a:txBody>
                  <a:tcPr anchor="ctr">
                    <a:solidFill>
                      <a:srgbClr val="92D050"/>
                    </a:solidFill>
                  </a:tcPr>
                </a:tc>
                <a:extLst>
                  <a:ext uri="{0D108BD9-81ED-4DB2-BD59-A6C34878D82A}">
                    <a16:rowId xmlns:a16="http://schemas.microsoft.com/office/drawing/2014/main" val="10008"/>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960025409"/>
              </p:ext>
            </p:extLst>
          </p:nvPr>
        </p:nvGraphicFramePr>
        <p:xfrm>
          <a:off x="123605" y="608203"/>
          <a:ext cx="3676651" cy="1801622"/>
        </p:xfrm>
        <a:graphic>
          <a:graphicData uri="http://schemas.openxmlformats.org/drawingml/2006/table">
            <a:tbl>
              <a:tblPr firstRow="1" bandRow="1">
                <a:tableStyleId>{5940675A-B579-460E-94D1-54222C63F5DA}</a:tableStyleId>
              </a:tblPr>
              <a:tblGrid>
                <a:gridCol w="517784">
                  <a:extLst>
                    <a:ext uri="{9D8B030D-6E8A-4147-A177-3AD203B41FA5}">
                      <a16:colId xmlns:a16="http://schemas.microsoft.com/office/drawing/2014/main" val="20000"/>
                    </a:ext>
                  </a:extLst>
                </a:gridCol>
                <a:gridCol w="2559011">
                  <a:extLst>
                    <a:ext uri="{9D8B030D-6E8A-4147-A177-3AD203B41FA5}">
                      <a16:colId xmlns:a16="http://schemas.microsoft.com/office/drawing/2014/main" val="20001"/>
                    </a:ext>
                  </a:extLst>
                </a:gridCol>
                <a:gridCol w="599856">
                  <a:extLst>
                    <a:ext uri="{9D8B030D-6E8A-4147-A177-3AD203B41FA5}">
                      <a16:colId xmlns:a16="http://schemas.microsoft.com/office/drawing/2014/main" val="20002"/>
                    </a:ext>
                  </a:extLst>
                </a:gridCol>
              </a:tblGrid>
              <a:tr h="277622">
                <a:tc gridSpan="2">
                  <a:txBody>
                    <a:bodyPr/>
                    <a:lstStyle/>
                    <a:p>
                      <a:pPr algn="ctr"/>
                      <a:r>
                        <a:rPr kumimoji="1" lang="ja-JP" altLang="en-US" sz="1050" b="1" dirty="0" smtClean="0">
                          <a:solidFill>
                            <a:schemeClr val="bg1"/>
                          </a:solidFill>
                        </a:rPr>
                        <a:t>相談支援従事者初任者研修講義（現行）</a:t>
                      </a:r>
                      <a:endParaRPr kumimoji="1" lang="ja-JP" altLang="en-US" sz="1050" b="1" dirty="0">
                        <a:solidFill>
                          <a:schemeClr val="bg1"/>
                        </a:solidFill>
                      </a:endParaRPr>
                    </a:p>
                  </a:txBody>
                  <a:tcPr anchor="ctr">
                    <a:solidFill>
                      <a:srgbClr val="00B0F0"/>
                    </a:solidFill>
                  </a:tcPr>
                </a:tc>
                <a:tc hMerge="1">
                  <a:txBody>
                    <a:bodyPr/>
                    <a:lstStyle/>
                    <a:p>
                      <a:pPr algn="ctr"/>
                      <a:endParaRPr kumimoji="1" lang="ja-JP" altLang="en-US" sz="1600" b="1" dirty="0"/>
                    </a:p>
                  </a:txBody>
                  <a:tcPr>
                    <a:lnL w="12700" cap="flat" cmpd="sng" algn="ctr">
                      <a:solidFill>
                        <a:schemeClr val="tx1"/>
                      </a:solidFill>
                      <a:prstDash val="solid"/>
                      <a:round/>
                      <a:headEnd type="none" w="med" len="med"/>
                      <a:tailEnd type="none" w="med" len="med"/>
                    </a:lnL>
                    <a:solidFill>
                      <a:srgbClr val="00B0F0"/>
                    </a:solidFill>
                  </a:tcPr>
                </a:tc>
                <a:tc>
                  <a:txBody>
                    <a:bodyPr/>
                    <a:lstStyle/>
                    <a:p>
                      <a:pPr algn="ctr"/>
                      <a:r>
                        <a:rPr kumimoji="1" lang="ja-JP" altLang="en-US" sz="1050" dirty="0">
                          <a:solidFill>
                            <a:schemeClr val="bg1"/>
                          </a:solidFill>
                        </a:rPr>
                        <a:t>時間数</a:t>
                      </a:r>
                    </a:p>
                  </a:txBody>
                  <a:tcPr anchor="ctr">
                    <a:solidFill>
                      <a:srgbClr val="00B0F0"/>
                    </a:solidFill>
                  </a:tcPr>
                </a:tc>
                <a:extLst>
                  <a:ext uri="{0D108BD9-81ED-4DB2-BD59-A6C34878D82A}">
                    <a16:rowId xmlns:a16="http://schemas.microsoft.com/office/drawing/2014/main" val="10000"/>
                  </a:ext>
                </a:extLst>
              </a:tr>
              <a:tr h="645616">
                <a:tc rowSpan="3">
                  <a:txBody>
                    <a:bodyPr/>
                    <a:lstStyle/>
                    <a:p>
                      <a:pPr algn="ctr"/>
                      <a:r>
                        <a:rPr kumimoji="1" lang="ja-JP" altLang="en-US" sz="1000" dirty="0"/>
                        <a:t>講義</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kumimoji="1" lang="ja-JP" altLang="en-US" sz="1000" dirty="0" smtClean="0"/>
                        <a:t>障害者の日常生活及び社会生活を総合的に支援するための法律及び児童福祉法の概要並びに相談支援従事者の役割に関する講義</a:t>
                      </a:r>
                      <a:endParaRPr kumimoji="1" lang="ja-JP" altLang="en-US" sz="1000" dirty="0"/>
                    </a:p>
                  </a:txBody>
                  <a:tcPr anchor="ctr">
                    <a:lnL w="12700" cap="flat" cmpd="sng" algn="ctr">
                      <a:solidFill>
                        <a:schemeClr val="tx1"/>
                      </a:solidFill>
                      <a:prstDash val="solid"/>
                      <a:round/>
                      <a:headEnd type="none" w="med" len="med"/>
                      <a:tailEnd type="none" w="med" len="med"/>
                    </a:lnL>
                  </a:tcPr>
                </a:tc>
                <a:tc>
                  <a:txBody>
                    <a:bodyPr/>
                    <a:lstStyle/>
                    <a:p>
                      <a:pPr algn="r"/>
                      <a:r>
                        <a:rPr kumimoji="1" lang="en-US" altLang="ja-JP" sz="1200" dirty="0" smtClean="0"/>
                        <a:t>6.5h</a:t>
                      </a:r>
                      <a:endParaRPr kumimoji="1" lang="ja-JP" altLang="en-US" sz="1200" dirty="0"/>
                    </a:p>
                  </a:txBody>
                  <a:tcPr anchor="ctr"/>
                </a:tc>
                <a:extLst>
                  <a:ext uri="{0D108BD9-81ED-4DB2-BD59-A6C34878D82A}">
                    <a16:rowId xmlns:a16="http://schemas.microsoft.com/office/drawing/2014/main" val="10001"/>
                  </a:ext>
                </a:extLst>
              </a:tr>
              <a:tr h="266031">
                <a:tc vMerge="1">
                  <a:txBody>
                    <a:bodyPr/>
                    <a:lstStyle/>
                    <a:p>
                      <a:endParaRPr kumimoji="1" lang="ja-JP" altLang="en-US"/>
                    </a:p>
                  </a:txBody>
                  <a:tcPr/>
                </a:tc>
                <a:tc>
                  <a:txBody>
                    <a:bodyPr/>
                    <a:lstStyle/>
                    <a:p>
                      <a:r>
                        <a:rPr kumimoji="1" lang="ja-JP" altLang="en-US" sz="1000" dirty="0" smtClean="0"/>
                        <a:t>ケアマネジメントの手法に関する講義</a:t>
                      </a:r>
                      <a:endParaRPr kumimoji="1" lang="ja-JP" altLang="en-US" sz="1000" dirty="0"/>
                    </a:p>
                  </a:txBody>
                  <a:tcPr anchor="ctr"/>
                </a:tc>
                <a:tc>
                  <a:txBody>
                    <a:bodyPr/>
                    <a:lstStyle/>
                    <a:p>
                      <a:pPr algn="r"/>
                      <a:r>
                        <a:rPr kumimoji="1" lang="en-US" altLang="ja-JP" sz="1200" dirty="0" smtClean="0"/>
                        <a:t>2h</a:t>
                      </a:r>
                      <a:endParaRPr kumimoji="1" lang="ja-JP" altLang="en-US" sz="1200" dirty="0"/>
                    </a:p>
                  </a:txBody>
                  <a:tcPr anchor="ctr"/>
                </a:tc>
                <a:extLst>
                  <a:ext uri="{0D108BD9-81ED-4DB2-BD59-A6C34878D82A}">
                    <a16:rowId xmlns:a16="http://schemas.microsoft.com/office/drawing/2014/main" val="10003"/>
                  </a:ext>
                </a:extLst>
              </a:tr>
              <a:tr h="266031">
                <a:tc vMerge="1">
                  <a:txBody>
                    <a:bodyPr/>
                    <a:lstStyle/>
                    <a:p>
                      <a:endParaRPr kumimoji="1" lang="ja-JP" altLang="en-US" sz="900" dirty="0"/>
                    </a:p>
                  </a:txBody>
                  <a:tcPr/>
                </a:tc>
                <a:tc>
                  <a:txBody>
                    <a:bodyPr/>
                    <a:lstStyle/>
                    <a:p>
                      <a:r>
                        <a:rPr kumimoji="1" lang="ja-JP" altLang="en-US" sz="1000" kern="1200" dirty="0" smtClean="0">
                          <a:effectLst/>
                        </a:rPr>
                        <a:t>地域支援に関する講義</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t>3h</a:t>
                      </a:r>
                      <a:endParaRPr kumimoji="1" lang="ja-JP" altLang="en-US" sz="1200" dirty="0"/>
                    </a:p>
                  </a:txBody>
                  <a:tcPr anchor="ctr"/>
                </a:tc>
                <a:extLst>
                  <a:ext uri="{0D108BD9-81ED-4DB2-BD59-A6C34878D82A}">
                    <a16:rowId xmlns:a16="http://schemas.microsoft.com/office/drawing/2014/main" val="10004"/>
                  </a:ext>
                </a:extLst>
              </a:tr>
              <a:tr h="271802">
                <a:tc>
                  <a:txBody>
                    <a:bodyPr/>
                    <a:lstStyle/>
                    <a:p>
                      <a:pPr algn="ctr"/>
                      <a:endParaRPr kumimoji="1" lang="ja-JP" altLang="en-US" sz="1200" dirty="0"/>
                    </a:p>
                  </a:txBody>
                  <a:tcPr vert="eaVert" anchor="ctr">
                    <a:lnT w="12700" cap="flat" cmpd="sng" algn="ctr">
                      <a:solidFill>
                        <a:schemeClr val="tx1"/>
                      </a:solidFill>
                      <a:prstDash val="solid"/>
                      <a:round/>
                      <a:headEnd type="none" w="med" len="med"/>
                      <a:tailEnd type="none" w="med" len="med"/>
                    </a:lnT>
                    <a:solidFill>
                      <a:srgbClr val="00B0F0"/>
                    </a:solidFill>
                  </a:tcPr>
                </a:tc>
                <a:tc>
                  <a:txBody>
                    <a:bodyPr/>
                    <a:lstStyle/>
                    <a:p>
                      <a:r>
                        <a:rPr kumimoji="1" lang="ja-JP" altLang="en-US" sz="1050" dirty="0">
                          <a:solidFill>
                            <a:schemeClr val="bg1"/>
                          </a:solidFill>
                        </a:rPr>
                        <a:t>合計</a:t>
                      </a:r>
                    </a:p>
                  </a:txBody>
                  <a:tcPr anchor="ctr">
                    <a:lnT w="12700" cap="flat" cmpd="sng" algn="ctr">
                      <a:solidFill>
                        <a:schemeClr val="tx1"/>
                      </a:solidFill>
                      <a:prstDash val="solid"/>
                      <a:round/>
                      <a:headEnd type="none" w="med" len="med"/>
                      <a:tailEnd type="none" w="med" len="med"/>
                    </a:lnT>
                    <a:solidFill>
                      <a:srgbClr val="00B0F0"/>
                    </a:solidFill>
                  </a:tcPr>
                </a:tc>
                <a:tc>
                  <a:txBody>
                    <a:bodyPr/>
                    <a:lstStyle/>
                    <a:p>
                      <a:pPr algn="r"/>
                      <a:r>
                        <a:rPr kumimoji="1" lang="en-US" altLang="ja-JP" sz="1200" dirty="0" smtClean="0">
                          <a:solidFill>
                            <a:schemeClr val="bg1"/>
                          </a:solidFill>
                        </a:rPr>
                        <a:t>11.5h</a:t>
                      </a:r>
                      <a:endParaRPr kumimoji="1" lang="ja-JP" altLang="en-US" sz="1200" dirty="0">
                        <a:solidFill>
                          <a:schemeClr val="bg1"/>
                        </a:solidFill>
                      </a:endParaRPr>
                    </a:p>
                  </a:txBody>
                  <a:tcPr anchor="ctr">
                    <a:solidFill>
                      <a:srgbClr val="00B0F0"/>
                    </a:solidFill>
                  </a:tcPr>
                </a:tc>
                <a:extLst>
                  <a:ext uri="{0D108BD9-81ED-4DB2-BD59-A6C34878D82A}">
                    <a16:rowId xmlns:a16="http://schemas.microsoft.com/office/drawing/2014/main" val="10010"/>
                  </a:ext>
                </a:extLst>
              </a:tr>
            </a:tbl>
          </a:graphicData>
        </a:graphic>
      </p:graphicFrame>
      <p:sp>
        <p:nvSpPr>
          <p:cNvPr id="8" name="タイトル 1"/>
          <p:cNvSpPr>
            <a:spLocks noGrp="1"/>
          </p:cNvSpPr>
          <p:nvPr>
            <p:ph type="title"/>
          </p:nvPr>
        </p:nvSpPr>
        <p:spPr>
          <a:xfrm>
            <a:off x="55821" y="44624"/>
            <a:ext cx="9028870" cy="418058"/>
          </a:xfrm>
        </p:spPr>
        <p:txBody>
          <a:bodyPr>
            <a:noAutofit/>
          </a:bodyPr>
          <a:lstStyle/>
          <a:p>
            <a:r>
              <a:rPr lang="ja-JP" altLang="en-US" sz="1800" b="1" dirty="0" smtClean="0">
                <a:latin typeface="ＭＳ Ｐゴシック" panose="020B0600070205080204" pitchFamily="50" charset="-128"/>
                <a:ea typeface="ＭＳ Ｐゴシック" panose="020B0600070205080204" pitchFamily="50" charset="-128"/>
              </a:rPr>
              <a:t>サービス管理責任者・児童発達支援管理責任者研修の告示別表</a:t>
            </a:r>
            <a:endParaRPr kumimoji="1" lang="ja-JP" altLang="en-US" sz="1800" b="1" dirty="0">
              <a:latin typeface="ＭＳ Ｐゴシック" panose="020B0600070205080204" pitchFamily="50" charset="-128"/>
              <a:ea typeface="ＭＳ Ｐゴシック" panose="020B0600070205080204" pitchFamily="50" charset="-128"/>
            </a:endParaRPr>
          </a:p>
        </p:txBody>
      </p:sp>
      <p:grpSp>
        <p:nvGrpSpPr>
          <p:cNvPr id="9" name="グループ化 8">
            <a:extLst>
              <a:ext uri="{FF2B5EF4-FFF2-40B4-BE49-F238E27FC236}">
                <a16:creationId xmlns:a16="http://schemas.microsoft.com/office/drawing/2014/main" id="{14D6039F-05D0-1A47-942C-D43B72179361}"/>
              </a:ext>
            </a:extLst>
          </p:cNvPr>
          <p:cNvGrpSpPr/>
          <p:nvPr/>
        </p:nvGrpSpPr>
        <p:grpSpPr>
          <a:xfrm>
            <a:off x="0" y="407397"/>
            <a:ext cx="9144000" cy="72008"/>
            <a:chOff x="0" y="188640"/>
            <a:chExt cx="9144000" cy="72008"/>
          </a:xfrm>
        </p:grpSpPr>
        <p:cxnSp>
          <p:nvCxnSpPr>
            <p:cNvPr id="10" name="直線コネクタ 9">
              <a:extLst>
                <a:ext uri="{FF2B5EF4-FFF2-40B4-BE49-F238E27FC236}">
                  <a16:creationId xmlns:a16="http://schemas.microsoft.com/office/drawing/2014/main" id="{267A116B-83C7-E441-93D3-246BDACB4DDC}"/>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6125FFC1-EC09-1847-B19B-44CDD57F93FE}"/>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graphicFrame>
        <p:nvGraphicFramePr>
          <p:cNvPr id="14" name="表 13"/>
          <p:cNvGraphicFramePr>
            <a:graphicFrameLocks noGrp="1"/>
          </p:cNvGraphicFramePr>
          <p:nvPr>
            <p:extLst>
              <p:ext uri="{D42A27DB-BD31-4B8C-83A1-F6EECF244321}">
                <p14:modId xmlns:p14="http://schemas.microsoft.com/office/powerpoint/2010/main" val="607577400"/>
              </p:ext>
            </p:extLst>
          </p:nvPr>
        </p:nvGraphicFramePr>
        <p:xfrm>
          <a:off x="4417256" y="2747070"/>
          <a:ext cx="4591641" cy="1605517"/>
        </p:xfrm>
        <a:graphic>
          <a:graphicData uri="http://schemas.openxmlformats.org/drawingml/2006/table">
            <a:tbl>
              <a:tblPr firstRow="1" bandRow="1">
                <a:tableStyleId>{5940675A-B579-460E-94D1-54222C63F5DA}</a:tableStyleId>
              </a:tblPr>
              <a:tblGrid>
                <a:gridCol w="469752">
                  <a:extLst>
                    <a:ext uri="{9D8B030D-6E8A-4147-A177-3AD203B41FA5}">
                      <a16:colId xmlns:a16="http://schemas.microsoft.com/office/drawing/2014/main" val="20000"/>
                    </a:ext>
                  </a:extLst>
                </a:gridCol>
                <a:gridCol w="3512921">
                  <a:extLst>
                    <a:ext uri="{9D8B030D-6E8A-4147-A177-3AD203B41FA5}">
                      <a16:colId xmlns:a16="http://schemas.microsoft.com/office/drawing/2014/main" val="20001"/>
                    </a:ext>
                  </a:extLst>
                </a:gridCol>
                <a:gridCol w="608968">
                  <a:extLst>
                    <a:ext uri="{9D8B030D-6E8A-4147-A177-3AD203B41FA5}">
                      <a16:colId xmlns:a16="http://schemas.microsoft.com/office/drawing/2014/main" val="20002"/>
                    </a:ext>
                  </a:extLst>
                </a:gridCol>
              </a:tblGrid>
              <a:tr h="278244">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solidFill>
                            <a:schemeClr val="bg1"/>
                          </a:solidFill>
                        </a:rPr>
                        <a:t>基礎研修（うち研修講義、演習部分）（改正後）</a:t>
                      </a:r>
                    </a:p>
                  </a:txBody>
                  <a:tcPr anchor="ctr">
                    <a:lnL w="12700" cap="flat" cmpd="sng" algn="ctr">
                      <a:solidFill>
                        <a:schemeClr val="tx1"/>
                      </a:solidFill>
                      <a:prstDash val="solid"/>
                      <a:round/>
                      <a:headEnd type="none" w="med" len="med"/>
                      <a:tailEnd type="none" w="med" len="med"/>
                    </a:lnL>
                    <a:solidFill>
                      <a:srgbClr val="92D050"/>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1" dirty="0" smtClean="0"/>
                    </a:p>
                  </a:txBody>
                  <a:tcPr anchor="ctr">
                    <a:solidFill>
                      <a:srgbClr val="92D050"/>
                    </a:solidFill>
                  </a:tcPr>
                </a:tc>
                <a:tc>
                  <a:txBody>
                    <a:bodyPr/>
                    <a:lstStyle/>
                    <a:p>
                      <a:pPr algn="ctr"/>
                      <a:r>
                        <a:rPr kumimoji="1" lang="ja-JP" altLang="en-US" sz="1050" dirty="0">
                          <a:solidFill>
                            <a:schemeClr val="bg1"/>
                          </a:solidFill>
                        </a:rPr>
                        <a:t>時間数</a:t>
                      </a:r>
                    </a:p>
                  </a:txBody>
                  <a:tcPr anchor="ctr">
                    <a:solidFill>
                      <a:srgbClr val="92D050"/>
                    </a:solidFill>
                  </a:tcPr>
                </a:tc>
                <a:extLst>
                  <a:ext uri="{0D108BD9-81ED-4DB2-BD59-A6C34878D82A}">
                    <a16:rowId xmlns:a16="http://schemas.microsoft.com/office/drawing/2014/main" val="10000"/>
                  </a:ext>
                </a:extLst>
              </a:tr>
              <a:tr h="323992">
                <a:tc rowSpan="2">
                  <a:txBody>
                    <a:bodyPr/>
                    <a:lstStyle/>
                    <a:p>
                      <a:pPr algn="l"/>
                      <a:r>
                        <a:rPr kumimoji="1" lang="ja-JP" altLang="en-US" sz="1000" dirty="0" smtClean="0"/>
                        <a:t>講義</a:t>
                      </a:r>
                      <a:endParaRPr kumimoji="1" lang="ja-JP" altLang="en-US" sz="1000" dirty="0"/>
                    </a:p>
                  </a:txBody>
                  <a:tcPr anchor="ctr">
                    <a:lnL w="12700" cap="flat" cmpd="sng" algn="ctr">
                      <a:solidFill>
                        <a:schemeClr val="tx1"/>
                      </a:solidFill>
                      <a:prstDash val="solid"/>
                      <a:round/>
                      <a:headEnd type="none" w="med" len="med"/>
                      <a:tailEnd type="none" w="med" len="med"/>
                    </a:lnL>
                  </a:tcPr>
                </a:tc>
                <a:tc>
                  <a:txBody>
                    <a:bodyPr/>
                    <a:lstStyle/>
                    <a:p>
                      <a:pPr algn="l"/>
                      <a:r>
                        <a:rPr kumimoji="1" lang="ja-JP" altLang="en-US" sz="1000" dirty="0" smtClean="0"/>
                        <a:t>１　サービス管理責任者の役割に関する講義</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n-lt"/>
                          <a:ea typeface="+mj-ea"/>
                        </a:rPr>
                        <a:t>4.5h</a:t>
                      </a:r>
                      <a:endParaRPr kumimoji="1" lang="ja-JP" altLang="en-US" sz="1200" dirty="0">
                        <a:latin typeface="+mn-lt"/>
                        <a:ea typeface="+mj-ea"/>
                      </a:endParaRPr>
                    </a:p>
                  </a:txBody>
                  <a:tcPr anchor="ctr"/>
                </a:tc>
                <a:extLst>
                  <a:ext uri="{0D108BD9-81ED-4DB2-BD59-A6C34878D82A}">
                    <a16:rowId xmlns:a16="http://schemas.microsoft.com/office/drawing/2014/main" val="10001"/>
                  </a:ext>
                </a:extLst>
              </a:tr>
              <a:tr h="323992">
                <a:tc vMerge="1">
                  <a:txBody>
                    <a:bodyPr/>
                    <a:lstStyle/>
                    <a:p>
                      <a:pPr algn="l"/>
                      <a:endParaRPr kumimoji="1" lang="ja-JP" altLang="en-US" sz="1000" dirty="0"/>
                    </a:p>
                  </a:txBody>
                  <a:tcPr anchor="ctr">
                    <a:lnT w="12700" cap="flat" cmpd="sng" algn="ctr">
                      <a:solidFill>
                        <a:schemeClr val="tx1"/>
                      </a:solidFill>
                      <a:prstDash val="solid"/>
                      <a:round/>
                      <a:headEnd type="none" w="med" len="med"/>
                      <a:tailEnd type="none" w="med" len="med"/>
                    </a:lnT>
                  </a:tcPr>
                </a:tc>
                <a:tc>
                  <a:txBody>
                    <a:bodyPr/>
                    <a:lstStyle/>
                    <a:p>
                      <a:pPr algn="l"/>
                      <a:r>
                        <a:rPr kumimoji="1" lang="ja-JP" altLang="en-US" sz="1000" dirty="0" smtClean="0"/>
                        <a:t>２　アセスメントやモニタリングの手法に関する講義</a:t>
                      </a:r>
                      <a:endParaRPr kumimoji="1" lang="ja-JP" altLang="en-US" sz="1000" dirty="0"/>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t>5.5h</a:t>
                      </a:r>
                      <a:endParaRPr kumimoji="1" lang="ja-JP" altLang="en-US" sz="1200" dirty="0">
                        <a:latin typeface="+mj-ea"/>
                        <a:ea typeface="+mj-ea"/>
                      </a:endParaRPr>
                    </a:p>
                  </a:txBody>
                  <a:tcPr anchor="ctr"/>
                </a:tc>
                <a:extLst>
                  <a:ext uri="{0D108BD9-81ED-4DB2-BD59-A6C34878D82A}">
                    <a16:rowId xmlns:a16="http://schemas.microsoft.com/office/drawing/2014/main" val="10004"/>
                  </a:ext>
                </a:extLst>
              </a:tr>
              <a:tr h="4028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演習</a:t>
                      </a:r>
                      <a:endParaRPr kumimoji="1" lang="en-US" altLang="ja-JP" sz="10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３　サービス提供プロセスの管理に関する演習</a:t>
                      </a:r>
                      <a:endParaRPr kumimoji="1" lang="en-US" altLang="ja-JP" sz="1000" dirty="0"/>
                    </a:p>
                  </a:txBody>
                  <a:tcPr anchor="ctr"/>
                </a:tc>
                <a:tc>
                  <a:txBody>
                    <a:bodyPr/>
                    <a:lstStyle/>
                    <a:p>
                      <a:pPr algn="r"/>
                      <a:r>
                        <a:rPr kumimoji="1" lang="en-US" altLang="ja-JP" sz="1200" dirty="0" smtClean="0">
                          <a:latin typeface="+mn-lt"/>
                          <a:ea typeface="+mj-ea"/>
                        </a:rPr>
                        <a:t>7.5h</a:t>
                      </a:r>
                      <a:endParaRPr kumimoji="1" lang="ja-JP" altLang="en-US" sz="1200" dirty="0">
                        <a:latin typeface="+mn-lt"/>
                        <a:ea typeface="+mj-ea"/>
                      </a:endParaRPr>
                    </a:p>
                  </a:txBody>
                  <a:tcPr anchor="ctr"/>
                </a:tc>
                <a:extLst>
                  <a:ext uri="{0D108BD9-81ED-4DB2-BD59-A6C34878D82A}">
                    <a16:rowId xmlns:a16="http://schemas.microsoft.com/office/drawing/2014/main" val="10005"/>
                  </a:ext>
                </a:extLst>
              </a:tr>
              <a:tr h="276447">
                <a:tc>
                  <a:txBody>
                    <a:bodyPr/>
                    <a:lstStyle/>
                    <a:p>
                      <a:pPr algn="l"/>
                      <a:endParaRPr kumimoji="1" lang="ja-JP" altLang="en-US" sz="1050" dirty="0"/>
                    </a:p>
                  </a:txBody>
                  <a:tcPr anchor="ctr">
                    <a:solidFill>
                      <a:srgbClr val="92D050"/>
                    </a:solidFill>
                  </a:tcPr>
                </a:tc>
                <a:tc>
                  <a:txBody>
                    <a:bodyPr/>
                    <a:lstStyle/>
                    <a:p>
                      <a:pPr algn="l"/>
                      <a:r>
                        <a:rPr kumimoji="1" lang="ja-JP" altLang="en-US" sz="1050" dirty="0">
                          <a:solidFill>
                            <a:schemeClr val="bg1"/>
                          </a:solidFill>
                        </a:rPr>
                        <a:t>合計</a:t>
                      </a:r>
                    </a:p>
                  </a:txBody>
                  <a:tcPr anchor="ctr">
                    <a:solidFill>
                      <a:srgbClr val="92D050"/>
                    </a:solidFill>
                  </a:tcPr>
                </a:tc>
                <a:tc>
                  <a:txBody>
                    <a:bodyPr/>
                    <a:lstStyle/>
                    <a:p>
                      <a:pPr algn="r"/>
                      <a:r>
                        <a:rPr kumimoji="1" lang="en-US" altLang="ja-JP" sz="1200" dirty="0" smtClean="0">
                          <a:solidFill>
                            <a:schemeClr val="bg1"/>
                          </a:solidFill>
                        </a:rPr>
                        <a:t>15h</a:t>
                      </a:r>
                      <a:endParaRPr kumimoji="1" lang="ja-JP" altLang="en-US" sz="1200" dirty="0">
                        <a:solidFill>
                          <a:schemeClr val="bg1"/>
                        </a:solidFill>
                        <a:latin typeface="+mj-ea"/>
                        <a:ea typeface="+mj-ea"/>
                      </a:endParaRPr>
                    </a:p>
                  </a:txBody>
                  <a:tcPr anchor="ctr">
                    <a:solidFill>
                      <a:srgbClr val="92D050"/>
                    </a:solidFill>
                  </a:tcPr>
                </a:tc>
                <a:extLst>
                  <a:ext uri="{0D108BD9-81ED-4DB2-BD59-A6C34878D82A}">
                    <a16:rowId xmlns:a16="http://schemas.microsoft.com/office/drawing/2014/main" val="10008"/>
                  </a:ext>
                </a:extLst>
              </a:tr>
            </a:tbl>
          </a:graphicData>
        </a:graphic>
      </p:graphicFrame>
      <p:sp>
        <p:nvSpPr>
          <p:cNvPr id="15" name="右矢印 14"/>
          <p:cNvSpPr/>
          <p:nvPr/>
        </p:nvSpPr>
        <p:spPr>
          <a:xfrm>
            <a:off x="3941662" y="1770046"/>
            <a:ext cx="310960" cy="1813044"/>
          </a:xfrm>
          <a:prstGeom prst="rightArrow">
            <a:avLst>
              <a:gd name="adj1" fmla="val 60345"/>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cxnSp>
        <p:nvCxnSpPr>
          <p:cNvPr id="3" name="直線コネクタ 2"/>
          <p:cNvCxnSpPr/>
          <p:nvPr/>
        </p:nvCxnSpPr>
        <p:spPr>
          <a:xfrm flipV="1">
            <a:off x="0" y="4447962"/>
            <a:ext cx="9118086" cy="1"/>
          </a:xfrm>
          <a:prstGeom prst="line">
            <a:avLst/>
          </a:prstGeom>
          <a:ln w="22225">
            <a:prstDash val="sysDash"/>
          </a:ln>
        </p:spPr>
        <p:style>
          <a:lnRef idx="1">
            <a:schemeClr val="dk1"/>
          </a:lnRef>
          <a:fillRef idx="0">
            <a:schemeClr val="dk1"/>
          </a:fillRef>
          <a:effectRef idx="0">
            <a:schemeClr val="dk1"/>
          </a:effectRef>
          <a:fontRef idx="minor">
            <a:schemeClr val="tx1"/>
          </a:fontRef>
        </p:style>
      </p:cxnSp>
      <p:graphicFrame>
        <p:nvGraphicFramePr>
          <p:cNvPr id="20" name="表 19"/>
          <p:cNvGraphicFramePr>
            <a:graphicFrameLocks noGrp="1"/>
          </p:cNvGraphicFramePr>
          <p:nvPr>
            <p:extLst/>
          </p:nvPr>
        </p:nvGraphicFramePr>
        <p:xfrm>
          <a:off x="146727" y="4784389"/>
          <a:ext cx="4270530" cy="1651337"/>
        </p:xfrm>
        <a:graphic>
          <a:graphicData uri="http://schemas.openxmlformats.org/drawingml/2006/table">
            <a:tbl>
              <a:tblPr firstRow="1" bandRow="1">
                <a:tableStyleId>{5940675A-B579-460E-94D1-54222C63F5DA}</a:tableStyleId>
              </a:tblPr>
              <a:tblGrid>
                <a:gridCol w="660097">
                  <a:extLst>
                    <a:ext uri="{9D8B030D-6E8A-4147-A177-3AD203B41FA5}">
                      <a16:colId xmlns:a16="http://schemas.microsoft.com/office/drawing/2014/main" val="20000"/>
                    </a:ext>
                  </a:extLst>
                </a:gridCol>
                <a:gridCol w="2967317">
                  <a:extLst>
                    <a:ext uri="{9D8B030D-6E8A-4147-A177-3AD203B41FA5}">
                      <a16:colId xmlns:a16="http://schemas.microsoft.com/office/drawing/2014/main" val="20001"/>
                    </a:ext>
                  </a:extLst>
                </a:gridCol>
                <a:gridCol w="643116">
                  <a:extLst>
                    <a:ext uri="{9D8B030D-6E8A-4147-A177-3AD203B41FA5}">
                      <a16:colId xmlns:a16="http://schemas.microsoft.com/office/drawing/2014/main" val="20002"/>
                    </a:ext>
                  </a:extLst>
                </a:gridCol>
              </a:tblGrid>
              <a:tr h="291562">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t>実践研修</a:t>
                      </a:r>
                    </a:p>
                  </a:txBody>
                  <a:tcPr anchor="ctr">
                    <a:lnL w="12700" cap="flat" cmpd="sng" algn="ctr">
                      <a:solidFill>
                        <a:schemeClr val="tx1"/>
                      </a:solidFill>
                      <a:prstDash val="solid"/>
                      <a:round/>
                      <a:headEnd type="none" w="med" len="med"/>
                      <a:tailEnd type="none" w="med" len="med"/>
                    </a:lnL>
                    <a:solidFill>
                      <a:schemeClr val="accent2">
                        <a:lumMod val="40000"/>
                        <a:lumOff val="60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1" dirty="0" smtClean="0"/>
                    </a:p>
                  </a:txBody>
                  <a:tcPr anchor="ctr">
                    <a:solidFill>
                      <a:schemeClr val="accent2">
                        <a:lumMod val="40000"/>
                        <a:lumOff val="60000"/>
                      </a:schemeClr>
                    </a:solidFill>
                  </a:tcPr>
                </a:tc>
                <a:tc>
                  <a:txBody>
                    <a:bodyPr/>
                    <a:lstStyle/>
                    <a:p>
                      <a:pPr algn="ctr"/>
                      <a:r>
                        <a:rPr kumimoji="1" lang="ja-JP" altLang="en-US" sz="1050" dirty="0"/>
                        <a:t>時間数</a:t>
                      </a:r>
                    </a:p>
                  </a:txBody>
                  <a:tcPr anchor="ctr">
                    <a:solidFill>
                      <a:schemeClr val="accent2">
                        <a:lumMod val="40000"/>
                        <a:lumOff val="60000"/>
                      </a:schemeClr>
                    </a:solidFill>
                  </a:tcPr>
                </a:tc>
                <a:extLst>
                  <a:ext uri="{0D108BD9-81ED-4DB2-BD59-A6C34878D82A}">
                    <a16:rowId xmlns:a16="http://schemas.microsoft.com/office/drawing/2014/main" val="10000"/>
                  </a:ext>
                </a:extLst>
              </a:tr>
              <a:tr h="262071">
                <a:tc>
                  <a:txBody>
                    <a:bodyPr/>
                    <a:lstStyle/>
                    <a:p>
                      <a:r>
                        <a:rPr kumimoji="1" lang="ja-JP" altLang="en-US" sz="1000" dirty="0" smtClean="0"/>
                        <a:t>講義</a:t>
                      </a:r>
                      <a:endParaRPr kumimoji="1" lang="ja-JP" altLang="en-US" sz="1000" dirty="0"/>
                    </a:p>
                  </a:txBody>
                  <a:tcPr anchor="ctr">
                    <a:lnL w="12700" cap="flat" cmpd="sng" algn="ctr">
                      <a:solidFill>
                        <a:schemeClr val="tx1"/>
                      </a:solidFill>
                      <a:prstDash val="solid"/>
                      <a:round/>
                      <a:headEnd type="none" w="med" len="med"/>
                      <a:tailEnd type="none" w="med" len="med"/>
                    </a:lnL>
                  </a:tcPr>
                </a:tc>
                <a:tc>
                  <a:txBody>
                    <a:bodyPr/>
                    <a:lstStyle/>
                    <a:p>
                      <a:r>
                        <a:rPr kumimoji="1" lang="ja-JP" altLang="en-US" sz="1000" dirty="0" smtClean="0"/>
                        <a:t>１　障害福祉の動向に関する講義</a:t>
                      </a:r>
                      <a:endParaRPr kumimoji="1" lang="ja-JP" altLang="en-US" sz="1000" dirty="0"/>
                    </a:p>
                  </a:txBody>
                  <a:tcPr anchor="ctr"/>
                </a:tc>
                <a:tc>
                  <a:txBody>
                    <a:bodyPr/>
                    <a:lstStyle/>
                    <a:p>
                      <a:pPr algn="r"/>
                      <a:r>
                        <a:rPr kumimoji="1" lang="en-US" altLang="ja-JP" sz="1050" dirty="0" smtClean="0"/>
                        <a:t>1h</a:t>
                      </a:r>
                      <a:endParaRPr kumimoji="1" lang="ja-JP" altLang="en-US" sz="1050" dirty="0"/>
                    </a:p>
                  </a:txBody>
                  <a:tcPr anchor="ctr"/>
                </a:tc>
                <a:extLst>
                  <a:ext uri="{0D108BD9-81ED-4DB2-BD59-A6C34878D82A}">
                    <a16:rowId xmlns:a16="http://schemas.microsoft.com/office/drawing/2014/main" val="10001"/>
                  </a:ext>
                </a:extLst>
              </a:tr>
              <a:tr h="262071">
                <a:tc rowSpan="3">
                  <a:txBody>
                    <a:bodyPr/>
                    <a:lstStyle/>
                    <a:p>
                      <a:r>
                        <a:rPr kumimoji="1" lang="ja-JP" altLang="en-US" sz="1000" dirty="0" smtClean="0"/>
                        <a:t>講義・演習</a:t>
                      </a:r>
                      <a:endParaRPr kumimoji="1" lang="ja-JP" altLang="en-US" sz="1000" dirty="0"/>
                    </a:p>
                  </a:txBody>
                  <a:tcPr anchor="ctr">
                    <a:lnL w="12700" cap="flat" cmpd="sng" algn="ctr">
                      <a:solidFill>
                        <a:schemeClr val="tx1"/>
                      </a:solidFill>
                      <a:prstDash val="solid"/>
                      <a:round/>
                      <a:headEnd type="none" w="med" len="med"/>
                      <a:tailEnd type="none" w="med" len="med"/>
                    </a:lnL>
                  </a:tcPr>
                </a:tc>
                <a:tc>
                  <a:txBody>
                    <a:bodyPr/>
                    <a:lstStyle/>
                    <a:p>
                      <a:r>
                        <a:rPr kumimoji="1" lang="ja-JP" altLang="en-US" sz="1000" dirty="0" smtClean="0"/>
                        <a:t>２　サービス提供に関する講義及び演習</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050" dirty="0" smtClean="0"/>
                        <a:t>7h</a:t>
                      </a:r>
                      <a:endParaRPr kumimoji="1" lang="ja-JP" altLang="en-US" sz="105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87684">
                <a:tc vMerge="1">
                  <a:txBody>
                    <a:bodyPr/>
                    <a:lstStyle/>
                    <a:p>
                      <a:endParaRPr kumimoji="1" lang="ja-JP" altLang="en-US" sz="10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kumimoji="1" lang="ja-JP" altLang="en-US" sz="1000" dirty="0" smtClean="0"/>
                        <a:t>３　人材育成の手法に関する講義及び演習</a:t>
                      </a:r>
                      <a:endParaRPr kumimoji="1" lang="ja-JP" altLang="en-US" sz="1000" dirty="0"/>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050" dirty="0" smtClean="0"/>
                        <a:t>2.5h</a:t>
                      </a:r>
                      <a:endParaRPr kumimoji="1" lang="ja-JP" altLang="en-US" sz="1050"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r h="262071">
                <a:tc vMerge="1">
                  <a:txBody>
                    <a:bodyPr/>
                    <a:lstStyle/>
                    <a:p>
                      <a:endParaRPr kumimoji="1" lang="ja-JP" altLang="en-US" sz="1000" dirty="0"/>
                    </a:p>
                  </a:txBody>
                  <a:tcPr anchor="ctr"/>
                </a:tc>
                <a:tc>
                  <a:txBody>
                    <a:bodyPr/>
                    <a:lstStyle/>
                    <a:p>
                      <a:r>
                        <a:rPr kumimoji="1" lang="ja-JP" altLang="en-US" sz="1000" dirty="0" smtClean="0"/>
                        <a:t>４　他職種及び地域連携に関する講義及び演習</a:t>
                      </a:r>
                      <a:endParaRPr kumimoji="1" lang="ja-JP" altLang="en-US" sz="1000" dirty="0"/>
                    </a:p>
                  </a:txBody>
                  <a:tcPr anchor="ctr"/>
                </a:tc>
                <a:tc>
                  <a:txBody>
                    <a:bodyPr/>
                    <a:lstStyle/>
                    <a:p>
                      <a:pPr algn="r"/>
                      <a:r>
                        <a:rPr kumimoji="1" lang="en-US" altLang="ja-JP" sz="1050" dirty="0" smtClean="0"/>
                        <a:t>6h</a:t>
                      </a:r>
                      <a:endParaRPr kumimoji="1" lang="ja-JP" altLang="en-US" sz="1050" dirty="0"/>
                    </a:p>
                  </a:txBody>
                  <a:tcPr anchor="ctr"/>
                </a:tc>
                <a:extLst>
                  <a:ext uri="{0D108BD9-81ED-4DB2-BD59-A6C34878D82A}">
                    <a16:rowId xmlns:a16="http://schemas.microsoft.com/office/drawing/2014/main" val="10004"/>
                  </a:ext>
                </a:extLst>
              </a:tr>
              <a:tr h="285878">
                <a:tc>
                  <a:txBody>
                    <a:bodyPr/>
                    <a:lstStyle/>
                    <a:p>
                      <a:endParaRPr kumimoji="1" lang="ja-JP" altLang="en-US" sz="1050" dirty="0"/>
                    </a:p>
                  </a:txBody>
                  <a:tcPr anchor="ctr">
                    <a:solidFill>
                      <a:schemeClr val="accent2">
                        <a:lumMod val="40000"/>
                        <a:lumOff val="60000"/>
                      </a:schemeClr>
                    </a:solidFill>
                  </a:tcPr>
                </a:tc>
                <a:tc>
                  <a:txBody>
                    <a:bodyPr/>
                    <a:lstStyle/>
                    <a:p>
                      <a:r>
                        <a:rPr kumimoji="1" lang="ja-JP" altLang="en-US" sz="1050" dirty="0"/>
                        <a:t>合計</a:t>
                      </a:r>
                    </a:p>
                  </a:txBody>
                  <a:tcPr anchor="ctr">
                    <a:solidFill>
                      <a:schemeClr val="accent2">
                        <a:lumMod val="40000"/>
                        <a:lumOff val="60000"/>
                      </a:schemeClr>
                    </a:solidFill>
                  </a:tcPr>
                </a:tc>
                <a:tc>
                  <a:txBody>
                    <a:bodyPr/>
                    <a:lstStyle/>
                    <a:p>
                      <a:pPr algn="r"/>
                      <a:r>
                        <a:rPr kumimoji="1" lang="en-US" altLang="ja-JP" sz="1050" dirty="0" smtClean="0">
                          <a:solidFill>
                            <a:schemeClr val="tx1"/>
                          </a:solidFill>
                        </a:rPr>
                        <a:t>14.5h</a:t>
                      </a:r>
                      <a:endParaRPr kumimoji="1" lang="ja-JP" altLang="en-US" sz="1050" dirty="0">
                        <a:solidFill>
                          <a:schemeClr val="tx1"/>
                        </a:solidFill>
                      </a:endParaRPr>
                    </a:p>
                  </a:txBody>
                  <a:tcPr anchor="ctr">
                    <a:solidFill>
                      <a:schemeClr val="accent2">
                        <a:lumMod val="40000"/>
                        <a:lumOff val="60000"/>
                      </a:schemeClr>
                    </a:solidFill>
                  </a:tcPr>
                </a:tc>
                <a:extLst>
                  <a:ext uri="{0D108BD9-81ED-4DB2-BD59-A6C34878D82A}">
                    <a16:rowId xmlns:a16="http://schemas.microsoft.com/office/drawing/2014/main" val="10006"/>
                  </a:ext>
                </a:extLst>
              </a:tr>
            </a:tbl>
          </a:graphicData>
        </a:graphic>
      </p:graphicFrame>
      <p:graphicFrame>
        <p:nvGraphicFramePr>
          <p:cNvPr id="19" name="表 18"/>
          <p:cNvGraphicFramePr>
            <a:graphicFrameLocks noGrp="1"/>
          </p:cNvGraphicFramePr>
          <p:nvPr>
            <p:extLst/>
          </p:nvPr>
        </p:nvGraphicFramePr>
        <p:xfrm>
          <a:off x="4572002" y="4784390"/>
          <a:ext cx="4433878" cy="1485920"/>
        </p:xfrm>
        <a:graphic>
          <a:graphicData uri="http://schemas.openxmlformats.org/drawingml/2006/table">
            <a:tbl>
              <a:tblPr firstRow="1" bandRow="1">
                <a:tableStyleId>{5940675A-B579-460E-94D1-54222C63F5DA}</a:tableStyleId>
              </a:tblPr>
              <a:tblGrid>
                <a:gridCol w="672351">
                  <a:extLst>
                    <a:ext uri="{9D8B030D-6E8A-4147-A177-3AD203B41FA5}">
                      <a16:colId xmlns:a16="http://schemas.microsoft.com/office/drawing/2014/main" val="20000"/>
                    </a:ext>
                  </a:extLst>
                </a:gridCol>
                <a:gridCol w="3146612">
                  <a:extLst>
                    <a:ext uri="{9D8B030D-6E8A-4147-A177-3AD203B41FA5}">
                      <a16:colId xmlns:a16="http://schemas.microsoft.com/office/drawing/2014/main" val="20001"/>
                    </a:ext>
                  </a:extLst>
                </a:gridCol>
                <a:gridCol w="614915">
                  <a:extLst>
                    <a:ext uri="{9D8B030D-6E8A-4147-A177-3AD203B41FA5}">
                      <a16:colId xmlns:a16="http://schemas.microsoft.com/office/drawing/2014/main" val="20002"/>
                    </a:ext>
                  </a:extLst>
                </a:gridCol>
              </a:tblGrid>
              <a:tr h="288411">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t>更新研修</a:t>
                      </a:r>
                    </a:p>
                  </a:txBody>
                  <a:tcPr anchor="ctr">
                    <a:lnL w="12700" cap="flat" cmpd="sng" algn="ctr">
                      <a:solidFill>
                        <a:schemeClr val="tx1"/>
                      </a:solidFill>
                      <a:prstDash val="solid"/>
                      <a:round/>
                      <a:headEnd type="none" w="med" len="med"/>
                      <a:tailEnd type="none" w="med" len="med"/>
                    </a:lnL>
                    <a:solidFill>
                      <a:srgbClr val="FFC000"/>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1" dirty="0" smtClean="0"/>
                    </a:p>
                  </a:txBody>
                  <a:tcPr anchor="ctr">
                    <a:solidFill>
                      <a:schemeClr val="accent2">
                        <a:lumMod val="40000"/>
                        <a:lumOff val="60000"/>
                      </a:schemeClr>
                    </a:solidFill>
                  </a:tcPr>
                </a:tc>
                <a:tc>
                  <a:txBody>
                    <a:bodyPr/>
                    <a:lstStyle/>
                    <a:p>
                      <a:pPr algn="ctr"/>
                      <a:r>
                        <a:rPr kumimoji="1" lang="ja-JP" altLang="en-US" sz="1050" dirty="0"/>
                        <a:t>時間数</a:t>
                      </a:r>
                    </a:p>
                  </a:txBody>
                  <a:tcPr anchor="ctr">
                    <a:solidFill>
                      <a:srgbClr val="FFC000"/>
                    </a:solidFill>
                  </a:tcPr>
                </a:tc>
                <a:extLst>
                  <a:ext uri="{0D108BD9-81ED-4DB2-BD59-A6C34878D82A}">
                    <a16:rowId xmlns:a16="http://schemas.microsoft.com/office/drawing/2014/main" val="10000"/>
                  </a:ext>
                </a:extLst>
              </a:tr>
              <a:tr h="259240">
                <a:tc>
                  <a:txBody>
                    <a:bodyPr/>
                    <a:lstStyle/>
                    <a:p>
                      <a:r>
                        <a:rPr kumimoji="1" lang="ja-JP" altLang="en-US" sz="1000" dirty="0" smtClean="0"/>
                        <a:t>講義</a:t>
                      </a:r>
                      <a:endParaRPr kumimoji="1" lang="ja-JP" altLang="en-US" sz="1000" dirty="0"/>
                    </a:p>
                  </a:txBody>
                  <a:tcPr anchor="ctr">
                    <a:lnL w="12700" cap="flat" cmpd="sng" algn="ctr">
                      <a:solidFill>
                        <a:schemeClr val="tx1"/>
                      </a:solidFill>
                      <a:prstDash val="solid"/>
                      <a:round/>
                      <a:headEnd type="none" w="med" len="med"/>
                      <a:tailEnd type="none" w="med" len="med"/>
                    </a:lnL>
                  </a:tcPr>
                </a:tc>
                <a:tc>
                  <a:txBody>
                    <a:bodyPr/>
                    <a:lstStyle/>
                    <a:p>
                      <a:r>
                        <a:rPr kumimoji="1" lang="ja-JP" altLang="en-US" sz="1000" dirty="0" smtClean="0"/>
                        <a:t>１　障害福祉の動向に関する講義</a:t>
                      </a:r>
                      <a:endParaRPr kumimoji="1" lang="ja-JP" altLang="en-US" sz="1000" dirty="0"/>
                    </a:p>
                  </a:txBody>
                  <a:tcPr anchor="ctr"/>
                </a:tc>
                <a:tc>
                  <a:txBody>
                    <a:bodyPr/>
                    <a:lstStyle/>
                    <a:p>
                      <a:pPr algn="r"/>
                      <a:r>
                        <a:rPr kumimoji="1" lang="en-US" altLang="ja-JP" sz="1050" dirty="0" smtClean="0"/>
                        <a:t>1h</a:t>
                      </a:r>
                      <a:endParaRPr kumimoji="1" lang="ja-JP" altLang="en-US" sz="1050" dirty="0"/>
                    </a:p>
                  </a:txBody>
                  <a:tcPr anchor="ctr"/>
                </a:tc>
                <a:extLst>
                  <a:ext uri="{0D108BD9-81ED-4DB2-BD59-A6C34878D82A}">
                    <a16:rowId xmlns:a16="http://schemas.microsoft.com/office/drawing/2014/main" val="10001"/>
                  </a:ext>
                </a:extLst>
              </a:tr>
              <a:tr h="259240">
                <a:tc rowSpan="2">
                  <a:txBody>
                    <a:bodyPr/>
                    <a:lstStyle/>
                    <a:p>
                      <a:r>
                        <a:rPr kumimoji="1" lang="ja-JP" altLang="en-US" sz="1000" dirty="0" smtClean="0"/>
                        <a:t>講義・演習</a:t>
                      </a:r>
                      <a:endParaRPr kumimoji="1" lang="ja-JP" altLang="en-US" sz="1000" dirty="0"/>
                    </a:p>
                  </a:txBody>
                  <a:tcPr anchor="ctr">
                    <a:lnL w="12700" cap="flat" cmpd="sng" algn="ctr">
                      <a:solidFill>
                        <a:schemeClr val="tx1"/>
                      </a:solidFill>
                      <a:prstDash val="solid"/>
                      <a:round/>
                      <a:headEnd type="none" w="med" len="med"/>
                      <a:tailEnd type="none" w="med" len="med"/>
                    </a:lnL>
                  </a:tcPr>
                </a:tc>
                <a:tc>
                  <a:txBody>
                    <a:bodyPr/>
                    <a:lstStyle/>
                    <a:p>
                      <a:r>
                        <a:rPr kumimoji="1" lang="ja-JP" altLang="en-US" sz="1000" dirty="0" smtClean="0"/>
                        <a:t>２　サービス提供の自己検証に関する演習</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050" dirty="0" smtClean="0"/>
                        <a:t>5h</a:t>
                      </a:r>
                      <a:endParaRPr kumimoji="1" lang="ja-JP" altLang="en-US" sz="105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45756">
                <a:tc vMerge="1">
                  <a:txBody>
                    <a:bodyPr/>
                    <a:lstStyle/>
                    <a:p>
                      <a:endParaRPr kumimoji="1" lang="ja-JP" altLang="en-US" sz="10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kumimoji="1" lang="ja-JP" altLang="en-US" sz="1000" dirty="0" smtClean="0"/>
                        <a:t>３　サービスの質の向上と人材育成のためのスーパービジョンに関する講義及び演習</a:t>
                      </a:r>
                      <a:endParaRPr kumimoji="1" lang="ja-JP" altLang="en-US" sz="1000" dirty="0"/>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050" dirty="0" smtClean="0"/>
                        <a:t>7h</a:t>
                      </a:r>
                      <a:endParaRPr kumimoji="1" lang="ja-JP" altLang="en-US" sz="1050"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r h="282789">
                <a:tc>
                  <a:txBody>
                    <a:bodyPr/>
                    <a:lstStyle/>
                    <a:p>
                      <a:endParaRPr kumimoji="1" lang="ja-JP" altLang="en-US" sz="1050" dirty="0"/>
                    </a:p>
                  </a:txBody>
                  <a:tcPr anchor="ctr">
                    <a:solidFill>
                      <a:srgbClr val="FFC000"/>
                    </a:solidFill>
                  </a:tcPr>
                </a:tc>
                <a:tc>
                  <a:txBody>
                    <a:bodyPr/>
                    <a:lstStyle/>
                    <a:p>
                      <a:r>
                        <a:rPr kumimoji="1" lang="ja-JP" altLang="en-US" sz="1050" dirty="0"/>
                        <a:t>合計</a:t>
                      </a:r>
                    </a:p>
                  </a:txBody>
                  <a:tcPr anchor="ctr">
                    <a:solidFill>
                      <a:srgbClr val="FFC000"/>
                    </a:solidFill>
                  </a:tcPr>
                </a:tc>
                <a:tc>
                  <a:txBody>
                    <a:bodyPr/>
                    <a:lstStyle/>
                    <a:p>
                      <a:pPr algn="r"/>
                      <a:r>
                        <a:rPr kumimoji="1" lang="en-US" altLang="ja-JP" sz="1050" dirty="0" smtClean="0">
                          <a:solidFill>
                            <a:schemeClr val="tx1"/>
                          </a:solidFill>
                        </a:rPr>
                        <a:t>13h</a:t>
                      </a:r>
                      <a:endParaRPr kumimoji="1" lang="ja-JP" altLang="en-US" sz="1050" dirty="0">
                        <a:solidFill>
                          <a:schemeClr val="tx1"/>
                        </a:solidFill>
                      </a:endParaRPr>
                    </a:p>
                  </a:txBody>
                  <a:tcPr anchor="ctr">
                    <a:solidFill>
                      <a:srgbClr val="FFC000"/>
                    </a:solidFill>
                  </a:tcPr>
                </a:tc>
                <a:extLst>
                  <a:ext uri="{0D108BD9-81ED-4DB2-BD59-A6C34878D82A}">
                    <a16:rowId xmlns:a16="http://schemas.microsoft.com/office/drawing/2014/main" val="10006"/>
                  </a:ext>
                </a:extLst>
              </a:tr>
            </a:tbl>
          </a:graphicData>
        </a:graphic>
      </p:graphicFrame>
      <p:sp>
        <p:nvSpPr>
          <p:cNvPr id="2" name="正方形/長方形 1"/>
          <p:cNvSpPr/>
          <p:nvPr/>
        </p:nvSpPr>
        <p:spPr>
          <a:xfrm>
            <a:off x="3931576" y="4485623"/>
            <a:ext cx="1133477" cy="2487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ＭＳ Ｐゴシック" panose="020B0600070205080204" pitchFamily="50" charset="-128"/>
                <a:ea typeface="ＭＳ Ｐゴシック" panose="020B0600070205080204" pitchFamily="50" charset="-128"/>
              </a:rPr>
              <a:t>新設</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13" name="テキスト ボックス 12"/>
          <p:cNvSpPr txBox="1"/>
          <p:nvPr/>
        </p:nvSpPr>
        <p:spPr>
          <a:xfrm>
            <a:off x="4572003" y="6336985"/>
            <a:ext cx="4433877" cy="400110"/>
          </a:xfrm>
          <a:prstGeom prst="rect">
            <a:avLst/>
          </a:prstGeom>
          <a:noFill/>
        </p:spPr>
        <p:txBody>
          <a:bodyPr wrap="square" rtlCol="0">
            <a:spAutoFit/>
          </a:bodyPr>
          <a:lstStyle/>
          <a:p>
            <a:r>
              <a:rPr kumimoji="1" lang="en-US" altLang="ja-JP" sz="1000" dirty="0" smtClean="0">
                <a:latin typeface="ＭＳ Ｐゴシック" panose="020B0600070205080204" pitchFamily="50" charset="-128"/>
                <a:ea typeface="ＭＳ Ｐゴシック" panose="020B0600070205080204" pitchFamily="50" charset="-128"/>
              </a:rPr>
              <a:t>※</a:t>
            </a:r>
            <a:r>
              <a:rPr kumimoji="1" lang="ja-JP" altLang="en-US" sz="1000" dirty="0" smtClean="0">
                <a:latin typeface="ＭＳ Ｐゴシック" panose="020B0600070205080204" pitchFamily="50" charset="-128"/>
                <a:ea typeface="ＭＳ Ｐゴシック" panose="020B0600070205080204" pitchFamily="50" charset="-128"/>
              </a:rPr>
              <a:t>１ 更新研修は、令和元年度から実施</a:t>
            </a:r>
            <a:endParaRPr kumimoji="1" lang="en-US" altLang="ja-JP" sz="1000" dirty="0" smtClean="0">
              <a:latin typeface="ＭＳ Ｐゴシック" panose="020B0600070205080204" pitchFamily="50" charset="-128"/>
              <a:ea typeface="ＭＳ Ｐゴシック" panose="020B0600070205080204" pitchFamily="50" charset="-128"/>
            </a:endParaRPr>
          </a:p>
          <a:p>
            <a:r>
              <a:rPr kumimoji="1" lang="en-US" altLang="ja-JP" sz="1000" dirty="0" smtClean="0">
                <a:latin typeface="ＭＳ Ｐゴシック" panose="020B0600070205080204" pitchFamily="50" charset="-128"/>
                <a:ea typeface="ＭＳ Ｐゴシック" panose="020B0600070205080204" pitchFamily="50" charset="-128"/>
              </a:rPr>
              <a:t>※</a:t>
            </a:r>
            <a:r>
              <a:rPr kumimoji="1" lang="ja-JP" altLang="en-US" sz="1000" dirty="0" smtClean="0">
                <a:latin typeface="ＭＳ Ｐゴシック" panose="020B0600070205080204" pitchFamily="50" charset="-128"/>
                <a:ea typeface="ＭＳ Ｐゴシック" panose="020B0600070205080204" pitchFamily="50" charset="-128"/>
              </a:rPr>
              <a:t>２ 令和５年度までは１及び２のみの実施でも可とする</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16" name="テキスト ボックス 15"/>
          <p:cNvSpPr txBox="1"/>
          <p:nvPr/>
        </p:nvSpPr>
        <p:spPr>
          <a:xfrm>
            <a:off x="145335" y="6461496"/>
            <a:ext cx="4426667" cy="246221"/>
          </a:xfrm>
          <a:prstGeom prst="rect">
            <a:avLst/>
          </a:prstGeom>
          <a:noFill/>
        </p:spPr>
        <p:txBody>
          <a:bodyPr wrap="square" rtlCol="0">
            <a:spAutoFit/>
          </a:bodyPr>
          <a:lstStyle/>
          <a:p>
            <a:r>
              <a:rPr kumimoji="1" lang="en-US" altLang="ja-JP" sz="1000" dirty="0" smtClean="0">
                <a:latin typeface="ＭＳ Ｐゴシック" panose="020B0600070205080204" pitchFamily="50" charset="-128"/>
                <a:ea typeface="ＭＳ Ｐゴシック" panose="020B0600070205080204" pitchFamily="50" charset="-128"/>
              </a:rPr>
              <a:t>※</a:t>
            </a:r>
            <a:r>
              <a:rPr kumimoji="1" lang="ja-JP" altLang="en-US" sz="1000" dirty="0" smtClean="0">
                <a:latin typeface="ＭＳ Ｐゴシック" panose="020B0600070205080204" pitchFamily="50" charset="-128"/>
                <a:ea typeface="ＭＳ Ｐゴシック" panose="020B0600070205080204" pitchFamily="50" charset="-128"/>
              </a:rPr>
              <a:t>実践研修は令和元年度の２年後より実施</a:t>
            </a:r>
            <a:endParaRPr kumimoji="1" lang="ja-JP" altLang="en-US" sz="10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79762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96" y="44627"/>
            <a:ext cx="9001000" cy="490066"/>
          </a:xfrm>
        </p:spPr>
        <p:txBody>
          <a:bodyPr>
            <a:noAutofit/>
          </a:bodyPr>
          <a:lstStyle/>
          <a:p>
            <a:r>
              <a:rPr lang="ja-JP" altLang="en-US" sz="2000" dirty="0" smtClean="0">
                <a:latin typeface="ＤＦ特太ゴシック体" panose="020B0509000000000000" pitchFamily="49" charset="-128"/>
                <a:ea typeface="ＤＦ特太ゴシック体" panose="020B0509000000000000" pitchFamily="49" charset="-128"/>
              </a:rPr>
              <a:t>新カリキュラムへの移行</a:t>
            </a:r>
            <a:r>
              <a:rPr lang="en-US" altLang="ja-JP" sz="2000" dirty="0" smtClean="0">
                <a:latin typeface="ＤＦ特太ゴシック体" panose="020B0509000000000000" pitchFamily="49" charset="-128"/>
                <a:ea typeface="ＤＦ特太ゴシック体" panose="020B0509000000000000" pitchFamily="49" charset="-128"/>
              </a:rPr>
              <a:t>【</a:t>
            </a:r>
            <a:r>
              <a:rPr lang="ja-JP" altLang="en-US" sz="2000" dirty="0">
                <a:latin typeface="ＤＦ特太ゴシック体" panose="020B0509000000000000" pitchFamily="49" charset="-128"/>
                <a:ea typeface="ＤＦ特太ゴシック体" panose="020B0509000000000000" pitchFamily="49" charset="-128"/>
              </a:rPr>
              <a:t>指導者養成研修</a:t>
            </a:r>
            <a:r>
              <a:rPr lang="en-US" altLang="ja-JP" sz="2000" dirty="0">
                <a:latin typeface="ＤＦ特太ゴシック体" panose="020B0509000000000000" pitchFamily="49" charset="-128"/>
                <a:ea typeface="ＤＦ特太ゴシック体" panose="020B0509000000000000" pitchFamily="49" charset="-128"/>
              </a:rPr>
              <a:t>(</a:t>
            </a:r>
            <a:r>
              <a:rPr lang="ja-JP" altLang="en-US" sz="2000" dirty="0">
                <a:latin typeface="ＤＦ特太ゴシック体" panose="020B0509000000000000" pitchFamily="49" charset="-128"/>
                <a:ea typeface="ＤＦ特太ゴシック体" panose="020B0509000000000000" pitchFamily="49" charset="-128"/>
              </a:rPr>
              <a:t>国研修</a:t>
            </a:r>
            <a:r>
              <a:rPr lang="en-US" altLang="ja-JP" sz="2000" dirty="0">
                <a:latin typeface="ＤＦ特太ゴシック体" panose="020B0509000000000000" pitchFamily="49" charset="-128"/>
                <a:ea typeface="ＤＦ特太ゴシック体" panose="020B0509000000000000" pitchFamily="49" charset="-128"/>
              </a:rPr>
              <a:t>)</a:t>
            </a:r>
            <a:r>
              <a:rPr lang="ja-JP" altLang="en-US" sz="2000" dirty="0">
                <a:latin typeface="ＤＦ特太ゴシック体" panose="020B0509000000000000" pitchFamily="49" charset="-128"/>
                <a:ea typeface="ＤＦ特太ゴシック体" panose="020B0509000000000000" pitchFamily="49" charset="-128"/>
              </a:rPr>
              <a:t>及び都道府県研修</a:t>
            </a:r>
            <a:r>
              <a:rPr lang="en-US" altLang="ja-JP" sz="2000" dirty="0" smtClean="0">
                <a:latin typeface="ＤＦ特太ゴシック体" panose="020B0509000000000000" pitchFamily="49" charset="-128"/>
                <a:ea typeface="ＤＦ特太ゴシック体" panose="020B0509000000000000" pitchFamily="49" charset="-128"/>
              </a:rPr>
              <a:t>】</a:t>
            </a:r>
            <a:endParaRPr kumimoji="1" lang="ja-JP" altLang="en-US" sz="2000" dirty="0">
              <a:latin typeface="ＤＦ特太ゴシック体" panose="020B0509000000000000" pitchFamily="49" charset="-128"/>
              <a:ea typeface="ＤＦ特太ゴシック体" panose="020B0509000000000000" pitchFamily="49" charset="-128"/>
            </a:endParaRPr>
          </a:p>
        </p:txBody>
      </p:sp>
      <p:graphicFrame>
        <p:nvGraphicFramePr>
          <p:cNvPr id="4" name="表 3"/>
          <p:cNvGraphicFramePr>
            <a:graphicFrameLocks noGrp="1"/>
          </p:cNvGraphicFramePr>
          <p:nvPr>
            <p:extLst/>
          </p:nvPr>
        </p:nvGraphicFramePr>
        <p:xfrm>
          <a:off x="35496" y="548680"/>
          <a:ext cx="9036499" cy="6096669"/>
        </p:xfrm>
        <a:graphic>
          <a:graphicData uri="http://schemas.openxmlformats.org/drawingml/2006/table">
            <a:tbl>
              <a:tblPr>
                <a:tableStyleId>{5940675A-B579-460E-94D1-54222C63F5DA}</a:tableStyleId>
              </a:tblPr>
              <a:tblGrid>
                <a:gridCol w="293869">
                  <a:extLst>
                    <a:ext uri="{9D8B030D-6E8A-4147-A177-3AD203B41FA5}">
                      <a16:colId xmlns:a16="http://schemas.microsoft.com/office/drawing/2014/main" val="20000"/>
                    </a:ext>
                  </a:extLst>
                </a:gridCol>
                <a:gridCol w="505344">
                  <a:extLst>
                    <a:ext uri="{9D8B030D-6E8A-4147-A177-3AD203B41FA5}">
                      <a16:colId xmlns:a16="http://schemas.microsoft.com/office/drawing/2014/main" val="20001"/>
                    </a:ext>
                  </a:extLst>
                </a:gridCol>
                <a:gridCol w="588378">
                  <a:extLst>
                    <a:ext uri="{9D8B030D-6E8A-4147-A177-3AD203B41FA5}">
                      <a16:colId xmlns:a16="http://schemas.microsoft.com/office/drawing/2014/main" val="20002"/>
                    </a:ext>
                  </a:extLst>
                </a:gridCol>
                <a:gridCol w="588378">
                  <a:extLst>
                    <a:ext uri="{9D8B030D-6E8A-4147-A177-3AD203B41FA5}">
                      <a16:colId xmlns:a16="http://schemas.microsoft.com/office/drawing/2014/main" val="857669782"/>
                    </a:ext>
                  </a:extLst>
                </a:gridCol>
                <a:gridCol w="838061">
                  <a:extLst>
                    <a:ext uri="{9D8B030D-6E8A-4147-A177-3AD203B41FA5}">
                      <a16:colId xmlns:a16="http://schemas.microsoft.com/office/drawing/2014/main" val="20003"/>
                    </a:ext>
                  </a:extLst>
                </a:gridCol>
                <a:gridCol w="829339">
                  <a:extLst>
                    <a:ext uri="{9D8B030D-6E8A-4147-A177-3AD203B41FA5}">
                      <a16:colId xmlns:a16="http://schemas.microsoft.com/office/drawing/2014/main" val="20004"/>
                    </a:ext>
                  </a:extLst>
                </a:gridCol>
                <a:gridCol w="829340">
                  <a:extLst>
                    <a:ext uri="{9D8B030D-6E8A-4147-A177-3AD203B41FA5}">
                      <a16:colId xmlns:a16="http://schemas.microsoft.com/office/drawing/2014/main" val="20005"/>
                    </a:ext>
                  </a:extLst>
                </a:gridCol>
                <a:gridCol w="818707">
                  <a:extLst>
                    <a:ext uri="{9D8B030D-6E8A-4147-A177-3AD203B41FA5}">
                      <a16:colId xmlns:a16="http://schemas.microsoft.com/office/drawing/2014/main" val="20006"/>
                    </a:ext>
                  </a:extLst>
                </a:gridCol>
                <a:gridCol w="733646">
                  <a:extLst>
                    <a:ext uri="{9D8B030D-6E8A-4147-A177-3AD203B41FA5}">
                      <a16:colId xmlns:a16="http://schemas.microsoft.com/office/drawing/2014/main" val="20007"/>
                    </a:ext>
                  </a:extLst>
                </a:gridCol>
                <a:gridCol w="712382">
                  <a:extLst>
                    <a:ext uri="{9D8B030D-6E8A-4147-A177-3AD203B41FA5}">
                      <a16:colId xmlns:a16="http://schemas.microsoft.com/office/drawing/2014/main" val="2213166238"/>
                    </a:ext>
                  </a:extLst>
                </a:gridCol>
                <a:gridCol w="733646">
                  <a:extLst>
                    <a:ext uri="{9D8B030D-6E8A-4147-A177-3AD203B41FA5}">
                      <a16:colId xmlns:a16="http://schemas.microsoft.com/office/drawing/2014/main" val="3941951275"/>
                    </a:ext>
                  </a:extLst>
                </a:gridCol>
                <a:gridCol w="744279">
                  <a:extLst>
                    <a:ext uri="{9D8B030D-6E8A-4147-A177-3AD203B41FA5}">
                      <a16:colId xmlns:a16="http://schemas.microsoft.com/office/drawing/2014/main" val="20008"/>
                    </a:ext>
                  </a:extLst>
                </a:gridCol>
                <a:gridCol w="821130">
                  <a:extLst>
                    <a:ext uri="{9D8B030D-6E8A-4147-A177-3AD203B41FA5}">
                      <a16:colId xmlns:a16="http://schemas.microsoft.com/office/drawing/2014/main" val="1219066730"/>
                    </a:ext>
                  </a:extLst>
                </a:gridCol>
              </a:tblGrid>
              <a:tr h="504056">
                <a:tc gridSpan="4">
                  <a:txBody>
                    <a:bodyPr/>
                    <a:lstStyle/>
                    <a:p>
                      <a:pPr algn="ctr" fontAlgn="ctr"/>
                      <a:r>
                        <a:rPr lang="ja-JP" altLang="en-US" sz="2000" u="none" strike="noStrike" dirty="0">
                          <a:effectLst/>
                          <a:latin typeface="+mj-ea"/>
                          <a:ea typeface="+mj-ea"/>
                        </a:rPr>
                        <a:t>　</a:t>
                      </a:r>
                      <a:endParaRPr lang="ja-JP" altLang="en-US" sz="2000" b="0" i="0" u="none" strike="noStrike" dirty="0">
                        <a:solidFill>
                          <a:srgbClr val="000000"/>
                        </a:solidFill>
                        <a:effectLst/>
                        <a:latin typeface="+mj-ea"/>
                        <a:ea typeface="+mj-ea"/>
                      </a:endParaRPr>
                    </a:p>
                  </a:txBody>
                  <a:tcPr marL="0" marR="0" marT="0"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1600" u="none" strike="noStrike" dirty="0">
                          <a:effectLst/>
                          <a:latin typeface="+mj-ea"/>
                          <a:ea typeface="+mj-ea"/>
                        </a:rPr>
                        <a:t>H28</a:t>
                      </a:r>
                      <a:endParaRPr lang="en-US" sz="1600" b="0" i="0" u="none" strike="noStrike" dirty="0">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ctr"/>
                      <a:r>
                        <a:rPr lang="en-US" sz="1600" u="none" strike="noStrike" dirty="0">
                          <a:effectLst/>
                          <a:latin typeface="+mj-ea"/>
                          <a:ea typeface="+mj-ea"/>
                        </a:rPr>
                        <a:t>H29</a:t>
                      </a:r>
                      <a:endParaRPr 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ctr"/>
                      <a:r>
                        <a:rPr lang="en-US" sz="1600" u="none" strike="noStrike" dirty="0">
                          <a:effectLst/>
                          <a:latin typeface="+mj-ea"/>
                          <a:ea typeface="+mj-ea"/>
                        </a:rPr>
                        <a:t>H30</a:t>
                      </a:r>
                      <a:endParaRPr 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ctr"/>
                      <a:r>
                        <a:rPr lang="en-US" sz="1600" u="none" strike="noStrike" dirty="0" smtClean="0">
                          <a:effectLst/>
                          <a:latin typeface="+mj-ea"/>
                          <a:ea typeface="+mj-ea"/>
                        </a:rPr>
                        <a:t>R1</a:t>
                      </a:r>
                      <a:endParaRPr lang="ja-JP" altLang="en-US" sz="1600" u="none" strike="noStrike" dirty="0" smtClean="0">
                        <a:effectLst/>
                        <a:latin typeface="+mj-ea"/>
                        <a:ea typeface="+mj-ea"/>
                      </a:endParaRPr>
                    </a:p>
                    <a:p>
                      <a:pPr algn="ctr" fontAlgn="ctr"/>
                      <a:r>
                        <a:rPr lang="en-US" sz="1600" u="none" strike="noStrike" dirty="0" smtClean="0">
                          <a:effectLst/>
                          <a:latin typeface="+mj-ea"/>
                          <a:ea typeface="+mj-ea"/>
                        </a:rPr>
                        <a:t>(H31)</a:t>
                      </a:r>
                      <a:endParaRPr 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28575" cap="flat" cmpd="sng" algn="ctr">
                      <a:solidFill>
                        <a:schemeClr val="tx1"/>
                      </a:solidFill>
                      <a:prstDash val="solid"/>
                      <a:round/>
                      <a:headEnd type="none" w="med" len="med"/>
                      <a:tailEnd type="none" w="med" len="med"/>
                    </a:lnT>
                    <a:solidFill>
                      <a:srgbClr val="FF0000"/>
                    </a:solidFill>
                  </a:tcPr>
                </a:tc>
                <a:tc>
                  <a:txBody>
                    <a:bodyPr/>
                    <a:lstStyle/>
                    <a:p>
                      <a:pPr algn="ctr" fontAlgn="ctr"/>
                      <a:r>
                        <a:rPr lang="en-US" sz="1600" u="none" strike="noStrike" dirty="0" smtClean="0">
                          <a:effectLst/>
                          <a:latin typeface="+mj-ea"/>
                          <a:ea typeface="+mj-ea"/>
                        </a:rPr>
                        <a:t>R2</a:t>
                      </a:r>
                      <a:endParaRPr 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ctr"/>
                      <a:r>
                        <a:rPr lang="en-US" sz="1600" b="0" i="0" u="none" strike="noStrike" dirty="0" smtClean="0">
                          <a:solidFill>
                            <a:srgbClr val="000000"/>
                          </a:solidFill>
                          <a:effectLst/>
                          <a:latin typeface="+mj-ea"/>
                          <a:ea typeface="+mj-ea"/>
                        </a:rPr>
                        <a:t>R3</a:t>
                      </a:r>
                      <a:endParaRPr 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ctr"/>
                      <a:r>
                        <a:rPr lang="en-US" sz="1600" b="0" i="0" u="none" strike="noStrike" dirty="0" smtClean="0">
                          <a:solidFill>
                            <a:srgbClr val="000000"/>
                          </a:solidFill>
                          <a:effectLst/>
                          <a:latin typeface="+mj-ea"/>
                          <a:ea typeface="+mj-ea"/>
                        </a:rPr>
                        <a:t>R4</a:t>
                      </a:r>
                      <a:endParaRPr 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dash"/>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ctr"/>
                      <a:r>
                        <a:rPr lang="en-US" sz="1600" u="none" strike="noStrike" dirty="0" smtClean="0">
                          <a:effectLst/>
                          <a:latin typeface="+mj-ea"/>
                          <a:ea typeface="+mj-ea"/>
                        </a:rPr>
                        <a:t>R5</a:t>
                      </a:r>
                      <a:endParaRPr 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ctr"/>
                      <a:r>
                        <a:rPr lang="en-US" sz="1600" b="0" i="0" u="none" strike="noStrike" dirty="0" smtClean="0">
                          <a:solidFill>
                            <a:srgbClr val="000000"/>
                          </a:solidFill>
                          <a:effectLst/>
                          <a:latin typeface="+mj-ea"/>
                          <a:ea typeface="+mj-ea"/>
                        </a:rPr>
                        <a:t>R6</a:t>
                      </a:r>
                      <a:endParaRPr 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627208">
                <a:tc rowSpan="9">
                  <a:txBody>
                    <a:bodyPr/>
                    <a:lstStyle/>
                    <a:p>
                      <a:pPr algn="ctr" fontAlgn="ctr"/>
                      <a:r>
                        <a:rPr lang="ja-JP" altLang="en-US"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サービス管理責任者・児童発達支援管理責任者</a:t>
                      </a:r>
                      <a:endPar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vert="eaVert"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gridSpan="3">
                  <a:txBody>
                    <a:bodyPr/>
                    <a:lstStyle/>
                    <a:p>
                      <a:pPr algn="ctr" fontAlgn="ctr"/>
                      <a:r>
                        <a:rPr lang="ja-JP" altLang="en-US" sz="1600" u="none" strike="noStrike" dirty="0" smtClean="0">
                          <a:effectLst/>
                          <a:latin typeface="+mj-ea"/>
                          <a:ea typeface="+mj-ea"/>
                        </a:rPr>
                        <a:t>告示等改定</a:t>
                      </a:r>
                      <a:r>
                        <a:rPr lang="ja-JP" altLang="en-US" sz="2000" u="none" strike="noStrike" dirty="0">
                          <a:effectLst/>
                          <a:latin typeface="+mj-ea"/>
                          <a:ea typeface="+mj-ea"/>
                        </a:rPr>
                        <a:t>　</a:t>
                      </a:r>
                      <a:endParaRPr lang="ja-JP" altLang="en-US" sz="2000" b="0" i="0" u="none" strike="noStrike" dirty="0">
                        <a:solidFill>
                          <a:srgbClr val="000000"/>
                        </a:solidFill>
                        <a:effectLst/>
                        <a:latin typeface="+mj-ea"/>
                        <a:ea typeface="+mj-ea"/>
                      </a:endParaRPr>
                    </a:p>
                  </a:txBody>
                  <a:tcPr marL="0" marR="0" marT="0" marB="0" anchor="ctr"/>
                </a:tc>
                <a:tc hMerge="1">
                  <a:txBody>
                    <a:bodyPr/>
                    <a:lstStyle/>
                    <a:p>
                      <a:pPr algn="ctr" fontAlgn="ctr"/>
                      <a:endParaRPr lang="ja-JP" altLang="en-US" sz="1600" b="0" i="0" u="none" strike="noStrike" dirty="0">
                        <a:solidFill>
                          <a:srgbClr val="000000"/>
                        </a:solidFill>
                        <a:effectLst/>
                        <a:latin typeface="+mj-ea"/>
                        <a:ea typeface="+mj-ea"/>
                      </a:endParaRPr>
                    </a:p>
                  </a:txBody>
                  <a:tcPr marL="0" marR="0" marT="0" marB="0" anchor="ctr"/>
                </a:tc>
                <a:tc hMerge="1">
                  <a:txBody>
                    <a:bodyPr/>
                    <a:lstStyle/>
                    <a:p>
                      <a:endParaRPr kumimoji="1" lang="ja-JP" altLang="en-US"/>
                    </a:p>
                  </a:txBody>
                  <a:tcPr/>
                </a:tc>
                <a:tc>
                  <a:txBody>
                    <a:bodyPr/>
                    <a:lstStyle/>
                    <a:p>
                      <a:pPr algn="ctr" fontAlgn="ctr"/>
                      <a:r>
                        <a:rPr lang="ja-JP" altLang="en-US" sz="1600" u="none" strike="noStrike" dirty="0">
                          <a:effectLst/>
                          <a:latin typeface="+mj-ea"/>
                          <a:ea typeface="+mj-ea"/>
                        </a:rPr>
                        <a:t>　</a:t>
                      </a:r>
                      <a:endParaRPr lang="ja-JP" altLang="en-US" sz="1600" b="0" i="0" u="none" strike="noStrike" dirty="0">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noFill/>
                  </a:tcPr>
                </a:tc>
                <a:tc>
                  <a:txBody>
                    <a:bodyPr/>
                    <a:lstStyle/>
                    <a:p>
                      <a:pPr algn="ctr" fontAlgn="ctr"/>
                      <a:endParaRPr lang="ja-JP" altLang="en-US" sz="1400" u="none" strike="noStrike" dirty="0" smtClean="0">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noFill/>
                  </a:tcPr>
                </a:tc>
                <a:tc>
                  <a:txBody>
                    <a:bodyPr/>
                    <a:lstStyle/>
                    <a:p>
                      <a:pPr algn="ctr" fontAlgn="ctr"/>
                      <a:r>
                        <a:rPr lang="ja-JP" altLang="en-US" sz="1400" u="none" strike="noStrike" dirty="0" smtClean="0">
                          <a:effectLst/>
                          <a:latin typeface="+mj-ea"/>
                          <a:ea typeface="+mj-ea"/>
                        </a:rPr>
                        <a:t>告示等</a:t>
                      </a:r>
                    </a:p>
                    <a:p>
                      <a:pPr algn="ctr" fontAlgn="ctr"/>
                      <a:r>
                        <a:rPr lang="ja-JP" altLang="en-US" sz="1400" u="none" strike="noStrike" dirty="0" smtClean="0">
                          <a:effectLst/>
                          <a:latin typeface="+mj-ea"/>
                          <a:ea typeface="+mj-ea"/>
                        </a:rPr>
                        <a:t>改定</a:t>
                      </a:r>
                      <a:endParaRPr lang="en-US" altLang="ja-JP" sz="1400" u="none" strike="noStrike" dirty="0" smtClean="0">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rgbClr val="FF0000"/>
                    </a:solidFill>
                  </a:tcPr>
                </a:tc>
                <a:tc>
                  <a:txBody>
                    <a:bodyPr/>
                    <a:lstStyle/>
                    <a:p>
                      <a:pPr algn="ctr" fontAlgn="ctr"/>
                      <a:r>
                        <a:rPr lang="ja-JP" altLang="en-US" sz="1600" u="none" strike="noStrike" dirty="0">
                          <a:effectLst/>
                          <a:latin typeface="+mj-ea"/>
                          <a:ea typeface="+mj-ea"/>
                        </a:rPr>
                        <a:t>　</a:t>
                      </a:r>
                      <a:endParaRPr lang="ja-JP" alt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noFill/>
                  </a:tcPr>
                </a:tc>
                <a:tc>
                  <a:txBody>
                    <a:bodyPr/>
                    <a:lstStyle/>
                    <a:p>
                      <a:pPr algn="ctr" fontAlgn="ctr"/>
                      <a:endParaRPr lang="ja-JP" alt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noFill/>
                  </a:tcPr>
                </a:tc>
                <a:tc>
                  <a:txBody>
                    <a:bodyPr/>
                    <a:lstStyle/>
                    <a:p>
                      <a:pPr algn="ctr" fontAlgn="ctr"/>
                      <a:endParaRPr lang="ja-JP" alt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dash"/>
                      <a:round/>
                      <a:headEnd type="none" w="med" len="med"/>
                      <a:tailEnd type="none" w="med" len="med"/>
                    </a:lnR>
                    <a:noFill/>
                  </a:tcPr>
                </a:tc>
                <a:tc>
                  <a:txBody>
                    <a:bodyPr/>
                    <a:lstStyle/>
                    <a:p>
                      <a:pPr algn="ctr" fontAlgn="ctr"/>
                      <a:r>
                        <a:rPr lang="ja-JP" altLang="en-US" sz="1600" u="none" strike="noStrike" dirty="0">
                          <a:effectLst/>
                          <a:latin typeface="+mj-ea"/>
                          <a:ea typeface="+mj-ea"/>
                        </a:rPr>
                        <a:t>　</a:t>
                      </a:r>
                      <a:endParaRPr lang="ja-JP" alt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noFill/>
                  </a:tcPr>
                </a:tc>
                <a:tc>
                  <a:txBody>
                    <a:bodyPr/>
                    <a:lstStyle/>
                    <a:p>
                      <a:pPr algn="ctr" fontAlgn="ctr"/>
                      <a:endParaRPr lang="ja-JP" alt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01"/>
                  </a:ext>
                </a:extLst>
              </a:tr>
              <a:tr h="616689">
                <a:tc vMerge="1">
                  <a:txBody>
                    <a:bodyPr/>
                    <a:lstStyle/>
                    <a:p>
                      <a:endParaRPr kumimoji="1" lang="ja-JP" altLang="en-US"/>
                    </a:p>
                  </a:txBody>
                  <a:tcPr/>
                </a:tc>
                <a:tc rowSpan="4">
                  <a:txBody>
                    <a:bodyPr/>
                    <a:lstStyle/>
                    <a:p>
                      <a:pPr algn="ctr" fontAlgn="ctr"/>
                      <a:r>
                        <a:rPr lang="ja-JP" altLang="en-US" sz="1400" u="none" strike="noStrike" dirty="0" smtClean="0">
                          <a:effectLst/>
                          <a:latin typeface="+mj-ea"/>
                          <a:ea typeface="+mj-ea"/>
                        </a:rPr>
                        <a:t>指導者養成研修（</a:t>
                      </a:r>
                      <a:r>
                        <a:rPr kumimoji="1" lang="ja-JP" altLang="en-US" sz="1400" u="none" strike="noStrike" kern="1200" dirty="0" smtClean="0">
                          <a:solidFill>
                            <a:schemeClr val="tx1"/>
                          </a:solidFill>
                          <a:effectLst/>
                          <a:latin typeface="+mj-ea"/>
                          <a:ea typeface="+mn-ea"/>
                          <a:cs typeface="+mn-cs"/>
                        </a:rPr>
                        <a:t>国研修</a:t>
                      </a:r>
                      <a:r>
                        <a:rPr lang="ja-JP" altLang="en-US" sz="1400" u="none" strike="noStrike" dirty="0" smtClean="0">
                          <a:effectLst/>
                          <a:latin typeface="+mj-ea"/>
                          <a:ea typeface="+mj-ea"/>
                        </a:rPr>
                        <a:t>）</a:t>
                      </a:r>
                      <a:endParaRPr lang="ja-JP" altLang="en-US" sz="1400" b="0" i="0" u="none" strike="noStrike" dirty="0">
                        <a:solidFill>
                          <a:srgbClr val="000000"/>
                        </a:solidFill>
                        <a:effectLst/>
                        <a:latin typeface="+mj-ea"/>
                        <a:ea typeface="+mj-ea"/>
                      </a:endParaRPr>
                    </a:p>
                  </a:txBody>
                  <a:tcPr marL="0" marR="0" marT="0" marB="0" vert="eaVert" anchor="ctr"/>
                </a:tc>
                <a:tc gridSpan="2">
                  <a:txBody>
                    <a:bodyPr/>
                    <a:lstStyle/>
                    <a:p>
                      <a:pPr algn="ctr" fontAlgn="ctr"/>
                      <a:r>
                        <a:rPr lang="ja-JP" altLang="en-US" sz="1600" b="0" i="0" u="none" strike="noStrike" dirty="0" smtClean="0">
                          <a:solidFill>
                            <a:srgbClr val="000000"/>
                          </a:solidFill>
                          <a:effectLst/>
                          <a:latin typeface="+mj-ea"/>
                          <a:ea typeface="+mj-ea"/>
                        </a:rPr>
                        <a:t>基礎研修</a:t>
                      </a:r>
                      <a:endParaRPr lang="ja-JP" altLang="en-US" sz="1600" b="0" i="0" u="none" strike="noStrike" dirty="0">
                        <a:solidFill>
                          <a:srgbClr val="000000"/>
                        </a:solidFill>
                        <a:effectLst/>
                        <a:latin typeface="+mj-ea"/>
                        <a:ea typeface="+mj-ea"/>
                      </a:endParaRPr>
                    </a:p>
                  </a:txBody>
                  <a:tcPr marL="0" marR="0" marT="0" marB="0" anchor="ctr"/>
                </a:tc>
                <a:tc hMerge="1">
                  <a:txBody>
                    <a:bodyPr/>
                    <a:lstStyle/>
                    <a:p>
                      <a:endParaRPr kumimoji="1" lang="ja-JP" altLang="en-US"/>
                    </a:p>
                  </a:txBody>
                  <a:tcPr/>
                </a:tc>
                <a:tc>
                  <a:txBody>
                    <a:bodyPr/>
                    <a:lstStyle/>
                    <a:p>
                      <a:pPr algn="ctr" fontAlgn="ctr"/>
                      <a:endParaRPr lang="en-US" altLang="ja-JP" sz="1200" u="none" strike="noStrike" dirty="0" smtClean="0">
                        <a:effectLst/>
                        <a:latin typeface="+mj-ea"/>
                        <a:ea typeface="+mj-ea"/>
                      </a:endParaRPr>
                    </a:p>
                  </a:txBody>
                  <a:tcPr marL="0" marR="0" marT="0" marB="0" anchor="ctr">
                    <a:lnR w="12700" cap="flat" cmpd="sng" algn="ctr">
                      <a:solidFill>
                        <a:schemeClr val="tx1"/>
                      </a:solidFill>
                      <a:prstDash val="dash"/>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900" u="none" strike="noStrike" kern="1200" dirty="0" smtClean="0">
                          <a:solidFill>
                            <a:schemeClr val="tx1"/>
                          </a:solidFill>
                          <a:effectLst/>
                          <a:latin typeface="+mj-ea"/>
                          <a:ea typeface="+mn-ea"/>
                          <a:cs typeface="+mn-cs"/>
                        </a:rPr>
                        <a:t>新カリキュラム確定部分伝達</a:t>
                      </a:r>
                      <a:endParaRPr kumimoji="1" lang="ja-JP" altLang="en-US" sz="900" b="0" i="0" u="none" strike="noStrike" kern="1200" dirty="0" smtClean="0">
                        <a:solidFill>
                          <a:srgbClr val="000000"/>
                        </a:solidFill>
                        <a:effectLst/>
                        <a:latin typeface="+mj-ea"/>
                        <a:ea typeface="+mn-ea"/>
                        <a:cs typeface="+mn-cs"/>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no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rgbClr val="FF0000"/>
                    </a:solid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dash"/>
                      <a:round/>
                      <a:headEnd type="none" w="med" len="med"/>
                      <a:tailEnd type="none" w="med" len="med"/>
                    </a:lnR>
                    <a:noFill/>
                  </a:tcPr>
                </a:tc>
                <a:tc>
                  <a:txBody>
                    <a:bodyPr/>
                    <a:lstStyle/>
                    <a:p>
                      <a:pPr algn="ctr" fontAlgn="ctr"/>
                      <a:r>
                        <a:rPr lang="ja-JP" altLang="en-US" sz="1600" u="none" strike="noStrike" dirty="0">
                          <a:effectLst/>
                          <a:latin typeface="+mj-ea"/>
                          <a:ea typeface="+mj-ea"/>
                        </a:rPr>
                        <a:t>　</a:t>
                      </a:r>
                      <a:endParaRPr lang="ja-JP" alt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noFill/>
                  </a:tcPr>
                </a:tc>
                <a:tc>
                  <a:txBody>
                    <a:bodyPr/>
                    <a:lstStyle/>
                    <a:p>
                      <a:pPr algn="ctr" fontAlgn="ctr"/>
                      <a:endParaRPr lang="ja-JP" alt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02"/>
                  </a:ext>
                </a:extLst>
              </a:tr>
              <a:tr h="627320">
                <a:tc vMerge="1">
                  <a:txBody>
                    <a:bodyPr/>
                    <a:lstStyle/>
                    <a:p>
                      <a:endParaRPr kumimoji="1" lang="ja-JP" altLang="en-US"/>
                    </a:p>
                  </a:txBody>
                  <a:tcPr/>
                </a:tc>
                <a:tc vMerge="1">
                  <a:txBody>
                    <a:bodyPr/>
                    <a:lstStyle/>
                    <a:p>
                      <a:endParaRPr kumimoji="1" lang="ja-JP" altLang="en-US"/>
                    </a:p>
                  </a:txBody>
                  <a:tcPr/>
                </a:tc>
                <a:tc gridSpan="2">
                  <a:txBody>
                    <a:bodyPr/>
                    <a:lstStyle/>
                    <a:p>
                      <a:pPr algn="ctr" fontAlgn="ctr"/>
                      <a:r>
                        <a:rPr lang="ja-JP" altLang="en-US" sz="1600" b="0" i="0" u="none" strike="noStrike" dirty="0" smtClean="0">
                          <a:solidFill>
                            <a:srgbClr val="000000"/>
                          </a:solidFill>
                          <a:effectLst/>
                          <a:latin typeface="+mj-ea"/>
                          <a:ea typeface="+mj-ea"/>
                        </a:rPr>
                        <a:t>実践研修</a:t>
                      </a:r>
                      <a:endParaRPr lang="ja-JP" altLang="en-US" sz="1600" b="0" i="0" u="none" strike="noStrike" dirty="0">
                        <a:solidFill>
                          <a:srgbClr val="000000"/>
                        </a:solidFill>
                        <a:effectLst/>
                        <a:latin typeface="+mj-ea"/>
                        <a:ea typeface="+mj-ea"/>
                      </a:endParaRPr>
                    </a:p>
                  </a:txBody>
                  <a:tcPr marL="0" marR="0" marT="0" marB="0" anchor="ctr"/>
                </a:tc>
                <a:tc hMerge="1">
                  <a:txBody>
                    <a:bodyPr/>
                    <a:lstStyle/>
                    <a:p>
                      <a:endParaRPr kumimoji="1" lang="ja-JP" altLang="en-US"/>
                    </a:p>
                  </a:txBody>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rgbClr val="FF0000"/>
                    </a:solid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r>
                        <a:rPr lang="ja-JP" altLang="en-US" sz="1600" u="none" strike="noStrike" dirty="0">
                          <a:effectLst/>
                          <a:latin typeface="+mj-ea"/>
                          <a:ea typeface="+mj-ea"/>
                        </a:rPr>
                        <a:t>　</a:t>
                      </a:r>
                      <a:endParaRPr lang="ja-JP" alt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pPr algn="ctr" fontAlgn="ctr"/>
                      <a:endParaRPr lang="ja-JP" alt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616689">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ja-JP" altLang="en-US" sz="1400" b="0" i="0" u="none" strike="noStrike" dirty="0" smtClean="0">
                          <a:solidFill>
                            <a:schemeClr val="tx1"/>
                          </a:solidFill>
                          <a:effectLst/>
                          <a:latin typeface="+mj-ea"/>
                          <a:ea typeface="+mj-ea"/>
                        </a:rPr>
                        <a:t>更新</a:t>
                      </a:r>
                    </a:p>
                    <a:p>
                      <a:pPr algn="ctr" fontAlgn="ctr"/>
                      <a:r>
                        <a:rPr lang="ja-JP" altLang="en-US" sz="1400" b="0" i="0" u="none" strike="noStrike" dirty="0" smtClean="0">
                          <a:solidFill>
                            <a:schemeClr val="tx1"/>
                          </a:solidFill>
                          <a:effectLst/>
                          <a:latin typeface="+mj-ea"/>
                          <a:ea typeface="+mj-ea"/>
                        </a:rPr>
                        <a:t>研修</a:t>
                      </a: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fontAlgn="ctr"/>
                      <a:r>
                        <a:rPr lang="ja-JP" altLang="en-US" sz="1400" b="0" i="0" u="none" strike="noStrike" dirty="0" smtClean="0">
                          <a:solidFill>
                            <a:srgbClr val="000000"/>
                          </a:solidFill>
                          <a:effectLst/>
                          <a:latin typeface="+mj-ea"/>
                          <a:ea typeface="+mj-ea"/>
                        </a:rPr>
                        <a:t>前半</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B w="12700" cap="flat" cmpd="sng" algn="ctr">
                      <a:solidFill>
                        <a:schemeClr val="tx1"/>
                      </a:solidFill>
                      <a:prstDash val="solid"/>
                      <a:round/>
                      <a:headEnd type="none" w="med" len="med"/>
                      <a:tailEnd type="none" w="med" len="med"/>
                    </a:lnB>
                    <a:solidFill>
                      <a:srgbClr val="FF0000"/>
                    </a:solid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dash"/>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616688">
                <a:tc vMerge="1">
                  <a:txBody>
                    <a:bodyPr/>
                    <a:lstStyle/>
                    <a:p>
                      <a:endParaRPr kumimoji="1" lang="ja-JP" altLang="en-US"/>
                    </a:p>
                  </a:txBody>
                  <a:tcPr/>
                </a:tc>
                <a:tc vMerge="1">
                  <a:txBody>
                    <a:bodyPr/>
                    <a:lstStyle/>
                    <a:p>
                      <a:endParaRPr kumimoji="1" lang="ja-JP" altLang="en-US"/>
                    </a:p>
                  </a:txBody>
                  <a:tcPr/>
                </a:tc>
                <a:tc vMerge="1">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ja-JP" altLang="en-US" sz="1400" b="0" i="0" u="none" strike="noStrike" dirty="0" smtClean="0">
                          <a:solidFill>
                            <a:srgbClr val="000000"/>
                          </a:solidFill>
                          <a:effectLst/>
                          <a:latin typeface="+mj-ea"/>
                          <a:ea typeface="+mj-ea"/>
                        </a:rPr>
                        <a:t>後半</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solidFill>
                      <a:srgbClr val="FF0000"/>
                    </a:solid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814118789"/>
                  </a:ext>
                </a:extLst>
              </a:tr>
              <a:tr h="616689">
                <a:tc vMerge="1">
                  <a:txBody>
                    <a:bodyPr/>
                    <a:lstStyle/>
                    <a:p>
                      <a:endParaRPr kumimoji="1" lang="ja-JP" altLang="en-US"/>
                    </a:p>
                  </a:txBody>
                  <a:tcPr/>
                </a:tc>
                <a:tc rowSpan="4">
                  <a:txBody>
                    <a:bodyPr/>
                    <a:lstStyle/>
                    <a:p>
                      <a:pPr algn="ctr" fontAlgn="ctr"/>
                      <a:r>
                        <a:rPr lang="ja-JP" altLang="en-US" sz="1400" u="none" strike="noStrike" dirty="0">
                          <a:effectLst/>
                          <a:latin typeface="+mj-ea"/>
                          <a:ea typeface="+mj-ea"/>
                        </a:rPr>
                        <a:t>都道府県研修</a:t>
                      </a:r>
                      <a:endParaRPr lang="ja-JP" altLang="en-US" sz="1400" b="0" i="0" u="none" strike="noStrike" dirty="0">
                        <a:solidFill>
                          <a:srgbClr val="000000"/>
                        </a:solidFill>
                        <a:effectLst/>
                        <a:latin typeface="+mj-ea"/>
                        <a:ea typeface="+mj-ea"/>
                      </a:endParaRPr>
                    </a:p>
                  </a:txBody>
                  <a:tcPr marL="0" marR="0" marT="0" marB="0" vert="eaVert" anchor="ctr">
                    <a:lnB w="28575" cap="flat" cmpd="sng" algn="ctr">
                      <a:solidFill>
                        <a:schemeClr val="tx1"/>
                      </a:solidFill>
                      <a:prstDash val="solid"/>
                      <a:round/>
                      <a:headEnd type="none" w="med" len="med"/>
                      <a:tailEnd type="none" w="med" len="med"/>
                    </a:lnB>
                  </a:tcPr>
                </a:tc>
                <a:tc gridSpan="2">
                  <a:txBody>
                    <a:bodyPr/>
                    <a:lstStyle/>
                    <a:p>
                      <a:pPr algn="ctr" fontAlgn="ctr"/>
                      <a:r>
                        <a:rPr lang="ja-JP" altLang="en-US" sz="1600" b="0" i="0" u="none" strike="noStrike" dirty="0" smtClean="0">
                          <a:solidFill>
                            <a:srgbClr val="000000"/>
                          </a:solidFill>
                          <a:effectLst/>
                          <a:latin typeface="+mj-ea"/>
                          <a:ea typeface="+mj-ea"/>
                        </a:rPr>
                        <a:t>基礎研修</a:t>
                      </a:r>
                      <a:endParaRPr lang="ja-JP" altLang="en-US" sz="1600" b="0" i="0" u="none" strike="noStrike" dirty="0">
                        <a:solidFill>
                          <a:srgbClr val="000000"/>
                        </a:solidFill>
                        <a:effectLst/>
                        <a:latin typeface="+mj-ea"/>
                        <a:ea typeface="+mj-ea"/>
                      </a:endParaRPr>
                    </a:p>
                  </a:txBody>
                  <a:tcPr marL="0" marR="0" marT="0" marB="0" anchor="ctr"/>
                </a:tc>
                <a:tc hMerge="1">
                  <a:txBody>
                    <a:bodyPr/>
                    <a:lstStyle/>
                    <a:p>
                      <a:endParaRPr kumimoji="1" lang="ja-JP" altLang="en-US"/>
                    </a:p>
                  </a:txBody>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rgbClr val="FF0000"/>
                    </a:solid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dash"/>
                      <a:round/>
                      <a:headEnd type="none" w="med" len="med"/>
                      <a:tailEnd type="none" w="med" len="med"/>
                    </a:lnR>
                    <a:no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05"/>
                  </a:ext>
                </a:extLst>
              </a:tr>
              <a:tr h="627321">
                <a:tc vMerge="1">
                  <a:txBody>
                    <a:bodyPr/>
                    <a:lstStyle/>
                    <a:p>
                      <a:endParaRPr kumimoji="1" lang="ja-JP" altLang="en-US"/>
                    </a:p>
                  </a:txBody>
                  <a:tcPr/>
                </a:tc>
                <a:tc vMerge="1">
                  <a:txBody>
                    <a:bodyPr/>
                    <a:lstStyle/>
                    <a:p>
                      <a:endParaRPr kumimoji="1" lang="ja-JP" altLang="en-US"/>
                    </a:p>
                  </a:txBody>
                  <a:tcPr/>
                </a:tc>
                <a:tc gridSpan="2">
                  <a:txBody>
                    <a:bodyPr/>
                    <a:lstStyle/>
                    <a:p>
                      <a:pPr algn="ctr" fontAlgn="ctr"/>
                      <a:r>
                        <a:rPr lang="ja-JP" altLang="en-US" sz="1600" b="0" i="0" u="none" strike="noStrike" dirty="0" smtClean="0">
                          <a:solidFill>
                            <a:schemeClr val="tx1"/>
                          </a:solidFill>
                          <a:effectLst/>
                          <a:latin typeface="+mj-ea"/>
                          <a:ea typeface="+mj-ea"/>
                        </a:rPr>
                        <a:t>実践研修</a:t>
                      </a:r>
                      <a:endParaRPr lang="ja-JP" altLang="en-US" sz="1600" b="0" i="0" u="none" strike="noStrike" dirty="0">
                        <a:solidFill>
                          <a:srgbClr val="000000"/>
                        </a:solidFill>
                        <a:effectLst/>
                        <a:latin typeface="+mj-ea"/>
                        <a:ea typeface="+mj-ea"/>
                      </a:endParaRPr>
                    </a:p>
                  </a:txBody>
                  <a:tcPr marL="0" marR="0" marT="0" marB="0" anchor="ctr"/>
                </a:tc>
                <a:tc hMerge="1">
                  <a:txBody>
                    <a:bodyPr/>
                    <a:lstStyle/>
                    <a:p>
                      <a:endParaRPr kumimoji="1" lang="ja-JP" altLang="en-US"/>
                    </a:p>
                  </a:txBody>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no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no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rgbClr val="FF0000"/>
                    </a:solid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6"/>
                  </a:ext>
                </a:extLst>
              </a:tr>
              <a:tr h="616688">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ja-JP" altLang="en-US" sz="1400" b="0" i="0" u="none" strike="noStrike" dirty="0" smtClean="0">
                          <a:solidFill>
                            <a:srgbClr val="000000"/>
                          </a:solidFill>
                          <a:effectLst/>
                          <a:latin typeface="+mj-ea"/>
                          <a:ea typeface="+mj-ea"/>
                        </a:rPr>
                        <a:t>更新</a:t>
                      </a:r>
                    </a:p>
                    <a:p>
                      <a:pPr algn="ctr" fontAlgn="ctr"/>
                      <a:r>
                        <a:rPr lang="ja-JP" altLang="en-US" sz="1400" b="0" i="0" u="none" strike="noStrike" dirty="0" smtClean="0">
                          <a:solidFill>
                            <a:srgbClr val="000000"/>
                          </a:solidFill>
                          <a:effectLst/>
                          <a:latin typeface="+mj-ea"/>
                          <a:ea typeface="+mj-ea"/>
                        </a:rPr>
                        <a:t>研修</a:t>
                      </a: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effectLst/>
                          <a:latin typeface="+mj-ea"/>
                          <a:ea typeface="+mj-ea"/>
                        </a:rPr>
                        <a:t>前半</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B w="12700" cap="flat" cmpd="sng" algn="ctr">
                      <a:solidFill>
                        <a:schemeClr val="tx1"/>
                      </a:solidFill>
                      <a:prstDash val="solid"/>
                      <a:round/>
                      <a:headEnd type="none" w="med" len="med"/>
                      <a:tailEnd type="none" w="med" len="med"/>
                    </a:lnB>
                    <a:solidFill>
                      <a:srgbClr val="FF0000"/>
                    </a:solid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dash"/>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627321">
                <a:tc vMerge="1">
                  <a:txBody>
                    <a:bodyPr/>
                    <a:lstStyle/>
                    <a:p>
                      <a:endParaRPr kumimoji="1" lang="ja-JP" altLang="en-US"/>
                    </a:p>
                  </a:txBody>
                  <a:tcPr/>
                </a:tc>
                <a:tc vMerge="1">
                  <a:txBody>
                    <a:bodyPr/>
                    <a:lstStyle/>
                    <a:p>
                      <a:endParaRPr kumimoji="1" lang="ja-JP" altLang="en-US"/>
                    </a:p>
                  </a:txBody>
                  <a:tcPr/>
                </a:tc>
                <a:tc vMerge="1">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effectLst/>
                          <a:latin typeface="+mj-ea"/>
                          <a:ea typeface="+mj-ea"/>
                        </a:rPr>
                        <a:t>後半</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94731932"/>
                  </a:ext>
                </a:extLst>
              </a:tr>
            </a:tbl>
          </a:graphicData>
        </a:graphic>
      </p:graphicFrame>
      <p:sp>
        <p:nvSpPr>
          <p:cNvPr id="9" name="ホームベース 8"/>
          <p:cNvSpPr/>
          <p:nvPr/>
        </p:nvSpPr>
        <p:spPr>
          <a:xfrm>
            <a:off x="4553848" y="1699368"/>
            <a:ext cx="4482647" cy="576064"/>
          </a:xfrm>
          <a:prstGeom prst="homePlate">
            <a:avLst/>
          </a:prstGeom>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smtClean="0">
                <a:latin typeface="ＭＳ Ｐゴシック" panose="020B0600070205080204" pitchFamily="50" charset="-128"/>
                <a:ea typeface="ＭＳ Ｐゴシック" panose="020B0600070205080204" pitchFamily="50" charset="-128"/>
              </a:rPr>
              <a:t>新カリキュラム</a:t>
            </a:r>
            <a:r>
              <a:rPr lang="en-US" altLang="ja-JP" sz="1400" dirty="0" smtClean="0">
                <a:solidFill>
                  <a:srgbClr val="000000"/>
                </a:solidFill>
                <a:latin typeface="ＭＳ Ｐゴシック" panose="020B0600070205080204" pitchFamily="50" charset="-128"/>
                <a:ea typeface="ＭＳ Ｐゴシック" panose="020B0600070205080204" pitchFamily="50" charset="-128"/>
              </a:rPr>
              <a:t>Point</a:t>
            </a:r>
            <a:r>
              <a:rPr lang="ja-JP" altLang="en-US" sz="1400" dirty="0" smtClean="0">
                <a:solidFill>
                  <a:srgbClr val="000000"/>
                </a:solidFill>
                <a:latin typeface="ＭＳ Ｐゴシック" panose="020B0600070205080204" pitchFamily="50" charset="-128"/>
                <a:ea typeface="ＭＳ Ｐゴシック" panose="020B0600070205080204" pitchFamily="50" charset="-128"/>
              </a:rPr>
              <a:t>・実施しての振り返り</a:t>
            </a:r>
            <a:endParaRPr lang="ja-JP" altLang="en-US" sz="1400" dirty="0">
              <a:solidFill>
                <a:srgbClr val="000000"/>
              </a:solidFill>
              <a:latin typeface="ＭＳ Ｐゴシック" panose="020B0600070205080204" pitchFamily="50" charset="-128"/>
              <a:ea typeface="ＭＳ Ｐゴシック" panose="020B0600070205080204" pitchFamily="50" charset="-128"/>
            </a:endParaRPr>
          </a:p>
        </p:txBody>
      </p:sp>
      <p:sp>
        <p:nvSpPr>
          <p:cNvPr id="11" name="ホームベース 10"/>
          <p:cNvSpPr/>
          <p:nvPr/>
        </p:nvSpPr>
        <p:spPr>
          <a:xfrm>
            <a:off x="2038349" y="4184874"/>
            <a:ext cx="2440881" cy="2422957"/>
          </a:xfrm>
          <a:prstGeom prst="homePlate">
            <a:avLst/>
          </a:prstGeom>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smtClean="0">
                <a:latin typeface="ＭＳ Ｐゴシック" panose="020B0600070205080204" pitchFamily="50" charset="-128"/>
                <a:ea typeface="ＭＳ Ｐゴシック" panose="020B0600070205080204" pitchFamily="50" charset="-128"/>
              </a:rPr>
              <a:t>旧カリキュラムによる研修実施</a:t>
            </a:r>
            <a:endParaRPr lang="en-US" altLang="ja-JP" sz="1400" dirty="0" smtClean="0">
              <a:latin typeface="ＭＳ Ｐゴシック" panose="020B0600070205080204" pitchFamily="50" charset="-128"/>
              <a:ea typeface="ＭＳ Ｐゴシック" panose="020B0600070205080204" pitchFamily="50" charset="-128"/>
            </a:endParaRPr>
          </a:p>
        </p:txBody>
      </p:sp>
      <p:sp>
        <p:nvSpPr>
          <p:cNvPr id="16" name="ホームベース 15"/>
          <p:cNvSpPr/>
          <p:nvPr/>
        </p:nvSpPr>
        <p:spPr>
          <a:xfrm>
            <a:off x="3708009" y="1696159"/>
            <a:ext cx="771222" cy="576064"/>
          </a:xfrm>
          <a:prstGeom prst="homePlate">
            <a:avLst/>
          </a:prstGeom>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000" dirty="0" smtClean="0">
                <a:latin typeface="ＭＳ Ｐゴシック" panose="020B0600070205080204" pitchFamily="50" charset="-128"/>
                <a:ea typeface="ＭＳ Ｐゴシック" panose="020B0600070205080204" pitchFamily="50" charset="-128"/>
              </a:rPr>
              <a:t>新カリキュラム</a:t>
            </a:r>
            <a:r>
              <a:rPr lang="ja-JP" altLang="en-US" sz="1000" dirty="0" smtClean="0">
                <a:solidFill>
                  <a:srgbClr val="000000"/>
                </a:solidFill>
                <a:latin typeface="ＭＳ Ｐゴシック" panose="020B0600070205080204" pitchFamily="50" charset="-128"/>
                <a:ea typeface="ＭＳ Ｐゴシック" panose="020B0600070205080204" pitchFamily="50" charset="-128"/>
              </a:rPr>
              <a:t>伝達</a:t>
            </a:r>
            <a:endParaRPr lang="ja-JP" altLang="en-US" sz="1000" dirty="0">
              <a:solidFill>
                <a:srgbClr val="000000"/>
              </a:solidFill>
              <a:latin typeface="ＭＳ Ｐゴシック" panose="020B0600070205080204" pitchFamily="50" charset="-128"/>
              <a:ea typeface="ＭＳ Ｐゴシック" panose="020B0600070205080204" pitchFamily="50" charset="-128"/>
            </a:endParaRPr>
          </a:p>
        </p:txBody>
      </p:sp>
      <p:sp>
        <p:nvSpPr>
          <p:cNvPr id="17" name="ホームベース 16"/>
          <p:cNvSpPr/>
          <p:nvPr/>
        </p:nvSpPr>
        <p:spPr>
          <a:xfrm>
            <a:off x="5372100" y="2319051"/>
            <a:ext cx="1386331" cy="576064"/>
          </a:xfrm>
          <a:prstGeom prst="homePlate">
            <a:avLst/>
          </a:prstGeom>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200" dirty="0" smtClean="0">
                <a:solidFill>
                  <a:srgbClr val="000000"/>
                </a:solidFill>
                <a:latin typeface="ＭＳ Ｐゴシック" panose="020B0600070205080204" pitchFamily="50" charset="-128"/>
                <a:ea typeface="ＭＳ Ｐゴシック" panose="020B0600070205080204" pitchFamily="50" charset="-128"/>
              </a:rPr>
              <a:t>新カリキュラム</a:t>
            </a:r>
            <a:endParaRPr lang="en-US" altLang="ja-JP" sz="1200" dirty="0" smtClean="0">
              <a:solidFill>
                <a:srgbClr val="000000"/>
              </a:solidFill>
              <a:latin typeface="ＭＳ Ｐゴシック" panose="020B0600070205080204" pitchFamily="50" charset="-128"/>
              <a:ea typeface="ＭＳ Ｐゴシック" panose="020B0600070205080204" pitchFamily="50" charset="-128"/>
            </a:endParaRPr>
          </a:p>
          <a:p>
            <a:pPr algn="ctr" fontAlgn="ctr"/>
            <a:r>
              <a:rPr lang="ja-JP" altLang="en-US" sz="1200" dirty="0" smtClean="0">
                <a:solidFill>
                  <a:srgbClr val="000000"/>
                </a:solidFill>
                <a:latin typeface="ＭＳ Ｐゴシック" panose="020B0600070205080204" pitchFamily="50" charset="-128"/>
                <a:ea typeface="ＭＳ Ｐゴシック" panose="020B0600070205080204" pitchFamily="50" charset="-128"/>
              </a:rPr>
              <a:t>伝達</a:t>
            </a:r>
            <a:r>
              <a:rPr lang="ja-JP" altLang="en-US" sz="1200" dirty="0">
                <a:solidFill>
                  <a:srgbClr val="000000"/>
                </a:solidFill>
                <a:latin typeface="ＭＳ Ｐゴシック" panose="020B0600070205080204" pitchFamily="50" charset="-128"/>
                <a:ea typeface="ＭＳ Ｐゴシック" panose="020B0600070205080204" pitchFamily="50" charset="-128"/>
              </a:rPr>
              <a:t>研修</a:t>
            </a:r>
          </a:p>
        </p:txBody>
      </p:sp>
      <p:sp>
        <p:nvSpPr>
          <p:cNvPr id="12" name="ホームベース 11"/>
          <p:cNvSpPr/>
          <p:nvPr/>
        </p:nvSpPr>
        <p:spPr>
          <a:xfrm>
            <a:off x="6792459" y="2319051"/>
            <a:ext cx="2244038" cy="576064"/>
          </a:xfrm>
          <a:prstGeom prst="homePlate">
            <a:avLst/>
          </a:prstGeom>
        </p:spPr>
        <p:style>
          <a:lnRef idx="1">
            <a:schemeClr val="accent3"/>
          </a:lnRef>
          <a:fillRef idx="2">
            <a:schemeClr val="accent3"/>
          </a:fillRef>
          <a:effectRef idx="1">
            <a:schemeClr val="accent3"/>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a:latin typeface="ＭＳ Ｐゴシック" panose="020B0600070205080204" pitchFamily="50" charset="-128"/>
                <a:ea typeface="ＭＳ Ｐゴシック" panose="020B0600070205080204" pitchFamily="50" charset="-128"/>
              </a:rPr>
              <a:t>新カリキュラム</a:t>
            </a:r>
            <a:endParaRPr lang="en-US" altLang="ja-JP" sz="1400" dirty="0">
              <a:latin typeface="ＭＳ Ｐゴシック" panose="020B0600070205080204" pitchFamily="50" charset="-128"/>
              <a:ea typeface="ＭＳ Ｐゴシック" panose="020B0600070205080204" pitchFamily="50" charset="-128"/>
            </a:endParaRPr>
          </a:p>
          <a:p>
            <a:pPr algn="ctr" fontAlgn="ctr"/>
            <a:r>
              <a:rPr lang="en-US" altLang="ja-JP" sz="1400" dirty="0">
                <a:solidFill>
                  <a:srgbClr val="000000"/>
                </a:solidFill>
                <a:latin typeface="ＭＳ Ｐゴシック" panose="020B0600070205080204" pitchFamily="50" charset="-128"/>
                <a:ea typeface="ＭＳ Ｐゴシック" panose="020B0600070205080204" pitchFamily="50" charset="-128"/>
              </a:rPr>
              <a:t>Point</a:t>
            </a:r>
            <a:r>
              <a:rPr lang="ja-JP" altLang="en-US" sz="1400" dirty="0" smtClean="0">
                <a:solidFill>
                  <a:srgbClr val="000000"/>
                </a:solidFill>
                <a:latin typeface="ＭＳ Ｐゴシック" panose="020B0600070205080204" pitchFamily="50" charset="-128"/>
                <a:ea typeface="ＭＳ Ｐゴシック" panose="020B0600070205080204" pitchFamily="50" charset="-128"/>
              </a:rPr>
              <a:t>研修・振り返り</a:t>
            </a:r>
            <a:endParaRPr lang="ja-JP" altLang="en-US" sz="1400" dirty="0">
              <a:solidFill>
                <a:srgbClr val="000000"/>
              </a:solidFill>
              <a:latin typeface="ＭＳ Ｐゴシック" panose="020B0600070205080204" pitchFamily="50" charset="-128"/>
              <a:ea typeface="ＭＳ Ｐゴシック" panose="020B0600070205080204" pitchFamily="50" charset="-128"/>
            </a:endParaRPr>
          </a:p>
        </p:txBody>
      </p:sp>
      <p:sp>
        <p:nvSpPr>
          <p:cNvPr id="14" name="ホームベース 13"/>
          <p:cNvSpPr/>
          <p:nvPr/>
        </p:nvSpPr>
        <p:spPr>
          <a:xfrm>
            <a:off x="4553848" y="4179511"/>
            <a:ext cx="4482648" cy="562666"/>
          </a:xfrm>
          <a:prstGeom prst="homePlate">
            <a:avLst/>
          </a:prstGeom>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smtClean="0">
                <a:latin typeface="ＭＳ Ｐゴシック" panose="020B0600070205080204" pitchFamily="50" charset="-128"/>
                <a:ea typeface="ＭＳ Ｐゴシック" panose="020B0600070205080204" pitchFamily="50" charset="-128"/>
              </a:rPr>
              <a:t>新カリキュラムによる研修実施</a:t>
            </a:r>
            <a:endParaRPr lang="en-US" altLang="ja-JP" sz="1400" dirty="0" smtClean="0">
              <a:latin typeface="ＭＳ Ｐゴシック" panose="020B0600070205080204" pitchFamily="50" charset="-128"/>
              <a:ea typeface="ＭＳ Ｐゴシック" panose="020B0600070205080204" pitchFamily="50" charset="-128"/>
            </a:endParaRPr>
          </a:p>
        </p:txBody>
      </p:sp>
      <p:sp>
        <p:nvSpPr>
          <p:cNvPr id="23" name="ホームベース 22"/>
          <p:cNvSpPr/>
          <p:nvPr/>
        </p:nvSpPr>
        <p:spPr>
          <a:xfrm>
            <a:off x="5372100" y="2942784"/>
            <a:ext cx="3664397" cy="576064"/>
          </a:xfrm>
          <a:prstGeom prst="homePlate">
            <a:avLst/>
          </a:prstGeom>
        </p:spPr>
        <p:style>
          <a:lnRef idx="1">
            <a:schemeClr val="accent3"/>
          </a:lnRef>
          <a:fillRef idx="2">
            <a:schemeClr val="accent3"/>
          </a:fillRef>
          <a:effectRef idx="1">
            <a:schemeClr val="accent3"/>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a:latin typeface="ＭＳ Ｐゴシック" panose="020B0600070205080204" pitchFamily="50" charset="-128"/>
                <a:ea typeface="ＭＳ Ｐゴシック" panose="020B0600070205080204" pitchFamily="50" charset="-128"/>
              </a:rPr>
              <a:t>新カリキュラム</a:t>
            </a:r>
            <a:endParaRPr lang="en-US" altLang="ja-JP" sz="1400" dirty="0">
              <a:latin typeface="ＭＳ Ｐゴシック" panose="020B0600070205080204" pitchFamily="50" charset="-128"/>
              <a:ea typeface="ＭＳ Ｐゴシック" panose="020B0600070205080204" pitchFamily="50" charset="-128"/>
            </a:endParaRPr>
          </a:p>
          <a:p>
            <a:pPr algn="ctr" fontAlgn="ctr"/>
            <a:r>
              <a:rPr lang="en-US" altLang="ja-JP" sz="1400" dirty="0">
                <a:solidFill>
                  <a:srgbClr val="000000"/>
                </a:solidFill>
                <a:latin typeface="ＭＳ Ｐゴシック" panose="020B0600070205080204" pitchFamily="50" charset="-128"/>
                <a:ea typeface="ＭＳ Ｐゴシック" panose="020B0600070205080204" pitchFamily="50" charset="-128"/>
              </a:rPr>
              <a:t>Point</a:t>
            </a:r>
            <a:r>
              <a:rPr lang="ja-JP" altLang="en-US" sz="1400" dirty="0" smtClean="0">
                <a:solidFill>
                  <a:srgbClr val="000000"/>
                </a:solidFill>
                <a:latin typeface="ＭＳ Ｐゴシック" panose="020B0600070205080204" pitchFamily="50" charset="-128"/>
                <a:ea typeface="ＭＳ Ｐゴシック" panose="020B0600070205080204" pitchFamily="50" charset="-128"/>
              </a:rPr>
              <a:t>研修・振り返り</a:t>
            </a:r>
            <a:endParaRPr lang="ja-JP" altLang="en-US" sz="1400" dirty="0">
              <a:solidFill>
                <a:srgbClr val="000000"/>
              </a:solidFill>
              <a:latin typeface="ＭＳ Ｐゴシック" panose="020B0600070205080204" pitchFamily="50" charset="-128"/>
              <a:ea typeface="ＭＳ Ｐゴシック" panose="020B0600070205080204" pitchFamily="50" charset="-128"/>
            </a:endParaRPr>
          </a:p>
        </p:txBody>
      </p:sp>
      <p:sp>
        <p:nvSpPr>
          <p:cNvPr id="24" name="ホームベース 23"/>
          <p:cNvSpPr/>
          <p:nvPr/>
        </p:nvSpPr>
        <p:spPr>
          <a:xfrm>
            <a:off x="4553848" y="3557781"/>
            <a:ext cx="2203111" cy="579449"/>
          </a:xfrm>
          <a:prstGeom prst="homePlate">
            <a:avLst/>
          </a:prstGeom>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smtClean="0">
                <a:solidFill>
                  <a:srgbClr val="000000"/>
                </a:solidFill>
                <a:latin typeface="ＭＳ Ｐゴシック" panose="020B0600070205080204" pitchFamily="50" charset="-128"/>
                <a:ea typeface="ＭＳ Ｐゴシック" panose="020B0600070205080204" pitchFamily="50" charset="-128"/>
              </a:rPr>
              <a:t>新カリキュラム</a:t>
            </a:r>
            <a:endParaRPr lang="en-US" altLang="ja-JP" sz="1400" dirty="0" smtClean="0">
              <a:solidFill>
                <a:srgbClr val="000000"/>
              </a:solidFill>
              <a:latin typeface="ＭＳ Ｐゴシック" panose="020B0600070205080204" pitchFamily="50" charset="-128"/>
              <a:ea typeface="ＭＳ Ｐゴシック" panose="020B0600070205080204" pitchFamily="50" charset="-128"/>
            </a:endParaRPr>
          </a:p>
          <a:p>
            <a:pPr algn="ctr" fontAlgn="ctr"/>
            <a:r>
              <a:rPr lang="ja-JP" altLang="en-US" sz="1400" dirty="0" smtClean="0">
                <a:solidFill>
                  <a:srgbClr val="000000"/>
                </a:solidFill>
                <a:latin typeface="ＭＳ Ｐゴシック" panose="020B0600070205080204" pitchFamily="50" charset="-128"/>
                <a:ea typeface="ＭＳ Ｐゴシック" panose="020B0600070205080204" pitchFamily="50" charset="-128"/>
              </a:rPr>
              <a:t>伝達</a:t>
            </a:r>
            <a:r>
              <a:rPr lang="ja-JP" altLang="en-US" sz="1400" dirty="0">
                <a:solidFill>
                  <a:srgbClr val="000000"/>
                </a:solidFill>
                <a:latin typeface="ＭＳ Ｐゴシック" panose="020B0600070205080204" pitchFamily="50" charset="-128"/>
                <a:ea typeface="ＭＳ Ｐゴシック" panose="020B0600070205080204" pitchFamily="50" charset="-128"/>
              </a:rPr>
              <a:t>研修</a:t>
            </a:r>
          </a:p>
        </p:txBody>
      </p:sp>
      <p:sp>
        <p:nvSpPr>
          <p:cNvPr id="25" name="ホームベース 24"/>
          <p:cNvSpPr/>
          <p:nvPr/>
        </p:nvSpPr>
        <p:spPr>
          <a:xfrm>
            <a:off x="6792458" y="3556403"/>
            <a:ext cx="2244038" cy="576064"/>
          </a:xfrm>
          <a:prstGeom prst="homePlate">
            <a:avLst/>
          </a:prstGeom>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a:latin typeface="ＭＳ Ｐゴシック" panose="020B0600070205080204" pitchFamily="50" charset="-128"/>
                <a:ea typeface="ＭＳ Ｐゴシック" panose="020B0600070205080204" pitchFamily="50" charset="-128"/>
              </a:rPr>
              <a:t>新カリキュラム</a:t>
            </a:r>
            <a:endParaRPr lang="en-US" altLang="ja-JP" sz="1400" dirty="0">
              <a:latin typeface="ＭＳ Ｐゴシック" panose="020B0600070205080204" pitchFamily="50" charset="-128"/>
              <a:ea typeface="ＭＳ Ｐゴシック" panose="020B0600070205080204" pitchFamily="50" charset="-128"/>
            </a:endParaRPr>
          </a:p>
          <a:p>
            <a:pPr algn="ctr" fontAlgn="ctr"/>
            <a:r>
              <a:rPr lang="en-US" altLang="ja-JP" sz="1400" dirty="0">
                <a:solidFill>
                  <a:srgbClr val="000000"/>
                </a:solidFill>
                <a:latin typeface="ＭＳ Ｐゴシック" panose="020B0600070205080204" pitchFamily="50" charset="-128"/>
                <a:ea typeface="ＭＳ Ｐゴシック" panose="020B0600070205080204" pitchFamily="50" charset="-128"/>
              </a:rPr>
              <a:t>Point</a:t>
            </a:r>
            <a:r>
              <a:rPr lang="ja-JP" altLang="en-US" sz="1400" dirty="0" smtClean="0">
                <a:solidFill>
                  <a:srgbClr val="000000"/>
                </a:solidFill>
                <a:latin typeface="ＭＳ Ｐゴシック" panose="020B0600070205080204" pitchFamily="50" charset="-128"/>
                <a:ea typeface="ＭＳ Ｐゴシック" panose="020B0600070205080204" pitchFamily="50" charset="-128"/>
              </a:rPr>
              <a:t>研修・振り返り</a:t>
            </a:r>
            <a:endParaRPr lang="ja-JP" altLang="en-US" sz="1400" dirty="0">
              <a:solidFill>
                <a:srgbClr val="000000"/>
              </a:solidFill>
              <a:latin typeface="ＭＳ Ｐゴシック" panose="020B0600070205080204" pitchFamily="50" charset="-128"/>
              <a:ea typeface="ＭＳ Ｐゴシック" panose="020B0600070205080204" pitchFamily="50" charset="-128"/>
            </a:endParaRPr>
          </a:p>
        </p:txBody>
      </p:sp>
      <p:sp>
        <p:nvSpPr>
          <p:cNvPr id="26" name="ホームベース 25"/>
          <p:cNvSpPr/>
          <p:nvPr/>
        </p:nvSpPr>
        <p:spPr>
          <a:xfrm>
            <a:off x="4553848" y="2942784"/>
            <a:ext cx="782626" cy="576064"/>
          </a:xfrm>
          <a:prstGeom prst="homePlate">
            <a:avLst/>
          </a:prstGeom>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200" dirty="0" smtClean="0">
                <a:latin typeface="ＭＳ Ｐゴシック" panose="020B0600070205080204" pitchFamily="50" charset="-128"/>
                <a:ea typeface="ＭＳ Ｐゴシック" panose="020B0600070205080204" pitchFamily="50" charset="-128"/>
              </a:rPr>
              <a:t>新カリキュラム</a:t>
            </a:r>
            <a:r>
              <a:rPr lang="ja-JP" altLang="en-US" sz="1200" dirty="0" smtClean="0">
                <a:solidFill>
                  <a:srgbClr val="000000"/>
                </a:solidFill>
                <a:latin typeface="ＭＳ Ｐゴシック" panose="020B0600070205080204" pitchFamily="50" charset="-128"/>
                <a:ea typeface="ＭＳ Ｐゴシック" panose="020B0600070205080204" pitchFamily="50" charset="-128"/>
              </a:rPr>
              <a:t>伝達</a:t>
            </a:r>
            <a:endParaRPr lang="ja-JP" altLang="en-US" sz="1200" dirty="0">
              <a:solidFill>
                <a:srgbClr val="000000"/>
              </a:solidFill>
              <a:latin typeface="ＭＳ Ｐゴシック" panose="020B0600070205080204" pitchFamily="50" charset="-128"/>
              <a:ea typeface="ＭＳ Ｐゴシック" panose="020B0600070205080204" pitchFamily="50" charset="-128"/>
            </a:endParaRPr>
          </a:p>
        </p:txBody>
      </p:sp>
      <p:sp>
        <p:nvSpPr>
          <p:cNvPr id="27" name="ホームベース 26"/>
          <p:cNvSpPr/>
          <p:nvPr/>
        </p:nvSpPr>
        <p:spPr>
          <a:xfrm>
            <a:off x="6509857" y="4800589"/>
            <a:ext cx="2526639" cy="573117"/>
          </a:xfrm>
          <a:prstGeom prst="homePlate">
            <a:avLst/>
          </a:prstGeom>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200" dirty="0" smtClean="0">
                <a:latin typeface="ＭＳ Ｐゴシック" panose="020B0600070205080204" pitchFamily="50" charset="-128"/>
                <a:ea typeface="ＭＳ Ｐゴシック" panose="020B0600070205080204" pitchFamily="50" charset="-128"/>
              </a:rPr>
              <a:t>新カリキュラムによる研修実施</a:t>
            </a:r>
            <a:endParaRPr lang="en-US" altLang="ja-JP" sz="1200" dirty="0" smtClean="0">
              <a:latin typeface="ＭＳ Ｐゴシック" panose="020B0600070205080204" pitchFamily="50" charset="-128"/>
              <a:ea typeface="ＭＳ Ｐゴシック" panose="020B0600070205080204" pitchFamily="50" charset="-128"/>
            </a:endParaRPr>
          </a:p>
        </p:txBody>
      </p:sp>
      <p:sp>
        <p:nvSpPr>
          <p:cNvPr id="28" name="ホームベース 27"/>
          <p:cNvSpPr/>
          <p:nvPr/>
        </p:nvSpPr>
        <p:spPr>
          <a:xfrm>
            <a:off x="4553848" y="5427355"/>
            <a:ext cx="4482648" cy="557369"/>
          </a:xfrm>
          <a:prstGeom prst="homePlate">
            <a:avLst/>
          </a:prstGeom>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smtClean="0">
                <a:latin typeface="ＭＳ Ｐゴシック" panose="020B0600070205080204" pitchFamily="50" charset="-128"/>
                <a:ea typeface="ＭＳ Ｐゴシック" panose="020B0600070205080204" pitchFamily="50" charset="-128"/>
              </a:rPr>
              <a:t>新カリキュラムによる研修実施</a:t>
            </a:r>
            <a:endParaRPr lang="en-US" altLang="ja-JP" sz="1400" dirty="0" smtClean="0">
              <a:latin typeface="ＭＳ Ｐゴシック" panose="020B0600070205080204" pitchFamily="50" charset="-128"/>
              <a:ea typeface="ＭＳ Ｐゴシック" panose="020B0600070205080204" pitchFamily="50" charset="-128"/>
            </a:endParaRPr>
          </a:p>
        </p:txBody>
      </p:sp>
      <p:sp>
        <p:nvSpPr>
          <p:cNvPr id="29" name="ホームベース 28"/>
          <p:cNvSpPr/>
          <p:nvPr/>
        </p:nvSpPr>
        <p:spPr>
          <a:xfrm>
            <a:off x="8290137" y="6036531"/>
            <a:ext cx="746359" cy="576064"/>
          </a:xfrm>
          <a:prstGeom prst="homePlate">
            <a:avLst/>
          </a:prstGeom>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dirty="0" smtClean="0">
                <a:latin typeface="ＭＳ Ｐゴシック" panose="020B0600070205080204" pitchFamily="50" charset="-128"/>
                <a:ea typeface="ＭＳ Ｐゴシック" panose="020B0600070205080204" pitchFamily="50" charset="-128"/>
              </a:rPr>
              <a:t>新カリキュラム実施</a:t>
            </a:r>
            <a:endParaRPr lang="ja-JP" altLang="en-US" dirty="0">
              <a:solidFill>
                <a:srgbClr val="000000"/>
              </a:solidFill>
              <a:latin typeface="ＭＳ Ｐゴシック" panose="020B0600070205080204" pitchFamily="50" charset="-128"/>
              <a:ea typeface="ＭＳ Ｐゴシック" panose="020B0600070205080204" pitchFamily="50" charset="-128"/>
            </a:endParaRPr>
          </a:p>
        </p:txBody>
      </p:sp>
      <p:sp>
        <p:nvSpPr>
          <p:cNvPr id="30" name="ホームベース 29"/>
          <p:cNvSpPr/>
          <p:nvPr/>
        </p:nvSpPr>
        <p:spPr>
          <a:xfrm>
            <a:off x="4553848" y="6036531"/>
            <a:ext cx="3690717" cy="576064"/>
          </a:xfrm>
          <a:prstGeom prst="homePlate">
            <a:avLst/>
          </a:prstGeom>
          <a:ln>
            <a:prstDash val="dash"/>
          </a:ln>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smtClean="0">
                <a:latin typeface="ＭＳ Ｐゴシック" panose="020B0600070205080204" pitchFamily="50" charset="-128"/>
                <a:ea typeface="ＭＳ Ｐゴシック" panose="020B0600070205080204" pitchFamily="50" charset="-128"/>
              </a:rPr>
              <a:t>新カリキュラムによる研修実施</a:t>
            </a:r>
            <a:endParaRPr lang="en-US" altLang="ja-JP" sz="1400" dirty="0">
              <a:latin typeface="ＭＳ Ｐゴシック" panose="020B0600070205080204" pitchFamily="50" charset="-128"/>
              <a:ea typeface="ＭＳ Ｐゴシック" panose="020B0600070205080204" pitchFamily="50" charset="-128"/>
            </a:endParaRPr>
          </a:p>
          <a:p>
            <a:pPr algn="ctr" fontAlgn="ctr"/>
            <a:r>
              <a:rPr lang="ja-JP" altLang="en-US" sz="1400" dirty="0" smtClean="0">
                <a:solidFill>
                  <a:srgbClr val="000000"/>
                </a:solidFill>
                <a:latin typeface="ＭＳ Ｐゴシック" panose="020B0600070205080204" pitchFamily="50" charset="-128"/>
                <a:ea typeface="ＭＳ Ｐゴシック" panose="020B0600070205080204" pitchFamily="50" charset="-128"/>
              </a:rPr>
              <a:t>（ただし省略可）</a:t>
            </a:r>
            <a:endParaRPr lang="ja-JP" altLang="en-US" sz="1400" dirty="0">
              <a:solidFill>
                <a:srgbClr val="000000"/>
              </a:solidFill>
              <a:latin typeface="ＭＳ Ｐゴシック" panose="020B0600070205080204" pitchFamily="50" charset="-128"/>
              <a:ea typeface="ＭＳ Ｐゴシック" panose="020B0600070205080204" pitchFamily="50" charset="-128"/>
            </a:endParaRPr>
          </a:p>
        </p:txBody>
      </p:sp>
      <p:sp>
        <p:nvSpPr>
          <p:cNvPr id="3" name="スライド番号プレースホルダー 2"/>
          <p:cNvSpPr>
            <a:spLocks noGrp="1"/>
          </p:cNvSpPr>
          <p:nvPr>
            <p:ph type="sldNum" sz="quarter" idx="12"/>
          </p:nvPr>
        </p:nvSpPr>
        <p:spPr>
          <a:xfrm>
            <a:off x="7008459" y="6570960"/>
            <a:ext cx="2057400" cy="365125"/>
          </a:xfrm>
        </p:spPr>
        <p:txBody>
          <a:bodyPr/>
          <a:lstStyle/>
          <a:p>
            <a:fld id="{2ADEAB0B-3364-414D-832E-F3CDA843F507}" type="slidenum">
              <a:rPr kumimoji="1" lang="ja-JP" altLang="en-US" smtClean="0"/>
              <a:t>56</a:t>
            </a:fld>
            <a:endParaRPr kumimoji="1" lang="ja-JP" altLang="en-US"/>
          </a:p>
        </p:txBody>
      </p:sp>
    </p:spTree>
    <p:extLst>
      <p:ext uri="{BB962C8B-B14F-4D97-AF65-F5344CB8AC3E}">
        <p14:creationId xmlns:p14="http://schemas.microsoft.com/office/powerpoint/2010/main" val="165654134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647700" y="517287"/>
            <a:ext cx="7958418" cy="5836626"/>
          </a:xfrm>
        </p:spPr>
        <p:txBody>
          <a:bodyPr/>
          <a:lstStyle/>
          <a:p>
            <a:r>
              <a:rPr lang="ja-JP" altLang="en-US" sz="3323" smtClean="0"/>
              <a:t>演習　目標設定の確認</a:t>
            </a:r>
            <a:endParaRPr lang="ja-JP" altLang="en-US" sz="2400" dirty="0"/>
          </a:p>
        </p:txBody>
      </p:sp>
      <p:sp>
        <p:nvSpPr>
          <p:cNvPr id="3" name="スライド番号プレースホルダー 2"/>
          <p:cNvSpPr>
            <a:spLocks noGrp="1"/>
          </p:cNvSpPr>
          <p:nvPr>
            <p:ph type="sldNum" sz="quarter" idx="12"/>
          </p:nvPr>
        </p:nvSpPr>
        <p:spPr/>
        <p:txBody>
          <a:bodyPr/>
          <a:lstStyle/>
          <a:p>
            <a:fld id="{2ADEAB0B-3364-414D-832E-F3CDA843F507}" type="slidenum">
              <a:rPr kumimoji="1" lang="ja-JP" altLang="en-US" smtClean="0"/>
              <a:t>57</a:t>
            </a:fld>
            <a:endParaRPr kumimoji="1" lang="ja-JP" altLang="en-US"/>
          </a:p>
        </p:txBody>
      </p:sp>
    </p:spTree>
    <p:extLst>
      <p:ext uri="{BB962C8B-B14F-4D97-AF65-F5344CB8AC3E}">
        <p14:creationId xmlns:p14="http://schemas.microsoft.com/office/powerpoint/2010/main" val="198526563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0876" y="466998"/>
            <a:ext cx="8229600" cy="418059"/>
          </a:xfrm>
        </p:spPr>
        <p:txBody>
          <a:bodyPr>
            <a:noAutofit/>
          </a:bodyPr>
          <a:lstStyle/>
          <a:p>
            <a:pPr algn="l"/>
            <a:r>
              <a:rPr kumimoji="1" lang="en-US" altLang="ja-JP" sz="3200" smtClean="0">
                <a:latin typeface="ＤＨＰ特太ゴシック体" panose="020B0500000000000000" pitchFamily="50" charset="-128"/>
                <a:ea typeface="ＤＨＰ特太ゴシック体" panose="020B0500000000000000" pitchFamily="50" charset="-128"/>
              </a:rPr>
              <a:t>【</a:t>
            </a:r>
            <a:r>
              <a:rPr kumimoji="1" lang="ja-JP" altLang="en-US" sz="3200" smtClean="0">
                <a:latin typeface="ＤＨＰ特太ゴシック体" panose="020B0500000000000000" pitchFamily="50" charset="-128"/>
                <a:ea typeface="ＤＨＰ特太ゴシック体" panose="020B0500000000000000" pitchFamily="50" charset="-128"/>
              </a:rPr>
              <a:t>演習</a:t>
            </a:r>
            <a:r>
              <a:rPr kumimoji="1" lang="en-US" altLang="ja-JP" sz="3200" smtClean="0">
                <a:latin typeface="ＤＨＰ特太ゴシック体" panose="020B0500000000000000" pitchFamily="50" charset="-128"/>
                <a:ea typeface="ＤＨＰ特太ゴシック体" panose="020B0500000000000000" pitchFamily="50" charset="-128"/>
              </a:rPr>
              <a:t>】</a:t>
            </a:r>
            <a:r>
              <a:rPr kumimoji="1" lang="ja-JP" altLang="en-US" sz="3200" smtClean="0">
                <a:latin typeface="ＤＨＰ特太ゴシック体" panose="020B0500000000000000" pitchFamily="50" charset="-128"/>
                <a:ea typeface="ＤＨＰ特太ゴシック体" panose="020B0500000000000000" pitchFamily="50" charset="-128"/>
              </a:rPr>
              <a:t>目標設定の確認（</a:t>
            </a:r>
            <a:r>
              <a:rPr lang="ja-JP" altLang="en-US" sz="3200" smtClean="0">
                <a:latin typeface="ＤＨＰ特太ゴシック体" panose="020B0500000000000000" pitchFamily="50" charset="-128"/>
                <a:ea typeface="ＤＨＰ特太ゴシック体" panose="020B0500000000000000" pitchFamily="50" charset="-128"/>
              </a:rPr>
              <a:t>３０</a:t>
            </a:r>
            <a:r>
              <a:rPr kumimoji="1" lang="ja-JP" altLang="en-US" sz="3200" smtClean="0">
                <a:latin typeface="ＤＨＰ特太ゴシック体" panose="020B0500000000000000" pitchFamily="50" charset="-128"/>
                <a:ea typeface="ＤＨＰ特太ゴシック体" panose="020B0500000000000000" pitchFamily="50" charset="-128"/>
              </a:rPr>
              <a:t>分</a:t>
            </a:r>
            <a:r>
              <a:rPr kumimoji="1" lang="ja-JP" altLang="en-US" sz="3200" dirty="0" smtClean="0">
                <a:latin typeface="ＤＨＰ特太ゴシック体" panose="020B0500000000000000" pitchFamily="50" charset="-128"/>
                <a:ea typeface="ＤＨＰ特太ゴシック体" panose="020B0500000000000000" pitchFamily="50" charset="-128"/>
              </a:rPr>
              <a:t>）　</a:t>
            </a:r>
            <a:endParaRPr kumimoji="1" lang="ja-JP" altLang="en-US" sz="3200" dirty="0">
              <a:latin typeface="ＤＨＰ特太ゴシック体" panose="020B0500000000000000" pitchFamily="50" charset="-128"/>
              <a:ea typeface="ＤＨＰ特太ゴシック体" panose="020B0500000000000000" pitchFamily="50" charset="-128"/>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56212565"/>
              </p:ext>
            </p:extLst>
          </p:nvPr>
        </p:nvGraphicFramePr>
        <p:xfrm>
          <a:off x="647699" y="2088610"/>
          <a:ext cx="8290852" cy="3446500"/>
        </p:xfrm>
        <a:graphic>
          <a:graphicData uri="http://schemas.openxmlformats.org/drawingml/2006/table">
            <a:tbl>
              <a:tblPr firstRow="1" bandRow="1">
                <a:tableStyleId>{5C22544A-7EE6-4342-B048-85BDC9FD1C3A}</a:tableStyleId>
              </a:tblPr>
              <a:tblGrid>
                <a:gridCol w="450898">
                  <a:extLst>
                    <a:ext uri="{9D8B030D-6E8A-4147-A177-3AD203B41FA5}">
                      <a16:colId xmlns:a16="http://schemas.microsoft.com/office/drawing/2014/main" val="20000"/>
                    </a:ext>
                  </a:extLst>
                </a:gridCol>
                <a:gridCol w="2275464">
                  <a:extLst>
                    <a:ext uri="{9D8B030D-6E8A-4147-A177-3AD203B41FA5}">
                      <a16:colId xmlns:a16="http://schemas.microsoft.com/office/drawing/2014/main" val="20001"/>
                    </a:ext>
                  </a:extLst>
                </a:gridCol>
                <a:gridCol w="4808379">
                  <a:extLst>
                    <a:ext uri="{9D8B030D-6E8A-4147-A177-3AD203B41FA5}">
                      <a16:colId xmlns:a16="http://schemas.microsoft.com/office/drawing/2014/main" val="20002"/>
                    </a:ext>
                  </a:extLst>
                </a:gridCol>
                <a:gridCol w="756111">
                  <a:extLst>
                    <a:ext uri="{9D8B030D-6E8A-4147-A177-3AD203B41FA5}">
                      <a16:colId xmlns:a16="http://schemas.microsoft.com/office/drawing/2014/main" val="20003"/>
                    </a:ext>
                  </a:extLst>
                </a:gridCol>
              </a:tblGrid>
              <a:tr h="215316">
                <a:tc>
                  <a:txBody>
                    <a:bodyPr/>
                    <a:lstStyle/>
                    <a:p>
                      <a:pPr algn="ctr"/>
                      <a:endParaRPr kumimoji="1" lang="ja-JP" altLang="en-US" sz="1800" dirty="0"/>
                    </a:p>
                  </a:txBody>
                  <a:tcPr/>
                </a:tc>
                <a:tc>
                  <a:txBody>
                    <a:bodyPr/>
                    <a:lstStyle/>
                    <a:p>
                      <a:pPr algn="ctr"/>
                      <a:r>
                        <a:rPr kumimoji="1" lang="ja-JP" altLang="en-US" sz="2000" dirty="0" smtClean="0"/>
                        <a:t>項目</a:t>
                      </a:r>
                      <a:endParaRPr kumimoji="1" lang="ja-JP" altLang="en-US" sz="2000" dirty="0"/>
                    </a:p>
                  </a:txBody>
                  <a:tcPr/>
                </a:tc>
                <a:tc>
                  <a:txBody>
                    <a:bodyPr/>
                    <a:lstStyle/>
                    <a:p>
                      <a:pPr algn="ctr"/>
                      <a:r>
                        <a:rPr kumimoji="1" lang="ja-JP" altLang="en-US" sz="2000" dirty="0" smtClean="0"/>
                        <a:t>内容</a:t>
                      </a:r>
                      <a:endParaRPr kumimoji="1" lang="ja-JP" altLang="en-US" sz="2000" dirty="0"/>
                    </a:p>
                  </a:txBody>
                  <a:tcPr/>
                </a:tc>
                <a:tc>
                  <a:txBody>
                    <a:bodyPr/>
                    <a:lstStyle/>
                    <a:p>
                      <a:pPr algn="ctr"/>
                      <a:r>
                        <a:rPr kumimoji="1" lang="ja-JP" altLang="en-US" sz="2000" dirty="0" smtClean="0"/>
                        <a:t>時間</a:t>
                      </a:r>
                      <a:endParaRPr kumimoji="1" lang="ja-JP" altLang="en-US" sz="2000" dirty="0"/>
                    </a:p>
                  </a:txBody>
                  <a:tcPr/>
                </a:tc>
                <a:extLst>
                  <a:ext uri="{0D108BD9-81ED-4DB2-BD59-A6C34878D82A}">
                    <a16:rowId xmlns:a16="http://schemas.microsoft.com/office/drawing/2014/main" val="10000"/>
                  </a:ext>
                </a:extLst>
              </a:tr>
              <a:tr h="1008112">
                <a:tc>
                  <a:txBody>
                    <a:bodyPr/>
                    <a:lstStyle/>
                    <a:p>
                      <a:pPr algn="r"/>
                      <a:r>
                        <a:rPr kumimoji="1" lang="en-US" altLang="ja-JP" sz="1800" dirty="0" smtClean="0"/>
                        <a:t>1</a:t>
                      </a:r>
                    </a:p>
                  </a:txBody>
                  <a:tcPr anchor="ctr"/>
                </a:tc>
                <a:tc>
                  <a:txBody>
                    <a:bodyPr/>
                    <a:lstStyle/>
                    <a:p>
                      <a:r>
                        <a:rPr kumimoji="1" lang="ja-JP" altLang="en-US" sz="1800" smtClean="0"/>
                        <a:t>演習に</a:t>
                      </a:r>
                      <a:r>
                        <a:rPr kumimoji="1" lang="ja-JP" altLang="en-US" sz="1800" dirty="0" smtClean="0"/>
                        <a:t>ついての説明</a:t>
                      </a:r>
                      <a:endParaRPr kumimoji="1" lang="ja-JP" altLang="en-US" sz="1800" dirty="0"/>
                    </a:p>
                  </a:txBody>
                  <a:tcPr anchor="ctr"/>
                </a:tc>
                <a:tc>
                  <a:txBody>
                    <a:bodyPr/>
                    <a:lstStyle/>
                    <a:p>
                      <a:pPr marL="285750" indent="-285750">
                        <a:buFont typeface="Wingdings" panose="05000000000000000000" pitchFamily="2" charset="2"/>
                        <a:buChar char="l"/>
                      </a:pPr>
                      <a:r>
                        <a:rPr kumimoji="1" lang="ja-JP" altLang="en-US" sz="1800" smtClean="0"/>
                        <a:t>演習の</a:t>
                      </a:r>
                      <a:r>
                        <a:rPr kumimoji="1" lang="ja-JP" altLang="en-US" sz="1800" dirty="0" smtClean="0"/>
                        <a:t>ねらいと進行について説明</a:t>
                      </a:r>
                      <a:endParaRPr kumimoji="1" lang="ja-JP" altLang="en-US" sz="1800" dirty="0"/>
                    </a:p>
                  </a:txBody>
                  <a:tcPr anchor="ctr"/>
                </a:tc>
                <a:tc>
                  <a:txBody>
                    <a:bodyPr/>
                    <a:lstStyle/>
                    <a:p>
                      <a:pPr algn="ctr"/>
                      <a:r>
                        <a:rPr kumimoji="1" lang="en-US" altLang="ja-JP" sz="2000" dirty="0" smtClean="0"/>
                        <a:t>2</a:t>
                      </a:r>
                      <a:r>
                        <a:rPr kumimoji="1" lang="ja-JP" altLang="en-US" sz="2000" dirty="0" smtClean="0"/>
                        <a:t>分</a:t>
                      </a:r>
                      <a:endParaRPr kumimoji="1" lang="en-US" altLang="ja-JP" sz="2000" dirty="0" smtClean="0"/>
                    </a:p>
                  </a:txBody>
                  <a:tcPr anchor="ctr"/>
                </a:tc>
                <a:extLst>
                  <a:ext uri="{0D108BD9-81ED-4DB2-BD59-A6C34878D82A}">
                    <a16:rowId xmlns:a16="http://schemas.microsoft.com/office/drawing/2014/main" val="10001"/>
                  </a:ext>
                </a:extLst>
              </a:tr>
              <a:tr h="919213">
                <a:tc>
                  <a:txBody>
                    <a:bodyPr/>
                    <a:lstStyle/>
                    <a:p>
                      <a:pPr algn="r"/>
                      <a:r>
                        <a:rPr kumimoji="1" lang="en-US" altLang="ja-JP" sz="1800" smtClean="0"/>
                        <a:t>2</a:t>
                      </a:r>
                      <a:endParaRPr kumimoji="1" lang="en-US" altLang="ja-JP" sz="1800" dirty="0" smtClean="0"/>
                    </a:p>
                  </a:txBody>
                  <a:tcPr anchor="ctr"/>
                </a:tc>
                <a:tc>
                  <a:txBody>
                    <a:bodyPr/>
                    <a:lstStyle/>
                    <a:p>
                      <a:r>
                        <a:rPr kumimoji="1" lang="ja-JP" altLang="en-US" sz="1800" smtClean="0"/>
                        <a:t>都道府県での討議</a:t>
                      </a:r>
                    </a:p>
                    <a:p>
                      <a:r>
                        <a:rPr kumimoji="1" lang="ja-JP" altLang="en-US" sz="1800" smtClean="0"/>
                        <a:t>（獲得</a:t>
                      </a:r>
                      <a:r>
                        <a:rPr kumimoji="1" lang="ja-JP" altLang="en-US" sz="1800" dirty="0" smtClean="0"/>
                        <a:t>目標</a:t>
                      </a:r>
                      <a:r>
                        <a:rPr kumimoji="1" lang="ja-JP" altLang="en-US" sz="1800" smtClean="0"/>
                        <a:t>の設定）</a:t>
                      </a:r>
                      <a:endParaRPr kumimoji="1" lang="ja-JP" altLang="en-US" sz="1800" dirty="0"/>
                    </a:p>
                  </a:txBody>
                  <a:tcPr anchor="ctr"/>
                </a:tc>
                <a:tc>
                  <a:txBody>
                    <a:bodyPr/>
                    <a:lstStyle/>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dirty="0" smtClean="0"/>
                        <a:t>本研修を受ける上で、都道府県として、また各メンバーとしての獲得目標を設定する</a:t>
                      </a:r>
                      <a:endParaRPr kumimoji="1" lang="en-US" altLang="ja-JP" sz="1800" dirty="0" smtClean="0"/>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dirty="0" smtClean="0"/>
                        <a:t>獲得目標はメンバー間で共有する</a:t>
                      </a:r>
                    </a:p>
                  </a:txBody>
                  <a:tcPr anchor="ctr"/>
                </a:tc>
                <a:tc>
                  <a:txBody>
                    <a:bodyPr/>
                    <a:lstStyle/>
                    <a:p>
                      <a:pPr algn="ctr"/>
                      <a:r>
                        <a:rPr kumimoji="1" lang="en-US" altLang="ja-JP" sz="2000" smtClean="0"/>
                        <a:t>23</a:t>
                      </a:r>
                      <a:r>
                        <a:rPr kumimoji="1" lang="ja-JP" altLang="en-US" sz="2000" smtClean="0"/>
                        <a:t>分</a:t>
                      </a:r>
                      <a:endParaRPr kumimoji="1" lang="en-US" altLang="ja-JP" sz="2000" dirty="0" smtClean="0"/>
                    </a:p>
                  </a:txBody>
                  <a:tcPr anchor="ctr"/>
                </a:tc>
                <a:extLst>
                  <a:ext uri="{0D108BD9-81ED-4DB2-BD59-A6C34878D82A}">
                    <a16:rowId xmlns:a16="http://schemas.microsoft.com/office/drawing/2014/main" val="10002"/>
                  </a:ext>
                </a:extLst>
              </a:tr>
              <a:tr h="853428">
                <a:tc>
                  <a:txBody>
                    <a:bodyPr/>
                    <a:lstStyle/>
                    <a:p>
                      <a:pPr algn="r"/>
                      <a:r>
                        <a:rPr kumimoji="1" lang="en-US" altLang="ja-JP" sz="1800" dirty="0" smtClean="0"/>
                        <a:t>3</a:t>
                      </a:r>
                    </a:p>
                  </a:txBody>
                  <a:tcPr anchor="ctr"/>
                </a:tc>
                <a:tc>
                  <a:txBody>
                    <a:bodyPr/>
                    <a:lstStyle/>
                    <a:p>
                      <a:r>
                        <a:rPr kumimoji="1" lang="ja-JP" altLang="en-US" sz="1800" smtClean="0"/>
                        <a:t>全体共有・振り返り</a:t>
                      </a:r>
                      <a:endParaRPr kumimoji="1" lang="ja-JP" altLang="en-US" sz="1800" dirty="0"/>
                    </a:p>
                  </a:txBody>
                  <a:tcPr anchor="ctr"/>
                </a:tc>
                <a:tc>
                  <a:txBody>
                    <a:bodyPr/>
                    <a:lstStyle/>
                    <a:p>
                      <a:pPr marL="285750" indent="-285750">
                        <a:buFont typeface="Wingdings" panose="05000000000000000000" pitchFamily="2" charset="2"/>
                        <a:buChar char="l"/>
                      </a:pPr>
                      <a:r>
                        <a:rPr kumimoji="1" lang="ja-JP" altLang="en-US" sz="1800" dirty="0" smtClean="0"/>
                        <a:t>振り返りと獲得目標について全体で共有</a:t>
                      </a:r>
                      <a:endParaRPr kumimoji="1" lang="en-US" altLang="ja-JP" sz="1800" dirty="0" smtClean="0"/>
                    </a:p>
                    <a:p>
                      <a:pPr marL="0" indent="0">
                        <a:buFont typeface="Wingdings" panose="05000000000000000000" pitchFamily="2" charset="2"/>
                        <a:buNone/>
                      </a:pPr>
                      <a:r>
                        <a:rPr kumimoji="1" lang="ja-JP" altLang="en-US" sz="1800" dirty="0" smtClean="0"/>
                        <a:t>（２～３都道府県程度）</a:t>
                      </a:r>
                      <a:endParaRPr kumimoji="1" lang="ja-JP" altLang="en-US" sz="1800" dirty="0"/>
                    </a:p>
                  </a:txBody>
                  <a:tcPr anchor="ctr"/>
                </a:tc>
                <a:tc>
                  <a:txBody>
                    <a:bodyPr/>
                    <a:lstStyle/>
                    <a:p>
                      <a:pPr algn="ctr"/>
                      <a:r>
                        <a:rPr kumimoji="1" lang="en-US" altLang="ja-JP" sz="2000" smtClean="0"/>
                        <a:t>5</a:t>
                      </a:r>
                      <a:r>
                        <a:rPr kumimoji="1" lang="ja-JP" altLang="en-US" sz="2000" smtClean="0"/>
                        <a:t>分</a:t>
                      </a:r>
                      <a:endParaRPr kumimoji="1" lang="en-US" altLang="ja-JP" sz="2000" dirty="0" smtClean="0"/>
                    </a:p>
                  </a:txBody>
                  <a:tcPr anchor="ctr"/>
                </a:tc>
                <a:extLst>
                  <a:ext uri="{0D108BD9-81ED-4DB2-BD59-A6C34878D82A}">
                    <a16:rowId xmlns:a16="http://schemas.microsoft.com/office/drawing/2014/main" val="10003"/>
                  </a:ext>
                </a:extLst>
              </a:tr>
            </a:tbl>
          </a:graphicData>
        </a:graphic>
      </p:graphicFrame>
      <p:sp>
        <p:nvSpPr>
          <p:cNvPr id="4" name="Text Box 4"/>
          <p:cNvSpPr txBox="1">
            <a:spLocks noChangeArrowheads="1"/>
          </p:cNvSpPr>
          <p:nvPr/>
        </p:nvSpPr>
        <p:spPr bwMode="auto">
          <a:xfrm>
            <a:off x="647698" y="1230866"/>
            <a:ext cx="8290853" cy="677108"/>
          </a:xfrm>
          <a:prstGeom prst="rect">
            <a:avLst/>
          </a:prstGeom>
          <a:noFill/>
          <a:ln w="19050">
            <a:solidFill>
              <a:schemeClr val="tx1"/>
            </a:solidFill>
            <a:miter lim="800000"/>
            <a:headEnd/>
            <a:tailEnd/>
          </a:ln>
        </p:spPr>
        <p:txBody>
          <a:bodyPr wrap="square">
            <a:spAutoFit/>
          </a:bodyPr>
          <a:lstStyle/>
          <a:p>
            <a:r>
              <a:rPr lang="ja-JP" altLang="en-US" sz="2000" smtClean="0">
                <a:latin typeface="ＤＨＰ特太ゴシック体" panose="020B0500000000000000" pitchFamily="50" charset="-128"/>
                <a:ea typeface="ＤＨＰ特太ゴシック体" panose="020B0500000000000000" pitchFamily="50" charset="-128"/>
              </a:rPr>
              <a:t>＜ねらい</a:t>
            </a:r>
            <a:r>
              <a:rPr lang="ja-JP" altLang="en-US" sz="2000" dirty="0" smtClean="0">
                <a:latin typeface="ＤＨＰ特太ゴシック体" panose="020B0500000000000000" pitchFamily="50" charset="-128"/>
                <a:ea typeface="ＤＨＰ特太ゴシック体" panose="020B0500000000000000" pitchFamily="50" charset="-128"/>
              </a:rPr>
              <a:t>＞ </a:t>
            </a:r>
            <a:endParaRPr lang="en-US" altLang="ja-JP" sz="2000" dirty="0" smtClean="0">
              <a:latin typeface="ＤＨＰ特太ゴシック体" panose="020B0500000000000000" pitchFamily="50" charset="-128"/>
              <a:ea typeface="ＤＨＰ特太ゴシック体" panose="020B0500000000000000" pitchFamily="50" charset="-128"/>
            </a:endParaRPr>
          </a:p>
          <a:p>
            <a:r>
              <a:rPr lang="en-US" altLang="ja-JP" smtClean="0">
                <a:latin typeface="ＤＨＰ特太ゴシック体" panose="020B0500000000000000" pitchFamily="50" charset="-128"/>
                <a:ea typeface="ＤＨＰ特太ゴシック体" panose="020B0500000000000000" pitchFamily="50" charset="-128"/>
              </a:rPr>
              <a:t>【</a:t>
            </a:r>
            <a:r>
              <a:rPr lang="ja-JP" altLang="en-US" smtClean="0">
                <a:latin typeface="ＤＨＰ特太ゴシック体" panose="020B0500000000000000" pitchFamily="50" charset="-128"/>
                <a:ea typeface="ＤＨＰ特太ゴシック体" panose="020B0500000000000000" pitchFamily="50" charset="-128"/>
              </a:rPr>
              <a:t>重要事項の説明</a:t>
            </a:r>
            <a:r>
              <a:rPr lang="en-US" altLang="ja-JP" smtClean="0">
                <a:latin typeface="ＤＨＰ特太ゴシック体" panose="020B0500000000000000" pitchFamily="50" charset="-128"/>
                <a:ea typeface="ＤＨＰ特太ゴシック体" panose="020B0500000000000000" pitchFamily="50" charset="-128"/>
              </a:rPr>
              <a:t>】</a:t>
            </a:r>
            <a:r>
              <a:rPr lang="ja-JP" altLang="en-US" smtClean="0">
                <a:latin typeface="ＤＨＰ特太ゴシック体" panose="020B0500000000000000" pitchFamily="50" charset="-128"/>
                <a:ea typeface="ＤＨＰ特太ゴシック体" panose="020B0500000000000000" pitchFamily="50" charset="-128"/>
              </a:rPr>
              <a:t>を聴いた上</a:t>
            </a:r>
            <a:r>
              <a:rPr lang="ja-JP" altLang="en-US" dirty="0">
                <a:latin typeface="ＤＨＰ特太ゴシック体" panose="020B0500000000000000" pitchFamily="50" charset="-128"/>
                <a:ea typeface="ＤＨＰ特太ゴシック体" panose="020B0500000000000000" pitchFamily="50" charset="-128"/>
              </a:rPr>
              <a:t>で</a:t>
            </a:r>
            <a:r>
              <a:rPr lang="ja-JP" altLang="en-US" smtClean="0">
                <a:latin typeface="ＤＨＰ特太ゴシック体" panose="020B0500000000000000" pitchFamily="50" charset="-128"/>
                <a:ea typeface="ＤＨＰ特太ゴシック体" panose="020B0500000000000000" pitchFamily="50" charset="-128"/>
              </a:rPr>
              <a:t>、本研修での獲得</a:t>
            </a:r>
            <a:r>
              <a:rPr lang="ja-JP" altLang="en-US" dirty="0" smtClean="0">
                <a:latin typeface="ＤＨＰ特太ゴシック体" panose="020B0500000000000000" pitchFamily="50" charset="-128"/>
                <a:ea typeface="ＤＨＰ特太ゴシック体" panose="020B0500000000000000" pitchFamily="50" charset="-128"/>
              </a:rPr>
              <a:t>目標</a:t>
            </a:r>
            <a:r>
              <a:rPr lang="ja-JP" altLang="en-US" smtClean="0">
                <a:latin typeface="ＤＨＰ特太ゴシック体" panose="020B0500000000000000" pitchFamily="50" charset="-128"/>
                <a:ea typeface="ＤＨＰ特太ゴシック体" panose="020B0500000000000000" pitchFamily="50" charset="-128"/>
              </a:rPr>
              <a:t>を明確化する</a:t>
            </a:r>
            <a:r>
              <a:rPr lang="ja-JP" altLang="en-US" dirty="0" smtClean="0"/>
              <a:t>。</a:t>
            </a:r>
            <a:endParaRPr lang="ja-JP" altLang="ja-JP" dirty="0"/>
          </a:p>
        </p:txBody>
      </p:sp>
      <p:sp>
        <p:nvSpPr>
          <p:cNvPr id="3" name="テキスト ボックス 2"/>
          <p:cNvSpPr txBox="1"/>
          <p:nvPr/>
        </p:nvSpPr>
        <p:spPr>
          <a:xfrm>
            <a:off x="647698" y="5818092"/>
            <a:ext cx="6999196" cy="369332"/>
          </a:xfrm>
          <a:prstGeom prst="rect">
            <a:avLst/>
          </a:prstGeom>
          <a:noFill/>
        </p:spPr>
        <p:txBody>
          <a:bodyPr wrap="square" rtlCol="0">
            <a:spAutoFit/>
          </a:bodyPr>
          <a:lstStyle/>
          <a:p>
            <a:r>
              <a:rPr kumimoji="1" lang="ja-JP" altLang="en-US" smtClean="0">
                <a:latin typeface="MS UI Gothic" panose="020B0600070205080204" pitchFamily="50" charset="-128"/>
                <a:ea typeface="MS UI Gothic" panose="020B0600070205080204" pitchFamily="50" charset="-128"/>
              </a:rPr>
              <a:t>検討委員</a:t>
            </a:r>
            <a:r>
              <a:rPr kumimoji="1" lang="en-US" altLang="ja-JP" smtClean="0">
                <a:latin typeface="MS UI Gothic" panose="020B0600070205080204" pitchFamily="50" charset="-128"/>
                <a:ea typeface="MS UI Gothic" panose="020B0600070205080204" pitchFamily="50" charset="-128"/>
              </a:rPr>
              <a:t>(</a:t>
            </a:r>
            <a:r>
              <a:rPr kumimoji="1" lang="ja-JP" altLang="en-US" smtClean="0">
                <a:latin typeface="MS UI Gothic" panose="020B0600070205080204" pitchFamily="50" charset="-128"/>
                <a:ea typeface="MS UI Gothic" panose="020B0600070205080204" pitchFamily="50" charset="-128"/>
              </a:rPr>
              <a:t>演習講師</a:t>
            </a:r>
            <a:r>
              <a:rPr kumimoji="1" lang="en-US" altLang="ja-JP" smtClean="0">
                <a:latin typeface="MS UI Gothic" panose="020B0600070205080204" pitchFamily="50" charset="-128"/>
                <a:ea typeface="MS UI Gothic" panose="020B0600070205080204" pitchFamily="50" charset="-128"/>
              </a:rPr>
              <a:t>)</a:t>
            </a:r>
            <a:r>
              <a:rPr kumimoji="1" lang="ja-JP" altLang="en-US" smtClean="0">
                <a:latin typeface="MS UI Gothic" panose="020B0600070205080204" pitchFamily="50" charset="-128"/>
                <a:ea typeface="MS UI Gothic" panose="020B0600070205080204" pitchFamily="50" charset="-128"/>
              </a:rPr>
              <a:t>は自県を担当する</a:t>
            </a:r>
            <a:r>
              <a:rPr kumimoji="1" lang="en-US" altLang="ja-JP" smtClean="0">
                <a:latin typeface="MS UI Gothic" panose="020B0600070205080204" pitchFamily="50" charset="-128"/>
                <a:ea typeface="MS UI Gothic" panose="020B0600070205080204" pitchFamily="50" charset="-128"/>
              </a:rPr>
              <a:t>(</a:t>
            </a:r>
            <a:r>
              <a:rPr kumimoji="1" lang="ja-JP" altLang="en-US" smtClean="0">
                <a:latin typeface="MS UI Gothic" panose="020B0600070205080204" pitchFamily="50" charset="-128"/>
                <a:ea typeface="MS UI Gothic" panose="020B0600070205080204" pitchFamily="50" charset="-128"/>
              </a:rPr>
              <a:t>一部委員は複数県を担当</a:t>
            </a:r>
            <a:r>
              <a:rPr kumimoji="1" lang="en-US" altLang="ja-JP" smtClean="0">
                <a:latin typeface="MS UI Gothic" panose="020B0600070205080204" pitchFamily="50" charset="-128"/>
                <a:ea typeface="MS UI Gothic" panose="020B0600070205080204" pitchFamily="50" charset="-128"/>
              </a:rPr>
              <a:t>)</a:t>
            </a:r>
            <a:r>
              <a:rPr kumimoji="1" lang="ja-JP" altLang="en-US" smtClean="0">
                <a:latin typeface="MS UI Gothic" panose="020B0600070205080204" pitchFamily="50" charset="-128"/>
                <a:ea typeface="MS UI Gothic" panose="020B0600070205080204" pitchFamily="50" charset="-128"/>
              </a:rPr>
              <a:t>。</a:t>
            </a:r>
            <a:endParaRPr kumimoji="1" lang="ja-JP" altLang="en-US">
              <a:latin typeface="MS UI Gothic" panose="020B0600070205080204" pitchFamily="50" charset="-128"/>
              <a:ea typeface="MS UI Gothic" panose="020B0600070205080204" pitchFamily="50" charset="-128"/>
            </a:endParaRPr>
          </a:p>
        </p:txBody>
      </p:sp>
    </p:spTree>
    <p:extLst>
      <p:ext uri="{BB962C8B-B14F-4D97-AF65-F5344CB8AC3E}">
        <p14:creationId xmlns:p14="http://schemas.microsoft.com/office/powerpoint/2010/main" val="16463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title"/>
          </p:nvPr>
        </p:nvSpPr>
        <p:spPr>
          <a:xfrm>
            <a:off x="322728" y="217312"/>
            <a:ext cx="7092280" cy="417512"/>
          </a:xfrm>
        </p:spPr>
        <p:txBody>
          <a:bodyPr>
            <a:normAutofit fontScale="90000"/>
          </a:bodyPr>
          <a:lstStyle/>
          <a:p>
            <a:pPr algn="l" eaLnBrk="1" hangingPunct="1"/>
            <a:r>
              <a:rPr lang="en-US" altLang="ja-JP" sz="2400" smtClean="0">
                <a:latin typeface="ＤＨＰ特太ゴシック体" panose="020B0500000000000000" pitchFamily="50" charset="-128"/>
                <a:ea typeface="ＤＨＰ特太ゴシック体" panose="020B0500000000000000" pitchFamily="50" charset="-128"/>
              </a:rPr>
              <a:t>02【</a:t>
            </a:r>
            <a:r>
              <a:rPr lang="ja-JP" altLang="en-US" sz="2400" smtClean="0">
                <a:latin typeface="ＤＨＰ特太ゴシック体" panose="020B0500000000000000" pitchFamily="50" charset="-128"/>
                <a:ea typeface="ＤＨＰ特太ゴシック体" panose="020B0500000000000000" pitchFamily="50" charset="-128"/>
              </a:rPr>
              <a:t>演習</a:t>
            </a:r>
            <a:r>
              <a:rPr lang="en-US" altLang="ja-JP" sz="2400" smtClean="0">
                <a:latin typeface="ＤＨＰ特太ゴシック体" panose="020B0500000000000000" pitchFamily="50" charset="-128"/>
                <a:ea typeface="ＤＨＰ特太ゴシック体" panose="020B0500000000000000" pitchFamily="50" charset="-128"/>
              </a:rPr>
              <a:t>】</a:t>
            </a:r>
            <a:r>
              <a:rPr lang="ja-JP" altLang="en-US" sz="2400" smtClean="0">
                <a:latin typeface="ＤＨＰ特太ゴシック体" panose="020B0500000000000000" pitchFamily="50" charset="-128"/>
                <a:ea typeface="ＤＨＰ特太ゴシック体" panose="020B0500000000000000" pitchFamily="50" charset="-128"/>
              </a:rPr>
              <a:t>目標</a:t>
            </a:r>
            <a:r>
              <a:rPr lang="ja-JP" altLang="en-US" sz="2400" dirty="0" smtClean="0">
                <a:latin typeface="ＤＨＰ特太ゴシック体" panose="020B0500000000000000" pitchFamily="50" charset="-128"/>
                <a:ea typeface="ＤＨＰ特太ゴシック体" panose="020B0500000000000000" pitchFamily="50" charset="-128"/>
              </a:rPr>
              <a:t>設定　</a:t>
            </a:r>
          </a:p>
        </p:txBody>
      </p:sp>
      <p:graphicFrame>
        <p:nvGraphicFramePr>
          <p:cNvPr id="5" name="表 4"/>
          <p:cNvGraphicFramePr>
            <a:graphicFrameLocks noGrp="1"/>
          </p:cNvGraphicFramePr>
          <p:nvPr>
            <p:extLst>
              <p:ext uri="{D42A27DB-BD31-4B8C-83A1-F6EECF244321}">
                <p14:modId xmlns:p14="http://schemas.microsoft.com/office/powerpoint/2010/main" val="4053062999"/>
              </p:ext>
            </p:extLst>
          </p:nvPr>
        </p:nvGraphicFramePr>
        <p:xfrm>
          <a:off x="376518" y="762000"/>
          <a:ext cx="8552329" cy="5907360"/>
        </p:xfrm>
        <a:graphic>
          <a:graphicData uri="http://schemas.openxmlformats.org/drawingml/2006/table">
            <a:tbl>
              <a:tblPr firstRow="1" bandRow="1">
                <a:tableStyleId>{5940675A-B579-460E-94D1-54222C63F5DA}</a:tableStyleId>
              </a:tblPr>
              <a:tblGrid>
                <a:gridCol w="8552329">
                  <a:extLst>
                    <a:ext uri="{9D8B030D-6E8A-4147-A177-3AD203B41FA5}">
                      <a16:colId xmlns:a16="http://schemas.microsoft.com/office/drawing/2014/main" val="20000"/>
                    </a:ext>
                  </a:extLst>
                </a:gridCol>
              </a:tblGrid>
              <a:tr h="351629">
                <a:tc>
                  <a:txBody>
                    <a:bodyPr/>
                    <a:lstStyle/>
                    <a:p>
                      <a:pPr algn="ctr"/>
                      <a:r>
                        <a:rPr kumimoji="1" lang="ja-JP" altLang="en-US" sz="1600" b="1" baseline="0" dirty="0" smtClean="0">
                          <a:solidFill>
                            <a:schemeClr val="bg1"/>
                          </a:solidFill>
                        </a:rPr>
                        <a:t>本研修での</a:t>
                      </a:r>
                      <a:r>
                        <a:rPr kumimoji="1" lang="ja-JP" altLang="en-US" sz="1600" b="1" baseline="0" smtClean="0">
                          <a:solidFill>
                            <a:schemeClr val="bg1"/>
                          </a:solidFill>
                        </a:rPr>
                        <a:t>獲得目標</a:t>
                      </a:r>
                      <a:endParaRPr kumimoji="1" lang="ja-JP" altLang="en-US" sz="1600" b="1" baseline="0" dirty="0">
                        <a:solidFill>
                          <a:schemeClr val="bg1"/>
                        </a:solidFill>
                        <a:latin typeface="ＭＳ Ｐゴシック" panose="020B0600070205080204" pitchFamily="50" charset="-128"/>
                        <a:ea typeface="ＭＳ Ｐゴシック" panose="020B0600070205080204" pitchFamily="50" charset="-128"/>
                      </a:endParaRPr>
                    </a:p>
                  </a:txBody>
                  <a:tcPr anchor="ctr">
                    <a:solidFill>
                      <a:srgbClr val="0070C0"/>
                    </a:solidFill>
                  </a:tcPr>
                </a:tc>
                <a:extLst>
                  <a:ext uri="{0D108BD9-81ED-4DB2-BD59-A6C34878D82A}">
                    <a16:rowId xmlns:a16="http://schemas.microsoft.com/office/drawing/2014/main" val="10000"/>
                  </a:ext>
                </a:extLst>
              </a:tr>
              <a:tr h="5555731">
                <a:tc>
                  <a:txBody>
                    <a:bodyPr/>
                    <a:lstStyle/>
                    <a:p>
                      <a:endParaRPr kumimoji="1" lang="ja-JP" altLang="en-US" dirty="0"/>
                    </a:p>
                  </a:txBody>
                  <a:tcPr/>
                </a:tc>
                <a:extLst>
                  <a:ext uri="{0D108BD9-81ED-4DB2-BD59-A6C34878D82A}">
                    <a16:rowId xmlns:a16="http://schemas.microsoft.com/office/drawing/2014/main" val="10001"/>
                  </a:ext>
                </a:extLst>
              </a:tr>
            </a:tbl>
          </a:graphicData>
        </a:graphic>
      </p:graphicFrame>
      <p:sp>
        <p:nvSpPr>
          <p:cNvPr id="6" name="正方形/長方形 5"/>
          <p:cNvSpPr/>
          <p:nvPr/>
        </p:nvSpPr>
        <p:spPr>
          <a:xfrm>
            <a:off x="6372200" y="260534"/>
            <a:ext cx="2556647" cy="3592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u="sng" smtClean="0">
                <a:solidFill>
                  <a:srgbClr val="000000"/>
                </a:solidFill>
                <a:latin typeface="ＤＨＰ特太ゴシック体" panose="020B0500000000000000" pitchFamily="50" charset="-128"/>
                <a:ea typeface="ＤＨＰ特太ゴシック体" panose="020B0500000000000000" pitchFamily="50" charset="-128"/>
              </a:rPr>
              <a:t>都道府県名</a:t>
            </a:r>
            <a:endParaRPr lang="ja-JP" altLang="en-US" sz="1400" u="sng" dirty="0">
              <a:solidFill>
                <a:srgbClr val="000000"/>
              </a:solidFill>
              <a:latin typeface="ＤＨＰ特太ゴシック体" panose="020B0500000000000000" pitchFamily="50" charset="-128"/>
              <a:ea typeface="ＤＨＰ特太ゴシック体" panose="020B0500000000000000" pitchFamily="50" charset="-128"/>
            </a:endParaRPr>
          </a:p>
        </p:txBody>
      </p:sp>
    </p:spTree>
    <p:extLst>
      <p:ext uri="{BB962C8B-B14F-4D97-AF65-F5344CB8AC3E}">
        <p14:creationId xmlns:p14="http://schemas.microsoft.com/office/powerpoint/2010/main" val="41538819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155575" y="795338"/>
            <a:ext cx="8778875" cy="5829579"/>
          </a:xfrm>
        </p:spPr>
        <p:style>
          <a:lnRef idx="2">
            <a:schemeClr val="dk1"/>
          </a:lnRef>
          <a:fillRef idx="1">
            <a:schemeClr val="lt1"/>
          </a:fillRef>
          <a:effectRef idx="0">
            <a:schemeClr val="dk1"/>
          </a:effectRef>
          <a:fontRef idx="minor">
            <a:schemeClr val="dk1"/>
          </a:fontRef>
        </p:style>
        <p:txBody>
          <a:bodyPr>
            <a:noAutofit/>
          </a:bodyPr>
          <a:lstStyle/>
          <a:p>
            <a:pPr marL="15875" lvl="1" indent="0">
              <a:lnSpc>
                <a:spcPts val="2100"/>
              </a:lnSpc>
              <a:buNone/>
            </a:pPr>
            <a:endParaRPr lang="ja-JP" altLang="en-US" sz="1900" dirty="0" smtClean="0">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1900" dirty="0" smtClean="0">
                <a:latin typeface="ＭＳ Ｐゴシック" panose="020B0600070205080204" pitchFamily="50" charset="-128"/>
                <a:ea typeface="ＭＳ Ｐゴシック" panose="020B0600070205080204" pitchFamily="50" charset="-128"/>
              </a:rPr>
              <a:t>● </a:t>
            </a:r>
            <a:r>
              <a:rPr lang="en-US" altLang="ja-JP" sz="1900" dirty="0" smtClean="0">
                <a:latin typeface="ＭＳ Ｐゴシック" panose="020B0600070205080204" pitchFamily="50" charset="-128"/>
                <a:ea typeface="ＭＳ Ｐゴシック" panose="020B0600070205080204" pitchFamily="50" charset="-128"/>
              </a:rPr>
              <a:t>【</a:t>
            </a:r>
            <a:r>
              <a:rPr lang="ja-JP" altLang="en-US" sz="1900" dirty="0" smtClean="0">
                <a:latin typeface="ＭＳ Ｐゴシック" panose="020B0600070205080204" pitchFamily="50" charset="-128"/>
                <a:ea typeface="ＭＳ Ｐゴシック" panose="020B0600070205080204" pitchFamily="50" charset="-128"/>
              </a:rPr>
              <a:t>背景・</a:t>
            </a:r>
            <a:r>
              <a:rPr lang="ja-JP" altLang="en-US" sz="1900" smtClean="0">
                <a:latin typeface="ＭＳ Ｐゴシック" panose="020B0600070205080204" pitchFamily="50" charset="-128"/>
                <a:ea typeface="ＭＳ Ｐゴシック" panose="020B0600070205080204" pitchFamily="50" charset="-128"/>
              </a:rPr>
              <a:t>動向</a:t>
            </a:r>
            <a:r>
              <a:rPr lang="en-US" altLang="ja-JP" sz="1900" smtClean="0">
                <a:latin typeface="ＭＳ Ｐゴシック" panose="020B0600070205080204" pitchFamily="50" charset="-128"/>
                <a:ea typeface="ＭＳ Ｐゴシック" panose="020B0600070205080204" pitchFamily="50" charset="-128"/>
              </a:rPr>
              <a:t>】</a:t>
            </a:r>
            <a:r>
              <a:rPr lang="ja-JP" altLang="en-US" sz="1900" smtClean="0">
                <a:latin typeface="ＭＳ Ｐゴシック" panose="020B0600070205080204" pitchFamily="50" charset="-128"/>
                <a:ea typeface="ＭＳ Ｐゴシック" panose="020B0600070205080204" pitchFamily="50" charset="-128"/>
              </a:rPr>
              <a:t>相談支援専門員の</a:t>
            </a:r>
            <a:r>
              <a:rPr lang="ja-JP" altLang="en-US" sz="1900" dirty="0">
                <a:latin typeface="ＭＳ Ｐゴシック" panose="020B0600070205080204" pitchFamily="50" charset="-128"/>
                <a:ea typeface="ＭＳ Ｐゴシック" panose="020B0600070205080204" pitchFamily="50" charset="-128"/>
              </a:rPr>
              <a:t>質の向上の</a:t>
            </a:r>
            <a:r>
              <a:rPr lang="ja-JP" altLang="en-US" sz="1900" smtClean="0">
                <a:latin typeface="ＭＳ Ｐゴシック" panose="020B0600070205080204" pitchFamily="50" charset="-128"/>
                <a:ea typeface="ＭＳ Ｐゴシック" panose="020B0600070205080204" pitchFamily="50" charset="-128"/>
              </a:rPr>
              <a:t>ため、相談支援従事者研修</a:t>
            </a:r>
            <a:r>
              <a:rPr lang="ja-JP" altLang="en-US" sz="1900" dirty="0">
                <a:latin typeface="ＭＳ Ｐゴシック" panose="020B0600070205080204" pitchFamily="50" charset="-128"/>
                <a:ea typeface="ＭＳ Ｐゴシック" panose="020B0600070205080204" pitchFamily="50" charset="-128"/>
              </a:rPr>
              <a:t>事業</a:t>
            </a:r>
            <a:r>
              <a:rPr lang="ja-JP" altLang="en-US" sz="1900">
                <a:latin typeface="ＭＳ Ｐゴシック" panose="020B0600070205080204" pitchFamily="50" charset="-128"/>
                <a:ea typeface="ＭＳ Ｐゴシック" panose="020B0600070205080204" pitchFamily="50" charset="-128"/>
              </a:rPr>
              <a:t>に</a:t>
            </a:r>
            <a:r>
              <a:rPr lang="ja-JP" altLang="en-US" sz="1900" smtClean="0">
                <a:latin typeface="ＭＳ Ｐゴシック" panose="020B0600070205080204" pitchFamily="50" charset="-128"/>
                <a:ea typeface="ＭＳ Ｐゴシック" panose="020B0600070205080204" pitchFamily="50" charset="-128"/>
              </a:rPr>
              <a:t>つ</a:t>
            </a:r>
          </a:p>
          <a:p>
            <a:pPr marL="15875" lvl="1" indent="0">
              <a:lnSpc>
                <a:spcPts val="2100"/>
              </a:lnSpc>
              <a:buNone/>
            </a:pPr>
            <a:r>
              <a:rPr lang="ja-JP" altLang="en-US" sz="1900" smtClean="0">
                <a:latin typeface="ＭＳ Ｐゴシック" panose="020B0600070205080204" pitchFamily="50" charset="-128"/>
                <a:ea typeface="ＭＳ Ｐゴシック" panose="020B0600070205080204" pitchFamily="50" charset="-128"/>
              </a:rPr>
              <a:t>　いて</a:t>
            </a:r>
            <a:r>
              <a:rPr lang="ja-JP" altLang="en-US" sz="1900" dirty="0" smtClean="0">
                <a:latin typeface="ＭＳ Ｐゴシック" panose="020B0600070205080204" pitchFamily="50" charset="-128"/>
                <a:ea typeface="ＭＳ Ｐゴシック" panose="020B0600070205080204" pitchFamily="50" charset="-128"/>
              </a:rPr>
              <a:t>制度の改定を</a:t>
            </a:r>
            <a:r>
              <a:rPr lang="ja-JP" altLang="en-US" sz="1900" smtClean="0">
                <a:latin typeface="ＭＳ Ｐゴシック" panose="020B0600070205080204" pitchFamily="50" charset="-128"/>
                <a:ea typeface="ＭＳ Ｐゴシック" panose="020B0600070205080204" pitchFamily="50" charset="-128"/>
              </a:rPr>
              <a:t>実施</a:t>
            </a:r>
            <a:r>
              <a:rPr lang="ja-JP" altLang="en-US" sz="1400" smtClean="0">
                <a:latin typeface="ＭＳ Ｐゴシック" panose="020B0600070205080204" pitchFamily="50" charset="-128"/>
                <a:ea typeface="ＭＳ Ｐゴシック" panose="020B0600070205080204" pitchFamily="50" charset="-128"/>
              </a:rPr>
              <a:t>（令和元年９月１０日 令和元年</a:t>
            </a:r>
            <a:r>
              <a:rPr lang="ja-JP" altLang="en-US" sz="1400" dirty="0" smtClean="0">
                <a:latin typeface="ＭＳ Ｐゴシック" panose="020B0600070205080204" pitchFamily="50" charset="-128"/>
                <a:ea typeface="ＭＳ Ｐゴシック" panose="020B0600070205080204" pitchFamily="50" charset="-128"/>
              </a:rPr>
              <a:t>厚生</a:t>
            </a:r>
            <a:r>
              <a:rPr lang="ja-JP" altLang="en-US" sz="1400" smtClean="0">
                <a:latin typeface="ＭＳ Ｐゴシック" panose="020B0600070205080204" pitchFamily="50" charset="-128"/>
                <a:ea typeface="ＭＳ Ｐゴシック" panose="020B0600070205080204" pitchFamily="50" charset="-128"/>
              </a:rPr>
              <a:t>労働省告示第１１３号）</a:t>
            </a:r>
            <a:r>
              <a:rPr lang="ja-JP" altLang="en-US" sz="1900" dirty="0" smtClean="0">
                <a:latin typeface="ＭＳ Ｐゴシック" panose="020B0600070205080204" pitchFamily="50" charset="-128"/>
                <a:ea typeface="ＭＳ Ｐゴシック" panose="020B0600070205080204" pitchFamily="50" charset="-128"/>
              </a:rPr>
              <a:t>。</a:t>
            </a:r>
          </a:p>
          <a:p>
            <a:pPr marL="15875" lvl="1" indent="0">
              <a:lnSpc>
                <a:spcPts val="2100"/>
              </a:lnSpc>
              <a:buNone/>
            </a:pPr>
            <a:r>
              <a:rPr lang="ja-JP" altLang="en-US" sz="1900">
                <a:latin typeface="ＭＳ Ｐゴシック" panose="020B0600070205080204" pitchFamily="50" charset="-128"/>
                <a:ea typeface="ＭＳ Ｐゴシック" panose="020B0600070205080204" pitchFamily="50" charset="-128"/>
              </a:rPr>
              <a:t>● </a:t>
            </a:r>
            <a:r>
              <a:rPr lang="ja-JP" altLang="en-US" sz="1900" smtClean="0">
                <a:latin typeface="ＭＳ Ｐゴシック" panose="020B0600070205080204" pitchFamily="50" charset="-128"/>
                <a:ea typeface="ＭＳ Ｐゴシック" panose="020B0600070205080204" pitchFamily="50" charset="-128"/>
              </a:rPr>
              <a:t>相談支援専門員の配置要件については従前どおり。</a:t>
            </a:r>
          </a:p>
          <a:p>
            <a:pPr marL="15875" lvl="1" indent="0">
              <a:lnSpc>
                <a:spcPts val="2100"/>
              </a:lnSpc>
              <a:buNone/>
            </a:pPr>
            <a:r>
              <a:rPr lang="ja-JP" altLang="en-US" sz="1900" smtClean="0">
                <a:latin typeface="ＭＳ Ｐゴシック" panose="020B0600070205080204" pitchFamily="50" charset="-128"/>
                <a:ea typeface="ＭＳ Ｐゴシック" panose="020B0600070205080204" pitchFamily="50" charset="-128"/>
              </a:rPr>
              <a:t>● 配置要件のひとつである初任者研修及び現任研修のカリキュラムを改定。</a:t>
            </a:r>
            <a:endParaRPr lang="ja-JP" altLang="en-US" sz="1900" dirty="0" smtClean="0">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1900" smtClean="0">
                <a:latin typeface="ＭＳ Ｐゴシック" panose="020B0600070205080204" pitchFamily="50" charset="-128"/>
                <a:ea typeface="ＭＳ Ｐゴシック" panose="020B0600070205080204" pitchFamily="50" charset="-128"/>
              </a:rPr>
              <a:t>●</a:t>
            </a:r>
            <a:r>
              <a:rPr lang="ja-JP" altLang="en-US" sz="1900">
                <a:latin typeface="ＭＳ Ｐゴシック" panose="020B0600070205080204" pitchFamily="50" charset="-128"/>
                <a:ea typeface="ＭＳ Ｐゴシック" panose="020B0600070205080204" pitchFamily="50" charset="-128"/>
              </a:rPr>
              <a:t> </a:t>
            </a:r>
            <a:r>
              <a:rPr lang="ja-JP" altLang="en-US" sz="1900" smtClean="0">
                <a:latin typeface="ＭＳ Ｐゴシック" panose="020B0600070205080204" pitchFamily="50" charset="-128"/>
                <a:ea typeface="ＭＳ Ｐゴシック" panose="020B0600070205080204" pitchFamily="50" charset="-128"/>
              </a:rPr>
              <a:t>科目及び時間数の見直しを行い、実地</a:t>
            </a:r>
            <a:r>
              <a:rPr lang="ja-JP" altLang="en-US" sz="1900" dirty="0" smtClean="0">
                <a:latin typeface="ＭＳ Ｐゴシック" panose="020B0600070205080204" pitchFamily="50" charset="-128"/>
                <a:ea typeface="ＭＳ Ｐゴシック" panose="020B0600070205080204" pitchFamily="50" charset="-128"/>
              </a:rPr>
              <a:t>教育</a:t>
            </a:r>
            <a:r>
              <a:rPr lang="ja-JP" altLang="en-US" sz="1900" smtClean="0">
                <a:latin typeface="ＭＳ Ｐゴシック" panose="020B0600070205080204" pitchFamily="50" charset="-128"/>
                <a:ea typeface="ＭＳ Ｐゴシック" panose="020B0600070205080204" pitchFamily="50" charset="-128"/>
              </a:rPr>
              <a:t>を取り入れた。</a:t>
            </a:r>
            <a:endParaRPr lang="ja-JP" altLang="en-US" sz="1900" dirty="0" smtClean="0">
              <a:latin typeface="ＭＳ Ｐゴシック" panose="020B0600070205080204" pitchFamily="50" charset="-128"/>
              <a:ea typeface="ＭＳ Ｐゴシック" panose="020B0600070205080204" pitchFamily="50" charset="-128"/>
            </a:endParaRPr>
          </a:p>
          <a:p>
            <a:pPr marL="15875" lvl="1" indent="0">
              <a:lnSpc>
                <a:spcPts val="2100"/>
              </a:lnSpc>
              <a:buNone/>
            </a:pPr>
            <a:endParaRPr lang="ja-JP" altLang="en-US" sz="1900" dirty="0" smtClean="0">
              <a:latin typeface="ＭＳ Ｐゴシック" panose="020B0600070205080204" pitchFamily="50" charset="-128"/>
              <a:ea typeface="ＭＳ Ｐゴシック" panose="020B0600070205080204" pitchFamily="50" charset="-128"/>
            </a:endParaRPr>
          </a:p>
          <a:p>
            <a:pPr marL="15875" lvl="1" indent="0">
              <a:lnSpc>
                <a:spcPts val="2100"/>
              </a:lnSpc>
              <a:buNone/>
            </a:pPr>
            <a:endParaRPr lang="ja-JP" altLang="en-US" sz="1900" smtClean="0">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1900" smtClean="0">
                <a:latin typeface="ＭＳ Ｐゴシック" panose="020B0600070205080204" pitchFamily="50" charset="-128"/>
                <a:ea typeface="ＭＳ Ｐゴシック" panose="020B0600070205080204" pitchFamily="50" charset="-128"/>
              </a:rPr>
              <a:t>　　　令和元年度までは旧カリキュラムで実施。</a:t>
            </a:r>
          </a:p>
          <a:p>
            <a:pPr marL="15875" lvl="1" indent="0">
              <a:lnSpc>
                <a:spcPts val="2100"/>
              </a:lnSpc>
              <a:buNone/>
            </a:pPr>
            <a:r>
              <a:rPr lang="ja-JP" altLang="en-US" sz="1900" smtClean="0">
                <a:latin typeface="ＭＳ Ｐゴシック" panose="020B0600070205080204" pitchFamily="50" charset="-128"/>
                <a:ea typeface="ＭＳ Ｐゴシック" panose="020B0600070205080204" pitchFamily="50" charset="-128"/>
              </a:rPr>
              <a:t>　　　</a:t>
            </a:r>
            <a:r>
              <a:rPr lang="ja-JP" altLang="en-US" sz="1600" smtClean="0">
                <a:latin typeface="ＭＳ Ｐゴシック" panose="020B0600070205080204" pitchFamily="50" charset="-128"/>
                <a:ea typeface="ＭＳ Ｐゴシック" panose="020B0600070205080204" pitchFamily="50" charset="-128"/>
              </a:rPr>
              <a:t>新カリキュラムにより実施する場合、現行カリキュラム以上の内容で実施していることとなる。</a:t>
            </a:r>
          </a:p>
          <a:p>
            <a:pPr marL="15875" lvl="1" indent="0">
              <a:lnSpc>
                <a:spcPts val="1000"/>
              </a:lnSpc>
              <a:buNone/>
            </a:pPr>
            <a:endParaRPr lang="ja-JP" altLang="en-US" sz="1900" dirty="0">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1900" dirty="0" smtClean="0">
                <a:latin typeface="ＭＳ Ｐゴシック" panose="020B0600070205080204" pitchFamily="50" charset="-128"/>
                <a:ea typeface="ＭＳ Ｐゴシック" panose="020B0600070205080204" pitchFamily="50" charset="-128"/>
              </a:rPr>
              <a:t>● 今年度</a:t>
            </a:r>
            <a:r>
              <a:rPr lang="ja-JP" altLang="en-US" sz="1900" dirty="0">
                <a:latin typeface="ＭＳ Ｐゴシック" panose="020B0600070205080204" pitchFamily="50" charset="-128"/>
                <a:ea typeface="ＭＳ Ｐゴシック" panose="020B0600070205080204" pitchFamily="50" charset="-128"/>
              </a:rPr>
              <a:t>研修は</a:t>
            </a:r>
            <a:r>
              <a:rPr lang="ja-JP" altLang="en-US" sz="1900" dirty="0" smtClean="0">
                <a:latin typeface="ＭＳ Ｐゴシック" panose="020B0600070205080204" pitchFamily="50" charset="-128"/>
                <a:ea typeface="ＭＳ Ｐゴシック" panose="020B0600070205080204" pitchFamily="50" charset="-128"/>
              </a:rPr>
              <a:t>、平成</a:t>
            </a:r>
            <a:r>
              <a:rPr lang="en-US" altLang="ja-JP" sz="1900" dirty="0" smtClean="0">
                <a:latin typeface="ＭＳ Ｐゴシック" panose="020B0600070205080204" pitchFamily="50" charset="-128"/>
                <a:ea typeface="ＭＳ Ｐゴシック" panose="020B0600070205080204" pitchFamily="50" charset="-128"/>
              </a:rPr>
              <a:t>29</a:t>
            </a:r>
            <a:r>
              <a:rPr lang="ja-JP" altLang="en-US" sz="1900" dirty="0" smtClean="0">
                <a:latin typeface="ＭＳ Ｐゴシック" panose="020B0600070205080204" pitchFamily="50" charset="-128"/>
                <a:ea typeface="ＭＳ Ｐゴシック" panose="020B0600070205080204" pitchFamily="50" charset="-128"/>
              </a:rPr>
              <a:t>年度からの内容に引き続き、</a:t>
            </a:r>
            <a:r>
              <a:rPr lang="ja-JP" altLang="en-US" sz="1900" dirty="0" smtClean="0">
                <a:latin typeface="ＤＦ特太ゴシック体" panose="020B0509000000000000" pitchFamily="49" charset="-128"/>
                <a:ea typeface="ＤＦ特太ゴシック体" panose="020B0509000000000000" pitchFamily="49" charset="-128"/>
              </a:rPr>
              <a:t>各都道府県</a:t>
            </a:r>
            <a:r>
              <a:rPr lang="ja-JP" altLang="en-US" sz="1900" dirty="0">
                <a:latin typeface="ＤＦ特太ゴシック体" panose="020B0509000000000000" pitchFamily="49" charset="-128"/>
                <a:ea typeface="ＤＦ特太ゴシック体" panose="020B0509000000000000" pitchFamily="49" charset="-128"/>
              </a:rPr>
              <a:t>による研修</a:t>
            </a:r>
            <a:r>
              <a:rPr lang="ja-JP" altLang="en-US" sz="1900" dirty="0" smtClean="0">
                <a:latin typeface="ＤＦ特太ゴシック体" panose="020B0509000000000000" pitchFamily="49" charset="-128"/>
                <a:ea typeface="ＤＦ特太ゴシック体" panose="020B0509000000000000" pitchFamily="49" charset="-128"/>
              </a:rPr>
              <a:t>事業</a:t>
            </a:r>
          </a:p>
          <a:p>
            <a:pPr marL="15875" lvl="1" indent="0">
              <a:lnSpc>
                <a:spcPts val="2100"/>
              </a:lnSpc>
              <a:buNone/>
            </a:pPr>
            <a:r>
              <a:rPr lang="ja-JP" altLang="en-US" sz="1900" dirty="0" smtClean="0">
                <a:latin typeface="ＤＦ特太ゴシック体" panose="020B0509000000000000" pitchFamily="49" charset="-128"/>
                <a:ea typeface="ＤＦ特太ゴシック体" panose="020B0509000000000000" pitchFamily="49" charset="-128"/>
              </a:rPr>
              <a:t>　が新制度</a:t>
            </a:r>
            <a:r>
              <a:rPr lang="ja-JP" altLang="en-US" sz="1900" dirty="0">
                <a:latin typeface="ＤＦ特太ゴシック体" panose="020B0509000000000000" pitchFamily="49" charset="-128"/>
                <a:ea typeface="ＤＦ特太ゴシック体" panose="020B0509000000000000" pitchFamily="49" charset="-128"/>
              </a:rPr>
              <a:t>へ円滑に移行するための研修</a:t>
            </a:r>
            <a:r>
              <a:rPr lang="ja-JP" altLang="en-US" sz="1900" dirty="0">
                <a:latin typeface="ＭＳ Ｐゴシック" panose="020B0600070205080204" pitchFamily="50" charset="-128"/>
                <a:ea typeface="ＭＳ Ｐゴシック" panose="020B0600070205080204" pitchFamily="50" charset="-128"/>
              </a:rPr>
              <a:t>と位置付け、以下の内容を</a:t>
            </a:r>
            <a:r>
              <a:rPr lang="ja-JP" altLang="en-US" sz="1900" dirty="0" smtClean="0">
                <a:latin typeface="ＭＳ Ｐゴシック" panose="020B0600070205080204" pitchFamily="50" charset="-128"/>
                <a:ea typeface="ＭＳ Ｐゴシック" panose="020B0600070205080204" pitchFamily="50" charset="-128"/>
              </a:rPr>
              <a:t>中心に実施。</a:t>
            </a:r>
            <a:endParaRPr lang="ja-JP" altLang="en-US" sz="1900" dirty="0">
              <a:latin typeface="ＭＳ Ｐゴシック" panose="020B0600070205080204" pitchFamily="50" charset="-128"/>
              <a:ea typeface="ＭＳ Ｐゴシック" panose="020B0600070205080204" pitchFamily="50" charset="-128"/>
            </a:endParaRPr>
          </a:p>
          <a:p>
            <a:pPr marL="15875" lvl="1" indent="0">
              <a:lnSpc>
                <a:spcPts val="600"/>
              </a:lnSpc>
              <a:buNone/>
            </a:pPr>
            <a:endParaRPr lang="ja-JP" altLang="en-US" sz="1900" dirty="0">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2000" b="1" dirty="0" smtClean="0">
                <a:latin typeface="ＭＳ ゴシック" panose="020B0609070205080204" pitchFamily="49" charset="-128"/>
                <a:ea typeface="ＭＳ ゴシック" panose="020B0609070205080204" pitchFamily="49" charset="-128"/>
              </a:rPr>
              <a:t>　</a:t>
            </a:r>
            <a:r>
              <a:rPr lang="ja-JP" altLang="en-US" sz="2000" b="1" u="sng" smtClean="0">
                <a:solidFill>
                  <a:srgbClr val="FF0000"/>
                </a:solidFill>
                <a:latin typeface="ＭＳ ゴシック" panose="020B0609070205080204" pitchFamily="49" charset="-128"/>
                <a:ea typeface="ＭＳ ゴシック" panose="020B0609070205080204" pitchFamily="49" charset="-128"/>
              </a:rPr>
              <a:t>① 相談支援従事者養成</a:t>
            </a:r>
            <a:r>
              <a:rPr lang="ja-JP" altLang="en-US" sz="2000" b="1" u="sng" dirty="0">
                <a:solidFill>
                  <a:srgbClr val="FF0000"/>
                </a:solidFill>
                <a:latin typeface="ＭＳ ゴシック" panose="020B0609070205080204" pitchFamily="49" charset="-128"/>
                <a:ea typeface="ＭＳ ゴシック" panose="020B0609070205080204" pitchFamily="49" charset="-128"/>
              </a:rPr>
              <a:t>研修カリキュラム改定に関する情報</a:t>
            </a:r>
            <a:r>
              <a:rPr lang="ja-JP" altLang="en-US" sz="2000" b="1" u="sng" dirty="0" smtClean="0">
                <a:solidFill>
                  <a:srgbClr val="FF0000"/>
                </a:solidFill>
                <a:latin typeface="ＭＳ ゴシック" panose="020B0609070205080204" pitchFamily="49" charset="-128"/>
                <a:ea typeface="ＭＳ ゴシック" panose="020B0609070205080204" pitchFamily="49" charset="-128"/>
              </a:rPr>
              <a:t>提供</a:t>
            </a:r>
            <a:endParaRPr lang="en-US" altLang="ja-JP" sz="2000" b="1" u="sng" dirty="0" smtClean="0">
              <a:solidFill>
                <a:srgbClr val="FF0000"/>
              </a:solidFill>
              <a:latin typeface="ＭＳ ゴシック" panose="020B0609070205080204" pitchFamily="49" charset="-128"/>
              <a:ea typeface="ＭＳ ゴシック" panose="020B0609070205080204" pitchFamily="49" charset="-128"/>
            </a:endParaRPr>
          </a:p>
          <a:p>
            <a:pPr marL="15875" lvl="1" indent="0">
              <a:lnSpc>
                <a:spcPts val="2100"/>
              </a:lnSpc>
              <a:buNone/>
            </a:pPr>
            <a:r>
              <a:rPr lang="ja-JP" altLang="en-US" sz="2000" b="1" dirty="0" smtClean="0">
                <a:latin typeface="ＭＳ ゴシック" panose="020B0609070205080204" pitchFamily="49" charset="-128"/>
                <a:ea typeface="ＭＳ ゴシック" panose="020B0609070205080204" pitchFamily="49" charset="-128"/>
              </a:rPr>
              <a:t>　　　　　　　　　　　（告示、実施要綱、標準カリキュラムの説明等）</a:t>
            </a:r>
            <a:endParaRPr lang="ja-JP" altLang="en-US" sz="2000" b="1" dirty="0">
              <a:latin typeface="ＭＳ ゴシック" panose="020B0609070205080204" pitchFamily="49" charset="-128"/>
              <a:ea typeface="ＭＳ ゴシック" panose="020B0609070205080204" pitchFamily="49" charset="-128"/>
            </a:endParaRPr>
          </a:p>
          <a:p>
            <a:pPr marL="15875" lvl="1" indent="0">
              <a:lnSpc>
                <a:spcPts val="2100"/>
              </a:lnSpc>
              <a:buNone/>
            </a:pPr>
            <a:r>
              <a:rPr lang="ja-JP" altLang="en-US" sz="2000" b="1" dirty="0" smtClean="0">
                <a:latin typeface="ＭＳ ゴシック" panose="020B0609070205080204" pitchFamily="49" charset="-128"/>
                <a:ea typeface="ＭＳ ゴシック" panose="020B0609070205080204" pitchFamily="49" charset="-128"/>
              </a:rPr>
              <a:t>　</a:t>
            </a:r>
            <a:r>
              <a:rPr lang="ja-JP" altLang="en-US" sz="2000" b="1" u="sng" dirty="0" smtClean="0">
                <a:solidFill>
                  <a:srgbClr val="FF0000"/>
                </a:solidFill>
                <a:latin typeface="ＭＳ ゴシック" panose="020B0609070205080204" pitchFamily="49" charset="-128"/>
                <a:ea typeface="ＭＳ ゴシック" panose="020B0609070205080204" pitchFamily="49" charset="-128"/>
              </a:rPr>
              <a:t>② 標準カリキュラムの</a:t>
            </a:r>
            <a:r>
              <a:rPr lang="ja-JP" altLang="en-US" sz="2000" b="1" u="sng" smtClean="0">
                <a:solidFill>
                  <a:srgbClr val="FF0000"/>
                </a:solidFill>
                <a:latin typeface="ＭＳ ゴシック" panose="020B0609070205080204" pitchFamily="49" charset="-128"/>
                <a:ea typeface="ＭＳ ゴシック" panose="020B0609070205080204" pitchFamily="49" charset="-128"/>
              </a:rPr>
              <a:t>うち、主に講義実施上のポイントの</a:t>
            </a:r>
            <a:r>
              <a:rPr lang="ja-JP" altLang="en-US" sz="2000" b="1" u="sng" dirty="0">
                <a:solidFill>
                  <a:srgbClr val="FF0000"/>
                </a:solidFill>
                <a:latin typeface="ＭＳ ゴシック" panose="020B0609070205080204" pitchFamily="49" charset="-128"/>
                <a:ea typeface="ＭＳ ゴシック" panose="020B0609070205080204" pitchFamily="49" charset="-128"/>
              </a:rPr>
              <a:t>伝達</a:t>
            </a:r>
          </a:p>
          <a:p>
            <a:pPr marL="15875" lvl="1" indent="0">
              <a:lnSpc>
                <a:spcPts val="2100"/>
              </a:lnSpc>
              <a:buNone/>
            </a:pPr>
            <a:r>
              <a:rPr lang="ja-JP" altLang="en-US" sz="2000" b="1" dirty="0" smtClean="0">
                <a:latin typeface="ＭＳ ゴシック" panose="020B0609070205080204" pitchFamily="49" charset="-128"/>
                <a:ea typeface="ＭＳ ゴシック" panose="020B0609070205080204" pitchFamily="49" charset="-128"/>
              </a:rPr>
              <a:t>　</a:t>
            </a:r>
            <a:r>
              <a:rPr lang="ja-JP" altLang="en-US" sz="2000" b="1" smtClean="0">
                <a:latin typeface="ＭＳ ゴシック" panose="020B0609070205080204" pitchFamily="49" charset="-128"/>
                <a:ea typeface="ＭＳ ゴシック" panose="020B0609070205080204" pitchFamily="49" charset="-128"/>
              </a:rPr>
              <a:t>③ 演習の企画立案についてはポイントを概説</a:t>
            </a:r>
            <a:endParaRPr kumimoji="1" lang="en-US" altLang="ja-JP" sz="1900" dirty="0" smtClean="0">
              <a:solidFill>
                <a:schemeClr val="tx1">
                  <a:lumMod val="85000"/>
                  <a:lumOff val="15000"/>
                </a:schemeClr>
              </a:solidFill>
              <a:latin typeface="ＭＳ ゴシック" panose="020B0609070205080204" pitchFamily="49" charset="-128"/>
              <a:ea typeface="ＭＳ ゴシック" panose="020B0609070205080204" pitchFamily="49" charset="-128"/>
            </a:endParaRPr>
          </a:p>
        </p:txBody>
      </p:sp>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bg1"/>
                </a:solidFill>
                <a:latin typeface="ＤＦ特太ゴシック体" panose="020B0509000000000000" pitchFamily="49" charset="-128"/>
                <a:ea typeface="ＤＦ特太ゴシック体" panose="020B0509000000000000" pitchFamily="49" charset="-128"/>
              </a:rPr>
              <a:t>２　</a:t>
            </a:r>
            <a:r>
              <a:rPr lang="ja-JP" altLang="en-US" sz="2400" dirty="0" smtClean="0">
                <a:solidFill>
                  <a:schemeClr val="bg1"/>
                </a:solidFill>
                <a:latin typeface="ＤＦ特太ゴシック体" panose="020B0509000000000000" pitchFamily="49" charset="-128"/>
                <a:ea typeface="ＤＦ特太ゴシック体" panose="020B0509000000000000" pitchFamily="49" charset="-128"/>
              </a:rPr>
              <a:t>令和元年度</a:t>
            </a:r>
            <a:r>
              <a:rPr lang="ja-JP" altLang="en-US" sz="2400" dirty="0">
                <a:solidFill>
                  <a:schemeClr val="bg1"/>
                </a:solidFill>
                <a:latin typeface="ＤＦ特太ゴシック体" panose="020B0509000000000000" pitchFamily="49" charset="-128"/>
                <a:ea typeface="ＤＦ特太ゴシック体" panose="020B0509000000000000" pitchFamily="49" charset="-128"/>
              </a:rPr>
              <a:t>研修の</a:t>
            </a:r>
            <a:r>
              <a:rPr lang="ja-JP" altLang="en-US" sz="2400" dirty="0" smtClean="0">
                <a:solidFill>
                  <a:schemeClr val="bg1"/>
                </a:solidFill>
                <a:latin typeface="ＤＦ特太ゴシック体" panose="020B0509000000000000" pitchFamily="49" charset="-128"/>
                <a:ea typeface="ＤＦ特太ゴシック体" panose="020B0509000000000000" pitchFamily="49" charset="-128"/>
              </a:rPr>
              <a:t>位置付け・獲得目標</a:t>
            </a:r>
            <a:endParaRPr lang="ja-JP" altLang="en-US" sz="24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6</a:t>
            </a:fld>
            <a:endParaRPr kumimoji="1" lang="ja-JP" altLang="en-US"/>
          </a:p>
        </p:txBody>
      </p:sp>
      <p:sp>
        <p:nvSpPr>
          <p:cNvPr id="6" name="テキスト ボックス 5"/>
          <p:cNvSpPr txBox="1"/>
          <p:nvPr/>
        </p:nvSpPr>
        <p:spPr>
          <a:xfrm>
            <a:off x="604693" y="2894551"/>
            <a:ext cx="7855681" cy="369332"/>
          </a:xfrm>
          <a:prstGeom prst="rect">
            <a:avLst/>
          </a:prstGeom>
          <a:solidFill>
            <a:srgbClr val="C00000"/>
          </a:solidFill>
          <a:ln w="25400">
            <a:noFill/>
          </a:ln>
        </p:spPr>
        <p:txBody>
          <a:bodyPr wrap="square" rtlCol="0">
            <a:spAutoFit/>
          </a:bodyPr>
          <a:lstStyle/>
          <a:p>
            <a:pPr algn="ctr"/>
            <a:r>
              <a:rPr lang="ja-JP" altLang="en-US" dirty="0" smtClean="0">
                <a:solidFill>
                  <a:schemeClr val="bg1"/>
                </a:solidFill>
                <a:latin typeface="ＭＳ Ｐゴシック" panose="020B0600070205080204" pitchFamily="50" charset="-128"/>
                <a:ea typeface="ＭＳ Ｐゴシック" panose="020B0600070205080204" pitchFamily="50" charset="-128"/>
              </a:rPr>
              <a:t>都道府県において</a:t>
            </a:r>
            <a:r>
              <a:rPr lang="ja-JP" altLang="en-US" smtClean="0">
                <a:solidFill>
                  <a:schemeClr val="bg1"/>
                </a:solidFill>
                <a:latin typeface="ＭＳ Ｐゴシック" panose="020B0600070205080204" pitchFamily="50" charset="-128"/>
                <a:ea typeface="ＭＳ Ｐゴシック" panose="020B0600070205080204" pitchFamily="50" charset="-128"/>
              </a:rPr>
              <a:t>は、令和２年度</a:t>
            </a:r>
            <a:r>
              <a:rPr lang="ja-JP" altLang="en-US" dirty="0" smtClean="0">
                <a:solidFill>
                  <a:schemeClr val="bg1"/>
                </a:solidFill>
                <a:latin typeface="ＭＳ Ｐゴシック" panose="020B0600070205080204" pitchFamily="50" charset="-128"/>
                <a:ea typeface="ＭＳ Ｐゴシック" panose="020B0600070205080204" pitchFamily="50" charset="-128"/>
              </a:rPr>
              <a:t>から新カリキュラムによる</a:t>
            </a:r>
            <a:r>
              <a:rPr lang="ja-JP" altLang="en-US" smtClean="0">
                <a:solidFill>
                  <a:schemeClr val="bg1"/>
                </a:solidFill>
                <a:latin typeface="ＭＳ Ｐゴシック" panose="020B0600070205080204" pitchFamily="50" charset="-128"/>
                <a:ea typeface="ＭＳ Ｐゴシック" panose="020B0600070205080204" pitchFamily="50" charset="-128"/>
              </a:rPr>
              <a:t>研修を実施</a:t>
            </a:r>
            <a:endParaRPr lang="ja-JP" altLang="ja-JP" strike="dblStrike" dirty="0">
              <a:solidFill>
                <a:schemeClr val="bg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6362882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7</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1891843011"/>
              </p:ext>
            </p:extLst>
          </p:nvPr>
        </p:nvGraphicFramePr>
        <p:xfrm>
          <a:off x="333289" y="637749"/>
          <a:ext cx="8559190" cy="762000"/>
        </p:xfrm>
        <a:graphic>
          <a:graphicData uri="http://schemas.openxmlformats.org/drawingml/2006/table">
            <a:tbl>
              <a:tblPr firstRow="1" bandRow="1">
                <a:tableStyleId>{5940675A-B579-460E-94D1-54222C63F5DA}</a:tableStyleId>
              </a:tblPr>
              <a:tblGrid>
                <a:gridCol w="509393">
                  <a:extLst>
                    <a:ext uri="{9D8B030D-6E8A-4147-A177-3AD203B41FA5}">
                      <a16:colId xmlns:a16="http://schemas.microsoft.com/office/drawing/2014/main" val="20000"/>
                    </a:ext>
                  </a:extLst>
                </a:gridCol>
                <a:gridCol w="8049797">
                  <a:extLst>
                    <a:ext uri="{9D8B030D-6E8A-4147-A177-3AD203B41FA5}">
                      <a16:colId xmlns:a16="http://schemas.microsoft.com/office/drawing/2014/main" val="20001"/>
                    </a:ext>
                  </a:extLst>
                </a:gridCol>
              </a:tblGrid>
              <a:tr h="370840">
                <a:tc>
                  <a:txBody>
                    <a:bodyPr/>
                    <a:lstStyle/>
                    <a:p>
                      <a:pPr algn="ctr"/>
                      <a:r>
                        <a:rPr kumimoji="1" lang="ja-JP" altLang="en-US" sz="1100" dirty="0" smtClean="0">
                          <a:latin typeface="ＭＳ ゴシック"/>
                          <a:ea typeface="ＭＳ ゴシック"/>
                          <a:cs typeface="ＭＳ ゴシック"/>
                        </a:rPr>
                        <a:t>獲得目標</a:t>
                      </a:r>
                      <a:endParaRPr kumimoji="1" lang="ja-JP" altLang="en-US" sz="1100" dirty="0">
                        <a:latin typeface="ＭＳ ゴシック"/>
                        <a:ea typeface="ＭＳ ゴシック"/>
                        <a:cs typeface="ＭＳ ゴシック"/>
                      </a:endParaRPr>
                    </a:p>
                  </a:txBody>
                  <a:tcPr anchor="ctr"/>
                </a:tc>
                <a:tc>
                  <a:txBody>
                    <a:bodyPr/>
                    <a:lstStyle/>
                    <a:p>
                      <a:pPr marL="228600" lvl="0" indent="-228600">
                        <a:buFont typeface="+mj-ea"/>
                        <a:buAutoNum type="circleNumDbPlain"/>
                      </a:pPr>
                      <a:r>
                        <a:rPr lang="ja-JP" altLang="en-US" sz="1100" smtClean="0">
                          <a:latin typeface="ＭＳ ゴシック"/>
                          <a:ea typeface="ＭＳ ゴシック"/>
                          <a:cs typeface="ＭＳ ゴシック"/>
                        </a:rPr>
                        <a:t>相談支援従事者養成研修カリキュラム改定（告示、実施要綱、標準カリキュラム）の内容を理解し、他者に説明することができる。</a:t>
                      </a:r>
                    </a:p>
                    <a:p>
                      <a:pPr marL="228600" lvl="0" indent="-228600">
                        <a:buFont typeface="+mj-ea"/>
                        <a:buAutoNum type="circleNumDbPlain"/>
                      </a:pPr>
                      <a:r>
                        <a:rPr lang="ja-JP" altLang="en-US" sz="1100" smtClean="0">
                          <a:latin typeface="ＭＳ ゴシック"/>
                          <a:ea typeface="ＭＳ ゴシック"/>
                          <a:cs typeface="ＭＳ ゴシック"/>
                        </a:rPr>
                        <a:t>標準カリキュラムのうち講義部分の実施上のポイントを体験的に理解し、都道府県において研修を実施することができる。</a:t>
                      </a:r>
                    </a:p>
                    <a:p>
                      <a:pPr marL="228600" lvl="0" indent="-228600">
                        <a:buFont typeface="+mj-ea"/>
                        <a:buAutoNum type="circleNumDbPlain"/>
                      </a:pPr>
                      <a:r>
                        <a:rPr lang="ja-JP" altLang="en-US" sz="1100" smtClean="0">
                          <a:latin typeface="ＭＳ ゴシック"/>
                          <a:ea typeface="ＭＳ ゴシック"/>
                          <a:cs typeface="ＭＳ ゴシック"/>
                        </a:rPr>
                        <a:t>演習の企画立案におけるポイントを理解し、都道府県において研修を実施することができる。</a:t>
                      </a:r>
                    </a:p>
                  </a:txBody>
                  <a:tcPr anchor="ctr"/>
                </a:tc>
                <a:extLst>
                  <a:ext uri="{0D108BD9-81ED-4DB2-BD59-A6C34878D82A}">
                    <a16:rowId xmlns:a16="http://schemas.microsoft.com/office/drawing/2014/main" val="10000"/>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3959967306"/>
              </p:ext>
            </p:extLst>
          </p:nvPr>
        </p:nvGraphicFramePr>
        <p:xfrm>
          <a:off x="333289" y="1451131"/>
          <a:ext cx="8568952" cy="4910408"/>
        </p:xfrm>
        <a:graphic>
          <a:graphicData uri="http://schemas.openxmlformats.org/drawingml/2006/table">
            <a:tbl>
              <a:tblPr firstRow="1" bandRow="1">
                <a:tableStyleId>{5940675A-B579-460E-94D1-54222C63F5DA}</a:tableStyleId>
              </a:tblPr>
              <a:tblGrid>
                <a:gridCol w="504055">
                  <a:extLst>
                    <a:ext uri="{9D8B030D-6E8A-4147-A177-3AD203B41FA5}">
                      <a16:colId xmlns:a16="http://schemas.microsoft.com/office/drawing/2014/main" val="20000"/>
                    </a:ext>
                  </a:extLst>
                </a:gridCol>
                <a:gridCol w="8064897">
                  <a:extLst>
                    <a:ext uri="{9D8B030D-6E8A-4147-A177-3AD203B41FA5}">
                      <a16:colId xmlns:a16="http://schemas.microsoft.com/office/drawing/2014/main" val="20001"/>
                    </a:ext>
                  </a:extLst>
                </a:gridCol>
              </a:tblGrid>
              <a:tr h="153552">
                <a:tc rowSpan="3">
                  <a:txBody>
                    <a:bodyPr/>
                    <a:lstStyle/>
                    <a:p>
                      <a:pPr algn="ctr"/>
                      <a:r>
                        <a:rPr kumimoji="1" lang="ja-JP" altLang="en-US" sz="1300" dirty="0" smtClean="0">
                          <a:latin typeface="ＭＳ ゴシック"/>
                          <a:ea typeface="ＭＳ ゴシック"/>
                          <a:cs typeface="ＭＳ ゴシック"/>
                        </a:rPr>
                        <a:t>１日目</a:t>
                      </a:r>
                      <a:endParaRPr kumimoji="1" lang="ja-JP" altLang="en-US" sz="1300" dirty="0">
                        <a:latin typeface="ＭＳ ゴシック"/>
                        <a:ea typeface="ＭＳ ゴシック"/>
                        <a:cs typeface="ＭＳ ゴシック"/>
                      </a:endParaRPr>
                    </a:p>
                  </a:txBody>
                  <a:tcPr vert="eaVert"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smtClean="0">
                          <a:latin typeface="ＭＳ ゴシック"/>
                          <a:ea typeface="ＭＳ ゴシック"/>
                          <a:cs typeface="ＭＳ ゴシック"/>
                        </a:rPr>
                        <a:t>01【</a:t>
                      </a:r>
                      <a:r>
                        <a:rPr kumimoji="1" lang="ja-JP" altLang="en-US" sz="1300" smtClean="0">
                          <a:latin typeface="ＭＳ ゴシック"/>
                          <a:ea typeface="ＭＳ ゴシック"/>
                          <a:cs typeface="ＭＳ ゴシック"/>
                        </a:rPr>
                        <a:t>講義</a:t>
                      </a:r>
                      <a:r>
                        <a:rPr kumimoji="1" lang="en-US" altLang="ja-JP" sz="1300" smtClean="0">
                          <a:latin typeface="ＭＳ ゴシック"/>
                          <a:ea typeface="ＭＳ ゴシック"/>
                          <a:cs typeface="ＭＳ ゴシック"/>
                        </a:rPr>
                        <a:t>】</a:t>
                      </a:r>
                      <a:r>
                        <a:rPr kumimoji="1" lang="ja-JP" altLang="en-US" sz="1300" smtClean="0">
                          <a:latin typeface="ＭＳ ゴシック"/>
                          <a:ea typeface="ＭＳ ゴシック"/>
                          <a:cs typeface="ＭＳ ゴシック"/>
                        </a:rPr>
                        <a:t>重要事項の説明　</a:t>
                      </a:r>
                      <a:r>
                        <a:rPr kumimoji="1" lang="en-US" altLang="ja-JP" sz="1300" smtClean="0">
                          <a:latin typeface="ＭＳ ゴシック"/>
                          <a:ea typeface="ＭＳ ゴシック"/>
                          <a:cs typeface="ＭＳ ゴシック"/>
                        </a:rPr>
                        <a:t>02【</a:t>
                      </a:r>
                      <a:r>
                        <a:rPr kumimoji="1" lang="ja-JP" altLang="en-US" sz="1300" smtClean="0">
                          <a:latin typeface="ＭＳ ゴシック"/>
                          <a:ea typeface="ＭＳ ゴシック"/>
                          <a:cs typeface="ＭＳ ゴシック"/>
                        </a:rPr>
                        <a:t>演習</a:t>
                      </a:r>
                      <a:r>
                        <a:rPr kumimoji="1" lang="en-US" altLang="ja-JP" sz="1300" smtClean="0">
                          <a:latin typeface="ＭＳ ゴシック"/>
                          <a:ea typeface="ＭＳ ゴシック"/>
                          <a:cs typeface="ＭＳ ゴシック"/>
                        </a:rPr>
                        <a:t>】</a:t>
                      </a:r>
                      <a:r>
                        <a:rPr kumimoji="1" lang="ja-JP" altLang="en-US" sz="1300" smtClean="0">
                          <a:latin typeface="ＭＳ ゴシック"/>
                          <a:ea typeface="ＭＳ ゴシック"/>
                          <a:cs typeface="ＭＳ ゴシック"/>
                        </a:rPr>
                        <a:t>目標設定</a:t>
                      </a:r>
                    </a:p>
                  </a:txBody>
                  <a:tcPr/>
                </a:tc>
                <a:extLst>
                  <a:ext uri="{0D108BD9-81ED-4DB2-BD59-A6C34878D82A}">
                    <a16:rowId xmlns:a16="http://schemas.microsoft.com/office/drawing/2014/main" val="10000"/>
                  </a:ext>
                </a:extLst>
              </a:tr>
              <a:tr h="476368">
                <a:tc vMerge="1">
                  <a:txBody>
                    <a:bodyPr/>
                    <a:lstStyle/>
                    <a:p>
                      <a:endParaRPr kumimoji="1" lang="ja-JP" alt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300" smtClean="0">
                          <a:latin typeface="ＭＳ ゴシック"/>
                          <a:ea typeface="ＭＳ ゴシック"/>
                          <a:cs typeface="ＭＳ ゴシック"/>
                        </a:rPr>
                        <a:t>03-05【</a:t>
                      </a:r>
                      <a:r>
                        <a:rPr kumimoji="1" lang="ja-JP" altLang="en-US" sz="1300" smtClean="0">
                          <a:latin typeface="ＭＳ ゴシック"/>
                          <a:ea typeface="ＭＳ ゴシック"/>
                          <a:cs typeface="ＭＳ ゴシック"/>
                        </a:rPr>
                        <a:t>講義</a:t>
                      </a:r>
                      <a:r>
                        <a:rPr kumimoji="1" lang="en-US" altLang="ja-JP" sz="1300" smtClean="0">
                          <a:latin typeface="ＭＳ ゴシック"/>
                          <a:ea typeface="ＭＳ ゴシック"/>
                          <a:cs typeface="ＭＳ ゴシック"/>
                        </a:rPr>
                        <a:t>】</a:t>
                      </a:r>
                      <a:r>
                        <a:rPr kumimoji="1" lang="ja-JP" altLang="en-US" sz="1300" smtClean="0">
                          <a:latin typeface="ＭＳ ゴシック"/>
                          <a:ea typeface="ＭＳ ゴシック"/>
                          <a:cs typeface="ＭＳ ゴシック"/>
                        </a:rPr>
                        <a:t>障害児者の地域支援と相談支援従事者（サービス管理責任者・児童発達支援管理責任者）</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smtClean="0">
                          <a:latin typeface="ＭＳ ゴシック"/>
                          <a:ea typeface="ＭＳ ゴシック"/>
                          <a:cs typeface="ＭＳ ゴシック"/>
                        </a:rPr>
                        <a:t>　　　　の役割に関する講義（「相談支援概論」）</a:t>
                      </a:r>
                      <a:endParaRPr kumimoji="1" lang="en-US" altLang="ja-JP" sz="1300" dirty="0" smtClean="0">
                        <a:latin typeface="ＭＳ ゴシック"/>
                        <a:ea typeface="ＭＳ ゴシック"/>
                        <a:cs typeface="ＭＳ ゴシック"/>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ＭＳ ゴシック"/>
                          <a:ea typeface="ＭＳ ゴシック"/>
                          <a:cs typeface="ＭＳ ゴシック"/>
                        </a:rPr>
                        <a:t>　　　　</a:t>
                      </a:r>
                      <a:r>
                        <a:rPr kumimoji="1" lang="ja-JP" altLang="en-US" sz="1300" smtClean="0">
                          <a:latin typeface="ＭＳ ゴシック"/>
                          <a:ea typeface="ＭＳ ゴシック"/>
                          <a:cs typeface="ＭＳ ゴシック"/>
                        </a:rPr>
                        <a:t>　① </a:t>
                      </a:r>
                      <a:r>
                        <a:rPr kumimoji="1" lang="ja-JP" altLang="en-US" sz="1300" dirty="0" smtClean="0">
                          <a:latin typeface="ＭＳ ゴシック"/>
                          <a:ea typeface="ＭＳ ゴシック"/>
                          <a:cs typeface="ＭＳ ゴシック"/>
                        </a:rPr>
                        <a:t>相談支援の目的　② 相談支援</a:t>
                      </a:r>
                      <a:r>
                        <a:rPr kumimoji="1" lang="ja-JP" altLang="en-US" sz="1300" smtClean="0">
                          <a:latin typeface="ＭＳ ゴシック"/>
                          <a:ea typeface="ＭＳ ゴシック"/>
                          <a:cs typeface="ＭＳ ゴシック"/>
                        </a:rPr>
                        <a:t>の基本的視点</a:t>
                      </a:r>
                      <a:r>
                        <a:rPr kumimoji="1" lang="ja-JP" altLang="en-US" sz="1300" dirty="0" smtClean="0">
                          <a:latin typeface="ＭＳ ゴシック"/>
                          <a:ea typeface="ＭＳ ゴシック"/>
                          <a:cs typeface="ＭＳ ゴシック"/>
                        </a:rPr>
                        <a:t>　</a:t>
                      </a:r>
                      <a:r>
                        <a:rPr kumimoji="1" lang="ja-JP" altLang="en-US" sz="1300" smtClean="0">
                          <a:latin typeface="ＭＳ ゴシック"/>
                          <a:ea typeface="ＭＳ ゴシック"/>
                          <a:cs typeface="ＭＳ ゴシック"/>
                        </a:rPr>
                        <a:t>③ 相談支援に必要な技術</a:t>
                      </a:r>
                      <a:endParaRPr kumimoji="1" lang="ja-JP" altLang="en-US" sz="1300" dirty="0" smtClean="0">
                        <a:latin typeface="ＭＳ ゴシック"/>
                        <a:ea typeface="ＭＳ ゴシック"/>
                        <a:cs typeface="ＭＳ ゴシック"/>
                      </a:endParaRPr>
                    </a:p>
                  </a:txBody>
                  <a:tcPr/>
                </a:tc>
                <a:extLst>
                  <a:ext uri="{0D108BD9-81ED-4DB2-BD59-A6C34878D82A}">
                    <a16:rowId xmlns:a16="http://schemas.microsoft.com/office/drawing/2014/main" val="10002"/>
                  </a:ext>
                </a:extLst>
              </a:tr>
              <a:tr h="282844">
                <a:tc vMerge="1">
                  <a:txBody>
                    <a:bodyPr/>
                    <a:lstStyle/>
                    <a:p>
                      <a:endParaRPr kumimoji="1" lang="ja-JP" altLang="en-US" sz="1200" dirty="0"/>
                    </a:p>
                  </a:txBody>
                  <a:tcPr/>
                </a:tc>
                <a:tc>
                  <a:txBody>
                    <a:bodyPr/>
                    <a:lstStyle/>
                    <a:p>
                      <a:r>
                        <a:rPr kumimoji="1" lang="en-US" altLang="ja-JP" sz="1300" smtClean="0">
                          <a:latin typeface="ＭＳ ゴシック"/>
                          <a:ea typeface="ＭＳ ゴシック"/>
                          <a:cs typeface="ＭＳ ゴシック"/>
                        </a:rPr>
                        <a:t>06【</a:t>
                      </a:r>
                      <a:r>
                        <a:rPr kumimoji="1" lang="ja-JP" altLang="en-US" sz="1300" smtClean="0">
                          <a:latin typeface="ＭＳ ゴシック"/>
                          <a:ea typeface="ＭＳ ゴシック"/>
                          <a:cs typeface="ＭＳ ゴシック"/>
                        </a:rPr>
                        <a:t>演習</a:t>
                      </a:r>
                      <a:r>
                        <a:rPr kumimoji="1" lang="en-US" altLang="ja-JP" sz="1300" smtClean="0">
                          <a:latin typeface="ＭＳ ゴシック"/>
                          <a:ea typeface="ＭＳ ゴシック"/>
                          <a:cs typeface="ＭＳ ゴシック"/>
                        </a:rPr>
                        <a:t>】</a:t>
                      </a:r>
                      <a:r>
                        <a:rPr kumimoji="1" lang="ja-JP" altLang="en-US" sz="1300" smtClean="0">
                          <a:latin typeface="ＭＳ ゴシック"/>
                          <a:ea typeface="ＭＳ ゴシック"/>
                          <a:cs typeface="ＭＳ ゴシック"/>
                        </a:rPr>
                        <a:t>第１日目の振り返り</a:t>
                      </a:r>
                      <a:endParaRPr kumimoji="1" lang="ja-JP" altLang="en-US" sz="1300" dirty="0" smtClean="0">
                        <a:latin typeface="ＭＳ ゴシック"/>
                        <a:ea typeface="ＭＳ ゴシック"/>
                        <a:cs typeface="ＭＳ ゴシック"/>
                      </a:endParaRPr>
                    </a:p>
                  </a:txBody>
                  <a:tcPr/>
                </a:tc>
                <a:extLst>
                  <a:ext uri="{0D108BD9-81ED-4DB2-BD59-A6C34878D82A}">
                    <a16:rowId xmlns:a16="http://schemas.microsoft.com/office/drawing/2014/main" val="10004"/>
                  </a:ext>
                </a:extLst>
              </a:tr>
              <a:tr h="863418">
                <a:tc rowSpan="5">
                  <a:txBody>
                    <a:bodyPr/>
                    <a:lstStyle/>
                    <a:p>
                      <a:pPr algn="ctr"/>
                      <a:r>
                        <a:rPr kumimoji="1" lang="ja-JP" altLang="en-US" sz="1300" dirty="0" smtClean="0">
                          <a:latin typeface="ＭＳ ゴシック"/>
                          <a:ea typeface="ＭＳ ゴシック"/>
                          <a:cs typeface="ＭＳ ゴシック"/>
                        </a:rPr>
                        <a:t>２日目</a:t>
                      </a:r>
                      <a:endParaRPr kumimoji="1" lang="ja-JP" altLang="en-US" sz="1300" dirty="0">
                        <a:latin typeface="ＭＳ ゴシック"/>
                        <a:ea typeface="ＭＳ ゴシック"/>
                        <a:cs typeface="ＭＳ ゴシック"/>
                      </a:endParaRPr>
                    </a:p>
                  </a:txBody>
                  <a:tcPr vert="eaVert" anchor="ctr"/>
                </a:tc>
                <a:tc>
                  <a:txBody>
                    <a:bodyPr/>
                    <a:lstStyle/>
                    <a:p>
                      <a:r>
                        <a:rPr kumimoji="1" lang="en-US" altLang="ja-JP" sz="1300" smtClean="0">
                          <a:latin typeface="ＭＳ ゴシック"/>
                          <a:ea typeface="ＭＳ ゴシック"/>
                          <a:cs typeface="ＭＳ ゴシック"/>
                        </a:rPr>
                        <a:t>07 08【</a:t>
                      </a:r>
                      <a:r>
                        <a:rPr kumimoji="1" lang="ja-JP" altLang="en-US" sz="1300" smtClean="0">
                          <a:latin typeface="ＭＳ ゴシック"/>
                          <a:ea typeface="ＭＳ ゴシック"/>
                          <a:cs typeface="ＭＳ ゴシック"/>
                        </a:rPr>
                        <a:t>講義</a:t>
                      </a:r>
                      <a:r>
                        <a:rPr kumimoji="1" lang="en-US" altLang="ja-JP" sz="1300" smtClean="0">
                          <a:latin typeface="ＭＳ ゴシック"/>
                          <a:ea typeface="ＭＳ ゴシック"/>
                          <a:cs typeface="ＭＳ ゴシック"/>
                        </a:rPr>
                        <a:t>】</a:t>
                      </a:r>
                      <a:r>
                        <a:rPr kumimoji="1" lang="ja-JP" altLang="en-US" sz="1300" smtClean="0">
                          <a:latin typeface="ＭＳ ゴシック"/>
                          <a:ea typeface="ＭＳ ゴシック"/>
                          <a:cs typeface="ＭＳ ゴシック"/>
                        </a:rPr>
                        <a:t>障害者の日常生活及び社会生活を総合的に支援するための法律及び</a:t>
                      </a:r>
                    </a:p>
                    <a:p>
                      <a:r>
                        <a:rPr kumimoji="1" lang="ja-JP" altLang="en-US" sz="1300" smtClean="0">
                          <a:latin typeface="ＭＳ ゴシック"/>
                          <a:ea typeface="ＭＳ ゴシック"/>
                          <a:cs typeface="ＭＳ ゴシック"/>
                        </a:rPr>
                        <a:t>　　　　児童福祉法の概要並びにサービス提供のプロセスに関する講義</a:t>
                      </a:r>
                    </a:p>
                    <a:p>
                      <a:r>
                        <a:rPr kumimoji="1" lang="ja-JP" altLang="en-US" sz="1300" smtClean="0">
                          <a:latin typeface="ＭＳ ゴシック"/>
                          <a:ea typeface="ＭＳ ゴシック"/>
                          <a:cs typeface="ＭＳ ゴシック"/>
                        </a:rPr>
                        <a:t>　　　　　① 障害者総合支援法及び児童福祉法の理念・現状とサービス提供のプロセス</a:t>
                      </a:r>
                      <a:endParaRPr kumimoji="1" lang="en-US" altLang="ja-JP" sz="1300" smtClean="0">
                        <a:latin typeface="ＭＳ ゴシック"/>
                        <a:ea typeface="ＭＳ ゴシック"/>
                        <a:cs typeface="ＭＳ ゴシック"/>
                      </a:endParaRPr>
                    </a:p>
                    <a:p>
                      <a:r>
                        <a:rPr kumimoji="1" lang="ja-JP" altLang="en-US" sz="1300" smtClean="0">
                          <a:latin typeface="ＭＳ ゴシック"/>
                          <a:ea typeface="ＭＳ ゴシック"/>
                          <a:cs typeface="ＭＳ ゴシック"/>
                        </a:rPr>
                        <a:t>　　　　　② 障害者総合支援法及び児童福祉法における相談支援（サービス提供）の基本</a:t>
                      </a:r>
                    </a:p>
                  </a:txBody>
                  <a:tcPr/>
                </a:tc>
                <a:extLst>
                  <a:ext uri="{0D108BD9-81ED-4DB2-BD59-A6C34878D82A}">
                    <a16:rowId xmlns:a16="http://schemas.microsoft.com/office/drawing/2014/main" val="10005"/>
                  </a:ext>
                </a:extLst>
              </a:tr>
              <a:tr h="483154">
                <a:tc vMerge="1">
                  <a:txBody>
                    <a:bodyPr/>
                    <a:lstStyle/>
                    <a:p>
                      <a:endParaRPr kumimoji="1" lang="ja-JP" altLang="en-US" sz="1200" dirty="0"/>
                    </a:p>
                  </a:txBody>
                  <a:tcPr/>
                </a:tc>
                <a:tc>
                  <a:txBody>
                    <a:bodyPr/>
                    <a:lstStyle/>
                    <a:p>
                      <a:r>
                        <a:rPr kumimoji="1" lang="en-US" altLang="ja-JP" sz="1300" smtClean="0">
                          <a:latin typeface="ＭＳ ゴシック"/>
                          <a:ea typeface="ＭＳ ゴシック"/>
                          <a:cs typeface="ＭＳ ゴシック"/>
                        </a:rPr>
                        <a:t>09 10【</a:t>
                      </a:r>
                      <a:r>
                        <a:rPr kumimoji="1" lang="ja-JP" altLang="en-US" sz="1300" smtClean="0">
                          <a:latin typeface="ＭＳ ゴシック"/>
                          <a:ea typeface="ＭＳ ゴシック"/>
                          <a:cs typeface="ＭＳ ゴシック"/>
                        </a:rPr>
                        <a:t>講義</a:t>
                      </a:r>
                      <a:r>
                        <a:rPr kumimoji="1" lang="en-US" altLang="ja-JP" sz="1300" smtClean="0">
                          <a:latin typeface="ＭＳ ゴシック"/>
                          <a:ea typeface="ＭＳ ゴシック"/>
                          <a:cs typeface="ＭＳ ゴシック"/>
                        </a:rPr>
                        <a:t>】</a:t>
                      </a:r>
                      <a:r>
                        <a:rPr kumimoji="1" lang="ja-JP" altLang="en-US" sz="1300" smtClean="0">
                          <a:latin typeface="ＭＳ ゴシック"/>
                          <a:ea typeface="ＭＳ ゴシック"/>
                          <a:cs typeface="ＭＳ ゴシック"/>
                        </a:rPr>
                        <a:t>相談支援におけるケアマネジメントの手法に関する講義</a:t>
                      </a:r>
                      <a:endParaRPr kumimoji="1" lang="en-US" altLang="ja-JP" sz="1300" smtClean="0">
                        <a:latin typeface="ＭＳ ゴシック"/>
                        <a:ea typeface="ＭＳ ゴシック"/>
                        <a:cs typeface="ＭＳ ゴシック"/>
                      </a:endParaRPr>
                    </a:p>
                    <a:p>
                      <a:r>
                        <a:rPr kumimoji="1" lang="ja-JP" altLang="en-US" sz="1300" smtClean="0">
                          <a:latin typeface="ＭＳ ゴシック"/>
                          <a:ea typeface="ＭＳ ゴシック"/>
                          <a:cs typeface="ＭＳ ゴシック"/>
                        </a:rPr>
                        <a:t>　　　　　① 相談支援におけるケアマネジメントの手法とプロセス</a:t>
                      </a:r>
                      <a:endParaRPr kumimoji="1" lang="en-US" altLang="ja-JP" sz="1300" smtClean="0">
                        <a:latin typeface="ＭＳ ゴシック"/>
                        <a:ea typeface="ＭＳ ゴシック"/>
                        <a:cs typeface="ＭＳ ゴシック"/>
                      </a:endParaRPr>
                    </a:p>
                    <a:p>
                      <a:r>
                        <a:rPr kumimoji="1" lang="ja-JP" altLang="en-US" sz="1300" smtClean="0">
                          <a:latin typeface="ＭＳ ゴシック"/>
                          <a:ea typeface="ＭＳ ゴシック"/>
                          <a:cs typeface="ＭＳ ゴシック"/>
                        </a:rPr>
                        <a:t>　　　　　② 相談支援における家族支援と地域資源の活用への視点</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34511">
                <a:tc vMerge="1">
                  <a:txBody>
                    <a:bodyPr/>
                    <a:lstStyle/>
                    <a:p>
                      <a:endParaRPr kumimoji="1" lang="ja-JP" altLang="en-US"/>
                    </a:p>
                  </a:txBody>
                  <a:tcPr/>
                </a:tc>
                <a:tc>
                  <a:txBody>
                    <a:bodyPr/>
                    <a:lstStyle/>
                    <a:p>
                      <a:r>
                        <a:rPr kumimoji="1" lang="en-US" altLang="ja-JP" sz="1300" smtClean="0">
                          <a:latin typeface="ＭＳ ゴシック"/>
                          <a:ea typeface="ＭＳ ゴシック"/>
                          <a:cs typeface="ＭＳ ゴシック"/>
                        </a:rPr>
                        <a:t>11【</a:t>
                      </a:r>
                      <a:r>
                        <a:rPr kumimoji="1" lang="ja-JP" altLang="en-US" sz="1300" smtClean="0">
                          <a:latin typeface="ＭＳ ゴシック"/>
                          <a:ea typeface="ＭＳ ゴシック"/>
                          <a:cs typeface="ＭＳ ゴシック"/>
                        </a:rPr>
                        <a:t>講義</a:t>
                      </a:r>
                      <a:r>
                        <a:rPr kumimoji="1" lang="en-US" altLang="ja-JP" sz="1300" smtClean="0">
                          <a:latin typeface="ＭＳ ゴシック"/>
                          <a:ea typeface="ＭＳ ゴシック"/>
                          <a:cs typeface="ＭＳ ゴシック"/>
                        </a:rPr>
                        <a:t>】</a:t>
                      </a:r>
                      <a:r>
                        <a:rPr kumimoji="1" lang="ja-JP" altLang="en-US" sz="1300" smtClean="0">
                          <a:latin typeface="ＭＳ ゴシック"/>
                          <a:ea typeface="ＭＳ ゴシック"/>
                          <a:cs typeface="ＭＳ ゴシック"/>
                        </a:rPr>
                        <a:t>初任者研修の演習企画・立案のポイント</a:t>
                      </a:r>
                      <a:endParaRPr kumimoji="1" lang="ja-JP" altLang="en-US" sz="1300" dirty="0">
                        <a:latin typeface="ＭＳ ゴシック"/>
                        <a:ea typeface="ＭＳ ゴシック"/>
                        <a:cs typeface="ＭＳ ゴシック"/>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549545168"/>
                  </a:ext>
                </a:extLst>
              </a:tr>
              <a:tr h="243840">
                <a:tc vMerge="1">
                  <a:txBody>
                    <a:bodyPr/>
                    <a:lstStyle/>
                    <a:p>
                      <a:endParaRPr kumimoji="1" lang="ja-JP" altLang="en-US" sz="1200" dirty="0"/>
                    </a:p>
                  </a:txBody>
                  <a:tcPr/>
                </a:tc>
                <a:tc>
                  <a:txBody>
                    <a:bodyPr/>
                    <a:lstStyle/>
                    <a:p>
                      <a:r>
                        <a:rPr kumimoji="1" lang="en-US" altLang="ja-JP" sz="1300" smtClean="0">
                          <a:latin typeface="ＭＳ ゴシック"/>
                          <a:ea typeface="ＭＳ ゴシック"/>
                          <a:cs typeface="ＭＳ ゴシック"/>
                        </a:rPr>
                        <a:t>12【</a:t>
                      </a:r>
                      <a:r>
                        <a:rPr kumimoji="1" lang="ja-JP" altLang="en-US" sz="1300" smtClean="0">
                          <a:latin typeface="ＭＳ ゴシック"/>
                          <a:ea typeface="ＭＳ ゴシック"/>
                          <a:cs typeface="ＭＳ ゴシック"/>
                        </a:rPr>
                        <a:t>演習</a:t>
                      </a:r>
                      <a:r>
                        <a:rPr kumimoji="1" lang="en-US" altLang="ja-JP" sz="1300" smtClean="0">
                          <a:latin typeface="ＭＳ ゴシック"/>
                          <a:ea typeface="ＭＳ ゴシック"/>
                          <a:cs typeface="ＭＳ ゴシック"/>
                        </a:rPr>
                        <a:t>】</a:t>
                      </a:r>
                      <a:r>
                        <a:rPr kumimoji="1" lang="ja-JP" altLang="en-US" sz="1300" smtClean="0">
                          <a:latin typeface="ＭＳ ゴシック"/>
                          <a:ea typeface="ＭＳ ゴシック"/>
                          <a:cs typeface="ＭＳ ゴシック"/>
                        </a:rPr>
                        <a:t>第２日目の振り返り</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43840">
                <a:tc vMerge="1">
                  <a:txBody>
                    <a:bodyPr/>
                    <a:lstStyle/>
                    <a:p>
                      <a:endParaRPr kumimoji="1" lang="ja-JP" altLang="en-US"/>
                    </a:p>
                  </a:txBody>
                  <a:tcPr/>
                </a:tc>
                <a:tc rowSpan="2">
                  <a:txBody>
                    <a:bodyPr/>
                    <a:lstStyle/>
                    <a:p>
                      <a:r>
                        <a:rPr kumimoji="1" lang="en-US" altLang="ja-JP" sz="1300" smtClean="0">
                          <a:latin typeface="ＭＳ ゴシック"/>
                          <a:ea typeface="ＭＳ ゴシック"/>
                          <a:cs typeface="ＭＳ ゴシック"/>
                        </a:rPr>
                        <a:t>13【</a:t>
                      </a:r>
                      <a:r>
                        <a:rPr kumimoji="1" lang="ja-JP" altLang="en-US" sz="1300" smtClean="0">
                          <a:latin typeface="ＭＳ ゴシック"/>
                          <a:ea typeface="ＭＳ ゴシック"/>
                          <a:cs typeface="ＭＳ ゴシック"/>
                        </a:rPr>
                        <a:t>講義</a:t>
                      </a:r>
                      <a:r>
                        <a:rPr kumimoji="1" lang="en-US" altLang="ja-JP" sz="1300" smtClean="0">
                          <a:latin typeface="ＭＳ ゴシック"/>
                          <a:ea typeface="ＭＳ ゴシック"/>
                          <a:cs typeface="ＭＳ ゴシック"/>
                        </a:rPr>
                        <a:t>】</a:t>
                      </a:r>
                      <a:r>
                        <a:rPr kumimoji="1" lang="ja-JP" altLang="en-US" sz="1300" smtClean="0">
                          <a:latin typeface="ＭＳ ゴシック"/>
                          <a:ea typeface="ＭＳ ゴシック"/>
                          <a:cs typeface="ＭＳ ゴシック"/>
                        </a:rPr>
                        <a:t>相談支援の基本姿勢及びケアマネジメントの展開に関する講義</a:t>
                      </a:r>
                    </a:p>
                    <a:p>
                      <a:r>
                        <a:rPr kumimoji="1" lang="ja-JP" altLang="en-US" sz="1300" smtClean="0">
                          <a:latin typeface="ＭＳ ゴシック"/>
                          <a:ea typeface="ＭＳ ゴシック"/>
                          <a:cs typeface="ＭＳ ゴシック"/>
                        </a:rPr>
                        <a:t>　　　　　</a:t>
                      </a:r>
                      <a:r>
                        <a:rPr kumimoji="1" lang="ja-JP" altLang="en-US" sz="1150" smtClean="0">
                          <a:latin typeface="ＭＳ ゴシック"/>
                          <a:ea typeface="ＭＳ ゴシック"/>
                          <a:cs typeface="ＭＳ ゴシック"/>
                        </a:rPr>
                        <a:t>① 本人を中心とした支援におけるケアマネジメント及びコミュニティソーシャルワークの理論と方法</a:t>
                      </a:r>
                    </a:p>
                    <a:p>
                      <a:r>
                        <a:rPr kumimoji="1" lang="ja-JP" altLang="en-US" sz="1300" smtClean="0">
                          <a:latin typeface="ＭＳ ゴシック"/>
                          <a:ea typeface="ＭＳ ゴシック"/>
                          <a:cs typeface="ＭＳ ゴシック"/>
                        </a:rPr>
                        <a:t>　　　　　　・個別相談支援　・チームアプローチと多職種連携　・コミュニティワーク</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429226404"/>
                  </a:ext>
                </a:extLst>
              </a:tr>
              <a:tr h="252163">
                <a:tc rowSpan="3">
                  <a:txBody>
                    <a:bodyPr/>
                    <a:lstStyle/>
                    <a:p>
                      <a:pPr algn="ctr"/>
                      <a:r>
                        <a:rPr kumimoji="1" lang="ja-JP" altLang="en-US" sz="1300" smtClean="0">
                          <a:latin typeface="ＭＳ ゴシック"/>
                          <a:ea typeface="ＭＳ ゴシック"/>
                          <a:cs typeface="ＭＳ ゴシック"/>
                        </a:rPr>
                        <a:t>３日目</a:t>
                      </a:r>
                      <a:endParaRPr kumimoji="1" lang="ja-JP" altLang="en-US" sz="1300" dirty="0">
                        <a:latin typeface="ＭＳ ゴシック"/>
                        <a:ea typeface="ＭＳ ゴシック"/>
                        <a:cs typeface="ＭＳ ゴシック"/>
                      </a:endParaRPr>
                    </a:p>
                  </a:txBody>
                  <a:tcPr vert="eaVert" anchor="ctr"/>
                </a:tc>
                <a:tc vMerge="1">
                  <a:txBody>
                    <a:bodyPr/>
                    <a:lstStyle/>
                    <a:p>
                      <a:endParaRPr kumimoji="1" lang="ja-JP" altLang="en-US" sz="1300" smtClean="0"/>
                    </a:p>
                  </a:txBody>
                  <a:tcPr/>
                </a:tc>
                <a:extLst>
                  <a:ext uri="{0D108BD9-81ED-4DB2-BD59-A6C34878D82A}">
                    <a16:rowId xmlns:a16="http://schemas.microsoft.com/office/drawing/2014/main" val="10009"/>
                  </a:ext>
                </a:extLst>
              </a:tr>
              <a:tr h="294297">
                <a:tc vMerge="1">
                  <a:txBody>
                    <a:bodyPr/>
                    <a:lstStyle/>
                    <a:p>
                      <a:endParaRPr kumimoji="1" lang="ja-JP" altLang="en-US" sz="1200" dirty="0"/>
                    </a:p>
                  </a:txBody>
                  <a:tcPr/>
                </a:tc>
                <a:tc>
                  <a:txBody>
                    <a:bodyPr/>
                    <a:lstStyle/>
                    <a:p>
                      <a:r>
                        <a:rPr kumimoji="1" lang="en-US" altLang="ja-JP" sz="1300" smtClean="0">
                          <a:latin typeface="ＭＳ ゴシック"/>
                          <a:ea typeface="ＭＳ ゴシック"/>
                          <a:cs typeface="ＭＳ ゴシック"/>
                        </a:rPr>
                        <a:t>14【</a:t>
                      </a:r>
                      <a:r>
                        <a:rPr kumimoji="1" lang="ja-JP" altLang="en-US" sz="1300" smtClean="0">
                          <a:latin typeface="ＭＳ ゴシック"/>
                          <a:ea typeface="ＭＳ ゴシック"/>
                          <a:cs typeface="ＭＳ ゴシック"/>
                        </a:rPr>
                        <a:t>講義</a:t>
                      </a:r>
                      <a:r>
                        <a:rPr kumimoji="1" lang="en-US" altLang="ja-JP" sz="1300" smtClean="0">
                          <a:latin typeface="ＭＳ ゴシック"/>
                          <a:ea typeface="ＭＳ ゴシック"/>
                          <a:cs typeface="ＭＳ ゴシック"/>
                        </a:rPr>
                        <a:t>】</a:t>
                      </a:r>
                      <a:r>
                        <a:rPr kumimoji="1" lang="ja-JP" altLang="en-US" sz="1300" smtClean="0">
                          <a:latin typeface="ＭＳ ゴシック"/>
                          <a:ea typeface="ＭＳ ゴシック"/>
                          <a:cs typeface="ＭＳ ゴシック"/>
                        </a:rPr>
                        <a:t>人材育成の手法に関する講義</a:t>
                      </a:r>
                    </a:p>
                    <a:p>
                      <a:r>
                        <a:rPr kumimoji="1" lang="ja-JP" altLang="en-US" sz="1300" smtClean="0">
                          <a:latin typeface="ＭＳ ゴシック"/>
                          <a:ea typeface="ＭＳ ゴシック"/>
                          <a:cs typeface="ＭＳ ゴシック"/>
                        </a:rPr>
                        <a:t>　　　　　① 事例研究及びスーパービジョンによる人材育成の理論と方法</a:t>
                      </a:r>
                      <a:endParaRPr kumimoji="1" lang="ja-JP" altLang="en-US" sz="1300" dirty="0">
                        <a:latin typeface="ＭＳ ゴシック"/>
                        <a:ea typeface="ＭＳ ゴシック"/>
                        <a:cs typeface="ＭＳ ゴシック"/>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323168">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smtClean="0">
                          <a:latin typeface="ＭＳ ゴシック"/>
                          <a:ea typeface="ＭＳ ゴシック"/>
                          <a:cs typeface="ＭＳ ゴシック"/>
                        </a:rPr>
                        <a:t>15【</a:t>
                      </a:r>
                      <a:r>
                        <a:rPr kumimoji="1" lang="ja-JP" altLang="en-US" sz="1300" smtClean="0">
                          <a:latin typeface="ＭＳ ゴシック"/>
                          <a:ea typeface="ＭＳ ゴシック"/>
                          <a:cs typeface="ＭＳ ゴシック"/>
                        </a:rPr>
                        <a:t>演習</a:t>
                      </a:r>
                      <a:r>
                        <a:rPr kumimoji="1" lang="en-US" altLang="ja-JP" sz="1300" smtClean="0">
                          <a:latin typeface="ＭＳ ゴシック"/>
                          <a:ea typeface="ＭＳ ゴシック"/>
                          <a:cs typeface="ＭＳ ゴシック"/>
                        </a:rPr>
                        <a:t>】</a:t>
                      </a:r>
                      <a:r>
                        <a:rPr kumimoji="1" lang="ja-JP" altLang="en-US" sz="1300" smtClean="0">
                          <a:latin typeface="ＭＳ ゴシック"/>
                          <a:ea typeface="ＭＳ ゴシック"/>
                          <a:cs typeface="ＭＳ ゴシック"/>
                        </a:rPr>
                        <a:t>現任研修の演習企画・立案のポイント　　</a:t>
                      </a:r>
                      <a:r>
                        <a:rPr kumimoji="1" lang="en-US" altLang="ja-JP" sz="1300" smtClean="0">
                          <a:latin typeface="ＭＳ ゴシック"/>
                          <a:ea typeface="ＭＳ ゴシック"/>
                          <a:cs typeface="ＭＳ ゴシック"/>
                        </a:rPr>
                        <a:t>16【</a:t>
                      </a:r>
                      <a:r>
                        <a:rPr kumimoji="1" lang="ja-JP" altLang="en-US" sz="1300" smtClean="0">
                          <a:latin typeface="ＭＳ ゴシック"/>
                          <a:ea typeface="ＭＳ ゴシック"/>
                          <a:cs typeface="ＭＳ ゴシック"/>
                        </a:rPr>
                        <a:t>演習</a:t>
                      </a:r>
                      <a:r>
                        <a:rPr kumimoji="1" lang="en-US" altLang="ja-JP" sz="1300" smtClean="0">
                          <a:latin typeface="ＭＳ ゴシック"/>
                          <a:ea typeface="ＭＳ ゴシック"/>
                          <a:cs typeface="ＭＳ ゴシック"/>
                        </a:rPr>
                        <a:t>】</a:t>
                      </a:r>
                      <a:r>
                        <a:rPr kumimoji="1" lang="ja-JP" altLang="en-US" sz="1300" smtClean="0">
                          <a:latin typeface="ＭＳ ゴシック"/>
                          <a:ea typeface="ＭＳ ゴシック"/>
                          <a:cs typeface="ＭＳ ゴシック"/>
                        </a:rPr>
                        <a:t>研修のふりかえり</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80940700"/>
                  </a:ext>
                </a:extLst>
              </a:tr>
            </a:tbl>
          </a:graphicData>
        </a:graphic>
      </p:graphicFrame>
      <p:sp>
        <p:nvSpPr>
          <p:cNvPr id="9" name="正方形/長方形 8"/>
          <p:cNvSpPr/>
          <p:nvPr/>
        </p:nvSpPr>
        <p:spPr>
          <a:xfrm>
            <a:off x="8579752" y="1739154"/>
            <a:ext cx="313241" cy="3127256"/>
          </a:xfrm>
          <a:prstGeom prst="rect">
            <a:avLst/>
          </a:prstGeom>
          <a:solidFill>
            <a:schemeClr val="accent5"/>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400" b="1" smtClean="0">
                <a:solidFill>
                  <a:schemeClr val="bg1"/>
                </a:solidFill>
              </a:rPr>
              <a:t>初任者研修</a:t>
            </a:r>
            <a:endParaRPr kumimoji="1" lang="ja-JP" altLang="en-US" sz="1400" b="1" dirty="0">
              <a:solidFill>
                <a:schemeClr val="bg1"/>
              </a:solidFill>
            </a:endParaRPr>
          </a:p>
        </p:txBody>
      </p:sp>
      <p:sp>
        <p:nvSpPr>
          <p:cNvPr id="16" name="正方形/長方形 15"/>
          <p:cNvSpPr/>
          <p:nvPr/>
        </p:nvSpPr>
        <p:spPr>
          <a:xfrm>
            <a:off x="323527" y="113290"/>
            <a:ext cx="8578714" cy="455147"/>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mtClean="0">
                <a:solidFill>
                  <a:schemeClr val="bg1"/>
                </a:solidFill>
                <a:latin typeface="ＤＦ特太ゴシック体" panose="020B0509000000000000" pitchFamily="49" charset="-128"/>
                <a:ea typeface="ＤＦ特太ゴシック体" panose="020B0509000000000000" pitchFamily="49" charset="-128"/>
              </a:rPr>
              <a:t>３</a:t>
            </a:r>
            <a:r>
              <a:rPr lang="en-US" altLang="ja-JP" smtClean="0">
                <a:solidFill>
                  <a:schemeClr val="bg1"/>
                </a:solidFill>
                <a:latin typeface="ＤＦ特太ゴシック体" panose="020B0509000000000000" pitchFamily="49" charset="-128"/>
                <a:ea typeface="ＤＦ特太ゴシック体" panose="020B0509000000000000" pitchFamily="49" charset="-128"/>
              </a:rPr>
              <a:t>. </a:t>
            </a:r>
            <a:r>
              <a:rPr lang="ja-JP" altLang="en-US" smtClean="0">
                <a:solidFill>
                  <a:schemeClr val="bg1"/>
                </a:solidFill>
                <a:latin typeface="ＤＦ特太ゴシック体" panose="020B0509000000000000" pitchFamily="49" charset="-128"/>
                <a:ea typeface="ＤＦ特太ゴシック体" panose="020B0509000000000000" pitchFamily="49" charset="-128"/>
              </a:rPr>
              <a:t>令和元年度相談支援従事者指導者養成研修の内容</a:t>
            </a:r>
            <a:endParaRPr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8" name="テキスト ボックス 7"/>
          <p:cNvSpPr txBox="1"/>
          <p:nvPr/>
        </p:nvSpPr>
        <p:spPr>
          <a:xfrm>
            <a:off x="260719" y="6402649"/>
            <a:ext cx="8568952" cy="276999"/>
          </a:xfrm>
          <a:prstGeom prst="rect">
            <a:avLst/>
          </a:prstGeom>
          <a:noFill/>
        </p:spPr>
        <p:txBody>
          <a:bodyPr wrap="square" rtlCol="0">
            <a:spAutoFit/>
          </a:bodyPr>
          <a:lstStyle/>
          <a:p>
            <a:r>
              <a:rPr kumimoji="1" lang="en-US" altLang="ja-JP" sz="1200" smtClean="0">
                <a:latin typeface="ＭＳ ゴシック"/>
                <a:ea typeface="ＭＳ ゴシック"/>
                <a:cs typeface="ＭＳ ゴシック"/>
              </a:rPr>
              <a:t>※</a:t>
            </a:r>
            <a:r>
              <a:rPr kumimoji="1" lang="ja-JP" altLang="en-US" sz="1200" smtClean="0">
                <a:latin typeface="ＭＳ ゴシック"/>
                <a:ea typeface="ＭＳ ゴシック"/>
                <a:cs typeface="ＭＳ ゴシック"/>
              </a:rPr>
              <a:t>現任研修の「障害</a:t>
            </a:r>
            <a:r>
              <a:rPr kumimoji="1" lang="ja-JP" altLang="en-US" sz="1200">
                <a:latin typeface="ＭＳ ゴシック"/>
                <a:ea typeface="ＭＳ ゴシック"/>
                <a:cs typeface="ＭＳ ゴシック"/>
              </a:rPr>
              <a:t>福祉の動向に関する</a:t>
            </a:r>
            <a:r>
              <a:rPr kumimoji="1" lang="ja-JP" altLang="en-US" sz="1200" smtClean="0">
                <a:latin typeface="ＭＳ ゴシック"/>
                <a:ea typeface="ＭＳ ゴシック"/>
                <a:cs typeface="ＭＳ ゴシック"/>
              </a:rPr>
              <a:t>講義」は資料提供のみ。講義のポイントを講義</a:t>
            </a:r>
            <a:r>
              <a:rPr kumimoji="1" lang="en-US" altLang="ja-JP" sz="1200" smtClean="0">
                <a:latin typeface="ＭＳ ゴシック"/>
                <a:ea typeface="ＭＳ ゴシック"/>
                <a:cs typeface="ＭＳ ゴシック"/>
              </a:rPr>
              <a:t>07 08</a:t>
            </a:r>
            <a:r>
              <a:rPr kumimoji="1" lang="ja-JP" altLang="en-US" sz="1200" smtClean="0">
                <a:latin typeface="ＭＳ ゴシック"/>
                <a:ea typeface="ＭＳ ゴシック"/>
                <a:cs typeface="ＭＳ ゴシック"/>
              </a:rPr>
              <a:t>内で解説。</a:t>
            </a:r>
            <a:endParaRPr kumimoji="1" lang="ja-JP" altLang="en-US" sz="1200">
              <a:latin typeface="ＭＳ ゴシック"/>
              <a:ea typeface="ＭＳ ゴシック"/>
              <a:cs typeface="ＭＳ ゴシック"/>
            </a:endParaRPr>
          </a:p>
        </p:txBody>
      </p:sp>
      <p:sp>
        <p:nvSpPr>
          <p:cNvPr id="17" name="正方形/長方形 16"/>
          <p:cNvSpPr/>
          <p:nvPr/>
        </p:nvSpPr>
        <p:spPr>
          <a:xfrm>
            <a:off x="8579752" y="4867835"/>
            <a:ext cx="313241" cy="1488516"/>
          </a:xfrm>
          <a:prstGeom prst="rect">
            <a:avLst/>
          </a:prstGeom>
          <a:solidFill>
            <a:srgbClr val="C00000"/>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400" b="1" smtClean="0">
                <a:solidFill>
                  <a:schemeClr val="bg1"/>
                </a:solidFill>
              </a:rPr>
              <a:t>現任研修</a:t>
            </a:r>
            <a:endParaRPr kumimoji="1" lang="ja-JP" altLang="en-US" sz="1400" b="1" dirty="0">
              <a:solidFill>
                <a:schemeClr val="bg1"/>
              </a:solidFill>
            </a:endParaRPr>
          </a:p>
        </p:txBody>
      </p:sp>
    </p:spTree>
    <p:extLst>
      <p:ext uri="{BB962C8B-B14F-4D97-AF65-F5344CB8AC3E}">
        <p14:creationId xmlns:p14="http://schemas.microsoft.com/office/powerpoint/2010/main" val="371763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434" y="145449"/>
            <a:ext cx="8229600" cy="346050"/>
          </a:xfrm>
        </p:spPr>
        <p:txBody>
          <a:bodyPr>
            <a:noAutofit/>
          </a:bodyPr>
          <a:lstStyle/>
          <a:p>
            <a:r>
              <a:rPr kumimoji="1" lang="ja-JP" altLang="en-US" sz="2000" dirty="0" smtClean="0">
                <a:latin typeface="ＤＨＰ特太ゴシック体" panose="020B0500000000000000" pitchFamily="50" charset="-128"/>
                <a:ea typeface="ＤＨＰ特太ゴシック体" panose="020B0500000000000000" pitchFamily="50" charset="-128"/>
              </a:rPr>
              <a:t>ポイント確認ワークシート</a:t>
            </a:r>
            <a:endParaRPr kumimoji="1" lang="ja-JP" altLang="en-US" sz="2000" dirty="0">
              <a:latin typeface="ＤＨＰ特太ゴシック体" panose="020B0500000000000000" pitchFamily="50" charset="-128"/>
              <a:ea typeface="ＤＨＰ特太ゴシック体" panose="020B0500000000000000" pitchFamily="50" charset="-128"/>
            </a:endParaRPr>
          </a:p>
        </p:txBody>
      </p:sp>
      <p:sp>
        <p:nvSpPr>
          <p:cNvPr id="4" name="スライド番号プレースホルダー 3"/>
          <p:cNvSpPr>
            <a:spLocks noGrp="1"/>
          </p:cNvSpPr>
          <p:nvPr>
            <p:ph type="sldNum" sz="quarter" idx="12"/>
          </p:nvPr>
        </p:nvSpPr>
        <p:spPr>
          <a:xfrm>
            <a:off x="6902896" y="6592267"/>
            <a:ext cx="2133600" cy="365125"/>
          </a:xfrm>
        </p:spPr>
        <p:txBody>
          <a:bodyPr/>
          <a:lstStyle/>
          <a:p>
            <a:fld id="{D2D8002D-B5B0-4BAC-B1F6-782DDCCE6D9C}" type="slidenum">
              <a:rPr kumimoji="1" lang="ja-JP" altLang="en-US" smtClean="0"/>
              <a:t>8</a:t>
            </a:fld>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348600748"/>
              </p:ext>
            </p:extLst>
          </p:nvPr>
        </p:nvGraphicFramePr>
        <p:xfrm>
          <a:off x="107504" y="651620"/>
          <a:ext cx="8928992" cy="5945731"/>
        </p:xfrm>
        <a:graphic>
          <a:graphicData uri="http://schemas.openxmlformats.org/drawingml/2006/table">
            <a:tbl>
              <a:tblPr firstRow="1" bandRow="1">
                <a:tableStyleId>{5940675A-B579-460E-94D1-54222C63F5DA}</a:tableStyleId>
              </a:tblPr>
              <a:tblGrid>
                <a:gridCol w="962858">
                  <a:extLst>
                    <a:ext uri="{9D8B030D-6E8A-4147-A177-3AD203B41FA5}">
                      <a16:colId xmlns:a16="http://schemas.microsoft.com/office/drawing/2014/main" val="20000"/>
                    </a:ext>
                  </a:extLst>
                </a:gridCol>
                <a:gridCol w="2560344">
                  <a:extLst>
                    <a:ext uri="{9D8B030D-6E8A-4147-A177-3AD203B41FA5}">
                      <a16:colId xmlns:a16="http://schemas.microsoft.com/office/drawing/2014/main" val="20001"/>
                    </a:ext>
                  </a:extLst>
                </a:gridCol>
                <a:gridCol w="1210235">
                  <a:extLst>
                    <a:ext uri="{9D8B030D-6E8A-4147-A177-3AD203B41FA5}">
                      <a16:colId xmlns:a16="http://schemas.microsoft.com/office/drawing/2014/main" val="20002"/>
                    </a:ext>
                  </a:extLst>
                </a:gridCol>
                <a:gridCol w="1416424">
                  <a:extLst>
                    <a:ext uri="{9D8B030D-6E8A-4147-A177-3AD203B41FA5}">
                      <a16:colId xmlns:a16="http://schemas.microsoft.com/office/drawing/2014/main" val="20003"/>
                    </a:ext>
                  </a:extLst>
                </a:gridCol>
                <a:gridCol w="1004047">
                  <a:extLst>
                    <a:ext uri="{9D8B030D-6E8A-4147-A177-3AD203B41FA5}">
                      <a16:colId xmlns:a16="http://schemas.microsoft.com/office/drawing/2014/main" val="20004"/>
                    </a:ext>
                  </a:extLst>
                </a:gridCol>
                <a:gridCol w="1775084">
                  <a:extLst>
                    <a:ext uri="{9D8B030D-6E8A-4147-A177-3AD203B41FA5}">
                      <a16:colId xmlns:a16="http://schemas.microsoft.com/office/drawing/2014/main" val="20005"/>
                    </a:ext>
                  </a:extLst>
                </a:gridCol>
              </a:tblGrid>
              <a:tr h="355316">
                <a:tc>
                  <a:txBody>
                    <a:bodyPr/>
                    <a:lstStyle/>
                    <a:p>
                      <a:pPr algn="ctr"/>
                      <a:r>
                        <a:rPr kumimoji="1" lang="ja-JP" altLang="en-US" sz="1600" smtClean="0">
                          <a:latin typeface="MS UI Gothic" panose="020B0600070205080204" pitchFamily="50" charset="-128"/>
                          <a:ea typeface="MS UI Gothic" panose="020B0600070205080204" pitchFamily="50" charset="-128"/>
                        </a:rPr>
                        <a:t>講義名</a:t>
                      </a:r>
                      <a:endParaRPr kumimoji="1" lang="ja-JP" altLang="en-US" sz="1600" dirty="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ja-JP" altLang="en-US" sz="1600" dirty="0" smtClean="0">
                          <a:latin typeface="MS UI Gothic" panose="020B0600070205080204" pitchFamily="50" charset="-128"/>
                          <a:ea typeface="MS UI Gothic" panose="020B0600070205080204" pitchFamily="50" charset="-128"/>
                        </a:rPr>
                        <a:t>都道府県名</a:t>
                      </a:r>
                      <a:endParaRPr kumimoji="1" lang="ja-JP" altLang="en-US" sz="160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ja-JP" altLang="en-US" sz="1600" dirty="0" smtClean="0">
                          <a:latin typeface="MS UI Gothic" panose="020B0600070205080204" pitchFamily="50" charset="-128"/>
                          <a:ea typeface="MS UI Gothic" panose="020B0600070205080204" pitchFamily="50" charset="-128"/>
                        </a:rPr>
                        <a:t>受講者名</a:t>
                      </a:r>
                      <a:endParaRPr kumimoji="1" lang="ja-JP" altLang="en-US" sz="160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3333860">
                <a:tc gridSpan="6">
                  <a:txBody>
                    <a:bodyPr/>
                    <a:lstStyle/>
                    <a:p>
                      <a:r>
                        <a:rPr kumimoji="1" lang="ja-JP" altLang="en-US" sz="1600" smtClean="0">
                          <a:latin typeface="MS UI Gothic" panose="020B0600070205080204" pitchFamily="50" charset="-128"/>
                          <a:ea typeface="MS UI Gothic" panose="020B0600070205080204" pitchFamily="50" charset="-128"/>
                        </a:rPr>
                        <a:t>＜ポイント・検討課題＞</a:t>
                      </a:r>
                      <a:endParaRPr kumimoji="1" lang="ja-JP" altLang="en-US" sz="1600" dirty="0">
                        <a:latin typeface="MS UI Gothic" panose="020B0600070205080204" pitchFamily="50" charset="-128"/>
                        <a:ea typeface="MS UI Gothic" panose="020B0600070205080204" pitchFamily="50" charset="-128"/>
                      </a:endParaRP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2256555">
                <a:tc gridSpan="6">
                  <a:txBody>
                    <a:bodyPr/>
                    <a:lstStyle/>
                    <a:p>
                      <a:r>
                        <a:rPr kumimoji="1" lang="ja-JP" altLang="en-US" sz="1600" dirty="0" smtClean="0">
                          <a:latin typeface="MS UI Gothic" panose="020B0600070205080204" pitchFamily="50" charset="-128"/>
                          <a:ea typeface="MS UI Gothic" panose="020B0600070205080204" pitchFamily="50" charset="-128"/>
                        </a:rPr>
                        <a:t>＜質問＞</a:t>
                      </a:r>
                      <a:endParaRPr kumimoji="1" lang="ja-JP" altLang="en-US" sz="1600" dirty="0">
                        <a:latin typeface="MS UI Gothic" panose="020B0600070205080204" pitchFamily="50" charset="-128"/>
                        <a:ea typeface="MS UI Gothic" panose="020B0600070205080204" pitchFamily="50" charset="-128"/>
                      </a:endParaRP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215053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178786" y="517287"/>
            <a:ext cx="8786446" cy="5836626"/>
          </a:xfrm>
        </p:spPr>
        <p:txBody>
          <a:bodyPr/>
          <a:lstStyle/>
          <a:p>
            <a:r>
              <a:rPr lang="en-US" altLang="ja-JP" sz="3323" smtClean="0">
                <a:latin typeface="+mj-ea"/>
              </a:rPr>
              <a:t>Ⅱ</a:t>
            </a:r>
            <a:r>
              <a:rPr lang="ja-JP" altLang="en-US" sz="3323" dirty="0"/>
              <a:t>　</a:t>
            </a:r>
            <a:r>
              <a:rPr lang="ja-JP" altLang="en-US" sz="3323" smtClean="0"/>
              <a:t>相談支援従事者養成研修</a:t>
            </a:r>
            <a:br>
              <a:rPr lang="ja-JP" altLang="en-US" sz="3323" smtClean="0"/>
            </a:br>
            <a:r>
              <a:rPr lang="ja-JP" altLang="en-US" sz="3323" smtClean="0"/>
              <a:t>　　カリキュラム改定について</a:t>
            </a:r>
            <a:endParaRPr lang="ja-JP" altLang="en-US" sz="3323" dirty="0"/>
          </a:p>
        </p:txBody>
      </p:sp>
      <p:sp>
        <p:nvSpPr>
          <p:cNvPr id="3" name="スライド番号プレースホルダー 2"/>
          <p:cNvSpPr>
            <a:spLocks noGrp="1"/>
          </p:cNvSpPr>
          <p:nvPr>
            <p:ph type="sldNum" sz="quarter" idx="12"/>
          </p:nvPr>
        </p:nvSpPr>
        <p:spPr/>
        <p:txBody>
          <a:bodyPr/>
          <a:lstStyle/>
          <a:p>
            <a:fld id="{2ADEAB0B-3364-414D-832E-F3CDA843F507}" type="slidenum">
              <a:rPr kumimoji="1" lang="ja-JP" altLang="en-US" smtClean="0"/>
              <a:t>9</a:t>
            </a:fld>
            <a:endParaRPr kumimoji="1" lang="ja-JP" altLang="en-US"/>
          </a:p>
        </p:txBody>
      </p:sp>
    </p:spTree>
    <p:extLst>
      <p:ext uri="{BB962C8B-B14F-4D97-AF65-F5344CB8AC3E}">
        <p14:creationId xmlns:p14="http://schemas.microsoft.com/office/powerpoint/2010/main" val="22885637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1248</TotalTime>
  <Words>7259</Words>
  <Application>Microsoft Office PowerPoint</Application>
  <PresentationFormat>画面に合わせる (4:3)</PresentationFormat>
  <Paragraphs>1641</Paragraphs>
  <Slides>59</Slides>
  <Notes>21</Notes>
  <HiddenSlides>0</HiddenSlides>
  <MMClips>0</MMClips>
  <ScaleCrop>false</ScaleCrop>
  <HeadingPairs>
    <vt:vector size="6" baseType="variant">
      <vt:variant>
        <vt:lpstr>使用されているフォント</vt:lpstr>
      </vt:variant>
      <vt:variant>
        <vt:i4>16</vt:i4>
      </vt:variant>
      <vt:variant>
        <vt:lpstr>テーマ</vt:lpstr>
      </vt:variant>
      <vt:variant>
        <vt:i4>1</vt:i4>
      </vt:variant>
      <vt:variant>
        <vt:lpstr>スライド タイトル</vt:lpstr>
      </vt:variant>
      <vt:variant>
        <vt:i4>59</vt:i4>
      </vt:variant>
    </vt:vector>
  </HeadingPairs>
  <TitlesOfParts>
    <vt:vector size="76" baseType="lpstr">
      <vt:lpstr>ＤＦ特太ゴシック体</vt:lpstr>
      <vt:lpstr>ＤＨＰ特太ゴシック体</vt:lpstr>
      <vt:lpstr>HG創英角ｺﾞｼｯｸUB</vt:lpstr>
      <vt:lpstr>Meiryo UI</vt:lpstr>
      <vt:lpstr>ＭＳ Ｐゴシック</vt:lpstr>
      <vt:lpstr>ＭＳ Ｐ明朝</vt:lpstr>
      <vt:lpstr>MS UI Gothic</vt:lpstr>
      <vt:lpstr>ＭＳ ゴシック</vt:lpstr>
      <vt:lpstr>ＭＳ 明朝</vt:lpstr>
      <vt:lpstr>メイリオ</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Ⅰ　本研修の位置づけと獲得目標</vt:lpstr>
      <vt:lpstr>PowerPoint プレゼンテーション</vt:lpstr>
      <vt:lpstr>PowerPoint プレゼンテーション</vt:lpstr>
      <vt:lpstr>PowerPoint プレゼンテーション</vt:lpstr>
      <vt:lpstr>ポイント確認ワークシート</vt:lpstr>
      <vt:lpstr>Ⅱ　相談支援従事者養成研修 　　カリキュラム改定について</vt:lpstr>
      <vt:lpstr>Ⅱ－１　検討の経緯</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Ⅱ－２　告示および実施要綱</vt:lpstr>
      <vt:lpstr>PowerPoint プレゼンテーション</vt:lpstr>
      <vt:lpstr>研修の位置付け</vt:lpstr>
      <vt:lpstr>PowerPoint プレゼンテーション</vt:lpstr>
      <vt:lpstr>相談支援専門員の研修制度の見直しについて</vt:lpstr>
      <vt:lpstr>相談支援専門員研修の告示別表</vt:lpstr>
      <vt:lpstr>PowerPoint プレゼンテーション</vt:lpstr>
      <vt:lpstr>PowerPoint プレゼンテーション</vt:lpstr>
      <vt:lpstr>PowerPoint プレゼンテーション</vt:lpstr>
      <vt:lpstr>PowerPoint プレゼンテーション</vt:lpstr>
      <vt:lpstr>Ⅱ－３　カリキュラム見直しのポイント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Ⅱ－４　主任相談支援専門員について</vt:lpstr>
      <vt:lpstr>PowerPoint プレゼンテーション</vt:lpstr>
      <vt:lpstr>参考資料Ⅰ サービス管理責任者・児童発達支援管理責任者について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サービス管理責任者等の研修見直しに伴う経過措置及び配置時の取扱いの緩和等について</vt:lpstr>
      <vt:lpstr>サービス管理責任者・児童発達支援管理責任者研修の位置付け</vt:lpstr>
      <vt:lpstr>サービス管理責任者・児童発達支援管理責任者研修の告示別表</vt:lpstr>
      <vt:lpstr>新カリキュラムへの移行【指導者養成研修(国研修)及び都道府県研修】</vt:lpstr>
      <vt:lpstr>演習　目標設定の確認</vt:lpstr>
      <vt:lpstr>【演習】目標設定の確認（３０分）　</vt:lpstr>
      <vt:lpstr>02【演習】目標設定　</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藤川 雄一(fujikawa-yuuichi.ca6)</dc:creator>
  <cp:lastModifiedBy>藤川 雄一(fujikawa-yuuichi.ca6)</cp:lastModifiedBy>
  <cp:revision>121</cp:revision>
  <cp:lastPrinted>2019-07-24T10:25:29Z</cp:lastPrinted>
  <dcterms:created xsi:type="dcterms:W3CDTF">2019-05-13T09:03:17Z</dcterms:created>
  <dcterms:modified xsi:type="dcterms:W3CDTF">2019-09-06T06:15:10Z</dcterms:modified>
</cp:coreProperties>
</file>