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9"/>
  </p:notesMasterIdLst>
  <p:handoutMasterIdLst>
    <p:handoutMasterId r:id="rId50"/>
  </p:handoutMasterIdLst>
  <p:sldIdLst>
    <p:sldId id="318" r:id="rId2"/>
    <p:sldId id="323" r:id="rId3"/>
    <p:sldId id="322" r:id="rId4"/>
    <p:sldId id="324" r:id="rId5"/>
    <p:sldId id="256" r:id="rId6"/>
    <p:sldId id="297" r:id="rId7"/>
    <p:sldId id="294" r:id="rId8"/>
    <p:sldId id="295" r:id="rId9"/>
    <p:sldId id="263" r:id="rId10"/>
    <p:sldId id="257" r:id="rId11"/>
    <p:sldId id="258" r:id="rId12"/>
    <p:sldId id="259" r:id="rId13"/>
    <p:sldId id="262" r:id="rId14"/>
    <p:sldId id="309" r:id="rId15"/>
    <p:sldId id="289" r:id="rId16"/>
    <p:sldId id="291" r:id="rId17"/>
    <p:sldId id="290" r:id="rId18"/>
    <p:sldId id="292" r:id="rId19"/>
    <p:sldId id="302" r:id="rId20"/>
    <p:sldId id="314" r:id="rId21"/>
    <p:sldId id="311" r:id="rId22"/>
    <p:sldId id="313" r:id="rId23"/>
    <p:sldId id="306" r:id="rId24"/>
    <p:sldId id="307" r:id="rId25"/>
    <p:sldId id="308" r:id="rId26"/>
    <p:sldId id="265" r:id="rId27"/>
    <p:sldId id="287" r:id="rId28"/>
    <p:sldId id="310" r:id="rId29"/>
    <p:sldId id="319" r:id="rId30"/>
    <p:sldId id="320" r:id="rId31"/>
    <p:sldId id="266" r:id="rId32"/>
    <p:sldId id="293" r:id="rId33"/>
    <p:sldId id="284" r:id="rId34"/>
    <p:sldId id="298" r:id="rId35"/>
    <p:sldId id="299" r:id="rId36"/>
    <p:sldId id="300" r:id="rId37"/>
    <p:sldId id="268" r:id="rId38"/>
    <p:sldId id="285" r:id="rId39"/>
    <p:sldId id="286" r:id="rId40"/>
    <p:sldId id="270" r:id="rId41"/>
    <p:sldId id="317" r:id="rId42"/>
    <p:sldId id="316" r:id="rId43"/>
    <p:sldId id="315" r:id="rId44"/>
    <p:sldId id="296" r:id="rId45"/>
    <p:sldId id="288" r:id="rId46"/>
    <p:sldId id="272" r:id="rId47"/>
    <p:sldId id="303" r:id="rId48"/>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93" autoAdjust="0"/>
    <p:restoredTop sz="73058" autoAdjust="0"/>
  </p:normalViewPr>
  <p:slideViewPr>
    <p:cSldViewPr snapToGrid="0">
      <p:cViewPr varScale="1">
        <p:scale>
          <a:sx n="77" d="100"/>
          <a:sy n="77" d="100"/>
        </p:scale>
        <p:origin x="2364" y="84"/>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50052" cy="498714"/>
          </a:xfrm>
          <a:prstGeom prst="rect">
            <a:avLst/>
          </a:prstGeom>
        </p:spPr>
        <p:txBody>
          <a:bodyPr vert="horz" lIns="91486" tIns="45743" rIns="91486" bIns="45743"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561" y="0"/>
            <a:ext cx="2950051" cy="498714"/>
          </a:xfrm>
          <a:prstGeom prst="rect">
            <a:avLst/>
          </a:prstGeom>
        </p:spPr>
        <p:txBody>
          <a:bodyPr vert="horz" lIns="91486" tIns="45743" rIns="91486" bIns="45743" rtlCol="0"/>
          <a:lstStyle>
            <a:lvl1pPr algn="r">
              <a:defRPr sz="1200"/>
            </a:lvl1pPr>
          </a:lstStyle>
          <a:p>
            <a:fld id="{9911BA9F-518D-4922-AEB7-1FA311B5CF6C}" type="datetimeFigureOut">
              <a:rPr kumimoji="1" lang="ja-JP" altLang="en-US" smtClean="0"/>
              <a:t>2019/8/26</a:t>
            </a:fld>
            <a:endParaRPr kumimoji="1" lang="ja-JP" altLang="en-US"/>
          </a:p>
        </p:txBody>
      </p:sp>
      <p:sp>
        <p:nvSpPr>
          <p:cNvPr id="4" name="フッター プレースホルダー 3"/>
          <p:cNvSpPr>
            <a:spLocks noGrp="1"/>
          </p:cNvSpPr>
          <p:nvPr>
            <p:ph type="ftr" sz="quarter" idx="2"/>
          </p:nvPr>
        </p:nvSpPr>
        <p:spPr>
          <a:xfrm>
            <a:off x="0" y="9440625"/>
            <a:ext cx="2950052" cy="498714"/>
          </a:xfrm>
          <a:prstGeom prst="rect">
            <a:avLst/>
          </a:prstGeom>
        </p:spPr>
        <p:txBody>
          <a:bodyPr vert="horz" lIns="91486" tIns="45743" rIns="91486" bIns="45743" rtlCol="0" anchor="b"/>
          <a:lstStyle>
            <a:lvl1pPr algn="l">
              <a:defRPr sz="1200"/>
            </a:lvl1pPr>
          </a:lstStyle>
          <a:p>
            <a:r>
              <a:rPr kumimoji="1" lang="zh-TW" altLang="en-US" smtClean="0"/>
              <a:t>令和元年度相談支援従事者指導者養成研修 配布資料</a:t>
            </a:r>
            <a:endParaRPr kumimoji="1" lang="ja-JP" altLang="en-US"/>
          </a:p>
        </p:txBody>
      </p:sp>
      <p:sp>
        <p:nvSpPr>
          <p:cNvPr id="5" name="スライド番号プレースホルダー 4"/>
          <p:cNvSpPr>
            <a:spLocks noGrp="1"/>
          </p:cNvSpPr>
          <p:nvPr>
            <p:ph type="sldNum" sz="quarter" idx="3"/>
          </p:nvPr>
        </p:nvSpPr>
        <p:spPr>
          <a:xfrm>
            <a:off x="3855561" y="9440625"/>
            <a:ext cx="2950051" cy="498714"/>
          </a:xfrm>
          <a:prstGeom prst="rect">
            <a:avLst/>
          </a:prstGeom>
        </p:spPr>
        <p:txBody>
          <a:bodyPr vert="horz" lIns="91486" tIns="45743" rIns="91486" bIns="45743" rtlCol="0" anchor="b"/>
          <a:lstStyle>
            <a:lvl1pPr algn="r">
              <a:defRPr sz="1200"/>
            </a:lvl1pPr>
          </a:lstStyle>
          <a:p>
            <a:fld id="{B6A12617-09EC-4240-B511-BA978D8C4AE5}" type="slidenum">
              <a:rPr kumimoji="1" lang="ja-JP" altLang="en-US" smtClean="0"/>
              <a:t>‹#›</a:t>
            </a:fld>
            <a:endParaRPr kumimoji="1" lang="ja-JP" altLang="en-US"/>
          </a:p>
        </p:txBody>
      </p:sp>
    </p:spTree>
    <p:extLst>
      <p:ext uri="{BB962C8B-B14F-4D97-AF65-F5344CB8AC3E}">
        <p14:creationId xmlns:p14="http://schemas.microsoft.com/office/powerpoint/2010/main" val="567841949"/>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86" tIns="45743" rIns="91486" bIns="4574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7" cy="498693"/>
          </a:xfrm>
          <a:prstGeom prst="rect">
            <a:avLst/>
          </a:prstGeom>
        </p:spPr>
        <p:txBody>
          <a:bodyPr vert="horz" lIns="91486" tIns="45743" rIns="91486" bIns="45743" rtlCol="0"/>
          <a:lstStyle>
            <a:lvl1pPr algn="r">
              <a:defRPr sz="1200"/>
            </a:lvl1pPr>
          </a:lstStyle>
          <a:p>
            <a:fld id="{6A8A0E5E-C7C4-42F5-B81F-186C0B526191}" type="datetimeFigureOut">
              <a:rPr kumimoji="1" lang="ja-JP" altLang="en-US" smtClean="0"/>
              <a:t>2019/8/26</a:t>
            </a:fld>
            <a:endParaRPr kumimoji="1" lang="ja-JP" altLang="en-US"/>
          </a:p>
        </p:txBody>
      </p:sp>
      <p:sp>
        <p:nvSpPr>
          <p:cNvPr id="4" name="スライド イメージ プレースホルダー 3"/>
          <p:cNvSpPr>
            <a:spLocks noGrp="1" noRot="1" noChangeAspect="1"/>
          </p:cNvSpPr>
          <p:nvPr>
            <p:ph type="sldImg" idx="2"/>
          </p:nvPr>
        </p:nvSpPr>
        <p:spPr>
          <a:xfrm>
            <a:off x="1168400" y="1241425"/>
            <a:ext cx="4471988" cy="3354388"/>
          </a:xfrm>
          <a:prstGeom prst="rect">
            <a:avLst/>
          </a:prstGeom>
          <a:noFill/>
          <a:ln w="12700">
            <a:solidFill>
              <a:prstClr val="black"/>
            </a:solidFill>
          </a:ln>
        </p:spPr>
        <p:txBody>
          <a:bodyPr vert="horz" lIns="91486" tIns="45743" rIns="91486" bIns="45743"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86" tIns="45743" rIns="91486" bIns="4574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8"/>
            <a:ext cx="2949787" cy="498692"/>
          </a:xfrm>
          <a:prstGeom prst="rect">
            <a:avLst/>
          </a:prstGeom>
        </p:spPr>
        <p:txBody>
          <a:bodyPr vert="horz" lIns="91486" tIns="45743" rIns="91486" bIns="45743" rtlCol="0" anchor="b"/>
          <a:lstStyle>
            <a:lvl1pPr algn="l">
              <a:defRPr sz="1200"/>
            </a:lvl1pPr>
          </a:lstStyle>
          <a:p>
            <a:r>
              <a:rPr kumimoji="1" lang="zh-TW" altLang="en-US" smtClean="0"/>
              <a:t>令和元年度相談支援従事者指導者養成研修 配布資料</a:t>
            </a:r>
            <a:endParaRPr kumimoji="1" lang="ja-JP" altLang="en-US"/>
          </a:p>
        </p:txBody>
      </p:sp>
      <p:sp>
        <p:nvSpPr>
          <p:cNvPr id="7" name="スライド番号プレースホルダー 6"/>
          <p:cNvSpPr>
            <a:spLocks noGrp="1"/>
          </p:cNvSpPr>
          <p:nvPr>
            <p:ph type="sldNum" sz="quarter" idx="5"/>
          </p:nvPr>
        </p:nvSpPr>
        <p:spPr>
          <a:xfrm>
            <a:off x="3855839" y="9440648"/>
            <a:ext cx="2949787" cy="498692"/>
          </a:xfrm>
          <a:prstGeom prst="rect">
            <a:avLst/>
          </a:prstGeom>
        </p:spPr>
        <p:txBody>
          <a:bodyPr vert="horz" lIns="91486" tIns="45743" rIns="91486" bIns="45743" rtlCol="0" anchor="b"/>
          <a:lstStyle>
            <a:lvl1pPr algn="r">
              <a:defRPr sz="1200"/>
            </a:lvl1pPr>
          </a:lstStyle>
          <a:p>
            <a:fld id="{F78335F9-BAA0-4B02-8340-DAC482EF92A2}" type="slidenum">
              <a:rPr kumimoji="1" lang="ja-JP" altLang="en-US" smtClean="0"/>
              <a:t>‹#›</a:t>
            </a:fld>
            <a:endParaRPr kumimoji="1" lang="ja-JP" altLang="en-US"/>
          </a:p>
        </p:txBody>
      </p:sp>
    </p:spTree>
    <p:extLst>
      <p:ext uri="{BB962C8B-B14F-4D97-AF65-F5344CB8AC3E}">
        <p14:creationId xmlns:p14="http://schemas.microsoft.com/office/powerpoint/2010/main" val="3507816972"/>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www.kaigoseido.net/topics/18/20180813_web.pdf"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kaigohosho.info/hanketu-kari-wakayama.pdf" TargetMode="External"/><Relationship Id="rId2" Type="http://schemas.openxmlformats.org/officeDocument/2006/relationships/slide" Target="../slides/slide8.xml"/><Relationship Id="rId1" Type="http://schemas.openxmlformats.org/officeDocument/2006/relationships/notesMaster" Target="../notesMasters/notesMaster1.xml"/><Relationship Id="rId5" Type="http://schemas.openxmlformats.org/officeDocument/2006/relationships/hyperlink" Target="https://catalog.lib.kyushu-u.ac.jp/opac_download_md/1468218/p069.pdf" TargetMode="External"/><Relationship Id="rId4" Type="http://schemas.openxmlformats.org/officeDocument/2006/relationships/hyperlink" Target="http://hitorigurashi.jp/2019/02/15/6412/"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1</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33689135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endParaRPr kumimoji="1" lang="ja-JP" altLang="en-US" b="1" u="sng" dirty="0"/>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11</a:t>
            </a:fld>
            <a:endParaRPr kumimoji="1" lang="ja-JP" altLang="en-US" dirty="0"/>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14195251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r>
              <a:rPr kumimoji="1" lang="ja-JP" altLang="en-US" smtClean="0"/>
              <a:t>障害者へのサービスは</a:t>
            </a:r>
            <a:r>
              <a:rPr kumimoji="1" lang="en-US" altLang="ja-JP" smtClean="0"/>
              <a:t>1960</a:t>
            </a:r>
            <a:r>
              <a:rPr kumimoji="1" lang="ja-JP" altLang="en-US" smtClean="0"/>
              <a:t>年代から始まった障害者運動の高まりによって、「障害は克服するべきものではなく、社会が障害者に合わせてサービスを配備する責任をもつ」というように、障害に対する認識を変化させてきた。このため障害者サービスは社会参加を目的とした支援であり、家族支援を前提としていない。障害当事者が一人地域で家族から離れ、別の家庭をもつこともできるような、いわゆる普通の人の生活を可能とする内容となっている。介助内容には「見守り・付き添い・外出」、そして大学等修学支援までをも含む包括的なものとなっている。このように障害者への相談支援とサービスの基本は、医学モデルとは全く異なる発想をもつ社会モデルが採用されている。</a:t>
            </a:r>
            <a:endParaRPr kumimoji="1" lang="en-US" altLang="ja-JP" smtClean="0"/>
          </a:p>
          <a:p>
            <a:r>
              <a:rPr kumimoji="1" lang="ja-JP" altLang="en-US" smtClean="0"/>
              <a:t>障害者も</a:t>
            </a:r>
            <a:r>
              <a:rPr kumimoji="1" lang="en-US" altLang="ja-JP" smtClean="0"/>
              <a:t>65</a:t>
            </a:r>
            <a:r>
              <a:rPr kumimoji="1" lang="ja-JP" altLang="en-US" smtClean="0"/>
              <a:t>歳を迎えると、同一サービスがある場合は介護保険制度が優先されるが、本人の意思によって</a:t>
            </a:r>
            <a:r>
              <a:rPr kumimoji="1" lang="en-US" altLang="ja-JP" smtClean="0"/>
              <a:t>65</a:t>
            </a:r>
            <a:r>
              <a:rPr kumimoji="1" lang="ja-JP" altLang="en-US" smtClean="0"/>
              <a:t>歳を迎えても障害サービスの利用が認められ、地域での自立生活を継続できるようになってきた。</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12</a:t>
            </a:fld>
            <a:endParaRPr kumimoji="1" lang="ja-JP" altLang="en-US" dirty="0"/>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21560110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13</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29701112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14</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31413833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r>
              <a:rPr kumimoji="1" lang="ja-JP" altLang="en-US" dirty="0" smtClean="0"/>
              <a:t>・</a:t>
            </a:r>
            <a:r>
              <a:rPr kumimoji="1" lang="en-US" altLang="ja-JP" dirty="0" smtClean="0"/>
              <a:t>1970</a:t>
            </a:r>
            <a:r>
              <a:rPr kumimoji="1" lang="ja-JP" altLang="en-US" dirty="0" smtClean="0"/>
              <a:t>年代</a:t>
            </a:r>
            <a:endParaRPr kumimoji="1" lang="en-US" altLang="ja-JP" dirty="0" smtClean="0"/>
          </a:p>
          <a:p>
            <a:r>
              <a:rPr kumimoji="1" lang="ja-JP" altLang="en-US" smtClean="0"/>
              <a:t>　リハビリテーションに関する学術や政策における分野は障害</a:t>
            </a:r>
            <a:r>
              <a:rPr kumimoji="1" lang="ja-JP" altLang="en-US" dirty="0" smtClean="0"/>
              <a:t>を治癒するべきものであるという考えを提出した。しかし「環境が障害を生んでいる」という自立生活運動の発想により、日本でも重度障害者が一生施設で生活するのではなく、地域でのサービスを自力で切り開いていった。</a:t>
            </a:r>
          </a:p>
          <a:p>
            <a:endParaRPr kumimoji="1" lang="en-US" altLang="ja-JP" dirty="0" smtClean="0"/>
          </a:p>
          <a:p>
            <a:r>
              <a:rPr kumimoji="1" lang="ja-JP" altLang="en-US" dirty="0" smtClean="0"/>
              <a:t>・</a:t>
            </a:r>
            <a:r>
              <a:rPr kumimoji="1" lang="en-US" altLang="ja-JP" dirty="0" smtClean="0"/>
              <a:t>1980</a:t>
            </a:r>
            <a:r>
              <a:rPr kumimoji="1" lang="ja-JP" altLang="en-US" dirty="0" smtClean="0"/>
              <a:t>年代</a:t>
            </a:r>
            <a:endParaRPr kumimoji="1" lang="en-US" altLang="ja-JP" dirty="0" smtClean="0"/>
          </a:p>
          <a:p>
            <a:r>
              <a:rPr kumimoji="1" lang="ja-JP" altLang="en-US" dirty="0" smtClean="0"/>
              <a:t>　八王子市に日本初の自立生活センター（ヒューマンケア協会）が設立された。</a:t>
            </a:r>
            <a:endParaRPr kumimoji="1" lang="en-US" altLang="ja-JP" dirty="0" smtClean="0"/>
          </a:p>
          <a:p>
            <a:r>
              <a:rPr kumimoji="1" lang="ja-JP" altLang="en-US" dirty="0" smtClean="0"/>
              <a:t>　自立生活センターとは、</a:t>
            </a:r>
            <a:endParaRPr kumimoji="1" lang="en-US" altLang="ja-JP" dirty="0" smtClean="0"/>
          </a:p>
          <a:p>
            <a:r>
              <a:rPr kumimoji="1" lang="ja-JP" altLang="en-US" dirty="0" smtClean="0"/>
              <a:t>　</a:t>
            </a:r>
            <a:r>
              <a:rPr kumimoji="1" lang="en-US" altLang="ja-JP" dirty="0" smtClean="0"/>
              <a:t>1.</a:t>
            </a:r>
            <a:r>
              <a:rPr kumimoji="1" lang="en-US" altLang="ja-JP" baseline="0" dirty="0" smtClean="0"/>
              <a:t> </a:t>
            </a:r>
            <a:r>
              <a:rPr kumimoji="1" lang="ja-JP" altLang="en-US" dirty="0" smtClean="0"/>
              <a:t>代表・事務局長が障害当事者であり、運営委員の過半数が障害当事者であること、</a:t>
            </a:r>
            <a:endParaRPr kumimoji="1" lang="en-US" altLang="ja-JP" dirty="0" smtClean="0"/>
          </a:p>
          <a:p>
            <a:r>
              <a:rPr kumimoji="1" lang="ja-JP" altLang="en-US" dirty="0" smtClean="0"/>
              <a:t>　</a:t>
            </a:r>
            <a:r>
              <a:rPr kumimoji="1" lang="en-US" altLang="ja-JP" dirty="0" smtClean="0"/>
              <a:t>2. </a:t>
            </a:r>
            <a:r>
              <a:rPr kumimoji="1" lang="ja-JP" altLang="en-US" dirty="0" smtClean="0"/>
              <a:t>以下のサービスを提供していること</a:t>
            </a:r>
            <a:endParaRPr kumimoji="1" lang="en-US" altLang="ja-JP" dirty="0" smtClean="0"/>
          </a:p>
          <a:p>
            <a:r>
              <a:rPr kumimoji="1" lang="ja-JP" altLang="en-US" dirty="0" smtClean="0"/>
              <a:t>　①ピアカウンセリング、➁</a:t>
            </a:r>
            <a:r>
              <a:rPr kumimoji="1" lang="en-US" altLang="ja-JP" dirty="0" smtClean="0"/>
              <a:t>IL</a:t>
            </a:r>
            <a:r>
              <a:rPr kumimoji="1" lang="ja-JP" altLang="en-US" dirty="0" smtClean="0"/>
              <a:t>プログラム（自立生活プログラム）、③介助サービス、④個人アドボカシーとシステムアドボカシー</a:t>
            </a:r>
            <a:endParaRPr kumimoji="1" lang="en-US" altLang="ja-JP" dirty="0" smtClean="0"/>
          </a:p>
          <a:p>
            <a:r>
              <a:rPr kumimoji="1" lang="ja-JP" altLang="en-US" dirty="0" smtClean="0"/>
              <a:t>　</a:t>
            </a:r>
            <a:endParaRPr kumimoji="1" lang="en-US" altLang="ja-JP" dirty="0" smtClean="0"/>
          </a:p>
          <a:p>
            <a:r>
              <a:rPr kumimoji="1" lang="ja-JP" altLang="en-US" dirty="0" smtClean="0"/>
              <a:t>　障害を受容して地域で親元から離れて自立生活することを、自立生活運動と名付けた。</a:t>
            </a:r>
            <a:r>
              <a:rPr kumimoji="1" lang="en-US" altLang="ja-JP" dirty="0" smtClean="0"/>
              <a:t> </a:t>
            </a:r>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15</a:t>
            </a:fld>
            <a:endParaRPr kumimoji="1" lang="ja-JP" altLang="en-US" dirty="0"/>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32896216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pPr fontAlgn="base"/>
            <a:r>
              <a:rPr lang="ja-JP" altLang="en-US" dirty="0"/>
              <a:t>自立生活運動とは、障害当事者自身によって、障害者が地域で生活をするために必要な制度や社会の意識を新しくつくりかえることである。それは、制度的に介助を保障することだったり、道路や建物をバリアフリー化することだったり、障害者への差別や偏見をなくすことをも含む。また、障害者ひとりひとりが、 障害を理由に奪われていた経験を取り戻し、自分にもともとある力に気づいていく過程でもある。</a:t>
            </a:r>
          </a:p>
          <a:p>
            <a:pPr fontAlgn="base"/>
            <a:r>
              <a:rPr lang="ja-JP" altLang="en-US" dirty="0"/>
              <a:t>自立生活運動は、</a:t>
            </a:r>
            <a:r>
              <a:rPr lang="en-US" altLang="ja-JP" dirty="0"/>
              <a:t>1960</a:t>
            </a:r>
            <a:r>
              <a:rPr lang="ja-JP" altLang="en-US" dirty="0"/>
              <a:t>年代アメリカで「障害者にもみんなと同じ権利を」と、障害者が声を上げたことからはじまりまった。</a:t>
            </a:r>
          </a:p>
          <a:p>
            <a:endParaRPr kumimoji="1" lang="en-US" altLang="ja-JP" dirty="0" smtClean="0"/>
          </a:p>
          <a:p>
            <a:r>
              <a:rPr kumimoji="1" lang="ja-JP" altLang="en-US" dirty="0" smtClean="0"/>
              <a:t>＜世界初の障害者情報誌</a:t>
            </a:r>
            <a:r>
              <a:rPr kumimoji="1" lang="en-US" altLang="ja-JP" dirty="0" smtClean="0"/>
              <a:t>『</a:t>
            </a:r>
            <a:r>
              <a:rPr kumimoji="1" lang="ja-JP" altLang="en-US" dirty="0" smtClean="0"/>
              <a:t>リハビリテーションギャゼット</a:t>
            </a:r>
            <a:r>
              <a:rPr kumimoji="1" lang="en-US" altLang="ja-JP" dirty="0" smtClean="0"/>
              <a:t>』</a:t>
            </a:r>
            <a:r>
              <a:rPr kumimoji="1" lang="ja-JP" altLang="en-US" dirty="0" smtClean="0"/>
              <a:t>より＞</a:t>
            </a:r>
          </a:p>
          <a:p>
            <a:r>
              <a:rPr kumimoji="1" lang="ja-JP" altLang="en-US" dirty="0" smtClean="0"/>
              <a:t>「自立（生活）とは、どこに住むか、いかに住むか、どうやって自分の生活をまかなうか、を選択する自由をいう。それは自分が選んだ地域で生活することであり、ルームメートを持つか一人暮らしをするか自分で決めることであり、自分の生活</a:t>
            </a:r>
            <a:r>
              <a:rPr kumimoji="1" lang="ja-JP" altLang="en-US" dirty="0" err="1" smtClean="0"/>
              <a:t>ー</a:t>
            </a:r>
            <a:r>
              <a:rPr kumimoji="1" lang="ja-JP" altLang="en-US" dirty="0" smtClean="0"/>
              <a:t>日々の暮らし、食べ物、娯楽、趣味、悪事、善行、友人等々</a:t>
            </a:r>
            <a:r>
              <a:rPr kumimoji="1" lang="ja-JP" altLang="en-US" dirty="0" err="1" smtClean="0"/>
              <a:t>ー</a:t>
            </a:r>
            <a:r>
              <a:rPr kumimoji="1" lang="ja-JP" altLang="en-US" dirty="0" smtClean="0"/>
              <a:t>すべてを自分の決断と責任でやっていくことであり、危険を冒したり、誤ちを犯す自由であり、自立した生活をすることによって、自立生活を学ぶ自由でもある。」</a:t>
            </a:r>
            <a:endParaRPr kumimoji="1" lang="en-US" altLang="ja-JP" dirty="0" smtClean="0"/>
          </a:p>
          <a:p>
            <a:endParaRPr kumimoji="1" lang="en-US" altLang="ja-JP" dirty="0" smtClean="0"/>
          </a:p>
          <a:p>
            <a:r>
              <a:rPr kumimoji="1" lang="ja-JP" altLang="en-US" dirty="0" smtClean="0"/>
              <a:t>・自己選択・自己決定の論理</a:t>
            </a:r>
            <a:endParaRPr kumimoji="1" lang="en-US" altLang="ja-JP" dirty="0" smtClean="0"/>
          </a:p>
          <a:p>
            <a:r>
              <a:rPr kumimoji="1" lang="ja-JP" altLang="en-US" dirty="0" smtClean="0"/>
              <a:t>　障害当事者本人の親や医療者、専門家の意見に左右されず、自分らしい生き方を自己決定し、一個の個人として地域で暮らしていくことを「自己決定」し、周囲の親だけでなく地域の社会的資源に依存してサービスを使って生きていくこと。</a:t>
            </a:r>
            <a:endParaRPr kumimoji="1" lang="en-US" altLang="ja-JP" dirty="0" smtClean="0"/>
          </a:p>
          <a:p>
            <a:endParaRPr kumimoji="1" lang="en-US" altLang="ja-JP" dirty="0" smtClean="0"/>
          </a:p>
          <a:p>
            <a:r>
              <a:rPr kumimoji="1" lang="ja-JP" altLang="en-US" dirty="0" smtClean="0"/>
              <a:t>・失敗する権利</a:t>
            </a:r>
            <a:endParaRPr kumimoji="1" lang="en-US" altLang="ja-JP" dirty="0" smtClean="0"/>
          </a:p>
          <a:p>
            <a:r>
              <a:rPr kumimoji="1" lang="ja-JP" altLang="en-US" dirty="0" smtClean="0"/>
              <a:t>　親元にいては過保護に守られた生活で新たな経験を積むことができない。当事者が新たな経験を求めて失敗しながら学んでいくことによって成長する。このことを実践の中で支援者とともに学んでいくことが必要である。これが従来の福祉概念とは直接対立する点である。</a:t>
            </a:r>
            <a:endParaRPr kumimoji="1" lang="en-US" altLang="ja-JP" dirty="0" smtClean="0"/>
          </a:p>
          <a:p>
            <a:endParaRPr kumimoji="1" lang="en-US" altLang="ja-JP" dirty="0" smtClean="0"/>
          </a:p>
          <a:p>
            <a:r>
              <a:rPr kumimoji="1" lang="ja-JP" altLang="en-US" dirty="0" smtClean="0"/>
              <a:t>・エンパワメント</a:t>
            </a:r>
            <a:endParaRPr kumimoji="1" lang="en-US" altLang="ja-JP" dirty="0" smtClean="0"/>
          </a:p>
          <a:p>
            <a:r>
              <a:rPr kumimoji="1" lang="ja-JP" altLang="en-US" dirty="0" smtClean="0"/>
              <a:t>　障害を負ったが故に社会のお荷物となり、親の管理下に置かれる生活の中で新たな人生を歩みだすためには自己決定できる個人であるという意識を取り戻すことが必要である。そのために自立する先輩障害者から料理の仕方や性の問題、対人関係の作り方、車いすで電車やタクシーに乗って外出する方法などを学ぶことによって、次第に自信を取り戻していくことが力をつける＝エンパワメントと呼ばれるものであ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16</a:t>
            </a:fld>
            <a:endParaRPr kumimoji="1" lang="ja-JP" altLang="en-US" dirty="0"/>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5433803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pPr fontAlgn="base"/>
            <a:r>
              <a:rPr lang="ja-JP" altLang="en-US" dirty="0"/>
              <a:t>ピアカウンセリングは</a:t>
            </a:r>
            <a:r>
              <a:rPr lang="en-US" altLang="ja-JP" dirty="0"/>
              <a:t>1970</a:t>
            </a:r>
            <a:r>
              <a:rPr lang="ja-JP" altLang="en-US" dirty="0"/>
              <a:t>年代初め、アメリカで始まった自立生活運動の中でスタートしました。自立生活運動は、障害を持つ当事者自身が自己決定権や自己選択権を育てあい、支えあって、隔離されることなく、平等に社会参加していくことを目指して実施されている。ピア・カウンセリングとは、自立生活運動における仲間（ピア）への基本姿勢のようなものである。</a:t>
            </a:r>
          </a:p>
          <a:p>
            <a:pPr fontAlgn="base"/>
            <a:r>
              <a:rPr lang="ja-JP" altLang="en-US" dirty="0"/>
              <a:t>ピアカウンセリングでは、お互いに平等な立場で話を聞き合い、きめ細かなサポートによって、地域での自立生活を実現する手助けをしている。</a:t>
            </a:r>
          </a:p>
          <a:p>
            <a:pPr fontAlgn="base"/>
            <a:r>
              <a:rPr lang="ja-JP" altLang="en-US" dirty="0"/>
              <a:t>ピアカウンセリングの役割には、大きくわけると以下二つの側面がある。</a:t>
            </a:r>
            <a:endParaRPr lang="en-US" altLang="ja-JP" dirty="0"/>
          </a:p>
          <a:p>
            <a:pPr fontAlgn="base"/>
            <a:endParaRPr lang="ja-JP" altLang="en-US" dirty="0"/>
          </a:p>
          <a:p>
            <a:pPr fontAlgn="base"/>
            <a:r>
              <a:rPr lang="ja-JP" altLang="en-US" dirty="0"/>
              <a:t>●精神的サポート 「ありのままのあなたでいいよ」というメッセージ。お互いを尊重しあう。</a:t>
            </a:r>
          </a:p>
          <a:p>
            <a:pPr fontAlgn="base"/>
            <a:r>
              <a:rPr lang="ja-JP" altLang="en-US" dirty="0"/>
              <a:t>・自己信頼を回復するためのサポート</a:t>
            </a:r>
          </a:p>
          <a:p>
            <a:pPr fontAlgn="base"/>
            <a:r>
              <a:rPr lang="ja-JP" altLang="en-US" dirty="0"/>
              <a:t>・権利擁護、自立意識確立のサポート</a:t>
            </a:r>
          </a:p>
          <a:p>
            <a:pPr fontAlgn="base"/>
            <a:r>
              <a:rPr lang="ja-JP" altLang="en-US" dirty="0"/>
              <a:t>・施設や親元から独立するためのサポート</a:t>
            </a:r>
          </a:p>
          <a:p>
            <a:pPr fontAlgn="base"/>
            <a:r>
              <a:rPr lang="ja-JP" altLang="en-US" dirty="0"/>
              <a:t>・性</a:t>
            </a:r>
            <a:r>
              <a:rPr lang="ja-JP" altLang="en-US"/>
              <a:t>やセクシュアリティ</a:t>
            </a:r>
            <a:r>
              <a:rPr lang="ja-JP" altLang="en-US" dirty="0"/>
              <a:t>についての悩みに対するサポート</a:t>
            </a:r>
          </a:p>
          <a:p>
            <a:pPr fontAlgn="base"/>
            <a:r>
              <a:rPr lang="ja-JP" altLang="en-US" dirty="0"/>
              <a:t>・その他対人関係等、自立生活全般に必要な精神的サポート</a:t>
            </a:r>
          </a:p>
          <a:p>
            <a:pPr fontAlgn="base"/>
            <a:endParaRPr lang="en-US" altLang="ja-JP" dirty="0"/>
          </a:p>
          <a:p>
            <a:pPr fontAlgn="base"/>
            <a:r>
              <a:rPr lang="ja-JP" altLang="en-US" dirty="0"/>
              <a:t>●自立のための情報提供</a:t>
            </a:r>
          </a:p>
          <a:p>
            <a:pPr fontAlgn="base"/>
            <a:r>
              <a:rPr lang="ja-JP" altLang="en-US" dirty="0"/>
              <a:t>・住宅探し、情報提供と改造等の相談</a:t>
            </a:r>
          </a:p>
          <a:p>
            <a:pPr fontAlgn="base"/>
            <a:r>
              <a:rPr lang="ja-JP" altLang="en-US" dirty="0"/>
              <a:t>・所得保障に関する相談、情報提供</a:t>
            </a:r>
          </a:p>
          <a:p>
            <a:pPr fontAlgn="base"/>
            <a:r>
              <a:rPr lang="ja-JP" altLang="en-US" dirty="0"/>
              <a:t>・仕事、職業に関する相談、情報提供</a:t>
            </a:r>
          </a:p>
          <a:p>
            <a:pPr fontAlgn="base"/>
            <a:r>
              <a:rPr lang="ja-JP" altLang="en-US" dirty="0"/>
              <a:t>・介助に関するさまざまな情報提供</a:t>
            </a:r>
          </a:p>
          <a:p>
            <a:pPr fontAlgn="base"/>
            <a:r>
              <a:rPr lang="ja-JP" altLang="en-US" dirty="0"/>
              <a:t>・余暇・旅行・レジャー情報提供</a:t>
            </a:r>
          </a:p>
          <a:p>
            <a:pPr fontAlgn="base"/>
            <a:r>
              <a:rPr lang="ja-JP" altLang="en-US" dirty="0"/>
              <a:t>・その他、自立生活に関する全般的情報提供および相談</a:t>
            </a:r>
          </a:p>
          <a:p>
            <a:pPr fontAlgn="base"/>
            <a:endParaRPr lang="en-US" altLang="ja-JP" dirty="0"/>
          </a:p>
          <a:p>
            <a:pPr fontAlgn="base"/>
            <a:r>
              <a:rPr lang="ja-JP" altLang="en-US" dirty="0"/>
              <a:t>以上のような相談に応じる障害者を、ピア・カウンセラーと呼ぶ。自立生活運動が提唱するピア・カウンセラーは、単なるアドバイザーではない。当事者のことをもっともよく理解しているのは、その人自身であるという人間信頼、自己信頼にのっとった立場に立つ。平等に、対等に、力と時間をつかい、自立生活の実現のサポートを行う。</a:t>
            </a:r>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17</a:t>
            </a:fld>
            <a:endParaRPr kumimoji="1" lang="ja-JP" altLang="en-US" dirty="0"/>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17338462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pPr fontAlgn="base"/>
            <a:r>
              <a:rPr lang="ja-JP" altLang="en-US" dirty="0"/>
              <a:t>自立生活プログラム（</a:t>
            </a:r>
            <a:r>
              <a:rPr lang="en-US" altLang="ja-JP" dirty="0"/>
              <a:t>ILP</a:t>
            </a:r>
            <a:r>
              <a:rPr lang="ja-JP" altLang="en-US" dirty="0"/>
              <a:t>）とは、障害者が自立生活に必要な心構えや技術を学ぶ場です。障害者と健常者が共に生きる場をつくるために、まず「障害者自身が力をつけていく場」である。</a:t>
            </a:r>
          </a:p>
          <a:p>
            <a:pPr fontAlgn="base"/>
            <a:r>
              <a:rPr lang="ja-JP" altLang="en-US" dirty="0"/>
              <a:t>施設や在宅の閉鎖的な場所で暮らしてきた障害者が社会の中で自立生活をしていく時に、先輩の障害者から生活技能を学ぶためにつくられた、障害者文化の伝達の場ともいえるもの。生活技能とは、対人関係のつくり方、介助者との接し方、住宅、性について、健康管理、トラブルの処理方法、金銭管理、調理、危機管理、社会資源の使い方、などを指す。</a:t>
            </a:r>
          </a:p>
          <a:p>
            <a:pPr fontAlgn="base"/>
            <a:r>
              <a:rPr lang="ja-JP" altLang="en-US" dirty="0"/>
              <a:t>各プログラムの内容は対象者の目標によって決めます。「介助者との関係」や「制度を使いこなす」、「指示を出して好きな料理をつくる」、「金銭管理」、「フィールドトリップ（外出プログラム）」など、自立生活に必要なあらゆることがプログラムとして提供されている。</a:t>
            </a:r>
          </a:p>
          <a:p>
            <a:pPr fontAlgn="base"/>
            <a:r>
              <a:rPr lang="ja-JP" altLang="en-US" dirty="0"/>
              <a:t>プログラムの形態は、個人プログラム、グループプログラムの２種類がある。また、</a:t>
            </a:r>
            <a:r>
              <a:rPr lang="en-US" altLang="ja-JP" dirty="0"/>
              <a:t>3</a:t>
            </a:r>
            <a:r>
              <a:rPr lang="ja-JP" altLang="en-US" dirty="0" err="1"/>
              <a:t>ー</a:t>
            </a:r>
            <a:r>
              <a:rPr lang="en-US" altLang="ja-JP" dirty="0"/>
              <a:t>5</a:t>
            </a:r>
            <a:r>
              <a:rPr lang="ja-JP" altLang="en-US" dirty="0"/>
              <a:t>回程度の短期プログラムと</a:t>
            </a:r>
            <a:r>
              <a:rPr lang="en-US" altLang="ja-JP" dirty="0"/>
              <a:t>12―15</a:t>
            </a:r>
            <a:r>
              <a:rPr lang="ja-JP" altLang="en-US" dirty="0"/>
              <a:t>回で３ヶ月以上かかる長期プログラムとがある。参加対象者の生活経験や年齢、障害の種類などを考慮してさまざまな内容のものが企画されている。</a:t>
            </a:r>
          </a:p>
          <a:p>
            <a:pPr fontAlgn="base"/>
            <a:r>
              <a:rPr lang="en-US" altLang="ja-JP" dirty="0"/>
              <a:t>ILP</a:t>
            </a:r>
            <a:r>
              <a:rPr lang="ja-JP" altLang="en-US" dirty="0"/>
              <a:t>のリーダーは障害をもつ当事者が担当するので、安心して相談、質問ができる。</a:t>
            </a:r>
          </a:p>
          <a:p>
            <a:endParaRPr kumimoji="1" lang="ja-JP" altLang="en-US" dirty="0"/>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18</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2188212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fontScale="40000" lnSpcReduction="20000"/>
          </a:bodyPr>
          <a:lstStyle/>
          <a:p>
            <a:pPr lvl="1">
              <a:lnSpc>
                <a:spcPct val="150000"/>
              </a:lnSpc>
            </a:pPr>
            <a:r>
              <a:rPr lang="ja-JP" altLang="en-US" sz="1200">
                <a:latin typeface="+mn-lt"/>
              </a:rPr>
              <a:t>精神障害者の当事者活動と障害福祉</a:t>
            </a:r>
            <a:endParaRPr lang="en-US" altLang="ja-JP" sz="1200" dirty="0">
              <a:latin typeface="+mn-lt"/>
            </a:endParaRPr>
          </a:p>
          <a:p>
            <a:pPr lvl="1">
              <a:lnSpc>
                <a:spcPct val="150000"/>
              </a:lnSpc>
            </a:pPr>
            <a:endParaRPr lang="en-US" altLang="ja-JP" sz="1200" dirty="0">
              <a:latin typeface="+mn-lt"/>
            </a:endParaRPr>
          </a:p>
          <a:p>
            <a:pPr lvl="1">
              <a:lnSpc>
                <a:spcPct val="150000"/>
              </a:lnSpc>
            </a:pPr>
            <a:r>
              <a:rPr lang="ja-JP" altLang="en-US" sz="1200">
                <a:latin typeface="+mn-lt"/>
              </a:rPr>
              <a:t>○法律との関係（当事者運動の背景が伝わればよいので、大まかででよい）</a:t>
            </a:r>
            <a:endParaRPr lang="en-US" altLang="ja-JP" sz="1200" dirty="0">
              <a:latin typeface="+mn-lt"/>
            </a:endParaRPr>
          </a:p>
          <a:p>
            <a:pPr lvl="1">
              <a:lnSpc>
                <a:spcPct val="150000"/>
              </a:lnSpc>
            </a:pPr>
            <a:r>
              <a:rPr lang="ja-JP" altLang="en-US" sz="1200">
                <a:latin typeface="+mn-lt"/>
              </a:rPr>
              <a:t>・精神障害者は長らく保健医療の対象であり、障害福祉の対象で</a:t>
            </a:r>
            <a:r>
              <a:rPr lang="ja-JP" altLang="en-US" sz="1200" smtClean="0">
                <a:latin typeface="+mn-lt"/>
              </a:rPr>
              <a:t>はなかった。</a:t>
            </a:r>
            <a:endParaRPr lang="en-US" altLang="ja-JP" sz="1200" dirty="0">
              <a:latin typeface="+mn-lt"/>
            </a:endParaRPr>
          </a:p>
          <a:p>
            <a:pPr lvl="1">
              <a:lnSpc>
                <a:spcPct val="150000"/>
              </a:lnSpc>
            </a:pPr>
            <a:r>
              <a:rPr lang="ja-JP" altLang="en-US" sz="1200">
                <a:latin typeface="+mn-lt"/>
              </a:rPr>
              <a:t>・現在の精神保健福祉法が遡る法律としては、</a:t>
            </a:r>
            <a:r>
              <a:rPr lang="en-US" altLang="ja-JP" sz="1200" dirty="0">
                <a:latin typeface="+mn-lt"/>
              </a:rPr>
              <a:t>1900</a:t>
            </a:r>
            <a:r>
              <a:rPr lang="ja-JP" altLang="en-US" sz="1200">
                <a:latin typeface="+mn-lt"/>
              </a:rPr>
              <a:t>年精神病者監護法、</a:t>
            </a:r>
            <a:r>
              <a:rPr lang="en-US" altLang="ja-JP" sz="1200" dirty="0">
                <a:latin typeface="+mn-lt"/>
              </a:rPr>
              <a:t>1950</a:t>
            </a:r>
            <a:r>
              <a:rPr lang="ja-JP" altLang="en-US" sz="1200">
                <a:latin typeface="+mn-lt"/>
              </a:rPr>
              <a:t>年精神衛生法があるが、医療や入院について定めているもので、精神障害者の人権</a:t>
            </a:r>
            <a:r>
              <a:rPr lang="ja-JP" altLang="en-US" sz="1200" smtClean="0">
                <a:latin typeface="+mn-lt"/>
              </a:rPr>
              <a:t>が保障されていないものだった。</a:t>
            </a:r>
            <a:endParaRPr lang="en-US" altLang="ja-JP" sz="1200" dirty="0">
              <a:latin typeface="+mn-lt"/>
            </a:endParaRPr>
          </a:p>
          <a:p>
            <a:pPr lvl="1">
              <a:lnSpc>
                <a:spcPct val="150000"/>
              </a:lnSpc>
            </a:pPr>
            <a:r>
              <a:rPr lang="ja-JP" altLang="en-US" sz="1200">
                <a:latin typeface="+mn-lt"/>
              </a:rPr>
              <a:t>・</a:t>
            </a:r>
            <a:r>
              <a:rPr lang="en-US" altLang="ja-JP" sz="1200" dirty="0">
                <a:latin typeface="+mn-lt"/>
              </a:rPr>
              <a:t>1993</a:t>
            </a:r>
            <a:r>
              <a:rPr lang="ja-JP" altLang="en-US" sz="1200">
                <a:latin typeface="+mn-lt"/>
              </a:rPr>
              <a:t>年の障害者基本法により、障害者として</a:t>
            </a:r>
            <a:r>
              <a:rPr lang="ja-JP" altLang="en-US" sz="1200" smtClean="0">
                <a:latin typeface="+mn-lt"/>
              </a:rPr>
              <a:t>位置づけられた。</a:t>
            </a:r>
            <a:endParaRPr lang="en-US" altLang="ja-JP" sz="1200" dirty="0">
              <a:latin typeface="+mn-lt"/>
            </a:endParaRPr>
          </a:p>
          <a:p>
            <a:pPr lvl="1">
              <a:lnSpc>
                <a:spcPct val="150000"/>
              </a:lnSpc>
            </a:pPr>
            <a:r>
              <a:rPr lang="ja-JP" altLang="en-US" sz="1200">
                <a:latin typeface="+mn-lt"/>
              </a:rPr>
              <a:t>・</a:t>
            </a:r>
            <a:r>
              <a:rPr lang="en-US" altLang="ja-JP" sz="1200" dirty="0">
                <a:latin typeface="+mn-lt"/>
              </a:rPr>
              <a:t>1995</a:t>
            </a:r>
            <a:r>
              <a:rPr lang="ja-JP" altLang="en-US" sz="1200">
                <a:latin typeface="+mn-lt"/>
              </a:rPr>
              <a:t>年の精神保健福祉法改正により、手帳制度が創設</a:t>
            </a:r>
            <a:r>
              <a:rPr lang="ja-JP" altLang="en-US" sz="1200" smtClean="0">
                <a:latin typeface="+mn-lt"/>
              </a:rPr>
              <a:t>された</a:t>
            </a:r>
            <a:r>
              <a:rPr lang="ja-JP" altLang="en-US" sz="1200">
                <a:latin typeface="+mn-lt"/>
              </a:rPr>
              <a:t>。</a:t>
            </a:r>
            <a:r>
              <a:rPr lang="en-US" altLang="ja-JP" sz="1200" dirty="0">
                <a:latin typeface="+mn-lt"/>
              </a:rPr>
              <a:t>1999</a:t>
            </a:r>
            <a:r>
              <a:rPr lang="ja-JP" altLang="en-US" sz="1200">
                <a:latin typeface="+mn-lt"/>
              </a:rPr>
              <a:t>年にはホームヘルプ、ショートステイ、グループホームなどのサービスが設けられて</a:t>
            </a:r>
            <a:r>
              <a:rPr lang="ja-JP" altLang="en-US" sz="1200" smtClean="0">
                <a:latin typeface="+mn-lt"/>
              </a:rPr>
              <a:t>いる。</a:t>
            </a:r>
            <a:endParaRPr lang="en-US" altLang="ja-JP" sz="1200" dirty="0">
              <a:latin typeface="+mn-lt"/>
            </a:endParaRPr>
          </a:p>
          <a:p>
            <a:pPr lvl="1">
              <a:lnSpc>
                <a:spcPct val="150000"/>
              </a:lnSpc>
            </a:pPr>
            <a:endParaRPr lang="en-US" altLang="ja-JP" sz="1200" dirty="0">
              <a:latin typeface="+mn-lt"/>
            </a:endParaRPr>
          </a:p>
          <a:p>
            <a:pPr lvl="1">
              <a:lnSpc>
                <a:spcPct val="150000"/>
              </a:lnSpc>
            </a:pPr>
            <a:r>
              <a:rPr lang="ja-JP" altLang="en-US" sz="1200">
                <a:latin typeface="+mn-lt"/>
              </a:rPr>
              <a:t>○当事者運動</a:t>
            </a:r>
            <a:endParaRPr lang="en-US" altLang="ja-JP" sz="1200" dirty="0">
              <a:latin typeface="+mn-lt"/>
            </a:endParaRPr>
          </a:p>
          <a:p>
            <a:pPr lvl="1">
              <a:lnSpc>
                <a:spcPct val="150000"/>
              </a:lnSpc>
            </a:pPr>
            <a:r>
              <a:rPr lang="ja-JP" altLang="en-US" sz="1200">
                <a:latin typeface="+mn-lt"/>
              </a:rPr>
              <a:t>・戦後まもなく一部の先進的な精神科病院に於いて患者会が組織</a:t>
            </a:r>
            <a:r>
              <a:rPr lang="ja-JP" altLang="en-US" sz="1200" smtClean="0">
                <a:latin typeface="+mn-lt"/>
              </a:rPr>
              <a:t>された</a:t>
            </a:r>
            <a:r>
              <a:rPr lang="ja-JP" altLang="en-US" sz="1200">
                <a:latin typeface="+mn-lt"/>
              </a:rPr>
              <a:t>。</a:t>
            </a:r>
            <a:endParaRPr lang="en-US" altLang="ja-JP" sz="1200" dirty="0">
              <a:latin typeface="+mn-lt"/>
            </a:endParaRPr>
          </a:p>
          <a:p>
            <a:pPr lvl="1">
              <a:lnSpc>
                <a:spcPct val="150000"/>
              </a:lnSpc>
            </a:pPr>
            <a:r>
              <a:rPr lang="ja-JP" altLang="en-US" sz="1200">
                <a:latin typeface="+mn-lt"/>
              </a:rPr>
              <a:t>・</a:t>
            </a:r>
            <a:r>
              <a:rPr lang="en-US" altLang="ja-JP" sz="1200" dirty="0">
                <a:latin typeface="+mn-lt"/>
              </a:rPr>
              <a:t>1970</a:t>
            </a:r>
            <a:r>
              <a:rPr lang="ja-JP" altLang="en-US" sz="1200">
                <a:latin typeface="+mn-lt"/>
              </a:rPr>
              <a:t>年以降地域に於いても当事者団体が</a:t>
            </a:r>
            <a:r>
              <a:rPr lang="ja-JP" altLang="en-US" sz="1200" smtClean="0">
                <a:latin typeface="+mn-lt"/>
              </a:rPr>
              <a:t>作られてゆく。</a:t>
            </a:r>
            <a:r>
              <a:rPr lang="ja-JP" altLang="en-US" sz="1200">
                <a:latin typeface="+mn-lt"/>
              </a:rPr>
              <a:t>やがて団体同士が集まり全国組織へと発展</a:t>
            </a:r>
            <a:r>
              <a:rPr lang="ja-JP" altLang="en-US" sz="1200" smtClean="0">
                <a:latin typeface="+mn-lt"/>
              </a:rPr>
              <a:t>した。</a:t>
            </a:r>
            <a:endParaRPr lang="en-US" altLang="ja-JP" sz="1200" dirty="0">
              <a:latin typeface="+mn-lt"/>
            </a:endParaRPr>
          </a:p>
          <a:p>
            <a:pPr lvl="1">
              <a:lnSpc>
                <a:spcPct val="150000"/>
              </a:lnSpc>
            </a:pPr>
            <a:r>
              <a:rPr lang="ja-JP" altLang="en-US" sz="1200">
                <a:latin typeface="+mn-lt"/>
              </a:rPr>
              <a:t>・それらの活動は、近隣に住む当事者同士、会員同士による相互扶助を基盤にしつつ、社会運動としての側面を色濃く持って</a:t>
            </a:r>
            <a:r>
              <a:rPr lang="ja-JP" altLang="en-US" sz="1200" smtClean="0">
                <a:latin typeface="+mn-lt"/>
              </a:rPr>
              <a:t>いた</a:t>
            </a:r>
            <a:r>
              <a:rPr lang="ja-JP" altLang="en-US" sz="1200">
                <a:latin typeface="+mn-lt"/>
              </a:rPr>
              <a:t>。精神障害者に対する障害年金受給を求める運動、触法行為やその恐れのある精神障害者を再発防止や治安維持を目的として他の者とは異なる処遇を行う保安処分への反対運動、精神衛生法や精神保健福祉法の改正運動など</a:t>
            </a:r>
            <a:r>
              <a:rPr lang="ja-JP" altLang="en-US" sz="1200" smtClean="0">
                <a:latin typeface="+mn-lt"/>
              </a:rPr>
              <a:t>である。</a:t>
            </a:r>
            <a:endParaRPr lang="en-US" altLang="ja-JP" sz="1200" dirty="0">
              <a:latin typeface="+mn-lt"/>
            </a:endParaRPr>
          </a:p>
          <a:p>
            <a:pPr lvl="1">
              <a:lnSpc>
                <a:spcPct val="150000"/>
              </a:lnSpc>
            </a:pPr>
            <a:endParaRPr kumimoji="1" lang="en-US" altLang="ja-JP" sz="1200" dirty="0">
              <a:latin typeface="+mn-lt"/>
            </a:endParaRPr>
          </a:p>
        </p:txBody>
      </p:sp>
      <p:sp>
        <p:nvSpPr>
          <p:cNvPr id="4" name="スライド番号プレースホルダー 3"/>
          <p:cNvSpPr>
            <a:spLocks noGrp="1"/>
          </p:cNvSpPr>
          <p:nvPr>
            <p:ph type="sldNum" sz="quarter" idx="5"/>
          </p:nvPr>
        </p:nvSpPr>
        <p:spPr/>
        <p:txBody>
          <a:bodyPr/>
          <a:lstStyle/>
          <a:p>
            <a:fld id="{511C9591-374B-1E40-A8B3-E747B304BCBD}" type="slidenum">
              <a:rPr lang="ja-JP" altLang="en-US" smtClean="0">
                <a:solidFill>
                  <a:prstClr val="black"/>
                </a:solidFill>
                <a:latin typeface="Calibri"/>
                <a:ea typeface="ＭＳ Ｐゴシック" panose="020B0600070205080204" pitchFamily="50" charset="-128"/>
              </a:rPr>
              <a:pPr/>
              <a:t>19</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32067906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fontScale="40000" lnSpcReduction="20000"/>
          </a:bodyPr>
          <a:lstStyle/>
          <a:p>
            <a:pPr lvl="1">
              <a:lnSpc>
                <a:spcPct val="150000"/>
              </a:lnSpc>
            </a:pPr>
            <a:r>
              <a:rPr lang="ja-JP" altLang="en-US" sz="1200">
                <a:latin typeface="+mn-lt"/>
              </a:rPr>
              <a:t>○</a:t>
            </a:r>
          </a:p>
          <a:p>
            <a:pPr lvl="1">
              <a:lnSpc>
                <a:spcPct val="150000"/>
              </a:lnSpc>
            </a:pPr>
            <a:r>
              <a:rPr lang="ja-JP" altLang="en-US" sz="1200">
                <a:latin typeface="+mn-lt"/>
              </a:rPr>
              <a:t>・</a:t>
            </a:r>
            <a:r>
              <a:rPr lang="en-US" altLang="ja-JP" sz="1200">
                <a:latin typeface="+mn-lt"/>
              </a:rPr>
              <a:t>1990</a:t>
            </a:r>
            <a:r>
              <a:rPr lang="ja-JP" altLang="en-US" sz="1200">
                <a:latin typeface="+mn-lt"/>
              </a:rPr>
              <a:t>年代から自助グループなどの活動があり、</a:t>
            </a:r>
          </a:p>
          <a:p>
            <a:pPr lvl="1">
              <a:lnSpc>
                <a:spcPct val="150000"/>
              </a:lnSpc>
            </a:pPr>
            <a:r>
              <a:rPr lang="ja-JP" altLang="en-US" sz="1200">
                <a:latin typeface="+mn-lt"/>
              </a:rPr>
              <a:t>・</a:t>
            </a:r>
            <a:r>
              <a:rPr lang="en-US" altLang="ja-JP" sz="1200">
                <a:latin typeface="+mn-lt"/>
              </a:rPr>
              <a:t>2000</a:t>
            </a:r>
            <a:r>
              <a:rPr lang="ja-JP" altLang="en-US" sz="1200">
                <a:latin typeface="+mn-lt"/>
              </a:rPr>
              <a:t>年以降は</a:t>
            </a:r>
            <a:r>
              <a:rPr lang="en-US" altLang="ja-JP" sz="1200">
                <a:latin typeface="+mn-lt"/>
              </a:rPr>
              <a:t>WRAP</a:t>
            </a:r>
            <a:r>
              <a:rPr lang="ja-JP" altLang="en-US" sz="1200">
                <a:latin typeface="+mn-lt"/>
              </a:rPr>
              <a:t>（元気回復行動プラン）やピアサポートグループなどの活動が盛んに</a:t>
            </a:r>
            <a:r>
              <a:rPr lang="ja-JP" altLang="en-US" sz="1200" smtClean="0">
                <a:latin typeface="+mn-lt"/>
              </a:rPr>
              <a:t>なった。</a:t>
            </a:r>
            <a:r>
              <a:rPr lang="ja-JP" altLang="en-US" sz="1200">
                <a:latin typeface="+mn-lt"/>
              </a:rPr>
              <a:t>リカバリー概念を基盤にあることが</a:t>
            </a:r>
            <a:r>
              <a:rPr lang="ja-JP" altLang="en-US" sz="1200" smtClean="0">
                <a:latin typeface="+mn-lt"/>
              </a:rPr>
              <a:t>多い。</a:t>
            </a:r>
            <a:endParaRPr lang="ja-JP" altLang="en-US" sz="1200">
              <a:latin typeface="+mn-lt"/>
            </a:endParaRPr>
          </a:p>
          <a:p>
            <a:pPr lvl="1">
              <a:lnSpc>
                <a:spcPct val="150000"/>
              </a:lnSpc>
            </a:pPr>
            <a:r>
              <a:rPr lang="ja-JP" altLang="en-US" sz="1200">
                <a:latin typeface="+mn-lt"/>
              </a:rPr>
              <a:t>・ピアサポーターなどの名称で、精神障害者が精神障害者を支援することも増えて</a:t>
            </a:r>
            <a:r>
              <a:rPr lang="ja-JP" altLang="en-US" sz="1200" smtClean="0">
                <a:latin typeface="+mn-lt"/>
              </a:rPr>
              <a:t>きた</a:t>
            </a:r>
            <a:r>
              <a:rPr lang="ja-JP" altLang="en-US" sz="1200">
                <a:latin typeface="+mn-lt"/>
              </a:rPr>
              <a:t>。</a:t>
            </a:r>
          </a:p>
          <a:p>
            <a:pPr lvl="1">
              <a:lnSpc>
                <a:spcPct val="150000"/>
              </a:lnSpc>
            </a:pPr>
            <a:r>
              <a:rPr lang="ja-JP" altLang="en-US" sz="1200">
                <a:latin typeface="+mn-lt"/>
              </a:rPr>
              <a:t>・例えば、就労系、相談系、地域移行支援などのサービスに従事して</a:t>
            </a:r>
            <a:r>
              <a:rPr lang="ja-JP" altLang="en-US" sz="1200" smtClean="0">
                <a:latin typeface="+mn-lt"/>
              </a:rPr>
              <a:t>いる。</a:t>
            </a:r>
            <a:endParaRPr lang="ja-JP" altLang="en-US" sz="1200">
              <a:latin typeface="+mn-lt"/>
            </a:endParaRPr>
          </a:p>
          <a:p>
            <a:pPr lvl="1">
              <a:lnSpc>
                <a:spcPct val="150000"/>
              </a:lnSpc>
            </a:pPr>
            <a:r>
              <a:rPr lang="ja-JP" altLang="en-US" sz="1200">
                <a:latin typeface="+mn-lt"/>
              </a:rPr>
              <a:t>・身体・知的・精神・難病など障害の種別により、障害福祉の対象になった時代や背景が</a:t>
            </a:r>
            <a:r>
              <a:rPr lang="ja-JP" altLang="en-US" sz="1200" smtClean="0">
                <a:latin typeface="+mn-lt"/>
              </a:rPr>
              <a:t>異なる。</a:t>
            </a:r>
            <a:r>
              <a:rPr lang="ja-JP" altLang="en-US" sz="1200">
                <a:latin typeface="+mn-lt"/>
              </a:rPr>
              <a:t>身体は戦後から、知的は高度経済成長期に、精神や難病や</a:t>
            </a:r>
            <a:r>
              <a:rPr lang="en-US" altLang="ja-JP" sz="1200">
                <a:latin typeface="+mn-lt"/>
              </a:rPr>
              <a:t>20</a:t>
            </a:r>
            <a:r>
              <a:rPr lang="ja-JP" altLang="en-US" sz="1200">
                <a:latin typeface="+mn-lt"/>
              </a:rPr>
              <a:t>世紀後半から</a:t>
            </a:r>
            <a:r>
              <a:rPr lang="en-US" altLang="ja-JP" sz="1200">
                <a:latin typeface="+mn-lt"/>
              </a:rPr>
              <a:t>21</a:t>
            </a:r>
            <a:r>
              <a:rPr lang="ja-JP" altLang="en-US" sz="1200">
                <a:latin typeface="+mn-lt"/>
              </a:rPr>
              <a:t>世紀にかけて</a:t>
            </a:r>
            <a:r>
              <a:rPr lang="ja-JP" altLang="en-US" sz="1200" smtClean="0">
                <a:latin typeface="+mn-lt"/>
              </a:rPr>
              <a:t>であった。</a:t>
            </a:r>
            <a:endParaRPr lang="ja-JP" altLang="en-US" sz="1200">
              <a:latin typeface="+mn-lt"/>
            </a:endParaRPr>
          </a:p>
          <a:p>
            <a:pPr lvl="1">
              <a:lnSpc>
                <a:spcPct val="150000"/>
              </a:lnSpc>
            </a:pPr>
            <a:r>
              <a:rPr lang="ja-JP" altLang="en-US" sz="1200">
                <a:latin typeface="+mn-lt"/>
              </a:rPr>
              <a:t>・障害福祉、ひいては相談支援を利用する障害者の思いも様々</a:t>
            </a:r>
            <a:r>
              <a:rPr lang="ja-JP" altLang="en-US" sz="1200" smtClean="0">
                <a:latin typeface="+mn-lt"/>
              </a:rPr>
              <a:t>である。</a:t>
            </a:r>
            <a:r>
              <a:rPr lang="ja-JP" altLang="en-US" sz="1200">
                <a:latin typeface="+mn-lt"/>
              </a:rPr>
              <a:t>措置の時代から利用している人もいれば、契約の時代になって初めて福祉を利用する人も</a:t>
            </a:r>
            <a:r>
              <a:rPr lang="ja-JP" altLang="en-US" sz="1200" smtClean="0">
                <a:latin typeface="+mn-lt"/>
              </a:rPr>
              <a:t>いる。</a:t>
            </a:r>
            <a:r>
              <a:rPr lang="ja-JP" altLang="en-US" sz="1200">
                <a:latin typeface="+mn-lt"/>
              </a:rPr>
              <a:t>障害者ということへのスティグマは今も厳しい</a:t>
            </a:r>
            <a:r>
              <a:rPr lang="ja-JP" altLang="en-US" sz="1200" smtClean="0">
                <a:latin typeface="+mn-lt"/>
              </a:rPr>
              <a:t>ものだが、かつて</a:t>
            </a:r>
            <a:r>
              <a:rPr lang="ja-JP" altLang="en-US" sz="1200">
                <a:latin typeface="+mn-lt"/>
              </a:rPr>
              <a:t>はさらに</a:t>
            </a:r>
            <a:r>
              <a:rPr lang="ja-JP" altLang="en-US" sz="1200" smtClean="0">
                <a:latin typeface="+mn-lt"/>
              </a:rPr>
              <a:t>厳しいものがあった。その</a:t>
            </a:r>
            <a:r>
              <a:rPr lang="ja-JP" altLang="en-US" sz="1200">
                <a:latin typeface="+mn-lt"/>
              </a:rPr>
              <a:t>ようなスティグマが利用に与える影響も人それぞれ</a:t>
            </a:r>
            <a:r>
              <a:rPr lang="ja-JP" altLang="en-US" sz="1200" smtClean="0">
                <a:latin typeface="+mn-lt"/>
              </a:rPr>
              <a:t>である。</a:t>
            </a:r>
            <a:r>
              <a:rPr lang="ja-JP" altLang="en-US" sz="1200">
                <a:latin typeface="+mn-lt"/>
              </a:rPr>
              <a:t>この点は意識しておきたいこと</a:t>
            </a:r>
            <a:r>
              <a:rPr lang="ja-JP" altLang="en-US" sz="1200" smtClean="0">
                <a:latin typeface="+mn-lt"/>
              </a:rPr>
              <a:t>である。</a:t>
            </a:r>
            <a:endParaRPr lang="ja-JP" altLang="en-US" sz="1200">
              <a:latin typeface="+mn-lt"/>
            </a:endParaRPr>
          </a:p>
        </p:txBody>
      </p:sp>
      <p:sp>
        <p:nvSpPr>
          <p:cNvPr id="4" name="スライド番号プレースホルダー 3"/>
          <p:cNvSpPr>
            <a:spLocks noGrp="1"/>
          </p:cNvSpPr>
          <p:nvPr>
            <p:ph type="sldNum" sz="quarter" idx="5"/>
          </p:nvPr>
        </p:nvSpPr>
        <p:spPr/>
        <p:txBody>
          <a:bodyPr/>
          <a:lstStyle/>
          <a:p>
            <a:fld id="{511C9591-374B-1E40-A8B3-E747B304BCBD}" type="slidenum">
              <a:rPr lang="ja-JP" altLang="en-US" smtClean="0">
                <a:solidFill>
                  <a:prstClr val="black"/>
                </a:solidFill>
                <a:latin typeface="Calibri"/>
                <a:ea typeface="ＭＳ Ｐゴシック" panose="020B0600070205080204" pitchFamily="50" charset="-128"/>
              </a:rPr>
              <a:pPr/>
              <a:t>20</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8134419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5BD4904-88E3-4337-B015-69759E71499F}" type="slidenum">
              <a:rPr kumimoji="1" lang="ja-JP" altLang="en-US" smtClean="0"/>
              <a:t>2</a:t>
            </a:fld>
            <a:endParaRPr kumimoji="1" lang="ja-JP" altLang="en-US"/>
          </a:p>
        </p:txBody>
      </p:sp>
    </p:spTree>
    <p:extLst>
      <p:ext uri="{BB962C8B-B14F-4D97-AF65-F5344CB8AC3E}">
        <p14:creationId xmlns:p14="http://schemas.microsoft.com/office/powerpoint/2010/main" val="40804867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21</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26803642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r>
              <a:rPr kumimoji="1" lang="en-US" altLang="ja-JP" smtClean="0"/>
              <a:t>70</a:t>
            </a:r>
            <a:r>
              <a:rPr kumimoji="1" lang="ja-JP" altLang="en-US" smtClean="0"/>
              <a:t>年代はじめに東京の府中療育センターの入所者が支援者とともに介護制度の改善を訴える運動を行った。全身性障害者が在宅で受けられる介護制度は実質的に無かったが、支援者を募集して一人暮らしをする全身性障害者が増えていった。当時、支援者は無報酬で全身性障害者の支援を行っていたが、これに公費で報酬が出るよう、当時の厚生省や東京都との交渉がもたれ、</a:t>
            </a:r>
            <a:r>
              <a:rPr kumimoji="1" lang="en-US" altLang="ja-JP" smtClean="0"/>
              <a:t>73-74</a:t>
            </a:r>
            <a:r>
              <a:rPr kumimoji="1" lang="ja-JP" altLang="en-US" smtClean="0"/>
              <a:t>年には国の生活保護の他人介護料に全国全市町村で受けられる特別基準大臣承認の制度ができた。また、これに伴って東京都では脳性まひ者介護人派遣事業が始まった。</a:t>
            </a:r>
            <a:endParaRPr kumimoji="1" lang="en-US" altLang="ja-JP" smtClean="0"/>
          </a:p>
          <a:p>
            <a:r>
              <a:rPr kumimoji="1" lang="en-US" altLang="ja-JP" smtClean="0"/>
              <a:t>1986</a:t>
            </a:r>
            <a:r>
              <a:rPr kumimoji="1" lang="ja-JP" altLang="en-US" smtClean="0"/>
              <a:t>年には現代につながる制度のルーツである全身性介護人派遣事業が開始。</a:t>
            </a:r>
            <a:r>
              <a:rPr kumimoji="1" lang="en-US" altLang="ja-JP" smtClean="0"/>
              <a:t>1980</a:t>
            </a:r>
            <a:r>
              <a:rPr kumimoji="1" lang="ja-JP" altLang="en-US" smtClean="0"/>
              <a:t>年代終わりくらいに、東京で全身性（障害の関係から脳性まひ、頚損などがあるので全身性）が始まった。その後に大阪、さっぽろと広がっていた。当初は週</a:t>
            </a:r>
            <a:r>
              <a:rPr kumimoji="1" lang="en-US" altLang="ja-JP" smtClean="0"/>
              <a:t>18</a:t>
            </a:r>
            <a:r>
              <a:rPr kumimoji="1" lang="ja-JP" altLang="en-US" smtClean="0"/>
              <a:t>時間を上限にしていた。その後</a:t>
            </a:r>
            <a:r>
              <a:rPr kumimoji="1" lang="en-US" altLang="ja-JP" smtClean="0"/>
              <a:t>24</a:t>
            </a:r>
            <a:r>
              <a:rPr kumimoji="1" lang="ja-JP" altLang="en-US" smtClean="0"/>
              <a:t>時間</a:t>
            </a:r>
            <a:r>
              <a:rPr kumimoji="1" lang="en-US" altLang="ja-JP" smtClean="0"/>
              <a:t>365</a:t>
            </a:r>
            <a:r>
              <a:rPr kumimoji="1" lang="ja-JP" altLang="en-US" smtClean="0"/>
              <a:t>日になった。まず、立川でヘルパー制度が出来上がった。政令指定都市を中心に進んでいった。</a:t>
            </a:r>
            <a:endParaRPr kumimoji="1" lang="en-US" altLang="ja-JP" smtClean="0"/>
          </a:p>
          <a:p>
            <a:r>
              <a:rPr kumimoji="1" lang="ja-JP" altLang="en-US" smtClean="0"/>
              <a:t>また</a:t>
            </a:r>
            <a:r>
              <a:rPr kumimoji="1" lang="en-US" altLang="ja-JP" smtClean="0"/>
              <a:t>1996</a:t>
            </a:r>
            <a:r>
              <a:rPr kumimoji="1" lang="ja-JP" altLang="en-US" smtClean="0"/>
              <a:t>年に後の相談支援事業に繋がる</a:t>
            </a:r>
            <a:r>
              <a:rPr kumimoji="1" lang="en-US" altLang="ja-JP" smtClean="0"/>
              <a:t>3</a:t>
            </a:r>
            <a:r>
              <a:rPr kumimoji="1" lang="ja-JP" altLang="en-US" smtClean="0"/>
              <a:t>事業開始（法人格がなくても可能、運営委員会方式や任意団体も可能）。</a:t>
            </a:r>
            <a:endParaRPr kumimoji="1" lang="en-US" altLang="ja-JP" smtClean="0"/>
          </a:p>
          <a:p>
            <a:endParaRPr kumimoji="1" lang="en-US" altLang="ja-JP" smtClean="0"/>
          </a:p>
          <a:p>
            <a:r>
              <a:rPr kumimoji="1" lang="en-US" altLang="ja-JP" smtClean="0"/>
              <a:t>1. </a:t>
            </a:r>
            <a:r>
              <a:rPr kumimoji="1" lang="ja-JP" altLang="en-US" smtClean="0"/>
              <a:t>市町村障害者生活支援事業（身体障害）</a:t>
            </a:r>
          </a:p>
          <a:p>
            <a:r>
              <a:rPr kumimoji="1" lang="ja-JP" altLang="en-US" smtClean="0"/>
              <a:t>・ヒューマン・町田・立川・ハンズ</a:t>
            </a:r>
          </a:p>
          <a:p>
            <a:r>
              <a:rPr kumimoji="1" lang="ja-JP" altLang="en-US" smtClean="0"/>
              <a:t>・枚方わらしべ園→</a:t>
            </a:r>
          </a:p>
          <a:p>
            <a:r>
              <a:rPr kumimoji="1" lang="ja-JP" altLang="en-US" smtClean="0"/>
              <a:t>・滋賀施設</a:t>
            </a:r>
          </a:p>
          <a:p>
            <a:r>
              <a:rPr kumimoji="1" lang="en-US" altLang="ja-JP" smtClean="0"/>
              <a:t>2. </a:t>
            </a:r>
            <a:r>
              <a:rPr kumimoji="1" lang="ja-JP" altLang="en-US" smtClean="0"/>
              <a:t>療育等支援事業（知的障害）</a:t>
            </a:r>
          </a:p>
          <a:p>
            <a:r>
              <a:rPr kumimoji="1" lang="en-US" altLang="ja-JP" smtClean="0"/>
              <a:t>3. </a:t>
            </a:r>
            <a:r>
              <a:rPr kumimoji="1" lang="ja-JP" altLang="en-US" smtClean="0"/>
              <a:t>精神障害者地域生活支援センター事業（精神障害）</a:t>
            </a:r>
          </a:p>
          <a:p>
            <a:endParaRPr kumimoji="1" lang="en-US" altLang="ja-JP" smtClean="0"/>
          </a:p>
          <a:p>
            <a:r>
              <a:rPr kumimoji="1" lang="ja-JP" altLang="en-US" smtClean="0"/>
              <a:t>上記事業のポイントとしては、</a:t>
            </a:r>
            <a:endParaRPr kumimoji="1" lang="en-US" altLang="ja-JP" smtClean="0"/>
          </a:p>
          <a:p>
            <a:r>
              <a:rPr kumimoji="1" lang="ja-JP" altLang="en-US" smtClean="0"/>
              <a:t>①障害保健福祉圏域（</a:t>
            </a:r>
            <a:r>
              <a:rPr kumimoji="1" lang="en-US" altLang="ja-JP" smtClean="0"/>
              <a:t>30</a:t>
            </a:r>
            <a:r>
              <a:rPr kumimoji="1" lang="ja-JP" altLang="en-US" smtClean="0"/>
              <a:t>万人単位）に各自治体で３事業</a:t>
            </a:r>
            <a:r>
              <a:rPr kumimoji="1" lang="en-US" altLang="ja-JP" smtClean="0"/>
              <a:t>×</a:t>
            </a:r>
            <a:r>
              <a:rPr kumimoji="1" lang="ja-JP" altLang="en-US" smtClean="0"/>
              <a:t>２か所で</a:t>
            </a:r>
            <a:r>
              <a:rPr kumimoji="1" lang="en-US" altLang="ja-JP" smtClean="0"/>
              <a:t>6</a:t>
            </a:r>
            <a:r>
              <a:rPr kumimoji="1" lang="ja-JP" altLang="en-US" smtClean="0"/>
              <a:t>ヵ所くらいつくることになっていた。</a:t>
            </a:r>
            <a:endParaRPr kumimoji="1" lang="en-US" altLang="ja-JP" smtClean="0"/>
          </a:p>
          <a:p>
            <a:r>
              <a:rPr kumimoji="1" lang="ja-JP" altLang="en-US" smtClean="0"/>
              <a:t>②</a:t>
            </a:r>
            <a:r>
              <a:rPr kumimoji="1" lang="en-US" altLang="ja-JP" smtClean="0"/>
              <a:t>NPO</a:t>
            </a:r>
            <a:r>
              <a:rPr kumimoji="1" lang="ja-JP" altLang="en-US" smtClean="0"/>
              <a:t>法制化前で９６年より運営委員会の構成（任意団体）でも受けられるようになった。→</a:t>
            </a:r>
            <a:r>
              <a:rPr kumimoji="1" lang="en-US" altLang="ja-JP" smtClean="0"/>
              <a:t>CIL</a:t>
            </a:r>
            <a:r>
              <a:rPr kumimoji="1" lang="ja-JP" altLang="en-US" smtClean="0"/>
              <a:t>が受けられるようになった。</a:t>
            </a:r>
          </a:p>
          <a:p>
            <a:r>
              <a:rPr kumimoji="1" lang="ja-JP" altLang="en-US" smtClean="0"/>
              <a:t>③市町村障害者生活支援事業（身体障害）</a:t>
            </a:r>
            <a:r>
              <a:rPr kumimoji="1" lang="en-US" altLang="ja-JP" smtClean="0"/>
              <a:t>ILP</a:t>
            </a:r>
            <a:r>
              <a:rPr kumimoji="1" lang="ja-JP" altLang="en-US" smtClean="0"/>
              <a:t>、ピアカンが必須になり、東京ではまず最初にヒューマンケア、立川、町田がとった。その次に世田谷。大阪府は、わらしべ園が受託した。大阪市は</a:t>
            </a:r>
            <a:r>
              <a:rPr kumimoji="1" lang="en-US" altLang="ja-JP" smtClean="0"/>
              <a:t>CIL</a:t>
            </a:r>
            <a:r>
              <a:rPr kumimoji="1" lang="ja-JP" altLang="en-US" smtClean="0"/>
              <a:t>がとった。</a:t>
            </a:r>
          </a:p>
          <a:p>
            <a:r>
              <a:rPr kumimoji="1" lang="ja-JP" altLang="en-US" smtClean="0"/>
              <a:t>④その後は生活支援事業が一般財源化された。</a:t>
            </a:r>
            <a:r>
              <a:rPr kumimoji="1" lang="en-US" altLang="ja-JP" smtClean="0"/>
              <a:t>ILP</a:t>
            </a:r>
            <a:r>
              <a:rPr kumimoji="1" lang="ja-JP" altLang="en-US" smtClean="0"/>
              <a:t>、ピアサポートなどは認識された。</a:t>
            </a:r>
            <a:endParaRPr kumimoji="1" lang="en-US" altLang="ja-JP" smtClean="0"/>
          </a:p>
          <a:p>
            <a:endParaRPr kumimoji="1" lang="en-US" altLang="ja-JP" smtClean="0"/>
          </a:p>
          <a:p>
            <a:pPr defTabSz="914857">
              <a:defRPr/>
            </a:pPr>
            <a:r>
              <a:rPr kumimoji="1" lang="ja-JP" altLang="en-US" smtClean="0"/>
              <a:t>（参考：</a:t>
            </a:r>
            <a:r>
              <a:rPr lang="en-US" altLang="ja-JP" u="sng">
                <a:hlinkClick r:id="rId3"/>
              </a:rPr>
              <a:t>http://www.kaigoseido.net/topics/18/20180813_web.pdf</a:t>
            </a:r>
            <a:r>
              <a:rPr lang="ja-JP" altLang="en-US"/>
              <a:t>）</a:t>
            </a:r>
            <a:endParaRPr lang="ja-JP" altLang="ja-JP"/>
          </a:p>
          <a:p>
            <a:endParaRPr kumimoji="1" lang="ja-JP" altLang="en-US" dirty="0"/>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22</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1902111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r>
              <a:rPr kumimoji="1" lang="en-US" altLang="ja-JP" dirty="0" smtClean="0"/>
              <a:t>2003</a:t>
            </a:r>
            <a:r>
              <a:rPr kumimoji="1" lang="ja-JP" altLang="en-US" dirty="0" smtClean="0"/>
              <a:t>年介護保険統合問題（重度訪問介護による</a:t>
            </a:r>
            <a:r>
              <a:rPr kumimoji="1" lang="en-US" altLang="ja-JP" dirty="0" smtClean="0"/>
              <a:t>1</a:t>
            </a:r>
            <a:r>
              <a:rPr kumimoji="1" lang="ja-JP" altLang="en-US" dirty="0" smtClean="0"/>
              <a:t>日</a:t>
            </a:r>
            <a:r>
              <a:rPr kumimoji="1" lang="en-US" altLang="ja-JP" dirty="0" smtClean="0"/>
              <a:t>24</a:t>
            </a:r>
            <a:r>
              <a:rPr kumimoji="1" lang="ja-JP" altLang="en-US" dirty="0" smtClean="0"/>
              <a:t>時間の介助時間利用を介護保険制度と同じ</a:t>
            </a:r>
            <a:r>
              <a:rPr kumimoji="1" lang="en-US" altLang="ja-JP" dirty="0" smtClean="0"/>
              <a:t>1</a:t>
            </a:r>
            <a:r>
              <a:rPr kumimoji="1" lang="ja-JP" altLang="en-US" dirty="0" smtClean="0"/>
              <a:t>日</a:t>
            </a:r>
            <a:r>
              <a:rPr kumimoji="1" lang="en-US" altLang="ja-JP" dirty="0" smtClean="0"/>
              <a:t>4</a:t>
            </a:r>
            <a:r>
              <a:rPr kumimoji="1" lang="ja-JP" altLang="en-US" dirty="0" smtClean="0"/>
              <a:t>時間に短縮する案が厚労省から提案され）これに対して、全障害者団体が合同して反対運動を組織し、上限が撤廃された。</a:t>
            </a:r>
            <a:endParaRPr kumimoji="1" lang="en-US" altLang="ja-JP" dirty="0" smtClean="0"/>
          </a:p>
          <a:p>
            <a:r>
              <a:rPr kumimoji="1" lang="en-US" altLang="ja-JP" dirty="0" smtClean="0"/>
              <a:t>2006</a:t>
            </a:r>
            <a:r>
              <a:rPr kumimoji="1" lang="ja-JP" altLang="en-US" dirty="0" smtClean="0"/>
              <a:t>年に重度訪問介護制度が国でスタートし、障害支援区分判定、サービス支給量決定に影響を及ぼすこととなり、ケアプラン作成にはセルフケアマネシステムが導入されることになった。（実質的にケアマネシステムはサービス供給量の上限を設けるために各国財務省の要請によって設置されたシステムであった）。財源の上限を国が決めるために、先行して英国で実施されていたシステムであり、これをモデルに実施されたが、わが国においては障害当事者によるセルフケアマネジメント実施を条件にケアマネジメント制度の導入が障害当事者団体との合議によってスタートした。措置から契約</a:t>
            </a:r>
            <a:r>
              <a:rPr kumimoji="1" lang="ja-JP" altLang="en-US" smtClean="0"/>
              <a:t>へと選べる</a:t>
            </a:r>
            <a:r>
              <a:rPr kumimoji="1" lang="ja-JP" altLang="en-US" dirty="0" smtClean="0"/>
              <a:t>福祉サービスに</a:t>
            </a:r>
            <a:r>
              <a:rPr kumimoji="1" lang="ja-JP" altLang="en-US" smtClean="0"/>
              <a:t>なった。</a:t>
            </a:r>
          </a:p>
          <a:p>
            <a:r>
              <a:rPr kumimoji="1" lang="ja-JP" altLang="en-US" smtClean="0"/>
              <a:t>障害</a:t>
            </a:r>
            <a:r>
              <a:rPr kumimoji="1" lang="ja-JP" altLang="en-US" b="1" smtClean="0"/>
              <a:t>支援</a:t>
            </a:r>
            <a:r>
              <a:rPr kumimoji="1" lang="ja-JP" altLang="en-US" smtClean="0"/>
              <a:t>区分</a:t>
            </a:r>
            <a:r>
              <a:rPr kumimoji="1" lang="ja-JP" altLang="en-US" b="1" smtClean="0"/>
              <a:t>（自立支援法施行当時は障害程度区分）</a:t>
            </a:r>
            <a:r>
              <a:rPr kumimoji="1" lang="ja-JP" altLang="en-US" smtClean="0"/>
              <a:t>が</a:t>
            </a:r>
            <a:r>
              <a:rPr kumimoji="1" lang="ja-JP" altLang="en-US" dirty="0" smtClean="0"/>
              <a:t>規定されサービスの支給</a:t>
            </a:r>
            <a:r>
              <a:rPr kumimoji="1" lang="ja-JP" altLang="en-US" smtClean="0"/>
              <a:t>の目安</a:t>
            </a:r>
            <a:r>
              <a:rPr kumimoji="1" lang="ja-JP" altLang="en-US" b="1" smtClean="0"/>
              <a:t>（国の負担基準）</a:t>
            </a:r>
            <a:r>
              <a:rPr kumimoji="1" lang="ja-JP" altLang="en-US" smtClean="0"/>
              <a:t>が</a:t>
            </a:r>
            <a:r>
              <a:rPr kumimoji="1" lang="ja-JP" altLang="en-US" dirty="0" smtClean="0"/>
              <a:t>つくられるようになった</a:t>
            </a:r>
            <a:r>
              <a:rPr kumimoji="1" lang="ja-JP" altLang="en-US" smtClean="0"/>
              <a:t>。</a:t>
            </a:r>
            <a:r>
              <a:rPr kumimoji="1" lang="ja-JP" altLang="en-US" b="1" smtClean="0"/>
              <a:t>サービスの種類や支給量については、障害支援区分と医師意見書のほうかに、本人のニーズや本人・家族等の状況等をもとに作成されるサービス等利用計画を勘案して自治体は支給決定をすることとなった。そして、このサービス等利用計画を作成する支援を行うものとして、相談支援専門員が位置づけられた。サービス等利用計画の提出は本人に対し求められるものであり</a:t>
            </a:r>
            <a:r>
              <a:rPr kumimoji="1" lang="ja-JP" altLang="en-US" smtClean="0"/>
              <a:t>、障害</a:t>
            </a:r>
            <a:r>
              <a:rPr kumimoji="1" lang="ja-JP" altLang="en-US" dirty="0" smtClean="0"/>
              <a:t>当事者に</a:t>
            </a:r>
            <a:r>
              <a:rPr kumimoji="1" lang="ja-JP" altLang="en-US" smtClean="0"/>
              <a:t>よるセルフケアマネジメントを明示した</a:t>
            </a:r>
            <a:r>
              <a:rPr kumimoji="1" lang="ja-JP" altLang="en-US" b="1" smtClean="0"/>
              <a:t>仕組みが</a:t>
            </a:r>
            <a:r>
              <a:rPr kumimoji="1" lang="ja-JP" altLang="en-US" smtClean="0"/>
              <a:t>導入された。</a:t>
            </a:r>
            <a:endParaRPr kumimoji="1" lang="ja-JP" altLang="en-US" dirty="0"/>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23</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39690587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r>
              <a:rPr kumimoji="1" lang="en-US" altLang="ja-JP" dirty="0" smtClean="0"/>
              <a:t>2003</a:t>
            </a:r>
            <a:r>
              <a:rPr kumimoji="1" lang="ja-JP" altLang="en-US" dirty="0" smtClean="0"/>
              <a:t>年の国のサービス支給量削減方針は、障害者全団体の運動で阻止された。しかし今後も財政状況に応じてサービス支給量の削減される可能性があると考えられたため、国内法との整合性を求める国連の権利条約で、国内法を縛るしかないと考えた障害者団体が、日本で障害者権利条約の原案を作成した。その後国連</a:t>
            </a:r>
            <a:r>
              <a:rPr kumimoji="1" lang="en-US" altLang="ja-JP" smtClean="0"/>
              <a:t>ESCAP</a:t>
            </a:r>
            <a:r>
              <a:rPr kumimoji="1" lang="ja-JP" altLang="en-US" smtClean="0"/>
              <a:t>（於バンコク</a:t>
            </a:r>
            <a:r>
              <a:rPr kumimoji="1" lang="ja-JP" altLang="en-US" dirty="0" smtClean="0"/>
              <a:t>）で、作成された原案を賛成多数で決定し、</a:t>
            </a:r>
            <a:r>
              <a:rPr kumimoji="1" lang="en-US" altLang="ja-JP" dirty="0" smtClean="0"/>
              <a:t>2006</a:t>
            </a:r>
            <a:r>
              <a:rPr kumimoji="1" lang="ja-JP" altLang="en-US" dirty="0" smtClean="0"/>
              <a:t>年国連ニューヨーク本部で世界の障害者運動団体の強力な支援で可決成立されたものである。</a:t>
            </a:r>
            <a:r>
              <a:rPr kumimoji="1" lang="en-US" altLang="ja-JP" dirty="0" smtClean="0"/>
              <a:t>2014</a:t>
            </a:r>
            <a:r>
              <a:rPr kumimoji="1" lang="ja-JP" altLang="en-US" dirty="0" smtClean="0"/>
              <a:t>年我が国が批准。発効した。</a:t>
            </a:r>
            <a:endParaRPr kumimoji="1" lang="en-US" altLang="ja-JP" dirty="0" smtClean="0"/>
          </a:p>
          <a:p>
            <a:r>
              <a:rPr kumimoji="1" lang="en-US" altLang="ja-JP" dirty="0" smtClean="0"/>
              <a:t>2014</a:t>
            </a:r>
            <a:r>
              <a:rPr kumimoji="1" lang="ja-JP" altLang="en-US" dirty="0" smtClean="0"/>
              <a:t>年の</a:t>
            </a:r>
            <a:r>
              <a:rPr kumimoji="1" lang="ja-JP" altLang="en-US" smtClean="0"/>
              <a:t>批准・発効に</a:t>
            </a:r>
            <a:r>
              <a:rPr kumimoji="1" lang="ja-JP" altLang="en-US" dirty="0" smtClean="0"/>
              <a:t>至るまで、国連による条約の発効から</a:t>
            </a:r>
            <a:r>
              <a:rPr kumimoji="1" lang="en-US" altLang="ja-JP" dirty="0" smtClean="0"/>
              <a:t>6</a:t>
            </a:r>
            <a:r>
              <a:rPr kumimoji="1" lang="ja-JP" altLang="en-US" dirty="0" smtClean="0"/>
              <a:t>年の歳月が流れている。これは障害者</a:t>
            </a:r>
            <a:r>
              <a:rPr kumimoji="1" lang="ja-JP" altLang="en-US" smtClean="0"/>
              <a:t>権利条約と国内法の整合性に疑義があったことから</a:t>
            </a:r>
            <a:r>
              <a:rPr kumimoji="1" lang="ja-JP" altLang="en-US" dirty="0" smtClean="0"/>
              <a:t>、国内の障害者団体が条約の批准に待ったをかけたためである。条約を批准する前に、国内法の内容を充実させることが目的であった。</a:t>
            </a:r>
            <a:endParaRPr kumimoji="1" lang="en-US" altLang="ja-JP" dirty="0" smtClean="0"/>
          </a:p>
          <a:p>
            <a:r>
              <a:rPr kumimoji="1" lang="ja-JP" altLang="en-US" dirty="0" smtClean="0"/>
              <a:t>我が国での国連障害者権利条約批准に伴い、総合支援法の改正も行われたため、施設から地域へといった流れができあがった。その</a:t>
            </a:r>
            <a:r>
              <a:rPr kumimoji="1" lang="ja-JP" altLang="en-US" smtClean="0"/>
              <a:t>為にサービス等利用計画作成</a:t>
            </a:r>
            <a:r>
              <a:rPr kumimoji="1" lang="ja-JP" altLang="en-US" dirty="0" smtClean="0"/>
              <a:t>が義務付けられ、地域生活への様々なサービス</a:t>
            </a:r>
            <a:r>
              <a:rPr kumimoji="1" lang="ja-JP" altLang="en-US" smtClean="0"/>
              <a:t>提供が相談支援専門員の</a:t>
            </a:r>
            <a:r>
              <a:rPr kumimoji="1" lang="ja-JP" altLang="en-US" dirty="0" smtClean="0"/>
              <a:t>支援をもって受けられるようになった。前述の通り、同時に障害当事者に</a:t>
            </a:r>
            <a:r>
              <a:rPr kumimoji="1" lang="ja-JP" altLang="en-US" smtClean="0"/>
              <a:t>よるセルフプラン</a:t>
            </a:r>
            <a:r>
              <a:rPr kumimoji="1" lang="ja-JP" altLang="en-US" dirty="0" smtClean="0"/>
              <a:t>も認められるようになって、サービス利用でも当事者主体が明確に打ち出された。</a:t>
            </a:r>
            <a:endParaRPr kumimoji="1" lang="ja-JP" altLang="en-US" dirty="0"/>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24</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2764532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r>
              <a:rPr kumimoji="1" lang="ja-JP" altLang="en-US" dirty="0" smtClean="0"/>
              <a:t>サービス支給決定に</a:t>
            </a:r>
            <a:r>
              <a:rPr kumimoji="1" lang="ja-JP" altLang="en-US" smtClean="0"/>
              <a:t>ついて、十分なサービス量が</a:t>
            </a:r>
            <a:r>
              <a:rPr kumimoji="1" lang="ja-JP" altLang="en-US" dirty="0" smtClean="0"/>
              <a:t>支給されない事例が各地で起こった。そこで</a:t>
            </a:r>
            <a:r>
              <a:rPr kumimoji="1" lang="en-US" altLang="ja-JP" dirty="0" smtClean="0"/>
              <a:t>2014</a:t>
            </a:r>
            <a:r>
              <a:rPr kumimoji="1" lang="ja-JP" altLang="en-US" dirty="0" smtClean="0"/>
              <a:t>年の国連障害者権利条約の日本国批准後、</a:t>
            </a:r>
            <a:r>
              <a:rPr kumimoji="1" lang="en-US" altLang="ja-JP" dirty="0" smtClean="0"/>
              <a:t>ALS</a:t>
            </a:r>
            <a:r>
              <a:rPr kumimoji="1" lang="ja-JP" altLang="en-US" dirty="0" smtClean="0"/>
              <a:t>当事者を含む最重度の介助ニーズをもつ当事者によって、全国</a:t>
            </a:r>
            <a:r>
              <a:rPr kumimoji="1" lang="en-US" altLang="ja-JP" dirty="0" smtClean="0"/>
              <a:t>20</a:t>
            </a:r>
            <a:r>
              <a:rPr kumimoji="1" lang="ja-JP" altLang="en-US" dirty="0" smtClean="0"/>
              <a:t>都市で介護保障を求める訴訟や要望運動が展開される。その結果、</a:t>
            </a:r>
            <a:r>
              <a:rPr kumimoji="1" lang="en-US" altLang="ja-JP" dirty="0" smtClean="0"/>
              <a:t>2017</a:t>
            </a:r>
            <a:r>
              <a:rPr kumimoji="1" lang="ja-JP" altLang="en-US" dirty="0" smtClean="0"/>
              <a:t>年に全都道府県で</a:t>
            </a:r>
            <a:r>
              <a:rPr kumimoji="1" lang="en-US" altLang="ja-JP" dirty="0" smtClean="0"/>
              <a:t>24</a:t>
            </a:r>
            <a:r>
              <a:rPr kumimoji="1" lang="ja-JP" altLang="en-US" dirty="0" smtClean="0"/>
              <a:t>時間介護が必要な重度障害者が地域で自立生活できるようになった。</a:t>
            </a:r>
            <a:endParaRPr kumimoji="1" lang="ja-JP" altLang="en-US" dirty="0"/>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25</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4710719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r>
              <a:rPr kumimoji="1" lang="ja-JP" altLang="en-US" dirty="0" smtClean="0"/>
              <a:t>上述の訴訟においては、国連障害者権利条約</a:t>
            </a:r>
            <a:r>
              <a:rPr kumimoji="1" lang="en-US" altLang="ja-JP" dirty="0" smtClean="0"/>
              <a:t>19</a:t>
            </a:r>
            <a:r>
              <a:rPr kumimoji="1" lang="ja-JP" altLang="en-US" dirty="0" smtClean="0"/>
              <a:t>条の「自立した生活及び地域社会への包容」の項目が支えとなり勝訴をした。この結果、今後財政の不足を理由とするサービス支給量低下は国連から厳しく監視されることになり、実質上のサービス支給量低下はあり得ないことが確認された。これにより、障害者ケアマネジメントにおいて行政の不適切な判断による、ニーズに基づかないサービス支給量低下は起こりえない状況が整った。</a:t>
            </a:r>
            <a:endParaRPr kumimoji="1" lang="en-US" altLang="ja-JP" dirty="0" smtClean="0"/>
          </a:p>
          <a:p>
            <a:endParaRPr kumimoji="1" lang="en-US" altLang="ja-JP" dirty="0" smtClean="0"/>
          </a:p>
          <a:p>
            <a:r>
              <a:rPr kumimoji="1" lang="ja-JP" altLang="en-US" dirty="0" smtClean="0"/>
              <a:t>（以下参考：国連障害者権利条約第</a:t>
            </a:r>
            <a:r>
              <a:rPr kumimoji="1" lang="en-US" altLang="ja-JP" dirty="0" smtClean="0"/>
              <a:t>19</a:t>
            </a:r>
            <a:r>
              <a:rPr kumimoji="1" lang="ja-JP" altLang="en-US" dirty="0" smtClean="0"/>
              <a:t>条「自立した生活及び地域社会への包容」）</a:t>
            </a:r>
          </a:p>
          <a:p>
            <a:r>
              <a:rPr kumimoji="1" lang="ja-JP" altLang="en-US" dirty="0" smtClean="0"/>
              <a:t>　この条約の締約国は、全ての障害者が他の者と平等の選択の機会をもって地域社会で生活する平等の権利を有することを認めるものとし、障害者が、この権利を完全に享受し、並びに地域社会に完全に包容され、及び参加することを容易にするための効果的かつ適当な措置をとる。この措置には、次のことを確保することによるものを含む。</a:t>
            </a:r>
          </a:p>
          <a:p>
            <a:r>
              <a:rPr kumimoji="1" lang="ja-JP" altLang="en-US" dirty="0" smtClean="0"/>
              <a:t>（</a:t>
            </a:r>
            <a:r>
              <a:rPr kumimoji="1" lang="en-US" altLang="ja-JP" dirty="0" smtClean="0"/>
              <a:t>a</a:t>
            </a:r>
            <a:r>
              <a:rPr kumimoji="1" lang="ja-JP" altLang="en-US" dirty="0" smtClean="0"/>
              <a:t>）障害者が、他の者との平等を基礎として、居住地を選択し、及びどこで誰と生活するかを選択する機会を有すること並びに特定の生活施設で生活する義務を負わないこと。</a:t>
            </a:r>
          </a:p>
          <a:p>
            <a:r>
              <a:rPr kumimoji="1" lang="ja-JP" altLang="en-US" dirty="0" smtClean="0"/>
              <a:t>（</a:t>
            </a:r>
            <a:r>
              <a:rPr kumimoji="1" lang="en-US" altLang="ja-JP" dirty="0" smtClean="0"/>
              <a:t>b</a:t>
            </a:r>
            <a:r>
              <a:rPr kumimoji="1" lang="ja-JP" altLang="en-US" dirty="0" smtClean="0"/>
              <a:t>）地域社会における生活及び地域社会への包容を支援し、並びに地域社会からの孤立及び隔離を防止するために必要な在宅サービス、居住サービスその他の地域社会支援サービス（個別の支援を含む。）を障害者が利用する機会を有すること。</a:t>
            </a:r>
          </a:p>
          <a:p>
            <a:r>
              <a:rPr kumimoji="1" lang="ja-JP" altLang="en-US" dirty="0" smtClean="0"/>
              <a:t>（</a:t>
            </a:r>
            <a:r>
              <a:rPr kumimoji="1" lang="en-US" altLang="ja-JP" dirty="0" smtClean="0"/>
              <a:t>c</a:t>
            </a:r>
            <a:r>
              <a:rPr kumimoji="1" lang="ja-JP" altLang="en-US" dirty="0" smtClean="0"/>
              <a:t>）一般住民向けの地域社会サービス及び施設が、障害者にとって他の者との平等を基礎として利用可能であり、かつ、障害者のニーズに対応していること。</a:t>
            </a:r>
            <a:endParaRPr kumimoji="1" lang="ja-JP" altLang="en-US" dirty="0"/>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26</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22586683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r>
              <a:rPr kumimoji="1" lang="ja-JP" altLang="en-US" dirty="0" smtClean="0"/>
              <a:t>障害者基本法の改正にあたっては、障害者権利条約の批准に向けて社会モデルの観点を盛り込んだ内容となるように改正がなされた。たとえば障害の定義の拡大、すなわち同法が対象とする人々の範囲については「</a:t>
            </a:r>
            <a:r>
              <a:rPr lang="ja-JP" altLang="en-US" dirty="0"/>
              <a:t>「身体障害、知的障害、精神障害（発達障害を含む。）その他の心身の機能の障害（以下「障害」と総称する。）がある者で</a:t>
            </a:r>
            <a:r>
              <a:rPr lang="ja-JP" altLang="en-US" dirty="0" err="1"/>
              <a:t>あつて</a:t>
            </a:r>
            <a:r>
              <a:rPr lang="ja-JP" altLang="en-US" dirty="0"/>
              <a:t>、障害及び社会的障壁により継続的に日常生活又は社会生活に相当な制限を受ける状態にあるものをいう。」としたため、医学モデルの見地からの障害の有無ではなく、社会生活を送る上で日常生活に制限を受ける状態にあるかどうか、というポイントが考慮されることとなった。これは障害者権利条約が採用した社会モデルの考え方に根差すものである。また合理的配慮概念についても導入がなされており、権利条約の内容に対応したものとなっている。</a:t>
            </a:r>
            <a:endParaRPr lang="en-US" altLang="ja-JP" dirty="0"/>
          </a:p>
          <a:p>
            <a:r>
              <a:rPr lang="ja-JP" altLang="en-US" dirty="0"/>
              <a:t>基本法が</a:t>
            </a:r>
            <a:r>
              <a:rPr lang="en-US" altLang="ja-JP" dirty="0"/>
              <a:t>2011</a:t>
            </a:r>
            <a:r>
              <a:rPr lang="ja-JP" altLang="en-US" dirty="0"/>
              <a:t>年に改正がなされたものの、まだまだ課題は残っている。例えば本法には、女性障害者の複合差別、精神障害者への特だし規定がないといった課題も残ったままであり、また、法の附則に、施行後</a:t>
            </a:r>
            <a:r>
              <a:rPr lang="en-US" altLang="ja-JP" dirty="0"/>
              <a:t>3</a:t>
            </a:r>
            <a:r>
              <a:rPr lang="ja-JP" altLang="en-US" dirty="0"/>
              <a:t>年後の見直しが規定されているが、見直しの実現がなされていない状況が続いている。</a:t>
            </a:r>
            <a:endParaRPr lang="en-US" altLang="ja-JP" dirty="0"/>
          </a:p>
          <a:p>
            <a:endParaRPr lang="en-US" altLang="ja-JP" dirty="0"/>
          </a:p>
          <a:p>
            <a:r>
              <a:rPr lang="ja-JP" altLang="en-US" dirty="0"/>
              <a:t>また障害者総合支援法においては、障害者の地域生活に関して、障害当事者が望む生活を支援することが明記されている。これらを実現するためのサービスに関する内容を含んでいる。また前身の法律である「障害者自立支援法」では「障害程度区分」とされてきたものが、「障害支援区分」と名称を変え、障害の程度ではなく支援の必要の度合いでもって総合的にみることのできるものと変更された。加えて総合支援法においては同法の目的である、障害当事者の望む生活を実現するために障壁となる制度や慣習については除去・改善することが求められている。障害当事者のニーズに従って、地域インフラやシステムが改善されることを示唆する内容となっている。</a:t>
            </a:r>
            <a:endParaRPr lang="en-US" altLang="ja-JP" b="1" dirty="0"/>
          </a:p>
          <a:p>
            <a:endParaRPr lang="en-US" altLang="ja-JP" dirty="0"/>
          </a:p>
          <a:p>
            <a:r>
              <a:rPr lang="ja-JP" altLang="en-US" dirty="0"/>
              <a:t>障害者差別解消法は、</a:t>
            </a:r>
            <a:r>
              <a:rPr lang="en-US" altLang="ja-JP" dirty="0"/>
              <a:t>2007</a:t>
            </a:r>
            <a:r>
              <a:rPr lang="ja-JP" altLang="en-US" dirty="0"/>
              <a:t>年の国連障害者権利条約署名のあとに、</a:t>
            </a:r>
            <a:r>
              <a:rPr lang="en-US" altLang="ja-JP" dirty="0"/>
              <a:t>2009</a:t>
            </a:r>
            <a:r>
              <a:rPr lang="ja-JP" altLang="en-US" dirty="0"/>
              <a:t>年</a:t>
            </a:r>
            <a:r>
              <a:rPr lang="en-US" altLang="ja-JP" dirty="0"/>
              <a:t>12</a:t>
            </a:r>
            <a:r>
              <a:rPr lang="ja-JP" altLang="en-US" dirty="0"/>
              <a:t>月には、同条約の締結に必要な国内法の整備を始めとする障害者制度の集中的な改革を行うために、内閣に「</a:t>
            </a:r>
            <a:r>
              <a:rPr lang="ja-JP" altLang="en-US" dirty="0" err="1"/>
              <a:t>障がい</a:t>
            </a:r>
            <a:r>
              <a:rPr lang="ja-JP" altLang="en-US" dirty="0"/>
              <a:t>者制度改革推進本部」を設置した。さらに同本部の下では、障害者施策の推進に関する事項について意見を求めるため、障害当事者、学識経験者等からなる「障がい者制度改革推進会議」が開催された。差別解消法では特に、事業者や行政が障害を理由に個人を差別することを禁じている。また差別を解消していくための合理的配慮を提供しないことも差別にあたるとされ、行政機関においては合理的配慮の提供が義務付けられ、一般事業者については努力義務とされた。また行政機関においては、職員がとるべき適切な対応についてガイドライン作成が規定されていることで、合理的配慮提供の具体例について事例が積み重なっている。</a:t>
            </a:r>
            <a:endParaRPr lang="en-US" altLang="ja-JP" dirty="0"/>
          </a:p>
          <a:p>
            <a:r>
              <a:rPr lang="ja-JP" altLang="en-US" dirty="0"/>
              <a:t>また全国各地において差別解消条例が制定されるなど、障害者に対する差別を解消するための様々な策が進んでいる。</a:t>
            </a:r>
            <a:endParaRPr lang="en-US" altLang="ja-JP" dirty="0"/>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27</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320944647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28</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110571635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20750" y="746125"/>
            <a:ext cx="4967288" cy="3725863"/>
          </a:xfrm>
        </p:spPr>
      </p:sp>
      <p:sp>
        <p:nvSpPr>
          <p:cNvPr id="3" name="ノート プレースホルダ 2"/>
          <p:cNvSpPr>
            <a:spLocks noGrp="1"/>
          </p:cNvSpPr>
          <p:nvPr>
            <p:ph type="body" idx="1"/>
          </p:nvPr>
        </p:nvSpPr>
        <p:spPr/>
        <p:txBody>
          <a:bodyPr>
            <a:normAutofit fontScale="47500" lnSpcReduction="20000"/>
          </a:bodyPr>
          <a:lstStyle/>
          <a:p>
            <a:endParaRPr kumimoji="1" lang="en-US" altLang="ja-JP" dirty="0" smtClean="0"/>
          </a:p>
          <a:p>
            <a:r>
              <a:rPr kumimoji="1" lang="ja-JP" altLang="en-US" dirty="0" smtClean="0"/>
              <a:t>　</a:t>
            </a:r>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EC20383E-FBA8-4BC3-9BA5-27668B12A746}" type="slidenum">
              <a:rPr lang="en-US" altLang="ja-JP" smtClean="0">
                <a:solidFill>
                  <a:prstClr val="black"/>
                </a:solidFill>
              </a:rPr>
              <a:pPr>
                <a:defRPr/>
              </a:pPr>
              <a:t>29</a:t>
            </a:fld>
            <a:endParaRPr lang="en-US" altLang="ja-JP">
              <a:solidFill>
                <a:prstClr val="black"/>
              </a:solidFill>
            </a:endParaRPr>
          </a:p>
        </p:txBody>
      </p:sp>
    </p:spTree>
    <p:extLst>
      <p:ext uri="{BB962C8B-B14F-4D97-AF65-F5344CB8AC3E}">
        <p14:creationId xmlns:p14="http://schemas.microsoft.com/office/powerpoint/2010/main" val="239218468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FA779C2-0A19-4BDB-9CDE-A36ADDDEC3D9}" type="slidenum">
              <a:rPr kumimoji="1" lang="ja-JP" altLang="en-US" smtClean="0"/>
              <a:t>30</a:t>
            </a:fld>
            <a:endParaRPr kumimoji="1" lang="ja-JP" altLang="en-US" dirty="0"/>
          </a:p>
        </p:txBody>
      </p:sp>
    </p:spTree>
    <p:extLst>
      <p:ext uri="{BB962C8B-B14F-4D97-AF65-F5344CB8AC3E}">
        <p14:creationId xmlns:p14="http://schemas.microsoft.com/office/powerpoint/2010/main" val="41350000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4</a:t>
            </a:fld>
            <a:endParaRPr kumimoji="1" lang="ja-JP" altLang="en-US"/>
          </a:p>
        </p:txBody>
      </p:sp>
    </p:spTree>
    <p:extLst>
      <p:ext uri="{BB962C8B-B14F-4D97-AF65-F5344CB8AC3E}">
        <p14:creationId xmlns:p14="http://schemas.microsoft.com/office/powerpoint/2010/main" val="162923448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31</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97514888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pPr defTabSz="914857">
              <a:defRPr/>
            </a:pPr>
            <a:r>
              <a:rPr kumimoji="1" lang="ja-JP" altLang="en-US" dirty="0" smtClean="0"/>
              <a:t>・障害当事者相談支援専門員に求められる役割</a:t>
            </a:r>
            <a:endParaRPr kumimoji="1" lang="en-US" altLang="ja-JP" dirty="0" smtClean="0"/>
          </a:p>
          <a:p>
            <a:pPr defTabSz="914857">
              <a:defRPr/>
            </a:pPr>
            <a:r>
              <a:rPr kumimoji="1" lang="ja-JP" altLang="en-US" dirty="0" smtClean="0"/>
              <a:t>　障害をもつ利用者にとって相談をする相手である支援員が、同じく障害をもつ当事者が望ましいということはここまでも述べてきた。それは、相談相手が同じ障害をもつことで、経験や知識を共有することができることが理由となる。また社会の中で障害をもたされて生きてきた背景をもつ支援員は、自らの経験から社会モデルのいうところの障害の意味を理解している。このため相談に来た相手の話していることを健常者の相談支援員とは異なる方向性から理解することが可能となる。</a:t>
            </a:r>
            <a:endParaRPr kumimoji="1" lang="en-US" altLang="ja-JP" dirty="0" smtClean="0"/>
          </a:p>
          <a:p>
            <a:pPr defTabSz="914857">
              <a:defRPr/>
            </a:pPr>
            <a:r>
              <a:rPr kumimoji="1" lang="ja-JP" altLang="en-US" dirty="0" smtClean="0"/>
              <a:t>　即ち障害をもつ当事者相談支援専門員に求められる役割とは、個別のエンパワメント支援が筆頭にあげられる。相談に来た利用者は、地域で生きる先輩障害当事者に自らの思いを伝え、それを受けた相談支援専門員は自らの経験から利用者に対してエンパワメントを行う。そして地域移行の試みに関しても、地域生活の実践や経験を通した具体的なアドバイスが可能となる。ひとたび地域に出れば、生活の局面は大きく変化し、安定と変化を繰り返しながら進んでいく。このときに精神的な支援と、実際的な生活技術の支援を行うことができることこそが、障害当事者相談支援専門員に求められる役割であるといえる。</a:t>
            </a:r>
            <a:endParaRPr kumimoji="1" lang="en-US" altLang="ja-JP" dirty="0" smtClean="0"/>
          </a:p>
          <a:p>
            <a:pPr defTabSz="914857">
              <a:defRPr/>
            </a:pPr>
            <a:endParaRPr kumimoji="1" lang="en-US" altLang="ja-JP" dirty="0" smtClean="0"/>
          </a:p>
          <a:p>
            <a:pPr defTabSz="914857">
              <a:defRPr/>
            </a:pPr>
            <a:r>
              <a:rPr kumimoji="1" lang="ja-JP" altLang="en-US" dirty="0" smtClean="0"/>
              <a:t>・健常者相談支援専門員に求められる役割</a:t>
            </a:r>
          </a:p>
          <a:p>
            <a:r>
              <a:rPr kumimoji="1" lang="ja-JP" altLang="en-US" dirty="0" smtClean="0"/>
              <a:t>　一方で障害当事者ではない相談支援専門員に求められるのは、利用者の金銭管理のお手伝いや、生活上の困難に対する直接的な支援を行うことである。また家族や地域資源の調整、サービス利用につなげるための関係機関との調整、そして診療時やサービス利用に際して難しいことばを、利用者にとってわかりやすく言い換えて説明するなどの役割が挙げられる。</a:t>
            </a:r>
            <a:endParaRPr kumimoji="1" lang="en-US" altLang="ja-JP" dirty="0" smtClean="0"/>
          </a:p>
          <a:p>
            <a:r>
              <a:rPr kumimoji="1" lang="ja-JP" altLang="en-US" dirty="0" smtClean="0"/>
              <a:t>　障害当事者支援員が行うのが自らの経験に基づく精神的な支援やアドバイスにその中心を置くことに対し、健常者相談支援専門員の担う役割としては現場での関係づくりや、その調整、そして新たなサービスや地域資源の創出をあげることができる。</a:t>
            </a:r>
            <a:endParaRPr kumimoji="1" lang="ja-JP" altLang="en-US" dirty="0"/>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32</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25883027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r>
              <a:rPr lang="ja-JP" altLang="en-US" sz="1200">
                <a:latin typeface="+mn-lt"/>
              </a:rPr>
              <a:t>人生の中途での障害、生まれたときからの障害、知的障害者を問わず重度の障害者はこれまで</a:t>
            </a:r>
            <a:r>
              <a:rPr lang="en-US" altLang="ja-JP" sz="1200">
                <a:latin typeface="+mn-lt"/>
              </a:rPr>
              <a:t>(</a:t>
            </a:r>
            <a:r>
              <a:rPr lang="ja-JP" altLang="en-US" sz="1200">
                <a:latin typeface="+mn-lt"/>
              </a:rPr>
              <a:t>知的障害者の場合、時には中軽度の者まで</a:t>
            </a:r>
            <a:r>
              <a:rPr lang="en-US" altLang="ja-JP" sz="1200">
                <a:latin typeface="+mn-lt"/>
              </a:rPr>
              <a:t>)</a:t>
            </a:r>
            <a:r>
              <a:rPr lang="ja-JP" altLang="en-US" sz="1200">
                <a:latin typeface="+mn-lt"/>
              </a:rPr>
              <a:t>入所施設で暮らすか、在宅で親等の家族のもとで一生を送るものと考えられてきた。しかし、地域の中に十分なサービスとサポートシステムがあれば、重度の障害者も地域での自立した生活が可能になる。</a:t>
            </a:r>
          </a:p>
          <a:p>
            <a:r>
              <a:rPr lang="ja-JP" altLang="en-US" sz="1200">
                <a:latin typeface="+mn-lt"/>
              </a:rPr>
              <a:t>ケアマネジメントは、このように、障害者の生活の場が、施設から地域へと変化してきたことによって、考えだされてきた援助手法である。すなわち、施設であれば、そこに暮らしていく上で必要な資源を集めており、施設の中だけで生活が完結するが、地域においては、障害者が必要としている社会資源が、様々な場所にある。そういった社会資源を上手に使いこなしたり調整をしないと、地域での障害者の生活は成り立たないことが多い。しかし、自分にとって必要な社会資源は何であり、その社会資源がどこにあるのかを知らなかったり、その調整が苦手であったり、あるいは、そういった社会資源の調整よりも重要な仕事を抱えていることがある。そのような場合、その障害者を支援し、障害者の希望に応じた様々な社会資源を調整すること、すなわちケアマネジメントが必要になってくる。そして、ケアマネジメント従事者は、地域において障害者の希望する生活を実現するために、障害者が様々な社会資源を活用することを支援する。</a:t>
            </a:r>
          </a:p>
          <a:p>
            <a:r>
              <a:rPr lang="ja-JP" altLang="en-US" sz="1200">
                <a:latin typeface="+mn-lt"/>
              </a:rPr>
              <a:t>ケアマネジメントはその人のもつ生活上の困難やニーズを対象として行うものであって、生活のある部分を一定期間、本人の希望に添って支援するものである。だからといって、利用者が自分で決められることもケアマネジメントされてしまうと、障害者は常に庇護の対象となってしまい、パワーレスな状態に陥ってしまう。</a:t>
            </a:r>
          </a:p>
          <a:p>
            <a:r>
              <a:rPr lang="ja-JP" altLang="en-US" sz="1200">
                <a:latin typeface="+mn-lt"/>
              </a:rPr>
              <a:t>一方知的障害児で親が抱え込んでしまっていたり、中途障害者で以前の生活への執着から抜け出せなかったりして、地域のサービスにつながらない例もある。このようなときには部分的なケアマネジメントが有効であると推察される。</a:t>
            </a:r>
          </a:p>
          <a:p>
            <a:r>
              <a:rPr lang="ja-JP" altLang="en-US" sz="1200">
                <a:latin typeface="+mn-lt"/>
              </a:rPr>
              <a:t>とはいえ、すべての障害者が、ケアマネジメントを必要としているとは限らない。例えば、自分で必要な社会資源を調整し使いこなせる人にはケアマネジメントは必要がない。このような場合をセルフケアマネジメントといいケアマネジメント支援の対象とはならない。セルフケアマネジメントとケアマネジメントのどちらを選択するかは本人の意思による。実際には一部セルフケアマネジメントで一部はケアマネジメント、または支援を受けつつケアマネジメントからセルフケアマネジメントへの移行期にある等、セルフケアマネジメントとケアマネジメントに対象が明確に二分されるわけでもない。ケアマネジメントとは決して、その障害者の全生活のケアプランをケアマネジメント従事者が立てマネジメントするものではなく、たとえば重度の知的障害者が、少しでも自分でサービスを選択し、調整して決めていきたいという意志があるなら、その意志を尊重し、その部分をセルフケアマネジメントしてもらうことを基本とすべきものである。</a:t>
            </a:r>
            <a:endParaRPr lang="en-US" altLang="ja-JP" sz="1200">
              <a:latin typeface="+mn-lt"/>
            </a:endParaRPr>
          </a:p>
          <a:p>
            <a:endParaRPr lang="en-US" altLang="ja-JP" sz="1200">
              <a:latin typeface="+mn-lt"/>
            </a:endParaRPr>
          </a:p>
          <a:p>
            <a:r>
              <a:rPr lang="ja-JP" altLang="en-US" sz="1200">
                <a:latin typeface="+mn-lt"/>
              </a:rPr>
              <a:t>障害者の相談支援では、</a:t>
            </a:r>
            <a:r>
              <a:rPr lang="ja-JP" altLang="en-US" sz="1200" b="1" u="sng">
                <a:latin typeface="+mn-lt"/>
              </a:rPr>
              <a:t>意思決定に支援を要する方々</a:t>
            </a:r>
            <a:r>
              <a:rPr lang="ja-JP" altLang="en-US" sz="1200">
                <a:latin typeface="+mn-lt"/>
              </a:rPr>
              <a:t>に対して、相談支援専門員がサービス等利用計画作りをお手伝いする場合がある。実際には障害者の中にも施設生活が長く、地域で使えるサービスの</a:t>
            </a:r>
            <a:r>
              <a:rPr lang="ja-JP" altLang="en-US" sz="1200" b="1" u="sng">
                <a:latin typeface="+mn-lt"/>
              </a:rPr>
              <a:t>情報提供が充分に得られていない人</a:t>
            </a:r>
            <a:r>
              <a:rPr lang="ja-JP" altLang="en-US" sz="1200">
                <a:latin typeface="+mn-lt"/>
              </a:rPr>
              <a:t>、行政のとのやりとりや申請書等の作成が苦手であったり、書字が手の障害でできないため支援が必要な人など様々なタイプの人たちがいる。その人に対してはできないことの支援や情報提供を、相談支援員から提供される必要がある。</a:t>
            </a:r>
          </a:p>
          <a:p>
            <a:r>
              <a:rPr lang="ja-JP" altLang="en-US" sz="1200">
                <a:latin typeface="+mn-lt"/>
              </a:rPr>
              <a:t>このため試行的利用をして体感しながら学習する方法で本人のニーズを検証していく作業がサービス利用の前に、相談支援員から提供される必要がある。</a:t>
            </a:r>
          </a:p>
          <a:p>
            <a:r>
              <a:rPr lang="ja-JP" altLang="en-US" sz="1200">
                <a:latin typeface="+mn-lt"/>
              </a:rPr>
              <a:t>一生の間施設に暮らすことを余儀なくされる人もいたが、地域で一人暮らしをしても</a:t>
            </a:r>
            <a:r>
              <a:rPr lang="en-US" altLang="ja-JP" sz="1200">
                <a:latin typeface="+mn-lt"/>
              </a:rPr>
              <a:t>24</a:t>
            </a:r>
            <a:r>
              <a:rPr lang="ja-JP" altLang="en-US" sz="1200">
                <a:latin typeface="+mn-lt"/>
              </a:rPr>
              <a:t>時間の在宅介助サービスが提供されるため、親亡き後も地域での生活が可能となった。相談支援専門員の役割が、これまでのサービス等利用計画作りだけでは全く足らず、日常的な生活支援がチームアプローチの形式で日常的な金銭管理を含め必要となり、サービス等利用計画作成においても</a:t>
            </a:r>
            <a:r>
              <a:rPr lang="en-US" altLang="ja-JP" sz="1200">
                <a:latin typeface="+mn-lt"/>
              </a:rPr>
              <a:t>1</a:t>
            </a:r>
            <a:r>
              <a:rPr lang="ja-JP" altLang="en-US" sz="1200">
                <a:latin typeface="+mn-lt"/>
              </a:rPr>
              <a:t>週間のプランを本人の意向にそって作成する必要があるので、本人の気に入る介助者を決めることを含めて、親や介助サービス提供事業者、</a:t>
            </a:r>
            <a:r>
              <a:rPr lang="ja-JP" altLang="en-US" sz="1200" b="1" u="sng">
                <a:latin typeface="+mn-lt"/>
              </a:rPr>
              <a:t>相談支援専門員</a:t>
            </a:r>
            <a:r>
              <a:rPr lang="ja-JP" altLang="en-US" sz="1200">
                <a:latin typeface="+mn-lt"/>
              </a:rPr>
              <a:t>が集団になって取り組んではじめて</a:t>
            </a:r>
            <a:r>
              <a:rPr lang="en-US" altLang="ja-JP" sz="1200">
                <a:latin typeface="+mn-lt"/>
              </a:rPr>
              <a:t>1</a:t>
            </a:r>
            <a:r>
              <a:rPr lang="ja-JP" altLang="en-US" sz="1200">
                <a:latin typeface="+mn-lt"/>
              </a:rPr>
              <a:t>週間のプログラムが完成することとなる。</a:t>
            </a:r>
            <a:endParaRPr lang="en-US" altLang="ja-JP" sz="1200">
              <a:latin typeface="+mn-lt"/>
            </a:endParaRPr>
          </a:p>
          <a:p>
            <a:r>
              <a:rPr lang="ja-JP" altLang="en-US" sz="1200">
                <a:latin typeface="+mn-lt"/>
              </a:rPr>
              <a:t>ケアマネジメントの最終的なゴールは、サポートを受ける部分が段々と部分的になってゆき、最終的にサービス利用者自身が自分のサービス等利用計画を作成することができるようになることである。そのための支援を行うのは、やはり同様に自らも介助サービスを利用しながら生活する、障害当事者の相談支援専門員（ピアカウンセラー）が増えることが望ましい。ピアカウンセラーが相手であれば、相談者は自らの経験を安心して話すことができ、ピアカウンセラー自身も、自らの経験からより有益な情報を提供することが可能である。</a:t>
            </a:r>
          </a:p>
          <a:p>
            <a:endParaRPr lang="en-US" altLang="ja-JP" sz="1200">
              <a:latin typeface="+mn-lt"/>
            </a:endParaRPr>
          </a:p>
          <a:p>
            <a:r>
              <a:rPr lang="ja-JP" altLang="en-US" sz="1200">
                <a:latin typeface="+mn-lt"/>
              </a:rPr>
              <a:t>以降、三つのスライドにおいて、ケアマネジメントのアプローチに関して図解を行う。</a:t>
            </a:r>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33</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47882728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r>
              <a:rPr kumimoji="1" lang="ja-JP" altLang="en-US" dirty="0" smtClean="0"/>
              <a:t>●全面的ケアマネジメント方式</a:t>
            </a:r>
          </a:p>
          <a:p>
            <a:r>
              <a:rPr kumimoji="1" lang="ja-JP" altLang="en-US" dirty="0" smtClean="0"/>
              <a:t>　アセスメントで明らかになった利用者のニーズの全てを対象として、利用者の希望に沿う形</a:t>
            </a:r>
            <a:r>
              <a:rPr kumimoji="1" lang="ja-JP" altLang="en-US" smtClean="0"/>
              <a:t>で、</a:t>
            </a:r>
            <a:r>
              <a:rPr kumimoji="1" lang="zh-TW" altLang="en-US" smtClean="0"/>
              <a:t>相談支援専門員</a:t>
            </a:r>
            <a:r>
              <a:rPr kumimoji="1" lang="ja-JP" altLang="en-US" smtClean="0"/>
              <a:t>が</a:t>
            </a:r>
            <a:r>
              <a:rPr kumimoji="1" lang="ja-JP" altLang="en-US" dirty="0" smtClean="0"/>
              <a:t>ケアプランを作成し、サービス調整を行なう方式。この場合、具体的な調整や連携が必要な２～３機関の専門家が集まり、利用者のニーズの確認やサービス調整を行なう場合がある。</a:t>
            </a:r>
            <a:endParaRPr kumimoji="1" lang="en-US" altLang="ja-JP" dirty="0" smtClean="0"/>
          </a:p>
          <a:p>
            <a:r>
              <a:rPr kumimoji="1" lang="ja-JP" altLang="en-US" dirty="0" smtClean="0"/>
              <a:t>　ただし実際には利用者本人の生活</a:t>
            </a:r>
            <a:r>
              <a:rPr kumimoji="1" lang="ja-JP" altLang="en-US" smtClean="0"/>
              <a:t>全てが</a:t>
            </a:r>
            <a:r>
              <a:rPr kumimoji="1" lang="zh-TW" altLang="en-US" smtClean="0"/>
              <a:t>相談支援専門員</a:t>
            </a:r>
            <a:r>
              <a:rPr kumimoji="1" lang="ja-JP" altLang="en-US" smtClean="0"/>
              <a:t>に</a:t>
            </a:r>
            <a:r>
              <a:rPr kumimoji="1" lang="ja-JP" altLang="en-US" dirty="0" smtClean="0"/>
              <a:t>よって管理されることはあり得ない。本人の意思によってケアの管理・調整される部分と、本人による調整が困難な箇所についてサービス調整の依頼が発生する部分とが複合的に存在しながらサービスの調整が為されることは明らかである。先に述べたことと重なるが、ケアマネジメントを全面的に受ける場合と、全面的に受けない場合とでは明確にこれらは二分しない。あくまで部分的かつ複合的に各々のマネジメント手法が存在するのみであ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34</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12927123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r>
              <a:rPr kumimoji="1" lang="ja-JP" altLang="en-US" dirty="0" smtClean="0"/>
              <a:t>●部分的マネジメント方式</a:t>
            </a:r>
          </a:p>
          <a:p>
            <a:r>
              <a:rPr kumimoji="1" lang="ja-JP" altLang="en-US" dirty="0" smtClean="0"/>
              <a:t>　福祉サービスだけでなく医療や就労などさまざまなニーズを持っている利用者が、その全面的なサービス調整</a:t>
            </a:r>
            <a:r>
              <a:rPr kumimoji="1" lang="ja-JP" altLang="en-US" smtClean="0"/>
              <a:t>をすべて相談支援専門員に依頼することは稀である。</a:t>
            </a:r>
            <a:r>
              <a:rPr kumimoji="1" lang="ja-JP" altLang="en-US" dirty="0" smtClean="0"/>
              <a:t>通常は、利用者が自ら調整することが困難なサービスについて</a:t>
            </a:r>
            <a:r>
              <a:rPr kumimoji="1" lang="ja-JP" altLang="en-US" smtClean="0"/>
              <a:t>のみ、</a:t>
            </a:r>
            <a:r>
              <a:rPr kumimoji="1" lang="zh-TW" altLang="en-US" smtClean="0"/>
              <a:t>相談支援専門員</a:t>
            </a:r>
            <a:r>
              <a:rPr kumimoji="1" lang="ja-JP" altLang="en-US" smtClean="0"/>
              <a:t>にサービス等利用計画の</a:t>
            </a:r>
            <a:r>
              <a:rPr kumimoji="1" lang="ja-JP" altLang="en-US" dirty="0" smtClean="0"/>
              <a:t>作成やサービス調整を依頼するケースが一般的である。また、最初はチームアプローチ方式や全面的なケアマネジメント方式を使っていた利用者も、多くの場合一定期間の後に部分的なマネジメントに移行して</a:t>
            </a:r>
            <a:r>
              <a:rPr kumimoji="1" lang="ja-JP" altLang="en-US" smtClean="0"/>
              <a:t>ゆく。相談支援やケアマネジメント手法の</a:t>
            </a:r>
            <a:r>
              <a:rPr kumimoji="1" lang="ja-JP" altLang="en-US" dirty="0" smtClean="0"/>
              <a:t>基本は本人の自己決定を支援していくことにある。</a:t>
            </a:r>
            <a:r>
              <a:rPr kumimoji="1" lang="ja-JP" altLang="en-US" smtClean="0"/>
              <a:t>したがって、</a:t>
            </a:r>
            <a:r>
              <a:rPr kumimoji="1" lang="zh-TW" altLang="en-US" smtClean="0"/>
              <a:t>相談支援専門員</a:t>
            </a:r>
            <a:r>
              <a:rPr kumimoji="1" lang="ja-JP" altLang="en-US" smtClean="0"/>
              <a:t>は</a:t>
            </a:r>
            <a:r>
              <a:rPr kumimoji="1" lang="ja-JP" altLang="en-US" dirty="0" smtClean="0"/>
              <a:t>必要以上のケアマネジメントを提供し続けることは控えるべきである。ある部分については情報提供のみを行い、利用者自らがサービス利用を行なっていくための</a:t>
            </a:r>
            <a:r>
              <a:rPr kumimoji="1" lang="ja-JP" altLang="en-US" smtClean="0"/>
              <a:t>支援も相談支援専門員の</a:t>
            </a:r>
            <a:r>
              <a:rPr kumimoji="1" lang="ja-JP" altLang="en-US" dirty="0" smtClean="0"/>
              <a:t>重要な役割だと言える。</a:t>
            </a:r>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35</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38174571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r>
              <a:rPr kumimoji="1" lang="ja-JP" altLang="en-US" dirty="0" smtClean="0"/>
              <a:t>●セルフケアマネジメント</a:t>
            </a:r>
            <a:endParaRPr kumimoji="1" lang="en-US" altLang="ja-JP" dirty="0" smtClean="0"/>
          </a:p>
          <a:p>
            <a:r>
              <a:rPr kumimoji="1" lang="ja-JP" altLang="en-US" dirty="0" smtClean="0"/>
              <a:t>　自分の生活は自分で選択し決定したいと思うのはどんな障害をもつ者であっても同じである。その意味では、自らが選択・決定してサービスを調整して生活を設計していく「セルフケアマネジメント」は、あらゆるサービス調整の基本であるといえる。このセルフケアマネジメントを実現するために</a:t>
            </a:r>
            <a:r>
              <a:rPr kumimoji="1" lang="ja-JP" altLang="en-US" smtClean="0"/>
              <a:t>は、相談支援専門員は</a:t>
            </a:r>
            <a:r>
              <a:rPr kumimoji="1" lang="ja-JP" altLang="en-US" dirty="0" smtClean="0"/>
              <a:t>ニーズに沿ってケアマネジメントをしながらも、常にその利用者がセルフマネジメントに移行できないかと探っていくことが必要である。そして利用者がセルフケアマネジメントに移行したとして</a:t>
            </a:r>
            <a:r>
              <a:rPr kumimoji="1" lang="ja-JP" altLang="en-US" smtClean="0"/>
              <a:t>も、相談支援専門員から</a:t>
            </a:r>
            <a:r>
              <a:rPr kumimoji="1" lang="ja-JP" altLang="en-US" dirty="0" smtClean="0"/>
              <a:t>情報の提供やサービス調整の支援、ピアカウンセラーからの精神的、経験的な支援など各種の支援を受け続けることも可能である。</a:t>
            </a:r>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36</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353675732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r>
              <a:rPr kumimoji="1" lang="ja-JP" altLang="en-US" u="sng" dirty="0" smtClean="0"/>
              <a:t>サービス等</a:t>
            </a:r>
            <a:r>
              <a:rPr kumimoji="1" lang="ja-JP" altLang="en-US" u="sng" smtClean="0"/>
              <a:t>利用計画の作成事務が</a:t>
            </a:r>
            <a:r>
              <a:rPr kumimoji="1" lang="ja-JP" altLang="en-US" u="sng" dirty="0" smtClean="0"/>
              <a:t>相談支援員の中心的業務となってはいけない。相談支援員の本来の業務とは、国連障害者権利条約に基づき、地域から隔離されない環境で、全ての障害者が平等な機会を享受するため、側面的にエンパワメントすることにある。</a:t>
            </a:r>
          </a:p>
          <a:p>
            <a:r>
              <a:rPr kumimoji="1" lang="ja-JP" altLang="en-US" u="sng" dirty="0" smtClean="0"/>
              <a:t>集団生活を選択しない障害当事者を地域サービスにつなげること。彼らを取り巻く家族やサービス事業団体、地域の支援者ネットワークの構築を促す、当事者と行政をつなぐ中間媒介者となること。また二十年以上の障害者入院患者を地域に戻すという計画に沿って、障害当事者のニーズに基づいた地域生活を支える真のサポーターとなることが、相談支援専門員に求められている。</a:t>
            </a:r>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37</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78611493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38</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224949321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r>
              <a:rPr kumimoji="1" lang="zh-TW" altLang="en-US" b="0" u="none" smtClean="0"/>
              <a:t>相談支援専門員</a:t>
            </a:r>
            <a:r>
              <a:rPr kumimoji="1" lang="ja-JP" altLang="en-US" b="0" u="none" smtClean="0"/>
              <a:t>に求められるものとして、①利用者と信頼関係が築けること、②そのために利用者の話を十分に聴く力を持っていること、③利用者の求めに応じて、出向いていくなど、身近な地域で活動していること、④地域の社会資源について良く知っていること、⑤本人の社会資源を確保したり、調整したりする力量を持っていること、等がある。</a:t>
            </a:r>
          </a:p>
          <a:p>
            <a:endParaRPr kumimoji="1" lang="ja-JP" altLang="en-US" b="0" u="none" smtClean="0"/>
          </a:p>
          <a:p>
            <a:r>
              <a:rPr kumimoji="1" lang="en-US" altLang="ja-JP" b="0" u="none" smtClean="0"/>
              <a:t>(1)</a:t>
            </a:r>
            <a:r>
              <a:rPr kumimoji="1" lang="zh-TW" altLang="en-US" b="0" u="none" smtClean="0"/>
              <a:t>相談支援専門員</a:t>
            </a:r>
            <a:r>
              <a:rPr kumimoji="1" lang="ja-JP" altLang="en-US" b="0" u="none" smtClean="0"/>
              <a:t>の役割</a:t>
            </a:r>
          </a:p>
          <a:p>
            <a:r>
              <a:rPr kumimoji="1" lang="ja-JP" altLang="en-US" b="0" u="none" smtClean="0"/>
              <a:t>　相談支援のプロセスには大きくわけて、目標の設定（ニーズ把握</a:t>
            </a:r>
            <a:r>
              <a:rPr kumimoji="1" lang="en-US" altLang="ja-JP" b="0" u="none" smtClean="0"/>
              <a:t>=</a:t>
            </a:r>
            <a:r>
              <a:rPr kumimoji="1" lang="ja-JP" altLang="en-US" b="0" u="none" smtClean="0"/>
              <a:t>アセスメント場面</a:t>
            </a:r>
            <a:r>
              <a:rPr kumimoji="1" lang="en-US" altLang="ja-JP" b="0" u="none" smtClean="0"/>
              <a:t>)</a:t>
            </a:r>
            <a:r>
              <a:rPr kumimoji="1" lang="ja-JP" altLang="en-US" b="0" u="none" smtClean="0"/>
              <a:t>と手段の確保・調整（プランの実施場面</a:t>
            </a:r>
            <a:r>
              <a:rPr kumimoji="1" lang="en-US" altLang="ja-JP" b="0" u="none" smtClean="0"/>
              <a:t>)</a:t>
            </a:r>
            <a:r>
              <a:rPr kumimoji="1" lang="ja-JP" altLang="en-US" b="0" u="none" smtClean="0"/>
              <a:t>の</a:t>
            </a:r>
            <a:r>
              <a:rPr kumimoji="1" lang="en-US" altLang="ja-JP" b="0" u="none" smtClean="0"/>
              <a:t>2</a:t>
            </a:r>
            <a:r>
              <a:rPr kumimoji="1" lang="ja-JP" altLang="en-US" b="0" u="none" smtClean="0"/>
              <a:t>つに分けることができる。もちろん、この</a:t>
            </a:r>
            <a:r>
              <a:rPr kumimoji="1" lang="en-US" altLang="ja-JP" b="0" u="none" smtClean="0"/>
              <a:t>2</a:t>
            </a:r>
            <a:r>
              <a:rPr kumimoji="1" lang="ja-JP" altLang="en-US" b="0" u="none" smtClean="0"/>
              <a:t>つは、現実には密接に結びついている。</a:t>
            </a:r>
          </a:p>
          <a:p>
            <a:r>
              <a:rPr kumimoji="1" lang="zh-TW" altLang="en-US" b="0" u="none" smtClean="0"/>
              <a:t>相談支援専門員</a:t>
            </a:r>
            <a:r>
              <a:rPr kumimoji="1" lang="ja-JP" altLang="en-US" b="0" u="none" smtClean="0"/>
              <a:t>は、目標設定の場面においては、利用者が自分で自らのニーズを把握し、目標を立てられるように支援する。そして、利用者が立てた目標を実現できるように、手段の確保・調整を行う。</a:t>
            </a:r>
          </a:p>
          <a:p>
            <a:r>
              <a:rPr kumimoji="1" lang="ja-JP" altLang="en-US" b="0" u="none" smtClean="0"/>
              <a:t>ケアマネジメントの目標設定は、</a:t>
            </a:r>
            <a:r>
              <a:rPr kumimoji="1" lang="zh-TW" altLang="en-US" b="0" u="none" smtClean="0"/>
              <a:t>相談支援専門員</a:t>
            </a:r>
            <a:r>
              <a:rPr kumimoji="1" lang="ja-JP" altLang="en-US" b="0" u="none" smtClean="0"/>
              <a:t>が行うものではない。</a:t>
            </a:r>
            <a:r>
              <a:rPr kumimoji="1" lang="zh-TW" altLang="en-US" b="0" u="none" smtClean="0"/>
              <a:t>相談支援専門員</a:t>
            </a:r>
            <a:r>
              <a:rPr kumimoji="1" lang="ja-JP" altLang="en-US" b="0" u="none" smtClean="0"/>
              <a:t>は、利用者自らが目標設定することを、側面から支援するものである。そのためには利用者との間に信頼関係が作られるだけではなく、十分に話を聞く力を持っていなければならない。</a:t>
            </a:r>
          </a:p>
          <a:p>
            <a:r>
              <a:rPr kumimoji="1" lang="ja-JP" altLang="en-US" b="0" u="none" smtClean="0"/>
              <a:t>また、目標設定の支援は、その支援の性質上、できれば障害から生じる生活上の困難を解決する経験を持ったピアカウンセラーが参加すると有効である。特に複数のサービスを利用する必要があるときには手段の確保・調整は重要な職務となる。</a:t>
            </a:r>
            <a:r>
              <a:rPr kumimoji="1" lang="zh-TW" altLang="en-US" b="0" u="none" smtClean="0"/>
              <a:t>相談支援専門員</a:t>
            </a:r>
            <a:r>
              <a:rPr kumimoji="1" lang="ja-JP" altLang="en-US" b="0" u="none" smtClean="0"/>
              <a:t>は地域の社会資源について熟知している必要があり、そのネットワークを作るための援助を行う。その場合、複数のサービス提供者間で、利用者への対応に矛盾が生じないように、関係者に対して、ケア計画の目標の説明を十分に行う必要がある。利用者の希望があれば、ケア会議を設定して、サービスの調整を図ることも必要である。関係者間で、サービス等利用計画の周知徹底を図ることが肝要である。</a:t>
            </a:r>
          </a:p>
          <a:p>
            <a:r>
              <a:rPr kumimoji="1" lang="ja-JP" altLang="en-US" b="0" u="none" smtClean="0"/>
              <a:t>相談支援専門員は、利用者の希望に基づいた目標の設定があってはじめて手段の確保・調整が行われることを忘れてはならない。サービス等利用計画を作成する人達が陥りがちな誤りとして、どのようなサービスを用いるかということに気がとられすぎ、そもそも利用者のニーズが何であるのか、援助の目標が何だったのかをないがしろにすることがある。こういった誤りに陥ると、見かけ上は立派なサービス等利用計画であっても、利用者の希望に反したような計画を押しつけるという結果になってしまう。そうではなく、ケアマネジメントのプロセスを経て、利用者自身がエンパワメントすることが、障害者の相談支援の強調点である。このため初期はたとえ不十分なものであったとしても、利用者自らが考え、プランを立ててみて、利用者が試行錯誤を繰り返しながら、自らのニーズを把握し、社会資源の所在を知り、自分のケアプランをより豊かなものにしていく方が、よりよい相談支援といえる。</a:t>
            </a:r>
          </a:p>
          <a:p>
            <a:r>
              <a:rPr kumimoji="1" lang="ja-JP" altLang="en-US" b="0" u="none" smtClean="0"/>
              <a:t>また、マネジメントは常に開かれたものでなくてはならない。利用者とのつきあいを重ねて行くと、利用者と相談支援専門員双方の間に理解が深まり、お互いにその信頼関係を築いていくことができることが考えられる。しかし、利用者の理解が深まるのに伴って、一人の</a:t>
            </a:r>
            <a:r>
              <a:rPr kumimoji="1" lang="zh-TW" altLang="en-US" b="0" u="none" smtClean="0"/>
              <a:t>相談支援専門員</a:t>
            </a:r>
            <a:r>
              <a:rPr kumimoji="1" lang="ja-JP" altLang="en-US" b="0" u="none" smtClean="0"/>
              <a:t>や一つの機関が利用者を抱え込んでしまうのでは、その理解は相談支援専門員や組織のための一方的なものになっていく危険性がある。</a:t>
            </a:r>
          </a:p>
          <a:p>
            <a:r>
              <a:rPr kumimoji="1" lang="ja-JP" altLang="en-US" b="0" u="none" smtClean="0"/>
              <a:t>全面的アプローチ、部分的アプローチの場合、当事者のプライバシーの保護</a:t>
            </a:r>
            <a:r>
              <a:rPr kumimoji="1" lang="en-US" altLang="ja-JP" b="0" u="none" smtClean="0"/>
              <a:t>(</a:t>
            </a:r>
            <a:r>
              <a:rPr kumimoji="1" lang="ja-JP" altLang="en-US" b="0" u="none" smtClean="0"/>
              <a:t>人権を守る</a:t>
            </a:r>
            <a:r>
              <a:rPr kumimoji="1" lang="en-US" altLang="ja-JP" b="0" u="none" smtClean="0"/>
              <a:t>)</a:t>
            </a:r>
            <a:r>
              <a:rPr kumimoji="1" lang="ja-JP" altLang="en-US" b="0" u="none" smtClean="0"/>
              <a:t>という重要な側面からケア会議は最小限にとどめられるが、逆に抱え込みになってしまうと十分に地域の資源を使いこなせない、あるいは当事者の選択権を保障できない</a:t>
            </a:r>
            <a:r>
              <a:rPr kumimoji="1" lang="en-US" altLang="ja-JP" b="0" u="none" smtClean="0"/>
              <a:t>(</a:t>
            </a:r>
            <a:r>
              <a:rPr kumimoji="1" lang="ja-JP" altLang="en-US" b="0" u="none" smtClean="0"/>
              <a:t>人権の侵害</a:t>
            </a:r>
            <a:r>
              <a:rPr kumimoji="1" lang="en-US" altLang="ja-JP" b="0" u="none" smtClean="0"/>
              <a:t>)</a:t>
            </a:r>
            <a:r>
              <a:rPr kumimoji="1" lang="ja-JP" altLang="en-US" b="0" u="none" smtClean="0"/>
              <a:t>ということが起きてしまう。このような状態に陥らないために、常に他機関との連携を可能にさせておく、開かれた状況を意識的に作ることを念頭においた上で、利用者と関わっていくことが</a:t>
            </a:r>
            <a:r>
              <a:rPr kumimoji="1" lang="zh-TW" altLang="en-US" b="0" u="none" smtClean="0"/>
              <a:t>相談支援専門員</a:t>
            </a:r>
            <a:r>
              <a:rPr kumimoji="1" lang="ja-JP" altLang="en-US" b="0" u="none" smtClean="0"/>
              <a:t>の役割として重要なことである。</a:t>
            </a:r>
          </a:p>
          <a:p>
            <a:endParaRPr kumimoji="1" lang="ja-JP" altLang="en-US" b="0" u="none" smtClean="0"/>
          </a:p>
          <a:p>
            <a:r>
              <a:rPr kumimoji="1" lang="en-US" altLang="ja-JP" b="0" u="none" smtClean="0"/>
              <a:t>(2)</a:t>
            </a:r>
            <a:r>
              <a:rPr kumimoji="1" lang="ja-JP" altLang="en-US" b="0" u="none" smtClean="0"/>
              <a:t>プライバシー保護のあり方</a:t>
            </a:r>
          </a:p>
          <a:p>
            <a:r>
              <a:rPr kumimoji="1" lang="ja-JP" altLang="en-US" b="0" u="none" smtClean="0"/>
              <a:t>業務上で知った情報は本人の了解なしに決して他言してはならない。書類に関しても安易に関係機関の職員に見せたり、内容に関しても本人の了解なしに勝手に話さないこと</a:t>
            </a:r>
            <a:r>
              <a:rPr kumimoji="1" lang="en-US" altLang="ja-JP" b="0" u="none" smtClean="0"/>
              <a:t>(</a:t>
            </a:r>
            <a:r>
              <a:rPr kumimoji="1" lang="ja-JP" altLang="en-US" b="0" u="none" smtClean="0"/>
              <a:t>守秘義務</a:t>
            </a:r>
            <a:r>
              <a:rPr kumimoji="1" lang="en-US" altLang="ja-JP" b="0" u="none" smtClean="0"/>
              <a:t>)</a:t>
            </a:r>
            <a:r>
              <a:rPr kumimoji="1" lang="ja-JP" altLang="en-US" b="0" u="none" smtClean="0"/>
              <a:t>は</a:t>
            </a:r>
            <a:r>
              <a:rPr kumimoji="1" lang="zh-TW" altLang="en-US" b="0" u="none" smtClean="0"/>
              <a:t>相談支援専門員</a:t>
            </a:r>
            <a:r>
              <a:rPr kumimoji="1" lang="ja-JP" altLang="en-US" b="0" u="none" smtClean="0"/>
              <a:t>の基本的倫理である。 ケアマネジメントでチームアプローチ方式をとる場合、本人の希望する人のみを集めるが、チームの人数は必要かつ十分な関係者に留める必要がある。誰しも大勢の人の前でプライバシーを明かすことは好まないものである。また、本人との面談前やあるいは面接中に、利用者が以前入所していた施設等の職員からの情報収集をしたいという</a:t>
            </a:r>
            <a:r>
              <a:rPr kumimoji="1" lang="zh-TW" altLang="en-US" b="0" u="none" smtClean="0"/>
              <a:t>相談支援専門員</a:t>
            </a:r>
            <a:r>
              <a:rPr kumimoji="1" lang="ja-JP" altLang="en-US" b="0" u="none" smtClean="0"/>
              <a:t>がいるかもしれないが、ケアマネジメント過程でそのような必要が起こることは希かもしれず、医療的な事実確認であれば、本人に調べてもらうほうが本人のエンパワメントにつながることもある。例外的に、本人が聞きづらかったり、時間がないというような場合、本人の了解を必ずとってから関係機関に問い合わせるようにすること。そして、その結果は本人に必ず伝える。ケアマネジメント従事者が持っている情報は全て本人も持っていなければ当事者主体のケアマネジメントとは言えない。</a:t>
            </a:r>
          </a:p>
          <a:p>
            <a:endParaRPr kumimoji="1" lang="ja-JP" altLang="en-US" b="0" u="none" smtClean="0"/>
          </a:p>
          <a:p>
            <a:r>
              <a:rPr kumimoji="1" lang="en-US" altLang="ja-JP" b="0" u="none" smtClean="0"/>
              <a:t>(3)</a:t>
            </a:r>
            <a:r>
              <a:rPr kumimoji="1" lang="ja-JP" altLang="en-US" b="0" u="none" smtClean="0"/>
              <a:t>利用者と共有することが必要な情報について</a:t>
            </a:r>
          </a:p>
          <a:p>
            <a:r>
              <a:rPr kumimoji="1" lang="ja-JP" altLang="en-US" b="0" u="none" smtClean="0"/>
              <a:t>利用者のために作るサービス等利用計画であるから、その過程で必要となる情報はすべて利用者と共有するのは当然のことといえる。</a:t>
            </a:r>
            <a:r>
              <a:rPr kumimoji="1" lang="zh-TW" altLang="en-US" b="0" u="none" smtClean="0"/>
              <a:t>相談支援専門員</a:t>
            </a:r>
            <a:r>
              <a:rPr kumimoji="1" lang="ja-JP" altLang="en-US" b="0" u="none" smtClean="0"/>
              <a:t>は、地域の社会資源についての情報は日頃から集めておき、本人が的確な判断ができるように、適切な時期に詳細な情報を本人に伝えていく。これは、ニーズ把握過程での利用者と情報との共有になり、利用者のエンパワメントにつながる。</a:t>
            </a:r>
          </a:p>
          <a:p>
            <a:r>
              <a:rPr kumimoji="1" lang="ja-JP" altLang="en-US" b="0" u="none" smtClean="0"/>
              <a:t>この他に、社会資源の開発に関する情報の共有も、利用者のエンパワメントとして重要である。例えば、</a:t>
            </a:r>
            <a:r>
              <a:rPr kumimoji="1" lang="zh-TW" altLang="en-US" b="0" u="none" smtClean="0"/>
              <a:t>相談支援専門員</a:t>
            </a:r>
            <a:r>
              <a:rPr kumimoji="1" lang="ja-JP" altLang="en-US" b="0" u="none" smtClean="0"/>
              <a:t>が当事者同士の話し合いの場のきっかけをつくる。そこで、</a:t>
            </a:r>
            <a:r>
              <a:rPr kumimoji="1" lang="zh-TW" altLang="en-US" b="0" u="none" smtClean="0"/>
              <a:t>相談支援専門員</a:t>
            </a:r>
            <a:r>
              <a:rPr kumimoji="1" lang="ja-JP" altLang="en-US" b="0" u="none" smtClean="0"/>
              <a:t>が持っている地域での人的資源や情報を本人達に伝え、その人的資源や情報を自分達で活用することによって、自助グループが形成されることになる。このような自助グループが、今後相談支援を展開するにあたっての、重要な社会資源になるのである。</a:t>
            </a:r>
          </a:p>
          <a:p>
            <a:endParaRPr kumimoji="1" lang="ja-JP" altLang="en-US" b="0" u="none" smtClean="0"/>
          </a:p>
          <a:p>
            <a:r>
              <a:rPr kumimoji="1" lang="en-US" altLang="ja-JP" b="0" u="none" smtClean="0"/>
              <a:t>(4)</a:t>
            </a:r>
            <a:r>
              <a:rPr kumimoji="1" lang="zh-TW" altLang="en-US" b="0" u="none" smtClean="0"/>
              <a:t>相談支援専門員</a:t>
            </a:r>
            <a:r>
              <a:rPr kumimoji="1" lang="ja-JP" altLang="en-US" b="0" u="none" smtClean="0"/>
              <a:t>の関わり方</a:t>
            </a:r>
          </a:p>
          <a:p>
            <a:r>
              <a:rPr kumimoji="1" lang="zh-TW" altLang="en-US" b="0" u="none" smtClean="0"/>
              <a:t>相談支援専門員</a:t>
            </a:r>
            <a:r>
              <a:rPr kumimoji="1" lang="ja-JP" altLang="en-US" b="0" u="none" smtClean="0"/>
              <a:t>は、本人のしたいことや困っていることを引き出すことがまず重要である。</a:t>
            </a:r>
          </a:p>
          <a:p>
            <a:r>
              <a:rPr kumimoji="1" lang="ja-JP" altLang="en-US" b="0" u="none" smtClean="0"/>
              <a:t>言語的や非言語的な手段で本人のしたいことや希望を引き出し、本人と確認を行う。そのプロセスは決して整理されておらず、いろいろな話に展開し、ゆっくり本人の言葉や反応を傾聴してゆく。間違っている点があっても正さずに受容し、また、問題整理することにあせらずに、本人の希望を聴き出すことが大切である。</a:t>
            </a:r>
          </a:p>
          <a:p>
            <a:r>
              <a:rPr kumimoji="1" lang="ja-JP" altLang="en-US" b="0" u="none" smtClean="0"/>
              <a:t>その後に、本人の希望や困っていることについて、現在の状況を本人以外の関係者からも聞き出す。それは、本人の言っていることを疑うのではなく、どのようなサービスを提案していくか、また、本人の言葉での説明が十分でないときなどは、周囲の人から本人の現在の状況を知ることで、本人の言おうとしていることがわかることもある。</a:t>
            </a:r>
          </a:p>
          <a:p>
            <a:r>
              <a:rPr kumimoji="1" lang="ja-JP" altLang="en-US" b="0" u="none" smtClean="0"/>
              <a:t>このように、まず本人の希望を充分に受けとめた上で、本人の「したい」という希望と、本人の今の状況を合わせて、サービスにつなげることが、</a:t>
            </a:r>
            <a:r>
              <a:rPr kumimoji="1" lang="zh-TW" altLang="en-US" b="0" u="none" smtClean="0"/>
              <a:t>相談支援専門員</a:t>
            </a:r>
            <a:r>
              <a:rPr kumimoji="1" lang="ja-JP" altLang="en-US" b="0" u="none" smtClean="0"/>
              <a:t>が関わることでの良い点である。というのも、本人と親、本人と作業所の職員との関係だけでは、周囲の人が「本人はできない」「わからない」と決めてしまいがちだからである。そのため、本人は不満に思っていたり、「できない」と決めつけられることで、本人自身が様々な体験ができない場合が多くある。</a:t>
            </a:r>
            <a:r>
              <a:rPr kumimoji="1" lang="zh-TW" altLang="en-US" b="0" u="none" smtClean="0"/>
              <a:t>相談支援専門員</a:t>
            </a:r>
            <a:r>
              <a:rPr kumimoji="1" lang="ja-JP" altLang="en-US" b="0" u="none" smtClean="0"/>
              <a:t>が関わることによって、「できない」ことが他の人の支援を得ながら「できる」力をつけるように支援していくことで本人の自立につながっていく。</a:t>
            </a:r>
          </a:p>
          <a:p>
            <a:r>
              <a:rPr kumimoji="1" lang="ja-JP" altLang="en-US" b="0" u="none" smtClean="0"/>
              <a:t>また、人の希望やニーズを中心にしたときに、</a:t>
            </a:r>
            <a:r>
              <a:rPr kumimoji="1" lang="zh-TW" altLang="en-US" b="0" u="none" smtClean="0"/>
              <a:t>相談支援専門員</a:t>
            </a:r>
            <a:r>
              <a:rPr kumimoji="1" lang="ja-JP" altLang="en-US" b="0" u="none" smtClean="0"/>
              <a:t>は親や作業所の職員と対立するのではなく、親や職員に情報を伝えることも大切である。そのことで、本人をよりよいサービスにつなげていくことになる。</a:t>
            </a:r>
          </a:p>
          <a:p>
            <a:r>
              <a:rPr kumimoji="1" lang="ja-JP" altLang="en-US" b="0" u="none" smtClean="0"/>
              <a:t>例えば、本人から遊びに行きたいと希望があったとする。どこに行くかと誰と行きたいか相談していく中で、親や職員に本人の希望を知らせ、実現できるように見守ってもらうように応援してもらうことができた。また、親や作業所の職員からも、本人の気に入った介助者を教えてもらったり、本人がパニックになったときの様子を教えてもらったりすることができる。</a:t>
            </a:r>
            <a:endParaRPr kumimoji="1" lang="ja-JP" altLang="en-US" b="0" u="none" dirty="0" smtClean="0"/>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39</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29285054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40</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33914163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5</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206639597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フッター プレースホルダー 3"/>
          <p:cNvSpPr>
            <a:spLocks noGrp="1"/>
          </p:cNvSpPr>
          <p:nvPr>
            <p:ph type="ftr" sz="quarter" idx="10"/>
          </p:nvPr>
        </p:nvSpPr>
        <p:spPr/>
        <p:txBody>
          <a:bodyPr/>
          <a:lstStyle/>
          <a:p>
            <a:r>
              <a:rPr kumimoji="1" lang="zh-TW" altLang="en-US" smtClean="0"/>
              <a:t>令和元年度相談支援従事者指導者養成研修 配布資料</a:t>
            </a:r>
            <a:endParaRPr kumimoji="1" lang="ja-JP" altLang="en-US"/>
          </a:p>
        </p:txBody>
      </p:sp>
      <p:sp>
        <p:nvSpPr>
          <p:cNvPr id="5" name="スライド番号プレースホルダー 4"/>
          <p:cNvSpPr>
            <a:spLocks noGrp="1"/>
          </p:cNvSpPr>
          <p:nvPr>
            <p:ph type="sldNum" sz="quarter" idx="11"/>
          </p:nvPr>
        </p:nvSpPr>
        <p:spPr/>
        <p:txBody>
          <a:bodyPr/>
          <a:lstStyle/>
          <a:p>
            <a:fld id="{F78335F9-BAA0-4B02-8340-DAC482EF92A2}" type="slidenum">
              <a:rPr kumimoji="1" lang="ja-JP" altLang="en-US" smtClean="0"/>
              <a:t>41</a:t>
            </a:fld>
            <a:endParaRPr kumimoji="1" lang="ja-JP" altLang="en-US"/>
          </a:p>
        </p:txBody>
      </p:sp>
    </p:spTree>
    <p:extLst>
      <p:ext uri="{BB962C8B-B14F-4D97-AF65-F5344CB8AC3E}">
        <p14:creationId xmlns:p14="http://schemas.microsoft.com/office/powerpoint/2010/main" val="112273477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491C29F3-6A3A-4ED3-87DD-190008DCF418}" type="slidenum">
              <a:rPr kumimoji="1" lang="ja-JP" altLang="en-US" smtClean="0"/>
              <a:t>42</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184913175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フッター プレースホルダー 3"/>
          <p:cNvSpPr>
            <a:spLocks noGrp="1"/>
          </p:cNvSpPr>
          <p:nvPr>
            <p:ph type="ftr" sz="quarter" idx="10"/>
          </p:nvPr>
        </p:nvSpPr>
        <p:spPr/>
        <p:txBody>
          <a:bodyPr/>
          <a:lstStyle/>
          <a:p>
            <a:r>
              <a:rPr kumimoji="1" lang="zh-TW" altLang="en-US" smtClean="0"/>
              <a:t>令和元年度相談支援従事者指導者養成研修 配布資料</a:t>
            </a:r>
            <a:endParaRPr kumimoji="1" lang="ja-JP" altLang="en-US"/>
          </a:p>
        </p:txBody>
      </p:sp>
      <p:sp>
        <p:nvSpPr>
          <p:cNvPr id="5" name="スライド番号プレースホルダー 4"/>
          <p:cNvSpPr>
            <a:spLocks noGrp="1"/>
          </p:cNvSpPr>
          <p:nvPr>
            <p:ph type="sldNum" sz="quarter" idx="11"/>
          </p:nvPr>
        </p:nvSpPr>
        <p:spPr/>
        <p:txBody>
          <a:bodyPr/>
          <a:lstStyle/>
          <a:p>
            <a:fld id="{F78335F9-BAA0-4B02-8340-DAC482EF92A2}" type="slidenum">
              <a:rPr kumimoji="1" lang="ja-JP" altLang="en-US" smtClean="0"/>
              <a:t>43</a:t>
            </a:fld>
            <a:endParaRPr kumimoji="1" lang="ja-JP" altLang="en-US"/>
          </a:p>
        </p:txBody>
      </p:sp>
    </p:spTree>
    <p:extLst>
      <p:ext uri="{BB962C8B-B14F-4D97-AF65-F5344CB8AC3E}">
        <p14:creationId xmlns:p14="http://schemas.microsoft.com/office/powerpoint/2010/main" val="310363929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44</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3514140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r>
              <a:rPr kumimoji="1" lang="ja-JP" altLang="en-US" smtClean="0"/>
              <a:t>これまで入所施設に長くいた人たちが障害福祉サービスの充実等により地域</a:t>
            </a:r>
            <a:r>
              <a:rPr kumimoji="1" lang="ja-JP" altLang="en-US" dirty="0" smtClean="0"/>
              <a:t>に戻ってきている。この人たちへの日常的な金銭管理や生活管理や地域住民や家族との関係づくり</a:t>
            </a:r>
            <a:r>
              <a:rPr kumimoji="1" lang="ja-JP" altLang="en-US" smtClean="0"/>
              <a:t>なども必要となって</a:t>
            </a:r>
            <a:r>
              <a:rPr kumimoji="1" lang="ja-JP" altLang="en-US" dirty="0" smtClean="0"/>
              <a:t>きた。</a:t>
            </a:r>
          </a:p>
          <a:p>
            <a:r>
              <a:rPr kumimoji="1" lang="ja-JP" altLang="en-US" dirty="0" smtClean="0"/>
              <a:t>重度の精神障害者で長期入院していた人たちが地域に戻ってきて</a:t>
            </a:r>
            <a:r>
              <a:rPr kumimoji="1" lang="ja-JP" altLang="en-US" smtClean="0"/>
              <a:t>、やはり相談支援専門員の</a:t>
            </a:r>
            <a:r>
              <a:rPr kumimoji="1" lang="ja-JP" altLang="en-US" dirty="0" smtClean="0"/>
              <a:t>丁寧な地域</a:t>
            </a:r>
            <a:r>
              <a:rPr kumimoji="1" lang="ja-JP" altLang="en-US" smtClean="0"/>
              <a:t>支援や福祉のサービスを</a:t>
            </a:r>
            <a:r>
              <a:rPr kumimoji="1" lang="ja-JP" altLang="en-US" dirty="0" smtClean="0"/>
              <a:t>必要としている。その</a:t>
            </a:r>
            <a:r>
              <a:rPr kumimoji="1" lang="ja-JP" altLang="en-US" smtClean="0"/>
              <a:t>為に相談支援専門員は</a:t>
            </a:r>
            <a:r>
              <a:rPr kumimoji="1" lang="ja-JP" altLang="en-US" dirty="0" smtClean="0"/>
              <a:t>継続的に</a:t>
            </a:r>
            <a:r>
              <a:rPr kumimoji="1" lang="ja-JP" altLang="en-US" smtClean="0"/>
              <a:t>支援を行わなければならない。当事者</a:t>
            </a:r>
            <a:r>
              <a:rPr kumimoji="1" lang="ja-JP" altLang="en-US" dirty="0" smtClean="0"/>
              <a:t>本人を地域で支援する人たちのネットワークを構築するため、</a:t>
            </a:r>
            <a:r>
              <a:rPr kumimoji="1" lang="ja-JP" altLang="en-US" smtClean="0"/>
              <a:t>あらたな地域での取り組みの</a:t>
            </a:r>
            <a:r>
              <a:rPr kumimoji="1" lang="ja-JP" altLang="en-US" dirty="0" smtClean="0"/>
              <a:t>創出が求められている。</a:t>
            </a:r>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45</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110959791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r>
              <a:rPr kumimoji="1" lang="ja-JP" altLang="en-US" smtClean="0"/>
              <a:t>　現在、</a:t>
            </a:r>
            <a:r>
              <a:rPr kumimoji="1" lang="ja-JP" altLang="en-US" smtClean="0">
                <a:solidFill>
                  <a:srgbClr val="FF0000"/>
                </a:solidFill>
              </a:rPr>
              <a:t>障害者相談支援専門員としての配置要件</a:t>
            </a:r>
            <a:r>
              <a:rPr kumimoji="1" lang="en-US" altLang="ja-JP" smtClean="0">
                <a:solidFill>
                  <a:srgbClr val="FF0000"/>
                </a:solidFill>
              </a:rPr>
              <a:t>(</a:t>
            </a:r>
            <a:r>
              <a:rPr kumimoji="1" lang="ja-JP" altLang="en-US" smtClean="0">
                <a:solidFill>
                  <a:srgbClr val="FF0000"/>
                </a:solidFill>
              </a:rPr>
              <a:t>資格</a:t>
            </a:r>
            <a:r>
              <a:rPr kumimoji="1" lang="en-US" altLang="ja-JP" smtClean="0">
                <a:solidFill>
                  <a:srgbClr val="FF0000"/>
                </a:solidFill>
              </a:rPr>
              <a:t>)</a:t>
            </a:r>
            <a:r>
              <a:rPr kumimoji="1" lang="ja-JP" altLang="en-US" smtClean="0">
                <a:solidFill>
                  <a:srgbClr val="FF0000"/>
                </a:solidFill>
              </a:rPr>
              <a:t>を取得</a:t>
            </a:r>
            <a:r>
              <a:rPr kumimoji="1" lang="ja-JP" altLang="en-US" dirty="0" smtClean="0"/>
              <a:t>をした者のうち一部の者しか現場で相談事業に従事していないという現状がある。</a:t>
            </a:r>
            <a:endParaRPr kumimoji="1" lang="en-US" altLang="ja-JP" dirty="0" smtClean="0"/>
          </a:p>
          <a:p>
            <a:r>
              <a:rPr kumimoji="1" lang="ja-JP" altLang="en-US" dirty="0" smtClean="0"/>
              <a:t>欧米ではこのような事態を回避して、本人の日常的な支援をするため、①医者</a:t>
            </a:r>
            <a:r>
              <a:rPr kumimoji="1" lang="en-US" altLang="ja-JP" dirty="0" smtClean="0"/>
              <a:t>, ➁</a:t>
            </a:r>
            <a:r>
              <a:rPr kumimoji="1" lang="ja-JP" altLang="en-US" dirty="0" smtClean="0"/>
              <a:t>家族・親戚</a:t>
            </a:r>
            <a:r>
              <a:rPr kumimoji="1" lang="en-US" altLang="ja-JP" dirty="0" smtClean="0"/>
              <a:t>, ③</a:t>
            </a:r>
            <a:r>
              <a:rPr kumimoji="1" lang="ja-JP" altLang="en-US" dirty="0" smtClean="0"/>
              <a:t>当事者団体</a:t>
            </a:r>
            <a:r>
              <a:rPr kumimoji="1" lang="en-US" altLang="ja-JP" dirty="0" smtClean="0"/>
              <a:t>, ④</a:t>
            </a:r>
            <a:r>
              <a:rPr kumimoji="1" lang="ja-JP" altLang="en-US" dirty="0" smtClean="0"/>
              <a:t>障害者の権利擁護</a:t>
            </a:r>
            <a:r>
              <a:rPr kumimoji="1" lang="ja-JP" altLang="en-US" smtClean="0"/>
              <a:t>団体が相談支援専門員と</a:t>
            </a:r>
            <a:r>
              <a:rPr kumimoji="1" lang="ja-JP" altLang="en-US" dirty="0" smtClean="0"/>
              <a:t>一体になって、本人中心のケアプラン作成とサービス受給を行政と調整し、かつ日常的な生活支援や生活管理など引き受けて支援するシステムを導入しているところもある。ケアマネジメントはケアプラン作成が目的であるというように見られているという日本の現状は、介護保険を含めて悩ましい状況である。</a:t>
            </a:r>
          </a:p>
          <a:p>
            <a:r>
              <a:rPr kumimoji="1" lang="ja-JP" altLang="en-US" dirty="0" smtClean="0"/>
              <a:t>　当事者サポートによる新たな地域障害者サービスシステムの導入の</a:t>
            </a:r>
            <a:r>
              <a:rPr kumimoji="1" lang="ja-JP" altLang="en-US" smtClean="0"/>
              <a:t>ために障害者</a:t>
            </a:r>
            <a:r>
              <a:rPr kumimoji="1" lang="ja-JP" altLang="en-US" dirty="0" smtClean="0"/>
              <a:t>ケアマネジメント検討推進会議を開催し、これを当事者の意見を十分に聞いた会議とすること。そしてニーズの実態検証システムと、モデル事業の実施検証を行い、新たな障害者地域生活システムを早急に構築させることが必要である。</a:t>
            </a:r>
            <a:endParaRPr kumimoji="1" lang="en-US" altLang="ja-JP" dirty="0" smtClean="0"/>
          </a:p>
          <a:p>
            <a:endParaRPr kumimoji="1" lang="en-US" altLang="ja-JP" dirty="0" smtClean="0"/>
          </a:p>
          <a:p>
            <a:r>
              <a:rPr kumimoji="1" lang="ja-JP" altLang="en-US" smtClean="0"/>
              <a:t>　施設</a:t>
            </a:r>
            <a:r>
              <a:rPr kumimoji="1" lang="ja-JP" altLang="en-US" dirty="0" smtClean="0"/>
              <a:t>からの地域移行が進む</a:t>
            </a:r>
            <a:r>
              <a:rPr kumimoji="1" lang="ja-JP" altLang="en-US" smtClean="0"/>
              <a:t>につれ、重度の障害者があり、施設でしか暮らすことがむずかしいと</a:t>
            </a:r>
            <a:r>
              <a:rPr kumimoji="1" lang="ja-JP" altLang="en-US" dirty="0" smtClean="0"/>
              <a:t>考えられて</a:t>
            </a:r>
            <a:r>
              <a:rPr kumimoji="1" lang="ja-JP" altLang="en-US" smtClean="0"/>
              <a:t>いた人も</a:t>
            </a:r>
            <a:r>
              <a:rPr kumimoji="1" lang="ja-JP" altLang="en-US" dirty="0" smtClean="0"/>
              <a:t>が地域</a:t>
            </a:r>
            <a:r>
              <a:rPr kumimoji="1" lang="ja-JP" altLang="en-US" smtClean="0"/>
              <a:t>で暮らすようになった。そのため相談支援専門員は</a:t>
            </a:r>
            <a:r>
              <a:rPr kumimoji="1" lang="ja-JP" altLang="en-US" dirty="0" smtClean="0"/>
              <a:t>単にサービスと本人をつなげるだけではなく、日常的な</a:t>
            </a:r>
            <a:r>
              <a:rPr kumimoji="1" lang="ja-JP" altLang="en-US" smtClean="0"/>
              <a:t>金銭管理などを含む生活支援や権利擁護支援、地域</a:t>
            </a:r>
            <a:r>
              <a:rPr kumimoji="1" lang="ja-JP" altLang="en-US" dirty="0" smtClean="0"/>
              <a:t>の人たちとの関係作り、家族との調整</a:t>
            </a:r>
            <a:r>
              <a:rPr kumimoji="1" lang="ja-JP" altLang="en-US" smtClean="0"/>
              <a:t>などを本人の人生に寄り添って継続的</a:t>
            </a:r>
            <a:r>
              <a:rPr kumimoji="1" lang="ja-JP" altLang="en-US" dirty="0" smtClean="0"/>
              <a:t>に行う必要</a:t>
            </a:r>
            <a:r>
              <a:rPr kumimoji="1" lang="ja-JP" altLang="en-US" smtClean="0"/>
              <a:t>がある。セルフマネジメントをすることに独立してゆく人もいれば、長きにわたって支援を必要とする人もいることに留意し、地域の中で必要な数の相談支援専門員を確保する必要がある。</a:t>
            </a:r>
            <a:endParaRPr kumimoji="1" lang="ja-JP" altLang="en-US" dirty="0" smtClean="0"/>
          </a:p>
          <a:p>
            <a:r>
              <a:rPr kumimoji="1" lang="ja-JP" altLang="en-US" smtClean="0"/>
              <a:t>　また、</a:t>
            </a:r>
            <a:r>
              <a:rPr kumimoji="1" lang="ja-JP" altLang="en-US" dirty="0" smtClean="0"/>
              <a:t>今後は本人の周囲にいる支援の人たちをも巻き込んで、本人を中心とした支援チームを構築して、当事者をサポートしていく必要性がますます増していく。このことによって、障害当事者の生活を全般的・総合的に支援していくことが可能となる。またこのように支援者や地域を巻き込んだアプローチをとることによって、地域やひいては社会全体に変化を促していくことが可能とな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46</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279713135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r>
              <a:rPr kumimoji="1" lang="ja-JP" altLang="en-US" dirty="0" smtClean="0"/>
              <a:t>人口</a:t>
            </a:r>
            <a:r>
              <a:rPr kumimoji="1" lang="en-US" altLang="ja-JP" dirty="0" smtClean="0"/>
              <a:t>50</a:t>
            </a:r>
            <a:r>
              <a:rPr kumimoji="1" lang="ja-JP" altLang="en-US" dirty="0" smtClean="0"/>
              <a:t>万人の八王子市では重度身体障害者が自立支援協議会の会長を委任されており、全国に先駆けて「障害者差別禁止法」を制定し、相談支援事業所に国の相談支援拠点事業を独自予算で市内</a:t>
            </a:r>
            <a:r>
              <a:rPr kumimoji="1" lang="en-US" altLang="ja-JP" dirty="0" smtClean="0"/>
              <a:t>5</a:t>
            </a:r>
            <a:r>
              <a:rPr kumimoji="1" lang="ja-JP" altLang="en-US" dirty="0" smtClean="0"/>
              <a:t>地域に分散して配置し、市内</a:t>
            </a:r>
            <a:r>
              <a:rPr kumimoji="1" lang="en-US" altLang="ja-JP" dirty="0" smtClean="0"/>
              <a:t>25</a:t>
            </a:r>
            <a:r>
              <a:rPr kumimoji="1" lang="ja-JP" altLang="en-US" dirty="0" smtClean="0"/>
              <a:t>カ所</a:t>
            </a:r>
            <a:r>
              <a:rPr kumimoji="1" lang="ja-JP" altLang="en-US" smtClean="0"/>
              <a:t>ある精神科病院</a:t>
            </a:r>
            <a:r>
              <a:rPr kumimoji="1" lang="ja-JP" altLang="en-US" dirty="0" smtClean="0"/>
              <a:t>からの地域移行を進め、東京都の知的障害者施設が民間に移行したところから施設職員が地域の相談支援事業所の所長となり地域支援の現場で重度行動障害をもつ知的障害者支援についてその経験に基づいた支援方法を地域の訪問介護事業所の職員へ教えることによって地域のサービスの質を向上させることに寄与している。</a:t>
            </a:r>
            <a:endParaRPr kumimoji="1" lang="en-US" altLang="ja-JP" dirty="0" smtClean="0"/>
          </a:p>
          <a:p>
            <a:r>
              <a:rPr kumimoji="1" lang="ja-JP" altLang="en-US" dirty="0" smtClean="0"/>
              <a:t>また八王子市の自立支援協議会の地域移行部会では重度の障害者が部会長を務め、障害者の家族が抱える問題や当事者が日ごろ感じているサービスの使いづらさなどを直接市に訴える場となっており、行政職員も積極的に現場に出てきて状況確認したり、個別の相談支援に当たるなど地域での行政と市民の連携がうまく図られている。国はまだ拠点事業については行政に必置するよう指導は行っているものの予算の裏付けはなく、全国的には全く進んでいない現状がある。</a:t>
            </a:r>
            <a:endParaRPr kumimoji="1" lang="en-US" altLang="ja-JP" dirty="0" smtClean="0"/>
          </a:p>
          <a:p>
            <a:r>
              <a:rPr kumimoji="1" lang="ja-JP" altLang="en-US" dirty="0" smtClean="0"/>
              <a:t>来年国連の権利条約による日本政府への総括所見が提出された場合には障害者施設の閉鎖は日本政府に義務付けられることになるので、地域支援の本格的な取り組みをするためには拠点事業と熟練した相談支援員への予算配分が必須なものとなってきている。</a:t>
            </a:r>
            <a:endParaRPr kumimoji="1" lang="en-US" altLang="ja-JP" dirty="0" smtClean="0"/>
          </a:p>
          <a:p>
            <a:r>
              <a:rPr kumimoji="1" lang="ja-JP" altLang="en-US" dirty="0" smtClean="0"/>
              <a:t>そのためにも新たな政策作りと「地域の相談支援体制の在り方検討委員会」早急な開催が今こそ必要となっている。</a:t>
            </a:r>
            <a:endParaRPr kumimoji="1" lang="en-US" altLang="ja-JP"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solidFill>
                  <a:prstClr val="black"/>
                </a:solidFill>
              </a:rPr>
              <a:pPr/>
              <a:t>47</a:t>
            </a:fld>
            <a:endParaRPr kumimoji="1" lang="ja-JP" altLang="en-US">
              <a:solidFill>
                <a:prstClr val="black"/>
              </a:solidFill>
            </a:endParaRPr>
          </a:p>
        </p:txBody>
      </p:sp>
      <p:sp>
        <p:nvSpPr>
          <p:cNvPr id="5" name="フッター プレースホルダー 4"/>
          <p:cNvSpPr>
            <a:spLocks noGrp="1"/>
          </p:cNvSpPr>
          <p:nvPr>
            <p:ph type="ftr" sz="quarter" idx="11"/>
          </p:nvPr>
        </p:nvSpPr>
        <p:spPr/>
        <p:txBody>
          <a:bodyPr/>
          <a:lstStyle/>
          <a:p>
            <a:r>
              <a:rPr kumimoji="1" lang="zh-TW" altLang="en-US" smtClean="0">
                <a:solidFill>
                  <a:prstClr val="black"/>
                </a:solidFill>
              </a:rPr>
              <a:t>令和元年度相談支援従事者指導者養成研修 配布資料</a:t>
            </a:r>
            <a:endParaRPr kumimoji="1" lang="ja-JP" altLang="en-US">
              <a:solidFill>
                <a:prstClr val="black"/>
              </a:solidFill>
            </a:endParaRPr>
          </a:p>
        </p:txBody>
      </p:sp>
    </p:spTree>
    <p:extLst>
      <p:ext uri="{BB962C8B-B14F-4D97-AF65-F5344CB8AC3E}">
        <p14:creationId xmlns:p14="http://schemas.microsoft.com/office/powerpoint/2010/main" val="12495318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6</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29206575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r>
              <a:rPr kumimoji="1" lang="ja-JP" altLang="en-US" smtClean="0"/>
              <a:t>・移動支援を中心とした関わり</a:t>
            </a:r>
            <a:endParaRPr kumimoji="1" lang="en-US" altLang="ja-JP" smtClean="0"/>
          </a:p>
          <a:p>
            <a:r>
              <a:rPr kumimoji="1" lang="ja-JP" altLang="en-US" smtClean="0"/>
              <a:t>　</a:t>
            </a:r>
            <a:r>
              <a:rPr kumimoji="1" lang="en-US" altLang="ja-JP" smtClean="0"/>
              <a:t>A</a:t>
            </a:r>
            <a:r>
              <a:rPr kumimoji="1" lang="ja-JP" altLang="en-US" smtClean="0"/>
              <a:t>くんは現在</a:t>
            </a:r>
            <a:r>
              <a:rPr kumimoji="1" lang="en-US" altLang="ja-JP" smtClean="0"/>
              <a:t>28</a:t>
            </a:r>
            <a:r>
              <a:rPr kumimoji="1" lang="ja-JP" altLang="en-US" smtClean="0"/>
              <a:t>歳であるが、重度の行動障害を伴う知的障害者であり、愛の手帳２度、障害支援区分</a:t>
            </a:r>
            <a:r>
              <a:rPr kumimoji="1" lang="en-US" altLang="ja-JP" smtClean="0"/>
              <a:t>5</a:t>
            </a:r>
            <a:r>
              <a:rPr kumimoji="1" lang="ja-JP" altLang="en-US" smtClean="0"/>
              <a:t>の手帳を所持し、両親が住む実家の隣にあるアパートの一室を借りて、介助サービスを利用しながらそこで自立生活を送っている。自立生活センターの利用者となったのは、彼が</a:t>
            </a:r>
            <a:r>
              <a:rPr kumimoji="1" lang="en-US" altLang="ja-JP" smtClean="0"/>
              <a:t>18</a:t>
            </a:r>
            <a:r>
              <a:rPr kumimoji="1" lang="ja-JP" altLang="en-US" smtClean="0"/>
              <a:t>歳、特別支援学校を卒業した後のことである。当時は、外出時の同行が利用の主な用途で、月に</a:t>
            </a:r>
            <a:r>
              <a:rPr kumimoji="1" lang="en-US" altLang="ja-JP" smtClean="0"/>
              <a:t>1</a:t>
            </a:r>
            <a:r>
              <a:rPr kumimoji="1" lang="ja-JP" altLang="en-US" smtClean="0"/>
              <a:t>回、</a:t>
            </a:r>
            <a:r>
              <a:rPr kumimoji="1" lang="en-US" altLang="ja-JP" smtClean="0"/>
              <a:t>14</a:t>
            </a:r>
            <a:r>
              <a:rPr kumimoji="1" lang="ja-JP" altLang="en-US" smtClean="0"/>
              <a:t>時間程度の移動支援を受けていた。</a:t>
            </a:r>
            <a:endParaRPr kumimoji="1" lang="en-US" altLang="ja-JP" smtClean="0"/>
          </a:p>
          <a:p>
            <a:endParaRPr kumimoji="1" lang="en-US" altLang="ja-JP" smtClean="0"/>
          </a:p>
          <a:p>
            <a:r>
              <a:rPr kumimoji="1" lang="ja-JP" altLang="en-US" smtClean="0"/>
              <a:t>・施設入所と地域移行</a:t>
            </a:r>
            <a:endParaRPr kumimoji="1" lang="en-US" altLang="ja-JP" smtClean="0"/>
          </a:p>
          <a:p>
            <a:r>
              <a:rPr kumimoji="1" lang="ja-JP" altLang="en-US" smtClean="0"/>
              <a:t>　平成</a:t>
            </a:r>
            <a:r>
              <a:rPr kumimoji="1" lang="en-US" altLang="ja-JP" smtClean="0"/>
              <a:t>29</a:t>
            </a:r>
            <a:r>
              <a:rPr kumimoji="1" lang="ja-JP" altLang="en-US" smtClean="0"/>
              <a:t>年</a:t>
            </a:r>
            <a:r>
              <a:rPr kumimoji="1" lang="en-US" altLang="ja-JP" smtClean="0"/>
              <a:t>4</a:t>
            </a:r>
            <a:r>
              <a:rPr kumimoji="1" lang="ja-JP" altLang="en-US" smtClean="0"/>
              <a:t>月に、</a:t>
            </a:r>
            <a:r>
              <a:rPr kumimoji="1" lang="en-US" altLang="ja-JP" smtClean="0"/>
              <a:t>A</a:t>
            </a:r>
            <a:r>
              <a:rPr kumimoji="1" lang="ja-JP" altLang="en-US" smtClean="0"/>
              <a:t>くんの母親より以下のような相談があった。平成</a:t>
            </a:r>
            <a:r>
              <a:rPr kumimoji="1" lang="en-US" altLang="ja-JP" smtClean="0"/>
              <a:t>28</a:t>
            </a:r>
            <a:r>
              <a:rPr kumimoji="1" lang="ja-JP" altLang="en-US" smtClean="0"/>
              <a:t>年</a:t>
            </a:r>
            <a:r>
              <a:rPr kumimoji="1" lang="en-US" altLang="ja-JP" smtClean="0"/>
              <a:t>8</a:t>
            </a:r>
            <a:r>
              <a:rPr kumimoji="1" lang="ja-JP" altLang="en-US" smtClean="0"/>
              <a:t>月より入所している施設において、施設職員二名より暴行を受けたため内蔵よりの多量の出血があり近所の救急病院に緊急に搬送された。なんとか一命は取り留めたが、その後、入院中に不安定な精神状況が続き看護師も対応ができなくなったため、他の病院に転院させられたが、そこでも対応が難しく、薬を大量に投与されたり、拘束を受けたりという状況が続いていて、退院後、施設に戻ることに不安があるということであった。また、彼の出身地の福祉部にも相談をしたところ、別施設を紹介されたので、母親は施設を見学したが雰囲気が険悪で、</a:t>
            </a:r>
            <a:r>
              <a:rPr kumimoji="1" lang="en-US" altLang="ja-JP" smtClean="0"/>
              <a:t>A</a:t>
            </a:r>
            <a:r>
              <a:rPr kumimoji="1" lang="ja-JP" altLang="en-US" smtClean="0"/>
              <a:t>くんが危険な目にあいそうであると当方に伝えてきた。そのため、自立生活センターでは</a:t>
            </a:r>
            <a:r>
              <a:rPr kumimoji="1" lang="en-US" altLang="ja-JP" smtClean="0"/>
              <a:t>A</a:t>
            </a:r>
            <a:r>
              <a:rPr kumimoji="1" lang="ja-JP" altLang="en-US" smtClean="0"/>
              <a:t>くんが施設ではなく地域で自立生活が送れるように支援をしていくことを決めた。</a:t>
            </a:r>
            <a:r>
              <a:rPr kumimoji="1" lang="en-US" altLang="ja-JP" smtClean="0"/>
              <a:t>A</a:t>
            </a:r>
            <a:r>
              <a:rPr kumimoji="1" lang="ja-JP" altLang="en-US" smtClean="0"/>
              <a:t>くんの出身地の福祉部と折衝の末、平成</a:t>
            </a:r>
            <a:r>
              <a:rPr kumimoji="1" lang="en-US" altLang="ja-JP" smtClean="0"/>
              <a:t>29</a:t>
            </a:r>
            <a:r>
              <a:rPr kumimoji="1" lang="ja-JP" altLang="en-US" smtClean="0"/>
              <a:t>年</a:t>
            </a:r>
            <a:r>
              <a:rPr kumimoji="1" lang="en-US" altLang="ja-JP" smtClean="0"/>
              <a:t>7</a:t>
            </a:r>
            <a:r>
              <a:rPr kumimoji="1" lang="ja-JP" altLang="en-US" smtClean="0"/>
              <a:t>月より重度訪問介護の一日</a:t>
            </a:r>
            <a:r>
              <a:rPr kumimoji="1" lang="en-US" altLang="ja-JP" smtClean="0"/>
              <a:t>24</a:t>
            </a:r>
            <a:r>
              <a:rPr kumimoji="1" lang="ja-JP" altLang="en-US" smtClean="0"/>
              <a:t>時間のサービスの支給の決定を得たので介助サービスを自立生活センターが中心となり提供することになった。</a:t>
            </a:r>
            <a:endParaRPr kumimoji="1" lang="en-US" altLang="ja-JP" smtClean="0"/>
          </a:p>
          <a:p>
            <a:endParaRPr kumimoji="1" lang="en-US" altLang="ja-JP" smtClean="0"/>
          </a:p>
          <a:p>
            <a:r>
              <a:rPr kumimoji="1" lang="ja-JP" altLang="en-US" smtClean="0"/>
              <a:t>・市内の介護派遣事業所によるチーム支援</a:t>
            </a:r>
            <a:endParaRPr kumimoji="1" lang="en-US" altLang="ja-JP" smtClean="0"/>
          </a:p>
          <a:p>
            <a:r>
              <a:rPr kumimoji="1" lang="ja-JP" altLang="en-US" smtClean="0"/>
              <a:t>　地域の自立支援協議会メンバーである自立生活センターは、地域にあるサービス事業所や相談事業所との連携を取りやすい立場にあるので</a:t>
            </a:r>
            <a:r>
              <a:rPr kumimoji="1" lang="en-US" altLang="ja-JP" smtClean="0"/>
              <a:t>20</a:t>
            </a:r>
            <a:r>
              <a:rPr kumimoji="1" lang="ja-JP" altLang="en-US" smtClean="0"/>
              <a:t>団体が連携して</a:t>
            </a:r>
            <a:r>
              <a:rPr kumimoji="1" lang="en-US" altLang="ja-JP" smtClean="0"/>
              <a:t>A</a:t>
            </a:r>
            <a:r>
              <a:rPr kumimoji="1" lang="ja-JP" altLang="en-US" smtClean="0"/>
              <a:t>くんの支援にあたることとなった。自立生活センターが介助サービスの提供に関わることで当事者主体の支援方法を各団体が見習うことになり、各団体の介助サービスレベルも格段に上がったことは、</a:t>
            </a:r>
            <a:r>
              <a:rPr kumimoji="1" lang="en-US" altLang="ja-JP" smtClean="0"/>
              <a:t>A</a:t>
            </a:r>
            <a:r>
              <a:rPr kumimoji="1" lang="ja-JP" altLang="en-US" smtClean="0"/>
              <a:t>くんにとどまらず、他の知的障害者への支援にもつながっていくため幸いなことである。</a:t>
            </a:r>
            <a:r>
              <a:rPr kumimoji="1" lang="en-US" altLang="ja-JP" smtClean="0"/>
              <a:t>A</a:t>
            </a:r>
            <a:r>
              <a:rPr kumimoji="1" lang="ja-JP" altLang="en-US" smtClean="0"/>
              <a:t>くんで実際に行っている当事者主体の介助サービスの提供の大きな特色は外出する際にどの介助者とどこに行くかを本人が決めるという点である。一緒に行きたい介助者の写真を選んでホワイトボードに貼り、行きたい場所を記入することで、誰とどこに行きたいか意思表示をする方式をとり、本人の意向を尊重することにしている。また、彼が食事や間食を摂り過ぎて一定の体重を越えないように、食事量の制限を行わなくてはいけなくなっている。そのため、週に</a:t>
            </a:r>
            <a:r>
              <a:rPr kumimoji="1" lang="en-US" altLang="ja-JP" smtClean="0"/>
              <a:t>3</a:t>
            </a:r>
            <a:r>
              <a:rPr kumimoji="1" lang="ja-JP" altLang="en-US" smtClean="0"/>
              <a:t>回程、母親が夕飯を母屋から彼のアパートへ運ぶことによって健康管理をしている。また、日中の活動についてであるが、現在通っている作業所から彼の介助のための専用の職員をさけないため、彼自身が介助者を連れてくれば通ってもいいという承諾を得たので、</a:t>
            </a:r>
            <a:r>
              <a:rPr kumimoji="1" lang="en-US" altLang="ja-JP" smtClean="0"/>
              <a:t>24</a:t>
            </a:r>
            <a:r>
              <a:rPr kumimoji="1" lang="ja-JP" altLang="en-US" smtClean="0"/>
              <a:t>時間の介助サービスの利用を基本とした形で作業所に通っている。通所先では、本人の興味に合わせた活動を準備するという作業所の理念のもとで、紙すきやハガキ作り、クランベリー農園での作業、間伐材の伐採と薪作りの作業を主に行っている。</a:t>
            </a:r>
            <a:r>
              <a:rPr kumimoji="1" lang="en-US" altLang="ja-JP" smtClean="0"/>
              <a:t>A</a:t>
            </a:r>
            <a:r>
              <a:rPr kumimoji="1" lang="ja-JP" altLang="en-US" smtClean="0"/>
              <a:t>くんが通っている作業所では所長をはじめ、重度行動障害を伴う知的障害者が重度訪問介護により</a:t>
            </a:r>
            <a:r>
              <a:rPr kumimoji="1" lang="en-US" altLang="ja-JP" smtClean="0"/>
              <a:t>24</a:t>
            </a:r>
            <a:r>
              <a:rPr kumimoji="1" lang="ja-JP" altLang="en-US" smtClean="0"/>
              <a:t>時間の介助サービスを利用しながら地域での生活を送るために積極的に協力をしてくれている。このように地域の団体が協力し合うという恵まれた地域支援の組織のもとでなら彼らも充実した人生が送れるという事例となると考えている。</a:t>
            </a:r>
            <a:endParaRPr kumimoji="1" lang="en-US" altLang="ja-JP" smtClean="0"/>
          </a:p>
          <a:p>
            <a:r>
              <a:rPr kumimoji="1" lang="ja-JP" altLang="en-US" smtClean="0"/>
              <a:t>　また、事業所の枠を超えたチーム支援では、一対一の介助の中で起こりがちな虐待を次の介助者が痣があるなどエビデンスから発見しやすいこと、連携会議の中でどの団体の誰が虐待を起こしたかが発見しやすいためにも、介精神、知的障害者の介助者の質の全体的向上を図るためにも一事業所による丸抱えは絶対に禁止すべきであろう。</a:t>
            </a:r>
            <a:endParaRPr kumimoji="1" lang="en-US" altLang="ja-JP" smtClean="0"/>
          </a:p>
          <a:p>
            <a:endParaRPr kumimoji="1" lang="en-US" altLang="ja-JP" smtClean="0"/>
          </a:p>
          <a:p>
            <a:r>
              <a:rPr kumimoji="1" lang="ja-JP" altLang="en-US" smtClean="0"/>
              <a:t>参考</a:t>
            </a:r>
            <a:r>
              <a:rPr kumimoji="1" lang="en-US" altLang="ja-JP" smtClean="0"/>
              <a:t>1</a:t>
            </a:r>
            <a:r>
              <a:rPr kumimoji="1" lang="ja-JP" altLang="en-US" smtClean="0"/>
              <a:t>：</a:t>
            </a:r>
            <a:r>
              <a:rPr kumimoji="1" lang="en-US" altLang="ja-JP" smtClean="0"/>
              <a:t>http://www.kaigoseido.net/topics/18/titeki_24juho.htm</a:t>
            </a:r>
          </a:p>
          <a:p>
            <a:r>
              <a:rPr kumimoji="1" lang="ja-JP" altLang="en-US" smtClean="0"/>
              <a:t>参考</a:t>
            </a:r>
            <a:r>
              <a:rPr kumimoji="1" lang="en-US" altLang="ja-JP" smtClean="0"/>
              <a:t>2</a:t>
            </a:r>
            <a:r>
              <a:rPr kumimoji="1" lang="ja-JP" altLang="en-US" smtClean="0"/>
              <a:t>：</a:t>
            </a:r>
            <a:r>
              <a:rPr kumimoji="1" lang="en-US" altLang="ja-JP" smtClean="0"/>
              <a:t>http://www.kaigoseido.net/topics/18/juti_24homon20180216.pdf</a:t>
            </a:r>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7</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25174666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r>
              <a:rPr kumimoji="1" lang="ja-JP" altLang="en-US" dirty="0" smtClean="0"/>
              <a:t>・訴訟を起こすに至った経緯</a:t>
            </a:r>
            <a:endParaRPr kumimoji="1" lang="en-US" altLang="ja-JP" dirty="0" smtClean="0"/>
          </a:p>
          <a:p>
            <a:r>
              <a:rPr kumimoji="1" lang="ja-JP" altLang="en-US" dirty="0" smtClean="0"/>
              <a:t>　和歌山市内に居住する</a:t>
            </a:r>
            <a:r>
              <a:rPr kumimoji="1" lang="en-US" altLang="ja-JP" dirty="0" smtClean="0"/>
              <a:t>X</a:t>
            </a:r>
            <a:r>
              <a:rPr kumimoji="1" lang="ja-JP" altLang="en-US" dirty="0" smtClean="0"/>
              <a:t>は筋萎縮性側索硬化症</a:t>
            </a:r>
            <a:r>
              <a:rPr kumimoji="1" lang="en-US" altLang="ja-JP" dirty="0" smtClean="0"/>
              <a:t>(ALS)</a:t>
            </a:r>
            <a:r>
              <a:rPr kumimoji="1" lang="ja-JP" altLang="en-US" dirty="0" smtClean="0"/>
              <a:t>を患っており、寝たきりの状態にあった。</a:t>
            </a:r>
            <a:r>
              <a:rPr kumimoji="1" lang="en-US" altLang="ja-JP" dirty="0" smtClean="0"/>
              <a:t>X</a:t>
            </a:r>
            <a:r>
              <a:rPr kumimoji="1" lang="ja-JP" altLang="en-US" dirty="0" smtClean="0"/>
              <a:t>は</a:t>
            </a:r>
            <a:r>
              <a:rPr kumimoji="1" lang="en-US" altLang="ja-JP" dirty="0" smtClean="0"/>
              <a:t>D</a:t>
            </a:r>
            <a:r>
              <a:rPr kumimoji="1" lang="ja-JP" altLang="en-US" dirty="0" smtClean="0"/>
              <a:t>社から訪問介護員</a:t>
            </a:r>
            <a:r>
              <a:rPr kumimoji="1" lang="en-US" altLang="ja-JP" dirty="0" smtClean="0"/>
              <a:t>2</a:t>
            </a:r>
            <a:r>
              <a:rPr kumimoji="1" lang="ja-JP" altLang="en-US" dirty="0" smtClean="0"/>
              <a:t>名の派遣を受けている。</a:t>
            </a:r>
            <a:r>
              <a:rPr kumimoji="1" lang="en-US" altLang="ja-JP" dirty="0" smtClean="0"/>
              <a:t>2</a:t>
            </a:r>
            <a:r>
              <a:rPr kumimoji="1" lang="ja-JP" altLang="en-US" dirty="0" smtClean="0"/>
              <a:t>名のヘルパーは</a:t>
            </a:r>
            <a:r>
              <a:rPr kumimoji="1" lang="en-US" altLang="ja-JP" dirty="0" smtClean="0"/>
              <a:t>24</a:t>
            </a:r>
            <a:r>
              <a:rPr kumimoji="1" lang="ja-JP" altLang="en-US" dirty="0" smtClean="0"/>
              <a:t>時間体制で</a:t>
            </a:r>
            <a:r>
              <a:rPr kumimoji="1" lang="en-US" altLang="ja-JP" dirty="0" smtClean="0"/>
              <a:t>X</a:t>
            </a:r>
            <a:r>
              <a:rPr kumimoji="1" lang="ja-JP" altLang="en-US" dirty="0" smtClean="0"/>
              <a:t>の居宅介護を行っている。このうち一日あたり</a:t>
            </a:r>
            <a:r>
              <a:rPr kumimoji="1" lang="en-US" altLang="ja-JP" dirty="0" smtClean="0"/>
              <a:t>8</a:t>
            </a:r>
            <a:r>
              <a:rPr kumimoji="1" lang="ja-JP" altLang="en-US" dirty="0" smtClean="0"/>
              <a:t>時間分を障害者自立支援法による介護給付費の支給として、一日当たり</a:t>
            </a:r>
            <a:r>
              <a:rPr kumimoji="1" lang="en-US" altLang="ja-JP" dirty="0" smtClean="0"/>
              <a:t>3.5</a:t>
            </a:r>
            <a:r>
              <a:rPr kumimoji="1" lang="ja-JP" altLang="en-US" dirty="0" smtClean="0"/>
              <a:t>時間分の介護については介護保険法による介護給付として、それぞれ公的給付を受けているため、一日当たり</a:t>
            </a:r>
            <a:r>
              <a:rPr kumimoji="1" lang="en-US" altLang="ja-JP" dirty="0" smtClean="0"/>
              <a:t>11.5</a:t>
            </a:r>
            <a:r>
              <a:rPr kumimoji="1" lang="ja-JP" altLang="en-US" dirty="0" smtClean="0"/>
              <a:t>時間分については公的給付によって賄われており、それ以外の部分は</a:t>
            </a:r>
            <a:r>
              <a:rPr kumimoji="1" lang="en-US" altLang="ja-JP" dirty="0" smtClean="0"/>
              <a:t>D</a:t>
            </a:r>
            <a:r>
              <a:rPr kumimoji="1" lang="ja-JP" altLang="en-US" dirty="0" smtClean="0"/>
              <a:t>社が無償提供している。</a:t>
            </a:r>
            <a:r>
              <a:rPr kumimoji="1" lang="en-US" altLang="ja-JP" dirty="0" smtClean="0"/>
              <a:t>X</a:t>
            </a:r>
            <a:r>
              <a:rPr kumimoji="1" lang="ja-JP" altLang="en-US" dirty="0" smtClean="0"/>
              <a:t>は和歌山県福祉事務所長（以下、</a:t>
            </a:r>
            <a:r>
              <a:rPr kumimoji="1" lang="en-US" altLang="ja-JP" dirty="0" smtClean="0"/>
              <a:t>Y)</a:t>
            </a:r>
            <a:r>
              <a:rPr kumimoji="1" lang="ja-JP" altLang="en-US" dirty="0" smtClean="0"/>
              <a:t>に対し、重度訪問介護の支給量を一か月</a:t>
            </a:r>
            <a:r>
              <a:rPr kumimoji="1" lang="en-US" altLang="ja-JP" dirty="0" smtClean="0"/>
              <a:t>651</a:t>
            </a:r>
            <a:r>
              <a:rPr kumimoji="1" lang="ja-JP" altLang="en-US" dirty="0" smtClean="0"/>
              <a:t>時間以上とする介護給付費支給申請をした。これに対し</a:t>
            </a:r>
            <a:r>
              <a:rPr kumimoji="1" lang="en-US" altLang="ja-JP" dirty="0" smtClean="0"/>
              <a:t>Y</a:t>
            </a:r>
            <a:r>
              <a:rPr kumimoji="1" lang="ja-JP" altLang="en-US" dirty="0" smtClean="0"/>
              <a:t>は重度訪問介護の支給量を一か月</a:t>
            </a:r>
            <a:r>
              <a:rPr kumimoji="1" lang="en-US" altLang="ja-JP" dirty="0" smtClean="0"/>
              <a:t>268</a:t>
            </a:r>
            <a:r>
              <a:rPr kumimoji="1" lang="ja-JP" altLang="en-US" dirty="0" smtClean="0"/>
              <a:t>時間とする支給決定をした。これに対し</a:t>
            </a:r>
            <a:r>
              <a:rPr kumimoji="1" lang="en-US" altLang="ja-JP" dirty="0" smtClean="0"/>
              <a:t>X</a:t>
            </a:r>
            <a:r>
              <a:rPr kumimoji="1" lang="ja-JP" altLang="en-US" dirty="0" smtClean="0"/>
              <a:t>は、本決定を不服として審査請求した。</a:t>
            </a:r>
            <a:endParaRPr kumimoji="1" lang="en-US" altLang="ja-JP" dirty="0" smtClean="0"/>
          </a:p>
          <a:p>
            <a:endParaRPr kumimoji="1" lang="en-US" altLang="ja-JP" dirty="0" smtClean="0"/>
          </a:p>
          <a:p>
            <a:r>
              <a:rPr kumimoji="1" lang="ja-JP" altLang="en-US" dirty="0" smtClean="0"/>
              <a:t>・勘案された事項</a:t>
            </a:r>
            <a:endParaRPr kumimoji="1" lang="en-US" altLang="ja-JP" dirty="0" smtClean="0"/>
          </a:p>
          <a:p>
            <a:r>
              <a:rPr kumimoji="1" lang="ja-JP" altLang="en-US" dirty="0" smtClean="0"/>
              <a:t>　障害者基本法に基づく障害者自立支援法の内容：</a:t>
            </a:r>
            <a:endParaRPr kumimoji="1" lang="en-US" altLang="ja-JP" dirty="0" smtClean="0"/>
          </a:p>
          <a:p>
            <a:r>
              <a:rPr kumimoji="1" lang="ja-JP" altLang="en-US" dirty="0" smtClean="0"/>
              <a:t>　「この法律は、障害者基本法の基本的理念にのっとり、身体障害者福祉法、知的障害者福祉法、精神保健及び精神障害者福祉に関する法律、児童福祉法その他障害者及び障害児の福祉に関する法律と相まって、障害者及び障害児がその有する能力及び適性に応じ、自立した日常生活又は社会生活を営むことができるよう、必要な障害福祉サービスに係る給付その他の支援を行い、もって障害者及び障害児の福祉の増進を図るとともに、障害の有無にかかわらず国民が相互に人格と個性を尊重し安心して暮らすことのできる地域社会の実現に寄与することを目的とする」</a:t>
            </a:r>
            <a:endParaRPr kumimoji="1" lang="en-US" altLang="ja-JP" dirty="0" smtClean="0"/>
          </a:p>
          <a:p>
            <a:r>
              <a:rPr kumimoji="1" lang="ja-JP" altLang="en-US" dirty="0" smtClean="0"/>
              <a:t>　</a:t>
            </a:r>
            <a:endParaRPr kumimoji="1" lang="en-US" altLang="ja-JP" dirty="0" smtClean="0"/>
          </a:p>
          <a:p>
            <a:r>
              <a:rPr kumimoji="1" lang="ja-JP" altLang="en-US" dirty="0" smtClean="0"/>
              <a:t>　</a:t>
            </a:r>
            <a:r>
              <a:rPr kumimoji="1" lang="en-US" altLang="ja-JP" dirty="0" smtClean="0"/>
              <a:t>ALS</a:t>
            </a:r>
            <a:r>
              <a:rPr kumimoji="1" lang="ja-JP" altLang="en-US" dirty="0" smtClean="0"/>
              <a:t>当事者の状況について：</a:t>
            </a:r>
            <a:endParaRPr kumimoji="1" lang="en-US" altLang="ja-JP" dirty="0" smtClean="0"/>
          </a:p>
          <a:p>
            <a:r>
              <a:rPr kumimoji="1" lang="ja-JP" altLang="en-US" dirty="0" smtClean="0"/>
              <a:t>　（１）妻は高齢で健康に不安がある（２）男性の人工呼吸器が正常に動作しているか頻繁な確認が必要（３）流動食の提供に細心の注意が必要などと指摘。「少なくとも</a:t>
            </a:r>
            <a:r>
              <a:rPr kumimoji="1" lang="en-US" altLang="ja-JP" dirty="0" smtClean="0"/>
              <a:t>1</a:t>
            </a:r>
            <a:r>
              <a:rPr kumimoji="1" lang="ja-JP" altLang="en-US" dirty="0" smtClean="0"/>
              <a:t>日</a:t>
            </a:r>
            <a:r>
              <a:rPr kumimoji="1" lang="en-US" altLang="ja-JP" dirty="0" smtClean="0"/>
              <a:t>21</a:t>
            </a:r>
            <a:r>
              <a:rPr kumimoji="1" lang="ja-JP" altLang="en-US" dirty="0" smtClean="0"/>
              <a:t>時間はプロの介護がなければ、生命に重大な危険が生じる可能性が高い」と結論付けた。</a:t>
            </a:r>
            <a:r>
              <a:rPr kumimoji="1" lang="en-US" altLang="ja-JP" dirty="0" smtClean="0"/>
              <a:t>1</a:t>
            </a:r>
            <a:r>
              <a:rPr kumimoji="1" lang="ja-JP" altLang="en-US" dirty="0" smtClean="0"/>
              <a:t>日約</a:t>
            </a:r>
            <a:r>
              <a:rPr kumimoji="1" lang="en-US" altLang="ja-JP" dirty="0" smtClean="0"/>
              <a:t>12</a:t>
            </a:r>
            <a:r>
              <a:rPr kumimoji="1" lang="ja-JP" altLang="en-US" dirty="0" smtClean="0"/>
              <a:t>時間という市側の決定に関しては「妻が起床中は、一人で全ての介護をするべきだという前提で、裁量権の逸脱だ」と厳しく批判した。</a:t>
            </a:r>
            <a:endParaRPr kumimoji="1" lang="en-US" altLang="ja-JP" dirty="0" smtClean="0"/>
          </a:p>
          <a:p>
            <a:endParaRPr kumimoji="1" lang="en-US" altLang="ja-JP" dirty="0" smtClean="0"/>
          </a:p>
          <a:p>
            <a:r>
              <a:rPr kumimoji="1" lang="ja-JP" altLang="en-US" dirty="0" smtClean="0"/>
              <a:t>ＡＬＳ患者への介護時間の延長を命じた今回の判決は、公的介護が不十分なために生命が危険にさらされないよう、行政側に柔軟な対応を求めたものといえる。日本ＡＬＳ協会の金沢公明事務局長も「ＡＬＳ患者には、２４時間の介護が必要不可欠だ」と一定の評価をしている。</a:t>
            </a:r>
          </a:p>
          <a:p>
            <a:r>
              <a:rPr kumimoji="1" lang="ja-JP" altLang="en-US" dirty="0" smtClean="0"/>
              <a:t>重い障害を抱える人に公費で介護を提供する「重度訪問介護」は、障害者自立支援法に基づくもので、具体的な介護の時間は市町村の裁量に任されている。</a:t>
            </a:r>
          </a:p>
          <a:p>
            <a:r>
              <a:rPr kumimoji="1" lang="ja-JP" altLang="en-US" dirty="0" smtClean="0"/>
              <a:t>しかし、自治体間で運用に差があるうえ、財政支出を抑えるために上限を厳しくしている自治体もあるとの批判が、障害者団体などから出ていた。</a:t>
            </a:r>
          </a:p>
          <a:p>
            <a:r>
              <a:rPr kumimoji="1" lang="ja-JP" altLang="en-US" dirty="0" smtClean="0"/>
              <a:t>介護時間の延長を巡っては、脳性まひの男性への介護を、１日１８時間に延長するよう和歌山市に命じた大阪高裁判決（昨年１２月）が確定しており、障害者への配慮を求める司法判断が続いている。</a:t>
            </a:r>
            <a:endParaRPr kumimoji="1" lang="en-US" altLang="ja-JP" dirty="0" smtClean="0"/>
          </a:p>
          <a:p>
            <a:endParaRPr kumimoji="1" lang="en-US" altLang="ja-JP" dirty="0" smtClean="0"/>
          </a:p>
          <a:p>
            <a:r>
              <a:rPr kumimoji="1" lang="ja-JP" altLang="en-US" dirty="0" smtClean="0"/>
              <a:t>参考</a:t>
            </a:r>
            <a:r>
              <a:rPr kumimoji="1" lang="en-US" altLang="ja-JP" dirty="0" smtClean="0"/>
              <a:t>1</a:t>
            </a:r>
            <a:r>
              <a:rPr kumimoji="1" lang="ja-JP" altLang="en-US" dirty="0" smtClean="0"/>
              <a:t>：</a:t>
            </a:r>
            <a:r>
              <a:rPr lang="en-US" altLang="ja-JP" dirty="0" smtClean="0">
                <a:hlinkClick r:id="rId3"/>
              </a:rPr>
              <a:t>http://kaigohosho.info/hanketu-kari-wakayama.pdf</a:t>
            </a:r>
            <a:endParaRPr lang="en-US" altLang="ja-JP" dirty="0" smtClean="0"/>
          </a:p>
          <a:p>
            <a:r>
              <a:rPr kumimoji="1" lang="ja-JP" altLang="en-US" dirty="0" smtClean="0"/>
              <a:t>参考</a:t>
            </a:r>
            <a:r>
              <a:rPr kumimoji="1" lang="en-US" altLang="ja-JP" dirty="0" smtClean="0"/>
              <a:t>2</a:t>
            </a:r>
            <a:r>
              <a:rPr kumimoji="1" lang="ja-JP" altLang="en-US" dirty="0" smtClean="0"/>
              <a:t>：</a:t>
            </a:r>
            <a:r>
              <a:rPr lang="en-US" altLang="ja-JP" dirty="0" smtClean="0">
                <a:hlinkClick r:id="rId4"/>
              </a:rPr>
              <a:t>http://hitorigurashi.jp/2019/02/15/6412/</a:t>
            </a:r>
            <a:endParaRPr lang="en-US" altLang="ja-JP" dirty="0" smtClean="0"/>
          </a:p>
          <a:p>
            <a:r>
              <a:rPr kumimoji="1" lang="ja-JP" altLang="en-US" dirty="0" smtClean="0"/>
              <a:t>参考</a:t>
            </a:r>
            <a:r>
              <a:rPr kumimoji="1" lang="en-US" altLang="ja-JP" dirty="0" smtClean="0"/>
              <a:t>3</a:t>
            </a:r>
            <a:r>
              <a:rPr kumimoji="1" lang="ja-JP" altLang="en-US" dirty="0" smtClean="0"/>
              <a:t>：</a:t>
            </a:r>
            <a:r>
              <a:rPr lang="en-US" altLang="ja-JP" dirty="0" smtClean="0">
                <a:hlinkClick r:id="rId5"/>
              </a:rPr>
              <a:t>https://catalog.lib.kyushu-u.ac.jp/opac_download_md/1468218/p069.pdf</a:t>
            </a:r>
            <a:endParaRPr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8</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33373293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pPr defTabSz="914857">
              <a:defRPr/>
            </a:pPr>
            <a:r>
              <a:rPr kumimoji="1" lang="ja-JP" altLang="en-US" b="0" u="none" smtClean="0"/>
              <a:t>障害者当事者運動の立場からみた医学モデルに基づく</a:t>
            </a:r>
            <a:r>
              <a:rPr kumimoji="1" lang="ja-JP" altLang="en-US" b="0" u="none" smtClean="0">
                <a:solidFill>
                  <a:srgbClr val="FF0000"/>
                </a:solidFill>
              </a:rPr>
              <a:t>介護保険サービスを中心とした</a:t>
            </a:r>
            <a:r>
              <a:rPr kumimoji="1" lang="ja-JP" altLang="en-US" b="0" u="none" smtClean="0"/>
              <a:t>ケアマネジメントと、社会モデルに基づく障害者のケアマネジメントの成り立ちの違いについて講義する。二つの制度は混同して語られることが多く、高齢者のケアマネジメントを学んだ者が障害者ケアマネジメントにあたる際に、障害当事者のニーズに的確に対応することができていないこともある。そのため、異なる二つの制度について講義を行う。</a:t>
            </a:r>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9</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2584261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10</a:t>
            </a:fld>
            <a:endParaRPr kumimoji="1" lang="ja-JP" altLang="en-US" dirty="0"/>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245426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5" name="Footer Placeholder 4"/>
          <p:cNvSpPr>
            <a:spLocks noGrp="1"/>
          </p:cNvSpPr>
          <p:nvPr>
            <p:ph type="ftr" sz="quarter" idx="11"/>
          </p:nvPr>
        </p:nvSpPr>
        <p:spPr>
          <a:xfrm>
            <a:off x="0" y="6651814"/>
            <a:ext cx="9144000" cy="150347"/>
          </a:xfrm>
        </p:spPr>
        <p:txBody>
          <a:bodyPr/>
          <a:lstStyle>
            <a:lvl1pPr>
              <a:defRPr sz="800">
                <a:latin typeface="ＭＳ ゴシック" panose="020B0609070205080204" pitchFamily="49" charset="-128"/>
                <a:ea typeface="ＭＳ ゴシック" panose="020B0609070205080204" pitchFamily="49" charset="-128"/>
              </a:defRPr>
            </a:lvl1pPr>
          </a:lstStyle>
          <a:p>
            <a:r>
              <a:rPr kumimoji="1" lang="zh-TW" altLang="en-US" smtClean="0"/>
              <a:t>令和元年度相談支援従事者指導者養成研修 配布資料</a:t>
            </a:r>
            <a:endParaRPr kumimoji="1" lang="ja-JP" altLang="en-US"/>
          </a:p>
        </p:txBody>
      </p:sp>
      <p:sp>
        <p:nvSpPr>
          <p:cNvPr id="6" name="Slide Number Placeholder 5"/>
          <p:cNvSpPr>
            <a:spLocks noGrp="1"/>
          </p:cNvSpPr>
          <p:nvPr>
            <p:ph type="sldNum" sz="quarter" idx="12"/>
          </p:nvPr>
        </p:nvSpPr>
        <p:spPr>
          <a:xfrm>
            <a:off x="7059705" y="6383248"/>
            <a:ext cx="2057400" cy="365125"/>
          </a:xfrm>
        </p:spPr>
        <p:txBody>
          <a:bodyPr/>
          <a:lstStyle>
            <a:lvl1pPr>
              <a:defRPr b="1">
                <a:latin typeface="Century Gothic" panose="020B0502020202020204" pitchFamily="34" charset="0"/>
              </a:defRPr>
            </a:lvl1pPr>
          </a:lstStyle>
          <a:p>
            <a:fld id="{0175D56B-B83A-40BA-8136-77FB6A8BACE1}" type="slidenum">
              <a:rPr kumimoji="1" lang="ja-JP" altLang="en-US" smtClean="0"/>
              <a:pPr/>
              <a:t>‹#›</a:t>
            </a:fld>
            <a:endParaRPr kumimoji="1" lang="ja-JP" altLang="en-US"/>
          </a:p>
        </p:txBody>
      </p:sp>
    </p:spTree>
    <p:extLst>
      <p:ext uri="{BB962C8B-B14F-4D97-AF65-F5344CB8AC3E}">
        <p14:creationId xmlns:p14="http://schemas.microsoft.com/office/powerpoint/2010/main" val="2078846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
        <p:nvSpPr>
          <p:cNvPr id="6" name="Slide Number Placeholder 5"/>
          <p:cNvSpPr>
            <a:spLocks noGrp="1"/>
          </p:cNvSpPr>
          <p:nvPr>
            <p:ph type="sldNum" sz="quarter" idx="12"/>
          </p:nvPr>
        </p:nvSpPr>
        <p:spPr/>
        <p:txBody>
          <a:bodyPr/>
          <a:lstStyle/>
          <a:p>
            <a:fld id="{0175D56B-B83A-40BA-8136-77FB6A8BACE1}" type="slidenum">
              <a:rPr kumimoji="1" lang="ja-JP" altLang="en-US" smtClean="0"/>
              <a:t>‹#›</a:t>
            </a:fld>
            <a:endParaRPr kumimoji="1" lang="ja-JP" altLang="en-US"/>
          </a:p>
        </p:txBody>
      </p:sp>
    </p:spTree>
    <p:extLst>
      <p:ext uri="{BB962C8B-B14F-4D97-AF65-F5344CB8AC3E}">
        <p14:creationId xmlns:p14="http://schemas.microsoft.com/office/powerpoint/2010/main" val="30096191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
        <p:nvSpPr>
          <p:cNvPr id="6" name="Slide Number Placeholder 5"/>
          <p:cNvSpPr>
            <a:spLocks noGrp="1"/>
          </p:cNvSpPr>
          <p:nvPr>
            <p:ph type="sldNum" sz="quarter" idx="12"/>
          </p:nvPr>
        </p:nvSpPr>
        <p:spPr/>
        <p:txBody>
          <a:bodyPr/>
          <a:lstStyle/>
          <a:p>
            <a:fld id="{0175D56B-B83A-40BA-8136-77FB6A8BACE1}" type="slidenum">
              <a:rPr kumimoji="1" lang="ja-JP" altLang="en-US" smtClean="0"/>
              <a:t>‹#›</a:t>
            </a:fld>
            <a:endParaRPr kumimoji="1" lang="ja-JP" altLang="en-US"/>
          </a:p>
        </p:txBody>
      </p:sp>
    </p:spTree>
    <p:extLst>
      <p:ext uri="{BB962C8B-B14F-4D97-AF65-F5344CB8AC3E}">
        <p14:creationId xmlns:p14="http://schemas.microsoft.com/office/powerpoint/2010/main" val="1068531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
        <p:nvSpPr>
          <p:cNvPr id="6" name="Slide Number Placeholder 5"/>
          <p:cNvSpPr>
            <a:spLocks noGrp="1"/>
          </p:cNvSpPr>
          <p:nvPr>
            <p:ph type="sldNum" sz="quarter" idx="12"/>
          </p:nvPr>
        </p:nvSpPr>
        <p:spPr/>
        <p:txBody>
          <a:bodyPr/>
          <a:lstStyle/>
          <a:p>
            <a:fld id="{0175D56B-B83A-40BA-8136-77FB6A8BACE1}" type="slidenum">
              <a:rPr kumimoji="1" lang="ja-JP" altLang="en-US" smtClean="0"/>
              <a:t>‹#›</a:t>
            </a:fld>
            <a:endParaRPr kumimoji="1" lang="ja-JP" altLang="en-US"/>
          </a:p>
        </p:txBody>
      </p:sp>
    </p:spTree>
    <p:extLst>
      <p:ext uri="{BB962C8B-B14F-4D97-AF65-F5344CB8AC3E}">
        <p14:creationId xmlns:p14="http://schemas.microsoft.com/office/powerpoint/2010/main" val="2232639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
        <p:nvSpPr>
          <p:cNvPr id="6" name="Slide Number Placeholder 5"/>
          <p:cNvSpPr>
            <a:spLocks noGrp="1"/>
          </p:cNvSpPr>
          <p:nvPr>
            <p:ph type="sldNum" sz="quarter" idx="12"/>
          </p:nvPr>
        </p:nvSpPr>
        <p:spPr/>
        <p:txBody>
          <a:bodyPr/>
          <a:lstStyle/>
          <a:p>
            <a:fld id="{0175D56B-B83A-40BA-8136-77FB6A8BACE1}" type="slidenum">
              <a:rPr kumimoji="1" lang="ja-JP" altLang="en-US" smtClean="0"/>
              <a:t>‹#›</a:t>
            </a:fld>
            <a:endParaRPr kumimoji="1" lang="ja-JP" altLang="en-US"/>
          </a:p>
        </p:txBody>
      </p:sp>
    </p:spTree>
    <p:extLst>
      <p:ext uri="{BB962C8B-B14F-4D97-AF65-F5344CB8AC3E}">
        <p14:creationId xmlns:p14="http://schemas.microsoft.com/office/powerpoint/2010/main" val="3415184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
        <p:nvSpPr>
          <p:cNvPr id="7" name="Slide Number Placeholder 6"/>
          <p:cNvSpPr>
            <a:spLocks noGrp="1"/>
          </p:cNvSpPr>
          <p:nvPr>
            <p:ph type="sldNum" sz="quarter" idx="12"/>
          </p:nvPr>
        </p:nvSpPr>
        <p:spPr/>
        <p:txBody>
          <a:bodyPr/>
          <a:lstStyle/>
          <a:p>
            <a:fld id="{0175D56B-B83A-40BA-8136-77FB6A8BACE1}" type="slidenum">
              <a:rPr kumimoji="1" lang="ja-JP" altLang="en-US" smtClean="0"/>
              <a:t>‹#›</a:t>
            </a:fld>
            <a:endParaRPr kumimoji="1" lang="ja-JP" altLang="en-US"/>
          </a:p>
        </p:txBody>
      </p:sp>
    </p:spTree>
    <p:extLst>
      <p:ext uri="{BB962C8B-B14F-4D97-AF65-F5344CB8AC3E}">
        <p14:creationId xmlns:p14="http://schemas.microsoft.com/office/powerpoint/2010/main" val="3476993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
        <p:nvSpPr>
          <p:cNvPr id="9" name="Slide Number Placeholder 8"/>
          <p:cNvSpPr>
            <a:spLocks noGrp="1"/>
          </p:cNvSpPr>
          <p:nvPr>
            <p:ph type="sldNum" sz="quarter" idx="12"/>
          </p:nvPr>
        </p:nvSpPr>
        <p:spPr/>
        <p:txBody>
          <a:bodyPr/>
          <a:lstStyle/>
          <a:p>
            <a:fld id="{0175D56B-B83A-40BA-8136-77FB6A8BACE1}" type="slidenum">
              <a:rPr kumimoji="1" lang="ja-JP" altLang="en-US" smtClean="0"/>
              <a:t>‹#›</a:t>
            </a:fld>
            <a:endParaRPr kumimoji="1" lang="ja-JP" altLang="en-US"/>
          </a:p>
        </p:txBody>
      </p:sp>
    </p:spTree>
    <p:extLst>
      <p:ext uri="{BB962C8B-B14F-4D97-AF65-F5344CB8AC3E}">
        <p14:creationId xmlns:p14="http://schemas.microsoft.com/office/powerpoint/2010/main" val="1151957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
        <p:nvSpPr>
          <p:cNvPr id="5" name="Slide Number Placeholder 4"/>
          <p:cNvSpPr>
            <a:spLocks noGrp="1"/>
          </p:cNvSpPr>
          <p:nvPr>
            <p:ph type="sldNum" sz="quarter" idx="12"/>
          </p:nvPr>
        </p:nvSpPr>
        <p:spPr/>
        <p:txBody>
          <a:bodyPr/>
          <a:lstStyle/>
          <a:p>
            <a:fld id="{0175D56B-B83A-40BA-8136-77FB6A8BACE1}" type="slidenum">
              <a:rPr kumimoji="1" lang="ja-JP" altLang="en-US" smtClean="0"/>
              <a:t>‹#›</a:t>
            </a:fld>
            <a:endParaRPr kumimoji="1" lang="ja-JP" altLang="en-US"/>
          </a:p>
        </p:txBody>
      </p:sp>
    </p:spTree>
    <p:extLst>
      <p:ext uri="{BB962C8B-B14F-4D97-AF65-F5344CB8AC3E}">
        <p14:creationId xmlns:p14="http://schemas.microsoft.com/office/powerpoint/2010/main" val="2101834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
        <p:nvSpPr>
          <p:cNvPr id="4" name="Slide Number Placeholder 3"/>
          <p:cNvSpPr>
            <a:spLocks noGrp="1"/>
          </p:cNvSpPr>
          <p:nvPr>
            <p:ph type="sldNum" sz="quarter" idx="12"/>
          </p:nvPr>
        </p:nvSpPr>
        <p:spPr/>
        <p:txBody>
          <a:bodyPr/>
          <a:lstStyle/>
          <a:p>
            <a:fld id="{0175D56B-B83A-40BA-8136-77FB6A8BACE1}" type="slidenum">
              <a:rPr kumimoji="1" lang="ja-JP" altLang="en-US" smtClean="0"/>
              <a:t>‹#›</a:t>
            </a:fld>
            <a:endParaRPr kumimoji="1" lang="ja-JP" altLang="en-US"/>
          </a:p>
        </p:txBody>
      </p:sp>
    </p:spTree>
    <p:extLst>
      <p:ext uri="{BB962C8B-B14F-4D97-AF65-F5344CB8AC3E}">
        <p14:creationId xmlns:p14="http://schemas.microsoft.com/office/powerpoint/2010/main" val="3221519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
        <p:nvSpPr>
          <p:cNvPr id="7" name="Slide Number Placeholder 6"/>
          <p:cNvSpPr>
            <a:spLocks noGrp="1"/>
          </p:cNvSpPr>
          <p:nvPr>
            <p:ph type="sldNum" sz="quarter" idx="12"/>
          </p:nvPr>
        </p:nvSpPr>
        <p:spPr/>
        <p:txBody>
          <a:bodyPr/>
          <a:lstStyle/>
          <a:p>
            <a:fld id="{0175D56B-B83A-40BA-8136-77FB6A8BACE1}" type="slidenum">
              <a:rPr kumimoji="1" lang="ja-JP" altLang="en-US" smtClean="0"/>
              <a:t>‹#›</a:t>
            </a:fld>
            <a:endParaRPr kumimoji="1" lang="ja-JP" altLang="en-US"/>
          </a:p>
        </p:txBody>
      </p:sp>
    </p:spTree>
    <p:extLst>
      <p:ext uri="{BB962C8B-B14F-4D97-AF65-F5344CB8AC3E}">
        <p14:creationId xmlns:p14="http://schemas.microsoft.com/office/powerpoint/2010/main" val="3870558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
        <p:nvSpPr>
          <p:cNvPr id="7" name="Slide Number Placeholder 6"/>
          <p:cNvSpPr>
            <a:spLocks noGrp="1"/>
          </p:cNvSpPr>
          <p:nvPr>
            <p:ph type="sldNum" sz="quarter" idx="12"/>
          </p:nvPr>
        </p:nvSpPr>
        <p:spPr/>
        <p:txBody>
          <a:bodyPr/>
          <a:lstStyle/>
          <a:p>
            <a:fld id="{0175D56B-B83A-40BA-8136-77FB6A8BACE1}" type="slidenum">
              <a:rPr kumimoji="1" lang="ja-JP" altLang="en-US" smtClean="0"/>
              <a:t>‹#›</a:t>
            </a:fld>
            <a:endParaRPr kumimoji="1" lang="ja-JP" altLang="en-US"/>
          </a:p>
        </p:txBody>
      </p:sp>
    </p:spTree>
    <p:extLst>
      <p:ext uri="{BB962C8B-B14F-4D97-AF65-F5344CB8AC3E}">
        <p14:creationId xmlns:p14="http://schemas.microsoft.com/office/powerpoint/2010/main" val="1146434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zh-TW" altLang="en-US" smtClean="0"/>
              <a:t>令和元年度相談支援従事者指導者養成研修 配布資料</a:t>
            </a:r>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75D56B-B83A-40BA-8136-77FB6A8BACE1}" type="slidenum">
              <a:rPr kumimoji="1" lang="ja-JP" altLang="en-US" smtClean="0"/>
              <a:t>‹#›</a:t>
            </a:fld>
            <a:endParaRPr kumimoji="1" lang="ja-JP" altLang="en-US"/>
          </a:p>
        </p:txBody>
      </p:sp>
    </p:spTree>
    <p:extLst>
      <p:ext uri="{BB962C8B-B14F-4D97-AF65-F5344CB8AC3E}">
        <p14:creationId xmlns:p14="http://schemas.microsoft.com/office/powerpoint/2010/main" val="6933154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gif"/><Relationship Id="rId7" Type="http://schemas.openxmlformats.org/officeDocument/2006/relationships/image" Target="../media/image8.wmf"/><Relationship Id="rId2" Type="http://schemas.openxmlformats.org/officeDocument/2006/relationships/notesSlide" Target="../notesSlides/notesSlide42.xml"/><Relationship Id="rId1" Type="http://schemas.openxmlformats.org/officeDocument/2006/relationships/slideLayout" Target="../slideLayouts/slideLayout4.xml"/><Relationship Id="rId6" Type="http://schemas.openxmlformats.org/officeDocument/2006/relationships/image" Target="../media/image7.wmf"/><Relationship Id="rId5" Type="http://schemas.openxmlformats.org/officeDocument/2006/relationships/image" Target="../media/image6.wmf"/><Relationship Id="rId4" Type="http://schemas.openxmlformats.org/officeDocument/2006/relationships/image" Target="../media/image5.png"/><Relationship Id="rId9" Type="http://schemas.openxmlformats.org/officeDocument/2006/relationships/image" Target="../media/image10.wmf"/></Relationships>
</file>

<file path=ppt/slides/_rels/slide44.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フッター プレースホルダー 6"/>
          <p:cNvSpPr>
            <a:spLocks noGrp="1"/>
          </p:cNvSpPr>
          <p:nvPr>
            <p:ph type="ftr" sz="quarter" idx="11"/>
          </p:nvPr>
        </p:nvSpPr>
        <p:spPr>
          <a:xfrm>
            <a:off x="0" y="6601216"/>
            <a:ext cx="9144000" cy="255170"/>
          </a:xfrm>
        </p:spPr>
        <p:txBody>
          <a:bodyPr/>
          <a:lstStyle/>
          <a:p>
            <a:r>
              <a:rPr kumimoji="1" lang="zh-TW" altLang="en-US" sz="800" smtClean="0">
                <a:latin typeface="ＭＳ ゴシック" panose="020B0609070205080204" pitchFamily="49" charset="-128"/>
                <a:ea typeface="ＭＳ ゴシック" panose="020B0609070205080204" pitchFamily="49" charset="-128"/>
              </a:rPr>
              <a:t>令和元年度相談支援従事者指導者養成研修 配布資料</a:t>
            </a:r>
            <a:endParaRPr kumimoji="1" lang="ja-JP" altLang="en-US" sz="800">
              <a:latin typeface="ＭＳ ゴシック" panose="020B0609070205080204" pitchFamily="49" charset="-128"/>
              <a:ea typeface="ＭＳ ゴシック" panose="020B0609070205080204" pitchFamily="49" charset="-128"/>
            </a:endParaRPr>
          </a:p>
        </p:txBody>
      </p:sp>
      <p:sp>
        <p:nvSpPr>
          <p:cNvPr id="2" name="タイトル 1"/>
          <p:cNvSpPr>
            <a:spLocks noGrp="1"/>
          </p:cNvSpPr>
          <p:nvPr>
            <p:ph type="ctrTitle" idx="4294967295"/>
          </p:nvPr>
        </p:nvSpPr>
        <p:spPr>
          <a:xfrm>
            <a:off x="873216" y="2938073"/>
            <a:ext cx="7896029" cy="841717"/>
          </a:xfrm>
        </p:spPr>
        <p:txBody>
          <a:bodyPr>
            <a:normAutofit/>
          </a:bodyPr>
          <a:lstStyle/>
          <a:p>
            <a:r>
              <a:rPr lang="ja-JP" altLang="en-US" sz="3200" smtClean="0">
                <a:latin typeface="ＭＳ Ｐゴシック" panose="020B0600070205080204" pitchFamily="50" charset="-128"/>
                <a:ea typeface="ＭＳ Ｐゴシック" panose="020B0600070205080204" pitchFamily="50" charset="-128"/>
              </a:rPr>
              <a:t>相談支援</a:t>
            </a:r>
            <a:r>
              <a:rPr lang="en-US" altLang="ja-JP" sz="3200" smtClean="0">
                <a:latin typeface="ＭＳ Ｐゴシック" panose="020B0600070205080204" pitchFamily="50" charset="-128"/>
                <a:ea typeface="ＭＳ Ｐゴシック" panose="020B0600070205080204" pitchFamily="50" charset="-128"/>
              </a:rPr>
              <a:t>(</a:t>
            </a:r>
            <a:r>
              <a:rPr lang="ja-JP" altLang="en-US" sz="3200" smtClean="0">
                <a:latin typeface="ＭＳ Ｐゴシック" panose="020B0600070205080204" pitchFamily="50" charset="-128"/>
                <a:ea typeface="ＭＳ Ｐゴシック" panose="020B0600070205080204" pitchFamily="50" charset="-128"/>
              </a:rPr>
              <a:t>障害児者支援</a:t>
            </a:r>
            <a:r>
              <a:rPr lang="en-US" altLang="ja-JP" sz="3200" smtClean="0">
                <a:latin typeface="ＭＳ Ｐゴシック" panose="020B0600070205080204" pitchFamily="50" charset="-128"/>
                <a:ea typeface="ＭＳ Ｐゴシック" panose="020B0600070205080204" pitchFamily="50" charset="-128"/>
              </a:rPr>
              <a:t>)</a:t>
            </a:r>
            <a:r>
              <a:rPr lang="ja-JP" altLang="en-US" sz="3200" smtClean="0">
                <a:latin typeface="ＭＳ Ｐゴシック" panose="020B0600070205080204" pitchFamily="50" charset="-128"/>
                <a:ea typeface="ＭＳ Ｐゴシック" panose="020B0600070205080204" pitchFamily="50" charset="-128"/>
              </a:rPr>
              <a:t>の</a:t>
            </a:r>
            <a:r>
              <a:rPr lang="ja-JP" altLang="en-US" sz="3200" dirty="0">
                <a:latin typeface="ＭＳ Ｐゴシック" panose="020B0600070205080204" pitchFamily="50" charset="-128"/>
                <a:ea typeface="ＭＳ Ｐゴシック" panose="020B0600070205080204" pitchFamily="50" charset="-128"/>
              </a:rPr>
              <a:t>目的</a:t>
            </a:r>
            <a:endParaRPr kumimoji="1" lang="ja-JP" altLang="en-US" sz="3200" dirty="0">
              <a:latin typeface="ＭＳ Ｐゴシック" panose="020B0600070205080204" pitchFamily="50" charset="-128"/>
              <a:ea typeface="ＭＳ Ｐゴシック" panose="020B0600070205080204" pitchFamily="50" charset="-128"/>
            </a:endParaRPr>
          </a:p>
        </p:txBody>
      </p:sp>
      <p:sp>
        <p:nvSpPr>
          <p:cNvPr id="9" name="テキスト ボックス 8"/>
          <p:cNvSpPr txBox="1"/>
          <p:nvPr/>
        </p:nvSpPr>
        <p:spPr>
          <a:xfrm>
            <a:off x="273613" y="231865"/>
            <a:ext cx="6112197" cy="369332"/>
          </a:xfrm>
          <a:prstGeom prst="rect">
            <a:avLst/>
          </a:prstGeom>
          <a:noFill/>
        </p:spPr>
        <p:txBody>
          <a:bodyPr wrap="square" rtlCol="0">
            <a:spAutoFit/>
          </a:bodyPr>
          <a:lstStyle/>
          <a:p>
            <a:r>
              <a:rPr kumimoji="1" lang="ja-JP" altLang="en-US" smtClean="0"/>
              <a:t>令和元年度 相談支援従事者指導者養成研修</a:t>
            </a:r>
            <a:endParaRPr kumimoji="1" lang="ja-JP" altLang="en-US"/>
          </a:p>
        </p:txBody>
      </p:sp>
      <p:sp>
        <p:nvSpPr>
          <p:cNvPr id="10" name="テキスト ボックス 9"/>
          <p:cNvSpPr txBox="1"/>
          <p:nvPr/>
        </p:nvSpPr>
        <p:spPr>
          <a:xfrm>
            <a:off x="875716" y="2362965"/>
            <a:ext cx="6112197" cy="461665"/>
          </a:xfrm>
          <a:prstGeom prst="rect">
            <a:avLst/>
          </a:prstGeom>
          <a:noFill/>
        </p:spPr>
        <p:txBody>
          <a:bodyPr wrap="square" rtlCol="0">
            <a:spAutoFit/>
          </a:bodyPr>
          <a:lstStyle/>
          <a:p>
            <a:r>
              <a:rPr kumimoji="1" lang="ja-JP" altLang="en-US" sz="2400" smtClean="0">
                <a:latin typeface="ＭＳ Ｐゴシック" panose="020B0600070205080204" pitchFamily="50" charset="-128"/>
                <a:ea typeface="ＭＳ Ｐゴシック" panose="020B0600070205080204" pitchFamily="50" charset="-128"/>
              </a:rPr>
              <a:t>初任者研修講義１</a:t>
            </a:r>
            <a:endParaRPr kumimoji="1" lang="ja-JP" altLang="en-US" sz="240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8390203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3200">
                <a:latin typeface="ＭＳ Ｐゴシック" panose="020B0600070205080204" pitchFamily="50" charset="-128"/>
                <a:ea typeface="ＭＳ Ｐゴシック" panose="020B0600070205080204" pitchFamily="50" charset="-128"/>
              </a:rPr>
              <a:t>相談支援とサービスの</a:t>
            </a:r>
            <a:r>
              <a:rPr lang="ja-JP" altLang="en-US" sz="3200" smtClean="0">
                <a:latin typeface="ＭＳ Ｐゴシック" panose="020B0600070205080204" pitchFamily="50" charset="-128"/>
                <a:ea typeface="ＭＳ Ｐゴシック" panose="020B0600070205080204" pitchFamily="50" charset="-128"/>
              </a:rPr>
              <a:t>基本</a:t>
            </a:r>
            <a:r>
              <a:rPr lang="en-US" altLang="ja-JP" sz="3200" smtClean="0">
                <a:latin typeface="ＭＳ Ｐゴシック" panose="020B0600070205080204" pitchFamily="50" charset="-128"/>
                <a:ea typeface="ＭＳ Ｐゴシック" panose="020B0600070205080204" pitchFamily="50" charset="-128"/>
              </a:rPr>
              <a:t/>
            </a:r>
            <a:br>
              <a:rPr lang="en-US" altLang="ja-JP" sz="3200" smtClean="0">
                <a:latin typeface="ＭＳ Ｐゴシック" panose="020B0600070205080204" pitchFamily="50" charset="-128"/>
                <a:ea typeface="ＭＳ Ｐゴシック" panose="020B0600070205080204" pitchFamily="50" charset="-128"/>
              </a:rPr>
            </a:br>
            <a:r>
              <a:rPr lang="en-US" altLang="ja-JP" sz="3200" smtClean="0">
                <a:latin typeface="ＭＳ Ｐゴシック" panose="020B0600070205080204" pitchFamily="50" charset="-128"/>
                <a:ea typeface="ＭＳ Ｐゴシック" panose="020B0600070205080204" pitchFamily="50" charset="-128"/>
              </a:rPr>
              <a:t>(</a:t>
            </a:r>
            <a:r>
              <a:rPr lang="ja-JP" altLang="en-US" sz="3200" smtClean="0">
                <a:latin typeface="ＭＳ Ｐゴシック" panose="020B0600070205080204" pitchFamily="50" charset="-128"/>
                <a:ea typeface="ＭＳ Ｐゴシック" panose="020B0600070205080204" pitchFamily="50" charset="-128"/>
              </a:rPr>
              <a:t>制度</a:t>
            </a:r>
            <a:r>
              <a:rPr lang="ja-JP" altLang="en-US" sz="3200">
                <a:latin typeface="ＭＳ Ｐゴシック" panose="020B0600070205080204" pitchFamily="50" charset="-128"/>
                <a:ea typeface="ＭＳ Ｐゴシック" panose="020B0600070205080204" pitchFamily="50" charset="-128"/>
              </a:rPr>
              <a:t>に基づく</a:t>
            </a:r>
            <a:r>
              <a:rPr lang="ja-JP" altLang="en-US" sz="3200" smtClean="0">
                <a:latin typeface="ＭＳ Ｐゴシック" panose="020B0600070205080204" pitchFamily="50" charset="-128"/>
                <a:ea typeface="ＭＳ Ｐゴシック" panose="020B0600070205080204" pitchFamily="50" charset="-128"/>
              </a:rPr>
              <a:t>ケアマネジメント</a:t>
            </a:r>
            <a:r>
              <a:rPr lang="en-US" altLang="ja-JP" sz="3200" smtClean="0">
                <a:latin typeface="ＭＳ Ｐゴシック" panose="020B0600070205080204" pitchFamily="50" charset="-128"/>
                <a:ea typeface="ＭＳ Ｐゴシック" panose="020B0600070205080204" pitchFamily="50" charset="-128"/>
              </a:rPr>
              <a:t>)</a:t>
            </a:r>
            <a:endParaRPr kumimoji="1" lang="ja-JP" altLang="en-US" sz="3200" strike="sngStrike"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p:txBody>
          <a:bodyPr/>
          <a:lstStyle/>
          <a:p>
            <a:r>
              <a:rPr lang="ja-JP" altLang="en-US" sz="2400" smtClean="0">
                <a:latin typeface="ＭＳ Ｐゴシック" panose="020B0600070205080204" pitchFamily="50" charset="-128"/>
                <a:ea typeface="ＭＳ Ｐゴシック" panose="020B0600070205080204" pitchFamily="50" charset="-128"/>
              </a:rPr>
              <a:t>制度に基づくケアマネジメントとその</a:t>
            </a:r>
            <a:r>
              <a:rPr lang="ja-JP" altLang="en-US" sz="2400" smtClean="0">
                <a:latin typeface="ＭＳ Ｐゴシック" panose="020B0600070205080204" pitchFamily="50" charset="-128"/>
                <a:ea typeface="ＭＳ Ｐゴシック" panose="020B0600070205080204" pitchFamily="50" charset="-128"/>
              </a:rPr>
              <a:t>特長</a:t>
            </a:r>
          </a:p>
          <a:p>
            <a:endParaRPr lang="en-US" altLang="ja-JP" dirty="0">
              <a:latin typeface="ＭＳ Ｐゴシック" panose="020B0600070205080204" pitchFamily="50" charset="-128"/>
              <a:ea typeface="ＭＳ Ｐゴシック" panose="020B0600070205080204" pitchFamily="50" charset="-128"/>
            </a:endParaRPr>
          </a:p>
          <a:p>
            <a:pPr lvl="1"/>
            <a:r>
              <a:rPr lang="ja-JP" altLang="en-US">
                <a:latin typeface="ＭＳ Ｐゴシック" panose="020B0600070205080204" pitchFamily="50" charset="-128"/>
                <a:ea typeface="ＭＳ Ｐゴシック" panose="020B0600070205080204" pitchFamily="50" charset="-128"/>
              </a:rPr>
              <a:t>介護保険サービスを中心と</a:t>
            </a:r>
            <a:r>
              <a:rPr lang="ja-JP" altLang="en-US" smtClean="0">
                <a:latin typeface="ＭＳ Ｐゴシック" panose="020B0600070205080204" pitchFamily="50" charset="-128"/>
                <a:ea typeface="ＭＳ Ｐゴシック" panose="020B0600070205080204" pitchFamily="50" charset="-128"/>
              </a:rPr>
              <a:t>した</a:t>
            </a:r>
            <a:r>
              <a:rPr lang="ja-JP" altLang="en-US" sz="2100" smtClean="0">
                <a:latin typeface="ＭＳ Ｐゴシック" panose="020B0600070205080204" pitchFamily="50" charset="-128"/>
                <a:ea typeface="ＭＳ Ｐゴシック" panose="020B0600070205080204" pitchFamily="50" charset="-128"/>
              </a:rPr>
              <a:t>ケアマネジメント</a:t>
            </a:r>
            <a:endParaRPr lang="en-US" altLang="ja-JP" sz="2100" dirty="0">
              <a:latin typeface="ＭＳ Ｐゴシック" panose="020B0600070205080204" pitchFamily="50" charset="-128"/>
              <a:ea typeface="ＭＳ Ｐゴシック" panose="020B0600070205080204" pitchFamily="50" charset="-128"/>
            </a:endParaRPr>
          </a:p>
          <a:p>
            <a:pPr lvl="1"/>
            <a:r>
              <a:rPr lang="ja-JP" altLang="en-US">
                <a:latin typeface="ＭＳ Ｐゴシック" panose="020B0600070205080204" pitchFamily="50" charset="-128"/>
                <a:ea typeface="ＭＳ Ｐゴシック" panose="020B0600070205080204" pitchFamily="50" charset="-128"/>
              </a:rPr>
              <a:t>障害福祉サービスを中心と</a:t>
            </a:r>
            <a:r>
              <a:rPr lang="ja-JP" altLang="en-US" smtClean="0">
                <a:latin typeface="ＭＳ Ｐゴシック" panose="020B0600070205080204" pitchFamily="50" charset="-128"/>
                <a:ea typeface="ＭＳ Ｐゴシック" panose="020B0600070205080204" pitchFamily="50" charset="-128"/>
              </a:rPr>
              <a:t>した</a:t>
            </a:r>
            <a:r>
              <a:rPr lang="ja-JP" altLang="en-US" sz="2100" smtClean="0">
                <a:latin typeface="ＭＳ Ｐゴシック" panose="020B0600070205080204" pitchFamily="50" charset="-128"/>
                <a:ea typeface="ＭＳ Ｐゴシック" panose="020B0600070205080204" pitchFamily="50" charset="-128"/>
              </a:rPr>
              <a:t>ケアマネジメント</a:t>
            </a:r>
            <a:r>
              <a:rPr lang="en-US" altLang="ja-JP" sz="2100" smtClean="0">
                <a:latin typeface="ＭＳ Ｐゴシック" panose="020B0600070205080204" pitchFamily="50" charset="-128"/>
                <a:ea typeface="ＭＳ Ｐゴシック" panose="020B0600070205080204" pitchFamily="50" charset="-128"/>
              </a:rPr>
              <a:t>(</a:t>
            </a:r>
            <a:r>
              <a:rPr lang="ja-JP" altLang="en-US" sz="2100" smtClean="0">
                <a:latin typeface="ＭＳ Ｐゴシック" panose="020B0600070205080204" pitchFamily="50" charset="-128"/>
                <a:ea typeface="ＭＳ Ｐゴシック" panose="020B0600070205080204" pitchFamily="50" charset="-128"/>
              </a:rPr>
              <a:t>相談支援</a:t>
            </a:r>
            <a:r>
              <a:rPr lang="en-US" altLang="ja-JP" sz="2100" smtClean="0">
                <a:latin typeface="ＭＳ Ｐゴシック" panose="020B0600070205080204" pitchFamily="50" charset="-128"/>
                <a:ea typeface="ＭＳ Ｐゴシック" panose="020B0600070205080204" pitchFamily="50" charset="-128"/>
              </a:rPr>
              <a:t>)</a:t>
            </a:r>
            <a:endParaRPr lang="ja-JP" altLang="en-US" sz="2100" smtClean="0">
              <a:latin typeface="ＭＳ Ｐゴシック" panose="020B0600070205080204" pitchFamily="50" charset="-128"/>
              <a:ea typeface="ＭＳ Ｐゴシック" panose="020B0600070205080204" pitchFamily="50" charset="-128"/>
            </a:endParaRPr>
          </a:p>
          <a:p>
            <a:pPr lvl="1"/>
            <a:endParaRPr lang="ja-JP" altLang="en-US" sz="2100">
              <a:latin typeface="ＭＳ Ｐゴシック" panose="020B0600070205080204" pitchFamily="50" charset="-128"/>
              <a:ea typeface="ＭＳ Ｐゴシック" panose="020B0600070205080204" pitchFamily="50" charset="-128"/>
            </a:endParaRPr>
          </a:p>
          <a:p>
            <a:pPr marL="457200" lvl="1" indent="0">
              <a:buNone/>
            </a:pPr>
            <a:r>
              <a:rPr lang="en-US" altLang="ja-JP" sz="2100" smtClean="0">
                <a:latin typeface="ＭＳ Ｐゴシック" panose="020B0600070205080204" pitchFamily="50" charset="-128"/>
                <a:ea typeface="ＭＳ Ｐゴシック" panose="020B0600070205080204" pitchFamily="50" charset="-128"/>
              </a:rPr>
              <a:t>※</a:t>
            </a:r>
            <a:r>
              <a:rPr lang="ja-JP" altLang="en-US" sz="2100" smtClean="0">
                <a:latin typeface="ＭＳ Ｐゴシック" panose="020B0600070205080204" pitchFamily="50" charset="-128"/>
                <a:ea typeface="ＭＳ Ｐゴシック" panose="020B0600070205080204" pitchFamily="50" charset="-128"/>
              </a:rPr>
              <a:t>ケアマネジメントを明示しているわけではないが、プロセス管理の手法を取り入れた相談支援事業は他分野においても創設されている（例：生活困窮者自立相談支援事業等）。</a:t>
            </a:r>
            <a:endParaRPr lang="en-US" altLang="ja-JP" sz="2100" dirty="0">
              <a:latin typeface="ＭＳ Ｐゴシック" panose="020B0600070205080204" pitchFamily="50" charset="-128"/>
              <a:ea typeface="ＭＳ Ｐゴシック" panose="020B0600070205080204" pitchFamily="50" charset="-128"/>
            </a:endParaRPr>
          </a:p>
          <a:p>
            <a:pPr lvl="1"/>
            <a:endParaRPr kumimoji="1" lang="ja-JP" altLang="en-US" dirty="0">
              <a:latin typeface="ＭＳ Ｐゴシック" panose="020B0600070205080204" pitchFamily="50" charset="-128"/>
              <a:ea typeface="ＭＳ Ｐゴシック" panose="020B0600070205080204" pitchFamily="50" charset="-128"/>
            </a:endParaRPr>
          </a:p>
        </p:txBody>
      </p:sp>
      <p:sp>
        <p:nvSpPr>
          <p:cNvPr id="5" name="角丸四角形 4"/>
          <p:cNvSpPr/>
          <p:nvPr/>
        </p:nvSpPr>
        <p:spPr>
          <a:xfrm>
            <a:off x="7099184" y="63582"/>
            <a:ext cx="1977656" cy="45720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latin typeface="ＭＳ ゴシック" panose="020B0609070205080204" pitchFamily="49" charset="-128"/>
                <a:ea typeface="ＭＳ ゴシック" panose="020B0609070205080204" pitchFamily="49" charset="-128"/>
              </a:rPr>
              <a:t>基礎／発展／講師説明</a:t>
            </a:r>
          </a:p>
          <a:p>
            <a:pPr algn="ctr"/>
            <a:r>
              <a:rPr kumimoji="1" lang="en-US" altLang="ja-JP" sz="1200" smtClean="0">
                <a:latin typeface="ＭＳ ゴシック" panose="020B0609070205080204" pitchFamily="49" charset="-128"/>
                <a:ea typeface="ＭＳ ゴシック" panose="020B0609070205080204" pitchFamily="49" charset="-128"/>
              </a:rPr>
              <a:t>【</a:t>
            </a:r>
            <a:r>
              <a:rPr kumimoji="1" lang="ja-JP" altLang="en-US" sz="1200" smtClean="0">
                <a:latin typeface="ＭＳ ゴシック" panose="020B0609070205080204" pitchFamily="49" charset="-128"/>
                <a:ea typeface="ＭＳ ゴシック" panose="020B0609070205080204" pitchFamily="49" charset="-128"/>
              </a:rPr>
              <a:t>カリキュラム外</a:t>
            </a:r>
            <a:r>
              <a:rPr kumimoji="1" lang="en-US" altLang="ja-JP" sz="1200" smtClean="0">
                <a:latin typeface="ＭＳ ゴシック" panose="020B0609070205080204" pitchFamily="49" charset="-128"/>
                <a:ea typeface="ＭＳ ゴシック" panose="020B0609070205080204" pitchFamily="49" charset="-128"/>
              </a:rPr>
              <a:t>】</a:t>
            </a:r>
            <a:endParaRPr kumimoji="1" lang="ja-JP" altLang="en-US" sz="120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9113683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800">
                <a:latin typeface="ＭＳ Ｐゴシック" panose="020B0600070205080204" pitchFamily="50" charset="-128"/>
                <a:ea typeface="ＭＳ Ｐゴシック" panose="020B0600070205080204" pitchFamily="50" charset="-128"/>
              </a:rPr>
              <a:t>介護保険サービスを中心と</a:t>
            </a:r>
            <a:r>
              <a:rPr lang="ja-JP" altLang="en-US" sz="2800" smtClean="0">
                <a:latin typeface="ＭＳ Ｐゴシック" panose="020B0600070205080204" pitchFamily="50" charset="-128"/>
                <a:ea typeface="ＭＳ Ｐゴシック" panose="020B0600070205080204" pitchFamily="50" charset="-128"/>
              </a:rPr>
              <a:t>した</a:t>
            </a:r>
            <a:r>
              <a:rPr kumimoji="1" lang="ja-JP" altLang="en-US" sz="2800" smtClean="0">
                <a:latin typeface="ＭＳ Ｐゴシック" panose="020B0600070205080204" pitchFamily="50" charset="-128"/>
                <a:ea typeface="ＭＳ Ｐゴシック" panose="020B0600070205080204" pitchFamily="50" charset="-128"/>
              </a:rPr>
              <a:t>ケアマネジメント</a:t>
            </a:r>
            <a:r>
              <a:rPr kumimoji="1" lang="ja-JP" altLang="en-US" sz="2800" smtClean="0">
                <a:latin typeface="ＭＳ Ｐゴシック" panose="020B0600070205080204" pitchFamily="50" charset="-128"/>
                <a:ea typeface="ＭＳ Ｐゴシック" panose="020B0600070205080204" pitchFamily="50" charset="-128"/>
              </a:rPr>
              <a:t>と</a:t>
            </a:r>
            <a:r>
              <a:rPr kumimoji="1" lang="ja-JP" altLang="en-US" sz="2800" dirty="0" smtClean="0">
                <a:latin typeface="ＭＳ Ｐゴシック" panose="020B0600070205080204" pitchFamily="50" charset="-128"/>
                <a:ea typeface="ＭＳ Ｐゴシック" panose="020B0600070205080204" pitchFamily="50" charset="-128"/>
              </a:rPr>
              <a:t>サービスの基本</a:t>
            </a:r>
            <a:endParaRPr kumimoji="1" lang="ja-JP" altLang="en-US" sz="2800"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p:txBody>
          <a:bodyPr>
            <a:normAutofit lnSpcReduction="10000"/>
          </a:bodyPr>
          <a:lstStyle/>
          <a:p>
            <a:r>
              <a:rPr kumimoji="1" lang="ja-JP" altLang="en-US" dirty="0" smtClean="0">
                <a:latin typeface="ＭＳ Ｐゴシック" panose="020B0600070205080204" pitchFamily="50" charset="-128"/>
                <a:ea typeface="ＭＳ Ｐゴシック" panose="020B0600070205080204" pitchFamily="50" charset="-128"/>
              </a:rPr>
              <a:t>家族による支援</a:t>
            </a:r>
            <a:r>
              <a:rPr kumimoji="1" lang="ja-JP" altLang="en-US" smtClean="0">
                <a:latin typeface="ＭＳ Ｐゴシック" panose="020B0600070205080204" pitchFamily="50" charset="-128"/>
                <a:ea typeface="ＭＳ Ｐゴシック" panose="020B0600070205080204" pitchFamily="50" charset="-128"/>
              </a:rPr>
              <a:t>が</a:t>
            </a:r>
            <a:r>
              <a:rPr lang="ja-JP" altLang="en-US">
                <a:latin typeface="ＭＳ Ｐゴシック" panose="020B0600070205080204" pitchFamily="50" charset="-128"/>
                <a:ea typeface="ＭＳ Ｐゴシック" panose="020B0600070205080204" pitchFamily="50" charset="-128"/>
              </a:rPr>
              <a:t>前提</a:t>
            </a:r>
            <a:r>
              <a:rPr lang="ja-JP" altLang="en-US" smtClean="0">
                <a:latin typeface="ＭＳ Ｐゴシック" panose="020B0600070205080204" pitchFamily="50" charset="-128"/>
                <a:ea typeface="ＭＳ Ｐゴシック" panose="020B0600070205080204" pitchFamily="50" charset="-128"/>
              </a:rPr>
              <a:t>とされて</a:t>
            </a:r>
            <a:r>
              <a:rPr lang="ja-JP" altLang="en-US">
                <a:latin typeface="ＭＳ Ｐゴシック" panose="020B0600070205080204" pitchFamily="50" charset="-128"/>
                <a:ea typeface="ＭＳ Ｐゴシック" panose="020B0600070205080204" pitchFamily="50" charset="-128"/>
              </a:rPr>
              <a:t>きた</a:t>
            </a:r>
            <a:endParaRPr kumimoji="1" lang="en-US" altLang="ja-JP" dirty="0" smtClean="0">
              <a:latin typeface="ＭＳ Ｐゴシック" panose="020B0600070205080204" pitchFamily="50" charset="-128"/>
              <a:ea typeface="ＭＳ Ｐゴシック" panose="020B0600070205080204" pitchFamily="50" charset="-128"/>
            </a:endParaRPr>
          </a:p>
          <a:p>
            <a:pPr lvl="1"/>
            <a:r>
              <a:rPr lang="ja-JP" altLang="en-US" dirty="0" smtClean="0">
                <a:latin typeface="ＭＳ Ｐゴシック" panose="020B0600070205080204" pitchFamily="50" charset="-128"/>
                <a:ea typeface="ＭＳ Ｐゴシック" panose="020B0600070205080204" pitchFamily="50" charset="-128"/>
              </a:rPr>
              <a:t>家族へも介護の支援を求めるものとなっている。</a:t>
            </a:r>
            <a:endParaRPr kumimoji="1" lang="en-US" altLang="ja-JP" dirty="0" smtClean="0">
              <a:latin typeface="ＭＳ Ｐゴシック" panose="020B0600070205080204" pitchFamily="50" charset="-128"/>
              <a:ea typeface="ＭＳ Ｐゴシック" panose="020B0600070205080204" pitchFamily="50" charset="-128"/>
            </a:endParaRPr>
          </a:p>
          <a:p>
            <a:endParaRPr lang="en-US" altLang="ja-JP" dirty="0">
              <a:latin typeface="ＭＳ Ｐゴシック" panose="020B0600070205080204" pitchFamily="50" charset="-128"/>
              <a:ea typeface="ＭＳ Ｐゴシック" panose="020B0600070205080204" pitchFamily="50" charset="-128"/>
            </a:endParaRPr>
          </a:p>
          <a:p>
            <a:r>
              <a:rPr kumimoji="1" lang="ja-JP" altLang="en-US" dirty="0" smtClean="0">
                <a:latin typeface="ＭＳ Ｐゴシック" panose="020B0600070205080204" pitchFamily="50" charset="-128"/>
                <a:ea typeface="ＭＳ Ｐゴシック" panose="020B0600070205080204" pitchFamily="50" charset="-128"/>
              </a:rPr>
              <a:t>サービスの内容</a:t>
            </a:r>
            <a:r>
              <a:rPr kumimoji="1" lang="ja-JP" altLang="en-US" smtClean="0">
                <a:latin typeface="ＭＳ Ｐゴシック" panose="020B0600070205080204" pitchFamily="50" charset="-128"/>
                <a:ea typeface="ＭＳ Ｐゴシック" panose="020B0600070205080204" pitchFamily="50" charset="-128"/>
              </a:rPr>
              <a:t>が限定的になりがち</a:t>
            </a:r>
            <a:endParaRPr kumimoji="1" lang="en-US" altLang="ja-JP" dirty="0" smtClean="0">
              <a:latin typeface="ＭＳ Ｐゴシック" panose="020B0600070205080204" pitchFamily="50" charset="-128"/>
              <a:ea typeface="ＭＳ Ｐゴシック" panose="020B0600070205080204" pitchFamily="50" charset="-128"/>
            </a:endParaRPr>
          </a:p>
          <a:p>
            <a:pPr lvl="1"/>
            <a:r>
              <a:rPr lang="ja-JP" altLang="en-US" dirty="0" smtClean="0">
                <a:latin typeface="ＭＳ Ｐゴシック" panose="020B0600070205080204" pitchFamily="50" charset="-128"/>
                <a:ea typeface="ＭＳ Ｐゴシック" panose="020B0600070205080204" pitchFamily="50" charset="-128"/>
              </a:rPr>
              <a:t>利用者本人以外に対してのサービス（家事、買い物等）を提供できない。</a:t>
            </a:r>
            <a:endParaRPr kumimoji="1" lang="en-US" altLang="ja-JP" dirty="0" smtClean="0">
              <a:latin typeface="ＭＳ Ｐゴシック" panose="020B0600070205080204" pitchFamily="50" charset="-128"/>
              <a:ea typeface="ＭＳ Ｐゴシック" panose="020B0600070205080204" pitchFamily="50" charset="-128"/>
            </a:endParaRPr>
          </a:p>
          <a:p>
            <a:endParaRPr lang="en-US" altLang="ja-JP" dirty="0">
              <a:latin typeface="ＭＳ Ｐゴシック" panose="020B0600070205080204" pitchFamily="50" charset="-128"/>
              <a:ea typeface="ＭＳ Ｐゴシック" panose="020B0600070205080204" pitchFamily="50" charset="-128"/>
            </a:endParaRPr>
          </a:p>
          <a:p>
            <a:r>
              <a:rPr kumimoji="1" lang="ja-JP" altLang="en-US" dirty="0" smtClean="0">
                <a:latin typeface="ＭＳ Ｐゴシック" panose="020B0600070205080204" pitchFamily="50" charset="-128"/>
                <a:ea typeface="ＭＳ Ｐゴシック" panose="020B0600070205080204" pitchFamily="50" charset="-128"/>
              </a:rPr>
              <a:t>サービスの提供時間が断続的</a:t>
            </a:r>
            <a:endParaRPr lang="en-US" altLang="ja-JP" dirty="0">
              <a:latin typeface="ＭＳ Ｐゴシック" panose="020B0600070205080204" pitchFamily="50" charset="-128"/>
              <a:ea typeface="ＭＳ Ｐゴシック" panose="020B0600070205080204" pitchFamily="50" charset="-128"/>
            </a:endParaRPr>
          </a:p>
          <a:p>
            <a:pPr lvl="1"/>
            <a:r>
              <a:rPr kumimoji="1" lang="ja-JP" altLang="en-US" dirty="0" smtClean="0">
                <a:latin typeface="ＭＳ Ｐゴシック" panose="020B0600070205080204" pitchFamily="50" charset="-128"/>
                <a:ea typeface="ＭＳ Ｐゴシック" panose="020B0600070205080204" pitchFamily="50" charset="-128"/>
              </a:rPr>
              <a:t>複数回の訪問サービスの利用には一定間隔の空きが必要。</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5" name="角丸四角形 4"/>
          <p:cNvSpPr/>
          <p:nvPr/>
        </p:nvSpPr>
        <p:spPr>
          <a:xfrm>
            <a:off x="7099184" y="63582"/>
            <a:ext cx="1977656" cy="45720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latin typeface="ＭＳ ゴシック" panose="020B0609070205080204" pitchFamily="49" charset="-128"/>
                <a:ea typeface="ＭＳ ゴシック" panose="020B0609070205080204" pitchFamily="49" charset="-128"/>
              </a:rPr>
              <a:t>基礎／発展／講師説明</a:t>
            </a:r>
          </a:p>
          <a:p>
            <a:pPr algn="ctr"/>
            <a:r>
              <a:rPr kumimoji="1" lang="en-US" altLang="ja-JP" sz="1200" smtClean="0">
                <a:latin typeface="ＭＳ ゴシック" panose="020B0609070205080204" pitchFamily="49" charset="-128"/>
                <a:ea typeface="ＭＳ ゴシック" panose="020B0609070205080204" pitchFamily="49" charset="-128"/>
              </a:rPr>
              <a:t>【</a:t>
            </a:r>
            <a:r>
              <a:rPr kumimoji="1" lang="ja-JP" altLang="en-US" sz="1200" smtClean="0">
                <a:latin typeface="ＭＳ ゴシック" panose="020B0609070205080204" pitchFamily="49" charset="-128"/>
                <a:ea typeface="ＭＳ ゴシック" panose="020B0609070205080204" pitchFamily="49" charset="-128"/>
              </a:rPr>
              <a:t>カリキュラム外</a:t>
            </a:r>
            <a:r>
              <a:rPr kumimoji="1" lang="en-US" altLang="ja-JP" sz="1200" smtClean="0">
                <a:latin typeface="ＭＳ ゴシック" panose="020B0609070205080204" pitchFamily="49" charset="-128"/>
                <a:ea typeface="ＭＳ ゴシック" panose="020B0609070205080204" pitchFamily="49" charset="-128"/>
              </a:rPr>
              <a:t>】</a:t>
            </a:r>
            <a:endParaRPr kumimoji="1" lang="ja-JP" altLang="en-US" sz="120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6668706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800" smtClean="0">
                <a:latin typeface="ＭＳ Ｐゴシック" panose="020B0600070205080204" pitchFamily="50" charset="-128"/>
                <a:ea typeface="ＭＳ Ｐゴシック" panose="020B0600070205080204" pitchFamily="50" charset="-128"/>
              </a:rPr>
              <a:t>障害</a:t>
            </a:r>
            <a:r>
              <a:rPr lang="ja-JP" altLang="en-US" sz="2800">
                <a:latin typeface="ＭＳ Ｐゴシック" panose="020B0600070205080204" pitchFamily="50" charset="-128"/>
                <a:ea typeface="ＭＳ Ｐゴシック" panose="020B0600070205080204" pitchFamily="50" charset="-128"/>
              </a:rPr>
              <a:t>福祉サービスを中心と</a:t>
            </a:r>
            <a:r>
              <a:rPr lang="ja-JP" altLang="en-US" sz="2800" smtClean="0">
                <a:latin typeface="ＭＳ Ｐゴシック" panose="020B0600070205080204" pitchFamily="50" charset="-128"/>
                <a:ea typeface="ＭＳ Ｐゴシック" panose="020B0600070205080204" pitchFamily="50" charset="-128"/>
              </a:rPr>
              <a:t>したケアマネジメント</a:t>
            </a:r>
            <a:r>
              <a:rPr lang="en-US" altLang="ja-JP" sz="2800" smtClean="0">
                <a:latin typeface="ＭＳ Ｐゴシック" panose="020B0600070205080204" pitchFamily="50" charset="-128"/>
                <a:ea typeface="ＭＳ Ｐゴシック" panose="020B0600070205080204" pitchFamily="50" charset="-128"/>
              </a:rPr>
              <a:t>(</a:t>
            </a:r>
            <a:r>
              <a:rPr lang="ja-JP" altLang="en-US" sz="2800" smtClean="0">
                <a:latin typeface="ＭＳ Ｐゴシック" panose="020B0600070205080204" pitchFamily="50" charset="-128"/>
                <a:ea typeface="ＭＳ Ｐゴシック" panose="020B0600070205080204" pitchFamily="50" charset="-128"/>
              </a:rPr>
              <a:t>相談支援</a:t>
            </a:r>
            <a:r>
              <a:rPr lang="en-US" altLang="ja-JP" sz="2800" smtClean="0">
                <a:latin typeface="ＭＳ Ｐゴシック" panose="020B0600070205080204" pitchFamily="50" charset="-128"/>
                <a:ea typeface="ＭＳ Ｐゴシック" panose="020B0600070205080204" pitchFamily="50" charset="-128"/>
              </a:rPr>
              <a:t>)</a:t>
            </a:r>
            <a:r>
              <a:rPr lang="ja-JP" altLang="en-US" sz="2800" smtClean="0">
                <a:latin typeface="ＭＳ Ｐゴシック" panose="020B0600070205080204" pitchFamily="50" charset="-128"/>
                <a:ea typeface="ＭＳ Ｐゴシック" panose="020B0600070205080204" pitchFamily="50" charset="-128"/>
              </a:rPr>
              <a:t>と</a:t>
            </a:r>
            <a:r>
              <a:rPr lang="ja-JP" altLang="en-US" sz="2800">
                <a:latin typeface="ＭＳ Ｐゴシック" panose="020B0600070205080204" pitchFamily="50" charset="-128"/>
                <a:ea typeface="ＭＳ Ｐゴシック" panose="020B0600070205080204" pitchFamily="50" charset="-128"/>
              </a:rPr>
              <a:t>サービスの基本</a:t>
            </a:r>
            <a:endParaRPr kumimoji="1" lang="ja-JP" altLang="en-US" sz="2800"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p:txBody>
          <a:bodyPr/>
          <a:lstStyle/>
          <a:p>
            <a:r>
              <a:rPr lang="ja-JP" altLang="en-US">
                <a:latin typeface="ＭＳ Ｐゴシック" panose="020B0600070205080204" pitchFamily="50" charset="-128"/>
                <a:ea typeface="ＭＳ Ｐゴシック" panose="020B0600070205080204" pitchFamily="50" charset="-128"/>
              </a:rPr>
              <a:t>理念として</a:t>
            </a:r>
            <a:r>
              <a:rPr kumimoji="1" lang="ja-JP" altLang="en-US" smtClean="0">
                <a:latin typeface="ＭＳ Ｐゴシック" panose="020B0600070205080204" pitchFamily="50" charset="-128"/>
                <a:ea typeface="ＭＳ Ｐゴシック" panose="020B0600070205080204" pitchFamily="50" charset="-128"/>
              </a:rPr>
              <a:t>家族</a:t>
            </a:r>
            <a:r>
              <a:rPr kumimoji="1" lang="ja-JP" altLang="en-US" dirty="0" smtClean="0">
                <a:latin typeface="ＭＳ Ｐゴシック" panose="020B0600070205080204" pitchFamily="50" charset="-128"/>
                <a:ea typeface="ＭＳ Ｐゴシック" panose="020B0600070205080204" pitchFamily="50" charset="-128"/>
              </a:rPr>
              <a:t>による支援を前提としない</a:t>
            </a:r>
            <a:endParaRPr kumimoji="1" lang="en-US" altLang="ja-JP" dirty="0" smtClean="0">
              <a:latin typeface="ＭＳ Ｐゴシック" panose="020B0600070205080204" pitchFamily="50" charset="-128"/>
              <a:ea typeface="ＭＳ Ｐゴシック" panose="020B0600070205080204" pitchFamily="50" charset="-128"/>
            </a:endParaRPr>
          </a:p>
          <a:p>
            <a:pPr lvl="1"/>
            <a:r>
              <a:rPr lang="ja-JP" altLang="en-US" dirty="0" smtClean="0">
                <a:latin typeface="ＭＳ Ｐゴシック" panose="020B0600070205080204" pitchFamily="50" charset="-128"/>
                <a:ea typeface="ＭＳ Ｐゴシック" panose="020B0600070205080204" pitchFamily="50" charset="-128"/>
              </a:rPr>
              <a:t>社会</a:t>
            </a:r>
            <a:r>
              <a:rPr lang="ja-JP" altLang="en-US" dirty="0">
                <a:latin typeface="ＭＳ Ｐゴシック" panose="020B0600070205080204" pitchFamily="50" charset="-128"/>
                <a:ea typeface="ＭＳ Ｐゴシック" panose="020B0600070205080204" pitchFamily="50" charset="-128"/>
              </a:rPr>
              <a:t>参加</a:t>
            </a:r>
            <a:r>
              <a:rPr lang="ja-JP" altLang="en-US" dirty="0" smtClean="0">
                <a:latin typeface="ＭＳ Ｐゴシック" panose="020B0600070205080204" pitchFamily="50" charset="-128"/>
                <a:ea typeface="ＭＳ Ｐゴシック" panose="020B0600070205080204" pitchFamily="50" charset="-128"/>
              </a:rPr>
              <a:t>を目的とし、家族と離れて別の家庭を築くこともできる。</a:t>
            </a:r>
            <a:endParaRPr kumimoji="1" lang="en-US" altLang="ja-JP" dirty="0" smtClean="0">
              <a:latin typeface="ＭＳ Ｐゴシック" panose="020B0600070205080204" pitchFamily="50" charset="-128"/>
              <a:ea typeface="ＭＳ Ｐゴシック" panose="020B0600070205080204" pitchFamily="50" charset="-128"/>
            </a:endParaRPr>
          </a:p>
          <a:p>
            <a:endParaRPr lang="en-US" altLang="ja-JP" dirty="0">
              <a:latin typeface="ＭＳ Ｐゴシック" panose="020B0600070205080204" pitchFamily="50" charset="-128"/>
              <a:ea typeface="ＭＳ Ｐゴシック" panose="020B0600070205080204" pitchFamily="50" charset="-128"/>
            </a:endParaRPr>
          </a:p>
          <a:p>
            <a:r>
              <a:rPr kumimoji="1" lang="ja-JP" altLang="en-US" dirty="0" smtClean="0">
                <a:latin typeface="ＭＳ Ｐゴシック" panose="020B0600070205080204" pitchFamily="50" charset="-128"/>
                <a:ea typeface="ＭＳ Ｐゴシック" panose="020B0600070205080204" pitchFamily="50" charset="-128"/>
              </a:rPr>
              <a:t>サービスの内容に限定が少ない</a:t>
            </a:r>
            <a:endParaRPr kumimoji="1" lang="en-US" altLang="ja-JP" dirty="0" smtClean="0">
              <a:latin typeface="ＭＳ Ｐゴシック" panose="020B0600070205080204" pitchFamily="50" charset="-128"/>
              <a:ea typeface="ＭＳ Ｐゴシック" panose="020B0600070205080204" pitchFamily="50" charset="-128"/>
            </a:endParaRPr>
          </a:p>
          <a:p>
            <a:pPr lvl="1"/>
            <a:r>
              <a:rPr lang="ja-JP" altLang="en-US" dirty="0" smtClean="0">
                <a:latin typeface="ＭＳ Ｐゴシック" panose="020B0600070205080204" pitchFamily="50" charset="-128"/>
                <a:ea typeface="ＭＳ Ｐゴシック" panose="020B0600070205080204" pitchFamily="50" charset="-128"/>
              </a:rPr>
              <a:t>見守り・付き添い・外出を含む総合的な生活支援。</a:t>
            </a:r>
            <a:endParaRPr kumimoji="1" lang="en-US" altLang="ja-JP" dirty="0" smtClean="0">
              <a:latin typeface="ＭＳ Ｐゴシック" panose="020B0600070205080204" pitchFamily="50" charset="-128"/>
              <a:ea typeface="ＭＳ Ｐゴシック" panose="020B0600070205080204" pitchFamily="50" charset="-128"/>
            </a:endParaRPr>
          </a:p>
          <a:p>
            <a:endParaRPr lang="en-US" altLang="ja-JP" dirty="0" smtClean="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サービス</a:t>
            </a:r>
            <a:r>
              <a:rPr lang="ja-JP" altLang="en-US" dirty="0" smtClean="0">
                <a:latin typeface="ＭＳ Ｐゴシック" panose="020B0600070205080204" pitchFamily="50" charset="-128"/>
                <a:ea typeface="ＭＳ Ｐゴシック" panose="020B0600070205080204" pitchFamily="50" charset="-128"/>
              </a:rPr>
              <a:t>の提供時間が継続的</a:t>
            </a:r>
            <a:endParaRPr lang="en-US" altLang="ja-JP" dirty="0" smtClean="0">
              <a:latin typeface="ＭＳ Ｐゴシック" panose="020B0600070205080204" pitchFamily="50" charset="-128"/>
              <a:ea typeface="ＭＳ Ｐゴシック" panose="020B0600070205080204" pitchFamily="50" charset="-128"/>
            </a:endParaRPr>
          </a:p>
          <a:p>
            <a:pPr lvl="1"/>
            <a:r>
              <a:rPr lang="ja-JP" altLang="en-US" dirty="0" smtClean="0">
                <a:latin typeface="ＭＳ Ｐゴシック" panose="020B0600070205080204" pitchFamily="50" charset="-128"/>
                <a:ea typeface="ＭＳ Ｐゴシック" panose="020B0600070205080204" pitchFamily="50" charset="-128"/>
              </a:rPr>
              <a:t>一日</a:t>
            </a:r>
            <a:r>
              <a:rPr lang="en-US" altLang="ja-JP" dirty="0" smtClean="0">
                <a:latin typeface="ＭＳ Ｐゴシック" panose="020B0600070205080204" pitchFamily="50" charset="-128"/>
                <a:ea typeface="ＭＳ Ｐゴシック" panose="020B0600070205080204" pitchFamily="50" charset="-128"/>
              </a:rPr>
              <a:t>24</a:t>
            </a:r>
            <a:r>
              <a:rPr lang="ja-JP" altLang="en-US" dirty="0" smtClean="0">
                <a:latin typeface="ＭＳ Ｐゴシック" panose="020B0600070205080204" pitchFamily="50" charset="-128"/>
                <a:ea typeface="ＭＳ Ｐゴシック" panose="020B0600070205080204" pitchFamily="50" charset="-128"/>
              </a:rPr>
              <a:t>時間以上のサービス利用も可。</a:t>
            </a:r>
            <a:endParaRPr kumimoji="1" lang="en-US" altLang="ja-JP" dirty="0" smtClean="0">
              <a:latin typeface="ＭＳ Ｐゴシック" panose="020B0600070205080204" pitchFamily="50" charset="-128"/>
              <a:ea typeface="ＭＳ Ｐゴシック" panose="020B0600070205080204" pitchFamily="50" charset="-128"/>
            </a:endParaRPr>
          </a:p>
        </p:txBody>
      </p:sp>
      <p:sp>
        <p:nvSpPr>
          <p:cNvPr id="5" name="角丸四角形 4"/>
          <p:cNvSpPr/>
          <p:nvPr/>
        </p:nvSpPr>
        <p:spPr>
          <a:xfrm>
            <a:off x="7099184" y="63582"/>
            <a:ext cx="1977656" cy="45720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latin typeface="ＭＳ ゴシック" panose="020B0609070205080204" pitchFamily="49" charset="-128"/>
                <a:ea typeface="ＭＳ ゴシック" panose="020B0609070205080204" pitchFamily="49" charset="-128"/>
              </a:rPr>
              <a:t>基礎／発展／講師説明</a:t>
            </a:r>
          </a:p>
          <a:p>
            <a:pPr algn="ctr"/>
            <a:r>
              <a:rPr kumimoji="1" lang="en-US" altLang="ja-JP" sz="1200" smtClean="0">
                <a:latin typeface="ＭＳ ゴシック" panose="020B0609070205080204" pitchFamily="49" charset="-128"/>
                <a:ea typeface="ＭＳ ゴシック" panose="020B0609070205080204" pitchFamily="49" charset="-128"/>
              </a:rPr>
              <a:t>【</a:t>
            </a:r>
            <a:r>
              <a:rPr kumimoji="1" lang="ja-JP" altLang="en-US" sz="1200" smtClean="0">
                <a:latin typeface="ＭＳ ゴシック" panose="020B0609070205080204" pitchFamily="49" charset="-128"/>
                <a:ea typeface="ＭＳ ゴシック" panose="020B0609070205080204" pitchFamily="49" charset="-128"/>
              </a:rPr>
              <a:t>カリキュラム外</a:t>
            </a:r>
            <a:r>
              <a:rPr kumimoji="1" lang="en-US" altLang="ja-JP" sz="1200" smtClean="0">
                <a:latin typeface="ＭＳ ゴシック" panose="020B0609070205080204" pitchFamily="49" charset="-128"/>
                <a:ea typeface="ＭＳ ゴシック" panose="020B0609070205080204" pitchFamily="49" charset="-128"/>
              </a:rPr>
              <a:t>】</a:t>
            </a:r>
            <a:endParaRPr kumimoji="1" lang="ja-JP" altLang="en-US" sz="120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3035419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latin typeface="ＭＳ Ｐゴシック" panose="020B0600070205080204" pitchFamily="50" charset="-128"/>
                <a:ea typeface="ＭＳ Ｐゴシック" panose="020B0600070205080204" pitchFamily="50" charset="-128"/>
              </a:rPr>
              <a:t>相談支援事業の歴史・背景</a:t>
            </a:r>
            <a:endParaRPr kumimoji="1" lang="ja-JP" altLang="en-US" sz="4000" dirty="0">
              <a:latin typeface="ＭＳ Ｐゴシック" panose="020B0600070205080204" pitchFamily="50" charset="-128"/>
              <a:ea typeface="ＭＳ Ｐゴシック" panose="020B0600070205080204" pitchFamily="50" charset="-128"/>
            </a:endParaRPr>
          </a:p>
        </p:txBody>
      </p:sp>
      <p:sp>
        <p:nvSpPr>
          <p:cNvPr id="3" name="テキスト プレースホルダー 2"/>
          <p:cNvSpPr>
            <a:spLocks noGrp="1"/>
          </p:cNvSpPr>
          <p:nvPr>
            <p:ph type="body" idx="1"/>
          </p:nvPr>
        </p:nvSpPr>
        <p:spPr/>
        <p:txBody>
          <a:bodyPr/>
          <a:lstStyle/>
          <a:p>
            <a:r>
              <a:rPr lang="ja-JP" altLang="en-US">
                <a:latin typeface="ＭＳ Ｐゴシック" panose="020B0600070205080204" pitchFamily="50" charset="-128"/>
                <a:ea typeface="ＭＳ Ｐゴシック" panose="020B0600070205080204" pitchFamily="50" charset="-128"/>
              </a:rPr>
              <a:t>運動史と制度史</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7" name="角丸四角形 6"/>
          <p:cNvSpPr/>
          <p:nvPr/>
        </p:nvSpPr>
        <p:spPr>
          <a:xfrm>
            <a:off x="7089662" y="48084"/>
            <a:ext cx="1977656" cy="734157"/>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latin typeface="ＭＳ ゴシック" panose="020B0609070205080204" pitchFamily="49" charset="-128"/>
                <a:ea typeface="ＭＳ ゴシック" panose="020B0609070205080204" pitchFamily="49" charset="-128"/>
              </a:rPr>
              <a:t>標準カリキュラム</a:t>
            </a:r>
          </a:p>
          <a:p>
            <a:pPr algn="ctr">
              <a:lnSpc>
                <a:spcPts val="500"/>
              </a:lnSpc>
            </a:pPr>
            <a:endParaRPr kumimoji="1" lang="ja-JP" altLang="en-US" sz="1200">
              <a:latin typeface="ＭＳ ゴシック" panose="020B0609070205080204" pitchFamily="49" charset="-128"/>
              <a:ea typeface="ＭＳ ゴシック" panose="020B0609070205080204" pitchFamily="49" charset="-128"/>
            </a:endParaRPr>
          </a:p>
          <a:p>
            <a:pPr algn="ctr"/>
            <a:r>
              <a:rPr kumimoji="1" lang="ja-JP" altLang="en-US" sz="1200" smtClean="0">
                <a:latin typeface="ＭＳ ゴシック" panose="020B0609070205080204" pitchFamily="49" charset="-128"/>
                <a:ea typeface="ＭＳ ゴシック" panose="020B0609070205080204" pitchFamily="49" charset="-128"/>
              </a:rPr>
              <a:t>「相談支援のミッションを感じる」部分</a:t>
            </a:r>
            <a:endParaRPr kumimoji="1" lang="ja-JP" altLang="en-US" sz="120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9898722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smtClean="0">
                <a:latin typeface="ＭＳ Ｐゴシック" panose="020B0600070205080204" pitchFamily="50" charset="-128"/>
                <a:ea typeface="ＭＳ Ｐゴシック" panose="020B0600070205080204" pitchFamily="50" charset="-128"/>
              </a:rPr>
              <a:t>障害当事者の運動について</a:t>
            </a:r>
            <a:endParaRPr kumimoji="1" lang="ja-JP" altLang="en-US" sz="4000" dirty="0">
              <a:latin typeface="ＭＳ Ｐゴシック" panose="020B0600070205080204" pitchFamily="50" charset="-128"/>
              <a:ea typeface="ＭＳ Ｐゴシック" panose="020B0600070205080204" pitchFamily="50" charset="-128"/>
            </a:endParaRPr>
          </a:p>
        </p:txBody>
      </p:sp>
      <p:sp>
        <p:nvSpPr>
          <p:cNvPr id="3" name="テキスト プレースホルダー 2"/>
          <p:cNvSpPr>
            <a:spLocks noGrp="1"/>
          </p:cNvSpPr>
          <p:nvPr>
            <p:ph type="body" idx="1"/>
          </p:nvPr>
        </p:nvSpPr>
        <p:spPr/>
        <p:txBody>
          <a:bodyPr/>
          <a:lstStyle/>
          <a:p>
            <a:endParaRPr kumimoji="1" lang="ja-JP" altLang="en-US" dirty="0"/>
          </a:p>
        </p:txBody>
      </p:sp>
      <p:sp>
        <p:nvSpPr>
          <p:cNvPr id="6" name="角丸四角形 5"/>
          <p:cNvSpPr/>
          <p:nvPr/>
        </p:nvSpPr>
        <p:spPr>
          <a:xfrm>
            <a:off x="7089662" y="48084"/>
            <a:ext cx="1977656" cy="734157"/>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latin typeface="ＭＳ ゴシック" panose="020B0609070205080204" pitchFamily="49" charset="-128"/>
                <a:ea typeface="ＭＳ ゴシック" panose="020B0609070205080204" pitchFamily="49" charset="-128"/>
              </a:rPr>
              <a:t>標準カリキュラム</a:t>
            </a:r>
          </a:p>
          <a:p>
            <a:pPr algn="ctr">
              <a:lnSpc>
                <a:spcPts val="500"/>
              </a:lnSpc>
            </a:pPr>
            <a:endParaRPr kumimoji="1" lang="ja-JP" altLang="en-US" sz="1200">
              <a:latin typeface="ＭＳ ゴシック" panose="020B0609070205080204" pitchFamily="49" charset="-128"/>
              <a:ea typeface="ＭＳ ゴシック" panose="020B0609070205080204" pitchFamily="49" charset="-128"/>
            </a:endParaRPr>
          </a:p>
          <a:p>
            <a:pPr algn="ctr"/>
            <a:r>
              <a:rPr kumimoji="1" lang="ja-JP" altLang="en-US" sz="1200" smtClean="0">
                <a:latin typeface="ＭＳ ゴシック" panose="020B0609070205080204" pitchFamily="49" charset="-128"/>
                <a:ea typeface="ＭＳ ゴシック" panose="020B0609070205080204" pitchFamily="49" charset="-128"/>
              </a:rPr>
              <a:t>「相談支援のミッションを感じる」部分</a:t>
            </a:r>
            <a:endParaRPr kumimoji="1" lang="ja-JP" altLang="en-US" sz="120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6643345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200" smtClean="0">
                <a:latin typeface="ＭＳ Ｐゴシック" panose="020B0600070205080204" pitchFamily="50" charset="-128"/>
                <a:ea typeface="ＭＳ Ｐゴシック" panose="020B0600070205080204" pitchFamily="50" charset="-128"/>
              </a:rPr>
              <a:t>障害者運動の歴史① </a:t>
            </a:r>
            <a:r>
              <a:rPr lang="ja-JP" altLang="en-US" sz="2800" smtClean="0">
                <a:latin typeface="ＭＳ Ｐゴシック" panose="020B0600070205080204" pitchFamily="50" charset="-128"/>
                <a:ea typeface="ＭＳ Ｐゴシック" panose="020B0600070205080204" pitchFamily="50" charset="-128"/>
              </a:rPr>
              <a:t>（自立生活運動の例）</a:t>
            </a:r>
            <a:endParaRPr lang="ja-JP" altLang="en-US" sz="2800"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a:xfrm>
            <a:off x="628650" y="1677121"/>
            <a:ext cx="8355200" cy="2655035"/>
          </a:xfrm>
        </p:spPr>
        <p:txBody>
          <a:bodyPr/>
          <a:lstStyle/>
          <a:p>
            <a:pPr marL="0" indent="0" algn="just">
              <a:buNone/>
            </a:pPr>
            <a:r>
              <a:rPr lang="ja-JP" altLang="en-US" smtClean="0">
                <a:latin typeface="ＭＳ Ｐゴシック" panose="020B0600070205080204" pitchFamily="50" charset="-128"/>
                <a:ea typeface="ＭＳ Ｐゴシック" panose="020B0600070205080204" pitchFamily="50" charset="-128"/>
              </a:rPr>
              <a:t>脱施設</a:t>
            </a:r>
            <a:r>
              <a:rPr lang="ja-JP" altLang="en-US">
                <a:latin typeface="ＭＳ Ｐゴシック" panose="020B0600070205080204" pitchFamily="50" charset="-128"/>
                <a:ea typeface="ＭＳ Ｐゴシック" panose="020B0600070205080204" pitchFamily="50" charset="-128"/>
              </a:rPr>
              <a:t>と当事者主導による地域サービスの</a:t>
            </a:r>
            <a:r>
              <a:rPr lang="ja-JP" altLang="en-US" smtClean="0">
                <a:latin typeface="ＭＳ Ｐゴシック" panose="020B0600070205080204" pitchFamily="50" charset="-128"/>
                <a:ea typeface="ＭＳ Ｐゴシック" panose="020B0600070205080204" pitchFamily="50" charset="-128"/>
              </a:rPr>
              <a:t>構築</a:t>
            </a:r>
          </a:p>
          <a:p>
            <a:pPr marL="0" indent="0" algn="just">
              <a:buNone/>
            </a:pPr>
            <a:r>
              <a:rPr lang="ja-JP" altLang="en-US" b="1" smtClean="0">
                <a:latin typeface="ＭＳ Ｐゴシック" panose="020B0600070205080204" pitchFamily="50" charset="-128"/>
                <a:ea typeface="ＭＳ Ｐゴシック" panose="020B0600070205080204" pitchFamily="50" charset="-128"/>
              </a:rPr>
              <a:t>　・</a:t>
            </a:r>
            <a:r>
              <a:rPr kumimoji="1" lang="en-US" altLang="ja-JP" smtClean="0">
                <a:latin typeface="ＭＳ Ｐゴシック" panose="020B0600070205080204" pitchFamily="50" charset="-128"/>
                <a:ea typeface="ＭＳ Ｐゴシック" panose="020B0600070205080204" pitchFamily="50" charset="-128"/>
              </a:rPr>
              <a:t>1970</a:t>
            </a:r>
            <a:r>
              <a:rPr kumimoji="1" lang="ja-JP" altLang="en-US" smtClean="0">
                <a:latin typeface="ＭＳ Ｐゴシック" panose="020B0600070205080204" pitchFamily="50" charset="-128"/>
                <a:ea typeface="ＭＳ Ｐゴシック" panose="020B0600070205080204" pitchFamily="50" charset="-128"/>
              </a:rPr>
              <a:t>年代</a:t>
            </a:r>
            <a:endParaRPr lang="ja-JP" altLang="en-US" dirty="0">
              <a:latin typeface="ＭＳ Ｐゴシック" panose="020B0600070205080204" pitchFamily="50" charset="-128"/>
              <a:ea typeface="ＭＳ Ｐゴシック" panose="020B0600070205080204" pitchFamily="50" charset="-128"/>
            </a:endParaRPr>
          </a:p>
          <a:p>
            <a:pPr marL="0" indent="0" algn="just">
              <a:buNone/>
            </a:pPr>
            <a:r>
              <a:rPr kumimoji="1" lang="ja-JP" altLang="en-US" smtClean="0">
                <a:latin typeface="ＭＳ Ｐゴシック" panose="020B0600070205080204" pitchFamily="50" charset="-128"/>
                <a:ea typeface="ＭＳ Ｐゴシック" panose="020B0600070205080204" pitchFamily="50" charset="-128"/>
              </a:rPr>
              <a:t>　　リハビリテーション</a:t>
            </a:r>
            <a:r>
              <a:rPr kumimoji="1" lang="ja-JP" altLang="en-US" dirty="0" smtClean="0">
                <a:latin typeface="ＭＳ Ｐゴシック" panose="020B0600070205080204" pitchFamily="50" charset="-128"/>
                <a:ea typeface="ＭＳ Ｐゴシック" panose="020B0600070205080204" pitchFamily="50" charset="-128"/>
              </a:rPr>
              <a:t>施策と自立</a:t>
            </a:r>
            <a:r>
              <a:rPr kumimoji="1" lang="ja-JP" altLang="en-US" smtClean="0">
                <a:latin typeface="ＭＳ Ｐゴシック" panose="020B0600070205080204" pitchFamily="50" charset="-128"/>
                <a:ea typeface="ＭＳ Ｐゴシック" panose="020B0600070205080204" pitchFamily="50" charset="-128"/>
              </a:rPr>
              <a:t>生活運動</a:t>
            </a:r>
            <a:endParaRPr lang="en-US" altLang="ja-JP" dirty="0">
              <a:latin typeface="ＭＳ Ｐゴシック" panose="020B0600070205080204" pitchFamily="50" charset="-128"/>
              <a:ea typeface="ＭＳ Ｐゴシック" panose="020B0600070205080204" pitchFamily="50" charset="-128"/>
            </a:endParaRPr>
          </a:p>
          <a:p>
            <a:pPr marL="0" indent="0" algn="just">
              <a:buNone/>
            </a:pPr>
            <a:r>
              <a:rPr kumimoji="1" lang="ja-JP" altLang="en-US" smtClean="0">
                <a:latin typeface="ＭＳ Ｐゴシック" panose="020B0600070205080204" pitchFamily="50" charset="-128"/>
                <a:ea typeface="ＭＳ Ｐゴシック" panose="020B0600070205080204" pitchFamily="50" charset="-128"/>
              </a:rPr>
              <a:t>　・</a:t>
            </a:r>
            <a:r>
              <a:rPr kumimoji="1" lang="en-US" altLang="ja-JP" smtClean="0">
                <a:latin typeface="ＭＳ Ｐゴシック" panose="020B0600070205080204" pitchFamily="50" charset="-128"/>
                <a:ea typeface="ＭＳ Ｐゴシック" panose="020B0600070205080204" pitchFamily="50" charset="-128"/>
              </a:rPr>
              <a:t>1980</a:t>
            </a:r>
            <a:r>
              <a:rPr kumimoji="1" lang="ja-JP" altLang="en-US" smtClean="0">
                <a:latin typeface="ＭＳ Ｐゴシック" panose="020B0600070205080204" pitchFamily="50" charset="-128"/>
                <a:ea typeface="ＭＳ Ｐゴシック" panose="020B0600070205080204" pitchFamily="50" charset="-128"/>
              </a:rPr>
              <a:t>年代</a:t>
            </a:r>
            <a:endParaRPr lang="ja-JP" altLang="en-US" dirty="0">
              <a:latin typeface="ＭＳ Ｐゴシック" panose="020B0600070205080204" pitchFamily="50" charset="-128"/>
              <a:ea typeface="ＭＳ Ｐゴシック" panose="020B0600070205080204" pitchFamily="50" charset="-128"/>
            </a:endParaRPr>
          </a:p>
          <a:p>
            <a:pPr marL="0" indent="0" algn="just">
              <a:buNone/>
            </a:pPr>
            <a:r>
              <a:rPr lang="ja-JP" altLang="en-US" smtClean="0">
                <a:latin typeface="ＭＳ Ｐゴシック" panose="020B0600070205080204" pitchFamily="50" charset="-128"/>
                <a:ea typeface="ＭＳ Ｐゴシック" panose="020B0600070205080204" pitchFamily="50" charset="-128"/>
              </a:rPr>
              <a:t>　　・自立</a:t>
            </a:r>
            <a:r>
              <a:rPr lang="ja-JP" altLang="en-US" dirty="0" smtClean="0">
                <a:latin typeface="ＭＳ Ｐゴシック" panose="020B0600070205080204" pitchFamily="50" charset="-128"/>
                <a:ea typeface="ＭＳ Ｐゴシック" panose="020B0600070205080204" pitchFamily="50" charset="-128"/>
              </a:rPr>
              <a:t>生活センター</a:t>
            </a:r>
            <a:r>
              <a:rPr lang="ja-JP" altLang="en-US" smtClean="0">
                <a:latin typeface="ＭＳ Ｐゴシック" panose="020B0600070205080204" pitchFamily="50" charset="-128"/>
                <a:ea typeface="ＭＳ Ｐゴシック" panose="020B0600070205080204" pitchFamily="50" charset="-128"/>
              </a:rPr>
              <a:t>の誕生</a:t>
            </a:r>
            <a:endParaRPr lang="ja-JP" altLang="en-US" dirty="0">
              <a:latin typeface="ＭＳ Ｐゴシック" panose="020B0600070205080204" pitchFamily="50" charset="-128"/>
              <a:ea typeface="ＭＳ Ｐゴシック" panose="020B0600070205080204" pitchFamily="50" charset="-128"/>
            </a:endParaRPr>
          </a:p>
          <a:p>
            <a:pPr marL="0" indent="0" algn="just">
              <a:buNone/>
            </a:pPr>
            <a:r>
              <a:rPr lang="ja-JP" altLang="en-US" smtClean="0">
                <a:latin typeface="ＭＳ Ｐゴシック" panose="020B0600070205080204" pitchFamily="50" charset="-128"/>
                <a:ea typeface="ＭＳ Ｐゴシック" panose="020B0600070205080204" pitchFamily="50" charset="-128"/>
              </a:rPr>
              <a:t>　　　</a:t>
            </a:r>
            <a:endParaRPr kumimoji="1" lang="en-US" altLang="ja-JP" dirty="0" smtClean="0">
              <a:latin typeface="ＭＳ Ｐゴシック" panose="020B0600070205080204" pitchFamily="50" charset="-128"/>
              <a:ea typeface="ＭＳ Ｐゴシック" panose="020B0600070205080204" pitchFamily="50" charset="-128"/>
            </a:endParaRPr>
          </a:p>
        </p:txBody>
      </p:sp>
      <p:sp>
        <p:nvSpPr>
          <p:cNvPr id="6" name="テキスト ボックス 5"/>
          <p:cNvSpPr txBox="1"/>
          <p:nvPr/>
        </p:nvSpPr>
        <p:spPr>
          <a:xfrm>
            <a:off x="981386" y="4454552"/>
            <a:ext cx="7769647" cy="1846659"/>
          </a:xfrm>
          <a:prstGeom prst="rect">
            <a:avLst/>
          </a:prstGeom>
          <a:noFill/>
          <a:ln>
            <a:solidFill>
              <a:schemeClr val="tx1"/>
            </a:solidFill>
          </a:ln>
        </p:spPr>
        <p:txBody>
          <a:bodyPr wrap="square" rtlCol="0">
            <a:spAutoFit/>
          </a:bodyPr>
          <a:lstStyle/>
          <a:p>
            <a:pPr algn="just"/>
            <a:r>
              <a:rPr lang="ja-JP" altLang="en-US">
                <a:latin typeface="ＭＳ Ｐゴシック" panose="020B0600070205080204" pitchFamily="50" charset="-128"/>
                <a:ea typeface="ＭＳ Ｐゴシック" panose="020B0600070205080204" pitchFamily="50" charset="-128"/>
              </a:rPr>
              <a:t>自立生活センターとは、</a:t>
            </a:r>
          </a:p>
          <a:p>
            <a:pPr algn="just"/>
            <a:r>
              <a:rPr lang="ja-JP" altLang="en-US">
                <a:latin typeface="ＭＳ Ｐゴシック" panose="020B0600070205080204" pitchFamily="50" charset="-128"/>
                <a:ea typeface="ＭＳ Ｐゴシック" panose="020B0600070205080204" pitchFamily="50" charset="-128"/>
              </a:rPr>
              <a:t>　　　　</a:t>
            </a:r>
            <a:r>
              <a:rPr lang="en-US" altLang="ja-JP" sz="2000">
                <a:latin typeface="ＭＳ Ｐゴシック" panose="020B0600070205080204" pitchFamily="50" charset="-128"/>
                <a:ea typeface="ＭＳ Ｐゴシック" panose="020B0600070205080204" pitchFamily="50" charset="-128"/>
              </a:rPr>
              <a:t>1. </a:t>
            </a:r>
            <a:r>
              <a:rPr lang="ja-JP" altLang="en-US" sz="2000">
                <a:latin typeface="ＭＳ Ｐゴシック" panose="020B0600070205080204" pitchFamily="50" charset="-128"/>
                <a:ea typeface="ＭＳ Ｐゴシック" panose="020B0600070205080204" pitchFamily="50" charset="-128"/>
              </a:rPr>
              <a:t>代表・事務局長が障害当事者であり</a:t>
            </a:r>
            <a:r>
              <a:rPr lang="ja-JP" altLang="en-US" sz="2000" smtClean="0">
                <a:latin typeface="ＭＳ Ｐゴシック" panose="020B0600070205080204" pitchFamily="50" charset="-128"/>
                <a:ea typeface="ＭＳ Ｐゴシック" panose="020B0600070205080204" pitchFamily="50" charset="-128"/>
              </a:rPr>
              <a:t>、</a:t>
            </a:r>
          </a:p>
          <a:p>
            <a:pPr algn="just"/>
            <a:r>
              <a:rPr lang="ja-JP" altLang="en-US" sz="2000" smtClean="0">
                <a:latin typeface="ＭＳ Ｐゴシック" panose="020B0600070205080204" pitchFamily="50" charset="-128"/>
                <a:ea typeface="ＭＳ Ｐゴシック" panose="020B0600070205080204" pitchFamily="50" charset="-128"/>
              </a:rPr>
              <a:t>　　　　　運営</a:t>
            </a:r>
            <a:r>
              <a:rPr lang="ja-JP" altLang="en-US" sz="2000">
                <a:latin typeface="ＭＳ Ｐゴシック" panose="020B0600070205080204" pitchFamily="50" charset="-128"/>
                <a:ea typeface="ＭＳ Ｐゴシック" panose="020B0600070205080204" pitchFamily="50" charset="-128"/>
              </a:rPr>
              <a:t>委員の過半数が障害当事者であること、</a:t>
            </a:r>
          </a:p>
          <a:p>
            <a:pPr algn="just"/>
            <a:r>
              <a:rPr lang="ja-JP" altLang="en-US">
                <a:latin typeface="ＭＳ Ｐゴシック" panose="020B0600070205080204" pitchFamily="50" charset="-128"/>
                <a:ea typeface="ＭＳ Ｐゴシック" panose="020B0600070205080204" pitchFamily="50" charset="-128"/>
              </a:rPr>
              <a:t>　　　　</a:t>
            </a:r>
            <a:r>
              <a:rPr lang="en-US" altLang="ja-JP" sz="2000">
                <a:latin typeface="ＭＳ Ｐゴシック" panose="020B0600070205080204" pitchFamily="50" charset="-128"/>
                <a:ea typeface="ＭＳ Ｐゴシック" panose="020B0600070205080204" pitchFamily="50" charset="-128"/>
              </a:rPr>
              <a:t>2. </a:t>
            </a:r>
            <a:r>
              <a:rPr lang="ja-JP" altLang="en-US" sz="2000">
                <a:latin typeface="ＭＳ Ｐゴシック" panose="020B0600070205080204" pitchFamily="50" charset="-128"/>
                <a:ea typeface="ＭＳ Ｐゴシック" panose="020B0600070205080204" pitchFamily="50" charset="-128"/>
              </a:rPr>
              <a:t>以下のサービスを提供していること</a:t>
            </a:r>
          </a:p>
          <a:p>
            <a:pPr marL="685800" lvl="2" indent="0" algn="just">
              <a:buNone/>
            </a:pPr>
            <a:r>
              <a:rPr lang="ja-JP" altLang="en-US" smtClean="0">
                <a:latin typeface="ＭＳ Ｐゴシック" panose="020B0600070205080204" pitchFamily="50" charset="-128"/>
                <a:ea typeface="ＭＳ Ｐゴシック" panose="020B0600070205080204" pitchFamily="50" charset="-128"/>
              </a:rPr>
              <a:t>　①</a:t>
            </a:r>
            <a:r>
              <a:rPr lang="ja-JP" altLang="en-US">
                <a:latin typeface="ＭＳ Ｐゴシック" panose="020B0600070205080204" pitchFamily="50" charset="-128"/>
                <a:ea typeface="ＭＳ Ｐゴシック" panose="020B0600070205080204" pitchFamily="50" charset="-128"/>
              </a:rPr>
              <a:t>ピアカウンセリング、➁</a:t>
            </a:r>
            <a:r>
              <a:rPr lang="en-US" altLang="ja-JP">
                <a:latin typeface="ＭＳ Ｐゴシック" panose="020B0600070205080204" pitchFamily="50" charset="-128"/>
                <a:ea typeface="ＭＳ Ｐゴシック" panose="020B0600070205080204" pitchFamily="50" charset="-128"/>
              </a:rPr>
              <a:t>IL</a:t>
            </a:r>
            <a:r>
              <a:rPr lang="ja-JP" altLang="en-US">
                <a:latin typeface="ＭＳ Ｐゴシック" panose="020B0600070205080204" pitchFamily="50" charset="-128"/>
                <a:ea typeface="ＭＳ Ｐゴシック" panose="020B0600070205080204" pitchFamily="50" charset="-128"/>
              </a:rPr>
              <a:t>プログラム（自立生活プログラム）、③介助サービス</a:t>
            </a:r>
            <a:r>
              <a:rPr lang="ja-JP" altLang="en-US" smtClean="0">
                <a:latin typeface="ＭＳ Ｐゴシック" panose="020B0600070205080204" pitchFamily="50" charset="-128"/>
                <a:ea typeface="ＭＳ Ｐゴシック" panose="020B0600070205080204" pitchFamily="50" charset="-128"/>
              </a:rPr>
              <a:t>、④</a:t>
            </a:r>
            <a:r>
              <a:rPr lang="ja-JP" altLang="en-US">
                <a:latin typeface="ＭＳ Ｐゴシック" panose="020B0600070205080204" pitchFamily="50" charset="-128"/>
                <a:ea typeface="ＭＳ Ｐゴシック" panose="020B0600070205080204" pitchFamily="50" charset="-128"/>
              </a:rPr>
              <a:t>個人アドボカシーと</a:t>
            </a:r>
            <a:r>
              <a:rPr lang="ja-JP" altLang="en-US" smtClean="0">
                <a:latin typeface="ＭＳ Ｐゴシック" panose="020B0600070205080204" pitchFamily="50" charset="-128"/>
                <a:ea typeface="ＭＳ Ｐゴシック" panose="020B0600070205080204" pitchFamily="50" charset="-128"/>
              </a:rPr>
              <a:t>システムアドボカシー</a:t>
            </a:r>
            <a:endParaRPr lang="en-US" altLang="ja-JP">
              <a:latin typeface="ＭＳ Ｐゴシック" panose="020B0600070205080204" pitchFamily="50" charset="-128"/>
              <a:ea typeface="ＭＳ Ｐゴシック" panose="020B0600070205080204" pitchFamily="50" charset="-128"/>
            </a:endParaRPr>
          </a:p>
        </p:txBody>
      </p:sp>
      <p:sp>
        <p:nvSpPr>
          <p:cNvPr id="7" name="角丸四角形 6"/>
          <p:cNvSpPr/>
          <p:nvPr/>
        </p:nvSpPr>
        <p:spPr>
          <a:xfrm>
            <a:off x="7089662" y="48084"/>
            <a:ext cx="1977656" cy="734157"/>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latin typeface="ＭＳ ゴシック" panose="020B0609070205080204" pitchFamily="49" charset="-128"/>
                <a:ea typeface="ＭＳ ゴシック" panose="020B0609070205080204" pitchFamily="49" charset="-128"/>
              </a:rPr>
              <a:t>標準カリキュラム</a:t>
            </a:r>
          </a:p>
          <a:p>
            <a:pPr algn="ctr">
              <a:lnSpc>
                <a:spcPts val="500"/>
              </a:lnSpc>
            </a:pPr>
            <a:endParaRPr kumimoji="1" lang="ja-JP" altLang="en-US" sz="1200">
              <a:latin typeface="ＭＳ ゴシック" panose="020B0609070205080204" pitchFamily="49" charset="-128"/>
              <a:ea typeface="ＭＳ ゴシック" panose="020B0609070205080204" pitchFamily="49" charset="-128"/>
            </a:endParaRPr>
          </a:p>
          <a:p>
            <a:pPr algn="ctr"/>
            <a:r>
              <a:rPr kumimoji="1" lang="ja-JP" altLang="en-US" sz="1200" smtClean="0">
                <a:latin typeface="ＭＳ ゴシック" panose="020B0609070205080204" pitchFamily="49" charset="-128"/>
                <a:ea typeface="ＭＳ ゴシック" panose="020B0609070205080204" pitchFamily="49" charset="-128"/>
              </a:rPr>
              <a:t>「相談支援のミッションを感じる」部分</a:t>
            </a:r>
            <a:endParaRPr kumimoji="1" lang="ja-JP" altLang="en-US" sz="120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5787188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2800" dirty="0" smtClean="0">
                <a:latin typeface="ＭＳ Ｐゴシック" panose="020B0600070205080204" pitchFamily="50" charset="-128"/>
                <a:ea typeface="ＭＳ Ｐゴシック" panose="020B0600070205080204" pitchFamily="50" charset="-128"/>
              </a:rPr>
              <a:t>自立生活運動の理念</a:t>
            </a:r>
            <a:endParaRPr kumimoji="1" lang="ja-JP" altLang="en-US" sz="2800"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p:txBody>
          <a:bodyPr>
            <a:normAutofit/>
          </a:bodyPr>
          <a:lstStyle/>
          <a:p>
            <a:r>
              <a:rPr lang="ja-JP" altLang="en-US" dirty="0" smtClean="0">
                <a:latin typeface="ＭＳ Ｐゴシック" panose="020B0600070205080204" pitchFamily="50" charset="-128"/>
                <a:ea typeface="ＭＳ Ｐゴシック" panose="020B0600070205080204" pitchFamily="50" charset="-128"/>
              </a:rPr>
              <a:t>自立生活</a:t>
            </a:r>
            <a:r>
              <a:rPr lang="ja-JP" altLang="en-US" smtClean="0">
                <a:latin typeface="ＭＳ Ｐゴシック" panose="020B0600070205080204" pitchFamily="50" charset="-128"/>
                <a:ea typeface="ＭＳ Ｐゴシック" panose="020B0600070205080204" pitchFamily="50" charset="-128"/>
              </a:rPr>
              <a:t>とは</a:t>
            </a:r>
            <a:endParaRPr lang="en-US" altLang="ja-JP" dirty="0" smtClean="0">
              <a:latin typeface="ＭＳ Ｐゴシック" panose="020B0600070205080204" pitchFamily="50" charset="-128"/>
              <a:ea typeface="ＭＳ Ｐゴシック" panose="020B0600070205080204" pitchFamily="50" charset="-128"/>
            </a:endParaRPr>
          </a:p>
          <a:p>
            <a:r>
              <a:rPr lang="ja-JP" altLang="en-US" dirty="0" smtClean="0">
                <a:latin typeface="ＭＳ Ｐゴシック" panose="020B0600070205080204" pitchFamily="50" charset="-128"/>
                <a:ea typeface="ＭＳ Ｐゴシック" panose="020B0600070205080204" pitchFamily="50" charset="-128"/>
              </a:rPr>
              <a:t>自己選択・自己決定</a:t>
            </a:r>
            <a:r>
              <a:rPr lang="ja-JP" altLang="en-US" smtClean="0">
                <a:latin typeface="ＭＳ Ｐゴシック" panose="020B0600070205080204" pitchFamily="50" charset="-128"/>
                <a:ea typeface="ＭＳ Ｐゴシック" panose="020B0600070205080204" pitchFamily="50" charset="-128"/>
              </a:rPr>
              <a:t>の論理</a:t>
            </a:r>
            <a:endParaRPr kumimoji="1" lang="en-US" altLang="ja-JP" dirty="0">
              <a:latin typeface="ＭＳ Ｐゴシック" panose="020B0600070205080204" pitchFamily="50" charset="-128"/>
              <a:ea typeface="ＭＳ Ｐゴシック" panose="020B0600070205080204" pitchFamily="50" charset="-128"/>
            </a:endParaRPr>
          </a:p>
          <a:p>
            <a:r>
              <a:rPr lang="ja-JP" altLang="en-US" dirty="0" smtClean="0">
                <a:latin typeface="ＭＳ Ｐゴシック" panose="020B0600070205080204" pitchFamily="50" charset="-128"/>
                <a:ea typeface="ＭＳ Ｐゴシック" panose="020B0600070205080204" pitchFamily="50" charset="-128"/>
              </a:rPr>
              <a:t>失敗</a:t>
            </a:r>
            <a:r>
              <a:rPr lang="ja-JP" altLang="en-US" smtClean="0">
                <a:latin typeface="ＭＳ Ｐゴシック" panose="020B0600070205080204" pitchFamily="50" charset="-128"/>
                <a:ea typeface="ＭＳ Ｐゴシック" panose="020B0600070205080204" pitchFamily="50" charset="-128"/>
              </a:rPr>
              <a:t>する権利</a:t>
            </a:r>
            <a:endParaRPr kumimoji="1" lang="en-US" altLang="ja-JP" dirty="0">
              <a:latin typeface="ＭＳ Ｐゴシック" panose="020B0600070205080204" pitchFamily="50" charset="-128"/>
              <a:ea typeface="ＭＳ Ｐゴシック" panose="020B0600070205080204" pitchFamily="50" charset="-128"/>
            </a:endParaRPr>
          </a:p>
          <a:p>
            <a:r>
              <a:rPr lang="ja-JP" altLang="en-US" dirty="0" smtClean="0">
                <a:latin typeface="ＭＳ Ｐゴシック" panose="020B0600070205080204" pitchFamily="50" charset="-128"/>
                <a:ea typeface="ＭＳ Ｐゴシック" panose="020B0600070205080204" pitchFamily="50" charset="-128"/>
              </a:rPr>
              <a:t>エンパワメント</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endParaRPr kumimoji="1" lang="en-US" altLang="ja-JP" dirty="0">
              <a:latin typeface="ＭＳ Ｐゴシック" panose="020B0600070205080204" pitchFamily="50" charset="-128"/>
              <a:ea typeface="ＭＳ Ｐゴシック" panose="020B0600070205080204" pitchFamily="50" charset="-128"/>
            </a:endParaRPr>
          </a:p>
          <a:p>
            <a:pPr marL="0" indent="0">
              <a:buNone/>
            </a:pPr>
            <a:endParaRPr kumimoji="1" lang="ja-JP" altLang="en-US" dirty="0"/>
          </a:p>
        </p:txBody>
      </p:sp>
      <p:sp>
        <p:nvSpPr>
          <p:cNvPr id="5" name="角丸四角形 4"/>
          <p:cNvSpPr/>
          <p:nvPr/>
        </p:nvSpPr>
        <p:spPr>
          <a:xfrm>
            <a:off x="7099184" y="63582"/>
            <a:ext cx="1977656" cy="45720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latin typeface="ＭＳ ゴシック" panose="020B0609070205080204" pitchFamily="49" charset="-128"/>
                <a:ea typeface="ＭＳ ゴシック" panose="020B0609070205080204" pitchFamily="49" charset="-128"/>
              </a:rPr>
              <a:t>基礎／発展／講師説明</a:t>
            </a:r>
          </a:p>
          <a:p>
            <a:pPr algn="ctr"/>
            <a:r>
              <a:rPr kumimoji="1" lang="en-US" altLang="ja-JP" sz="1200" smtClean="0">
                <a:latin typeface="ＭＳ ゴシック" panose="020B0609070205080204" pitchFamily="49" charset="-128"/>
                <a:ea typeface="ＭＳ ゴシック" panose="020B0609070205080204" pitchFamily="49" charset="-128"/>
              </a:rPr>
              <a:t>【</a:t>
            </a:r>
            <a:r>
              <a:rPr kumimoji="1" lang="ja-JP" altLang="en-US" sz="1200" smtClean="0">
                <a:latin typeface="ＭＳ ゴシック" panose="020B0609070205080204" pitchFamily="49" charset="-128"/>
                <a:ea typeface="ＭＳ ゴシック" panose="020B0609070205080204" pitchFamily="49" charset="-128"/>
              </a:rPr>
              <a:t>カリキュラム外</a:t>
            </a:r>
            <a:r>
              <a:rPr kumimoji="1" lang="en-US" altLang="ja-JP" sz="1200" smtClean="0">
                <a:latin typeface="ＭＳ ゴシック" panose="020B0609070205080204" pitchFamily="49" charset="-128"/>
                <a:ea typeface="ＭＳ ゴシック" panose="020B0609070205080204" pitchFamily="49" charset="-128"/>
              </a:rPr>
              <a:t>】</a:t>
            </a:r>
            <a:endParaRPr kumimoji="1" lang="ja-JP" altLang="en-US" sz="120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3479065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200" dirty="0" smtClean="0">
                <a:latin typeface="ＭＳ Ｐゴシック" panose="020B0600070205080204" pitchFamily="50" charset="-128"/>
                <a:ea typeface="ＭＳ Ｐゴシック" panose="020B0600070205080204" pitchFamily="50" charset="-128"/>
              </a:rPr>
              <a:t>ピアカウンセリングとは</a:t>
            </a:r>
            <a:endParaRPr kumimoji="1" lang="ja-JP" altLang="en-US" sz="3200"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p:txBody>
          <a:bodyPr/>
          <a:lstStyle/>
          <a:p>
            <a:pPr algn="just"/>
            <a:r>
              <a:rPr lang="ja-JP" altLang="en-US" dirty="0" smtClean="0">
                <a:latin typeface="ＭＳ Ｐゴシック" panose="020B0600070205080204" pitchFamily="50" charset="-128"/>
                <a:ea typeface="ＭＳ Ｐゴシック" panose="020B0600070205080204" pitchFamily="50" charset="-128"/>
              </a:rPr>
              <a:t>自立</a:t>
            </a:r>
            <a:r>
              <a:rPr lang="ja-JP" altLang="en-US" dirty="0">
                <a:latin typeface="ＭＳ Ｐゴシック" panose="020B0600070205080204" pitchFamily="50" charset="-128"/>
                <a:ea typeface="ＭＳ Ｐゴシック" panose="020B0600070205080204" pitchFamily="50" charset="-128"/>
              </a:rPr>
              <a:t>する先輩障害者がどのようにして障害のもつスティグマから解放されていったかのストーリーを聞きながら、自分の中でのパワーレスな部分に気づき、改善していく過程をピアカウンセリングという。人生の過程で何度も繰り返しピアカウンセリングを受けることによって、力を回復していく。</a:t>
            </a:r>
          </a:p>
          <a:p>
            <a:pPr algn="just"/>
            <a:endParaRPr kumimoji="1" lang="ja-JP" altLang="en-US" dirty="0">
              <a:latin typeface="ＭＳ Ｐゴシック" panose="020B0600070205080204" pitchFamily="50" charset="-128"/>
              <a:ea typeface="ＭＳ Ｐゴシック" panose="020B0600070205080204" pitchFamily="50" charset="-128"/>
            </a:endParaRPr>
          </a:p>
        </p:txBody>
      </p:sp>
      <p:sp>
        <p:nvSpPr>
          <p:cNvPr id="5" name="角丸四角形 4"/>
          <p:cNvSpPr/>
          <p:nvPr/>
        </p:nvSpPr>
        <p:spPr>
          <a:xfrm>
            <a:off x="7099184" y="63582"/>
            <a:ext cx="1977656" cy="45720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latin typeface="ＭＳ ゴシック" panose="020B0609070205080204" pitchFamily="49" charset="-128"/>
                <a:ea typeface="ＭＳ ゴシック" panose="020B0609070205080204" pitchFamily="49" charset="-128"/>
              </a:rPr>
              <a:t>基礎／発展／講師説明</a:t>
            </a:r>
          </a:p>
          <a:p>
            <a:pPr algn="ctr"/>
            <a:r>
              <a:rPr kumimoji="1" lang="en-US" altLang="ja-JP" sz="1200" smtClean="0">
                <a:latin typeface="ＭＳ ゴシック" panose="020B0609070205080204" pitchFamily="49" charset="-128"/>
                <a:ea typeface="ＭＳ ゴシック" panose="020B0609070205080204" pitchFamily="49" charset="-128"/>
              </a:rPr>
              <a:t>【</a:t>
            </a:r>
            <a:r>
              <a:rPr kumimoji="1" lang="ja-JP" altLang="en-US" sz="1200" smtClean="0">
                <a:latin typeface="ＭＳ ゴシック" panose="020B0609070205080204" pitchFamily="49" charset="-128"/>
                <a:ea typeface="ＭＳ ゴシック" panose="020B0609070205080204" pitchFamily="49" charset="-128"/>
              </a:rPr>
              <a:t>カリキュラム外</a:t>
            </a:r>
            <a:r>
              <a:rPr kumimoji="1" lang="en-US" altLang="ja-JP" sz="1200" smtClean="0">
                <a:latin typeface="ＭＳ ゴシック" panose="020B0609070205080204" pitchFamily="49" charset="-128"/>
                <a:ea typeface="ＭＳ ゴシック" panose="020B0609070205080204" pitchFamily="49" charset="-128"/>
              </a:rPr>
              <a:t>】</a:t>
            </a:r>
            <a:endParaRPr kumimoji="1" lang="ja-JP" altLang="en-US" sz="120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2451447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sz="3200" dirty="0" smtClean="0">
                <a:latin typeface="ＭＳ Ｐゴシック" panose="020B0600070205080204" pitchFamily="50" charset="-128"/>
                <a:ea typeface="ＭＳ Ｐゴシック" panose="020B0600070205080204" pitchFamily="50" charset="-128"/>
              </a:rPr>
              <a:t>IL</a:t>
            </a:r>
            <a:r>
              <a:rPr kumimoji="1" lang="ja-JP" altLang="en-US" sz="3200" dirty="0" smtClean="0">
                <a:latin typeface="ＭＳ Ｐゴシック" panose="020B0600070205080204" pitchFamily="50" charset="-128"/>
                <a:ea typeface="ＭＳ Ｐゴシック" panose="020B0600070205080204" pitchFamily="50" charset="-128"/>
              </a:rPr>
              <a:t>プログラム（自立生活プログラム</a:t>
            </a:r>
            <a:r>
              <a:rPr kumimoji="1" lang="ja-JP" altLang="en-US" sz="3200" b="1" dirty="0" smtClean="0">
                <a:latin typeface="ＭＳ Ｐゴシック" panose="020B0600070205080204" pitchFamily="50" charset="-128"/>
                <a:ea typeface="ＭＳ Ｐゴシック" panose="020B0600070205080204" pitchFamily="50" charset="-128"/>
              </a:rPr>
              <a:t>）</a:t>
            </a:r>
            <a:endParaRPr kumimoji="1" lang="ja-JP" altLang="en-US" sz="3200" b="1"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p:txBody>
          <a:bodyPr>
            <a:normAutofit lnSpcReduction="10000"/>
          </a:bodyPr>
          <a:lstStyle/>
          <a:p>
            <a:pPr algn="just"/>
            <a:r>
              <a:rPr lang="ja-JP" altLang="en-US" dirty="0" smtClean="0">
                <a:latin typeface="ＭＳ Ｐゴシック" panose="020B0600070205080204" pitchFamily="50" charset="-128"/>
                <a:ea typeface="ＭＳ Ｐゴシック" panose="020B0600070205080204" pitchFamily="50" charset="-128"/>
              </a:rPr>
              <a:t>体験的</a:t>
            </a:r>
            <a:r>
              <a:rPr lang="ja-JP" altLang="en-US" dirty="0">
                <a:latin typeface="ＭＳ Ｐゴシック" panose="020B0600070205080204" pitchFamily="50" charset="-128"/>
                <a:ea typeface="ＭＳ Ｐゴシック" panose="020B0600070205080204" pitchFamily="50" charset="-128"/>
              </a:rPr>
              <a:t>エンパワメントともいわれ、どの部分を人に頼み、どの部分を自分でやるかを決めていく自己選択のプログラム。住宅や環境の改修事例を、</a:t>
            </a:r>
            <a:r>
              <a:rPr lang="ja-JP" altLang="en-US" dirty="0" smtClean="0">
                <a:latin typeface="ＭＳ Ｐゴシック" panose="020B0600070205080204" pitchFamily="50" charset="-128"/>
                <a:ea typeface="ＭＳ Ｐゴシック" panose="020B0600070205080204" pitchFamily="50" charset="-128"/>
              </a:rPr>
              <a:t>先輩障害当事者の</a:t>
            </a:r>
            <a:r>
              <a:rPr lang="ja-JP" altLang="en-US" dirty="0">
                <a:latin typeface="ＭＳ Ｐゴシック" panose="020B0600070205080204" pitchFamily="50" charset="-128"/>
                <a:ea typeface="ＭＳ Ｐゴシック" panose="020B0600070205080204" pitchFamily="50" charset="-128"/>
              </a:rPr>
              <a:t>家を訪問して学ぶこと。障害者に作れる料理を学び、介助者が自分の望む生活をできる力を身に着けていくなどの、障害者としての生活技術を学ぶ場である。</a:t>
            </a:r>
          </a:p>
          <a:p>
            <a:pPr algn="just"/>
            <a:r>
              <a:rPr lang="ja-JP" altLang="en-US" dirty="0" smtClean="0">
                <a:latin typeface="ＭＳ Ｐゴシック" panose="020B0600070205080204" pitchFamily="50" charset="-128"/>
                <a:ea typeface="ＭＳ Ｐゴシック" panose="020B0600070205080204" pitchFamily="50" charset="-128"/>
              </a:rPr>
              <a:t>例えば</a:t>
            </a:r>
            <a:r>
              <a:rPr lang="en-US" altLang="ja-JP" dirty="0">
                <a:latin typeface="ＭＳ Ｐゴシック" panose="020B0600070205080204" pitchFamily="50" charset="-128"/>
                <a:ea typeface="ＭＳ Ｐゴシック" panose="020B0600070205080204" pitchFamily="50" charset="-128"/>
              </a:rPr>
              <a:t>20</a:t>
            </a:r>
            <a:r>
              <a:rPr lang="ja-JP" altLang="en-US" dirty="0">
                <a:latin typeface="ＭＳ Ｐゴシック" panose="020B0600070205080204" pitchFamily="50" charset="-128"/>
                <a:ea typeface="ＭＳ Ｐゴシック" panose="020B0600070205080204" pitchFamily="50" charset="-128"/>
              </a:rPr>
              <a:t>年施設にいて、外出の機会がなかった障害者は、自分が決めた行先に介助者を連れて出かけていったりする経験を実体験できる場である。</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5" name="角丸四角形 4"/>
          <p:cNvSpPr/>
          <p:nvPr/>
        </p:nvSpPr>
        <p:spPr>
          <a:xfrm>
            <a:off x="7099184" y="63582"/>
            <a:ext cx="1977656" cy="45720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latin typeface="ＭＳ ゴシック" panose="020B0609070205080204" pitchFamily="49" charset="-128"/>
                <a:ea typeface="ＭＳ ゴシック" panose="020B0609070205080204" pitchFamily="49" charset="-128"/>
              </a:rPr>
              <a:t>基礎／発展／講師説明</a:t>
            </a:r>
          </a:p>
          <a:p>
            <a:pPr algn="ctr"/>
            <a:r>
              <a:rPr kumimoji="1" lang="en-US" altLang="ja-JP" sz="1200" smtClean="0">
                <a:latin typeface="ＭＳ ゴシック" panose="020B0609070205080204" pitchFamily="49" charset="-128"/>
                <a:ea typeface="ＭＳ ゴシック" panose="020B0609070205080204" pitchFamily="49" charset="-128"/>
              </a:rPr>
              <a:t>【</a:t>
            </a:r>
            <a:r>
              <a:rPr kumimoji="1" lang="ja-JP" altLang="en-US" sz="1200" smtClean="0">
                <a:latin typeface="ＭＳ ゴシック" panose="020B0609070205080204" pitchFamily="49" charset="-128"/>
                <a:ea typeface="ＭＳ ゴシック" panose="020B0609070205080204" pitchFamily="49" charset="-128"/>
              </a:rPr>
              <a:t>カリキュラム外</a:t>
            </a:r>
            <a:r>
              <a:rPr kumimoji="1" lang="en-US" altLang="ja-JP" sz="1200" smtClean="0">
                <a:latin typeface="ＭＳ ゴシック" panose="020B0609070205080204" pitchFamily="49" charset="-128"/>
                <a:ea typeface="ＭＳ ゴシック" panose="020B0609070205080204" pitchFamily="49" charset="-128"/>
              </a:rPr>
              <a:t>】</a:t>
            </a:r>
            <a:endParaRPr kumimoji="1" lang="ja-JP" altLang="en-US" sz="120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1673329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lang="ja-JP" altLang="en-US" sz="3200">
                <a:latin typeface="ＭＳ Ｐゴシック" panose="020B0600070205080204" pitchFamily="50" charset="-128"/>
                <a:ea typeface="ＭＳ Ｐゴシック" panose="020B0600070205080204" pitchFamily="50" charset="-128"/>
              </a:rPr>
              <a:t>障害者運動の</a:t>
            </a:r>
            <a:r>
              <a:rPr lang="ja-JP" altLang="en-US" sz="3200" smtClean="0">
                <a:latin typeface="ＭＳ Ｐゴシック" panose="020B0600070205080204" pitchFamily="50" charset="-128"/>
                <a:ea typeface="ＭＳ Ｐゴシック" panose="020B0600070205080204" pitchFamily="50" charset="-128"/>
              </a:rPr>
              <a:t>歴史②</a:t>
            </a:r>
            <a:br>
              <a:rPr lang="ja-JP" altLang="en-US" sz="3200" smtClean="0">
                <a:latin typeface="ＭＳ Ｐゴシック" panose="020B0600070205080204" pitchFamily="50" charset="-128"/>
                <a:ea typeface="ＭＳ Ｐゴシック" panose="020B0600070205080204" pitchFamily="50" charset="-128"/>
              </a:rPr>
            </a:br>
            <a:r>
              <a:rPr lang="ja-JP" altLang="en-US" sz="2400" smtClean="0">
                <a:latin typeface="ＭＳ Ｐゴシック" panose="020B0600070205080204" pitchFamily="50" charset="-128"/>
                <a:ea typeface="ＭＳ Ｐゴシック" panose="020B0600070205080204" pitchFamily="50" charset="-128"/>
              </a:rPr>
              <a:t> （</a:t>
            </a:r>
            <a:r>
              <a:rPr lang="ja-JP" altLang="en-US" sz="2400">
                <a:latin typeface="ＭＳ Ｐゴシック" panose="020B0600070205080204" pitchFamily="50" charset="-128"/>
                <a:ea typeface="ＭＳ Ｐゴシック" panose="020B0600070205080204" pitchFamily="50" charset="-128"/>
              </a:rPr>
              <a:t>精神障害者の当事者活動と障害福祉</a:t>
            </a:r>
            <a:r>
              <a:rPr lang="ja-JP" altLang="en-US" sz="2400" smtClean="0">
                <a:latin typeface="ＭＳ Ｐゴシック" panose="020B0600070205080204" pitchFamily="50" charset="-128"/>
                <a:ea typeface="ＭＳ Ｐゴシック" panose="020B0600070205080204" pitchFamily="50" charset="-128"/>
              </a:rPr>
              <a:t>）</a:t>
            </a:r>
            <a:endParaRPr kumimoji="1" lang="ja-JP" altLang="en-US" sz="2400">
              <a:latin typeface="ＭＳ Ｐゴシック" panose="020B0600070205080204" pitchFamily="50" charset="-128"/>
              <a:ea typeface="ＭＳ Ｐゴシック" panose="020B0600070205080204" pitchFamily="50" charset="-128"/>
            </a:endParaRPr>
          </a:p>
        </p:txBody>
      </p:sp>
      <p:sp>
        <p:nvSpPr>
          <p:cNvPr id="3" name="コンテンツ プレースホルダー 2">
            <a:extLst>
              <a:ext uri="{FF2B5EF4-FFF2-40B4-BE49-F238E27FC236}">
                <a16:creationId xmlns:a16="http://schemas.microsoft.com/office/drawing/2014/main" id="{D85B8F7F-B28B-BB4B-BE3A-DC426E000B6D}"/>
              </a:ext>
            </a:extLst>
          </p:cNvPr>
          <p:cNvSpPr>
            <a:spLocks noGrp="1"/>
          </p:cNvSpPr>
          <p:nvPr>
            <p:ph idx="1"/>
          </p:nvPr>
        </p:nvSpPr>
        <p:spPr>
          <a:xfrm>
            <a:off x="329784" y="1690689"/>
            <a:ext cx="8544393" cy="5167311"/>
          </a:xfrm>
        </p:spPr>
        <p:txBody>
          <a:bodyPr>
            <a:noAutofit/>
          </a:bodyPr>
          <a:lstStyle/>
          <a:p>
            <a:pPr lvl="1">
              <a:lnSpc>
                <a:spcPts val="2880"/>
              </a:lnSpc>
            </a:pPr>
            <a:r>
              <a:rPr lang="ja-JP" altLang="en-US" dirty="0">
                <a:latin typeface="ＭＳ Ｐゴシック" panose="020B0600070205080204" pitchFamily="50" charset="-128"/>
                <a:ea typeface="ＭＳ Ｐゴシック" panose="020B0600070205080204" pitchFamily="50" charset="-128"/>
              </a:rPr>
              <a:t>当事者活動は、戦後に精神科病院の患者会から始まり、</a:t>
            </a:r>
            <a:r>
              <a:rPr lang="en-US" altLang="ja-JP" dirty="0">
                <a:latin typeface="ＭＳ Ｐゴシック" panose="020B0600070205080204" pitchFamily="50" charset="-128"/>
                <a:ea typeface="ＭＳ Ｐゴシック" panose="020B0600070205080204" pitchFamily="50" charset="-128"/>
              </a:rPr>
              <a:t>1970</a:t>
            </a:r>
            <a:r>
              <a:rPr lang="ja-JP" altLang="en-US" dirty="0">
                <a:latin typeface="ＭＳ Ｐゴシック" panose="020B0600070205080204" pitchFamily="50" charset="-128"/>
                <a:ea typeface="ＭＳ Ｐゴシック" panose="020B0600070205080204" pitchFamily="50" charset="-128"/>
              </a:rPr>
              <a:t>年代以降地域に於いて各地で当事者団体が作られる。全国組織にも発展。近隣や会員による仲間同士の支えあいに加えて、社会運動の側面を色濃く持つ活動が珍しくなかった。</a:t>
            </a:r>
            <a:endParaRPr lang="en-US" altLang="ja-JP" dirty="0">
              <a:latin typeface="ＭＳ Ｐゴシック" panose="020B0600070205080204" pitchFamily="50" charset="-128"/>
              <a:ea typeface="ＭＳ Ｐゴシック" panose="020B0600070205080204" pitchFamily="50" charset="-128"/>
            </a:endParaRPr>
          </a:p>
          <a:p>
            <a:pPr lvl="1">
              <a:lnSpc>
                <a:spcPts val="2880"/>
              </a:lnSpc>
            </a:pPr>
            <a:r>
              <a:rPr lang="ja-JP" altLang="en-US" dirty="0">
                <a:latin typeface="ＭＳ Ｐゴシック" panose="020B0600070205080204" pitchFamily="50" charset="-128"/>
                <a:ea typeface="ＭＳ Ｐゴシック" panose="020B0600070205080204" pitchFamily="50" charset="-128"/>
              </a:rPr>
              <a:t>精神科病院等での適切とはいえない処遇や社会の強い偏見があり、生きづらい現実に根ざして、精神医療改革を中心に制度改革（保安処分、障害年金、精神保健福祉法改正など）を求めてきた。</a:t>
            </a:r>
            <a:endParaRPr lang="en-US" altLang="ja-JP" dirty="0">
              <a:latin typeface="ＭＳ Ｐゴシック" panose="020B0600070205080204" pitchFamily="50" charset="-128"/>
              <a:ea typeface="ＭＳ Ｐゴシック" panose="020B0600070205080204" pitchFamily="50" charset="-128"/>
            </a:endParaRPr>
          </a:p>
          <a:p>
            <a:pPr lvl="1">
              <a:lnSpc>
                <a:spcPts val="2880"/>
              </a:lnSpc>
            </a:pPr>
            <a:r>
              <a:rPr lang="en-US" altLang="ja-JP" dirty="0">
                <a:latin typeface="ＭＳ Ｐゴシック" panose="020B0600070205080204" pitchFamily="50" charset="-128"/>
                <a:ea typeface="ＭＳ Ｐゴシック" panose="020B0600070205080204" pitchFamily="50" charset="-128"/>
              </a:rPr>
              <a:t>1993</a:t>
            </a:r>
            <a:r>
              <a:rPr lang="ja-JP" altLang="en-US" dirty="0">
                <a:latin typeface="ＭＳ Ｐゴシック" panose="020B0600070205080204" pitchFamily="50" charset="-128"/>
                <a:ea typeface="ＭＳ Ｐゴシック" panose="020B0600070205080204" pitchFamily="50" charset="-128"/>
              </a:rPr>
              <a:t>年の障害者基本法改正まで、精神障害者は保健医療の対象であって障害福祉の対象ではなかった。精神障害者保健手帳制度は</a:t>
            </a:r>
            <a:r>
              <a:rPr lang="en-US" altLang="ja-JP" dirty="0">
                <a:latin typeface="ＭＳ Ｐゴシック" panose="020B0600070205080204" pitchFamily="50" charset="-128"/>
                <a:ea typeface="ＭＳ Ｐゴシック" panose="020B0600070205080204" pitchFamily="50" charset="-128"/>
              </a:rPr>
              <a:t>1995</a:t>
            </a:r>
            <a:r>
              <a:rPr lang="ja-JP" altLang="en-US" dirty="0">
                <a:latin typeface="ＭＳ Ｐゴシック" panose="020B0600070205080204" pitchFamily="50" charset="-128"/>
                <a:ea typeface="ＭＳ Ｐゴシック" panose="020B0600070205080204" pitchFamily="50" charset="-128"/>
              </a:rPr>
              <a:t>年精神保健福祉法改正によって創設</a:t>
            </a:r>
            <a:r>
              <a:rPr lang="ja-JP" altLang="en-US">
                <a:latin typeface="ＭＳ Ｐゴシック" panose="020B0600070205080204" pitchFamily="50" charset="-128"/>
                <a:ea typeface="ＭＳ Ｐゴシック" panose="020B0600070205080204" pitchFamily="50" charset="-128"/>
              </a:rPr>
              <a:t>された</a:t>
            </a:r>
            <a:r>
              <a:rPr lang="ja-JP" altLang="en-US" smtClean="0">
                <a:latin typeface="ＭＳ Ｐゴシック" panose="020B0600070205080204" pitchFamily="50" charset="-128"/>
                <a:ea typeface="ＭＳ Ｐゴシック" panose="020B0600070205080204" pitchFamily="50" charset="-128"/>
              </a:rPr>
              <a:t>。</a:t>
            </a:r>
            <a:endParaRPr lang="en-US" altLang="ja-JP" dirty="0">
              <a:latin typeface="ＭＳ Ｐゴシック" panose="020B0600070205080204" pitchFamily="50" charset="-128"/>
              <a:ea typeface="ＭＳ Ｐゴシック" panose="020B0600070205080204" pitchFamily="50" charset="-128"/>
            </a:endParaRPr>
          </a:p>
        </p:txBody>
      </p:sp>
      <p:sp>
        <p:nvSpPr>
          <p:cNvPr id="5" name="角丸四角形 4"/>
          <p:cNvSpPr/>
          <p:nvPr/>
        </p:nvSpPr>
        <p:spPr>
          <a:xfrm>
            <a:off x="7006194" y="172068"/>
            <a:ext cx="1977656" cy="494359"/>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標準カリキュラム</a:t>
            </a:r>
          </a:p>
          <a:p>
            <a:pPr algn="ctr"/>
            <a:r>
              <a:rPr kumimoji="1" lang="en-US" altLang="ja-JP" sz="1200" smtClean="0"/>
              <a:t>【</a:t>
            </a:r>
            <a:r>
              <a:rPr kumimoji="1" lang="ja-JP" altLang="en-US" sz="1200" smtClean="0"/>
              <a:t>運動史</a:t>
            </a:r>
            <a:r>
              <a:rPr kumimoji="1" lang="en-US" altLang="ja-JP" sz="1200" smtClean="0"/>
              <a:t>】</a:t>
            </a:r>
            <a:endParaRPr kumimoji="1" lang="ja-JP" altLang="en-US" sz="1200"/>
          </a:p>
        </p:txBody>
      </p:sp>
    </p:spTree>
    <p:extLst>
      <p:ext uri="{BB962C8B-B14F-4D97-AF65-F5344CB8AC3E}">
        <p14:creationId xmlns:p14="http://schemas.microsoft.com/office/powerpoint/2010/main" val="3850181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51520" y="980728"/>
            <a:ext cx="8640960" cy="5663089"/>
          </a:xfrm>
          <a:prstGeom prst="rect">
            <a:avLst/>
          </a:prstGeom>
          <a:noFill/>
        </p:spPr>
        <p:txBody>
          <a:bodyPr wrap="square" rtlCol="0">
            <a:spAutoFit/>
          </a:bodyPr>
          <a:lstStyle/>
          <a:p>
            <a:r>
              <a:rPr lang="en-US" altLang="ja-JP" b="1">
                <a:latin typeface="ＭＳ Ｐゴシック" panose="020B0600070205080204" pitchFamily="50" charset="-128"/>
                <a:ea typeface="ＭＳ Ｐゴシック" panose="020B0600070205080204" pitchFamily="50" charset="-128"/>
                <a:cs typeface="メイリオ" pitchFamily="50" charset="-128"/>
              </a:rPr>
              <a:t>【</a:t>
            </a:r>
            <a:r>
              <a:rPr lang="ja-JP" altLang="en-US" b="1">
                <a:latin typeface="ＭＳ Ｐゴシック" panose="020B0600070205080204" pitchFamily="50" charset="-128"/>
                <a:ea typeface="ＭＳ Ｐゴシック" panose="020B0600070205080204" pitchFamily="50" charset="-128"/>
                <a:cs typeface="メイリオ" pitchFamily="50" charset="-128"/>
              </a:rPr>
              <a:t>獲得目標</a:t>
            </a:r>
            <a:r>
              <a:rPr kumimoji="1" lang="ja-JP" altLang="en-US" b="1">
                <a:latin typeface="ＭＳ Ｐゴシック" panose="020B0600070205080204" pitchFamily="50" charset="-128"/>
                <a:ea typeface="ＭＳ Ｐゴシック" panose="020B0600070205080204" pitchFamily="50" charset="-128"/>
                <a:cs typeface="メイリオ" pitchFamily="50" charset="-128"/>
              </a:rPr>
              <a:t>（標準カリキュラム） </a:t>
            </a:r>
            <a:r>
              <a:rPr lang="en-US" altLang="ja-JP" b="1" smtClean="0">
                <a:latin typeface="ＭＳ Ｐゴシック" panose="020B0600070205080204" pitchFamily="50" charset="-128"/>
                <a:ea typeface="ＭＳ Ｐゴシック" panose="020B0600070205080204" pitchFamily="50" charset="-128"/>
                <a:cs typeface="メイリオ" pitchFamily="50" charset="-128"/>
              </a:rPr>
              <a:t>】</a:t>
            </a:r>
          </a:p>
          <a:p>
            <a:pPr>
              <a:lnSpc>
                <a:spcPts val="600"/>
              </a:lnSpc>
            </a:pPr>
            <a:endParaRPr lang="ja-JP" altLang="en-US" b="1">
              <a:latin typeface="ＭＳ Ｐゴシック" panose="020B0600070205080204" pitchFamily="50" charset="-128"/>
              <a:ea typeface="ＭＳ Ｐゴシック" panose="020B0600070205080204" pitchFamily="50" charset="-128"/>
              <a:cs typeface="メイリオ" pitchFamily="50" charset="-128"/>
            </a:endParaRPr>
          </a:p>
          <a:p>
            <a:pPr marL="442913" indent="-442913"/>
            <a:r>
              <a:rPr kumimoji="1" lang="ja-JP" altLang="en-US">
                <a:latin typeface="ＭＳ Ｐゴシック" panose="020B0600070205080204" pitchFamily="50" charset="-128"/>
                <a:ea typeface="ＭＳ Ｐゴシック" panose="020B0600070205080204" pitchFamily="50" charset="-128"/>
                <a:cs typeface="メイリオ" pitchFamily="50" charset="-128"/>
              </a:rPr>
              <a:t>　① 人間の尊厳、基本的人権の尊重のための支援の意味と価値を理解する。</a:t>
            </a:r>
          </a:p>
          <a:p>
            <a:pPr marL="442913" indent="-442913">
              <a:lnSpc>
                <a:spcPts val="600"/>
              </a:lnSpc>
            </a:pPr>
            <a:endParaRPr kumimoji="1" lang="ja-JP" altLang="en-US">
              <a:latin typeface="ＭＳ Ｐゴシック" panose="020B0600070205080204" pitchFamily="50" charset="-128"/>
              <a:ea typeface="ＭＳ Ｐゴシック" panose="020B0600070205080204" pitchFamily="50" charset="-128"/>
              <a:cs typeface="メイリオ" pitchFamily="50" charset="-128"/>
            </a:endParaRPr>
          </a:p>
          <a:p>
            <a:pPr marL="442913" indent="-442913"/>
            <a:r>
              <a:rPr kumimoji="1" lang="ja-JP" altLang="en-US">
                <a:latin typeface="ＭＳ Ｐゴシック" panose="020B0600070205080204" pitchFamily="50" charset="-128"/>
                <a:ea typeface="ＭＳ Ｐゴシック" panose="020B0600070205080204" pitchFamily="50" charset="-128"/>
                <a:cs typeface="メイリオ" pitchFamily="50" charset="-128"/>
              </a:rPr>
              <a:t>　② 利用者理解、利用者の自己選択・自己決定の重要性について理解するとともに、障害児者の地域での生活の実情について理解する。</a:t>
            </a:r>
          </a:p>
          <a:p>
            <a:pPr marL="442913" indent="-442913">
              <a:lnSpc>
                <a:spcPts val="600"/>
              </a:lnSpc>
            </a:pPr>
            <a:endParaRPr kumimoji="1" lang="ja-JP" altLang="en-US">
              <a:latin typeface="ＭＳ Ｐゴシック" panose="020B0600070205080204" pitchFamily="50" charset="-128"/>
              <a:ea typeface="ＭＳ Ｐゴシック" panose="020B0600070205080204" pitchFamily="50" charset="-128"/>
              <a:cs typeface="メイリオ" pitchFamily="50" charset="-128"/>
            </a:endParaRPr>
          </a:p>
          <a:p>
            <a:pPr marL="442913" indent="-442913"/>
            <a:r>
              <a:rPr kumimoji="1" lang="ja-JP" altLang="en-US">
                <a:latin typeface="ＭＳ Ｐゴシック" panose="020B0600070205080204" pitchFamily="50" charset="-128"/>
                <a:ea typeface="ＭＳ Ｐゴシック" panose="020B0600070205080204" pitchFamily="50" charset="-128"/>
                <a:cs typeface="メイリオ" pitchFamily="50" charset="-128"/>
              </a:rPr>
              <a:t>　③ 相談支援の基本的考えは、障害者の権利に関する条約の趣旨に基づくべきことを理解する。</a:t>
            </a:r>
          </a:p>
          <a:p>
            <a:endParaRPr kumimoji="1" lang="ja-JP" altLang="en-US" b="1">
              <a:latin typeface="ＭＳ Ｐゴシック" panose="020B0600070205080204" pitchFamily="50" charset="-128"/>
              <a:ea typeface="ＭＳ Ｐゴシック" panose="020B0600070205080204" pitchFamily="50" charset="-128"/>
              <a:cs typeface="メイリオ" pitchFamily="50" charset="-128"/>
            </a:endParaRPr>
          </a:p>
          <a:p>
            <a:r>
              <a:rPr kumimoji="1" lang="en-US" altLang="ja-JP" b="1" smtClean="0">
                <a:latin typeface="ＭＳ Ｐゴシック" panose="020B0600070205080204" pitchFamily="50" charset="-128"/>
                <a:ea typeface="ＭＳ Ｐゴシック" panose="020B0600070205080204" pitchFamily="50" charset="-128"/>
                <a:cs typeface="メイリオ" pitchFamily="50" charset="-128"/>
              </a:rPr>
              <a:t>【</a:t>
            </a:r>
            <a:r>
              <a:rPr kumimoji="1" lang="ja-JP" altLang="en-US" b="1" smtClean="0">
                <a:latin typeface="ＭＳ Ｐゴシック" panose="020B0600070205080204" pitchFamily="50" charset="-128"/>
                <a:ea typeface="ＭＳ Ｐゴシック" panose="020B0600070205080204" pitchFamily="50" charset="-128"/>
                <a:cs typeface="メイリオ" pitchFamily="50" charset="-128"/>
              </a:rPr>
              <a:t>内容（標準カリキュラム）</a:t>
            </a:r>
            <a:r>
              <a:rPr kumimoji="1" lang="en-US" altLang="ja-JP" b="1" smtClean="0">
                <a:latin typeface="ＭＳ Ｐゴシック" panose="020B0600070205080204" pitchFamily="50" charset="-128"/>
                <a:ea typeface="ＭＳ Ｐゴシック" panose="020B0600070205080204" pitchFamily="50" charset="-128"/>
                <a:cs typeface="メイリオ" pitchFamily="50" charset="-128"/>
              </a:rPr>
              <a:t>】</a:t>
            </a:r>
          </a:p>
          <a:p>
            <a:pPr>
              <a:lnSpc>
                <a:spcPts val="600"/>
              </a:lnSpc>
            </a:pPr>
            <a:endParaRPr kumimoji="1" lang="ja-JP" altLang="en-US" b="1" dirty="0">
              <a:latin typeface="ＭＳ Ｐゴシック" panose="020B0600070205080204" pitchFamily="50" charset="-128"/>
              <a:ea typeface="ＭＳ Ｐゴシック" panose="020B0600070205080204" pitchFamily="50" charset="-128"/>
              <a:cs typeface="メイリオ" pitchFamily="50" charset="-128"/>
            </a:endParaRPr>
          </a:p>
          <a:p>
            <a:pPr marL="442913" indent="-442913"/>
            <a:r>
              <a:rPr lang="ja-JP" altLang="en-US">
                <a:latin typeface="ＭＳ Ｐゴシック" panose="020B0600070205080204" pitchFamily="50" charset="-128"/>
                <a:ea typeface="ＭＳ Ｐゴシック" panose="020B0600070205080204" pitchFamily="50" charset="-128"/>
                <a:cs typeface="メイリオ" pitchFamily="50" charset="-128"/>
              </a:rPr>
              <a:t>　</a:t>
            </a:r>
            <a:r>
              <a:rPr lang="ja-JP" altLang="en-US" smtClean="0">
                <a:latin typeface="ＭＳ Ｐゴシック" panose="020B0600070205080204" pitchFamily="50" charset="-128"/>
                <a:ea typeface="ＭＳ Ｐゴシック" panose="020B0600070205080204" pitchFamily="50" charset="-128"/>
                <a:cs typeface="メイリオ" pitchFamily="50" charset="-128"/>
              </a:rPr>
              <a:t>① 障害者</a:t>
            </a:r>
            <a:r>
              <a:rPr lang="ja-JP" altLang="en-US">
                <a:latin typeface="ＭＳ Ｐゴシック" panose="020B0600070205080204" pitchFamily="50" charset="-128"/>
                <a:ea typeface="ＭＳ Ｐゴシック" panose="020B0600070205080204" pitchFamily="50" charset="-128"/>
                <a:cs typeface="メイリオ" pitchFamily="50" charset="-128"/>
              </a:rPr>
              <a:t>の権利に関する条約（以下「</a:t>
            </a:r>
            <a:r>
              <a:rPr lang="en-US" altLang="ja-JP">
                <a:latin typeface="ＭＳ Ｐゴシック" panose="020B0600070205080204" pitchFamily="50" charset="-128"/>
                <a:ea typeface="ＭＳ Ｐゴシック" panose="020B0600070205080204" pitchFamily="50" charset="-128"/>
                <a:cs typeface="メイリオ" pitchFamily="50" charset="-128"/>
              </a:rPr>
              <a:t>CRPD</a:t>
            </a:r>
            <a:r>
              <a:rPr lang="ja-JP" altLang="en-US">
                <a:latin typeface="ＭＳ Ｐゴシック" panose="020B0600070205080204" pitchFamily="50" charset="-128"/>
                <a:ea typeface="ＭＳ Ｐゴシック" panose="020B0600070205080204" pitchFamily="50" charset="-128"/>
                <a:cs typeface="メイリオ" pitchFamily="50" charset="-128"/>
              </a:rPr>
              <a:t>」という。）、障害者基本法及び障害者基本計画、障害者差別解消法、障害者総合支援法及び障害福祉計画、障害者虐待</a:t>
            </a:r>
            <a:r>
              <a:rPr lang="ja-JP" altLang="en-US" smtClean="0">
                <a:latin typeface="ＭＳ Ｐゴシック" panose="020B0600070205080204" pitchFamily="50" charset="-128"/>
                <a:ea typeface="ＭＳ Ｐゴシック" panose="020B0600070205080204" pitchFamily="50" charset="-128"/>
                <a:cs typeface="メイリオ" pitchFamily="50" charset="-128"/>
              </a:rPr>
              <a:t>防止法の</a:t>
            </a:r>
            <a:r>
              <a:rPr lang="ja-JP" altLang="en-US">
                <a:latin typeface="ＭＳ Ｐゴシック" panose="020B0600070205080204" pitchFamily="50" charset="-128"/>
                <a:ea typeface="ＭＳ Ｐゴシック" panose="020B0600070205080204" pitchFamily="50" charset="-128"/>
                <a:cs typeface="メイリオ" pitchFamily="50" charset="-128"/>
              </a:rPr>
              <a:t>趣旨等を踏まえ、障害者が基本的人権を享有するかけがえのない個人としての尊重にふさわしい日常生活又は社会生活を営むことを出来るために生活支援が実施されること、また、障害者は必要な支援を受けながら自らの決定に基づき社会に参加する主体であることについて理解するための講義を行う</a:t>
            </a:r>
            <a:r>
              <a:rPr lang="ja-JP" altLang="en-US" smtClean="0">
                <a:latin typeface="ＭＳ Ｐゴシック" panose="020B0600070205080204" pitchFamily="50" charset="-128"/>
                <a:ea typeface="ＭＳ Ｐゴシック" panose="020B0600070205080204" pitchFamily="50" charset="-128"/>
                <a:cs typeface="メイリオ" pitchFamily="50" charset="-128"/>
              </a:rPr>
              <a:t>。</a:t>
            </a:r>
            <a:endParaRPr lang="en-US" altLang="ja-JP" smtClean="0">
              <a:latin typeface="ＭＳ Ｐゴシック" panose="020B0600070205080204" pitchFamily="50" charset="-128"/>
              <a:ea typeface="ＭＳ Ｐゴシック" panose="020B0600070205080204" pitchFamily="50" charset="-128"/>
              <a:cs typeface="メイリオ" pitchFamily="50" charset="-128"/>
            </a:endParaRPr>
          </a:p>
          <a:p>
            <a:pPr marL="442913" indent="-442913">
              <a:lnSpc>
                <a:spcPts val="600"/>
              </a:lnSpc>
            </a:pPr>
            <a:endParaRPr lang="ja-JP" altLang="en-US">
              <a:latin typeface="ＭＳ Ｐゴシック" panose="020B0600070205080204" pitchFamily="50" charset="-128"/>
              <a:ea typeface="ＭＳ Ｐゴシック" panose="020B0600070205080204" pitchFamily="50" charset="-128"/>
              <a:cs typeface="メイリオ" pitchFamily="50" charset="-128"/>
            </a:endParaRPr>
          </a:p>
          <a:p>
            <a:pPr marL="442913" indent="-442913"/>
            <a:r>
              <a:rPr lang="ja-JP" altLang="en-US" smtClean="0">
                <a:latin typeface="ＭＳ Ｐゴシック" panose="020B0600070205080204" pitchFamily="50" charset="-128"/>
                <a:ea typeface="ＭＳ Ｐゴシック" panose="020B0600070205080204" pitchFamily="50" charset="-128"/>
                <a:cs typeface="メイリオ" pitchFamily="50" charset="-128"/>
              </a:rPr>
              <a:t> 　② 講義</a:t>
            </a:r>
            <a:r>
              <a:rPr lang="ja-JP" altLang="en-US">
                <a:latin typeface="ＭＳ Ｐゴシック" panose="020B0600070205080204" pitchFamily="50" charset="-128"/>
                <a:ea typeface="ＭＳ Ｐゴシック" panose="020B0600070205080204" pitchFamily="50" charset="-128"/>
                <a:cs typeface="メイリオ" pitchFamily="50" charset="-128"/>
              </a:rPr>
              <a:t>等を実施する上では、障害児者が置かれている立場の理解を深めるために、精神障害（発達障害、高次脳機能障害を含む）、内部障害、知的障害、聴覚障害、視覚障害、肢体不自由、難治性疾患など、多様な障害をもつ当事者による講義等、地域の実情に合わせた工夫を行う</a:t>
            </a:r>
            <a:r>
              <a:rPr lang="ja-JP" altLang="en-US" smtClean="0">
                <a:latin typeface="ＭＳ Ｐゴシック" panose="020B0600070205080204" pitchFamily="50" charset="-128"/>
                <a:ea typeface="ＭＳ Ｐゴシック" panose="020B0600070205080204" pitchFamily="50" charset="-128"/>
                <a:cs typeface="メイリオ" pitchFamily="50" charset="-128"/>
              </a:rPr>
              <a:t>。</a:t>
            </a:r>
            <a:endParaRPr lang="ja-JP" altLang="en-US">
              <a:latin typeface="ＭＳ Ｐゴシック" panose="020B0600070205080204" pitchFamily="50" charset="-128"/>
              <a:ea typeface="ＭＳ Ｐゴシック" panose="020B0600070205080204" pitchFamily="50" charset="-128"/>
              <a:cs typeface="メイリオ" pitchFamily="50" charset="-128"/>
            </a:endParaRPr>
          </a:p>
        </p:txBody>
      </p:sp>
      <p:sp>
        <p:nvSpPr>
          <p:cNvPr id="3" name="テキスト ボックス 2"/>
          <p:cNvSpPr txBox="1"/>
          <p:nvPr/>
        </p:nvSpPr>
        <p:spPr>
          <a:xfrm>
            <a:off x="179512" y="260648"/>
            <a:ext cx="4752528" cy="523220"/>
          </a:xfrm>
          <a:prstGeom prst="rect">
            <a:avLst/>
          </a:prstGeom>
          <a:noFill/>
        </p:spPr>
        <p:txBody>
          <a:bodyPr wrap="square" rtlCol="0">
            <a:spAutoFit/>
          </a:bodyPr>
          <a:lstStyle/>
          <a:p>
            <a:r>
              <a:rPr kumimoji="1" lang="ja-JP" altLang="en-US" sz="2800" b="1">
                <a:latin typeface="メイリオ" pitchFamily="50" charset="-128"/>
                <a:ea typeface="メイリオ" pitchFamily="50" charset="-128"/>
                <a:cs typeface="メイリオ" pitchFamily="50" charset="-128"/>
              </a:rPr>
              <a:t>本科目</a:t>
            </a:r>
            <a:r>
              <a:rPr kumimoji="1" lang="ja-JP" altLang="en-US" sz="2800" b="1" smtClean="0">
                <a:latin typeface="メイリオ" pitchFamily="50" charset="-128"/>
                <a:ea typeface="メイリオ" pitchFamily="50" charset="-128"/>
                <a:cs typeface="メイリオ" pitchFamily="50" charset="-128"/>
              </a:rPr>
              <a:t>の内容と</a:t>
            </a:r>
            <a:r>
              <a:rPr kumimoji="1" lang="ja-JP" altLang="en-US" sz="2800" b="1" dirty="0">
                <a:latin typeface="メイリオ" pitchFamily="50" charset="-128"/>
                <a:ea typeface="メイリオ" pitchFamily="50" charset="-128"/>
                <a:cs typeface="メイリオ" pitchFamily="50" charset="-128"/>
              </a:rPr>
              <a:t>獲得目標</a:t>
            </a:r>
          </a:p>
        </p:txBody>
      </p:sp>
      <p:cxnSp>
        <p:nvCxnSpPr>
          <p:cNvPr id="6" name="直線コネクタ 5"/>
          <p:cNvCxnSpPr/>
          <p:nvPr/>
        </p:nvCxnSpPr>
        <p:spPr>
          <a:xfrm>
            <a:off x="251520" y="836712"/>
            <a:ext cx="8892480" cy="0"/>
          </a:xfrm>
          <a:prstGeom prst="line">
            <a:avLst/>
          </a:prstGeom>
          <a:ln w="66675"/>
        </p:spPr>
        <p:style>
          <a:lnRef idx="1">
            <a:schemeClr val="accent1"/>
          </a:lnRef>
          <a:fillRef idx="0">
            <a:schemeClr val="accent1"/>
          </a:fillRef>
          <a:effectRef idx="0">
            <a:schemeClr val="accent1"/>
          </a:effectRef>
          <a:fontRef idx="minor">
            <a:schemeClr val="tx1"/>
          </a:fontRef>
        </p:style>
      </p:cxnSp>
      <p:sp>
        <p:nvSpPr>
          <p:cNvPr id="7" name="角丸四角形 6"/>
          <p:cNvSpPr/>
          <p:nvPr/>
        </p:nvSpPr>
        <p:spPr>
          <a:xfrm>
            <a:off x="6965928" y="65955"/>
            <a:ext cx="1977656" cy="457201"/>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標準カリキュラム</a:t>
            </a:r>
            <a:endParaRPr kumimoji="1" lang="ja-JP" altLang="en-US" sz="1200"/>
          </a:p>
        </p:txBody>
      </p:sp>
      <p:sp>
        <p:nvSpPr>
          <p:cNvPr id="8" name="フッター プレースホルダー 6"/>
          <p:cNvSpPr>
            <a:spLocks noGrp="1"/>
          </p:cNvSpPr>
          <p:nvPr>
            <p:ph type="ftr" sz="quarter" idx="11"/>
          </p:nvPr>
        </p:nvSpPr>
        <p:spPr>
          <a:xfrm>
            <a:off x="0" y="6601216"/>
            <a:ext cx="9144000" cy="255170"/>
          </a:xfrm>
        </p:spPr>
        <p:txBody>
          <a:bodyPr/>
          <a:lstStyle/>
          <a:p>
            <a:r>
              <a:rPr kumimoji="1" lang="zh-TW" altLang="en-US" sz="800" smtClean="0">
                <a:latin typeface="ＭＳ ゴシック" panose="020B0609070205080204" pitchFamily="49" charset="-128"/>
                <a:ea typeface="ＭＳ ゴシック" panose="020B0609070205080204" pitchFamily="49" charset="-128"/>
              </a:rPr>
              <a:t>令和元年度相談支援従事者指導者養成研修 配布資料</a:t>
            </a:r>
            <a:endParaRPr kumimoji="1" lang="ja-JP" altLang="en-US" sz="80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7553141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D85B8F7F-B28B-BB4B-BE3A-DC426E000B6D}"/>
              </a:ext>
            </a:extLst>
          </p:cNvPr>
          <p:cNvSpPr>
            <a:spLocks noGrp="1"/>
          </p:cNvSpPr>
          <p:nvPr>
            <p:ph idx="1"/>
          </p:nvPr>
        </p:nvSpPr>
        <p:spPr>
          <a:xfrm>
            <a:off x="329784" y="1883747"/>
            <a:ext cx="8544393" cy="4974253"/>
          </a:xfrm>
        </p:spPr>
        <p:txBody>
          <a:bodyPr>
            <a:normAutofit fontScale="92500" lnSpcReduction="20000"/>
          </a:bodyPr>
          <a:lstStyle/>
          <a:p>
            <a:pPr lvl="1">
              <a:lnSpc>
                <a:spcPts val="2880"/>
              </a:lnSpc>
            </a:pPr>
            <a:r>
              <a:rPr lang="en-US" altLang="ja-JP" sz="2600" smtClean="0">
                <a:latin typeface="ＭＳ Ｐゴシック" panose="020B0600070205080204" pitchFamily="50" charset="-128"/>
                <a:ea typeface="ＭＳ Ｐゴシック" panose="020B0600070205080204" pitchFamily="50" charset="-128"/>
              </a:rPr>
              <a:t>2000</a:t>
            </a:r>
            <a:r>
              <a:rPr lang="ja-JP" altLang="en-US" sz="2600" dirty="0">
                <a:latin typeface="ＭＳ Ｐゴシック" panose="020B0600070205080204" pitchFamily="50" charset="-128"/>
                <a:ea typeface="ＭＳ Ｐゴシック" panose="020B0600070205080204" pitchFamily="50" charset="-128"/>
              </a:rPr>
              <a:t>年以降、</a:t>
            </a:r>
            <a:r>
              <a:rPr lang="en-US" altLang="ja-JP" sz="2600" dirty="0">
                <a:latin typeface="ＭＳ Ｐゴシック" panose="020B0600070205080204" pitchFamily="50" charset="-128"/>
                <a:ea typeface="ＭＳ Ｐゴシック" panose="020B0600070205080204" pitchFamily="50" charset="-128"/>
              </a:rPr>
              <a:t>WRAP</a:t>
            </a:r>
            <a:r>
              <a:rPr lang="ja-JP" altLang="en-US" sz="2600" dirty="0">
                <a:latin typeface="ＭＳ Ｐゴシック" panose="020B0600070205080204" pitchFamily="50" charset="-128"/>
                <a:ea typeface="ＭＳ Ｐゴシック" panose="020B0600070205080204" pitchFamily="50" charset="-128"/>
              </a:rPr>
              <a:t>（元気回復行動プラン）やピアサポートグループなどリカバリーやピアサポート概念に基盤をもつ活動が盛んに</a:t>
            </a:r>
            <a:r>
              <a:rPr lang="ja-JP" altLang="en-US" sz="2600">
                <a:latin typeface="ＭＳ Ｐゴシック" panose="020B0600070205080204" pitchFamily="50" charset="-128"/>
                <a:ea typeface="ＭＳ Ｐゴシック" panose="020B0600070205080204" pitchFamily="50" charset="-128"/>
              </a:rPr>
              <a:t>なった</a:t>
            </a:r>
            <a:r>
              <a:rPr lang="ja-JP" altLang="en-US" sz="2600" smtClean="0">
                <a:latin typeface="ＭＳ Ｐゴシック" panose="020B0600070205080204" pitchFamily="50" charset="-128"/>
                <a:ea typeface="ＭＳ Ｐゴシック" panose="020B0600070205080204" pitchFamily="50" charset="-128"/>
              </a:rPr>
              <a:t>。</a:t>
            </a:r>
          </a:p>
          <a:p>
            <a:pPr lvl="1">
              <a:lnSpc>
                <a:spcPts val="2880"/>
              </a:lnSpc>
            </a:pPr>
            <a:r>
              <a:rPr lang="ja-JP" altLang="en-US" sz="2600" smtClean="0">
                <a:latin typeface="ＭＳ Ｐゴシック" panose="020B0600070205080204" pitchFamily="50" charset="-128"/>
                <a:ea typeface="ＭＳ Ｐゴシック" panose="020B0600070205080204" pitchFamily="50" charset="-128"/>
              </a:rPr>
              <a:t>ピアサポート</a:t>
            </a:r>
            <a:r>
              <a:rPr lang="ja-JP" altLang="en-US" sz="2600" dirty="0">
                <a:latin typeface="ＭＳ Ｐゴシック" panose="020B0600070205080204" pitchFamily="50" charset="-128"/>
                <a:ea typeface="ＭＳ Ｐゴシック" panose="020B0600070205080204" pitchFamily="50" charset="-128"/>
              </a:rPr>
              <a:t>の活動は多様であり、仲間同士の支えあいもあれば、リカバリー経験を語る活動などのように社会に働きかける活動もある。障害福祉サービスにおいて職業として従事するピアサポート活動も広がっている。</a:t>
            </a:r>
          </a:p>
          <a:p>
            <a:pPr lvl="1">
              <a:lnSpc>
                <a:spcPts val="2880"/>
              </a:lnSpc>
            </a:pPr>
            <a:r>
              <a:rPr lang="ja-JP" altLang="en-US" sz="2600">
                <a:latin typeface="ＭＳ Ｐゴシック" panose="020B0600070205080204" pitchFamily="50" charset="-128"/>
                <a:ea typeface="ＭＳ Ｐゴシック" panose="020B0600070205080204" pitchFamily="50" charset="-128"/>
              </a:rPr>
              <a:t>近年の当事者活動は、当事者と支援者との協働を価値に置くことが少なくない。当事者は支援対象としてだけではなく、本人中心の相談支援を目指す相談支援専門員にとって協働する相手となり得る</a:t>
            </a:r>
            <a:r>
              <a:rPr lang="ja-JP" altLang="en-US" sz="2600" smtClean="0">
                <a:latin typeface="ＭＳ Ｐゴシック" panose="020B0600070205080204" pitchFamily="50" charset="-128"/>
                <a:ea typeface="ＭＳ Ｐゴシック" panose="020B0600070205080204" pitchFamily="50" charset="-128"/>
              </a:rPr>
              <a:t>。</a:t>
            </a:r>
            <a:endParaRPr lang="ja-JP" altLang="en-US" sz="2600">
              <a:latin typeface="ＭＳ Ｐゴシック" panose="020B0600070205080204" pitchFamily="50" charset="-128"/>
              <a:ea typeface="ＭＳ Ｐゴシック" panose="020B0600070205080204" pitchFamily="50" charset="-128"/>
            </a:endParaRPr>
          </a:p>
        </p:txBody>
      </p:sp>
      <p:sp>
        <p:nvSpPr>
          <p:cNvPr id="5" name="角丸四角形 4"/>
          <p:cNvSpPr/>
          <p:nvPr/>
        </p:nvSpPr>
        <p:spPr>
          <a:xfrm>
            <a:off x="7006194" y="172068"/>
            <a:ext cx="1977656" cy="494359"/>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標準カリキュラム</a:t>
            </a:r>
          </a:p>
          <a:p>
            <a:pPr algn="ctr"/>
            <a:r>
              <a:rPr kumimoji="1" lang="en-US" altLang="ja-JP" sz="1200" smtClean="0"/>
              <a:t>【</a:t>
            </a:r>
            <a:r>
              <a:rPr kumimoji="1" lang="ja-JP" altLang="en-US" sz="1200" smtClean="0"/>
              <a:t>運動史</a:t>
            </a:r>
            <a:r>
              <a:rPr kumimoji="1" lang="en-US" altLang="ja-JP" sz="1200" smtClean="0"/>
              <a:t>】</a:t>
            </a:r>
            <a:endParaRPr kumimoji="1" lang="ja-JP" altLang="en-US" sz="1200"/>
          </a:p>
        </p:txBody>
      </p:sp>
      <p:sp>
        <p:nvSpPr>
          <p:cNvPr id="6" name="タイトル 6"/>
          <p:cNvSpPr txBox="1">
            <a:spLocks/>
          </p:cNvSpPr>
          <p:nvPr/>
        </p:nvSpPr>
        <p:spPr>
          <a:xfrm>
            <a:off x="628650" y="374277"/>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smtClean="0">
                <a:latin typeface="ＭＳ Ｐゴシック" panose="020B0600070205080204" pitchFamily="50" charset="-128"/>
                <a:ea typeface="ＭＳ Ｐゴシック" panose="020B0600070205080204" pitchFamily="50" charset="-128"/>
              </a:rPr>
              <a:t>障害者運動の歴史②</a:t>
            </a:r>
            <a:br>
              <a:rPr lang="ja-JP" altLang="en-US" sz="3200" smtClean="0">
                <a:latin typeface="ＭＳ Ｐゴシック" panose="020B0600070205080204" pitchFamily="50" charset="-128"/>
                <a:ea typeface="ＭＳ Ｐゴシック" panose="020B0600070205080204" pitchFamily="50" charset="-128"/>
              </a:rPr>
            </a:br>
            <a:r>
              <a:rPr lang="ja-JP" altLang="en-US" sz="2400" smtClean="0">
                <a:latin typeface="ＭＳ Ｐゴシック" panose="020B0600070205080204" pitchFamily="50" charset="-128"/>
                <a:ea typeface="ＭＳ Ｐゴシック" panose="020B0600070205080204" pitchFamily="50" charset="-128"/>
              </a:rPr>
              <a:t> （精神障害者の当事者活動と障害福祉）</a:t>
            </a:r>
            <a:endParaRPr lang="ja-JP" altLang="en-US" sz="240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4140022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smtClean="0">
                <a:latin typeface="ＭＳ Ｐゴシック" panose="020B0600070205080204" pitchFamily="50" charset="-128"/>
                <a:ea typeface="ＭＳ Ｐゴシック" panose="020B0600070205080204" pitchFamily="50" charset="-128"/>
              </a:rPr>
              <a:t>障害者運動からみた相談支援事業</a:t>
            </a:r>
            <a:endParaRPr kumimoji="1" lang="ja-JP" altLang="en-US" sz="4000" dirty="0">
              <a:latin typeface="ＭＳ Ｐゴシック" panose="020B0600070205080204" pitchFamily="50" charset="-128"/>
              <a:ea typeface="ＭＳ Ｐゴシック" panose="020B0600070205080204" pitchFamily="50" charset="-128"/>
            </a:endParaRPr>
          </a:p>
        </p:txBody>
      </p:sp>
      <p:sp>
        <p:nvSpPr>
          <p:cNvPr id="3" name="テキスト プレースホルダー 2"/>
          <p:cNvSpPr>
            <a:spLocks noGrp="1"/>
          </p:cNvSpPr>
          <p:nvPr>
            <p:ph type="body" idx="1"/>
          </p:nvPr>
        </p:nvSpPr>
        <p:spPr/>
        <p:txBody>
          <a:bodyPr/>
          <a:lstStyle/>
          <a:p>
            <a:endParaRPr kumimoji="1" lang="ja-JP" altLang="en-US" dirty="0"/>
          </a:p>
        </p:txBody>
      </p:sp>
      <p:sp>
        <p:nvSpPr>
          <p:cNvPr id="5" name="角丸四角形 4"/>
          <p:cNvSpPr/>
          <p:nvPr/>
        </p:nvSpPr>
        <p:spPr>
          <a:xfrm>
            <a:off x="7006194" y="172068"/>
            <a:ext cx="1977656" cy="457201"/>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標準カリキュラム</a:t>
            </a:r>
            <a:endParaRPr kumimoji="1" lang="ja-JP" altLang="en-US" sz="1200"/>
          </a:p>
        </p:txBody>
      </p:sp>
    </p:spTree>
    <p:extLst>
      <p:ext uri="{BB962C8B-B14F-4D97-AF65-F5344CB8AC3E}">
        <p14:creationId xmlns:p14="http://schemas.microsoft.com/office/powerpoint/2010/main" val="38090689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800">
                <a:latin typeface="ＭＳ Ｐゴシック" panose="020B0600070205080204" pitchFamily="50" charset="-128"/>
                <a:ea typeface="ＭＳ Ｐゴシック" panose="020B0600070205080204" pitchFamily="50" charset="-128"/>
              </a:rPr>
              <a:t>運動史からみた相談支援事業①</a:t>
            </a:r>
            <a:endParaRPr kumimoji="1" lang="ja-JP" altLang="en-US" sz="2800"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a:xfrm>
            <a:off x="628650" y="1495590"/>
            <a:ext cx="8355200" cy="4760719"/>
          </a:xfrm>
        </p:spPr>
        <p:txBody>
          <a:bodyPr>
            <a:noAutofit/>
          </a:bodyPr>
          <a:lstStyle/>
          <a:p>
            <a:pPr marL="0" indent="0" algn="just">
              <a:buNone/>
            </a:pPr>
            <a:r>
              <a:rPr lang="en-US" altLang="ja-JP" sz="2400" smtClean="0">
                <a:latin typeface="ＭＳ Ｐゴシック" panose="020B0600070205080204" pitchFamily="50" charset="-128"/>
                <a:ea typeface="ＭＳ Ｐゴシック" panose="020B0600070205080204" pitchFamily="50" charset="-128"/>
              </a:rPr>
              <a:t>1970</a:t>
            </a:r>
            <a:r>
              <a:rPr lang="ja-JP" altLang="en-US" sz="2400">
                <a:latin typeface="ＭＳ Ｐゴシック" panose="020B0600070205080204" pitchFamily="50" charset="-128"/>
                <a:ea typeface="ＭＳ Ｐゴシック" panose="020B0600070205080204" pitchFamily="50" charset="-128"/>
              </a:rPr>
              <a:t>～</a:t>
            </a:r>
            <a:r>
              <a:rPr lang="en-US" altLang="ja-JP" sz="2400">
                <a:latin typeface="ＭＳ Ｐゴシック" panose="020B0600070205080204" pitchFamily="50" charset="-128"/>
                <a:ea typeface="ＭＳ Ｐゴシック" panose="020B0600070205080204" pitchFamily="50" charset="-128"/>
              </a:rPr>
              <a:t>80</a:t>
            </a:r>
            <a:r>
              <a:rPr lang="ja-JP" altLang="en-US" sz="2400">
                <a:latin typeface="ＭＳ Ｐゴシック" panose="020B0600070205080204" pitchFamily="50" charset="-128"/>
                <a:ea typeface="ＭＳ Ｐゴシック" panose="020B0600070205080204" pitchFamily="50" charset="-128"/>
              </a:rPr>
              <a:t>年代　各地で全身性介護人派遣事業</a:t>
            </a:r>
          </a:p>
          <a:p>
            <a:pPr marL="0" indent="0" algn="just">
              <a:buNone/>
            </a:pPr>
            <a:r>
              <a:rPr lang="en-US" altLang="ja-JP" sz="2400" smtClean="0">
                <a:latin typeface="ＭＳ Ｐゴシック" panose="020B0600070205080204" pitchFamily="50" charset="-128"/>
                <a:ea typeface="ＭＳ Ｐゴシック" panose="020B0600070205080204" pitchFamily="50" charset="-128"/>
              </a:rPr>
              <a:t>1990</a:t>
            </a:r>
            <a:r>
              <a:rPr lang="ja-JP" altLang="en-US" sz="2400">
                <a:latin typeface="ＭＳ Ｐゴシック" panose="020B0600070205080204" pitchFamily="50" charset="-128"/>
                <a:ea typeface="ＭＳ Ｐゴシック" panose="020B0600070205080204" pitchFamily="50" charset="-128"/>
              </a:rPr>
              <a:t>年　</a:t>
            </a:r>
            <a:r>
              <a:rPr lang="zh-TW" altLang="en-US" sz="2400">
                <a:latin typeface="ＭＳ Ｐゴシック" panose="020B0600070205080204" pitchFamily="50" charset="-128"/>
                <a:ea typeface="ＭＳ Ｐゴシック" panose="020B0600070205080204" pitchFamily="50" charset="-128"/>
              </a:rPr>
              <a:t>福祉関係八法</a:t>
            </a:r>
            <a:r>
              <a:rPr lang="zh-TW" altLang="en-US" sz="2400" smtClean="0">
                <a:latin typeface="ＭＳ Ｐゴシック" panose="020B0600070205080204" pitchFamily="50" charset="-128"/>
                <a:ea typeface="ＭＳ Ｐゴシック" panose="020B0600070205080204" pitchFamily="50" charset="-128"/>
              </a:rPr>
              <a:t>改正</a:t>
            </a:r>
            <a:r>
              <a:rPr lang="ja-JP" altLang="en-US" sz="2400" smtClean="0">
                <a:latin typeface="ＭＳ Ｐゴシック" panose="020B0600070205080204" pitchFamily="50" charset="-128"/>
                <a:ea typeface="ＭＳ Ｐゴシック" panose="020B0600070205080204" pitchFamily="50" charset="-128"/>
              </a:rPr>
              <a:t>　</a:t>
            </a:r>
            <a:r>
              <a:rPr lang="en-US" altLang="ja-JP" sz="2400" smtClean="0">
                <a:latin typeface="ＭＳ Ｐゴシック" panose="020B0600070205080204" pitchFamily="50" charset="-128"/>
                <a:ea typeface="ＭＳ Ｐゴシック" panose="020B0600070205080204" pitchFamily="50" charset="-128"/>
              </a:rPr>
              <a:t>18</a:t>
            </a:r>
            <a:r>
              <a:rPr lang="ja-JP" altLang="en-US" sz="2400">
                <a:latin typeface="ＭＳ Ｐゴシック" panose="020B0600070205080204" pitchFamily="50" charset="-128"/>
                <a:ea typeface="ＭＳ Ｐゴシック" panose="020B0600070205080204" pitchFamily="50" charset="-128"/>
              </a:rPr>
              <a:t>時間</a:t>
            </a:r>
            <a:r>
              <a:rPr lang="en-US" altLang="ja-JP" sz="2400">
                <a:latin typeface="ＭＳ Ｐゴシック" panose="020B0600070205080204" pitchFamily="50" charset="-128"/>
                <a:ea typeface="ＭＳ Ｐゴシック" panose="020B0600070205080204" pitchFamily="50" charset="-128"/>
              </a:rPr>
              <a:t>/</a:t>
            </a:r>
            <a:r>
              <a:rPr lang="ja-JP" altLang="en-US" sz="2400">
                <a:latin typeface="ＭＳ Ｐゴシック" panose="020B0600070205080204" pitchFamily="50" charset="-128"/>
                <a:ea typeface="ＭＳ Ｐゴシック" panose="020B0600070205080204" pitchFamily="50" charset="-128"/>
              </a:rPr>
              <a:t>週→最大</a:t>
            </a:r>
            <a:r>
              <a:rPr lang="en-US" altLang="ja-JP" sz="2400">
                <a:latin typeface="ＭＳ Ｐゴシック" panose="020B0600070205080204" pitchFamily="50" charset="-128"/>
                <a:ea typeface="ＭＳ Ｐゴシック" panose="020B0600070205080204" pitchFamily="50" charset="-128"/>
              </a:rPr>
              <a:t>24</a:t>
            </a:r>
            <a:r>
              <a:rPr lang="ja-JP" altLang="en-US" sz="2400">
                <a:latin typeface="ＭＳ Ｐゴシック" panose="020B0600070205080204" pitchFamily="50" charset="-128"/>
                <a:ea typeface="ＭＳ Ｐゴシック" panose="020B0600070205080204" pitchFamily="50" charset="-128"/>
              </a:rPr>
              <a:t>時間</a:t>
            </a:r>
            <a:r>
              <a:rPr lang="en-US" altLang="ja-JP" sz="2400">
                <a:latin typeface="ＭＳ Ｐゴシック" panose="020B0600070205080204" pitchFamily="50" charset="-128"/>
                <a:ea typeface="ＭＳ Ｐゴシック" panose="020B0600070205080204" pitchFamily="50" charset="-128"/>
              </a:rPr>
              <a:t>365</a:t>
            </a:r>
            <a:r>
              <a:rPr lang="ja-JP" altLang="en-US" sz="2400">
                <a:latin typeface="ＭＳ Ｐゴシック" panose="020B0600070205080204" pitchFamily="50" charset="-128"/>
                <a:ea typeface="ＭＳ Ｐゴシック" panose="020B0600070205080204" pitchFamily="50" charset="-128"/>
              </a:rPr>
              <a:t>日</a:t>
            </a:r>
          </a:p>
          <a:p>
            <a:pPr marL="0" indent="0" algn="just">
              <a:buNone/>
            </a:pPr>
            <a:r>
              <a:rPr lang="en-US" altLang="ja-JP" sz="2400">
                <a:latin typeface="ＭＳ Ｐゴシック" panose="020B0600070205080204" pitchFamily="50" charset="-128"/>
                <a:ea typeface="ＭＳ Ｐゴシック" panose="020B0600070205080204" pitchFamily="50" charset="-128"/>
              </a:rPr>
              <a:t>1995</a:t>
            </a:r>
            <a:r>
              <a:rPr lang="ja-JP" altLang="en-US" sz="2400">
                <a:latin typeface="ＭＳ Ｐゴシック" panose="020B0600070205080204" pitchFamily="50" charset="-128"/>
                <a:ea typeface="ＭＳ Ｐゴシック" panose="020B0600070205080204" pitchFamily="50" charset="-128"/>
              </a:rPr>
              <a:t>年　ノーマライゼーション</a:t>
            </a:r>
            <a:r>
              <a:rPr lang="en-US" altLang="ja-JP" sz="2400">
                <a:latin typeface="ＭＳ Ｐゴシック" panose="020B0600070205080204" pitchFamily="50" charset="-128"/>
                <a:ea typeface="ＭＳ Ｐゴシック" panose="020B0600070205080204" pitchFamily="50" charset="-128"/>
              </a:rPr>
              <a:t>7</a:t>
            </a:r>
            <a:r>
              <a:rPr lang="ja-JP" altLang="en-US" sz="2400">
                <a:latin typeface="ＭＳ Ｐゴシック" panose="020B0600070205080204" pitchFamily="50" charset="-128"/>
                <a:ea typeface="ＭＳ Ｐゴシック" panose="020B0600070205080204" pitchFamily="50" charset="-128"/>
              </a:rPr>
              <a:t>か年戦略</a:t>
            </a:r>
            <a:endParaRPr lang="en-US" altLang="ja-JP" sz="2400">
              <a:latin typeface="ＭＳ Ｐゴシック" panose="020B0600070205080204" pitchFamily="50" charset="-128"/>
              <a:ea typeface="ＭＳ Ｐゴシック" panose="020B0600070205080204" pitchFamily="50" charset="-128"/>
            </a:endParaRPr>
          </a:p>
          <a:p>
            <a:pPr marL="0" indent="0" algn="just">
              <a:buNone/>
            </a:pPr>
            <a:r>
              <a:rPr lang="en-US" altLang="ja-JP" sz="2400">
                <a:latin typeface="ＭＳ Ｐゴシック" panose="020B0600070205080204" pitchFamily="50" charset="-128"/>
                <a:ea typeface="ＭＳ Ｐゴシック" panose="020B0600070205080204" pitchFamily="50" charset="-128"/>
              </a:rPr>
              <a:t>1996</a:t>
            </a:r>
            <a:r>
              <a:rPr lang="ja-JP" altLang="en-US" sz="2400">
                <a:latin typeface="ＭＳ Ｐゴシック" panose="020B0600070205080204" pitchFamily="50" charset="-128"/>
                <a:ea typeface="ＭＳ Ｐゴシック" panose="020B0600070205080204" pitchFamily="50" charset="-128"/>
              </a:rPr>
              <a:t>年　後の相談支援事業に繋がる</a:t>
            </a:r>
            <a:r>
              <a:rPr lang="en-US" altLang="ja-JP" sz="2400">
                <a:latin typeface="ＭＳ Ｐゴシック" panose="020B0600070205080204" pitchFamily="50" charset="-128"/>
                <a:ea typeface="ＭＳ Ｐゴシック" panose="020B0600070205080204" pitchFamily="50" charset="-128"/>
              </a:rPr>
              <a:t>3</a:t>
            </a:r>
            <a:r>
              <a:rPr lang="ja-JP" altLang="en-US" sz="2400">
                <a:latin typeface="ＭＳ Ｐゴシック" panose="020B0600070205080204" pitchFamily="50" charset="-128"/>
                <a:ea typeface="ＭＳ Ｐゴシック" panose="020B0600070205080204" pitchFamily="50" charset="-128"/>
              </a:rPr>
              <a:t>事業開始</a:t>
            </a:r>
          </a:p>
          <a:p>
            <a:pPr marL="0" indent="0" algn="just">
              <a:buNone/>
            </a:pPr>
            <a:r>
              <a:rPr lang="ja-JP" altLang="en-US" sz="2400">
                <a:latin typeface="ＭＳ Ｐゴシック" panose="020B0600070205080204" pitchFamily="50" charset="-128"/>
                <a:ea typeface="ＭＳ Ｐゴシック" panose="020B0600070205080204" pitchFamily="50" charset="-128"/>
              </a:rPr>
              <a:t>　</a:t>
            </a:r>
            <a:r>
              <a:rPr lang="en-US" altLang="ja-JP" sz="2400">
                <a:latin typeface="ＭＳ Ｐゴシック" panose="020B0600070205080204" pitchFamily="50" charset="-128"/>
                <a:ea typeface="ＭＳ Ｐゴシック" panose="020B0600070205080204" pitchFamily="50" charset="-128"/>
              </a:rPr>
              <a:t>1. </a:t>
            </a:r>
            <a:r>
              <a:rPr lang="ja-JP" altLang="en-US" sz="2400">
                <a:latin typeface="ＭＳ Ｐゴシック" panose="020B0600070205080204" pitchFamily="50" charset="-128"/>
                <a:ea typeface="ＭＳ Ｐゴシック" panose="020B0600070205080204" pitchFamily="50" charset="-128"/>
              </a:rPr>
              <a:t>市町村障害者生活支援事業（身体障害）</a:t>
            </a:r>
          </a:p>
          <a:p>
            <a:pPr marL="0" indent="0" algn="just">
              <a:buNone/>
            </a:pPr>
            <a:r>
              <a:rPr lang="ja-JP" altLang="en-US" sz="2400">
                <a:latin typeface="ＭＳ Ｐゴシック" panose="020B0600070205080204" pitchFamily="50" charset="-128"/>
                <a:ea typeface="ＭＳ Ｐゴシック" panose="020B0600070205080204" pitchFamily="50" charset="-128"/>
              </a:rPr>
              <a:t>　</a:t>
            </a:r>
            <a:r>
              <a:rPr lang="en-US" altLang="ja-JP" sz="2400">
                <a:latin typeface="ＭＳ Ｐゴシック" panose="020B0600070205080204" pitchFamily="50" charset="-128"/>
                <a:ea typeface="ＭＳ Ｐゴシック" panose="020B0600070205080204" pitchFamily="50" charset="-128"/>
              </a:rPr>
              <a:t>2. </a:t>
            </a:r>
            <a:r>
              <a:rPr lang="ja-JP" altLang="en-US" sz="2400">
                <a:latin typeface="ＭＳ Ｐゴシック" panose="020B0600070205080204" pitchFamily="50" charset="-128"/>
                <a:ea typeface="ＭＳ Ｐゴシック" panose="020B0600070205080204" pitchFamily="50" charset="-128"/>
              </a:rPr>
              <a:t>障害児（者）地域療育等支援事業（知的障害）</a:t>
            </a:r>
          </a:p>
          <a:p>
            <a:pPr marL="0" indent="0" algn="just">
              <a:buNone/>
            </a:pPr>
            <a:r>
              <a:rPr lang="ja-JP" altLang="en-US" sz="2400">
                <a:latin typeface="ＭＳ Ｐゴシック" panose="020B0600070205080204" pitchFamily="50" charset="-128"/>
                <a:ea typeface="ＭＳ Ｐゴシック" panose="020B0600070205080204" pitchFamily="50" charset="-128"/>
              </a:rPr>
              <a:t>　</a:t>
            </a:r>
            <a:r>
              <a:rPr lang="en-US" altLang="ja-JP" sz="2400">
                <a:latin typeface="ＭＳ Ｐゴシック" panose="020B0600070205080204" pitchFamily="50" charset="-128"/>
                <a:ea typeface="ＭＳ Ｐゴシック" panose="020B0600070205080204" pitchFamily="50" charset="-128"/>
              </a:rPr>
              <a:t>3. </a:t>
            </a:r>
            <a:r>
              <a:rPr lang="ja-JP" altLang="en-US" sz="2400">
                <a:latin typeface="ＭＳ Ｐゴシック" panose="020B0600070205080204" pitchFamily="50" charset="-128"/>
                <a:ea typeface="ＭＳ Ｐゴシック" panose="020B0600070205080204" pitchFamily="50" charset="-128"/>
              </a:rPr>
              <a:t>精神障害者地域生活支援事業（精神障害）</a:t>
            </a:r>
          </a:p>
          <a:p>
            <a:pPr marL="0" indent="0" algn="just">
              <a:buNone/>
            </a:pPr>
            <a:r>
              <a:rPr lang="en-US" altLang="ja-JP" sz="2400" smtClean="0">
                <a:latin typeface="ＭＳ Ｐゴシック" panose="020B0600070205080204" pitchFamily="50" charset="-128"/>
                <a:ea typeface="ＭＳ Ｐゴシック" panose="020B0600070205080204" pitchFamily="50" charset="-128"/>
              </a:rPr>
              <a:t>1997</a:t>
            </a:r>
            <a:r>
              <a:rPr lang="ja-JP" altLang="en-US" sz="2400">
                <a:latin typeface="ＭＳ Ｐゴシック" panose="020B0600070205080204" pitchFamily="50" charset="-128"/>
                <a:ea typeface="ＭＳ Ｐゴシック" panose="020B0600070205080204" pitchFamily="50" charset="-128"/>
              </a:rPr>
              <a:t>年　障害者ケアマネジメントモデル事業</a:t>
            </a:r>
            <a:r>
              <a:rPr lang="ja-JP" altLang="en-US" sz="2400" smtClean="0">
                <a:latin typeface="ＭＳ Ｐゴシック" panose="020B0600070205080204" pitchFamily="50" charset="-128"/>
                <a:ea typeface="ＭＳ Ｐゴシック" panose="020B0600070205080204" pitchFamily="50" charset="-128"/>
              </a:rPr>
              <a:t>開始</a:t>
            </a:r>
          </a:p>
          <a:p>
            <a:pPr marL="0" indent="0" algn="just">
              <a:buNone/>
            </a:pPr>
            <a:r>
              <a:rPr lang="ja-JP" altLang="en-US" sz="2400" smtClean="0">
                <a:solidFill>
                  <a:srgbClr val="FF0000"/>
                </a:solidFill>
                <a:latin typeface="ＭＳ Ｐゴシック" panose="020B0600070205080204" pitchFamily="50" charset="-128"/>
                <a:ea typeface="ＭＳ Ｐゴシック" panose="020B0600070205080204" pitchFamily="50" charset="-128"/>
              </a:rPr>
              <a:t>　　　　　</a:t>
            </a:r>
            <a:r>
              <a:rPr lang="ja-JP" altLang="en-US" sz="2400" smtClean="0">
                <a:latin typeface="ＭＳ Ｐゴシック" panose="020B0600070205080204" pitchFamily="50" charset="-128"/>
                <a:ea typeface="ＭＳ Ｐゴシック" panose="020B0600070205080204" pitchFamily="50" charset="-128"/>
              </a:rPr>
              <a:t>（障害者</a:t>
            </a:r>
            <a:r>
              <a:rPr lang="ja-JP" altLang="en-US" sz="2400">
                <a:latin typeface="ＭＳ Ｐゴシック" panose="020B0600070205080204" pitchFamily="50" charset="-128"/>
                <a:ea typeface="ＭＳ Ｐゴシック" panose="020B0600070205080204" pitchFamily="50" charset="-128"/>
              </a:rPr>
              <a:t>ケアマネジメント従事者養成研修</a:t>
            </a:r>
            <a:r>
              <a:rPr lang="ja-JP" altLang="en-US" sz="2400" smtClean="0">
                <a:latin typeface="ＭＳ Ｐゴシック" panose="020B0600070205080204" pitchFamily="50" charset="-128"/>
                <a:ea typeface="ＭＳ Ｐゴシック" panose="020B0600070205080204" pitchFamily="50" charset="-128"/>
              </a:rPr>
              <a:t>開始）</a:t>
            </a:r>
          </a:p>
        </p:txBody>
      </p:sp>
      <p:sp>
        <p:nvSpPr>
          <p:cNvPr id="7" name="角丸四角形 6"/>
          <p:cNvSpPr/>
          <p:nvPr/>
        </p:nvSpPr>
        <p:spPr>
          <a:xfrm>
            <a:off x="7006194" y="172068"/>
            <a:ext cx="1977656" cy="494359"/>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標準カリキュラム</a:t>
            </a:r>
          </a:p>
          <a:p>
            <a:pPr algn="ctr"/>
            <a:r>
              <a:rPr kumimoji="1" lang="en-US" altLang="ja-JP" sz="1200" smtClean="0"/>
              <a:t>【</a:t>
            </a:r>
            <a:r>
              <a:rPr kumimoji="1" lang="ja-JP" altLang="en-US" sz="1200" smtClean="0"/>
              <a:t>運動史</a:t>
            </a:r>
            <a:r>
              <a:rPr kumimoji="1" lang="en-US" altLang="ja-JP" sz="1200" smtClean="0"/>
              <a:t>】</a:t>
            </a:r>
            <a:endParaRPr kumimoji="1" lang="ja-JP" altLang="en-US" sz="1200"/>
          </a:p>
        </p:txBody>
      </p:sp>
    </p:spTree>
    <p:extLst>
      <p:ext uri="{BB962C8B-B14F-4D97-AF65-F5344CB8AC3E}">
        <p14:creationId xmlns:p14="http://schemas.microsoft.com/office/powerpoint/2010/main" val="12586168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800">
                <a:latin typeface="ＭＳ Ｐゴシック" panose="020B0600070205080204" pitchFamily="50" charset="-128"/>
                <a:ea typeface="ＭＳ Ｐゴシック" panose="020B0600070205080204" pitchFamily="50" charset="-128"/>
              </a:rPr>
              <a:t>運動史からみた相談支援</a:t>
            </a:r>
            <a:r>
              <a:rPr lang="ja-JP" altLang="en-US" sz="2800" smtClean="0">
                <a:latin typeface="ＭＳ Ｐゴシック" panose="020B0600070205080204" pitchFamily="50" charset="-128"/>
                <a:ea typeface="ＭＳ Ｐゴシック" panose="020B0600070205080204" pitchFamily="50" charset="-128"/>
              </a:rPr>
              <a:t>事業②</a:t>
            </a:r>
            <a:endParaRPr kumimoji="1" lang="ja-JP" altLang="en-US" sz="2800"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a:xfrm>
            <a:off x="299803" y="1360680"/>
            <a:ext cx="8844197" cy="4760719"/>
          </a:xfrm>
        </p:spPr>
        <p:txBody>
          <a:bodyPr>
            <a:noAutofit/>
          </a:bodyPr>
          <a:lstStyle/>
          <a:p>
            <a:pPr lvl="1" algn="just"/>
            <a:r>
              <a:rPr lang="en-US" altLang="ja-JP" smtClean="0">
                <a:latin typeface="ＭＳ Ｐゴシック" panose="020B0600070205080204" pitchFamily="50" charset="-128"/>
                <a:ea typeface="ＭＳ Ｐゴシック" panose="020B0600070205080204" pitchFamily="50" charset="-128"/>
              </a:rPr>
              <a:t>2000</a:t>
            </a:r>
            <a:r>
              <a:rPr lang="ja-JP" altLang="en-US">
                <a:latin typeface="ＭＳ Ｐゴシック" panose="020B0600070205080204" pitchFamily="50" charset="-128"/>
                <a:ea typeface="ＭＳ Ｐゴシック" panose="020B0600070205080204" pitchFamily="50" charset="-128"/>
              </a:rPr>
              <a:t>年：介護保険制度</a:t>
            </a:r>
            <a:r>
              <a:rPr lang="ja-JP" altLang="en-US" smtClean="0">
                <a:latin typeface="ＭＳ Ｐゴシック" panose="020B0600070205080204" pitchFamily="50" charset="-128"/>
                <a:ea typeface="ＭＳ Ｐゴシック" panose="020B0600070205080204" pitchFamily="50" charset="-128"/>
              </a:rPr>
              <a:t>スタート</a:t>
            </a:r>
            <a:endParaRPr lang="ja-JP" altLang="en-US">
              <a:latin typeface="ＭＳ Ｐゴシック" panose="020B0600070205080204" pitchFamily="50" charset="-128"/>
              <a:ea typeface="ＭＳ Ｐゴシック" panose="020B0600070205080204" pitchFamily="50" charset="-128"/>
            </a:endParaRPr>
          </a:p>
          <a:p>
            <a:pPr lvl="1" algn="just"/>
            <a:r>
              <a:rPr lang="en-US" altLang="ja-JP">
                <a:latin typeface="ＭＳ Ｐゴシック" panose="020B0600070205080204" pitchFamily="50" charset="-128"/>
                <a:ea typeface="ＭＳ Ｐゴシック" panose="020B0600070205080204" pitchFamily="50" charset="-128"/>
              </a:rPr>
              <a:t>2002</a:t>
            </a:r>
            <a:r>
              <a:rPr lang="ja-JP" altLang="en-US">
                <a:latin typeface="ＭＳ Ｐゴシック" panose="020B0600070205080204" pitchFamily="50" charset="-128"/>
                <a:ea typeface="ＭＳ Ｐゴシック" panose="020B0600070205080204" pitchFamily="50" charset="-128"/>
              </a:rPr>
              <a:t>年：障害者</a:t>
            </a:r>
            <a:r>
              <a:rPr lang="ja-JP" altLang="en-US" smtClean="0">
                <a:latin typeface="ＭＳ Ｐゴシック" panose="020B0600070205080204" pitchFamily="50" charset="-128"/>
                <a:ea typeface="ＭＳ Ｐゴシック" panose="020B0600070205080204" pitchFamily="50" charset="-128"/>
              </a:rPr>
              <a:t>ケアガイドライン策定</a:t>
            </a:r>
          </a:p>
          <a:p>
            <a:pPr lvl="1" algn="just"/>
            <a:r>
              <a:rPr kumimoji="1" lang="en-US" altLang="ja-JP" smtClean="0">
                <a:latin typeface="ＭＳ Ｐゴシック" panose="020B0600070205080204" pitchFamily="50" charset="-128"/>
                <a:ea typeface="ＭＳ Ｐゴシック" panose="020B0600070205080204" pitchFamily="50" charset="-128"/>
              </a:rPr>
              <a:t>2003</a:t>
            </a:r>
            <a:r>
              <a:rPr kumimoji="1" lang="ja-JP" altLang="en-US" smtClean="0">
                <a:latin typeface="ＭＳ Ｐゴシック" panose="020B0600070205080204" pitchFamily="50" charset="-128"/>
                <a:ea typeface="ＭＳ Ｐゴシック" panose="020B0600070205080204" pitchFamily="50" charset="-128"/>
              </a:rPr>
              <a:t>年：支援費制度スタート</a:t>
            </a:r>
            <a:r>
              <a:rPr kumimoji="1" lang="en-US" altLang="ja-JP" smtClean="0">
                <a:latin typeface="ＭＳ Ｐゴシック" panose="020B0600070205080204" pitchFamily="50" charset="-128"/>
                <a:ea typeface="ＭＳ Ｐゴシック" panose="020B0600070205080204" pitchFamily="50" charset="-128"/>
              </a:rPr>
              <a:t>(</a:t>
            </a:r>
            <a:r>
              <a:rPr kumimoji="1" lang="ja-JP" altLang="en-US" smtClean="0">
                <a:latin typeface="ＭＳ Ｐゴシック" panose="020B0600070205080204" pitchFamily="50" charset="-128"/>
                <a:ea typeface="ＭＳ Ｐゴシック" panose="020B0600070205080204" pitchFamily="50" charset="-128"/>
              </a:rPr>
              <a:t>措置から契約へ</a:t>
            </a:r>
            <a:r>
              <a:rPr kumimoji="1" lang="en-US" altLang="ja-JP" smtClean="0">
                <a:latin typeface="ＭＳ Ｐゴシック" panose="020B0600070205080204" pitchFamily="50" charset="-128"/>
                <a:ea typeface="ＭＳ Ｐゴシック" panose="020B0600070205080204" pitchFamily="50" charset="-128"/>
              </a:rPr>
              <a:t>)</a:t>
            </a:r>
            <a:r>
              <a:rPr kumimoji="1" lang="ja-JP" altLang="en-US" smtClean="0">
                <a:latin typeface="ＭＳ Ｐゴシック" panose="020B0600070205080204" pitchFamily="50" charset="-128"/>
                <a:ea typeface="ＭＳ Ｐゴシック" panose="020B0600070205080204" pitchFamily="50" charset="-128"/>
              </a:rPr>
              <a:t>、従来の相談支援事業の一般財源化</a:t>
            </a:r>
          </a:p>
          <a:p>
            <a:pPr marL="457200" lvl="1" indent="0" algn="just">
              <a:buNone/>
            </a:pPr>
            <a:r>
              <a:rPr kumimoji="1" lang="ja-JP" altLang="en-US" smtClean="0">
                <a:latin typeface="ＭＳ Ｐゴシック" panose="020B0600070205080204" pitchFamily="50" charset="-128"/>
                <a:ea typeface="ＭＳ Ｐゴシック" panose="020B0600070205080204" pitchFamily="50" charset="-128"/>
              </a:rPr>
              <a:t>　介護</a:t>
            </a:r>
            <a:r>
              <a:rPr kumimoji="1" lang="ja-JP" altLang="en-US" dirty="0" smtClean="0">
                <a:latin typeface="ＭＳ Ｐゴシック" panose="020B0600070205080204" pitchFamily="50" charset="-128"/>
                <a:ea typeface="ＭＳ Ｐゴシック" panose="020B0600070205080204" pitchFamily="50" charset="-128"/>
              </a:rPr>
              <a:t>保険統合問題に</a:t>
            </a:r>
            <a:r>
              <a:rPr lang="ja-JP" altLang="en-US" dirty="0" smtClean="0">
                <a:latin typeface="ＭＳ Ｐゴシック" panose="020B0600070205080204" pitchFamily="50" charset="-128"/>
                <a:ea typeface="ＭＳ Ｐゴシック" panose="020B0600070205080204" pitchFamily="50" charset="-128"/>
              </a:rPr>
              <a:t>対して全国の障害者団体が抗議</a:t>
            </a:r>
            <a:endParaRPr lang="en-US" altLang="ja-JP" dirty="0" smtClean="0">
              <a:latin typeface="ＭＳ Ｐゴシック" panose="020B0600070205080204" pitchFamily="50" charset="-128"/>
              <a:ea typeface="ＭＳ Ｐゴシック" panose="020B0600070205080204" pitchFamily="50" charset="-128"/>
            </a:endParaRPr>
          </a:p>
          <a:p>
            <a:pPr lvl="2" algn="just"/>
            <a:r>
              <a:rPr lang="ja-JP" altLang="en-US" sz="1800">
                <a:latin typeface="ＭＳ Ｐゴシック" panose="020B0600070205080204" pitchFamily="50" charset="-128"/>
                <a:ea typeface="ＭＳ Ｐゴシック" panose="020B0600070205080204" pitchFamily="50" charset="-128"/>
              </a:rPr>
              <a:t>統合</a:t>
            </a:r>
            <a:r>
              <a:rPr lang="ja-JP" altLang="en-US" sz="1800" smtClean="0">
                <a:latin typeface="ＭＳ Ｐゴシック" panose="020B0600070205080204" pitchFamily="50" charset="-128"/>
                <a:ea typeface="ＭＳ Ｐゴシック" panose="020B0600070205080204" pitchFamily="50" charset="-128"/>
              </a:rPr>
              <a:t>は行われず、</a:t>
            </a:r>
            <a:r>
              <a:rPr lang="ja-JP" altLang="en-US" sz="1800" dirty="0">
                <a:latin typeface="ＭＳ Ｐゴシック" panose="020B0600070205080204" pitchFamily="50" charset="-128"/>
                <a:ea typeface="ＭＳ Ｐゴシック" panose="020B0600070205080204" pitchFamily="50" charset="-128"/>
              </a:rPr>
              <a:t>障害者</a:t>
            </a:r>
            <a:r>
              <a:rPr lang="ja-JP" altLang="en-US" sz="1800" dirty="0" smtClean="0">
                <a:latin typeface="ＭＳ Ｐゴシック" panose="020B0600070205080204" pitchFamily="50" charset="-128"/>
                <a:ea typeface="ＭＳ Ｐゴシック" panose="020B0600070205080204" pitchFamily="50" charset="-128"/>
              </a:rPr>
              <a:t>の</a:t>
            </a:r>
            <a:r>
              <a:rPr lang="ja-JP" altLang="en-US" sz="1800" dirty="0">
                <a:latin typeface="ＭＳ Ｐゴシック" panose="020B0600070205080204" pitchFamily="50" charset="-128"/>
                <a:ea typeface="ＭＳ Ｐゴシック" panose="020B0600070205080204" pitchFamily="50" charset="-128"/>
              </a:rPr>
              <a:t>サービス</a:t>
            </a:r>
            <a:r>
              <a:rPr lang="ja-JP" altLang="en-US" sz="1800" smtClean="0">
                <a:latin typeface="ＭＳ Ｐゴシック" panose="020B0600070205080204" pitchFamily="50" charset="-128"/>
                <a:ea typeface="ＭＳ Ｐゴシック" panose="020B0600070205080204" pitchFamily="50" charset="-128"/>
              </a:rPr>
              <a:t>は税財源</a:t>
            </a:r>
            <a:r>
              <a:rPr lang="ja-JP" altLang="en-US" sz="1800" dirty="0" smtClean="0">
                <a:latin typeface="ＭＳ Ｐゴシック" panose="020B0600070205080204" pitchFamily="50" charset="-128"/>
                <a:ea typeface="ＭＳ Ｐゴシック" panose="020B0600070205080204" pitchFamily="50" charset="-128"/>
              </a:rPr>
              <a:t>によ</a:t>
            </a:r>
            <a:r>
              <a:rPr lang="ja-JP" altLang="en-US" sz="1800" dirty="0">
                <a:latin typeface="ＭＳ Ｐゴシック" panose="020B0600070205080204" pitchFamily="50" charset="-128"/>
                <a:ea typeface="ＭＳ Ｐゴシック" panose="020B0600070205080204" pitchFamily="50" charset="-128"/>
              </a:rPr>
              <a:t>る</a:t>
            </a:r>
            <a:r>
              <a:rPr lang="ja-JP" altLang="en-US" sz="1800" dirty="0" smtClean="0">
                <a:latin typeface="ＭＳ Ｐゴシック" panose="020B0600070205080204" pitchFamily="50" charset="-128"/>
                <a:ea typeface="ＭＳ Ｐゴシック" panose="020B0600070205080204" pitchFamily="50" charset="-128"/>
              </a:rPr>
              <a:t>ものに</a:t>
            </a:r>
            <a:r>
              <a:rPr lang="ja-JP" altLang="en-US" sz="1800">
                <a:latin typeface="ＭＳ Ｐゴシック" panose="020B0600070205080204" pitchFamily="50" charset="-128"/>
                <a:ea typeface="ＭＳ Ｐゴシック" panose="020B0600070205080204" pitchFamily="50" charset="-128"/>
              </a:rPr>
              <a:t>留</a:t>
            </a:r>
            <a:r>
              <a:rPr lang="ja-JP" altLang="en-US" sz="1800" smtClean="0">
                <a:latin typeface="ＭＳ Ｐゴシック" panose="020B0600070205080204" pitchFamily="50" charset="-128"/>
                <a:ea typeface="ＭＳ Ｐゴシック" panose="020B0600070205080204" pitchFamily="50" charset="-128"/>
              </a:rPr>
              <a:t>まった。</a:t>
            </a:r>
            <a:endParaRPr lang="en-US" altLang="ja-JP" sz="1800" smtClean="0">
              <a:latin typeface="ＭＳ Ｐゴシック" panose="020B0600070205080204" pitchFamily="50" charset="-128"/>
              <a:ea typeface="ＭＳ Ｐゴシック" panose="020B0600070205080204" pitchFamily="50" charset="-128"/>
            </a:endParaRPr>
          </a:p>
          <a:p>
            <a:pPr lvl="1" algn="just"/>
            <a:r>
              <a:rPr kumimoji="1" lang="en-US" altLang="ja-JP" smtClean="0">
                <a:latin typeface="ＭＳ Ｐゴシック" panose="020B0600070205080204" pitchFamily="50" charset="-128"/>
                <a:ea typeface="ＭＳ Ｐゴシック" panose="020B0600070205080204" pitchFamily="50" charset="-128"/>
              </a:rPr>
              <a:t>2006</a:t>
            </a:r>
            <a:r>
              <a:rPr kumimoji="1" lang="ja-JP" altLang="en-US" smtClean="0">
                <a:latin typeface="ＭＳ Ｐゴシック" panose="020B0600070205080204" pitchFamily="50" charset="-128"/>
                <a:ea typeface="ＭＳ Ｐゴシック" panose="020B0600070205080204" pitchFamily="50" charset="-128"/>
              </a:rPr>
              <a:t>年：</a:t>
            </a:r>
            <a:r>
              <a:rPr lang="ja-JP" altLang="en-US" smtClean="0">
                <a:latin typeface="ＭＳ Ｐゴシック" panose="020B0600070205080204" pitchFamily="50" charset="-128"/>
                <a:ea typeface="ＭＳ Ｐゴシック" panose="020B0600070205080204" pitchFamily="50" charset="-128"/>
              </a:rPr>
              <a:t>障害者</a:t>
            </a:r>
            <a:r>
              <a:rPr kumimoji="1" lang="ja-JP" altLang="en-US" smtClean="0">
                <a:latin typeface="ＭＳ Ｐゴシック" panose="020B0600070205080204" pitchFamily="50" charset="-128"/>
                <a:ea typeface="ＭＳ Ｐゴシック" panose="020B0600070205080204" pitchFamily="50" charset="-128"/>
              </a:rPr>
              <a:t>自立支援法スタート、</a:t>
            </a:r>
            <a:r>
              <a:rPr lang="ja-JP" altLang="en-US" smtClean="0">
                <a:latin typeface="ＭＳ Ｐゴシック" panose="020B0600070205080204" pitchFamily="50" charset="-128"/>
                <a:ea typeface="ＭＳ Ｐゴシック" panose="020B0600070205080204" pitchFamily="50" charset="-128"/>
              </a:rPr>
              <a:t>障害者相談支援事業が法定化</a:t>
            </a:r>
            <a:endParaRPr lang="ja-JP" altLang="en-US" strike="sngStrike" dirty="0">
              <a:latin typeface="ＭＳ Ｐゴシック" panose="020B0600070205080204" pitchFamily="50" charset="-128"/>
              <a:ea typeface="ＭＳ Ｐゴシック" panose="020B0600070205080204" pitchFamily="50" charset="-128"/>
            </a:endParaRPr>
          </a:p>
          <a:p>
            <a:pPr marL="457200" lvl="1" indent="0" algn="just">
              <a:buNone/>
            </a:pPr>
            <a:r>
              <a:rPr lang="ja-JP" altLang="en-US" sz="2400" smtClean="0">
                <a:latin typeface="ＭＳ Ｐゴシック" panose="020B0600070205080204" pitchFamily="50" charset="-128"/>
                <a:ea typeface="ＭＳ Ｐゴシック" panose="020B0600070205080204" pitchFamily="50" charset="-128"/>
              </a:rPr>
              <a:t>　　</a:t>
            </a:r>
            <a:r>
              <a:rPr lang="en-US" altLang="ja-JP" sz="1800" smtClean="0">
                <a:latin typeface="ＭＳ Ｐゴシック" panose="020B0600070205080204" pitchFamily="50" charset="-128"/>
                <a:ea typeface="ＭＳ Ｐゴシック" panose="020B0600070205080204" pitchFamily="50" charset="-128"/>
              </a:rPr>
              <a:t>※</a:t>
            </a:r>
            <a:r>
              <a:rPr lang="ja-JP" altLang="en-US" sz="1800" dirty="0" smtClean="0">
                <a:latin typeface="ＭＳ Ｐゴシック" panose="020B0600070205080204" pitchFamily="50" charset="-128"/>
                <a:ea typeface="ＭＳ Ｐゴシック" panose="020B0600070205080204" pitchFamily="50" charset="-128"/>
              </a:rPr>
              <a:t>障害当事者によるセルフケアマネジメント</a:t>
            </a:r>
            <a:r>
              <a:rPr lang="ja-JP" altLang="en-US" sz="1800" smtClean="0">
                <a:latin typeface="ＭＳ Ｐゴシック" panose="020B0600070205080204" pitchFamily="50" charset="-128"/>
                <a:ea typeface="ＭＳ Ｐゴシック" panose="020B0600070205080204" pitchFamily="50" charset="-128"/>
              </a:rPr>
              <a:t>実施を盛り込んだ</a:t>
            </a:r>
            <a:endParaRPr lang="en-US" altLang="ja-JP" sz="1800" strike="sngStrike" dirty="0">
              <a:latin typeface="ＭＳ Ｐゴシック" panose="020B0600070205080204" pitchFamily="50" charset="-128"/>
              <a:ea typeface="ＭＳ Ｐゴシック" panose="020B0600070205080204" pitchFamily="50" charset="-128"/>
            </a:endParaRPr>
          </a:p>
          <a:p>
            <a:pPr lvl="1" algn="just"/>
            <a:r>
              <a:rPr kumimoji="1" lang="en-US" altLang="ja-JP" dirty="0" smtClean="0">
                <a:latin typeface="ＭＳ Ｐゴシック" panose="020B0600070205080204" pitchFamily="50" charset="-128"/>
                <a:ea typeface="ＭＳ Ｐゴシック" panose="020B0600070205080204" pitchFamily="50" charset="-128"/>
              </a:rPr>
              <a:t>2012</a:t>
            </a:r>
            <a:r>
              <a:rPr kumimoji="1" lang="ja-JP" altLang="en-US" dirty="0" smtClean="0">
                <a:latin typeface="ＭＳ Ｐゴシック" panose="020B0600070205080204" pitchFamily="50" charset="-128"/>
                <a:ea typeface="ＭＳ Ｐゴシック" panose="020B0600070205080204" pitchFamily="50" charset="-128"/>
              </a:rPr>
              <a:t>年：障害者総合</a:t>
            </a:r>
            <a:r>
              <a:rPr kumimoji="1" lang="ja-JP" altLang="en-US" smtClean="0">
                <a:latin typeface="ＭＳ Ｐゴシック" panose="020B0600070205080204" pitchFamily="50" charset="-128"/>
                <a:ea typeface="ＭＳ Ｐゴシック" panose="020B0600070205080204" pitchFamily="50" charset="-128"/>
              </a:rPr>
              <a:t>支援法スタート</a:t>
            </a:r>
            <a:endParaRPr kumimoji="1" lang="en-US" altLang="ja-JP" smtClean="0">
              <a:latin typeface="ＭＳ Ｐゴシック" panose="020B0600070205080204" pitchFamily="50" charset="-128"/>
              <a:ea typeface="ＭＳ Ｐゴシック" panose="020B0600070205080204" pitchFamily="50" charset="-128"/>
            </a:endParaRPr>
          </a:p>
          <a:p>
            <a:pPr lvl="1" algn="just"/>
            <a:r>
              <a:rPr lang="en-US" altLang="ja-JP">
                <a:latin typeface="ＭＳ Ｐゴシック" panose="020B0600070205080204" pitchFamily="50" charset="-128"/>
                <a:ea typeface="ＭＳ Ｐゴシック" panose="020B0600070205080204" pitchFamily="50" charset="-128"/>
              </a:rPr>
              <a:t>2015</a:t>
            </a:r>
            <a:r>
              <a:rPr lang="ja-JP" altLang="en-US">
                <a:latin typeface="ＭＳ Ｐゴシック" panose="020B0600070205080204" pitchFamily="50" charset="-128"/>
                <a:ea typeface="ＭＳ Ｐゴシック" panose="020B0600070205080204" pitchFamily="50" charset="-128"/>
              </a:rPr>
              <a:t>年：サービス等利用計画の対象者</a:t>
            </a:r>
            <a:r>
              <a:rPr lang="ja-JP" altLang="en-US" smtClean="0">
                <a:latin typeface="ＭＳ Ｐゴシック" panose="020B0600070205080204" pitchFamily="50" charset="-128"/>
                <a:ea typeface="ＭＳ Ｐゴシック" panose="020B0600070205080204" pitchFamily="50" charset="-128"/>
              </a:rPr>
              <a:t>拡大</a:t>
            </a:r>
            <a:endParaRPr lang="ja-JP" altLang="en-US">
              <a:latin typeface="ＭＳ Ｐゴシック" panose="020B0600070205080204" pitchFamily="50" charset="-128"/>
              <a:ea typeface="ＭＳ Ｐゴシック" panose="020B0600070205080204" pitchFamily="50" charset="-128"/>
            </a:endParaRPr>
          </a:p>
        </p:txBody>
      </p:sp>
      <p:sp>
        <p:nvSpPr>
          <p:cNvPr id="7" name="角丸四角形 6"/>
          <p:cNvSpPr/>
          <p:nvPr/>
        </p:nvSpPr>
        <p:spPr>
          <a:xfrm>
            <a:off x="7006194" y="172068"/>
            <a:ext cx="1977656" cy="494359"/>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標準カリキュラム</a:t>
            </a:r>
          </a:p>
          <a:p>
            <a:pPr algn="ctr"/>
            <a:r>
              <a:rPr kumimoji="1" lang="en-US" altLang="ja-JP" sz="1200" smtClean="0"/>
              <a:t>【</a:t>
            </a:r>
            <a:r>
              <a:rPr kumimoji="1" lang="ja-JP" altLang="en-US" sz="1200" smtClean="0"/>
              <a:t>運動史</a:t>
            </a:r>
            <a:r>
              <a:rPr kumimoji="1" lang="en-US" altLang="ja-JP" sz="1200" smtClean="0"/>
              <a:t>】</a:t>
            </a:r>
            <a:endParaRPr kumimoji="1" lang="ja-JP" altLang="en-US" sz="1200"/>
          </a:p>
        </p:txBody>
      </p:sp>
    </p:spTree>
    <p:extLst>
      <p:ext uri="{BB962C8B-B14F-4D97-AF65-F5344CB8AC3E}">
        <p14:creationId xmlns:p14="http://schemas.microsoft.com/office/powerpoint/2010/main" val="29238593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p:txBody>
          <a:bodyPr>
            <a:normAutofit/>
          </a:bodyPr>
          <a:lstStyle/>
          <a:p>
            <a:r>
              <a:rPr lang="ja-JP" altLang="en-US" sz="2800">
                <a:latin typeface="ＭＳ Ｐゴシック" panose="020B0600070205080204" pitchFamily="50" charset="-128"/>
                <a:ea typeface="ＭＳ Ｐゴシック" panose="020B0600070205080204" pitchFamily="50" charset="-128"/>
              </a:rPr>
              <a:t>運動史からみた相談支援</a:t>
            </a:r>
            <a:r>
              <a:rPr lang="ja-JP" altLang="en-US" sz="2800" smtClean="0">
                <a:latin typeface="ＭＳ Ｐゴシック" panose="020B0600070205080204" pitchFamily="50" charset="-128"/>
                <a:ea typeface="ＭＳ Ｐゴシック" panose="020B0600070205080204" pitchFamily="50" charset="-128"/>
              </a:rPr>
              <a:t>事業③</a:t>
            </a:r>
            <a:endParaRPr kumimoji="1" lang="ja-JP" altLang="en-US" sz="2800" b="1"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a:xfrm>
            <a:off x="628650" y="1410346"/>
            <a:ext cx="8515350" cy="5311130"/>
          </a:xfrm>
        </p:spPr>
        <p:txBody>
          <a:bodyPr>
            <a:normAutofit/>
          </a:bodyPr>
          <a:lstStyle/>
          <a:p>
            <a:r>
              <a:rPr kumimoji="1" lang="ja-JP" altLang="en-US" dirty="0" smtClean="0">
                <a:latin typeface="ＭＳ Ｐゴシック" panose="020B0600070205080204" pitchFamily="50" charset="-128"/>
                <a:ea typeface="ＭＳ Ｐゴシック" panose="020B0600070205080204" pitchFamily="50" charset="-128"/>
              </a:rPr>
              <a:t>国連障害者権利条約の作成と批准</a:t>
            </a:r>
            <a:endParaRPr lang="en-US" altLang="ja-JP" dirty="0">
              <a:latin typeface="ＭＳ Ｐゴシック" panose="020B0600070205080204" pitchFamily="50" charset="-128"/>
              <a:ea typeface="ＭＳ Ｐゴシック" panose="020B0600070205080204" pitchFamily="50" charset="-128"/>
            </a:endParaRPr>
          </a:p>
          <a:p>
            <a:pPr lvl="1"/>
            <a:r>
              <a:rPr kumimoji="1" lang="ja-JP" altLang="en-US" dirty="0" smtClean="0">
                <a:latin typeface="ＭＳ Ｐゴシック" panose="020B0600070205080204" pitchFamily="50" charset="-128"/>
                <a:ea typeface="ＭＳ Ｐゴシック" panose="020B0600070205080204" pitchFamily="50" charset="-128"/>
              </a:rPr>
              <a:t>国連で障害者権利条約を作るため、日本で原案を</a:t>
            </a:r>
            <a:r>
              <a:rPr kumimoji="1" lang="ja-JP" altLang="en-US" smtClean="0">
                <a:latin typeface="ＭＳ Ｐゴシック" panose="020B0600070205080204" pitchFamily="50" charset="-128"/>
                <a:ea typeface="ＭＳ Ｐゴシック" panose="020B0600070205080204" pitchFamily="50" charset="-128"/>
              </a:rPr>
              <a:t>作成。</a:t>
            </a:r>
            <a:endParaRPr lang="en-US" altLang="ja-JP" dirty="0">
              <a:latin typeface="ＭＳ Ｐゴシック" panose="020B0600070205080204" pitchFamily="50" charset="-128"/>
              <a:ea typeface="ＭＳ Ｐゴシック" panose="020B0600070205080204" pitchFamily="50" charset="-128"/>
            </a:endParaRPr>
          </a:p>
          <a:p>
            <a:pPr lvl="1"/>
            <a:r>
              <a:rPr lang="ja-JP" altLang="en-US" smtClean="0">
                <a:latin typeface="ＭＳ Ｐゴシック" panose="020B0600070205080204" pitchFamily="50" charset="-128"/>
                <a:ea typeface="ＭＳ Ｐゴシック" panose="020B0600070205080204" pitchFamily="50" charset="-128"/>
              </a:rPr>
              <a:t>国連アジア太平洋経済社会委員会</a:t>
            </a:r>
            <a:r>
              <a:rPr lang="en-US" altLang="ja-JP" smtClean="0">
                <a:latin typeface="ＭＳ Ｐゴシック" panose="020B0600070205080204" pitchFamily="50" charset="-128"/>
                <a:ea typeface="ＭＳ Ｐゴシック" panose="020B0600070205080204" pitchFamily="50" charset="-128"/>
              </a:rPr>
              <a:t>(</a:t>
            </a:r>
            <a:r>
              <a:rPr kumimoji="1" lang="en-US" altLang="ja-JP" smtClean="0">
                <a:latin typeface="ＭＳ Ｐゴシック" panose="020B0600070205080204" pitchFamily="50" charset="-128"/>
                <a:ea typeface="ＭＳ Ｐゴシック" panose="020B0600070205080204" pitchFamily="50" charset="-128"/>
              </a:rPr>
              <a:t>ESCAP)</a:t>
            </a:r>
            <a:r>
              <a:rPr lang="ja-JP" altLang="en-US" smtClean="0">
                <a:latin typeface="ＭＳ Ｐゴシック" panose="020B0600070205080204" pitchFamily="50" charset="-128"/>
                <a:ea typeface="ＭＳ Ｐゴシック" panose="020B0600070205080204" pitchFamily="50" charset="-128"/>
              </a:rPr>
              <a:t>で</a:t>
            </a:r>
            <a:r>
              <a:rPr lang="ja-JP" altLang="en-US" dirty="0" smtClean="0">
                <a:latin typeface="ＭＳ Ｐゴシック" panose="020B0600070205080204" pitchFamily="50" charset="-128"/>
                <a:ea typeface="ＭＳ Ｐゴシック" panose="020B0600070205080204" pitchFamily="50" charset="-128"/>
              </a:rPr>
              <a:t>原案を決定。</a:t>
            </a:r>
            <a:r>
              <a:rPr lang="ja-JP" altLang="en-US" dirty="0">
                <a:latin typeface="ＭＳ Ｐゴシック" panose="020B0600070205080204" pitchFamily="50" charset="-128"/>
                <a:ea typeface="ＭＳ Ｐゴシック" panose="020B0600070205080204" pitchFamily="50" charset="-128"/>
              </a:rPr>
              <a:t>国連</a:t>
            </a:r>
            <a:r>
              <a:rPr lang="ja-JP" altLang="en-US" dirty="0" smtClean="0">
                <a:latin typeface="ＭＳ Ｐゴシック" panose="020B0600070205080204" pitchFamily="50" charset="-128"/>
                <a:ea typeface="ＭＳ Ｐゴシック" panose="020B0600070205080204" pitchFamily="50" charset="-128"/>
              </a:rPr>
              <a:t>本部で可決成立。</a:t>
            </a:r>
            <a:endParaRPr lang="en-US" altLang="ja-JP" dirty="0" smtClean="0">
              <a:latin typeface="ＭＳ Ｐゴシック" panose="020B0600070205080204" pitchFamily="50" charset="-128"/>
              <a:ea typeface="ＭＳ Ｐゴシック" panose="020B0600070205080204" pitchFamily="50" charset="-128"/>
            </a:endParaRPr>
          </a:p>
          <a:p>
            <a:pPr lvl="2"/>
            <a:r>
              <a:rPr lang="en-US" altLang="ja-JP" dirty="0">
                <a:latin typeface="ＭＳ Ｐゴシック" panose="020B0600070205080204" pitchFamily="50" charset="-128"/>
                <a:ea typeface="ＭＳ Ｐゴシック" panose="020B0600070205080204" pitchFamily="50" charset="-128"/>
              </a:rPr>
              <a:t>2006</a:t>
            </a:r>
            <a:r>
              <a:rPr lang="ja-JP" altLang="en-US" dirty="0">
                <a:latin typeface="ＭＳ Ｐゴシック" panose="020B0600070205080204" pitchFamily="50" charset="-128"/>
                <a:ea typeface="ＭＳ Ｐゴシック" panose="020B0600070205080204" pitchFamily="50" charset="-128"/>
              </a:rPr>
              <a:t>年に国連総会で採択、</a:t>
            </a:r>
            <a:r>
              <a:rPr lang="en-US" altLang="ja-JP" dirty="0">
                <a:latin typeface="ＭＳ Ｐゴシック" panose="020B0600070205080204" pitchFamily="50" charset="-128"/>
                <a:ea typeface="ＭＳ Ｐゴシック" panose="020B0600070205080204" pitchFamily="50" charset="-128"/>
              </a:rPr>
              <a:t>2008</a:t>
            </a:r>
            <a:r>
              <a:rPr lang="ja-JP" altLang="en-US" dirty="0" smtClean="0">
                <a:latin typeface="ＭＳ Ｐゴシック" panose="020B0600070205080204" pitchFamily="50" charset="-128"/>
                <a:ea typeface="ＭＳ Ｐゴシック" panose="020B0600070205080204" pitchFamily="50" charset="-128"/>
              </a:rPr>
              <a:t>年</a:t>
            </a:r>
            <a:r>
              <a:rPr lang="ja-JP" altLang="en-US" smtClean="0">
                <a:latin typeface="ＭＳ Ｐゴシック" panose="020B0600070205080204" pitchFamily="50" charset="-128"/>
                <a:ea typeface="ＭＳ Ｐゴシック" panose="020B0600070205080204" pitchFamily="50" charset="-128"/>
              </a:rPr>
              <a:t>に発効。</a:t>
            </a:r>
            <a:endParaRPr kumimoji="1" lang="en-US" altLang="ja-JP" dirty="0" smtClean="0">
              <a:latin typeface="ＭＳ Ｐゴシック" panose="020B0600070205080204" pitchFamily="50" charset="-128"/>
              <a:ea typeface="ＭＳ Ｐゴシック" panose="020B0600070205080204" pitchFamily="50" charset="-128"/>
            </a:endParaRPr>
          </a:p>
          <a:p>
            <a:pPr lvl="1"/>
            <a:r>
              <a:rPr lang="en-US" altLang="ja-JP" dirty="0" smtClean="0">
                <a:latin typeface="ＭＳ Ｐゴシック" panose="020B0600070205080204" pitchFamily="50" charset="-128"/>
                <a:ea typeface="ＭＳ Ｐゴシック" panose="020B0600070205080204" pitchFamily="50" charset="-128"/>
              </a:rPr>
              <a:t>2014</a:t>
            </a:r>
            <a:r>
              <a:rPr lang="ja-JP" altLang="en-US" dirty="0" smtClean="0">
                <a:latin typeface="ＭＳ Ｐゴシック" panose="020B0600070205080204" pitchFamily="50" charset="-128"/>
                <a:ea typeface="ＭＳ Ｐゴシック" panose="020B0600070205080204" pitchFamily="50" charset="-128"/>
              </a:rPr>
              <a:t>年に日本国において批准</a:t>
            </a:r>
            <a:r>
              <a:rPr lang="ja-JP" altLang="en-US" smtClean="0">
                <a:latin typeface="ＭＳ Ｐゴシック" panose="020B0600070205080204" pitchFamily="50" charset="-128"/>
                <a:ea typeface="ＭＳ Ｐゴシック" panose="020B0600070205080204" pitchFamily="50" charset="-128"/>
              </a:rPr>
              <a:t>・発効した</a:t>
            </a:r>
            <a:r>
              <a:rPr lang="ja-JP" altLang="en-US" dirty="0" smtClean="0">
                <a:latin typeface="ＭＳ Ｐゴシック" panose="020B0600070205080204" pitchFamily="50" charset="-128"/>
                <a:ea typeface="ＭＳ Ｐゴシック" panose="020B0600070205080204" pitchFamily="50" charset="-128"/>
              </a:rPr>
              <a:t>。</a:t>
            </a:r>
            <a:endParaRPr lang="en-US" altLang="ja-JP" dirty="0" smtClean="0">
              <a:latin typeface="ＭＳ Ｐゴシック" panose="020B0600070205080204" pitchFamily="50" charset="-128"/>
              <a:ea typeface="ＭＳ Ｐゴシック" panose="020B0600070205080204" pitchFamily="50" charset="-128"/>
            </a:endParaRPr>
          </a:p>
          <a:p>
            <a:pPr lvl="2"/>
            <a:r>
              <a:rPr lang="en-US" altLang="ja-JP" dirty="0" smtClean="0">
                <a:latin typeface="ＭＳ Ｐゴシック" panose="020B0600070205080204" pitchFamily="50" charset="-128"/>
                <a:ea typeface="ＭＳ Ｐゴシック" panose="020B0600070205080204" pitchFamily="50" charset="-128"/>
              </a:rPr>
              <a:t>2011</a:t>
            </a:r>
            <a:r>
              <a:rPr lang="ja-JP" altLang="en-US" dirty="0" smtClean="0">
                <a:latin typeface="ＭＳ Ｐゴシック" panose="020B0600070205080204" pitchFamily="50" charset="-128"/>
                <a:ea typeface="ＭＳ Ｐゴシック" panose="020B0600070205080204" pitchFamily="50" charset="-128"/>
              </a:rPr>
              <a:t>年：障害者基本法改正、</a:t>
            </a:r>
            <a:r>
              <a:rPr lang="en-US" altLang="ja-JP" dirty="0" smtClean="0">
                <a:latin typeface="ＭＳ Ｐゴシック" panose="020B0600070205080204" pitchFamily="50" charset="-128"/>
                <a:ea typeface="ＭＳ Ｐゴシック" panose="020B0600070205080204" pitchFamily="50" charset="-128"/>
              </a:rPr>
              <a:t>2012</a:t>
            </a:r>
            <a:r>
              <a:rPr lang="ja-JP" altLang="en-US" dirty="0" smtClean="0">
                <a:latin typeface="ＭＳ Ｐゴシック" panose="020B0600070205080204" pitchFamily="50" charset="-128"/>
                <a:ea typeface="ＭＳ Ｐゴシック" panose="020B0600070205080204" pitchFamily="50" charset="-128"/>
              </a:rPr>
              <a:t>年</a:t>
            </a:r>
            <a:r>
              <a:rPr lang="ja-JP" altLang="en-US" smtClean="0">
                <a:latin typeface="ＭＳ Ｐゴシック" panose="020B0600070205080204" pitchFamily="50" charset="-128"/>
                <a:ea typeface="ＭＳ Ｐゴシック" panose="020B0600070205080204" pitchFamily="50" charset="-128"/>
              </a:rPr>
              <a:t>：</a:t>
            </a:r>
            <a:r>
              <a:rPr lang="ja-JP" altLang="en-US" smtClean="0">
                <a:latin typeface="ＭＳ Ｐゴシック" panose="020B0600070205080204" pitchFamily="50" charset="-128"/>
                <a:ea typeface="ＭＳ Ｐゴシック" panose="020B0600070205080204" pitchFamily="50" charset="-128"/>
              </a:rPr>
              <a:t>障害者総合</a:t>
            </a:r>
            <a:r>
              <a:rPr lang="ja-JP" altLang="en-US" dirty="0" smtClean="0">
                <a:latin typeface="ＭＳ Ｐゴシック" panose="020B0600070205080204" pitchFamily="50" charset="-128"/>
                <a:ea typeface="ＭＳ Ｐゴシック" panose="020B0600070205080204" pitchFamily="50" charset="-128"/>
              </a:rPr>
              <a:t>支援法成立</a:t>
            </a:r>
            <a:endParaRPr lang="en-US" altLang="ja-JP" dirty="0" smtClean="0">
              <a:latin typeface="ＭＳ Ｐゴシック" panose="020B0600070205080204" pitchFamily="50" charset="-128"/>
              <a:ea typeface="ＭＳ Ｐゴシック" panose="020B0600070205080204" pitchFamily="50" charset="-128"/>
            </a:endParaRPr>
          </a:p>
          <a:p>
            <a:pPr marL="685800" lvl="2" indent="0">
              <a:buNone/>
            </a:pPr>
            <a:r>
              <a:rPr lang="ja-JP" altLang="en-US" dirty="0" smtClean="0">
                <a:latin typeface="ＭＳ Ｐゴシック" panose="020B0600070205080204" pitchFamily="50" charset="-128"/>
                <a:ea typeface="ＭＳ Ｐゴシック" panose="020B0600070205080204" pitchFamily="50" charset="-128"/>
              </a:rPr>
              <a:t>　 </a:t>
            </a:r>
            <a:r>
              <a:rPr lang="en-US" altLang="ja-JP" dirty="0" smtClean="0">
                <a:latin typeface="ＭＳ Ｐゴシック" panose="020B0600070205080204" pitchFamily="50" charset="-128"/>
                <a:ea typeface="ＭＳ Ｐゴシック" panose="020B0600070205080204" pitchFamily="50" charset="-128"/>
              </a:rPr>
              <a:t>2013</a:t>
            </a:r>
            <a:r>
              <a:rPr lang="ja-JP" altLang="en-US" dirty="0" smtClean="0">
                <a:latin typeface="ＭＳ Ｐゴシック" panose="020B0600070205080204" pitchFamily="50" charset="-128"/>
                <a:ea typeface="ＭＳ Ｐゴシック" panose="020B0600070205080204" pitchFamily="50" charset="-128"/>
              </a:rPr>
              <a:t>年：障害者差別解消法成立　これらの法整備を受けて批准</a:t>
            </a:r>
            <a:r>
              <a:rPr lang="ja-JP" altLang="en-US" smtClean="0">
                <a:latin typeface="ＭＳ Ｐゴシック" panose="020B0600070205080204" pitchFamily="50" charset="-128"/>
                <a:ea typeface="ＭＳ Ｐゴシック" panose="020B0600070205080204" pitchFamily="50" charset="-128"/>
              </a:rPr>
              <a:t>・発効</a:t>
            </a:r>
            <a:endParaRPr lang="en-US" altLang="ja-JP" dirty="0">
              <a:latin typeface="ＭＳ Ｐゴシック" panose="020B0600070205080204" pitchFamily="50" charset="-128"/>
              <a:ea typeface="ＭＳ Ｐゴシック" panose="020B0600070205080204" pitchFamily="50" charset="-128"/>
            </a:endParaRPr>
          </a:p>
          <a:p>
            <a:pPr lvl="1"/>
            <a:r>
              <a:rPr lang="ja-JP" altLang="en-US" smtClean="0">
                <a:latin typeface="ＭＳ Ｐゴシック" panose="020B0600070205080204" pitchFamily="50" charset="-128"/>
                <a:ea typeface="ＭＳ Ｐゴシック" panose="020B0600070205080204" pitchFamily="50" charset="-128"/>
              </a:rPr>
              <a:t>国</a:t>
            </a:r>
            <a:r>
              <a:rPr lang="ja-JP" altLang="en-US">
                <a:latin typeface="ＭＳ Ｐゴシック" panose="020B0600070205080204" pitchFamily="50" charset="-128"/>
                <a:ea typeface="ＭＳ Ｐゴシック" panose="020B0600070205080204" pitchFamily="50" charset="-128"/>
              </a:rPr>
              <a:t>内</a:t>
            </a:r>
            <a:r>
              <a:rPr lang="ja-JP" altLang="en-US" smtClean="0">
                <a:latin typeface="ＭＳ Ｐゴシック" panose="020B0600070205080204" pitchFamily="50" charset="-128"/>
                <a:ea typeface="ＭＳ Ｐゴシック" panose="020B0600070205080204" pitchFamily="50" charset="-128"/>
              </a:rPr>
              <a:t>法は国際条約に反しないものとする</a:t>
            </a:r>
            <a:r>
              <a:rPr lang="ja-JP" altLang="en-US" smtClean="0">
                <a:latin typeface="ＭＳ Ｐゴシック" panose="020B0600070205080204" pitchFamily="50" charset="-128"/>
                <a:ea typeface="ＭＳ Ｐゴシック" panose="020B0600070205080204" pitchFamily="50" charset="-128"/>
              </a:rPr>
              <a:t>ため、</a:t>
            </a:r>
            <a:r>
              <a:rPr lang="ja-JP" altLang="en-US" dirty="0" smtClean="0">
                <a:latin typeface="ＭＳ Ｐゴシック" panose="020B0600070205080204" pitchFamily="50" charset="-128"/>
                <a:ea typeface="ＭＳ Ｐゴシック" panose="020B0600070205080204" pitchFamily="50" charset="-128"/>
              </a:rPr>
              <a:t>本人</a:t>
            </a:r>
            <a:r>
              <a:rPr lang="ja-JP" altLang="en-US" dirty="0">
                <a:latin typeface="ＭＳ Ｐゴシック" panose="020B0600070205080204" pitchFamily="50" charset="-128"/>
                <a:ea typeface="ＭＳ Ｐゴシック" panose="020B0600070205080204" pitchFamily="50" charset="-128"/>
              </a:rPr>
              <a:t>のニーズ</a:t>
            </a:r>
            <a:r>
              <a:rPr lang="ja-JP" altLang="en-US">
                <a:latin typeface="ＭＳ Ｐゴシック" panose="020B0600070205080204" pitchFamily="50" charset="-128"/>
                <a:ea typeface="ＭＳ Ｐゴシック" panose="020B0600070205080204" pitchFamily="50" charset="-128"/>
              </a:rPr>
              <a:t>に</a:t>
            </a:r>
            <a:r>
              <a:rPr lang="ja-JP" altLang="en-US" smtClean="0">
                <a:latin typeface="ＭＳ Ｐゴシック" panose="020B0600070205080204" pitchFamily="50" charset="-128"/>
                <a:ea typeface="ＭＳ Ｐゴシック" panose="020B0600070205080204" pitchFamily="50" charset="-128"/>
              </a:rPr>
              <a:t>基づかないサービス提供や支給</a:t>
            </a:r>
            <a:r>
              <a:rPr lang="ja-JP" altLang="en-US" smtClean="0">
                <a:latin typeface="ＭＳ Ｐゴシック" panose="020B0600070205080204" pitchFamily="50" charset="-128"/>
                <a:ea typeface="ＭＳ Ｐゴシック" panose="020B0600070205080204" pitchFamily="50" charset="-128"/>
              </a:rPr>
              <a:t>決定は</a:t>
            </a:r>
            <a:r>
              <a:rPr lang="ja-JP" altLang="en-US" smtClean="0">
                <a:latin typeface="ＭＳ Ｐゴシック" panose="020B0600070205080204" pitchFamily="50" charset="-128"/>
                <a:ea typeface="ＭＳ Ｐゴシック" panose="020B0600070205080204" pitchFamily="50" charset="-128"/>
              </a:rPr>
              <a:t>法的にもできなく</a:t>
            </a:r>
            <a:r>
              <a:rPr lang="ja-JP" altLang="en-US" dirty="0">
                <a:latin typeface="ＭＳ Ｐゴシック" panose="020B0600070205080204" pitchFamily="50" charset="-128"/>
                <a:ea typeface="ＭＳ Ｐゴシック" panose="020B0600070205080204" pitchFamily="50" charset="-128"/>
              </a:rPr>
              <a:t>なった。</a:t>
            </a:r>
          </a:p>
          <a:p>
            <a:pPr lvl="1"/>
            <a:endParaRPr lang="en-US" altLang="ja-JP" dirty="0" smtClean="0"/>
          </a:p>
          <a:p>
            <a:pPr lvl="2"/>
            <a:endParaRPr lang="en-US" altLang="ja-JP" dirty="0" smtClean="0"/>
          </a:p>
          <a:p>
            <a:pPr lvl="1"/>
            <a:endParaRPr kumimoji="1" lang="en-US" altLang="ja-JP" dirty="0" smtClean="0"/>
          </a:p>
          <a:p>
            <a:pPr lvl="1"/>
            <a:endParaRPr lang="en-US" altLang="ja-JP" dirty="0"/>
          </a:p>
          <a:p>
            <a:pPr lvl="1"/>
            <a:endParaRPr kumimoji="1" lang="en-US" altLang="ja-JP" dirty="0" smtClean="0"/>
          </a:p>
        </p:txBody>
      </p:sp>
      <p:sp>
        <p:nvSpPr>
          <p:cNvPr id="7" name="角丸四角形 6"/>
          <p:cNvSpPr/>
          <p:nvPr/>
        </p:nvSpPr>
        <p:spPr>
          <a:xfrm>
            <a:off x="7006194" y="172068"/>
            <a:ext cx="1977656" cy="494359"/>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標準カリキュラム</a:t>
            </a:r>
          </a:p>
          <a:p>
            <a:pPr algn="ctr"/>
            <a:r>
              <a:rPr kumimoji="1" lang="en-US" altLang="ja-JP" sz="1200" smtClean="0"/>
              <a:t>【</a:t>
            </a:r>
            <a:r>
              <a:rPr kumimoji="1" lang="ja-JP" altLang="en-US" sz="1200" smtClean="0"/>
              <a:t>運動史</a:t>
            </a:r>
            <a:r>
              <a:rPr kumimoji="1" lang="en-US" altLang="ja-JP" sz="1200" smtClean="0"/>
              <a:t>】</a:t>
            </a:r>
            <a:endParaRPr kumimoji="1" lang="ja-JP" altLang="en-US" sz="1200"/>
          </a:p>
        </p:txBody>
      </p:sp>
    </p:spTree>
    <p:extLst>
      <p:ext uri="{BB962C8B-B14F-4D97-AF65-F5344CB8AC3E}">
        <p14:creationId xmlns:p14="http://schemas.microsoft.com/office/powerpoint/2010/main" val="7797390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ja-JP" altLang="en-US" dirty="0" smtClean="0">
                <a:latin typeface="ＭＳ Ｐゴシック" panose="020B0600070205080204" pitchFamily="50" charset="-128"/>
                <a:ea typeface="ＭＳ Ｐゴシック" panose="020B0600070205080204" pitchFamily="50" charset="-128"/>
              </a:rPr>
              <a:t>障害者権利条約の批准と介護保障要求運動</a:t>
            </a:r>
            <a:endParaRPr lang="en-US" altLang="ja-JP" dirty="0" smtClean="0">
              <a:latin typeface="ＭＳ Ｐゴシック" panose="020B0600070205080204" pitchFamily="50" charset="-128"/>
              <a:ea typeface="ＭＳ Ｐゴシック" panose="020B0600070205080204" pitchFamily="50" charset="-128"/>
            </a:endParaRPr>
          </a:p>
          <a:p>
            <a:pPr marL="457200" lvl="1" indent="0">
              <a:buNone/>
            </a:pPr>
            <a:endParaRPr lang="en-US" altLang="ja-JP" dirty="0">
              <a:latin typeface="ＭＳ Ｐゴシック" panose="020B0600070205080204" pitchFamily="50" charset="-128"/>
              <a:ea typeface="ＭＳ Ｐゴシック" panose="020B0600070205080204" pitchFamily="50" charset="-128"/>
            </a:endParaRPr>
          </a:p>
          <a:p>
            <a:pPr lvl="1"/>
            <a:r>
              <a:rPr kumimoji="1" lang="en-US" altLang="ja-JP" dirty="0" smtClean="0">
                <a:latin typeface="ＭＳ Ｐゴシック" panose="020B0600070205080204" pitchFamily="50" charset="-128"/>
                <a:ea typeface="ＭＳ Ｐゴシック" panose="020B0600070205080204" pitchFamily="50" charset="-128"/>
              </a:rPr>
              <a:t>2014</a:t>
            </a:r>
            <a:r>
              <a:rPr kumimoji="1" lang="ja-JP" altLang="en-US" dirty="0" smtClean="0">
                <a:latin typeface="ＭＳ Ｐゴシック" panose="020B0600070205080204" pitchFamily="50" charset="-128"/>
                <a:ea typeface="ＭＳ Ｐゴシック" panose="020B0600070205080204" pitchFamily="50" charset="-128"/>
              </a:rPr>
              <a:t>年に国連障害者権利条約を日本が批准・発効</a:t>
            </a:r>
            <a:endParaRPr lang="en-US" altLang="ja-JP" dirty="0">
              <a:latin typeface="ＭＳ Ｐゴシック" panose="020B0600070205080204" pitchFamily="50" charset="-128"/>
              <a:ea typeface="ＭＳ Ｐゴシック" panose="020B0600070205080204" pitchFamily="50" charset="-128"/>
            </a:endParaRPr>
          </a:p>
          <a:p>
            <a:pPr lvl="2"/>
            <a:r>
              <a:rPr kumimoji="1" lang="ja-JP" altLang="en-US" dirty="0" smtClean="0">
                <a:latin typeface="ＭＳ Ｐゴシック" panose="020B0600070205080204" pitchFamily="50" charset="-128"/>
                <a:ea typeface="ＭＳ Ｐゴシック" panose="020B0600070205080204" pitchFamily="50" charset="-128"/>
              </a:rPr>
              <a:t>全国</a:t>
            </a:r>
            <a:r>
              <a:rPr lang="ja-JP" altLang="en-US" dirty="0" smtClean="0">
                <a:latin typeface="ＭＳ Ｐゴシック" panose="020B0600070205080204" pitchFamily="50" charset="-128"/>
                <a:ea typeface="ＭＳ Ｐゴシック" panose="020B0600070205080204" pitchFamily="50" charset="-128"/>
              </a:rPr>
              <a:t>で介護保障を求める訴訟が展開される</a:t>
            </a:r>
            <a:endParaRPr lang="en-US" altLang="ja-JP" dirty="0" smtClean="0">
              <a:latin typeface="ＭＳ Ｐゴシック" panose="020B0600070205080204" pitchFamily="50" charset="-128"/>
              <a:ea typeface="ＭＳ Ｐゴシック" panose="020B0600070205080204" pitchFamily="50" charset="-128"/>
            </a:endParaRPr>
          </a:p>
          <a:p>
            <a:pPr lvl="2"/>
            <a:r>
              <a:rPr kumimoji="1" lang="ja-JP" altLang="en-US" dirty="0" smtClean="0">
                <a:latin typeface="ＭＳ Ｐゴシック" panose="020B0600070205080204" pitchFamily="50" charset="-128"/>
                <a:ea typeface="ＭＳ Ｐゴシック" panose="020B0600070205080204" pitchFamily="50" charset="-128"/>
              </a:rPr>
              <a:t>国連の権利条約批准後、地域での</a:t>
            </a:r>
            <a:r>
              <a:rPr kumimoji="1" lang="en-US" altLang="ja-JP" dirty="0" smtClean="0">
                <a:latin typeface="ＭＳ Ｐゴシック" panose="020B0600070205080204" pitchFamily="50" charset="-128"/>
                <a:ea typeface="ＭＳ Ｐゴシック" panose="020B0600070205080204" pitchFamily="50" charset="-128"/>
              </a:rPr>
              <a:t>24</a:t>
            </a:r>
            <a:r>
              <a:rPr kumimoji="1" lang="ja-JP" altLang="en-US" dirty="0" smtClean="0">
                <a:latin typeface="ＭＳ Ｐゴシック" panose="020B0600070205080204" pitchFamily="50" charset="-128"/>
                <a:ea typeface="ＭＳ Ｐゴシック" panose="020B0600070205080204" pitchFamily="50" charset="-128"/>
              </a:rPr>
              <a:t>時間介護保障運動が展開された</a:t>
            </a:r>
            <a:endParaRPr kumimoji="1" lang="en-US" altLang="ja-JP" dirty="0" smtClean="0">
              <a:latin typeface="ＭＳ Ｐゴシック" panose="020B0600070205080204" pitchFamily="50" charset="-128"/>
              <a:ea typeface="ＭＳ Ｐゴシック" panose="020B0600070205080204" pitchFamily="50" charset="-128"/>
            </a:endParaRPr>
          </a:p>
          <a:p>
            <a:pPr marL="685800" lvl="2" indent="0">
              <a:buNone/>
            </a:pPr>
            <a:endParaRPr kumimoji="1" lang="en-US" altLang="ja-JP" dirty="0">
              <a:latin typeface="ＭＳ Ｐゴシック" panose="020B0600070205080204" pitchFamily="50" charset="-128"/>
              <a:ea typeface="ＭＳ Ｐゴシック" panose="020B0600070205080204" pitchFamily="50" charset="-128"/>
            </a:endParaRPr>
          </a:p>
          <a:p>
            <a:pPr lvl="1"/>
            <a:r>
              <a:rPr lang="en-US" altLang="ja-JP" dirty="0" smtClean="0">
                <a:latin typeface="ＭＳ Ｐゴシック" panose="020B0600070205080204" pitchFamily="50" charset="-128"/>
                <a:ea typeface="ＭＳ Ｐゴシック" panose="020B0600070205080204" pitchFamily="50" charset="-128"/>
              </a:rPr>
              <a:t>2017</a:t>
            </a:r>
            <a:r>
              <a:rPr lang="ja-JP" altLang="en-US" dirty="0" smtClean="0">
                <a:latin typeface="ＭＳ Ｐゴシック" panose="020B0600070205080204" pitchFamily="50" charset="-128"/>
                <a:ea typeface="ＭＳ Ｐゴシック" panose="020B0600070205080204" pitchFamily="50" charset="-128"/>
              </a:rPr>
              <a:t>年</a:t>
            </a:r>
            <a:r>
              <a:rPr lang="ja-JP" altLang="en-US" dirty="0">
                <a:latin typeface="ＭＳ Ｐゴシック" panose="020B0600070205080204" pitchFamily="50" charset="-128"/>
                <a:ea typeface="ＭＳ Ｐゴシック" panose="020B0600070205080204" pitchFamily="50" charset="-128"/>
              </a:rPr>
              <a:t>に</a:t>
            </a:r>
            <a:r>
              <a:rPr lang="ja-JP" altLang="en-US" dirty="0" smtClean="0">
                <a:latin typeface="ＭＳ Ｐゴシック" panose="020B0600070205080204" pitchFamily="50" charset="-128"/>
                <a:ea typeface="ＭＳ Ｐゴシック" panose="020B0600070205080204" pitchFamily="50" charset="-128"/>
              </a:rPr>
              <a:t>は</a:t>
            </a:r>
            <a:r>
              <a:rPr lang="en-US" altLang="ja-JP" dirty="0" smtClean="0">
                <a:latin typeface="ＭＳ Ｐゴシック" panose="020B0600070205080204" pitchFamily="50" charset="-128"/>
                <a:ea typeface="ＭＳ Ｐゴシック" panose="020B0600070205080204" pitchFamily="50" charset="-128"/>
              </a:rPr>
              <a:t>4</a:t>
            </a:r>
            <a:r>
              <a:rPr lang="en-US" altLang="ja-JP" dirty="0">
                <a:latin typeface="ＭＳ Ｐゴシック" panose="020B0600070205080204" pitchFamily="50" charset="-128"/>
                <a:ea typeface="ＭＳ Ｐゴシック" panose="020B0600070205080204" pitchFamily="50" charset="-128"/>
              </a:rPr>
              <a:t>7</a:t>
            </a:r>
            <a:r>
              <a:rPr lang="ja-JP" altLang="en-US" dirty="0" smtClean="0">
                <a:latin typeface="ＭＳ Ｐゴシック" panose="020B0600070205080204" pitchFamily="50" charset="-128"/>
                <a:ea typeface="ＭＳ Ｐゴシック" panose="020B0600070205080204" pitchFamily="50" charset="-128"/>
              </a:rPr>
              <a:t>都道府県に</a:t>
            </a:r>
            <a:r>
              <a:rPr lang="en-US" altLang="ja-JP" dirty="0" smtClean="0">
                <a:latin typeface="ＭＳ Ｐゴシック" panose="020B0600070205080204" pitchFamily="50" charset="-128"/>
                <a:ea typeface="ＭＳ Ｐゴシック" panose="020B0600070205080204" pitchFamily="50" charset="-128"/>
              </a:rPr>
              <a:t>1</a:t>
            </a:r>
            <a:r>
              <a:rPr lang="ja-JP" altLang="en-US" dirty="0" smtClean="0">
                <a:latin typeface="ＭＳ Ｐゴシック" panose="020B0600070205080204" pitchFamily="50" charset="-128"/>
                <a:ea typeface="ＭＳ Ｐゴシック" panose="020B0600070205080204" pitchFamily="50" charset="-128"/>
              </a:rPr>
              <a:t>箇所</a:t>
            </a:r>
            <a:r>
              <a:rPr lang="ja-JP" altLang="en-US" dirty="0">
                <a:latin typeface="ＭＳ Ｐゴシック" panose="020B0600070205080204" pitchFamily="50" charset="-128"/>
                <a:ea typeface="ＭＳ Ｐゴシック" panose="020B0600070205080204" pitchFamily="50" charset="-128"/>
              </a:rPr>
              <a:t>以上</a:t>
            </a:r>
            <a:r>
              <a:rPr lang="ja-JP" altLang="en-US" dirty="0" smtClean="0">
                <a:latin typeface="ＭＳ Ｐゴシック" panose="020B0600070205080204" pitchFamily="50" charset="-128"/>
                <a:ea typeface="ＭＳ Ｐゴシック" panose="020B0600070205080204" pitchFamily="50" charset="-128"/>
              </a:rPr>
              <a:t>の</a:t>
            </a:r>
            <a:r>
              <a:rPr lang="en-US" altLang="ja-JP" dirty="0" smtClean="0">
                <a:latin typeface="ＭＳ Ｐゴシック" panose="020B0600070205080204" pitchFamily="50" charset="-128"/>
                <a:ea typeface="ＭＳ Ｐゴシック" panose="020B0600070205080204" pitchFamily="50" charset="-128"/>
              </a:rPr>
              <a:t>2</a:t>
            </a:r>
            <a:r>
              <a:rPr lang="en-US" altLang="ja-JP" dirty="0">
                <a:latin typeface="ＭＳ Ｐゴシック" panose="020B0600070205080204" pitchFamily="50" charset="-128"/>
                <a:ea typeface="ＭＳ Ｐゴシック" panose="020B0600070205080204" pitchFamily="50" charset="-128"/>
              </a:rPr>
              <a:t>4</a:t>
            </a:r>
            <a:r>
              <a:rPr lang="ja-JP" altLang="en-US" dirty="0" smtClean="0">
                <a:latin typeface="ＭＳ Ｐゴシック" panose="020B0600070205080204" pitchFamily="50" charset="-128"/>
                <a:ea typeface="ＭＳ Ｐゴシック" panose="020B0600070205080204" pitchFamily="50" charset="-128"/>
              </a:rPr>
              <a:t>時間</a:t>
            </a:r>
            <a:r>
              <a:rPr lang="ja-JP" altLang="en-US" dirty="0">
                <a:latin typeface="ＭＳ Ｐゴシック" panose="020B0600070205080204" pitchFamily="50" charset="-128"/>
                <a:ea typeface="ＭＳ Ｐゴシック" panose="020B0600070205080204" pitchFamily="50" charset="-128"/>
              </a:rPr>
              <a:t>保障がある</a:t>
            </a:r>
            <a:r>
              <a:rPr lang="ja-JP" altLang="en-US" dirty="0" smtClean="0">
                <a:latin typeface="ＭＳ Ｐゴシック" panose="020B0600070205080204" pitchFamily="50" charset="-128"/>
                <a:ea typeface="ＭＳ Ｐゴシック" panose="020B0600070205080204" pitchFamily="50" charset="-128"/>
              </a:rPr>
              <a:t>市町村が誕生</a:t>
            </a:r>
            <a:endParaRPr kumimoji="1" lang="en-US" altLang="ja-JP" dirty="0" smtClean="0">
              <a:latin typeface="ＭＳ Ｐゴシック" panose="020B0600070205080204" pitchFamily="50" charset="-128"/>
              <a:ea typeface="ＭＳ Ｐゴシック" panose="020B0600070205080204" pitchFamily="50" charset="-128"/>
            </a:endParaRPr>
          </a:p>
        </p:txBody>
      </p:sp>
      <p:sp>
        <p:nvSpPr>
          <p:cNvPr id="6" name="角丸四角形 5"/>
          <p:cNvSpPr/>
          <p:nvPr/>
        </p:nvSpPr>
        <p:spPr>
          <a:xfrm>
            <a:off x="7006194" y="172068"/>
            <a:ext cx="1977656" cy="494359"/>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標準カリキュラム</a:t>
            </a:r>
          </a:p>
          <a:p>
            <a:pPr algn="ctr"/>
            <a:r>
              <a:rPr kumimoji="1" lang="en-US" altLang="ja-JP" sz="1200" smtClean="0"/>
              <a:t>【</a:t>
            </a:r>
            <a:r>
              <a:rPr kumimoji="1" lang="ja-JP" altLang="en-US" sz="1200" smtClean="0"/>
              <a:t>運動史</a:t>
            </a:r>
            <a:r>
              <a:rPr kumimoji="1" lang="en-US" altLang="ja-JP" sz="1200" smtClean="0"/>
              <a:t>】</a:t>
            </a:r>
            <a:endParaRPr kumimoji="1" lang="ja-JP" altLang="en-US" sz="1200"/>
          </a:p>
        </p:txBody>
      </p:sp>
      <p:sp>
        <p:nvSpPr>
          <p:cNvPr id="5" name="タイトル 4"/>
          <p:cNvSpPr>
            <a:spLocks noGrp="1"/>
          </p:cNvSpPr>
          <p:nvPr>
            <p:ph type="title"/>
          </p:nvPr>
        </p:nvSpPr>
        <p:spPr/>
        <p:txBody>
          <a:bodyPr>
            <a:normAutofit/>
          </a:bodyPr>
          <a:lstStyle/>
          <a:p>
            <a:r>
              <a:rPr lang="ja-JP" altLang="en-US" sz="2800">
                <a:latin typeface="ＭＳ Ｐゴシック" panose="020B0600070205080204" pitchFamily="50" charset="-128"/>
                <a:ea typeface="ＭＳ Ｐゴシック" panose="020B0600070205080204" pitchFamily="50" charset="-128"/>
              </a:rPr>
              <a:t>運動史からみた相談支援</a:t>
            </a:r>
            <a:r>
              <a:rPr lang="ja-JP" altLang="en-US" sz="2800" smtClean="0">
                <a:latin typeface="ＭＳ Ｐゴシック" panose="020B0600070205080204" pitchFamily="50" charset="-128"/>
                <a:ea typeface="ＭＳ Ｐゴシック" panose="020B0600070205080204" pitchFamily="50" charset="-128"/>
              </a:rPr>
              <a:t>事業④</a:t>
            </a:r>
            <a:endParaRPr kumimoji="1" lang="ja-JP" altLang="en-US" sz="280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8858209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200" smtClean="0">
                <a:latin typeface="ＭＳ Ｐゴシック" panose="020B0600070205080204" pitchFamily="50" charset="-128"/>
                <a:ea typeface="ＭＳ Ｐゴシック" panose="020B0600070205080204" pitchFamily="50" charset="-128"/>
              </a:rPr>
              <a:t>障害者の権利条約第</a:t>
            </a:r>
            <a:r>
              <a:rPr kumimoji="1" lang="en-US" altLang="ja-JP" sz="3200" smtClean="0">
                <a:latin typeface="ＭＳ Ｐゴシック" panose="020B0600070205080204" pitchFamily="50" charset="-128"/>
                <a:ea typeface="ＭＳ Ｐゴシック" panose="020B0600070205080204" pitchFamily="50" charset="-128"/>
              </a:rPr>
              <a:t>19</a:t>
            </a:r>
            <a:r>
              <a:rPr kumimoji="1" lang="ja-JP" altLang="en-US" sz="3200" smtClean="0">
                <a:latin typeface="ＭＳ Ｐゴシック" panose="020B0600070205080204" pitchFamily="50" charset="-128"/>
                <a:ea typeface="ＭＳ Ｐゴシック" panose="020B0600070205080204" pitchFamily="50" charset="-128"/>
              </a:rPr>
              <a:t>条について</a:t>
            </a:r>
            <a:endParaRPr kumimoji="1" lang="ja-JP" altLang="en-US" sz="3200"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a:xfrm>
            <a:off x="287688" y="1668531"/>
            <a:ext cx="8825315" cy="3774281"/>
          </a:xfrm>
        </p:spPr>
        <p:txBody>
          <a:bodyPr>
            <a:normAutofit/>
          </a:bodyPr>
          <a:lstStyle/>
          <a:p>
            <a:pPr marL="385763" indent="-385763" algn="just">
              <a:buFont typeface="+mj-lt"/>
              <a:buAutoNum type="alphaLcPeriod"/>
            </a:pPr>
            <a:r>
              <a:rPr lang="ja-JP" altLang="en-US" sz="2400" dirty="0" smtClean="0">
                <a:latin typeface="ＭＳ Ｐゴシック" panose="020B0600070205080204" pitchFamily="50" charset="-128"/>
                <a:ea typeface="ＭＳ Ｐゴシック" panose="020B0600070205080204" pitchFamily="50" charset="-128"/>
              </a:rPr>
              <a:t>障害者</a:t>
            </a:r>
            <a:r>
              <a:rPr lang="ja-JP" altLang="en-US" sz="2400" dirty="0">
                <a:latin typeface="ＭＳ Ｐゴシック" panose="020B0600070205080204" pitchFamily="50" charset="-128"/>
                <a:ea typeface="ＭＳ Ｐゴシック" panose="020B0600070205080204" pitchFamily="50" charset="-128"/>
              </a:rPr>
              <a:t>が、他の者との平等を基礎として、居住地を選択し、及びどこで誰と生活するかを選択する機会を有すること並びに特定の生活施設で生活する義務を負わないこと。</a:t>
            </a:r>
          </a:p>
          <a:p>
            <a:pPr marL="385763" indent="-385763" algn="just">
              <a:buFont typeface="+mj-lt"/>
              <a:buAutoNum type="alphaLcPeriod"/>
            </a:pPr>
            <a:r>
              <a:rPr lang="ja-JP" altLang="en-US" sz="2400" dirty="0">
                <a:latin typeface="ＭＳ Ｐゴシック" panose="020B0600070205080204" pitchFamily="50" charset="-128"/>
                <a:ea typeface="ＭＳ Ｐゴシック" panose="020B0600070205080204" pitchFamily="50" charset="-128"/>
              </a:rPr>
              <a:t>地域社会における生活及び地域社会への包容を支援し、並びに地域社会からの孤立及び隔離を防止するために必要な在宅サービス、居住サービスその他の地域社会支援サービス（個別の支援を含む。）を障害者が利用する機会を有すること。</a:t>
            </a:r>
          </a:p>
          <a:p>
            <a:pPr marL="385763" indent="-385763" algn="just">
              <a:buFont typeface="+mj-lt"/>
              <a:buAutoNum type="alphaLcPeriod"/>
            </a:pPr>
            <a:r>
              <a:rPr lang="ja-JP" altLang="en-US" sz="2400" dirty="0">
                <a:latin typeface="ＭＳ Ｐゴシック" panose="020B0600070205080204" pitchFamily="50" charset="-128"/>
                <a:ea typeface="ＭＳ Ｐゴシック" panose="020B0600070205080204" pitchFamily="50" charset="-128"/>
              </a:rPr>
              <a:t>一般住民向けの地域社会サービス及び施設が、障害者にとって他の者との平等を基礎として利用可能であり、かつ、障害者のニーズに対応していること。</a:t>
            </a:r>
          </a:p>
          <a:p>
            <a:pPr marL="385763" indent="-385763" algn="just">
              <a:buFont typeface="+mj-lt"/>
              <a:buAutoNum type="alphaLcPeriod"/>
            </a:pPr>
            <a:endParaRPr lang="en-US" altLang="ja-JP" sz="2400" dirty="0" smtClean="0">
              <a:latin typeface="ＭＳ Ｐゴシック" panose="020B0600070205080204" pitchFamily="50" charset="-128"/>
              <a:ea typeface="ＭＳ Ｐゴシック" panose="020B0600070205080204" pitchFamily="50" charset="-128"/>
            </a:endParaRPr>
          </a:p>
        </p:txBody>
      </p:sp>
      <p:sp>
        <p:nvSpPr>
          <p:cNvPr id="6" name="角丸四角形 5"/>
          <p:cNvSpPr/>
          <p:nvPr/>
        </p:nvSpPr>
        <p:spPr>
          <a:xfrm>
            <a:off x="7006194" y="172068"/>
            <a:ext cx="1977656" cy="494359"/>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標準カリキュラム</a:t>
            </a:r>
          </a:p>
        </p:txBody>
      </p:sp>
    </p:spTree>
    <p:extLst>
      <p:ext uri="{BB962C8B-B14F-4D97-AF65-F5344CB8AC3E}">
        <p14:creationId xmlns:p14="http://schemas.microsoft.com/office/powerpoint/2010/main" val="41190354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2800" b="1" dirty="0" smtClean="0"/>
              <a:t>国連障害者権利条約の国内適応</a:t>
            </a:r>
            <a:endParaRPr kumimoji="1" lang="ja-JP" altLang="en-US" sz="2800" b="1" dirty="0"/>
          </a:p>
        </p:txBody>
      </p:sp>
      <p:sp>
        <p:nvSpPr>
          <p:cNvPr id="3" name="コンテンツ プレースホルダー 2"/>
          <p:cNvSpPr>
            <a:spLocks noGrp="1"/>
          </p:cNvSpPr>
          <p:nvPr>
            <p:ph idx="1"/>
          </p:nvPr>
        </p:nvSpPr>
        <p:spPr/>
        <p:txBody>
          <a:bodyPr>
            <a:normAutofit lnSpcReduction="10000"/>
          </a:bodyPr>
          <a:lstStyle/>
          <a:p>
            <a:r>
              <a:rPr kumimoji="1" lang="ja-JP" altLang="en-US" dirty="0" smtClean="0">
                <a:latin typeface="ＭＳ Ｐゴシック" panose="020B0600070205080204" pitchFamily="50" charset="-128"/>
                <a:ea typeface="ＭＳ Ｐゴシック" panose="020B0600070205080204" pitchFamily="50" charset="-128"/>
              </a:rPr>
              <a:t>障害者基本法（</a:t>
            </a:r>
            <a:r>
              <a:rPr kumimoji="1" lang="en-US" altLang="ja-JP" dirty="0" smtClean="0">
                <a:latin typeface="ＭＳ Ｐゴシック" panose="020B0600070205080204" pitchFamily="50" charset="-128"/>
                <a:ea typeface="ＭＳ Ｐゴシック" panose="020B0600070205080204" pitchFamily="50" charset="-128"/>
              </a:rPr>
              <a:t>2011</a:t>
            </a:r>
            <a:r>
              <a:rPr lang="ja-JP" altLang="en-US" dirty="0" smtClean="0">
                <a:latin typeface="ＭＳ Ｐゴシック" panose="020B0600070205080204" pitchFamily="50" charset="-128"/>
                <a:ea typeface="ＭＳ Ｐゴシック" panose="020B0600070205080204" pitchFamily="50" charset="-128"/>
              </a:rPr>
              <a:t>年改正）</a:t>
            </a:r>
            <a:endParaRPr kumimoji="1" lang="en-US" altLang="ja-JP" dirty="0" smtClean="0">
              <a:latin typeface="ＭＳ Ｐゴシック" panose="020B0600070205080204" pitchFamily="50" charset="-128"/>
              <a:ea typeface="ＭＳ Ｐゴシック" panose="020B0600070205080204" pitchFamily="50" charset="-128"/>
            </a:endParaRPr>
          </a:p>
          <a:p>
            <a:pPr lvl="1"/>
            <a:r>
              <a:rPr kumimoji="1" lang="ja-JP" altLang="en-US" dirty="0" smtClean="0">
                <a:latin typeface="ＭＳ Ｐゴシック" panose="020B0600070205080204" pitchFamily="50" charset="-128"/>
                <a:ea typeface="ＭＳ Ｐゴシック" panose="020B0600070205080204" pitchFamily="50" charset="-128"/>
              </a:rPr>
              <a:t>国連障害者権利条約の批准に伴い、障害の定義に難病</a:t>
            </a:r>
            <a:r>
              <a:rPr lang="ja-JP" altLang="en-US" dirty="0" smtClean="0">
                <a:latin typeface="ＭＳ Ｐゴシック" panose="020B0600070205080204" pitchFamily="50" charset="-128"/>
                <a:ea typeface="ＭＳ Ｐゴシック" panose="020B0600070205080204" pitchFamily="50" charset="-128"/>
              </a:rPr>
              <a:t>が加わるなど、障害の定義が拡大された。</a:t>
            </a:r>
            <a:endParaRPr lang="en-US" altLang="ja-JP" dirty="0" smtClean="0">
              <a:latin typeface="ＭＳ Ｐゴシック" panose="020B0600070205080204" pitchFamily="50" charset="-128"/>
              <a:ea typeface="ＭＳ Ｐゴシック" panose="020B0600070205080204" pitchFamily="50" charset="-128"/>
            </a:endParaRPr>
          </a:p>
          <a:p>
            <a:pPr lvl="1"/>
            <a:r>
              <a:rPr lang="ja-JP" altLang="en-US" dirty="0">
                <a:latin typeface="ＭＳ Ｐゴシック" panose="020B0600070205080204" pitchFamily="50" charset="-128"/>
                <a:ea typeface="ＭＳ Ｐゴシック" panose="020B0600070205080204" pitchFamily="50" charset="-128"/>
              </a:rPr>
              <a:t>合理的</a:t>
            </a:r>
            <a:r>
              <a:rPr lang="ja-JP" altLang="en-US" dirty="0" smtClean="0">
                <a:latin typeface="ＭＳ Ｐゴシック" panose="020B0600070205080204" pitchFamily="50" charset="-128"/>
                <a:ea typeface="ＭＳ Ｐゴシック" panose="020B0600070205080204" pitchFamily="50" charset="-128"/>
              </a:rPr>
              <a:t>配慮概念について導入がなされた。</a:t>
            </a:r>
            <a:endParaRPr kumimoji="1" lang="en-US" altLang="ja-JP" dirty="0" smtClean="0">
              <a:latin typeface="ＭＳ Ｐゴシック" panose="020B0600070205080204" pitchFamily="50" charset="-128"/>
              <a:ea typeface="ＭＳ Ｐゴシック" panose="020B0600070205080204" pitchFamily="50" charset="-128"/>
            </a:endParaRPr>
          </a:p>
          <a:p>
            <a:r>
              <a:rPr lang="ja-JP" altLang="en-US" dirty="0" smtClean="0">
                <a:latin typeface="ＭＳ Ｐゴシック" panose="020B0600070205080204" pitchFamily="50" charset="-128"/>
                <a:ea typeface="ＭＳ Ｐゴシック" panose="020B0600070205080204" pitchFamily="50" charset="-128"/>
              </a:rPr>
              <a:t>障害者総合支援法（</a:t>
            </a:r>
            <a:r>
              <a:rPr lang="en-US" altLang="ja-JP" dirty="0" smtClean="0">
                <a:latin typeface="ＭＳ Ｐゴシック" panose="020B0600070205080204" pitchFamily="50" charset="-128"/>
                <a:ea typeface="ＭＳ Ｐゴシック" panose="020B0600070205080204" pitchFamily="50" charset="-128"/>
              </a:rPr>
              <a:t>2012</a:t>
            </a:r>
            <a:r>
              <a:rPr lang="ja-JP" altLang="en-US" dirty="0" smtClean="0">
                <a:latin typeface="ＭＳ Ｐゴシック" panose="020B0600070205080204" pitchFamily="50" charset="-128"/>
                <a:ea typeface="ＭＳ Ｐゴシック" panose="020B0600070205080204" pitchFamily="50" charset="-128"/>
              </a:rPr>
              <a:t>年施行）</a:t>
            </a:r>
            <a:endParaRPr lang="en-US" altLang="ja-JP" dirty="0" smtClean="0">
              <a:latin typeface="ＭＳ Ｐゴシック" panose="020B0600070205080204" pitchFamily="50" charset="-128"/>
              <a:ea typeface="ＭＳ Ｐゴシック" panose="020B0600070205080204" pitchFamily="50" charset="-128"/>
            </a:endParaRPr>
          </a:p>
          <a:p>
            <a:pPr lvl="1"/>
            <a:r>
              <a:rPr lang="ja-JP" altLang="en-US" dirty="0">
                <a:latin typeface="ＭＳ Ｐゴシック" panose="020B0600070205080204" pitchFamily="50" charset="-128"/>
                <a:ea typeface="ＭＳ Ｐゴシック" panose="020B0600070205080204" pitchFamily="50" charset="-128"/>
              </a:rPr>
              <a:t>地域で生きる権利、地域で支援を受けて生きる権利、</a:t>
            </a:r>
            <a:r>
              <a:rPr lang="ja-JP" altLang="en-US" dirty="0" smtClean="0">
                <a:latin typeface="ＭＳ Ｐゴシック" panose="020B0600070205080204" pitchFamily="50" charset="-128"/>
                <a:ea typeface="ＭＳ Ｐゴシック" panose="020B0600070205080204" pitchFamily="50" charset="-128"/>
              </a:rPr>
              <a:t>その</a:t>
            </a:r>
            <a:r>
              <a:rPr lang="ja-JP" altLang="en-US" dirty="0">
                <a:latin typeface="ＭＳ Ｐゴシック" panose="020B0600070205080204" pitchFamily="50" charset="-128"/>
                <a:ea typeface="ＭＳ Ｐゴシック" panose="020B0600070205080204" pitchFamily="50" charset="-128"/>
              </a:rPr>
              <a:t>障壁</a:t>
            </a:r>
            <a:r>
              <a:rPr lang="ja-JP" altLang="en-US" dirty="0" smtClean="0">
                <a:latin typeface="ＭＳ Ｐゴシック" panose="020B0600070205080204" pitchFamily="50" charset="-128"/>
                <a:ea typeface="ＭＳ Ｐゴシック" panose="020B0600070205080204" pitchFamily="50" charset="-128"/>
              </a:rPr>
              <a:t>に</a:t>
            </a:r>
            <a:r>
              <a:rPr lang="ja-JP" altLang="en-US" dirty="0">
                <a:latin typeface="ＭＳ Ｐゴシック" panose="020B0600070205080204" pitchFamily="50" charset="-128"/>
                <a:ea typeface="ＭＳ Ｐゴシック" panose="020B0600070205080204" pitchFamily="50" charset="-128"/>
              </a:rPr>
              <a:t>なる制度や慣習の除去</a:t>
            </a:r>
            <a:r>
              <a:rPr lang="ja-JP" altLang="en-US" dirty="0" smtClean="0">
                <a:latin typeface="ＭＳ Ｐゴシック" panose="020B0600070205080204" pitchFamily="50" charset="-128"/>
                <a:ea typeface="ＭＳ Ｐゴシック" panose="020B0600070205080204" pitchFamily="50" charset="-128"/>
              </a:rPr>
              <a:t>や改善について。</a:t>
            </a:r>
            <a:endParaRPr lang="en-US" altLang="ja-JP" dirty="0" smtClean="0">
              <a:latin typeface="ＭＳ Ｐゴシック" panose="020B0600070205080204" pitchFamily="50" charset="-128"/>
              <a:ea typeface="ＭＳ Ｐゴシック" panose="020B0600070205080204" pitchFamily="50" charset="-128"/>
            </a:endParaRPr>
          </a:p>
          <a:p>
            <a:r>
              <a:rPr lang="ja-JP" altLang="en-US" dirty="0" smtClean="0">
                <a:latin typeface="ＭＳ Ｐゴシック" panose="020B0600070205080204" pitchFamily="50" charset="-128"/>
                <a:ea typeface="ＭＳ Ｐゴシック" panose="020B0600070205080204" pitchFamily="50" charset="-128"/>
              </a:rPr>
              <a:t>障害者</a:t>
            </a:r>
            <a:r>
              <a:rPr lang="ja-JP" altLang="en-US" dirty="0">
                <a:latin typeface="ＭＳ Ｐゴシック" panose="020B0600070205080204" pitchFamily="50" charset="-128"/>
                <a:ea typeface="ＭＳ Ｐゴシック" panose="020B0600070205080204" pitchFamily="50" charset="-128"/>
              </a:rPr>
              <a:t>差別解消法</a:t>
            </a:r>
            <a:r>
              <a:rPr lang="ja-JP" altLang="en-US" dirty="0" smtClean="0">
                <a:latin typeface="ＭＳ Ｐゴシック" panose="020B0600070205080204" pitchFamily="50" charset="-128"/>
                <a:ea typeface="ＭＳ Ｐゴシック" panose="020B0600070205080204" pitchFamily="50" charset="-128"/>
              </a:rPr>
              <a:t>（</a:t>
            </a:r>
            <a:r>
              <a:rPr lang="en-US" altLang="ja-JP" dirty="0" smtClean="0">
                <a:latin typeface="ＭＳ Ｐゴシック" panose="020B0600070205080204" pitchFamily="50" charset="-128"/>
                <a:ea typeface="ＭＳ Ｐゴシック" panose="020B0600070205080204" pitchFamily="50" charset="-128"/>
              </a:rPr>
              <a:t>2013</a:t>
            </a:r>
            <a:r>
              <a:rPr lang="ja-JP" altLang="en-US" dirty="0" smtClean="0">
                <a:latin typeface="ＭＳ Ｐゴシック" panose="020B0600070205080204" pitchFamily="50" charset="-128"/>
                <a:ea typeface="ＭＳ Ｐゴシック" panose="020B0600070205080204" pitchFamily="50" charset="-128"/>
              </a:rPr>
              <a:t>年成立・</a:t>
            </a:r>
            <a:r>
              <a:rPr lang="en-US" altLang="ja-JP" dirty="0" smtClean="0">
                <a:latin typeface="ＭＳ Ｐゴシック" panose="020B0600070205080204" pitchFamily="50" charset="-128"/>
                <a:ea typeface="ＭＳ Ｐゴシック" panose="020B0600070205080204" pitchFamily="50" charset="-128"/>
              </a:rPr>
              <a:t>2016</a:t>
            </a:r>
            <a:r>
              <a:rPr lang="ja-JP" altLang="en-US" dirty="0">
                <a:latin typeface="ＭＳ Ｐゴシック" panose="020B0600070205080204" pitchFamily="50" charset="-128"/>
                <a:ea typeface="ＭＳ Ｐゴシック" panose="020B0600070205080204" pitchFamily="50" charset="-128"/>
              </a:rPr>
              <a:t>年施行）</a:t>
            </a:r>
            <a:endParaRPr lang="en-US" altLang="ja-JP" dirty="0">
              <a:latin typeface="ＭＳ Ｐゴシック" panose="020B0600070205080204" pitchFamily="50" charset="-128"/>
              <a:ea typeface="ＭＳ Ｐゴシック" panose="020B0600070205080204" pitchFamily="50" charset="-128"/>
            </a:endParaRPr>
          </a:p>
          <a:p>
            <a:pPr lvl="1"/>
            <a:r>
              <a:rPr lang="ja-JP" altLang="en-US" dirty="0">
                <a:latin typeface="ＭＳ Ｐゴシック" panose="020B0600070205080204" pitchFamily="50" charset="-128"/>
                <a:ea typeface="ＭＳ Ｐゴシック" panose="020B0600070205080204" pitchFamily="50" charset="-128"/>
              </a:rPr>
              <a:t>合理的</a:t>
            </a:r>
            <a:r>
              <a:rPr lang="ja-JP" altLang="en-US" dirty="0" smtClean="0">
                <a:latin typeface="ＭＳ Ｐゴシック" panose="020B0600070205080204" pitchFamily="50" charset="-128"/>
                <a:ea typeface="ＭＳ Ｐゴシック" panose="020B0600070205080204" pitchFamily="50" charset="-128"/>
              </a:rPr>
              <a:t>配慮提供の</a:t>
            </a:r>
            <a:r>
              <a:rPr lang="ja-JP" altLang="en-US" dirty="0">
                <a:latin typeface="ＭＳ Ｐゴシック" panose="020B0600070205080204" pitchFamily="50" charset="-128"/>
                <a:ea typeface="ＭＳ Ｐゴシック" panose="020B0600070205080204" pitchFamily="50" charset="-128"/>
              </a:rPr>
              <a:t>義務付けが行政機関に対して行われ、一般企業については努力義務とされた。</a:t>
            </a:r>
            <a:endParaRPr lang="en-US" altLang="ja-JP" dirty="0">
              <a:latin typeface="ＭＳ Ｐゴシック" panose="020B0600070205080204" pitchFamily="50" charset="-128"/>
              <a:ea typeface="ＭＳ Ｐゴシック" panose="020B0600070205080204" pitchFamily="50" charset="-128"/>
            </a:endParaRPr>
          </a:p>
          <a:p>
            <a:pPr lvl="1"/>
            <a:endParaRPr lang="en-US" altLang="ja-JP" dirty="0">
              <a:latin typeface="ＭＳ Ｐゴシック" panose="020B0600070205080204" pitchFamily="50" charset="-128"/>
              <a:ea typeface="ＭＳ Ｐゴシック" panose="020B0600070205080204" pitchFamily="50" charset="-128"/>
            </a:endParaRPr>
          </a:p>
          <a:p>
            <a:endParaRPr lang="en-US" altLang="ja-JP" dirty="0" smtClean="0"/>
          </a:p>
          <a:p>
            <a:endParaRPr lang="en-US" altLang="ja-JP" dirty="0" smtClean="0"/>
          </a:p>
          <a:p>
            <a:endParaRPr kumimoji="1" lang="ja-JP" altLang="en-US" dirty="0"/>
          </a:p>
        </p:txBody>
      </p:sp>
      <p:sp>
        <p:nvSpPr>
          <p:cNvPr id="5" name="角丸四角形 4"/>
          <p:cNvSpPr/>
          <p:nvPr/>
        </p:nvSpPr>
        <p:spPr>
          <a:xfrm>
            <a:off x="7006194" y="172068"/>
            <a:ext cx="1977656" cy="457201"/>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標準カリキュラム</a:t>
            </a:r>
            <a:endParaRPr kumimoji="1" lang="ja-JP" altLang="en-US" sz="1200"/>
          </a:p>
        </p:txBody>
      </p:sp>
    </p:spTree>
    <p:extLst>
      <p:ext uri="{BB962C8B-B14F-4D97-AF65-F5344CB8AC3E}">
        <p14:creationId xmlns:p14="http://schemas.microsoft.com/office/powerpoint/2010/main" val="11243976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smtClean="0">
                <a:latin typeface="ＭＳ Ｐゴシック" panose="020B0600070205080204" pitchFamily="50" charset="-128"/>
                <a:ea typeface="ＭＳ Ｐゴシック" panose="020B0600070205080204" pitchFamily="50" charset="-128"/>
              </a:rPr>
              <a:t>障害福祉の法制度について</a:t>
            </a:r>
            <a:endParaRPr kumimoji="1" lang="ja-JP" altLang="en-US" sz="4000" dirty="0">
              <a:latin typeface="ＭＳ Ｐゴシック" panose="020B0600070205080204" pitchFamily="50" charset="-128"/>
              <a:ea typeface="ＭＳ Ｐゴシック" panose="020B0600070205080204" pitchFamily="50" charset="-128"/>
            </a:endParaRPr>
          </a:p>
        </p:txBody>
      </p:sp>
      <p:sp>
        <p:nvSpPr>
          <p:cNvPr id="3" name="テキスト プレースホルダー 2"/>
          <p:cNvSpPr>
            <a:spLocks noGrp="1"/>
          </p:cNvSpPr>
          <p:nvPr>
            <p:ph type="body" idx="1"/>
          </p:nvPr>
        </p:nvSpPr>
        <p:spPr/>
        <p:txBody>
          <a:bodyPr/>
          <a:lstStyle/>
          <a:p>
            <a:endParaRPr kumimoji="1" lang="ja-JP" altLang="en-US" dirty="0"/>
          </a:p>
        </p:txBody>
      </p:sp>
      <p:sp>
        <p:nvSpPr>
          <p:cNvPr id="5" name="角丸四角形 4"/>
          <p:cNvSpPr/>
          <p:nvPr/>
        </p:nvSpPr>
        <p:spPr>
          <a:xfrm>
            <a:off x="8171098" y="77170"/>
            <a:ext cx="898364" cy="457201"/>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他科目</a:t>
            </a:r>
            <a:endParaRPr kumimoji="1" lang="ja-JP" altLang="en-US" sz="1200"/>
          </a:p>
        </p:txBody>
      </p:sp>
    </p:spTree>
    <p:extLst>
      <p:ext uri="{BB962C8B-B14F-4D97-AF65-F5344CB8AC3E}">
        <p14:creationId xmlns:p14="http://schemas.microsoft.com/office/powerpoint/2010/main" val="3159100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1" name="直線コネクタ 80"/>
          <p:cNvCxnSpPr/>
          <p:nvPr/>
        </p:nvCxnSpPr>
        <p:spPr>
          <a:xfrm flipV="1">
            <a:off x="1547664" y="2108046"/>
            <a:ext cx="13481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直線コネクタ 83"/>
          <p:cNvCxnSpPr/>
          <p:nvPr/>
        </p:nvCxnSpPr>
        <p:spPr>
          <a:xfrm>
            <a:off x="1846803" y="2099621"/>
            <a:ext cx="7226587" cy="0"/>
          </a:xfrm>
          <a:prstGeom prst="line">
            <a:avLst/>
          </a:prstGeom>
          <a:ln>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93" name="右矢印 92"/>
          <p:cNvSpPr/>
          <p:nvPr/>
        </p:nvSpPr>
        <p:spPr>
          <a:xfrm>
            <a:off x="3342947" y="703774"/>
            <a:ext cx="4486070" cy="1002126"/>
          </a:xfrm>
          <a:prstGeom prst="rightArrow">
            <a:avLst>
              <a:gd name="adj1" fmla="val 50000"/>
              <a:gd name="adj2" fmla="val 48688"/>
            </a:avLst>
          </a:prstGeom>
          <a:solidFill>
            <a:srgbClr val="CCCCFF"/>
          </a:solidFill>
          <a:ln>
            <a:noFill/>
          </a:ln>
        </p:spPr>
        <p:style>
          <a:lnRef idx="2">
            <a:schemeClr val="accent1">
              <a:shade val="50000"/>
            </a:schemeClr>
          </a:lnRef>
          <a:fillRef idx="1">
            <a:schemeClr val="accent1"/>
          </a:fillRef>
          <a:effectRef idx="0">
            <a:schemeClr val="accent1"/>
          </a:effectRef>
          <a:fontRef idx="minor">
            <a:schemeClr val="lt1"/>
          </a:fontRef>
        </p:style>
        <p:txBody>
          <a:bodyPr lIns="84315" tIns="42160" rIns="84315" bIns="42160" anchor="b"/>
          <a:lstStyle/>
          <a:p>
            <a:pPr algn="ctr">
              <a:defRPr/>
            </a:pPr>
            <a:r>
              <a:rPr lang="ja-JP" altLang="en-US" sz="1477" b="1" dirty="0">
                <a:solidFill>
                  <a:srgbClr val="1F497D">
                    <a:lumMod val="75000"/>
                  </a:srgbClr>
                </a:solidFill>
                <a:latin typeface="ＭＳ Ｐゴシック"/>
              </a:rPr>
              <a:t>「ノーマライゼーション」理念の浸透</a:t>
            </a:r>
            <a:endParaRPr lang="en-US" altLang="ja-JP" sz="1015" dirty="0">
              <a:solidFill>
                <a:srgbClr val="1F497D">
                  <a:lumMod val="75000"/>
                </a:srgbClr>
              </a:solidFill>
            </a:endParaRPr>
          </a:p>
          <a:p>
            <a:pPr algn="ctr">
              <a:defRPr/>
            </a:pPr>
            <a:endParaRPr lang="en-US" altLang="ja-JP" sz="923" b="1" dirty="0">
              <a:solidFill>
                <a:srgbClr val="1F497D">
                  <a:lumMod val="75000"/>
                </a:srgbClr>
              </a:solidFill>
              <a:latin typeface="ＭＳ Ｐゴシック"/>
            </a:endParaRPr>
          </a:p>
        </p:txBody>
      </p:sp>
      <p:cxnSp>
        <p:nvCxnSpPr>
          <p:cNvPr id="59" name="直線コネクタ 58"/>
          <p:cNvCxnSpPr/>
          <p:nvPr/>
        </p:nvCxnSpPr>
        <p:spPr>
          <a:xfrm flipV="1">
            <a:off x="71504" y="2498435"/>
            <a:ext cx="9001857" cy="4741"/>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71" name="テキスト ボックス 70"/>
          <p:cNvSpPr txBox="1"/>
          <p:nvPr/>
        </p:nvSpPr>
        <p:spPr>
          <a:xfrm>
            <a:off x="4722454" y="2897620"/>
            <a:ext cx="713643" cy="255639"/>
          </a:xfrm>
          <a:prstGeom prst="rect">
            <a:avLst/>
          </a:prstGeom>
          <a:noFill/>
        </p:spPr>
        <p:txBody>
          <a:bodyPr lIns="84315" tIns="42160" rIns="84315" bIns="42160">
            <a:spAutoFit/>
          </a:bodyPr>
          <a:lstStyle/>
          <a:p>
            <a:pPr algn="ctr">
              <a:defRPr/>
            </a:pPr>
            <a:r>
              <a:rPr lang="en-US" altLang="ja-JP" sz="1108" dirty="0">
                <a:solidFill>
                  <a:prstClr val="black"/>
                </a:solidFill>
                <a:latin typeface="ＭＳ Ｐゴシック"/>
                <a:ea typeface="ＭＳ Ｐゴシック"/>
              </a:rPr>
              <a:t>【H15】</a:t>
            </a:r>
            <a:endParaRPr lang="ja-JP" altLang="en-US" sz="1108" dirty="0">
              <a:solidFill>
                <a:prstClr val="black"/>
              </a:solidFill>
              <a:latin typeface="ＭＳ Ｐゴシック"/>
              <a:ea typeface="ＭＳ Ｐゴシック"/>
            </a:endParaRPr>
          </a:p>
        </p:txBody>
      </p:sp>
      <p:sp>
        <p:nvSpPr>
          <p:cNvPr id="91" name="正方形/長方形 90"/>
          <p:cNvSpPr/>
          <p:nvPr/>
        </p:nvSpPr>
        <p:spPr>
          <a:xfrm>
            <a:off x="2412347" y="975217"/>
            <a:ext cx="215457" cy="492951"/>
          </a:xfrm>
          <a:prstGeom prst="rect">
            <a:avLst/>
          </a:prstGeom>
          <a:solidFill>
            <a:srgbClr val="CCCCFF"/>
          </a:solidFill>
          <a:ln>
            <a:noFill/>
          </a:ln>
        </p:spPr>
        <p:style>
          <a:lnRef idx="2">
            <a:schemeClr val="accent1">
              <a:shade val="50000"/>
            </a:schemeClr>
          </a:lnRef>
          <a:fillRef idx="1">
            <a:schemeClr val="accent1"/>
          </a:fillRef>
          <a:effectRef idx="0">
            <a:schemeClr val="accent1"/>
          </a:effectRef>
          <a:fontRef idx="minor">
            <a:schemeClr val="lt1"/>
          </a:fontRef>
        </p:style>
        <p:txBody>
          <a:bodyPr lIns="84315" tIns="42160" rIns="84315" bIns="42160" anchor="ctr"/>
          <a:lstStyle/>
          <a:p>
            <a:pPr algn="ctr">
              <a:defRPr/>
            </a:pPr>
            <a:endParaRPr lang="ja-JP" altLang="en-US" sz="1108">
              <a:solidFill>
                <a:prstClr val="white"/>
              </a:solidFill>
            </a:endParaRPr>
          </a:p>
        </p:txBody>
      </p:sp>
      <p:sp>
        <p:nvSpPr>
          <p:cNvPr id="92" name="正方形/長方形 91"/>
          <p:cNvSpPr/>
          <p:nvPr/>
        </p:nvSpPr>
        <p:spPr>
          <a:xfrm>
            <a:off x="2699815" y="975217"/>
            <a:ext cx="534865" cy="492951"/>
          </a:xfrm>
          <a:prstGeom prst="rect">
            <a:avLst/>
          </a:prstGeom>
          <a:solidFill>
            <a:srgbClr val="CCCCFF"/>
          </a:solidFill>
          <a:ln>
            <a:noFill/>
          </a:ln>
        </p:spPr>
        <p:style>
          <a:lnRef idx="2">
            <a:schemeClr val="accent1">
              <a:shade val="50000"/>
            </a:schemeClr>
          </a:lnRef>
          <a:fillRef idx="1">
            <a:schemeClr val="accent1"/>
          </a:fillRef>
          <a:effectRef idx="0">
            <a:schemeClr val="accent1"/>
          </a:effectRef>
          <a:fontRef idx="minor">
            <a:schemeClr val="lt1"/>
          </a:fontRef>
        </p:style>
        <p:txBody>
          <a:bodyPr lIns="84315" tIns="42160" rIns="84315" bIns="42160" anchor="ctr"/>
          <a:lstStyle/>
          <a:p>
            <a:pPr algn="ctr">
              <a:defRPr/>
            </a:pPr>
            <a:endParaRPr lang="ja-JP" altLang="en-US" sz="1108">
              <a:solidFill>
                <a:prstClr val="white"/>
              </a:solidFill>
            </a:endParaRPr>
          </a:p>
        </p:txBody>
      </p:sp>
      <p:sp>
        <p:nvSpPr>
          <p:cNvPr id="44" name="テキスト ボックス 43"/>
          <p:cNvSpPr txBox="1"/>
          <p:nvPr/>
        </p:nvSpPr>
        <p:spPr>
          <a:xfrm>
            <a:off x="1813615" y="1634620"/>
            <a:ext cx="537365" cy="255639"/>
          </a:xfrm>
          <a:prstGeom prst="rect">
            <a:avLst/>
          </a:prstGeom>
          <a:noFill/>
        </p:spPr>
        <p:txBody>
          <a:bodyPr wrap="none" lIns="84315" tIns="42160" rIns="84315" bIns="42160">
            <a:spAutoFit/>
          </a:bodyPr>
          <a:lstStyle/>
          <a:p>
            <a:pPr>
              <a:defRPr/>
            </a:pPr>
            <a:r>
              <a:rPr lang="en-US" altLang="ja-JP" sz="1108" dirty="0">
                <a:solidFill>
                  <a:prstClr val="black"/>
                </a:solidFill>
                <a:latin typeface="ＭＳ Ｐゴシック"/>
                <a:ea typeface="ＭＳ Ｐゴシック"/>
              </a:rPr>
              <a:t>【S56】</a:t>
            </a:r>
            <a:endParaRPr lang="ja-JP" altLang="en-US" sz="1108" dirty="0">
              <a:solidFill>
                <a:prstClr val="black"/>
              </a:solidFill>
              <a:latin typeface="ＭＳ Ｐゴシック"/>
              <a:ea typeface="ＭＳ Ｐゴシック"/>
            </a:endParaRPr>
          </a:p>
        </p:txBody>
      </p:sp>
      <p:sp>
        <p:nvSpPr>
          <p:cNvPr id="52" name="正方形/長方形 51"/>
          <p:cNvSpPr/>
          <p:nvPr/>
        </p:nvSpPr>
        <p:spPr>
          <a:xfrm>
            <a:off x="86288" y="1751817"/>
            <a:ext cx="1528784" cy="604540"/>
          </a:xfrm>
          <a:prstGeom prst="rect">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84315" tIns="42160" rIns="84315" bIns="42160" anchor="ctr"/>
          <a:lstStyle/>
          <a:p>
            <a:pPr algn="ctr">
              <a:defRPr/>
            </a:pPr>
            <a:r>
              <a:rPr lang="ja-JP" altLang="en-US" sz="1108" b="1" dirty="0">
                <a:solidFill>
                  <a:prstClr val="black"/>
                </a:solidFill>
                <a:latin typeface="ＭＳ Ｐゴシック"/>
              </a:rPr>
              <a:t>障害者基本法</a:t>
            </a:r>
            <a:endParaRPr lang="en-US" altLang="ja-JP" sz="1108" b="1" dirty="0">
              <a:solidFill>
                <a:prstClr val="black"/>
              </a:solidFill>
              <a:latin typeface="ＭＳ Ｐゴシック"/>
            </a:endParaRPr>
          </a:p>
          <a:p>
            <a:pPr algn="ctr">
              <a:defRPr/>
            </a:pPr>
            <a:r>
              <a:rPr lang="ja-JP" altLang="en-US" sz="1015" dirty="0">
                <a:solidFill>
                  <a:prstClr val="black"/>
                </a:solidFill>
                <a:latin typeface="ＭＳ Ｐゴシック"/>
              </a:rPr>
              <a:t>（心身障害者対策基本法</a:t>
            </a:r>
            <a:endParaRPr lang="en-US" altLang="ja-JP" sz="1015" dirty="0">
              <a:solidFill>
                <a:prstClr val="black"/>
              </a:solidFill>
              <a:latin typeface="ＭＳ Ｐゴシック"/>
            </a:endParaRPr>
          </a:p>
          <a:p>
            <a:pPr algn="ctr">
              <a:defRPr/>
            </a:pPr>
            <a:r>
              <a:rPr lang="ja-JP" altLang="en-US" sz="1015" dirty="0">
                <a:solidFill>
                  <a:prstClr val="black"/>
                </a:solidFill>
                <a:latin typeface="ＭＳ Ｐゴシック"/>
              </a:rPr>
              <a:t>として昭和</a:t>
            </a:r>
            <a:r>
              <a:rPr lang="en-US" altLang="ja-JP" sz="1015" dirty="0">
                <a:solidFill>
                  <a:prstClr val="black"/>
                </a:solidFill>
                <a:latin typeface="ＭＳ Ｐゴシック"/>
              </a:rPr>
              <a:t>45</a:t>
            </a:r>
            <a:r>
              <a:rPr lang="ja-JP" altLang="en-US" sz="1015" dirty="0">
                <a:solidFill>
                  <a:prstClr val="black"/>
                </a:solidFill>
                <a:latin typeface="ＭＳ Ｐゴシック"/>
              </a:rPr>
              <a:t>年制定）</a:t>
            </a:r>
          </a:p>
        </p:txBody>
      </p:sp>
      <p:sp>
        <p:nvSpPr>
          <p:cNvPr id="7181" name="Text Box 23" descr="セーム皮"/>
          <p:cNvSpPr txBox="1">
            <a:spLocks noChangeArrowheads="1"/>
          </p:cNvSpPr>
          <p:nvPr/>
        </p:nvSpPr>
        <p:spPr bwMode="auto">
          <a:xfrm rot="-5400000">
            <a:off x="1517498" y="2002974"/>
            <a:ext cx="445477" cy="213135"/>
          </a:xfrm>
          <a:prstGeom prst="rect">
            <a:avLst/>
          </a:prstGeom>
          <a:noFill/>
          <a:ln w="9525">
            <a:noFill/>
            <a:miter lim="800000"/>
            <a:headEnd/>
            <a:tailEnd/>
          </a:ln>
        </p:spPr>
        <p:txBody>
          <a:bodyPr lIns="89105" tIns="0" rIns="89105" bIns="0">
            <a:spAutoFit/>
          </a:bodyPr>
          <a:lstStyle/>
          <a:p>
            <a:pPr algn="ctr" defTabSz="891485">
              <a:spcBef>
                <a:spcPct val="50000"/>
              </a:spcBef>
            </a:pPr>
            <a:r>
              <a:rPr lang="en-US" altLang="ja-JP" sz="1385" b="1" dirty="0">
                <a:solidFill>
                  <a:prstClr val="black"/>
                </a:solidFill>
                <a:latin typeface="JustUnitMarkG" pitchFamily="2" charset="2"/>
              </a:rPr>
              <a:t></a:t>
            </a:r>
          </a:p>
        </p:txBody>
      </p:sp>
      <p:cxnSp>
        <p:nvCxnSpPr>
          <p:cNvPr id="51" name="直線コネクタ 50"/>
          <p:cNvCxnSpPr/>
          <p:nvPr/>
        </p:nvCxnSpPr>
        <p:spPr>
          <a:xfrm flipV="1">
            <a:off x="1856091" y="5601046"/>
            <a:ext cx="7226587" cy="0"/>
          </a:xfrm>
          <a:prstGeom prst="line">
            <a:avLst/>
          </a:prstGeom>
          <a:ln>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flipV="1">
            <a:off x="1856045" y="4455760"/>
            <a:ext cx="7226583" cy="0"/>
          </a:xfrm>
          <a:prstGeom prst="line">
            <a:avLst/>
          </a:prstGeom>
          <a:ln>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flipV="1">
            <a:off x="1569646" y="3262473"/>
            <a:ext cx="13481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188" name="Text Box 23" descr="セーム皮"/>
          <p:cNvSpPr txBox="1">
            <a:spLocks noChangeArrowheads="1"/>
          </p:cNvSpPr>
          <p:nvPr/>
        </p:nvSpPr>
        <p:spPr bwMode="auto">
          <a:xfrm rot="-5400000">
            <a:off x="1372650" y="3154447"/>
            <a:ext cx="735623" cy="213135"/>
          </a:xfrm>
          <a:prstGeom prst="rect">
            <a:avLst/>
          </a:prstGeom>
          <a:noFill/>
          <a:ln w="9525">
            <a:noFill/>
            <a:miter lim="800000"/>
            <a:headEnd/>
            <a:tailEnd/>
          </a:ln>
        </p:spPr>
        <p:txBody>
          <a:bodyPr lIns="89105" tIns="0" rIns="89105" bIns="0">
            <a:spAutoFit/>
          </a:bodyPr>
          <a:lstStyle/>
          <a:p>
            <a:pPr algn="ctr" defTabSz="891485">
              <a:spcBef>
                <a:spcPct val="50000"/>
              </a:spcBef>
            </a:pPr>
            <a:r>
              <a:rPr lang="en-US" altLang="ja-JP" sz="1385" b="1" dirty="0">
                <a:solidFill>
                  <a:prstClr val="black"/>
                </a:solidFill>
                <a:latin typeface="JustUnitMarkG" pitchFamily="2" charset="2"/>
              </a:rPr>
              <a:t></a:t>
            </a:r>
          </a:p>
        </p:txBody>
      </p:sp>
      <p:sp>
        <p:nvSpPr>
          <p:cNvPr id="7189" name="Text Box 23" descr="セーム皮"/>
          <p:cNvSpPr txBox="1">
            <a:spLocks noChangeArrowheads="1"/>
          </p:cNvSpPr>
          <p:nvPr/>
        </p:nvSpPr>
        <p:spPr bwMode="auto">
          <a:xfrm rot="-5400000">
            <a:off x="1373167" y="4339214"/>
            <a:ext cx="734158" cy="213135"/>
          </a:xfrm>
          <a:prstGeom prst="rect">
            <a:avLst/>
          </a:prstGeom>
          <a:noFill/>
          <a:ln w="9525">
            <a:noFill/>
            <a:miter lim="800000"/>
            <a:headEnd/>
            <a:tailEnd/>
          </a:ln>
        </p:spPr>
        <p:txBody>
          <a:bodyPr lIns="89105" tIns="0" rIns="89105" bIns="0">
            <a:spAutoFit/>
          </a:bodyPr>
          <a:lstStyle/>
          <a:p>
            <a:pPr algn="ctr" defTabSz="891485">
              <a:spcBef>
                <a:spcPct val="50000"/>
              </a:spcBef>
            </a:pPr>
            <a:r>
              <a:rPr lang="en-US" altLang="ja-JP" sz="1385" b="1" dirty="0">
                <a:solidFill>
                  <a:prstClr val="black"/>
                </a:solidFill>
                <a:latin typeface="JustUnitMarkG" pitchFamily="2" charset="2"/>
              </a:rPr>
              <a:t></a:t>
            </a:r>
          </a:p>
        </p:txBody>
      </p:sp>
      <p:sp>
        <p:nvSpPr>
          <p:cNvPr id="7190" name="Text Box 23" descr="セーム皮"/>
          <p:cNvSpPr txBox="1">
            <a:spLocks noChangeArrowheads="1"/>
          </p:cNvSpPr>
          <p:nvPr/>
        </p:nvSpPr>
        <p:spPr bwMode="auto">
          <a:xfrm rot="-5400000">
            <a:off x="1443245" y="5497591"/>
            <a:ext cx="621323" cy="213135"/>
          </a:xfrm>
          <a:prstGeom prst="rect">
            <a:avLst/>
          </a:prstGeom>
          <a:noFill/>
          <a:ln w="9525">
            <a:noFill/>
            <a:miter lim="800000"/>
            <a:headEnd/>
            <a:tailEnd/>
          </a:ln>
        </p:spPr>
        <p:txBody>
          <a:bodyPr lIns="89105" tIns="0" rIns="89105" bIns="0">
            <a:spAutoFit/>
          </a:bodyPr>
          <a:lstStyle/>
          <a:p>
            <a:pPr algn="ctr" defTabSz="891485">
              <a:spcBef>
                <a:spcPct val="50000"/>
              </a:spcBef>
            </a:pPr>
            <a:r>
              <a:rPr lang="en-US" altLang="ja-JP" sz="1385" b="1" dirty="0">
                <a:solidFill>
                  <a:prstClr val="black"/>
                </a:solidFill>
                <a:latin typeface="JustUnitMarkG" pitchFamily="2" charset="2"/>
              </a:rPr>
              <a:t></a:t>
            </a:r>
          </a:p>
        </p:txBody>
      </p:sp>
      <p:cxnSp>
        <p:nvCxnSpPr>
          <p:cNvPr id="30" name="直線コネクタ 29"/>
          <p:cNvCxnSpPr/>
          <p:nvPr/>
        </p:nvCxnSpPr>
        <p:spPr>
          <a:xfrm flipV="1">
            <a:off x="1569646" y="4447969"/>
            <a:ext cx="13481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flipV="1">
            <a:off x="1569646" y="5589604"/>
            <a:ext cx="134815" cy="146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flipV="1">
            <a:off x="1846870" y="3262473"/>
            <a:ext cx="7226511" cy="0"/>
          </a:xfrm>
          <a:prstGeom prst="line">
            <a:avLst/>
          </a:prstGeom>
          <a:ln>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47" name="正方形/長方形 46"/>
          <p:cNvSpPr/>
          <p:nvPr/>
        </p:nvSpPr>
        <p:spPr>
          <a:xfrm>
            <a:off x="5639739" y="3163180"/>
            <a:ext cx="328110" cy="2093718"/>
          </a:xfrm>
          <a:prstGeom prst="rect">
            <a:avLst/>
          </a:prstGeom>
          <a:solidFill>
            <a:schemeClr val="accent6">
              <a:lumMod val="60000"/>
              <a:lumOff val="40000"/>
            </a:schemeClr>
          </a:solidFill>
          <a:ln w="285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lIns="84315" tIns="42160" rIns="84315" bIns="42160" anchor="ctr"/>
          <a:lstStyle/>
          <a:p>
            <a:pPr algn="ctr">
              <a:defRPr/>
            </a:pPr>
            <a:r>
              <a:rPr lang="ja-JP" altLang="en-US" sz="1477" b="1" dirty="0">
                <a:solidFill>
                  <a:prstClr val="black"/>
                </a:solidFill>
              </a:rPr>
              <a:t>障害者自立支援法施行</a:t>
            </a:r>
          </a:p>
        </p:txBody>
      </p:sp>
      <p:sp>
        <p:nvSpPr>
          <p:cNvPr id="49" name="テキスト ボックス 48"/>
          <p:cNvSpPr txBox="1"/>
          <p:nvPr/>
        </p:nvSpPr>
        <p:spPr>
          <a:xfrm>
            <a:off x="5469330" y="2897620"/>
            <a:ext cx="715108" cy="255639"/>
          </a:xfrm>
          <a:prstGeom prst="rect">
            <a:avLst/>
          </a:prstGeom>
          <a:noFill/>
        </p:spPr>
        <p:txBody>
          <a:bodyPr lIns="84315" tIns="42160" rIns="84315" bIns="42160">
            <a:spAutoFit/>
          </a:bodyPr>
          <a:lstStyle/>
          <a:p>
            <a:pPr algn="ctr">
              <a:defRPr/>
            </a:pPr>
            <a:r>
              <a:rPr lang="en-US" altLang="ja-JP" sz="1108" dirty="0">
                <a:solidFill>
                  <a:prstClr val="black"/>
                </a:solidFill>
                <a:latin typeface="ＭＳ Ｐゴシック"/>
                <a:ea typeface="ＭＳ Ｐゴシック"/>
              </a:rPr>
              <a:t>【H18】</a:t>
            </a:r>
            <a:endParaRPr lang="ja-JP" altLang="en-US" sz="1108" dirty="0">
              <a:solidFill>
                <a:prstClr val="black"/>
              </a:solidFill>
              <a:latin typeface="ＭＳ Ｐゴシック"/>
              <a:ea typeface="ＭＳ Ｐゴシック"/>
            </a:endParaRPr>
          </a:p>
        </p:txBody>
      </p:sp>
      <p:sp>
        <p:nvSpPr>
          <p:cNvPr id="68" name="角丸四角形 67"/>
          <p:cNvSpPr/>
          <p:nvPr/>
        </p:nvSpPr>
        <p:spPr>
          <a:xfrm>
            <a:off x="7097819" y="3129894"/>
            <a:ext cx="465282" cy="2604984"/>
          </a:xfrm>
          <a:prstGeom prst="roundRect">
            <a:avLst/>
          </a:prstGeom>
          <a:solidFill>
            <a:srgbClr val="FF8029"/>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lIns="84315" tIns="42160" rIns="84315" bIns="42160" anchor="ctr"/>
          <a:lstStyle/>
          <a:p>
            <a:pPr algn="ctr">
              <a:defRPr/>
            </a:pPr>
            <a:r>
              <a:rPr lang="ja-JP" altLang="en-US" sz="1477" b="1" dirty="0">
                <a:solidFill>
                  <a:prstClr val="black"/>
                </a:solidFill>
              </a:rPr>
              <a:t>障害者総合支援法施行</a:t>
            </a:r>
          </a:p>
        </p:txBody>
      </p:sp>
      <p:sp>
        <p:nvSpPr>
          <p:cNvPr id="70" name="正方形/長方形 69"/>
          <p:cNvSpPr/>
          <p:nvPr/>
        </p:nvSpPr>
        <p:spPr>
          <a:xfrm>
            <a:off x="4904137" y="3163162"/>
            <a:ext cx="332345" cy="2059659"/>
          </a:xfrm>
          <a:prstGeom prst="rect">
            <a:avLst/>
          </a:prstGeom>
          <a:solidFill>
            <a:schemeClr val="accent6">
              <a:lumMod val="60000"/>
              <a:lumOff val="40000"/>
            </a:schemeClr>
          </a:solidFill>
          <a:ln w="285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lIns="84315" tIns="42160" rIns="84315" bIns="42160" anchor="ctr"/>
          <a:lstStyle/>
          <a:p>
            <a:pPr algn="ctr">
              <a:defRPr/>
            </a:pPr>
            <a:r>
              <a:rPr lang="ja-JP" altLang="en-US" sz="1477" b="1" dirty="0">
                <a:solidFill>
                  <a:prstClr val="black"/>
                </a:solidFill>
              </a:rPr>
              <a:t>支援費制度の施行</a:t>
            </a:r>
          </a:p>
        </p:txBody>
      </p:sp>
      <p:sp>
        <p:nvSpPr>
          <p:cNvPr id="74" name="円/楕円 73"/>
          <p:cNvSpPr/>
          <p:nvPr/>
        </p:nvSpPr>
        <p:spPr>
          <a:xfrm>
            <a:off x="2212381" y="5266525"/>
            <a:ext cx="988882" cy="688296"/>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108" dirty="0">
                <a:solidFill>
                  <a:prstClr val="black"/>
                </a:solidFill>
              </a:rPr>
              <a:t>精神衛生法から精神保健法へ</a:t>
            </a:r>
          </a:p>
        </p:txBody>
      </p:sp>
      <p:sp>
        <p:nvSpPr>
          <p:cNvPr id="75" name="テキスト ボックス 74"/>
          <p:cNvSpPr txBox="1"/>
          <p:nvPr/>
        </p:nvSpPr>
        <p:spPr>
          <a:xfrm>
            <a:off x="2079478" y="5068048"/>
            <a:ext cx="713643" cy="255639"/>
          </a:xfrm>
          <a:prstGeom prst="rect">
            <a:avLst/>
          </a:prstGeom>
          <a:noFill/>
        </p:spPr>
        <p:txBody>
          <a:bodyPr lIns="84315" tIns="42160" rIns="84315" bIns="42160">
            <a:spAutoFit/>
          </a:bodyPr>
          <a:lstStyle/>
          <a:p>
            <a:pPr algn="ctr">
              <a:defRPr/>
            </a:pPr>
            <a:r>
              <a:rPr lang="en-US" altLang="ja-JP" sz="1108" dirty="0">
                <a:solidFill>
                  <a:prstClr val="black"/>
                </a:solidFill>
                <a:latin typeface="ＭＳ Ｐゴシック"/>
                <a:ea typeface="ＭＳ Ｐゴシック"/>
              </a:rPr>
              <a:t>【S62】</a:t>
            </a:r>
            <a:endParaRPr lang="ja-JP" altLang="en-US" sz="1108" dirty="0">
              <a:solidFill>
                <a:prstClr val="black"/>
              </a:solidFill>
              <a:latin typeface="ＭＳ Ｐゴシック"/>
              <a:ea typeface="ＭＳ Ｐゴシック"/>
            </a:endParaRPr>
          </a:p>
        </p:txBody>
      </p:sp>
      <p:sp>
        <p:nvSpPr>
          <p:cNvPr id="76" name="円/楕円 75"/>
          <p:cNvSpPr/>
          <p:nvPr/>
        </p:nvSpPr>
        <p:spPr>
          <a:xfrm>
            <a:off x="3375561" y="4089069"/>
            <a:ext cx="1361842" cy="669314"/>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108" dirty="0">
                <a:solidFill>
                  <a:prstClr val="black"/>
                </a:solidFill>
              </a:rPr>
              <a:t>精神薄弱者福祉法から知的障害者福祉法へ</a:t>
            </a:r>
          </a:p>
        </p:txBody>
      </p:sp>
      <p:sp>
        <p:nvSpPr>
          <p:cNvPr id="77" name="テキスト ボックス 76"/>
          <p:cNvSpPr txBox="1"/>
          <p:nvPr/>
        </p:nvSpPr>
        <p:spPr>
          <a:xfrm>
            <a:off x="3209346" y="3904492"/>
            <a:ext cx="625719" cy="255639"/>
          </a:xfrm>
          <a:prstGeom prst="rect">
            <a:avLst/>
          </a:prstGeom>
          <a:noFill/>
        </p:spPr>
        <p:txBody>
          <a:bodyPr lIns="84315" tIns="42160" rIns="84315" bIns="42160">
            <a:spAutoFit/>
          </a:bodyPr>
          <a:lstStyle/>
          <a:p>
            <a:pPr algn="ctr">
              <a:defRPr/>
            </a:pPr>
            <a:r>
              <a:rPr lang="en-US" altLang="ja-JP" sz="1108" dirty="0">
                <a:solidFill>
                  <a:prstClr val="black"/>
                </a:solidFill>
                <a:latin typeface="ＭＳ Ｐゴシック"/>
                <a:ea typeface="ＭＳ Ｐゴシック"/>
              </a:rPr>
              <a:t>【H10】</a:t>
            </a:r>
            <a:endParaRPr lang="ja-JP" altLang="en-US" sz="1108" dirty="0">
              <a:solidFill>
                <a:prstClr val="black"/>
              </a:solidFill>
              <a:latin typeface="ＭＳ Ｐゴシック"/>
              <a:ea typeface="ＭＳ Ｐゴシック"/>
            </a:endParaRPr>
          </a:p>
        </p:txBody>
      </p:sp>
      <p:sp>
        <p:nvSpPr>
          <p:cNvPr id="78" name="円/楕円 77"/>
          <p:cNvSpPr/>
          <p:nvPr/>
        </p:nvSpPr>
        <p:spPr>
          <a:xfrm>
            <a:off x="3275862" y="5256898"/>
            <a:ext cx="1328797" cy="688296"/>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108" dirty="0">
                <a:solidFill>
                  <a:prstClr val="black"/>
                </a:solidFill>
                <a:latin typeface="ＭＳ Ｐゴシック"/>
              </a:rPr>
              <a:t>精神保健法から精神保健福祉法へ</a:t>
            </a:r>
          </a:p>
        </p:txBody>
      </p:sp>
      <p:sp>
        <p:nvSpPr>
          <p:cNvPr id="89" name="テキスト ボックス 88"/>
          <p:cNvSpPr txBox="1"/>
          <p:nvPr/>
        </p:nvSpPr>
        <p:spPr>
          <a:xfrm>
            <a:off x="3043215" y="5068048"/>
            <a:ext cx="715108" cy="255639"/>
          </a:xfrm>
          <a:prstGeom prst="rect">
            <a:avLst/>
          </a:prstGeom>
          <a:noFill/>
        </p:spPr>
        <p:txBody>
          <a:bodyPr lIns="84315" tIns="42160" rIns="84315" bIns="42160">
            <a:spAutoFit/>
          </a:bodyPr>
          <a:lstStyle/>
          <a:p>
            <a:pPr algn="ctr">
              <a:defRPr/>
            </a:pPr>
            <a:r>
              <a:rPr lang="en-US" altLang="ja-JP" sz="1108" dirty="0">
                <a:solidFill>
                  <a:prstClr val="black"/>
                </a:solidFill>
                <a:latin typeface="ＭＳ Ｐゴシック"/>
                <a:ea typeface="ＭＳ Ｐゴシック"/>
              </a:rPr>
              <a:t>【H7】</a:t>
            </a:r>
            <a:endParaRPr lang="ja-JP" altLang="en-US" sz="1108" dirty="0">
              <a:solidFill>
                <a:prstClr val="black"/>
              </a:solidFill>
              <a:latin typeface="ＭＳ Ｐゴシック"/>
              <a:ea typeface="ＭＳ Ｐゴシック"/>
            </a:endParaRPr>
          </a:p>
        </p:txBody>
      </p:sp>
      <p:sp>
        <p:nvSpPr>
          <p:cNvPr id="60" name="円形吹き出し 59"/>
          <p:cNvSpPr/>
          <p:nvPr/>
        </p:nvSpPr>
        <p:spPr>
          <a:xfrm>
            <a:off x="2777340" y="2876004"/>
            <a:ext cx="1667100" cy="598220"/>
          </a:xfrm>
          <a:prstGeom prst="wedgeEllipseCallout">
            <a:avLst>
              <a:gd name="adj1" fmla="val 78730"/>
              <a:gd name="adj2" fmla="val 38413"/>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84315" tIns="42160" rIns="84315" bIns="42160" anchor="ctr"/>
          <a:lstStyle/>
          <a:p>
            <a:pPr algn="ctr">
              <a:defRPr/>
            </a:pPr>
            <a:r>
              <a:rPr lang="ja-JP" altLang="en-US" sz="1015" b="1" dirty="0">
                <a:solidFill>
                  <a:prstClr val="black"/>
                </a:solidFill>
                <a:latin typeface="ＭＳ Ｐゴシック"/>
              </a:rPr>
              <a:t>利用者が</a:t>
            </a:r>
            <a:endParaRPr lang="en-US" altLang="ja-JP" sz="1015" b="1" dirty="0">
              <a:solidFill>
                <a:prstClr val="black"/>
              </a:solidFill>
              <a:latin typeface="ＭＳ Ｐゴシック"/>
            </a:endParaRPr>
          </a:p>
          <a:p>
            <a:pPr algn="ctr">
              <a:defRPr/>
            </a:pPr>
            <a:r>
              <a:rPr lang="ja-JP" altLang="en-US" sz="1015" b="1" dirty="0">
                <a:solidFill>
                  <a:prstClr val="black"/>
                </a:solidFill>
                <a:latin typeface="ＭＳ Ｐゴシック"/>
              </a:rPr>
              <a:t>サービスを選択</a:t>
            </a:r>
            <a:endParaRPr lang="en-US" altLang="ja-JP" sz="1015" b="1" dirty="0">
              <a:solidFill>
                <a:prstClr val="black"/>
              </a:solidFill>
              <a:latin typeface="ＭＳ Ｐゴシック"/>
            </a:endParaRPr>
          </a:p>
          <a:p>
            <a:pPr algn="ctr">
              <a:defRPr/>
            </a:pPr>
            <a:r>
              <a:rPr lang="ja-JP" altLang="en-US" sz="1015" b="1" dirty="0">
                <a:solidFill>
                  <a:prstClr val="black"/>
                </a:solidFill>
                <a:latin typeface="ＭＳ Ｐゴシック"/>
              </a:rPr>
              <a:t>できる仕組み</a:t>
            </a:r>
            <a:endParaRPr lang="ja-JP" altLang="en-US" sz="1015" dirty="0">
              <a:solidFill>
                <a:prstClr val="black"/>
              </a:solidFill>
              <a:latin typeface="ＭＳ Ｐゴシック"/>
            </a:endParaRPr>
          </a:p>
        </p:txBody>
      </p:sp>
      <p:sp>
        <p:nvSpPr>
          <p:cNvPr id="61" name="円形吹き出し 60"/>
          <p:cNvSpPr/>
          <p:nvPr/>
        </p:nvSpPr>
        <p:spPr>
          <a:xfrm>
            <a:off x="4870660" y="2152102"/>
            <a:ext cx="1163206" cy="398813"/>
          </a:xfrm>
          <a:prstGeom prst="wedgeEllipseCallout">
            <a:avLst>
              <a:gd name="adj1" fmla="val 14762"/>
              <a:gd name="adj2" fmla="val 214337"/>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84315" tIns="42160" rIns="84315" bIns="42160" anchor="ctr"/>
          <a:lstStyle/>
          <a:p>
            <a:pPr algn="ctr">
              <a:defRPr/>
            </a:pPr>
            <a:r>
              <a:rPr lang="ja-JP" altLang="en-US" sz="923" b="1" dirty="0">
                <a:solidFill>
                  <a:prstClr val="black"/>
                </a:solidFill>
              </a:rPr>
              <a:t>３障害</a:t>
            </a:r>
            <a:endParaRPr lang="en-US" altLang="ja-JP" sz="923" b="1" dirty="0">
              <a:solidFill>
                <a:prstClr val="black"/>
              </a:solidFill>
            </a:endParaRPr>
          </a:p>
          <a:p>
            <a:pPr algn="ctr">
              <a:defRPr/>
            </a:pPr>
            <a:r>
              <a:rPr lang="ja-JP" altLang="en-US" sz="923" b="1" dirty="0">
                <a:solidFill>
                  <a:prstClr val="black"/>
                </a:solidFill>
              </a:rPr>
              <a:t>共通の制度</a:t>
            </a:r>
          </a:p>
        </p:txBody>
      </p:sp>
      <p:sp>
        <p:nvSpPr>
          <p:cNvPr id="43" name="円/楕円 42"/>
          <p:cNvSpPr/>
          <p:nvPr/>
        </p:nvSpPr>
        <p:spPr>
          <a:xfrm>
            <a:off x="1880011" y="1933449"/>
            <a:ext cx="365579" cy="3954901"/>
          </a:xfrm>
          <a:prstGeom prst="ellipse">
            <a:avLst/>
          </a:prstGeom>
          <a:solidFill>
            <a:schemeClr val="accent4">
              <a:lumMod val="20000"/>
              <a:lumOff val="80000"/>
            </a:schemeClr>
          </a:solidFill>
          <a:ln w="63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84315" tIns="42160" rIns="84315" bIns="42160" anchor="t"/>
          <a:lstStyle/>
          <a:p>
            <a:pPr algn="ctr">
              <a:defRPr/>
            </a:pPr>
            <a:r>
              <a:rPr lang="ja-JP" altLang="en-US" sz="1108" b="1" dirty="0">
                <a:solidFill>
                  <a:prstClr val="black">
                    <a:lumMod val="95000"/>
                    <a:lumOff val="5000"/>
                  </a:prstClr>
                </a:solidFill>
              </a:rPr>
              <a:t>国際障害者年</a:t>
            </a:r>
            <a:endParaRPr lang="en-US" altLang="ja-JP" sz="1108" b="1" dirty="0">
              <a:solidFill>
                <a:prstClr val="black">
                  <a:lumMod val="95000"/>
                  <a:lumOff val="5000"/>
                </a:prstClr>
              </a:solidFill>
            </a:endParaRPr>
          </a:p>
          <a:p>
            <a:pPr algn="ctr">
              <a:defRPr/>
            </a:pPr>
            <a:endParaRPr lang="en-US" altLang="ja-JP" sz="1108" dirty="0">
              <a:solidFill>
                <a:prstClr val="black">
                  <a:lumMod val="95000"/>
                  <a:lumOff val="5000"/>
                </a:prstClr>
              </a:solidFill>
            </a:endParaRPr>
          </a:p>
          <a:p>
            <a:pPr algn="ctr">
              <a:defRPr/>
            </a:pPr>
            <a:r>
              <a:rPr lang="ja-JP" altLang="en-US" sz="1108" dirty="0">
                <a:solidFill>
                  <a:prstClr val="black">
                    <a:lumMod val="95000"/>
                    <a:lumOff val="5000"/>
                  </a:prstClr>
                </a:solidFill>
              </a:rPr>
              <a:t>完全参加と平等</a:t>
            </a:r>
          </a:p>
        </p:txBody>
      </p:sp>
      <p:sp>
        <p:nvSpPr>
          <p:cNvPr id="54" name="円形吹き出し 53"/>
          <p:cNvSpPr/>
          <p:nvPr/>
        </p:nvSpPr>
        <p:spPr>
          <a:xfrm>
            <a:off x="4738190" y="5342079"/>
            <a:ext cx="731158" cy="442254"/>
          </a:xfrm>
          <a:prstGeom prst="wedgeEllipseCallout">
            <a:avLst>
              <a:gd name="adj1" fmla="val 60070"/>
              <a:gd name="adj2" fmla="val -55062"/>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42160" rIns="0" bIns="42160" anchor="ctr"/>
          <a:lstStyle/>
          <a:p>
            <a:pPr algn="ctr">
              <a:defRPr/>
            </a:pPr>
            <a:r>
              <a:rPr lang="ja-JP" altLang="en-US" sz="923" b="1" dirty="0">
                <a:solidFill>
                  <a:prstClr val="black"/>
                </a:solidFill>
              </a:rPr>
              <a:t>地域生活を支援</a:t>
            </a:r>
          </a:p>
        </p:txBody>
      </p:sp>
      <p:sp>
        <p:nvSpPr>
          <p:cNvPr id="56" name="円/楕円 55"/>
          <p:cNvSpPr/>
          <p:nvPr/>
        </p:nvSpPr>
        <p:spPr>
          <a:xfrm>
            <a:off x="2744105" y="1762873"/>
            <a:ext cx="2020913" cy="669154"/>
          </a:xfrm>
          <a:prstGeom prst="ellipse">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108" dirty="0">
                <a:solidFill>
                  <a:prstClr val="black"/>
                </a:solidFill>
              </a:rPr>
              <a:t>心身障害者対策基本法から障害者基本法へ</a:t>
            </a:r>
          </a:p>
        </p:txBody>
      </p:sp>
      <p:sp>
        <p:nvSpPr>
          <p:cNvPr id="58" name="テキスト ボックス 57"/>
          <p:cNvSpPr txBox="1"/>
          <p:nvPr/>
        </p:nvSpPr>
        <p:spPr>
          <a:xfrm>
            <a:off x="2616907" y="1634702"/>
            <a:ext cx="625719" cy="255639"/>
          </a:xfrm>
          <a:prstGeom prst="rect">
            <a:avLst/>
          </a:prstGeom>
          <a:noFill/>
        </p:spPr>
        <p:txBody>
          <a:bodyPr lIns="84315" tIns="42160" rIns="84315" bIns="42160">
            <a:spAutoFit/>
          </a:bodyPr>
          <a:lstStyle/>
          <a:p>
            <a:pPr algn="ctr">
              <a:defRPr/>
            </a:pPr>
            <a:r>
              <a:rPr lang="en-US" altLang="ja-JP" sz="1108" dirty="0">
                <a:solidFill>
                  <a:prstClr val="black"/>
                </a:solidFill>
                <a:latin typeface="ＭＳ Ｐゴシック"/>
                <a:ea typeface="ＭＳ Ｐゴシック"/>
              </a:rPr>
              <a:t>【H5】</a:t>
            </a:r>
            <a:endParaRPr lang="ja-JP" altLang="en-US" sz="1108" dirty="0">
              <a:solidFill>
                <a:prstClr val="black"/>
              </a:solidFill>
              <a:latin typeface="ＭＳ Ｐゴシック"/>
              <a:ea typeface="ＭＳ Ｐゴシック"/>
            </a:endParaRPr>
          </a:p>
        </p:txBody>
      </p:sp>
      <p:sp>
        <p:nvSpPr>
          <p:cNvPr id="48" name="テキスト ボックス 47"/>
          <p:cNvSpPr txBox="1"/>
          <p:nvPr/>
        </p:nvSpPr>
        <p:spPr>
          <a:xfrm>
            <a:off x="1877105" y="4858146"/>
            <a:ext cx="224779" cy="241340"/>
          </a:xfrm>
          <a:prstGeom prst="rect">
            <a:avLst/>
          </a:prstGeom>
          <a:noFill/>
        </p:spPr>
        <p:txBody>
          <a:bodyPr wrap="none" lIns="84315" tIns="42160" rIns="84315" bIns="42160" rtlCol="0">
            <a:spAutoFit/>
          </a:bodyPr>
          <a:lstStyle/>
          <a:p>
            <a:r>
              <a:rPr lang="ja-JP" altLang="en-US" sz="1015" dirty="0">
                <a:solidFill>
                  <a:prstClr val="black"/>
                </a:solidFill>
              </a:rPr>
              <a:t>“</a:t>
            </a:r>
          </a:p>
        </p:txBody>
      </p:sp>
      <p:sp>
        <p:nvSpPr>
          <p:cNvPr id="53" name="テキスト ボックス 52"/>
          <p:cNvSpPr txBox="1"/>
          <p:nvPr/>
        </p:nvSpPr>
        <p:spPr>
          <a:xfrm>
            <a:off x="2079417" y="3638609"/>
            <a:ext cx="108548" cy="255639"/>
          </a:xfrm>
          <a:prstGeom prst="rect">
            <a:avLst/>
          </a:prstGeom>
          <a:noFill/>
        </p:spPr>
        <p:txBody>
          <a:bodyPr wrap="square" lIns="84315" tIns="42160" rIns="84315" bIns="42160" rtlCol="0">
            <a:spAutoFit/>
          </a:bodyPr>
          <a:lstStyle/>
          <a:p>
            <a:r>
              <a:rPr lang="ja-JP" altLang="en-US" sz="1108" dirty="0">
                <a:solidFill>
                  <a:prstClr val="black"/>
                </a:solidFill>
              </a:rPr>
              <a:t>”</a:t>
            </a:r>
          </a:p>
        </p:txBody>
      </p:sp>
      <p:sp>
        <p:nvSpPr>
          <p:cNvPr id="85" name="円/楕円 84"/>
          <p:cNvSpPr/>
          <p:nvPr/>
        </p:nvSpPr>
        <p:spPr>
          <a:xfrm>
            <a:off x="5868144" y="1767315"/>
            <a:ext cx="1218330" cy="669154"/>
          </a:xfrm>
          <a:prstGeom prst="ellipse">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108" dirty="0">
                <a:solidFill>
                  <a:prstClr val="black"/>
                </a:solidFill>
              </a:rPr>
              <a:t>障害者基本法の一部改正</a:t>
            </a:r>
          </a:p>
        </p:txBody>
      </p:sp>
      <p:sp>
        <p:nvSpPr>
          <p:cNvPr id="86" name="テキスト ボックス 85"/>
          <p:cNvSpPr txBox="1"/>
          <p:nvPr/>
        </p:nvSpPr>
        <p:spPr>
          <a:xfrm>
            <a:off x="5701973" y="1578433"/>
            <a:ext cx="625719" cy="255639"/>
          </a:xfrm>
          <a:prstGeom prst="rect">
            <a:avLst/>
          </a:prstGeom>
          <a:noFill/>
        </p:spPr>
        <p:txBody>
          <a:bodyPr lIns="84315" tIns="42160" rIns="84315" bIns="42160">
            <a:spAutoFit/>
          </a:bodyPr>
          <a:lstStyle/>
          <a:p>
            <a:pPr algn="ctr">
              <a:defRPr/>
            </a:pPr>
            <a:r>
              <a:rPr lang="en-US" altLang="ja-JP" sz="1108" dirty="0">
                <a:solidFill>
                  <a:prstClr val="black"/>
                </a:solidFill>
                <a:latin typeface="ＭＳ Ｐゴシック"/>
                <a:ea typeface="ＭＳ Ｐゴシック"/>
              </a:rPr>
              <a:t>【H23】</a:t>
            </a:r>
            <a:endParaRPr lang="ja-JP" altLang="en-US" sz="1108" dirty="0">
              <a:solidFill>
                <a:prstClr val="black"/>
              </a:solidFill>
              <a:latin typeface="ＭＳ Ｐゴシック"/>
              <a:ea typeface="ＭＳ Ｐゴシック"/>
            </a:endParaRPr>
          </a:p>
        </p:txBody>
      </p:sp>
      <p:sp>
        <p:nvSpPr>
          <p:cNvPr id="87" name="円形吹き出し 86"/>
          <p:cNvSpPr/>
          <p:nvPr/>
        </p:nvSpPr>
        <p:spPr>
          <a:xfrm>
            <a:off x="7311342" y="1567878"/>
            <a:ext cx="1414966" cy="498517"/>
          </a:xfrm>
          <a:prstGeom prst="wedgeEllipseCallout">
            <a:avLst>
              <a:gd name="adj1" fmla="val -60427"/>
              <a:gd name="adj2" fmla="val 50149"/>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84315" tIns="42160" rIns="84315" bIns="42160" anchor="ctr"/>
          <a:lstStyle/>
          <a:p>
            <a:pPr algn="ctr">
              <a:defRPr/>
            </a:pPr>
            <a:r>
              <a:rPr lang="ja-JP" altLang="en-US" sz="1108" b="1" dirty="0">
                <a:solidFill>
                  <a:prstClr val="black"/>
                </a:solidFill>
              </a:rPr>
              <a:t>共生社会の実現</a:t>
            </a:r>
          </a:p>
        </p:txBody>
      </p:sp>
      <p:sp>
        <p:nvSpPr>
          <p:cNvPr id="73" name="テキスト ボックス 72"/>
          <p:cNvSpPr txBox="1"/>
          <p:nvPr/>
        </p:nvSpPr>
        <p:spPr>
          <a:xfrm>
            <a:off x="6931652" y="2897620"/>
            <a:ext cx="815394" cy="255639"/>
          </a:xfrm>
          <a:prstGeom prst="rect">
            <a:avLst/>
          </a:prstGeom>
          <a:noFill/>
        </p:spPr>
        <p:txBody>
          <a:bodyPr wrap="square" lIns="84315" tIns="42160" rIns="84315" bIns="42160">
            <a:spAutoFit/>
          </a:bodyPr>
          <a:lstStyle/>
          <a:p>
            <a:pPr algn="ctr">
              <a:defRPr/>
            </a:pPr>
            <a:r>
              <a:rPr lang="en-US" altLang="ja-JP" sz="1108" dirty="0">
                <a:solidFill>
                  <a:prstClr val="black"/>
                </a:solidFill>
                <a:latin typeface="ＭＳ Ｐゴシック"/>
                <a:ea typeface="ＭＳ Ｐゴシック"/>
              </a:rPr>
              <a:t>【H25.4】</a:t>
            </a:r>
            <a:endParaRPr lang="ja-JP" altLang="en-US" sz="1108" dirty="0">
              <a:solidFill>
                <a:prstClr val="black"/>
              </a:solidFill>
              <a:latin typeface="ＭＳ Ｐゴシック"/>
              <a:ea typeface="ＭＳ Ｐゴシック"/>
            </a:endParaRPr>
          </a:p>
        </p:txBody>
      </p:sp>
      <p:sp>
        <p:nvSpPr>
          <p:cNvPr id="62" name="正方形/長方形 61"/>
          <p:cNvSpPr/>
          <p:nvPr/>
        </p:nvSpPr>
        <p:spPr>
          <a:xfrm>
            <a:off x="6233772" y="3163180"/>
            <a:ext cx="540060" cy="2574383"/>
          </a:xfrm>
          <a:prstGeom prst="rect">
            <a:avLst/>
          </a:prstGeom>
          <a:solidFill>
            <a:schemeClr val="accent6">
              <a:lumMod val="60000"/>
              <a:lumOff val="40000"/>
            </a:schemeClr>
          </a:solidFill>
          <a:ln w="285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lIns="84315" tIns="42160" rIns="84315" bIns="42160" anchor="ctr"/>
          <a:lstStyle/>
          <a:p>
            <a:pPr>
              <a:defRPr/>
            </a:pPr>
            <a:r>
              <a:rPr lang="ja-JP" altLang="en-US" sz="1477" b="1" dirty="0">
                <a:solidFill>
                  <a:prstClr val="black"/>
                </a:solidFill>
              </a:rPr>
              <a:t>障害者自立支援法・</a:t>
            </a:r>
            <a:endParaRPr lang="en-US" altLang="ja-JP" sz="1477" b="1" dirty="0">
              <a:solidFill>
                <a:prstClr val="black"/>
              </a:solidFill>
            </a:endParaRPr>
          </a:p>
          <a:p>
            <a:pPr>
              <a:defRPr/>
            </a:pPr>
            <a:r>
              <a:rPr lang="ja-JP" altLang="en-US" sz="1477" b="1" dirty="0">
                <a:solidFill>
                  <a:prstClr val="black"/>
                </a:solidFill>
              </a:rPr>
              <a:t>児童福祉法の一部改正法施行　</a:t>
            </a:r>
          </a:p>
        </p:txBody>
      </p:sp>
      <p:sp>
        <p:nvSpPr>
          <p:cNvPr id="66" name="テキスト ボックス 65"/>
          <p:cNvSpPr txBox="1"/>
          <p:nvPr/>
        </p:nvSpPr>
        <p:spPr>
          <a:xfrm>
            <a:off x="6150070" y="2897620"/>
            <a:ext cx="715108" cy="255639"/>
          </a:xfrm>
          <a:prstGeom prst="rect">
            <a:avLst/>
          </a:prstGeom>
          <a:noFill/>
        </p:spPr>
        <p:txBody>
          <a:bodyPr lIns="84315" tIns="42160" rIns="84315" bIns="42160">
            <a:spAutoFit/>
          </a:bodyPr>
          <a:lstStyle/>
          <a:p>
            <a:pPr algn="ctr">
              <a:defRPr/>
            </a:pPr>
            <a:r>
              <a:rPr lang="en-US" altLang="ja-JP" sz="1108" dirty="0">
                <a:solidFill>
                  <a:prstClr val="black"/>
                </a:solidFill>
                <a:latin typeface="ＭＳ Ｐゴシック"/>
                <a:ea typeface="ＭＳ Ｐゴシック"/>
              </a:rPr>
              <a:t>【H24.4】</a:t>
            </a:r>
            <a:endParaRPr lang="ja-JP" altLang="en-US" sz="1108" dirty="0">
              <a:solidFill>
                <a:prstClr val="black"/>
              </a:solidFill>
              <a:latin typeface="ＭＳ Ｐゴシック"/>
              <a:ea typeface="ＭＳ Ｐゴシック"/>
            </a:endParaRPr>
          </a:p>
        </p:txBody>
      </p:sp>
      <p:sp>
        <p:nvSpPr>
          <p:cNvPr id="67" name="上矢印吹き出し 66"/>
          <p:cNvSpPr/>
          <p:nvPr/>
        </p:nvSpPr>
        <p:spPr bwMode="auto">
          <a:xfrm>
            <a:off x="5585946" y="5764726"/>
            <a:ext cx="1664452" cy="745765"/>
          </a:xfrm>
          <a:prstGeom prst="upArrowCallout">
            <a:avLst>
              <a:gd name="adj1" fmla="val 25000"/>
              <a:gd name="adj2" fmla="val 21472"/>
              <a:gd name="adj3" fmla="val 25000"/>
              <a:gd name="adj4" fmla="val 50764"/>
            </a:avLst>
          </a:prstGeom>
          <a:solidFill>
            <a:schemeClr val="accent6">
              <a:lumMod val="20000"/>
              <a:lumOff val="80000"/>
            </a:schemeClr>
          </a:solidFill>
          <a:ln w="15875" cap="flat" cmpd="sng" algn="ctr">
            <a:solidFill>
              <a:schemeClr val="accent6">
                <a:lumMod val="50000"/>
              </a:schemeClr>
            </a:solidFill>
            <a:prstDash val="solid"/>
            <a:round/>
            <a:headEnd type="none" w="med" len="med"/>
            <a:tailEnd type="none" w="med" len="med"/>
          </a:ln>
          <a:effectLst/>
        </p:spPr>
        <p:txBody>
          <a:bodyPr vert="horz" wrap="square" lIns="33939" tIns="6791" rIns="33939" bIns="6791" numCol="1" rtlCol="0" anchor="ctr" anchorCtr="0" compatLnSpc="1">
            <a:prstTxWarp prst="textNoShape">
              <a:avLst/>
            </a:prstTxWarp>
          </a:bodyPr>
          <a:lstStyle/>
          <a:p>
            <a:pPr marL="109789" indent="-109789" defTabSz="805117"/>
            <a:r>
              <a:rPr lang="ja-JP" altLang="en-US" sz="1108" b="1" dirty="0">
                <a:solidFill>
                  <a:prstClr val="black"/>
                </a:solidFill>
                <a:latin typeface="ＭＳ Ｐゴシック"/>
                <a:ea typeface="ＭＳ Ｐゴシック"/>
              </a:rPr>
              <a:t> 相談支援の充実、障害児</a:t>
            </a:r>
            <a:endParaRPr lang="en-US" altLang="ja-JP" sz="1108" b="1" dirty="0">
              <a:solidFill>
                <a:prstClr val="black"/>
              </a:solidFill>
              <a:latin typeface="ＭＳ Ｐゴシック"/>
              <a:ea typeface="ＭＳ Ｐゴシック"/>
            </a:endParaRPr>
          </a:p>
          <a:p>
            <a:pPr marL="109789" indent="-109789" defTabSz="805117"/>
            <a:r>
              <a:rPr lang="ja-JP" altLang="en-US" sz="1108" b="1" dirty="0">
                <a:solidFill>
                  <a:prstClr val="black"/>
                </a:solidFill>
                <a:latin typeface="ＭＳ Ｐゴシック"/>
                <a:ea typeface="ＭＳ Ｐゴシック"/>
              </a:rPr>
              <a:t>　支援の強化など</a:t>
            </a:r>
          </a:p>
        </p:txBody>
      </p:sp>
      <p:sp>
        <p:nvSpPr>
          <p:cNvPr id="63" name="円形吹き出し 62"/>
          <p:cNvSpPr/>
          <p:nvPr/>
        </p:nvSpPr>
        <p:spPr>
          <a:xfrm>
            <a:off x="6034317" y="2465200"/>
            <a:ext cx="1329378" cy="398814"/>
          </a:xfrm>
          <a:prstGeom prst="wedgeEllipseCallout">
            <a:avLst>
              <a:gd name="adj1" fmla="val 37817"/>
              <a:gd name="adj2" fmla="val 146977"/>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33196" rIns="0" bIns="33196" anchor="ctr"/>
          <a:lstStyle/>
          <a:p>
            <a:pPr algn="ctr">
              <a:defRPr/>
            </a:pPr>
            <a:r>
              <a:rPr lang="ja-JP" altLang="en-US" sz="923" b="1" dirty="0">
                <a:solidFill>
                  <a:prstClr val="black"/>
                </a:solidFill>
              </a:rPr>
              <a:t>地域社会に</a:t>
            </a:r>
            <a:endParaRPr lang="en-US" altLang="ja-JP" sz="923" b="1" dirty="0">
              <a:solidFill>
                <a:prstClr val="black"/>
              </a:solidFill>
            </a:endParaRPr>
          </a:p>
          <a:p>
            <a:pPr algn="ctr">
              <a:defRPr/>
            </a:pPr>
            <a:r>
              <a:rPr lang="ja-JP" altLang="en-US" sz="923" b="1" dirty="0">
                <a:solidFill>
                  <a:prstClr val="black"/>
                </a:solidFill>
              </a:rPr>
              <a:t>おける共生の実現</a:t>
            </a:r>
          </a:p>
        </p:txBody>
      </p:sp>
      <p:sp>
        <p:nvSpPr>
          <p:cNvPr id="55" name="円形吹き出し 54"/>
          <p:cNvSpPr/>
          <p:nvPr/>
        </p:nvSpPr>
        <p:spPr>
          <a:xfrm>
            <a:off x="6685423" y="5655943"/>
            <a:ext cx="877115" cy="431817"/>
          </a:xfrm>
          <a:prstGeom prst="wedgeEllipseCallout">
            <a:avLst>
              <a:gd name="adj1" fmla="val 21638"/>
              <a:gd name="adj2" fmla="val -89394"/>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84315" tIns="42160" rIns="84315" bIns="42160" anchor="ctr"/>
          <a:lstStyle/>
          <a:p>
            <a:pPr algn="ctr">
              <a:defRPr/>
            </a:pPr>
            <a:r>
              <a:rPr lang="ja-JP" altLang="en-US" sz="831" b="1" dirty="0">
                <a:solidFill>
                  <a:prstClr val="black"/>
                </a:solidFill>
              </a:rPr>
              <a:t>難病等を対象に</a:t>
            </a:r>
          </a:p>
        </p:txBody>
      </p:sp>
      <p:sp>
        <p:nvSpPr>
          <p:cNvPr id="57" name="正方形/長方形 56"/>
          <p:cNvSpPr/>
          <p:nvPr/>
        </p:nvSpPr>
        <p:spPr>
          <a:xfrm>
            <a:off x="2312078" y="238496"/>
            <a:ext cx="4453418" cy="527538"/>
          </a:xfrm>
          <a:prstGeom prst="rect">
            <a:avLst/>
          </a:prstGeom>
          <a:noFill/>
          <a:ln>
            <a:no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lIns="84315" tIns="42160" rIns="84315" bIns="42160" anchor="ctr"/>
          <a:lstStyle/>
          <a:p>
            <a:pPr algn="ctr">
              <a:defRPr/>
            </a:pPr>
            <a:r>
              <a:rPr lang="ja-JP" altLang="en-US" sz="2585" dirty="0">
                <a:solidFill>
                  <a:prstClr val="black"/>
                </a:solidFill>
              </a:rPr>
              <a:t>障害保健福祉施策の歴史</a:t>
            </a:r>
          </a:p>
        </p:txBody>
      </p:sp>
      <p:cxnSp>
        <p:nvCxnSpPr>
          <p:cNvPr id="64" name="直線コネクタ 63"/>
          <p:cNvCxnSpPr/>
          <p:nvPr/>
        </p:nvCxnSpPr>
        <p:spPr>
          <a:xfrm>
            <a:off x="0" y="703774"/>
            <a:ext cx="9144000" cy="0"/>
          </a:xfrm>
          <a:prstGeom prst="line">
            <a:avLst/>
          </a:prstGeom>
          <a:ln w="38100">
            <a:solidFill>
              <a:srgbClr val="333399"/>
            </a:solidFill>
          </a:ln>
        </p:spPr>
        <p:style>
          <a:lnRef idx="1">
            <a:schemeClr val="accent1"/>
          </a:lnRef>
          <a:fillRef idx="0">
            <a:schemeClr val="accent1"/>
          </a:fillRef>
          <a:effectRef idx="0">
            <a:schemeClr val="accent1"/>
          </a:effectRef>
          <a:fontRef idx="minor">
            <a:schemeClr val="tx1"/>
          </a:fontRef>
        </p:style>
      </p:cxnSp>
      <p:sp>
        <p:nvSpPr>
          <p:cNvPr id="65" name="角丸四角形 64"/>
          <p:cNvSpPr/>
          <p:nvPr/>
        </p:nvSpPr>
        <p:spPr>
          <a:xfrm>
            <a:off x="7756161" y="3129894"/>
            <a:ext cx="531751" cy="2604984"/>
          </a:xfrm>
          <a:prstGeom prst="roundRect">
            <a:avLst/>
          </a:prstGeom>
          <a:solidFill>
            <a:srgbClr val="FF8029"/>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lIns="84315" tIns="42160" rIns="84315" bIns="42160" anchor="ctr"/>
          <a:lstStyle/>
          <a:p>
            <a:pPr>
              <a:defRPr/>
            </a:pPr>
            <a:r>
              <a:rPr lang="ja-JP" altLang="en-US" sz="1477" b="1" dirty="0">
                <a:solidFill>
                  <a:prstClr val="black"/>
                </a:solidFill>
              </a:rPr>
              <a:t>障害者総合支援法・</a:t>
            </a:r>
            <a:endParaRPr lang="en-US" altLang="ja-JP" sz="1477" b="1" dirty="0">
              <a:solidFill>
                <a:prstClr val="black"/>
              </a:solidFill>
            </a:endParaRPr>
          </a:p>
          <a:p>
            <a:pPr algn="ctr">
              <a:defRPr/>
            </a:pPr>
            <a:r>
              <a:rPr lang="ja-JP" altLang="en-US" sz="1477" b="1" dirty="0">
                <a:solidFill>
                  <a:prstClr val="black"/>
                </a:solidFill>
              </a:rPr>
              <a:t>児童福祉法の一部改正法成立</a:t>
            </a:r>
          </a:p>
        </p:txBody>
      </p:sp>
      <p:sp>
        <p:nvSpPr>
          <p:cNvPr id="69" name="テキスト ボックス 68"/>
          <p:cNvSpPr txBox="1"/>
          <p:nvPr/>
        </p:nvSpPr>
        <p:spPr>
          <a:xfrm>
            <a:off x="7605432" y="2874561"/>
            <a:ext cx="815394" cy="255639"/>
          </a:xfrm>
          <a:prstGeom prst="rect">
            <a:avLst/>
          </a:prstGeom>
          <a:noFill/>
        </p:spPr>
        <p:txBody>
          <a:bodyPr wrap="square" lIns="84315" tIns="42160" rIns="84315" bIns="42160">
            <a:spAutoFit/>
          </a:bodyPr>
          <a:lstStyle/>
          <a:p>
            <a:pPr algn="ctr">
              <a:defRPr/>
            </a:pPr>
            <a:r>
              <a:rPr lang="en-US" altLang="ja-JP" sz="1108" dirty="0">
                <a:solidFill>
                  <a:prstClr val="black"/>
                </a:solidFill>
                <a:latin typeface="ＭＳ Ｐゴシック"/>
                <a:ea typeface="ＭＳ Ｐゴシック"/>
              </a:rPr>
              <a:t>【H28.5】</a:t>
            </a:r>
            <a:endParaRPr lang="ja-JP" altLang="en-US" sz="1108" dirty="0">
              <a:solidFill>
                <a:prstClr val="black"/>
              </a:solidFill>
              <a:latin typeface="ＭＳ Ｐゴシック"/>
              <a:ea typeface="ＭＳ Ｐゴシック"/>
            </a:endParaRPr>
          </a:p>
        </p:txBody>
      </p:sp>
      <p:sp>
        <p:nvSpPr>
          <p:cNvPr id="72" name="上矢印吹き出し 71"/>
          <p:cNvSpPr/>
          <p:nvPr/>
        </p:nvSpPr>
        <p:spPr bwMode="auto">
          <a:xfrm>
            <a:off x="7316876" y="5755429"/>
            <a:ext cx="1528785" cy="745765"/>
          </a:xfrm>
          <a:prstGeom prst="upArrowCallout">
            <a:avLst>
              <a:gd name="adj1" fmla="val 22061"/>
              <a:gd name="adj2" fmla="val 25947"/>
              <a:gd name="adj3" fmla="val 27940"/>
              <a:gd name="adj4" fmla="val 50764"/>
            </a:avLst>
          </a:prstGeom>
          <a:solidFill>
            <a:schemeClr val="accent6">
              <a:lumMod val="20000"/>
              <a:lumOff val="80000"/>
            </a:schemeClr>
          </a:solidFill>
          <a:ln w="15875" cap="flat" cmpd="sng" algn="ctr">
            <a:solidFill>
              <a:schemeClr val="accent6">
                <a:lumMod val="50000"/>
              </a:schemeClr>
            </a:solidFill>
            <a:prstDash val="solid"/>
            <a:round/>
            <a:headEnd type="none" w="med" len="med"/>
            <a:tailEnd type="none" w="med" len="med"/>
          </a:ln>
          <a:effectLst/>
        </p:spPr>
        <p:txBody>
          <a:bodyPr vert="horz" wrap="square" lIns="33939" tIns="6791" rIns="33939" bIns="6791" numCol="1" rtlCol="0" anchor="ctr" anchorCtr="0" compatLnSpc="1">
            <a:prstTxWarp prst="textNoShape">
              <a:avLst/>
            </a:prstTxWarp>
          </a:bodyPr>
          <a:lstStyle/>
          <a:p>
            <a:pPr marL="109789" indent="-109789" defTabSz="805117"/>
            <a:r>
              <a:rPr lang="ja-JP" altLang="en-US" sz="1108" b="1" dirty="0">
                <a:solidFill>
                  <a:prstClr val="black"/>
                </a:solidFill>
                <a:latin typeface="ＭＳ Ｐゴシック"/>
                <a:ea typeface="ＭＳ Ｐゴシック"/>
              </a:rPr>
              <a:t> 「生活」と「就労」に</a:t>
            </a:r>
            <a:endParaRPr lang="en-US" altLang="ja-JP" sz="1108" b="1" dirty="0">
              <a:solidFill>
                <a:prstClr val="black"/>
              </a:solidFill>
              <a:latin typeface="ＭＳ Ｐゴシック"/>
              <a:ea typeface="ＭＳ Ｐゴシック"/>
            </a:endParaRPr>
          </a:p>
          <a:p>
            <a:pPr marL="109789" indent="-109789" defTabSz="805117"/>
            <a:r>
              <a:rPr lang="ja-JP" altLang="en-US" sz="1108" b="1" dirty="0">
                <a:solidFill>
                  <a:prstClr val="black"/>
                </a:solidFill>
                <a:latin typeface="ＭＳ Ｐゴシック"/>
                <a:ea typeface="ＭＳ Ｐゴシック"/>
              </a:rPr>
              <a:t>関する支援の充実など</a:t>
            </a:r>
          </a:p>
        </p:txBody>
      </p:sp>
      <p:sp>
        <p:nvSpPr>
          <p:cNvPr id="79" name="角丸四角形 78"/>
          <p:cNvSpPr/>
          <p:nvPr/>
        </p:nvSpPr>
        <p:spPr>
          <a:xfrm>
            <a:off x="8465439" y="3142855"/>
            <a:ext cx="424830" cy="2604984"/>
          </a:xfrm>
          <a:prstGeom prst="roundRect">
            <a:avLst/>
          </a:prstGeom>
          <a:solidFill>
            <a:srgbClr val="FF8029"/>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lIns="84315" tIns="42160" rIns="84315" bIns="42160" anchor="ctr"/>
          <a:lstStyle/>
          <a:p>
            <a:pPr algn="ctr">
              <a:defRPr/>
            </a:pPr>
            <a:r>
              <a:rPr lang="ja-JP" altLang="en-US" sz="1477" b="1" dirty="0">
                <a:solidFill>
                  <a:prstClr val="black"/>
                </a:solidFill>
              </a:rPr>
              <a:t>改正法の施行・報酬改定</a:t>
            </a:r>
          </a:p>
        </p:txBody>
      </p:sp>
      <p:sp>
        <p:nvSpPr>
          <p:cNvPr id="80" name="テキスト ボックス 79"/>
          <p:cNvSpPr txBox="1"/>
          <p:nvPr/>
        </p:nvSpPr>
        <p:spPr>
          <a:xfrm>
            <a:off x="8270121" y="2887523"/>
            <a:ext cx="815394" cy="255639"/>
          </a:xfrm>
          <a:prstGeom prst="rect">
            <a:avLst/>
          </a:prstGeom>
          <a:noFill/>
        </p:spPr>
        <p:txBody>
          <a:bodyPr wrap="square" lIns="84315" tIns="42160" rIns="84315" bIns="42160">
            <a:spAutoFit/>
          </a:bodyPr>
          <a:lstStyle/>
          <a:p>
            <a:pPr algn="ctr">
              <a:defRPr/>
            </a:pPr>
            <a:r>
              <a:rPr lang="en-US" altLang="ja-JP" sz="1108" dirty="0">
                <a:solidFill>
                  <a:prstClr val="black"/>
                </a:solidFill>
                <a:latin typeface="ＭＳ Ｐゴシック"/>
                <a:ea typeface="ＭＳ Ｐゴシック"/>
              </a:rPr>
              <a:t>【H30.4】</a:t>
            </a:r>
            <a:endParaRPr lang="ja-JP" altLang="en-US" sz="1108" dirty="0">
              <a:solidFill>
                <a:prstClr val="black"/>
              </a:solidFill>
              <a:latin typeface="ＭＳ Ｐゴシック"/>
              <a:ea typeface="ＭＳ Ｐゴシック"/>
            </a:endParaRPr>
          </a:p>
        </p:txBody>
      </p:sp>
      <p:sp>
        <p:nvSpPr>
          <p:cNvPr id="82" name="スライド番号プレースホルダー 1"/>
          <p:cNvSpPr>
            <a:spLocks noGrp="1"/>
          </p:cNvSpPr>
          <p:nvPr>
            <p:ph type="sldNum" sz="quarter" idx="12"/>
          </p:nvPr>
        </p:nvSpPr>
        <p:spPr>
          <a:xfrm>
            <a:off x="6964899" y="6286519"/>
            <a:ext cx="2133600" cy="439615"/>
          </a:xfrm>
        </p:spPr>
        <p:txBody>
          <a:bodyPr/>
          <a:lstStyle/>
          <a:p>
            <a:pPr>
              <a:defRPr/>
            </a:pPr>
            <a:fld id="{F2A1C1E8-9361-4557-9EFC-000E05CD7A25}" type="slidenum">
              <a:rPr lang="en-US" altLang="ja-JP" smtClean="0">
                <a:solidFill>
                  <a:srgbClr val="000000"/>
                </a:solidFill>
              </a:rPr>
              <a:pPr>
                <a:defRPr/>
              </a:pPr>
              <a:t>29</a:t>
            </a:fld>
            <a:endParaRPr lang="en-US" altLang="ja-JP" dirty="0">
              <a:solidFill>
                <a:srgbClr val="000000"/>
              </a:solidFill>
            </a:endParaRPr>
          </a:p>
        </p:txBody>
      </p:sp>
      <p:sp>
        <p:nvSpPr>
          <p:cNvPr id="16" name="正方形/長方形 15"/>
          <p:cNvSpPr/>
          <p:nvPr/>
        </p:nvSpPr>
        <p:spPr>
          <a:xfrm>
            <a:off x="85348" y="2988449"/>
            <a:ext cx="1562020" cy="611066"/>
          </a:xfrm>
          <a:prstGeom prst="rect">
            <a:avLst/>
          </a:prstGeom>
          <a:solidFill>
            <a:schemeClr val="accent1">
              <a:lumMod val="20000"/>
              <a:lumOff val="80000"/>
            </a:schemeClr>
          </a:solidFill>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lIns="84315" tIns="42160" rIns="84315" bIns="42160" anchor="ctr"/>
          <a:lstStyle/>
          <a:p>
            <a:pPr algn="ctr">
              <a:defRPr/>
            </a:pPr>
            <a:r>
              <a:rPr lang="ja-JP" altLang="en-US" sz="1108" b="1" dirty="0">
                <a:solidFill>
                  <a:prstClr val="black"/>
                </a:solidFill>
                <a:latin typeface="ＭＳ Ｐゴシック"/>
              </a:rPr>
              <a:t>身体障害者福祉法</a:t>
            </a:r>
            <a:endParaRPr lang="en-US" altLang="ja-JP" sz="1108" b="1" dirty="0">
              <a:solidFill>
                <a:prstClr val="black"/>
              </a:solidFill>
              <a:latin typeface="ＭＳ Ｐゴシック"/>
            </a:endParaRPr>
          </a:p>
          <a:p>
            <a:pPr algn="ctr">
              <a:defRPr/>
            </a:pPr>
            <a:r>
              <a:rPr lang="ja-JP" altLang="en-US" sz="1015" dirty="0">
                <a:solidFill>
                  <a:prstClr val="black"/>
                </a:solidFill>
                <a:latin typeface="ＭＳ Ｐゴシック"/>
              </a:rPr>
              <a:t>（昭和</a:t>
            </a:r>
            <a:r>
              <a:rPr lang="en-US" altLang="ja-JP" sz="1015" dirty="0">
                <a:solidFill>
                  <a:prstClr val="black"/>
                </a:solidFill>
                <a:latin typeface="ＭＳ Ｐゴシック"/>
              </a:rPr>
              <a:t>24</a:t>
            </a:r>
            <a:r>
              <a:rPr lang="ja-JP" altLang="en-US" sz="1015" dirty="0">
                <a:solidFill>
                  <a:prstClr val="black"/>
                </a:solidFill>
                <a:latin typeface="ＭＳ Ｐゴシック"/>
              </a:rPr>
              <a:t>年制定）</a:t>
            </a:r>
          </a:p>
        </p:txBody>
      </p:sp>
      <p:sp>
        <p:nvSpPr>
          <p:cNvPr id="17" name="正方形/長方形 16"/>
          <p:cNvSpPr/>
          <p:nvPr/>
        </p:nvSpPr>
        <p:spPr>
          <a:xfrm>
            <a:off x="85348" y="4088975"/>
            <a:ext cx="1562020" cy="61253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84315" tIns="42160" rIns="84315" bIns="42160" anchor="ctr"/>
          <a:lstStyle/>
          <a:p>
            <a:pPr algn="ctr">
              <a:defRPr/>
            </a:pPr>
            <a:r>
              <a:rPr lang="ja-JP" altLang="en-US" sz="1108" b="1" dirty="0">
                <a:solidFill>
                  <a:prstClr val="black"/>
                </a:solidFill>
                <a:latin typeface="ＭＳ Ｐゴシック"/>
              </a:rPr>
              <a:t>知的障害者福祉法</a:t>
            </a:r>
            <a:endParaRPr lang="en-US" altLang="ja-JP" sz="1108" b="1" dirty="0">
              <a:solidFill>
                <a:prstClr val="black"/>
              </a:solidFill>
              <a:latin typeface="ＭＳ Ｐゴシック"/>
            </a:endParaRPr>
          </a:p>
          <a:p>
            <a:pPr algn="ctr">
              <a:defRPr/>
            </a:pPr>
            <a:r>
              <a:rPr lang="ja-JP" altLang="en-US" sz="1015" dirty="0">
                <a:solidFill>
                  <a:prstClr val="black"/>
                </a:solidFill>
                <a:latin typeface="ＭＳ Ｐゴシック"/>
              </a:rPr>
              <a:t>（精神薄弱者福祉法</a:t>
            </a:r>
            <a:endParaRPr lang="en-US" altLang="ja-JP" sz="1015" dirty="0">
              <a:solidFill>
                <a:prstClr val="black"/>
              </a:solidFill>
              <a:latin typeface="ＭＳ Ｐゴシック"/>
            </a:endParaRPr>
          </a:p>
          <a:p>
            <a:pPr algn="ctr">
              <a:defRPr/>
            </a:pPr>
            <a:r>
              <a:rPr lang="ja-JP" altLang="en-US" sz="1015" dirty="0">
                <a:solidFill>
                  <a:prstClr val="black"/>
                </a:solidFill>
                <a:latin typeface="ＭＳ Ｐゴシック"/>
              </a:rPr>
              <a:t>として昭和</a:t>
            </a:r>
            <a:r>
              <a:rPr lang="en-US" altLang="ja-JP" sz="1015" dirty="0">
                <a:solidFill>
                  <a:prstClr val="black"/>
                </a:solidFill>
                <a:latin typeface="ＭＳ Ｐゴシック"/>
              </a:rPr>
              <a:t>35</a:t>
            </a:r>
            <a:r>
              <a:rPr lang="ja-JP" altLang="en-US" sz="1015" dirty="0">
                <a:solidFill>
                  <a:prstClr val="black"/>
                </a:solidFill>
                <a:latin typeface="ＭＳ Ｐゴシック"/>
              </a:rPr>
              <a:t>年制定）</a:t>
            </a:r>
          </a:p>
        </p:txBody>
      </p:sp>
      <p:sp>
        <p:nvSpPr>
          <p:cNvPr id="18" name="正方形/長方形 17"/>
          <p:cNvSpPr/>
          <p:nvPr/>
        </p:nvSpPr>
        <p:spPr>
          <a:xfrm>
            <a:off x="85348" y="5257209"/>
            <a:ext cx="1562020" cy="61253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84315" tIns="42160" rIns="84315" bIns="42160" anchor="ctr"/>
          <a:lstStyle/>
          <a:p>
            <a:pPr algn="ctr">
              <a:defRPr/>
            </a:pPr>
            <a:r>
              <a:rPr lang="ja-JP" altLang="en-US" sz="1108" b="1" dirty="0">
                <a:solidFill>
                  <a:prstClr val="black"/>
                </a:solidFill>
                <a:latin typeface="ＭＳ Ｐゴシック"/>
              </a:rPr>
              <a:t>精神保健福祉法</a:t>
            </a:r>
            <a:endParaRPr lang="en-US" altLang="ja-JP" sz="1108" b="1" dirty="0">
              <a:solidFill>
                <a:prstClr val="black"/>
              </a:solidFill>
              <a:latin typeface="ＭＳ Ｐゴシック"/>
            </a:endParaRPr>
          </a:p>
          <a:p>
            <a:pPr algn="ctr">
              <a:defRPr/>
            </a:pPr>
            <a:r>
              <a:rPr lang="ja-JP" altLang="en-US" sz="1015" dirty="0">
                <a:solidFill>
                  <a:prstClr val="black"/>
                </a:solidFill>
                <a:latin typeface="ＭＳ Ｐゴシック"/>
              </a:rPr>
              <a:t>（精神衛生法として</a:t>
            </a:r>
            <a:endParaRPr lang="en-US" altLang="ja-JP" sz="1015" dirty="0">
              <a:solidFill>
                <a:prstClr val="black"/>
              </a:solidFill>
              <a:latin typeface="ＭＳ Ｐゴシック"/>
            </a:endParaRPr>
          </a:p>
          <a:p>
            <a:pPr algn="ctr">
              <a:defRPr/>
            </a:pPr>
            <a:r>
              <a:rPr lang="ja-JP" altLang="en-US" sz="1015" dirty="0">
                <a:solidFill>
                  <a:prstClr val="black"/>
                </a:solidFill>
                <a:latin typeface="ＭＳ Ｐゴシック"/>
              </a:rPr>
              <a:t>昭和</a:t>
            </a:r>
            <a:r>
              <a:rPr lang="en-US" altLang="ja-JP" sz="1015" dirty="0">
                <a:solidFill>
                  <a:prstClr val="black"/>
                </a:solidFill>
                <a:latin typeface="ＭＳ Ｐゴシック"/>
              </a:rPr>
              <a:t>25</a:t>
            </a:r>
            <a:r>
              <a:rPr lang="ja-JP" altLang="en-US" sz="1015" dirty="0">
                <a:solidFill>
                  <a:prstClr val="black"/>
                </a:solidFill>
                <a:latin typeface="ＭＳ Ｐゴシック"/>
              </a:rPr>
              <a:t>年制定）</a:t>
            </a:r>
          </a:p>
        </p:txBody>
      </p:sp>
      <p:sp>
        <p:nvSpPr>
          <p:cNvPr id="83" name="円形吹き出し 82"/>
          <p:cNvSpPr/>
          <p:nvPr/>
        </p:nvSpPr>
        <p:spPr>
          <a:xfrm>
            <a:off x="6685987" y="5653831"/>
            <a:ext cx="877115" cy="431817"/>
          </a:xfrm>
          <a:prstGeom prst="wedgeEllipseCallout">
            <a:avLst>
              <a:gd name="adj1" fmla="val 21638"/>
              <a:gd name="adj2" fmla="val -89394"/>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84315" tIns="42160" rIns="84315" bIns="42160" anchor="ctr"/>
          <a:lstStyle/>
          <a:p>
            <a:pPr algn="ctr">
              <a:defRPr/>
            </a:pPr>
            <a:r>
              <a:rPr lang="ja-JP" altLang="en-US" sz="831" b="1" dirty="0">
                <a:solidFill>
                  <a:prstClr val="black"/>
                </a:solidFill>
              </a:rPr>
              <a:t>難病等を対象に</a:t>
            </a:r>
          </a:p>
        </p:txBody>
      </p:sp>
      <p:sp>
        <p:nvSpPr>
          <p:cNvPr id="88" name="円形吹き出し 87"/>
          <p:cNvSpPr/>
          <p:nvPr/>
        </p:nvSpPr>
        <p:spPr>
          <a:xfrm>
            <a:off x="4837300" y="5747484"/>
            <a:ext cx="1499910" cy="361689"/>
          </a:xfrm>
          <a:prstGeom prst="wedgeEllipseCallout">
            <a:avLst>
              <a:gd name="adj1" fmla="val 34246"/>
              <a:gd name="adj2" fmla="val -86336"/>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84315" tIns="42160" rIns="84315" bIns="42160" anchor="ctr"/>
          <a:lstStyle/>
          <a:p>
            <a:pPr algn="ctr">
              <a:defRPr/>
            </a:pPr>
            <a:r>
              <a:rPr lang="ja-JP" altLang="en-US" sz="831" b="1" dirty="0">
                <a:solidFill>
                  <a:prstClr val="black"/>
                </a:solidFill>
              </a:rPr>
              <a:t>発達障害を対象に</a:t>
            </a:r>
            <a:endParaRPr lang="en-US" altLang="ja-JP" sz="831" b="1" dirty="0">
              <a:solidFill>
                <a:prstClr val="black"/>
              </a:solidFill>
            </a:endParaRPr>
          </a:p>
          <a:p>
            <a:pPr algn="ctr">
              <a:defRPr/>
            </a:pPr>
            <a:r>
              <a:rPr lang="ja-JP" altLang="en-US" sz="831" b="1" dirty="0">
                <a:solidFill>
                  <a:prstClr val="black"/>
                </a:solidFill>
              </a:rPr>
              <a:t>（</a:t>
            </a:r>
            <a:r>
              <a:rPr lang="en-US" altLang="ja-JP" sz="831" b="1" dirty="0">
                <a:solidFill>
                  <a:prstClr val="black"/>
                </a:solidFill>
              </a:rPr>
              <a:t>H22</a:t>
            </a:r>
            <a:r>
              <a:rPr lang="ja-JP" altLang="en-US" sz="831" b="1" dirty="0">
                <a:solidFill>
                  <a:prstClr val="black"/>
                </a:solidFill>
              </a:rPr>
              <a:t>・</a:t>
            </a:r>
            <a:r>
              <a:rPr lang="en-US" altLang="ja-JP" sz="831" b="1" dirty="0">
                <a:solidFill>
                  <a:prstClr val="black"/>
                </a:solidFill>
              </a:rPr>
              <a:t>12</a:t>
            </a:r>
            <a:r>
              <a:rPr lang="ja-JP" altLang="en-US" sz="831" b="1" dirty="0">
                <a:solidFill>
                  <a:prstClr val="black"/>
                </a:solidFill>
              </a:rPr>
              <a:t>）</a:t>
            </a:r>
            <a:r>
              <a:rPr lang="en-US" altLang="ja-JP" sz="831" b="1" dirty="0">
                <a:solidFill>
                  <a:prstClr val="black"/>
                </a:solidFill>
              </a:rPr>
              <a:t> </a:t>
            </a:r>
            <a:endParaRPr lang="ja-JP" altLang="en-US" sz="831" b="1" dirty="0">
              <a:solidFill>
                <a:prstClr val="black"/>
              </a:solidFill>
            </a:endParaRPr>
          </a:p>
        </p:txBody>
      </p:sp>
      <p:sp>
        <p:nvSpPr>
          <p:cNvPr id="90" name="角丸四角形 89"/>
          <p:cNvSpPr/>
          <p:nvPr/>
        </p:nvSpPr>
        <p:spPr>
          <a:xfrm>
            <a:off x="8171098" y="77170"/>
            <a:ext cx="898364" cy="457201"/>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他科目</a:t>
            </a:r>
            <a:endParaRPr kumimoji="1" lang="ja-JP" altLang="en-US" sz="1200"/>
          </a:p>
        </p:txBody>
      </p:sp>
      <p:sp>
        <p:nvSpPr>
          <p:cNvPr id="94" name="テキスト ボックス 93"/>
          <p:cNvSpPr txBox="1"/>
          <p:nvPr/>
        </p:nvSpPr>
        <p:spPr>
          <a:xfrm>
            <a:off x="94787" y="6508323"/>
            <a:ext cx="1963712" cy="307777"/>
          </a:xfrm>
          <a:prstGeom prst="rect">
            <a:avLst/>
          </a:prstGeom>
          <a:noFill/>
        </p:spPr>
        <p:txBody>
          <a:bodyPr wrap="square" rtlCol="0">
            <a:spAutoFit/>
          </a:bodyPr>
          <a:lstStyle/>
          <a:p>
            <a:r>
              <a:rPr kumimoji="1" lang="ja-JP" altLang="en-US" sz="1400" smtClean="0"/>
              <a:t>（厚生労働省資料）</a:t>
            </a:r>
            <a:endParaRPr kumimoji="1" lang="ja-JP" altLang="en-US" sz="1400"/>
          </a:p>
        </p:txBody>
      </p:sp>
    </p:spTree>
    <p:extLst>
      <p:ext uri="{BB962C8B-B14F-4D97-AF65-F5344CB8AC3E}">
        <p14:creationId xmlns:p14="http://schemas.microsoft.com/office/powerpoint/2010/main" val="56491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739036" y="3695178"/>
            <a:ext cx="7816241" cy="2880985"/>
          </a:xfrm>
          <a:prstGeom prst="rect">
            <a:avLst/>
          </a:prstGeom>
          <a:no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1041748" y="4058429"/>
            <a:ext cx="3467622" cy="2179529"/>
          </a:xfrm>
          <a:prstGeom prst="rect">
            <a:avLst/>
          </a:prstGeom>
          <a:no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smtClean="0">
                <a:solidFill>
                  <a:schemeClr val="tx1"/>
                </a:solidFill>
                <a:latin typeface="ＭＳ ゴシック" panose="020B0609070205080204" pitchFamily="49" charset="-128"/>
                <a:ea typeface="ＭＳ ゴシック" panose="020B0609070205080204" pitchFamily="49" charset="-128"/>
              </a:rPr>
              <a:t>相談支援専門員の</a:t>
            </a:r>
          </a:p>
          <a:p>
            <a:r>
              <a:rPr kumimoji="1" lang="ja-JP" altLang="en-US" sz="2400" smtClean="0">
                <a:solidFill>
                  <a:schemeClr val="tx1"/>
                </a:solidFill>
                <a:latin typeface="ＭＳ ゴシック" panose="020B0609070205080204" pitchFamily="49" charset="-128"/>
                <a:ea typeface="ＭＳ ゴシック" panose="020B0609070205080204" pitchFamily="49" charset="-128"/>
              </a:rPr>
              <a:t>ミッションを感じる</a:t>
            </a:r>
          </a:p>
          <a:p>
            <a:endParaRPr kumimoji="1" lang="ja-JP" altLang="en-US">
              <a:solidFill>
                <a:schemeClr val="tx1"/>
              </a:solidFill>
              <a:latin typeface="ＭＳ ゴシック" panose="020B0609070205080204" pitchFamily="49" charset="-128"/>
              <a:ea typeface="ＭＳ ゴシック" panose="020B0609070205080204" pitchFamily="49" charset="-128"/>
            </a:endParaRPr>
          </a:p>
          <a:p>
            <a:r>
              <a:rPr kumimoji="1" lang="ja-JP" altLang="en-US">
                <a:solidFill>
                  <a:schemeClr val="tx1"/>
                </a:solidFill>
                <a:latin typeface="ＭＳ ゴシック" panose="020B0609070205080204" pitchFamily="49" charset="-128"/>
                <a:ea typeface="ＭＳ ゴシック" panose="020B0609070205080204" pitchFamily="49" charset="-128"/>
              </a:rPr>
              <a:t> </a:t>
            </a:r>
            <a:r>
              <a:rPr kumimoji="1" lang="ja-JP" altLang="en-US" smtClean="0">
                <a:solidFill>
                  <a:schemeClr val="tx1"/>
                </a:solidFill>
                <a:latin typeface="ＭＳ ゴシック" panose="020B0609070205080204" pitchFamily="49" charset="-128"/>
                <a:ea typeface="ＭＳ ゴシック" panose="020B0609070205080204" pitchFamily="49" charset="-128"/>
              </a:rPr>
              <a:t>例</a:t>
            </a:r>
          </a:p>
          <a:p>
            <a:r>
              <a:rPr kumimoji="1" lang="ja-JP" altLang="en-US" smtClean="0">
                <a:solidFill>
                  <a:schemeClr val="tx1"/>
                </a:solidFill>
                <a:latin typeface="ＭＳ ゴシック" panose="020B0609070205080204" pitchFamily="49" charset="-128"/>
                <a:ea typeface="ＭＳ ゴシック" panose="020B0609070205080204" pitchFamily="49" charset="-128"/>
              </a:rPr>
              <a:t>　障害当事者による講義を聴く</a:t>
            </a:r>
            <a:endParaRPr kumimoji="1" lang="ja-JP" altLang="en-US">
              <a:solidFill>
                <a:schemeClr val="tx1"/>
              </a:solidFill>
              <a:latin typeface="ＭＳ ゴシック" panose="020B0609070205080204" pitchFamily="49" charset="-128"/>
              <a:ea typeface="ＭＳ ゴシック" panose="020B0609070205080204" pitchFamily="49" charset="-128"/>
            </a:endParaRPr>
          </a:p>
        </p:txBody>
      </p:sp>
      <p:sp>
        <p:nvSpPr>
          <p:cNvPr id="5" name="正方形/長方形 4"/>
          <p:cNvSpPr/>
          <p:nvPr/>
        </p:nvSpPr>
        <p:spPr>
          <a:xfrm>
            <a:off x="4812082" y="4058430"/>
            <a:ext cx="3467622" cy="2179528"/>
          </a:xfrm>
          <a:prstGeom prst="rect">
            <a:avLst/>
          </a:prstGeom>
          <a:no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smtClean="0">
                <a:solidFill>
                  <a:schemeClr val="tx1"/>
                </a:solidFill>
                <a:latin typeface="ＭＳ ゴシック" panose="020B0609070205080204" pitchFamily="49" charset="-128"/>
                <a:ea typeface="ＭＳ ゴシック" panose="020B0609070205080204" pitchFamily="49" charset="-128"/>
              </a:rPr>
              <a:t>相談支援専門員の</a:t>
            </a:r>
          </a:p>
          <a:p>
            <a:r>
              <a:rPr kumimoji="1" lang="ja-JP" altLang="en-US" sz="2400" smtClean="0">
                <a:solidFill>
                  <a:schemeClr val="tx1"/>
                </a:solidFill>
                <a:latin typeface="ＭＳ ゴシック" panose="020B0609070205080204" pitchFamily="49" charset="-128"/>
                <a:ea typeface="ＭＳ ゴシック" panose="020B0609070205080204" pitchFamily="49" charset="-128"/>
              </a:rPr>
              <a:t>ミッションを理解する</a:t>
            </a:r>
            <a:endParaRPr kumimoji="1" lang="ja-JP" altLang="en-US" sz="2400">
              <a:solidFill>
                <a:schemeClr val="tx1"/>
              </a:solidFill>
              <a:latin typeface="ＭＳ ゴシック" panose="020B0609070205080204" pitchFamily="49" charset="-128"/>
              <a:ea typeface="ＭＳ ゴシック" panose="020B0609070205080204" pitchFamily="49" charset="-128"/>
            </a:endParaRPr>
          </a:p>
          <a:p>
            <a:endParaRPr kumimoji="1" lang="ja-JP" altLang="en-US" smtClean="0">
              <a:solidFill>
                <a:schemeClr val="tx1"/>
              </a:solidFill>
              <a:latin typeface="ＭＳ ゴシック" panose="020B0609070205080204" pitchFamily="49" charset="-128"/>
              <a:ea typeface="ＭＳ ゴシック" panose="020B0609070205080204" pitchFamily="49" charset="-128"/>
            </a:endParaRPr>
          </a:p>
          <a:p>
            <a:r>
              <a:rPr kumimoji="1" lang="ja-JP" altLang="en-US">
                <a:solidFill>
                  <a:schemeClr val="tx1"/>
                </a:solidFill>
                <a:latin typeface="ＭＳ ゴシック" panose="020B0609070205080204" pitchFamily="49" charset="-128"/>
                <a:ea typeface="ＭＳ ゴシック" panose="020B0609070205080204" pitchFamily="49" charset="-128"/>
              </a:rPr>
              <a:t> </a:t>
            </a:r>
            <a:r>
              <a:rPr kumimoji="1" lang="ja-JP" altLang="en-US" smtClean="0">
                <a:solidFill>
                  <a:schemeClr val="tx1"/>
                </a:solidFill>
                <a:latin typeface="ＭＳ ゴシック" panose="020B0609070205080204" pitchFamily="49" charset="-128"/>
                <a:ea typeface="ＭＳ ゴシック" panose="020B0609070205080204" pitchFamily="49" charset="-128"/>
              </a:rPr>
              <a:t>例</a:t>
            </a:r>
          </a:p>
          <a:p>
            <a:r>
              <a:rPr kumimoji="1" lang="ja-JP" altLang="en-US" smtClean="0">
                <a:solidFill>
                  <a:schemeClr val="tx1"/>
                </a:solidFill>
                <a:latin typeface="ＭＳ ゴシック" panose="020B0609070205080204" pitchFamily="49" charset="-128"/>
                <a:ea typeface="ＭＳ ゴシック" panose="020B0609070205080204" pitchFamily="49" charset="-128"/>
              </a:rPr>
              <a:t>　ベテラン相談支援専門員</a:t>
            </a:r>
          </a:p>
          <a:p>
            <a:r>
              <a:rPr kumimoji="1" lang="ja-JP" altLang="en-US" smtClean="0">
                <a:solidFill>
                  <a:schemeClr val="tx1"/>
                </a:solidFill>
                <a:latin typeface="ＭＳ ゴシック" panose="020B0609070205080204" pitchFamily="49" charset="-128"/>
                <a:ea typeface="ＭＳ ゴシック" panose="020B0609070205080204" pitchFamily="49" charset="-128"/>
              </a:rPr>
              <a:t>　による講義を聴く</a:t>
            </a:r>
            <a:endParaRPr kumimoji="1" lang="ja-JP" altLang="en-US">
              <a:solidFill>
                <a:schemeClr val="tx1"/>
              </a:solidFill>
              <a:latin typeface="ＭＳ ゴシック" panose="020B0609070205080204" pitchFamily="49" charset="-128"/>
              <a:ea typeface="ＭＳ ゴシック" panose="020B0609070205080204" pitchFamily="49" charset="-128"/>
            </a:endParaRPr>
          </a:p>
        </p:txBody>
      </p:sp>
      <p:sp>
        <p:nvSpPr>
          <p:cNvPr id="6" name="テキスト ボックス 5"/>
          <p:cNvSpPr txBox="1"/>
          <p:nvPr/>
        </p:nvSpPr>
        <p:spPr>
          <a:xfrm>
            <a:off x="494777" y="250522"/>
            <a:ext cx="8423755" cy="3213700"/>
          </a:xfrm>
          <a:prstGeom prst="rect">
            <a:avLst/>
          </a:prstGeom>
          <a:noFill/>
        </p:spPr>
        <p:txBody>
          <a:bodyPr wrap="square" rtlCol="0">
            <a:spAutoFit/>
          </a:bodyPr>
          <a:lstStyle/>
          <a:p>
            <a:r>
              <a:rPr kumimoji="1" lang="ja-JP" altLang="en-US" sz="2800" smtClean="0">
                <a:latin typeface="ＭＳ ゴシック" panose="020B0609070205080204" pitchFamily="49" charset="-128"/>
                <a:ea typeface="ＭＳ ゴシック" panose="020B0609070205080204" pitchFamily="49" charset="-128"/>
              </a:rPr>
              <a:t>講義上の留意点</a:t>
            </a:r>
          </a:p>
          <a:p>
            <a:pPr>
              <a:lnSpc>
                <a:spcPts val="1500"/>
              </a:lnSpc>
            </a:pPr>
            <a:endParaRPr kumimoji="1" lang="ja-JP" altLang="en-US">
              <a:latin typeface="ＭＳ ゴシック" panose="020B0609070205080204" pitchFamily="49" charset="-128"/>
              <a:ea typeface="ＭＳ ゴシック" panose="020B0609070205080204" pitchFamily="49" charset="-128"/>
            </a:endParaRPr>
          </a:p>
          <a:p>
            <a:r>
              <a:rPr kumimoji="1" lang="ja-JP" altLang="en-US" sz="2400" smtClean="0">
                <a:latin typeface="ＭＳ ゴシック" panose="020B0609070205080204" pitchFamily="49" charset="-128"/>
                <a:ea typeface="ＭＳ ゴシック" panose="020B0609070205080204" pitchFamily="49" charset="-128"/>
              </a:rPr>
              <a:t>① 研修全体の基盤となる価値・倫理について取り扱う科目</a:t>
            </a:r>
          </a:p>
          <a:p>
            <a:r>
              <a:rPr kumimoji="1" lang="ja-JP" altLang="en-US" sz="2400" smtClean="0">
                <a:latin typeface="ＭＳ ゴシック" panose="020B0609070205080204" pitchFamily="49" charset="-128"/>
                <a:ea typeface="ＭＳ ゴシック" panose="020B0609070205080204" pitchFamily="49" charset="-128"/>
              </a:rPr>
              <a:t>　である</a:t>
            </a:r>
            <a:r>
              <a:rPr kumimoji="1" lang="en-US" altLang="ja-JP" sz="2400" smtClean="0">
                <a:latin typeface="ＭＳ ゴシック" panose="020B0609070205080204" pitchFamily="49" charset="-128"/>
                <a:ea typeface="ＭＳ ゴシック" panose="020B0609070205080204" pitchFamily="49" charset="-128"/>
              </a:rPr>
              <a:t>(</a:t>
            </a:r>
            <a:r>
              <a:rPr kumimoji="1" lang="ja-JP" altLang="en-US" sz="2400" smtClean="0">
                <a:latin typeface="ＭＳ ゴシック" panose="020B0609070205080204" pitchFamily="49" charset="-128"/>
                <a:ea typeface="ＭＳ ゴシック" panose="020B0609070205080204" pitchFamily="49" charset="-128"/>
              </a:rPr>
              <a:t>「基本的視点」とあわせ</a:t>
            </a:r>
            <a:r>
              <a:rPr kumimoji="1" lang="en-US" altLang="ja-JP" sz="2400" smtClean="0">
                <a:latin typeface="ＭＳ ゴシック" panose="020B0609070205080204" pitchFamily="49" charset="-128"/>
                <a:ea typeface="ＭＳ ゴシック" panose="020B0609070205080204" pitchFamily="49" charset="-128"/>
              </a:rPr>
              <a:t>)</a:t>
            </a:r>
            <a:r>
              <a:rPr kumimoji="1" lang="ja-JP" altLang="en-US" sz="2400" smtClean="0">
                <a:latin typeface="ＭＳ ゴシック" panose="020B0609070205080204" pitchFamily="49" charset="-128"/>
                <a:ea typeface="ＭＳ ゴシック" panose="020B0609070205080204" pitchFamily="49" charset="-128"/>
              </a:rPr>
              <a:t>。</a:t>
            </a:r>
          </a:p>
          <a:p>
            <a:pPr>
              <a:lnSpc>
                <a:spcPts val="1000"/>
              </a:lnSpc>
            </a:pPr>
            <a:endParaRPr kumimoji="1" lang="ja-JP" altLang="en-US" sz="2400" smtClean="0">
              <a:latin typeface="ＭＳ ゴシック" panose="020B0609070205080204" pitchFamily="49" charset="-128"/>
              <a:ea typeface="ＭＳ ゴシック" panose="020B0609070205080204" pitchFamily="49" charset="-128"/>
            </a:endParaRPr>
          </a:p>
          <a:p>
            <a:r>
              <a:rPr kumimoji="1" lang="ja-JP" altLang="en-US" sz="2400" smtClean="0">
                <a:latin typeface="ＭＳ ゴシック" panose="020B0609070205080204" pitchFamily="49" charset="-128"/>
                <a:ea typeface="ＭＳ ゴシック" panose="020B0609070205080204" pitchFamily="49" charset="-128"/>
              </a:rPr>
              <a:t>　❖各科目との重なりが発生するため、後に取り扱われる内</a:t>
            </a:r>
          </a:p>
          <a:p>
            <a:r>
              <a:rPr kumimoji="1" lang="ja-JP" altLang="en-US" sz="2400" smtClean="0">
                <a:latin typeface="ＭＳ ゴシック" panose="020B0609070205080204" pitchFamily="49" charset="-128"/>
                <a:ea typeface="ＭＳ ゴシック" panose="020B0609070205080204" pitchFamily="49" charset="-128"/>
              </a:rPr>
              <a:t>　　容については概説にとどめる。</a:t>
            </a:r>
            <a:endParaRPr kumimoji="1" lang="ja-JP" altLang="en-US" sz="2400">
              <a:latin typeface="ＭＳ ゴシック" panose="020B0609070205080204" pitchFamily="49" charset="-128"/>
              <a:ea typeface="ＭＳ ゴシック" panose="020B0609070205080204" pitchFamily="49" charset="-128"/>
            </a:endParaRPr>
          </a:p>
          <a:p>
            <a:pPr>
              <a:lnSpc>
                <a:spcPts val="1200"/>
              </a:lnSpc>
            </a:pPr>
            <a:endParaRPr kumimoji="1" lang="ja-JP" altLang="en-US" sz="2400">
              <a:latin typeface="ＭＳ ゴシック" panose="020B0609070205080204" pitchFamily="49" charset="-128"/>
              <a:ea typeface="ＭＳ ゴシック" panose="020B0609070205080204" pitchFamily="49" charset="-128"/>
            </a:endParaRPr>
          </a:p>
          <a:p>
            <a:r>
              <a:rPr kumimoji="1" lang="ja-JP" altLang="en-US" sz="2400" smtClean="0">
                <a:latin typeface="ＭＳ ゴシック" panose="020B0609070205080204" pitchFamily="49" charset="-128"/>
                <a:ea typeface="ＭＳ ゴシック" panose="020B0609070205080204" pitchFamily="49" charset="-128"/>
              </a:rPr>
              <a:t>② 知識の獲得のみならず、ミッション・目的の共感的・体</a:t>
            </a:r>
            <a:endParaRPr kumimoji="1" lang="en-US" altLang="ja-JP" sz="2400" smtClean="0">
              <a:latin typeface="ＭＳ ゴシック" panose="020B0609070205080204" pitchFamily="49" charset="-128"/>
              <a:ea typeface="ＭＳ ゴシック" panose="020B0609070205080204" pitchFamily="49" charset="-128"/>
            </a:endParaRPr>
          </a:p>
          <a:p>
            <a:r>
              <a:rPr kumimoji="1" lang="ja-JP" altLang="en-US" sz="2400" smtClean="0">
                <a:latin typeface="ＭＳ ゴシック" panose="020B0609070205080204" pitchFamily="49" charset="-128"/>
                <a:ea typeface="ＭＳ ゴシック" panose="020B0609070205080204" pitchFamily="49" charset="-128"/>
              </a:rPr>
              <a:t>　感的理解ができるような内容・構成となるよう留意する。</a:t>
            </a:r>
            <a:endParaRPr kumimoji="1" lang="ja-JP" altLang="en-US" sz="240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0883907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タイトル 1"/>
          <p:cNvSpPr>
            <a:spLocks noGrp="1"/>
          </p:cNvSpPr>
          <p:nvPr>
            <p:ph type="title"/>
          </p:nvPr>
        </p:nvSpPr>
        <p:spPr>
          <a:xfrm>
            <a:off x="52754" y="370743"/>
            <a:ext cx="8913935" cy="333031"/>
          </a:xfrm>
        </p:spPr>
        <p:txBody>
          <a:bodyPr/>
          <a:lstStyle/>
          <a:p>
            <a:r>
              <a:rPr lang="ja-JP" altLang="en-US" sz="2585" b="1" dirty="0">
                <a:latin typeface="ＭＳ ゴシック"/>
                <a:ea typeface="ＭＳ ゴシック"/>
                <a:cs typeface="ＭＳ ゴシック"/>
              </a:rPr>
              <a:t>障害者への相談支援事業の経緯</a:t>
            </a:r>
          </a:p>
        </p:txBody>
      </p:sp>
      <p:sp>
        <p:nvSpPr>
          <p:cNvPr id="2" name="正方形/長方形 1"/>
          <p:cNvSpPr/>
          <p:nvPr/>
        </p:nvSpPr>
        <p:spPr>
          <a:xfrm>
            <a:off x="235152" y="2232559"/>
            <a:ext cx="8723797" cy="1329929"/>
          </a:xfrm>
          <a:prstGeom prst="rect">
            <a:avLst/>
          </a:prstGeom>
          <a:ln w="6350" cmpd="sng"/>
        </p:spPr>
        <p:style>
          <a:lnRef idx="2">
            <a:schemeClr val="dk1"/>
          </a:lnRef>
          <a:fillRef idx="1">
            <a:schemeClr val="lt1"/>
          </a:fillRef>
          <a:effectRef idx="0">
            <a:schemeClr val="dk1"/>
          </a:effectRef>
          <a:fontRef idx="minor">
            <a:schemeClr val="dk1"/>
          </a:fontRef>
        </p:style>
        <p:txBody>
          <a:bodyPr anchor="ctr"/>
          <a:lstStyle/>
          <a:p>
            <a:pPr>
              <a:defRPr/>
            </a:pPr>
            <a:r>
              <a:rPr lang="ja-JP" altLang="en-US" sz="2215" dirty="0">
                <a:solidFill>
                  <a:schemeClr val="tx1"/>
                </a:solidFill>
                <a:latin typeface="ＭＳ ゴシック"/>
                <a:ea typeface="ＭＳ ゴシック"/>
                <a:cs typeface="ＭＳ ゴシック"/>
              </a:rPr>
              <a:t>平成</a:t>
            </a:r>
            <a:r>
              <a:rPr lang="en-US" altLang="ja-JP" sz="2215" dirty="0">
                <a:solidFill>
                  <a:schemeClr val="tx1"/>
                </a:solidFill>
                <a:latin typeface="ＭＳ ゴシック"/>
                <a:ea typeface="ＭＳ ゴシック"/>
                <a:cs typeface="ＭＳ ゴシック"/>
              </a:rPr>
              <a:t>15</a:t>
            </a:r>
            <a:r>
              <a:rPr lang="ja-JP" altLang="en-US" sz="2215" dirty="0">
                <a:solidFill>
                  <a:schemeClr val="tx1"/>
                </a:solidFill>
                <a:latin typeface="ＭＳ ゴシック"/>
                <a:ea typeface="ＭＳ ゴシック"/>
                <a:cs typeface="ＭＳ ゴシック"/>
              </a:rPr>
              <a:t>年 障害者支援費支給制度開始</a:t>
            </a:r>
            <a:endParaRPr lang="en-US" altLang="ja-JP" sz="2215" dirty="0">
              <a:solidFill>
                <a:schemeClr val="tx1"/>
              </a:solidFill>
              <a:latin typeface="ＭＳ ゴシック"/>
              <a:ea typeface="ＭＳ ゴシック"/>
              <a:cs typeface="ＭＳ ゴシック"/>
            </a:endParaRPr>
          </a:p>
          <a:p>
            <a:pPr marL="1994439" indent="-422041">
              <a:buFont typeface="Wingdings" charset="2"/>
              <a:buChar char="u"/>
              <a:defRPr/>
            </a:pPr>
            <a:r>
              <a:rPr lang="ja-JP" altLang="en-US" sz="1662" dirty="0">
                <a:solidFill>
                  <a:schemeClr val="tx1"/>
                </a:solidFill>
                <a:latin typeface="ＭＳ ゴシック"/>
                <a:ea typeface="ＭＳ ゴシック"/>
                <a:cs typeface="ＭＳ ゴシック"/>
              </a:rPr>
              <a:t>措置から契約へ</a:t>
            </a:r>
            <a:endParaRPr lang="en-US" altLang="ja-JP" sz="1662" dirty="0">
              <a:solidFill>
                <a:schemeClr val="tx1"/>
              </a:solidFill>
              <a:latin typeface="ＭＳ ゴシック"/>
              <a:ea typeface="ＭＳ ゴシック"/>
              <a:cs typeface="ＭＳ ゴシック"/>
            </a:endParaRPr>
          </a:p>
          <a:p>
            <a:pPr>
              <a:defRPr/>
            </a:pPr>
            <a:r>
              <a:rPr lang="en-US" altLang="ja-JP" sz="2215" dirty="0">
                <a:solidFill>
                  <a:schemeClr val="tx1"/>
                </a:solidFill>
                <a:latin typeface="ＭＳ ゴシック"/>
                <a:ea typeface="ＭＳ ゴシック"/>
                <a:cs typeface="ＭＳ ゴシック"/>
              </a:rPr>
              <a:t>         </a:t>
            </a:r>
            <a:r>
              <a:rPr lang="ja-JP" altLang="en-US" sz="2215" dirty="0">
                <a:solidFill>
                  <a:schemeClr val="tx1"/>
                </a:solidFill>
                <a:latin typeface="ＭＳ ゴシック"/>
                <a:ea typeface="ＭＳ ゴシック"/>
                <a:cs typeface="ＭＳ ゴシック"/>
              </a:rPr>
              <a:t>相談支援事業一般財源化</a:t>
            </a:r>
            <a:endParaRPr lang="en-US" altLang="ja-JP" sz="2215" dirty="0">
              <a:solidFill>
                <a:schemeClr val="tx1"/>
              </a:solidFill>
              <a:latin typeface="ＭＳ ゴシック"/>
              <a:ea typeface="ＭＳ ゴシック"/>
              <a:cs typeface="ＭＳ ゴシック"/>
            </a:endParaRPr>
          </a:p>
          <a:p>
            <a:pPr marL="1994439" indent="-422041">
              <a:buFont typeface="Wingdings" charset="2"/>
              <a:buChar char="u"/>
              <a:defRPr/>
            </a:pPr>
            <a:r>
              <a:rPr lang="ja-JP" altLang="en-US" sz="1662" dirty="0">
                <a:solidFill>
                  <a:schemeClr val="tx1"/>
                </a:solidFill>
                <a:latin typeface="ＭＳ ゴシック"/>
                <a:ea typeface="ＭＳ ゴシック"/>
                <a:cs typeface="ＭＳ ゴシック"/>
              </a:rPr>
              <a:t>国の補助事業から市町村事業へ</a:t>
            </a:r>
            <a:endParaRPr lang="en-US" altLang="ja-JP" sz="1662" dirty="0">
              <a:solidFill>
                <a:schemeClr val="tx1"/>
              </a:solidFill>
              <a:latin typeface="ＭＳ ゴシック"/>
              <a:ea typeface="ＭＳ ゴシック"/>
              <a:cs typeface="ＭＳ ゴシック"/>
            </a:endParaRPr>
          </a:p>
        </p:txBody>
      </p:sp>
      <p:sp>
        <p:nvSpPr>
          <p:cNvPr id="6" name="正方形/長方形 5"/>
          <p:cNvSpPr/>
          <p:nvPr/>
        </p:nvSpPr>
        <p:spPr>
          <a:xfrm>
            <a:off x="226496" y="3628407"/>
            <a:ext cx="8723797" cy="1262910"/>
          </a:xfrm>
          <a:prstGeom prst="rect">
            <a:avLst/>
          </a:prstGeom>
          <a:ln w="6350" cmpd="sng"/>
        </p:spPr>
        <p:style>
          <a:lnRef idx="2">
            <a:schemeClr val="dk1"/>
          </a:lnRef>
          <a:fillRef idx="1">
            <a:schemeClr val="lt1"/>
          </a:fillRef>
          <a:effectRef idx="0">
            <a:schemeClr val="dk1"/>
          </a:effectRef>
          <a:fontRef idx="minor">
            <a:schemeClr val="dk1"/>
          </a:fontRef>
        </p:style>
        <p:txBody>
          <a:bodyPr anchor="ctr"/>
          <a:lstStyle/>
          <a:p>
            <a:pPr>
              <a:defRPr/>
            </a:pPr>
            <a:r>
              <a:rPr lang="ja-JP" altLang="en-US" sz="2215" dirty="0">
                <a:solidFill>
                  <a:schemeClr val="tx1"/>
                </a:solidFill>
                <a:latin typeface="ＭＳ ゴシック"/>
                <a:ea typeface="ＭＳ ゴシック"/>
                <a:cs typeface="ＭＳ ゴシック"/>
              </a:rPr>
              <a:t>平成</a:t>
            </a:r>
            <a:r>
              <a:rPr lang="en-US" altLang="ja-JP" sz="2215" dirty="0">
                <a:solidFill>
                  <a:schemeClr val="tx1"/>
                </a:solidFill>
                <a:latin typeface="ＭＳ ゴシック"/>
                <a:ea typeface="ＭＳ ゴシック"/>
                <a:cs typeface="ＭＳ ゴシック"/>
              </a:rPr>
              <a:t>18</a:t>
            </a:r>
            <a:r>
              <a:rPr lang="ja-JP" altLang="en-US" sz="2215" dirty="0">
                <a:solidFill>
                  <a:schemeClr val="tx1"/>
                </a:solidFill>
                <a:latin typeface="ＭＳ ゴシック"/>
                <a:ea typeface="ＭＳ ゴシック"/>
                <a:cs typeface="ＭＳ ゴシック"/>
              </a:rPr>
              <a:t>年 障害者自立支援法施行</a:t>
            </a:r>
            <a:endParaRPr lang="en-US" altLang="ja-JP" sz="2215" dirty="0">
              <a:solidFill>
                <a:schemeClr val="tx1"/>
              </a:solidFill>
              <a:latin typeface="ＭＳ ゴシック"/>
              <a:ea typeface="ＭＳ ゴシック"/>
              <a:cs typeface="ＭＳ ゴシック"/>
            </a:endParaRPr>
          </a:p>
          <a:p>
            <a:pPr marL="1995904" indent="-422041">
              <a:buFont typeface="Wingdings" charset="2"/>
              <a:buChar char="u"/>
              <a:defRPr/>
            </a:pPr>
            <a:r>
              <a:rPr lang="ja-JP" altLang="en-US" sz="1662" dirty="0">
                <a:solidFill>
                  <a:schemeClr val="tx1"/>
                </a:solidFill>
                <a:latin typeface="ＭＳ ゴシック"/>
                <a:ea typeface="ＭＳ ゴシック"/>
                <a:cs typeface="ＭＳ ゴシック"/>
              </a:rPr>
              <a:t>障害者相談支援事業開始</a:t>
            </a:r>
            <a:r>
              <a:rPr lang="ja-JP" altLang="en-US" sz="1292" dirty="0">
                <a:solidFill>
                  <a:schemeClr val="tx1"/>
                </a:solidFill>
                <a:latin typeface="ＭＳ ゴシック"/>
                <a:ea typeface="ＭＳ ゴシック"/>
                <a:cs typeface="ＭＳ ゴシック"/>
              </a:rPr>
              <a:t>（相談支援事業が法律に明記）</a:t>
            </a:r>
            <a:endParaRPr lang="en-US" altLang="ja-JP" sz="1662" dirty="0">
              <a:solidFill>
                <a:schemeClr val="tx1"/>
              </a:solidFill>
              <a:latin typeface="ＭＳ ゴシック"/>
              <a:ea typeface="ＭＳ ゴシック"/>
              <a:cs typeface="ＭＳ ゴシック"/>
            </a:endParaRPr>
          </a:p>
          <a:p>
            <a:pPr marL="2242095" indent="-424972">
              <a:buFont typeface="Wingdings" panose="05000000000000000000" pitchFamily="2" charset="2"/>
              <a:buChar char="Ø"/>
              <a:defRPr/>
            </a:pPr>
            <a:r>
              <a:rPr lang="ja-JP" altLang="en-US" sz="1477" dirty="0">
                <a:solidFill>
                  <a:schemeClr val="tx1"/>
                </a:solidFill>
                <a:latin typeface="ＭＳ ゴシック"/>
                <a:ea typeface="ＭＳ ゴシック"/>
                <a:cs typeface="ＭＳ ゴシック"/>
              </a:rPr>
              <a:t>相談支援専門員の創設</a:t>
            </a:r>
            <a:endParaRPr lang="en-US" altLang="ja-JP" sz="1477" dirty="0">
              <a:solidFill>
                <a:schemeClr val="tx1"/>
              </a:solidFill>
              <a:latin typeface="ＭＳ ゴシック"/>
              <a:ea typeface="ＭＳ ゴシック"/>
              <a:cs typeface="ＭＳ ゴシック"/>
            </a:endParaRPr>
          </a:p>
          <a:p>
            <a:pPr marL="2242095" indent="-424972">
              <a:buFont typeface="Wingdings" panose="05000000000000000000" pitchFamily="2" charset="2"/>
              <a:buChar char="Ø"/>
              <a:defRPr/>
            </a:pPr>
            <a:r>
              <a:rPr lang="ja-JP" altLang="en-US" sz="1477" dirty="0">
                <a:solidFill>
                  <a:schemeClr val="tx1"/>
                </a:solidFill>
                <a:latin typeface="ＭＳ ゴシック"/>
                <a:ea typeface="ＭＳ ゴシック"/>
                <a:cs typeface="ＭＳ ゴシック"/>
              </a:rPr>
              <a:t>サービス利用計画作成費の創設</a:t>
            </a:r>
          </a:p>
        </p:txBody>
      </p:sp>
      <p:sp>
        <p:nvSpPr>
          <p:cNvPr id="8" name="正方形/長方形 7"/>
          <p:cNvSpPr/>
          <p:nvPr/>
        </p:nvSpPr>
        <p:spPr>
          <a:xfrm>
            <a:off x="235152" y="5024257"/>
            <a:ext cx="8723797" cy="1435253"/>
          </a:xfrm>
          <a:prstGeom prst="rect">
            <a:avLst/>
          </a:prstGeom>
          <a:ln w="6350" cmpd="sng"/>
        </p:spPr>
        <p:style>
          <a:lnRef idx="2">
            <a:schemeClr val="dk1"/>
          </a:lnRef>
          <a:fillRef idx="1">
            <a:schemeClr val="lt1"/>
          </a:fillRef>
          <a:effectRef idx="0">
            <a:schemeClr val="dk1"/>
          </a:effectRef>
          <a:fontRef idx="minor">
            <a:schemeClr val="dk1"/>
          </a:fontRef>
        </p:style>
        <p:txBody>
          <a:bodyPr anchor="ctr"/>
          <a:lstStyle/>
          <a:p>
            <a:pPr>
              <a:defRPr/>
            </a:pPr>
            <a:r>
              <a:rPr lang="ja-JP" altLang="en-US" sz="2215" dirty="0">
                <a:latin typeface="ＭＳ ゴシック"/>
                <a:ea typeface="ＭＳ ゴシック"/>
                <a:cs typeface="ＭＳ ゴシック"/>
              </a:rPr>
              <a:t>平成</a:t>
            </a:r>
            <a:r>
              <a:rPr lang="en-US" altLang="ja-JP" sz="2215" dirty="0">
                <a:latin typeface="ＭＳ ゴシック"/>
                <a:ea typeface="ＭＳ ゴシック"/>
                <a:cs typeface="ＭＳ ゴシック"/>
              </a:rPr>
              <a:t>24</a:t>
            </a:r>
            <a:r>
              <a:rPr lang="ja-JP" altLang="en-US" sz="2215" dirty="0">
                <a:latin typeface="ＭＳ ゴシック"/>
                <a:ea typeface="ＭＳ ゴシック"/>
                <a:cs typeface="ＭＳ ゴシック"/>
              </a:rPr>
              <a:t>年　障害者自立支援法改正</a:t>
            </a:r>
            <a:endParaRPr lang="en-US" altLang="ja-JP" sz="2215" dirty="0">
              <a:latin typeface="ＭＳ ゴシック"/>
              <a:ea typeface="ＭＳ ゴシック"/>
              <a:cs typeface="ＭＳ ゴシック"/>
            </a:endParaRPr>
          </a:p>
          <a:p>
            <a:pPr marL="1995904" indent="-422041">
              <a:buFont typeface="Wingdings" charset="2"/>
              <a:buChar char="u"/>
              <a:tabLst>
                <a:tab pos="1987111" algn="l"/>
              </a:tabLst>
              <a:defRPr/>
            </a:pPr>
            <a:r>
              <a:rPr lang="ja-JP" altLang="en-US" sz="1662" dirty="0">
                <a:solidFill>
                  <a:schemeClr val="tx1"/>
                </a:solidFill>
                <a:latin typeface="ＭＳ ゴシック"/>
                <a:ea typeface="ＭＳ ゴシック"/>
                <a:cs typeface="ＭＳ ゴシック"/>
              </a:rPr>
              <a:t>相談支援体系の見直し</a:t>
            </a:r>
            <a:endParaRPr lang="en-US" altLang="ja-JP" sz="1662" dirty="0">
              <a:solidFill>
                <a:schemeClr val="tx1"/>
              </a:solidFill>
              <a:latin typeface="ＭＳ ゴシック"/>
              <a:ea typeface="ＭＳ ゴシック"/>
              <a:cs typeface="ＭＳ ゴシック"/>
            </a:endParaRPr>
          </a:p>
          <a:p>
            <a:pPr marL="2231837" indent="-422041">
              <a:buFont typeface="Wingdings" charset="2"/>
              <a:buChar char="Ø"/>
              <a:tabLst>
                <a:tab pos="2233302" algn="l"/>
              </a:tabLst>
              <a:defRPr/>
            </a:pPr>
            <a:r>
              <a:rPr lang="ja-JP" altLang="en-US" sz="1477" dirty="0">
                <a:solidFill>
                  <a:schemeClr val="tx1"/>
                </a:solidFill>
                <a:latin typeface="ＭＳ ゴシック"/>
                <a:ea typeface="ＭＳ ゴシック"/>
                <a:cs typeface="ＭＳ ゴシック"/>
              </a:rPr>
              <a:t>特定相談支援</a:t>
            </a:r>
            <a:endParaRPr lang="en-US" altLang="ja-JP" sz="1477" dirty="0">
              <a:solidFill>
                <a:schemeClr val="tx1"/>
              </a:solidFill>
              <a:latin typeface="ＭＳ ゴシック"/>
              <a:ea typeface="ＭＳ ゴシック"/>
              <a:cs typeface="ＭＳ ゴシック"/>
            </a:endParaRPr>
          </a:p>
          <a:p>
            <a:pPr marL="2231837" indent="-422041">
              <a:buFont typeface="Wingdings" charset="2"/>
              <a:buChar char="Ø"/>
              <a:tabLst>
                <a:tab pos="2233302" algn="l"/>
              </a:tabLst>
              <a:defRPr/>
            </a:pPr>
            <a:r>
              <a:rPr lang="ja-JP" altLang="en-US" sz="1477" dirty="0">
                <a:solidFill>
                  <a:schemeClr val="tx1"/>
                </a:solidFill>
                <a:latin typeface="ＭＳ ゴシック"/>
                <a:ea typeface="ＭＳ ゴシック"/>
                <a:cs typeface="ＭＳ ゴシック"/>
              </a:rPr>
              <a:t>一般相談支援</a:t>
            </a:r>
            <a:endParaRPr lang="en-US" altLang="ja-JP" sz="1477" dirty="0">
              <a:solidFill>
                <a:schemeClr val="tx1"/>
              </a:solidFill>
              <a:latin typeface="ＭＳ ゴシック"/>
              <a:ea typeface="ＭＳ ゴシック"/>
              <a:cs typeface="ＭＳ ゴシック"/>
            </a:endParaRPr>
          </a:p>
          <a:p>
            <a:pPr marL="2231837" indent="-422041">
              <a:buFont typeface="Wingdings" charset="2"/>
              <a:buChar char="Ø"/>
              <a:tabLst>
                <a:tab pos="2233302" algn="l"/>
              </a:tabLst>
              <a:defRPr/>
            </a:pPr>
            <a:r>
              <a:rPr lang="ja-JP" altLang="en-US" sz="1477" dirty="0">
                <a:solidFill>
                  <a:schemeClr val="tx1"/>
                </a:solidFill>
                <a:latin typeface="ＭＳ ゴシック"/>
                <a:ea typeface="ＭＳ ゴシック"/>
                <a:cs typeface="ＭＳ ゴシック"/>
              </a:rPr>
              <a:t>障害児相談支援　の創設</a:t>
            </a:r>
            <a:endParaRPr lang="en-US" altLang="ja-JP" sz="1477" dirty="0">
              <a:solidFill>
                <a:schemeClr val="tx1"/>
              </a:solidFill>
              <a:latin typeface="ＭＳ ゴシック"/>
              <a:ea typeface="ＭＳ ゴシック"/>
              <a:cs typeface="ＭＳ ゴシック"/>
            </a:endParaRPr>
          </a:p>
        </p:txBody>
      </p:sp>
      <p:sp>
        <p:nvSpPr>
          <p:cNvPr id="10" name="正方形/長方形 9"/>
          <p:cNvSpPr/>
          <p:nvPr/>
        </p:nvSpPr>
        <p:spPr>
          <a:xfrm>
            <a:off x="222996" y="836714"/>
            <a:ext cx="8727251" cy="1329377"/>
          </a:xfrm>
          <a:prstGeom prst="rect">
            <a:avLst/>
          </a:prstGeom>
          <a:ln w="6350" cmpd="sng"/>
        </p:spPr>
        <p:style>
          <a:lnRef idx="2">
            <a:schemeClr val="dk1"/>
          </a:lnRef>
          <a:fillRef idx="1">
            <a:schemeClr val="lt1"/>
          </a:fillRef>
          <a:effectRef idx="0">
            <a:schemeClr val="dk1"/>
          </a:effectRef>
          <a:fontRef idx="minor">
            <a:schemeClr val="dk1"/>
          </a:fontRef>
        </p:style>
        <p:txBody>
          <a:bodyPr anchor="ctr"/>
          <a:lstStyle/>
          <a:p>
            <a:pPr>
              <a:defRPr/>
            </a:pPr>
            <a:r>
              <a:rPr lang="ja-JP" altLang="en-US" sz="2215" dirty="0">
                <a:solidFill>
                  <a:schemeClr val="tx1">
                    <a:lumMod val="95000"/>
                    <a:lumOff val="5000"/>
                  </a:schemeClr>
                </a:solidFill>
                <a:latin typeface="ＭＳ ゴシック"/>
                <a:ea typeface="ＭＳ ゴシック"/>
                <a:cs typeface="ＭＳ ゴシック"/>
              </a:rPr>
              <a:t>平成</a:t>
            </a:r>
            <a:r>
              <a:rPr lang="en-US" altLang="ja-JP" sz="2215" dirty="0">
                <a:solidFill>
                  <a:schemeClr val="tx1">
                    <a:lumMod val="95000"/>
                    <a:lumOff val="5000"/>
                  </a:schemeClr>
                </a:solidFill>
                <a:latin typeface="ＭＳ ゴシック"/>
                <a:ea typeface="ＭＳ ゴシック"/>
                <a:cs typeface="ＭＳ ゴシック"/>
              </a:rPr>
              <a:t>2</a:t>
            </a:r>
            <a:r>
              <a:rPr lang="ja-JP" altLang="en-US" sz="2215" dirty="0">
                <a:solidFill>
                  <a:schemeClr val="tx1">
                    <a:lumMod val="95000"/>
                    <a:lumOff val="5000"/>
                  </a:schemeClr>
                </a:solidFill>
                <a:latin typeface="ＭＳ ゴシック"/>
                <a:ea typeface="ＭＳ ゴシック"/>
                <a:cs typeface="ＭＳ ゴシック"/>
              </a:rPr>
              <a:t>年</a:t>
            </a:r>
            <a:r>
              <a:rPr lang="en-US" altLang="ja-JP" sz="2215" dirty="0">
                <a:solidFill>
                  <a:schemeClr val="tx1">
                    <a:lumMod val="95000"/>
                    <a:lumOff val="5000"/>
                  </a:schemeClr>
                </a:solidFill>
                <a:latin typeface="ＭＳ ゴシック"/>
                <a:ea typeface="ＭＳ ゴシック"/>
                <a:cs typeface="ＭＳ ゴシック"/>
              </a:rPr>
              <a:t>〜8</a:t>
            </a:r>
            <a:r>
              <a:rPr lang="ja-JP" altLang="en-US" sz="2215" dirty="0">
                <a:solidFill>
                  <a:schemeClr val="tx1">
                    <a:lumMod val="95000"/>
                    <a:lumOff val="5000"/>
                  </a:schemeClr>
                </a:solidFill>
                <a:latin typeface="ＭＳ ゴシック"/>
                <a:ea typeface="ＭＳ ゴシック"/>
                <a:cs typeface="ＭＳ ゴシック"/>
              </a:rPr>
              <a:t>年 身体・知的・精神各相談支援関連事業開始</a:t>
            </a:r>
            <a:endParaRPr lang="en-US" altLang="ja-JP" sz="2215" dirty="0">
              <a:solidFill>
                <a:schemeClr val="tx1">
                  <a:lumMod val="95000"/>
                  <a:lumOff val="5000"/>
                </a:schemeClr>
              </a:solidFill>
              <a:latin typeface="ＭＳ ゴシック"/>
              <a:ea typeface="ＭＳ ゴシック"/>
              <a:cs typeface="ＭＳ ゴシック"/>
            </a:endParaRPr>
          </a:p>
          <a:p>
            <a:pPr marL="1994439" indent="-422041">
              <a:buFont typeface="Wingdings" panose="05000000000000000000" pitchFamily="2" charset="2"/>
              <a:buChar char="u"/>
              <a:defRPr/>
            </a:pPr>
            <a:r>
              <a:rPr lang="ja-JP" altLang="en-US" sz="1477" dirty="0">
                <a:solidFill>
                  <a:schemeClr val="tx1">
                    <a:lumMod val="95000"/>
                    <a:lumOff val="5000"/>
                  </a:schemeClr>
                </a:solidFill>
                <a:latin typeface="ＭＳ ゴシック"/>
                <a:ea typeface="ＭＳ ゴシック"/>
                <a:cs typeface="ＭＳ ゴシック"/>
              </a:rPr>
              <a:t>身体障害者：市町村障害者生活支援事業（平成</a:t>
            </a:r>
            <a:r>
              <a:rPr lang="en-US" altLang="ja-JP" sz="1477" dirty="0">
                <a:solidFill>
                  <a:schemeClr val="tx1">
                    <a:lumMod val="95000"/>
                    <a:lumOff val="5000"/>
                  </a:schemeClr>
                </a:solidFill>
                <a:latin typeface="ＭＳ ゴシック"/>
                <a:ea typeface="ＭＳ ゴシック"/>
                <a:cs typeface="ＭＳ ゴシック"/>
              </a:rPr>
              <a:t>8</a:t>
            </a:r>
            <a:r>
              <a:rPr lang="ja-JP" altLang="en-US" sz="1477" dirty="0">
                <a:solidFill>
                  <a:schemeClr val="tx1">
                    <a:lumMod val="95000"/>
                    <a:lumOff val="5000"/>
                  </a:schemeClr>
                </a:solidFill>
                <a:latin typeface="ＭＳ ゴシック"/>
                <a:ea typeface="ＭＳ ゴシック"/>
                <a:cs typeface="ＭＳ ゴシック"/>
              </a:rPr>
              <a:t>年）</a:t>
            </a:r>
            <a:endParaRPr lang="en-US" altLang="ja-JP" sz="1477" dirty="0">
              <a:solidFill>
                <a:schemeClr val="tx1">
                  <a:lumMod val="95000"/>
                  <a:lumOff val="5000"/>
                </a:schemeClr>
              </a:solidFill>
              <a:latin typeface="ＭＳ ゴシック"/>
              <a:ea typeface="ＭＳ ゴシック"/>
              <a:cs typeface="ＭＳ ゴシック"/>
            </a:endParaRPr>
          </a:p>
          <a:p>
            <a:pPr marL="1994439" indent="-422041">
              <a:buFont typeface="Wingdings" panose="05000000000000000000" pitchFamily="2" charset="2"/>
              <a:buChar char="u"/>
              <a:defRPr/>
            </a:pPr>
            <a:r>
              <a:rPr lang="ja-JP" altLang="en-US" sz="1477" dirty="0">
                <a:solidFill>
                  <a:schemeClr val="tx1">
                    <a:lumMod val="95000"/>
                    <a:lumOff val="5000"/>
                  </a:schemeClr>
                </a:solidFill>
                <a:latin typeface="ＭＳ ゴシック"/>
                <a:ea typeface="ＭＳ ゴシック"/>
                <a:cs typeface="ＭＳ ゴシック"/>
              </a:rPr>
              <a:t>知的障害者：障害児（者）地域療育等拠点施設事業（平成</a:t>
            </a:r>
            <a:r>
              <a:rPr lang="en-US" altLang="ja-JP" sz="1477" dirty="0">
                <a:solidFill>
                  <a:schemeClr val="tx1">
                    <a:lumMod val="95000"/>
                    <a:lumOff val="5000"/>
                  </a:schemeClr>
                </a:solidFill>
                <a:latin typeface="ＭＳ ゴシック"/>
                <a:ea typeface="ＭＳ ゴシック"/>
                <a:cs typeface="ＭＳ ゴシック"/>
              </a:rPr>
              <a:t>2</a:t>
            </a:r>
            <a:r>
              <a:rPr lang="ja-JP" altLang="en-US" sz="1477" dirty="0">
                <a:solidFill>
                  <a:schemeClr val="tx1">
                    <a:lumMod val="95000"/>
                    <a:lumOff val="5000"/>
                  </a:schemeClr>
                </a:solidFill>
                <a:latin typeface="ＭＳ ゴシック"/>
                <a:ea typeface="ＭＳ ゴシック"/>
                <a:cs typeface="ＭＳ ゴシック"/>
              </a:rPr>
              <a:t>年）</a:t>
            </a:r>
            <a:endParaRPr lang="en-US" altLang="ja-JP" sz="1477" dirty="0">
              <a:solidFill>
                <a:schemeClr val="tx1">
                  <a:lumMod val="95000"/>
                  <a:lumOff val="5000"/>
                </a:schemeClr>
              </a:solidFill>
              <a:latin typeface="ＭＳ ゴシック"/>
              <a:ea typeface="ＭＳ ゴシック"/>
              <a:cs typeface="ＭＳ ゴシック"/>
            </a:endParaRPr>
          </a:p>
          <a:p>
            <a:pPr marL="1572397">
              <a:defRPr/>
            </a:pPr>
            <a:r>
              <a:rPr lang="ja-JP" altLang="en-US" sz="1477" dirty="0">
                <a:solidFill>
                  <a:schemeClr val="tx1">
                    <a:lumMod val="95000"/>
                    <a:lumOff val="5000"/>
                  </a:schemeClr>
                </a:solidFill>
                <a:latin typeface="ＭＳ ゴシック"/>
                <a:ea typeface="ＭＳ ゴシック"/>
                <a:cs typeface="ＭＳ ゴシック"/>
              </a:rPr>
              <a:t>　　　　　　　→障害児（者）地域療育等支援事業（平成</a:t>
            </a:r>
            <a:r>
              <a:rPr lang="en-US" altLang="ja-JP" sz="1477" dirty="0">
                <a:solidFill>
                  <a:schemeClr val="tx1">
                    <a:lumMod val="95000"/>
                    <a:lumOff val="5000"/>
                  </a:schemeClr>
                </a:solidFill>
                <a:latin typeface="ＭＳ ゴシック"/>
                <a:ea typeface="ＭＳ ゴシック"/>
                <a:cs typeface="ＭＳ ゴシック"/>
              </a:rPr>
              <a:t>8</a:t>
            </a:r>
            <a:r>
              <a:rPr lang="ja-JP" altLang="en-US" sz="1477" dirty="0">
                <a:solidFill>
                  <a:schemeClr val="tx1">
                    <a:lumMod val="95000"/>
                    <a:lumOff val="5000"/>
                  </a:schemeClr>
                </a:solidFill>
                <a:latin typeface="ＭＳ ゴシック"/>
                <a:ea typeface="ＭＳ ゴシック"/>
                <a:cs typeface="ＭＳ ゴシック"/>
              </a:rPr>
              <a:t>年）</a:t>
            </a:r>
            <a:endParaRPr lang="en-US" altLang="ja-JP" sz="1477" dirty="0">
              <a:solidFill>
                <a:schemeClr val="tx1">
                  <a:lumMod val="95000"/>
                  <a:lumOff val="5000"/>
                </a:schemeClr>
              </a:solidFill>
              <a:latin typeface="ＭＳ ゴシック"/>
              <a:ea typeface="ＭＳ ゴシック"/>
              <a:cs typeface="ＭＳ ゴシック"/>
            </a:endParaRPr>
          </a:p>
          <a:p>
            <a:pPr marL="1994439" indent="-422041">
              <a:buFont typeface="Wingdings" panose="05000000000000000000" pitchFamily="2" charset="2"/>
              <a:buChar char="u"/>
              <a:defRPr/>
            </a:pPr>
            <a:r>
              <a:rPr lang="ja-JP" altLang="en-US" sz="1477" dirty="0">
                <a:solidFill>
                  <a:schemeClr val="tx1">
                    <a:lumMod val="95000"/>
                    <a:lumOff val="5000"/>
                  </a:schemeClr>
                </a:solidFill>
                <a:latin typeface="ＭＳ ゴシック"/>
                <a:ea typeface="ＭＳ ゴシック"/>
                <a:cs typeface="ＭＳ ゴシック"/>
              </a:rPr>
              <a:t>精神障害者：精神障害者地域生活支援事業（平成</a:t>
            </a:r>
            <a:r>
              <a:rPr lang="en-US" altLang="ja-JP" sz="1477" dirty="0">
                <a:solidFill>
                  <a:schemeClr val="tx1">
                    <a:lumMod val="95000"/>
                    <a:lumOff val="5000"/>
                  </a:schemeClr>
                </a:solidFill>
                <a:latin typeface="ＭＳ ゴシック"/>
                <a:ea typeface="ＭＳ ゴシック"/>
                <a:cs typeface="ＭＳ ゴシック"/>
              </a:rPr>
              <a:t>8</a:t>
            </a:r>
            <a:r>
              <a:rPr lang="ja-JP" altLang="en-US" sz="1477" dirty="0">
                <a:solidFill>
                  <a:schemeClr val="tx1">
                    <a:lumMod val="95000"/>
                    <a:lumOff val="5000"/>
                  </a:schemeClr>
                </a:solidFill>
                <a:latin typeface="ＭＳ ゴシック"/>
                <a:ea typeface="ＭＳ ゴシック"/>
                <a:cs typeface="ＭＳ ゴシック"/>
              </a:rPr>
              <a:t>年）</a:t>
            </a:r>
            <a:endParaRPr lang="en-US" altLang="ja-JP" sz="1477" dirty="0">
              <a:solidFill>
                <a:schemeClr val="tx1">
                  <a:lumMod val="95000"/>
                  <a:lumOff val="5000"/>
                </a:schemeClr>
              </a:solidFill>
              <a:latin typeface="ＭＳ ゴシック"/>
              <a:ea typeface="ＭＳ ゴシック"/>
              <a:cs typeface="ＭＳ ゴシック"/>
            </a:endParaRPr>
          </a:p>
        </p:txBody>
      </p:sp>
      <p:cxnSp>
        <p:nvCxnSpPr>
          <p:cNvPr id="12" name="直線コネクタ 11"/>
          <p:cNvCxnSpPr/>
          <p:nvPr/>
        </p:nvCxnSpPr>
        <p:spPr>
          <a:xfrm>
            <a:off x="4" y="770243"/>
            <a:ext cx="9144000" cy="0"/>
          </a:xfrm>
          <a:prstGeom prst="line">
            <a:avLst/>
          </a:prstGeom>
          <a:ln/>
        </p:spPr>
        <p:style>
          <a:lnRef idx="3">
            <a:schemeClr val="accent1"/>
          </a:lnRef>
          <a:fillRef idx="0">
            <a:schemeClr val="accent1"/>
          </a:fillRef>
          <a:effectRef idx="2">
            <a:schemeClr val="accent1"/>
          </a:effectRef>
          <a:fontRef idx="minor">
            <a:schemeClr val="tx1"/>
          </a:fontRef>
        </p:style>
      </p:cxnSp>
      <p:sp>
        <p:nvSpPr>
          <p:cNvPr id="4" name="スライド番号プレースホルダー 3"/>
          <p:cNvSpPr>
            <a:spLocks noGrp="1"/>
          </p:cNvSpPr>
          <p:nvPr>
            <p:ph type="sldNum" sz="quarter" idx="12"/>
          </p:nvPr>
        </p:nvSpPr>
        <p:spPr/>
        <p:txBody>
          <a:bodyPr/>
          <a:lstStyle/>
          <a:p>
            <a:pPr>
              <a:defRPr/>
            </a:pPr>
            <a:fld id="{F2A1C1E8-9361-4557-9EFC-000E05CD7A25}" type="slidenum">
              <a:rPr lang="en-US" altLang="ja-JP" smtClean="0"/>
              <a:pPr>
                <a:defRPr/>
              </a:pPr>
              <a:t>30</a:t>
            </a:fld>
            <a:endParaRPr lang="en-US" altLang="ja-JP" dirty="0"/>
          </a:p>
        </p:txBody>
      </p:sp>
      <p:sp>
        <p:nvSpPr>
          <p:cNvPr id="9" name="テキスト ボックス 8"/>
          <p:cNvSpPr txBox="1"/>
          <p:nvPr/>
        </p:nvSpPr>
        <p:spPr>
          <a:xfrm>
            <a:off x="94787" y="6508323"/>
            <a:ext cx="1963712" cy="307777"/>
          </a:xfrm>
          <a:prstGeom prst="rect">
            <a:avLst/>
          </a:prstGeom>
          <a:noFill/>
        </p:spPr>
        <p:txBody>
          <a:bodyPr wrap="square" rtlCol="0">
            <a:spAutoFit/>
          </a:bodyPr>
          <a:lstStyle/>
          <a:p>
            <a:r>
              <a:rPr kumimoji="1" lang="ja-JP" altLang="en-US" sz="1400" smtClean="0"/>
              <a:t>（厚生労働省資料）</a:t>
            </a:r>
            <a:endParaRPr kumimoji="1" lang="ja-JP" altLang="en-US" sz="1400"/>
          </a:p>
        </p:txBody>
      </p:sp>
      <p:sp>
        <p:nvSpPr>
          <p:cNvPr id="11" name="角丸四角形 10"/>
          <p:cNvSpPr/>
          <p:nvPr/>
        </p:nvSpPr>
        <p:spPr>
          <a:xfrm>
            <a:off x="8171098" y="77170"/>
            <a:ext cx="898364" cy="457201"/>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他科目</a:t>
            </a:r>
            <a:endParaRPr kumimoji="1" lang="ja-JP" altLang="en-US" sz="1200"/>
          </a:p>
        </p:txBody>
      </p:sp>
    </p:spTree>
    <p:extLst>
      <p:ext uri="{BB962C8B-B14F-4D97-AF65-F5344CB8AC3E}">
        <p14:creationId xmlns:p14="http://schemas.microsoft.com/office/powerpoint/2010/main" val="6009959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latin typeface="ＭＳ Ｐゴシック" panose="020B0600070205080204" pitchFamily="50" charset="-128"/>
                <a:ea typeface="ＭＳ Ｐゴシック" panose="020B0600070205080204" pitchFamily="50" charset="-128"/>
              </a:rPr>
              <a:t>障害者の相談支援とは</a:t>
            </a:r>
            <a:endParaRPr kumimoji="1" lang="ja-JP" altLang="en-US" sz="4000" dirty="0">
              <a:latin typeface="ＭＳ Ｐゴシック" panose="020B0600070205080204" pitchFamily="50" charset="-128"/>
              <a:ea typeface="ＭＳ Ｐゴシック" panose="020B0600070205080204" pitchFamily="50" charset="-128"/>
            </a:endParaRPr>
          </a:p>
        </p:txBody>
      </p:sp>
      <p:sp>
        <p:nvSpPr>
          <p:cNvPr id="3" name="テキスト プレースホルダー 2"/>
          <p:cNvSpPr>
            <a:spLocks noGrp="1"/>
          </p:cNvSpPr>
          <p:nvPr>
            <p:ph type="body" idx="1"/>
          </p:nvPr>
        </p:nvSpPr>
        <p:spPr/>
        <p:txBody>
          <a:bodyPr/>
          <a:lstStyle/>
          <a:p>
            <a:endParaRPr kumimoji="1" lang="ja-JP" altLang="en-US"/>
          </a:p>
        </p:txBody>
      </p:sp>
      <p:sp>
        <p:nvSpPr>
          <p:cNvPr id="6" name="角丸四角形 5"/>
          <p:cNvSpPr/>
          <p:nvPr/>
        </p:nvSpPr>
        <p:spPr>
          <a:xfrm>
            <a:off x="7006194" y="172068"/>
            <a:ext cx="1977656" cy="457201"/>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標準カリキュラム</a:t>
            </a:r>
            <a:endParaRPr kumimoji="1" lang="ja-JP" altLang="en-US" sz="1200"/>
          </a:p>
        </p:txBody>
      </p:sp>
    </p:spTree>
    <p:extLst>
      <p:ext uri="{BB962C8B-B14F-4D97-AF65-F5344CB8AC3E}">
        <p14:creationId xmlns:p14="http://schemas.microsoft.com/office/powerpoint/2010/main" val="214641736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800" dirty="0" smtClean="0">
                <a:latin typeface="ＭＳ Ｐゴシック" panose="020B0600070205080204" pitchFamily="50" charset="-128"/>
                <a:ea typeface="ＭＳ Ｐゴシック" panose="020B0600070205080204" pitchFamily="50" charset="-128"/>
              </a:rPr>
              <a:t>相談支援専門員に求められるあり方</a:t>
            </a:r>
            <a:endParaRPr kumimoji="1" lang="ja-JP" altLang="en-US" sz="2800"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a:xfrm>
            <a:off x="628650" y="1825625"/>
            <a:ext cx="8026836" cy="4351338"/>
          </a:xfrm>
        </p:spPr>
        <p:txBody>
          <a:bodyPr>
            <a:normAutofit/>
          </a:bodyPr>
          <a:lstStyle/>
          <a:p>
            <a:r>
              <a:rPr lang="ja-JP" altLang="en-US">
                <a:latin typeface="ＭＳ Ｐゴシック" panose="020B0600070205080204" pitchFamily="50" charset="-128"/>
                <a:ea typeface="ＭＳ Ｐゴシック" panose="020B0600070205080204" pitchFamily="50" charset="-128"/>
              </a:rPr>
              <a:t>障害当事者が相談支援専門員として活動する場合の役割</a:t>
            </a:r>
            <a:endParaRPr lang="en-US" altLang="ja-JP">
              <a:latin typeface="ＭＳ Ｐゴシック" panose="020B0600070205080204" pitchFamily="50" charset="-128"/>
              <a:ea typeface="ＭＳ Ｐゴシック" panose="020B0600070205080204" pitchFamily="50" charset="-128"/>
            </a:endParaRPr>
          </a:p>
          <a:p>
            <a:endParaRPr lang="en-US" altLang="ja-JP">
              <a:solidFill>
                <a:srgbClr val="FF0000"/>
              </a:solidFill>
              <a:latin typeface="ＭＳ Ｐゴシック" panose="020B0600070205080204" pitchFamily="50" charset="-128"/>
              <a:ea typeface="ＭＳ Ｐゴシック" panose="020B0600070205080204" pitchFamily="50" charset="-128"/>
            </a:endParaRPr>
          </a:p>
          <a:p>
            <a:pPr lvl="0"/>
            <a:r>
              <a:rPr lang="ja-JP" altLang="en-US">
                <a:latin typeface="ＭＳ Ｐゴシック" panose="020B0600070205080204" pitchFamily="50" charset="-128"/>
                <a:ea typeface="ＭＳ Ｐゴシック" panose="020B0600070205080204" pitchFamily="50" charset="-128"/>
              </a:rPr>
              <a:t>健常者が相談支援専門員として活動する場合の役割</a:t>
            </a:r>
            <a:endParaRPr lang="en-US" altLang="ja-JP" dirty="0">
              <a:latin typeface="ＭＳ Ｐゴシック" panose="020B0600070205080204" pitchFamily="50" charset="-128"/>
              <a:ea typeface="ＭＳ Ｐゴシック" panose="020B0600070205080204" pitchFamily="50" charset="-128"/>
            </a:endParaRPr>
          </a:p>
        </p:txBody>
      </p:sp>
      <p:sp>
        <p:nvSpPr>
          <p:cNvPr id="6" name="角丸四角形 5"/>
          <p:cNvSpPr/>
          <p:nvPr/>
        </p:nvSpPr>
        <p:spPr>
          <a:xfrm>
            <a:off x="7099184" y="63582"/>
            <a:ext cx="1977656" cy="45720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latin typeface="ＭＳ ゴシック" panose="020B0609070205080204" pitchFamily="49" charset="-128"/>
                <a:ea typeface="ＭＳ ゴシック" panose="020B0609070205080204" pitchFamily="49" charset="-128"/>
              </a:rPr>
              <a:t>基礎／発展／講師説明</a:t>
            </a:r>
          </a:p>
          <a:p>
            <a:pPr algn="ctr"/>
            <a:r>
              <a:rPr kumimoji="1" lang="en-US" altLang="ja-JP" sz="1200" smtClean="0">
                <a:latin typeface="ＭＳ ゴシック" panose="020B0609070205080204" pitchFamily="49" charset="-128"/>
                <a:ea typeface="ＭＳ ゴシック" panose="020B0609070205080204" pitchFamily="49" charset="-128"/>
              </a:rPr>
              <a:t>【</a:t>
            </a:r>
            <a:r>
              <a:rPr kumimoji="1" lang="ja-JP" altLang="en-US" sz="1200" smtClean="0">
                <a:latin typeface="ＭＳ ゴシック" panose="020B0609070205080204" pitchFamily="49" charset="-128"/>
                <a:ea typeface="ＭＳ ゴシック" panose="020B0609070205080204" pitchFamily="49" charset="-128"/>
              </a:rPr>
              <a:t>カリキュラム外</a:t>
            </a:r>
            <a:r>
              <a:rPr kumimoji="1" lang="en-US" altLang="ja-JP" sz="1200" smtClean="0">
                <a:latin typeface="ＭＳ ゴシック" panose="020B0609070205080204" pitchFamily="49" charset="-128"/>
                <a:ea typeface="ＭＳ ゴシック" panose="020B0609070205080204" pitchFamily="49" charset="-128"/>
              </a:rPr>
              <a:t>】</a:t>
            </a:r>
            <a:endParaRPr kumimoji="1" lang="ja-JP" altLang="en-US" sz="120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9993944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91072" y="114606"/>
            <a:ext cx="7886700" cy="1325563"/>
          </a:xfrm>
        </p:spPr>
        <p:txBody>
          <a:bodyPr>
            <a:normAutofit/>
          </a:bodyPr>
          <a:lstStyle/>
          <a:p>
            <a:r>
              <a:rPr kumimoji="1"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障害者の相談支援とは</a:t>
            </a:r>
            <a:r>
              <a:rPr kumimoji="1" lang="ja-JP" altLang="en-US" sz="3200" dirty="0" smtClean="0">
                <a:solidFill>
                  <a:srgbClr val="C00000"/>
                </a:solidFill>
                <a:latin typeface="ＤＨＰ特太ゴシック体" panose="020B0500000000000000" pitchFamily="50" charset="-128"/>
                <a:ea typeface="ＤＨＰ特太ゴシック体" panose="020B0500000000000000" pitchFamily="50" charset="-128"/>
              </a:rPr>
              <a:t>何か①</a:t>
            </a:r>
            <a:endPar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endParaRPr>
          </a:p>
        </p:txBody>
      </p:sp>
      <p:sp>
        <p:nvSpPr>
          <p:cNvPr id="3" name="コンテンツ プレースホルダー 2"/>
          <p:cNvSpPr>
            <a:spLocks noGrp="1"/>
          </p:cNvSpPr>
          <p:nvPr>
            <p:ph idx="1"/>
          </p:nvPr>
        </p:nvSpPr>
        <p:spPr/>
        <p:txBody>
          <a:bodyPr/>
          <a:lstStyle/>
          <a:p>
            <a:r>
              <a:rPr lang="ja-JP" altLang="en-US" dirty="0" smtClean="0">
                <a:latin typeface="ＭＳ Ｐゴシック" panose="020B0600070205080204" pitchFamily="50" charset="-128"/>
                <a:ea typeface="ＭＳ Ｐゴシック" panose="020B0600070205080204" pitchFamily="50" charset="-128"/>
              </a:rPr>
              <a:t>相談支援事業の目指すところ</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endParaRPr lang="en-US" altLang="ja-JP" dirty="0">
              <a:latin typeface="ＭＳ Ｐゴシック" panose="020B0600070205080204" pitchFamily="50" charset="-128"/>
              <a:ea typeface="ＭＳ Ｐゴシック" panose="020B0600070205080204" pitchFamily="50" charset="-128"/>
            </a:endParaRPr>
          </a:p>
          <a:p>
            <a:pPr lvl="1"/>
            <a:r>
              <a:rPr lang="ja-JP" altLang="en-US" dirty="0" smtClean="0">
                <a:latin typeface="ＭＳ Ｐゴシック" panose="020B0600070205080204" pitchFamily="50" charset="-128"/>
                <a:ea typeface="ＭＳ Ｐゴシック" panose="020B0600070205080204" pitchFamily="50" charset="-128"/>
              </a:rPr>
              <a:t>意思</a:t>
            </a:r>
            <a:r>
              <a:rPr kumimoji="1" lang="ja-JP" altLang="en-US" smtClean="0">
                <a:latin typeface="ＭＳ Ｐゴシック" panose="020B0600070205080204" pitchFamily="50" charset="-128"/>
                <a:ea typeface="ＭＳ Ｐゴシック" panose="020B0600070205080204" pitchFamily="50" charset="-128"/>
              </a:rPr>
              <a:t>決定支援</a:t>
            </a:r>
            <a:endParaRPr lang="en-US" altLang="ja-JP" dirty="0">
              <a:latin typeface="ＭＳ Ｐゴシック" panose="020B0600070205080204" pitchFamily="50" charset="-128"/>
              <a:ea typeface="ＭＳ Ｐゴシック" panose="020B0600070205080204" pitchFamily="50" charset="-128"/>
            </a:endParaRPr>
          </a:p>
          <a:p>
            <a:pPr lvl="1"/>
            <a:r>
              <a:rPr kumimoji="1" lang="ja-JP" altLang="en-US" smtClean="0">
                <a:latin typeface="ＭＳ Ｐゴシック" panose="020B0600070205080204" pitchFamily="50" charset="-128"/>
                <a:ea typeface="ＭＳ Ｐゴシック" panose="020B0600070205080204" pitchFamily="50" charset="-128"/>
              </a:rPr>
              <a:t>相談支援専門員</a:t>
            </a:r>
            <a:r>
              <a:rPr kumimoji="1" lang="ja-JP" altLang="en-US" dirty="0" smtClean="0">
                <a:latin typeface="ＭＳ Ｐゴシック" panose="020B0600070205080204" pitchFamily="50" charset="-128"/>
                <a:ea typeface="ＭＳ Ｐゴシック" panose="020B0600070205080204" pitchFamily="50" charset="-128"/>
              </a:rPr>
              <a:t>の</a:t>
            </a:r>
            <a:r>
              <a:rPr kumimoji="1" lang="ja-JP" altLang="en-US" smtClean="0">
                <a:latin typeface="ＭＳ Ｐゴシック" panose="020B0600070205080204" pitchFamily="50" charset="-128"/>
                <a:ea typeface="ＭＳ Ｐゴシック" panose="020B0600070205080204" pitchFamily="50" charset="-128"/>
              </a:rPr>
              <a:t>行う支援</a:t>
            </a:r>
            <a:endParaRPr lang="en-US" altLang="ja-JP" dirty="0">
              <a:latin typeface="ＭＳ Ｐゴシック" panose="020B0600070205080204" pitchFamily="50" charset="-128"/>
              <a:ea typeface="ＭＳ Ｐゴシック" panose="020B0600070205080204" pitchFamily="50" charset="-128"/>
            </a:endParaRPr>
          </a:p>
          <a:p>
            <a:pPr lvl="1"/>
            <a:r>
              <a:rPr lang="ja-JP" altLang="en-US" dirty="0" smtClean="0">
                <a:latin typeface="ＭＳ Ｐゴシック" panose="020B0600070205080204" pitchFamily="50" charset="-128"/>
                <a:ea typeface="ＭＳ Ｐゴシック" panose="020B0600070205080204" pitchFamily="50" charset="-128"/>
              </a:rPr>
              <a:t>チームアプローチによる日常的な</a:t>
            </a:r>
            <a:r>
              <a:rPr lang="ja-JP" altLang="en-US" smtClean="0">
                <a:latin typeface="ＭＳ Ｐゴシック" panose="020B0600070205080204" pitchFamily="50" charset="-128"/>
                <a:ea typeface="ＭＳ Ｐゴシック" panose="020B0600070205080204" pitchFamily="50" charset="-128"/>
              </a:rPr>
              <a:t>生活支援</a:t>
            </a:r>
            <a:endParaRPr kumimoji="1" lang="en-US" altLang="ja-JP" dirty="0">
              <a:latin typeface="ＭＳ Ｐゴシック" panose="020B0600070205080204" pitchFamily="50" charset="-128"/>
              <a:ea typeface="ＭＳ Ｐゴシック" panose="020B0600070205080204" pitchFamily="50" charset="-128"/>
            </a:endParaRPr>
          </a:p>
          <a:p>
            <a:pPr lvl="1"/>
            <a:r>
              <a:rPr lang="ja-JP" altLang="en-US" dirty="0">
                <a:latin typeface="ＭＳ Ｐゴシック" panose="020B0600070205080204" pitchFamily="50" charset="-128"/>
                <a:ea typeface="ＭＳ Ｐゴシック" panose="020B0600070205080204" pitchFamily="50" charset="-128"/>
              </a:rPr>
              <a:t>セルフケアマネジメント</a:t>
            </a:r>
            <a:endParaRPr kumimoji="1" lang="en-US" altLang="ja-JP" dirty="0" smtClean="0">
              <a:latin typeface="ＭＳ Ｐゴシック" panose="020B0600070205080204" pitchFamily="50" charset="-128"/>
              <a:ea typeface="ＭＳ Ｐゴシック" panose="020B0600070205080204" pitchFamily="50" charset="-128"/>
            </a:endParaRPr>
          </a:p>
          <a:p>
            <a:endParaRPr lang="en-US" altLang="ja-JP" dirty="0"/>
          </a:p>
          <a:p>
            <a:endParaRPr kumimoji="1" lang="en-US" altLang="ja-JP" dirty="0" smtClean="0"/>
          </a:p>
          <a:p>
            <a:pPr lvl="1"/>
            <a:endParaRPr lang="en-US" altLang="ja-JP" dirty="0"/>
          </a:p>
          <a:p>
            <a:pPr lvl="1"/>
            <a:endParaRPr lang="en-US" altLang="ja-JP" dirty="0"/>
          </a:p>
        </p:txBody>
      </p:sp>
      <p:sp>
        <p:nvSpPr>
          <p:cNvPr id="7" name="角丸四角形 6"/>
          <p:cNvSpPr/>
          <p:nvPr/>
        </p:nvSpPr>
        <p:spPr>
          <a:xfrm>
            <a:off x="7026859" y="116911"/>
            <a:ext cx="1977656" cy="457201"/>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他科目</a:t>
            </a:r>
            <a:endParaRPr kumimoji="1" lang="ja-JP" altLang="en-US" sz="1200"/>
          </a:p>
        </p:txBody>
      </p:sp>
    </p:spTree>
    <p:extLst>
      <p:ext uri="{BB962C8B-B14F-4D97-AF65-F5344CB8AC3E}">
        <p14:creationId xmlns:p14="http://schemas.microsoft.com/office/powerpoint/2010/main" val="181706885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000" dirty="0">
                <a:latin typeface="ＭＳ ゴシック" panose="020B0609070205080204" pitchFamily="49" charset="-128"/>
                <a:ea typeface="ＭＳ ゴシック" panose="020B0609070205080204" pitchFamily="49" charset="-128"/>
              </a:rPr>
              <a:t>ケアマネジメントの類型①</a:t>
            </a:r>
            <a:r>
              <a:rPr lang="en-US" altLang="ja-JP" sz="3000" dirty="0">
                <a:latin typeface="ＭＳ ゴシック" panose="020B0609070205080204" pitchFamily="49" charset="-128"/>
                <a:ea typeface="ＭＳ ゴシック" panose="020B0609070205080204" pitchFamily="49" charset="-128"/>
              </a:rPr>
              <a:t/>
            </a:r>
            <a:br>
              <a:rPr lang="en-US" altLang="ja-JP" sz="3000" dirty="0">
                <a:latin typeface="ＭＳ ゴシック" panose="020B0609070205080204" pitchFamily="49" charset="-128"/>
                <a:ea typeface="ＭＳ ゴシック" panose="020B0609070205080204" pitchFamily="49" charset="-128"/>
              </a:rPr>
            </a:br>
            <a:r>
              <a:rPr lang="ja-JP" altLang="en-US" sz="3000" dirty="0">
                <a:latin typeface="ＭＳ ゴシック" panose="020B0609070205080204" pitchFamily="49" charset="-128"/>
                <a:ea typeface="ＭＳ ゴシック" panose="020B0609070205080204" pitchFamily="49" charset="-128"/>
              </a:rPr>
              <a:t>全面的ケアマネジメント</a:t>
            </a:r>
          </a:p>
        </p:txBody>
      </p:sp>
      <p:pic>
        <p:nvPicPr>
          <p:cNvPr id="4" name="コンテンツ プレースホルダー 3"/>
          <p:cNvPicPr>
            <a:picLocks noGrp="1" noChangeAspect="1"/>
          </p:cNvPicPr>
          <p:nvPr>
            <p:ph idx="1"/>
          </p:nvPr>
        </p:nvPicPr>
        <p:blipFill rotWithShape="1">
          <a:blip r:embed="rId3" cstate="print">
            <a:extLst>
              <a:ext uri="{28A0092B-C50C-407E-A947-70E740481C1C}">
                <a14:useLocalDpi xmlns:a14="http://schemas.microsoft.com/office/drawing/2010/main" val="0"/>
              </a:ext>
            </a:extLst>
          </a:blip>
          <a:srcRect l="8795" t="21133" r="10449" b="14929"/>
          <a:stretch/>
        </p:blipFill>
        <p:spPr>
          <a:xfrm>
            <a:off x="678911" y="2015280"/>
            <a:ext cx="7786178" cy="3824146"/>
          </a:xfrm>
        </p:spPr>
      </p:pic>
      <p:sp>
        <p:nvSpPr>
          <p:cNvPr id="5" name="角丸四角形 4"/>
          <p:cNvSpPr/>
          <p:nvPr/>
        </p:nvSpPr>
        <p:spPr>
          <a:xfrm>
            <a:off x="7099184" y="63582"/>
            <a:ext cx="1977656" cy="45720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latin typeface="ＭＳ ゴシック" panose="020B0609070205080204" pitchFamily="49" charset="-128"/>
                <a:ea typeface="ＭＳ ゴシック" panose="020B0609070205080204" pitchFamily="49" charset="-128"/>
              </a:rPr>
              <a:t>基礎／発展／講師説明</a:t>
            </a:r>
          </a:p>
          <a:p>
            <a:pPr algn="ctr"/>
            <a:r>
              <a:rPr kumimoji="1" lang="en-US" altLang="ja-JP" sz="1200" smtClean="0">
                <a:latin typeface="ＭＳ ゴシック" panose="020B0609070205080204" pitchFamily="49" charset="-128"/>
                <a:ea typeface="ＭＳ ゴシック" panose="020B0609070205080204" pitchFamily="49" charset="-128"/>
              </a:rPr>
              <a:t>【</a:t>
            </a:r>
            <a:r>
              <a:rPr kumimoji="1" lang="ja-JP" altLang="en-US" sz="1200" smtClean="0">
                <a:latin typeface="ＭＳ ゴシック" panose="020B0609070205080204" pitchFamily="49" charset="-128"/>
                <a:ea typeface="ＭＳ ゴシック" panose="020B0609070205080204" pitchFamily="49" charset="-128"/>
              </a:rPr>
              <a:t>カリキュラム外</a:t>
            </a:r>
            <a:r>
              <a:rPr kumimoji="1" lang="en-US" altLang="ja-JP" sz="1200" smtClean="0">
                <a:latin typeface="ＭＳ ゴシック" panose="020B0609070205080204" pitchFamily="49" charset="-128"/>
                <a:ea typeface="ＭＳ ゴシック" panose="020B0609070205080204" pitchFamily="49" charset="-128"/>
              </a:rPr>
              <a:t>】</a:t>
            </a:r>
            <a:endParaRPr kumimoji="1" lang="ja-JP" altLang="en-US" sz="120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605125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コンテンツ プレースホルダー 4"/>
          <p:cNvPicPr>
            <a:picLocks noGrp="1" noChangeAspect="1"/>
          </p:cNvPicPr>
          <p:nvPr>
            <p:ph idx="1"/>
          </p:nvPr>
        </p:nvPicPr>
        <p:blipFill rotWithShape="1">
          <a:blip r:embed="rId3" cstate="print">
            <a:extLst>
              <a:ext uri="{28A0092B-C50C-407E-A947-70E740481C1C}">
                <a14:useLocalDpi xmlns:a14="http://schemas.microsoft.com/office/drawing/2010/main" val="0"/>
              </a:ext>
            </a:extLst>
          </a:blip>
          <a:stretch/>
        </p:blipFill>
        <p:spPr>
          <a:xfrm>
            <a:off x="88999" y="759697"/>
            <a:ext cx="8579012" cy="6066562"/>
          </a:xfrm>
        </p:spPr>
      </p:pic>
      <p:sp>
        <p:nvSpPr>
          <p:cNvPr id="2" name="タイトル 1"/>
          <p:cNvSpPr>
            <a:spLocks noGrp="1"/>
          </p:cNvSpPr>
          <p:nvPr>
            <p:ph type="title"/>
          </p:nvPr>
        </p:nvSpPr>
        <p:spPr/>
        <p:txBody>
          <a:bodyPr>
            <a:normAutofit/>
          </a:bodyPr>
          <a:lstStyle/>
          <a:p>
            <a:r>
              <a:rPr lang="ja-JP" altLang="en-US" sz="3000" dirty="0">
                <a:latin typeface="ＭＳ ゴシック" panose="020B0609070205080204" pitchFamily="49" charset="-128"/>
                <a:ea typeface="ＭＳ ゴシック" panose="020B0609070205080204" pitchFamily="49" charset="-128"/>
              </a:rPr>
              <a:t>ケアマネジメントの類型②</a:t>
            </a:r>
            <a:r>
              <a:rPr lang="en-US" altLang="ja-JP" sz="3000" dirty="0">
                <a:latin typeface="ＭＳ ゴシック" panose="020B0609070205080204" pitchFamily="49" charset="-128"/>
                <a:ea typeface="ＭＳ ゴシック" panose="020B0609070205080204" pitchFamily="49" charset="-128"/>
              </a:rPr>
              <a:t/>
            </a:r>
            <a:br>
              <a:rPr lang="en-US" altLang="ja-JP" sz="3000" dirty="0">
                <a:latin typeface="ＭＳ ゴシック" panose="020B0609070205080204" pitchFamily="49" charset="-128"/>
                <a:ea typeface="ＭＳ ゴシック" panose="020B0609070205080204" pitchFamily="49" charset="-128"/>
              </a:rPr>
            </a:br>
            <a:r>
              <a:rPr lang="ja-JP" altLang="en-US" sz="3000" dirty="0">
                <a:latin typeface="ＭＳ ゴシック" panose="020B0609070205080204" pitchFamily="49" charset="-128"/>
                <a:ea typeface="ＭＳ ゴシック" panose="020B0609070205080204" pitchFamily="49" charset="-128"/>
              </a:rPr>
              <a:t>部分的ケアマネジメント</a:t>
            </a:r>
          </a:p>
        </p:txBody>
      </p:sp>
      <p:sp>
        <p:nvSpPr>
          <p:cNvPr id="6" name="角丸四角形 5"/>
          <p:cNvSpPr/>
          <p:nvPr/>
        </p:nvSpPr>
        <p:spPr>
          <a:xfrm>
            <a:off x="7099184" y="63582"/>
            <a:ext cx="1977656" cy="45720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latin typeface="ＭＳ ゴシック" panose="020B0609070205080204" pitchFamily="49" charset="-128"/>
                <a:ea typeface="ＭＳ ゴシック" panose="020B0609070205080204" pitchFamily="49" charset="-128"/>
              </a:rPr>
              <a:t>基礎／発展／講師説明</a:t>
            </a:r>
          </a:p>
          <a:p>
            <a:pPr algn="ctr"/>
            <a:r>
              <a:rPr kumimoji="1" lang="en-US" altLang="ja-JP" sz="1200" smtClean="0">
                <a:latin typeface="ＭＳ ゴシック" panose="020B0609070205080204" pitchFamily="49" charset="-128"/>
                <a:ea typeface="ＭＳ ゴシック" panose="020B0609070205080204" pitchFamily="49" charset="-128"/>
              </a:rPr>
              <a:t>【</a:t>
            </a:r>
            <a:r>
              <a:rPr kumimoji="1" lang="ja-JP" altLang="en-US" sz="1200" smtClean="0">
                <a:latin typeface="ＭＳ ゴシック" panose="020B0609070205080204" pitchFamily="49" charset="-128"/>
                <a:ea typeface="ＭＳ ゴシック" panose="020B0609070205080204" pitchFamily="49" charset="-128"/>
              </a:rPr>
              <a:t>カリキュラム外</a:t>
            </a:r>
            <a:r>
              <a:rPr kumimoji="1" lang="en-US" altLang="ja-JP" sz="1200" smtClean="0">
                <a:latin typeface="ＭＳ ゴシック" panose="020B0609070205080204" pitchFamily="49" charset="-128"/>
                <a:ea typeface="ＭＳ ゴシック" panose="020B0609070205080204" pitchFamily="49" charset="-128"/>
              </a:rPr>
              <a:t>】</a:t>
            </a:r>
            <a:endParaRPr kumimoji="1" lang="ja-JP" altLang="en-US" sz="120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7325047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rotWithShape="1">
          <a:blip r:embed="rId3" cstate="print">
            <a:extLst>
              <a:ext uri="{28A0092B-C50C-407E-A947-70E740481C1C}">
                <a14:useLocalDpi xmlns:a14="http://schemas.microsoft.com/office/drawing/2010/main" val="0"/>
              </a:ext>
            </a:extLst>
          </a:blip>
          <a:stretch/>
        </p:blipFill>
        <p:spPr>
          <a:xfrm>
            <a:off x="79686" y="765638"/>
            <a:ext cx="8544643" cy="6042258"/>
          </a:xfrm>
        </p:spPr>
      </p:pic>
      <p:sp>
        <p:nvSpPr>
          <p:cNvPr id="2" name="タイトル 1"/>
          <p:cNvSpPr>
            <a:spLocks noGrp="1"/>
          </p:cNvSpPr>
          <p:nvPr>
            <p:ph type="title"/>
          </p:nvPr>
        </p:nvSpPr>
        <p:spPr/>
        <p:txBody>
          <a:bodyPr>
            <a:normAutofit/>
          </a:bodyPr>
          <a:lstStyle/>
          <a:p>
            <a:r>
              <a:rPr lang="ja-JP" altLang="en-US" sz="3000" dirty="0">
                <a:latin typeface="ＭＳ ゴシック" panose="020B0609070205080204" pitchFamily="49" charset="-128"/>
                <a:ea typeface="ＭＳ ゴシック" panose="020B0609070205080204" pitchFamily="49" charset="-128"/>
              </a:rPr>
              <a:t>ケアマネジメントの類型③</a:t>
            </a:r>
            <a:r>
              <a:rPr lang="en-US" altLang="ja-JP" sz="3000" dirty="0">
                <a:latin typeface="ＭＳ ゴシック" panose="020B0609070205080204" pitchFamily="49" charset="-128"/>
                <a:ea typeface="ＭＳ ゴシック" panose="020B0609070205080204" pitchFamily="49" charset="-128"/>
              </a:rPr>
              <a:t/>
            </a:r>
            <a:br>
              <a:rPr lang="en-US" altLang="ja-JP" sz="3000" dirty="0">
                <a:latin typeface="ＭＳ ゴシック" panose="020B0609070205080204" pitchFamily="49" charset="-128"/>
                <a:ea typeface="ＭＳ ゴシック" panose="020B0609070205080204" pitchFamily="49" charset="-128"/>
              </a:rPr>
            </a:br>
            <a:r>
              <a:rPr lang="ja-JP" altLang="en-US" sz="3000" dirty="0">
                <a:latin typeface="ＭＳ ゴシック" panose="020B0609070205080204" pitchFamily="49" charset="-128"/>
                <a:ea typeface="ＭＳ ゴシック" panose="020B0609070205080204" pitchFamily="49" charset="-128"/>
              </a:rPr>
              <a:t>セルフケアマネジメント</a:t>
            </a:r>
          </a:p>
        </p:txBody>
      </p:sp>
      <p:sp>
        <p:nvSpPr>
          <p:cNvPr id="5" name="角丸四角形 4"/>
          <p:cNvSpPr/>
          <p:nvPr/>
        </p:nvSpPr>
        <p:spPr>
          <a:xfrm>
            <a:off x="7099184" y="63582"/>
            <a:ext cx="1977656" cy="45720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latin typeface="ＭＳ ゴシック" panose="020B0609070205080204" pitchFamily="49" charset="-128"/>
                <a:ea typeface="ＭＳ ゴシック" panose="020B0609070205080204" pitchFamily="49" charset="-128"/>
              </a:rPr>
              <a:t>基礎／発展／講師説明</a:t>
            </a:r>
          </a:p>
          <a:p>
            <a:pPr algn="ctr"/>
            <a:r>
              <a:rPr kumimoji="1" lang="en-US" altLang="ja-JP" sz="1200" smtClean="0">
                <a:latin typeface="ＭＳ ゴシック" panose="020B0609070205080204" pitchFamily="49" charset="-128"/>
                <a:ea typeface="ＭＳ ゴシック" panose="020B0609070205080204" pitchFamily="49" charset="-128"/>
              </a:rPr>
              <a:t>【</a:t>
            </a:r>
            <a:r>
              <a:rPr kumimoji="1" lang="ja-JP" altLang="en-US" sz="1200" smtClean="0">
                <a:latin typeface="ＭＳ ゴシック" panose="020B0609070205080204" pitchFamily="49" charset="-128"/>
                <a:ea typeface="ＭＳ ゴシック" panose="020B0609070205080204" pitchFamily="49" charset="-128"/>
              </a:rPr>
              <a:t>カリキュラム外</a:t>
            </a:r>
            <a:r>
              <a:rPr kumimoji="1" lang="en-US" altLang="ja-JP" sz="1200" smtClean="0">
                <a:latin typeface="ＭＳ ゴシック" panose="020B0609070205080204" pitchFamily="49" charset="-128"/>
                <a:ea typeface="ＭＳ ゴシック" panose="020B0609070205080204" pitchFamily="49" charset="-128"/>
              </a:rPr>
              <a:t>】</a:t>
            </a:r>
            <a:endParaRPr kumimoji="1" lang="ja-JP" altLang="en-US" sz="120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7866017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139658"/>
            <a:ext cx="7886700" cy="1325563"/>
          </a:xfrm>
        </p:spPr>
        <p:txBody>
          <a:bodyPr>
            <a:normAutofit/>
          </a:bodyPr>
          <a:lstStyle/>
          <a:p>
            <a:r>
              <a:rPr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障害者の相談支援とは</a:t>
            </a:r>
            <a:r>
              <a:rPr lang="ja-JP" altLang="en-US" sz="3200" dirty="0">
                <a:solidFill>
                  <a:srgbClr val="C00000"/>
                </a:solidFill>
                <a:latin typeface="ＤＨＰ特太ゴシック体" panose="020B0500000000000000" pitchFamily="50" charset="-128"/>
                <a:ea typeface="ＤＨＰ特太ゴシック体" panose="020B0500000000000000" pitchFamily="50" charset="-128"/>
              </a:rPr>
              <a:t>何</a:t>
            </a:r>
            <a:r>
              <a:rPr lang="ja-JP" altLang="en-US" sz="3200" dirty="0" smtClean="0">
                <a:solidFill>
                  <a:srgbClr val="C00000"/>
                </a:solidFill>
                <a:latin typeface="ＤＨＰ特太ゴシック体" panose="020B0500000000000000" pitchFamily="50" charset="-128"/>
                <a:ea typeface="ＤＨＰ特太ゴシック体" panose="020B0500000000000000" pitchFamily="50" charset="-128"/>
              </a:rPr>
              <a:t>か②</a:t>
            </a:r>
            <a:endPar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endParaRPr>
          </a:p>
        </p:txBody>
      </p:sp>
      <p:sp>
        <p:nvSpPr>
          <p:cNvPr id="3" name="コンテンツ プレースホルダー 2"/>
          <p:cNvSpPr>
            <a:spLocks noGrp="1"/>
          </p:cNvSpPr>
          <p:nvPr>
            <p:ph idx="1"/>
          </p:nvPr>
        </p:nvSpPr>
        <p:spPr>
          <a:xfrm>
            <a:off x="666228" y="1512475"/>
            <a:ext cx="7886700" cy="4351338"/>
          </a:xfrm>
        </p:spPr>
        <p:txBody>
          <a:bodyPr/>
          <a:lstStyle/>
          <a:p>
            <a:r>
              <a:rPr lang="ja-JP" altLang="en-US" smtClean="0">
                <a:latin typeface="ＭＳ Ｐゴシック" panose="020B0600070205080204" pitchFamily="50" charset="-128"/>
                <a:ea typeface="ＭＳ Ｐゴシック" panose="020B0600070205080204" pitchFamily="50" charset="-128"/>
              </a:rPr>
              <a:t>相談支援専門員</a:t>
            </a:r>
            <a:r>
              <a:rPr kumimoji="1" lang="ja-JP" altLang="en-US" dirty="0" smtClean="0">
                <a:latin typeface="ＭＳ Ｐゴシック" panose="020B0600070205080204" pitchFamily="50" charset="-128"/>
                <a:ea typeface="ＭＳ Ｐゴシック" panose="020B0600070205080204" pitchFamily="50" charset="-128"/>
              </a:rPr>
              <a:t>の本来的役割</a:t>
            </a:r>
            <a:endParaRPr kumimoji="1" lang="en-US" altLang="ja-JP" dirty="0" smtClean="0">
              <a:latin typeface="ＭＳ Ｐゴシック" panose="020B0600070205080204" pitchFamily="50" charset="-128"/>
              <a:ea typeface="ＭＳ Ｐゴシック" panose="020B0600070205080204" pitchFamily="50" charset="-128"/>
            </a:endParaRPr>
          </a:p>
          <a:p>
            <a:endParaRPr lang="en-US" altLang="ja-JP" dirty="0">
              <a:latin typeface="ＭＳ Ｐゴシック" panose="020B0600070205080204" pitchFamily="50" charset="-128"/>
              <a:ea typeface="ＭＳ Ｐゴシック" panose="020B0600070205080204" pitchFamily="50" charset="-128"/>
            </a:endParaRPr>
          </a:p>
          <a:p>
            <a:pPr lvl="1"/>
            <a:r>
              <a:rPr lang="ja-JP" altLang="en-US" sz="2800" dirty="0">
                <a:latin typeface="ＭＳ Ｐゴシック" panose="020B0600070205080204" pitchFamily="50" charset="-128"/>
                <a:ea typeface="ＭＳ Ｐゴシック" panose="020B0600070205080204" pitchFamily="50" charset="-128"/>
              </a:rPr>
              <a:t>障害当事者のニーズに基づくこと</a:t>
            </a:r>
          </a:p>
          <a:p>
            <a:pPr lvl="1"/>
            <a:r>
              <a:rPr kumimoji="1" lang="ja-JP" altLang="en-US" sz="2800" dirty="0" smtClean="0">
                <a:latin typeface="ＭＳ Ｐゴシック" panose="020B0600070205080204" pitchFamily="50" charset="-128"/>
                <a:ea typeface="ＭＳ Ｐゴシック" panose="020B0600070205080204" pitchFamily="50" charset="-128"/>
              </a:rPr>
              <a:t>当事者のエンパワメント</a:t>
            </a:r>
            <a:endParaRPr kumimoji="1" lang="en-US" altLang="ja-JP" sz="2800" dirty="0" smtClean="0">
              <a:latin typeface="ＭＳ Ｐゴシック" panose="020B0600070205080204" pitchFamily="50" charset="-128"/>
              <a:ea typeface="ＭＳ Ｐゴシック" panose="020B0600070205080204" pitchFamily="50" charset="-128"/>
            </a:endParaRPr>
          </a:p>
          <a:p>
            <a:pPr lvl="1"/>
            <a:endParaRPr lang="en-US" altLang="ja-JP" sz="2800" dirty="0">
              <a:latin typeface="ＭＳ Ｐゴシック" panose="020B0600070205080204" pitchFamily="50" charset="-128"/>
              <a:ea typeface="ＭＳ Ｐゴシック" panose="020B0600070205080204" pitchFamily="50" charset="-128"/>
            </a:endParaRPr>
          </a:p>
          <a:p>
            <a:pPr lvl="1"/>
            <a:r>
              <a:rPr kumimoji="1" lang="ja-JP" altLang="en-US" sz="2800" dirty="0" smtClean="0">
                <a:latin typeface="ＭＳ Ｐゴシック" panose="020B0600070205080204" pitchFamily="50" charset="-128"/>
                <a:ea typeface="ＭＳ Ｐゴシック" panose="020B0600070205080204" pitchFamily="50" charset="-128"/>
              </a:rPr>
              <a:t>地域ネットワーク構築の促進</a:t>
            </a:r>
            <a:endParaRPr kumimoji="1" lang="en-US" altLang="ja-JP" sz="2800" dirty="0" smtClean="0">
              <a:latin typeface="ＭＳ Ｐゴシック" panose="020B0600070205080204" pitchFamily="50" charset="-128"/>
              <a:ea typeface="ＭＳ Ｐゴシック" panose="020B0600070205080204" pitchFamily="50" charset="-128"/>
            </a:endParaRPr>
          </a:p>
          <a:p>
            <a:pPr lvl="1"/>
            <a:endParaRPr lang="en-US" altLang="ja-JP" dirty="0"/>
          </a:p>
        </p:txBody>
      </p:sp>
      <p:sp>
        <p:nvSpPr>
          <p:cNvPr id="5" name="角丸四角形 4"/>
          <p:cNvSpPr/>
          <p:nvPr/>
        </p:nvSpPr>
        <p:spPr>
          <a:xfrm>
            <a:off x="7006194" y="172068"/>
            <a:ext cx="1977656" cy="457201"/>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標準カリキュラム</a:t>
            </a:r>
            <a:endParaRPr kumimoji="1" lang="ja-JP" altLang="en-US" sz="1200"/>
          </a:p>
        </p:txBody>
      </p:sp>
      <p:sp>
        <p:nvSpPr>
          <p:cNvPr id="6" name="角丸四角形 5"/>
          <p:cNvSpPr/>
          <p:nvPr/>
        </p:nvSpPr>
        <p:spPr>
          <a:xfrm>
            <a:off x="7724263" y="704245"/>
            <a:ext cx="1259587" cy="457201"/>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他科目の導入</a:t>
            </a:r>
            <a:endParaRPr kumimoji="1" lang="ja-JP" altLang="en-US" sz="1200"/>
          </a:p>
        </p:txBody>
      </p:sp>
    </p:spTree>
    <p:extLst>
      <p:ext uri="{BB962C8B-B14F-4D97-AF65-F5344CB8AC3E}">
        <p14:creationId xmlns:p14="http://schemas.microsoft.com/office/powerpoint/2010/main" val="98419098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latin typeface="ＭＳ Ｐゴシック" panose="020B0600070205080204" pitchFamily="50" charset="-128"/>
                <a:ea typeface="ＭＳ Ｐゴシック" panose="020B0600070205080204" pitchFamily="50" charset="-128"/>
              </a:rPr>
              <a:t>相談支援専門員の業務</a:t>
            </a:r>
            <a:r>
              <a:rPr lang="ja-JP" altLang="en-US" sz="4000" dirty="0" smtClean="0">
                <a:latin typeface="ＭＳ Ｐゴシック" panose="020B0600070205080204" pitchFamily="50" charset="-128"/>
                <a:ea typeface="ＭＳ Ｐゴシック" panose="020B0600070205080204" pitchFamily="50" charset="-128"/>
              </a:rPr>
              <a:t>と</a:t>
            </a:r>
            <a:r>
              <a:rPr lang="en-US" altLang="ja-JP" sz="4000" dirty="0" smtClean="0">
                <a:latin typeface="ＭＳ Ｐゴシック" panose="020B0600070205080204" pitchFamily="50" charset="-128"/>
                <a:ea typeface="ＭＳ Ｐゴシック" panose="020B0600070205080204" pitchFamily="50" charset="-128"/>
              </a:rPr>
              <a:t/>
            </a:r>
            <a:br>
              <a:rPr lang="en-US" altLang="ja-JP" sz="4000" dirty="0" smtClean="0">
                <a:latin typeface="ＭＳ Ｐゴシック" panose="020B0600070205080204" pitchFamily="50" charset="-128"/>
                <a:ea typeface="ＭＳ Ｐゴシック" panose="020B0600070205080204" pitchFamily="50" charset="-128"/>
              </a:rPr>
            </a:br>
            <a:r>
              <a:rPr lang="ja-JP" altLang="en-US" sz="4000" dirty="0" smtClean="0">
                <a:latin typeface="ＭＳ Ｐゴシック" panose="020B0600070205080204" pitchFamily="50" charset="-128"/>
                <a:ea typeface="ＭＳ Ｐゴシック" panose="020B0600070205080204" pitchFamily="50" charset="-128"/>
              </a:rPr>
              <a:t>その遂行に必要な力</a:t>
            </a:r>
            <a:endParaRPr kumimoji="1" lang="ja-JP" altLang="en-US" sz="4000" dirty="0">
              <a:latin typeface="ＭＳ Ｐゴシック" panose="020B0600070205080204" pitchFamily="50" charset="-128"/>
              <a:ea typeface="ＭＳ Ｐゴシック" panose="020B0600070205080204" pitchFamily="50" charset="-128"/>
            </a:endParaRPr>
          </a:p>
        </p:txBody>
      </p:sp>
      <p:sp>
        <p:nvSpPr>
          <p:cNvPr id="3" name="テキスト プレースホルダー 2"/>
          <p:cNvSpPr>
            <a:spLocks noGrp="1"/>
          </p:cNvSpPr>
          <p:nvPr>
            <p:ph type="body" idx="1"/>
          </p:nvPr>
        </p:nvSpPr>
        <p:spPr/>
        <p:txBody>
          <a:bodyPr>
            <a:normAutofit/>
          </a:bodyPr>
          <a:lstStyle/>
          <a:p>
            <a:r>
              <a:rPr kumimoji="1" lang="en-US" altLang="ja-JP" sz="1400" smtClean="0">
                <a:solidFill>
                  <a:srgbClr val="FF0000"/>
                </a:solidFill>
                <a:latin typeface="ＭＳ Ｐゴシック" panose="020B0600070205080204" pitchFamily="50" charset="-128"/>
                <a:ea typeface="ＭＳ Ｐゴシック" panose="020B0600070205080204" pitchFamily="50" charset="-128"/>
              </a:rPr>
              <a:t>(</a:t>
            </a:r>
            <a:r>
              <a:rPr kumimoji="1" lang="ja-JP" altLang="en-US" sz="1400" smtClean="0">
                <a:solidFill>
                  <a:srgbClr val="FF0000"/>
                </a:solidFill>
                <a:latin typeface="ＭＳ Ｐゴシック" panose="020B0600070205080204" pitchFamily="50" charset="-128"/>
                <a:ea typeface="ＭＳ Ｐゴシック" panose="020B0600070205080204" pitchFamily="50" charset="-128"/>
              </a:rPr>
              <a:t>注</a:t>
            </a:r>
            <a:r>
              <a:rPr kumimoji="1" lang="en-US" altLang="ja-JP" sz="1400" smtClean="0">
                <a:solidFill>
                  <a:srgbClr val="FF0000"/>
                </a:solidFill>
                <a:latin typeface="ＭＳ Ｐゴシック" panose="020B0600070205080204" pitchFamily="50" charset="-128"/>
                <a:ea typeface="ＭＳ Ｐゴシック" panose="020B0600070205080204" pitchFamily="50" charset="-128"/>
              </a:rPr>
              <a:t>) </a:t>
            </a:r>
            <a:r>
              <a:rPr kumimoji="1" lang="ja-JP" altLang="en-US" sz="1400" smtClean="0">
                <a:solidFill>
                  <a:srgbClr val="FF0000"/>
                </a:solidFill>
                <a:latin typeface="ＭＳ Ｐゴシック" panose="020B0600070205080204" pitchFamily="50" charset="-128"/>
                <a:ea typeface="ＭＳ Ｐゴシック" panose="020B0600070205080204" pitchFamily="50" charset="-128"/>
              </a:rPr>
              <a:t>他</a:t>
            </a:r>
            <a:r>
              <a:rPr kumimoji="1" lang="ja-JP" altLang="en-US" sz="1400" smtClean="0">
                <a:solidFill>
                  <a:srgbClr val="FF0000"/>
                </a:solidFill>
                <a:latin typeface="ＭＳ Ｐゴシック" panose="020B0600070205080204" pitchFamily="50" charset="-128"/>
                <a:ea typeface="ＭＳ Ｐゴシック" panose="020B0600070205080204" pitchFamily="50" charset="-128"/>
              </a:rPr>
              <a:t>科目で詳述するための導入のため、スライドで簡単に触れる程度とする（コメント欄なし）。</a:t>
            </a:r>
            <a:endParaRPr kumimoji="1" lang="ja-JP" altLang="en-US" sz="1400">
              <a:solidFill>
                <a:srgbClr val="FF0000"/>
              </a:solidFill>
              <a:latin typeface="ＭＳ Ｐゴシック" panose="020B0600070205080204" pitchFamily="50" charset="-128"/>
              <a:ea typeface="ＭＳ Ｐゴシック" panose="020B0600070205080204" pitchFamily="50" charset="-128"/>
            </a:endParaRPr>
          </a:p>
        </p:txBody>
      </p:sp>
      <p:sp>
        <p:nvSpPr>
          <p:cNvPr id="8" name="角丸四角形 7"/>
          <p:cNvSpPr/>
          <p:nvPr/>
        </p:nvSpPr>
        <p:spPr>
          <a:xfrm>
            <a:off x="7809875" y="77170"/>
            <a:ext cx="1259587" cy="457201"/>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他科目の導入</a:t>
            </a:r>
            <a:endParaRPr kumimoji="1" lang="ja-JP" altLang="en-US" sz="1200"/>
          </a:p>
        </p:txBody>
      </p:sp>
    </p:spTree>
    <p:extLst>
      <p:ext uri="{BB962C8B-B14F-4D97-AF65-F5344CB8AC3E}">
        <p14:creationId xmlns:p14="http://schemas.microsoft.com/office/powerpoint/2010/main" val="340875993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40968" y="127132"/>
            <a:ext cx="7886700" cy="1325563"/>
          </a:xfrm>
        </p:spPr>
        <p:txBody>
          <a:bodyPr>
            <a:normAutofit/>
          </a:bodyPr>
          <a:lstStyle/>
          <a:p>
            <a:r>
              <a:rPr lang="ja-JP" altLang="en-US" sz="3000" dirty="0">
                <a:solidFill>
                  <a:srgbClr val="C00000"/>
                </a:solidFill>
                <a:latin typeface="ＤＨＰ特太ゴシック体" panose="020B0500000000000000" pitchFamily="50" charset="-128"/>
                <a:ea typeface="ＤＨＰ特太ゴシック体" panose="020B0500000000000000" pitchFamily="50" charset="-128"/>
              </a:rPr>
              <a:t>相談支援専門員の業務とその遂行に必要な力</a:t>
            </a:r>
          </a:p>
        </p:txBody>
      </p:sp>
      <p:sp>
        <p:nvSpPr>
          <p:cNvPr id="3" name="コンテンツ プレースホルダー 2"/>
          <p:cNvSpPr>
            <a:spLocks noGrp="1"/>
          </p:cNvSpPr>
          <p:nvPr>
            <p:ph idx="1"/>
          </p:nvPr>
        </p:nvSpPr>
        <p:spPr>
          <a:xfrm>
            <a:off x="628650" y="1575105"/>
            <a:ext cx="7886700" cy="4351338"/>
          </a:xfrm>
        </p:spPr>
        <p:txBody>
          <a:bodyPr/>
          <a:lstStyle/>
          <a:p>
            <a:r>
              <a:rPr kumimoji="1" lang="zh-TW" altLang="en-US" smtClean="0">
                <a:latin typeface="ＭＳ Ｐゴシック" panose="020B0600070205080204" pitchFamily="50" charset="-128"/>
                <a:ea typeface="ＭＳ Ｐゴシック" panose="020B0600070205080204" pitchFamily="50" charset="-128"/>
              </a:rPr>
              <a:t>相談支援専門員</a:t>
            </a:r>
            <a:r>
              <a:rPr kumimoji="1" lang="ja-JP" altLang="en-US" smtClean="0">
                <a:latin typeface="ＭＳ Ｐゴシック" panose="020B0600070205080204" pitchFamily="50" charset="-128"/>
                <a:ea typeface="ＭＳ Ｐゴシック" panose="020B0600070205080204" pitchFamily="50" charset="-128"/>
              </a:rPr>
              <a:t>の</a:t>
            </a:r>
            <a:r>
              <a:rPr kumimoji="1" lang="ja-JP" altLang="en-US" dirty="0" smtClean="0">
                <a:latin typeface="ＭＳ Ｐゴシック" panose="020B0600070205080204" pitchFamily="50" charset="-128"/>
                <a:ea typeface="ＭＳ Ｐゴシック" panose="020B0600070205080204" pitchFamily="50" charset="-128"/>
              </a:rPr>
              <a:t>役割</a:t>
            </a:r>
            <a:endParaRPr kumimoji="1" lang="en-US" altLang="ja-JP" dirty="0" smtClean="0">
              <a:latin typeface="ＭＳ Ｐゴシック" panose="020B0600070205080204" pitchFamily="50" charset="-128"/>
              <a:ea typeface="ＭＳ Ｐゴシック" panose="020B0600070205080204" pitchFamily="50" charset="-128"/>
            </a:endParaRPr>
          </a:p>
          <a:p>
            <a:endParaRPr lang="en-US" altLang="ja-JP" dirty="0">
              <a:latin typeface="ＭＳ Ｐゴシック" panose="020B0600070205080204" pitchFamily="50" charset="-128"/>
              <a:ea typeface="ＭＳ Ｐゴシック" panose="020B0600070205080204" pitchFamily="50" charset="-128"/>
            </a:endParaRPr>
          </a:p>
          <a:p>
            <a:r>
              <a:rPr kumimoji="1" lang="ja-JP" altLang="en-US" dirty="0" smtClean="0">
                <a:latin typeface="ＭＳ Ｐゴシック" panose="020B0600070205080204" pitchFamily="50" charset="-128"/>
                <a:ea typeface="ＭＳ Ｐゴシック" panose="020B0600070205080204" pitchFamily="50" charset="-128"/>
              </a:rPr>
              <a:t>プライバシー保護のあり方</a:t>
            </a:r>
            <a:endParaRPr kumimoji="1" lang="en-US" altLang="ja-JP" dirty="0" smtClean="0">
              <a:latin typeface="ＭＳ Ｐゴシック" panose="020B0600070205080204" pitchFamily="50" charset="-128"/>
              <a:ea typeface="ＭＳ Ｐゴシック" panose="020B0600070205080204" pitchFamily="50" charset="-128"/>
            </a:endParaRPr>
          </a:p>
          <a:p>
            <a:endParaRPr lang="en-US" altLang="ja-JP" dirty="0">
              <a:latin typeface="ＭＳ Ｐゴシック" panose="020B0600070205080204" pitchFamily="50" charset="-128"/>
              <a:ea typeface="ＭＳ Ｐゴシック" panose="020B0600070205080204" pitchFamily="50" charset="-128"/>
            </a:endParaRPr>
          </a:p>
          <a:p>
            <a:r>
              <a:rPr lang="ja-JP" altLang="ja-JP" dirty="0">
                <a:latin typeface="ＭＳ Ｐゴシック" panose="020B0600070205080204" pitchFamily="50" charset="-128"/>
                <a:ea typeface="ＭＳ Ｐゴシック" panose="020B0600070205080204" pitchFamily="50" charset="-128"/>
              </a:rPr>
              <a:t>利用者と共有することが必要な情報について</a:t>
            </a:r>
          </a:p>
          <a:p>
            <a:endParaRPr kumimoji="1" lang="en-US" altLang="ja-JP" dirty="0" smtClean="0">
              <a:latin typeface="ＭＳ Ｐゴシック" panose="020B0600070205080204" pitchFamily="50" charset="-128"/>
              <a:ea typeface="ＭＳ Ｐゴシック" panose="020B0600070205080204" pitchFamily="50" charset="-128"/>
            </a:endParaRPr>
          </a:p>
          <a:p>
            <a:r>
              <a:rPr lang="zh-TW" altLang="en-US" smtClean="0">
                <a:latin typeface="ＭＳ Ｐゴシック" panose="020B0600070205080204" pitchFamily="50" charset="-128"/>
                <a:ea typeface="ＭＳ Ｐゴシック" panose="020B0600070205080204" pitchFamily="50" charset="-128"/>
              </a:rPr>
              <a:t>相談支援専門員</a:t>
            </a:r>
            <a:r>
              <a:rPr lang="ja-JP" altLang="en-US" smtClean="0">
                <a:latin typeface="ＭＳ Ｐゴシック" panose="020B0600070205080204" pitchFamily="50" charset="-128"/>
                <a:ea typeface="ＭＳ Ｐゴシック" panose="020B0600070205080204" pitchFamily="50" charset="-128"/>
              </a:rPr>
              <a:t>の</a:t>
            </a:r>
            <a:r>
              <a:rPr lang="ja-JP" altLang="en-US" dirty="0" smtClean="0">
                <a:latin typeface="ＭＳ Ｐゴシック" panose="020B0600070205080204" pitchFamily="50" charset="-128"/>
                <a:ea typeface="ＭＳ Ｐゴシック" panose="020B0600070205080204" pitchFamily="50" charset="-128"/>
              </a:rPr>
              <a:t>関わり方</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7" name="角丸四角形 6"/>
          <p:cNvSpPr/>
          <p:nvPr/>
        </p:nvSpPr>
        <p:spPr>
          <a:xfrm>
            <a:off x="7809875" y="77170"/>
            <a:ext cx="1259587" cy="457201"/>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他科目の導入</a:t>
            </a:r>
            <a:endParaRPr kumimoji="1" lang="ja-JP" altLang="en-US" sz="1200"/>
          </a:p>
        </p:txBody>
      </p:sp>
    </p:spTree>
    <p:extLst>
      <p:ext uri="{BB962C8B-B14F-4D97-AF65-F5344CB8AC3E}">
        <p14:creationId xmlns:p14="http://schemas.microsoft.com/office/powerpoint/2010/main" val="19572201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51520" y="978561"/>
            <a:ext cx="8640960" cy="5632311"/>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cs typeface="メイリオ" pitchFamily="50" charset="-128"/>
              </a:rPr>
              <a:t>① </a:t>
            </a:r>
            <a:r>
              <a:rPr lang="ja-JP" altLang="en-US" sz="2400">
                <a:latin typeface="ＭＳ ゴシック" panose="020B0609070205080204" pitchFamily="49" charset="-128"/>
                <a:ea typeface="ＭＳ ゴシック" panose="020B0609070205080204" pitchFamily="49" charset="-128"/>
                <a:cs typeface="メイリオ" pitchFamily="50" charset="-128"/>
              </a:rPr>
              <a:t>はじめ</a:t>
            </a:r>
            <a:r>
              <a:rPr lang="ja-JP" altLang="en-US" sz="2400" smtClean="0">
                <a:latin typeface="ＭＳ ゴシック" panose="020B0609070205080204" pitchFamily="49" charset="-128"/>
                <a:ea typeface="ＭＳ ゴシック" panose="020B0609070205080204" pitchFamily="49" charset="-128"/>
                <a:cs typeface="メイリオ" pitchFamily="50" charset="-128"/>
              </a:rPr>
              <a:t>に（熊谷・藤川）　５分</a:t>
            </a:r>
            <a:endParaRPr lang="ja-JP" altLang="en-US" sz="2400" dirty="0">
              <a:latin typeface="ＭＳ ゴシック" panose="020B0609070205080204" pitchFamily="49" charset="-128"/>
              <a:ea typeface="ＭＳ ゴシック" panose="020B0609070205080204" pitchFamily="49" charset="-128"/>
              <a:cs typeface="メイリオ" pitchFamily="50" charset="-128"/>
            </a:endParaRPr>
          </a:p>
          <a:p>
            <a:r>
              <a:rPr lang="ja-JP" altLang="en-US" sz="2400" smtClean="0">
                <a:latin typeface="ＭＳ ゴシック" panose="020B0609070205080204" pitchFamily="49" charset="-128"/>
                <a:ea typeface="ＭＳ ゴシック" panose="020B0609070205080204" pitchFamily="49" charset="-128"/>
                <a:cs typeface="メイリオ" pitchFamily="50" charset="-128"/>
              </a:rPr>
              <a:t>　・本科目の獲得目標と内容、実施上の留意点</a:t>
            </a:r>
          </a:p>
          <a:p>
            <a:endParaRPr lang="en-US" altLang="ja-JP" sz="2400" dirty="0">
              <a:latin typeface="ＭＳ ゴシック" panose="020B0609070205080204" pitchFamily="49" charset="-128"/>
              <a:ea typeface="ＭＳ ゴシック" panose="020B0609070205080204" pitchFamily="49" charset="-128"/>
              <a:cs typeface="メイリオ" pitchFamily="50" charset="-128"/>
            </a:endParaRPr>
          </a:p>
          <a:p>
            <a:r>
              <a:rPr lang="ja-JP" altLang="en-US" sz="2400" smtClean="0">
                <a:latin typeface="ＭＳ ゴシック" panose="020B0609070205080204" pitchFamily="49" charset="-128"/>
                <a:ea typeface="ＭＳ ゴシック" panose="020B0609070205080204" pitchFamily="49" charset="-128"/>
                <a:cs typeface="メイリオ" pitchFamily="50" charset="-128"/>
              </a:rPr>
              <a:t>② 相談支援のミッションを感じる（中西）　</a:t>
            </a:r>
            <a:r>
              <a:rPr lang="en-US" altLang="ja-JP" sz="2400" smtClean="0">
                <a:latin typeface="ＭＳ ゴシック" panose="020B0609070205080204" pitchFamily="49" charset="-128"/>
                <a:ea typeface="ＭＳ ゴシック" panose="020B0609070205080204" pitchFamily="49" charset="-128"/>
                <a:cs typeface="メイリオ" pitchFamily="50" charset="-128"/>
              </a:rPr>
              <a:t>45</a:t>
            </a:r>
            <a:r>
              <a:rPr lang="ja-JP" altLang="en-US" sz="2400" smtClean="0">
                <a:latin typeface="ＭＳ ゴシック" panose="020B0609070205080204" pitchFamily="49" charset="-128"/>
                <a:ea typeface="ＭＳ ゴシック" panose="020B0609070205080204" pitchFamily="49" charset="-128"/>
                <a:cs typeface="メイリオ" pitchFamily="50" charset="-128"/>
              </a:rPr>
              <a:t>分</a:t>
            </a:r>
          </a:p>
          <a:p>
            <a:r>
              <a:rPr lang="ja-JP" altLang="en-US" sz="2400" smtClean="0">
                <a:latin typeface="ＭＳ ゴシック" panose="020B0609070205080204" pitchFamily="49" charset="-128"/>
                <a:ea typeface="ＭＳ ゴシック" panose="020B0609070205080204" pitchFamily="49" charset="-128"/>
                <a:cs typeface="メイリオ" pitchFamily="50" charset="-128"/>
              </a:rPr>
              <a:t>　・導入 －事例紹介、介護保険と障害福祉サービスの支援</a:t>
            </a:r>
          </a:p>
          <a:p>
            <a:r>
              <a:rPr lang="ja-JP" altLang="en-US" sz="2400" smtClean="0">
                <a:latin typeface="ＭＳ ゴシック" panose="020B0609070205080204" pitchFamily="49" charset="-128"/>
                <a:ea typeface="ＭＳ ゴシック" panose="020B0609070205080204" pitchFamily="49" charset="-128"/>
                <a:cs typeface="メイリオ" pitchFamily="50" charset="-128"/>
              </a:rPr>
              <a:t>　・当事者運動からみた歴史 －運動史と制度史</a:t>
            </a:r>
          </a:p>
          <a:p>
            <a:r>
              <a:rPr lang="ja-JP" altLang="en-US" sz="2400" smtClean="0">
                <a:latin typeface="ＭＳ ゴシック" panose="020B0609070205080204" pitchFamily="49" charset="-128"/>
                <a:ea typeface="ＭＳ ゴシック" panose="020B0609070205080204" pitchFamily="49" charset="-128"/>
                <a:cs typeface="メイリオ" pitchFamily="50" charset="-128"/>
              </a:rPr>
              <a:t>　　　・自立生活運動　・精神障害者の当事者活動</a:t>
            </a:r>
          </a:p>
          <a:p>
            <a:r>
              <a:rPr lang="ja-JP" altLang="en-US" sz="2400" smtClean="0">
                <a:latin typeface="ＭＳ ゴシック" panose="020B0609070205080204" pitchFamily="49" charset="-128"/>
                <a:ea typeface="ＭＳ ゴシック" panose="020B0609070205080204" pitchFamily="49" charset="-128"/>
                <a:cs typeface="メイリオ" pitchFamily="50" charset="-128"/>
              </a:rPr>
              <a:t>　　　・当事者運動からみた相談支援事業</a:t>
            </a:r>
            <a:endParaRPr lang="ja-JP" altLang="en-US" sz="2400">
              <a:latin typeface="ＭＳ ゴシック" panose="020B0609070205080204" pitchFamily="49" charset="-128"/>
              <a:ea typeface="ＭＳ ゴシック" panose="020B0609070205080204" pitchFamily="49" charset="-128"/>
              <a:cs typeface="メイリオ" pitchFamily="50" charset="-128"/>
            </a:endParaRPr>
          </a:p>
          <a:p>
            <a:r>
              <a:rPr lang="ja-JP" altLang="en-US" sz="2400" smtClean="0">
                <a:latin typeface="ＭＳ ゴシック" panose="020B0609070205080204" pitchFamily="49" charset="-128"/>
                <a:ea typeface="ＭＳ ゴシック" panose="020B0609070205080204" pitchFamily="49" charset="-128"/>
                <a:cs typeface="メイリオ" pitchFamily="50" charset="-128"/>
              </a:rPr>
              <a:t>　・障害福祉の法制度について（③で取り扱う）</a:t>
            </a:r>
          </a:p>
          <a:p>
            <a:r>
              <a:rPr lang="ja-JP" altLang="en-US" sz="2400" smtClean="0">
                <a:latin typeface="ＭＳ ゴシック" panose="020B0609070205080204" pitchFamily="49" charset="-128"/>
                <a:ea typeface="ＭＳ ゴシック" panose="020B0609070205080204" pitchFamily="49" charset="-128"/>
                <a:cs typeface="メイリオ" pitchFamily="50" charset="-128"/>
              </a:rPr>
              <a:t>　・障害者の相談支援とは（目的）</a:t>
            </a:r>
          </a:p>
          <a:p>
            <a:r>
              <a:rPr lang="ja-JP" altLang="en-US" sz="2400" smtClean="0">
                <a:latin typeface="ＭＳ ゴシック" panose="020B0609070205080204" pitchFamily="49" charset="-128"/>
                <a:ea typeface="ＭＳ ゴシック" panose="020B0609070205080204" pitchFamily="49" charset="-128"/>
                <a:cs typeface="メイリオ" pitchFamily="50" charset="-128"/>
              </a:rPr>
              <a:t>　・まとめ（今後）</a:t>
            </a:r>
            <a:endParaRPr lang="ja-JP" altLang="en-US" sz="2400">
              <a:latin typeface="ＭＳ ゴシック" panose="020B0609070205080204" pitchFamily="49" charset="-128"/>
              <a:ea typeface="ＭＳ ゴシック" panose="020B0609070205080204" pitchFamily="49" charset="-128"/>
              <a:cs typeface="メイリオ" pitchFamily="50" charset="-128"/>
            </a:endParaRPr>
          </a:p>
          <a:p>
            <a:endParaRPr lang="ja-JP" altLang="en-US" sz="2400">
              <a:latin typeface="ＭＳ ゴシック" panose="020B0609070205080204" pitchFamily="49" charset="-128"/>
              <a:ea typeface="ＭＳ ゴシック" panose="020B0609070205080204" pitchFamily="49" charset="-128"/>
              <a:cs typeface="メイリオ" pitchFamily="50" charset="-128"/>
            </a:endParaRPr>
          </a:p>
          <a:p>
            <a:r>
              <a:rPr lang="ja-JP" altLang="en-US" sz="2400" smtClean="0">
                <a:latin typeface="ＭＳ ゴシック" panose="020B0609070205080204" pitchFamily="49" charset="-128"/>
                <a:ea typeface="ＭＳ ゴシック" panose="020B0609070205080204" pitchFamily="49" charset="-128"/>
                <a:cs typeface="メイリオ" pitchFamily="50" charset="-128"/>
              </a:rPr>
              <a:t>③ 相談支援のミッションを理解する（調整中）　</a:t>
            </a:r>
            <a:r>
              <a:rPr lang="en-US" altLang="ja-JP" sz="2400" smtClean="0">
                <a:latin typeface="ＭＳ ゴシック" panose="020B0609070205080204" pitchFamily="49" charset="-128"/>
                <a:ea typeface="ＭＳ ゴシック" panose="020B0609070205080204" pitchFamily="49" charset="-128"/>
                <a:cs typeface="メイリオ" pitchFamily="50" charset="-128"/>
              </a:rPr>
              <a:t>15</a:t>
            </a:r>
            <a:r>
              <a:rPr lang="ja-JP" altLang="en-US" sz="2400" smtClean="0">
                <a:latin typeface="ＭＳ ゴシック" panose="020B0609070205080204" pitchFamily="49" charset="-128"/>
                <a:ea typeface="ＭＳ ゴシック" panose="020B0609070205080204" pitchFamily="49" charset="-128"/>
                <a:cs typeface="メイリオ" pitchFamily="50" charset="-128"/>
              </a:rPr>
              <a:t>分</a:t>
            </a:r>
          </a:p>
          <a:p>
            <a:endParaRPr lang="ja-JP" altLang="en-US" sz="2400" dirty="0">
              <a:latin typeface="ＭＳ ゴシック" panose="020B0609070205080204" pitchFamily="49" charset="-128"/>
              <a:ea typeface="ＭＳ ゴシック" panose="020B0609070205080204" pitchFamily="49" charset="-128"/>
              <a:cs typeface="メイリオ" pitchFamily="50" charset="-128"/>
            </a:endParaRPr>
          </a:p>
          <a:p>
            <a:r>
              <a:rPr lang="ja-JP" altLang="en-US" sz="2400" smtClean="0">
                <a:latin typeface="ＭＳ ゴシック" panose="020B0609070205080204" pitchFamily="49" charset="-128"/>
                <a:ea typeface="ＭＳ ゴシック" panose="020B0609070205080204" pitchFamily="49" charset="-128"/>
                <a:cs typeface="メイリオ" pitchFamily="50" charset="-128"/>
              </a:rPr>
              <a:t>④ まとめ　５分</a:t>
            </a:r>
            <a:endParaRPr lang="ja-JP" altLang="en-US" sz="2400" dirty="0">
              <a:latin typeface="ＭＳ ゴシック" panose="020B0609070205080204" pitchFamily="49" charset="-128"/>
              <a:ea typeface="ＭＳ ゴシック" panose="020B0609070205080204" pitchFamily="49" charset="-128"/>
              <a:cs typeface="メイリオ" pitchFamily="50" charset="-128"/>
            </a:endParaRPr>
          </a:p>
        </p:txBody>
      </p:sp>
      <p:sp>
        <p:nvSpPr>
          <p:cNvPr id="3" name="テキスト ボックス 2"/>
          <p:cNvSpPr txBox="1"/>
          <p:nvPr/>
        </p:nvSpPr>
        <p:spPr>
          <a:xfrm>
            <a:off x="179512" y="260648"/>
            <a:ext cx="8640960" cy="523220"/>
          </a:xfrm>
          <a:prstGeom prst="rect">
            <a:avLst/>
          </a:prstGeom>
          <a:noFill/>
        </p:spPr>
        <p:txBody>
          <a:bodyPr wrap="square" rtlCol="0">
            <a:spAutoFit/>
          </a:bodyPr>
          <a:lstStyle/>
          <a:p>
            <a:r>
              <a:rPr kumimoji="1" lang="ja-JP" altLang="en-US" sz="2800" b="1" smtClean="0">
                <a:latin typeface="ＭＳ ゴシック" panose="020B0609070205080204" pitchFamily="49" charset="-128"/>
                <a:ea typeface="ＭＳ ゴシック" panose="020B0609070205080204" pitchFamily="49" charset="-128"/>
                <a:cs typeface="メイリオ" pitchFamily="50" charset="-128"/>
              </a:rPr>
              <a:t>本日の流れ（</a:t>
            </a:r>
            <a:r>
              <a:rPr kumimoji="1" lang="en-US" altLang="ja-JP" sz="2800" b="1" smtClean="0">
                <a:latin typeface="ＭＳ ゴシック" panose="020B0609070205080204" pitchFamily="49" charset="-128"/>
                <a:ea typeface="ＭＳ ゴシック" panose="020B0609070205080204" pitchFamily="49" charset="-128"/>
                <a:cs typeface="メイリオ" pitchFamily="50" charset="-128"/>
              </a:rPr>
              <a:t>70</a:t>
            </a:r>
            <a:r>
              <a:rPr kumimoji="1" lang="ja-JP" altLang="en-US" sz="2800" b="1" smtClean="0">
                <a:latin typeface="ＭＳ ゴシック" panose="020B0609070205080204" pitchFamily="49" charset="-128"/>
                <a:ea typeface="ＭＳ ゴシック" panose="020B0609070205080204" pitchFamily="49" charset="-128"/>
                <a:cs typeface="メイリオ" pitchFamily="50" charset="-128"/>
              </a:rPr>
              <a:t>分）</a:t>
            </a:r>
            <a:endParaRPr kumimoji="1" lang="ja-JP" altLang="en-US" sz="2800" b="1" dirty="0">
              <a:latin typeface="ＭＳ ゴシック" panose="020B0609070205080204" pitchFamily="49" charset="-128"/>
              <a:ea typeface="ＭＳ ゴシック" panose="020B0609070205080204" pitchFamily="49" charset="-128"/>
              <a:cs typeface="メイリオ" pitchFamily="50" charset="-128"/>
            </a:endParaRPr>
          </a:p>
        </p:txBody>
      </p:sp>
      <p:cxnSp>
        <p:nvCxnSpPr>
          <p:cNvPr id="6" name="直線コネクタ 5"/>
          <p:cNvCxnSpPr/>
          <p:nvPr/>
        </p:nvCxnSpPr>
        <p:spPr>
          <a:xfrm>
            <a:off x="251520" y="836712"/>
            <a:ext cx="8892480" cy="0"/>
          </a:xfrm>
          <a:prstGeom prst="line">
            <a:avLst/>
          </a:prstGeom>
          <a:ln w="66675"/>
        </p:spPr>
        <p:style>
          <a:lnRef idx="1">
            <a:schemeClr val="accent1"/>
          </a:lnRef>
          <a:fillRef idx="0">
            <a:schemeClr val="accent1"/>
          </a:fillRef>
          <a:effectRef idx="0">
            <a:schemeClr val="accent1"/>
          </a:effectRef>
          <a:fontRef idx="minor">
            <a:schemeClr val="tx1"/>
          </a:fontRef>
        </p:style>
      </p:cxnSp>
      <p:sp>
        <p:nvSpPr>
          <p:cNvPr id="7" name="角丸四角形 6"/>
          <p:cNvSpPr/>
          <p:nvPr/>
        </p:nvSpPr>
        <p:spPr>
          <a:xfrm>
            <a:off x="7116240" y="65955"/>
            <a:ext cx="1977656" cy="457201"/>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標準カリキュラム</a:t>
            </a:r>
            <a:endParaRPr kumimoji="1" lang="ja-JP" altLang="en-US" sz="1200"/>
          </a:p>
        </p:txBody>
      </p:sp>
    </p:spTree>
    <p:extLst>
      <p:ext uri="{BB962C8B-B14F-4D97-AF65-F5344CB8AC3E}">
        <p14:creationId xmlns:p14="http://schemas.microsoft.com/office/powerpoint/2010/main" val="39240494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2139554"/>
            <a:ext cx="7886700" cy="1886093"/>
          </a:xfrm>
        </p:spPr>
        <p:txBody>
          <a:bodyPr>
            <a:normAutofit/>
          </a:bodyPr>
          <a:lstStyle/>
          <a:p>
            <a:r>
              <a:rPr kumimoji="1" lang="ja-JP" altLang="en-US" sz="4000" dirty="0" smtClean="0">
                <a:latin typeface="ＭＳ Ｐゴシック" panose="020B0600070205080204" pitchFamily="50" charset="-128"/>
                <a:ea typeface="ＭＳ Ｐゴシック" panose="020B0600070205080204" pitchFamily="50" charset="-128"/>
              </a:rPr>
              <a:t>相談支援の今後</a:t>
            </a:r>
            <a:endParaRPr kumimoji="1" lang="ja-JP" altLang="en-US" sz="4000" dirty="0">
              <a:latin typeface="ＭＳ Ｐゴシック" panose="020B0600070205080204" pitchFamily="50" charset="-128"/>
              <a:ea typeface="ＭＳ Ｐゴシック" panose="020B0600070205080204" pitchFamily="50" charset="-128"/>
            </a:endParaRPr>
          </a:p>
        </p:txBody>
      </p:sp>
      <p:sp>
        <p:nvSpPr>
          <p:cNvPr id="3" name="テキスト プレースホルダー 2"/>
          <p:cNvSpPr>
            <a:spLocks noGrp="1"/>
          </p:cNvSpPr>
          <p:nvPr>
            <p:ph type="body" idx="1"/>
          </p:nvPr>
        </p:nvSpPr>
        <p:spPr>
          <a:xfrm>
            <a:off x="623888" y="4025647"/>
            <a:ext cx="7886700" cy="1398841"/>
          </a:xfrm>
        </p:spPr>
        <p:txBody>
          <a:bodyPr/>
          <a:lstStyle/>
          <a:p>
            <a:endParaRPr kumimoji="1" lang="ja-JP" altLang="en-US" dirty="0"/>
          </a:p>
        </p:txBody>
      </p:sp>
      <p:sp>
        <p:nvSpPr>
          <p:cNvPr id="5" name="角丸四角形 4"/>
          <p:cNvSpPr/>
          <p:nvPr/>
        </p:nvSpPr>
        <p:spPr>
          <a:xfrm>
            <a:off x="7099184" y="63582"/>
            <a:ext cx="1977656" cy="45720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latin typeface="ＭＳ ゴシック" panose="020B0609070205080204" pitchFamily="49" charset="-128"/>
                <a:ea typeface="ＭＳ ゴシック" panose="020B0609070205080204" pitchFamily="49" charset="-128"/>
              </a:rPr>
              <a:t>基礎／発展／講師説明</a:t>
            </a:r>
          </a:p>
          <a:p>
            <a:pPr algn="ctr"/>
            <a:r>
              <a:rPr kumimoji="1" lang="en-US" altLang="ja-JP" sz="1200" smtClean="0">
                <a:latin typeface="ＭＳ ゴシック" panose="020B0609070205080204" pitchFamily="49" charset="-128"/>
                <a:ea typeface="ＭＳ ゴシック" panose="020B0609070205080204" pitchFamily="49" charset="-128"/>
              </a:rPr>
              <a:t>【</a:t>
            </a:r>
            <a:r>
              <a:rPr kumimoji="1" lang="ja-JP" altLang="en-US" sz="1200" smtClean="0">
                <a:latin typeface="ＭＳ ゴシック" panose="020B0609070205080204" pitchFamily="49" charset="-128"/>
                <a:ea typeface="ＭＳ ゴシック" panose="020B0609070205080204" pitchFamily="49" charset="-128"/>
              </a:rPr>
              <a:t>カリキュラム外</a:t>
            </a:r>
            <a:r>
              <a:rPr kumimoji="1" lang="en-US" altLang="ja-JP" sz="1200" smtClean="0">
                <a:latin typeface="ＭＳ ゴシック" panose="020B0609070205080204" pitchFamily="49" charset="-128"/>
                <a:ea typeface="ＭＳ ゴシック" panose="020B0609070205080204" pitchFamily="49" charset="-128"/>
              </a:rPr>
              <a:t>】</a:t>
            </a:r>
            <a:endParaRPr kumimoji="1" lang="ja-JP" altLang="en-US" sz="120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80846379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47445" y="209550"/>
            <a:ext cx="8658430" cy="476117"/>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chemeClr val="tx1"/>
            </a:solidFill>
          </a:ln>
        </p:spPr>
        <p:txBody>
          <a:bodyPr>
            <a:noAutofit/>
          </a:bodyPr>
          <a:lstStyle/>
          <a:p>
            <a:r>
              <a:rPr lang="ja-JP" altLang="en-US" sz="1814" dirty="0" smtClean="0">
                <a:latin typeface="ＭＳ ゴシック" panose="020B0609070205080204" pitchFamily="49" charset="-128"/>
                <a:ea typeface="ＭＳ ゴシック" panose="020B0609070205080204" pitchFamily="49" charset="-128"/>
              </a:rPr>
              <a:t> 現行</a:t>
            </a:r>
            <a:r>
              <a:rPr lang="ja-JP" altLang="en-US" sz="1814" dirty="0">
                <a:latin typeface="ＭＳ ゴシック" panose="020B0609070205080204" pitchFamily="49" charset="-128"/>
                <a:ea typeface="ＭＳ ゴシック" panose="020B0609070205080204" pitchFamily="49" charset="-128"/>
              </a:rPr>
              <a:t>の相談支援体制の概略</a:t>
            </a:r>
          </a:p>
        </p:txBody>
      </p:sp>
      <p:graphicFrame>
        <p:nvGraphicFramePr>
          <p:cNvPr id="6" name="コンテンツ プレースホルダー 5"/>
          <p:cNvGraphicFramePr>
            <a:graphicFrameLocks noGrp="1"/>
          </p:cNvGraphicFramePr>
          <p:nvPr>
            <p:ph idx="1"/>
            <p:extLst/>
          </p:nvPr>
        </p:nvGraphicFramePr>
        <p:xfrm>
          <a:off x="247445" y="908640"/>
          <a:ext cx="8658430" cy="5240381"/>
        </p:xfrm>
        <a:graphic>
          <a:graphicData uri="http://schemas.openxmlformats.org/drawingml/2006/table">
            <a:tbl>
              <a:tblPr firstRow="1" bandRow="1">
                <a:tableStyleId>{5940675A-B579-460E-94D1-54222C63F5DA}</a:tableStyleId>
              </a:tblPr>
              <a:tblGrid>
                <a:gridCol w="1886155">
                  <a:extLst>
                    <a:ext uri="{9D8B030D-6E8A-4147-A177-3AD203B41FA5}">
                      <a16:colId xmlns:a16="http://schemas.microsoft.com/office/drawing/2014/main" val="20000"/>
                    </a:ext>
                  </a:extLst>
                </a:gridCol>
                <a:gridCol w="1876425">
                  <a:extLst>
                    <a:ext uri="{9D8B030D-6E8A-4147-A177-3AD203B41FA5}">
                      <a16:colId xmlns:a16="http://schemas.microsoft.com/office/drawing/2014/main" val="20001"/>
                    </a:ext>
                  </a:extLst>
                </a:gridCol>
                <a:gridCol w="2419350">
                  <a:extLst>
                    <a:ext uri="{9D8B030D-6E8A-4147-A177-3AD203B41FA5}">
                      <a16:colId xmlns:a16="http://schemas.microsoft.com/office/drawing/2014/main" val="20002"/>
                    </a:ext>
                  </a:extLst>
                </a:gridCol>
                <a:gridCol w="2476500">
                  <a:extLst>
                    <a:ext uri="{9D8B030D-6E8A-4147-A177-3AD203B41FA5}">
                      <a16:colId xmlns:a16="http://schemas.microsoft.com/office/drawing/2014/main" val="20003"/>
                    </a:ext>
                  </a:extLst>
                </a:gridCol>
              </a:tblGrid>
              <a:tr h="301803">
                <a:tc>
                  <a:txBody>
                    <a:bodyPr/>
                    <a:lstStyle/>
                    <a:p>
                      <a:pPr algn="ctr"/>
                      <a:r>
                        <a:rPr kumimoji="1" lang="ja-JP" altLang="en-US" sz="1300" dirty="0" smtClean="0"/>
                        <a:t>相談支援事業名等</a:t>
                      </a:r>
                      <a:endParaRPr kumimoji="1" lang="ja-JP" altLang="en-US" sz="1300" dirty="0"/>
                    </a:p>
                  </a:txBody>
                  <a:tcPr marT="41472" marB="41472">
                    <a:solidFill>
                      <a:srgbClr val="99FF99"/>
                    </a:solidFill>
                  </a:tcPr>
                </a:tc>
                <a:tc>
                  <a:txBody>
                    <a:bodyPr/>
                    <a:lstStyle/>
                    <a:p>
                      <a:pPr algn="ctr"/>
                      <a:r>
                        <a:rPr kumimoji="1" lang="ja-JP" altLang="en-US" sz="1300" dirty="0" smtClean="0"/>
                        <a:t>配置メンバー</a:t>
                      </a:r>
                      <a:endParaRPr kumimoji="1" lang="ja-JP" altLang="en-US" sz="1300" dirty="0"/>
                    </a:p>
                  </a:txBody>
                  <a:tcPr marT="41472" marB="41472">
                    <a:solidFill>
                      <a:srgbClr val="99FF99"/>
                    </a:solidFill>
                  </a:tcPr>
                </a:tc>
                <a:tc>
                  <a:txBody>
                    <a:bodyPr/>
                    <a:lstStyle/>
                    <a:p>
                      <a:pPr algn="ctr"/>
                      <a:r>
                        <a:rPr kumimoji="1" lang="ja-JP" altLang="en-US" sz="1300" dirty="0" smtClean="0"/>
                        <a:t>業務内容</a:t>
                      </a:r>
                      <a:endParaRPr kumimoji="1" lang="ja-JP" altLang="en-US" sz="1300" dirty="0"/>
                    </a:p>
                  </a:txBody>
                  <a:tcPr marT="41472" marB="41472">
                    <a:solidFill>
                      <a:srgbClr val="99FF99"/>
                    </a:solidFill>
                  </a:tcPr>
                </a:tc>
                <a:tc>
                  <a:txBody>
                    <a:bodyPr/>
                    <a:lstStyle/>
                    <a:p>
                      <a:pPr algn="ctr"/>
                      <a:r>
                        <a:rPr kumimoji="1" lang="ja-JP" altLang="en-US" sz="1300" dirty="0" smtClean="0"/>
                        <a:t>備考</a:t>
                      </a:r>
                      <a:endParaRPr kumimoji="1" lang="ja-JP" altLang="en-US" sz="1300" dirty="0"/>
                    </a:p>
                  </a:txBody>
                  <a:tcPr marT="41472" marB="41472">
                    <a:solidFill>
                      <a:srgbClr val="99FF99"/>
                    </a:solidFill>
                  </a:tcPr>
                </a:tc>
                <a:extLst>
                  <a:ext uri="{0D108BD9-81ED-4DB2-BD59-A6C34878D82A}">
                    <a16:rowId xmlns:a16="http://schemas.microsoft.com/office/drawing/2014/main" val="10000"/>
                  </a:ext>
                </a:extLst>
              </a:tr>
              <a:tr h="1275582">
                <a:tc>
                  <a:txBody>
                    <a:bodyPr/>
                    <a:lstStyle/>
                    <a:p>
                      <a:r>
                        <a:rPr kumimoji="1" lang="ja-JP" altLang="en-US" sz="1100" b="1" dirty="0" smtClean="0"/>
                        <a:t>基幹相談支援センター</a:t>
                      </a:r>
                      <a:endParaRPr kumimoji="1" lang="en-US" altLang="ja-JP" sz="1100" b="1" dirty="0" smtClean="0"/>
                    </a:p>
                    <a:p>
                      <a:endParaRPr kumimoji="1" lang="en-US" altLang="ja-JP" sz="1100" b="1" dirty="0" smtClean="0"/>
                    </a:p>
                    <a:p>
                      <a:r>
                        <a:rPr kumimoji="1" lang="en-US" altLang="ja-JP" sz="1100" b="0" dirty="0" smtClean="0">
                          <a:solidFill>
                            <a:srgbClr val="FF0000"/>
                          </a:solidFill>
                        </a:rPr>
                        <a:t>※</a:t>
                      </a:r>
                      <a:r>
                        <a:rPr kumimoji="1" lang="ja-JP" altLang="en-US" sz="1100" b="0" dirty="0" smtClean="0">
                          <a:solidFill>
                            <a:srgbClr val="FF0000"/>
                          </a:solidFill>
                        </a:rPr>
                        <a:t>交付税措置</a:t>
                      </a:r>
                      <a:endParaRPr kumimoji="1" lang="en-US" altLang="ja-JP" sz="1100" b="0" dirty="0" smtClean="0">
                        <a:solidFill>
                          <a:srgbClr val="FF0000"/>
                        </a:solidFill>
                      </a:endParaRPr>
                    </a:p>
                    <a:p>
                      <a:r>
                        <a:rPr kumimoji="1" lang="ja-JP" altLang="en-US" sz="1100" b="0" dirty="0" smtClean="0">
                          <a:solidFill>
                            <a:srgbClr val="FF0000"/>
                          </a:solidFill>
                        </a:rPr>
                        <a:t>　　　　＋</a:t>
                      </a:r>
                      <a:endParaRPr kumimoji="1" lang="en-US" altLang="ja-JP" sz="1100" b="0" dirty="0" smtClean="0">
                        <a:solidFill>
                          <a:srgbClr val="FF0000"/>
                        </a:solidFill>
                      </a:endParaRPr>
                    </a:p>
                    <a:p>
                      <a:r>
                        <a:rPr kumimoji="1" lang="ja-JP" altLang="en-US" sz="1100" b="0" dirty="0" smtClean="0">
                          <a:solidFill>
                            <a:srgbClr val="FF0000"/>
                          </a:solidFill>
                        </a:rPr>
                        <a:t>　</a:t>
                      </a:r>
                      <a:r>
                        <a:rPr kumimoji="1" lang="ja-JP" altLang="en-US" sz="1100" b="0" baseline="0" dirty="0" smtClean="0">
                          <a:solidFill>
                            <a:srgbClr val="FF0000"/>
                          </a:solidFill>
                        </a:rPr>
                        <a:t> 地域生活支援事業等</a:t>
                      </a:r>
                      <a:endParaRPr kumimoji="1" lang="en-US" altLang="ja-JP" sz="1100" b="0" baseline="0" dirty="0" smtClean="0">
                        <a:solidFill>
                          <a:srgbClr val="FF0000"/>
                        </a:solidFill>
                      </a:endParaRPr>
                    </a:p>
                    <a:p>
                      <a:r>
                        <a:rPr kumimoji="1" lang="ja-JP" altLang="en-US" sz="1100" b="0" baseline="0" dirty="0" smtClean="0">
                          <a:solidFill>
                            <a:srgbClr val="FF0000"/>
                          </a:solidFill>
                        </a:rPr>
                        <a:t>　 補助金</a:t>
                      </a:r>
                      <a:endParaRPr kumimoji="1" lang="en-US" altLang="ja-JP" sz="1100" b="0" dirty="0" smtClean="0">
                        <a:solidFill>
                          <a:srgbClr val="FF0000"/>
                        </a:solidFill>
                      </a:endParaRPr>
                    </a:p>
                  </a:txBody>
                  <a:tcPr marT="41472" marB="41472"/>
                </a:tc>
                <a:tc>
                  <a:txBody>
                    <a:bodyPr/>
                    <a:lstStyle/>
                    <a:p>
                      <a:r>
                        <a:rPr kumimoji="1" lang="ja-JP" altLang="en-US" sz="1100" dirty="0" smtClean="0"/>
                        <a:t>定めなし（地活要綱例示）</a:t>
                      </a:r>
                      <a:endParaRPr kumimoji="1" lang="en-US" altLang="ja-JP" sz="1100" dirty="0" smtClean="0"/>
                    </a:p>
                    <a:p>
                      <a:pPr marL="0" marR="0" lvl="0" indent="0" algn="l" defTabSz="914293" rtl="0" eaLnBrk="1" fontAlgn="auto" latinLnBrk="0" hangingPunct="1">
                        <a:lnSpc>
                          <a:spcPct val="100000"/>
                        </a:lnSpc>
                        <a:spcBef>
                          <a:spcPts val="0"/>
                        </a:spcBef>
                        <a:spcAft>
                          <a:spcPts val="0"/>
                        </a:spcAft>
                        <a:buClrTx/>
                        <a:buSzTx/>
                        <a:buFontTx/>
                        <a:buNone/>
                        <a:tabLst/>
                        <a:defRPr/>
                      </a:pPr>
                      <a:r>
                        <a:rPr kumimoji="1" lang="ja-JP" altLang="en-US" sz="1100" dirty="0" smtClean="0"/>
                        <a:t>　主任相談支援専門員</a:t>
                      </a:r>
                      <a:endParaRPr kumimoji="1" lang="en-US" altLang="ja-JP" sz="1100" dirty="0" smtClean="0"/>
                    </a:p>
                    <a:p>
                      <a:r>
                        <a:rPr kumimoji="1" lang="ja-JP" altLang="en-US" sz="1100" dirty="0" smtClean="0"/>
                        <a:t>　相談支援専門員</a:t>
                      </a:r>
                      <a:endParaRPr kumimoji="1" lang="en-US" altLang="ja-JP" sz="1100" dirty="0" smtClean="0"/>
                    </a:p>
                    <a:p>
                      <a:r>
                        <a:rPr kumimoji="1" lang="ja-JP" altLang="en-US" sz="1100" dirty="0" smtClean="0"/>
                        <a:t>　社会福祉士</a:t>
                      </a:r>
                      <a:endParaRPr kumimoji="1" lang="en-US" altLang="ja-JP" sz="1100" dirty="0" smtClean="0"/>
                    </a:p>
                    <a:p>
                      <a:r>
                        <a:rPr kumimoji="1" lang="ja-JP" altLang="en-US" sz="1100" dirty="0" smtClean="0"/>
                        <a:t>　精神保健福祉士</a:t>
                      </a:r>
                      <a:endParaRPr kumimoji="1" lang="en-US" altLang="ja-JP" sz="1100" dirty="0" smtClean="0"/>
                    </a:p>
                    <a:p>
                      <a:r>
                        <a:rPr kumimoji="1" lang="ja-JP" altLang="en-US" sz="1100" dirty="0" smtClean="0"/>
                        <a:t>　保健師　　　　　　等</a:t>
                      </a:r>
                      <a:endParaRPr kumimoji="1" lang="ja-JP" altLang="en-US" sz="1100" dirty="0"/>
                    </a:p>
                  </a:txBody>
                  <a:tcPr marT="41472" marB="41472"/>
                </a:tc>
                <a:tc>
                  <a:txBody>
                    <a:bodyPr/>
                    <a:lstStyle/>
                    <a:p>
                      <a:r>
                        <a:rPr kumimoji="1" lang="ja-JP" altLang="en-US" sz="1100" dirty="0" smtClean="0"/>
                        <a:t>・総合的・専門的な相談の実施</a:t>
                      </a:r>
                      <a:endParaRPr kumimoji="1" lang="en-US" altLang="ja-JP" sz="1100" dirty="0" smtClean="0"/>
                    </a:p>
                    <a:p>
                      <a:r>
                        <a:rPr kumimoji="1" lang="ja-JP" altLang="en-US" sz="1100" dirty="0" smtClean="0"/>
                        <a:t>・地域の相談支援体制強化の取組</a:t>
                      </a:r>
                      <a:endParaRPr kumimoji="1" lang="en-US" altLang="ja-JP" sz="1100" dirty="0" smtClean="0"/>
                    </a:p>
                    <a:p>
                      <a:r>
                        <a:rPr kumimoji="1" lang="ja-JP" altLang="en-US" sz="1100" dirty="0" smtClean="0"/>
                        <a:t>・地域の相談事業者への専門的な指</a:t>
                      </a:r>
                      <a:endParaRPr kumimoji="1" lang="en-US" altLang="ja-JP" sz="1100" dirty="0" smtClean="0"/>
                    </a:p>
                    <a:p>
                      <a:r>
                        <a:rPr kumimoji="1" lang="ja-JP" altLang="en-US" sz="1100" dirty="0" smtClean="0"/>
                        <a:t>　導助言・人材育成</a:t>
                      </a:r>
                      <a:endParaRPr kumimoji="1" lang="en-US" altLang="ja-JP" sz="1100" dirty="0" smtClean="0"/>
                    </a:p>
                    <a:p>
                      <a:r>
                        <a:rPr kumimoji="1" lang="ja-JP" altLang="en-US" sz="1100" dirty="0" smtClean="0"/>
                        <a:t>・地域の相談機関との連携強化</a:t>
                      </a:r>
                      <a:endParaRPr kumimoji="1" lang="en-US" altLang="ja-JP" sz="1100" dirty="0" smtClean="0"/>
                    </a:p>
                    <a:p>
                      <a:r>
                        <a:rPr kumimoji="1" lang="ja-JP" altLang="en-US" sz="1100" dirty="0" smtClean="0"/>
                        <a:t>・地域移行・地域定着の促進の取組</a:t>
                      </a:r>
                      <a:endParaRPr kumimoji="1" lang="en-US" altLang="ja-JP" sz="1100" dirty="0" smtClean="0"/>
                    </a:p>
                    <a:p>
                      <a:r>
                        <a:rPr kumimoji="1" lang="ja-JP" altLang="en-US" sz="1100" dirty="0" smtClean="0"/>
                        <a:t>・権利擁護・虐待の防止</a:t>
                      </a:r>
                      <a:endParaRPr kumimoji="1" lang="ja-JP" altLang="en-US" sz="1100" dirty="0"/>
                    </a:p>
                  </a:txBody>
                  <a:tcPr marT="41472" marB="41472"/>
                </a:tc>
                <a:tc>
                  <a:txBody>
                    <a:bodyPr/>
                    <a:lstStyle/>
                    <a:p>
                      <a:r>
                        <a:rPr kumimoji="1" lang="ja-JP" altLang="en-US" sz="1100" dirty="0" smtClean="0">
                          <a:solidFill>
                            <a:schemeClr val="tx1"/>
                          </a:solidFill>
                        </a:rPr>
                        <a:t>左記業務内容実施に向けた人員配置と研修の実施</a:t>
                      </a:r>
                      <a:endParaRPr kumimoji="1" lang="en-US" altLang="ja-JP" sz="1100" dirty="0" smtClean="0">
                        <a:solidFill>
                          <a:schemeClr val="tx1"/>
                        </a:solidFill>
                      </a:endParaRPr>
                    </a:p>
                    <a:p>
                      <a:r>
                        <a:rPr kumimoji="1" lang="ja-JP" altLang="en-US" sz="1100" dirty="0" smtClean="0">
                          <a:solidFill>
                            <a:schemeClr val="tx1"/>
                          </a:solidFill>
                        </a:rPr>
                        <a:t>■</a:t>
                      </a:r>
                      <a:r>
                        <a:rPr kumimoji="1" lang="en-US" altLang="ja-JP" sz="1100" dirty="0" smtClean="0">
                          <a:solidFill>
                            <a:schemeClr val="tx1"/>
                          </a:solidFill>
                        </a:rPr>
                        <a:t>1,741</a:t>
                      </a:r>
                      <a:r>
                        <a:rPr kumimoji="1" lang="ja-JP" altLang="en-US" sz="1100" dirty="0" smtClean="0">
                          <a:solidFill>
                            <a:schemeClr val="tx1"/>
                          </a:solidFill>
                        </a:rPr>
                        <a:t>市町村中</a:t>
                      </a:r>
                      <a:endParaRPr kumimoji="1" lang="en-US" altLang="ja-JP" sz="1100" dirty="0" smtClean="0">
                        <a:solidFill>
                          <a:schemeClr val="tx1"/>
                        </a:solidFill>
                      </a:endParaRPr>
                    </a:p>
                    <a:p>
                      <a:r>
                        <a:rPr kumimoji="1" lang="ja-JP" altLang="en-US" sz="1100" dirty="0" smtClean="0">
                          <a:solidFill>
                            <a:schemeClr val="tx1"/>
                          </a:solidFill>
                        </a:rPr>
                        <a:t>　　</a:t>
                      </a:r>
                      <a:r>
                        <a:rPr kumimoji="1" lang="en-US" altLang="ja-JP" sz="1100" dirty="0" smtClean="0">
                          <a:solidFill>
                            <a:schemeClr val="tx1"/>
                          </a:solidFill>
                        </a:rPr>
                        <a:t>473</a:t>
                      </a:r>
                      <a:r>
                        <a:rPr kumimoji="1" lang="ja-JP" altLang="en-US" sz="1100" dirty="0" smtClean="0">
                          <a:solidFill>
                            <a:schemeClr val="tx1"/>
                          </a:solidFill>
                        </a:rPr>
                        <a:t>市町村</a:t>
                      </a:r>
                      <a:r>
                        <a:rPr kumimoji="1" lang="en-US" altLang="ja-JP" sz="1100" dirty="0" smtClean="0">
                          <a:solidFill>
                            <a:schemeClr val="tx1"/>
                          </a:solidFill>
                        </a:rPr>
                        <a:t>(</a:t>
                      </a:r>
                      <a:r>
                        <a:rPr kumimoji="1" lang="en-US" altLang="ja-JP" sz="1100" smtClean="0">
                          <a:solidFill>
                            <a:schemeClr val="tx1"/>
                          </a:solidFill>
                        </a:rPr>
                        <a:t>H28.4)</a:t>
                      </a:r>
                      <a:r>
                        <a:rPr kumimoji="1" lang="ja-JP" altLang="en-US" sz="1100" smtClean="0">
                          <a:solidFill>
                            <a:schemeClr val="tx1"/>
                          </a:solidFill>
                        </a:rPr>
                        <a:t>　</a:t>
                      </a:r>
                      <a:r>
                        <a:rPr kumimoji="1" lang="en-US" altLang="ja-JP" sz="1100" smtClean="0">
                          <a:solidFill>
                            <a:schemeClr val="tx1"/>
                          </a:solidFill>
                        </a:rPr>
                        <a:t>27</a:t>
                      </a:r>
                      <a:r>
                        <a:rPr kumimoji="1" lang="en-US" altLang="ja-JP" sz="1100" dirty="0" smtClean="0">
                          <a:solidFill>
                            <a:schemeClr val="tx1"/>
                          </a:solidFill>
                        </a:rPr>
                        <a:t>%</a:t>
                      </a:r>
                    </a:p>
                    <a:p>
                      <a:r>
                        <a:rPr kumimoji="1" lang="ja-JP" altLang="en-US" sz="1100" smtClean="0">
                          <a:solidFill>
                            <a:schemeClr val="tx1"/>
                          </a:solidFill>
                        </a:rPr>
                        <a:t>　→</a:t>
                      </a:r>
                      <a:r>
                        <a:rPr kumimoji="1" lang="en-US" altLang="ja-JP" sz="1100" dirty="0" smtClean="0">
                          <a:solidFill>
                            <a:schemeClr val="tx1"/>
                          </a:solidFill>
                        </a:rPr>
                        <a:t>518</a:t>
                      </a:r>
                      <a:r>
                        <a:rPr kumimoji="1" lang="ja-JP" altLang="en-US" sz="1100" dirty="0" smtClean="0">
                          <a:solidFill>
                            <a:schemeClr val="tx1"/>
                          </a:solidFill>
                        </a:rPr>
                        <a:t>市町村</a:t>
                      </a:r>
                      <a:r>
                        <a:rPr kumimoji="1" lang="en-US" altLang="ja-JP" sz="1100" dirty="0" smtClean="0">
                          <a:solidFill>
                            <a:schemeClr val="tx1"/>
                          </a:solidFill>
                        </a:rPr>
                        <a:t>(</a:t>
                      </a:r>
                      <a:r>
                        <a:rPr kumimoji="1" lang="en-US" altLang="ja-JP" sz="1100" smtClean="0">
                          <a:solidFill>
                            <a:schemeClr val="tx1"/>
                          </a:solidFill>
                        </a:rPr>
                        <a:t>H29.4)</a:t>
                      </a:r>
                      <a:r>
                        <a:rPr kumimoji="1" lang="ja-JP" altLang="en-US" sz="1100" smtClean="0">
                          <a:solidFill>
                            <a:schemeClr val="tx1"/>
                          </a:solidFill>
                        </a:rPr>
                        <a:t>　</a:t>
                      </a:r>
                      <a:r>
                        <a:rPr kumimoji="1" lang="en-US" altLang="ja-JP" sz="1100" smtClean="0">
                          <a:solidFill>
                            <a:schemeClr val="tx1"/>
                          </a:solidFill>
                        </a:rPr>
                        <a:t>30</a:t>
                      </a:r>
                      <a:r>
                        <a:rPr kumimoji="1" lang="en-US" altLang="ja-JP" sz="1100" dirty="0" smtClean="0">
                          <a:solidFill>
                            <a:schemeClr val="tx1"/>
                          </a:solidFill>
                        </a:rPr>
                        <a:t>%</a:t>
                      </a:r>
                    </a:p>
                    <a:p>
                      <a:r>
                        <a:rPr kumimoji="1" lang="ja-JP" altLang="en-US" sz="1100" smtClean="0">
                          <a:solidFill>
                            <a:schemeClr val="tx1"/>
                          </a:solidFill>
                        </a:rPr>
                        <a:t>　→</a:t>
                      </a:r>
                      <a:r>
                        <a:rPr kumimoji="1" lang="en-US" altLang="ja-JP" sz="1100" dirty="0" smtClean="0">
                          <a:solidFill>
                            <a:srgbClr val="FF0000"/>
                          </a:solidFill>
                        </a:rPr>
                        <a:t>650</a:t>
                      </a:r>
                      <a:r>
                        <a:rPr kumimoji="1" lang="ja-JP" altLang="en-US" sz="1100" dirty="0" smtClean="0">
                          <a:solidFill>
                            <a:srgbClr val="FF0000"/>
                          </a:solidFill>
                        </a:rPr>
                        <a:t>市町村</a:t>
                      </a:r>
                      <a:r>
                        <a:rPr kumimoji="1" lang="en-US" altLang="ja-JP" sz="1100" dirty="0" smtClean="0">
                          <a:solidFill>
                            <a:schemeClr val="tx1"/>
                          </a:solidFill>
                        </a:rPr>
                        <a:t>(</a:t>
                      </a:r>
                      <a:r>
                        <a:rPr kumimoji="1" lang="en-US" altLang="ja-JP" sz="1100" smtClean="0">
                          <a:solidFill>
                            <a:schemeClr val="tx1"/>
                          </a:solidFill>
                        </a:rPr>
                        <a:t>H30.4)</a:t>
                      </a:r>
                      <a:r>
                        <a:rPr kumimoji="1" lang="ja-JP" altLang="en-US" sz="1100" smtClean="0">
                          <a:solidFill>
                            <a:schemeClr val="tx1"/>
                          </a:solidFill>
                        </a:rPr>
                        <a:t>　</a:t>
                      </a:r>
                      <a:r>
                        <a:rPr kumimoji="1" lang="en-US" altLang="ja-JP" sz="1100" smtClean="0">
                          <a:solidFill>
                            <a:schemeClr val="tx1"/>
                          </a:solidFill>
                        </a:rPr>
                        <a:t>37</a:t>
                      </a:r>
                      <a:r>
                        <a:rPr kumimoji="1" lang="en-US" altLang="ja-JP" sz="1100" dirty="0" smtClean="0">
                          <a:solidFill>
                            <a:schemeClr val="tx1"/>
                          </a:solidFill>
                        </a:rPr>
                        <a:t>%</a:t>
                      </a:r>
                    </a:p>
                    <a:p>
                      <a:r>
                        <a:rPr kumimoji="1" lang="ja-JP" altLang="en-US" sz="1100" dirty="0" smtClean="0">
                          <a:solidFill>
                            <a:schemeClr val="tx1"/>
                          </a:solidFill>
                        </a:rPr>
                        <a:t>■</a:t>
                      </a:r>
                      <a:r>
                        <a:rPr kumimoji="1" lang="en-US" altLang="ja-JP" sz="1100" dirty="0" smtClean="0">
                          <a:solidFill>
                            <a:srgbClr val="FF0000"/>
                          </a:solidFill>
                        </a:rPr>
                        <a:t>719</a:t>
                      </a:r>
                      <a:r>
                        <a:rPr kumimoji="1" lang="ja-JP" altLang="en-US" sz="1100" dirty="0" smtClean="0">
                          <a:solidFill>
                            <a:srgbClr val="FF0000"/>
                          </a:solidFill>
                        </a:rPr>
                        <a:t>カ所</a:t>
                      </a:r>
                      <a:r>
                        <a:rPr kumimoji="1" lang="en-US" altLang="ja-JP" sz="1100" dirty="0" smtClean="0">
                          <a:solidFill>
                            <a:schemeClr val="tx1"/>
                          </a:solidFill>
                        </a:rPr>
                        <a:t>(H30.4)</a:t>
                      </a:r>
                    </a:p>
                  </a:txBody>
                  <a:tcPr marT="41472" marB="41472"/>
                </a:tc>
                <a:extLst>
                  <a:ext uri="{0D108BD9-81ED-4DB2-BD59-A6C34878D82A}">
                    <a16:rowId xmlns:a16="http://schemas.microsoft.com/office/drawing/2014/main" val="10001"/>
                  </a:ext>
                </a:extLst>
              </a:tr>
              <a:tr h="1524000">
                <a:tc>
                  <a:txBody>
                    <a:bodyPr/>
                    <a:lstStyle/>
                    <a:p>
                      <a:r>
                        <a:rPr kumimoji="1" lang="ja-JP" altLang="en-US" sz="1100" b="1" dirty="0" smtClean="0"/>
                        <a:t>障害者相談支援事業</a:t>
                      </a:r>
                      <a:endParaRPr kumimoji="1" lang="en-US" altLang="ja-JP" sz="1100" b="1" dirty="0" smtClean="0"/>
                    </a:p>
                    <a:p>
                      <a:r>
                        <a:rPr kumimoji="1" lang="ja-JP" altLang="en-US" sz="1100" dirty="0" smtClean="0"/>
                        <a:t>実施主体：市町村→指定特定相談支援事業者、指定一般相談支援事業者への委託可</a:t>
                      </a:r>
                      <a:endParaRPr kumimoji="1" lang="en-US" altLang="ja-JP" sz="1100" dirty="0" smtClean="0"/>
                    </a:p>
                    <a:p>
                      <a:endParaRPr kumimoji="1" lang="en-US" altLang="ja-JP" sz="1100" dirty="0" smtClean="0"/>
                    </a:p>
                    <a:p>
                      <a:r>
                        <a:rPr kumimoji="1" lang="en-US" altLang="ja-JP" sz="1100" dirty="0" smtClean="0">
                          <a:solidFill>
                            <a:srgbClr val="FF0000"/>
                          </a:solidFill>
                        </a:rPr>
                        <a:t>※</a:t>
                      </a:r>
                      <a:r>
                        <a:rPr kumimoji="1" lang="ja-JP" altLang="en-US" sz="1100" dirty="0" smtClean="0">
                          <a:solidFill>
                            <a:srgbClr val="FF0000"/>
                          </a:solidFill>
                        </a:rPr>
                        <a:t>交付税措置</a:t>
                      </a:r>
                      <a:endParaRPr kumimoji="1" lang="ja-JP" altLang="en-US" sz="1100" dirty="0">
                        <a:solidFill>
                          <a:srgbClr val="FF0000"/>
                        </a:solidFill>
                      </a:endParaRPr>
                    </a:p>
                  </a:txBody>
                  <a:tcPr marT="41472" marB="41472"/>
                </a:tc>
                <a:tc>
                  <a:txBody>
                    <a:bodyPr/>
                    <a:lstStyle/>
                    <a:p>
                      <a:r>
                        <a:rPr kumimoji="1" lang="ja-JP" altLang="en-US" sz="1100" dirty="0" smtClean="0"/>
                        <a:t>定めなし</a:t>
                      </a:r>
                      <a:endParaRPr kumimoji="1" lang="en-US" altLang="ja-JP" sz="1100" dirty="0" smtClean="0"/>
                    </a:p>
                    <a:p>
                      <a:endParaRPr kumimoji="1" lang="en-US" altLang="ja-JP" sz="1100" dirty="0" smtClean="0"/>
                    </a:p>
                  </a:txBody>
                  <a:tcPr marT="41472" marB="41472"/>
                </a:tc>
                <a:tc>
                  <a:txBody>
                    <a:bodyPr/>
                    <a:lstStyle/>
                    <a:p>
                      <a:r>
                        <a:rPr kumimoji="1" lang="ja-JP" altLang="en-US" sz="1100" dirty="0" smtClean="0"/>
                        <a:t>・福祉サービスの利用援助（情報提</a:t>
                      </a:r>
                      <a:endParaRPr kumimoji="1" lang="en-US" altLang="ja-JP" sz="1100" dirty="0" smtClean="0"/>
                    </a:p>
                    <a:p>
                      <a:r>
                        <a:rPr kumimoji="1" lang="ja-JP" altLang="en-US" sz="1100" dirty="0" smtClean="0"/>
                        <a:t>　供、相談等）</a:t>
                      </a:r>
                      <a:endParaRPr kumimoji="1" lang="en-US" altLang="ja-JP" sz="1100" dirty="0" smtClean="0"/>
                    </a:p>
                    <a:p>
                      <a:r>
                        <a:rPr kumimoji="1" lang="ja-JP" altLang="en-US" sz="1100" dirty="0" smtClean="0"/>
                        <a:t>・社会資源を活用するための支援</a:t>
                      </a:r>
                      <a:endParaRPr kumimoji="1" lang="en-US" altLang="ja-JP" sz="1100" dirty="0" smtClean="0"/>
                    </a:p>
                    <a:p>
                      <a:r>
                        <a:rPr kumimoji="1" lang="ja-JP" altLang="en-US" sz="1100" dirty="0" smtClean="0"/>
                        <a:t>　</a:t>
                      </a:r>
                      <a:r>
                        <a:rPr kumimoji="1" lang="en-US" altLang="ja-JP" sz="1050" dirty="0" smtClean="0"/>
                        <a:t>(</a:t>
                      </a:r>
                      <a:r>
                        <a:rPr kumimoji="1" lang="ja-JP" altLang="en-US" sz="1050" dirty="0" smtClean="0"/>
                        <a:t>各種支援施策に関する助言・指導</a:t>
                      </a:r>
                      <a:r>
                        <a:rPr kumimoji="1" lang="en-US" altLang="ja-JP" sz="1050" dirty="0" smtClean="0"/>
                        <a:t>)</a:t>
                      </a:r>
                    </a:p>
                    <a:p>
                      <a:r>
                        <a:rPr kumimoji="1" lang="ja-JP" altLang="en-US" sz="1100" dirty="0" smtClean="0"/>
                        <a:t>・社会生活力を高めるための支援</a:t>
                      </a:r>
                      <a:endParaRPr kumimoji="1" lang="en-US" altLang="ja-JP" sz="1100" dirty="0" smtClean="0"/>
                    </a:p>
                    <a:p>
                      <a:r>
                        <a:rPr kumimoji="1" lang="ja-JP" altLang="en-US" sz="1100" dirty="0" smtClean="0"/>
                        <a:t>・ピアカウンセリング</a:t>
                      </a:r>
                      <a:endParaRPr kumimoji="1" lang="en-US" altLang="ja-JP" sz="1100" dirty="0" smtClean="0"/>
                    </a:p>
                    <a:p>
                      <a:r>
                        <a:rPr kumimoji="1" lang="ja-JP" altLang="en-US" sz="1100" dirty="0" smtClean="0"/>
                        <a:t>・権利擁護のために必要な援助</a:t>
                      </a:r>
                      <a:endParaRPr kumimoji="1" lang="en-US" altLang="ja-JP" sz="1100" dirty="0" smtClean="0"/>
                    </a:p>
                    <a:p>
                      <a:r>
                        <a:rPr kumimoji="1" lang="ja-JP" altLang="en-US" sz="1100" dirty="0" smtClean="0"/>
                        <a:t>・専門機関の紹介　　　　　　　等</a:t>
                      </a:r>
                      <a:endParaRPr kumimoji="1" lang="ja-JP" altLang="en-US" sz="1100" dirty="0"/>
                    </a:p>
                  </a:txBody>
                  <a:tcPr marT="41472" marB="4147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rPr>
                        <a:t>地域の実情に応じた役割・機能分化による。委託と基幹は一体化、一体的運営も考えられるが、業務及び業務量の整理等市町村の体制整備を検討の上実施</a:t>
                      </a:r>
                      <a:endParaRPr kumimoji="1" lang="en-US" altLang="ja-JP" sz="11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n-ea"/>
                          <a:ea typeface="+mn-ea"/>
                        </a:rPr>
                        <a:t>■</a:t>
                      </a:r>
                      <a:r>
                        <a:rPr kumimoji="1" lang="ja-JP" altLang="en-US" sz="1100" dirty="0" smtClean="0">
                          <a:solidFill>
                            <a:srgbClr val="FF0000"/>
                          </a:solidFill>
                          <a:latin typeface="+mn-ea"/>
                          <a:ea typeface="+mn-ea"/>
                        </a:rPr>
                        <a:t>全部又は一部を委託</a:t>
                      </a:r>
                      <a:r>
                        <a:rPr kumimoji="1" lang="en-US" altLang="ja-JP" sz="1100" dirty="0" smtClean="0">
                          <a:solidFill>
                            <a:srgbClr val="FF0000"/>
                          </a:solidFill>
                          <a:latin typeface="+mn-ea"/>
                          <a:ea typeface="+mn-ea"/>
                        </a:rPr>
                        <a:t>90%</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n-ea"/>
                          <a:ea typeface="+mn-ea"/>
                        </a:rPr>
                        <a:t>　</a:t>
                      </a:r>
                      <a:r>
                        <a:rPr kumimoji="1" lang="ja-JP" altLang="en-US" sz="1100" baseline="0" dirty="0" smtClean="0">
                          <a:solidFill>
                            <a:schemeClr val="tx1"/>
                          </a:solidFill>
                          <a:latin typeface="+mn-ea"/>
                          <a:ea typeface="+mn-ea"/>
                        </a:rPr>
                        <a:t> 市町村で</a:t>
                      </a:r>
                      <a:r>
                        <a:rPr kumimoji="1" lang="ja-JP" altLang="en-US" sz="1100" dirty="0" smtClean="0">
                          <a:solidFill>
                            <a:schemeClr val="tx1"/>
                          </a:solidFill>
                          <a:latin typeface="+mn-ea"/>
                          <a:ea typeface="+mn-ea"/>
                        </a:rPr>
                        <a:t>直営実施</a:t>
                      </a:r>
                      <a:r>
                        <a:rPr kumimoji="1" lang="en-US" altLang="ja-JP" sz="1100" dirty="0" smtClean="0">
                          <a:solidFill>
                            <a:schemeClr val="tx1"/>
                          </a:solidFill>
                          <a:latin typeface="+mn-ea"/>
                          <a:ea typeface="+mn-ea"/>
                        </a:rPr>
                        <a:t>10%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n-ea"/>
                          <a:ea typeface="+mn-ea"/>
                        </a:rPr>
                        <a:t>■単独市町村で実施</a:t>
                      </a:r>
                      <a:r>
                        <a:rPr kumimoji="1" lang="en-US" altLang="ja-JP" sz="1100" dirty="0" smtClean="0">
                          <a:solidFill>
                            <a:schemeClr val="tx1"/>
                          </a:solidFill>
                          <a:latin typeface="+mn-ea"/>
                          <a:ea typeface="+mn-ea"/>
                        </a:rPr>
                        <a:t>59%</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solidFill>
                            <a:schemeClr val="tx1"/>
                          </a:solidFill>
                          <a:latin typeface="+mn-ea"/>
                          <a:ea typeface="+mn-ea"/>
                        </a:rPr>
                        <a:t>※H30.4</a:t>
                      </a:r>
                      <a:r>
                        <a:rPr kumimoji="1" lang="ja-JP" altLang="en-US" sz="1100" dirty="0" smtClean="0">
                          <a:solidFill>
                            <a:schemeClr val="tx1"/>
                          </a:solidFill>
                          <a:latin typeface="+mn-ea"/>
                          <a:ea typeface="+mn-ea"/>
                        </a:rPr>
                        <a:t>時点</a:t>
                      </a:r>
                      <a:endParaRPr kumimoji="1" lang="en-US" altLang="ja-JP" sz="1100" dirty="0" smtClean="0">
                        <a:solidFill>
                          <a:schemeClr val="tx1"/>
                        </a:solidFill>
                        <a:latin typeface="+mn-ea"/>
                        <a:ea typeface="+mn-ea"/>
                      </a:endParaRPr>
                    </a:p>
                  </a:txBody>
                  <a:tcPr marT="41472" marB="41472"/>
                </a:tc>
                <a:extLst>
                  <a:ext uri="{0D108BD9-81ED-4DB2-BD59-A6C34878D82A}">
                    <a16:rowId xmlns:a16="http://schemas.microsoft.com/office/drawing/2014/main" val="10002"/>
                  </a:ext>
                </a:extLst>
              </a:tr>
              <a:tr h="1090498">
                <a:tc>
                  <a:txBody>
                    <a:bodyPr/>
                    <a:lstStyle/>
                    <a:p>
                      <a:r>
                        <a:rPr kumimoji="1" lang="ja-JP" altLang="en-US" sz="1100" b="1" dirty="0" smtClean="0"/>
                        <a:t>指定特定相談支援事業所</a:t>
                      </a:r>
                      <a:endParaRPr kumimoji="1" lang="en-US" altLang="ja-JP" sz="1100" b="1" dirty="0" smtClean="0"/>
                    </a:p>
                    <a:p>
                      <a:r>
                        <a:rPr kumimoji="1" lang="ja-JP" altLang="en-US" sz="1100" b="1" dirty="0" smtClean="0"/>
                        <a:t>指定障害児相談支援事業所</a:t>
                      </a:r>
                      <a:endParaRPr kumimoji="1" lang="en-US" altLang="ja-JP" sz="1100" b="1" dirty="0" smtClean="0"/>
                    </a:p>
                    <a:p>
                      <a:endParaRPr kumimoji="1" lang="en-US" altLang="ja-JP" sz="1100" b="1" dirty="0" smtClean="0"/>
                    </a:p>
                    <a:p>
                      <a:r>
                        <a:rPr kumimoji="1" lang="en-US" altLang="ja-JP" sz="1100" b="0" dirty="0" smtClean="0">
                          <a:solidFill>
                            <a:srgbClr val="FF0000"/>
                          </a:solidFill>
                        </a:rPr>
                        <a:t>※</a:t>
                      </a:r>
                      <a:r>
                        <a:rPr kumimoji="1" lang="ja-JP" altLang="en-US" sz="1100" b="0" dirty="0" smtClean="0">
                          <a:solidFill>
                            <a:srgbClr val="FF0000"/>
                          </a:solidFill>
                        </a:rPr>
                        <a:t>報酬で対応</a:t>
                      </a:r>
                      <a:endParaRPr kumimoji="1" lang="ja-JP" altLang="en-US" sz="1100" b="0" dirty="0">
                        <a:solidFill>
                          <a:srgbClr val="FF0000"/>
                        </a:solidFill>
                      </a:endParaRPr>
                    </a:p>
                  </a:txBody>
                  <a:tcPr marT="41472" marB="41472"/>
                </a:tc>
                <a:tc>
                  <a:txBody>
                    <a:bodyPr/>
                    <a:lstStyle/>
                    <a:p>
                      <a:r>
                        <a:rPr kumimoji="1" lang="ja-JP" altLang="en-US" sz="1100" dirty="0" smtClean="0"/>
                        <a:t>・専従の相談支援専門員</a:t>
                      </a:r>
                      <a:endParaRPr kumimoji="1" lang="en-US" altLang="ja-JP" sz="1100" dirty="0" smtClean="0"/>
                    </a:p>
                    <a:p>
                      <a:r>
                        <a:rPr kumimoji="1" lang="en-US" altLang="ja-JP" sz="1050" dirty="0" smtClean="0"/>
                        <a:t>    </a:t>
                      </a:r>
                      <a:r>
                        <a:rPr kumimoji="1" lang="en-US" altLang="ja-JP" sz="900" dirty="0" smtClean="0"/>
                        <a:t>(</a:t>
                      </a:r>
                      <a:r>
                        <a:rPr kumimoji="1" lang="ja-JP" altLang="en-US" sz="900" dirty="0" smtClean="0"/>
                        <a:t>業務に支障なければ兼務可</a:t>
                      </a:r>
                      <a:r>
                        <a:rPr kumimoji="1" lang="en-US" altLang="ja-JP" sz="900" dirty="0" smtClean="0"/>
                        <a:t>)</a:t>
                      </a:r>
                    </a:p>
                    <a:p>
                      <a:r>
                        <a:rPr kumimoji="1" lang="ja-JP" altLang="en-US" sz="1100" dirty="0" smtClean="0"/>
                        <a:t>・管理者</a:t>
                      </a:r>
                      <a:endParaRPr kumimoji="1" lang="ja-JP" altLang="en-US" sz="1100" dirty="0"/>
                    </a:p>
                  </a:txBody>
                  <a:tcPr marT="41472" marB="41472"/>
                </a:tc>
                <a:tc>
                  <a:txBody>
                    <a:bodyPr/>
                    <a:lstStyle/>
                    <a:p>
                      <a:r>
                        <a:rPr kumimoji="1" lang="ja-JP" altLang="en-US" sz="1100" dirty="0" smtClean="0"/>
                        <a:t>計画相談支援等</a:t>
                      </a:r>
                      <a:endParaRPr kumimoji="1" lang="en-US" altLang="ja-JP" sz="1100" dirty="0" smtClean="0"/>
                    </a:p>
                    <a:p>
                      <a:r>
                        <a:rPr kumimoji="1" lang="ja-JP" altLang="en-US" sz="1100" dirty="0" smtClean="0"/>
                        <a:t>　・サービス利用支援、</a:t>
                      </a:r>
                    </a:p>
                    <a:p>
                      <a:r>
                        <a:rPr kumimoji="1" lang="ja-JP" altLang="en-US" sz="1100" dirty="0" smtClean="0"/>
                        <a:t>　・継続サービス利用支援</a:t>
                      </a:r>
                      <a:endParaRPr kumimoji="1" lang="en-US" altLang="ja-JP" sz="1100" dirty="0" smtClean="0"/>
                    </a:p>
                    <a:p>
                      <a:endParaRPr kumimoji="1" lang="en-US" altLang="ja-JP" sz="1100" dirty="0" smtClean="0"/>
                    </a:p>
                    <a:p>
                      <a:r>
                        <a:rPr kumimoji="1" lang="en-US" altLang="ja-JP" sz="1100" dirty="0" smtClean="0"/>
                        <a:t>※</a:t>
                      </a:r>
                      <a:r>
                        <a:rPr kumimoji="1" lang="ja-JP" altLang="en-US" sz="1100" dirty="0" smtClean="0"/>
                        <a:t>特定事業所加算を受けている場合は</a:t>
                      </a:r>
                      <a:r>
                        <a:rPr kumimoji="1" lang="en-US" altLang="ja-JP" sz="1100" dirty="0" smtClean="0"/>
                        <a:t>24</a:t>
                      </a:r>
                      <a:r>
                        <a:rPr kumimoji="1" lang="ja-JP" altLang="en-US" sz="1100" dirty="0" smtClean="0"/>
                        <a:t>時間対応及び困難事例にも対応する場合あり</a:t>
                      </a:r>
                    </a:p>
                  </a:txBody>
                  <a:tcPr marT="41472" marB="41472"/>
                </a:tc>
                <a:tc>
                  <a:txBody>
                    <a:bodyPr/>
                    <a:lstStyle/>
                    <a:p>
                      <a:r>
                        <a:rPr kumimoji="1" lang="ja-JP" altLang="en-US" sz="1100" dirty="0" smtClean="0">
                          <a:solidFill>
                            <a:schemeClr val="tx1"/>
                          </a:solidFill>
                        </a:rPr>
                        <a:t>■</a:t>
                      </a:r>
                      <a:r>
                        <a:rPr kumimoji="1" lang="en-US" altLang="ja-JP" sz="1100" dirty="0" smtClean="0">
                          <a:solidFill>
                            <a:schemeClr val="tx1"/>
                          </a:solidFill>
                        </a:rPr>
                        <a:t>7,927</a:t>
                      </a:r>
                      <a:r>
                        <a:rPr kumimoji="1" lang="ja-JP" altLang="en-US" sz="1100" dirty="0" smtClean="0">
                          <a:solidFill>
                            <a:schemeClr val="tx1"/>
                          </a:solidFill>
                        </a:rPr>
                        <a:t>ヶ所</a:t>
                      </a:r>
                      <a:r>
                        <a:rPr kumimoji="1" lang="en-US" altLang="ja-JP" sz="1100" dirty="0" smtClean="0">
                          <a:solidFill>
                            <a:schemeClr val="tx1"/>
                          </a:solidFill>
                        </a:rPr>
                        <a:t>(H27.4)</a:t>
                      </a:r>
                      <a:r>
                        <a:rPr kumimoji="1" lang="ja-JP" altLang="en-US" sz="1100" dirty="0" smtClean="0">
                          <a:solidFill>
                            <a:schemeClr val="tx1"/>
                          </a:solidFill>
                        </a:rPr>
                        <a:t>　</a:t>
                      </a:r>
                      <a:r>
                        <a:rPr kumimoji="1" lang="en-US" altLang="ja-JP" sz="1100" dirty="0" smtClean="0">
                          <a:solidFill>
                            <a:schemeClr val="tx1"/>
                          </a:solidFill>
                        </a:rPr>
                        <a:t>15,575</a:t>
                      </a:r>
                      <a:r>
                        <a:rPr kumimoji="1" lang="ja-JP" altLang="en-US" sz="1100" dirty="0" smtClean="0">
                          <a:solidFill>
                            <a:schemeClr val="tx1"/>
                          </a:solidFill>
                        </a:rPr>
                        <a:t>人</a:t>
                      </a:r>
                    </a:p>
                    <a:p>
                      <a:r>
                        <a:rPr kumimoji="1" lang="ja-JP" altLang="en-US" sz="1100" dirty="0" smtClean="0">
                          <a:solidFill>
                            <a:schemeClr val="tx1"/>
                          </a:solidFill>
                        </a:rPr>
                        <a:t>    </a:t>
                      </a:r>
                      <a:r>
                        <a:rPr kumimoji="1" lang="en-US" altLang="ja-JP" sz="1100" dirty="0" smtClean="0">
                          <a:solidFill>
                            <a:schemeClr val="tx1"/>
                          </a:solidFill>
                        </a:rPr>
                        <a:t>8,684</a:t>
                      </a:r>
                      <a:r>
                        <a:rPr kumimoji="1" lang="ja-JP" altLang="en-US" sz="1100" dirty="0" smtClean="0">
                          <a:solidFill>
                            <a:schemeClr val="tx1"/>
                          </a:solidFill>
                        </a:rPr>
                        <a:t>ヶ所</a:t>
                      </a:r>
                      <a:r>
                        <a:rPr kumimoji="1" lang="en-US" altLang="ja-JP" sz="1100" dirty="0" smtClean="0">
                          <a:solidFill>
                            <a:schemeClr val="tx1"/>
                          </a:solidFill>
                        </a:rPr>
                        <a:t>(H28.4)</a:t>
                      </a:r>
                      <a:r>
                        <a:rPr kumimoji="1" lang="ja-JP" altLang="en-US" sz="1100" dirty="0" smtClean="0">
                          <a:solidFill>
                            <a:schemeClr val="tx1"/>
                          </a:solidFill>
                        </a:rPr>
                        <a:t>　</a:t>
                      </a:r>
                      <a:r>
                        <a:rPr kumimoji="1" lang="en-US" altLang="ja-JP" sz="1100" dirty="0" smtClean="0">
                          <a:solidFill>
                            <a:schemeClr val="tx1"/>
                          </a:solidFill>
                        </a:rPr>
                        <a:t>17,579</a:t>
                      </a:r>
                      <a:r>
                        <a:rPr kumimoji="1" lang="ja-JP" altLang="en-US" sz="1100" dirty="0" smtClean="0">
                          <a:solidFill>
                            <a:schemeClr val="tx1"/>
                          </a:solidFill>
                        </a:rPr>
                        <a:t>人</a:t>
                      </a:r>
                    </a:p>
                    <a:p>
                      <a:r>
                        <a:rPr kumimoji="1" lang="ja-JP" altLang="en-US" sz="1100" dirty="0" smtClean="0">
                          <a:solidFill>
                            <a:schemeClr val="tx1"/>
                          </a:solidFill>
                        </a:rPr>
                        <a:t>　</a:t>
                      </a:r>
                      <a:r>
                        <a:rPr kumimoji="1" lang="en-US" altLang="ja-JP" sz="1100" dirty="0" smtClean="0">
                          <a:solidFill>
                            <a:schemeClr val="tx1"/>
                          </a:solidFill>
                        </a:rPr>
                        <a:t>9,364</a:t>
                      </a:r>
                      <a:r>
                        <a:rPr kumimoji="1" lang="ja-JP" altLang="en-US" sz="1100" dirty="0" smtClean="0">
                          <a:solidFill>
                            <a:schemeClr val="tx1"/>
                          </a:solidFill>
                        </a:rPr>
                        <a:t>ヶ所</a:t>
                      </a:r>
                      <a:r>
                        <a:rPr kumimoji="1" lang="en-US" altLang="ja-JP" sz="1100" dirty="0" smtClean="0">
                          <a:solidFill>
                            <a:schemeClr val="tx1"/>
                          </a:solidFill>
                        </a:rPr>
                        <a:t>(H29.4)</a:t>
                      </a:r>
                      <a:r>
                        <a:rPr kumimoji="1" lang="ja-JP" altLang="en-US" sz="1100" dirty="0" smtClean="0">
                          <a:solidFill>
                            <a:schemeClr val="tx1"/>
                          </a:solidFill>
                        </a:rPr>
                        <a:t>　</a:t>
                      </a:r>
                      <a:r>
                        <a:rPr kumimoji="1" lang="en-US" altLang="ja-JP" sz="1100" dirty="0" smtClean="0">
                          <a:solidFill>
                            <a:schemeClr val="tx1"/>
                          </a:solidFill>
                        </a:rPr>
                        <a:t>19,083</a:t>
                      </a:r>
                      <a:r>
                        <a:rPr kumimoji="1" lang="ja-JP" altLang="en-US" sz="1100" dirty="0" smtClean="0">
                          <a:solidFill>
                            <a:schemeClr val="tx1"/>
                          </a:solidFill>
                        </a:rPr>
                        <a:t>人</a:t>
                      </a:r>
                    </a:p>
                    <a:p>
                      <a:r>
                        <a:rPr kumimoji="1" lang="ja-JP" altLang="en-US" sz="1100" dirty="0" smtClean="0">
                          <a:solidFill>
                            <a:schemeClr val="tx1"/>
                          </a:solidFill>
                        </a:rPr>
                        <a:t>　</a:t>
                      </a:r>
                      <a:r>
                        <a:rPr kumimoji="1" lang="en-US" altLang="ja-JP" sz="1100" dirty="0" smtClean="0">
                          <a:solidFill>
                            <a:schemeClr val="tx1"/>
                          </a:solidFill>
                        </a:rPr>
                        <a:t>9,623</a:t>
                      </a:r>
                      <a:r>
                        <a:rPr kumimoji="1" lang="ja-JP" altLang="en-US" sz="1100" dirty="0" smtClean="0">
                          <a:solidFill>
                            <a:schemeClr val="tx1"/>
                          </a:solidFill>
                        </a:rPr>
                        <a:t>ヶ所</a:t>
                      </a:r>
                      <a:r>
                        <a:rPr kumimoji="1" lang="en-US" altLang="ja-JP" sz="1100" dirty="0" smtClean="0">
                          <a:solidFill>
                            <a:schemeClr val="tx1"/>
                          </a:solidFill>
                        </a:rPr>
                        <a:t>(H30.4)</a:t>
                      </a:r>
                      <a:r>
                        <a:rPr kumimoji="1" lang="ja-JP" altLang="en-US" sz="1100" dirty="0" smtClean="0">
                          <a:solidFill>
                            <a:schemeClr val="tx1"/>
                          </a:solidFill>
                        </a:rPr>
                        <a:t>　</a:t>
                      </a:r>
                      <a:r>
                        <a:rPr kumimoji="1" lang="en-US" altLang="ja-JP" sz="1100" dirty="0" smtClean="0">
                          <a:solidFill>
                            <a:schemeClr val="tx1"/>
                          </a:solidFill>
                        </a:rPr>
                        <a:t>20,418</a:t>
                      </a:r>
                      <a:r>
                        <a:rPr kumimoji="1" lang="ja-JP" altLang="en-US" sz="1100" dirty="0" smtClean="0">
                          <a:solidFill>
                            <a:schemeClr val="tx1"/>
                          </a:solidFill>
                        </a:rPr>
                        <a:t>人</a:t>
                      </a:r>
                    </a:p>
                    <a:p>
                      <a:pPr marL="0" marR="0" lvl="0" indent="0" algn="l" defTabSz="914293" rtl="0" eaLnBrk="1" fontAlgn="auto" latinLnBrk="0" hangingPunct="1">
                        <a:lnSpc>
                          <a:spcPct val="100000"/>
                        </a:lnSpc>
                        <a:spcBef>
                          <a:spcPts val="0"/>
                        </a:spcBef>
                        <a:spcAft>
                          <a:spcPts val="0"/>
                        </a:spcAft>
                        <a:buClrTx/>
                        <a:buSzTx/>
                        <a:buFontTx/>
                        <a:buNone/>
                        <a:tabLst/>
                        <a:defRPr/>
                      </a:pPr>
                      <a:endParaRPr kumimoji="1" lang="ja-JP" altLang="en-US" sz="1100" dirty="0" smtClean="0">
                        <a:solidFill>
                          <a:schemeClr val="tx1"/>
                        </a:solidFill>
                      </a:endParaRPr>
                    </a:p>
                    <a:p>
                      <a:r>
                        <a:rPr kumimoji="1" lang="en-US" altLang="ja-JP" sz="1100" dirty="0" smtClean="0">
                          <a:solidFill>
                            <a:srgbClr val="FF0000"/>
                          </a:solidFill>
                        </a:rPr>
                        <a:t>※</a:t>
                      </a:r>
                      <a:r>
                        <a:rPr kumimoji="1" lang="ja-JP" altLang="en-US" sz="1100" dirty="0" smtClean="0">
                          <a:solidFill>
                            <a:srgbClr val="FF0000"/>
                          </a:solidFill>
                        </a:rPr>
                        <a:t>障害者相談支援事業受託事業所数　</a:t>
                      </a:r>
                      <a:endParaRPr kumimoji="1" lang="en-US" altLang="ja-JP" sz="1100" dirty="0" smtClean="0">
                        <a:solidFill>
                          <a:srgbClr val="FF0000"/>
                        </a:solidFill>
                      </a:endParaRPr>
                    </a:p>
                    <a:p>
                      <a:r>
                        <a:rPr kumimoji="1" lang="en-US" altLang="ja-JP" sz="1100" dirty="0" smtClean="0">
                          <a:solidFill>
                            <a:srgbClr val="FF0000"/>
                          </a:solidFill>
                        </a:rPr>
                        <a:t>    2,189</a:t>
                      </a:r>
                      <a:r>
                        <a:rPr kumimoji="1" lang="ja-JP" altLang="en-US" sz="1100" dirty="0" smtClean="0">
                          <a:solidFill>
                            <a:srgbClr val="FF0000"/>
                          </a:solidFill>
                        </a:rPr>
                        <a:t>ヶ所</a:t>
                      </a:r>
                      <a:r>
                        <a:rPr kumimoji="1" lang="en-US" altLang="ja-JP" sz="1100" dirty="0" smtClean="0">
                          <a:solidFill>
                            <a:srgbClr val="FF0000"/>
                          </a:solidFill>
                        </a:rPr>
                        <a:t>(23%)</a:t>
                      </a:r>
                      <a:endParaRPr kumimoji="1" lang="ja-JP" altLang="en-US" sz="1100" dirty="0" smtClean="0">
                        <a:solidFill>
                          <a:schemeClr val="tx1"/>
                        </a:solidFill>
                      </a:endParaRPr>
                    </a:p>
                  </a:txBody>
                  <a:tcPr marT="41472" marB="41472"/>
                </a:tc>
                <a:extLst>
                  <a:ext uri="{0D108BD9-81ED-4DB2-BD59-A6C34878D82A}">
                    <a16:rowId xmlns:a16="http://schemas.microsoft.com/office/drawing/2014/main" val="10003"/>
                  </a:ext>
                </a:extLst>
              </a:tr>
              <a:tr h="814868">
                <a:tc>
                  <a:txBody>
                    <a:bodyPr/>
                    <a:lstStyle/>
                    <a:p>
                      <a:r>
                        <a:rPr kumimoji="1" lang="ja-JP" altLang="en-US" sz="1100" b="1" dirty="0" smtClean="0"/>
                        <a:t>指定一般相談支援事業所</a:t>
                      </a:r>
                      <a:endParaRPr kumimoji="1" lang="en-US" altLang="ja-JP" sz="1100" b="1" dirty="0" smtClean="0"/>
                    </a:p>
                    <a:p>
                      <a:endParaRPr kumimoji="1" lang="en-US" altLang="ja-JP" sz="1100" b="1" dirty="0" smtClean="0"/>
                    </a:p>
                    <a:p>
                      <a:pPr marL="0" marR="0" indent="0" algn="l" defTabSz="914293" rtl="0" eaLnBrk="1" fontAlgn="auto" latinLnBrk="0" hangingPunct="1">
                        <a:lnSpc>
                          <a:spcPct val="100000"/>
                        </a:lnSpc>
                        <a:spcBef>
                          <a:spcPts val="0"/>
                        </a:spcBef>
                        <a:spcAft>
                          <a:spcPts val="0"/>
                        </a:spcAft>
                        <a:buClrTx/>
                        <a:buSzTx/>
                        <a:buFontTx/>
                        <a:buNone/>
                        <a:tabLst/>
                        <a:defRPr/>
                      </a:pPr>
                      <a:r>
                        <a:rPr kumimoji="1" lang="en-US" altLang="ja-JP" sz="1100" b="0" dirty="0" smtClean="0">
                          <a:solidFill>
                            <a:srgbClr val="FF0000"/>
                          </a:solidFill>
                        </a:rPr>
                        <a:t>※</a:t>
                      </a:r>
                      <a:r>
                        <a:rPr kumimoji="1" lang="ja-JP" altLang="en-US" sz="1100" b="0" dirty="0" smtClean="0">
                          <a:solidFill>
                            <a:srgbClr val="FF0000"/>
                          </a:solidFill>
                        </a:rPr>
                        <a:t>報酬で対応</a:t>
                      </a:r>
                    </a:p>
                    <a:p>
                      <a:endParaRPr kumimoji="1" lang="ja-JP" altLang="en-US" sz="1100" b="1" dirty="0"/>
                    </a:p>
                  </a:txBody>
                  <a:tcPr marT="41472" marB="41472"/>
                </a:tc>
                <a:tc>
                  <a:txBody>
                    <a:bodyPr/>
                    <a:lstStyle/>
                    <a:p>
                      <a:r>
                        <a:rPr kumimoji="1" lang="ja-JP" altLang="en-US" sz="1100" dirty="0" smtClean="0"/>
                        <a:t>・専従の指定地域移行支援</a:t>
                      </a:r>
                      <a:endParaRPr kumimoji="1" lang="en-US" altLang="ja-JP" sz="1100" dirty="0" smtClean="0"/>
                    </a:p>
                    <a:p>
                      <a:r>
                        <a:rPr kumimoji="1" lang="ja-JP" altLang="en-US" sz="1100" dirty="0" smtClean="0"/>
                        <a:t>　従事者</a:t>
                      </a:r>
                      <a:r>
                        <a:rPr kumimoji="1" lang="en-US" altLang="ja-JP" sz="1100" dirty="0" smtClean="0"/>
                        <a:t>(</a:t>
                      </a:r>
                      <a:r>
                        <a:rPr kumimoji="1" lang="ja-JP" altLang="en-US" sz="1100" dirty="0" smtClean="0"/>
                        <a:t>兼務可</a:t>
                      </a:r>
                      <a:r>
                        <a:rPr kumimoji="1" lang="en-US" altLang="ja-JP" sz="1100" dirty="0" smtClean="0"/>
                        <a:t>)</a:t>
                      </a:r>
                      <a:r>
                        <a:rPr kumimoji="1" lang="ja-JP" altLang="en-US" sz="1100" dirty="0" err="1" smtClean="0"/>
                        <a:t>、</a:t>
                      </a:r>
                      <a:r>
                        <a:rPr kumimoji="1" lang="ja-JP" altLang="en-US" sz="1100" dirty="0" smtClean="0"/>
                        <a:t> うち１</a:t>
                      </a:r>
                      <a:endParaRPr kumimoji="1" lang="en-US" altLang="ja-JP" sz="1100" dirty="0" smtClean="0"/>
                    </a:p>
                    <a:p>
                      <a:r>
                        <a:rPr kumimoji="1" lang="ja-JP" altLang="en-US" sz="1100" dirty="0" smtClean="0"/>
                        <a:t>　以上は相談支援専門員</a:t>
                      </a:r>
                    </a:p>
                    <a:p>
                      <a:r>
                        <a:rPr kumimoji="1" lang="ja-JP" altLang="en-US" sz="1100" dirty="0" smtClean="0"/>
                        <a:t>・管理者</a:t>
                      </a:r>
                      <a:endParaRPr kumimoji="1" lang="ja-JP" altLang="en-US" sz="1100" dirty="0"/>
                    </a:p>
                  </a:txBody>
                  <a:tcPr marT="41472" marB="41472"/>
                </a:tc>
                <a:tc>
                  <a:txBody>
                    <a:bodyPr/>
                    <a:lstStyle/>
                    <a:p>
                      <a:r>
                        <a:rPr kumimoji="1" lang="ja-JP" altLang="en-US" sz="1100" dirty="0" smtClean="0"/>
                        <a:t>地域相談支援等</a:t>
                      </a:r>
                      <a:endParaRPr kumimoji="1" lang="en-US" altLang="ja-JP" sz="1100" dirty="0" smtClean="0"/>
                    </a:p>
                    <a:p>
                      <a:r>
                        <a:rPr kumimoji="1" lang="ja-JP" altLang="en-US" sz="1100" dirty="0" smtClean="0"/>
                        <a:t>　・地域移行支援</a:t>
                      </a:r>
                      <a:endParaRPr kumimoji="1" lang="en-US" altLang="ja-JP" sz="1100" dirty="0" smtClean="0"/>
                    </a:p>
                    <a:p>
                      <a:r>
                        <a:rPr kumimoji="1" lang="ja-JP" altLang="en-US" sz="1100" dirty="0" smtClean="0"/>
                        <a:t>　・地域定着支援　　　　　　等</a:t>
                      </a:r>
                      <a:endParaRPr kumimoji="1" lang="ja-JP" altLang="en-US" sz="1100" dirty="0"/>
                    </a:p>
                  </a:txBody>
                  <a:tcPr marT="41472" marB="41472"/>
                </a:tc>
                <a:tc>
                  <a:txBody>
                    <a:bodyPr/>
                    <a:lstStyle/>
                    <a:p>
                      <a:r>
                        <a:rPr kumimoji="1" lang="ja-JP" altLang="en-US" sz="1100" dirty="0" smtClean="0">
                          <a:solidFill>
                            <a:schemeClr val="tx1"/>
                          </a:solidFill>
                        </a:rPr>
                        <a:t>■</a:t>
                      </a:r>
                      <a:r>
                        <a:rPr kumimoji="1" lang="en-US" altLang="ja-JP" sz="1100" dirty="0" smtClean="0">
                          <a:solidFill>
                            <a:schemeClr val="tx1"/>
                          </a:solidFill>
                        </a:rPr>
                        <a:t>3,357</a:t>
                      </a:r>
                      <a:r>
                        <a:rPr kumimoji="1" lang="ja-JP" altLang="en-US" sz="1100" dirty="0" smtClean="0">
                          <a:solidFill>
                            <a:schemeClr val="tx1"/>
                          </a:solidFill>
                        </a:rPr>
                        <a:t>ヶ所</a:t>
                      </a:r>
                      <a:r>
                        <a:rPr kumimoji="1" lang="en-US" altLang="ja-JP" sz="1100" dirty="0" smtClean="0">
                          <a:solidFill>
                            <a:schemeClr val="tx1"/>
                          </a:solidFill>
                        </a:rPr>
                        <a:t>(H28.4)</a:t>
                      </a:r>
                    </a:p>
                    <a:p>
                      <a:r>
                        <a:rPr kumimoji="1" lang="ja-JP" altLang="en-US" sz="1100" dirty="0" smtClean="0">
                          <a:solidFill>
                            <a:schemeClr val="tx1"/>
                          </a:solidFill>
                        </a:rPr>
                        <a:t>→</a:t>
                      </a:r>
                      <a:r>
                        <a:rPr kumimoji="1" lang="en-US" altLang="ja-JP" sz="1100" dirty="0" smtClean="0">
                          <a:solidFill>
                            <a:schemeClr val="tx1"/>
                          </a:solidFill>
                        </a:rPr>
                        <a:t>3,420</a:t>
                      </a:r>
                      <a:r>
                        <a:rPr kumimoji="1" lang="ja-JP" altLang="en-US" sz="1100" dirty="0" smtClean="0">
                          <a:solidFill>
                            <a:schemeClr val="tx1"/>
                          </a:solidFill>
                        </a:rPr>
                        <a:t>ヶ所</a:t>
                      </a:r>
                      <a:r>
                        <a:rPr kumimoji="1" lang="en-US" altLang="ja-JP" sz="1100" dirty="0" smtClean="0">
                          <a:solidFill>
                            <a:schemeClr val="tx1"/>
                          </a:solidFill>
                        </a:rPr>
                        <a:t>(H29.4)</a:t>
                      </a:r>
                    </a:p>
                    <a:p>
                      <a:pPr marL="0" marR="0" lvl="0" indent="0" algn="l" defTabSz="914293"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rPr>
                        <a:t>→</a:t>
                      </a:r>
                      <a:r>
                        <a:rPr kumimoji="1" lang="en-US" altLang="ja-JP" sz="1100" dirty="0" smtClean="0">
                          <a:solidFill>
                            <a:schemeClr val="tx1"/>
                          </a:solidFill>
                        </a:rPr>
                        <a:t>3,397</a:t>
                      </a:r>
                      <a:r>
                        <a:rPr kumimoji="1" lang="ja-JP" altLang="en-US" sz="1100" dirty="0" smtClean="0">
                          <a:solidFill>
                            <a:schemeClr val="tx1"/>
                          </a:solidFill>
                        </a:rPr>
                        <a:t>ヶ所</a:t>
                      </a:r>
                      <a:r>
                        <a:rPr kumimoji="1" lang="en-US" altLang="ja-JP" sz="1100" dirty="0" smtClean="0">
                          <a:solidFill>
                            <a:schemeClr val="tx1"/>
                          </a:solidFill>
                        </a:rPr>
                        <a:t>(H30.4)</a:t>
                      </a:r>
                      <a:endParaRPr kumimoji="1" lang="ja-JP" altLang="en-US" sz="1100" dirty="0" smtClean="0">
                        <a:solidFill>
                          <a:schemeClr val="tx1"/>
                        </a:solidFill>
                      </a:endParaRPr>
                    </a:p>
                    <a:p>
                      <a:endParaRPr kumimoji="1" lang="ja-JP" altLang="en-US" sz="1100" dirty="0" smtClean="0">
                        <a:solidFill>
                          <a:schemeClr val="tx1"/>
                        </a:solidFill>
                      </a:endParaRPr>
                    </a:p>
                  </a:txBody>
                  <a:tcPr marT="41472" marB="41472"/>
                </a:tc>
                <a:extLst>
                  <a:ext uri="{0D108BD9-81ED-4DB2-BD59-A6C34878D82A}">
                    <a16:rowId xmlns:a16="http://schemas.microsoft.com/office/drawing/2014/main" val="10004"/>
                  </a:ext>
                </a:extLst>
              </a:tr>
            </a:tbl>
          </a:graphicData>
        </a:graphic>
      </p:graphicFrame>
      <p:sp>
        <p:nvSpPr>
          <p:cNvPr id="4" name="スライド番号プレースホルダー 3"/>
          <p:cNvSpPr>
            <a:spLocks noGrp="1"/>
          </p:cNvSpPr>
          <p:nvPr>
            <p:ph type="sldNum" sz="quarter" idx="12"/>
          </p:nvPr>
        </p:nvSpPr>
        <p:spPr/>
        <p:txBody>
          <a:bodyPr/>
          <a:lstStyle/>
          <a:p>
            <a:fld id="{2ADEAB0B-3364-414D-832E-F3CDA843F507}" type="slidenum">
              <a:rPr kumimoji="1" lang="ja-JP" altLang="en-US" smtClean="0"/>
              <a:t>41</a:t>
            </a:fld>
            <a:endParaRPr kumimoji="1" lang="ja-JP" altLang="en-US"/>
          </a:p>
        </p:txBody>
      </p:sp>
      <p:sp>
        <p:nvSpPr>
          <p:cNvPr id="5" name="角丸四角形 4"/>
          <p:cNvSpPr/>
          <p:nvPr/>
        </p:nvSpPr>
        <p:spPr>
          <a:xfrm>
            <a:off x="8171098" y="77170"/>
            <a:ext cx="898364" cy="457201"/>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他科目</a:t>
            </a:r>
            <a:endParaRPr kumimoji="1" lang="ja-JP" altLang="en-US" sz="1200"/>
          </a:p>
        </p:txBody>
      </p:sp>
      <p:sp>
        <p:nvSpPr>
          <p:cNvPr id="7" name="テキスト ボックス 6"/>
          <p:cNvSpPr txBox="1"/>
          <p:nvPr/>
        </p:nvSpPr>
        <p:spPr>
          <a:xfrm>
            <a:off x="94787" y="6508323"/>
            <a:ext cx="1963712" cy="307777"/>
          </a:xfrm>
          <a:prstGeom prst="rect">
            <a:avLst/>
          </a:prstGeom>
          <a:noFill/>
        </p:spPr>
        <p:txBody>
          <a:bodyPr wrap="square" rtlCol="0">
            <a:spAutoFit/>
          </a:bodyPr>
          <a:lstStyle/>
          <a:p>
            <a:r>
              <a:rPr kumimoji="1" lang="ja-JP" altLang="en-US" sz="1400" smtClean="0"/>
              <a:t>（厚生労働省資料）</a:t>
            </a:r>
            <a:endParaRPr kumimoji="1" lang="ja-JP" altLang="en-US" sz="1400"/>
          </a:p>
        </p:txBody>
      </p:sp>
    </p:spTree>
    <p:extLst>
      <p:ext uri="{BB962C8B-B14F-4D97-AF65-F5344CB8AC3E}">
        <p14:creationId xmlns:p14="http://schemas.microsoft.com/office/powerpoint/2010/main" val="291413027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 つの角を切り取った四角形 11"/>
          <p:cNvSpPr/>
          <p:nvPr/>
        </p:nvSpPr>
        <p:spPr>
          <a:xfrm flipH="1">
            <a:off x="2522545" y="809374"/>
            <a:ext cx="6363799" cy="5677197"/>
          </a:xfrm>
          <a:prstGeom prst="snip1Rect">
            <a:avLst>
              <a:gd name="adj" fmla="val 25642"/>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662"/>
          </a:p>
        </p:txBody>
      </p:sp>
      <p:sp>
        <p:nvSpPr>
          <p:cNvPr id="2" name="タイトル 1"/>
          <p:cNvSpPr>
            <a:spLocks noGrp="1"/>
          </p:cNvSpPr>
          <p:nvPr>
            <p:ph type="title"/>
          </p:nvPr>
        </p:nvSpPr>
        <p:spPr>
          <a:xfrm>
            <a:off x="180773" y="167850"/>
            <a:ext cx="3619702" cy="545244"/>
          </a:xfrm>
        </p:spPr>
        <p:txBody>
          <a:bodyPr>
            <a:noAutofit/>
          </a:bodyPr>
          <a:lstStyle/>
          <a:p>
            <a:r>
              <a:rPr lang="ja-JP" altLang="en-US" sz="2400" b="1" dirty="0">
                <a:solidFill>
                  <a:schemeClr val="tx1">
                    <a:lumMod val="85000"/>
                    <a:lumOff val="15000"/>
                  </a:schemeClr>
                </a:solidFill>
                <a:latin typeface="ＤＦ特太ゴシック体" panose="020B0509000000000000" pitchFamily="49" charset="-128"/>
                <a:ea typeface="ＤＦ特太ゴシック体" panose="020B0509000000000000" pitchFamily="49" charset="-128"/>
              </a:rPr>
              <a:t>重層的な相談支援体制</a:t>
            </a:r>
          </a:p>
        </p:txBody>
      </p:sp>
      <p:sp>
        <p:nvSpPr>
          <p:cNvPr id="26" name="テキスト ボックス 25"/>
          <p:cNvSpPr txBox="1"/>
          <p:nvPr/>
        </p:nvSpPr>
        <p:spPr>
          <a:xfrm>
            <a:off x="133984" y="4994439"/>
            <a:ext cx="1629586" cy="433196"/>
          </a:xfrm>
          <a:prstGeom prst="rect">
            <a:avLst/>
          </a:prstGeom>
          <a:noFill/>
        </p:spPr>
        <p:txBody>
          <a:bodyPr wrap="square" rtlCol="0">
            <a:spAutoFit/>
          </a:bodyPr>
          <a:lstStyle/>
          <a:p>
            <a:r>
              <a:rPr kumimoji="1" lang="ja-JP" altLang="en-US" sz="2215" b="1" dirty="0"/>
              <a:t>＜第１層＞</a:t>
            </a:r>
          </a:p>
        </p:txBody>
      </p:sp>
      <p:sp>
        <p:nvSpPr>
          <p:cNvPr id="27" name="テキスト ボックス 26"/>
          <p:cNvSpPr txBox="1"/>
          <p:nvPr/>
        </p:nvSpPr>
        <p:spPr>
          <a:xfrm>
            <a:off x="180666" y="2897250"/>
            <a:ext cx="1783177" cy="433196"/>
          </a:xfrm>
          <a:prstGeom prst="rect">
            <a:avLst/>
          </a:prstGeom>
          <a:noFill/>
        </p:spPr>
        <p:txBody>
          <a:bodyPr wrap="square" rtlCol="0">
            <a:spAutoFit/>
          </a:bodyPr>
          <a:lstStyle/>
          <a:p>
            <a:r>
              <a:rPr kumimoji="1" lang="ja-JP" altLang="en-US" sz="2215" b="1" dirty="0"/>
              <a:t>＜第２層＞</a:t>
            </a:r>
          </a:p>
        </p:txBody>
      </p:sp>
      <p:sp>
        <p:nvSpPr>
          <p:cNvPr id="28" name="テキスト ボックス 27"/>
          <p:cNvSpPr txBox="1"/>
          <p:nvPr/>
        </p:nvSpPr>
        <p:spPr>
          <a:xfrm>
            <a:off x="133984" y="809374"/>
            <a:ext cx="2739761" cy="433196"/>
          </a:xfrm>
          <a:prstGeom prst="rect">
            <a:avLst/>
          </a:prstGeom>
          <a:noFill/>
        </p:spPr>
        <p:txBody>
          <a:bodyPr wrap="square" rtlCol="0">
            <a:spAutoFit/>
          </a:bodyPr>
          <a:lstStyle/>
          <a:p>
            <a:r>
              <a:rPr kumimoji="1" lang="ja-JP" altLang="en-US" sz="2215" b="1" dirty="0"/>
              <a:t>＜第３層＞</a:t>
            </a:r>
          </a:p>
        </p:txBody>
      </p:sp>
      <p:sp>
        <p:nvSpPr>
          <p:cNvPr id="8" name="正方形/長方形 7"/>
          <p:cNvSpPr/>
          <p:nvPr/>
        </p:nvSpPr>
        <p:spPr>
          <a:xfrm>
            <a:off x="180666" y="5368391"/>
            <a:ext cx="2285280" cy="859659"/>
          </a:xfrm>
          <a:prstGeom prst="rect">
            <a:avLst/>
          </a:prstGeom>
        </p:spPr>
        <p:txBody>
          <a:bodyPr wrap="square">
            <a:spAutoFit/>
          </a:bodyPr>
          <a:lstStyle/>
          <a:p>
            <a:pPr marL="422041" indent="-422041">
              <a:buFont typeface="+mj-lt"/>
              <a:buAutoNum type="alphaLcPeriod"/>
            </a:pPr>
            <a:r>
              <a:rPr lang="ja-JP" altLang="en-US" sz="1662" b="1" dirty="0"/>
              <a:t>基本相談支援を基盤とした計画相談支援</a:t>
            </a:r>
            <a:endParaRPr lang="en-US" altLang="ja-JP" sz="1662" b="1" dirty="0"/>
          </a:p>
        </p:txBody>
      </p:sp>
      <p:sp>
        <p:nvSpPr>
          <p:cNvPr id="9" name="正方形/長方形 8"/>
          <p:cNvSpPr/>
          <p:nvPr/>
        </p:nvSpPr>
        <p:spPr>
          <a:xfrm>
            <a:off x="180665" y="3221017"/>
            <a:ext cx="2341881" cy="348109"/>
          </a:xfrm>
          <a:prstGeom prst="rect">
            <a:avLst/>
          </a:prstGeom>
        </p:spPr>
        <p:txBody>
          <a:bodyPr wrap="square">
            <a:spAutoFit/>
          </a:bodyPr>
          <a:lstStyle/>
          <a:p>
            <a:pPr marL="422041" indent="-422041">
              <a:buFont typeface="+mj-lt"/>
              <a:buAutoNum type="alphaLcPeriod" startAt="2"/>
            </a:pPr>
            <a:r>
              <a:rPr lang="ja-JP" altLang="en-US" sz="1662" b="1" dirty="0"/>
              <a:t>一般的な相談支援</a:t>
            </a:r>
            <a:endParaRPr lang="en-US" altLang="ja-JP" sz="1662" b="1" dirty="0"/>
          </a:p>
        </p:txBody>
      </p:sp>
      <p:sp>
        <p:nvSpPr>
          <p:cNvPr id="10" name="正方形/長方形 9"/>
          <p:cNvSpPr/>
          <p:nvPr/>
        </p:nvSpPr>
        <p:spPr>
          <a:xfrm>
            <a:off x="207809" y="1169058"/>
            <a:ext cx="3418706" cy="603883"/>
          </a:xfrm>
          <a:prstGeom prst="rect">
            <a:avLst/>
          </a:prstGeom>
        </p:spPr>
        <p:txBody>
          <a:bodyPr wrap="square">
            <a:spAutoFit/>
          </a:bodyPr>
          <a:lstStyle/>
          <a:p>
            <a:pPr marL="316531" indent="-316531">
              <a:buFont typeface="+mj-lt"/>
              <a:buAutoNum type="alphaLcPeriod" startAt="3"/>
            </a:pPr>
            <a:r>
              <a:rPr lang="ja-JP" altLang="en-US" sz="1662" b="1" dirty="0"/>
              <a:t>地域における相談支援体制の　整備や社会資源の開発など</a:t>
            </a:r>
          </a:p>
        </p:txBody>
      </p:sp>
      <p:sp>
        <p:nvSpPr>
          <p:cNvPr id="13" name="テキスト ボックス 12"/>
          <p:cNvSpPr txBox="1"/>
          <p:nvPr/>
        </p:nvSpPr>
        <p:spPr>
          <a:xfrm>
            <a:off x="4062928" y="969651"/>
            <a:ext cx="4540324" cy="1285352"/>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marL="263776" indent="-263776">
              <a:buFont typeface="Wingdings" charset="2"/>
              <a:buChar char="l"/>
            </a:pPr>
            <a:r>
              <a:rPr lang="ja-JP" altLang="en-US" sz="1292" dirty="0"/>
              <a:t>総合的・専門的な相談の実施</a:t>
            </a:r>
            <a:endParaRPr lang="en-US" altLang="ja-JP" sz="1292" dirty="0"/>
          </a:p>
          <a:p>
            <a:pPr marL="263776" indent="-263776">
              <a:buFont typeface="Wingdings" charset="2"/>
              <a:buChar char="l"/>
            </a:pPr>
            <a:r>
              <a:rPr lang="ja-JP" altLang="en-US" sz="1292" dirty="0"/>
              <a:t>地域の相談支援体制強化の取組</a:t>
            </a:r>
            <a:endParaRPr lang="en-US" altLang="ja-JP" sz="1292" dirty="0"/>
          </a:p>
          <a:p>
            <a:pPr marL="263776" indent="-263776">
              <a:buFont typeface="Wingdings" charset="2"/>
              <a:buChar char="l"/>
            </a:pPr>
            <a:r>
              <a:rPr lang="ja-JP" altLang="en-US" sz="1292" dirty="0"/>
              <a:t>地域の相談事業者への専門的な指導助言、人材育成</a:t>
            </a:r>
            <a:endParaRPr lang="en-US" altLang="ja-JP" sz="1292" dirty="0"/>
          </a:p>
          <a:p>
            <a:pPr marL="263776" indent="-263776">
              <a:buFont typeface="Wingdings" charset="2"/>
              <a:buChar char="l"/>
            </a:pPr>
            <a:r>
              <a:rPr lang="ja-JP" altLang="en-US" sz="1292" dirty="0"/>
              <a:t>地域の相談機関との連携強化</a:t>
            </a:r>
            <a:endParaRPr lang="en-US" altLang="ja-JP" sz="1292" dirty="0"/>
          </a:p>
          <a:p>
            <a:pPr marL="263776" indent="-263776">
              <a:buFont typeface="Wingdings" charset="2"/>
              <a:buChar char="l"/>
            </a:pPr>
            <a:r>
              <a:rPr lang="ja-JP" altLang="en-US" sz="1292" dirty="0"/>
              <a:t>地域移行・地域定着の促進の取組</a:t>
            </a:r>
            <a:endParaRPr lang="en-US" altLang="ja-JP" sz="1292" dirty="0"/>
          </a:p>
          <a:p>
            <a:pPr marL="263776" indent="-263776">
              <a:buFont typeface="Wingdings" charset="2"/>
              <a:buChar char="l"/>
            </a:pPr>
            <a:r>
              <a:rPr lang="ja-JP" altLang="en-US" sz="1292" dirty="0"/>
              <a:t>権利擁護・虐待の防止</a:t>
            </a:r>
            <a:endParaRPr kumimoji="1" lang="ja-JP" altLang="en-US" sz="1292" dirty="0"/>
          </a:p>
        </p:txBody>
      </p:sp>
      <p:sp>
        <p:nvSpPr>
          <p:cNvPr id="21" name="1 つの角を切り取った四角形 20"/>
          <p:cNvSpPr/>
          <p:nvPr/>
        </p:nvSpPr>
        <p:spPr>
          <a:xfrm>
            <a:off x="2547159" y="2764311"/>
            <a:ext cx="4740174" cy="3722260"/>
          </a:xfrm>
          <a:prstGeom prst="snip1Rect">
            <a:avLst>
              <a:gd name="adj" fmla="val 25642"/>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62"/>
          </a:p>
        </p:txBody>
      </p:sp>
      <p:sp>
        <p:nvSpPr>
          <p:cNvPr id="14" name="テキスト ボックス 13"/>
          <p:cNvSpPr txBox="1"/>
          <p:nvPr/>
        </p:nvSpPr>
        <p:spPr>
          <a:xfrm>
            <a:off x="2612475" y="2897249"/>
            <a:ext cx="3788415" cy="168302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263776" indent="-263776">
              <a:buFont typeface="Wingdings" charset="2"/>
              <a:buChar char="l"/>
            </a:pPr>
            <a:r>
              <a:rPr lang="ja-JP" altLang="en-US" sz="1292" dirty="0"/>
              <a:t>福祉サービスの利用援助（情報提供、相談等）</a:t>
            </a:r>
            <a:endParaRPr lang="en-US" altLang="ja-JP" sz="1292" dirty="0"/>
          </a:p>
          <a:p>
            <a:pPr marL="263776" indent="-263776">
              <a:buFont typeface="Wingdings" charset="2"/>
              <a:buChar char="l"/>
            </a:pPr>
            <a:r>
              <a:rPr lang="ja-JP" altLang="en-US" sz="1292" dirty="0"/>
              <a:t>社会資源を活用するための支援（各種支援施策に関する助言・指導）</a:t>
            </a:r>
            <a:endParaRPr lang="en-US" altLang="ja-JP" sz="1292" dirty="0"/>
          </a:p>
          <a:p>
            <a:pPr marL="263776" indent="-263776">
              <a:buFont typeface="Wingdings" charset="2"/>
              <a:buChar char="l"/>
            </a:pPr>
            <a:r>
              <a:rPr lang="ja-JP" altLang="en-US" sz="1292" dirty="0"/>
              <a:t>社会生活力を高めるための支援</a:t>
            </a:r>
            <a:endParaRPr lang="en-US" altLang="ja-JP" sz="1292" dirty="0"/>
          </a:p>
          <a:p>
            <a:pPr marL="263776" indent="-263776">
              <a:buFont typeface="Wingdings" charset="2"/>
              <a:buChar char="l"/>
            </a:pPr>
            <a:r>
              <a:rPr lang="ja-JP" altLang="en-US" sz="1292" dirty="0"/>
              <a:t>ピアカウンセリング</a:t>
            </a:r>
            <a:endParaRPr lang="en-US" altLang="ja-JP" sz="1292" dirty="0"/>
          </a:p>
          <a:p>
            <a:pPr marL="263776" indent="-263776">
              <a:buFont typeface="Wingdings" charset="2"/>
              <a:buChar char="l"/>
            </a:pPr>
            <a:r>
              <a:rPr lang="ja-JP" altLang="en-US" sz="1292" dirty="0"/>
              <a:t>権利擁護のために必要な援助</a:t>
            </a:r>
            <a:endParaRPr lang="en-US" altLang="ja-JP" sz="1292" dirty="0"/>
          </a:p>
          <a:p>
            <a:pPr marL="263776" indent="-263776">
              <a:buFont typeface="Wingdings" charset="2"/>
              <a:buChar char="l"/>
            </a:pPr>
            <a:r>
              <a:rPr lang="ja-JP" altLang="en-US" sz="1292" dirty="0"/>
              <a:t>専門機関の紹介　　　　　　　</a:t>
            </a:r>
            <a:endParaRPr kumimoji="1" lang="ja-JP" altLang="en-US" sz="1292" dirty="0"/>
          </a:p>
        </p:txBody>
      </p:sp>
      <p:sp>
        <p:nvSpPr>
          <p:cNvPr id="37" name="テキスト ボックス 36"/>
          <p:cNvSpPr txBox="1"/>
          <p:nvPr/>
        </p:nvSpPr>
        <p:spPr>
          <a:xfrm>
            <a:off x="2609893" y="4530810"/>
            <a:ext cx="3790997" cy="34810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662" b="1" dirty="0">
                <a:latin typeface="ＭＳ Ｐゴシック" panose="020B0600070205080204" pitchFamily="50" charset="-128"/>
                <a:ea typeface="ＭＳ Ｐゴシック" panose="020B0600070205080204" pitchFamily="50" charset="-128"/>
              </a:rPr>
              <a:t>主な担い手⇒市町村相談支援事業</a:t>
            </a:r>
          </a:p>
        </p:txBody>
      </p:sp>
      <p:sp>
        <p:nvSpPr>
          <p:cNvPr id="33" name="片側の 2 つの角を切り取った四角形 32"/>
          <p:cNvSpPr/>
          <p:nvPr/>
        </p:nvSpPr>
        <p:spPr>
          <a:xfrm>
            <a:off x="2522546" y="4941638"/>
            <a:ext cx="6363799" cy="1544934"/>
          </a:xfrm>
          <a:prstGeom prst="snip2SameRect">
            <a:avLst>
              <a:gd name="adj1" fmla="val 50000"/>
              <a:gd name="adj2" fmla="val 0"/>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sz="1662" dirty="0"/>
          </a:p>
        </p:txBody>
      </p:sp>
      <p:sp>
        <p:nvSpPr>
          <p:cNvPr id="15" name="テキスト ボックス 14"/>
          <p:cNvSpPr txBox="1"/>
          <p:nvPr/>
        </p:nvSpPr>
        <p:spPr>
          <a:xfrm>
            <a:off x="3896974" y="5141881"/>
            <a:ext cx="3831891" cy="88767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158265" indent="-158265">
              <a:buFont typeface="Wingdings" charset="2"/>
              <a:buChar char="l"/>
            </a:pPr>
            <a:r>
              <a:rPr lang="ja-JP" altLang="en-US" sz="1292" dirty="0"/>
              <a:t>基本相談支援</a:t>
            </a:r>
            <a:endParaRPr lang="en-US" altLang="ja-JP" sz="1292" dirty="0"/>
          </a:p>
          <a:p>
            <a:pPr marL="158265" indent="-158265">
              <a:buFont typeface="Wingdings" charset="2"/>
              <a:buChar char="l"/>
            </a:pPr>
            <a:r>
              <a:rPr lang="ja-JP" altLang="en-US" sz="1292" dirty="0"/>
              <a:t>計画相談支援等</a:t>
            </a:r>
            <a:endParaRPr lang="en-US" altLang="ja-JP" sz="1292" dirty="0"/>
          </a:p>
          <a:p>
            <a:r>
              <a:rPr lang="ja-JP" altLang="en-US" sz="1292" dirty="0"/>
              <a:t>　・サービス利用支援　</a:t>
            </a:r>
            <a:endParaRPr lang="en-US" altLang="ja-JP" sz="1292" dirty="0"/>
          </a:p>
          <a:p>
            <a:r>
              <a:rPr lang="ja-JP" altLang="en-US" sz="1292" dirty="0"/>
              <a:t>　・継続サービス利用支援</a:t>
            </a:r>
            <a:endParaRPr lang="en-US" altLang="ja-JP" sz="1292" dirty="0"/>
          </a:p>
        </p:txBody>
      </p:sp>
      <p:sp>
        <p:nvSpPr>
          <p:cNvPr id="38" name="テキスト ボックス 37"/>
          <p:cNvSpPr txBox="1"/>
          <p:nvPr/>
        </p:nvSpPr>
        <p:spPr>
          <a:xfrm>
            <a:off x="3873666" y="6031555"/>
            <a:ext cx="3888842" cy="348109"/>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kumimoji="1" lang="ja-JP" altLang="en-US" sz="1662" b="1" dirty="0">
                <a:latin typeface="ＭＳ Ｐゴシック" panose="020B0600070205080204" pitchFamily="50" charset="-128"/>
                <a:ea typeface="ＭＳ Ｐゴシック" panose="020B0600070205080204" pitchFamily="50" charset="-128"/>
              </a:rPr>
              <a:t>主な担い手⇒指定特定相談支援事業</a:t>
            </a:r>
          </a:p>
        </p:txBody>
      </p:sp>
      <p:cxnSp>
        <p:nvCxnSpPr>
          <p:cNvPr id="19" name="直線コネクタ 18"/>
          <p:cNvCxnSpPr/>
          <p:nvPr/>
        </p:nvCxnSpPr>
        <p:spPr>
          <a:xfrm>
            <a:off x="207809" y="4921982"/>
            <a:ext cx="8936192" cy="0"/>
          </a:xfrm>
          <a:prstGeom prst="line">
            <a:avLst/>
          </a:prstGeom>
          <a:ln w="38100">
            <a:solidFill>
              <a:schemeClr val="tx1">
                <a:lumMod val="75000"/>
                <a:lumOff val="25000"/>
              </a:schemeClr>
            </a:solidFill>
            <a:prstDash val="lgDashDot"/>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180665" y="2764311"/>
            <a:ext cx="8963335" cy="0"/>
          </a:xfrm>
          <a:prstGeom prst="line">
            <a:avLst/>
          </a:prstGeom>
          <a:ln w="38100">
            <a:solidFill>
              <a:schemeClr val="tx1">
                <a:lumMod val="65000"/>
                <a:lumOff val="35000"/>
              </a:schemeClr>
            </a:solidFill>
            <a:prstDash val="lgDashDot"/>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0" y="703774"/>
            <a:ext cx="9144000" cy="0"/>
          </a:xfrm>
          <a:prstGeom prst="line">
            <a:avLst/>
          </a:prstGeom>
          <a:ln/>
        </p:spPr>
        <p:style>
          <a:lnRef idx="3">
            <a:schemeClr val="accent1"/>
          </a:lnRef>
          <a:fillRef idx="0">
            <a:schemeClr val="accent1"/>
          </a:fillRef>
          <a:effectRef idx="2">
            <a:schemeClr val="accent1"/>
          </a:effectRef>
          <a:fontRef idx="minor">
            <a:schemeClr val="tx1"/>
          </a:fontRef>
        </p:style>
      </p:cxnSp>
      <p:sp>
        <p:nvSpPr>
          <p:cNvPr id="29" name="テキスト ボックス 28"/>
          <p:cNvSpPr txBox="1"/>
          <p:nvPr/>
        </p:nvSpPr>
        <p:spPr>
          <a:xfrm>
            <a:off x="2873746" y="2267899"/>
            <a:ext cx="5729506" cy="348109"/>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r>
              <a:rPr kumimoji="1" lang="ja-JP" altLang="en-US" sz="1662" b="1" dirty="0">
                <a:latin typeface="ＭＳ Ｐゴシック" panose="020B0600070205080204" pitchFamily="50" charset="-128"/>
                <a:ea typeface="ＭＳ Ｐゴシック" panose="020B0600070205080204" pitchFamily="50" charset="-128"/>
              </a:rPr>
              <a:t>主な担い手⇒基幹相談支援センター、地域（自立支援）協議会</a:t>
            </a:r>
          </a:p>
        </p:txBody>
      </p:sp>
      <p:sp>
        <p:nvSpPr>
          <p:cNvPr id="3" name="スライド番号プレースホルダー 2"/>
          <p:cNvSpPr>
            <a:spLocks noGrp="1"/>
          </p:cNvSpPr>
          <p:nvPr>
            <p:ph type="sldNum" sz="quarter" idx="12"/>
          </p:nvPr>
        </p:nvSpPr>
        <p:spPr>
          <a:xfrm>
            <a:off x="6457950" y="6470651"/>
            <a:ext cx="2057400" cy="365125"/>
          </a:xfrm>
        </p:spPr>
        <p:txBody>
          <a:bodyPr/>
          <a:lstStyle/>
          <a:p>
            <a:fld id="{2ADEAB0B-3364-414D-832E-F3CDA843F507}" type="slidenum">
              <a:rPr kumimoji="1" lang="ja-JP" altLang="en-US" smtClean="0"/>
              <a:t>42</a:t>
            </a:fld>
            <a:endParaRPr kumimoji="1" lang="ja-JP" altLang="en-US"/>
          </a:p>
        </p:txBody>
      </p:sp>
      <p:sp>
        <p:nvSpPr>
          <p:cNvPr id="24" name="テキスト ボックス 23"/>
          <p:cNvSpPr txBox="1"/>
          <p:nvPr/>
        </p:nvSpPr>
        <p:spPr>
          <a:xfrm>
            <a:off x="94787" y="6508323"/>
            <a:ext cx="1963712" cy="307777"/>
          </a:xfrm>
          <a:prstGeom prst="rect">
            <a:avLst/>
          </a:prstGeom>
          <a:noFill/>
        </p:spPr>
        <p:txBody>
          <a:bodyPr wrap="square" rtlCol="0">
            <a:spAutoFit/>
          </a:bodyPr>
          <a:lstStyle/>
          <a:p>
            <a:r>
              <a:rPr kumimoji="1" lang="ja-JP" altLang="en-US" sz="1400" smtClean="0"/>
              <a:t>（厚生労働省資料）</a:t>
            </a:r>
            <a:endParaRPr kumimoji="1" lang="ja-JP" altLang="en-US" sz="1400"/>
          </a:p>
        </p:txBody>
      </p:sp>
      <p:sp>
        <p:nvSpPr>
          <p:cNvPr id="30" name="角丸四角形 29"/>
          <p:cNvSpPr/>
          <p:nvPr/>
        </p:nvSpPr>
        <p:spPr>
          <a:xfrm>
            <a:off x="8171098" y="77170"/>
            <a:ext cx="898364" cy="457201"/>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他科目</a:t>
            </a:r>
            <a:endParaRPr kumimoji="1" lang="ja-JP" altLang="en-US" sz="1200"/>
          </a:p>
        </p:txBody>
      </p:sp>
    </p:spTree>
    <p:extLst>
      <p:ext uri="{BB962C8B-B14F-4D97-AF65-F5344CB8AC3E}">
        <p14:creationId xmlns:p14="http://schemas.microsoft.com/office/powerpoint/2010/main" val="7093871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角丸四角形 45"/>
          <p:cNvSpPr/>
          <p:nvPr/>
        </p:nvSpPr>
        <p:spPr>
          <a:xfrm>
            <a:off x="125609" y="2846447"/>
            <a:ext cx="4409376" cy="3643992"/>
          </a:xfrm>
          <a:prstGeom prst="roundRect">
            <a:avLst>
              <a:gd name="adj" fmla="val 6201"/>
            </a:avLst>
          </a:prstGeom>
          <a:solidFill>
            <a:srgbClr val="FFFFFF"/>
          </a:solidFill>
          <a:ln w="3175">
            <a:prstDash val="solid"/>
          </a:ln>
        </p:spPr>
        <p:style>
          <a:lnRef idx="2">
            <a:schemeClr val="accent1">
              <a:shade val="50000"/>
            </a:schemeClr>
          </a:lnRef>
          <a:fillRef idx="1">
            <a:schemeClr val="accent1"/>
          </a:fillRef>
          <a:effectRef idx="0">
            <a:schemeClr val="accent1"/>
          </a:effectRef>
          <a:fontRef idx="minor">
            <a:schemeClr val="lt1"/>
          </a:fontRef>
        </p:style>
        <p:txBody>
          <a:bodyPr lIns="84315" tIns="42160" rIns="84315" bIns="42160" rtlCol="0" anchor="ctr"/>
          <a:lstStyle/>
          <a:p>
            <a:pPr algn="ctr" fontAlgn="auto">
              <a:spcBef>
                <a:spcPts val="0"/>
              </a:spcBef>
              <a:spcAft>
                <a:spcPts val="0"/>
              </a:spcAft>
            </a:pPr>
            <a:endParaRPr lang="ja-JP" altLang="en-US">
              <a:solidFill>
                <a:prstClr val="white"/>
              </a:solidFill>
            </a:endParaRPr>
          </a:p>
        </p:txBody>
      </p:sp>
      <p:sp>
        <p:nvSpPr>
          <p:cNvPr id="101" name="角丸四角形 100"/>
          <p:cNvSpPr/>
          <p:nvPr/>
        </p:nvSpPr>
        <p:spPr>
          <a:xfrm>
            <a:off x="4647041" y="2846447"/>
            <a:ext cx="4405935" cy="3643992"/>
          </a:xfrm>
          <a:prstGeom prst="roundRect">
            <a:avLst>
              <a:gd name="adj" fmla="val 6201"/>
            </a:avLst>
          </a:prstGeom>
          <a:solidFill>
            <a:srgbClr val="FFFFFF"/>
          </a:solidFill>
          <a:ln w="3175">
            <a:prstDash val="solid"/>
          </a:ln>
        </p:spPr>
        <p:style>
          <a:lnRef idx="2">
            <a:schemeClr val="accent1">
              <a:shade val="50000"/>
            </a:schemeClr>
          </a:lnRef>
          <a:fillRef idx="1">
            <a:schemeClr val="accent1"/>
          </a:fillRef>
          <a:effectRef idx="0">
            <a:schemeClr val="accent1"/>
          </a:effectRef>
          <a:fontRef idx="minor">
            <a:schemeClr val="lt1"/>
          </a:fontRef>
        </p:style>
        <p:txBody>
          <a:bodyPr lIns="84315" tIns="42160" rIns="84315" bIns="42160" rtlCol="0" anchor="ctr"/>
          <a:lstStyle/>
          <a:p>
            <a:pPr algn="ctr" fontAlgn="auto">
              <a:spcBef>
                <a:spcPts val="0"/>
              </a:spcBef>
              <a:spcAft>
                <a:spcPts val="0"/>
              </a:spcAft>
            </a:pPr>
            <a:endParaRPr lang="ja-JP" altLang="en-US">
              <a:solidFill>
                <a:prstClr val="white"/>
              </a:solidFill>
            </a:endParaRPr>
          </a:p>
        </p:txBody>
      </p:sp>
      <p:sp>
        <p:nvSpPr>
          <p:cNvPr id="13" name="フローチャート : 判断 12"/>
          <p:cNvSpPr/>
          <p:nvPr/>
        </p:nvSpPr>
        <p:spPr>
          <a:xfrm>
            <a:off x="5099984" y="3579326"/>
            <a:ext cx="3441777" cy="2331945"/>
          </a:xfrm>
          <a:prstGeom prst="flowChartDecision">
            <a:avLst/>
          </a:prstGeom>
          <a:solidFill>
            <a:srgbClr val="99FF99">
              <a:alpha val="25882"/>
            </a:srgbClr>
          </a:solidFill>
          <a:ln w="3175">
            <a:prstDash val="sysDash"/>
          </a:ln>
        </p:spPr>
        <p:style>
          <a:lnRef idx="2">
            <a:schemeClr val="accent1">
              <a:shade val="50000"/>
            </a:schemeClr>
          </a:lnRef>
          <a:fillRef idx="1">
            <a:schemeClr val="accent1"/>
          </a:fillRef>
          <a:effectRef idx="0">
            <a:schemeClr val="accent1"/>
          </a:effectRef>
          <a:fontRef idx="minor">
            <a:schemeClr val="lt1"/>
          </a:fontRef>
        </p:style>
        <p:txBody>
          <a:bodyPr lIns="84315" tIns="42160" rIns="84315" bIns="42160" rtlCol="0" anchor="ctr"/>
          <a:lstStyle/>
          <a:p>
            <a:pPr algn="ctr"/>
            <a:endParaRPr lang="ja-JP" altLang="en-US" sz="1108">
              <a:solidFill>
                <a:prstClr val="white"/>
              </a:solidFill>
            </a:endParaRPr>
          </a:p>
        </p:txBody>
      </p:sp>
      <p:sp>
        <p:nvSpPr>
          <p:cNvPr id="56" name="角丸四角形 55"/>
          <p:cNvSpPr/>
          <p:nvPr/>
        </p:nvSpPr>
        <p:spPr>
          <a:xfrm>
            <a:off x="52135" y="903181"/>
            <a:ext cx="9000850" cy="930565"/>
          </a:xfrm>
          <a:prstGeom prst="roundRect">
            <a:avLst>
              <a:gd name="adj" fmla="val 9949"/>
            </a:avLst>
          </a:prstGeom>
          <a:solidFill>
            <a:srgbClr val="FFFFFF"/>
          </a:solidFill>
          <a:ln w="3175" cap="flat" cmpd="sng" algn="ctr">
            <a:solidFill>
              <a:schemeClr val="tx2">
                <a:lumMod val="75000"/>
              </a:schemeClr>
            </a:solidFill>
            <a:prstDash val="solid"/>
          </a:ln>
          <a:effectLst>
            <a:outerShdw blurRad="50800" dist="38100" dir="2700000" algn="tl" rotWithShape="0">
              <a:prstClr val="black">
                <a:alpha val="40000"/>
              </a:prstClr>
            </a:outerShdw>
          </a:effectLst>
        </p:spPr>
        <p:txBody>
          <a:bodyPr lIns="84315" tIns="42160" rIns="84315" bIns="42160" anchor="t"/>
          <a:lstStyle/>
          <a:p>
            <a:pPr indent="152237" eaLnBrk="0" fontAlgn="auto" hangingPunct="0">
              <a:spcBef>
                <a:spcPts val="0"/>
              </a:spcBef>
              <a:spcAft>
                <a:spcPts val="0"/>
              </a:spcAft>
              <a:defRPr/>
            </a:pPr>
            <a:r>
              <a:rPr kumimoji="0" lang="ja-JP" altLang="en-US" kern="0" dirty="0">
                <a:solidFill>
                  <a:srgbClr val="333399">
                    <a:lumMod val="50000"/>
                  </a:srgbClr>
                </a:solidFill>
                <a:latin typeface="HGPｺﾞｼｯｸM" pitchFamily="50" charset="-128"/>
                <a:ea typeface="HGPｺﾞｼｯｸM" pitchFamily="50" charset="-128"/>
              </a:rPr>
              <a:t>障害者の重度化・高齢化や「親亡き後」を見据え、</a:t>
            </a:r>
            <a:r>
              <a:rPr kumimoji="0" lang="ja-JP" altLang="en-US" kern="0" dirty="0">
                <a:solidFill>
                  <a:srgbClr val="333399">
                    <a:lumMod val="50000"/>
                  </a:srgbClr>
                </a:solidFill>
                <a:latin typeface="ＤＦ特太ゴシック体" pitchFamily="49" charset="-128"/>
                <a:ea typeface="ＤＦ特太ゴシック体" pitchFamily="49" charset="-128"/>
              </a:rPr>
              <a:t>居住支援のための機能（相談、体験の機会・場、緊急時の受け入れ・対応、専門性、地域の体制づくり）</a:t>
            </a:r>
            <a:r>
              <a:rPr kumimoji="0" lang="ja-JP" altLang="en-US" kern="0" dirty="0">
                <a:solidFill>
                  <a:srgbClr val="333399">
                    <a:lumMod val="50000"/>
                  </a:srgbClr>
                </a:solidFill>
                <a:latin typeface="HGPｺﾞｼｯｸM" pitchFamily="50" charset="-128"/>
                <a:ea typeface="HGPｺﾞｼｯｸM" pitchFamily="50" charset="-128"/>
              </a:rPr>
              <a:t>を、地域の実情に応じた創意工夫により整備し、障害者の生活を地域全体で支えるサービス提供体制を構築。</a:t>
            </a:r>
            <a:endParaRPr kumimoji="0" lang="en-US" altLang="ja-JP" sz="1846" kern="0" dirty="0">
              <a:solidFill>
                <a:srgbClr val="333399">
                  <a:lumMod val="50000"/>
                </a:srgbClr>
              </a:solidFill>
              <a:latin typeface="HGPｺﾞｼｯｸM" pitchFamily="50" charset="-128"/>
              <a:ea typeface="HGPｺﾞｼｯｸM" pitchFamily="50" charset="-128"/>
            </a:endParaRPr>
          </a:p>
        </p:txBody>
      </p:sp>
      <p:sp>
        <p:nvSpPr>
          <p:cNvPr id="108" name="角丸四角形 107"/>
          <p:cNvSpPr/>
          <p:nvPr/>
        </p:nvSpPr>
        <p:spPr>
          <a:xfrm>
            <a:off x="6366708" y="4006676"/>
            <a:ext cx="1135860" cy="327690"/>
          </a:xfrm>
          <a:prstGeom prst="roundRect">
            <a:avLst/>
          </a:prstGeom>
          <a:solidFill>
            <a:srgbClr val="FFC000"/>
          </a:solidFill>
          <a:ln w="38100" cap="flat" cmpd="sng" algn="ctr">
            <a:solidFill>
              <a:sysClr val="window" lastClr="FFFFFF"/>
            </a:solidFill>
            <a:prstDash val="solid"/>
            <a:headEnd type="none" w="med" len="med"/>
            <a:tailEnd type="arrow" w="med" len="med"/>
          </a:ln>
          <a:effectLst/>
        </p:spPr>
        <p:txBody>
          <a:bodyPr vert="horz" lIns="84309" tIns="42154" rIns="84309" bIns="42154" rtlCol="0" anchor="ctr"/>
          <a:lstStyle/>
          <a:p>
            <a:pPr algn="ctr" fontAlgn="auto">
              <a:spcBef>
                <a:spcPts val="0"/>
              </a:spcBef>
              <a:spcAft>
                <a:spcPts val="0"/>
              </a:spcAft>
              <a:defRPr/>
            </a:pPr>
            <a:r>
              <a:rPr kumimoji="0" lang="ja-JP" altLang="en-US" sz="923" b="1" kern="0" dirty="0">
                <a:solidFill>
                  <a:prstClr val="white"/>
                </a:solidFill>
                <a:effectLst>
                  <a:outerShdw blurRad="38100" dist="38100" dir="2700000" algn="tl">
                    <a:srgbClr val="000000">
                      <a:alpha val="43137"/>
                    </a:srgbClr>
                  </a:outerShdw>
                </a:effectLst>
                <a:latin typeface="メイリオ" pitchFamily="50" charset="-128"/>
                <a:ea typeface="メイリオ" pitchFamily="50" charset="-128"/>
              </a:rPr>
              <a:t>体験の機会・場</a:t>
            </a:r>
          </a:p>
        </p:txBody>
      </p:sp>
      <p:pic>
        <p:nvPicPr>
          <p:cNvPr id="121" name="Picture 24" descr="老人ホーム"/>
          <p:cNvPicPr>
            <a:picLocks noChangeAspect="1" noChangeArrowheads="1"/>
          </p:cNvPicPr>
          <p:nvPr/>
        </p:nvPicPr>
        <p:blipFill>
          <a:blip r:embed="rId3" cstate="print"/>
          <a:srcRect/>
          <a:stretch>
            <a:fillRect/>
          </a:stretch>
        </p:blipFill>
        <p:spPr bwMode="auto">
          <a:xfrm>
            <a:off x="6366857" y="3060469"/>
            <a:ext cx="1055429" cy="974243"/>
          </a:xfrm>
          <a:prstGeom prst="rect">
            <a:avLst/>
          </a:prstGeom>
          <a:noFill/>
        </p:spPr>
      </p:pic>
      <p:sp>
        <p:nvSpPr>
          <p:cNvPr id="63" name="テキスト ボックス 221"/>
          <p:cNvSpPr>
            <a:spLocks noChangeArrowheads="1"/>
          </p:cNvSpPr>
          <p:nvPr/>
        </p:nvSpPr>
        <p:spPr bwMode="auto">
          <a:xfrm>
            <a:off x="68586" y="1879802"/>
            <a:ext cx="9023306" cy="286292"/>
          </a:xfrm>
          <a:prstGeom prst="bevel">
            <a:avLst>
              <a:gd name="adj" fmla="val 12500"/>
            </a:avLst>
          </a:prstGeom>
          <a:noFill/>
          <a:ln w="9525">
            <a:noFill/>
            <a:miter lim="800000"/>
            <a:headEnd/>
            <a:tailEnd/>
          </a:ln>
        </p:spPr>
        <p:txBody>
          <a:bodyPr wrap="none" lIns="0" tIns="0" rIns="0" bIns="0" anchor="ctr"/>
          <a:lstStyle/>
          <a:p>
            <a:pPr defTabSz="1243095" fontAlgn="auto">
              <a:spcBef>
                <a:spcPts val="0"/>
              </a:spcBef>
              <a:spcAft>
                <a:spcPts val="0"/>
              </a:spcAft>
              <a:defRPr/>
            </a:pPr>
            <a:r>
              <a:rPr kumimoji="0" lang="ja-JP" altLang="en-US" sz="1477" kern="0" dirty="0">
                <a:solidFill>
                  <a:srgbClr val="333399">
                    <a:lumMod val="50000"/>
                  </a:srgbClr>
                </a:solidFill>
                <a:ea typeface="ＤＨＰ特太ゴシック体" pitchFamily="2" charset="-128"/>
              </a:rPr>
              <a:t>●地域生活支援拠点等の整備手法（イメージ）</a:t>
            </a:r>
            <a:r>
              <a:rPr kumimoji="0" lang="en-US" altLang="ja-JP" sz="1108" u="sng" kern="0" dirty="0">
                <a:solidFill>
                  <a:srgbClr val="FF0000"/>
                </a:solidFill>
                <a:latin typeface="ＭＳ Ｐゴシック"/>
                <a:ea typeface="ＭＳ Ｐゴシック"/>
              </a:rPr>
              <a:t>※</a:t>
            </a:r>
            <a:r>
              <a:rPr kumimoji="0" lang="ja-JP" altLang="en-US" sz="1108" u="sng" kern="0" dirty="0">
                <a:solidFill>
                  <a:srgbClr val="FF0000"/>
                </a:solidFill>
                <a:latin typeface="ＭＳ Ｐゴシック"/>
                <a:ea typeface="ＭＳ Ｐゴシック"/>
              </a:rPr>
              <a:t>あくまで参考例であり、これにとらわれず地域の実情に応じた整備を行うものとする。</a:t>
            </a:r>
          </a:p>
        </p:txBody>
      </p:sp>
      <p:sp>
        <p:nvSpPr>
          <p:cNvPr id="64" name="コンテンツ プレースホルダ 2"/>
          <p:cNvSpPr txBox="1">
            <a:spLocks/>
          </p:cNvSpPr>
          <p:nvPr/>
        </p:nvSpPr>
        <p:spPr bwMode="auto">
          <a:xfrm>
            <a:off x="68589" y="2232975"/>
            <a:ext cx="8932807" cy="380539"/>
          </a:xfrm>
          <a:prstGeom prst="rect">
            <a:avLst/>
          </a:prstGeom>
          <a:solidFill>
            <a:srgbClr val="FFCCFF">
              <a:alpha val="74902"/>
            </a:srgbClr>
          </a:solidFill>
          <a:ln w="19050" cmpd="dbl">
            <a:solidFill>
              <a:schemeClr val="tx2">
                <a:lumMod val="50000"/>
              </a:schemeClr>
            </a:solidFill>
            <a:prstDash val="dashDot"/>
            <a:headEnd/>
            <a:tailEnd/>
          </a:ln>
        </p:spPr>
        <p:style>
          <a:lnRef idx="2">
            <a:schemeClr val="accent1"/>
          </a:lnRef>
          <a:fillRef idx="1">
            <a:schemeClr val="lt1"/>
          </a:fillRef>
          <a:effectRef idx="0">
            <a:schemeClr val="accent1"/>
          </a:effectRef>
          <a:fontRef idx="minor">
            <a:schemeClr val="dk1"/>
          </a:fontRef>
        </p:style>
        <p:txBody>
          <a:bodyPr lIns="84315" tIns="42160" rIns="84315" bIns="42160" anchor="ctr"/>
          <a:lstStyle/>
          <a:p>
            <a:pPr algn="ctr" fontAlgn="auto">
              <a:spcBef>
                <a:spcPts val="0"/>
              </a:spcBef>
              <a:spcAft>
                <a:spcPts val="0"/>
              </a:spcAft>
              <a:defRPr/>
            </a:pPr>
            <a:r>
              <a:rPr lang="ja-JP" altLang="en-US" sz="1477" dirty="0">
                <a:solidFill>
                  <a:srgbClr val="1F497D">
                    <a:lumMod val="75000"/>
                  </a:srgbClr>
                </a:solidFill>
                <a:latin typeface="ＭＳ Ｐゴシック" panose="020B0600070205080204" pitchFamily="50" charset="-128"/>
              </a:rPr>
              <a:t>各地域のニーズ、既存のサービスの整備状況など各地域の個別の状況に応じ、協議会等を活用して検討。</a:t>
            </a:r>
            <a:endParaRPr lang="en-US" altLang="ja-JP" sz="1477" dirty="0">
              <a:solidFill>
                <a:srgbClr val="1F497D">
                  <a:lumMod val="75000"/>
                </a:srgbClr>
              </a:solidFill>
              <a:latin typeface="ＭＳ Ｐゴシック" panose="020B0600070205080204" pitchFamily="50" charset="-128"/>
            </a:endParaRPr>
          </a:p>
        </p:txBody>
      </p:sp>
      <p:sp>
        <p:nvSpPr>
          <p:cNvPr id="79" name="コンテンツ プレースホルダ 2"/>
          <p:cNvSpPr txBox="1">
            <a:spLocks/>
          </p:cNvSpPr>
          <p:nvPr/>
        </p:nvSpPr>
        <p:spPr bwMode="auto">
          <a:xfrm>
            <a:off x="982712" y="2717559"/>
            <a:ext cx="2715248" cy="312631"/>
          </a:xfrm>
          <a:prstGeom prst="rect">
            <a:avLst/>
          </a:prstGeom>
          <a:solidFill>
            <a:schemeClr val="tx2">
              <a:lumMod val="60000"/>
              <a:lumOff val="40000"/>
            </a:schemeClr>
          </a:solidFill>
          <a:ln cmpd="dbl">
            <a:headEnd/>
            <a:tailEnd/>
          </a:ln>
        </p:spPr>
        <p:style>
          <a:lnRef idx="2">
            <a:schemeClr val="accent1"/>
          </a:lnRef>
          <a:fillRef idx="1">
            <a:schemeClr val="lt1"/>
          </a:fillRef>
          <a:effectRef idx="0">
            <a:schemeClr val="accent1"/>
          </a:effectRef>
          <a:fontRef idx="minor">
            <a:schemeClr val="dk1"/>
          </a:fontRef>
        </p:style>
        <p:txBody>
          <a:bodyPr lIns="84315" tIns="42160" rIns="84315" bIns="42160" anchor="ctr"/>
          <a:lstStyle/>
          <a:p>
            <a:pPr algn="ctr" fontAlgn="auto">
              <a:spcBef>
                <a:spcPts val="0"/>
              </a:spcBef>
              <a:spcAft>
                <a:spcPts val="0"/>
              </a:spcAft>
              <a:defRPr/>
            </a:pPr>
            <a:r>
              <a:rPr lang="ja-JP" altLang="en-US" sz="1292" dirty="0">
                <a:solidFill>
                  <a:prstClr val="white"/>
                </a:solidFill>
                <a:latin typeface="メイリオ" pitchFamily="50" charset="-128"/>
                <a:ea typeface="メイリオ" pitchFamily="50" charset="-128"/>
              </a:rPr>
              <a:t>多機能拠点整備型</a:t>
            </a:r>
            <a:endParaRPr lang="en-US" altLang="ja-JP" sz="1292" dirty="0">
              <a:solidFill>
                <a:prstClr val="white"/>
              </a:solidFill>
              <a:latin typeface="メイリオ" pitchFamily="50" charset="-128"/>
              <a:ea typeface="メイリオ" pitchFamily="50" charset="-128"/>
            </a:endParaRPr>
          </a:p>
        </p:txBody>
      </p:sp>
      <p:sp>
        <p:nvSpPr>
          <p:cNvPr id="52" name="コンテンツ プレースホルダ 2"/>
          <p:cNvSpPr txBox="1">
            <a:spLocks/>
          </p:cNvSpPr>
          <p:nvPr/>
        </p:nvSpPr>
        <p:spPr bwMode="auto">
          <a:xfrm>
            <a:off x="6100792" y="2698283"/>
            <a:ext cx="1440161" cy="338951"/>
          </a:xfrm>
          <a:prstGeom prst="rect">
            <a:avLst/>
          </a:prstGeom>
          <a:solidFill>
            <a:schemeClr val="tx2">
              <a:lumMod val="60000"/>
              <a:lumOff val="40000"/>
            </a:schemeClr>
          </a:solidFill>
          <a:ln cmpd="dbl">
            <a:headEnd/>
            <a:tailEnd/>
          </a:ln>
        </p:spPr>
        <p:style>
          <a:lnRef idx="2">
            <a:schemeClr val="accent1"/>
          </a:lnRef>
          <a:fillRef idx="1">
            <a:schemeClr val="lt1"/>
          </a:fillRef>
          <a:effectRef idx="0">
            <a:schemeClr val="accent1"/>
          </a:effectRef>
          <a:fontRef idx="minor">
            <a:schemeClr val="dk1"/>
          </a:fontRef>
        </p:style>
        <p:txBody>
          <a:bodyPr lIns="84315" tIns="42160" rIns="84315" bIns="42160" anchor="ctr"/>
          <a:lstStyle/>
          <a:p>
            <a:pPr algn="ctr" fontAlgn="auto">
              <a:spcBef>
                <a:spcPts val="0"/>
              </a:spcBef>
              <a:spcAft>
                <a:spcPts val="0"/>
              </a:spcAft>
              <a:defRPr/>
            </a:pPr>
            <a:r>
              <a:rPr lang="ja-JP" altLang="en-US" sz="1292" dirty="0">
                <a:solidFill>
                  <a:prstClr val="white"/>
                </a:solidFill>
                <a:latin typeface="メイリオ" pitchFamily="50" charset="-128"/>
                <a:ea typeface="メイリオ" pitchFamily="50" charset="-128"/>
              </a:rPr>
              <a:t>面的整備型</a:t>
            </a:r>
            <a:endParaRPr lang="en-US" altLang="ja-JP" sz="1292" dirty="0">
              <a:solidFill>
                <a:prstClr val="white"/>
              </a:solidFill>
              <a:latin typeface="メイリオ" pitchFamily="50" charset="-128"/>
              <a:ea typeface="メイリオ" pitchFamily="50" charset="-128"/>
            </a:endParaRPr>
          </a:p>
        </p:txBody>
      </p:sp>
      <p:sp>
        <p:nvSpPr>
          <p:cNvPr id="40" name="円/楕円 39"/>
          <p:cNvSpPr/>
          <p:nvPr/>
        </p:nvSpPr>
        <p:spPr>
          <a:xfrm rot="16200000">
            <a:off x="1385511" y="2488234"/>
            <a:ext cx="1986033" cy="3722262"/>
          </a:xfrm>
          <a:prstGeom prst="ellipse">
            <a:avLst/>
          </a:prstGeom>
          <a:solidFill>
            <a:srgbClr val="66FF66">
              <a:alpha val="45098"/>
            </a:srgbClr>
          </a:solidFill>
          <a:ln w="3175">
            <a:prstDash val="sysDash"/>
          </a:ln>
        </p:spPr>
        <p:style>
          <a:lnRef idx="2">
            <a:schemeClr val="accent1">
              <a:shade val="50000"/>
            </a:schemeClr>
          </a:lnRef>
          <a:fillRef idx="1">
            <a:schemeClr val="accent1"/>
          </a:fillRef>
          <a:effectRef idx="0">
            <a:schemeClr val="accent1"/>
          </a:effectRef>
          <a:fontRef idx="minor">
            <a:schemeClr val="lt1"/>
          </a:fontRef>
        </p:style>
        <p:txBody>
          <a:bodyPr lIns="84315" tIns="42160" rIns="84315" bIns="42160" rtlCol="0" anchor="ctr"/>
          <a:lstStyle/>
          <a:p>
            <a:pPr algn="ctr" fontAlgn="auto">
              <a:spcBef>
                <a:spcPts val="0"/>
              </a:spcBef>
              <a:spcAft>
                <a:spcPts val="0"/>
              </a:spcAft>
            </a:pPr>
            <a:endParaRPr lang="ja-JP" altLang="en-US">
              <a:solidFill>
                <a:prstClr val="white"/>
              </a:solidFill>
            </a:endParaRPr>
          </a:p>
        </p:txBody>
      </p:sp>
      <p:sp>
        <p:nvSpPr>
          <p:cNvPr id="94" name="角丸四角形 93"/>
          <p:cNvSpPr/>
          <p:nvPr/>
        </p:nvSpPr>
        <p:spPr>
          <a:xfrm>
            <a:off x="175853" y="3630948"/>
            <a:ext cx="1205693" cy="375702"/>
          </a:xfrm>
          <a:prstGeom prst="roundRect">
            <a:avLst/>
          </a:prstGeom>
          <a:solidFill>
            <a:srgbClr val="FFC000"/>
          </a:solidFill>
          <a:ln w="38100" cap="flat" cmpd="sng" algn="ctr">
            <a:solidFill>
              <a:sysClr val="window" lastClr="FFFFFF"/>
            </a:solidFill>
            <a:prstDash val="solid"/>
            <a:headEnd type="none" w="med" len="med"/>
            <a:tailEnd type="arrow" w="med" len="med"/>
          </a:ln>
          <a:effectLst/>
        </p:spPr>
        <p:txBody>
          <a:bodyPr vert="horz" lIns="84309" tIns="42154" rIns="84309" bIns="42154" rtlCol="0" anchor="ctr"/>
          <a:lstStyle/>
          <a:p>
            <a:pPr algn="ctr" fontAlgn="auto">
              <a:spcBef>
                <a:spcPts val="0"/>
              </a:spcBef>
              <a:spcAft>
                <a:spcPts val="0"/>
              </a:spcAft>
              <a:defRPr/>
            </a:pPr>
            <a:r>
              <a:rPr kumimoji="0" lang="ja-JP" altLang="en-US" sz="1015" b="1" kern="0" dirty="0">
                <a:solidFill>
                  <a:prstClr val="white"/>
                </a:solidFill>
                <a:effectLst>
                  <a:outerShdw blurRad="38100" dist="38100" dir="2700000" algn="tl">
                    <a:srgbClr val="000000">
                      <a:alpha val="43137"/>
                    </a:srgbClr>
                  </a:outerShdw>
                </a:effectLst>
                <a:latin typeface="メイリオ" pitchFamily="50" charset="-128"/>
                <a:ea typeface="メイリオ" pitchFamily="50" charset="-128"/>
              </a:rPr>
              <a:t>体験の機会・場</a:t>
            </a:r>
          </a:p>
        </p:txBody>
      </p:sp>
      <p:sp>
        <p:nvSpPr>
          <p:cNvPr id="95" name="角丸四角形 94"/>
          <p:cNvSpPr/>
          <p:nvPr/>
        </p:nvSpPr>
        <p:spPr>
          <a:xfrm>
            <a:off x="1570426" y="3152235"/>
            <a:ext cx="1427281" cy="375702"/>
          </a:xfrm>
          <a:prstGeom prst="roundRect">
            <a:avLst/>
          </a:prstGeom>
          <a:solidFill>
            <a:srgbClr val="FFC000"/>
          </a:solidFill>
          <a:ln w="38100" cap="flat" cmpd="sng" algn="ctr">
            <a:solidFill>
              <a:sysClr val="window" lastClr="FFFFFF"/>
            </a:solidFill>
            <a:prstDash val="solid"/>
            <a:headEnd type="none" w="med" len="med"/>
            <a:tailEnd type="arrow" w="med" len="med"/>
          </a:ln>
          <a:effectLst/>
        </p:spPr>
        <p:txBody>
          <a:bodyPr vert="horz" lIns="84309" tIns="42154" rIns="84309" bIns="42154" rtlCol="0" anchor="ctr"/>
          <a:lstStyle/>
          <a:p>
            <a:pPr algn="ctr" fontAlgn="auto">
              <a:spcBef>
                <a:spcPts val="0"/>
              </a:spcBef>
              <a:spcAft>
                <a:spcPts val="0"/>
              </a:spcAft>
              <a:defRPr/>
            </a:pPr>
            <a:r>
              <a:rPr kumimoji="0" lang="ja-JP" altLang="en-US" sz="1015" b="1" kern="0" dirty="0">
                <a:solidFill>
                  <a:prstClr val="white"/>
                </a:solidFill>
                <a:effectLst>
                  <a:outerShdw blurRad="38100" dist="38100" dir="2700000" algn="tl">
                    <a:srgbClr val="000000">
                      <a:alpha val="43137"/>
                    </a:srgbClr>
                  </a:outerShdw>
                </a:effectLst>
                <a:latin typeface="メイリオ" pitchFamily="50" charset="-128"/>
                <a:ea typeface="メイリオ" pitchFamily="50" charset="-128"/>
              </a:rPr>
              <a:t>緊急時の受け入れ</a:t>
            </a:r>
          </a:p>
        </p:txBody>
      </p:sp>
      <p:sp>
        <p:nvSpPr>
          <p:cNvPr id="96" name="角丸四角形 95"/>
          <p:cNvSpPr/>
          <p:nvPr/>
        </p:nvSpPr>
        <p:spPr>
          <a:xfrm>
            <a:off x="3471156" y="3586925"/>
            <a:ext cx="901476" cy="361786"/>
          </a:xfrm>
          <a:prstGeom prst="roundRect">
            <a:avLst/>
          </a:prstGeom>
          <a:solidFill>
            <a:srgbClr val="FFC000"/>
          </a:solidFill>
          <a:ln w="38100" cap="flat" cmpd="sng" algn="ctr">
            <a:solidFill>
              <a:sysClr val="window" lastClr="FFFFFF"/>
            </a:solidFill>
            <a:prstDash val="solid"/>
            <a:headEnd type="none" w="med" len="med"/>
            <a:tailEnd type="arrow" w="med" len="med"/>
          </a:ln>
          <a:effectLst/>
        </p:spPr>
        <p:txBody>
          <a:bodyPr vert="horz" lIns="84309" tIns="42154" rIns="84309" bIns="42154" rtlCol="0" anchor="ctr"/>
          <a:lstStyle/>
          <a:p>
            <a:pPr algn="ctr" fontAlgn="auto">
              <a:spcBef>
                <a:spcPts val="0"/>
              </a:spcBef>
              <a:spcAft>
                <a:spcPts val="0"/>
              </a:spcAft>
              <a:defRPr/>
            </a:pPr>
            <a:r>
              <a:rPr kumimoji="0" lang="ja-JP" altLang="en-US" sz="1015" b="1" kern="0" dirty="0">
                <a:solidFill>
                  <a:prstClr val="white"/>
                </a:solidFill>
                <a:effectLst>
                  <a:outerShdw blurRad="38100" dist="38100" dir="2700000" algn="tl">
                    <a:srgbClr val="000000">
                      <a:alpha val="43137"/>
                    </a:srgbClr>
                  </a:outerShdw>
                </a:effectLst>
                <a:latin typeface="メイリオ" pitchFamily="50" charset="-128"/>
                <a:ea typeface="メイリオ" pitchFamily="50" charset="-128"/>
              </a:rPr>
              <a:t>相談</a:t>
            </a:r>
          </a:p>
        </p:txBody>
      </p:sp>
      <p:sp>
        <p:nvSpPr>
          <p:cNvPr id="66" name="テキスト ボックス 65"/>
          <p:cNvSpPr txBox="1"/>
          <p:nvPr/>
        </p:nvSpPr>
        <p:spPr>
          <a:xfrm>
            <a:off x="125616" y="371433"/>
            <a:ext cx="8859312" cy="398814"/>
          </a:xfrm>
          <a:prstGeom prst="rect">
            <a:avLst/>
          </a:prstGeom>
          <a:ln>
            <a:solidFill>
              <a:srgbClr val="31849B"/>
            </a:solidFill>
          </a:ln>
        </p:spPr>
        <p:style>
          <a:lnRef idx="1">
            <a:schemeClr val="accent5"/>
          </a:lnRef>
          <a:fillRef idx="2">
            <a:schemeClr val="accent5"/>
          </a:fillRef>
          <a:effectRef idx="1">
            <a:schemeClr val="accent5"/>
          </a:effectRef>
          <a:fontRef idx="minor">
            <a:schemeClr val="dk1"/>
          </a:fontRef>
        </p:style>
        <p:txBody>
          <a:bodyPr wrap="square" lIns="84315" tIns="42160" rIns="84315" bIns="42160" rtlCol="0" anchor="ctr" anchorCtr="0">
            <a:noAutofit/>
          </a:bodyPr>
          <a:lstStyle/>
          <a:p>
            <a:pPr algn="ctr" defTabSz="843062" fontAlgn="auto">
              <a:spcBef>
                <a:spcPts val="0"/>
              </a:spcBef>
              <a:spcAft>
                <a:spcPts val="0"/>
              </a:spcAft>
            </a:pPr>
            <a:r>
              <a:rPr lang="ja-JP" altLang="en-US" sz="2215" b="1" dirty="0">
                <a:solidFill>
                  <a:srgbClr val="1F497D"/>
                </a:solidFill>
                <a:latin typeface="HG丸ｺﾞｼｯｸM-PRO" pitchFamily="50" charset="-128"/>
                <a:ea typeface="HG丸ｺﾞｼｯｸM-PRO" pitchFamily="50" charset="-128"/>
              </a:rPr>
              <a:t>地域生活支援拠点等の整備について</a:t>
            </a:r>
          </a:p>
        </p:txBody>
      </p:sp>
      <p:pic>
        <p:nvPicPr>
          <p:cNvPr id="83"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51180" y="3768077"/>
            <a:ext cx="1303050" cy="94435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124" name="正方形/長方形 123"/>
          <p:cNvSpPr/>
          <p:nvPr/>
        </p:nvSpPr>
        <p:spPr>
          <a:xfrm>
            <a:off x="1538314" y="4527306"/>
            <a:ext cx="1528785" cy="532979"/>
          </a:xfrm>
          <a:prstGeom prst="rect">
            <a:avLst/>
          </a:prstGeom>
          <a:noFill/>
          <a:ln w="3175">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84315" tIns="42160" rIns="84315" bIns="42160" rtlCol="0" anchor="ctr"/>
          <a:lstStyle/>
          <a:p>
            <a:pPr algn="ctr"/>
            <a:r>
              <a:rPr lang="ja-JP" altLang="en-US" sz="1015" dirty="0">
                <a:solidFill>
                  <a:srgbClr val="EEECE1">
                    <a:lumMod val="10000"/>
                  </a:srgbClr>
                </a:solidFill>
                <a:latin typeface="メイリオ" pitchFamily="50" charset="-128"/>
                <a:ea typeface="メイリオ" pitchFamily="50" charset="-128"/>
                <a:cs typeface="メイリオ" pitchFamily="50" charset="-128"/>
              </a:rPr>
              <a:t>グループホーム</a:t>
            </a:r>
            <a:endParaRPr lang="en-US" altLang="ja-JP" sz="1015" dirty="0">
              <a:solidFill>
                <a:srgbClr val="EEECE1">
                  <a:lumMod val="10000"/>
                </a:srgbClr>
              </a:solidFill>
              <a:latin typeface="メイリオ" pitchFamily="50" charset="-128"/>
              <a:ea typeface="メイリオ" pitchFamily="50" charset="-128"/>
              <a:cs typeface="メイリオ" pitchFamily="50" charset="-128"/>
            </a:endParaRPr>
          </a:p>
          <a:p>
            <a:pPr algn="ctr"/>
            <a:r>
              <a:rPr lang="ja-JP" altLang="en-US" sz="1015" dirty="0">
                <a:solidFill>
                  <a:srgbClr val="EEECE1">
                    <a:lumMod val="10000"/>
                  </a:srgbClr>
                </a:solidFill>
                <a:latin typeface="メイリオ" pitchFamily="50" charset="-128"/>
                <a:ea typeface="メイリオ" pitchFamily="50" charset="-128"/>
                <a:cs typeface="メイリオ" pitchFamily="50" charset="-128"/>
              </a:rPr>
              <a:t>障害者支援施設</a:t>
            </a:r>
            <a:endParaRPr lang="en-US" altLang="ja-JP" sz="1015" dirty="0">
              <a:solidFill>
                <a:srgbClr val="EEECE1">
                  <a:lumMod val="10000"/>
                </a:srgbClr>
              </a:solidFill>
              <a:latin typeface="メイリオ" pitchFamily="50" charset="-128"/>
              <a:ea typeface="メイリオ" pitchFamily="50" charset="-128"/>
              <a:cs typeface="メイリオ" pitchFamily="50" charset="-128"/>
            </a:endParaRPr>
          </a:p>
          <a:p>
            <a:pPr algn="ctr"/>
            <a:r>
              <a:rPr lang="ja-JP" altLang="en-US" sz="1015" dirty="0">
                <a:solidFill>
                  <a:srgbClr val="EEECE1">
                    <a:lumMod val="10000"/>
                  </a:srgbClr>
                </a:solidFill>
                <a:latin typeface="メイリオ" pitchFamily="50" charset="-128"/>
                <a:ea typeface="メイリオ" pitchFamily="50" charset="-128"/>
                <a:cs typeface="メイリオ" pitchFamily="50" charset="-128"/>
              </a:rPr>
              <a:t>基幹相談支援センター　</a:t>
            </a:r>
          </a:p>
        </p:txBody>
      </p:sp>
      <p:sp>
        <p:nvSpPr>
          <p:cNvPr id="84" name="正方形/長方形 83"/>
          <p:cNvSpPr/>
          <p:nvPr/>
        </p:nvSpPr>
        <p:spPr>
          <a:xfrm>
            <a:off x="2976748" y="4753617"/>
            <a:ext cx="265876" cy="307118"/>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42160" rIns="0" bIns="42160" rtlCol="0" anchor="ctr"/>
          <a:lstStyle/>
          <a:p>
            <a:pPr algn="ctr"/>
            <a:r>
              <a:rPr lang="ja-JP" altLang="en-US" sz="923" dirty="0">
                <a:solidFill>
                  <a:srgbClr val="1F497D">
                    <a:lumMod val="50000"/>
                  </a:srgbClr>
                </a:solidFill>
                <a:latin typeface="HGPｺﾞｼｯｸM" pitchFamily="50" charset="-128"/>
                <a:ea typeface="HGPｺﾞｼｯｸM" pitchFamily="50" charset="-128"/>
              </a:rPr>
              <a:t>等</a:t>
            </a:r>
          </a:p>
        </p:txBody>
      </p:sp>
      <p:sp>
        <p:nvSpPr>
          <p:cNvPr id="85" name="角丸四角形 84"/>
          <p:cNvSpPr/>
          <p:nvPr/>
        </p:nvSpPr>
        <p:spPr>
          <a:xfrm>
            <a:off x="397104" y="5022793"/>
            <a:ext cx="1173083" cy="361786"/>
          </a:xfrm>
          <a:prstGeom prst="roundRect">
            <a:avLst/>
          </a:prstGeom>
          <a:solidFill>
            <a:srgbClr val="FFC000"/>
          </a:solidFill>
          <a:ln w="38100" cap="flat" cmpd="sng" algn="ctr">
            <a:solidFill>
              <a:sysClr val="window" lastClr="FFFFFF"/>
            </a:solidFill>
            <a:prstDash val="solid"/>
            <a:headEnd type="none" w="med" len="med"/>
            <a:tailEnd type="arrow" w="med" len="med"/>
          </a:ln>
          <a:effectLst/>
        </p:spPr>
        <p:txBody>
          <a:bodyPr vert="horz" lIns="84309" tIns="42154" rIns="84309" bIns="42154" rtlCol="0" anchor="ctr"/>
          <a:lstStyle/>
          <a:p>
            <a:pPr algn="ctr" fontAlgn="auto">
              <a:spcBef>
                <a:spcPts val="0"/>
              </a:spcBef>
              <a:spcAft>
                <a:spcPts val="0"/>
              </a:spcAft>
              <a:defRPr/>
            </a:pPr>
            <a:r>
              <a:rPr kumimoji="0" lang="ja-JP" altLang="en-US" sz="1015" b="1" kern="0" dirty="0">
                <a:solidFill>
                  <a:prstClr val="white"/>
                </a:solidFill>
                <a:effectLst>
                  <a:outerShdw blurRad="38100" dist="38100" dir="2700000" algn="tl">
                    <a:srgbClr val="000000">
                      <a:alpha val="43137"/>
                    </a:srgbClr>
                  </a:outerShdw>
                </a:effectLst>
                <a:latin typeface="メイリオ" pitchFamily="50" charset="-128"/>
                <a:ea typeface="メイリオ" pitchFamily="50" charset="-128"/>
              </a:rPr>
              <a:t>専門性</a:t>
            </a:r>
          </a:p>
        </p:txBody>
      </p:sp>
      <p:sp>
        <p:nvSpPr>
          <p:cNvPr id="86" name="角丸四角形 85"/>
          <p:cNvSpPr/>
          <p:nvPr/>
        </p:nvSpPr>
        <p:spPr>
          <a:xfrm>
            <a:off x="2944847" y="5110877"/>
            <a:ext cx="1427281" cy="361786"/>
          </a:xfrm>
          <a:prstGeom prst="roundRect">
            <a:avLst/>
          </a:prstGeom>
          <a:solidFill>
            <a:srgbClr val="FFC000"/>
          </a:solidFill>
          <a:ln w="38100" cap="flat" cmpd="sng" algn="ctr">
            <a:solidFill>
              <a:sysClr val="window" lastClr="FFFFFF"/>
            </a:solidFill>
            <a:prstDash val="solid"/>
            <a:headEnd type="none" w="med" len="med"/>
            <a:tailEnd type="arrow" w="med" len="med"/>
          </a:ln>
          <a:effectLst/>
        </p:spPr>
        <p:txBody>
          <a:bodyPr vert="horz" lIns="84309" tIns="42154" rIns="84309" bIns="42154" rtlCol="0" anchor="ctr"/>
          <a:lstStyle/>
          <a:p>
            <a:pPr algn="ctr" fontAlgn="auto">
              <a:spcBef>
                <a:spcPts val="0"/>
              </a:spcBef>
              <a:spcAft>
                <a:spcPts val="0"/>
              </a:spcAft>
              <a:defRPr/>
            </a:pPr>
            <a:r>
              <a:rPr kumimoji="0" lang="ja-JP" altLang="en-US" sz="1015" b="1" kern="0" dirty="0">
                <a:solidFill>
                  <a:prstClr val="white"/>
                </a:solidFill>
                <a:effectLst>
                  <a:outerShdw blurRad="38100" dist="38100" dir="2700000" algn="tl">
                    <a:srgbClr val="000000">
                      <a:alpha val="43137"/>
                    </a:srgbClr>
                  </a:outerShdw>
                </a:effectLst>
                <a:latin typeface="メイリオ" pitchFamily="50" charset="-128"/>
                <a:ea typeface="メイリオ" pitchFamily="50" charset="-128"/>
              </a:rPr>
              <a:t>地域の体制づくり</a:t>
            </a:r>
          </a:p>
        </p:txBody>
      </p:sp>
      <p:pic>
        <p:nvPicPr>
          <p:cNvPr id="87" name="Picture 14" descr="C:\Users\MMVLP\AppData\Local\Microsoft\Windows\Temporary Internet Files\Content.IE5\XKGTVJGM\MC900290925[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948" y="3096655"/>
            <a:ext cx="336972" cy="351759"/>
          </a:xfrm>
          <a:prstGeom prst="rect">
            <a:avLst/>
          </a:prstGeom>
          <a:noFill/>
          <a:extLst>
            <a:ext uri="{909E8E84-426E-40dd-AFC4-6F175D3DCCD1}">
              <a14:hiddenFill xmlns="" xmlns:a14="http://schemas.microsoft.com/office/drawing/2010/main">
                <a:solidFill>
                  <a:srgbClr val="FFFFFF"/>
                </a:solidFill>
              </a14:hiddenFill>
            </a:ext>
          </a:extLst>
        </p:spPr>
      </p:pic>
      <p:pic>
        <p:nvPicPr>
          <p:cNvPr id="91" name="Picture 18" descr="C:\Users\MMVLP\AppData\Local\Microsoft\Windows\Temporary Internet Files\Content.IE5\D72XNR2I\MCj04454420000[1].wmf"/>
          <p:cNvPicPr>
            <a:picLocks noChangeAspect="1" noChangeArrowheads="1"/>
          </p:cNvPicPr>
          <p:nvPr/>
        </p:nvPicPr>
        <p:blipFill>
          <a:blip r:embed="rId6"/>
          <a:srcRect/>
          <a:stretch>
            <a:fillRect/>
          </a:stretch>
        </p:blipFill>
        <p:spPr bwMode="auto">
          <a:xfrm>
            <a:off x="3471119" y="3801638"/>
            <a:ext cx="308908" cy="506409"/>
          </a:xfrm>
          <a:prstGeom prst="rect">
            <a:avLst/>
          </a:prstGeom>
          <a:noFill/>
        </p:spPr>
      </p:pic>
      <p:grpSp>
        <p:nvGrpSpPr>
          <p:cNvPr id="126" name="グループ化 125"/>
          <p:cNvGrpSpPr/>
          <p:nvPr/>
        </p:nvGrpSpPr>
        <p:grpSpPr>
          <a:xfrm>
            <a:off x="849841" y="5911290"/>
            <a:ext cx="3143253" cy="418865"/>
            <a:chOff x="11391305" y="6084224"/>
            <a:chExt cx="1234313" cy="290307"/>
          </a:xfrm>
        </p:grpSpPr>
        <p:sp>
          <p:nvSpPr>
            <p:cNvPr id="127" name="角丸四角形 126"/>
            <p:cNvSpPr/>
            <p:nvPr/>
          </p:nvSpPr>
          <p:spPr>
            <a:xfrm>
              <a:off x="11442200" y="6084224"/>
              <a:ext cx="1080088" cy="290307"/>
            </a:xfrm>
            <a:prstGeom prst="roundRect">
              <a:avLst>
                <a:gd name="adj" fmla="val 81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08" dirty="0">
                <a:solidFill>
                  <a:srgbClr val="000000"/>
                </a:solidFill>
                <a:latin typeface="HGPｺﾞｼｯｸM" panose="020B0600000000000000" pitchFamily="50" charset="-128"/>
                <a:ea typeface="HGPｺﾞｼｯｸM" panose="020B0600000000000000" pitchFamily="50" charset="-128"/>
              </a:endParaRPr>
            </a:p>
          </p:txBody>
        </p:sp>
        <p:sp>
          <p:nvSpPr>
            <p:cNvPr id="128" name="テキスト ボックス 127"/>
            <p:cNvSpPr txBox="1"/>
            <p:nvPr/>
          </p:nvSpPr>
          <p:spPr>
            <a:xfrm>
              <a:off x="11391305" y="6122301"/>
              <a:ext cx="1234313" cy="201804"/>
            </a:xfrm>
            <a:prstGeom prst="rect">
              <a:avLst/>
            </a:prstGeom>
            <a:noFill/>
          </p:spPr>
          <p:txBody>
            <a:bodyPr wrap="square" rtlCol="0">
              <a:spAutoFit/>
            </a:bodyPr>
            <a:lstStyle/>
            <a:p>
              <a:pPr algn="ctr"/>
              <a:r>
                <a:rPr lang="ja-JP" altLang="en-US" sz="1292" dirty="0">
                  <a:solidFill>
                    <a:srgbClr val="000000"/>
                  </a:solidFill>
                  <a:latin typeface="HGPｺﾞｼｯｸM" panose="020B0600000000000000" pitchFamily="50" charset="-128"/>
                  <a:ea typeface="HGPｺﾞｼｯｸM" panose="020B0600000000000000" pitchFamily="50" charset="-128"/>
                </a:rPr>
                <a:t>障害福祉サービス・在宅医療等</a:t>
              </a:r>
              <a:endParaRPr lang="en-US" altLang="ja-JP" sz="1292" dirty="0">
                <a:solidFill>
                  <a:srgbClr val="000000"/>
                </a:solidFill>
                <a:latin typeface="HGPｺﾞｼｯｸM" panose="020B0600000000000000" pitchFamily="50" charset="-128"/>
                <a:ea typeface="HGPｺﾞｼｯｸM" panose="020B0600000000000000" pitchFamily="50" charset="-128"/>
              </a:endParaRPr>
            </a:p>
          </p:txBody>
        </p:sp>
      </p:grpSp>
      <p:sp>
        <p:nvSpPr>
          <p:cNvPr id="114" name="上下矢印 113"/>
          <p:cNvSpPr/>
          <p:nvPr/>
        </p:nvSpPr>
        <p:spPr>
          <a:xfrm>
            <a:off x="2100174" y="5185979"/>
            <a:ext cx="367333" cy="805912"/>
          </a:xfrm>
          <a:prstGeom prst="upDownArrow">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vert" lIns="84315" tIns="0" rIns="84315" bIns="0" rtlCol="0" anchor="ctr"/>
          <a:lstStyle/>
          <a:p>
            <a:pPr algn="ctr">
              <a:lnSpc>
                <a:spcPts val="1291"/>
              </a:lnSpc>
            </a:pPr>
            <a:endParaRPr lang="ja-JP" altLang="en-US" sz="1108" dirty="0">
              <a:solidFill>
                <a:srgbClr val="0070C0"/>
              </a:solidFill>
              <a:latin typeface="ＤＨＰ平成明朝体W7" panose="02020700000000000000" pitchFamily="18" charset="-128"/>
              <a:ea typeface="ＤＨＰ平成明朝体W7" panose="02020700000000000000" pitchFamily="18" charset="-128"/>
              <a:cs typeface="メイリオ" panose="020B0604030504040204" pitchFamily="50" charset="-128"/>
            </a:endParaRPr>
          </a:p>
        </p:txBody>
      </p:sp>
      <p:sp>
        <p:nvSpPr>
          <p:cNvPr id="129" name="正方形/長方形 128"/>
          <p:cNvSpPr/>
          <p:nvPr/>
        </p:nvSpPr>
        <p:spPr>
          <a:xfrm>
            <a:off x="2302713" y="5500786"/>
            <a:ext cx="1351331" cy="254646"/>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42160" rIns="0" bIns="42160" rtlCol="0" anchor="ctr"/>
          <a:lstStyle/>
          <a:p>
            <a:pPr algn="ctr"/>
            <a:r>
              <a:rPr lang="ja-JP" altLang="en-US" sz="1108" dirty="0">
                <a:solidFill>
                  <a:prstClr val="black"/>
                </a:solidFill>
                <a:latin typeface="HGPｺﾞｼｯｸM" pitchFamily="50" charset="-128"/>
                <a:ea typeface="HGPｺﾞｼｯｸM" pitchFamily="50" charset="-128"/>
              </a:rPr>
              <a:t>必要に応じて連携</a:t>
            </a:r>
          </a:p>
        </p:txBody>
      </p:sp>
      <p:pic>
        <p:nvPicPr>
          <p:cNvPr id="1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63121" y="4277283"/>
            <a:ext cx="1072397" cy="84935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131" name="Picture 10" descr="C:\Users\MMVLP\AppData\Local\Microsoft\Windows\Temporary Internet Files\Content.IE5\D72XNR2I\MCj02320620000[1].wmf"/>
          <p:cNvPicPr>
            <a:picLocks noChangeAspect="1" noChangeArrowheads="1"/>
          </p:cNvPicPr>
          <p:nvPr/>
        </p:nvPicPr>
        <p:blipFill>
          <a:blip r:embed="rId7"/>
          <a:srcRect/>
          <a:stretch>
            <a:fillRect/>
          </a:stretch>
        </p:blipFill>
        <p:spPr bwMode="auto">
          <a:xfrm>
            <a:off x="849764" y="3898597"/>
            <a:ext cx="369921" cy="495237"/>
          </a:xfrm>
          <a:prstGeom prst="rect">
            <a:avLst/>
          </a:prstGeom>
          <a:noFill/>
        </p:spPr>
      </p:pic>
      <p:pic>
        <p:nvPicPr>
          <p:cNvPr id="132" name="Picture 18" descr="C:\Users\MMVLP\AppData\Local\Microsoft\Windows\Temporary Internet Files\Content.IE5\D72XNR2I\MCj04454420000[1].wmf"/>
          <p:cNvPicPr>
            <a:picLocks noChangeAspect="1" noChangeArrowheads="1"/>
          </p:cNvPicPr>
          <p:nvPr/>
        </p:nvPicPr>
        <p:blipFill>
          <a:blip r:embed="rId6"/>
          <a:srcRect/>
          <a:stretch>
            <a:fillRect/>
          </a:stretch>
        </p:blipFill>
        <p:spPr bwMode="auto">
          <a:xfrm>
            <a:off x="8095135" y="3894303"/>
            <a:ext cx="609413" cy="999044"/>
          </a:xfrm>
          <a:prstGeom prst="rect">
            <a:avLst/>
          </a:prstGeom>
          <a:noFill/>
        </p:spPr>
      </p:pic>
      <p:sp>
        <p:nvSpPr>
          <p:cNvPr id="109" name="角丸四角形 108"/>
          <p:cNvSpPr/>
          <p:nvPr/>
        </p:nvSpPr>
        <p:spPr>
          <a:xfrm>
            <a:off x="7986996" y="4773369"/>
            <a:ext cx="825138" cy="328529"/>
          </a:xfrm>
          <a:prstGeom prst="roundRect">
            <a:avLst/>
          </a:prstGeom>
          <a:solidFill>
            <a:srgbClr val="FFC000"/>
          </a:solidFill>
          <a:ln w="38100" cap="flat" cmpd="sng" algn="ctr">
            <a:solidFill>
              <a:sysClr val="window" lastClr="FFFFFF"/>
            </a:solidFill>
            <a:prstDash val="solid"/>
            <a:headEnd type="none" w="med" len="med"/>
            <a:tailEnd type="arrow" w="med" len="med"/>
          </a:ln>
          <a:effectLst/>
        </p:spPr>
        <p:txBody>
          <a:bodyPr vert="horz" lIns="84309" tIns="42154" rIns="84309" bIns="42154" rtlCol="0" anchor="ctr"/>
          <a:lstStyle/>
          <a:p>
            <a:pPr algn="ctr" fontAlgn="auto">
              <a:spcBef>
                <a:spcPts val="0"/>
              </a:spcBef>
              <a:spcAft>
                <a:spcPts val="0"/>
              </a:spcAft>
              <a:defRPr/>
            </a:pPr>
            <a:r>
              <a:rPr kumimoji="0" lang="ja-JP" altLang="en-US" sz="923" b="1" kern="0" dirty="0">
                <a:solidFill>
                  <a:prstClr val="white"/>
                </a:solidFill>
                <a:effectLst>
                  <a:outerShdw blurRad="38100" dist="38100" dir="2700000" algn="tl">
                    <a:srgbClr val="000000">
                      <a:alpha val="43137"/>
                    </a:srgbClr>
                  </a:outerShdw>
                </a:effectLst>
                <a:latin typeface="メイリオ" pitchFamily="50" charset="-128"/>
                <a:ea typeface="メイリオ" pitchFamily="50" charset="-128"/>
              </a:rPr>
              <a:t>相談</a:t>
            </a:r>
          </a:p>
        </p:txBody>
      </p:sp>
      <p:pic>
        <p:nvPicPr>
          <p:cNvPr id="134"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382924" y="5227971"/>
            <a:ext cx="1000313" cy="6837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110" name="角丸四角形 109"/>
          <p:cNvSpPr/>
          <p:nvPr/>
        </p:nvSpPr>
        <p:spPr>
          <a:xfrm>
            <a:off x="6311016" y="5828046"/>
            <a:ext cx="1135860" cy="327690"/>
          </a:xfrm>
          <a:prstGeom prst="roundRect">
            <a:avLst/>
          </a:prstGeom>
          <a:solidFill>
            <a:srgbClr val="FFC000"/>
          </a:solidFill>
          <a:ln w="38100" cap="flat" cmpd="sng" algn="ctr">
            <a:solidFill>
              <a:sysClr val="window" lastClr="FFFFFF"/>
            </a:solidFill>
            <a:prstDash val="solid"/>
            <a:headEnd type="none" w="med" len="med"/>
            <a:tailEnd type="arrow" w="med" len="med"/>
          </a:ln>
          <a:effectLst/>
        </p:spPr>
        <p:txBody>
          <a:bodyPr vert="horz" lIns="84309" tIns="42154" rIns="84309" bIns="42154" rtlCol="0" anchor="ctr"/>
          <a:lstStyle/>
          <a:p>
            <a:pPr algn="ctr" fontAlgn="auto">
              <a:spcBef>
                <a:spcPts val="0"/>
              </a:spcBef>
              <a:spcAft>
                <a:spcPts val="0"/>
              </a:spcAft>
              <a:defRPr/>
            </a:pPr>
            <a:r>
              <a:rPr kumimoji="0" lang="ja-JP" altLang="en-US" sz="923" b="1" kern="0" spc="-92" dirty="0">
                <a:solidFill>
                  <a:prstClr val="white"/>
                </a:solidFill>
                <a:effectLst>
                  <a:outerShdw blurRad="38100" dist="38100" dir="2700000" algn="tl">
                    <a:srgbClr val="000000">
                      <a:alpha val="43137"/>
                    </a:srgbClr>
                  </a:outerShdw>
                </a:effectLst>
                <a:latin typeface="メイリオ" pitchFamily="50" charset="-128"/>
                <a:ea typeface="メイリオ" pitchFamily="50" charset="-128"/>
              </a:rPr>
              <a:t>緊急時の受け入れ</a:t>
            </a:r>
          </a:p>
        </p:txBody>
      </p:sp>
      <p:sp>
        <p:nvSpPr>
          <p:cNvPr id="143" name="正方形/長方形 142"/>
          <p:cNvSpPr/>
          <p:nvPr/>
        </p:nvSpPr>
        <p:spPr>
          <a:xfrm>
            <a:off x="4647032" y="5000406"/>
            <a:ext cx="1528785" cy="532979"/>
          </a:xfrm>
          <a:prstGeom prst="rect">
            <a:avLst/>
          </a:prstGeom>
          <a:noFill/>
          <a:ln w="3175">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84315" tIns="42160" rIns="84315" bIns="42160" rtlCol="0" anchor="ctr"/>
          <a:lstStyle/>
          <a:p>
            <a:pPr algn="ctr"/>
            <a:r>
              <a:rPr lang="ja-JP" altLang="en-US" sz="1015" dirty="0">
                <a:solidFill>
                  <a:srgbClr val="EEECE1">
                    <a:lumMod val="10000"/>
                  </a:srgbClr>
                </a:solidFill>
                <a:latin typeface="メイリオ" pitchFamily="50" charset="-128"/>
                <a:ea typeface="メイリオ" pitchFamily="50" charset="-128"/>
                <a:cs typeface="メイリオ" pitchFamily="50" charset="-128"/>
              </a:rPr>
              <a:t>グループホーム</a:t>
            </a:r>
            <a:endParaRPr lang="en-US" altLang="ja-JP" sz="1015" dirty="0">
              <a:solidFill>
                <a:srgbClr val="EEECE1">
                  <a:lumMod val="10000"/>
                </a:srgbClr>
              </a:solidFill>
              <a:latin typeface="メイリオ" pitchFamily="50" charset="-128"/>
              <a:ea typeface="メイリオ" pitchFamily="50" charset="-128"/>
              <a:cs typeface="メイリオ" pitchFamily="50" charset="-128"/>
            </a:endParaRPr>
          </a:p>
          <a:p>
            <a:pPr algn="ctr"/>
            <a:r>
              <a:rPr lang="ja-JP" altLang="en-US" sz="1015" dirty="0">
                <a:solidFill>
                  <a:srgbClr val="EEECE1">
                    <a:lumMod val="10000"/>
                  </a:srgbClr>
                </a:solidFill>
                <a:latin typeface="メイリオ" pitchFamily="50" charset="-128"/>
                <a:ea typeface="メイリオ" pitchFamily="50" charset="-128"/>
                <a:cs typeface="メイリオ" pitchFamily="50" charset="-128"/>
              </a:rPr>
              <a:t>障害者支援施設</a:t>
            </a:r>
            <a:endParaRPr lang="en-US" altLang="ja-JP" sz="1015" dirty="0">
              <a:solidFill>
                <a:srgbClr val="EEECE1">
                  <a:lumMod val="10000"/>
                </a:srgbClr>
              </a:solidFill>
              <a:latin typeface="メイリオ" pitchFamily="50" charset="-128"/>
              <a:ea typeface="メイリオ" pitchFamily="50" charset="-128"/>
              <a:cs typeface="メイリオ" pitchFamily="50" charset="-128"/>
            </a:endParaRPr>
          </a:p>
          <a:p>
            <a:pPr algn="ctr"/>
            <a:r>
              <a:rPr lang="ja-JP" altLang="en-US" sz="1015" dirty="0">
                <a:solidFill>
                  <a:srgbClr val="EEECE1">
                    <a:lumMod val="10000"/>
                  </a:srgbClr>
                </a:solidFill>
                <a:latin typeface="メイリオ" pitchFamily="50" charset="-128"/>
                <a:ea typeface="メイリオ" pitchFamily="50" charset="-128"/>
                <a:cs typeface="メイリオ" pitchFamily="50" charset="-128"/>
              </a:rPr>
              <a:t>基幹相談支援センター　</a:t>
            </a:r>
          </a:p>
        </p:txBody>
      </p:sp>
      <p:sp>
        <p:nvSpPr>
          <p:cNvPr id="144" name="正方形/長方形 143"/>
          <p:cNvSpPr/>
          <p:nvPr/>
        </p:nvSpPr>
        <p:spPr>
          <a:xfrm>
            <a:off x="7364932" y="5523997"/>
            <a:ext cx="764393" cy="231869"/>
          </a:xfrm>
          <a:prstGeom prst="rect">
            <a:avLst/>
          </a:prstGeom>
          <a:noFill/>
          <a:ln w="3175">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84315" tIns="42160" rIns="84315" bIns="42160" rtlCol="0" anchor="ctr"/>
          <a:lstStyle/>
          <a:p>
            <a:pPr algn="ctr"/>
            <a:r>
              <a:rPr lang="ja-JP" altLang="en-US" sz="1015" dirty="0">
                <a:solidFill>
                  <a:srgbClr val="EEECE1">
                    <a:lumMod val="10000"/>
                  </a:srgbClr>
                </a:solidFill>
                <a:latin typeface="メイリオ" pitchFamily="50" charset="-128"/>
                <a:ea typeface="メイリオ" pitchFamily="50" charset="-128"/>
                <a:cs typeface="メイリオ" pitchFamily="50" charset="-128"/>
              </a:rPr>
              <a:t>短期入所　</a:t>
            </a:r>
          </a:p>
        </p:txBody>
      </p:sp>
      <p:sp>
        <p:nvSpPr>
          <p:cNvPr id="145" name="正方形/長方形 144"/>
          <p:cNvSpPr/>
          <p:nvPr/>
        </p:nvSpPr>
        <p:spPr>
          <a:xfrm>
            <a:off x="7652539" y="3685735"/>
            <a:ext cx="1383731" cy="231869"/>
          </a:xfrm>
          <a:prstGeom prst="rect">
            <a:avLst/>
          </a:prstGeom>
          <a:noFill/>
          <a:ln w="3175">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84315" tIns="42160" rIns="84315" bIns="42160" rtlCol="0" anchor="ctr"/>
          <a:lstStyle/>
          <a:p>
            <a:pPr algn="ctr"/>
            <a:r>
              <a:rPr lang="ja-JP" altLang="en-US" sz="1015" dirty="0">
                <a:solidFill>
                  <a:srgbClr val="EEECE1">
                    <a:lumMod val="10000"/>
                  </a:srgbClr>
                </a:solidFill>
                <a:latin typeface="メイリオ" pitchFamily="50" charset="-128"/>
                <a:ea typeface="メイリオ" pitchFamily="50" charset="-128"/>
                <a:cs typeface="メイリオ" pitchFamily="50" charset="-128"/>
              </a:rPr>
              <a:t>相談支援事業所　</a:t>
            </a:r>
          </a:p>
        </p:txBody>
      </p:sp>
      <p:sp>
        <p:nvSpPr>
          <p:cNvPr id="146" name="正方形/長方形 145"/>
          <p:cNvSpPr/>
          <p:nvPr/>
        </p:nvSpPr>
        <p:spPr>
          <a:xfrm>
            <a:off x="5143519" y="3470978"/>
            <a:ext cx="1383731" cy="231869"/>
          </a:xfrm>
          <a:prstGeom prst="rect">
            <a:avLst/>
          </a:prstGeom>
          <a:noFill/>
          <a:ln w="3175">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84315" tIns="42160" rIns="84315" bIns="42160" rtlCol="0" anchor="ctr"/>
          <a:lstStyle/>
          <a:p>
            <a:pPr algn="ctr"/>
            <a:r>
              <a:rPr lang="ja-JP" altLang="en-US" sz="1015" dirty="0">
                <a:solidFill>
                  <a:srgbClr val="EEECE1">
                    <a:lumMod val="10000"/>
                  </a:srgbClr>
                </a:solidFill>
                <a:latin typeface="メイリオ" pitchFamily="50" charset="-128"/>
                <a:ea typeface="メイリオ" pitchFamily="50" charset="-128"/>
                <a:cs typeface="メイリオ" pitchFamily="50" charset="-128"/>
              </a:rPr>
              <a:t>日中活動サービス</a:t>
            </a:r>
            <a:endParaRPr lang="en-US" altLang="ja-JP" sz="1015" dirty="0">
              <a:solidFill>
                <a:srgbClr val="EEECE1">
                  <a:lumMod val="10000"/>
                </a:srgbClr>
              </a:solidFill>
              <a:latin typeface="メイリオ" pitchFamily="50" charset="-128"/>
              <a:ea typeface="メイリオ" pitchFamily="50" charset="-128"/>
              <a:cs typeface="メイリオ" pitchFamily="50" charset="-128"/>
            </a:endParaRPr>
          </a:p>
          <a:p>
            <a:pPr algn="ctr"/>
            <a:r>
              <a:rPr lang="ja-JP" altLang="en-US" sz="1015" dirty="0">
                <a:solidFill>
                  <a:srgbClr val="EEECE1">
                    <a:lumMod val="10000"/>
                  </a:srgbClr>
                </a:solidFill>
                <a:latin typeface="メイリオ" pitchFamily="50" charset="-128"/>
                <a:ea typeface="メイリオ" pitchFamily="50" charset="-128"/>
                <a:cs typeface="メイリオ" pitchFamily="50" charset="-128"/>
              </a:rPr>
              <a:t>事業所　</a:t>
            </a:r>
          </a:p>
        </p:txBody>
      </p:sp>
      <p:sp>
        <p:nvSpPr>
          <p:cNvPr id="147" name="角丸四角形 146"/>
          <p:cNvSpPr/>
          <p:nvPr/>
        </p:nvSpPr>
        <p:spPr>
          <a:xfrm>
            <a:off x="6101987" y="4531976"/>
            <a:ext cx="1427281" cy="361786"/>
          </a:xfrm>
          <a:prstGeom prst="roundRect">
            <a:avLst/>
          </a:prstGeom>
          <a:solidFill>
            <a:srgbClr val="FFC000"/>
          </a:solidFill>
          <a:ln w="38100" cap="flat" cmpd="sng" algn="ctr">
            <a:solidFill>
              <a:sysClr val="window" lastClr="FFFFFF"/>
            </a:solidFill>
            <a:prstDash val="solid"/>
            <a:headEnd type="none" w="med" len="med"/>
            <a:tailEnd type="arrow" w="med" len="med"/>
          </a:ln>
          <a:effectLst/>
        </p:spPr>
        <p:txBody>
          <a:bodyPr vert="horz" lIns="84309" tIns="42154" rIns="84309" bIns="42154" rtlCol="0" anchor="ctr"/>
          <a:lstStyle/>
          <a:p>
            <a:pPr algn="ctr" fontAlgn="auto">
              <a:spcBef>
                <a:spcPts val="0"/>
              </a:spcBef>
              <a:spcAft>
                <a:spcPts val="0"/>
              </a:spcAft>
              <a:defRPr/>
            </a:pPr>
            <a:r>
              <a:rPr kumimoji="0" lang="ja-JP" altLang="en-US" sz="1015" b="1" kern="0" dirty="0">
                <a:solidFill>
                  <a:prstClr val="white"/>
                </a:solidFill>
                <a:effectLst>
                  <a:outerShdw blurRad="38100" dist="38100" dir="2700000" algn="tl">
                    <a:srgbClr val="000000">
                      <a:alpha val="43137"/>
                    </a:srgbClr>
                  </a:outerShdw>
                </a:effectLst>
                <a:latin typeface="メイリオ" pitchFamily="50" charset="-128"/>
                <a:ea typeface="メイリオ" pitchFamily="50" charset="-128"/>
              </a:rPr>
              <a:t>地域の体制づくり</a:t>
            </a:r>
          </a:p>
        </p:txBody>
      </p:sp>
      <p:sp>
        <p:nvSpPr>
          <p:cNvPr id="148" name="角丸四角形 147"/>
          <p:cNvSpPr/>
          <p:nvPr/>
        </p:nvSpPr>
        <p:spPr>
          <a:xfrm>
            <a:off x="4712647" y="3930100"/>
            <a:ext cx="1173083" cy="361786"/>
          </a:xfrm>
          <a:prstGeom prst="roundRect">
            <a:avLst/>
          </a:prstGeom>
          <a:solidFill>
            <a:srgbClr val="FFC000"/>
          </a:solidFill>
          <a:ln w="38100" cap="flat" cmpd="sng" algn="ctr">
            <a:solidFill>
              <a:sysClr val="window" lastClr="FFFFFF"/>
            </a:solidFill>
            <a:prstDash val="solid"/>
            <a:headEnd type="none" w="med" len="med"/>
            <a:tailEnd type="arrow" w="med" len="med"/>
          </a:ln>
          <a:effectLst/>
        </p:spPr>
        <p:txBody>
          <a:bodyPr vert="horz" lIns="84309" tIns="42154" rIns="84309" bIns="42154" rtlCol="0" anchor="ctr"/>
          <a:lstStyle/>
          <a:p>
            <a:pPr algn="ctr" fontAlgn="auto">
              <a:spcBef>
                <a:spcPts val="0"/>
              </a:spcBef>
              <a:spcAft>
                <a:spcPts val="0"/>
              </a:spcAft>
              <a:defRPr/>
            </a:pPr>
            <a:r>
              <a:rPr kumimoji="0" lang="ja-JP" altLang="en-US" sz="1015" b="1" kern="0" dirty="0">
                <a:solidFill>
                  <a:prstClr val="white"/>
                </a:solidFill>
                <a:effectLst>
                  <a:outerShdw blurRad="38100" dist="38100" dir="2700000" algn="tl">
                    <a:srgbClr val="000000">
                      <a:alpha val="43137"/>
                    </a:srgbClr>
                  </a:outerShdw>
                </a:effectLst>
                <a:latin typeface="メイリオ" pitchFamily="50" charset="-128"/>
                <a:ea typeface="メイリオ" pitchFamily="50" charset="-128"/>
              </a:rPr>
              <a:t>専門性</a:t>
            </a:r>
          </a:p>
        </p:txBody>
      </p:sp>
      <p:pic>
        <p:nvPicPr>
          <p:cNvPr id="41" name="Picture 8" descr="C:\Users\MMVLP\AppData\Local\Microsoft\Windows\Temporary Internet Files\Content.IE5\J4T2SE5U\MC900437113[1].wmf"/>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380357" y="4415372"/>
            <a:ext cx="544461" cy="506132"/>
          </a:xfrm>
          <a:prstGeom prst="rect">
            <a:avLst/>
          </a:prstGeom>
          <a:noFill/>
          <a:extLst>
            <a:ext uri="{909E8E84-426E-40dd-AFC4-6F175D3DCCD1}">
              <a14:hiddenFill xmlns="" xmlns:a14="http://schemas.microsoft.com/office/drawing/2010/main">
                <a:solidFill>
                  <a:srgbClr val="FFFFFF"/>
                </a:solidFill>
              </a14:hiddenFill>
            </a:ext>
          </a:extLst>
        </p:spPr>
      </p:pic>
      <p:sp>
        <p:nvSpPr>
          <p:cNvPr id="42" name="正方形/長方形 41"/>
          <p:cNvSpPr/>
          <p:nvPr/>
        </p:nvSpPr>
        <p:spPr>
          <a:xfrm>
            <a:off x="6767196" y="4893766"/>
            <a:ext cx="1219895" cy="224253"/>
          </a:xfrm>
          <a:prstGeom prst="rect">
            <a:avLst/>
          </a:prstGeom>
          <a:noFill/>
          <a:ln w="3175">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84315" tIns="42160" rIns="84315" bIns="42160" rtlCol="0" anchor="ctr"/>
          <a:lstStyle/>
          <a:p>
            <a:pPr algn="ctr"/>
            <a:r>
              <a:rPr lang="ja-JP" altLang="en-US" sz="1015" dirty="0">
                <a:solidFill>
                  <a:srgbClr val="EEECE1">
                    <a:lumMod val="10000"/>
                  </a:srgbClr>
                </a:solidFill>
                <a:latin typeface="メイリオ" pitchFamily="50" charset="-128"/>
                <a:ea typeface="メイリオ" pitchFamily="50" charset="-128"/>
                <a:cs typeface="メイリオ" pitchFamily="50" charset="-128"/>
              </a:rPr>
              <a:t>コーディネーター　</a:t>
            </a:r>
          </a:p>
        </p:txBody>
      </p:sp>
      <p:sp>
        <p:nvSpPr>
          <p:cNvPr id="3" name="スライド番号プレースホルダー 2"/>
          <p:cNvSpPr>
            <a:spLocks noGrp="1"/>
          </p:cNvSpPr>
          <p:nvPr>
            <p:ph type="sldNum" sz="quarter" idx="12"/>
          </p:nvPr>
        </p:nvSpPr>
        <p:spPr>
          <a:xfrm>
            <a:off x="6457950" y="6412337"/>
            <a:ext cx="2057400" cy="365125"/>
          </a:xfrm>
        </p:spPr>
        <p:txBody>
          <a:bodyPr/>
          <a:lstStyle/>
          <a:p>
            <a:fld id="{2ADEAB0B-3364-414D-832E-F3CDA843F507}" type="slidenum">
              <a:rPr kumimoji="1" lang="ja-JP" altLang="en-US" smtClean="0"/>
              <a:t>43</a:t>
            </a:fld>
            <a:endParaRPr kumimoji="1" lang="ja-JP" altLang="en-US"/>
          </a:p>
        </p:txBody>
      </p:sp>
      <p:sp>
        <p:nvSpPr>
          <p:cNvPr id="45" name="テキスト ボックス 44"/>
          <p:cNvSpPr txBox="1"/>
          <p:nvPr/>
        </p:nvSpPr>
        <p:spPr>
          <a:xfrm>
            <a:off x="94787" y="6508323"/>
            <a:ext cx="1963712" cy="307777"/>
          </a:xfrm>
          <a:prstGeom prst="rect">
            <a:avLst/>
          </a:prstGeom>
          <a:noFill/>
        </p:spPr>
        <p:txBody>
          <a:bodyPr wrap="square" rtlCol="0">
            <a:spAutoFit/>
          </a:bodyPr>
          <a:lstStyle/>
          <a:p>
            <a:r>
              <a:rPr kumimoji="1" lang="ja-JP" altLang="en-US" sz="1400" smtClean="0"/>
              <a:t>（厚生労働省資料）</a:t>
            </a:r>
            <a:endParaRPr kumimoji="1" lang="ja-JP" altLang="en-US" sz="1400"/>
          </a:p>
        </p:txBody>
      </p:sp>
      <p:sp>
        <p:nvSpPr>
          <p:cNvPr id="47" name="角丸四角形 46"/>
          <p:cNvSpPr/>
          <p:nvPr/>
        </p:nvSpPr>
        <p:spPr>
          <a:xfrm>
            <a:off x="8171098" y="77170"/>
            <a:ext cx="898364" cy="457201"/>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他科目</a:t>
            </a:r>
            <a:endParaRPr kumimoji="1" lang="ja-JP" altLang="en-US" sz="1200"/>
          </a:p>
        </p:txBody>
      </p:sp>
    </p:spTree>
    <p:extLst>
      <p:ext uri="{BB962C8B-B14F-4D97-AF65-F5344CB8AC3E}">
        <p14:creationId xmlns:p14="http://schemas.microsoft.com/office/powerpoint/2010/main" val="317388492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412809"/>
            <a:ext cx="7886700" cy="624996"/>
          </a:xfrm>
        </p:spPr>
        <p:txBody>
          <a:bodyPr>
            <a:normAutofit/>
          </a:bodyPr>
          <a:lstStyle/>
          <a:p>
            <a:r>
              <a:rPr lang="ja-JP" altLang="en-US" sz="2800" dirty="0">
                <a:latin typeface="ＭＳ Ｐゴシック" panose="020B0600070205080204" pitchFamily="50" charset="-128"/>
                <a:ea typeface="ＭＳ Ｐゴシック" panose="020B0600070205080204" pitchFamily="50" charset="-128"/>
              </a:rPr>
              <a:t>相談支援の今後③</a:t>
            </a:r>
          </a:p>
        </p:txBody>
      </p:sp>
      <p:sp>
        <p:nvSpPr>
          <p:cNvPr id="5" name="角丸四角形 4"/>
          <p:cNvSpPr/>
          <p:nvPr/>
        </p:nvSpPr>
        <p:spPr>
          <a:xfrm>
            <a:off x="7099184" y="63582"/>
            <a:ext cx="1977656" cy="45720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latin typeface="ＭＳ ゴシック" panose="020B0609070205080204" pitchFamily="49" charset="-128"/>
                <a:ea typeface="ＭＳ ゴシック" panose="020B0609070205080204" pitchFamily="49" charset="-128"/>
              </a:rPr>
              <a:t>基礎／発展／講師説明</a:t>
            </a:r>
          </a:p>
          <a:p>
            <a:pPr algn="ctr"/>
            <a:r>
              <a:rPr kumimoji="1" lang="en-US" altLang="ja-JP" sz="1200" smtClean="0">
                <a:latin typeface="ＭＳ ゴシック" panose="020B0609070205080204" pitchFamily="49" charset="-128"/>
                <a:ea typeface="ＭＳ ゴシック" panose="020B0609070205080204" pitchFamily="49" charset="-128"/>
              </a:rPr>
              <a:t>【</a:t>
            </a:r>
            <a:r>
              <a:rPr kumimoji="1" lang="ja-JP" altLang="en-US" sz="1200" smtClean="0">
                <a:latin typeface="ＭＳ ゴシック" panose="020B0609070205080204" pitchFamily="49" charset="-128"/>
                <a:ea typeface="ＭＳ ゴシック" panose="020B0609070205080204" pitchFamily="49" charset="-128"/>
              </a:rPr>
              <a:t>カリキュラム外</a:t>
            </a:r>
            <a:r>
              <a:rPr kumimoji="1" lang="en-US" altLang="ja-JP" sz="1200" smtClean="0">
                <a:latin typeface="ＭＳ ゴシック" panose="020B0609070205080204" pitchFamily="49" charset="-128"/>
                <a:ea typeface="ＭＳ ゴシック" panose="020B0609070205080204" pitchFamily="49" charset="-128"/>
              </a:rPr>
              <a:t>】</a:t>
            </a:r>
            <a:endParaRPr kumimoji="1" lang="ja-JP" altLang="en-US" sz="1200">
              <a:latin typeface="ＭＳ ゴシック" panose="020B0609070205080204" pitchFamily="49" charset="-128"/>
              <a:ea typeface="ＭＳ ゴシック" panose="020B0609070205080204" pitchFamily="49" charset="-128"/>
            </a:endParaRPr>
          </a:p>
        </p:txBody>
      </p:sp>
      <p:pic>
        <p:nvPicPr>
          <p:cNvPr id="7" name="図 6"/>
          <p:cNvPicPr>
            <a:picLocks noChangeAspect="1"/>
          </p:cNvPicPr>
          <p:nvPr/>
        </p:nvPicPr>
        <p:blipFill>
          <a:blip r:embed="rId3"/>
          <a:stretch>
            <a:fillRect/>
          </a:stretch>
        </p:blipFill>
        <p:spPr>
          <a:xfrm>
            <a:off x="28002" y="1575337"/>
            <a:ext cx="9078472" cy="4687503"/>
          </a:xfrm>
          <a:prstGeom prst="rect">
            <a:avLst/>
          </a:prstGeom>
        </p:spPr>
      </p:pic>
      <p:sp>
        <p:nvSpPr>
          <p:cNvPr id="8" name="正方形/長方形 7"/>
          <p:cNvSpPr/>
          <p:nvPr/>
        </p:nvSpPr>
        <p:spPr>
          <a:xfrm>
            <a:off x="209400" y="1131316"/>
            <a:ext cx="8715676" cy="276999"/>
          </a:xfrm>
          <a:prstGeom prst="rect">
            <a:avLst/>
          </a:prstGeom>
        </p:spPr>
        <p:txBody>
          <a:bodyPr wrap="square">
            <a:spAutoFit/>
          </a:bodyPr>
          <a:lstStyle/>
          <a:p>
            <a:r>
              <a:rPr lang="ja-JP" altLang="en-US" sz="1200" dirty="0"/>
              <a:t>平成</a:t>
            </a:r>
            <a:r>
              <a:rPr lang="en-US" altLang="ja-JP" sz="1200" dirty="0"/>
              <a:t>27</a:t>
            </a:r>
            <a:r>
              <a:rPr lang="ja-JP" altLang="en-US" sz="1200" dirty="0"/>
              <a:t>年度障害福祉サービス等報酬改定検証調査（平成</a:t>
            </a:r>
            <a:r>
              <a:rPr lang="en-US" altLang="ja-JP" sz="1200" dirty="0"/>
              <a:t>29</a:t>
            </a:r>
            <a:r>
              <a:rPr lang="ja-JP" altLang="en-US" sz="1200" dirty="0"/>
              <a:t>年度）地域生活支援拠点等の整備に</a:t>
            </a:r>
            <a:r>
              <a:rPr lang="ja-JP" altLang="en-US" sz="1200" dirty="0" smtClean="0"/>
              <a:t>関する実態調査</a:t>
            </a:r>
            <a:r>
              <a:rPr lang="en-US" altLang="ja-JP" sz="1200" dirty="0" smtClean="0"/>
              <a:t>【</a:t>
            </a:r>
            <a:r>
              <a:rPr lang="ja-JP" altLang="en-US" sz="1200" dirty="0" smtClean="0"/>
              <a:t>好事例集</a:t>
            </a:r>
            <a:r>
              <a:rPr lang="en-US" altLang="ja-JP" sz="1200" dirty="0" smtClean="0"/>
              <a:t>】</a:t>
            </a:r>
            <a:endParaRPr lang="ja-JP" altLang="en-US" sz="1200" dirty="0"/>
          </a:p>
        </p:txBody>
      </p:sp>
    </p:spTree>
    <p:extLst>
      <p:ext uri="{BB962C8B-B14F-4D97-AF65-F5344CB8AC3E}">
        <p14:creationId xmlns:p14="http://schemas.microsoft.com/office/powerpoint/2010/main" val="27647836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800" dirty="0" smtClean="0">
                <a:latin typeface="ＭＳ Ｐゴシック" panose="020B0600070205080204" pitchFamily="50" charset="-128"/>
                <a:ea typeface="ＭＳ Ｐゴシック" panose="020B0600070205080204" pitchFamily="50" charset="-128"/>
              </a:rPr>
              <a:t>相談</a:t>
            </a:r>
            <a:r>
              <a:rPr lang="ja-JP" altLang="en-US" sz="2800" dirty="0">
                <a:latin typeface="ＭＳ Ｐゴシック" panose="020B0600070205080204" pitchFamily="50" charset="-128"/>
                <a:ea typeface="ＭＳ Ｐゴシック" panose="020B0600070205080204" pitchFamily="50" charset="-128"/>
              </a:rPr>
              <a:t>支援</a:t>
            </a:r>
            <a:r>
              <a:rPr kumimoji="1" lang="ja-JP" altLang="en-US" sz="2800" dirty="0" smtClean="0">
                <a:latin typeface="ＭＳ Ｐゴシック" panose="020B0600070205080204" pitchFamily="50" charset="-128"/>
                <a:ea typeface="ＭＳ Ｐゴシック" panose="020B0600070205080204" pitchFamily="50" charset="-128"/>
              </a:rPr>
              <a:t>の今後①</a:t>
            </a:r>
            <a:endParaRPr kumimoji="1" lang="ja-JP" altLang="en-US" sz="2800"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p:txBody>
          <a:bodyPr/>
          <a:lstStyle/>
          <a:p>
            <a:pPr algn="just"/>
            <a:r>
              <a:rPr kumimoji="1" lang="ja-JP" altLang="en-US" dirty="0" smtClean="0">
                <a:latin typeface="ＭＳ Ｐゴシック" panose="020B0600070205080204" pitchFamily="50" charset="-128"/>
                <a:ea typeface="ＭＳ Ｐゴシック" panose="020B0600070205080204" pitchFamily="50" charset="-128"/>
              </a:rPr>
              <a:t>地域での相談支援</a:t>
            </a:r>
            <a:r>
              <a:rPr lang="ja-JP" altLang="en-US" dirty="0" smtClean="0">
                <a:latin typeface="ＭＳ Ｐゴシック" panose="020B0600070205080204" pitchFamily="50" charset="-128"/>
                <a:ea typeface="ＭＳ Ｐゴシック" panose="020B0600070205080204" pitchFamily="50" charset="-128"/>
              </a:rPr>
              <a:t>内容の質的変化</a:t>
            </a:r>
            <a:endParaRPr lang="en-US" altLang="ja-JP" dirty="0" smtClean="0">
              <a:latin typeface="ＭＳ Ｐゴシック" panose="020B0600070205080204" pitchFamily="50" charset="-128"/>
              <a:ea typeface="ＭＳ Ｐゴシック" panose="020B0600070205080204" pitchFamily="50" charset="-128"/>
            </a:endParaRPr>
          </a:p>
          <a:p>
            <a:pPr algn="just"/>
            <a:endParaRPr lang="en-US" altLang="ja-JP" dirty="0">
              <a:latin typeface="ＭＳ Ｐゴシック" panose="020B0600070205080204" pitchFamily="50" charset="-128"/>
              <a:ea typeface="ＭＳ Ｐゴシック" panose="020B0600070205080204" pitchFamily="50" charset="-128"/>
            </a:endParaRPr>
          </a:p>
          <a:p>
            <a:pPr marL="342900" lvl="1" indent="0" algn="just">
              <a:buNone/>
            </a:pPr>
            <a:r>
              <a:rPr lang="ja-JP" altLang="en-US" smtClean="0">
                <a:latin typeface="ＭＳ Ｐゴシック" panose="020B0600070205080204" pitchFamily="50" charset="-128"/>
                <a:ea typeface="ＭＳ Ｐゴシック" panose="020B0600070205080204" pitchFamily="50" charset="-128"/>
              </a:rPr>
              <a:t>・施設入所から</a:t>
            </a:r>
            <a:r>
              <a:rPr lang="ja-JP" altLang="en-US" dirty="0" smtClean="0">
                <a:latin typeface="ＭＳ Ｐゴシック" panose="020B0600070205080204" pitchFamily="50" charset="-128"/>
                <a:ea typeface="ＭＳ Ｐゴシック" panose="020B0600070205080204" pitchFamily="50" charset="-128"/>
              </a:rPr>
              <a:t>地域生活への流れ</a:t>
            </a:r>
            <a:endParaRPr lang="en-US" altLang="ja-JP" dirty="0" smtClean="0">
              <a:latin typeface="ＭＳ Ｐゴシック" panose="020B0600070205080204" pitchFamily="50" charset="-128"/>
              <a:ea typeface="ＭＳ Ｐゴシック" panose="020B0600070205080204" pitchFamily="50" charset="-128"/>
            </a:endParaRPr>
          </a:p>
          <a:p>
            <a:pPr marL="342900" lvl="1" indent="0" algn="just">
              <a:buNone/>
            </a:pPr>
            <a:endParaRPr lang="en-US" altLang="ja-JP" dirty="0" smtClean="0">
              <a:latin typeface="ＭＳ Ｐゴシック" panose="020B0600070205080204" pitchFamily="50" charset="-128"/>
              <a:ea typeface="ＭＳ Ｐゴシック" panose="020B0600070205080204" pitchFamily="50" charset="-128"/>
            </a:endParaRPr>
          </a:p>
          <a:p>
            <a:pPr marL="342900" lvl="1" indent="0" algn="just">
              <a:buNone/>
            </a:pPr>
            <a:r>
              <a:rPr lang="ja-JP" altLang="en-US" dirty="0" smtClean="0">
                <a:latin typeface="ＭＳ Ｐゴシック" panose="020B0600070205080204" pitchFamily="50" charset="-128"/>
                <a:ea typeface="ＭＳ Ｐゴシック" panose="020B0600070205080204" pitchFamily="50" charset="-128"/>
              </a:rPr>
              <a:t>・地域での継続的かつ総合的な支援</a:t>
            </a:r>
            <a:endParaRPr lang="en-US" altLang="ja-JP" dirty="0" smtClean="0">
              <a:latin typeface="ＭＳ Ｐゴシック" panose="020B0600070205080204" pitchFamily="50" charset="-128"/>
              <a:ea typeface="ＭＳ Ｐゴシック" panose="020B0600070205080204" pitchFamily="50" charset="-128"/>
            </a:endParaRPr>
          </a:p>
          <a:p>
            <a:pPr marL="342900" lvl="1" indent="0" algn="just">
              <a:buNone/>
            </a:pPr>
            <a:endParaRPr lang="en-US" altLang="ja-JP" dirty="0" smtClean="0">
              <a:latin typeface="ＭＳ Ｐゴシック" panose="020B0600070205080204" pitchFamily="50" charset="-128"/>
              <a:ea typeface="ＭＳ Ｐゴシック" panose="020B0600070205080204" pitchFamily="50" charset="-128"/>
            </a:endParaRPr>
          </a:p>
          <a:p>
            <a:pPr marL="342900" lvl="1" indent="0" algn="just">
              <a:buNone/>
            </a:pPr>
            <a:r>
              <a:rPr lang="ja-JP" altLang="en-US" dirty="0" smtClean="0">
                <a:latin typeface="ＭＳ Ｐゴシック" panose="020B0600070205080204" pitchFamily="50" charset="-128"/>
                <a:ea typeface="ＭＳ Ｐゴシック" panose="020B0600070205080204" pitchFamily="50" charset="-128"/>
              </a:rPr>
              <a:t>・福祉人材（</a:t>
            </a:r>
            <a:r>
              <a:rPr lang="ja-JP" altLang="en-US" dirty="0">
                <a:latin typeface="ＭＳ Ｐゴシック" panose="020B0600070205080204" pitchFamily="50" charset="-128"/>
                <a:ea typeface="ＭＳ Ｐゴシック" panose="020B0600070205080204" pitchFamily="50" charset="-128"/>
              </a:rPr>
              <a:t>相談支援専門員や介助者</a:t>
            </a:r>
            <a:r>
              <a:rPr lang="ja-JP" altLang="en-US" dirty="0" smtClean="0">
                <a:latin typeface="ＭＳ Ｐゴシック" panose="020B0600070205080204" pitchFamily="50" charset="-128"/>
                <a:ea typeface="ＭＳ Ｐゴシック" panose="020B0600070205080204" pitchFamily="50" charset="-128"/>
              </a:rPr>
              <a:t>）の確保</a:t>
            </a:r>
            <a:endParaRPr lang="en-US" altLang="ja-JP" dirty="0" smtClean="0">
              <a:latin typeface="ＭＳ Ｐゴシック" panose="020B0600070205080204" pitchFamily="50" charset="-128"/>
              <a:ea typeface="ＭＳ Ｐゴシック" panose="020B0600070205080204" pitchFamily="50" charset="-128"/>
            </a:endParaRPr>
          </a:p>
          <a:p>
            <a:pPr marL="342900" lvl="1" indent="0" algn="just">
              <a:buNone/>
            </a:pPr>
            <a:endParaRPr lang="en-US" altLang="ja-JP" dirty="0" smtClean="0">
              <a:latin typeface="ＭＳ Ｐゴシック" panose="020B0600070205080204" pitchFamily="50" charset="-128"/>
              <a:ea typeface="ＭＳ Ｐゴシック" panose="020B0600070205080204" pitchFamily="50" charset="-128"/>
            </a:endParaRPr>
          </a:p>
          <a:p>
            <a:pPr marL="342900" lvl="1" indent="0" algn="just">
              <a:buNone/>
            </a:pPr>
            <a:r>
              <a:rPr lang="ja-JP" altLang="en-US" dirty="0" smtClean="0">
                <a:latin typeface="ＭＳ Ｐゴシック" panose="020B0600070205080204" pitchFamily="50" charset="-128"/>
                <a:ea typeface="ＭＳ Ｐゴシック" panose="020B0600070205080204" pitchFamily="50" charset="-128"/>
              </a:rPr>
              <a:t>・新たな政策の創出</a:t>
            </a:r>
            <a:endParaRPr lang="en-US" altLang="ja-JP" dirty="0">
              <a:latin typeface="ＭＳ Ｐゴシック" panose="020B0600070205080204" pitchFamily="50" charset="-128"/>
              <a:ea typeface="ＭＳ Ｐゴシック" panose="020B0600070205080204" pitchFamily="50" charset="-128"/>
            </a:endParaRPr>
          </a:p>
        </p:txBody>
      </p:sp>
      <p:sp>
        <p:nvSpPr>
          <p:cNvPr id="5" name="角丸四角形 4"/>
          <p:cNvSpPr/>
          <p:nvPr/>
        </p:nvSpPr>
        <p:spPr>
          <a:xfrm>
            <a:off x="7099184" y="63582"/>
            <a:ext cx="1977656" cy="45720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latin typeface="ＭＳ ゴシック" panose="020B0609070205080204" pitchFamily="49" charset="-128"/>
                <a:ea typeface="ＭＳ ゴシック" panose="020B0609070205080204" pitchFamily="49" charset="-128"/>
              </a:rPr>
              <a:t>基礎／発展／講師説明</a:t>
            </a:r>
          </a:p>
          <a:p>
            <a:pPr algn="ctr"/>
            <a:r>
              <a:rPr kumimoji="1" lang="en-US" altLang="ja-JP" sz="1200" smtClean="0">
                <a:latin typeface="ＭＳ ゴシック" panose="020B0609070205080204" pitchFamily="49" charset="-128"/>
                <a:ea typeface="ＭＳ ゴシック" panose="020B0609070205080204" pitchFamily="49" charset="-128"/>
              </a:rPr>
              <a:t>【</a:t>
            </a:r>
            <a:r>
              <a:rPr kumimoji="1" lang="ja-JP" altLang="en-US" sz="1200" smtClean="0">
                <a:latin typeface="ＭＳ ゴシック" panose="020B0609070205080204" pitchFamily="49" charset="-128"/>
                <a:ea typeface="ＭＳ ゴシック" panose="020B0609070205080204" pitchFamily="49" charset="-128"/>
              </a:rPr>
              <a:t>カリキュラム外</a:t>
            </a:r>
            <a:r>
              <a:rPr kumimoji="1" lang="en-US" altLang="ja-JP" sz="1200" smtClean="0">
                <a:latin typeface="ＭＳ ゴシック" panose="020B0609070205080204" pitchFamily="49" charset="-128"/>
                <a:ea typeface="ＭＳ ゴシック" panose="020B0609070205080204" pitchFamily="49" charset="-128"/>
              </a:rPr>
              <a:t>】</a:t>
            </a:r>
            <a:endParaRPr kumimoji="1" lang="ja-JP" altLang="en-US" sz="120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82155978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2800" dirty="0" smtClean="0">
                <a:latin typeface="ＭＳ Ｐゴシック" panose="020B0600070205080204" pitchFamily="50" charset="-128"/>
                <a:ea typeface="ＭＳ Ｐゴシック" panose="020B0600070205080204" pitchFamily="50" charset="-128"/>
              </a:rPr>
              <a:t>相談支援の今後②</a:t>
            </a:r>
            <a:endParaRPr kumimoji="1" lang="ja-JP" altLang="en-US" sz="2800"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a:xfrm>
            <a:off x="628649" y="1825625"/>
            <a:ext cx="8127043" cy="4351338"/>
          </a:xfrm>
        </p:spPr>
        <p:txBody>
          <a:bodyPr>
            <a:normAutofit lnSpcReduction="10000"/>
          </a:bodyPr>
          <a:lstStyle/>
          <a:p>
            <a:r>
              <a:rPr kumimoji="1" lang="ja-JP" altLang="en-US" dirty="0" smtClean="0">
                <a:latin typeface="ＭＳ Ｐゴシック" panose="020B0600070205080204" pitchFamily="50" charset="-128"/>
                <a:ea typeface="ＭＳ Ｐゴシック" panose="020B0600070205080204" pitchFamily="50" charset="-128"/>
              </a:rPr>
              <a:t>制度の再構築</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kumimoji="1" lang="ja-JP" altLang="en-US" smtClean="0">
                <a:latin typeface="ＭＳ Ｐゴシック" panose="020B0600070205080204" pitchFamily="50" charset="-128"/>
                <a:ea typeface="ＭＳ Ｐゴシック" panose="020B0600070205080204" pitchFamily="50" charset="-128"/>
              </a:rPr>
              <a:t>　</a:t>
            </a:r>
            <a:endParaRPr lang="en-US" altLang="ja-JP" sz="1800" dirty="0">
              <a:latin typeface="ＭＳ Ｐゴシック" panose="020B0600070205080204" pitchFamily="50" charset="-128"/>
              <a:ea typeface="ＭＳ Ｐゴシック" panose="020B0600070205080204" pitchFamily="50" charset="-128"/>
            </a:endParaRPr>
          </a:p>
          <a:p>
            <a:pPr lvl="1"/>
            <a:r>
              <a:rPr lang="ja-JP" altLang="en-US">
                <a:latin typeface="ＭＳ Ｐゴシック" panose="020B0600070205080204" pitchFamily="50" charset="-128"/>
                <a:ea typeface="ＭＳ Ｐゴシック" panose="020B0600070205080204" pitchFamily="50" charset="-128"/>
              </a:rPr>
              <a:t>研修修了者が</a:t>
            </a:r>
            <a:r>
              <a:rPr lang="ja-JP" altLang="en-US" smtClean="0">
                <a:latin typeface="ＭＳ Ｐゴシック" panose="020B0600070205080204" pitchFamily="50" charset="-128"/>
                <a:ea typeface="ＭＳ Ｐゴシック" panose="020B0600070205080204" pitchFamily="50" charset="-128"/>
              </a:rPr>
              <a:t>相談支援事業</a:t>
            </a:r>
            <a:r>
              <a:rPr lang="ja-JP" altLang="en-US">
                <a:latin typeface="ＭＳ Ｐゴシック" panose="020B0600070205080204" pitchFamily="50" charset="-128"/>
                <a:ea typeface="ＭＳ Ｐゴシック" panose="020B0600070205080204" pitchFamily="50" charset="-128"/>
              </a:rPr>
              <a:t>により従事するための</a:t>
            </a:r>
            <a:r>
              <a:rPr lang="ja-JP" altLang="en-US" smtClean="0">
                <a:latin typeface="ＭＳ Ｐゴシック" panose="020B0600070205080204" pitchFamily="50" charset="-128"/>
                <a:ea typeface="ＭＳ Ｐゴシック" panose="020B0600070205080204" pitchFamily="50" charset="-128"/>
              </a:rPr>
              <a:t>方策</a:t>
            </a:r>
          </a:p>
          <a:p>
            <a:pPr lvl="1"/>
            <a:endParaRPr lang="en-US" altLang="ja-JP" dirty="0" smtClean="0">
              <a:latin typeface="ＭＳ Ｐゴシック" panose="020B0600070205080204" pitchFamily="50" charset="-128"/>
              <a:ea typeface="ＭＳ Ｐゴシック" panose="020B0600070205080204" pitchFamily="50" charset="-128"/>
            </a:endParaRPr>
          </a:p>
          <a:p>
            <a:pPr lvl="1"/>
            <a:r>
              <a:rPr lang="ja-JP" altLang="en-US" dirty="0" smtClean="0">
                <a:latin typeface="ＭＳ Ｐゴシック" panose="020B0600070205080204" pitchFamily="50" charset="-128"/>
                <a:ea typeface="ＭＳ Ｐゴシック" panose="020B0600070205080204" pitchFamily="50" charset="-128"/>
              </a:rPr>
              <a:t>相談支援業務の質的</a:t>
            </a:r>
            <a:r>
              <a:rPr lang="ja-JP" altLang="en-US" dirty="0">
                <a:latin typeface="ＭＳ Ｐゴシック" panose="020B0600070205080204" pitchFamily="50" charset="-128"/>
                <a:ea typeface="ＭＳ Ｐゴシック" panose="020B0600070205080204" pitchFamily="50" charset="-128"/>
              </a:rPr>
              <a:t>転換</a:t>
            </a:r>
            <a:endParaRPr lang="en-US" altLang="ja-JP" dirty="0" smtClean="0">
              <a:latin typeface="ＭＳ Ｐゴシック" panose="020B0600070205080204" pitchFamily="50" charset="-128"/>
              <a:ea typeface="ＭＳ Ｐゴシック" panose="020B0600070205080204" pitchFamily="50" charset="-128"/>
            </a:endParaRPr>
          </a:p>
          <a:p>
            <a:pPr lvl="1"/>
            <a:endParaRPr kumimoji="1" lang="en-US" altLang="ja-JP" dirty="0" smtClean="0">
              <a:latin typeface="ＭＳ Ｐゴシック" panose="020B0600070205080204" pitchFamily="50" charset="-128"/>
              <a:ea typeface="ＭＳ Ｐゴシック" panose="020B0600070205080204" pitchFamily="50" charset="-128"/>
            </a:endParaRPr>
          </a:p>
          <a:p>
            <a:pPr lvl="1"/>
            <a:r>
              <a:rPr kumimoji="1" lang="ja-JP" altLang="en-US" dirty="0" smtClean="0">
                <a:latin typeface="ＭＳ Ｐゴシック" panose="020B0600070205080204" pitchFamily="50" charset="-128"/>
                <a:ea typeface="ＭＳ Ｐゴシック" panose="020B0600070205080204" pitchFamily="50" charset="-128"/>
              </a:rPr>
              <a:t>新たなシステム導入のための推進会議の開催</a:t>
            </a:r>
            <a:endParaRPr kumimoji="1" lang="en-US" altLang="ja-JP" dirty="0" smtClean="0">
              <a:latin typeface="ＭＳ Ｐゴシック" panose="020B0600070205080204" pitchFamily="50" charset="-128"/>
              <a:ea typeface="ＭＳ Ｐゴシック" panose="020B0600070205080204" pitchFamily="50" charset="-128"/>
            </a:endParaRPr>
          </a:p>
          <a:p>
            <a:pPr lvl="1"/>
            <a:endParaRPr lang="en-US" altLang="ja-JP" dirty="0" smtClean="0">
              <a:latin typeface="ＭＳ Ｐゴシック" panose="020B0600070205080204" pitchFamily="50" charset="-128"/>
              <a:ea typeface="ＭＳ Ｐゴシック" panose="020B0600070205080204" pitchFamily="50" charset="-128"/>
            </a:endParaRPr>
          </a:p>
          <a:p>
            <a:pPr lvl="1"/>
            <a:r>
              <a:rPr lang="ja-JP" altLang="en-US" dirty="0" smtClean="0">
                <a:latin typeface="ＭＳ Ｐゴシック" panose="020B0600070205080204" pitchFamily="50" charset="-128"/>
                <a:ea typeface="ＭＳ Ｐゴシック" panose="020B0600070205080204" pitchFamily="50" charset="-128"/>
              </a:rPr>
              <a:t>本人を中心としたチームアプローチ方式の支援</a:t>
            </a:r>
            <a:r>
              <a:rPr lang="ja-JP" altLang="en-US" dirty="0">
                <a:latin typeface="ＭＳ Ｐゴシック" panose="020B0600070205080204" pitchFamily="50" charset="-128"/>
                <a:ea typeface="ＭＳ Ｐゴシック" panose="020B0600070205080204" pitchFamily="50" charset="-128"/>
              </a:rPr>
              <a:t>体制</a:t>
            </a:r>
            <a:endParaRPr lang="en-US" altLang="ja-JP" dirty="0" smtClean="0">
              <a:latin typeface="ＭＳ Ｐゴシック" panose="020B0600070205080204" pitchFamily="50" charset="-128"/>
              <a:ea typeface="ＭＳ Ｐゴシック" panose="020B0600070205080204" pitchFamily="50" charset="-128"/>
            </a:endParaRPr>
          </a:p>
          <a:p>
            <a:pPr lvl="1"/>
            <a:endParaRPr lang="en-US" altLang="ja-JP" dirty="0" smtClean="0">
              <a:latin typeface="ＭＳ Ｐゴシック" panose="020B0600070205080204" pitchFamily="50" charset="-128"/>
              <a:ea typeface="ＭＳ Ｐゴシック" panose="020B0600070205080204" pitchFamily="50" charset="-128"/>
            </a:endParaRPr>
          </a:p>
          <a:p>
            <a:pPr lvl="1"/>
            <a:r>
              <a:rPr lang="ja-JP" altLang="en-US" dirty="0" smtClean="0">
                <a:latin typeface="ＭＳ Ｐゴシック" panose="020B0600070205080204" pitchFamily="50" charset="-128"/>
                <a:ea typeface="ＭＳ Ｐゴシック" panose="020B0600070205080204" pitchFamily="50" charset="-128"/>
              </a:rPr>
              <a:t>本人中心に</a:t>
            </a:r>
            <a:r>
              <a:rPr kumimoji="1" lang="ja-JP" altLang="en-US" dirty="0" smtClean="0">
                <a:latin typeface="ＭＳ Ｐゴシック" panose="020B0600070205080204" pitchFamily="50" charset="-128"/>
                <a:ea typeface="ＭＳ Ｐゴシック" panose="020B0600070205080204" pitchFamily="50" charset="-128"/>
              </a:rPr>
              <a:t>よる新たな障害者地域生活支援サービスシステム</a:t>
            </a:r>
            <a:endParaRPr kumimoji="1" lang="en-US" altLang="ja-JP" dirty="0" smtClean="0">
              <a:latin typeface="ＭＳ Ｐゴシック" panose="020B0600070205080204" pitchFamily="50" charset="-128"/>
              <a:ea typeface="ＭＳ Ｐゴシック" panose="020B0600070205080204" pitchFamily="50" charset="-128"/>
            </a:endParaRPr>
          </a:p>
        </p:txBody>
      </p:sp>
      <p:sp>
        <p:nvSpPr>
          <p:cNvPr id="5" name="角丸四角形 4"/>
          <p:cNvSpPr/>
          <p:nvPr/>
        </p:nvSpPr>
        <p:spPr>
          <a:xfrm>
            <a:off x="7099184" y="63582"/>
            <a:ext cx="1977656" cy="45720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latin typeface="ＭＳ ゴシック" panose="020B0609070205080204" pitchFamily="49" charset="-128"/>
                <a:ea typeface="ＭＳ ゴシック" panose="020B0609070205080204" pitchFamily="49" charset="-128"/>
              </a:rPr>
              <a:t>基礎／発展／講師説明</a:t>
            </a:r>
          </a:p>
          <a:p>
            <a:pPr algn="ctr"/>
            <a:r>
              <a:rPr kumimoji="1" lang="en-US" altLang="ja-JP" sz="1200" smtClean="0">
                <a:latin typeface="ＭＳ ゴシック" panose="020B0609070205080204" pitchFamily="49" charset="-128"/>
                <a:ea typeface="ＭＳ ゴシック" panose="020B0609070205080204" pitchFamily="49" charset="-128"/>
              </a:rPr>
              <a:t>【</a:t>
            </a:r>
            <a:r>
              <a:rPr kumimoji="1" lang="ja-JP" altLang="en-US" sz="1200" smtClean="0">
                <a:latin typeface="ＭＳ ゴシック" panose="020B0609070205080204" pitchFamily="49" charset="-128"/>
                <a:ea typeface="ＭＳ ゴシック" panose="020B0609070205080204" pitchFamily="49" charset="-128"/>
              </a:rPr>
              <a:t>カリキュラム外</a:t>
            </a:r>
            <a:r>
              <a:rPr kumimoji="1" lang="en-US" altLang="ja-JP" sz="1200" smtClean="0">
                <a:latin typeface="ＭＳ ゴシック" panose="020B0609070205080204" pitchFamily="49" charset="-128"/>
                <a:ea typeface="ＭＳ ゴシック" panose="020B0609070205080204" pitchFamily="49" charset="-128"/>
              </a:rPr>
              <a:t>】</a:t>
            </a:r>
            <a:endParaRPr kumimoji="1" lang="ja-JP" altLang="en-US" sz="120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2355974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412809"/>
            <a:ext cx="7886700" cy="624996"/>
          </a:xfrm>
        </p:spPr>
        <p:txBody>
          <a:bodyPr>
            <a:normAutofit/>
          </a:bodyPr>
          <a:lstStyle/>
          <a:p>
            <a:r>
              <a:rPr lang="ja-JP" altLang="en-US" sz="2800" dirty="0">
                <a:latin typeface="ＭＳ Ｐゴシック" panose="020B0600070205080204" pitchFamily="50" charset="-128"/>
                <a:ea typeface="ＭＳ Ｐゴシック" panose="020B0600070205080204" pitchFamily="50" charset="-128"/>
              </a:rPr>
              <a:t>相談支援の今後③</a:t>
            </a:r>
          </a:p>
        </p:txBody>
      </p:sp>
      <p:sp>
        <p:nvSpPr>
          <p:cNvPr id="3" name="テキスト プレースホルダー 2"/>
          <p:cNvSpPr>
            <a:spLocks noGrp="1"/>
          </p:cNvSpPr>
          <p:nvPr>
            <p:ph type="body" idx="1"/>
          </p:nvPr>
        </p:nvSpPr>
        <p:spPr>
          <a:xfrm>
            <a:off x="623888" y="1257261"/>
            <a:ext cx="7886700" cy="4893282"/>
          </a:xfrm>
        </p:spPr>
        <p:txBody>
          <a:bodyPr>
            <a:normAutofit/>
          </a:bodyPr>
          <a:lstStyle/>
          <a:p>
            <a:r>
              <a:rPr lang="ja-JP" altLang="en-US" sz="2625" dirty="0">
                <a:latin typeface="ＭＳ Ｐゴシック" panose="020B0600070205080204" pitchFamily="50" charset="-128"/>
                <a:ea typeface="ＭＳ Ｐゴシック" panose="020B0600070205080204" pitchFamily="50" charset="-128"/>
              </a:rPr>
              <a:t>・</a:t>
            </a:r>
            <a:r>
              <a:rPr lang="ja-JP" altLang="en-US" sz="2625" dirty="0">
                <a:solidFill>
                  <a:schemeClr val="tx1"/>
                </a:solidFill>
                <a:latin typeface="ＭＳ Ｐゴシック" panose="020B0600070205080204" pitchFamily="50" charset="-128"/>
                <a:ea typeface="ＭＳ Ｐゴシック" panose="020B0600070205080204" pitchFamily="50" charset="-128"/>
              </a:rPr>
              <a:t>八王子市の事例から想定できる今後の地域相談支援拠点事業体制</a:t>
            </a:r>
            <a:endParaRPr lang="en-US" altLang="ja-JP" sz="2625" dirty="0">
              <a:solidFill>
                <a:schemeClr val="tx1"/>
              </a:solidFill>
              <a:latin typeface="ＭＳ Ｐゴシック" panose="020B0600070205080204" pitchFamily="50" charset="-128"/>
              <a:ea typeface="ＭＳ Ｐゴシック" panose="020B0600070205080204" pitchFamily="50" charset="-128"/>
            </a:endParaRPr>
          </a:p>
          <a:p>
            <a:r>
              <a:rPr lang="ja-JP" altLang="en-US" dirty="0" smtClean="0">
                <a:solidFill>
                  <a:schemeClr val="tx1"/>
                </a:solidFill>
                <a:latin typeface="ＭＳ Ｐゴシック" panose="020B0600070205080204" pitchFamily="50" charset="-128"/>
                <a:ea typeface="ＭＳ Ｐゴシック" panose="020B0600070205080204" pitchFamily="50" charset="-128"/>
              </a:rPr>
              <a:t>①</a:t>
            </a:r>
            <a:r>
              <a:rPr lang="en-US" altLang="ja-JP" dirty="0" smtClean="0">
                <a:solidFill>
                  <a:schemeClr val="tx1"/>
                </a:solidFill>
                <a:latin typeface="ＭＳ Ｐゴシック" panose="020B0600070205080204" pitchFamily="50" charset="-128"/>
                <a:ea typeface="ＭＳ Ｐゴシック" panose="020B0600070205080204" pitchFamily="50" charset="-128"/>
              </a:rPr>
              <a:t>5</a:t>
            </a:r>
            <a:r>
              <a:rPr lang="ja-JP" altLang="en-US" dirty="0">
                <a:solidFill>
                  <a:schemeClr val="tx1"/>
                </a:solidFill>
                <a:latin typeface="ＭＳ Ｐゴシック" panose="020B0600070205080204" pitchFamily="50" charset="-128"/>
                <a:ea typeface="ＭＳ Ｐゴシック" panose="020B0600070205080204" pitchFamily="50" charset="-128"/>
              </a:rPr>
              <a:t>ヶ所</a:t>
            </a:r>
            <a:r>
              <a:rPr lang="ja-JP" altLang="en-US" dirty="0" smtClean="0">
                <a:solidFill>
                  <a:schemeClr val="tx1"/>
                </a:solidFill>
                <a:latin typeface="ＭＳ Ｐゴシック" panose="020B0600070205080204" pitchFamily="50" charset="-128"/>
                <a:ea typeface="ＭＳ Ｐゴシック" panose="020B0600070205080204" pitchFamily="50" charset="-128"/>
              </a:rPr>
              <a:t>の拠点相談支援センターの配置</a:t>
            </a:r>
            <a:endParaRPr lang="en-US" altLang="ja-JP" dirty="0" smtClean="0">
              <a:solidFill>
                <a:schemeClr val="tx1"/>
              </a:solidFill>
              <a:latin typeface="ＭＳ Ｐゴシック" panose="020B0600070205080204" pitchFamily="50" charset="-128"/>
              <a:ea typeface="ＭＳ Ｐゴシック" panose="020B0600070205080204" pitchFamily="50" charset="-128"/>
            </a:endParaRPr>
          </a:p>
          <a:p>
            <a:r>
              <a:rPr kumimoji="1" lang="ja-JP" altLang="en-US" dirty="0" smtClean="0">
                <a:solidFill>
                  <a:schemeClr val="tx1"/>
                </a:solidFill>
                <a:latin typeface="ＭＳ Ｐゴシック" panose="020B0600070205080204" pitchFamily="50" charset="-128"/>
                <a:ea typeface="ＭＳ Ｐゴシック" panose="020B0600070205080204" pitchFamily="50" charset="-128"/>
              </a:rPr>
              <a:t>②一カ所に熟練相談支援員を</a:t>
            </a:r>
            <a:r>
              <a:rPr kumimoji="1" lang="en-US" altLang="ja-JP" dirty="0" smtClean="0">
                <a:solidFill>
                  <a:schemeClr val="tx1"/>
                </a:solidFill>
                <a:latin typeface="ＭＳ Ｐゴシック" panose="020B0600070205080204" pitchFamily="50" charset="-128"/>
                <a:ea typeface="ＭＳ Ｐゴシック" panose="020B0600070205080204" pitchFamily="50" charset="-128"/>
              </a:rPr>
              <a:t>20</a:t>
            </a:r>
            <a:r>
              <a:rPr kumimoji="1" lang="ja-JP" altLang="en-US" dirty="0" smtClean="0">
                <a:solidFill>
                  <a:schemeClr val="tx1"/>
                </a:solidFill>
                <a:latin typeface="ＭＳ Ｐゴシック" panose="020B0600070205080204" pitchFamily="50" charset="-128"/>
                <a:ea typeface="ＭＳ Ｐゴシック" panose="020B0600070205080204" pitchFamily="50" charset="-128"/>
              </a:rPr>
              <a:t>名配置</a:t>
            </a:r>
            <a:endParaRPr kumimoji="1" lang="en-US" altLang="ja-JP" dirty="0" smtClean="0">
              <a:solidFill>
                <a:schemeClr val="tx1"/>
              </a:solidFill>
              <a:latin typeface="ＭＳ Ｐゴシック" panose="020B0600070205080204" pitchFamily="50" charset="-128"/>
              <a:ea typeface="ＭＳ Ｐゴシック" panose="020B0600070205080204" pitchFamily="50" charset="-128"/>
            </a:endParaRPr>
          </a:p>
          <a:p>
            <a:r>
              <a:rPr lang="ja-JP" altLang="en-US" dirty="0" smtClean="0">
                <a:solidFill>
                  <a:schemeClr val="tx1"/>
                </a:solidFill>
                <a:latin typeface="ＭＳ Ｐゴシック" panose="020B0600070205080204" pitchFamily="50" charset="-128"/>
                <a:ea typeface="ＭＳ Ｐゴシック" panose="020B0600070205080204" pitchFamily="50" charset="-128"/>
              </a:rPr>
              <a:t>③一人の相談支援員が</a:t>
            </a:r>
            <a:r>
              <a:rPr lang="en-US" altLang="ja-JP" dirty="0" smtClean="0">
                <a:solidFill>
                  <a:schemeClr val="tx1"/>
                </a:solidFill>
                <a:latin typeface="ＭＳ Ｐゴシック" panose="020B0600070205080204" pitchFamily="50" charset="-128"/>
                <a:ea typeface="ＭＳ Ｐゴシック" panose="020B0600070205080204" pitchFamily="50" charset="-128"/>
              </a:rPr>
              <a:t>5</a:t>
            </a:r>
            <a:r>
              <a:rPr lang="ja-JP" altLang="en-US" dirty="0" smtClean="0">
                <a:solidFill>
                  <a:schemeClr val="tx1"/>
                </a:solidFill>
                <a:latin typeface="ＭＳ Ｐゴシック" panose="020B0600070205080204" pitchFamily="50" charset="-128"/>
                <a:ea typeface="ＭＳ Ｐゴシック" panose="020B0600070205080204" pitchFamily="50" charset="-128"/>
              </a:rPr>
              <a:t>名の常時支援が必要な精神・知的の重度障害　者を対象に支援する</a:t>
            </a:r>
            <a:endParaRPr lang="en-US" altLang="ja-JP" dirty="0" smtClean="0">
              <a:solidFill>
                <a:schemeClr val="tx1"/>
              </a:solidFill>
              <a:latin typeface="ＭＳ Ｐゴシック" panose="020B0600070205080204" pitchFamily="50" charset="-128"/>
              <a:ea typeface="ＭＳ Ｐゴシック" panose="020B0600070205080204" pitchFamily="50" charset="-128"/>
            </a:endParaRPr>
          </a:p>
          <a:p>
            <a:r>
              <a:rPr kumimoji="1" lang="ja-JP" altLang="en-US" dirty="0" smtClean="0">
                <a:solidFill>
                  <a:schemeClr val="tx1"/>
                </a:solidFill>
                <a:latin typeface="ＭＳ Ｐゴシック" panose="020B0600070205080204" pitchFamily="50" charset="-128"/>
                <a:ea typeface="ＭＳ Ｐゴシック" panose="020B0600070205080204" pitchFamily="50" charset="-128"/>
              </a:rPr>
              <a:t>④関係する事業所、通所系作業所、訪問介護事業所、緊急一時保護事　業所、グループホームなどとも連携会議を定期的に開催し連絡調整を行う</a:t>
            </a:r>
            <a:endParaRPr kumimoji="1" lang="en-US" altLang="ja-JP" dirty="0" smtClean="0">
              <a:solidFill>
                <a:schemeClr val="tx1"/>
              </a:solidFill>
              <a:latin typeface="ＭＳ Ｐゴシック" panose="020B0600070205080204" pitchFamily="50" charset="-128"/>
              <a:ea typeface="ＭＳ Ｐゴシック" panose="020B0600070205080204" pitchFamily="50" charset="-128"/>
            </a:endParaRPr>
          </a:p>
          <a:p>
            <a:r>
              <a:rPr lang="ja-JP" altLang="en-US" dirty="0" smtClean="0">
                <a:solidFill>
                  <a:schemeClr val="tx1"/>
                </a:solidFill>
                <a:latin typeface="ＭＳ Ｐゴシック" panose="020B0600070205080204" pitchFamily="50" charset="-128"/>
                <a:ea typeface="ＭＳ Ｐゴシック" panose="020B0600070205080204" pitchFamily="50" charset="-128"/>
              </a:rPr>
              <a:t>⑤市の自立支援協議会において、市の制度の弾力的運用や相談支援員の給料の確保などを協議し、市のモデル事業として予算確保を図る。　</a:t>
            </a:r>
            <a:endParaRPr kumimoji="1" lang="ja-JP" altLang="en-US" dirty="0">
              <a:solidFill>
                <a:schemeClr val="tx1"/>
              </a:solidFill>
              <a:latin typeface="ＭＳ Ｐゴシック" panose="020B0600070205080204" pitchFamily="50" charset="-128"/>
              <a:ea typeface="ＭＳ Ｐゴシック" panose="020B0600070205080204" pitchFamily="50" charset="-128"/>
            </a:endParaRPr>
          </a:p>
        </p:txBody>
      </p:sp>
      <p:sp>
        <p:nvSpPr>
          <p:cNvPr id="5" name="角丸四角形 4"/>
          <p:cNvSpPr/>
          <p:nvPr/>
        </p:nvSpPr>
        <p:spPr>
          <a:xfrm>
            <a:off x="7099184" y="63582"/>
            <a:ext cx="1977656" cy="45720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solidFill>
                  <a:prstClr val="white"/>
                </a:solidFill>
                <a:latin typeface="ＭＳ ゴシック" panose="020B0609070205080204" pitchFamily="49" charset="-128"/>
                <a:ea typeface="ＭＳ ゴシック" panose="020B0609070205080204" pitchFamily="49" charset="-128"/>
              </a:rPr>
              <a:t>基礎／発展／講師説明</a:t>
            </a:r>
          </a:p>
          <a:p>
            <a:pPr algn="ctr"/>
            <a:r>
              <a:rPr kumimoji="1" lang="en-US" altLang="ja-JP" sz="1200" smtClean="0">
                <a:solidFill>
                  <a:prstClr val="white"/>
                </a:solidFill>
                <a:latin typeface="ＭＳ ゴシック" panose="020B0609070205080204" pitchFamily="49" charset="-128"/>
                <a:ea typeface="ＭＳ ゴシック" panose="020B0609070205080204" pitchFamily="49" charset="-128"/>
              </a:rPr>
              <a:t>【</a:t>
            </a:r>
            <a:r>
              <a:rPr kumimoji="1" lang="ja-JP" altLang="en-US" sz="1200" smtClean="0">
                <a:solidFill>
                  <a:prstClr val="white"/>
                </a:solidFill>
                <a:latin typeface="ＭＳ ゴシック" panose="020B0609070205080204" pitchFamily="49" charset="-128"/>
                <a:ea typeface="ＭＳ ゴシック" panose="020B0609070205080204" pitchFamily="49" charset="-128"/>
              </a:rPr>
              <a:t>カリキュラム外</a:t>
            </a:r>
            <a:r>
              <a:rPr kumimoji="1" lang="en-US" altLang="ja-JP" sz="1200" smtClean="0">
                <a:solidFill>
                  <a:prstClr val="white"/>
                </a:solidFill>
                <a:latin typeface="ＭＳ ゴシック" panose="020B0609070205080204" pitchFamily="49" charset="-128"/>
                <a:ea typeface="ＭＳ ゴシック" panose="020B0609070205080204" pitchFamily="49" charset="-128"/>
              </a:rPr>
              <a:t>】</a:t>
            </a:r>
            <a:endParaRPr kumimoji="1" lang="ja-JP" altLang="en-US" sz="1200">
              <a:solidFill>
                <a:prstClr val="white"/>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431275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73613" y="1122363"/>
            <a:ext cx="8630544" cy="2387600"/>
          </a:xfrm>
        </p:spPr>
        <p:txBody>
          <a:bodyPr>
            <a:normAutofit/>
          </a:bodyPr>
          <a:lstStyle/>
          <a:p>
            <a:r>
              <a:rPr lang="ja-JP" altLang="en-US" sz="4400" dirty="0">
                <a:latin typeface="ＭＳ Ｐゴシック" panose="020B0600070205080204" pitchFamily="50" charset="-128"/>
                <a:ea typeface="ＭＳ Ｐゴシック" panose="020B0600070205080204" pitchFamily="50" charset="-128"/>
              </a:rPr>
              <a:t/>
            </a:r>
            <a:br>
              <a:rPr lang="ja-JP" altLang="en-US" sz="4400" dirty="0">
                <a:latin typeface="ＭＳ Ｐゴシック" panose="020B0600070205080204" pitchFamily="50" charset="-128"/>
                <a:ea typeface="ＭＳ Ｐゴシック" panose="020B0600070205080204" pitchFamily="50" charset="-128"/>
              </a:rPr>
            </a:br>
            <a:r>
              <a:rPr lang="ja-JP" altLang="en-US" sz="4400">
                <a:latin typeface="ＭＳ Ｐゴシック" panose="020B0600070205080204" pitchFamily="50" charset="-128"/>
                <a:ea typeface="ＭＳ Ｐゴシック" panose="020B0600070205080204" pitchFamily="50" charset="-128"/>
              </a:rPr>
              <a:t>相談</a:t>
            </a:r>
            <a:r>
              <a:rPr lang="ja-JP" altLang="en-US" sz="4400" smtClean="0">
                <a:latin typeface="ＭＳ Ｐゴシック" panose="020B0600070205080204" pitchFamily="50" charset="-128"/>
                <a:ea typeface="ＭＳ Ｐゴシック" panose="020B0600070205080204" pitchFamily="50" charset="-128"/>
              </a:rPr>
              <a:t>支援</a:t>
            </a:r>
            <a:r>
              <a:rPr lang="en-US" altLang="ja-JP" sz="4400" smtClean="0">
                <a:latin typeface="ＭＳ Ｐゴシック" panose="020B0600070205080204" pitchFamily="50" charset="-128"/>
                <a:ea typeface="ＭＳ Ｐゴシック" panose="020B0600070205080204" pitchFamily="50" charset="-128"/>
              </a:rPr>
              <a:t>(</a:t>
            </a:r>
            <a:r>
              <a:rPr lang="ja-JP" altLang="en-US" sz="4400" smtClean="0">
                <a:latin typeface="ＭＳ Ｐゴシック" panose="020B0600070205080204" pitchFamily="50" charset="-128"/>
                <a:ea typeface="ＭＳ Ｐゴシック" panose="020B0600070205080204" pitchFamily="50" charset="-128"/>
              </a:rPr>
              <a:t>障害児者支援</a:t>
            </a:r>
            <a:r>
              <a:rPr lang="en-US" altLang="ja-JP" sz="4400" smtClean="0">
                <a:latin typeface="ＭＳ Ｐゴシック" panose="020B0600070205080204" pitchFamily="50" charset="-128"/>
                <a:ea typeface="ＭＳ Ｐゴシック" panose="020B0600070205080204" pitchFamily="50" charset="-128"/>
              </a:rPr>
              <a:t>)</a:t>
            </a:r>
            <a:r>
              <a:rPr lang="ja-JP" altLang="en-US" sz="4400" smtClean="0">
                <a:latin typeface="ＭＳ Ｐゴシック" panose="020B0600070205080204" pitchFamily="50" charset="-128"/>
                <a:ea typeface="ＭＳ Ｐゴシック" panose="020B0600070205080204" pitchFamily="50" charset="-128"/>
              </a:rPr>
              <a:t>の</a:t>
            </a:r>
            <a:r>
              <a:rPr lang="ja-JP" altLang="en-US" sz="4400" dirty="0">
                <a:latin typeface="ＭＳ Ｐゴシック" panose="020B0600070205080204" pitchFamily="50" charset="-128"/>
                <a:ea typeface="ＭＳ Ｐゴシック" panose="020B0600070205080204" pitchFamily="50" charset="-128"/>
              </a:rPr>
              <a:t>目的</a:t>
            </a:r>
            <a:endParaRPr kumimoji="1" lang="ja-JP" altLang="en-US" sz="4400" dirty="0">
              <a:latin typeface="ＭＳ Ｐゴシック" panose="020B0600070205080204" pitchFamily="50" charset="-128"/>
              <a:ea typeface="ＭＳ Ｐゴシック" panose="020B0600070205080204" pitchFamily="50" charset="-128"/>
            </a:endParaRPr>
          </a:p>
        </p:txBody>
      </p:sp>
      <p:sp>
        <p:nvSpPr>
          <p:cNvPr id="3" name="サブタイトル 2"/>
          <p:cNvSpPr>
            <a:spLocks noGrp="1"/>
          </p:cNvSpPr>
          <p:nvPr>
            <p:ph type="subTitle" idx="1"/>
          </p:nvPr>
        </p:nvSpPr>
        <p:spPr>
          <a:xfrm>
            <a:off x="1143000" y="4226323"/>
            <a:ext cx="6858000" cy="1310878"/>
          </a:xfrm>
        </p:spPr>
        <p:txBody>
          <a:bodyPr>
            <a:normAutofit/>
          </a:bodyPr>
          <a:lstStyle/>
          <a:p>
            <a:endParaRPr lang="en-US" altLang="ja-JP" sz="2100" dirty="0"/>
          </a:p>
          <a:p>
            <a:r>
              <a:rPr lang="ja-JP" altLang="en-US" sz="2100" dirty="0"/>
              <a:t>特定非営利活動法人当事者エンパワメントネットワーク</a:t>
            </a:r>
            <a:endParaRPr lang="en-US" altLang="ja-JP" sz="2100" dirty="0"/>
          </a:p>
          <a:p>
            <a:r>
              <a:rPr lang="ja-JP" altLang="en-US" sz="2100" dirty="0"/>
              <a:t>中西正司</a:t>
            </a:r>
          </a:p>
        </p:txBody>
      </p:sp>
      <p:sp>
        <p:nvSpPr>
          <p:cNvPr id="6" name="角丸四角形 5"/>
          <p:cNvSpPr/>
          <p:nvPr/>
        </p:nvSpPr>
        <p:spPr>
          <a:xfrm>
            <a:off x="7089662" y="48084"/>
            <a:ext cx="1977656" cy="734157"/>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latin typeface="ＭＳ ゴシック" panose="020B0609070205080204" pitchFamily="49" charset="-128"/>
                <a:ea typeface="ＭＳ ゴシック" panose="020B0609070205080204" pitchFamily="49" charset="-128"/>
              </a:rPr>
              <a:t>標準カリキュラム</a:t>
            </a:r>
          </a:p>
          <a:p>
            <a:pPr algn="ctr">
              <a:lnSpc>
                <a:spcPts val="500"/>
              </a:lnSpc>
            </a:pPr>
            <a:endParaRPr kumimoji="1" lang="ja-JP" altLang="en-US" sz="1200">
              <a:latin typeface="ＭＳ ゴシック" panose="020B0609070205080204" pitchFamily="49" charset="-128"/>
              <a:ea typeface="ＭＳ ゴシック" panose="020B0609070205080204" pitchFamily="49" charset="-128"/>
            </a:endParaRPr>
          </a:p>
          <a:p>
            <a:pPr algn="ctr"/>
            <a:r>
              <a:rPr kumimoji="1" lang="ja-JP" altLang="en-US" sz="1200" smtClean="0">
                <a:latin typeface="ＭＳ ゴシック" panose="020B0609070205080204" pitchFamily="49" charset="-128"/>
                <a:ea typeface="ＭＳ ゴシック" panose="020B0609070205080204" pitchFamily="49" charset="-128"/>
              </a:rPr>
              <a:t>「相談支援のミッションを感じる」部分</a:t>
            </a:r>
            <a:endParaRPr kumimoji="1" lang="ja-JP" altLang="en-US" sz="1200">
              <a:latin typeface="ＭＳ ゴシック" panose="020B0609070205080204" pitchFamily="49" charset="-128"/>
              <a:ea typeface="ＭＳ ゴシック" panose="020B0609070205080204" pitchFamily="49" charset="-128"/>
            </a:endParaRPr>
          </a:p>
        </p:txBody>
      </p:sp>
      <p:sp>
        <p:nvSpPr>
          <p:cNvPr id="7" name="フッター プレースホルダー 6"/>
          <p:cNvSpPr>
            <a:spLocks noGrp="1"/>
          </p:cNvSpPr>
          <p:nvPr>
            <p:ph type="ftr" sz="quarter" idx="11"/>
          </p:nvPr>
        </p:nvSpPr>
        <p:spPr>
          <a:xfrm>
            <a:off x="0" y="6447293"/>
            <a:ext cx="9144000" cy="398168"/>
          </a:xfrm>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5978714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2139554"/>
            <a:ext cx="8452952" cy="1684527"/>
          </a:xfrm>
        </p:spPr>
        <p:txBody>
          <a:bodyPr>
            <a:normAutofit/>
          </a:bodyPr>
          <a:lstStyle/>
          <a:p>
            <a:r>
              <a:rPr lang="ja-JP" altLang="en-US" sz="4050">
                <a:latin typeface="ＭＳ Ｐゴシック" panose="020B0600070205080204" pitchFamily="50" charset="-128"/>
                <a:ea typeface="ＭＳ Ｐゴシック" panose="020B0600070205080204" pitchFamily="50" charset="-128"/>
              </a:rPr>
              <a:t>権利</a:t>
            </a:r>
            <a:r>
              <a:rPr lang="ja-JP" altLang="en-US" sz="4050" smtClean="0">
                <a:latin typeface="ＭＳ Ｐゴシック" panose="020B0600070205080204" pitchFamily="50" charset="-128"/>
                <a:ea typeface="ＭＳ Ｐゴシック" panose="020B0600070205080204" pitchFamily="50" charset="-128"/>
              </a:rPr>
              <a:t>条約</a:t>
            </a:r>
            <a:r>
              <a:rPr lang="en-US" altLang="ja-JP" sz="4050" smtClean="0">
                <a:latin typeface="ＭＳ Ｐゴシック" panose="020B0600070205080204" pitchFamily="50" charset="-128"/>
                <a:ea typeface="ＭＳ Ｐゴシック" panose="020B0600070205080204" pitchFamily="50" charset="-128"/>
              </a:rPr>
              <a:t>(CRPD)</a:t>
            </a:r>
            <a:r>
              <a:rPr lang="ja-JP" altLang="en-US" sz="4050" smtClean="0">
                <a:latin typeface="ＭＳ Ｐゴシック" panose="020B0600070205080204" pitchFamily="50" charset="-128"/>
                <a:ea typeface="ＭＳ Ｐゴシック" panose="020B0600070205080204" pitchFamily="50" charset="-128"/>
              </a:rPr>
              <a:t>を</a:t>
            </a:r>
            <a:r>
              <a:rPr lang="ja-JP" altLang="en-US" sz="4050" dirty="0">
                <a:latin typeface="ＭＳ Ｐゴシック" panose="020B0600070205080204" pitchFamily="50" charset="-128"/>
                <a:ea typeface="ＭＳ Ｐゴシック" panose="020B0600070205080204" pitchFamily="50" charset="-128"/>
              </a:rPr>
              <a:t>ベース</a:t>
            </a:r>
            <a:r>
              <a:rPr lang="ja-JP" altLang="en-US" sz="4050">
                <a:latin typeface="ＭＳ Ｐゴシック" panose="020B0600070205080204" pitchFamily="50" charset="-128"/>
                <a:ea typeface="ＭＳ Ｐゴシック" panose="020B0600070205080204" pitchFamily="50" charset="-128"/>
              </a:rPr>
              <a:t>に</a:t>
            </a:r>
            <a:r>
              <a:rPr lang="ja-JP" altLang="en-US" sz="4050" smtClean="0">
                <a:latin typeface="ＭＳ Ｐゴシック" panose="020B0600070205080204" pitchFamily="50" charset="-128"/>
                <a:ea typeface="ＭＳ Ｐゴシック" panose="020B0600070205080204" pitchFamily="50" charset="-128"/>
              </a:rPr>
              <a:t>した事例</a:t>
            </a:r>
            <a:endParaRPr lang="ja-JP" altLang="en-US" sz="4050" dirty="0">
              <a:latin typeface="ＭＳ Ｐゴシック" panose="020B0600070205080204" pitchFamily="50" charset="-128"/>
              <a:ea typeface="ＭＳ Ｐゴシック" panose="020B0600070205080204" pitchFamily="50" charset="-128"/>
            </a:endParaRPr>
          </a:p>
        </p:txBody>
      </p:sp>
      <p:sp>
        <p:nvSpPr>
          <p:cNvPr id="3" name="テキスト プレースホルダー 2"/>
          <p:cNvSpPr>
            <a:spLocks noGrp="1"/>
          </p:cNvSpPr>
          <p:nvPr>
            <p:ph type="body" idx="1"/>
          </p:nvPr>
        </p:nvSpPr>
        <p:spPr>
          <a:xfrm>
            <a:off x="1165860" y="4148472"/>
            <a:ext cx="7029260" cy="809863"/>
          </a:xfrm>
        </p:spPr>
        <p:txBody>
          <a:bodyPr>
            <a:normAutofit/>
          </a:bodyPr>
          <a:lstStyle/>
          <a:p>
            <a:r>
              <a:rPr lang="ja-JP" altLang="en-US" sz="2100">
                <a:latin typeface="ＭＳ Ｐゴシック" panose="020B0600070205080204" pitchFamily="50" charset="-128"/>
                <a:ea typeface="ＭＳ Ｐゴシック" panose="020B0600070205080204" pitchFamily="50" charset="-128"/>
              </a:rPr>
              <a:t>①知的障害者の地域生活に関する事例</a:t>
            </a:r>
            <a:r>
              <a:rPr lang="ja-JP" altLang="en-US" sz="2100" smtClean="0">
                <a:latin typeface="ＭＳ Ｐゴシック" panose="020B0600070205080204" pitchFamily="50" charset="-128"/>
                <a:ea typeface="ＭＳ Ｐゴシック" panose="020B0600070205080204" pitchFamily="50" charset="-128"/>
              </a:rPr>
              <a:t>紹介</a:t>
            </a:r>
            <a:endParaRPr lang="en-US" altLang="ja-JP" sz="2100" smtClean="0">
              <a:latin typeface="ＭＳ Ｐゴシック" panose="020B0600070205080204" pitchFamily="50" charset="-128"/>
              <a:ea typeface="ＭＳ Ｐゴシック" panose="020B0600070205080204" pitchFamily="50" charset="-128"/>
            </a:endParaRPr>
          </a:p>
          <a:p>
            <a:r>
              <a:rPr lang="ja-JP" altLang="en-US" sz="2100" smtClean="0">
                <a:latin typeface="ＭＳ Ｐゴシック" panose="020B0600070205080204" pitchFamily="50" charset="-128"/>
                <a:ea typeface="ＭＳ Ｐゴシック" panose="020B0600070205080204" pitchFamily="50" charset="-128"/>
              </a:rPr>
              <a:t>➁ </a:t>
            </a:r>
            <a:r>
              <a:rPr lang="en-US" altLang="ja-JP" sz="2100">
                <a:latin typeface="ＭＳ Ｐゴシック" panose="020B0600070205080204" pitchFamily="50" charset="-128"/>
                <a:ea typeface="ＭＳ Ｐゴシック" panose="020B0600070205080204" pitchFamily="50" charset="-128"/>
              </a:rPr>
              <a:t>24</a:t>
            </a:r>
            <a:r>
              <a:rPr lang="ja-JP" altLang="en-US" sz="2100">
                <a:latin typeface="ＭＳ Ｐゴシック" panose="020B0600070205080204" pitchFamily="50" charset="-128"/>
                <a:ea typeface="ＭＳ Ｐゴシック" panose="020B0600070205080204" pitchFamily="50" charset="-128"/>
              </a:rPr>
              <a:t>時間介護保障を求める事例紹介</a:t>
            </a:r>
            <a:endParaRPr lang="ja-JP" altLang="en-US" sz="2100" dirty="0">
              <a:solidFill>
                <a:schemeClr val="tx1"/>
              </a:solidFill>
              <a:latin typeface="ＭＳ Ｐゴシック" panose="020B0600070205080204" pitchFamily="50" charset="-128"/>
              <a:ea typeface="ＭＳ Ｐゴシック" panose="020B0600070205080204" pitchFamily="50" charset="-128"/>
            </a:endParaRPr>
          </a:p>
        </p:txBody>
      </p:sp>
      <p:sp>
        <p:nvSpPr>
          <p:cNvPr id="5" name="角丸四角形 4"/>
          <p:cNvSpPr/>
          <p:nvPr/>
        </p:nvSpPr>
        <p:spPr>
          <a:xfrm>
            <a:off x="7099184" y="63582"/>
            <a:ext cx="1977656" cy="45720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latin typeface="ＭＳ ゴシック" panose="020B0609070205080204" pitchFamily="49" charset="-128"/>
                <a:ea typeface="ＭＳ ゴシック" panose="020B0609070205080204" pitchFamily="49" charset="-128"/>
              </a:rPr>
              <a:t>基礎／発展／講師説明</a:t>
            </a:r>
          </a:p>
          <a:p>
            <a:pPr algn="ctr"/>
            <a:r>
              <a:rPr kumimoji="1" lang="en-US" altLang="ja-JP" sz="1200" smtClean="0">
                <a:latin typeface="ＭＳ ゴシック" panose="020B0609070205080204" pitchFamily="49" charset="-128"/>
                <a:ea typeface="ＭＳ ゴシック" panose="020B0609070205080204" pitchFamily="49" charset="-128"/>
              </a:rPr>
              <a:t>【</a:t>
            </a:r>
            <a:r>
              <a:rPr kumimoji="1" lang="ja-JP" altLang="en-US" sz="1200" smtClean="0">
                <a:latin typeface="ＭＳ ゴシック" panose="020B0609070205080204" pitchFamily="49" charset="-128"/>
                <a:ea typeface="ＭＳ ゴシック" panose="020B0609070205080204" pitchFamily="49" charset="-128"/>
              </a:rPr>
              <a:t>カリキュラム外</a:t>
            </a:r>
            <a:r>
              <a:rPr kumimoji="1" lang="en-US" altLang="ja-JP" sz="1200" smtClean="0">
                <a:latin typeface="ＭＳ ゴシック" panose="020B0609070205080204" pitchFamily="49" charset="-128"/>
                <a:ea typeface="ＭＳ ゴシック" panose="020B0609070205080204" pitchFamily="49" charset="-128"/>
              </a:rPr>
              <a:t>】</a:t>
            </a:r>
            <a:endParaRPr kumimoji="1" lang="ja-JP" altLang="en-US" sz="120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900306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200" dirty="0" smtClean="0">
                <a:latin typeface="ＭＳ Ｐゴシック" panose="020B0600070205080204" pitchFamily="50" charset="-128"/>
                <a:ea typeface="ＭＳ Ｐゴシック" panose="020B0600070205080204" pitchFamily="50" charset="-128"/>
              </a:rPr>
              <a:t>知的障害者の地域生活に関する事例紹介</a:t>
            </a:r>
            <a:endParaRPr kumimoji="1" lang="ja-JP" altLang="en-US" sz="3200"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a:xfrm>
            <a:off x="628650" y="1825625"/>
            <a:ext cx="8448190" cy="3360820"/>
          </a:xfrm>
        </p:spPr>
        <p:txBody>
          <a:bodyPr/>
          <a:lstStyle/>
          <a:p>
            <a:r>
              <a:rPr lang="ja-JP" altLang="en-US" dirty="0" smtClean="0">
                <a:latin typeface="ＭＳ Ｐゴシック" panose="020B0600070205080204" pitchFamily="50" charset="-128"/>
                <a:ea typeface="ＭＳ Ｐゴシック" panose="020B0600070205080204" pitchFamily="50" charset="-128"/>
              </a:rPr>
              <a:t>移動</a:t>
            </a:r>
            <a:r>
              <a:rPr kumimoji="1" lang="ja-JP" altLang="en-US" dirty="0" smtClean="0">
                <a:latin typeface="ＭＳ Ｐゴシック" panose="020B0600070205080204" pitchFamily="50" charset="-128"/>
                <a:ea typeface="ＭＳ Ｐゴシック" panose="020B0600070205080204" pitchFamily="50" charset="-128"/>
              </a:rPr>
              <a:t>支援を中心と</a:t>
            </a:r>
            <a:r>
              <a:rPr kumimoji="1" lang="ja-JP" altLang="en-US" smtClean="0">
                <a:latin typeface="ＭＳ Ｐゴシック" panose="020B0600070205080204" pitchFamily="50" charset="-128"/>
                <a:ea typeface="ＭＳ Ｐゴシック" panose="020B0600070205080204" pitchFamily="50" charset="-128"/>
              </a:rPr>
              <a:t>した関わり</a:t>
            </a:r>
            <a:r>
              <a:rPr lang="en-US" altLang="ja-JP" smtClean="0">
                <a:latin typeface="ＭＳ Ｐゴシック" panose="020B0600070205080204" pitchFamily="50" charset="-128"/>
                <a:ea typeface="ＭＳ Ｐゴシック" panose="020B0600070205080204" pitchFamily="50" charset="-128"/>
              </a:rPr>
              <a:t>(CRPD</a:t>
            </a:r>
            <a:r>
              <a:rPr lang="ja-JP" altLang="en-US" smtClean="0">
                <a:latin typeface="ＭＳ Ｐゴシック" panose="020B0600070205080204" pitchFamily="50" charset="-128"/>
                <a:ea typeface="ＭＳ Ｐゴシック" panose="020B0600070205080204" pitchFamily="50" charset="-128"/>
              </a:rPr>
              <a:t> </a:t>
            </a:r>
            <a:r>
              <a:rPr lang="ja-JP" altLang="en-US">
                <a:latin typeface="ＭＳ Ｐゴシック" panose="020B0600070205080204" pitchFamily="50" charset="-128"/>
                <a:ea typeface="ＭＳ Ｐゴシック" panose="020B0600070205080204" pitchFamily="50" charset="-128"/>
              </a:rPr>
              <a:t>第</a:t>
            </a:r>
            <a:r>
              <a:rPr lang="en-US" altLang="ja-JP">
                <a:latin typeface="ＭＳ Ｐゴシック" panose="020B0600070205080204" pitchFamily="50" charset="-128"/>
                <a:ea typeface="ＭＳ Ｐゴシック" panose="020B0600070205080204" pitchFamily="50" charset="-128"/>
              </a:rPr>
              <a:t>9</a:t>
            </a:r>
            <a:r>
              <a:rPr lang="ja-JP" altLang="en-US">
                <a:latin typeface="ＭＳ Ｐゴシック" panose="020B0600070205080204" pitchFamily="50" charset="-128"/>
                <a:ea typeface="ＭＳ Ｐゴシック" panose="020B0600070205080204" pitchFamily="50" charset="-128"/>
              </a:rPr>
              <a:t>条、第</a:t>
            </a:r>
            <a:r>
              <a:rPr lang="en-US" altLang="ja-JP">
                <a:latin typeface="ＭＳ Ｐゴシック" panose="020B0600070205080204" pitchFamily="50" charset="-128"/>
                <a:ea typeface="ＭＳ Ｐゴシック" panose="020B0600070205080204" pitchFamily="50" charset="-128"/>
              </a:rPr>
              <a:t>20</a:t>
            </a:r>
            <a:r>
              <a:rPr lang="ja-JP" altLang="en-US" smtClean="0">
                <a:latin typeface="ＭＳ Ｐゴシック" panose="020B0600070205080204" pitchFamily="50" charset="-128"/>
                <a:ea typeface="ＭＳ Ｐゴシック" panose="020B0600070205080204" pitchFamily="50" charset="-128"/>
              </a:rPr>
              <a:t>条</a:t>
            </a:r>
            <a:r>
              <a:rPr lang="en-US" altLang="ja-JP" smtClean="0">
                <a:latin typeface="ＭＳ Ｐゴシック" panose="020B0600070205080204" pitchFamily="50" charset="-128"/>
                <a:ea typeface="ＭＳ Ｐゴシック" panose="020B0600070205080204" pitchFamily="50" charset="-128"/>
              </a:rPr>
              <a:t>)</a:t>
            </a:r>
            <a:endParaRPr lang="en-US" altLang="ja-JP" dirty="0">
              <a:latin typeface="ＭＳ Ｐゴシック" panose="020B0600070205080204" pitchFamily="50" charset="-128"/>
              <a:ea typeface="ＭＳ Ｐゴシック" panose="020B0600070205080204" pitchFamily="50" charset="-128"/>
            </a:endParaRPr>
          </a:p>
          <a:p>
            <a:r>
              <a:rPr kumimoji="1" lang="ja-JP" altLang="en-US" dirty="0" smtClean="0">
                <a:latin typeface="ＭＳ Ｐゴシック" panose="020B0600070205080204" pitchFamily="50" charset="-128"/>
                <a:ea typeface="ＭＳ Ｐゴシック" panose="020B0600070205080204" pitchFamily="50" charset="-128"/>
              </a:rPr>
              <a:t>施設入所と</a:t>
            </a:r>
            <a:r>
              <a:rPr kumimoji="1" lang="ja-JP" altLang="en-US" smtClean="0">
                <a:latin typeface="ＭＳ Ｐゴシック" panose="020B0600070205080204" pitchFamily="50" charset="-128"/>
                <a:ea typeface="ＭＳ Ｐゴシック" panose="020B0600070205080204" pitchFamily="50" charset="-128"/>
              </a:rPr>
              <a:t>地域移行</a:t>
            </a:r>
            <a:r>
              <a:rPr lang="en-US" altLang="ja-JP" smtClean="0">
                <a:latin typeface="ＭＳ Ｐゴシック" panose="020B0600070205080204" pitchFamily="50" charset="-128"/>
                <a:ea typeface="ＭＳ Ｐゴシック" panose="020B0600070205080204" pitchFamily="50" charset="-128"/>
              </a:rPr>
              <a:t>(CRPD</a:t>
            </a:r>
            <a:r>
              <a:rPr lang="ja-JP" altLang="en-US" smtClean="0">
                <a:latin typeface="ＭＳ Ｐゴシック" panose="020B0600070205080204" pitchFamily="50" charset="-128"/>
                <a:ea typeface="ＭＳ Ｐゴシック" panose="020B0600070205080204" pitchFamily="50" charset="-128"/>
              </a:rPr>
              <a:t> </a:t>
            </a:r>
            <a:r>
              <a:rPr lang="ja-JP" altLang="en-US">
                <a:latin typeface="ＭＳ Ｐゴシック" panose="020B0600070205080204" pitchFamily="50" charset="-128"/>
                <a:ea typeface="ＭＳ Ｐゴシック" panose="020B0600070205080204" pitchFamily="50" charset="-128"/>
              </a:rPr>
              <a:t>第</a:t>
            </a:r>
            <a:r>
              <a:rPr lang="en-US" altLang="ja-JP">
                <a:latin typeface="ＭＳ Ｐゴシック" panose="020B0600070205080204" pitchFamily="50" charset="-128"/>
                <a:ea typeface="ＭＳ Ｐゴシック" panose="020B0600070205080204" pitchFamily="50" charset="-128"/>
              </a:rPr>
              <a:t>19</a:t>
            </a:r>
            <a:r>
              <a:rPr lang="ja-JP" altLang="en-US" smtClean="0">
                <a:latin typeface="ＭＳ Ｐゴシック" panose="020B0600070205080204" pitchFamily="50" charset="-128"/>
                <a:ea typeface="ＭＳ Ｐゴシック" panose="020B0600070205080204" pitchFamily="50" charset="-128"/>
              </a:rPr>
              <a:t>条</a:t>
            </a:r>
            <a:r>
              <a:rPr lang="en-US" altLang="ja-JP" smtClean="0">
                <a:latin typeface="ＭＳ Ｐゴシック" panose="020B0600070205080204" pitchFamily="50" charset="-128"/>
                <a:ea typeface="ＭＳ Ｐゴシック" panose="020B0600070205080204" pitchFamily="50" charset="-128"/>
              </a:rPr>
              <a:t>)</a:t>
            </a:r>
            <a:endParaRPr lang="en-US" altLang="ja-JP" dirty="0">
              <a:latin typeface="ＭＳ Ｐゴシック" panose="020B0600070205080204" pitchFamily="50" charset="-128"/>
              <a:ea typeface="ＭＳ Ｐゴシック" panose="020B0600070205080204" pitchFamily="50" charset="-128"/>
            </a:endParaRPr>
          </a:p>
          <a:p>
            <a:r>
              <a:rPr lang="ja-JP" altLang="en-US" dirty="0" smtClean="0">
                <a:latin typeface="ＭＳ Ｐゴシック" panose="020B0600070205080204" pitchFamily="50" charset="-128"/>
                <a:ea typeface="ＭＳ Ｐゴシック" panose="020B0600070205080204" pitchFamily="50" charset="-128"/>
              </a:rPr>
              <a:t>地域</a:t>
            </a:r>
            <a:r>
              <a:rPr lang="en-US" altLang="ja-JP" dirty="0" smtClean="0">
                <a:latin typeface="ＭＳ Ｐゴシック" panose="020B0600070205080204" pitchFamily="50" charset="-128"/>
                <a:ea typeface="ＭＳ Ｐゴシック" panose="020B0600070205080204" pitchFamily="50" charset="-128"/>
              </a:rPr>
              <a:t>20</a:t>
            </a:r>
            <a:r>
              <a:rPr lang="ja-JP" altLang="en-US" dirty="0" smtClean="0">
                <a:latin typeface="ＭＳ Ｐゴシック" panose="020B0600070205080204" pitchFamily="50" charset="-128"/>
                <a:ea typeface="ＭＳ Ｐゴシック" panose="020B0600070205080204" pitchFamily="50" charset="-128"/>
              </a:rPr>
              <a:t>団体の</a:t>
            </a:r>
            <a:r>
              <a:rPr kumimoji="1" lang="ja-JP" altLang="en-US" dirty="0" smtClean="0">
                <a:latin typeface="ＭＳ Ｐゴシック" panose="020B0600070205080204" pitchFamily="50" charset="-128"/>
                <a:ea typeface="ＭＳ Ｐゴシック" panose="020B0600070205080204" pitchFamily="50" charset="-128"/>
              </a:rPr>
              <a:t>介護派遣事業所によるチーム支援・透明性確保</a:t>
            </a:r>
            <a:endParaRPr kumimoji="1" lang="en-US" altLang="ja-JP" dirty="0" smtClean="0">
              <a:latin typeface="ＭＳ Ｐゴシック" panose="020B0600070205080204" pitchFamily="50" charset="-128"/>
              <a:ea typeface="ＭＳ Ｐゴシック" panose="020B0600070205080204" pitchFamily="50" charset="-128"/>
            </a:endParaRPr>
          </a:p>
          <a:p>
            <a:pPr lvl="1"/>
            <a:r>
              <a:rPr lang="ja-JP" altLang="en-US" dirty="0">
                <a:latin typeface="ＭＳ Ｐゴシック" panose="020B0600070205080204" pitchFamily="50" charset="-128"/>
                <a:ea typeface="ＭＳ Ｐゴシック" panose="020B0600070205080204" pitchFamily="50" charset="-128"/>
              </a:rPr>
              <a:t>一</a:t>
            </a:r>
            <a:r>
              <a:rPr lang="ja-JP" altLang="en-US" dirty="0" smtClean="0">
                <a:latin typeface="ＭＳ Ｐゴシック" panose="020B0600070205080204" pitchFamily="50" charset="-128"/>
                <a:ea typeface="ＭＳ Ｐゴシック" panose="020B0600070205080204" pitchFamily="50" charset="-128"/>
              </a:rPr>
              <a:t>つの事業所で支援を丸抱えせず、チームで支援することの重要性</a:t>
            </a:r>
            <a:endParaRPr lang="en-US" altLang="ja-JP" dirty="0" smtClean="0">
              <a:latin typeface="ＭＳ Ｐゴシック" panose="020B0600070205080204" pitchFamily="50" charset="-128"/>
              <a:ea typeface="ＭＳ Ｐゴシック" panose="020B0600070205080204" pitchFamily="50" charset="-128"/>
            </a:endParaRPr>
          </a:p>
          <a:p>
            <a:pPr lvl="1"/>
            <a:r>
              <a:rPr lang="ja-JP" altLang="en-US" smtClean="0">
                <a:latin typeface="ＭＳ Ｐゴシック" panose="020B0600070205080204" pitchFamily="50" charset="-128"/>
                <a:ea typeface="ＭＳ Ｐゴシック" panose="020B0600070205080204" pitchFamily="50" charset="-128"/>
              </a:rPr>
              <a:t>透明性</a:t>
            </a:r>
            <a:r>
              <a:rPr lang="ja-JP" altLang="en-US" dirty="0" smtClean="0">
                <a:latin typeface="ＭＳ Ｐゴシック" panose="020B0600070205080204" pitchFamily="50" charset="-128"/>
                <a:ea typeface="ＭＳ Ｐゴシック" panose="020B0600070205080204" pitchFamily="50" charset="-128"/>
              </a:rPr>
              <a:t>の確保</a:t>
            </a:r>
            <a:endParaRPr lang="en-US" altLang="ja-JP" dirty="0">
              <a:latin typeface="ＭＳ Ｐゴシック" panose="020B0600070205080204" pitchFamily="50" charset="-128"/>
              <a:ea typeface="ＭＳ Ｐゴシック" panose="020B0600070205080204" pitchFamily="50" charset="-128"/>
            </a:endParaRPr>
          </a:p>
        </p:txBody>
      </p:sp>
      <p:sp>
        <p:nvSpPr>
          <p:cNvPr id="5" name="角丸四角形 4"/>
          <p:cNvSpPr/>
          <p:nvPr/>
        </p:nvSpPr>
        <p:spPr>
          <a:xfrm>
            <a:off x="7099184" y="63582"/>
            <a:ext cx="1977656" cy="45720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latin typeface="ＭＳ ゴシック" panose="020B0609070205080204" pitchFamily="49" charset="-128"/>
                <a:ea typeface="ＭＳ ゴシック" panose="020B0609070205080204" pitchFamily="49" charset="-128"/>
              </a:rPr>
              <a:t>基礎／発展／講師説明</a:t>
            </a:r>
          </a:p>
          <a:p>
            <a:pPr algn="ctr"/>
            <a:r>
              <a:rPr kumimoji="1" lang="en-US" altLang="ja-JP" sz="1200" smtClean="0">
                <a:latin typeface="ＭＳ ゴシック" panose="020B0609070205080204" pitchFamily="49" charset="-128"/>
                <a:ea typeface="ＭＳ ゴシック" panose="020B0609070205080204" pitchFamily="49" charset="-128"/>
              </a:rPr>
              <a:t>【</a:t>
            </a:r>
            <a:r>
              <a:rPr kumimoji="1" lang="ja-JP" altLang="en-US" sz="1200" smtClean="0">
                <a:latin typeface="ＭＳ ゴシック" panose="020B0609070205080204" pitchFamily="49" charset="-128"/>
                <a:ea typeface="ＭＳ ゴシック" panose="020B0609070205080204" pitchFamily="49" charset="-128"/>
              </a:rPr>
              <a:t>カリキュラム外</a:t>
            </a:r>
            <a:r>
              <a:rPr kumimoji="1" lang="en-US" altLang="ja-JP" sz="1200" smtClean="0">
                <a:latin typeface="ＭＳ ゴシック" panose="020B0609070205080204" pitchFamily="49" charset="-128"/>
                <a:ea typeface="ＭＳ ゴシック" panose="020B0609070205080204" pitchFamily="49" charset="-128"/>
              </a:rPr>
              <a:t>】</a:t>
            </a:r>
            <a:endParaRPr kumimoji="1" lang="ja-JP" altLang="en-US" sz="120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189190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sz="3200" dirty="0" smtClean="0">
                <a:latin typeface="ＭＳ Ｐゴシック" panose="020B0600070205080204" pitchFamily="50" charset="-128"/>
                <a:ea typeface="ＭＳ Ｐゴシック" panose="020B0600070205080204" pitchFamily="50" charset="-128"/>
              </a:rPr>
              <a:t>24</a:t>
            </a:r>
            <a:r>
              <a:rPr lang="ja-JP" altLang="en-US" sz="3200" dirty="0" smtClean="0">
                <a:latin typeface="ＭＳ Ｐゴシック" panose="020B0600070205080204" pitchFamily="50" charset="-128"/>
                <a:ea typeface="ＭＳ Ｐゴシック" panose="020B0600070205080204" pitchFamily="50" charset="-128"/>
              </a:rPr>
              <a:t>時間介護保障を求める訴訟事例紹介</a:t>
            </a:r>
            <a:endParaRPr kumimoji="1" lang="ja-JP" altLang="en-US" sz="3200"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p:txBody>
          <a:bodyPr/>
          <a:lstStyle/>
          <a:p>
            <a:r>
              <a:rPr kumimoji="1" lang="ja-JP" altLang="en-US" dirty="0" smtClean="0">
                <a:latin typeface="ＭＳ Ｐゴシック" panose="020B0600070205080204" pitchFamily="50" charset="-128"/>
                <a:ea typeface="ＭＳ Ｐゴシック" panose="020B0600070205080204" pitchFamily="50" charset="-128"/>
              </a:rPr>
              <a:t>和歌山</a:t>
            </a:r>
            <a:r>
              <a:rPr kumimoji="1" lang="en-US" altLang="ja-JP" dirty="0" smtClean="0">
                <a:latin typeface="ＭＳ Ｐゴシック" panose="020B0600070205080204" pitchFamily="50" charset="-128"/>
                <a:ea typeface="ＭＳ Ｐゴシック" panose="020B0600070205080204" pitchFamily="50" charset="-128"/>
              </a:rPr>
              <a:t>ALS</a:t>
            </a:r>
            <a:r>
              <a:rPr kumimoji="1" lang="ja-JP" altLang="en-US" dirty="0" smtClean="0">
                <a:latin typeface="ＭＳ Ｐゴシック" panose="020B0600070205080204" pitchFamily="50" charset="-128"/>
                <a:ea typeface="ＭＳ Ｐゴシック" panose="020B0600070205080204" pitchFamily="50" charset="-128"/>
              </a:rPr>
              <a:t>訴訟</a:t>
            </a:r>
            <a:endParaRPr kumimoji="1" lang="en-US" altLang="ja-JP" dirty="0" smtClean="0">
              <a:latin typeface="ＭＳ Ｐゴシック" panose="020B0600070205080204" pitchFamily="50" charset="-128"/>
              <a:ea typeface="ＭＳ Ｐゴシック" panose="020B0600070205080204" pitchFamily="50" charset="-128"/>
            </a:endParaRPr>
          </a:p>
          <a:p>
            <a:pPr lvl="1"/>
            <a:r>
              <a:rPr kumimoji="1" lang="ja-JP" altLang="en-US" dirty="0" smtClean="0">
                <a:latin typeface="ＭＳ Ｐゴシック" panose="020B0600070205080204" pitchFamily="50" charset="-128"/>
                <a:ea typeface="ＭＳ Ｐゴシック" panose="020B0600070205080204" pitchFamily="50" charset="-128"/>
              </a:rPr>
              <a:t>訴訟を起こすに至った経緯</a:t>
            </a:r>
            <a:endParaRPr kumimoji="1" lang="en-US" altLang="ja-JP" dirty="0" smtClean="0">
              <a:latin typeface="ＭＳ Ｐゴシック" panose="020B0600070205080204" pitchFamily="50" charset="-128"/>
              <a:ea typeface="ＭＳ Ｐゴシック" panose="020B0600070205080204" pitchFamily="50" charset="-128"/>
            </a:endParaRPr>
          </a:p>
          <a:p>
            <a:pPr lvl="1"/>
            <a:endParaRPr lang="en-US" altLang="ja-JP" dirty="0">
              <a:latin typeface="ＭＳ Ｐゴシック" panose="020B0600070205080204" pitchFamily="50" charset="-128"/>
              <a:ea typeface="ＭＳ Ｐゴシック" panose="020B0600070205080204" pitchFamily="50" charset="-128"/>
            </a:endParaRPr>
          </a:p>
          <a:p>
            <a:pPr lvl="1"/>
            <a:r>
              <a:rPr kumimoji="1" lang="ja-JP" altLang="en-US" dirty="0" smtClean="0">
                <a:latin typeface="ＭＳ Ｐゴシック" panose="020B0600070205080204" pitchFamily="50" charset="-128"/>
                <a:ea typeface="ＭＳ Ｐゴシック" panose="020B0600070205080204" pitchFamily="50" charset="-128"/>
              </a:rPr>
              <a:t>勘案された事項</a:t>
            </a:r>
            <a:endParaRPr kumimoji="1" lang="en-US" altLang="ja-JP" dirty="0" smtClean="0">
              <a:latin typeface="ＭＳ Ｐゴシック" panose="020B0600070205080204" pitchFamily="50" charset="-128"/>
              <a:ea typeface="ＭＳ Ｐゴシック" panose="020B0600070205080204" pitchFamily="50" charset="-128"/>
            </a:endParaRPr>
          </a:p>
          <a:p>
            <a:pPr lvl="2"/>
            <a:r>
              <a:rPr lang="ja-JP" altLang="en-US" dirty="0" smtClean="0">
                <a:latin typeface="ＭＳ Ｐゴシック" panose="020B0600070205080204" pitchFamily="50" charset="-128"/>
                <a:ea typeface="ＭＳ Ｐゴシック" panose="020B0600070205080204" pitchFamily="50" charset="-128"/>
              </a:rPr>
              <a:t>障害者基本法にもとづく</a:t>
            </a:r>
            <a:r>
              <a:rPr kumimoji="1" lang="ja-JP" altLang="en-US" dirty="0" smtClean="0">
                <a:latin typeface="ＭＳ Ｐゴシック" panose="020B0600070205080204" pitchFamily="50" charset="-128"/>
                <a:ea typeface="ＭＳ Ｐゴシック" panose="020B0600070205080204" pitchFamily="50" charset="-128"/>
              </a:rPr>
              <a:t>障害者自立支援法の内容</a:t>
            </a:r>
            <a:endParaRPr kumimoji="1" lang="en-US" altLang="ja-JP" dirty="0" smtClean="0">
              <a:latin typeface="ＭＳ Ｐゴシック" panose="020B0600070205080204" pitchFamily="50" charset="-128"/>
              <a:ea typeface="ＭＳ Ｐゴシック" panose="020B0600070205080204" pitchFamily="50" charset="-128"/>
            </a:endParaRPr>
          </a:p>
          <a:p>
            <a:pPr lvl="2"/>
            <a:r>
              <a:rPr lang="en-US" altLang="ja-JP" dirty="0" smtClean="0">
                <a:latin typeface="ＭＳ Ｐゴシック" panose="020B0600070205080204" pitchFamily="50" charset="-128"/>
                <a:ea typeface="ＭＳ Ｐゴシック" panose="020B0600070205080204" pitchFamily="50" charset="-128"/>
              </a:rPr>
              <a:t>ALS</a:t>
            </a:r>
            <a:r>
              <a:rPr lang="ja-JP" altLang="en-US" dirty="0" smtClean="0">
                <a:latin typeface="ＭＳ Ｐゴシック" panose="020B0600070205080204" pitchFamily="50" charset="-128"/>
                <a:ea typeface="ＭＳ Ｐゴシック" panose="020B0600070205080204" pitchFamily="50" charset="-128"/>
              </a:rPr>
              <a:t>当事者の状況について</a:t>
            </a:r>
            <a:endParaRPr lang="en-US" altLang="ja-JP" dirty="0" smtClean="0">
              <a:latin typeface="ＭＳ Ｐゴシック" panose="020B0600070205080204" pitchFamily="50" charset="-128"/>
              <a:ea typeface="ＭＳ Ｐゴシック" panose="020B0600070205080204" pitchFamily="50" charset="-128"/>
            </a:endParaRPr>
          </a:p>
          <a:p>
            <a:pPr marL="685800" lvl="2"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a:t>
            </a:r>
            <a:r>
              <a:rPr lang="ja-JP" altLang="en-US" dirty="0">
                <a:latin typeface="ＭＳ Ｐゴシック" panose="020B0600070205080204" pitchFamily="50" charset="-128"/>
                <a:ea typeface="ＭＳ Ｐゴシック" panose="020B0600070205080204" pitchFamily="50" charset="-128"/>
              </a:rPr>
              <a:t>１）妻は高齢で健康に不安が</a:t>
            </a:r>
            <a:r>
              <a:rPr lang="ja-JP" altLang="en-US" dirty="0" smtClean="0">
                <a:latin typeface="ＭＳ Ｐゴシック" panose="020B0600070205080204" pitchFamily="50" charset="-128"/>
                <a:ea typeface="ＭＳ Ｐゴシック" panose="020B0600070205080204" pitchFamily="50" charset="-128"/>
              </a:rPr>
              <a:t>ある</a:t>
            </a:r>
            <a:endParaRPr lang="en-US" altLang="ja-JP" dirty="0">
              <a:latin typeface="ＭＳ Ｐゴシック" panose="020B0600070205080204" pitchFamily="50" charset="-128"/>
              <a:ea typeface="ＭＳ Ｐゴシック" panose="020B0600070205080204" pitchFamily="50" charset="-128"/>
            </a:endParaRPr>
          </a:p>
          <a:p>
            <a:pPr marL="685800" lvl="2" indent="0">
              <a:buNone/>
            </a:pPr>
            <a:r>
              <a:rPr lang="ja-JP" altLang="en-US" dirty="0" smtClean="0">
                <a:latin typeface="ＭＳ Ｐゴシック" panose="020B0600070205080204" pitchFamily="50" charset="-128"/>
                <a:ea typeface="ＭＳ Ｐゴシック" panose="020B0600070205080204" pitchFamily="50" charset="-128"/>
              </a:rPr>
              <a:t>　（</a:t>
            </a:r>
            <a:r>
              <a:rPr lang="ja-JP" altLang="en-US" dirty="0">
                <a:latin typeface="ＭＳ Ｐゴシック" panose="020B0600070205080204" pitchFamily="50" charset="-128"/>
                <a:ea typeface="ＭＳ Ｐゴシック" panose="020B0600070205080204" pitchFamily="50" charset="-128"/>
              </a:rPr>
              <a:t>２）男性の人工呼吸器が正常に動作しているか頻繁な確認が</a:t>
            </a:r>
            <a:r>
              <a:rPr lang="ja-JP" altLang="en-US" dirty="0" smtClean="0">
                <a:latin typeface="ＭＳ Ｐゴシック" panose="020B0600070205080204" pitchFamily="50" charset="-128"/>
                <a:ea typeface="ＭＳ Ｐゴシック" panose="020B0600070205080204" pitchFamily="50" charset="-128"/>
              </a:rPr>
              <a:t>必要</a:t>
            </a:r>
            <a:endParaRPr lang="en-US" altLang="ja-JP" dirty="0" smtClean="0">
              <a:latin typeface="ＭＳ Ｐゴシック" panose="020B0600070205080204" pitchFamily="50" charset="-128"/>
              <a:ea typeface="ＭＳ Ｐゴシック" panose="020B0600070205080204" pitchFamily="50" charset="-128"/>
            </a:endParaRPr>
          </a:p>
          <a:p>
            <a:pPr marL="685800" lvl="2"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a:t>
            </a:r>
            <a:r>
              <a:rPr lang="ja-JP" altLang="en-US" dirty="0">
                <a:latin typeface="ＭＳ Ｐゴシック" panose="020B0600070205080204" pitchFamily="50" charset="-128"/>
                <a:ea typeface="ＭＳ Ｐゴシック" panose="020B0600070205080204" pitchFamily="50" charset="-128"/>
              </a:rPr>
              <a:t>３）流動食の提供に細心の注意が</a:t>
            </a:r>
            <a:r>
              <a:rPr lang="ja-JP" altLang="en-US" dirty="0" smtClean="0">
                <a:latin typeface="ＭＳ Ｐゴシック" panose="020B0600070205080204" pitchFamily="50" charset="-128"/>
                <a:ea typeface="ＭＳ Ｐゴシック" panose="020B0600070205080204" pitchFamily="50" charset="-128"/>
              </a:rPr>
              <a:t>必要</a:t>
            </a:r>
            <a:endParaRPr lang="en-US" altLang="ja-JP" dirty="0" smtClean="0">
              <a:latin typeface="ＭＳ Ｐゴシック" panose="020B0600070205080204" pitchFamily="50" charset="-128"/>
              <a:ea typeface="ＭＳ Ｐゴシック" panose="020B0600070205080204" pitchFamily="50" charset="-128"/>
            </a:endParaRPr>
          </a:p>
          <a:p>
            <a:pPr marL="685800" lvl="2" indent="0">
              <a:buNone/>
            </a:pPr>
            <a:endParaRPr lang="en-US" altLang="ja-JP" dirty="0">
              <a:latin typeface="ＭＳ Ｐゴシック" panose="020B0600070205080204" pitchFamily="50" charset="-128"/>
              <a:ea typeface="ＭＳ Ｐゴシック" panose="020B0600070205080204" pitchFamily="50" charset="-128"/>
            </a:endParaRPr>
          </a:p>
          <a:p>
            <a:pPr lvl="1"/>
            <a:r>
              <a:rPr lang="en-US" altLang="ja-JP" dirty="0" smtClean="0">
                <a:latin typeface="ＭＳ Ｐゴシック" panose="020B0600070205080204" pitchFamily="50" charset="-128"/>
                <a:ea typeface="ＭＳ Ｐゴシック" panose="020B0600070205080204" pitchFamily="50" charset="-128"/>
              </a:rPr>
              <a:t>1</a:t>
            </a:r>
            <a:r>
              <a:rPr lang="ja-JP" altLang="en-US" dirty="0" smtClean="0">
                <a:latin typeface="ＭＳ Ｐゴシック" panose="020B0600070205080204" pitchFamily="50" charset="-128"/>
                <a:ea typeface="ＭＳ Ｐゴシック" panose="020B0600070205080204" pitchFamily="50" charset="-128"/>
              </a:rPr>
              <a:t>日</a:t>
            </a:r>
            <a:r>
              <a:rPr lang="en-US" altLang="ja-JP" dirty="0" smtClean="0">
                <a:latin typeface="ＭＳ Ｐゴシック" panose="020B0600070205080204" pitchFamily="50" charset="-128"/>
                <a:ea typeface="ＭＳ Ｐゴシック" panose="020B0600070205080204" pitchFamily="50" charset="-128"/>
              </a:rPr>
              <a:t>11.5</a:t>
            </a:r>
            <a:r>
              <a:rPr lang="ja-JP" altLang="en-US" dirty="0" smtClean="0">
                <a:latin typeface="ＭＳ Ｐゴシック" panose="020B0600070205080204" pitchFamily="50" charset="-128"/>
                <a:ea typeface="ＭＳ Ｐゴシック" panose="020B0600070205080204" pitchFamily="50" charset="-128"/>
              </a:rPr>
              <a:t>時間から</a:t>
            </a:r>
            <a:r>
              <a:rPr lang="en-US" altLang="ja-JP" dirty="0" smtClean="0">
                <a:latin typeface="ＭＳ Ｐゴシック" panose="020B0600070205080204" pitchFamily="50" charset="-128"/>
                <a:ea typeface="ＭＳ Ｐゴシック" panose="020B0600070205080204" pitchFamily="50" charset="-128"/>
              </a:rPr>
              <a:t>21</a:t>
            </a:r>
            <a:r>
              <a:rPr lang="ja-JP" altLang="en-US" dirty="0" smtClean="0">
                <a:latin typeface="ＭＳ Ｐゴシック" panose="020B0600070205080204" pitchFamily="50" charset="-128"/>
                <a:ea typeface="ＭＳ Ｐゴシック" panose="020B0600070205080204" pitchFamily="50" charset="-128"/>
              </a:rPr>
              <a:t>時間の介護保障を獲得</a:t>
            </a:r>
            <a:endParaRPr lang="ja-JP" altLang="en-US" dirty="0">
              <a:latin typeface="ＭＳ Ｐゴシック" panose="020B0600070205080204" pitchFamily="50" charset="-128"/>
              <a:ea typeface="ＭＳ Ｐゴシック" panose="020B0600070205080204" pitchFamily="50" charset="-128"/>
            </a:endParaRPr>
          </a:p>
          <a:p>
            <a:pPr lvl="3"/>
            <a:endParaRPr lang="en-US" altLang="ja-JP" dirty="0" smtClean="0"/>
          </a:p>
          <a:p>
            <a:pPr lvl="2"/>
            <a:endParaRPr kumimoji="1" lang="en-US" altLang="ja-JP" dirty="0"/>
          </a:p>
          <a:p>
            <a:pPr lvl="1"/>
            <a:endParaRPr kumimoji="1" lang="en-US" altLang="ja-JP" dirty="0" smtClean="0"/>
          </a:p>
        </p:txBody>
      </p:sp>
      <p:sp>
        <p:nvSpPr>
          <p:cNvPr id="5" name="角丸四角形 4"/>
          <p:cNvSpPr/>
          <p:nvPr/>
        </p:nvSpPr>
        <p:spPr>
          <a:xfrm>
            <a:off x="7099184" y="63582"/>
            <a:ext cx="1977656" cy="45720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latin typeface="ＭＳ ゴシック" panose="020B0609070205080204" pitchFamily="49" charset="-128"/>
                <a:ea typeface="ＭＳ ゴシック" panose="020B0609070205080204" pitchFamily="49" charset="-128"/>
              </a:rPr>
              <a:t>基礎／発展／講師説明</a:t>
            </a:r>
          </a:p>
          <a:p>
            <a:pPr algn="ctr"/>
            <a:r>
              <a:rPr kumimoji="1" lang="en-US" altLang="ja-JP" sz="1200" smtClean="0">
                <a:latin typeface="ＭＳ ゴシック" panose="020B0609070205080204" pitchFamily="49" charset="-128"/>
                <a:ea typeface="ＭＳ ゴシック" panose="020B0609070205080204" pitchFamily="49" charset="-128"/>
              </a:rPr>
              <a:t>【</a:t>
            </a:r>
            <a:r>
              <a:rPr kumimoji="1" lang="ja-JP" altLang="en-US" sz="1200" smtClean="0">
                <a:latin typeface="ＭＳ ゴシック" panose="020B0609070205080204" pitchFamily="49" charset="-128"/>
                <a:ea typeface="ＭＳ ゴシック" panose="020B0609070205080204" pitchFamily="49" charset="-128"/>
              </a:rPr>
              <a:t>カリキュラム外</a:t>
            </a:r>
            <a:r>
              <a:rPr kumimoji="1" lang="en-US" altLang="ja-JP" sz="1200" smtClean="0">
                <a:latin typeface="ＭＳ ゴシック" panose="020B0609070205080204" pitchFamily="49" charset="-128"/>
                <a:ea typeface="ＭＳ ゴシック" panose="020B0609070205080204" pitchFamily="49" charset="-128"/>
              </a:rPr>
              <a:t>】</a:t>
            </a:r>
            <a:endParaRPr kumimoji="1" lang="ja-JP" altLang="en-US" sz="120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3284199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smtClean="0">
                <a:latin typeface="ＭＳ Ｐゴシック" panose="020B0600070205080204" pitchFamily="50" charset="-128"/>
                <a:ea typeface="ＭＳ Ｐゴシック" panose="020B0600070205080204" pitchFamily="50" charset="-128"/>
              </a:rPr>
              <a:t>制度に基づく</a:t>
            </a:r>
            <a:r>
              <a:rPr kumimoji="1" lang="ja-JP" altLang="en-US" sz="4000" smtClean="0">
                <a:latin typeface="ＭＳ Ｐゴシック" panose="020B0600070205080204" pitchFamily="50" charset="-128"/>
                <a:ea typeface="ＭＳ Ｐゴシック" panose="020B0600070205080204" pitchFamily="50" charset="-128"/>
              </a:rPr>
              <a:t>ケアマネジメント</a:t>
            </a:r>
            <a:endParaRPr kumimoji="1" lang="ja-JP" altLang="en-US" sz="4000" strike="sngStrike" dirty="0"/>
          </a:p>
        </p:txBody>
      </p:sp>
      <p:sp>
        <p:nvSpPr>
          <p:cNvPr id="3" name="テキスト プレースホルダー 2"/>
          <p:cNvSpPr>
            <a:spLocks noGrp="1"/>
          </p:cNvSpPr>
          <p:nvPr>
            <p:ph type="body" idx="1"/>
          </p:nvPr>
        </p:nvSpPr>
        <p:spPr/>
        <p:txBody>
          <a:bodyPr/>
          <a:lstStyle/>
          <a:p>
            <a:endParaRPr kumimoji="1" lang="ja-JP" altLang="en-US" dirty="0"/>
          </a:p>
        </p:txBody>
      </p:sp>
      <p:sp>
        <p:nvSpPr>
          <p:cNvPr id="5" name="角丸四角形 4"/>
          <p:cNvSpPr/>
          <p:nvPr/>
        </p:nvSpPr>
        <p:spPr>
          <a:xfrm>
            <a:off x="7099184" y="63582"/>
            <a:ext cx="1977656" cy="45720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latin typeface="ＭＳ ゴシック" panose="020B0609070205080204" pitchFamily="49" charset="-128"/>
                <a:ea typeface="ＭＳ ゴシック" panose="020B0609070205080204" pitchFamily="49" charset="-128"/>
              </a:rPr>
              <a:t>基礎／発展／講師説明</a:t>
            </a:r>
          </a:p>
          <a:p>
            <a:pPr algn="ctr"/>
            <a:r>
              <a:rPr kumimoji="1" lang="en-US" altLang="ja-JP" sz="1200" smtClean="0">
                <a:latin typeface="ＭＳ ゴシック" panose="020B0609070205080204" pitchFamily="49" charset="-128"/>
                <a:ea typeface="ＭＳ ゴシック" panose="020B0609070205080204" pitchFamily="49" charset="-128"/>
              </a:rPr>
              <a:t>【</a:t>
            </a:r>
            <a:r>
              <a:rPr kumimoji="1" lang="ja-JP" altLang="en-US" sz="1200" smtClean="0">
                <a:latin typeface="ＭＳ ゴシック" panose="020B0609070205080204" pitchFamily="49" charset="-128"/>
                <a:ea typeface="ＭＳ ゴシック" panose="020B0609070205080204" pitchFamily="49" charset="-128"/>
              </a:rPr>
              <a:t>カリキュラム外</a:t>
            </a:r>
            <a:r>
              <a:rPr kumimoji="1" lang="en-US" altLang="ja-JP" sz="1200" smtClean="0">
                <a:latin typeface="ＭＳ ゴシック" panose="020B0609070205080204" pitchFamily="49" charset="-128"/>
                <a:ea typeface="ＭＳ ゴシック" panose="020B0609070205080204" pitchFamily="49" charset="-128"/>
              </a:rPr>
              <a:t>】</a:t>
            </a:r>
            <a:endParaRPr kumimoji="1" lang="ja-JP" altLang="en-US" sz="120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3887794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1240</TotalTime>
  <Words>9153</Words>
  <Application>Microsoft Office PowerPoint</Application>
  <PresentationFormat>画面に合わせる (4:3)</PresentationFormat>
  <Paragraphs>865</Paragraphs>
  <Slides>47</Slides>
  <Notes>46</Notes>
  <HiddenSlides>0</HiddenSlides>
  <MMClips>0</MMClips>
  <ScaleCrop>false</ScaleCrop>
  <HeadingPairs>
    <vt:vector size="6" baseType="variant">
      <vt:variant>
        <vt:lpstr>使用されているフォント</vt:lpstr>
      </vt:variant>
      <vt:variant>
        <vt:i4>17</vt:i4>
      </vt:variant>
      <vt:variant>
        <vt:lpstr>テーマ</vt:lpstr>
      </vt:variant>
      <vt:variant>
        <vt:i4>1</vt:i4>
      </vt:variant>
      <vt:variant>
        <vt:lpstr>スライド タイトル</vt:lpstr>
      </vt:variant>
      <vt:variant>
        <vt:i4>47</vt:i4>
      </vt:variant>
    </vt:vector>
  </HeadingPairs>
  <TitlesOfParts>
    <vt:vector size="65" baseType="lpstr">
      <vt:lpstr>ＤＦ特太ゴシック体</vt:lpstr>
      <vt:lpstr>ＤＨＰ特太ゴシック体</vt:lpstr>
      <vt:lpstr>ＤＨＰ平成明朝体W7</vt:lpstr>
      <vt:lpstr>HGPｺﾞｼｯｸM</vt:lpstr>
      <vt:lpstr>HG丸ｺﾞｼｯｸM-PRO</vt:lpstr>
      <vt:lpstr>ＭＳ Ｐゴシック</vt:lpstr>
      <vt:lpstr>ＭＳ ゴシック</vt:lpstr>
      <vt:lpstr>新細明體</vt:lpstr>
      <vt:lpstr>メイリオ</vt:lpstr>
      <vt:lpstr>游ゴシック</vt:lpstr>
      <vt:lpstr>游ゴシック Light</vt:lpstr>
      <vt:lpstr>Arial</vt:lpstr>
      <vt:lpstr>Calibri</vt:lpstr>
      <vt:lpstr>Calibri Light</vt:lpstr>
      <vt:lpstr>Century Gothic</vt:lpstr>
      <vt:lpstr>JustUnitMarkG</vt:lpstr>
      <vt:lpstr>Wingdings</vt:lpstr>
      <vt:lpstr>Office テーマ</vt:lpstr>
      <vt:lpstr>相談支援(障害児者支援)の目的</vt:lpstr>
      <vt:lpstr>PowerPoint プレゼンテーション</vt:lpstr>
      <vt:lpstr>PowerPoint プレゼンテーション</vt:lpstr>
      <vt:lpstr>PowerPoint プレゼンテーション</vt:lpstr>
      <vt:lpstr> 相談支援(障害児者支援)の目的</vt:lpstr>
      <vt:lpstr>権利条約(CRPD)をベースにした事例</vt:lpstr>
      <vt:lpstr>知的障害者の地域生活に関する事例紹介</vt:lpstr>
      <vt:lpstr>24時間介護保障を求める訴訟事例紹介</vt:lpstr>
      <vt:lpstr>制度に基づくケアマネジメント</vt:lpstr>
      <vt:lpstr>相談支援とサービスの基本 (制度に基づくケアマネジメント)</vt:lpstr>
      <vt:lpstr>介護保険サービスを中心としたケアマネジメントとサービスの基本</vt:lpstr>
      <vt:lpstr>障害福祉サービスを中心としたケアマネジメント(相談支援)とサービスの基本</vt:lpstr>
      <vt:lpstr>相談支援事業の歴史・背景</vt:lpstr>
      <vt:lpstr>障害当事者の運動について</vt:lpstr>
      <vt:lpstr>障害者運動の歴史① （自立生活運動の例）</vt:lpstr>
      <vt:lpstr>自立生活運動の理念</vt:lpstr>
      <vt:lpstr>ピアカウンセリングとは</vt:lpstr>
      <vt:lpstr>ILプログラム（自立生活プログラム）</vt:lpstr>
      <vt:lpstr>障害者運動の歴史②  （精神障害者の当事者活動と障害福祉）</vt:lpstr>
      <vt:lpstr>PowerPoint プレゼンテーション</vt:lpstr>
      <vt:lpstr>障害者運動からみた相談支援事業</vt:lpstr>
      <vt:lpstr>運動史からみた相談支援事業①</vt:lpstr>
      <vt:lpstr>運動史からみた相談支援事業②</vt:lpstr>
      <vt:lpstr>運動史からみた相談支援事業③</vt:lpstr>
      <vt:lpstr>運動史からみた相談支援事業④</vt:lpstr>
      <vt:lpstr>障害者の権利条約第19条について</vt:lpstr>
      <vt:lpstr>国連障害者権利条約の国内適応</vt:lpstr>
      <vt:lpstr>障害福祉の法制度について</vt:lpstr>
      <vt:lpstr>PowerPoint プレゼンテーション</vt:lpstr>
      <vt:lpstr>障害者への相談支援事業の経緯</vt:lpstr>
      <vt:lpstr>障害者の相談支援とは</vt:lpstr>
      <vt:lpstr>相談支援専門員に求められるあり方</vt:lpstr>
      <vt:lpstr>障害者の相談支援とは何か①</vt:lpstr>
      <vt:lpstr>ケアマネジメントの類型① 全面的ケアマネジメント</vt:lpstr>
      <vt:lpstr>ケアマネジメントの類型② 部分的ケアマネジメント</vt:lpstr>
      <vt:lpstr>ケアマネジメントの類型③ セルフケアマネジメント</vt:lpstr>
      <vt:lpstr>障害者の相談支援とは何か②</vt:lpstr>
      <vt:lpstr>相談支援専門員の業務と その遂行に必要な力</vt:lpstr>
      <vt:lpstr>相談支援専門員の業務とその遂行に必要な力</vt:lpstr>
      <vt:lpstr>相談支援の今後</vt:lpstr>
      <vt:lpstr> 現行の相談支援体制の概略</vt:lpstr>
      <vt:lpstr>重層的な相談支援体制</vt:lpstr>
      <vt:lpstr>PowerPoint プレゼンテーション</vt:lpstr>
      <vt:lpstr>相談支援の今後③</vt:lpstr>
      <vt:lpstr>相談支援の今後①</vt:lpstr>
      <vt:lpstr>相談支援の今後②</vt:lpstr>
      <vt:lpstr>相談支援の今後③</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相談支援概論 相談支援の目的</dc:title>
  <dc:creator>藤川 雄一(fujikawa-yuuichi.ca6)</dc:creator>
  <cp:lastModifiedBy>藤川 雄一(fujikawa-yuuichi.ca6)</cp:lastModifiedBy>
  <cp:revision>63</cp:revision>
  <cp:lastPrinted>2019-08-19T00:39:19Z</cp:lastPrinted>
  <dcterms:modified xsi:type="dcterms:W3CDTF">2019-08-26T01:45:31Z</dcterms:modified>
</cp:coreProperties>
</file>