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326" r:id="rId2"/>
    <p:sldId id="327" r:id="rId3"/>
    <p:sldId id="329" r:id="rId4"/>
    <p:sldId id="330" r:id="rId5"/>
    <p:sldId id="256" r:id="rId6"/>
    <p:sldId id="299" r:id="rId7"/>
    <p:sldId id="302" r:id="rId8"/>
    <p:sldId id="303" r:id="rId9"/>
    <p:sldId id="304" r:id="rId10"/>
    <p:sldId id="323" r:id="rId11"/>
    <p:sldId id="308" r:id="rId12"/>
    <p:sldId id="307" r:id="rId13"/>
    <p:sldId id="331" r:id="rId14"/>
    <p:sldId id="309" r:id="rId15"/>
    <p:sldId id="310" r:id="rId16"/>
    <p:sldId id="311" r:id="rId17"/>
    <p:sldId id="312" r:id="rId18"/>
    <p:sldId id="313" r:id="rId19"/>
    <p:sldId id="314" r:id="rId20"/>
    <p:sldId id="315" r:id="rId21"/>
    <p:sldId id="332" r:id="rId22"/>
    <p:sldId id="316" r:id="rId23"/>
    <p:sldId id="324" r:id="rId24"/>
    <p:sldId id="317" r:id="rId25"/>
    <p:sldId id="318" r:id="rId26"/>
    <p:sldId id="319" r:id="rId27"/>
    <p:sldId id="320" r:id="rId28"/>
    <p:sldId id="321" r:id="rId29"/>
    <p:sldId id="261" r:id="rId30"/>
    <p:sldId id="300" r:id="rId31"/>
    <p:sldId id="264" r:id="rId32"/>
    <p:sldId id="291" r:id="rId33"/>
    <p:sldId id="290" r:id="rId34"/>
    <p:sldId id="325" r:id="rId35"/>
    <p:sldId id="288" r:id="rId36"/>
    <p:sldId id="301" r:id="rId37"/>
    <p:sldId id="292" r:id="rId38"/>
    <p:sldId id="260" r:id="rId3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046" autoAdjust="0"/>
  </p:normalViewPr>
  <p:slideViewPr>
    <p:cSldViewPr>
      <p:cViewPr varScale="1">
        <p:scale>
          <a:sx n="120" d="100"/>
          <a:sy n="120" d="100"/>
        </p:scale>
        <p:origin x="1068"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832"/>
    </p:cViewPr>
  </p:sorterViewPr>
  <p:notesViewPr>
    <p:cSldViewPr>
      <p:cViewPr varScale="1">
        <p:scale>
          <a:sx n="86" d="100"/>
          <a:sy n="86" d="100"/>
        </p:scale>
        <p:origin x="3786"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65EB2E-BE53-4504-AB1F-46391BC94185}" type="datetimeFigureOut">
              <a:rPr kumimoji="1" lang="ja-JP" altLang="en-US" smtClean="0"/>
              <a:t>2019/10/9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BD4904-88E3-4337-B015-69759E71499F}" type="slidenum">
              <a:rPr kumimoji="1" lang="ja-JP" altLang="en-US" smtClean="0"/>
              <a:t>‹#›</a:t>
            </a:fld>
            <a:endParaRPr kumimoji="1" lang="ja-JP" altLang="en-US"/>
          </a:p>
        </p:txBody>
      </p:sp>
    </p:spTree>
    <p:extLst>
      <p:ext uri="{BB962C8B-B14F-4D97-AF65-F5344CB8AC3E}">
        <p14:creationId xmlns:p14="http://schemas.microsoft.com/office/powerpoint/2010/main" val="38541260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70400" cy="33528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1</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17390542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今までの話をまとめると、スライドのとおりになります。</a:t>
            </a:r>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11</a:t>
            </a:fld>
            <a:endParaRPr kumimoji="1" lang="ja-JP" altLang="en-US"/>
          </a:p>
        </p:txBody>
      </p:sp>
    </p:spTree>
    <p:extLst>
      <p:ext uri="{BB962C8B-B14F-4D97-AF65-F5344CB8AC3E}">
        <p14:creationId xmlns:p14="http://schemas.microsoft.com/office/powerpoint/2010/main" val="28392434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このように、脱施設化、地域生活中心のケアに向かう動きの中で、多様な地域の社会資源を調整する仕組みとして、ケアマネジメントという技術が必要になりました。</a:t>
            </a:r>
            <a:endParaRPr kumimoji="1" lang="en-US" altLang="ja-JP" dirty="0" smtClean="0"/>
          </a:p>
          <a:p>
            <a:r>
              <a:rPr kumimoji="1" lang="ja-JP" altLang="en-US" dirty="0" smtClean="0"/>
              <a:t>ただし、この他にも、必要とされた背景がいくつかあります。</a:t>
            </a:r>
            <a:endParaRPr kumimoji="1" lang="en-US" altLang="ja-JP" dirty="0" smtClean="0"/>
          </a:p>
          <a:p>
            <a:r>
              <a:rPr kumimoji="1" lang="ja-JP" altLang="en-US" dirty="0" smtClean="0"/>
              <a:t>それが、この６点になります。</a:t>
            </a:r>
            <a:endParaRPr kumimoji="1" lang="en-US" altLang="ja-JP" dirty="0" smtClean="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12</a:t>
            </a:fld>
            <a:endParaRPr kumimoji="1" lang="ja-JP" altLang="en-US"/>
          </a:p>
        </p:txBody>
      </p:sp>
    </p:spTree>
    <p:extLst>
      <p:ext uri="{BB962C8B-B14F-4D97-AF65-F5344CB8AC3E}">
        <p14:creationId xmlns:p14="http://schemas.microsoft.com/office/powerpoint/2010/main" val="20029563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今まではアメリカの歴史的な流れについての話でした。</a:t>
            </a:r>
            <a:endParaRPr kumimoji="1" lang="en-US" altLang="ja-JP" dirty="0" smtClean="0"/>
          </a:p>
          <a:p>
            <a:r>
              <a:rPr kumimoji="1" lang="ja-JP" altLang="en-US" dirty="0" smtClean="0"/>
              <a:t>それでは、日本の現状はどうでしょうか？</a:t>
            </a:r>
            <a:endParaRPr kumimoji="1" lang="en-US" altLang="ja-JP" dirty="0" smtClean="0"/>
          </a:p>
          <a:p>
            <a:r>
              <a:rPr kumimoji="1" lang="ja-JP" altLang="en-US" dirty="0" smtClean="0"/>
              <a:t>障害者ケアガイドラインに書かれている内容を参考にして、今の現状を考えてみました。</a:t>
            </a:r>
            <a:endParaRPr kumimoji="1" lang="en-US" altLang="ja-JP" dirty="0" smtClean="0"/>
          </a:p>
          <a:p>
            <a:r>
              <a:rPr kumimoji="1" lang="ja-JP" altLang="en-US" dirty="0" smtClean="0"/>
              <a:t>実際に、障害福祉サービスはサービス種、サービス量ともに拡大傾向にあります。</a:t>
            </a:r>
            <a:endParaRPr kumimoji="1" lang="en-US" altLang="ja-JP" dirty="0" smtClean="0"/>
          </a:p>
          <a:p>
            <a:r>
              <a:rPr kumimoji="1" lang="ja-JP" altLang="en-US" dirty="0" smtClean="0"/>
              <a:t>しかし、地域にはまだまだ行き渡っていない現状もあります。</a:t>
            </a:r>
            <a:endParaRPr kumimoji="1" lang="en-US" altLang="ja-JP" dirty="0" smtClean="0"/>
          </a:p>
          <a:p>
            <a:endParaRPr kumimoji="1" lang="en-US" altLang="ja-JP" dirty="0" smtClean="0"/>
          </a:p>
          <a:p>
            <a:r>
              <a:rPr kumimoji="1" lang="ja-JP" altLang="en-US" dirty="0" smtClean="0"/>
              <a:t>そのため、障害当事者や家族の多様なニーズを把握すること、複数の資源を一体的・総合的に提供することが求められます。</a:t>
            </a:r>
            <a:endParaRPr kumimoji="1" lang="en-US" altLang="ja-JP" dirty="0" smtClean="0"/>
          </a:p>
          <a:p>
            <a:r>
              <a:rPr kumimoji="1" lang="ja-JP" altLang="en-US" dirty="0" smtClean="0"/>
              <a:t>また不足している資源についてはそれに気づき、開発することが求められます。</a:t>
            </a:r>
            <a:endParaRPr kumimoji="1" lang="en-US" altLang="ja-JP" dirty="0" smtClean="0"/>
          </a:p>
          <a:p>
            <a:r>
              <a:rPr kumimoji="1" lang="ja-JP" altLang="en-US" dirty="0" smtClean="0"/>
              <a:t>このような背景から、相談支援専門員はケアマネジメントを習得する必要があると言えます。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13</a:t>
            </a:fld>
            <a:endParaRPr kumimoji="1" lang="ja-JP" altLang="en-US"/>
          </a:p>
        </p:txBody>
      </p:sp>
    </p:spTree>
    <p:extLst>
      <p:ext uri="{BB962C8B-B14F-4D97-AF65-F5344CB8AC3E}">
        <p14:creationId xmlns:p14="http://schemas.microsoft.com/office/powerpoint/2010/main" val="37883631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それでは、次にケアマネジメントの機能について確認します。</a:t>
            </a:r>
            <a:endParaRPr kumimoji="1" lang="en-US" altLang="ja-JP" dirty="0"/>
          </a:p>
          <a:p>
            <a:r>
              <a:rPr kumimoji="1" lang="ja-JP" altLang="en-US" dirty="0"/>
              <a:t>基本機能と付加的機能がありますが、時間の関係で今回は基本機能のみを紹介します。</a:t>
            </a:r>
            <a:endParaRPr kumimoji="1" lang="en-US" altLang="ja-JP" dirty="0"/>
          </a:p>
          <a:p>
            <a:r>
              <a:rPr kumimoji="1" lang="ja-JP" altLang="en-US" dirty="0"/>
              <a:t>付加的機能は時間のある時にご自身で学習してください。</a:t>
            </a:r>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14</a:t>
            </a:fld>
            <a:endParaRPr kumimoji="1" lang="ja-JP" altLang="en-US"/>
          </a:p>
        </p:txBody>
      </p:sp>
    </p:spTree>
    <p:extLst>
      <p:ext uri="{BB962C8B-B14F-4D97-AF65-F5344CB8AC3E}">
        <p14:creationId xmlns:p14="http://schemas.microsoft.com/office/powerpoint/2010/main" val="34575706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ケアマネジメントのプロセスはこの図のとおりです。</a:t>
            </a:r>
            <a:endParaRPr kumimoji="1" lang="en-US" altLang="ja-JP" dirty="0"/>
          </a:p>
          <a:p>
            <a:r>
              <a:rPr kumimoji="1" lang="ja-JP" altLang="en-US" dirty="0"/>
              <a:t>最初のインテークから順に解説します。</a:t>
            </a:r>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15</a:t>
            </a:fld>
            <a:endParaRPr kumimoji="1" lang="ja-JP" altLang="en-US"/>
          </a:p>
        </p:txBody>
      </p:sp>
    </p:spTree>
    <p:extLst>
      <p:ext uri="{BB962C8B-B14F-4D97-AF65-F5344CB8AC3E}">
        <p14:creationId xmlns:p14="http://schemas.microsoft.com/office/powerpoint/2010/main" val="12794792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インテークは直訳すると、受理や契約と言えます。</a:t>
            </a:r>
            <a:endParaRPr kumimoji="1" lang="en-US" altLang="ja-JP" dirty="0"/>
          </a:p>
          <a:p>
            <a:r>
              <a:rPr kumimoji="1" lang="ja-JP" altLang="en-US" dirty="0"/>
              <a:t>ここでは入口として考えてみます。</a:t>
            </a:r>
            <a:endParaRPr kumimoji="1" lang="en-US" altLang="ja-JP" dirty="0"/>
          </a:p>
          <a:p>
            <a:r>
              <a:rPr kumimoji="1" lang="ja-JP" altLang="en-US" dirty="0"/>
              <a:t>ここで重要になるのは、ケアマネジメントが必要かどうかを判断すること、またケアマネジメントの契約があげられます。</a:t>
            </a:r>
            <a:endParaRPr kumimoji="1" lang="en-US" altLang="ja-JP" dirty="0"/>
          </a:p>
          <a:p>
            <a:endParaRPr kumimoji="1" lang="en-US" altLang="ja-JP" dirty="0"/>
          </a:p>
          <a:p>
            <a:r>
              <a:rPr kumimoji="1" lang="ja-JP" altLang="en-US" dirty="0"/>
              <a:t>ケアマネジメントの必要性の判断、すなわちスクリーニングについては、複雑性と緊急性の視点で判断すると言われています。</a:t>
            </a:r>
            <a:endParaRPr kumimoji="1" lang="en-US" altLang="ja-JP" dirty="0"/>
          </a:p>
          <a:p>
            <a:r>
              <a:rPr kumimoji="1" lang="ja-JP" altLang="en-US" dirty="0"/>
              <a:t>その判断のためには、誰が、どのようなことに困っているのかといった情報が必要不可欠です。</a:t>
            </a:r>
            <a:endParaRPr kumimoji="1" lang="en-US" altLang="ja-JP" dirty="0"/>
          </a:p>
          <a:p>
            <a:endParaRPr kumimoji="1" lang="en-US" altLang="ja-JP" dirty="0"/>
          </a:p>
          <a:p>
            <a:r>
              <a:rPr kumimoji="1" lang="ja-JP" altLang="en-US" dirty="0"/>
              <a:t>またケアマネジメントの契約では、ケアマネジメントに関する説明をして、今後の支援に関する了解と契約をする必要があります。</a:t>
            </a:r>
            <a:endParaRPr kumimoji="1" lang="en-US" altLang="ja-JP" dirty="0"/>
          </a:p>
          <a:p>
            <a:r>
              <a:rPr kumimoji="1" lang="ja-JP" altLang="en-US" dirty="0"/>
              <a:t>アセスメントに進むと、様々な情報を収集します。</a:t>
            </a:r>
            <a:endParaRPr kumimoji="1" lang="en-US" altLang="ja-JP" dirty="0"/>
          </a:p>
          <a:p>
            <a:r>
              <a:rPr kumimoji="1" lang="ja-JP" altLang="en-US" dirty="0"/>
              <a:t>この際にどのような支援を行っていくのか、簡単にでも説明しておく必要があります。</a:t>
            </a:r>
            <a:endParaRPr kumimoji="1" lang="en-US" altLang="ja-JP" dirty="0"/>
          </a:p>
          <a:p>
            <a:endParaRPr kumimoji="1" lang="en-US" altLang="ja-JP" dirty="0"/>
          </a:p>
          <a:p>
            <a:r>
              <a:rPr kumimoji="1" lang="ja-JP" altLang="en-US" dirty="0"/>
              <a:t>これらの支援を行う訳ですから、基本姿勢にあげられている点は最低限行わなければならないと考えてください。</a:t>
            </a:r>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16</a:t>
            </a:fld>
            <a:endParaRPr kumimoji="1" lang="ja-JP" altLang="en-US"/>
          </a:p>
        </p:txBody>
      </p:sp>
    </p:spTree>
    <p:extLst>
      <p:ext uri="{BB962C8B-B14F-4D97-AF65-F5344CB8AC3E}">
        <p14:creationId xmlns:p14="http://schemas.microsoft.com/office/powerpoint/2010/main" val="24096911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次に、アセスメントです。</a:t>
            </a:r>
            <a:endParaRPr kumimoji="1" lang="en-US" altLang="ja-JP" dirty="0"/>
          </a:p>
          <a:p>
            <a:r>
              <a:rPr kumimoji="1" lang="ja-JP" altLang="en-US" dirty="0"/>
              <a:t>アセスメントはケアマネジメントの本質とも言えます。</a:t>
            </a:r>
            <a:endParaRPr kumimoji="1" lang="en-US" altLang="ja-JP" dirty="0"/>
          </a:p>
          <a:p>
            <a:r>
              <a:rPr kumimoji="1" lang="ja-JP" altLang="en-US" dirty="0"/>
              <a:t>アセスメントについては、以下の３点が重要になります。</a:t>
            </a:r>
            <a:endParaRPr kumimoji="1" lang="en-US" altLang="ja-JP" dirty="0"/>
          </a:p>
          <a:p>
            <a:r>
              <a:rPr kumimoji="1" lang="ja-JP" altLang="en-US" dirty="0"/>
              <a:t>①情報の収集・整理</a:t>
            </a:r>
            <a:endParaRPr kumimoji="1" lang="en-US" altLang="ja-JP" dirty="0"/>
          </a:p>
          <a:p>
            <a:r>
              <a:rPr kumimoji="1" lang="ja-JP" altLang="en-US" dirty="0"/>
              <a:t>②評価・分析・解釈</a:t>
            </a:r>
            <a:endParaRPr kumimoji="1" lang="en-US" altLang="ja-JP" dirty="0"/>
          </a:p>
          <a:p>
            <a:r>
              <a:rPr kumimoji="1" lang="ja-JP" altLang="en-US" dirty="0"/>
              <a:t>③問題のメカニズムの理解</a:t>
            </a:r>
            <a:endParaRPr kumimoji="1" lang="en-US" altLang="ja-JP" dirty="0"/>
          </a:p>
          <a:p>
            <a:r>
              <a:rPr kumimoji="1" lang="ja-JP" altLang="en-US" dirty="0"/>
              <a:t>この中で、①～③を行ったり来たりします。</a:t>
            </a:r>
            <a:endParaRPr kumimoji="1" lang="en-US" altLang="ja-JP" dirty="0"/>
          </a:p>
          <a:p>
            <a:r>
              <a:rPr kumimoji="1" lang="ja-JP" altLang="en-US" dirty="0"/>
              <a:t>その際に重要になるのが主訴（本人の言動）から出発することです。</a:t>
            </a:r>
            <a:endParaRPr kumimoji="1" lang="en-US" altLang="ja-JP" dirty="0"/>
          </a:p>
          <a:p>
            <a:r>
              <a:rPr kumimoji="1" lang="ja-JP" altLang="en-US" dirty="0"/>
              <a:t>本人の声を聴き、本人が望むこと、本人がしたいことを本人が決められるように、支援者はどうすれば良いか考える時です。</a:t>
            </a:r>
            <a:endParaRPr kumimoji="1" lang="en-US" altLang="ja-JP" dirty="0"/>
          </a:p>
          <a:p>
            <a:r>
              <a:rPr kumimoji="1" lang="ja-JP" altLang="en-US" dirty="0"/>
              <a:t>ここで重要なのは主訴と支援の必要性、すなわちニーズが同一の場合もありますが、そうでない場合もあるということです。</a:t>
            </a:r>
            <a:endParaRPr kumimoji="1" lang="en-US" altLang="ja-JP" dirty="0"/>
          </a:p>
          <a:p>
            <a:endParaRPr kumimoji="1" lang="en-US" altLang="ja-JP" dirty="0"/>
          </a:p>
          <a:p>
            <a:r>
              <a:rPr kumimoji="1" lang="ja-JP" altLang="en-US" dirty="0"/>
              <a:t>またこの期間は様々な情報を取り扱います。</a:t>
            </a:r>
            <a:endParaRPr kumimoji="1" lang="en-US" altLang="ja-JP" dirty="0"/>
          </a:p>
          <a:p>
            <a:r>
              <a:rPr kumimoji="1" lang="ja-JP" altLang="en-US" dirty="0"/>
              <a:t>その際に、事実か解釈かをしっかり見極める必要があります。</a:t>
            </a:r>
            <a:endParaRPr kumimoji="1" lang="en-US" altLang="ja-JP" dirty="0"/>
          </a:p>
          <a:p>
            <a:r>
              <a:rPr kumimoji="1" lang="ja-JP" altLang="en-US" dirty="0"/>
              <a:t>解釈は誰かが評価していること、また推測も含まれます。</a:t>
            </a:r>
            <a:endParaRPr kumimoji="1" lang="en-US" altLang="ja-JP" dirty="0"/>
          </a:p>
          <a:p>
            <a:r>
              <a:rPr kumimoji="1" lang="ja-JP" altLang="en-US" dirty="0"/>
              <a:t>支援者自身の考えも解釈であることを自覚する必要があります。</a:t>
            </a:r>
            <a:endParaRPr kumimoji="1" lang="en-US" altLang="ja-JP"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17</a:t>
            </a:fld>
            <a:endParaRPr kumimoji="1" lang="ja-JP" altLang="en-US"/>
          </a:p>
        </p:txBody>
      </p:sp>
    </p:spTree>
    <p:extLst>
      <p:ext uri="{BB962C8B-B14F-4D97-AF65-F5344CB8AC3E}">
        <p14:creationId xmlns:p14="http://schemas.microsoft.com/office/powerpoint/2010/main" val="19219716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アセスメントの結果として、目標の設定と支援計画を作成します。</a:t>
            </a:r>
            <a:endParaRPr kumimoji="1" lang="en-US" altLang="ja-JP" dirty="0"/>
          </a:p>
          <a:p>
            <a:r>
              <a:rPr kumimoji="1" lang="ja-JP" altLang="en-US" dirty="0"/>
              <a:t>プランニングにおける基本姿勢としては、以下の点があげられます。</a:t>
            </a:r>
            <a:endParaRPr kumimoji="1" lang="en-US" altLang="ja-JP"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18</a:t>
            </a:fld>
            <a:endParaRPr kumimoji="1" lang="ja-JP" altLang="en-US"/>
          </a:p>
        </p:txBody>
      </p:sp>
    </p:spTree>
    <p:extLst>
      <p:ext uri="{BB962C8B-B14F-4D97-AF65-F5344CB8AC3E}">
        <p14:creationId xmlns:p14="http://schemas.microsoft.com/office/powerpoint/2010/main" val="32521721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アセスメント同様に、モニタリングも非常に重要になります。</a:t>
            </a:r>
            <a:endParaRPr kumimoji="1" lang="en-US" altLang="ja-JP" dirty="0"/>
          </a:p>
          <a:p>
            <a:r>
              <a:rPr kumimoji="1" lang="ja-JP" altLang="en-US" dirty="0"/>
              <a:t>人は時間とともに変化します。</a:t>
            </a:r>
            <a:endParaRPr kumimoji="1" lang="en-US" altLang="ja-JP" dirty="0"/>
          </a:p>
          <a:p>
            <a:r>
              <a:rPr kumimoji="1" lang="ja-JP" altLang="en-US" dirty="0"/>
              <a:t>これはサービスを利用する側だけでなく、提供する側も含まれます。</a:t>
            </a:r>
            <a:endParaRPr kumimoji="1" lang="en-US" altLang="ja-JP" dirty="0"/>
          </a:p>
          <a:p>
            <a:r>
              <a:rPr kumimoji="1" lang="ja-JP" altLang="en-US" dirty="0"/>
              <a:t>チームでのアプローチの変化も重要なモニタリングの視点です。</a:t>
            </a:r>
            <a:endParaRPr kumimoji="1" lang="en-US" altLang="ja-JP" dirty="0"/>
          </a:p>
          <a:p>
            <a:r>
              <a:rPr kumimoji="1" lang="ja-JP" altLang="en-US" dirty="0"/>
              <a:t>本人の変化、支援者の変化を把握していくモニタリングは重要です。</a:t>
            </a:r>
            <a:endParaRPr kumimoji="1" lang="en-US" altLang="ja-JP" dirty="0"/>
          </a:p>
          <a:p>
            <a:endParaRPr kumimoji="1" lang="en-US" altLang="ja-JP" dirty="0"/>
          </a:p>
          <a:p>
            <a:r>
              <a:rPr kumimoji="1" lang="ja-JP" altLang="en-US" dirty="0"/>
              <a:t>モニタリングの時期の設定は計画作成時に行うものです。</a:t>
            </a:r>
            <a:endParaRPr kumimoji="1" lang="en-US" altLang="ja-JP" dirty="0"/>
          </a:p>
          <a:p>
            <a:r>
              <a:rPr kumimoji="1" lang="ja-JP" altLang="en-US" dirty="0"/>
              <a:t>そのため、根拠を持って、時期を設定する必要があります。</a:t>
            </a:r>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19</a:t>
            </a:fld>
            <a:endParaRPr kumimoji="1" lang="ja-JP" altLang="en-US"/>
          </a:p>
        </p:txBody>
      </p:sp>
    </p:spTree>
    <p:extLst>
      <p:ext uri="{BB962C8B-B14F-4D97-AF65-F5344CB8AC3E}">
        <p14:creationId xmlns:p14="http://schemas.microsoft.com/office/powerpoint/2010/main" val="16798546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最後にケア会議について確認します。</a:t>
            </a:r>
            <a:endParaRPr kumimoji="1" lang="en-US" altLang="ja-JP" dirty="0"/>
          </a:p>
          <a:p>
            <a:r>
              <a:rPr kumimoji="1" lang="ja-JP" altLang="en-US" dirty="0"/>
              <a:t>チームアプローチのためにもケア会議は重要です。</a:t>
            </a:r>
            <a:endParaRPr kumimoji="1" lang="en-US" altLang="ja-JP" dirty="0"/>
          </a:p>
          <a:p>
            <a:r>
              <a:rPr kumimoji="1" lang="ja-JP" altLang="en-US" dirty="0"/>
              <a:t>会議でできることとしては、具体的な連携方法や相互理解等があげられます。</a:t>
            </a:r>
            <a:endParaRPr kumimoji="1" lang="en-US" altLang="ja-JP" dirty="0"/>
          </a:p>
          <a:p>
            <a:r>
              <a:rPr kumimoji="1" lang="ja-JP" altLang="en-US" dirty="0"/>
              <a:t>また本人が参加して、自らの困っていることや感情等を話してもらうことで、支援者間の認識のずれが生じないといった効果があります。</a:t>
            </a:r>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20</a:t>
            </a:fld>
            <a:endParaRPr kumimoji="1" lang="ja-JP" altLang="en-US"/>
          </a:p>
        </p:txBody>
      </p:sp>
    </p:spTree>
    <p:extLst>
      <p:ext uri="{BB962C8B-B14F-4D97-AF65-F5344CB8AC3E}">
        <p14:creationId xmlns:p14="http://schemas.microsoft.com/office/powerpoint/2010/main" val="1703688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5BD4904-88E3-4337-B015-69759E71499F}" type="slidenum">
              <a:rPr kumimoji="1" lang="ja-JP" altLang="en-US" smtClean="0"/>
              <a:t>2</a:t>
            </a:fld>
            <a:endParaRPr kumimoji="1" lang="ja-JP" altLang="en-US"/>
          </a:p>
        </p:txBody>
      </p:sp>
    </p:spTree>
    <p:extLst>
      <p:ext uri="{BB962C8B-B14F-4D97-AF65-F5344CB8AC3E}">
        <p14:creationId xmlns:p14="http://schemas.microsoft.com/office/powerpoint/2010/main" val="32791204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最後に終結を考えてみましょう。</a:t>
            </a:r>
            <a:endParaRPr kumimoji="1" lang="en-US" altLang="ja-JP" dirty="0" smtClean="0"/>
          </a:p>
          <a:p>
            <a:r>
              <a:rPr kumimoji="1" lang="ja-JP" altLang="en-US" dirty="0" smtClean="0"/>
              <a:t>このスライドは前の科目の基本的視点で示されているスライドです。</a:t>
            </a:r>
            <a:endParaRPr kumimoji="1" lang="en-US" altLang="ja-JP" dirty="0" smtClean="0"/>
          </a:p>
          <a:p>
            <a:r>
              <a:rPr kumimoji="1" lang="ja-JP" altLang="en-US" dirty="0" smtClean="0"/>
              <a:t>ケアマネジメントの終結を考えた場合、本人が司令塔になって多様な資源を使う、セルフケアマネジメントが１つの形として考えられます。</a:t>
            </a:r>
            <a:endParaRPr kumimoji="1" lang="en-US" altLang="ja-JP" dirty="0" smtClean="0"/>
          </a:p>
          <a:p>
            <a:endParaRPr kumimoji="1" lang="en-US" altLang="ja-JP" dirty="0" smtClean="0"/>
          </a:p>
          <a:p>
            <a:r>
              <a:rPr kumimoji="1" lang="ja-JP" altLang="en-US" dirty="0" smtClean="0"/>
              <a:t>以上のプロセスについては、「相談</a:t>
            </a:r>
            <a:r>
              <a:rPr kumimoji="1" lang="ja-JP" altLang="en-US" smtClean="0"/>
              <a:t>支援委のケアマネジメントの手法とプロセス」で事例を交えて説明があります。</a:t>
            </a:r>
            <a:endParaRPr kumimoji="1" lang="ja-JP" altLang="en-US" dirty="0"/>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21</a:t>
            </a:fld>
            <a:endParaRPr kumimoji="1" lang="ja-JP" altLang="en-US"/>
          </a:p>
        </p:txBody>
      </p:sp>
    </p:spTree>
    <p:extLst>
      <p:ext uri="{BB962C8B-B14F-4D97-AF65-F5344CB8AC3E}">
        <p14:creationId xmlns:p14="http://schemas.microsoft.com/office/powerpoint/2010/main" val="26169954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ケアマネジメントを実施していく中でのポイントを確認しました。</a:t>
            </a:r>
            <a:endParaRPr kumimoji="1" lang="en-US" altLang="ja-JP" dirty="0" smtClean="0"/>
          </a:p>
          <a:p>
            <a:r>
              <a:rPr kumimoji="1" lang="ja-JP" altLang="en-US" dirty="0" smtClean="0"/>
              <a:t>この中で、相談面接や記録は重要な位置づけを担います。</a:t>
            </a:r>
            <a:endParaRPr kumimoji="1" lang="en-US" altLang="ja-JP" dirty="0" smtClean="0"/>
          </a:p>
          <a:p>
            <a:r>
              <a:rPr kumimoji="1" lang="ja-JP" altLang="en-US" dirty="0" smtClean="0"/>
              <a:t>そこで、これらの基本的な知識を簡単に確認します。</a:t>
            </a:r>
            <a:endParaRPr kumimoji="1" lang="en-US" altLang="ja-JP" dirty="0" smtClean="0"/>
          </a:p>
          <a:p>
            <a:endParaRPr kumimoji="1" lang="en-US" altLang="ja-JP" dirty="0" smtClean="0"/>
          </a:p>
          <a:p>
            <a:r>
              <a:rPr kumimoji="1" lang="ja-JP" altLang="en-US" dirty="0" smtClean="0"/>
              <a:t>ただし、この講義では簡単に触れることしかできません。</a:t>
            </a:r>
            <a:endParaRPr kumimoji="1" lang="en-US" altLang="ja-JP" dirty="0" smtClean="0"/>
          </a:p>
          <a:p>
            <a:r>
              <a:rPr kumimoji="1" lang="ja-JP" altLang="en-US" dirty="0" smtClean="0"/>
              <a:t>それぞれの事業所でのＯＪＴや地域での研修により、技術を獲得することが求められます。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D5BD4904-88E3-4337-B015-69759E71499F}" type="slidenum">
              <a:rPr kumimoji="1" lang="ja-JP" altLang="en-US" smtClean="0"/>
              <a:t>22</a:t>
            </a:fld>
            <a:endParaRPr kumimoji="1" lang="ja-JP" altLang="en-US"/>
          </a:p>
        </p:txBody>
      </p:sp>
    </p:spTree>
    <p:extLst>
      <p:ext uri="{BB962C8B-B14F-4D97-AF65-F5344CB8AC3E}">
        <p14:creationId xmlns:p14="http://schemas.microsoft.com/office/powerpoint/2010/main" val="3726566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コミュニケーション技術としては、先に示したように非言語・言語的コミュニケーションの技術を理解する必要があります。</a:t>
            </a:r>
            <a:endParaRPr kumimoji="1" lang="en-US" altLang="ja-JP" dirty="0"/>
          </a:p>
          <a:p>
            <a:endParaRPr kumimoji="1" lang="en-US" altLang="ja-JP" dirty="0"/>
          </a:p>
          <a:p>
            <a:r>
              <a:rPr kumimoji="1" lang="ja-JP" altLang="en-US" dirty="0"/>
              <a:t>また、知的障害児者や自閉スペクトラム症といったコミュニケーションに配慮の必要な人の場合は、受容性と表出性の２つの視点に基づいて対応することが必要です。</a:t>
            </a:r>
            <a:endParaRPr kumimoji="1" lang="en-US" altLang="ja-JP" dirty="0"/>
          </a:p>
          <a:p>
            <a:r>
              <a:rPr kumimoji="1" lang="ja-JP" altLang="en-US" dirty="0"/>
              <a:t>支援者の示すことが本人に伝わりにくいのであれば、構造化の取り組みを参考にする必要があります。</a:t>
            </a:r>
            <a:endParaRPr kumimoji="1" lang="en-US" altLang="ja-JP" dirty="0"/>
          </a:p>
          <a:p>
            <a:r>
              <a:rPr kumimoji="1" lang="ja-JP" altLang="en-US" dirty="0"/>
              <a:t>例えば、本人の当日のスケジュールを写真や絵で提示する方法があげられます。</a:t>
            </a:r>
            <a:endParaRPr kumimoji="1" lang="en-US" altLang="ja-JP" dirty="0"/>
          </a:p>
          <a:p>
            <a:r>
              <a:rPr kumimoji="1" lang="ja-JP" altLang="en-US" dirty="0"/>
              <a:t>また、表出性に配慮する取り組みも必要です。</a:t>
            </a:r>
            <a:endParaRPr kumimoji="1" lang="en-US" altLang="ja-JP" dirty="0"/>
          </a:p>
          <a:p>
            <a:r>
              <a:rPr kumimoji="1" lang="ja-JP" altLang="en-US" dirty="0"/>
              <a:t>これは</a:t>
            </a:r>
            <a:r>
              <a:rPr kumimoji="1" lang="en-US" altLang="ja-JP" dirty="0"/>
              <a:t>PECS</a:t>
            </a:r>
            <a:r>
              <a:rPr kumimoji="1" lang="ja-JP" altLang="en-US" dirty="0"/>
              <a:t>等の取り組みが参考になりますが、ピクトグラムや写真や絵を使って、本人の意思を確認する方法も考えられます。</a:t>
            </a:r>
            <a:endParaRPr kumimoji="1" lang="en-US" altLang="ja-JP" dirty="0"/>
          </a:p>
          <a:p>
            <a:endParaRPr kumimoji="1" lang="en-US" altLang="ja-JP" dirty="0"/>
          </a:p>
          <a:p>
            <a:r>
              <a:rPr kumimoji="1" lang="ja-JP" altLang="en-US" dirty="0"/>
              <a:t>これらは意思決定支援の具現化ともいえるでしょう。</a:t>
            </a:r>
            <a:endParaRPr kumimoji="1" lang="en-US" altLang="ja-JP" dirty="0"/>
          </a:p>
          <a:p>
            <a:r>
              <a:rPr kumimoji="1" lang="ja-JP" altLang="en-US" dirty="0"/>
              <a:t>詳細は各都道府県が実施する強度行動障害支援者養成研修等を受講して、知識を補う必要があります。</a:t>
            </a:r>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23</a:t>
            </a:fld>
            <a:endParaRPr kumimoji="1" lang="ja-JP" altLang="en-US"/>
          </a:p>
        </p:txBody>
      </p:sp>
    </p:spTree>
    <p:extLst>
      <p:ext uri="{BB962C8B-B14F-4D97-AF65-F5344CB8AC3E}">
        <p14:creationId xmlns:p14="http://schemas.microsoft.com/office/powerpoint/2010/main" val="5545689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コミュニケーション技術としては、先に示したように非言語・言語的コミュニケーションの技術を理解する必要があります</a:t>
            </a:r>
            <a:r>
              <a:rPr kumimoji="1" lang="ja-JP" altLang="en-US" dirty="0" smtClean="0"/>
              <a:t>。</a:t>
            </a:r>
            <a:endParaRPr kumimoji="1" lang="en-US" altLang="ja-JP" dirty="0" smtClean="0"/>
          </a:p>
          <a:p>
            <a:endParaRPr kumimoji="1" lang="en-US" altLang="ja-JP" dirty="0"/>
          </a:p>
          <a:p>
            <a:r>
              <a:rPr kumimoji="1" lang="ja-JP" altLang="en-US" dirty="0"/>
              <a:t>また、知的障害児者や自閉スペクトラム症といったコミュニケーションに配慮の必要な人の場合は、受容性と表出性の２つの視点に基づいて対応することが必要です。</a:t>
            </a:r>
            <a:endParaRPr kumimoji="1" lang="en-US" altLang="ja-JP" dirty="0"/>
          </a:p>
          <a:p>
            <a:r>
              <a:rPr kumimoji="1" lang="ja-JP" altLang="en-US" dirty="0"/>
              <a:t>支援者の示すことが本人に伝わりにくいのであれば、構造化の取り組みを参考にする必要があります。</a:t>
            </a:r>
            <a:endParaRPr kumimoji="1" lang="en-US" altLang="ja-JP" dirty="0"/>
          </a:p>
          <a:p>
            <a:r>
              <a:rPr kumimoji="1" lang="ja-JP" altLang="en-US" dirty="0"/>
              <a:t>例えば、本人の当日のスケジュールを写真や絵で提示する方法があげられます。</a:t>
            </a:r>
            <a:endParaRPr kumimoji="1" lang="en-US" altLang="ja-JP" dirty="0"/>
          </a:p>
          <a:p>
            <a:r>
              <a:rPr kumimoji="1" lang="ja-JP" altLang="en-US" dirty="0"/>
              <a:t>また、表出性に配慮する取り組みも必要です。</a:t>
            </a:r>
            <a:endParaRPr kumimoji="1" lang="en-US" altLang="ja-JP" dirty="0"/>
          </a:p>
          <a:p>
            <a:r>
              <a:rPr kumimoji="1" lang="ja-JP" altLang="en-US" dirty="0"/>
              <a:t>これは</a:t>
            </a:r>
            <a:r>
              <a:rPr kumimoji="1" lang="en-US" altLang="ja-JP" dirty="0"/>
              <a:t>PECS</a:t>
            </a:r>
            <a:r>
              <a:rPr kumimoji="1" lang="ja-JP" altLang="en-US" dirty="0"/>
              <a:t>等の取り組みが参考になりますが、ピクトグラムや写真や絵を使って、本人の意思を確認する方法も考えられます。</a:t>
            </a:r>
            <a:endParaRPr kumimoji="1" lang="en-US" altLang="ja-JP" dirty="0"/>
          </a:p>
          <a:p>
            <a:endParaRPr kumimoji="1" lang="en-US" altLang="ja-JP" dirty="0"/>
          </a:p>
          <a:p>
            <a:r>
              <a:rPr kumimoji="1" lang="ja-JP" altLang="en-US" dirty="0"/>
              <a:t>これらは意思決定支援の具現化ともいえるでしょう。</a:t>
            </a:r>
            <a:endParaRPr kumimoji="1" lang="en-US" altLang="ja-JP" dirty="0"/>
          </a:p>
          <a:p>
            <a:r>
              <a:rPr kumimoji="1" lang="ja-JP" altLang="en-US" dirty="0"/>
              <a:t>詳細は各都道府県が実施する強度行動障害支援者養成研修等を受講して、知識を補う必要があります。</a:t>
            </a:r>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24</a:t>
            </a:fld>
            <a:endParaRPr kumimoji="1" lang="ja-JP" altLang="en-US"/>
          </a:p>
        </p:txBody>
      </p:sp>
    </p:spTree>
    <p:extLst>
      <p:ext uri="{BB962C8B-B14F-4D97-AF65-F5344CB8AC3E}">
        <p14:creationId xmlns:p14="http://schemas.microsoft.com/office/powerpoint/2010/main" val="41749422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5BD4904-88E3-4337-B015-69759E71499F}" type="slidenum">
              <a:rPr kumimoji="1" lang="ja-JP" altLang="en-US" smtClean="0"/>
              <a:t>25</a:t>
            </a:fld>
            <a:endParaRPr kumimoji="1" lang="ja-JP" altLang="en-US"/>
          </a:p>
        </p:txBody>
      </p:sp>
    </p:spTree>
    <p:extLst>
      <p:ext uri="{BB962C8B-B14F-4D97-AF65-F5344CB8AC3E}">
        <p14:creationId xmlns:p14="http://schemas.microsoft.com/office/powerpoint/2010/main" val="327171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5BD4904-88E3-4337-B015-69759E71499F}" type="slidenum">
              <a:rPr kumimoji="1" lang="ja-JP" altLang="en-US" smtClean="0"/>
              <a:t>26</a:t>
            </a:fld>
            <a:endParaRPr kumimoji="1" lang="ja-JP" altLang="en-US"/>
          </a:p>
        </p:txBody>
      </p:sp>
    </p:spTree>
    <p:extLst>
      <p:ext uri="{BB962C8B-B14F-4D97-AF65-F5344CB8AC3E}">
        <p14:creationId xmlns:p14="http://schemas.microsoft.com/office/powerpoint/2010/main" val="34512687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5BD4904-88E3-4337-B015-69759E71499F}" type="slidenum">
              <a:rPr kumimoji="1" lang="ja-JP" altLang="en-US" smtClean="0"/>
              <a:t>27</a:t>
            </a:fld>
            <a:endParaRPr kumimoji="1" lang="ja-JP" altLang="en-US"/>
          </a:p>
        </p:txBody>
      </p:sp>
    </p:spTree>
    <p:extLst>
      <p:ext uri="{BB962C8B-B14F-4D97-AF65-F5344CB8AC3E}">
        <p14:creationId xmlns:p14="http://schemas.microsoft.com/office/powerpoint/2010/main" val="18813670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5BD4904-88E3-4337-B015-69759E71499F}" type="slidenum">
              <a:rPr kumimoji="1" lang="ja-JP" altLang="en-US" smtClean="0"/>
              <a:t>28</a:t>
            </a:fld>
            <a:endParaRPr kumimoji="1" lang="ja-JP" altLang="en-US"/>
          </a:p>
        </p:txBody>
      </p:sp>
    </p:spTree>
    <p:extLst>
      <p:ext uri="{BB962C8B-B14F-4D97-AF65-F5344CB8AC3E}">
        <p14:creationId xmlns:p14="http://schemas.microsoft.com/office/powerpoint/2010/main" val="14183838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それでは最後に相談支援の理論を確認します。</a:t>
            </a:r>
            <a:endParaRPr kumimoji="1" lang="en-US" altLang="ja-JP" dirty="0" smtClean="0"/>
          </a:p>
          <a:p>
            <a:endParaRPr kumimoji="1" lang="en-US" altLang="ja-JP" dirty="0" smtClean="0"/>
          </a:p>
          <a:p>
            <a:r>
              <a:rPr kumimoji="1" lang="ja-JP" altLang="en-US" dirty="0" smtClean="0"/>
              <a:t>まず相談支援と</a:t>
            </a:r>
            <a:r>
              <a:rPr kumimoji="1" lang="ja-JP" altLang="en-US" dirty="0"/>
              <a:t>は何か</a:t>
            </a:r>
            <a:r>
              <a:rPr kumimoji="1" lang="ja-JP" altLang="en-US" dirty="0" smtClean="0"/>
              <a:t>を考えた時にソーシャルワークのグローバル定義が参考になります。</a:t>
            </a:r>
            <a:endParaRPr kumimoji="1" lang="en-US" altLang="ja-JP" dirty="0"/>
          </a:p>
          <a:p>
            <a:endParaRPr lang="en-US" altLang="ja-JP" dirty="0"/>
          </a:p>
          <a:p>
            <a:r>
              <a:rPr kumimoji="1" lang="ja-JP" altLang="en-US" dirty="0"/>
              <a:t>ウェルビーイングはウェルフェアに変わって使われるようになった言葉で、直訳すると“良好な状態”と言えます。社会福祉との関連で言うと、社会福祉がより充実して満足できる生活状態にあることを指しています。</a:t>
            </a:r>
            <a:endParaRPr kumimoji="1" lang="en-US" altLang="ja-JP" dirty="0"/>
          </a:p>
          <a:p>
            <a:r>
              <a:rPr lang="ja-JP" altLang="en-US" dirty="0"/>
              <a:t>ソーシャルワークはこのウェルビーイングを高めることを目指します。</a:t>
            </a:r>
            <a:endParaRPr lang="en-US" altLang="ja-JP" dirty="0"/>
          </a:p>
          <a:p>
            <a:r>
              <a:rPr kumimoji="1" lang="ja-JP" altLang="en-US" dirty="0"/>
              <a:t>そのために生活課題に取り組み、また人々やさまざまな構造に働きかけます。</a:t>
            </a:r>
            <a:endParaRPr kumimoji="1" lang="en-US" altLang="ja-JP" dirty="0"/>
          </a:p>
          <a:p>
            <a:endParaRPr kumimoji="1" lang="en-US" altLang="ja-JP" dirty="0"/>
          </a:p>
          <a:p>
            <a:r>
              <a:rPr lang="ja-JP" altLang="en-US" dirty="0"/>
              <a:t>人々やさまざまな構造に働きかける</a:t>
            </a:r>
            <a:r>
              <a:rPr kumimoji="1" lang="ja-JP" altLang="en-US" dirty="0"/>
              <a:t>ということは、医学モデルだけでなく社会モデルの考え方も反映されていると考えられます</a:t>
            </a:r>
            <a:r>
              <a:rPr kumimoji="1" lang="ja-JP" altLang="en-US" dirty="0" smtClean="0"/>
              <a:t>。</a:t>
            </a:r>
            <a:endParaRPr kumimoji="1" lang="en-US" altLang="ja-JP" dirty="0" smtClean="0"/>
          </a:p>
          <a:p>
            <a:r>
              <a:rPr kumimoji="1" lang="ja-JP" altLang="en-US" dirty="0" smtClean="0"/>
              <a:t>相談支援においても、このように個人や家族だけでなく、その取り巻く環境に働きかける必要があります。</a:t>
            </a:r>
            <a:endParaRPr kumimoji="1" lang="ja-JP" altLang="en-US"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29</a:t>
            </a:fld>
            <a:endParaRPr kumimoji="1" lang="ja-JP" altLang="en-US"/>
          </a:p>
        </p:txBody>
      </p:sp>
    </p:spTree>
    <p:extLst>
      <p:ext uri="{BB962C8B-B14F-4D97-AF65-F5344CB8AC3E}">
        <p14:creationId xmlns:p14="http://schemas.microsoft.com/office/powerpoint/2010/main" val="23268780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ソーシャルワークのグローバル定義として、人々とさまざまな構造に対して働きかけるということを確認しました。</a:t>
            </a:r>
            <a:endParaRPr kumimoji="1" lang="en-US" altLang="ja-JP" dirty="0"/>
          </a:p>
          <a:p>
            <a:r>
              <a:rPr kumimoji="1" lang="ja-JP" altLang="en-US" dirty="0"/>
              <a:t>つまり、社会福祉の専門職は人々に働きかける以外に、さまざまな構造に対しても働きかけます。</a:t>
            </a:r>
            <a:endParaRPr kumimoji="1" lang="en-US" altLang="ja-JP" dirty="0"/>
          </a:p>
          <a:p>
            <a:r>
              <a:rPr kumimoji="1" lang="ja-JP" altLang="en-US" dirty="0"/>
              <a:t>障害福祉の場合であれば、障害者やその家族だけでなく、社会や地域も仕事の対象になるということです</a:t>
            </a:r>
            <a:r>
              <a:rPr kumimoji="1" lang="ja-JP" altLang="en-US" dirty="0" smtClean="0"/>
              <a:t>。</a:t>
            </a:r>
            <a:endParaRPr kumimoji="1" lang="en-US" altLang="ja-JP" dirty="0" smtClean="0"/>
          </a:p>
          <a:p>
            <a:r>
              <a:rPr kumimoji="1" lang="ja-JP" altLang="en-US" dirty="0" smtClean="0"/>
              <a:t>また、自身の組織だけでなく、その地域にある専門機関や当事者団体等の組織が該当します。</a:t>
            </a:r>
            <a:endParaRPr kumimoji="1" lang="en-US" altLang="ja-JP" dirty="0"/>
          </a:p>
          <a:p>
            <a:endParaRPr kumimoji="1" lang="en-US" altLang="ja-JP" dirty="0" smtClean="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30</a:t>
            </a:fld>
            <a:endParaRPr kumimoji="1" lang="ja-JP" altLang="en-US"/>
          </a:p>
        </p:txBody>
      </p:sp>
    </p:spTree>
    <p:extLst>
      <p:ext uri="{BB962C8B-B14F-4D97-AF65-F5344CB8AC3E}">
        <p14:creationId xmlns:p14="http://schemas.microsoft.com/office/powerpoint/2010/main" val="3791722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4</a:t>
            </a:fld>
            <a:endParaRPr kumimoji="1" lang="ja-JP" altLang="en-US"/>
          </a:p>
        </p:txBody>
      </p:sp>
    </p:spTree>
    <p:extLst>
      <p:ext uri="{BB962C8B-B14F-4D97-AF65-F5344CB8AC3E}">
        <p14:creationId xmlns:p14="http://schemas.microsoft.com/office/powerpoint/2010/main" val="27898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ソーシャルワークの援助技術は主に３つあげられます。</a:t>
            </a:r>
            <a:endParaRPr kumimoji="1" lang="en-US" altLang="ja-JP" dirty="0"/>
          </a:p>
          <a:p>
            <a:endParaRPr kumimoji="1" lang="en-US" altLang="ja-JP" dirty="0"/>
          </a:p>
          <a:p>
            <a:r>
              <a:rPr kumimoji="1" lang="ja-JP" altLang="en-US" dirty="0"/>
              <a:t>①個人を対象にしたケースワーク</a:t>
            </a:r>
            <a:endParaRPr kumimoji="1" lang="en-US" altLang="ja-JP" dirty="0"/>
          </a:p>
          <a:p>
            <a:r>
              <a:rPr lang="ja-JP" altLang="en-US" dirty="0"/>
              <a:t>②集団を対象にしたグループワーク</a:t>
            </a:r>
            <a:endParaRPr lang="en-US" altLang="ja-JP" dirty="0"/>
          </a:p>
          <a:p>
            <a:r>
              <a:rPr kumimoji="1" lang="ja-JP" altLang="en-US" dirty="0"/>
              <a:t>③地域を対象にしたコミュニティワーク</a:t>
            </a:r>
            <a:endParaRPr kumimoji="1" lang="en-US" altLang="ja-JP" dirty="0"/>
          </a:p>
          <a:p>
            <a:endParaRPr lang="en-US" altLang="ja-JP" dirty="0"/>
          </a:p>
          <a:p>
            <a:r>
              <a:rPr kumimoji="1" lang="ja-JP" altLang="en-US" dirty="0"/>
              <a:t>これらの技術はそれぞれ発展してきました。</a:t>
            </a:r>
            <a:endParaRPr kumimoji="1" lang="en-US" altLang="ja-JP" dirty="0"/>
          </a:p>
          <a:p>
            <a:r>
              <a:rPr lang="ja-JP" altLang="en-US" dirty="0"/>
              <a:t>しかし、</a:t>
            </a:r>
            <a:r>
              <a:rPr lang="en-US" altLang="ja-JP" dirty="0"/>
              <a:t>1990</a:t>
            </a:r>
            <a:r>
              <a:rPr lang="ja-JP" altLang="en-US" dirty="0"/>
              <a:t>年以降はこれらの技術を一体的かつ体系的に構造化されます。</a:t>
            </a:r>
            <a:endParaRPr lang="en-US" altLang="ja-JP" dirty="0"/>
          </a:p>
          <a:p>
            <a:r>
              <a:rPr kumimoji="1" lang="ja-JP" altLang="en-US" dirty="0"/>
              <a:t>これをジェネラリスト・ソーシャルワークと呼びます。</a:t>
            </a:r>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31</a:t>
            </a:fld>
            <a:endParaRPr kumimoji="1" lang="ja-JP" altLang="en-US"/>
          </a:p>
        </p:txBody>
      </p:sp>
    </p:spTree>
    <p:extLst>
      <p:ext uri="{BB962C8B-B14F-4D97-AF65-F5344CB8AC3E}">
        <p14:creationId xmlns:p14="http://schemas.microsoft.com/office/powerpoint/2010/main" val="27014328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ジェネラリスト・ソーシャルワークを理解するためには、現在の社会福祉領域の状況を理解する必要があります。</a:t>
            </a:r>
            <a:endParaRPr kumimoji="1" lang="en-US" altLang="ja-JP" dirty="0"/>
          </a:p>
          <a:p>
            <a:r>
              <a:rPr kumimoji="1" lang="ja-JP" altLang="en-US" dirty="0"/>
              <a:t>その１つが地域を基盤としたソーシャルワークという言葉です。</a:t>
            </a:r>
            <a:endParaRPr kumimoji="1" lang="en-US" altLang="ja-JP" dirty="0"/>
          </a:p>
          <a:p>
            <a:r>
              <a:rPr lang="ja-JP" altLang="en-US" dirty="0"/>
              <a:t>地域を基盤としたソーシャルワークとは、人々の生活の場である地域を重視し、地域で生活する地域住民への生活支援を指します。</a:t>
            </a:r>
            <a:endParaRPr lang="en-US" altLang="ja-JP" dirty="0"/>
          </a:p>
          <a:p>
            <a:endParaRPr kumimoji="1" lang="en-US" altLang="ja-JP" dirty="0"/>
          </a:p>
          <a:p>
            <a:r>
              <a:rPr lang="ja-JP" altLang="en-US" dirty="0"/>
              <a:t>スライドは地域を基盤としたソーシャルワークの特質をあげています。</a:t>
            </a:r>
            <a:endParaRPr lang="en-US" altLang="ja-JP" dirty="0"/>
          </a:p>
          <a:p>
            <a:r>
              <a:rPr lang="ja-JP" altLang="en-US" dirty="0"/>
              <a:t>これは現在の</a:t>
            </a:r>
            <a:r>
              <a:rPr lang="ja-JP" altLang="en-US" dirty="0" smtClean="0"/>
              <a:t>障害児者</a:t>
            </a:r>
            <a:r>
              <a:rPr lang="ja-JP" altLang="en-US" dirty="0"/>
              <a:t>の</a:t>
            </a:r>
            <a:r>
              <a:rPr lang="ja-JP" altLang="en-US" dirty="0" smtClean="0"/>
              <a:t>相談支援実践</a:t>
            </a:r>
            <a:r>
              <a:rPr lang="ja-JP" altLang="en-US" dirty="0"/>
              <a:t>の特質とも共通する点が多いと言えます。</a:t>
            </a:r>
            <a:endParaRPr kumimoji="1" lang="ja-JP" altLang="en-US"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32</a:t>
            </a:fld>
            <a:endParaRPr kumimoji="1" lang="ja-JP" altLang="en-US"/>
          </a:p>
        </p:txBody>
      </p:sp>
    </p:spTree>
    <p:extLst>
      <p:ext uri="{BB962C8B-B14F-4D97-AF65-F5344CB8AC3E}">
        <p14:creationId xmlns:p14="http://schemas.microsoft.com/office/powerpoint/2010/main" val="262972801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そして、ジェネラリスト・ソーシャルワークと地域を基盤としたソーシャルワークの関連を示したのがこちらの図になります。</a:t>
            </a:r>
            <a:endParaRPr kumimoji="1" lang="en-US" altLang="ja-JP" dirty="0"/>
          </a:p>
          <a:p>
            <a:r>
              <a:rPr kumimoji="1" lang="ja-JP" altLang="en-US" dirty="0"/>
              <a:t>基礎理論として、より理論的なものがジェネラリスト・ソーシャルワークに</a:t>
            </a:r>
            <a:r>
              <a:rPr kumimoji="1" lang="ja-JP" altLang="en-US" dirty="0" smtClean="0"/>
              <a:t>なります</a:t>
            </a:r>
            <a:r>
              <a:rPr kumimoji="1" lang="ja-JP" altLang="en-US" dirty="0"/>
              <a:t>。</a:t>
            </a:r>
            <a:endParaRPr kumimoji="1" lang="en-US" altLang="ja-JP" dirty="0"/>
          </a:p>
          <a:p>
            <a:r>
              <a:rPr lang="ja-JP" altLang="en-US" dirty="0"/>
              <a:t>次に、実践理論として、地域を基盤としたソーシャルワークがあげられます。</a:t>
            </a:r>
            <a:endParaRPr lang="en-US" altLang="ja-JP" dirty="0"/>
          </a:p>
          <a:p>
            <a:r>
              <a:rPr kumimoji="1" lang="ja-JP" altLang="en-US" dirty="0"/>
              <a:t>これらを具現化したものとして、総合相談があげられます。</a:t>
            </a:r>
            <a:endParaRPr kumimoji="1" lang="en-US" altLang="ja-JP" dirty="0"/>
          </a:p>
          <a:p>
            <a:endParaRPr lang="en-US" altLang="ja-JP" dirty="0"/>
          </a:p>
          <a:p>
            <a:r>
              <a:rPr kumimoji="1" lang="ja-JP" altLang="en-US" dirty="0"/>
              <a:t>総合相談の考え方は</a:t>
            </a:r>
            <a:endParaRPr kumimoji="1" lang="en-US" altLang="ja-JP" dirty="0"/>
          </a:p>
          <a:p>
            <a:r>
              <a:rPr lang="ja-JP" altLang="en-US" dirty="0"/>
              <a:t>①対象別に専門機関が機能するのではなく、地域生活のニーズに広く対応する</a:t>
            </a:r>
            <a:endParaRPr lang="en-US" altLang="ja-JP" dirty="0"/>
          </a:p>
          <a:p>
            <a:r>
              <a:rPr kumimoji="1" lang="ja-JP" altLang="en-US" dirty="0"/>
              <a:t>②予防的支援から継続的支援までの総合的な支援</a:t>
            </a:r>
            <a:endParaRPr kumimoji="1" lang="en-US" altLang="ja-JP" dirty="0"/>
          </a:p>
          <a:p>
            <a:r>
              <a:rPr lang="ja-JP" altLang="en-US" dirty="0"/>
              <a:t>③１人のクライエントあるいは世帯に対し、長期的な展望をもって支援する</a:t>
            </a:r>
            <a:endParaRPr lang="en-US" altLang="ja-JP" dirty="0"/>
          </a:p>
          <a:p>
            <a:r>
              <a:rPr lang="ja-JP" altLang="en-US" dirty="0"/>
              <a:t>④多様な担い手による総合的な働きかけ</a:t>
            </a:r>
            <a:endParaRPr lang="en-US" altLang="ja-JP" dirty="0"/>
          </a:p>
          <a:p>
            <a:r>
              <a:rPr kumimoji="1" lang="ja-JP" altLang="en-US" dirty="0"/>
              <a:t>⑤クライエントと地域との関係を重視し、総合的かつ一体的に変化を促す</a:t>
            </a:r>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33</a:t>
            </a:fld>
            <a:endParaRPr kumimoji="1" lang="ja-JP" altLang="en-US"/>
          </a:p>
        </p:txBody>
      </p:sp>
    </p:spTree>
    <p:extLst>
      <p:ext uri="{BB962C8B-B14F-4D97-AF65-F5344CB8AC3E}">
        <p14:creationId xmlns:p14="http://schemas.microsoft.com/office/powerpoint/2010/main" val="26607912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このように相談支援専門員は障害児者の支援だけを行うのではありません。</a:t>
            </a:r>
            <a:endParaRPr kumimoji="1" lang="en-US" altLang="ja-JP" dirty="0" smtClean="0"/>
          </a:p>
          <a:p>
            <a:r>
              <a:rPr kumimoji="1" lang="ja-JP" altLang="en-US" dirty="0" smtClean="0"/>
              <a:t>地域へ働きかけ、地域づくりを行います。</a:t>
            </a:r>
            <a:endParaRPr kumimoji="1" lang="en-US" altLang="ja-JP" dirty="0" smtClean="0"/>
          </a:p>
          <a:p>
            <a:endParaRPr kumimoji="1" lang="en-US" altLang="ja-JP" dirty="0" smtClean="0"/>
          </a:p>
          <a:p>
            <a:r>
              <a:rPr lang="ja-JP" altLang="en-US" dirty="0" smtClean="0"/>
              <a:t>このような地域への働きかけ、地域づくりといった内容については、相談支援専門員の研修体系ごとに獲得すべき内容は異なります。</a:t>
            </a:r>
            <a:endParaRPr kumimoji="1" lang="en-US" altLang="ja-JP" dirty="0" smtClean="0"/>
          </a:p>
          <a:p>
            <a:endParaRPr kumimoji="1" lang="en-US" altLang="ja-JP" dirty="0" smtClean="0"/>
          </a:p>
          <a:p>
            <a:r>
              <a:rPr kumimoji="1" lang="ja-JP" altLang="en-US" dirty="0" smtClean="0"/>
              <a:t>この初任者研修では、まず地域へ働きかけ、地域づくりを行うことが相談支援専門員の仕事であることを認識しておくことが</a:t>
            </a:r>
            <a:r>
              <a:rPr lang="ja-JP" altLang="en-US" dirty="0" smtClean="0"/>
              <a:t>求められます。</a:t>
            </a:r>
            <a:endParaRPr lang="en-US" altLang="ja-JP" dirty="0" smtClean="0"/>
          </a:p>
          <a:p>
            <a:r>
              <a:rPr kumimoji="1" lang="ja-JP" altLang="en-US" dirty="0" smtClean="0"/>
              <a:t>そして、個別の相談支援活動から見出される課題を地域課題として気付くことができることが求められます。</a:t>
            </a:r>
            <a:endParaRPr kumimoji="1" lang="en-US" altLang="ja-JP" dirty="0" smtClean="0"/>
          </a:p>
          <a:p>
            <a:r>
              <a:rPr lang="ja-JP" altLang="en-US" dirty="0" smtClean="0"/>
              <a:t>また協議会についての知識の獲得も求められます。</a:t>
            </a:r>
            <a:endParaRPr kumimoji="1" lang="en-US" altLang="ja-JP" dirty="0" smtClean="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34</a:t>
            </a:fld>
            <a:endParaRPr kumimoji="1" lang="ja-JP" altLang="en-US"/>
          </a:p>
        </p:txBody>
      </p:sp>
    </p:spTree>
    <p:extLst>
      <p:ext uri="{BB962C8B-B14F-4D97-AF65-F5344CB8AC3E}">
        <p14:creationId xmlns:p14="http://schemas.microsoft.com/office/powerpoint/2010/main" val="9383651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３つの技術以外にもソーシャルワークには関節・関連技術があげられます</a:t>
            </a:r>
            <a:r>
              <a:rPr kumimoji="1" lang="ja-JP" altLang="en-US" dirty="0" smtClean="0"/>
              <a:t>。</a:t>
            </a:r>
            <a:endParaRPr kumimoji="1" lang="en-US" altLang="ja-JP" dirty="0" smtClean="0"/>
          </a:p>
          <a:p>
            <a:endParaRPr kumimoji="1" lang="en-US" altLang="ja-JP" dirty="0" smtClean="0"/>
          </a:p>
          <a:p>
            <a:r>
              <a:rPr kumimoji="1" lang="ja-JP" altLang="en-US" dirty="0" smtClean="0"/>
              <a:t>先程確認したケアマネジメントもこの１つに該当します。</a:t>
            </a:r>
            <a:endParaRPr kumimoji="1" lang="en-US" altLang="ja-JP" dirty="0"/>
          </a:p>
          <a:p>
            <a:r>
              <a:rPr lang="ja-JP" altLang="en-US" dirty="0"/>
              <a:t>これらの技術を介入領域毎に示したのが、次の図です。</a:t>
            </a:r>
            <a:endParaRPr lang="en-US" altLang="ja-JP"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35</a:t>
            </a:fld>
            <a:endParaRPr kumimoji="1" lang="ja-JP" altLang="en-US"/>
          </a:p>
        </p:txBody>
      </p:sp>
    </p:spTree>
    <p:extLst>
      <p:ext uri="{BB962C8B-B14F-4D97-AF65-F5344CB8AC3E}">
        <p14:creationId xmlns:p14="http://schemas.microsoft.com/office/powerpoint/2010/main" val="198707774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個人・家族を対象にした技術の例として、アセスメントやエンパワメント、記載されていないが、ケアマネジメントがあげられます。</a:t>
            </a:r>
            <a:endParaRPr kumimoji="1" lang="en-US" altLang="ja-JP" dirty="0" smtClean="0"/>
          </a:p>
          <a:p>
            <a:endParaRPr lang="en-US" altLang="ja-JP" dirty="0"/>
          </a:p>
          <a:p>
            <a:r>
              <a:rPr kumimoji="1" lang="ja-JP" altLang="en-US" dirty="0" smtClean="0"/>
              <a:t>集団・組織・地域については、ネットワーキングや社会調査があげられます。</a:t>
            </a:r>
            <a:endParaRPr kumimoji="1" lang="en-US" altLang="ja-JP" dirty="0" smtClean="0"/>
          </a:p>
          <a:p>
            <a:endParaRPr lang="en-US" altLang="ja-JP" dirty="0"/>
          </a:p>
          <a:p>
            <a:r>
              <a:rPr lang="ja-JP" altLang="en-US" dirty="0" smtClean="0"/>
              <a:t>社会・制度については、ソーシャルアクションや社会資源の開発、政策提言等があります。</a:t>
            </a:r>
            <a:endParaRPr lang="en-US" altLang="ja-JP" dirty="0" smtClean="0"/>
          </a:p>
          <a:p>
            <a:endParaRPr kumimoji="1" lang="en-US" altLang="ja-JP" dirty="0"/>
          </a:p>
          <a:p>
            <a:r>
              <a:rPr lang="ja-JP" altLang="en-US" dirty="0" smtClean="0"/>
              <a:t>これらをそれぞれ、ソーシャルワークの用語では、ミクロ、メゾ、マクロと表現することがあります。</a:t>
            </a:r>
            <a:endParaRPr kumimoji="1" lang="en-US" altLang="ja-JP" dirty="0"/>
          </a:p>
          <a:p>
            <a:endParaRPr lang="en-US" altLang="ja-JP" dirty="0"/>
          </a:p>
          <a:p>
            <a:r>
              <a:rPr kumimoji="1" lang="ja-JP" altLang="en-US" dirty="0"/>
              <a:t>また、スーパービジョンは支援者支援として、重要な意味を持ちます</a:t>
            </a:r>
            <a:endParaRPr kumimoji="1" lang="en-US" altLang="ja-JP" dirty="0"/>
          </a:p>
          <a:p>
            <a:r>
              <a:rPr lang="ja-JP" altLang="en-US" dirty="0"/>
              <a:t>事例検討との相違について、よく理解しておく必要があります。</a:t>
            </a:r>
            <a:endParaRPr kumimoji="1" lang="ja-JP" altLang="en-US"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36</a:t>
            </a:fld>
            <a:endParaRPr kumimoji="1" lang="ja-JP" altLang="en-US"/>
          </a:p>
        </p:txBody>
      </p:sp>
    </p:spTree>
    <p:extLst>
      <p:ext uri="{BB962C8B-B14F-4D97-AF65-F5344CB8AC3E}">
        <p14:creationId xmlns:p14="http://schemas.microsoft.com/office/powerpoint/2010/main" val="235128433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スーパービジョンと事例検討の相違点、特に</a:t>
            </a:r>
            <a:r>
              <a:rPr lang="ja-JP" altLang="en-US" dirty="0"/>
              <a:t>目的の違いにいて確認しましょう。</a:t>
            </a:r>
            <a:endParaRPr lang="en-US" altLang="ja-JP" dirty="0"/>
          </a:p>
          <a:p>
            <a:r>
              <a:rPr lang="ja-JP" altLang="en-US" dirty="0"/>
              <a:t>まず、事例検討は、何を最も重要視するのかというと、対象事例の支援方法になります。</a:t>
            </a:r>
            <a:endParaRPr lang="en-US" altLang="ja-JP" dirty="0"/>
          </a:p>
          <a:p>
            <a:r>
              <a:rPr lang="ja-JP" altLang="en-US" dirty="0"/>
              <a:t>一方、スーパービジョンは対象事例の支援方法を検討するのが優先事項ではありません。</a:t>
            </a:r>
            <a:endParaRPr lang="en-US" altLang="ja-JP" dirty="0"/>
          </a:p>
          <a:p>
            <a:r>
              <a:rPr lang="ja-JP" altLang="en-US" dirty="0"/>
              <a:t>スーパーバイジーである支援者が何を求めているのかで、その内容は異なります。</a:t>
            </a:r>
            <a:endParaRPr lang="en-US" altLang="ja-JP" dirty="0"/>
          </a:p>
          <a:p>
            <a:r>
              <a:rPr lang="ja-JP" altLang="en-US" dirty="0"/>
              <a:t>つまり、スーパービジョンの目的は支援者支援ということができます。</a:t>
            </a:r>
            <a:endParaRPr lang="en-US" altLang="ja-JP" dirty="0"/>
          </a:p>
          <a:p>
            <a:endParaRPr lang="en-US" altLang="ja-JP"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37</a:t>
            </a:fld>
            <a:endParaRPr kumimoji="1" lang="ja-JP" altLang="en-US"/>
          </a:p>
        </p:txBody>
      </p:sp>
    </p:spTree>
    <p:extLst>
      <p:ext uri="{BB962C8B-B14F-4D97-AF65-F5344CB8AC3E}">
        <p14:creationId xmlns:p14="http://schemas.microsoft.com/office/powerpoint/2010/main" val="214173611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5BD4904-88E3-4337-B015-69759E71499F}" type="slidenum">
              <a:rPr kumimoji="1" lang="ja-JP" altLang="en-US" smtClean="0"/>
              <a:t>38</a:t>
            </a:fld>
            <a:endParaRPr kumimoji="1" lang="ja-JP" altLang="en-US"/>
          </a:p>
        </p:txBody>
      </p:sp>
    </p:spTree>
    <p:extLst>
      <p:ext uri="{BB962C8B-B14F-4D97-AF65-F5344CB8AC3E}">
        <p14:creationId xmlns:p14="http://schemas.microsoft.com/office/powerpoint/2010/main" val="3930737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5</a:t>
            </a:fld>
            <a:endParaRPr kumimoji="1" lang="ja-JP" altLang="en-US"/>
          </a:p>
        </p:txBody>
      </p:sp>
    </p:spTree>
    <p:extLst>
      <p:ext uri="{BB962C8B-B14F-4D97-AF65-F5344CB8AC3E}">
        <p14:creationId xmlns:p14="http://schemas.microsoft.com/office/powerpoint/2010/main" val="1037927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5BD4904-88E3-4337-B015-69759E71499F}" type="slidenum">
              <a:rPr kumimoji="1" lang="ja-JP" altLang="en-US" smtClean="0"/>
              <a:t>6</a:t>
            </a:fld>
            <a:endParaRPr kumimoji="1" lang="ja-JP" altLang="en-US"/>
          </a:p>
        </p:txBody>
      </p:sp>
    </p:spTree>
    <p:extLst>
      <p:ext uri="{BB962C8B-B14F-4D97-AF65-F5344CB8AC3E}">
        <p14:creationId xmlns:p14="http://schemas.microsoft.com/office/powerpoint/2010/main" val="28393411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ソーシャルワークの援助技術の１つであるケアマネジメントについて詳細に確認していきます。</a:t>
            </a:r>
            <a:endParaRPr kumimoji="1" lang="en-US" altLang="ja-JP" dirty="0"/>
          </a:p>
          <a:p>
            <a:r>
              <a:rPr kumimoji="1" lang="ja-JP" altLang="en-US" dirty="0"/>
              <a:t>まず、ケアマネジメントとは何か、定義を２つ紹介します。</a:t>
            </a:r>
            <a:endParaRPr kumimoji="1" lang="en-US" altLang="ja-JP" dirty="0"/>
          </a:p>
          <a:p>
            <a:r>
              <a:rPr kumimoji="1" lang="ja-JP" altLang="en-US" dirty="0"/>
              <a:t>様々な資源と当事者を結びつけることがケアマネジメントの重要な要素と言えそうです。</a:t>
            </a:r>
            <a:endParaRPr kumimoji="1" lang="en-US" altLang="ja-JP" dirty="0"/>
          </a:p>
          <a:p>
            <a:r>
              <a:rPr kumimoji="1" lang="ja-JP" altLang="en-US" dirty="0"/>
              <a:t>なぜ、ケアマネジメントが誕生したのか、その背景を知ることで、ケアマネジメントとは何かをより深く理解できると思います。</a:t>
            </a:r>
            <a:endParaRPr kumimoji="1" lang="en-US" altLang="ja-JP"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7</a:t>
            </a:fld>
            <a:endParaRPr kumimoji="1" lang="ja-JP" altLang="en-US"/>
          </a:p>
        </p:txBody>
      </p:sp>
    </p:spTree>
    <p:extLst>
      <p:ext uri="{BB962C8B-B14F-4D97-AF65-F5344CB8AC3E}">
        <p14:creationId xmlns:p14="http://schemas.microsoft.com/office/powerpoint/2010/main" val="821318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ケアマネジメントが誕生した背景として、当時のアメリカの障害者の入所施設の状況を紹介します。</a:t>
            </a:r>
            <a:endParaRPr kumimoji="1" lang="en-US" altLang="ja-JP" dirty="0"/>
          </a:p>
          <a:p>
            <a:r>
              <a:rPr kumimoji="1" lang="ja-JP" altLang="en-US" dirty="0"/>
              <a:t>１つの特徴は大規模であるという点です。</a:t>
            </a:r>
            <a:endParaRPr kumimoji="1" lang="en-US" altLang="ja-JP" dirty="0"/>
          </a:p>
          <a:p>
            <a:r>
              <a:rPr kumimoji="1" lang="ja-JP" altLang="en-US" dirty="0"/>
              <a:t>もう１つは、劣悪な生活環境であった点があげられます。</a:t>
            </a:r>
            <a:endParaRPr kumimoji="1" lang="en-US" altLang="ja-JP" dirty="0"/>
          </a:p>
          <a:p>
            <a:r>
              <a:rPr kumimoji="1" lang="ja-JP" altLang="en-US" dirty="0"/>
              <a:t>これはバートン・ブラットらによる「煉獄のクリスマス」という写真集が発行され、アメリカでは問題になりました。</a:t>
            </a:r>
            <a:endParaRPr kumimoji="1" lang="en-US" altLang="ja-JP" dirty="0"/>
          </a:p>
          <a:p>
            <a:r>
              <a:rPr kumimoji="1" lang="ja-JP" altLang="en-US" dirty="0"/>
              <a:t>ここで、「煉獄のクリスマス」の写真をいくつか見てみましょう。</a:t>
            </a:r>
            <a:endParaRPr kumimoji="1" lang="en-US" altLang="ja-JP" dirty="0"/>
          </a:p>
          <a:p>
            <a:r>
              <a:rPr kumimoji="1" lang="ja-JP" altLang="en-US" dirty="0"/>
              <a:t>（</a:t>
            </a:r>
            <a:r>
              <a:rPr kumimoji="1" lang="en-US" altLang="ja-JP" dirty="0"/>
              <a:t>CHRISMAS IN PURGATORY</a:t>
            </a:r>
            <a:r>
              <a:rPr kumimoji="1" lang="ja-JP" altLang="en-US" dirty="0"/>
              <a:t>と検索すると、無料の</a:t>
            </a:r>
            <a:r>
              <a:rPr kumimoji="1" lang="en-US" altLang="ja-JP" dirty="0"/>
              <a:t>PDF</a:t>
            </a:r>
            <a:r>
              <a:rPr kumimoji="1" lang="ja-JP" altLang="en-US" dirty="0"/>
              <a:t>あり）</a:t>
            </a:r>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8</a:t>
            </a:fld>
            <a:endParaRPr kumimoji="1" lang="ja-JP" altLang="en-US"/>
          </a:p>
        </p:txBody>
      </p:sp>
    </p:spTree>
    <p:extLst>
      <p:ext uri="{BB962C8B-B14F-4D97-AF65-F5344CB8AC3E}">
        <p14:creationId xmlns:p14="http://schemas.microsoft.com/office/powerpoint/2010/main" val="3796428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アメリカでは</a:t>
            </a:r>
            <a:r>
              <a:rPr kumimoji="1" lang="en-US" altLang="ja-JP" dirty="0"/>
              <a:t>1960</a:t>
            </a:r>
            <a:r>
              <a:rPr kumimoji="1" lang="ja-JP" altLang="en-US" dirty="0"/>
              <a:t>年代、このような大規模で劣悪な生活環境が問題視されるようになります。</a:t>
            </a:r>
            <a:endParaRPr kumimoji="1" lang="en-US" altLang="ja-JP" dirty="0"/>
          </a:p>
          <a:p>
            <a:r>
              <a:rPr kumimoji="1" lang="ja-JP" altLang="en-US" dirty="0"/>
              <a:t>そして、ケネディ大統領により脱施設化施策が展開されます。</a:t>
            </a:r>
            <a:endParaRPr kumimoji="1" lang="en-US" altLang="ja-JP" dirty="0"/>
          </a:p>
          <a:p>
            <a:r>
              <a:rPr kumimoji="1" lang="ja-JP" altLang="en-US" dirty="0"/>
              <a:t>この中で、障害者の入所施設や精神科病院を解体していきます。</a:t>
            </a:r>
            <a:endParaRPr kumimoji="1" lang="en-US" altLang="ja-JP" dirty="0"/>
          </a:p>
          <a:p>
            <a:endParaRPr kumimoji="1" lang="en-US" altLang="ja-JP" dirty="0"/>
          </a:p>
          <a:p>
            <a:r>
              <a:rPr kumimoji="1" lang="ja-JP" altLang="en-US" dirty="0"/>
              <a:t>その後、どうなったのかと言いますと、</a:t>
            </a:r>
            <a:r>
              <a:rPr kumimoji="1" lang="en-US" altLang="ja-JP" dirty="0"/>
              <a:t>1970</a:t>
            </a:r>
            <a:r>
              <a:rPr kumimoji="1" lang="ja-JP" altLang="en-US" dirty="0"/>
              <a:t>年代に脱施設化と地域精神保健の失敗という時代を迎えます。</a:t>
            </a:r>
            <a:endParaRPr kumimoji="1" lang="en-US" altLang="ja-JP" dirty="0"/>
          </a:p>
          <a:p>
            <a:r>
              <a:rPr kumimoji="1" lang="ja-JP" altLang="en-US" dirty="0"/>
              <a:t>具体的には、入所施設や精神科病院を解体して、グループホーム等での生活を開始しました。</a:t>
            </a:r>
            <a:endParaRPr kumimoji="1" lang="en-US" altLang="ja-JP" dirty="0"/>
          </a:p>
          <a:p>
            <a:r>
              <a:rPr kumimoji="1" lang="ja-JP" altLang="en-US" dirty="0"/>
              <a:t>しかし、その後、グループホームではなく、ホームレス状態になった障害者が現れます。</a:t>
            </a:r>
            <a:endParaRPr kumimoji="1" lang="en-US" altLang="ja-JP" dirty="0"/>
          </a:p>
          <a:p>
            <a:r>
              <a:rPr kumimoji="1" lang="ja-JP" altLang="en-US" dirty="0"/>
              <a:t>また、ホームレス状態になった人々が犯罪等を行うことが社会問題となります。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9</a:t>
            </a:fld>
            <a:endParaRPr kumimoji="1" lang="ja-JP" altLang="en-US"/>
          </a:p>
        </p:txBody>
      </p:sp>
    </p:spTree>
    <p:extLst>
      <p:ext uri="{BB962C8B-B14F-4D97-AF65-F5344CB8AC3E}">
        <p14:creationId xmlns:p14="http://schemas.microsoft.com/office/powerpoint/2010/main" val="36830909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なぜ、入所施設や精神科病院から退所・退院した人々がホームレス状態や犯罪を行うようになったのでしょうか。</a:t>
            </a:r>
          </a:p>
          <a:p>
            <a:endParaRPr kumimoji="1" lang="en-US" altLang="ja-JP" dirty="0" smtClean="0"/>
          </a:p>
          <a:p>
            <a:r>
              <a:rPr kumimoji="1" lang="ja-JP" altLang="en-US" dirty="0" smtClean="0"/>
              <a:t>その原因について</a:t>
            </a:r>
            <a:r>
              <a:rPr lang="ja-JP" altLang="en-US" dirty="0" smtClean="0"/>
              <a:t>、考えてみましょう</a:t>
            </a:r>
            <a:r>
              <a:rPr kumimoji="1" lang="ja-JP" altLang="en-US" dirty="0" smtClean="0"/>
              <a:t>。</a:t>
            </a:r>
          </a:p>
          <a:p>
            <a:r>
              <a:rPr kumimoji="1" lang="ja-JP" altLang="en-US" dirty="0" smtClean="0"/>
              <a:t>入所施設で生活する障害者と社会資源との関連を考えると、多くの資源は入所施設に既に用意されていると考えられます。</a:t>
            </a:r>
          </a:p>
          <a:p>
            <a:r>
              <a:rPr kumimoji="1" lang="ja-JP" altLang="en-US" dirty="0" smtClean="0"/>
              <a:t>施設の外に出なくても、ある程度の生活が送られるようになっています。</a:t>
            </a:r>
          </a:p>
          <a:p>
            <a:endParaRPr kumimoji="1" lang="en-US" altLang="ja-JP" dirty="0" smtClean="0"/>
          </a:p>
          <a:p>
            <a:endParaRPr kumimoji="1" lang="en-US" altLang="ja-JP" dirty="0" smtClean="0"/>
          </a:p>
          <a:p>
            <a:r>
              <a:rPr kumimoji="1" lang="ja-JP" altLang="en-US" dirty="0" smtClean="0"/>
              <a:t>一方、自宅やグループホームといった生活の場は異なります。</a:t>
            </a:r>
          </a:p>
          <a:p>
            <a:r>
              <a:rPr kumimoji="1" lang="ja-JP" altLang="en-US" dirty="0" smtClean="0"/>
              <a:t>社会資源は基本的に衣食住以外のものは、地域にあります。</a:t>
            </a:r>
          </a:p>
          <a:p>
            <a:r>
              <a:rPr kumimoji="1" lang="ja-JP" altLang="en-US" dirty="0" smtClean="0"/>
              <a:t>これらを自分からつながり、利用することが地域社会では求められます。</a:t>
            </a:r>
          </a:p>
          <a:p>
            <a:r>
              <a:rPr kumimoji="1" lang="ja-JP" altLang="en-US" dirty="0" smtClean="0"/>
              <a:t>知的障害や精神障害のある人、またその地域でほとんど生活したことがない人であれば、資源につながるのには時間がかかると推測できます。</a:t>
            </a:r>
            <a:endParaRPr kumimoji="1" lang="en-US" altLang="ja-JP" dirty="0" smtClean="0"/>
          </a:p>
          <a:p>
            <a:endParaRPr kumimoji="1" lang="ja-JP" altLang="en-US" dirty="0" smtClean="0"/>
          </a:p>
          <a:p>
            <a:r>
              <a:rPr kumimoji="1" lang="ja-JP" altLang="en-US" dirty="0" smtClean="0"/>
              <a:t>まさに、自宅やグループホームで生活していた人々がホームレス状態になったのは、</a:t>
            </a:r>
            <a:endParaRPr lang="en-US" altLang="ja-JP" dirty="0"/>
          </a:p>
          <a:p>
            <a:r>
              <a:rPr kumimoji="1" lang="ja-JP" altLang="en-US" dirty="0" smtClean="0"/>
              <a:t>入所施設と同様な生活を想定して、地域社会にある資源と本人とを結びつけなかったのが原因と考えられます。</a:t>
            </a:r>
          </a:p>
          <a:p>
            <a:r>
              <a:rPr kumimoji="1" lang="ja-JP" altLang="en-US" dirty="0" smtClean="0"/>
              <a:t>この点がケアマネジメントの本質と言えるでしょう。</a:t>
            </a:r>
          </a:p>
          <a:p>
            <a:endParaRPr kumimoji="1" lang="ja-JP" altLang="en-US" dirty="0"/>
          </a:p>
        </p:txBody>
      </p:sp>
      <p:sp>
        <p:nvSpPr>
          <p:cNvPr id="4" name="スライド番号プレースホルダー 3"/>
          <p:cNvSpPr>
            <a:spLocks noGrp="1"/>
          </p:cNvSpPr>
          <p:nvPr>
            <p:ph type="sldNum" sz="quarter" idx="10"/>
          </p:nvPr>
        </p:nvSpPr>
        <p:spPr/>
        <p:txBody>
          <a:bodyPr/>
          <a:lstStyle/>
          <a:p>
            <a:fld id="{D5BD4904-88E3-4337-B015-69759E71499F}" type="slidenum">
              <a:rPr kumimoji="1" lang="ja-JP" altLang="en-US" smtClean="0"/>
              <a:t>10</a:t>
            </a:fld>
            <a:endParaRPr kumimoji="1" lang="ja-JP" altLang="en-US"/>
          </a:p>
        </p:txBody>
      </p:sp>
    </p:spTree>
    <p:extLst>
      <p:ext uri="{BB962C8B-B14F-4D97-AF65-F5344CB8AC3E}">
        <p14:creationId xmlns:p14="http://schemas.microsoft.com/office/powerpoint/2010/main" val="1697934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54C22893-0C16-4E80-9389-CAC7B8B622D9}" type="datetime1">
              <a:rPr kumimoji="1" lang="ja-JP" altLang="en-US" smtClean="0"/>
              <a:t>2019/10/9</a:t>
            </a:fld>
            <a:endParaRPr kumimoji="1" lang="ja-JP" altLang="en-US"/>
          </a:p>
        </p:txBody>
      </p:sp>
      <p:sp>
        <p:nvSpPr>
          <p:cNvPr id="5" name="フッター プレースホルダ 4"/>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初任者研修</a:t>
            </a:r>
            <a:r>
              <a:rPr kumimoji="1" lang="en-US" altLang="ja-JP"/>
              <a:t>), SSA2018-2019(c) </a:t>
            </a:r>
            <a:r>
              <a:rPr kumimoji="1" lang="ja-JP" altLang="en-US"/>
              <a:t>不許複製</a:t>
            </a:r>
          </a:p>
        </p:txBody>
      </p:sp>
      <p:sp>
        <p:nvSpPr>
          <p:cNvPr id="6" name="スライド番号プレースホルダ 5"/>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83D7C2DB-2CC5-4854-9547-D5109AB787B8}" type="datetime1">
              <a:rPr kumimoji="1" lang="ja-JP" altLang="en-US" smtClean="0"/>
              <a:t>2019/10/9</a:t>
            </a:fld>
            <a:endParaRPr kumimoji="1" lang="ja-JP" altLang="en-US"/>
          </a:p>
        </p:txBody>
      </p:sp>
      <p:sp>
        <p:nvSpPr>
          <p:cNvPr id="5" name="フッター プレースホルダ 4"/>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初任者研修</a:t>
            </a:r>
            <a:r>
              <a:rPr kumimoji="1" lang="en-US" altLang="ja-JP"/>
              <a:t>), SSA2018-2019(c) </a:t>
            </a:r>
            <a:r>
              <a:rPr kumimoji="1" lang="ja-JP" altLang="en-US"/>
              <a:t>不許複製</a:t>
            </a:r>
          </a:p>
        </p:txBody>
      </p:sp>
      <p:sp>
        <p:nvSpPr>
          <p:cNvPr id="6" name="スライド番号プレースホルダ 5"/>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8C7FF64-8B8D-421F-AEB2-D00F55EAB64F}" type="datetime1">
              <a:rPr kumimoji="1" lang="ja-JP" altLang="en-US" smtClean="0"/>
              <a:t>2019/10/9</a:t>
            </a:fld>
            <a:endParaRPr kumimoji="1" lang="ja-JP" altLang="en-US"/>
          </a:p>
        </p:txBody>
      </p:sp>
      <p:sp>
        <p:nvSpPr>
          <p:cNvPr id="5" name="フッター プレースホルダ 4"/>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初任者研修</a:t>
            </a:r>
            <a:r>
              <a:rPr kumimoji="1" lang="en-US" altLang="ja-JP"/>
              <a:t>), SSA2018-2019(c) </a:t>
            </a:r>
            <a:r>
              <a:rPr kumimoji="1" lang="ja-JP" altLang="en-US"/>
              <a:t>不許複製</a:t>
            </a:r>
          </a:p>
        </p:txBody>
      </p:sp>
      <p:sp>
        <p:nvSpPr>
          <p:cNvPr id="6" name="スライド番号プレースホルダ 5"/>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C758D82C-5BCD-451A-8467-16D0DEC545E4}" type="datetime1">
              <a:rPr kumimoji="1" lang="ja-JP" altLang="en-US" smtClean="0"/>
              <a:t>2019/10/9</a:t>
            </a:fld>
            <a:endParaRPr kumimoji="1" lang="ja-JP" altLang="en-US"/>
          </a:p>
        </p:txBody>
      </p:sp>
      <p:sp>
        <p:nvSpPr>
          <p:cNvPr id="5" name="フッター プレースホルダ 4"/>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初任者研修</a:t>
            </a:r>
            <a:r>
              <a:rPr kumimoji="1" lang="en-US" altLang="ja-JP"/>
              <a:t>), SSA2018-2019(c) </a:t>
            </a:r>
            <a:r>
              <a:rPr kumimoji="1" lang="ja-JP" altLang="en-US"/>
              <a:t>不許複製</a:t>
            </a:r>
          </a:p>
        </p:txBody>
      </p:sp>
      <p:sp>
        <p:nvSpPr>
          <p:cNvPr id="6" name="スライド番号プレースホルダ 5"/>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09D6D0A4-026C-4DD8-9CB4-CF1584E05054}" type="datetime1">
              <a:rPr kumimoji="1" lang="ja-JP" altLang="en-US" smtClean="0"/>
              <a:t>2019/10/9</a:t>
            </a:fld>
            <a:endParaRPr kumimoji="1" lang="ja-JP" altLang="en-US"/>
          </a:p>
        </p:txBody>
      </p:sp>
      <p:sp>
        <p:nvSpPr>
          <p:cNvPr id="5" name="フッター プレースホルダ 4"/>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初任者研修</a:t>
            </a:r>
            <a:r>
              <a:rPr kumimoji="1" lang="en-US" altLang="ja-JP"/>
              <a:t>), SSA2018-2019(c) </a:t>
            </a:r>
            <a:r>
              <a:rPr kumimoji="1" lang="ja-JP" altLang="en-US"/>
              <a:t>不許複製</a:t>
            </a:r>
          </a:p>
        </p:txBody>
      </p:sp>
      <p:sp>
        <p:nvSpPr>
          <p:cNvPr id="6" name="スライド番号プレースホルダ 5"/>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182BC533-B715-429C-9221-7714ED69BE7A}" type="datetime1">
              <a:rPr kumimoji="1" lang="ja-JP" altLang="en-US" smtClean="0"/>
              <a:t>2019/10/9</a:t>
            </a:fld>
            <a:endParaRPr kumimoji="1" lang="ja-JP" altLang="en-US"/>
          </a:p>
        </p:txBody>
      </p:sp>
      <p:sp>
        <p:nvSpPr>
          <p:cNvPr id="6" name="フッター プレースホルダ 5"/>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初任者研修</a:t>
            </a:r>
            <a:r>
              <a:rPr kumimoji="1" lang="en-US" altLang="ja-JP"/>
              <a:t>), SSA2018-2019(c) </a:t>
            </a:r>
            <a:r>
              <a:rPr kumimoji="1" lang="ja-JP" altLang="en-US"/>
              <a:t>不許複製</a:t>
            </a:r>
          </a:p>
        </p:txBody>
      </p:sp>
      <p:sp>
        <p:nvSpPr>
          <p:cNvPr id="7" name="スライド番号プレースホルダ 6"/>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87AA3BD0-34AC-4E1C-9759-08F55E3753A9}" type="datetime1">
              <a:rPr kumimoji="1" lang="ja-JP" altLang="en-US" smtClean="0"/>
              <a:t>2019/10/9</a:t>
            </a:fld>
            <a:endParaRPr kumimoji="1" lang="ja-JP" altLang="en-US"/>
          </a:p>
        </p:txBody>
      </p:sp>
      <p:sp>
        <p:nvSpPr>
          <p:cNvPr id="8" name="フッター プレースホルダ 7"/>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初任者研修</a:t>
            </a:r>
            <a:r>
              <a:rPr kumimoji="1" lang="en-US" altLang="ja-JP"/>
              <a:t>), SSA2018-2019(c) </a:t>
            </a:r>
            <a:r>
              <a:rPr kumimoji="1" lang="ja-JP" altLang="en-US"/>
              <a:t>不許複製</a:t>
            </a:r>
          </a:p>
        </p:txBody>
      </p:sp>
      <p:sp>
        <p:nvSpPr>
          <p:cNvPr id="9" name="スライド番号プレースホルダ 8"/>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FD4DCAF6-E8F0-4F14-9C3D-73021E820109}" type="datetime1">
              <a:rPr kumimoji="1" lang="ja-JP" altLang="en-US" smtClean="0"/>
              <a:t>2019/10/9</a:t>
            </a:fld>
            <a:endParaRPr kumimoji="1" lang="ja-JP" altLang="en-US"/>
          </a:p>
        </p:txBody>
      </p:sp>
      <p:sp>
        <p:nvSpPr>
          <p:cNvPr id="4" name="フッター プレースホルダ 3"/>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初任者研修</a:t>
            </a:r>
            <a:r>
              <a:rPr kumimoji="1" lang="en-US" altLang="ja-JP"/>
              <a:t>), SSA2018-2019(c) </a:t>
            </a:r>
            <a:r>
              <a:rPr kumimoji="1" lang="ja-JP" altLang="en-US"/>
              <a:t>不許複製</a:t>
            </a:r>
          </a:p>
        </p:txBody>
      </p:sp>
      <p:sp>
        <p:nvSpPr>
          <p:cNvPr id="5" name="スライド番号プレースホルダ 4"/>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C428D4D-2DE8-4309-807E-D0350149F4B9}" type="datetime1">
              <a:rPr kumimoji="1" lang="ja-JP" altLang="en-US" smtClean="0"/>
              <a:t>2019/10/9</a:t>
            </a:fld>
            <a:endParaRPr kumimoji="1" lang="ja-JP" altLang="en-US"/>
          </a:p>
        </p:txBody>
      </p:sp>
      <p:sp>
        <p:nvSpPr>
          <p:cNvPr id="3" name="フッター プレースホルダ 2"/>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初任者研修</a:t>
            </a:r>
            <a:r>
              <a:rPr kumimoji="1" lang="en-US" altLang="ja-JP"/>
              <a:t>), SSA2018-2019(c) </a:t>
            </a:r>
            <a:r>
              <a:rPr kumimoji="1" lang="ja-JP" altLang="en-US"/>
              <a:t>不許複製</a:t>
            </a:r>
          </a:p>
        </p:txBody>
      </p:sp>
      <p:sp>
        <p:nvSpPr>
          <p:cNvPr id="4" name="スライド番号プレースホルダ 3"/>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B8908AEB-14FF-4203-BF67-F211A902475D}" type="datetime1">
              <a:rPr kumimoji="1" lang="ja-JP" altLang="en-US" smtClean="0"/>
              <a:t>2019/10/9</a:t>
            </a:fld>
            <a:endParaRPr kumimoji="1" lang="ja-JP" altLang="en-US"/>
          </a:p>
        </p:txBody>
      </p:sp>
      <p:sp>
        <p:nvSpPr>
          <p:cNvPr id="6" name="フッター プレースホルダ 5"/>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初任者研修</a:t>
            </a:r>
            <a:r>
              <a:rPr kumimoji="1" lang="en-US" altLang="ja-JP"/>
              <a:t>), SSA2018-2019(c) </a:t>
            </a:r>
            <a:r>
              <a:rPr kumimoji="1" lang="ja-JP" altLang="en-US"/>
              <a:t>不許複製</a:t>
            </a:r>
          </a:p>
        </p:txBody>
      </p:sp>
      <p:sp>
        <p:nvSpPr>
          <p:cNvPr id="7" name="スライド番号プレースホルダ 6"/>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562BE5AC-1C82-4312-AB48-7095DC090BEC}" type="datetime1">
              <a:rPr kumimoji="1" lang="ja-JP" altLang="en-US" smtClean="0"/>
              <a:t>2019/10/9</a:t>
            </a:fld>
            <a:endParaRPr kumimoji="1" lang="ja-JP" altLang="en-US"/>
          </a:p>
        </p:txBody>
      </p:sp>
      <p:sp>
        <p:nvSpPr>
          <p:cNvPr id="6" name="フッター プレースホルダ 5"/>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初任者研修</a:t>
            </a:r>
            <a:r>
              <a:rPr kumimoji="1" lang="en-US" altLang="ja-JP"/>
              <a:t>), SSA2018-2019(c) </a:t>
            </a:r>
            <a:r>
              <a:rPr kumimoji="1" lang="ja-JP" altLang="en-US"/>
              <a:t>不許複製</a:t>
            </a:r>
          </a:p>
        </p:txBody>
      </p:sp>
      <p:sp>
        <p:nvSpPr>
          <p:cNvPr id="7" name="スライド番号プレースホルダ 6"/>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D1761-4EB6-4619-9DE3-D8D4F8CFDC9D}" type="datetime1">
              <a:rPr kumimoji="1" lang="ja-JP" altLang="en-US" smtClean="0"/>
              <a:t>2019/10/9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新カリキュラムに基づく相談支援従事者養成研修モデル研修</a:t>
            </a:r>
            <a:r>
              <a:rPr kumimoji="1" lang="en-US" altLang="ja-JP"/>
              <a:t>(</a:t>
            </a:r>
            <a:r>
              <a:rPr kumimoji="1" lang="ja-JP" altLang="en-US"/>
              <a:t>初任者研修</a:t>
            </a:r>
            <a:r>
              <a:rPr kumimoji="1" lang="en-US" altLang="ja-JP"/>
              <a:t>), SSA2018-2019(c) </a:t>
            </a:r>
            <a:r>
              <a:rPr kumimoji="1" lang="ja-JP" altLang="en-US"/>
              <a:t>不許複製</a:t>
            </a: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482F87-D069-4E11-9D1B-0E53CB68B063}"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image" Target="../media/image4.jpeg"/><Relationship Id="rId10" Type="http://schemas.openxmlformats.org/officeDocument/2006/relationships/image" Target="../media/image9.gif"/><Relationship Id="rId4" Type="http://schemas.openxmlformats.org/officeDocument/2006/relationships/image" Target="../media/image3.jpg"/><Relationship Id="rId9" Type="http://schemas.openxmlformats.org/officeDocument/2006/relationships/image" Target="../media/image8.jpe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フッター プレースホルダー 6"/>
          <p:cNvSpPr>
            <a:spLocks noGrp="1"/>
          </p:cNvSpPr>
          <p:nvPr>
            <p:ph type="ftr" sz="quarter" idx="11"/>
          </p:nvPr>
        </p:nvSpPr>
        <p:spPr>
          <a:xfrm>
            <a:off x="351693" y="6255704"/>
            <a:ext cx="8440615" cy="337038"/>
          </a:xfrm>
        </p:spPr>
        <p:txBody>
          <a:bodyPr/>
          <a:lstStyle/>
          <a:p>
            <a:r>
              <a:rPr kumimoji="1" lang="zh-TW" altLang="en-US" smtClean="0"/>
              <a:t>令和元年度相談支援従事者指導者養成研修 配布資料</a:t>
            </a:r>
            <a:endParaRPr kumimoji="1" lang="ja-JP" altLang="en-US"/>
          </a:p>
        </p:txBody>
      </p:sp>
      <p:sp>
        <p:nvSpPr>
          <p:cNvPr id="2" name="タイトル 1"/>
          <p:cNvSpPr>
            <a:spLocks noGrp="1"/>
          </p:cNvSpPr>
          <p:nvPr>
            <p:ph type="ctrTitle" idx="4294967295"/>
          </p:nvPr>
        </p:nvSpPr>
        <p:spPr>
          <a:xfrm>
            <a:off x="1149330" y="2945316"/>
            <a:ext cx="7288642" cy="776970"/>
          </a:xfrm>
        </p:spPr>
        <p:txBody>
          <a:bodyPr>
            <a:normAutofit/>
          </a:bodyPr>
          <a:lstStyle/>
          <a:p>
            <a:pPr algn="l"/>
            <a:r>
              <a:rPr lang="ja-JP" altLang="en-US" sz="2954">
                <a:latin typeface="ＭＳ Ｐゴシック" panose="020B0600070205080204" pitchFamily="50" charset="-128"/>
                <a:ea typeface="ＭＳ Ｐゴシック" panose="020B0600070205080204" pitchFamily="50" charset="-128"/>
              </a:rPr>
              <a:t>相談</a:t>
            </a:r>
            <a:r>
              <a:rPr lang="ja-JP" altLang="en-US" sz="2954" smtClean="0">
                <a:latin typeface="ＭＳ Ｐゴシック" panose="020B0600070205080204" pitchFamily="50" charset="-128"/>
                <a:ea typeface="ＭＳ Ｐゴシック" panose="020B0600070205080204" pitchFamily="50" charset="-128"/>
              </a:rPr>
              <a:t>支援に必要な技術</a:t>
            </a:r>
            <a:endParaRPr lang="ja-JP" altLang="en-US" sz="2954" dirty="0">
              <a:latin typeface="ＭＳ Ｐゴシック" panose="020B0600070205080204" pitchFamily="50" charset="-128"/>
              <a:ea typeface="ＭＳ Ｐゴシック" panose="020B0600070205080204" pitchFamily="50" charset="-128"/>
            </a:endParaRPr>
          </a:p>
        </p:txBody>
      </p:sp>
      <p:sp>
        <p:nvSpPr>
          <p:cNvPr id="9" name="テキスト ボックス 8"/>
          <p:cNvSpPr txBox="1"/>
          <p:nvPr/>
        </p:nvSpPr>
        <p:spPr>
          <a:xfrm>
            <a:off x="256704" y="494350"/>
            <a:ext cx="5642028" cy="348109"/>
          </a:xfrm>
          <a:prstGeom prst="rect">
            <a:avLst/>
          </a:prstGeom>
          <a:noFill/>
        </p:spPr>
        <p:txBody>
          <a:bodyPr wrap="square" rtlCol="0">
            <a:spAutoFit/>
          </a:bodyPr>
          <a:lstStyle/>
          <a:p>
            <a:r>
              <a:rPr lang="ja-JP" altLang="en-US" sz="1662"/>
              <a:t>令和元年度 相談支援従事者指導者養成研修</a:t>
            </a:r>
          </a:p>
        </p:txBody>
      </p:sp>
      <p:sp>
        <p:nvSpPr>
          <p:cNvPr id="10" name="テキスト ボックス 9"/>
          <p:cNvSpPr txBox="1"/>
          <p:nvPr/>
        </p:nvSpPr>
        <p:spPr>
          <a:xfrm>
            <a:off x="1160047" y="2444969"/>
            <a:ext cx="5642028" cy="433196"/>
          </a:xfrm>
          <a:prstGeom prst="rect">
            <a:avLst/>
          </a:prstGeom>
          <a:noFill/>
        </p:spPr>
        <p:txBody>
          <a:bodyPr wrap="square" rtlCol="0">
            <a:spAutoFit/>
          </a:bodyPr>
          <a:lstStyle/>
          <a:p>
            <a:r>
              <a:rPr lang="ja-JP" altLang="en-US" sz="2215">
                <a:latin typeface="ＭＳ Ｐゴシック" panose="020B0600070205080204" pitchFamily="50" charset="-128"/>
                <a:ea typeface="ＭＳ Ｐゴシック" panose="020B0600070205080204" pitchFamily="50" charset="-128"/>
              </a:rPr>
              <a:t>初任者研修</a:t>
            </a:r>
            <a:r>
              <a:rPr lang="ja-JP" altLang="en-US" sz="2215" smtClean="0">
                <a:latin typeface="ＭＳ Ｐゴシック" panose="020B0600070205080204" pitchFamily="50" charset="-128"/>
                <a:ea typeface="ＭＳ Ｐゴシック" panose="020B0600070205080204" pitchFamily="50" charset="-128"/>
              </a:rPr>
              <a:t>講義３</a:t>
            </a:r>
            <a:endParaRPr lang="ja-JP" altLang="en-US" sz="2215">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2736869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95536" y="457508"/>
            <a:ext cx="8640960" cy="523220"/>
          </a:xfrm>
          <a:prstGeom prst="rect">
            <a:avLst/>
          </a:prstGeom>
          <a:noFill/>
        </p:spPr>
        <p:txBody>
          <a:bodyPr wrap="square" rtlCol="0">
            <a:spAutoFit/>
          </a:bodyPr>
          <a:lstStyle/>
          <a:p>
            <a:r>
              <a:rPr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入所施設と</a:t>
            </a:r>
            <a:r>
              <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グループホーム等の相違点</a:t>
            </a:r>
          </a:p>
        </p:txBody>
      </p:sp>
      <p:sp>
        <p:nvSpPr>
          <p:cNvPr id="7" name="コンテンツ プレースホルダ 2">
            <a:extLst>
              <a:ext uri="{FF2B5EF4-FFF2-40B4-BE49-F238E27FC236}">
                <a16:creationId xmlns:a16="http://schemas.microsoft.com/office/drawing/2014/main" id="{1ED62073-2EF4-48A4-ABD6-6FB147F9F833}"/>
              </a:ext>
            </a:extLst>
          </p:cNvPr>
          <p:cNvSpPr txBox="1">
            <a:spLocks/>
          </p:cNvSpPr>
          <p:nvPr/>
        </p:nvSpPr>
        <p:spPr>
          <a:xfrm>
            <a:off x="590872" y="1196753"/>
            <a:ext cx="8229600" cy="4464496"/>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buFont typeface="Wingdings" panose="05000000000000000000" pitchFamily="2" charset="2"/>
              <a:buChar char="p"/>
            </a:pPr>
            <a:r>
              <a:rPr lang="ja-JP" altLang="en-US" sz="2400" dirty="0">
                <a:latin typeface="Meiryo UI" panose="020B0604030504040204" pitchFamily="50" charset="-128"/>
                <a:ea typeface="Meiryo UI" panose="020B0604030504040204" pitchFamily="50" charset="-128"/>
              </a:rPr>
              <a:t>　</a:t>
            </a:r>
            <a:r>
              <a:rPr lang="ja-JP" altLang="en-US" sz="2400" dirty="0">
                <a:latin typeface="ＭＳ ゴシック" panose="020B0609070205080204" pitchFamily="49" charset="-128"/>
                <a:ea typeface="ＭＳ ゴシック" panose="020B0609070205080204" pitchFamily="49" charset="-128"/>
              </a:rPr>
              <a:t>社会資源とのつながりにおける相違点</a:t>
            </a:r>
            <a:endParaRPr lang="en-US" altLang="ja-JP" sz="2400" dirty="0">
              <a:latin typeface="ＭＳ ゴシック" panose="020B0609070205080204" pitchFamily="49" charset="-128"/>
              <a:ea typeface="ＭＳ ゴシック" panose="020B0609070205080204" pitchFamily="49" charset="-128"/>
            </a:endParaRPr>
          </a:p>
          <a:p>
            <a:pPr marL="0" indent="0">
              <a:buNone/>
            </a:pP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入所施設と社会資源のつながり</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ある程度の資源が施設内に整備されている。そのため、資源と本人をつなげる必要性があまりない。</a:t>
            </a:r>
            <a:endParaRPr lang="en-US" altLang="ja-JP" sz="2400" dirty="0">
              <a:latin typeface="ＭＳ ゴシック" panose="020B0609070205080204" pitchFamily="49" charset="-128"/>
              <a:ea typeface="ＭＳ ゴシック" panose="020B0609070205080204" pitchFamily="49" charset="-128"/>
            </a:endParaRPr>
          </a:p>
          <a:p>
            <a:pPr marL="0" indent="0">
              <a:buNone/>
            </a:pP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グループホーム等と社会資源のつながり</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グループホーム内で提供できる資源は限られている。地域の社会資源を利用するため、資源と本人をつなげる必要性がある。</a:t>
            </a:r>
            <a:endParaRPr lang="en-US" altLang="ja-JP" sz="2400" dirty="0">
              <a:latin typeface="ＭＳ ゴシック" panose="020B0609070205080204" pitchFamily="49" charset="-128"/>
              <a:ea typeface="ＭＳ ゴシック" panose="020B0609070205080204" pitchFamily="49" charset="-128"/>
            </a:endParaRPr>
          </a:p>
          <a:p>
            <a:pPr>
              <a:buFont typeface="Arial" pitchFamily="34" charset="0"/>
              <a:buNone/>
            </a:pPr>
            <a:endParaRPr lang="ja-JP" altLang="en-US" sz="2400" dirty="0">
              <a:latin typeface="ＭＳ ゴシック" panose="020B0609070205080204" pitchFamily="49" charset="-128"/>
              <a:ea typeface="ＭＳ ゴシック" panose="020B0609070205080204" pitchFamily="49" charset="-128"/>
            </a:endParaRPr>
          </a:p>
        </p:txBody>
      </p:sp>
      <p:sp>
        <p:nvSpPr>
          <p:cNvPr id="8" name="角丸四角形 7"/>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4097598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95536" y="457508"/>
            <a:ext cx="8640960" cy="523220"/>
          </a:xfrm>
          <a:prstGeom prst="rect">
            <a:avLst/>
          </a:prstGeom>
          <a:noFill/>
        </p:spPr>
        <p:txBody>
          <a:bodyPr wrap="square" rtlCol="0">
            <a:spAutoFit/>
          </a:bodyPr>
          <a:lstStyle/>
          <a:p>
            <a:r>
              <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ケアマネジメント</a:t>
            </a:r>
            <a:r>
              <a:rPr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誕生の流れ</a:t>
            </a:r>
            <a:endPar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8" name="コンテンツ プレースホルダ 2">
            <a:extLst>
              <a:ext uri="{FF2B5EF4-FFF2-40B4-BE49-F238E27FC236}">
                <a16:creationId xmlns:a16="http://schemas.microsoft.com/office/drawing/2014/main" id="{4D073E1D-A39C-4319-A021-74D6E1B32A64}"/>
              </a:ext>
            </a:extLst>
          </p:cNvPr>
          <p:cNvSpPr txBox="1">
            <a:spLocks/>
          </p:cNvSpPr>
          <p:nvPr/>
        </p:nvSpPr>
        <p:spPr>
          <a:xfrm>
            <a:off x="518864" y="1196752"/>
            <a:ext cx="8229600" cy="518457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ja-JP" altLang="en-US" sz="2800" dirty="0">
                <a:latin typeface="ＭＳ ゴシック" panose="020B0609070205080204" pitchFamily="49" charset="-128"/>
                <a:ea typeface="ＭＳ ゴシック" panose="020B0609070205080204" pitchFamily="49" charset="-128"/>
              </a:rPr>
              <a:t>「脱施設化と地域精神保健の失敗」</a:t>
            </a:r>
            <a:endParaRPr lang="en-US" altLang="ja-JP" sz="2800" dirty="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800" dirty="0">
                <a:latin typeface="ＭＳ ゴシック" panose="020B0609070205080204" pitchFamily="49" charset="-128"/>
                <a:ea typeface="ＭＳ ゴシック" panose="020B0609070205080204" pitchFamily="49" charset="-128"/>
              </a:rPr>
              <a:t>　　　　　　　　　　↓</a:t>
            </a:r>
            <a:endParaRPr lang="en-US" altLang="ja-JP" sz="2800" dirty="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800" dirty="0">
                <a:latin typeface="ＭＳ ゴシック" panose="020B0609070205080204" pitchFamily="49" charset="-128"/>
                <a:ea typeface="ＭＳ ゴシック" panose="020B0609070205080204" pitchFamily="49" charset="-128"/>
              </a:rPr>
              <a:t>精神障害者、知的障害者など、自分で社会資源の調整</a:t>
            </a:r>
            <a:r>
              <a:rPr lang="ja-JP" altLang="en-US" sz="2800" dirty="0" smtClean="0">
                <a:latin typeface="ＭＳ ゴシック" panose="020B0609070205080204" pitchFamily="49" charset="-128"/>
                <a:ea typeface="ＭＳ ゴシック" panose="020B0609070205080204" pitchFamily="49" charset="-128"/>
              </a:rPr>
              <a:t>ができない</a:t>
            </a:r>
            <a:r>
              <a:rPr lang="ja-JP" altLang="en-US" sz="2800" dirty="0">
                <a:latin typeface="ＭＳ ゴシック" panose="020B0609070205080204" pitchFamily="49" charset="-128"/>
                <a:ea typeface="ＭＳ ゴシック" panose="020B0609070205080204" pitchFamily="49" charset="-128"/>
              </a:rPr>
              <a:t>人が問題を起こす</a:t>
            </a:r>
            <a:endParaRPr lang="en-US" altLang="ja-JP" sz="2800" dirty="0">
              <a:latin typeface="ＭＳ ゴシック" panose="020B0609070205080204" pitchFamily="49" charset="-128"/>
              <a:ea typeface="ＭＳ ゴシック" panose="020B0609070205080204" pitchFamily="49" charset="-128"/>
            </a:endParaRPr>
          </a:p>
          <a:p>
            <a:pPr marL="355600" indent="-355600">
              <a:buFont typeface="Arial" pitchFamily="34" charset="0"/>
              <a:buNone/>
            </a:pPr>
            <a:r>
              <a:rPr lang="ja-JP" altLang="en-US" sz="2800" dirty="0">
                <a:latin typeface="ＭＳ ゴシック" panose="020B0609070205080204" pitchFamily="49" charset="-128"/>
                <a:ea typeface="ＭＳ ゴシック" panose="020B0609070205080204" pitchFamily="49" charset="-128"/>
              </a:rPr>
              <a:t>　　　　　　　　　　↓</a:t>
            </a:r>
            <a:endParaRPr lang="en-US" altLang="ja-JP" sz="2800" dirty="0">
              <a:latin typeface="ＭＳ ゴシック" panose="020B0609070205080204" pitchFamily="49" charset="-128"/>
              <a:ea typeface="ＭＳ ゴシック" panose="020B0609070205080204" pitchFamily="49" charset="-128"/>
            </a:endParaRPr>
          </a:p>
          <a:p>
            <a:pPr marL="355600" indent="-355600">
              <a:buFont typeface="Arial" pitchFamily="34" charset="0"/>
              <a:buNone/>
            </a:pPr>
            <a:r>
              <a:rPr lang="ja-JP" altLang="en-US" sz="2800" dirty="0">
                <a:latin typeface="ＭＳ ゴシック" panose="020B0609070205080204" pitchFamily="49" charset="-128"/>
                <a:ea typeface="ＭＳ ゴシック" panose="020B0609070205080204" pitchFamily="49" charset="-128"/>
              </a:rPr>
              <a:t>多様な地域の社会資源を調整する仕組みが必要</a:t>
            </a:r>
            <a:endParaRPr lang="en-US" altLang="ja-JP" sz="2800" dirty="0">
              <a:latin typeface="ＭＳ ゴシック" panose="020B0609070205080204" pitchFamily="49" charset="-128"/>
              <a:ea typeface="ＭＳ ゴシック" panose="020B0609070205080204" pitchFamily="49" charset="-128"/>
            </a:endParaRPr>
          </a:p>
          <a:p>
            <a:pPr marL="355600" indent="-355600">
              <a:buFont typeface="Arial" pitchFamily="34" charset="0"/>
              <a:buNone/>
            </a:pPr>
            <a:r>
              <a:rPr lang="ja-JP" altLang="en-US" sz="2800" dirty="0">
                <a:latin typeface="ＭＳ ゴシック" panose="020B0609070205080204" pitchFamily="49" charset="-128"/>
                <a:ea typeface="ＭＳ ゴシック" panose="020B0609070205080204" pitchFamily="49" charset="-128"/>
              </a:rPr>
              <a:t>　　　　　　　　　　↓</a:t>
            </a:r>
            <a:endParaRPr lang="en-US" altLang="ja-JP" sz="2800" dirty="0">
              <a:latin typeface="ＭＳ ゴシック" panose="020B0609070205080204" pitchFamily="49" charset="-128"/>
              <a:ea typeface="ＭＳ ゴシック" panose="020B0609070205080204" pitchFamily="49" charset="-128"/>
            </a:endParaRPr>
          </a:p>
          <a:p>
            <a:pPr marL="355600" indent="-355600">
              <a:buFont typeface="Arial" pitchFamily="34" charset="0"/>
              <a:buNone/>
            </a:pPr>
            <a:r>
              <a:rPr lang="ja-JP" altLang="en-US" sz="2800" dirty="0">
                <a:latin typeface="ＭＳ ゴシック" panose="020B0609070205080204" pitchFamily="49" charset="-128"/>
                <a:ea typeface="ＭＳ ゴシック" panose="020B0609070205080204" pitchFamily="49" charset="-128"/>
              </a:rPr>
              <a:t>ケアマネジメントの誕生</a:t>
            </a:r>
            <a:endParaRPr lang="en-US" altLang="ja-JP" sz="2800" dirty="0">
              <a:latin typeface="ＭＳ ゴシック" panose="020B0609070205080204" pitchFamily="49" charset="-128"/>
              <a:ea typeface="ＭＳ ゴシック" panose="020B0609070205080204" pitchFamily="49" charset="-128"/>
            </a:endParaRPr>
          </a:p>
        </p:txBody>
      </p:sp>
      <p:sp>
        <p:nvSpPr>
          <p:cNvPr id="7" name="角丸四角形 6"/>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46952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67544" y="529516"/>
            <a:ext cx="8640960" cy="523220"/>
          </a:xfrm>
          <a:prstGeom prst="rect">
            <a:avLst/>
          </a:prstGeom>
          <a:noFill/>
        </p:spPr>
        <p:txBody>
          <a:bodyPr wrap="square" rtlCol="0">
            <a:spAutoFit/>
          </a:bodyPr>
          <a:lstStyle/>
          <a:p>
            <a:r>
              <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ケアマネジメントが必要になった背景</a:t>
            </a:r>
          </a:p>
        </p:txBody>
      </p:sp>
      <p:sp>
        <p:nvSpPr>
          <p:cNvPr id="7" name="コンテンツ プレースホルダ 2">
            <a:extLst>
              <a:ext uri="{FF2B5EF4-FFF2-40B4-BE49-F238E27FC236}">
                <a16:creationId xmlns:a16="http://schemas.microsoft.com/office/drawing/2014/main" id="{BF3C79D9-026A-40BE-98F6-E44E1269E4B9}"/>
              </a:ext>
            </a:extLst>
          </p:cNvPr>
          <p:cNvSpPr txBox="1">
            <a:spLocks/>
          </p:cNvSpPr>
          <p:nvPr/>
        </p:nvSpPr>
        <p:spPr>
          <a:xfrm>
            <a:off x="590872" y="1196752"/>
            <a:ext cx="8229600" cy="4713387"/>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514350" indent="-514350">
              <a:buFont typeface="+mj-ea"/>
              <a:buAutoNum type="circleNumDbPlain"/>
            </a:pPr>
            <a:r>
              <a:rPr lang="ja-JP" altLang="en-US" sz="2800" dirty="0">
                <a:latin typeface="ＭＳ ゴシック" panose="020B0609070205080204" pitchFamily="49" charset="-128"/>
                <a:ea typeface="ＭＳ ゴシック" panose="020B0609070205080204" pitchFamily="49" charset="-128"/>
              </a:rPr>
              <a:t>脱施設化と地域生活中心のケアに向かう動き</a:t>
            </a:r>
            <a:endParaRPr lang="en-US" altLang="ja-JP" sz="2800" dirty="0">
              <a:latin typeface="ＭＳ ゴシック" panose="020B0609070205080204" pitchFamily="49" charset="-128"/>
              <a:ea typeface="ＭＳ ゴシック" panose="020B0609070205080204" pitchFamily="49" charset="-128"/>
            </a:endParaRPr>
          </a:p>
          <a:p>
            <a:pPr marL="514350" indent="-514350">
              <a:buFont typeface="+mj-ea"/>
              <a:buAutoNum type="circleNumDbPlain"/>
            </a:pPr>
            <a:r>
              <a:rPr lang="ja-JP" altLang="en-US" sz="2800" dirty="0">
                <a:latin typeface="ＭＳ ゴシック" panose="020B0609070205080204" pitchFamily="49" charset="-128"/>
                <a:ea typeface="ＭＳ ゴシック" panose="020B0609070205080204" pitchFamily="49" charset="-128"/>
              </a:rPr>
              <a:t>地域サービスの脱集中化</a:t>
            </a:r>
            <a:endParaRPr lang="en-US" altLang="ja-JP" sz="2800" dirty="0">
              <a:latin typeface="ＭＳ ゴシック" panose="020B0609070205080204" pitchFamily="49" charset="-128"/>
              <a:ea typeface="ＭＳ ゴシック" panose="020B0609070205080204" pitchFamily="49" charset="-128"/>
            </a:endParaRPr>
          </a:p>
          <a:p>
            <a:pPr marL="514350" indent="-514350">
              <a:buFont typeface="+mj-ea"/>
              <a:buAutoNum type="circleNumDbPlain"/>
            </a:pPr>
            <a:r>
              <a:rPr lang="ja-JP" altLang="en-US" sz="2800" dirty="0">
                <a:latin typeface="ＭＳ ゴシック" panose="020B0609070205080204" pitchFamily="49" charset="-128"/>
                <a:ea typeface="ＭＳ ゴシック" panose="020B0609070205080204" pitchFamily="49" charset="-128"/>
              </a:rPr>
              <a:t>複数のニーズを持つ対象者の存在</a:t>
            </a:r>
            <a:endParaRPr lang="en-US" altLang="ja-JP" sz="2800" dirty="0">
              <a:latin typeface="ＭＳ ゴシック" panose="020B0609070205080204" pitchFamily="49" charset="-128"/>
              <a:ea typeface="ＭＳ ゴシック" panose="020B0609070205080204" pitchFamily="49" charset="-128"/>
            </a:endParaRPr>
          </a:p>
          <a:p>
            <a:pPr marL="514350" indent="-514350">
              <a:buFont typeface="+mj-ea"/>
              <a:buAutoNum type="circleNumDbPlain"/>
            </a:pPr>
            <a:r>
              <a:rPr lang="ja-JP" altLang="en-US" sz="2800" dirty="0">
                <a:latin typeface="ＭＳ ゴシック" panose="020B0609070205080204" pitchFamily="49" charset="-128"/>
                <a:ea typeface="ＭＳ ゴシック" panose="020B0609070205080204" pitchFamily="49" charset="-128"/>
              </a:rPr>
              <a:t>インフォーマルな資源の重要性の認識</a:t>
            </a:r>
            <a:endParaRPr lang="en-US" altLang="ja-JP" sz="2800" dirty="0">
              <a:latin typeface="ＭＳ ゴシック" panose="020B0609070205080204" pitchFamily="49" charset="-128"/>
              <a:ea typeface="ＭＳ ゴシック" panose="020B0609070205080204" pitchFamily="49" charset="-128"/>
            </a:endParaRPr>
          </a:p>
          <a:p>
            <a:pPr marL="514350" indent="-514350">
              <a:buFont typeface="+mj-ea"/>
              <a:buAutoNum type="circleNumDbPlain"/>
            </a:pPr>
            <a:r>
              <a:rPr lang="ja-JP" altLang="en-US" sz="2800" dirty="0">
                <a:latin typeface="ＭＳ ゴシック" panose="020B0609070205080204" pitchFamily="49" charset="-128"/>
                <a:ea typeface="ＭＳ ゴシック" panose="020B0609070205080204" pitchFamily="49" charset="-128"/>
              </a:rPr>
              <a:t>行政のサービスの断片化（縦割り行政）</a:t>
            </a:r>
            <a:endParaRPr lang="en-US" altLang="ja-JP" sz="2800" dirty="0">
              <a:latin typeface="ＭＳ ゴシック" panose="020B0609070205080204" pitchFamily="49" charset="-128"/>
              <a:ea typeface="ＭＳ ゴシック" panose="020B0609070205080204" pitchFamily="49" charset="-128"/>
            </a:endParaRPr>
          </a:p>
          <a:p>
            <a:pPr marL="514350" indent="-514350">
              <a:buFont typeface="+mj-ea"/>
              <a:buAutoNum type="circleNumDbPlain"/>
            </a:pPr>
            <a:r>
              <a:rPr lang="ja-JP" altLang="en-US" sz="2800" dirty="0">
                <a:latin typeface="ＭＳ ゴシック" panose="020B0609070205080204" pitchFamily="49" charset="-128"/>
                <a:ea typeface="ＭＳ ゴシック" panose="020B0609070205080204" pitchFamily="49" charset="-128"/>
              </a:rPr>
              <a:t>対人サービスにおける費用対効果に対する認識の高まり</a:t>
            </a:r>
            <a:endParaRPr lang="en-US" altLang="ja-JP" sz="2800" dirty="0">
              <a:latin typeface="ＭＳ ゴシック" panose="020B0609070205080204" pitchFamily="49" charset="-128"/>
              <a:ea typeface="ＭＳ ゴシック" panose="020B0609070205080204" pitchFamily="49" charset="-128"/>
            </a:endParaRPr>
          </a:p>
          <a:p>
            <a:pPr marL="0" indent="0">
              <a:buFont typeface="Arial" pitchFamily="34" charset="0"/>
              <a:buNone/>
            </a:pPr>
            <a:endParaRPr lang="en-US" altLang="ja-JP" sz="2800" dirty="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000" dirty="0">
                <a:latin typeface="+mn-ea"/>
              </a:rPr>
              <a:t>出所：ディビット・マクスリー，野中猛訳（</a:t>
            </a:r>
            <a:r>
              <a:rPr lang="en-US" altLang="ja-JP" sz="2000" dirty="0">
                <a:latin typeface="+mn-ea"/>
              </a:rPr>
              <a:t>1994</a:t>
            </a:r>
            <a:r>
              <a:rPr lang="ja-JP" altLang="en-US" sz="2000" dirty="0">
                <a:latin typeface="+mn-ea"/>
              </a:rPr>
              <a:t>）</a:t>
            </a:r>
            <a:r>
              <a:rPr lang="en-US" altLang="ja-JP" sz="2000" dirty="0">
                <a:latin typeface="+mn-ea"/>
              </a:rPr>
              <a:t>『</a:t>
            </a:r>
            <a:r>
              <a:rPr lang="ja-JP" altLang="en-US" sz="2000" dirty="0">
                <a:latin typeface="+mn-ea"/>
              </a:rPr>
              <a:t>ケースマネジメント入門</a:t>
            </a:r>
            <a:r>
              <a:rPr lang="en-US" altLang="ja-JP" sz="2000" dirty="0">
                <a:latin typeface="+mn-ea"/>
              </a:rPr>
              <a:t>』</a:t>
            </a:r>
          </a:p>
        </p:txBody>
      </p:sp>
      <p:sp>
        <p:nvSpPr>
          <p:cNvPr id="9" name="角丸四角形 8"/>
          <p:cNvSpPr/>
          <p:nvPr/>
        </p:nvSpPr>
        <p:spPr>
          <a:xfrm>
            <a:off x="7160961" y="30461"/>
            <a:ext cx="1977656" cy="45720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基礎／発展／講師説明</a:t>
            </a:r>
          </a:p>
          <a:p>
            <a:pPr algn="ctr"/>
            <a:r>
              <a:rPr kumimoji="1" lang="en-US" altLang="ja-JP" sz="1200" dirty="0" smtClean="0"/>
              <a:t>【</a:t>
            </a:r>
            <a:r>
              <a:rPr kumimoji="1" lang="ja-JP" altLang="en-US" sz="1200" dirty="0" smtClean="0"/>
              <a:t>カリキュラム外</a:t>
            </a:r>
            <a:r>
              <a:rPr kumimoji="1" lang="en-US" altLang="ja-JP" sz="1200" dirty="0" smtClean="0"/>
              <a:t>】</a:t>
            </a:r>
            <a:endParaRPr kumimoji="1" lang="ja-JP" altLang="en-US" sz="1200" dirty="0"/>
          </a:p>
        </p:txBody>
      </p:sp>
    </p:spTree>
    <p:extLst>
      <p:ext uri="{BB962C8B-B14F-4D97-AF65-F5344CB8AC3E}">
        <p14:creationId xmlns:p14="http://schemas.microsoft.com/office/powerpoint/2010/main" val="15738692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 1"/>
          <p:cNvSpPr>
            <a:spLocks noGrp="1"/>
          </p:cNvSpPr>
          <p:nvPr>
            <p:ph type="ftr" sz="quarter" idx="11"/>
          </p:nvPr>
        </p:nvSpPr>
        <p:spPr>
          <a:xfrm>
            <a:off x="0" y="6356350"/>
            <a:ext cx="9144000" cy="365125"/>
          </a:xfrm>
        </p:spPr>
        <p:txBody>
          <a:bodyPr/>
          <a:lstStyle/>
          <a:p>
            <a:r>
              <a:rPr kumimoji="1" lang="ja-JP" altLang="en-US" sz="800" dirty="0"/>
              <a:t>新カリキュラムに基づく相談支援従事者養成研修モデル研修</a:t>
            </a:r>
            <a:r>
              <a:rPr kumimoji="1" lang="en-US" altLang="ja-JP" sz="800" dirty="0"/>
              <a:t>(</a:t>
            </a:r>
            <a:r>
              <a:rPr kumimoji="1" lang="ja-JP" altLang="en-US" sz="800" dirty="0"/>
              <a:t>初任者研修</a:t>
            </a:r>
            <a:r>
              <a:rPr kumimoji="1" lang="en-US" altLang="ja-JP" sz="800" dirty="0"/>
              <a:t>), SSA2018-2019(c) </a:t>
            </a:r>
            <a:r>
              <a:rPr kumimoji="1" lang="ja-JP" altLang="en-US" sz="800" dirty="0"/>
              <a:t>不許複製</a:t>
            </a:r>
          </a:p>
        </p:txBody>
      </p:sp>
      <p:sp>
        <p:nvSpPr>
          <p:cNvPr id="8" name="コンテンツ プレースホルダ 2">
            <a:extLst>
              <a:ext uri="{FF2B5EF4-FFF2-40B4-BE49-F238E27FC236}">
                <a16:creationId xmlns:a16="http://schemas.microsoft.com/office/drawing/2014/main" id="{4D073E1D-A39C-4319-A021-74D6E1B32A64}"/>
              </a:ext>
            </a:extLst>
          </p:cNvPr>
          <p:cNvSpPr txBox="1">
            <a:spLocks/>
          </p:cNvSpPr>
          <p:nvPr/>
        </p:nvSpPr>
        <p:spPr>
          <a:xfrm>
            <a:off x="457200" y="1268763"/>
            <a:ext cx="8363272" cy="5270149"/>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buFont typeface="Wingdings" panose="05000000000000000000" pitchFamily="2" charset="2"/>
              <a:buChar char="p"/>
            </a:pPr>
            <a:r>
              <a:rPr lang="ja-JP" altLang="en-US" sz="2800" dirty="0">
                <a:latin typeface="Meiryo UI" panose="020B0604030504040204" pitchFamily="50" charset="-128"/>
                <a:ea typeface="Meiryo UI" panose="020B0604030504040204" pitchFamily="50" charset="-128"/>
              </a:rPr>
              <a:t>日本の現状</a:t>
            </a:r>
            <a:endParaRPr lang="en-US" altLang="ja-JP" sz="2800" dirty="0">
              <a:latin typeface="Meiryo UI" panose="020B0604030504040204" pitchFamily="50" charset="-128"/>
              <a:ea typeface="Meiryo UI" panose="020B0604030504040204" pitchFamily="50" charset="-128"/>
            </a:endParaRPr>
          </a:p>
          <a:p>
            <a:r>
              <a:rPr lang="ja-JP" altLang="en-US" sz="2800" dirty="0">
                <a:latin typeface="Meiryo UI" panose="020B0604030504040204" pitchFamily="50" charset="-128"/>
                <a:ea typeface="Meiryo UI" panose="020B0604030504040204" pitchFamily="50" charset="-128"/>
              </a:rPr>
              <a:t>地域では資源が広く散在していて、利用しにくい場合も</a:t>
            </a:r>
            <a:endParaRPr lang="en-US" altLang="ja-JP" sz="2800" dirty="0">
              <a:latin typeface="Meiryo UI" panose="020B0604030504040204" pitchFamily="50" charset="-128"/>
              <a:ea typeface="Meiryo UI" panose="020B0604030504040204" pitchFamily="50" charset="-128"/>
            </a:endParaRPr>
          </a:p>
          <a:p>
            <a:pPr marL="0" indent="0">
              <a:buNone/>
            </a:pPr>
            <a:endParaRPr lang="en-US" altLang="ja-JP" sz="2800" dirty="0">
              <a:latin typeface="Meiryo UI" panose="020B0604030504040204" pitchFamily="50" charset="-128"/>
              <a:ea typeface="Meiryo UI" panose="020B0604030504040204" pitchFamily="50" charset="-128"/>
            </a:endParaRPr>
          </a:p>
          <a:p>
            <a:pPr>
              <a:buFont typeface="Wingdings" panose="05000000000000000000" pitchFamily="2" charset="2"/>
              <a:buChar char="p"/>
            </a:pPr>
            <a:r>
              <a:rPr lang="ja-JP" altLang="en-US" sz="2800" dirty="0">
                <a:latin typeface="Meiryo UI" panose="020B0604030504040204" pitchFamily="50" charset="-128"/>
                <a:ea typeface="Meiryo UI" panose="020B0604030504040204" pitchFamily="50" charset="-128"/>
              </a:rPr>
              <a:t>どんな方法が必要？</a:t>
            </a:r>
            <a:endParaRPr lang="en-US" altLang="ja-JP" sz="2800" dirty="0">
              <a:latin typeface="Meiryo UI" panose="020B0604030504040204" pitchFamily="50" charset="-128"/>
              <a:ea typeface="Meiryo UI" panose="020B0604030504040204" pitchFamily="50" charset="-128"/>
            </a:endParaRPr>
          </a:p>
          <a:p>
            <a:r>
              <a:rPr lang="ja-JP" altLang="en-US" sz="2800" dirty="0">
                <a:latin typeface="Meiryo UI" panose="020B0604030504040204" pitchFamily="50" charset="-128"/>
                <a:ea typeface="Meiryo UI" panose="020B0604030504040204" pitchFamily="50" charset="-128"/>
              </a:rPr>
              <a:t>障害当事者や家族の多様なニーズを把握する</a:t>
            </a:r>
            <a:endParaRPr lang="en-US" altLang="ja-JP" sz="2800" dirty="0">
              <a:latin typeface="Meiryo UI" panose="020B0604030504040204" pitchFamily="50" charset="-128"/>
              <a:ea typeface="Meiryo UI" panose="020B0604030504040204" pitchFamily="50" charset="-128"/>
            </a:endParaRPr>
          </a:p>
          <a:p>
            <a:r>
              <a:rPr lang="ja-JP" altLang="en-US" sz="2800" dirty="0">
                <a:latin typeface="Meiryo UI" panose="020B0604030504040204" pitchFamily="50" charset="-128"/>
                <a:ea typeface="Meiryo UI" panose="020B0604030504040204" pitchFamily="50" charset="-128"/>
              </a:rPr>
              <a:t>フォーマル、インフォーマルといった複数の資源を一体的・総合的に提供する</a:t>
            </a:r>
            <a:endParaRPr lang="en-US" altLang="ja-JP" sz="2800" dirty="0">
              <a:latin typeface="Meiryo UI" panose="020B0604030504040204" pitchFamily="50" charset="-128"/>
              <a:ea typeface="Meiryo UI" panose="020B0604030504040204" pitchFamily="50" charset="-128"/>
            </a:endParaRPr>
          </a:p>
          <a:p>
            <a:r>
              <a:rPr lang="ja-JP" altLang="en-US" sz="2800" dirty="0">
                <a:latin typeface="Meiryo UI" panose="020B0604030504040204" pitchFamily="50" charset="-128"/>
                <a:ea typeface="Meiryo UI" panose="020B0604030504040204" pitchFamily="50" charset="-128"/>
              </a:rPr>
              <a:t>資源の不足に気付きその開発につなげることも・・・</a:t>
            </a:r>
            <a:endParaRPr lang="en-US" altLang="ja-JP" sz="2800" dirty="0">
              <a:latin typeface="Meiryo UI" panose="020B0604030504040204" pitchFamily="50" charset="-128"/>
              <a:ea typeface="Meiryo UI" panose="020B0604030504040204" pitchFamily="50" charset="-128"/>
            </a:endParaRPr>
          </a:p>
          <a:p>
            <a:pPr marL="0" indent="0">
              <a:buNone/>
            </a:pPr>
            <a:endParaRPr lang="en-US" altLang="ja-JP" sz="2800" dirty="0">
              <a:latin typeface="Meiryo UI" panose="020B0604030504040204" pitchFamily="50" charset="-128"/>
              <a:ea typeface="Meiryo UI" panose="020B0604030504040204" pitchFamily="50" charset="-128"/>
            </a:endParaRPr>
          </a:p>
          <a:p>
            <a:pPr marL="0" indent="0">
              <a:buNone/>
            </a:pPr>
            <a:r>
              <a:rPr lang="ja-JP" altLang="en-US" sz="2800" dirty="0">
                <a:latin typeface="Meiryo UI" panose="020B0604030504040204" pitchFamily="50" charset="-128"/>
                <a:ea typeface="Meiryo UI" panose="020B0604030504040204" pitchFamily="50" charset="-128"/>
              </a:rPr>
              <a:t>⇒ケアマネジメントの</a:t>
            </a:r>
            <a:r>
              <a:rPr lang="ja-JP" altLang="en-US" sz="2800" dirty="0" smtClean="0">
                <a:latin typeface="Meiryo UI" panose="020B0604030504040204" pitchFamily="50" charset="-128"/>
                <a:ea typeface="Meiryo UI" panose="020B0604030504040204" pitchFamily="50" charset="-128"/>
              </a:rPr>
              <a:t>必要性　　</a:t>
            </a:r>
            <a:r>
              <a:rPr lang="ja-JP" altLang="en-US" sz="2000" dirty="0" smtClean="0">
                <a:latin typeface="Meiryo UI" panose="020B0604030504040204" pitchFamily="50" charset="-128"/>
                <a:ea typeface="Meiryo UI" panose="020B0604030504040204" pitchFamily="50" charset="-128"/>
              </a:rPr>
              <a:t>障害者ケアガイドラインを参考に作成</a:t>
            </a:r>
            <a:endParaRPr lang="en-US" altLang="ja-JP" sz="2800" dirty="0">
              <a:latin typeface="Meiryo UI" panose="020B0604030504040204" pitchFamily="50" charset="-128"/>
              <a:ea typeface="Meiryo UI" panose="020B0604030504040204" pitchFamily="50" charset="-128"/>
            </a:endParaRPr>
          </a:p>
        </p:txBody>
      </p:sp>
      <p:sp>
        <p:nvSpPr>
          <p:cNvPr id="7" name="角丸四角形 6"/>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t>標準カリキュラム</a:t>
            </a:r>
          </a:p>
        </p:txBody>
      </p:sp>
      <p:sp>
        <p:nvSpPr>
          <p:cNvPr id="9" name="テキスト ボックス 8"/>
          <p:cNvSpPr txBox="1"/>
          <p:nvPr/>
        </p:nvSpPr>
        <p:spPr>
          <a:xfrm>
            <a:off x="467544" y="529516"/>
            <a:ext cx="8640960" cy="523220"/>
          </a:xfrm>
          <a:prstGeom prst="rect">
            <a:avLst/>
          </a:prstGeom>
          <a:noFill/>
        </p:spPr>
        <p:txBody>
          <a:bodyPr wrap="square" rtlCol="0">
            <a:spAutoFit/>
          </a:bodyPr>
          <a:lstStyle/>
          <a:p>
            <a:r>
              <a:rPr kumimoji="1" lang="ja-JP" altLang="en-US" sz="2800" smtClean="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なぜ、ケアマネジメントなのか</a:t>
            </a:r>
            <a:endPar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Tree>
    <p:extLst>
      <p:ext uri="{BB962C8B-B14F-4D97-AF65-F5344CB8AC3E}">
        <p14:creationId xmlns:p14="http://schemas.microsoft.com/office/powerpoint/2010/main" val="502536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95536" y="476672"/>
            <a:ext cx="8640960" cy="523220"/>
          </a:xfrm>
          <a:prstGeom prst="rect">
            <a:avLst/>
          </a:prstGeom>
          <a:noFill/>
        </p:spPr>
        <p:txBody>
          <a:bodyPr wrap="square" rtlCol="0">
            <a:spAutoFit/>
          </a:bodyPr>
          <a:lstStyle/>
          <a:p>
            <a:r>
              <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ケアマネジメントの機能</a:t>
            </a:r>
          </a:p>
        </p:txBody>
      </p:sp>
      <p:sp>
        <p:nvSpPr>
          <p:cNvPr id="7" name="コンテンツ プレースホルダ 2">
            <a:extLst>
              <a:ext uri="{FF2B5EF4-FFF2-40B4-BE49-F238E27FC236}">
                <a16:creationId xmlns:a16="http://schemas.microsoft.com/office/drawing/2014/main" id="{FE57D808-988E-4B64-9ADD-7C22EB830CF5}"/>
              </a:ext>
            </a:extLst>
          </p:cNvPr>
          <p:cNvSpPr txBox="1">
            <a:spLocks/>
          </p:cNvSpPr>
          <p:nvPr/>
        </p:nvSpPr>
        <p:spPr>
          <a:xfrm>
            <a:off x="457200" y="1268760"/>
            <a:ext cx="8229600" cy="4525963"/>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514350" indent="-514350">
              <a:buFont typeface="Arial" pitchFamily="34" charset="0"/>
              <a:buNone/>
            </a:pPr>
            <a:r>
              <a:rPr lang="ja-JP" altLang="en-US" sz="2800" smtClean="0">
                <a:latin typeface="ＭＳ ゴシック" panose="020B0609070205080204" pitchFamily="49" charset="-128"/>
                <a:ea typeface="ＭＳ ゴシック" panose="020B0609070205080204" pitchFamily="49" charset="-128"/>
              </a:rPr>
              <a:t>① 基本</a:t>
            </a:r>
            <a:r>
              <a:rPr lang="ja-JP" altLang="en-US" sz="2800">
                <a:latin typeface="ＭＳ ゴシック" panose="020B0609070205080204" pitchFamily="49" charset="-128"/>
                <a:ea typeface="ＭＳ ゴシック" panose="020B0609070205080204" pitchFamily="49" charset="-128"/>
              </a:rPr>
              <a:t>機能</a:t>
            </a:r>
            <a:endParaRPr lang="en-US" altLang="ja-JP" sz="2800">
              <a:latin typeface="ＭＳ ゴシック" panose="020B0609070205080204" pitchFamily="49" charset="-128"/>
              <a:ea typeface="ＭＳ ゴシック" panose="020B0609070205080204" pitchFamily="49" charset="-128"/>
            </a:endParaRPr>
          </a:p>
          <a:p>
            <a:pPr marL="0" indent="0">
              <a:buNone/>
            </a:pPr>
            <a:r>
              <a:rPr lang="ja-JP" altLang="en-US" sz="2800" smtClean="0">
                <a:latin typeface="ＭＳ ゴシック" panose="020B0609070205080204" pitchFamily="49" charset="-128"/>
                <a:ea typeface="ＭＳ ゴシック" panose="020B0609070205080204" pitchFamily="49" charset="-128"/>
              </a:rPr>
              <a:t>　・ケアマネジメント</a:t>
            </a:r>
            <a:r>
              <a:rPr lang="ja-JP" altLang="en-US" sz="2800">
                <a:latin typeface="ＭＳ ゴシック" panose="020B0609070205080204" pitchFamily="49" charset="-128"/>
                <a:ea typeface="ＭＳ ゴシック" panose="020B0609070205080204" pitchFamily="49" charset="-128"/>
              </a:rPr>
              <a:t>の過程</a:t>
            </a:r>
            <a:endParaRPr lang="en-US" altLang="ja-JP" sz="2800">
              <a:latin typeface="ＭＳ ゴシック" panose="020B0609070205080204" pitchFamily="49" charset="-128"/>
              <a:ea typeface="ＭＳ ゴシック" panose="020B0609070205080204" pitchFamily="49" charset="-128"/>
            </a:endParaRPr>
          </a:p>
          <a:p>
            <a:pPr marL="514350" indent="-514350">
              <a:buFont typeface="Arial" pitchFamily="34" charset="0"/>
              <a:buNone/>
            </a:pPr>
            <a:endParaRPr lang="en-US" altLang="ja-JP" sz="2800">
              <a:latin typeface="ＭＳ ゴシック" panose="020B0609070205080204" pitchFamily="49" charset="-128"/>
              <a:ea typeface="ＭＳ ゴシック" panose="020B0609070205080204" pitchFamily="49" charset="-128"/>
            </a:endParaRPr>
          </a:p>
          <a:p>
            <a:pPr marL="514350" indent="-514350">
              <a:buFont typeface="Arial" pitchFamily="34" charset="0"/>
              <a:buNone/>
            </a:pPr>
            <a:r>
              <a:rPr lang="ja-JP" altLang="en-US" sz="2800" smtClean="0">
                <a:latin typeface="ＭＳ ゴシック" panose="020B0609070205080204" pitchFamily="49" charset="-128"/>
                <a:ea typeface="ＭＳ ゴシック" panose="020B0609070205080204" pitchFamily="49" charset="-128"/>
              </a:rPr>
              <a:t>② 付加的</a:t>
            </a:r>
            <a:r>
              <a:rPr lang="ja-JP" altLang="en-US" sz="2800">
                <a:latin typeface="ＭＳ ゴシック" panose="020B0609070205080204" pitchFamily="49" charset="-128"/>
                <a:ea typeface="ＭＳ ゴシック" panose="020B0609070205080204" pitchFamily="49" charset="-128"/>
              </a:rPr>
              <a:t>機能</a:t>
            </a:r>
            <a:endParaRPr lang="en-US" altLang="ja-JP" sz="2800">
              <a:latin typeface="ＭＳ ゴシック" panose="020B0609070205080204" pitchFamily="49" charset="-128"/>
              <a:ea typeface="ＭＳ ゴシック" panose="020B0609070205080204" pitchFamily="49" charset="-128"/>
            </a:endParaRPr>
          </a:p>
          <a:p>
            <a:pPr marL="0" indent="0">
              <a:buNone/>
            </a:pPr>
            <a:r>
              <a:rPr lang="ja-JP" altLang="en-US" sz="2800" smtClean="0">
                <a:latin typeface="ＭＳ ゴシック" panose="020B0609070205080204" pitchFamily="49" charset="-128"/>
                <a:ea typeface="ＭＳ ゴシック" panose="020B0609070205080204" pitchFamily="49" charset="-128"/>
              </a:rPr>
              <a:t>　・アウトリーチ</a:t>
            </a:r>
            <a:endParaRPr lang="en-US" altLang="ja-JP" sz="2800">
              <a:latin typeface="ＭＳ ゴシック" panose="020B0609070205080204" pitchFamily="49" charset="-128"/>
              <a:ea typeface="ＭＳ ゴシック" panose="020B0609070205080204" pitchFamily="49" charset="-128"/>
            </a:endParaRPr>
          </a:p>
          <a:p>
            <a:pPr marL="0" indent="0">
              <a:buNone/>
            </a:pPr>
            <a:r>
              <a:rPr lang="ja-JP" altLang="en-US" sz="2800" smtClean="0">
                <a:latin typeface="ＭＳ ゴシック" panose="020B0609070205080204" pitchFamily="49" charset="-128"/>
                <a:ea typeface="ＭＳ ゴシック" panose="020B0609070205080204" pitchFamily="49" charset="-128"/>
              </a:rPr>
              <a:t>　・社会</a:t>
            </a:r>
            <a:r>
              <a:rPr lang="ja-JP" altLang="en-US" sz="2800">
                <a:latin typeface="ＭＳ ゴシック" panose="020B0609070205080204" pitchFamily="49" charset="-128"/>
                <a:ea typeface="ＭＳ ゴシック" panose="020B0609070205080204" pitchFamily="49" charset="-128"/>
              </a:rPr>
              <a:t>資源の開発</a:t>
            </a:r>
            <a:endParaRPr lang="en-US" altLang="ja-JP" sz="2800">
              <a:latin typeface="ＭＳ ゴシック" panose="020B0609070205080204" pitchFamily="49" charset="-128"/>
              <a:ea typeface="ＭＳ ゴシック" panose="020B0609070205080204" pitchFamily="49" charset="-128"/>
            </a:endParaRPr>
          </a:p>
          <a:p>
            <a:pPr marL="0" indent="0">
              <a:buNone/>
            </a:pPr>
            <a:r>
              <a:rPr lang="ja-JP" altLang="en-US" sz="2800" smtClean="0">
                <a:latin typeface="ＭＳ ゴシック" panose="020B0609070205080204" pitchFamily="49" charset="-128"/>
                <a:ea typeface="ＭＳ ゴシック" panose="020B0609070205080204" pitchFamily="49" charset="-128"/>
              </a:rPr>
              <a:t>　・ゲートキーパー</a:t>
            </a:r>
            <a:r>
              <a:rPr lang="ja-JP" altLang="en-US" sz="2800">
                <a:latin typeface="ＭＳ ゴシック" panose="020B0609070205080204" pitchFamily="49" charset="-128"/>
                <a:ea typeface="ＭＳ ゴシック" panose="020B0609070205080204" pitchFamily="49" charset="-128"/>
              </a:rPr>
              <a:t>の</a:t>
            </a:r>
            <a:r>
              <a:rPr lang="ja-JP" altLang="en-US" sz="2800" smtClean="0">
                <a:latin typeface="ＭＳ ゴシック" panose="020B0609070205080204" pitchFamily="49" charset="-128"/>
                <a:ea typeface="ＭＳ ゴシック" panose="020B0609070205080204" pitchFamily="49" charset="-128"/>
              </a:rPr>
              <a:t>役割</a:t>
            </a:r>
            <a:endParaRPr lang="en-US" altLang="ja-JP" sz="2800">
              <a:latin typeface="ＭＳ ゴシック" panose="020B0609070205080204" pitchFamily="49" charset="-128"/>
              <a:ea typeface="ＭＳ ゴシック" panose="020B0609070205080204" pitchFamily="49" charset="-128"/>
            </a:endParaRPr>
          </a:p>
          <a:p>
            <a:pPr marL="0" indent="0">
              <a:buNone/>
            </a:pPr>
            <a:r>
              <a:rPr lang="ja-JP" altLang="en-US" sz="2800" smtClean="0">
                <a:latin typeface="ＭＳ ゴシック" panose="020B0609070205080204" pitchFamily="49" charset="-128"/>
                <a:ea typeface="ＭＳ ゴシック" panose="020B0609070205080204" pitchFamily="49" charset="-128"/>
              </a:rPr>
              <a:t>　・直接</a:t>
            </a:r>
            <a:r>
              <a:rPr lang="ja-JP" altLang="en-US" sz="2800">
                <a:latin typeface="ＭＳ ゴシック" panose="020B0609070205080204" pitchFamily="49" charset="-128"/>
                <a:ea typeface="ＭＳ ゴシック" panose="020B0609070205080204" pitchFamily="49" charset="-128"/>
              </a:rPr>
              <a:t>支援等</a:t>
            </a:r>
            <a:endParaRPr lang="ja-JP" altLang="en-US" sz="2800" dirty="0">
              <a:latin typeface="ＭＳ ゴシック" panose="020B0609070205080204" pitchFamily="49" charset="-128"/>
              <a:ea typeface="ＭＳ ゴシック" panose="020B0609070205080204" pitchFamily="49" charset="-128"/>
            </a:endParaRPr>
          </a:p>
        </p:txBody>
      </p:sp>
      <p:sp>
        <p:nvSpPr>
          <p:cNvPr id="8" name="角丸四角形 7"/>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35411680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67544" y="457508"/>
            <a:ext cx="8640960" cy="523220"/>
          </a:xfrm>
          <a:prstGeom prst="rect">
            <a:avLst/>
          </a:prstGeom>
          <a:noFill/>
        </p:spPr>
        <p:txBody>
          <a:bodyPr wrap="square" rtlCol="0">
            <a:spAutoFit/>
          </a:bodyPr>
          <a:lstStyle/>
          <a:p>
            <a:r>
              <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ケアマネジメントの過程</a:t>
            </a:r>
          </a:p>
        </p:txBody>
      </p:sp>
      <p:sp>
        <p:nvSpPr>
          <p:cNvPr id="8" name="コンテンツ プレースホルダ 2">
            <a:extLst>
              <a:ext uri="{FF2B5EF4-FFF2-40B4-BE49-F238E27FC236}">
                <a16:creationId xmlns:a16="http://schemas.microsoft.com/office/drawing/2014/main" id="{1ED6975E-661E-48CB-AFBA-76A1FAC7E7D4}"/>
              </a:ext>
            </a:extLst>
          </p:cNvPr>
          <p:cNvSpPr txBox="1">
            <a:spLocks/>
          </p:cNvSpPr>
          <p:nvPr/>
        </p:nvSpPr>
        <p:spPr>
          <a:xfrm>
            <a:off x="662880" y="1600200"/>
            <a:ext cx="8229600" cy="4525963"/>
          </a:xfrm>
          <a:prstGeom prst="rect">
            <a:avLst/>
          </a:prstGeom>
        </p:spPr>
        <p:txBody>
          <a:bodyPr>
            <a:normAutofit fontScale="77500" lnSpcReduction="2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buFont typeface="Arial" pitchFamily="34" charset="0"/>
              <a:buNone/>
            </a:pPr>
            <a:r>
              <a:rPr lang="ja-JP" altLang="en-US" dirty="0">
                <a:latin typeface="ＭＳ ゴシック" panose="020B0609070205080204" pitchFamily="49" charset="-128"/>
                <a:ea typeface="ＭＳ ゴシック" panose="020B0609070205080204" pitchFamily="49" charset="-128"/>
              </a:rPr>
              <a:t>インテーク</a:t>
            </a:r>
            <a:endParaRPr lang="en-US" altLang="ja-JP" dirty="0">
              <a:latin typeface="ＭＳ ゴシック" panose="020B0609070205080204" pitchFamily="49" charset="-128"/>
              <a:ea typeface="ＭＳ ゴシック" panose="020B0609070205080204" pitchFamily="49" charset="-128"/>
            </a:endParaRPr>
          </a:p>
          <a:p>
            <a:pPr>
              <a:buFont typeface="Arial" pitchFamily="34" charset="0"/>
              <a:buNone/>
            </a:pPr>
            <a:r>
              <a:rPr lang="ja-JP" altLang="en-US" dirty="0">
                <a:latin typeface="ＭＳ ゴシック" panose="020B0609070205080204" pitchFamily="49" charset="-128"/>
                <a:ea typeface="ＭＳ ゴシック" panose="020B0609070205080204" pitchFamily="49" charset="-128"/>
              </a:rPr>
              <a:t>　　↓</a:t>
            </a:r>
            <a:endParaRPr lang="en-US" altLang="ja-JP" dirty="0">
              <a:latin typeface="ＭＳ ゴシック" panose="020B0609070205080204" pitchFamily="49" charset="-128"/>
              <a:ea typeface="ＭＳ ゴシック" panose="020B0609070205080204" pitchFamily="49" charset="-128"/>
            </a:endParaRPr>
          </a:p>
          <a:p>
            <a:pPr>
              <a:buFont typeface="Arial" pitchFamily="34" charset="0"/>
              <a:buNone/>
            </a:pPr>
            <a:r>
              <a:rPr lang="ja-JP" altLang="en-US" dirty="0">
                <a:latin typeface="ＭＳ ゴシック" panose="020B0609070205080204" pitchFamily="49" charset="-128"/>
                <a:ea typeface="ＭＳ ゴシック" panose="020B0609070205080204" pitchFamily="49" charset="-128"/>
              </a:rPr>
              <a:t>アセスメント</a:t>
            </a:r>
            <a:endParaRPr lang="en-US" altLang="ja-JP" dirty="0">
              <a:latin typeface="ＭＳ ゴシック" panose="020B0609070205080204" pitchFamily="49" charset="-128"/>
              <a:ea typeface="ＭＳ ゴシック" panose="020B0609070205080204" pitchFamily="49" charset="-128"/>
            </a:endParaRPr>
          </a:p>
          <a:p>
            <a:pPr>
              <a:buFont typeface="Arial" pitchFamily="34" charset="0"/>
              <a:buNone/>
            </a:pPr>
            <a:r>
              <a:rPr lang="ja-JP" altLang="en-US" dirty="0">
                <a:latin typeface="ＭＳ ゴシック" panose="020B0609070205080204" pitchFamily="49" charset="-128"/>
                <a:ea typeface="ＭＳ ゴシック" panose="020B0609070205080204" pitchFamily="49" charset="-128"/>
              </a:rPr>
              <a:t>　　↓</a:t>
            </a:r>
            <a:endParaRPr lang="en-US" altLang="ja-JP" dirty="0">
              <a:latin typeface="ＭＳ ゴシック" panose="020B0609070205080204" pitchFamily="49" charset="-128"/>
              <a:ea typeface="ＭＳ ゴシック" panose="020B0609070205080204" pitchFamily="49" charset="-128"/>
            </a:endParaRPr>
          </a:p>
          <a:p>
            <a:pPr>
              <a:buFont typeface="Arial" pitchFamily="34" charset="0"/>
              <a:buNone/>
            </a:pPr>
            <a:r>
              <a:rPr lang="ja-JP" altLang="en-US" dirty="0">
                <a:latin typeface="ＭＳ ゴシック" panose="020B0609070205080204" pitchFamily="49" charset="-128"/>
                <a:ea typeface="ＭＳ ゴシック" panose="020B0609070205080204" pitchFamily="49" charset="-128"/>
              </a:rPr>
              <a:t>ケア計画の作成　　　</a:t>
            </a:r>
            <a:endParaRPr lang="en-US" altLang="ja-JP" dirty="0">
              <a:latin typeface="ＭＳ ゴシック" panose="020B0609070205080204" pitchFamily="49" charset="-128"/>
              <a:ea typeface="ＭＳ ゴシック" panose="020B0609070205080204" pitchFamily="49" charset="-128"/>
            </a:endParaRPr>
          </a:p>
          <a:p>
            <a:pPr>
              <a:buFont typeface="Arial" pitchFamily="34" charset="0"/>
              <a:buNone/>
            </a:pPr>
            <a:r>
              <a:rPr lang="ja-JP" altLang="en-US" dirty="0">
                <a:latin typeface="ＭＳ ゴシック" panose="020B0609070205080204" pitchFamily="49" charset="-128"/>
                <a:ea typeface="ＭＳ ゴシック" panose="020B0609070205080204" pitchFamily="49" charset="-128"/>
              </a:rPr>
              <a:t>　　↓</a:t>
            </a:r>
            <a:endParaRPr lang="en-US" altLang="ja-JP" dirty="0">
              <a:latin typeface="ＭＳ ゴシック" panose="020B0609070205080204" pitchFamily="49" charset="-128"/>
              <a:ea typeface="ＭＳ ゴシック" panose="020B0609070205080204" pitchFamily="49" charset="-128"/>
            </a:endParaRPr>
          </a:p>
          <a:p>
            <a:pPr>
              <a:buFont typeface="Arial" pitchFamily="34" charset="0"/>
              <a:buNone/>
            </a:pPr>
            <a:r>
              <a:rPr lang="ja-JP" altLang="en-US" dirty="0">
                <a:latin typeface="ＭＳ ゴシック" panose="020B0609070205080204" pitchFamily="49" charset="-128"/>
                <a:ea typeface="ＭＳ ゴシック" panose="020B0609070205080204" pitchFamily="49" charset="-128"/>
              </a:rPr>
              <a:t>ケア計画の実施　</a:t>
            </a:r>
            <a:r>
              <a:rPr lang="ja-JP" altLang="en-US">
                <a:latin typeface="ＭＳ ゴシック" panose="020B0609070205080204" pitchFamily="49" charset="-128"/>
                <a:ea typeface="ＭＳ ゴシック" panose="020B0609070205080204" pitchFamily="49" charset="-128"/>
              </a:rPr>
              <a:t>　</a:t>
            </a:r>
            <a:r>
              <a:rPr lang="ja-JP" altLang="en-US" smtClean="0">
                <a:latin typeface="ＭＳ ゴシック" panose="020B0609070205080204" pitchFamily="49" charset="-128"/>
                <a:ea typeface="ＭＳ ゴシック" panose="020B0609070205080204" pitchFamily="49" charset="-128"/>
              </a:rPr>
              <a:t>ケア</a:t>
            </a:r>
            <a:r>
              <a:rPr lang="ja-JP" altLang="en-US" dirty="0">
                <a:latin typeface="ＭＳ ゴシック" panose="020B0609070205080204" pitchFamily="49" charset="-128"/>
                <a:ea typeface="ＭＳ ゴシック" panose="020B0609070205080204" pitchFamily="49" charset="-128"/>
              </a:rPr>
              <a:t>会議の開催</a:t>
            </a:r>
            <a:endParaRPr lang="en-US" altLang="ja-JP" dirty="0">
              <a:latin typeface="ＭＳ ゴシック" panose="020B0609070205080204" pitchFamily="49" charset="-128"/>
              <a:ea typeface="ＭＳ ゴシック" panose="020B0609070205080204" pitchFamily="49" charset="-128"/>
            </a:endParaRPr>
          </a:p>
          <a:p>
            <a:pPr>
              <a:buFont typeface="Arial" pitchFamily="34" charset="0"/>
              <a:buNone/>
            </a:pPr>
            <a:r>
              <a:rPr lang="ja-JP" altLang="en-US" dirty="0">
                <a:latin typeface="ＭＳ ゴシック" panose="020B0609070205080204" pitchFamily="49" charset="-128"/>
                <a:ea typeface="ＭＳ ゴシック" panose="020B0609070205080204" pitchFamily="49" charset="-128"/>
              </a:rPr>
              <a:t>　　↓</a:t>
            </a:r>
            <a:endParaRPr lang="en-US" altLang="ja-JP" dirty="0">
              <a:latin typeface="ＭＳ ゴシック" panose="020B0609070205080204" pitchFamily="49" charset="-128"/>
              <a:ea typeface="ＭＳ ゴシック" panose="020B0609070205080204" pitchFamily="49" charset="-128"/>
            </a:endParaRPr>
          </a:p>
          <a:p>
            <a:pPr>
              <a:buFont typeface="Arial" pitchFamily="34" charset="0"/>
              <a:buNone/>
            </a:pPr>
            <a:r>
              <a:rPr lang="ja-JP" altLang="en-US" dirty="0">
                <a:latin typeface="ＭＳ ゴシック" panose="020B0609070205080204" pitchFamily="49" charset="-128"/>
                <a:ea typeface="ＭＳ ゴシック" panose="020B0609070205080204" pitchFamily="49" charset="-128"/>
              </a:rPr>
              <a:t>モニタリング</a:t>
            </a:r>
            <a:endParaRPr lang="en-US" altLang="ja-JP" dirty="0">
              <a:latin typeface="ＭＳ ゴシック" panose="020B0609070205080204" pitchFamily="49" charset="-128"/>
              <a:ea typeface="ＭＳ ゴシック" panose="020B0609070205080204" pitchFamily="49" charset="-128"/>
            </a:endParaRPr>
          </a:p>
          <a:p>
            <a:pPr>
              <a:buFont typeface="Arial" pitchFamily="34" charset="0"/>
              <a:buNone/>
            </a:pPr>
            <a:r>
              <a:rPr lang="ja-JP" altLang="en-US" dirty="0">
                <a:latin typeface="ＭＳ ゴシック" panose="020B0609070205080204" pitchFamily="49" charset="-128"/>
                <a:ea typeface="ＭＳ ゴシック" panose="020B0609070205080204" pitchFamily="49" charset="-128"/>
              </a:rPr>
              <a:t>　　↓</a:t>
            </a:r>
            <a:endParaRPr lang="en-US" altLang="ja-JP" dirty="0">
              <a:latin typeface="ＭＳ ゴシック" panose="020B0609070205080204" pitchFamily="49" charset="-128"/>
              <a:ea typeface="ＭＳ ゴシック" panose="020B0609070205080204" pitchFamily="49" charset="-128"/>
            </a:endParaRPr>
          </a:p>
          <a:p>
            <a:pPr>
              <a:buFont typeface="Arial" pitchFamily="34" charset="0"/>
              <a:buNone/>
            </a:pPr>
            <a:r>
              <a:rPr lang="ja-JP" altLang="en-US" dirty="0">
                <a:latin typeface="ＭＳ ゴシック" panose="020B0609070205080204" pitchFamily="49" charset="-128"/>
                <a:ea typeface="ＭＳ ゴシック" panose="020B0609070205080204" pitchFamily="49" charset="-128"/>
              </a:rPr>
              <a:t>　終了</a:t>
            </a:r>
          </a:p>
        </p:txBody>
      </p:sp>
      <p:cxnSp>
        <p:nvCxnSpPr>
          <p:cNvPr id="5" name="直線コネクタ 4">
            <a:extLst>
              <a:ext uri="{FF2B5EF4-FFF2-40B4-BE49-F238E27FC236}">
                <a16:creationId xmlns:a16="http://schemas.microsoft.com/office/drawing/2014/main" id="{AF4DA07D-F159-4586-A69E-AAF6647523EA}"/>
              </a:ext>
            </a:extLst>
          </p:cNvPr>
          <p:cNvCxnSpPr/>
          <p:nvPr/>
        </p:nvCxnSpPr>
        <p:spPr>
          <a:xfrm>
            <a:off x="2761456" y="4869160"/>
            <a:ext cx="4896544"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9" name="直線コネクタ 8">
            <a:extLst>
              <a:ext uri="{FF2B5EF4-FFF2-40B4-BE49-F238E27FC236}">
                <a16:creationId xmlns:a16="http://schemas.microsoft.com/office/drawing/2014/main" id="{E53F6589-FF67-42D5-9884-14056564F167}"/>
              </a:ext>
            </a:extLst>
          </p:cNvPr>
          <p:cNvCxnSpPr>
            <a:cxnSpLocks/>
          </p:cNvCxnSpPr>
          <p:nvPr/>
        </p:nvCxnSpPr>
        <p:spPr>
          <a:xfrm>
            <a:off x="7658000" y="2564904"/>
            <a:ext cx="0" cy="2304256"/>
          </a:xfrm>
          <a:prstGeom prst="line">
            <a:avLst/>
          </a:prstGeom>
          <a:ln w="28575"/>
        </p:spPr>
        <p:style>
          <a:lnRef idx="1">
            <a:schemeClr val="dk1"/>
          </a:lnRef>
          <a:fillRef idx="0">
            <a:schemeClr val="dk1"/>
          </a:fillRef>
          <a:effectRef idx="0">
            <a:schemeClr val="dk1"/>
          </a:effectRef>
          <a:fontRef idx="minor">
            <a:schemeClr val="tx1"/>
          </a:fontRef>
        </p:style>
      </p:cxnSp>
      <p:cxnSp>
        <p:nvCxnSpPr>
          <p:cNvPr id="13" name="直線矢印コネクタ 12">
            <a:extLst>
              <a:ext uri="{FF2B5EF4-FFF2-40B4-BE49-F238E27FC236}">
                <a16:creationId xmlns:a16="http://schemas.microsoft.com/office/drawing/2014/main" id="{A5463133-4C23-4E9C-8EE6-D2C09D6C14C3}"/>
              </a:ext>
            </a:extLst>
          </p:cNvPr>
          <p:cNvCxnSpPr>
            <a:cxnSpLocks/>
          </p:cNvCxnSpPr>
          <p:nvPr/>
        </p:nvCxnSpPr>
        <p:spPr>
          <a:xfrm flipH="1">
            <a:off x="2761456" y="2564904"/>
            <a:ext cx="4896544"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6" name="右中かっこ 15">
            <a:extLst>
              <a:ext uri="{FF2B5EF4-FFF2-40B4-BE49-F238E27FC236}">
                <a16:creationId xmlns:a16="http://schemas.microsoft.com/office/drawing/2014/main" id="{A58B091E-42AB-45AF-85B1-0AA86E4CC9AD}"/>
              </a:ext>
            </a:extLst>
          </p:cNvPr>
          <p:cNvSpPr/>
          <p:nvPr/>
        </p:nvSpPr>
        <p:spPr>
          <a:xfrm>
            <a:off x="3121496" y="3244915"/>
            <a:ext cx="298376" cy="1480226"/>
          </a:xfrm>
          <a:prstGeom prst="rightBrace">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0" name="角丸四角形 9"/>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209066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95536" y="529516"/>
            <a:ext cx="8640960" cy="523220"/>
          </a:xfrm>
          <a:prstGeom prst="rect">
            <a:avLst/>
          </a:prstGeom>
          <a:noFill/>
        </p:spPr>
        <p:txBody>
          <a:bodyPr wrap="square" rtlCol="0">
            <a:spAutoFit/>
          </a:bodyPr>
          <a:lstStyle/>
          <a:p>
            <a:r>
              <a:rPr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インテーク</a:t>
            </a:r>
            <a:endPar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10" name="コンテンツ プレースホルダー 2">
            <a:extLst>
              <a:ext uri="{FF2B5EF4-FFF2-40B4-BE49-F238E27FC236}">
                <a16:creationId xmlns:a16="http://schemas.microsoft.com/office/drawing/2014/main" id="{B814D642-131D-4B4D-A42A-9A0359ECCF0A}"/>
              </a:ext>
            </a:extLst>
          </p:cNvPr>
          <p:cNvSpPr txBox="1">
            <a:spLocks/>
          </p:cNvSpPr>
          <p:nvPr/>
        </p:nvSpPr>
        <p:spPr>
          <a:xfrm>
            <a:off x="539552" y="1268760"/>
            <a:ext cx="7427168" cy="53285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2800" dirty="0">
                <a:latin typeface="ＭＳ ゴシック" panose="020B0609070205080204" pitchFamily="49" charset="-128"/>
                <a:ea typeface="ＭＳ ゴシック" panose="020B0609070205080204" pitchFamily="49" charset="-128"/>
              </a:rPr>
              <a:t>インテーク＝入口と</a:t>
            </a:r>
            <a:r>
              <a:rPr lang="ja-JP" altLang="en-US" sz="2800">
                <a:latin typeface="ＭＳ ゴシック" panose="020B0609070205080204" pitchFamily="49" charset="-128"/>
                <a:ea typeface="ＭＳ ゴシック" panose="020B0609070205080204" pitchFamily="49" charset="-128"/>
              </a:rPr>
              <a:t>考える</a:t>
            </a:r>
            <a:r>
              <a:rPr lang="ja-JP" altLang="en-US" sz="2800" smtClean="0">
                <a:latin typeface="ＭＳ ゴシック" panose="020B0609070205080204" pitchFamily="49" charset="-128"/>
                <a:ea typeface="ＭＳ ゴシック" panose="020B0609070205080204" pitchFamily="49" charset="-128"/>
              </a:rPr>
              <a:t>と</a:t>
            </a:r>
            <a:r>
              <a:rPr lang="en-US" altLang="ja-JP" sz="2800" smtClean="0">
                <a:latin typeface="ＭＳ ゴシック" panose="020B0609070205080204" pitchFamily="49" charset="-128"/>
                <a:ea typeface="ＭＳ ゴシック" panose="020B0609070205080204" pitchFamily="49" charset="-128"/>
              </a:rPr>
              <a:t>……</a:t>
            </a:r>
            <a:endParaRPr lang="en-US" altLang="ja-JP" sz="2800" dirty="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800" smtClean="0">
                <a:latin typeface="ＭＳ ゴシック" panose="020B0609070205080204" pitchFamily="49" charset="-128"/>
                <a:ea typeface="ＭＳ ゴシック" panose="020B0609070205080204" pitchFamily="49" charset="-128"/>
              </a:rPr>
              <a:t>　→ ケアマネジメント</a:t>
            </a:r>
            <a:r>
              <a:rPr lang="ja-JP" altLang="en-US" sz="2800" dirty="0">
                <a:latin typeface="ＭＳ ゴシック" panose="020B0609070205080204" pitchFamily="49" charset="-128"/>
                <a:ea typeface="ＭＳ ゴシック" panose="020B0609070205080204" pitchFamily="49" charset="-128"/>
              </a:rPr>
              <a:t>の必要性</a:t>
            </a:r>
            <a:r>
              <a:rPr lang="ja-JP" altLang="en-US" sz="2800">
                <a:latin typeface="ＭＳ ゴシック" panose="020B0609070205080204" pitchFamily="49" charset="-128"/>
                <a:ea typeface="ＭＳ ゴシック" panose="020B0609070205080204" pitchFamily="49" charset="-128"/>
              </a:rPr>
              <a:t>の</a:t>
            </a:r>
            <a:r>
              <a:rPr lang="ja-JP" altLang="en-US" sz="2800" smtClean="0">
                <a:latin typeface="ＭＳ ゴシック" panose="020B0609070205080204" pitchFamily="49" charset="-128"/>
                <a:ea typeface="ＭＳ ゴシック" panose="020B0609070205080204" pitchFamily="49" charset="-128"/>
              </a:rPr>
              <a:t>判断</a:t>
            </a:r>
          </a:p>
          <a:p>
            <a:pPr marL="0" indent="0">
              <a:buFont typeface="Arial" pitchFamily="34" charset="0"/>
              <a:buNone/>
            </a:pPr>
            <a:r>
              <a:rPr lang="ja-JP" altLang="en-US" sz="2800" smtClean="0">
                <a:latin typeface="ＭＳ ゴシック" panose="020B0609070205080204" pitchFamily="49" charset="-128"/>
                <a:ea typeface="ＭＳ ゴシック" panose="020B0609070205080204" pitchFamily="49" charset="-128"/>
              </a:rPr>
              <a:t>　　 （</a:t>
            </a:r>
            <a:r>
              <a:rPr lang="ja-JP" altLang="en-US" sz="2800" dirty="0">
                <a:latin typeface="ＭＳ ゴシック" panose="020B0609070205080204" pitchFamily="49" charset="-128"/>
                <a:ea typeface="ＭＳ ゴシック" panose="020B0609070205080204" pitchFamily="49" charset="-128"/>
              </a:rPr>
              <a:t>複雑性と緊急性）</a:t>
            </a:r>
            <a:endParaRPr lang="en-US" altLang="ja-JP" sz="2800" dirty="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800" smtClean="0">
                <a:latin typeface="ＭＳ ゴシック" panose="020B0609070205080204" pitchFamily="49" charset="-128"/>
                <a:ea typeface="ＭＳ ゴシック" panose="020B0609070205080204" pitchFamily="49" charset="-128"/>
              </a:rPr>
              <a:t>　→ ケアマネジメント</a:t>
            </a:r>
            <a:r>
              <a:rPr lang="ja-JP" altLang="en-US" sz="2800" dirty="0">
                <a:latin typeface="ＭＳ ゴシック" panose="020B0609070205080204" pitchFamily="49" charset="-128"/>
                <a:ea typeface="ＭＳ ゴシック" panose="020B0609070205080204" pitchFamily="49" charset="-128"/>
              </a:rPr>
              <a:t>の契約</a:t>
            </a:r>
            <a:endParaRPr lang="en-US" altLang="ja-JP" sz="2800" dirty="0">
              <a:latin typeface="ＭＳ ゴシック" panose="020B0609070205080204" pitchFamily="49" charset="-128"/>
              <a:ea typeface="ＭＳ ゴシック" panose="020B0609070205080204" pitchFamily="49" charset="-128"/>
            </a:endParaRPr>
          </a:p>
          <a:p>
            <a:pPr marL="0" indent="0">
              <a:buFont typeface="Arial" pitchFamily="34" charset="0"/>
              <a:buNone/>
            </a:pPr>
            <a:endParaRPr lang="en-US" altLang="ja-JP" sz="2800" dirty="0">
              <a:latin typeface="ＭＳ ゴシック" panose="020B0609070205080204" pitchFamily="49" charset="-128"/>
              <a:ea typeface="ＭＳ ゴシック" panose="020B0609070205080204" pitchFamily="49" charset="-128"/>
            </a:endParaRPr>
          </a:p>
          <a:p>
            <a:r>
              <a:rPr lang="ja-JP" altLang="en-US" sz="2800" dirty="0">
                <a:latin typeface="ＭＳ ゴシック" panose="020B0609070205080204" pitchFamily="49" charset="-128"/>
                <a:ea typeface="ＭＳ ゴシック" panose="020B0609070205080204" pitchFamily="49" charset="-128"/>
              </a:rPr>
              <a:t>基本姿勢</a:t>
            </a:r>
            <a:endParaRPr lang="en-US" altLang="ja-JP" sz="2800" dirty="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800" smtClean="0">
                <a:latin typeface="ＭＳ ゴシック" panose="020B0609070205080204" pitchFamily="49" charset="-128"/>
                <a:ea typeface="ＭＳ ゴシック" panose="020B0609070205080204" pitchFamily="49" charset="-128"/>
              </a:rPr>
              <a:t>　→ 十分</a:t>
            </a:r>
            <a:r>
              <a:rPr lang="ja-JP" altLang="en-US" sz="2800">
                <a:latin typeface="ＭＳ ゴシック" panose="020B0609070205080204" pitchFamily="49" charset="-128"/>
                <a:ea typeface="ＭＳ ゴシック" panose="020B0609070205080204" pitchFamily="49" charset="-128"/>
              </a:rPr>
              <a:t>な</a:t>
            </a:r>
            <a:r>
              <a:rPr lang="ja-JP" altLang="en-US" sz="2800" smtClean="0">
                <a:latin typeface="ＭＳ ゴシック" panose="020B0609070205080204" pitchFamily="49" charset="-128"/>
                <a:ea typeface="ＭＳ ゴシック" panose="020B0609070205080204" pitchFamily="49" charset="-128"/>
              </a:rPr>
              <a:t>時間</a:t>
            </a:r>
            <a:endParaRPr lang="en-US" altLang="ja-JP" sz="2800" dirty="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800" smtClean="0">
                <a:latin typeface="ＭＳ ゴシック" panose="020B0609070205080204" pitchFamily="49" charset="-128"/>
                <a:ea typeface="ＭＳ ゴシック" panose="020B0609070205080204" pitchFamily="49" charset="-128"/>
              </a:rPr>
              <a:t>　→ 傾聴</a:t>
            </a:r>
            <a:r>
              <a:rPr lang="ja-JP" altLang="en-US" sz="2800" dirty="0">
                <a:latin typeface="ＭＳ ゴシック" panose="020B0609070205080204" pitchFamily="49" charset="-128"/>
                <a:ea typeface="ＭＳ ゴシック" panose="020B0609070205080204" pitchFamily="49" charset="-128"/>
              </a:rPr>
              <a:t>姿勢</a:t>
            </a:r>
            <a:endParaRPr lang="en-US" altLang="ja-JP" sz="2800" dirty="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800" smtClean="0">
                <a:latin typeface="ＭＳ ゴシック" panose="020B0609070205080204" pitchFamily="49" charset="-128"/>
                <a:ea typeface="ＭＳ ゴシック" panose="020B0609070205080204" pitchFamily="49" charset="-128"/>
              </a:rPr>
              <a:t>　→ 家族</a:t>
            </a:r>
            <a:r>
              <a:rPr lang="ja-JP" altLang="en-US" sz="2800" dirty="0">
                <a:latin typeface="ＭＳ ゴシック" panose="020B0609070205080204" pitchFamily="49" charset="-128"/>
                <a:ea typeface="ＭＳ ゴシック" panose="020B0609070205080204" pitchFamily="49" charset="-128"/>
              </a:rPr>
              <a:t>だけでなく、本人からの情報収集</a:t>
            </a:r>
            <a:endParaRPr lang="en-US" altLang="ja-JP" sz="2800" dirty="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800" smtClean="0">
                <a:latin typeface="ＭＳ ゴシック" panose="020B0609070205080204" pitchFamily="49" charset="-128"/>
                <a:ea typeface="ＭＳ ゴシック" panose="020B0609070205080204" pitchFamily="49" charset="-128"/>
              </a:rPr>
              <a:t>　→ ケアマネジメント</a:t>
            </a:r>
            <a:r>
              <a:rPr lang="ja-JP" altLang="en-US" sz="2800" dirty="0">
                <a:latin typeface="ＭＳ ゴシック" panose="020B0609070205080204" pitchFamily="49" charset="-128"/>
                <a:ea typeface="ＭＳ ゴシック" panose="020B0609070205080204" pitchFamily="49" charset="-128"/>
              </a:rPr>
              <a:t>の説明と同意</a:t>
            </a:r>
            <a:endParaRPr lang="en-US" altLang="ja-JP" sz="2800" dirty="0">
              <a:latin typeface="ＭＳ ゴシック" panose="020B0609070205080204" pitchFamily="49" charset="-128"/>
              <a:ea typeface="ＭＳ ゴシック" panose="020B0609070205080204" pitchFamily="49" charset="-128"/>
            </a:endParaRPr>
          </a:p>
        </p:txBody>
      </p:sp>
      <p:sp>
        <p:nvSpPr>
          <p:cNvPr id="7" name="角丸四角形 6"/>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3736504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67544" y="529516"/>
            <a:ext cx="8640960" cy="523220"/>
          </a:xfrm>
          <a:prstGeom prst="rect">
            <a:avLst/>
          </a:prstGeom>
          <a:noFill/>
        </p:spPr>
        <p:txBody>
          <a:bodyPr wrap="square" rtlCol="0">
            <a:spAutoFit/>
          </a:bodyPr>
          <a:lstStyle/>
          <a:p>
            <a:r>
              <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アセスメント</a:t>
            </a:r>
          </a:p>
        </p:txBody>
      </p:sp>
      <p:sp>
        <p:nvSpPr>
          <p:cNvPr id="7" name="コンテンツ プレースホルダー 2">
            <a:extLst>
              <a:ext uri="{FF2B5EF4-FFF2-40B4-BE49-F238E27FC236}">
                <a16:creationId xmlns:a16="http://schemas.microsoft.com/office/drawing/2014/main" id="{8AE0CE0E-D455-43EA-B530-5691FC399D80}"/>
              </a:ext>
            </a:extLst>
          </p:cNvPr>
          <p:cNvSpPr txBox="1">
            <a:spLocks/>
          </p:cNvSpPr>
          <p:nvPr/>
        </p:nvSpPr>
        <p:spPr>
          <a:xfrm>
            <a:off x="601216" y="1280705"/>
            <a:ext cx="7283152" cy="502279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2800" dirty="0">
                <a:latin typeface="ＭＳ ゴシック" panose="020B0609070205080204" pitchFamily="49" charset="-128"/>
                <a:ea typeface="ＭＳ ゴシック" panose="020B0609070205080204" pitchFamily="49" charset="-128"/>
              </a:rPr>
              <a:t>アセスメントとは</a:t>
            </a:r>
            <a:endParaRPr lang="en-US" altLang="ja-JP" sz="2800" dirty="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800" smtClean="0">
                <a:latin typeface="ＭＳ ゴシック" panose="020B0609070205080204" pitchFamily="49" charset="-128"/>
                <a:ea typeface="ＭＳ ゴシック" panose="020B0609070205080204" pitchFamily="49" charset="-128"/>
              </a:rPr>
              <a:t>　① 情報</a:t>
            </a:r>
            <a:r>
              <a:rPr lang="ja-JP" altLang="en-US" sz="2800" dirty="0">
                <a:latin typeface="ＭＳ ゴシック" panose="020B0609070205080204" pitchFamily="49" charset="-128"/>
                <a:ea typeface="ＭＳ ゴシック" panose="020B0609070205080204" pitchFamily="49" charset="-128"/>
              </a:rPr>
              <a:t>の収集・整理</a:t>
            </a:r>
            <a:endParaRPr lang="en-US" altLang="ja-JP" sz="2800" dirty="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800" smtClean="0">
                <a:latin typeface="ＭＳ ゴシック" panose="020B0609070205080204" pitchFamily="49" charset="-128"/>
                <a:ea typeface="ＭＳ ゴシック" panose="020B0609070205080204" pitchFamily="49" charset="-128"/>
              </a:rPr>
              <a:t>　② 評価</a:t>
            </a:r>
            <a:r>
              <a:rPr lang="ja-JP" altLang="en-US" sz="2800" dirty="0">
                <a:latin typeface="ＭＳ ゴシック" panose="020B0609070205080204" pitchFamily="49" charset="-128"/>
                <a:ea typeface="ＭＳ ゴシック" panose="020B0609070205080204" pitchFamily="49" charset="-128"/>
              </a:rPr>
              <a:t>・分析・解釈（見立て）</a:t>
            </a:r>
            <a:endParaRPr lang="en-US" altLang="ja-JP" sz="2800" dirty="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800" smtClean="0">
                <a:latin typeface="ＭＳ ゴシック" panose="020B0609070205080204" pitchFamily="49" charset="-128"/>
                <a:ea typeface="ＭＳ ゴシック" panose="020B0609070205080204" pitchFamily="49" charset="-128"/>
              </a:rPr>
              <a:t>　③ 問題</a:t>
            </a:r>
            <a:r>
              <a:rPr lang="ja-JP" altLang="en-US" sz="2800" dirty="0">
                <a:latin typeface="ＭＳ ゴシック" panose="020B0609070205080204" pitchFamily="49" charset="-128"/>
                <a:ea typeface="ＭＳ ゴシック" panose="020B0609070205080204" pitchFamily="49" charset="-128"/>
              </a:rPr>
              <a:t>のメカニズムの理解（見立て）</a:t>
            </a:r>
            <a:endParaRPr lang="en-US" altLang="ja-JP" sz="2800" dirty="0">
              <a:latin typeface="ＭＳ ゴシック" panose="020B0609070205080204" pitchFamily="49" charset="-128"/>
              <a:ea typeface="ＭＳ ゴシック" panose="020B0609070205080204" pitchFamily="49" charset="-128"/>
            </a:endParaRPr>
          </a:p>
          <a:p>
            <a:pPr marL="0" indent="0">
              <a:buFont typeface="Arial" pitchFamily="34" charset="0"/>
              <a:buNone/>
            </a:pPr>
            <a:endParaRPr lang="en-US" altLang="ja-JP" sz="2800" dirty="0">
              <a:latin typeface="ＭＳ ゴシック" panose="020B0609070205080204" pitchFamily="49" charset="-128"/>
              <a:ea typeface="ＭＳ ゴシック" panose="020B0609070205080204" pitchFamily="49" charset="-128"/>
            </a:endParaRPr>
          </a:p>
          <a:p>
            <a:r>
              <a:rPr lang="ja-JP" altLang="en-US" sz="2800" dirty="0">
                <a:latin typeface="ＭＳ ゴシック" panose="020B0609070205080204" pitchFamily="49" charset="-128"/>
                <a:ea typeface="ＭＳ ゴシック" panose="020B0609070205080204" pitchFamily="49" charset="-128"/>
              </a:rPr>
              <a:t>基本姿勢</a:t>
            </a:r>
            <a:endParaRPr lang="en-US" altLang="ja-JP" sz="2800" dirty="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800" smtClean="0">
                <a:latin typeface="ＭＳ ゴシック" panose="020B0609070205080204" pitchFamily="49" charset="-128"/>
                <a:ea typeface="ＭＳ ゴシック" panose="020B0609070205080204" pitchFamily="49" charset="-128"/>
              </a:rPr>
              <a:t>　→ 主訴</a:t>
            </a:r>
            <a:r>
              <a:rPr lang="ja-JP" altLang="en-US" sz="2800" dirty="0">
                <a:latin typeface="ＭＳ ゴシック" panose="020B0609070205080204" pitchFamily="49" charset="-128"/>
                <a:ea typeface="ＭＳ ゴシック" panose="020B0609070205080204" pitchFamily="49" charset="-128"/>
              </a:rPr>
              <a:t>から出発する</a:t>
            </a:r>
            <a:endParaRPr lang="en-US" altLang="ja-JP" sz="2800" dirty="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800" smtClean="0">
                <a:latin typeface="ＭＳ ゴシック" panose="020B0609070205080204" pitchFamily="49" charset="-128"/>
                <a:ea typeface="ＭＳ ゴシック" panose="020B0609070205080204" pitchFamily="49" charset="-128"/>
              </a:rPr>
              <a:t>　→ 本人</a:t>
            </a:r>
            <a:r>
              <a:rPr lang="ja-JP" altLang="en-US" sz="2800" dirty="0">
                <a:latin typeface="ＭＳ ゴシック" panose="020B0609070205080204" pitchFamily="49" charset="-128"/>
                <a:ea typeface="ＭＳ ゴシック" panose="020B0609070205080204" pitchFamily="49" charset="-128"/>
              </a:rPr>
              <a:t>に直接会うこと</a:t>
            </a:r>
            <a:endParaRPr lang="en-US" altLang="ja-JP" sz="2800" dirty="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800" smtClean="0">
                <a:latin typeface="ＭＳ ゴシック" panose="020B0609070205080204" pitchFamily="49" charset="-128"/>
                <a:ea typeface="ＭＳ ゴシック" panose="020B0609070205080204" pitchFamily="49" charset="-128"/>
              </a:rPr>
              <a:t>　→ ニーズ</a:t>
            </a:r>
            <a:r>
              <a:rPr lang="ja-JP" altLang="en-US" sz="2800" dirty="0">
                <a:latin typeface="ＭＳ ゴシック" panose="020B0609070205080204" pitchFamily="49" charset="-128"/>
                <a:ea typeface="ＭＳ ゴシック" panose="020B0609070205080204" pitchFamily="49" charset="-128"/>
              </a:rPr>
              <a:t>の確認</a:t>
            </a:r>
            <a:r>
              <a:rPr lang="ja-JP" altLang="en-US" sz="2800">
                <a:latin typeface="ＭＳ ゴシック" panose="020B0609070205080204" pitchFamily="49" charset="-128"/>
                <a:ea typeface="ＭＳ ゴシック" panose="020B0609070205080204" pitchFamily="49" charset="-128"/>
              </a:rPr>
              <a:t>、</a:t>
            </a:r>
            <a:r>
              <a:rPr lang="ja-JP" altLang="en-US" sz="2800" smtClean="0">
                <a:latin typeface="ＭＳ ゴシック" panose="020B0609070205080204" pitchFamily="49" charset="-128"/>
                <a:ea typeface="ＭＳ ゴシック" panose="020B0609070205080204" pitchFamily="49" charset="-128"/>
              </a:rPr>
              <a:t>発見</a:t>
            </a:r>
            <a:endParaRPr lang="en-US" altLang="ja-JP" sz="2800" dirty="0">
              <a:latin typeface="ＭＳ ゴシック" panose="020B0609070205080204" pitchFamily="49" charset="-128"/>
              <a:ea typeface="ＭＳ ゴシック" panose="020B0609070205080204" pitchFamily="49" charset="-128"/>
            </a:endParaRPr>
          </a:p>
        </p:txBody>
      </p:sp>
      <p:sp>
        <p:nvSpPr>
          <p:cNvPr id="8" name="角丸四角形 7"/>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42835542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67544" y="529516"/>
            <a:ext cx="8640960" cy="523220"/>
          </a:xfrm>
          <a:prstGeom prst="rect">
            <a:avLst/>
          </a:prstGeom>
          <a:noFill/>
        </p:spPr>
        <p:txBody>
          <a:bodyPr wrap="square" rtlCol="0">
            <a:spAutoFit/>
          </a:bodyPr>
          <a:lstStyle/>
          <a:p>
            <a:r>
              <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プランニング</a:t>
            </a:r>
          </a:p>
        </p:txBody>
      </p:sp>
      <p:sp>
        <p:nvSpPr>
          <p:cNvPr id="8" name="コンテンツ プレースホルダー 2">
            <a:extLst>
              <a:ext uri="{FF2B5EF4-FFF2-40B4-BE49-F238E27FC236}">
                <a16:creationId xmlns:a16="http://schemas.microsoft.com/office/drawing/2014/main" id="{A2D17713-0333-4251-BBDC-5EA4D490BE16}"/>
              </a:ext>
            </a:extLst>
          </p:cNvPr>
          <p:cNvSpPr txBox="1">
            <a:spLocks/>
          </p:cNvSpPr>
          <p:nvPr/>
        </p:nvSpPr>
        <p:spPr>
          <a:xfrm>
            <a:off x="539552" y="1254770"/>
            <a:ext cx="8229600" cy="426246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2400" dirty="0">
                <a:latin typeface="ＭＳ ゴシック" panose="020B0609070205080204" pitchFamily="49" charset="-128"/>
                <a:ea typeface="ＭＳ ゴシック" panose="020B0609070205080204" pitchFamily="49" charset="-128"/>
              </a:rPr>
              <a:t>プランニングとは</a:t>
            </a:r>
            <a:endParaRPr lang="en-US" altLang="ja-JP" sz="2400" dirty="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400" smtClean="0">
                <a:latin typeface="ＭＳ ゴシック" panose="020B0609070205080204" pitchFamily="49" charset="-128"/>
                <a:ea typeface="ＭＳ ゴシック" panose="020B0609070205080204" pitchFamily="49" charset="-128"/>
              </a:rPr>
              <a:t>　目標</a:t>
            </a:r>
            <a:r>
              <a:rPr lang="ja-JP" altLang="en-US" sz="2400" dirty="0">
                <a:latin typeface="ＭＳ ゴシック" panose="020B0609070205080204" pitchFamily="49" charset="-128"/>
                <a:ea typeface="ＭＳ ゴシック" panose="020B0609070205080204" pitchFamily="49" charset="-128"/>
              </a:rPr>
              <a:t>の設定と支援計画作成</a:t>
            </a:r>
            <a:endParaRPr lang="en-US" altLang="ja-JP" sz="2400" dirty="0">
              <a:latin typeface="ＭＳ ゴシック" panose="020B0609070205080204" pitchFamily="49" charset="-128"/>
              <a:ea typeface="ＭＳ ゴシック" panose="020B0609070205080204" pitchFamily="49" charset="-128"/>
            </a:endParaRPr>
          </a:p>
          <a:p>
            <a:pPr marL="0" indent="0">
              <a:buFont typeface="Arial" pitchFamily="34" charset="0"/>
              <a:buNone/>
            </a:pP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基本姿勢</a:t>
            </a:r>
            <a:endParaRPr lang="en-US" altLang="ja-JP" sz="2400" dirty="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400" smtClean="0">
                <a:latin typeface="ＭＳ ゴシック" panose="020B0609070205080204" pitchFamily="49" charset="-128"/>
                <a:ea typeface="ＭＳ ゴシック" panose="020B0609070205080204" pitchFamily="49" charset="-128"/>
              </a:rPr>
              <a:t>　→ 全ケース</a:t>
            </a:r>
            <a:r>
              <a:rPr lang="ja-JP" altLang="en-US" sz="2400" dirty="0">
                <a:latin typeface="ＭＳ ゴシック" panose="020B0609070205080204" pitchFamily="49" charset="-128"/>
                <a:ea typeface="ＭＳ ゴシック" panose="020B0609070205080204" pitchFamily="49" charset="-128"/>
              </a:rPr>
              <a:t>へのプラン作成</a:t>
            </a:r>
            <a:endParaRPr lang="en-US" altLang="ja-JP" sz="2400" dirty="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400" smtClean="0">
                <a:latin typeface="ＭＳ ゴシック" panose="020B0609070205080204" pitchFamily="49" charset="-128"/>
                <a:ea typeface="ＭＳ ゴシック" panose="020B0609070205080204" pitchFamily="49" charset="-128"/>
              </a:rPr>
              <a:t>　→ 利用者</a:t>
            </a:r>
            <a:r>
              <a:rPr lang="ja-JP" altLang="en-US" sz="2400" dirty="0">
                <a:latin typeface="ＭＳ ゴシック" panose="020B0609070205080204" pitchFamily="49" charset="-128"/>
                <a:ea typeface="ＭＳ ゴシック" panose="020B0609070205080204" pitchFamily="49" charset="-128"/>
              </a:rPr>
              <a:t>の意見と同意</a:t>
            </a:r>
            <a:endParaRPr lang="en-US" altLang="ja-JP" sz="2400" dirty="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400" smtClean="0">
                <a:latin typeface="ＭＳ ゴシック" panose="020B0609070205080204" pitchFamily="49" charset="-128"/>
                <a:ea typeface="ＭＳ ゴシック" panose="020B0609070205080204" pitchFamily="49" charset="-128"/>
              </a:rPr>
              <a:t>　→ チームアプローチ</a:t>
            </a:r>
            <a:endParaRPr lang="en-US" altLang="ja-JP" sz="2400" dirty="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400" smtClean="0">
                <a:latin typeface="ＭＳ ゴシック" panose="020B0609070205080204" pitchFamily="49" charset="-128"/>
                <a:ea typeface="ＭＳ ゴシック" panose="020B0609070205080204" pitchFamily="49" charset="-128"/>
              </a:rPr>
              <a:t>　→ インフォーマル</a:t>
            </a:r>
            <a:r>
              <a:rPr lang="ja-JP" altLang="en-US" sz="2400" dirty="0">
                <a:latin typeface="ＭＳ ゴシック" panose="020B0609070205080204" pitchFamily="49" charset="-128"/>
                <a:ea typeface="ＭＳ ゴシック" panose="020B0609070205080204" pitchFamily="49" charset="-128"/>
              </a:rPr>
              <a:t>な地域資源の活用</a:t>
            </a:r>
            <a:endParaRPr lang="en-US" altLang="ja-JP" sz="2400" dirty="0">
              <a:latin typeface="ＭＳ ゴシック" panose="020B0609070205080204" pitchFamily="49" charset="-128"/>
              <a:ea typeface="ＭＳ ゴシック" panose="020B0609070205080204" pitchFamily="49" charset="-128"/>
            </a:endParaRPr>
          </a:p>
        </p:txBody>
      </p:sp>
      <p:sp>
        <p:nvSpPr>
          <p:cNvPr id="7" name="角丸四角形 6"/>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26162808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95536" y="457508"/>
            <a:ext cx="8640960" cy="523220"/>
          </a:xfrm>
          <a:prstGeom prst="rect">
            <a:avLst/>
          </a:prstGeom>
          <a:noFill/>
        </p:spPr>
        <p:txBody>
          <a:bodyPr wrap="square" rtlCol="0">
            <a:spAutoFit/>
          </a:bodyPr>
          <a:lstStyle/>
          <a:p>
            <a:r>
              <a:rPr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モニタリング</a:t>
            </a:r>
            <a:endPar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8" name="コンテンツ プレースホルダー 2">
            <a:extLst>
              <a:ext uri="{FF2B5EF4-FFF2-40B4-BE49-F238E27FC236}">
                <a16:creationId xmlns:a16="http://schemas.microsoft.com/office/drawing/2014/main" id="{C66A4913-33AE-4E68-82E6-A5F04EF1828E}"/>
              </a:ext>
            </a:extLst>
          </p:cNvPr>
          <p:cNvSpPr txBox="1">
            <a:spLocks/>
          </p:cNvSpPr>
          <p:nvPr/>
        </p:nvSpPr>
        <p:spPr>
          <a:xfrm>
            <a:off x="590872" y="1124744"/>
            <a:ext cx="8229600" cy="4785395"/>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2800">
                <a:latin typeface="ＭＳ ゴシック" panose="020B0609070205080204" pitchFamily="49" charset="-128"/>
                <a:ea typeface="ＭＳ ゴシック" panose="020B0609070205080204" pitchFamily="49" charset="-128"/>
              </a:rPr>
              <a:t>モニタリングとは</a:t>
            </a:r>
            <a:endParaRPr lang="en-US" altLang="ja-JP" sz="280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800" smtClean="0">
                <a:latin typeface="ＭＳ ゴシック" panose="020B0609070205080204" pitchFamily="49" charset="-128"/>
                <a:ea typeface="ＭＳ ゴシック" panose="020B0609070205080204" pitchFamily="49" charset="-128"/>
              </a:rPr>
              <a:t> 支援</a:t>
            </a:r>
            <a:r>
              <a:rPr lang="ja-JP" altLang="en-US" sz="2800">
                <a:latin typeface="ＭＳ ゴシック" panose="020B0609070205080204" pitchFamily="49" charset="-128"/>
                <a:ea typeface="ＭＳ ゴシック" panose="020B0609070205080204" pitchFamily="49" charset="-128"/>
              </a:rPr>
              <a:t>計画の見直し、追跡</a:t>
            </a:r>
            <a:endParaRPr lang="en-US" altLang="ja-JP" sz="2800">
              <a:latin typeface="ＭＳ ゴシック" panose="020B0609070205080204" pitchFamily="49" charset="-128"/>
              <a:ea typeface="ＭＳ ゴシック" panose="020B0609070205080204" pitchFamily="49" charset="-128"/>
            </a:endParaRPr>
          </a:p>
          <a:p>
            <a:pPr marL="0" indent="0">
              <a:buFont typeface="Arial" pitchFamily="34" charset="0"/>
              <a:buNone/>
            </a:pPr>
            <a:endParaRPr lang="en-US" altLang="ja-JP" sz="2800">
              <a:latin typeface="ＭＳ ゴシック" panose="020B0609070205080204" pitchFamily="49" charset="-128"/>
              <a:ea typeface="ＭＳ ゴシック" panose="020B0609070205080204" pitchFamily="49" charset="-128"/>
            </a:endParaRPr>
          </a:p>
          <a:p>
            <a:r>
              <a:rPr lang="ja-JP" altLang="en-US" sz="2800">
                <a:latin typeface="ＭＳ ゴシック" panose="020B0609070205080204" pitchFamily="49" charset="-128"/>
                <a:ea typeface="ＭＳ ゴシック" panose="020B0609070205080204" pitchFamily="49" charset="-128"/>
              </a:rPr>
              <a:t>計画のモニタリング</a:t>
            </a:r>
            <a:endParaRPr lang="en-US" altLang="ja-JP" sz="280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800" smtClean="0">
                <a:latin typeface="ＭＳ ゴシック" panose="020B0609070205080204" pitchFamily="49" charset="-128"/>
                <a:ea typeface="ＭＳ ゴシック" panose="020B0609070205080204" pitchFamily="49" charset="-128"/>
              </a:rPr>
              <a:t> → 時期</a:t>
            </a:r>
            <a:r>
              <a:rPr lang="ja-JP" altLang="en-US" sz="2800">
                <a:latin typeface="ＭＳ ゴシック" panose="020B0609070205080204" pitchFamily="49" charset="-128"/>
                <a:ea typeface="ＭＳ ゴシック" panose="020B0609070205080204" pitchFamily="49" charset="-128"/>
              </a:rPr>
              <a:t>の設定</a:t>
            </a:r>
            <a:endParaRPr lang="en-US" altLang="ja-JP" sz="2800">
              <a:latin typeface="ＭＳ ゴシック" panose="020B0609070205080204" pitchFamily="49" charset="-128"/>
              <a:ea typeface="ＭＳ ゴシック" panose="020B0609070205080204" pitchFamily="49" charset="-128"/>
            </a:endParaRPr>
          </a:p>
          <a:p>
            <a:pPr marL="0" indent="0">
              <a:buFont typeface="Arial" pitchFamily="34" charset="0"/>
              <a:buNone/>
            </a:pPr>
            <a:endParaRPr lang="en-US" altLang="ja-JP" sz="2800">
              <a:latin typeface="ＭＳ ゴシック" panose="020B0609070205080204" pitchFamily="49" charset="-128"/>
              <a:ea typeface="ＭＳ ゴシック" panose="020B0609070205080204" pitchFamily="49" charset="-128"/>
            </a:endParaRPr>
          </a:p>
          <a:p>
            <a:r>
              <a:rPr lang="ja-JP" altLang="en-US" sz="2800">
                <a:latin typeface="ＭＳ ゴシック" panose="020B0609070205080204" pitchFamily="49" charset="-128"/>
                <a:ea typeface="ＭＳ ゴシック" panose="020B0609070205080204" pitchFamily="49" charset="-128"/>
              </a:rPr>
              <a:t>計画の実施点検</a:t>
            </a:r>
            <a:endParaRPr lang="en-US" altLang="ja-JP" sz="280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800" smtClean="0">
                <a:latin typeface="ＭＳ ゴシック" panose="020B0609070205080204" pitchFamily="49" charset="-128"/>
                <a:ea typeface="ＭＳ ゴシック" panose="020B0609070205080204" pitchFamily="49" charset="-128"/>
              </a:rPr>
              <a:t> →</a:t>
            </a:r>
            <a:r>
              <a:rPr lang="ja-JP" altLang="en-US" sz="2800">
                <a:latin typeface="ＭＳ ゴシック" panose="020B0609070205080204" pitchFamily="49" charset="-128"/>
                <a:ea typeface="ＭＳ ゴシック" panose="020B0609070205080204" pitchFamily="49" charset="-128"/>
              </a:rPr>
              <a:t>出向いての把握</a:t>
            </a:r>
            <a:endParaRPr lang="en-US" altLang="ja-JP" sz="280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800" smtClean="0">
                <a:latin typeface="ＭＳ ゴシック" panose="020B0609070205080204" pitchFamily="49" charset="-128"/>
                <a:ea typeface="ＭＳ ゴシック" panose="020B0609070205080204" pitchFamily="49" charset="-128"/>
              </a:rPr>
              <a:t> → サービス</a:t>
            </a:r>
            <a:r>
              <a:rPr lang="ja-JP" altLang="en-US" sz="2800">
                <a:latin typeface="ＭＳ ゴシック" panose="020B0609070205080204" pitchFamily="49" charset="-128"/>
                <a:ea typeface="ＭＳ ゴシック" panose="020B0609070205080204" pitchFamily="49" charset="-128"/>
              </a:rPr>
              <a:t>提供機関からの把握</a:t>
            </a:r>
            <a:endParaRPr lang="ja-JP" altLang="en-US" sz="2800" dirty="0">
              <a:latin typeface="ＭＳ ゴシック" panose="020B0609070205080204" pitchFamily="49" charset="-128"/>
              <a:ea typeface="ＭＳ ゴシック" panose="020B0609070205080204" pitchFamily="49" charset="-128"/>
            </a:endParaRPr>
          </a:p>
        </p:txBody>
      </p:sp>
      <p:sp>
        <p:nvSpPr>
          <p:cNvPr id="7" name="角丸四角形 6"/>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813123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83865" y="1169058"/>
            <a:ext cx="7976271" cy="5687006"/>
          </a:xfrm>
          <a:prstGeom prst="rect">
            <a:avLst/>
          </a:prstGeom>
          <a:noFill/>
        </p:spPr>
        <p:txBody>
          <a:bodyPr wrap="square" rtlCol="0">
            <a:spAutoFit/>
          </a:bodyPr>
          <a:lstStyle/>
          <a:p>
            <a:r>
              <a:rPr lang="en-US" altLang="ja-JP" sz="1662" b="1" dirty="0">
                <a:latin typeface="ＭＳ Ｐゴシック" panose="020B0600070205080204" pitchFamily="50" charset="-128"/>
                <a:ea typeface="ＭＳ Ｐゴシック" panose="020B0600070205080204" pitchFamily="50" charset="-128"/>
                <a:cs typeface="メイリオ" pitchFamily="50" charset="-128"/>
              </a:rPr>
              <a:t>【</a:t>
            </a:r>
            <a:r>
              <a:rPr lang="ja-JP" altLang="en-US" sz="1662" b="1" dirty="0">
                <a:latin typeface="ＭＳ Ｐゴシック" panose="020B0600070205080204" pitchFamily="50" charset="-128"/>
                <a:ea typeface="ＭＳ Ｐゴシック" panose="020B0600070205080204" pitchFamily="50" charset="-128"/>
                <a:cs typeface="メイリオ" pitchFamily="50" charset="-128"/>
              </a:rPr>
              <a:t>獲得目標（標準カリキュラム） </a:t>
            </a:r>
            <a:r>
              <a:rPr lang="en-US" altLang="ja-JP" sz="1662" b="1" dirty="0">
                <a:latin typeface="ＭＳ Ｐゴシック" panose="020B0600070205080204" pitchFamily="50" charset="-128"/>
                <a:ea typeface="ＭＳ Ｐゴシック" panose="020B0600070205080204" pitchFamily="50" charset="-128"/>
                <a:cs typeface="メイリオ" pitchFamily="50" charset="-128"/>
              </a:rPr>
              <a:t>】</a:t>
            </a:r>
          </a:p>
          <a:p>
            <a:pPr>
              <a:lnSpc>
                <a:spcPts val="554"/>
              </a:lnSpc>
            </a:pPr>
            <a:endParaRPr lang="ja-JP" altLang="en-US" sz="1662" b="1" dirty="0">
              <a:latin typeface="ＭＳ Ｐゴシック" panose="020B0600070205080204" pitchFamily="50" charset="-128"/>
              <a:ea typeface="ＭＳ Ｐゴシック" panose="020B0600070205080204" pitchFamily="50" charset="-128"/>
              <a:cs typeface="メイリオ" pitchFamily="50" charset="-128"/>
            </a:endParaRPr>
          </a:p>
          <a:p>
            <a:pPr marL="408853" indent="-408853"/>
            <a:r>
              <a:rPr lang="ja-JP" altLang="en-US" sz="1662" dirty="0">
                <a:latin typeface="ＭＳ Ｐゴシック" panose="020B0600070205080204" pitchFamily="50" charset="-128"/>
                <a:ea typeface="ＭＳ Ｐゴシック" panose="020B0600070205080204" pitchFamily="50" charset="-128"/>
                <a:cs typeface="メイリオ" pitchFamily="50" charset="-128"/>
              </a:rPr>
              <a:t>　</a:t>
            </a:r>
            <a:r>
              <a:rPr lang="ja-JP" altLang="en-US" sz="1662" dirty="0" smtClean="0">
                <a:latin typeface="ＭＳ Ｐゴシック" panose="020B0600070205080204" pitchFamily="50" charset="-128"/>
                <a:ea typeface="ＭＳ Ｐゴシック" panose="020B0600070205080204" pitchFamily="50" charset="-128"/>
                <a:cs typeface="メイリオ" pitchFamily="50" charset="-128"/>
              </a:rPr>
              <a:t>① </a:t>
            </a:r>
            <a:r>
              <a:rPr lang="ja-JP" altLang="ja-JP" dirty="0" smtClean="0"/>
              <a:t>本人</a:t>
            </a:r>
            <a:r>
              <a:rPr lang="ja-JP" altLang="ja-JP" dirty="0"/>
              <a:t>を中心とした（本人の選択・決定）支援を実施する</a:t>
            </a:r>
            <a:r>
              <a:rPr lang="ja-JP" altLang="ja-JP" dirty="0" smtClean="0"/>
              <a:t>に</a:t>
            </a:r>
            <a:r>
              <a:rPr lang="ja-JP" altLang="en-US" dirty="0" smtClean="0"/>
              <a:t>当たり</a:t>
            </a:r>
            <a:r>
              <a:rPr lang="ja-JP" altLang="ja-JP" dirty="0" smtClean="0"/>
              <a:t>、</a:t>
            </a:r>
            <a:r>
              <a:rPr lang="ja-JP" altLang="ja-JP" dirty="0"/>
              <a:t>獲得すべき支援技術について理解</a:t>
            </a:r>
            <a:r>
              <a:rPr lang="ja-JP" altLang="ja-JP" dirty="0" smtClean="0"/>
              <a:t>する</a:t>
            </a:r>
            <a:r>
              <a:rPr lang="ja-JP" altLang="en-US" dirty="0" smtClean="0"/>
              <a:t>。</a:t>
            </a:r>
            <a:endParaRPr lang="ja-JP" altLang="en-US" sz="1662" dirty="0">
              <a:latin typeface="ＭＳ Ｐゴシック" panose="020B0600070205080204" pitchFamily="50" charset="-128"/>
              <a:ea typeface="ＭＳ Ｐゴシック" panose="020B0600070205080204" pitchFamily="50" charset="-128"/>
              <a:cs typeface="メイリオ" pitchFamily="50" charset="-128"/>
            </a:endParaRPr>
          </a:p>
          <a:p>
            <a:pPr>
              <a:lnSpc>
                <a:spcPts val="1200"/>
              </a:lnSpc>
            </a:pPr>
            <a:endParaRPr lang="ja-JP" altLang="en-US" sz="1662" b="1" dirty="0">
              <a:latin typeface="ＭＳ Ｐゴシック" panose="020B0600070205080204" pitchFamily="50" charset="-128"/>
              <a:ea typeface="ＭＳ Ｐゴシック" panose="020B0600070205080204" pitchFamily="50" charset="-128"/>
              <a:cs typeface="メイリオ" pitchFamily="50" charset="-128"/>
            </a:endParaRPr>
          </a:p>
          <a:p>
            <a:r>
              <a:rPr lang="en-US" altLang="ja-JP" sz="1662" b="1" dirty="0">
                <a:latin typeface="ＭＳ Ｐゴシック" panose="020B0600070205080204" pitchFamily="50" charset="-128"/>
                <a:ea typeface="ＭＳ Ｐゴシック" panose="020B0600070205080204" pitchFamily="50" charset="-128"/>
                <a:cs typeface="メイリオ" pitchFamily="50" charset="-128"/>
              </a:rPr>
              <a:t>【</a:t>
            </a:r>
            <a:r>
              <a:rPr lang="ja-JP" altLang="en-US" sz="1662" b="1" dirty="0">
                <a:latin typeface="ＭＳ Ｐゴシック" panose="020B0600070205080204" pitchFamily="50" charset="-128"/>
                <a:ea typeface="ＭＳ Ｐゴシック" panose="020B0600070205080204" pitchFamily="50" charset="-128"/>
                <a:cs typeface="メイリオ" pitchFamily="50" charset="-128"/>
              </a:rPr>
              <a:t>内容（標準カリキュラム）</a:t>
            </a:r>
            <a:r>
              <a:rPr lang="en-US" altLang="ja-JP" sz="1662" b="1" dirty="0">
                <a:latin typeface="ＭＳ Ｐゴシック" panose="020B0600070205080204" pitchFamily="50" charset="-128"/>
                <a:ea typeface="ＭＳ Ｐゴシック" panose="020B0600070205080204" pitchFamily="50" charset="-128"/>
                <a:cs typeface="メイリオ" pitchFamily="50" charset="-128"/>
              </a:rPr>
              <a:t>】</a:t>
            </a:r>
          </a:p>
          <a:p>
            <a:pPr>
              <a:lnSpc>
                <a:spcPts val="554"/>
              </a:lnSpc>
            </a:pPr>
            <a:endParaRPr lang="ja-JP" altLang="en-US" sz="1662" b="1" dirty="0">
              <a:latin typeface="ＭＳ Ｐゴシック" panose="020B0600070205080204" pitchFamily="50" charset="-128"/>
              <a:ea typeface="ＭＳ Ｐゴシック" panose="020B0600070205080204" pitchFamily="50" charset="-128"/>
              <a:cs typeface="メイリオ" pitchFamily="50" charset="-128"/>
            </a:endParaRPr>
          </a:p>
          <a:p>
            <a:pPr marL="408853" indent="-408853"/>
            <a:r>
              <a:rPr lang="ja-JP" altLang="en-US" sz="1662" dirty="0" smtClean="0">
                <a:latin typeface="ＭＳ Ｐゴシック" panose="020B0600070205080204" pitchFamily="50" charset="-128"/>
                <a:cs typeface="メイリオ" pitchFamily="50" charset="-128"/>
              </a:rPr>
              <a:t>　① 個人</a:t>
            </a:r>
            <a:r>
              <a:rPr lang="ja-JP" altLang="en-US" sz="1662" dirty="0">
                <a:latin typeface="ＭＳ Ｐゴシック" panose="020B0600070205080204" pitchFamily="50" charset="-128"/>
                <a:cs typeface="メイリオ" pitchFamily="50" charset="-128"/>
              </a:rPr>
              <a:t>、集団、地域、社会及び制度等に焦点を当てた視点等を含む地域を基盤としたソーシャルワークの理論と基礎的面接技法及びコミュニケーション技法を含む相談支援技術の基礎について講義を行う。</a:t>
            </a:r>
          </a:p>
          <a:p>
            <a:pPr marL="408853" indent="-408853">
              <a:lnSpc>
                <a:spcPts val="600"/>
              </a:lnSpc>
            </a:pPr>
            <a:endParaRPr lang="en-US" altLang="ja-JP" sz="1662" dirty="0" smtClean="0">
              <a:latin typeface="ＭＳ Ｐゴシック" panose="020B0600070205080204" pitchFamily="50" charset="-128"/>
              <a:cs typeface="メイリオ" pitchFamily="50" charset="-128"/>
            </a:endParaRPr>
          </a:p>
          <a:p>
            <a:pPr marL="408853" indent="-408853"/>
            <a:r>
              <a:rPr lang="ja-JP" altLang="en-US" sz="1662" dirty="0" smtClean="0">
                <a:latin typeface="ＭＳ Ｐゴシック" panose="020B0600070205080204" pitchFamily="50" charset="-128"/>
                <a:cs typeface="メイリオ" pitchFamily="50" charset="-128"/>
              </a:rPr>
              <a:t>　② ケースワーク</a:t>
            </a:r>
            <a:r>
              <a:rPr lang="ja-JP" altLang="en-US" sz="1662" dirty="0">
                <a:latin typeface="ＭＳ Ｐゴシック" panose="020B0600070205080204" pitchFamily="50" charset="-128"/>
                <a:cs typeface="メイリオ" pitchFamily="50" charset="-128"/>
              </a:rPr>
              <a:t>、グループワーク、コミュニティソーシャルワークの各技術、カウンセリングやケアマネジメント、ネットワーク、コンサルテーション、ソーシャルアクション及びスーパービジョン等の相談支援に従事する者として獲得が必要な支援技術について理解する。</a:t>
            </a:r>
          </a:p>
          <a:p>
            <a:pPr marL="408853" indent="-408853">
              <a:lnSpc>
                <a:spcPts val="600"/>
              </a:lnSpc>
            </a:pPr>
            <a:endParaRPr lang="en-US" altLang="ja-JP" sz="1662" dirty="0" smtClean="0">
              <a:latin typeface="ＭＳ Ｐゴシック" panose="020B0600070205080204" pitchFamily="50" charset="-128"/>
              <a:cs typeface="メイリオ" pitchFamily="50" charset="-128"/>
            </a:endParaRPr>
          </a:p>
          <a:p>
            <a:pPr marL="408853" indent="-408853"/>
            <a:r>
              <a:rPr lang="ja-JP" altLang="en-US" sz="1662" dirty="0" smtClean="0">
                <a:latin typeface="ＭＳ Ｐゴシック" panose="020B0600070205080204" pitchFamily="50" charset="-128"/>
                <a:cs typeface="メイリオ" pitchFamily="50" charset="-128"/>
              </a:rPr>
              <a:t>　③ 相談</a:t>
            </a:r>
            <a:r>
              <a:rPr lang="ja-JP" altLang="en-US" sz="1662" dirty="0">
                <a:latin typeface="ＭＳ Ｐゴシック" panose="020B0600070205080204" pitchFamily="50" charset="-128"/>
                <a:cs typeface="メイリオ" pitchFamily="50" charset="-128"/>
              </a:rPr>
              <a:t>支援に従事する者が、燃えつきや巻き込まれに陥ることなく従事者が持つ多様性（障害の有無、年代、ジェンダーなど）を生かした支援を行うために、ピアスーパービジョンが重要であることを理解する。</a:t>
            </a:r>
          </a:p>
          <a:p>
            <a:pPr marL="408853" indent="-408853">
              <a:lnSpc>
                <a:spcPts val="600"/>
              </a:lnSpc>
            </a:pPr>
            <a:endParaRPr lang="en-US" altLang="ja-JP" sz="1662" dirty="0" smtClean="0">
              <a:latin typeface="ＭＳ Ｐゴシック" panose="020B0600070205080204" pitchFamily="50" charset="-128"/>
              <a:cs typeface="メイリオ" pitchFamily="50" charset="-128"/>
            </a:endParaRPr>
          </a:p>
          <a:p>
            <a:pPr marL="408853" indent="-408853"/>
            <a:r>
              <a:rPr lang="ja-JP" altLang="en-US" sz="1662" dirty="0" smtClean="0">
                <a:latin typeface="ＭＳ Ｐゴシック" panose="020B0600070205080204" pitchFamily="50" charset="-128"/>
                <a:cs typeface="メイリオ" pitchFamily="50" charset="-128"/>
              </a:rPr>
              <a:t>　④ 事例</a:t>
            </a:r>
            <a:r>
              <a:rPr lang="ja-JP" altLang="en-US" sz="1662" dirty="0">
                <a:latin typeface="ＭＳ Ｐゴシック" panose="020B0600070205080204" pitchFamily="50" charset="-128"/>
                <a:cs typeface="メイリオ" pitchFamily="50" charset="-128"/>
              </a:rPr>
              <a:t>研究などによる経験から学ぶ省察的思考の必要性について理解する。</a:t>
            </a:r>
          </a:p>
          <a:p>
            <a:pPr marL="408853" indent="-408853">
              <a:lnSpc>
                <a:spcPts val="600"/>
              </a:lnSpc>
            </a:pPr>
            <a:endParaRPr lang="en-US" altLang="ja-JP" sz="1662" dirty="0" smtClean="0">
              <a:latin typeface="ＭＳ Ｐゴシック" panose="020B0600070205080204" pitchFamily="50" charset="-128"/>
              <a:cs typeface="メイリオ" pitchFamily="50" charset="-128"/>
            </a:endParaRPr>
          </a:p>
          <a:p>
            <a:pPr marL="408853" indent="-408853"/>
            <a:r>
              <a:rPr lang="ja-JP" altLang="en-US" sz="1662" dirty="0" smtClean="0">
                <a:latin typeface="ＭＳ Ｐゴシック" panose="020B0600070205080204" pitchFamily="50" charset="-128"/>
                <a:cs typeface="メイリオ" pitchFamily="50" charset="-128"/>
              </a:rPr>
              <a:t>　⑤ 真意</a:t>
            </a:r>
            <a:r>
              <a:rPr lang="ja-JP" altLang="en-US" sz="1662" dirty="0">
                <a:latin typeface="ＭＳ Ｐゴシック" panose="020B0600070205080204" pitchFamily="50" charset="-128"/>
                <a:cs typeface="メイリオ" pitchFamily="50" charset="-128"/>
              </a:rPr>
              <a:t>の確認において特別な配慮を要する障害者（知的障害児者や自閉スペクトラム症者等）とのコミュニケーションの基本を理解する。</a:t>
            </a:r>
          </a:p>
          <a:p>
            <a:pPr marL="408853" indent="-408853">
              <a:lnSpc>
                <a:spcPts val="600"/>
              </a:lnSpc>
            </a:pPr>
            <a:endParaRPr lang="en-US" altLang="ja-JP" sz="1662" dirty="0" smtClean="0">
              <a:latin typeface="ＭＳ Ｐゴシック" panose="020B0600070205080204" pitchFamily="50" charset="-128"/>
              <a:cs typeface="メイリオ" pitchFamily="50" charset="-128"/>
            </a:endParaRPr>
          </a:p>
          <a:p>
            <a:pPr marL="408853" indent="-408853"/>
            <a:r>
              <a:rPr lang="ja-JP" altLang="en-US" sz="1662" dirty="0" smtClean="0">
                <a:latin typeface="ＭＳ Ｐゴシック" panose="020B0600070205080204" pitchFamily="50" charset="-128"/>
                <a:cs typeface="メイリオ" pitchFamily="50" charset="-128"/>
              </a:rPr>
              <a:t>　⑥ 障害</a:t>
            </a:r>
            <a:r>
              <a:rPr lang="ja-JP" altLang="en-US" sz="1662" dirty="0">
                <a:latin typeface="ＭＳ Ｐゴシック" panose="020B0600070205080204" pitchFamily="50" charset="-128"/>
                <a:cs typeface="メイリオ" pitchFamily="50" charset="-128"/>
              </a:rPr>
              <a:t>特性を認識、背景を考察するための対人援助のスキルを学ぶ。</a:t>
            </a:r>
          </a:p>
          <a:p>
            <a:pPr marL="408853" indent="-408853"/>
            <a:endParaRPr lang="ja-JP" altLang="en-US" sz="1662" dirty="0">
              <a:latin typeface="ＭＳ Ｐゴシック" panose="020B0600070205080204" pitchFamily="50" charset="-128"/>
              <a:ea typeface="ＭＳ Ｐゴシック" panose="020B0600070205080204" pitchFamily="50" charset="-128"/>
              <a:cs typeface="メイリオ" pitchFamily="50" charset="-128"/>
            </a:endParaRPr>
          </a:p>
        </p:txBody>
      </p:sp>
      <p:sp>
        <p:nvSpPr>
          <p:cNvPr id="3" name="テキスト ボックス 2"/>
          <p:cNvSpPr txBox="1"/>
          <p:nvPr/>
        </p:nvSpPr>
        <p:spPr>
          <a:xfrm>
            <a:off x="517396" y="504368"/>
            <a:ext cx="4386949" cy="490134"/>
          </a:xfrm>
          <a:prstGeom prst="rect">
            <a:avLst/>
          </a:prstGeom>
          <a:noFill/>
        </p:spPr>
        <p:txBody>
          <a:bodyPr wrap="square" rtlCol="0">
            <a:spAutoFit/>
          </a:bodyPr>
          <a:lstStyle/>
          <a:p>
            <a:r>
              <a:rPr lang="ja-JP" altLang="en-US" sz="2585" b="1">
                <a:latin typeface="メイリオ" pitchFamily="50" charset="-128"/>
                <a:ea typeface="メイリオ" pitchFamily="50" charset="-128"/>
                <a:cs typeface="メイリオ" pitchFamily="50" charset="-128"/>
              </a:rPr>
              <a:t>本科目の内容と獲得</a:t>
            </a:r>
            <a:r>
              <a:rPr lang="ja-JP" altLang="en-US" sz="2585" b="1" smtClean="0">
                <a:latin typeface="メイリオ" pitchFamily="50" charset="-128"/>
                <a:ea typeface="メイリオ" pitchFamily="50" charset="-128"/>
                <a:cs typeface="メイリオ" pitchFamily="50" charset="-128"/>
              </a:rPr>
              <a:t>目標</a:t>
            </a:r>
            <a:endParaRPr lang="ja-JP" altLang="en-US" sz="2585" b="1" dirty="0">
              <a:latin typeface="メイリオ" pitchFamily="50" charset="-128"/>
              <a:ea typeface="メイリオ" pitchFamily="50" charset="-128"/>
              <a:cs typeface="メイリオ" pitchFamily="50" charset="-128"/>
            </a:endParaRPr>
          </a:p>
        </p:txBody>
      </p:sp>
      <p:cxnSp>
        <p:nvCxnSpPr>
          <p:cNvPr id="6" name="直線コネクタ 5"/>
          <p:cNvCxnSpPr/>
          <p:nvPr/>
        </p:nvCxnSpPr>
        <p:spPr>
          <a:xfrm>
            <a:off x="583865" y="1036119"/>
            <a:ext cx="8208443" cy="0"/>
          </a:xfrm>
          <a:prstGeom prst="line">
            <a:avLst/>
          </a:prstGeom>
          <a:ln w="66675"/>
        </p:spPr>
        <p:style>
          <a:lnRef idx="1">
            <a:schemeClr val="accent1"/>
          </a:lnRef>
          <a:fillRef idx="0">
            <a:schemeClr val="accent1"/>
          </a:fillRef>
          <a:effectRef idx="0">
            <a:schemeClr val="accent1"/>
          </a:effectRef>
          <a:fontRef idx="minor">
            <a:schemeClr val="tx1"/>
          </a:fontRef>
        </p:style>
      </p:cxnSp>
      <p:sp>
        <p:nvSpPr>
          <p:cNvPr id="7" name="角丸四角形 6"/>
          <p:cNvSpPr/>
          <p:nvPr/>
        </p:nvSpPr>
        <p:spPr>
          <a:xfrm>
            <a:off x="6781780" y="324652"/>
            <a:ext cx="1825529" cy="422032"/>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8"/>
              <a:t>標準カリキュラム</a:t>
            </a:r>
          </a:p>
        </p:txBody>
      </p:sp>
      <p:sp>
        <p:nvSpPr>
          <p:cNvPr id="8" name="フッター プレースホルダー 6"/>
          <p:cNvSpPr>
            <a:spLocks noGrp="1"/>
          </p:cNvSpPr>
          <p:nvPr>
            <p:ph type="ftr" sz="quarter" idx="11"/>
          </p:nvPr>
        </p:nvSpPr>
        <p:spPr>
          <a:xfrm>
            <a:off x="1" y="6597352"/>
            <a:ext cx="9144000" cy="235542"/>
          </a:xfrm>
        </p:spPr>
        <p:txBody>
          <a:bodyPr/>
          <a:lstStyle/>
          <a:p>
            <a:r>
              <a:rPr lang="zh-TW" altLang="en-US" sz="738">
                <a:latin typeface="ＭＳ ゴシック" panose="020B0609070205080204" pitchFamily="49" charset="-128"/>
                <a:ea typeface="ＭＳ ゴシック" panose="020B0609070205080204" pitchFamily="49" charset="-128"/>
              </a:rPr>
              <a:t>令和元年度相談支援従事者指導者養成研修 配布資料</a:t>
            </a:r>
            <a:endParaRPr lang="ja-JP" altLang="en-US" sz="738">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9615666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67544" y="529516"/>
            <a:ext cx="8640960" cy="523220"/>
          </a:xfrm>
          <a:prstGeom prst="rect">
            <a:avLst/>
          </a:prstGeom>
          <a:noFill/>
        </p:spPr>
        <p:txBody>
          <a:bodyPr wrap="square" rtlCol="0">
            <a:spAutoFit/>
          </a:bodyPr>
          <a:lstStyle/>
          <a:p>
            <a:r>
              <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ケア会議</a:t>
            </a:r>
          </a:p>
        </p:txBody>
      </p:sp>
      <p:sp>
        <p:nvSpPr>
          <p:cNvPr id="7" name="コンテンツ プレースホルダー 2">
            <a:extLst>
              <a:ext uri="{FF2B5EF4-FFF2-40B4-BE49-F238E27FC236}">
                <a16:creationId xmlns:a16="http://schemas.microsoft.com/office/drawing/2014/main" id="{4A7CF093-622E-4E4D-81BB-E8D2ED176F82}"/>
              </a:ext>
            </a:extLst>
          </p:cNvPr>
          <p:cNvSpPr txBox="1">
            <a:spLocks/>
          </p:cNvSpPr>
          <p:nvPr/>
        </p:nvSpPr>
        <p:spPr>
          <a:xfrm>
            <a:off x="590872" y="1196752"/>
            <a:ext cx="8229600" cy="4525963"/>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2800" dirty="0">
                <a:latin typeface="ＭＳ ゴシック" panose="020B0609070205080204" pitchFamily="49" charset="-128"/>
                <a:ea typeface="ＭＳ ゴシック" panose="020B0609070205080204" pitchFamily="49" charset="-128"/>
              </a:rPr>
              <a:t>生活の多面的な理解</a:t>
            </a:r>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r>
              <a:rPr lang="ja-JP" altLang="en-US" sz="2800" dirty="0">
                <a:latin typeface="ＭＳ ゴシック" panose="020B0609070205080204" pitchFamily="49" charset="-128"/>
                <a:ea typeface="ＭＳ ゴシック" panose="020B0609070205080204" pitchFamily="49" charset="-128"/>
              </a:rPr>
              <a:t>本人（利用者）の参加</a:t>
            </a:r>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r>
              <a:rPr lang="ja-JP" altLang="en-US" sz="2800" dirty="0">
                <a:latin typeface="ＭＳ ゴシック" panose="020B0609070205080204" pitchFamily="49" charset="-128"/>
                <a:ea typeface="ＭＳ ゴシック" panose="020B0609070205080204" pitchFamily="49" charset="-128"/>
              </a:rPr>
              <a:t>チームによる支援計画</a:t>
            </a:r>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r>
              <a:rPr lang="ja-JP" altLang="en-US" sz="2800" dirty="0">
                <a:latin typeface="ＭＳ ゴシック" panose="020B0609070205080204" pitchFamily="49" charset="-128"/>
                <a:ea typeface="ＭＳ ゴシック" panose="020B0609070205080204" pitchFamily="49" charset="-128"/>
              </a:rPr>
              <a:t>具体的な連携方法</a:t>
            </a:r>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r>
              <a:rPr lang="ja-JP" altLang="en-US" sz="2800" dirty="0">
                <a:latin typeface="ＭＳ ゴシック" panose="020B0609070205080204" pitchFamily="49" charset="-128"/>
                <a:ea typeface="ＭＳ ゴシック" panose="020B0609070205080204" pitchFamily="49" charset="-128"/>
              </a:rPr>
              <a:t>相互理解によるネットワーク</a:t>
            </a:r>
          </a:p>
        </p:txBody>
      </p:sp>
      <p:sp>
        <p:nvSpPr>
          <p:cNvPr id="8" name="角丸四角形 7"/>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2489835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3FD2F90A-D9AE-43A5-A076-9B48518DBADB}" type="slidenum">
              <a:rPr kumimoji="1" lang="ja-JP" altLang="en-US" smtClean="0"/>
              <a:t>21</a:t>
            </a:fld>
            <a:endParaRPr kumimoji="1" lang="ja-JP" altLang="en-US"/>
          </a:p>
        </p:txBody>
      </p:sp>
      <p:pic>
        <p:nvPicPr>
          <p:cNvPr id="4" name="図 3"/>
          <p:cNvPicPr>
            <a:picLocks noChangeAspect="1"/>
          </p:cNvPicPr>
          <p:nvPr/>
        </p:nvPicPr>
        <p:blipFill rotWithShape="1">
          <a:blip r:embed="rId3">
            <a:extLst>
              <a:ext uri="{28A0092B-C50C-407E-A947-70E740481C1C}">
                <a14:useLocalDpi xmlns:a14="http://schemas.microsoft.com/office/drawing/2010/main" val="0"/>
              </a:ext>
            </a:extLst>
          </a:blip>
          <a:srcRect l="54803"/>
          <a:stretch/>
        </p:blipFill>
        <p:spPr>
          <a:xfrm>
            <a:off x="390536" y="2611206"/>
            <a:ext cx="1624477" cy="2396125"/>
          </a:xfrm>
          <a:prstGeom prst="rect">
            <a:avLst/>
          </a:prstGeom>
        </p:spPr>
      </p:pic>
      <p:pic>
        <p:nvPicPr>
          <p:cNvPr id="6" name="図 5"/>
          <p:cNvPicPr>
            <a:picLocks noChangeAspect="1"/>
          </p:cNvPicPr>
          <p:nvPr/>
        </p:nvPicPr>
        <p:blipFill rotWithShape="1">
          <a:blip r:embed="rId3">
            <a:extLst>
              <a:ext uri="{28A0092B-C50C-407E-A947-70E740481C1C}">
                <a14:useLocalDpi xmlns:a14="http://schemas.microsoft.com/office/drawing/2010/main" val="0"/>
              </a:ext>
            </a:extLst>
          </a:blip>
          <a:srcRect l="54803"/>
          <a:stretch/>
        </p:blipFill>
        <p:spPr>
          <a:xfrm>
            <a:off x="5972158" y="2570705"/>
            <a:ext cx="1624477" cy="2396125"/>
          </a:xfrm>
          <a:prstGeom prst="rect">
            <a:avLst/>
          </a:prstGeom>
        </p:spPr>
      </p:pic>
      <p:pic>
        <p:nvPicPr>
          <p:cNvPr id="7" name="図 6"/>
          <p:cNvPicPr>
            <a:picLocks noChangeAspect="1"/>
          </p:cNvPicPr>
          <p:nvPr/>
        </p:nvPicPr>
        <p:blipFill rotWithShape="1">
          <a:blip r:embed="rId4" cstate="print">
            <a:extLst>
              <a:ext uri="{28A0092B-C50C-407E-A947-70E740481C1C}">
                <a14:useLocalDpi xmlns:a14="http://schemas.microsoft.com/office/drawing/2010/main" val="0"/>
              </a:ext>
            </a:extLst>
          </a:blip>
          <a:srcRect r="62323"/>
          <a:stretch/>
        </p:blipFill>
        <p:spPr>
          <a:xfrm>
            <a:off x="2692238" y="2379088"/>
            <a:ext cx="776826" cy="2779362"/>
          </a:xfrm>
          <a:prstGeom prst="rect">
            <a:avLst/>
          </a:prstGeom>
        </p:spPr>
      </p:pic>
      <p:sp>
        <p:nvSpPr>
          <p:cNvPr id="8" name="右矢印 7"/>
          <p:cNvSpPr/>
          <p:nvPr/>
        </p:nvSpPr>
        <p:spPr>
          <a:xfrm rot="10800000">
            <a:off x="1769131" y="3198269"/>
            <a:ext cx="831464" cy="12219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pic>
        <p:nvPicPr>
          <p:cNvPr id="9" name="図 8"/>
          <p:cNvPicPr>
            <a:picLocks noChangeAspect="1"/>
          </p:cNvPicPr>
          <p:nvPr/>
        </p:nvPicPr>
        <p:blipFill rotWithShape="1">
          <a:blip r:embed="rId5" cstate="print">
            <a:extLst>
              <a:ext uri="{28A0092B-C50C-407E-A947-70E740481C1C}">
                <a14:useLocalDpi xmlns:a14="http://schemas.microsoft.com/office/drawing/2010/main" val="0"/>
              </a:ext>
            </a:extLst>
          </a:blip>
          <a:srcRect r="62323"/>
          <a:stretch/>
        </p:blipFill>
        <p:spPr>
          <a:xfrm>
            <a:off x="4876082" y="3027615"/>
            <a:ext cx="414302" cy="1482307"/>
          </a:xfrm>
          <a:prstGeom prst="rect">
            <a:avLst/>
          </a:prstGeom>
        </p:spPr>
      </p:pic>
      <p:pic>
        <p:nvPicPr>
          <p:cNvPr id="5" name="図 4"/>
          <p:cNvPicPr>
            <a:picLocks noChangeAspect="1"/>
          </p:cNvPicPr>
          <p:nvPr/>
        </p:nvPicPr>
        <p:blipFill rotWithShape="1">
          <a:blip r:embed="rId3">
            <a:extLst>
              <a:ext uri="{28A0092B-C50C-407E-A947-70E740481C1C}">
                <a14:useLocalDpi xmlns:a14="http://schemas.microsoft.com/office/drawing/2010/main" val="0"/>
              </a:ext>
            </a:extLst>
          </a:blip>
          <a:srcRect r="48063"/>
          <a:stretch/>
        </p:blipFill>
        <p:spPr>
          <a:xfrm>
            <a:off x="4994481" y="1158724"/>
            <a:ext cx="1206762" cy="1549007"/>
          </a:xfrm>
          <a:prstGeom prst="rect">
            <a:avLst/>
          </a:prstGeom>
        </p:spPr>
      </p:pic>
      <p:pic>
        <p:nvPicPr>
          <p:cNvPr id="10" name="図 9"/>
          <p:cNvPicPr>
            <a:picLocks noChangeAspect="1"/>
          </p:cNvPicPr>
          <p:nvPr/>
        </p:nvPicPr>
        <p:blipFill rotWithShape="1">
          <a:blip r:embed="rId6">
            <a:extLst>
              <a:ext uri="{28A0092B-C50C-407E-A947-70E740481C1C}">
                <a14:useLocalDpi xmlns:a14="http://schemas.microsoft.com/office/drawing/2010/main" val="0"/>
              </a:ext>
            </a:extLst>
          </a:blip>
          <a:srcRect l="29503" t="6895" r="28467" b="7134"/>
          <a:stretch/>
        </p:blipFill>
        <p:spPr>
          <a:xfrm>
            <a:off x="5125478" y="4904011"/>
            <a:ext cx="674623" cy="1379912"/>
          </a:xfrm>
          <a:prstGeom prst="rect">
            <a:avLst/>
          </a:prstGeom>
        </p:spPr>
      </p:pic>
      <p:pic>
        <p:nvPicPr>
          <p:cNvPr id="11" name="図 10"/>
          <p:cNvPicPr>
            <a:picLocks noChangeAspect="1"/>
          </p:cNvPicPr>
          <p:nvPr/>
        </p:nvPicPr>
        <p:blipFill rotWithShape="1">
          <a:blip r:embed="rId7">
            <a:extLst>
              <a:ext uri="{28A0092B-C50C-407E-A947-70E740481C1C}">
                <a14:useLocalDpi xmlns:a14="http://schemas.microsoft.com/office/drawing/2010/main" val="0"/>
              </a:ext>
            </a:extLst>
          </a:blip>
          <a:srcRect l="53058"/>
          <a:stretch/>
        </p:blipFill>
        <p:spPr>
          <a:xfrm>
            <a:off x="6804351" y="5348910"/>
            <a:ext cx="563430" cy="1200281"/>
          </a:xfrm>
          <a:prstGeom prst="rect">
            <a:avLst/>
          </a:prstGeom>
        </p:spPr>
      </p:pic>
      <p:pic>
        <p:nvPicPr>
          <p:cNvPr id="12" name="図 11"/>
          <p:cNvPicPr>
            <a:picLocks noChangeAspect="1"/>
          </p:cNvPicPr>
          <p:nvPr/>
        </p:nvPicPr>
        <p:blipFill rotWithShape="1">
          <a:blip r:embed="rId8">
            <a:extLst>
              <a:ext uri="{28A0092B-C50C-407E-A947-70E740481C1C}">
                <a14:useLocalDpi xmlns:a14="http://schemas.microsoft.com/office/drawing/2010/main" val="0"/>
              </a:ext>
            </a:extLst>
          </a:blip>
          <a:srcRect r="23209" b="54219"/>
          <a:stretch/>
        </p:blipFill>
        <p:spPr>
          <a:xfrm>
            <a:off x="6871812" y="1519028"/>
            <a:ext cx="1570196" cy="959574"/>
          </a:xfrm>
          <a:prstGeom prst="rect">
            <a:avLst/>
          </a:prstGeom>
        </p:spPr>
      </p:pic>
      <p:pic>
        <p:nvPicPr>
          <p:cNvPr id="13" name="図 1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793479" y="3142487"/>
            <a:ext cx="1243517" cy="1243517"/>
          </a:xfrm>
          <a:prstGeom prst="rect">
            <a:avLst/>
          </a:prstGeom>
        </p:spPr>
      </p:pic>
      <p:pic>
        <p:nvPicPr>
          <p:cNvPr id="14" name="図 1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844939" y="4917843"/>
            <a:ext cx="1246697" cy="1132347"/>
          </a:xfrm>
          <a:prstGeom prst="rect">
            <a:avLst/>
          </a:prstGeom>
        </p:spPr>
      </p:pic>
      <p:sp>
        <p:nvSpPr>
          <p:cNvPr id="15" name="下矢印 14"/>
          <p:cNvSpPr/>
          <p:nvPr/>
        </p:nvSpPr>
        <p:spPr>
          <a:xfrm rot="2768699">
            <a:off x="7159599" y="2387608"/>
            <a:ext cx="245290" cy="6408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16" name="下矢印 15"/>
          <p:cNvSpPr/>
          <p:nvPr/>
        </p:nvSpPr>
        <p:spPr>
          <a:xfrm rot="18996219">
            <a:off x="6018442" y="2469022"/>
            <a:ext cx="262214" cy="6408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17" name="下矢印 16"/>
          <p:cNvSpPr/>
          <p:nvPr/>
        </p:nvSpPr>
        <p:spPr>
          <a:xfrm rot="16200000">
            <a:off x="5613586" y="3459732"/>
            <a:ext cx="252241" cy="6408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18" name="下矢印 17"/>
          <p:cNvSpPr/>
          <p:nvPr/>
        </p:nvSpPr>
        <p:spPr>
          <a:xfrm rot="13495766">
            <a:off x="5928971" y="4630335"/>
            <a:ext cx="253724" cy="6408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19" name="下矢印 18"/>
          <p:cNvSpPr/>
          <p:nvPr/>
        </p:nvSpPr>
        <p:spPr>
          <a:xfrm rot="9654550">
            <a:off x="6777910" y="4698615"/>
            <a:ext cx="211118" cy="6408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20" name="下矢印 19"/>
          <p:cNvSpPr/>
          <p:nvPr/>
        </p:nvSpPr>
        <p:spPr>
          <a:xfrm rot="7612356">
            <a:off x="7567082" y="4488137"/>
            <a:ext cx="247485" cy="6408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21" name="下矢印 20"/>
          <p:cNvSpPr/>
          <p:nvPr/>
        </p:nvSpPr>
        <p:spPr>
          <a:xfrm rot="5400000">
            <a:off x="7370832" y="3470746"/>
            <a:ext cx="251958" cy="6408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24" name="角丸四角形 23"/>
          <p:cNvSpPr/>
          <p:nvPr/>
        </p:nvSpPr>
        <p:spPr>
          <a:xfrm>
            <a:off x="7038666" y="262536"/>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
        <p:nvSpPr>
          <p:cNvPr id="25" name="テキスト ボックス 24"/>
          <p:cNvSpPr txBox="1"/>
          <p:nvPr/>
        </p:nvSpPr>
        <p:spPr>
          <a:xfrm>
            <a:off x="467544" y="529516"/>
            <a:ext cx="8640960" cy="523220"/>
          </a:xfrm>
          <a:prstGeom prst="rect">
            <a:avLst/>
          </a:prstGeom>
          <a:noFill/>
        </p:spPr>
        <p:txBody>
          <a:bodyPr wrap="square" rtlCol="0">
            <a:spAutoFit/>
          </a:bodyPr>
          <a:lstStyle/>
          <a:p>
            <a:r>
              <a:rPr lang="ja-JP" altLang="en-US" sz="280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終結としてのセルフケアマネジメント</a:t>
            </a:r>
            <a:endPar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Tree>
    <p:extLst>
      <p:ext uri="{BB962C8B-B14F-4D97-AF65-F5344CB8AC3E}">
        <p14:creationId xmlns:p14="http://schemas.microsoft.com/office/powerpoint/2010/main" val="19459296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67544" y="529516"/>
            <a:ext cx="8640960" cy="523220"/>
          </a:xfrm>
          <a:prstGeom prst="rect">
            <a:avLst/>
          </a:prstGeom>
          <a:noFill/>
        </p:spPr>
        <p:txBody>
          <a:bodyPr wrap="square" rtlCol="0">
            <a:spAutoFit/>
          </a:bodyPr>
          <a:lstStyle/>
          <a:p>
            <a:r>
              <a:rPr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面接の意義</a:t>
            </a:r>
            <a:endPar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7" name="コンテンツ プレースホルダー 2">
            <a:extLst>
              <a:ext uri="{FF2B5EF4-FFF2-40B4-BE49-F238E27FC236}">
                <a16:creationId xmlns:a16="http://schemas.microsoft.com/office/drawing/2014/main" id="{EEB0E67F-4F77-4884-8BA2-B3C3F6CA1560}"/>
              </a:ext>
            </a:extLst>
          </p:cNvPr>
          <p:cNvSpPr txBox="1">
            <a:spLocks/>
          </p:cNvSpPr>
          <p:nvPr/>
        </p:nvSpPr>
        <p:spPr>
          <a:xfrm>
            <a:off x="457200" y="1417638"/>
            <a:ext cx="8229600" cy="4708525"/>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buFont typeface="Wingdings" panose="05000000000000000000" pitchFamily="2" charset="2"/>
              <a:buChar char="p"/>
            </a:pPr>
            <a:r>
              <a:rPr lang="ja-JP" altLang="en-US" sz="2800">
                <a:latin typeface="ＭＳ ゴシック" panose="020B0609070205080204" pitchFamily="49" charset="-128"/>
                <a:ea typeface="ＭＳ ゴシック" panose="020B0609070205080204" pitchFamily="49" charset="-128"/>
              </a:rPr>
              <a:t>面接の意義</a:t>
            </a:r>
            <a:endParaRPr lang="en-US" altLang="ja-JP" sz="2800">
              <a:latin typeface="ＭＳ ゴシック" panose="020B0609070205080204" pitchFamily="49" charset="-128"/>
              <a:ea typeface="ＭＳ ゴシック" panose="020B0609070205080204" pitchFamily="49" charset="-128"/>
            </a:endParaRPr>
          </a:p>
          <a:p>
            <a:r>
              <a:rPr lang="ja-JP" altLang="en-US" sz="2800">
                <a:latin typeface="ＭＳ ゴシック" panose="020B0609070205080204" pitchFamily="49" charset="-128"/>
                <a:ea typeface="ＭＳ ゴシック" panose="020B0609070205080204" pitchFamily="49" charset="-128"/>
              </a:rPr>
              <a:t>クライエントとの関係の形成と維持</a:t>
            </a:r>
            <a:endParaRPr lang="en-US" altLang="ja-JP" sz="2800">
              <a:latin typeface="ＭＳ ゴシック" panose="020B0609070205080204" pitchFamily="49" charset="-128"/>
              <a:ea typeface="ＭＳ ゴシック" panose="020B0609070205080204" pitchFamily="49" charset="-128"/>
            </a:endParaRPr>
          </a:p>
          <a:p>
            <a:r>
              <a:rPr lang="ja-JP" altLang="en-US" sz="2800">
                <a:latin typeface="ＭＳ ゴシック" panose="020B0609070205080204" pitchFamily="49" charset="-128"/>
                <a:ea typeface="ＭＳ ゴシック" panose="020B0609070205080204" pitchFamily="49" charset="-128"/>
              </a:rPr>
              <a:t>目標についての合意形成</a:t>
            </a:r>
            <a:endParaRPr lang="en-US" altLang="ja-JP" sz="2800">
              <a:latin typeface="ＭＳ ゴシック" panose="020B0609070205080204" pitchFamily="49" charset="-128"/>
              <a:ea typeface="ＭＳ ゴシック" panose="020B0609070205080204" pitchFamily="49" charset="-128"/>
            </a:endParaRPr>
          </a:p>
          <a:p>
            <a:r>
              <a:rPr lang="ja-JP" altLang="en-US" sz="2800">
                <a:latin typeface="ＭＳ ゴシック" panose="020B0609070205080204" pitchFamily="49" charset="-128"/>
                <a:ea typeface="ＭＳ ゴシック" panose="020B0609070205080204" pitchFamily="49" charset="-128"/>
              </a:rPr>
              <a:t>会話と面接は異なる</a:t>
            </a:r>
            <a:endParaRPr lang="en-US" altLang="ja-JP" sz="2800">
              <a:latin typeface="ＭＳ ゴシック" panose="020B0609070205080204" pitchFamily="49" charset="-128"/>
              <a:ea typeface="ＭＳ ゴシック" panose="020B0609070205080204" pitchFamily="49" charset="-128"/>
            </a:endParaRPr>
          </a:p>
          <a:p>
            <a:endParaRPr lang="en-US" altLang="ja-JP" sz="280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p"/>
            </a:pPr>
            <a:r>
              <a:rPr lang="ja-JP" altLang="en-US" sz="2800">
                <a:latin typeface="ＭＳ ゴシック" panose="020B0609070205080204" pitchFamily="49" charset="-128"/>
                <a:ea typeface="ＭＳ ゴシック" panose="020B0609070205080204" pitchFamily="49" charset="-128"/>
              </a:rPr>
              <a:t>面接技術の意義</a:t>
            </a:r>
            <a:endParaRPr lang="en-US" altLang="ja-JP" sz="2800">
              <a:latin typeface="ＭＳ ゴシック" panose="020B0609070205080204" pitchFamily="49" charset="-128"/>
              <a:ea typeface="ＭＳ ゴシック" panose="020B0609070205080204" pitchFamily="49" charset="-128"/>
            </a:endParaRPr>
          </a:p>
          <a:p>
            <a:r>
              <a:rPr lang="ja-JP" altLang="en-US" sz="2800">
                <a:latin typeface="ＭＳ ゴシック" panose="020B0609070205080204" pitchFamily="49" charset="-128"/>
                <a:ea typeface="ＭＳ ゴシック" panose="020B0609070205080204" pitchFamily="49" charset="-128"/>
              </a:rPr>
              <a:t>言語及び非言語的</a:t>
            </a:r>
            <a:r>
              <a:rPr lang="ja-JP" altLang="en-US" sz="2800" smtClean="0">
                <a:latin typeface="ＭＳ ゴシック" panose="020B0609070205080204" pitchFamily="49" charset="-128"/>
                <a:ea typeface="ＭＳ ゴシック" panose="020B0609070205080204" pitchFamily="49" charset="-128"/>
              </a:rPr>
              <a:t>コミュニケーション</a:t>
            </a:r>
            <a:endParaRPr lang="en-US" altLang="ja-JP" sz="2800" smtClean="0">
              <a:latin typeface="ＭＳ ゴシック" panose="020B0609070205080204" pitchFamily="49" charset="-128"/>
              <a:ea typeface="ＭＳ ゴシック" panose="020B0609070205080204" pitchFamily="49" charset="-128"/>
            </a:endParaRPr>
          </a:p>
          <a:p>
            <a:pPr marL="0" indent="0">
              <a:buNone/>
            </a:pPr>
            <a:r>
              <a:rPr lang="en-US" altLang="ja-JP" sz="2800">
                <a:latin typeface="ＭＳ ゴシック" panose="020B0609070205080204" pitchFamily="49" charset="-128"/>
                <a:ea typeface="ＭＳ ゴシック" panose="020B0609070205080204" pitchFamily="49" charset="-128"/>
              </a:rPr>
              <a:t> </a:t>
            </a:r>
            <a:r>
              <a:rPr lang="en-US" altLang="ja-JP" sz="2600" smtClean="0">
                <a:latin typeface="ＭＳ ゴシック" panose="020B0609070205080204" pitchFamily="49" charset="-128"/>
                <a:ea typeface="ＭＳ ゴシック" panose="020B0609070205080204" pitchFamily="49" charset="-128"/>
              </a:rPr>
              <a:t>※</a:t>
            </a:r>
            <a:r>
              <a:rPr lang="ja-JP" altLang="en-US" sz="2600" smtClean="0">
                <a:latin typeface="ＭＳ ゴシック" panose="020B0609070205080204" pitchFamily="49" charset="-128"/>
                <a:ea typeface="ＭＳ ゴシック" panose="020B0609070205080204" pitchFamily="49" charset="-128"/>
              </a:rPr>
              <a:t>同時に情報保障が必要な人や真意の確認に特別な配慮</a:t>
            </a:r>
          </a:p>
          <a:p>
            <a:pPr marL="0" indent="0">
              <a:buNone/>
            </a:pPr>
            <a:r>
              <a:rPr lang="ja-JP" altLang="en-US" sz="2600" smtClean="0">
                <a:latin typeface="ＭＳ ゴシック" panose="020B0609070205080204" pitchFamily="49" charset="-128"/>
                <a:ea typeface="ＭＳ ゴシック" panose="020B0609070205080204" pitchFamily="49" charset="-128"/>
              </a:rPr>
              <a:t>　を必要とする人など、意思疎通に困難を有する障害児者</a:t>
            </a:r>
          </a:p>
          <a:p>
            <a:pPr marL="0" indent="0">
              <a:buNone/>
            </a:pPr>
            <a:r>
              <a:rPr lang="ja-JP" altLang="en-US" sz="2600" smtClean="0">
                <a:latin typeface="ＭＳ ゴシック" panose="020B0609070205080204" pitchFamily="49" charset="-128"/>
                <a:ea typeface="ＭＳ ゴシック" panose="020B0609070205080204" pitchFamily="49" charset="-128"/>
              </a:rPr>
              <a:t>　がいることにも留意すること。</a:t>
            </a:r>
            <a:endParaRPr lang="en-US" altLang="ja-JP" sz="2600">
              <a:latin typeface="ＭＳ ゴシック" panose="020B0609070205080204" pitchFamily="49" charset="-128"/>
              <a:ea typeface="ＭＳ ゴシック" panose="020B0609070205080204" pitchFamily="49" charset="-128"/>
            </a:endParaRPr>
          </a:p>
          <a:p>
            <a:r>
              <a:rPr lang="ja-JP" altLang="en-US" sz="2800">
                <a:latin typeface="ＭＳ ゴシック" panose="020B0609070205080204" pitchFamily="49" charset="-128"/>
                <a:ea typeface="ＭＳ ゴシック" panose="020B0609070205080204" pitchFamily="49" charset="-128"/>
              </a:rPr>
              <a:t>面接時間</a:t>
            </a:r>
            <a:endParaRPr lang="en-US" altLang="ja-JP" sz="2800">
              <a:latin typeface="ＭＳ ゴシック" panose="020B0609070205080204" pitchFamily="49" charset="-128"/>
              <a:ea typeface="ＭＳ ゴシック" panose="020B0609070205080204" pitchFamily="49" charset="-128"/>
            </a:endParaRPr>
          </a:p>
          <a:p>
            <a:r>
              <a:rPr lang="ja-JP" altLang="en-US" sz="2800" smtClean="0">
                <a:latin typeface="ＭＳ ゴシック" panose="020B0609070205080204" pitchFamily="49" charset="-128"/>
                <a:ea typeface="ＭＳ ゴシック" panose="020B0609070205080204" pitchFamily="49" charset="-128"/>
              </a:rPr>
              <a:t>傾聴</a:t>
            </a:r>
            <a:endParaRPr lang="en-US" altLang="ja-JP" sz="2800" smtClean="0">
              <a:latin typeface="ＭＳ ゴシック" panose="020B0609070205080204" pitchFamily="49" charset="-128"/>
              <a:ea typeface="ＭＳ ゴシック" panose="020B0609070205080204" pitchFamily="49" charset="-128"/>
            </a:endParaRPr>
          </a:p>
        </p:txBody>
      </p:sp>
      <p:sp>
        <p:nvSpPr>
          <p:cNvPr id="8" name="角丸四角形 7"/>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1082596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67544" y="476672"/>
            <a:ext cx="8640960" cy="523220"/>
          </a:xfrm>
          <a:prstGeom prst="rect">
            <a:avLst/>
          </a:prstGeom>
          <a:noFill/>
        </p:spPr>
        <p:txBody>
          <a:bodyPr wrap="square" rtlCol="0">
            <a:spAutoFit/>
          </a:bodyPr>
          <a:lstStyle/>
          <a:p>
            <a:r>
              <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コミュニケーションの基本①</a:t>
            </a:r>
          </a:p>
        </p:txBody>
      </p:sp>
      <p:sp>
        <p:nvSpPr>
          <p:cNvPr id="7" name="コンテンツ プレースホルダー 2">
            <a:extLst>
              <a:ext uri="{FF2B5EF4-FFF2-40B4-BE49-F238E27FC236}">
                <a16:creationId xmlns:a16="http://schemas.microsoft.com/office/drawing/2014/main" id="{EEB0E67F-4F77-4884-8BA2-B3C3F6CA1560}"/>
              </a:ext>
            </a:extLst>
          </p:cNvPr>
          <p:cNvSpPr txBox="1">
            <a:spLocks/>
          </p:cNvSpPr>
          <p:nvPr/>
        </p:nvSpPr>
        <p:spPr>
          <a:xfrm>
            <a:off x="518864" y="1124744"/>
            <a:ext cx="8229600" cy="4885864"/>
          </a:xfrm>
          <a:prstGeom prst="rect">
            <a:avLst/>
          </a:prstGeom>
        </p:spPr>
        <p:txBody>
          <a:bodyPr>
            <a:normAutofit fontScale="925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buFont typeface="Wingdings" panose="05000000000000000000" pitchFamily="2" charset="2"/>
              <a:buChar char="p"/>
            </a:pPr>
            <a:r>
              <a:rPr lang="ja-JP" altLang="en-US" sz="2800" dirty="0">
                <a:latin typeface="ＭＳ ゴシック" panose="020B0609070205080204" pitchFamily="49" charset="-128"/>
                <a:ea typeface="ＭＳ ゴシック" panose="020B0609070205080204" pitchFamily="49" charset="-128"/>
              </a:rPr>
              <a:t>コミュニケーションの２つの種類</a:t>
            </a:r>
            <a:endParaRPr lang="en-US" altLang="ja-JP" sz="2800" dirty="0">
              <a:latin typeface="ＭＳ ゴシック" panose="020B0609070205080204" pitchFamily="49" charset="-128"/>
              <a:ea typeface="ＭＳ ゴシック" panose="020B0609070205080204" pitchFamily="49" charset="-128"/>
            </a:endParaRPr>
          </a:p>
          <a:p>
            <a:r>
              <a:rPr lang="ja-JP" altLang="en-US" sz="2800" dirty="0">
                <a:latin typeface="ＭＳ ゴシック" panose="020B0609070205080204" pitchFamily="49" charset="-128"/>
                <a:ea typeface="ＭＳ ゴシック" panose="020B0609070205080204" pitchFamily="49" charset="-128"/>
              </a:rPr>
              <a:t>言語的コミュニケーション</a:t>
            </a:r>
            <a:endParaRPr lang="en-US" altLang="ja-JP" sz="2800" dirty="0">
              <a:latin typeface="ＭＳ ゴシック" panose="020B0609070205080204" pitchFamily="49" charset="-128"/>
              <a:ea typeface="ＭＳ ゴシック" panose="020B0609070205080204" pitchFamily="49" charset="-128"/>
            </a:endParaRPr>
          </a:p>
          <a:p>
            <a:pPr marL="0" indent="0">
              <a:buNone/>
            </a:pPr>
            <a:r>
              <a:rPr lang="ja-JP" altLang="en-US" sz="2800" dirty="0">
                <a:latin typeface="ＭＳ ゴシック" panose="020B0609070205080204" pitchFamily="49" charset="-128"/>
                <a:ea typeface="ＭＳ ゴシック" panose="020B0609070205080204" pitchFamily="49" charset="-128"/>
              </a:rPr>
              <a:t>例：話す言葉の内容、手話、筆談など</a:t>
            </a:r>
            <a:endParaRPr lang="en-US" altLang="ja-JP" sz="2800" dirty="0">
              <a:latin typeface="ＭＳ ゴシック" panose="020B0609070205080204" pitchFamily="49" charset="-128"/>
              <a:ea typeface="ＭＳ ゴシック" panose="020B0609070205080204" pitchFamily="49" charset="-128"/>
            </a:endParaRPr>
          </a:p>
          <a:p>
            <a:pPr marL="0" indent="0">
              <a:buNone/>
            </a:pPr>
            <a:endParaRPr lang="en-US" altLang="ja-JP" sz="2800" dirty="0">
              <a:latin typeface="ＭＳ ゴシック" panose="020B0609070205080204" pitchFamily="49" charset="-128"/>
              <a:ea typeface="ＭＳ ゴシック" panose="020B0609070205080204" pitchFamily="49" charset="-128"/>
            </a:endParaRPr>
          </a:p>
          <a:p>
            <a:r>
              <a:rPr lang="ja-JP" altLang="en-US" sz="2800" dirty="0">
                <a:latin typeface="ＭＳ ゴシック" panose="020B0609070205080204" pitchFamily="49" charset="-128"/>
                <a:ea typeface="ＭＳ ゴシック" panose="020B0609070205080204" pitchFamily="49" charset="-128"/>
              </a:rPr>
              <a:t>非言語的コミュニケーション</a:t>
            </a:r>
            <a:endParaRPr lang="en-US" altLang="ja-JP" sz="2800" dirty="0">
              <a:latin typeface="ＭＳ ゴシック" panose="020B0609070205080204" pitchFamily="49" charset="-128"/>
              <a:ea typeface="ＭＳ ゴシック" panose="020B0609070205080204" pitchFamily="49" charset="-128"/>
            </a:endParaRPr>
          </a:p>
          <a:p>
            <a:pPr marL="0" indent="0">
              <a:buNone/>
            </a:pPr>
            <a:r>
              <a:rPr lang="ja-JP" altLang="en-US" sz="2800" dirty="0">
                <a:latin typeface="ＭＳ ゴシック" panose="020B0609070205080204" pitchFamily="49" charset="-128"/>
                <a:ea typeface="ＭＳ ゴシック" panose="020B0609070205080204" pitchFamily="49" charset="-128"/>
              </a:rPr>
              <a:t>例：身振り、</a:t>
            </a:r>
            <a:r>
              <a:rPr lang="ja-JP" altLang="en-US" sz="2800" dirty="0" smtClean="0">
                <a:latin typeface="ＭＳ ゴシック" panose="020B0609070205080204" pitchFamily="49" charset="-128"/>
                <a:ea typeface="ＭＳ ゴシック" panose="020B0609070205080204" pitchFamily="49" charset="-128"/>
              </a:rPr>
              <a:t>手振り、</a:t>
            </a:r>
            <a:r>
              <a:rPr lang="ja-JP" altLang="en-US" sz="2800" dirty="0">
                <a:latin typeface="ＭＳ ゴシック" panose="020B0609070205080204" pitchFamily="49" charset="-128"/>
                <a:ea typeface="ＭＳ ゴシック" panose="020B0609070205080204" pitchFamily="49" charset="-128"/>
              </a:rPr>
              <a:t>体の姿勢、表情、視線、相手との距離、服装、上方、声のトーンや声の質など</a:t>
            </a:r>
            <a:endParaRPr lang="en-US" altLang="ja-JP" sz="2800" dirty="0">
              <a:latin typeface="ＭＳ ゴシック" panose="020B0609070205080204" pitchFamily="49" charset="-128"/>
              <a:ea typeface="ＭＳ ゴシック" panose="020B0609070205080204" pitchFamily="49" charset="-128"/>
            </a:endParaRPr>
          </a:p>
          <a:p>
            <a:pPr marL="0" indent="0">
              <a:buNone/>
            </a:pPr>
            <a:endParaRPr lang="en-US" altLang="ja-JP" sz="2800" dirty="0">
              <a:latin typeface="ＭＳ ゴシック" panose="020B0609070205080204" pitchFamily="49" charset="-128"/>
              <a:ea typeface="ＭＳ ゴシック" panose="020B0609070205080204" pitchFamily="49" charset="-128"/>
            </a:endParaRPr>
          </a:p>
          <a:p>
            <a:pPr marL="0" indent="0">
              <a:buNone/>
            </a:pPr>
            <a:r>
              <a:rPr lang="ja-JP" altLang="en-US" sz="2800" dirty="0">
                <a:latin typeface="ＭＳ ゴシック" panose="020B0609070205080204" pitchFamily="49" charset="-128"/>
                <a:ea typeface="ＭＳ ゴシック" panose="020B0609070205080204" pitchFamily="49" charset="-128"/>
              </a:rPr>
              <a:t>他人から受け取る情報の６～９割が非言語的内容と言われている。</a:t>
            </a:r>
            <a:endParaRPr lang="en-US" altLang="ja-JP" sz="2800" dirty="0">
              <a:latin typeface="ＭＳ ゴシック" panose="020B0609070205080204" pitchFamily="49" charset="-128"/>
              <a:ea typeface="ＭＳ ゴシック" panose="020B0609070205080204" pitchFamily="49" charset="-128"/>
            </a:endParaRPr>
          </a:p>
        </p:txBody>
      </p:sp>
      <p:sp>
        <p:nvSpPr>
          <p:cNvPr id="8" name="フッター プレースホルダ 1">
            <a:extLst>
              <a:ext uri="{FF2B5EF4-FFF2-40B4-BE49-F238E27FC236}">
                <a16:creationId xmlns:a16="http://schemas.microsoft.com/office/drawing/2014/main" id="{631FD80A-3762-4F67-8A10-2BBAC596409A}"/>
              </a:ext>
            </a:extLst>
          </p:cNvPr>
          <p:cNvSpPr txBox="1">
            <a:spLocks/>
          </p:cNvSpPr>
          <p:nvPr/>
        </p:nvSpPr>
        <p:spPr>
          <a:xfrm>
            <a:off x="2267744" y="6088211"/>
            <a:ext cx="6812632"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solidFill>
                  <a:schemeClr val="tx1"/>
                </a:solidFill>
              </a:rPr>
              <a:t>出所：香川大学メンタルヘルス研究プロジェクト委員会（</a:t>
            </a:r>
            <a:r>
              <a:rPr lang="en-US" altLang="ja-JP" dirty="0">
                <a:solidFill>
                  <a:schemeClr val="tx1"/>
                </a:solidFill>
              </a:rPr>
              <a:t>2014</a:t>
            </a:r>
            <a:r>
              <a:rPr lang="ja-JP" altLang="en-US" dirty="0">
                <a:solidFill>
                  <a:schemeClr val="tx1"/>
                </a:solidFill>
              </a:rPr>
              <a:t>）</a:t>
            </a:r>
            <a:r>
              <a:rPr lang="en-US" altLang="ja-JP" dirty="0">
                <a:solidFill>
                  <a:schemeClr val="tx1"/>
                </a:solidFill>
              </a:rPr>
              <a:t>『</a:t>
            </a:r>
            <a:r>
              <a:rPr lang="ja-JP" altLang="en-US" dirty="0">
                <a:solidFill>
                  <a:schemeClr val="tx1"/>
                </a:solidFill>
              </a:rPr>
              <a:t>メンタルヘルスアップのための資料集</a:t>
            </a:r>
            <a:r>
              <a:rPr lang="en-US" altLang="ja-JP" dirty="0">
                <a:solidFill>
                  <a:schemeClr val="tx1"/>
                </a:solidFill>
              </a:rPr>
              <a:t>』</a:t>
            </a:r>
            <a:endParaRPr lang="ja-JP" altLang="en-US" dirty="0">
              <a:solidFill>
                <a:schemeClr val="tx1"/>
              </a:solidFill>
            </a:endParaRPr>
          </a:p>
        </p:txBody>
      </p:sp>
      <p:sp>
        <p:nvSpPr>
          <p:cNvPr id="9" name="角丸四角形 8"/>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2197639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67544" y="457508"/>
            <a:ext cx="8640960" cy="523220"/>
          </a:xfrm>
          <a:prstGeom prst="rect">
            <a:avLst/>
          </a:prstGeom>
          <a:noFill/>
        </p:spPr>
        <p:txBody>
          <a:bodyPr wrap="square" rtlCol="0">
            <a:spAutoFit/>
          </a:bodyPr>
          <a:lstStyle/>
          <a:p>
            <a:r>
              <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コミュニケーションの</a:t>
            </a:r>
            <a:r>
              <a:rPr kumimoji="1" lang="ja-JP" altLang="en-US" sz="2800" dirty="0" smtClean="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基本②</a:t>
            </a:r>
            <a:endPar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7" name="コンテンツ プレースホルダー 2">
            <a:extLst>
              <a:ext uri="{FF2B5EF4-FFF2-40B4-BE49-F238E27FC236}">
                <a16:creationId xmlns:a16="http://schemas.microsoft.com/office/drawing/2014/main" id="{EEB0E67F-4F77-4884-8BA2-B3C3F6CA1560}"/>
              </a:ext>
            </a:extLst>
          </p:cNvPr>
          <p:cNvSpPr txBox="1">
            <a:spLocks/>
          </p:cNvSpPr>
          <p:nvPr/>
        </p:nvSpPr>
        <p:spPr>
          <a:xfrm>
            <a:off x="590872" y="1124744"/>
            <a:ext cx="8229600" cy="4885864"/>
          </a:xfrm>
          <a:prstGeom prst="rect">
            <a:avLst/>
          </a:prstGeom>
        </p:spPr>
        <p:txBody>
          <a:bodyPr>
            <a:normAutofit fontScale="925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buFont typeface="Wingdings" panose="05000000000000000000" pitchFamily="2" charset="2"/>
              <a:buChar char="p"/>
            </a:pPr>
            <a:r>
              <a:rPr lang="ja-JP" altLang="en-US" sz="2800" dirty="0">
                <a:latin typeface="ＭＳ ゴシック" panose="020B0609070205080204" pitchFamily="49" charset="-128"/>
                <a:ea typeface="ＭＳ ゴシック" panose="020B0609070205080204" pitchFamily="49" charset="-128"/>
              </a:rPr>
              <a:t>コミュニケーションの２つの側面</a:t>
            </a:r>
            <a:endParaRPr lang="en-US" altLang="ja-JP" sz="2800" dirty="0">
              <a:latin typeface="ＭＳ ゴシック" panose="020B0609070205080204" pitchFamily="49" charset="-128"/>
              <a:ea typeface="ＭＳ ゴシック" panose="020B0609070205080204" pitchFamily="49" charset="-128"/>
            </a:endParaRPr>
          </a:p>
          <a:p>
            <a:r>
              <a:rPr lang="ja-JP" altLang="en-US" sz="2800" dirty="0">
                <a:latin typeface="ＭＳ ゴシック" panose="020B0609070205080204" pitchFamily="49" charset="-128"/>
                <a:ea typeface="ＭＳ ゴシック" panose="020B0609070205080204" pitchFamily="49" charset="-128"/>
              </a:rPr>
              <a:t>受容性・・・相手の意思を</a:t>
            </a:r>
            <a:r>
              <a:rPr lang="ja-JP" altLang="en-US" sz="2800" dirty="0" smtClean="0">
                <a:latin typeface="ＭＳ ゴシック" panose="020B0609070205080204" pitchFamily="49" charset="-128"/>
                <a:ea typeface="ＭＳ ゴシック" panose="020B0609070205080204" pitchFamily="49" charset="-128"/>
              </a:rPr>
              <a:t>受け取る</a:t>
            </a:r>
            <a:endParaRPr lang="en-US" altLang="ja-JP" sz="2800" dirty="0">
              <a:latin typeface="ＭＳ ゴシック" panose="020B0609070205080204" pitchFamily="49" charset="-128"/>
              <a:ea typeface="ＭＳ ゴシック" panose="020B0609070205080204" pitchFamily="49" charset="-128"/>
            </a:endParaRPr>
          </a:p>
          <a:p>
            <a:r>
              <a:rPr lang="ja-JP" altLang="en-US" sz="2800" dirty="0">
                <a:latin typeface="ＭＳ ゴシック" panose="020B0609070205080204" pitchFamily="49" charset="-128"/>
                <a:ea typeface="ＭＳ ゴシック" panose="020B0609070205080204" pitchFamily="49" charset="-128"/>
              </a:rPr>
              <a:t>表出性・・・自身の意思を示す</a:t>
            </a:r>
            <a:endParaRPr lang="en-US" altLang="ja-JP" sz="2800" dirty="0">
              <a:latin typeface="ＭＳ ゴシック" panose="020B0609070205080204" pitchFamily="49" charset="-128"/>
              <a:ea typeface="ＭＳ ゴシック" panose="020B0609070205080204" pitchFamily="49" charset="-128"/>
            </a:endParaRPr>
          </a:p>
          <a:p>
            <a:endParaRPr lang="en-US" altLang="ja-JP" sz="2800" dirty="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p"/>
            </a:pPr>
            <a:r>
              <a:rPr lang="ja-JP" altLang="en-US" sz="2800" dirty="0">
                <a:latin typeface="ＭＳ ゴシック" panose="020B0609070205080204" pitchFamily="49" charset="-128"/>
                <a:ea typeface="ＭＳ ゴシック" panose="020B0609070205080204" pitchFamily="49" charset="-128"/>
              </a:rPr>
              <a:t>コミュニケーションに配慮の必要な人の場合</a:t>
            </a:r>
            <a:endParaRPr lang="en-US" altLang="ja-JP" sz="2800" dirty="0">
              <a:latin typeface="ＭＳ ゴシック" panose="020B0609070205080204" pitchFamily="49" charset="-128"/>
              <a:ea typeface="ＭＳ ゴシック" panose="020B0609070205080204" pitchFamily="49" charset="-128"/>
            </a:endParaRPr>
          </a:p>
          <a:p>
            <a:r>
              <a:rPr lang="ja-JP" altLang="en-US" sz="2800" dirty="0">
                <a:latin typeface="ＭＳ ゴシック" panose="020B0609070205080204" pitchFamily="49" charset="-128"/>
                <a:ea typeface="ＭＳ ゴシック" panose="020B0609070205080204" pitchFamily="49" charset="-128"/>
              </a:rPr>
              <a:t>受容性に配慮・・・構造化の取り組みを参考にする</a:t>
            </a:r>
            <a:endParaRPr lang="en-US" altLang="ja-JP" sz="2800" dirty="0">
              <a:latin typeface="ＭＳ ゴシック" panose="020B0609070205080204" pitchFamily="49" charset="-128"/>
              <a:ea typeface="ＭＳ ゴシック" panose="020B0609070205080204" pitchFamily="49" charset="-128"/>
            </a:endParaRPr>
          </a:p>
          <a:p>
            <a:r>
              <a:rPr lang="ja-JP" altLang="en-US" sz="2800" dirty="0">
                <a:latin typeface="ＭＳ ゴシック" panose="020B0609070205080204" pitchFamily="49" charset="-128"/>
                <a:ea typeface="ＭＳ ゴシック" panose="020B0609070205080204" pitchFamily="49" charset="-128"/>
              </a:rPr>
              <a:t>表出性に配慮・・・</a:t>
            </a:r>
            <a:r>
              <a:rPr lang="en-US" altLang="ja-JP" sz="2800" dirty="0">
                <a:latin typeface="ＭＳ ゴシック" panose="020B0609070205080204" pitchFamily="49" charset="-128"/>
                <a:ea typeface="ＭＳ ゴシック" panose="020B0609070205080204" pitchFamily="49" charset="-128"/>
              </a:rPr>
              <a:t>PECS</a:t>
            </a:r>
            <a:r>
              <a:rPr lang="ja-JP" altLang="en-US" sz="2800" dirty="0">
                <a:latin typeface="ＭＳ ゴシック" panose="020B0609070205080204" pitchFamily="49" charset="-128"/>
                <a:ea typeface="ＭＳ ゴシック" panose="020B0609070205080204" pitchFamily="49" charset="-128"/>
              </a:rPr>
              <a:t>等の取り組みを参考にする</a:t>
            </a:r>
            <a:endParaRPr lang="en-US" altLang="ja-JP" sz="2800" dirty="0">
              <a:latin typeface="ＭＳ ゴシック" panose="020B0609070205080204" pitchFamily="49" charset="-128"/>
              <a:ea typeface="ＭＳ ゴシック" panose="020B0609070205080204" pitchFamily="49" charset="-128"/>
            </a:endParaRPr>
          </a:p>
          <a:p>
            <a:pPr marL="0" indent="0">
              <a:buNone/>
            </a:pPr>
            <a:endParaRPr lang="en-US" altLang="ja-JP" sz="2800" dirty="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p"/>
            </a:pPr>
            <a:r>
              <a:rPr lang="ja-JP" altLang="en-US" sz="2800" dirty="0">
                <a:latin typeface="ＭＳ ゴシック" panose="020B0609070205080204" pitchFamily="49" charset="-128"/>
                <a:ea typeface="ＭＳ ゴシック" panose="020B0609070205080204" pitchFamily="49" charset="-128"/>
              </a:rPr>
              <a:t>意思決定支援の具現化</a:t>
            </a:r>
            <a:endParaRPr lang="en-US" altLang="ja-JP" sz="2800" dirty="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p"/>
            </a:pPr>
            <a:r>
              <a:rPr lang="ja-JP" altLang="en-US" sz="2800" dirty="0">
                <a:latin typeface="ＭＳ ゴシック" panose="020B0609070205080204" pitchFamily="49" charset="-128"/>
                <a:ea typeface="ＭＳ ゴシック" panose="020B0609070205080204" pitchFamily="49" charset="-128"/>
              </a:rPr>
              <a:t>強度行動障害支援者養成研修等で補う必要がある</a:t>
            </a:r>
            <a:endParaRPr lang="en-US" altLang="ja-JP" sz="2800" dirty="0">
              <a:latin typeface="ＭＳ ゴシック" panose="020B0609070205080204" pitchFamily="49" charset="-128"/>
              <a:ea typeface="ＭＳ ゴシック" panose="020B0609070205080204" pitchFamily="49" charset="-128"/>
            </a:endParaRPr>
          </a:p>
        </p:txBody>
      </p:sp>
      <p:sp>
        <p:nvSpPr>
          <p:cNvPr id="8" name="角丸四角形 7"/>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1529887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23528" y="332656"/>
            <a:ext cx="8640960" cy="523220"/>
          </a:xfrm>
          <a:prstGeom prst="rect">
            <a:avLst/>
          </a:prstGeom>
          <a:noFill/>
        </p:spPr>
        <p:txBody>
          <a:bodyPr wrap="square" rtlCol="0">
            <a:spAutoFit/>
          </a:bodyPr>
          <a:lstStyle/>
          <a:p>
            <a:r>
              <a:rPr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会話と相談面接の相違</a:t>
            </a:r>
            <a:endPar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9" name="フッター プレースホルダ 1">
            <a:extLst>
              <a:ext uri="{FF2B5EF4-FFF2-40B4-BE49-F238E27FC236}">
                <a16:creationId xmlns:a16="http://schemas.microsoft.com/office/drawing/2014/main" id="{509CD8C2-1226-4C6C-B9A5-7DA1E53A1954}"/>
              </a:ext>
            </a:extLst>
          </p:cNvPr>
          <p:cNvSpPr txBox="1">
            <a:spLocks/>
          </p:cNvSpPr>
          <p:nvPr/>
        </p:nvSpPr>
        <p:spPr>
          <a:xfrm>
            <a:off x="4788024" y="6120942"/>
            <a:ext cx="4355976"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t>出所：新社会福祉士養成講座７</a:t>
            </a:r>
            <a:r>
              <a:rPr lang="en-US" altLang="ja-JP" dirty="0"/>
              <a:t>『</a:t>
            </a:r>
            <a:r>
              <a:rPr lang="ja-JP" altLang="en-US" dirty="0"/>
              <a:t>相談援助の理論と方法</a:t>
            </a:r>
            <a:r>
              <a:rPr lang="en-US" altLang="ja-JP" dirty="0"/>
              <a:t>Ⅰ』</a:t>
            </a:r>
            <a:endParaRPr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2331804785"/>
              </p:ext>
            </p:extLst>
          </p:nvPr>
        </p:nvGraphicFramePr>
        <p:xfrm>
          <a:off x="308418" y="1052559"/>
          <a:ext cx="8496944" cy="5112745"/>
        </p:xfrm>
        <a:graphic>
          <a:graphicData uri="http://schemas.openxmlformats.org/drawingml/2006/table">
            <a:tbl>
              <a:tblPr firstRow="1" bandRow="1">
                <a:tableStyleId>{073A0DAA-6AF3-43AB-8588-CEC1D06C72B9}</a:tableStyleId>
              </a:tblPr>
              <a:tblGrid>
                <a:gridCol w="4248472">
                  <a:extLst>
                    <a:ext uri="{9D8B030D-6E8A-4147-A177-3AD203B41FA5}">
                      <a16:colId xmlns:a16="http://schemas.microsoft.com/office/drawing/2014/main" val="20000"/>
                    </a:ext>
                  </a:extLst>
                </a:gridCol>
                <a:gridCol w="4248472">
                  <a:extLst>
                    <a:ext uri="{9D8B030D-6E8A-4147-A177-3AD203B41FA5}">
                      <a16:colId xmlns:a16="http://schemas.microsoft.com/office/drawing/2014/main" val="20001"/>
                    </a:ext>
                  </a:extLst>
                </a:gridCol>
              </a:tblGrid>
              <a:tr h="218507">
                <a:tc>
                  <a:txBody>
                    <a:bodyPr/>
                    <a:lstStyle/>
                    <a:p>
                      <a:pPr algn="ctr"/>
                      <a:r>
                        <a:rPr kumimoji="1" lang="ja-JP" altLang="en-US" sz="1200" dirty="0">
                          <a:latin typeface="メイリオ" panose="020B0604030504040204" pitchFamily="50" charset="-128"/>
                          <a:ea typeface="メイリオ" panose="020B0604030504040204" pitchFamily="50" charset="-128"/>
                        </a:rPr>
                        <a:t>会話</a:t>
                      </a:r>
                    </a:p>
                  </a:txBody>
                  <a:tcPr/>
                </a:tc>
                <a:tc>
                  <a:txBody>
                    <a:bodyPr/>
                    <a:lstStyle/>
                    <a:p>
                      <a:pPr algn="ctr"/>
                      <a:r>
                        <a:rPr kumimoji="1" lang="ja-JP" altLang="en-US" sz="1200" dirty="0">
                          <a:latin typeface="メイリオ" panose="020B0604030504040204" pitchFamily="50" charset="-128"/>
                          <a:ea typeface="メイリオ" panose="020B0604030504040204" pitchFamily="50" charset="-128"/>
                        </a:rPr>
                        <a:t>面接</a:t>
                      </a:r>
                    </a:p>
                  </a:txBody>
                  <a:tcPr/>
                </a:tc>
                <a:extLst>
                  <a:ext uri="{0D108BD9-81ED-4DB2-BD59-A6C34878D82A}">
                    <a16:rowId xmlns:a16="http://schemas.microsoft.com/office/drawing/2014/main" val="10000"/>
                  </a:ext>
                </a:extLst>
              </a:tr>
              <a:tr h="332387">
                <a:tc>
                  <a:txBody>
                    <a:bodyPr/>
                    <a:lstStyle/>
                    <a:p>
                      <a:r>
                        <a:rPr kumimoji="1" lang="ja-JP" altLang="en-US" sz="1200" dirty="0">
                          <a:latin typeface="メイリオ" panose="020B0604030504040204" pitchFamily="50" charset="-128"/>
                          <a:ea typeface="メイリオ" panose="020B0604030504040204" pitchFamily="50" charset="-128"/>
                        </a:rPr>
                        <a:t>意図的・意識的な計画、目的、目標がない</a:t>
                      </a:r>
                    </a:p>
                  </a:txBody>
                  <a:tcPr anchor="ctr"/>
                </a:tc>
                <a:tc>
                  <a:txBody>
                    <a:bodyPr/>
                    <a:lstStyle/>
                    <a:p>
                      <a:r>
                        <a:rPr kumimoji="1" lang="ja-JP" altLang="en-US" sz="1200" dirty="0">
                          <a:latin typeface="メイリオ" panose="020B0604030504040204" pitchFamily="50" charset="-128"/>
                          <a:ea typeface="メイリオ" panose="020B0604030504040204" pitchFamily="50" charset="-128"/>
                        </a:rPr>
                        <a:t>意図的に規定され、計画された目的、目標をもつ。課題志向的である。</a:t>
                      </a:r>
                    </a:p>
                  </a:txBody>
                  <a:tcPr anchor="ctr"/>
                </a:tc>
                <a:extLst>
                  <a:ext uri="{0D108BD9-81ED-4DB2-BD59-A6C34878D82A}">
                    <a16:rowId xmlns:a16="http://schemas.microsoft.com/office/drawing/2014/main" val="10001"/>
                  </a:ext>
                </a:extLst>
              </a:tr>
              <a:tr h="451020">
                <a:tc>
                  <a:txBody>
                    <a:bodyPr/>
                    <a:lstStyle/>
                    <a:p>
                      <a:r>
                        <a:rPr kumimoji="1" lang="ja-JP" altLang="en-US" sz="1200" dirty="0">
                          <a:latin typeface="メイリオ" panose="020B0604030504040204" pitchFamily="50" charset="-128"/>
                          <a:ea typeface="メイリオ" panose="020B0604030504040204" pitchFamily="50" charset="-128"/>
                        </a:rPr>
                        <a:t>明確な区別、差異のある役割や責務がない</a:t>
                      </a:r>
                    </a:p>
                  </a:txBody>
                  <a:tcPr anchor="ctr">
                    <a:solidFill>
                      <a:schemeClr val="bg1"/>
                    </a:solidFill>
                  </a:tcPr>
                </a:tc>
                <a:tc>
                  <a:txBody>
                    <a:bodyPr/>
                    <a:lstStyle/>
                    <a:p>
                      <a:r>
                        <a:rPr kumimoji="1" lang="ja-JP" altLang="en-US" sz="1200" dirty="0">
                          <a:latin typeface="メイリオ" panose="020B0604030504040204" pitchFamily="50" charset="-128"/>
                          <a:ea typeface="メイリオ" panose="020B0604030504040204" pitchFamily="50" charset="-128"/>
                        </a:rPr>
                        <a:t>明確に規定された役割の差異がある。インタビュアーとインタビュイー。</a:t>
                      </a:r>
                    </a:p>
                  </a:txBody>
                  <a:tcPr anchor="ctr">
                    <a:solidFill>
                      <a:schemeClr val="bg1"/>
                    </a:solidFill>
                  </a:tcPr>
                </a:tc>
                <a:extLst>
                  <a:ext uri="{0D108BD9-81ED-4DB2-BD59-A6C34878D82A}">
                    <a16:rowId xmlns:a16="http://schemas.microsoft.com/office/drawing/2014/main" val="10002"/>
                  </a:ext>
                </a:extLst>
              </a:tr>
              <a:tr h="353629">
                <a:tc>
                  <a:txBody>
                    <a:bodyPr/>
                    <a:lstStyle/>
                    <a:p>
                      <a:r>
                        <a:rPr kumimoji="1" lang="ja-JP" altLang="en-US" sz="1200" dirty="0">
                          <a:latin typeface="メイリオ" panose="020B0604030504040204" pitchFamily="50" charset="-128"/>
                          <a:ea typeface="メイリオ" panose="020B0604030504040204" pitchFamily="50" charset="-128"/>
                        </a:rPr>
                        <a:t>時間、場所、期間、頻度について公式の設定がない</a:t>
                      </a:r>
                    </a:p>
                  </a:txBody>
                  <a:tcPr anchor="ctr"/>
                </a:tc>
                <a:tc>
                  <a:txBody>
                    <a:bodyPr/>
                    <a:lstStyle/>
                    <a:p>
                      <a:r>
                        <a:rPr kumimoji="1" lang="ja-JP" altLang="en-US" sz="1200" dirty="0">
                          <a:latin typeface="メイリオ" panose="020B0604030504040204" pitchFamily="50" charset="-128"/>
                          <a:ea typeface="メイリオ" panose="020B0604030504040204" pitchFamily="50" charset="-128"/>
                        </a:rPr>
                        <a:t>特別に選択された時間、場所、期間、頻度をもつ</a:t>
                      </a:r>
                    </a:p>
                  </a:txBody>
                  <a:tcPr anchor="ctr"/>
                </a:tc>
                <a:extLst>
                  <a:ext uri="{0D108BD9-81ED-4DB2-BD59-A6C34878D82A}">
                    <a16:rowId xmlns:a16="http://schemas.microsoft.com/office/drawing/2014/main" val="10003"/>
                  </a:ext>
                </a:extLst>
              </a:tr>
              <a:tr h="505637">
                <a:tc>
                  <a:txBody>
                    <a:bodyPr/>
                    <a:lstStyle/>
                    <a:p>
                      <a:r>
                        <a:rPr kumimoji="1" lang="ja-JP" altLang="en-US" sz="1200" dirty="0">
                          <a:latin typeface="メイリオ" panose="020B0604030504040204" pitchFamily="50" charset="-128"/>
                          <a:ea typeface="メイリオ" panose="020B0604030504040204" pitchFamily="50" charset="-128"/>
                        </a:rPr>
                        <a:t>相互作用のあり方は社交的期待や規範にのっとっている</a:t>
                      </a:r>
                    </a:p>
                  </a:txBody>
                  <a:tcPr anchor="ctr">
                    <a:solidFill>
                      <a:schemeClr val="bg1"/>
                    </a:solidFill>
                  </a:tcPr>
                </a:tc>
                <a:tc>
                  <a:txBody>
                    <a:bodyPr/>
                    <a:lstStyle/>
                    <a:p>
                      <a:r>
                        <a:rPr kumimoji="1" lang="ja-JP" altLang="en-US" sz="1200" dirty="0">
                          <a:latin typeface="メイリオ" panose="020B0604030504040204" pitchFamily="50" charset="-128"/>
                          <a:ea typeface="メイリオ" panose="020B0604030504040204" pitchFamily="50" charset="-128"/>
                        </a:rPr>
                        <a:t>形式や許容できる内容の観点からみた社会的エチケットよりも専門職業的相互作用のルールが優先される</a:t>
                      </a:r>
                    </a:p>
                  </a:txBody>
                  <a:tcPr anchor="ctr">
                    <a:solidFill>
                      <a:schemeClr val="bg1"/>
                    </a:solidFill>
                  </a:tcPr>
                </a:tc>
                <a:extLst>
                  <a:ext uri="{0D108BD9-81ED-4DB2-BD59-A6C34878D82A}">
                    <a16:rowId xmlns:a16="http://schemas.microsoft.com/office/drawing/2014/main" val="10004"/>
                  </a:ext>
                </a:extLst>
              </a:tr>
              <a:tr h="662903">
                <a:tc>
                  <a:txBody>
                    <a:bodyPr/>
                    <a:lstStyle/>
                    <a:p>
                      <a:r>
                        <a:rPr kumimoji="1" lang="ja-JP" altLang="en-US" sz="1200" dirty="0">
                          <a:latin typeface="メイリオ" panose="020B0604030504040204" pitchFamily="50" charset="-128"/>
                          <a:ea typeface="メイリオ" panose="020B0604030504040204" pitchFamily="50" charset="-128"/>
                        </a:rPr>
                        <a:t>会話のパターンは私的で、くだけた文章やためらい、繰り返し、まわりくどさ等が特徴である</a:t>
                      </a:r>
                    </a:p>
                  </a:txBody>
                  <a:tcPr anchor="ctr"/>
                </a:tc>
                <a:tc>
                  <a:txBody>
                    <a:bodyPr/>
                    <a:lstStyle/>
                    <a:p>
                      <a:r>
                        <a:rPr kumimoji="1" lang="ja-JP" altLang="en-US" sz="1200" dirty="0">
                          <a:latin typeface="メイリオ" panose="020B0604030504040204" pitchFamily="50" charset="-128"/>
                          <a:ea typeface="メイリオ" panose="020B0604030504040204" pitchFamily="50" charset="-128"/>
                        </a:rPr>
                        <a:t>会話のパターンは公式的で構造化され、系統だっている</a:t>
                      </a:r>
                    </a:p>
                  </a:txBody>
                  <a:tcPr anchor="ctr"/>
                </a:tc>
                <a:extLst>
                  <a:ext uri="{0D108BD9-81ED-4DB2-BD59-A6C34878D82A}">
                    <a16:rowId xmlns:a16="http://schemas.microsoft.com/office/drawing/2014/main" val="10005"/>
                  </a:ext>
                </a:extLst>
              </a:tr>
              <a:tr h="390176">
                <a:tc>
                  <a:txBody>
                    <a:bodyPr/>
                    <a:lstStyle/>
                    <a:p>
                      <a:r>
                        <a:rPr kumimoji="1" lang="ja-JP" altLang="en-US" sz="1200" dirty="0">
                          <a:latin typeface="メイリオ" panose="020B0604030504040204" pitchFamily="50" charset="-128"/>
                          <a:ea typeface="メイリオ" panose="020B0604030504040204" pitchFamily="50" charset="-128"/>
                        </a:rPr>
                        <a:t>コミュニケーションの流れは、双方にバランスが取れていて、双方向的であり、相互的である</a:t>
                      </a:r>
                    </a:p>
                  </a:txBody>
                  <a:tcPr anchor="ctr">
                    <a:solidFill>
                      <a:schemeClr val="bg1"/>
                    </a:solidFill>
                  </a:tcPr>
                </a:tc>
                <a:tc>
                  <a:txBody>
                    <a:bodyPr/>
                    <a:lstStyle/>
                    <a:p>
                      <a:r>
                        <a:rPr kumimoji="1" lang="ja-JP" altLang="en-US" sz="1200" dirty="0">
                          <a:latin typeface="メイリオ" panose="020B0604030504040204" pitchFamily="50" charset="-128"/>
                          <a:ea typeface="メイリオ" panose="020B0604030504040204" pitchFamily="50" charset="-128"/>
                        </a:rPr>
                        <a:t>会話の流れのバランスはインタビュイーからインタビュアーへの一方通行である。焦点はインタビュイーの利益になるよう一方だけに当てられる</a:t>
                      </a:r>
                    </a:p>
                  </a:txBody>
                  <a:tcPr anchor="ctr">
                    <a:solidFill>
                      <a:schemeClr val="bg1"/>
                    </a:solidFill>
                  </a:tcPr>
                </a:tc>
                <a:extLst>
                  <a:ext uri="{0D108BD9-81ED-4DB2-BD59-A6C34878D82A}">
                    <a16:rowId xmlns:a16="http://schemas.microsoft.com/office/drawing/2014/main" val="10006"/>
                  </a:ext>
                </a:extLst>
              </a:tr>
              <a:tr h="390176">
                <a:tc>
                  <a:txBody>
                    <a:bodyPr/>
                    <a:lstStyle/>
                    <a:p>
                      <a:r>
                        <a:rPr kumimoji="1" lang="ja-JP" altLang="en-US" sz="1200" dirty="0">
                          <a:latin typeface="メイリオ" panose="020B0604030504040204" pitchFamily="50" charset="-128"/>
                          <a:ea typeface="メイリオ" panose="020B0604030504040204" pitchFamily="50" charset="-128"/>
                        </a:rPr>
                        <a:t>参加者は会話を始めたり継続したりする義務を負わない</a:t>
                      </a:r>
                    </a:p>
                  </a:txBody>
                  <a:tcPr anchor="ctr"/>
                </a:tc>
                <a:tc>
                  <a:txBody>
                    <a:bodyPr/>
                    <a:lstStyle/>
                    <a:p>
                      <a:r>
                        <a:rPr kumimoji="1" lang="ja-JP" altLang="en-US" sz="1200" dirty="0">
                          <a:latin typeface="メイリオ" panose="020B0604030504040204" pitchFamily="50" charset="-128"/>
                          <a:ea typeface="メイリオ" panose="020B0604030504040204" pitchFamily="50" charset="-128"/>
                        </a:rPr>
                        <a:t>インタビュアーは接触をはじめ、目的が達成されるまで継続する専門職業的義務を負う</a:t>
                      </a:r>
                    </a:p>
                  </a:txBody>
                  <a:tcPr anchor="ctr"/>
                </a:tc>
                <a:extLst>
                  <a:ext uri="{0D108BD9-81ED-4DB2-BD59-A6C34878D82A}">
                    <a16:rowId xmlns:a16="http://schemas.microsoft.com/office/drawing/2014/main" val="10007"/>
                  </a:ext>
                </a:extLst>
              </a:tr>
              <a:tr h="390176">
                <a:tc>
                  <a:txBody>
                    <a:bodyPr/>
                    <a:lstStyle/>
                    <a:p>
                      <a:r>
                        <a:rPr kumimoji="1" lang="ja-JP" altLang="en-US" sz="1200" dirty="0">
                          <a:latin typeface="メイリオ" panose="020B0604030504040204" pitchFamily="50" charset="-128"/>
                          <a:ea typeface="メイリオ" panose="020B0604030504040204" pitchFamily="50" charset="-128"/>
                        </a:rPr>
                        <a:t>参加者には平等の権威と力がある</a:t>
                      </a:r>
                    </a:p>
                  </a:txBody>
                  <a:tcPr anchor="ctr">
                    <a:solidFill>
                      <a:schemeClr val="bg1"/>
                    </a:solidFill>
                  </a:tcPr>
                </a:tc>
                <a:tc>
                  <a:txBody>
                    <a:bodyPr/>
                    <a:lstStyle/>
                    <a:p>
                      <a:r>
                        <a:rPr kumimoji="1" lang="ja-JP" altLang="en-US" sz="1200" dirty="0">
                          <a:latin typeface="メイリオ" panose="020B0604030504040204" pitchFamily="50" charset="-128"/>
                          <a:ea typeface="メイリオ" panose="020B0604030504040204" pitchFamily="50" charset="-128"/>
                        </a:rPr>
                        <a:t>権威と力の配分はインタビュイーの利益になるよう不平等である</a:t>
                      </a:r>
                    </a:p>
                  </a:txBody>
                  <a:tcPr anchor="ctr">
                    <a:solidFill>
                      <a:schemeClr val="bg1"/>
                    </a:solidFill>
                  </a:tcPr>
                </a:tc>
                <a:extLst>
                  <a:ext uri="{0D108BD9-81ED-4DB2-BD59-A6C34878D82A}">
                    <a16:rowId xmlns:a16="http://schemas.microsoft.com/office/drawing/2014/main" val="10008"/>
                  </a:ext>
                </a:extLst>
              </a:tr>
              <a:tr h="390176">
                <a:tc>
                  <a:txBody>
                    <a:bodyPr/>
                    <a:lstStyle/>
                    <a:p>
                      <a:r>
                        <a:rPr kumimoji="1" lang="ja-JP" altLang="en-US" sz="1200" dirty="0">
                          <a:latin typeface="メイリオ" panose="020B0604030504040204" pitchFamily="50" charset="-128"/>
                          <a:ea typeface="メイリオ" panose="020B0604030504040204" pitchFamily="50" charset="-128"/>
                        </a:rPr>
                        <a:t>参加者は同一の文化に属する場合が多い</a:t>
                      </a:r>
                    </a:p>
                  </a:txBody>
                  <a:tcPr anchor="ctr"/>
                </a:tc>
                <a:tc>
                  <a:txBody>
                    <a:bodyPr/>
                    <a:lstStyle/>
                    <a:p>
                      <a:r>
                        <a:rPr kumimoji="1" lang="ja-JP" altLang="en-US" sz="1200" dirty="0">
                          <a:latin typeface="メイリオ" panose="020B0604030504040204" pitchFamily="50" charset="-128"/>
                          <a:ea typeface="メイリオ" panose="020B0604030504040204" pitchFamily="50" charset="-128"/>
                        </a:rPr>
                        <a:t>参加者はしばしば文化的に異質である</a:t>
                      </a:r>
                    </a:p>
                  </a:txBody>
                  <a:tcPr anchor="ctr"/>
                </a:tc>
                <a:extLst>
                  <a:ext uri="{0D108BD9-81ED-4DB2-BD59-A6C34878D82A}">
                    <a16:rowId xmlns:a16="http://schemas.microsoft.com/office/drawing/2014/main" val="10009"/>
                  </a:ext>
                </a:extLst>
              </a:tr>
              <a:tr h="390176">
                <a:tc>
                  <a:txBody>
                    <a:bodyPr/>
                    <a:lstStyle/>
                    <a:p>
                      <a:r>
                        <a:rPr kumimoji="1" lang="ja-JP" altLang="en-US" sz="1200" dirty="0">
                          <a:latin typeface="メイリオ" panose="020B0604030504040204" pitchFamily="50" charset="-128"/>
                          <a:ea typeface="メイリオ" panose="020B0604030504040204" pitchFamily="50" charset="-128"/>
                        </a:rPr>
                        <a:t>参加者は会話の結果として起こることに責任をもたない</a:t>
                      </a:r>
                    </a:p>
                  </a:txBody>
                  <a:tcPr anchor="ctr">
                    <a:solidFill>
                      <a:schemeClr val="bg1"/>
                    </a:solidFill>
                  </a:tcPr>
                </a:tc>
                <a:tc>
                  <a:txBody>
                    <a:bodyPr/>
                    <a:lstStyle/>
                    <a:p>
                      <a:r>
                        <a:rPr kumimoji="1" lang="ja-JP" altLang="en-US" sz="1200" dirty="0">
                          <a:latin typeface="メイリオ" panose="020B0604030504040204" pitchFamily="50" charset="-128"/>
                          <a:ea typeface="メイリオ" panose="020B0604030504040204" pitchFamily="50" charset="-128"/>
                        </a:rPr>
                        <a:t>インタビュアーはインタビュイーに面接の結果について責任を負う</a:t>
                      </a:r>
                    </a:p>
                  </a:txBody>
                  <a:tcPr anchor="ctr">
                    <a:solidFill>
                      <a:schemeClr val="bg1"/>
                    </a:solidFill>
                  </a:tcPr>
                </a:tc>
                <a:extLst>
                  <a:ext uri="{0D108BD9-81ED-4DB2-BD59-A6C34878D82A}">
                    <a16:rowId xmlns:a16="http://schemas.microsoft.com/office/drawing/2014/main" val="10010"/>
                  </a:ext>
                </a:extLst>
              </a:tr>
            </a:tbl>
          </a:graphicData>
        </a:graphic>
      </p:graphicFrame>
      <p:sp>
        <p:nvSpPr>
          <p:cNvPr id="7" name="角丸四角形 6"/>
          <p:cNvSpPr/>
          <p:nvPr/>
        </p:nvSpPr>
        <p:spPr>
          <a:xfrm>
            <a:off x="7092280" y="65057"/>
            <a:ext cx="1977656" cy="45720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基礎／発展／講師説明</a:t>
            </a:r>
          </a:p>
          <a:p>
            <a:pPr algn="ctr"/>
            <a:r>
              <a:rPr kumimoji="1" lang="en-US" altLang="ja-JP" sz="1200" smtClean="0"/>
              <a:t>【</a:t>
            </a:r>
            <a:r>
              <a:rPr kumimoji="1" lang="ja-JP" altLang="en-US" sz="1200" smtClean="0"/>
              <a:t>カリキュラム外</a:t>
            </a:r>
            <a:r>
              <a:rPr kumimoji="1" lang="en-US" altLang="ja-JP" sz="1200" smtClean="0"/>
              <a:t>】</a:t>
            </a:r>
            <a:endParaRPr kumimoji="1" lang="ja-JP" altLang="en-US" sz="1200"/>
          </a:p>
        </p:txBody>
      </p:sp>
    </p:spTree>
    <p:extLst>
      <p:ext uri="{BB962C8B-B14F-4D97-AF65-F5344CB8AC3E}">
        <p14:creationId xmlns:p14="http://schemas.microsoft.com/office/powerpoint/2010/main" val="37138806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67544" y="476672"/>
            <a:ext cx="8640960" cy="523220"/>
          </a:xfrm>
          <a:prstGeom prst="rect">
            <a:avLst/>
          </a:prstGeom>
          <a:noFill/>
        </p:spPr>
        <p:txBody>
          <a:bodyPr wrap="square" rtlCol="0">
            <a:spAutoFit/>
          </a:bodyPr>
          <a:lstStyle/>
          <a:p>
            <a:r>
              <a:rPr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面接において用いられる技術の例</a:t>
            </a:r>
            <a:endPar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8" name="コンテンツ プレースホルダー 2">
            <a:extLst>
              <a:ext uri="{FF2B5EF4-FFF2-40B4-BE49-F238E27FC236}">
                <a16:creationId xmlns:a16="http://schemas.microsoft.com/office/drawing/2014/main" id="{4A7CF093-622E-4E4D-81BB-E8D2ED176F82}"/>
              </a:ext>
            </a:extLst>
          </p:cNvPr>
          <p:cNvSpPr txBox="1">
            <a:spLocks/>
          </p:cNvSpPr>
          <p:nvPr/>
        </p:nvSpPr>
        <p:spPr>
          <a:xfrm>
            <a:off x="590872" y="1196752"/>
            <a:ext cx="8229600" cy="4525963"/>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2400" dirty="0">
                <a:latin typeface="ＭＳ ゴシック" panose="020B0609070205080204" pitchFamily="49" charset="-128"/>
                <a:ea typeface="ＭＳ ゴシック" panose="020B0609070205080204" pitchFamily="49" charset="-128"/>
              </a:rPr>
              <a:t>観察</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傾聴</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共感（共感的理解）</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支持</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質問</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焦点付けと方向付けの</a:t>
            </a:r>
            <a:r>
              <a:rPr lang="ja-JP" altLang="en-US" sz="2400" dirty="0">
                <a:latin typeface="ＭＳ ゴシック" panose="020B0609070205080204" pitchFamily="49" charset="-128"/>
                <a:ea typeface="ＭＳ ゴシック" panose="020B0609070205080204" pitchFamily="49" charset="-128"/>
              </a:rPr>
              <a:t>ための基本的応答技法</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→内容の反射：単純な反射、言い換え、要約、明確化</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→沈黙への対処</a:t>
            </a:r>
            <a:endParaRPr lang="en-US" altLang="ja-JP" sz="2400" dirty="0">
              <a:latin typeface="ＭＳ ゴシック" panose="020B0609070205080204" pitchFamily="49" charset="-128"/>
              <a:ea typeface="ＭＳ ゴシック" panose="020B0609070205080204" pitchFamily="49" charset="-128"/>
            </a:endParaRPr>
          </a:p>
          <a:p>
            <a:pPr marL="0" indent="0">
              <a:lnSpc>
                <a:spcPts val="600"/>
              </a:lnSpc>
              <a:buNone/>
            </a:pP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面接を管理することを避ける</a:t>
            </a:r>
            <a:endParaRPr lang="en-US" altLang="ja-JP" sz="2400" dirty="0">
              <a:latin typeface="ＭＳ ゴシック" panose="020B0609070205080204" pitchFamily="49" charset="-128"/>
              <a:ea typeface="ＭＳ ゴシック" panose="020B0609070205080204" pitchFamily="49" charset="-128"/>
            </a:endParaRPr>
          </a:p>
          <a:p>
            <a:pPr marL="0" indent="0">
              <a:buNone/>
            </a:pPr>
            <a:endParaRPr lang="en-US" altLang="ja-JP" sz="2400" dirty="0">
              <a:latin typeface="Meiryo UI" panose="020B0604030504040204" pitchFamily="50" charset="-128"/>
              <a:ea typeface="Meiryo UI" panose="020B0604030504040204" pitchFamily="50" charset="-128"/>
            </a:endParaRPr>
          </a:p>
        </p:txBody>
      </p:sp>
      <p:sp>
        <p:nvSpPr>
          <p:cNvPr id="9" name="フッター プレースホルダ 1">
            <a:extLst>
              <a:ext uri="{FF2B5EF4-FFF2-40B4-BE49-F238E27FC236}">
                <a16:creationId xmlns:a16="http://schemas.microsoft.com/office/drawing/2014/main" id="{509CD8C2-1226-4C6C-B9A5-7DA1E53A1954}"/>
              </a:ext>
            </a:extLst>
          </p:cNvPr>
          <p:cNvSpPr txBox="1">
            <a:spLocks/>
          </p:cNvSpPr>
          <p:nvPr/>
        </p:nvSpPr>
        <p:spPr>
          <a:xfrm>
            <a:off x="4572000" y="6059993"/>
            <a:ext cx="4531627"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t>出所：新社会福祉士養成講座７</a:t>
            </a:r>
            <a:r>
              <a:rPr lang="en-US" altLang="ja-JP" dirty="0"/>
              <a:t>『</a:t>
            </a:r>
            <a:r>
              <a:rPr lang="ja-JP" altLang="en-US" dirty="0"/>
              <a:t>相談援助の理論と方法</a:t>
            </a:r>
            <a:r>
              <a:rPr lang="en-US" altLang="ja-JP" dirty="0"/>
              <a:t>Ⅰ』</a:t>
            </a:r>
            <a:endParaRPr lang="ja-JP" altLang="en-US" dirty="0"/>
          </a:p>
        </p:txBody>
      </p:sp>
      <p:sp>
        <p:nvSpPr>
          <p:cNvPr id="7" name="角丸四角形 6"/>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30450641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67544" y="529516"/>
            <a:ext cx="8640960" cy="523220"/>
          </a:xfrm>
          <a:prstGeom prst="rect">
            <a:avLst/>
          </a:prstGeom>
          <a:noFill/>
        </p:spPr>
        <p:txBody>
          <a:bodyPr wrap="square" rtlCol="0">
            <a:spAutoFit/>
          </a:bodyPr>
          <a:lstStyle/>
          <a:p>
            <a:r>
              <a:rPr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記録の目的</a:t>
            </a:r>
            <a:endPar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7" name="コンテンツ プレースホルダー 2">
            <a:extLst>
              <a:ext uri="{FF2B5EF4-FFF2-40B4-BE49-F238E27FC236}">
                <a16:creationId xmlns:a16="http://schemas.microsoft.com/office/drawing/2014/main" id="{2FF9EBA5-13F7-4A25-AA74-02E5C9CA5C24}"/>
              </a:ext>
            </a:extLst>
          </p:cNvPr>
          <p:cNvSpPr txBox="1">
            <a:spLocks/>
          </p:cNvSpPr>
          <p:nvPr/>
        </p:nvSpPr>
        <p:spPr>
          <a:xfrm>
            <a:off x="590872" y="1196752"/>
            <a:ext cx="8229600" cy="4525963"/>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514350" indent="-514350">
              <a:buFont typeface="+mj-ea"/>
              <a:buAutoNum type="circleNumDbPlain"/>
            </a:pPr>
            <a:r>
              <a:rPr lang="ja-JP" altLang="en-US" sz="2400" dirty="0">
                <a:latin typeface="ＭＳ ゴシック" panose="020B0609070205080204" pitchFamily="49" charset="-128"/>
                <a:ea typeface="ＭＳ ゴシック" panose="020B0609070205080204" pitchFamily="49" charset="-128"/>
              </a:rPr>
              <a:t>クライエントのための記録</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ニーズの明確化、可視化（情報共有）</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アカウンタビリティ、合意形成</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pPr marL="514350" indent="-514350">
              <a:buFont typeface="+mj-ea"/>
              <a:buAutoNum type="circleNumDbPlain" startAt="2"/>
            </a:pPr>
            <a:r>
              <a:rPr lang="ja-JP" altLang="en-US" sz="2400" dirty="0">
                <a:latin typeface="ＭＳ ゴシック" panose="020B0609070205080204" pitchFamily="49" charset="-128"/>
                <a:ea typeface="ＭＳ ゴシック" panose="020B0609070205080204" pitchFamily="49" charset="-128"/>
              </a:rPr>
              <a:t>援助者のための記録</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情報共有</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コミュニケーションツール</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スーパービジョン、コンサルテーション</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調査・研究</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ソーシャルアクション</a:t>
            </a:r>
            <a:endParaRPr lang="en-US" altLang="ja-JP" sz="2400" dirty="0">
              <a:latin typeface="ＭＳ ゴシック" panose="020B0609070205080204" pitchFamily="49" charset="-128"/>
              <a:ea typeface="ＭＳ ゴシック" panose="020B0609070205080204" pitchFamily="49" charset="-128"/>
            </a:endParaRPr>
          </a:p>
          <a:p>
            <a:endParaRPr lang="ja-JP" altLang="en-US" sz="2400" dirty="0">
              <a:latin typeface="Meiryo UI" panose="020B0604030504040204" pitchFamily="50" charset="-128"/>
              <a:ea typeface="Meiryo UI" panose="020B0604030504040204" pitchFamily="50" charset="-128"/>
            </a:endParaRPr>
          </a:p>
        </p:txBody>
      </p:sp>
      <p:sp>
        <p:nvSpPr>
          <p:cNvPr id="8" name="角丸四角形 7"/>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24929318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67544" y="529516"/>
            <a:ext cx="8640960" cy="523220"/>
          </a:xfrm>
          <a:prstGeom prst="rect">
            <a:avLst/>
          </a:prstGeom>
          <a:noFill/>
        </p:spPr>
        <p:txBody>
          <a:bodyPr wrap="square" rtlCol="0">
            <a:spAutoFit/>
          </a:bodyPr>
          <a:lstStyle/>
          <a:p>
            <a:r>
              <a:rPr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記録の活用目的と種類</a:t>
            </a:r>
            <a:endPar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9" name="フッター プレースホルダ 1">
            <a:extLst>
              <a:ext uri="{FF2B5EF4-FFF2-40B4-BE49-F238E27FC236}">
                <a16:creationId xmlns:a16="http://schemas.microsoft.com/office/drawing/2014/main" id="{509CD8C2-1226-4C6C-B9A5-7DA1E53A1954}"/>
              </a:ext>
            </a:extLst>
          </p:cNvPr>
          <p:cNvSpPr txBox="1">
            <a:spLocks/>
          </p:cNvSpPr>
          <p:nvPr/>
        </p:nvSpPr>
        <p:spPr>
          <a:xfrm>
            <a:off x="3923928" y="6059993"/>
            <a:ext cx="5179699"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t>出所：新社会福祉士養成講座７</a:t>
            </a:r>
            <a:r>
              <a:rPr lang="en-US" altLang="ja-JP" dirty="0"/>
              <a:t>『</a:t>
            </a:r>
            <a:r>
              <a:rPr lang="ja-JP" altLang="en-US" dirty="0"/>
              <a:t>相談援助の理論と方法</a:t>
            </a:r>
            <a:r>
              <a:rPr lang="en-US" altLang="ja-JP" dirty="0"/>
              <a:t>Ⅰ</a:t>
            </a:r>
            <a:r>
              <a:rPr lang="en-US" altLang="ja-JP" dirty="0" smtClean="0"/>
              <a:t>』</a:t>
            </a:r>
            <a:r>
              <a:rPr lang="ja-JP" altLang="en-US" dirty="0" smtClean="0"/>
              <a:t>を参考に作成</a:t>
            </a:r>
            <a:endParaRPr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233871197"/>
              </p:ext>
            </p:extLst>
          </p:nvPr>
        </p:nvGraphicFramePr>
        <p:xfrm>
          <a:off x="395536" y="1340768"/>
          <a:ext cx="8424937" cy="3687044"/>
        </p:xfrm>
        <a:graphic>
          <a:graphicData uri="http://schemas.openxmlformats.org/drawingml/2006/table">
            <a:tbl>
              <a:tblPr firstRow="1" bandRow="1">
                <a:tableStyleId>{073A0DAA-6AF3-43AB-8588-CEC1D06C72B9}</a:tableStyleId>
              </a:tblPr>
              <a:tblGrid>
                <a:gridCol w="1008112">
                  <a:extLst>
                    <a:ext uri="{9D8B030D-6E8A-4147-A177-3AD203B41FA5}">
                      <a16:colId xmlns:a16="http://schemas.microsoft.com/office/drawing/2014/main" val="20000"/>
                    </a:ext>
                  </a:extLst>
                </a:gridCol>
                <a:gridCol w="2472275">
                  <a:extLst>
                    <a:ext uri="{9D8B030D-6E8A-4147-A177-3AD203B41FA5}">
                      <a16:colId xmlns:a16="http://schemas.microsoft.com/office/drawing/2014/main" val="20001"/>
                    </a:ext>
                  </a:extLst>
                </a:gridCol>
                <a:gridCol w="2472275">
                  <a:extLst>
                    <a:ext uri="{9D8B030D-6E8A-4147-A177-3AD203B41FA5}">
                      <a16:colId xmlns:a16="http://schemas.microsoft.com/office/drawing/2014/main" val="20002"/>
                    </a:ext>
                  </a:extLst>
                </a:gridCol>
                <a:gridCol w="2472275">
                  <a:extLst>
                    <a:ext uri="{9D8B030D-6E8A-4147-A177-3AD203B41FA5}">
                      <a16:colId xmlns:a16="http://schemas.microsoft.com/office/drawing/2014/main" val="20003"/>
                    </a:ext>
                  </a:extLst>
                </a:gridCol>
              </a:tblGrid>
              <a:tr h="410533">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smtClean="0">
                          <a:latin typeface="メイリオ" panose="020B0604030504040204" pitchFamily="50" charset="-128"/>
                          <a:ea typeface="メイリオ" panose="020B0604030504040204" pitchFamily="50" charset="-128"/>
                        </a:rPr>
                        <a:t>個人・家族を対象</a:t>
                      </a:r>
                      <a:endParaRPr kumimoji="1" lang="en-US" altLang="ja-JP" dirty="0" smtClean="0">
                        <a:latin typeface="メイリオ" panose="020B0604030504040204" pitchFamily="50" charset="-128"/>
                        <a:ea typeface="メイリオ" panose="020B0604030504040204" pitchFamily="50" charset="-128"/>
                      </a:endParaRPr>
                    </a:p>
                    <a:p>
                      <a:pPr algn="ctr"/>
                      <a:r>
                        <a:rPr kumimoji="1" lang="ja-JP" altLang="en-US" dirty="0" smtClean="0">
                          <a:latin typeface="メイリオ" panose="020B0604030504040204" pitchFamily="50" charset="-128"/>
                          <a:ea typeface="メイリオ" panose="020B0604030504040204" pitchFamily="50" charset="-128"/>
                        </a:rPr>
                        <a:t>とした内容</a:t>
                      </a: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smtClean="0">
                          <a:latin typeface="メイリオ" panose="020B0604030504040204" pitchFamily="50" charset="-128"/>
                          <a:ea typeface="メイリオ" panose="020B0604030504040204" pitchFamily="50" charset="-128"/>
                        </a:rPr>
                        <a:t>組織・地域を</a:t>
                      </a:r>
                      <a:endParaRPr kumimoji="1" lang="en-US" altLang="ja-JP" dirty="0" smtClean="0">
                        <a:latin typeface="メイリオ" panose="020B0604030504040204" pitchFamily="50" charset="-128"/>
                        <a:ea typeface="メイリオ" panose="020B0604030504040204" pitchFamily="50" charset="-128"/>
                      </a:endParaRPr>
                    </a:p>
                    <a:p>
                      <a:pPr algn="ctr"/>
                      <a:r>
                        <a:rPr kumimoji="1" lang="ja-JP" altLang="en-US" dirty="0" smtClean="0">
                          <a:latin typeface="メイリオ" panose="020B0604030504040204" pitchFamily="50" charset="-128"/>
                          <a:ea typeface="メイリオ" panose="020B0604030504040204" pitchFamily="50" charset="-128"/>
                        </a:rPr>
                        <a:t>対象にした内容</a:t>
                      </a: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smtClean="0">
                          <a:latin typeface="メイリオ" panose="020B0604030504040204" pitchFamily="50" charset="-128"/>
                          <a:ea typeface="メイリオ" panose="020B0604030504040204" pitchFamily="50" charset="-128"/>
                        </a:rPr>
                        <a:t>社会を対象にした内容</a:t>
                      </a: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0000"/>
                  </a:ext>
                </a:extLst>
              </a:tr>
              <a:tr h="1218164">
                <a:tc>
                  <a:txBody>
                    <a:bodyPr/>
                    <a:lstStyle/>
                    <a:p>
                      <a:r>
                        <a:rPr kumimoji="1" lang="ja-JP" altLang="en-US" dirty="0">
                          <a:latin typeface="メイリオ" panose="020B0604030504040204" pitchFamily="50" charset="-128"/>
                          <a:ea typeface="メイリオ" panose="020B0604030504040204" pitchFamily="50" charset="-128"/>
                        </a:rPr>
                        <a:t>援助実践の自己内省</a:t>
                      </a:r>
                    </a:p>
                  </a:txBody>
                  <a:tcPr anchor="ctr"/>
                </a:tc>
                <a:tc>
                  <a:txBody>
                    <a:bodyPr/>
                    <a:lstStyle/>
                    <a:p>
                      <a:pPr algn="l"/>
                      <a:r>
                        <a:rPr kumimoji="1" lang="ja-JP" altLang="en-US" dirty="0">
                          <a:latin typeface="メイリオ" panose="020B0604030504040204" pitchFamily="50" charset="-128"/>
                          <a:ea typeface="メイリオ" panose="020B0604030504040204" pitchFamily="50" charset="-128"/>
                        </a:rPr>
                        <a:t>援助内容の内省作業</a:t>
                      </a:r>
                    </a:p>
                  </a:txBody>
                  <a:tcPr anchor="ctr"/>
                </a:tc>
                <a:tc>
                  <a:txBody>
                    <a:bodyPr/>
                    <a:lstStyle/>
                    <a:p>
                      <a:pPr algn="l"/>
                      <a:r>
                        <a:rPr kumimoji="1" lang="ja-JP" altLang="en-US" dirty="0">
                          <a:latin typeface="メイリオ" panose="020B0604030504040204" pitchFamily="50" charset="-128"/>
                          <a:ea typeface="メイリオ" panose="020B0604030504040204" pitchFamily="50" charset="-128"/>
                        </a:rPr>
                        <a:t>把握状況の検討</a:t>
                      </a:r>
                      <a:endParaRPr kumimoji="1" lang="en-US" altLang="ja-JP" dirty="0">
                        <a:latin typeface="メイリオ" panose="020B0604030504040204" pitchFamily="50" charset="-128"/>
                        <a:ea typeface="メイリオ" panose="020B0604030504040204" pitchFamily="50" charset="-128"/>
                      </a:endParaRPr>
                    </a:p>
                    <a:p>
                      <a:pPr algn="l"/>
                      <a:r>
                        <a:rPr kumimoji="1" lang="ja-JP" altLang="en-US" dirty="0">
                          <a:latin typeface="メイリオ" panose="020B0604030504040204" pitchFamily="50" charset="-128"/>
                          <a:ea typeface="メイリオ" panose="020B0604030504040204" pitchFamily="50" charset="-128"/>
                        </a:rPr>
                        <a:t>　面接情報・アセスメ　</a:t>
                      </a:r>
                      <a:endParaRPr kumimoji="1" lang="en-US" altLang="ja-JP" dirty="0">
                        <a:latin typeface="メイリオ" panose="020B0604030504040204" pitchFamily="50" charset="-128"/>
                        <a:ea typeface="メイリオ" panose="020B0604030504040204" pitchFamily="50" charset="-128"/>
                      </a:endParaRPr>
                    </a:p>
                    <a:p>
                      <a:pPr algn="l"/>
                      <a:r>
                        <a:rPr kumimoji="1" lang="ja-JP" altLang="en-US" dirty="0">
                          <a:latin typeface="メイリオ" panose="020B0604030504040204" pitchFamily="50" charset="-128"/>
                          <a:ea typeface="メイリオ" panose="020B0604030504040204" pitchFamily="50" charset="-128"/>
                        </a:rPr>
                        <a:t>　ント・モニタリン</a:t>
                      </a:r>
                      <a:endParaRPr kumimoji="1" lang="en-US" altLang="ja-JP" dirty="0">
                        <a:latin typeface="メイリオ" panose="020B0604030504040204" pitchFamily="50" charset="-128"/>
                        <a:ea typeface="メイリオ" panose="020B0604030504040204" pitchFamily="50" charset="-128"/>
                      </a:endParaRPr>
                    </a:p>
                    <a:p>
                      <a:pPr algn="l"/>
                      <a:r>
                        <a:rPr kumimoji="1" lang="ja-JP" altLang="en-US" dirty="0">
                          <a:latin typeface="メイリオ" panose="020B0604030504040204" pitchFamily="50" charset="-128"/>
                          <a:ea typeface="メイリオ" panose="020B0604030504040204" pitchFamily="50" charset="-128"/>
                        </a:rPr>
                        <a:t>　グ・援助計画</a:t>
                      </a:r>
                    </a:p>
                  </a:txBody>
                  <a:tcPr anchor="ctr"/>
                </a:tc>
                <a:tc>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1"/>
                  </a:ext>
                </a:extLst>
              </a:tr>
              <a:tr h="410533">
                <a:tc>
                  <a:txBody>
                    <a:bodyPr/>
                    <a:lstStyle/>
                    <a:p>
                      <a:r>
                        <a:rPr kumimoji="1" lang="ja-JP" altLang="en-US" dirty="0">
                          <a:latin typeface="メイリオ" panose="020B0604030504040204" pitchFamily="50" charset="-128"/>
                          <a:ea typeface="メイリオ" panose="020B0604030504040204" pitchFamily="50" charset="-128"/>
                        </a:rPr>
                        <a:t>管理・確認</a:t>
                      </a:r>
                    </a:p>
                  </a:txBody>
                  <a:tcPr anchor="ctr">
                    <a:solidFill>
                      <a:schemeClr val="bg1"/>
                    </a:solidFill>
                  </a:tcPr>
                </a:tc>
                <a:tc>
                  <a:txBody>
                    <a:bodyPr/>
                    <a:lstStyle/>
                    <a:p>
                      <a:pPr algn="l"/>
                      <a:r>
                        <a:rPr kumimoji="1" lang="ja-JP" altLang="en-US" dirty="0">
                          <a:latin typeface="メイリオ" panose="020B0604030504040204" pitchFamily="50" charset="-128"/>
                          <a:ea typeface="メイリオ" panose="020B0604030504040204" pitchFamily="50" charset="-128"/>
                        </a:rPr>
                        <a:t>援助計画見直し</a:t>
                      </a:r>
                      <a:endParaRPr kumimoji="1" lang="en-US" altLang="ja-JP" dirty="0">
                        <a:latin typeface="メイリオ" panose="020B0604030504040204" pitchFamily="50" charset="-128"/>
                        <a:ea typeface="メイリオ" panose="020B0604030504040204" pitchFamily="50" charset="-128"/>
                      </a:endParaRPr>
                    </a:p>
                    <a:p>
                      <a:pPr algn="l"/>
                      <a:r>
                        <a:rPr kumimoji="1" lang="ja-JP" altLang="en-US" dirty="0">
                          <a:latin typeface="メイリオ" panose="020B0604030504040204" pitchFamily="50" charset="-128"/>
                          <a:ea typeface="メイリオ" panose="020B0604030504040204" pitchFamily="50" charset="-128"/>
                        </a:rPr>
                        <a:t>援助・会議の準備作業</a:t>
                      </a:r>
                    </a:p>
                  </a:txBody>
                  <a:tcPr anchor="ctr">
                    <a:solidFill>
                      <a:schemeClr val="bg1"/>
                    </a:solidFill>
                  </a:tcPr>
                </a:tc>
                <a:tc>
                  <a:txBody>
                    <a:bodyPr/>
                    <a:lstStyle/>
                    <a:p>
                      <a:pPr algn="l"/>
                      <a:r>
                        <a:rPr kumimoji="1" lang="ja-JP" altLang="en-US" dirty="0">
                          <a:latin typeface="メイリオ" panose="020B0604030504040204" pitchFamily="50" charset="-128"/>
                          <a:ea typeface="メイリオ" panose="020B0604030504040204" pitchFamily="50" charset="-128"/>
                        </a:rPr>
                        <a:t>管理体制の把握</a:t>
                      </a:r>
                      <a:endParaRPr kumimoji="1" lang="en-US" altLang="ja-JP" dirty="0">
                        <a:latin typeface="メイリオ" panose="020B0604030504040204" pitchFamily="50" charset="-128"/>
                        <a:ea typeface="メイリオ" panose="020B0604030504040204" pitchFamily="50" charset="-128"/>
                      </a:endParaRPr>
                    </a:p>
                    <a:p>
                      <a:pPr algn="l"/>
                      <a:r>
                        <a:rPr kumimoji="1" lang="ja-JP" altLang="en-US" dirty="0">
                          <a:latin typeface="メイリオ" panose="020B0604030504040204" pitchFamily="50" charset="-128"/>
                          <a:ea typeface="メイリオ" panose="020B0604030504040204" pitchFamily="50" charset="-128"/>
                        </a:rPr>
                        <a:t>会議結果の把握</a:t>
                      </a:r>
                      <a:endParaRPr kumimoji="1" lang="en-US" altLang="ja-JP" dirty="0">
                        <a:latin typeface="メイリオ" panose="020B0604030504040204" pitchFamily="50" charset="-128"/>
                        <a:ea typeface="メイリオ" panose="020B0604030504040204" pitchFamily="50" charset="-128"/>
                      </a:endParaRPr>
                    </a:p>
                    <a:p>
                      <a:pPr algn="l"/>
                      <a:r>
                        <a:rPr kumimoji="1" lang="ja-JP" altLang="en-US" dirty="0">
                          <a:latin typeface="メイリオ" panose="020B0604030504040204" pitchFamily="50" charset="-128"/>
                          <a:ea typeface="メイリオ" panose="020B0604030504040204" pitchFamily="50" charset="-128"/>
                        </a:rPr>
                        <a:t>確認作業体制の把握</a:t>
                      </a:r>
                      <a:endParaRPr kumimoji="1" lang="en-US" altLang="ja-JP" dirty="0">
                        <a:latin typeface="メイリオ" panose="020B0604030504040204" pitchFamily="50" charset="-128"/>
                        <a:ea typeface="メイリオ" panose="020B0604030504040204" pitchFamily="50" charset="-128"/>
                      </a:endParaRPr>
                    </a:p>
                    <a:p>
                      <a:pPr algn="l"/>
                      <a:r>
                        <a:rPr kumimoji="1" lang="ja-JP" altLang="en-US" dirty="0">
                          <a:latin typeface="メイリオ" panose="020B0604030504040204" pitchFamily="50" charset="-128"/>
                          <a:ea typeface="メイリオ" panose="020B0604030504040204" pitchFamily="50" charset="-128"/>
                        </a:rPr>
                        <a:t>　スーパービジョン</a:t>
                      </a:r>
                    </a:p>
                  </a:txBody>
                  <a:tcPr anchor="ctr">
                    <a:solidFill>
                      <a:schemeClr val="bg1"/>
                    </a:solidFill>
                  </a:tcPr>
                </a:tc>
                <a:tc>
                  <a:txBody>
                    <a:bodyPr/>
                    <a:lstStyle/>
                    <a:p>
                      <a:pPr algn="l"/>
                      <a:r>
                        <a:rPr kumimoji="1" lang="ja-JP" altLang="en-US" dirty="0">
                          <a:latin typeface="メイリオ" panose="020B0604030504040204" pitchFamily="50" charset="-128"/>
                          <a:ea typeface="メイリオ" panose="020B0604030504040204" pitchFamily="50" charset="-128"/>
                        </a:rPr>
                        <a:t>社会への説明責任</a:t>
                      </a:r>
                      <a:endParaRPr kumimoji="1" lang="en-US" altLang="ja-JP" dirty="0">
                        <a:latin typeface="メイリオ" panose="020B0604030504040204" pitchFamily="50" charset="-128"/>
                        <a:ea typeface="メイリオ" panose="020B0604030504040204" pitchFamily="50" charset="-128"/>
                      </a:endParaRPr>
                    </a:p>
                    <a:p>
                      <a:pPr algn="l"/>
                      <a:r>
                        <a:rPr kumimoji="1" lang="ja-JP" altLang="en-US" dirty="0">
                          <a:latin typeface="メイリオ" panose="020B0604030504040204" pitchFamily="50" charset="-128"/>
                          <a:ea typeface="メイリオ" panose="020B0604030504040204" pitchFamily="50" charset="-128"/>
                        </a:rPr>
                        <a:t>第三者評価</a:t>
                      </a:r>
                      <a:endParaRPr kumimoji="1" lang="en-US" altLang="ja-JP" dirty="0">
                        <a:latin typeface="メイリオ" panose="020B0604030504040204" pitchFamily="50" charset="-128"/>
                        <a:ea typeface="メイリオ" panose="020B0604030504040204" pitchFamily="50" charset="-128"/>
                      </a:endParaRPr>
                    </a:p>
                    <a:p>
                      <a:pPr algn="l"/>
                      <a:r>
                        <a:rPr kumimoji="1" lang="ja-JP" altLang="en-US" dirty="0">
                          <a:latin typeface="メイリオ" panose="020B0604030504040204" pitchFamily="50" charset="-128"/>
                          <a:ea typeface="メイリオ" panose="020B0604030504040204" pitchFamily="50" charset="-128"/>
                        </a:rPr>
                        <a:t>行政監査</a:t>
                      </a:r>
                      <a:endParaRPr kumimoji="1" lang="en-US" altLang="ja-JP" dirty="0">
                        <a:latin typeface="メイリオ" panose="020B0604030504040204" pitchFamily="50" charset="-128"/>
                        <a:ea typeface="メイリオ" panose="020B0604030504040204" pitchFamily="50" charset="-128"/>
                      </a:endParaRPr>
                    </a:p>
                    <a:p>
                      <a:pPr algn="l"/>
                      <a:r>
                        <a:rPr kumimoji="1" lang="ja-JP" altLang="en-US" dirty="0">
                          <a:latin typeface="メイリオ" panose="020B0604030504040204" pitchFamily="50" charset="-128"/>
                          <a:ea typeface="メイリオ" panose="020B0604030504040204" pitchFamily="50" charset="-128"/>
                        </a:rPr>
                        <a:t>外部監査</a:t>
                      </a:r>
                      <a:endParaRPr kumimoji="1" lang="en-US" altLang="ja-JP" dirty="0">
                        <a:latin typeface="メイリオ" panose="020B0604030504040204" pitchFamily="50" charset="-128"/>
                        <a:ea typeface="メイリオ" panose="020B0604030504040204" pitchFamily="50" charset="-128"/>
                      </a:endParaRPr>
                    </a:p>
                  </a:txBody>
                  <a:tcPr anchor="ctr">
                    <a:solidFill>
                      <a:schemeClr val="bg1"/>
                    </a:solidFill>
                  </a:tcPr>
                </a:tc>
                <a:extLst>
                  <a:ext uri="{0D108BD9-81ED-4DB2-BD59-A6C34878D82A}">
                    <a16:rowId xmlns:a16="http://schemas.microsoft.com/office/drawing/2014/main" val="10002"/>
                  </a:ext>
                </a:extLst>
              </a:tr>
              <a:tr h="410533">
                <a:tc>
                  <a:txBody>
                    <a:bodyPr/>
                    <a:lstStyle/>
                    <a:p>
                      <a:r>
                        <a:rPr kumimoji="1" lang="ja-JP" altLang="en-US" dirty="0">
                          <a:latin typeface="メイリオ" panose="020B0604030504040204" pitchFamily="50" charset="-128"/>
                          <a:ea typeface="メイリオ" panose="020B0604030504040204" pitchFamily="50" charset="-128"/>
                        </a:rPr>
                        <a:t>教育・訓練</a:t>
                      </a:r>
                    </a:p>
                  </a:txBody>
                  <a:tcPr anchor="ctr"/>
                </a:tc>
                <a:tc>
                  <a:txBody>
                    <a:bodyPr/>
                    <a:lstStyle/>
                    <a:p>
                      <a:pPr algn="l"/>
                      <a:r>
                        <a:rPr kumimoji="1" lang="ja-JP" altLang="en-US" dirty="0">
                          <a:latin typeface="メイリオ" panose="020B0604030504040204" pitchFamily="50" charset="-128"/>
                          <a:ea typeface="メイリオ" panose="020B0604030504040204" pitchFamily="50" charset="-128"/>
                        </a:rPr>
                        <a:t>面接記述方法の取得</a:t>
                      </a:r>
                      <a:endParaRPr kumimoji="1" lang="en-US" altLang="ja-JP" dirty="0">
                        <a:latin typeface="メイリオ" panose="020B0604030504040204" pitchFamily="50" charset="-128"/>
                        <a:ea typeface="メイリオ" panose="020B0604030504040204" pitchFamily="50" charset="-128"/>
                      </a:endParaRPr>
                    </a:p>
                  </a:txBody>
                  <a:tcPr anchor="ctr"/>
                </a:tc>
                <a:tc>
                  <a:txBody>
                    <a:bodyPr/>
                    <a:lstStyle/>
                    <a:p>
                      <a:pPr algn="l"/>
                      <a:r>
                        <a:rPr kumimoji="1" lang="ja-JP" altLang="en-US" dirty="0">
                          <a:latin typeface="メイリオ" panose="020B0604030504040204" pitchFamily="50" charset="-128"/>
                          <a:ea typeface="メイリオ" panose="020B0604030504040204" pitchFamily="50" charset="-128"/>
                        </a:rPr>
                        <a:t>スタッフ研修の企画</a:t>
                      </a:r>
                      <a:endParaRPr kumimoji="1" lang="en-US" altLang="ja-JP" dirty="0">
                        <a:latin typeface="メイリオ" panose="020B0604030504040204" pitchFamily="50" charset="-128"/>
                        <a:ea typeface="メイリオ" panose="020B0604030504040204" pitchFamily="50" charset="-128"/>
                      </a:endParaRPr>
                    </a:p>
                    <a:p>
                      <a:pPr algn="l"/>
                      <a:r>
                        <a:rPr kumimoji="1" lang="ja-JP" altLang="en-US" dirty="0">
                          <a:latin typeface="メイリオ" panose="020B0604030504040204" pitchFamily="50" charset="-128"/>
                          <a:ea typeface="メイリオ" panose="020B0604030504040204" pitchFamily="50" charset="-128"/>
                        </a:rPr>
                        <a:t>実習指導方法の企画</a:t>
                      </a:r>
                      <a:endParaRPr kumimoji="1" lang="en-US" altLang="ja-JP" dirty="0">
                        <a:latin typeface="メイリオ" panose="020B0604030504040204" pitchFamily="50" charset="-128"/>
                        <a:ea typeface="メイリオ" panose="020B0604030504040204" pitchFamily="50" charset="-128"/>
                      </a:endParaRPr>
                    </a:p>
                  </a:txBody>
                  <a:tcPr anchor="ctr"/>
                </a:tc>
                <a:tc>
                  <a:txBody>
                    <a:bodyPr/>
                    <a:lstStyle/>
                    <a:p>
                      <a:pPr algn="l"/>
                      <a:endParaRPr kumimoji="1" lang="ja-JP" altLang="en-US"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3"/>
                  </a:ext>
                </a:extLst>
              </a:tr>
            </a:tbl>
          </a:graphicData>
        </a:graphic>
      </p:graphicFrame>
      <p:sp>
        <p:nvSpPr>
          <p:cNvPr id="7" name="角丸四角形 6"/>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5920587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67544" y="529516"/>
            <a:ext cx="8640960" cy="523220"/>
          </a:xfrm>
          <a:prstGeom prst="rect">
            <a:avLst/>
          </a:prstGeom>
          <a:noFill/>
        </p:spPr>
        <p:txBody>
          <a:bodyPr wrap="square" rtlCol="0">
            <a:spAutoFit/>
          </a:bodyPr>
          <a:lstStyle/>
          <a:p>
            <a:r>
              <a:rPr lang="ja-JP" altLang="en-US" sz="2800" dirty="0" smtClean="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相談支援とソーシャルワーク</a:t>
            </a:r>
            <a:endPar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4" name="テキスト ボックス 3"/>
          <p:cNvSpPr txBox="1"/>
          <p:nvPr/>
        </p:nvSpPr>
        <p:spPr>
          <a:xfrm>
            <a:off x="251520" y="3284984"/>
            <a:ext cx="8640960" cy="2862322"/>
          </a:xfrm>
          <a:prstGeom prst="rect">
            <a:avLst/>
          </a:prstGeom>
          <a:noFill/>
          <a:ln>
            <a:solidFill>
              <a:schemeClr val="tx1"/>
            </a:solidFill>
            <a:prstDash val="dash"/>
          </a:ln>
        </p:spPr>
        <p:txBody>
          <a:bodyPr wrap="square" rtlCol="0">
            <a:spAutoFit/>
          </a:bodyPr>
          <a:lstStyle/>
          <a:p>
            <a:r>
              <a:rPr lang="ja-JP" altLang="en-US" sz="2000" dirty="0">
                <a:latin typeface="ＭＳ ゴシック" panose="020B0609070205080204" pitchFamily="49" charset="-128"/>
                <a:ea typeface="ＭＳ ゴシック" panose="020B0609070205080204" pitchFamily="49" charset="-128"/>
                <a:cs typeface="メイリオ" pitchFamily="50" charset="-128"/>
              </a:rPr>
              <a:t>ソーシャルワークは、社会変革と社会開発、社会的結束、および人々のエンパワメントと解放を促進する、実践に基づいた専門職であり学問である。</a:t>
            </a:r>
            <a:endParaRPr lang="en-US" altLang="ja-JP" sz="20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000" dirty="0">
                <a:latin typeface="ＭＳ ゴシック" panose="020B0609070205080204" pitchFamily="49" charset="-128"/>
                <a:ea typeface="ＭＳ ゴシック" panose="020B0609070205080204" pitchFamily="49" charset="-128"/>
                <a:cs typeface="メイリオ" pitchFamily="50" charset="-128"/>
              </a:rPr>
              <a:t>社会正義、人権、集団的責任、および多様性尊重の諸原理は、ソーシャルワークの中核をなす。ソーシャルワークの理論、</a:t>
            </a:r>
          </a:p>
          <a:p>
            <a:r>
              <a:rPr lang="ja-JP" altLang="en-US" sz="2000" dirty="0">
                <a:latin typeface="ＭＳ ゴシック" panose="020B0609070205080204" pitchFamily="49" charset="-128"/>
                <a:ea typeface="ＭＳ ゴシック" panose="020B0609070205080204" pitchFamily="49" charset="-128"/>
                <a:cs typeface="メイリオ" pitchFamily="50" charset="-128"/>
              </a:rPr>
              <a:t>社会科学、人文学、および地域・民族固有の知を基盤として、ソーシャルワークは、生活課題に取り組みウェルビーイングを高めるよう、</a:t>
            </a:r>
            <a:r>
              <a:rPr lang="ja-JP" altLang="en-US" sz="2000" b="1" dirty="0">
                <a:latin typeface="ＭＳ ゴシック" panose="020B0609070205080204" pitchFamily="49" charset="-128"/>
                <a:ea typeface="ＭＳ ゴシック" panose="020B0609070205080204" pitchFamily="49" charset="-128"/>
                <a:cs typeface="メイリオ" pitchFamily="50" charset="-128"/>
              </a:rPr>
              <a:t>人々やさまざまな構造に働きかける。</a:t>
            </a:r>
            <a:endParaRPr lang="en-US" altLang="ja-JP" sz="2000" b="1" dirty="0">
              <a:latin typeface="ＭＳ ゴシック" panose="020B0609070205080204" pitchFamily="49" charset="-128"/>
              <a:ea typeface="ＭＳ ゴシック" panose="020B0609070205080204" pitchFamily="49" charset="-128"/>
              <a:cs typeface="メイリオ" pitchFamily="50" charset="-128"/>
            </a:endParaRPr>
          </a:p>
          <a:p>
            <a:endParaRPr lang="en-US" altLang="ja-JP" sz="20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000" dirty="0">
                <a:latin typeface="ＭＳ ゴシック" panose="020B0609070205080204" pitchFamily="49" charset="-128"/>
                <a:ea typeface="ＭＳ ゴシック" panose="020B0609070205080204" pitchFamily="49" charset="-128"/>
                <a:cs typeface="メイリオ" pitchFamily="50" charset="-128"/>
              </a:rPr>
              <a:t>この定義は、各国および世界の各地域で展開してもよい 。</a:t>
            </a:r>
          </a:p>
        </p:txBody>
      </p:sp>
      <p:sp>
        <p:nvSpPr>
          <p:cNvPr id="5" name="正方形/長方形 4">
            <a:extLst>
              <a:ext uri="{FF2B5EF4-FFF2-40B4-BE49-F238E27FC236}">
                <a16:creationId xmlns:a16="http://schemas.microsoft.com/office/drawing/2014/main" id="{D1E47A67-328F-419F-9D64-F5867C8467F5}"/>
              </a:ext>
            </a:extLst>
          </p:cNvPr>
          <p:cNvSpPr/>
          <p:nvPr/>
        </p:nvSpPr>
        <p:spPr>
          <a:xfrm>
            <a:off x="251520" y="2915652"/>
            <a:ext cx="4685898" cy="369332"/>
          </a:xfrm>
          <a:prstGeom prst="rect">
            <a:avLst/>
          </a:prstGeom>
          <a:solidFill>
            <a:schemeClr val="tx1"/>
          </a:solidFill>
        </p:spPr>
        <p:txBody>
          <a:bodyPr wrap="none">
            <a:spAutoFit/>
          </a:bodyPr>
          <a:lstStyle/>
          <a:p>
            <a:r>
              <a:rPr lang="ja-JP" altLang="en-US" dirty="0">
                <a:solidFill>
                  <a:schemeClr val="bg1"/>
                </a:solidFill>
                <a:latin typeface="ＭＳ ゴシック" panose="020B0609070205080204" pitchFamily="49" charset="-128"/>
                <a:ea typeface="ＭＳ ゴシック" panose="020B0609070205080204" pitchFamily="49" charset="-128"/>
              </a:rPr>
              <a:t>ソーシャルワーク専門職のグローバル</a:t>
            </a:r>
            <a:r>
              <a:rPr lang="ja-JP" altLang="en-US" dirty="0" smtClean="0">
                <a:solidFill>
                  <a:schemeClr val="bg1"/>
                </a:solidFill>
                <a:latin typeface="ＭＳ ゴシック" panose="020B0609070205080204" pitchFamily="49" charset="-128"/>
                <a:ea typeface="ＭＳ ゴシック" panose="020B0609070205080204" pitchFamily="49" charset="-128"/>
              </a:rPr>
              <a:t>定義 </a:t>
            </a:r>
            <a:endParaRPr lang="ja-JP" altLang="en-US" dirty="0">
              <a:solidFill>
                <a:schemeClr val="bg1"/>
              </a:solidFill>
              <a:latin typeface="ＭＳ ゴシック" panose="020B0609070205080204" pitchFamily="49" charset="-128"/>
              <a:ea typeface="ＭＳ ゴシック" panose="020B0609070205080204" pitchFamily="49" charset="-128"/>
            </a:endParaRPr>
          </a:p>
        </p:txBody>
      </p:sp>
      <p:sp>
        <p:nvSpPr>
          <p:cNvPr id="7" name="正方形/長方形 6">
            <a:extLst>
              <a:ext uri="{FF2B5EF4-FFF2-40B4-BE49-F238E27FC236}">
                <a16:creationId xmlns:a16="http://schemas.microsoft.com/office/drawing/2014/main" id="{D1E47A67-328F-419F-9D64-F5867C8467F5}"/>
              </a:ext>
            </a:extLst>
          </p:cNvPr>
          <p:cNvSpPr/>
          <p:nvPr/>
        </p:nvSpPr>
        <p:spPr>
          <a:xfrm>
            <a:off x="576007" y="1124744"/>
            <a:ext cx="6372257" cy="1015663"/>
          </a:xfrm>
          <a:prstGeom prst="rect">
            <a:avLst/>
          </a:prstGeom>
          <a:noFill/>
        </p:spPr>
        <p:txBody>
          <a:bodyPr wrap="none">
            <a:spAutoFit/>
          </a:bodyPr>
          <a:lstStyle/>
          <a:p>
            <a:pPr marL="285750" indent="-285750">
              <a:buFont typeface="Wingdings" panose="05000000000000000000" pitchFamily="2" charset="2"/>
              <a:buChar char="p"/>
            </a:pPr>
            <a:r>
              <a:rPr lang="ja-JP" altLang="en-US" sz="2000" dirty="0" smtClean="0">
                <a:latin typeface="ＭＳ ゴシック" panose="020B0609070205080204" pitchFamily="49" charset="-128"/>
                <a:ea typeface="ＭＳ ゴシック" panose="020B0609070205080204" pitchFamily="49" charset="-128"/>
              </a:rPr>
              <a:t>相談支援の目的、相談支援の基本的視点の振り返り</a:t>
            </a:r>
            <a:endParaRPr lang="en-US" altLang="ja-JP" sz="2000" dirty="0" smtClean="0">
              <a:latin typeface="ＭＳ ゴシック" panose="020B0609070205080204" pitchFamily="49" charset="-128"/>
              <a:ea typeface="ＭＳ ゴシック" panose="020B0609070205080204" pitchFamily="49" charset="-128"/>
            </a:endParaRPr>
          </a:p>
          <a:p>
            <a:endParaRPr lang="en-US" altLang="ja-JP" sz="2000" dirty="0">
              <a:latin typeface="ＭＳ ゴシック" panose="020B0609070205080204" pitchFamily="49" charset="-128"/>
              <a:ea typeface="ＭＳ ゴシック" panose="020B0609070205080204" pitchFamily="49" charset="-128"/>
            </a:endParaRPr>
          </a:p>
          <a:p>
            <a:pPr marL="342900" indent="-342900">
              <a:buFont typeface="Arial" panose="020B0604020202020204" pitchFamily="34" charset="0"/>
              <a:buChar char="•"/>
            </a:pPr>
            <a:r>
              <a:rPr lang="ja-JP" altLang="en-US" sz="2000" dirty="0" smtClean="0">
                <a:latin typeface="ＭＳ ゴシック" panose="020B0609070205080204" pitchFamily="49" charset="-128"/>
                <a:ea typeface="ＭＳ ゴシック" panose="020B0609070205080204" pitchFamily="49" charset="-128"/>
              </a:rPr>
              <a:t>相談支援専門員はソーシャルワークの活動を行う</a:t>
            </a:r>
            <a:endParaRPr lang="en-US" altLang="ja-JP" sz="2000" dirty="0" smtClean="0">
              <a:latin typeface="ＭＳ ゴシック" panose="020B0609070205080204" pitchFamily="49" charset="-128"/>
              <a:ea typeface="ＭＳ ゴシック" panose="020B0609070205080204" pitchFamily="49" charset="-128"/>
            </a:endParaRPr>
          </a:p>
        </p:txBody>
      </p:sp>
      <p:sp>
        <p:nvSpPr>
          <p:cNvPr id="8" name="角丸四角形 7"/>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3455253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08411" y="495020"/>
            <a:ext cx="7775774" cy="5485604"/>
          </a:xfrm>
          <a:prstGeom prst="rect">
            <a:avLst/>
          </a:prstGeom>
          <a:noFill/>
        </p:spPr>
        <p:txBody>
          <a:bodyPr wrap="square" rtlCol="0">
            <a:spAutoFit/>
          </a:bodyPr>
          <a:lstStyle/>
          <a:p>
            <a:r>
              <a:rPr lang="ja-JP" altLang="en-US" sz="2585" dirty="0">
                <a:latin typeface="ＭＳ ゴシック" panose="020B0609070205080204" pitchFamily="49" charset="-128"/>
                <a:ea typeface="ＭＳ ゴシック" panose="020B0609070205080204" pitchFamily="49" charset="-128"/>
              </a:rPr>
              <a:t>講義上の留意点</a:t>
            </a:r>
          </a:p>
          <a:p>
            <a:pPr>
              <a:lnSpc>
                <a:spcPts val="1385"/>
              </a:lnSpc>
            </a:pPr>
            <a:endParaRPr lang="ja-JP" altLang="en-US" sz="1662" dirty="0">
              <a:latin typeface="ＭＳ ゴシック" panose="020B0609070205080204" pitchFamily="49" charset="-128"/>
              <a:ea typeface="ＭＳ ゴシック" panose="020B0609070205080204" pitchFamily="49" charset="-128"/>
            </a:endParaRPr>
          </a:p>
          <a:p>
            <a:r>
              <a:rPr lang="ja-JP" altLang="en-US" sz="2215" dirty="0">
                <a:latin typeface="ＭＳ ゴシック" panose="020B0609070205080204" pitchFamily="49" charset="-128"/>
                <a:ea typeface="ＭＳ ゴシック" panose="020B0609070205080204" pitchFamily="49" charset="-128"/>
              </a:rPr>
              <a:t>① </a:t>
            </a:r>
            <a:r>
              <a:rPr lang="ja-JP" altLang="en-US" sz="2215" dirty="0" smtClean="0">
                <a:latin typeface="ＭＳ ゴシック" panose="020B0609070205080204" pitchFamily="49" charset="-128"/>
                <a:ea typeface="ＭＳ ゴシック" panose="020B0609070205080204" pitchFamily="49" charset="-128"/>
              </a:rPr>
              <a:t>相談支援に必要な技術について、ケアマネジメントを中心としながら、必要な技術のアウトラインを掴むことができるよう講義する。</a:t>
            </a:r>
            <a:endParaRPr lang="ja-JP" altLang="en-US" sz="2215" dirty="0">
              <a:latin typeface="ＭＳ ゴシック" panose="020B0609070205080204" pitchFamily="49" charset="-128"/>
              <a:ea typeface="ＭＳ ゴシック" panose="020B0609070205080204" pitchFamily="49" charset="-128"/>
            </a:endParaRPr>
          </a:p>
          <a:p>
            <a:pPr>
              <a:lnSpc>
                <a:spcPts val="923"/>
              </a:lnSpc>
            </a:pPr>
            <a:endParaRPr lang="ja-JP" altLang="en-US" sz="2215" dirty="0">
              <a:latin typeface="ＭＳ ゴシック" panose="020B0609070205080204" pitchFamily="49" charset="-128"/>
              <a:ea typeface="ＭＳ ゴシック" panose="020B0609070205080204" pitchFamily="49" charset="-128"/>
            </a:endParaRPr>
          </a:p>
          <a:p>
            <a:r>
              <a:rPr lang="ja-JP" altLang="en-US" sz="2215" dirty="0">
                <a:latin typeface="ＭＳ ゴシック" panose="020B0609070205080204" pitchFamily="49" charset="-128"/>
                <a:ea typeface="ＭＳ ゴシック" panose="020B0609070205080204" pitchFamily="49" charset="-128"/>
              </a:rPr>
              <a:t>　</a:t>
            </a:r>
            <a:r>
              <a:rPr lang="ja-JP" altLang="en-US" sz="2215" dirty="0" smtClean="0">
                <a:latin typeface="ＭＳ ゴシック" panose="020B0609070205080204" pitchFamily="49" charset="-128"/>
                <a:ea typeface="ＭＳ ゴシック" panose="020B0609070205080204" pitchFamily="49" charset="-128"/>
              </a:rPr>
              <a:t>❖網羅的に解説することが目的ではなく、全体像の中での</a:t>
            </a:r>
          </a:p>
          <a:p>
            <a:r>
              <a:rPr lang="ja-JP" altLang="en-US" sz="2215" dirty="0" smtClean="0">
                <a:latin typeface="ＭＳ ゴシック" panose="020B0609070205080204" pitchFamily="49" charset="-128"/>
                <a:ea typeface="ＭＳ ゴシック" panose="020B0609070205080204" pitchFamily="49" charset="-128"/>
              </a:rPr>
              <a:t>　　ケアマネジメント及びその基礎となる関連技術（主には</a:t>
            </a:r>
          </a:p>
          <a:p>
            <a:r>
              <a:rPr lang="ja-JP" altLang="en-US" sz="2215" dirty="0" smtClean="0">
                <a:latin typeface="ＭＳ ゴシック" panose="020B0609070205080204" pitchFamily="49" charset="-128"/>
                <a:ea typeface="ＭＳ ゴシック" panose="020B0609070205080204" pitchFamily="49" charset="-128"/>
              </a:rPr>
              <a:t>　　相談面接技術、コミュニケーション技術、記録）を理解</a:t>
            </a:r>
          </a:p>
          <a:p>
            <a:r>
              <a:rPr lang="ja-JP" altLang="en-US" sz="2215" dirty="0" smtClean="0">
                <a:latin typeface="ＭＳ ゴシック" panose="020B0609070205080204" pitchFamily="49" charset="-128"/>
                <a:ea typeface="ＭＳ ゴシック" panose="020B0609070205080204" pitchFamily="49" charset="-128"/>
              </a:rPr>
              <a:t>　　することに留意する。</a:t>
            </a:r>
          </a:p>
          <a:p>
            <a:pPr>
              <a:lnSpc>
                <a:spcPts val="600"/>
              </a:lnSpc>
            </a:pPr>
            <a:endParaRPr lang="en-US" altLang="ja-JP" sz="2215" dirty="0" smtClean="0">
              <a:latin typeface="ＭＳ ゴシック" panose="020B0609070205080204" pitchFamily="49" charset="-128"/>
              <a:ea typeface="ＭＳ ゴシック" panose="020B0609070205080204" pitchFamily="49" charset="-128"/>
            </a:endParaRPr>
          </a:p>
          <a:p>
            <a:r>
              <a:rPr lang="ja-JP" altLang="en-US" sz="2215" dirty="0" smtClean="0">
                <a:latin typeface="ＭＳ ゴシック" panose="020B0609070205080204" pitchFamily="49" charset="-128"/>
                <a:ea typeface="ＭＳ ゴシック" panose="020B0609070205080204" pitchFamily="49" charset="-128"/>
              </a:rPr>
              <a:t>② この科目だけで尽くせるものではなく、継続的な研さん</a:t>
            </a:r>
            <a:endParaRPr lang="en-US" altLang="ja-JP" sz="2215" dirty="0" smtClean="0">
              <a:latin typeface="ＭＳ ゴシック" panose="020B0609070205080204" pitchFamily="49" charset="-128"/>
              <a:ea typeface="ＭＳ ゴシック" panose="020B0609070205080204" pitchFamily="49" charset="-128"/>
            </a:endParaRPr>
          </a:p>
          <a:p>
            <a:r>
              <a:rPr lang="ja-JP" altLang="en-US" sz="2215" dirty="0">
                <a:latin typeface="ＭＳ ゴシック" panose="020B0609070205080204" pitchFamily="49" charset="-128"/>
                <a:ea typeface="ＭＳ ゴシック" panose="020B0609070205080204" pitchFamily="49" charset="-128"/>
              </a:rPr>
              <a:t>　</a:t>
            </a:r>
            <a:r>
              <a:rPr lang="ja-JP" altLang="en-US" sz="2215" dirty="0" smtClean="0">
                <a:latin typeface="ＭＳ ゴシック" panose="020B0609070205080204" pitchFamily="49" charset="-128"/>
                <a:ea typeface="ＭＳ ゴシック" panose="020B0609070205080204" pitchFamily="49" charset="-128"/>
              </a:rPr>
              <a:t>が必要であることを意識付けするよう留意する。</a:t>
            </a:r>
            <a:endParaRPr lang="ja-JP" altLang="en-US" sz="2215" dirty="0">
              <a:latin typeface="ＭＳ ゴシック" panose="020B0609070205080204" pitchFamily="49" charset="-128"/>
              <a:ea typeface="ＭＳ ゴシック" panose="020B0609070205080204" pitchFamily="49" charset="-128"/>
            </a:endParaRPr>
          </a:p>
          <a:p>
            <a:pPr>
              <a:lnSpc>
                <a:spcPts val="923"/>
              </a:lnSpc>
            </a:pPr>
            <a:endParaRPr lang="ja-JP" altLang="en-US" sz="2215" dirty="0">
              <a:latin typeface="ＭＳ ゴシック" panose="020B0609070205080204" pitchFamily="49" charset="-128"/>
              <a:ea typeface="ＭＳ ゴシック" panose="020B0609070205080204" pitchFamily="49" charset="-128"/>
            </a:endParaRPr>
          </a:p>
          <a:p>
            <a:r>
              <a:rPr lang="ja-JP" altLang="en-US" sz="2215" dirty="0">
                <a:latin typeface="ＭＳ ゴシック" panose="020B0609070205080204" pitchFamily="49" charset="-128"/>
                <a:ea typeface="ＭＳ ゴシック" panose="020B0609070205080204" pitchFamily="49" charset="-128"/>
              </a:rPr>
              <a:t>　</a:t>
            </a:r>
            <a:r>
              <a:rPr lang="ja-JP" altLang="en-US" sz="2215" dirty="0" smtClean="0">
                <a:latin typeface="ＭＳ ゴシック" panose="020B0609070205080204" pitchFamily="49" charset="-128"/>
                <a:ea typeface="ＭＳ ゴシック" panose="020B0609070205080204" pitchFamily="49" charset="-128"/>
              </a:rPr>
              <a:t>❖人材育成ビジョン等を活用し、他の研修をはじめとする</a:t>
            </a:r>
          </a:p>
          <a:p>
            <a:r>
              <a:rPr lang="ja-JP" altLang="en-US" sz="2215" dirty="0" smtClean="0">
                <a:latin typeface="ＭＳ ゴシック" panose="020B0609070205080204" pitchFamily="49" charset="-128"/>
                <a:ea typeface="ＭＳ ゴシック" panose="020B0609070205080204" pitchFamily="49" charset="-128"/>
              </a:rPr>
              <a:t>　　学びの場・機会のナビゲーションを行うとなおよい。</a:t>
            </a:r>
          </a:p>
          <a:p>
            <a:pPr>
              <a:lnSpc>
                <a:spcPts val="600"/>
              </a:lnSpc>
            </a:pPr>
            <a:endParaRPr lang="ja-JP" altLang="en-US" sz="2215" dirty="0">
              <a:latin typeface="ＭＳ ゴシック" panose="020B0609070205080204" pitchFamily="49" charset="-128"/>
              <a:ea typeface="ＭＳ ゴシック" panose="020B0609070205080204" pitchFamily="49" charset="-128"/>
            </a:endParaRPr>
          </a:p>
          <a:p>
            <a:r>
              <a:rPr lang="ja-JP" altLang="en-US" sz="2215" dirty="0" smtClean="0">
                <a:latin typeface="ＭＳ ゴシック" panose="020B0609070205080204" pitchFamily="49" charset="-128"/>
                <a:ea typeface="ＭＳ ゴシック" panose="020B0609070205080204" pitchFamily="49" charset="-128"/>
              </a:rPr>
              <a:t>③ スーパービジョンや省察的思考等は研修ガイダンスで扱</a:t>
            </a:r>
          </a:p>
          <a:p>
            <a:r>
              <a:rPr lang="ja-JP" altLang="en-US" sz="2215" dirty="0" smtClean="0">
                <a:latin typeface="ＭＳ ゴシック" panose="020B0609070205080204" pitchFamily="49" charset="-128"/>
                <a:ea typeface="ＭＳ ゴシック" panose="020B0609070205080204" pitchFamily="49" charset="-128"/>
              </a:rPr>
              <a:t>　</a:t>
            </a:r>
            <a:r>
              <a:rPr lang="ja-JP" altLang="en-US" sz="2215" dirty="0" err="1" smtClean="0">
                <a:latin typeface="ＭＳ ゴシック" panose="020B0609070205080204" pitchFamily="49" charset="-128"/>
                <a:ea typeface="ＭＳ ゴシック" panose="020B0609070205080204" pitchFamily="49" charset="-128"/>
              </a:rPr>
              <a:t>う</a:t>
            </a:r>
            <a:r>
              <a:rPr lang="ja-JP" altLang="en-US" sz="2215" dirty="0" smtClean="0">
                <a:latin typeface="ＭＳ ゴシック" panose="020B0609070205080204" pitchFamily="49" charset="-128"/>
                <a:ea typeface="ＭＳ ゴシック" panose="020B0609070205080204" pitchFamily="49" charset="-128"/>
              </a:rPr>
              <a:t>場合は簡略的な取扱いでよい。</a:t>
            </a:r>
            <a:endParaRPr lang="ja-JP" altLang="en-US" sz="2215"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2787631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正方形/長方形 41"/>
          <p:cNvSpPr/>
          <p:nvPr/>
        </p:nvSpPr>
        <p:spPr>
          <a:xfrm>
            <a:off x="2915816" y="1625346"/>
            <a:ext cx="4032448" cy="3967349"/>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lgn="ctr"/>
            <a:r>
              <a:rPr lang="ja-JP" altLang="en-US" dirty="0" smtClean="0">
                <a:latin typeface="ＭＳ ゴシック" panose="020B0609070205080204" pitchFamily="49" charset="-128"/>
                <a:ea typeface="ＭＳ ゴシック" panose="020B0609070205080204" pitchFamily="49" charset="-128"/>
              </a:rPr>
              <a:t>社会・制度</a:t>
            </a:r>
            <a:endParaRPr kumimoji="1" lang="ja-JP" altLang="en-US" dirty="0">
              <a:latin typeface="ＭＳ ゴシック" panose="020B0609070205080204" pitchFamily="49" charset="-128"/>
              <a:ea typeface="ＭＳ ゴシック" panose="020B0609070205080204" pitchFamily="49" charset="-128"/>
            </a:endParaRPr>
          </a:p>
        </p:txBody>
      </p:sp>
      <p:sp>
        <p:nvSpPr>
          <p:cNvPr id="40" name="正方形/長方形 39"/>
          <p:cNvSpPr/>
          <p:nvPr/>
        </p:nvSpPr>
        <p:spPr>
          <a:xfrm>
            <a:off x="3095836" y="2183564"/>
            <a:ext cx="3240360" cy="3295716"/>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lgn="ctr"/>
            <a:r>
              <a:rPr lang="ja-JP" altLang="en-US" dirty="0">
                <a:latin typeface="ＭＳ ゴシック" panose="020B0609070205080204" pitchFamily="49" charset="-128"/>
                <a:ea typeface="ＭＳ ゴシック" panose="020B0609070205080204" pitchFamily="49" charset="-128"/>
              </a:rPr>
              <a:t>地域</a:t>
            </a:r>
            <a:endParaRPr kumimoji="1" lang="ja-JP" altLang="en-US" dirty="0">
              <a:latin typeface="ＭＳ ゴシック" panose="020B0609070205080204" pitchFamily="49" charset="-128"/>
              <a:ea typeface="ＭＳ ゴシック" panose="020B0609070205080204" pitchFamily="49" charset="-128"/>
            </a:endParaRPr>
          </a:p>
        </p:txBody>
      </p:sp>
      <p:sp>
        <p:nvSpPr>
          <p:cNvPr id="39" name="正方形/長方形 38"/>
          <p:cNvSpPr/>
          <p:nvPr/>
        </p:nvSpPr>
        <p:spPr>
          <a:xfrm>
            <a:off x="3347864" y="2705466"/>
            <a:ext cx="2736304" cy="2627394"/>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lgn="ctr"/>
            <a:r>
              <a:rPr lang="ja-JP" altLang="en-US" dirty="0">
                <a:latin typeface="ＭＳ ゴシック" panose="020B0609070205080204" pitchFamily="49" charset="-128"/>
                <a:ea typeface="ＭＳ ゴシック" panose="020B0609070205080204" pitchFamily="49" charset="-128"/>
              </a:rPr>
              <a:t>組織</a:t>
            </a:r>
            <a:endParaRPr kumimoji="1" lang="ja-JP" altLang="en-US" dirty="0">
              <a:latin typeface="ＭＳ ゴシック" panose="020B0609070205080204" pitchFamily="49" charset="-128"/>
              <a:ea typeface="ＭＳ ゴシック" panose="020B0609070205080204" pitchFamily="49" charset="-128"/>
            </a:endParaRPr>
          </a:p>
        </p:txBody>
      </p:sp>
      <p:sp>
        <p:nvSpPr>
          <p:cNvPr id="37" name="正方形/長方形 36"/>
          <p:cNvSpPr/>
          <p:nvPr/>
        </p:nvSpPr>
        <p:spPr>
          <a:xfrm>
            <a:off x="3617640" y="3246635"/>
            <a:ext cx="1872208" cy="1880136"/>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lgn="ctr"/>
            <a:r>
              <a:rPr lang="ja-JP" altLang="en-US" dirty="0" smtClean="0">
                <a:latin typeface="ＭＳ ゴシック" panose="020B0609070205080204" pitchFamily="49" charset="-128"/>
                <a:ea typeface="ＭＳ ゴシック" panose="020B0609070205080204" pitchFamily="49" charset="-128"/>
              </a:rPr>
              <a:t>集団</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467544" y="529516"/>
            <a:ext cx="8640960" cy="523220"/>
          </a:xfrm>
          <a:prstGeom prst="rect">
            <a:avLst/>
          </a:prstGeom>
          <a:noFill/>
        </p:spPr>
        <p:txBody>
          <a:bodyPr wrap="square" rtlCol="0">
            <a:spAutoFit/>
          </a:bodyPr>
          <a:lstStyle/>
          <a:p>
            <a:r>
              <a:rPr lang="ja-JP" altLang="en-US" sz="2800" dirty="0" smtClean="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ソーシャル</a:t>
            </a:r>
            <a:r>
              <a:rPr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ワーク</a:t>
            </a:r>
            <a:r>
              <a:rPr lang="ja-JP" altLang="en-US" sz="2800" dirty="0" smtClean="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の</a:t>
            </a:r>
            <a:r>
              <a:rPr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介入範囲</a:t>
            </a:r>
            <a:endPar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41" name="フッター プレースホルダ 1">
            <a:extLst>
              <a:ext uri="{FF2B5EF4-FFF2-40B4-BE49-F238E27FC236}">
                <a16:creationId xmlns:a16="http://schemas.microsoft.com/office/drawing/2014/main" id="{509CD8C2-1226-4C6C-B9A5-7DA1E53A1954}"/>
              </a:ext>
            </a:extLst>
          </p:cNvPr>
          <p:cNvSpPr txBox="1">
            <a:spLocks/>
          </p:cNvSpPr>
          <p:nvPr/>
        </p:nvSpPr>
        <p:spPr>
          <a:xfrm>
            <a:off x="1331640" y="6120942"/>
            <a:ext cx="7787596"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t>出所</a:t>
            </a:r>
            <a:r>
              <a:rPr lang="ja-JP" altLang="en-US" dirty="0" smtClean="0"/>
              <a:t>：北島英治（</a:t>
            </a:r>
            <a:r>
              <a:rPr lang="en-US" altLang="ja-JP" dirty="0" smtClean="0"/>
              <a:t>2008</a:t>
            </a:r>
            <a:r>
              <a:rPr lang="ja-JP" altLang="en-US" dirty="0" smtClean="0"/>
              <a:t>）</a:t>
            </a:r>
            <a:r>
              <a:rPr lang="en-US" altLang="ja-JP" dirty="0" smtClean="0"/>
              <a:t>『</a:t>
            </a:r>
            <a:r>
              <a:rPr lang="ja-JP" altLang="en-US" dirty="0" smtClean="0"/>
              <a:t>ソーシャルワーク論</a:t>
            </a:r>
            <a:r>
              <a:rPr lang="en-US" altLang="ja-JP" dirty="0" smtClean="0"/>
              <a:t>』</a:t>
            </a:r>
            <a:r>
              <a:rPr lang="ja-JP" altLang="en-US" dirty="0" err="1" smtClean="0"/>
              <a:t>、</a:t>
            </a:r>
            <a:r>
              <a:rPr lang="en-US" altLang="ja-JP" dirty="0" smtClean="0"/>
              <a:t>『</a:t>
            </a:r>
            <a:r>
              <a:rPr lang="ja-JP" altLang="en-US" dirty="0"/>
              <a:t>ソーシャルワーク　人々をエンパワメントする専門職</a:t>
            </a:r>
            <a:r>
              <a:rPr lang="en-US" altLang="ja-JP" dirty="0"/>
              <a:t>』</a:t>
            </a:r>
            <a:r>
              <a:rPr lang="ja-JP" altLang="en-US" dirty="0"/>
              <a:t>を参考</a:t>
            </a:r>
            <a:r>
              <a:rPr lang="ja-JP" altLang="en-US" dirty="0" smtClean="0"/>
              <a:t>に作成</a:t>
            </a:r>
            <a:endParaRPr lang="ja-JP" altLang="en-US" dirty="0"/>
          </a:p>
          <a:p>
            <a:endParaRPr lang="ja-JP" altLang="en-US" dirty="0"/>
          </a:p>
        </p:txBody>
      </p:sp>
      <p:sp>
        <p:nvSpPr>
          <p:cNvPr id="36" name="正方形/長方形 35"/>
          <p:cNvSpPr/>
          <p:nvPr/>
        </p:nvSpPr>
        <p:spPr>
          <a:xfrm>
            <a:off x="3788906" y="3881326"/>
            <a:ext cx="1210816" cy="1016496"/>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lgn="ctr"/>
            <a:r>
              <a:rPr lang="ja-JP" altLang="en-US" dirty="0">
                <a:latin typeface="ＭＳ ゴシック" panose="020B0609070205080204" pitchFamily="49" charset="-128"/>
                <a:ea typeface="ＭＳ ゴシック" panose="020B0609070205080204" pitchFamily="49" charset="-128"/>
              </a:rPr>
              <a:t>家族</a:t>
            </a:r>
            <a:endParaRPr kumimoji="1" lang="ja-JP" altLang="en-US" dirty="0">
              <a:latin typeface="ＭＳ ゴシック" panose="020B0609070205080204" pitchFamily="49" charset="-128"/>
              <a:ea typeface="ＭＳ ゴシック" panose="020B0609070205080204" pitchFamily="49" charset="-128"/>
            </a:endParaRPr>
          </a:p>
        </p:txBody>
      </p:sp>
      <p:sp>
        <p:nvSpPr>
          <p:cNvPr id="4" name="正方形/長方形 3"/>
          <p:cNvSpPr/>
          <p:nvPr/>
        </p:nvSpPr>
        <p:spPr>
          <a:xfrm>
            <a:off x="4034274" y="4364901"/>
            <a:ext cx="720080" cy="350401"/>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latin typeface="ＭＳ ゴシック" panose="020B0609070205080204" pitchFamily="49" charset="-128"/>
                <a:ea typeface="ＭＳ ゴシック" panose="020B0609070205080204" pitchFamily="49" charset="-128"/>
              </a:rPr>
              <a:t>個人</a:t>
            </a:r>
            <a:endParaRPr kumimoji="1" lang="ja-JP" altLang="en-US" dirty="0">
              <a:latin typeface="ＭＳ ゴシック" panose="020B0609070205080204" pitchFamily="49" charset="-128"/>
              <a:ea typeface="ＭＳ ゴシック" panose="020B0609070205080204" pitchFamily="49" charset="-128"/>
            </a:endParaRPr>
          </a:p>
        </p:txBody>
      </p:sp>
      <p:sp>
        <p:nvSpPr>
          <p:cNvPr id="12" name="角丸四角形 11"/>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33665357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67544" y="457508"/>
            <a:ext cx="8640960" cy="523220"/>
          </a:xfrm>
          <a:prstGeom prst="rect">
            <a:avLst/>
          </a:prstGeom>
          <a:noFill/>
        </p:spPr>
        <p:txBody>
          <a:bodyPr wrap="square" rtlCol="0">
            <a:spAutoFit/>
          </a:bodyPr>
          <a:lstStyle/>
          <a:p>
            <a:r>
              <a:rPr lang="ja-JP" altLang="en-US" sz="2800" dirty="0" smtClean="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ソーシャル</a:t>
            </a:r>
            <a:r>
              <a:rPr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ワーク</a:t>
            </a:r>
            <a:r>
              <a:rPr lang="ja-JP" altLang="en-US" sz="2800" dirty="0" smtClean="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の</a:t>
            </a:r>
            <a:r>
              <a:rPr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援助技術</a:t>
            </a:r>
            <a:endPar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7" name="コンテンツ プレースホルダー 2">
            <a:extLst>
              <a:ext uri="{FF2B5EF4-FFF2-40B4-BE49-F238E27FC236}">
                <a16:creationId xmlns:a16="http://schemas.microsoft.com/office/drawing/2014/main" id="{FFC705D1-5901-4D24-B1B4-7CCDFFF811AE}"/>
              </a:ext>
            </a:extLst>
          </p:cNvPr>
          <p:cNvSpPr txBox="1">
            <a:spLocks/>
          </p:cNvSpPr>
          <p:nvPr/>
        </p:nvSpPr>
        <p:spPr>
          <a:xfrm>
            <a:off x="628650" y="1105957"/>
            <a:ext cx="7886700" cy="5250391"/>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buFont typeface="Wingdings" panose="05000000000000000000" pitchFamily="2" charset="2"/>
              <a:buChar char="p"/>
            </a:pPr>
            <a:r>
              <a:rPr lang="ja-JP" altLang="en-US" sz="2400" dirty="0">
                <a:latin typeface="ＭＳ ゴシック" panose="020B0609070205080204" pitchFamily="49" charset="-128"/>
                <a:ea typeface="ＭＳ ゴシック" panose="020B0609070205080204" pitchFamily="49" charset="-128"/>
              </a:rPr>
              <a:t>個人を対象</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ケースワーク</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p"/>
            </a:pPr>
            <a:r>
              <a:rPr lang="ja-JP" altLang="en-US" sz="2400" dirty="0">
                <a:latin typeface="ＭＳ ゴシック" panose="020B0609070205080204" pitchFamily="49" charset="-128"/>
                <a:ea typeface="ＭＳ ゴシック" panose="020B0609070205080204" pitchFamily="49" charset="-128"/>
              </a:rPr>
              <a:t>集団を対象</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グループワーク</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p"/>
            </a:pPr>
            <a:r>
              <a:rPr lang="ja-JP" altLang="en-US" sz="2400" dirty="0">
                <a:latin typeface="ＭＳ ゴシック" panose="020B0609070205080204" pitchFamily="49" charset="-128"/>
                <a:ea typeface="ＭＳ ゴシック" panose="020B0609070205080204" pitchFamily="49" charset="-128"/>
              </a:rPr>
              <a:t>地域を対象</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コミュニティワーク</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400" dirty="0">
                <a:latin typeface="ＭＳ ゴシック" panose="020B0609070205080204" pitchFamily="49" charset="-128"/>
                <a:ea typeface="ＭＳ ゴシック" panose="020B0609070205080204" pitchFamily="49" charset="-128"/>
              </a:rPr>
              <a:t>⇒</a:t>
            </a:r>
            <a:r>
              <a:rPr lang="ja-JP" altLang="en-US" sz="2400" dirty="0">
                <a:latin typeface="ＤＨＰ特太ゴシック体" panose="020B0500000000000000" pitchFamily="50" charset="-128"/>
                <a:ea typeface="ＤＨＰ特太ゴシック体" panose="020B0500000000000000" pitchFamily="50" charset="-128"/>
              </a:rPr>
              <a:t>ジェネラリスト・ソーシャルワーク</a:t>
            </a:r>
            <a:endParaRPr lang="en-US" altLang="ja-JP" sz="2400" dirty="0">
              <a:latin typeface="ＤＨＰ特太ゴシック体" panose="020B0500000000000000" pitchFamily="50" charset="-128"/>
              <a:ea typeface="ＤＨＰ特太ゴシック体" panose="020B0500000000000000" pitchFamily="50" charset="-128"/>
            </a:endParaRPr>
          </a:p>
          <a:p>
            <a:pPr marL="0" indent="0">
              <a:buFont typeface="Arial" pitchFamily="34" charset="0"/>
              <a:buNone/>
            </a:pPr>
            <a:r>
              <a:rPr lang="en-US" altLang="ja-JP" sz="2400" dirty="0">
                <a:latin typeface="ＭＳ ゴシック" panose="020B0609070205080204" pitchFamily="49" charset="-128"/>
                <a:ea typeface="ＭＳ ゴシック" panose="020B0609070205080204" pitchFamily="49" charset="-128"/>
              </a:rPr>
              <a:t>1990</a:t>
            </a:r>
            <a:r>
              <a:rPr lang="ja-JP" altLang="en-US" sz="2400" dirty="0">
                <a:latin typeface="ＭＳ ゴシック" panose="020B0609070205080204" pitchFamily="49" charset="-128"/>
                <a:ea typeface="ＭＳ ゴシック" panose="020B0609070205080204" pitchFamily="49" charset="-128"/>
              </a:rPr>
              <a:t>年以降に上記の３つの技術等を一体的かつ体系的に構造化される。</a:t>
            </a:r>
            <a:endParaRPr lang="en-US" altLang="ja-JP" sz="2400" dirty="0">
              <a:latin typeface="ＭＳ ゴシック" panose="020B0609070205080204" pitchFamily="49" charset="-128"/>
              <a:ea typeface="ＭＳ ゴシック" panose="020B0609070205080204" pitchFamily="49" charset="-128"/>
            </a:endParaRPr>
          </a:p>
        </p:txBody>
      </p:sp>
      <p:sp>
        <p:nvSpPr>
          <p:cNvPr id="8" name="角丸四角形 7"/>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16138593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67544" y="548680"/>
            <a:ext cx="8640960" cy="523220"/>
          </a:xfrm>
          <a:prstGeom prst="rect">
            <a:avLst/>
          </a:prstGeom>
          <a:noFill/>
        </p:spPr>
        <p:txBody>
          <a:bodyPr wrap="square" rtlCol="0">
            <a:spAutoFit/>
          </a:bodyPr>
          <a:lstStyle/>
          <a:p>
            <a:r>
              <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地域を基盤としたソーシャルワークの特質</a:t>
            </a:r>
          </a:p>
        </p:txBody>
      </p:sp>
      <p:sp>
        <p:nvSpPr>
          <p:cNvPr id="20" name="フッター プレースホルダ 1">
            <a:extLst>
              <a:ext uri="{FF2B5EF4-FFF2-40B4-BE49-F238E27FC236}">
                <a16:creationId xmlns:a16="http://schemas.microsoft.com/office/drawing/2014/main" id="{D6B9C019-F85B-4749-A84F-2AFEA8F1B821}"/>
              </a:ext>
            </a:extLst>
          </p:cNvPr>
          <p:cNvSpPr txBox="1">
            <a:spLocks/>
          </p:cNvSpPr>
          <p:nvPr/>
        </p:nvSpPr>
        <p:spPr>
          <a:xfrm>
            <a:off x="1835696" y="5980297"/>
            <a:ext cx="7308304" cy="330432"/>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t>出所：岩間伸之（２０１１）「地域を基盤としたソーシャルワークの特質と機能」</a:t>
            </a:r>
            <a:r>
              <a:rPr lang="en-US" altLang="ja-JP" dirty="0"/>
              <a:t>『</a:t>
            </a:r>
            <a:r>
              <a:rPr lang="ja-JP" altLang="en-US" dirty="0"/>
              <a:t>ソーシャルワーク研究</a:t>
            </a:r>
            <a:r>
              <a:rPr lang="en-US" altLang="ja-JP" dirty="0"/>
              <a:t>』37</a:t>
            </a:r>
            <a:r>
              <a:rPr lang="ja-JP" altLang="en-US" dirty="0"/>
              <a:t>（１）</a:t>
            </a:r>
          </a:p>
        </p:txBody>
      </p:sp>
      <p:sp>
        <p:nvSpPr>
          <p:cNvPr id="21" name="コンテンツ プレースホルダー 2">
            <a:extLst>
              <a:ext uri="{FF2B5EF4-FFF2-40B4-BE49-F238E27FC236}">
                <a16:creationId xmlns:a16="http://schemas.microsoft.com/office/drawing/2014/main" id="{08BC5FF1-38F1-4244-B37D-9FC315547763}"/>
              </a:ext>
            </a:extLst>
          </p:cNvPr>
          <p:cNvSpPr txBox="1">
            <a:spLocks/>
          </p:cNvSpPr>
          <p:nvPr/>
        </p:nvSpPr>
        <p:spPr>
          <a:xfrm>
            <a:off x="539552" y="1268761"/>
            <a:ext cx="7886700" cy="388843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buFont typeface="Wingdings" panose="05000000000000000000" pitchFamily="2" charset="2"/>
              <a:buChar char="p"/>
            </a:pPr>
            <a:r>
              <a:rPr lang="ja-JP" altLang="en-US" sz="2800">
                <a:latin typeface="ＭＳ ゴシック" panose="020B0609070205080204" pitchFamily="49" charset="-128"/>
                <a:ea typeface="ＭＳ ゴシック" panose="020B0609070205080204" pitchFamily="49" charset="-128"/>
              </a:rPr>
              <a:t>本人の生活の場で展開する援助</a:t>
            </a:r>
            <a:endParaRPr lang="en-US" altLang="ja-JP" sz="280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p"/>
            </a:pPr>
            <a:endParaRPr lang="ja-JP" altLang="en-US" sz="280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p"/>
            </a:pPr>
            <a:r>
              <a:rPr lang="ja-JP" altLang="en-US" sz="2800">
                <a:latin typeface="ＭＳ ゴシック" panose="020B0609070205080204" pitchFamily="49" charset="-128"/>
                <a:ea typeface="ＭＳ ゴシック" panose="020B0609070205080204" pitchFamily="49" charset="-128"/>
              </a:rPr>
              <a:t>援助対象の拡大</a:t>
            </a:r>
          </a:p>
          <a:p>
            <a:pPr>
              <a:buFont typeface="Wingdings" panose="05000000000000000000" pitchFamily="2" charset="2"/>
              <a:buChar char="p"/>
            </a:pPr>
            <a:endParaRPr lang="en-US" altLang="ja-JP" sz="280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p"/>
            </a:pPr>
            <a:r>
              <a:rPr lang="ja-JP" altLang="en-US" sz="2800">
                <a:latin typeface="ＭＳ ゴシック" panose="020B0609070205080204" pitchFamily="49" charset="-128"/>
                <a:ea typeface="ＭＳ ゴシック" panose="020B0609070205080204" pitchFamily="49" charset="-128"/>
              </a:rPr>
              <a:t>予防的かつ積極的アプローチ</a:t>
            </a:r>
          </a:p>
          <a:p>
            <a:pPr>
              <a:buFont typeface="Wingdings" panose="05000000000000000000" pitchFamily="2" charset="2"/>
              <a:buChar char="p"/>
            </a:pPr>
            <a:endParaRPr lang="en-US" altLang="ja-JP" sz="280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p"/>
            </a:pPr>
            <a:r>
              <a:rPr lang="ja-JP" altLang="en-US" sz="2800">
                <a:latin typeface="ＭＳ ゴシック" panose="020B0609070205080204" pitchFamily="49" charset="-128"/>
                <a:ea typeface="ＭＳ ゴシック" panose="020B0609070205080204" pitchFamily="49" charset="-128"/>
              </a:rPr>
              <a:t>ネットワークによる連携と協働</a:t>
            </a:r>
            <a:endParaRPr lang="ja-JP" altLang="en-US" sz="2800" dirty="0">
              <a:latin typeface="ＭＳ ゴシック" panose="020B0609070205080204" pitchFamily="49" charset="-128"/>
              <a:ea typeface="ＭＳ ゴシック" panose="020B0609070205080204" pitchFamily="49" charset="-128"/>
            </a:endParaRPr>
          </a:p>
        </p:txBody>
      </p:sp>
      <p:sp>
        <p:nvSpPr>
          <p:cNvPr id="7" name="角丸四角形 6"/>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12981448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67544" y="529516"/>
            <a:ext cx="8640960" cy="523220"/>
          </a:xfrm>
          <a:prstGeom prst="rect">
            <a:avLst/>
          </a:prstGeom>
          <a:noFill/>
        </p:spPr>
        <p:txBody>
          <a:bodyPr wrap="square" rtlCol="0">
            <a:spAutoFit/>
          </a:bodyPr>
          <a:lstStyle/>
          <a:p>
            <a:r>
              <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地域を基盤としたソーシャルワーク</a:t>
            </a:r>
          </a:p>
        </p:txBody>
      </p:sp>
      <p:grpSp>
        <p:nvGrpSpPr>
          <p:cNvPr id="8" name="グループ化 7">
            <a:extLst>
              <a:ext uri="{FF2B5EF4-FFF2-40B4-BE49-F238E27FC236}">
                <a16:creationId xmlns:a16="http://schemas.microsoft.com/office/drawing/2014/main" id="{D1BBBBCA-65AC-47AB-A916-C3A474EB9983}"/>
              </a:ext>
            </a:extLst>
          </p:cNvPr>
          <p:cNvGrpSpPr/>
          <p:nvPr/>
        </p:nvGrpSpPr>
        <p:grpSpPr>
          <a:xfrm>
            <a:off x="910809" y="1508623"/>
            <a:ext cx="7320860" cy="4042987"/>
            <a:chOff x="910809" y="1508623"/>
            <a:chExt cx="7320860" cy="4042987"/>
          </a:xfrm>
        </p:grpSpPr>
        <p:sp>
          <p:nvSpPr>
            <p:cNvPr id="9" name="角丸四角形 4">
              <a:extLst>
                <a:ext uri="{FF2B5EF4-FFF2-40B4-BE49-F238E27FC236}">
                  <a16:creationId xmlns:a16="http://schemas.microsoft.com/office/drawing/2014/main" id="{4423DA96-30F3-4827-81CB-0F3215B36858}"/>
                </a:ext>
              </a:extLst>
            </p:cNvPr>
            <p:cNvSpPr/>
            <p:nvPr/>
          </p:nvSpPr>
          <p:spPr>
            <a:xfrm>
              <a:off x="2191397" y="1813032"/>
              <a:ext cx="4548166" cy="74595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ＭＳ ゴシック" panose="020B0609070205080204" pitchFamily="49" charset="-128"/>
                  <a:ea typeface="ＭＳ ゴシック" panose="020B0609070205080204" pitchFamily="49" charset="-128"/>
                </a:rPr>
                <a:t>総　合　相　談</a:t>
              </a:r>
            </a:p>
          </p:txBody>
        </p:sp>
        <p:sp>
          <p:nvSpPr>
            <p:cNvPr id="10" name="角丸四角形 5">
              <a:extLst>
                <a:ext uri="{FF2B5EF4-FFF2-40B4-BE49-F238E27FC236}">
                  <a16:creationId xmlns:a16="http://schemas.microsoft.com/office/drawing/2014/main" id="{0B4AFEB6-C0BD-4E97-97CB-1E5A5B10B26F}"/>
                </a:ext>
              </a:extLst>
            </p:cNvPr>
            <p:cNvSpPr/>
            <p:nvPr/>
          </p:nvSpPr>
          <p:spPr>
            <a:xfrm>
              <a:off x="2191397" y="3195986"/>
              <a:ext cx="4548165" cy="74595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ＭＳ ゴシック" panose="020B0609070205080204" pitchFamily="49" charset="-128"/>
                  <a:ea typeface="ＭＳ ゴシック" panose="020B0609070205080204" pitchFamily="49" charset="-128"/>
                </a:rPr>
                <a:t>地域を基盤としたソーシャルワーク</a:t>
              </a:r>
            </a:p>
          </p:txBody>
        </p:sp>
        <p:sp>
          <p:nvSpPr>
            <p:cNvPr id="11" name="角丸四角形 7">
              <a:extLst>
                <a:ext uri="{FF2B5EF4-FFF2-40B4-BE49-F238E27FC236}">
                  <a16:creationId xmlns:a16="http://schemas.microsoft.com/office/drawing/2014/main" id="{81DD3B31-1F69-4F08-82AD-C053E7DF851F}"/>
                </a:ext>
              </a:extLst>
            </p:cNvPr>
            <p:cNvSpPr/>
            <p:nvPr/>
          </p:nvSpPr>
          <p:spPr>
            <a:xfrm>
              <a:off x="2191397" y="4691253"/>
              <a:ext cx="4548166" cy="745954"/>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bg1"/>
                  </a:solidFill>
                  <a:latin typeface="ＭＳ ゴシック" panose="020B0609070205080204" pitchFamily="49" charset="-128"/>
                  <a:ea typeface="ＭＳ ゴシック" panose="020B0609070205080204" pitchFamily="49" charset="-128"/>
                </a:rPr>
                <a:t>ジェネラリスト・ソーシャルワーク</a:t>
              </a:r>
            </a:p>
          </p:txBody>
        </p:sp>
        <p:cxnSp>
          <p:nvCxnSpPr>
            <p:cNvPr id="12" name="直線矢印コネクタ 11">
              <a:extLst>
                <a:ext uri="{FF2B5EF4-FFF2-40B4-BE49-F238E27FC236}">
                  <a16:creationId xmlns:a16="http://schemas.microsoft.com/office/drawing/2014/main" id="{7920006A-BBD7-401F-9276-75731014009F}"/>
                </a:ext>
              </a:extLst>
            </p:cNvPr>
            <p:cNvCxnSpPr/>
            <p:nvPr/>
          </p:nvCxnSpPr>
          <p:spPr>
            <a:xfrm>
              <a:off x="7481780" y="2229585"/>
              <a:ext cx="0" cy="2536685"/>
            </a:xfrm>
            <a:prstGeom prst="straightConnector1">
              <a:avLst/>
            </a:prstGeom>
            <a:ln w="38100">
              <a:headEnd type="triangle"/>
              <a:tailEnd type="triangle"/>
            </a:ln>
          </p:spPr>
          <p:style>
            <a:lnRef idx="1">
              <a:schemeClr val="dk1"/>
            </a:lnRef>
            <a:fillRef idx="0">
              <a:schemeClr val="dk1"/>
            </a:fillRef>
            <a:effectRef idx="0">
              <a:schemeClr val="dk1"/>
            </a:effectRef>
            <a:fontRef idx="minor">
              <a:schemeClr val="tx1"/>
            </a:fontRef>
          </p:style>
        </p:cxnSp>
        <p:sp>
          <p:nvSpPr>
            <p:cNvPr id="13" name="正方形/長方形 12">
              <a:extLst>
                <a:ext uri="{FF2B5EF4-FFF2-40B4-BE49-F238E27FC236}">
                  <a16:creationId xmlns:a16="http://schemas.microsoft.com/office/drawing/2014/main" id="{6C348477-6761-429A-8C18-51B881E1DA10}"/>
                </a:ext>
              </a:extLst>
            </p:cNvPr>
            <p:cNvSpPr/>
            <p:nvPr/>
          </p:nvSpPr>
          <p:spPr>
            <a:xfrm>
              <a:off x="910811" y="1700667"/>
              <a:ext cx="1368465" cy="90394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b="1" dirty="0">
                  <a:latin typeface="ＭＳ ゴシック" panose="020B0609070205080204" pitchFamily="49" charset="-128"/>
                  <a:ea typeface="ＭＳ ゴシック" panose="020B0609070205080204" pitchFamily="49" charset="-128"/>
                </a:rPr>
                <a:t>実践理念</a:t>
              </a:r>
            </a:p>
          </p:txBody>
        </p:sp>
        <p:sp>
          <p:nvSpPr>
            <p:cNvPr id="14" name="正方形/長方形 13">
              <a:extLst>
                <a:ext uri="{FF2B5EF4-FFF2-40B4-BE49-F238E27FC236}">
                  <a16:creationId xmlns:a16="http://schemas.microsoft.com/office/drawing/2014/main" id="{AAB59BAC-9F18-478B-82B6-758142F639A4}"/>
                </a:ext>
              </a:extLst>
            </p:cNvPr>
            <p:cNvSpPr/>
            <p:nvPr/>
          </p:nvSpPr>
          <p:spPr>
            <a:xfrm>
              <a:off x="910810" y="3083621"/>
              <a:ext cx="1368465" cy="90394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b="1" dirty="0">
                  <a:latin typeface="ＭＳ ゴシック" panose="020B0609070205080204" pitchFamily="49" charset="-128"/>
                  <a:ea typeface="ＭＳ ゴシック" panose="020B0609070205080204" pitchFamily="49" charset="-128"/>
                </a:rPr>
                <a:t>実践理論</a:t>
              </a:r>
            </a:p>
          </p:txBody>
        </p:sp>
        <p:sp>
          <p:nvSpPr>
            <p:cNvPr id="15" name="正方形/長方形 14">
              <a:extLst>
                <a:ext uri="{FF2B5EF4-FFF2-40B4-BE49-F238E27FC236}">
                  <a16:creationId xmlns:a16="http://schemas.microsoft.com/office/drawing/2014/main" id="{6EE5F6D5-567F-4404-8290-CFDFC7AF2138}"/>
                </a:ext>
              </a:extLst>
            </p:cNvPr>
            <p:cNvSpPr/>
            <p:nvPr/>
          </p:nvSpPr>
          <p:spPr>
            <a:xfrm>
              <a:off x="910809" y="4572622"/>
              <a:ext cx="1368465" cy="90394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b="1" dirty="0">
                  <a:latin typeface="ＭＳ ゴシック" panose="020B0609070205080204" pitchFamily="49" charset="-128"/>
                  <a:ea typeface="ＭＳ ゴシック" panose="020B0609070205080204" pitchFamily="49" charset="-128"/>
                </a:rPr>
                <a:t>基礎理論</a:t>
              </a:r>
            </a:p>
          </p:txBody>
        </p:sp>
        <p:sp>
          <p:nvSpPr>
            <p:cNvPr id="16" name="正方形/長方形 15">
              <a:extLst>
                <a:ext uri="{FF2B5EF4-FFF2-40B4-BE49-F238E27FC236}">
                  <a16:creationId xmlns:a16="http://schemas.microsoft.com/office/drawing/2014/main" id="{A5F47DF1-BF5F-4C12-99EF-61F3E369790A}"/>
                </a:ext>
              </a:extLst>
            </p:cNvPr>
            <p:cNvSpPr/>
            <p:nvPr/>
          </p:nvSpPr>
          <p:spPr>
            <a:xfrm>
              <a:off x="6731892" y="1508623"/>
              <a:ext cx="1499777" cy="90394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dirty="0">
                  <a:latin typeface="ＭＳ ゴシック" panose="020B0609070205080204" pitchFamily="49" charset="-128"/>
                  <a:ea typeface="ＭＳ ゴシック" panose="020B0609070205080204" pitchFamily="49" charset="-128"/>
                </a:rPr>
                <a:t>（実践的）</a:t>
              </a:r>
            </a:p>
          </p:txBody>
        </p:sp>
        <p:sp>
          <p:nvSpPr>
            <p:cNvPr id="17" name="正方形/長方形 16">
              <a:extLst>
                <a:ext uri="{FF2B5EF4-FFF2-40B4-BE49-F238E27FC236}">
                  <a16:creationId xmlns:a16="http://schemas.microsoft.com/office/drawing/2014/main" id="{4FE93F34-BD8D-4B8F-8976-8619D82BE472}"/>
                </a:ext>
              </a:extLst>
            </p:cNvPr>
            <p:cNvSpPr/>
            <p:nvPr/>
          </p:nvSpPr>
          <p:spPr>
            <a:xfrm>
              <a:off x="6731892" y="4647670"/>
              <a:ext cx="1499777" cy="90394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dirty="0">
                  <a:latin typeface="ＭＳ ゴシック" panose="020B0609070205080204" pitchFamily="49" charset="-128"/>
                  <a:ea typeface="ＭＳ ゴシック" panose="020B0609070205080204" pitchFamily="49" charset="-128"/>
                </a:rPr>
                <a:t>（理論的）</a:t>
              </a:r>
            </a:p>
          </p:txBody>
        </p:sp>
        <p:sp>
          <p:nvSpPr>
            <p:cNvPr id="18" name="二等辺三角形 17">
              <a:extLst>
                <a:ext uri="{FF2B5EF4-FFF2-40B4-BE49-F238E27FC236}">
                  <a16:creationId xmlns:a16="http://schemas.microsoft.com/office/drawing/2014/main" id="{81DDC6BE-9410-4516-9B9B-09929785D450}"/>
                </a:ext>
              </a:extLst>
            </p:cNvPr>
            <p:cNvSpPr/>
            <p:nvPr/>
          </p:nvSpPr>
          <p:spPr>
            <a:xfrm>
              <a:off x="4465522" y="4211089"/>
              <a:ext cx="244777" cy="211015"/>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latin typeface="ＭＳ ゴシック" panose="020B0609070205080204" pitchFamily="49" charset="-128"/>
                <a:ea typeface="ＭＳ ゴシック" panose="020B0609070205080204" pitchFamily="49" charset="-128"/>
              </a:endParaRPr>
            </a:p>
          </p:txBody>
        </p:sp>
        <p:sp>
          <p:nvSpPr>
            <p:cNvPr id="19" name="二等辺三角形 18">
              <a:extLst>
                <a:ext uri="{FF2B5EF4-FFF2-40B4-BE49-F238E27FC236}">
                  <a16:creationId xmlns:a16="http://schemas.microsoft.com/office/drawing/2014/main" id="{6835A199-1E73-407E-93CC-617B4AF94FC5}"/>
                </a:ext>
              </a:extLst>
            </p:cNvPr>
            <p:cNvSpPr/>
            <p:nvPr/>
          </p:nvSpPr>
          <p:spPr>
            <a:xfrm>
              <a:off x="4449611" y="2800811"/>
              <a:ext cx="244777" cy="211015"/>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latin typeface="ＭＳ ゴシック" panose="020B0609070205080204" pitchFamily="49" charset="-128"/>
                <a:ea typeface="ＭＳ ゴシック" panose="020B0609070205080204" pitchFamily="49" charset="-128"/>
              </a:endParaRPr>
            </a:p>
          </p:txBody>
        </p:sp>
      </p:grpSp>
      <p:sp>
        <p:nvSpPr>
          <p:cNvPr id="20" name="フッター プレースホルダ 1">
            <a:extLst>
              <a:ext uri="{FF2B5EF4-FFF2-40B4-BE49-F238E27FC236}">
                <a16:creationId xmlns:a16="http://schemas.microsoft.com/office/drawing/2014/main" id="{D6B9C019-F85B-4749-A84F-2AFEA8F1B821}"/>
              </a:ext>
            </a:extLst>
          </p:cNvPr>
          <p:cNvSpPr txBox="1">
            <a:spLocks/>
          </p:cNvSpPr>
          <p:nvPr/>
        </p:nvSpPr>
        <p:spPr>
          <a:xfrm>
            <a:off x="1979712" y="5980297"/>
            <a:ext cx="7164288" cy="330432"/>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latin typeface="+mn-ea"/>
              </a:rPr>
              <a:t>出所：岩間伸之（２０１１）「地域を基盤としたソーシャルワークの特質と機能」</a:t>
            </a:r>
            <a:r>
              <a:rPr lang="en-US" altLang="ja-JP" dirty="0">
                <a:latin typeface="+mn-ea"/>
              </a:rPr>
              <a:t>『</a:t>
            </a:r>
            <a:r>
              <a:rPr lang="ja-JP" altLang="en-US" dirty="0">
                <a:latin typeface="+mn-ea"/>
              </a:rPr>
              <a:t>ソーシャルワーク研究</a:t>
            </a:r>
            <a:r>
              <a:rPr lang="en-US" altLang="ja-JP" dirty="0">
                <a:latin typeface="+mn-ea"/>
              </a:rPr>
              <a:t>』37</a:t>
            </a:r>
            <a:r>
              <a:rPr lang="ja-JP" altLang="en-US" dirty="0">
                <a:latin typeface="+mn-ea"/>
              </a:rPr>
              <a:t>（１）</a:t>
            </a:r>
          </a:p>
        </p:txBody>
      </p:sp>
      <p:sp>
        <p:nvSpPr>
          <p:cNvPr id="21" name="角丸四角形 20"/>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30553439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60038" y="404664"/>
            <a:ext cx="8280922" cy="523220"/>
          </a:xfrm>
          <a:prstGeom prst="rect">
            <a:avLst/>
          </a:prstGeom>
          <a:noFill/>
        </p:spPr>
        <p:txBody>
          <a:bodyPr wrap="square" rtlCol="0">
            <a:spAutoFit/>
          </a:bodyPr>
          <a:lstStyle/>
          <a:p>
            <a:r>
              <a:rPr lang="ja-JP" altLang="en-US" sz="2800" dirty="0" smtClean="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求められる地域づくりの</a:t>
            </a:r>
            <a:r>
              <a:rPr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レベル</a:t>
            </a:r>
            <a:endPar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grpSp>
        <p:nvGrpSpPr>
          <p:cNvPr id="8" name="グループ化 7">
            <a:extLst>
              <a:ext uri="{FF2B5EF4-FFF2-40B4-BE49-F238E27FC236}">
                <a16:creationId xmlns:a16="http://schemas.microsoft.com/office/drawing/2014/main" id="{D1BBBBCA-65AC-47AB-A916-C3A474EB9983}"/>
              </a:ext>
            </a:extLst>
          </p:cNvPr>
          <p:cNvGrpSpPr/>
          <p:nvPr/>
        </p:nvGrpSpPr>
        <p:grpSpPr>
          <a:xfrm>
            <a:off x="360038" y="1088685"/>
            <a:ext cx="1944216" cy="5370983"/>
            <a:chOff x="2191397" y="1177888"/>
            <a:chExt cx="2790920" cy="5370983"/>
          </a:xfrm>
          <a:noFill/>
        </p:grpSpPr>
        <p:sp>
          <p:nvSpPr>
            <p:cNvPr id="9" name="角丸四角形 4">
              <a:extLst>
                <a:ext uri="{FF2B5EF4-FFF2-40B4-BE49-F238E27FC236}">
                  <a16:creationId xmlns:a16="http://schemas.microsoft.com/office/drawing/2014/main" id="{4423DA96-30F3-4827-81CB-0F3215B36858}"/>
                </a:ext>
              </a:extLst>
            </p:cNvPr>
            <p:cNvSpPr/>
            <p:nvPr/>
          </p:nvSpPr>
          <p:spPr>
            <a:xfrm>
              <a:off x="2191397" y="1177888"/>
              <a:ext cx="2790920" cy="1662923"/>
            </a:xfrm>
            <a:prstGeom prst="roundRect">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ＤＨＰ特太ゴシック体" panose="020B0500000000000000" pitchFamily="50" charset="-128"/>
                  <a:ea typeface="ＤＨＰ特太ゴシック体" panose="020B0500000000000000" pitchFamily="50" charset="-128"/>
                </a:rPr>
                <a:t>主任相談支援専門員研修</a:t>
              </a:r>
              <a:endParaRPr kumimoji="1" lang="ja-JP" altLang="en-US" sz="2000" dirty="0">
                <a:solidFill>
                  <a:schemeClr val="tx1"/>
                </a:solidFill>
                <a:latin typeface="ＤＨＰ特太ゴシック体" panose="020B0500000000000000" pitchFamily="50" charset="-128"/>
                <a:ea typeface="ＤＨＰ特太ゴシック体" panose="020B0500000000000000" pitchFamily="50" charset="-128"/>
              </a:endParaRPr>
            </a:p>
          </p:txBody>
        </p:sp>
        <p:sp>
          <p:nvSpPr>
            <p:cNvPr id="10" name="角丸四角形 5">
              <a:extLst>
                <a:ext uri="{FF2B5EF4-FFF2-40B4-BE49-F238E27FC236}">
                  <a16:creationId xmlns:a16="http://schemas.microsoft.com/office/drawing/2014/main" id="{0B4AFEB6-C0BD-4E97-97CB-1E5A5B10B26F}"/>
                </a:ext>
              </a:extLst>
            </p:cNvPr>
            <p:cNvSpPr/>
            <p:nvPr/>
          </p:nvSpPr>
          <p:spPr>
            <a:xfrm>
              <a:off x="2191397" y="3056558"/>
              <a:ext cx="2790920" cy="1646569"/>
            </a:xfrm>
            <a:prstGeom prst="roundRect">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ＤＨＰ特太ゴシック体" panose="020B0500000000000000" pitchFamily="50" charset="-128"/>
                  <a:ea typeface="ＤＨＰ特太ゴシック体" panose="020B0500000000000000" pitchFamily="50" charset="-128"/>
                </a:rPr>
                <a:t>現任</a:t>
              </a:r>
              <a:r>
                <a:rPr lang="ja-JP" altLang="en-US" sz="2000" dirty="0">
                  <a:solidFill>
                    <a:schemeClr val="tx1"/>
                  </a:solidFill>
                  <a:latin typeface="ＤＨＰ特太ゴシック体" panose="020B0500000000000000" pitchFamily="50" charset="-128"/>
                  <a:ea typeface="ＤＨＰ特太ゴシック体" panose="020B0500000000000000" pitchFamily="50" charset="-128"/>
                </a:rPr>
                <a:t>研修</a:t>
              </a:r>
              <a:endParaRPr kumimoji="1" lang="ja-JP" altLang="en-US" sz="2000" dirty="0">
                <a:solidFill>
                  <a:schemeClr val="tx1"/>
                </a:solidFill>
                <a:latin typeface="ＤＨＰ特太ゴシック体" panose="020B0500000000000000" pitchFamily="50" charset="-128"/>
                <a:ea typeface="ＤＨＰ特太ゴシック体" panose="020B0500000000000000" pitchFamily="50" charset="-128"/>
              </a:endParaRPr>
            </a:p>
          </p:txBody>
        </p:sp>
        <p:sp>
          <p:nvSpPr>
            <p:cNvPr id="11" name="角丸四角形 7">
              <a:extLst>
                <a:ext uri="{FF2B5EF4-FFF2-40B4-BE49-F238E27FC236}">
                  <a16:creationId xmlns:a16="http://schemas.microsoft.com/office/drawing/2014/main" id="{81DD3B31-1F69-4F08-82AD-C053E7DF851F}"/>
                </a:ext>
              </a:extLst>
            </p:cNvPr>
            <p:cNvSpPr/>
            <p:nvPr/>
          </p:nvSpPr>
          <p:spPr>
            <a:xfrm>
              <a:off x="2191397" y="4921356"/>
              <a:ext cx="2790920" cy="1627515"/>
            </a:xfrm>
            <a:prstGeom prst="roundRect">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ＤＨＰ特太ゴシック体" panose="020B0500000000000000" pitchFamily="50" charset="-128"/>
                  <a:ea typeface="ＤＨＰ特太ゴシック体" panose="020B0500000000000000" pitchFamily="50" charset="-128"/>
                </a:rPr>
                <a:t>初任者</a:t>
              </a:r>
              <a:r>
                <a:rPr lang="ja-JP" altLang="en-US" sz="2000" dirty="0">
                  <a:solidFill>
                    <a:schemeClr val="tx1"/>
                  </a:solidFill>
                  <a:latin typeface="ＤＨＰ特太ゴシック体" panose="020B0500000000000000" pitchFamily="50" charset="-128"/>
                  <a:ea typeface="ＤＨＰ特太ゴシック体" panose="020B0500000000000000" pitchFamily="50" charset="-128"/>
                </a:rPr>
                <a:t>研修</a:t>
              </a:r>
              <a:endParaRPr kumimoji="1" lang="ja-JP" altLang="en-US" sz="2000" dirty="0">
                <a:solidFill>
                  <a:schemeClr val="tx1"/>
                </a:solidFill>
                <a:latin typeface="ＤＨＰ特太ゴシック体" panose="020B0500000000000000" pitchFamily="50" charset="-128"/>
                <a:ea typeface="ＤＨＰ特太ゴシック体" panose="020B0500000000000000" pitchFamily="50" charset="-128"/>
              </a:endParaRPr>
            </a:p>
          </p:txBody>
        </p:sp>
      </p:grpSp>
      <p:grpSp>
        <p:nvGrpSpPr>
          <p:cNvPr id="22" name="グループ化 21">
            <a:extLst>
              <a:ext uri="{FF2B5EF4-FFF2-40B4-BE49-F238E27FC236}">
                <a16:creationId xmlns:a16="http://schemas.microsoft.com/office/drawing/2014/main" id="{D1BBBBCA-65AC-47AB-A916-C3A474EB9983}"/>
              </a:ext>
            </a:extLst>
          </p:cNvPr>
          <p:cNvGrpSpPr/>
          <p:nvPr/>
        </p:nvGrpSpPr>
        <p:grpSpPr>
          <a:xfrm>
            <a:off x="2483766" y="2959784"/>
            <a:ext cx="6480720" cy="3499884"/>
            <a:chOff x="2084380" y="2884083"/>
            <a:chExt cx="4815706" cy="2870236"/>
          </a:xfrm>
          <a:noFill/>
        </p:grpSpPr>
        <p:sp>
          <p:nvSpPr>
            <p:cNvPr id="24" name="角丸四角形 5">
              <a:extLst>
                <a:ext uri="{FF2B5EF4-FFF2-40B4-BE49-F238E27FC236}">
                  <a16:creationId xmlns:a16="http://schemas.microsoft.com/office/drawing/2014/main" id="{0B4AFEB6-C0BD-4E97-97CB-1E5A5B10B26F}"/>
                </a:ext>
              </a:extLst>
            </p:cNvPr>
            <p:cNvSpPr/>
            <p:nvPr/>
          </p:nvSpPr>
          <p:spPr>
            <a:xfrm>
              <a:off x="2084380" y="2884083"/>
              <a:ext cx="4815706" cy="1350342"/>
            </a:xfrm>
            <a:prstGeom prst="roundRect">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ja-JP" altLang="en-US" dirty="0" smtClean="0">
                  <a:solidFill>
                    <a:schemeClr val="tx1"/>
                  </a:solidFill>
                  <a:latin typeface="ＭＳ ゴシック" panose="020B0609070205080204" pitchFamily="49" charset="-128"/>
                  <a:ea typeface="ＭＳ ゴシック" panose="020B0609070205080204" pitchFamily="49" charset="-128"/>
                </a:rPr>
                <a:t>個別の相談支援活動から見出される課題を地域課題として認識することができる。</a:t>
              </a:r>
              <a:endParaRPr lang="en-US" altLang="ja-JP" dirty="0" smtClean="0">
                <a:solidFill>
                  <a:schemeClr val="tx1"/>
                </a:solidFill>
                <a:latin typeface="ＭＳ ゴシック" panose="020B0609070205080204" pitchFamily="49" charset="-128"/>
                <a:ea typeface="ＭＳ ゴシック" panose="020B0609070205080204" pitchFamily="49" charset="-128"/>
              </a:endParaRPr>
            </a:p>
            <a:p>
              <a:pPr marL="342900" indent="-342900">
                <a:buFont typeface="Arial" panose="020B0604020202020204" pitchFamily="34" charset="0"/>
                <a:buChar char="•"/>
              </a:pPr>
              <a:r>
                <a:rPr kumimoji="1" lang="ja-JP" altLang="en-US" dirty="0" smtClean="0">
                  <a:solidFill>
                    <a:schemeClr val="tx1"/>
                  </a:solidFill>
                  <a:latin typeface="ＭＳ ゴシック" panose="020B0609070205080204" pitchFamily="49" charset="-128"/>
                  <a:ea typeface="ＭＳ ゴシック" panose="020B0609070205080204" pitchFamily="49" charset="-128"/>
                </a:rPr>
                <a:t>地域課題の解消に向け、取り組むことができる。</a:t>
              </a:r>
            </a:p>
            <a:p>
              <a:pPr marL="342900" indent="-342900">
                <a:buFont typeface="Arial" panose="020B0604020202020204" pitchFamily="34" charset="0"/>
                <a:buChar char="•"/>
              </a:pPr>
              <a:r>
                <a:rPr lang="ja-JP" altLang="en-US" dirty="0" smtClean="0">
                  <a:solidFill>
                    <a:schemeClr val="tx1"/>
                  </a:solidFill>
                  <a:latin typeface="ＭＳ ゴシック" panose="020B0609070205080204" pitchFamily="49" charset="-128"/>
                  <a:ea typeface="ＭＳ ゴシック" panose="020B0609070205080204" pitchFamily="49" charset="-128"/>
                </a:rPr>
                <a:t>自身の地域の取り組み（協議会等）について、振り返ることができる。</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25" name="角丸四角形 7">
              <a:extLst>
                <a:ext uri="{FF2B5EF4-FFF2-40B4-BE49-F238E27FC236}">
                  <a16:creationId xmlns:a16="http://schemas.microsoft.com/office/drawing/2014/main" id="{81DD3B31-1F69-4F08-82AD-C053E7DF851F}"/>
                </a:ext>
              </a:extLst>
            </p:cNvPr>
            <p:cNvSpPr/>
            <p:nvPr/>
          </p:nvSpPr>
          <p:spPr>
            <a:xfrm>
              <a:off x="2084380" y="4419603"/>
              <a:ext cx="4815706" cy="1334716"/>
            </a:xfrm>
            <a:prstGeom prst="roundRect">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ja-JP" altLang="en-US" dirty="0" smtClean="0">
                  <a:solidFill>
                    <a:schemeClr val="tx1"/>
                  </a:solidFill>
                  <a:latin typeface="ＭＳ ゴシック" panose="020B0609070205080204" pitchFamily="49" charset="-128"/>
                  <a:ea typeface="ＭＳ ゴシック" panose="020B0609070205080204" pitchFamily="49" charset="-128"/>
                </a:rPr>
                <a:t>個別の相談支援活動から見出される課題を地域課題として認識することができる。</a:t>
              </a:r>
              <a:endParaRPr lang="en-US" altLang="ja-JP" dirty="0" smtClean="0">
                <a:solidFill>
                  <a:schemeClr val="tx1"/>
                </a:solidFill>
                <a:latin typeface="ＭＳ ゴシック" panose="020B0609070205080204" pitchFamily="49" charset="-128"/>
                <a:ea typeface="ＭＳ ゴシック" panose="020B0609070205080204" pitchFamily="49" charset="-128"/>
              </a:endParaRPr>
            </a:p>
            <a:p>
              <a:pPr marL="342900" indent="-342900">
                <a:buFont typeface="Arial" panose="020B0604020202020204" pitchFamily="34" charset="0"/>
                <a:buChar char="•"/>
              </a:pPr>
              <a:r>
                <a:rPr kumimoji="1" lang="ja-JP" altLang="en-US" dirty="0" smtClean="0">
                  <a:solidFill>
                    <a:schemeClr val="tx1"/>
                  </a:solidFill>
                  <a:latin typeface="ＭＳ ゴシック" panose="020B0609070205080204" pitchFamily="49" charset="-128"/>
                  <a:ea typeface="ＭＳ ゴシック" panose="020B0609070205080204" pitchFamily="49" charset="-128"/>
                </a:rPr>
                <a:t>協議会について、説明できる。</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grpSp>
      <p:sp>
        <p:nvSpPr>
          <p:cNvPr id="13" name="角丸四角形 12"/>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
        <p:nvSpPr>
          <p:cNvPr id="14" name="角丸四角形 5">
            <a:extLst>
              <a:ext uri="{FF2B5EF4-FFF2-40B4-BE49-F238E27FC236}">
                <a16:creationId xmlns:a16="http://schemas.microsoft.com/office/drawing/2014/main" id="{0B4AFEB6-C0BD-4E97-97CB-1E5A5B10B26F}"/>
              </a:ext>
            </a:extLst>
          </p:cNvPr>
          <p:cNvSpPr/>
          <p:nvPr/>
        </p:nvSpPr>
        <p:spPr>
          <a:xfrm>
            <a:off x="2483766" y="1087415"/>
            <a:ext cx="6480721" cy="1646569"/>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ja-JP" altLang="en-US" dirty="0" smtClean="0">
                <a:solidFill>
                  <a:schemeClr val="tx1"/>
                </a:solidFill>
                <a:latin typeface="ＭＳ ゴシック" panose="020B0609070205080204" pitchFamily="49" charset="-128"/>
                <a:ea typeface="ＭＳ ゴシック" panose="020B0609070205080204" pitchFamily="49" charset="-128"/>
              </a:rPr>
              <a:t>個別の相談支援活動から見出される課題を地域課題として認識することができる。</a:t>
            </a:r>
            <a:endParaRPr lang="en-US" altLang="ja-JP" dirty="0" smtClean="0">
              <a:solidFill>
                <a:schemeClr val="tx1"/>
              </a:solidFill>
              <a:latin typeface="ＭＳ ゴシック" panose="020B0609070205080204" pitchFamily="49" charset="-128"/>
              <a:ea typeface="ＭＳ ゴシック" panose="020B0609070205080204" pitchFamily="49" charset="-128"/>
            </a:endParaRPr>
          </a:p>
          <a:p>
            <a:pPr marL="342900" indent="-342900">
              <a:buFont typeface="Arial" panose="020B0604020202020204" pitchFamily="34" charset="0"/>
              <a:buChar char="•"/>
            </a:pPr>
            <a:r>
              <a:rPr lang="ja-JP" altLang="en-US" dirty="0">
                <a:solidFill>
                  <a:schemeClr val="tx1"/>
                </a:solidFill>
                <a:latin typeface="ＭＳ ゴシック" panose="020B0609070205080204" pitchFamily="49" charset="-128"/>
                <a:ea typeface="ＭＳ ゴシック" panose="020B0609070205080204" pitchFamily="49" charset="-128"/>
              </a:rPr>
              <a:t>協議会を運営し、</a:t>
            </a:r>
            <a:r>
              <a:rPr kumimoji="1" lang="ja-JP" altLang="en-US" dirty="0" smtClean="0">
                <a:solidFill>
                  <a:schemeClr val="tx1"/>
                </a:solidFill>
                <a:latin typeface="ＭＳ ゴシック" panose="020B0609070205080204" pitchFamily="49" charset="-128"/>
                <a:ea typeface="ＭＳ ゴシック" panose="020B0609070205080204" pitchFamily="49" charset="-128"/>
              </a:rPr>
              <a:t>地域課題の解消に向け、取り組むことができる。</a:t>
            </a:r>
            <a:endParaRPr kumimoji="1" lang="en-US" altLang="ja-JP" dirty="0" smtClean="0">
              <a:solidFill>
                <a:schemeClr val="tx1"/>
              </a:solidFill>
              <a:latin typeface="ＭＳ ゴシック" panose="020B0609070205080204" pitchFamily="49" charset="-128"/>
              <a:ea typeface="ＭＳ ゴシック" panose="020B0609070205080204" pitchFamily="49" charset="-128"/>
            </a:endParaRPr>
          </a:p>
          <a:p>
            <a:pPr marL="342900" indent="-342900">
              <a:buFont typeface="Arial" panose="020B0604020202020204" pitchFamily="34" charset="0"/>
              <a:buChar char="•"/>
            </a:pPr>
            <a:r>
              <a:rPr kumimoji="1" lang="ja-JP" altLang="en-US" dirty="0" smtClean="0">
                <a:solidFill>
                  <a:schemeClr val="tx1"/>
                </a:solidFill>
                <a:latin typeface="ＭＳ ゴシック" panose="020B0609070205080204" pitchFamily="49" charset="-128"/>
                <a:ea typeface="ＭＳ ゴシック" panose="020B0609070205080204" pitchFamily="49" charset="-128"/>
              </a:rPr>
              <a:t>地域（住民）や他分野の機関等との関係性を構築することができる。</a:t>
            </a: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5163204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39552" y="404664"/>
            <a:ext cx="5112568" cy="892552"/>
          </a:xfrm>
          <a:prstGeom prst="rect">
            <a:avLst/>
          </a:prstGeom>
          <a:noFill/>
        </p:spPr>
        <p:txBody>
          <a:bodyPr wrap="square" rtlCol="0">
            <a:spAutoFit/>
          </a:bodyPr>
          <a:lstStyle/>
          <a:p>
            <a:r>
              <a:rPr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ソーシャルワークの援助</a:t>
            </a:r>
            <a:r>
              <a:rPr lang="ja-JP" altLang="en-US" sz="280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技術</a:t>
            </a:r>
            <a:r>
              <a:rPr lang="ja-JP" altLang="en-US" sz="2400" smtClean="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（間接・</a:t>
            </a:r>
            <a:r>
              <a:rPr lang="ja-JP" altLang="en-US" sz="24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関連技術等）</a:t>
            </a:r>
            <a:endParaRPr kumimoji="1" lang="ja-JP" altLang="en-US" sz="24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7" name="コンテンツ プレースホルダー 2">
            <a:extLst>
              <a:ext uri="{FF2B5EF4-FFF2-40B4-BE49-F238E27FC236}">
                <a16:creationId xmlns:a16="http://schemas.microsoft.com/office/drawing/2014/main" id="{FFC705D1-5901-4D24-B1B4-7CCDFFF811AE}"/>
              </a:ext>
            </a:extLst>
          </p:cNvPr>
          <p:cNvSpPr txBox="1">
            <a:spLocks/>
          </p:cNvSpPr>
          <p:nvPr/>
        </p:nvSpPr>
        <p:spPr>
          <a:xfrm>
            <a:off x="645740" y="1475241"/>
            <a:ext cx="7886700" cy="4690064"/>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buFont typeface="Wingdings" panose="05000000000000000000" pitchFamily="2" charset="2"/>
              <a:buChar char="p"/>
            </a:pPr>
            <a:r>
              <a:rPr lang="ja-JP" altLang="en-US" sz="2400" dirty="0">
                <a:latin typeface="ＭＳ ゴシック" panose="020B0609070205080204" pitchFamily="49" charset="-128"/>
                <a:ea typeface="ＭＳ ゴシック" panose="020B0609070205080204" pitchFamily="49" charset="-128"/>
              </a:rPr>
              <a:t>その他の技術</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ソーシャルアクション（社会活動法）</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社会福祉調査</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計画策定（行政計画）</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社会福祉運営管理</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ケアマネジメント</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ネットワーキング</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スーパービジョン</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カウンセリング</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コンサルテーション</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Meiryo UI" panose="020B0604030504040204" pitchFamily="50" charset="-128"/>
              <a:ea typeface="Meiryo UI" panose="020B0604030504040204" pitchFamily="50" charset="-128"/>
            </a:endParaRPr>
          </a:p>
        </p:txBody>
      </p:sp>
      <p:sp>
        <p:nvSpPr>
          <p:cNvPr id="8" name="角丸四角形 7"/>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9665331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67544" y="72603"/>
            <a:ext cx="5364088" cy="954107"/>
          </a:xfrm>
          <a:prstGeom prst="rect">
            <a:avLst/>
          </a:prstGeom>
          <a:noFill/>
        </p:spPr>
        <p:txBody>
          <a:bodyPr wrap="square" rtlCol="0">
            <a:spAutoFit/>
          </a:bodyPr>
          <a:lstStyle/>
          <a:p>
            <a:r>
              <a:rPr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ソーシャルワークの介入領域と援助技術の例</a:t>
            </a:r>
            <a:endPar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8" name="フッター プレースホルダ 1">
            <a:extLst>
              <a:ext uri="{FF2B5EF4-FFF2-40B4-BE49-F238E27FC236}">
                <a16:creationId xmlns:a16="http://schemas.microsoft.com/office/drawing/2014/main" id="{EA56863C-E2EB-47E1-BA48-A54114596603}"/>
              </a:ext>
            </a:extLst>
          </p:cNvPr>
          <p:cNvSpPr txBox="1">
            <a:spLocks/>
          </p:cNvSpPr>
          <p:nvPr/>
        </p:nvSpPr>
        <p:spPr>
          <a:xfrm>
            <a:off x="4572000" y="6304235"/>
            <a:ext cx="45720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t>出所：長野県社会福祉協議会（</a:t>
            </a:r>
            <a:r>
              <a:rPr lang="en-US" altLang="ja-JP" dirty="0"/>
              <a:t>2019</a:t>
            </a:r>
            <a:r>
              <a:rPr lang="ja-JP" altLang="en-US" dirty="0"/>
              <a:t>）</a:t>
            </a:r>
            <a:r>
              <a:rPr lang="en-US" altLang="ja-JP" dirty="0"/>
              <a:t>『</a:t>
            </a:r>
            <a:r>
              <a:rPr lang="ja-JP" altLang="en-US" dirty="0"/>
              <a:t>地域共生・信州　創刊号</a:t>
            </a:r>
            <a:r>
              <a:rPr lang="en-US" altLang="ja-JP" dirty="0"/>
              <a:t>』</a:t>
            </a:r>
            <a:endParaRPr lang="ja-JP" altLang="en-US" dirty="0"/>
          </a:p>
        </p:txBody>
      </p:sp>
      <p:sp>
        <p:nvSpPr>
          <p:cNvPr id="5" name="正方形/長方形 4"/>
          <p:cNvSpPr/>
          <p:nvPr/>
        </p:nvSpPr>
        <p:spPr>
          <a:xfrm>
            <a:off x="1006141" y="4293096"/>
            <a:ext cx="2304256" cy="194421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7" name="テキスト ボックス 6"/>
          <p:cNvSpPr txBox="1"/>
          <p:nvPr/>
        </p:nvSpPr>
        <p:spPr>
          <a:xfrm>
            <a:off x="1006141" y="4302495"/>
            <a:ext cx="2304256" cy="369332"/>
          </a:xfrm>
          <a:prstGeom prst="rect">
            <a:avLst/>
          </a:prstGeom>
          <a:solidFill>
            <a:schemeClr val="bg1">
              <a:lumMod val="95000"/>
            </a:schemeClr>
          </a:solidFill>
        </p:spPr>
        <p:txBody>
          <a:bodyPr wrap="square" rtlCol="0">
            <a:spAutoFit/>
          </a:bodyPr>
          <a:lstStyle/>
          <a:p>
            <a:pPr algn="ctr"/>
            <a:r>
              <a:rPr kumimoji="1" lang="ja-JP" altLang="en-US" dirty="0" smtClean="0">
                <a:latin typeface="+mn-ea"/>
              </a:rPr>
              <a:t>個人・家族（ミクロ）</a:t>
            </a:r>
            <a:endParaRPr kumimoji="1" lang="ja-JP" altLang="en-US" dirty="0">
              <a:latin typeface="+mn-ea"/>
            </a:endParaRPr>
          </a:p>
        </p:txBody>
      </p:sp>
      <p:sp>
        <p:nvSpPr>
          <p:cNvPr id="9" name="正方形/長方形 8"/>
          <p:cNvSpPr/>
          <p:nvPr/>
        </p:nvSpPr>
        <p:spPr>
          <a:xfrm>
            <a:off x="1006141" y="2753852"/>
            <a:ext cx="4320480" cy="348346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1" name="テキスト ボックス 10"/>
          <p:cNvSpPr txBox="1"/>
          <p:nvPr/>
        </p:nvSpPr>
        <p:spPr>
          <a:xfrm>
            <a:off x="2719817" y="2756937"/>
            <a:ext cx="2401619" cy="369332"/>
          </a:xfrm>
          <a:prstGeom prst="rect">
            <a:avLst/>
          </a:prstGeom>
          <a:solidFill>
            <a:schemeClr val="bg1">
              <a:lumMod val="95000"/>
            </a:schemeClr>
          </a:solidFill>
        </p:spPr>
        <p:txBody>
          <a:bodyPr wrap="none" rtlCol="0">
            <a:spAutoFit/>
          </a:bodyPr>
          <a:lstStyle/>
          <a:p>
            <a:r>
              <a:rPr lang="ja-JP" altLang="en-US" dirty="0">
                <a:latin typeface="+mn-ea"/>
              </a:rPr>
              <a:t>集団</a:t>
            </a:r>
            <a:r>
              <a:rPr kumimoji="1" lang="ja-JP" altLang="en-US" dirty="0" smtClean="0">
                <a:latin typeface="+mn-ea"/>
              </a:rPr>
              <a:t>・組織・地域（メゾ）</a:t>
            </a:r>
            <a:endParaRPr kumimoji="1" lang="ja-JP" altLang="en-US" dirty="0">
              <a:latin typeface="+mn-ea"/>
            </a:endParaRPr>
          </a:p>
        </p:txBody>
      </p:sp>
      <p:sp>
        <p:nvSpPr>
          <p:cNvPr id="12" name="正方形/長方形 11"/>
          <p:cNvSpPr/>
          <p:nvPr/>
        </p:nvSpPr>
        <p:spPr>
          <a:xfrm>
            <a:off x="1006141" y="1189631"/>
            <a:ext cx="7056784" cy="50476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3" name="テキスト ボックス 12"/>
          <p:cNvSpPr txBox="1"/>
          <p:nvPr/>
        </p:nvSpPr>
        <p:spPr>
          <a:xfrm>
            <a:off x="5876108" y="1197415"/>
            <a:ext cx="2047355" cy="369332"/>
          </a:xfrm>
          <a:prstGeom prst="rect">
            <a:avLst/>
          </a:prstGeom>
          <a:solidFill>
            <a:schemeClr val="bg1">
              <a:lumMod val="95000"/>
            </a:schemeClr>
          </a:solidFill>
        </p:spPr>
        <p:txBody>
          <a:bodyPr wrap="none" rtlCol="0">
            <a:spAutoFit/>
          </a:bodyPr>
          <a:lstStyle/>
          <a:p>
            <a:r>
              <a:rPr kumimoji="1" lang="ja-JP" altLang="en-US" dirty="0" smtClean="0">
                <a:latin typeface="+mn-ea"/>
              </a:rPr>
              <a:t>社会・制度（マクロ）</a:t>
            </a:r>
            <a:endParaRPr kumimoji="1" lang="ja-JP" altLang="en-US" dirty="0">
              <a:latin typeface="+mn-ea"/>
            </a:endParaRPr>
          </a:p>
        </p:txBody>
      </p:sp>
      <p:sp>
        <p:nvSpPr>
          <p:cNvPr id="14" name="テキスト ボックス 13"/>
          <p:cNvSpPr txBox="1"/>
          <p:nvPr/>
        </p:nvSpPr>
        <p:spPr>
          <a:xfrm>
            <a:off x="1539559" y="5794662"/>
            <a:ext cx="1625766" cy="369332"/>
          </a:xfrm>
          <a:prstGeom prst="rect">
            <a:avLst/>
          </a:prstGeom>
          <a:noFill/>
        </p:spPr>
        <p:txBody>
          <a:bodyPr wrap="none" rtlCol="0">
            <a:spAutoFit/>
          </a:bodyPr>
          <a:lstStyle/>
          <a:p>
            <a:r>
              <a:rPr kumimoji="1" lang="ja-JP" altLang="en-US" dirty="0" smtClean="0">
                <a:latin typeface="+mn-ea"/>
              </a:rPr>
              <a:t>ニーズキャッチ</a:t>
            </a:r>
            <a:endParaRPr kumimoji="1" lang="ja-JP" altLang="en-US" dirty="0">
              <a:latin typeface="+mn-ea"/>
            </a:endParaRPr>
          </a:p>
        </p:txBody>
      </p:sp>
      <p:sp>
        <p:nvSpPr>
          <p:cNvPr id="15" name="テキスト ボックス 14"/>
          <p:cNvSpPr txBox="1"/>
          <p:nvPr/>
        </p:nvSpPr>
        <p:spPr>
          <a:xfrm>
            <a:off x="2281006" y="5232607"/>
            <a:ext cx="1787669" cy="369332"/>
          </a:xfrm>
          <a:prstGeom prst="rect">
            <a:avLst/>
          </a:prstGeom>
          <a:solidFill>
            <a:schemeClr val="bg1"/>
          </a:solidFill>
        </p:spPr>
        <p:txBody>
          <a:bodyPr wrap="none" rtlCol="0">
            <a:spAutoFit/>
          </a:bodyPr>
          <a:lstStyle/>
          <a:p>
            <a:r>
              <a:rPr lang="ja-JP" altLang="en-US" dirty="0" smtClean="0">
                <a:latin typeface="+mn-ea"/>
              </a:rPr>
              <a:t>個別アセスメント</a:t>
            </a:r>
            <a:endParaRPr kumimoji="1" lang="ja-JP" altLang="en-US" dirty="0">
              <a:latin typeface="+mn-ea"/>
            </a:endParaRPr>
          </a:p>
        </p:txBody>
      </p:sp>
      <p:sp>
        <p:nvSpPr>
          <p:cNvPr id="16" name="テキスト ボックス 15"/>
          <p:cNvSpPr txBox="1"/>
          <p:nvPr/>
        </p:nvSpPr>
        <p:spPr>
          <a:xfrm>
            <a:off x="5043378" y="3105005"/>
            <a:ext cx="1107996" cy="369332"/>
          </a:xfrm>
          <a:prstGeom prst="rect">
            <a:avLst/>
          </a:prstGeom>
          <a:solidFill>
            <a:schemeClr val="bg1"/>
          </a:solidFill>
        </p:spPr>
        <p:txBody>
          <a:bodyPr wrap="none" rtlCol="0">
            <a:spAutoFit/>
          </a:bodyPr>
          <a:lstStyle/>
          <a:p>
            <a:r>
              <a:rPr kumimoji="1" lang="ja-JP" altLang="en-US" dirty="0" smtClean="0">
                <a:latin typeface="+mn-ea"/>
              </a:rPr>
              <a:t>社会調査</a:t>
            </a:r>
            <a:endParaRPr kumimoji="1" lang="ja-JP" altLang="en-US" dirty="0">
              <a:latin typeface="+mn-ea"/>
            </a:endParaRPr>
          </a:p>
        </p:txBody>
      </p:sp>
      <p:sp>
        <p:nvSpPr>
          <p:cNvPr id="17" name="テキスト ボックス 16"/>
          <p:cNvSpPr txBox="1"/>
          <p:nvPr/>
        </p:nvSpPr>
        <p:spPr>
          <a:xfrm>
            <a:off x="3570482" y="4160190"/>
            <a:ext cx="1787669" cy="369332"/>
          </a:xfrm>
          <a:prstGeom prst="rect">
            <a:avLst/>
          </a:prstGeom>
          <a:noFill/>
        </p:spPr>
        <p:txBody>
          <a:bodyPr wrap="none" rtlCol="0">
            <a:spAutoFit/>
          </a:bodyPr>
          <a:lstStyle/>
          <a:p>
            <a:r>
              <a:rPr lang="ja-JP" altLang="en-US" dirty="0" smtClean="0">
                <a:latin typeface="+mn-ea"/>
              </a:rPr>
              <a:t>組織アセスメント</a:t>
            </a:r>
            <a:endParaRPr kumimoji="1" lang="ja-JP" altLang="en-US" dirty="0">
              <a:latin typeface="+mn-ea"/>
            </a:endParaRPr>
          </a:p>
        </p:txBody>
      </p:sp>
      <p:sp>
        <p:nvSpPr>
          <p:cNvPr id="18" name="テキスト ボックス 17"/>
          <p:cNvSpPr txBox="1"/>
          <p:nvPr/>
        </p:nvSpPr>
        <p:spPr>
          <a:xfrm>
            <a:off x="4099524" y="3531330"/>
            <a:ext cx="1795684" cy="369332"/>
          </a:xfrm>
          <a:prstGeom prst="rect">
            <a:avLst/>
          </a:prstGeom>
          <a:solidFill>
            <a:schemeClr val="bg1"/>
          </a:solidFill>
        </p:spPr>
        <p:txBody>
          <a:bodyPr wrap="none" rtlCol="0">
            <a:spAutoFit/>
          </a:bodyPr>
          <a:lstStyle/>
          <a:p>
            <a:r>
              <a:rPr lang="ja-JP" altLang="en-US" smtClean="0">
                <a:latin typeface="+mn-ea"/>
              </a:rPr>
              <a:t>ネットワーキング</a:t>
            </a:r>
            <a:endParaRPr kumimoji="1" lang="ja-JP" altLang="en-US" dirty="0">
              <a:latin typeface="+mn-ea"/>
            </a:endParaRPr>
          </a:p>
        </p:txBody>
      </p:sp>
      <p:sp>
        <p:nvSpPr>
          <p:cNvPr id="20" name="テキスト ボックス 19"/>
          <p:cNvSpPr txBox="1"/>
          <p:nvPr/>
        </p:nvSpPr>
        <p:spPr>
          <a:xfrm>
            <a:off x="5416236" y="2531330"/>
            <a:ext cx="1800493" cy="369332"/>
          </a:xfrm>
          <a:prstGeom prst="rect">
            <a:avLst/>
          </a:prstGeom>
          <a:noFill/>
        </p:spPr>
        <p:txBody>
          <a:bodyPr wrap="none" rtlCol="0">
            <a:spAutoFit/>
          </a:bodyPr>
          <a:lstStyle/>
          <a:p>
            <a:r>
              <a:rPr kumimoji="1" lang="ja-JP" altLang="en-US" dirty="0" smtClean="0">
                <a:latin typeface="+mn-ea"/>
              </a:rPr>
              <a:t>社会資源の開発</a:t>
            </a:r>
            <a:endParaRPr kumimoji="1" lang="ja-JP" altLang="en-US" dirty="0">
              <a:latin typeface="+mn-ea"/>
            </a:endParaRPr>
          </a:p>
        </p:txBody>
      </p:sp>
      <p:sp>
        <p:nvSpPr>
          <p:cNvPr id="21" name="テキスト ボックス 20"/>
          <p:cNvSpPr txBox="1"/>
          <p:nvPr/>
        </p:nvSpPr>
        <p:spPr>
          <a:xfrm>
            <a:off x="6013966" y="2015135"/>
            <a:ext cx="2159566" cy="369332"/>
          </a:xfrm>
          <a:prstGeom prst="rect">
            <a:avLst/>
          </a:prstGeom>
          <a:noFill/>
        </p:spPr>
        <p:txBody>
          <a:bodyPr wrap="none" rtlCol="0">
            <a:spAutoFit/>
          </a:bodyPr>
          <a:lstStyle/>
          <a:p>
            <a:r>
              <a:rPr lang="ja-JP" altLang="en-US" dirty="0" smtClean="0">
                <a:latin typeface="+mn-ea"/>
              </a:rPr>
              <a:t>ソーシャル</a:t>
            </a:r>
            <a:r>
              <a:rPr lang="ja-JP" altLang="en-US" dirty="0">
                <a:latin typeface="+mn-ea"/>
              </a:rPr>
              <a:t>アクション</a:t>
            </a:r>
            <a:endParaRPr kumimoji="1" lang="ja-JP" altLang="en-US" dirty="0">
              <a:latin typeface="+mn-ea"/>
            </a:endParaRPr>
          </a:p>
        </p:txBody>
      </p:sp>
      <p:sp>
        <p:nvSpPr>
          <p:cNvPr id="22" name="テキスト ボックス 21"/>
          <p:cNvSpPr txBox="1"/>
          <p:nvPr/>
        </p:nvSpPr>
        <p:spPr>
          <a:xfrm>
            <a:off x="6745738" y="1640178"/>
            <a:ext cx="2146742" cy="369332"/>
          </a:xfrm>
          <a:prstGeom prst="rect">
            <a:avLst/>
          </a:prstGeom>
          <a:solidFill>
            <a:schemeClr val="bg1"/>
          </a:solidFill>
        </p:spPr>
        <p:txBody>
          <a:bodyPr wrap="none" rtlCol="0">
            <a:spAutoFit/>
          </a:bodyPr>
          <a:lstStyle/>
          <a:p>
            <a:r>
              <a:rPr lang="ja-JP" altLang="en-US" dirty="0" smtClean="0">
                <a:latin typeface="+mn-ea"/>
              </a:rPr>
              <a:t>政策提言・制度要望</a:t>
            </a:r>
            <a:endParaRPr kumimoji="1" lang="ja-JP" altLang="en-US" dirty="0">
              <a:latin typeface="+mn-ea"/>
            </a:endParaRPr>
          </a:p>
        </p:txBody>
      </p:sp>
      <p:sp>
        <p:nvSpPr>
          <p:cNvPr id="19" name="テキスト ボックス 18"/>
          <p:cNvSpPr txBox="1"/>
          <p:nvPr/>
        </p:nvSpPr>
        <p:spPr>
          <a:xfrm>
            <a:off x="3029123" y="4679246"/>
            <a:ext cx="1553630" cy="369332"/>
          </a:xfrm>
          <a:prstGeom prst="rect">
            <a:avLst/>
          </a:prstGeom>
          <a:solidFill>
            <a:schemeClr val="bg1"/>
          </a:solidFill>
        </p:spPr>
        <p:txBody>
          <a:bodyPr wrap="none" rtlCol="0">
            <a:spAutoFit/>
          </a:bodyPr>
          <a:lstStyle/>
          <a:p>
            <a:r>
              <a:rPr kumimoji="1" lang="ja-JP" altLang="en-US" dirty="0" smtClean="0">
                <a:latin typeface="+mn-ea"/>
              </a:rPr>
              <a:t>エンパワメント</a:t>
            </a:r>
            <a:endParaRPr kumimoji="1" lang="ja-JP" altLang="en-US" dirty="0">
              <a:latin typeface="+mn-ea"/>
            </a:endParaRPr>
          </a:p>
        </p:txBody>
      </p:sp>
      <p:sp>
        <p:nvSpPr>
          <p:cNvPr id="23" name="角丸四角形 22"/>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17601362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39552" y="457508"/>
            <a:ext cx="8640960" cy="523220"/>
          </a:xfrm>
          <a:prstGeom prst="rect">
            <a:avLst/>
          </a:prstGeom>
          <a:noFill/>
        </p:spPr>
        <p:txBody>
          <a:bodyPr wrap="square" rtlCol="0">
            <a:spAutoFit/>
          </a:bodyPr>
          <a:lstStyle/>
          <a:p>
            <a:r>
              <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スーパービジョンと事例検討の相違点</a:t>
            </a:r>
          </a:p>
        </p:txBody>
      </p:sp>
      <p:sp>
        <p:nvSpPr>
          <p:cNvPr id="7" name="コンテンツ プレースホルダー 2">
            <a:extLst>
              <a:ext uri="{FF2B5EF4-FFF2-40B4-BE49-F238E27FC236}">
                <a16:creationId xmlns:a16="http://schemas.microsoft.com/office/drawing/2014/main" id="{1B8108C9-86F8-487F-A569-F6BBE8633884}"/>
              </a:ext>
            </a:extLst>
          </p:cNvPr>
          <p:cNvSpPr txBox="1">
            <a:spLocks/>
          </p:cNvSpPr>
          <p:nvPr/>
        </p:nvSpPr>
        <p:spPr>
          <a:xfrm>
            <a:off x="628650" y="1303867"/>
            <a:ext cx="7886700" cy="519006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buFont typeface="Wingdings" panose="05000000000000000000" pitchFamily="2" charset="2"/>
              <a:buChar char="p"/>
            </a:pPr>
            <a:r>
              <a:rPr lang="ja-JP" altLang="en-US" sz="2400" dirty="0">
                <a:latin typeface="ＭＳ ゴシック" panose="020B0609070205080204" pitchFamily="49" charset="-128"/>
                <a:ea typeface="ＭＳ ゴシック" panose="020B0609070205080204" pitchFamily="49" charset="-128"/>
              </a:rPr>
              <a:t>事例検討</a:t>
            </a:r>
            <a:endParaRPr lang="en-US" altLang="ja-JP" sz="2400" dirty="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400" dirty="0">
                <a:solidFill>
                  <a:srgbClr val="FF0000"/>
                </a:solidFill>
                <a:latin typeface="ＭＳ ゴシック" panose="020B0609070205080204" pitchFamily="49" charset="-128"/>
                <a:ea typeface="ＭＳ ゴシック" panose="020B0609070205080204" pitchFamily="49" charset="-128"/>
              </a:rPr>
              <a:t>対象事例の支援方法を検討する。</a:t>
            </a:r>
            <a:r>
              <a:rPr lang="ja-JP" altLang="en-US" sz="2400" dirty="0">
                <a:latin typeface="ＭＳ ゴシック" panose="020B0609070205080204" pitchFamily="49" charset="-128"/>
                <a:ea typeface="ＭＳ ゴシック" panose="020B0609070205080204" pitchFamily="49" charset="-128"/>
              </a:rPr>
              <a:t>よりよい支援方法はどのようなものか？グループ討議を行うことも多い。実践知を養うのに適している。</a:t>
            </a:r>
          </a:p>
          <a:p>
            <a:pPr marL="0" indent="0">
              <a:buFont typeface="Arial" pitchFamily="34" charset="0"/>
              <a:buNone/>
            </a:pPr>
            <a:endParaRPr lang="en-US" altLang="ja-JP" sz="2400" dirty="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p"/>
            </a:pPr>
            <a:r>
              <a:rPr lang="ja-JP" altLang="en-US" sz="2400" dirty="0">
                <a:latin typeface="ＭＳ ゴシック" panose="020B0609070205080204" pitchFamily="49" charset="-128"/>
                <a:ea typeface="ＭＳ ゴシック" panose="020B0609070205080204" pitchFamily="49" charset="-128"/>
              </a:rPr>
              <a:t>スーパービジョン</a:t>
            </a:r>
            <a:endParaRPr lang="en-US" altLang="ja-JP" sz="2400" dirty="0">
              <a:latin typeface="ＭＳ ゴシック" panose="020B0609070205080204" pitchFamily="49" charset="-128"/>
              <a:ea typeface="ＭＳ ゴシック" panose="020B0609070205080204" pitchFamily="49" charset="-128"/>
            </a:endParaRPr>
          </a:p>
          <a:p>
            <a:pPr marL="0" indent="0">
              <a:buFont typeface="Arial" pitchFamily="34" charset="0"/>
              <a:buNone/>
            </a:pPr>
            <a:r>
              <a:rPr lang="ja-JP" altLang="en-US" sz="2400" dirty="0">
                <a:latin typeface="ＭＳ ゴシック" panose="020B0609070205080204" pitchFamily="49" charset="-128"/>
                <a:ea typeface="ＭＳ ゴシック" panose="020B0609070205080204" pitchFamily="49" charset="-128"/>
              </a:rPr>
              <a:t>スーパーバイジーが利用者（クライエント）にどのよう</a:t>
            </a:r>
            <a:r>
              <a:rPr lang="ja-JP" altLang="en-US" sz="2400" dirty="0" smtClean="0">
                <a:latin typeface="ＭＳ ゴシック" panose="020B0609070205080204" pitchFamily="49" charset="-128"/>
                <a:ea typeface="ＭＳ ゴシック" panose="020B0609070205080204" pitchFamily="49" charset="-128"/>
              </a:rPr>
              <a:t>な</a:t>
            </a:r>
            <a:r>
              <a:rPr lang="ja-JP" altLang="en-US" sz="2400" dirty="0">
                <a:latin typeface="ＭＳ ゴシック" panose="020B0609070205080204" pitchFamily="49" charset="-128"/>
                <a:ea typeface="ＭＳ ゴシック" panose="020B0609070205080204" pitchFamily="49" charset="-128"/>
              </a:rPr>
              <a:t>関</a:t>
            </a:r>
            <a:r>
              <a:rPr lang="ja-JP" altLang="en-US" sz="2400" dirty="0" smtClean="0">
                <a:latin typeface="ＭＳ ゴシック" panose="020B0609070205080204" pitchFamily="49" charset="-128"/>
                <a:ea typeface="ＭＳ ゴシック" panose="020B0609070205080204" pitchFamily="49" charset="-128"/>
              </a:rPr>
              <a:t>わりを</a:t>
            </a:r>
            <a:r>
              <a:rPr lang="ja-JP" altLang="en-US" sz="2400" dirty="0">
                <a:latin typeface="ＭＳ ゴシック" panose="020B0609070205080204" pitchFamily="49" charset="-128"/>
                <a:ea typeface="ＭＳ ゴシック" panose="020B0609070205080204" pitchFamily="49" charset="-128"/>
              </a:rPr>
              <a:t>しているのか。そこで、スーパーバイジーが何を考え、何を感じ、何を学ぼうとしているのかを、スーパーバイザーがくみ取り、</a:t>
            </a:r>
            <a:r>
              <a:rPr lang="ja-JP" altLang="en-US" sz="2400" dirty="0">
                <a:solidFill>
                  <a:srgbClr val="FF0000"/>
                </a:solidFill>
                <a:latin typeface="ＭＳ ゴシック" panose="020B0609070205080204" pitchFamily="49" charset="-128"/>
                <a:ea typeface="ＭＳ ゴシック" panose="020B0609070205080204" pitchFamily="49" charset="-128"/>
              </a:rPr>
              <a:t>スーパーバイジーの学びをより深めていく作業。</a:t>
            </a:r>
            <a:r>
              <a:rPr lang="ja-JP" altLang="en-US" sz="2400" dirty="0">
                <a:latin typeface="ＭＳ ゴシック" panose="020B0609070205080204" pitchFamily="49" charset="-128"/>
                <a:ea typeface="ＭＳ ゴシック" panose="020B0609070205080204" pitchFamily="49" charset="-128"/>
              </a:rPr>
              <a:t>事例はそのための素材として使用される。時間をかけながら人材育成をするのに適している。</a:t>
            </a:r>
            <a:endParaRPr lang="en-US" altLang="ja-JP" sz="2400" dirty="0">
              <a:latin typeface="ＭＳ ゴシック" panose="020B0609070205080204" pitchFamily="49" charset="-128"/>
              <a:ea typeface="ＭＳ ゴシック" panose="020B0609070205080204" pitchFamily="49" charset="-128"/>
            </a:endParaRPr>
          </a:p>
        </p:txBody>
      </p:sp>
      <p:sp>
        <p:nvSpPr>
          <p:cNvPr id="8" name="角丸四角形 7"/>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8298932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39552" y="404664"/>
            <a:ext cx="6336704" cy="523220"/>
          </a:xfrm>
          <a:prstGeom prst="rect">
            <a:avLst/>
          </a:prstGeom>
          <a:noFill/>
        </p:spPr>
        <p:txBody>
          <a:bodyPr wrap="square" rtlCol="0">
            <a:spAutoFit/>
          </a:bodyPr>
          <a:lstStyle/>
          <a:p>
            <a:r>
              <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まとめ（この科目のポイント）</a:t>
            </a:r>
          </a:p>
        </p:txBody>
      </p:sp>
      <p:sp>
        <p:nvSpPr>
          <p:cNvPr id="8" name="テキスト ボックス 7"/>
          <p:cNvSpPr txBox="1"/>
          <p:nvPr/>
        </p:nvSpPr>
        <p:spPr>
          <a:xfrm>
            <a:off x="611560" y="1178743"/>
            <a:ext cx="8640960" cy="4770537"/>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cs typeface="メイリオ" pitchFamily="50" charset="-128"/>
              </a:rPr>
              <a:t>① はじめに</a:t>
            </a:r>
          </a:p>
          <a:p>
            <a:pPr>
              <a:lnSpc>
                <a:spcPts val="1200"/>
              </a:lnSpc>
            </a:pPr>
            <a:endParaRPr lang="en-US" altLang="ja-JP" sz="24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400" smtClean="0">
                <a:latin typeface="ＭＳ ゴシック" panose="020B0609070205080204" pitchFamily="49" charset="-128"/>
                <a:ea typeface="ＭＳ ゴシック" panose="020B0609070205080204" pitchFamily="49" charset="-128"/>
                <a:cs typeface="メイリオ" pitchFamily="50" charset="-128"/>
              </a:rPr>
              <a:t>② ケアマネジメント</a:t>
            </a:r>
            <a:endParaRPr lang="ja-JP" altLang="en-US" sz="24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400" smtClean="0">
                <a:latin typeface="ＭＳ ゴシック" panose="020B0609070205080204" pitchFamily="49" charset="-128"/>
                <a:ea typeface="ＭＳ ゴシック" panose="020B0609070205080204" pitchFamily="49" charset="-128"/>
                <a:cs typeface="メイリオ" pitchFamily="50" charset="-128"/>
              </a:rPr>
              <a:t>　・歴史</a:t>
            </a:r>
            <a:r>
              <a:rPr lang="ja-JP" altLang="en-US" sz="2400" dirty="0">
                <a:latin typeface="ＭＳ ゴシック" panose="020B0609070205080204" pitchFamily="49" charset="-128"/>
                <a:ea typeface="ＭＳ ゴシック" panose="020B0609070205080204" pitchFamily="49" charset="-128"/>
                <a:cs typeface="メイリオ" pitchFamily="50" charset="-128"/>
              </a:rPr>
              <a:t>と目的</a:t>
            </a:r>
            <a:endParaRPr lang="en-US" altLang="ja-JP" sz="24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400" smtClean="0">
                <a:latin typeface="ＭＳ ゴシック" panose="020B0609070205080204" pitchFamily="49" charset="-128"/>
                <a:ea typeface="ＭＳ ゴシック" panose="020B0609070205080204" pitchFamily="49" charset="-128"/>
                <a:cs typeface="メイリオ" pitchFamily="50" charset="-128"/>
              </a:rPr>
              <a:t>　・基本的</a:t>
            </a:r>
            <a:r>
              <a:rPr lang="ja-JP" altLang="en-US" sz="2400" dirty="0">
                <a:latin typeface="ＭＳ ゴシック" panose="020B0609070205080204" pitchFamily="49" charset="-128"/>
                <a:ea typeface="ＭＳ ゴシック" panose="020B0609070205080204" pitchFamily="49" charset="-128"/>
                <a:cs typeface="メイリオ" pitchFamily="50" charset="-128"/>
              </a:rPr>
              <a:t>構造とプロセス</a:t>
            </a:r>
            <a:endParaRPr lang="en-US" altLang="ja-JP" sz="2400" dirty="0">
              <a:latin typeface="ＭＳ ゴシック" panose="020B0609070205080204" pitchFamily="49" charset="-128"/>
              <a:ea typeface="ＭＳ ゴシック" panose="020B0609070205080204" pitchFamily="49" charset="-128"/>
              <a:cs typeface="メイリオ" pitchFamily="50" charset="-128"/>
            </a:endParaRPr>
          </a:p>
          <a:p>
            <a:pPr>
              <a:lnSpc>
                <a:spcPts val="1200"/>
              </a:lnSpc>
            </a:pPr>
            <a:endParaRPr lang="ja-JP" altLang="en-US" sz="24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400" smtClean="0">
                <a:latin typeface="ＭＳ ゴシック" panose="020B0609070205080204" pitchFamily="49" charset="-128"/>
                <a:ea typeface="ＭＳ ゴシック" panose="020B0609070205080204" pitchFamily="49" charset="-128"/>
                <a:cs typeface="メイリオ" pitchFamily="50" charset="-128"/>
              </a:rPr>
              <a:t>③ 相談</a:t>
            </a:r>
            <a:r>
              <a:rPr lang="ja-JP" altLang="en-US" sz="2400" dirty="0" smtClean="0">
                <a:latin typeface="ＭＳ ゴシック" panose="020B0609070205080204" pitchFamily="49" charset="-128"/>
                <a:ea typeface="ＭＳ ゴシック" panose="020B0609070205080204" pitchFamily="49" charset="-128"/>
                <a:cs typeface="メイリオ" pitchFamily="50" charset="-128"/>
              </a:rPr>
              <a:t>面接と</a:t>
            </a:r>
            <a:r>
              <a:rPr lang="ja-JP" altLang="en-US" sz="2400" dirty="0">
                <a:latin typeface="ＭＳ ゴシック" panose="020B0609070205080204" pitchFamily="49" charset="-128"/>
                <a:ea typeface="ＭＳ ゴシック" panose="020B0609070205080204" pitchFamily="49" charset="-128"/>
                <a:cs typeface="メイリオ" pitchFamily="50" charset="-128"/>
              </a:rPr>
              <a:t>記録</a:t>
            </a:r>
            <a:endParaRPr lang="en-US" altLang="ja-JP" sz="2400" dirty="0">
              <a:latin typeface="ＭＳ ゴシック" panose="020B0609070205080204" pitchFamily="49" charset="-128"/>
              <a:ea typeface="ＭＳ ゴシック" panose="020B0609070205080204" pitchFamily="49" charset="-128"/>
              <a:cs typeface="メイリオ" pitchFamily="50" charset="-128"/>
            </a:endParaRPr>
          </a:p>
          <a:p>
            <a:pPr>
              <a:lnSpc>
                <a:spcPts val="1200"/>
              </a:lnSpc>
            </a:pPr>
            <a:endParaRPr lang="en-US" altLang="ja-JP" sz="24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400" smtClean="0">
                <a:latin typeface="ＭＳ ゴシック" panose="020B0609070205080204" pitchFamily="49" charset="-128"/>
                <a:ea typeface="ＭＳ ゴシック" panose="020B0609070205080204" pitchFamily="49" charset="-128"/>
                <a:cs typeface="メイリオ" pitchFamily="50" charset="-128"/>
              </a:rPr>
              <a:t>④ 相談</a:t>
            </a:r>
            <a:r>
              <a:rPr lang="ja-JP" altLang="en-US" sz="2400" dirty="0">
                <a:latin typeface="ＭＳ ゴシック" panose="020B0609070205080204" pitchFamily="49" charset="-128"/>
                <a:ea typeface="ＭＳ ゴシック" panose="020B0609070205080204" pitchFamily="49" charset="-128"/>
                <a:cs typeface="メイリオ" pitchFamily="50" charset="-128"/>
              </a:rPr>
              <a:t>支援の理論</a:t>
            </a:r>
            <a:endParaRPr lang="en-US" altLang="ja-JP" sz="24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400" smtClean="0">
                <a:latin typeface="ＭＳ ゴシック" panose="020B0609070205080204" pitchFamily="49" charset="-128"/>
                <a:ea typeface="ＭＳ ゴシック" panose="020B0609070205080204" pitchFamily="49" charset="-128"/>
                <a:cs typeface="メイリオ" pitchFamily="50" charset="-128"/>
              </a:rPr>
              <a:t>　・介入</a:t>
            </a:r>
            <a:r>
              <a:rPr lang="ja-JP" altLang="en-US" sz="2400" dirty="0">
                <a:latin typeface="ＭＳ ゴシック" panose="020B0609070205080204" pitchFamily="49" charset="-128"/>
                <a:ea typeface="ＭＳ ゴシック" panose="020B0609070205080204" pitchFamily="49" charset="-128"/>
                <a:cs typeface="メイリオ" pitchFamily="50" charset="-128"/>
              </a:rPr>
              <a:t>範囲の視点</a:t>
            </a:r>
            <a:endParaRPr lang="en-US" altLang="ja-JP" sz="24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400" smtClean="0">
                <a:latin typeface="ＭＳ ゴシック" panose="020B0609070205080204" pitchFamily="49" charset="-128"/>
                <a:ea typeface="ＭＳ ゴシック" panose="020B0609070205080204" pitchFamily="49" charset="-128"/>
                <a:cs typeface="メイリオ" pitchFamily="50" charset="-128"/>
              </a:rPr>
              <a:t>　・ケースワーク</a:t>
            </a:r>
            <a:r>
              <a:rPr lang="ja-JP" altLang="en-US" sz="2400" dirty="0">
                <a:latin typeface="ＭＳ ゴシック" panose="020B0609070205080204" pitchFamily="49" charset="-128"/>
                <a:ea typeface="ＭＳ ゴシック" panose="020B0609070205080204" pitchFamily="49" charset="-128"/>
                <a:cs typeface="メイリオ" pitchFamily="50" charset="-128"/>
              </a:rPr>
              <a:t>、グループワーク、コミュニティワーク</a:t>
            </a:r>
            <a:endParaRPr lang="en-US" altLang="ja-JP" sz="24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400" smtClean="0">
                <a:latin typeface="ＭＳ ゴシック" panose="020B0609070205080204" pitchFamily="49" charset="-128"/>
                <a:ea typeface="ＭＳ ゴシック" panose="020B0609070205080204" pitchFamily="49" charset="-128"/>
                <a:cs typeface="メイリオ" pitchFamily="50" charset="-128"/>
              </a:rPr>
              <a:t>　・地域</a:t>
            </a:r>
            <a:r>
              <a:rPr lang="ja-JP" altLang="en-US" sz="2400" dirty="0">
                <a:latin typeface="ＭＳ ゴシック" panose="020B0609070205080204" pitchFamily="49" charset="-128"/>
                <a:ea typeface="ＭＳ ゴシック" panose="020B0609070205080204" pitchFamily="49" charset="-128"/>
                <a:cs typeface="メイリオ" pitchFamily="50" charset="-128"/>
              </a:rPr>
              <a:t>を基盤としたソーシャルワーク</a:t>
            </a:r>
            <a:endParaRPr lang="en-US" altLang="ja-JP" sz="24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400" smtClean="0">
                <a:latin typeface="ＭＳ ゴシック" panose="020B0609070205080204" pitchFamily="49" charset="-128"/>
                <a:ea typeface="ＭＳ ゴシック" panose="020B0609070205080204" pitchFamily="49" charset="-128"/>
                <a:cs typeface="メイリオ" pitchFamily="50" charset="-128"/>
              </a:rPr>
              <a:t>　・スーパービジョン</a:t>
            </a:r>
            <a:r>
              <a:rPr lang="ja-JP" altLang="en-US" sz="2400" dirty="0">
                <a:latin typeface="ＭＳ ゴシック" panose="020B0609070205080204" pitchFamily="49" charset="-128"/>
                <a:ea typeface="ＭＳ ゴシック" panose="020B0609070205080204" pitchFamily="49" charset="-128"/>
                <a:cs typeface="メイリオ" pitchFamily="50" charset="-128"/>
              </a:rPr>
              <a:t>と事例検討</a:t>
            </a:r>
          </a:p>
          <a:p>
            <a:pPr>
              <a:lnSpc>
                <a:spcPts val="1200"/>
              </a:lnSpc>
            </a:pPr>
            <a:endParaRPr lang="en-US" altLang="ja-JP" sz="24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400" dirty="0">
                <a:latin typeface="ＭＳ ゴシック" panose="020B0609070205080204" pitchFamily="49" charset="-128"/>
                <a:ea typeface="ＭＳ ゴシック" panose="020B0609070205080204" pitchFamily="49" charset="-128"/>
                <a:cs typeface="メイリオ" pitchFamily="50" charset="-128"/>
              </a:rPr>
              <a:t>⑤ </a:t>
            </a:r>
            <a:r>
              <a:rPr lang="ja-JP" altLang="en-US" sz="2400" dirty="0" smtClean="0">
                <a:latin typeface="ＭＳ ゴシック" panose="020B0609070205080204" pitchFamily="49" charset="-128"/>
                <a:ea typeface="ＭＳ ゴシック" panose="020B0609070205080204" pitchFamily="49" charset="-128"/>
                <a:cs typeface="メイリオ" pitchFamily="50" charset="-128"/>
              </a:rPr>
              <a:t>まとめ</a:t>
            </a:r>
            <a:endParaRPr lang="ja-JP" altLang="en-US" sz="2400" dirty="0">
              <a:latin typeface="ＭＳ ゴシック" panose="020B0609070205080204" pitchFamily="49" charset="-128"/>
              <a:ea typeface="ＭＳ ゴシック" panose="020B0609070205080204" pitchFamily="49" charset="-128"/>
              <a:cs typeface="メイリオ" pitchFamily="50"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17396" y="504368"/>
            <a:ext cx="7976271" cy="490134"/>
          </a:xfrm>
          <a:prstGeom prst="rect">
            <a:avLst/>
          </a:prstGeom>
          <a:noFill/>
        </p:spPr>
        <p:txBody>
          <a:bodyPr wrap="square" rtlCol="0">
            <a:spAutoFit/>
          </a:bodyPr>
          <a:lstStyle/>
          <a:p>
            <a:r>
              <a:rPr lang="ja-JP" altLang="en-US" sz="2585" b="1">
                <a:latin typeface="ＭＳ ゴシック" panose="020B0609070205080204" pitchFamily="49" charset="-128"/>
                <a:ea typeface="ＭＳ ゴシック" panose="020B0609070205080204" pitchFamily="49" charset="-128"/>
                <a:cs typeface="メイリオ" pitchFamily="50" charset="-128"/>
              </a:rPr>
              <a:t>本日の流れ</a:t>
            </a:r>
            <a:r>
              <a:rPr lang="ja-JP" altLang="en-US" sz="2585" b="1" smtClean="0">
                <a:latin typeface="ＭＳ ゴシック" panose="020B0609070205080204" pitchFamily="49" charset="-128"/>
                <a:ea typeface="ＭＳ ゴシック" panose="020B0609070205080204" pitchFamily="49" charset="-128"/>
                <a:cs typeface="メイリオ" pitchFamily="50" charset="-128"/>
              </a:rPr>
              <a:t>（</a:t>
            </a:r>
            <a:r>
              <a:rPr lang="en-US" altLang="ja-JP" sz="2585" b="1" smtClean="0">
                <a:latin typeface="ＭＳ ゴシック" panose="020B0609070205080204" pitchFamily="49" charset="-128"/>
                <a:ea typeface="ＭＳ ゴシック" panose="020B0609070205080204" pitchFamily="49" charset="-128"/>
                <a:cs typeface="メイリオ" pitchFamily="50" charset="-128"/>
              </a:rPr>
              <a:t>40</a:t>
            </a:r>
            <a:r>
              <a:rPr lang="ja-JP" altLang="en-US" sz="2585" b="1">
                <a:latin typeface="ＭＳ ゴシック" panose="020B0609070205080204" pitchFamily="49" charset="-128"/>
                <a:ea typeface="ＭＳ ゴシック" panose="020B0609070205080204" pitchFamily="49" charset="-128"/>
                <a:cs typeface="メイリオ" pitchFamily="50" charset="-128"/>
              </a:rPr>
              <a:t>分）</a:t>
            </a:r>
            <a:endParaRPr lang="ja-JP" altLang="en-US" sz="2585" b="1" dirty="0">
              <a:latin typeface="ＭＳ ゴシック" panose="020B0609070205080204" pitchFamily="49" charset="-128"/>
              <a:ea typeface="ＭＳ ゴシック" panose="020B0609070205080204" pitchFamily="49" charset="-128"/>
              <a:cs typeface="メイリオ" pitchFamily="50" charset="-128"/>
            </a:endParaRPr>
          </a:p>
        </p:txBody>
      </p:sp>
      <p:cxnSp>
        <p:nvCxnSpPr>
          <p:cNvPr id="6" name="直線コネクタ 5"/>
          <p:cNvCxnSpPr/>
          <p:nvPr/>
        </p:nvCxnSpPr>
        <p:spPr>
          <a:xfrm>
            <a:off x="583865" y="1036119"/>
            <a:ext cx="8208443" cy="0"/>
          </a:xfrm>
          <a:prstGeom prst="line">
            <a:avLst/>
          </a:prstGeom>
          <a:ln w="66675"/>
        </p:spPr>
        <p:style>
          <a:lnRef idx="1">
            <a:schemeClr val="accent1"/>
          </a:lnRef>
          <a:fillRef idx="0">
            <a:schemeClr val="accent1"/>
          </a:fillRef>
          <a:effectRef idx="0">
            <a:schemeClr val="accent1"/>
          </a:effectRef>
          <a:fontRef idx="minor">
            <a:schemeClr val="tx1"/>
          </a:fontRef>
        </p:style>
      </p:cxnSp>
      <p:sp>
        <p:nvSpPr>
          <p:cNvPr id="7" name="角丸四角形 6"/>
          <p:cNvSpPr/>
          <p:nvPr/>
        </p:nvSpPr>
        <p:spPr>
          <a:xfrm>
            <a:off x="6920529" y="324652"/>
            <a:ext cx="1825529" cy="422032"/>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8"/>
              <a:t>標準カリキュラム</a:t>
            </a:r>
          </a:p>
        </p:txBody>
      </p:sp>
      <p:sp>
        <p:nvSpPr>
          <p:cNvPr id="8" name="テキスト ボックス 7"/>
          <p:cNvSpPr txBox="1"/>
          <p:nvPr/>
        </p:nvSpPr>
        <p:spPr>
          <a:xfrm>
            <a:off x="583865" y="1333212"/>
            <a:ext cx="8208443" cy="4832092"/>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cs typeface="メイリオ" pitchFamily="50" charset="-128"/>
              </a:rPr>
              <a:t>① はじめに</a:t>
            </a:r>
          </a:p>
          <a:p>
            <a:r>
              <a:rPr lang="ja-JP" altLang="en-US" sz="2400">
                <a:latin typeface="ＭＳ ゴシック" panose="020B0609070205080204" pitchFamily="49" charset="-128"/>
                <a:ea typeface="ＭＳ ゴシック" panose="020B0609070205080204" pitchFamily="49" charset="-128"/>
                <a:cs typeface="メイリオ" pitchFamily="50" charset="-128"/>
              </a:rPr>
              <a:t>　・本科目の獲得目標と内容、実施上の留意点</a:t>
            </a:r>
          </a:p>
          <a:p>
            <a:pPr>
              <a:lnSpc>
                <a:spcPts val="600"/>
              </a:lnSpc>
            </a:pPr>
            <a:endParaRPr lang="en-US" altLang="ja-JP" sz="24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400" dirty="0">
                <a:latin typeface="ＭＳ ゴシック" panose="020B0609070205080204" pitchFamily="49" charset="-128"/>
                <a:ea typeface="ＭＳ ゴシック" panose="020B0609070205080204" pitchFamily="49" charset="-128"/>
                <a:cs typeface="メイリオ" pitchFamily="50" charset="-128"/>
              </a:rPr>
              <a:t>②ケアマネジメント</a:t>
            </a:r>
          </a:p>
          <a:p>
            <a:r>
              <a:rPr lang="ja-JP" altLang="en-US" sz="2400" smtClean="0">
                <a:latin typeface="ＭＳ ゴシック" panose="020B0609070205080204" pitchFamily="49" charset="-128"/>
                <a:ea typeface="ＭＳ ゴシック" panose="020B0609070205080204" pitchFamily="49" charset="-128"/>
                <a:cs typeface="メイリオ" pitchFamily="50" charset="-128"/>
              </a:rPr>
              <a:t>　・歴史</a:t>
            </a:r>
            <a:r>
              <a:rPr lang="ja-JP" altLang="en-US" sz="2400" dirty="0">
                <a:latin typeface="ＭＳ ゴシック" panose="020B0609070205080204" pitchFamily="49" charset="-128"/>
                <a:ea typeface="ＭＳ ゴシック" panose="020B0609070205080204" pitchFamily="49" charset="-128"/>
                <a:cs typeface="メイリオ" pitchFamily="50" charset="-128"/>
              </a:rPr>
              <a:t>と目的</a:t>
            </a:r>
            <a:endParaRPr lang="en-US" altLang="ja-JP" sz="24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400" smtClean="0">
                <a:latin typeface="ＭＳ ゴシック" panose="020B0609070205080204" pitchFamily="49" charset="-128"/>
                <a:ea typeface="ＭＳ ゴシック" panose="020B0609070205080204" pitchFamily="49" charset="-128"/>
                <a:cs typeface="メイリオ" pitchFamily="50" charset="-128"/>
              </a:rPr>
              <a:t>　・基本的</a:t>
            </a:r>
            <a:r>
              <a:rPr lang="ja-JP" altLang="en-US" sz="2400" dirty="0">
                <a:latin typeface="ＭＳ ゴシック" panose="020B0609070205080204" pitchFamily="49" charset="-128"/>
                <a:ea typeface="ＭＳ ゴシック" panose="020B0609070205080204" pitchFamily="49" charset="-128"/>
                <a:cs typeface="メイリオ" pitchFamily="50" charset="-128"/>
              </a:rPr>
              <a:t>構造とプロセス</a:t>
            </a:r>
            <a:endParaRPr lang="en-US" altLang="ja-JP" sz="2400" dirty="0">
              <a:latin typeface="ＭＳ ゴシック" panose="020B0609070205080204" pitchFamily="49" charset="-128"/>
              <a:ea typeface="ＭＳ ゴシック" panose="020B0609070205080204" pitchFamily="49" charset="-128"/>
              <a:cs typeface="メイリオ" pitchFamily="50" charset="-128"/>
            </a:endParaRPr>
          </a:p>
          <a:p>
            <a:pPr>
              <a:lnSpc>
                <a:spcPts val="600"/>
              </a:lnSpc>
            </a:pPr>
            <a:endParaRPr lang="ja-JP" altLang="en-US" sz="24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400" dirty="0" smtClean="0">
                <a:latin typeface="ＭＳ ゴシック" panose="020B0609070205080204" pitchFamily="49" charset="-128"/>
                <a:ea typeface="ＭＳ ゴシック" panose="020B0609070205080204" pitchFamily="49" charset="-128"/>
                <a:cs typeface="メイリオ" pitchFamily="50" charset="-128"/>
              </a:rPr>
              <a:t>③相談面接と</a:t>
            </a:r>
            <a:r>
              <a:rPr lang="ja-JP" altLang="en-US" sz="2400" dirty="0">
                <a:latin typeface="ＭＳ ゴシック" panose="020B0609070205080204" pitchFamily="49" charset="-128"/>
                <a:ea typeface="ＭＳ ゴシック" panose="020B0609070205080204" pitchFamily="49" charset="-128"/>
                <a:cs typeface="メイリオ" pitchFamily="50" charset="-128"/>
              </a:rPr>
              <a:t>記録</a:t>
            </a:r>
            <a:endParaRPr lang="en-US" altLang="ja-JP" sz="2400" dirty="0">
              <a:latin typeface="ＭＳ ゴシック" panose="020B0609070205080204" pitchFamily="49" charset="-128"/>
              <a:ea typeface="ＭＳ ゴシック" panose="020B0609070205080204" pitchFamily="49" charset="-128"/>
              <a:cs typeface="メイリオ" pitchFamily="50" charset="-128"/>
            </a:endParaRPr>
          </a:p>
          <a:p>
            <a:pPr>
              <a:lnSpc>
                <a:spcPts val="600"/>
              </a:lnSpc>
            </a:pPr>
            <a:endParaRPr lang="en-US" altLang="ja-JP" sz="24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400" dirty="0">
                <a:latin typeface="ＭＳ ゴシック" panose="020B0609070205080204" pitchFamily="49" charset="-128"/>
                <a:ea typeface="ＭＳ ゴシック" panose="020B0609070205080204" pitchFamily="49" charset="-128"/>
                <a:cs typeface="メイリオ" pitchFamily="50" charset="-128"/>
              </a:rPr>
              <a:t>④相談支援の理論</a:t>
            </a:r>
            <a:endParaRPr lang="en-US" altLang="ja-JP" sz="24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400" smtClean="0">
                <a:latin typeface="ＭＳ ゴシック" panose="020B0609070205080204" pitchFamily="49" charset="-128"/>
                <a:ea typeface="ＭＳ ゴシック" panose="020B0609070205080204" pitchFamily="49" charset="-128"/>
                <a:cs typeface="メイリオ" pitchFamily="50" charset="-128"/>
              </a:rPr>
              <a:t>　・介入</a:t>
            </a:r>
            <a:r>
              <a:rPr lang="ja-JP" altLang="en-US" sz="2400" dirty="0">
                <a:latin typeface="ＭＳ ゴシック" panose="020B0609070205080204" pitchFamily="49" charset="-128"/>
                <a:ea typeface="ＭＳ ゴシック" panose="020B0609070205080204" pitchFamily="49" charset="-128"/>
                <a:cs typeface="メイリオ" pitchFamily="50" charset="-128"/>
              </a:rPr>
              <a:t>範囲の視点</a:t>
            </a:r>
            <a:endParaRPr lang="en-US" altLang="ja-JP" sz="24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400" smtClean="0">
                <a:latin typeface="ＭＳ ゴシック" panose="020B0609070205080204" pitchFamily="49" charset="-128"/>
                <a:ea typeface="ＭＳ ゴシック" panose="020B0609070205080204" pitchFamily="49" charset="-128"/>
                <a:cs typeface="メイリオ" pitchFamily="50" charset="-128"/>
              </a:rPr>
              <a:t>　・ケースワーク</a:t>
            </a:r>
            <a:r>
              <a:rPr lang="ja-JP" altLang="en-US" sz="2400" dirty="0">
                <a:latin typeface="ＭＳ ゴシック" panose="020B0609070205080204" pitchFamily="49" charset="-128"/>
                <a:ea typeface="ＭＳ ゴシック" panose="020B0609070205080204" pitchFamily="49" charset="-128"/>
                <a:cs typeface="メイリオ" pitchFamily="50" charset="-128"/>
              </a:rPr>
              <a:t>、グループワーク、コミュニティワーク</a:t>
            </a:r>
            <a:endParaRPr lang="en-US" altLang="ja-JP" sz="24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400" smtClean="0">
                <a:latin typeface="ＭＳ ゴシック" panose="020B0609070205080204" pitchFamily="49" charset="-128"/>
                <a:ea typeface="ＭＳ ゴシック" panose="020B0609070205080204" pitchFamily="49" charset="-128"/>
                <a:cs typeface="メイリオ" pitchFamily="50" charset="-128"/>
              </a:rPr>
              <a:t>　・地域</a:t>
            </a:r>
            <a:r>
              <a:rPr lang="ja-JP" altLang="en-US" sz="2400" dirty="0">
                <a:latin typeface="ＭＳ ゴシック" panose="020B0609070205080204" pitchFamily="49" charset="-128"/>
                <a:ea typeface="ＭＳ ゴシック" panose="020B0609070205080204" pitchFamily="49" charset="-128"/>
                <a:cs typeface="メイリオ" pitchFamily="50" charset="-128"/>
              </a:rPr>
              <a:t>を基盤としたソーシャルワーク</a:t>
            </a:r>
            <a:endParaRPr lang="en-US" altLang="ja-JP" sz="24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400" smtClean="0">
                <a:latin typeface="ＭＳ ゴシック" panose="020B0609070205080204" pitchFamily="49" charset="-128"/>
                <a:ea typeface="ＭＳ ゴシック" panose="020B0609070205080204" pitchFamily="49" charset="-128"/>
                <a:cs typeface="メイリオ" pitchFamily="50" charset="-128"/>
              </a:rPr>
              <a:t>　・スーパービジョン</a:t>
            </a:r>
            <a:r>
              <a:rPr lang="ja-JP" altLang="en-US" sz="2400" dirty="0">
                <a:latin typeface="ＭＳ ゴシック" panose="020B0609070205080204" pitchFamily="49" charset="-128"/>
                <a:ea typeface="ＭＳ ゴシック" panose="020B0609070205080204" pitchFamily="49" charset="-128"/>
                <a:cs typeface="メイリオ" pitchFamily="50" charset="-128"/>
              </a:rPr>
              <a:t>と事例検討</a:t>
            </a:r>
          </a:p>
          <a:p>
            <a:pPr>
              <a:lnSpc>
                <a:spcPts val="600"/>
              </a:lnSpc>
            </a:pPr>
            <a:endParaRPr lang="en-US" altLang="ja-JP" sz="24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400" dirty="0">
                <a:latin typeface="ＭＳ ゴシック" panose="020B0609070205080204" pitchFamily="49" charset="-128"/>
                <a:ea typeface="ＭＳ ゴシック" panose="020B0609070205080204" pitchFamily="49" charset="-128"/>
                <a:cs typeface="メイリオ" pitchFamily="50" charset="-128"/>
              </a:rPr>
              <a:t>⑤ </a:t>
            </a:r>
            <a:r>
              <a:rPr lang="ja-JP" altLang="en-US" sz="2400" dirty="0" smtClean="0">
                <a:latin typeface="ＭＳ ゴシック" panose="020B0609070205080204" pitchFamily="49" charset="-128"/>
                <a:ea typeface="ＭＳ ゴシック" panose="020B0609070205080204" pitchFamily="49" charset="-128"/>
                <a:cs typeface="メイリオ" pitchFamily="50" charset="-128"/>
              </a:rPr>
              <a:t>まとめ</a:t>
            </a:r>
            <a:endParaRPr lang="ja-JP" altLang="en-US" sz="2400" dirty="0">
              <a:latin typeface="ＭＳ ゴシック" panose="020B0609070205080204" pitchFamily="49" charset="-128"/>
              <a:ea typeface="ＭＳ ゴシック" panose="020B0609070205080204" pitchFamily="49" charset="-128"/>
              <a:cs typeface="メイリオ" pitchFamily="50" charset="-128"/>
            </a:endParaRPr>
          </a:p>
        </p:txBody>
      </p:sp>
    </p:spTree>
    <p:extLst>
      <p:ext uri="{BB962C8B-B14F-4D97-AF65-F5344CB8AC3E}">
        <p14:creationId xmlns:p14="http://schemas.microsoft.com/office/powerpoint/2010/main" val="3255745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1520" y="2130425"/>
            <a:ext cx="8640960" cy="1470025"/>
          </a:xfrm>
        </p:spPr>
        <p:txBody>
          <a:bodyPr>
            <a:normAutofit/>
          </a:bodyPr>
          <a:lstStyle/>
          <a:p>
            <a:r>
              <a:rPr lang="ja-JP" altLang="en-US" sz="2800" dirty="0" smtClean="0">
                <a:latin typeface="メイリオ" pitchFamily="50" charset="-128"/>
                <a:ea typeface="メイリオ" pitchFamily="50" charset="-128"/>
                <a:cs typeface="メイリオ" pitchFamily="50" charset="-128"/>
              </a:rPr>
              <a:t>相談支援に必要な技術</a:t>
            </a:r>
            <a:endParaRPr kumimoji="1" lang="ja-JP" altLang="en-US" sz="2800" dirty="0">
              <a:latin typeface="メイリオ" pitchFamily="50" charset="-128"/>
              <a:ea typeface="メイリオ" pitchFamily="50" charset="-128"/>
              <a:cs typeface="メイリオ" pitchFamily="50" charset="-128"/>
            </a:endParaRPr>
          </a:p>
        </p:txBody>
      </p:sp>
      <p:sp>
        <p:nvSpPr>
          <p:cNvPr id="3" name="サブタイトル 2"/>
          <p:cNvSpPr>
            <a:spLocks noGrp="1"/>
          </p:cNvSpPr>
          <p:nvPr>
            <p:ph type="subTitle" idx="1"/>
          </p:nvPr>
        </p:nvSpPr>
        <p:spPr>
          <a:xfrm>
            <a:off x="251520" y="4797152"/>
            <a:ext cx="8640960" cy="985664"/>
          </a:xfrm>
        </p:spPr>
        <p:txBody>
          <a:bodyPr>
            <a:normAutofit/>
          </a:bodyPr>
          <a:lstStyle/>
          <a:p>
            <a:pPr algn="r"/>
            <a:r>
              <a:rPr lang="ja-JP" altLang="en-US" sz="2000" dirty="0">
                <a:solidFill>
                  <a:schemeClr val="tx1"/>
                </a:solidFill>
                <a:latin typeface="メイリオ" pitchFamily="50" charset="-128"/>
                <a:ea typeface="メイリオ" pitchFamily="50" charset="-128"/>
                <a:cs typeface="メイリオ" pitchFamily="50" charset="-128"/>
              </a:rPr>
              <a:t>福井県立大学　</a:t>
            </a:r>
            <a:r>
              <a:rPr lang="ja-JP" altLang="en-US" sz="2000" dirty="0" smtClean="0">
                <a:solidFill>
                  <a:schemeClr val="tx1"/>
                </a:solidFill>
                <a:latin typeface="メイリオ" pitchFamily="50" charset="-128"/>
                <a:ea typeface="メイリオ" pitchFamily="50" charset="-128"/>
                <a:cs typeface="メイリオ" pitchFamily="50" charset="-128"/>
              </a:rPr>
              <a:t>相馬大祐</a:t>
            </a:r>
            <a:endParaRPr lang="en-US" altLang="ja-JP" sz="2000" dirty="0" smtClean="0">
              <a:solidFill>
                <a:schemeClr val="tx1"/>
              </a:solidFill>
              <a:latin typeface="メイリオ" pitchFamily="50" charset="-128"/>
              <a:ea typeface="メイリオ" pitchFamily="50" charset="-128"/>
              <a:cs typeface="メイリオ" pitchFamily="50" charset="-128"/>
            </a:endParaRPr>
          </a:p>
          <a:p>
            <a:pPr algn="r"/>
            <a:r>
              <a:rPr lang="zh-TW" altLang="en-US" sz="2000" dirty="0">
                <a:solidFill>
                  <a:schemeClr val="tx1"/>
                </a:solidFill>
                <a:latin typeface="メイリオ" pitchFamily="50" charset="-128"/>
                <a:ea typeface="メイリオ" pitchFamily="50" charset="-128"/>
                <a:cs typeface="メイリオ" pitchFamily="50" charset="-128"/>
              </a:rPr>
              <a:t>沖縄大学　島村　聡</a:t>
            </a:r>
          </a:p>
          <a:p>
            <a:pPr algn="r"/>
            <a:endParaRPr kumimoji="1" lang="ja-JP" altLang="en-US" sz="2400" dirty="0">
              <a:solidFill>
                <a:schemeClr val="tx1"/>
              </a:solidFill>
              <a:latin typeface="メイリオ" pitchFamily="50" charset="-128"/>
              <a:ea typeface="メイリオ" pitchFamily="50" charset="-128"/>
              <a:cs typeface="メイリオ" pitchFamily="50" charset="-128"/>
            </a:endParaRPr>
          </a:p>
        </p:txBody>
      </p:sp>
      <p:sp>
        <p:nvSpPr>
          <p:cNvPr id="5" name="角丸四角形 4"/>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95536" y="476672"/>
            <a:ext cx="8640960" cy="523220"/>
          </a:xfrm>
          <a:prstGeom prst="rect">
            <a:avLst/>
          </a:prstGeom>
          <a:noFill/>
        </p:spPr>
        <p:txBody>
          <a:bodyPr wrap="square" rtlCol="0">
            <a:spAutoFit/>
          </a:bodyPr>
          <a:lstStyle/>
          <a:p>
            <a:r>
              <a:rPr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今</a:t>
            </a:r>
            <a:r>
              <a:rPr lang="ja-JP" altLang="en-US" sz="2800" dirty="0" smtClean="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までの講義の振り返り</a:t>
            </a:r>
            <a:endParaRPr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9" name="角丸四角形 8"/>
          <p:cNvSpPr/>
          <p:nvPr/>
        </p:nvSpPr>
        <p:spPr>
          <a:xfrm>
            <a:off x="7160961" y="30461"/>
            <a:ext cx="1977656" cy="45720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基礎／発展／講師説明</a:t>
            </a:r>
          </a:p>
          <a:p>
            <a:pPr algn="ctr"/>
            <a:r>
              <a:rPr kumimoji="1" lang="en-US" altLang="ja-JP" sz="1200" dirty="0" smtClean="0"/>
              <a:t>【</a:t>
            </a:r>
            <a:r>
              <a:rPr kumimoji="1" lang="ja-JP" altLang="en-US" sz="1200" dirty="0" smtClean="0"/>
              <a:t>カリキュラム外</a:t>
            </a:r>
            <a:r>
              <a:rPr kumimoji="1" lang="en-US" altLang="ja-JP" sz="1200" dirty="0" smtClean="0"/>
              <a:t>】</a:t>
            </a:r>
            <a:endParaRPr kumimoji="1" lang="ja-JP" altLang="en-US" sz="1200" dirty="0"/>
          </a:p>
        </p:txBody>
      </p:sp>
      <p:sp>
        <p:nvSpPr>
          <p:cNvPr id="5" name="コンテンツ プレースホルダー 2">
            <a:extLst>
              <a:ext uri="{FF2B5EF4-FFF2-40B4-BE49-F238E27FC236}">
                <a16:creationId xmlns:a16="http://schemas.microsoft.com/office/drawing/2014/main" id="{EEB0E67F-4F77-4884-8BA2-B3C3F6CA1560}"/>
              </a:ext>
            </a:extLst>
          </p:cNvPr>
          <p:cNvSpPr txBox="1">
            <a:spLocks/>
          </p:cNvSpPr>
          <p:nvPr/>
        </p:nvSpPr>
        <p:spPr>
          <a:xfrm>
            <a:off x="457200" y="1111177"/>
            <a:ext cx="8229600" cy="5298017"/>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buFont typeface="Wingdings" panose="05000000000000000000" pitchFamily="2" charset="2"/>
              <a:buChar char="p"/>
            </a:pPr>
            <a:r>
              <a:rPr lang="ja-JP" altLang="en-US" sz="2800" dirty="0">
                <a:solidFill>
                  <a:prstClr val="black"/>
                </a:solidFill>
                <a:latin typeface="Meiryo UI" panose="020B0604030504040204" pitchFamily="50" charset="-128"/>
                <a:ea typeface="Meiryo UI" panose="020B0604030504040204" pitchFamily="50" charset="-128"/>
              </a:rPr>
              <a:t>振り返り</a:t>
            </a:r>
            <a:endParaRPr lang="en-US" altLang="ja-JP" sz="2800" dirty="0">
              <a:solidFill>
                <a:prstClr val="black"/>
              </a:solidFill>
              <a:latin typeface="Meiryo UI" panose="020B0604030504040204" pitchFamily="50" charset="-128"/>
              <a:ea typeface="Meiryo UI" panose="020B0604030504040204" pitchFamily="50" charset="-128"/>
            </a:endParaRPr>
          </a:p>
          <a:p>
            <a:r>
              <a:rPr lang="ja-JP" altLang="en-US" sz="2800" dirty="0">
                <a:solidFill>
                  <a:prstClr val="black"/>
                </a:solidFill>
                <a:latin typeface="Meiryo UI" panose="020B0604030504040204" pitchFamily="50" charset="-128"/>
                <a:ea typeface="Meiryo UI" panose="020B0604030504040204" pitchFamily="50" charset="-128"/>
              </a:rPr>
              <a:t>相談支援のミッション</a:t>
            </a:r>
            <a:endParaRPr lang="en-US" altLang="ja-JP" sz="2800" dirty="0">
              <a:solidFill>
                <a:prstClr val="black"/>
              </a:solidFill>
              <a:latin typeface="Meiryo UI" panose="020B0604030504040204" pitchFamily="50" charset="-128"/>
              <a:ea typeface="Meiryo UI" panose="020B0604030504040204" pitchFamily="50" charset="-128"/>
            </a:endParaRPr>
          </a:p>
          <a:p>
            <a:r>
              <a:rPr lang="ja-JP" altLang="en-US" sz="2800" dirty="0">
                <a:solidFill>
                  <a:prstClr val="black"/>
                </a:solidFill>
                <a:latin typeface="Meiryo UI" panose="020B0604030504040204" pitchFamily="50" charset="-128"/>
                <a:ea typeface="Meiryo UI" panose="020B0604030504040204" pitchFamily="50" charset="-128"/>
              </a:rPr>
              <a:t>６つの基本的視点</a:t>
            </a:r>
            <a:endParaRPr lang="en-US" altLang="ja-JP" sz="2800" dirty="0">
              <a:solidFill>
                <a:prstClr val="black"/>
              </a:solidFill>
              <a:latin typeface="Meiryo UI" panose="020B0604030504040204" pitchFamily="50" charset="-128"/>
              <a:ea typeface="Meiryo UI" panose="020B0604030504040204" pitchFamily="50" charset="-128"/>
            </a:endParaRPr>
          </a:p>
          <a:p>
            <a:pPr>
              <a:buFont typeface="Wingdings" panose="05000000000000000000" pitchFamily="2" charset="2"/>
              <a:buChar char="p"/>
            </a:pPr>
            <a:endParaRPr lang="en-US" altLang="ja-JP" sz="2800" dirty="0">
              <a:solidFill>
                <a:prstClr val="black"/>
              </a:solidFill>
              <a:latin typeface="Meiryo UI" panose="020B0604030504040204" pitchFamily="50" charset="-128"/>
              <a:ea typeface="Meiryo UI" panose="020B0604030504040204" pitchFamily="50" charset="-128"/>
            </a:endParaRPr>
          </a:p>
          <a:p>
            <a:pPr>
              <a:buFont typeface="Wingdings" panose="05000000000000000000" pitchFamily="2" charset="2"/>
              <a:buChar char="p"/>
            </a:pPr>
            <a:r>
              <a:rPr lang="ja-JP" altLang="en-US" sz="2800" dirty="0">
                <a:solidFill>
                  <a:prstClr val="black"/>
                </a:solidFill>
                <a:latin typeface="Meiryo UI" panose="020B0604030504040204" pitchFamily="50" charset="-128"/>
                <a:ea typeface="Meiryo UI" panose="020B0604030504040204" pitchFamily="50" charset="-128"/>
              </a:rPr>
              <a:t>相談支援専門員の業務内容とは？</a:t>
            </a:r>
            <a:endParaRPr lang="en-US" altLang="ja-JP" sz="2800" dirty="0">
              <a:solidFill>
                <a:prstClr val="black"/>
              </a:solidFill>
              <a:latin typeface="Meiryo UI" panose="020B0604030504040204" pitchFamily="50" charset="-128"/>
              <a:ea typeface="Meiryo UI" panose="020B0604030504040204" pitchFamily="50" charset="-128"/>
            </a:endParaRPr>
          </a:p>
          <a:p>
            <a:r>
              <a:rPr lang="ja-JP" altLang="en-US" sz="2800" dirty="0">
                <a:solidFill>
                  <a:prstClr val="black"/>
                </a:solidFill>
                <a:latin typeface="Meiryo UI" panose="020B0604030504040204" pitchFamily="50" charset="-128"/>
                <a:ea typeface="Meiryo UI" panose="020B0604030504040204" pitchFamily="50" charset="-128"/>
              </a:rPr>
              <a:t>障害当事者や家族への個別的支援</a:t>
            </a:r>
            <a:endParaRPr lang="en-US" altLang="ja-JP" sz="2800" dirty="0">
              <a:solidFill>
                <a:prstClr val="black"/>
              </a:solidFill>
              <a:latin typeface="Meiryo UI" panose="020B0604030504040204" pitchFamily="50" charset="-128"/>
              <a:ea typeface="Meiryo UI" panose="020B0604030504040204" pitchFamily="50" charset="-128"/>
            </a:endParaRPr>
          </a:p>
          <a:p>
            <a:r>
              <a:rPr lang="ja-JP" altLang="en-US" sz="2800" dirty="0">
                <a:solidFill>
                  <a:prstClr val="black"/>
                </a:solidFill>
                <a:latin typeface="Meiryo UI" panose="020B0604030504040204" pitchFamily="50" charset="-128"/>
                <a:ea typeface="Meiryo UI" panose="020B0604030504040204" pitchFamily="50" charset="-128"/>
              </a:rPr>
              <a:t>地域づくり</a:t>
            </a:r>
            <a:endParaRPr lang="en-US" altLang="ja-JP" sz="2800" dirty="0">
              <a:solidFill>
                <a:prstClr val="black"/>
              </a:solidFill>
              <a:latin typeface="Meiryo UI" panose="020B0604030504040204" pitchFamily="50" charset="-128"/>
              <a:ea typeface="Meiryo UI" panose="020B0604030504040204" pitchFamily="50" charset="-128"/>
            </a:endParaRPr>
          </a:p>
          <a:p>
            <a:endParaRPr lang="en-US" altLang="ja-JP" sz="2800" dirty="0">
              <a:solidFill>
                <a:prstClr val="black"/>
              </a:solidFill>
              <a:latin typeface="Meiryo UI" panose="020B0604030504040204" pitchFamily="50" charset="-128"/>
              <a:ea typeface="Meiryo UI" panose="020B0604030504040204" pitchFamily="50" charset="-128"/>
            </a:endParaRPr>
          </a:p>
          <a:p>
            <a:pPr marL="0" indent="0">
              <a:buNone/>
            </a:pPr>
            <a:r>
              <a:rPr lang="ja-JP" altLang="en-US" sz="2800" dirty="0">
                <a:solidFill>
                  <a:prstClr val="black"/>
                </a:solidFill>
                <a:latin typeface="Meiryo UI" panose="020B0604030504040204" pitchFamily="50" charset="-128"/>
                <a:ea typeface="Meiryo UI" panose="020B0604030504040204" pitchFamily="50" charset="-128"/>
              </a:rPr>
              <a:t>⇒習得すべき技術とは？</a:t>
            </a:r>
            <a:endParaRPr lang="en-US" altLang="ja-JP" sz="2800" dirty="0">
              <a:solidFill>
                <a:prstClr val="black"/>
              </a:solidFill>
              <a:latin typeface="Meiryo UI" panose="020B0604030504040204" pitchFamily="50" charset="-128"/>
              <a:ea typeface="Meiryo UI" panose="020B0604030504040204" pitchFamily="50" charset="-128"/>
            </a:endParaRPr>
          </a:p>
          <a:p>
            <a:r>
              <a:rPr lang="ja-JP" altLang="en-US" sz="2800" dirty="0">
                <a:solidFill>
                  <a:prstClr val="black"/>
                </a:solidFill>
                <a:latin typeface="Meiryo UI" panose="020B0604030504040204" pitchFamily="50" charset="-128"/>
                <a:ea typeface="Meiryo UI" panose="020B0604030504040204" pitchFamily="50" charset="-128"/>
              </a:rPr>
              <a:t>ケアマネジメント技術やそれ以外の社会福祉援助技術</a:t>
            </a:r>
            <a:endParaRPr lang="en-US" altLang="ja-JP" sz="2800" dirty="0">
              <a:solidFill>
                <a:prstClr val="black"/>
              </a:solidFill>
              <a:latin typeface="Meiryo UI" panose="020B0604030504040204" pitchFamily="50" charset="-128"/>
              <a:ea typeface="Meiryo UI" panose="020B0604030504040204" pitchFamily="50" charset="-128"/>
            </a:endParaRPr>
          </a:p>
          <a:p>
            <a:r>
              <a:rPr lang="ja-JP" altLang="en-US" sz="2800" dirty="0">
                <a:solidFill>
                  <a:prstClr val="black"/>
                </a:solidFill>
                <a:latin typeface="Meiryo UI" panose="020B0604030504040204" pitchFamily="50" charset="-128"/>
                <a:ea typeface="Meiryo UI" panose="020B0604030504040204" pitchFamily="50" charset="-128"/>
              </a:rPr>
              <a:t>面接技術や記録</a:t>
            </a:r>
            <a:endParaRPr lang="en-US" altLang="ja-JP" sz="28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17606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 1"/>
          <p:cNvSpPr>
            <a:spLocks noGrp="1"/>
          </p:cNvSpPr>
          <p:nvPr>
            <p:ph type="ftr" sz="quarter" idx="11"/>
          </p:nvPr>
        </p:nvSpPr>
        <p:spPr>
          <a:xfrm>
            <a:off x="0" y="6356350"/>
            <a:ext cx="9144000" cy="365125"/>
          </a:xfrm>
        </p:spPr>
        <p:txBody>
          <a:bodyPr/>
          <a:lstStyle/>
          <a:p>
            <a:r>
              <a:rPr kumimoji="1" lang="ja-JP" altLang="en-US" sz="800" dirty="0"/>
              <a:t>新カリキュラムに基づく相談支援従事者養成研修モデル研修</a:t>
            </a:r>
            <a:r>
              <a:rPr kumimoji="1" lang="en-US" altLang="ja-JP" sz="800" dirty="0"/>
              <a:t>(</a:t>
            </a:r>
            <a:r>
              <a:rPr kumimoji="1" lang="ja-JP" altLang="en-US" sz="800" dirty="0"/>
              <a:t>初任者研修</a:t>
            </a:r>
            <a:r>
              <a:rPr kumimoji="1" lang="en-US" altLang="ja-JP" sz="800" dirty="0"/>
              <a:t>), SSA2018-2019(c) </a:t>
            </a:r>
            <a:r>
              <a:rPr kumimoji="1" lang="ja-JP" altLang="en-US" sz="800" dirty="0"/>
              <a:t>不許複製</a:t>
            </a:r>
          </a:p>
        </p:txBody>
      </p:sp>
      <p:sp>
        <p:nvSpPr>
          <p:cNvPr id="3" name="テキスト ボックス 2"/>
          <p:cNvSpPr txBox="1"/>
          <p:nvPr/>
        </p:nvSpPr>
        <p:spPr>
          <a:xfrm>
            <a:off x="395536" y="457508"/>
            <a:ext cx="8640960" cy="523220"/>
          </a:xfrm>
          <a:prstGeom prst="rect">
            <a:avLst/>
          </a:prstGeom>
          <a:noFill/>
        </p:spPr>
        <p:txBody>
          <a:bodyPr wrap="square" rtlCol="0">
            <a:spAutoFit/>
          </a:bodyPr>
          <a:lstStyle/>
          <a:p>
            <a:r>
              <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ケアマネジメントの定義の紹介</a:t>
            </a:r>
          </a:p>
        </p:txBody>
      </p:sp>
      <p:sp>
        <p:nvSpPr>
          <p:cNvPr id="7" name="コンテンツ プレースホルダ 2">
            <a:extLst>
              <a:ext uri="{FF2B5EF4-FFF2-40B4-BE49-F238E27FC236}">
                <a16:creationId xmlns:a16="http://schemas.microsoft.com/office/drawing/2014/main" id="{84D9B439-712D-48C1-BFD4-57EF72AB0564}"/>
              </a:ext>
            </a:extLst>
          </p:cNvPr>
          <p:cNvSpPr txBox="1">
            <a:spLocks/>
          </p:cNvSpPr>
          <p:nvPr/>
        </p:nvSpPr>
        <p:spPr>
          <a:xfrm>
            <a:off x="467907" y="1196752"/>
            <a:ext cx="8229600" cy="2044817"/>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ja-JP" altLang="en-US" sz="2400" dirty="0">
                <a:latin typeface="Meiryo UI" panose="020B0604030504040204" pitchFamily="50" charset="-128"/>
                <a:ea typeface="Meiryo UI" panose="020B0604030504040204" pitchFamily="50" charset="-128"/>
              </a:rPr>
              <a:t>「多様なニーズを持つ人々が、その機能を最大限に発揮し健全に過ごすことを目的として、フォーマルおよびインフォーマルな支援と活動のネットワークを組織し、調整し、維持することを意図する人やチームの活動」</a:t>
            </a:r>
            <a:endParaRPr lang="en-US" altLang="ja-JP" sz="2400" dirty="0">
              <a:latin typeface="Meiryo UI" panose="020B0604030504040204" pitchFamily="50" charset="-128"/>
              <a:ea typeface="Meiryo UI" panose="020B0604030504040204" pitchFamily="50" charset="-128"/>
            </a:endParaRPr>
          </a:p>
          <a:p>
            <a:pPr>
              <a:buFont typeface="Arial" pitchFamily="34" charset="0"/>
              <a:buNone/>
            </a:pPr>
            <a:r>
              <a:rPr lang="ja-JP" altLang="en-US" sz="2000" dirty="0">
                <a:latin typeface="Meiryo UI" panose="020B0604030504040204" pitchFamily="50" charset="-128"/>
                <a:ea typeface="Meiryo UI" panose="020B0604030504040204" pitchFamily="50" charset="-128"/>
              </a:rPr>
              <a:t>ディビット・マクスリー，野中猛訳（</a:t>
            </a:r>
            <a:r>
              <a:rPr lang="en-US" altLang="ja-JP" sz="2000" dirty="0">
                <a:latin typeface="Meiryo UI" panose="020B0604030504040204" pitchFamily="50" charset="-128"/>
                <a:ea typeface="Meiryo UI" panose="020B0604030504040204" pitchFamily="50" charset="-128"/>
              </a:rPr>
              <a:t>1994</a:t>
            </a:r>
            <a:r>
              <a:rPr lang="ja-JP" altLang="en-US" sz="2000" dirty="0">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ケースマネジメント入門</a:t>
            </a:r>
            <a:r>
              <a:rPr lang="en-US" altLang="ja-JP" sz="2000" dirty="0">
                <a:latin typeface="Meiryo UI" panose="020B0604030504040204" pitchFamily="50" charset="-128"/>
                <a:ea typeface="Meiryo UI" panose="020B0604030504040204" pitchFamily="50" charset="-128"/>
              </a:rPr>
              <a:t>』</a:t>
            </a:r>
            <a:endParaRPr lang="en-US" altLang="ja-JP" sz="2000" b="1" u="sng" dirty="0">
              <a:latin typeface="Meiryo UI" panose="020B0604030504040204" pitchFamily="50" charset="-128"/>
              <a:ea typeface="Meiryo UI" panose="020B0604030504040204" pitchFamily="50" charset="-128"/>
            </a:endParaRPr>
          </a:p>
        </p:txBody>
      </p:sp>
      <p:sp>
        <p:nvSpPr>
          <p:cNvPr id="8" name="コンテンツ プレースホルダ 2">
            <a:extLst>
              <a:ext uri="{FF2B5EF4-FFF2-40B4-BE49-F238E27FC236}">
                <a16:creationId xmlns:a16="http://schemas.microsoft.com/office/drawing/2014/main" id="{3791FEC1-D86E-4A5D-BD22-17055146E18B}"/>
              </a:ext>
            </a:extLst>
          </p:cNvPr>
          <p:cNvSpPr txBox="1">
            <a:spLocks/>
          </p:cNvSpPr>
          <p:nvPr/>
        </p:nvSpPr>
        <p:spPr>
          <a:xfrm>
            <a:off x="482062" y="3577173"/>
            <a:ext cx="8229600" cy="256011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ja-JP" altLang="en-US" sz="2400" dirty="0">
                <a:latin typeface="Meiryo UI" panose="020B0604030504040204" pitchFamily="50" charset="-128"/>
                <a:ea typeface="Meiryo UI" panose="020B0604030504040204" pitchFamily="50" charset="-128"/>
              </a:rPr>
              <a:t>「福祉・医療・保健・就労・教育など複数の領域でニーズがある状態の人々の個別の支援において、支援者が、複数のサービスや支援のための資源をクライエントと適切に結びつけ、そのニーズを満たすための技法」</a:t>
            </a:r>
            <a:endParaRPr lang="en-US" altLang="ja-JP" sz="2400" dirty="0">
              <a:latin typeface="Meiryo UI" panose="020B0604030504040204" pitchFamily="50" charset="-128"/>
              <a:ea typeface="Meiryo UI" panose="020B0604030504040204" pitchFamily="50" charset="-128"/>
            </a:endParaRPr>
          </a:p>
          <a:p>
            <a:pPr marL="0" indent="0">
              <a:buFont typeface="Arial" pitchFamily="34" charset="0"/>
              <a:buNone/>
            </a:pPr>
            <a:r>
              <a:rPr lang="ja-JP" altLang="en-US" sz="2000" dirty="0">
                <a:latin typeface="Meiryo UI" panose="020B0604030504040204" pitchFamily="50" charset="-128"/>
                <a:ea typeface="Meiryo UI" panose="020B0604030504040204" pitchFamily="50" charset="-128"/>
              </a:rPr>
              <a:t>吉田光爾（</a:t>
            </a:r>
            <a:r>
              <a:rPr lang="en-US" altLang="ja-JP" sz="2000" dirty="0">
                <a:latin typeface="Meiryo UI" panose="020B0604030504040204" pitchFamily="50" charset="-128"/>
                <a:ea typeface="Meiryo UI" panose="020B0604030504040204" pitchFamily="50" charset="-128"/>
              </a:rPr>
              <a:t>2010</a:t>
            </a:r>
            <a:r>
              <a:rPr lang="ja-JP" altLang="en-US" sz="2000" dirty="0">
                <a:latin typeface="Meiryo UI" panose="020B0604030504040204" pitchFamily="50" charset="-128"/>
                <a:ea typeface="Meiryo UI" panose="020B0604030504040204" pitchFamily="50" charset="-128"/>
              </a:rPr>
              <a:t>）「第３章　障害者自立支援法における連携、地域ネットワーキング」小澤温・大島巌編著</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障害者に対する支援と障害者自立支援制度</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ミネルヴァ書房</a:t>
            </a:r>
            <a:r>
              <a:rPr lang="en-US" altLang="ja-JP" sz="2000" dirty="0">
                <a:latin typeface="Meiryo UI" panose="020B0604030504040204" pitchFamily="50" charset="-128"/>
                <a:ea typeface="Meiryo UI" panose="020B0604030504040204" pitchFamily="50" charset="-128"/>
              </a:rPr>
              <a:t>.</a:t>
            </a:r>
            <a:endParaRPr lang="en-US" altLang="ja-JP" sz="2000" b="1" u="sng" dirty="0">
              <a:latin typeface="Meiryo UI" panose="020B0604030504040204" pitchFamily="50" charset="-128"/>
              <a:ea typeface="Meiryo UI" panose="020B0604030504040204" pitchFamily="50" charset="-128"/>
            </a:endParaRPr>
          </a:p>
          <a:p>
            <a:pPr>
              <a:buFont typeface="Arial" pitchFamily="34" charset="0"/>
              <a:buNone/>
            </a:pPr>
            <a:endParaRPr lang="en-US" altLang="ja-JP" sz="2400" dirty="0">
              <a:latin typeface="Meiryo UI" panose="020B0604030504040204" pitchFamily="50" charset="-128"/>
              <a:ea typeface="Meiryo UI" panose="020B0604030504040204" pitchFamily="50" charset="-128"/>
            </a:endParaRPr>
          </a:p>
        </p:txBody>
      </p:sp>
      <p:sp>
        <p:nvSpPr>
          <p:cNvPr id="9" name="角丸四角形 8"/>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1690002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67544" y="529516"/>
            <a:ext cx="8640960" cy="523220"/>
          </a:xfrm>
          <a:prstGeom prst="rect">
            <a:avLst/>
          </a:prstGeom>
          <a:noFill/>
        </p:spPr>
        <p:txBody>
          <a:bodyPr wrap="square" rtlCol="0">
            <a:spAutoFit/>
          </a:bodyPr>
          <a:lstStyle/>
          <a:p>
            <a:r>
              <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ケアマネジメントが誕生した背景</a:t>
            </a:r>
          </a:p>
        </p:txBody>
      </p:sp>
      <p:sp>
        <p:nvSpPr>
          <p:cNvPr id="9" name="コンテンツ プレースホルダ 2">
            <a:extLst>
              <a:ext uri="{FF2B5EF4-FFF2-40B4-BE49-F238E27FC236}">
                <a16:creationId xmlns:a16="http://schemas.microsoft.com/office/drawing/2014/main" id="{A909C6AE-FCA3-4282-B3A3-28FDCD660C84}"/>
              </a:ext>
            </a:extLst>
          </p:cNvPr>
          <p:cNvSpPr txBox="1">
            <a:spLocks/>
          </p:cNvSpPr>
          <p:nvPr/>
        </p:nvSpPr>
        <p:spPr>
          <a:xfrm>
            <a:off x="457200" y="1600200"/>
            <a:ext cx="8686800" cy="4525963"/>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buFont typeface="Wingdings" panose="05000000000000000000" pitchFamily="2" charset="2"/>
              <a:buChar char="p"/>
            </a:pPr>
            <a:r>
              <a:rPr lang="en-US" altLang="ja-JP" sz="2800" dirty="0">
                <a:latin typeface="ＭＳ ゴシック" panose="020B0609070205080204" pitchFamily="49" charset="-128"/>
                <a:ea typeface="ＭＳ ゴシック" panose="020B0609070205080204" pitchFamily="49" charset="-128"/>
              </a:rPr>
              <a:t>1960</a:t>
            </a:r>
            <a:r>
              <a:rPr lang="ja-JP" altLang="en-US" sz="2800" dirty="0">
                <a:latin typeface="ＭＳ ゴシック" panose="020B0609070205080204" pitchFamily="49" charset="-128"/>
                <a:ea typeface="ＭＳ ゴシック" panose="020B0609070205080204" pitchFamily="49" charset="-128"/>
              </a:rPr>
              <a:t>年代のアメリカの入所施設の状況</a:t>
            </a:r>
            <a:endParaRPr lang="en-US" altLang="ja-JP" sz="2800" dirty="0">
              <a:latin typeface="ＭＳ ゴシック" panose="020B0609070205080204" pitchFamily="49" charset="-128"/>
              <a:ea typeface="ＭＳ ゴシック" panose="020B0609070205080204" pitchFamily="49" charset="-128"/>
            </a:endParaRPr>
          </a:p>
          <a:p>
            <a:pPr marL="0" indent="0">
              <a:buNone/>
            </a:pPr>
            <a:endParaRPr lang="en-US" altLang="ja-JP" sz="2800" dirty="0">
              <a:latin typeface="Meiryo UI" panose="020B0604030504040204" pitchFamily="50" charset="-128"/>
              <a:ea typeface="Meiryo UI" panose="020B0604030504040204" pitchFamily="50" charset="-128"/>
            </a:endParaRPr>
          </a:p>
          <a:p>
            <a:r>
              <a:rPr lang="ja-JP" altLang="en-US" sz="2800" dirty="0">
                <a:latin typeface="Meiryo UI" panose="020B0604030504040204" pitchFamily="50" charset="-128"/>
                <a:ea typeface="Meiryo UI" panose="020B0604030504040204" pitchFamily="50" charset="-128"/>
              </a:rPr>
              <a:t>大規模</a:t>
            </a:r>
            <a:endParaRPr lang="en-US" altLang="ja-JP" sz="2800" dirty="0">
              <a:latin typeface="Meiryo UI" panose="020B0604030504040204" pitchFamily="50" charset="-128"/>
              <a:ea typeface="Meiryo UI" panose="020B0604030504040204" pitchFamily="50" charset="-128"/>
            </a:endParaRPr>
          </a:p>
          <a:p>
            <a:pPr>
              <a:buFont typeface="Arial" pitchFamily="34" charset="0"/>
              <a:buNone/>
            </a:pPr>
            <a:endParaRPr lang="en-US" altLang="ja-JP" sz="2800" dirty="0">
              <a:latin typeface="Meiryo UI" panose="020B0604030504040204" pitchFamily="50" charset="-128"/>
              <a:ea typeface="Meiryo UI" panose="020B0604030504040204" pitchFamily="50" charset="-128"/>
            </a:endParaRPr>
          </a:p>
          <a:p>
            <a:endParaRPr lang="en-US" altLang="ja-JP" sz="2800" dirty="0">
              <a:latin typeface="Meiryo UI" panose="020B0604030504040204" pitchFamily="50" charset="-128"/>
              <a:ea typeface="Meiryo UI" panose="020B0604030504040204" pitchFamily="50" charset="-128"/>
            </a:endParaRPr>
          </a:p>
          <a:p>
            <a:endParaRPr lang="en-US" altLang="ja-JP" sz="2800" dirty="0">
              <a:latin typeface="ＭＳ ゴシック" panose="020B0609070205080204" pitchFamily="49" charset="-128"/>
              <a:ea typeface="ＭＳ ゴシック" panose="020B0609070205080204" pitchFamily="49" charset="-128"/>
            </a:endParaRPr>
          </a:p>
          <a:p>
            <a:r>
              <a:rPr lang="ja-JP" altLang="en-US" sz="2800" dirty="0">
                <a:latin typeface="ＭＳ ゴシック" panose="020B0609070205080204" pitchFamily="49" charset="-128"/>
                <a:ea typeface="ＭＳ ゴシック" panose="020B0609070205080204" pitchFamily="49" charset="-128"/>
              </a:rPr>
              <a:t>劣悪な生活環境</a:t>
            </a:r>
            <a:endParaRPr lang="en-US" altLang="ja-JP" sz="2800" dirty="0">
              <a:latin typeface="ＭＳ ゴシック" panose="020B0609070205080204" pitchFamily="49" charset="-128"/>
              <a:ea typeface="ＭＳ ゴシック" panose="020B0609070205080204" pitchFamily="49" charset="-128"/>
            </a:endParaRPr>
          </a:p>
          <a:p>
            <a:pPr>
              <a:buFont typeface="Arial" pitchFamily="34" charset="0"/>
              <a:buNone/>
            </a:pPr>
            <a:r>
              <a:rPr lang="ja-JP" altLang="en-US" sz="2800" dirty="0">
                <a:latin typeface="ＭＳ ゴシック" panose="020B0609070205080204" pitchFamily="49" charset="-128"/>
                <a:ea typeface="ＭＳ ゴシック" panose="020B0609070205080204" pitchFamily="49" charset="-128"/>
              </a:rPr>
              <a:t>バートン・ブラットらによる写真集</a:t>
            </a:r>
            <a:r>
              <a:rPr lang="en-US" altLang="ja-JP" sz="2800" dirty="0">
                <a:latin typeface="ＭＳ ゴシック" panose="020B0609070205080204" pitchFamily="49" charset="-128"/>
                <a:ea typeface="ＭＳ ゴシック" panose="020B0609070205080204" pitchFamily="49" charset="-128"/>
              </a:rPr>
              <a:t>『</a:t>
            </a:r>
            <a:r>
              <a:rPr lang="ja-JP" altLang="en-US" sz="2800" dirty="0">
                <a:latin typeface="ＭＳ ゴシック" panose="020B0609070205080204" pitchFamily="49" charset="-128"/>
                <a:ea typeface="ＭＳ ゴシック" panose="020B0609070205080204" pitchFamily="49" charset="-128"/>
              </a:rPr>
              <a:t>煉獄のクリスマス</a:t>
            </a:r>
            <a:r>
              <a:rPr lang="en-US" altLang="ja-JP" sz="2800" dirty="0">
                <a:latin typeface="ＭＳ ゴシック" panose="020B0609070205080204" pitchFamily="49" charset="-128"/>
                <a:ea typeface="ＭＳ ゴシック" panose="020B0609070205080204" pitchFamily="49" charset="-128"/>
              </a:rPr>
              <a:t>』</a:t>
            </a:r>
            <a:r>
              <a:rPr lang="ja-JP" altLang="en-US" sz="2800">
                <a:latin typeface="ＭＳ ゴシック" panose="020B0609070205080204" pitchFamily="49" charset="-128"/>
                <a:ea typeface="ＭＳ ゴシック" panose="020B0609070205080204" pitchFamily="49" charset="-128"/>
              </a:rPr>
              <a:t>が</a:t>
            </a:r>
            <a:r>
              <a:rPr lang="ja-JP" altLang="en-US" sz="2800" smtClean="0">
                <a:latin typeface="ＭＳ ゴシック" panose="020B0609070205080204" pitchFamily="49" charset="-128"/>
                <a:ea typeface="ＭＳ ゴシック" panose="020B0609070205080204" pitchFamily="49" charset="-128"/>
              </a:rPr>
              <a:t>有名</a:t>
            </a:r>
            <a:endParaRPr lang="en-US" altLang="ja-JP" sz="2800" dirty="0">
              <a:latin typeface="ＭＳ ゴシック" panose="020B0609070205080204" pitchFamily="49" charset="-128"/>
              <a:ea typeface="ＭＳ ゴシック" panose="020B0609070205080204" pitchFamily="49" charset="-128"/>
            </a:endParaRPr>
          </a:p>
        </p:txBody>
      </p:sp>
      <p:pic>
        <p:nvPicPr>
          <p:cNvPr id="10" name="Picture 2">
            <a:extLst>
              <a:ext uri="{FF2B5EF4-FFF2-40B4-BE49-F238E27FC236}">
                <a16:creationId xmlns:a16="http://schemas.microsoft.com/office/drawing/2014/main" id="{58D396E5-9EF7-40FC-B453-BB3E43D860D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5823" y="3166674"/>
            <a:ext cx="8332354"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フッター プレースホルダ 1">
            <a:extLst>
              <a:ext uri="{FF2B5EF4-FFF2-40B4-BE49-F238E27FC236}">
                <a16:creationId xmlns:a16="http://schemas.microsoft.com/office/drawing/2014/main" id="{9EC3E51C-FFFF-4F94-A69A-A89C43234861}"/>
              </a:ext>
            </a:extLst>
          </p:cNvPr>
          <p:cNvSpPr txBox="1">
            <a:spLocks/>
          </p:cNvSpPr>
          <p:nvPr/>
        </p:nvSpPr>
        <p:spPr>
          <a:xfrm>
            <a:off x="5364088" y="4005064"/>
            <a:ext cx="3687428"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800" dirty="0"/>
              <a:t>出所：渡辺勧持（</a:t>
            </a:r>
            <a:r>
              <a:rPr lang="en-US" altLang="ja-JP" sz="800" dirty="0"/>
              <a:t>1997</a:t>
            </a:r>
            <a:r>
              <a:rPr lang="ja-JP" altLang="en-US" sz="800" dirty="0"/>
              <a:t>）「入所施設から地域へ」</a:t>
            </a:r>
            <a:r>
              <a:rPr lang="en-US" altLang="ja-JP" sz="800" dirty="0"/>
              <a:t>『</a:t>
            </a:r>
            <a:r>
              <a:rPr lang="ja-JP" altLang="en-US" sz="800" dirty="0"/>
              <a:t>社会福祉学</a:t>
            </a:r>
            <a:r>
              <a:rPr lang="en-US" altLang="ja-JP" sz="800" dirty="0"/>
              <a:t>』38</a:t>
            </a:r>
            <a:r>
              <a:rPr lang="ja-JP" altLang="en-US" sz="800" dirty="0"/>
              <a:t>巻２号</a:t>
            </a:r>
          </a:p>
        </p:txBody>
      </p:sp>
      <p:sp>
        <p:nvSpPr>
          <p:cNvPr id="8" name="角丸四角形 7"/>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3182433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95536" y="457508"/>
            <a:ext cx="8640960" cy="523220"/>
          </a:xfrm>
          <a:prstGeom prst="rect">
            <a:avLst/>
          </a:prstGeom>
          <a:noFill/>
        </p:spPr>
        <p:txBody>
          <a:bodyPr wrap="square" rtlCol="0">
            <a:spAutoFit/>
          </a:bodyPr>
          <a:lstStyle/>
          <a:p>
            <a:r>
              <a:rPr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ケアマネジメントが誕生した背景②</a:t>
            </a:r>
          </a:p>
        </p:txBody>
      </p:sp>
      <p:sp>
        <p:nvSpPr>
          <p:cNvPr id="7" name="コンテンツ プレースホルダ 2">
            <a:extLst>
              <a:ext uri="{FF2B5EF4-FFF2-40B4-BE49-F238E27FC236}">
                <a16:creationId xmlns:a16="http://schemas.microsoft.com/office/drawing/2014/main" id="{17E7BBF9-BC2E-4197-B958-8980C897BDB3}"/>
              </a:ext>
            </a:extLst>
          </p:cNvPr>
          <p:cNvSpPr txBox="1">
            <a:spLocks/>
          </p:cNvSpPr>
          <p:nvPr/>
        </p:nvSpPr>
        <p:spPr>
          <a:xfrm>
            <a:off x="539552" y="1196752"/>
            <a:ext cx="8229600" cy="4896544"/>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buFont typeface="Arial" pitchFamily="34" charset="0"/>
              <a:buNone/>
            </a:pPr>
            <a:r>
              <a:rPr lang="en-US" altLang="ja-JP" sz="2400">
                <a:latin typeface="ＭＳ ゴシック" panose="020B0609070205080204" pitchFamily="49" charset="-128"/>
                <a:ea typeface="ＭＳ ゴシック" panose="020B0609070205080204" pitchFamily="49" charset="-128"/>
              </a:rPr>
              <a:t>1960</a:t>
            </a:r>
            <a:r>
              <a:rPr lang="ja-JP" altLang="en-US" sz="2400">
                <a:latin typeface="ＭＳ ゴシック" panose="020B0609070205080204" pitchFamily="49" charset="-128"/>
                <a:ea typeface="ＭＳ ゴシック" panose="020B0609070205080204" pitchFamily="49" charset="-128"/>
              </a:rPr>
              <a:t>年代</a:t>
            </a:r>
            <a:endParaRPr lang="en-US" altLang="ja-JP" sz="2400">
              <a:latin typeface="ＭＳ ゴシック" panose="020B0609070205080204" pitchFamily="49" charset="-128"/>
              <a:ea typeface="ＭＳ ゴシック" panose="020B0609070205080204" pitchFamily="49" charset="-128"/>
            </a:endParaRPr>
          </a:p>
          <a:p>
            <a:pPr>
              <a:buFont typeface="Arial" pitchFamily="34" charset="0"/>
              <a:buNone/>
            </a:pPr>
            <a:r>
              <a:rPr lang="ja-JP" altLang="en-US" sz="2400">
                <a:latin typeface="ＭＳ ゴシック" panose="020B0609070205080204" pitchFamily="49" charset="-128"/>
                <a:ea typeface="ＭＳ ゴシック" panose="020B0609070205080204" pitchFamily="49" charset="-128"/>
              </a:rPr>
              <a:t>ケネディ教書を端緒とする脱施設化施策推進の開始</a:t>
            </a:r>
            <a:endParaRPr lang="en-US" altLang="ja-JP" sz="2400">
              <a:latin typeface="ＭＳ ゴシック" panose="020B0609070205080204" pitchFamily="49" charset="-128"/>
              <a:ea typeface="ＭＳ ゴシック" panose="020B0609070205080204" pitchFamily="49" charset="-128"/>
            </a:endParaRPr>
          </a:p>
          <a:p>
            <a:pPr>
              <a:buFont typeface="Arial" pitchFamily="34" charset="0"/>
              <a:buNone/>
            </a:pPr>
            <a:r>
              <a:rPr lang="ja-JP" altLang="en-US" sz="2400">
                <a:latin typeface="ＭＳ ゴシック" panose="020B0609070205080204" pitchFamily="49" charset="-128"/>
                <a:ea typeface="ＭＳ ゴシック" panose="020B0609070205080204" pitchFamily="49" charset="-128"/>
              </a:rPr>
              <a:t>　　↓　　　　</a:t>
            </a:r>
            <a:endParaRPr lang="en-US" altLang="ja-JP" sz="2400">
              <a:latin typeface="ＭＳ ゴシック" panose="020B0609070205080204" pitchFamily="49" charset="-128"/>
              <a:ea typeface="ＭＳ ゴシック" panose="020B0609070205080204" pitchFamily="49" charset="-128"/>
            </a:endParaRPr>
          </a:p>
          <a:p>
            <a:pPr>
              <a:buFont typeface="Arial" pitchFamily="34" charset="0"/>
              <a:buNone/>
            </a:pPr>
            <a:r>
              <a:rPr lang="en-US" altLang="ja-JP" sz="2400">
                <a:latin typeface="ＭＳ ゴシック" panose="020B0609070205080204" pitchFamily="49" charset="-128"/>
                <a:ea typeface="ＭＳ ゴシック" panose="020B0609070205080204" pitchFamily="49" charset="-128"/>
              </a:rPr>
              <a:t>1970</a:t>
            </a:r>
            <a:r>
              <a:rPr lang="ja-JP" altLang="en-US" sz="2400">
                <a:latin typeface="ＭＳ ゴシック" panose="020B0609070205080204" pitchFamily="49" charset="-128"/>
                <a:ea typeface="ＭＳ ゴシック" panose="020B0609070205080204" pitchFamily="49" charset="-128"/>
              </a:rPr>
              <a:t>年代　</a:t>
            </a:r>
            <a:endParaRPr lang="en-US" altLang="ja-JP" sz="2400">
              <a:latin typeface="ＭＳ ゴシック" panose="020B0609070205080204" pitchFamily="49" charset="-128"/>
              <a:ea typeface="ＭＳ ゴシック" panose="020B0609070205080204" pitchFamily="49" charset="-128"/>
            </a:endParaRPr>
          </a:p>
          <a:p>
            <a:pPr>
              <a:buFont typeface="Arial" pitchFamily="34" charset="0"/>
              <a:buNone/>
            </a:pPr>
            <a:r>
              <a:rPr lang="ja-JP" altLang="en-US" sz="2400">
                <a:latin typeface="ＭＳ ゴシック" panose="020B0609070205080204" pitchFamily="49" charset="-128"/>
                <a:ea typeface="ＭＳ ゴシック" panose="020B0609070205080204" pitchFamily="49" charset="-128"/>
              </a:rPr>
              <a:t>「脱施設化と地域精神保健の失敗」</a:t>
            </a:r>
            <a:endParaRPr lang="en-US" altLang="ja-JP" sz="2400">
              <a:latin typeface="ＭＳ ゴシック" panose="020B0609070205080204" pitchFamily="49" charset="-128"/>
              <a:ea typeface="ＭＳ ゴシック" panose="020B0609070205080204" pitchFamily="49" charset="-128"/>
            </a:endParaRPr>
          </a:p>
          <a:p>
            <a:pPr>
              <a:buFont typeface="Arial" pitchFamily="34" charset="0"/>
              <a:buNone/>
            </a:pPr>
            <a:endParaRPr lang="en-US" altLang="ja-JP" sz="2400">
              <a:latin typeface="ＭＳ ゴシック" panose="020B0609070205080204" pitchFamily="49" charset="-128"/>
              <a:ea typeface="ＭＳ ゴシック" panose="020B0609070205080204" pitchFamily="49" charset="-128"/>
            </a:endParaRPr>
          </a:p>
          <a:p>
            <a:r>
              <a:rPr lang="ja-JP" altLang="en-US" sz="2400">
                <a:latin typeface="ＭＳ ゴシック" panose="020B0609070205080204" pitchFamily="49" charset="-128"/>
                <a:ea typeface="ＭＳ ゴシック" panose="020B0609070205080204" pitchFamily="49" charset="-128"/>
              </a:rPr>
              <a:t>入所施設や精神科病院の解体の中、当初はグループホーム等で生活していた多くの精神障害者、知的障害者がホームレス状態へ。</a:t>
            </a:r>
            <a:endParaRPr lang="en-US" altLang="ja-JP" sz="2400">
              <a:latin typeface="ＭＳ ゴシック" panose="020B0609070205080204" pitchFamily="49" charset="-128"/>
              <a:ea typeface="ＭＳ ゴシック" panose="020B0609070205080204" pitchFamily="49" charset="-128"/>
            </a:endParaRPr>
          </a:p>
          <a:p>
            <a:r>
              <a:rPr lang="ja-JP" altLang="en-US" sz="2400">
                <a:latin typeface="ＭＳ ゴシック" panose="020B0609070205080204" pitchFamily="49" charset="-128"/>
                <a:ea typeface="ＭＳ ゴシック" panose="020B0609070205080204" pitchFamily="49" charset="-128"/>
              </a:rPr>
              <a:t>ホームレス状態になった人々が社会的なトラブルを起こし、留置所や刑務所に入所するようになる</a:t>
            </a:r>
            <a:r>
              <a:rPr lang="ja-JP" altLang="en-US" sz="2400" smtClean="0">
                <a:latin typeface="ＭＳ ゴシック" panose="020B0609070205080204" pitchFamily="49" charset="-128"/>
                <a:ea typeface="ＭＳ ゴシック" panose="020B0609070205080204" pitchFamily="49" charset="-128"/>
              </a:rPr>
              <a:t>。</a:t>
            </a:r>
            <a:endParaRPr lang="en-US" altLang="ja-JP" sz="2400">
              <a:latin typeface="ＭＳ ゴシック" panose="020B0609070205080204" pitchFamily="49" charset="-128"/>
              <a:ea typeface="ＭＳ ゴシック" panose="020B0609070205080204" pitchFamily="49" charset="-128"/>
            </a:endParaRPr>
          </a:p>
        </p:txBody>
      </p:sp>
      <p:sp>
        <p:nvSpPr>
          <p:cNvPr id="8" name="角丸四角形 7"/>
          <p:cNvSpPr/>
          <p:nvPr/>
        </p:nvSpPr>
        <p:spPr>
          <a:xfrm>
            <a:off x="7166344" y="65955"/>
            <a:ext cx="1977656" cy="4572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smtClean="0"/>
              <a:t>標準カリキュラム</a:t>
            </a:r>
            <a:endParaRPr kumimoji="1" lang="ja-JP" altLang="en-US" sz="1200"/>
          </a:p>
        </p:txBody>
      </p:sp>
    </p:spTree>
    <p:extLst>
      <p:ext uri="{BB962C8B-B14F-4D97-AF65-F5344CB8AC3E}">
        <p14:creationId xmlns:p14="http://schemas.microsoft.com/office/powerpoint/2010/main" val="142458934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5114</Words>
  <Application>Microsoft Office PowerPoint</Application>
  <PresentationFormat>画面に合わせる (4:3)</PresentationFormat>
  <Paragraphs>689</Paragraphs>
  <Slides>38</Slides>
  <Notes>37</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38</vt:i4>
      </vt:variant>
    </vt:vector>
  </HeadingPairs>
  <TitlesOfParts>
    <vt:vector size="48" baseType="lpstr">
      <vt:lpstr>ＤＨＰ特太ゴシック体</vt:lpstr>
      <vt:lpstr>Meiryo UI</vt:lpstr>
      <vt:lpstr>ＭＳ Ｐゴシック</vt:lpstr>
      <vt:lpstr>ＭＳ ゴシック</vt:lpstr>
      <vt:lpstr>新細明體</vt:lpstr>
      <vt:lpstr>メイリオ</vt:lpstr>
      <vt:lpstr>Arial</vt:lpstr>
      <vt:lpstr>Calibri</vt:lpstr>
      <vt:lpstr>Wingdings</vt:lpstr>
      <vt:lpstr>Office テーマ</vt:lpstr>
      <vt:lpstr>相談支援に必要な技術</vt:lpstr>
      <vt:lpstr>PowerPoint プレゼンテーション</vt:lpstr>
      <vt:lpstr>PowerPoint プレゼンテーション</vt:lpstr>
      <vt:lpstr>PowerPoint プレゼンテーション</vt:lpstr>
      <vt:lpstr>相談支援に必要な技術</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相談支援に必要な技術</dc:title>
  <cp:lastModifiedBy>江端 潤(ebata-jun01)</cp:lastModifiedBy>
  <cp:revision>13</cp:revision>
  <dcterms:modified xsi:type="dcterms:W3CDTF">2019-10-09T06:25:59Z</dcterms:modified>
</cp:coreProperties>
</file>