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300" r:id="rId2"/>
    <p:sldId id="512" r:id="rId3"/>
    <p:sldId id="525" r:id="rId4"/>
    <p:sldId id="526" r:id="rId5"/>
    <p:sldId id="513" r:id="rId6"/>
    <p:sldId id="514" r:id="rId7"/>
    <p:sldId id="515" r:id="rId8"/>
    <p:sldId id="529" r:id="rId9"/>
    <p:sldId id="527" r:id="rId10"/>
    <p:sldId id="530" r:id="rId11"/>
    <p:sldId id="516" r:id="rId12"/>
    <p:sldId id="517" r:id="rId13"/>
    <p:sldId id="518" r:id="rId14"/>
    <p:sldId id="533" r:id="rId15"/>
    <p:sldId id="531" r:id="rId16"/>
    <p:sldId id="532" r:id="rId17"/>
    <p:sldId id="519" r:id="rId18"/>
    <p:sldId id="520" r:id="rId19"/>
    <p:sldId id="521" r:id="rId20"/>
    <p:sldId id="522" r:id="rId21"/>
    <p:sldId id="534" r:id="rId22"/>
    <p:sldId id="537" r:id="rId23"/>
    <p:sldId id="535" r:id="rId24"/>
    <p:sldId id="536" r:id="rId25"/>
  </p:sldIdLst>
  <p:sldSz cx="9144000" cy="6858000" type="screen4x3"/>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4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7" autoAdjust="0"/>
    <p:restoredTop sz="94660"/>
  </p:normalViewPr>
  <p:slideViewPr>
    <p:cSldViewPr snapToGrid="0">
      <p:cViewPr varScale="1">
        <p:scale>
          <a:sx n="120" d="100"/>
          <a:sy n="120" d="100"/>
        </p:scale>
        <p:origin x="1056" y="126"/>
      </p:cViewPr>
      <p:guideLst>
        <p:guide orient="horz" pos="2160"/>
        <p:guide pos="40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3078428" cy="513508"/>
          </a:xfrm>
          <a:prstGeom prst="rect">
            <a:avLst/>
          </a:prstGeom>
        </p:spPr>
        <p:txBody>
          <a:bodyPr vert="horz" lIns="94668" tIns="47334" rIns="94668" bIns="47334"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3992" y="1"/>
            <a:ext cx="3078428" cy="513508"/>
          </a:xfrm>
          <a:prstGeom prst="rect">
            <a:avLst/>
          </a:prstGeom>
        </p:spPr>
        <p:txBody>
          <a:bodyPr vert="horz" lIns="94668" tIns="47334" rIns="94668" bIns="47334" rtlCol="0"/>
          <a:lstStyle>
            <a:lvl1pPr algn="r">
              <a:defRPr sz="1200"/>
            </a:lvl1pPr>
          </a:lstStyle>
          <a:p>
            <a:fld id="{9726607B-02B2-4661-8E98-B21074635C9F}" type="datetimeFigureOut">
              <a:rPr kumimoji="1" lang="ja-JP" altLang="en-US" smtClean="0"/>
              <a:t>2019/9/6</a:t>
            </a:fld>
            <a:endParaRPr kumimoji="1" lang="ja-JP" altLang="en-US"/>
          </a:p>
        </p:txBody>
      </p:sp>
      <p:sp>
        <p:nvSpPr>
          <p:cNvPr id="4" name="スライド イメージ プレースホルダー 3"/>
          <p:cNvSpPr>
            <a:spLocks noGrp="1" noRot="1" noChangeAspect="1"/>
          </p:cNvSpPr>
          <p:nvPr>
            <p:ph type="sldImg" idx="2"/>
          </p:nvPr>
        </p:nvSpPr>
        <p:spPr>
          <a:xfrm>
            <a:off x="1249363" y="1279525"/>
            <a:ext cx="4605337" cy="3454400"/>
          </a:xfrm>
          <a:prstGeom prst="rect">
            <a:avLst/>
          </a:prstGeom>
          <a:noFill/>
          <a:ln w="12700">
            <a:solidFill>
              <a:prstClr val="black"/>
            </a:solidFill>
          </a:ln>
        </p:spPr>
        <p:txBody>
          <a:bodyPr vert="horz" lIns="94668" tIns="47334" rIns="94668" bIns="47334" rtlCol="0" anchor="ctr"/>
          <a:lstStyle/>
          <a:p>
            <a:endParaRPr lang="ja-JP" altLang="en-US"/>
          </a:p>
        </p:txBody>
      </p:sp>
      <p:sp>
        <p:nvSpPr>
          <p:cNvPr id="5" name="ノート プレースホルダー 4"/>
          <p:cNvSpPr>
            <a:spLocks noGrp="1"/>
          </p:cNvSpPr>
          <p:nvPr>
            <p:ph type="body" sz="quarter" idx="3"/>
          </p:nvPr>
        </p:nvSpPr>
        <p:spPr>
          <a:xfrm>
            <a:off x="710407" y="4925408"/>
            <a:ext cx="5683250" cy="4029879"/>
          </a:xfrm>
          <a:prstGeom prst="rect">
            <a:avLst/>
          </a:prstGeom>
        </p:spPr>
        <p:txBody>
          <a:bodyPr vert="horz" lIns="94668" tIns="47334" rIns="94668" bIns="4733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721107"/>
            <a:ext cx="3078428" cy="513507"/>
          </a:xfrm>
          <a:prstGeom prst="rect">
            <a:avLst/>
          </a:prstGeom>
        </p:spPr>
        <p:txBody>
          <a:bodyPr vert="horz" lIns="94668" tIns="47334" rIns="94668" bIns="4733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3992" y="9721107"/>
            <a:ext cx="3078428" cy="513507"/>
          </a:xfrm>
          <a:prstGeom prst="rect">
            <a:avLst/>
          </a:prstGeom>
        </p:spPr>
        <p:txBody>
          <a:bodyPr vert="horz" lIns="94668" tIns="47334" rIns="94668" bIns="47334" rtlCol="0" anchor="b"/>
          <a:lstStyle>
            <a:lvl1pPr algn="r">
              <a:defRPr sz="1200"/>
            </a:lvl1pPr>
          </a:lstStyle>
          <a:p>
            <a:fld id="{031C8595-9AA0-4DFF-915E-9E3FE615DBEA}" type="slidenum">
              <a:rPr kumimoji="1" lang="ja-JP" altLang="en-US" smtClean="0"/>
              <a:t>‹#›</a:t>
            </a:fld>
            <a:endParaRPr kumimoji="1" lang="ja-JP" altLang="en-US"/>
          </a:p>
        </p:txBody>
      </p:sp>
    </p:spTree>
    <p:extLst>
      <p:ext uri="{BB962C8B-B14F-4D97-AF65-F5344CB8AC3E}">
        <p14:creationId xmlns:p14="http://schemas.microsoft.com/office/powerpoint/2010/main" val="37821062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スライド イメージ プレースホルダ 1"/>
          <p:cNvSpPr>
            <a:spLocks noGrp="1" noRot="1" noChangeAspect="1" noTextEdit="1"/>
          </p:cNvSpPr>
          <p:nvPr>
            <p:ph type="sldImg"/>
          </p:nvPr>
        </p:nvSpPr>
        <p:spPr>
          <a:xfrm>
            <a:off x="747713" y="835025"/>
            <a:ext cx="5559425" cy="4170363"/>
          </a:xfrm>
          <a:ln/>
        </p:spPr>
      </p:sp>
      <p:sp>
        <p:nvSpPr>
          <p:cNvPr id="123907" name="ノート プレースホルダ 2"/>
          <p:cNvSpPr>
            <a:spLocks noGrp="1"/>
          </p:cNvSpPr>
          <p:nvPr>
            <p:ph type="body" idx="1"/>
          </p:nvPr>
        </p:nvSpPr>
        <p:spPr>
          <a:noFill/>
          <a:ln/>
        </p:spPr>
        <p:txBody>
          <a:bodyPr/>
          <a:lstStyle/>
          <a:p>
            <a:endParaRPr lang="ja-JP" altLang="en-US" dirty="0" smtClean="0">
              <a:ea typeface="ＭＳ Ｐ明朝" charset="-128"/>
            </a:endParaRPr>
          </a:p>
        </p:txBody>
      </p:sp>
      <p:sp>
        <p:nvSpPr>
          <p:cNvPr id="123908" name="スライド番号プレースホルダ 3"/>
          <p:cNvSpPr>
            <a:spLocks noGrp="1"/>
          </p:cNvSpPr>
          <p:nvPr>
            <p:ph type="sldNum" sz="quarter" idx="5"/>
          </p:nvPr>
        </p:nvSpPr>
        <p:spPr>
          <a:noFill/>
        </p:spPr>
        <p:txBody>
          <a:bodyPr/>
          <a:lstStyle/>
          <a:p>
            <a:fld id="{7BE8C8E5-0883-46C5-B1D6-0E396E2FF8A7}" type="slidenum">
              <a:rPr lang="en-US" altLang="ja-JP" smtClean="0">
                <a:ea typeface="ＭＳ Ｐゴシック" charset="-128"/>
              </a:rPr>
              <a:pPr/>
              <a:t>1</a:t>
            </a:fld>
            <a:endParaRPr lang="en-US" altLang="ja-JP" dirty="0" smtClean="0">
              <a:ea typeface="ＭＳ Ｐゴシック" charset="-128"/>
            </a:endParaRPr>
          </a:p>
        </p:txBody>
      </p:sp>
    </p:spTree>
    <p:extLst>
      <p:ext uri="{BB962C8B-B14F-4D97-AF65-F5344CB8AC3E}">
        <p14:creationId xmlns:p14="http://schemas.microsoft.com/office/powerpoint/2010/main" val="4103386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質問はどちらの県への質問かを明確にする</a:t>
            </a:r>
            <a:endParaRPr kumimoji="1" lang="ja-JP" altLang="en-US" dirty="0"/>
          </a:p>
        </p:txBody>
      </p:sp>
      <p:sp>
        <p:nvSpPr>
          <p:cNvPr id="4" name="スライド番号プレースホルダー 3"/>
          <p:cNvSpPr>
            <a:spLocks noGrp="1"/>
          </p:cNvSpPr>
          <p:nvPr>
            <p:ph type="sldNum" sz="quarter" idx="10"/>
          </p:nvPr>
        </p:nvSpPr>
        <p:spPr/>
        <p:txBody>
          <a:bodyPr/>
          <a:lstStyle/>
          <a:p>
            <a:fld id="{A9CEC8D1-E80E-40D0-9402-F675B3F29B8B}" type="slidenum">
              <a:rPr kumimoji="1" lang="ja-JP" altLang="en-US" smtClean="0"/>
              <a:t>3</a:t>
            </a:fld>
            <a:endParaRPr kumimoji="1" lang="ja-JP" altLang="en-US"/>
          </a:p>
        </p:txBody>
      </p:sp>
    </p:spTree>
    <p:extLst>
      <p:ext uri="{BB962C8B-B14F-4D97-AF65-F5344CB8AC3E}">
        <p14:creationId xmlns:p14="http://schemas.microsoft.com/office/powerpoint/2010/main" val="478433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質問はどちらの県への質問かを明確にする</a:t>
            </a:r>
            <a:endParaRPr kumimoji="1" lang="ja-JP" altLang="en-US" dirty="0"/>
          </a:p>
        </p:txBody>
      </p:sp>
      <p:sp>
        <p:nvSpPr>
          <p:cNvPr id="4" name="スライド番号プレースホルダー 3"/>
          <p:cNvSpPr>
            <a:spLocks noGrp="1"/>
          </p:cNvSpPr>
          <p:nvPr>
            <p:ph type="sldNum" sz="quarter" idx="10"/>
          </p:nvPr>
        </p:nvSpPr>
        <p:spPr/>
        <p:txBody>
          <a:bodyPr/>
          <a:lstStyle/>
          <a:p>
            <a:fld id="{A9CEC8D1-E80E-40D0-9402-F675B3F29B8B}" type="slidenum">
              <a:rPr kumimoji="1" lang="ja-JP" altLang="en-US" smtClean="0"/>
              <a:t>9</a:t>
            </a:fld>
            <a:endParaRPr kumimoji="1" lang="ja-JP" altLang="en-US"/>
          </a:p>
        </p:txBody>
      </p:sp>
    </p:spTree>
    <p:extLst>
      <p:ext uri="{BB962C8B-B14F-4D97-AF65-F5344CB8AC3E}">
        <p14:creationId xmlns:p14="http://schemas.microsoft.com/office/powerpoint/2010/main" val="594986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質問はどちらの県への質問かを明確にする</a:t>
            </a:r>
            <a:endParaRPr kumimoji="1" lang="ja-JP" altLang="en-US" dirty="0"/>
          </a:p>
        </p:txBody>
      </p:sp>
      <p:sp>
        <p:nvSpPr>
          <p:cNvPr id="4" name="スライド番号プレースホルダー 3"/>
          <p:cNvSpPr>
            <a:spLocks noGrp="1"/>
          </p:cNvSpPr>
          <p:nvPr>
            <p:ph type="sldNum" sz="quarter" idx="10"/>
          </p:nvPr>
        </p:nvSpPr>
        <p:spPr/>
        <p:txBody>
          <a:bodyPr/>
          <a:lstStyle/>
          <a:p>
            <a:fld id="{A9CEC8D1-E80E-40D0-9402-F675B3F29B8B}" type="slidenum">
              <a:rPr kumimoji="1" lang="ja-JP" altLang="en-US" smtClean="0"/>
              <a:t>15</a:t>
            </a:fld>
            <a:endParaRPr kumimoji="1" lang="ja-JP" altLang="en-US"/>
          </a:p>
        </p:txBody>
      </p:sp>
    </p:spTree>
    <p:extLst>
      <p:ext uri="{BB962C8B-B14F-4D97-AF65-F5344CB8AC3E}">
        <p14:creationId xmlns:p14="http://schemas.microsoft.com/office/powerpoint/2010/main" val="13458338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質問はどちらの県への質問かを明確にする</a:t>
            </a:r>
            <a:endParaRPr kumimoji="1" lang="ja-JP" altLang="en-US" dirty="0"/>
          </a:p>
        </p:txBody>
      </p:sp>
      <p:sp>
        <p:nvSpPr>
          <p:cNvPr id="4" name="スライド番号プレースホルダー 3"/>
          <p:cNvSpPr>
            <a:spLocks noGrp="1"/>
          </p:cNvSpPr>
          <p:nvPr>
            <p:ph type="sldNum" sz="quarter" idx="10"/>
          </p:nvPr>
        </p:nvSpPr>
        <p:spPr/>
        <p:txBody>
          <a:bodyPr/>
          <a:lstStyle/>
          <a:p>
            <a:fld id="{A9CEC8D1-E80E-40D0-9402-F675B3F29B8B}" type="slidenum">
              <a:rPr kumimoji="1" lang="ja-JP" altLang="en-US" smtClean="0"/>
              <a:t>23</a:t>
            </a:fld>
            <a:endParaRPr kumimoji="1" lang="ja-JP" altLang="en-US"/>
          </a:p>
        </p:txBody>
      </p:sp>
    </p:spTree>
    <p:extLst>
      <p:ext uri="{BB962C8B-B14F-4D97-AF65-F5344CB8AC3E}">
        <p14:creationId xmlns:p14="http://schemas.microsoft.com/office/powerpoint/2010/main" val="2251016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FEE7178-BD5F-4125-8454-5CE4A1755D40}" type="datetime1">
              <a:rPr kumimoji="1" lang="ja-JP" altLang="en-US" smtClean="0"/>
              <a:t>2019/9/6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1749112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A66E1D1-9A4E-4089-94A5-6AB975AD8878}" type="datetime1">
              <a:rPr kumimoji="1" lang="ja-JP" altLang="en-US" smtClean="0"/>
              <a:t>2019/9/6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1432455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3DB85E9-118B-4B2B-A5E2-E3A0C56ED6C7}" type="datetime1">
              <a:rPr kumimoji="1" lang="ja-JP" altLang="en-US" smtClean="0"/>
              <a:t>2019/9/6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2563267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775669C-C854-4675-8E3C-9D456561B3C2}" type="datetime1">
              <a:rPr kumimoji="1" lang="ja-JP" altLang="en-US" smtClean="0"/>
              <a:t>2019/9/6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2353109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6301502-9B33-48FC-8528-CD78ED11ED75}" type="datetime1">
              <a:rPr kumimoji="1" lang="ja-JP" altLang="en-US" smtClean="0"/>
              <a:t>2019/9/6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3840156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B0B3208-2EFC-469B-BA9E-7D1EC576DAF1}" type="datetime1">
              <a:rPr kumimoji="1" lang="ja-JP" altLang="en-US" smtClean="0"/>
              <a:t>2019/9/6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1736034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9FEF1F6-27A7-4BA1-B726-79F812FF25BD}" type="datetime1">
              <a:rPr kumimoji="1" lang="ja-JP" altLang="en-US" smtClean="0"/>
              <a:t>2019/9/6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4185423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1D6B314-5022-4723-B363-9BC76689940B}" type="datetime1">
              <a:rPr kumimoji="1" lang="ja-JP" altLang="en-US" smtClean="0"/>
              <a:t>2019/9/6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391038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845175-2670-4A7A-B182-02ED4AD3CC9A}" type="datetime1">
              <a:rPr kumimoji="1" lang="ja-JP" altLang="en-US" smtClean="0"/>
              <a:t>2019/9/6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4071944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D202B39-2606-46F9-8411-6F8D05C26C8F}" type="datetime1">
              <a:rPr kumimoji="1" lang="ja-JP" altLang="en-US" smtClean="0"/>
              <a:t>2019/9/6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1437776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0A86E09-93EB-4A1E-BF45-7F11F4684410}" type="datetime1">
              <a:rPr kumimoji="1" lang="ja-JP" altLang="en-US" smtClean="0"/>
              <a:t>2019/9/6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3012247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2DEA57-BD9E-4825-A9C0-BC18E318B106}" type="datetime1">
              <a:rPr kumimoji="1" lang="ja-JP" altLang="en-US" smtClean="0"/>
              <a:t>2019/9/6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21948320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mhlw.go.jp/kinkyu/catch_phrase/index.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subTitle" idx="1"/>
          </p:nvPr>
        </p:nvSpPr>
        <p:spPr>
          <a:xfrm>
            <a:off x="1248525" y="5674558"/>
            <a:ext cx="6400800" cy="735206"/>
          </a:xfrm>
        </p:spPr>
        <p:txBody>
          <a:bodyPr>
            <a:noAutofit/>
          </a:bodyPr>
          <a:lstStyle/>
          <a:p>
            <a:pPr eaLnBrk="1" hangingPunct="1">
              <a:lnSpc>
                <a:spcPct val="80000"/>
              </a:lnSpc>
            </a:pPr>
            <a:r>
              <a:rPr lang="ja-JP" altLang="en-US" sz="2000" dirty="0"/>
              <a:t>厚生労働省  </a:t>
            </a:r>
            <a:r>
              <a:rPr lang="ja-JP" altLang="ja-JP" sz="2000" dirty="0"/>
              <a:t>社会・援護局</a:t>
            </a:r>
            <a:endParaRPr lang="en-US" altLang="ja-JP" sz="2000" dirty="0"/>
          </a:p>
          <a:p>
            <a:pPr eaLnBrk="1" hangingPunct="1">
              <a:lnSpc>
                <a:spcPct val="80000"/>
              </a:lnSpc>
            </a:pPr>
            <a:r>
              <a:rPr lang="ja-JP" altLang="ja-JP" sz="2000" dirty="0"/>
              <a:t>障害保健福祉部</a:t>
            </a:r>
            <a:r>
              <a:rPr lang="en-US" altLang="ja-JP" sz="2000" dirty="0"/>
              <a:t>  </a:t>
            </a:r>
            <a:r>
              <a:rPr lang="ja-JP" altLang="ja-JP" sz="2000" dirty="0"/>
              <a:t>障害</a:t>
            </a:r>
            <a:r>
              <a:rPr lang="ja-JP" altLang="ja-JP" sz="2000" dirty="0" smtClean="0"/>
              <a:t>福祉課</a:t>
            </a:r>
            <a:r>
              <a:rPr lang="en-US" altLang="ja-JP" sz="2000" dirty="0" smtClean="0"/>
              <a:t> </a:t>
            </a:r>
            <a:r>
              <a:rPr lang="ja-JP" altLang="en-US" sz="2000" dirty="0" smtClean="0"/>
              <a:t>地域生活</a:t>
            </a:r>
            <a:r>
              <a:rPr lang="ja-JP" altLang="en-US" sz="2000" smtClean="0"/>
              <a:t>支援推進室</a:t>
            </a:r>
            <a:endParaRPr lang="en-US" altLang="ja-JP" sz="2000" dirty="0"/>
          </a:p>
        </p:txBody>
      </p:sp>
      <p:sp>
        <p:nvSpPr>
          <p:cNvPr id="6" name="正方形/長方形 5"/>
          <p:cNvSpPr/>
          <p:nvPr/>
        </p:nvSpPr>
        <p:spPr>
          <a:xfrm>
            <a:off x="727788" y="2734749"/>
            <a:ext cx="7641772" cy="946665"/>
          </a:xfrm>
          <a:prstGeom prst="rect">
            <a:avLst/>
          </a:prstGeom>
          <a:noFill/>
        </p:spPr>
        <p:txBody>
          <a:bodyPr wrap="square" lIns="84071" tIns="42035" rIns="84071" bIns="42035">
            <a:spAutoFit/>
          </a:bodyPr>
          <a:lstStyle/>
          <a:p>
            <a:pPr algn="ctr">
              <a:defRPr/>
            </a:pPr>
            <a:r>
              <a:rPr lang="ja-JP" altLang="en-US" sz="2800" smtClean="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ＤＦ特太ゴシック体" panose="020B0509000000000000" pitchFamily="49" charset="-128"/>
                <a:ea typeface="ＤＦ特太ゴシック体" panose="020B0509000000000000" pitchFamily="49" charset="-128"/>
              </a:rPr>
              <a:t>科目別記録シート</a:t>
            </a:r>
          </a:p>
          <a:p>
            <a:pPr algn="ctr">
              <a:defRPr/>
            </a:pPr>
            <a:r>
              <a:rPr lang="ja-JP" altLang="en-US" sz="2800" smtClean="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ＤＦ特太ゴシック体" panose="020B0509000000000000" pitchFamily="49" charset="-128"/>
                <a:ea typeface="ＤＦ特太ゴシック体" panose="020B0509000000000000" pitchFamily="49" charset="-128"/>
              </a:rPr>
              <a:t>演習ワークシート</a:t>
            </a:r>
            <a:endParaRPr lang="ja-JP" altLang="en-US" sz="2000">
              <a:ln w="1905"/>
              <a:gradFill>
                <a:gsLst>
                  <a:gs pos="78000">
                    <a:schemeClr val="tx2">
                      <a:lumMod val="75000"/>
                    </a:schemeClr>
                  </a:gs>
                  <a:gs pos="100000">
                    <a:schemeClr val="accent6">
                      <a:tint val="12000"/>
                      <a:satMod val="255000"/>
                    </a:schemeClr>
                  </a:gs>
                </a:gsLst>
                <a:lin ang="5400000" scaled="1"/>
              </a:gradFill>
              <a:effectLst>
                <a:innerShdw blurRad="69850" dist="43180" dir="5400000">
                  <a:srgbClr val="000000">
                    <a:alpha val="65000"/>
                  </a:srgbClr>
                </a:innerShdw>
              </a:effectLst>
              <a:latin typeface="Arial" pitchFamily="34" charset="0"/>
              <a:ea typeface="ＭＳ Ｐゴシック" pitchFamily="50" charset="-128"/>
            </a:endParaRPr>
          </a:p>
        </p:txBody>
      </p:sp>
      <p:pic>
        <p:nvPicPr>
          <p:cNvPr id="16388" name="Picture 4" descr="厚生労働省"/>
          <p:cNvPicPr>
            <a:picLocks noChangeAspect="1" noChangeArrowheads="1"/>
          </p:cNvPicPr>
          <p:nvPr/>
        </p:nvPicPr>
        <p:blipFill>
          <a:blip r:embed="rId3" cstate="print"/>
          <a:srcRect/>
          <a:stretch>
            <a:fillRect/>
          </a:stretch>
        </p:blipFill>
        <p:spPr bwMode="auto">
          <a:xfrm>
            <a:off x="285764" y="504102"/>
            <a:ext cx="1940169" cy="668215"/>
          </a:xfrm>
          <a:prstGeom prst="rect">
            <a:avLst/>
          </a:prstGeom>
          <a:noFill/>
          <a:ln w="9525">
            <a:noFill/>
            <a:miter lim="800000"/>
            <a:headEnd/>
            <a:tailEnd/>
          </a:ln>
        </p:spPr>
      </p:pic>
      <p:pic>
        <p:nvPicPr>
          <p:cNvPr id="16389" name="Picture 2" descr="ひと、くらし、みらいのために">
            <a:hlinkClick r:id="rId4"/>
          </p:cNvPr>
          <p:cNvPicPr preferRelativeResize="0">
            <a:picLocks noChangeArrowheads="1"/>
          </p:cNvPicPr>
          <p:nvPr/>
        </p:nvPicPr>
        <p:blipFill>
          <a:blip r:embed="rId5" cstate="print"/>
          <a:srcRect/>
          <a:stretch>
            <a:fillRect/>
          </a:stretch>
        </p:blipFill>
        <p:spPr bwMode="auto">
          <a:xfrm>
            <a:off x="290162" y="1106400"/>
            <a:ext cx="1928446" cy="131885"/>
          </a:xfrm>
          <a:prstGeom prst="rect">
            <a:avLst/>
          </a:prstGeom>
          <a:noFill/>
          <a:ln w="9525">
            <a:noFill/>
            <a:miter lim="800000"/>
            <a:headEnd/>
            <a:tailEnd/>
          </a:ln>
        </p:spPr>
      </p:pic>
      <p:sp>
        <p:nvSpPr>
          <p:cNvPr id="7" name="Rectangle 3"/>
          <p:cNvSpPr txBox="1">
            <a:spLocks noChangeArrowheads="1"/>
          </p:cNvSpPr>
          <p:nvPr/>
        </p:nvSpPr>
        <p:spPr bwMode="auto">
          <a:xfrm>
            <a:off x="9" y="4875399"/>
            <a:ext cx="9144000" cy="464527"/>
          </a:xfrm>
          <a:prstGeom prst="rect">
            <a:avLst/>
          </a:prstGeom>
          <a:noFill/>
          <a:ln w="9525">
            <a:noFill/>
            <a:miter lim="800000"/>
            <a:headEnd/>
            <a:tailEnd/>
          </a:ln>
        </p:spPr>
        <p:txBody>
          <a:bodyPr lIns="84035" tIns="42019" rIns="84035" bIns="42019"/>
          <a:lstStyle/>
          <a:p>
            <a:pPr algn="ctr">
              <a:lnSpc>
                <a:spcPct val="80000"/>
              </a:lnSpc>
              <a:spcBef>
                <a:spcPct val="20000"/>
              </a:spcBef>
              <a:defRPr/>
            </a:pPr>
            <a:r>
              <a:rPr lang="ja-JP" altLang="en-US" sz="2400" dirty="0" smtClean="0"/>
              <a:t>２０１９（令和元）</a:t>
            </a:r>
            <a:r>
              <a:rPr lang="ja-JP" altLang="ja-JP" sz="2400" dirty="0" smtClean="0"/>
              <a:t>年</a:t>
            </a:r>
            <a:r>
              <a:rPr lang="ja-JP" altLang="en-US" sz="2400" dirty="0" smtClean="0"/>
              <a:t>９</a:t>
            </a:r>
            <a:r>
              <a:rPr lang="ja-JP" altLang="ja-JP" sz="2400" dirty="0" smtClean="0"/>
              <a:t>月</a:t>
            </a:r>
            <a:r>
              <a:rPr lang="ja-JP" altLang="en-US" sz="2400" dirty="0" smtClean="0"/>
              <a:t>１１日（水）～</a:t>
            </a:r>
            <a:r>
              <a:rPr lang="ja-JP" altLang="en-US" sz="2400" dirty="0" smtClean="0"/>
              <a:t>１３日（</a:t>
            </a:r>
            <a:r>
              <a:rPr lang="ja-JP" altLang="en-US" sz="2400" dirty="0" smtClean="0"/>
              <a:t>金）</a:t>
            </a:r>
            <a:r>
              <a:rPr lang="en-US" altLang="ja-JP" sz="2400" dirty="0" smtClean="0"/>
              <a:t> </a:t>
            </a:r>
            <a:endParaRPr lang="ja-JP" altLang="ja-JP" sz="2400" kern="0" dirty="0"/>
          </a:p>
        </p:txBody>
      </p:sp>
      <p:sp>
        <p:nvSpPr>
          <p:cNvPr id="8" name="Rectangle 3"/>
          <p:cNvSpPr txBox="1">
            <a:spLocks noChangeArrowheads="1"/>
          </p:cNvSpPr>
          <p:nvPr/>
        </p:nvSpPr>
        <p:spPr bwMode="auto">
          <a:xfrm>
            <a:off x="285765" y="505123"/>
            <a:ext cx="8506002" cy="464527"/>
          </a:xfrm>
          <a:prstGeom prst="rect">
            <a:avLst/>
          </a:prstGeom>
          <a:noFill/>
          <a:ln w="9525">
            <a:noFill/>
            <a:miter lim="800000"/>
            <a:headEnd/>
            <a:tailEnd/>
          </a:ln>
        </p:spPr>
        <p:txBody>
          <a:bodyPr lIns="84035" tIns="42019" rIns="84035" bIns="42019"/>
          <a:lstStyle/>
          <a:p>
            <a:pPr algn="r">
              <a:lnSpc>
                <a:spcPct val="80000"/>
              </a:lnSpc>
              <a:spcBef>
                <a:spcPct val="20000"/>
              </a:spcBef>
              <a:defRPr/>
            </a:pPr>
            <a:r>
              <a:rPr lang="ja-JP" altLang="en-US" sz="1292" kern="0" dirty="0" smtClean="0"/>
              <a:t>令和元年度相談支援従事者指導者養成研修会</a:t>
            </a:r>
            <a:endParaRPr lang="ja-JP" altLang="ja-JP" sz="1292" kern="0" dirty="0"/>
          </a:p>
        </p:txBody>
      </p:sp>
    </p:spTree>
    <p:extLst>
      <p:ext uri="{BB962C8B-B14F-4D97-AF65-F5344CB8AC3E}">
        <p14:creationId xmlns:p14="http://schemas.microsoft.com/office/powerpoint/2010/main" val="1180713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239822791"/>
              </p:ext>
            </p:extLst>
          </p:nvPr>
        </p:nvGraphicFramePr>
        <p:xfrm>
          <a:off x="322728" y="651621"/>
          <a:ext cx="8606119" cy="5845244"/>
        </p:xfrm>
        <a:graphic>
          <a:graphicData uri="http://schemas.openxmlformats.org/drawingml/2006/table">
            <a:tbl>
              <a:tblPr firstRow="1" bandRow="1">
                <a:tableStyleId>{5940675A-B579-460E-94D1-54222C63F5DA}</a:tableStyleId>
              </a:tblPr>
              <a:tblGrid>
                <a:gridCol w="8606119">
                  <a:extLst>
                    <a:ext uri="{9D8B030D-6E8A-4147-A177-3AD203B41FA5}">
                      <a16:colId xmlns:a16="http://schemas.microsoft.com/office/drawing/2014/main" val="20000"/>
                    </a:ext>
                  </a:extLst>
                </a:gridCol>
              </a:tblGrid>
              <a:tr h="4590813">
                <a:tc>
                  <a:txBody>
                    <a:bodyPr/>
                    <a:lstStyle/>
                    <a:p>
                      <a:r>
                        <a:rPr kumimoji="1" lang="ja-JP" altLang="en-US" sz="1600" smtClean="0">
                          <a:latin typeface="MS UI Gothic" panose="020B0600070205080204" pitchFamily="50" charset="-128"/>
                          <a:ea typeface="MS UI Gothic" panose="020B0600070205080204" pitchFamily="50" charset="-128"/>
                        </a:rPr>
                        <a:t>＜気づき・ポイント＞</a:t>
                      </a:r>
                    </a:p>
                    <a:p>
                      <a:endParaRPr kumimoji="1" lang="ja-JP" altLang="en-US" sz="1600" smtClean="0">
                        <a:latin typeface="MS UI Gothic" panose="020B0600070205080204" pitchFamily="50" charset="-128"/>
                        <a:ea typeface="MS UI Gothic" panose="020B0600070205080204" pitchFamily="50" charset="-128"/>
                      </a:endParaRPr>
                    </a:p>
                    <a:p>
                      <a:endParaRPr kumimoji="1" lang="ja-JP" altLang="en-US" sz="1600" smtClean="0">
                        <a:latin typeface="MS UI Gothic" panose="020B0600070205080204" pitchFamily="50" charset="-128"/>
                        <a:ea typeface="MS UI Gothic" panose="020B0600070205080204" pitchFamily="50" charset="-128"/>
                      </a:endParaRPr>
                    </a:p>
                    <a:p>
                      <a:endParaRPr kumimoji="1" lang="ja-JP" altLang="en-US" sz="1600" smtClean="0">
                        <a:latin typeface="MS UI Gothic" panose="020B0600070205080204" pitchFamily="50" charset="-128"/>
                        <a:ea typeface="MS UI Gothic" panose="020B0600070205080204" pitchFamily="50" charset="-128"/>
                      </a:endParaRPr>
                    </a:p>
                    <a:p>
                      <a:endParaRPr kumimoji="1" lang="ja-JP" altLang="en-US" sz="1600" smtClean="0">
                        <a:latin typeface="MS UI Gothic" panose="020B0600070205080204" pitchFamily="50" charset="-128"/>
                        <a:ea typeface="MS UI Gothic" panose="020B0600070205080204" pitchFamily="50" charset="-128"/>
                      </a:endParaRPr>
                    </a:p>
                    <a:p>
                      <a:endParaRPr kumimoji="1" lang="ja-JP" altLang="en-US" sz="1600" smtClean="0">
                        <a:latin typeface="MS UI Gothic" panose="020B0600070205080204" pitchFamily="50" charset="-128"/>
                        <a:ea typeface="MS UI Gothic" panose="020B0600070205080204" pitchFamily="50" charset="-128"/>
                      </a:endParaRPr>
                    </a:p>
                    <a:p>
                      <a:endParaRPr kumimoji="1" lang="ja-JP" altLang="en-US" sz="1600" smtClean="0">
                        <a:latin typeface="MS UI Gothic" panose="020B0600070205080204" pitchFamily="50" charset="-128"/>
                        <a:ea typeface="MS UI Gothic" panose="020B0600070205080204" pitchFamily="50" charset="-128"/>
                      </a:endParaRPr>
                    </a:p>
                    <a:p>
                      <a:endParaRPr kumimoji="1" lang="ja-JP" altLang="en-US" sz="1600" smtClean="0">
                        <a:latin typeface="MS UI Gothic" panose="020B0600070205080204" pitchFamily="50" charset="-128"/>
                        <a:ea typeface="MS UI Gothic" panose="020B0600070205080204" pitchFamily="50" charset="-128"/>
                      </a:endParaRPr>
                    </a:p>
                    <a:p>
                      <a:endParaRPr kumimoji="1" lang="ja-JP" altLang="en-US" sz="1600" smtClean="0">
                        <a:latin typeface="MS UI Gothic" panose="020B0600070205080204" pitchFamily="50" charset="-128"/>
                        <a:ea typeface="MS UI Gothic" panose="020B0600070205080204" pitchFamily="50" charset="-128"/>
                      </a:endParaRPr>
                    </a:p>
                    <a:p>
                      <a:r>
                        <a:rPr kumimoji="1" lang="ja-JP" altLang="en-US" sz="1600" smtClean="0">
                          <a:latin typeface="MS UI Gothic" panose="020B0600070205080204" pitchFamily="50" charset="-128"/>
                          <a:ea typeface="MS UI Gothic" panose="020B0600070205080204" pitchFamily="50" charset="-128"/>
                        </a:rPr>
                        <a:t>＜検討課題＞</a:t>
                      </a:r>
                      <a:endParaRPr kumimoji="1" lang="ja-JP" altLang="en-US" sz="1600" dirty="0">
                        <a:latin typeface="MS UI Gothic" panose="020B0600070205080204" pitchFamily="50" charset="-128"/>
                        <a:ea typeface="MS UI Gothic" panose="020B0600070205080204" pitchFamily="50" charset="-128"/>
                      </a:endParaRPr>
                    </a:p>
                  </a:txBody>
                  <a:tcPr/>
                </a:tc>
                <a:extLst>
                  <a:ext uri="{0D108BD9-81ED-4DB2-BD59-A6C34878D82A}">
                    <a16:rowId xmlns:a16="http://schemas.microsoft.com/office/drawing/2014/main" val="10000"/>
                  </a:ext>
                </a:extLst>
              </a:tr>
              <a:tr h="1254431">
                <a:tc>
                  <a:txBody>
                    <a:bodyPr/>
                    <a:lstStyle/>
                    <a:p>
                      <a:r>
                        <a:rPr kumimoji="1" lang="ja-JP" altLang="en-US" sz="1600" dirty="0" smtClean="0">
                          <a:latin typeface="MS UI Gothic" panose="020B0600070205080204" pitchFamily="50" charset="-128"/>
                          <a:ea typeface="MS UI Gothic" panose="020B0600070205080204" pitchFamily="50" charset="-128"/>
                        </a:rPr>
                        <a:t>＜質問＞</a:t>
                      </a:r>
                      <a:endParaRPr kumimoji="1" lang="ja-JP" altLang="en-US" sz="1600" dirty="0">
                        <a:latin typeface="MS UI Gothic" panose="020B0600070205080204" pitchFamily="50" charset="-128"/>
                        <a:ea typeface="MS UI Gothic" panose="020B0600070205080204" pitchFamily="50" charset="-128"/>
                      </a:endParaRPr>
                    </a:p>
                  </a:txBody>
                  <a:tcPr/>
                </a:tc>
                <a:extLst>
                  <a:ext uri="{0D108BD9-81ED-4DB2-BD59-A6C34878D82A}">
                    <a16:rowId xmlns:a16="http://schemas.microsoft.com/office/drawing/2014/main" val="10002"/>
                  </a:ext>
                </a:extLst>
              </a:tr>
            </a:tbl>
          </a:graphicData>
        </a:graphic>
      </p:graphicFrame>
      <p:sp>
        <p:nvSpPr>
          <p:cNvPr id="4" name="スライド番号プレースホルダー 3"/>
          <p:cNvSpPr>
            <a:spLocks noGrp="1"/>
          </p:cNvSpPr>
          <p:nvPr>
            <p:ph type="sldNum" sz="quarter" idx="12"/>
          </p:nvPr>
        </p:nvSpPr>
        <p:spPr>
          <a:xfrm>
            <a:off x="7085480" y="6481857"/>
            <a:ext cx="2057400" cy="365125"/>
          </a:xfrm>
        </p:spPr>
        <p:txBody>
          <a:bodyPr/>
          <a:lstStyle/>
          <a:p>
            <a:fld id="{D2D8002D-B5B0-4BAC-B1F6-782DDCCE6D9C}" type="slidenum">
              <a:rPr kumimoji="1" lang="ja-JP" altLang="en-US" smtClean="0"/>
              <a:t>10</a:t>
            </a:fld>
            <a:endParaRPr kumimoji="1" lang="ja-JP" altLang="en-US" dirty="0"/>
          </a:p>
        </p:txBody>
      </p:sp>
      <p:sp>
        <p:nvSpPr>
          <p:cNvPr id="6" name="Rectangle 4"/>
          <p:cNvSpPr txBox="1">
            <a:spLocks noChangeArrowheads="1"/>
          </p:cNvSpPr>
          <p:nvPr/>
        </p:nvSpPr>
        <p:spPr>
          <a:xfrm>
            <a:off x="322728" y="217312"/>
            <a:ext cx="7092280" cy="417512"/>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400" smtClean="0">
                <a:latin typeface="ＤＨＰ特太ゴシック体" panose="020B0500000000000000" pitchFamily="50" charset="-128"/>
                <a:ea typeface="ＤＨＰ特太ゴシック体" panose="020B0500000000000000" pitchFamily="50" charset="-128"/>
              </a:rPr>
              <a:t>06 【</a:t>
            </a:r>
            <a:r>
              <a:rPr lang="ja-JP" altLang="en-US" sz="2400" smtClean="0">
                <a:latin typeface="ＤＨＰ特太ゴシック体" panose="020B0500000000000000" pitchFamily="50" charset="-128"/>
                <a:ea typeface="ＤＨＰ特太ゴシック体" panose="020B0500000000000000" pitchFamily="50" charset="-128"/>
              </a:rPr>
              <a:t>企画の演習</a:t>
            </a:r>
            <a:r>
              <a:rPr lang="en-US" altLang="ja-JP" sz="2400" smtClean="0">
                <a:latin typeface="ＤＨＰ特太ゴシック体" panose="020B0500000000000000" pitchFamily="50" charset="-128"/>
                <a:ea typeface="ＤＨＰ特太ゴシック体" panose="020B0500000000000000" pitchFamily="50" charset="-128"/>
              </a:rPr>
              <a:t>】</a:t>
            </a:r>
            <a:r>
              <a:rPr lang="ja-JP" altLang="en-US" sz="2400" smtClean="0">
                <a:latin typeface="ＤＨＰ特太ゴシック体" panose="020B0500000000000000" pitchFamily="50" charset="-128"/>
                <a:ea typeface="ＤＨＰ特太ゴシック体" panose="020B0500000000000000" pitchFamily="50" charset="-128"/>
              </a:rPr>
              <a:t>１日目の振り返り　</a:t>
            </a:r>
            <a:endParaRPr lang="ja-JP" altLang="en-US" sz="2400" dirty="0" smtClean="0">
              <a:latin typeface="ＤＨＰ特太ゴシック体" panose="020B0500000000000000" pitchFamily="50" charset="-128"/>
              <a:ea typeface="ＤＨＰ特太ゴシック体" panose="020B0500000000000000" pitchFamily="50" charset="-128"/>
            </a:endParaRPr>
          </a:p>
        </p:txBody>
      </p:sp>
      <p:sp>
        <p:nvSpPr>
          <p:cNvPr id="7" name="正方形/長方形 6"/>
          <p:cNvSpPr/>
          <p:nvPr/>
        </p:nvSpPr>
        <p:spPr>
          <a:xfrm>
            <a:off x="6372200" y="260534"/>
            <a:ext cx="2556647" cy="3592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u="sng" smtClean="0">
                <a:solidFill>
                  <a:srgbClr val="000000"/>
                </a:solidFill>
                <a:latin typeface="ＤＨＰ特太ゴシック体" panose="020B0500000000000000" pitchFamily="50" charset="-128"/>
                <a:ea typeface="ＤＨＰ特太ゴシック体" panose="020B0500000000000000" pitchFamily="50" charset="-128"/>
              </a:rPr>
              <a:t>都道府県名</a:t>
            </a:r>
            <a:endParaRPr lang="ja-JP" altLang="en-US" sz="1400" u="sng" dirty="0">
              <a:solidFill>
                <a:srgbClr val="000000"/>
              </a:solidFill>
              <a:latin typeface="ＤＨＰ特太ゴシック体" panose="020B0500000000000000" pitchFamily="50" charset="-128"/>
              <a:ea typeface="ＤＨＰ特太ゴシック体" panose="020B0500000000000000" pitchFamily="50" charset="-128"/>
            </a:endParaRPr>
          </a:p>
        </p:txBody>
      </p:sp>
    </p:spTree>
    <p:extLst>
      <p:ext uri="{BB962C8B-B14F-4D97-AF65-F5344CB8AC3E}">
        <p14:creationId xmlns:p14="http://schemas.microsoft.com/office/powerpoint/2010/main" val="3341395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8609" y="179387"/>
            <a:ext cx="8229600" cy="346050"/>
          </a:xfrm>
        </p:spPr>
        <p:txBody>
          <a:bodyPr>
            <a:noAutofit/>
          </a:bodyPr>
          <a:lstStyle/>
          <a:p>
            <a:r>
              <a:rPr kumimoji="1" lang="ja-JP" altLang="en-US" sz="2000" dirty="0" smtClean="0">
                <a:latin typeface="ＤＨＰ特太ゴシック体" panose="020B0500000000000000" pitchFamily="50" charset="-128"/>
                <a:ea typeface="ＤＨＰ特太ゴシック体" panose="020B0500000000000000" pitchFamily="50" charset="-128"/>
              </a:rPr>
              <a:t>ポイント確認ワークシート</a:t>
            </a:r>
            <a:endParaRPr kumimoji="1" lang="ja-JP" altLang="en-US" sz="2000" dirty="0">
              <a:latin typeface="ＤＨＰ特太ゴシック体" panose="020B0500000000000000" pitchFamily="50" charset="-128"/>
              <a:ea typeface="ＤＨＰ特太ゴシック体" panose="020B0500000000000000" pitchFamily="50" charset="-128"/>
            </a:endParaRPr>
          </a:p>
        </p:txBody>
      </p:sp>
      <p:sp>
        <p:nvSpPr>
          <p:cNvPr id="4" name="スライド番号プレースホルダー 3"/>
          <p:cNvSpPr>
            <a:spLocks noGrp="1"/>
          </p:cNvSpPr>
          <p:nvPr>
            <p:ph type="sldNum" sz="quarter" idx="12"/>
          </p:nvPr>
        </p:nvSpPr>
        <p:spPr>
          <a:xfrm>
            <a:off x="6902896" y="6592267"/>
            <a:ext cx="2133600" cy="365125"/>
          </a:xfrm>
        </p:spPr>
        <p:txBody>
          <a:bodyPr/>
          <a:lstStyle/>
          <a:p>
            <a:fld id="{D2D8002D-B5B0-4BAC-B1F6-782DDCCE6D9C}" type="slidenum">
              <a:rPr kumimoji="1" lang="ja-JP" altLang="en-US" smtClean="0"/>
              <a:t>11</a:t>
            </a:fld>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1477172641"/>
              </p:ext>
            </p:extLst>
          </p:nvPr>
        </p:nvGraphicFramePr>
        <p:xfrm>
          <a:off x="107504" y="651620"/>
          <a:ext cx="8928992" cy="6022462"/>
        </p:xfrm>
        <a:graphic>
          <a:graphicData uri="http://schemas.openxmlformats.org/drawingml/2006/table">
            <a:tbl>
              <a:tblPr firstRow="1" bandRow="1">
                <a:tableStyleId>{5940675A-B579-460E-94D1-54222C63F5DA}</a:tableStyleId>
              </a:tblPr>
              <a:tblGrid>
                <a:gridCol w="962858">
                  <a:extLst>
                    <a:ext uri="{9D8B030D-6E8A-4147-A177-3AD203B41FA5}">
                      <a16:colId xmlns:a16="http://schemas.microsoft.com/office/drawing/2014/main" val="20000"/>
                    </a:ext>
                  </a:extLst>
                </a:gridCol>
                <a:gridCol w="7966134">
                  <a:extLst>
                    <a:ext uri="{9D8B030D-6E8A-4147-A177-3AD203B41FA5}">
                      <a16:colId xmlns:a16="http://schemas.microsoft.com/office/drawing/2014/main" val="20001"/>
                    </a:ext>
                  </a:extLst>
                </a:gridCol>
              </a:tblGrid>
              <a:tr h="809654">
                <a:tc>
                  <a:txBody>
                    <a:bodyPr/>
                    <a:lstStyle/>
                    <a:p>
                      <a:pPr algn="ctr"/>
                      <a:r>
                        <a:rPr kumimoji="1" lang="ja-JP" altLang="en-US" sz="1600" smtClean="0">
                          <a:latin typeface="MS UI Gothic" panose="020B0600070205080204" pitchFamily="50" charset="-128"/>
                          <a:ea typeface="MS UI Gothic" panose="020B0600070205080204" pitchFamily="50" charset="-128"/>
                        </a:rPr>
                        <a:t>講義名</a:t>
                      </a:r>
                      <a:endParaRPr kumimoji="1" lang="ja-JP" altLang="en-US" sz="1600" dirty="0">
                        <a:latin typeface="MS UI Gothic" panose="020B0600070205080204" pitchFamily="50" charset="-128"/>
                        <a:ea typeface="MS UI Gothic" panose="020B060007020508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r>
                        <a:rPr kumimoji="1" lang="en-US" altLang="ja-JP" sz="1600" smtClean="0">
                          <a:latin typeface="MS UI Gothic" panose="020B0600070205080204" pitchFamily="50" charset="-128"/>
                          <a:ea typeface="MS UI Gothic" panose="020B0600070205080204" pitchFamily="50" charset="-128"/>
                        </a:rPr>
                        <a:t>【</a:t>
                      </a:r>
                      <a:r>
                        <a:rPr kumimoji="1" lang="ja-JP" altLang="en-US" sz="1600" smtClean="0">
                          <a:latin typeface="MS UI Gothic" panose="020B0600070205080204" pitchFamily="50" charset="-128"/>
                          <a:ea typeface="MS UI Gothic" panose="020B0600070205080204" pitchFamily="50" charset="-128"/>
                        </a:rPr>
                        <a:t>初任者研修</a:t>
                      </a:r>
                      <a:r>
                        <a:rPr kumimoji="1" lang="en-US" altLang="ja-JP" sz="1600" smtClean="0">
                          <a:latin typeface="MS UI Gothic" panose="020B0600070205080204" pitchFamily="50" charset="-128"/>
                          <a:ea typeface="MS UI Gothic" panose="020B0600070205080204" pitchFamily="50" charset="-128"/>
                        </a:rPr>
                        <a:t>】</a:t>
                      </a:r>
                      <a:r>
                        <a:rPr kumimoji="1" lang="ja-JP" altLang="en-US" sz="1600" smtClean="0">
                          <a:latin typeface="MS UI Gothic" panose="020B0600070205080204" pitchFamily="50" charset="-128"/>
                          <a:ea typeface="MS UI Gothic" panose="020B0600070205080204" pitchFamily="50" charset="-128"/>
                        </a:rPr>
                        <a:t>障害者総合支援法及び児童福祉法の理念・現状とサービス提供プロセス及びその他関連する法律等に関する理解</a:t>
                      </a:r>
                    </a:p>
                    <a:p>
                      <a:r>
                        <a:rPr kumimoji="1" lang="en-US" altLang="ja-JP" sz="1600" smtClean="0">
                          <a:latin typeface="MS UI Gothic" panose="020B0600070205080204" pitchFamily="50" charset="-128"/>
                          <a:ea typeface="MS UI Gothic" panose="020B0600070205080204" pitchFamily="50" charset="-128"/>
                        </a:rPr>
                        <a:t>【</a:t>
                      </a:r>
                      <a:r>
                        <a:rPr kumimoji="1" lang="ja-JP" altLang="en-US" sz="1600" smtClean="0">
                          <a:latin typeface="MS UI Gothic" panose="020B0600070205080204" pitchFamily="50" charset="-128"/>
                          <a:ea typeface="MS UI Gothic" panose="020B0600070205080204" pitchFamily="50" charset="-128"/>
                        </a:rPr>
                        <a:t>初任者研修</a:t>
                      </a:r>
                      <a:r>
                        <a:rPr kumimoji="1" lang="en-US" altLang="ja-JP" sz="1600" smtClean="0">
                          <a:latin typeface="MS UI Gothic" panose="020B0600070205080204" pitchFamily="50" charset="-128"/>
                          <a:ea typeface="MS UI Gothic" panose="020B0600070205080204" pitchFamily="50" charset="-128"/>
                        </a:rPr>
                        <a:t>】</a:t>
                      </a:r>
                      <a:r>
                        <a:rPr kumimoji="1" lang="ja-JP" altLang="en-US" sz="1600" smtClean="0">
                          <a:latin typeface="MS UI Gothic" panose="020B0600070205080204" pitchFamily="50" charset="-128"/>
                          <a:ea typeface="MS UI Gothic" panose="020B0600070205080204" pitchFamily="50" charset="-128"/>
                        </a:rPr>
                        <a:t>障害者総合支援法及び児童福祉法における相談支援</a:t>
                      </a:r>
                      <a:r>
                        <a:rPr kumimoji="1" lang="en-US" altLang="ja-JP" sz="1600" smtClean="0">
                          <a:latin typeface="MS UI Gothic" panose="020B0600070205080204" pitchFamily="50" charset="-128"/>
                          <a:ea typeface="MS UI Gothic" panose="020B0600070205080204" pitchFamily="50" charset="-128"/>
                        </a:rPr>
                        <a:t>(</a:t>
                      </a:r>
                      <a:r>
                        <a:rPr kumimoji="1" lang="ja-JP" altLang="en-US" sz="1600" smtClean="0">
                          <a:latin typeface="MS UI Gothic" panose="020B0600070205080204" pitchFamily="50" charset="-128"/>
                          <a:ea typeface="MS UI Gothic" panose="020B0600070205080204" pitchFamily="50" charset="-128"/>
                        </a:rPr>
                        <a:t>サービス提供</a:t>
                      </a:r>
                      <a:r>
                        <a:rPr kumimoji="1" lang="en-US" altLang="ja-JP" sz="1600" smtClean="0">
                          <a:latin typeface="MS UI Gothic" panose="020B0600070205080204" pitchFamily="50" charset="-128"/>
                          <a:ea typeface="MS UI Gothic" panose="020B0600070205080204" pitchFamily="50" charset="-128"/>
                        </a:rPr>
                        <a:t>)</a:t>
                      </a:r>
                      <a:r>
                        <a:rPr kumimoji="1" lang="ja-JP" altLang="en-US" sz="1600" smtClean="0">
                          <a:latin typeface="MS UI Gothic" panose="020B0600070205080204" pitchFamily="50" charset="-128"/>
                          <a:ea typeface="MS UI Gothic" panose="020B0600070205080204" pitchFamily="50" charset="-128"/>
                        </a:rPr>
                        <a:t>の基本</a:t>
                      </a:r>
                      <a:endParaRPr kumimoji="1" lang="ja-JP" altLang="en-US" sz="160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3100738">
                <a:tc gridSpan="2">
                  <a:txBody>
                    <a:bodyPr/>
                    <a:lstStyle/>
                    <a:p>
                      <a:r>
                        <a:rPr kumimoji="1" lang="ja-JP" altLang="en-US" sz="1600" smtClean="0">
                          <a:latin typeface="MS UI Gothic" panose="020B0600070205080204" pitchFamily="50" charset="-128"/>
                          <a:ea typeface="MS UI Gothic" panose="020B0600070205080204" pitchFamily="50" charset="-128"/>
                        </a:rPr>
                        <a:t>＜ポイント・検討課題＞</a:t>
                      </a:r>
                      <a:endParaRPr kumimoji="1" lang="ja-JP" altLang="en-US" sz="1600" dirty="0">
                        <a:latin typeface="MS UI Gothic" panose="020B0600070205080204" pitchFamily="50" charset="-128"/>
                        <a:ea typeface="MS UI Gothic" panose="020B060007020508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0001"/>
                  </a:ext>
                </a:extLst>
              </a:tr>
              <a:tr h="2098764">
                <a:tc gridSpan="2">
                  <a:txBody>
                    <a:bodyPr/>
                    <a:lstStyle/>
                    <a:p>
                      <a:r>
                        <a:rPr kumimoji="1" lang="ja-JP" altLang="en-US" sz="1600" dirty="0" smtClean="0">
                          <a:latin typeface="MS UI Gothic" panose="020B0600070205080204" pitchFamily="50" charset="-128"/>
                          <a:ea typeface="MS UI Gothic" panose="020B0600070205080204" pitchFamily="50" charset="-128"/>
                        </a:rPr>
                        <a:t>＜質問＞</a:t>
                      </a:r>
                      <a:endParaRPr kumimoji="1" lang="ja-JP" altLang="en-US" sz="1600" dirty="0">
                        <a:latin typeface="MS UI Gothic" panose="020B0600070205080204" pitchFamily="50" charset="-128"/>
                        <a:ea typeface="MS UI Gothic" panose="020B060007020508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301749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8609" y="179387"/>
            <a:ext cx="8229600" cy="346050"/>
          </a:xfrm>
        </p:spPr>
        <p:txBody>
          <a:bodyPr>
            <a:noAutofit/>
          </a:bodyPr>
          <a:lstStyle/>
          <a:p>
            <a:r>
              <a:rPr kumimoji="1" lang="ja-JP" altLang="en-US" sz="2000" dirty="0" smtClean="0">
                <a:latin typeface="ＤＨＰ特太ゴシック体" panose="020B0500000000000000" pitchFamily="50" charset="-128"/>
                <a:ea typeface="ＤＨＰ特太ゴシック体" panose="020B0500000000000000" pitchFamily="50" charset="-128"/>
              </a:rPr>
              <a:t>ポイント確認ワークシート</a:t>
            </a:r>
            <a:endParaRPr kumimoji="1" lang="ja-JP" altLang="en-US" sz="2000" dirty="0">
              <a:latin typeface="ＤＨＰ特太ゴシック体" panose="020B0500000000000000" pitchFamily="50" charset="-128"/>
              <a:ea typeface="ＤＨＰ特太ゴシック体" panose="020B0500000000000000" pitchFamily="50" charset="-128"/>
            </a:endParaRPr>
          </a:p>
        </p:txBody>
      </p:sp>
      <p:sp>
        <p:nvSpPr>
          <p:cNvPr id="4" name="スライド番号プレースホルダー 3"/>
          <p:cNvSpPr>
            <a:spLocks noGrp="1"/>
          </p:cNvSpPr>
          <p:nvPr>
            <p:ph type="sldNum" sz="quarter" idx="12"/>
          </p:nvPr>
        </p:nvSpPr>
        <p:spPr>
          <a:xfrm>
            <a:off x="6902896" y="6592267"/>
            <a:ext cx="2133600" cy="365125"/>
          </a:xfrm>
        </p:spPr>
        <p:txBody>
          <a:bodyPr/>
          <a:lstStyle/>
          <a:p>
            <a:fld id="{D2D8002D-B5B0-4BAC-B1F6-782DDCCE6D9C}" type="slidenum">
              <a:rPr kumimoji="1" lang="ja-JP" altLang="en-US" smtClean="0"/>
              <a:t>12</a:t>
            </a:fld>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2483330060"/>
              </p:ext>
            </p:extLst>
          </p:nvPr>
        </p:nvGraphicFramePr>
        <p:xfrm>
          <a:off x="107504" y="651620"/>
          <a:ext cx="8928992" cy="5945731"/>
        </p:xfrm>
        <a:graphic>
          <a:graphicData uri="http://schemas.openxmlformats.org/drawingml/2006/table">
            <a:tbl>
              <a:tblPr firstRow="1" bandRow="1">
                <a:tableStyleId>{5940675A-B579-460E-94D1-54222C63F5DA}</a:tableStyleId>
              </a:tblPr>
              <a:tblGrid>
                <a:gridCol w="962858">
                  <a:extLst>
                    <a:ext uri="{9D8B030D-6E8A-4147-A177-3AD203B41FA5}">
                      <a16:colId xmlns:a16="http://schemas.microsoft.com/office/drawing/2014/main" val="20000"/>
                    </a:ext>
                  </a:extLst>
                </a:gridCol>
                <a:gridCol w="7966134">
                  <a:extLst>
                    <a:ext uri="{9D8B030D-6E8A-4147-A177-3AD203B41FA5}">
                      <a16:colId xmlns:a16="http://schemas.microsoft.com/office/drawing/2014/main" val="20001"/>
                    </a:ext>
                  </a:extLst>
                </a:gridCol>
              </a:tblGrid>
              <a:tr h="355316">
                <a:tc>
                  <a:txBody>
                    <a:bodyPr/>
                    <a:lstStyle/>
                    <a:p>
                      <a:pPr algn="ctr"/>
                      <a:r>
                        <a:rPr kumimoji="1" lang="ja-JP" altLang="en-US" sz="1600" smtClean="0">
                          <a:latin typeface="MS UI Gothic" panose="020B0600070205080204" pitchFamily="50" charset="-128"/>
                          <a:ea typeface="MS UI Gothic" panose="020B0600070205080204" pitchFamily="50" charset="-128"/>
                        </a:rPr>
                        <a:t>講義名</a:t>
                      </a:r>
                      <a:endParaRPr kumimoji="1" lang="ja-JP" altLang="en-US" sz="1600" dirty="0">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en-US" altLang="ja-JP" sz="1600" smtClean="0">
                          <a:latin typeface="MS UI Gothic" panose="020B0600070205080204" pitchFamily="50" charset="-128"/>
                          <a:ea typeface="MS UI Gothic" panose="020B0600070205080204" pitchFamily="50" charset="-128"/>
                        </a:rPr>
                        <a:t>【</a:t>
                      </a:r>
                      <a:r>
                        <a:rPr kumimoji="1" lang="ja-JP" altLang="en-US" sz="1600" smtClean="0">
                          <a:latin typeface="MS UI Gothic" panose="020B0600070205080204" pitchFamily="50" charset="-128"/>
                          <a:ea typeface="MS UI Gothic" panose="020B0600070205080204" pitchFamily="50" charset="-128"/>
                        </a:rPr>
                        <a:t>初任者研修</a:t>
                      </a:r>
                      <a:r>
                        <a:rPr kumimoji="1" lang="en-US" altLang="ja-JP" sz="1600" smtClean="0">
                          <a:latin typeface="MS UI Gothic" panose="020B0600070205080204" pitchFamily="50" charset="-128"/>
                          <a:ea typeface="MS UI Gothic" panose="020B0600070205080204" pitchFamily="50" charset="-128"/>
                        </a:rPr>
                        <a:t>】</a:t>
                      </a:r>
                      <a:r>
                        <a:rPr kumimoji="1" lang="ja-JP" altLang="en-US" sz="1600" smtClean="0">
                          <a:latin typeface="MS UI Gothic" panose="020B0600070205080204" pitchFamily="50" charset="-128"/>
                          <a:ea typeface="MS UI Gothic" panose="020B0600070205080204" pitchFamily="50" charset="-128"/>
                        </a:rPr>
                        <a:t>相談支援におけるケアマネジメントの手法とプロセス</a:t>
                      </a:r>
                      <a:endParaRPr kumimoji="1" lang="ja-JP" altLang="en-US" sz="160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3333860">
                <a:tc gridSpan="2">
                  <a:txBody>
                    <a:bodyPr/>
                    <a:lstStyle/>
                    <a:p>
                      <a:r>
                        <a:rPr kumimoji="1" lang="ja-JP" altLang="en-US" sz="1600" smtClean="0">
                          <a:latin typeface="MS UI Gothic" panose="020B0600070205080204" pitchFamily="50" charset="-128"/>
                          <a:ea typeface="MS UI Gothic" panose="020B0600070205080204" pitchFamily="50" charset="-128"/>
                        </a:rPr>
                        <a:t>＜ポイント・検討課題＞</a:t>
                      </a:r>
                      <a:endParaRPr kumimoji="1" lang="ja-JP" altLang="en-US" sz="1600" dirty="0">
                        <a:latin typeface="MS UI Gothic" panose="020B0600070205080204" pitchFamily="50" charset="-128"/>
                        <a:ea typeface="MS UI Gothic" panose="020B060007020508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0001"/>
                  </a:ext>
                </a:extLst>
              </a:tr>
              <a:tr h="2256555">
                <a:tc gridSpan="2">
                  <a:txBody>
                    <a:bodyPr/>
                    <a:lstStyle/>
                    <a:p>
                      <a:r>
                        <a:rPr kumimoji="1" lang="ja-JP" altLang="en-US" sz="1600" dirty="0" smtClean="0">
                          <a:latin typeface="MS UI Gothic" panose="020B0600070205080204" pitchFamily="50" charset="-128"/>
                          <a:ea typeface="MS UI Gothic" panose="020B0600070205080204" pitchFamily="50" charset="-128"/>
                        </a:rPr>
                        <a:t>＜質問＞</a:t>
                      </a:r>
                      <a:endParaRPr kumimoji="1" lang="ja-JP" altLang="en-US" sz="1600" dirty="0">
                        <a:latin typeface="MS UI Gothic" panose="020B0600070205080204" pitchFamily="50" charset="-128"/>
                        <a:ea typeface="MS UI Gothic" panose="020B060007020508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9464865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8609" y="179387"/>
            <a:ext cx="8229600" cy="346050"/>
          </a:xfrm>
        </p:spPr>
        <p:txBody>
          <a:bodyPr>
            <a:noAutofit/>
          </a:bodyPr>
          <a:lstStyle/>
          <a:p>
            <a:r>
              <a:rPr kumimoji="1" lang="ja-JP" altLang="en-US" sz="2000" dirty="0" smtClean="0">
                <a:latin typeface="ＤＨＰ特太ゴシック体" panose="020B0500000000000000" pitchFamily="50" charset="-128"/>
                <a:ea typeface="ＤＨＰ特太ゴシック体" panose="020B0500000000000000" pitchFamily="50" charset="-128"/>
              </a:rPr>
              <a:t>ポイント確認ワークシート</a:t>
            </a:r>
            <a:endParaRPr kumimoji="1" lang="ja-JP" altLang="en-US" sz="2000" dirty="0">
              <a:latin typeface="ＤＨＰ特太ゴシック体" panose="020B0500000000000000" pitchFamily="50" charset="-128"/>
              <a:ea typeface="ＤＨＰ特太ゴシック体" panose="020B0500000000000000" pitchFamily="50" charset="-128"/>
            </a:endParaRPr>
          </a:p>
        </p:txBody>
      </p:sp>
      <p:sp>
        <p:nvSpPr>
          <p:cNvPr id="4" name="スライド番号プレースホルダー 3"/>
          <p:cNvSpPr>
            <a:spLocks noGrp="1"/>
          </p:cNvSpPr>
          <p:nvPr>
            <p:ph type="sldNum" sz="quarter" idx="12"/>
          </p:nvPr>
        </p:nvSpPr>
        <p:spPr>
          <a:xfrm>
            <a:off x="6902896" y="6592267"/>
            <a:ext cx="2133600" cy="365125"/>
          </a:xfrm>
        </p:spPr>
        <p:txBody>
          <a:bodyPr/>
          <a:lstStyle/>
          <a:p>
            <a:fld id="{D2D8002D-B5B0-4BAC-B1F6-782DDCCE6D9C}" type="slidenum">
              <a:rPr kumimoji="1" lang="ja-JP" altLang="en-US" smtClean="0"/>
              <a:t>13</a:t>
            </a:fld>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2531912892"/>
              </p:ext>
            </p:extLst>
          </p:nvPr>
        </p:nvGraphicFramePr>
        <p:xfrm>
          <a:off x="107504" y="651620"/>
          <a:ext cx="8928992" cy="5945731"/>
        </p:xfrm>
        <a:graphic>
          <a:graphicData uri="http://schemas.openxmlformats.org/drawingml/2006/table">
            <a:tbl>
              <a:tblPr firstRow="1" bandRow="1">
                <a:tableStyleId>{5940675A-B579-460E-94D1-54222C63F5DA}</a:tableStyleId>
              </a:tblPr>
              <a:tblGrid>
                <a:gridCol w="962858">
                  <a:extLst>
                    <a:ext uri="{9D8B030D-6E8A-4147-A177-3AD203B41FA5}">
                      <a16:colId xmlns:a16="http://schemas.microsoft.com/office/drawing/2014/main" val="20000"/>
                    </a:ext>
                  </a:extLst>
                </a:gridCol>
                <a:gridCol w="7966134">
                  <a:extLst>
                    <a:ext uri="{9D8B030D-6E8A-4147-A177-3AD203B41FA5}">
                      <a16:colId xmlns:a16="http://schemas.microsoft.com/office/drawing/2014/main" val="20001"/>
                    </a:ext>
                  </a:extLst>
                </a:gridCol>
              </a:tblGrid>
              <a:tr h="355316">
                <a:tc>
                  <a:txBody>
                    <a:bodyPr/>
                    <a:lstStyle/>
                    <a:p>
                      <a:pPr algn="ctr"/>
                      <a:r>
                        <a:rPr kumimoji="1" lang="ja-JP" altLang="en-US" sz="1600" smtClean="0">
                          <a:latin typeface="MS UI Gothic" panose="020B0600070205080204" pitchFamily="50" charset="-128"/>
                          <a:ea typeface="MS UI Gothic" panose="020B0600070205080204" pitchFamily="50" charset="-128"/>
                        </a:rPr>
                        <a:t>講義名</a:t>
                      </a:r>
                      <a:endParaRPr kumimoji="1" lang="ja-JP" altLang="en-US" sz="1600" dirty="0">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en-US" altLang="ja-JP" sz="1600" smtClean="0">
                          <a:latin typeface="MS UI Gothic" panose="020B0600070205080204" pitchFamily="50" charset="-128"/>
                          <a:ea typeface="MS UI Gothic" panose="020B0600070205080204" pitchFamily="50" charset="-128"/>
                        </a:rPr>
                        <a:t>【</a:t>
                      </a:r>
                      <a:r>
                        <a:rPr kumimoji="1" lang="ja-JP" altLang="en-US" sz="1600" smtClean="0">
                          <a:latin typeface="MS UI Gothic" panose="020B0600070205080204" pitchFamily="50" charset="-128"/>
                          <a:ea typeface="MS UI Gothic" panose="020B0600070205080204" pitchFamily="50" charset="-128"/>
                        </a:rPr>
                        <a:t>初任者研修</a:t>
                      </a:r>
                      <a:r>
                        <a:rPr kumimoji="1" lang="en-US" altLang="ja-JP" sz="1600" smtClean="0">
                          <a:latin typeface="MS UI Gothic" panose="020B0600070205080204" pitchFamily="50" charset="-128"/>
                          <a:ea typeface="MS UI Gothic" panose="020B0600070205080204" pitchFamily="50" charset="-128"/>
                        </a:rPr>
                        <a:t>】</a:t>
                      </a:r>
                      <a:r>
                        <a:rPr kumimoji="1" lang="ja-JP" altLang="en-US" sz="1600" smtClean="0">
                          <a:latin typeface="MS UI Gothic" panose="020B0600070205080204" pitchFamily="50" charset="-128"/>
                          <a:ea typeface="MS UI Gothic" panose="020B0600070205080204" pitchFamily="50" charset="-128"/>
                        </a:rPr>
                        <a:t>相談支援における家族支援と地域資源の活用への視点</a:t>
                      </a:r>
                      <a:endParaRPr kumimoji="1" lang="ja-JP" altLang="en-US" sz="160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3333860">
                <a:tc gridSpan="2">
                  <a:txBody>
                    <a:bodyPr/>
                    <a:lstStyle/>
                    <a:p>
                      <a:r>
                        <a:rPr kumimoji="1" lang="ja-JP" altLang="en-US" sz="1600" smtClean="0">
                          <a:latin typeface="MS UI Gothic" panose="020B0600070205080204" pitchFamily="50" charset="-128"/>
                          <a:ea typeface="MS UI Gothic" panose="020B0600070205080204" pitchFamily="50" charset="-128"/>
                        </a:rPr>
                        <a:t>＜ポイント・検討課題＞</a:t>
                      </a:r>
                      <a:endParaRPr kumimoji="1" lang="ja-JP" altLang="en-US" sz="1600" dirty="0">
                        <a:latin typeface="MS UI Gothic" panose="020B0600070205080204" pitchFamily="50" charset="-128"/>
                        <a:ea typeface="MS UI Gothic" panose="020B060007020508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0001"/>
                  </a:ext>
                </a:extLst>
              </a:tr>
              <a:tr h="2256555">
                <a:tc gridSpan="2">
                  <a:txBody>
                    <a:bodyPr/>
                    <a:lstStyle/>
                    <a:p>
                      <a:r>
                        <a:rPr kumimoji="1" lang="ja-JP" altLang="en-US" sz="1600" dirty="0" smtClean="0">
                          <a:latin typeface="MS UI Gothic" panose="020B0600070205080204" pitchFamily="50" charset="-128"/>
                          <a:ea typeface="MS UI Gothic" panose="020B0600070205080204" pitchFamily="50" charset="-128"/>
                        </a:rPr>
                        <a:t>＜質問＞</a:t>
                      </a:r>
                      <a:endParaRPr kumimoji="1" lang="ja-JP" altLang="en-US" sz="1600" dirty="0">
                        <a:latin typeface="MS UI Gothic" panose="020B0600070205080204" pitchFamily="50" charset="-128"/>
                        <a:ea typeface="MS UI Gothic" panose="020B060007020508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4682904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nvPr>
        </p:nvGraphicFramePr>
        <p:xfrm>
          <a:off x="322728" y="651621"/>
          <a:ext cx="8606119" cy="5845244"/>
        </p:xfrm>
        <a:graphic>
          <a:graphicData uri="http://schemas.openxmlformats.org/drawingml/2006/table">
            <a:tbl>
              <a:tblPr firstRow="1" bandRow="1">
                <a:tableStyleId>{5940675A-B579-460E-94D1-54222C63F5DA}</a:tableStyleId>
              </a:tblPr>
              <a:tblGrid>
                <a:gridCol w="8606119">
                  <a:extLst>
                    <a:ext uri="{9D8B030D-6E8A-4147-A177-3AD203B41FA5}">
                      <a16:colId xmlns:a16="http://schemas.microsoft.com/office/drawing/2014/main" val="20000"/>
                    </a:ext>
                  </a:extLst>
                </a:gridCol>
              </a:tblGrid>
              <a:tr h="4590813">
                <a:tc>
                  <a:txBody>
                    <a:bodyPr/>
                    <a:lstStyle/>
                    <a:p>
                      <a:r>
                        <a:rPr kumimoji="1" lang="ja-JP" altLang="en-US" sz="1600" smtClean="0">
                          <a:latin typeface="MS UI Gothic" panose="020B0600070205080204" pitchFamily="50" charset="-128"/>
                          <a:ea typeface="MS UI Gothic" panose="020B0600070205080204" pitchFamily="50" charset="-128"/>
                        </a:rPr>
                        <a:t>＜気づき・ポイント＞</a:t>
                      </a:r>
                    </a:p>
                    <a:p>
                      <a:endParaRPr kumimoji="1" lang="ja-JP" altLang="en-US" sz="1600" smtClean="0">
                        <a:latin typeface="MS UI Gothic" panose="020B0600070205080204" pitchFamily="50" charset="-128"/>
                        <a:ea typeface="MS UI Gothic" panose="020B0600070205080204" pitchFamily="50" charset="-128"/>
                      </a:endParaRPr>
                    </a:p>
                    <a:p>
                      <a:endParaRPr kumimoji="1" lang="ja-JP" altLang="en-US" sz="1600" smtClean="0">
                        <a:latin typeface="MS UI Gothic" panose="020B0600070205080204" pitchFamily="50" charset="-128"/>
                        <a:ea typeface="MS UI Gothic" panose="020B0600070205080204" pitchFamily="50" charset="-128"/>
                      </a:endParaRPr>
                    </a:p>
                    <a:p>
                      <a:endParaRPr kumimoji="1" lang="ja-JP" altLang="en-US" sz="1600" smtClean="0">
                        <a:latin typeface="MS UI Gothic" panose="020B0600070205080204" pitchFamily="50" charset="-128"/>
                        <a:ea typeface="MS UI Gothic" panose="020B0600070205080204" pitchFamily="50" charset="-128"/>
                      </a:endParaRPr>
                    </a:p>
                    <a:p>
                      <a:endParaRPr kumimoji="1" lang="ja-JP" altLang="en-US" sz="1600" smtClean="0">
                        <a:latin typeface="MS UI Gothic" panose="020B0600070205080204" pitchFamily="50" charset="-128"/>
                        <a:ea typeface="MS UI Gothic" panose="020B0600070205080204" pitchFamily="50" charset="-128"/>
                      </a:endParaRPr>
                    </a:p>
                    <a:p>
                      <a:endParaRPr kumimoji="1" lang="ja-JP" altLang="en-US" sz="1600" smtClean="0">
                        <a:latin typeface="MS UI Gothic" panose="020B0600070205080204" pitchFamily="50" charset="-128"/>
                        <a:ea typeface="MS UI Gothic" panose="020B0600070205080204" pitchFamily="50" charset="-128"/>
                      </a:endParaRPr>
                    </a:p>
                    <a:p>
                      <a:endParaRPr kumimoji="1" lang="ja-JP" altLang="en-US" sz="1600" smtClean="0">
                        <a:latin typeface="MS UI Gothic" panose="020B0600070205080204" pitchFamily="50" charset="-128"/>
                        <a:ea typeface="MS UI Gothic" panose="020B0600070205080204" pitchFamily="50" charset="-128"/>
                      </a:endParaRPr>
                    </a:p>
                    <a:p>
                      <a:endParaRPr kumimoji="1" lang="ja-JP" altLang="en-US" sz="1600" smtClean="0">
                        <a:latin typeface="MS UI Gothic" panose="020B0600070205080204" pitchFamily="50" charset="-128"/>
                        <a:ea typeface="MS UI Gothic" panose="020B0600070205080204" pitchFamily="50" charset="-128"/>
                      </a:endParaRPr>
                    </a:p>
                    <a:p>
                      <a:endParaRPr kumimoji="1" lang="ja-JP" altLang="en-US" sz="1600" smtClean="0">
                        <a:latin typeface="MS UI Gothic" panose="020B0600070205080204" pitchFamily="50" charset="-128"/>
                        <a:ea typeface="MS UI Gothic" panose="020B0600070205080204" pitchFamily="50" charset="-128"/>
                      </a:endParaRPr>
                    </a:p>
                    <a:p>
                      <a:r>
                        <a:rPr kumimoji="1" lang="ja-JP" altLang="en-US" sz="1600" smtClean="0">
                          <a:latin typeface="MS UI Gothic" panose="020B0600070205080204" pitchFamily="50" charset="-128"/>
                          <a:ea typeface="MS UI Gothic" panose="020B0600070205080204" pitchFamily="50" charset="-128"/>
                        </a:rPr>
                        <a:t>＜検討課題＞</a:t>
                      </a:r>
                      <a:endParaRPr kumimoji="1" lang="ja-JP" altLang="en-US" sz="1600" dirty="0">
                        <a:latin typeface="MS UI Gothic" panose="020B0600070205080204" pitchFamily="50" charset="-128"/>
                        <a:ea typeface="MS UI Gothic" panose="020B0600070205080204" pitchFamily="50" charset="-128"/>
                      </a:endParaRPr>
                    </a:p>
                  </a:txBody>
                  <a:tcPr/>
                </a:tc>
                <a:extLst>
                  <a:ext uri="{0D108BD9-81ED-4DB2-BD59-A6C34878D82A}">
                    <a16:rowId xmlns:a16="http://schemas.microsoft.com/office/drawing/2014/main" val="10000"/>
                  </a:ext>
                </a:extLst>
              </a:tr>
              <a:tr h="1254431">
                <a:tc>
                  <a:txBody>
                    <a:bodyPr/>
                    <a:lstStyle/>
                    <a:p>
                      <a:r>
                        <a:rPr kumimoji="1" lang="ja-JP" altLang="en-US" sz="1600" dirty="0" smtClean="0">
                          <a:latin typeface="MS UI Gothic" panose="020B0600070205080204" pitchFamily="50" charset="-128"/>
                          <a:ea typeface="MS UI Gothic" panose="020B0600070205080204" pitchFamily="50" charset="-128"/>
                        </a:rPr>
                        <a:t>＜質問＞</a:t>
                      </a:r>
                      <a:endParaRPr kumimoji="1" lang="ja-JP" altLang="en-US" sz="1600" dirty="0">
                        <a:latin typeface="MS UI Gothic" panose="020B0600070205080204" pitchFamily="50" charset="-128"/>
                        <a:ea typeface="MS UI Gothic" panose="020B0600070205080204" pitchFamily="50" charset="-128"/>
                      </a:endParaRPr>
                    </a:p>
                  </a:txBody>
                  <a:tcPr/>
                </a:tc>
                <a:extLst>
                  <a:ext uri="{0D108BD9-81ED-4DB2-BD59-A6C34878D82A}">
                    <a16:rowId xmlns:a16="http://schemas.microsoft.com/office/drawing/2014/main" val="10002"/>
                  </a:ext>
                </a:extLst>
              </a:tr>
            </a:tbl>
          </a:graphicData>
        </a:graphic>
      </p:graphicFrame>
      <p:sp>
        <p:nvSpPr>
          <p:cNvPr id="4" name="スライド番号プレースホルダー 3"/>
          <p:cNvSpPr>
            <a:spLocks noGrp="1"/>
          </p:cNvSpPr>
          <p:nvPr>
            <p:ph type="sldNum" sz="quarter" idx="12"/>
          </p:nvPr>
        </p:nvSpPr>
        <p:spPr>
          <a:xfrm>
            <a:off x="7085480" y="6481857"/>
            <a:ext cx="2057400" cy="365125"/>
          </a:xfrm>
        </p:spPr>
        <p:txBody>
          <a:bodyPr/>
          <a:lstStyle/>
          <a:p>
            <a:fld id="{D2D8002D-B5B0-4BAC-B1F6-782DDCCE6D9C}" type="slidenum">
              <a:rPr kumimoji="1" lang="ja-JP" altLang="en-US" smtClean="0"/>
              <a:t>14</a:t>
            </a:fld>
            <a:endParaRPr kumimoji="1" lang="ja-JP" altLang="en-US" dirty="0"/>
          </a:p>
        </p:txBody>
      </p:sp>
      <p:sp>
        <p:nvSpPr>
          <p:cNvPr id="6" name="Rectangle 4"/>
          <p:cNvSpPr txBox="1">
            <a:spLocks noChangeArrowheads="1"/>
          </p:cNvSpPr>
          <p:nvPr/>
        </p:nvSpPr>
        <p:spPr>
          <a:xfrm>
            <a:off x="322727" y="217312"/>
            <a:ext cx="8606119" cy="417512"/>
          </a:xfrm>
          <a:prstGeom prst="rect">
            <a:avLst/>
          </a:prstGeom>
        </p:spPr>
        <p:txBody>
          <a:bodyPr vert="horz" lIns="91440" tIns="45720" rIns="91440" bIns="45720" rtlCol="0" anchor="ctr">
            <a:normAutofit fontScale="60000" lnSpcReduction="2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700" dirty="0" smtClean="0">
                <a:latin typeface="ＤＨＰ特太ゴシック体" panose="020B0500000000000000" pitchFamily="50" charset="-128"/>
                <a:ea typeface="ＤＨＰ特太ゴシック体" panose="020B0500000000000000" pitchFamily="50" charset="-128"/>
              </a:rPr>
              <a:t>１</a:t>
            </a:r>
            <a:r>
              <a:rPr lang="ja-JP" altLang="en-US" sz="2700" dirty="0">
                <a:latin typeface="ＤＨＰ特太ゴシック体" panose="020B0500000000000000" pitchFamily="50" charset="-128"/>
                <a:ea typeface="ＤＨＰ特太ゴシック体" panose="020B0500000000000000" pitchFamily="50" charset="-128"/>
              </a:rPr>
              <a:t>１</a:t>
            </a:r>
            <a:r>
              <a:rPr lang="en-US" altLang="ja-JP" sz="2700" dirty="0" smtClean="0">
                <a:latin typeface="ＤＨＰ特太ゴシック体" panose="020B0500000000000000" pitchFamily="50" charset="-128"/>
                <a:ea typeface="ＤＨＰ特太ゴシック体" panose="020B0500000000000000" pitchFamily="50" charset="-128"/>
              </a:rPr>
              <a:t>【</a:t>
            </a:r>
            <a:r>
              <a:rPr lang="ja-JP" altLang="en-US" sz="2700" dirty="0" smtClean="0">
                <a:latin typeface="ＤＨＰ特太ゴシック体" panose="020B0500000000000000" pitchFamily="50" charset="-128"/>
                <a:ea typeface="ＤＨＰ特太ゴシック体" panose="020B0500000000000000" pitchFamily="50" charset="-128"/>
              </a:rPr>
              <a:t>講義・演習</a:t>
            </a:r>
            <a:r>
              <a:rPr lang="en-US" altLang="ja-JP" sz="2700" dirty="0" smtClean="0">
                <a:latin typeface="ＤＨＰ特太ゴシック体" panose="020B0500000000000000" pitchFamily="50" charset="-128"/>
                <a:ea typeface="ＤＨＰ特太ゴシック体" panose="020B0500000000000000" pitchFamily="50" charset="-128"/>
              </a:rPr>
              <a:t>】</a:t>
            </a:r>
            <a:r>
              <a:rPr lang="ja-JP" altLang="en-US" sz="2700" dirty="0">
                <a:latin typeface="ＤＨＰ特太ゴシック体" panose="020B0500000000000000" pitchFamily="50" charset="-128"/>
                <a:ea typeface="ＤＨＰ特太ゴシック体" panose="020B0500000000000000" pitchFamily="50" charset="-128"/>
              </a:rPr>
              <a:t>初任者研修の演習企画・立案のポイント</a:t>
            </a:r>
          </a:p>
          <a:p>
            <a:r>
              <a:rPr lang="ja-JP" altLang="en-US" sz="2400" dirty="0" smtClean="0">
                <a:latin typeface="ＤＨＰ特太ゴシック体" panose="020B0500000000000000" pitchFamily="50" charset="-128"/>
                <a:ea typeface="ＤＨＰ特太ゴシック体" panose="020B0500000000000000" pitchFamily="50" charset="-128"/>
              </a:rPr>
              <a:t>　</a:t>
            </a:r>
          </a:p>
        </p:txBody>
      </p:sp>
      <p:sp>
        <p:nvSpPr>
          <p:cNvPr id="7" name="正方形/長方形 6"/>
          <p:cNvSpPr/>
          <p:nvPr/>
        </p:nvSpPr>
        <p:spPr>
          <a:xfrm>
            <a:off x="6372200" y="260534"/>
            <a:ext cx="2556647" cy="3592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u="sng" smtClean="0">
                <a:solidFill>
                  <a:srgbClr val="000000"/>
                </a:solidFill>
                <a:latin typeface="ＤＨＰ特太ゴシック体" panose="020B0500000000000000" pitchFamily="50" charset="-128"/>
                <a:ea typeface="ＤＨＰ特太ゴシック体" panose="020B0500000000000000" pitchFamily="50" charset="-128"/>
              </a:rPr>
              <a:t>都道府県名</a:t>
            </a:r>
            <a:endParaRPr lang="ja-JP" altLang="en-US" sz="1400" u="sng" dirty="0">
              <a:solidFill>
                <a:srgbClr val="000000"/>
              </a:solidFill>
              <a:latin typeface="ＤＨＰ特太ゴシック体" panose="020B0500000000000000" pitchFamily="50" charset="-128"/>
              <a:ea typeface="ＤＨＰ特太ゴシック体" panose="020B0500000000000000" pitchFamily="50" charset="-128"/>
            </a:endParaRPr>
          </a:p>
        </p:txBody>
      </p:sp>
    </p:spTree>
    <p:extLst>
      <p:ext uri="{BB962C8B-B14F-4D97-AF65-F5344CB8AC3E}">
        <p14:creationId xmlns:p14="http://schemas.microsoft.com/office/powerpoint/2010/main" val="713771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0876" y="466998"/>
            <a:ext cx="8229600" cy="418059"/>
          </a:xfrm>
        </p:spPr>
        <p:txBody>
          <a:bodyPr>
            <a:noAutofit/>
          </a:bodyPr>
          <a:lstStyle/>
          <a:p>
            <a:r>
              <a:rPr kumimoji="1" lang="en-US" altLang="ja-JP" sz="3200" smtClean="0">
                <a:latin typeface="ＤＨＰ特太ゴシック体" panose="020B0500000000000000" pitchFamily="50" charset="-128"/>
                <a:ea typeface="ＤＨＰ特太ゴシック体" panose="020B0500000000000000" pitchFamily="50" charset="-128"/>
              </a:rPr>
              <a:t>【</a:t>
            </a:r>
            <a:r>
              <a:rPr kumimoji="1" lang="ja-JP" altLang="en-US" sz="3200" smtClean="0">
                <a:latin typeface="ＤＨＰ特太ゴシック体" panose="020B0500000000000000" pitchFamily="50" charset="-128"/>
                <a:ea typeface="ＤＨＰ特太ゴシック体" panose="020B0500000000000000" pitchFamily="50" charset="-128"/>
              </a:rPr>
              <a:t>演習</a:t>
            </a:r>
            <a:r>
              <a:rPr kumimoji="1" lang="en-US" altLang="ja-JP" sz="3200" smtClean="0">
                <a:latin typeface="ＤＨＰ特太ゴシック体" panose="020B0500000000000000" pitchFamily="50" charset="-128"/>
                <a:ea typeface="ＤＨＰ特太ゴシック体" panose="020B0500000000000000" pitchFamily="50" charset="-128"/>
              </a:rPr>
              <a:t>】</a:t>
            </a:r>
            <a:r>
              <a:rPr kumimoji="1" lang="ja-JP" altLang="en-US" sz="3200" smtClean="0">
                <a:latin typeface="ＤＨＰ特太ゴシック体" panose="020B0500000000000000" pitchFamily="50" charset="-128"/>
                <a:ea typeface="ＤＨＰ特太ゴシック体" panose="020B0500000000000000" pitchFamily="50" charset="-128"/>
              </a:rPr>
              <a:t>２</a:t>
            </a:r>
            <a:r>
              <a:rPr lang="ja-JP" altLang="en-US" sz="3200" smtClean="0">
                <a:latin typeface="ＤＨＰ特太ゴシック体" panose="020B0500000000000000" pitchFamily="50" charset="-128"/>
                <a:ea typeface="ＤＨＰ特太ゴシック体" panose="020B0500000000000000" pitchFamily="50" charset="-128"/>
              </a:rPr>
              <a:t>日目</a:t>
            </a:r>
            <a:r>
              <a:rPr lang="ja-JP" altLang="en-US" sz="3200">
                <a:latin typeface="ＤＨＰ特太ゴシック体" panose="020B0500000000000000" pitchFamily="50" charset="-128"/>
                <a:ea typeface="ＤＨＰ特太ゴシック体" panose="020B0500000000000000" pitchFamily="50" charset="-128"/>
              </a:rPr>
              <a:t>の振り返り</a:t>
            </a:r>
            <a:r>
              <a:rPr lang="ja-JP" altLang="en-US" sz="3200" smtClean="0">
                <a:latin typeface="ＤＨＰ特太ゴシック体" panose="020B0500000000000000" pitchFamily="50" charset="-128"/>
                <a:ea typeface="ＤＨＰ特太ゴシック体" panose="020B0500000000000000" pitchFamily="50" charset="-128"/>
              </a:rPr>
              <a:t>（</a:t>
            </a:r>
            <a:r>
              <a:rPr lang="en-US" altLang="ja-JP" sz="3200">
                <a:latin typeface="ＤＨＰ特太ゴシック体" panose="020B0500000000000000" pitchFamily="50" charset="-128"/>
                <a:ea typeface="ＤＨＰ特太ゴシック体" panose="020B0500000000000000" pitchFamily="50" charset="-128"/>
              </a:rPr>
              <a:t>6</a:t>
            </a:r>
            <a:r>
              <a:rPr lang="ja-JP" altLang="en-US" sz="3200" smtClean="0">
                <a:latin typeface="ＤＨＰ特太ゴシック体" panose="020B0500000000000000" pitchFamily="50" charset="-128"/>
                <a:ea typeface="ＤＨＰ特太ゴシック体" panose="020B0500000000000000" pitchFamily="50" charset="-128"/>
              </a:rPr>
              <a:t>０</a:t>
            </a:r>
            <a:r>
              <a:rPr kumimoji="1" lang="ja-JP" altLang="en-US" sz="3200" smtClean="0">
                <a:latin typeface="ＤＨＰ特太ゴシック体" panose="020B0500000000000000" pitchFamily="50" charset="-128"/>
                <a:ea typeface="ＤＨＰ特太ゴシック体" panose="020B0500000000000000" pitchFamily="50" charset="-128"/>
              </a:rPr>
              <a:t>分</a:t>
            </a:r>
            <a:r>
              <a:rPr kumimoji="1" lang="ja-JP" altLang="en-US" sz="3200" dirty="0" smtClean="0">
                <a:latin typeface="ＤＨＰ特太ゴシック体" panose="020B0500000000000000" pitchFamily="50" charset="-128"/>
                <a:ea typeface="ＤＨＰ特太ゴシック体" panose="020B0500000000000000" pitchFamily="50" charset="-128"/>
              </a:rPr>
              <a:t>）　</a:t>
            </a:r>
            <a:endParaRPr kumimoji="1" lang="ja-JP" altLang="en-US" sz="3200" dirty="0">
              <a:latin typeface="ＤＨＰ特太ゴシック体" panose="020B0500000000000000" pitchFamily="50" charset="-128"/>
              <a:ea typeface="ＤＨＰ特太ゴシック体" panose="020B0500000000000000" pitchFamily="50" charset="-128"/>
            </a:endParaRP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600164232"/>
              </p:ext>
            </p:extLst>
          </p:nvPr>
        </p:nvGraphicFramePr>
        <p:xfrm>
          <a:off x="647699" y="2088610"/>
          <a:ext cx="8290852" cy="3720820"/>
        </p:xfrm>
        <a:graphic>
          <a:graphicData uri="http://schemas.openxmlformats.org/drawingml/2006/table">
            <a:tbl>
              <a:tblPr firstRow="1" bandRow="1">
                <a:tableStyleId>{5C22544A-7EE6-4342-B048-85BDC9FD1C3A}</a:tableStyleId>
              </a:tblPr>
              <a:tblGrid>
                <a:gridCol w="450898">
                  <a:extLst>
                    <a:ext uri="{9D8B030D-6E8A-4147-A177-3AD203B41FA5}">
                      <a16:colId xmlns:a16="http://schemas.microsoft.com/office/drawing/2014/main" val="20000"/>
                    </a:ext>
                  </a:extLst>
                </a:gridCol>
                <a:gridCol w="2275464">
                  <a:extLst>
                    <a:ext uri="{9D8B030D-6E8A-4147-A177-3AD203B41FA5}">
                      <a16:colId xmlns:a16="http://schemas.microsoft.com/office/drawing/2014/main" val="20001"/>
                    </a:ext>
                  </a:extLst>
                </a:gridCol>
                <a:gridCol w="4808379">
                  <a:extLst>
                    <a:ext uri="{9D8B030D-6E8A-4147-A177-3AD203B41FA5}">
                      <a16:colId xmlns:a16="http://schemas.microsoft.com/office/drawing/2014/main" val="20002"/>
                    </a:ext>
                  </a:extLst>
                </a:gridCol>
                <a:gridCol w="756111">
                  <a:extLst>
                    <a:ext uri="{9D8B030D-6E8A-4147-A177-3AD203B41FA5}">
                      <a16:colId xmlns:a16="http://schemas.microsoft.com/office/drawing/2014/main" val="20003"/>
                    </a:ext>
                  </a:extLst>
                </a:gridCol>
              </a:tblGrid>
              <a:tr h="215316">
                <a:tc>
                  <a:txBody>
                    <a:bodyPr/>
                    <a:lstStyle/>
                    <a:p>
                      <a:pPr algn="ctr"/>
                      <a:endParaRPr kumimoji="1" lang="ja-JP" altLang="en-US" sz="1800" dirty="0"/>
                    </a:p>
                  </a:txBody>
                  <a:tcPr/>
                </a:tc>
                <a:tc>
                  <a:txBody>
                    <a:bodyPr/>
                    <a:lstStyle/>
                    <a:p>
                      <a:pPr algn="ctr"/>
                      <a:r>
                        <a:rPr kumimoji="1" lang="ja-JP" altLang="en-US" sz="2000" dirty="0" smtClean="0"/>
                        <a:t>項目</a:t>
                      </a:r>
                      <a:endParaRPr kumimoji="1" lang="ja-JP" altLang="en-US" sz="2000" dirty="0"/>
                    </a:p>
                  </a:txBody>
                  <a:tcPr/>
                </a:tc>
                <a:tc>
                  <a:txBody>
                    <a:bodyPr/>
                    <a:lstStyle/>
                    <a:p>
                      <a:pPr algn="ctr"/>
                      <a:r>
                        <a:rPr kumimoji="1" lang="ja-JP" altLang="en-US" sz="2000" dirty="0" smtClean="0"/>
                        <a:t>内容</a:t>
                      </a:r>
                      <a:endParaRPr kumimoji="1" lang="ja-JP" altLang="en-US" sz="2000" dirty="0"/>
                    </a:p>
                  </a:txBody>
                  <a:tcPr/>
                </a:tc>
                <a:tc>
                  <a:txBody>
                    <a:bodyPr/>
                    <a:lstStyle/>
                    <a:p>
                      <a:pPr algn="ctr"/>
                      <a:r>
                        <a:rPr kumimoji="1" lang="ja-JP" altLang="en-US" sz="2000" dirty="0" smtClean="0"/>
                        <a:t>時間</a:t>
                      </a:r>
                      <a:endParaRPr kumimoji="1" lang="ja-JP" altLang="en-US" sz="2000" dirty="0"/>
                    </a:p>
                  </a:txBody>
                  <a:tcPr/>
                </a:tc>
                <a:extLst>
                  <a:ext uri="{0D108BD9-81ED-4DB2-BD59-A6C34878D82A}">
                    <a16:rowId xmlns:a16="http://schemas.microsoft.com/office/drawing/2014/main" val="10000"/>
                  </a:ext>
                </a:extLst>
              </a:tr>
              <a:tr h="1008112">
                <a:tc>
                  <a:txBody>
                    <a:bodyPr/>
                    <a:lstStyle/>
                    <a:p>
                      <a:pPr algn="r"/>
                      <a:r>
                        <a:rPr kumimoji="1" lang="en-US" altLang="ja-JP" sz="1800" dirty="0" smtClean="0"/>
                        <a:t>1</a:t>
                      </a:r>
                    </a:p>
                  </a:txBody>
                  <a:tcPr anchor="ctr"/>
                </a:tc>
                <a:tc>
                  <a:txBody>
                    <a:bodyPr/>
                    <a:lstStyle/>
                    <a:p>
                      <a:r>
                        <a:rPr kumimoji="1" lang="ja-JP" altLang="en-US" sz="1800" smtClean="0"/>
                        <a:t>演習に</a:t>
                      </a:r>
                      <a:r>
                        <a:rPr kumimoji="1" lang="ja-JP" altLang="en-US" sz="1800" dirty="0" smtClean="0"/>
                        <a:t>ついての説明</a:t>
                      </a:r>
                      <a:endParaRPr kumimoji="1" lang="ja-JP" altLang="en-US" sz="1800" dirty="0"/>
                    </a:p>
                  </a:txBody>
                  <a:tcPr anchor="ctr"/>
                </a:tc>
                <a:tc>
                  <a:txBody>
                    <a:bodyPr/>
                    <a:lstStyle/>
                    <a:p>
                      <a:pPr marL="285750" indent="-285750">
                        <a:buFont typeface="Wingdings" panose="05000000000000000000" pitchFamily="2" charset="2"/>
                        <a:buChar char="l"/>
                      </a:pPr>
                      <a:r>
                        <a:rPr kumimoji="1" lang="ja-JP" altLang="en-US" sz="1800" smtClean="0"/>
                        <a:t>演習の</a:t>
                      </a:r>
                      <a:r>
                        <a:rPr kumimoji="1" lang="ja-JP" altLang="en-US" sz="1800" dirty="0" smtClean="0"/>
                        <a:t>ねらいと進行について説明</a:t>
                      </a:r>
                      <a:endParaRPr kumimoji="1" lang="ja-JP" altLang="en-US" sz="1800" dirty="0"/>
                    </a:p>
                  </a:txBody>
                  <a:tcPr anchor="ctr"/>
                </a:tc>
                <a:tc>
                  <a:txBody>
                    <a:bodyPr/>
                    <a:lstStyle/>
                    <a:p>
                      <a:pPr algn="ctr"/>
                      <a:r>
                        <a:rPr kumimoji="1" lang="en-US" altLang="ja-JP" sz="2000" smtClean="0"/>
                        <a:t>2</a:t>
                      </a:r>
                      <a:r>
                        <a:rPr kumimoji="1" lang="ja-JP" altLang="en-US" sz="2000" smtClean="0"/>
                        <a:t>分</a:t>
                      </a:r>
                      <a:endParaRPr kumimoji="1" lang="en-US" altLang="ja-JP" sz="2000" dirty="0" smtClean="0"/>
                    </a:p>
                  </a:txBody>
                  <a:tcPr anchor="ctr"/>
                </a:tc>
                <a:extLst>
                  <a:ext uri="{0D108BD9-81ED-4DB2-BD59-A6C34878D82A}">
                    <a16:rowId xmlns:a16="http://schemas.microsoft.com/office/drawing/2014/main" val="10001"/>
                  </a:ext>
                </a:extLst>
              </a:tr>
              <a:tr h="919213">
                <a:tc>
                  <a:txBody>
                    <a:bodyPr/>
                    <a:lstStyle/>
                    <a:p>
                      <a:pPr algn="r"/>
                      <a:r>
                        <a:rPr kumimoji="1" lang="en-US" altLang="ja-JP" sz="1800" smtClean="0"/>
                        <a:t>2</a:t>
                      </a:r>
                      <a:endParaRPr kumimoji="1" lang="en-US" altLang="ja-JP" sz="1800" dirty="0" smtClean="0"/>
                    </a:p>
                  </a:txBody>
                  <a:tcPr anchor="ctr"/>
                </a:tc>
                <a:tc>
                  <a:txBody>
                    <a:bodyPr/>
                    <a:lstStyle/>
                    <a:p>
                      <a:r>
                        <a:rPr kumimoji="1" lang="ja-JP" altLang="en-US" sz="1800" smtClean="0"/>
                        <a:t>都道府県での討議</a:t>
                      </a:r>
                    </a:p>
                    <a:p>
                      <a:r>
                        <a:rPr kumimoji="1" lang="ja-JP" altLang="en-US" sz="1600" smtClean="0"/>
                        <a:t>（</a:t>
                      </a:r>
                      <a:r>
                        <a:rPr kumimoji="1" lang="en-US" altLang="ja-JP" sz="1600" smtClean="0"/>
                        <a:t>2</a:t>
                      </a:r>
                      <a:r>
                        <a:rPr kumimoji="1" lang="ja-JP" altLang="en-US" sz="1600" smtClean="0"/>
                        <a:t>日目の振り返り）</a:t>
                      </a:r>
                      <a:endParaRPr kumimoji="1" lang="ja-JP" altLang="en-US" sz="1600" dirty="0"/>
                    </a:p>
                  </a:txBody>
                  <a:tcPr anchor="ctr"/>
                </a:tc>
                <a:tc>
                  <a:txBody>
                    <a:bodyPr/>
                    <a:lstStyle/>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smtClean="0"/>
                        <a:t>各科目を都道府県で次年度から実施するにあたり、講義を聴いての気づき、留意すべきポイントを共有する。</a:t>
                      </a:r>
                      <a:endParaRPr kumimoji="1" lang="en-US" altLang="ja-JP" sz="1800" dirty="0" smtClean="0"/>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smtClean="0"/>
                        <a:t>今後検討が必要なことがらをメンバー間</a:t>
                      </a:r>
                      <a:r>
                        <a:rPr kumimoji="1" lang="ja-JP" altLang="en-US" sz="1800" dirty="0" smtClean="0"/>
                        <a:t>で共有する</a:t>
                      </a:r>
                    </a:p>
                  </a:txBody>
                  <a:tcPr anchor="ctr"/>
                </a:tc>
                <a:tc>
                  <a:txBody>
                    <a:bodyPr/>
                    <a:lstStyle/>
                    <a:p>
                      <a:pPr algn="ctr"/>
                      <a:r>
                        <a:rPr kumimoji="1" lang="en-US" altLang="ja-JP" sz="2000" smtClean="0"/>
                        <a:t>48</a:t>
                      </a:r>
                      <a:r>
                        <a:rPr kumimoji="1" lang="ja-JP" altLang="en-US" sz="2000" smtClean="0"/>
                        <a:t>分</a:t>
                      </a:r>
                      <a:endParaRPr kumimoji="1" lang="en-US" altLang="ja-JP" sz="2000" dirty="0" smtClean="0"/>
                    </a:p>
                  </a:txBody>
                  <a:tcPr anchor="ctr"/>
                </a:tc>
                <a:extLst>
                  <a:ext uri="{0D108BD9-81ED-4DB2-BD59-A6C34878D82A}">
                    <a16:rowId xmlns:a16="http://schemas.microsoft.com/office/drawing/2014/main" val="10002"/>
                  </a:ext>
                </a:extLst>
              </a:tr>
              <a:tr h="853428">
                <a:tc>
                  <a:txBody>
                    <a:bodyPr/>
                    <a:lstStyle/>
                    <a:p>
                      <a:pPr algn="r"/>
                      <a:r>
                        <a:rPr kumimoji="1" lang="en-US" altLang="ja-JP" sz="1800" dirty="0" smtClean="0"/>
                        <a:t>3</a:t>
                      </a:r>
                    </a:p>
                  </a:txBody>
                  <a:tcPr anchor="ctr"/>
                </a:tc>
                <a:tc>
                  <a:txBody>
                    <a:bodyPr/>
                    <a:lstStyle/>
                    <a:p>
                      <a:r>
                        <a:rPr kumimoji="1" lang="ja-JP" altLang="en-US" sz="1800" smtClean="0"/>
                        <a:t>全体共有・振り返り</a:t>
                      </a:r>
                      <a:endParaRPr kumimoji="1" lang="ja-JP" altLang="en-US" sz="1800" dirty="0"/>
                    </a:p>
                  </a:txBody>
                  <a:tcPr anchor="ctr"/>
                </a:tc>
                <a:tc>
                  <a:txBody>
                    <a:bodyPr/>
                    <a:lstStyle/>
                    <a:p>
                      <a:pPr marL="285750" indent="-285750">
                        <a:buFont typeface="Wingdings" panose="05000000000000000000" pitchFamily="2" charset="2"/>
                        <a:buChar char="l"/>
                      </a:pPr>
                      <a:r>
                        <a:rPr kumimoji="1" lang="ja-JP" altLang="en-US" sz="1800" smtClean="0"/>
                        <a:t>討議の内容に</a:t>
                      </a:r>
                      <a:r>
                        <a:rPr kumimoji="1" lang="ja-JP" altLang="en-US" sz="1800" dirty="0" smtClean="0"/>
                        <a:t>ついて全体で共有</a:t>
                      </a:r>
                      <a:endParaRPr kumimoji="1" lang="en-US" altLang="ja-JP" sz="1800" dirty="0" smtClean="0"/>
                    </a:p>
                    <a:p>
                      <a:pPr marL="0" indent="0">
                        <a:buFont typeface="Wingdings" panose="05000000000000000000" pitchFamily="2" charset="2"/>
                        <a:buNone/>
                      </a:pPr>
                      <a:r>
                        <a:rPr kumimoji="1" lang="ja-JP" altLang="en-US" sz="1800" smtClean="0"/>
                        <a:t>　</a:t>
                      </a:r>
                      <a:r>
                        <a:rPr kumimoji="1" lang="ja-JP" altLang="en-US" sz="1400" smtClean="0"/>
                        <a:t>（今年度試行中の都道府県からの情報提供を含む）</a:t>
                      </a:r>
                      <a:endParaRPr kumimoji="1" lang="ja-JP" altLang="en-US" sz="1400" dirty="0"/>
                    </a:p>
                  </a:txBody>
                  <a:tcPr anchor="ctr"/>
                </a:tc>
                <a:tc>
                  <a:txBody>
                    <a:bodyPr/>
                    <a:lstStyle/>
                    <a:p>
                      <a:pPr algn="ctr"/>
                      <a:r>
                        <a:rPr kumimoji="1" lang="en-US" altLang="ja-JP" sz="2000" smtClean="0"/>
                        <a:t>10</a:t>
                      </a:r>
                      <a:r>
                        <a:rPr kumimoji="1" lang="ja-JP" altLang="en-US" sz="2000" smtClean="0"/>
                        <a:t>分</a:t>
                      </a:r>
                      <a:endParaRPr kumimoji="1" lang="en-US" altLang="ja-JP" sz="2000" dirty="0" smtClean="0"/>
                    </a:p>
                  </a:txBody>
                  <a:tcPr anchor="ctr"/>
                </a:tc>
                <a:extLst>
                  <a:ext uri="{0D108BD9-81ED-4DB2-BD59-A6C34878D82A}">
                    <a16:rowId xmlns:a16="http://schemas.microsoft.com/office/drawing/2014/main" val="10003"/>
                  </a:ext>
                </a:extLst>
              </a:tr>
            </a:tbl>
          </a:graphicData>
        </a:graphic>
      </p:graphicFrame>
      <p:sp>
        <p:nvSpPr>
          <p:cNvPr id="4" name="Text Box 4"/>
          <p:cNvSpPr txBox="1">
            <a:spLocks noChangeArrowheads="1"/>
          </p:cNvSpPr>
          <p:nvPr/>
        </p:nvSpPr>
        <p:spPr bwMode="auto">
          <a:xfrm>
            <a:off x="647698" y="1042604"/>
            <a:ext cx="8290853" cy="954107"/>
          </a:xfrm>
          <a:prstGeom prst="rect">
            <a:avLst/>
          </a:prstGeom>
          <a:noFill/>
          <a:ln w="19050">
            <a:solidFill>
              <a:schemeClr val="tx1"/>
            </a:solidFill>
            <a:miter lim="800000"/>
            <a:headEnd/>
            <a:tailEnd/>
          </a:ln>
        </p:spPr>
        <p:txBody>
          <a:bodyPr wrap="square">
            <a:spAutoFit/>
          </a:bodyPr>
          <a:lstStyle/>
          <a:p>
            <a:r>
              <a:rPr lang="ja-JP" altLang="en-US" sz="2000" smtClean="0">
                <a:latin typeface="ＤＨＰ特太ゴシック体" panose="020B0500000000000000" pitchFamily="50" charset="-128"/>
                <a:ea typeface="ＤＨＰ特太ゴシック体" panose="020B0500000000000000" pitchFamily="50" charset="-128"/>
              </a:rPr>
              <a:t>＜ねらい</a:t>
            </a:r>
            <a:r>
              <a:rPr lang="ja-JP" altLang="en-US" sz="2000" dirty="0" smtClean="0">
                <a:latin typeface="ＤＨＰ特太ゴシック体" panose="020B0500000000000000" pitchFamily="50" charset="-128"/>
                <a:ea typeface="ＤＨＰ特太ゴシック体" panose="020B0500000000000000" pitchFamily="50" charset="-128"/>
              </a:rPr>
              <a:t>＞ </a:t>
            </a:r>
            <a:endParaRPr lang="en-US" altLang="ja-JP" sz="2000" dirty="0" smtClean="0">
              <a:latin typeface="ＤＨＰ特太ゴシック体" panose="020B0500000000000000" pitchFamily="50" charset="-128"/>
              <a:ea typeface="ＤＨＰ特太ゴシック体" panose="020B0500000000000000" pitchFamily="50" charset="-128"/>
            </a:endParaRPr>
          </a:p>
          <a:p>
            <a:r>
              <a:rPr lang="en-US" altLang="ja-JP" smtClean="0">
                <a:latin typeface="ＤＨＰ特太ゴシック体" panose="020B0500000000000000" pitchFamily="50" charset="-128"/>
                <a:ea typeface="ＤＨＰ特太ゴシック体" panose="020B0500000000000000" pitchFamily="50" charset="-128"/>
              </a:rPr>
              <a:t>【</a:t>
            </a:r>
            <a:r>
              <a:rPr lang="ja-JP" altLang="en-US" smtClean="0">
                <a:latin typeface="ＤＨＰ特太ゴシック体" panose="020B0500000000000000" pitchFamily="50" charset="-128"/>
                <a:ea typeface="ＤＨＰ特太ゴシック体" panose="020B0500000000000000" pitchFamily="50" charset="-128"/>
              </a:rPr>
              <a:t>講義</a:t>
            </a:r>
            <a:r>
              <a:rPr lang="en-US" altLang="ja-JP" smtClean="0">
                <a:latin typeface="ＤＨＰ特太ゴシック体" panose="020B0500000000000000" pitchFamily="50" charset="-128"/>
                <a:ea typeface="ＤＨＰ特太ゴシック体" panose="020B0500000000000000" pitchFamily="50" charset="-128"/>
              </a:rPr>
              <a:t>07</a:t>
            </a:r>
            <a:r>
              <a:rPr lang="ja-JP" altLang="en-US" smtClean="0">
                <a:latin typeface="ＤＨＰ特太ゴシック体" panose="020B0500000000000000" pitchFamily="50" charset="-128"/>
                <a:ea typeface="ＤＨＰ特太ゴシック体" panose="020B0500000000000000" pitchFamily="50" charset="-128"/>
              </a:rPr>
              <a:t>～</a:t>
            </a:r>
            <a:r>
              <a:rPr lang="en-US" altLang="ja-JP" smtClean="0">
                <a:latin typeface="ＤＨＰ特太ゴシック体" panose="020B0500000000000000" pitchFamily="50" charset="-128"/>
                <a:ea typeface="ＤＨＰ特太ゴシック体" panose="020B0500000000000000" pitchFamily="50" charset="-128"/>
              </a:rPr>
              <a:t>11(</a:t>
            </a:r>
            <a:r>
              <a:rPr lang="ja-JP" altLang="en-US" smtClean="0">
                <a:latin typeface="ＤＨＰ特太ゴシック体" panose="020B0500000000000000" pitchFamily="50" charset="-128"/>
                <a:ea typeface="ＤＨＰ特太ゴシック体" panose="020B0500000000000000" pitchFamily="50" charset="-128"/>
              </a:rPr>
              <a:t>初任者研修</a:t>
            </a:r>
            <a:r>
              <a:rPr lang="en-US" altLang="ja-JP" smtClean="0">
                <a:latin typeface="ＤＨＰ特太ゴシック体" panose="020B0500000000000000" pitchFamily="50" charset="-128"/>
                <a:ea typeface="ＤＨＰ特太ゴシック体" panose="020B0500000000000000" pitchFamily="50" charset="-128"/>
              </a:rPr>
              <a:t>2</a:t>
            </a:r>
            <a:r>
              <a:rPr lang="ja-JP" altLang="en-US" smtClean="0">
                <a:latin typeface="ＤＨＰ特太ゴシック体" panose="020B0500000000000000" pitchFamily="50" charset="-128"/>
                <a:ea typeface="ＤＨＰ特太ゴシック体" panose="020B0500000000000000" pitchFamily="50" charset="-128"/>
              </a:rPr>
              <a:t>日目等</a:t>
            </a:r>
            <a:r>
              <a:rPr lang="en-US" altLang="ja-JP" smtClean="0">
                <a:latin typeface="ＤＨＰ特太ゴシック体" panose="020B0500000000000000" pitchFamily="50" charset="-128"/>
                <a:ea typeface="ＤＨＰ特太ゴシック体" panose="020B0500000000000000" pitchFamily="50" charset="-128"/>
              </a:rPr>
              <a:t>)】</a:t>
            </a:r>
            <a:r>
              <a:rPr lang="ja-JP" altLang="en-US" smtClean="0">
                <a:latin typeface="ＤＨＰ特太ゴシック体" panose="020B0500000000000000" pitchFamily="50" charset="-128"/>
                <a:ea typeface="ＤＨＰ特太ゴシック体" panose="020B0500000000000000" pitchFamily="50" charset="-128"/>
              </a:rPr>
              <a:t>を聴き、都道府県での次年度からの実施にあたっての留意すべき</a:t>
            </a:r>
            <a:r>
              <a:rPr lang="ja-JP" altLang="en-US" b="1" smtClean="0">
                <a:latin typeface="ＤＨＰ特太ゴシック体" panose="020B0500000000000000" pitchFamily="50" charset="-128"/>
                <a:ea typeface="ＤＨＰ特太ゴシック体" panose="020B0500000000000000" pitchFamily="50" charset="-128"/>
              </a:rPr>
              <a:t>ポイントを共有し、</a:t>
            </a:r>
            <a:r>
              <a:rPr lang="ja-JP" altLang="en-US" smtClean="0">
                <a:latin typeface="ＤＨＰ特太ゴシック体" panose="020B0500000000000000" pitchFamily="50" charset="-128"/>
                <a:ea typeface="ＤＨＰ特太ゴシック体" panose="020B0500000000000000" pitchFamily="50" charset="-128"/>
              </a:rPr>
              <a:t>検討</a:t>
            </a:r>
            <a:r>
              <a:rPr lang="ja-JP" altLang="en-US">
                <a:latin typeface="ＤＨＰ特太ゴシック体" panose="020B0500000000000000" pitchFamily="50" charset="-128"/>
                <a:ea typeface="ＤＨＰ特太ゴシック体" panose="020B0500000000000000" pitchFamily="50" charset="-128"/>
              </a:rPr>
              <a:t>が必要な</a:t>
            </a:r>
            <a:r>
              <a:rPr lang="ja-JP" altLang="en-US" smtClean="0">
                <a:latin typeface="ＤＨＰ特太ゴシック体" panose="020B0500000000000000" pitchFamily="50" charset="-128"/>
                <a:ea typeface="ＤＨＰ特太ゴシック体" panose="020B0500000000000000" pitchFamily="50" charset="-128"/>
              </a:rPr>
              <a:t>課題を明確化する</a:t>
            </a:r>
            <a:r>
              <a:rPr lang="ja-JP" altLang="en-US" dirty="0" smtClean="0"/>
              <a:t>。</a:t>
            </a:r>
            <a:endParaRPr lang="ja-JP" altLang="ja-JP" dirty="0"/>
          </a:p>
        </p:txBody>
      </p:sp>
      <p:sp>
        <p:nvSpPr>
          <p:cNvPr id="3" name="テキスト ボックス 2"/>
          <p:cNvSpPr txBox="1"/>
          <p:nvPr/>
        </p:nvSpPr>
        <p:spPr>
          <a:xfrm>
            <a:off x="647698" y="5818092"/>
            <a:ext cx="6999196" cy="369332"/>
          </a:xfrm>
          <a:prstGeom prst="rect">
            <a:avLst/>
          </a:prstGeom>
          <a:noFill/>
        </p:spPr>
        <p:txBody>
          <a:bodyPr wrap="square" rtlCol="0">
            <a:spAutoFit/>
          </a:bodyPr>
          <a:lstStyle/>
          <a:p>
            <a:r>
              <a:rPr kumimoji="1" lang="ja-JP" altLang="en-US" smtClean="0">
                <a:latin typeface="MS UI Gothic" panose="020B0600070205080204" pitchFamily="50" charset="-128"/>
                <a:ea typeface="MS UI Gothic" panose="020B0600070205080204" pitchFamily="50" charset="-128"/>
              </a:rPr>
              <a:t>検討委員</a:t>
            </a:r>
            <a:r>
              <a:rPr kumimoji="1" lang="en-US" altLang="ja-JP" smtClean="0">
                <a:latin typeface="MS UI Gothic" panose="020B0600070205080204" pitchFamily="50" charset="-128"/>
                <a:ea typeface="MS UI Gothic" panose="020B0600070205080204" pitchFamily="50" charset="-128"/>
              </a:rPr>
              <a:t>(</a:t>
            </a:r>
            <a:r>
              <a:rPr kumimoji="1" lang="ja-JP" altLang="en-US" smtClean="0">
                <a:latin typeface="MS UI Gothic" panose="020B0600070205080204" pitchFamily="50" charset="-128"/>
                <a:ea typeface="MS UI Gothic" panose="020B0600070205080204" pitchFamily="50" charset="-128"/>
              </a:rPr>
              <a:t>演習講師</a:t>
            </a:r>
            <a:r>
              <a:rPr kumimoji="1" lang="en-US" altLang="ja-JP" smtClean="0">
                <a:latin typeface="MS UI Gothic" panose="020B0600070205080204" pitchFamily="50" charset="-128"/>
                <a:ea typeface="MS UI Gothic" panose="020B0600070205080204" pitchFamily="50" charset="-128"/>
              </a:rPr>
              <a:t>)</a:t>
            </a:r>
            <a:r>
              <a:rPr kumimoji="1" lang="ja-JP" altLang="en-US" smtClean="0">
                <a:latin typeface="MS UI Gothic" panose="020B0600070205080204" pitchFamily="50" charset="-128"/>
                <a:ea typeface="MS UI Gothic" panose="020B0600070205080204" pitchFamily="50" charset="-128"/>
              </a:rPr>
              <a:t>は自県を担当する</a:t>
            </a:r>
            <a:r>
              <a:rPr kumimoji="1" lang="en-US" altLang="ja-JP" smtClean="0">
                <a:latin typeface="MS UI Gothic" panose="020B0600070205080204" pitchFamily="50" charset="-128"/>
                <a:ea typeface="MS UI Gothic" panose="020B0600070205080204" pitchFamily="50" charset="-128"/>
              </a:rPr>
              <a:t>(</a:t>
            </a:r>
            <a:r>
              <a:rPr kumimoji="1" lang="ja-JP" altLang="en-US" smtClean="0">
                <a:latin typeface="MS UI Gothic" panose="020B0600070205080204" pitchFamily="50" charset="-128"/>
                <a:ea typeface="MS UI Gothic" panose="020B0600070205080204" pitchFamily="50" charset="-128"/>
              </a:rPr>
              <a:t>一部委員は複数県を担当</a:t>
            </a:r>
            <a:r>
              <a:rPr kumimoji="1" lang="en-US" altLang="ja-JP" smtClean="0">
                <a:latin typeface="MS UI Gothic" panose="020B0600070205080204" pitchFamily="50" charset="-128"/>
                <a:ea typeface="MS UI Gothic" panose="020B0600070205080204" pitchFamily="50" charset="-128"/>
              </a:rPr>
              <a:t>)</a:t>
            </a:r>
            <a:r>
              <a:rPr kumimoji="1" lang="ja-JP" altLang="en-US" smtClean="0">
                <a:latin typeface="MS UI Gothic" panose="020B0600070205080204" pitchFamily="50" charset="-128"/>
                <a:ea typeface="MS UI Gothic" panose="020B0600070205080204" pitchFamily="50" charset="-128"/>
              </a:rPr>
              <a:t>。</a:t>
            </a:r>
            <a:endParaRPr kumimoji="1" lang="ja-JP" altLang="en-US">
              <a:latin typeface="MS UI Gothic" panose="020B0600070205080204" pitchFamily="50" charset="-128"/>
              <a:ea typeface="MS UI Gothic" panose="020B0600070205080204" pitchFamily="50" charset="-128"/>
            </a:endParaRPr>
          </a:p>
        </p:txBody>
      </p:sp>
    </p:spTree>
    <p:extLst>
      <p:ext uri="{BB962C8B-B14F-4D97-AF65-F5344CB8AC3E}">
        <p14:creationId xmlns:p14="http://schemas.microsoft.com/office/powerpoint/2010/main" val="9158317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nvPr>
        </p:nvGraphicFramePr>
        <p:xfrm>
          <a:off x="322728" y="651621"/>
          <a:ext cx="8606119" cy="5845244"/>
        </p:xfrm>
        <a:graphic>
          <a:graphicData uri="http://schemas.openxmlformats.org/drawingml/2006/table">
            <a:tbl>
              <a:tblPr firstRow="1" bandRow="1">
                <a:tableStyleId>{5940675A-B579-460E-94D1-54222C63F5DA}</a:tableStyleId>
              </a:tblPr>
              <a:tblGrid>
                <a:gridCol w="8606119">
                  <a:extLst>
                    <a:ext uri="{9D8B030D-6E8A-4147-A177-3AD203B41FA5}">
                      <a16:colId xmlns:a16="http://schemas.microsoft.com/office/drawing/2014/main" val="20000"/>
                    </a:ext>
                  </a:extLst>
                </a:gridCol>
              </a:tblGrid>
              <a:tr h="4590813">
                <a:tc>
                  <a:txBody>
                    <a:bodyPr/>
                    <a:lstStyle/>
                    <a:p>
                      <a:r>
                        <a:rPr kumimoji="1" lang="ja-JP" altLang="en-US" sz="1600" smtClean="0">
                          <a:latin typeface="MS UI Gothic" panose="020B0600070205080204" pitchFamily="50" charset="-128"/>
                          <a:ea typeface="MS UI Gothic" panose="020B0600070205080204" pitchFamily="50" charset="-128"/>
                        </a:rPr>
                        <a:t>＜気づき・ポイント＞</a:t>
                      </a:r>
                    </a:p>
                    <a:p>
                      <a:endParaRPr kumimoji="1" lang="ja-JP" altLang="en-US" sz="1600" smtClean="0">
                        <a:latin typeface="MS UI Gothic" panose="020B0600070205080204" pitchFamily="50" charset="-128"/>
                        <a:ea typeface="MS UI Gothic" panose="020B0600070205080204" pitchFamily="50" charset="-128"/>
                      </a:endParaRPr>
                    </a:p>
                    <a:p>
                      <a:endParaRPr kumimoji="1" lang="ja-JP" altLang="en-US" sz="1600" smtClean="0">
                        <a:latin typeface="MS UI Gothic" panose="020B0600070205080204" pitchFamily="50" charset="-128"/>
                        <a:ea typeface="MS UI Gothic" panose="020B0600070205080204" pitchFamily="50" charset="-128"/>
                      </a:endParaRPr>
                    </a:p>
                    <a:p>
                      <a:endParaRPr kumimoji="1" lang="ja-JP" altLang="en-US" sz="1600" smtClean="0">
                        <a:latin typeface="MS UI Gothic" panose="020B0600070205080204" pitchFamily="50" charset="-128"/>
                        <a:ea typeface="MS UI Gothic" panose="020B0600070205080204" pitchFamily="50" charset="-128"/>
                      </a:endParaRPr>
                    </a:p>
                    <a:p>
                      <a:endParaRPr kumimoji="1" lang="ja-JP" altLang="en-US" sz="1600" smtClean="0">
                        <a:latin typeface="MS UI Gothic" panose="020B0600070205080204" pitchFamily="50" charset="-128"/>
                        <a:ea typeface="MS UI Gothic" panose="020B0600070205080204" pitchFamily="50" charset="-128"/>
                      </a:endParaRPr>
                    </a:p>
                    <a:p>
                      <a:endParaRPr kumimoji="1" lang="ja-JP" altLang="en-US" sz="1600" smtClean="0">
                        <a:latin typeface="MS UI Gothic" panose="020B0600070205080204" pitchFamily="50" charset="-128"/>
                        <a:ea typeface="MS UI Gothic" panose="020B0600070205080204" pitchFamily="50" charset="-128"/>
                      </a:endParaRPr>
                    </a:p>
                    <a:p>
                      <a:endParaRPr kumimoji="1" lang="ja-JP" altLang="en-US" sz="1600" smtClean="0">
                        <a:latin typeface="MS UI Gothic" panose="020B0600070205080204" pitchFamily="50" charset="-128"/>
                        <a:ea typeface="MS UI Gothic" panose="020B0600070205080204" pitchFamily="50" charset="-128"/>
                      </a:endParaRPr>
                    </a:p>
                    <a:p>
                      <a:endParaRPr kumimoji="1" lang="ja-JP" altLang="en-US" sz="1600" smtClean="0">
                        <a:latin typeface="MS UI Gothic" panose="020B0600070205080204" pitchFamily="50" charset="-128"/>
                        <a:ea typeface="MS UI Gothic" panose="020B0600070205080204" pitchFamily="50" charset="-128"/>
                      </a:endParaRPr>
                    </a:p>
                    <a:p>
                      <a:endParaRPr kumimoji="1" lang="ja-JP" altLang="en-US" sz="1600" smtClean="0">
                        <a:latin typeface="MS UI Gothic" panose="020B0600070205080204" pitchFamily="50" charset="-128"/>
                        <a:ea typeface="MS UI Gothic" panose="020B0600070205080204" pitchFamily="50" charset="-128"/>
                      </a:endParaRPr>
                    </a:p>
                    <a:p>
                      <a:r>
                        <a:rPr kumimoji="1" lang="ja-JP" altLang="en-US" sz="1600" smtClean="0">
                          <a:latin typeface="MS UI Gothic" panose="020B0600070205080204" pitchFamily="50" charset="-128"/>
                          <a:ea typeface="MS UI Gothic" panose="020B0600070205080204" pitchFamily="50" charset="-128"/>
                        </a:rPr>
                        <a:t>＜検討課題＞</a:t>
                      </a:r>
                      <a:endParaRPr kumimoji="1" lang="ja-JP" altLang="en-US" sz="1600" dirty="0">
                        <a:latin typeface="MS UI Gothic" panose="020B0600070205080204" pitchFamily="50" charset="-128"/>
                        <a:ea typeface="MS UI Gothic" panose="020B0600070205080204" pitchFamily="50" charset="-128"/>
                      </a:endParaRPr>
                    </a:p>
                  </a:txBody>
                  <a:tcPr/>
                </a:tc>
                <a:extLst>
                  <a:ext uri="{0D108BD9-81ED-4DB2-BD59-A6C34878D82A}">
                    <a16:rowId xmlns:a16="http://schemas.microsoft.com/office/drawing/2014/main" val="10000"/>
                  </a:ext>
                </a:extLst>
              </a:tr>
              <a:tr h="1254431">
                <a:tc>
                  <a:txBody>
                    <a:bodyPr/>
                    <a:lstStyle/>
                    <a:p>
                      <a:r>
                        <a:rPr kumimoji="1" lang="ja-JP" altLang="en-US" sz="1600" dirty="0" smtClean="0">
                          <a:latin typeface="MS UI Gothic" panose="020B0600070205080204" pitchFamily="50" charset="-128"/>
                          <a:ea typeface="MS UI Gothic" panose="020B0600070205080204" pitchFamily="50" charset="-128"/>
                        </a:rPr>
                        <a:t>＜質問＞</a:t>
                      </a:r>
                      <a:endParaRPr kumimoji="1" lang="ja-JP" altLang="en-US" sz="1600" dirty="0">
                        <a:latin typeface="MS UI Gothic" panose="020B0600070205080204" pitchFamily="50" charset="-128"/>
                        <a:ea typeface="MS UI Gothic" panose="020B0600070205080204" pitchFamily="50" charset="-128"/>
                      </a:endParaRPr>
                    </a:p>
                  </a:txBody>
                  <a:tcPr/>
                </a:tc>
                <a:extLst>
                  <a:ext uri="{0D108BD9-81ED-4DB2-BD59-A6C34878D82A}">
                    <a16:rowId xmlns:a16="http://schemas.microsoft.com/office/drawing/2014/main" val="10002"/>
                  </a:ext>
                </a:extLst>
              </a:tr>
            </a:tbl>
          </a:graphicData>
        </a:graphic>
      </p:graphicFrame>
      <p:sp>
        <p:nvSpPr>
          <p:cNvPr id="4" name="スライド番号プレースホルダー 3"/>
          <p:cNvSpPr>
            <a:spLocks noGrp="1"/>
          </p:cNvSpPr>
          <p:nvPr>
            <p:ph type="sldNum" sz="quarter" idx="12"/>
          </p:nvPr>
        </p:nvSpPr>
        <p:spPr>
          <a:xfrm>
            <a:off x="7085480" y="6481857"/>
            <a:ext cx="2057400" cy="365125"/>
          </a:xfrm>
        </p:spPr>
        <p:txBody>
          <a:bodyPr/>
          <a:lstStyle/>
          <a:p>
            <a:fld id="{D2D8002D-B5B0-4BAC-B1F6-782DDCCE6D9C}" type="slidenum">
              <a:rPr kumimoji="1" lang="ja-JP" altLang="en-US" smtClean="0"/>
              <a:t>16</a:t>
            </a:fld>
            <a:endParaRPr kumimoji="1" lang="ja-JP" altLang="en-US" dirty="0"/>
          </a:p>
        </p:txBody>
      </p:sp>
      <p:sp>
        <p:nvSpPr>
          <p:cNvPr id="6" name="Rectangle 4"/>
          <p:cNvSpPr txBox="1">
            <a:spLocks noChangeArrowheads="1"/>
          </p:cNvSpPr>
          <p:nvPr/>
        </p:nvSpPr>
        <p:spPr>
          <a:xfrm>
            <a:off x="322728" y="217312"/>
            <a:ext cx="7092280" cy="417512"/>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400" smtClean="0">
                <a:latin typeface="ＤＨＰ特太ゴシック体" panose="020B0500000000000000" pitchFamily="50" charset="-128"/>
                <a:ea typeface="ＤＨＰ特太ゴシック体" panose="020B0500000000000000" pitchFamily="50" charset="-128"/>
              </a:rPr>
              <a:t>12【</a:t>
            </a:r>
            <a:r>
              <a:rPr lang="ja-JP" altLang="en-US" sz="2400" smtClean="0">
                <a:latin typeface="ＤＨＰ特太ゴシック体" panose="020B0500000000000000" pitchFamily="50" charset="-128"/>
                <a:ea typeface="ＤＨＰ特太ゴシック体" panose="020B0500000000000000" pitchFamily="50" charset="-128"/>
              </a:rPr>
              <a:t>企画の演習</a:t>
            </a:r>
            <a:r>
              <a:rPr lang="en-US" altLang="ja-JP" sz="2400" smtClean="0">
                <a:latin typeface="ＤＨＰ特太ゴシック体" panose="020B0500000000000000" pitchFamily="50" charset="-128"/>
                <a:ea typeface="ＤＨＰ特太ゴシック体" panose="020B0500000000000000" pitchFamily="50" charset="-128"/>
              </a:rPr>
              <a:t>】2</a:t>
            </a:r>
            <a:r>
              <a:rPr lang="ja-JP" altLang="en-US" sz="2400" smtClean="0">
                <a:latin typeface="ＤＨＰ特太ゴシック体" panose="020B0500000000000000" pitchFamily="50" charset="-128"/>
                <a:ea typeface="ＤＨＰ特太ゴシック体" panose="020B0500000000000000" pitchFamily="50" charset="-128"/>
              </a:rPr>
              <a:t>日目の振り返り　</a:t>
            </a:r>
            <a:endParaRPr lang="ja-JP" altLang="en-US" sz="2400" dirty="0" smtClean="0">
              <a:latin typeface="ＤＨＰ特太ゴシック体" panose="020B0500000000000000" pitchFamily="50" charset="-128"/>
              <a:ea typeface="ＤＨＰ特太ゴシック体" panose="020B0500000000000000" pitchFamily="50" charset="-128"/>
            </a:endParaRPr>
          </a:p>
        </p:txBody>
      </p:sp>
      <p:sp>
        <p:nvSpPr>
          <p:cNvPr id="7" name="正方形/長方形 6"/>
          <p:cNvSpPr/>
          <p:nvPr/>
        </p:nvSpPr>
        <p:spPr>
          <a:xfrm>
            <a:off x="6372200" y="260534"/>
            <a:ext cx="2556647" cy="3592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u="sng" smtClean="0">
                <a:solidFill>
                  <a:srgbClr val="000000"/>
                </a:solidFill>
                <a:latin typeface="ＤＨＰ特太ゴシック体" panose="020B0500000000000000" pitchFamily="50" charset="-128"/>
                <a:ea typeface="ＤＨＰ特太ゴシック体" panose="020B0500000000000000" pitchFamily="50" charset="-128"/>
              </a:rPr>
              <a:t>都道府県名</a:t>
            </a:r>
            <a:endParaRPr lang="ja-JP" altLang="en-US" sz="1400" u="sng" dirty="0">
              <a:solidFill>
                <a:srgbClr val="000000"/>
              </a:solidFill>
              <a:latin typeface="ＤＨＰ特太ゴシック体" panose="020B0500000000000000" pitchFamily="50" charset="-128"/>
              <a:ea typeface="ＤＨＰ特太ゴシック体" panose="020B0500000000000000" pitchFamily="50" charset="-128"/>
            </a:endParaRPr>
          </a:p>
        </p:txBody>
      </p:sp>
    </p:spTree>
    <p:extLst>
      <p:ext uri="{BB962C8B-B14F-4D97-AF65-F5344CB8AC3E}">
        <p14:creationId xmlns:p14="http://schemas.microsoft.com/office/powerpoint/2010/main" val="3315959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8609" y="179387"/>
            <a:ext cx="8229600" cy="346050"/>
          </a:xfrm>
        </p:spPr>
        <p:txBody>
          <a:bodyPr>
            <a:noAutofit/>
          </a:bodyPr>
          <a:lstStyle/>
          <a:p>
            <a:r>
              <a:rPr kumimoji="1" lang="ja-JP" altLang="en-US" sz="2000" dirty="0" smtClean="0">
                <a:latin typeface="ＤＨＰ特太ゴシック体" panose="020B0500000000000000" pitchFamily="50" charset="-128"/>
                <a:ea typeface="ＤＨＰ特太ゴシック体" panose="020B0500000000000000" pitchFamily="50" charset="-128"/>
              </a:rPr>
              <a:t>ポイント確認ワークシート</a:t>
            </a:r>
            <a:endParaRPr kumimoji="1" lang="ja-JP" altLang="en-US" sz="2000" dirty="0">
              <a:latin typeface="ＤＨＰ特太ゴシック体" panose="020B0500000000000000" pitchFamily="50" charset="-128"/>
              <a:ea typeface="ＤＨＰ特太ゴシック体" panose="020B0500000000000000" pitchFamily="50" charset="-128"/>
            </a:endParaRPr>
          </a:p>
        </p:txBody>
      </p:sp>
      <p:sp>
        <p:nvSpPr>
          <p:cNvPr id="4" name="スライド番号プレースホルダー 3"/>
          <p:cNvSpPr>
            <a:spLocks noGrp="1"/>
          </p:cNvSpPr>
          <p:nvPr>
            <p:ph type="sldNum" sz="quarter" idx="12"/>
          </p:nvPr>
        </p:nvSpPr>
        <p:spPr>
          <a:xfrm>
            <a:off x="6902896" y="6592267"/>
            <a:ext cx="2133600" cy="365125"/>
          </a:xfrm>
        </p:spPr>
        <p:txBody>
          <a:bodyPr/>
          <a:lstStyle/>
          <a:p>
            <a:fld id="{D2D8002D-B5B0-4BAC-B1F6-782DDCCE6D9C}" type="slidenum">
              <a:rPr kumimoji="1" lang="ja-JP" altLang="en-US" smtClean="0"/>
              <a:t>17</a:t>
            </a:fld>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248038299"/>
              </p:ext>
            </p:extLst>
          </p:nvPr>
        </p:nvGraphicFramePr>
        <p:xfrm>
          <a:off x="107504" y="651620"/>
          <a:ext cx="8928992" cy="5962132"/>
        </p:xfrm>
        <a:graphic>
          <a:graphicData uri="http://schemas.openxmlformats.org/drawingml/2006/table">
            <a:tbl>
              <a:tblPr firstRow="1" bandRow="1">
                <a:tableStyleId>{5940675A-B579-460E-94D1-54222C63F5DA}</a:tableStyleId>
              </a:tblPr>
              <a:tblGrid>
                <a:gridCol w="962858">
                  <a:extLst>
                    <a:ext uri="{9D8B030D-6E8A-4147-A177-3AD203B41FA5}">
                      <a16:colId xmlns:a16="http://schemas.microsoft.com/office/drawing/2014/main" val="20000"/>
                    </a:ext>
                  </a:extLst>
                </a:gridCol>
                <a:gridCol w="7966134">
                  <a:extLst>
                    <a:ext uri="{9D8B030D-6E8A-4147-A177-3AD203B41FA5}">
                      <a16:colId xmlns:a16="http://schemas.microsoft.com/office/drawing/2014/main" val="20001"/>
                    </a:ext>
                  </a:extLst>
                </a:gridCol>
              </a:tblGrid>
              <a:tr h="557635">
                <a:tc>
                  <a:txBody>
                    <a:bodyPr/>
                    <a:lstStyle/>
                    <a:p>
                      <a:pPr algn="ctr"/>
                      <a:r>
                        <a:rPr kumimoji="1" lang="ja-JP" altLang="en-US" sz="1600" smtClean="0">
                          <a:latin typeface="MS UI Gothic" panose="020B0600070205080204" pitchFamily="50" charset="-128"/>
                          <a:ea typeface="MS UI Gothic" panose="020B0600070205080204" pitchFamily="50" charset="-128"/>
                        </a:rPr>
                        <a:t>講義名</a:t>
                      </a:r>
                      <a:endParaRPr kumimoji="1" lang="ja-JP" altLang="en-US" sz="1600" dirty="0">
                        <a:latin typeface="MS UI Gothic" panose="020B0600070205080204" pitchFamily="50" charset="-128"/>
                        <a:ea typeface="MS UI Gothic" panose="020B060007020508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r>
                        <a:rPr kumimoji="1" lang="en-US" altLang="ja-JP" sz="1600" smtClean="0">
                          <a:latin typeface="MS UI Gothic" panose="020B0600070205080204" pitchFamily="50" charset="-128"/>
                          <a:ea typeface="MS UI Gothic" panose="020B0600070205080204" pitchFamily="50" charset="-128"/>
                        </a:rPr>
                        <a:t>【</a:t>
                      </a:r>
                      <a:r>
                        <a:rPr kumimoji="1" lang="ja-JP" altLang="en-US" sz="1600" smtClean="0">
                          <a:latin typeface="MS UI Gothic" panose="020B0600070205080204" pitchFamily="50" charset="-128"/>
                          <a:ea typeface="MS UI Gothic" panose="020B0600070205080204" pitchFamily="50" charset="-128"/>
                        </a:rPr>
                        <a:t>現任研修</a:t>
                      </a:r>
                      <a:r>
                        <a:rPr kumimoji="1" lang="en-US" altLang="ja-JP" sz="1600" smtClean="0">
                          <a:latin typeface="MS UI Gothic" panose="020B0600070205080204" pitchFamily="50" charset="-128"/>
                          <a:ea typeface="MS UI Gothic" panose="020B0600070205080204" pitchFamily="50" charset="-128"/>
                        </a:rPr>
                        <a:t>】</a:t>
                      </a:r>
                      <a:r>
                        <a:rPr kumimoji="1" lang="ja-JP" altLang="en-US" sz="1600" smtClean="0">
                          <a:latin typeface="MS UI Gothic" panose="020B0600070205080204" pitchFamily="50" charset="-128"/>
                          <a:ea typeface="MS UI Gothic" panose="020B0600070205080204" pitchFamily="50" charset="-128"/>
                        </a:rPr>
                        <a:t>本人を中心とした支援におけるケアマネジメント及びコミュニティソーシャルワークの理論と方法</a:t>
                      </a:r>
                      <a:r>
                        <a:rPr kumimoji="1" lang="en-US" altLang="ja-JP" sz="1600" smtClean="0">
                          <a:latin typeface="MS UI Gothic" panose="020B0600070205080204" pitchFamily="50" charset="-128"/>
                          <a:ea typeface="MS UI Gothic" panose="020B0600070205080204" pitchFamily="50" charset="-128"/>
                        </a:rPr>
                        <a:t>(1) </a:t>
                      </a:r>
                      <a:r>
                        <a:rPr kumimoji="1" lang="ja-JP" altLang="en-US" sz="1600" smtClean="0">
                          <a:latin typeface="MS UI Gothic" panose="020B0600070205080204" pitchFamily="50" charset="-128"/>
                          <a:ea typeface="MS UI Gothic" panose="020B0600070205080204" pitchFamily="50" charset="-128"/>
                        </a:rPr>
                        <a:t>　－個別相談支援</a:t>
                      </a:r>
                      <a:r>
                        <a:rPr kumimoji="1" lang="en-US" altLang="ja-JP" sz="1600" smtClean="0">
                          <a:latin typeface="MS UI Gothic" panose="020B0600070205080204" pitchFamily="50" charset="-128"/>
                          <a:ea typeface="MS UI Gothic" panose="020B0600070205080204" pitchFamily="50" charset="-128"/>
                        </a:rPr>
                        <a:t>(</a:t>
                      </a:r>
                      <a:r>
                        <a:rPr kumimoji="1" lang="ja-JP" altLang="en-US" sz="1600" smtClean="0">
                          <a:latin typeface="MS UI Gothic" panose="020B0600070205080204" pitchFamily="50" charset="-128"/>
                          <a:ea typeface="MS UI Gothic" panose="020B0600070205080204" pitchFamily="50" charset="-128"/>
                        </a:rPr>
                        <a:t>意思決定支援</a:t>
                      </a:r>
                      <a:r>
                        <a:rPr kumimoji="1" lang="en-US" altLang="ja-JP" sz="1600" smtClean="0">
                          <a:latin typeface="MS UI Gothic" panose="020B0600070205080204" pitchFamily="50" charset="-128"/>
                          <a:ea typeface="MS UI Gothic" panose="020B0600070205080204" pitchFamily="50" charset="-128"/>
                        </a:rPr>
                        <a:t>)</a:t>
                      </a:r>
                      <a:r>
                        <a:rPr kumimoji="1" lang="ja-JP" altLang="en-US" sz="1600" smtClean="0">
                          <a:latin typeface="MS UI Gothic" panose="020B0600070205080204" pitchFamily="50" charset="-128"/>
                          <a:ea typeface="MS UI Gothic" panose="020B0600070205080204" pitchFamily="50" charset="-128"/>
                        </a:rPr>
                        <a:t>－</a:t>
                      </a:r>
                      <a:endParaRPr kumimoji="1" lang="ja-JP" altLang="en-US" sz="160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3210175">
                <a:tc gridSpan="2">
                  <a:txBody>
                    <a:bodyPr/>
                    <a:lstStyle/>
                    <a:p>
                      <a:r>
                        <a:rPr kumimoji="1" lang="ja-JP" altLang="en-US" sz="1600" smtClean="0">
                          <a:latin typeface="MS UI Gothic" panose="020B0600070205080204" pitchFamily="50" charset="-128"/>
                          <a:ea typeface="MS UI Gothic" panose="020B0600070205080204" pitchFamily="50" charset="-128"/>
                        </a:rPr>
                        <a:t>＜ポイント・検討課題＞</a:t>
                      </a:r>
                      <a:endParaRPr kumimoji="1" lang="ja-JP" altLang="en-US" sz="1600" dirty="0">
                        <a:latin typeface="MS UI Gothic" panose="020B0600070205080204" pitchFamily="50" charset="-128"/>
                        <a:ea typeface="MS UI Gothic" panose="020B060007020508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0001"/>
                  </a:ext>
                </a:extLst>
              </a:tr>
              <a:tr h="2172837">
                <a:tc gridSpan="2">
                  <a:txBody>
                    <a:bodyPr/>
                    <a:lstStyle/>
                    <a:p>
                      <a:r>
                        <a:rPr kumimoji="1" lang="ja-JP" altLang="en-US" sz="1600" dirty="0" smtClean="0">
                          <a:latin typeface="MS UI Gothic" panose="020B0600070205080204" pitchFamily="50" charset="-128"/>
                          <a:ea typeface="MS UI Gothic" panose="020B0600070205080204" pitchFamily="50" charset="-128"/>
                        </a:rPr>
                        <a:t>＜質問＞</a:t>
                      </a:r>
                      <a:endParaRPr kumimoji="1" lang="ja-JP" altLang="en-US" sz="1600" dirty="0">
                        <a:latin typeface="MS UI Gothic" panose="020B0600070205080204" pitchFamily="50" charset="-128"/>
                        <a:ea typeface="MS UI Gothic" panose="020B060007020508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300871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8609" y="179387"/>
            <a:ext cx="8229600" cy="346050"/>
          </a:xfrm>
        </p:spPr>
        <p:txBody>
          <a:bodyPr>
            <a:noAutofit/>
          </a:bodyPr>
          <a:lstStyle/>
          <a:p>
            <a:r>
              <a:rPr kumimoji="1" lang="ja-JP" altLang="en-US" sz="2000" dirty="0" smtClean="0">
                <a:latin typeface="ＤＨＰ特太ゴシック体" panose="020B0500000000000000" pitchFamily="50" charset="-128"/>
                <a:ea typeface="ＤＨＰ特太ゴシック体" panose="020B0500000000000000" pitchFamily="50" charset="-128"/>
              </a:rPr>
              <a:t>ポイント確認ワークシート</a:t>
            </a:r>
            <a:endParaRPr kumimoji="1" lang="ja-JP" altLang="en-US" sz="2000" dirty="0">
              <a:latin typeface="ＤＨＰ特太ゴシック体" panose="020B0500000000000000" pitchFamily="50" charset="-128"/>
              <a:ea typeface="ＤＨＰ特太ゴシック体" panose="020B0500000000000000" pitchFamily="50" charset="-128"/>
            </a:endParaRPr>
          </a:p>
        </p:txBody>
      </p:sp>
      <p:sp>
        <p:nvSpPr>
          <p:cNvPr id="4" name="スライド番号プレースホルダー 3"/>
          <p:cNvSpPr>
            <a:spLocks noGrp="1"/>
          </p:cNvSpPr>
          <p:nvPr>
            <p:ph type="sldNum" sz="quarter" idx="12"/>
          </p:nvPr>
        </p:nvSpPr>
        <p:spPr>
          <a:xfrm>
            <a:off x="6902896" y="6592267"/>
            <a:ext cx="2133600" cy="365125"/>
          </a:xfrm>
        </p:spPr>
        <p:txBody>
          <a:bodyPr/>
          <a:lstStyle/>
          <a:p>
            <a:fld id="{D2D8002D-B5B0-4BAC-B1F6-782DDCCE6D9C}" type="slidenum">
              <a:rPr kumimoji="1" lang="ja-JP" altLang="en-US" smtClean="0"/>
              <a:t>18</a:t>
            </a:fld>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3740066938"/>
              </p:ext>
            </p:extLst>
          </p:nvPr>
        </p:nvGraphicFramePr>
        <p:xfrm>
          <a:off x="107504" y="651620"/>
          <a:ext cx="8928992" cy="5955368"/>
        </p:xfrm>
        <a:graphic>
          <a:graphicData uri="http://schemas.openxmlformats.org/drawingml/2006/table">
            <a:tbl>
              <a:tblPr firstRow="1" bandRow="1">
                <a:tableStyleId>{5940675A-B579-460E-94D1-54222C63F5DA}</a:tableStyleId>
              </a:tblPr>
              <a:tblGrid>
                <a:gridCol w="962858">
                  <a:extLst>
                    <a:ext uri="{9D8B030D-6E8A-4147-A177-3AD203B41FA5}">
                      <a16:colId xmlns:a16="http://schemas.microsoft.com/office/drawing/2014/main" val="20000"/>
                    </a:ext>
                  </a:extLst>
                </a:gridCol>
                <a:gridCol w="7966134">
                  <a:extLst>
                    <a:ext uri="{9D8B030D-6E8A-4147-A177-3AD203B41FA5}">
                      <a16:colId xmlns:a16="http://schemas.microsoft.com/office/drawing/2014/main" val="20001"/>
                    </a:ext>
                  </a:extLst>
                </a:gridCol>
              </a:tblGrid>
              <a:tr h="355316">
                <a:tc>
                  <a:txBody>
                    <a:bodyPr/>
                    <a:lstStyle/>
                    <a:p>
                      <a:pPr algn="ctr"/>
                      <a:r>
                        <a:rPr kumimoji="1" lang="ja-JP" altLang="en-US" sz="1600" smtClean="0">
                          <a:latin typeface="MS UI Gothic" panose="020B0600070205080204" pitchFamily="50" charset="-128"/>
                          <a:ea typeface="MS UI Gothic" panose="020B0600070205080204" pitchFamily="50" charset="-128"/>
                        </a:rPr>
                        <a:t>講義名</a:t>
                      </a:r>
                      <a:endParaRPr kumimoji="1" lang="ja-JP" altLang="en-US" sz="1600" dirty="0">
                        <a:latin typeface="MS UI Gothic" panose="020B0600070205080204" pitchFamily="50" charset="-128"/>
                        <a:ea typeface="MS UI Gothic" panose="020B060007020508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r>
                        <a:rPr kumimoji="1" lang="en-US" altLang="ja-JP" sz="1600" smtClean="0">
                          <a:latin typeface="MS UI Gothic" panose="020B0600070205080204" pitchFamily="50" charset="-128"/>
                          <a:ea typeface="MS UI Gothic" panose="020B0600070205080204" pitchFamily="50" charset="-128"/>
                        </a:rPr>
                        <a:t>【</a:t>
                      </a:r>
                      <a:r>
                        <a:rPr kumimoji="1" lang="ja-JP" altLang="en-US" sz="1600" smtClean="0">
                          <a:latin typeface="MS UI Gothic" panose="020B0600070205080204" pitchFamily="50" charset="-128"/>
                          <a:ea typeface="MS UI Gothic" panose="020B0600070205080204" pitchFamily="50" charset="-128"/>
                        </a:rPr>
                        <a:t>現任研修</a:t>
                      </a:r>
                      <a:r>
                        <a:rPr kumimoji="1" lang="en-US" altLang="ja-JP" sz="1600" smtClean="0">
                          <a:latin typeface="MS UI Gothic" panose="020B0600070205080204" pitchFamily="50" charset="-128"/>
                          <a:ea typeface="MS UI Gothic" panose="020B0600070205080204" pitchFamily="50" charset="-128"/>
                        </a:rPr>
                        <a:t>】</a:t>
                      </a:r>
                      <a:r>
                        <a:rPr kumimoji="1" lang="ja-JP" altLang="en-US" sz="1600" smtClean="0">
                          <a:latin typeface="MS UI Gothic" panose="020B0600070205080204" pitchFamily="50" charset="-128"/>
                          <a:ea typeface="MS UI Gothic" panose="020B0600070205080204" pitchFamily="50" charset="-128"/>
                        </a:rPr>
                        <a:t>本人を中心とした支援におけるケアマネジメント及びコミュニティソーシャルワークの理論と方法</a:t>
                      </a:r>
                      <a:r>
                        <a:rPr kumimoji="1" lang="en-US" altLang="ja-JP" sz="1600" smtClean="0">
                          <a:latin typeface="MS UI Gothic" panose="020B0600070205080204" pitchFamily="50" charset="-128"/>
                          <a:ea typeface="MS UI Gothic" panose="020B0600070205080204" pitchFamily="50" charset="-128"/>
                        </a:rPr>
                        <a:t>(2)  </a:t>
                      </a:r>
                      <a:r>
                        <a:rPr kumimoji="1" lang="ja-JP" altLang="en-US" sz="1600" smtClean="0">
                          <a:latin typeface="MS UI Gothic" panose="020B0600070205080204" pitchFamily="50" charset="-128"/>
                          <a:ea typeface="MS UI Gothic" panose="020B0600070205080204" pitchFamily="50" charset="-128"/>
                        </a:rPr>
                        <a:t>－多職種連携とチームアプローチ－</a:t>
                      </a:r>
                      <a:endParaRPr kumimoji="1" lang="ja-JP" altLang="en-US" sz="160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3333860">
                <a:tc gridSpan="2">
                  <a:txBody>
                    <a:bodyPr/>
                    <a:lstStyle/>
                    <a:p>
                      <a:r>
                        <a:rPr kumimoji="1" lang="ja-JP" altLang="en-US" sz="1600" smtClean="0">
                          <a:latin typeface="MS UI Gothic" panose="020B0600070205080204" pitchFamily="50" charset="-128"/>
                          <a:ea typeface="MS UI Gothic" panose="020B0600070205080204" pitchFamily="50" charset="-128"/>
                        </a:rPr>
                        <a:t>＜ポイント・検討課題＞</a:t>
                      </a:r>
                      <a:endParaRPr kumimoji="1" lang="ja-JP" altLang="en-US" sz="1600" dirty="0">
                        <a:latin typeface="MS UI Gothic" panose="020B0600070205080204" pitchFamily="50" charset="-128"/>
                        <a:ea typeface="MS UI Gothic" panose="020B060007020508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0001"/>
                  </a:ext>
                </a:extLst>
              </a:tr>
              <a:tr h="2042388">
                <a:tc gridSpan="2">
                  <a:txBody>
                    <a:bodyPr/>
                    <a:lstStyle/>
                    <a:p>
                      <a:r>
                        <a:rPr kumimoji="1" lang="ja-JP" altLang="en-US" sz="1600" dirty="0" smtClean="0">
                          <a:latin typeface="MS UI Gothic" panose="020B0600070205080204" pitchFamily="50" charset="-128"/>
                          <a:ea typeface="MS UI Gothic" panose="020B0600070205080204" pitchFamily="50" charset="-128"/>
                        </a:rPr>
                        <a:t>＜質問＞</a:t>
                      </a:r>
                      <a:endParaRPr kumimoji="1" lang="ja-JP" altLang="en-US" sz="1600" dirty="0">
                        <a:latin typeface="MS UI Gothic" panose="020B0600070205080204" pitchFamily="50" charset="-128"/>
                        <a:ea typeface="MS UI Gothic" panose="020B060007020508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8641861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8609" y="179387"/>
            <a:ext cx="8229600" cy="346050"/>
          </a:xfrm>
        </p:spPr>
        <p:txBody>
          <a:bodyPr>
            <a:noAutofit/>
          </a:bodyPr>
          <a:lstStyle/>
          <a:p>
            <a:r>
              <a:rPr kumimoji="1" lang="ja-JP" altLang="en-US" sz="2000" dirty="0" smtClean="0">
                <a:latin typeface="ＤＨＰ特太ゴシック体" panose="020B0500000000000000" pitchFamily="50" charset="-128"/>
                <a:ea typeface="ＤＨＰ特太ゴシック体" panose="020B0500000000000000" pitchFamily="50" charset="-128"/>
              </a:rPr>
              <a:t>ポイント確認ワークシート</a:t>
            </a:r>
            <a:endParaRPr kumimoji="1" lang="ja-JP" altLang="en-US" sz="2000" dirty="0">
              <a:latin typeface="ＤＨＰ特太ゴシック体" panose="020B0500000000000000" pitchFamily="50" charset="-128"/>
              <a:ea typeface="ＤＨＰ特太ゴシック体" panose="020B0500000000000000" pitchFamily="50" charset="-128"/>
            </a:endParaRPr>
          </a:p>
        </p:txBody>
      </p:sp>
      <p:sp>
        <p:nvSpPr>
          <p:cNvPr id="4" name="スライド番号プレースホルダー 3"/>
          <p:cNvSpPr>
            <a:spLocks noGrp="1"/>
          </p:cNvSpPr>
          <p:nvPr>
            <p:ph type="sldNum" sz="quarter" idx="12"/>
          </p:nvPr>
        </p:nvSpPr>
        <p:spPr>
          <a:xfrm>
            <a:off x="6902896" y="6592267"/>
            <a:ext cx="2133600" cy="365125"/>
          </a:xfrm>
        </p:spPr>
        <p:txBody>
          <a:bodyPr/>
          <a:lstStyle/>
          <a:p>
            <a:fld id="{D2D8002D-B5B0-4BAC-B1F6-782DDCCE6D9C}" type="slidenum">
              <a:rPr kumimoji="1" lang="ja-JP" altLang="en-US" smtClean="0"/>
              <a:t>19</a:t>
            </a:fld>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2445007475"/>
              </p:ext>
            </p:extLst>
          </p:nvPr>
        </p:nvGraphicFramePr>
        <p:xfrm>
          <a:off x="107504" y="651620"/>
          <a:ext cx="8928992" cy="5962132"/>
        </p:xfrm>
        <a:graphic>
          <a:graphicData uri="http://schemas.openxmlformats.org/drawingml/2006/table">
            <a:tbl>
              <a:tblPr firstRow="1" bandRow="1">
                <a:tableStyleId>{5940675A-B579-460E-94D1-54222C63F5DA}</a:tableStyleId>
              </a:tblPr>
              <a:tblGrid>
                <a:gridCol w="962858">
                  <a:extLst>
                    <a:ext uri="{9D8B030D-6E8A-4147-A177-3AD203B41FA5}">
                      <a16:colId xmlns:a16="http://schemas.microsoft.com/office/drawing/2014/main" val="20000"/>
                    </a:ext>
                  </a:extLst>
                </a:gridCol>
                <a:gridCol w="7966134">
                  <a:extLst>
                    <a:ext uri="{9D8B030D-6E8A-4147-A177-3AD203B41FA5}">
                      <a16:colId xmlns:a16="http://schemas.microsoft.com/office/drawing/2014/main" val="20001"/>
                    </a:ext>
                  </a:extLst>
                </a:gridCol>
              </a:tblGrid>
              <a:tr h="557635">
                <a:tc>
                  <a:txBody>
                    <a:bodyPr/>
                    <a:lstStyle/>
                    <a:p>
                      <a:pPr algn="ctr"/>
                      <a:r>
                        <a:rPr kumimoji="1" lang="ja-JP" altLang="en-US" sz="1600" smtClean="0">
                          <a:latin typeface="MS UI Gothic" panose="020B0600070205080204" pitchFamily="50" charset="-128"/>
                          <a:ea typeface="MS UI Gothic" panose="020B0600070205080204" pitchFamily="50" charset="-128"/>
                        </a:rPr>
                        <a:t>講義名</a:t>
                      </a:r>
                      <a:endParaRPr kumimoji="1" lang="ja-JP" altLang="en-US" sz="1600" dirty="0">
                        <a:latin typeface="MS UI Gothic" panose="020B0600070205080204" pitchFamily="50" charset="-128"/>
                        <a:ea typeface="MS UI Gothic" panose="020B060007020508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r>
                        <a:rPr kumimoji="1" lang="en-US" altLang="ja-JP" sz="1600" smtClean="0">
                          <a:latin typeface="MS UI Gothic" panose="020B0600070205080204" pitchFamily="50" charset="-128"/>
                          <a:ea typeface="MS UI Gothic" panose="020B0600070205080204" pitchFamily="50" charset="-128"/>
                        </a:rPr>
                        <a:t>【</a:t>
                      </a:r>
                      <a:r>
                        <a:rPr kumimoji="1" lang="ja-JP" altLang="en-US" sz="1600" smtClean="0">
                          <a:latin typeface="MS UI Gothic" panose="020B0600070205080204" pitchFamily="50" charset="-128"/>
                          <a:ea typeface="MS UI Gothic" panose="020B0600070205080204" pitchFamily="50" charset="-128"/>
                        </a:rPr>
                        <a:t>現任研修</a:t>
                      </a:r>
                      <a:r>
                        <a:rPr kumimoji="1" lang="en-US" altLang="ja-JP" sz="1600" smtClean="0">
                          <a:latin typeface="MS UI Gothic" panose="020B0600070205080204" pitchFamily="50" charset="-128"/>
                          <a:ea typeface="MS UI Gothic" panose="020B0600070205080204" pitchFamily="50" charset="-128"/>
                        </a:rPr>
                        <a:t>】</a:t>
                      </a:r>
                      <a:r>
                        <a:rPr kumimoji="1" lang="ja-JP" altLang="en-US" sz="1600" smtClean="0">
                          <a:latin typeface="MS UI Gothic" panose="020B0600070205080204" pitchFamily="50" charset="-128"/>
                          <a:ea typeface="MS UI Gothic" panose="020B0600070205080204" pitchFamily="50" charset="-128"/>
                        </a:rPr>
                        <a:t>本人を中心とした支援におけるケアマネジメント及びコミュニティソーシャルワークの理論と方法</a:t>
                      </a:r>
                      <a:r>
                        <a:rPr kumimoji="1" lang="en-US" altLang="ja-JP" sz="1600" smtClean="0">
                          <a:latin typeface="MS UI Gothic" panose="020B0600070205080204" pitchFamily="50" charset="-128"/>
                          <a:ea typeface="MS UI Gothic" panose="020B0600070205080204" pitchFamily="50" charset="-128"/>
                        </a:rPr>
                        <a:t>(3)</a:t>
                      </a:r>
                      <a:r>
                        <a:rPr kumimoji="1" lang="ja-JP" altLang="en-US" sz="1600" smtClean="0">
                          <a:latin typeface="MS UI Gothic" panose="020B0600070205080204" pitchFamily="50" charset="-128"/>
                          <a:ea typeface="MS UI Gothic" panose="020B0600070205080204" pitchFamily="50" charset="-128"/>
                        </a:rPr>
                        <a:t>　－コミュニティワーク－</a:t>
                      </a:r>
                      <a:endParaRPr kumimoji="1" lang="ja-JP" altLang="en-US" sz="160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3210175">
                <a:tc gridSpan="2">
                  <a:txBody>
                    <a:bodyPr/>
                    <a:lstStyle/>
                    <a:p>
                      <a:r>
                        <a:rPr kumimoji="1" lang="ja-JP" altLang="en-US" sz="1600" smtClean="0">
                          <a:latin typeface="MS UI Gothic" panose="020B0600070205080204" pitchFamily="50" charset="-128"/>
                          <a:ea typeface="MS UI Gothic" panose="020B0600070205080204" pitchFamily="50" charset="-128"/>
                        </a:rPr>
                        <a:t>＜ポイント・検討課題＞</a:t>
                      </a:r>
                      <a:endParaRPr kumimoji="1" lang="ja-JP" altLang="en-US" sz="1600" dirty="0">
                        <a:latin typeface="MS UI Gothic" panose="020B0600070205080204" pitchFamily="50" charset="-128"/>
                        <a:ea typeface="MS UI Gothic" panose="020B060007020508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0001"/>
                  </a:ext>
                </a:extLst>
              </a:tr>
              <a:tr h="2172837">
                <a:tc gridSpan="2">
                  <a:txBody>
                    <a:bodyPr/>
                    <a:lstStyle/>
                    <a:p>
                      <a:r>
                        <a:rPr kumimoji="1" lang="ja-JP" altLang="en-US" sz="1600" dirty="0" smtClean="0">
                          <a:latin typeface="MS UI Gothic" panose="020B0600070205080204" pitchFamily="50" charset="-128"/>
                          <a:ea typeface="MS UI Gothic" panose="020B0600070205080204" pitchFamily="50" charset="-128"/>
                        </a:rPr>
                        <a:t>＜質問＞</a:t>
                      </a:r>
                      <a:endParaRPr kumimoji="1" lang="ja-JP" altLang="en-US" sz="1600" dirty="0">
                        <a:latin typeface="MS UI Gothic" panose="020B0600070205080204" pitchFamily="50" charset="-128"/>
                        <a:ea typeface="MS UI Gothic" panose="020B060007020508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661859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8609" y="179387"/>
            <a:ext cx="8229600" cy="346050"/>
          </a:xfrm>
        </p:spPr>
        <p:txBody>
          <a:bodyPr>
            <a:noAutofit/>
          </a:bodyPr>
          <a:lstStyle/>
          <a:p>
            <a:r>
              <a:rPr kumimoji="1" lang="ja-JP" altLang="en-US" sz="2000" dirty="0" smtClean="0">
                <a:latin typeface="ＤＨＰ特太ゴシック体" panose="020B0500000000000000" pitchFamily="50" charset="-128"/>
                <a:ea typeface="ＤＨＰ特太ゴシック体" panose="020B0500000000000000" pitchFamily="50" charset="-128"/>
              </a:rPr>
              <a:t>ポイント確認ワークシート</a:t>
            </a:r>
            <a:endParaRPr kumimoji="1" lang="ja-JP" altLang="en-US" sz="2000" dirty="0">
              <a:latin typeface="ＤＨＰ特太ゴシック体" panose="020B0500000000000000" pitchFamily="50" charset="-128"/>
              <a:ea typeface="ＤＨＰ特太ゴシック体" panose="020B0500000000000000" pitchFamily="50" charset="-128"/>
            </a:endParaRPr>
          </a:p>
        </p:txBody>
      </p:sp>
      <p:sp>
        <p:nvSpPr>
          <p:cNvPr id="4" name="スライド番号プレースホルダー 3"/>
          <p:cNvSpPr>
            <a:spLocks noGrp="1"/>
          </p:cNvSpPr>
          <p:nvPr>
            <p:ph type="sldNum" sz="quarter" idx="12"/>
          </p:nvPr>
        </p:nvSpPr>
        <p:spPr>
          <a:xfrm>
            <a:off x="6902896" y="6592267"/>
            <a:ext cx="2133600" cy="365125"/>
          </a:xfrm>
        </p:spPr>
        <p:txBody>
          <a:bodyPr/>
          <a:lstStyle/>
          <a:p>
            <a:fld id="{D2D8002D-B5B0-4BAC-B1F6-782DDCCE6D9C}" type="slidenum">
              <a:rPr kumimoji="1" lang="ja-JP" altLang="en-US" smtClean="0"/>
              <a:t>2</a:t>
            </a:fld>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3083545751"/>
              </p:ext>
            </p:extLst>
          </p:nvPr>
        </p:nvGraphicFramePr>
        <p:xfrm>
          <a:off x="107504" y="651620"/>
          <a:ext cx="8928992" cy="5945731"/>
        </p:xfrm>
        <a:graphic>
          <a:graphicData uri="http://schemas.openxmlformats.org/drawingml/2006/table">
            <a:tbl>
              <a:tblPr firstRow="1" bandRow="1">
                <a:tableStyleId>{5940675A-B579-460E-94D1-54222C63F5DA}</a:tableStyleId>
              </a:tblPr>
              <a:tblGrid>
                <a:gridCol w="962858">
                  <a:extLst>
                    <a:ext uri="{9D8B030D-6E8A-4147-A177-3AD203B41FA5}">
                      <a16:colId xmlns:a16="http://schemas.microsoft.com/office/drawing/2014/main" val="20000"/>
                    </a:ext>
                  </a:extLst>
                </a:gridCol>
                <a:gridCol w="7966134">
                  <a:extLst>
                    <a:ext uri="{9D8B030D-6E8A-4147-A177-3AD203B41FA5}">
                      <a16:colId xmlns:a16="http://schemas.microsoft.com/office/drawing/2014/main" val="20001"/>
                    </a:ext>
                  </a:extLst>
                </a:gridCol>
              </a:tblGrid>
              <a:tr h="355316">
                <a:tc>
                  <a:txBody>
                    <a:bodyPr/>
                    <a:lstStyle/>
                    <a:p>
                      <a:pPr algn="ctr"/>
                      <a:r>
                        <a:rPr kumimoji="1" lang="ja-JP" altLang="en-US" sz="1600" smtClean="0">
                          <a:latin typeface="MS UI Gothic" panose="020B0600070205080204" pitchFamily="50" charset="-128"/>
                          <a:ea typeface="MS UI Gothic" panose="020B0600070205080204" pitchFamily="50" charset="-128"/>
                        </a:rPr>
                        <a:t>講義名</a:t>
                      </a:r>
                      <a:endParaRPr kumimoji="1" lang="ja-JP" altLang="en-US" sz="1600" dirty="0">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ja-JP" altLang="en-US" sz="1600" smtClean="0">
                          <a:latin typeface="MS UI Gothic" panose="020B0600070205080204" pitchFamily="50" charset="-128"/>
                          <a:ea typeface="MS UI Gothic" panose="020B0600070205080204" pitchFamily="50" charset="-128"/>
                        </a:rPr>
                        <a:t>重要事項の説明</a:t>
                      </a:r>
                      <a:endParaRPr kumimoji="1" lang="ja-JP" altLang="en-US" sz="160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3333860">
                <a:tc gridSpan="2">
                  <a:txBody>
                    <a:bodyPr/>
                    <a:lstStyle/>
                    <a:p>
                      <a:r>
                        <a:rPr kumimoji="1" lang="ja-JP" altLang="en-US" sz="1600" smtClean="0">
                          <a:latin typeface="MS UI Gothic" panose="020B0600070205080204" pitchFamily="50" charset="-128"/>
                          <a:ea typeface="MS UI Gothic" panose="020B0600070205080204" pitchFamily="50" charset="-128"/>
                        </a:rPr>
                        <a:t>＜ポイント・検討課題＞</a:t>
                      </a:r>
                      <a:endParaRPr kumimoji="1" lang="ja-JP" altLang="en-US" sz="1600" dirty="0">
                        <a:latin typeface="MS UI Gothic" panose="020B0600070205080204" pitchFamily="50" charset="-128"/>
                        <a:ea typeface="MS UI Gothic" panose="020B060007020508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0001"/>
                  </a:ext>
                </a:extLst>
              </a:tr>
              <a:tr h="2256555">
                <a:tc gridSpan="2">
                  <a:txBody>
                    <a:bodyPr/>
                    <a:lstStyle/>
                    <a:p>
                      <a:r>
                        <a:rPr kumimoji="1" lang="ja-JP" altLang="en-US" sz="1600" dirty="0" smtClean="0">
                          <a:latin typeface="MS UI Gothic" panose="020B0600070205080204" pitchFamily="50" charset="-128"/>
                          <a:ea typeface="MS UI Gothic" panose="020B0600070205080204" pitchFamily="50" charset="-128"/>
                        </a:rPr>
                        <a:t>＜質問＞</a:t>
                      </a:r>
                      <a:endParaRPr kumimoji="1" lang="ja-JP" altLang="en-US" sz="1600" dirty="0">
                        <a:latin typeface="MS UI Gothic" panose="020B0600070205080204" pitchFamily="50" charset="-128"/>
                        <a:ea typeface="MS UI Gothic" panose="020B060007020508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2150539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8609" y="179387"/>
            <a:ext cx="8229600" cy="346050"/>
          </a:xfrm>
        </p:spPr>
        <p:txBody>
          <a:bodyPr>
            <a:noAutofit/>
          </a:bodyPr>
          <a:lstStyle/>
          <a:p>
            <a:r>
              <a:rPr kumimoji="1" lang="ja-JP" altLang="en-US" sz="2000" dirty="0" smtClean="0">
                <a:latin typeface="ＤＨＰ特太ゴシック体" panose="020B0500000000000000" pitchFamily="50" charset="-128"/>
                <a:ea typeface="ＤＨＰ特太ゴシック体" panose="020B0500000000000000" pitchFamily="50" charset="-128"/>
              </a:rPr>
              <a:t>ポイント確認ワークシート</a:t>
            </a:r>
            <a:endParaRPr kumimoji="1" lang="ja-JP" altLang="en-US" sz="2000" dirty="0">
              <a:latin typeface="ＤＨＰ特太ゴシック体" panose="020B0500000000000000" pitchFamily="50" charset="-128"/>
              <a:ea typeface="ＤＨＰ特太ゴシック体" panose="020B0500000000000000" pitchFamily="50" charset="-128"/>
            </a:endParaRPr>
          </a:p>
        </p:txBody>
      </p:sp>
      <p:sp>
        <p:nvSpPr>
          <p:cNvPr id="4" name="スライド番号プレースホルダー 3"/>
          <p:cNvSpPr>
            <a:spLocks noGrp="1"/>
          </p:cNvSpPr>
          <p:nvPr>
            <p:ph type="sldNum" sz="quarter" idx="12"/>
          </p:nvPr>
        </p:nvSpPr>
        <p:spPr>
          <a:xfrm>
            <a:off x="6902896" y="6592267"/>
            <a:ext cx="2133600" cy="365125"/>
          </a:xfrm>
        </p:spPr>
        <p:txBody>
          <a:bodyPr/>
          <a:lstStyle/>
          <a:p>
            <a:fld id="{D2D8002D-B5B0-4BAC-B1F6-782DDCCE6D9C}" type="slidenum">
              <a:rPr kumimoji="1" lang="ja-JP" altLang="en-US" smtClean="0"/>
              <a:t>20</a:t>
            </a:fld>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2562736883"/>
              </p:ext>
            </p:extLst>
          </p:nvPr>
        </p:nvGraphicFramePr>
        <p:xfrm>
          <a:off x="107504" y="651620"/>
          <a:ext cx="8928992" cy="5945731"/>
        </p:xfrm>
        <a:graphic>
          <a:graphicData uri="http://schemas.openxmlformats.org/drawingml/2006/table">
            <a:tbl>
              <a:tblPr firstRow="1" bandRow="1">
                <a:tableStyleId>{5940675A-B579-460E-94D1-54222C63F5DA}</a:tableStyleId>
              </a:tblPr>
              <a:tblGrid>
                <a:gridCol w="962858">
                  <a:extLst>
                    <a:ext uri="{9D8B030D-6E8A-4147-A177-3AD203B41FA5}">
                      <a16:colId xmlns:a16="http://schemas.microsoft.com/office/drawing/2014/main" val="20000"/>
                    </a:ext>
                  </a:extLst>
                </a:gridCol>
                <a:gridCol w="7966134">
                  <a:extLst>
                    <a:ext uri="{9D8B030D-6E8A-4147-A177-3AD203B41FA5}">
                      <a16:colId xmlns:a16="http://schemas.microsoft.com/office/drawing/2014/main" val="20001"/>
                    </a:ext>
                  </a:extLst>
                </a:gridCol>
              </a:tblGrid>
              <a:tr h="355316">
                <a:tc>
                  <a:txBody>
                    <a:bodyPr/>
                    <a:lstStyle/>
                    <a:p>
                      <a:pPr algn="ctr"/>
                      <a:r>
                        <a:rPr kumimoji="1" lang="ja-JP" altLang="en-US" sz="1600" smtClean="0">
                          <a:latin typeface="MS UI Gothic" panose="020B0600070205080204" pitchFamily="50" charset="-128"/>
                          <a:ea typeface="MS UI Gothic" panose="020B0600070205080204" pitchFamily="50" charset="-128"/>
                        </a:rPr>
                        <a:t>講義名</a:t>
                      </a:r>
                      <a:endParaRPr kumimoji="1" lang="ja-JP" altLang="en-US" sz="1600" dirty="0">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en-US" altLang="ja-JP" sz="1600" smtClean="0">
                          <a:latin typeface="MS UI Gothic" panose="020B0600070205080204" pitchFamily="50" charset="-128"/>
                          <a:ea typeface="MS UI Gothic" panose="020B0600070205080204" pitchFamily="50" charset="-128"/>
                        </a:rPr>
                        <a:t>【</a:t>
                      </a:r>
                      <a:r>
                        <a:rPr kumimoji="1" lang="ja-JP" altLang="en-US" sz="1600" smtClean="0">
                          <a:latin typeface="MS UI Gothic" panose="020B0600070205080204" pitchFamily="50" charset="-128"/>
                          <a:ea typeface="MS UI Gothic" panose="020B0600070205080204" pitchFamily="50" charset="-128"/>
                        </a:rPr>
                        <a:t>現任研修</a:t>
                      </a:r>
                      <a:r>
                        <a:rPr kumimoji="1" lang="en-US" altLang="ja-JP" sz="1600" smtClean="0">
                          <a:latin typeface="MS UI Gothic" panose="020B0600070205080204" pitchFamily="50" charset="-128"/>
                          <a:ea typeface="MS UI Gothic" panose="020B0600070205080204" pitchFamily="50" charset="-128"/>
                        </a:rPr>
                        <a:t>】</a:t>
                      </a:r>
                      <a:r>
                        <a:rPr kumimoji="1" lang="ja-JP" altLang="en-US" sz="1600" smtClean="0">
                          <a:latin typeface="MS UI Gothic" panose="020B0600070205080204" pitchFamily="50" charset="-128"/>
                          <a:ea typeface="MS UI Gothic" panose="020B0600070205080204" pitchFamily="50" charset="-128"/>
                        </a:rPr>
                        <a:t>事例研究及びスーパービジョンによる人材育成の理論と方法</a:t>
                      </a:r>
                      <a:endParaRPr kumimoji="1" lang="ja-JP" altLang="en-US" sz="160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3333860">
                <a:tc gridSpan="2">
                  <a:txBody>
                    <a:bodyPr/>
                    <a:lstStyle/>
                    <a:p>
                      <a:r>
                        <a:rPr kumimoji="1" lang="ja-JP" altLang="en-US" sz="1600" smtClean="0">
                          <a:latin typeface="MS UI Gothic" panose="020B0600070205080204" pitchFamily="50" charset="-128"/>
                          <a:ea typeface="MS UI Gothic" panose="020B0600070205080204" pitchFamily="50" charset="-128"/>
                        </a:rPr>
                        <a:t>＜ポイント・検討課題＞</a:t>
                      </a:r>
                      <a:endParaRPr kumimoji="1" lang="ja-JP" altLang="en-US" sz="1600" dirty="0">
                        <a:latin typeface="MS UI Gothic" panose="020B0600070205080204" pitchFamily="50" charset="-128"/>
                        <a:ea typeface="MS UI Gothic" panose="020B060007020508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0001"/>
                  </a:ext>
                </a:extLst>
              </a:tr>
              <a:tr h="2256555">
                <a:tc gridSpan="2">
                  <a:txBody>
                    <a:bodyPr/>
                    <a:lstStyle/>
                    <a:p>
                      <a:r>
                        <a:rPr kumimoji="1" lang="ja-JP" altLang="en-US" sz="1600" dirty="0" smtClean="0">
                          <a:latin typeface="MS UI Gothic" panose="020B0600070205080204" pitchFamily="50" charset="-128"/>
                          <a:ea typeface="MS UI Gothic" panose="020B0600070205080204" pitchFamily="50" charset="-128"/>
                        </a:rPr>
                        <a:t>＜質問＞</a:t>
                      </a:r>
                      <a:endParaRPr kumimoji="1" lang="ja-JP" altLang="en-US" sz="1600" dirty="0">
                        <a:latin typeface="MS UI Gothic" panose="020B0600070205080204" pitchFamily="50" charset="-128"/>
                        <a:ea typeface="MS UI Gothic" panose="020B060007020508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9572064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nvPr>
        </p:nvGraphicFramePr>
        <p:xfrm>
          <a:off x="322728" y="651621"/>
          <a:ext cx="8606119" cy="5845244"/>
        </p:xfrm>
        <a:graphic>
          <a:graphicData uri="http://schemas.openxmlformats.org/drawingml/2006/table">
            <a:tbl>
              <a:tblPr firstRow="1" bandRow="1">
                <a:tableStyleId>{5940675A-B579-460E-94D1-54222C63F5DA}</a:tableStyleId>
              </a:tblPr>
              <a:tblGrid>
                <a:gridCol w="8606119">
                  <a:extLst>
                    <a:ext uri="{9D8B030D-6E8A-4147-A177-3AD203B41FA5}">
                      <a16:colId xmlns:a16="http://schemas.microsoft.com/office/drawing/2014/main" val="20000"/>
                    </a:ext>
                  </a:extLst>
                </a:gridCol>
              </a:tblGrid>
              <a:tr h="4590813">
                <a:tc>
                  <a:txBody>
                    <a:bodyPr/>
                    <a:lstStyle/>
                    <a:p>
                      <a:r>
                        <a:rPr kumimoji="1" lang="ja-JP" altLang="en-US" sz="1600" smtClean="0">
                          <a:latin typeface="MS UI Gothic" panose="020B0600070205080204" pitchFamily="50" charset="-128"/>
                          <a:ea typeface="MS UI Gothic" panose="020B0600070205080204" pitchFamily="50" charset="-128"/>
                        </a:rPr>
                        <a:t>＜気づき・ポイント＞</a:t>
                      </a:r>
                    </a:p>
                    <a:p>
                      <a:endParaRPr kumimoji="1" lang="ja-JP" altLang="en-US" sz="1600" smtClean="0">
                        <a:latin typeface="MS UI Gothic" panose="020B0600070205080204" pitchFamily="50" charset="-128"/>
                        <a:ea typeface="MS UI Gothic" panose="020B0600070205080204" pitchFamily="50" charset="-128"/>
                      </a:endParaRPr>
                    </a:p>
                    <a:p>
                      <a:endParaRPr kumimoji="1" lang="ja-JP" altLang="en-US" sz="1600" smtClean="0">
                        <a:latin typeface="MS UI Gothic" panose="020B0600070205080204" pitchFamily="50" charset="-128"/>
                        <a:ea typeface="MS UI Gothic" panose="020B0600070205080204" pitchFamily="50" charset="-128"/>
                      </a:endParaRPr>
                    </a:p>
                    <a:p>
                      <a:endParaRPr kumimoji="1" lang="ja-JP" altLang="en-US" sz="1600" smtClean="0">
                        <a:latin typeface="MS UI Gothic" panose="020B0600070205080204" pitchFamily="50" charset="-128"/>
                        <a:ea typeface="MS UI Gothic" panose="020B0600070205080204" pitchFamily="50" charset="-128"/>
                      </a:endParaRPr>
                    </a:p>
                    <a:p>
                      <a:endParaRPr kumimoji="1" lang="ja-JP" altLang="en-US" sz="1600" smtClean="0">
                        <a:latin typeface="MS UI Gothic" panose="020B0600070205080204" pitchFamily="50" charset="-128"/>
                        <a:ea typeface="MS UI Gothic" panose="020B0600070205080204" pitchFamily="50" charset="-128"/>
                      </a:endParaRPr>
                    </a:p>
                    <a:p>
                      <a:endParaRPr kumimoji="1" lang="ja-JP" altLang="en-US" sz="1600" smtClean="0">
                        <a:latin typeface="MS UI Gothic" panose="020B0600070205080204" pitchFamily="50" charset="-128"/>
                        <a:ea typeface="MS UI Gothic" panose="020B0600070205080204" pitchFamily="50" charset="-128"/>
                      </a:endParaRPr>
                    </a:p>
                    <a:p>
                      <a:endParaRPr kumimoji="1" lang="ja-JP" altLang="en-US" sz="1600" smtClean="0">
                        <a:latin typeface="MS UI Gothic" panose="020B0600070205080204" pitchFamily="50" charset="-128"/>
                        <a:ea typeface="MS UI Gothic" panose="020B0600070205080204" pitchFamily="50" charset="-128"/>
                      </a:endParaRPr>
                    </a:p>
                    <a:p>
                      <a:endParaRPr kumimoji="1" lang="ja-JP" altLang="en-US" sz="1600" smtClean="0">
                        <a:latin typeface="MS UI Gothic" panose="020B0600070205080204" pitchFamily="50" charset="-128"/>
                        <a:ea typeface="MS UI Gothic" panose="020B0600070205080204" pitchFamily="50" charset="-128"/>
                      </a:endParaRPr>
                    </a:p>
                    <a:p>
                      <a:endParaRPr kumimoji="1" lang="ja-JP" altLang="en-US" sz="1600" smtClean="0">
                        <a:latin typeface="MS UI Gothic" panose="020B0600070205080204" pitchFamily="50" charset="-128"/>
                        <a:ea typeface="MS UI Gothic" panose="020B0600070205080204" pitchFamily="50" charset="-128"/>
                      </a:endParaRPr>
                    </a:p>
                    <a:p>
                      <a:r>
                        <a:rPr kumimoji="1" lang="ja-JP" altLang="en-US" sz="1600" smtClean="0">
                          <a:latin typeface="MS UI Gothic" panose="020B0600070205080204" pitchFamily="50" charset="-128"/>
                          <a:ea typeface="MS UI Gothic" panose="020B0600070205080204" pitchFamily="50" charset="-128"/>
                        </a:rPr>
                        <a:t>＜検討課題＞</a:t>
                      </a:r>
                      <a:endParaRPr kumimoji="1" lang="ja-JP" altLang="en-US" sz="1600" dirty="0">
                        <a:latin typeface="MS UI Gothic" panose="020B0600070205080204" pitchFamily="50" charset="-128"/>
                        <a:ea typeface="MS UI Gothic" panose="020B0600070205080204" pitchFamily="50" charset="-128"/>
                      </a:endParaRPr>
                    </a:p>
                  </a:txBody>
                  <a:tcPr/>
                </a:tc>
                <a:extLst>
                  <a:ext uri="{0D108BD9-81ED-4DB2-BD59-A6C34878D82A}">
                    <a16:rowId xmlns:a16="http://schemas.microsoft.com/office/drawing/2014/main" val="10000"/>
                  </a:ext>
                </a:extLst>
              </a:tr>
              <a:tr h="1254431">
                <a:tc>
                  <a:txBody>
                    <a:bodyPr/>
                    <a:lstStyle/>
                    <a:p>
                      <a:r>
                        <a:rPr kumimoji="1" lang="ja-JP" altLang="en-US" sz="1600" dirty="0" smtClean="0">
                          <a:latin typeface="MS UI Gothic" panose="020B0600070205080204" pitchFamily="50" charset="-128"/>
                          <a:ea typeface="MS UI Gothic" panose="020B0600070205080204" pitchFamily="50" charset="-128"/>
                        </a:rPr>
                        <a:t>＜質問＞</a:t>
                      </a:r>
                      <a:endParaRPr kumimoji="1" lang="ja-JP" altLang="en-US" sz="1600" dirty="0">
                        <a:latin typeface="MS UI Gothic" panose="020B0600070205080204" pitchFamily="50" charset="-128"/>
                        <a:ea typeface="MS UI Gothic" panose="020B0600070205080204" pitchFamily="50" charset="-128"/>
                      </a:endParaRPr>
                    </a:p>
                  </a:txBody>
                  <a:tcPr/>
                </a:tc>
                <a:extLst>
                  <a:ext uri="{0D108BD9-81ED-4DB2-BD59-A6C34878D82A}">
                    <a16:rowId xmlns:a16="http://schemas.microsoft.com/office/drawing/2014/main" val="10002"/>
                  </a:ext>
                </a:extLst>
              </a:tr>
            </a:tbl>
          </a:graphicData>
        </a:graphic>
      </p:graphicFrame>
      <p:sp>
        <p:nvSpPr>
          <p:cNvPr id="4" name="スライド番号プレースホルダー 3"/>
          <p:cNvSpPr>
            <a:spLocks noGrp="1"/>
          </p:cNvSpPr>
          <p:nvPr>
            <p:ph type="sldNum" sz="quarter" idx="12"/>
          </p:nvPr>
        </p:nvSpPr>
        <p:spPr>
          <a:xfrm>
            <a:off x="7085480" y="6481857"/>
            <a:ext cx="2057400" cy="365125"/>
          </a:xfrm>
        </p:spPr>
        <p:txBody>
          <a:bodyPr/>
          <a:lstStyle/>
          <a:p>
            <a:fld id="{D2D8002D-B5B0-4BAC-B1F6-782DDCCE6D9C}" type="slidenum">
              <a:rPr kumimoji="1" lang="ja-JP" altLang="en-US" smtClean="0"/>
              <a:t>21</a:t>
            </a:fld>
            <a:endParaRPr kumimoji="1" lang="ja-JP" altLang="en-US" dirty="0"/>
          </a:p>
        </p:txBody>
      </p:sp>
      <p:sp>
        <p:nvSpPr>
          <p:cNvPr id="6" name="Rectangle 4"/>
          <p:cNvSpPr txBox="1">
            <a:spLocks noChangeArrowheads="1"/>
          </p:cNvSpPr>
          <p:nvPr/>
        </p:nvSpPr>
        <p:spPr>
          <a:xfrm>
            <a:off x="322727" y="217312"/>
            <a:ext cx="8606119" cy="417512"/>
          </a:xfrm>
          <a:prstGeom prst="rect">
            <a:avLst/>
          </a:prstGeom>
        </p:spPr>
        <p:txBody>
          <a:bodyPr vert="horz" lIns="91440" tIns="45720" rIns="91440" bIns="45720" rtlCol="0" anchor="ctr">
            <a:normAutofit fontScale="60000" lnSpcReduction="2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700" smtClean="0">
                <a:latin typeface="ＤＨＰ特太ゴシック体" panose="020B0500000000000000" pitchFamily="50" charset="-128"/>
                <a:ea typeface="ＤＨＰ特太ゴシック体" panose="020B0500000000000000" pitchFamily="50" charset="-128"/>
              </a:rPr>
              <a:t>15【</a:t>
            </a:r>
            <a:r>
              <a:rPr lang="ja-JP" altLang="en-US" sz="2700" smtClean="0">
                <a:latin typeface="ＤＨＰ特太ゴシック体" panose="020B0500000000000000" pitchFamily="50" charset="-128"/>
                <a:ea typeface="ＤＨＰ特太ゴシック体" panose="020B0500000000000000" pitchFamily="50" charset="-128"/>
              </a:rPr>
              <a:t>講義・演習</a:t>
            </a:r>
            <a:r>
              <a:rPr lang="en-US" altLang="ja-JP" sz="2700" smtClean="0">
                <a:latin typeface="ＤＨＰ特太ゴシック体" panose="020B0500000000000000" pitchFamily="50" charset="-128"/>
                <a:ea typeface="ＤＨＰ特太ゴシック体" panose="020B0500000000000000" pitchFamily="50" charset="-128"/>
              </a:rPr>
              <a:t>】</a:t>
            </a:r>
            <a:r>
              <a:rPr lang="ja-JP" altLang="en-US" sz="2700" smtClean="0">
                <a:latin typeface="ＤＨＰ特太ゴシック体" panose="020B0500000000000000" pitchFamily="50" charset="-128"/>
                <a:ea typeface="ＤＨＰ特太ゴシック体" panose="020B0500000000000000" pitchFamily="50" charset="-128"/>
              </a:rPr>
              <a:t>現任研修</a:t>
            </a:r>
            <a:r>
              <a:rPr lang="ja-JP" altLang="en-US" sz="2700">
                <a:latin typeface="ＤＨＰ特太ゴシック体" panose="020B0500000000000000" pitchFamily="50" charset="-128"/>
                <a:ea typeface="ＤＨＰ特太ゴシック体" panose="020B0500000000000000" pitchFamily="50" charset="-128"/>
              </a:rPr>
              <a:t>の演習企画・立案のポイント</a:t>
            </a:r>
          </a:p>
          <a:p>
            <a:r>
              <a:rPr lang="ja-JP" altLang="en-US" sz="2400" smtClean="0">
                <a:latin typeface="ＤＨＰ特太ゴシック体" panose="020B0500000000000000" pitchFamily="50" charset="-128"/>
                <a:ea typeface="ＤＨＰ特太ゴシック体" panose="020B0500000000000000" pitchFamily="50" charset="-128"/>
              </a:rPr>
              <a:t>　</a:t>
            </a:r>
            <a:endParaRPr lang="ja-JP" altLang="en-US" sz="2400" dirty="0" smtClean="0">
              <a:latin typeface="ＤＨＰ特太ゴシック体" panose="020B0500000000000000" pitchFamily="50" charset="-128"/>
              <a:ea typeface="ＤＨＰ特太ゴシック体" panose="020B0500000000000000" pitchFamily="50" charset="-128"/>
            </a:endParaRPr>
          </a:p>
        </p:txBody>
      </p:sp>
      <p:sp>
        <p:nvSpPr>
          <p:cNvPr id="7" name="正方形/長方形 6"/>
          <p:cNvSpPr/>
          <p:nvPr/>
        </p:nvSpPr>
        <p:spPr>
          <a:xfrm>
            <a:off x="6372200" y="260534"/>
            <a:ext cx="2556647" cy="3592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u="sng" smtClean="0">
                <a:solidFill>
                  <a:srgbClr val="000000"/>
                </a:solidFill>
                <a:latin typeface="ＤＨＰ特太ゴシック体" panose="020B0500000000000000" pitchFamily="50" charset="-128"/>
                <a:ea typeface="ＤＨＰ特太ゴシック体" panose="020B0500000000000000" pitchFamily="50" charset="-128"/>
              </a:rPr>
              <a:t>都道府県名</a:t>
            </a:r>
            <a:endParaRPr lang="ja-JP" altLang="en-US" sz="1400" u="sng" dirty="0">
              <a:solidFill>
                <a:srgbClr val="000000"/>
              </a:solidFill>
              <a:latin typeface="ＤＨＰ特太ゴシック体" panose="020B0500000000000000" pitchFamily="50" charset="-128"/>
              <a:ea typeface="ＤＨＰ特太ゴシック体" panose="020B0500000000000000" pitchFamily="50" charset="-128"/>
            </a:endParaRPr>
          </a:p>
        </p:txBody>
      </p:sp>
    </p:spTree>
    <p:extLst>
      <p:ext uri="{BB962C8B-B14F-4D97-AF65-F5344CB8AC3E}">
        <p14:creationId xmlns:p14="http://schemas.microsoft.com/office/powerpoint/2010/main" val="38805650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2ADEAB0B-3364-414D-832E-F3CDA843F507}" type="slidenum">
              <a:rPr kumimoji="1" lang="ja-JP" altLang="en-US" smtClean="0"/>
              <a:t>22</a:t>
            </a:fld>
            <a:endParaRPr kumimoji="1" lang="ja-JP" altLang="en-US"/>
          </a:p>
        </p:txBody>
      </p:sp>
    </p:spTree>
    <p:extLst>
      <p:ext uri="{BB962C8B-B14F-4D97-AF65-F5344CB8AC3E}">
        <p14:creationId xmlns:p14="http://schemas.microsoft.com/office/powerpoint/2010/main" val="2504108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0876" y="466998"/>
            <a:ext cx="8229600" cy="418059"/>
          </a:xfrm>
        </p:spPr>
        <p:txBody>
          <a:bodyPr>
            <a:noAutofit/>
          </a:bodyPr>
          <a:lstStyle/>
          <a:p>
            <a:r>
              <a:rPr kumimoji="1" lang="en-US" altLang="ja-JP" sz="3200" smtClean="0">
                <a:latin typeface="ＤＨＰ特太ゴシック体" panose="020B0500000000000000" pitchFamily="50" charset="-128"/>
                <a:ea typeface="ＤＨＰ特太ゴシック体" panose="020B0500000000000000" pitchFamily="50" charset="-128"/>
              </a:rPr>
              <a:t>【</a:t>
            </a:r>
            <a:r>
              <a:rPr kumimoji="1" lang="ja-JP" altLang="en-US" sz="3200" smtClean="0">
                <a:latin typeface="ＤＨＰ特太ゴシック体" panose="020B0500000000000000" pitchFamily="50" charset="-128"/>
                <a:ea typeface="ＤＨＰ特太ゴシック体" panose="020B0500000000000000" pitchFamily="50" charset="-128"/>
              </a:rPr>
              <a:t>演習</a:t>
            </a:r>
            <a:r>
              <a:rPr kumimoji="1" lang="en-US" altLang="ja-JP" sz="3200" smtClean="0">
                <a:latin typeface="ＤＨＰ特太ゴシック体" panose="020B0500000000000000" pitchFamily="50" charset="-128"/>
                <a:ea typeface="ＤＨＰ特太ゴシック体" panose="020B0500000000000000" pitchFamily="50" charset="-128"/>
              </a:rPr>
              <a:t>】</a:t>
            </a:r>
            <a:r>
              <a:rPr kumimoji="1" lang="ja-JP" altLang="en-US" sz="3200" smtClean="0">
                <a:latin typeface="ＤＨＰ特太ゴシック体" panose="020B0500000000000000" pitchFamily="50" charset="-128"/>
                <a:ea typeface="ＤＨＰ特太ゴシック体" panose="020B0500000000000000" pitchFamily="50" charset="-128"/>
              </a:rPr>
              <a:t>研修</a:t>
            </a:r>
            <a:r>
              <a:rPr lang="ja-JP" altLang="en-US" sz="3200" smtClean="0">
                <a:latin typeface="ＤＨＰ特太ゴシック体" panose="020B0500000000000000" pitchFamily="50" charset="-128"/>
                <a:ea typeface="ＤＨＰ特太ゴシック体" panose="020B0500000000000000" pitchFamily="50" charset="-128"/>
              </a:rPr>
              <a:t>の</a:t>
            </a:r>
            <a:r>
              <a:rPr lang="ja-JP" altLang="en-US" sz="3200">
                <a:latin typeface="ＤＨＰ特太ゴシック体" panose="020B0500000000000000" pitchFamily="50" charset="-128"/>
                <a:ea typeface="ＤＨＰ特太ゴシック体" panose="020B0500000000000000" pitchFamily="50" charset="-128"/>
              </a:rPr>
              <a:t>振り返り</a:t>
            </a:r>
            <a:r>
              <a:rPr lang="ja-JP" altLang="en-US" sz="3200" smtClean="0">
                <a:latin typeface="ＤＨＰ特太ゴシック体" panose="020B0500000000000000" pitchFamily="50" charset="-128"/>
                <a:ea typeface="ＤＨＰ特太ゴシック体" panose="020B0500000000000000" pitchFamily="50" charset="-128"/>
              </a:rPr>
              <a:t>（</a:t>
            </a:r>
            <a:r>
              <a:rPr lang="en-US" altLang="ja-JP" sz="3200" smtClean="0">
                <a:latin typeface="ＤＨＰ特太ゴシック体" panose="020B0500000000000000" pitchFamily="50" charset="-128"/>
                <a:ea typeface="ＤＨＰ特太ゴシック体" panose="020B0500000000000000" pitchFamily="50" charset="-128"/>
              </a:rPr>
              <a:t>45</a:t>
            </a:r>
            <a:r>
              <a:rPr kumimoji="1" lang="ja-JP" altLang="en-US" sz="3200" smtClean="0">
                <a:latin typeface="ＤＨＰ特太ゴシック体" panose="020B0500000000000000" pitchFamily="50" charset="-128"/>
                <a:ea typeface="ＤＨＰ特太ゴシック体" panose="020B0500000000000000" pitchFamily="50" charset="-128"/>
              </a:rPr>
              <a:t>分</a:t>
            </a:r>
            <a:r>
              <a:rPr kumimoji="1" lang="ja-JP" altLang="en-US" sz="3200" dirty="0" smtClean="0">
                <a:latin typeface="ＤＨＰ特太ゴシック体" panose="020B0500000000000000" pitchFamily="50" charset="-128"/>
                <a:ea typeface="ＤＨＰ特太ゴシック体" panose="020B0500000000000000" pitchFamily="50" charset="-128"/>
              </a:rPr>
              <a:t>）　</a:t>
            </a:r>
            <a:endParaRPr kumimoji="1" lang="ja-JP" altLang="en-US" sz="3200" dirty="0">
              <a:latin typeface="ＤＨＰ特太ゴシック体" panose="020B0500000000000000" pitchFamily="50" charset="-128"/>
              <a:ea typeface="ＤＨＰ特太ゴシック体" panose="020B0500000000000000" pitchFamily="50" charset="-128"/>
            </a:endParaRP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561409208"/>
              </p:ext>
            </p:extLst>
          </p:nvPr>
        </p:nvGraphicFramePr>
        <p:xfrm>
          <a:off x="647699" y="2088610"/>
          <a:ext cx="8290852" cy="3720820"/>
        </p:xfrm>
        <a:graphic>
          <a:graphicData uri="http://schemas.openxmlformats.org/drawingml/2006/table">
            <a:tbl>
              <a:tblPr firstRow="1" bandRow="1">
                <a:tableStyleId>{5C22544A-7EE6-4342-B048-85BDC9FD1C3A}</a:tableStyleId>
              </a:tblPr>
              <a:tblGrid>
                <a:gridCol w="450898">
                  <a:extLst>
                    <a:ext uri="{9D8B030D-6E8A-4147-A177-3AD203B41FA5}">
                      <a16:colId xmlns:a16="http://schemas.microsoft.com/office/drawing/2014/main" val="20000"/>
                    </a:ext>
                  </a:extLst>
                </a:gridCol>
                <a:gridCol w="2275464">
                  <a:extLst>
                    <a:ext uri="{9D8B030D-6E8A-4147-A177-3AD203B41FA5}">
                      <a16:colId xmlns:a16="http://schemas.microsoft.com/office/drawing/2014/main" val="20001"/>
                    </a:ext>
                  </a:extLst>
                </a:gridCol>
                <a:gridCol w="4808379">
                  <a:extLst>
                    <a:ext uri="{9D8B030D-6E8A-4147-A177-3AD203B41FA5}">
                      <a16:colId xmlns:a16="http://schemas.microsoft.com/office/drawing/2014/main" val="20002"/>
                    </a:ext>
                  </a:extLst>
                </a:gridCol>
                <a:gridCol w="756111">
                  <a:extLst>
                    <a:ext uri="{9D8B030D-6E8A-4147-A177-3AD203B41FA5}">
                      <a16:colId xmlns:a16="http://schemas.microsoft.com/office/drawing/2014/main" val="20003"/>
                    </a:ext>
                  </a:extLst>
                </a:gridCol>
              </a:tblGrid>
              <a:tr h="215316">
                <a:tc>
                  <a:txBody>
                    <a:bodyPr/>
                    <a:lstStyle/>
                    <a:p>
                      <a:pPr algn="ctr"/>
                      <a:endParaRPr kumimoji="1" lang="ja-JP" altLang="en-US" sz="1800" dirty="0"/>
                    </a:p>
                  </a:txBody>
                  <a:tcPr/>
                </a:tc>
                <a:tc>
                  <a:txBody>
                    <a:bodyPr/>
                    <a:lstStyle/>
                    <a:p>
                      <a:pPr algn="ctr"/>
                      <a:r>
                        <a:rPr kumimoji="1" lang="ja-JP" altLang="en-US" sz="2000" dirty="0" smtClean="0"/>
                        <a:t>項目</a:t>
                      </a:r>
                      <a:endParaRPr kumimoji="1" lang="ja-JP" altLang="en-US" sz="2000" dirty="0"/>
                    </a:p>
                  </a:txBody>
                  <a:tcPr/>
                </a:tc>
                <a:tc>
                  <a:txBody>
                    <a:bodyPr/>
                    <a:lstStyle/>
                    <a:p>
                      <a:pPr algn="ctr"/>
                      <a:r>
                        <a:rPr kumimoji="1" lang="ja-JP" altLang="en-US" sz="2000" dirty="0" smtClean="0"/>
                        <a:t>内容</a:t>
                      </a:r>
                      <a:endParaRPr kumimoji="1" lang="ja-JP" altLang="en-US" sz="2000" dirty="0"/>
                    </a:p>
                  </a:txBody>
                  <a:tcPr/>
                </a:tc>
                <a:tc>
                  <a:txBody>
                    <a:bodyPr/>
                    <a:lstStyle/>
                    <a:p>
                      <a:pPr algn="ctr"/>
                      <a:r>
                        <a:rPr kumimoji="1" lang="ja-JP" altLang="en-US" sz="2000" dirty="0" smtClean="0"/>
                        <a:t>時間</a:t>
                      </a:r>
                      <a:endParaRPr kumimoji="1" lang="ja-JP" altLang="en-US" sz="2000" dirty="0"/>
                    </a:p>
                  </a:txBody>
                  <a:tcPr/>
                </a:tc>
                <a:extLst>
                  <a:ext uri="{0D108BD9-81ED-4DB2-BD59-A6C34878D82A}">
                    <a16:rowId xmlns:a16="http://schemas.microsoft.com/office/drawing/2014/main" val="10000"/>
                  </a:ext>
                </a:extLst>
              </a:tr>
              <a:tr h="1008112">
                <a:tc>
                  <a:txBody>
                    <a:bodyPr/>
                    <a:lstStyle/>
                    <a:p>
                      <a:pPr algn="r"/>
                      <a:r>
                        <a:rPr kumimoji="1" lang="en-US" altLang="ja-JP" sz="1800" dirty="0" smtClean="0"/>
                        <a:t>1</a:t>
                      </a:r>
                    </a:p>
                  </a:txBody>
                  <a:tcPr anchor="ctr"/>
                </a:tc>
                <a:tc>
                  <a:txBody>
                    <a:bodyPr/>
                    <a:lstStyle/>
                    <a:p>
                      <a:r>
                        <a:rPr kumimoji="1" lang="ja-JP" altLang="en-US" sz="1800" smtClean="0"/>
                        <a:t>演習に</a:t>
                      </a:r>
                      <a:r>
                        <a:rPr kumimoji="1" lang="ja-JP" altLang="en-US" sz="1800" dirty="0" smtClean="0"/>
                        <a:t>ついての説明</a:t>
                      </a:r>
                      <a:endParaRPr kumimoji="1" lang="ja-JP" altLang="en-US" sz="1800" dirty="0"/>
                    </a:p>
                  </a:txBody>
                  <a:tcPr anchor="ctr"/>
                </a:tc>
                <a:tc>
                  <a:txBody>
                    <a:bodyPr/>
                    <a:lstStyle/>
                    <a:p>
                      <a:pPr marL="285750" indent="-285750">
                        <a:buFont typeface="Wingdings" panose="05000000000000000000" pitchFamily="2" charset="2"/>
                        <a:buChar char="l"/>
                      </a:pPr>
                      <a:r>
                        <a:rPr kumimoji="1" lang="ja-JP" altLang="en-US" sz="1800" smtClean="0"/>
                        <a:t>演習の</a:t>
                      </a:r>
                      <a:r>
                        <a:rPr kumimoji="1" lang="ja-JP" altLang="en-US" sz="1800" dirty="0" smtClean="0"/>
                        <a:t>ねらいと進行について説明</a:t>
                      </a:r>
                      <a:endParaRPr kumimoji="1" lang="ja-JP" altLang="en-US" sz="1800" dirty="0"/>
                    </a:p>
                  </a:txBody>
                  <a:tcPr anchor="ctr"/>
                </a:tc>
                <a:tc>
                  <a:txBody>
                    <a:bodyPr/>
                    <a:lstStyle/>
                    <a:p>
                      <a:pPr algn="ctr"/>
                      <a:r>
                        <a:rPr kumimoji="1" lang="en-US" altLang="ja-JP" sz="2000" smtClean="0"/>
                        <a:t>2</a:t>
                      </a:r>
                      <a:r>
                        <a:rPr kumimoji="1" lang="ja-JP" altLang="en-US" sz="2000" smtClean="0"/>
                        <a:t>分</a:t>
                      </a:r>
                      <a:endParaRPr kumimoji="1" lang="en-US" altLang="ja-JP" sz="2000" dirty="0" smtClean="0"/>
                    </a:p>
                  </a:txBody>
                  <a:tcPr anchor="ctr"/>
                </a:tc>
                <a:extLst>
                  <a:ext uri="{0D108BD9-81ED-4DB2-BD59-A6C34878D82A}">
                    <a16:rowId xmlns:a16="http://schemas.microsoft.com/office/drawing/2014/main" val="10001"/>
                  </a:ext>
                </a:extLst>
              </a:tr>
              <a:tr h="919213">
                <a:tc>
                  <a:txBody>
                    <a:bodyPr/>
                    <a:lstStyle/>
                    <a:p>
                      <a:pPr algn="r"/>
                      <a:r>
                        <a:rPr kumimoji="1" lang="en-US" altLang="ja-JP" sz="1800" smtClean="0"/>
                        <a:t>2</a:t>
                      </a:r>
                      <a:endParaRPr kumimoji="1" lang="en-US" altLang="ja-JP" sz="1800" dirty="0" smtClean="0"/>
                    </a:p>
                  </a:txBody>
                  <a:tcPr anchor="ctr"/>
                </a:tc>
                <a:tc>
                  <a:txBody>
                    <a:bodyPr/>
                    <a:lstStyle/>
                    <a:p>
                      <a:r>
                        <a:rPr kumimoji="1" lang="ja-JP" altLang="en-US" sz="1800" smtClean="0"/>
                        <a:t>都道府県での討議</a:t>
                      </a:r>
                    </a:p>
                    <a:p>
                      <a:r>
                        <a:rPr kumimoji="1" lang="ja-JP" altLang="en-US" sz="1400" smtClean="0"/>
                        <a:t>（研修全体の振り返り）</a:t>
                      </a:r>
                      <a:endParaRPr kumimoji="1" lang="ja-JP" altLang="en-US" sz="1400" dirty="0"/>
                    </a:p>
                  </a:txBody>
                  <a:tcPr anchor="ctr"/>
                </a:tc>
                <a:tc>
                  <a:txBody>
                    <a:bodyPr/>
                    <a:lstStyle/>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smtClean="0"/>
                        <a:t>新たなカリキュラムに基づく研修を実施するにあたり、３日間を通しての気づき、留意すべきポイントを共有する。</a:t>
                      </a:r>
                      <a:endParaRPr kumimoji="1" lang="en-US" altLang="ja-JP" sz="1800" dirty="0" smtClean="0"/>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smtClean="0"/>
                        <a:t>今後検討が必要なことがらをメンバー間</a:t>
                      </a:r>
                      <a:r>
                        <a:rPr kumimoji="1" lang="ja-JP" altLang="en-US" sz="1800" dirty="0" smtClean="0"/>
                        <a:t>で共有する</a:t>
                      </a:r>
                    </a:p>
                  </a:txBody>
                  <a:tcPr anchor="ctr"/>
                </a:tc>
                <a:tc>
                  <a:txBody>
                    <a:bodyPr/>
                    <a:lstStyle/>
                    <a:p>
                      <a:pPr algn="ctr"/>
                      <a:r>
                        <a:rPr kumimoji="1" lang="en-US" altLang="ja-JP" sz="2000" smtClean="0"/>
                        <a:t>23</a:t>
                      </a:r>
                      <a:r>
                        <a:rPr kumimoji="1" lang="ja-JP" altLang="en-US" sz="2000" smtClean="0"/>
                        <a:t>分</a:t>
                      </a:r>
                      <a:endParaRPr kumimoji="1" lang="en-US" altLang="ja-JP" sz="2000" dirty="0" smtClean="0"/>
                    </a:p>
                  </a:txBody>
                  <a:tcPr anchor="ctr"/>
                </a:tc>
                <a:extLst>
                  <a:ext uri="{0D108BD9-81ED-4DB2-BD59-A6C34878D82A}">
                    <a16:rowId xmlns:a16="http://schemas.microsoft.com/office/drawing/2014/main" val="10002"/>
                  </a:ext>
                </a:extLst>
              </a:tr>
              <a:tr h="853428">
                <a:tc>
                  <a:txBody>
                    <a:bodyPr/>
                    <a:lstStyle/>
                    <a:p>
                      <a:pPr algn="r"/>
                      <a:r>
                        <a:rPr kumimoji="1" lang="en-US" altLang="ja-JP" sz="1800" dirty="0" smtClean="0"/>
                        <a:t>3</a:t>
                      </a:r>
                    </a:p>
                  </a:txBody>
                  <a:tcPr anchor="ctr"/>
                </a:tc>
                <a:tc>
                  <a:txBody>
                    <a:bodyPr/>
                    <a:lstStyle/>
                    <a:p>
                      <a:r>
                        <a:rPr kumimoji="1" lang="ja-JP" altLang="en-US" sz="1800" smtClean="0"/>
                        <a:t>全体共有・まとめ</a:t>
                      </a:r>
                      <a:endParaRPr kumimoji="1" lang="ja-JP" altLang="en-US" sz="1800" dirty="0"/>
                    </a:p>
                  </a:txBody>
                  <a:tcPr anchor="ctr"/>
                </a:tc>
                <a:tc>
                  <a:txBody>
                    <a:bodyPr/>
                    <a:lstStyle/>
                    <a:p>
                      <a:pPr marL="285750" indent="-285750">
                        <a:buFont typeface="Wingdings" panose="05000000000000000000" pitchFamily="2" charset="2"/>
                        <a:buChar char="l"/>
                      </a:pPr>
                      <a:r>
                        <a:rPr kumimoji="1" lang="ja-JP" altLang="en-US" sz="1800" smtClean="0"/>
                        <a:t>討議の内容に</a:t>
                      </a:r>
                      <a:r>
                        <a:rPr kumimoji="1" lang="ja-JP" altLang="en-US" sz="1800" dirty="0" smtClean="0"/>
                        <a:t>ついて全体</a:t>
                      </a:r>
                      <a:r>
                        <a:rPr kumimoji="1" lang="ja-JP" altLang="en-US" sz="1800" smtClean="0"/>
                        <a:t>で共有</a:t>
                      </a:r>
                    </a:p>
                    <a:p>
                      <a:pPr marL="285750" indent="-285750">
                        <a:buFont typeface="Wingdings" panose="05000000000000000000" pitchFamily="2" charset="2"/>
                        <a:buChar char="l"/>
                      </a:pPr>
                      <a:r>
                        <a:rPr kumimoji="1" lang="ja-JP" altLang="en-US" sz="1800" smtClean="0"/>
                        <a:t>まとめ</a:t>
                      </a:r>
                      <a:endParaRPr kumimoji="1" lang="ja-JP" altLang="en-US" sz="1400" dirty="0"/>
                    </a:p>
                  </a:txBody>
                  <a:tcPr anchor="ctr"/>
                </a:tc>
                <a:tc>
                  <a:txBody>
                    <a:bodyPr/>
                    <a:lstStyle/>
                    <a:p>
                      <a:pPr algn="ctr"/>
                      <a:r>
                        <a:rPr kumimoji="1" lang="en-US" altLang="ja-JP" sz="2000" smtClean="0"/>
                        <a:t>20</a:t>
                      </a:r>
                      <a:r>
                        <a:rPr kumimoji="1" lang="ja-JP" altLang="en-US" sz="2000" smtClean="0"/>
                        <a:t>分</a:t>
                      </a:r>
                      <a:endParaRPr kumimoji="1" lang="en-US" altLang="ja-JP" sz="2000" dirty="0" smtClean="0"/>
                    </a:p>
                  </a:txBody>
                  <a:tcPr anchor="ctr"/>
                </a:tc>
                <a:extLst>
                  <a:ext uri="{0D108BD9-81ED-4DB2-BD59-A6C34878D82A}">
                    <a16:rowId xmlns:a16="http://schemas.microsoft.com/office/drawing/2014/main" val="10003"/>
                  </a:ext>
                </a:extLst>
              </a:tr>
            </a:tbl>
          </a:graphicData>
        </a:graphic>
      </p:graphicFrame>
      <p:sp>
        <p:nvSpPr>
          <p:cNvPr id="4" name="Text Box 4"/>
          <p:cNvSpPr txBox="1">
            <a:spLocks noChangeArrowheads="1"/>
          </p:cNvSpPr>
          <p:nvPr/>
        </p:nvSpPr>
        <p:spPr bwMode="auto">
          <a:xfrm>
            <a:off x="647698" y="1042604"/>
            <a:ext cx="8290853" cy="954107"/>
          </a:xfrm>
          <a:prstGeom prst="rect">
            <a:avLst/>
          </a:prstGeom>
          <a:noFill/>
          <a:ln w="19050">
            <a:solidFill>
              <a:schemeClr val="tx1"/>
            </a:solidFill>
            <a:miter lim="800000"/>
            <a:headEnd/>
            <a:tailEnd/>
          </a:ln>
        </p:spPr>
        <p:txBody>
          <a:bodyPr wrap="square">
            <a:spAutoFit/>
          </a:bodyPr>
          <a:lstStyle/>
          <a:p>
            <a:r>
              <a:rPr lang="ja-JP" altLang="en-US" sz="2000" smtClean="0">
                <a:latin typeface="ＤＨＰ特太ゴシック体" panose="020B0500000000000000" pitchFamily="50" charset="-128"/>
                <a:ea typeface="ＤＨＰ特太ゴシック体" panose="020B0500000000000000" pitchFamily="50" charset="-128"/>
              </a:rPr>
              <a:t>＜ねらい</a:t>
            </a:r>
            <a:r>
              <a:rPr lang="ja-JP" altLang="en-US" sz="2000" dirty="0" smtClean="0">
                <a:latin typeface="ＤＨＰ特太ゴシック体" panose="020B0500000000000000" pitchFamily="50" charset="-128"/>
                <a:ea typeface="ＤＨＰ特太ゴシック体" panose="020B0500000000000000" pitchFamily="50" charset="-128"/>
              </a:rPr>
              <a:t>＞ </a:t>
            </a:r>
            <a:endParaRPr lang="en-US" altLang="ja-JP" sz="2000" dirty="0" smtClean="0">
              <a:latin typeface="ＤＨＰ特太ゴシック体" panose="020B0500000000000000" pitchFamily="50" charset="-128"/>
              <a:ea typeface="ＤＨＰ特太ゴシック体" panose="020B0500000000000000" pitchFamily="50" charset="-128"/>
            </a:endParaRPr>
          </a:p>
          <a:p>
            <a:r>
              <a:rPr lang="ja-JP" altLang="en-US" smtClean="0">
                <a:latin typeface="ＤＨＰ特太ゴシック体" panose="020B0500000000000000" pitchFamily="50" charset="-128"/>
                <a:ea typeface="ＤＨＰ特太ゴシック体" panose="020B0500000000000000" pitchFamily="50" charset="-128"/>
              </a:rPr>
              <a:t>全体を通して、都道府県での次年度からの実施にあたっての留意すべき</a:t>
            </a:r>
            <a:r>
              <a:rPr lang="ja-JP" altLang="en-US" b="1" smtClean="0">
                <a:latin typeface="ＤＨＰ特太ゴシック体" panose="020B0500000000000000" pitchFamily="50" charset="-128"/>
                <a:ea typeface="ＤＨＰ特太ゴシック体" panose="020B0500000000000000" pitchFamily="50" charset="-128"/>
              </a:rPr>
              <a:t>ポイントを共有し、</a:t>
            </a:r>
            <a:r>
              <a:rPr lang="ja-JP" altLang="en-US" smtClean="0">
                <a:latin typeface="ＤＨＰ特太ゴシック体" panose="020B0500000000000000" pitchFamily="50" charset="-128"/>
                <a:ea typeface="ＤＨＰ特太ゴシック体" panose="020B0500000000000000" pitchFamily="50" charset="-128"/>
              </a:rPr>
              <a:t>検討</a:t>
            </a:r>
            <a:r>
              <a:rPr lang="ja-JP" altLang="en-US">
                <a:latin typeface="ＤＨＰ特太ゴシック体" panose="020B0500000000000000" pitchFamily="50" charset="-128"/>
                <a:ea typeface="ＤＨＰ特太ゴシック体" panose="020B0500000000000000" pitchFamily="50" charset="-128"/>
              </a:rPr>
              <a:t>が必要な</a:t>
            </a:r>
            <a:r>
              <a:rPr lang="ja-JP" altLang="en-US" smtClean="0">
                <a:latin typeface="ＤＨＰ特太ゴシック体" panose="020B0500000000000000" pitchFamily="50" charset="-128"/>
                <a:ea typeface="ＤＨＰ特太ゴシック体" panose="020B0500000000000000" pitchFamily="50" charset="-128"/>
              </a:rPr>
              <a:t>課題を明確化する</a:t>
            </a:r>
            <a:r>
              <a:rPr lang="ja-JP" altLang="en-US" dirty="0" smtClean="0"/>
              <a:t>。</a:t>
            </a:r>
            <a:endParaRPr lang="ja-JP" altLang="ja-JP" dirty="0"/>
          </a:p>
        </p:txBody>
      </p:sp>
      <p:sp>
        <p:nvSpPr>
          <p:cNvPr id="3" name="テキスト ボックス 2"/>
          <p:cNvSpPr txBox="1"/>
          <p:nvPr/>
        </p:nvSpPr>
        <p:spPr>
          <a:xfrm>
            <a:off x="647698" y="5818092"/>
            <a:ext cx="6999196" cy="369332"/>
          </a:xfrm>
          <a:prstGeom prst="rect">
            <a:avLst/>
          </a:prstGeom>
          <a:noFill/>
        </p:spPr>
        <p:txBody>
          <a:bodyPr wrap="square" rtlCol="0">
            <a:spAutoFit/>
          </a:bodyPr>
          <a:lstStyle/>
          <a:p>
            <a:r>
              <a:rPr kumimoji="1" lang="ja-JP" altLang="en-US" smtClean="0">
                <a:latin typeface="MS UI Gothic" panose="020B0600070205080204" pitchFamily="50" charset="-128"/>
                <a:ea typeface="MS UI Gothic" panose="020B0600070205080204" pitchFamily="50" charset="-128"/>
              </a:rPr>
              <a:t>検討委員</a:t>
            </a:r>
            <a:r>
              <a:rPr kumimoji="1" lang="en-US" altLang="ja-JP" smtClean="0">
                <a:latin typeface="MS UI Gothic" panose="020B0600070205080204" pitchFamily="50" charset="-128"/>
                <a:ea typeface="MS UI Gothic" panose="020B0600070205080204" pitchFamily="50" charset="-128"/>
              </a:rPr>
              <a:t>(</a:t>
            </a:r>
            <a:r>
              <a:rPr kumimoji="1" lang="ja-JP" altLang="en-US" smtClean="0">
                <a:latin typeface="MS UI Gothic" panose="020B0600070205080204" pitchFamily="50" charset="-128"/>
                <a:ea typeface="MS UI Gothic" panose="020B0600070205080204" pitchFamily="50" charset="-128"/>
              </a:rPr>
              <a:t>演習講師</a:t>
            </a:r>
            <a:r>
              <a:rPr kumimoji="1" lang="en-US" altLang="ja-JP" smtClean="0">
                <a:latin typeface="MS UI Gothic" panose="020B0600070205080204" pitchFamily="50" charset="-128"/>
                <a:ea typeface="MS UI Gothic" panose="020B0600070205080204" pitchFamily="50" charset="-128"/>
              </a:rPr>
              <a:t>)</a:t>
            </a:r>
            <a:r>
              <a:rPr kumimoji="1" lang="ja-JP" altLang="en-US" smtClean="0">
                <a:latin typeface="MS UI Gothic" panose="020B0600070205080204" pitchFamily="50" charset="-128"/>
                <a:ea typeface="MS UI Gothic" panose="020B0600070205080204" pitchFamily="50" charset="-128"/>
              </a:rPr>
              <a:t>は自県を担当する</a:t>
            </a:r>
            <a:r>
              <a:rPr kumimoji="1" lang="en-US" altLang="ja-JP" smtClean="0">
                <a:latin typeface="MS UI Gothic" panose="020B0600070205080204" pitchFamily="50" charset="-128"/>
                <a:ea typeface="MS UI Gothic" panose="020B0600070205080204" pitchFamily="50" charset="-128"/>
              </a:rPr>
              <a:t>(</a:t>
            </a:r>
            <a:r>
              <a:rPr kumimoji="1" lang="ja-JP" altLang="en-US" smtClean="0">
                <a:latin typeface="MS UI Gothic" panose="020B0600070205080204" pitchFamily="50" charset="-128"/>
                <a:ea typeface="MS UI Gothic" panose="020B0600070205080204" pitchFamily="50" charset="-128"/>
              </a:rPr>
              <a:t>一部委員は複数県を担当</a:t>
            </a:r>
            <a:r>
              <a:rPr kumimoji="1" lang="en-US" altLang="ja-JP" smtClean="0">
                <a:latin typeface="MS UI Gothic" panose="020B0600070205080204" pitchFamily="50" charset="-128"/>
                <a:ea typeface="MS UI Gothic" panose="020B0600070205080204" pitchFamily="50" charset="-128"/>
              </a:rPr>
              <a:t>)</a:t>
            </a:r>
            <a:r>
              <a:rPr kumimoji="1" lang="ja-JP" altLang="en-US" smtClean="0">
                <a:latin typeface="MS UI Gothic" panose="020B0600070205080204" pitchFamily="50" charset="-128"/>
                <a:ea typeface="MS UI Gothic" panose="020B0600070205080204" pitchFamily="50" charset="-128"/>
              </a:rPr>
              <a:t>。</a:t>
            </a:r>
            <a:endParaRPr kumimoji="1" lang="ja-JP" altLang="en-US">
              <a:latin typeface="MS UI Gothic" panose="020B0600070205080204" pitchFamily="50" charset="-128"/>
              <a:ea typeface="MS UI Gothic" panose="020B0600070205080204" pitchFamily="50" charset="-128"/>
            </a:endParaRPr>
          </a:p>
        </p:txBody>
      </p:sp>
    </p:spTree>
    <p:extLst>
      <p:ext uri="{BB962C8B-B14F-4D97-AF65-F5344CB8AC3E}">
        <p14:creationId xmlns:p14="http://schemas.microsoft.com/office/powerpoint/2010/main" val="14836574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nvPr>
        </p:nvGraphicFramePr>
        <p:xfrm>
          <a:off x="322728" y="651621"/>
          <a:ext cx="8606119" cy="5845244"/>
        </p:xfrm>
        <a:graphic>
          <a:graphicData uri="http://schemas.openxmlformats.org/drawingml/2006/table">
            <a:tbl>
              <a:tblPr firstRow="1" bandRow="1">
                <a:tableStyleId>{5940675A-B579-460E-94D1-54222C63F5DA}</a:tableStyleId>
              </a:tblPr>
              <a:tblGrid>
                <a:gridCol w="8606119">
                  <a:extLst>
                    <a:ext uri="{9D8B030D-6E8A-4147-A177-3AD203B41FA5}">
                      <a16:colId xmlns:a16="http://schemas.microsoft.com/office/drawing/2014/main" val="20000"/>
                    </a:ext>
                  </a:extLst>
                </a:gridCol>
              </a:tblGrid>
              <a:tr h="4590813">
                <a:tc>
                  <a:txBody>
                    <a:bodyPr/>
                    <a:lstStyle/>
                    <a:p>
                      <a:r>
                        <a:rPr kumimoji="1" lang="ja-JP" altLang="en-US" sz="1600" smtClean="0">
                          <a:latin typeface="MS UI Gothic" panose="020B0600070205080204" pitchFamily="50" charset="-128"/>
                          <a:ea typeface="MS UI Gothic" panose="020B0600070205080204" pitchFamily="50" charset="-128"/>
                        </a:rPr>
                        <a:t>＜気づき・ポイント＞</a:t>
                      </a:r>
                    </a:p>
                    <a:p>
                      <a:endParaRPr kumimoji="1" lang="ja-JP" altLang="en-US" sz="1600" smtClean="0">
                        <a:latin typeface="MS UI Gothic" panose="020B0600070205080204" pitchFamily="50" charset="-128"/>
                        <a:ea typeface="MS UI Gothic" panose="020B0600070205080204" pitchFamily="50" charset="-128"/>
                      </a:endParaRPr>
                    </a:p>
                    <a:p>
                      <a:endParaRPr kumimoji="1" lang="ja-JP" altLang="en-US" sz="1600" smtClean="0">
                        <a:latin typeface="MS UI Gothic" panose="020B0600070205080204" pitchFamily="50" charset="-128"/>
                        <a:ea typeface="MS UI Gothic" panose="020B0600070205080204" pitchFamily="50" charset="-128"/>
                      </a:endParaRPr>
                    </a:p>
                    <a:p>
                      <a:endParaRPr kumimoji="1" lang="ja-JP" altLang="en-US" sz="1600" smtClean="0">
                        <a:latin typeface="MS UI Gothic" panose="020B0600070205080204" pitchFamily="50" charset="-128"/>
                        <a:ea typeface="MS UI Gothic" panose="020B0600070205080204" pitchFamily="50" charset="-128"/>
                      </a:endParaRPr>
                    </a:p>
                    <a:p>
                      <a:endParaRPr kumimoji="1" lang="ja-JP" altLang="en-US" sz="1600" smtClean="0">
                        <a:latin typeface="MS UI Gothic" panose="020B0600070205080204" pitchFamily="50" charset="-128"/>
                        <a:ea typeface="MS UI Gothic" panose="020B0600070205080204" pitchFamily="50" charset="-128"/>
                      </a:endParaRPr>
                    </a:p>
                    <a:p>
                      <a:endParaRPr kumimoji="1" lang="ja-JP" altLang="en-US" sz="1600" smtClean="0">
                        <a:latin typeface="MS UI Gothic" panose="020B0600070205080204" pitchFamily="50" charset="-128"/>
                        <a:ea typeface="MS UI Gothic" panose="020B0600070205080204" pitchFamily="50" charset="-128"/>
                      </a:endParaRPr>
                    </a:p>
                    <a:p>
                      <a:endParaRPr kumimoji="1" lang="ja-JP" altLang="en-US" sz="1600" smtClean="0">
                        <a:latin typeface="MS UI Gothic" panose="020B0600070205080204" pitchFamily="50" charset="-128"/>
                        <a:ea typeface="MS UI Gothic" panose="020B0600070205080204" pitchFamily="50" charset="-128"/>
                      </a:endParaRPr>
                    </a:p>
                    <a:p>
                      <a:endParaRPr kumimoji="1" lang="ja-JP" altLang="en-US" sz="1600" smtClean="0">
                        <a:latin typeface="MS UI Gothic" panose="020B0600070205080204" pitchFamily="50" charset="-128"/>
                        <a:ea typeface="MS UI Gothic" panose="020B0600070205080204" pitchFamily="50" charset="-128"/>
                      </a:endParaRPr>
                    </a:p>
                    <a:p>
                      <a:endParaRPr kumimoji="1" lang="ja-JP" altLang="en-US" sz="1600" smtClean="0">
                        <a:latin typeface="MS UI Gothic" panose="020B0600070205080204" pitchFamily="50" charset="-128"/>
                        <a:ea typeface="MS UI Gothic" panose="020B0600070205080204" pitchFamily="50" charset="-128"/>
                      </a:endParaRPr>
                    </a:p>
                    <a:p>
                      <a:r>
                        <a:rPr kumimoji="1" lang="ja-JP" altLang="en-US" sz="1600" smtClean="0">
                          <a:latin typeface="MS UI Gothic" panose="020B0600070205080204" pitchFamily="50" charset="-128"/>
                          <a:ea typeface="MS UI Gothic" panose="020B0600070205080204" pitchFamily="50" charset="-128"/>
                        </a:rPr>
                        <a:t>＜検討課題＞</a:t>
                      </a:r>
                      <a:endParaRPr kumimoji="1" lang="ja-JP" altLang="en-US" sz="1600" dirty="0">
                        <a:latin typeface="MS UI Gothic" panose="020B0600070205080204" pitchFamily="50" charset="-128"/>
                        <a:ea typeface="MS UI Gothic" panose="020B0600070205080204" pitchFamily="50" charset="-128"/>
                      </a:endParaRPr>
                    </a:p>
                  </a:txBody>
                  <a:tcPr/>
                </a:tc>
                <a:extLst>
                  <a:ext uri="{0D108BD9-81ED-4DB2-BD59-A6C34878D82A}">
                    <a16:rowId xmlns:a16="http://schemas.microsoft.com/office/drawing/2014/main" val="10000"/>
                  </a:ext>
                </a:extLst>
              </a:tr>
              <a:tr h="1254431">
                <a:tc>
                  <a:txBody>
                    <a:bodyPr/>
                    <a:lstStyle/>
                    <a:p>
                      <a:r>
                        <a:rPr kumimoji="1" lang="ja-JP" altLang="en-US" sz="1600" dirty="0" smtClean="0">
                          <a:latin typeface="MS UI Gothic" panose="020B0600070205080204" pitchFamily="50" charset="-128"/>
                          <a:ea typeface="MS UI Gothic" panose="020B0600070205080204" pitchFamily="50" charset="-128"/>
                        </a:rPr>
                        <a:t>＜質問＞</a:t>
                      </a:r>
                      <a:endParaRPr kumimoji="1" lang="ja-JP" altLang="en-US" sz="1600" dirty="0">
                        <a:latin typeface="MS UI Gothic" panose="020B0600070205080204" pitchFamily="50" charset="-128"/>
                        <a:ea typeface="MS UI Gothic" panose="020B0600070205080204" pitchFamily="50" charset="-128"/>
                      </a:endParaRPr>
                    </a:p>
                  </a:txBody>
                  <a:tcPr/>
                </a:tc>
                <a:extLst>
                  <a:ext uri="{0D108BD9-81ED-4DB2-BD59-A6C34878D82A}">
                    <a16:rowId xmlns:a16="http://schemas.microsoft.com/office/drawing/2014/main" val="10002"/>
                  </a:ext>
                </a:extLst>
              </a:tr>
            </a:tbl>
          </a:graphicData>
        </a:graphic>
      </p:graphicFrame>
      <p:sp>
        <p:nvSpPr>
          <p:cNvPr id="4" name="スライド番号プレースホルダー 3"/>
          <p:cNvSpPr>
            <a:spLocks noGrp="1"/>
          </p:cNvSpPr>
          <p:nvPr>
            <p:ph type="sldNum" sz="quarter" idx="12"/>
          </p:nvPr>
        </p:nvSpPr>
        <p:spPr>
          <a:xfrm>
            <a:off x="7085480" y="6481857"/>
            <a:ext cx="2057400" cy="365125"/>
          </a:xfrm>
        </p:spPr>
        <p:txBody>
          <a:bodyPr/>
          <a:lstStyle/>
          <a:p>
            <a:fld id="{D2D8002D-B5B0-4BAC-B1F6-782DDCCE6D9C}" type="slidenum">
              <a:rPr kumimoji="1" lang="ja-JP" altLang="en-US" smtClean="0"/>
              <a:t>24</a:t>
            </a:fld>
            <a:endParaRPr kumimoji="1" lang="ja-JP" altLang="en-US" dirty="0"/>
          </a:p>
        </p:txBody>
      </p:sp>
      <p:sp>
        <p:nvSpPr>
          <p:cNvPr id="6" name="Rectangle 4"/>
          <p:cNvSpPr txBox="1">
            <a:spLocks noChangeArrowheads="1"/>
          </p:cNvSpPr>
          <p:nvPr/>
        </p:nvSpPr>
        <p:spPr>
          <a:xfrm>
            <a:off x="322728" y="217312"/>
            <a:ext cx="7092280" cy="417512"/>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400" dirty="0" smtClean="0">
                <a:latin typeface="ＤＨＰ特太ゴシック体" panose="020B0500000000000000" pitchFamily="50" charset="-128"/>
                <a:ea typeface="ＤＨＰ特太ゴシック体" panose="020B0500000000000000" pitchFamily="50" charset="-128"/>
              </a:rPr>
              <a:t>1</a:t>
            </a:r>
            <a:r>
              <a:rPr lang="ja-JP" altLang="en-US" sz="2400" dirty="0" smtClean="0">
                <a:latin typeface="ＤＨＰ特太ゴシック体" panose="020B0500000000000000" pitchFamily="50" charset="-128"/>
                <a:ea typeface="ＤＨＰ特太ゴシック体" panose="020B0500000000000000" pitchFamily="50" charset="-128"/>
              </a:rPr>
              <a:t>６</a:t>
            </a:r>
            <a:r>
              <a:rPr lang="en-US" altLang="ja-JP" sz="2400" dirty="0" smtClean="0">
                <a:latin typeface="ＤＨＰ特太ゴシック体" panose="020B0500000000000000" pitchFamily="50" charset="-128"/>
                <a:ea typeface="ＤＨＰ特太ゴシック体" panose="020B0500000000000000" pitchFamily="50" charset="-128"/>
              </a:rPr>
              <a:t>【</a:t>
            </a:r>
            <a:r>
              <a:rPr lang="ja-JP" altLang="en-US" sz="2400" dirty="0" smtClean="0">
                <a:latin typeface="ＤＨＰ特太ゴシック体" panose="020B0500000000000000" pitchFamily="50" charset="-128"/>
                <a:ea typeface="ＤＨＰ特太ゴシック体" panose="020B0500000000000000" pitchFamily="50" charset="-128"/>
              </a:rPr>
              <a:t>企画の演習</a:t>
            </a:r>
            <a:r>
              <a:rPr lang="en-US" altLang="ja-JP" sz="2400" dirty="0" smtClean="0">
                <a:latin typeface="ＤＨＰ特太ゴシック体" panose="020B0500000000000000" pitchFamily="50" charset="-128"/>
                <a:ea typeface="ＤＨＰ特太ゴシック体" panose="020B0500000000000000" pitchFamily="50" charset="-128"/>
              </a:rPr>
              <a:t>】</a:t>
            </a:r>
            <a:r>
              <a:rPr lang="ja-JP" altLang="en-US" sz="2400" smtClean="0">
                <a:latin typeface="ＤＨＰ特太ゴシック体" panose="020B0500000000000000" pitchFamily="50" charset="-128"/>
                <a:ea typeface="ＤＨＰ特太ゴシック体" panose="020B0500000000000000" pitchFamily="50" charset="-128"/>
              </a:rPr>
              <a:t>研修の</a:t>
            </a:r>
            <a:r>
              <a:rPr lang="ja-JP" altLang="en-US" sz="2400" dirty="0" smtClean="0">
                <a:latin typeface="ＤＨＰ特太ゴシック体" panose="020B0500000000000000" pitchFamily="50" charset="-128"/>
                <a:ea typeface="ＤＨＰ特太ゴシック体" panose="020B0500000000000000" pitchFamily="50" charset="-128"/>
              </a:rPr>
              <a:t>振り返り　</a:t>
            </a:r>
          </a:p>
        </p:txBody>
      </p:sp>
      <p:sp>
        <p:nvSpPr>
          <p:cNvPr id="7" name="正方形/長方形 6"/>
          <p:cNvSpPr/>
          <p:nvPr/>
        </p:nvSpPr>
        <p:spPr>
          <a:xfrm>
            <a:off x="6372200" y="260534"/>
            <a:ext cx="2556647" cy="3592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u="sng" smtClean="0">
                <a:solidFill>
                  <a:srgbClr val="000000"/>
                </a:solidFill>
                <a:latin typeface="ＤＨＰ特太ゴシック体" panose="020B0500000000000000" pitchFamily="50" charset="-128"/>
                <a:ea typeface="ＤＨＰ特太ゴシック体" panose="020B0500000000000000" pitchFamily="50" charset="-128"/>
              </a:rPr>
              <a:t>都道府県名</a:t>
            </a:r>
            <a:endParaRPr lang="ja-JP" altLang="en-US" sz="1400" u="sng" dirty="0">
              <a:solidFill>
                <a:srgbClr val="000000"/>
              </a:solidFill>
              <a:latin typeface="ＤＨＰ特太ゴシック体" panose="020B0500000000000000" pitchFamily="50" charset="-128"/>
              <a:ea typeface="ＤＨＰ特太ゴシック体" panose="020B0500000000000000" pitchFamily="50" charset="-128"/>
            </a:endParaRPr>
          </a:p>
        </p:txBody>
      </p:sp>
    </p:spTree>
    <p:extLst>
      <p:ext uri="{BB962C8B-B14F-4D97-AF65-F5344CB8AC3E}">
        <p14:creationId xmlns:p14="http://schemas.microsoft.com/office/powerpoint/2010/main" val="330859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0876" y="466998"/>
            <a:ext cx="8229600" cy="418059"/>
          </a:xfrm>
        </p:spPr>
        <p:txBody>
          <a:bodyPr>
            <a:noAutofit/>
          </a:bodyPr>
          <a:lstStyle/>
          <a:p>
            <a:pPr algn="l"/>
            <a:r>
              <a:rPr kumimoji="1" lang="en-US" altLang="ja-JP" sz="3200" smtClean="0">
                <a:latin typeface="ＤＨＰ特太ゴシック体" panose="020B0500000000000000" pitchFamily="50" charset="-128"/>
                <a:ea typeface="ＤＨＰ特太ゴシック体" panose="020B0500000000000000" pitchFamily="50" charset="-128"/>
              </a:rPr>
              <a:t>【</a:t>
            </a:r>
            <a:r>
              <a:rPr kumimoji="1" lang="ja-JP" altLang="en-US" sz="3200" smtClean="0">
                <a:latin typeface="ＤＨＰ特太ゴシック体" panose="020B0500000000000000" pitchFamily="50" charset="-128"/>
                <a:ea typeface="ＤＨＰ特太ゴシック体" panose="020B0500000000000000" pitchFamily="50" charset="-128"/>
              </a:rPr>
              <a:t>演習</a:t>
            </a:r>
            <a:r>
              <a:rPr kumimoji="1" lang="en-US" altLang="ja-JP" sz="3200" smtClean="0">
                <a:latin typeface="ＤＨＰ特太ゴシック体" panose="020B0500000000000000" pitchFamily="50" charset="-128"/>
                <a:ea typeface="ＤＨＰ特太ゴシック体" panose="020B0500000000000000" pitchFamily="50" charset="-128"/>
              </a:rPr>
              <a:t>】</a:t>
            </a:r>
            <a:r>
              <a:rPr kumimoji="1" lang="ja-JP" altLang="en-US" sz="3200" smtClean="0">
                <a:latin typeface="ＤＨＰ特太ゴシック体" panose="020B0500000000000000" pitchFamily="50" charset="-128"/>
                <a:ea typeface="ＤＨＰ特太ゴシック体" panose="020B0500000000000000" pitchFamily="50" charset="-128"/>
              </a:rPr>
              <a:t>目標設定の確認（</a:t>
            </a:r>
            <a:r>
              <a:rPr lang="ja-JP" altLang="en-US" sz="3200" smtClean="0">
                <a:latin typeface="ＤＨＰ特太ゴシック体" panose="020B0500000000000000" pitchFamily="50" charset="-128"/>
                <a:ea typeface="ＤＨＰ特太ゴシック体" panose="020B0500000000000000" pitchFamily="50" charset="-128"/>
              </a:rPr>
              <a:t>３０</a:t>
            </a:r>
            <a:r>
              <a:rPr kumimoji="1" lang="ja-JP" altLang="en-US" sz="3200" smtClean="0">
                <a:latin typeface="ＤＨＰ特太ゴシック体" panose="020B0500000000000000" pitchFamily="50" charset="-128"/>
                <a:ea typeface="ＤＨＰ特太ゴシック体" panose="020B0500000000000000" pitchFamily="50" charset="-128"/>
              </a:rPr>
              <a:t>分</a:t>
            </a:r>
            <a:r>
              <a:rPr kumimoji="1" lang="ja-JP" altLang="en-US" sz="3200" dirty="0" smtClean="0">
                <a:latin typeface="ＤＨＰ特太ゴシック体" panose="020B0500000000000000" pitchFamily="50" charset="-128"/>
                <a:ea typeface="ＤＨＰ特太ゴシック体" panose="020B0500000000000000" pitchFamily="50" charset="-128"/>
              </a:rPr>
              <a:t>）　</a:t>
            </a:r>
            <a:endParaRPr kumimoji="1" lang="ja-JP" altLang="en-US" sz="3200" dirty="0">
              <a:latin typeface="ＤＨＰ特太ゴシック体" panose="020B0500000000000000" pitchFamily="50" charset="-128"/>
              <a:ea typeface="ＤＨＰ特太ゴシック体" panose="020B0500000000000000" pitchFamily="50" charset="-128"/>
            </a:endParaRPr>
          </a:p>
        </p:txBody>
      </p:sp>
      <p:graphicFrame>
        <p:nvGraphicFramePr>
          <p:cNvPr id="5" name="コンテンツ プレースホルダー 4"/>
          <p:cNvGraphicFramePr>
            <a:graphicFrameLocks noGrp="1"/>
          </p:cNvGraphicFramePr>
          <p:nvPr>
            <p:ph idx="1"/>
            <p:extLst/>
          </p:nvPr>
        </p:nvGraphicFramePr>
        <p:xfrm>
          <a:off x="647699" y="2088610"/>
          <a:ext cx="8290852" cy="3446500"/>
        </p:xfrm>
        <a:graphic>
          <a:graphicData uri="http://schemas.openxmlformats.org/drawingml/2006/table">
            <a:tbl>
              <a:tblPr firstRow="1" bandRow="1">
                <a:tableStyleId>{5C22544A-7EE6-4342-B048-85BDC9FD1C3A}</a:tableStyleId>
              </a:tblPr>
              <a:tblGrid>
                <a:gridCol w="450898">
                  <a:extLst>
                    <a:ext uri="{9D8B030D-6E8A-4147-A177-3AD203B41FA5}">
                      <a16:colId xmlns:a16="http://schemas.microsoft.com/office/drawing/2014/main" val="20000"/>
                    </a:ext>
                  </a:extLst>
                </a:gridCol>
                <a:gridCol w="2275464">
                  <a:extLst>
                    <a:ext uri="{9D8B030D-6E8A-4147-A177-3AD203B41FA5}">
                      <a16:colId xmlns:a16="http://schemas.microsoft.com/office/drawing/2014/main" val="20001"/>
                    </a:ext>
                  </a:extLst>
                </a:gridCol>
                <a:gridCol w="4808379">
                  <a:extLst>
                    <a:ext uri="{9D8B030D-6E8A-4147-A177-3AD203B41FA5}">
                      <a16:colId xmlns:a16="http://schemas.microsoft.com/office/drawing/2014/main" val="20002"/>
                    </a:ext>
                  </a:extLst>
                </a:gridCol>
                <a:gridCol w="756111">
                  <a:extLst>
                    <a:ext uri="{9D8B030D-6E8A-4147-A177-3AD203B41FA5}">
                      <a16:colId xmlns:a16="http://schemas.microsoft.com/office/drawing/2014/main" val="20003"/>
                    </a:ext>
                  </a:extLst>
                </a:gridCol>
              </a:tblGrid>
              <a:tr h="215316">
                <a:tc>
                  <a:txBody>
                    <a:bodyPr/>
                    <a:lstStyle/>
                    <a:p>
                      <a:pPr algn="ctr"/>
                      <a:endParaRPr kumimoji="1" lang="ja-JP" altLang="en-US" sz="1800" dirty="0"/>
                    </a:p>
                  </a:txBody>
                  <a:tcPr/>
                </a:tc>
                <a:tc>
                  <a:txBody>
                    <a:bodyPr/>
                    <a:lstStyle/>
                    <a:p>
                      <a:pPr algn="ctr"/>
                      <a:r>
                        <a:rPr kumimoji="1" lang="ja-JP" altLang="en-US" sz="2000" dirty="0" smtClean="0"/>
                        <a:t>項目</a:t>
                      </a:r>
                      <a:endParaRPr kumimoji="1" lang="ja-JP" altLang="en-US" sz="2000" dirty="0"/>
                    </a:p>
                  </a:txBody>
                  <a:tcPr/>
                </a:tc>
                <a:tc>
                  <a:txBody>
                    <a:bodyPr/>
                    <a:lstStyle/>
                    <a:p>
                      <a:pPr algn="ctr"/>
                      <a:r>
                        <a:rPr kumimoji="1" lang="ja-JP" altLang="en-US" sz="2000" dirty="0" smtClean="0"/>
                        <a:t>内容</a:t>
                      </a:r>
                      <a:endParaRPr kumimoji="1" lang="ja-JP" altLang="en-US" sz="2000" dirty="0"/>
                    </a:p>
                  </a:txBody>
                  <a:tcPr/>
                </a:tc>
                <a:tc>
                  <a:txBody>
                    <a:bodyPr/>
                    <a:lstStyle/>
                    <a:p>
                      <a:pPr algn="ctr"/>
                      <a:r>
                        <a:rPr kumimoji="1" lang="ja-JP" altLang="en-US" sz="2000" dirty="0" smtClean="0"/>
                        <a:t>時間</a:t>
                      </a:r>
                      <a:endParaRPr kumimoji="1" lang="ja-JP" altLang="en-US" sz="2000" dirty="0"/>
                    </a:p>
                  </a:txBody>
                  <a:tcPr/>
                </a:tc>
                <a:extLst>
                  <a:ext uri="{0D108BD9-81ED-4DB2-BD59-A6C34878D82A}">
                    <a16:rowId xmlns:a16="http://schemas.microsoft.com/office/drawing/2014/main" val="10000"/>
                  </a:ext>
                </a:extLst>
              </a:tr>
              <a:tr h="1008112">
                <a:tc>
                  <a:txBody>
                    <a:bodyPr/>
                    <a:lstStyle/>
                    <a:p>
                      <a:pPr algn="r"/>
                      <a:r>
                        <a:rPr kumimoji="1" lang="en-US" altLang="ja-JP" sz="1800" dirty="0" smtClean="0"/>
                        <a:t>1</a:t>
                      </a:r>
                    </a:p>
                  </a:txBody>
                  <a:tcPr anchor="ctr"/>
                </a:tc>
                <a:tc>
                  <a:txBody>
                    <a:bodyPr/>
                    <a:lstStyle/>
                    <a:p>
                      <a:r>
                        <a:rPr kumimoji="1" lang="ja-JP" altLang="en-US" sz="1800" smtClean="0"/>
                        <a:t>演習に</a:t>
                      </a:r>
                      <a:r>
                        <a:rPr kumimoji="1" lang="ja-JP" altLang="en-US" sz="1800" dirty="0" smtClean="0"/>
                        <a:t>ついての説明</a:t>
                      </a:r>
                      <a:endParaRPr kumimoji="1" lang="ja-JP" altLang="en-US" sz="1800" dirty="0"/>
                    </a:p>
                  </a:txBody>
                  <a:tcPr anchor="ctr"/>
                </a:tc>
                <a:tc>
                  <a:txBody>
                    <a:bodyPr/>
                    <a:lstStyle/>
                    <a:p>
                      <a:pPr marL="285750" indent="-285750">
                        <a:buFont typeface="Wingdings" panose="05000000000000000000" pitchFamily="2" charset="2"/>
                        <a:buChar char="l"/>
                      </a:pPr>
                      <a:r>
                        <a:rPr kumimoji="1" lang="ja-JP" altLang="en-US" sz="1800" smtClean="0"/>
                        <a:t>演習の</a:t>
                      </a:r>
                      <a:r>
                        <a:rPr kumimoji="1" lang="ja-JP" altLang="en-US" sz="1800" dirty="0" smtClean="0"/>
                        <a:t>ねらいと進行について説明</a:t>
                      </a:r>
                      <a:endParaRPr kumimoji="1" lang="ja-JP" altLang="en-US" sz="1800" dirty="0"/>
                    </a:p>
                  </a:txBody>
                  <a:tcPr anchor="ctr"/>
                </a:tc>
                <a:tc>
                  <a:txBody>
                    <a:bodyPr/>
                    <a:lstStyle/>
                    <a:p>
                      <a:pPr algn="ctr"/>
                      <a:r>
                        <a:rPr kumimoji="1" lang="en-US" altLang="ja-JP" sz="2000" dirty="0" smtClean="0"/>
                        <a:t>2</a:t>
                      </a:r>
                      <a:r>
                        <a:rPr kumimoji="1" lang="ja-JP" altLang="en-US" sz="2000" dirty="0" smtClean="0"/>
                        <a:t>分</a:t>
                      </a:r>
                      <a:endParaRPr kumimoji="1" lang="en-US" altLang="ja-JP" sz="2000" dirty="0" smtClean="0"/>
                    </a:p>
                  </a:txBody>
                  <a:tcPr anchor="ctr"/>
                </a:tc>
                <a:extLst>
                  <a:ext uri="{0D108BD9-81ED-4DB2-BD59-A6C34878D82A}">
                    <a16:rowId xmlns:a16="http://schemas.microsoft.com/office/drawing/2014/main" val="10001"/>
                  </a:ext>
                </a:extLst>
              </a:tr>
              <a:tr h="919213">
                <a:tc>
                  <a:txBody>
                    <a:bodyPr/>
                    <a:lstStyle/>
                    <a:p>
                      <a:pPr algn="r"/>
                      <a:r>
                        <a:rPr kumimoji="1" lang="en-US" altLang="ja-JP" sz="1800" smtClean="0"/>
                        <a:t>2</a:t>
                      </a:r>
                      <a:endParaRPr kumimoji="1" lang="en-US" altLang="ja-JP" sz="1800" dirty="0" smtClean="0"/>
                    </a:p>
                  </a:txBody>
                  <a:tcPr anchor="ctr"/>
                </a:tc>
                <a:tc>
                  <a:txBody>
                    <a:bodyPr/>
                    <a:lstStyle/>
                    <a:p>
                      <a:r>
                        <a:rPr kumimoji="1" lang="ja-JP" altLang="en-US" sz="1800" smtClean="0"/>
                        <a:t>都道府県での討議</a:t>
                      </a:r>
                    </a:p>
                    <a:p>
                      <a:r>
                        <a:rPr kumimoji="1" lang="ja-JP" altLang="en-US" sz="1800" smtClean="0"/>
                        <a:t>（獲得</a:t>
                      </a:r>
                      <a:r>
                        <a:rPr kumimoji="1" lang="ja-JP" altLang="en-US" sz="1800" dirty="0" smtClean="0"/>
                        <a:t>目標</a:t>
                      </a:r>
                      <a:r>
                        <a:rPr kumimoji="1" lang="ja-JP" altLang="en-US" sz="1800" smtClean="0"/>
                        <a:t>の設定）</a:t>
                      </a:r>
                      <a:endParaRPr kumimoji="1" lang="ja-JP" altLang="en-US" sz="1800" dirty="0"/>
                    </a:p>
                  </a:txBody>
                  <a:tcPr anchor="ctr"/>
                </a:tc>
                <a:tc>
                  <a:txBody>
                    <a:bodyPr/>
                    <a:lstStyle/>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dirty="0" smtClean="0"/>
                        <a:t>本研修を受ける上で、都道府県として、また各メンバーとしての獲得目標を設定する</a:t>
                      </a:r>
                      <a:endParaRPr kumimoji="1" lang="en-US" altLang="ja-JP" sz="1800" dirty="0" smtClean="0"/>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dirty="0" smtClean="0"/>
                        <a:t>獲得目標はメンバー間で共有する</a:t>
                      </a:r>
                    </a:p>
                  </a:txBody>
                  <a:tcPr anchor="ctr"/>
                </a:tc>
                <a:tc>
                  <a:txBody>
                    <a:bodyPr/>
                    <a:lstStyle/>
                    <a:p>
                      <a:pPr algn="ctr"/>
                      <a:r>
                        <a:rPr kumimoji="1" lang="en-US" altLang="ja-JP" sz="2000" smtClean="0"/>
                        <a:t>23</a:t>
                      </a:r>
                      <a:r>
                        <a:rPr kumimoji="1" lang="ja-JP" altLang="en-US" sz="2000" smtClean="0"/>
                        <a:t>分</a:t>
                      </a:r>
                      <a:endParaRPr kumimoji="1" lang="en-US" altLang="ja-JP" sz="2000" dirty="0" smtClean="0"/>
                    </a:p>
                  </a:txBody>
                  <a:tcPr anchor="ctr"/>
                </a:tc>
                <a:extLst>
                  <a:ext uri="{0D108BD9-81ED-4DB2-BD59-A6C34878D82A}">
                    <a16:rowId xmlns:a16="http://schemas.microsoft.com/office/drawing/2014/main" val="10002"/>
                  </a:ext>
                </a:extLst>
              </a:tr>
              <a:tr h="853428">
                <a:tc>
                  <a:txBody>
                    <a:bodyPr/>
                    <a:lstStyle/>
                    <a:p>
                      <a:pPr algn="r"/>
                      <a:r>
                        <a:rPr kumimoji="1" lang="en-US" altLang="ja-JP" sz="1800" dirty="0" smtClean="0"/>
                        <a:t>3</a:t>
                      </a:r>
                    </a:p>
                  </a:txBody>
                  <a:tcPr anchor="ctr"/>
                </a:tc>
                <a:tc>
                  <a:txBody>
                    <a:bodyPr/>
                    <a:lstStyle/>
                    <a:p>
                      <a:r>
                        <a:rPr kumimoji="1" lang="ja-JP" altLang="en-US" sz="1800" smtClean="0"/>
                        <a:t>全体共有・振り返り</a:t>
                      </a:r>
                      <a:endParaRPr kumimoji="1" lang="ja-JP" altLang="en-US" sz="1800" dirty="0"/>
                    </a:p>
                  </a:txBody>
                  <a:tcPr anchor="ctr"/>
                </a:tc>
                <a:tc>
                  <a:txBody>
                    <a:bodyPr/>
                    <a:lstStyle/>
                    <a:p>
                      <a:pPr marL="285750" indent="-285750">
                        <a:buFont typeface="Wingdings" panose="05000000000000000000" pitchFamily="2" charset="2"/>
                        <a:buChar char="l"/>
                      </a:pPr>
                      <a:r>
                        <a:rPr kumimoji="1" lang="ja-JP" altLang="en-US" sz="1800" dirty="0" smtClean="0"/>
                        <a:t>振り返りと獲得目標について全体で共有</a:t>
                      </a:r>
                      <a:endParaRPr kumimoji="1" lang="en-US" altLang="ja-JP" sz="1800" dirty="0" smtClean="0"/>
                    </a:p>
                    <a:p>
                      <a:pPr marL="0" indent="0">
                        <a:buFont typeface="Wingdings" panose="05000000000000000000" pitchFamily="2" charset="2"/>
                        <a:buNone/>
                      </a:pPr>
                      <a:r>
                        <a:rPr kumimoji="1" lang="ja-JP" altLang="en-US" sz="1800" dirty="0" smtClean="0"/>
                        <a:t>（２～３都道府県程度）</a:t>
                      </a:r>
                      <a:endParaRPr kumimoji="1" lang="ja-JP" altLang="en-US" sz="1800" dirty="0"/>
                    </a:p>
                  </a:txBody>
                  <a:tcPr anchor="ctr"/>
                </a:tc>
                <a:tc>
                  <a:txBody>
                    <a:bodyPr/>
                    <a:lstStyle/>
                    <a:p>
                      <a:pPr algn="ctr"/>
                      <a:r>
                        <a:rPr kumimoji="1" lang="en-US" altLang="ja-JP" sz="2000" smtClean="0"/>
                        <a:t>5</a:t>
                      </a:r>
                      <a:r>
                        <a:rPr kumimoji="1" lang="ja-JP" altLang="en-US" sz="2000" smtClean="0"/>
                        <a:t>分</a:t>
                      </a:r>
                      <a:endParaRPr kumimoji="1" lang="en-US" altLang="ja-JP" sz="2000" dirty="0" smtClean="0"/>
                    </a:p>
                  </a:txBody>
                  <a:tcPr anchor="ctr"/>
                </a:tc>
                <a:extLst>
                  <a:ext uri="{0D108BD9-81ED-4DB2-BD59-A6C34878D82A}">
                    <a16:rowId xmlns:a16="http://schemas.microsoft.com/office/drawing/2014/main" val="10003"/>
                  </a:ext>
                </a:extLst>
              </a:tr>
            </a:tbl>
          </a:graphicData>
        </a:graphic>
      </p:graphicFrame>
      <p:sp>
        <p:nvSpPr>
          <p:cNvPr id="4" name="Text Box 4"/>
          <p:cNvSpPr txBox="1">
            <a:spLocks noChangeArrowheads="1"/>
          </p:cNvSpPr>
          <p:nvPr/>
        </p:nvSpPr>
        <p:spPr bwMode="auto">
          <a:xfrm>
            <a:off x="647698" y="1230866"/>
            <a:ext cx="8290853" cy="677108"/>
          </a:xfrm>
          <a:prstGeom prst="rect">
            <a:avLst/>
          </a:prstGeom>
          <a:noFill/>
          <a:ln w="19050">
            <a:solidFill>
              <a:schemeClr val="tx1"/>
            </a:solidFill>
            <a:miter lim="800000"/>
            <a:headEnd/>
            <a:tailEnd/>
          </a:ln>
        </p:spPr>
        <p:txBody>
          <a:bodyPr wrap="square">
            <a:spAutoFit/>
          </a:bodyPr>
          <a:lstStyle/>
          <a:p>
            <a:r>
              <a:rPr lang="ja-JP" altLang="en-US" sz="2000" smtClean="0">
                <a:latin typeface="ＤＨＰ特太ゴシック体" panose="020B0500000000000000" pitchFamily="50" charset="-128"/>
                <a:ea typeface="ＤＨＰ特太ゴシック体" panose="020B0500000000000000" pitchFamily="50" charset="-128"/>
              </a:rPr>
              <a:t>＜ねらい</a:t>
            </a:r>
            <a:r>
              <a:rPr lang="ja-JP" altLang="en-US" sz="2000" dirty="0" smtClean="0">
                <a:latin typeface="ＤＨＰ特太ゴシック体" panose="020B0500000000000000" pitchFamily="50" charset="-128"/>
                <a:ea typeface="ＤＨＰ特太ゴシック体" panose="020B0500000000000000" pitchFamily="50" charset="-128"/>
              </a:rPr>
              <a:t>＞ </a:t>
            </a:r>
            <a:endParaRPr lang="en-US" altLang="ja-JP" sz="2000" dirty="0" smtClean="0">
              <a:latin typeface="ＤＨＰ特太ゴシック体" panose="020B0500000000000000" pitchFamily="50" charset="-128"/>
              <a:ea typeface="ＤＨＰ特太ゴシック体" panose="020B0500000000000000" pitchFamily="50" charset="-128"/>
            </a:endParaRPr>
          </a:p>
          <a:p>
            <a:r>
              <a:rPr lang="en-US" altLang="ja-JP" smtClean="0">
                <a:latin typeface="ＤＨＰ特太ゴシック体" panose="020B0500000000000000" pitchFamily="50" charset="-128"/>
                <a:ea typeface="ＤＨＰ特太ゴシック体" panose="020B0500000000000000" pitchFamily="50" charset="-128"/>
              </a:rPr>
              <a:t>【</a:t>
            </a:r>
            <a:r>
              <a:rPr lang="ja-JP" altLang="en-US" smtClean="0">
                <a:latin typeface="ＤＨＰ特太ゴシック体" panose="020B0500000000000000" pitchFamily="50" charset="-128"/>
                <a:ea typeface="ＤＨＰ特太ゴシック体" panose="020B0500000000000000" pitchFamily="50" charset="-128"/>
              </a:rPr>
              <a:t>重要事項の説明</a:t>
            </a:r>
            <a:r>
              <a:rPr lang="en-US" altLang="ja-JP" smtClean="0">
                <a:latin typeface="ＤＨＰ特太ゴシック体" panose="020B0500000000000000" pitchFamily="50" charset="-128"/>
                <a:ea typeface="ＤＨＰ特太ゴシック体" panose="020B0500000000000000" pitchFamily="50" charset="-128"/>
              </a:rPr>
              <a:t>】</a:t>
            </a:r>
            <a:r>
              <a:rPr lang="ja-JP" altLang="en-US" smtClean="0">
                <a:latin typeface="ＤＨＰ特太ゴシック体" panose="020B0500000000000000" pitchFamily="50" charset="-128"/>
                <a:ea typeface="ＤＨＰ特太ゴシック体" panose="020B0500000000000000" pitchFamily="50" charset="-128"/>
              </a:rPr>
              <a:t>を聴いた上</a:t>
            </a:r>
            <a:r>
              <a:rPr lang="ja-JP" altLang="en-US" dirty="0">
                <a:latin typeface="ＤＨＰ特太ゴシック体" panose="020B0500000000000000" pitchFamily="50" charset="-128"/>
                <a:ea typeface="ＤＨＰ特太ゴシック体" panose="020B0500000000000000" pitchFamily="50" charset="-128"/>
              </a:rPr>
              <a:t>で</a:t>
            </a:r>
            <a:r>
              <a:rPr lang="ja-JP" altLang="en-US" smtClean="0">
                <a:latin typeface="ＤＨＰ特太ゴシック体" panose="020B0500000000000000" pitchFamily="50" charset="-128"/>
                <a:ea typeface="ＤＨＰ特太ゴシック体" panose="020B0500000000000000" pitchFamily="50" charset="-128"/>
              </a:rPr>
              <a:t>、本研修での獲得</a:t>
            </a:r>
            <a:r>
              <a:rPr lang="ja-JP" altLang="en-US" dirty="0" smtClean="0">
                <a:latin typeface="ＤＨＰ特太ゴシック体" panose="020B0500000000000000" pitchFamily="50" charset="-128"/>
                <a:ea typeface="ＤＨＰ特太ゴシック体" panose="020B0500000000000000" pitchFamily="50" charset="-128"/>
              </a:rPr>
              <a:t>目標</a:t>
            </a:r>
            <a:r>
              <a:rPr lang="ja-JP" altLang="en-US" smtClean="0">
                <a:latin typeface="ＤＨＰ特太ゴシック体" panose="020B0500000000000000" pitchFamily="50" charset="-128"/>
                <a:ea typeface="ＤＨＰ特太ゴシック体" panose="020B0500000000000000" pitchFamily="50" charset="-128"/>
              </a:rPr>
              <a:t>を明確化する</a:t>
            </a:r>
            <a:r>
              <a:rPr lang="ja-JP" altLang="en-US" dirty="0" smtClean="0"/>
              <a:t>。</a:t>
            </a:r>
            <a:endParaRPr lang="ja-JP" altLang="ja-JP" dirty="0"/>
          </a:p>
        </p:txBody>
      </p:sp>
      <p:sp>
        <p:nvSpPr>
          <p:cNvPr id="3" name="テキスト ボックス 2"/>
          <p:cNvSpPr txBox="1"/>
          <p:nvPr/>
        </p:nvSpPr>
        <p:spPr>
          <a:xfrm>
            <a:off x="647698" y="5818092"/>
            <a:ext cx="6999196" cy="369332"/>
          </a:xfrm>
          <a:prstGeom prst="rect">
            <a:avLst/>
          </a:prstGeom>
          <a:noFill/>
        </p:spPr>
        <p:txBody>
          <a:bodyPr wrap="square" rtlCol="0">
            <a:spAutoFit/>
          </a:bodyPr>
          <a:lstStyle/>
          <a:p>
            <a:r>
              <a:rPr kumimoji="1" lang="ja-JP" altLang="en-US" smtClean="0">
                <a:latin typeface="MS UI Gothic" panose="020B0600070205080204" pitchFamily="50" charset="-128"/>
                <a:ea typeface="MS UI Gothic" panose="020B0600070205080204" pitchFamily="50" charset="-128"/>
              </a:rPr>
              <a:t>検討委員</a:t>
            </a:r>
            <a:r>
              <a:rPr kumimoji="1" lang="en-US" altLang="ja-JP" smtClean="0">
                <a:latin typeface="MS UI Gothic" panose="020B0600070205080204" pitchFamily="50" charset="-128"/>
                <a:ea typeface="MS UI Gothic" panose="020B0600070205080204" pitchFamily="50" charset="-128"/>
              </a:rPr>
              <a:t>(</a:t>
            </a:r>
            <a:r>
              <a:rPr kumimoji="1" lang="ja-JP" altLang="en-US" smtClean="0">
                <a:latin typeface="MS UI Gothic" panose="020B0600070205080204" pitchFamily="50" charset="-128"/>
                <a:ea typeface="MS UI Gothic" panose="020B0600070205080204" pitchFamily="50" charset="-128"/>
              </a:rPr>
              <a:t>演習講師</a:t>
            </a:r>
            <a:r>
              <a:rPr kumimoji="1" lang="en-US" altLang="ja-JP" smtClean="0">
                <a:latin typeface="MS UI Gothic" panose="020B0600070205080204" pitchFamily="50" charset="-128"/>
                <a:ea typeface="MS UI Gothic" panose="020B0600070205080204" pitchFamily="50" charset="-128"/>
              </a:rPr>
              <a:t>)</a:t>
            </a:r>
            <a:r>
              <a:rPr kumimoji="1" lang="ja-JP" altLang="en-US" smtClean="0">
                <a:latin typeface="MS UI Gothic" panose="020B0600070205080204" pitchFamily="50" charset="-128"/>
                <a:ea typeface="MS UI Gothic" panose="020B0600070205080204" pitchFamily="50" charset="-128"/>
              </a:rPr>
              <a:t>は自県を担当する</a:t>
            </a:r>
            <a:r>
              <a:rPr kumimoji="1" lang="en-US" altLang="ja-JP" smtClean="0">
                <a:latin typeface="MS UI Gothic" panose="020B0600070205080204" pitchFamily="50" charset="-128"/>
                <a:ea typeface="MS UI Gothic" panose="020B0600070205080204" pitchFamily="50" charset="-128"/>
              </a:rPr>
              <a:t>(</a:t>
            </a:r>
            <a:r>
              <a:rPr kumimoji="1" lang="ja-JP" altLang="en-US" smtClean="0">
                <a:latin typeface="MS UI Gothic" panose="020B0600070205080204" pitchFamily="50" charset="-128"/>
                <a:ea typeface="MS UI Gothic" panose="020B0600070205080204" pitchFamily="50" charset="-128"/>
              </a:rPr>
              <a:t>一部委員は複数県を担当</a:t>
            </a:r>
            <a:r>
              <a:rPr kumimoji="1" lang="en-US" altLang="ja-JP" smtClean="0">
                <a:latin typeface="MS UI Gothic" panose="020B0600070205080204" pitchFamily="50" charset="-128"/>
                <a:ea typeface="MS UI Gothic" panose="020B0600070205080204" pitchFamily="50" charset="-128"/>
              </a:rPr>
              <a:t>)</a:t>
            </a:r>
            <a:r>
              <a:rPr kumimoji="1" lang="ja-JP" altLang="en-US" smtClean="0">
                <a:latin typeface="MS UI Gothic" panose="020B0600070205080204" pitchFamily="50" charset="-128"/>
                <a:ea typeface="MS UI Gothic" panose="020B0600070205080204" pitchFamily="50" charset="-128"/>
              </a:rPr>
              <a:t>。</a:t>
            </a:r>
            <a:endParaRPr kumimoji="1" lang="ja-JP" altLang="en-US">
              <a:latin typeface="MS UI Gothic" panose="020B0600070205080204" pitchFamily="50" charset="-128"/>
              <a:ea typeface="MS UI Gothic" panose="020B0600070205080204" pitchFamily="50" charset="-128"/>
            </a:endParaRPr>
          </a:p>
        </p:txBody>
      </p:sp>
    </p:spTree>
    <p:extLst>
      <p:ext uri="{BB962C8B-B14F-4D97-AF65-F5344CB8AC3E}">
        <p14:creationId xmlns:p14="http://schemas.microsoft.com/office/powerpoint/2010/main" val="23101571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title"/>
          </p:nvPr>
        </p:nvSpPr>
        <p:spPr>
          <a:xfrm>
            <a:off x="322728" y="217312"/>
            <a:ext cx="7092280" cy="417512"/>
          </a:xfrm>
        </p:spPr>
        <p:txBody>
          <a:bodyPr>
            <a:normAutofit fontScale="90000"/>
          </a:bodyPr>
          <a:lstStyle/>
          <a:p>
            <a:pPr algn="l" eaLnBrk="1" hangingPunct="1"/>
            <a:r>
              <a:rPr lang="en-US" altLang="ja-JP" sz="2400" smtClean="0">
                <a:latin typeface="ＤＨＰ特太ゴシック体" panose="020B0500000000000000" pitchFamily="50" charset="-128"/>
                <a:ea typeface="ＤＨＰ特太ゴシック体" panose="020B0500000000000000" pitchFamily="50" charset="-128"/>
              </a:rPr>
              <a:t>02【</a:t>
            </a:r>
            <a:r>
              <a:rPr lang="ja-JP" altLang="en-US" sz="2400" smtClean="0">
                <a:latin typeface="ＤＨＰ特太ゴシック体" panose="020B0500000000000000" pitchFamily="50" charset="-128"/>
                <a:ea typeface="ＤＨＰ特太ゴシック体" panose="020B0500000000000000" pitchFamily="50" charset="-128"/>
              </a:rPr>
              <a:t>演習</a:t>
            </a:r>
            <a:r>
              <a:rPr lang="en-US" altLang="ja-JP" sz="2400" smtClean="0">
                <a:latin typeface="ＤＨＰ特太ゴシック体" panose="020B0500000000000000" pitchFamily="50" charset="-128"/>
                <a:ea typeface="ＤＨＰ特太ゴシック体" panose="020B0500000000000000" pitchFamily="50" charset="-128"/>
              </a:rPr>
              <a:t>】</a:t>
            </a:r>
            <a:r>
              <a:rPr lang="ja-JP" altLang="en-US" sz="2400" smtClean="0">
                <a:latin typeface="ＤＨＰ特太ゴシック体" panose="020B0500000000000000" pitchFamily="50" charset="-128"/>
                <a:ea typeface="ＤＨＰ特太ゴシック体" panose="020B0500000000000000" pitchFamily="50" charset="-128"/>
              </a:rPr>
              <a:t>目標</a:t>
            </a:r>
            <a:r>
              <a:rPr lang="ja-JP" altLang="en-US" sz="2400" dirty="0" smtClean="0">
                <a:latin typeface="ＤＨＰ特太ゴシック体" panose="020B0500000000000000" pitchFamily="50" charset="-128"/>
                <a:ea typeface="ＤＨＰ特太ゴシック体" panose="020B0500000000000000" pitchFamily="50" charset="-128"/>
              </a:rPr>
              <a:t>設定　</a:t>
            </a:r>
          </a:p>
        </p:txBody>
      </p:sp>
      <p:graphicFrame>
        <p:nvGraphicFramePr>
          <p:cNvPr id="5" name="表 4"/>
          <p:cNvGraphicFramePr>
            <a:graphicFrameLocks noGrp="1"/>
          </p:cNvGraphicFramePr>
          <p:nvPr>
            <p:extLst/>
          </p:nvPr>
        </p:nvGraphicFramePr>
        <p:xfrm>
          <a:off x="376518" y="762000"/>
          <a:ext cx="8552329" cy="5907360"/>
        </p:xfrm>
        <a:graphic>
          <a:graphicData uri="http://schemas.openxmlformats.org/drawingml/2006/table">
            <a:tbl>
              <a:tblPr firstRow="1" bandRow="1">
                <a:tableStyleId>{5940675A-B579-460E-94D1-54222C63F5DA}</a:tableStyleId>
              </a:tblPr>
              <a:tblGrid>
                <a:gridCol w="8552329">
                  <a:extLst>
                    <a:ext uri="{9D8B030D-6E8A-4147-A177-3AD203B41FA5}">
                      <a16:colId xmlns:a16="http://schemas.microsoft.com/office/drawing/2014/main" val="20000"/>
                    </a:ext>
                  </a:extLst>
                </a:gridCol>
              </a:tblGrid>
              <a:tr h="351629">
                <a:tc>
                  <a:txBody>
                    <a:bodyPr/>
                    <a:lstStyle/>
                    <a:p>
                      <a:pPr algn="ctr"/>
                      <a:r>
                        <a:rPr kumimoji="1" lang="ja-JP" altLang="en-US" sz="1600" b="1" baseline="0" dirty="0" smtClean="0">
                          <a:solidFill>
                            <a:schemeClr val="bg1"/>
                          </a:solidFill>
                        </a:rPr>
                        <a:t>本研修での</a:t>
                      </a:r>
                      <a:r>
                        <a:rPr kumimoji="1" lang="ja-JP" altLang="en-US" sz="1600" b="1" baseline="0" smtClean="0">
                          <a:solidFill>
                            <a:schemeClr val="bg1"/>
                          </a:solidFill>
                        </a:rPr>
                        <a:t>獲得目標</a:t>
                      </a:r>
                      <a:endParaRPr kumimoji="1" lang="ja-JP" altLang="en-US" sz="1600" b="1" baseline="0" dirty="0">
                        <a:solidFill>
                          <a:schemeClr val="bg1"/>
                        </a:solidFill>
                        <a:latin typeface="ＭＳ Ｐゴシック" panose="020B0600070205080204" pitchFamily="50" charset="-128"/>
                        <a:ea typeface="ＭＳ Ｐゴシック" panose="020B0600070205080204" pitchFamily="50" charset="-128"/>
                      </a:endParaRPr>
                    </a:p>
                  </a:txBody>
                  <a:tcPr anchor="ctr">
                    <a:solidFill>
                      <a:srgbClr val="0070C0"/>
                    </a:solidFill>
                  </a:tcPr>
                </a:tc>
                <a:extLst>
                  <a:ext uri="{0D108BD9-81ED-4DB2-BD59-A6C34878D82A}">
                    <a16:rowId xmlns:a16="http://schemas.microsoft.com/office/drawing/2014/main" val="10000"/>
                  </a:ext>
                </a:extLst>
              </a:tr>
              <a:tr h="5555731">
                <a:tc>
                  <a:txBody>
                    <a:bodyPr/>
                    <a:lstStyle/>
                    <a:p>
                      <a:endParaRPr kumimoji="1" lang="ja-JP" altLang="en-US" dirty="0"/>
                    </a:p>
                  </a:txBody>
                  <a:tcPr/>
                </a:tc>
                <a:extLst>
                  <a:ext uri="{0D108BD9-81ED-4DB2-BD59-A6C34878D82A}">
                    <a16:rowId xmlns:a16="http://schemas.microsoft.com/office/drawing/2014/main" val="10001"/>
                  </a:ext>
                </a:extLst>
              </a:tr>
            </a:tbl>
          </a:graphicData>
        </a:graphic>
      </p:graphicFrame>
      <p:sp>
        <p:nvSpPr>
          <p:cNvPr id="6" name="正方形/長方形 5"/>
          <p:cNvSpPr/>
          <p:nvPr/>
        </p:nvSpPr>
        <p:spPr>
          <a:xfrm>
            <a:off x="6372200" y="260534"/>
            <a:ext cx="2556647" cy="35928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u="sng" smtClean="0">
                <a:solidFill>
                  <a:srgbClr val="000000"/>
                </a:solidFill>
                <a:latin typeface="ＤＨＰ特太ゴシック体" panose="020B0500000000000000" pitchFamily="50" charset="-128"/>
                <a:ea typeface="ＤＨＰ特太ゴシック体" panose="020B0500000000000000" pitchFamily="50" charset="-128"/>
              </a:rPr>
              <a:t>都道府県名</a:t>
            </a:r>
            <a:endParaRPr lang="ja-JP" altLang="en-US" sz="1400" u="sng" dirty="0">
              <a:solidFill>
                <a:srgbClr val="000000"/>
              </a:solidFill>
              <a:latin typeface="ＤＨＰ特太ゴシック体" panose="020B0500000000000000" pitchFamily="50" charset="-128"/>
              <a:ea typeface="ＤＨＰ特太ゴシック体" panose="020B0500000000000000" pitchFamily="50" charset="-128"/>
            </a:endParaRPr>
          </a:p>
        </p:txBody>
      </p:sp>
    </p:spTree>
    <p:extLst>
      <p:ext uri="{BB962C8B-B14F-4D97-AF65-F5344CB8AC3E}">
        <p14:creationId xmlns:p14="http://schemas.microsoft.com/office/powerpoint/2010/main" val="1265707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8609" y="179387"/>
            <a:ext cx="8229600" cy="346050"/>
          </a:xfrm>
        </p:spPr>
        <p:txBody>
          <a:bodyPr>
            <a:noAutofit/>
          </a:bodyPr>
          <a:lstStyle/>
          <a:p>
            <a:r>
              <a:rPr kumimoji="1" lang="ja-JP" altLang="en-US" sz="2000" dirty="0" smtClean="0">
                <a:latin typeface="ＤＨＰ特太ゴシック体" panose="020B0500000000000000" pitchFamily="50" charset="-128"/>
                <a:ea typeface="ＤＨＰ特太ゴシック体" panose="020B0500000000000000" pitchFamily="50" charset="-128"/>
              </a:rPr>
              <a:t>ポイント確認ワークシート</a:t>
            </a:r>
            <a:endParaRPr kumimoji="1" lang="ja-JP" altLang="en-US" sz="2000" dirty="0">
              <a:latin typeface="ＤＨＰ特太ゴシック体" panose="020B0500000000000000" pitchFamily="50" charset="-128"/>
              <a:ea typeface="ＤＨＰ特太ゴシック体" panose="020B0500000000000000" pitchFamily="50" charset="-128"/>
            </a:endParaRPr>
          </a:p>
        </p:txBody>
      </p:sp>
      <p:sp>
        <p:nvSpPr>
          <p:cNvPr id="4" name="スライド番号プレースホルダー 3"/>
          <p:cNvSpPr>
            <a:spLocks noGrp="1"/>
          </p:cNvSpPr>
          <p:nvPr>
            <p:ph type="sldNum" sz="quarter" idx="12"/>
          </p:nvPr>
        </p:nvSpPr>
        <p:spPr>
          <a:xfrm>
            <a:off x="6902896" y="6592267"/>
            <a:ext cx="2133600" cy="365125"/>
          </a:xfrm>
        </p:spPr>
        <p:txBody>
          <a:bodyPr/>
          <a:lstStyle/>
          <a:p>
            <a:fld id="{D2D8002D-B5B0-4BAC-B1F6-782DDCCE6D9C}" type="slidenum">
              <a:rPr kumimoji="1" lang="ja-JP" altLang="en-US" smtClean="0"/>
              <a:t>5</a:t>
            </a:fld>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1046132414"/>
              </p:ext>
            </p:extLst>
          </p:nvPr>
        </p:nvGraphicFramePr>
        <p:xfrm>
          <a:off x="107504" y="651620"/>
          <a:ext cx="8928992" cy="5945731"/>
        </p:xfrm>
        <a:graphic>
          <a:graphicData uri="http://schemas.openxmlformats.org/drawingml/2006/table">
            <a:tbl>
              <a:tblPr firstRow="1" bandRow="1">
                <a:tableStyleId>{5940675A-B579-460E-94D1-54222C63F5DA}</a:tableStyleId>
              </a:tblPr>
              <a:tblGrid>
                <a:gridCol w="962858">
                  <a:extLst>
                    <a:ext uri="{9D8B030D-6E8A-4147-A177-3AD203B41FA5}">
                      <a16:colId xmlns:a16="http://schemas.microsoft.com/office/drawing/2014/main" val="20000"/>
                    </a:ext>
                  </a:extLst>
                </a:gridCol>
                <a:gridCol w="7966134">
                  <a:extLst>
                    <a:ext uri="{9D8B030D-6E8A-4147-A177-3AD203B41FA5}">
                      <a16:colId xmlns:a16="http://schemas.microsoft.com/office/drawing/2014/main" val="20001"/>
                    </a:ext>
                  </a:extLst>
                </a:gridCol>
              </a:tblGrid>
              <a:tr h="355316">
                <a:tc>
                  <a:txBody>
                    <a:bodyPr/>
                    <a:lstStyle/>
                    <a:p>
                      <a:pPr algn="ctr"/>
                      <a:r>
                        <a:rPr kumimoji="1" lang="ja-JP" altLang="en-US" sz="1600" smtClean="0">
                          <a:latin typeface="MS UI Gothic" panose="020B0600070205080204" pitchFamily="50" charset="-128"/>
                          <a:ea typeface="MS UI Gothic" panose="020B0600070205080204" pitchFamily="50" charset="-128"/>
                        </a:rPr>
                        <a:t>講義名</a:t>
                      </a:r>
                      <a:endParaRPr kumimoji="1" lang="ja-JP" altLang="en-US" sz="1600" dirty="0">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en-US" altLang="ja-JP" sz="1600" smtClean="0">
                          <a:latin typeface="MS UI Gothic" panose="020B0600070205080204" pitchFamily="50" charset="-128"/>
                          <a:ea typeface="MS UI Gothic" panose="020B0600070205080204" pitchFamily="50" charset="-128"/>
                        </a:rPr>
                        <a:t>【</a:t>
                      </a:r>
                      <a:r>
                        <a:rPr kumimoji="1" lang="ja-JP" altLang="en-US" sz="1600" smtClean="0">
                          <a:latin typeface="MS UI Gothic" panose="020B0600070205080204" pitchFamily="50" charset="-128"/>
                          <a:ea typeface="MS UI Gothic" panose="020B0600070205080204" pitchFamily="50" charset="-128"/>
                        </a:rPr>
                        <a:t>初任者研修</a:t>
                      </a:r>
                      <a:r>
                        <a:rPr kumimoji="1" lang="en-US" altLang="ja-JP" sz="1600" smtClean="0">
                          <a:latin typeface="MS UI Gothic" panose="020B0600070205080204" pitchFamily="50" charset="-128"/>
                          <a:ea typeface="MS UI Gothic" panose="020B0600070205080204" pitchFamily="50" charset="-128"/>
                        </a:rPr>
                        <a:t>】</a:t>
                      </a:r>
                      <a:r>
                        <a:rPr kumimoji="1" lang="ja-JP" altLang="en-US" sz="1600" smtClean="0">
                          <a:latin typeface="MS UI Gothic" panose="020B0600070205080204" pitchFamily="50" charset="-128"/>
                          <a:ea typeface="MS UI Gothic" panose="020B0600070205080204" pitchFamily="50" charset="-128"/>
                        </a:rPr>
                        <a:t>相談支援（障害児者支援）の目的</a:t>
                      </a:r>
                      <a:endParaRPr kumimoji="1" lang="ja-JP" altLang="en-US" sz="160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3333860">
                <a:tc gridSpan="2">
                  <a:txBody>
                    <a:bodyPr/>
                    <a:lstStyle/>
                    <a:p>
                      <a:r>
                        <a:rPr kumimoji="1" lang="ja-JP" altLang="en-US" sz="1600" smtClean="0">
                          <a:latin typeface="MS UI Gothic" panose="020B0600070205080204" pitchFamily="50" charset="-128"/>
                          <a:ea typeface="MS UI Gothic" panose="020B0600070205080204" pitchFamily="50" charset="-128"/>
                        </a:rPr>
                        <a:t>＜ポイント・検討課題＞</a:t>
                      </a:r>
                      <a:endParaRPr kumimoji="1" lang="ja-JP" altLang="en-US" sz="1600" dirty="0">
                        <a:latin typeface="MS UI Gothic" panose="020B0600070205080204" pitchFamily="50" charset="-128"/>
                        <a:ea typeface="MS UI Gothic" panose="020B060007020508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0001"/>
                  </a:ext>
                </a:extLst>
              </a:tr>
              <a:tr h="2256555">
                <a:tc gridSpan="2">
                  <a:txBody>
                    <a:bodyPr/>
                    <a:lstStyle/>
                    <a:p>
                      <a:r>
                        <a:rPr kumimoji="1" lang="ja-JP" altLang="en-US" sz="1600" dirty="0" smtClean="0">
                          <a:latin typeface="MS UI Gothic" panose="020B0600070205080204" pitchFamily="50" charset="-128"/>
                          <a:ea typeface="MS UI Gothic" panose="020B0600070205080204" pitchFamily="50" charset="-128"/>
                        </a:rPr>
                        <a:t>＜質問＞</a:t>
                      </a:r>
                      <a:endParaRPr kumimoji="1" lang="ja-JP" altLang="en-US" sz="1600" dirty="0">
                        <a:latin typeface="MS UI Gothic" panose="020B0600070205080204" pitchFamily="50" charset="-128"/>
                        <a:ea typeface="MS UI Gothic" panose="020B060007020508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192745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8609" y="179387"/>
            <a:ext cx="8229600" cy="346050"/>
          </a:xfrm>
        </p:spPr>
        <p:txBody>
          <a:bodyPr>
            <a:noAutofit/>
          </a:bodyPr>
          <a:lstStyle/>
          <a:p>
            <a:r>
              <a:rPr kumimoji="1" lang="ja-JP" altLang="en-US" sz="2000" dirty="0" smtClean="0">
                <a:latin typeface="ＤＨＰ特太ゴシック体" panose="020B0500000000000000" pitchFamily="50" charset="-128"/>
                <a:ea typeface="ＤＨＰ特太ゴシック体" panose="020B0500000000000000" pitchFamily="50" charset="-128"/>
              </a:rPr>
              <a:t>ポイント確認ワークシート</a:t>
            </a:r>
            <a:endParaRPr kumimoji="1" lang="ja-JP" altLang="en-US" sz="2000" dirty="0">
              <a:latin typeface="ＤＨＰ特太ゴシック体" panose="020B0500000000000000" pitchFamily="50" charset="-128"/>
              <a:ea typeface="ＤＨＰ特太ゴシック体" panose="020B0500000000000000" pitchFamily="50" charset="-128"/>
            </a:endParaRPr>
          </a:p>
        </p:txBody>
      </p:sp>
      <p:sp>
        <p:nvSpPr>
          <p:cNvPr id="4" name="スライド番号プレースホルダー 3"/>
          <p:cNvSpPr>
            <a:spLocks noGrp="1"/>
          </p:cNvSpPr>
          <p:nvPr>
            <p:ph type="sldNum" sz="quarter" idx="12"/>
          </p:nvPr>
        </p:nvSpPr>
        <p:spPr>
          <a:xfrm>
            <a:off x="6902896" y="6592267"/>
            <a:ext cx="2133600" cy="365125"/>
          </a:xfrm>
        </p:spPr>
        <p:txBody>
          <a:bodyPr/>
          <a:lstStyle/>
          <a:p>
            <a:fld id="{D2D8002D-B5B0-4BAC-B1F6-782DDCCE6D9C}" type="slidenum">
              <a:rPr kumimoji="1" lang="ja-JP" altLang="en-US" smtClean="0"/>
              <a:t>6</a:t>
            </a:fld>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1395566702"/>
              </p:ext>
            </p:extLst>
          </p:nvPr>
        </p:nvGraphicFramePr>
        <p:xfrm>
          <a:off x="107504" y="651620"/>
          <a:ext cx="8928992" cy="5945731"/>
        </p:xfrm>
        <a:graphic>
          <a:graphicData uri="http://schemas.openxmlformats.org/drawingml/2006/table">
            <a:tbl>
              <a:tblPr firstRow="1" bandRow="1">
                <a:tableStyleId>{5940675A-B579-460E-94D1-54222C63F5DA}</a:tableStyleId>
              </a:tblPr>
              <a:tblGrid>
                <a:gridCol w="962858">
                  <a:extLst>
                    <a:ext uri="{9D8B030D-6E8A-4147-A177-3AD203B41FA5}">
                      <a16:colId xmlns:a16="http://schemas.microsoft.com/office/drawing/2014/main" val="20000"/>
                    </a:ext>
                  </a:extLst>
                </a:gridCol>
                <a:gridCol w="7966134">
                  <a:extLst>
                    <a:ext uri="{9D8B030D-6E8A-4147-A177-3AD203B41FA5}">
                      <a16:colId xmlns:a16="http://schemas.microsoft.com/office/drawing/2014/main" val="20001"/>
                    </a:ext>
                  </a:extLst>
                </a:gridCol>
              </a:tblGrid>
              <a:tr h="355316">
                <a:tc>
                  <a:txBody>
                    <a:bodyPr/>
                    <a:lstStyle/>
                    <a:p>
                      <a:pPr algn="ctr"/>
                      <a:r>
                        <a:rPr kumimoji="1" lang="ja-JP" altLang="en-US" sz="1600" smtClean="0">
                          <a:latin typeface="MS UI Gothic" panose="020B0600070205080204" pitchFamily="50" charset="-128"/>
                          <a:ea typeface="MS UI Gothic" panose="020B0600070205080204" pitchFamily="50" charset="-128"/>
                        </a:rPr>
                        <a:t>講義名</a:t>
                      </a:r>
                      <a:endParaRPr kumimoji="1" lang="ja-JP" altLang="en-US" sz="1600" dirty="0">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en-US" altLang="ja-JP" sz="1600" smtClean="0">
                          <a:latin typeface="MS UI Gothic" panose="020B0600070205080204" pitchFamily="50" charset="-128"/>
                          <a:ea typeface="MS UI Gothic" panose="020B0600070205080204" pitchFamily="50" charset="-128"/>
                        </a:rPr>
                        <a:t>【</a:t>
                      </a:r>
                      <a:r>
                        <a:rPr kumimoji="1" lang="ja-JP" altLang="en-US" sz="1600" smtClean="0">
                          <a:latin typeface="MS UI Gothic" panose="020B0600070205080204" pitchFamily="50" charset="-128"/>
                          <a:ea typeface="MS UI Gothic" panose="020B0600070205080204" pitchFamily="50" charset="-128"/>
                        </a:rPr>
                        <a:t>初任者研修</a:t>
                      </a:r>
                      <a:r>
                        <a:rPr kumimoji="1" lang="en-US" altLang="ja-JP" sz="1600" smtClean="0">
                          <a:latin typeface="MS UI Gothic" panose="020B0600070205080204" pitchFamily="50" charset="-128"/>
                          <a:ea typeface="MS UI Gothic" panose="020B0600070205080204" pitchFamily="50" charset="-128"/>
                        </a:rPr>
                        <a:t>】</a:t>
                      </a:r>
                      <a:r>
                        <a:rPr kumimoji="1" lang="ja-JP" altLang="en-US" sz="1600" smtClean="0">
                          <a:latin typeface="MS UI Gothic" panose="020B0600070205080204" pitchFamily="50" charset="-128"/>
                          <a:ea typeface="MS UI Gothic" panose="020B0600070205080204" pitchFamily="50" charset="-128"/>
                        </a:rPr>
                        <a:t>相談支援（障害児者支援）の基本的視点</a:t>
                      </a:r>
                      <a:endParaRPr kumimoji="1" lang="ja-JP" altLang="en-US" sz="160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3333860">
                <a:tc gridSpan="2">
                  <a:txBody>
                    <a:bodyPr/>
                    <a:lstStyle/>
                    <a:p>
                      <a:r>
                        <a:rPr kumimoji="1" lang="ja-JP" altLang="en-US" sz="1600" smtClean="0">
                          <a:latin typeface="MS UI Gothic" panose="020B0600070205080204" pitchFamily="50" charset="-128"/>
                          <a:ea typeface="MS UI Gothic" panose="020B0600070205080204" pitchFamily="50" charset="-128"/>
                        </a:rPr>
                        <a:t>＜ポイント・検討課題＞</a:t>
                      </a:r>
                      <a:endParaRPr kumimoji="1" lang="ja-JP" altLang="en-US" sz="1600" dirty="0">
                        <a:latin typeface="MS UI Gothic" panose="020B0600070205080204" pitchFamily="50" charset="-128"/>
                        <a:ea typeface="MS UI Gothic" panose="020B060007020508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0001"/>
                  </a:ext>
                </a:extLst>
              </a:tr>
              <a:tr h="2256555">
                <a:tc gridSpan="2">
                  <a:txBody>
                    <a:bodyPr/>
                    <a:lstStyle/>
                    <a:p>
                      <a:r>
                        <a:rPr kumimoji="1" lang="ja-JP" altLang="en-US" sz="1600" dirty="0" smtClean="0">
                          <a:latin typeface="MS UI Gothic" panose="020B0600070205080204" pitchFamily="50" charset="-128"/>
                          <a:ea typeface="MS UI Gothic" panose="020B0600070205080204" pitchFamily="50" charset="-128"/>
                        </a:rPr>
                        <a:t>＜質問＞</a:t>
                      </a:r>
                      <a:endParaRPr kumimoji="1" lang="ja-JP" altLang="en-US" sz="1600" dirty="0">
                        <a:latin typeface="MS UI Gothic" panose="020B0600070205080204" pitchFamily="50" charset="-128"/>
                        <a:ea typeface="MS UI Gothic" panose="020B060007020508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883801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8609" y="179387"/>
            <a:ext cx="8229600" cy="346050"/>
          </a:xfrm>
        </p:spPr>
        <p:txBody>
          <a:bodyPr>
            <a:noAutofit/>
          </a:bodyPr>
          <a:lstStyle/>
          <a:p>
            <a:r>
              <a:rPr kumimoji="1" lang="ja-JP" altLang="en-US" sz="2000" dirty="0" smtClean="0">
                <a:latin typeface="ＤＨＰ特太ゴシック体" panose="020B0500000000000000" pitchFamily="50" charset="-128"/>
                <a:ea typeface="ＤＨＰ特太ゴシック体" panose="020B0500000000000000" pitchFamily="50" charset="-128"/>
              </a:rPr>
              <a:t>ポイント確認ワークシート</a:t>
            </a:r>
            <a:endParaRPr kumimoji="1" lang="ja-JP" altLang="en-US" sz="2000" dirty="0">
              <a:latin typeface="ＤＨＰ特太ゴシック体" panose="020B0500000000000000" pitchFamily="50" charset="-128"/>
              <a:ea typeface="ＤＨＰ特太ゴシック体" panose="020B0500000000000000" pitchFamily="50" charset="-128"/>
            </a:endParaRPr>
          </a:p>
        </p:txBody>
      </p:sp>
      <p:sp>
        <p:nvSpPr>
          <p:cNvPr id="4" name="スライド番号プレースホルダー 3"/>
          <p:cNvSpPr>
            <a:spLocks noGrp="1"/>
          </p:cNvSpPr>
          <p:nvPr>
            <p:ph type="sldNum" sz="quarter" idx="12"/>
          </p:nvPr>
        </p:nvSpPr>
        <p:spPr>
          <a:xfrm>
            <a:off x="6902896" y="6592267"/>
            <a:ext cx="2133600" cy="365125"/>
          </a:xfrm>
        </p:spPr>
        <p:txBody>
          <a:bodyPr/>
          <a:lstStyle/>
          <a:p>
            <a:fld id="{D2D8002D-B5B0-4BAC-B1F6-782DDCCE6D9C}" type="slidenum">
              <a:rPr kumimoji="1" lang="ja-JP" altLang="en-US" smtClean="0"/>
              <a:t>7</a:t>
            </a:fld>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3147865036"/>
              </p:ext>
            </p:extLst>
          </p:nvPr>
        </p:nvGraphicFramePr>
        <p:xfrm>
          <a:off x="107504" y="651620"/>
          <a:ext cx="8928992" cy="5945731"/>
        </p:xfrm>
        <a:graphic>
          <a:graphicData uri="http://schemas.openxmlformats.org/drawingml/2006/table">
            <a:tbl>
              <a:tblPr firstRow="1" bandRow="1">
                <a:tableStyleId>{5940675A-B579-460E-94D1-54222C63F5DA}</a:tableStyleId>
              </a:tblPr>
              <a:tblGrid>
                <a:gridCol w="962858">
                  <a:extLst>
                    <a:ext uri="{9D8B030D-6E8A-4147-A177-3AD203B41FA5}">
                      <a16:colId xmlns:a16="http://schemas.microsoft.com/office/drawing/2014/main" val="20000"/>
                    </a:ext>
                  </a:extLst>
                </a:gridCol>
                <a:gridCol w="7966134">
                  <a:extLst>
                    <a:ext uri="{9D8B030D-6E8A-4147-A177-3AD203B41FA5}">
                      <a16:colId xmlns:a16="http://schemas.microsoft.com/office/drawing/2014/main" val="20001"/>
                    </a:ext>
                  </a:extLst>
                </a:gridCol>
              </a:tblGrid>
              <a:tr h="355316">
                <a:tc>
                  <a:txBody>
                    <a:bodyPr/>
                    <a:lstStyle/>
                    <a:p>
                      <a:pPr algn="ctr"/>
                      <a:r>
                        <a:rPr kumimoji="1" lang="ja-JP" altLang="en-US" sz="1600" smtClean="0">
                          <a:latin typeface="MS UI Gothic" panose="020B0600070205080204" pitchFamily="50" charset="-128"/>
                          <a:ea typeface="MS UI Gothic" panose="020B0600070205080204" pitchFamily="50" charset="-128"/>
                        </a:rPr>
                        <a:t>講義名</a:t>
                      </a:r>
                      <a:endParaRPr kumimoji="1" lang="ja-JP" altLang="en-US" sz="1600" dirty="0">
                        <a:latin typeface="MS UI Gothic" panose="020B0600070205080204" pitchFamily="50" charset="-128"/>
                        <a:ea typeface="MS UI Gothic" panose="020B0600070205080204" pitchFamily="50" charset="-128"/>
                      </a:endParaRPr>
                    </a:p>
                  </a:txBody>
                  <a:tcPr>
                    <a:lnR w="12700" cap="flat" cmpd="sng" algn="ctr">
                      <a:solidFill>
                        <a:schemeClr val="tx1"/>
                      </a:solidFill>
                      <a:prstDash val="solid"/>
                      <a:round/>
                      <a:headEnd type="none" w="med" len="med"/>
                      <a:tailEnd type="none" w="med" len="med"/>
                    </a:lnR>
                  </a:tcPr>
                </a:tc>
                <a:tc>
                  <a:txBody>
                    <a:bodyPr/>
                    <a:lstStyle/>
                    <a:p>
                      <a:r>
                        <a:rPr kumimoji="1" lang="en-US" altLang="ja-JP" sz="1600" smtClean="0">
                          <a:latin typeface="MS UI Gothic" panose="020B0600070205080204" pitchFamily="50" charset="-128"/>
                          <a:ea typeface="MS UI Gothic" panose="020B0600070205080204" pitchFamily="50" charset="-128"/>
                        </a:rPr>
                        <a:t>【</a:t>
                      </a:r>
                      <a:r>
                        <a:rPr kumimoji="1" lang="ja-JP" altLang="en-US" sz="1600" smtClean="0">
                          <a:latin typeface="MS UI Gothic" panose="020B0600070205080204" pitchFamily="50" charset="-128"/>
                          <a:ea typeface="MS UI Gothic" panose="020B0600070205080204" pitchFamily="50" charset="-128"/>
                        </a:rPr>
                        <a:t>初任者研修</a:t>
                      </a:r>
                      <a:r>
                        <a:rPr kumimoji="1" lang="en-US" altLang="ja-JP" sz="1600" smtClean="0">
                          <a:latin typeface="MS UI Gothic" panose="020B0600070205080204" pitchFamily="50" charset="-128"/>
                          <a:ea typeface="MS UI Gothic" panose="020B0600070205080204" pitchFamily="50" charset="-128"/>
                        </a:rPr>
                        <a:t>】</a:t>
                      </a:r>
                      <a:r>
                        <a:rPr kumimoji="1" lang="ja-JP" altLang="en-US" sz="1600" smtClean="0">
                          <a:latin typeface="MS UI Gothic" panose="020B0600070205080204" pitchFamily="50" charset="-128"/>
                          <a:ea typeface="MS UI Gothic" panose="020B0600070205080204" pitchFamily="50" charset="-128"/>
                        </a:rPr>
                        <a:t>相談支援に必要な技術</a:t>
                      </a:r>
                      <a:endParaRPr kumimoji="1" lang="ja-JP" altLang="en-US" sz="1600" dirty="0">
                        <a:latin typeface="MS UI Gothic" panose="020B0600070205080204" pitchFamily="50" charset="-128"/>
                        <a:ea typeface="MS UI Gothic" panose="020B0600070205080204" pitchFamily="50" charset="-128"/>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3333860">
                <a:tc gridSpan="2">
                  <a:txBody>
                    <a:bodyPr/>
                    <a:lstStyle/>
                    <a:p>
                      <a:r>
                        <a:rPr kumimoji="1" lang="ja-JP" altLang="en-US" sz="1600" smtClean="0">
                          <a:latin typeface="MS UI Gothic" panose="020B0600070205080204" pitchFamily="50" charset="-128"/>
                          <a:ea typeface="MS UI Gothic" panose="020B0600070205080204" pitchFamily="50" charset="-128"/>
                        </a:rPr>
                        <a:t>＜ポイント・検討課題＞</a:t>
                      </a:r>
                      <a:endParaRPr kumimoji="1" lang="ja-JP" altLang="en-US" sz="1600" dirty="0">
                        <a:latin typeface="MS UI Gothic" panose="020B0600070205080204" pitchFamily="50" charset="-128"/>
                        <a:ea typeface="MS UI Gothic" panose="020B060007020508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0001"/>
                  </a:ext>
                </a:extLst>
              </a:tr>
              <a:tr h="2256555">
                <a:tc gridSpan="2">
                  <a:txBody>
                    <a:bodyPr/>
                    <a:lstStyle/>
                    <a:p>
                      <a:r>
                        <a:rPr kumimoji="1" lang="ja-JP" altLang="en-US" sz="1600" dirty="0" smtClean="0">
                          <a:latin typeface="MS UI Gothic" panose="020B0600070205080204" pitchFamily="50" charset="-128"/>
                          <a:ea typeface="MS UI Gothic" panose="020B0600070205080204" pitchFamily="50" charset="-128"/>
                        </a:rPr>
                        <a:t>＜質問＞</a:t>
                      </a:r>
                      <a:endParaRPr kumimoji="1" lang="ja-JP" altLang="en-US" sz="1600" dirty="0">
                        <a:latin typeface="MS UI Gothic" panose="020B0600070205080204" pitchFamily="50" charset="-128"/>
                        <a:ea typeface="MS UI Gothic" panose="020B060007020508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937611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2ADEAB0B-3364-414D-832E-F3CDA843F507}" type="slidenum">
              <a:rPr kumimoji="1" lang="ja-JP" altLang="en-US" smtClean="0"/>
              <a:t>8</a:t>
            </a:fld>
            <a:endParaRPr kumimoji="1" lang="ja-JP" altLang="en-US"/>
          </a:p>
        </p:txBody>
      </p:sp>
    </p:spTree>
    <p:extLst>
      <p:ext uri="{BB962C8B-B14F-4D97-AF65-F5344CB8AC3E}">
        <p14:creationId xmlns:p14="http://schemas.microsoft.com/office/powerpoint/2010/main" val="2506671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0876" y="466998"/>
            <a:ext cx="8229600" cy="418059"/>
          </a:xfrm>
        </p:spPr>
        <p:txBody>
          <a:bodyPr>
            <a:noAutofit/>
          </a:bodyPr>
          <a:lstStyle/>
          <a:p>
            <a:r>
              <a:rPr kumimoji="1" lang="en-US" altLang="ja-JP" sz="3200" smtClean="0">
                <a:latin typeface="ＤＨＰ特太ゴシック体" panose="020B0500000000000000" pitchFamily="50" charset="-128"/>
                <a:ea typeface="ＤＨＰ特太ゴシック体" panose="020B0500000000000000" pitchFamily="50" charset="-128"/>
              </a:rPr>
              <a:t>【</a:t>
            </a:r>
            <a:r>
              <a:rPr kumimoji="1" lang="ja-JP" altLang="en-US" sz="3200" smtClean="0">
                <a:latin typeface="ＤＨＰ特太ゴシック体" panose="020B0500000000000000" pitchFamily="50" charset="-128"/>
                <a:ea typeface="ＤＨＰ特太ゴシック体" panose="020B0500000000000000" pitchFamily="50" charset="-128"/>
              </a:rPr>
              <a:t>演習</a:t>
            </a:r>
            <a:r>
              <a:rPr kumimoji="1" lang="en-US" altLang="ja-JP" sz="3200" smtClean="0">
                <a:latin typeface="ＤＨＰ特太ゴシック体" panose="020B0500000000000000" pitchFamily="50" charset="-128"/>
                <a:ea typeface="ＤＨＰ特太ゴシック体" panose="020B0500000000000000" pitchFamily="50" charset="-128"/>
              </a:rPr>
              <a:t>】</a:t>
            </a:r>
            <a:r>
              <a:rPr lang="ja-JP" altLang="en-US" sz="3200">
                <a:latin typeface="ＤＨＰ特太ゴシック体" panose="020B0500000000000000" pitchFamily="50" charset="-128"/>
                <a:ea typeface="ＤＨＰ特太ゴシック体" panose="020B0500000000000000" pitchFamily="50" charset="-128"/>
              </a:rPr>
              <a:t>１日目の振り返り</a:t>
            </a:r>
            <a:r>
              <a:rPr lang="ja-JP" altLang="en-US" sz="3200" smtClean="0">
                <a:latin typeface="ＤＨＰ特太ゴシック体" panose="020B0500000000000000" pitchFamily="50" charset="-128"/>
                <a:ea typeface="ＤＨＰ特太ゴシック体" panose="020B0500000000000000" pitchFamily="50" charset="-128"/>
              </a:rPr>
              <a:t>（</a:t>
            </a:r>
            <a:r>
              <a:rPr lang="en-US" altLang="ja-JP" sz="3200" smtClean="0">
                <a:latin typeface="ＤＨＰ特太ゴシック体" panose="020B0500000000000000" pitchFamily="50" charset="-128"/>
                <a:ea typeface="ＤＨＰ特太ゴシック体" panose="020B0500000000000000" pitchFamily="50" charset="-128"/>
              </a:rPr>
              <a:t>9</a:t>
            </a:r>
            <a:r>
              <a:rPr lang="ja-JP" altLang="en-US" sz="3200" smtClean="0">
                <a:latin typeface="ＤＨＰ特太ゴシック体" panose="020B0500000000000000" pitchFamily="50" charset="-128"/>
                <a:ea typeface="ＤＨＰ特太ゴシック体" panose="020B0500000000000000" pitchFamily="50" charset="-128"/>
              </a:rPr>
              <a:t>０</a:t>
            </a:r>
            <a:r>
              <a:rPr kumimoji="1" lang="ja-JP" altLang="en-US" sz="3200" smtClean="0">
                <a:latin typeface="ＤＨＰ特太ゴシック体" panose="020B0500000000000000" pitchFamily="50" charset="-128"/>
                <a:ea typeface="ＤＨＰ特太ゴシック体" panose="020B0500000000000000" pitchFamily="50" charset="-128"/>
              </a:rPr>
              <a:t>分</a:t>
            </a:r>
            <a:r>
              <a:rPr kumimoji="1" lang="ja-JP" altLang="en-US" sz="3200" dirty="0" smtClean="0">
                <a:latin typeface="ＤＨＰ特太ゴシック体" panose="020B0500000000000000" pitchFamily="50" charset="-128"/>
                <a:ea typeface="ＤＨＰ特太ゴシック体" panose="020B0500000000000000" pitchFamily="50" charset="-128"/>
              </a:rPr>
              <a:t>）　</a:t>
            </a:r>
            <a:endParaRPr kumimoji="1" lang="ja-JP" altLang="en-US" sz="3200" dirty="0">
              <a:latin typeface="ＤＨＰ特太ゴシック体" panose="020B0500000000000000" pitchFamily="50" charset="-128"/>
              <a:ea typeface="ＤＨＰ特太ゴシック体" panose="020B0500000000000000" pitchFamily="50" charset="-128"/>
            </a:endParaRP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688715501"/>
              </p:ext>
            </p:extLst>
          </p:nvPr>
        </p:nvGraphicFramePr>
        <p:xfrm>
          <a:off x="647699" y="2088610"/>
          <a:ext cx="8290852" cy="3720820"/>
        </p:xfrm>
        <a:graphic>
          <a:graphicData uri="http://schemas.openxmlformats.org/drawingml/2006/table">
            <a:tbl>
              <a:tblPr firstRow="1" bandRow="1">
                <a:tableStyleId>{5C22544A-7EE6-4342-B048-85BDC9FD1C3A}</a:tableStyleId>
              </a:tblPr>
              <a:tblGrid>
                <a:gridCol w="450898">
                  <a:extLst>
                    <a:ext uri="{9D8B030D-6E8A-4147-A177-3AD203B41FA5}">
                      <a16:colId xmlns:a16="http://schemas.microsoft.com/office/drawing/2014/main" val="20000"/>
                    </a:ext>
                  </a:extLst>
                </a:gridCol>
                <a:gridCol w="2275464">
                  <a:extLst>
                    <a:ext uri="{9D8B030D-6E8A-4147-A177-3AD203B41FA5}">
                      <a16:colId xmlns:a16="http://schemas.microsoft.com/office/drawing/2014/main" val="20001"/>
                    </a:ext>
                  </a:extLst>
                </a:gridCol>
                <a:gridCol w="4808379">
                  <a:extLst>
                    <a:ext uri="{9D8B030D-6E8A-4147-A177-3AD203B41FA5}">
                      <a16:colId xmlns:a16="http://schemas.microsoft.com/office/drawing/2014/main" val="20002"/>
                    </a:ext>
                  </a:extLst>
                </a:gridCol>
                <a:gridCol w="756111">
                  <a:extLst>
                    <a:ext uri="{9D8B030D-6E8A-4147-A177-3AD203B41FA5}">
                      <a16:colId xmlns:a16="http://schemas.microsoft.com/office/drawing/2014/main" val="20003"/>
                    </a:ext>
                  </a:extLst>
                </a:gridCol>
              </a:tblGrid>
              <a:tr h="215316">
                <a:tc>
                  <a:txBody>
                    <a:bodyPr/>
                    <a:lstStyle/>
                    <a:p>
                      <a:pPr algn="ctr"/>
                      <a:endParaRPr kumimoji="1" lang="ja-JP" altLang="en-US" sz="1800" dirty="0"/>
                    </a:p>
                  </a:txBody>
                  <a:tcPr/>
                </a:tc>
                <a:tc>
                  <a:txBody>
                    <a:bodyPr/>
                    <a:lstStyle/>
                    <a:p>
                      <a:pPr algn="ctr"/>
                      <a:r>
                        <a:rPr kumimoji="1" lang="ja-JP" altLang="en-US" sz="2000" dirty="0" smtClean="0"/>
                        <a:t>項目</a:t>
                      </a:r>
                      <a:endParaRPr kumimoji="1" lang="ja-JP" altLang="en-US" sz="2000" dirty="0"/>
                    </a:p>
                  </a:txBody>
                  <a:tcPr/>
                </a:tc>
                <a:tc>
                  <a:txBody>
                    <a:bodyPr/>
                    <a:lstStyle/>
                    <a:p>
                      <a:pPr algn="ctr"/>
                      <a:r>
                        <a:rPr kumimoji="1" lang="ja-JP" altLang="en-US" sz="2000" dirty="0" smtClean="0"/>
                        <a:t>内容</a:t>
                      </a:r>
                      <a:endParaRPr kumimoji="1" lang="ja-JP" altLang="en-US" sz="2000" dirty="0"/>
                    </a:p>
                  </a:txBody>
                  <a:tcPr/>
                </a:tc>
                <a:tc>
                  <a:txBody>
                    <a:bodyPr/>
                    <a:lstStyle/>
                    <a:p>
                      <a:pPr algn="ctr"/>
                      <a:r>
                        <a:rPr kumimoji="1" lang="ja-JP" altLang="en-US" sz="2000" dirty="0" smtClean="0"/>
                        <a:t>時間</a:t>
                      </a:r>
                      <a:endParaRPr kumimoji="1" lang="ja-JP" altLang="en-US" sz="2000" dirty="0"/>
                    </a:p>
                  </a:txBody>
                  <a:tcPr/>
                </a:tc>
                <a:extLst>
                  <a:ext uri="{0D108BD9-81ED-4DB2-BD59-A6C34878D82A}">
                    <a16:rowId xmlns:a16="http://schemas.microsoft.com/office/drawing/2014/main" val="10000"/>
                  </a:ext>
                </a:extLst>
              </a:tr>
              <a:tr h="1008112">
                <a:tc>
                  <a:txBody>
                    <a:bodyPr/>
                    <a:lstStyle/>
                    <a:p>
                      <a:pPr algn="r"/>
                      <a:r>
                        <a:rPr kumimoji="1" lang="en-US" altLang="ja-JP" sz="1800" dirty="0" smtClean="0"/>
                        <a:t>1</a:t>
                      </a:r>
                    </a:p>
                  </a:txBody>
                  <a:tcPr anchor="ctr"/>
                </a:tc>
                <a:tc>
                  <a:txBody>
                    <a:bodyPr/>
                    <a:lstStyle/>
                    <a:p>
                      <a:r>
                        <a:rPr kumimoji="1" lang="ja-JP" altLang="en-US" sz="1800" smtClean="0"/>
                        <a:t>演習に</a:t>
                      </a:r>
                      <a:r>
                        <a:rPr kumimoji="1" lang="ja-JP" altLang="en-US" sz="1800" dirty="0" smtClean="0"/>
                        <a:t>ついての説明</a:t>
                      </a:r>
                      <a:endParaRPr kumimoji="1" lang="ja-JP" altLang="en-US" sz="1800" dirty="0"/>
                    </a:p>
                  </a:txBody>
                  <a:tcPr anchor="ctr"/>
                </a:tc>
                <a:tc>
                  <a:txBody>
                    <a:bodyPr/>
                    <a:lstStyle/>
                    <a:p>
                      <a:pPr marL="285750" indent="-285750">
                        <a:buFont typeface="Wingdings" panose="05000000000000000000" pitchFamily="2" charset="2"/>
                        <a:buChar char="l"/>
                      </a:pPr>
                      <a:r>
                        <a:rPr kumimoji="1" lang="ja-JP" altLang="en-US" sz="1800" smtClean="0"/>
                        <a:t>演習の</a:t>
                      </a:r>
                      <a:r>
                        <a:rPr kumimoji="1" lang="ja-JP" altLang="en-US" sz="1800" dirty="0" smtClean="0"/>
                        <a:t>ねらいと進行について説明</a:t>
                      </a:r>
                      <a:endParaRPr kumimoji="1" lang="ja-JP" altLang="en-US" sz="1800" dirty="0"/>
                    </a:p>
                  </a:txBody>
                  <a:tcPr anchor="ctr"/>
                </a:tc>
                <a:tc>
                  <a:txBody>
                    <a:bodyPr/>
                    <a:lstStyle/>
                    <a:p>
                      <a:pPr algn="ctr"/>
                      <a:r>
                        <a:rPr kumimoji="1" lang="en-US" altLang="ja-JP" sz="2000" smtClean="0"/>
                        <a:t>5</a:t>
                      </a:r>
                      <a:r>
                        <a:rPr kumimoji="1" lang="ja-JP" altLang="en-US" sz="2000" smtClean="0"/>
                        <a:t>分</a:t>
                      </a:r>
                      <a:endParaRPr kumimoji="1" lang="en-US" altLang="ja-JP" sz="2000" dirty="0" smtClean="0"/>
                    </a:p>
                  </a:txBody>
                  <a:tcPr anchor="ctr"/>
                </a:tc>
                <a:extLst>
                  <a:ext uri="{0D108BD9-81ED-4DB2-BD59-A6C34878D82A}">
                    <a16:rowId xmlns:a16="http://schemas.microsoft.com/office/drawing/2014/main" val="10001"/>
                  </a:ext>
                </a:extLst>
              </a:tr>
              <a:tr h="919213">
                <a:tc>
                  <a:txBody>
                    <a:bodyPr/>
                    <a:lstStyle/>
                    <a:p>
                      <a:pPr algn="r"/>
                      <a:r>
                        <a:rPr kumimoji="1" lang="en-US" altLang="ja-JP" sz="1800" smtClean="0"/>
                        <a:t>2</a:t>
                      </a:r>
                      <a:endParaRPr kumimoji="1" lang="en-US" altLang="ja-JP" sz="1800" dirty="0" smtClean="0"/>
                    </a:p>
                  </a:txBody>
                  <a:tcPr anchor="ctr"/>
                </a:tc>
                <a:tc>
                  <a:txBody>
                    <a:bodyPr/>
                    <a:lstStyle/>
                    <a:p>
                      <a:r>
                        <a:rPr kumimoji="1" lang="ja-JP" altLang="en-US" sz="1800" smtClean="0"/>
                        <a:t>都道府県での討議</a:t>
                      </a:r>
                    </a:p>
                    <a:p>
                      <a:r>
                        <a:rPr kumimoji="1" lang="ja-JP" altLang="en-US" sz="1600" smtClean="0"/>
                        <a:t>（</a:t>
                      </a:r>
                      <a:r>
                        <a:rPr kumimoji="1" lang="en-US" altLang="ja-JP" sz="1600" smtClean="0"/>
                        <a:t>1</a:t>
                      </a:r>
                      <a:r>
                        <a:rPr kumimoji="1" lang="ja-JP" altLang="en-US" sz="1600" smtClean="0"/>
                        <a:t>日目の振り返り）</a:t>
                      </a:r>
                      <a:endParaRPr kumimoji="1" lang="ja-JP" altLang="en-US" sz="1600" dirty="0"/>
                    </a:p>
                  </a:txBody>
                  <a:tcPr anchor="ctr"/>
                </a:tc>
                <a:tc>
                  <a:txBody>
                    <a:bodyPr/>
                    <a:lstStyle/>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smtClean="0"/>
                        <a:t>各科目を都道府県で次年度から実施するにあたり、講義を聴いての気づき、留意すべきポイントを共有する。</a:t>
                      </a:r>
                      <a:endParaRPr kumimoji="1" lang="en-US" altLang="ja-JP" sz="1800" dirty="0" smtClean="0"/>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smtClean="0"/>
                        <a:t>今後検討が必要なことがらをメンバー間</a:t>
                      </a:r>
                      <a:r>
                        <a:rPr kumimoji="1" lang="ja-JP" altLang="en-US" sz="1800" dirty="0" smtClean="0"/>
                        <a:t>で共有する</a:t>
                      </a:r>
                    </a:p>
                  </a:txBody>
                  <a:tcPr anchor="ctr"/>
                </a:tc>
                <a:tc>
                  <a:txBody>
                    <a:bodyPr/>
                    <a:lstStyle/>
                    <a:p>
                      <a:pPr algn="ctr"/>
                      <a:r>
                        <a:rPr kumimoji="1" lang="en-US" altLang="ja-JP" sz="2000" smtClean="0"/>
                        <a:t>65</a:t>
                      </a:r>
                      <a:r>
                        <a:rPr kumimoji="1" lang="ja-JP" altLang="en-US" sz="2000" smtClean="0"/>
                        <a:t>分</a:t>
                      </a:r>
                      <a:endParaRPr kumimoji="1" lang="en-US" altLang="ja-JP" sz="2000" dirty="0" smtClean="0"/>
                    </a:p>
                  </a:txBody>
                  <a:tcPr anchor="ctr"/>
                </a:tc>
                <a:extLst>
                  <a:ext uri="{0D108BD9-81ED-4DB2-BD59-A6C34878D82A}">
                    <a16:rowId xmlns:a16="http://schemas.microsoft.com/office/drawing/2014/main" val="10002"/>
                  </a:ext>
                </a:extLst>
              </a:tr>
              <a:tr h="853428">
                <a:tc>
                  <a:txBody>
                    <a:bodyPr/>
                    <a:lstStyle/>
                    <a:p>
                      <a:pPr algn="r"/>
                      <a:r>
                        <a:rPr kumimoji="1" lang="en-US" altLang="ja-JP" sz="1800" dirty="0" smtClean="0"/>
                        <a:t>3</a:t>
                      </a:r>
                    </a:p>
                  </a:txBody>
                  <a:tcPr anchor="ctr"/>
                </a:tc>
                <a:tc>
                  <a:txBody>
                    <a:bodyPr/>
                    <a:lstStyle/>
                    <a:p>
                      <a:r>
                        <a:rPr kumimoji="1" lang="ja-JP" altLang="en-US" sz="1800" smtClean="0"/>
                        <a:t>全体共有・振り返り</a:t>
                      </a:r>
                      <a:endParaRPr kumimoji="1" lang="ja-JP" altLang="en-US" sz="1800" dirty="0"/>
                    </a:p>
                  </a:txBody>
                  <a:tcPr anchor="ctr"/>
                </a:tc>
                <a:tc>
                  <a:txBody>
                    <a:bodyPr/>
                    <a:lstStyle/>
                    <a:p>
                      <a:pPr marL="285750" indent="-285750">
                        <a:buFont typeface="Wingdings" panose="05000000000000000000" pitchFamily="2" charset="2"/>
                        <a:buChar char="l"/>
                      </a:pPr>
                      <a:r>
                        <a:rPr kumimoji="1" lang="ja-JP" altLang="en-US" sz="1800" smtClean="0"/>
                        <a:t>討議の内容に</a:t>
                      </a:r>
                      <a:r>
                        <a:rPr kumimoji="1" lang="ja-JP" altLang="en-US" sz="1800" dirty="0" smtClean="0"/>
                        <a:t>ついて全体で共有</a:t>
                      </a:r>
                      <a:endParaRPr kumimoji="1" lang="en-US" altLang="ja-JP" sz="1800" dirty="0" smtClean="0"/>
                    </a:p>
                    <a:p>
                      <a:pPr marL="0" indent="0">
                        <a:buFont typeface="Wingdings" panose="05000000000000000000" pitchFamily="2" charset="2"/>
                        <a:buNone/>
                      </a:pPr>
                      <a:r>
                        <a:rPr kumimoji="1" lang="ja-JP" altLang="en-US" sz="1800" smtClean="0"/>
                        <a:t>　</a:t>
                      </a:r>
                      <a:r>
                        <a:rPr kumimoji="1" lang="ja-JP" altLang="en-US" sz="1400" smtClean="0"/>
                        <a:t>（今年度試行中の都道府県からの情報提供を含む）</a:t>
                      </a:r>
                      <a:endParaRPr kumimoji="1" lang="ja-JP" altLang="en-US" sz="1400" dirty="0"/>
                    </a:p>
                  </a:txBody>
                  <a:tcPr anchor="ctr"/>
                </a:tc>
                <a:tc>
                  <a:txBody>
                    <a:bodyPr/>
                    <a:lstStyle/>
                    <a:p>
                      <a:pPr algn="ctr"/>
                      <a:r>
                        <a:rPr kumimoji="1" lang="en-US" altLang="ja-JP" sz="2000" smtClean="0"/>
                        <a:t>20</a:t>
                      </a:r>
                      <a:r>
                        <a:rPr kumimoji="1" lang="ja-JP" altLang="en-US" sz="2000" smtClean="0"/>
                        <a:t>分</a:t>
                      </a:r>
                      <a:endParaRPr kumimoji="1" lang="en-US" altLang="ja-JP" sz="2000" dirty="0" smtClean="0"/>
                    </a:p>
                  </a:txBody>
                  <a:tcPr anchor="ctr"/>
                </a:tc>
                <a:extLst>
                  <a:ext uri="{0D108BD9-81ED-4DB2-BD59-A6C34878D82A}">
                    <a16:rowId xmlns:a16="http://schemas.microsoft.com/office/drawing/2014/main" val="10003"/>
                  </a:ext>
                </a:extLst>
              </a:tr>
            </a:tbl>
          </a:graphicData>
        </a:graphic>
      </p:graphicFrame>
      <p:sp>
        <p:nvSpPr>
          <p:cNvPr id="4" name="Text Box 4"/>
          <p:cNvSpPr txBox="1">
            <a:spLocks noChangeArrowheads="1"/>
          </p:cNvSpPr>
          <p:nvPr/>
        </p:nvSpPr>
        <p:spPr bwMode="auto">
          <a:xfrm>
            <a:off x="647698" y="1042604"/>
            <a:ext cx="8290853" cy="954107"/>
          </a:xfrm>
          <a:prstGeom prst="rect">
            <a:avLst/>
          </a:prstGeom>
          <a:noFill/>
          <a:ln w="19050">
            <a:solidFill>
              <a:schemeClr val="tx1"/>
            </a:solidFill>
            <a:miter lim="800000"/>
            <a:headEnd/>
            <a:tailEnd/>
          </a:ln>
        </p:spPr>
        <p:txBody>
          <a:bodyPr wrap="square">
            <a:spAutoFit/>
          </a:bodyPr>
          <a:lstStyle/>
          <a:p>
            <a:r>
              <a:rPr lang="ja-JP" altLang="en-US" sz="2000" smtClean="0">
                <a:latin typeface="ＤＨＰ特太ゴシック体" panose="020B0500000000000000" pitchFamily="50" charset="-128"/>
                <a:ea typeface="ＤＨＰ特太ゴシック体" panose="020B0500000000000000" pitchFamily="50" charset="-128"/>
              </a:rPr>
              <a:t>＜ねらい</a:t>
            </a:r>
            <a:r>
              <a:rPr lang="ja-JP" altLang="en-US" sz="2000" dirty="0" smtClean="0">
                <a:latin typeface="ＤＨＰ特太ゴシック体" panose="020B0500000000000000" pitchFamily="50" charset="-128"/>
                <a:ea typeface="ＤＨＰ特太ゴシック体" panose="020B0500000000000000" pitchFamily="50" charset="-128"/>
              </a:rPr>
              <a:t>＞ </a:t>
            </a:r>
            <a:endParaRPr lang="en-US" altLang="ja-JP" sz="2000" dirty="0" smtClean="0">
              <a:latin typeface="ＤＨＰ特太ゴシック体" panose="020B0500000000000000" pitchFamily="50" charset="-128"/>
              <a:ea typeface="ＤＨＰ特太ゴシック体" panose="020B0500000000000000" pitchFamily="50" charset="-128"/>
            </a:endParaRPr>
          </a:p>
          <a:p>
            <a:r>
              <a:rPr lang="en-US" altLang="ja-JP" smtClean="0">
                <a:latin typeface="ＤＨＰ特太ゴシック体" panose="020B0500000000000000" pitchFamily="50" charset="-128"/>
                <a:ea typeface="ＤＨＰ特太ゴシック体" panose="020B0500000000000000" pitchFamily="50" charset="-128"/>
              </a:rPr>
              <a:t>【</a:t>
            </a:r>
            <a:r>
              <a:rPr lang="ja-JP" altLang="en-US" smtClean="0">
                <a:latin typeface="ＤＨＰ特太ゴシック体" panose="020B0500000000000000" pitchFamily="50" charset="-128"/>
                <a:ea typeface="ＤＨＰ特太ゴシック体" panose="020B0500000000000000" pitchFamily="50" charset="-128"/>
              </a:rPr>
              <a:t>講義</a:t>
            </a:r>
            <a:r>
              <a:rPr lang="en-US" altLang="ja-JP" smtClean="0">
                <a:latin typeface="ＤＨＰ特太ゴシック体" panose="020B0500000000000000" pitchFamily="50" charset="-128"/>
                <a:ea typeface="ＤＨＰ特太ゴシック体" panose="020B0500000000000000" pitchFamily="50" charset="-128"/>
              </a:rPr>
              <a:t>03</a:t>
            </a:r>
            <a:r>
              <a:rPr lang="ja-JP" altLang="en-US" smtClean="0">
                <a:latin typeface="ＤＨＰ特太ゴシック体" panose="020B0500000000000000" pitchFamily="50" charset="-128"/>
                <a:ea typeface="ＤＨＰ特太ゴシック体" panose="020B0500000000000000" pitchFamily="50" charset="-128"/>
              </a:rPr>
              <a:t>～</a:t>
            </a:r>
            <a:r>
              <a:rPr lang="en-US" altLang="ja-JP" smtClean="0">
                <a:latin typeface="ＤＨＰ特太ゴシック体" panose="020B0500000000000000" pitchFamily="50" charset="-128"/>
                <a:ea typeface="ＤＨＰ特太ゴシック体" panose="020B0500000000000000" pitchFamily="50" charset="-128"/>
              </a:rPr>
              <a:t>05(</a:t>
            </a:r>
            <a:r>
              <a:rPr lang="ja-JP" altLang="en-US" smtClean="0">
                <a:latin typeface="ＤＨＰ特太ゴシック体" panose="020B0500000000000000" pitchFamily="50" charset="-128"/>
                <a:ea typeface="ＤＨＰ特太ゴシック体" panose="020B0500000000000000" pitchFamily="50" charset="-128"/>
              </a:rPr>
              <a:t>初任者研修</a:t>
            </a:r>
            <a:r>
              <a:rPr lang="en-US" altLang="ja-JP" smtClean="0">
                <a:latin typeface="ＤＨＰ特太ゴシック体" panose="020B0500000000000000" pitchFamily="50" charset="-128"/>
                <a:ea typeface="ＤＨＰ特太ゴシック体" panose="020B0500000000000000" pitchFamily="50" charset="-128"/>
              </a:rPr>
              <a:t>1</a:t>
            </a:r>
            <a:r>
              <a:rPr lang="ja-JP" altLang="en-US" smtClean="0">
                <a:latin typeface="ＤＨＰ特太ゴシック体" panose="020B0500000000000000" pitchFamily="50" charset="-128"/>
                <a:ea typeface="ＤＨＰ特太ゴシック体" panose="020B0500000000000000" pitchFamily="50" charset="-128"/>
              </a:rPr>
              <a:t>日目</a:t>
            </a:r>
            <a:r>
              <a:rPr lang="en-US" altLang="ja-JP" smtClean="0">
                <a:latin typeface="ＤＨＰ特太ゴシック体" panose="020B0500000000000000" pitchFamily="50" charset="-128"/>
                <a:ea typeface="ＤＨＰ特太ゴシック体" panose="020B0500000000000000" pitchFamily="50" charset="-128"/>
              </a:rPr>
              <a:t>)】</a:t>
            </a:r>
            <a:r>
              <a:rPr lang="ja-JP" altLang="en-US" smtClean="0">
                <a:latin typeface="ＤＨＰ特太ゴシック体" panose="020B0500000000000000" pitchFamily="50" charset="-128"/>
                <a:ea typeface="ＤＨＰ特太ゴシック体" panose="020B0500000000000000" pitchFamily="50" charset="-128"/>
              </a:rPr>
              <a:t>を聴いた上</a:t>
            </a:r>
            <a:r>
              <a:rPr lang="ja-JP" altLang="en-US">
                <a:latin typeface="ＤＨＰ特太ゴシック体" panose="020B0500000000000000" pitchFamily="50" charset="-128"/>
                <a:ea typeface="ＤＨＰ特太ゴシック体" panose="020B0500000000000000" pitchFamily="50" charset="-128"/>
              </a:rPr>
              <a:t>で</a:t>
            </a:r>
            <a:r>
              <a:rPr lang="ja-JP" altLang="en-US" smtClean="0">
                <a:latin typeface="ＤＨＰ特太ゴシック体" panose="020B0500000000000000" pitchFamily="50" charset="-128"/>
                <a:ea typeface="ＤＨＰ特太ゴシック体" panose="020B0500000000000000" pitchFamily="50" charset="-128"/>
              </a:rPr>
              <a:t>、都道府県での次年度からの実施にあたっての留意すべき</a:t>
            </a:r>
            <a:r>
              <a:rPr lang="ja-JP" altLang="en-US" b="1" smtClean="0">
                <a:latin typeface="ＤＨＰ特太ゴシック体" panose="020B0500000000000000" pitchFamily="50" charset="-128"/>
                <a:ea typeface="ＤＨＰ特太ゴシック体" panose="020B0500000000000000" pitchFamily="50" charset="-128"/>
              </a:rPr>
              <a:t>ポイントを共有し、</a:t>
            </a:r>
            <a:r>
              <a:rPr lang="ja-JP" altLang="en-US" smtClean="0">
                <a:latin typeface="ＤＨＰ特太ゴシック体" panose="020B0500000000000000" pitchFamily="50" charset="-128"/>
                <a:ea typeface="ＤＨＰ特太ゴシック体" panose="020B0500000000000000" pitchFamily="50" charset="-128"/>
              </a:rPr>
              <a:t>検討</a:t>
            </a:r>
            <a:r>
              <a:rPr lang="ja-JP" altLang="en-US">
                <a:latin typeface="ＤＨＰ特太ゴシック体" panose="020B0500000000000000" pitchFamily="50" charset="-128"/>
                <a:ea typeface="ＤＨＰ特太ゴシック体" panose="020B0500000000000000" pitchFamily="50" charset="-128"/>
              </a:rPr>
              <a:t>が必要な</a:t>
            </a:r>
            <a:r>
              <a:rPr lang="ja-JP" altLang="en-US" smtClean="0">
                <a:latin typeface="ＤＨＰ特太ゴシック体" panose="020B0500000000000000" pitchFamily="50" charset="-128"/>
                <a:ea typeface="ＤＨＰ特太ゴシック体" panose="020B0500000000000000" pitchFamily="50" charset="-128"/>
              </a:rPr>
              <a:t>課題を明確化する</a:t>
            </a:r>
            <a:r>
              <a:rPr lang="ja-JP" altLang="en-US" dirty="0" smtClean="0"/>
              <a:t>。</a:t>
            </a:r>
            <a:endParaRPr lang="ja-JP" altLang="ja-JP" dirty="0"/>
          </a:p>
        </p:txBody>
      </p:sp>
      <p:sp>
        <p:nvSpPr>
          <p:cNvPr id="3" name="テキスト ボックス 2"/>
          <p:cNvSpPr txBox="1"/>
          <p:nvPr/>
        </p:nvSpPr>
        <p:spPr>
          <a:xfrm>
            <a:off x="647698" y="5818092"/>
            <a:ext cx="6999196" cy="369332"/>
          </a:xfrm>
          <a:prstGeom prst="rect">
            <a:avLst/>
          </a:prstGeom>
          <a:noFill/>
        </p:spPr>
        <p:txBody>
          <a:bodyPr wrap="square" rtlCol="0">
            <a:spAutoFit/>
          </a:bodyPr>
          <a:lstStyle/>
          <a:p>
            <a:r>
              <a:rPr kumimoji="1" lang="ja-JP" altLang="en-US" smtClean="0">
                <a:latin typeface="MS UI Gothic" panose="020B0600070205080204" pitchFamily="50" charset="-128"/>
                <a:ea typeface="MS UI Gothic" panose="020B0600070205080204" pitchFamily="50" charset="-128"/>
              </a:rPr>
              <a:t>検討委員</a:t>
            </a:r>
            <a:r>
              <a:rPr kumimoji="1" lang="en-US" altLang="ja-JP" smtClean="0">
                <a:latin typeface="MS UI Gothic" panose="020B0600070205080204" pitchFamily="50" charset="-128"/>
                <a:ea typeface="MS UI Gothic" panose="020B0600070205080204" pitchFamily="50" charset="-128"/>
              </a:rPr>
              <a:t>(</a:t>
            </a:r>
            <a:r>
              <a:rPr kumimoji="1" lang="ja-JP" altLang="en-US" smtClean="0">
                <a:latin typeface="MS UI Gothic" panose="020B0600070205080204" pitchFamily="50" charset="-128"/>
                <a:ea typeface="MS UI Gothic" panose="020B0600070205080204" pitchFamily="50" charset="-128"/>
              </a:rPr>
              <a:t>演習講師</a:t>
            </a:r>
            <a:r>
              <a:rPr kumimoji="1" lang="en-US" altLang="ja-JP" smtClean="0">
                <a:latin typeface="MS UI Gothic" panose="020B0600070205080204" pitchFamily="50" charset="-128"/>
                <a:ea typeface="MS UI Gothic" panose="020B0600070205080204" pitchFamily="50" charset="-128"/>
              </a:rPr>
              <a:t>)</a:t>
            </a:r>
            <a:r>
              <a:rPr kumimoji="1" lang="ja-JP" altLang="en-US" smtClean="0">
                <a:latin typeface="MS UI Gothic" panose="020B0600070205080204" pitchFamily="50" charset="-128"/>
                <a:ea typeface="MS UI Gothic" panose="020B0600070205080204" pitchFamily="50" charset="-128"/>
              </a:rPr>
              <a:t>は自県を担当する</a:t>
            </a:r>
            <a:r>
              <a:rPr kumimoji="1" lang="en-US" altLang="ja-JP" smtClean="0">
                <a:latin typeface="MS UI Gothic" panose="020B0600070205080204" pitchFamily="50" charset="-128"/>
                <a:ea typeface="MS UI Gothic" panose="020B0600070205080204" pitchFamily="50" charset="-128"/>
              </a:rPr>
              <a:t>(</a:t>
            </a:r>
            <a:r>
              <a:rPr kumimoji="1" lang="ja-JP" altLang="en-US" smtClean="0">
                <a:latin typeface="MS UI Gothic" panose="020B0600070205080204" pitchFamily="50" charset="-128"/>
                <a:ea typeface="MS UI Gothic" panose="020B0600070205080204" pitchFamily="50" charset="-128"/>
              </a:rPr>
              <a:t>一部委員は複数県を担当</a:t>
            </a:r>
            <a:r>
              <a:rPr kumimoji="1" lang="en-US" altLang="ja-JP" smtClean="0">
                <a:latin typeface="MS UI Gothic" panose="020B0600070205080204" pitchFamily="50" charset="-128"/>
                <a:ea typeface="MS UI Gothic" panose="020B0600070205080204" pitchFamily="50" charset="-128"/>
              </a:rPr>
              <a:t>)</a:t>
            </a:r>
            <a:r>
              <a:rPr kumimoji="1" lang="ja-JP" altLang="en-US" smtClean="0">
                <a:latin typeface="MS UI Gothic" panose="020B0600070205080204" pitchFamily="50" charset="-128"/>
                <a:ea typeface="MS UI Gothic" panose="020B0600070205080204" pitchFamily="50" charset="-128"/>
              </a:rPr>
              <a:t>。</a:t>
            </a:r>
            <a:endParaRPr kumimoji="1" lang="ja-JP" altLang="en-US">
              <a:latin typeface="MS UI Gothic" panose="020B0600070205080204" pitchFamily="50" charset="-128"/>
              <a:ea typeface="MS UI Gothic" panose="020B0600070205080204" pitchFamily="50" charset="-128"/>
            </a:endParaRPr>
          </a:p>
        </p:txBody>
      </p:sp>
    </p:spTree>
    <p:extLst>
      <p:ext uri="{BB962C8B-B14F-4D97-AF65-F5344CB8AC3E}">
        <p14:creationId xmlns:p14="http://schemas.microsoft.com/office/powerpoint/2010/main" val="30958753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877</TotalTime>
  <Words>1212</Words>
  <Application>Microsoft Office PowerPoint</Application>
  <PresentationFormat>画面に合わせる (4:3)</PresentationFormat>
  <Paragraphs>247</Paragraphs>
  <Slides>24</Slides>
  <Notes>5</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24</vt:i4>
      </vt:variant>
    </vt:vector>
  </HeadingPairs>
  <TitlesOfParts>
    <vt:vector size="36" baseType="lpstr">
      <vt:lpstr>ＤＦ特太ゴシック体</vt:lpstr>
      <vt:lpstr>ＤＨＰ特太ゴシック体</vt:lpstr>
      <vt:lpstr>ＭＳ Ｐゴシック</vt:lpstr>
      <vt:lpstr>ＭＳ Ｐ明朝</vt:lpstr>
      <vt:lpstr>MS UI Gothic</vt:lpstr>
      <vt:lpstr>游ゴシック</vt:lpstr>
      <vt:lpstr>游ゴシック Light</vt:lpstr>
      <vt:lpstr>Arial</vt:lpstr>
      <vt:lpstr>Calibri</vt:lpstr>
      <vt:lpstr>Calibri Light</vt:lpstr>
      <vt:lpstr>Wingdings</vt:lpstr>
      <vt:lpstr>Office テーマ</vt:lpstr>
      <vt:lpstr>PowerPoint プレゼンテーション</vt:lpstr>
      <vt:lpstr>ポイント確認ワークシート</vt:lpstr>
      <vt:lpstr>【演習】目標設定の確認（３０分）　</vt:lpstr>
      <vt:lpstr>02【演習】目標設定　</vt:lpstr>
      <vt:lpstr>ポイント確認ワークシート</vt:lpstr>
      <vt:lpstr>ポイント確認ワークシート</vt:lpstr>
      <vt:lpstr>ポイント確認ワークシート</vt:lpstr>
      <vt:lpstr>PowerPoint プレゼンテーション</vt:lpstr>
      <vt:lpstr>【演習】１日目の振り返り（9０分）　</vt:lpstr>
      <vt:lpstr>PowerPoint プレゼンテーション</vt:lpstr>
      <vt:lpstr>ポイント確認ワークシート</vt:lpstr>
      <vt:lpstr>ポイント確認ワークシート</vt:lpstr>
      <vt:lpstr>ポイント確認ワークシート</vt:lpstr>
      <vt:lpstr>PowerPoint プレゼンテーション</vt:lpstr>
      <vt:lpstr>【演習】２日目の振り返り（6０分）　</vt:lpstr>
      <vt:lpstr>PowerPoint プレゼンテーション</vt:lpstr>
      <vt:lpstr>ポイント確認ワークシート</vt:lpstr>
      <vt:lpstr>ポイント確認ワークシート</vt:lpstr>
      <vt:lpstr>ポイント確認ワークシート</vt:lpstr>
      <vt:lpstr>ポイント確認ワークシート</vt:lpstr>
      <vt:lpstr>PowerPoint プレゼンテーション</vt:lpstr>
      <vt:lpstr>PowerPoint プレゼンテーション</vt:lpstr>
      <vt:lpstr>【演習】研修の振り返り（45分）　</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藤川 雄一(fujikawa-yuuichi.ca6)</dc:creator>
  <cp:lastModifiedBy>江端 潤(ebata-jun01)</cp:lastModifiedBy>
  <cp:revision>87</cp:revision>
  <cp:lastPrinted>2019-07-24T10:25:29Z</cp:lastPrinted>
  <dcterms:created xsi:type="dcterms:W3CDTF">2019-05-13T09:03:17Z</dcterms:created>
  <dcterms:modified xsi:type="dcterms:W3CDTF">2019-09-06T07:52:09Z</dcterms:modified>
</cp:coreProperties>
</file>