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4" r:id="rId3"/>
    <p:sldMasterId id="2147484718" r:id="rId4"/>
  </p:sldMasterIdLst>
  <p:notesMasterIdLst>
    <p:notesMasterId r:id="rId123"/>
  </p:notesMasterIdLst>
  <p:handoutMasterIdLst>
    <p:handoutMasterId r:id="rId124"/>
  </p:handoutMasterIdLst>
  <p:sldIdLst>
    <p:sldId id="2857" r:id="rId5"/>
    <p:sldId id="2858" r:id="rId6"/>
    <p:sldId id="2859" r:id="rId7"/>
    <p:sldId id="2860" r:id="rId8"/>
    <p:sldId id="2862" r:id="rId9"/>
    <p:sldId id="2861" r:id="rId10"/>
    <p:sldId id="2563" r:id="rId11"/>
    <p:sldId id="2564" r:id="rId12"/>
    <p:sldId id="2652" r:id="rId13"/>
    <p:sldId id="2651" r:id="rId14"/>
    <p:sldId id="2463" r:id="rId15"/>
    <p:sldId id="2303" r:id="rId16"/>
    <p:sldId id="2741" r:id="rId17"/>
    <p:sldId id="2820" r:id="rId18"/>
    <p:sldId id="2373" r:id="rId19"/>
    <p:sldId id="2575" r:id="rId20"/>
    <p:sldId id="2740" r:id="rId21"/>
    <p:sldId id="2690" r:id="rId22"/>
    <p:sldId id="2569" r:id="rId23"/>
    <p:sldId id="2665" r:id="rId24"/>
    <p:sldId id="2670" r:id="rId25"/>
    <p:sldId id="2671" r:id="rId26"/>
    <p:sldId id="2672" r:id="rId27"/>
    <p:sldId id="2738" r:id="rId28"/>
    <p:sldId id="2742" r:id="rId29"/>
    <p:sldId id="2855" r:id="rId30"/>
    <p:sldId id="2666" r:id="rId31"/>
    <p:sldId id="2729" r:id="rId32"/>
    <p:sldId id="2667" r:id="rId33"/>
    <p:sldId id="2668" r:id="rId34"/>
    <p:sldId id="2854" r:id="rId35"/>
    <p:sldId id="2718" r:id="rId36"/>
    <p:sldId id="2664" r:id="rId37"/>
    <p:sldId id="2654" r:id="rId38"/>
    <p:sldId id="2661" r:id="rId39"/>
    <p:sldId id="2663" r:id="rId40"/>
    <p:sldId id="2669" r:id="rId41"/>
    <p:sldId id="2724" r:id="rId42"/>
    <p:sldId id="2725" r:id="rId43"/>
    <p:sldId id="2676" r:id="rId44"/>
    <p:sldId id="2726" r:id="rId45"/>
    <p:sldId id="2727" r:id="rId46"/>
    <p:sldId id="2737" r:id="rId47"/>
    <p:sldId id="2682" r:id="rId48"/>
    <p:sldId id="2685" r:id="rId49"/>
    <p:sldId id="2679" r:id="rId50"/>
    <p:sldId id="2680" r:id="rId51"/>
    <p:sldId id="2650" r:id="rId52"/>
    <p:sldId id="2731" r:id="rId53"/>
    <p:sldId id="2482" r:id="rId54"/>
    <p:sldId id="2483" r:id="rId55"/>
    <p:sldId id="2484" r:id="rId56"/>
    <p:sldId id="2486" r:id="rId57"/>
    <p:sldId id="2821" r:id="rId58"/>
    <p:sldId id="2462" r:id="rId59"/>
    <p:sldId id="2310" r:id="rId60"/>
    <p:sldId id="2691" r:id="rId61"/>
    <p:sldId id="2653" r:id="rId62"/>
    <p:sldId id="2705" r:id="rId63"/>
    <p:sldId id="2783" r:id="rId64"/>
    <p:sldId id="2817" r:id="rId65"/>
    <p:sldId id="2695" r:id="rId66"/>
    <p:sldId id="2697" r:id="rId67"/>
    <p:sldId id="2698" r:id="rId68"/>
    <p:sldId id="2728" r:id="rId69"/>
    <p:sldId id="2699" r:id="rId70"/>
    <p:sldId id="2700" r:id="rId71"/>
    <p:sldId id="2694" r:id="rId72"/>
    <p:sldId id="2707" r:id="rId73"/>
    <p:sldId id="2708" r:id="rId74"/>
    <p:sldId id="2709" r:id="rId75"/>
    <p:sldId id="2701" r:id="rId76"/>
    <p:sldId id="2322" r:id="rId77"/>
    <p:sldId id="2323" r:id="rId78"/>
    <p:sldId id="2704" r:id="rId79"/>
    <p:sldId id="2574" r:id="rId80"/>
    <p:sldId id="2678" r:id="rId81"/>
    <p:sldId id="2706" r:id="rId82"/>
    <p:sldId id="2719" r:id="rId83"/>
    <p:sldId id="2720" r:id="rId84"/>
    <p:sldId id="2721" r:id="rId85"/>
    <p:sldId id="2722" r:id="rId86"/>
    <p:sldId id="2723" r:id="rId87"/>
    <p:sldId id="2714" r:id="rId88"/>
    <p:sldId id="2818" r:id="rId89"/>
    <p:sldId id="2819" r:id="rId90"/>
    <p:sldId id="2856" r:id="rId91"/>
    <p:sldId id="2822" r:id="rId92"/>
    <p:sldId id="2823" r:id="rId93"/>
    <p:sldId id="2824" r:id="rId94"/>
    <p:sldId id="2825" r:id="rId95"/>
    <p:sldId id="2826" r:id="rId96"/>
    <p:sldId id="2827" r:id="rId97"/>
    <p:sldId id="2828" r:id="rId98"/>
    <p:sldId id="2829" r:id="rId99"/>
    <p:sldId id="2830" r:id="rId100"/>
    <p:sldId id="2831" r:id="rId101"/>
    <p:sldId id="2832" r:id="rId102"/>
    <p:sldId id="2833" r:id="rId103"/>
    <p:sldId id="2834" r:id="rId104"/>
    <p:sldId id="2835" r:id="rId105"/>
    <p:sldId id="2836" r:id="rId106"/>
    <p:sldId id="2837" r:id="rId107"/>
    <p:sldId id="2838" r:id="rId108"/>
    <p:sldId id="2839" r:id="rId109"/>
    <p:sldId id="2840" r:id="rId110"/>
    <p:sldId id="2841" r:id="rId111"/>
    <p:sldId id="2842" r:id="rId112"/>
    <p:sldId id="2843" r:id="rId113"/>
    <p:sldId id="2844" r:id="rId114"/>
    <p:sldId id="2845" r:id="rId115"/>
    <p:sldId id="2846" r:id="rId116"/>
    <p:sldId id="2847" r:id="rId117"/>
    <p:sldId id="2848" r:id="rId118"/>
    <p:sldId id="2849" r:id="rId119"/>
    <p:sldId id="2850" r:id="rId120"/>
    <p:sldId id="2851" r:id="rId121"/>
    <p:sldId id="2852" r:id="rId122"/>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7" algn="l" rtl="0" fontAlgn="base">
      <a:spcBef>
        <a:spcPct val="0"/>
      </a:spcBef>
      <a:spcAft>
        <a:spcPct val="0"/>
      </a:spcAft>
      <a:defRPr kumimoji="1" kern="1200">
        <a:solidFill>
          <a:schemeClr val="tx1"/>
        </a:solidFill>
        <a:latin typeface="Arial" charset="0"/>
        <a:ea typeface="ＭＳ Ｐゴシック" charset="-128"/>
        <a:cs typeface="+mn-cs"/>
      </a:defRPr>
    </a:lvl2pPr>
    <a:lvl3pPr marL="914293" algn="l" rtl="0" fontAlgn="base">
      <a:spcBef>
        <a:spcPct val="0"/>
      </a:spcBef>
      <a:spcAft>
        <a:spcPct val="0"/>
      </a:spcAft>
      <a:defRPr kumimoji="1" kern="1200">
        <a:solidFill>
          <a:schemeClr val="tx1"/>
        </a:solidFill>
        <a:latin typeface="Arial" charset="0"/>
        <a:ea typeface="ＭＳ Ｐゴシック" charset="-128"/>
        <a:cs typeface="+mn-cs"/>
      </a:defRPr>
    </a:lvl3pPr>
    <a:lvl4pPr marL="1371440" algn="l" rtl="0" fontAlgn="base">
      <a:spcBef>
        <a:spcPct val="0"/>
      </a:spcBef>
      <a:spcAft>
        <a:spcPct val="0"/>
      </a:spcAft>
      <a:defRPr kumimoji="1" kern="1200">
        <a:solidFill>
          <a:schemeClr val="tx1"/>
        </a:solidFill>
        <a:latin typeface="Arial" charset="0"/>
        <a:ea typeface="ＭＳ Ｐゴシック" charset="-128"/>
        <a:cs typeface="+mn-cs"/>
      </a:defRPr>
    </a:lvl4pPr>
    <a:lvl5pPr marL="1828587" algn="l" rtl="0" fontAlgn="base">
      <a:spcBef>
        <a:spcPct val="0"/>
      </a:spcBef>
      <a:spcAft>
        <a:spcPct val="0"/>
      </a:spcAft>
      <a:defRPr kumimoji="1" kern="1200">
        <a:solidFill>
          <a:schemeClr val="tx1"/>
        </a:solidFill>
        <a:latin typeface="Arial" charset="0"/>
        <a:ea typeface="ＭＳ Ｐゴシック" charset="-128"/>
        <a:cs typeface="+mn-cs"/>
      </a:defRPr>
    </a:lvl5pPr>
    <a:lvl6pPr marL="2285733" algn="l" defTabSz="914293" rtl="0" eaLnBrk="1" latinLnBrk="0" hangingPunct="1">
      <a:defRPr kumimoji="1" kern="1200">
        <a:solidFill>
          <a:schemeClr val="tx1"/>
        </a:solidFill>
        <a:latin typeface="Arial" charset="0"/>
        <a:ea typeface="ＭＳ Ｐゴシック" charset="-128"/>
        <a:cs typeface="+mn-cs"/>
      </a:defRPr>
    </a:lvl6pPr>
    <a:lvl7pPr marL="2742879" algn="l" defTabSz="914293" rtl="0" eaLnBrk="1" latinLnBrk="0" hangingPunct="1">
      <a:defRPr kumimoji="1" kern="1200">
        <a:solidFill>
          <a:schemeClr val="tx1"/>
        </a:solidFill>
        <a:latin typeface="Arial" charset="0"/>
        <a:ea typeface="ＭＳ Ｐゴシック" charset="-128"/>
        <a:cs typeface="+mn-cs"/>
      </a:defRPr>
    </a:lvl7pPr>
    <a:lvl8pPr marL="3200026" algn="l" defTabSz="914293" rtl="0" eaLnBrk="1" latinLnBrk="0" hangingPunct="1">
      <a:defRPr kumimoji="1" kern="1200">
        <a:solidFill>
          <a:schemeClr val="tx1"/>
        </a:solidFill>
        <a:latin typeface="Arial" charset="0"/>
        <a:ea typeface="ＭＳ Ｐゴシック" charset="-128"/>
        <a:cs typeface="+mn-cs"/>
      </a:defRPr>
    </a:lvl8pPr>
    <a:lvl9pPr marL="3657173" algn="l" defTabSz="914293"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289"/>
    <a:srgbClr val="FCEE9C"/>
    <a:srgbClr val="FFFF99"/>
    <a:srgbClr val="436BED"/>
    <a:srgbClr val="D6ECEE"/>
    <a:srgbClr val="E1382B"/>
    <a:srgbClr val="E65B50"/>
    <a:srgbClr val="000066"/>
    <a:srgbClr val="0033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0" autoAdjust="0"/>
    <p:restoredTop sz="97479" autoAdjust="0"/>
  </p:normalViewPr>
  <p:slideViewPr>
    <p:cSldViewPr>
      <p:cViewPr varScale="1">
        <p:scale>
          <a:sx n="120" d="100"/>
          <a:sy n="120" d="100"/>
        </p:scale>
        <p:origin x="618" y="108"/>
      </p:cViewPr>
      <p:guideLst>
        <p:guide orient="horz" pos="2160"/>
        <p:guide pos="3121"/>
      </p:guideLst>
    </p:cSldViewPr>
  </p:slideViewPr>
  <p:notesTextViewPr>
    <p:cViewPr>
      <p:scale>
        <a:sx n="100" d="100"/>
        <a:sy n="100" d="100"/>
      </p:scale>
      <p:origin x="0" y="0"/>
    </p:cViewPr>
  </p:notesTextViewPr>
  <p:sorterViewPr>
    <p:cViewPr>
      <p:scale>
        <a:sx n="90" d="100"/>
        <a:sy n="90" d="100"/>
      </p:scale>
      <p:origin x="0" y="23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handoutMaster" Target="handoutMasters/handout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349" y="0"/>
            <a:ext cx="2950263" cy="496888"/>
          </a:xfrm>
          <a:prstGeom prst="rect">
            <a:avLst/>
          </a:prstGeom>
        </p:spPr>
        <p:txBody>
          <a:bodyPr vert="horz" lIns="91432" tIns="45716" rIns="91432" bIns="45716" rtlCol="0"/>
          <a:lstStyle>
            <a:lvl1pPr algn="r">
              <a:defRPr sz="1200"/>
            </a:lvl1pPr>
          </a:lstStyle>
          <a:p>
            <a:fld id="{C84DDC26-932E-4441-AAE8-0381B097C1FB}" type="datetimeFigureOut">
              <a:rPr kumimoji="1" lang="ja-JP" altLang="en-US" smtClean="0"/>
              <a:t>2019/8/27</a:t>
            </a:fld>
            <a:endParaRPr kumimoji="1" lang="ja-JP" altLang="en-US" dirty="0"/>
          </a:p>
        </p:txBody>
      </p:sp>
      <p:sp>
        <p:nvSpPr>
          <p:cNvPr id="4" name="フッター プレースホルダー 3"/>
          <p:cNvSpPr>
            <a:spLocks noGrp="1"/>
          </p:cNvSpPr>
          <p:nvPr>
            <p:ph type="ftr" sz="quarter" idx="2"/>
          </p:nvPr>
        </p:nvSpPr>
        <p:spPr>
          <a:xfrm>
            <a:off x="1" y="9440864"/>
            <a:ext cx="2950263" cy="496887"/>
          </a:xfrm>
          <a:prstGeom prst="rect">
            <a:avLst/>
          </a:prstGeom>
        </p:spPr>
        <p:txBody>
          <a:bodyPr vert="horz" lIns="91432" tIns="45716" rIns="91432" bIns="4571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349" y="9440864"/>
            <a:ext cx="2950263" cy="496887"/>
          </a:xfrm>
          <a:prstGeom prst="rect">
            <a:avLst/>
          </a:prstGeom>
        </p:spPr>
        <p:txBody>
          <a:bodyPr vert="horz" lIns="91432" tIns="45716" rIns="91432" bIns="45716" rtlCol="0" anchor="b"/>
          <a:lstStyle>
            <a:lvl1pPr algn="r">
              <a:defRPr sz="1200"/>
            </a:lvl1pPr>
          </a:lstStyle>
          <a:p>
            <a:fld id="{3ED4BF3B-0B8A-491E-86C2-FE9C9305D7BD}" type="slidenum">
              <a:rPr kumimoji="1" lang="ja-JP" altLang="en-US" smtClean="0"/>
              <a:t>‹#›</a:t>
            </a:fld>
            <a:endParaRPr kumimoji="1" lang="ja-JP" altLang="en-US" dirty="0"/>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3855349"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ea typeface="ＭＳ Ｐゴシック" pitchFamily="50" charset="-128"/>
              </a:defRPr>
            </a:lvl1pPr>
          </a:lstStyle>
          <a:p>
            <a:pPr>
              <a:defRPr/>
            </a:pPr>
            <a:endParaRPr lang="en-US" altLang="ja-JP" dirty="0"/>
          </a:p>
        </p:txBody>
      </p:sp>
      <p:sp>
        <p:nvSpPr>
          <p:cNvPr id="122884"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199" y="4721226"/>
            <a:ext cx="5444806" cy="44719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1"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3855349"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dirty="0"/>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14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29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44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58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733" algn="l" defTabSz="914293" rtl="0" eaLnBrk="1" latinLnBrk="0" hangingPunct="1">
      <a:defRPr kumimoji="1" sz="1200" kern="1200">
        <a:solidFill>
          <a:schemeClr val="tx1"/>
        </a:solidFill>
        <a:latin typeface="+mn-lt"/>
        <a:ea typeface="+mn-ea"/>
        <a:cs typeface="+mn-cs"/>
      </a:defRPr>
    </a:lvl6pPr>
    <a:lvl7pPr marL="2742879" algn="l" defTabSz="914293" rtl="0" eaLnBrk="1" latinLnBrk="0" hangingPunct="1">
      <a:defRPr kumimoji="1" sz="1200" kern="1200">
        <a:solidFill>
          <a:schemeClr val="tx1"/>
        </a:solidFill>
        <a:latin typeface="+mn-lt"/>
        <a:ea typeface="+mn-ea"/>
        <a:cs typeface="+mn-cs"/>
      </a:defRPr>
    </a:lvl7pPr>
    <a:lvl8pPr marL="3200026" algn="l" defTabSz="914293" rtl="0" eaLnBrk="1" latinLnBrk="0" hangingPunct="1">
      <a:defRPr kumimoji="1" sz="1200" kern="1200">
        <a:solidFill>
          <a:schemeClr val="tx1"/>
        </a:solidFill>
        <a:latin typeface="+mn-lt"/>
        <a:ea typeface="+mn-ea"/>
        <a:cs typeface="+mn-cs"/>
      </a:defRPr>
    </a:lvl8pPr>
    <a:lvl9pPr marL="3657173" algn="l" defTabSz="91429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1425"/>
            <a:ext cx="4841875" cy="3352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8335F9-BAA0-4B02-8340-DAC482EF92A2}"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smtClean="0"/>
              <a:t>令和元年度相談支援従事者指導者養成研修 配布資料</a:t>
            </a:r>
            <a:endParaRPr kumimoji="1" lang="ja-JP" altLang="en-US"/>
          </a:p>
        </p:txBody>
      </p:sp>
    </p:spTree>
    <p:extLst>
      <p:ext uri="{BB962C8B-B14F-4D97-AF65-F5344CB8AC3E}">
        <p14:creationId xmlns:p14="http://schemas.microsoft.com/office/powerpoint/2010/main" val="3445413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20</a:t>
            </a:fld>
            <a:endParaRPr lang="en-US" altLang="ja-JP" dirty="0">
              <a:solidFill>
                <a:prstClr val="black"/>
              </a:solidFill>
            </a:endParaRPr>
          </a:p>
        </p:txBody>
      </p:sp>
    </p:spTree>
    <p:extLst>
      <p:ext uri="{BB962C8B-B14F-4D97-AF65-F5344CB8AC3E}">
        <p14:creationId xmlns:p14="http://schemas.microsoft.com/office/powerpoint/2010/main" val="377152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r>
              <a:rPr kumimoji="1" lang="ja-JP" altLang="en-US" dirty="0"/>
              <a:t>①－２　介護保険サービスへの移行を予定する者　→　利用終結前３ヶ月間毎月</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21</a:t>
            </a:fld>
            <a:endParaRPr lang="en-US" altLang="ja-JP" dirty="0">
              <a:solidFill>
                <a:prstClr val="black"/>
              </a:solidFill>
            </a:endParaRPr>
          </a:p>
        </p:txBody>
      </p:sp>
    </p:spTree>
    <p:extLst>
      <p:ext uri="{BB962C8B-B14F-4D97-AF65-F5344CB8AC3E}">
        <p14:creationId xmlns:p14="http://schemas.microsoft.com/office/powerpoint/2010/main" val="4240830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r>
              <a:rPr kumimoji="1" lang="ja-JP" altLang="en-US" dirty="0"/>
              <a:t>介護保険との移行期について</a:t>
            </a:r>
            <a:endParaRPr kumimoji="1" lang="en-US" altLang="ja-JP" dirty="0"/>
          </a:p>
          <a:p>
            <a:pPr rtl="0" eaLnBrk="1" fontAlgn="t" latinLnBrk="0" hangingPunct="1"/>
            <a:r>
              <a:rPr lang="ja-JP" altLang="ja-JP" b="1" dirty="0">
                <a:latin typeface="+mn-lt"/>
                <a:ea typeface="+mn-ea"/>
              </a:rPr>
              <a:t>モニタリング期間設定</a:t>
            </a:r>
            <a:endParaRPr lang="ja-JP" altLang="ja-JP" dirty="0">
              <a:latin typeface="+mn-lt"/>
              <a:ea typeface="+mn-ea"/>
            </a:endParaRPr>
          </a:p>
          <a:p>
            <a:pPr rtl="0" eaLnBrk="1" fontAlgn="t" latinLnBrk="0" hangingPunct="1"/>
            <a:r>
              <a:rPr lang="ja-JP" altLang="ja-JP" b="1" dirty="0">
                <a:latin typeface="+mn-lt"/>
                <a:ea typeface="+mn-ea"/>
              </a:rPr>
              <a:t>標準期間</a:t>
            </a:r>
            <a:endParaRPr lang="ja-JP" altLang="ja-JP" dirty="0">
              <a:latin typeface="+mn-lt"/>
              <a:ea typeface="+mn-ea"/>
            </a:endParaRPr>
          </a:p>
          <a:p>
            <a:pPr rtl="0" eaLnBrk="1" fontAlgn="t" latinLnBrk="0" hangingPunct="1"/>
            <a:r>
              <a:rPr lang="ja-JP" altLang="ja-JP" b="1" dirty="0">
                <a:latin typeface="+mn-lt"/>
                <a:ea typeface="+mn-ea"/>
              </a:rPr>
              <a:t>児者数</a:t>
            </a:r>
            <a:endParaRPr lang="ja-JP" altLang="ja-JP" dirty="0">
              <a:latin typeface="+mn-lt"/>
              <a:ea typeface="+mn-ea"/>
            </a:endParaRPr>
          </a:p>
          <a:p>
            <a:pPr rtl="0" eaLnBrk="1" fontAlgn="t" latinLnBrk="0" hangingPunct="1"/>
            <a:r>
              <a:rPr lang="ja-JP" altLang="ja-JP" b="1" dirty="0">
                <a:latin typeface="+mn-lt"/>
                <a:ea typeface="+mn-ea"/>
              </a:rPr>
              <a:t>％</a:t>
            </a:r>
            <a:endParaRPr lang="ja-JP" altLang="ja-JP" dirty="0">
              <a:latin typeface="+mn-lt"/>
              <a:ea typeface="+mn-ea"/>
            </a:endParaRPr>
          </a:p>
          <a:p>
            <a:pPr rtl="0" eaLnBrk="1" fontAlgn="t" latinLnBrk="0" hangingPunct="1"/>
            <a:r>
              <a:rPr lang="ja-JP" altLang="ja-JP" dirty="0">
                <a:latin typeface="+mn-lt"/>
                <a:ea typeface="+mn-ea"/>
              </a:rPr>
              <a:t>②　ア　以下の者　　　　</a:t>
            </a:r>
            <a:r>
              <a:rPr lang="en-US" altLang="ja-JP" dirty="0">
                <a:latin typeface="+mn-lt"/>
                <a:ea typeface="+mn-ea"/>
              </a:rPr>
              <a:t>7.2</a:t>
            </a:r>
            <a:r>
              <a:rPr lang="ja-JP" altLang="ja-JP" dirty="0">
                <a:latin typeface="+mn-lt"/>
                <a:ea typeface="+mn-ea"/>
              </a:rPr>
              <a:t>万人</a:t>
            </a:r>
            <a:r>
              <a:rPr lang="ja-JP" altLang="en-US" dirty="0">
                <a:latin typeface="+mn-lt"/>
                <a:ea typeface="+mn-ea"/>
              </a:rPr>
              <a:t>　</a:t>
            </a:r>
            <a:r>
              <a:rPr lang="en-US" altLang="ja-JP" dirty="0">
                <a:latin typeface="+mn-lt"/>
                <a:ea typeface="+mn-ea"/>
              </a:rPr>
              <a:t>10</a:t>
            </a:r>
            <a:r>
              <a:rPr lang="ja-JP" altLang="ja-JP" dirty="0">
                <a:latin typeface="+mn-lt"/>
                <a:ea typeface="+mn-ea"/>
              </a:rPr>
              <a:t>％</a:t>
            </a:r>
          </a:p>
          <a:p>
            <a:pPr rtl="0" eaLnBrk="1" fontAlgn="t" latinLnBrk="0" hangingPunct="1"/>
            <a:r>
              <a:rPr lang="ja-JP" altLang="ja-JP" dirty="0">
                <a:latin typeface="+mn-lt"/>
                <a:ea typeface="+mn-ea"/>
              </a:rPr>
              <a:t>②　イ　以下の者　　　　</a:t>
            </a:r>
            <a:r>
              <a:rPr lang="ja-JP" altLang="en-US" dirty="0">
                <a:latin typeface="+mn-lt"/>
                <a:ea typeface="+mn-ea"/>
              </a:rPr>
              <a:t>３</a:t>
            </a:r>
            <a:r>
              <a:rPr lang="ja-JP" altLang="ja-JP" dirty="0">
                <a:latin typeface="+mn-lt"/>
                <a:ea typeface="+mn-ea"/>
              </a:rPr>
              <a:t>ヶ月ごとに一回以上</a:t>
            </a:r>
            <a:r>
              <a:rPr lang="ja-JP" altLang="en-US" dirty="0">
                <a:latin typeface="+mn-lt"/>
                <a:ea typeface="+mn-ea"/>
              </a:rPr>
              <a:t>　</a:t>
            </a:r>
            <a:r>
              <a:rPr lang="en-US" altLang="ja-JP" dirty="0">
                <a:latin typeface="+mn-lt"/>
                <a:ea typeface="+mn-ea"/>
              </a:rPr>
              <a:t>19</a:t>
            </a:r>
            <a:r>
              <a:rPr lang="ja-JP" altLang="ja-JP" dirty="0">
                <a:latin typeface="+mn-lt"/>
                <a:ea typeface="+mn-ea"/>
              </a:rPr>
              <a:t>．</a:t>
            </a:r>
            <a:r>
              <a:rPr lang="en-US" altLang="ja-JP" dirty="0">
                <a:latin typeface="+mn-lt"/>
                <a:ea typeface="+mn-ea"/>
              </a:rPr>
              <a:t>2</a:t>
            </a:r>
            <a:r>
              <a:rPr lang="ja-JP" altLang="ja-JP" dirty="0">
                <a:latin typeface="+mn-lt"/>
                <a:ea typeface="+mn-ea"/>
              </a:rPr>
              <a:t>万人</a:t>
            </a:r>
            <a:r>
              <a:rPr lang="ja-JP" altLang="en-US" dirty="0">
                <a:latin typeface="+mn-lt"/>
                <a:ea typeface="+mn-ea"/>
              </a:rPr>
              <a:t>　</a:t>
            </a:r>
            <a:r>
              <a:rPr lang="en-US" altLang="ja-JP" dirty="0">
                <a:latin typeface="+mn-lt"/>
                <a:ea typeface="+mn-ea"/>
              </a:rPr>
              <a:t>26.9</a:t>
            </a:r>
            <a:r>
              <a:rPr lang="ja-JP" altLang="ja-JP" dirty="0">
                <a:latin typeface="+mn-lt"/>
                <a:ea typeface="+mn-ea"/>
              </a:rPr>
              <a:t>％</a:t>
            </a:r>
          </a:p>
          <a:p>
            <a:pPr rtl="0" eaLnBrk="1" fontAlgn="auto" latinLnBrk="0" hangingPunct="1"/>
            <a:r>
              <a:rPr lang="ja-JP" altLang="ja-JP" dirty="0">
                <a:latin typeface="+mn-lt"/>
                <a:ea typeface="+mn-ea"/>
              </a:rPr>
              <a:t>②　ウ　ア・イ以外の者　　　</a:t>
            </a:r>
            <a:r>
              <a:rPr lang="en-US" altLang="ja-JP" dirty="0">
                <a:latin typeface="+mn-lt"/>
                <a:ea typeface="+mn-ea"/>
              </a:rPr>
              <a:t>6</a:t>
            </a:r>
            <a:r>
              <a:rPr lang="ja-JP" altLang="ja-JP" dirty="0">
                <a:latin typeface="+mn-lt"/>
                <a:ea typeface="+mn-ea"/>
              </a:rPr>
              <a:t>ヶ月ごとに</a:t>
            </a:r>
            <a:r>
              <a:rPr lang="ja-JP" altLang="en-US" dirty="0">
                <a:latin typeface="+mn-lt"/>
                <a:ea typeface="+mn-ea"/>
              </a:rPr>
              <a:t>　</a:t>
            </a:r>
            <a:r>
              <a:rPr lang="ja-JP" altLang="ja-JP" dirty="0">
                <a:latin typeface="+mn-lt"/>
                <a:ea typeface="+mn-ea"/>
              </a:rPr>
              <a:t>一回以上</a:t>
            </a:r>
            <a:r>
              <a:rPr lang="ja-JP" altLang="en-US" dirty="0">
                <a:latin typeface="+mn-lt"/>
                <a:ea typeface="+mn-ea"/>
              </a:rPr>
              <a:t>　</a:t>
            </a:r>
            <a:r>
              <a:rPr lang="en-US" altLang="ja-JP" dirty="0">
                <a:latin typeface="+mn-lt"/>
                <a:ea typeface="+mn-ea"/>
              </a:rPr>
              <a:t>33.9</a:t>
            </a:r>
            <a:r>
              <a:rPr lang="ja-JP" altLang="ja-JP" dirty="0">
                <a:latin typeface="+mn-lt"/>
                <a:ea typeface="+mn-ea"/>
              </a:rPr>
              <a:t>万人</a:t>
            </a:r>
            <a:r>
              <a:rPr lang="ja-JP" altLang="en-US" dirty="0">
                <a:latin typeface="+mn-lt"/>
                <a:ea typeface="+mn-ea"/>
              </a:rPr>
              <a:t>　</a:t>
            </a:r>
            <a:r>
              <a:rPr lang="en-US" altLang="ja-JP" dirty="0">
                <a:latin typeface="+mn-lt"/>
                <a:ea typeface="+mn-ea"/>
              </a:rPr>
              <a:t>46</a:t>
            </a:r>
            <a:r>
              <a:rPr lang="ja-JP" altLang="ja-JP" dirty="0">
                <a:latin typeface="+mn-lt"/>
                <a:ea typeface="+mn-ea"/>
              </a:rPr>
              <a:t>％</a:t>
            </a:r>
          </a:p>
          <a:p>
            <a:pPr rtl="0" eaLnBrk="1" fontAlgn="t" latinLnBrk="0" hangingPunct="1"/>
            <a:r>
              <a:rPr lang="ja-JP" altLang="ja-JP" dirty="0">
                <a:latin typeface="+mn-lt"/>
                <a:ea typeface="+mn-ea"/>
              </a:rPr>
              <a:t>③　の者</a:t>
            </a:r>
            <a:r>
              <a:rPr lang="ja-JP" altLang="en-US" dirty="0">
                <a:latin typeface="+mn-lt"/>
                <a:ea typeface="+mn-ea"/>
              </a:rPr>
              <a:t>　　</a:t>
            </a:r>
            <a:r>
              <a:rPr lang="en-US" altLang="ja-JP" dirty="0">
                <a:latin typeface="+mn-lt"/>
                <a:ea typeface="+mn-ea"/>
              </a:rPr>
              <a:t>12.4</a:t>
            </a:r>
            <a:r>
              <a:rPr lang="ja-JP" altLang="ja-JP" dirty="0">
                <a:latin typeface="+mn-lt"/>
                <a:ea typeface="+mn-ea"/>
              </a:rPr>
              <a:t>万人</a:t>
            </a:r>
            <a:r>
              <a:rPr lang="ja-JP" altLang="en-US" dirty="0">
                <a:latin typeface="+mn-lt"/>
                <a:ea typeface="+mn-ea"/>
              </a:rPr>
              <a:t>　　</a:t>
            </a:r>
            <a:r>
              <a:rPr lang="en-US" altLang="ja-JP" dirty="0">
                <a:latin typeface="+mn-lt"/>
                <a:ea typeface="+mn-ea"/>
              </a:rPr>
              <a:t>17</a:t>
            </a:r>
            <a:r>
              <a:rPr lang="ja-JP" altLang="ja-JP" dirty="0">
                <a:latin typeface="+mn-lt"/>
                <a:ea typeface="+mn-ea"/>
              </a:rPr>
              <a:t>％</a:t>
            </a:r>
          </a:p>
          <a:p>
            <a:pPr rtl="0" eaLnBrk="1" fontAlgn="t" latinLnBrk="0" hangingPunct="1"/>
            <a:r>
              <a:rPr lang="ja-JP" altLang="ja-JP" dirty="0">
                <a:latin typeface="+mn-lt"/>
                <a:ea typeface="+mn-ea"/>
              </a:rPr>
              <a:t>④　の者　</a:t>
            </a:r>
            <a:r>
              <a:rPr lang="ja-JP" altLang="en-US" dirty="0">
                <a:latin typeface="+mn-lt"/>
                <a:ea typeface="+mn-ea"/>
              </a:rPr>
              <a:t>　　</a:t>
            </a:r>
            <a:r>
              <a:rPr lang="en-US" altLang="ja-JP" dirty="0">
                <a:latin typeface="+mn-lt"/>
                <a:ea typeface="+mn-ea"/>
              </a:rPr>
              <a:t>0.07</a:t>
            </a:r>
            <a:r>
              <a:rPr lang="ja-JP" altLang="ja-JP" dirty="0">
                <a:latin typeface="+mn-lt"/>
                <a:ea typeface="+mn-ea"/>
              </a:rPr>
              <a:t>万人</a:t>
            </a:r>
            <a:r>
              <a:rPr lang="ja-JP" altLang="en-US" dirty="0">
                <a:latin typeface="+mn-lt"/>
                <a:ea typeface="+mn-ea"/>
              </a:rPr>
              <a:t>　</a:t>
            </a:r>
            <a:r>
              <a:rPr lang="en-US" altLang="ja-JP" dirty="0">
                <a:latin typeface="+mn-lt"/>
                <a:ea typeface="+mn-ea"/>
              </a:rPr>
              <a:t>0.1</a:t>
            </a:r>
            <a:r>
              <a:rPr lang="ja-JP" altLang="ja-JP" dirty="0">
                <a:latin typeface="+mn-lt"/>
                <a:ea typeface="+mn-ea"/>
              </a:rPr>
              <a:t>％</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22</a:t>
            </a:fld>
            <a:endParaRPr lang="en-US" altLang="ja-JP" dirty="0">
              <a:solidFill>
                <a:prstClr val="black"/>
              </a:solidFill>
            </a:endParaRPr>
          </a:p>
        </p:txBody>
      </p:sp>
    </p:spTree>
    <p:extLst>
      <p:ext uri="{BB962C8B-B14F-4D97-AF65-F5344CB8AC3E}">
        <p14:creationId xmlns:p14="http://schemas.microsoft.com/office/powerpoint/2010/main" val="424083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xfrm>
            <a:off x="715963" y="746125"/>
            <a:ext cx="5378450" cy="3724275"/>
          </a:xfrm>
          <a:noFill/>
          <a:ln>
            <a:solidFill>
              <a:srgbClr val="000000"/>
            </a:solidFill>
            <a:miter lim="800000"/>
            <a:headEnd/>
            <a:tailEnd/>
          </a:ln>
        </p:spPr>
      </p:sp>
      <p:sp>
        <p:nvSpPr>
          <p:cNvPr id="880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ea typeface="ＭＳ Ｐ明朝" pitchFamily="18" charset="-128"/>
            </a:endParaRPr>
          </a:p>
        </p:txBody>
      </p:sp>
      <p:sp>
        <p:nvSpPr>
          <p:cNvPr id="77828" name="スライド番号プレースホルダ 3"/>
          <p:cNvSpPr>
            <a:spLocks noGrp="1"/>
          </p:cNvSpPr>
          <p:nvPr>
            <p:ph type="sldNum" sz="quarter" idx="5"/>
          </p:nvPr>
        </p:nvSpPr>
        <p:spPr/>
        <p:txBody>
          <a:bodyPr/>
          <a:lstStyle/>
          <a:p>
            <a:pPr defTabSz="871146">
              <a:defRPr/>
            </a:pPr>
            <a:fld id="{2BA23D3F-3A7F-4EF6-A98B-515F39B60422}" type="slidenum">
              <a:rPr lang="ja-JP" altLang="en-US" smtClean="0">
                <a:solidFill>
                  <a:srgbClr val="000000"/>
                </a:solidFill>
              </a:rPr>
              <a:pPr defTabSz="871146">
                <a:defRPr/>
              </a:pPr>
              <a:t>25</a:t>
            </a:fld>
            <a:endParaRPr lang="ja-JP" altLang="en-US" dirty="0" smtClean="0">
              <a:solidFill>
                <a:srgbClr val="000000"/>
              </a:solidFill>
            </a:endParaRPr>
          </a:p>
        </p:txBody>
      </p:sp>
    </p:spTree>
    <p:extLst>
      <p:ext uri="{BB962C8B-B14F-4D97-AF65-F5344CB8AC3E}">
        <p14:creationId xmlns:p14="http://schemas.microsoft.com/office/powerpoint/2010/main" val="207086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61094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27</a:t>
            </a:fld>
            <a:endParaRPr lang="en-US" altLang="ja-JP" dirty="0">
              <a:solidFill>
                <a:prstClr val="black"/>
              </a:solidFill>
            </a:endParaRPr>
          </a:p>
        </p:txBody>
      </p:sp>
    </p:spTree>
    <p:extLst>
      <p:ext uri="{BB962C8B-B14F-4D97-AF65-F5344CB8AC3E}">
        <p14:creationId xmlns:p14="http://schemas.microsoft.com/office/powerpoint/2010/main" val="377152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29</a:t>
            </a:fld>
            <a:endParaRPr lang="en-US" altLang="ja-JP" dirty="0">
              <a:solidFill>
                <a:prstClr val="black"/>
              </a:solidFill>
            </a:endParaRPr>
          </a:p>
        </p:txBody>
      </p:sp>
    </p:spTree>
    <p:extLst>
      <p:ext uri="{BB962C8B-B14F-4D97-AF65-F5344CB8AC3E}">
        <p14:creationId xmlns:p14="http://schemas.microsoft.com/office/powerpoint/2010/main" val="3771522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r>
              <a:rPr lang="ja-JP" altLang="en-US" sz="1400" dirty="0"/>
              <a:t>〇　セルフプランの話。</a:t>
            </a:r>
            <a:endParaRPr lang="en-US" altLang="ja-JP" sz="1400" dirty="0"/>
          </a:p>
          <a:p>
            <a:r>
              <a:rPr lang="ja-JP" altLang="en-US" sz="1400" dirty="0"/>
              <a:t>　・　自己決定の観点から、セルフプランが一番望ましいとは思っている。</a:t>
            </a:r>
            <a:endParaRPr lang="en-US" altLang="ja-JP" sz="1400" dirty="0"/>
          </a:p>
          <a:p>
            <a:r>
              <a:rPr lang="ja-JP" altLang="en-US" sz="1400" dirty="0"/>
              <a:t>　・　一方、そうもいかないことが現実。十分な情報提供や、意思決定を行う上での支援等を専門的な観点から行うことがどうしても必要になってくる。</a:t>
            </a:r>
            <a:endParaRPr lang="en-US" altLang="ja-JP" sz="1400" dirty="0"/>
          </a:p>
          <a:p>
            <a:r>
              <a:rPr lang="ja-JP" altLang="en-US" sz="1400" dirty="0"/>
              <a:t>→　しかし、「悪い言い方をすれば、」それにあぐらをかいて、相談支援の体制を整備しようとせずに本人の意思を意図的に誘導する市町村があるという噂はいつも聞いている。そこで、（計画相談を進めてほしいという事務連絡を出す中でそれならセルフプラン、という自治体が出てくることも考えて、）セルフプランを受けつける際の基本的な考え方として厚労省としての見解を示した。これは、法的拘束力の無い「技術的助言」であり、最終的には市町村（都道府県）の判断ではあるが、是非とも適切な方向に進めてほしいと考えている。</a:t>
            </a:r>
            <a:endParaRPr lang="en-US" altLang="ja-JP" sz="1400"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46</a:t>
            </a:fld>
            <a:endParaRPr lang="en-US" altLang="ja-JP" dirty="0">
              <a:solidFill>
                <a:prstClr val="black"/>
              </a:solidFill>
            </a:endParaRPr>
          </a:p>
        </p:txBody>
      </p:sp>
    </p:spTree>
    <p:extLst>
      <p:ext uri="{BB962C8B-B14F-4D97-AF65-F5344CB8AC3E}">
        <p14:creationId xmlns:p14="http://schemas.microsoft.com/office/powerpoint/2010/main" val="1288092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7538" y="423863"/>
            <a:ext cx="3984625" cy="2759075"/>
          </a:xfrm>
        </p:spPr>
      </p:sp>
      <p:sp>
        <p:nvSpPr>
          <p:cNvPr id="3" name="ノート プレースホルダー 2"/>
          <p:cNvSpPr>
            <a:spLocks noGrp="1"/>
          </p:cNvSpPr>
          <p:nvPr>
            <p:ph type="body" idx="1"/>
          </p:nvPr>
        </p:nvSpPr>
        <p:spPr>
          <a:xfrm>
            <a:off x="595288" y="3291338"/>
            <a:ext cx="5904656" cy="5901879"/>
          </a:xfrm>
        </p:spPr>
        <p:txBody>
          <a:bodyPr/>
          <a:lstStyle/>
          <a:p>
            <a:r>
              <a:rPr lang="ja-JP" altLang="en-US" sz="1400" dirty="0"/>
              <a:t>〇　今回の事務連絡の中で、現場の方々に取材をして、計画相談が進まない理由とどのようにすれば進むのかについて、①プロセスの工夫②市町村に配慮してもらいたいことに整理した。</a:t>
            </a:r>
            <a:endParaRPr lang="en-US" altLang="ja-JP" sz="1400" dirty="0"/>
          </a:p>
          <a:p>
            <a:r>
              <a:rPr lang="ja-JP" altLang="en-US" sz="1400" dirty="0"/>
              <a:t>○　また、その中で、計画相談支援等において、必ず相談支援専門員が自ら行わなければならない業務として、基準省令の規定を踏まえて、</a:t>
            </a:r>
          </a:p>
          <a:p>
            <a:r>
              <a:rPr lang="ja-JP" altLang="en-US" sz="1400" dirty="0"/>
              <a:t>・居宅等への訪問による利用者等に対するアセスメントの実施</a:t>
            </a:r>
          </a:p>
          <a:p>
            <a:r>
              <a:rPr lang="ja-JP" altLang="en-US" sz="1400" dirty="0"/>
              <a:t>・利用者等へのサービス等利用計画案等やサービス等利用計画等の説明</a:t>
            </a:r>
          </a:p>
          <a:p>
            <a:r>
              <a:rPr lang="ja-JP" altLang="en-US" sz="1400" dirty="0"/>
              <a:t>・サービス担当者会議におけるサービス担当者への説明・意見の聴取</a:t>
            </a:r>
          </a:p>
          <a:p>
            <a:r>
              <a:rPr lang="ja-JP" altLang="en-US" sz="1400" dirty="0"/>
              <a:t>の３点を明示した上で、その他の補助業務（例：面談のためのスケジュール調整、記録のワープロ打ち、書類整理等）については、各業務に対する習熟度等も勘案した上で、管理者の判断に基づき各事業所において補助職員に行わせることも可能であることを初めて示したところである。</a:t>
            </a:r>
            <a:endParaRPr lang="en-US" altLang="ja-JP" sz="1400" dirty="0"/>
          </a:p>
          <a:p>
            <a:r>
              <a:rPr lang="ja-JP" altLang="en-US" sz="1400" dirty="0"/>
              <a:t>→　なお、これまで、相談支援事業所における補助業務の扱いについては、明文で示してきたことがなかったため、今回このような形でお示ししたことについてあらぬ「誤解」が広がらないか心配もある。</a:t>
            </a:r>
            <a:endParaRPr lang="en-US" altLang="ja-JP" sz="1400" dirty="0"/>
          </a:p>
          <a:p>
            <a:r>
              <a:rPr lang="ja-JP" altLang="en-US" sz="1400" dirty="0"/>
              <a:t>　事実、この事務連絡に関連して、計画相談を補助職員に行わせて相談支援専門員は監修するだけという方法を認めるのか、という問い合わせがあった。</a:t>
            </a:r>
            <a:endParaRPr lang="en-US" altLang="ja-JP" sz="1400" dirty="0"/>
          </a:p>
          <a:p>
            <a:r>
              <a:rPr lang="ja-JP" altLang="en-US" sz="1400" dirty="0"/>
              <a:t>　これについては、今回の事務連絡は、各事業所において業務効率化を図るための助けとして、相談支援専門員が自ら行うべき業務を基準省令等を参考に示し、他の部分はケースバイケース、ということを明確化したものであり、補助職員の業務範囲を従来の考え方から広げたわけではなく、ましてや丸投げを許容したものではないので、よろしくお願いしたい。</a:t>
            </a:r>
            <a:endParaRPr lang="en-US" altLang="ja-JP" sz="1400" dirty="0"/>
          </a:p>
          <a:p>
            <a:endParaRPr lang="en-US" altLang="ja-JP" sz="1400" dirty="0"/>
          </a:p>
          <a:p>
            <a:endParaRPr lang="en-US" altLang="ja-JP" sz="1400" dirty="0"/>
          </a:p>
          <a:p>
            <a:endParaRPr lang="en-US" altLang="ja-JP" sz="1400" dirty="0"/>
          </a:p>
          <a:p>
            <a:r>
              <a:rPr lang="ja-JP" altLang="en-US" sz="1400" dirty="0"/>
              <a:t>〇　また、関連事項として、「１人の相談支援専門員が対応できる契約者数やモニタリング頻度はどの程度を想定しているか」というご質問をよくいただく。高齢者のケアマネは決まっているのではないか、そこを決めないと事業所と人員配置がくめないという指摘があることも承知しているが、国としては現時点においてお尋ねの点については標準的な数は示していない。</a:t>
            </a:r>
            <a:endParaRPr lang="en-US" altLang="ja-JP" sz="1400" dirty="0"/>
          </a:p>
          <a:p>
            <a:r>
              <a:rPr lang="ja-JP" altLang="en-US" sz="1400" dirty="0"/>
              <a:t>　これは障害者のケアマネジメントを行う上で、１人ひとりにかかる業務負担の度合いに非常に開きがある中、特定の数を示してしまうと市町村レベルで硬直的に運用されてしまう可能性を危惧しているからである。今後、個々のケースの情報が集約できて、ある程度標準的なものをお示しできる時が来るとは思うが、現時点ではまだまだ難しいと思っている。</a:t>
            </a:r>
            <a:endParaRPr lang="en-US" altLang="ja-JP" sz="1400" dirty="0"/>
          </a:p>
          <a:p>
            <a:r>
              <a:rPr lang="ja-JP" altLang="en-US" sz="1400" dirty="0"/>
              <a:t>〇　また、「モニタリング頻度」については、個別ケースについて参考事例をお示ししているが、本当は、本音ではこれもお示ししたくなかったもの。当然、個々の利用者の状況によって柔軟に判断すべきものといつも申し上げているが、国が示している以上の設定は一切しないとしている市区町村もいることは承知している。それは我々の本意ではないことは付言しておく。</a:t>
            </a:r>
            <a:endParaRPr lang="en-US" altLang="ja-JP" sz="1400"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47</a:t>
            </a:fld>
            <a:endParaRPr lang="en-US" altLang="ja-JP" dirty="0">
              <a:solidFill>
                <a:prstClr val="black"/>
              </a:solidFill>
            </a:endParaRPr>
          </a:p>
        </p:txBody>
      </p:sp>
    </p:spTree>
    <p:extLst>
      <p:ext uri="{BB962C8B-B14F-4D97-AF65-F5344CB8AC3E}">
        <p14:creationId xmlns:p14="http://schemas.microsoft.com/office/powerpoint/2010/main" val="1789400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a:xfrm>
            <a:off x="709613" y="744538"/>
            <a:ext cx="5387975" cy="3730625"/>
          </a:xfrm>
          <a:ln/>
        </p:spPr>
      </p:sp>
      <p:sp>
        <p:nvSpPr>
          <p:cNvPr id="78851" name="ノート プレースホルダ 2"/>
          <p:cNvSpPr>
            <a:spLocks noGrp="1"/>
          </p:cNvSpPr>
          <p:nvPr>
            <p:ph type="body" idx="1"/>
          </p:nvPr>
        </p:nvSpPr>
        <p:spPr>
          <a:noFill/>
          <a:ln/>
        </p:spPr>
        <p:txBody>
          <a:bodyPr/>
          <a:lstStyle/>
          <a:p>
            <a:r>
              <a:rPr lang="ja-JP" altLang="en-US" dirty="0" smtClean="0">
                <a:ea typeface="ＭＳ Ｐ明朝" charset="-128"/>
              </a:rPr>
              <a:t>引っ張りだし、受け止める支援</a:t>
            </a:r>
          </a:p>
        </p:txBody>
      </p:sp>
      <p:sp>
        <p:nvSpPr>
          <p:cNvPr id="2" name="スライド番号プレースホルダー 1"/>
          <p:cNvSpPr>
            <a:spLocks noGrp="1"/>
          </p:cNvSpPr>
          <p:nvPr>
            <p:ph type="sldNum" sz="quarter" idx="10"/>
          </p:nvPr>
        </p:nvSpPr>
        <p:spPr/>
        <p:txBody>
          <a:bodyPr/>
          <a:lstStyle/>
          <a:p>
            <a:pPr>
              <a:defRPr/>
            </a:pPr>
            <a:fld id="{9037E017-C4CE-4A86-8903-C7A029BF502A}" type="slidenum">
              <a:rPr lang="en-US" altLang="ja-JP" smtClean="0"/>
              <a:pPr>
                <a:defRPr/>
              </a:pPr>
              <a:t>50</a:t>
            </a:fld>
            <a:endParaRPr lang="en-US"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5BD4904-88E3-4337-B015-69759E71499F}" type="slidenum">
              <a:rPr kumimoji="1" lang="ja-JP" altLang="en-US" smtClean="0"/>
              <a:t>2</a:t>
            </a:fld>
            <a:endParaRPr kumimoji="1" lang="ja-JP" altLang="en-US"/>
          </a:p>
        </p:txBody>
      </p:sp>
    </p:spTree>
    <p:extLst>
      <p:ext uri="{BB962C8B-B14F-4D97-AF65-F5344CB8AC3E}">
        <p14:creationId xmlns:p14="http://schemas.microsoft.com/office/powerpoint/2010/main" val="3388896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xfrm>
            <a:off x="709613" y="744538"/>
            <a:ext cx="5387975" cy="3730625"/>
          </a:xfrm>
          <a:ln/>
        </p:spPr>
      </p:sp>
      <p:sp>
        <p:nvSpPr>
          <p:cNvPr id="79875" name="ノート プレースホルダ 2"/>
          <p:cNvSpPr>
            <a:spLocks noGrp="1"/>
          </p:cNvSpPr>
          <p:nvPr>
            <p:ph type="body" idx="1"/>
          </p:nvPr>
        </p:nvSpPr>
        <p:spPr>
          <a:noFill/>
          <a:ln/>
        </p:spPr>
        <p:txBody>
          <a:bodyPr/>
          <a:lstStyle/>
          <a:p>
            <a:r>
              <a:rPr lang="ja-JP" altLang="en-US" dirty="0" smtClean="0">
                <a:ea typeface="ＭＳ Ｐ明朝" charset="-128"/>
              </a:rPr>
              <a:t>地域定着支援の更新について</a:t>
            </a:r>
            <a:endParaRPr lang="en-US" altLang="ja-JP" dirty="0" smtClean="0">
              <a:ea typeface="ＭＳ Ｐ明朝" charset="-128"/>
            </a:endParaRPr>
          </a:p>
          <a:p>
            <a:r>
              <a:rPr lang="ja-JP" altLang="en-US" dirty="0" smtClean="0">
                <a:ea typeface="ＭＳ Ｐ明朝" charset="-128"/>
              </a:rPr>
              <a:t>どのサービスについても同様であるが、モニタリングにおいて継続の必要性について明確にしておく必要がある。</a:t>
            </a:r>
          </a:p>
        </p:txBody>
      </p:sp>
      <p:sp>
        <p:nvSpPr>
          <p:cNvPr id="2" name="スライド番号プレースホルダー 1"/>
          <p:cNvSpPr>
            <a:spLocks noGrp="1"/>
          </p:cNvSpPr>
          <p:nvPr>
            <p:ph type="sldNum" sz="quarter" idx="10"/>
          </p:nvPr>
        </p:nvSpPr>
        <p:spPr/>
        <p:txBody>
          <a:bodyPr/>
          <a:lstStyle/>
          <a:p>
            <a:pPr>
              <a:defRPr/>
            </a:pPr>
            <a:fld id="{9037E017-C4CE-4A86-8903-C7A029BF502A}" type="slidenum">
              <a:rPr lang="en-US" altLang="ja-JP" smtClean="0"/>
              <a:pPr>
                <a:defRPr/>
              </a:pPr>
              <a:t>51</a:t>
            </a:fld>
            <a:endParaRPr lang="en-US" altLang="ja-JP"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xfrm>
            <a:off x="709613" y="744538"/>
            <a:ext cx="5387975" cy="3730625"/>
          </a:xfrm>
          <a:ln/>
        </p:spPr>
      </p:sp>
      <p:sp>
        <p:nvSpPr>
          <p:cNvPr id="80899"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2" name="スライド番号プレースホルダー 1"/>
          <p:cNvSpPr>
            <a:spLocks noGrp="1"/>
          </p:cNvSpPr>
          <p:nvPr>
            <p:ph type="sldNum" sz="quarter" idx="10"/>
          </p:nvPr>
        </p:nvSpPr>
        <p:spPr/>
        <p:txBody>
          <a:bodyPr/>
          <a:lstStyle/>
          <a:p>
            <a:pPr>
              <a:defRPr/>
            </a:pPr>
            <a:fld id="{9037E017-C4CE-4A86-8903-C7A029BF502A}" type="slidenum">
              <a:rPr lang="en-US" altLang="ja-JP" smtClean="0"/>
              <a:pPr>
                <a:defRPr/>
              </a:pPr>
              <a:t>52</a:t>
            </a:fld>
            <a:endParaRPr lang="en-US" altLang="ja-JP"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60</a:t>
            </a:fld>
            <a:endParaRPr lang="en-US" altLang="ja-JP" dirty="0">
              <a:solidFill>
                <a:prstClr val="black"/>
              </a:solidFill>
            </a:endParaRPr>
          </a:p>
        </p:txBody>
      </p:sp>
    </p:spTree>
    <p:extLst>
      <p:ext uri="{BB962C8B-B14F-4D97-AF65-F5344CB8AC3E}">
        <p14:creationId xmlns:p14="http://schemas.microsoft.com/office/powerpoint/2010/main" val="1223503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61</a:t>
            </a:fld>
            <a:endParaRPr lang="en-US" altLang="ja-JP" dirty="0">
              <a:solidFill>
                <a:prstClr val="black"/>
              </a:solidFill>
            </a:endParaRPr>
          </a:p>
        </p:txBody>
      </p:sp>
    </p:spTree>
    <p:extLst>
      <p:ext uri="{BB962C8B-B14F-4D97-AF65-F5344CB8AC3E}">
        <p14:creationId xmlns:p14="http://schemas.microsoft.com/office/powerpoint/2010/main" val="444694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76</a:t>
            </a:fld>
            <a:endParaRPr lang="en-US" altLang="ja-JP" dirty="0">
              <a:solidFill>
                <a:prstClr val="black"/>
              </a:solidFill>
            </a:endParaRPr>
          </a:p>
        </p:txBody>
      </p:sp>
      <p:sp>
        <p:nvSpPr>
          <p:cNvPr id="5" name="ノート プレースホルダー 4"/>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185595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77</a:t>
            </a:fld>
            <a:endParaRPr lang="en-US" altLang="ja-JP" dirty="0">
              <a:solidFill>
                <a:prstClr val="black"/>
              </a:solidFill>
            </a:endParaRPr>
          </a:p>
        </p:txBody>
      </p:sp>
    </p:spTree>
    <p:extLst>
      <p:ext uri="{BB962C8B-B14F-4D97-AF65-F5344CB8AC3E}">
        <p14:creationId xmlns:p14="http://schemas.microsoft.com/office/powerpoint/2010/main" val="416054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xfrm>
            <a:off x="714375" y="746125"/>
            <a:ext cx="5380038" cy="3725863"/>
          </a:xfrm>
          <a:ln/>
        </p:spPr>
      </p:sp>
      <p:sp>
        <p:nvSpPr>
          <p:cNvPr id="92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extLst>
      <p:ext uri="{BB962C8B-B14F-4D97-AF65-F5344CB8AC3E}">
        <p14:creationId xmlns:p14="http://schemas.microsoft.com/office/powerpoint/2010/main" val="2921417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A405C2F-10CD-42F1-A9C6-F0FC491D9C23}" type="slidenum">
              <a:rPr lang="en-US" altLang="ja-JP" smtClean="0">
                <a:ea typeface="ＭＳ Ｐゴシック" charset="-128"/>
              </a:rPr>
              <a:pPr/>
              <a:t>93</a:t>
            </a:fld>
            <a:endParaRPr lang="en-US" altLang="ja-JP" dirty="0" smtClean="0">
              <a:ea typeface="ＭＳ Ｐゴシック" charset="-128"/>
            </a:endParaRPr>
          </a:p>
        </p:txBody>
      </p:sp>
      <p:sp>
        <p:nvSpPr>
          <p:cNvPr id="22531" name="Rectangle 2"/>
          <p:cNvSpPr>
            <a:spLocks noGrp="1" noRot="1" noChangeAspect="1" noChangeArrowheads="1" noTextEdit="1"/>
          </p:cNvSpPr>
          <p:nvPr>
            <p:ph type="sldImg"/>
          </p:nvPr>
        </p:nvSpPr>
        <p:spPr>
          <a:xfrm>
            <a:off x="714375" y="746125"/>
            <a:ext cx="5381625" cy="3725863"/>
          </a:xfrm>
          <a:ln/>
        </p:spPr>
      </p:sp>
      <p:sp>
        <p:nvSpPr>
          <p:cNvPr id="22532" name="Rectangle 3"/>
          <p:cNvSpPr>
            <a:spLocks noGrp="1" noChangeArrowheads="1"/>
          </p:cNvSpPr>
          <p:nvPr>
            <p:ph type="body" idx="1"/>
          </p:nvPr>
        </p:nvSpPr>
        <p:spPr>
          <a:noFill/>
          <a:ln/>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476946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xfrm>
            <a:off x="714375" y="746125"/>
            <a:ext cx="5381625" cy="3725863"/>
          </a:xfrm>
          <a:ln/>
        </p:spPr>
      </p:sp>
      <p:sp>
        <p:nvSpPr>
          <p:cNvPr id="23555"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23556" name="スライド番号プレースホルダ 3"/>
          <p:cNvSpPr>
            <a:spLocks noGrp="1"/>
          </p:cNvSpPr>
          <p:nvPr>
            <p:ph type="sldNum" sz="quarter" idx="5"/>
          </p:nvPr>
        </p:nvSpPr>
        <p:spPr>
          <a:noFill/>
        </p:spPr>
        <p:txBody>
          <a:bodyPr/>
          <a:lstStyle/>
          <a:p>
            <a:fld id="{2265B46F-4AAB-4D13-A2CA-EEB2ED788A56}" type="slidenum">
              <a:rPr lang="en-US" altLang="ja-JP" smtClean="0">
                <a:ea typeface="ＭＳ Ｐゴシック" charset="-128"/>
              </a:rPr>
              <a:pPr/>
              <a:t>95</a:t>
            </a:fld>
            <a:endParaRPr lang="en-US" altLang="ja-JP" dirty="0" smtClean="0">
              <a:ea typeface="ＭＳ Ｐゴシック" charset="-128"/>
            </a:endParaRPr>
          </a:p>
        </p:txBody>
      </p:sp>
    </p:spTree>
    <p:extLst>
      <p:ext uri="{BB962C8B-B14F-4D97-AF65-F5344CB8AC3E}">
        <p14:creationId xmlns:p14="http://schemas.microsoft.com/office/powerpoint/2010/main" val="2013864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2950"/>
            <a:ext cx="5383212"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3D0D03-380A-4002-BBFC-DA2D1F74DEF2}" type="slidenum">
              <a:rPr lang="en-US" altLang="ja-JP" smtClean="0">
                <a:solidFill>
                  <a:prstClr val="black"/>
                </a:solidFill>
              </a:rPr>
              <a:pPr/>
              <a:t>99</a:t>
            </a:fld>
            <a:endParaRPr lang="en-US" altLang="ja-JP" dirty="0">
              <a:solidFill>
                <a:prstClr val="black"/>
              </a:solidFill>
            </a:endParaRPr>
          </a:p>
        </p:txBody>
      </p:sp>
    </p:spTree>
    <p:extLst>
      <p:ext uri="{BB962C8B-B14F-4D97-AF65-F5344CB8AC3E}">
        <p14:creationId xmlns:p14="http://schemas.microsoft.com/office/powerpoint/2010/main" val="592983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3</a:t>
            </a:fld>
            <a:endParaRPr kumimoji="1" lang="ja-JP" altLang="en-US"/>
          </a:p>
        </p:txBody>
      </p:sp>
    </p:spTree>
    <p:extLst>
      <p:ext uri="{BB962C8B-B14F-4D97-AF65-F5344CB8AC3E}">
        <p14:creationId xmlns:p14="http://schemas.microsoft.com/office/powerpoint/2010/main" val="1773380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100</a:t>
            </a:fld>
            <a:endParaRPr lang="en-US" altLang="ja-JP"/>
          </a:p>
        </p:txBody>
      </p:sp>
    </p:spTree>
    <p:extLst>
      <p:ext uri="{BB962C8B-B14F-4D97-AF65-F5344CB8AC3E}">
        <p14:creationId xmlns:p14="http://schemas.microsoft.com/office/powerpoint/2010/main" val="153502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5BD4904-88E3-4337-B015-69759E71499F}" type="slidenum">
              <a:rPr kumimoji="1" lang="ja-JP" altLang="en-US" smtClean="0"/>
              <a:t>4</a:t>
            </a:fld>
            <a:endParaRPr kumimoji="1" lang="ja-JP" altLang="en-US"/>
          </a:p>
        </p:txBody>
      </p:sp>
    </p:spTree>
    <p:extLst>
      <p:ext uri="{BB962C8B-B14F-4D97-AF65-F5344CB8AC3E}">
        <p14:creationId xmlns:p14="http://schemas.microsoft.com/office/powerpoint/2010/main" val="905482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14375" y="746125"/>
            <a:ext cx="5380038" cy="3725863"/>
          </a:xfrm>
          <a:ln/>
        </p:spPr>
      </p:sp>
      <p:sp>
        <p:nvSpPr>
          <p:cNvPr id="123907"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ea typeface="ＭＳ Ｐゴシック" charset="-128"/>
              </a:rPr>
              <a:pPr/>
              <a:t>7</a:t>
            </a:fld>
            <a:endParaRPr lang="en-US" altLang="ja-JP" dirty="0"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a:xfrm>
            <a:off x="714375" y="746125"/>
            <a:ext cx="5380038" cy="3725863"/>
          </a:xfrm>
          <a:ln/>
        </p:spPr>
      </p:sp>
      <p:sp>
        <p:nvSpPr>
          <p:cNvPr id="124931" name="ノート プレースホルダ 2"/>
          <p:cNvSpPr>
            <a:spLocks noGrp="1"/>
          </p:cNvSpPr>
          <p:nvPr>
            <p:ph type="body" idx="1"/>
          </p:nvPr>
        </p:nvSpPr>
        <p:spPr>
          <a:noFill/>
          <a:ln/>
        </p:spPr>
        <p:txBody>
          <a:bodyPr/>
          <a:lstStyle/>
          <a:p>
            <a:endParaRPr lang="ja-JP" altLang="en-US" dirty="0">
              <a:ea typeface="ＭＳ Ｐ明朝" charset="-128"/>
            </a:endParaRPr>
          </a:p>
        </p:txBody>
      </p:sp>
      <p:sp>
        <p:nvSpPr>
          <p:cNvPr id="124932" name="スライド番号プレースホルダ 4"/>
          <p:cNvSpPr>
            <a:spLocks noGrp="1"/>
          </p:cNvSpPr>
          <p:nvPr>
            <p:ph type="sldNum" sz="quarter" idx="5"/>
          </p:nvPr>
        </p:nvSpPr>
        <p:spPr>
          <a:noFill/>
        </p:spPr>
        <p:txBody>
          <a:bodyPr/>
          <a:lstStyle/>
          <a:p>
            <a:fld id="{7BCC29E9-D025-4E03-A036-15FAB901BC0E}" type="slidenum">
              <a:rPr lang="en-US" altLang="ja-JP" smtClean="0">
                <a:ea typeface="ＭＳ Ｐゴシック" charset="-128"/>
              </a:rPr>
              <a:pPr/>
              <a:t>9</a:t>
            </a:fld>
            <a:endParaRPr lang="en-US" altLang="ja-JP" dirty="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A779C2-0A19-4BDB-9CDE-A36ADDDEC3D9}" type="slidenum">
              <a:rPr kumimoji="1" lang="ja-JP" altLang="en-US" smtClean="0"/>
              <a:t>12</a:t>
            </a:fld>
            <a:endParaRPr kumimoji="1" lang="ja-JP" altLang="en-US" dirty="0"/>
          </a:p>
        </p:txBody>
      </p:sp>
    </p:spTree>
    <p:extLst>
      <p:ext uri="{BB962C8B-B14F-4D97-AF65-F5344CB8AC3E}">
        <p14:creationId xmlns:p14="http://schemas.microsoft.com/office/powerpoint/2010/main" val="235267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spect="1" noChangeArrowheads="1" noTextEdit="1"/>
          </p:cNvSpPr>
          <p:nvPr>
            <p:ph type="sldImg"/>
          </p:nvPr>
        </p:nvSpPr>
        <p:spPr>
          <a:xfrm>
            <a:off x="714375" y="746125"/>
            <a:ext cx="5381625" cy="3725863"/>
          </a:xfrm>
          <a:ln/>
        </p:spPr>
      </p:sp>
      <p:sp>
        <p:nvSpPr>
          <p:cNvPr id="87044" name="Rectangle 3"/>
          <p:cNvSpPr>
            <a:spLocks noGrp="1" noChangeArrowheads="1"/>
          </p:cNvSpPr>
          <p:nvPr>
            <p:ph type="body" idx="1"/>
          </p:nvPr>
        </p:nvSpPr>
        <p:spPr>
          <a:xfrm>
            <a:off x="906678" y="4719640"/>
            <a:ext cx="4993851" cy="4473575"/>
          </a:xfrm>
          <a:noFill/>
          <a:ln/>
        </p:spPr>
        <p:txBody>
          <a:bodyPr/>
          <a:lstStyle/>
          <a:p>
            <a:endParaRPr lang="ja-JP" altLang="ja-JP" dirty="0" smtClean="0">
              <a:ea typeface="ＭＳ Ｐ明朝" charset="-128"/>
            </a:endParaRPr>
          </a:p>
        </p:txBody>
      </p:sp>
    </p:spTree>
    <p:extLst>
      <p:ext uri="{BB962C8B-B14F-4D97-AF65-F5344CB8AC3E}">
        <p14:creationId xmlns:p14="http://schemas.microsoft.com/office/powerpoint/2010/main" val="229621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91C29F3-6A3A-4ED3-87DD-190008DCF418}" type="slidenum">
              <a:rPr kumimoji="1" lang="ja-JP" altLang="en-US" smtClean="0"/>
              <a:t>18</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226089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79" y="609600"/>
            <a:ext cx="8420101"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dirty="0"/>
          </a:p>
        </p:txBody>
      </p:sp>
      <p:sp>
        <p:nvSpPr>
          <p:cNvPr id="4" name="Rectangle 5"/>
          <p:cNvSpPr>
            <a:spLocks noGrp="1" noChangeArrowheads="1"/>
          </p:cNvSpPr>
          <p:nvPr>
            <p:ph type="ftr" sz="quarter" idx="11"/>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dirty="0"/>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sz="1400">
                <a:solidFill>
                  <a:srgbClr val="000000"/>
                </a:solidFill>
                <a:latin typeface="ＭＳ Ｐゴシック"/>
              </a:defRPr>
            </a:lvl1pPr>
          </a:lstStyle>
          <a:p>
            <a:pPr>
              <a:defRPr/>
            </a:pPr>
            <a:fld id="{ACB748A7-5FAB-4F13-8F2A-20487A5D7F1A}" type="slidenum">
              <a:rPr lang="en-US" altLang="ja-JP"/>
              <a:pPr>
                <a:defRPr/>
              </a:pPr>
              <a:t>‹#›</a:t>
            </a:fld>
            <a:endParaRPr lang="en-US" altLang="ja-JP" dirty="0"/>
          </a:p>
        </p:txBody>
      </p:sp>
    </p:spTree>
    <p:extLst>
      <p:ext uri="{BB962C8B-B14F-4D97-AF65-F5344CB8AC3E}">
        <p14:creationId xmlns:p14="http://schemas.microsoft.com/office/powerpoint/2010/main" val="234274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1" y="4407139"/>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21" y="2906722"/>
            <a:ext cx="8420101"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9" indent="0" algn="ctr">
              <a:buNone/>
              <a:defRPr>
                <a:solidFill>
                  <a:schemeClr val="tx1">
                    <a:tint val="75000"/>
                  </a:schemeClr>
                </a:solidFill>
              </a:defRPr>
            </a:lvl2pPr>
            <a:lvl3pPr marL="914137" indent="0" algn="ctr">
              <a:buNone/>
              <a:defRPr>
                <a:solidFill>
                  <a:schemeClr val="tx1">
                    <a:tint val="75000"/>
                  </a:schemeClr>
                </a:solidFill>
              </a:defRPr>
            </a:lvl3pPr>
            <a:lvl4pPr marL="1371206" indent="0" algn="ctr">
              <a:buNone/>
              <a:defRPr>
                <a:solidFill>
                  <a:schemeClr val="tx1">
                    <a:tint val="75000"/>
                  </a:schemeClr>
                </a:solidFill>
              </a:defRPr>
            </a:lvl4pPr>
            <a:lvl5pPr marL="1828276"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3" indent="0" algn="ctr">
              <a:buNone/>
              <a:defRPr>
                <a:solidFill>
                  <a:schemeClr val="tx1">
                    <a:tint val="75000"/>
                  </a:schemeClr>
                </a:solidFill>
              </a:defRPr>
            </a:lvl8pPr>
            <a:lvl9pPr marL="3656552"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0D1272D-BA75-4345-8628-E1D217C642E8}"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53942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5BFF21B-9345-49ED-9334-74DFB50F92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80963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0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9" indent="0">
              <a:buNone/>
              <a:defRPr sz="1800">
                <a:solidFill>
                  <a:schemeClr val="tx1">
                    <a:tint val="75000"/>
                  </a:schemeClr>
                </a:solidFill>
              </a:defRPr>
            </a:lvl2pPr>
            <a:lvl3pPr marL="914137" indent="0">
              <a:buNone/>
              <a:defRPr sz="1600">
                <a:solidFill>
                  <a:schemeClr val="tx1">
                    <a:tint val="75000"/>
                  </a:schemeClr>
                </a:solidFill>
              </a:defRPr>
            </a:lvl3pPr>
            <a:lvl4pPr marL="1371206" indent="0">
              <a:buNone/>
              <a:defRPr sz="1400">
                <a:solidFill>
                  <a:schemeClr val="tx1">
                    <a:tint val="75000"/>
                  </a:schemeClr>
                </a:solidFill>
              </a:defRPr>
            </a:lvl4pPr>
            <a:lvl5pPr marL="1828276" indent="0">
              <a:buNone/>
              <a:defRPr sz="1400">
                <a:solidFill>
                  <a:schemeClr val="tx1">
                    <a:tint val="75000"/>
                  </a:schemeClr>
                </a:solidFill>
              </a:defRPr>
            </a:lvl5pPr>
            <a:lvl6pPr marL="2285345" indent="0">
              <a:buNone/>
              <a:defRPr sz="1400">
                <a:solidFill>
                  <a:schemeClr val="tx1">
                    <a:tint val="75000"/>
                  </a:schemeClr>
                </a:solidFill>
              </a:defRPr>
            </a:lvl6pPr>
            <a:lvl7pPr marL="2742412" indent="0">
              <a:buNone/>
              <a:defRPr sz="1400">
                <a:solidFill>
                  <a:schemeClr val="tx1">
                    <a:tint val="75000"/>
                  </a:schemeClr>
                </a:solidFill>
              </a:defRPr>
            </a:lvl7pPr>
            <a:lvl8pPr marL="3199483" indent="0">
              <a:buNone/>
              <a:defRPr sz="1400">
                <a:solidFill>
                  <a:schemeClr val="tx1">
                    <a:tint val="75000"/>
                  </a:schemeClr>
                </a:solidFill>
              </a:defRPr>
            </a:lvl8pPr>
            <a:lvl9pPr marL="3656552"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E46B09C-48C2-40D9-B5E9-08C562BF4E7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45816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731BB40-9287-45E6-9B55-7AC0E7723B4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4115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A661729B-1782-4281-BD45-72C5E367634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17934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9E32103-5BE0-4781-9897-3DE67B5D8560}"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21061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19DF512-2E2F-4F8D-98F2-8ED0EFA968D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86703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2"/>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11"/>
            <a:ext cx="3259006" cy="4691063"/>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DD2E7F1F-4F64-4FF1-8456-DA67EEAEB77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53836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069" indent="0">
              <a:buNone/>
              <a:defRPr sz="2800"/>
            </a:lvl2pPr>
            <a:lvl3pPr marL="914137" indent="0">
              <a:buNone/>
              <a:defRPr sz="2400"/>
            </a:lvl3pPr>
            <a:lvl4pPr marL="1371206" indent="0">
              <a:buNone/>
              <a:defRPr sz="2000"/>
            </a:lvl4pPr>
            <a:lvl5pPr marL="1828276" indent="0">
              <a:buNone/>
              <a:defRPr sz="2000"/>
            </a:lvl5pPr>
            <a:lvl6pPr marL="2285345" indent="0">
              <a:buNone/>
              <a:defRPr sz="2000"/>
            </a:lvl6pPr>
            <a:lvl7pPr marL="2742412" indent="0">
              <a:buNone/>
              <a:defRPr sz="2000"/>
            </a:lvl7pPr>
            <a:lvl8pPr marL="3199483" indent="0">
              <a:buNone/>
              <a:defRPr sz="2000"/>
            </a:lvl8pPr>
            <a:lvl9pPr marL="3656552"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C35224A-5458-4F22-B5A2-81063144A3C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317721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F5AEE08-9858-4DD8-8D37-00DC58E9BA0D}"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60204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4"/>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B9D375-C1C1-4C9B-AF56-B77096FF263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0694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5"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1"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299"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38456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4964"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1E457E58-6B06-4798-8352-5D5C8AE39DA2}"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5363"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6FC928DA-FA54-417E-A97F-36F482F18555}"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47"/>
            <a:ext cx="2311400" cy="365125"/>
          </a:xfrm>
          <a:prstGeom prst="rect">
            <a:avLst/>
          </a:prstGeom>
        </p:spPr>
        <p:txBody>
          <a:bodyPr vert="horz" lIns="91414" tIns="45707" rIns="91414" bIns="45707" rtlCol="0" anchor="ctr"/>
          <a:lstStyle>
            <a:lvl1pPr algn="l"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47"/>
            <a:ext cx="3136900" cy="365125"/>
          </a:xfrm>
          <a:prstGeom prst="rect">
            <a:avLst/>
          </a:prstGeom>
        </p:spPr>
        <p:txBody>
          <a:bodyPr vert="horz" lIns="91414" tIns="45707" rIns="91414" bIns="45707" rtlCol="0" anchor="ctr"/>
          <a:lstStyle>
            <a:lvl1pPr algn="ctr"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0" y="6356447"/>
            <a:ext cx="2311400" cy="365125"/>
          </a:xfrm>
          <a:prstGeom prst="rect">
            <a:avLst/>
          </a:prstGeom>
        </p:spPr>
        <p:txBody>
          <a:bodyPr vert="horz" lIns="91414" tIns="45707" rIns="91414" bIns="45707" rtlCol="0" anchor="ctr"/>
          <a:lstStyle>
            <a:lvl1pPr algn="r" defTabSz="914137" fontAlgn="auto">
              <a:spcBef>
                <a:spcPts val="0"/>
              </a:spcBef>
              <a:spcAft>
                <a:spcPts val="0"/>
              </a:spcAft>
              <a:defRPr sz="1200">
                <a:solidFill>
                  <a:schemeClr val="tx1">
                    <a:tint val="75000"/>
                  </a:schemeClr>
                </a:solidFill>
                <a:latin typeface="+mn-lt"/>
                <a:ea typeface="+mn-ea"/>
              </a:defRPr>
            </a:lvl1pPr>
          </a:lstStyle>
          <a:p>
            <a:pPr>
              <a:defRPr/>
            </a:pPr>
            <a:fld id="{1CA55EC6-D587-41CD-A8C6-07D2FA097D4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76636414"/>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Lst>
  <p:hf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7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4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17"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86"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37" rtl="0" eaLnBrk="1" latinLnBrk="0" hangingPunct="1">
        <a:defRPr kumimoji="1" sz="1800" kern="1200">
          <a:solidFill>
            <a:schemeClr val="tx1"/>
          </a:solidFill>
          <a:latin typeface="+mn-lt"/>
          <a:ea typeface="+mn-ea"/>
          <a:cs typeface="+mn-cs"/>
        </a:defRPr>
      </a:lvl1pPr>
      <a:lvl2pPr marL="457069" algn="l" defTabSz="914137" rtl="0" eaLnBrk="1" latinLnBrk="0" hangingPunct="1">
        <a:defRPr kumimoji="1" sz="1800" kern="1200">
          <a:solidFill>
            <a:schemeClr val="tx1"/>
          </a:solidFill>
          <a:latin typeface="+mn-lt"/>
          <a:ea typeface="+mn-ea"/>
          <a:cs typeface="+mn-cs"/>
        </a:defRPr>
      </a:lvl2pPr>
      <a:lvl3pPr marL="914137" algn="l" defTabSz="914137" rtl="0" eaLnBrk="1" latinLnBrk="0" hangingPunct="1">
        <a:defRPr kumimoji="1" sz="1800" kern="1200">
          <a:solidFill>
            <a:schemeClr val="tx1"/>
          </a:solidFill>
          <a:latin typeface="+mn-lt"/>
          <a:ea typeface="+mn-ea"/>
          <a:cs typeface="+mn-cs"/>
        </a:defRPr>
      </a:lvl3pPr>
      <a:lvl4pPr marL="1371206" algn="l" defTabSz="914137" rtl="0" eaLnBrk="1" latinLnBrk="0" hangingPunct="1">
        <a:defRPr kumimoji="1" sz="1800" kern="1200">
          <a:solidFill>
            <a:schemeClr val="tx1"/>
          </a:solidFill>
          <a:latin typeface="+mn-lt"/>
          <a:ea typeface="+mn-ea"/>
          <a:cs typeface="+mn-cs"/>
        </a:defRPr>
      </a:lvl4pPr>
      <a:lvl5pPr marL="1828276" algn="l" defTabSz="914137" rtl="0" eaLnBrk="1" latinLnBrk="0" hangingPunct="1">
        <a:defRPr kumimoji="1" sz="1800" kern="1200">
          <a:solidFill>
            <a:schemeClr val="tx1"/>
          </a:solidFill>
          <a:latin typeface="+mn-lt"/>
          <a:ea typeface="+mn-ea"/>
          <a:cs typeface="+mn-cs"/>
        </a:defRPr>
      </a:lvl5pPr>
      <a:lvl6pPr marL="2285345" algn="l" defTabSz="914137" rtl="0" eaLnBrk="1" latinLnBrk="0" hangingPunct="1">
        <a:defRPr kumimoji="1" sz="1800" kern="1200">
          <a:solidFill>
            <a:schemeClr val="tx1"/>
          </a:solidFill>
          <a:latin typeface="+mn-lt"/>
          <a:ea typeface="+mn-ea"/>
          <a:cs typeface="+mn-cs"/>
        </a:defRPr>
      </a:lvl6pPr>
      <a:lvl7pPr marL="2742412" algn="l" defTabSz="914137" rtl="0" eaLnBrk="1" latinLnBrk="0" hangingPunct="1">
        <a:defRPr kumimoji="1" sz="1800" kern="1200">
          <a:solidFill>
            <a:schemeClr val="tx1"/>
          </a:solidFill>
          <a:latin typeface="+mn-lt"/>
          <a:ea typeface="+mn-ea"/>
          <a:cs typeface="+mn-cs"/>
        </a:defRPr>
      </a:lvl7pPr>
      <a:lvl8pPr marL="3199483" algn="l" defTabSz="914137" rtl="0" eaLnBrk="1" latinLnBrk="0" hangingPunct="1">
        <a:defRPr kumimoji="1" sz="1800" kern="1200">
          <a:solidFill>
            <a:schemeClr val="tx1"/>
          </a:solidFill>
          <a:latin typeface="+mn-lt"/>
          <a:ea typeface="+mn-ea"/>
          <a:cs typeface="+mn-cs"/>
        </a:defRPr>
      </a:lvl8pPr>
      <a:lvl9pPr marL="3656552" algn="l" defTabSz="91413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3.bp.blogspot.com/-uDbbmVh8-4E/VYJca1wow7I/AAAAAAAAuYk/cL226VdZRag/s800/medical_tan_kyuuin.png" TargetMode="External"/><Relationship Id="rId18" Type="http://schemas.openxmlformats.org/officeDocument/2006/relationships/image" Target="../media/image9.png"/><Relationship Id="rId3" Type="http://schemas.openxmlformats.org/officeDocument/2006/relationships/image" Target="../media/image1.png"/><Relationship Id="rId21" Type="http://schemas.openxmlformats.org/officeDocument/2006/relationships/image" Target="../media/image11.png"/><Relationship Id="rId7" Type="http://schemas.openxmlformats.org/officeDocument/2006/relationships/hyperlink" Target="http://2.bp.blogspot.com/-7m-bFYa9sb0/WIW-RAPQ_qI/AAAAAAABBT4/3nCD2XmWY34yU4Mrp658dhSjPSqxzX4WACLcB/s800/osyaberi_man.png" TargetMode="External"/><Relationship Id="rId12" Type="http://schemas.openxmlformats.org/officeDocument/2006/relationships/image" Target="../media/image6.png"/><Relationship Id="rId17" Type="http://schemas.openxmlformats.org/officeDocument/2006/relationships/hyperlink" Target="http://3.bp.blogspot.com/-8WbBhyReQKo/Uab3xxYp6iI/AAAAAAAAUUw/BHsx6LZZw38/s800/counselor.png" TargetMode="External"/><Relationship Id="rId2" Type="http://schemas.openxmlformats.org/officeDocument/2006/relationships/hyperlink" Target="http://3.bp.blogspot.com/-RRuAXgHcHq8/WK7ehCg1TSI/AAAAAAABB8s/bUTaUQpAPRswCOIWrZ7qvNp_L72yFUCRQCLcB/s800/banzai_people.png" TargetMode="External"/><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3.bp.blogspot.com/-pn_H1nkvh3s/Uj_2I1hiUXI/AAAAAAAAX7E/jNz7aF2W0rc/s800/hospital_taiin.png" TargetMode="External"/><Relationship Id="rId5" Type="http://schemas.openxmlformats.org/officeDocument/2006/relationships/hyperlink" Target="http://4.bp.blogspot.com/-_uiP7snuyhA/Us_Ng2k41sI/AAAAAAAAdK8/DBs2ee1iNPo/s800/kaisya_nakayoshi.png" TargetMode="External"/><Relationship Id="rId15" Type="http://schemas.openxmlformats.org/officeDocument/2006/relationships/hyperlink" Target="http://3.bp.blogspot.com/-iItEfPY8JB4/WD_cczjUSiI/AAAAAAABAGc/wAUAlWc63lMDgLCL7lphVunXSaGXtZajwCLcB/s800/enkaku_iryou_woman.png" TargetMode="External"/><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hyperlink" Target="http://1.bp.blogspot.com/-jJuDwUj_bPE/WD_caizvgrI/AAAAAAABAFk/9eCzU7NWXFMOPHUXQ58kUEn_CVoqsP7cACLcB/s800/writing_businesswoman3_cry.png" TargetMode="External"/><Relationship Id="rId4" Type="http://schemas.openxmlformats.org/officeDocument/2006/relationships/image" Target="../media/image2.png"/><Relationship Id="rId9" Type="http://schemas.openxmlformats.org/officeDocument/2006/relationships/hyperlink" Target="http://2.bp.blogspot.com/-fypO2KLmFOk/UZSs38pknYI/AAAAAAAAS_c/LEtjCXa9N5Y/s800/business_kaigi.png" TargetMode="External"/><Relationship Id="rId14" Type="http://schemas.openxmlformats.org/officeDocument/2006/relationships/image" Target="../media/image7.png"/><Relationship Id="rId22" Type="http://schemas.openxmlformats.org/officeDocument/2006/relationships/hyperlink" Target="http://3.bp.blogspot.com/-GtZiHcg_jC8/WbidEQCmC3I/AAAAAAABGkM/k_1TIKA1irkF8jrdkyh8oc_6ZtONgbf6ACLcBGAs/s800/writing_businessman1_smile.pn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4.bp.blogspot.com/-OdiJTRSpoyo/V2vXp7B4WPI/AAAAAAAA74A/tP5y-qSY5EY9nTYyzVAknVAvfRqtheupQCLcB/s800/building_house8.png" TargetMode="External"/><Relationship Id="rId3" Type="http://schemas.openxmlformats.org/officeDocument/2006/relationships/hyperlink" Target="http://2.bp.blogspot.com/-ohl41tIW1a0/V2vXoJN4eVI/AAAAAAAA73w/jMiHgV4uFrgQNfjgG9hVSo_5ObhPc0qVACLcB/s800/building_house3.png" TargetMode="External"/><Relationship Id="rId7" Type="http://schemas.openxmlformats.org/officeDocument/2006/relationships/image" Target="../media/image15.png"/><Relationship Id="rId2" Type="http://schemas.openxmlformats.org/officeDocument/2006/relationships/hyperlink" Target="http://1.bp.blogspot.com/-f4cRl6azU08/V9vCGWazNAI/AAAAAAAA97c/x4V132XbBqkKlIgZoRyKZqsRNEVFBGYnwCLcB/s800/company_character2_wakai.png"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2.bp.blogspot.com/-CcPxqR5ZwmU/U0pTZFbJGMI/AAAAAAAAfKA/fizLuwMlaH4/s800/tatemono_kaigo_shisetsu.png" TargetMode="External"/><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wmf"/><Relationship Id="rId5" Type="http://schemas.openxmlformats.org/officeDocument/2006/relationships/image" Target="../media/image22.png"/><Relationship Id="rId10" Type="http://schemas.microsoft.com/office/2007/relationships/hdphoto" Target="../media/hdphoto1.wdp"/><Relationship Id="rId4" Type="http://schemas.openxmlformats.org/officeDocument/2006/relationships/image" Target="../media/image21.png"/><Relationship Id="rId9"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p:cNvSpPr>
            <a:spLocks noGrp="1"/>
          </p:cNvSpPr>
          <p:nvPr>
            <p:ph type="ftr" sz="quarter" idx="11"/>
          </p:nvPr>
        </p:nvSpPr>
        <p:spPr>
          <a:xfrm>
            <a:off x="381000" y="6491262"/>
            <a:ext cx="9144000" cy="365125"/>
          </a:xfrm>
        </p:spPr>
        <p:txBody>
          <a:bodyPr/>
          <a:lstStyle/>
          <a:p>
            <a:r>
              <a:rPr kumimoji="1" lang="zh-TW" altLang="en-US" smtClean="0"/>
              <a:t>令和元年度相談支援従事者指導者養成研修 配布資料</a:t>
            </a:r>
            <a:endParaRPr kumimoji="1" lang="ja-JP" altLang="en-US"/>
          </a:p>
        </p:txBody>
      </p:sp>
      <p:sp>
        <p:nvSpPr>
          <p:cNvPr id="2" name="タイトル 1"/>
          <p:cNvSpPr>
            <a:spLocks noGrp="1"/>
          </p:cNvSpPr>
          <p:nvPr>
            <p:ph type="ctrTitle" idx="4294967295"/>
          </p:nvPr>
        </p:nvSpPr>
        <p:spPr>
          <a:xfrm>
            <a:off x="1073051" y="2708920"/>
            <a:ext cx="7840389" cy="1224136"/>
          </a:xfrm>
        </p:spPr>
        <p:txBody>
          <a:bodyPr>
            <a:normAutofit/>
          </a:bodyPr>
          <a:lstStyle/>
          <a:p>
            <a:r>
              <a:rPr lang="ja-JP" altLang="en-US" sz="3200">
                <a:latin typeface="ＭＳ Ｐゴシック" panose="020B0600070205080204" pitchFamily="50" charset="-128"/>
              </a:rPr>
              <a:t>障害者総合支援法及び児童福祉法における相談支援</a:t>
            </a:r>
            <a:r>
              <a:rPr lang="en-US" altLang="ja-JP" sz="3200">
                <a:latin typeface="ＭＳ Ｐゴシック" panose="020B0600070205080204" pitchFamily="50" charset="-128"/>
              </a:rPr>
              <a:t>(</a:t>
            </a:r>
            <a:r>
              <a:rPr lang="ja-JP" altLang="en-US" sz="3200">
                <a:latin typeface="ＭＳ Ｐゴシック" panose="020B0600070205080204" pitchFamily="50" charset="-128"/>
              </a:rPr>
              <a:t>サービス提供</a:t>
            </a:r>
            <a:r>
              <a:rPr lang="en-US" altLang="ja-JP" sz="3200">
                <a:latin typeface="ＭＳ Ｐゴシック" panose="020B0600070205080204" pitchFamily="50" charset="-128"/>
              </a:rPr>
              <a:t>)</a:t>
            </a:r>
            <a:r>
              <a:rPr lang="ja-JP" altLang="en-US" sz="3200">
                <a:latin typeface="ＭＳ Ｐゴシック" panose="020B0600070205080204" pitchFamily="50" charset="-128"/>
              </a:rPr>
              <a:t>の基本</a:t>
            </a:r>
            <a:endParaRPr lang="ja-JP" altLang="en-US" sz="3200">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278096" y="249795"/>
            <a:ext cx="6112197" cy="369332"/>
          </a:xfrm>
          <a:prstGeom prst="rect">
            <a:avLst/>
          </a:prstGeom>
          <a:noFill/>
        </p:spPr>
        <p:txBody>
          <a:bodyPr wrap="square" rtlCol="0">
            <a:spAutoFit/>
          </a:bodyPr>
          <a:lstStyle/>
          <a:p>
            <a:r>
              <a:rPr lang="ja-JP" altLang="en-US"/>
              <a:t>令和元年度 相談支援従事者指導者養成研修</a:t>
            </a:r>
          </a:p>
        </p:txBody>
      </p:sp>
      <p:sp>
        <p:nvSpPr>
          <p:cNvPr id="10" name="テキスト ボックス 9"/>
          <p:cNvSpPr txBox="1"/>
          <p:nvPr/>
        </p:nvSpPr>
        <p:spPr>
          <a:xfrm>
            <a:off x="1064568" y="2060848"/>
            <a:ext cx="6112197" cy="461665"/>
          </a:xfrm>
          <a:prstGeom prst="rect">
            <a:avLst/>
          </a:prstGeom>
          <a:noFill/>
        </p:spPr>
        <p:txBody>
          <a:bodyPr wrap="square" rtlCol="0">
            <a:spAutoFit/>
          </a:bodyPr>
          <a:lstStyle/>
          <a:p>
            <a:r>
              <a:rPr lang="ja-JP" altLang="en-US" sz="2400">
                <a:latin typeface="ＭＳ Ｐゴシック" panose="020B0600070205080204" pitchFamily="50" charset="-128"/>
                <a:ea typeface="ＭＳ Ｐゴシック" panose="020B0600070205080204" pitchFamily="50" charset="-128"/>
              </a:rPr>
              <a:t>初任者研修</a:t>
            </a:r>
            <a:r>
              <a:rPr lang="ja-JP" altLang="en-US" sz="2400" smtClean="0">
                <a:latin typeface="ＭＳ Ｐゴシック" panose="020B0600070205080204" pitchFamily="50" charset="-128"/>
                <a:ea typeface="ＭＳ Ｐゴシック" panose="020B0600070205080204" pitchFamily="50" charset="-128"/>
              </a:rPr>
              <a:t>講義５</a:t>
            </a:r>
            <a:endParaRPr lang="ja-JP" altLang="en-US" sz="240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00788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r>
              <a:rPr lang="en-US" altLang="ja-JP" sz="3600" dirty="0" smtClean="0"/>
              <a:t>Ⅰ</a:t>
            </a:r>
            <a:r>
              <a:rPr lang="ja-JP" altLang="en-US" sz="3600" dirty="0" smtClean="0"/>
              <a:t>　相談支援事業について</a:t>
            </a:r>
            <a:endParaRPr lang="ja-JP" altLang="en-US" sz="3600" dirty="0" smtClean="0">
              <a:solidFill>
                <a:schemeClr val="tx1"/>
              </a:solidFill>
            </a:endParaRP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10</a:t>
            </a:fld>
            <a:endParaRPr lang="en-US" altLang="ja-JP" dirty="0"/>
          </a:p>
        </p:txBody>
      </p:sp>
    </p:spTree>
    <p:extLst>
      <p:ext uri="{BB962C8B-B14F-4D97-AF65-F5344CB8AC3E}">
        <p14:creationId xmlns:p14="http://schemas.microsoft.com/office/powerpoint/2010/main" val="196675886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55786" y="498158"/>
            <a:ext cx="3928666"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latin typeface="ＭＳ Ｐゴシック 本文"/>
                <a:ea typeface="ＤＨＰ特太ゴシック体" pitchFamily="2" charset="-128"/>
              </a:rPr>
              <a:t>○ </a:t>
            </a:r>
            <a:r>
              <a:rPr lang="ja-JP" altLang="en-US" sz="1600" b="1" u="sng" dirty="0" smtClean="0">
                <a:solidFill>
                  <a:srgbClr val="000000"/>
                </a:solidFill>
                <a:latin typeface="ＭＳ Ｐゴシック 本文"/>
                <a:ea typeface="ＤＨＰ特太ゴシック体" pitchFamily="2" charset="-128"/>
              </a:rPr>
              <a:t>対象者</a:t>
            </a:r>
            <a:endParaRPr lang="en-US" altLang="ja-JP" sz="1600" b="1" u="sng" dirty="0">
              <a:solidFill>
                <a:srgbClr val="000000"/>
              </a:solidFill>
              <a:latin typeface="ＭＳ Ｐゴシック 本文"/>
              <a:ea typeface="ＤＨＰ特太ゴシック体" pitchFamily="2" charset="-128"/>
            </a:endParaRPr>
          </a:p>
        </p:txBody>
      </p:sp>
      <p:sp>
        <p:nvSpPr>
          <p:cNvPr id="17412" name="Text Box 2"/>
          <p:cNvSpPr txBox="1">
            <a:spLocks noChangeArrowheads="1"/>
          </p:cNvSpPr>
          <p:nvPr/>
        </p:nvSpPr>
        <p:spPr bwMode="auto">
          <a:xfrm>
            <a:off x="-38397" y="1629494"/>
            <a:ext cx="2399109"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7413" name="Text Box 2"/>
          <p:cNvSpPr txBox="1">
            <a:spLocks noChangeArrowheads="1"/>
          </p:cNvSpPr>
          <p:nvPr/>
        </p:nvSpPr>
        <p:spPr bwMode="auto">
          <a:xfrm>
            <a:off x="6924849" y="1628800"/>
            <a:ext cx="2708671"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2" name="正方形/長方形 21"/>
          <p:cNvSpPr/>
          <p:nvPr/>
        </p:nvSpPr>
        <p:spPr>
          <a:xfrm>
            <a:off x="100226" y="814809"/>
            <a:ext cx="9705548" cy="813991"/>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一般</a:t>
            </a:r>
            <a:r>
              <a:rPr lang="ja-JP" altLang="en-US" sz="1200" dirty="0">
                <a:solidFill>
                  <a:srgbClr val="000000"/>
                </a:solidFill>
                <a:latin typeface="HGPｺﾞｼｯｸM" pitchFamily="50" charset="-128"/>
                <a:ea typeface="HGPｺﾞｼｯｸM" pitchFamily="50" charset="-128"/>
              </a:rPr>
              <a:t>就労等を希望し、知識・能力の向上、実習、職場探し等を通じ、適性に合った職場への就労等が</a:t>
            </a:r>
            <a:r>
              <a:rPr lang="ja-JP" altLang="en-US" sz="1200" dirty="0" smtClean="0">
                <a:solidFill>
                  <a:srgbClr val="000000"/>
                </a:solidFill>
                <a:latin typeface="HGPｺﾞｼｯｸM" pitchFamily="50" charset="-128"/>
                <a:ea typeface="HGPｺﾞｼｯｸM" pitchFamily="50" charset="-128"/>
              </a:rPr>
              <a:t>見込まれる障害者</a:t>
            </a:r>
            <a:endParaRPr lang="en-US" altLang="ja-JP" sz="1200" dirty="0" smtClean="0">
              <a:solidFill>
                <a:srgbClr val="000000"/>
              </a:solidFill>
              <a:latin typeface="HGPｺﾞｼｯｸM" pitchFamily="50" charset="-128"/>
              <a:ea typeface="HGPｺﾞｼｯｸM" pitchFamily="50" charset="-128"/>
            </a:endParaRPr>
          </a:p>
          <a:p>
            <a:pPr>
              <a:defRPr/>
            </a:pPr>
            <a:r>
              <a:rPr lang="en-US" altLang="ja-JP" sz="1000" dirty="0" smtClean="0">
                <a:solidFill>
                  <a:schemeClr val="tx1"/>
                </a:solidFill>
                <a:latin typeface="+mn-ea"/>
              </a:rPr>
              <a:t>※</a:t>
            </a:r>
            <a:r>
              <a:rPr lang="ja-JP" altLang="en-US" sz="1000" dirty="0" smtClean="0">
                <a:solidFill>
                  <a:schemeClr val="tx1"/>
                </a:solidFill>
                <a:latin typeface="+mn-ea"/>
              </a:rPr>
              <a:t>　休職者については、所定の要件を満たす場合に利用が可能であり、復職した場合に一般就労への移行者となる。</a:t>
            </a:r>
            <a:endParaRPr lang="en-US" altLang="ja-JP" sz="1000" dirty="0" smtClean="0">
              <a:solidFill>
                <a:schemeClr val="tx1"/>
              </a:solidFill>
              <a:latin typeface="+mn-ea"/>
            </a:endParaRPr>
          </a:p>
          <a:p>
            <a:pPr lvl="0">
              <a:defRPr/>
            </a:pPr>
            <a:r>
              <a:rPr lang="en-US" altLang="ja-JP" sz="1000" kern="0" dirty="0" smtClean="0">
                <a:solidFill>
                  <a:schemeClr val="tx1"/>
                </a:solidFill>
                <a:latin typeface="+mn-ea"/>
                <a:cs typeface="メイリオ" panose="020B0604030504040204" pitchFamily="50" charset="-128"/>
              </a:rPr>
              <a:t>※</a:t>
            </a:r>
            <a:r>
              <a:rPr lang="ja-JP" altLang="en-US" sz="1000" kern="0" dirty="0" smtClean="0">
                <a:solidFill>
                  <a:schemeClr val="tx1"/>
                </a:solidFill>
                <a:latin typeface="+mn-ea"/>
                <a:cs typeface="メイリオ" panose="020B0604030504040204" pitchFamily="50" charset="-128"/>
              </a:rPr>
              <a:t>　</a:t>
            </a:r>
            <a:r>
              <a:rPr lang="en-US" altLang="ja-JP" sz="1000" kern="0" dirty="0" smtClean="0">
                <a:solidFill>
                  <a:schemeClr val="tx1"/>
                </a:solidFill>
                <a:latin typeface="+mn-ea"/>
                <a:cs typeface="メイリオ" panose="020B0604030504040204" pitchFamily="50" charset="-128"/>
              </a:rPr>
              <a:t>65</a:t>
            </a:r>
            <a:r>
              <a:rPr lang="ja-JP" altLang="en-US" sz="1000" kern="0" dirty="0">
                <a:solidFill>
                  <a:schemeClr val="tx1"/>
                </a:solidFill>
                <a:latin typeface="+mn-ea"/>
                <a:cs typeface="メイリオ" panose="020B0604030504040204" pitchFamily="50" charset="-128"/>
              </a:rPr>
              <a:t>歳に達する前</a:t>
            </a:r>
            <a:r>
              <a:rPr lang="ja-JP" altLang="en-US" sz="1000" kern="0" dirty="0" smtClean="0">
                <a:solidFill>
                  <a:schemeClr val="tx1"/>
                </a:solidFill>
                <a:latin typeface="+mn-ea"/>
                <a:cs typeface="メイリオ" panose="020B0604030504040204" pitchFamily="50" charset="-128"/>
              </a:rPr>
              <a:t>５年間障害</a:t>
            </a:r>
            <a:r>
              <a:rPr lang="ja-JP" altLang="en-US" sz="1000" kern="0" dirty="0">
                <a:solidFill>
                  <a:schemeClr val="tx1"/>
                </a:solidFill>
                <a:latin typeface="+mn-ea"/>
                <a:cs typeface="メイリオ" panose="020B0604030504040204" pitchFamily="50" charset="-128"/>
              </a:rPr>
              <a:t>福祉サービスの支給決定を受けていた者で、</a:t>
            </a:r>
            <a:r>
              <a:rPr lang="en-US" altLang="ja-JP" sz="1000" kern="0" dirty="0">
                <a:solidFill>
                  <a:schemeClr val="tx1"/>
                </a:solidFill>
                <a:latin typeface="+mn-ea"/>
                <a:cs typeface="メイリオ" panose="020B0604030504040204" pitchFamily="50" charset="-128"/>
              </a:rPr>
              <a:t>65</a:t>
            </a:r>
            <a:r>
              <a:rPr lang="ja-JP" altLang="en-US" sz="1000" kern="0" dirty="0">
                <a:solidFill>
                  <a:schemeClr val="tx1"/>
                </a:solidFill>
                <a:latin typeface="+mn-ea"/>
                <a:cs typeface="メイリオ" panose="020B0604030504040204" pitchFamily="50" charset="-128"/>
              </a:rPr>
              <a:t>歳に達する前日において就労</a:t>
            </a:r>
            <a:r>
              <a:rPr lang="ja-JP" altLang="en-US" sz="1000" kern="0" dirty="0" smtClean="0">
                <a:solidFill>
                  <a:schemeClr val="tx1"/>
                </a:solidFill>
                <a:latin typeface="+mn-ea"/>
                <a:cs typeface="メイリオ" panose="020B0604030504040204" pitchFamily="50" charset="-128"/>
              </a:rPr>
              <a:t>移行支援の</a:t>
            </a:r>
            <a:r>
              <a:rPr lang="ja-JP" altLang="en-US" sz="1000" kern="0" dirty="0">
                <a:solidFill>
                  <a:schemeClr val="tx1"/>
                </a:solidFill>
                <a:latin typeface="+mn-ea"/>
                <a:cs typeface="メイリオ" panose="020B0604030504040204" pitchFamily="50" charset="-128"/>
              </a:rPr>
              <a:t>支給決定を受けていた者は当該サービスについて</a:t>
            </a:r>
            <a:r>
              <a:rPr lang="ja-JP" altLang="en-US" sz="1000" kern="0" dirty="0" smtClean="0">
                <a:solidFill>
                  <a:schemeClr val="tx1"/>
                </a:solidFill>
                <a:latin typeface="+mn-ea"/>
                <a:cs typeface="メイリオ" panose="020B0604030504040204" pitchFamily="50" charset="-128"/>
              </a:rPr>
              <a:t>引き続</a:t>
            </a:r>
            <a:endParaRPr lang="en-US" altLang="ja-JP" sz="1000" kern="0" dirty="0" smtClean="0">
              <a:solidFill>
                <a:schemeClr val="tx1"/>
              </a:solidFill>
              <a:latin typeface="+mn-ea"/>
              <a:cs typeface="メイリオ" panose="020B0604030504040204" pitchFamily="50" charset="-128"/>
            </a:endParaRPr>
          </a:p>
          <a:p>
            <a:pPr lvl="0">
              <a:defRPr/>
            </a:pPr>
            <a:r>
              <a:rPr lang="ja-JP" altLang="en-US" sz="1000" kern="0" dirty="0" smtClean="0">
                <a:solidFill>
                  <a:schemeClr val="tx1"/>
                </a:solidFill>
                <a:latin typeface="+mn-ea"/>
                <a:cs typeface="メイリオ" panose="020B0604030504040204" pitchFamily="50" charset="-128"/>
              </a:rPr>
              <a:t>　</a:t>
            </a:r>
            <a:r>
              <a:rPr lang="ja-JP" altLang="en-US" sz="1000" kern="0" dirty="0" err="1" smtClean="0">
                <a:solidFill>
                  <a:schemeClr val="tx1"/>
                </a:solidFill>
                <a:latin typeface="+mn-ea"/>
                <a:cs typeface="メイリオ" panose="020B0604030504040204" pitchFamily="50" charset="-128"/>
              </a:rPr>
              <a:t>き</a:t>
            </a:r>
            <a:r>
              <a:rPr lang="ja-JP" altLang="en-US" sz="1000" kern="0" dirty="0" smtClean="0">
                <a:solidFill>
                  <a:schemeClr val="tx1"/>
                </a:solidFill>
                <a:latin typeface="+mn-ea"/>
                <a:cs typeface="メイリオ" panose="020B0604030504040204" pitchFamily="50" charset="-128"/>
              </a:rPr>
              <a:t>利用することが可能</a:t>
            </a:r>
            <a:endParaRPr lang="en-US" altLang="ja-JP" sz="1000" dirty="0">
              <a:solidFill>
                <a:schemeClr val="tx1"/>
              </a:solidFill>
              <a:latin typeface="+mn-ea"/>
            </a:endParaRPr>
          </a:p>
        </p:txBody>
      </p:sp>
      <p:sp>
        <p:nvSpPr>
          <p:cNvPr id="17415" name="Rectangle 4"/>
          <p:cNvSpPr>
            <a:spLocks noChangeArrowheads="1"/>
          </p:cNvSpPr>
          <p:nvPr/>
        </p:nvSpPr>
        <p:spPr bwMode="auto">
          <a:xfrm>
            <a:off x="128464" y="1950856"/>
            <a:ext cx="6696910" cy="126212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smtClean="0">
                <a:solidFill>
                  <a:srgbClr val="000000"/>
                </a:solidFill>
                <a:latin typeface="HGPｺﾞｼｯｸM" pitchFamily="50" charset="-128"/>
                <a:ea typeface="HGPｺﾞｼｯｸM" pitchFamily="50" charset="-128"/>
              </a:rPr>
              <a:t>■　一般</a:t>
            </a:r>
            <a:r>
              <a:rPr lang="ja-JP" altLang="en-US" sz="1200" dirty="0">
                <a:solidFill>
                  <a:srgbClr val="000000"/>
                </a:solidFill>
                <a:latin typeface="HGPｺﾞｼｯｸM" pitchFamily="50" charset="-128"/>
                <a:ea typeface="HGPｺﾞｼｯｸM" pitchFamily="50" charset="-128"/>
              </a:rPr>
              <a:t>就労等への移行に向けて、</a:t>
            </a:r>
            <a:r>
              <a:rPr lang="ja-JP" altLang="en-US" sz="1200" dirty="0">
                <a:latin typeface="HGPｺﾞｼｯｸM" pitchFamily="50" charset="-128"/>
                <a:ea typeface="HGPｺﾞｼｯｸM" pitchFamily="50" charset="-128"/>
              </a:rPr>
              <a:t>事業</a:t>
            </a:r>
            <a:r>
              <a:rPr lang="ja-JP" altLang="en-US" sz="1200" dirty="0" smtClean="0">
                <a:latin typeface="HGPｺﾞｼｯｸM" pitchFamily="50" charset="-128"/>
                <a:ea typeface="HGPｺﾞｼｯｸM" pitchFamily="50" charset="-128"/>
              </a:rPr>
              <a:t>所内での作業等を通じた就労に必要な訓練、適性に合った</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職場</a:t>
            </a:r>
            <a:r>
              <a:rPr lang="ja-JP" altLang="en-US" sz="1200" dirty="0">
                <a:latin typeface="HGPｺﾞｼｯｸM" pitchFamily="50" charset="-128"/>
                <a:ea typeface="HGPｺﾞｼｯｸM" pitchFamily="50" charset="-128"/>
              </a:rPr>
              <a:t>探し</a:t>
            </a:r>
            <a:r>
              <a:rPr lang="ja-JP" altLang="en-US" sz="1200" dirty="0" smtClean="0">
                <a:latin typeface="HGPｺﾞｼｯｸM" pitchFamily="50" charset="-128"/>
                <a:ea typeface="HGPｺﾞｼｯｸM" pitchFamily="50" charset="-128"/>
              </a:rPr>
              <a:t>、就労後</a:t>
            </a:r>
            <a:r>
              <a:rPr lang="ja-JP" altLang="en-US" sz="1200" dirty="0">
                <a:latin typeface="HGPｺﾞｼｯｸM" pitchFamily="50" charset="-128"/>
                <a:ea typeface="HGPｺﾞｼｯｸM" pitchFamily="50" charset="-128"/>
              </a:rPr>
              <a:t>の職場</a:t>
            </a:r>
            <a:r>
              <a:rPr lang="ja-JP" altLang="en-US" sz="1200" dirty="0" smtClean="0">
                <a:latin typeface="HGPｺﾞｼｯｸM" pitchFamily="50" charset="-128"/>
                <a:ea typeface="HGPｺﾞｼｯｸM" pitchFamily="50" charset="-128"/>
              </a:rPr>
              <a:t>定着のための支援等を</a:t>
            </a:r>
            <a:r>
              <a:rPr lang="ja-JP" altLang="en-US" sz="1200" dirty="0">
                <a:latin typeface="HGPｺﾞｼｯｸM" pitchFamily="50" charset="-128"/>
                <a:ea typeface="HGPｺﾞｼｯｸM" pitchFamily="50" charset="-128"/>
              </a:rPr>
              <a:t>実施</a:t>
            </a:r>
          </a:p>
          <a:p>
            <a:r>
              <a:rPr lang="ja-JP" altLang="en-US" sz="1200" dirty="0">
                <a:solidFill>
                  <a:srgbClr val="000000"/>
                </a:solidFill>
                <a:latin typeface="HGPｺﾞｼｯｸM" pitchFamily="50" charset="-128"/>
                <a:ea typeface="HGPｺﾞｼｯｸM" pitchFamily="50" charset="-128"/>
              </a:rPr>
              <a:t>■　通所によるサービスを原則としつつ、個別支援計画の進捗</a:t>
            </a:r>
            <a:r>
              <a:rPr lang="ja-JP" altLang="en-US" sz="1200" dirty="0" smtClean="0">
                <a:solidFill>
                  <a:srgbClr val="000000"/>
                </a:solidFill>
                <a:latin typeface="HGPｺﾞｼｯｸM" pitchFamily="50" charset="-128"/>
                <a:ea typeface="HGPｺﾞｼｯｸM" pitchFamily="50" charset="-128"/>
              </a:rPr>
              <a:t>状況</a:t>
            </a:r>
            <a:r>
              <a:rPr lang="ja-JP" altLang="en-US" sz="1200" dirty="0">
                <a:solidFill>
                  <a:srgbClr val="000000"/>
                </a:solidFill>
                <a:latin typeface="HGPｺﾞｼｯｸM" pitchFamily="50" charset="-128"/>
                <a:ea typeface="HGPｺﾞｼｯｸM" pitchFamily="50" charset="-128"/>
              </a:rPr>
              <a:t>に応じ、</a:t>
            </a:r>
            <a:r>
              <a:rPr lang="ja-JP" altLang="en-US" sz="1200" dirty="0" smtClean="0">
                <a:solidFill>
                  <a:srgbClr val="000000"/>
                </a:solidFill>
                <a:latin typeface="HGPｺﾞｼｯｸM" pitchFamily="50" charset="-128"/>
                <a:ea typeface="HGPｺﾞｼｯｸM" pitchFamily="50" charset="-128"/>
              </a:rPr>
              <a:t>職場</a:t>
            </a:r>
            <a:r>
              <a:rPr lang="ja-JP" altLang="en-US" sz="1200" dirty="0" smtClean="0">
                <a:latin typeface="HGPｺﾞｼｯｸM" pitchFamily="50" charset="-128"/>
                <a:ea typeface="HGPｺﾞｼｯｸM" pitchFamily="50" charset="-128"/>
              </a:rPr>
              <a:t>実習等</a:t>
            </a:r>
            <a:r>
              <a:rPr lang="ja-JP" altLang="en-US" sz="1200" dirty="0">
                <a:latin typeface="HGPｺﾞｼｯｸM" pitchFamily="50" charset="-128"/>
                <a:ea typeface="HGPｺﾞｼｯｸM" pitchFamily="50" charset="-128"/>
              </a:rPr>
              <a:t>に</a:t>
            </a:r>
            <a:r>
              <a:rPr lang="ja-JP" altLang="en-US" sz="1200" dirty="0" smtClean="0">
                <a:latin typeface="HGPｺﾞｼｯｸM" pitchFamily="50" charset="-128"/>
                <a:ea typeface="HGPｺﾞｼｯｸM" pitchFamily="50" charset="-128"/>
              </a:rPr>
              <a:t>よるサービス</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を組み合わせた支援を実施</a:t>
            </a:r>
            <a:endParaRPr lang="ja-JP" altLang="en-US" sz="1200" dirty="0">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利用者ごとに、標準期間（</a:t>
            </a:r>
            <a:r>
              <a:rPr lang="en-US" altLang="ja-JP" sz="1200" dirty="0">
                <a:solidFill>
                  <a:srgbClr val="000000"/>
                </a:solidFill>
                <a:latin typeface="HGPｺﾞｼｯｸM" panose="020B0600000000000000" pitchFamily="50" charset="-128"/>
                <a:ea typeface="HGPｺﾞｼｯｸM" panose="020B0600000000000000" pitchFamily="50" charset="-128"/>
              </a:rPr>
              <a:t>24</a:t>
            </a:r>
            <a:r>
              <a:rPr lang="ja-JP" altLang="en-US" sz="1200" dirty="0">
                <a:solidFill>
                  <a:srgbClr val="000000"/>
                </a:solidFill>
                <a:latin typeface="HGPｺﾞｼｯｸM" panose="020B0600000000000000" pitchFamily="50" charset="-128"/>
                <a:ea typeface="HGPｺﾞｼｯｸM" panose="020B0600000000000000" pitchFamily="50" charset="-128"/>
              </a:rPr>
              <a:t>ヶ月）内で利用期間を</a:t>
            </a:r>
            <a:r>
              <a:rPr lang="ja-JP" altLang="en-US" sz="1200" dirty="0" smtClean="0">
                <a:solidFill>
                  <a:srgbClr val="000000"/>
                </a:solidFill>
                <a:latin typeface="HGPｺﾞｼｯｸM" panose="020B0600000000000000" pitchFamily="50" charset="-128"/>
                <a:ea typeface="HGPｺﾞｼｯｸM" panose="020B0600000000000000" pitchFamily="50" charset="-128"/>
              </a:rPr>
              <a:t>設定</a:t>
            </a:r>
            <a:endParaRPr lang="en-US" altLang="ja-JP" sz="1200" dirty="0" smtClean="0">
              <a:solidFill>
                <a:srgbClr val="000000"/>
              </a:solidFill>
              <a:latin typeface="HGPｺﾞｼｯｸM" panose="020B0600000000000000" pitchFamily="50" charset="-128"/>
              <a:ea typeface="HGPｺﾞｼｯｸM" panose="020B0600000000000000" pitchFamily="50" charset="-128"/>
            </a:endParaRPr>
          </a:p>
          <a:p>
            <a:pPr marL="125413" lvl="0" indent="-125413" algn="just">
              <a:lnSpc>
                <a:spcPts val="1400"/>
              </a:lnSpc>
              <a:spcBef>
                <a:spcPts val="0"/>
              </a:spcBef>
            </a:pP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　　　</a:t>
            </a:r>
            <a:r>
              <a:rPr lang="en-US" altLang="ja-JP" sz="1200" spc="-100" dirty="0" smtClean="0">
                <a:solidFill>
                  <a:prstClr val="black"/>
                </a:solidFill>
                <a:latin typeface="HGPｺﾞｼｯｸM" panose="020B0600000000000000" pitchFamily="50" charset="-128"/>
                <a:ea typeface="HGPｺﾞｼｯｸM" panose="020B0600000000000000" pitchFamily="50" charset="-128"/>
              </a:rPr>
              <a:t>※</a:t>
            </a:r>
            <a:r>
              <a:rPr lang="ja-JP" altLang="en-US" sz="1200" spc="-100" dirty="0">
                <a:solidFill>
                  <a:prstClr val="black"/>
                </a:solidFill>
                <a:latin typeface="HGPｺﾞｼｯｸM" panose="020B0600000000000000" pitchFamily="50" charset="-128"/>
                <a:ea typeface="HGPｺﾞｼｯｸM" panose="020B0600000000000000" pitchFamily="50" charset="-128"/>
              </a:rPr>
              <a:t>　市町村審査会の個別審査を経て、必要性が認められた場合に限り、最大１年間の更新</a:t>
            </a:r>
            <a:r>
              <a:rPr lang="ja-JP" altLang="en-US" sz="1200" spc="-100" dirty="0" smtClean="0">
                <a:solidFill>
                  <a:prstClr val="black"/>
                </a:solidFill>
                <a:latin typeface="HGPｺﾞｼｯｸM" panose="020B0600000000000000" pitchFamily="50" charset="-128"/>
                <a:ea typeface="HGPｺﾞｼｯｸM" panose="020B0600000000000000" pitchFamily="50" charset="-128"/>
              </a:rPr>
              <a:t>可能</a:t>
            </a:r>
            <a:endParaRPr lang="ja-JP" altLang="en-US" sz="1200" dirty="0">
              <a:solidFill>
                <a:srgbClr val="FF0066"/>
              </a:solidFill>
              <a:latin typeface="HGPｺﾞｼｯｸM" panose="020B0600000000000000" pitchFamily="50" charset="-128"/>
              <a:ea typeface="HGPｺﾞｼｯｸM" panose="020B0600000000000000" pitchFamily="50" charset="-128"/>
            </a:endParaRPr>
          </a:p>
        </p:txBody>
      </p:sp>
      <p:sp>
        <p:nvSpPr>
          <p:cNvPr id="17416" name="Rectangle 4"/>
          <p:cNvSpPr>
            <a:spLocks noChangeArrowheads="1"/>
          </p:cNvSpPr>
          <p:nvPr/>
        </p:nvSpPr>
        <p:spPr bwMode="auto">
          <a:xfrm>
            <a:off x="7107800" y="1950162"/>
            <a:ext cx="2669736" cy="1080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サービス管理責任者</a:t>
            </a:r>
          </a:p>
          <a:p>
            <a:r>
              <a:rPr lang="ja-JP" altLang="en-US" sz="1200" dirty="0">
                <a:solidFill>
                  <a:srgbClr val="000000"/>
                </a:solidFill>
                <a:latin typeface="HGPｺﾞｼｯｸM" pitchFamily="50" charset="-128"/>
                <a:ea typeface="HGPｺﾞｼｯｸM" pitchFamily="50" charset="-128"/>
              </a:rPr>
              <a:t>■　職業</a:t>
            </a:r>
            <a:r>
              <a:rPr lang="ja-JP" altLang="en-US" sz="1200" dirty="0" smtClean="0">
                <a:solidFill>
                  <a:srgbClr val="000000"/>
                </a:solidFill>
                <a:latin typeface="HGPｺﾞｼｯｸM" pitchFamily="50" charset="-128"/>
                <a:ea typeface="HGPｺﾞｼｯｸM" pitchFamily="50" charset="-128"/>
              </a:rPr>
              <a:t>指導員</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生活支援員</a:t>
            </a:r>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就労</a:t>
            </a:r>
            <a:r>
              <a:rPr lang="ja-JP" altLang="en-US" sz="1200" dirty="0" smtClean="0">
                <a:solidFill>
                  <a:srgbClr val="000000"/>
                </a:solidFill>
                <a:latin typeface="HGPｺﾞｼｯｸM" pitchFamily="50" charset="-128"/>
                <a:ea typeface="HGPｺﾞｼｯｸM" pitchFamily="50" charset="-128"/>
              </a:rPr>
              <a:t>支援員</a:t>
            </a: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itchFamily="50" charset="-128"/>
                <a:ea typeface="HGPｺﾞｼｯｸM" pitchFamily="50" charset="-128"/>
              </a:rPr>
              <a:t>　１５：１以上</a:t>
            </a:r>
          </a:p>
        </p:txBody>
      </p:sp>
      <p:sp>
        <p:nvSpPr>
          <p:cNvPr id="17417" name="Text Box 2"/>
          <p:cNvSpPr txBox="1">
            <a:spLocks noChangeArrowheads="1"/>
          </p:cNvSpPr>
          <p:nvPr/>
        </p:nvSpPr>
        <p:spPr bwMode="auto">
          <a:xfrm>
            <a:off x="-15552" y="3284984"/>
            <a:ext cx="10209510" cy="338554"/>
          </a:xfrm>
          <a:prstGeom prst="rect">
            <a:avLst/>
          </a:prstGeom>
          <a:noFill/>
          <a:ln w="9525">
            <a:noFill/>
            <a:miter lim="800000"/>
            <a:headEnd/>
            <a:tailEnd/>
          </a:ln>
        </p:spPr>
        <p:txBody>
          <a:bodyPr wrap="square">
            <a:spAutoFit/>
          </a:bodyPr>
          <a:lstStyle/>
          <a:p>
            <a:pPr marL="177800" lvl="0" indent="-177800">
              <a:tabLst>
                <a:tab pos="628650" algn="l"/>
              </a:tabLst>
            </a:pP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単価（平成３０年４月より</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定員</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規模</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別に</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加え、</a:t>
            </a:r>
            <a:r>
              <a:rPr lang="ja-JP" altLang="ja-JP"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就職後</a:t>
            </a:r>
            <a:r>
              <a:rPr lang="ja-JP" altLang="ja-JP"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６月以上定着</a:t>
            </a:r>
            <a:r>
              <a:rPr lang="ja-JP" altLang="ja-JP"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した</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割合が高いほど高い基本</a:t>
            </a:r>
            <a:r>
              <a:rPr lang="ja-JP" altLang="ja-JP"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a:t>
            </a:r>
            <a:endPar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16" name="正方形/長方形 15"/>
          <p:cNvSpPr/>
          <p:nvPr/>
        </p:nvSpPr>
        <p:spPr>
          <a:xfrm>
            <a:off x="5637587" y="3962084"/>
            <a:ext cx="4212000" cy="57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移行準備支援体制加算</a:t>
            </a:r>
            <a:r>
              <a:rPr lang="en-US" altLang="ja-JP" sz="1200" b="1" dirty="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a:t>
            </a:r>
            <a:r>
              <a:rPr lang="ja-JP" altLang="en-US" sz="1200" b="1" dirty="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(Ⅱ)</a:t>
            </a:r>
            <a:r>
              <a:rPr lang="ja-JP" altLang="en-US"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a:solidFill>
                  <a:srgbClr val="000000"/>
                </a:solidFill>
                <a:latin typeface="HGPｺﾞｼｯｸM" panose="020B0600000000000000" pitchFamily="50" charset="-128"/>
                <a:ea typeface="HGPｺﾞｼｯｸM" panose="020B0600000000000000" pitchFamily="50" charset="-128"/>
              </a:rPr>
              <a:t>41､100</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：施設外支援</a:t>
            </a:r>
            <a:r>
              <a:rPr lang="ja-JP" altLang="en-US" sz="1000" dirty="0">
                <a:solidFill>
                  <a:srgbClr val="000000"/>
                </a:solidFill>
                <a:latin typeface="HGPｺﾞｼｯｸM" panose="020B0600000000000000" pitchFamily="50" charset="-128"/>
                <a:ea typeface="HGPｺﾞｼｯｸM" panose="020B0600000000000000" pitchFamily="50" charset="-128"/>
              </a:rPr>
              <a:t>と</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して職員が同行し、企業実習等の支援を行った場合</a:t>
            </a:r>
            <a:r>
              <a:rPr lang="ja-JP" altLang="en-US" sz="1000" dirty="0">
                <a:solidFill>
                  <a:srgbClr val="000000"/>
                </a:solidFill>
                <a:latin typeface="HGPｺﾞｼｯｸM" panose="020B0600000000000000" pitchFamily="50" charset="-128"/>
                <a:ea typeface="HGPｺﾞｼｯｸM" panose="020B0600000000000000" pitchFamily="50" charset="-128"/>
              </a:rPr>
              <a:t>　　　</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smtClean="0">
                <a:solidFill>
                  <a:srgbClr val="000000"/>
                </a:solidFill>
                <a:latin typeface="HGPｺﾞｼｯｸM" panose="020B0600000000000000" pitchFamily="50" charset="-128"/>
                <a:ea typeface="HGPｺﾞｼｯｸM" panose="020B0600000000000000" pitchFamily="50" charset="-128"/>
              </a:rPr>
              <a:t>：施設外就労として、請負契約を結んだ企業内で業務を行った場合</a:t>
            </a:r>
            <a:endParaRPr lang="ja-JP" altLang="en-US" sz="1000" dirty="0">
              <a:solidFill>
                <a:srgbClr val="000000"/>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5637587" y="4567176"/>
            <a:ext cx="4212000" cy="576064"/>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就労支援関係研修修了加算　　　</a:t>
            </a:r>
            <a:r>
              <a:rPr lang="en-US" altLang="ja-JP" sz="1200" b="1" dirty="0">
                <a:solidFill>
                  <a:srgbClr val="000000"/>
                </a:solidFill>
                <a:latin typeface="HGPｺﾞｼｯｸM" panose="020B0600000000000000" pitchFamily="50" charset="-128"/>
                <a:ea typeface="HGPｺﾞｼｯｸM" panose="020B0600000000000000" pitchFamily="50" charset="-128"/>
              </a:rPr>
              <a:t>6</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就労</a:t>
            </a:r>
            <a:r>
              <a:rPr lang="ja-JP" altLang="en-US" sz="1000" dirty="0">
                <a:solidFill>
                  <a:srgbClr val="000000"/>
                </a:solidFill>
                <a:latin typeface="HGPｺﾞｼｯｸM" panose="020B0600000000000000" pitchFamily="50" charset="-128"/>
                <a:ea typeface="HGPｺﾞｼｯｸM" panose="020B0600000000000000" pitchFamily="50" charset="-128"/>
              </a:rPr>
              <a:t>支援</a:t>
            </a:r>
            <a:r>
              <a:rPr lang="ja-JP" altLang="en-US" sz="1000" dirty="0" smtClean="0">
                <a:solidFill>
                  <a:srgbClr val="000000"/>
                </a:solidFill>
                <a:latin typeface="HGPｺﾞｼｯｸM" panose="020B0600000000000000" pitchFamily="50" charset="-128"/>
                <a:ea typeface="HGPｺﾞｼｯｸM" panose="020B0600000000000000" pitchFamily="50" charset="-128"/>
              </a:rPr>
              <a:t>関係の研修修了者を就労支援員として配置した場合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a:t>
            </a:r>
            <a:r>
              <a:rPr lang="ja-JP" altLang="en-US" sz="1000" dirty="0" smtClean="0">
                <a:solidFill>
                  <a:schemeClr val="tx1"/>
                </a:solidFill>
                <a:latin typeface="HGPｺﾞｼｯｸM" panose="020B0600000000000000" pitchFamily="50" charset="-128"/>
                <a:ea typeface="HGPｺﾞｼｯｸM" panose="020B0600000000000000" pitchFamily="50" charset="-128"/>
              </a:rPr>
              <a:t>３０年～見直し</a:t>
            </a:r>
            <a:endParaRPr lang="en-US" altLang="ja-JP" sz="1000" dirty="0">
              <a:solidFill>
                <a:schemeClr val="tx1"/>
              </a:solidFill>
              <a:latin typeface="HGPｺﾞｼｯｸM" panose="020B0600000000000000" pitchFamily="50" charset="-128"/>
              <a:ea typeface="HGPｺﾞｼｯｸM" panose="020B0600000000000000" pitchFamily="50" charset="-128"/>
            </a:endParaRPr>
          </a:p>
        </p:txBody>
      </p:sp>
      <p:sp>
        <p:nvSpPr>
          <p:cNvPr id="19" name="正方形/長方形 18"/>
          <p:cNvSpPr/>
          <p:nvPr/>
        </p:nvSpPr>
        <p:spPr>
          <a:xfrm>
            <a:off x="5637587" y="5200726"/>
            <a:ext cx="4212000" cy="828096"/>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福祉専門職員配置等加算</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(Ⅰ)､(Ⅱ</a:t>
            </a:r>
            <a:r>
              <a:rPr lang="en-US" altLang="ja-JP"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Ⅲ</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15､10</a:t>
            </a:r>
            <a:r>
              <a:rPr lang="en-US" altLang="ja-JP" sz="1200" b="1" dirty="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６単位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35</a:t>
            </a:r>
            <a:r>
              <a:rPr lang="ja-JP" altLang="en-US" sz="1000" dirty="0" smtClean="0">
                <a:solidFill>
                  <a:srgbClr val="000000"/>
                </a:solidFill>
                <a:latin typeface="HGPｺﾞｼｯｸM" panose="020B0600000000000000" pitchFamily="50" charset="-128"/>
                <a:ea typeface="HGPｺﾞｼｯｸM" panose="020B0600000000000000" pitchFamily="50" charset="-128"/>
              </a:rPr>
              <a:t>％雇用されている場合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25</a:t>
            </a:r>
            <a:r>
              <a:rPr lang="ja-JP" altLang="en-US" sz="1000" dirty="0">
                <a:solidFill>
                  <a:srgbClr val="000000"/>
                </a:solidFill>
                <a:latin typeface="HGPｺﾞｼｯｸM" panose="020B0600000000000000" pitchFamily="50" charset="-128"/>
                <a:ea typeface="HGPｺﾞｼｯｸM" panose="020B0600000000000000" pitchFamily="50" charset="-128"/>
              </a:rPr>
              <a:t>％雇用されている</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H30</a:t>
            </a:r>
            <a:r>
              <a:rPr lang="ja-JP" altLang="en-US" sz="1000" dirty="0">
                <a:solidFill>
                  <a:schemeClr val="tx1"/>
                </a:solidFill>
                <a:latin typeface="HGPｺﾞｼｯｸM" panose="020B0600000000000000" pitchFamily="50" charset="-128"/>
                <a:ea typeface="HGPｺﾞｼｯｸM" panose="020B0600000000000000" pitchFamily="50" charset="-128"/>
              </a:rPr>
              <a:t>～資格保有者に公認</a:t>
            </a:r>
            <a:r>
              <a:rPr lang="ja-JP" altLang="en-US" sz="1000" dirty="0" smtClean="0">
                <a:solidFill>
                  <a:schemeClr val="tx1"/>
                </a:solidFill>
                <a:latin typeface="HGPｺﾞｼｯｸM" panose="020B0600000000000000" pitchFamily="50" charset="-128"/>
                <a:ea typeface="HGPｺﾞｼｯｸM" panose="020B0600000000000000" pitchFamily="50" charset="-128"/>
              </a:rPr>
              <a:t>心理師、作業療法士を追加</a:t>
            </a:r>
            <a:endParaRPr lang="en-US" altLang="ja-JP" sz="10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Ⅲ</a:t>
            </a:r>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a:solidFill>
                  <a:srgbClr val="000000"/>
                </a:solidFill>
                <a:latin typeface="HGPｺﾞｼｯｸM" panose="020B0600000000000000" pitchFamily="50" charset="-128"/>
                <a:ea typeface="HGPｺﾞｼｯｸM" panose="020B0600000000000000" pitchFamily="50" charset="-128"/>
              </a:rPr>
              <a:t>常勤職員が</a:t>
            </a:r>
            <a:r>
              <a:rPr lang="en-US" altLang="ja-JP" sz="1000" dirty="0">
                <a:solidFill>
                  <a:srgbClr val="000000"/>
                </a:solidFill>
                <a:latin typeface="HGPｺﾞｼｯｸM" panose="020B0600000000000000" pitchFamily="50" charset="-128"/>
                <a:ea typeface="HGPｺﾞｼｯｸM" panose="020B0600000000000000" pitchFamily="50" charset="-128"/>
              </a:rPr>
              <a:t>75</a:t>
            </a:r>
            <a:r>
              <a:rPr lang="ja-JP" altLang="en-US" sz="1000" dirty="0">
                <a:solidFill>
                  <a:srgbClr val="000000"/>
                </a:solidFill>
                <a:latin typeface="HGPｺﾞｼｯｸM" panose="020B0600000000000000" pitchFamily="50" charset="-128"/>
                <a:ea typeface="HGPｺﾞｼｯｸM" panose="020B0600000000000000" pitchFamily="50" charset="-128"/>
              </a:rPr>
              <a:t>％以上又</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は</a:t>
            </a:r>
            <a:r>
              <a:rPr lang="ja-JP" altLang="en-US" sz="1000" dirty="0">
                <a:solidFill>
                  <a:srgbClr val="000000"/>
                </a:solidFill>
                <a:latin typeface="HGPｺﾞｼｯｸM" panose="020B0600000000000000" pitchFamily="50" charset="-128"/>
                <a:ea typeface="HGPｺﾞｼｯｸM" panose="020B0600000000000000" pitchFamily="50" charset="-128"/>
              </a:rPr>
              <a:t>勤続</a:t>
            </a:r>
            <a:r>
              <a:rPr lang="en-US" altLang="ja-JP" sz="1000" dirty="0" smtClean="0">
                <a:solidFill>
                  <a:srgbClr val="000000"/>
                </a:solidFill>
                <a:latin typeface="HGPｺﾞｼｯｸM" panose="020B0600000000000000" pitchFamily="50" charset="-128"/>
                <a:ea typeface="HGPｺﾞｼｯｸM" panose="020B0600000000000000" pitchFamily="50" charset="-128"/>
              </a:rPr>
              <a:t>3</a:t>
            </a:r>
            <a:r>
              <a:rPr lang="ja-JP" altLang="en-US" sz="1000" dirty="0">
                <a:solidFill>
                  <a:srgbClr val="000000"/>
                </a:solidFill>
                <a:latin typeface="HGPｺﾞｼｯｸM" panose="020B0600000000000000" pitchFamily="50" charset="-128"/>
                <a:ea typeface="HGPｺﾞｼｯｸM" panose="020B0600000000000000" pitchFamily="50" charset="-128"/>
              </a:rPr>
              <a:t>年以上が</a:t>
            </a:r>
            <a:r>
              <a:rPr lang="en-US" altLang="ja-JP" sz="1000" dirty="0">
                <a:solidFill>
                  <a:srgbClr val="000000"/>
                </a:solidFill>
                <a:latin typeface="HGPｺﾞｼｯｸM" panose="020B0600000000000000" pitchFamily="50" charset="-128"/>
                <a:ea typeface="HGPｺﾞｼｯｸM" panose="020B0600000000000000" pitchFamily="50" charset="-128"/>
              </a:rPr>
              <a:t>30</a:t>
            </a:r>
            <a:r>
              <a:rPr lang="ja-JP" altLang="en-US" sz="1000" dirty="0">
                <a:solidFill>
                  <a:srgbClr val="000000"/>
                </a:solidFill>
                <a:latin typeface="HGPｺﾞｼｯｸM" panose="020B0600000000000000" pitchFamily="50" charset="-128"/>
                <a:ea typeface="HGPｺﾞｼｯｸM" panose="020B0600000000000000" pitchFamily="50" charset="-128"/>
              </a:rPr>
              <a:t>％以上の</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6" name="角丸四角形 5"/>
          <p:cNvSpPr/>
          <p:nvPr/>
        </p:nvSpPr>
        <p:spPr>
          <a:xfrm>
            <a:off x="112115" y="3671124"/>
            <a:ext cx="1079263"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基本報酬</a:t>
            </a:r>
          </a:p>
        </p:txBody>
      </p:sp>
      <p:sp>
        <p:nvSpPr>
          <p:cNvPr id="23" name="角丸四角形 22"/>
          <p:cNvSpPr/>
          <p:nvPr/>
        </p:nvSpPr>
        <p:spPr>
          <a:xfrm>
            <a:off x="5601239" y="3638076"/>
            <a:ext cx="1224135"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主な加算</a:t>
            </a:r>
          </a:p>
        </p:txBody>
      </p:sp>
      <p:sp>
        <p:nvSpPr>
          <p:cNvPr id="8" name="十字形 7"/>
          <p:cNvSpPr/>
          <p:nvPr/>
        </p:nvSpPr>
        <p:spPr>
          <a:xfrm>
            <a:off x="5097016" y="5006212"/>
            <a:ext cx="360040" cy="360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smtClean="0">
              <a:solidFill>
                <a:srgbClr val="000000"/>
              </a:solidFill>
            </a:endParaRPr>
          </a:p>
        </p:txBody>
      </p:sp>
      <p:sp>
        <p:nvSpPr>
          <p:cNvPr id="24" name="正方形/長方形 23"/>
          <p:cNvSpPr/>
          <p:nvPr/>
        </p:nvSpPr>
        <p:spPr>
          <a:xfrm>
            <a:off x="5637587" y="6093344"/>
            <a:ext cx="4212000" cy="432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食事提供体制加算、送迎加算、訪問加算等</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他の福祉サービスと共通した加算も一定の条件を満たせば算定可能</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2" name="右中かっこ 1"/>
          <p:cNvSpPr/>
          <p:nvPr/>
        </p:nvSpPr>
        <p:spPr>
          <a:xfrm>
            <a:off x="8279184" y="2348218"/>
            <a:ext cx="274216" cy="288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4" name="正方形/長方形 3"/>
          <p:cNvSpPr/>
          <p:nvPr/>
        </p:nvSpPr>
        <p:spPr>
          <a:xfrm>
            <a:off x="8388431" y="2373935"/>
            <a:ext cx="1095673"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HGPｺﾞｼｯｸM" panose="020B0600000000000000" pitchFamily="50" charset="-128"/>
                <a:ea typeface="HGPｺﾞｼｯｸM" panose="020B0600000000000000" pitchFamily="50" charset="-128"/>
              </a:rPr>
              <a:t>６</a:t>
            </a:r>
            <a:r>
              <a:rPr lang="ja-JP" altLang="en-US" sz="1200" dirty="0" smtClean="0">
                <a:solidFill>
                  <a:srgbClr val="000000"/>
                </a:solidFill>
                <a:latin typeface="HGPｺﾞｼｯｸM" panose="020B0600000000000000" pitchFamily="50" charset="-128"/>
                <a:ea typeface="HGPｺﾞｼｯｸM" panose="020B0600000000000000" pitchFamily="50" charset="-128"/>
              </a:rPr>
              <a:t>：１</a:t>
            </a:r>
            <a:r>
              <a:rPr lang="ja-JP" altLang="en-US" sz="1200" dirty="0">
                <a:solidFill>
                  <a:srgbClr val="000000"/>
                </a:solidFill>
                <a:latin typeface="HGPｺﾞｼｯｸM" panose="020B0600000000000000" pitchFamily="50" charset="-128"/>
                <a:ea typeface="HGPｺﾞｼｯｸM" panose="020B0600000000000000" pitchFamily="50" charset="-128"/>
              </a:rPr>
              <a:t>以上</a:t>
            </a:r>
          </a:p>
        </p:txBody>
      </p:sp>
      <p:sp>
        <p:nvSpPr>
          <p:cNvPr id="26" name="Text Box 2"/>
          <p:cNvSpPr txBox="1">
            <a:spLocks noChangeArrowheads="1"/>
          </p:cNvSpPr>
          <p:nvPr/>
        </p:nvSpPr>
        <p:spPr bwMode="auto">
          <a:xfrm>
            <a:off x="20960" y="6546830"/>
            <a:ext cx="4572000"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3,284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29" name="Text Box 2"/>
          <p:cNvSpPr txBox="1">
            <a:spLocks noChangeArrowheads="1"/>
          </p:cNvSpPr>
          <p:nvPr/>
        </p:nvSpPr>
        <p:spPr bwMode="auto">
          <a:xfrm>
            <a:off x="5169024" y="6546830"/>
            <a:ext cx="457200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6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33,401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prstClr val="black"/>
              </a:solidFill>
              <a:ea typeface="ＤＨＰ特太ゴシック体" pitchFamily="2" charset="-128"/>
            </a:endParaRPr>
          </a:p>
        </p:txBody>
      </p:sp>
      <p:graphicFrame>
        <p:nvGraphicFramePr>
          <p:cNvPr id="25" name="表 24"/>
          <p:cNvGraphicFramePr>
            <a:graphicFrameLocks noGrp="1"/>
          </p:cNvGraphicFramePr>
          <p:nvPr>
            <p:extLst/>
          </p:nvPr>
        </p:nvGraphicFramePr>
        <p:xfrm>
          <a:off x="104041" y="4031164"/>
          <a:ext cx="4704942" cy="1997658"/>
        </p:xfrm>
        <a:graphic>
          <a:graphicData uri="http://schemas.openxmlformats.org/drawingml/2006/table">
            <a:tbl>
              <a:tblPr firstRow="1" bandRow="1">
                <a:tableStyleId>{5940675A-B579-460E-94D1-54222C63F5DA}</a:tableStyleId>
              </a:tblPr>
              <a:tblGrid>
                <a:gridCol w="1014791">
                  <a:extLst>
                    <a:ext uri="{9D8B030D-6E8A-4147-A177-3AD203B41FA5}">
                      <a16:colId xmlns:a16="http://schemas.microsoft.com/office/drawing/2014/main" val="20000"/>
                    </a:ext>
                  </a:extLst>
                </a:gridCol>
                <a:gridCol w="2214091">
                  <a:extLst>
                    <a:ext uri="{9D8B030D-6E8A-4147-A177-3AD203B41FA5}">
                      <a16:colId xmlns:a16="http://schemas.microsoft.com/office/drawing/2014/main" val="20001"/>
                    </a:ext>
                  </a:extLst>
                </a:gridCol>
                <a:gridCol w="1476060">
                  <a:extLst>
                    <a:ext uri="{9D8B030D-6E8A-4147-A177-3AD203B41FA5}">
                      <a16:colId xmlns:a16="http://schemas.microsoft.com/office/drawing/2014/main" val="20002"/>
                    </a:ext>
                  </a:extLst>
                </a:gridCol>
              </a:tblGrid>
              <a:tr h="221962">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改定前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gridSpan="2">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改定後</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400" dirty="0"/>
                    </a:p>
                  </a:txBody>
                  <a:tcPr/>
                </a:tc>
                <a:extLst>
                  <a:ext uri="{0D108BD9-81ED-4DB2-BD59-A6C34878D82A}">
                    <a16:rowId xmlns:a16="http://schemas.microsoft.com/office/drawing/2014/main" val="10000"/>
                  </a:ext>
                </a:extLst>
              </a:tr>
              <a:tr h="221962">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就職後６月以上定着率</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21962">
                <a:tc rowSpan="7">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５割以上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1,089</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４割以上５割未満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935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３割以上４割未満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807</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２割以上３割未満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686</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１割以上２割未満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564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０割超１割未満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524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1962">
                <a:tc vMerge="1">
                  <a:txBody>
                    <a:bodyPr/>
                    <a:lstStyle/>
                    <a:p>
                      <a:endParaRPr kumimoji="1" lang="ja-JP" altLang="en-US" sz="1400" dirty="0"/>
                    </a:p>
                  </a:txBody>
                  <a:tcPr/>
                </a:tc>
                <a:tc>
                  <a:txBody>
                    <a:bodyPr/>
                    <a:lstStyle/>
                    <a:p>
                      <a:pPr algn="ctr">
                        <a:lnSpc>
                          <a:spcPts val="600"/>
                        </a:lnSpc>
                      </a:pP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０</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600"/>
                        </a:lnSpc>
                      </a:pP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500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marT="720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8" name="テキスト ボックス 27"/>
          <p:cNvSpPr txBox="1"/>
          <p:nvPr/>
        </p:nvSpPr>
        <p:spPr>
          <a:xfrm>
            <a:off x="-303658" y="3685085"/>
            <a:ext cx="3528466" cy="276999"/>
          </a:xfrm>
          <a:prstGeom prst="rect">
            <a:avLst/>
          </a:prstGeom>
          <a:noFill/>
        </p:spPr>
        <p:txBody>
          <a:bodyPr wrap="square" rtlCol="0">
            <a:spAutoFit/>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＜定員</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人以下の場合＞</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9160" y="6007362"/>
            <a:ext cx="5804248"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上表以外に、あん摩等養成事業所である場合の設定、定員に応じた設定あり</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就労移行支援</a:t>
            </a:r>
            <a:endParaRPr kumimoji="1" lang="ja-JP" altLang="en-US" sz="2400" b="1" dirty="0">
              <a:solidFill>
                <a:schemeClr val="tx1"/>
              </a:solidFill>
            </a:endParaRPr>
          </a:p>
        </p:txBody>
      </p:sp>
      <p:grpSp>
        <p:nvGrpSpPr>
          <p:cNvPr id="31" name="グループ化 10"/>
          <p:cNvGrpSpPr>
            <a:grpSpLocks/>
          </p:cNvGrpSpPr>
          <p:nvPr/>
        </p:nvGrpSpPr>
        <p:grpSpPr bwMode="auto">
          <a:xfrm>
            <a:off x="-15553" y="376232"/>
            <a:ext cx="9972000" cy="79114"/>
            <a:chOff x="0" y="188640"/>
            <a:chExt cx="9144000" cy="72008"/>
          </a:xfrm>
        </p:grpSpPr>
        <p:cxnSp>
          <p:nvCxnSpPr>
            <p:cNvPr id="32" name="直線コネクタ 31"/>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4"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100</a:t>
            </a:fld>
            <a:endParaRPr lang="en-US" altLang="ja-JP" dirty="0"/>
          </a:p>
        </p:txBody>
      </p:sp>
    </p:spTree>
    <p:extLst>
      <p:ext uri="{BB962C8B-B14F-4D97-AF65-F5344CB8AC3E}">
        <p14:creationId xmlns:p14="http://schemas.microsoft.com/office/powerpoint/2010/main" val="25447198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552" y="476672"/>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18436" name="Text Box 2"/>
          <p:cNvSpPr txBox="1">
            <a:spLocks noChangeArrowheads="1"/>
          </p:cNvSpPr>
          <p:nvPr/>
        </p:nvSpPr>
        <p:spPr bwMode="auto">
          <a:xfrm>
            <a:off x="-15552" y="1578694"/>
            <a:ext cx="2244329"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18437" name="Text Box 2"/>
          <p:cNvSpPr txBox="1">
            <a:spLocks noChangeArrowheads="1"/>
          </p:cNvSpPr>
          <p:nvPr/>
        </p:nvSpPr>
        <p:spPr bwMode="auto">
          <a:xfrm>
            <a:off x="7159085" y="1578278"/>
            <a:ext cx="2060599"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3" name="正方形/長方形 22"/>
          <p:cNvSpPr/>
          <p:nvPr/>
        </p:nvSpPr>
        <p:spPr>
          <a:xfrm>
            <a:off x="174155" y="800832"/>
            <a:ext cx="9577065" cy="77786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通常</a:t>
            </a:r>
            <a:r>
              <a:rPr lang="ja-JP" altLang="en-US" sz="1200" dirty="0" smtClean="0">
                <a:solidFill>
                  <a:schemeClr val="tx1"/>
                </a:solidFill>
                <a:latin typeface="HGPｺﾞｼｯｸM" pitchFamily="50" charset="-128"/>
                <a:ea typeface="HGPｺﾞｼｯｸM" pitchFamily="50" charset="-128"/>
              </a:rPr>
              <a:t>の事業所に雇用される事が困難であって、適切な支援により雇用契約に基づく就労が可能な障害者</a:t>
            </a:r>
            <a:endParaRPr lang="en-US" altLang="ja-JP" sz="1200" dirty="0" smtClean="0">
              <a:solidFill>
                <a:schemeClr val="tx1"/>
              </a:solidFill>
              <a:latin typeface="HGPｺﾞｼｯｸM" pitchFamily="50" charset="-128"/>
              <a:ea typeface="HGPｺﾞｼｯｸM" pitchFamily="50" charset="-128"/>
            </a:endParaRPr>
          </a:p>
          <a:p>
            <a:pPr lvl="0">
              <a:defRPr/>
            </a:pPr>
            <a:r>
              <a:rPr lang="en-US" altLang="ja-JP" sz="1000" kern="0" dirty="0" smtClean="0">
                <a:solidFill>
                  <a:schemeClr val="tx1"/>
                </a:solidFill>
                <a:latin typeface="+mn-ea"/>
                <a:cs typeface="メイリオ" panose="020B0604030504040204" pitchFamily="50" charset="-128"/>
              </a:rPr>
              <a:t>※</a:t>
            </a:r>
            <a:r>
              <a:rPr lang="ja-JP" altLang="en-US" sz="1000" kern="0" dirty="0" smtClean="0">
                <a:solidFill>
                  <a:schemeClr val="tx1"/>
                </a:solidFill>
                <a:latin typeface="+mn-ea"/>
                <a:cs typeface="メイリオ" panose="020B0604030504040204" pitchFamily="50" charset="-128"/>
              </a:rPr>
              <a:t>　</a:t>
            </a:r>
            <a:r>
              <a:rPr lang="en-US" altLang="ja-JP" sz="1000" kern="0" dirty="0" smtClean="0">
                <a:solidFill>
                  <a:schemeClr val="tx1"/>
                </a:solidFill>
                <a:latin typeface="+mn-ea"/>
                <a:cs typeface="メイリオ" panose="020B0604030504040204" pitchFamily="50" charset="-128"/>
              </a:rPr>
              <a:t>65</a:t>
            </a:r>
            <a:r>
              <a:rPr lang="ja-JP" altLang="en-US" sz="1000" kern="0" dirty="0">
                <a:solidFill>
                  <a:schemeClr val="tx1"/>
                </a:solidFill>
                <a:latin typeface="+mn-ea"/>
                <a:cs typeface="メイリオ" panose="020B0604030504040204" pitchFamily="50" charset="-128"/>
              </a:rPr>
              <a:t>歳に達する前５年間障害福祉サービスの支給決定を受けていた者で、</a:t>
            </a:r>
            <a:r>
              <a:rPr lang="en-US" altLang="ja-JP" sz="1000" kern="0" dirty="0">
                <a:solidFill>
                  <a:schemeClr val="tx1"/>
                </a:solidFill>
                <a:latin typeface="+mn-ea"/>
                <a:cs typeface="メイリオ" panose="020B0604030504040204" pitchFamily="50" charset="-128"/>
              </a:rPr>
              <a:t>65</a:t>
            </a:r>
            <a:r>
              <a:rPr lang="ja-JP" altLang="en-US" sz="1000" kern="0" dirty="0">
                <a:solidFill>
                  <a:schemeClr val="tx1"/>
                </a:solidFill>
                <a:latin typeface="+mn-ea"/>
                <a:cs typeface="メイリオ" panose="020B0604030504040204" pitchFamily="50" charset="-128"/>
              </a:rPr>
              <a:t>歳に達する前日に</a:t>
            </a:r>
            <a:r>
              <a:rPr lang="ja-JP" altLang="en-US" sz="1000" kern="0" dirty="0" smtClean="0">
                <a:solidFill>
                  <a:schemeClr val="tx1"/>
                </a:solidFill>
                <a:latin typeface="+mn-ea"/>
                <a:cs typeface="メイリオ" panose="020B0604030504040204" pitchFamily="50" charset="-128"/>
              </a:rPr>
              <a:t>おいて就労</a:t>
            </a:r>
            <a:r>
              <a:rPr lang="ja-JP" altLang="en-US" sz="1000" kern="0" dirty="0">
                <a:solidFill>
                  <a:schemeClr val="tx1"/>
                </a:solidFill>
                <a:latin typeface="+mn-ea"/>
                <a:cs typeface="メイリオ" panose="020B0604030504040204" pitchFamily="50" charset="-128"/>
              </a:rPr>
              <a:t>継続支援</a:t>
            </a:r>
            <a:r>
              <a:rPr lang="en-US" altLang="ja-JP" sz="1000" kern="0" dirty="0">
                <a:solidFill>
                  <a:schemeClr val="tx1"/>
                </a:solidFill>
                <a:latin typeface="+mn-ea"/>
                <a:cs typeface="メイリオ" panose="020B0604030504040204" pitchFamily="50" charset="-128"/>
              </a:rPr>
              <a:t>A</a:t>
            </a:r>
            <a:r>
              <a:rPr lang="ja-JP" altLang="en-US" sz="1000" kern="0" dirty="0">
                <a:solidFill>
                  <a:schemeClr val="tx1"/>
                </a:solidFill>
                <a:latin typeface="+mn-ea"/>
                <a:cs typeface="メイリオ" panose="020B0604030504040204" pitchFamily="50" charset="-128"/>
              </a:rPr>
              <a:t>型の支給決定を受けていた者は当該サービスに</a:t>
            </a:r>
            <a:r>
              <a:rPr lang="ja-JP" altLang="en-US" sz="1000" kern="0" dirty="0" smtClean="0">
                <a:solidFill>
                  <a:schemeClr val="tx1"/>
                </a:solidFill>
                <a:latin typeface="+mn-ea"/>
                <a:cs typeface="メイリオ" panose="020B0604030504040204" pitchFamily="50" charset="-128"/>
              </a:rPr>
              <a:t>ついて</a:t>
            </a:r>
            <a:endParaRPr lang="en-US" altLang="ja-JP" sz="1000" kern="0" dirty="0" smtClean="0">
              <a:solidFill>
                <a:schemeClr val="tx1"/>
              </a:solidFill>
              <a:latin typeface="+mn-ea"/>
              <a:cs typeface="メイリオ" panose="020B0604030504040204" pitchFamily="50" charset="-128"/>
            </a:endParaRPr>
          </a:p>
          <a:p>
            <a:pPr lvl="0">
              <a:defRPr/>
            </a:pPr>
            <a:r>
              <a:rPr lang="ja-JP" altLang="en-US" sz="1000" kern="0" dirty="0">
                <a:solidFill>
                  <a:schemeClr val="tx1"/>
                </a:solidFill>
                <a:latin typeface="+mn-ea"/>
                <a:cs typeface="メイリオ" panose="020B0604030504040204" pitchFamily="50" charset="-128"/>
              </a:rPr>
              <a:t>　</a:t>
            </a:r>
            <a:r>
              <a:rPr lang="ja-JP" altLang="en-US" sz="1000" kern="0" dirty="0" smtClean="0">
                <a:solidFill>
                  <a:schemeClr val="tx1"/>
                </a:solidFill>
                <a:latin typeface="+mn-ea"/>
                <a:cs typeface="メイリオ" panose="020B0604030504040204" pitchFamily="50" charset="-128"/>
              </a:rPr>
              <a:t>引き続き</a:t>
            </a:r>
            <a:r>
              <a:rPr lang="ja-JP" altLang="en-US" sz="1000" kern="0" dirty="0">
                <a:solidFill>
                  <a:schemeClr val="tx1"/>
                </a:solidFill>
                <a:latin typeface="+mn-ea"/>
                <a:cs typeface="メイリオ" panose="020B0604030504040204" pitchFamily="50" charset="-128"/>
              </a:rPr>
              <a:t>利用する</a:t>
            </a:r>
            <a:r>
              <a:rPr lang="ja-JP" altLang="en-US" sz="1000" kern="0" dirty="0" smtClean="0">
                <a:solidFill>
                  <a:schemeClr val="tx1"/>
                </a:solidFill>
                <a:latin typeface="+mn-ea"/>
                <a:cs typeface="メイリオ" panose="020B0604030504040204" pitchFamily="50" charset="-128"/>
              </a:rPr>
              <a:t>ことが可能。</a:t>
            </a:r>
            <a:r>
              <a:rPr lang="ja-JP" altLang="en-US" sz="1200" dirty="0">
                <a:solidFill>
                  <a:schemeClr val="tx1"/>
                </a:solidFill>
                <a:latin typeface="HGPｺﾞｼｯｸM" pitchFamily="50" charset="-128"/>
                <a:ea typeface="HGPｺﾞｼｯｸM" pitchFamily="50" charset="-128"/>
              </a:rPr>
              <a:t>　</a:t>
            </a:r>
          </a:p>
        </p:txBody>
      </p:sp>
      <p:sp>
        <p:nvSpPr>
          <p:cNvPr id="18440" name="Rectangle 4"/>
          <p:cNvSpPr>
            <a:spLocks noChangeArrowheads="1"/>
          </p:cNvSpPr>
          <p:nvPr/>
        </p:nvSpPr>
        <p:spPr bwMode="auto">
          <a:xfrm>
            <a:off x="138935" y="1952952"/>
            <a:ext cx="7092001" cy="1044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通所により</a:t>
            </a:r>
            <a:r>
              <a:rPr lang="ja-JP" altLang="en-US" sz="1200" dirty="0" smtClean="0">
                <a:solidFill>
                  <a:prstClr val="black"/>
                </a:solidFill>
                <a:latin typeface="HGPｺﾞｼｯｸM" pitchFamily="50" charset="-128"/>
                <a:ea typeface="HGPｺﾞｼｯｸM" pitchFamily="50" charset="-128"/>
              </a:rPr>
              <a:t>、雇用</a:t>
            </a:r>
            <a:r>
              <a:rPr lang="ja-JP" altLang="en-US" sz="1200" dirty="0">
                <a:solidFill>
                  <a:prstClr val="black"/>
                </a:solidFill>
                <a:latin typeface="HGPｺﾞｼｯｸM" pitchFamily="50" charset="-128"/>
                <a:ea typeface="HGPｺﾞｼｯｸM" pitchFamily="50" charset="-128"/>
              </a:rPr>
              <a:t>契約に基づく就労の機会を提供するとともに</a:t>
            </a:r>
            <a:r>
              <a:rPr lang="ja-JP" altLang="en-US" sz="1200" dirty="0" smtClean="0">
                <a:solidFill>
                  <a:prstClr val="black"/>
                </a:solidFill>
                <a:latin typeface="HGPｺﾞｼｯｸM" pitchFamily="50" charset="-128"/>
                <a:ea typeface="HGPｺﾞｼｯｸM" pitchFamily="50" charset="-128"/>
              </a:rPr>
              <a:t>、一般就労</a:t>
            </a:r>
            <a:r>
              <a:rPr lang="ja-JP" altLang="en-US" sz="1200" dirty="0">
                <a:solidFill>
                  <a:prstClr val="black"/>
                </a:solidFill>
                <a:latin typeface="HGPｺﾞｼｯｸM" pitchFamily="50" charset="-128"/>
                <a:ea typeface="HGPｺﾞｼｯｸM" pitchFamily="50" charset="-128"/>
              </a:rPr>
              <a:t>に</a:t>
            </a:r>
            <a:r>
              <a:rPr lang="ja-JP" altLang="en-US" sz="1200" dirty="0" smtClean="0">
                <a:solidFill>
                  <a:prstClr val="black"/>
                </a:solidFill>
                <a:latin typeface="HGPｺﾞｼｯｸM" pitchFamily="50" charset="-128"/>
                <a:ea typeface="HGPｺﾞｼｯｸM" pitchFamily="50" charset="-128"/>
              </a:rPr>
              <a:t>必要な</a:t>
            </a:r>
            <a:r>
              <a:rPr lang="ja-JP" altLang="en-US" sz="1200" dirty="0">
                <a:solidFill>
                  <a:prstClr val="black"/>
                </a:solidFill>
                <a:latin typeface="HGPｺﾞｼｯｸM" pitchFamily="50" charset="-128"/>
                <a:ea typeface="HGPｺﾞｼｯｸM" pitchFamily="50" charset="-128"/>
              </a:rPr>
              <a:t>知識、能力が高まった</a:t>
            </a:r>
            <a:r>
              <a:rPr lang="ja-JP" altLang="en-US" sz="1200" dirty="0" smtClean="0">
                <a:solidFill>
                  <a:prstClr val="black"/>
                </a:solidFill>
                <a:latin typeface="HGPｺﾞｼｯｸM" pitchFamily="50" charset="-128"/>
                <a:ea typeface="HGPｺﾞｼｯｸM" pitchFamily="50" charset="-128"/>
              </a:rPr>
              <a:t>者</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について</a:t>
            </a:r>
            <a:r>
              <a:rPr lang="ja-JP" altLang="en-US" sz="1200" dirty="0">
                <a:solidFill>
                  <a:prstClr val="black"/>
                </a:solidFill>
                <a:latin typeface="HGPｺﾞｼｯｸM" pitchFamily="50" charset="-128"/>
                <a:ea typeface="HGPｺﾞｼｯｸM" pitchFamily="50" charset="-128"/>
              </a:rPr>
              <a:t>、一般就労</a:t>
            </a:r>
            <a:r>
              <a:rPr lang="ja-JP" altLang="en-US" sz="1200" dirty="0" smtClean="0">
                <a:solidFill>
                  <a:prstClr val="black"/>
                </a:solidFill>
                <a:latin typeface="HGPｺﾞｼｯｸM" pitchFamily="50" charset="-128"/>
                <a:ea typeface="HGPｺﾞｼｯｸM" pitchFamily="50" charset="-128"/>
              </a:rPr>
              <a:t>への</a:t>
            </a:r>
            <a:r>
              <a:rPr lang="ja-JP" altLang="en-US" sz="1200" dirty="0">
                <a:solidFill>
                  <a:prstClr val="black"/>
                </a:solidFill>
                <a:latin typeface="HGPｺﾞｼｯｸM" pitchFamily="50" charset="-128"/>
                <a:ea typeface="HGPｺﾞｼｯｸM" pitchFamily="50" charset="-128"/>
              </a:rPr>
              <a:t>移行に</a:t>
            </a:r>
            <a:r>
              <a:rPr lang="ja-JP" altLang="en-US" sz="1200" dirty="0" smtClean="0">
                <a:solidFill>
                  <a:prstClr val="black"/>
                </a:solidFill>
                <a:latin typeface="HGPｺﾞｼｯｸM" pitchFamily="50" charset="-128"/>
                <a:ea typeface="HGPｺﾞｼｯｸM" pitchFamily="50" charset="-128"/>
              </a:rPr>
              <a:t>向けて</a:t>
            </a:r>
            <a:r>
              <a:rPr lang="ja-JP" altLang="en-US" sz="1200" dirty="0">
                <a:solidFill>
                  <a:prstClr val="black"/>
                </a:solidFill>
                <a:latin typeface="HGPｺﾞｼｯｸM" pitchFamily="50" charset="-128"/>
                <a:ea typeface="HGPｺﾞｼｯｸM" pitchFamily="50" charset="-128"/>
              </a:rPr>
              <a:t>支援</a:t>
            </a:r>
          </a:p>
          <a:p>
            <a:r>
              <a:rPr lang="ja-JP" altLang="en-US" sz="1200" dirty="0">
                <a:solidFill>
                  <a:prstClr val="black"/>
                </a:solidFill>
                <a:latin typeface="HGPｺﾞｼｯｸM" pitchFamily="50" charset="-128"/>
                <a:ea typeface="HGPｺﾞｼｯｸM" pitchFamily="50" charset="-128"/>
              </a:rPr>
              <a:t>■　一定の範囲内で障害者以外の雇用が可能</a:t>
            </a:r>
          </a:p>
          <a:p>
            <a:r>
              <a:rPr lang="ja-JP" altLang="en-US" sz="1200" dirty="0">
                <a:solidFill>
                  <a:prstClr val="black"/>
                </a:solidFill>
                <a:latin typeface="HGPｺﾞｼｯｸM" pitchFamily="50" charset="-128"/>
                <a:ea typeface="HGPｺﾞｼｯｸM" pitchFamily="50" charset="-128"/>
              </a:rPr>
              <a:t>■　多様な事業形態により、多くの就労機会を確保できるよう、障害者</a:t>
            </a:r>
            <a:r>
              <a:rPr lang="ja-JP" altLang="en-US" sz="1200" dirty="0" smtClean="0">
                <a:solidFill>
                  <a:prstClr val="black"/>
                </a:solidFill>
                <a:latin typeface="HGPｺﾞｼｯｸM" pitchFamily="50" charset="-128"/>
                <a:ea typeface="HGPｺﾞｼｯｸM" pitchFamily="50" charset="-128"/>
              </a:rPr>
              <a:t>の利用定員</a:t>
            </a:r>
            <a:r>
              <a:rPr lang="en-US" altLang="ja-JP" sz="1200" dirty="0" smtClean="0">
                <a:solidFill>
                  <a:prstClr val="black"/>
                </a:solidFill>
                <a:latin typeface="HGPｺﾞｼｯｸM" pitchFamily="50" charset="-128"/>
                <a:ea typeface="HGPｺﾞｼｯｸM" pitchFamily="50" charset="-128"/>
              </a:rPr>
              <a:t>10</a:t>
            </a:r>
            <a:r>
              <a:rPr lang="ja-JP" altLang="en-US" sz="1200" dirty="0">
                <a:solidFill>
                  <a:prstClr val="black"/>
                </a:solidFill>
                <a:latin typeface="HGPｺﾞｼｯｸM" pitchFamily="50" charset="-128"/>
                <a:ea typeface="HGPｺﾞｼｯｸM" pitchFamily="50" charset="-128"/>
              </a:rPr>
              <a:t>人からの事業実施が可能</a:t>
            </a:r>
          </a:p>
          <a:p>
            <a:r>
              <a:rPr lang="ja-JP" altLang="en-US" sz="1200" dirty="0">
                <a:solidFill>
                  <a:prstClr val="black"/>
                </a:solidFill>
                <a:latin typeface="HGPｺﾞｼｯｸM" pitchFamily="50" charset="-128"/>
                <a:ea typeface="HGPｺﾞｼｯｸM" pitchFamily="50" charset="-128"/>
              </a:rPr>
              <a:t>■　利用期間の制限なし</a:t>
            </a:r>
          </a:p>
        </p:txBody>
      </p:sp>
      <p:sp>
        <p:nvSpPr>
          <p:cNvPr id="28" name="正方形/長方形 27"/>
          <p:cNvSpPr/>
          <p:nvPr/>
        </p:nvSpPr>
        <p:spPr>
          <a:xfrm>
            <a:off x="5385048" y="4430076"/>
            <a:ext cx="4364995" cy="594144"/>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就労移行支援体制加算</a:t>
            </a:r>
            <a:r>
              <a:rPr lang="en-US" altLang="ja-JP" sz="1200" b="1" dirty="0">
                <a:solidFill>
                  <a:srgbClr val="000000"/>
                </a:solidFill>
                <a:latin typeface="HGPｺﾞｼｯｸM" panose="020B0600000000000000" pitchFamily="50" charset="-128"/>
                <a:ea typeface="HGPｺﾞｼｯｸM" panose="020B0600000000000000" pitchFamily="50" charset="-128"/>
              </a:rPr>
              <a:t>(Ⅰ)､(Ⅱ) </a:t>
            </a:r>
            <a:r>
              <a:rPr lang="ja-JP" altLang="en-US" sz="1200" dirty="0" smtClean="0">
                <a:solidFill>
                  <a:srgbClr val="000000"/>
                </a:solidFill>
                <a:latin typeface="HGPｺﾞｼｯｸM" panose="020B0600000000000000" pitchFamily="50" charset="-128"/>
                <a:ea typeface="HGPｺﾞｼｯｸM" panose="020B0600000000000000" pitchFamily="50" charset="-128"/>
              </a:rPr>
              <a:t>　　</a:t>
            </a:r>
            <a:r>
              <a:rPr lang="ja-JP" altLang="en-US" sz="1200" b="1" dirty="0">
                <a:solidFill>
                  <a:srgbClr val="000000"/>
                </a:solidFill>
                <a:latin typeface="+mj-ea"/>
                <a:ea typeface="+mj-ea"/>
              </a:rPr>
              <a:t>５</a:t>
            </a:r>
            <a:r>
              <a:rPr lang="ja-JP" altLang="en-US" sz="1200" b="1" dirty="0" smtClean="0">
                <a:latin typeface="+mj-ea"/>
                <a:ea typeface="+mj-ea"/>
              </a:rPr>
              <a:t>～</a:t>
            </a:r>
            <a:r>
              <a:rPr lang="ja-JP" altLang="en-US" sz="1200" b="1" dirty="0">
                <a:latin typeface="+mj-ea"/>
                <a:ea typeface="+mj-ea"/>
              </a:rPr>
              <a:t>４２</a:t>
            </a:r>
            <a:r>
              <a:rPr lang="ja-JP" altLang="en-US" sz="1200" b="1" dirty="0" smtClean="0">
                <a:latin typeface="+mj-ea"/>
                <a:ea typeface="+mj-ea"/>
              </a:rPr>
              <a:t>単位</a:t>
            </a:r>
            <a:r>
              <a:rPr lang="ja-JP" altLang="en-US" sz="1200" b="1" dirty="0" smtClean="0"/>
              <a:t>／日</a:t>
            </a:r>
            <a:endParaRPr lang="en-US" altLang="ja-JP" sz="1200" b="1" dirty="0" smtClean="0"/>
          </a:p>
          <a:p>
            <a:r>
              <a:rPr lang="en-US" altLang="ja-JP" sz="1000" dirty="0" smtClean="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　定員、職員配置、一般</a:t>
            </a:r>
            <a:r>
              <a:rPr lang="ja-JP" altLang="en-US" sz="1000" dirty="0">
                <a:latin typeface="HGPｺﾞｼｯｸM" panose="020B0600000000000000" pitchFamily="50" charset="-128"/>
                <a:ea typeface="HGPｺﾞｼｯｸM" panose="020B0600000000000000" pitchFamily="50" charset="-128"/>
              </a:rPr>
              <a:t>就労へ移行し６月以上定着した者の数に</a:t>
            </a:r>
            <a:r>
              <a:rPr lang="ja-JP" altLang="en-US" sz="1000" dirty="0" smtClean="0">
                <a:latin typeface="HGPｺﾞｼｯｸM" panose="020B0600000000000000" pitchFamily="50" charset="-128"/>
                <a:ea typeface="HGPｺﾞｼｯｸM" panose="020B0600000000000000" pitchFamily="50" charset="-128"/>
              </a:rPr>
              <a:t>応じた設定</a:t>
            </a:r>
            <a:endParaRPr lang="en-US" altLang="ja-JP" sz="1000" dirty="0" smtClean="0">
              <a:latin typeface="HGPｺﾞｼｯｸM" panose="020B0600000000000000" pitchFamily="50" charset="-128"/>
              <a:ea typeface="HGPｺﾞｼｯｸM" panose="020B0600000000000000" pitchFamily="50" charset="-128"/>
            </a:endParaRPr>
          </a:p>
          <a:p>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H30</a:t>
            </a:r>
            <a:r>
              <a:rPr lang="ja-JP" altLang="en-US" sz="1000" dirty="0">
                <a:solidFill>
                  <a:schemeClr val="tx1"/>
                </a:solidFill>
                <a:latin typeface="HGPｺﾞｼｯｸM" panose="020B0600000000000000" pitchFamily="50" charset="-128"/>
                <a:ea typeface="HGPｺﾞｼｯｸM" panose="020B0600000000000000" pitchFamily="50" charset="-128"/>
              </a:rPr>
              <a:t>～見直し　</a:t>
            </a:r>
          </a:p>
        </p:txBody>
      </p:sp>
      <p:sp>
        <p:nvSpPr>
          <p:cNvPr id="30" name="正方形/長方形 29"/>
          <p:cNvSpPr/>
          <p:nvPr/>
        </p:nvSpPr>
        <p:spPr>
          <a:xfrm>
            <a:off x="5385048" y="3848348"/>
            <a:ext cx="4366172" cy="540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smtClean="0">
                <a:solidFill>
                  <a:srgbClr val="000000"/>
                </a:solidFill>
                <a:latin typeface="HGPｺﾞｼｯｸM" panose="020B0600000000000000" pitchFamily="50" charset="-128"/>
                <a:ea typeface="HGPｺﾞｼｯｸM" panose="020B0600000000000000" pitchFamily="50" charset="-128"/>
              </a:rPr>
              <a:t>賃金向上達成</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指導員配置加算　</a:t>
            </a:r>
            <a:r>
              <a:rPr lang="en-US" altLang="ja-JP" sz="1200" b="1" dirty="0"/>
              <a:t> </a:t>
            </a:r>
            <a:r>
              <a:rPr lang="ja-JP" altLang="en-US" sz="1200" b="1" dirty="0" smtClean="0"/>
              <a:t>１５～</a:t>
            </a:r>
            <a:r>
              <a:rPr lang="ja-JP" altLang="en-US" sz="1200" b="1" dirty="0"/>
              <a:t>７０</a:t>
            </a:r>
            <a:r>
              <a:rPr lang="ja-JP" altLang="en-US" sz="1200" b="1" dirty="0" smtClean="0"/>
              <a:t>単位／日</a:t>
            </a:r>
            <a:endParaRPr lang="en-US" altLang="ja-JP" sz="1200" b="1" dirty="0" smtClean="0"/>
          </a:p>
          <a:p>
            <a:r>
              <a:rPr lang="en-US" altLang="ja-JP" sz="1000" dirty="0" smtClean="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　定員規模に応じた設定</a:t>
            </a:r>
            <a:endParaRPr lang="en-US" altLang="ja-JP" sz="1000" dirty="0" smtClean="0">
              <a:latin typeface="HGPｺﾞｼｯｸM" panose="020B0600000000000000" pitchFamily="50" charset="-128"/>
              <a:ea typeface="HGPｺﾞｼｯｸM" panose="020B0600000000000000" pitchFamily="50" charset="-128"/>
            </a:endParaRPr>
          </a:p>
          <a:p>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平成</a:t>
            </a:r>
            <a:r>
              <a:rPr lang="en-US" altLang="ja-JP" sz="1000" dirty="0" smtClean="0">
                <a:solidFill>
                  <a:schemeClr val="tx1"/>
                </a:solidFill>
                <a:latin typeface="HGPｺﾞｼｯｸM" panose="020B0600000000000000" pitchFamily="50" charset="-128"/>
                <a:ea typeface="HGPｺﾞｼｯｸM" panose="020B0600000000000000" pitchFamily="50" charset="-128"/>
              </a:rPr>
              <a:t>30</a:t>
            </a:r>
            <a:r>
              <a:rPr lang="ja-JP" altLang="en-US" sz="1000" dirty="0" smtClean="0">
                <a:solidFill>
                  <a:schemeClr val="tx1"/>
                </a:solidFill>
                <a:latin typeface="HGPｺﾞｼｯｸM" panose="020B0600000000000000" pitchFamily="50" charset="-128"/>
                <a:ea typeface="HGPｺﾞｼｯｸM" panose="020B0600000000000000" pitchFamily="50" charset="-128"/>
              </a:rPr>
              <a:t>年新設</a:t>
            </a:r>
            <a:endParaRPr lang="en-US" altLang="ja-JP" sz="1000" dirty="0" smtClean="0">
              <a:solidFill>
                <a:schemeClr val="tx1"/>
              </a:solidFill>
              <a:latin typeface="HGPｺﾞｼｯｸM" panose="020B0600000000000000" pitchFamily="50" charset="-128"/>
              <a:ea typeface="HGPｺﾞｼｯｸM" panose="020B0600000000000000" pitchFamily="50" charset="-128"/>
            </a:endParaRPr>
          </a:p>
        </p:txBody>
      </p:sp>
      <p:sp>
        <p:nvSpPr>
          <p:cNvPr id="32" name="角丸四角形 31"/>
          <p:cNvSpPr/>
          <p:nvPr/>
        </p:nvSpPr>
        <p:spPr>
          <a:xfrm>
            <a:off x="128464" y="3429000"/>
            <a:ext cx="1140507"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基本報酬</a:t>
            </a:r>
          </a:p>
        </p:txBody>
      </p:sp>
      <p:sp>
        <p:nvSpPr>
          <p:cNvPr id="33" name="角丸四角形 32"/>
          <p:cNvSpPr/>
          <p:nvPr/>
        </p:nvSpPr>
        <p:spPr>
          <a:xfrm>
            <a:off x="5457056" y="3501008"/>
            <a:ext cx="1167000"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主な加算</a:t>
            </a:r>
          </a:p>
        </p:txBody>
      </p:sp>
      <p:sp>
        <p:nvSpPr>
          <p:cNvPr id="34" name="十字形 33"/>
          <p:cNvSpPr/>
          <p:nvPr/>
        </p:nvSpPr>
        <p:spPr>
          <a:xfrm>
            <a:off x="4917032" y="4761184"/>
            <a:ext cx="324000" cy="324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smtClean="0">
              <a:solidFill>
                <a:srgbClr val="000000"/>
              </a:solidFill>
            </a:endParaRPr>
          </a:p>
        </p:txBody>
      </p:sp>
      <p:sp>
        <p:nvSpPr>
          <p:cNvPr id="35" name="Text Box 2"/>
          <p:cNvSpPr txBox="1">
            <a:spLocks noChangeArrowheads="1"/>
          </p:cNvSpPr>
          <p:nvPr/>
        </p:nvSpPr>
        <p:spPr bwMode="auto">
          <a:xfrm>
            <a:off x="-15552" y="3068960"/>
            <a:ext cx="9791516" cy="338554"/>
          </a:xfrm>
          <a:prstGeom prst="rect">
            <a:avLst/>
          </a:prstGeom>
          <a:noFill/>
          <a:ln w="9525">
            <a:noFill/>
            <a:miter lim="800000"/>
            <a:headEnd/>
            <a:tailEnd/>
          </a:ln>
        </p:spPr>
        <p:txBody>
          <a:bodyPr wrap="square">
            <a:spAutoFit/>
          </a:bodyPr>
          <a:lstStyle/>
          <a:p>
            <a:pPr lvl="0"/>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単価（平成</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３０</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月</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より</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定員</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規模</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別、人員配置別に</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加え</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、平均</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労働</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時間が長いほど高い基本報酬）</a:t>
            </a:r>
            <a:endPar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22" name="正方形/長方形 21"/>
          <p:cNvSpPr/>
          <p:nvPr/>
        </p:nvSpPr>
        <p:spPr>
          <a:xfrm>
            <a:off x="5385048" y="5970260"/>
            <a:ext cx="4371615" cy="468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食事提供体制加算、送迎加算、訪問加算等</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900" dirty="0" smtClean="0">
                <a:solidFill>
                  <a:srgbClr val="000000"/>
                </a:solidFill>
                <a:latin typeface="HGPｺﾞｼｯｸM" panose="020B0600000000000000" pitchFamily="50" charset="-128"/>
                <a:ea typeface="HGPｺﾞｼｯｸM" panose="020B0600000000000000" pitchFamily="50" charset="-128"/>
              </a:rPr>
              <a:t>⇒　他の福祉サービスと共通した加算も一定の条件を満たせば算定可能</a:t>
            </a:r>
            <a:endParaRPr lang="en-US" altLang="ja-JP" sz="900" dirty="0">
              <a:solidFill>
                <a:srgbClr val="000000"/>
              </a:solidFill>
              <a:latin typeface="HGPｺﾞｼｯｸM" panose="020B0600000000000000" pitchFamily="50" charset="-128"/>
              <a:ea typeface="HGPｺﾞｼｯｸM" panose="020B0600000000000000" pitchFamily="50" charset="-128"/>
            </a:endParaRPr>
          </a:p>
        </p:txBody>
      </p:sp>
      <p:sp>
        <p:nvSpPr>
          <p:cNvPr id="24" name="Rectangle 4"/>
          <p:cNvSpPr>
            <a:spLocks noChangeArrowheads="1"/>
          </p:cNvSpPr>
          <p:nvPr/>
        </p:nvSpPr>
        <p:spPr bwMode="auto">
          <a:xfrm>
            <a:off x="7297504" y="1952952"/>
            <a:ext cx="2453712" cy="1044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endParaRPr lang="en-US" altLang="ja-JP" sz="1200" dirty="0" smtClean="0">
              <a:solidFill>
                <a:srgbClr val="000000"/>
              </a:solidFill>
              <a:latin typeface="HGPｺﾞｼｯｸM" pitchFamily="50" charset="-128"/>
              <a:ea typeface="HGPｺﾞｼｯｸM" pitchFamily="50" charset="-128"/>
            </a:endParaRPr>
          </a:p>
          <a:p>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職業</a:t>
            </a:r>
            <a:r>
              <a:rPr lang="ja-JP" altLang="en-US" sz="1200" dirty="0" smtClean="0">
                <a:solidFill>
                  <a:srgbClr val="000000"/>
                </a:solidFill>
                <a:latin typeface="HGPｺﾞｼｯｸM" pitchFamily="50" charset="-128"/>
                <a:ea typeface="HGPｺﾞｼｯｸM" pitchFamily="50" charset="-128"/>
              </a:rPr>
              <a:t>指導員</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生活支援員</a:t>
            </a:r>
            <a:endParaRPr lang="ja-JP" altLang="en-US" sz="1200" dirty="0">
              <a:solidFill>
                <a:srgbClr val="000000"/>
              </a:solidFill>
              <a:latin typeface="HGPｺﾞｼｯｸM" pitchFamily="50" charset="-128"/>
              <a:ea typeface="HGPｺﾞｼｯｸM" pitchFamily="50" charset="-128"/>
            </a:endParaRPr>
          </a:p>
        </p:txBody>
      </p:sp>
      <p:sp>
        <p:nvSpPr>
          <p:cNvPr id="25" name="右中かっこ 24"/>
          <p:cNvSpPr/>
          <p:nvPr/>
        </p:nvSpPr>
        <p:spPr>
          <a:xfrm>
            <a:off x="8535421" y="2528936"/>
            <a:ext cx="274216"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6" name="正方形/長方形 25"/>
          <p:cNvSpPr/>
          <p:nvPr/>
        </p:nvSpPr>
        <p:spPr>
          <a:xfrm>
            <a:off x="8650108" y="2564928"/>
            <a:ext cx="1095673"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HGPｺﾞｼｯｸM" panose="020B0600000000000000" pitchFamily="50" charset="-128"/>
                <a:ea typeface="HGPｺﾞｼｯｸM" panose="020B0600000000000000" pitchFamily="50" charset="-128"/>
              </a:rPr>
              <a:t>１０</a:t>
            </a:r>
            <a:r>
              <a:rPr lang="ja-JP" altLang="en-US" sz="1200" dirty="0" smtClean="0">
                <a:solidFill>
                  <a:srgbClr val="000000"/>
                </a:solidFill>
                <a:latin typeface="HGPｺﾞｼｯｸM" panose="020B0600000000000000" pitchFamily="50" charset="-128"/>
                <a:ea typeface="HGPｺﾞｼｯｸM" panose="020B0600000000000000" pitchFamily="50" charset="-128"/>
              </a:rPr>
              <a:t>：１</a:t>
            </a:r>
            <a:r>
              <a:rPr lang="ja-JP" altLang="en-US" sz="1200" dirty="0">
                <a:solidFill>
                  <a:srgbClr val="000000"/>
                </a:solidFill>
                <a:latin typeface="HGPｺﾞｼｯｸM" panose="020B0600000000000000" pitchFamily="50" charset="-128"/>
                <a:ea typeface="HGPｺﾞｼｯｸM" panose="020B0600000000000000" pitchFamily="50" charset="-128"/>
              </a:rPr>
              <a:t>以上</a:t>
            </a:r>
          </a:p>
        </p:txBody>
      </p:sp>
      <p:sp>
        <p:nvSpPr>
          <p:cNvPr id="27" name="正方形/長方形 26"/>
          <p:cNvSpPr/>
          <p:nvPr/>
        </p:nvSpPr>
        <p:spPr>
          <a:xfrm>
            <a:off x="5385048" y="5070108"/>
            <a:ext cx="4371615" cy="864096"/>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福祉専門職員配置等加算</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(Ⅰ)､(Ⅱ</a:t>
            </a:r>
            <a:r>
              <a:rPr lang="en-US" altLang="ja-JP"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Ⅲ</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15､10</a:t>
            </a:r>
            <a:r>
              <a:rPr lang="en-US" altLang="ja-JP" sz="1200" b="1" dirty="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６単位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35</a:t>
            </a:r>
            <a:r>
              <a:rPr lang="ja-JP" altLang="en-US" sz="1000" dirty="0" smtClean="0">
                <a:solidFill>
                  <a:srgbClr val="000000"/>
                </a:solidFill>
                <a:latin typeface="HGPｺﾞｼｯｸM" panose="020B0600000000000000" pitchFamily="50" charset="-128"/>
                <a:ea typeface="HGPｺﾞｼｯｸM" panose="020B0600000000000000" pitchFamily="50" charset="-128"/>
              </a:rPr>
              <a:t>％雇用されている場合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25</a:t>
            </a:r>
            <a:r>
              <a:rPr lang="ja-JP" altLang="en-US" sz="1000" dirty="0">
                <a:solidFill>
                  <a:srgbClr val="000000"/>
                </a:solidFill>
                <a:latin typeface="HGPｺﾞｼｯｸM" panose="020B0600000000000000" pitchFamily="50" charset="-128"/>
                <a:ea typeface="HGPｺﾞｼｯｸM" panose="020B0600000000000000" pitchFamily="50" charset="-128"/>
              </a:rPr>
              <a:t>％雇用されている</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H30</a:t>
            </a:r>
            <a:r>
              <a:rPr lang="ja-JP" altLang="en-US" sz="1000" dirty="0">
                <a:solidFill>
                  <a:schemeClr val="tx1"/>
                </a:solidFill>
                <a:latin typeface="HGPｺﾞｼｯｸM" panose="020B0600000000000000" pitchFamily="50" charset="-128"/>
                <a:ea typeface="HGPｺﾞｼｯｸM" panose="020B0600000000000000" pitchFamily="50" charset="-128"/>
              </a:rPr>
              <a:t>～資格保有者に公認心理師を追加</a:t>
            </a:r>
            <a:endParaRPr lang="en-US" altLang="ja-JP" sz="1000" dirty="0">
              <a:solidFill>
                <a:schemeClr val="tx1"/>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Ⅲ</a:t>
            </a:r>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a:solidFill>
                  <a:srgbClr val="000000"/>
                </a:solidFill>
                <a:latin typeface="HGPｺﾞｼｯｸM" panose="020B0600000000000000" pitchFamily="50" charset="-128"/>
                <a:ea typeface="HGPｺﾞｼｯｸM" panose="020B0600000000000000" pitchFamily="50" charset="-128"/>
              </a:rPr>
              <a:t>常勤職員が</a:t>
            </a:r>
            <a:r>
              <a:rPr lang="en-US" altLang="ja-JP" sz="1000" dirty="0">
                <a:solidFill>
                  <a:srgbClr val="000000"/>
                </a:solidFill>
                <a:latin typeface="HGPｺﾞｼｯｸM" panose="020B0600000000000000" pitchFamily="50" charset="-128"/>
                <a:ea typeface="HGPｺﾞｼｯｸM" panose="020B0600000000000000" pitchFamily="50" charset="-128"/>
              </a:rPr>
              <a:t>75</a:t>
            </a:r>
            <a:r>
              <a:rPr lang="ja-JP" altLang="en-US" sz="1000" dirty="0">
                <a:solidFill>
                  <a:srgbClr val="000000"/>
                </a:solidFill>
                <a:latin typeface="HGPｺﾞｼｯｸM" panose="020B0600000000000000" pitchFamily="50" charset="-128"/>
                <a:ea typeface="HGPｺﾞｼｯｸM" panose="020B0600000000000000" pitchFamily="50" charset="-128"/>
              </a:rPr>
              <a:t>％以上又</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は</a:t>
            </a:r>
            <a:r>
              <a:rPr lang="ja-JP" altLang="en-US" sz="1000" dirty="0">
                <a:solidFill>
                  <a:srgbClr val="000000"/>
                </a:solidFill>
                <a:latin typeface="HGPｺﾞｼｯｸM" panose="020B0600000000000000" pitchFamily="50" charset="-128"/>
                <a:ea typeface="HGPｺﾞｼｯｸM" panose="020B0600000000000000" pitchFamily="50" charset="-128"/>
              </a:rPr>
              <a:t>勤続</a:t>
            </a:r>
            <a:r>
              <a:rPr lang="en-US" altLang="ja-JP" sz="1000" dirty="0" smtClean="0">
                <a:solidFill>
                  <a:srgbClr val="000000"/>
                </a:solidFill>
                <a:latin typeface="HGPｺﾞｼｯｸM" panose="020B0600000000000000" pitchFamily="50" charset="-128"/>
                <a:ea typeface="HGPｺﾞｼｯｸM" panose="020B0600000000000000" pitchFamily="50" charset="-128"/>
              </a:rPr>
              <a:t>3</a:t>
            </a:r>
            <a:r>
              <a:rPr lang="ja-JP" altLang="en-US" sz="1000" dirty="0">
                <a:solidFill>
                  <a:srgbClr val="000000"/>
                </a:solidFill>
                <a:latin typeface="HGPｺﾞｼｯｸM" panose="020B0600000000000000" pitchFamily="50" charset="-128"/>
                <a:ea typeface="HGPｺﾞｼｯｸM" panose="020B0600000000000000" pitchFamily="50" charset="-128"/>
              </a:rPr>
              <a:t>年以上が</a:t>
            </a:r>
            <a:r>
              <a:rPr lang="en-US" altLang="ja-JP" sz="1000" dirty="0">
                <a:solidFill>
                  <a:srgbClr val="000000"/>
                </a:solidFill>
                <a:latin typeface="HGPｺﾞｼｯｸM" panose="020B0600000000000000" pitchFamily="50" charset="-128"/>
                <a:ea typeface="HGPｺﾞｼｯｸM" panose="020B0600000000000000" pitchFamily="50" charset="-128"/>
              </a:rPr>
              <a:t>30</a:t>
            </a:r>
            <a:r>
              <a:rPr lang="ja-JP" altLang="en-US" sz="1000" dirty="0">
                <a:solidFill>
                  <a:srgbClr val="000000"/>
                </a:solidFill>
                <a:latin typeface="HGPｺﾞｼｯｸM" panose="020B0600000000000000" pitchFamily="50" charset="-128"/>
                <a:ea typeface="HGPｺﾞｼｯｸM" panose="020B0600000000000000" pitchFamily="50" charset="-128"/>
              </a:rPr>
              <a:t>％以上の</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37" name="Text Box 2"/>
          <p:cNvSpPr txBox="1">
            <a:spLocks noChangeArrowheads="1"/>
          </p:cNvSpPr>
          <p:nvPr/>
        </p:nvSpPr>
        <p:spPr bwMode="auto">
          <a:xfrm>
            <a:off x="92968" y="6546830"/>
            <a:ext cx="457200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ja-JP" altLang="en-US" sz="1600" dirty="0" smtClean="0">
                <a:solidFill>
                  <a:prstClr val="black"/>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3,800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prstClr val="black"/>
              </a:solidFill>
              <a:ea typeface="ＤＨＰ特太ゴシック体" pitchFamily="2" charset="-128"/>
            </a:endParaRPr>
          </a:p>
        </p:txBody>
      </p:sp>
      <p:sp>
        <p:nvSpPr>
          <p:cNvPr id="38" name="Text Box 2"/>
          <p:cNvSpPr txBox="1">
            <a:spLocks noChangeArrowheads="1"/>
          </p:cNvSpPr>
          <p:nvPr/>
        </p:nvSpPr>
        <p:spPr bwMode="auto">
          <a:xfrm>
            <a:off x="5052482" y="6546830"/>
            <a:ext cx="485351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6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69,598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zh-TW" altLang="en-US" sz="1400" dirty="0" smtClean="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graphicFrame>
        <p:nvGraphicFramePr>
          <p:cNvPr id="31" name="表 30"/>
          <p:cNvGraphicFramePr>
            <a:graphicFrameLocks noGrp="1"/>
          </p:cNvGraphicFramePr>
          <p:nvPr>
            <p:extLst/>
          </p:nvPr>
        </p:nvGraphicFramePr>
        <p:xfrm>
          <a:off x="162071" y="3789040"/>
          <a:ext cx="4574905" cy="2293920"/>
        </p:xfrm>
        <a:graphic>
          <a:graphicData uri="http://schemas.openxmlformats.org/drawingml/2006/table">
            <a:tbl>
              <a:tblPr firstRow="1" bandRow="1">
                <a:tableStyleId>{5940675A-B579-460E-94D1-54222C63F5DA}</a:tableStyleId>
              </a:tblPr>
              <a:tblGrid>
                <a:gridCol w="1067668">
                  <a:extLst>
                    <a:ext uri="{9D8B030D-6E8A-4147-A177-3AD203B41FA5}">
                      <a16:colId xmlns:a16="http://schemas.microsoft.com/office/drawing/2014/main" val="20000"/>
                    </a:ext>
                  </a:extLst>
                </a:gridCol>
                <a:gridCol w="2117033">
                  <a:extLst>
                    <a:ext uri="{9D8B030D-6E8A-4147-A177-3AD203B41FA5}">
                      <a16:colId xmlns:a16="http://schemas.microsoft.com/office/drawing/2014/main" val="20001"/>
                    </a:ext>
                  </a:extLst>
                </a:gridCol>
                <a:gridCol w="1390204">
                  <a:extLst>
                    <a:ext uri="{9D8B030D-6E8A-4147-A177-3AD203B41FA5}">
                      <a16:colId xmlns:a16="http://schemas.microsoft.com/office/drawing/2014/main" val="20002"/>
                    </a:ext>
                  </a:extLst>
                </a:gridCol>
              </a:tblGrid>
              <a:tr h="234357">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改定前</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gridSpan="2">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改定後</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0"/>
                  </a:ext>
                </a:extLst>
              </a:tr>
              <a:tr h="234357">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１日の</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a:t>
                      </a:r>
                      <a:r>
                        <a:rPr kumimoji="1" lang="ja-JP" altLang="en-US" sz="12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4357">
                <a:tc rowSpan="7">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７時間以上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615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６時間以上７時間未満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603</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4357">
                <a:tc vMerge="1">
                  <a:txBody>
                    <a:bodyPr/>
                    <a:lstStyle/>
                    <a:p>
                      <a:pPr algn="ct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５時間以上６時間未満</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594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４時間以上５時間未満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586</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３時間以上４時間未満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498</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２時間以上３時間未満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rPr>
                        <a:t>410</a:t>
                      </a:r>
                      <a:r>
                        <a:rPr kumimoji="1" lang="ja-JP" altLang="en-US" sz="1200" baseline="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4357">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２時間未満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322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6" name="テキスト ボックス 35"/>
          <p:cNvSpPr txBox="1"/>
          <p:nvPr/>
        </p:nvSpPr>
        <p:spPr>
          <a:xfrm>
            <a:off x="992560" y="3440033"/>
            <a:ext cx="3554635" cy="276999"/>
          </a:xfrm>
          <a:prstGeom prst="rect">
            <a:avLst/>
          </a:prstGeom>
          <a:noFill/>
        </p:spPr>
        <p:txBody>
          <a:bodyPr wrap="square" rtlCol="0">
            <a:spAutoFit/>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＜定員</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人以下、人員配置</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7.5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の場合＞</a:t>
            </a:r>
            <a:endParaRPr kumimoji="1" lang="ja-JP" altLang="en-US" sz="12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72" y="6093296"/>
            <a:ext cx="5804248"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上表以外に、人員配置</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である場合の設定、定員に応じた設定あり</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就労継続支援Ａ型</a:t>
            </a:r>
            <a:endParaRPr kumimoji="1" lang="ja-JP" altLang="en-US" sz="2400" b="1" dirty="0">
              <a:solidFill>
                <a:schemeClr val="tx1"/>
              </a:solidFill>
            </a:endParaRPr>
          </a:p>
        </p:txBody>
      </p:sp>
      <p:grpSp>
        <p:nvGrpSpPr>
          <p:cNvPr id="40" name="グループ化 10"/>
          <p:cNvGrpSpPr>
            <a:grpSpLocks/>
          </p:cNvGrpSpPr>
          <p:nvPr/>
        </p:nvGrpSpPr>
        <p:grpSpPr bwMode="auto">
          <a:xfrm>
            <a:off x="-15553" y="376232"/>
            <a:ext cx="9972000" cy="79114"/>
            <a:chOff x="0" y="188640"/>
            <a:chExt cx="9144000" cy="72008"/>
          </a:xfrm>
        </p:grpSpPr>
        <p:cxnSp>
          <p:nvCxnSpPr>
            <p:cNvPr id="41" name="直線コネクタ 40"/>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4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101</a:t>
            </a:fld>
            <a:endParaRPr lang="en-US" altLang="ja-JP" dirty="0"/>
          </a:p>
        </p:txBody>
      </p:sp>
    </p:spTree>
    <p:extLst>
      <p:ext uri="{BB962C8B-B14F-4D97-AF65-F5344CB8AC3E}">
        <p14:creationId xmlns:p14="http://schemas.microsoft.com/office/powerpoint/2010/main" val="11010000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811" y="476672"/>
            <a:ext cx="1547813"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19460" name="Text Box 2"/>
          <p:cNvSpPr txBox="1">
            <a:spLocks noChangeArrowheads="1"/>
          </p:cNvSpPr>
          <p:nvPr/>
        </p:nvSpPr>
        <p:spPr bwMode="auto">
          <a:xfrm>
            <a:off x="44375" y="1815207"/>
            <a:ext cx="2244329"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19461" name="Text Box 2"/>
          <p:cNvSpPr txBox="1">
            <a:spLocks noChangeArrowheads="1"/>
          </p:cNvSpPr>
          <p:nvPr/>
        </p:nvSpPr>
        <p:spPr bwMode="auto">
          <a:xfrm>
            <a:off x="7154109" y="1815207"/>
            <a:ext cx="1975355"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2" name="正方形/長方形 21"/>
          <p:cNvSpPr/>
          <p:nvPr/>
        </p:nvSpPr>
        <p:spPr>
          <a:xfrm>
            <a:off x="200507" y="771230"/>
            <a:ext cx="9580750" cy="1043977"/>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就労</a:t>
            </a:r>
            <a:r>
              <a:rPr lang="ja-JP" altLang="en-US" sz="1200" dirty="0">
                <a:solidFill>
                  <a:prstClr val="black"/>
                </a:solidFill>
                <a:latin typeface="HGPｺﾞｼｯｸM" pitchFamily="50" charset="-128"/>
                <a:ea typeface="HGPｺﾞｼｯｸM" pitchFamily="50" charset="-128"/>
              </a:rPr>
              <a:t>移行支援事業等を利用したが一般企業等の雇用に結びつかない者や、一定年齢に達している者などであって</a:t>
            </a:r>
            <a:r>
              <a:rPr lang="ja-JP" altLang="en-US" sz="1200" dirty="0" smtClean="0">
                <a:solidFill>
                  <a:prstClr val="black"/>
                </a:solidFill>
                <a:latin typeface="HGPｺﾞｼｯｸM" pitchFamily="50" charset="-128"/>
                <a:ea typeface="HGPｺﾞｼｯｸM" pitchFamily="50" charset="-128"/>
              </a:rPr>
              <a:t>、就労</a:t>
            </a:r>
            <a:r>
              <a:rPr lang="ja-JP" altLang="en-US" sz="1200" dirty="0">
                <a:solidFill>
                  <a:prstClr val="black"/>
                </a:solidFill>
                <a:latin typeface="HGPｺﾞｼｯｸM" pitchFamily="50" charset="-128"/>
                <a:ea typeface="HGPｺﾞｼｯｸM" pitchFamily="50" charset="-128"/>
              </a:rPr>
              <a:t>の</a:t>
            </a:r>
            <a:r>
              <a:rPr lang="ja-JP" altLang="en-US" sz="1200" dirty="0" smtClean="0">
                <a:solidFill>
                  <a:prstClr val="black"/>
                </a:solidFill>
                <a:latin typeface="HGPｺﾞｼｯｸM" pitchFamily="50" charset="-128"/>
                <a:ea typeface="HGPｺﾞｼｯｸM" pitchFamily="50" charset="-128"/>
              </a:rPr>
              <a:t>機会等</a:t>
            </a:r>
            <a:r>
              <a:rPr lang="ja-JP" altLang="en-US" sz="1200" dirty="0">
                <a:solidFill>
                  <a:prstClr val="black"/>
                </a:solidFill>
                <a:latin typeface="HGPｺﾞｼｯｸM" pitchFamily="50" charset="-128"/>
                <a:ea typeface="HGPｺﾞｼｯｸM" pitchFamily="50" charset="-128"/>
              </a:rPr>
              <a:t>を通じ、生産</a:t>
            </a:r>
            <a:r>
              <a:rPr lang="ja-JP" altLang="en-US" sz="1200" dirty="0" smtClean="0">
                <a:solidFill>
                  <a:prstClr val="black"/>
                </a:solidFill>
                <a:latin typeface="HGPｺﾞｼｯｸM" pitchFamily="50" charset="-128"/>
                <a:ea typeface="HGPｺﾞｼｯｸM" pitchFamily="50" charset="-128"/>
              </a:rPr>
              <a:t>活</a:t>
            </a:r>
            <a:endParaRPr lang="en-US" altLang="ja-JP" sz="1200" dirty="0" smtClean="0">
              <a:solidFill>
                <a:prstClr val="black"/>
              </a:solidFill>
              <a:latin typeface="HGPｺﾞｼｯｸM" pitchFamily="50" charset="-128"/>
              <a:ea typeface="HGPｺﾞｼｯｸM" pitchFamily="50" charset="-128"/>
            </a:endParaRPr>
          </a:p>
          <a:p>
            <a:pPr>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動</a:t>
            </a:r>
            <a:r>
              <a:rPr lang="ja-JP" altLang="en-US" sz="1200" dirty="0">
                <a:solidFill>
                  <a:prstClr val="black"/>
                </a:solidFill>
                <a:latin typeface="HGPｺﾞｼｯｸM" pitchFamily="50" charset="-128"/>
                <a:ea typeface="HGPｺﾞｼｯｸM" pitchFamily="50" charset="-128"/>
              </a:rPr>
              <a:t>にかかる知識及び能力の向上や維持が期待</a:t>
            </a:r>
            <a:r>
              <a:rPr lang="ja-JP" altLang="en-US" sz="1200" dirty="0" smtClean="0">
                <a:solidFill>
                  <a:prstClr val="black"/>
                </a:solidFill>
                <a:latin typeface="HGPｺﾞｼｯｸM" pitchFamily="50" charset="-128"/>
                <a:ea typeface="HGPｺﾞｼｯｸM" pitchFamily="50" charset="-128"/>
              </a:rPr>
              <a:t>される障害者</a:t>
            </a:r>
            <a:endParaRPr lang="en-US" altLang="ja-JP" sz="1200" dirty="0" smtClean="0">
              <a:solidFill>
                <a:prstClr val="black"/>
              </a:solidFill>
              <a:latin typeface="HGPｺﾞｼｯｸM" pitchFamily="50" charset="-128"/>
              <a:ea typeface="HGPｺﾞｼｯｸM" pitchFamily="50" charset="-128"/>
            </a:endParaRPr>
          </a:p>
          <a:p>
            <a:pPr>
              <a:defRPr/>
            </a:pPr>
            <a:r>
              <a:rPr lang="ja-JP" altLang="en-US" sz="1200" dirty="0" smtClean="0">
                <a:solidFill>
                  <a:prstClr val="black"/>
                </a:solidFill>
                <a:latin typeface="HGPｺﾞｼｯｸM" pitchFamily="50" charset="-128"/>
                <a:ea typeface="HGPｺﾞｼｯｸM" pitchFamily="50" charset="-128"/>
              </a:rPr>
              <a:t>  ①</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企業</a:t>
            </a:r>
            <a:r>
              <a:rPr lang="ja-JP" altLang="en-US" sz="1200" dirty="0">
                <a:solidFill>
                  <a:srgbClr val="000000"/>
                </a:solidFill>
                <a:latin typeface="HGPｺﾞｼｯｸM" pitchFamily="50" charset="-128"/>
                <a:ea typeface="HGPｺﾞｼｯｸM" pitchFamily="50" charset="-128"/>
              </a:rPr>
              <a:t>等や就労継続支援事業（Ａ型）での就労経験がある者であって、年齢や体力の面で雇用されることが困難となった</a:t>
            </a:r>
            <a:r>
              <a:rPr lang="ja-JP" altLang="en-US" sz="1200" dirty="0" smtClean="0">
                <a:solidFill>
                  <a:srgbClr val="000000"/>
                </a:solidFill>
                <a:latin typeface="HGPｺﾞｼｯｸM" pitchFamily="50" charset="-128"/>
                <a:ea typeface="HGPｺﾞｼｯｸM" pitchFamily="50" charset="-128"/>
              </a:rPr>
              <a:t>者</a:t>
            </a:r>
            <a:endParaRPr lang="en-US" altLang="ja-JP" sz="1200" dirty="0" smtClean="0">
              <a:solidFill>
                <a:srgbClr val="000000"/>
              </a:solidFill>
              <a:latin typeface="HGPｺﾞｼｯｸM" pitchFamily="50" charset="-128"/>
              <a:ea typeface="HGPｺﾞｼｯｸM" pitchFamily="50" charset="-128"/>
            </a:endParaRPr>
          </a:p>
          <a:p>
            <a:pPr>
              <a:defRPr/>
            </a:pPr>
            <a:r>
              <a:rPr lang="en-US" altLang="ja-JP" sz="1200" dirty="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②</a:t>
            </a: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５０歳</a:t>
            </a:r>
            <a:r>
              <a:rPr lang="ja-JP" altLang="en-US" sz="1200" dirty="0">
                <a:solidFill>
                  <a:srgbClr val="000000"/>
                </a:solidFill>
                <a:latin typeface="HGPｺﾞｼｯｸM" pitchFamily="50" charset="-128"/>
                <a:ea typeface="HGPｺﾞｼｯｸM" pitchFamily="50" charset="-128"/>
              </a:rPr>
              <a:t>に達している</a:t>
            </a:r>
            <a:r>
              <a:rPr lang="ja-JP" altLang="en-US" sz="1200" dirty="0" smtClean="0">
                <a:solidFill>
                  <a:srgbClr val="000000"/>
                </a:solidFill>
                <a:latin typeface="HGPｺﾞｼｯｸM" pitchFamily="50" charset="-128"/>
                <a:ea typeface="HGPｺﾞｼｯｸM" pitchFamily="50" charset="-128"/>
              </a:rPr>
              <a:t>者</a:t>
            </a:r>
            <a:r>
              <a:rPr lang="ja-JP" altLang="en-US" sz="1200" dirty="0">
                <a:solidFill>
                  <a:srgbClr val="000000"/>
                </a:solidFill>
                <a:latin typeface="HGPｺﾞｼｯｸM" pitchFamily="50" charset="-128"/>
                <a:ea typeface="HGPｺﾞｼｯｸM" pitchFamily="50" charset="-128"/>
              </a:rPr>
              <a:t>または</a:t>
            </a:r>
            <a:r>
              <a:rPr lang="zh-TW" altLang="en-US" sz="1200" dirty="0" smtClean="0">
                <a:solidFill>
                  <a:srgbClr val="000000"/>
                </a:solidFill>
                <a:latin typeface="HGPｺﾞｼｯｸM" pitchFamily="50" charset="-128"/>
                <a:ea typeface="HGPｺﾞｼｯｸM" pitchFamily="50" charset="-128"/>
              </a:rPr>
              <a:t>障害</a:t>
            </a:r>
            <a:r>
              <a:rPr lang="zh-TW" altLang="en-US" sz="1200" dirty="0">
                <a:solidFill>
                  <a:srgbClr val="000000"/>
                </a:solidFill>
                <a:latin typeface="HGPｺﾞｼｯｸM" pitchFamily="50" charset="-128"/>
                <a:ea typeface="HGPｺﾞｼｯｸM" pitchFamily="50" charset="-128"/>
              </a:rPr>
              <a:t>基礎年金</a:t>
            </a:r>
            <a:r>
              <a:rPr lang="en-US" altLang="zh-TW" sz="1200" dirty="0">
                <a:solidFill>
                  <a:srgbClr val="000000"/>
                </a:solidFill>
                <a:latin typeface="HGPｺﾞｼｯｸM" pitchFamily="50" charset="-128"/>
                <a:ea typeface="HGPｺﾞｼｯｸM" pitchFamily="50" charset="-128"/>
              </a:rPr>
              <a:t>1</a:t>
            </a:r>
            <a:r>
              <a:rPr lang="zh-TW" altLang="en-US" sz="1200" dirty="0">
                <a:solidFill>
                  <a:srgbClr val="000000"/>
                </a:solidFill>
                <a:latin typeface="HGPｺﾞｼｯｸM" pitchFamily="50" charset="-128"/>
                <a:ea typeface="HGPｺﾞｼｯｸM" pitchFamily="50" charset="-128"/>
              </a:rPr>
              <a:t>級</a:t>
            </a:r>
            <a:r>
              <a:rPr lang="zh-TW" altLang="en-US" sz="1200" dirty="0" smtClean="0">
                <a:solidFill>
                  <a:srgbClr val="000000"/>
                </a:solidFill>
                <a:latin typeface="HGPｺﾞｼｯｸM" pitchFamily="50" charset="-128"/>
                <a:ea typeface="HGPｺﾞｼｯｸM" pitchFamily="50" charset="-128"/>
              </a:rPr>
              <a:t>受給者</a:t>
            </a:r>
            <a:endParaRPr lang="ja-JP" altLang="en-US" sz="1200" dirty="0">
              <a:solidFill>
                <a:srgbClr val="000000"/>
              </a:solidFill>
              <a:latin typeface="HGPｺﾞｼｯｸM" pitchFamily="50" charset="-128"/>
              <a:ea typeface="HGPｺﾞｼｯｸM" pitchFamily="50" charset="-128"/>
            </a:endParaRPr>
          </a:p>
          <a:p>
            <a:pPr>
              <a:defRPr/>
            </a:pPr>
            <a:r>
              <a:rPr lang="ja-JP" altLang="en-US" sz="1200" dirty="0" smtClean="0">
                <a:solidFill>
                  <a:srgbClr val="000000"/>
                </a:solidFill>
                <a:latin typeface="HGPｺﾞｼｯｸM" pitchFamily="50" charset="-128"/>
                <a:ea typeface="HGPｺﾞｼｯｸM" pitchFamily="50" charset="-128"/>
              </a:rPr>
              <a:t>  ③</a:t>
            </a: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①及び②に該当しない者であって、就労</a:t>
            </a:r>
            <a:r>
              <a:rPr lang="ja-JP" altLang="en-US" sz="1200" dirty="0">
                <a:solidFill>
                  <a:srgbClr val="000000"/>
                </a:solidFill>
                <a:latin typeface="HGPｺﾞｼｯｸM" pitchFamily="50" charset="-128"/>
                <a:ea typeface="HGPｺﾞｼｯｸM" pitchFamily="50" charset="-128"/>
              </a:rPr>
              <a:t>移行支援</a:t>
            </a:r>
            <a:r>
              <a:rPr lang="ja-JP" altLang="en-US" sz="1200" dirty="0" smtClean="0">
                <a:solidFill>
                  <a:srgbClr val="000000"/>
                </a:solidFill>
                <a:latin typeface="HGPｺﾞｼｯｸM" pitchFamily="50" charset="-128"/>
                <a:ea typeface="HGPｺﾞｼｯｸM" pitchFamily="50" charset="-128"/>
              </a:rPr>
              <a:t>事業者に</a:t>
            </a:r>
            <a:r>
              <a:rPr lang="ja-JP" altLang="en-US" sz="1200" dirty="0">
                <a:solidFill>
                  <a:srgbClr val="000000"/>
                </a:solidFill>
                <a:latin typeface="HGPｺﾞｼｯｸM" pitchFamily="50" charset="-128"/>
                <a:ea typeface="HGPｺﾞｼｯｸM" pitchFamily="50" charset="-128"/>
              </a:rPr>
              <a:t>よるアセスメントにより、就労面に係る課題等の把握が行われている者</a:t>
            </a:r>
          </a:p>
        </p:txBody>
      </p:sp>
      <p:sp>
        <p:nvSpPr>
          <p:cNvPr id="19463" name="Rectangle 4"/>
          <p:cNvSpPr>
            <a:spLocks noChangeArrowheads="1"/>
          </p:cNvSpPr>
          <p:nvPr/>
        </p:nvSpPr>
        <p:spPr bwMode="auto">
          <a:xfrm>
            <a:off x="204158" y="2132274"/>
            <a:ext cx="7060470" cy="10296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通所により、就労や生産活動の機会を提供（雇用契約は結ばない）する</a:t>
            </a:r>
            <a:r>
              <a:rPr lang="ja-JP" altLang="en-US" sz="1200" dirty="0" smtClean="0">
                <a:solidFill>
                  <a:prstClr val="black"/>
                </a:solidFill>
                <a:latin typeface="HGPｺﾞｼｯｸM" pitchFamily="50" charset="-128"/>
                <a:ea typeface="HGPｺﾞｼｯｸM" pitchFamily="50" charset="-128"/>
              </a:rPr>
              <a:t>ととも</a:t>
            </a:r>
            <a:r>
              <a:rPr lang="ja-JP" altLang="en-US" sz="1200" dirty="0">
                <a:solidFill>
                  <a:prstClr val="black"/>
                </a:solidFill>
                <a:latin typeface="HGPｺﾞｼｯｸM" pitchFamily="50" charset="-128"/>
                <a:ea typeface="HGPｺﾞｼｯｸM" pitchFamily="50" charset="-128"/>
              </a:rPr>
              <a:t>に、一般就労に必要な</a:t>
            </a:r>
            <a:r>
              <a:rPr lang="ja-JP" altLang="en-US" sz="1200" dirty="0" smtClean="0">
                <a:solidFill>
                  <a:prstClr val="black"/>
                </a:solidFill>
                <a:latin typeface="HGPｺﾞｼｯｸM" pitchFamily="50" charset="-128"/>
                <a:ea typeface="HGPｺﾞｼｯｸM" pitchFamily="50" charset="-128"/>
              </a:rPr>
              <a:t>知識、</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能力</a:t>
            </a:r>
            <a:r>
              <a:rPr lang="ja-JP" altLang="en-US" sz="1200" dirty="0">
                <a:solidFill>
                  <a:prstClr val="black"/>
                </a:solidFill>
                <a:latin typeface="HGPｺﾞｼｯｸM" pitchFamily="50" charset="-128"/>
                <a:ea typeface="HGPｺﾞｼｯｸM" pitchFamily="50" charset="-128"/>
              </a:rPr>
              <a:t>が高まった者は、一般就労等へ</a:t>
            </a:r>
            <a:r>
              <a:rPr lang="ja-JP" altLang="en-US" sz="1200" dirty="0" smtClean="0">
                <a:solidFill>
                  <a:prstClr val="black"/>
                </a:solidFill>
                <a:latin typeface="HGPｺﾞｼｯｸM" pitchFamily="50" charset="-128"/>
                <a:ea typeface="HGPｺﾞｼｯｸM" pitchFamily="50" charset="-128"/>
              </a:rPr>
              <a:t>の移行</a:t>
            </a:r>
            <a:r>
              <a:rPr lang="ja-JP" altLang="en-US" sz="1200" dirty="0">
                <a:solidFill>
                  <a:prstClr val="black"/>
                </a:solidFill>
                <a:latin typeface="HGPｺﾞｼｯｸM" pitchFamily="50" charset="-128"/>
                <a:ea typeface="HGPｺﾞｼｯｸM" pitchFamily="50" charset="-128"/>
              </a:rPr>
              <a:t>に向けて支援</a:t>
            </a:r>
          </a:p>
          <a:p>
            <a:r>
              <a:rPr lang="ja-JP" altLang="en-US" sz="1200" dirty="0">
                <a:solidFill>
                  <a:prstClr val="black"/>
                </a:solidFill>
                <a:latin typeface="HGPｺﾞｼｯｸM" pitchFamily="50" charset="-128"/>
                <a:ea typeface="HGPｺﾞｼｯｸM" pitchFamily="50" charset="-128"/>
              </a:rPr>
              <a:t>■　平均工賃が工賃控除程度の水準（月額</a:t>
            </a:r>
            <a:r>
              <a:rPr lang="en-US" altLang="ja-JP" sz="1200" dirty="0">
                <a:solidFill>
                  <a:prstClr val="black"/>
                </a:solidFill>
                <a:latin typeface="HGPｺﾞｼｯｸM" pitchFamily="50" charset="-128"/>
                <a:ea typeface="HGPｺﾞｼｯｸM" pitchFamily="50" charset="-128"/>
              </a:rPr>
              <a:t>3,000</a:t>
            </a:r>
            <a:r>
              <a:rPr lang="ja-JP" altLang="en-US" sz="1200" dirty="0">
                <a:solidFill>
                  <a:prstClr val="black"/>
                </a:solidFill>
                <a:latin typeface="HGPｺﾞｼｯｸM" pitchFamily="50" charset="-128"/>
                <a:ea typeface="HGPｺﾞｼｯｸM" pitchFamily="50" charset="-128"/>
              </a:rPr>
              <a:t>円程度）を上回ることを</a:t>
            </a:r>
            <a:r>
              <a:rPr lang="ja-JP" altLang="en-US" sz="1200" dirty="0" smtClean="0">
                <a:solidFill>
                  <a:prstClr val="black"/>
                </a:solidFill>
                <a:latin typeface="HGPｺﾞｼｯｸM" pitchFamily="50" charset="-128"/>
                <a:ea typeface="HGPｺﾞｼｯｸM" pitchFamily="50" charset="-128"/>
              </a:rPr>
              <a:t>事業者</a:t>
            </a:r>
            <a:r>
              <a:rPr lang="ja-JP" altLang="en-US" sz="1200" dirty="0">
                <a:solidFill>
                  <a:prstClr val="black"/>
                </a:solidFill>
                <a:latin typeface="HGPｺﾞｼｯｸM" pitchFamily="50" charset="-128"/>
                <a:ea typeface="HGPｺﾞｼｯｸM" pitchFamily="50" charset="-128"/>
              </a:rPr>
              <a:t>指定の要件とする</a:t>
            </a:r>
          </a:p>
          <a:p>
            <a:r>
              <a:rPr lang="ja-JP" altLang="en-US" sz="1200" dirty="0">
                <a:solidFill>
                  <a:prstClr val="black"/>
                </a:solidFill>
                <a:latin typeface="HGPｺﾞｼｯｸM" pitchFamily="50" charset="-128"/>
                <a:ea typeface="HGPｺﾞｼｯｸM" pitchFamily="50" charset="-128"/>
              </a:rPr>
              <a:t>■　事業者は、平均工賃の目標水準を設定し、実績と併せて都道府県知事</a:t>
            </a:r>
            <a:r>
              <a:rPr lang="ja-JP" altLang="en-US" sz="1200" dirty="0" smtClean="0">
                <a:solidFill>
                  <a:prstClr val="black"/>
                </a:solidFill>
                <a:latin typeface="HGPｺﾞｼｯｸM" pitchFamily="50" charset="-128"/>
                <a:ea typeface="HGPｺﾞｼｯｸM" pitchFamily="50" charset="-128"/>
              </a:rPr>
              <a:t>へ報告</a:t>
            </a:r>
            <a:r>
              <a:rPr lang="ja-JP" altLang="en-US" sz="1200" dirty="0">
                <a:solidFill>
                  <a:prstClr val="black"/>
                </a:solidFill>
                <a:latin typeface="HGPｺﾞｼｯｸM" pitchFamily="50" charset="-128"/>
                <a:ea typeface="HGPｺﾞｼｯｸM" pitchFamily="50" charset="-128"/>
              </a:rPr>
              <a:t>、公表</a:t>
            </a:r>
          </a:p>
          <a:p>
            <a:r>
              <a:rPr lang="ja-JP" altLang="en-US" sz="1200" dirty="0">
                <a:solidFill>
                  <a:prstClr val="black"/>
                </a:solidFill>
                <a:latin typeface="HGPｺﾞｼｯｸM" pitchFamily="50" charset="-128"/>
                <a:ea typeface="HGPｺﾞｼｯｸM" pitchFamily="50" charset="-128"/>
              </a:rPr>
              <a:t>■　利用期間の制限なし</a:t>
            </a:r>
          </a:p>
        </p:txBody>
      </p:sp>
      <p:sp>
        <p:nvSpPr>
          <p:cNvPr id="21" name="角丸四角形 20"/>
          <p:cNvSpPr/>
          <p:nvPr/>
        </p:nvSpPr>
        <p:spPr>
          <a:xfrm>
            <a:off x="146755" y="3521913"/>
            <a:ext cx="1072108"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基本報酬</a:t>
            </a:r>
          </a:p>
        </p:txBody>
      </p:sp>
      <p:sp>
        <p:nvSpPr>
          <p:cNvPr id="23" name="角丸四角形 22"/>
          <p:cNvSpPr/>
          <p:nvPr/>
        </p:nvSpPr>
        <p:spPr>
          <a:xfrm>
            <a:off x="5457056" y="3543399"/>
            <a:ext cx="1224136"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solidFill>
                  <a:srgbClr val="FFFFFF"/>
                </a:solidFill>
              </a:rPr>
              <a:t>主な加算</a:t>
            </a:r>
          </a:p>
        </p:txBody>
      </p:sp>
      <p:sp>
        <p:nvSpPr>
          <p:cNvPr id="24" name="十字形 23"/>
          <p:cNvSpPr/>
          <p:nvPr/>
        </p:nvSpPr>
        <p:spPr>
          <a:xfrm>
            <a:off x="4989040" y="4886674"/>
            <a:ext cx="324000" cy="324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smtClean="0">
              <a:solidFill>
                <a:srgbClr val="000000"/>
              </a:solidFill>
            </a:endParaRPr>
          </a:p>
        </p:txBody>
      </p:sp>
      <p:sp>
        <p:nvSpPr>
          <p:cNvPr id="26" name="Text Box 2"/>
          <p:cNvSpPr txBox="1">
            <a:spLocks noChangeArrowheads="1"/>
          </p:cNvSpPr>
          <p:nvPr/>
        </p:nvSpPr>
        <p:spPr bwMode="auto">
          <a:xfrm>
            <a:off x="56456" y="3183359"/>
            <a:ext cx="9719334"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単価（平成３０年４月より</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定員</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規模</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別、人員配置別に</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加え、平均工賃</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月額が高いほど高い基本報酬）</a:t>
            </a:r>
            <a:endPar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28" name="Rectangle 4"/>
          <p:cNvSpPr>
            <a:spLocks noChangeArrowheads="1"/>
          </p:cNvSpPr>
          <p:nvPr/>
        </p:nvSpPr>
        <p:spPr bwMode="auto">
          <a:xfrm>
            <a:off x="7327510" y="2117874"/>
            <a:ext cx="2453712" cy="1044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endParaRPr lang="en-US" altLang="ja-JP" sz="1200" dirty="0" smtClean="0">
              <a:solidFill>
                <a:srgbClr val="000000"/>
              </a:solidFill>
              <a:latin typeface="HGPｺﾞｼｯｸM" pitchFamily="50" charset="-128"/>
              <a:ea typeface="HGPｺﾞｼｯｸM" pitchFamily="50" charset="-128"/>
            </a:endParaRPr>
          </a:p>
          <a:p>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職業</a:t>
            </a:r>
            <a:r>
              <a:rPr lang="ja-JP" altLang="en-US" sz="1200" dirty="0" smtClean="0">
                <a:solidFill>
                  <a:srgbClr val="000000"/>
                </a:solidFill>
                <a:latin typeface="HGPｺﾞｼｯｸM" pitchFamily="50" charset="-128"/>
                <a:ea typeface="HGPｺﾞｼｯｸM" pitchFamily="50" charset="-128"/>
              </a:rPr>
              <a:t>指導員</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生活支援員</a:t>
            </a:r>
            <a:endParaRPr lang="ja-JP" altLang="en-US" sz="1200" dirty="0">
              <a:solidFill>
                <a:srgbClr val="000000"/>
              </a:solidFill>
              <a:latin typeface="HGPｺﾞｼｯｸM" pitchFamily="50" charset="-128"/>
              <a:ea typeface="HGPｺﾞｼｯｸM" pitchFamily="50" charset="-128"/>
            </a:endParaRPr>
          </a:p>
        </p:txBody>
      </p:sp>
      <p:sp>
        <p:nvSpPr>
          <p:cNvPr id="29" name="右中かっこ 28"/>
          <p:cNvSpPr/>
          <p:nvPr/>
        </p:nvSpPr>
        <p:spPr>
          <a:xfrm>
            <a:off x="8565463" y="2695921"/>
            <a:ext cx="274216"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30" name="正方形/長方形 29"/>
          <p:cNvSpPr/>
          <p:nvPr/>
        </p:nvSpPr>
        <p:spPr>
          <a:xfrm>
            <a:off x="8680151" y="2767953"/>
            <a:ext cx="1095673"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HGPｺﾞｼｯｸM" panose="020B0600000000000000" pitchFamily="50" charset="-128"/>
                <a:ea typeface="HGPｺﾞｼｯｸM" panose="020B0600000000000000" pitchFamily="50" charset="-128"/>
              </a:rPr>
              <a:t>１０</a:t>
            </a:r>
            <a:r>
              <a:rPr lang="ja-JP" altLang="en-US" sz="1200" dirty="0" smtClean="0">
                <a:solidFill>
                  <a:srgbClr val="000000"/>
                </a:solidFill>
                <a:latin typeface="HGPｺﾞｼｯｸM" panose="020B0600000000000000" pitchFamily="50" charset="-128"/>
                <a:ea typeface="HGPｺﾞｼｯｸM" panose="020B0600000000000000" pitchFamily="50" charset="-128"/>
              </a:rPr>
              <a:t>：１</a:t>
            </a:r>
            <a:r>
              <a:rPr lang="ja-JP" altLang="en-US" sz="1200" dirty="0">
                <a:solidFill>
                  <a:srgbClr val="000000"/>
                </a:solidFill>
                <a:latin typeface="HGPｺﾞｼｯｸM" panose="020B0600000000000000" pitchFamily="50" charset="-128"/>
                <a:ea typeface="HGPｺﾞｼｯｸM" panose="020B0600000000000000" pitchFamily="50" charset="-128"/>
              </a:rPr>
              <a:t>以上</a:t>
            </a:r>
          </a:p>
        </p:txBody>
      </p:sp>
      <p:sp>
        <p:nvSpPr>
          <p:cNvPr id="34" name="Text Box 2"/>
          <p:cNvSpPr txBox="1">
            <a:spLocks noChangeArrowheads="1"/>
          </p:cNvSpPr>
          <p:nvPr/>
        </p:nvSpPr>
        <p:spPr bwMode="auto">
          <a:xfrm>
            <a:off x="76860" y="6525344"/>
            <a:ext cx="458810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12,331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35" name="Text Box 2"/>
          <p:cNvSpPr txBox="1">
            <a:spLocks noChangeArrowheads="1"/>
          </p:cNvSpPr>
          <p:nvPr/>
        </p:nvSpPr>
        <p:spPr bwMode="auto">
          <a:xfrm>
            <a:off x="4974068" y="6525344"/>
            <a:ext cx="473146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252,561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zh-TW" altLang="en-US" sz="1400" dirty="0" smtClean="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graphicFrame>
        <p:nvGraphicFramePr>
          <p:cNvPr id="32" name="表 31"/>
          <p:cNvGraphicFramePr>
            <a:graphicFrameLocks noGrp="1"/>
          </p:cNvGraphicFramePr>
          <p:nvPr>
            <p:extLst/>
          </p:nvPr>
        </p:nvGraphicFramePr>
        <p:xfrm>
          <a:off x="175744" y="3881953"/>
          <a:ext cx="4723540" cy="2232000"/>
        </p:xfrm>
        <a:graphic>
          <a:graphicData uri="http://schemas.openxmlformats.org/drawingml/2006/table">
            <a:tbl>
              <a:tblPr firstRow="1" bandRow="1">
                <a:tableStyleId>{5940675A-B579-460E-94D1-54222C63F5DA}</a:tableStyleId>
              </a:tblPr>
              <a:tblGrid>
                <a:gridCol w="897071">
                  <a:extLst>
                    <a:ext uri="{9D8B030D-6E8A-4147-A177-3AD203B41FA5}">
                      <a16:colId xmlns:a16="http://schemas.microsoft.com/office/drawing/2014/main" val="20000"/>
                    </a:ext>
                  </a:extLst>
                </a:gridCol>
                <a:gridCol w="2359042">
                  <a:extLst>
                    <a:ext uri="{9D8B030D-6E8A-4147-A177-3AD203B41FA5}">
                      <a16:colId xmlns:a16="http://schemas.microsoft.com/office/drawing/2014/main" val="20001"/>
                    </a:ext>
                  </a:extLst>
                </a:gridCol>
                <a:gridCol w="1467427">
                  <a:extLst>
                    <a:ext uri="{9D8B030D-6E8A-4147-A177-3AD203B41FA5}">
                      <a16:colId xmlns:a16="http://schemas.microsoft.com/office/drawing/2014/main" val="20002"/>
                    </a:ext>
                  </a:extLst>
                </a:gridCol>
              </a:tblGrid>
              <a:tr h="248000">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改定前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gridSpan="2">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改定後</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0"/>
                  </a:ext>
                </a:extLst>
              </a:tr>
              <a:tr h="248000">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平均工賃月額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48000">
                <a:tc rowSpan="7">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645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48000">
                <a:tc vMerge="1">
                  <a:txBody>
                    <a:bodyPr/>
                    <a:lstStyle/>
                    <a:p>
                      <a:pPr algn="ct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609</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597</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１万円以上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万円未満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586</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５千円以上１万円未満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rPr>
                        <a:t>571</a:t>
                      </a:r>
                      <a:r>
                        <a:rPr kumimoji="1" lang="ja-JP" altLang="en-US" sz="1200" baseline="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48000">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５千円未満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562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単位／日</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8" name="正方形/長方形 37"/>
          <p:cNvSpPr/>
          <p:nvPr/>
        </p:nvSpPr>
        <p:spPr>
          <a:xfrm>
            <a:off x="5385049" y="3919830"/>
            <a:ext cx="4390776" cy="533579"/>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就労移行支援体制加算</a:t>
            </a:r>
            <a:r>
              <a:rPr lang="ja-JP" altLang="en-US" sz="1200" dirty="0" smtClean="0">
                <a:solidFill>
                  <a:srgbClr val="000000"/>
                </a:solidFill>
                <a:latin typeface="HGPｺﾞｼｯｸM" panose="020B0600000000000000" pitchFamily="50" charset="-128"/>
                <a:ea typeface="HGPｺﾞｼｯｸM" panose="020B0600000000000000" pitchFamily="50" charset="-128"/>
              </a:rPr>
              <a:t>　　</a:t>
            </a:r>
            <a:r>
              <a:rPr lang="ja-JP" altLang="en-US" sz="1200" b="1" dirty="0">
                <a:solidFill>
                  <a:srgbClr val="000000"/>
                </a:solidFill>
                <a:latin typeface="+mj-ea"/>
                <a:ea typeface="+mj-ea"/>
              </a:rPr>
              <a:t>５</a:t>
            </a:r>
            <a:r>
              <a:rPr lang="ja-JP" altLang="en-US" sz="1200" b="1" dirty="0" smtClean="0">
                <a:latin typeface="+mj-ea"/>
                <a:ea typeface="+mj-ea"/>
              </a:rPr>
              <a:t>～</a:t>
            </a:r>
            <a:r>
              <a:rPr lang="ja-JP" altLang="en-US" sz="1200" b="1" dirty="0">
                <a:latin typeface="+mj-ea"/>
                <a:ea typeface="+mj-ea"/>
              </a:rPr>
              <a:t>４２</a:t>
            </a:r>
            <a:r>
              <a:rPr lang="ja-JP" altLang="en-US" sz="1200" b="1" dirty="0" smtClean="0">
                <a:latin typeface="+mj-ea"/>
                <a:ea typeface="+mj-ea"/>
              </a:rPr>
              <a:t>単位</a:t>
            </a:r>
            <a:r>
              <a:rPr lang="ja-JP" altLang="en-US" sz="1200" b="1" dirty="0" smtClean="0"/>
              <a:t>／日</a:t>
            </a:r>
            <a:endParaRPr lang="en-US" altLang="ja-JP" sz="1200" b="1" dirty="0" smtClean="0"/>
          </a:p>
          <a:p>
            <a:r>
              <a:rPr lang="en-US" altLang="ja-JP" sz="1000" dirty="0" smtClean="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　定員、職員配置、一般</a:t>
            </a:r>
            <a:r>
              <a:rPr lang="ja-JP" altLang="en-US" sz="1000" dirty="0">
                <a:latin typeface="HGPｺﾞｼｯｸM" panose="020B0600000000000000" pitchFamily="50" charset="-128"/>
                <a:ea typeface="HGPｺﾞｼｯｸM" panose="020B0600000000000000" pitchFamily="50" charset="-128"/>
              </a:rPr>
              <a:t>就労へ移行し６月以上定着した者の数に</a:t>
            </a:r>
            <a:r>
              <a:rPr lang="ja-JP" altLang="en-US" sz="1000" dirty="0" smtClean="0">
                <a:latin typeface="HGPｺﾞｼｯｸM" panose="020B0600000000000000" pitchFamily="50" charset="-128"/>
                <a:ea typeface="HGPｺﾞｼｯｸM" panose="020B0600000000000000" pitchFamily="50" charset="-128"/>
              </a:rPr>
              <a:t>応じた設定</a:t>
            </a:r>
            <a:endParaRPr lang="en-US" altLang="ja-JP" sz="1000" dirty="0" smtClean="0">
              <a:latin typeface="HGPｺﾞｼｯｸM" panose="020B0600000000000000" pitchFamily="50" charset="-128"/>
              <a:ea typeface="HGPｺﾞｼｯｸM" panose="020B0600000000000000" pitchFamily="50" charset="-128"/>
            </a:endParaRPr>
          </a:p>
          <a:p>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　</a:t>
            </a:r>
            <a:r>
              <a:rPr lang="en-US" altLang="ja-JP" sz="1000" dirty="0" smtClean="0">
                <a:solidFill>
                  <a:schemeClr val="tx1"/>
                </a:solidFill>
                <a:latin typeface="HGPｺﾞｼｯｸM" panose="020B0600000000000000" pitchFamily="50" charset="-128"/>
                <a:ea typeface="HGPｺﾞｼｯｸM" panose="020B0600000000000000" pitchFamily="50" charset="-128"/>
              </a:rPr>
              <a:t>H30</a:t>
            </a:r>
            <a:r>
              <a:rPr lang="ja-JP" altLang="en-US" sz="1000" dirty="0" smtClean="0">
                <a:solidFill>
                  <a:schemeClr val="tx1"/>
                </a:solidFill>
                <a:latin typeface="HGPｺﾞｼｯｸM" panose="020B0600000000000000" pitchFamily="50" charset="-128"/>
                <a:ea typeface="HGPｺﾞｼｯｸM" panose="020B0600000000000000" pitchFamily="50" charset="-128"/>
              </a:rPr>
              <a:t>～見直し　</a:t>
            </a:r>
          </a:p>
        </p:txBody>
      </p:sp>
      <p:sp>
        <p:nvSpPr>
          <p:cNvPr id="39" name="正方形/長方形 38"/>
          <p:cNvSpPr/>
          <p:nvPr/>
        </p:nvSpPr>
        <p:spPr>
          <a:xfrm>
            <a:off x="5385049" y="4505882"/>
            <a:ext cx="4396173" cy="39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施設外就労加算</a:t>
            </a:r>
            <a:r>
              <a:rPr lang="ja-JP" altLang="en-US"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100</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単位／日</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一定の基準を満たし、企業内等で作業を行った場合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p:txBody>
      </p:sp>
      <p:sp>
        <p:nvSpPr>
          <p:cNvPr id="40" name="正方形/長方形 39"/>
          <p:cNvSpPr/>
          <p:nvPr/>
        </p:nvSpPr>
        <p:spPr>
          <a:xfrm>
            <a:off x="5385049" y="5926256"/>
            <a:ext cx="4390775" cy="425455"/>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食事提供体制加算、送迎加算、訪問加算等</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他の福祉サービスと共通した加算も一定の条件を満たせば算定可能</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41" name="正方形/長方形 40"/>
          <p:cNvSpPr/>
          <p:nvPr/>
        </p:nvSpPr>
        <p:spPr>
          <a:xfrm>
            <a:off x="5385049" y="4943315"/>
            <a:ext cx="4396173" cy="947153"/>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rgbClr val="000000"/>
                </a:solidFill>
                <a:latin typeface="HGPｺﾞｼｯｸM" panose="020B0600000000000000" pitchFamily="50" charset="-128"/>
                <a:ea typeface="HGPｺﾞｼｯｸM" panose="020B0600000000000000" pitchFamily="50" charset="-128"/>
              </a:rPr>
              <a:t>福祉専門職員配置等加算</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(Ⅰ)､(Ⅱ</a:t>
            </a:r>
            <a:r>
              <a:rPr lang="en-US" altLang="ja-JP" sz="1200" b="1" dirty="0">
                <a:solidFill>
                  <a:srgbClr val="000000"/>
                </a:solidFill>
                <a:latin typeface="HGPｺﾞｼｯｸM" panose="020B0600000000000000" pitchFamily="50" charset="-128"/>
                <a:ea typeface="HGPｺﾞｼｯｸM" panose="020B0600000000000000" pitchFamily="50" charset="-128"/>
              </a:rPr>
              <a:t>) ､</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Ⅲ</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　　</a:t>
            </a:r>
            <a:r>
              <a:rPr lang="en-US" altLang="ja-JP" sz="1200" b="1" dirty="0" smtClean="0">
                <a:solidFill>
                  <a:srgbClr val="000000"/>
                </a:solidFill>
                <a:latin typeface="HGPｺﾞｼｯｸM" panose="020B0600000000000000" pitchFamily="50" charset="-128"/>
                <a:ea typeface="HGPｺﾞｼｯｸM" panose="020B0600000000000000" pitchFamily="50" charset="-128"/>
              </a:rPr>
              <a:t>15､10</a:t>
            </a:r>
            <a:r>
              <a:rPr lang="en-US" altLang="ja-JP" sz="1200" b="1" dirty="0">
                <a:solidFill>
                  <a:srgbClr val="000000"/>
                </a:solidFill>
                <a:latin typeface="HGPｺﾞｼｯｸM" panose="020B0600000000000000" pitchFamily="50" charset="-128"/>
                <a:ea typeface="HGPｺﾞｼｯｸM" panose="020B0600000000000000" pitchFamily="50" charset="-128"/>
              </a:rPr>
              <a:t>､</a:t>
            </a:r>
            <a:r>
              <a:rPr lang="ja-JP" altLang="en-US" sz="1200" b="1" dirty="0" smtClean="0">
                <a:solidFill>
                  <a:srgbClr val="000000"/>
                </a:solidFill>
                <a:latin typeface="HGPｺﾞｼｯｸM" panose="020B0600000000000000" pitchFamily="50" charset="-128"/>
                <a:ea typeface="HGPｺﾞｼｯｸM" panose="020B0600000000000000" pitchFamily="50" charset="-128"/>
              </a:rPr>
              <a:t>６単位</a:t>
            </a:r>
            <a:endParaRPr lang="en-US" altLang="ja-JP" sz="1200" b="1"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35</a:t>
            </a:r>
            <a:r>
              <a:rPr lang="ja-JP" altLang="en-US" sz="1000" dirty="0" smtClean="0">
                <a:solidFill>
                  <a:srgbClr val="000000"/>
                </a:solidFill>
                <a:latin typeface="HGPｺﾞｼｯｸM" panose="020B0600000000000000" pitchFamily="50" charset="-128"/>
                <a:ea typeface="HGPｺﾞｼｯｸM" panose="020B0600000000000000" pitchFamily="50" charset="-128"/>
              </a:rPr>
              <a:t>％雇用されている場合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Ⅱ</a:t>
            </a:r>
            <a:r>
              <a:rPr lang="ja-JP" altLang="en-US" sz="1000" dirty="0">
                <a:solidFill>
                  <a:srgbClr val="000000"/>
                </a:solidFill>
                <a:latin typeface="HGPｺﾞｼｯｸM" panose="020B0600000000000000" pitchFamily="50" charset="-128"/>
                <a:ea typeface="HGPｺﾞｼｯｸM" panose="020B0600000000000000" pitchFamily="50" charset="-128"/>
              </a:rPr>
              <a:t>：社会福祉士等資格保有者が常勤職員の</a:t>
            </a:r>
            <a:r>
              <a:rPr lang="en-US" altLang="ja-JP" sz="1000" dirty="0">
                <a:solidFill>
                  <a:srgbClr val="000000"/>
                </a:solidFill>
                <a:latin typeface="HGPｺﾞｼｯｸM" panose="020B0600000000000000" pitchFamily="50" charset="-128"/>
                <a:ea typeface="HGPｺﾞｼｯｸM" panose="020B0600000000000000" pitchFamily="50" charset="-128"/>
              </a:rPr>
              <a:t>25</a:t>
            </a:r>
            <a:r>
              <a:rPr lang="ja-JP" altLang="en-US" sz="1000" dirty="0">
                <a:solidFill>
                  <a:srgbClr val="000000"/>
                </a:solidFill>
                <a:latin typeface="HGPｺﾞｼｯｸM" panose="020B0600000000000000" pitchFamily="50" charset="-128"/>
                <a:ea typeface="HGPｺﾞｼｯｸM" panose="020B0600000000000000" pitchFamily="50" charset="-128"/>
              </a:rPr>
              <a:t>％雇用されている</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000" dirty="0" smtClean="0">
                <a:solidFill>
                  <a:schemeClr val="tx1"/>
                </a:solidFill>
                <a:latin typeface="+mj-ea"/>
                <a:ea typeface="+mj-ea"/>
              </a:rPr>
              <a:t>　　　</a:t>
            </a:r>
            <a:r>
              <a:rPr lang="en-US" altLang="ja-JP" sz="1000" dirty="0" smtClean="0">
                <a:solidFill>
                  <a:schemeClr val="tx1"/>
                </a:solidFill>
                <a:latin typeface="+mj-ea"/>
                <a:ea typeface="+mj-ea"/>
              </a:rPr>
              <a:t>※</a:t>
            </a:r>
            <a:r>
              <a:rPr lang="ja-JP" altLang="en-US" sz="1000" dirty="0" smtClean="0">
                <a:solidFill>
                  <a:schemeClr val="tx1"/>
                </a:solidFill>
                <a:latin typeface="+mj-ea"/>
                <a:ea typeface="+mj-ea"/>
              </a:rPr>
              <a:t>　</a:t>
            </a:r>
            <a:r>
              <a:rPr lang="en-US" altLang="ja-JP" sz="1000" dirty="0" smtClean="0">
                <a:solidFill>
                  <a:schemeClr val="tx1"/>
                </a:solidFill>
                <a:latin typeface="+mj-ea"/>
                <a:ea typeface="+mj-ea"/>
              </a:rPr>
              <a:t>H30</a:t>
            </a:r>
            <a:r>
              <a:rPr lang="ja-JP" altLang="en-US" sz="1000" dirty="0" smtClean="0">
                <a:solidFill>
                  <a:schemeClr val="tx1"/>
                </a:solidFill>
                <a:latin typeface="+mj-ea"/>
                <a:ea typeface="+mj-ea"/>
              </a:rPr>
              <a:t>～資格保有者に公認</a:t>
            </a:r>
            <a:r>
              <a:rPr lang="ja-JP" altLang="en-US" sz="1000" dirty="0">
                <a:solidFill>
                  <a:schemeClr val="tx1"/>
                </a:solidFill>
                <a:latin typeface="+mj-ea"/>
                <a:ea typeface="+mj-ea"/>
              </a:rPr>
              <a:t>心理師を</a:t>
            </a:r>
            <a:r>
              <a:rPr lang="ja-JP" altLang="en-US" sz="1000" dirty="0" smtClean="0">
                <a:solidFill>
                  <a:schemeClr val="tx1"/>
                </a:solidFill>
                <a:latin typeface="+mj-ea"/>
                <a:ea typeface="+mj-ea"/>
              </a:rPr>
              <a:t>追加</a:t>
            </a:r>
            <a:endParaRPr lang="en-US" altLang="ja-JP" sz="1000" dirty="0" smtClean="0">
              <a:solidFill>
                <a:schemeClr val="tx1"/>
              </a:solidFill>
              <a:latin typeface="+mj-ea"/>
              <a:ea typeface="+mj-ea"/>
            </a:endParaRPr>
          </a:p>
          <a:p>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en-US" altLang="ja-JP" sz="1000" dirty="0" smtClean="0">
                <a:solidFill>
                  <a:srgbClr val="000000"/>
                </a:solidFill>
                <a:latin typeface="HGPｺﾞｼｯｸM" panose="020B0600000000000000" pitchFamily="50" charset="-128"/>
                <a:ea typeface="HGPｺﾞｼｯｸM" panose="020B0600000000000000" pitchFamily="50" charset="-128"/>
              </a:rPr>
              <a:t>Ⅲ</a:t>
            </a:r>
            <a:r>
              <a:rPr lang="ja-JP" altLang="en-US"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a:solidFill>
                  <a:srgbClr val="000000"/>
                </a:solidFill>
                <a:latin typeface="HGPｺﾞｼｯｸM" panose="020B0600000000000000" pitchFamily="50" charset="-128"/>
                <a:ea typeface="HGPｺﾞｼｯｸM" panose="020B0600000000000000" pitchFamily="50" charset="-128"/>
              </a:rPr>
              <a:t>常勤職員が</a:t>
            </a:r>
            <a:r>
              <a:rPr lang="en-US" altLang="ja-JP" sz="1000" dirty="0">
                <a:solidFill>
                  <a:srgbClr val="000000"/>
                </a:solidFill>
                <a:latin typeface="HGPｺﾞｼｯｸM" panose="020B0600000000000000" pitchFamily="50" charset="-128"/>
                <a:ea typeface="HGPｺﾞｼｯｸM" panose="020B0600000000000000" pitchFamily="50" charset="-128"/>
              </a:rPr>
              <a:t>75</a:t>
            </a:r>
            <a:r>
              <a:rPr lang="ja-JP" altLang="en-US" sz="1000" dirty="0">
                <a:solidFill>
                  <a:srgbClr val="000000"/>
                </a:solidFill>
                <a:latin typeface="HGPｺﾞｼｯｸM" panose="020B0600000000000000" pitchFamily="50" charset="-128"/>
                <a:ea typeface="HGPｺﾞｼｯｸM" panose="020B0600000000000000" pitchFamily="50" charset="-128"/>
              </a:rPr>
              <a:t>％以上又</a:t>
            </a:r>
            <a:r>
              <a:rPr lang="ja-JP" altLang="en-US" sz="1000" dirty="0" smtClean="0">
                <a:solidFill>
                  <a:srgbClr val="000000"/>
                </a:solidFill>
                <a:latin typeface="HGPｺﾞｼｯｸM" panose="020B0600000000000000" pitchFamily="50" charset="-128"/>
                <a:ea typeface="HGPｺﾞｼｯｸM" panose="020B0600000000000000" pitchFamily="50" charset="-128"/>
              </a:rPr>
              <a:t>は</a:t>
            </a:r>
            <a:r>
              <a:rPr lang="ja-JP" altLang="en-US" sz="1000" dirty="0">
                <a:solidFill>
                  <a:srgbClr val="000000"/>
                </a:solidFill>
                <a:latin typeface="HGPｺﾞｼｯｸM" panose="020B0600000000000000" pitchFamily="50" charset="-128"/>
                <a:ea typeface="HGPｺﾞｼｯｸM" panose="020B0600000000000000" pitchFamily="50" charset="-128"/>
              </a:rPr>
              <a:t>勤続</a:t>
            </a:r>
            <a:r>
              <a:rPr lang="en-US" altLang="ja-JP" sz="1000" dirty="0" smtClean="0">
                <a:solidFill>
                  <a:srgbClr val="000000"/>
                </a:solidFill>
                <a:latin typeface="HGPｺﾞｼｯｸM" panose="020B0600000000000000" pitchFamily="50" charset="-128"/>
                <a:ea typeface="HGPｺﾞｼｯｸM" panose="020B0600000000000000" pitchFamily="50" charset="-128"/>
              </a:rPr>
              <a:t>3</a:t>
            </a:r>
            <a:r>
              <a:rPr lang="ja-JP" altLang="en-US" sz="1000" dirty="0">
                <a:solidFill>
                  <a:srgbClr val="000000"/>
                </a:solidFill>
                <a:latin typeface="HGPｺﾞｼｯｸM" panose="020B0600000000000000" pitchFamily="50" charset="-128"/>
                <a:ea typeface="HGPｺﾞｼｯｸM" panose="020B0600000000000000" pitchFamily="50" charset="-128"/>
              </a:rPr>
              <a:t>年以上が</a:t>
            </a:r>
            <a:r>
              <a:rPr lang="en-US" altLang="ja-JP" sz="1000" dirty="0">
                <a:solidFill>
                  <a:srgbClr val="000000"/>
                </a:solidFill>
                <a:latin typeface="HGPｺﾞｼｯｸM" panose="020B0600000000000000" pitchFamily="50" charset="-128"/>
                <a:ea typeface="HGPｺﾞｼｯｸM" panose="020B0600000000000000" pitchFamily="50" charset="-128"/>
              </a:rPr>
              <a:t>30</a:t>
            </a:r>
            <a:r>
              <a:rPr lang="ja-JP" altLang="en-US" sz="1000" dirty="0">
                <a:solidFill>
                  <a:srgbClr val="000000"/>
                </a:solidFill>
                <a:latin typeface="HGPｺﾞｼｯｸM" panose="020B0600000000000000" pitchFamily="50" charset="-128"/>
                <a:ea typeface="HGPｺﾞｼｯｸM" panose="020B0600000000000000" pitchFamily="50" charset="-128"/>
              </a:rPr>
              <a:t>％以上の</a:t>
            </a:r>
            <a:r>
              <a:rPr lang="ja-JP" altLang="en-US" sz="1000" dirty="0" smtClean="0">
                <a:solidFill>
                  <a:srgbClr val="000000"/>
                </a:solidFill>
                <a:latin typeface="HGPｺﾞｼｯｸM" panose="020B0600000000000000" pitchFamily="50" charset="-128"/>
                <a:ea typeface="HGPｺﾞｼｯｸM" panose="020B0600000000000000" pitchFamily="50" charset="-128"/>
              </a:rPr>
              <a:t>場合</a:t>
            </a:r>
            <a:endParaRPr lang="en-US" altLang="ja-JP" sz="1000" dirty="0">
              <a:solidFill>
                <a:srgbClr val="000000"/>
              </a:solidFill>
              <a:latin typeface="HGPｺﾞｼｯｸM" panose="020B0600000000000000" pitchFamily="50" charset="-128"/>
              <a:ea typeface="HGPｺﾞｼｯｸM" panose="020B0600000000000000" pitchFamily="50" charset="-128"/>
            </a:endParaRPr>
          </a:p>
        </p:txBody>
      </p:sp>
      <p:sp>
        <p:nvSpPr>
          <p:cNvPr id="25" name="テキスト ボックス 24"/>
          <p:cNvSpPr txBox="1"/>
          <p:nvPr/>
        </p:nvSpPr>
        <p:spPr>
          <a:xfrm>
            <a:off x="632591" y="3543399"/>
            <a:ext cx="3870141" cy="276999"/>
          </a:xfrm>
          <a:prstGeom prst="rect">
            <a:avLst/>
          </a:prstGeom>
          <a:noFill/>
        </p:spPr>
        <p:txBody>
          <a:bodyPr wrap="square" rtlCol="0">
            <a:spAutoFit/>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＜定員</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人以下、人員配置</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7.5</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の場合＞</a:t>
            </a:r>
            <a:endParaRPr kumimoji="1" lang="ja-JP" altLang="en-US" sz="12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15552" y="6135687"/>
            <a:ext cx="5804248"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上表以外に、人員配置</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である場合の設定、定員に応じた設定あり</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61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就労継続支援Ｂ型</a:t>
            </a:r>
            <a:endParaRPr kumimoji="1" lang="ja-JP" altLang="en-US" sz="2400" b="1" dirty="0">
              <a:solidFill>
                <a:schemeClr val="tx1"/>
              </a:solidFill>
            </a:endParaRPr>
          </a:p>
        </p:txBody>
      </p:sp>
      <p:grpSp>
        <p:nvGrpSpPr>
          <p:cNvPr id="33" name="グループ化 10"/>
          <p:cNvGrpSpPr>
            <a:grpSpLocks/>
          </p:cNvGrpSpPr>
          <p:nvPr/>
        </p:nvGrpSpPr>
        <p:grpSpPr bwMode="auto">
          <a:xfrm>
            <a:off x="-15553" y="376232"/>
            <a:ext cx="9972000" cy="79114"/>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42"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102</a:t>
            </a:fld>
            <a:endParaRPr lang="en-US" altLang="ja-JP" dirty="0"/>
          </a:p>
        </p:txBody>
      </p:sp>
    </p:spTree>
    <p:extLst>
      <p:ext uri="{BB962C8B-B14F-4D97-AF65-F5344CB8AC3E}">
        <p14:creationId xmlns:p14="http://schemas.microsoft.com/office/powerpoint/2010/main" val="217551837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811" y="476672"/>
            <a:ext cx="1547813"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19460" name="Text Box 2"/>
          <p:cNvSpPr txBox="1">
            <a:spLocks noChangeArrowheads="1"/>
          </p:cNvSpPr>
          <p:nvPr/>
        </p:nvSpPr>
        <p:spPr bwMode="auto">
          <a:xfrm>
            <a:off x="44375" y="1412776"/>
            <a:ext cx="2244329"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19461" name="Text Box 2"/>
          <p:cNvSpPr txBox="1">
            <a:spLocks noChangeArrowheads="1"/>
          </p:cNvSpPr>
          <p:nvPr/>
        </p:nvSpPr>
        <p:spPr bwMode="auto">
          <a:xfrm>
            <a:off x="7185248" y="1412776"/>
            <a:ext cx="1975355"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2" name="正方形/長方形 21"/>
          <p:cNvSpPr/>
          <p:nvPr/>
        </p:nvSpPr>
        <p:spPr>
          <a:xfrm>
            <a:off x="200507" y="815226"/>
            <a:ext cx="9580750" cy="576063"/>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就労</a:t>
            </a:r>
            <a:r>
              <a:rPr lang="ja-JP" altLang="en-US" sz="1200" dirty="0">
                <a:solidFill>
                  <a:prstClr val="black"/>
                </a:solidFill>
                <a:latin typeface="HGPｺﾞｼｯｸM" pitchFamily="50" charset="-128"/>
                <a:ea typeface="HGPｺﾞｼｯｸM" pitchFamily="50" charset="-128"/>
              </a:rPr>
              <a:t>移行支援、就労継続支援、生活介護、自立訓練の利用を経て一般就労へ移行した障害者で、就労に伴う環境変化により生活面・就業面</a:t>
            </a:r>
            <a:r>
              <a:rPr lang="ja-JP" altLang="en-US" sz="1200" dirty="0" smtClean="0">
                <a:solidFill>
                  <a:prstClr val="black"/>
                </a:solidFill>
                <a:latin typeface="HGPｺﾞｼｯｸM" pitchFamily="50" charset="-128"/>
                <a:ea typeface="HGPｺﾞｼｯｸM" pitchFamily="50" charset="-128"/>
              </a:rPr>
              <a:t>の</a:t>
            </a:r>
            <a:endParaRPr lang="en-US" altLang="ja-JP" sz="1200" dirty="0" smtClean="0">
              <a:solidFill>
                <a:prstClr val="black"/>
              </a:solidFill>
              <a:latin typeface="HGPｺﾞｼｯｸM" pitchFamily="50" charset="-128"/>
              <a:ea typeface="HGPｺﾞｼｯｸM" pitchFamily="50" charset="-128"/>
            </a:endParaRPr>
          </a:p>
          <a:p>
            <a:pPr>
              <a:defRPr/>
            </a:pPr>
            <a:r>
              <a:rPr lang="en-US" altLang="ja-JP" sz="1200" dirty="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課題</a:t>
            </a:r>
            <a:r>
              <a:rPr lang="ja-JP" altLang="en-US" sz="1200" dirty="0">
                <a:solidFill>
                  <a:prstClr val="black"/>
                </a:solidFill>
                <a:latin typeface="HGPｺﾞｼｯｸM" pitchFamily="50" charset="-128"/>
                <a:ea typeface="HGPｺﾞｼｯｸM" pitchFamily="50" charset="-128"/>
              </a:rPr>
              <a:t>が生じている</a:t>
            </a:r>
            <a:r>
              <a:rPr lang="ja-JP" altLang="en-US" sz="1200" dirty="0" smtClean="0">
                <a:solidFill>
                  <a:prstClr val="black"/>
                </a:solidFill>
                <a:latin typeface="HGPｺﾞｼｯｸM" pitchFamily="50" charset="-128"/>
                <a:ea typeface="HGPｺﾞｼｯｸM" pitchFamily="50" charset="-128"/>
              </a:rPr>
              <a:t>者であって、一般</a:t>
            </a:r>
            <a:r>
              <a:rPr lang="ja-JP" altLang="en-US" sz="1200" dirty="0">
                <a:solidFill>
                  <a:prstClr val="black"/>
                </a:solidFill>
                <a:latin typeface="HGPｺﾞｼｯｸM" pitchFamily="50" charset="-128"/>
                <a:ea typeface="HGPｺﾞｼｯｸM" pitchFamily="50" charset="-128"/>
              </a:rPr>
              <a:t>就労後６月を経過した者</a:t>
            </a:r>
          </a:p>
        </p:txBody>
      </p:sp>
      <p:sp>
        <p:nvSpPr>
          <p:cNvPr id="19463" name="Rectangle 4"/>
          <p:cNvSpPr>
            <a:spLocks noChangeArrowheads="1"/>
          </p:cNvSpPr>
          <p:nvPr/>
        </p:nvSpPr>
        <p:spPr bwMode="auto">
          <a:xfrm>
            <a:off x="204158" y="1715208"/>
            <a:ext cx="7060470" cy="10296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障害者</a:t>
            </a:r>
            <a:r>
              <a:rPr lang="ja-JP" altLang="en-US" sz="1200" dirty="0">
                <a:solidFill>
                  <a:prstClr val="black"/>
                </a:solidFill>
                <a:latin typeface="HGPｺﾞｼｯｸM" pitchFamily="50" charset="-128"/>
                <a:ea typeface="HGPｺﾞｼｯｸM" pitchFamily="50" charset="-128"/>
              </a:rPr>
              <a:t>との相談を通じて日常生活面及び社会生活面の課題を把握するとともに、企業や関係機関等と</a:t>
            </a:r>
            <a:r>
              <a:rPr lang="ja-JP" altLang="en-US" sz="1200" dirty="0" smtClean="0">
                <a:solidFill>
                  <a:prstClr val="black"/>
                </a:solidFill>
                <a:latin typeface="HGPｺﾞｼｯｸM" pitchFamily="50" charset="-128"/>
                <a:ea typeface="HGPｺﾞｼｯｸM" pitchFamily="50" charset="-128"/>
              </a:rPr>
              <a:t>の</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連絡</a:t>
            </a:r>
            <a:r>
              <a:rPr lang="ja-JP" altLang="en-US" sz="1200" dirty="0">
                <a:solidFill>
                  <a:prstClr val="black"/>
                </a:solidFill>
                <a:latin typeface="HGPｺﾞｼｯｸM" pitchFamily="50" charset="-128"/>
                <a:ea typeface="HGPｺﾞｼｯｸM" pitchFamily="50" charset="-128"/>
              </a:rPr>
              <a:t>調整やそれに伴う課題解決に向けて必要となる支援を</a:t>
            </a:r>
            <a:r>
              <a:rPr lang="ja-JP" altLang="en-US" sz="1200" dirty="0" smtClean="0">
                <a:solidFill>
                  <a:prstClr val="black"/>
                </a:solidFill>
                <a:latin typeface="HGPｺﾞｼｯｸM" pitchFamily="50" charset="-128"/>
                <a:ea typeface="HGPｺﾞｼｯｸM" pitchFamily="50" charset="-128"/>
              </a:rPr>
              <a:t>実施</a:t>
            </a:r>
            <a:endParaRPr lang="ja-JP" altLang="en-US" sz="1200" dirty="0">
              <a:solidFill>
                <a:prstClr val="black"/>
              </a:solidFill>
              <a:latin typeface="HGPｺﾞｼｯｸM" pitchFamily="50" charset="-128"/>
              <a:ea typeface="HGPｺﾞｼｯｸM" pitchFamily="50" charset="-128"/>
            </a:endParaRPr>
          </a:p>
          <a:p>
            <a:r>
              <a:rPr lang="ja-JP" altLang="en-US" sz="1200" dirty="0" smtClean="0">
                <a:solidFill>
                  <a:prstClr val="black"/>
                </a:solidFill>
                <a:latin typeface="HGPｺﾞｼｯｸM" pitchFamily="50" charset="-128"/>
                <a:ea typeface="HGPｺﾞｼｯｸM" pitchFamily="50" charset="-128"/>
              </a:rPr>
              <a:t>■　利用者</a:t>
            </a:r>
            <a:r>
              <a:rPr lang="ja-JP" altLang="en-US" sz="1200" dirty="0">
                <a:solidFill>
                  <a:prstClr val="black"/>
                </a:solidFill>
                <a:latin typeface="HGPｺﾞｼｯｸM" pitchFamily="50" charset="-128"/>
                <a:ea typeface="HGPｺﾞｼｯｸM" pitchFamily="50" charset="-128"/>
              </a:rPr>
              <a:t>の自宅・企業等を訪問することにより、月１回以上は障害者との対面</a:t>
            </a:r>
            <a:r>
              <a:rPr lang="ja-JP" altLang="en-US" sz="1200" dirty="0" smtClean="0">
                <a:solidFill>
                  <a:prstClr val="black"/>
                </a:solidFill>
                <a:latin typeface="HGPｺﾞｼｯｸM" pitchFamily="50" charset="-128"/>
                <a:ea typeface="HGPｺﾞｼｯｸM" pitchFamily="50" charset="-128"/>
              </a:rPr>
              <a:t>支援</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smtClean="0">
                <a:solidFill>
                  <a:prstClr val="black"/>
                </a:solidFill>
                <a:latin typeface="HGPｺﾞｼｯｸM" pitchFamily="50" charset="-128"/>
                <a:ea typeface="HGPｺﾞｼｯｸM" pitchFamily="50" charset="-128"/>
              </a:rPr>
              <a:t>■　月</a:t>
            </a:r>
            <a:r>
              <a:rPr lang="ja-JP" altLang="en-US" sz="1200" dirty="0">
                <a:solidFill>
                  <a:prstClr val="black"/>
                </a:solidFill>
                <a:latin typeface="HGPｺﾞｼｯｸM" pitchFamily="50" charset="-128"/>
                <a:ea typeface="HGPｺﾞｼｯｸM" pitchFamily="50" charset="-128"/>
              </a:rPr>
              <a:t>１回以上は企業訪問を行うよう</a:t>
            </a:r>
            <a:r>
              <a:rPr lang="ja-JP" altLang="en-US" sz="1200" dirty="0" smtClean="0">
                <a:solidFill>
                  <a:prstClr val="black"/>
                </a:solidFill>
                <a:latin typeface="HGPｺﾞｼｯｸM" pitchFamily="50" charset="-128"/>
                <a:ea typeface="HGPｺﾞｼｯｸM" pitchFamily="50" charset="-128"/>
              </a:rPr>
              <a:t>努める</a:t>
            </a:r>
            <a:endParaRPr lang="ja-JP" altLang="en-US" sz="1200" dirty="0">
              <a:solidFill>
                <a:prstClr val="black"/>
              </a:solidFill>
              <a:latin typeface="HGPｺﾞｼｯｸM" pitchFamily="50" charset="-128"/>
              <a:ea typeface="HGPｺﾞｼｯｸM" pitchFamily="50" charset="-128"/>
            </a:endParaRPr>
          </a:p>
          <a:p>
            <a:r>
              <a:rPr lang="ja-JP" altLang="en-US"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利用</a:t>
            </a:r>
            <a:r>
              <a:rPr lang="ja-JP" altLang="en-US" sz="1200" dirty="0" smtClean="0">
                <a:solidFill>
                  <a:prstClr val="black"/>
                </a:solidFill>
                <a:latin typeface="HGPｺﾞｼｯｸM" pitchFamily="50" charset="-128"/>
                <a:ea typeface="HGPｺﾞｼｯｸM" pitchFamily="50" charset="-128"/>
              </a:rPr>
              <a:t>期間は</a:t>
            </a:r>
            <a:r>
              <a:rPr lang="en-US" altLang="ja-JP" sz="1200" dirty="0" smtClean="0">
                <a:solidFill>
                  <a:prstClr val="black"/>
                </a:solidFill>
                <a:latin typeface="HGPｺﾞｼｯｸM" pitchFamily="50" charset="-128"/>
                <a:ea typeface="HGPｺﾞｼｯｸM" pitchFamily="50" charset="-128"/>
              </a:rPr>
              <a:t>3</a:t>
            </a:r>
            <a:r>
              <a:rPr lang="ja-JP" altLang="en-US" sz="1200" dirty="0" smtClean="0">
                <a:solidFill>
                  <a:prstClr val="black"/>
                </a:solidFill>
                <a:latin typeface="HGPｺﾞｼｯｸM" pitchFamily="50" charset="-128"/>
                <a:ea typeface="HGPｺﾞｼｯｸM" pitchFamily="50" charset="-128"/>
              </a:rPr>
              <a:t>年間</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経過後は必要に応じて障害者就業・生活支援センター等へ引き継ぐ）</a:t>
            </a:r>
            <a:endParaRPr lang="ja-JP" altLang="en-US" sz="1200" dirty="0">
              <a:solidFill>
                <a:prstClr val="black"/>
              </a:solidFill>
              <a:latin typeface="HGPｺﾞｼｯｸM" pitchFamily="50" charset="-128"/>
              <a:ea typeface="HGPｺﾞｼｯｸM" pitchFamily="50" charset="-128"/>
            </a:endParaRPr>
          </a:p>
        </p:txBody>
      </p:sp>
      <p:sp>
        <p:nvSpPr>
          <p:cNvPr id="16" name="正方形/長方形 15"/>
          <p:cNvSpPr/>
          <p:nvPr/>
        </p:nvSpPr>
        <p:spPr>
          <a:xfrm>
            <a:off x="5457056" y="3648423"/>
            <a:ext cx="4354801" cy="504056"/>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200" b="1" dirty="0" smtClean="0">
                <a:solidFill>
                  <a:schemeClr val="tx1"/>
                </a:solidFill>
                <a:latin typeface="HGPｺﾞｼｯｸM" panose="020B0600000000000000" pitchFamily="50" charset="-128"/>
                <a:ea typeface="HGPｺﾞｼｯｸM" panose="020B0600000000000000" pitchFamily="50" charset="-128"/>
              </a:rPr>
              <a:t>職場適応援助者養成研修修了者配置体制加算</a:t>
            </a: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　</a:t>
            </a:r>
            <a:r>
              <a:rPr kumimoji="1" lang="ja-JP" altLang="en-US" sz="1200" b="1"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200" b="1" dirty="0" smtClean="0">
                <a:solidFill>
                  <a:schemeClr val="tx1"/>
                </a:solidFill>
                <a:latin typeface="HGPｺﾞｼｯｸM" panose="020B0600000000000000" pitchFamily="50" charset="-128"/>
                <a:ea typeface="HGPｺﾞｼｯｸM" panose="020B0600000000000000" pitchFamily="50" charset="-128"/>
              </a:rPr>
              <a:t>120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endParaRPr lang="en-US" altLang="ja-JP" sz="1200" b="1" dirty="0">
              <a:solidFill>
                <a:schemeClr val="tx1"/>
              </a:solidFill>
              <a:latin typeface="HGPｺﾞｼｯｸM" panose="020B0600000000000000" pitchFamily="50" charset="-128"/>
              <a:ea typeface="HGPｺﾞｼｯｸM" panose="020B0600000000000000" pitchFamily="50" charset="-128"/>
            </a:endParaRPr>
          </a:p>
          <a:p>
            <a:r>
              <a:rPr kumimoji="1" lang="ja-JP" altLang="en-US" sz="900" dirty="0" smtClean="0">
                <a:solidFill>
                  <a:schemeClr val="tx1"/>
                </a:solidFill>
                <a:latin typeface="HGPｺﾞｼｯｸM" panose="020B0600000000000000" pitchFamily="50" charset="-128"/>
                <a:ea typeface="HGPｺﾞｼｯｸM" panose="020B0600000000000000" pitchFamily="50" charset="-128"/>
              </a:rPr>
              <a:t>⇒　</a:t>
            </a:r>
            <a:r>
              <a:rPr lang="ja-JP" altLang="en-US" sz="900" dirty="0" smtClean="0">
                <a:solidFill>
                  <a:schemeClr val="tx1"/>
                </a:solidFill>
                <a:latin typeface="HGPｺﾞｼｯｸM" panose="020B0600000000000000" pitchFamily="50" charset="-128"/>
                <a:ea typeface="HGPｺﾞｼｯｸM" panose="020B0600000000000000" pitchFamily="50" charset="-128"/>
              </a:rPr>
              <a:t>職場</a:t>
            </a:r>
            <a:r>
              <a:rPr lang="ja-JP" altLang="en-US" sz="900" dirty="0">
                <a:solidFill>
                  <a:schemeClr val="tx1"/>
                </a:solidFill>
                <a:latin typeface="HGPｺﾞｼｯｸM" panose="020B0600000000000000" pitchFamily="50" charset="-128"/>
                <a:ea typeface="HGPｺﾞｼｯｸM" panose="020B0600000000000000" pitchFamily="50" charset="-128"/>
              </a:rPr>
              <a:t>適応援助者（ジョブコーチ）養成研修を修了した者を就労定着支援員として</a:t>
            </a:r>
            <a:r>
              <a:rPr lang="ja-JP" altLang="en-US" sz="900" dirty="0" smtClean="0">
                <a:solidFill>
                  <a:schemeClr val="tx1"/>
                </a:solidFill>
                <a:latin typeface="HGPｺﾞｼｯｸM" panose="020B0600000000000000" pitchFamily="50" charset="-128"/>
                <a:ea typeface="HGPｺﾞｼｯｸM" panose="020B0600000000000000" pitchFamily="50" charset="-128"/>
              </a:rPr>
              <a:t>配置</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a:solidFill>
                  <a:schemeClr val="tx1"/>
                </a:solidFill>
                <a:latin typeface="HGPｺﾞｼｯｸM" panose="020B0600000000000000" pitchFamily="50" charset="-128"/>
                <a:ea typeface="HGPｺﾞｼｯｸM" panose="020B0600000000000000" pitchFamily="50" charset="-128"/>
              </a:rPr>
              <a:t>　 </a:t>
            </a:r>
            <a:r>
              <a:rPr lang="ja-JP" altLang="en-US" sz="900" dirty="0" smtClean="0">
                <a:solidFill>
                  <a:schemeClr val="tx1"/>
                </a:solidFill>
                <a:latin typeface="HGPｺﾞｼｯｸM" panose="020B0600000000000000" pitchFamily="50" charset="-128"/>
                <a:ea typeface="HGPｺﾞｼｯｸM" panose="020B0600000000000000" pitchFamily="50" charset="-128"/>
              </a:rPr>
              <a:t>している場合</a:t>
            </a:r>
            <a:endParaRPr kumimoji="1" lang="ja-JP" altLang="en-US" sz="9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5457056" y="4213927"/>
            <a:ext cx="4360206" cy="39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chemeClr val="tx1"/>
                </a:solidFill>
                <a:latin typeface="HGPｺﾞｼｯｸM" panose="020B0600000000000000" pitchFamily="50" charset="-128"/>
                <a:ea typeface="HGPｺﾞｼｯｸM" panose="020B0600000000000000" pitchFamily="50" charset="-128"/>
              </a:rPr>
              <a:t>特別地域加算</a:t>
            </a:r>
            <a:r>
              <a:rPr lang="ja-JP" altLang="en-US" sz="1200" b="1" dirty="0">
                <a:solidFill>
                  <a:schemeClr val="tx1"/>
                </a:solidFill>
                <a:latin typeface="HGPｺﾞｼｯｸM" panose="020B0600000000000000" pitchFamily="50" charset="-128"/>
                <a:ea typeface="HGPｺﾞｼｯｸM" panose="020B0600000000000000" pitchFamily="50" charset="-128"/>
              </a:rPr>
              <a:t>　</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　　　</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240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endParaRPr lang="en-US" altLang="ja-JP" sz="12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smtClean="0">
                <a:solidFill>
                  <a:schemeClr val="tx1"/>
                </a:solidFill>
                <a:latin typeface="HGPｺﾞｼｯｸM" panose="020B0600000000000000" pitchFamily="50" charset="-128"/>
                <a:ea typeface="HGPｺﾞｼｯｸM" panose="020B0600000000000000" pitchFamily="50" charset="-128"/>
              </a:rPr>
              <a:t>⇒　中山間地域等の居住する利用者に支援した場合</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p:txBody>
      </p:sp>
      <p:sp>
        <p:nvSpPr>
          <p:cNvPr id="18" name="正方形/長方形 17"/>
          <p:cNvSpPr/>
          <p:nvPr/>
        </p:nvSpPr>
        <p:spPr>
          <a:xfrm>
            <a:off x="5457056" y="4690499"/>
            <a:ext cx="4360206" cy="430661"/>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chemeClr val="tx1"/>
                </a:solidFill>
                <a:latin typeface="HGPｺﾞｼｯｸM" panose="020B0600000000000000" pitchFamily="50" charset="-128"/>
                <a:ea typeface="HGPｺﾞｼｯｸM" panose="020B0600000000000000" pitchFamily="50" charset="-128"/>
              </a:rPr>
              <a:t>初期加算　　</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900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1</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回限り）</a:t>
            </a:r>
            <a:endParaRPr lang="en-US" altLang="ja-JP" sz="12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smtClean="0">
                <a:solidFill>
                  <a:schemeClr val="tx1"/>
                </a:solidFill>
                <a:latin typeface="HGPｺﾞｼｯｸM" panose="020B0600000000000000" pitchFamily="50" charset="-128"/>
                <a:ea typeface="HGPｺﾞｼｯｸM" panose="020B0600000000000000" pitchFamily="50" charset="-128"/>
              </a:rPr>
              <a:t>⇒　一体的に運営する移行支援事業所等以外の事業所から利用者を受け入れた場合</a:t>
            </a:r>
            <a:endParaRPr lang="en-US" altLang="ja-JP" sz="1000" dirty="0" smtClean="0">
              <a:solidFill>
                <a:schemeClr val="tx1"/>
              </a:solidFill>
              <a:latin typeface="HGPｺﾞｼｯｸM" panose="020B0600000000000000" pitchFamily="50" charset="-128"/>
              <a:ea typeface="HGPｺﾞｼｯｸM" panose="020B0600000000000000" pitchFamily="50" charset="-128"/>
            </a:endParaRPr>
          </a:p>
        </p:txBody>
      </p:sp>
      <p:sp>
        <p:nvSpPr>
          <p:cNvPr id="21" name="角丸四角形 20"/>
          <p:cNvSpPr/>
          <p:nvPr/>
        </p:nvSpPr>
        <p:spPr>
          <a:xfrm>
            <a:off x="338702" y="3356992"/>
            <a:ext cx="1072108"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smtClean="0"/>
              <a:t>基本報酬</a:t>
            </a:r>
          </a:p>
        </p:txBody>
      </p:sp>
      <p:sp>
        <p:nvSpPr>
          <p:cNvPr id="23" name="角丸四角形 22"/>
          <p:cNvSpPr/>
          <p:nvPr/>
        </p:nvSpPr>
        <p:spPr>
          <a:xfrm>
            <a:off x="5457056" y="3321016"/>
            <a:ext cx="1224136"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b="1" dirty="0" smtClean="0"/>
              <a:t>主な加算</a:t>
            </a:r>
            <a:endParaRPr kumimoji="1" lang="ja-JP" altLang="en-US" sz="1200" b="1" dirty="0" smtClean="0"/>
          </a:p>
        </p:txBody>
      </p:sp>
      <p:sp>
        <p:nvSpPr>
          <p:cNvPr id="24" name="十字形 23"/>
          <p:cNvSpPr/>
          <p:nvPr/>
        </p:nvSpPr>
        <p:spPr>
          <a:xfrm>
            <a:off x="4736976" y="4685721"/>
            <a:ext cx="324000" cy="324000"/>
          </a:xfrm>
          <a:prstGeom prst="plus">
            <a:avLst>
              <a:gd name="adj" fmla="val 44791"/>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smtClean="0"/>
          </a:p>
        </p:txBody>
      </p:sp>
      <p:sp>
        <p:nvSpPr>
          <p:cNvPr id="25" name="正方形/長方形 24"/>
          <p:cNvSpPr/>
          <p:nvPr/>
        </p:nvSpPr>
        <p:spPr>
          <a:xfrm>
            <a:off x="5457056" y="5592639"/>
            <a:ext cx="4360206" cy="561469"/>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chemeClr val="tx1"/>
                </a:solidFill>
                <a:latin typeface="HGPｺﾞｼｯｸM" panose="020B0600000000000000" pitchFamily="50" charset="-128"/>
                <a:ea typeface="HGPｺﾞｼｯｸM" panose="020B0600000000000000" pitchFamily="50" charset="-128"/>
              </a:rPr>
              <a:t>就労定着実績体制加算　　</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300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endParaRPr lang="en-US" altLang="ja-JP" sz="12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smtClean="0">
                <a:solidFill>
                  <a:schemeClr val="tx1"/>
                </a:solidFill>
                <a:latin typeface="HGPｺﾞｼｯｸM" panose="020B0600000000000000" pitchFamily="50" charset="-128"/>
                <a:ea typeface="HGPｺﾞｼｯｸM" panose="020B0600000000000000" pitchFamily="50" charset="-128"/>
              </a:rPr>
              <a:t>⇒　就労定着支援利用終了者のうち、雇用された事業所に</a:t>
            </a:r>
            <a:r>
              <a:rPr lang="en-US" altLang="ja-JP" sz="900" dirty="0" smtClean="0">
                <a:solidFill>
                  <a:schemeClr val="tx1"/>
                </a:solidFill>
                <a:latin typeface="HGPｺﾞｼｯｸM" panose="020B0600000000000000" pitchFamily="50" charset="-128"/>
                <a:ea typeface="HGPｺﾞｼｯｸM" panose="020B0600000000000000" pitchFamily="50" charset="-128"/>
              </a:rPr>
              <a:t>3</a:t>
            </a:r>
            <a:r>
              <a:rPr lang="ja-JP" altLang="en-US" sz="900" dirty="0" smtClean="0">
                <a:solidFill>
                  <a:schemeClr val="tx1"/>
                </a:solidFill>
                <a:latin typeface="HGPｺﾞｼｯｸM" panose="020B0600000000000000" pitchFamily="50" charset="-128"/>
                <a:ea typeface="HGPｺﾞｼｯｸM" panose="020B0600000000000000" pitchFamily="50" charset="-128"/>
              </a:rPr>
              <a:t>年</a:t>
            </a:r>
            <a:r>
              <a:rPr lang="en-US" altLang="ja-JP" sz="900" dirty="0" smtClean="0">
                <a:solidFill>
                  <a:schemeClr val="tx1"/>
                </a:solidFill>
                <a:latin typeface="HGPｺﾞｼｯｸM" panose="020B0600000000000000" pitchFamily="50" charset="-128"/>
                <a:ea typeface="HGPｺﾞｼｯｸM" panose="020B0600000000000000" pitchFamily="50" charset="-128"/>
              </a:rPr>
              <a:t>6</a:t>
            </a:r>
            <a:r>
              <a:rPr lang="ja-JP" altLang="en-US" sz="900" dirty="0" smtClean="0">
                <a:solidFill>
                  <a:schemeClr val="tx1"/>
                </a:solidFill>
                <a:latin typeface="HGPｺﾞｼｯｸM" panose="020B0600000000000000" pitchFamily="50" charset="-128"/>
                <a:ea typeface="HGPｺﾞｼｯｸM" panose="020B0600000000000000" pitchFamily="50" charset="-128"/>
              </a:rPr>
              <a:t>月以上念月未満の機関</a:t>
            </a:r>
            <a:endParaRPr lang="en-US" altLang="ja-JP" sz="900"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a:solidFill>
                  <a:schemeClr val="tx1"/>
                </a:solidFill>
                <a:latin typeface="HGPｺﾞｼｯｸM" panose="020B0600000000000000" pitchFamily="50" charset="-128"/>
                <a:ea typeface="HGPｺﾞｼｯｸM" panose="020B0600000000000000" pitchFamily="50" charset="-128"/>
              </a:rPr>
              <a:t>　</a:t>
            </a:r>
            <a:r>
              <a:rPr lang="ja-JP" altLang="en-US" sz="900" dirty="0" smtClean="0">
                <a:solidFill>
                  <a:schemeClr val="tx1"/>
                </a:solidFill>
                <a:latin typeface="HGPｺﾞｼｯｸM" panose="020B0600000000000000" pitchFamily="50" charset="-128"/>
                <a:ea typeface="HGPｺﾞｼｯｸM" panose="020B0600000000000000" pitchFamily="50" charset="-128"/>
              </a:rPr>
              <a:t>継続して就労している者の割合が</a:t>
            </a:r>
            <a:r>
              <a:rPr lang="en-US" altLang="ja-JP" sz="900" dirty="0" smtClean="0">
                <a:solidFill>
                  <a:schemeClr val="tx1"/>
                </a:solidFill>
                <a:latin typeface="HGPｺﾞｼｯｸM" panose="020B0600000000000000" pitchFamily="50" charset="-128"/>
                <a:ea typeface="HGPｺﾞｼｯｸM" panose="020B0600000000000000" pitchFamily="50" charset="-128"/>
              </a:rPr>
              <a:t>7</a:t>
            </a:r>
            <a:r>
              <a:rPr lang="ja-JP" altLang="en-US" sz="900" dirty="0" smtClean="0">
                <a:solidFill>
                  <a:schemeClr val="tx1"/>
                </a:solidFill>
                <a:latin typeface="HGPｺﾞｼｯｸM" panose="020B0600000000000000" pitchFamily="50" charset="-128"/>
                <a:ea typeface="HGPｺﾞｼｯｸM" panose="020B0600000000000000" pitchFamily="50" charset="-128"/>
              </a:rPr>
              <a:t>割以上の事業所を評価する</a:t>
            </a:r>
            <a:endParaRPr lang="en-US" altLang="ja-JP" sz="1050" b="1" dirty="0">
              <a:solidFill>
                <a:schemeClr val="tx1"/>
              </a:solidFill>
              <a:latin typeface="HGPｺﾞｼｯｸM" panose="020B0600000000000000" pitchFamily="50" charset="-128"/>
              <a:ea typeface="HGPｺﾞｼｯｸM" panose="020B0600000000000000" pitchFamily="50" charset="-128"/>
            </a:endParaRPr>
          </a:p>
        </p:txBody>
      </p:sp>
      <p:sp>
        <p:nvSpPr>
          <p:cNvPr id="28" name="Rectangle 4"/>
          <p:cNvSpPr>
            <a:spLocks noChangeArrowheads="1"/>
          </p:cNvSpPr>
          <p:nvPr/>
        </p:nvSpPr>
        <p:spPr bwMode="auto">
          <a:xfrm>
            <a:off x="7327510" y="1700808"/>
            <a:ext cx="2453712" cy="1044000"/>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smtClean="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　６０：１</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endParaRPr lang="ja-JP" altLang="en-US"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就労定着支援員　</a:t>
            </a:r>
            <a:r>
              <a:rPr lang="ja-JP" altLang="en-US" sz="1050" dirty="0" smtClean="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４０：１</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a:t>
            </a:r>
            <a:r>
              <a:rPr lang="ja-JP" altLang="en-US" sz="1200" dirty="0" smtClean="0">
                <a:solidFill>
                  <a:srgbClr val="000000"/>
                </a:solidFill>
                <a:latin typeface="HGPｺﾞｼｯｸM" pitchFamily="50" charset="-128"/>
                <a:ea typeface="HGPｺﾞｼｯｸM" pitchFamily="50" charset="-128"/>
              </a:rPr>
              <a:t>常勤換算</a:t>
            </a:r>
            <a:r>
              <a:rPr lang="en-US" altLang="ja-JP" sz="1200" dirty="0" smtClean="0">
                <a:solidFill>
                  <a:srgbClr val="000000"/>
                </a:solidFill>
                <a:latin typeface="HGPｺﾞｼｯｸM" pitchFamily="50" charset="-128"/>
                <a:ea typeface="HGPｺﾞｼｯｸM" pitchFamily="50" charset="-128"/>
              </a:rPr>
              <a:t>)</a:t>
            </a:r>
            <a:endParaRPr lang="ja-JP" altLang="en-US" sz="1200" dirty="0">
              <a:solidFill>
                <a:srgbClr val="000000"/>
              </a:solidFill>
              <a:latin typeface="HGPｺﾞｼｯｸM" pitchFamily="50" charset="-128"/>
              <a:ea typeface="HGPｺﾞｼｯｸM" pitchFamily="50" charset="-128"/>
            </a:endParaRPr>
          </a:p>
        </p:txBody>
      </p:sp>
      <p:sp>
        <p:nvSpPr>
          <p:cNvPr id="31" name="正方形/長方形 30"/>
          <p:cNvSpPr/>
          <p:nvPr/>
        </p:nvSpPr>
        <p:spPr>
          <a:xfrm>
            <a:off x="5457056" y="5160591"/>
            <a:ext cx="4360206" cy="396000"/>
          </a:xfrm>
          <a:prstGeom prst="rect">
            <a:avLst/>
          </a:prstGeom>
          <a:noFill/>
          <a:ln w="3175">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b="1" dirty="0" smtClean="0">
                <a:solidFill>
                  <a:schemeClr val="tx1"/>
                </a:solidFill>
                <a:latin typeface="HGPｺﾞｼｯｸM" panose="020B0600000000000000" pitchFamily="50" charset="-128"/>
                <a:ea typeface="HGPｺﾞｼｯｸM" panose="020B0600000000000000" pitchFamily="50" charset="-128"/>
              </a:rPr>
              <a:t>企業連携等調整特別加算　</a:t>
            </a:r>
            <a:r>
              <a:rPr lang="en-US" altLang="ja-JP" sz="1200" b="1" dirty="0" smtClean="0">
                <a:solidFill>
                  <a:schemeClr val="tx1"/>
                </a:solidFill>
                <a:latin typeface="HGPｺﾞｼｯｸM" panose="020B0600000000000000" pitchFamily="50" charset="-128"/>
                <a:ea typeface="HGPｺﾞｼｯｸM" panose="020B0600000000000000" pitchFamily="50" charset="-128"/>
              </a:rPr>
              <a:t>240</a:t>
            </a:r>
            <a:r>
              <a:rPr lang="ja-JP" altLang="en-US" sz="1200" b="1" dirty="0" smtClean="0">
                <a:solidFill>
                  <a:schemeClr val="tx1"/>
                </a:solidFill>
                <a:latin typeface="HGPｺﾞｼｯｸM" panose="020B0600000000000000" pitchFamily="50" charset="-128"/>
                <a:ea typeface="HGPｺﾞｼｯｸM" panose="020B0600000000000000" pitchFamily="50" charset="-128"/>
              </a:rPr>
              <a:t>単位／月</a:t>
            </a:r>
            <a:endParaRPr lang="en-US" altLang="ja-JP" sz="12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900" dirty="0" smtClean="0">
                <a:solidFill>
                  <a:schemeClr val="tx1"/>
                </a:solidFill>
                <a:latin typeface="HGPｺﾞｼｯｸM" panose="020B0600000000000000" pitchFamily="50" charset="-128"/>
                <a:ea typeface="HGPｺﾞｼｯｸM" panose="020B0600000000000000" pitchFamily="50" charset="-128"/>
              </a:rPr>
              <a:t>⇒　支援開始</a:t>
            </a:r>
            <a:r>
              <a:rPr lang="en-US" altLang="ja-JP" sz="900" dirty="0" smtClean="0">
                <a:solidFill>
                  <a:schemeClr val="tx1"/>
                </a:solidFill>
                <a:latin typeface="HGPｺﾞｼｯｸM" panose="020B0600000000000000" pitchFamily="50" charset="-128"/>
                <a:ea typeface="HGPｺﾞｼｯｸM" panose="020B0600000000000000" pitchFamily="50" charset="-128"/>
              </a:rPr>
              <a:t>1</a:t>
            </a:r>
            <a:r>
              <a:rPr lang="ja-JP" altLang="en-US" sz="900" dirty="0" smtClean="0">
                <a:solidFill>
                  <a:schemeClr val="tx1"/>
                </a:solidFill>
                <a:latin typeface="HGPｺﾞｼｯｸM" panose="020B0600000000000000" pitchFamily="50" charset="-128"/>
                <a:ea typeface="HGPｺﾞｼｯｸM" panose="020B0600000000000000" pitchFamily="50" charset="-128"/>
              </a:rPr>
              <a:t>年以内の利用者に対する評価</a:t>
            </a:r>
            <a:endParaRPr lang="en-US" altLang="ja-JP" sz="900" dirty="0">
              <a:solidFill>
                <a:schemeClr val="tx1"/>
              </a:solidFill>
              <a:latin typeface="HGPｺﾞｼｯｸM" panose="020B0600000000000000" pitchFamily="50" charset="-128"/>
              <a:ea typeface="HGPｺﾞｼｯｸM" panose="020B0600000000000000" pitchFamily="50" charset="-128"/>
            </a:endParaRPr>
          </a:p>
        </p:txBody>
      </p:sp>
      <p:sp>
        <p:nvSpPr>
          <p:cNvPr id="32" name="テキスト ボックス 31"/>
          <p:cNvSpPr txBox="1"/>
          <p:nvPr/>
        </p:nvSpPr>
        <p:spPr>
          <a:xfrm>
            <a:off x="622408" y="3368025"/>
            <a:ext cx="3106456" cy="276999"/>
          </a:xfrm>
          <a:prstGeom prst="rect">
            <a:avLst/>
          </a:prstGeom>
          <a:noFill/>
        </p:spPr>
        <p:txBody>
          <a:bodyPr wrap="square" rtlCol="0">
            <a:spAutoFit/>
          </a:bodyPr>
          <a:lstStyle/>
          <a:p>
            <a:pPr algn="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利用者数</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人以下の場合＞</a:t>
            </a:r>
            <a:endParaRPr kumimoji="1" lang="ja-JP" altLang="en-US" sz="12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5422736" y="6165304"/>
            <a:ext cx="4354800" cy="577081"/>
          </a:xfrm>
          <a:prstGeom prst="rect">
            <a:avLst/>
          </a:prstGeom>
          <a:noFill/>
        </p:spPr>
        <p:txBody>
          <a:bodyPr wrap="square" rtlCol="0">
            <a:spAutoFit/>
          </a:bodyPr>
          <a:lstStyle/>
          <a:p>
            <a:pPr marL="177800" indent="-177800">
              <a:tabLst>
                <a:tab pos="628650" algn="l"/>
              </a:tabLst>
            </a:pP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自立生活援助、自立訓練（生活訓練）との併給調整を行う。</a:t>
            </a:r>
            <a:endPar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77800" indent="-177800">
              <a:tabLst>
                <a:tab pos="628650" algn="l"/>
              </a:tabLst>
            </a:pPr>
            <a:r>
              <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rPr>
              <a:t>　職場適応援助者に係る助成金との併給調整を行う。</a:t>
            </a:r>
            <a:endParaRPr lang="en-US" altLang="ja-JP" sz="1050"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177800" indent="-177800">
              <a:tabLst>
                <a:tab pos="628650" algn="l"/>
              </a:tabLst>
            </a:pPr>
            <a:endParaRPr lang="en-US" altLang="ja-JP" sz="105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Text Box 2"/>
          <p:cNvSpPr txBox="1">
            <a:spLocks noChangeArrowheads="1"/>
          </p:cNvSpPr>
          <p:nvPr/>
        </p:nvSpPr>
        <p:spPr bwMode="auto">
          <a:xfrm>
            <a:off x="56456" y="2780928"/>
            <a:ext cx="9721080" cy="584775"/>
          </a:xfrm>
          <a:prstGeom prst="rect">
            <a:avLst/>
          </a:prstGeom>
          <a:noFill/>
          <a:ln w="9525">
            <a:noFill/>
            <a:miter lim="800000"/>
            <a:headEnd/>
            <a:tailEnd/>
          </a:ln>
        </p:spPr>
        <p:txBody>
          <a:bodyPr wrap="square">
            <a:spAutoFit/>
          </a:bodyPr>
          <a:lstStyle/>
          <a:p>
            <a:pPr marL="177800" lvl="0" indent="-177800">
              <a:tabLst>
                <a:tab pos="628650" algn="l"/>
              </a:tabLst>
            </a:pP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単価（</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利用者数</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規模別に</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加え</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、就労</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定着率（（過去３年間の就労定着支援の総利用者数のうち前年度末時点の就労定着者数</a:t>
            </a:r>
            <a:r>
              <a:rPr lang="ja-JP" altLang="en-US"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）が高いほど高い基本</a:t>
            </a:r>
            <a:r>
              <a:rPr lang="ja-JP" altLang="ja-JP" sz="1600" b="1" u="sng" dirty="0" smtClean="0">
                <a:solidFill>
                  <a:prstClr val="black"/>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報酬</a:t>
            </a:r>
            <a:r>
              <a:rPr lang="ja-JP" altLang="en-US" sz="1600" b="1" u="sng" dirty="0" smtClean="0">
                <a:solidFill>
                  <a:srgbClr val="000000"/>
                </a:solidFill>
                <a:latin typeface="ＤＨＰ特太ゴシック体" panose="020B0500000000000000" pitchFamily="50" charset="-128"/>
                <a:ea typeface="ＤＨＰ特太ゴシック体" panose="020B0500000000000000" pitchFamily="50" charset="-128"/>
              </a:rPr>
              <a:t>）</a:t>
            </a:r>
            <a:endParaRPr lang="en-US" altLang="ja-JP" sz="1600" b="1" u="sng" dirty="0" smtClean="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26" name="テキスト ボックス 25"/>
          <p:cNvSpPr txBox="1"/>
          <p:nvPr/>
        </p:nvSpPr>
        <p:spPr>
          <a:xfrm>
            <a:off x="-59160" y="6023610"/>
            <a:ext cx="5804248" cy="276999"/>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上表以外に、利用者数に応じた設定あり（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人以下、</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9" name="表 28"/>
          <p:cNvGraphicFramePr>
            <a:graphicFrameLocks noGrp="1"/>
          </p:cNvGraphicFramePr>
          <p:nvPr>
            <p:extLst/>
          </p:nvPr>
        </p:nvGraphicFramePr>
        <p:xfrm>
          <a:off x="474706" y="3681000"/>
          <a:ext cx="3826469" cy="2307555"/>
        </p:xfrm>
        <a:graphic>
          <a:graphicData uri="http://schemas.openxmlformats.org/drawingml/2006/table">
            <a:tbl>
              <a:tblPr firstRow="1" bandRow="1">
                <a:tableStyleId>{5940675A-B579-460E-94D1-54222C63F5DA}</a:tableStyleId>
              </a:tblPr>
              <a:tblGrid>
                <a:gridCol w="2203259">
                  <a:extLst>
                    <a:ext uri="{9D8B030D-6E8A-4147-A177-3AD203B41FA5}">
                      <a16:colId xmlns:a16="http://schemas.microsoft.com/office/drawing/2014/main" val="20000"/>
                    </a:ext>
                  </a:extLst>
                </a:gridCol>
                <a:gridCol w="1623210">
                  <a:extLst>
                    <a:ext uri="{9D8B030D-6E8A-4147-A177-3AD203B41FA5}">
                      <a16:colId xmlns:a16="http://schemas.microsoft.com/office/drawing/2014/main" val="20001"/>
                    </a:ext>
                  </a:extLst>
                </a:gridCol>
              </a:tblGrid>
              <a:tr h="256395">
                <a:tc gridSpan="2">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新設</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10000"/>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就労定着率</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基本報酬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９割以上</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3,200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８割以上９割未満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2,640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７割以上８割未満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2,120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５割以上７割未満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1,600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３割以上５割未満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1,360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１割以上３割未満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1,200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6395">
                <a:tc>
                  <a:txBody>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１割未満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1,040</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kumimoji="1" lang="en-US" altLang="ja-JP" sz="1200"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0" name="正方形/長方形 29"/>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就労</a:t>
            </a:r>
            <a:r>
              <a:rPr lang="ja-JP" altLang="en-US" sz="2400" b="1" dirty="0">
                <a:solidFill>
                  <a:schemeClr val="tx1"/>
                </a:solidFill>
              </a:rPr>
              <a:t>定着</a:t>
            </a:r>
            <a:r>
              <a:rPr lang="ja-JP" altLang="en-US" sz="2400" b="1" dirty="0" smtClean="0">
                <a:solidFill>
                  <a:schemeClr val="tx1"/>
                </a:solidFill>
              </a:rPr>
              <a:t>支援</a:t>
            </a:r>
            <a:endParaRPr kumimoji="1" lang="ja-JP" altLang="en-US" sz="2400" b="1" dirty="0">
              <a:solidFill>
                <a:schemeClr val="tx1"/>
              </a:solidFill>
            </a:endParaRPr>
          </a:p>
        </p:txBody>
      </p:sp>
      <p:grpSp>
        <p:nvGrpSpPr>
          <p:cNvPr id="34" name="グループ化 10"/>
          <p:cNvGrpSpPr>
            <a:grpSpLocks/>
          </p:cNvGrpSpPr>
          <p:nvPr/>
        </p:nvGrpSpPr>
        <p:grpSpPr bwMode="auto">
          <a:xfrm>
            <a:off x="-15553" y="376232"/>
            <a:ext cx="9972000" cy="79114"/>
            <a:chOff x="0" y="188640"/>
            <a:chExt cx="9144000" cy="72008"/>
          </a:xfrm>
        </p:grpSpPr>
        <p:cxnSp>
          <p:nvCxnSpPr>
            <p:cNvPr id="35" name="直線コネクタ 34"/>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41"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103</a:t>
            </a:fld>
            <a:endParaRPr lang="en-US" altLang="ja-JP" dirty="0"/>
          </a:p>
        </p:txBody>
      </p:sp>
      <p:sp>
        <p:nvSpPr>
          <p:cNvPr id="42" name="Text Box 2"/>
          <p:cNvSpPr txBox="1">
            <a:spLocks noChangeArrowheads="1"/>
          </p:cNvSpPr>
          <p:nvPr/>
        </p:nvSpPr>
        <p:spPr bwMode="auto">
          <a:xfrm>
            <a:off x="436900" y="6546830"/>
            <a:ext cx="458810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807</a:t>
            </a:r>
            <a:r>
              <a:rPr lang="en-US" altLang="ja-JP" sz="1600" dirty="0" smtClean="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43" name="Text Box 2"/>
          <p:cNvSpPr txBox="1">
            <a:spLocks noChangeArrowheads="1"/>
          </p:cNvSpPr>
          <p:nvPr/>
        </p:nvSpPr>
        <p:spPr bwMode="auto">
          <a:xfrm>
            <a:off x="5190092" y="6525344"/>
            <a:ext cx="473146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6,209 </a:t>
            </a:r>
            <a:r>
              <a:rPr lang="en-US" altLang="ja-JP" sz="1600" dirty="0" smtClean="0">
                <a:solidFill>
                  <a:prstClr val="black"/>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zh-TW" altLang="en-US" sz="1400" dirty="0" smtClean="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Tree>
    <p:extLst>
      <p:ext uri="{BB962C8B-B14F-4D97-AF65-F5344CB8AC3E}">
        <p14:creationId xmlns:p14="http://schemas.microsoft.com/office/powerpoint/2010/main" val="96014365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ChangeArrowheads="1"/>
          </p:cNvSpPr>
          <p:nvPr/>
        </p:nvSpPr>
        <p:spPr bwMode="auto">
          <a:xfrm rot="5400000">
            <a:off x="845409" y="4704034"/>
            <a:ext cx="431800" cy="233892"/>
          </a:xfrm>
          <a:prstGeom prst="rect">
            <a:avLst/>
          </a:prstGeom>
          <a:noFill/>
          <a:ln w="9525">
            <a:noFill/>
            <a:miter lim="800000"/>
            <a:headEnd/>
            <a:tailEnd/>
          </a:ln>
        </p:spPr>
        <p:txBody>
          <a:bodyPr wrap="none" anchor="ctr"/>
          <a:lstStyle/>
          <a:p>
            <a:pPr algn="ctr"/>
            <a:endParaRPr lang="ja-JP" altLang="en-US" sz="1400">
              <a:solidFill>
                <a:srgbClr val="000000"/>
              </a:solidFill>
            </a:endParaRPr>
          </a:p>
        </p:txBody>
      </p:sp>
      <p:grpSp>
        <p:nvGrpSpPr>
          <p:cNvPr id="5" name="グループ化 4"/>
          <p:cNvGrpSpPr/>
          <p:nvPr/>
        </p:nvGrpSpPr>
        <p:grpSpPr>
          <a:xfrm>
            <a:off x="15428" y="476672"/>
            <a:ext cx="9762111" cy="2391645"/>
            <a:chOff x="14238" y="461293"/>
            <a:chExt cx="9011179" cy="1424919"/>
          </a:xfrm>
        </p:grpSpPr>
        <p:sp>
          <p:nvSpPr>
            <p:cNvPr id="13316" name="Text Box 2"/>
            <p:cNvSpPr txBox="1">
              <a:spLocks noChangeArrowheads="1"/>
            </p:cNvSpPr>
            <p:nvPr/>
          </p:nvSpPr>
          <p:spPr bwMode="auto">
            <a:xfrm>
              <a:off x="14238" y="461293"/>
              <a:ext cx="1500188" cy="20170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24" name="正方形/長方形 23"/>
            <p:cNvSpPr/>
            <p:nvPr/>
          </p:nvSpPr>
          <p:spPr>
            <a:xfrm>
              <a:off x="186030" y="630360"/>
              <a:ext cx="8839387" cy="125585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100" dirty="0">
                  <a:solidFill>
                    <a:srgbClr val="000000"/>
                  </a:solidFill>
                  <a:latin typeface="HGPｺﾞｼｯｸM" pitchFamily="50" charset="-128"/>
                  <a:ea typeface="HGPｺﾞｼｯｸM" pitchFamily="50" charset="-128"/>
                </a:rPr>
                <a:t>➀　障害者支援施設やグループホーム、精神科病院等から地域での一人暮らしに移行した障害者等で、理解力や生活力等に不安がある者</a:t>
              </a:r>
              <a:endParaRPr lang="en-US" altLang="ja-JP" sz="1100" dirty="0">
                <a:solidFill>
                  <a:srgbClr val="000000"/>
                </a:solidFill>
                <a:latin typeface="HGPｺﾞｼｯｸM" pitchFamily="50" charset="-128"/>
                <a:ea typeface="HGPｺﾞｼｯｸM" pitchFamily="50" charset="-128"/>
              </a:endParaRPr>
            </a:p>
            <a:p>
              <a:pPr>
                <a:defRPr/>
              </a:pPr>
              <a:r>
                <a:rPr lang="ja-JP" altLang="en-US" sz="1100" dirty="0">
                  <a:solidFill>
                    <a:srgbClr val="000000"/>
                  </a:solidFill>
                  <a:latin typeface="HGPｺﾞｼｯｸM" pitchFamily="50" charset="-128"/>
                  <a:ea typeface="HGPｺﾞｼｯｸM" pitchFamily="50" charset="-128"/>
                </a:rPr>
                <a:t>②　現に、一人で暮らしており、自立生活援助による支援が必要な者（</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１）</a:t>
              </a:r>
              <a:endParaRPr lang="en-US" altLang="ja-JP" sz="1100" dirty="0">
                <a:solidFill>
                  <a:srgbClr val="000000"/>
                </a:solidFill>
                <a:latin typeface="HGPｺﾞｼｯｸM" pitchFamily="50" charset="-128"/>
                <a:ea typeface="HGPｺﾞｼｯｸM" pitchFamily="50" charset="-128"/>
              </a:endParaRPr>
            </a:p>
            <a:p>
              <a:pPr>
                <a:defRPr/>
              </a:pPr>
              <a:r>
                <a:rPr lang="ja-JP" altLang="en-US" sz="1100" dirty="0">
                  <a:solidFill>
                    <a:srgbClr val="000000"/>
                  </a:solidFill>
                  <a:latin typeface="HGPｺﾞｼｯｸM" pitchFamily="50" charset="-128"/>
                  <a:ea typeface="HGPｺﾞｼｯｸM" pitchFamily="50" charset="-128"/>
                </a:rPr>
                <a:t>③　障害、疾病等の家族と同居しており（障害者同士で結婚している場合を含む）、家族による支援が見込めない（</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２）ため、実質的に一人暮らし</a:t>
              </a:r>
              <a:r>
                <a:rPr lang="ja-JP" altLang="en-US" sz="1100" dirty="0" smtClean="0">
                  <a:solidFill>
                    <a:srgbClr val="000000"/>
                  </a:solidFill>
                  <a:latin typeface="HGPｺﾞｼｯｸM" pitchFamily="50" charset="-128"/>
                  <a:ea typeface="HGPｺﾞｼｯｸM" pitchFamily="50" charset="-128"/>
                </a:rPr>
                <a:t>と同様</a:t>
              </a:r>
              <a:r>
                <a:rPr lang="ja-JP" altLang="en-US" sz="1100" dirty="0">
                  <a:solidFill>
                    <a:srgbClr val="000000"/>
                  </a:solidFill>
                  <a:latin typeface="HGPｺﾞｼｯｸM" pitchFamily="50" charset="-128"/>
                  <a:ea typeface="HGPｺﾞｼｯｸM" pitchFamily="50" charset="-128"/>
                </a:rPr>
                <a:t>の状況であり</a:t>
              </a:r>
              <a:r>
                <a:rPr lang="ja-JP" altLang="en-US" sz="1100" dirty="0" smtClean="0">
                  <a:solidFill>
                    <a:srgbClr val="000000"/>
                  </a:solidFill>
                  <a:latin typeface="HGPｺﾞｼｯｸM" pitchFamily="50" charset="-128"/>
                  <a:ea typeface="HGPｺﾞｼｯｸM" pitchFamily="50" charset="-128"/>
                </a:rPr>
                <a:t>、</a:t>
              </a:r>
              <a:endParaRPr lang="en-US" altLang="ja-JP" sz="1100" dirty="0" smtClean="0">
                <a:solidFill>
                  <a:srgbClr val="000000"/>
                </a:solidFill>
                <a:latin typeface="HGPｺﾞｼｯｸM" pitchFamily="50" charset="-128"/>
                <a:ea typeface="HGPｺﾞｼｯｸM" pitchFamily="50" charset="-128"/>
              </a:endParaRPr>
            </a:p>
            <a:p>
              <a:pPr>
                <a:defRPr/>
              </a:pPr>
              <a:r>
                <a:rPr lang="en-US" altLang="ja-JP"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自立</a:t>
              </a:r>
              <a:r>
                <a:rPr lang="ja-JP" altLang="en-US" sz="1100" dirty="0">
                  <a:solidFill>
                    <a:srgbClr val="000000"/>
                  </a:solidFill>
                  <a:latin typeface="HGPｺﾞｼｯｸM" pitchFamily="50" charset="-128"/>
                  <a:ea typeface="HGPｺﾞｼｯｸM" pitchFamily="50" charset="-128"/>
                </a:rPr>
                <a:t>生活援助による支援が必要な者</a:t>
              </a:r>
              <a:endParaRPr lang="en-US" altLang="ja-JP" sz="1100" dirty="0">
                <a:solidFill>
                  <a:srgbClr val="000000"/>
                </a:solidFill>
                <a:latin typeface="HGPｺﾞｼｯｸM" pitchFamily="50" charset="-128"/>
                <a:ea typeface="HGPｺﾞｼｯｸM" pitchFamily="50" charset="-128"/>
              </a:endParaRPr>
            </a:p>
            <a:p>
              <a:pPr defTabSz="901700">
                <a:tabLst>
                  <a:tab pos="723900" algn="l"/>
                </a:tabLst>
                <a:defRPr/>
              </a:pPr>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１の例　</a:t>
              </a:r>
              <a:r>
                <a:rPr lang="ja-JP" altLang="en-US" sz="1100" dirty="0" smtClean="0">
                  <a:solidFill>
                    <a:srgbClr val="000000"/>
                  </a:solidFill>
                  <a:latin typeface="HGPｺﾞｼｯｸM" pitchFamily="50" charset="-128"/>
                  <a:ea typeface="HGPｺﾞｼｯｸM" pitchFamily="50" charset="-128"/>
                </a:rPr>
                <a:t>・ 地域</a:t>
              </a:r>
              <a:r>
                <a:rPr lang="ja-JP" altLang="en-US" sz="1100" dirty="0">
                  <a:solidFill>
                    <a:srgbClr val="000000"/>
                  </a:solidFill>
                  <a:latin typeface="HGPｺﾞｼｯｸM" pitchFamily="50" charset="-128"/>
                  <a:ea typeface="HGPｺﾞｼｯｸM" pitchFamily="50" charset="-128"/>
                </a:rPr>
                <a:t>移行支援の対象要件に該当する施設に入所していた者や精神科病院に入院していた者等であり、理解力や生活力を補う観点</a:t>
              </a:r>
              <a:r>
                <a:rPr lang="ja-JP" altLang="en-US" sz="1100" dirty="0" smtClean="0">
                  <a:solidFill>
                    <a:srgbClr val="000000"/>
                  </a:solidFill>
                  <a:latin typeface="HGPｺﾞｼｯｸM" pitchFamily="50" charset="-128"/>
                  <a:ea typeface="HGPｺﾞｼｯｸM" pitchFamily="50" charset="-128"/>
                </a:rPr>
                <a:t>から支援</a:t>
              </a:r>
              <a:r>
                <a:rPr lang="ja-JP" altLang="en-US" sz="1100" dirty="0">
                  <a:solidFill>
                    <a:srgbClr val="000000"/>
                  </a:solidFill>
                  <a:latin typeface="HGPｺﾞｼｯｸM" pitchFamily="50" charset="-128"/>
                  <a:ea typeface="HGPｺﾞｼｯｸM" pitchFamily="50" charset="-128"/>
                </a:rPr>
                <a:t>が必要</a:t>
              </a:r>
              <a:r>
                <a:rPr lang="ja-JP" altLang="en-US" sz="1100" dirty="0" smtClean="0">
                  <a:solidFill>
                    <a:srgbClr val="000000"/>
                  </a:solidFill>
                  <a:latin typeface="HGPｺﾞｼｯｸM" pitchFamily="50" charset="-128"/>
                  <a:ea typeface="HGPｺﾞｼｯｸM" pitchFamily="50" charset="-128"/>
                </a:rPr>
                <a:t>と</a:t>
              </a:r>
              <a:endParaRPr lang="en-US" altLang="ja-JP" sz="1100" dirty="0" smtClean="0">
                <a:solidFill>
                  <a:srgbClr val="000000"/>
                </a:solidFill>
                <a:latin typeface="HGPｺﾞｼｯｸM" pitchFamily="50" charset="-128"/>
                <a:ea typeface="HGPｺﾞｼｯｸM" pitchFamily="50" charset="-128"/>
              </a:endParaRPr>
            </a:p>
            <a:p>
              <a:pPr defTabSz="901700">
                <a:tabLst>
                  <a:tab pos="723900" algn="l"/>
                </a:tabLs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認められる</a:t>
              </a:r>
              <a:r>
                <a:rPr lang="ja-JP" altLang="en-US" sz="1100" dirty="0">
                  <a:solidFill>
                    <a:srgbClr val="000000"/>
                  </a:solidFill>
                  <a:latin typeface="HGPｺﾞｼｯｸM" pitchFamily="50" charset="-128"/>
                  <a:ea typeface="HGPｺﾞｼｯｸM" pitchFamily="50" charset="-128"/>
                </a:rPr>
                <a:t>場合</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人間</a:t>
              </a:r>
              <a:r>
                <a:rPr lang="ja-JP" altLang="en-US" sz="1100" dirty="0">
                  <a:solidFill>
                    <a:srgbClr val="000000"/>
                  </a:solidFill>
                  <a:latin typeface="HGPｺﾞｼｯｸM" pitchFamily="50" charset="-128"/>
                  <a:ea typeface="HGPｺﾞｼｯｸM" pitchFamily="50" charset="-128"/>
                </a:rPr>
                <a:t>関係や環境の変化等により、一人暮らしや地域生活を継続することが困難と認められる場合（家族の死亡、入退院の繰り返し　等）</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その他</a:t>
              </a:r>
              <a:r>
                <a:rPr lang="ja-JP" altLang="en-US" sz="1100" dirty="0">
                  <a:solidFill>
                    <a:srgbClr val="000000"/>
                  </a:solidFill>
                  <a:latin typeface="HGPｺﾞｼｯｸM" pitchFamily="50" charset="-128"/>
                  <a:ea typeface="HGPｺﾞｼｯｸM" pitchFamily="50" charset="-128"/>
                </a:rPr>
                <a:t>、市町村審査会における個別審査を経てその必要性を判断した上で適当と認められる場合</a:t>
              </a:r>
              <a:endParaRPr lang="en-US" altLang="ja-JP" sz="1100" dirty="0">
                <a:solidFill>
                  <a:srgbClr val="000000"/>
                </a:solidFill>
                <a:latin typeface="HGPｺﾞｼｯｸM" pitchFamily="50" charset="-128"/>
                <a:ea typeface="HGPｺﾞｼｯｸM" pitchFamily="50" charset="-128"/>
              </a:endParaRPr>
            </a:p>
            <a:p>
              <a:pPr>
                <a:tabLst>
                  <a:tab pos="723900" algn="l"/>
                </a:tabLst>
                <a:defRPr/>
              </a:pPr>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２の例　</a:t>
              </a:r>
              <a:r>
                <a:rPr lang="ja-JP" altLang="en-US" sz="1100" dirty="0" smtClean="0">
                  <a:solidFill>
                    <a:srgbClr val="000000"/>
                  </a:solidFill>
                  <a:latin typeface="HGPｺﾞｼｯｸM" pitchFamily="50" charset="-128"/>
                  <a:ea typeface="HGPｺﾞｼｯｸM" pitchFamily="50" charset="-128"/>
                </a:rPr>
                <a:t>・ 同居</a:t>
              </a:r>
              <a:r>
                <a:rPr lang="ja-JP" altLang="en-US" sz="1100" dirty="0">
                  <a:solidFill>
                    <a:srgbClr val="000000"/>
                  </a:solidFill>
                  <a:latin typeface="HGPｺﾞｼｯｸM" pitchFamily="50" charset="-128"/>
                  <a:ea typeface="HGPｺﾞｼｯｸM" pitchFamily="50" charset="-128"/>
                </a:rPr>
                <a:t>している家族が、障害のため介護や移動支援が必要である等、障害福祉サービスを利用して生活を営んでいる場合</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同居</a:t>
              </a:r>
              <a:r>
                <a:rPr lang="ja-JP" altLang="en-US" sz="1100" dirty="0">
                  <a:solidFill>
                    <a:srgbClr val="000000"/>
                  </a:solidFill>
                  <a:latin typeface="HGPｺﾞｼｯｸM" pitchFamily="50" charset="-128"/>
                  <a:ea typeface="HGPｺﾞｼｯｸM" pitchFamily="50" charset="-128"/>
                </a:rPr>
                <a:t>している家族が、疾病のため入院を繰り返したり、自宅での療養が必要な場合</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同居</a:t>
              </a:r>
              <a:r>
                <a:rPr lang="ja-JP" altLang="en-US" sz="1100" dirty="0">
                  <a:solidFill>
                    <a:srgbClr val="000000"/>
                  </a:solidFill>
                  <a:latin typeface="HGPｺﾞｼｯｸM" pitchFamily="50" charset="-128"/>
                  <a:ea typeface="HGPｺﾞｼｯｸM" pitchFamily="50" charset="-128"/>
                </a:rPr>
                <a:t>している家族が、高齢のため寝たきりの状態である等、介護サービスを利用して生活を営んでいる場合</a:t>
              </a:r>
              <a:endParaRPr lang="en-US" altLang="ja-JP" sz="1100" dirty="0">
                <a:solidFill>
                  <a:srgbClr val="000000"/>
                </a:solidFill>
                <a:latin typeface="HGPｺﾞｼｯｸM" pitchFamily="50" charset="-128"/>
                <a:ea typeface="HGPｺﾞｼｯｸM" pitchFamily="50" charset="-128"/>
              </a:endParaRPr>
            </a:p>
            <a:p>
              <a:pPr indent="723900">
                <a:tabLst>
                  <a:tab pos="723900" algn="l"/>
                </a:tabLst>
                <a:defRPr/>
              </a:pPr>
              <a:r>
                <a:rPr lang="ja-JP" altLang="en-US" sz="1100" dirty="0" smtClean="0">
                  <a:solidFill>
                    <a:srgbClr val="000000"/>
                  </a:solidFill>
                  <a:latin typeface="HGPｺﾞｼｯｸM" pitchFamily="50" charset="-128"/>
                  <a:ea typeface="HGPｺﾞｼｯｸM" pitchFamily="50" charset="-128"/>
                </a:rPr>
                <a:t>・ その他</a:t>
              </a:r>
              <a:r>
                <a:rPr lang="ja-JP" altLang="en-US" sz="1100" dirty="0">
                  <a:solidFill>
                    <a:srgbClr val="000000"/>
                  </a:solidFill>
                  <a:latin typeface="HGPｺﾞｼｯｸM" pitchFamily="50" charset="-128"/>
                  <a:ea typeface="HGPｺﾞｼｯｸM" pitchFamily="50" charset="-128"/>
                </a:rPr>
                <a:t>、同居している家族の状況等を踏まえ、利用者への支援を行うことが困難であると認められる場合</a:t>
              </a:r>
            </a:p>
          </p:txBody>
        </p:sp>
      </p:grpSp>
      <p:grpSp>
        <p:nvGrpSpPr>
          <p:cNvPr id="4" name="グループ化 3"/>
          <p:cNvGrpSpPr/>
          <p:nvPr/>
        </p:nvGrpSpPr>
        <p:grpSpPr>
          <a:xfrm>
            <a:off x="33609" y="2852936"/>
            <a:ext cx="9726458" cy="1296144"/>
            <a:chOff x="31024" y="1628800"/>
            <a:chExt cx="8836728" cy="1296144"/>
          </a:xfrm>
        </p:grpSpPr>
        <p:sp>
          <p:nvSpPr>
            <p:cNvPr id="13318" name="Text Box 2"/>
            <p:cNvSpPr txBox="1">
              <a:spLocks noChangeArrowheads="1"/>
            </p:cNvSpPr>
            <p:nvPr/>
          </p:nvSpPr>
          <p:spPr bwMode="auto">
            <a:xfrm>
              <a:off x="31024" y="1628800"/>
              <a:ext cx="221456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3319" name="Text Box 2"/>
            <p:cNvSpPr txBox="1">
              <a:spLocks noChangeArrowheads="1"/>
            </p:cNvSpPr>
            <p:nvPr/>
          </p:nvSpPr>
          <p:spPr bwMode="auto">
            <a:xfrm>
              <a:off x="5874255" y="1628800"/>
              <a:ext cx="2101499" cy="338137"/>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3320" name="Rectangle 4"/>
            <p:cNvSpPr>
              <a:spLocks noChangeArrowheads="1"/>
            </p:cNvSpPr>
            <p:nvPr/>
          </p:nvSpPr>
          <p:spPr bwMode="auto">
            <a:xfrm>
              <a:off x="186030" y="1919149"/>
              <a:ext cx="5753646" cy="1005795"/>
            </a:xfrm>
            <a:prstGeom prst="rect">
              <a:avLst/>
            </a:prstGeom>
            <a:solidFill>
              <a:srgbClr val="9EF9FE">
                <a:alpha val="49412"/>
              </a:srgbClr>
            </a:solidFill>
            <a:ln w="3175" algn="ctr">
              <a:solidFill>
                <a:schemeClr val="tx1"/>
              </a:solidFill>
              <a:miter lim="800000"/>
              <a:headEnd/>
              <a:tailEnd/>
            </a:ln>
          </p:spPr>
          <p:txBody>
            <a:bodyPr anchor="ctr"/>
            <a:lstStyle/>
            <a:p>
              <a:pPr marL="85725" indent="-85725"/>
              <a:r>
                <a:rPr lang="ja-JP" altLang="en-US" sz="1100" dirty="0">
                  <a:solidFill>
                    <a:srgbClr val="000000"/>
                  </a:solidFill>
                  <a:latin typeface="HGPｺﾞｼｯｸM" pitchFamily="50" charset="-128"/>
                  <a:ea typeface="HGPｺﾞｼｯｸM" pitchFamily="50" charset="-128"/>
                </a:rPr>
                <a:t>■　一定の期間（原則</a:t>
              </a:r>
              <a:r>
                <a:rPr lang="en-US" altLang="ja-JP" sz="1100" dirty="0">
                  <a:solidFill>
                    <a:srgbClr val="000000"/>
                  </a:solidFill>
                  <a:latin typeface="HGPｺﾞｼｯｸM" pitchFamily="50" charset="-128"/>
                  <a:ea typeface="HGPｺﾞｼｯｸM" pitchFamily="50" charset="-128"/>
                </a:rPr>
                <a:t>1</a:t>
              </a:r>
              <a:r>
                <a:rPr lang="ja-JP" altLang="en-US" sz="1100" dirty="0">
                  <a:solidFill>
                    <a:srgbClr val="000000"/>
                  </a:solidFill>
                  <a:latin typeface="HGPｺﾞｼｯｸM" pitchFamily="50" charset="-128"/>
                  <a:ea typeface="HGPｺﾞｼｯｸM" pitchFamily="50" charset="-128"/>
                </a:rPr>
                <a:t>年間</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にわたり、自立生活援助事業所の従業者が定期的な居宅訪問や随時の通報を受けて行う訪問、当該利用者からの相談対応等より、当該利用者の日常生活における課題を把握し、必要な情報の提供及び助言、関係機関との連絡調整等を行う。 </a:t>
              </a:r>
              <a:endParaRPr lang="en-US" altLang="ja-JP" sz="1100" dirty="0">
                <a:solidFill>
                  <a:srgbClr val="000000"/>
                </a:solidFill>
                <a:latin typeface="HGPｺﾞｼｯｸM" pitchFamily="50" charset="-128"/>
                <a:ea typeface="HGPｺﾞｼｯｸM" pitchFamily="50" charset="-128"/>
              </a:endParaRPr>
            </a:p>
            <a:p>
              <a:pPr marL="85725" indent="-85725"/>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　市町村審査会における個別審査を経てその必要性を判断した上で適当と認められる</a:t>
              </a:r>
              <a:r>
                <a:rPr lang="ja-JP" altLang="en-US" sz="1100" dirty="0" smtClean="0">
                  <a:solidFill>
                    <a:srgbClr val="000000"/>
                  </a:solidFill>
                  <a:latin typeface="HGPｺﾞｼｯｸM" pitchFamily="50" charset="-128"/>
                  <a:ea typeface="HGPｺﾞｼｯｸM" pitchFamily="50" charset="-128"/>
                </a:rPr>
                <a:t>場合は更新可能</a:t>
              </a:r>
              <a:endParaRPr lang="ja-JP" altLang="en-US" sz="1100" dirty="0">
                <a:solidFill>
                  <a:srgbClr val="FF0000"/>
                </a:solidFill>
                <a:latin typeface="HGPｺﾞｼｯｸM" pitchFamily="50" charset="-128"/>
                <a:ea typeface="HGPｺﾞｼｯｸM" pitchFamily="50" charset="-128"/>
              </a:endParaRPr>
            </a:p>
          </p:txBody>
        </p:sp>
        <p:sp>
          <p:nvSpPr>
            <p:cNvPr id="13321" name="Rectangle 4"/>
            <p:cNvSpPr>
              <a:spLocks noChangeArrowheads="1"/>
            </p:cNvSpPr>
            <p:nvPr/>
          </p:nvSpPr>
          <p:spPr bwMode="auto">
            <a:xfrm>
              <a:off x="6070518" y="1919148"/>
              <a:ext cx="2797234" cy="1005796"/>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100" dirty="0">
                  <a:solidFill>
                    <a:srgbClr val="000000"/>
                  </a:solidFill>
                  <a:latin typeface="HGPｺﾞｼｯｸM" pitchFamily="50" charset="-128"/>
                  <a:ea typeface="HGPｺﾞｼｯｸM" pitchFamily="50" charset="-128"/>
                </a:rPr>
                <a:t>■　サービス管理責任者　</a:t>
              </a:r>
              <a:r>
                <a:rPr lang="en-US" altLang="ja-JP" sz="1100" dirty="0">
                  <a:solidFill>
                    <a:srgbClr val="000000"/>
                  </a:solidFill>
                  <a:latin typeface="HGPｺﾞｼｯｸM" pitchFamily="50" charset="-128"/>
                  <a:ea typeface="HGPｺﾞｼｯｸM" pitchFamily="50" charset="-128"/>
                </a:rPr>
                <a:t>30</a:t>
              </a:r>
              <a:r>
                <a:rPr lang="ja-JP" altLang="en-US" sz="1100" dirty="0">
                  <a:solidFill>
                    <a:srgbClr val="000000"/>
                  </a:solidFill>
                  <a:latin typeface="HGPｺﾞｼｯｸM" pitchFamily="50" charset="-128"/>
                  <a:ea typeface="HGPｺﾞｼｯｸM" pitchFamily="50" charset="-128"/>
                </a:rPr>
                <a:t>：１</a:t>
              </a:r>
              <a:r>
                <a:rPr lang="ja-JP" altLang="en-US" sz="1100" dirty="0" smtClean="0">
                  <a:solidFill>
                    <a:srgbClr val="000000"/>
                  </a:solidFill>
                  <a:latin typeface="HGPｺﾞｼｯｸM" pitchFamily="50" charset="-128"/>
                  <a:ea typeface="HGPｺﾞｼｯｸM" pitchFamily="50" charset="-128"/>
                </a:rPr>
                <a:t>以上</a:t>
              </a:r>
              <a:endParaRPr lang="en-US" altLang="ja-JP" sz="1100" dirty="0" smtClean="0">
                <a:solidFill>
                  <a:srgbClr val="000000"/>
                </a:solidFill>
                <a:latin typeface="HGPｺﾞｼｯｸM" pitchFamily="50" charset="-128"/>
                <a:ea typeface="HGPｺﾞｼｯｸM" pitchFamily="50" charset="-128"/>
              </a:endParaRPr>
            </a:p>
            <a:p>
              <a:endParaRPr lang="ja-JP" altLang="en-US" sz="1100" dirty="0">
                <a:solidFill>
                  <a:srgbClr val="000000"/>
                </a:solidFill>
                <a:latin typeface="HGPｺﾞｼｯｸM" pitchFamily="50" charset="-128"/>
                <a:ea typeface="HGPｺﾞｼｯｸM" pitchFamily="50" charset="-128"/>
              </a:endParaRPr>
            </a:p>
            <a:p>
              <a:r>
                <a:rPr lang="ja-JP" altLang="en-US" sz="1100" dirty="0">
                  <a:solidFill>
                    <a:srgbClr val="000000"/>
                  </a:solidFill>
                  <a:latin typeface="HGPｺﾞｼｯｸM" pitchFamily="50" charset="-128"/>
                  <a:ea typeface="HGPｺﾞｼｯｸM" pitchFamily="50" charset="-128"/>
                </a:rPr>
                <a:t>■　地域生活支援員１以上　（</a:t>
              </a:r>
              <a:r>
                <a:rPr lang="en-US" altLang="ja-JP" sz="1100" dirty="0">
                  <a:solidFill>
                    <a:srgbClr val="000000"/>
                  </a:solidFill>
                  <a:latin typeface="HGPｺﾞｼｯｸM" pitchFamily="50" charset="-128"/>
                  <a:ea typeface="HGPｺﾞｼｯｸM" pitchFamily="50" charset="-128"/>
                </a:rPr>
                <a:t>25</a:t>
              </a:r>
              <a:r>
                <a:rPr lang="ja-JP" altLang="en-US" sz="1100" dirty="0">
                  <a:solidFill>
                    <a:srgbClr val="000000"/>
                  </a:solidFill>
                  <a:latin typeface="HGPｺﾞｼｯｸM" pitchFamily="50" charset="-128"/>
                  <a:ea typeface="HGPｺﾞｼｯｸM" pitchFamily="50" charset="-128"/>
                </a:rPr>
                <a:t>：</a:t>
              </a:r>
              <a:r>
                <a:rPr lang="en-US" altLang="ja-JP" sz="1100" dirty="0">
                  <a:solidFill>
                    <a:srgbClr val="000000"/>
                  </a:solidFill>
                  <a:latin typeface="HGPｺﾞｼｯｸM" pitchFamily="50" charset="-128"/>
                  <a:ea typeface="HGPｺﾞｼｯｸM" pitchFamily="50" charset="-128"/>
                </a:rPr>
                <a:t>1</a:t>
              </a:r>
              <a:r>
                <a:rPr lang="ja-JP" altLang="en-US" sz="1100" dirty="0">
                  <a:solidFill>
                    <a:srgbClr val="000000"/>
                  </a:solidFill>
                  <a:latin typeface="HGPｺﾞｼｯｸM" pitchFamily="50" charset="-128"/>
                  <a:ea typeface="HGPｺﾞｼｯｸM" pitchFamily="50" charset="-128"/>
                </a:rPr>
                <a:t>が標準）</a:t>
              </a:r>
            </a:p>
          </p:txBody>
        </p:sp>
      </p:grpSp>
      <p:sp>
        <p:nvSpPr>
          <p:cNvPr id="13322" name="Text Box 2"/>
          <p:cNvSpPr txBox="1">
            <a:spLocks noChangeArrowheads="1"/>
          </p:cNvSpPr>
          <p:nvPr/>
        </p:nvSpPr>
        <p:spPr bwMode="auto">
          <a:xfrm>
            <a:off x="35827" y="4221088"/>
            <a:ext cx="3477013"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報酬単価</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（平成</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30</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graphicFrame>
        <p:nvGraphicFramePr>
          <p:cNvPr id="31" name="表 30"/>
          <p:cNvGraphicFramePr>
            <a:graphicFrameLocks noGrp="1"/>
          </p:cNvGraphicFramePr>
          <p:nvPr>
            <p:extLst/>
          </p:nvPr>
        </p:nvGraphicFramePr>
        <p:xfrm>
          <a:off x="232176" y="4509120"/>
          <a:ext cx="9589855" cy="1939632"/>
        </p:xfrm>
        <a:graphic>
          <a:graphicData uri="http://schemas.openxmlformats.org/drawingml/2006/table">
            <a:tbl>
              <a:tblPr>
                <a:tableStyleId>{F5AB1C69-6EDB-4FF4-983F-18BD219EF322}</a:tableStyleId>
              </a:tblPr>
              <a:tblGrid>
                <a:gridCol w="3196618">
                  <a:extLst>
                    <a:ext uri="{9D8B030D-6E8A-4147-A177-3AD203B41FA5}">
                      <a16:colId xmlns:a16="http://schemas.microsoft.com/office/drawing/2014/main" val="20000"/>
                    </a:ext>
                  </a:extLst>
                </a:gridCol>
                <a:gridCol w="1914250">
                  <a:extLst>
                    <a:ext uri="{9D8B030D-6E8A-4147-A177-3AD203B41FA5}">
                      <a16:colId xmlns:a16="http://schemas.microsoft.com/office/drawing/2014/main" val="20001"/>
                    </a:ext>
                  </a:extLst>
                </a:gridCol>
                <a:gridCol w="1282369">
                  <a:extLst>
                    <a:ext uri="{9D8B030D-6E8A-4147-A177-3AD203B41FA5}">
                      <a16:colId xmlns:a16="http://schemas.microsoft.com/office/drawing/2014/main" val="20002"/>
                    </a:ext>
                  </a:extLst>
                </a:gridCol>
                <a:gridCol w="3196618">
                  <a:extLst>
                    <a:ext uri="{9D8B030D-6E8A-4147-A177-3AD203B41FA5}">
                      <a16:colId xmlns:a16="http://schemas.microsoft.com/office/drawing/2014/main" val="20003"/>
                    </a:ext>
                  </a:extLst>
                </a:gridCol>
              </a:tblGrid>
              <a:tr h="253611">
                <a:tc gridSpan="4">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33792">
                <a:tc gridSpan="2">
                  <a:txBody>
                    <a:bodyPr/>
                    <a:lstStyle/>
                    <a:p>
                      <a:pPr>
                        <a:defRPr/>
                      </a:pPr>
                      <a:r>
                        <a:rPr lang="ja-JP" altLang="en-US" sz="1100" dirty="0" smtClean="0">
                          <a:solidFill>
                            <a:schemeClr val="tx1"/>
                          </a:solidFill>
                          <a:latin typeface="HGPｺﾞｼｯｸM" pitchFamily="50" charset="-128"/>
                          <a:ea typeface="HGPｺﾞｼｯｸM" pitchFamily="50" charset="-128"/>
                        </a:rPr>
                        <a:t>　自立生活援助サービス費（</a:t>
                      </a:r>
                      <a:r>
                        <a:rPr lang="en-US" altLang="ja-JP" sz="1100" dirty="0" smtClean="0">
                          <a:solidFill>
                            <a:schemeClr val="tx1"/>
                          </a:solidFill>
                          <a:latin typeface="HGPｺﾞｼｯｸM" pitchFamily="50" charset="-128"/>
                          <a:ea typeface="HGPｺﾞｼｯｸM" pitchFamily="50" charset="-128"/>
                        </a:rPr>
                        <a:t>Ⅰ</a:t>
                      </a:r>
                      <a:r>
                        <a:rPr lang="ja-JP" altLang="en-US" sz="1100" dirty="0" smtClean="0">
                          <a:solidFill>
                            <a:schemeClr val="tx1"/>
                          </a:solidFill>
                          <a:latin typeface="HGPｺﾞｼｯｸM" pitchFamily="50" charset="-128"/>
                          <a:ea typeface="HGPｺﾞｼｯｸM" pitchFamily="50" charset="-128"/>
                        </a:rPr>
                        <a:t>）</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tx1"/>
                          </a:solidFill>
                          <a:latin typeface="HGPｺﾞｼｯｸM" pitchFamily="50" charset="-128"/>
                          <a:ea typeface="HGPｺﾞｼｯｸM" pitchFamily="50" charset="-128"/>
                        </a:rPr>
                        <a:t>　（１）　地域生活支援員</a:t>
                      </a:r>
                      <a:r>
                        <a:rPr lang="en-US" altLang="ja-JP" sz="1100" dirty="0" smtClean="0">
                          <a:solidFill>
                            <a:schemeClr val="tx1"/>
                          </a:solidFill>
                          <a:latin typeface="HGPｺﾞｼｯｸM" pitchFamily="50" charset="-128"/>
                          <a:ea typeface="HGPｺﾞｼｯｸM" pitchFamily="50" charset="-128"/>
                        </a:rPr>
                        <a:t>30</a:t>
                      </a:r>
                      <a:r>
                        <a:rPr lang="ja-JP" altLang="en-US" sz="1100" dirty="0" smtClean="0">
                          <a:solidFill>
                            <a:schemeClr val="tx1"/>
                          </a:solidFill>
                          <a:latin typeface="HGPｺﾞｼｯｸM" pitchFamily="50" charset="-128"/>
                          <a:ea typeface="HGPｺﾞｼｯｸM" pitchFamily="50" charset="-128"/>
                        </a:rPr>
                        <a:t>：１未満で退所等から</a:t>
                      </a:r>
                      <a:r>
                        <a:rPr lang="en-US" altLang="ja-JP" sz="1100" dirty="0" smtClean="0">
                          <a:solidFill>
                            <a:schemeClr val="tx1"/>
                          </a:solidFill>
                          <a:latin typeface="HGPｺﾞｼｯｸM" pitchFamily="50" charset="-128"/>
                          <a:ea typeface="HGPｺﾞｼｯｸM" pitchFamily="50" charset="-128"/>
                        </a:rPr>
                        <a:t>1</a:t>
                      </a:r>
                      <a:r>
                        <a:rPr lang="ja-JP" altLang="en-US" sz="1100" dirty="0" smtClean="0">
                          <a:solidFill>
                            <a:schemeClr val="tx1"/>
                          </a:solidFill>
                          <a:latin typeface="HGPｺﾞｼｯｸM" pitchFamily="50" charset="-128"/>
                          <a:ea typeface="HGPｺﾞｼｯｸM" pitchFamily="50" charset="-128"/>
                        </a:rPr>
                        <a:t>年以内の場合 </a:t>
                      </a:r>
                      <a:r>
                        <a:rPr lang="en-US" altLang="ja-JP" sz="1100" dirty="0" smtClean="0">
                          <a:solidFill>
                            <a:schemeClr val="tx1"/>
                          </a:solidFill>
                          <a:latin typeface="HGPｺﾞｼｯｸM" pitchFamily="50" charset="-128"/>
                          <a:ea typeface="HGPｺﾞｼｯｸM" pitchFamily="50" charset="-128"/>
                        </a:rPr>
                        <a:t>[1,547</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p>
                    <a:p>
                      <a:pPr>
                        <a:defRPr/>
                      </a:pPr>
                      <a:r>
                        <a:rPr lang="ja-JP" altLang="en-US" sz="1100" dirty="0" smtClean="0">
                          <a:solidFill>
                            <a:schemeClr val="tx1"/>
                          </a:solidFill>
                          <a:latin typeface="HGPｺﾞｼｯｸM" pitchFamily="50" charset="-128"/>
                          <a:ea typeface="HGPｺﾞｼｯｸM" pitchFamily="50" charset="-128"/>
                        </a:rPr>
                        <a:t>　（２）　地域生活支援員</a:t>
                      </a:r>
                      <a:r>
                        <a:rPr lang="en-US" altLang="ja-JP" sz="1100" dirty="0" smtClean="0">
                          <a:solidFill>
                            <a:schemeClr val="tx1"/>
                          </a:solidFill>
                          <a:latin typeface="HGPｺﾞｼｯｸM" pitchFamily="50" charset="-128"/>
                          <a:ea typeface="HGPｺﾞｼｯｸM" pitchFamily="50" charset="-128"/>
                        </a:rPr>
                        <a:t>30</a:t>
                      </a:r>
                      <a:r>
                        <a:rPr lang="ja-JP" altLang="en-US" sz="1100" dirty="0" smtClean="0">
                          <a:solidFill>
                            <a:schemeClr val="tx1"/>
                          </a:solidFill>
                          <a:latin typeface="HGPｺﾞｼｯｸM" pitchFamily="50" charset="-128"/>
                          <a:ea typeface="HGPｺﾞｼｯｸM" pitchFamily="50" charset="-128"/>
                        </a:rPr>
                        <a:t>：１以上で退所等から</a:t>
                      </a:r>
                      <a:r>
                        <a:rPr lang="en-US" altLang="ja-JP" sz="1100" dirty="0" smtClean="0">
                          <a:solidFill>
                            <a:schemeClr val="tx1"/>
                          </a:solidFill>
                          <a:latin typeface="HGPｺﾞｼｯｸM" pitchFamily="50" charset="-128"/>
                          <a:ea typeface="HGPｺﾞｼｯｸM" pitchFamily="50" charset="-128"/>
                        </a:rPr>
                        <a:t>1</a:t>
                      </a:r>
                      <a:r>
                        <a:rPr lang="ja-JP" altLang="en-US" sz="1100" dirty="0" smtClean="0">
                          <a:solidFill>
                            <a:schemeClr val="tx1"/>
                          </a:solidFill>
                          <a:latin typeface="HGPｺﾞｼｯｸM" pitchFamily="50" charset="-128"/>
                          <a:ea typeface="HGPｺﾞｼｯｸM" pitchFamily="50" charset="-128"/>
                        </a:rPr>
                        <a:t>年以内の場合 </a:t>
                      </a:r>
                      <a:r>
                        <a:rPr lang="en-US" altLang="ja-JP" sz="1100" dirty="0" smtClean="0">
                          <a:solidFill>
                            <a:schemeClr val="tx1"/>
                          </a:solidFill>
                          <a:latin typeface="HGPｺﾞｼｯｸM" pitchFamily="50" charset="-128"/>
                          <a:ea typeface="HGPｺﾞｼｯｸM" pitchFamily="50" charset="-128"/>
                        </a:rPr>
                        <a:t>[1,083</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r>
                        <a:rPr lang="ja-JP" altLang="en-US" sz="1100" dirty="0" smtClean="0">
                          <a:solidFill>
                            <a:schemeClr val="tx1"/>
                          </a:solidFill>
                          <a:latin typeface="HGPｺﾞｼｯｸM" pitchFamily="50" charset="-128"/>
                          <a:ea typeface="HGPｺﾞｼｯｸM" pitchFamily="50" charset="-128"/>
                        </a:rPr>
                        <a:t>　　　</a:t>
                      </a:r>
                      <a:endParaRPr lang="en-US" altLang="ja-JP" sz="1100" dirty="0" smtClean="0">
                        <a:solidFill>
                          <a:schemeClr val="tx1"/>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HGPｺﾞｼｯｸM" pitchFamily="50" charset="-128"/>
                          <a:ea typeface="HGPｺﾞｼｯｸM" pitchFamily="50" charset="-128"/>
                        </a:rPr>
                        <a:t>　自立生活援助サービス費（</a:t>
                      </a:r>
                      <a:r>
                        <a:rPr lang="en-US" altLang="ja-JP" sz="1100" dirty="0" smtClean="0">
                          <a:solidFill>
                            <a:schemeClr val="tx1"/>
                          </a:solidFill>
                          <a:latin typeface="HGPｺﾞｼｯｸM" pitchFamily="50" charset="-128"/>
                          <a:ea typeface="HGPｺﾞｼｯｸM" pitchFamily="50" charset="-128"/>
                        </a:rPr>
                        <a:t>Ⅱ</a:t>
                      </a:r>
                      <a:r>
                        <a:rPr lang="ja-JP" altLang="en-US" sz="1100" dirty="0" smtClean="0">
                          <a:solidFill>
                            <a:schemeClr val="tx1"/>
                          </a:solidFill>
                          <a:latin typeface="HGPｺﾞｼｯｸM" pitchFamily="50" charset="-128"/>
                          <a:ea typeface="HGPｺﾞｼｯｸM" pitchFamily="50" charset="-128"/>
                        </a:rPr>
                        <a:t>）</a:t>
                      </a:r>
                      <a:endParaRPr lang="en-US" altLang="ja-JP" sz="11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HGPｺﾞｼｯｸM" pitchFamily="50" charset="-128"/>
                          <a:ea typeface="HGPｺﾞｼｯｸM" pitchFamily="50" charset="-128"/>
                        </a:rPr>
                        <a:t>　（１）　地域生活支援員</a:t>
                      </a:r>
                      <a:r>
                        <a:rPr lang="en-US" altLang="ja-JP" sz="1100" dirty="0" smtClean="0">
                          <a:solidFill>
                            <a:schemeClr val="tx1"/>
                          </a:solidFill>
                          <a:latin typeface="HGPｺﾞｼｯｸM" pitchFamily="50" charset="-128"/>
                          <a:ea typeface="HGPｺﾞｼｯｸM" pitchFamily="50" charset="-128"/>
                        </a:rPr>
                        <a:t>30</a:t>
                      </a:r>
                      <a:r>
                        <a:rPr lang="ja-JP" altLang="en-US" sz="1100" dirty="0" smtClean="0">
                          <a:solidFill>
                            <a:schemeClr val="tx1"/>
                          </a:solidFill>
                          <a:latin typeface="HGPｺﾞｼｯｸM" pitchFamily="50" charset="-128"/>
                          <a:ea typeface="HGPｺﾞｼｯｸM" pitchFamily="50" charset="-128"/>
                        </a:rPr>
                        <a:t>：１未満で</a:t>
                      </a:r>
                      <a:r>
                        <a:rPr lang="en-US" altLang="ja-JP" sz="1100" dirty="0" smtClean="0">
                          <a:solidFill>
                            <a:schemeClr val="tx1"/>
                          </a:solidFill>
                          <a:latin typeface="HGPｺﾞｼｯｸM" pitchFamily="50" charset="-128"/>
                          <a:ea typeface="HGPｺﾞｼｯｸM" pitchFamily="50" charset="-128"/>
                        </a:rPr>
                        <a:t>Ⅰ</a:t>
                      </a:r>
                      <a:r>
                        <a:rPr lang="ja-JP" altLang="en-US" sz="1100" dirty="0" smtClean="0">
                          <a:solidFill>
                            <a:schemeClr val="tx1"/>
                          </a:solidFill>
                          <a:latin typeface="HGPｺﾞｼｯｸM" pitchFamily="50" charset="-128"/>
                          <a:ea typeface="HGPｺﾞｼｯｸM" pitchFamily="50" charset="-128"/>
                        </a:rPr>
                        <a:t>以外の場合　</a:t>
                      </a:r>
                      <a:r>
                        <a:rPr lang="ja-JP" altLang="en-US" sz="1100" baseline="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[1,158</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HGPｺﾞｼｯｸM" pitchFamily="50" charset="-128"/>
                          <a:ea typeface="HGPｺﾞｼｯｸM" pitchFamily="50" charset="-128"/>
                        </a:rPr>
                        <a:t>　（２）　地域生活支援員</a:t>
                      </a:r>
                      <a:r>
                        <a:rPr lang="en-US" altLang="ja-JP" sz="1100" dirty="0" smtClean="0">
                          <a:solidFill>
                            <a:schemeClr val="tx1"/>
                          </a:solidFill>
                          <a:latin typeface="HGPｺﾞｼｯｸM" pitchFamily="50" charset="-128"/>
                          <a:ea typeface="HGPｺﾞｼｯｸM" pitchFamily="50" charset="-128"/>
                        </a:rPr>
                        <a:t>30</a:t>
                      </a:r>
                      <a:r>
                        <a:rPr lang="ja-JP" altLang="en-US" sz="1100" dirty="0" smtClean="0">
                          <a:solidFill>
                            <a:schemeClr val="tx1"/>
                          </a:solidFill>
                          <a:latin typeface="HGPｺﾞｼｯｸM" pitchFamily="50" charset="-128"/>
                          <a:ea typeface="HGPｺﾞｼｯｸM" pitchFamily="50" charset="-128"/>
                        </a:rPr>
                        <a:t>：１以上で</a:t>
                      </a:r>
                      <a:r>
                        <a:rPr lang="en-US" altLang="ja-JP" sz="1100" dirty="0" smtClean="0">
                          <a:solidFill>
                            <a:schemeClr val="tx1"/>
                          </a:solidFill>
                          <a:latin typeface="HGPｺﾞｼｯｸM" pitchFamily="50" charset="-128"/>
                          <a:ea typeface="HGPｺﾞｼｯｸM" pitchFamily="50" charset="-128"/>
                        </a:rPr>
                        <a:t>Ⅰ</a:t>
                      </a:r>
                      <a:r>
                        <a:rPr lang="ja-JP" altLang="en-US" sz="1100" dirty="0" smtClean="0">
                          <a:solidFill>
                            <a:schemeClr val="tx1"/>
                          </a:solidFill>
                          <a:latin typeface="HGPｺﾞｼｯｸM" pitchFamily="50" charset="-128"/>
                          <a:ea typeface="HGPｺﾞｼｯｸM" pitchFamily="50" charset="-128"/>
                        </a:rPr>
                        <a:t>以外の場合　</a:t>
                      </a:r>
                      <a:r>
                        <a:rPr lang="ja-JP" altLang="en-US" sz="1100" baseline="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  811</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53611">
                <a:tc gridSpan="4">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657200">
                <a:tc>
                  <a:txBody>
                    <a:bodyPr/>
                    <a:lstStyle/>
                    <a:p>
                      <a:r>
                        <a:rPr kumimoji="1" lang="ja-JP" altLang="en-US" sz="1100" b="1" u="sng" dirty="0" smtClean="0">
                          <a:solidFill>
                            <a:schemeClr val="tx1"/>
                          </a:solidFill>
                          <a:latin typeface="HGPｺﾞｼｯｸM" pitchFamily="50" charset="-128"/>
                          <a:ea typeface="HGPｺﾞｼｯｸM" pitchFamily="50" charset="-128"/>
                        </a:rPr>
                        <a:t>初回加算</a:t>
                      </a:r>
                      <a:endParaRPr kumimoji="1" lang="en-US" altLang="ja-JP" sz="1100" b="1" u="sng"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a:t>
                      </a:r>
                      <a:r>
                        <a:rPr kumimoji="1" lang="ja-JP" altLang="en-US" sz="1100" baseline="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指定自立生活援助の利用を開始した月</a:t>
                      </a:r>
                      <a:endParaRPr kumimoji="1" lang="en-US" altLang="ja-JP" sz="1100" dirty="0" smtClean="0">
                        <a:solidFill>
                          <a:schemeClr val="tx1"/>
                        </a:solidFill>
                        <a:latin typeface="HGPｺﾞｼｯｸM" pitchFamily="50" charset="-128"/>
                        <a:ea typeface="HGPｺﾞｼｯｸM" pitchFamily="50" charset="-128"/>
                      </a:endParaRPr>
                    </a:p>
                    <a:p>
                      <a:pPr algn="r"/>
                      <a:r>
                        <a:rPr kumimoji="1" lang="en-US" altLang="ja-JP" sz="1100" dirty="0" smtClean="0">
                          <a:solidFill>
                            <a:schemeClr val="tx1"/>
                          </a:solidFill>
                          <a:latin typeface="HGPｺﾞｼｯｸM" pitchFamily="50" charset="-128"/>
                          <a:ea typeface="HGPｺﾞｼｯｸM" pitchFamily="50" charset="-128"/>
                        </a:rPr>
                        <a:t>500</a:t>
                      </a:r>
                      <a:r>
                        <a:rPr kumimoji="1" lang="ja-JP" altLang="en-US" sz="1100" baseline="0" dirty="0" smtClean="0">
                          <a:solidFill>
                            <a:schemeClr val="tx1"/>
                          </a:solidFill>
                          <a:latin typeface="HGPｺﾞｼｯｸM" pitchFamily="50" charset="-128"/>
                          <a:ea typeface="HGPｺﾞｼｯｸM" pitchFamily="50" charset="-128"/>
                        </a:rPr>
                        <a:t>単位／月</a:t>
                      </a:r>
                      <a:endParaRPr kumimoji="1" lang="en-US" altLang="ja-JP" sz="1100" dirty="0" smtClean="0">
                        <a:solidFill>
                          <a:schemeClr val="tx1"/>
                        </a:solidFill>
                        <a:latin typeface="HGPｺﾞｼｯｸM" pitchFamily="50" charset="-128"/>
                        <a:ea typeface="HGPｺﾞｼｯｸM" pitchFamily="50" charset="-128"/>
                      </a:endParaRPr>
                    </a:p>
                  </a:txBody>
                  <a:tcPr marL="36000" marR="3600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1100" b="1" u="sng" dirty="0" smtClean="0">
                          <a:solidFill>
                            <a:schemeClr val="tx1"/>
                          </a:solidFill>
                          <a:latin typeface="HGPｺﾞｼｯｸM" pitchFamily="50" charset="-128"/>
                          <a:ea typeface="HGPｺﾞｼｯｸM" pitchFamily="50" charset="-128"/>
                        </a:rPr>
                        <a:t>同行支援加算</a:t>
                      </a:r>
                      <a:endParaRPr kumimoji="1" lang="en-US" altLang="ja-JP" sz="1100" b="1" u="sng" dirty="0" smtClean="0">
                        <a:solidFill>
                          <a:schemeClr val="tx1"/>
                        </a:solidFill>
                        <a:latin typeface="HGPｺﾞｼｯｸM" pitchFamily="50" charset="-128"/>
                        <a:ea typeface="HGPｺﾞｼｯｸM" pitchFamily="50" charset="-128"/>
                      </a:endParaRPr>
                    </a:p>
                    <a:p>
                      <a:pPr algn="l"/>
                      <a:r>
                        <a:rPr kumimoji="1" lang="ja-JP" altLang="en-US" sz="1100" dirty="0" smtClean="0">
                          <a:solidFill>
                            <a:schemeClr val="tx1"/>
                          </a:solidFill>
                          <a:latin typeface="HGPｺﾞｼｯｸM" pitchFamily="50" charset="-128"/>
                          <a:ea typeface="HGPｺﾞｼｯｸM" pitchFamily="50" charset="-128"/>
                        </a:rPr>
                        <a:t>　</a:t>
                      </a:r>
                      <a:r>
                        <a:rPr kumimoji="1" lang="ja-JP" altLang="en-US" sz="1100" baseline="0" dirty="0" smtClean="0">
                          <a:solidFill>
                            <a:schemeClr val="tx1"/>
                          </a:solidFill>
                          <a:latin typeface="HGPｺﾞｼｯｸM" pitchFamily="50" charset="-128"/>
                          <a:ea typeface="HGPｺﾞｼｯｸM" pitchFamily="50" charset="-128"/>
                        </a:rPr>
                        <a:t> 外出する利用者に同行して支援を行った場合</a:t>
                      </a:r>
                      <a:endParaRPr kumimoji="1" lang="en-US" altLang="ja-JP" sz="1100" baseline="0" dirty="0" smtClean="0">
                        <a:solidFill>
                          <a:schemeClr val="tx1"/>
                        </a:solidFill>
                        <a:latin typeface="HGPｺﾞｼｯｸM" pitchFamily="50" charset="-128"/>
                        <a:ea typeface="HGPｺﾞｼｯｸM" pitchFamily="50" charset="-128"/>
                      </a:endParaRPr>
                    </a:p>
                    <a:p>
                      <a:pPr algn="r"/>
                      <a:r>
                        <a:rPr kumimoji="1" lang="en-US" altLang="ja-JP" sz="1100" baseline="0" dirty="0" smtClean="0">
                          <a:solidFill>
                            <a:schemeClr val="tx1"/>
                          </a:solidFill>
                          <a:latin typeface="HGPｺﾞｼｯｸM" pitchFamily="50" charset="-128"/>
                          <a:ea typeface="HGPｺﾞｼｯｸM" pitchFamily="50" charset="-128"/>
                        </a:rPr>
                        <a:t>500</a:t>
                      </a:r>
                      <a:r>
                        <a:rPr kumimoji="1" lang="ja-JP" altLang="en-US" sz="1100" baseline="0" dirty="0" smtClean="0">
                          <a:solidFill>
                            <a:schemeClr val="tx1"/>
                          </a:solidFill>
                          <a:latin typeface="HGPｺﾞｼｯｸM" pitchFamily="50" charset="-128"/>
                          <a:ea typeface="HGPｺﾞｼｯｸM" pitchFamily="50" charset="-128"/>
                        </a:rPr>
                        <a:t>単位／月</a:t>
                      </a:r>
                      <a:endParaRPr kumimoji="1" lang="ja-JP" altLang="en-US" sz="1100" dirty="0" smtClean="0"/>
                    </a:p>
                  </a:txBody>
                  <a:tcPr marL="36000" marR="3600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en-US" altLang="ja-JP" sz="1100" baseline="0" dirty="0" smtClean="0">
                        <a:solidFill>
                          <a:schemeClr val="tx1"/>
                        </a:solidFill>
                        <a:latin typeface="HGPｺﾞｼｯｸM" pitchFamily="50" charset="-128"/>
                        <a:ea typeface="HGPｺﾞｼｯｸM" pitchFamily="50" charset="-128"/>
                      </a:endParaRPr>
                    </a:p>
                  </a:txBody>
                  <a:tcPr marL="33231" marR="33231"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特別地域加算</a:t>
                      </a:r>
                      <a:endParaRPr kumimoji="1" lang="en-US" altLang="ja-JP" sz="1100" b="1" u="sng"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a:t>
                      </a:r>
                      <a:r>
                        <a:rPr kumimoji="1" lang="ja-JP" altLang="en-US" sz="1100" baseline="0" dirty="0" smtClean="0">
                          <a:solidFill>
                            <a:schemeClr val="tx1"/>
                          </a:solidFill>
                          <a:latin typeface="HGPｺﾞｼｯｸM" pitchFamily="50" charset="-128"/>
                          <a:ea typeface="HGPｺﾞｼｯｸM" pitchFamily="50" charset="-128"/>
                        </a:rPr>
                        <a:t> 中山間地域等に居住する利用者に対して、支援を</a:t>
                      </a:r>
                      <a:endParaRPr kumimoji="1" lang="en-US" altLang="ja-JP" sz="1100" baseline="0" dirty="0" smtClean="0">
                        <a:solidFill>
                          <a:schemeClr val="tx1"/>
                        </a:solidFill>
                        <a:latin typeface="HGPｺﾞｼｯｸM" pitchFamily="50" charset="-128"/>
                        <a:ea typeface="HGPｺﾞｼｯｸM" pitchFamily="50" charset="-128"/>
                      </a:endParaRPr>
                    </a:p>
                    <a:p>
                      <a:r>
                        <a:rPr kumimoji="1" lang="ja-JP" altLang="en-US" sz="1100" baseline="0" dirty="0" smtClean="0">
                          <a:solidFill>
                            <a:schemeClr val="tx1"/>
                          </a:solidFill>
                          <a:latin typeface="HGPｺﾞｼｯｸM" pitchFamily="50" charset="-128"/>
                          <a:ea typeface="HGPｺﾞｼｯｸM" pitchFamily="50" charset="-128"/>
                        </a:rPr>
                        <a:t>　行った場合　　　　　　　　　　　　　　　　</a:t>
                      </a:r>
                      <a:r>
                        <a:rPr kumimoji="1" lang="en-US" altLang="ja-JP" sz="1100" baseline="0" dirty="0" smtClean="0">
                          <a:solidFill>
                            <a:schemeClr val="tx1"/>
                          </a:solidFill>
                          <a:latin typeface="HGPｺﾞｼｯｸM" pitchFamily="50" charset="-128"/>
                          <a:ea typeface="HGPｺﾞｼｯｸM" pitchFamily="50" charset="-128"/>
                        </a:rPr>
                        <a:t>230</a:t>
                      </a:r>
                      <a:r>
                        <a:rPr kumimoji="1" lang="ja-JP" altLang="en-US" sz="1100" baseline="0" dirty="0" smtClean="0">
                          <a:solidFill>
                            <a:schemeClr val="tx1"/>
                          </a:solidFill>
                          <a:latin typeface="HGPｺﾞｼｯｸM" pitchFamily="50" charset="-128"/>
                          <a:ea typeface="HGPｺﾞｼｯｸM" pitchFamily="50" charset="-128"/>
                        </a:rPr>
                        <a:t>単位／月</a:t>
                      </a:r>
                      <a:endParaRPr kumimoji="1" lang="ja-JP" altLang="en-US" sz="1100" dirty="0"/>
                    </a:p>
                  </a:txBody>
                  <a:tcPr marL="36000" marR="3600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自立生活援助</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0" name="直線コネクタ 19"/>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2"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104</a:t>
            </a:fld>
            <a:endParaRPr lang="en-US" altLang="ja-JP" dirty="0"/>
          </a:p>
        </p:txBody>
      </p:sp>
      <p:sp>
        <p:nvSpPr>
          <p:cNvPr id="25" name="Text Box 2"/>
          <p:cNvSpPr txBox="1">
            <a:spLocks noChangeArrowheads="1"/>
          </p:cNvSpPr>
          <p:nvPr/>
        </p:nvSpPr>
        <p:spPr bwMode="auto">
          <a:xfrm>
            <a:off x="148868" y="6453336"/>
            <a:ext cx="458810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600" dirty="0">
                <a:solidFill>
                  <a:prstClr val="black"/>
                </a:solidFill>
                <a:latin typeface="HGPｺﾞｼｯｸM" pitchFamily="50" charset="-128"/>
                <a:ea typeface="HGPｺﾞｼｯｸM" pitchFamily="50" charset="-128"/>
              </a:rPr>
              <a:t>　</a:t>
            </a:r>
            <a:r>
              <a:rPr lang="ja-JP" altLang="en-US" sz="1400" dirty="0">
                <a:solidFill>
                  <a:prstClr val="black"/>
                </a:solidFill>
                <a:latin typeface="HGPｺﾞｼｯｸM" pitchFamily="50" charset="-128"/>
                <a:ea typeface="HGPｺﾞｼｯｸM" pitchFamily="50" charset="-128"/>
              </a:rPr>
              <a:t>　</a:t>
            </a:r>
            <a:r>
              <a:rPr lang="ja-JP" altLang="en-US" sz="1400" dirty="0" smtClean="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120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a:t>
            </a:r>
            <a:r>
              <a:rPr lang="zh-TW" altLang="en-US" sz="1400" dirty="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26" name="Text Box 2"/>
          <p:cNvSpPr txBox="1">
            <a:spLocks noChangeArrowheads="1"/>
          </p:cNvSpPr>
          <p:nvPr/>
        </p:nvSpPr>
        <p:spPr bwMode="auto">
          <a:xfrm>
            <a:off x="5174540" y="6473139"/>
            <a:ext cx="473146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en-US" altLang="ja-JP" sz="1400" dirty="0" smtClean="0">
                <a:solidFill>
                  <a:prstClr val="black"/>
                </a:solidFill>
                <a:latin typeface="HGPｺﾞｼｯｸM" pitchFamily="50" charset="-128"/>
                <a:ea typeface="HGPｺﾞｼｯｸM" pitchFamily="50" charset="-128"/>
              </a:rPr>
              <a:t>488  </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a:t>
            </a:r>
            <a:r>
              <a:rPr lang="zh-TW" altLang="en-US" sz="1400" dirty="0">
                <a:solidFill>
                  <a:srgbClr val="000000"/>
                </a:solidFill>
                <a:latin typeface="HGPｺﾞｼｯｸM" pitchFamily="50" charset="-128"/>
                <a:ea typeface="HGPｺﾞｼｯｸM" pitchFamily="50" charset="-128"/>
              </a:rPr>
              <a:t>国保連</a:t>
            </a:r>
            <a:r>
              <a:rPr lang="zh-TW" altLang="en-US" sz="1400" dirty="0" smtClean="0">
                <a:solidFill>
                  <a:srgbClr val="000000"/>
                </a:solidFill>
                <a:latin typeface="HGPｺﾞｼｯｸM" pitchFamily="50" charset="-128"/>
                <a:ea typeface="HGPｺﾞｼｯｸM" pitchFamily="50" charset="-128"/>
              </a:rPr>
              <a:t>平成</a:t>
            </a:r>
            <a:r>
              <a:rPr lang="en-US" altLang="ja-JP"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zh-TW" altLang="en-US" sz="1400" dirty="0" smtClean="0">
                <a:solidFill>
                  <a:srgbClr val="000000"/>
                </a:solidFill>
                <a:latin typeface="HGPｺﾞｼｯｸM" pitchFamily="50" charset="-128"/>
                <a:ea typeface="HGPｺﾞｼｯｸM" pitchFamily="50" charset="-128"/>
              </a:rPr>
              <a:t>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Tree>
    <p:extLst>
      <p:ext uri="{BB962C8B-B14F-4D97-AF65-F5344CB8AC3E}">
        <p14:creationId xmlns:p14="http://schemas.microsoft.com/office/powerpoint/2010/main" val="165961604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ChangeArrowheads="1"/>
          </p:cNvSpPr>
          <p:nvPr/>
        </p:nvSpPr>
        <p:spPr bwMode="auto">
          <a:xfrm rot="5400000">
            <a:off x="845409" y="4765586"/>
            <a:ext cx="431800" cy="233892"/>
          </a:xfrm>
          <a:prstGeom prst="rect">
            <a:avLst/>
          </a:prstGeom>
          <a:noFill/>
          <a:ln w="9525">
            <a:noFill/>
            <a:miter lim="800000"/>
            <a:headEnd/>
            <a:tailEnd/>
          </a:ln>
        </p:spPr>
        <p:txBody>
          <a:bodyPr wrap="none" anchor="ctr"/>
          <a:lstStyle/>
          <a:p>
            <a:pPr algn="ctr" fontAlgn="base">
              <a:spcBef>
                <a:spcPct val="0"/>
              </a:spcBef>
              <a:spcAft>
                <a:spcPct val="0"/>
              </a:spcAft>
            </a:pPr>
            <a:endParaRPr lang="ja-JP" altLang="en-US" sz="1400">
              <a:solidFill>
                <a:srgbClr val="000000"/>
              </a:solidFill>
            </a:endParaRPr>
          </a:p>
        </p:txBody>
      </p:sp>
      <p:sp>
        <p:nvSpPr>
          <p:cNvPr id="13316" name="Text Box 2"/>
          <p:cNvSpPr txBox="1">
            <a:spLocks noChangeArrowheads="1"/>
          </p:cNvSpPr>
          <p:nvPr/>
        </p:nvSpPr>
        <p:spPr bwMode="auto">
          <a:xfrm>
            <a:off x="56456" y="522846"/>
            <a:ext cx="1625204"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24" name="正方形/長方形 23"/>
          <p:cNvSpPr/>
          <p:nvPr/>
        </p:nvSpPr>
        <p:spPr>
          <a:xfrm>
            <a:off x="201537" y="815829"/>
            <a:ext cx="9576003" cy="552946"/>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anose="020B0600000000000000" pitchFamily="50" charset="-128"/>
                <a:ea typeface="HGPｺﾞｼｯｸM" panose="020B0600000000000000" pitchFamily="50" charset="-128"/>
              </a:rPr>
              <a:t>地域</a:t>
            </a:r>
            <a:r>
              <a:rPr lang="ja-JP" altLang="en-US" sz="1200" dirty="0">
                <a:solidFill>
                  <a:srgbClr val="000000"/>
                </a:solidFill>
                <a:latin typeface="HGPｺﾞｼｯｸM" panose="020B0600000000000000" pitchFamily="50" charset="-128"/>
                <a:ea typeface="HGPｺﾞｼｯｸM" panose="020B0600000000000000" pitchFamily="50" charset="-128"/>
              </a:rPr>
              <a:t>において自立した日常生活を営む上で、</a:t>
            </a:r>
            <a:r>
              <a:rPr lang="ja-JP" altLang="en-US" sz="1100" dirty="0">
                <a:solidFill>
                  <a:srgbClr val="000000"/>
                </a:solidFill>
                <a:latin typeface="HGPｺﾞｼｯｸM" panose="020B0600000000000000" pitchFamily="50" charset="-128"/>
                <a:ea typeface="HGPｺﾞｼｯｸM" panose="020B0600000000000000" pitchFamily="50" charset="-128"/>
              </a:rPr>
              <a:t>相談、入浴、排泄又は食事の介護その他日常生活上の援助を必要とする障害者（身体障害者にあっては、</a:t>
            </a:r>
            <a:r>
              <a:rPr lang="en-US" altLang="ja-JP" sz="1100" dirty="0" smtClean="0">
                <a:solidFill>
                  <a:srgbClr val="000000"/>
                </a:solidFill>
                <a:latin typeface="HGPｺﾞｼｯｸM" pitchFamily="50" charset="-128"/>
                <a:ea typeface="HGPｺﾞｼｯｸM" pitchFamily="50" charset="-128"/>
              </a:rPr>
              <a:t>65</a:t>
            </a:r>
          </a:p>
          <a:p>
            <a:pPr>
              <a:defRPr/>
            </a:pPr>
            <a:r>
              <a:rPr lang="en-US" altLang="ja-JP"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歳</a:t>
            </a:r>
            <a:r>
              <a:rPr lang="ja-JP" altLang="en-US" sz="1100" dirty="0">
                <a:solidFill>
                  <a:srgbClr val="000000"/>
                </a:solidFill>
                <a:latin typeface="HGPｺﾞｼｯｸM" pitchFamily="50" charset="-128"/>
                <a:ea typeface="HGPｺﾞｼｯｸM" pitchFamily="50" charset="-128"/>
              </a:rPr>
              <a:t>未満の者又は</a:t>
            </a:r>
            <a:r>
              <a:rPr lang="en-US" altLang="ja-JP" sz="1100" dirty="0">
                <a:solidFill>
                  <a:srgbClr val="000000"/>
                </a:solidFill>
                <a:latin typeface="HGPｺﾞｼｯｸM" pitchFamily="50" charset="-128"/>
                <a:ea typeface="HGPｺﾞｼｯｸM" pitchFamily="50" charset="-128"/>
              </a:rPr>
              <a:t>65</a:t>
            </a:r>
            <a:r>
              <a:rPr lang="ja-JP" altLang="en-US" sz="1100" dirty="0">
                <a:solidFill>
                  <a:srgbClr val="000000"/>
                </a:solidFill>
                <a:latin typeface="HGPｺﾞｼｯｸM" pitchFamily="50" charset="-128"/>
                <a:ea typeface="HGPｺﾞｼｯｸM" pitchFamily="50" charset="-128"/>
              </a:rPr>
              <a:t>歳に達する日の前日までに障害福祉サービス若しくはこれに準ずるものを利用したことがある者に限る。）</a:t>
            </a:r>
          </a:p>
        </p:txBody>
      </p:sp>
      <p:sp>
        <p:nvSpPr>
          <p:cNvPr id="13318" name="Text Box 2"/>
          <p:cNvSpPr txBox="1">
            <a:spLocks noChangeArrowheads="1"/>
          </p:cNvSpPr>
          <p:nvPr/>
        </p:nvSpPr>
        <p:spPr bwMode="auto">
          <a:xfrm>
            <a:off x="33610" y="1390318"/>
            <a:ext cx="2399110"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3319" name="Text Box 2"/>
          <p:cNvSpPr txBox="1">
            <a:spLocks noChangeArrowheads="1"/>
          </p:cNvSpPr>
          <p:nvPr/>
        </p:nvSpPr>
        <p:spPr bwMode="auto">
          <a:xfrm>
            <a:off x="6852840" y="1390318"/>
            <a:ext cx="2276624"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3320" name="Rectangle 4"/>
          <p:cNvSpPr>
            <a:spLocks noChangeArrowheads="1"/>
          </p:cNvSpPr>
          <p:nvPr/>
        </p:nvSpPr>
        <p:spPr bwMode="auto">
          <a:xfrm>
            <a:off x="201532" y="1680664"/>
            <a:ext cx="6623676" cy="657767"/>
          </a:xfrm>
          <a:prstGeom prst="rect">
            <a:avLst/>
          </a:prstGeom>
          <a:solidFill>
            <a:srgbClr val="9EF9FE">
              <a:alpha val="49803"/>
            </a:srgbClr>
          </a:solidFill>
          <a:ln w="3175" algn="ctr">
            <a:solidFill>
              <a:schemeClr val="tx1"/>
            </a:solidFill>
            <a:miter lim="800000"/>
            <a:headEnd/>
            <a:tailEnd/>
          </a:ln>
        </p:spPr>
        <p:txBody>
          <a:bodyPr anchor="ctr"/>
          <a:lstStyle/>
          <a:p>
            <a:pPr marL="85725" indent="-85725"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主として夜間において、共同生活を営むべき住居における相談、入浴、排せつ又は食事の介護その</a:t>
            </a:r>
            <a:endParaRPr lang="en-US" altLang="ja-JP" sz="1200" dirty="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en-US" altLang="ja-JP" sz="1200" dirty="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itchFamily="50" charset="-128"/>
                <a:ea typeface="HGPｺﾞｼｯｸM" pitchFamily="50" charset="-128"/>
              </a:rPr>
              <a:t>他日常生活上の援助を実施</a:t>
            </a:r>
          </a:p>
          <a:p>
            <a:pPr marL="85725" indent="-85725"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利用者の就労先又は日中活動サービス等との連絡調整や余暇活動等の社会生活上の援助を実施</a:t>
            </a:r>
            <a:endParaRPr lang="ja-JP" altLang="en-US" sz="1200" dirty="0">
              <a:solidFill>
                <a:srgbClr val="FF0000"/>
              </a:solidFill>
              <a:latin typeface="HGPｺﾞｼｯｸM" pitchFamily="50" charset="-128"/>
              <a:ea typeface="HGPｺﾞｼｯｸM" pitchFamily="50" charset="-128"/>
            </a:endParaRPr>
          </a:p>
        </p:txBody>
      </p:sp>
      <p:sp>
        <p:nvSpPr>
          <p:cNvPr id="13321" name="Rectangle 4"/>
          <p:cNvSpPr>
            <a:spLocks noChangeArrowheads="1"/>
          </p:cNvSpPr>
          <p:nvPr/>
        </p:nvSpPr>
        <p:spPr bwMode="auto">
          <a:xfrm>
            <a:off x="7041236" y="1680657"/>
            <a:ext cx="2736304" cy="812239"/>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サービス管理責任者　</a:t>
            </a:r>
            <a:r>
              <a:rPr lang="en-US" altLang="ja-JP" sz="1200" dirty="0">
                <a:solidFill>
                  <a:srgbClr val="000000"/>
                </a:solidFill>
                <a:latin typeface="HGPｺﾞｼｯｸM" pitchFamily="50" charset="-128"/>
                <a:ea typeface="HGPｺﾞｼｯｸM" pitchFamily="50" charset="-128"/>
              </a:rPr>
              <a:t>30</a:t>
            </a:r>
            <a:r>
              <a:rPr lang="ja-JP" altLang="en-US" sz="1200" dirty="0">
                <a:solidFill>
                  <a:srgbClr val="000000"/>
                </a:solidFill>
                <a:latin typeface="HGPｺﾞｼｯｸM" pitchFamily="50" charset="-128"/>
                <a:ea typeface="HGPｺﾞｼｯｸM" pitchFamily="50" charset="-128"/>
              </a:rPr>
              <a:t>：１以上</a:t>
            </a: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世話人　６：１以上　（４：１～６：１）</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生活支援員　障害支援区分に応じ</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２</a:t>
            </a:r>
            <a:r>
              <a:rPr lang="en-US" altLang="ja-JP" sz="1200" dirty="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５：１　～　９：１以上</a:t>
            </a:r>
          </a:p>
        </p:txBody>
      </p:sp>
      <p:sp>
        <p:nvSpPr>
          <p:cNvPr id="13322" name="Text Box 2"/>
          <p:cNvSpPr txBox="1">
            <a:spLocks noChangeArrowheads="1"/>
          </p:cNvSpPr>
          <p:nvPr/>
        </p:nvSpPr>
        <p:spPr bwMode="auto">
          <a:xfrm>
            <a:off x="35827" y="2421554"/>
            <a:ext cx="3477013"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報酬単価</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（平成</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30</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13323" name="Text Box 2"/>
          <p:cNvSpPr txBox="1">
            <a:spLocks noChangeArrowheads="1"/>
          </p:cNvSpPr>
          <p:nvPr/>
        </p:nvSpPr>
        <p:spPr bwMode="auto">
          <a:xfrm>
            <a:off x="128464" y="6453336"/>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1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6,817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graphicFrame>
        <p:nvGraphicFramePr>
          <p:cNvPr id="31" name="表 30"/>
          <p:cNvGraphicFramePr>
            <a:graphicFrameLocks noGrp="1"/>
          </p:cNvGraphicFramePr>
          <p:nvPr>
            <p:extLst/>
          </p:nvPr>
        </p:nvGraphicFramePr>
        <p:xfrm>
          <a:off x="193479" y="2748986"/>
          <a:ext cx="9584057" cy="3632342"/>
        </p:xfrm>
        <a:graphic>
          <a:graphicData uri="http://schemas.openxmlformats.org/drawingml/2006/table">
            <a:tbl>
              <a:tblPr>
                <a:tableStyleId>{F5AB1C69-6EDB-4FF4-983F-18BD219EF322}</a:tableStyleId>
              </a:tblPr>
              <a:tblGrid>
                <a:gridCol w="4768720">
                  <a:extLst>
                    <a:ext uri="{9D8B030D-6E8A-4147-A177-3AD203B41FA5}">
                      <a16:colId xmlns:a16="http://schemas.microsoft.com/office/drawing/2014/main" val="20000"/>
                    </a:ext>
                  </a:extLst>
                </a:gridCol>
                <a:gridCol w="4815337">
                  <a:extLst>
                    <a:ext uri="{9D8B030D-6E8A-4147-A177-3AD203B41FA5}">
                      <a16:colId xmlns:a16="http://schemas.microsoft.com/office/drawing/2014/main" val="20001"/>
                    </a:ext>
                  </a:extLst>
                </a:gridCol>
              </a:tblGrid>
              <a:tr h="237510">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292750">
                <a:tc gridSpan="2">
                  <a:txBody>
                    <a:bodyPr/>
                    <a:lstStyle/>
                    <a:p>
                      <a:pPr>
                        <a:defRPr/>
                      </a:pPr>
                      <a:r>
                        <a:rPr lang="ja-JP" altLang="en-US" sz="1100" dirty="0" smtClean="0">
                          <a:solidFill>
                            <a:schemeClr val="accent4"/>
                          </a:solidFill>
                          <a:latin typeface="HGPｺﾞｼｯｸM" pitchFamily="50" charset="-128"/>
                          <a:ea typeface="HGPｺﾞｼｯｸM" pitchFamily="50" charset="-128"/>
                        </a:rPr>
                        <a:t>　世話人４：１、障害支援区分６の場合  </a:t>
                      </a:r>
                      <a:r>
                        <a:rPr lang="en-US" altLang="ja-JP" sz="1100" dirty="0" smtClean="0">
                          <a:solidFill>
                            <a:schemeClr val="accent4"/>
                          </a:solidFill>
                          <a:latin typeface="HGPｺﾞｼｯｸM" pitchFamily="50" charset="-128"/>
                          <a:ea typeface="HGPｺﾞｼｯｸM" pitchFamily="50" charset="-128"/>
                        </a:rPr>
                        <a:t>[661</a:t>
                      </a:r>
                      <a:r>
                        <a:rPr lang="ja-JP" altLang="en-US" sz="1100" dirty="0" smtClean="0">
                          <a:solidFill>
                            <a:schemeClr val="accent4"/>
                          </a:solidFill>
                          <a:latin typeface="HGPｺﾞｼｯｸM" pitchFamily="50" charset="-128"/>
                          <a:ea typeface="HGPｺﾞｼｯｸM" pitchFamily="50" charset="-128"/>
                        </a:rPr>
                        <a:t>単位</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　　　</a:t>
                      </a:r>
                      <a:r>
                        <a:rPr lang="ja-JP" altLang="en-US" sz="1100" dirty="0" smtClean="0">
                          <a:solidFill>
                            <a:schemeClr val="tx1"/>
                          </a:solidFill>
                          <a:latin typeface="HGPｺﾞｼｯｸM" pitchFamily="50" charset="-128"/>
                          <a:ea typeface="HGPｺﾞｼｯｸM" pitchFamily="50" charset="-128"/>
                        </a:rPr>
                        <a:t>世話人６：１、障害支援区分１以下の場合　</a:t>
                      </a:r>
                      <a:r>
                        <a:rPr lang="en-US" altLang="ja-JP" sz="1100" dirty="0" smtClean="0">
                          <a:solidFill>
                            <a:schemeClr val="tx1"/>
                          </a:solidFill>
                          <a:latin typeface="HGPｺﾞｼｯｸM" pitchFamily="50" charset="-128"/>
                          <a:ea typeface="HGPｺﾞｼｯｸM" pitchFamily="50" charset="-128"/>
                        </a:rPr>
                        <a:t>[170</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endParaRPr lang="en-US" altLang="ja-JP" sz="1100" dirty="0" smtClean="0">
                        <a:solidFill>
                          <a:schemeClr val="accent4"/>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26662">
                <a:tc gridSpan="2">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1279376">
                <a:tc>
                  <a:txBody>
                    <a:bodyPr/>
                    <a:lstStyle/>
                    <a:p>
                      <a:r>
                        <a:rPr kumimoji="1" lang="ja-JP" altLang="en-US" sz="1100" b="1" u="sng" dirty="0" smtClean="0">
                          <a:solidFill>
                            <a:schemeClr val="accent4"/>
                          </a:solidFill>
                          <a:latin typeface="HGPｺﾞｼｯｸM" pitchFamily="50" charset="-128"/>
                          <a:ea typeface="HGPｺﾞｼｯｸM" pitchFamily="50" charset="-128"/>
                        </a:rPr>
                        <a:t>夜間支援体制加算（</a:t>
                      </a:r>
                      <a:r>
                        <a:rPr kumimoji="1" lang="en-US" altLang="ja-JP" sz="1100" b="1" u="sng" dirty="0" smtClean="0">
                          <a:solidFill>
                            <a:schemeClr val="accent4"/>
                          </a:solidFill>
                          <a:latin typeface="HGPｺﾞｼｯｸM" pitchFamily="50" charset="-128"/>
                          <a:ea typeface="HGPｺﾞｼｯｸM" pitchFamily="50" charset="-128"/>
                        </a:rPr>
                        <a:t>Ⅰ</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Ⅱ</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Ⅲ</a:t>
                      </a:r>
                      <a:r>
                        <a:rPr kumimoji="1" lang="ja-JP" altLang="en-US" sz="1100" b="1" u="sng" dirty="0" smtClean="0">
                          <a:solidFill>
                            <a:schemeClr val="accent4"/>
                          </a:solidFill>
                          <a:latin typeface="HGPｺﾞｼｯｸM" pitchFamily="50" charset="-128"/>
                          <a:ea typeface="HGPｺﾞｼｯｸM" pitchFamily="50" charset="-128"/>
                        </a:rPr>
                        <a:t>）</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　夜勤を配置し、利用者に対して夜間に介護等を行うための体制等を確保</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する場合　     　    　 　　　　　　　　　　　　　　　　　　　  </a:t>
                      </a:r>
                      <a:r>
                        <a:rPr kumimoji="1" lang="en-US" altLang="ja-JP" sz="1100" dirty="0" smtClean="0">
                          <a:solidFill>
                            <a:schemeClr val="accent4"/>
                          </a:solidFill>
                          <a:latin typeface="HGPｺﾞｼｯｸM" pitchFamily="50" charset="-128"/>
                          <a:ea typeface="HGPｺﾞｼｯｸM" pitchFamily="50" charset="-128"/>
                        </a:rPr>
                        <a:t>672</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54</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a:t>
                      </a:r>
                      <a:r>
                        <a:rPr kumimoji="1" lang="en-US" altLang="ja-JP" sz="1100" baseline="0" dirty="0" smtClean="0">
                          <a:solidFill>
                            <a:schemeClr val="accent4"/>
                          </a:solidFill>
                          <a:latin typeface="HGPｺﾞｼｯｸM" pitchFamily="50" charset="-128"/>
                          <a:ea typeface="HGPｺﾞｼｯｸM" pitchFamily="50" charset="-128"/>
                        </a:rPr>
                        <a:t>Ⅱ</a:t>
                      </a:r>
                      <a:r>
                        <a:rPr kumimoji="1" lang="ja-JP" altLang="en-US" sz="1100" baseline="0" dirty="0" smtClean="0">
                          <a:solidFill>
                            <a:schemeClr val="accent4"/>
                          </a:solidFill>
                          <a:latin typeface="HGPｺﾞｼｯｸM" pitchFamily="50" charset="-128"/>
                          <a:ea typeface="HGPｺﾞｼｯｸM" pitchFamily="50" charset="-128"/>
                        </a:rPr>
                        <a:t>）　宿直を配置し、利用者に対して夜間に居室の巡回や緊急時の支援等を行　</a:t>
                      </a:r>
                      <a:endParaRPr kumimoji="1" lang="en-US" altLang="ja-JP" sz="1100" baseline="0" dirty="0" smtClean="0">
                        <a:solidFill>
                          <a:schemeClr val="accent4"/>
                        </a:solidFill>
                        <a:latin typeface="HGPｺﾞｼｯｸM" pitchFamily="50" charset="-128"/>
                        <a:ea typeface="HGPｺﾞｼｯｸM" pitchFamily="50" charset="-128"/>
                      </a:endParaRPr>
                    </a:p>
                    <a:p>
                      <a:pPr marL="266700" indent="-266700"/>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baseline="0" dirty="0" err="1" smtClean="0">
                          <a:solidFill>
                            <a:schemeClr val="accent4"/>
                          </a:solidFill>
                          <a:latin typeface="HGPｺﾞｼｯｸM" pitchFamily="50" charset="-128"/>
                          <a:ea typeface="HGPｺﾞｼｯｸM" pitchFamily="50" charset="-128"/>
                        </a:rPr>
                        <a:t>う</a:t>
                      </a:r>
                      <a:r>
                        <a:rPr kumimoji="1" lang="ja-JP" altLang="en-US" sz="1100" baseline="0" dirty="0" smtClean="0">
                          <a:solidFill>
                            <a:schemeClr val="accent4"/>
                          </a:solidFill>
                          <a:latin typeface="HGPｺﾞｼｯｸM" pitchFamily="50" charset="-128"/>
                          <a:ea typeface="HGPｺﾞｼｯｸM" pitchFamily="50" charset="-128"/>
                        </a:rPr>
                        <a:t>ための体制を確保する場合　　　　　　　                 </a:t>
                      </a:r>
                      <a:r>
                        <a:rPr kumimoji="1" lang="en-US" altLang="ja-JP" sz="1100" baseline="0" dirty="0" smtClean="0">
                          <a:solidFill>
                            <a:schemeClr val="accent4"/>
                          </a:solidFill>
                          <a:latin typeface="HGPｺﾞｼｯｸM" pitchFamily="50" charset="-128"/>
                          <a:ea typeface="HGPｺﾞｼｯｸM" pitchFamily="50" charset="-128"/>
                        </a:rPr>
                        <a:t>112</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18</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Ⅲ</a:t>
                      </a:r>
                      <a:r>
                        <a:rPr kumimoji="1" lang="ja-JP" altLang="en-US" sz="1100" dirty="0" smtClean="0">
                          <a:solidFill>
                            <a:schemeClr val="accent4"/>
                          </a:solidFill>
                          <a:latin typeface="HGPｺﾞｼｯｸM" pitchFamily="50" charset="-128"/>
                          <a:ea typeface="HGPｺﾞｼｯｸM" pitchFamily="50" charset="-128"/>
                        </a:rPr>
                        <a:t>）　夜間及び深夜の時間帯において、利用者の緊急事態等に対応するための</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常時の連絡体制又は防災体制を確保する場合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600" baseline="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10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日中支援加算</a:t>
                      </a:r>
                      <a:endParaRPr kumimoji="1" lang="en-US" altLang="ja-JP" sz="1100" b="1" u="sng"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　高齢又は重度（</a:t>
                      </a:r>
                      <a:r>
                        <a:rPr kumimoji="1" lang="en-US" altLang="ja-JP" sz="1100" dirty="0" smtClean="0">
                          <a:solidFill>
                            <a:schemeClr val="accent4"/>
                          </a:solidFill>
                          <a:latin typeface="HGPｺﾞｼｯｸM" pitchFamily="50" charset="-128"/>
                          <a:ea typeface="HGPｺﾞｼｯｸM" pitchFamily="50" charset="-128"/>
                        </a:rPr>
                        <a:t>65</a:t>
                      </a:r>
                      <a:r>
                        <a:rPr kumimoji="1" lang="ja-JP" altLang="en-US" sz="1100" dirty="0" smtClean="0">
                          <a:solidFill>
                            <a:schemeClr val="accent4"/>
                          </a:solidFill>
                          <a:latin typeface="HGPｺﾞｼｯｸM" pitchFamily="50" charset="-128"/>
                          <a:ea typeface="HGPｺﾞｼｯｸM" pitchFamily="50" charset="-128"/>
                        </a:rPr>
                        <a:t>歳以上又は障害支援区分</a:t>
                      </a:r>
                      <a:r>
                        <a:rPr kumimoji="1" lang="en-US" altLang="ja-JP" sz="1100" dirty="0" smtClean="0">
                          <a:solidFill>
                            <a:schemeClr val="accent4"/>
                          </a:solidFill>
                          <a:latin typeface="HGPｺﾞｼｯｸM" pitchFamily="50" charset="-128"/>
                          <a:ea typeface="HGPｺﾞｼｯｸM" pitchFamily="50" charset="-128"/>
                        </a:rPr>
                        <a:t>4</a:t>
                      </a:r>
                      <a:r>
                        <a:rPr kumimoji="1" lang="ja-JP" altLang="en-US" sz="1100" dirty="0" smtClean="0">
                          <a:solidFill>
                            <a:schemeClr val="accent4"/>
                          </a:solidFill>
                          <a:latin typeface="HGPｺﾞｼｯｸM" pitchFamily="50" charset="-128"/>
                          <a:ea typeface="HGPｺﾞｼｯｸM" pitchFamily="50" charset="-128"/>
                        </a:rPr>
                        <a:t>以上）の利用者が　住居の</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外で過ごすことが困難であるときに、当該利用者に対して日中支援を行った</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539</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270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Ⅱ</a:t>
                      </a:r>
                      <a:r>
                        <a:rPr kumimoji="1" lang="ja-JP" altLang="en-US" sz="1100" dirty="0" smtClean="0">
                          <a:solidFill>
                            <a:schemeClr val="accent4"/>
                          </a:solidFill>
                          <a:latin typeface="HGPｺﾞｼｯｸM" pitchFamily="50" charset="-128"/>
                          <a:ea typeface="HGPｺﾞｼｯｸM" pitchFamily="50" charset="-128"/>
                        </a:rPr>
                        <a:t>）　利用者が心身の状況等により日中活動サービス等を利用することができな</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いときに、当該利用者に対し、日中に支援を行った場合　　　　　　　　　　　　　　　　　　　　　　　</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900" baseline="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539</a:t>
                      </a:r>
                      <a:r>
                        <a:rPr kumimoji="1" lang="ja-JP" altLang="en-US" sz="1100" baseline="0" dirty="0" smtClean="0">
                          <a:solidFill>
                            <a:schemeClr val="accent4"/>
                          </a:solidFill>
                          <a:latin typeface="HGPｺﾞｼｯｸM" pitchFamily="50" charset="-128"/>
                          <a:ea typeface="HGPｺﾞｼｯｸM" pitchFamily="50" charset="-128"/>
                        </a:rPr>
                        <a:t>単位～</a:t>
                      </a:r>
                      <a:r>
                        <a:rPr kumimoji="1" lang="en-US" altLang="ja-JP" sz="1100" baseline="0" dirty="0" smtClean="0">
                          <a:solidFill>
                            <a:schemeClr val="accent4"/>
                          </a:solidFill>
                          <a:latin typeface="HGPｺﾞｼｯｸM" pitchFamily="50" charset="-128"/>
                          <a:ea typeface="HGPｺﾞｼｯｸM" pitchFamily="50" charset="-128"/>
                        </a:rPr>
                        <a:t>135</a:t>
                      </a:r>
                      <a:r>
                        <a:rPr kumimoji="1" lang="ja-JP" altLang="en-US" sz="1100" baseline="0" dirty="0" smtClean="0">
                          <a:solidFill>
                            <a:schemeClr val="accent4"/>
                          </a:solidFill>
                          <a:latin typeface="HGPｺﾞｼｯｸM" pitchFamily="50" charset="-128"/>
                          <a:ea typeface="HGPｺﾞｼｯｸM" pitchFamily="50" charset="-128"/>
                        </a:rPr>
                        <a:t>単位</a:t>
                      </a:r>
                      <a:endParaRPr kumimoji="1" lang="en-US" altLang="ja-JP" sz="1100" b="0" u="none"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05016">
                <a:tc>
                  <a:txBody>
                    <a:bodyPr/>
                    <a:lstStyle/>
                    <a:p>
                      <a:r>
                        <a:rPr kumimoji="1" lang="ja-JP" altLang="en-US" sz="1100" b="1" u="sng" dirty="0" smtClean="0">
                          <a:solidFill>
                            <a:schemeClr val="accent4"/>
                          </a:solidFill>
                          <a:latin typeface="HGPｺﾞｼｯｸM" pitchFamily="50" charset="-128"/>
                          <a:ea typeface="HGPｺﾞｼｯｸM" pitchFamily="50" charset="-128"/>
                        </a:rPr>
                        <a:t>重度障害者支援加算</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区分６であって重度障害者等包括支援の対象者に対して、より手厚いサービス</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を提供するため従業者を加配するとともに、一部の従業者が一定の研修を修了し</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dirty="0" err="1" smtClean="0">
                          <a:solidFill>
                            <a:schemeClr val="accent4"/>
                          </a:solidFill>
                          <a:latin typeface="HGPｺﾞｼｯｸM" pitchFamily="50" charset="-128"/>
                          <a:ea typeface="HGPｺﾞｼｯｸM" pitchFamily="50" charset="-128"/>
                        </a:rPr>
                        <a:t>た</a:t>
                      </a:r>
                      <a:r>
                        <a:rPr kumimoji="1" lang="ja-JP" altLang="en-US" sz="1100" dirty="0" smtClean="0">
                          <a:solidFill>
                            <a:schemeClr val="accent4"/>
                          </a:solidFill>
                          <a:latin typeface="HGPｺﾞｼｯｸM" pitchFamily="50" charset="-128"/>
                          <a:ea typeface="HGPｺﾞｼｯｸM" pitchFamily="50" charset="-128"/>
                        </a:rPr>
                        <a:t>場合　　　　　　　　　　　　　　　　　　　　　　　　　　　　　　　　　　　　　　　</a:t>
                      </a:r>
                      <a:r>
                        <a:rPr kumimoji="1" lang="en-US" altLang="ja-JP" sz="1100" dirty="0" smtClean="0">
                          <a:solidFill>
                            <a:schemeClr val="accent4"/>
                          </a:solidFill>
                          <a:latin typeface="HGPｺﾞｼｯｸM" pitchFamily="50" charset="-128"/>
                          <a:ea typeface="HGPｺﾞｼｯｸM" pitchFamily="50" charset="-128"/>
                        </a:rPr>
                        <a:t>360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dirty="0" smtClean="0">
                          <a:solidFill>
                            <a:schemeClr val="accent4"/>
                          </a:solidFill>
                          <a:latin typeface="HGPｺﾞｼｯｸM" pitchFamily="50" charset="-128"/>
                          <a:ea typeface="HGPｺﾞｼｯｸM" pitchFamily="50" charset="-128"/>
                        </a:rPr>
                        <a:t>医療連携体制加算（</a:t>
                      </a:r>
                      <a:r>
                        <a:rPr kumimoji="1" lang="en-US" altLang="ja-JP" sz="1100" b="1" u="sng" dirty="0" smtClean="0">
                          <a:solidFill>
                            <a:schemeClr val="accent4"/>
                          </a:solidFill>
                          <a:latin typeface="HGPｺﾞｼｯｸM" pitchFamily="50" charset="-128"/>
                          <a:ea typeface="HGPｺﾞｼｯｸM" pitchFamily="50" charset="-128"/>
                        </a:rPr>
                        <a:t>Ⅴ</a:t>
                      </a:r>
                      <a:r>
                        <a:rPr kumimoji="1" lang="ja-JP" altLang="en-US" sz="1100" b="1" u="sng" dirty="0" smtClean="0">
                          <a:solidFill>
                            <a:schemeClr val="accent4"/>
                          </a:solidFill>
                          <a:latin typeface="HGPｺﾞｼｯｸM" pitchFamily="50" charset="-128"/>
                          <a:ea typeface="HGPｺﾞｼｯｸM" pitchFamily="50" charset="-128"/>
                        </a:rPr>
                        <a:t>）</a:t>
                      </a:r>
                      <a:endParaRPr kumimoji="1" lang="en-US" altLang="ja-JP" sz="1100" b="1" u="sng"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accent4"/>
                          </a:solidFill>
                          <a:latin typeface="HGPｺﾞｼｯｸM" pitchFamily="50" charset="-128"/>
                          <a:ea typeface="HGPｺﾞｼｯｸM" pitchFamily="50" charset="-128"/>
                        </a:rPr>
                        <a:t>　　医療機関との連携等により看護師による、日常的な健康管理を行ったり、医療</a:t>
                      </a:r>
                      <a:endParaRPr kumimoji="1" lang="en-US" altLang="ja-JP" sz="110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accent4"/>
                          </a:solidFill>
                          <a:latin typeface="HGPｺﾞｼｯｸM" pitchFamily="50" charset="-128"/>
                          <a:ea typeface="HGPｺﾞｼｯｸM" pitchFamily="50" charset="-128"/>
                        </a:rPr>
                        <a:t>　ニーズが必要となった場合に適切な対応がとれる等の体制を整備している場合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 　　</a:t>
                      </a:r>
                      <a:endParaRPr kumimoji="1" lang="en-US" altLang="ja-JP" sz="1100" baseline="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900" baseline="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39</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70368">
                <a:tc>
                  <a:txBody>
                    <a:bodyPr/>
                    <a:lstStyle/>
                    <a:p>
                      <a:r>
                        <a:rPr kumimoji="1" lang="ja-JP" altLang="en-US" sz="1100" b="1" u="sng" dirty="0" smtClean="0">
                          <a:solidFill>
                            <a:schemeClr val="accent4"/>
                          </a:solidFill>
                          <a:latin typeface="HGPｺﾞｼｯｸM" pitchFamily="50" charset="-128"/>
                          <a:ea typeface="HGPｺﾞｼｯｸM" pitchFamily="50" charset="-128"/>
                        </a:rPr>
                        <a:t>精神障害者地域移行特別加算</a:t>
                      </a:r>
                    </a:p>
                    <a:p>
                      <a:r>
                        <a:rPr kumimoji="1" lang="ja-JP" altLang="en-US" sz="1100" dirty="0" smtClean="0">
                          <a:solidFill>
                            <a:schemeClr val="accent4"/>
                          </a:solidFill>
                          <a:latin typeface="HGPｺﾞｼｯｸM" pitchFamily="50" charset="-128"/>
                          <a:ea typeface="HGPｺﾞｼｯｸM" pitchFamily="50" charset="-128"/>
                        </a:rPr>
                        <a:t>　　精神科病院等に１年以上入院していた精神障害者に対して、地域で生活する</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ために必要な相談援助等を社会福祉士、精神保健福祉士又は公認心理師等が</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強度行動障害者地域移行特別加算</a:t>
                      </a:r>
                    </a:p>
                    <a:p>
                      <a:r>
                        <a:rPr kumimoji="1" lang="ja-JP" altLang="en-US" sz="1100" dirty="0" smtClean="0">
                          <a:solidFill>
                            <a:schemeClr val="accent4"/>
                          </a:solidFill>
                          <a:latin typeface="HGPｺﾞｼｯｸM" pitchFamily="50" charset="-128"/>
                          <a:ea typeface="HGPｺﾞｼｯｸM" pitchFamily="50" charset="-128"/>
                        </a:rPr>
                        <a:t>　　障害者支援施設等に１年以上入所していた強度行動障害を有する者に対して、</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地域で生活するために必要な相談援助等を強度行動障害支援者養成研修修了</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者等が実施した場合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3342" name="Text Box 2"/>
          <p:cNvSpPr txBox="1">
            <a:spLocks noChangeArrowheads="1"/>
          </p:cNvSpPr>
          <p:nvPr/>
        </p:nvSpPr>
        <p:spPr bwMode="auto">
          <a:xfrm>
            <a:off x="4934246" y="6453336"/>
            <a:ext cx="491529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104,227  </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共同生活援助（介護サービス包括型）</a:t>
            </a:r>
            <a:endParaRPr kumimoji="1" lang="ja-JP" altLang="en-US" sz="2400" b="1" dirty="0">
              <a:solidFill>
                <a:schemeClr val="tx1"/>
              </a:solidFill>
            </a:endParaRPr>
          </a:p>
        </p:txBody>
      </p:sp>
      <p:grpSp>
        <p:nvGrpSpPr>
          <p:cNvPr id="17"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105</a:t>
            </a:fld>
            <a:endParaRPr lang="en-US" altLang="ja-JP" dirty="0"/>
          </a:p>
        </p:txBody>
      </p:sp>
    </p:spTree>
    <p:extLst>
      <p:ext uri="{BB962C8B-B14F-4D97-AF65-F5344CB8AC3E}">
        <p14:creationId xmlns:p14="http://schemas.microsoft.com/office/powerpoint/2010/main" val="251395408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6"/>
          <p:cNvSpPr>
            <a:spLocks noChangeArrowheads="1"/>
          </p:cNvSpPr>
          <p:nvPr/>
        </p:nvSpPr>
        <p:spPr bwMode="auto">
          <a:xfrm rot="5400000">
            <a:off x="845409" y="5001452"/>
            <a:ext cx="431800" cy="233892"/>
          </a:xfrm>
          <a:prstGeom prst="rect">
            <a:avLst/>
          </a:prstGeom>
          <a:noFill/>
          <a:ln w="9525">
            <a:noFill/>
            <a:miter lim="800000"/>
            <a:headEnd/>
            <a:tailEnd/>
          </a:ln>
        </p:spPr>
        <p:txBody>
          <a:bodyPr wrap="none" anchor="ctr"/>
          <a:lstStyle/>
          <a:p>
            <a:pPr algn="ctr" fontAlgn="base">
              <a:spcBef>
                <a:spcPct val="0"/>
              </a:spcBef>
              <a:spcAft>
                <a:spcPct val="0"/>
              </a:spcAft>
            </a:pPr>
            <a:endParaRPr lang="ja-JP" altLang="en-US" sz="1400">
              <a:solidFill>
                <a:srgbClr val="000000"/>
              </a:solidFill>
            </a:endParaRPr>
          </a:p>
        </p:txBody>
      </p:sp>
      <p:sp>
        <p:nvSpPr>
          <p:cNvPr id="13316" name="Text Box 2"/>
          <p:cNvSpPr txBox="1">
            <a:spLocks noChangeArrowheads="1"/>
          </p:cNvSpPr>
          <p:nvPr/>
        </p:nvSpPr>
        <p:spPr bwMode="auto">
          <a:xfrm>
            <a:off x="56456" y="548680"/>
            <a:ext cx="1625204"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24" name="正方形/長方形 23"/>
          <p:cNvSpPr/>
          <p:nvPr/>
        </p:nvSpPr>
        <p:spPr>
          <a:xfrm>
            <a:off x="201537" y="845717"/>
            <a:ext cx="9576003" cy="552946"/>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anose="020B0600000000000000" pitchFamily="50" charset="-128"/>
                <a:ea typeface="HGPｺﾞｼｯｸM" panose="020B0600000000000000" pitchFamily="50" charset="-128"/>
              </a:rPr>
              <a:t>地域</a:t>
            </a:r>
            <a:r>
              <a:rPr lang="ja-JP" altLang="en-US" sz="1200" dirty="0">
                <a:solidFill>
                  <a:srgbClr val="000000"/>
                </a:solidFill>
                <a:latin typeface="HGPｺﾞｼｯｸM" panose="020B0600000000000000" pitchFamily="50" charset="-128"/>
                <a:ea typeface="HGPｺﾞｼｯｸM" panose="020B0600000000000000" pitchFamily="50" charset="-128"/>
              </a:rPr>
              <a:t>において自立した日常生活を営む上で、</a:t>
            </a:r>
            <a:r>
              <a:rPr lang="ja-JP" altLang="en-US" sz="1100" dirty="0">
                <a:solidFill>
                  <a:srgbClr val="000000"/>
                </a:solidFill>
                <a:latin typeface="HGPｺﾞｼｯｸM" panose="020B0600000000000000" pitchFamily="50" charset="-128"/>
                <a:ea typeface="HGPｺﾞｼｯｸM" panose="020B0600000000000000" pitchFamily="50" charset="-128"/>
              </a:rPr>
              <a:t>相談、入浴、排泄又は食事の介護その他日常生活上の援助を必要とする障害者（身体障害者にあっては、</a:t>
            </a:r>
            <a:r>
              <a:rPr lang="en-US" altLang="ja-JP" sz="1100" dirty="0" smtClean="0">
                <a:solidFill>
                  <a:srgbClr val="000000"/>
                </a:solidFill>
                <a:latin typeface="HGPｺﾞｼｯｸM" pitchFamily="50" charset="-128"/>
                <a:ea typeface="HGPｺﾞｼｯｸM" pitchFamily="50" charset="-128"/>
              </a:rPr>
              <a:t>65</a:t>
            </a:r>
          </a:p>
          <a:p>
            <a:pPr>
              <a:defRPr/>
            </a:pPr>
            <a:r>
              <a:rPr lang="en-US" altLang="ja-JP"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歳</a:t>
            </a:r>
            <a:r>
              <a:rPr lang="ja-JP" altLang="en-US" sz="1100" dirty="0">
                <a:solidFill>
                  <a:srgbClr val="000000"/>
                </a:solidFill>
                <a:latin typeface="HGPｺﾞｼｯｸM" pitchFamily="50" charset="-128"/>
                <a:ea typeface="HGPｺﾞｼｯｸM" pitchFamily="50" charset="-128"/>
              </a:rPr>
              <a:t>未満の者又は</a:t>
            </a:r>
            <a:r>
              <a:rPr lang="en-US" altLang="ja-JP" sz="1100" dirty="0">
                <a:solidFill>
                  <a:srgbClr val="000000"/>
                </a:solidFill>
                <a:latin typeface="HGPｺﾞｼｯｸM" pitchFamily="50" charset="-128"/>
                <a:ea typeface="HGPｺﾞｼｯｸM" pitchFamily="50" charset="-128"/>
              </a:rPr>
              <a:t>65</a:t>
            </a:r>
            <a:r>
              <a:rPr lang="ja-JP" altLang="en-US" sz="1100" dirty="0">
                <a:solidFill>
                  <a:srgbClr val="000000"/>
                </a:solidFill>
                <a:latin typeface="HGPｺﾞｼｯｸM" pitchFamily="50" charset="-128"/>
                <a:ea typeface="HGPｺﾞｼｯｸM" pitchFamily="50" charset="-128"/>
              </a:rPr>
              <a:t>歳に達する日の前日までに障害福祉サービス若しくはこれに準ずるものを利用したことがある者に限る。）</a:t>
            </a:r>
          </a:p>
        </p:txBody>
      </p:sp>
      <p:sp>
        <p:nvSpPr>
          <p:cNvPr id="13318" name="Text Box 2"/>
          <p:cNvSpPr txBox="1">
            <a:spLocks noChangeArrowheads="1"/>
          </p:cNvSpPr>
          <p:nvPr/>
        </p:nvSpPr>
        <p:spPr bwMode="auto">
          <a:xfrm>
            <a:off x="56456" y="1544786"/>
            <a:ext cx="2399110"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3319" name="Text Box 2"/>
          <p:cNvSpPr txBox="1">
            <a:spLocks noChangeArrowheads="1"/>
          </p:cNvSpPr>
          <p:nvPr/>
        </p:nvSpPr>
        <p:spPr bwMode="auto">
          <a:xfrm>
            <a:off x="6852840" y="1544786"/>
            <a:ext cx="2276624"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3320" name="Rectangle 4"/>
          <p:cNvSpPr>
            <a:spLocks noChangeArrowheads="1"/>
          </p:cNvSpPr>
          <p:nvPr/>
        </p:nvSpPr>
        <p:spPr bwMode="auto">
          <a:xfrm>
            <a:off x="201532" y="1835129"/>
            <a:ext cx="6623676" cy="801783"/>
          </a:xfrm>
          <a:prstGeom prst="rect">
            <a:avLst/>
          </a:prstGeom>
          <a:solidFill>
            <a:srgbClr val="9EF9FE">
              <a:alpha val="49803"/>
            </a:srgbClr>
          </a:solidFill>
          <a:ln w="3175" algn="ctr">
            <a:solidFill>
              <a:schemeClr val="tx1"/>
            </a:solidFill>
            <a:miter lim="800000"/>
            <a:headEnd/>
            <a:tailEnd/>
          </a:ln>
        </p:spPr>
        <p:txBody>
          <a:bodyPr anchor="ctr"/>
          <a:lstStyle/>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主として夜間において、共同生活を営むべき住居における相談、入浴、排せつ又は食事の介護その</a:t>
            </a:r>
            <a:endParaRPr lang="en-US" altLang="ja-JP" sz="1100" dirty="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en-US" altLang="ja-JP" sz="1100" dirty="0">
                <a:solidFill>
                  <a:srgbClr val="000000"/>
                </a:solidFill>
                <a:latin typeface="HGPｺﾞｼｯｸM" pitchFamily="50" charset="-128"/>
                <a:ea typeface="HGPｺﾞｼｯｸM" pitchFamily="50" charset="-128"/>
              </a:rPr>
              <a:t>   </a:t>
            </a:r>
            <a:r>
              <a:rPr lang="ja-JP" altLang="en-US" sz="1100" dirty="0">
                <a:solidFill>
                  <a:srgbClr val="000000"/>
                </a:solidFill>
                <a:latin typeface="HGPｺﾞｼｯｸM" pitchFamily="50" charset="-128"/>
                <a:ea typeface="HGPｺﾞｼｯｸM" pitchFamily="50" charset="-128"/>
              </a:rPr>
              <a:t>他日常生活上の援助を実施　（昼夜を通じて１人以上の職員を配置）</a:t>
            </a:r>
          </a:p>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利用者の就労先又は日中活動サービス等との連絡調整や余暇活動等の社会生活上の援助を実施</a:t>
            </a:r>
            <a:endParaRPr lang="en-US" altLang="ja-JP" sz="1100" dirty="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短期入所（定員</a:t>
            </a:r>
            <a:r>
              <a:rPr lang="en-US" altLang="ja-JP" sz="1100" dirty="0">
                <a:solidFill>
                  <a:srgbClr val="000000"/>
                </a:solidFill>
                <a:latin typeface="HGPｺﾞｼｯｸM" pitchFamily="50" charset="-128"/>
                <a:ea typeface="HGPｺﾞｼｯｸM" pitchFamily="50" charset="-128"/>
              </a:rPr>
              <a:t>1</a:t>
            </a:r>
            <a:r>
              <a:rPr lang="ja-JP" altLang="en-US" sz="1100" dirty="0">
                <a:solidFill>
                  <a:srgbClr val="000000"/>
                </a:solidFill>
                <a:latin typeface="HGPｺﾞｼｯｸM" pitchFamily="50" charset="-128"/>
                <a:ea typeface="HGPｺﾞｼｯｸM" pitchFamily="50" charset="-128"/>
              </a:rPr>
              <a:t>～</a:t>
            </a:r>
            <a:r>
              <a:rPr lang="en-US" altLang="ja-JP" sz="1100" dirty="0">
                <a:solidFill>
                  <a:srgbClr val="000000"/>
                </a:solidFill>
                <a:latin typeface="HGPｺﾞｼｯｸM" pitchFamily="50" charset="-128"/>
                <a:ea typeface="HGPｺﾞｼｯｸM" pitchFamily="50" charset="-128"/>
              </a:rPr>
              <a:t>5</a:t>
            </a:r>
            <a:r>
              <a:rPr lang="ja-JP" altLang="en-US" sz="1100" dirty="0">
                <a:solidFill>
                  <a:srgbClr val="000000"/>
                </a:solidFill>
                <a:latin typeface="HGPｺﾞｼｯｸM" pitchFamily="50" charset="-128"/>
                <a:ea typeface="HGPｺﾞｼｯｸM" pitchFamily="50" charset="-128"/>
              </a:rPr>
              <a:t>人）を併設し、在宅で生活する障害者の緊急一時的な宿泊の場を提供</a:t>
            </a:r>
          </a:p>
        </p:txBody>
      </p:sp>
      <p:sp>
        <p:nvSpPr>
          <p:cNvPr id="13321" name="Rectangle 4"/>
          <p:cNvSpPr>
            <a:spLocks noChangeArrowheads="1"/>
          </p:cNvSpPr>
          <p:nvPr/>
        </p:nvSpPr>
        <p:spPr bwMode="auto">
          <a:xfrm>
            <a:off x="7041236" y="1835129"/>
            <a:ext cx="2736304" cy="801783"/>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サービス管理責任者　</a:t>
            </a:r>
            <a:r>
              <a:rPr lang="en-US" altLang="ja-JP" sz="1100" dirty="0">
                <a:solidFill>
                  <a:srgbClr val="000000"/>
                </a:solidFill>
                <a:latin typeface="HGPｺﾞｼｯｸM" pitchFamily="50" charset="-128"/>
                <a:ea typeface="HGPｺﾞｼｯｸM" pitchFamily="50" charset="-128"/>
              </a:rPr>
              <a:t>30</a:t>
            </a:r>
            <a:r>
              <a:rPr lang="ja-JP" altLang="en-US" sz="1100" dirty="0">
                <a:solidFill>
                  <a:srgbClr val="000000"/>
                </a:solidFill>
                <a:latin typeface="HGPｺﾞｼｯｸM" pitchFamily="50" charset="-128"/>
                <a:ea typeface="HGPｺﾞｼｯｸM" pitchFamily="50" charset="-128"/>
              </a:rPr>
              <a:t>：１以上</a:t>
            </a:r>
          </a:p>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世話人　５：１以上　（３：１～５：１）</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生活支援員　障害支援区分に応じ</a:t>
            </a:r>
          </a:p>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２</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５：１　～　９：１以上</a:t>
            </a:r>
          </a:p>
        </p:txBody>
      </p:sp>
      <p:sp>
        <p:nvSpPr>
          <p:cNvPr id="13322" name="Text Box 2"/>
          <p:cNvSpPr txBox="1">
            <a:spLocks noChangeArrowheads="1"/>
          </p:cNvSpPr>
          <p:nvPr/>
        </p:nvSpPr>
        <p:spPr bwMode="auto">
          <a:xfrm>
            <a:off x="56456" y="2718306"/>
            <a:ext cx="3477013"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報酬単価（平成</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30</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graphicFrame>
        <p:nvGraphicFramePr>
          <p:cNvPr id="31" name="表 30"/>
          <p:cNvGraphicFramePr>
            <a:graphicFrameLocks noGrp="1"/>
          </p:cNvGraphicFramePr>
          <p:nvPr>
            <p:extLst/>
          </p:nvPr>
        </p:nvGraphicFramePr>
        <p:xfrm>
          <a:off x="182009" y="3056860"/>
          <a:ext cx="9584057" cy="3324468"/>
        </p:xfrm>
        <a:graphic>
          <a:graphicData uri="http://schemas.openxmlformats.org/drawingml/2006/table">
            <a:tbl>
              <a:tblPr>
                <a:tableStyleId>{F5AB1C69-6EDB-4FF4-983F-18BD219EF322}</a:tableStyleId>
              </a:tblPr>
              <a:tblGrid>
                <a:gridCol w="4768720">
                  <a:extLst>
                    <a:ext uri="{9D8B030D-6E8A-4147-A177-3AD203B41FA5}">
                      <a16:colId xmlns:a16="http://schemas.microsoft.com/office/drawing/2014/main" val="20000"/>
                    </a:ext>
                  </a:extLst>
                </a:gridCol>
                <a:gridCol w="4815337">
                  <a:extLst>
                    <a:ext uri="{9D8B030D-6E8A-4147-A177-3AD203B41FA5}">
                      <a16:colId xmlns:a16="http://schemas.microsoft.com/office/drawing/2014/main" val="20001"/>
                    </a:ext>
                  </a:extLst>
                </a:gridCol>
              </a:tblGrid>
              <a:tr h="237510">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292750">
                <a:tc gridSpan="2">
                  <a:txBody>
                    <a:bodyPr/>
                    <a:lstStyle/>
                    <a:p>
                      <a:pPr>
                        <a:defRPr/>
                      </a:pPr>
                      <a:r>
                        <a:rPr lang="ja-JP" altLang="en-US" sz="1100" dirty="0" smtClean="0">
                          <a:solidFill>
                            <a:schemeClr val="accent4"/>
                          </a:solidFill>
                          <a:latin typeface="HGPｺﾞｼｯｸM" pitchFamily="50" charset="-128"/>
                          <a:ea typeface="HGPｺﾞｼｯｸM" pitchFamily="50" charset="-128"/>
                        </a:rPr>
                        <a:t>　世話人３：１、障害支援区分６、日中支援を実施した場合  </a:t>
                      </a:r>
                      <a:r>
                        <a:rPr lang="en-US" altLang="ja-JP" sz="1100" dirty="0" smtClean="0">
                          <a:solidFill>
                            <a:schemeClr val="accent4"/>
                          </a:solidFill>
                          <a:latin typeface="HGPｺﾞｼｯｸM" pitchFamily="50" charset="-128"/>
                          <a:ea typeface="HGPｺﾞｼｯｸM" pitchFamily="50" charset="-128"/>
                        </a:rPr>
                        <a:t>[1,098</a:t>
                      </a:r>
                      <a:r>
                        <a:rPr lang="ja-JP" altLang="en-US" sz="1100" dirty="0" smtClean="0">
                          <a:solidFill>
                            <a:schemeClr val="accent4"/>
                          </a:solidFill>
                          <a:latin typeface="HGPｺﾞｼｯｸM" pitchFamily="50" charset="-128"/>
                          <a:ea typeface="HGPｺﾞｼｯｸM" pitchFamily="50" charset="-128"/>
                        </a:rPr>
                        <a:t>単位</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　</a:t>
                      </a:r>
                      <a:r>
                        <a:rPr lang="ja-JP" altLang="en-US" sz="1100" dirty="0" smtClean="0">
                          <a:solidFill>
                            <a:schemeClr val="tx1"/>
                          </a:solidFill>
                          <a:latin typeface="HGPｺﾞｼｯｸM" pitchFamily="50" charset="-128"/>
                          <a:ea typeface="HGPｺﾞｼｯｸM" pitchFamily="50" charset="-128"/>
                        </a:rPr>
                        <a:t>世話人５：１、障害支援区分１以下、日中活動サービス等を利用した場合　</a:t>
                      </a:r>
                      <a:r>
                        <a:rPr lang="en-US" altLang="ja-JP" sz="1100" dirty="0" smtClean="0">
                          <a:solidFill>
                            <a:schemeClr val="tx1"/>
                          </a:solidFill>
                          <a:latin typeface="HGPｺﾞｼｯｸM" pitchFamily="50" charset="-128"/>
                          <a:ea typeface="HGPｺﾞｼｯｸM" pitchFamily="50" charset="-128"/>
                        </a:rPr>
                        <a:t>[277</a:t>
                      </a:r>
                      <a:r>
                        <a:rPr lang="ja-JP" altLang="en-US" sz="11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endParaRPr lang="en-US" altLang="ja-JP" sz="1100" dirty="0" smtClean="0">
                        <a:solidFill>
                          <a:schemeClr val="accent4"/>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26662">
                <a:tc gridSpan="2">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826894">
                <a:tc>
                  <a:txBody>
                    <a:bodyPr/>
                    <a:lstStyle/>
                    <a:p>
                      <a:r>
                        <a:rPr kumimoji="1" lang="ja-JP" altLang="en-US" sz="1100" b="1" u="sng" dirty="0" smtClean="0">
                          <a:solidFill>
                            <a:schemeClr val="accent4"/>
                          </a:solidFill>
                          <a:latin typeface="HGPｺﾞｼｯｸM" pitchFamily="50" charset="-128"/>
                          <a:ea typeface="HGPｺﾞｼｯｸM" pitchFamily="50" charset="-128"/>
                        </a:rPr>
                        <a:t>夜勤職員加配加算</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基準で定める夜間支援従事者に加え、共同生活住居ごとに、夜間支援従事者</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を</a:t>
                      </a:r>
                      <a:r>
                        <a:rPr kumimoji="1" lang="en-US" altLang="ja-JP" sz="1100" dirty="0" smtClean="0">
                          <a:solidFill>
                            <a:schemeClr val="accent4"/>
                          </a:solidFill>
                          <a:latin typeface="HGPｺﾞｼｯｸM" pitchFamily="50" charset="-128"/>
                          <a:ea typeface="HGPｺﾞｼｯｸM" pitchFamily="50" charset="-128"/>
                        </a:rPr>
                        <a:t>1</a:t>
                      </a:r>
                      <a:r>
                        <a:rPr kumimoji="1" lang="ja-JP" altLang="en-US" sz="1100" dirty="0" smtClean="0">
                          <a:solidFill>
                            <a:schemeClr val="accent4"/>
                          </a:solidFill>
                          <a:latin typeface="HGPｺﾞｼｯｸM" pitchFamily="50" charset="-128"/>
                          <a:ea typeface="HGPｺﾞｼｯｸM" pitchFamily="50" charset="-128"/>
                        </a:rPr>
                        <a:t>以上追加で配置した場合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149</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日中支援加算（</a:t>
                      </a:r>
                      <a:r>
                        <a:rPr kumimoji="1" lang="en-US" altLang="ja-JP" sz="1100" b="1" u="sng" dirty="0" smtClean="0">
                          <a:solidFill>
                            <a:schemeClr val="tx1"/>
                          </a:solidFill>
                          <a:latin typeface="HGPｺﾞｼｯｸM" pitchFamily="50" charset="-128"/>
                          <a:ea typeface="HGPｺﾞｼｯｸM" pitchFamily="50" charset="-128"/>
                        </a:rPr>
                        <a:t>Ⅱ</a:t>
                      </a:r>
                      <a:r>
                        <a:rPr kumimoji="1" lang="ja-JP" altLang="en-US" sz="1100" b="1" u="sng" dirty="0" smtClean="0">
                          <a:solidFill>
                            <a:schemeClr val="tx1"/>
                          </a:solidFill>
                          <a:latin typeface="HGPｺﾞｼｯｸM" pitchFamily="50" charset="-128"/>
                          <a:ea typeface="HGPｺﾞｼｯｸM" pitchFamily="50" charset="-128"/>
                        </a:rPr>
                        <a:t>）</a:t>
                      </a:r>
                      <a:r>
                        <a:rPr kumimoji="1" lang="ja-JP" altLang="en-US" sz="1100" b="1" u="none" dirty="0" smtClean="0">
                          <a:solidFill>
                            <a:schemeClr val="tx1"/>
                          </a:solidFill>
                          <a:latin typeface="HGPｺﾞｼｯｸM" pitchFamily="50" charset="-128"/>
                          <a:ea typeface="HGPｺﾞｼｯｸM" pitchFamily="50" charset="-128"/>
                        </a:rPr>
                        <a:t>　</a:t>
                      </a:r>
                      <a:r>
                        <a:rPr kumimoji="1" lang="en-US" altLang="ja-JP" sz="1050" b="0" u="none" dirty="0" smtClean="0">
                          <a:solidFill>
                            <a:schemeClr val="tx1"/>
                          </a:solidFill>
                          <a:latin typeface="HGPｺﾞｼｯｸM" pitchFamily="50" charset="-128"/>
                          <a:ea typeface="HGPｺﾞｼｯｸM" pitchFamily="50" charset="-128"/>
                        </a:rPr>
                        <a:t>※</a:t>
                      </a:r>
                      <a:r>
                        <a:rPr kumimoji="1" lang="ja-JP" altLang="en-US" sz="1050" b="0" u="none" dirty="0" smtClean="0">
                          <a:solidFill>
                            <a:schemeClr val="tx1"/>
                          </a:solidFill>
                          <a:latin typeface="HGPｺﾞｼｯｸM" pitchFamily="50" charset="-128"/>
                          <a:ea typeface="HGPｺﾞｼｯｸM" pitchFamily="50" charset="-128"/>
                        </a:rPr>
                        <a:t>　障害支援区分２以下の利用者</a:t>
                      </a:r>
                      <a:endParaRPr kumimoji="1" lang="en-US" altLang="ja-JP" sz="1050" b="0" u="none"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利用者が心身の状況等により日中活動サービス等を利用することができないとき</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に、当該利用者に対し、日中に支援を行った場合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270</a:t>
                      </a:r>
                      <a:r>
                        <a:rPr kumimoji="1" lang="ja-JP" altLang="en-US" sz="1100" baseline="0" dirty="0" smtClean="0">
                          <a:solidFill>
                            <a:schemeClr val="accent4"/>
                          </a:solidFill>
                          <a:latin typeface="HGPｺﾞｼｯｸM" pitchFamily="50" charset="-128"/>
                          <a:ea typeface="HGPｺﾞｼｯｸM" pitchFamily="50" charset="-128"/>
                        </a:rPr>
                        <a:t>単位～</a:t>
                      </a:r>
                      <a:r>
                        <a:rPr kumimoji="1" lang="en-US" altLang="ja-JP" sz="1100" baseline="0" dirty="0" smtClean="0">
                          <a:solidFill>
                            <a:schemeClr val="accent4"/>
                          </a:solidFill>
                          <a:latin typeface="HGPｺﾞｼｯｸM" pitchFamily="50" charset="-128"/>
                          <a:ea typeface="HGPｺﾞｼｯｸM" pitchFamily="50" charset="-128"/>
                        </a:rPr>
                        <a:t>135</a:t>
                      </a:r>
                      <a:r>
                        <a:rPr kumimoji="1" lang="ja-JP" altLang="en-US" sz="1100" baseline="0" dirty="0" smtClean="0">
                          <a:solidFill>
                            <a:schemeClr val="accent4"/>
                          </a:solidFill>
                          <a:latin typeface="HGPｺﾞｼｯｸM" pitchFamily="50" charset="-128"/>
                          <a:ea typeface="HGPｺﾞｼｯｸM" pitchFamily="50" charset="-128"/>
                        </a:rPr>
                        <a:t>単位</a:t>
                      </a:r>
                      <a:endParaRPr kumimoji="1" lang="en-US" altLang="ja-JP" sz="1100" b="0" u="none"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64096">
                <a:tc>
                  <a:txBody>
                    <a:bodyPr/>
                    <a:lstStyle/>
                    <a:p>
                      <a:r>
                        <a:rPr kumimoji="1" lang="ja-JP" altLang="en-US" sz="1100" b="1" u="sng" dirty="0" smtClean="0">
                          <a:solidFill>
                            <a:schemeClr val="accent4"/>
                          </a:solidFill>
                          <a:latin typeface="HGPｺﾞｼｯｸM" pitchFamily="50" charset="-128"/>
                          <a:ea typeface="HGPｺﾞｼｯｸM" pitchFamily="50" charset="-128"/>
                        </a:rPr>
                        <a:t>重度障害者支援加算</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区分６であって重度障害者等包括支援の対象者に対して、より手厚いサービス</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を提供するため従業者を加配するとともに、一部の従業者が一定の研修を修了し</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dirty="0" err="1" smtClean="0">
                          <a:solidFill>
                            <a:schemeClr val="accent4"/>
                          </a:solidFill>
                          <a:latin typeface="HGPｺﾞｼｯｸM" pitchFamily="50" charset="-128"/>
                          <a:ea typeface="HGPｺﾞｼｯｸM" pitchFamily="50" charset="-128"/>
                        </a:rPr>
                        <a:t>た</a:t>
                      </a:r>
                      <a:r>
                        <a:rPr kumimoji="1" lang="ja-JP" altLang="en-US" sz="1100" dirty="0" smtClean="0">
                          <a:solidFill>
                            <a:schemeClr val="accent4"/>
                          </a:solidFill>
                          <a:latin typeface="HGPｺﾞｼｯｸM" pitchFamily="50" charset="-128"/>
                          <a:ea typeface="HGPｺﾞｼｯｸM" pitchFamily="50" charset="-128"/>
                        </a:rPr>
                        <a:t>場合　　　　　　　　　　　　　　　　　　　　　　　　　　　　　　　　　　　　　　　</a:t>
                      </a:r>
                      <a:r>
                        <a:rPr kumimoji="1" lang="en-US" altLang="ja-JP" sz="1100" dirty="0" smtClean="0">
                          <a:solidFill>
                            <a:schemeClr val="accent4"/>
                          </a:solidFill>
                          <a:latin typeface="HGPｺﾞｼｯｸM" pitchFamily="50" charset="-128"/>
                          <a:ea typeface="HGPｺﾞｼｯｸM" pitchFamily="50" charset="-128"/>
                        </a:rPr>
                        <a:t>360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dirty="0" smtClean="0">
                          <a:solidFill>
                            <a:schemeClr val="accent4"/>
                          </a:solidFill>
                          <a:latin typeface="HGPｺﾞｼｯｸM" pitchFamily="50" charset="-128"/>
                          <a:ea typeface="HGPｺﾞｼｯｸM" pitchFamily="50" charset="-128"/>
                        </a:rPr>
                        <a:t>看護職員配置加算</a:t>
                      </a:r>
                      <a:endParaRPr kumimoji="1" lang="en-US" altLang="ja-JP" sz="1100" b="1" u="sng"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accent4"/>
                          </a:solidFill>
                          <a:latin typeface="HGPｺﾞｼｯｸM" pitchFamily="50" charset="-128"/>
                          <a:ea typeface="HGPｺﾞｼｯｸM" pitchFamily="50" charset="-128"/>
                        </a:rPr>
                        <a:t>　　基準で定める従事者に加え、看護職員（看護師、准看護師、保健師）を常勤換</a:t>
                      </a:r>
                      <a:endParaRPr kumimoji="1" lang="en-US" altLang="ja-JP" sz="110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accent4"/>
                          </a:solidFill>
                          <a:latin typeface="HGPｺﾞｼｯｸM" pitchFamily="50" charset="-128"/>
                          <a:ea typeface="HGPｺﾞｼｯｸM" pitchFamily="50" charset="-128"/>
                        </a:rPr>
                        <a:t>　算方法で</a:t>
                      </a:r>
                      <a:r>
                        <a:rPr kumimoji="1" lang="en-US" altLang="ja-JP" sz="1100" dirty="0" smtClean="0">
                          <a:solidFill>
                            <a:schemeClr val="accent4"/>
                          </a:solidFill>
                          <a:latin typeface="HGPｺﾞｼｯｸM" pitchFamily="50" charset="-128"/>
                          <a:ea typeface="HGPｺﾞｼｯｸM" pitchFamily="50" charset="-128"/>
                        </a:rPr>
                        <a:t>1</a:t>
                      </a:r>
                      <a:r>
                        <a:rPr kumimoji="1" lang="ja-JP" altLang="en-US" sz="1100" dirty="0" smtClean="0">
                          <a:solidFill>
                            <a:schemeClr val="accent4"/>
                          </a:solidFill>
                          <a:latin typeface="HGPｺﾞｼｯｸM" pitchFamily="50" charset="-128"/>
                          <a:ea typeface="HGPｺﾞｼｯｸM" pitchFamily="50" charset="-128"/>
                        </a:rPr>
                        <a:t>以上配置し、利用者の日常的な健康管理等を実施した場合　</a:t>
                      </a:r>
                      <a:r>
                        <a:rPr kumimoji="1" lang="en-US" altLang="ja-JP" sz="1100" dirty="0" smtClean="0">
                          <a:solidFill>
                            <a:schemeClr val="accent4"/>
                          </a:solidFill>
                          <a:latin typeface="HGPｺﾞｼｯｸM" pitchFamily="50" charset="-128"/>
                          <a:ea typeface="HGPｺﾞｼｯｸM" pitchFamily="50" charset="-128"/>
                        </a:rPr>
                        <a:t>70</a:t>
                      </a:r>
                      <a:r>
                        <a:rPr kumimoji="1" lang="ja-JP" altLang="en-US" sz="1100" dirty="0" smtClean="0">
                          <a:solidFill>
                            <a:schemeClr val="accent4"/>
                          </a:solidFill>
                          <a:latin typeface="HGPｺﾞｼｯｸM" pitchFamily="50" charset="-128"/>
                          <a:ea typeface="HGPｺﾞｼｯｸM" pitchFamily="50" charset="-128"/>
                        </a:rPr>
                        <a:t>単位　　　　　　　　　　　　　　　　　　　　　　　　　　　　　　　　　</a:t>
                      </a:r>
                      <a:r>
                        <a:rPr kumimoji="1" lang="ja-JP" altLang="en-US" sz="1100" baseline="0" dirty="0" smtClean="0">
                          <a:solidFill>
                            <a:schemeClr val="accent4"/>
                          </a:solidFill>
                          <a:latin typeface="HGPｺﾞｼｯｸM" pitchFamily="50" charset="-128"/>
                          <a:ea typeface="HGPｺﾞｼｯｸM" pitchFamily="50" charset="-128"/>
                        </a:rPr>
                        <a:t> </a:t>
                      </a:r>
                      <a:endParaRPr kumimoji="1" lang="en-US" altLang="ja-JP" sz="1100" baseline="0" dirty="0" smtClean="0">
                        <a:solidFill>
                          <a:schemeClr val="accent4"/>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accent4"/>
                          </a:solidFill>
                          <a:latin typeface="HGPｺﾞｼｯｸM" pitchFamily="50" charset="-128"/>
                          <a:ea typeface="HGPｺﾞｼｯｸM" pitchFamily="50" charset="-128"/>
                        </a:rPr>
                        <a:t>　</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92088">
                <a:tc>
                  <a:txBody>
                    <a:bodyPr/>
                    <a:lstStyle/>
                    <a:p>
                      <a:r>
                        <a:rPr kumimoji="1" lang="ja-JP" altLang="en-US" sz="1100" b="1" u="sng" dirty="0" smtClean="0">
                          <a:solidFill>
                            <a:schemeClr val="accent4"/>
                          </a:solidFill>
                          <a:latin typeface="HGPｺﾞｼｯｸM" pitchFamily="50" charset="-128"/>
                          <a:ea typeface="HGPｺﾞｼｯｸM" pitchFamily="50" charset="-128"/>
                        </a:rPr>
                        <a:t>精神障害者地域移行特別加算</a:t>
                      </a:r>
                    </a:p>
                    <a:p>
                      <a:r>
                        <a:rPr kumimoji="1" lang="ja-JP" altLang="en-US" sz="1100" dirty="0" smtClean="0">
                          <a:solidFill>
                            <a:schemeClr val="accent4"/>
                          </a:solidFill>
                          <a:latin typeface="HGPｺﾞｼｯｸM" pitchFamily="50" charset="-128"/>
                          <a:ea typeface="HGPｺﾞｼｯｸM" pitchFamily="50" charset="-128"/>
                        </a:rPr>
                        <a:t>　　精神科病院等に１年以上入院していた精神障害者に対して、地域で生活する</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ために必要な相談援助等を社会福祉士、精神保健福祉士又は公認心理師等が</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強度行動障害者地域移行特別加算</a:t>
                      </a:r>
                    </a:p>
                    <a:p>
                      <a:r>
                        <a:rPr kumimoji="1" lang="ja-JP" altLang="en-US" sz="1100" dirty="0" smtClean="0">
                          <a:solidFill>
                            <a:schemeClr val="accent4"/>
                          </a:solidFill>
                          <a:latin typeface="HGPｺﾞｼｯｸM" pitchFamily="50" charset="-128"/>
                          <a:ea typeface="HGPｺﾞｼｯｸM" pitchFamily="50" charset="-128"/>
                        </a:rPr>
                        <a:t>　　障害者支援施設等に１年以上入所していた強度行動障害を有する者に対して、</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地域で生活するために必要な相談援助等を強度行動障害支援者養成研修修了</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者等が実施した場合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5" name="正方形/長方形 1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共同生活援助（日中サービス支援型）</a:t>
            </a:r>
            <a:endParaRPr kumimoji="1" lang="ja-JP" altLang="en-US" sz="2400" b="1" dirty="0">
              <a:solidFill>
                <a:schemeClr val="tx1"/>
              </a:solidFill>
            </a:endParaRPr>
          </a:p>
        </p:txBody>
      </p:sp>
      <p:grpSp>
        <p:nvGrpSpPr>
          <p:cNvPr id="16"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106</a:t>
            </a:fld>
            <a:endParaRPr lang="en-US" altLang="ja-JP" dirty="0"/>
          </a:p>
        </p:txBody>
      </p:sp>
      <p:sp>
        <p:nvSpPr>
          <p:cNvPr id="21" name="Text Box 2"/>
          <p:cNvSpPr txBox="1">
            <a:spLocks noChangeArrowheads="1"/>
          </p:cNvSpPr>
          <p:nvPr/>
        </p:nvSpPr>
        <p:spPr bwMode="auto">
          <a:xfrm>
            <a:off x="128464" y="6453336"/>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1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57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22" name="Text Box 2"/>
          <p:cNvSpPr txBox="1">
            <a:spLocks noChangeArrowheads="1"/>
          </p:cNvSpPr>
          <p:nvPr/>
        </p:nvSpPr>
        <p:spPr bwMode="auto">
          <a:xfrm>
            <a:off x="4934246" y="6453336"/>
            <a:ext cx="491529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721</a:t>
            </a:r>
            <a:r>
              <a:rPr lang="en-US" altLang="ja-JP" sz="16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Tree>
    <p:extLst>
      <p:ext uri="{BB962C8B-B14F-4D97-AF65-F5344CB8AC3E}">
        <p14:creationId xmlns:p14="http://schemas.microsoft.com/office/powerpoint/2010/main" val="108126301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817783"/>
            <a:ext cx="431800" cy="233892"/>
          </a:xfrm>
          <a:prstGeom prst="rect">
            <a:avLst/>
          </a:prstGeom>
          <a:noFill/>
          <a:ln w="9525">
            <a:noFill/>
            <a:miter lim="800000"/>
            <a:headEnd/>
            <a:tailEnd/>
          </a:ln>
        </p:spPr>
        <p:txBody>
          <a:bodyPr wrap="none" anchor="ctr"/>
          <a:lstStyle/>
          <a:p>
            <a:pPr algn="ctr" fontAlgn="base">
              <a:spcBef>
                <a:spcPct val="0"/>
              </a:spcBef>
              <a:spcAft>
                <a:spcPct val="0"/>
              </a:spcAft>
            </a:pPr>
            <a:r>
              <a:rPr lang="ja-JP" altLang="en-US" sz="1000">
                <a:solidFill>
                  <a:srgbClr val="000000"/>
                </a:solidFill>
              </a:rPr>
              <a:t>～</a:t>
            </a:r>
          </a:p>
        </p:txBody>
      </p:sp>
      <p:sp>
        <p:nvSpPr>
          <p:cNvPr id="20484" name="Text Box 2"/>
          <p:cNvSpPr txBox="1">
            <a:spLocks noChangeArrowheads="1"/>
          </p:cNvSpPr>
          <p:nvPr/>
        </p:nvSpPr>
        <p:spPr bwMode="auto">
          <a:xfrm>
            <a:off x="-15552" y="548680"/>
            <a:ext cx="1728192"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20485" name="Text Box 2"/>
          <p:cNvSpPr txBox="1">
            <a:spLocks noChangeArrowheads="1"/>
          </p:cNvSpPr>
          <p:nvPr/>
        </p:nvSpPr>
        <p:spPr bwMode="auto">
          <a:xfrm>
            <a:off x="-15552" y="1540695"/>
            <a:ext cx="2520280" cy="338138"/>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20486" name="Text Box 2"/>
          <p:cNvSpPr txBox="1">
            <a:spLocks noChangeArrowheads="1"/>
          </p:cNvSpPr>
          <p:nvPr/>
        </p:nvSpPr>
        <p:spPr bwMode="auto">
          <a:xfrm>
            <a:off x="6625869" y="1540695"/>
            <a:ext cx="2143555" cy="338138"/>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7" name="正方形/長方形 26"/>
          <p:cNvSpPr/>
          <p:nvPr/>
        </p:nvSpPr>
        <p:spPr>
          <a:xfrm>
            <a:off x="128464" y="901412"/>
            <a:ext cx="9649072" cy="528929"/>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地域</a:t>
            </a:r>
            <a:r>
              <a:rPr lang="ja-JP" altLang="en-US" sz="1200" dirty="0">
                <a:solidFill>
                  <a:srgbClr val="000000"/>
                </a:solidFill>
                <a:latin typeface="HGPｺﾞｼｯｸM" pitchFamily="50" charset="-128"/>
                <a:ea typeface="HGPｺﾞｼｯｸM" pitchFamily="50" charset="-128"/>
              </a:rPr>
              <a:t>において自立した日常生活を営む上で、相談等の日常生活上の援助を必要とする障害者（身体障害者にあっては、</a:t>
            </a:r>
            <a:r>
              <a:rPr lang="en-US" altLang="ja-JP" sz="1200" dirty="0">
                <a:solidFill>
                  <a:srgbClr val="000000"/>
                </a:solidFill>
                <a:latin typeface="HGPｺﾞｼｯｸM" pitchFamily="50" charset="-128"/>
                <a:ea typeface="HGPｺﾞｼｯｸM" pitchFamily="50" charset="-128"/>
              </a:rPr>
              <a:t>65</a:t>
            </a:r>
            <a:r>
              <a:rPr lang="ja-JP" altLang="en-US" sz="1200" dirty="0">
                <a:solidFill>
                  <a:srgbClr val="000000"/>
                </a:solidFill>
                <a:latin typeface="HGPｺﾞｼｯｸM" pitchFamily="50" charset="-128"/>
                <a:ea typeface="HGPｺﾞｼｯｸM" pitchFamily="50" charset="-128"/>
              </a:rPr>
              <a:t>歳未満の者又は</a:t>
            </a:r>
            <a:r>
              <a:rPr lang="en-US" altLang="ja-JP" sz="1200" dirty="0">
                <a:solidFill>
                  <a:srgbClr val="000000"/>
                </a:solidFill>
                <a:latin typeface="HGPｺﾞｼｯｸM" pitchFamily="50" charset="-128"/>
                <a:ea typeface="HGPｺﾞｼｯｸM" pitchFamily="50" charset="-128"/>
              </a:rPr>
              <a:t>65</a:t>
            </a:r>
            <a:r>
              <a:rPr lang="ja-JP" altLang="en-US" sz="1200" dirty="0">
                <a:solidFill>
                  <a:srgbClr val="000000"/>
                </a:solidFill>
                <a:latin typeface="HGPｺﾞｼｯｸM" pitchFamily="50" charset="-128"/>
                <a:ea typeface="HGPｺﾞｼｯｸM" pitchFamily="50" charset="-128"/>
              </a:rPr>
              <a:t>歳</a:t>
            </a:r>
            <a:r>
              <a:rPr lang="ja-JP" altLang="en-US" sz="1200" dirty="0" smtClean="0">
                <a:solidFill>
                  <a:srgbClr val="000000"/>
                </a:solidFill>
                <a:latin typeface="HGPｺﾞｼｯｸM" pitchFamily="50" charset="-128"/>
                <a:ea typeface="HGPｺﾞｼｯｸM" pitchFamily="50" charset="-128"/>
              </a:rPr>
              <a:t>に　</a:t>
            </a:r>
            <a:endParaRPr lang="en-US" altLang="ja-JP" sz="1200" dirty="0" smtClean="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達する</a:t>
            </a:r>
            <a:r>
              <a:rPr lang="ja-JP" altLang="en-US" sz="1200" dirty="0">
                <a:solidFill>
                  <a:srgbClr val="000000"/>
                </a:solidFill>
                <a:latin typeface="HGPｺﾞｼｯｸM" pitchFamily="50" charset="-128"/>
                <a:ea typeface="HGPｺﾞｼｯｸM" pitchFamily="50" charset="-128"/>
              </a:rPr>
              <a:t>日の前日までに障害福祉サービス若しくはこれに準ずるものを利用したことがある者に限る。）</a:t>
            </a:r>
            <a:endParaRPr lang="en-US" altLang="ja-JP" sz="1200" dirty="0">
              <a:solidFill>
                <a:srgbClr val="000000"/>
              </a:solidFill>
              <a:latin typeface="HGPｺﾞｼｯｸM" pitchFamily="50" charset="-128"/>
              <a:ea typeface="HGPｺﾞｼｯｸM" pitchFamily="50" charset="-128"/>
            </a:endParaRPr>
          </a:p>
        </p:txBody>
      </p:sp>
      <p:sp>
        <p:nvSpPr>
          <p:cNvPr id="20488" name="Rectangle 4"/>
          <p:cNvSpPr>
            <a:spLocks noChangeArrowheads="1"/>
          </p:cNvSpPr>
          <p:nvPr/>
        </p:nvSpPr>
        <p:spPr bwMode="auto">
          <a:xfrm>
            <a:off x="128464" y="1878835"/>
            <a:ext cx="6624736" cy="830085"/>
          </a:xfrm>
          <a:prstGeom prst="rect">
            <a:avLst/>
          </a:prstGeom>
          <a:solidFill>
            <a:srgbClr val="9EF9FE">
              <a:alpha val="49803"/>
            </a:srgbClr>
          </a:solidFill>
          <a:ln w="3175" algn="ctr">
            <a:solidFill>
              <a:schemeClr val="tx1"/>
            </a:solidFill>
            <a:miter lim="800000"/>
            <a:headEnd/>
            <a:tailEnd/>
          </a:ln>
        </p:spPr>
        <p:txBody>
          <a:bodyPr anchor="ctr"/>
          <a:lstStyle/>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主として夜間において、共同生活を営むべき住居における相談その他日常生活上の援助を実施</a:t>
            </a:r>
            <a:endParaRPr lang="en-US" altLang="ja-JP" sz="1100" dirty="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利用者の状態に応じて、入浴、排せつ又は食事の介護その他日常生活上の援助を実施（外部の</a:t>
            </a:r>
            <a:r>
              <a:rPr lang="ja-JP" altLang="en-US" sz="1100" dirty="0" smtClean="0">
                <a:solidFill>
                  <a:srgbClr val="000000"/>
                </a:solidFill>
                <a:latin typeface="HGPｺﾞｼｯｸM" pitchFamily="50" charset="-128"/>
                <a:ea typeface="HGPｺﾞｼｯｸM" pitchFamily="50" charset="-128"/>
              </a:rPr>
              <a:t>居宅介護事</a:t>
            </a:r>
            <a:endParaRPr lang="en-US" altLang="ja-JP" sz="1100" dirty="0" smtClean="0">
              <a:solidFill>
                <a:srgbClr val="000000"/>
              </a:solidFill>
              <a:latin typeface="HGPｺﾞｼｯｸM" pitchFamily="50" charset="-128"/>
              <a:ea typeface="HGPｺﾞｼｯｸM" pitchFamily="50" charset="-128"/>
            </a:endParaRPr>
          </a:p>
          <a:p>
            <a:pPr marL="85725" indent="-85725" fontAlgn="base">
              <a:spcBef>
                <a:spcPct val="0"/>
              </a:spcBef>
              <a:spcAft>
                <a:spcPct val="0"/>
              </a:spcAft>
            </a:pPr>
            <a:r>
              <a:rPr lang="en-US" altLang="ja-JP"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業所</a:t>
            </a:r>
            <a:r>
              <a:rPr lang="ja-JP" altLang="en-US" sz="1100" dirty="0">
                <a:solidFill>
                  <a:srgbClr val="000000"/>
                </a:solidFill>
                <a:latin typeface="HGPｺﾞｼｯｸM" pitchFamily="50" charset="-128"/>
                <a:ea typeface="HGPｺﾞｼｯｸM" pitchFamily="50" charset="-128"/>
              </a:rPr>
              <a:t>に委託）</a:t>
            </a:r>
          </a:p>
          <a:p>
            <a:pPr marL="85725" indent="-85725"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利用者の就労先又は日中活動サービス等との連絡調整や余暇活動等の社会生活上の援助を実施</a:t>
            </a:r>
            <a:endParaRPr lang="en-US" altLang="ja-JP" sz="1100" dirty="0">
              <a:solidFill>
                <a:srgbClr val="000000"/>
              </a:solidFill>
              <a:latin typeface="HGPｺﾞｼｯｸM" panose="020B0600000000000000" pitchFamily="50" charset="-128"/>
              <a:ea typeface="HGPｺﾞｼｯｸM" panose="020B0600000000000000" pitchFamily="50" charset="-128"/>
            </a:endParaRPr>
          </a:p>
        </p:txBody>
      </p:sp>
      <p:sp>
        <p:nvSpPr>
          <p:cNvPr id="20489" name="Rectangle 4"/>
          <p:cNvSpPr>
            <a:spLocks noChangeArrowheads="1"/>
          </p:cNvSpPr>
          <p:nvPr/>
        </p:nvSpPr>
        <p:spPr bwMode="auto">
          <a:xfrm>
            <a:off x="6841332" y="1856971"/>
            <a:ext cx="2936204" cy="830085"/>
          </a:xfrm>
          <a:prstGeom prst="rect">
            <a:avLst/>
          </a:prstGeom>
          <a:solidFill>
            <a:srgbClr val="9EF9FE">
              <a:alpha val="49803"/>
            </a:srgbClr>
          </a:solidFill>
          <a:ln w="3175" algn="ctr">
            <a:solidFill>
              <a:schemeClr val="tx1"/>
            </a:solidFill>
            <a:miter lim="800000"/>
            <a:headEnd/>
            <a:tailEnd/>
          </a:ln>
        </p:spPr>
        <p:txBody>
          <a:bodyPr rIns="36000" anchor="ctr"/>
          <a:lstStyle/>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サービス管理責任者　</a:t>
            </a:r>
            <a:r>
              <a:rPr lang="en-US" altLang="ja-JP" sz="1100" dirty="0">
                <a:solidFill>
                  <a:srgbClr val="000000"/>
                </a:solidFill>
                <a:latin typeface="HGPｺﾞｼｯｸM" pitchFamily="50" charset="-128"/>
                <a:ea typeface="HGPｺﾞｼｯｸM" pitchFamily="50" charset="-128"/>
              </a:rPr>
              <a:t>30</a:t>
            </a:r>
            <a:r>
              <a:rPr lang="ja-JP" altLang="en-US" sz="1100" dirty="0">
                <a:solidFill>
                  <a:srgbClr val="000000"/>
                </a:solidFill>
                <a:latin typeface="HGPｺﾞｼｯｸM" pitchFamily="50" charset="-128"/>
                <a:ea typeface="HGPｺﾞｼｯｸM" pitchFamily="50" charset="-128"/>
              </a:rPr>
              <a:t>：１以上</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世話人　６：１以上（当面は</a:t>
            </a:r>
            <a:r>
              <a:rPr lang="en-US" altLang="ja-JP" sz="1100" dirty="0">
                <a:solidFill>
                  <a:srgbClr val="000000"/>
                </a:solidFill>
                <a:latin typeface="HGPｺﾞｼｯｸM" pitchFamily="50" charset="-128"/>
                <a:ea typeface="HGPｺﾞｼｯｸM" pitchFamily="50" charset="-128"/>
              </a:rPr>
              <a:t>10</a:t>
            </a:r>
            <a:r>
              <a:rPr lang="ja-JP" altLang="en-US" sz="1100" dirty="0">
                <a:solidFill>
                  <a:srgbClr val="000000"/>
                </a:solidFill>
                <a:latin typeface="HGPｺﾞｼｯｸM" pitchFamily="50" charset="-128"/>
                <a:ea typeface="HGPｺﾞｼｯｸM" pitchFamily="50" charset="-128"/>
              </a:rPr>
              <a:t>：１以上）</a:t>
            </a:r>
            <a:endParaRPr lang="en-US" altLang="ja-JP" sz="1100" dirty="0">
              <a:solidFill>
                <a:srgbClr val="000000"/>
              </a:solidFill>
              <a:latin typeface="HGPｺﾞｼｯｸM" pitchFamily="50" charset="-128"/>
              <a:ea typeface="HGPｺﾞｼｯｸM" pitchFamily="50" charset="-128"/>
            </a:endParaRPr>
          </a:p>
          <a:p>
            <a:pPr algn="r" fontAlgn="base">
              <a:spcBef>
                <a:spcPct val="0"/>
              </a:spcBef>
              <a:spcAft>
                <a:spcPct val="0"/>
              </a:spcAft>
            </a:pPr>
            <a:r>
              <a:rPr lang="ja-JP" altLang="en-US" sz="1100" dirty="0">
                <a:solidFill>
                  <a:srgbClr val="000000"/>
                </a:solidFill>
                <a:latin typeface="HGPｺﾞｼｯｸM" pitchFamily="50" charset="-128"/>
                <a:ea typeface="HGPｺﾞｼｯｸM" pitchFamily="50" charset="-128"/>
              </a:rPr>
              <a:t>　（４：１～６：１、</a:t>
            </a:r>
            <a:r>
              <a:rPr lang="en-US" altLang="ja-JP" sz="1100" dirty="0">
                <a:solidFill>
                  <a:srgbClr val="000000"/>
                </a:solidFill>
                <a:latin typeface="HGPｺﾞｼｯｸM" pitchFamily="50" charset="-128"/>
                <a:ea typeface="HGPｺﾞｼｯｸM" pitchFamily="50" charset="-128"/>
              </a:rPr>
              <a:t>10</a:t>
            </a:r>
            <a:r>
              <a:rPr lang="ja-JP" altLang="en-US" sz="1100" dirty="0">
                <a:solidFill>
                  <a:srgbClr val="000000"/>
                </a:solidFill>
                <a:latin typeface="HGPｺﾞｼｯｸM" pitchFamily="50" charset="-128"/>
                <a:ea typeface="HGPｺﾞｼｯｸM" pitchFamily="50" charset="-128"/>
              </a:rPr>
              <a:t>：１）</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pP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　介護</a:t>
            </a:r>
            <a:r>
              <a:rPr lang="ja-JP" altLang="en-US" sz="1100" dirty="0">
                <a:solidFill>
                  <a:srgbClr val="000000"/>
                </a:solidFill>
                <a:latin typeface="HGPｺﾞｼｯｸM" pitchFamily="50" charset="-128"/>
                <a:ea typeface="HGPｺﾞｼｯｸM" pitchFamily="50" charset="-128"/>
              </a:rPr>
              <a:t>の提供は受託居宅介護事業所が行う</a:t>
            </a:r>
            <a:endParaRPr lang="en-US" altLang="ja-JP" sz="1100" dirty="0">
              <a:solidFill>
                <a:srgbClr val="000000"/>
              </a:solidFill>
              <a:latin typeface="HGPｺﾞｼｯｸM" pitchFamily="50" charset="-128"/>
              <a:ea typeface="HGPｺﾞｼｯｸM" pitchFamily="50" charset="-128"/>
            </a:endParaRPr>
          </a:p>
        </p:txBody>
      </p:sp>
      <p:sp>
        <p:nvSpPr>
          <p:cNvPr id="20490" name="Text Box 2"/>
          <p:cNvSpPr txBox="1">
            <a:spLocks noChangeArrowheads="1"/>
          </p:cNvSpPr>
          <p:nvPr/>
        </p:nvSpPr>
        <p:spPr bwMode="auto">
          <a:xfrm>
            <a:off x="-15552" y="2813826"/>
            <a:ext cx="3579115"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報酬単価</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（平成</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30</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20507" name="Text Box 2"/>
          <p:cNvSpPr txBox="1">
            <a:spLocks noChangeArrowheads="1"/>
          </p:cNvSpPr>
          <p:nvPr/>
        </p:nvSpPr>
        <p:spPr bwMode="auto">
          <a:xfrm>
            <a:off x="16148" y="6402814"/>
            <a:ext cx="5152876"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1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1,387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dirty="0">
              <a:solidFill>
                <a:srgbClr val="000000"/>
              </a:solidFill>
              <a:latin typeface="HGPｺﾞｼｯｸM" pitchFamily="50" charset="-128"/>
              <a:ea typeface="HGPｺﾞｼｯｸM" pitchFamily="50" charset="-128"/>
            </a:endParaRPr>
          </a:p>
        </p:txBody>
      </p:sp>
      <p:sp>
        <p:nvSpPr>
          <p:cNvPr id="20508" name="Text Box 2"/>
          <p:cNvSpPr txBox="1">
            <a:spLocks noChangeArrowheads="1"/>
          </p:cNvSpPr>
          <p:nvPr/>
        </p:nvSpPr>
        <p:spPr bwMode="auto">
          <a:xfrm>
            <a:off x="5025008" y="6402814"/>
            <a:ext cx="5184576"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1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16,113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graphicFrame>
        <p:nvGraphicFramePr>
          <p:cNvPr id="15" name="表 14"/>
          <p:cNvGraphicFramePr>
            <a:graphicFrameLocks noGrp="1"/>
          </p:cNvGraphicFramePr>
          <p:nvPr>
            <p:extLst/>
          </p:nvPr>
        </p:nvGraphicFramePr>
        <p:xfrm>
          <a:off x="128464" y="3228364"/>
          <a:ext cx="9649072" cy="3152964"/>
        </p:xfrm>
        <a:graphic>
          <a:graphicData uri="http://schemas.openxmlformats.org/drawingml/2006/table">
            <a:tbl>
              <a:tblPr>
                <a:tableStyleId>{F5AB1C69-6EDB-4FF4-983F-18BD219EF322}</a:tableStyleId>
              </a:tblPr>
              <a:tblGrid>
                <a:gridCol w="4824536">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tblGrid>
              <a:tr h="314605">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495100">
                <a:tc gridSpan="2">
                  <a:txBody>
                    <a:bodyPr/>
                    <a:lstStyle/>
                    <a:p>
                      <a:pPr>
                        <a:defRPr/>
                      </a:pPr>
                      <a:r>
                        <a:rPr lang="ja-JP" altLang="en-US" sz="1100" dirty="0" smtClean="0">
                          <a:solidFill>
                            <a:schemeClr val="accent4"/>
                          </a:solidFill>
                          <a:latin typeface="HGPｺﾞｼｯｸM" pitchFamily="50" charset="-128"/>
                          <a:ea typeface="HGPｺﾞｼｯｸM" pitchFamily="50" charset="-128"/>
                        </a:rPr>
                        <a:t>世話人　４：１　</a:t>
                      </a:r>
                      <a:r>
                        <a:rPr lang="en-US" altLang="ja-JP" sz="1100" dirty="0" smtClean="0">
                          <a:solidFill>
                            <a:schemeClr val="accent4"/>
                          </a:solidFill>
                          <a:latin typeface="HGPｺﾞｼｯｸM" pitchFamily="50" charset="-128"/>
                          <a:ea typeface="HGPｺﾞｼｯｸM" pitchFamily="50" charset="-128"/>
                        </a:rPr>
                        <a:t>[242</a:t>
                      </a:r>
                      <a:r>
                        <a:rPr lang="ja-JP" altLang="en-US" sz="1100" dirty="0" smtClean="0">
                          <a:solidFill>
                            <a:schemeClr val="accent4"/>
                          </a:solidFill>
                          <a:latin typeface="HGPｺﾞｼｯｸM" pitchFamily="50" charset="-128"/>
                          <a:ea typeface="HGPｺﾞｼｯｸM" pitchFamily="50" charset="-128"/>
                        </a:rPr>
                        <a:t>単位</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 　　世話人</a:t>
                      </a:r>
                      <a:r>
                        <a:rPr lang="en-US" altLang="ja-JP" sz="1100" dirty="0" smtClean="0">
                          <a:solidFill>
                            <a:schemeClr val="accent4"/>
                          </a:solidFill>
                          <a:latin typeface="HGPｺﾞｼｯｸM" pitchFamily="50" charset="-128"/>
                          <a:ea typeface="HGPｺﾞｼｯｸM" pitchFamily="50" charset="-128"/>
                        </a:rPr>
                        <a:t>10</a:t>
                      </a:r>
                      <a:r>
                        <a:rPr lang="ja-JP" altLang="en-US" sz="1100" dirty="0" smtClean="0">
                          <a:solidFill>
                            <a:schemeClr val="accent4"/>
                          </a:solidFill>
                          <a:latin typeface="HGPｺﾞｼｯｸM" pitchFamily="50" charset="-128"/>
                          <a:ea typeface="HGPｺﾞｼｯｸM" pitchFamily="50" charset="-128"/>
                        </a:rPr>
                        <a:t>：１　</a:t>
                      </a:r>
                      <a:r>
                        <a:rPr lang="en-US" altLang="ja-JP" sz="1100" dirty="0" smtClean="0">
                          <a:solidFill>
                            <a:schemeClr val="accent4"/>
                          </a:solidFill>
                          <a:latin typeface="HGPｺﾞｼｯｸM" pitchFamily="50" charset="-128"/>
                          <a:ea typeface="HGPｺﾞｼｯｸM" pitchFamily="50" charset="-128"/>
                        </a:rPr>
                        <a:t>[113</a:t>
                      </a:r>
                      <a:r>
                        <a:rPr lang="ja-JP" altLang="en-US" sz="1100" dirty="0" smtClean="0">
                          <a:solidFill>
                            <a:schemeClr val="accent4"/>
                          </a:solidFill>
                          <a:latin typeface="HGPｺﾞｼｯｸM" pitchFamily="50" charset="-128"/>
                          <a:ea typeface="HGPｺﾞｼｯｸM" pitchFamily="50" charset="-128"/>
                        </a:rPr>
                        <a:t>単位</a:t>
                      </a:r>
                      <a:r>
                        <a:rPr lang="en-US" altLang="ja-JP" sz="110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　　　　　　　　　　　</a:t>
                      </a:r>
                      <a:endParaRPr lang="en-US" altLang="ja-JP" sz="1100" dirty="0" smtClean="0">
                        <a:solidFill>
                          <a:schemeClr val="accent4"/>
                        </a:solidFill>
                        <a:latin typeface="HGPｺﾞｼｯｸM" pitchFamily="50" charset="-128"/>
                        <a:ea typeface="HGPｺﾞｼｯｸM" pitchFamily="50" charset="-128"/>
                      </a:endParaRPr>
                    </a:p>
                    <a:p>
                      <a:pPr>
                        <a:defRPr/>
                      </a:pP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利用者に対し受託居宅介護サービスを行った場合は、サービスに要する標準的な時間に応じて受託介護サービス費を併せて算定　［</a:t>
                      </a:r>
                      <a:r>
                        <a:rPr lang="en-US" altLang="ja-JP" sz="1100" dirty="0" smtClean="0">
                          <a:solidFill>
                            <a:schemeClr val="accent4"/>
                          </a:solidFill>
                          <a:latin typeface="HGPｺﾞｼｯｸM" pitchFamily="50" charset="-128"/>
                          <a:ea typeface="HGPｺﾞｼｯｸM" pitchFamily="50" charset="-128"/>
                        </a:rPr>
                        <a:t>95</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314605">
                <a:tc gridSpan="2">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891182">
                <a:tc>
                  <a:txBody>
                    <a:bodyPr/>
                    <a:lstStyle/>
                    <a:p>
                      <a:r>
                        <a:rPr kumimoji="1" lang="ja-JP" altLang="en-US" sz="1100" b="1" u="sng" dirty="0" smtClean="0">
                          <a:solidFill>
                            <a:schemeClr val="accent4"/>
                          </a:solidFill>
                          <a:latin typeface="HGPｺﾞｼｯｸM" pitchFamily="50" charset="-128"/>
                          <a:ea typeface="HGPｺﾞｼｯｸM" pitchFamily="50" charset="-128"/>
                        </a:rPr>
                        <a:t>夜間支援体制加算（</a:t>
                      </a:r>
                      <a:r>
                        <a:rPr kumimoji="1" lang="en-US" altLang="ja-JP" sz="1100" b="1" u="sng" dirty="0" smtClean="0">
                          <a:solidFill>
                            <a:schemeClr val="accent4"/>
                          </a:solidFill>
                          <a:latin typeface="HGPｺﾞｼｯｸM" pitchFamily="50" charset="-128"/>
                          <a:ea typeface="HGPｺﾞｼｯｸM" pitchFamily="50" charset="-128"/>
                        </a:rPr>
                        <a:t>Ⅰ</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Ⅱ</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Ⅲ</a:t>
                      </a:r>
                      <a:r>
                        <a:rPr kumimoji="1" lang="ja-JP" altLang="en-US" sz="1100" b="1" u="sng" dirty="0" smtClean="0">
                          <a:solidFill>
                            <a:schemeClr val="accent4"/>
                          </a:solidFill>
                          <a:latin typeface="HGPｺﾞｼｯｸM" pitchFamily="50" charset="-128"/>
                          <a:ea typeface="HGPｺﾞｼｯｸM" pitchFamily="50" charset="-128"/>
                        </a:rPr>
                        <a:t>）</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夜勤を配置し、利用者に対して夜間に介護等を行うための体制等を確保す</a:t>
                      </a:r>
                      <a:endParaRPr kumimoji="1" lang="en-US" altLang="ja-JP" sz="1100" dirty="0" smtClean="0">
                        <a:solidFill>
                          <a:schemeClr val="accent4"/>
                        </a:solidFill>
                        <a:latin typeface="HGPｺﾞｼｯｸM" pitchFamily="50" charset="-128"/>
                        <a:ea typeface="HGPｺﾞｼｯｸM" pitchFamily="50" charset="-128"/>
                      </a:endParaRPr>
                    </a:p>
                    <a:p>
                      <a:r>
                        <a:rPr kumimoji="1" lang="en-US" altLang="ja-JP" sz="110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る場合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672</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54</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a:t>
                      </a:r>
                      <a:r>
                        <a:rPr kumimoji="1" lang="en-US" altLang="ja-JP" sz="1100" baseline="0" dirty="0" smtClean="0">
                          <a:solidFill>
                            <a:schemeClr val="accent4"/>
                          </a:solidFill>
                          <a:latin typeface="HGPｺﾞｼｯｸM" pitchFamily="50" charset="-128"/>
                          <a:ea typeface="HGPｺﾞｼｯｸM" pitchFamily="50" charset="-128"/>
                        </a:rPr>
                        <a:t>Ⅱ</a:t>
                      </a:r>
                      <a:r>
                        <a:rPr kumimoji="1" lang="ja-JP" altLang="en-US" sz="1100" baseline="0" dirty="0" smtClean="0">
                          <a:solidFill>
                            <a:schemeClr val="accent4"/>
                          </a:solidFill>
                          <a:latin typeface="HGPｺﾞｼｯｸM" pitchFamily="50" charset="-128"/>
                          <a:ea typeface="HGPｺﾞｼｯｸM" pitchFamily="50" charset="-128"/>
                        </a:rPr>
                        <a:t>） 宿直を配置し、利用者に対して夜間に居室の巡回や緊急時の支援等を行う</a:t>
                      </a:r>
                      <a:endParaRPr kumimoji="1" lang="en-US" altLang="ja-JP" sz="1100" baseline="0" dirty="0" smtClean="0">
                        <a:solidFill>
                          <a:schemeClr val="accent4"/>
                        </a:solidFill>
                        <a:latin typeface="HGPｺﾞｼｯｸM" pitchFamily="50" charset="-128"/>
                        <a:ea typeface="HGPｺﾞｼｯｸM" pitchFamily="50" charset="-128"/>
                      </a:endParaRPr>
                    </a:p>
                    <a:p>
                      <a:pPr marL="266700" indent="-266700"/>
                      <a:r>
                        <a:rPr kumimoji="1" lang="en-US" altLang="ja-JP" sz="1100" baseline="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ための体制を確保する場合　　　　　               　　　 　　</a:t>
                      </a:r>
                      <a:r>
                        <a:rPr kumimoji="1" lang="en-US" altLang="ja-JP" sz="1100" baseline="0" dirty="0" smtClean="0">
                          <a:solidFill>
                            <a:schemeClr val="accent4"/>
                          </a:solidFill>
                          <a:latin typeface="HGPｺﾞｼｯｸM" pitchFamily="50" charset="-128"/>
                          <a:ea typeface="HGPｺﾞｼｯｸM" pitchFamily="50" charset="-128"/>
                        </a:rPr>
                        <a:t>112</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18</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Ⅲ</a:t>
                      </a:r>
                      <a:r>
                        <a:rPr kumimoji="1" lang="ja-JP" altLang="en-US" sz="1100" dirty="0" smtClean="0">
                          <a:solidFill>
                            <a:schemeClr val="accent4"/>
                          </a:solidFill>
                          <a:latin typeface="HGPｺﾞｼｯｸM" pitchFamily="50" charset="-128"/>
                          <a:ea typeface="HGPｺﾞｼｯｸM" pitchFamily="50" charset="-128"/>
                        </a:rPr>
                        <a:t>）</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夜間及び深夜の時間帯において、利用者の緊急事態等に対応するための</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en-US" altLang="ja-JP" sz="110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常時の連絡体制又は防災体制を確保する場合               　</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5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10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日中支援加算</a:t>
                      </a:r>
                      <a:endParaRPr kumimoji="1" lang="en-US" altLang="ja-JP" sz="1100" b="1" u="sng"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高齢又は重度（</a:t>
                      </a:r>
                      <a:r>
                        <a:rPr kumimoji="1" lang="en-US" altLang="ja-JP" sz="1100" dirty="0" smtClean="0">
                          <a:solidFill>
                            <a:schemeClr val="accent4"/>
                          </a:solidFill>
                          <a:latin typeface="HGPｺﾞｼｯｸM" pitchFamily="50" charset="-128"/>
                          <a:ea typeface="HGPｺﾞｼｯｸM" pitchFamily="50" charset="-128"/>
                        </a:rPr>
                        <a:t>65</a:t>
                      </a:r>
                      <a:r>
                        <a:rPr kumimoji="1" lang="ja-JP" altLang="en-US" sz="1100" dirty="0" smtClean="0">
                          <a:solidFill>
                            <a:schemeClr val="accent4"/>
                          </a:solidFill>
                          <a:latin typeface="HGPｺﾞｼｯｸM" pitchFamily="50" charset="-128"/>
                          <a:ea typeface="HGPｺﾞｼｯｸM" pitchFamily="50" charset="-128"/>
                        </a:rPr>
                        <a:t>歳以上又は障害支援区分</a:t>
                      </a:r>
                      <a:r>
                        <a:rPr kumimoji="1" lang="en-US" altLang="ja-JP" sz="1100" dirty="0" smtClean="0">
                          <a:solidFill>
                            <a:schemeClr val="accent4"/>
                          </a:solidFill>
                          <a:latin typeface="HGPｺﾞｼｯｸM" pitchFamily="50" charset="-128"/>
                          <a:ea typeface="HGPｺﾞｼｯｸM" pitchFamily="50" charset="-128"/>
                        </a:rPr>
                        <a:t>4</a:t>
                      </a:r>
                      <a:r>
                        <a:rPr kumimoji="1" lang="ja-JP" altLang="en-US" sz="1100" dirty="0" smtClean="0">
                          <a:solidFill>
                            <a:schemeClr val="accent4"/>
                          </a:solidFill>
                          <a:latin typeface="HGPｺﾞｼｯｸM" pitchFamily="50" charset="-128"/>
                          <a:ea typeface="HGPｺﾞｼｯｸM" pitchFamily="50" charset="-128"/>
                        </a:rPr>
                        <a:t>以上）の利用者が住居の外</a:t>
                      </a:r>
                      <a:endParaRPr kumimoji="1" lang="en-US" altLang="ja-JP" sz="1100" dirty="0" smtClean="0">
                        <a:solidFill>
                          <a:schemeClr val="accent4"/>
                        </a:solidFill>
                        <a:latin typeface="HGPｺﾞｼｯｸM" pitchFamily="50" charset="-128"/>
                        <a:ea typeface="HGPｺﾞｼｯｸM" pitchFamily="50" charset="-128"/>
                      </a:endParaRPr>
                    </a:p>
                    <a:p>
                      <a:r>
                        <a:rPr kumimoji="1" lang="en-US" altLang="ja-JP" sz="110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で過ごすことが困難であるときに、当該利用者に対して日中に支援を行った</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場合　　　　　　　　　　　　　　　　　　　　　　　　           　　</a:t>
                      </a:r>
                      <a:r>
                        <a:rPr kumimoji="1" lang="en-US" altLang="ja-JP" sz="1100" dirty="0" smtClean="0">
                          <a:solidFill>
                            <a:schemeClr val="accent4"/>
                          </a:solidFill>
                          <a:latin typeface="HGPｺﾞｼｯｸM" pitchFamily="50" charset="-128"/>
                          <a:ea typeface="HGPｺﾞｼｯｸM" pitchFamily="50" charset="-128"/>
                        </a:rPr>
                        <a:t>539</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270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Ⅱ</a:t>
                      </a:r>
                      <a:r>
                        <a:rPr kumimoji="1" lang="ja-JP" altLang="en-US" sz="1100" dirty="0" smtClean="0">
                          <a:solidFill>
                            <a:schemeClr val="accent4"/>
                          </a:solidFill>
                          <a:latin typeface="HGPｺﾞｼｯｸM" pitchFamily="50" charset="-128"/>
                          <a:ea typeface="HGPｺﾞｼｯｸM" pitchFamily="50" charset="-128"/>
                        </a:rPr>
                        <a:t>）　利用者が心身の状況等により日中活動サービス等を利用することができな</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いときに、当該利用者に対し、日中に支援を行った場合　　　　　　　　　　　　　　　　　　　　　　　</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539</a:t>
                      </a:r>
                      <a:r>
                        <a:rPr kumimoji="1" lang="ja-JP" altLang="en-US" sz="1100" baseline="0" dirty="0" smtClean="0">
                          <a:solidFill>
                            <a:schemeClr val="accent4"/>
                          </a:solidFill>
                          <a:latin typeface="HGPｺﾞｼｯｸM" pitchFamily="50" charset="-128"/>
                          <a:ea typeface="HGPｺﾞｼｯｸM" pitchFamily="50" charset="-128"/>
                        </a:rPr>
                        <a:t>単位～</a:t>
                      </a:r>
                      <a:r>
                        <a:rPr kumimoji="1" lang="en-US" altLang="ja-JP" sz="1100" baseline="0" dirty="0" smtClean="0">
                          <a:solidFill>
                            <a:schemeClr val="accent4"/>
                          </a:solidFill>
                          <a:latin typeface="HGPｺﾞｼｯｸM" pitchFamily="50" charset="-128"/>
                          <a:ea typeface="HGPｺﾞｼｯｸM" pitchFamily="50" charset="-128"/>
                        </a:rPr>
                        <a:t>135</a:t>
                      </a:r>
                      <a:r>
                        <a:rPr kumimoji="1" lang="ja-JP" altLang="en-US" sz="1100" baseline="0" dirty="0" smtClean="0">
                          <a:solidFill>
                            <a:schemeClr val="accent4"/>
                          </a:solidFill>
                          <a:latin typeface="HGPｺﾞｼｯｸM" pitchFamily="50" charset="-128"/>
                          <a:ea typeface="HGPｺﾞｼｯｸM" pitchFamily="50" charset="-128"/>
                        </a:rPr>
                        <a:t>単位</a:t>
                      </a:r>
                      <a:endParaRPr kumimoji="1" lang="en-US" altLang="ja-JP" sz="1100" b="0" u="none"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19174">
                <a:tc>
                  <a:txBody>
                    <a:bodyPr/>
                    <a:lstStyle/>
                    <a:p>
                      <a:r>
                        <a:rPr kumimoji="1" lang="ja-JP" altLang="en-US" sz="1100" b="1" u="sng" dirty="0" smtClean="0">
                          <a:solidFill>
                            <a:schemeClr val="accent4"/>
                          </a:solidFill>
                          <a:latin typeface="HGPｺﾞｼｯｸM" pitchFamily="50" charset="-128"/>
                          <a:ea typeface="HGPｺﾞｼｯｸM" pitchFamily="50" charset="-128"/>
                        </a:rPr>
                        <a:t>精神障害者地域移行特別加算</a:t>
                      </a:r>
                    </a:p>
                    <a:p>
                      <a:r>
                        <a:rPr kumimoji="1" lang="ja-JP" altLang="en-US" sz="1100" dirty="0" smtClean="0">
                          <a:solidFill>
                            <a:schemeClr val="accent4"/>
                          </a:solidFill>
                          <a:latin typeface="HGPｺﾞｼｯｸM" pitchFamily="50" charset="-128"/>
                          <a:ea typeface="HGPｺﾞｼｯｸM" pitchFamily="50" charset="-128"/>
                        </a:rPr>
                        <a:t>　　精神科病院等に１年以上入院していた精神障害者に対して、地域で生活する</a:t>
                      </a:r>
                      <a:r>
                        <a:rPr kumimoji="1" lang="ja-JP" altLang="en-US" sz="1100" dirty="0" err="1" smtClean="0">
                          <a:solidFill>
                            <a:schemeClr val="accent4"/>
                          </a:solidFill>
                          <a:latin typeface="HGPｺﾞｼｯｸM" pitchFamily="50" charset="-128"/>
                          <a:ea typeface="HGPｺﾞｼｯｸM" pitchFamily="50" charset="-128"/>
                        </a:rPr>
                        <a:t>た</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ja-JP" altLang="en-US" sz="1100" dirty="0" err="1" smtClean="0">
                          <a:solidFill>
                            <a:schemeClr val="accent4"/>
                          </a:solidFill>
                          <a:latin typeface="HGPｺﾞｼｯｸM" pitchFamily="50" charset="-128"/>
                          <a:ea typeface="HGPｺﾞｼｯｸM" pitchFamily="50" charset="-128"/>
                        </a:rPr>
                        <a:t>めに</a:t>
                      </a:r>
                      <a:r>
                        <a:rPr kumimoji="1" lang="ja-JP" altLang="en-US" sz="1100" dirty="0" smtClean="0">
                          <a:solidFill>
                            <a:schemeClr val="accent4"/>
                          </a:solidFill>
                          <a:latin typeface="HGPｺﾞｼｯｸM" pitchFamily="50" charset="-128"/>
                          <a:ea typeface="HGPｺﾞｼｯｸM" pitchFamily="50" charset="-128"/>
                        </a:rPr>
                        <a:t>必要な相談援助等を社会福祉士、精神保健福祉士又は公認心理師等が実</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強度行動障害者地域移行特別加算</a:t>
                      </a:r>
                    </a:p>
                    <a:p>
                      <a:r>
                        <a:rPr kumimoji="1" lang="ja-JP" altLang="en-US" sz="1100" dirty="0" smtClean="0">
                          <a:solidFill>
                            <a:schemeClr val="accent4"/>
                          </a:solidFill>
                          <a:latin typeface="HGPｺﾞｼｯｸM" pitchFamily="50" charset="-128"/>
                          <a:ea typeface="HGPｺﾞｼｯｸM" pitchFamily="50" charset="-128"/>
                        </a:rPr>
                        <a:t>　　障害者支援施設等に１年以上入所していた強度行動障害を有する者に対して、</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地域で生活するために必要な相談援助等を強度行動障害支援者養成研修修了</a:t>
                      </a:r>
                      <a:endParaRPr kumimoji="1" lang="en-US" altLang="ja-JP" sz="1100"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者等が実施した場合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36000" marR="36000" marT="0" marB="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共同生活援助（外部サービス利用型）</a:t>
            </a:r>
            <a:endParaRPr kumimoji="1" lang="ja-JP" altLang="en-US" sz="2400" b="1" dirty="0">
              <a:solidFill>
                <a:schemeClr val="tx1"/>
              </a:solidFill>
            </a:endParaRPr>
          </a:p>
        </p:txBody>
      </p:sp>
      <p:grpSp>
        <p:nvGrpSpPr>
          <p:cNvPr id="17"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107</a:t>
            </a:fld>
            <a:endParaRPr lang="en-US" altLang="ja-JP" dirty="0"/>
          </a:p>
        </p:txBody>
      </p:sp>
    </p:spTree>
    <p:extLst>
      <p:ext uri="{BB962C8B-B14F-4D97-AF65-F5344CB8AC3E}">
        <p14:creationId xmlns:p14="http://schemas.microsoft.com/office/powerpoint/2010/main" val="183590347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p:cNvSpPr>
            <a:spLocks noChangeArrowheads="1"/>
          </p:cNvSpPr>
          <p:nvPr/>
        </p:nvSpPr>
        <p:spPr bwMode="auto">
          <a:xfrm>
            <a:off x="623925" y="2574350"/>
            <a:ext cx="9088437" cy="576263"/>
          </a:xfrm>
          <a:prstGeom prst="rect">
            <a:avLst/>
          </a:prstGeom>
          <a:noFill/>
          <a:ln w="9525" algn="ctr">
            <a:noFill/>
            <a:miter lim="800000"/>
            <a:headEnd/>
            <a:tailEnd/>
          </a:ln>
        </p:spPr>
        <p:txBody>
          <a:bodyPr wrap="none" anchor="ctr"/>
          <a:lstStyle/>
          <a:p>
            <a:endParaRPr lang="ja-JP" altLang="en-US" sz="1400" dirty="0"/>
          </a:p>
        </p:txBody>
      </p:sp>
      <p:sp>
        <p:nvSpPr>
          <p:cNvPr id="2051" name="Rectangle 14"/>
          <p:cNvSpPr>
            <a:spLocks noChangeArrowheads="1"/>
          </p:cNvSpPr>
          <p:nvPr/>
        </p:nvSpPr>
        <p:spPr bwMode="auto">
          <a:xfrm>
            <a:off x="622342" y="2071029"/>
            <a:ext cx="9166225" cy="576262"/>
          </a:xfrm>
          <a:prstGeom prst="rect">
            <a:avLst/>
          </a:prstGeom>
          <a:noFill/>
          <a:ln w="9525" algn="ctr">
            <a:noFill/>
            <a:miter lim="800000"/>
            <a:headEnd/>
            <a:tailEnd/>
          </a:ln>
        </p:spPr>
        <p:txBody>
          <a:bodyPr anchor="ctr"/>
          <a:lstStyle/>
          <a:p>
            <a:pPr marL="85725" indent="-85725"/>
            <a:endParaRPr lang="ja-JP" altLang="en-US" sz="1400" dirty="0"/>
          </a:p>
        </p:txBody>
      </p:sp>
      <p:graphicFrame>
        <p:nvGraphicFramePr>
          <p:cNvPr id="24" name="表 23"/>
          <p:cNvGraphicFramePr>
            <a:graphicFrameLocks noGrp="1"/>
          </p:cNvGraphicFramePr>
          <p:nvPr>
            <p:extLst/>
          </p:nvPr>
        </p:nvGraphicFramePr>
        <p:xfrm>
          <a:off x="200025" y="3584024"/>
          <a:ext cx="9566274" cy="2941320"/>
        </p:xfrm>
        <a:graphic>
          <a:graphicData uri="http://schemas.openxmlformats.org/drawingml/2006/table">
            <a:tbl>
              <a:tblPr>
                <a:tableStyleId>{F5AB1C69-6EDB-4FF4-983F-18BD219EF322}</a:tableStyleId>
              </a:tblPr>
              <a:tblGrid>
                <a:gridCol w="4320927">
                  <a:extLst>
                    <a:ext uri="{9D8B030D-6E8A-4147-A177-3AD203B41FA5}">
                      <a16:colId xmlns:a16="http://schemas.microsoft.com/office/drawing/2014/main" val="20000"/>
                    </a:ext>
                  </a:extLst>
                </a:gridCol>
                <a:gridCol w="5245347">
                  <a:extLst>
                    <a:ext uri="{9D8B030D-6E8A-4147-A177-3AD203B41FA5}">
                      <a16:colId xmlns:a16="http://schemas.microsoft.com/office/drawing/2014/main" val="20001"/>
                    </a:ext>
                  </a:extLst>
                </a:gridCol>
              </a:tblGrid>
              <a:tr h="315979">
                <a:tc gridSpan="2">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789948">
                <a:tc gridSpan="2">
                  <a:txBody>
                    <a:bodyPr/>
                    <a:lstStyle/>
                    <a:p>
                      <a:r>
                        <a:rPr lang="ja-JP" altLang="en-US" sz="1300" b="1" u="sng" dirty="0" smtClean="0">
                          <a:solidFill>
                            <a:schemeClr val="tx1"/>
                          </a:solidFill>
                          <a:latin typeface="HGPｺﾞｼｯｸM" pitchFamily="50" charset="-128"/>
                          <a:ea typeface="HGPｺﾞｼｯｸM" pitchFamily="50" charset="-128"/>
                        </a:rPr>
                        <a:t>■　児童発達支援センター（利用定員に応じた単位を設定）　</a:t>
                      </a:r>
                      <a:r>
                        <a:rPr lang="ja-JP" altLang="en-US" sz="1300" b="1" u="none" dirty="0" smtClean="0">
                          <a:solidFill>
                            <a:schemeClr val="tx1"/>
                          </a:solidFill>
                          <a:latin typeface="HGPｺﾞｼｯｸM" pitchFamily="50" charset="-128"/>
                          <a:ea typeface="HGPｺﾞｼｯｸM" pitchFamily="50" charset="-128"/>
                        </a:rPr>
                        <a:t>　　</a:t>
                      </a:r>
                      <a:r>
                        <a:rPr lang="ja-JP" altLang="en-US" sz="1300" b="1" u="sng" dirty="0" smtClean="0">
                          <a:solidFill>
                            <a:schemeClr val="tx1"/>
                          </a:solidFill>
                          <a:latin typeface="HGPｺﾞｼｯｸM" pitchFamily="50" charset="-128"/>
                          <a:ea typeface="HGPｺﾞｼｯｸM" pitchFamily="50" charset="-128"/>
                        </a:rPr>
                        <a:t>■　児童発達支援センター以外（利用定員に応じた単位を設定）</a:t>
                      </a:r>
                    </a:p>
                    <a:p>
                      <a:r>
                        <a:rPr lang="ja-JP" altLang="en-US" sz="1200" b="0" u="none" dirty="0" smtClean="0">
                          <a:solidFill>
                            <a:schemeClr val="tx1"/>
                          </a:solidFill>
                          <a:latin typeface="HGPｺﾞｼｯｸM" pitchFamily="50" charset="-128"/>
                          <a:ea typeface="HGPｺﾞｼｯｸM" pitchFamily="50" charset="-128"/>
                        </a:rPr>
                        <a:t>　　・　難聴児・重症心身障害児以外　　</a:t>
                      </a:r>
                      <a:r>
                        <a:rPr lang="en-US" altLang="ja-JP" sz="1200" b="0" u="none" dirty="0" smtClean="0">
                          <a:solidFill>
                            <a:schemeClr val="tx1"/>
                          </a:solidFill>
                          <a:latin typeface="HGPｺﾞｼｯｸM" pitchFamily="50" charset="-128"/>
                          <a:ea typeface="HGPｺﾞｼｯｸM" pitchFamily="50" charset="-128"/>
                        </a:rPr>
                        <a:t>774</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1,081</a:t>
                      </a:r>
                      <a:r>
                        <a:rPr lang="ja-JP" altLang="en-US" sz="1200" b="0" u="none" dirty="0" smtClean="0">
                          <a:solidFill>
                            <a:schemeClr val="tx1"/>
                          </a:solidFill>
                          <a:latin typeface="HGPｺﾞｼｯｸM" pitchFamily="50" charset="-128"/>
                          <a:ea typeface="HGPｺﾞｼｯｸM" pitchFamily="50" charset="-128"/>
                        </a:rPr>
                        <a:t>単位　　　　　　　　</a:t>
                      </a:r>
                      <a:r>
                        <a:rPr lang="ja-JP" altLang="en-US" sz="900" b="0" u="none" dirty="0" smtClean="0">
                          <a:solidFill>
                            <a:schemeClr val="tx1"/>
                          </a:solidFill>
                          <a:latin typeface="HGPｺﾞｼｯｸM" pitchFamily="50" charset="-128"/>
                          <a:ea typeface="HGPｺﾞｼｯｸM" pitchFamily="50" charset="-128"/>
                        </a:rPr>
                        <a:t>　</a:t>
                      </a:r>
                      <a:r>
                        <a:rPr lang="ja-JP" altLang="en-US" sz="1200" b="0" u="none" dirty="0" smtClean="0">
                          <a:solidFill>
                            <a:schemeClr val="tx1"/>
                          </a:solidFill>
                          <a:latin typeface="HGPｺﾞｼｯｸM" pitchFamily="50" charset="-128"/>
                          <a:ea typeface="HGPｺﾞｼｯｸM" pitchFamily="50" charset="-128"/>
                        </a:rPr>
                        <a:t>・　重症心身障害児以外</a:t>
                      </a:r>
                      <a:r>
                        <a:rPr lang="en-US" altLang="ja-JP" sz="1050" b="0" u="none" dirty="0" smtClean="0">
                          <a:solidFill>
                            <a:schemeClr val="tx1"/>
                          </a:solidFill>
                          <a:latin typeface="HGPｺﾞｼｯｸM" pitchFamily="50" charset="-128"/>
                          <a:ea typeface="HGPｺﾞｼｯｸM" pitchFamily="50" charset="-128"/>
                        </a:rPr>
                        <a:t>(</a:t>
                      </a:r>
                      <a:r>
                        <a:rPr lang="ja-JP" altLang="en-US" sz="1050" b="0" u="none" dirty="0" smtClean="0">
                          <a:solidFill>
                            <a:schemeClr val="tx1"/>
                          </a:solidFill>
                          <a:latin typeface="HGPｺﾞｼｯｸM" pitchFamily="50" charset="-128"/>
                          <a:ea typeface="HGPｺﾞｼｯｸM" pitchFamily="50" charset="-128"/>
                        </a:rPr>
                        <a:t>主に未就学児を受け入れる事業所</a:t>
                      </a:r>
                      <a:r>
                        <a:rPr lang="en-US" altLang="ja-JP" sz="1050" b="0" u="none" dirty="0" smtClean="0">
                          <a:solidFill>
                            <a:schemeClr val="tx1"/>
                          </a:solidFill>
                          <a:latin typeface="HGPｺﾞｼｯｸM" pitchFamily="50" charset="-128"/>
                          <a:ea typeface="HGPｺﾞｼｯｸM" pitchFamily="50" charset="-128"/>
                        </a:rPr>
                        <a:t>)</a:t>
                      </a:r>
                      <a:r>
                        <a:rPr lang="ja-JP" altLang="en-US" sz="120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433</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827</a:t>
                      </a:r>
                      <a:r>
                        <a:rPr lang="ja-JP" altLang="en-US" sz="1200" b="0" u="none" dirty="0" smtClean="0">
                          <a:solidFill>
                            <a:schemeClr val="tx1"/>
                          </a:solidFill>
                          <a:latin typeface="HGPｺﾞｼｯｸM" pitchFamily="50" charset="-128"/>
                          <a:ea typeface="HGPｺﾞｼｯｸM" pitchFamily="50" charset="-128"/>
                        </a:rPr>
                        <a:t>単位</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tx1"/>
                          </a:solidFill>
                          <a:latin typeface="HGPｺﾞｼｯｸM" pitchFamily="50" charset="-128"/>
                          <a:ea typeface="HGPｺﾞｼｯｸM" pitchFamily="50" charset="-128"/>
                        </a:rPr>
                        <a:t>　　・　難聴児　　</a:t>
                      </a:r>
                      <a:r>
                        <a:rPr lang="en-US" altLang="ja-JP" sz="1200" b="0" u="none" dirty="0" smtClean="0">
                          <a:solidFill>
                            <a:schemeClr val="tx1"/>
                          </a:solidFill>
                          <a:latin typeface="HGPｺﾞｼｯｸM" pitchFamily="50" charset="-128"/>
                          <a:ea typeface="HGPｺﾞｼｯｸM" pitchFamily="50" charset="-128"/>
                        </a:rPr>
                        <a:t>970</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1,377</a:t>
                      </a:r>
                      <a:r>
                        <a:rPr lang="ja-JP" altLang="en-US" sz="1200" b="0" u="none" dirty="0" smtClean="0">
                          <a:solidFill>
                            <a:schemeClr val="tx1"/>
                          </a:solidFill>
                          <a:latin typeface="HGPｺﾞｼｯｸM" pitchFamily="50" charset="-128"/>
                          <a:ea typeface="HGPｺﾞｼｯｸM" pitchFamily="50" charset="-128"/>
                        </a:rPr>
                        <a:t>単位　　　　　　　　　　　　　　　　　　　　　　　・　重症心身障害児以外</a:t>
                      </a:r>
                      <a:r>
                        <a:rPr lang="en-US" altLang="ja-JP" sz="1050" b="0" u="none" dirty="0" smtClean="0">
                          <a:solidFill>
                            <a:schemeClr val="tx1"/>
                          </a:solidFill>
                          <a:latin typeface="HGPｺﾞｼｯｸM" pitchFamily="50" charset="-128"/>
                          <a:ea typeface="HGPｺﾞｼｯｸM" pitchFamily="50" charset="-128"/>
                        </a:rPr>
                        <a:t>(</a:t>
                      </a:r>
                      <a:r>
                        <a:rPr lang="ja-JP" altLang="en-US" sz="1050" b="0" u="none" dirty="0" smtClean="0">
                          <a:solidFill>
                            <a:schemeClr val="tx1"/>
                          </a:solidFill>
                          <a:latin typeface="HGPｺﾞｼｯｸM" pitchFamily="50" charset="-128"/>
                          <a:ea typeface="HGPｺﾞｼｯｸM" pitchFamily="50" charset="-128"/>
                        </a:rPr>
                        <a:t>主に未就学児以外を受け入れる事業所</a:t>
                      </a:r>
                      <a:r>
                        <a:rPr lang="en-US" altLang="ja-JP" sz="105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360</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703</a:t>
                      </a:r>
                      <a:r>
                        <a:rPr lang="ja-JP" altLang="en-US" sz="1200" b="0" u="none" dirty="0" smtClean="0">
                          <a:solidFill>
                            <a:schemeClr val="tx1"/>
                          </a:solidFill>
                          <a:latin typeface="HGPｺﾞｼｯｸM" pitchFamily="50" charset="-128"/>
                          <a:ea typeface="HGPｺﾞｼｯｸM" pitchFamily="50" charset="-128"/>
                        </a:rPr>
                        <a:t>単位</a:t>
                      </a:r>
                    </a:p>
                    <a:p>
                      <a:r>
                        <a:rPr lang="ja-JP" altLang="en-US" sz="1200" b="0" u="none" dirty="0" smtClean="0">
                          <a:solidFill>
                            <a:schemeClr val="tx1"/>
                          </a:solidFill>
                          <a:latin typeface="HGPｺﾞｼｯｸM" pitchFamily="50" charset="-128"/>
                          <a:ea typeface="HGPｺﾞｼｯｸM" pitchFamily="50" charset="-128"/>
                        </a:rPr>
                        <a:t>　　・　重症心身障害児　　</a:t>
                      </a:r>
                      <a:r>
                        <a:rPr lang="en-US" altLang="ja-JP" sz="1200" b="0" u="none" dirty="0" smtClean="0">
                          <a:solidFill>
                            <a:schemeClr val="tx1"/>
                          </a:solidFill>
                          <a:latin typeface="HGPｺﾞｼｯｸM" pitchFamily="50" charset="-128"/>
                          <a:ea typeface="HGPｺﾞｼｯｸM" pitchFamily="50" charset="-128"/>
                        </a:rPr>
                        <a:t>919</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1,325</a:t>
                      </a:r>
                      <a:r>
                        <a:rPr lang="ja-JP" altLang="en-US" sz="1200" b="0" u="none" dirty="0" smtClean="0">
                          <a:solidFill>
                            <a:schemeClr val="tx1"/>
                          </a:solidFill>
                          <a:latin typeface="HGPｺﾞｼｯｸM" pitchFamily="50" charset="-128"/>
                          <a:ea typeface="HGPｺﾞｼｯｸM" pitchFamily="50" charset="-128"/>
                        </a:rPr>
                        <a:t>単位　　　　　　　　　　　　　　　　　・　重症心身障害児　　</a:t>
                      </a:r>
                      <a:r>
                        <a:rPr lang="en-US" altLang="ja-JP" sz="1200" b="0" u="none" dirty="0" smtClean="0">
                          <a:solidFill>
                            <a:schemeClr val="tx1"/>
                          </a:solidFill>
                          <a:latin typeface="HGPｺﾞｼｯｸM" pitchFamily="50" charset="-128"/>
                          <a:ea typeface="HGPｺﾞｼｯｸM" pitchFamily="50" charset="-128"/>
                        </a:rPr>
                        <a:t>833</a:t>
                      </a:r>
                      <a:r>
                        <a:rPr lang="ja-JP" altLang="en-US" sz="1200" b="0" u="none" dirty="0" smtClean="0">
                          <a:solidFill>
                            <a:schemeClr val="tx1"/>
                          </a:solidFill>
                          <a:latin typeface="HGPｺﾞｼｯｸM" pitchFamily="50" charset="-128"/>
                          <a:ea typeface="HGPｺﾞｼｯｸM" pitchFamily="50" charset="-128"/>
                        </a:rPr>
                        <a:t>～</a:t>
                      </a:r>
                      <a:r>
                        <a:rPr lang="en-US" altLang="ja-JP" sz="1200" b="0" u="none" dirty="0" smtClean="0">
                          <a:solidFill>
                            <a:schemeClr val="tx1"/>
                          </a:solidFill>
                          <a:latin typeface="HGPｺﾞｼｯｸM" pitchFamily="50" charset="-128"/>
                          <a:ea typeface="HGPｺﾞｼｯｸM" pitchFamily="50" charset="-128"/>
                        </a:rPr>
                        <a:t>2,088</a:t>
                      </a:r>
                      <a:r>
                        <a:rPr lang="ja-JP" altLang="en-US" sz="1200" b="0" u="none"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315979">
                <a:tc gridSpan="2">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13500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solidFill>
                            <a:schemeClr val="tx1"/>
                          </a:solidFill>
                          <a:latin typeface="HGPｺﾞｼｯｸM" pitchFamily="50" charset="-128"/>
                          <a:ea typeface="HGPｺﾞｼｯｸM" pitchFamily="50" charset="-128"/>
                        </a:rPr>
                        <a:t>児童指導員等加配加算（</a:t>
                      </a:r>
                      <a:r>
                        <a:rPr lang="en-US" altLang="ja-JP" sz="1100" b="1" u="sng" dirty="0" smtClean="0">
                          <a:solidFill>
                            <a:schemeClr val="tx1"/>
                          </a:solidFill>
                          <a:latin typeface="HGPｺﾞｼｯｸM" pitchFamily="50" charset="-128"/>
                          <a:ea typeface="HGPｺﾞｼｯｸM" pitchFamily="50" charset="-128"/>
                        </a:rPr>
                        <a:t>Ⅰ</a:t>
                      </a:r>
                      <a:r>
                        <a:rPr lang="ja-JP" altLang="en-US" sz="1100" b="1" u="sng" dirty="0" err="1" smtClean="0">
                          <a:solidFill>
                            <a:schemeClr val="tx1"/>
                          </a:solidFill>
                          <a:latin typeface="HGPｺﾞｼｯｸM" pitchFamily="50" charset="-128"/>
                          <a:ea typeface="HGPｺﾞｼｯｸM" pitchFamily="50" charset="-128"/>
                        </a:rPr>
                        <a:t>，</a:t>
                      </a:r>
                      <a:r>
                        <a:rPr lang="en-US" altLang="ja-JP" sz="1100" b="1" u="sng" dirty="0" smtClean="0">
                          <a:solidFill>
                            <a:schemeClr val="tx1"/>
                          </a:solidFill>
                          <a:latin typeface="HGPｺﾞｼｯｸM" pitchFamily="50" charset="-128"/>
                          <a:ea typeface="HGPｺﾞｼｯｸM" pitchFamily="50" charset="-128"/>
                        </a:rPr>
                        <a:t>Ⅱ</a:t>
                      </a:r>
                      <a:r>
                        <a:rPr lang="ja-JP" altLang="en-US" sz="1100" b="1" u="sng" dirty="0" smtClean="0">
                          <a:solidFill>
                            <a:schemeClr val="tx1"/>
                          </a:solidFill>
                          <a:latin typeface="HGPｺﾞｼｯｸM" pitchFamily="50" charset="-128"/>
                          <a:ea typeface="HGPｺﾞｼｯｸM" pitchFamily="50" charset="-128"/>
                        </a:rPr>
                        <a:t>）</a:t>
                      </a:r>
                      <a:endParaRPr lang="en-US" altLang="ja-JP" sz="1100" b="1" u="sng"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　基準人員に加え、理学療法士等、保育士、児童指導員等の者を加配した場合に加算</a:t>
                      </a:r>
                    </a:p>
                    <a:p>
                      <a:pPr marL="82550" indent="-82550"/>
                      <a:endParaRPr kumimoji="1" lang="ja-JP" altLang="en-US" sz="1100"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（施設種別，利用定員，提供児童等に応じた単位を設定）</a:t>
                      </a:r>
                    </a:p>
                    <a:p>
                      <a:pPr marL="82550" indent="-82550"/>
                      <a:r>
                        <a:rPr kumimoji="1" lang="ja-JP" altLang="en-US" sz="1100" dirty="0" smtClean="0">
                          <a:solidFill>
                            <a:schemeClr val="tx1"/>
                          </a:solidFill>
                          <a:latin typeface="HGPｺﾞｼｯｸM" pitchFamily="50" charset="-128"/>
                          <a:ea typeface="HGPｺﾞｼｯｸM" pitchFamily="50" charset="-128"/>
                        </a:rPr>
                        <a:t>　・　理学療法士等　　　　　　　　　　</a:t>
                      </a:r>
                      <a:r>
                        <a:rPr kumimoji="1" lang="en-US" altLang="ja-JP" sz="1100" dirty="0" smtClean="0">
                          <a:solidFill>
                            <a:schemeClr val="tx1"/>
                          </a:solidFill>
                          <a:latin typeface="HGPｺﾞｼｯｸM" pitchFamily="50" charset="-128"/>
                          <a:ea typeface="HGPｺﾞｼｯｸM" pitchFamily="50" charset="-128"/>
                        </a:rPr>
                        <a:t>25</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418</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児童指導員等　　　　　　　　　　</a:t>
                      </a:r>
                      <a:r>
                        <a:rPr kumimoji="1" lang="en-US" altLang="ja-JP" sz="1100" dirty="0" smtClean="0">
                          <a:solidFill>
                            <a:schemeClr val="tx1"/>
                          </a:solidFill>
                          <a:latin typeface="HGPｺﾞｼｯｸM" pitchFamily="50" charset="-128"/>
                          <a:ea typeface="HGPｺﾞｼｯｸM" pitchFamily="50" charset="-128"/>
                        </a:rPr>
                        <a:t>18</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309</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その他従業者</a:t>
                      </a:r>
                      <a:r>
                        <a:rPr kumimoji="1" lang="ja-JP" altLang="en-US" sz="900" dirty="0" smtClean="0">
                          <a:solidFill>
                            <a:schemeClr val="tx1"/>
                          </a:solidFill>
                          <a:latin typeface="HGPｺﾞｼｯｸM" pitchFamily="50" charset="-128"/>
                          <a:ea typeface="HGPｺﾞｼｯｸM" pitchFamily="50" charset="-128"/>
                        </a:rPr>
                        <a:t>（資格要件なし）</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10</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182</a:t>
                      </a:r>
                      <a:r>
                        <a:rPr kumimoji="1" lang="ja-JP" altLang="en-US" sz="11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solidFill>
                            <a:schemeClr val="tx1"/>
                          </a:solidFill>
                          <a:latin typeface="HGPｺﾞｼｯｸM" pitchFamily="50" charset="-128"/>
                          <a:ea typeface="HGPｺﾞｼｯｸM" pitchFamily="50" charset="-128"/>
                        </a:rPr>
                        <a:t>看護職員加配加算（</a:t>
                      </a:r>
                      <a:r>
                        <a:rPr lang="en-US" altLang="ja-JP" sz="1100" b="1" u="sng" dirty="0" smtClean="0">
                          <a:solidFill>
                            <a:schemeClr val="tx1"/>
                          </a:solidFill>
                          <a:latin typeface="HGPｺﾞｼｯｸM" pitchFamily="50" charset="-128"/>
                          <a:ea typeface="HGPｺﾞｼｯｸM" pitchFamily="50" charset="-128"/>
                        </a:rPr>
                        <a:t>Ⅰ</a:t>
                      </a:r>
                      <a:r>
                        <a:rPr lang="ja-JP" altLang="en-US" sz="1100" b="1" u="sng" dirty="0" smtClean="0">
                          <a:solidFill>
                            <a:schemeClr val="tx1"/>
                          </a:solidFill>
                          <a:latin typeface="HGPｺﾞｼｯｸM" pitchFamily="50" charset="-128"/>
                          <a:ea typeface="HGPｺﾞｼｯｸM" pitchFamily="50" charset="-128"/>
                        </a:rPr>
                        <a:t>～</a:t>
                      </a:r>
                      <a:r>
                        <a:rPr lang="en-US" altLang="ja-JP" sz="1100" b="1" u="sng" dirty="0" smtClean="0">
                          <a:solidFill>
                            <a:schemeClr val="tx1"/>
                          </a:solidFill>
                          <a:latin typeface="HGPｺﾞｼｯｸM" pitchFamily="50" charset="-128"/>
                          <a:ea typeface="HGPｺﾞｼｯｸM" pitchFamily="50" charset="-128"/>
                        </a:rPr>
                        <a:t>Ⅲ</a:t>
                      </a:r>
                      <a:r>
                        <a:rPr lang="ja-JP" altLang="en-US" sz="1100" b="1" u="sng" dirty="0" smtClean="0">
                          <a:solidFill>
                            <a:schemeClr val="tx1"/>
                          </a:solidFill>
                          <a:latin typeface="HGPｺﾞｼｯｸM" pitchFamily="50" charset="-128"/>
                          <a:ea typeface="HGPｺﾞｼｯｸM" pitchFamily="50" charset="-128"/>
                        </a:rPr>
                        <a:t>）</a:t>
                      </a:r>
                      <a:endParaRPr lang="en-US" altLang="ja-JP" sz="1100" b="1" u="sng"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　医療的ケアを要する児童を一定以上受け入れている事業所が、基準人員に加え、看護職員を加配した場合に加算</a:t>
                      </a:r>
                    </a:p>
                    <a:p>
                      <a:pPr marL="82550" indent="-82550"/>
                      <a:endParaRPr kumimoji="1" lang="ja-JP" altLang="en-US" sz="1100"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（利用定員，加配人数に応じた単位を設定）</a:t>
                      </a:r>
                    </a:p>
                    <a:p>
                      <a:pPr marL="82550" indent="-82550"/>
                      <a:r>
                        <a:rPr kumimoji="1" lang="ja-JP" altLang="en-US" sz="1100" dirty="0" smtClean="0">
                          <a:solidFill>
                            <a:schemeClr val="tx1"/>
                          </a:solidFill>
                          <a:latin typeface="HGPｺﾞｼｯｸM" pitchFamily="50" charset="-128"/>
                          <a:ea typeface="HGPｺﾞｼｯｸM" pitchFamily="50" charset="-128"/>
                        </a:rPr>
                        <a:t>・　難聴児・重症心身障害児以外　</a:t>
                      </a:r>
                      <a:r>
                        <a:rPr kumimoji="1" lang="en-US" altLang="ja-JP" sz="1100" dirty="0" smtClean="0">
                          <a:solidFill>
                            <a:schemeClr val="tx1"/>
                          </a:solidFill>
                          <a:latin typeface="HGPｺﾞｼｯｸM" pitchFamily="50" charset="-128"/>
                          <a:ea typeface="HGPｺﾞｼｯｸM" pitchFamily="50" charset="-128"/>
                        </a:rPr>
                        <a:t>24</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201</a:t>
                      </a:r>
                      <a:r>
                        <a:rPr kumimoji="1" lang="ja-JP" altLang="en-US" sz="1100" dirty="0" smtClean="0">
                          <a:solidFill>
                            <a:schemeClr val="tx1"/>
                          </a:solidFill>
                          <a:latin typeface="HGPｺﾞｼｯｸM" pitchFamily="50" charset="-128"/>
                          <a:ea typeface="HGPｺﾞｼｯｸM" pitchFamily="50" charset="-128"/>
                        </a:rPr>
                        <a:t>単位（ｾﾝﾀｰ），</a:t>
                      </a:r>
                      <a:r>
                        <a:rPr kumimoji="1" lang="en-US" altLang="ja-JP" sz="1100" dirty="0" smtClean="0">
                          <a:solidFill>
                            <a:schemeClr val="tx1"/>
                          </a:solidFill>
                          <a:latin typeface="HGPｺﾞｼｯｸM" pitchFamily="50" charset="-128"/>
                          <a:ea typeface="HGPｺﾞｼｯｸM" pitchFamily="50" charset="-128"/>
                        </a:rPr>
                        <a:t>80</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600</a:t>
                      </a:r>
                      <a:r>
                        <a:rPr kumimoji="1" lang="ja-JP" altLang="en-US" sz="1100" dirty="0" smtClean="0">
                          <a:solidFill>
                            <a:schemeClr val="tx1"/>
                          </a:solidFill>
                          <a:latin typeface="HGPｺﾞｼｯｸM" pitchFamily="50" charset="-128"/>
                          <a:ea typeface="HGPｺﾞｼｯｸM" pitchFamily="50" charset="-128"/>
                        </a:rPr>
                        <a:t>単位（ｾﾝﾀｰ以外）</a:t>
                      </a:r>
                    </a:p>
                    <a:p>
                      <a:pPr marL="82550" indent="-82550"/>
                      <a:r>
                        <a:rPr kumimoji="1" lang="ja-JP" altLang="en-US" sz="1100" dirty="0" smtClean="0">
                          <a:solidFill>
                            <a:schemeClr val="tx1"/>
                          </a:solidFill>
                          <a:latin typeface="HGPｺﾞｼｯｸM" pitchFamily="50" charset="-128"/>
                          <a:ea typeface="HGPｺﾞｼｯｸM" pitchFamily="50" charset="-128"/>
                        </a:rPr>
                        <a:t>・　難聴児　　　　　　　　　　　　　　</a:t>
                      </a:r>
                      <a:r>
                        <a:rPr kumimoji="1" lang="ja-JP" altLang="en-US" sz="1100" baseline="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44</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300</a:t>
                      </a:r>
                      <a:r>
                        <a:rPr kumimoji="1" lang="ja-JP" altLang="en-US" sz="1100" dirty="0" smtClean="0">
                          <a:solidFill>
                            <a:schemeClr val="tx1"/>
                          </a:solidFill>
                          <a:latin typeface="HGPｺﾞｼｯｸM" pitchFamily="50" charset="-128"/>
                          <a:ea typeface="HGPｺﾞｼｯｸM" pitchFamily="50" charset="-128"/>
                        </a:rPr>
                        <a:t>単位（ｾﾝﾀｰ）</a:t>
                      </a:r>
                    </a:p>
                    <a:p>
                      <a:pPr marL="82550" indent="-82550"/>
                      <a:r>
                        <a:rPr kumimoji="1" lang="ja-JP" altLang="en-US" sz="1100" dirty="0" smtClean="0">
                          <a:solidFill>
                            <a:schemeClr val="tx1"/>
                          </a:solidFill>
                          <a:latin typeface="HGPｺﾞｼｯｸM" pitchFamily="50" charset="-128"/>
                          <a:ea typeface="HGPｺﾞｼｯｸM" pitchFamily="50" charset="-128"/>
                        </a:rPr>
                        <a:t>・　重症心身障害児　　               </a:t>
                      </a:r>
                      <a:r>
                        <a:rPr kumimoji="1" lang="en-US" altLang="ja-JP" sz="1100" dirty="0" smtClean="0">
                          <a:solidFill>
                            <a:schemeClr val="tx1"/>
                          </a:solidFill>
                          <a:latin typeface="HGPｺﾞｼｯｸM" pitchFamily="50" charset="-128"/>
                          <a:ea typeface="HGPｺﾞｼｯｸM" pitchFamily="50" charset="-128"/>
                        </a:rPr>
                        <a:t>80</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200</a:t>
                      </a:r>
                      <a:r>
                        <a:rPr kumimoji="1" lang="ja-JP" altLang="en-US" sz="1100" dirty="0" smtClean="0">
                          <a:solidFill>
                            <a:schemeClr val="tx1"/>
                          </a:solidFill>
                          <a:latin typeface="HGPｺﾞｼｯｸM" pitchFamily="50" charset="-128"/>
                          <a:ea typeface="HGPｺﾞｼｯｸM" pitchFamily="50" charset="-128"/>
                        </a:rPr>
                        <a:t>単位（ｾﾝﾀｰ），</a:t>
                      </a:r>
                      <a:r>
                        <a:rPr kumimoji="1" lang="en-US" altLang="ja-JP" sz="1100" dirty="0" smtClean="0">
                          <a:solidFill>
                            <a:schemeClr val="tx1"/>
                          </a:solidFill>
                          <a:latin typeface="HGPｺﾞｼｯｸM" pitchFamily="50" charset="-128"/>
                          <a:ea typeface="HGPｺﾞｼｯｸM" pitchFamily="50" charset="-128"/>
                        </a:rPr>
                        <a:t>133</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800</a:t>
                      </a:r>
                      <a:r>
                        <a:rPr kumimoji="1" lang="ja-JP" altLang="en-US" sz="1100" dirty="0" smtClean="0">
                          <a:solidFill>
                            <a:schemeClr val="tx1"/>
                          </a:solidFill>
                          <a:latin typeface="HGPｺﾞｼｯｸM" pitchFamily="50" charset="-128"/>
                          <a:ea typeface="HGPｺﾞｼｯｸM" pitchFamily="50" charset="-128"/>
                        </a:rPr>
                        <a:t>単位（ｾﾝﾀｰ以外）</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070" name="Text Box 2"/>
          <p:cNvSpPr txBox="1">
            <a:spLocks noChangeArrowheads="1"/>
          </p:cNvSpPr>
          <p:nvPr/>
        </p:nvSpPr>
        <p:spPr bwMode="auto">
          <a:xfrm>
            <a:off x="-15838" y="548680"/>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3" name="正方形/長方形 12"/>
          <p:cNvSpPr/>
          <p:nvPr/>
        </p:nvSpPr>
        <p:spPr>
          <a:xfrm>
            <a:off x="236580" y="886818"/>
            <a:ext cx="9555119" cy="360362"/>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療育の観点から集団療育及び個別療育を行う必要があると認められる未就学の</a:t>
            </a:r>
            <a:r>
              <a:rPr lang="ja-JP" altLang="en-US" sz="1200" dirty="0" smtClean="0">
                <a:solidFill>
                  <a:schemeClr val="tx1"/>
                </a:solidFill>
                <a:latin typeface="HGPｺﾞｼｯｸM" pitchFamily="50" charset="-128"/>
                <a:ea typeface="HGPｺﾞｼｯｸM" pitchFamily="50" charset="-128"/>
              </a:rPr>
              <a:t>障害児</a:t>
            </a:r>
            <a:endParaRPr lang="ja-JP" altLang="en-US" sz="1200" dirty="0">
              <a:solidFill>
                <a:schemeClr val="tx1"/>
              </a:solidFill>
              <a:latin typeface="HGPｺﾞｼｯｸM" pitchFamily="50" charset="-128"/>
              <a:ea typeface="HGPｺﾞｼｯｸM" pitchFamily="50" charset="-128"/>
            </a:endParaRPr>
          </a:p>
        </p:txBody>
      </p:sp>
      <p:sp>
        <p:nvSpPr>
          <p:cNvPr id="2072" name="Text Box 2"/>
          <p:cNvSpPr txBox="1">
            <a:spLocks noChangeArrowheads="1"/>
          </p:cNvSpPr>
          <p:nvPr/>
        </p:nvSpPr>
        <p:spPr bwMode="auto">
          <a:xfrm>
            <a:off x="4827625" y="1268760"/>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2073" name="Text Box 2"/>
          <p:cNvSpPr txBox="1">
            <a:spLocks noChangeArrowheads="1"/>
          </p:cNvSpPr>
          <p:nvPr/>
        </p:nvSpPr>
        <p:spPr bwMode="auto">
          <a:xfrm>
            <a:off x="-28570" y="1268760"/>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9" name="Rectangle 4"/>
          <p:cNvSpPr>
            <a:spLocks noChangeArrowheads="1"/>
          </p:cNvSpPr>
          <p:nvPr/>
        </p:nvSpPr>
        <p:spPr bwMode="auto">
          <a:xfrm>
            <a:off x="223840" y="1580020"/>
            <a:ext cx="4584700" cy="1692000"/>
          </a:xfrm>
          <a:prstGeom prst="rect">
            <a:avLst/>
          </a:prstGeom>
          <a:solidFill>
            <a:srgbClr val="9EF9FE">
              <a:alpha val="49803"/>
            </a:srgbClr>
          </a:solidFill>
          <a:ln w="3175" algn="ctr">
            <a:solidFill>
              <a:schemeClr val="tx1"/>
            </a:solidFill>
            <a:miter lim="800000"/>
            <a:headEnd/>
            <a:tailEnd/>
          </a:ln>
        </p:spPr>
        <p:txBody>
          <a:bodyPr/>
          <a:lstStyle/>
          <a:p>
            <a:pPr>
              <a:defRPr/>
            </a:pPr>
            <a:r>
              <a:rPr lang="ja-JP" altLang="en-US" sz="1200" dirty="0">
                <a:latin typeface="HGPｺﾞｼｯｸM" pitchFamily="50" charset="-128"/>
                <a:ea typeface="HGPｺﾞｼｯｸM" pitchFamily="50" charset="-128"/>
              </a:rPr>
              <a:t>　</a:t>
            </a:r>
            <a:endParaRPr lang="en-US" altLang="ja-JP" sz="1200" dirty="0">
              <a:latin typeface="HGPｺﾞｼｯｸM" pitchFamily="50" charset="-128"/>
              <a:ea typeface="HGPｺﾞｼｯｸM" pitchFamily="50" charset="-128"/>
            </a:endParaRPr>
          </a:p>
          <a:p>
            <a:pPr marL="82550" indent="-82550">
              <a:defRPr/>
            </a:pPr>
            <a:endParaRPr lang="en-US" altLang="ja-JP" sz="1200" dirty="0">
              <a:latin typeface="HGPｺﾞｼｯｸM" pitchFamily="50" charset="-128"/>
              <a:ea typeface="HGPｺﾞｼｯｸM" pitchFamily="50" charset="-128"/>
            </a:endParaRPr>
          </a:p>
          <a:p>
            <a:pPr marL="82550" indent="-82550">
              <a:defRPr/>
            </a:pPr>
            <a:r>
              <a:rPr lang="ja-JP" altLang="en-US" sz="1200" dirty="0">
                <a:latin typeface="HGPｺﾞｼｯｸM" pitchFamily="50" charset="-128"/>
                <a:ea typeface="HGPｺﾞｼｯｸM" pitchFamily="50" charset="-128"/>
              </a:rPr>
              <a:t>■　日常生活における基本的な動作の指導、知識技能の付与、集団生活への適応訓練、その他必要な支援を行う。</a:t>
            </a:r>
          </a:p>
        </p:txBody>
      </p:sp>
      <p:sp>
        <p:nvSpPr>
          <p:cNvPr id="2075" name="Rectangle 4"/>
          <p:cNvSpPr>
            <a:spLocks noChangeArrowheads="1"/>
          </p:cNvSpPr>
          <p:nvPr/>
        </p:nvSpPr>
        <p:spPr bwMode="auto">
          <a:xfrm>
            <a:off x="5024480" y="1566898"/>
            <a:ext cx="4741819" cy="1692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b="1" u="sng" dirty="0">
                <a:latin typeface="HGPｺﾞｼｯｸM" pitchFamily="50" charset="-128"/>
                <a:ea typeface="HGPｺﾞｼｯｸM" pitchFamily="50" charset="-128"/>
              </a:rPr>
              <a:t>■　児童発達支援センター</a:t>
            </a:r>
            <a:endParaRPr lang="en-US" altLang="ja-JP" sz="1300" b="1" u="sng"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指導員及び保育士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4:1</a:t>
            </a:r>
            <a:r>
              <a:rPr lang="ja-JP" altLang="en-US" sz="1200" dirty="0">
                <a:latin typeface="HGPｺﾞｼｯｸM" pitchFamily="50" charset="-128"/>
                <a:ea typeface="HGPｺﾞｼｯｸM" pitchFamily="50" charset="-128"/>
              </a:rPr>
              <a:t>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指導員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保育士</a:t>
            </a:r>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発達支援管理責任者　</a:t>
            </a:r>
            <a:r>
              <a:rPr lang="en-US" altLang="ja-JP" sz="1200" dirty="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300" b="1" u="sng" dirty="0">
                <a:latin typeface="HGPｺﾞｼｯｸM" pitchFamily="50" charset="-128"/>
                <a:ea typeface="HGPｺﾞｼｯｸM" pitchFamily="50" charset="-128"/>
              </a:rPr>
              <a:t>■　児童発達支援センター以外</a:t>
            </a:r>
            <a:endParaRPr lang="en-US" altLang="ja-JP" sz="1300" b="1" u="sng"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指導員、保育士又は障害福祉サービス経験者　</a:t>
            </a:r>
            <a:r>
              <a:rPr lang="en-US" altLang="ja-JP" sz="1200" dirty="0" smtClean="0">
                <a:latin typeface="HGPｺﾞｼｯｸM" pitchFamily="50" charset="-128"/>
                <a:ea typeface="HGPｺﾞｼｯｸM" pitchFamily="50" charset="-128"/>
              </a:rPr>
              <a:t>10:2</a:t>
            </a:r>
            <a:r>
              <a:rPr lang="ja-JP" altLang="en-US" sz="1200" dirty="0">
                <a:latin typeface="HGPｺﾞｼｯｸM" pitchFamily="50" charset="-128"/>
                <a:ea typeface="HGPｺﾞｼｯｸM" pitchFamily="50" charset="-128"/>
              </a:rPr>
              <a:t>以上</a:t>
            </a: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a:t>
            </a:r>
            <a:r>
              <a:rPr lang="ja-JP" altLang="en-US" sz="1200" dirty="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a:t>
            </a:r>
            <a:r>
              <a:rPr lang="ja-JP" altLang="en-US" sz="1200" dirty="0" smtClean="0">
                <a:latin typeface="HGPｺﾞｼｯｸM" pitchFamily="50" charset="-128"/>
                <a:ea typeface="HGPｺﾞｼｯｸM" pitchFamily="50" charset="-128"/>
              </a:rPr>
              <a:t>　うち</a:t>
            </a:r>
            <a:r>
              <a:rPr lang="ja-JP" altLang="en-US" sz="1200" dirty="0">
                <a:latin typeface="HGPｺﾞｼｯｸM" pitchFamily="50" charset="-128"/>
                <a:ea typeface="HGPｺﾞｼｯｸM" pitchFamily="50" charset="-128"/>
              </a:rPr>
              <a:t>半数以上は児童指導員又は保育士</a:t>
            </a: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児童</a:t>
            </a:r>
            <a:r>
              <a:rPr lang="ja-JP" altLang="en-US" sz="1200" dirty="0">
                <a:latin typeface="HGPｺﾞｼｯｸM" pitchFamily="50" charset="-128"/>
                <a:ea typeface="HGPｺﾞｼｯｸM" pitchFamily="50" charset="-128"/>
              </a:rPr>
              <a:t>発達支援管理責任者　</a:t>
            </a:r>
            <a:r>
              <a:rPr lang="en-US" altLang="ja-JP" sz="1200" dirty="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p:txBody>
      </p:sp>
      <p:sp>
        <p:nvSpPr>
          <p:cNvPr id="2076" name="Text Box 2"/>
          <p:cNvSpPr txBox="1">
            <a:spLocks noChangeArrowheads="1"/>
          </p:cNvSpPr>
          <p:nvPr/>
        </p:nvSpPr>
        <p:spPr bwMode="auto">
          <a:xfrm>
            <a:off x="-15875" y="3284984"/>
            <a:ext cx="6899276"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a:t>
            </a:r>
            <a:r>
              <a:rPr lang="ja-JP" altLang="en-US" sz="1600" b="1" u="sng" dirty="0">
                <a:ea typeface="ＤＨＰ特太ゴシック体" pitchFamily="2" charset="-128"/>
              </a:rPr>
              <a:t>（</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r>
              <a:rPr lang="ja-JP" altLang="en-US" sz="1600" b="1" u="sng" dirty="0">
                <a:ea typeface="ＤＨＰ特太ゴシック体" pitchFamily="2" charset="-128"/>
              </a:rPr>
              <a:t>～</a:t>
            </a:r>
            <a:r>
              <a:rPr lang="ja-JP" altLang="en-US" sz="1600" b="1" u="sng" dirty="0" smtClean="0">
                <a:ea typeface="ＤＨＰ特太ゴシック体" pitchFamily="2" charset="-128"/>
              </a:rPr>
              <a:t>）</a:t>
            </a:r>
            <a:endParaRPr lang="en-US" altLang="ja-JP" sz="1600" b="1" u="sng" dirty="0">
              <a:ea typeface="ＤＨＰ特太ゴシック体" pitchFamily="2" charset="-128"/>
            </a:endParaRPr>
          </a:p>
        </p:txBody>
      </p:sp>
      <p:sp>
        <p:nvSpPr>
          <p:cNvPr id="15" name="Text Box 2"/>
          <p:cNvSpPr txBox="1">
            <a:spLocks noChangeArrowheads="1"/>
          </p:cNvSpPr>
          <p:nvPr/>
        </p:nvSpPr>
        <p:spPr bwMode="auto">
          <a:xfrm>
            <a:off x="128464" y="6537678"/>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6,365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31</a:t>
            </a:r>
            <a:r>
              <a:rPr lang="zh-TW" altLang="en-US" sz="1400" dirty="0" smtClean="0">
                <a:latin typeface="HGPｺﾞｼｯｸM" pitchFamily="50" charset="-128"/>
                <a:ea typeface="HGPｺﾞｼｯｸM" pitchFamily="50" charset="-128"/>
              </a:rPr>
              <a:t>年</a:t>
            </a:r>
            <a:r>
              <a:rPr lang="en-US" altLang="zh-TW" sz="1400" dirty="0" smtClean="0">
                <a:latin typeface="HGPｺﾞｼｯｸM" pitchFamily="50" charset="-128"/>
                <a:ea typeface="HGPｺﾞｼｯｸM" pitchFamily="50" charset="-128"/>
              </a:rPr>
              <a:t>1</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7" name="Text Box 2"/>
          <p:cNvSpPr txBox="1">
            <a:spLocks noChangeArrowheads="1"/>
          </p:cNvSpPr>
          <p:nvPr/>
        </p:nvSpPr>
        <p:spPr bwMode="auto">
          <a:xfrm>
            <a:off x="4849290" y="6546846"/>
            <a:ext cx="4712222" cy="338538"/>
          </a:xfrm>
          <a:prstGeom prst="rect">
            <a:avLst/>
          </a:prstGeom>
          <a:noFill/>
          <a:ln w="9525">
            <a:noFill/>
            <a:miter lim="800000"/>
            <a:headEnd/>
            <a:tailEnd/>
          </a:ln>
        </p:spPr>
        <p:txBody>
          <a:bodyPr wrap="square" lIns="91422" tIns="45712" rIns="91422" bIns="45712">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113,110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31</a:t>
            </a:r>
            <a:r>
              <a:rPr lang="zh-TW" altLang="en-US" sz="1400" dirty="0" smtClean="0">
                <a:latin typeface="HGPｺﾞｼｯｸM" pitchFamily="50" charset="-128"/>
                <a:ea typeface="HGPｺﾞｼｯｸM" pitchFamily="50" charset="-128"/>
              </a:rPr>
              <a:t>年</a:t>
            </a:r>
            <a:r>
              <a:rPr lang="en-US" altLang="zh-TW" sz="1400" dirty="0" smtClean="0">
                <a:latin typeface="HGPｺﾞｼｯｸM" pitchFamily="50" charset="-128"/>
                <a:ea typeface="HGPｺﾞｼｯｸM" pitchFamily="50" charset="-128"/>
              </a:rPr>
              <a:t>1</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25" name="正方形/長方形 2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児童発達支援</a:t>
            </a:r>
            <a:endParaRPr kumimoji="1" lang="ja-JP" altLang="en-US" sz="2400" b="1" dirty="0">
              <a:solidFill>
                <a:schemeClr val="tx1"/>
              </a:solidFill>
            </a:endParaRPr>
          </a:p>
        </p:txBody>
      </p:sp>
      <p:grpSp>
        <p:nvGrpSpPr>
          <p:cNvPr id="26" name="グループ化 10"/>
          <p:cNvGrpSpPr>
            <a:grpSpLocks/>
          </p:cNvGrpSpPr>
          <p:nvPr/>
        </p:nvGrpSpPr>
        <p:grpSpPr bwMode="auto">
          <a:xfrm>
            <a:off x="-15553" y="376232"/>
            <a:ext cx="9972000" cy="79114"/>
            <a:chOff x="0" y="188640"/>
            <a:chExt cx="9144000" cy="72008"/>
          </a:xfrm>
        </p:grpSpPr>
        <p:cxnSp>
          <p:nvCxnSpPr>
            <p:cNvPr id="27" name="直線コネクタ 2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9"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108</a:t>
            </a:fld>
            <a:endParaRPr lang="en-US" altLang="ja-JP" dirty="0"/>
          </a:p>
        </p:txBody>
      </p:sp>
    </p:spTree>
    <p:extLst>
      <p:ext uri="{BB962C8B-B14F-4D97-AF65-F5344CB8AC3E}">
        <p14:creationId xmlns:p14="http://schemas.microsoft.com/office/powerpoint/2010/main" val="10082662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3"/>
          <p:cNvSpPr>
            <a:spLocks noChangeArrowheads="1"/>
          </p:cNvSpPr>
          <p:nvPr/>
        </p:nvSpPr>
        <p:spPr bwMode="auto">
          <a:xfrm>
            <a:off x="623925" y="2420689"/>
            <a:ext cx="9088437" cy="576263"/>
          </a:xfrm>
          <a:prstGeom prst="rect">
            <a:avLst/>
          </a:prstGeom>
          <a:noFill/>
          <a:ln w="9525" algn="ctr">
            <a:noFill/>
            <a:miter lim="800000"/>
            <a:headEnd/>
            <a:tailEnd/>
          </a:ln>
        </p:spPr>
        <p:txBody>
          <a:bodyPr wrap="none" anchor="ctr"/>
          <a:lstStyle/>
          <a:p>
            <a:endParaRPr lang="ja-JP" altLang="en-US" sz="1400" dirty="0"/>
          </a:p>
        </p:txBody>
      </p:sp>
      <p:sp>
        <p:nvSpPr>
          <p:cNvPr id="3075" name="Rectangle 14"/>
          <p:cNvSpPr>
            <a:spLocks noChangeArrowheads="1"/>
          </p:cNvSpPr>
          <p:nvPr/>
        </p:nvSpPr>
        <p:spPr bwMode="auto">
          <a:xfrm>
            <a:off x="622342" y="1988307"/>
            <a:ext cx="9166225" cy="576262"/>
          </a:xfrm>
          <a:prstGeom prst="rect">
            <a:avLst/>
          </a:prstGeom>
          <a:noFill/>
          <a:ln w="9525" algn="ctr">
            <a:noFill/>
            <a:miter lim="800000"/>
            <a:headEnd/>
            <a:tailEnd/>
          </a:ln>
        </p:spPr>
        <p:txBody>
          <a:bodyPr anchor="ctr"/>
          <a:lstStyle/>
          <a:p>
            <a:pPr marL="85725" indent="-85725"/>
            <a:endParaRPr lang="ja-JP" altLang="en-US" sz="1400" dirty="0"/>
          </a:p>
        </p:txBody>
      </p:sp>
      <p:graphicFrame>
        <p:nvGraphicFramePr>
          <p:cNvPr id="24" name="表 23"/>
          <p:cNvGraphicFramePr>
            <a:graphicFrameLocks noGrp="1"/>
          </p:cNvGraphicFramePr>
          <p:nvPr>
            <p:extLst/>
          </p:nvPr>
        </p:nvGraphicFramePr>
        <p:xfrm>
          <a:off x="200025" y="3516208"/>
          <a:ext cx="9577065" cy="2433072"/>
        </p:xfrm>
        <a:graphic>
          <a:graphicData uri="http://schemas.openxmlformats.org/drawingml/2006/table">
            <a:tbl>
              <a:tblPr>
                <a:tableStyleId>{F5AB1C69-6EDB-4FF4-983F-18BD219EF322}</a:tableStyleId>
              </a:tblPr>
              <a:tblGrid>
                <a:gridCol w="3192355">
                  <a:extLst>
                    <a:ext uri="{9D8B030D-6E8A-4147-A177-3AD203B41FA5}">
                      <a16:colId xmlns:a16="http://schemas.microsoft.com/office/drawing/2014/main" val="20000"/>
                    </a:ext>
                  </a:extLst>
                </a:gridCol>
                <a:gridCol w="3192355">
                  <a:extLst>
                    <a:ext uri="{9D8B030D-6E8A-4147-A177-3AD203B41FA5}">
                      <a16:colId xmlns:a16="http://schemas.microsoft.com/office/drawing/2014/main" val="20001"/>
                    </a:ext>
                  </a:extLst>
                </a:gridCol>
                <a:gridCol w="3192355">
                  <a:extLst>
                    <a:ext uri="{9D8B030D-6E8A-4147-A177-3AD203B41FA5}">
                      <a16:colId xmlns:a16="http://schemas.microsoft.com/office/drawing/2014/main" val="20002"/>
                    </a:ext>
                  </a:extLst>
                </a:gridCol>
              </a:tblGrid>
              <a:tr h="326018">
                <a:tc gridSpan="3">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56672">
                <a:tc gridSpan="3">
                  <a:txBody>
                    <a:bodyPr/>
                    <a:lstStyle/>
                    <a:p>
                      <a:r>
                        <a:rPr lang="ja-JP" altLang="en-US" sz="1300" b="1" u="sng" dirty="0" smtClean="0">
                          <a:solidFill>
                            <a:schemeClr val="tx1"/>
                          </a:solidFill>
                          <a:latin typeface="HGPｺﾞｼｯｸM" pitchFamily="50" charset="-128"/>
                          <a:ea typeface="HGPｺﾞｼｯｸM" pitchFamily="50" charset="-128"/>
                        </a:rPr>
                        <a:t>■　医療型児童発達支援センター　</a:t>
                      </a:r>
                      <a:r>
                        <a:rPr lang="ja-JP" altLang="en-US" sz="1300" b="1" u="none" dirty="0" smtClean="0">
                          <a:solidFill>
                            <a:schemeClr val="tx1"/>
                          </a:solidFill>
                          <a:latin typeface="HGPｺﾞｼｯｸM" pitchFamily="50" charset="-128"/>
                          <a:ea typeface="HGPｺﾞｼｯｸM" pitchFamily="50" charset="-128"/>
                        </a:rPr>
                        <a:t>　　　　</a:t>
                      </a:r>
                      <a:r>
                        <a:rPr lang="zh-TW" altLang="en-US" sz="1300" b="1" u="sng" dirty="0" smtClean="0">
                          <a:solidFill>
                            <a:schemeClr val="tx1"/>
                          </a:solidFill>
                          <a:latin typeface="HGPｺﾞｼｯｸM" pitchFamily="50" charset="-128"/>
                          <a:ea typeface="HGPｺﾞｼｯｸM" pitchFamily="50" charset="-128"/>
                        </a:rPr>
                        <a:t>■　指定</a:t>
                      </a:r>
                      <a:r>
                        <a:rPr lang="ja-JP" altLang="en-US" sz="1300" b="1" u="sng" dirty="0" smtClean="0">
                          <a:solidFill>
                            <a:schemeClr val="tx1"/>
                          </a:solidFill>
                          <a:latin typeface="HGPｺﾞｼｯｸM" pitchFamily="50" charset="-128"/>
                          <a:ea typeface="HGPｺﾞｼｯｸM" pitchFamily="50" charset="-128"/>
                        </a:rPr>
                        <a:t>発達支援</a:t>
                      </a:r>
                      <a:r>
                        <a:rPr lang="zh-TW" altLang="en-US" sz="1300" b="1" u="sng" dirty="0" smtClean="0">
                          <a:solidFill>
                            <a:schemeClr val="tx1"/>
                          </a:solidFill>
                          <a:latin typeface="HGPｺﾞｼｯｸM" pitchFamily="50" charset="-128"/>
                          <a:ea typeface="HGPｺﾞｼｯｸM" pitchFamily="50" charset="-128"/>
                        </a:rPr>
                        <a:t>医療機関</a:t>
                      </a:r>
                    </a:p>
                    <a:p>
                      <a:r>
                        <a:rPr lang="ja-JP" altLang="en-US" sz="1200" b="0" u="none" dirty="0" smtClean="0">
                          <a:solidFill>
                            <a:schemeClr val="tx1"/>
                          </a:solidFill>
                          <a:latin typeface="HGPｺﾞｼｯｸM" pitchFamily="50" charset="-128"/>
                          <a:ea typeface="HGPｺﾞｼｯｸM" pitchFamily="50" charset="-128"/>
                        </a:rPr>
                        <a:t>　　　・　肢体不自由児　　 　</a:t>
                      </a:r>
                      <a:r>
                        <a:rPr lang="en-US" altLang="ja-JP" sz="1200" b="0" u="none" dirty="0" smtClean="0">
                          <a:solidFill>
                            <a:schemeClr val="tx1"/>
                          </a:solidFill>
                          <a:latin typeface="HGPｺﾞｼｯｸM" pitchFamily="50" charset="-128"/>
                          <a:ea typeface="HGPｺﾞｼｯｸM" pitchFamily="50" charset="-128"/>
                        </a:rPr>
                        <a:t>386</a:t>
                      </a:r>
                      <a:r>
                        <a:rPr lang="ja-JP" altLang="en-US" sz="1200" b="0" u="none" dirty="0" smtClean="0">
                          <a:solidFill>
                            <a:schemeClr val="tx1"/>
                          </a:solidFill>
                          <a:latin typeface="HGPｺﾞｼｯｸM" pitchFamily="50" charset="-128"/>
                          <a:ea typeface="HGPｺﾞｼｯｸM" pitchFamily="50" charset="-128"/>
                        </a:rPr>
                        <a:t>単位　　　　　　　　　・　肢体不自由児　　 </a:t>
                      </a:r>
                      <a:r>
                        <a:rPr lang="ja-JP" altLang="en-US" sz="105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335</a:t>
                      </a:r>
                      <a:r>
                        <a:rPr lang="ja-JP" altLang="en-US" sz="12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p>
                      <a:r>
                        <a:rPr lang="ja-JP" altLang="en-US" sz="1200" b="0" u="none" dirty="0" smtClean="0">
                          <a:solidFill>
                            <a:schemeClr val="tx1"/>
                          </a:solidFill>
                          <a:latin typeface="+mn-ea"/>
                          <a:ea typeface="+mn-ea"/>
                        </a:rPr>
                        <a:t>　</a:t>
                      </a:r>
                      <a:r>
                        <a:rPr lang="ja-JP" altLang="en-US" sz="1200" b="0" u="none" dirty="0" smtClean="0">
                          <a:solidFill>
                            <a:schemeClr val="tx1"/>
                          </a:solidFill>
                          <a:latin typeface="HGPｺﾞｼｯｸM" pitchFamily="50" charset="-128"/>
                          <a:ea typeface="HGPｺﾞｼｯｸM" pitchFamily="50" charset="-128"/>
                        </a:rPr>
                        <a:t>　　・　重症心身障害児　　</a:t>
                      </a:r>
                      <a:r>
                        <a:rPr lang="en-US" altLang="ja-JP" sz="1200" b="0" u="none" dirty="0" smtClean="0">
                          <a:solidFill>
                            <a:schemeClr val="tx1"/>
                          </a:solidFill>
                          <a:latin typeface="HGPｺﾞｼｯｸM" pitchFamily="50" charset="-128"/>
                          <a:ea typeface="HGPｺﾞｼｯｸM" pitchFamily="50" charset="-128"/>
                        </a:rPr>
                        <a:t>498</a:t>
                      </a:r>
                      <a:r>
                        <a:rPr lang="ja-JP" altLang="en-US" sz="1200" b="0" u="none" dirty="0" smtClean="0">
                          <a:solidFill>
                            <a:schemeClr val="tx1"/>
                          </a:solidFill>
                          <a:latin typeface="HGPｺﾞｼｯｸM" pitchFamily="50" charset="-128"/>
                          <a:ea typeface="HGPｺﾞｼｯｸM" pitchFamily="50" charset="-128"/>
                        </a:rPr>
                        <a:t>単位　　　　　　　</a:t>
                      </a:r>
                      <a:r>
                        <a:rPr lang="ja-JP" altLang="en-US" sz="1100" b="0" u="none" dirty="0" smtClean="0">
                          <a:solidFill>
                            <a:schemeClr val="tx1"/>
                          </a:solidFill>
                          <a:latin typeface="HGPｺﾞｼｯｸM" pitchFamily="50" charset="-128"/>
                          <a:ea typeface="HGPｺﾞｼｯｸM" pitchFamily="50" charset="-128"/>
                        </a:rPr>
                        <a:t>　</a:t>
                      </a:r>
                      <a:r>
                        <a:rPr lang="ja-JP" altLang="en-US" sz="1200" b="0" u="none" dirty="0" smtClean="0">
                          <a:solidFill>
                            <a:schemeClr val="tx1"/>
                          </a:solidFill>
                          <a:latin typeface="HGPｺﾞｼｯｸM" pitchFamily="50" charset="-128"/>
                          <a:ea typeface="HGPｺﾞｼｯｸM" pitchFamily="50" charset="-128"/>
                        </a:rPr>
                        <a:t>　・　重症心身障害児　　</a:t>
                      </a:r>
                      <a:r>
                        <a:rPr lang="en-US" altLang="ja-JP" sz="1200" b="0" u="none" dirty="0" smtClean="0">
                          <a:solidFill>
                            <a:schemeClr val="tx1"/>
                          </a:solidFill>
                          <a:latin typeface="HGPｺﾞｼｯｸM" pitchFamily="50" charset="-128"/>
                          <a:ea typeface="HGPｺﾞｼｯｸM" pitchFamily="50" charset="-128"/>
                        </a:rPr>
                        <a:t>447</a:t>
                      </a:r>
                      <a:r>
                        <a:rPr lang="ja-JP" altLang="en-US" sz="12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26018">
                <a:tc gridSpan="3">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保育職員加配加算（</a:t>
                      </a:r>
                      <a:r>
                        <a:rPr lang="en-US" altLang="ja-JP" sz="1200" b="1" u="sng" dirty="0" smtClean="0">
                          <a:solidFill>
                            <a:schemeClr val="tx1"/>
                          </a:solidFill>
                          <a:latin typeface="HGPｺﾞｼｯｸM" pitchFamily="50" charset="-128"/>
                          <a:ea typeface="HGPｺﾞｼｯｸM" pitchFamily="50" charset="-128"/>
                        </a:rPr>
                        <a:t>50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児童指導員又は保育士を</a:t>
                      </a:r>
                      <a:r>
                        <a:rPr kumimoji="1" lang="en-US" altLang="ja-JP" sz="1200" dirty="0" smtClean="0">
                          <a:solidFill>
                            <a:schemeClr val="tx1"/>
                          </a:solidFill>
                          <a:latin typeface="HGPｺﾞｼｯｸM" pitchFamily="50" charset="-128"/>
                          <a:ea typeface="HGPｺﾞｼｯｸM" pitchFamily="50" charset="-128"/>
                        </a:rPr>
                        <a:t>1</a:t>
                      </a:r>
                      <a:r>
                        <a:rPr kumimoji="1" lang="ja-JP" altLang="en-US" sz="1200" dirty="0" smtClean="0">
                          <a:solidFill>
                            <a:schemeClr val="tx1"/>
                          </a:solidFill>
                          <a:latin typeface="HGPｺﾞｼｯｸM" pitchFamily="50" charset="-128"/>
                          <a:ea typeface="HGPｺﾞｼｯｸM" pitchFamily="50" charset="-128"/>
                        </a:rPr>
                        <a:t>名加配した場合に加算。定員</a:t>
                      </a:r>
                      <a:r>
                        <a:rPr kumimoji="1" lang="en-US" altLang="ja-JP" sz="1200" dirty="0" smtClean="0">
                          <a:solidFill>
                            <a:schemeClr val="tx1"/>
                          </a:solidFill>
                          <a:latin typeface="HGPｺﾞｼｯｸM" pitchFamily="50" charset="-128"/>
                          <a:ea typeface="HGPｺﾞｼｯｸM" pitchFamily="50" charset="-128"/>
                        </a:rPr>
                        <a:t>21</a:t>
                      </a:r>
                      <a:r>
                        <a:rPr kumimoji="1" lang="ja-JP" altLang="en-US" sz="1200" dirty="0" smtClean="0">
                          <a:solidFill>
                            <a:schemeClr val="tx1"/>
                          </a:solidFill>
                          <a:latin typeface="HGPｺﾞｼｯｸM" pitchFamily="50" charset="-128"/>
                          <a:ea typeface="HGPｺﾞｼｯｸM" pitchFamily="50" charset="-128"/>
                        </a:rPr>
                        <a:t>人以上の事業所において</a:t>
                      </a:r>
                      <a:r>
                        <a:rPr kumimoji="1" lang="en-US" altLang="ja-JP" sz="1200" dirty="0" smtClean="0">
                          <a:solidFill>
                            <a:schemeClr val="tx1"/>
                          </a:solidFill>
                          <a:latin typeface="HGPｺﾞｼｯｸM" pitchFamily="50" charset="-128"/>
                          <a:ea typeface="HGPｺﾞｼｯｸM" pitchFamily="50" charset="-128"/>
                        </a:rPr>
                        <a:t>2</a:t>
                      </a:r>
                      <a:r>
                        <a:rPr kumimoji="1" lang="ja-JP" altLang="en-US" sz="1200" dirty="0" smtClean="0">
                          <a:solidFill>
                            <a:schemeClr val="tx1"/>
                          </a:solidFill>
                          <a:latin typeface="HGPｺﾞｼｯｸM" pitchFamily="50" charset="-128"/>
                          <a:ea typeface="HGPｺﾞｼｯｸM" pitchFamily="50" charset="-128"/>
                        </a:rPr>
                        <a:t>名以上配置した</a:t>
                      </a:r>
                      <a:r>
                        <a:rPr kumimoji="1" lang="ja-JP" altLang="en-US" sz="1200" smtClean="0">
                          <a:solidFill>
                            <a:schemeClr val="tx1"/>
                          </a:solidFill>
                          <a:latin typeface="HGPｺﾞｼｯｸM" pitchFamily="50" charset="-128"/>
                          <a:ea typeface="HGPｺﾞｼｯｸM" pitchFamily="50" charset="-128"/>
                        </a:rPr>
                        <a:t>場合は＋</a:t>
                      </a:r>
                      <a:r>
                        <a:rPr kumimoji="1" lang="en-US" altLang="ja-JP" sz="1200" dirty="0" smtClean="0">
                          <a:solidFill>
                            <a:schemeClr val="tx1"/>
                          </a:solidFill>
                          <a:latin typeface="HGPｺﾞｼｯｸM" pitchFamily="50" charset="-128"/>
                          <a:ea typeface="HGPｺﾞｼｯｸM" pitchFamily="50" charset="-128"/>
                        </a:rPr>
                        <a:t>22</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　延長支援加算障害児（重症心身障害児以　</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　外の場合）（</a:t>
                      </a:r>
                      <a:r>
                        <a:rPr lang="en-US" altLang="ja-JP" sz="1200" b="1" u="sng" dirty="0" smtClean="0">
                          <a:solidFill>
                            <a:schemeClr val="tx1"/>
                          </a:solidFill>
                          <a:latin typeface="HGPｺﾞｼｯｸM" pitchFamily="50" charset="-128"/>
                          <a:ea typeface="HGPｺﾞｼｯｸM" pitchFamily="50" charset="-128"/>
                        </a:rPr>
                        <a:t>61</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123</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　重症心身障害児の場合（</a:t>
                      </a:r>
                      <a:r>
                        <a:rPr lang="en-US" altLang="ja-JP" sz="1200" b="1" u="sng" dirty="0" smtClean="0">
                          <a:solidFill>
                            <a:schemeClr val="tx1"/>
                          </a:solidFill>
                          <a:latin typeface="HGPｺﾞｼｯｸM" pitchFamily="50" charset="-128"/>
                          <a:ea typeface="HGPｺﾞｼｯｸM" pitchFamily="50" charset="-128"/>
                        </a:rPr>
                        <a:t>128</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256</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営業時間が</a:t>
                      </a:r>
                      <a:r>
                        <a:rPr lang="en-US" altLang="ja-JP" sz="1200" dirty="0" smtClean="0">
                          <a:solidFill>
                            <a:schemeClr val="tx1"/>
                          </a:solidFill>
                          <a:latin typeface="HGPｺﾞｼｯｸM" pitchFamily="50" charset="-128"/>
                          <a:ea typeface="HGPｺﾞｼｯｸM" pitchFamily="50" charset="-128"/>
                        </a:rPr>
                        <a:t>8</a:t>
                      </a:r>
                      <a:r>
                        <a:rPr lang="ja-JP" altLang="en-US" sz="1200" dirty="0" smtClean="0">
                          <a:solidFill>
                            <a:schemeClr val="tx1"/>
                          </a:solidFill>
                          <a:latin typeface="HGPｺﾞｼｯｸM" pitchFamily="50" charset="-128"/>
                          <a:ea typeface="HGPｺﾞｼｯｸM" pitchFamily="50" charset="-128"/>
                        </a:rPr>
                        <a:t>時間以上であり、営業時間の前後の時間において支援を行った場合に加算</a:t>
                      </a:r>
                      <a:endParaRPr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dirty="0" smtClean="0">
                          <a:solidFill>
                            <a:schemeClr val="tx1"/>
                          </a:solidFill>
                          <a:latin typeface="HGPｺﾞｼｯｸM" pitchFamily="50" charset="-128"/>
                          <a:ea typeface="HGPｺﾞｼｯｸM" pitchFamily="50" charset="-128"/>
                        </a:rPr>
                        <a:t>保育・教育等移行支援加算（</a:t>
                      </a:r>
                      <a:r>
                        <a:rPr kumimoji="1" lang="en-US" altLang="ja-JP" sz="1200" b="1" u="sng" dirty="0" smtClean="0">
                          <a:solidFill>
                            <a:schemeClr val="tx1"/>
                          </a:solidFill>
                          <a:latin typeface="HGPｺﾞｼｯｸM" pitchFamily="50" charset="-128"/>
                          <a:ea typeface="HGPｺﾞｼｯｸM" pitchFamily="50" charset="-128"/>
                        </a:rPr>
                        <a:t>500</a:t>
                      </a:r>
                      <a:r>
                        <a:rPr kumimoji="1" lang="ja-JP" altLang="en-US" sz="1200" b="1" u="sng" dirty="0" smtClean="0">
                          <a:solidFill>
                            <a:schemeClr val="tx1"/>
                          </a:solidFill>
                          <a:latin typeface="HGPｺﾞｼｯｸM" pitchFamily="50" charset="-128"/>
                          <a:ea typeface="HGPｺﾞｼｯｸM" pitchFamily="50" charset="-128"/>
                        </a:rPr>
                        <a:t>単位）</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障害児が地域において保育・教育を受けられるよう支援を行うことにより、通所支援事業所を退所して保育所等を通うことになった際に加算（</a:t>
                      </a:r>
                      <a:r>
                        <a:rPr kumimoji="1" lang="en-US" altLang="ja-JP" sz="1200" dirty="0" smtClean="0">
                          <a:solidFill>
                            <a:schemeClr val="tx1"/>
                          </a:solidFill>
                          <a:latin typeface="HGPｺﾞｼｯｸM" pitchFamily="50" charset="-128"/>
                          <a:ea typeface="HGPｺﾞｼｯｸM" pitchFamily="50" charset="-128"/>
                        </a:rPr>
                        <a:t>1</a:t>
                      </a:r>
                      <a:r>
                        <a:rPr kumimoji="1" lang="ja-JP" altLang="en-US" sz="1200" dirty="0" smtClean="0">
                          <a:solidFill>
                            <a:schemeClr val="tx1"/>
                          </a:solidFill>
                          <a:latin typeface="HGPｺﾞｼｯｸM" pitchFamily="50" charset="-128"/>
                          <a:ea typeface="HGPｺﾞｼｯｸM" pitchFamily="50" charset="-128"/>
                        </a:rPr>
                        <a:t>回を限度）</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3094" name="Text Box 2"/>
          <p:cNvSpPr txBox="1">
            <a:spLocks noChangeArrowheads="1"/>
          </p:cNvSpPr>
          <p:nvPr/>
        </p:nvSpPr>
        <p:spPr bwMode="auto">
          <a:xfrm>
            <a:off x="56456" y="570582"/>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3" name="正方形/長方形 12"/>
          <p:cNvSpPr/>
          <p:nvPr/>
        </p:nvSpPr>
        <p:spPr>
          <a:xfrm>
            <a:off x="236580" y="967033"/>
            <a:ext cx="9517020" cy="432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肢体不自由があり、理学療法等の機能訓練又は医学的管理下での支援が必要と認められた</a:t>
            </a:r>
            <a:r>
              <a:rPr lang="ja-JP" altLang="en-US" sz="1200" dirty="0" smtClean="0">
                <a:solidFill>
                  <a:schemeClr val="tx1"/>
                </a:solidFill>
                <a:latin typeface="HGPｺﾞｼｯｸM" pitchFamily="50" charset="-128"/>
                <a:ea typeface="HGPｺﾞｼｯｸM" pitchFamily="50" charset="-128"/>
              </a:rPr>
              <a:t>障害児</a:t>
            </a:r>
            <a:endParaRPr lang="ja-JP" altLang="en-US" sz="1200" dirty="0">
              <a:solidFill>
                <a:schemeClr val="tx1"/>
              </a:solidFill>
              <a:latin typeface="HGPｺﾞｼｯｸM" pitchFamily="50" charset="-128"/>
              <a:ea typeface="HGPｺﾞｼｯｸM" pitchFamily="50" charset="-128"/>
            </a:endParaRPr>
          </a:p>
        </p:txBody>
      </p:sp>
      <p:sp>
        <p:nvSpPr>
          <p:cNvPr id="3096" name="Text Box 2"/>
          <p:cNvSpPr txBox="1">
            <a:spLocks noChangeArrowheads="1"/>
          </p:cNvSpPr>
          <p:nvPr/>
        </p:nvSpPr>
        <p:spPr bwMode="auto">
          <a:xfrm>
            <a:off x="4827625" y="1543891"/>
            <a:ext cx="2357437"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3097" name="Text Box 2"/>
          <p:cNvSpPr txBox="1">
            <a:spLocks noChangeArrowheads="1"/>
          </p:cNvSpPr>
          <p:nvPr/>
        </p:nvSpPr>
        <p:spPr bwMode="auto">
          <a:xfrm>
            <a:off x="56456" y="1543579"/>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3098" name="Rectangle 4"/>
          <p:cNvSpPr>
            <a:spLocks noChangeArrowheads="1"/>
          </p:cNvSpPr>
          <p:nvPr/>
        </p:nvSpPr>
        <p:spPr bwMode="auto">
          <a:xfrm>
            <a:off x="223840" y="1903940"/>
            <a:ext cx="4584700" cy="1080000"/>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latin typeface="HGPｺﾞｼｯｸM" pitchFamily="50" charset="-128"/>
                <a:ea typeface="HGPｺﾞｼｯｸM" pitchFamily="50" charset="-128"/>
              </a:rPr>
              <a:t>■　日常生活における基本的な動作の指導、知識技能の付与、集団生活への適応訓練、その他必要な支援及び治療を行う。</a:t>
            </a:r>
          </a:p>
        </p:txBody>
      </p:sp>
      <p:sp>
        <p:nvSpPr>
          <p:cNvPr id="3099" name="Rectangle 4"/>
          <p:cNvSpPr>
            <a:spLocks noChangeArrowheads="1"/>
          </p:cNvSpPr>
          <p:nvPr/>
        </p:nvSpPr>
        <p:spPr bwMode="auto">
          <a:xfrm>
            <a:off x="5024480" y="1916952"/>
            <a:ext cx="4729120" cy="1080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児童指導員　　</a:t>
            </a:r>
            <a:r>
              <a:rPr lang="ja-JP" altLang="en-US" sz="1200" dirty="0" smtClean="0">
                <a:latin typeface="HGPｺﾞｼｯｸM" pitchFamily="50" charset="-128"/>
                <a:ea typeface="HGPｺﾞｼｯｸM" pitchFamily="50" charset="-128"/>
              </a:rPr>
              <a:t>　　　　　 　　</a:t>
            </a:r>
            <a:r>
              <a:rPr lang="ja-JP" altLang="en-US" sz="1100" dirty="0" smtClean="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保育士　</a:t>
            </a:r>
            <a:r>
              <a:rPr lang="ja-JP" altLang="en-US" sz="1200" dirty="0" smtClean="0">
                <a:latin typeface="HGPｺﾞｼｯｸM" pitchFamily="50" charset="-128"/>
                <a:ea typeface="HGPｺﾞｼｯｸM" pitchFamily="50" charset="-128"/>
              </a:rPr>
              <a:t>　　　　　　　　　　　</a:t>
            </a:r>
            <a:r>
              <a:rPr lang="ja-JP" altLang="en-US" sz="1200" dirty="0">
                <a:latin typeface="HGPｺﾞｼｯｸM" pitchFamily="50" charset="-128"/>
                <a:ea typeface="HGPｺﾞｼｯｸM" pitchFamily="50" charset="-128"/>
              </a:rPr>
              <a:t>　</a:t>
            </a:r>
            <a:r>
              <a:rPr lang="ja-JP" altLang="en-US" sz="11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a:t>
            </a:r>
            <a:r>
              <a:rPr lang="ja-JP" altLang="en-US" sz="1200" dirty="0" smtClean="0">
                <a:latin typeface="HGPｺﾞｼｯｸM" pitchFamily="50" charset="-128"/>
                <a:ea typeface="HGPｺﾞｼｯｸM" pitchFamily="50" charset="-128"/>
              </a:rPr>
              <a:t>以上</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看護師　　　　　　　　　　　　　 </a:t>
            </a:r>
            <a:r>
              <a:rPr lang="ja-JP" altLang="en-US" sz="1000" dirty="0" smtClean="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１人以上</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理学療法士又は作業療法士　１人以上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児童発達支援管理責任者　　</a:t>
            </a:r>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p:txBody>
      </p:sp>
      <p:sp>
        <p:nvSpPr>
          <p:cNvPr id="3100" name="Text Box 2"/>
          <p:cNvSpPr txBox="1">
            <a:spLocks noChangeArrowheads="1"/>
          </p:cNvSpPr>
          <p:nvPr/>
        </p:nvSpPr>
        <p:spPr bwMode="auto">
          <a:xfrm>
            <a:off x="56456" y="3105045"/>
            <a:ext cx="6899276" cy="338554"/>
          </a:xfrm>
          <a:prstGeom prst="rect">
            <a:avLst/>
          </a:prstGeom>
          <a:noFill/>
          <a:ln w="9525">
            <a:noFill/>
            <a:miter lim="800000"/>
            <a:headEnd/>
            <a:tailEnd/>
          </a:ln>
        </p:spPr>
        <p:txBody>
          <a:bodyPr>
            <a:spAutoFit/>
          </a:bodyPr>
          <a:lstStyle/>
          <a:p>
            <a:pPr lvl="0">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a:t>
            </a:r>
            <a:r>
              <a:rPr lang="ja-JP" altLang="en-US" sz="1600" b="1" u="sng" dirty="0">
                <a:ea typeface="ＤＨＰ特太ゴシック体" pitchFamily="2" charset="-128"/>
              </a:rPr>
              <a:t>（</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r>
              <a:rPr lang="ja-JP" altLang="en-US" sz="1600" b="1" u="sng" dirty="0">
                <a:ea typeface="ＤＨＰ特太ゴシック体" pitchFamily="2" charset="-128"/>
              </a:rPr>
              <a:t>～</a:t>
            </a:r>
            <a:r>
              <a:rPr lang="ja-JP" altLang="en-US" sz="1600" b="1" u="sng" dirty="0" smtClean="0">
                <a:ea typeface="ＤＨＰ特太ゴシック体" pitchFamily="2" charset="-128"/>
              </a:rPr>
              <a:t>）</a:t>
            </a:r>
            <a:endParaRPr lang="en-US" altLang="ja-JP" sz="1600" b="1" u="sng" dirty="0">
              <a:ea typeface="ＤＨＰ特太ゴシック体" pitchFamily="2" charset="-128"/>
            </a:endParaRPr>
          </a:p>
        </p:txBody>
      </p:sp>
      <p:sp>
        <p:nvSpPr>
          <p:cNvPr id="15" name="Text Box 2"/>
          <p:cNvSpPr txBox="1">
            <a:spLocks noChangeArrowheads="1"/>
          </p:cNvSpPr>
          <p:nvPr/>
        </p:nvSpPr>
        <p:spPr bwMode="auto">
          <a:xfrm>
            <a:off x="56456" y="6093296"/>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96</a:t>
            </a:r>
            <a:r>
              <a:rPr lang="ja-JP" altLang="en-US" sz="1600" dirty="0" smtClean="0">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31</a:t>
            </a:r>
            <a:r>
              <a:rPr lang="ja-JP" altLang="en-US" sz="1400" dirty="0" smtClean="0">
                <a:latin typeface="HGPｺﾞｼｯｸM" pitchFamily="50" charset="-128"/>
                <a:ea typeface="HGPｺﾞｼｯｸM" pitchFamily="50" charset="-128"/>
              </a:rPr>
              <a:t>年</a:t>
            </a:r>
            <a:r>
              <a:rPr lang="en-US" altLang="ja-JP" sz="1400" dirty="0" smtClean="0">
                <a:latin typeface="HGPｺﾞｼｯｸM" pitchFamily="50" charset="-128"/>
                <a:ea typeface="HGPｺﾞｼｯｸM" pitchFamily="50" charset="-128"/>
              </a:rPr>
              <a:t>1</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7" name="Text Box 2"/>
          <p:cNvSpPr txBox="1">
            <a:spLocks noChangeArrowheads="1"/>
          </p:cNvSpPr>
          <p:nvPr/>
        </p:nvSpPr>
        <p:spPr bwMode="auto">
          <a:xfrm>
            <a:off x="4853763" y="6079090"/>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2,311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31</a:t>
            </a:r>
            <a:r>
              <a:rPr lang="zh-TW" altLang="en-US" sz="1400" dirty="0" smtClean="0">
                <a:latin typeface="HGPｺﾞｼｯｸM" pitchFamily="50" charset="-128"/>
                <a:ea typeface="HGPｺﾞｼｯｸM" pitchFamily="50" charset="-128"/>
              </a:rPr>
              <a:t>年</a:t>
            </a:r>
            <a:r>
              <a:rPr lang="en-US" altLang="zh-TW" sz="1400" dirty="0" smtClean="0">
                <a:latin typeface="HGPｺﾞｼｯｸM" pitchFamily="50" charset="-128"/>
                <a:ea typeface="HGPｺﾞｼｯｸM" pitchFamily="50" charset="-128"/>
              </a:rPr>
              <a:t>1</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医療型児童発達支援</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1" name="直線コネクタ 20"/>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109</a:t>
            </a:fld>
            <a:endParaRPr lang="en-US" altLang="ja-JP" dirty="0"/>
          </a:p>
        </p:txBody>
      </p:sp>
    </p:spTree>
    <p:extLst>
      <p:ext uri="{BB962C8B-B14F-4D97-AF65-F5344CB8AC3E}">
        <p14:creationId xmlns:p14="http://schemas.microsoft.com/office/powerpoint/2010/main" val="1406706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smtClean="0">
                <a:solidFill>
                  <a:schemeClr val="tx1"/>
                </a:solidFill>
              </a:rPr>
              <a:t>１　相談支援事業の成り立ちと</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　　障害者総合支援法における相談支援事業</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11</a:t>
            </a:fld>
            <a:endParaRPr lang="en-US" altLang="ja-JP" dirty="0"/>
          </a:p>
        </p:txBody>
      </p:sp>
    </p:spTree>
    <p:extLst>
      <p:ext uri="{BB962C8B-B14F-4D97-AF65-F5344CB8AC3E}">
        <p14:creationId xmlns:p14="http://schemas.microsoft.com/office/powerpoint/2010/main" val="355860783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ChangeArrowheads="1"/>
          </p:cNvSpPr>
          <p:nvPr/>
        </p:nvSpPr>
        <p:spPr bwMode="auto">
          <a:xfrm>
            <a:off x="623925" y="2348681"/>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4099" name="Rectangle 14"/>
          <p:cNvSpPr>
            <a:spLocks noChangeArrowheads="1"/>
          </p:cNvSpPr>
          <p:nvPr/>
        </p:nvSpPr>
        <p:spPr bwMode="auto">
          <a:xfrm>
            <a:off x="622342" y="1845360"/>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graphicFrame>
        <p:nvGraphicFramePr>
          <p:cNvPr id="24" name="表 23"/>
          <p:cNvGraphicFramePr>
            <a:graphicFrameLocks noGrp="1"/>
          </p:cNvGraphicFramePr>
          <p:nvPr>
            <p:extLst/>
          </p:nvPr>
        </p:nvGraphicFramePr>
        <p:xfrm>
          <a:off x="200025" y="3323407"/>
          <a:ext cx="9505503" cy="2880360"/>
        </p:xfrm>
        <a:graphic>
          <a:graphicData uri="http://schemas.openxmlformats.org/drawingml/2006/table">
            <a:tbl>
              <a:tblPr>
                <a:tableStyleId>{F5AB1C69-6EDB-4FF4-983F-18BD219EF322}</a:tableStyleId>
              </a:tblPr>
              <a:tblGrid>
                <a:gridCol w="4176911">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tblGrid>
              <a:tr h="326018">
                <a:tc gridSpan="2">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756672">
                <a:tc gridSpan="2">
                  <a:txBody>
                    <a:bodyPr/>
                    <a:lstStyle/>
                    <a:p>
                      <a:r>
                        <a:rPr lang="ja-JP" altLang="en-US" sz="1200" b="1" u="sng" dirty="0" smtClean="0">
                          <a:solidFill>
                            <a:schemeClr val="tx1"/>
                          </a:solidFill>
                          <a:latin typeface="HGPｺﾞｼｯｸM" pitchFamily="50" charset="-128"/>
                          <a:ea typeface="HGPｺﾞｼｯｸM" pitchFamily="50" charset="-128"/>
                        </a:rPr>
                        <a:t>■　授業終了後</a:t>
                      </a:r>
                      <a:r>
                        <a:rPr lang="ja-JP" altLang="en-US" sz="1000" b="1" u="sng" dirty="0" smtClean="0">
                          <a:solidFill>
                            <a:schemeClr val="tx1"/>
                          </a:solidFill>
                          <a:latin typeface="HGPｺﾞｼｯｸM" pitchFamily="50" charset="-128"/>
                          <a:ea typeface="HGPｺﾞｼｯｸM" pitchFamily="50" charset="-128"/>
                        </a:rPr>
                        <a:t>（利用定員及び受入児童の状態等に応じた単位を設定）</a:t>
                      </a: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　休業日</a:t>
                      </a:r>
                      <a:r>
                        <a:rPr lang="ja-JP" altLang="en-US" sz="1000" b="1" u="sng" dirty="0" smtClean="0">
                          <a:solidFill>
                            <a:schemeClr val="tx1"/>
                          </a:solidFill>
                          <a:latin typeface="HGPｺﾞｼｯｸM" pitchFamily="50" charset="-128"/>
                          <a:ea typeface="HGPｺﾞｼｯｸM" pitchFamily="50" charset="-128"/>
                        </a:rPr>
                        <a:t>（利用定員及び受入児童の状態等に応じた単位を設定）</a:t>
                      </a:r>
                      <a:endParaRPr lang="ja-JP" altLang="en-US" sz="1200" b="1" u="sng" dirty="0" smtClean="0">
                        <a:solidFill>
                          <a:schemeClr val="tx1"/>
                        </a:solidFill>
                        <a:latin typeface="HGPｺﾞｼｯｸM" pitchFamily="50" charset="-128"/>
                        <a:ea typeface="HGPｺﾞｼｯｸM" pitchFamily="50" charset="-128"/>
                      </a:endParaRPr>
                    </a:p>
                    <a:p>
                      <a:r>
                        <a:rPr lang="ja-JP" altLang="en-US" sz="1100" b="0" u="none" dirty="0" smtClean="0">
                          <a:solidFill>
                            <a:schemeClr val="tx1"/>
                          </a:solidFill>
                          <a:latin typeface="HGPｺﾞｼｯｸM" pitchFamily="50" charset="-128"/>
                          <a:ea typeface="HGPｺﾞｼｯｸM" pitchFamily="50" charset="-128"/>
                        </a:rPr>
                        <a:t>　　・　区分</a:t>
                      </a:r>
                      <a:r>
                        <a:rPr lang="en-US" altLang="ja-JP" sz="1100" b="0" u="none" dirty="0" smtClean="0">
                          <a:solidFill>
                            <a:schemeClr val="tx1"/>
                          </a:solidFill>
                          <a:latin typeface="HGPｺﾞｼｯｸM" pitchFamily="50" charset="-128"/>
                          <a:ea typeface="HGPｺﾞｼｯｸM" pitchFamily="50" charset="-128"/>
                        </a:rPr>
                        <a:t>1</a:t>
                      </a:r>
                      <a:r>
                        <a:rPr lang="ja-JP" altLang="en-US" sz="1100" b="0" u="none" dirty="0" smtClean="0">
                          <a:solidFill>
                            <a:schemeClr val="tx1"/>
                          </a:solidFill>
                          <a:latin typeface="HGPｺﾞｼｯｸM" pitchFamily="50" charset="-128"/>
                          <a:ea typeface="HGPｺﾞｼｯｸM" pitchFamily="50" charset="-128"/>
                        </a:rPr>
                        <a:t>（主として指標該当児）　　　 </a:t>
                      </a:r>
                      <a:r>
                        <a:rPr lang="en-US" altLang="ja-JP" sz="1100" b="0" u="none" dirty="0" smtClean="0">
                          <a:solidFill>
                            <a:schemeClr val="tx1"/>
                          </a:solidFill>
                          <a:latin typeface="HGPｺﾞｼｯｸM" pitchFamily="50" charset="-128"/>
                          <a:ea typeface="HGPｺﾞｼｯｸM" pitchFamily="50" charset="-128"/>
                        </a:rPr>
                        <a:t>324</a:t>
                      </a:r>
                      <a:r>
                        <a:rPr lang="ja-JP" altLang="en-US" sz="1100" b="0" u="none"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656</a:t>
                      </a:r>
                      <a:r>
                        <a:rPr lang="ja-JP" altLang="en-US" sz="1100" b="0" u="none" dirty="0" smtClean="0">
                          <a:solidFill>
                            <a:schemeClr val="tx1"/>
                          </a:solidFill>
                          <a:latin typeface="HGPｺﾞｼｯｸM" pitchFamily="50" charset="-128"/>
                          <a:ea typeface="HGPｺﾞｼｯｸM" pitchFamily="50" charset="-128"/>
                        </a:rPr>
                        <a:t>単位　　　　　　　　　　　・　区分</a:t>
                      </a:r>
                      <a:r>
                        <a:rPr lang="en-US" altLang="ja-JP" sz="1100" b="0" u="none" dirty="0" smtClean="0">
                          <a:solidFill>
                            <a:schemeClr val="tx1"/>
                          </a:solidFill>
                          <a:latin typeface="HGPｺﾞｼｯｸM" pitchFamily="50" charset="-128"/>
                          <a:ea typeface="HGPｺﾞｼｯｸM" pitchFamily="50" charset="-128"/>
                        </a:rPr>
                        <a:t>1</a:t>
                      </a:r>
                      <a:r>
                        <a:rPr lang="ja-JP" altLang="en-US" sz="1100" b="0" u="none" dirty="0" smtClean="0">
                          <a:solidFill>
                            <a:schemeClr val="tx1"/>
                          </a:solidFill>
                          <a:latin typeface="HGPｺﾞｼｯｸM" pitchFamily="50" charset="-128"/>
                          <a:ea typeface="HGPｺﾞｼｯｸM" pitchFamily="50" charset="-128"/>
                        </a:rPr>
                        <a:t>（主として指標該当児）　　　</a:t>
                      </a:r>
                      <a:r>
                        <a:rPr lang="en-US" altLang="ja-JP" sz="1100" b="0" u="none" dirty="0" smtClean="0">
                          <a:solidFill>
                            <a:schemeClr val="tx1"/>
                          </a:solidFill>
                          <a:latin typeface="HGPｺﾞｼｯｸM" pitchFamily="50" charset="-128"/>
                          <a:ea typeface="HGPｺﾞｼｯｸM" pitchFamily="50" charset="-128"/>
                        </a:rPr>
                        <a:t>410</a:t>
                      </a:r>
                      <a:r>
                        <a:rPr lang="ja-JP" altLang="en-US" sz="1100" b="0" u="none"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787</a:t>
                      </a:r>
                      <a:r>
                        <a:rPr lang="ja-JP" altLang="en-US" sz="1100" b="0" u="none" dirty="0" smtClean="0">
                          <a:solidFill>
                            <a:schemeClr val="tx1"/>
                          </a:solidFill>
                          <a:latin typeface="HGPｺﾞｼｯｸM" pitchFamily="50" charset="-128"/>
                          <a:ea typeface="HGPｺﾞｼｯｸM" pitchFamily="50" charset="-128"/>
                        </a:rPr>
                        <a:t>単位</a:t>
                      </a:r>
                    </a:p>
                    <a:p>
                      <a:r>
                        <a:rPr lang="ja-JP" altLang="en-US" sz="1100" b="0" u="none" dirty="0" smtClean="0">
                          <a:solidFill>
                            <a:schemeClr val="tx1"/>
                          </a:solidFill>
                          <a:latin typeface="HGPｺﾞｼｯｸM" pitchFamily="50" charset="-128"/>
                          <a:ea typeface="HGPｺﾞｼｯｸM" pitchFamily="50" charset="-128"/>
                        </a:rPr>
                        <a:t>　　・　区分</a:t>
                      </a:r>
                      <a:r>
                        <a:rPr lang="en-US" altLang="ja-JP" sz="1100" b="0" u="none" dirty="0" smtClean="0">
                          <a:solidFill>
                            <a:schemeClr val="tx1"/>
                          </a:solidFill>
                          <a:latin typeface="HGPｺﾞｼｯｸM" pitchFamily="50" charset="-128"/>
                          <a:ea typeface="HGPｺﾞｼｯｸM" pitchFamily="50" charset="-128"/>
                        </a:rPr>
                        <a:t>2</a:t>
                      </a:r>
                      <a:r>
                        <a:rPr lang="ja-JP" altLang="en-US" sz="1100" b="0" u="none" dirty="0" smtClean="0">
                          <a:solidFill>
                            <a:schemeClr val="tx1"/>
                          </a:solidFill>
                          <a:latin typeface="HGPｺﾞｼｯｸM" pitchFamily="50" charset="-128"/>
                          <a:ea typeface="HGPｺﾞｼｯｸM" pitchFamily="50" charset="-128"/>
                        </a:rPr>
                        <a:t>（主として指標該当児以外） </a:t>
                      </a:r>
                      <a:r>
                        <a:rPr lang="en-US" altLang="ja-JP" sz="1100" b="0" u="none" dirty="0" smtClean="0">
                          <a:solidFill>
                            <a:schemeClr val="tx1"/>
                          </a:solidFill>
                          <a:latin typeface="HGPｺﾞｼｯｸM" pitchFamily="50" charset="-128"/>
                          <a:ea typeface="HGPｺﾞｼｯｸM" pitchFamily="50" charset="-128"/>
                        </a:rPr>
                        <a:t>297</a:t>
                      </a:r>
                      <a:r>
                        <a:rPr lang="ja-JP" altLang="en-US" sz="1100" b="0" u="none"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609</a:t>
                      </a:r>
                      <a:r>
                        <a:rPr lang="ja-JP" altLang="en-US" sz="1100" b="0" u="none" dirty="0" smtClean="0">
                          <a:solidFill>
                            <a:schemeClr val="tx1"/>
                          </a:solidFill>
                          <a:latin typeface="HGPｺﾞｼｯｸM" pitchFamily="50" charset="-128"/>
                          <a:ea typeface="HGPｺﾞｼｯｸM" pitchFamily="50" charset="-128"/>
                        </a:rPr>
                        <a:t>単位　　　　　</a:t>
                      </a:r>
                      <a:r>
                        <a:rPr lang="ja-JP" altLang="en-US" sz="1050" b="0" u="none" dirty="0" smtClean="0">
                          <a:solidFill>
                            <a:schemeClr val="tx1"/>
                          </a:solidFill>
                          <a:latin typeface="HGPｺﾞｼｯｸM" pitchFamily="50" charset="-128"/>
                          <a:ea typeface="HGPｺﾞｼｯｸM" pitchFamily="50" charset="-128"/>
                        </a:rPr>
                        <a:t>　</a:t>
                      </a:r>
                      <a:r>
                        <a:rPr lang="ja-JP" altLang="en-US" sz="1100" b="0" u="none" dirty="0" smtClean="0">
                          <a:solidFill>
                            <a:schemeClr val="tx1"/>
                          </a:solidFill>
                          <a:latin typeface="HGPｺﾞｼｯｸM" pitchFamily="50" charset="-128"/>
                          <a:ea typeface="HGPｺﾞｼｯｸM" pitchFamily="50" charset="-128"/>
                        </a:rPr>
                        <a:t>　　　　　・　区分</a:t>
                      </a:r>
                      <a:r>
                        <a:rPr lang="en-US" altLang="ja-JP" sz="1100" b="0" u="none" dirty="0" smtClean="0">
                          <a:solidFill>
                            <a:schemeClr val="tx1"/>
                          </a:solidFill>
                          <a:latin typeface="HGPｺﾞｼｯｸM" pitchFamily="50" charset="-128"/>
                          <a:ea typeface="HGPｺﾞｼｯｸM" pitchFamily="50" charset="-128"/>
                        </a:rPr>
                        <a:t>2</a:t>
                      </a:r>
                      <a:r>
                        <a:rPr lang="ja-JP" altLang="en-US" sz="1100" b="0" u="none" dirty="0" smtClean="0">
                          <a:solidFill>
                            <a:schemeClr val="tx1"/>
                          </a:solidFill>
                          <a:latin typeface="HGPｺﾞｼｯｸM" pitchFamily="50" charset="-128"/>
                          <a:ea typeface="HGPｺﾞｼｯｸM" pitchFamily="50" charset="-128"/>
                        </a:rPr>
                        <a:t>（主として指標該当児）　　　</a:t>
                      </a:r>
                      <a:r>
                        <a:rPr lang="en-US" altLang="ja-JP" sz="1100" b="0" u="none" dirty="0" smtClean="0">
                          <a:solidFill>
                            <a:schemeClr val="tx1"/>
                          </a:solidFill>
                          <a:latin typeface="HGPｺﾞｼｯｸM" pitchFamily="50" charset="-128"/>
                          <a:ea typeface="HGPｺﾞｼｯｸM" pitchFamily="50" charset="-128"/>
                        </a:rPr>
                        <a:t>374</a:t>
                      </a:r>
                      <a:r>
                        <a:rPr lang="ja-JP" altLang="en-US" sz="1100" b="0" u="none"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726</a:t>
                      </a:r>
                      <a:r>
                        <a:rPr lang="ja-JP" altLang="en-US" sz="1100" b="0" u="none" dirty="0" smtClean="0">
                          <a:solidFill>
                            <a:schemeClr val="tx1"/>
                          </a:solidFill>
                          <a:latin typeface="HGPｺﾞｼｯｸM" pitchFamily="50" charset="-128"/>
                          <a:ea typeface="HGPｺﾞｼｯｸM" pitchFamily="50" charset="-128"/>
                        </a:rPr>
                        <a:t>単位</a:t>
                      </a:r>
                      <a:endParaRPr lang="en-US" altLang="ja-JP" sz="1100" b="0" u="none" dirty="0" smtClean="0">
                        <a:solidFill>
                          <a:schemeClr val="tx1"/>
                        </a:solidFill>
                        <a:latin typeface="HGPｺﾞｼｯｸM" pitchFamily="50" charset="-128"/>
                        <a:ea typeface="HGPｺﾞｼｯｸM" pitchFamily="50" charset="-128"/>
                      </a:endParaRPr>
                    </a:p>
                    <a:p>
                      <a:r>
                        <a:rPr lang="ja-JP" altLang="en-US" sz="1100" b="0" u="none" dirty="0" smtClean="0">
                          <a:solidFill>
                            <a:schemeClr val="tx1"/>
                          </a:solidFill>
                          <a:latin typeface="+mn-ea"/>
                          <a:ea typeface="+mn-ea"/>
                        </a:rPr>
                        <a:t>　</a:t>
                      </a:r>
                      <a:r>
                        <a:rPr lang="ja-JP" altLang="en-US" sz="1100" b="0" u="none" dirty="0" smtClean="0">
                          <a:solidFill>
                            <a:schemeClr val="tx1"/>
                          </a:solidFill>
                          <a:latin typeface="HGPｺﾞｼｯｸM" pitchFamily="50" charset="-128"/>
                          <a:ea typeface="HGPｺﾞｼｯｸM" pitchFamily="50" charset="-128"/>
                        </a:rPr>
                        <a:t>　・　重症心身障害児　　　　　　　　　　 </a:t>
                      </a:r>
                      <a:r>
                        <a:rPr lang="ja-JP" altLang="en-US" sz="1100" b="0" u="none" baseline="0" dirty="0" smtClean="0">
                          <a:solidFill>
                            <a:schemeClr val="tx1"/>
                          </a:solidFill>
                          <a:latin typeface="HGPｺﾞｼｯｸM" pitchFamily="50" charset="-128"/>
                          <a:ea typeface="HGPｺﾞｼｯｸM" pitchFamily="50" charset="-128"/>
                        </a:rPr>
                        <a:t> </a:t>
                      </a:r>
                      <a:r>
                        <a:rPr lang="en-US" altLang="ja-JP" sz="1100" b="0" u="none" dirty="0" smtClean="0">
                          <a:solidFill>
                            <a:schemeClr val="tx1"/>
                          </a:solidFill>
                          <a:latin typeface="HGPｺﾞｼｯｸM" pitchFamily="50" charset="-128"/>
                          <a:ea typeface="HGPｺﾞｼｯｸM" pitchFamily="50" charset="-128"/>
                        </a:rPr>
                        <a:t>681</a:t>
                      </a:r>
                      <a:r>
                        <a:rPr lang="ja-JP" altLang="en-US" sz="1100" b="0" u="none" dirty="0" smtClean="0">
                          <a:solidFill>
                            <a:schemeClr val="tx1"/>
                          </a:solidFill>
                          <a:latin typeface="HGPｺﾞｼｯｸM" pitchFamily="50" charset="-128"/>
                          <a:ea typeface="HGPｺﾞｼｯｸM" pitchFamily="50" charset="-128"/>
                        </a:rPr>
                        <a:t>～</a:t>
                      </a:r>
                      <a:r>
                        <a:rPr lang="en-US" altLang="ja-JP" sz="1100" b="0" u="none" dirty="0" smtClean="0">
                          <a:solidFill>
                            <a:schemeClr val="tx1"/>
                          </a:solidFill>
                          <a:latin typeface="HGPｺﾞｼｯｸM" pitchFamily="50" charset="-128"/>
                          <a:ea typeface="HGPｺﾞｼｯｸM" pitchFamily="50" charset="-128"/>
                        </a:rPr>
                        <a:t>1,744</a:t>
                      </a:r>
                      <a:r>
                        <a:rPr lang="ja-JP" altLang="en-US" sz="1100" b="0" u="none" dirty="0" smtClean="0">
                          <a:solidFill>
                            <a:schemeClr val="tx1"/>
                          </a:solidFill>
                          <a:latin typeface="HGPｺﾞｼｯｸM" pitchFamily="50" charset="-128"/>
                          <a:ea typeface="HGPｺﾞｼｯｸM" pitchFamily="50" charset="-128"/>
                        </a:rPr>
                        <a:t>単位　　　　　　</a:t>
                      </a:r>
                      <a:r>
                        <a:rPr lang="ja-JP" altLang="en-US" sz="700" b="0" u="none" dirty="0" smtClean="0">
                          <a:solidFill>
                            <a:schemeClr val="tx1"/>
                          </a:solidFill>
                          <a:latin typeface="HGPｺﾞｼｯｸM" pitchFamily="50" charset="-128"/>
                          <a:ea typeface="HGPｺﾞｼｯｸM" pitchFamily="50" charset="-128"/>
                        </a:rPr>
                        <a:t>　</a:t>
                      </a:r>
                      <a:r>
                        <a:rPr lang="ja-JP" altLang="en-US" sz="1100" b="0" u="none" dirty="0" smtClean="0">
                          <a:solidFill>
                            <a:schemeClr val="tx1"/>
                          </a:solidFill>
                          <a:latin typeface="HGPｺﾞｼｯｸM" pitchFamily="50" charset="-128"/>
                          <a:ea typeface="HGPｺﾞｼｯｸM" pitchFamily="50" charset="-128"/>
                        </a:rPr>
                        <a:t>  　　　・　重症心身障害児　　　　　　　　　　 </a:t>
                      </a:r>
                      <a:r>
                        <a:rPr lang="en-US" altLang="ja-JP" sz="1100" b="0" u="none" dirty="0" smtClean="0">
                          <a:solidFill>
                            <a:schemeClr val="tx1"/>
                          </a:solidFill>
                          <a:latin typeface="HGPｺﾞｼｯｸM" pitchFamily="50" charset="-128"/>
                          <a:ea typeface="HGPｺﾞｼｯｸM" pitchFamily="50" charset="-128"/>
                        </a:rPr>
                        <a:t>804</a:t>
                      </a:r>
                      <a:r>
                        <a:rPr lang="ja-JP" altLang="en-US" sz="1100" b="0" u="none" dirty="0" smtClean="0">
                          <a:solidFill>
                            <a:schemeClr val="tx1"/>
                          </a:solidFill>
                          <a:latin typeface="HGPｺﾞｼｯｸM" pitchFamily="50" charset="-128"/>
                          <a:ea typeface="HGPｺﾞｼｯｸM" pitchFamily="50" charset="-128"/>
                        </a:rPr>
                        <a:t>～</a:t>
                      </a:r>
                      <a:r>
                        <a:rPr lang="en-US" altLang="ja-JP" sz="1100" b="0" u="none" dirty="0" smtClean="0">
                          <a:solidFill>
                            <a:schemeClr val="tx1"/>
                          </a:solidFill>
                          <a:latin typeface="HGPｺﾞｼｯｸM" pitchFamily="50" charset="-128"/>
                          <a:ea typeface="HGPｺﾞｼｯｸM" pitchFamily="50" charset="-128"/>
                        </a:rPr>
                        <a:t>2,024</a:t>
                      </a:r>
                      <a:r>
                        <a:rPr lang="ja-JP" altLang="en-US" sz="11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326018">
                <a:tc gridSpan="2">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solidFill>
                            <a:schemeClr val="tx1"/>
                          </a:solidFill>
                          <a:latin typeface="HGPｺﾞｼｯｸM" pitchFamily="50" charset="-128"/>
                          <a:ea typeface="HGPｺﾞｼｯｸM" pitchFamily="50" charset="-128"/>
                        </a:rPr>
                        <a:t>児童指導員等加配加算（</a:t>
                      </a:r>
                      <a:r>
                        <a:rPr lang="en-US" altLang="ja-JP" sz="1100" b="1" u="sng" dirty="0" smtClean="0">
                          <a:solidFill>
                            <a:schemeClr val="tx1"/>
                          </a:solidFill>
                          <a:latin typeface="HGPｺﾞｼｯｸM" pitchFamily="50" charset="-128"/>
                          <a:ea typeface="HGPｺﾞｼｯｸM" pitchFamily="50" charset="-128"/>
                        </a:rPr>
                        <a:t>Ⅰ</a:t>
                      </a:r>
                      <a:r>
                        <a:rPr lang="ja-JP" altLang="en-US" sz="1100" b="1" u="sng" dirty="0" err="1" smtClean="0">
                          <a:solidFill>
                            <a:schemeClr val="tx1"/>
                          </a:solidFill>
                          <a:latin typeface="HGPｺﾞｼｯｸM" pitchFamily="50" charset="-128"/>
                          <a:ea typeface="HGPｺﾞｼｯｸM" pitchFamily="50" charset="-128"/>
                        </a:rPr>
                        <a:t>，</a:t>
                      </a:r>
                      <a:r>
                        <a:rPr lang="en-US" altLang="ja-JP" sz="1100" b="1" u="sng" dirty="0" smtClean="0">
                          <a:solidFill>
                            <a:schemeClr val="tx1"/>
                          </a:solidFill>
                          <a:latin typeface="HGPｺﾞｼｯｸM" pitchFamily="50" charset="-128"/>
                          <a:ea typeface="HGPｺﾞｼｯｸM" pitchFamily="50" charset="-128"/>
                        </a:rPr>
                        <a:t>Ⅱ</a:t>
                      </a:r>
                      <a:r>
                        <a:rPr lang="ja-JP" altLang="en-US" sz="1100" b="1" u="sng" dirty="0" smtClean="0">
                          <a:solidFill>
                            <a:schemeClr val="tx1"/>
                          </a:solidFill>
                          <a:latin typeface="HGPｺﾞｼｯｸM" pitchFamily="50" charset="-128"/>
                          <a:ea typeface="HGPｺﾞｼｯｸM" pitchFamily="50" charset="-128"/>
                        </a:rPr>
                        <a:t>）</a:t>
                      </a:r>
                      <a:endParaRPr lang="en-US" altLang="ja-JP" sz="1100" b="1" u="sng"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　基準人員に加え、理学療法士等、保育士、児童指導員等の者を加配した場合に加算</a:t>
                      </a:r>
                    </a:p>
                    <a:p>
                      <a:pPr marL="82550" indent="-82550"/>
                      <a:endParaRPr kumimoji="1" lang="ja-JP" altLang="en-US" sz="1100"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（施設報酬区分，利用定員，提供児童等に応じた単位を設定）</a:t>
                      </a:r>
                    </a:p>
                    <a:p>
                      <a:pPr marL="82550" indent="-82550"/>
                      <a:r>
                        <a:rPr kumimoji="1" lang="ja-JP" altLang="en-US" sz="1100" dirty="0" smtClean="0">
                          <a:solidFill>
                            <a:schemeClr val="tx1"/>
                          </a:solidFill>
                          <a:latin typeface="HGPｺﾞｼｯｸM" pitchFamily="50" charset="-128"/>
                          <a:ea typeface="HGPｺﾞｼｯｸM" pitchFamily="50" charset="-128"/>
                        </a:rPr>
                        <a:t>　・　理学療法士等　　　　　　　</a:t>
                      </a:r>
                      <a:r>
                        <a:rPr kumimoji="1" lang="ja-JP" altLang="en-US" sz="100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84</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418</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児童指導員等　　　　　　　　</a:t>
                      </a:r>
                      <a:r>
                        <a:rPr kumimoji="1" lang="ja-JP" altLang="en-US" sz="100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62</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309</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その他従業者</a:t>
                      </a:r>
                      <a:r>
                        <a:rPr kumimoji="1" lang="ja-JP" altLang="en-US" sz="900" dirty="0" smtClean="0">
                          <a:solidFill>
                            <a:schemeClr val="tx1"/>
                          </a:solidFill>
                          <a:latin typeface="HGPｺﾞｼｯｸM" pitchFamily="50" charset="-128"/>
                          <a:ea typeface="HGPｺﾞｼｯｸM" pitchFamily="50" charset="-128"/>
                        </a:rPr>
                        <a:t>（資格要件なし）</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36</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182</a:t>
                      </a:r>
                      <a:r>
                        <a:rPr kumimoji="1" lang="ja-JP" altLang="en-US" sz="11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180975"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solidFill>
                            <a:schemeClr val="tx1"/>
                          </a:solidFill>
                          <a:latin typeface="HGPｺﾞｼｯｸM" pitchFamily="50" charset="-128"/>
                          <a:ea typeface="HGPｺﾞｼｯｸM" pitchFamily="50" charset="-128"/>
                        </a:rPr>
                        <a:t>看護職員加配加算（</a:t>
                      </a:r>
                      <a:r>
                        <a:rPr lang="en-US" altLang="ja-JP" sz="1100" b="1" u="sng" dirty="0" smtClean="0">
                          <a:solidFill>
                            <a:schemeClr val="tx1"/>
                          </a:solidFill>
                          <a:latin typeface="HGPｺﾞｼｯｸM" pitchFamily="50" charset="-128"/>
                          <a:ea typeface="HGPｺﾞｼｯｸM" pitchFamily="50" charset="-128"/>
                        </a:rPr>
                        <a:t>Ⅰ</a:t>
                      </a:r>
                      <a:r>
                        <a:rPr lang="ja-JP" altLang="en-US" sz="1100" b="1" u="sng" dirty="0" smtClean="0">
                          <a:solidFill>
                            <a:schemeClr val="tx1"/>
                          </a:solidFill>
                          <a:latin typeface="HGPｺﾞｼｯｸM" pitchFamily="50" charset="-128"/>
                          <a:ea typeface="HGPｺﾞｼｯｸM" pitchFamily="50" charset="-128"/>
                        </a:rPr>
                        <a:t>～</a:t>
                      </a:r>
                      <a:r>
                        <a:rPr lang="en-US" altLang="ja-JP" sz="1100" b="1" u="sng" dirty="0" smtClean="0">
                          <a:solidFill>
                            <a:schemeClr val="tx1"/>
                          </a:solidFill>
                          <a:latin typeface="HGPｺﾞｼｯｸM" pitchFamily="50" charset="-128"/>
                          <a:ea typeface="HGPｺﾞｼｯｸM" pitchFamily="50" charset="-128"/>
                        </a:rPr>
                        <a:t>Ⅲ</a:t>
                      </a:r>
                      <a:r>
                        <a:rPr lang="ja-JP" altLang="en-US" sz="1100" b="1" u="sng" dirty="0" smtClean="0">
                          <a:solidFill>
                            <a:schemeClr val="tx1"/>
                          </a:solidFill>
                          <a:latin typeface="HGPｺﾞｼｯｸM" pitchFamily="50" charset="-128"/>
                          <a:ea typeface="HGPｺﾞｼｯｸM" pitchFamily="50" charset="-128"/>
                        </a:rPr>
                        <a:t>）</a:t>
                      </a:r>
                      <a:endParaRPr lang="en-US" altLang="ja-JP" sz="1100" b="1" u="sng" dirty="0" smtClean="0">
                        <a:solidFill>
                          <a:schemeClr val="tx1"/>
                        </a:solidFill>
                        <a:latin typeface="HGPｺﾞｼｯｸM" pitchFamily="50" charset="-128"/>
                        <a:ea typeface="HGPｺﾞｼｯｸM" pitchFamily="50" charset="-128"/>
                      </a:endParaRPr>
                    </a:p>
                    <a:p>
                      <a:pPr marL="266700" indent="-85725"/>
                      <a:r>
                        <a:rPr kumimoji="1" lang="ja-JP" altLang="en-US" sz="1100" dirty="0" smtClean="0">
                          <a:solidFill>
                            <a:schemeClr val="tx1"/>
                          </a:solidFill>
                          <a:latin typeface="HGPｺﾞｼｯｸM" pitchFamily="50" charset="-128"/>
                          <a:ea typeface="HGPｺﾞｼｯｸM" pitchFamily="50" charset="-128"/>
                        </a:rPr>
                        <a:t>→　医療的ケアを要する児童を一定以上受け入れている事業所が、基準人員に加え、看護職員を加配した場合に加算</a:t>
                      </a:r>
                    </a:p>
                    <a:p>
                      <a:pPr marL="82550" indent="-82550"/>
                      <a:endParaRPr kumimoji="1" lang="ja-JP" altLang="en-US" sz="1100" dirty="0" smtClean="0">
                        <a:solidFill>
                          <a:schemeClr val="tx1"/>
                        </a:solidFill>
                        <a:latin typeface="HGPｺﾞｼｯｸM" pitchFamily="50" charset="-128"/>
                        <a:ea typeface="HGPｺﾞｼｯｸM" pitchFamily="50" charset="-128"/>
                      </a:endParaRPr>
                    </a:p>
                    <a:p>
                      <a:pPr marL="82550" indent="-82550"/>
                      <a:r>
                        <a:rPr kumimoji="1" lang="ja-JP" altLang="en-US" sz="1100" dirty="0" smtClean="0">
                          <a:solidFill>
                            <a:schemeClr val="tx1"/>
                          </a:solidFill>
                          <a:latin typeface="HGPｺﾞｼｯｸM" pitchFamily="50" charset="-128"/>
                          <a:ea typeface="HGPｺﾞｼｯｸM" pitchFamily="50" charset="-128"/>
                        </a:rPr>
                        <a:t>　　（利用定員，加配人数に応じた単位を設定）</a:t>
                      </a:r>
                    </a:p>
                    <a:p>
                      <a:pPr marL="82550" indent="-82550"/>
                      <a:r>
                        <a:rPr kumimoji="1" lang="ja-JP" altLang="en-US" sz="1100" dirty="0" smtClean="0">
                          <a:solidFill>
                            <a:schemeClr val="tx1"/>
                          </a:solidFill>
                          <a:latin typeface="HGPｺﾞｼｯｸM" pitchFamily="50" charset="-128"/>
                          <a:ea typeface="HGPｺﾞｼｯｸM" pitchFamily="50" charset="-128"/>
                        </a:rPr>
                        <a:t>　　・　重症心身障害児以外　　</a:t>
                      </a:r>
                      <a:r>
                        <a:rPr kumimoji="1" lang="en-US" altLang="ja-JP" sz="1100" dirty="0" smtClean="0">
                          <a:solidFill>
                            <a:schemeClr val="tx1"/>
                          </a:solidFill>
                          <a:latin typeface="HGPｺﾞｼｯｸM" pitchFamily="50" charset="-128"/>
                          <a:ea typeface="HGPｺﾞｼｯｸM" pitchFamily="50" charset="-128"/>
                        </a:rPr>
                        <a:t>80</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600</a:t>
                      </a:r>
                      <a:r>
                        <a:rPr kumimoji="1" lang="ja-JP" altLang="en-US" sz="1100" dirty="0" smtClean="0">
                          <a:solidFill>
                            <a:schemeClr val="tx1"/>
                          </a:solidFill>
                          <a:latin typeface="HGPｺﾞｼｯｸM" pitchFamily="50" charset="-128"/>
                          <a:ea typeface="HGPｺﾞｼｯｸM" pitchFamily="50" charset="-128"/>
                        </a:rPr>
                        <a:t>単位</a:t>
                      </a:r>
                    </a:p>
                    <a:p>
                      <a:pPr marL="82550" indent="-82550"/>
                      <a:r>
                        <a:rPr kumimoji="1" lang="ja-JP" altLang="en-US" sz="1100" dirty="0" smtClean="0">
                          <a:solidFill>
                            <a:schemeClr val="tx1"/>
                          </a:solidFill>
                          <a:latin typeface="HGPｺﾞｼｯｸM" pitchFamily="50" charset="-128"/>
                          <a:ea typeface="HGPｺﾞｼｯｸM" pitchFamily="50" charset="-128"/>
                        </a:rPr>
                        <a:t>　　・　重症心身障害児　　</a:t>
                      </a:r>
                      <a:r>
                        <a:rPr kumimoji="1" lang="ja-JP" altLang="en-US" sz="1000" dirty="0" smtClean="0">
                          <a:solidFill>
                            <a:schemeClr val="tx1"/>
                          </a:solidFill>
                          <a:latin typeface="HGPｺﾞｼｯｸM" pitchFamily="50" charset="-128"/>
                          <a:ea typeface="HGPｺﾞｼｯｸM" pitchFamily="50" charset="-128"/>
                        </a:rPr>
                        <a:t>　</a:t>
                      </a:r>
                      <a:r>
                        <a:rPr kumimoji="1" lang="ja-JP" altLang="en-US" sz="500" dirty="0" smtClean="0">
                          <a:solidFill>
                            <a:schemeClr val="tx1"/>
                          </a:solidFill>
                          <a:latin typeface="HGPｺﾞｼｯｸM" pitchFamily="50" charset="-128"/>
                          <a:ea typeface="HGPｺﾞｼｯｸM" pitchFamily="50" charset="-128"/>
                        </a:rPr>
                        <a:t> </a:t>
                      </a:r>
                      <a:r>
                        <a:rPr kumimoji="1" lang="ja-JP" altLang="en-US" sz="1100" dirty="0" smtClean="0">
                          <a:solidFill>
                            <a:schemeClr val="tx1"/>
                          </a:solidFill>
                          <a:latin typeface="HGPｺﾞｼｯｸM" pitchFamily="50" charset="-128"/>
                          <a:ea typeface="HGPｺﾞｼｯｸM" pitchFamily="50" charset="-128"/>
                        </a:rPr>
                        <a:t>　</a:t>
                      </a:r>
                      <a:r>
                        <a:rPr kumimoji="1" lang="en-US" altLang="ja-JP" sz="1100" dirty="0" smtClean="0">
                          <a:solidFill>
                            <a:schemeClr val="tx1"/>
                          </a:solidFill>
                          <a:latin typeface="HGPｺﾞｼｯｸM" pitchFamily="50" charset="-128"/>
                          <a:ea typeface="HGPｺﾞｼｯｸM" pitchFamily="50" charset="-128"/>
                        </a:rPr>
                        <a:t>133</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800</a:t>
                      </a:r>
                      <a:r>
                        <a:rPr kumimoji="1" lang="ja-JP" altLang="en-US" sz="11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4118" name="Text Box 2"/>
          <p:cNvSpPr txBox="1">
            <a:spLocks noChangeArrowheads="1"/>
          </p:cNvSpPr>
          <p:nvPr/>
        </p:nvSpPr>
        <p:spPr bwMode="auto">
          <a:xfrm>
            <a:off x="56456" y="548431"/>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36580" y="908878"/>
            <a:ext cx="9529720" cy="35877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学校教育法第</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条に規定している学校（幼稚園及び大学を除く。）に就学しており、授業の終了後又は休業日に支援が必要と認められた</a:t>
            </a:r>
            <a:r>
              <a:rPr lang="ja-JP" altLang="en-US" sz="1200" dirty="0" smtClean="0">
                <a:solidFill>
                  <a:srgbClr val="000000"/>
                </a:solidFill>
                <a:latin typeface="HGPｺﾞｼｯｸM" pitchFamily="50" charset="-128"/>
                <a:ea typeface="HGPｺﾞｼｯｸM" pitchFamily="50" charset="-128"/>
              </a:rPr>
              <a:t>障害児</a:t>
            </a:r>
            <a:endParaRPr lang="ja-JP" altLang="en-US" sz="1200" dirty="0">
              <a:solidFill>
                <a:srgbClr val="000000"/>
              </a:solidFill>
              <a:latin typeface="HGPｺﾞｼｯｸM" pitchFamily="50" charset="-128"/>
              <a:ea typeface="HGPｺﾞｼｯｸM" pitchFamily="50" charset="-128"/>
            </a:endParaRPr>
          </a:p>
        </p:txBody>
      </p:sp>
      <p:sp>
        <p:nvSpPr>
          <p:cNvPr id="4120" name="Text Box 2"/>
          <p:cNvSpPr txBox="1">
            <a:spLocks noChangeArrowheads="1"/>
          </p:cNvSpPr>
          <p:nvPr/>
        </p:nvSpPr>
        <p:spPr bwMode="auto">
          <a:xfrm>
            <a:off x="4827625" y="1434197"/>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4121" name="Text Box 2"/>
          <p:cNvSpPr txBox="1">
            <a:spLocks noChangeArrowheads="1"/>
          </p:cNvSpPr>
          <p:nvPr/>
        </p:nvSpPr>
        <p:spPr bwMode="auto">
          <a:xfrm>
            <a:off x="56456" y="1413635"/>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4122" name="Rectangle 4"/>
          <p:cNvSpPr>
            <a:spLocks noChangeArrowheads="1"/>
          </p:cNvSpPr>
          <p:nvPr/>
        </p:nvSpPr>
        <p:spPr bwMode="auto">
          <a:xfrm>
            <a:off x="223840" y="1772335"/>
            <a:ext cx="4584700" cy="1008062"/>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授業の終了後又は学校の休業日に、児童発達支援センター等の施設に通わせ、生活能力向上のために必要な訓練、社会との交流の促進その他必要な支援を行う。</a:t>
            </a:r>
          </a:p>
        </p:txBody>
      </p:sp>
      <p:sp>
        <p:nvSpPr>
          <p:cNvPr id="4123" name="Rectangle 4"/>
          <p:cNvSpPr>
            <a:spLocks noChangeArrowheads="1"/>
          </p:cNvSpPr>
          <p:nvPr/>
        </p:nvSpPr>
        <p:spPr bwMode="auto">
          <a:xfrm>
            <a:off x="5024480" y="1786706"/>
            <a:ext cx="4741820" cy="993775"/>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児童指導員、保育士又は障害福祉サービス経験者</a:t>
            </a:r>
            <a:r>
              <a:rPr lang="ja-JP" altLang="en-US" sz="1200" dirty="0">
                <a:solidFill>
                  <a:srgbClr val="000000"/>
                </a:solidFill>
                <a:latin typeface="HGPｺﾞｼｯｸM" pitchFamily="50" charset="-128"/>
                <a:ea typeface="HGPｺﾞｼｯｸM" pitchFamily="50" charset="-128"/>
              </a:rPr>
              <a:t>　　</a:t>
            </a:r>
            <a:r>
              <a:rPr lang="en-US" altLang="ja-JP" sz="1200" dirty="0">
                <a:solidFill>
                  <a:srgbClr val="000000"/>
                </a:solidFill>
                <a:latin typeface="HGPｺﾞｼｯｸM" pitchFamily="50" charset="-128"/>
                <a:ea typeface="HGPｺﾞｼｯｸM" pitchFamily="50" charset="-128"/>
              </a:rPr>
              <a:t>10:2</a:t>
            </a:r>
            <a:r>
              <a:rPr lang="ja-JP" altLang="en-US" sz="1200" dirty="0" smtClean="0">
                <a:solidFill>
                  <a:srgbClr val="000000"/>
                </a:solidFill>
                <a:latin typeface="HGPｺﾞｼｯｸM" pitchFamily="50" charset="-128"/>
                <a:ea typeface="HGPｺﾞｼｯｸM" pitchFamily="50" charset="-128"/>
              </a:rPr>
              <a:t>以上</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a:t>
            </a:r>
            <a:r>
              <a:rPr lang="ja-JP" altLang="en-US" sz="1200" dirty="0" smtClean="0">
                <a:solidFill>
                  <a:srgbClr val="000000"/>
                </a:solidFill>
                <a:latin typeface="HGPｺﾞｼｯｸM" pitchFamily="50" charset="-128"/>
                <a:ea typeface="HGPｺﾞｼｯｸM" pitchFamily="50" charset="-128"/>
              </a:rPr>
              <a:t>　うち半数以上は児童指導員又は保育士</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管理者</a:t>
            </a:r>
            <a:endParaRPr lang="en-US" altLang="ja-JP" sz="1200" dirty="0">
              <a:solidFill>
                <a:srgbClr val="000000"/>
              </a:solidFill>
              <a:latin typeface="HGPｺﾞｼｯｸM" pitchFamily="50" charset="-128"/>
              <a:ea typeface="HGPｺﾞｼｯｸM" pitchFamily="50" charset="-128"/>
            </a:endParaRPr>
          </a:p>
        </p:txBody>
      </p:sp>
      <p:sp>
        <p:nvSpPr>
          <p:cNvPr id="4124" name="Text Box 2"/>
          <p:cNvSpPr txBox="1">
            <a:spLocks noChangeArrowheads="1"/>
          </p:cNvSpPr>
          <p:nvPr/>
        </p:nvSpPr>
        <p:spPr bwMode="auto">
          <a:xfrm>
            <a:off x="56456" y="2924944"/>
            <a:ext cx="6899276" cy="338138"/>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a:t>
            </a:r>
            <a:r>
              <a:rPr lang="ja-JP" altLang="en-US" sz="1600" b="1" u="sng" dirty="0" smtClean="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r>
              <a:rPr lang="ja-JP" altLang="en-US" sz="1600" b="1" u="sng" dirty="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5" name="Text Box 2"/>
          <p:cNvSpPr txBox="1">
            <a:spLocks noChangeArrowheads="1"/>
          </p:cNvSpPr>
          <p:nvPr/>
        </p:nvSpPr>
        <p:spPr bwMode="auto">
          <a:xfrm>
            <a:off x="100955" y="6381328"/>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13,052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7" name="Text Box 2"/>
          <p:cNvSpPr txBox="1">
            <a:spLocks noChangeArrowheads="1"/>
          </p:cNvSpPr>
          <p:nvPr/>
        </p:nvSpPr>
        <p:spPr bwMode="auto">
          <a:xfrm>
            <a:off x="4921298" y="6390496"/>
            <a:ext cx="4784230" cy="338538"/>
          </a:xfrm>
          <a:prstGeom prst="rect">
            <a:avLst/>
          </a:prstGeom>
          <a:noFill/>
          <a:ln w="9525">
            <a:noFill/>
            <a:miter lim="800000"/>
            <a:headEnd/>
            <a:tailEnd/>
          </a:ln>
        </p:spPr>
        <p:txBody>
          <a:bodyPr wrap="square"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205,183  </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放課後等デイサービス</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1" name="直線コネクタ 20"/>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110</a:t>
            </a:fld>
            <a:endParaRPr lang="en-US" altLang="ja-JP" dirty="0"/>
          </a:p>
        </p:txBody>
      </p:sp>
    </p:spTree>
    <p:extLst>
      <p:ext uri="{BB962C8B-B14F-4D97-AF65-F5344CB8AC3E}">
        <p14:creationId xmlns:p14="http://schemas.microsoft.com/office/powerpoint/2010/main" val="376328312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ChangeArrowheads="1"/>
          </p:cNvSpPr>
          <p:nvPr/>
        </p:nvSpPr>
        <p:spPr bwMode="auto">
          <a:xfrm>
            <a:off x="623925" y="2183313"/>
            <a:ext cx="9088437" cy="576263"/>
          </a:xfrm>
          <a:prstGeom prst="rect">
            <a:avLst/>
          </a:prstGeom>
          <a:noFill/>
          <a:ln w="9525" algn="ctr">
            <a:noFill/>
            <a:miter lim="800000"/>
            <a:headEnd/>
            <a:tailEnd/>
          </a:ln>
        </p:spPr>
        <p:txBody>
          <a:bodyPr wrap="none" anchor="ctr"/>
          <a:lstStyle/>
          <a:p>
            <a:endParaRPr lang="ja-JP" altLang="en-US" sz="1400" dirty="0"/>
          </a:p>
        </p:txBody>
      </p:sp>
      <p:sp>
        <p:nvSpPr>
          <p:cNvPr id="5123" name="Rectangle 14"/>
          <p:cNvSpPr>
            <a:spLocks noChangeArrowheads="1"/>
          </p:cNvSpPr>
          <p:nvPr/>
        </p:nvSpPr>
        <p:spPr bwMode="auto">
          <a:xfrm>
            <a:off x="622342" y="1679992"/>
            <a:ext cx="9166225" cy="576262"/>
          </a:xfrm>
          <a:prstGeom prst="rect">
            <a:avLst/>
          </a:prstGeom>
          <a:noFill/>
          <a:ln w="9525" algn="ctr">
            <a:noFill/>
            <a:miter lim="800000"/>
            <a:headEnd/>
            <a:tailEnd/>
          </a:ln>
        </p:spPr>
        <p:txBody>
          <a:bodyPr anchor="ctr"/>
          <a:lstStyle/>
          <a:p>
            <a:pPr marL="85725" indent="-85725"/>
            <a:endParaRPr lang="ja-JP" altLang="en-US" sz="1400" dirty="0"/>
          </a:p>
        </p:txBody>
      </p:sp>
      <p:graphicFrame>
        <p:nvGraphicFramePr>
          <p:cNvPr id="24" name="表 23"/>
          <p:cNvGraphicFramePr>
            <a:graphicFrameLocks noGrp="1"/>
          </p:cNvGraphicFramePr>
          <p:nvPr>
            <p:extLst/>
          </p:nvPr>
        </p:nvGraphicFramePr>
        <p:xfrm>
          <a:off x="200025" y="3950176"/>
          <a:ext cx="9577064" cy="1783080"/>
        </p:xfrm>
        <a:graphic>
          <a:graphicData uri="http://schemas.openxmlformats.org/drawingml/2006/table">
            <a:tbl>
              <a:tblPr>
                <a:tableStyleId>{F5AB1C69-6EDB-4FF4-983F-18BD219EF322}</a:tableStyleId>
              </a:tblPr>
              <a:tblGrid>
                <a:gridCol w="4788532">
                  <a:extLst>
                    <a:ext uri="{9D8B030D-6E8A-4147-A177-3AD203B41FA5}">
                      <a16:colId xmlns:a16="http://schemas.microsoft.com/office/drawing/2014/main" val="20000"/>
                    </a:ext>
                  </a:extLst>
                </a:gridCol>
                <a:gridCol w="4788532">
                  <a:extLst>
                    <a:ext uri="{9D8B030D-6E8A-4147-A177-3AD203B41FA5}">
                      <a16:colId xmlns:a16="http://schemas.microsoft.com/office/drawing/2014/main" val="20001"/>
                    </a:ext>
                  </a:extLst>
                </a:gridCol>
              </a:tblGrid>
              <a:tr h="247718">
                <a:tc gridSpan="2">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202679">
                <a:tc gridSpan="2">
                  <a:txBody>
                    <a:bodyPr/>
                    <a:lstStyle/>
                    <a:p>
                      <a:r>
                        <a:rPr lang="ja-JP" altLang="en-US" sz="120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988</a:t>
                      </a:r>
                      <a:r>
                        <a:rPr lang="ja-JP" altLang="en-US" sz="12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47718">
                <a:tc gridSpan="2">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6098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u="sng" dirty="0" smtClean="0">
                          <a:solidFill>
                            <a:schemeClr val="tx1"/>
                          </a:solidFill>
                          <a:latin typeface="HGPｺﾞｼｯｸM" pitchFamily="50" charset="-128"/>
                          <a:ea typeface="HGPｺﾞｼｯｸM" pitchFamily="50" charset="-128"/>
                        </a:rPr>
                        <a:t>訪問支援員特別加算（</a:t>
                      </a:r>
                      <a:r>
                        <a:rPr lang="en-US" altLang="ja-JP" sz="1400" b="1" u="sng" dirty="0" smtClean="0">
                          <a:solidFill>
                            <a:schemeClr val="tx1"/>
                          </a:solidFill>
                          <a:latin typeface="HGPｺﾞｼｯｸM" pitchFamily="50" charset="-128"/>
                          <a:ea typeface="HGPｺﾞｼｯｸM" pitchFamily="50" charset="-128"/>
                        </a:rPr>
                        <a:t>679</a:t>
                      </a:r>
                      <a:r>
                        <a:rPr lang="ja-JP" altLang="en-US" sz="1400" b="1" u="sng" dirty="0" smtClean="0">
                          <a:solidFill>
                            <a:schemeClr val="tx1"/>
                          </a:solidFill>
                          <a:latin typeface="HGPｺﾞｼｯｸM" pitchFamily="50" charset="-128"/>
                          <a:ea typeface="HGPｺﾞｼｯｸM" pitchFamily="50" charset="-128"/>
                        </a:rPr>
                        <a:t>単位）</a:t>
                      </a:r>
                      <a:endParaRPr lang="en-US" altLang="ja-JP" sz="14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作業療法士や理学療法士、保育士、看護職員等の専門性の高い職員を配置した場合に加算　</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u="sng" dirty="0" smtClean="0">
                          <a:solidFill>
                            <a:schemeClr val="tx1"/>
                          </a:solidFill>
                          <a:latin typeface="HGPｺﾞｼｯｸM" pitchFamily="50" charset="-128"/>
                          <a:ea typeface="HGPｺﾞｼｯｸM" pitchFamily="50" charset="-128"/>
                        </a:rPr>
                        <a:t>通所施設移行支援加算（</a:t>
                      </a:r>
                      <a:r>
                        <a:rPr kumimoji="1" lang="en-US" altLang="ja-JP" sz="1300" b="1" u="sng" dirty="0" smtClean="0">
                          <a:solidFill>
                            <a:schemeClr val="tx1"/>
                          </a:solidFill>
                          <a:latin typeface="HGPｺﾞｼｯｸM" pitchFamily="50" charset="-128"/>
                          <a:ea typeface="HGPｺﾞｼｯｸM" pitchFamily="50" charset="-128"/>
                        </a:rPr>
                        <a:t>500</a:t>
                      </a:r>
                      <a:r>
                        <a:rPr kumimoji="1" lang="ja-JP" altLang="en-US" sz="1300" b="1" u="sng" dirty="0" smtClean="0">
                          <a:solidFill>
                            <a:schemeClr val="tx1"/>
                          </a:solidFill>
                          <a:latin typeface="HGPｺﾞｼｯｸM" pitchFamily="50" charset="-128"/>
                          <a:ea typeface="HGPｺﾞｼｯｸM" pitchFamily="50" charset="-128"/>
                        </a:rPr>
                        <a:t>単位）</a:t>
                      </a:r>
                      <a:endParaRPr kumimoji="1"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利用児童に対し、児童発達支援センター、指定児童発達支援事業所</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又は放課後等デイサービス事業所に通うための相談援助及び連絡調整</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を行った場合に加算（１回を限度）</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140" name="Text Box 2"/>
          <p:cNvSpPr txBox="1">
            <a:spLocks noChangeArrowheads="1"/>
          </p:cNvSpPr>
          <p:nvPr/>
        </p:nvSpPr>
        <p:spPr bwMode="auto">
          <a:xfrm>
            <a:off x="56456" y="671880"/>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3" name="正方形/長方形 12"/>
          <p:cNvSpPr/>
          <p:nvPr/>
        </p:nvSpPr>
        <p:spPr>
          <a:xfrm>
            <a:off x="236581" y="1031920"/>
            <a:ext cx="9529720" cy="540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82550" indent="-82550">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重症心身障害児等の重度の障害児等であって、児童発達支援等の障害児通所支援を受けるために外出することが著しく困難な障害児</a:t>
            </a:r>
            <a:endParaRPr lang="ja-JP" altLang="en-US" sz="1200" dirty="0">
              <a:solidFill>
                <a:schemeClr val="tx1"/>
              </a:solidFill>
              <a:latin typeface="HGPｺﾞｼｯｸM" pitchFamily="50" charset="-128"/>
              <a:ea typeface="HGPｺﾞｼｯｸM" pitchFamily="50" charset="-128"/>
            </a:endParaRPr>
          </a:p>
        </p:txBody>
      </p:sp>
      <p:sp>
        <p:nvSpPr>
          <p:cNvPr id="5142" name="Text Box 2"/>
          <p:cNvSpPr txBox="1">
            <a:spLocks noChangeArrowheads="1"/>
          </p:cNvSpPr>
          <p:nvPr/>
        </p:nvSpPr>
        <p:spPr bwMode="auto">
          <a:xfrm>
            <a:off x="4837689" y="1846334"/>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人員配置</a:t>
            </a:r>
            <a:endParaRPr lang="en-US" altLang="ja-JP" sz="1600" b="1" u="sng" dirty="0">
              <a:ea typeface="ＤＨＰ特太ゴシック体" pitchFamily="2" charset="-128"/>
            </a:endParaRPr>
          </a:p>
        </p:txBody>
      </p:sp>
      <p:sp>
        <p:nvSpPr>
          <p:cNvPr id="5143" name="Text Box 2"/>
          <p:cNvSpPr txBox="1">
            <a:spLocks noChangeArrowheads="1"/>
          </p:cNvSpPr>
          <p:nvPr/>
        </p:nvSpPr>
        <p:spPr bwMode="auto">
          <a:xfrm>
            <a:off x="56456" y="1845910"/>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5144" name="Rectangle 4"/>
          <p:cNvSpPr>
            <a:spLocks noChangeArrowheads="1"/>
          </p:cNvSpPr>
          <p:nvPr/>
        </p:nvSpPr>
        <p:spPr bwMode="auto">
          <a:xfrm>
            <a:off x="223840" y="2256338"/>
            <a:ext cx="4584700" cy="1008063"/>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障害児の居宅を訪問し、日常生活における基本的な動作の指導、知識技能の付与その他</a:t>
            </a:r>
            <a:r>
              <a:rPr lang="ja-JP" altLang="en-US" sz="1200" dirty="0">
                <a:latin typeface="HGPｺﾞｼｯｸM" pitchFamily="50" charset="-128"/>
                <a:ea typeface="HGPｺﾞｼｯｸM" pitchFamily="50" charset="-128"/>
              </a:rPr>
              <a:t>必要な支援を行う。</a:t>
            </a:r>
          </a:p>
        </p:txBody>
      </p:sp>
      <p:sp>
        <p:nvSpPr>
          <p:cNvPr id="5145" name="Rectangle 4"/>
          <p:cNvSpPr>
            <a:spLocks noChangeArrowheads="1"/>
          </p:cNvSpPr>
          <p:nvPr/>
        </p:nvSpPr>
        <p:spPr bwMode="auto">
          <a:xfrm>
            <a:off x="5024480" y="2269038"/>
            <a:ext cx="4741820" cy="995363"/>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訪問支援員</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児童発達支援管理責任者　</a:t>
            </a:r>
            <a:r>
              <a:rPr lang="en-US" altLang="ja-JP" sz="1200" dirty="0">
                <a:latin typeface="HGPｺﾞｼｯｸM" pitchFamily="50" charset="-128"/>
                <a:ea typeface="HGPｺﾞｼｯｸM" pitchFamily="50" charset="-128"/>
              </a:rPr>
              <a:t>1</a:t>
            </a:r>
            <a:r>
              <a:rPr lang="ja-JP" altLang="en-US" sz="1200" dirty="0">
                <a:latin typeface="HGPｺﾞｼｯｸM" pitchFamily="50" charset="-128"/>
                <a:ea typeface="HGPｺﾞｼｯｸM" pitchFamily="50" charset="-128"/>
              </a:rPr>
              <a:t>人以上</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管理者</a:t>
            </a:r>
            <a:endParaRPr lang="en-US" altLang="ja-JP" sz="1200" dirty="0">
              <a:latin typeface="HGPｺﾞｼｯｸM" pitchFamily="50" charset="-128"/>
              <a:ea typeface="HGPｺﾞｼｯｸM" pitchFamily="50" charset="-128"/>
            </a:endParaRPr>
          </a:p>
        </p:txBody>
      </p:sp>
      <p:sp>
        <p:nvSpPr>
          <p:cNvPr id="5146" name="Text Box 2"/>
          <p:cNvSpPr txBox="1">
            <a:spLocks noChangeArrowheads="1"/>
          </p:cNvSpPr>
          <p:nvPr/>
        </p:nvSpPr>
        <p:spPr bwMode="auto">
          <a:xfrm>
            <a:off x="56456" y="3502094"/>
            <a:ext cx="6899276" cy="338138"/>
          </a:xfrm>
          <a:prstGeom prst="rect">
            <a:avLst/>
          </a:prstGeom>
          <a:noFill/>
          <a:ln w="9525">
            <a:noFill/>
            <a:miter lim="800000"/>
            <a:headEnd/>
            <a:tailEnd/>
          </a:ln>
        </p:spPr>
        <p:txBody>
          <a:bodyPr>
            <a:spAutoFit/>
          </a:bodyPr>
          <a:lstStyle/>
          <a:p>
            <a:pPr lvl="0">
              <a:spcBef>
                <a:spcPct val="50000"/>
              </a:spcBef>
            </a:pPr>
            <a:r>
              <a:rPr lang="ja-JP" altLang="en-US" sz="1600" b="1" u="sng" dirty="0">
                <a:ea typeface="ＤＨＰ特太ゴシック体" pitchFamily="2" charset="-128"/>
              </a:rPr>
              <a:t>○報酬単価（</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r>
              <a:rPr lang="ja-JP" altLang="en-US" sz="1600" b="1" u="sng" dirty="0">
                <a:ea typeface="ＤＨＰ特太ゴシック体" pitchFamily="2" charset="-128"/>
              </a:rPr>
              <a:t>～）</a:t>
            </a:r>
            <a:endParaRPr lang="en-US" altLang="ja-JP" sz="1600" b="1" u="sng" dirty="0">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居宅訪問型児童発達支援</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111</a:t>
            </a:fld>
            <a:endParaRPr lang="en-US" altLang="ja-JP" dirty="0"/>
          </a:p>
        </p:txBody>
      </p:sp>
      <p:sp>
        <p:nvSpPr>
          <p:cNvPr id="20" name="Text Box 2"/>
          <p:cNvSpPr txBox="1">
            <a:spLocks noChangeArrowheads="1"/>
          </p:cNvSpPr>
          <p:nvPr/>
        </p:nvSpPr>
        <p:spPr bwMode="auto">
          <a:xfrm>
            <a:off x="128464" y="6093296"/>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25 </a:t>
            </a:r>
            <a:r>
              <a:rPr lang="en-US" altLang="ja-JP" sz="1600" dirty="0" smtClean="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25" name="Text Box 2"/>
          <p:cNvSpPr txBox="1">
            <a:spLocks noChangeArrowheads="1"/>
          </p:cNvSpPr>
          <p:nvPr/>
        </p:nvSpPr>
        <p:spPr bwMode="auto">
          <a:xfrm>
            <a:off x="4921298" y="6093296"/>
            <a:ext cx="4568205" cy="338538"/>
          </a:xfrm>
          <a:prstGeom prst="rect">
            <a:avLst/>
          </a:prstGeom>
          <a:noFill/>
          <a:ln w="9525">
            <a:noFill/>
            <a:miter lim="800000"/>
            <a:headEnd/>
            <a:tailEnd/>
          </a:ln>
        </p:spPr>
        <p:txBody>
          <a:bodyPr wrap="square"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47 </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Tree>
    <p:extLst>
      <p:ext uri="{BB962C8B-B14F-4D97-AF65-F5344CB8AC3E}">
        <p14:creationId xmlns:p14="http://schemas.microsoft.com/office/powerpoint/2010/main" val="38979789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ChangeArrowheads="1"/>
          </p:cNvSpPr>
          <p:nvPr/>
        </p:nvSpPr>
        <p:spPr bwMode="auto">
          <a:xfrm>
            <a:off x="623925" y="2203896"/>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5123" name="Rectangle 14"/>
          <p:cNvSpPr>
            <a:spLocks noChangeArrowheads="1"/>
          </p:cNvSpPr>
          <p:nvPr/>
        </p:nvSpPr>
        <p:spPr bwMode="auto">
          <a:xfrm>
            <a:off x="622342" y="1700575"/>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graphicFrame>
        <p:nvGraphicFramePr>
          <p:cNvPr id="24" name="表 23"/>
          <p:cNvGraphicFramePr>
            <a:graphicFrameLocks noGrp="1"/>
          </p:cNvGraphicFramePr>
          <p:nvPr>
            <p:extLst/>
          </p:nvPr>
        </p:nvGraphicFramePr>
        <p:xfrm>
          <a:off x="200025" y="3970992"/>
          <a:ext cx="9577064" cy="1728000"/>
        </p:xfrm>
        <a:graphic>
          <a:graphicData uri="http://schemas.openxmlformats.org/drawingml/2006/table">
            <a:tbl>
              <a:tblPr>
                <a:tableStyleId>{F5AB1C69-6EDB-4FF4-983F-18BD219EF322}</a:tableStyleId>
              </a:tblPr>
              <a:tblGrid>
                <a:gridCol w="4788532">
                  <a:extLst>
                    <a:ext uri="{9D8B030D-6E8A-4147-A177-3AD203B41FA5}">
                      <a16:colId xmlns:a16="http://schemas.microsoft.com/office/drawing/2014/main" val="20000"/>
                    </a:ext>
                  </a:extLst>
                </a:gridCol>
                <a:gridCol w="4788532">
                  <a:extLst>
                    <a:ext uri="{9D8B030D-6E8A-4147-A177-3AD203B41FA5}">
                      <a16:colId xmlns:a16="http://schemas.microsoft.com/office/drawing/2014/main" val="20001"/>
                    </a:ext>
                  </a:extLst>
                </a:gridCol>
              </a:tblGrid>
              <a:tr h="358642">
                <a:tc gridSpan="2">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293433">
                <a:tc gridSpan="2">
                  <a:txBody>
                    <a:bodyPr/>
                    <a:lstStyle/>
                    <a:p>
                      <a:r>
                        <a:rPr lang="ja-JP" altLang="en-US" sz="1200" b="0" u="none" dirty="0" smtClean="0">
                          <a:solidFill>
                            <a:schemeClr val="tx1"/>
                          </a:solidFill>
                          <a:latin typeface="HGPｺﾞｼｯｸM" pitchFamily="50" charset="-128"/>
                          <a:ea typeface="HGPｺﾞｼｯｸM" pitchFamily="50" charset="-128"/>
                        </a:rPr>
                        <a:t>　</a:t>
                      </a:r>
                      <a:r>
                        <a:rPr lang="en-US" altLang="ja-JP" sz="1200" b="0" u="none" dirty="0" smtClean="0">
                          <a:solidFill>
                            <a:schemeClr val="tx1"/>
                          </a:solidFill>
                          <a:latin typeface="HGPｺﾞｼｯｸM" pitchFamily="50" charset="-128"/>
                          <a:ea typeface="HGPｺﾞｼｯｸM" pitchFamily="50" charset="-128"/>
                        </a:rPr>
                        <a:t>988</a:t>
                      </a:r>
                      <a:r>
                        <a:rPr lang="ja-JP" altLang="en-US" sz="1200" b="0" u="none" dirty="0" smtClean="0">
                          <a:solidFill>
                            <a:schemeClr val="tx1"/>
                          </a:solidFill>
                          <a:latin typeface="HGPｺﾞｼｯｸM" pitchFamily="50" charset="-128"/>
                          <a:ea typeface="HGPｺﾞｼｯｸM" pitchFamily="50" charset="-128"/>
                        </a:rPr>
                        <a:t>単位</a:t>
                      </a:r>
                      <a:endParaRPr lang="en-US" altLang="ja-JP" sz="1200" b="0" u="none"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358642">
                <a:tc gridSpan="2">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717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u="sng" dirty="0" smtClean="0">
                          <a:solidFill>
                            <a:schemeClr val="tx1"/>
                          </a:solidFill>
                          <a:latin typeface="HGPｺﾞｼｯｸM" pitchFamily="50" charset="-128"/>
                          <a:ea typeface="HGPｺﾞｼｯｸM" pitchFamily="50" charset="-128"/>
                        </a:rPr>
                        <a:t>訪問支援員特別加算（</a:t>
                      </a:r>
                      <a:r>
                        <a:rPr lang="en-US" altLang="ja-JP" sz="1400" b="1" u="sng" dirty="0" smtClean="0">
                          <a:solidFill>
                            <a:schemeClr val="tx1"/>
                          </a:solidFill>
                          <a:latin typeface="HGPｺﾞｼｯｸM" pitchFamily="50" charset="-128"/>
                          <a:ea typeface="HGPｺﾞｼｯｸM" pitchFamily="50" charset="-128"/>
                        </a:rPr>
                        <a:t>679</a:t>
                      </a:r>
                      <a:r>
                        <a:rPr lang="ja-JP" altLang="en-US" sz="1400" b="1" u="sng" dirty="0" smtClean="0">
                          <a:solidFill>
                            <a:schemeClr val="tx1"/>
                          </a:solidFill>
                          <a:latin typeface="HGPｺﾞｼｯｸM" pitchFamily="50" charset="-128"/>
                          <a:ea typeface="HGPｺﾞｼｯｸM" pitchFamily="50" charset="-128"/>
                        </a:rPr>
                        <a:t>単位）</a:t>
                      </a:r>
                      <a:endParaRPr lang="en-US" altLang="ja-JP" sz="14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作業療法士や理学療法士、保育士、看護職員等の専門性の高い職 </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en-US" altLang="ja-JP" sz="1200" dirty="0" smtClean="0">
                          <a:solidFill>
                            <a:schemeClr val="tx1"/>
                          </a:solidFill>
                          <a:latin typeface="HGPｺﾞｼｯｸM" pitchFamily="50" charset="-128"/>
                          <a:ea typeface="HGPｺﾞｼｯｸM" pitchFamily="50" charset="-128"/>
                        </a:rPr>
                        <a:t>  </a:t>
                      </a:r>
                      <a:r>
                        <a:rPr kumimoji="1" lang="ja-JP" altLang="en-US" sz="1200" dirty="0" smtClean="0">
                          <a:solidFill>
                            <a:schemeClr val="tx1"/>
                          </a:solidFill>
                          <a:latin typeface="HGPｺﾞｼｯｸM" pitchFamily="50" charset="-128"/>
                          <a:ea typeface="HGPｺﾞｼｯｸM" pitchFamily="50" charset="-128"/>
                        </a:rPr>
                        <a:t>員を配置した場合に加算</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u="sng" dirty="0" smtClean="0">
                          <a:solidFill>
                            <a:schemeClr val="tx1"/>
                          </a:solidFill>
                          <a:latin typeface="HGPｺﾞｼｯｸM" pitchFamily="50" charset="-128"/>
                          <a:ea typeface="HGPｺﾞｼｯｸM" pitchFamily="50" charset="-128"/>
                        </a:rPr>
                        <a:t>初回加算（</a:t>
                      </a:r>
                      <a:r>
                        <a:rPr kumimoji="1" lang="en-US" altLang="ja-JP" sz="1300" b="1" u="sng" dirty="0" smtClean="0">
                          <a:solidFill>
                            <a:schemeClr val="tx1"/>
                          </a:solidFill>
                          <a:latin typeface="HGPｺﾞｼｯｸM" pitchFamily="50" charset="-128"/>
                          <a:ea typeface="HGPｺﾞｼｯｸM" pitchFamily="50" charset="-128"/>
                        </a:rPr>
                        <a:t>200</a:t>
                      </a:r>
                      <a:r>
                        <a:rPr kumimoji="1" lang="ja-JP" altLang="en-US" sz="1300" b="1" u="sng" dirty="0" smtClean="0">
                          <a:solidFill>
                            <a:schemeClr val="tx1"/>
                          </a:solidFill>
                          <a:latin typeface="HGPｺﾞｼｯｸM" pitchFamily="50" charset="-128"/>
                          <a:ea typeface="HGPｺﾞｼｯｸM" pitchFamily="50" charset="-128"/>
                        </a:rPr>
                        <a:t>単位）</a:t>
                      </a:r>
                      <a:endParaRPr kumimoji="1"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児童発達支援管理責任者が、初回訪問又は初回訪問の同月に保育</a:t>
                      </a:r>
                      <a:endParaRPr kumimoji="1"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HGPｺﾞｼｯｸM" pitchFamily="50" charset="-128"/>
                          <a:ea typeface="HGPｺﾞｼｯｸM" pitchFamily="50" charset="-128"/>
                        </a:rPr>
                        <a:t>　所等の訪問先との事前調整やアセスメントに同行した場合に加算</a:t>
                      </a:r>
                      <a:endParaRPr kumimoji="1" lang="en-US" altLang="ja-JP" sz="12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5140" name="Text Box 2"/>
          <p:cNvSpPr txBox="1">
            <a:spLocks noChangeArrowheads="1"/>
          </p:cNvSpPr>
          <p:nvPr/>
        </p:nvSpPr>
        <p:spPr bwMode="auto">
          <a:xfrm>
            <a:off x="67866" y="693192"/>
            <a:ext cx="142875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3" name="正方形/長方形 12"/>
          <p:cNvSpPr/>
          <p:nvPr/>
        </p:nvSpPr>
        <p:spPr>
          <a:xfrm>
            <a:off x="236581" y="1052736"/>
            <a:ext cx="9529720" cy="648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82550" indent="-82550">
              <a:defRPr/>
            </a:pPr>
            <a:r>
              <a:rPr lang="ja-JP" altLang="en-US" sz="1200" dirty="0">
                <a:solidFill>
                  <a:srgbClr val="000000"/>
                </a:solidFill>
                <a:latin typeface="HGPｺﾞｼｯｸM" pitchFamily="50" charset="-128"/>
                <a:ea typeface="HGPｺﾞｼｯｸM" pitchFamily="50" charset="-128"/>
              </a:rPr>
              <a:t>■　保育所、幼稚園、小学校、特別支援学校、認定こども園その他児童が集団生活を営む施設に通う障害児であって、当該施設を訪問し、専門的な支援が必要と認められた</a:t>
            </a:r>
            <a:r>
              <a:rPr lang="ja-JP" altLang="en-US" sz="1200" dirty="0" smtClean="0">
                <a:solidFill>
                  <a:srgbClr val="000000"/>
                </a:solidFill>
                <a:latin typeface="HGPｺﾞｼｯｸM" pitchFamily="50" charset="-128"/>
                <a:ea typeface="HGPｺﾞｼｯｸM" pitchFamily="50" charset="-128"/>
              </a:rPr>
              <a:t>障害児</a:t>
            </a:r>
            <a:endParaRPr lang="ja-JP" altLang="en-US" sz="1200" dirty="0">
              <a:solidFill>
                <a:srgbClr val="000000"/>
              </a:solidFill>
              <a:latin typeface="HGPｺﾞｼｯｸM" pitchFamily="50" charset="-128"/>
              <a:ea typeface="HGPｺﾞｼｯｸM" pitchFamily="50" charset="-128"/>
            </a:endParaRPr>
          </a:p>
        </p:txBody>
      </p:sp>
      <p:sp>
        <p:nvSpPr>
          <p:cNvPr id="5142" name="Text Box 2"/>
          <p:cNvSpPr txBox="1">
            <a:spLocks noChangeArrowheads="1"/>
          </p:cNvSpPr>
          <p:nvPr/>
        </p:nvSpPr>
        <p:spPr bwMode="auto">
          <a:xfrm>
            <a:off x="4971827" y="1794237"/>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人員配置</a:t>
            </a:r>
            <a:endParaRPr lang="en-US" altLang="ja-JP" sz="1600" b="1" u="sng" dirty="0">
              <a:solidFill>
                <a:srgbClr val="000000"/>
              </a:solidFill>
              <a:ea typeface="ＤＨＰ特太ゴシック体" pitchFamily="2" charset="-128"/>
            </a:endParaRPr>
          </a:p>
        </p:txBody>
      </p:sp>
      <p:sp>
        <p:nvSpPr>
          <p:cNvPr id="5143" name="Text Box 2"/>
          <p:cNvSpPr txBox="1">
            <a:spLocks noChangeArrowheads="1"/>
          </p:cNvSpPr>
          <p:nvPr/>
        </p:nvSpPr>
        <p:spPr bwMode="auto">
          <a:xfrm>
            <a:off x="71859" y="1794237"/>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5144" name="Rectangle 4"/>
          <p:cNvSpPr>
            <a:spLocks noChangeArrowheads="1"/>
          </p:cNvSpPr>
          <p:nvPr/>
        </p:nvSpPr>
        <p:spPr bwMode="auto">
          <a:xfrm>
            <a:off x="223840" y="2276921"/>
            <a:ext cx="4584700" cy="1008063"/>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保育所等を訪問し、障害児に対して、障害児以外の児童との集団生活への適応のための専門的</a:t>
            </a:r>
            <a:r>
              <a:rPr lang="ja-JP" altLang="en-US" sz="1200" dirty="0" smtClean="0">
                <a:solidFill>
                  <a:srgbClr val="000000"/>
                </a:solidFill>
                <a:latin typeface="HGPｺﾞｼｯｸM" pitchFamily="50" charset="-128"/>
                <a:ea typeface="HGPｺﾞｼｯｸM" pitchFamily="50" charset="-128"/>
              </a:rPr>
              <a:t>な</a:t>
            </a:r>
            <a:r>
              <a:rPr lang="ja-JP" altLang="en-US" sz="1200" dirty="0">
                <a:solidFill>
                  <a:srgbClr val="000000"/>
                </a:solidFill>
                <a:latin typeface="HGPｺﾞｼｯｸM" pitchFamily="50" charset="-128"/>
                <a:ea typeface="HGPｺﾞｼｯｸM" pitchFamily="50" charset="-128"/>
              </a:rPr>
              <a:t>支援</a:t>
            </a:r>
            <a:r>
              <a:rPr lang="ja-JP" altLang="en-US" sz="1200" dirty="0" smtClean="0">
                <a:solidFill>
                  <a:srgbClr val="000000"/>
                </a:solidFill>
                <a:latin typeface="HGPｺﾞｼｯｸM" pitchFamily="50" charset="-128"/>
                <a:ea typeface="HGPｺﾞｼｯｸM" pitchFamily="50" charset="-128"/>
              </a:rPr>
              <a:t>その他</a:t>
            </a:r>
            <a:r>
              <a:rPr lang="ja-JP" altLang="en-US" sz="1200" dirty="0">
                <a:solidFill>
                  <a:srgbClr val="000000"/>
                </a:solidFill>
                <a:latin typeface="HGPｺﾞｼｯｸM" pitchFamily="50" charset="-128"/>
                <a:ea typeface="HGPｺﾞｼｯｸM" pitchFamily="50" charset="-128"/>
              </a:rPr>
              <a:t>必要な支援を行う。</a:t>
            </a:r>
          </a:p>
        </p:txBody>
      </p:sp>
      <p:sp>
        <p:nvSpPr>
          <p:cNvPr id="5145" name="Rectangle 4"/>
          <p:cNvSpPr>
            <a:spLocks noChangeArrowheads="1"/>
          </p:cNvSpPr>
          <p:nvPr/>
        </p:nvSpPr>
        <p:spPr bwMode="auto">
          <a:xfrm>
            <a:off x="5024480" y="2289621"/>
            <a:ext cx="4741820" cy="995363"/>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訪問支援員</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児童発達支援管理責任者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管理者</a:t>
            </a:r>
            <a:endParaRPr lang="en-US" altLang="ja-JP" sz="1200" dirty="0">
              <a:solidFill>
                <a:srgbClr val="000000"/>
              </a:solidFill>
              <a:latin typeface="HGPｺﾞｼｯｸM" pitchFamily="50" charset="-128"/>
              <a:ea typeface="HGPｺﾞｼｯｸM" pitchFamily="50" charset="-128"/>
            </a:endParaRPr>
          </a:p>
        </p:txBody>
      </p:sp>
      <p:sp>
        <p:nvSpPr>
          <p:cNvPr id="5146" name="Text Box 2"/>
          <p:cNvSpPr txBox="1">
            <a:spLocks noChangeArrowheads="1"/>
          </p:cNvSpPr>
          <p:nvPr/>
        </p:nvSpPr>
        <p:spPr bwMode="auto">
          <a:xfrm>
            <a:off x="69948" y="3501008"/>
            <a:ext cx="6899276" cy="338138"/>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a:t>
            </a:r>
            <a:r>
              <a:rPr lang="ja-JP" altLang="en-US" sz="1600" b="1" u="sng" dirty="0" smtClean="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r>
              <a:rPr lang="ja-JP" altLang="en-US" sz="1600" b="1" u="sng" dirty="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5" name="Text Box 2"/>
          <p:cNvSpPr txBox="1">
            <a:spLocks noChangeArrowheads="1"/>
          </p:cNvSpPr>
          <p:nvPr/>
        </p:nvSpPr>
        <p:spPr bwMode="auto">
          <a:xfrm>
            <a:off x="100955" y="6021288"/>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689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7" name="Text Box 2"/>
          <p:cNvSpPr txBox="1">
            <a:spLocks noChangeArrowheads="1"/>
          </p:cNvSpPr>
          <p:nvPr/>
        </p:nvSpPr>
        <p:spPr bwMode="auto">
          <a:xfrm>
            <a:off x="4721638" y="6030456"/>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4,927  </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保育所等訪問支援</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1" name="直線コネクタ 20"/>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3"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112</a:t>
            </a:fld>
            <a:endParaRPr lang="en-US" altLang="ja-JP" dirty="0"/>
          </a:p>
        </p:txBody>
      </p:sp>
    </p:spTree>
    <p:extLst>
      <p:ext uri="{BB962C8B-B14F-4D97-AF65-F5344CB8AC3E}">
        <p14:creationId xmlns:p14="http://schemas.microsoft.com/office/powerpoint/2010/main" val="27117021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3"/>
          <p:cNvSpPr>
            <a:spLocks noChangeArrowheads="1"/>
          </p:cNvSpPr>
          <p:nvPr/>
        </p:nvSpPr>
        <p:spPr bwMode="auto">
          <a:xfrm>
            <a:off x="623925" y="2230916"/>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6147" name="Rectangle 14"/>
          <p:cNvSpPr>
            <a:spLocks noChangeArrowheads="1"/>
          </p:cNvSpPr>
          <p:nvPr/>
        </p:nvSpPr>
        <p:spPr bwMode="auto">
          <a:xfrm>
            <a:off x="622342" y="1727595"/>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graphicFrame>
        <p:nvGraphicFramePr>
          <p:cNvPr id="24" name="表 23"/>
          <p:cNvGraphicFramePr>
            <a:graphicFrameLocks noGrp="1"/>
          </p:cNvGraphicFramePr>
          <p:nvPr>
            <p:extLst/>
          </p:nvPr>
        </p:nvGraphicFramePr>
        <p:xfrm>
          <a:off x="200025" y="3140135"/>
          <a:ext cx="9577064" cy="3309392"/>
        </p:xfrm>
        <a:graphic>
          <a:graphicData uri="http://schemas.openxmlformats.org/drawingml/2006/table">
            <a:tbl>
              <a:tblPr>
                <a:tableStyleId>{F5AB1C69-6EDB-4FF4-983F-18BD219EF322}</a:tableStyleId>
              </a:tblPr>
              <a:tblGrid>
                <a:gridCol w="3627676">
                  <a:extLst>
                    <a:ext uri="{9D8B030D-6E8A-4147-A177-3AD203B41FA5}">
                      <a16:colId xmlns:a16="http://schemas.microsoft.com/office/drawing/2014/main" val="20000"/>
                    </a:ext>
                  </a:extLst>
                </a:gridCol>
                <a:gridCol w="2974694">
                  <a:extLst>
                    <a:ext uri="{9D8B030D-6E8A-4147-A177-3AD203B41FA5}">
                      <a16:colId xmlns:a16="http://schemas.microsoft.com/office/drawing/2014/main" val="20001"/>
                    </a:ext>
                  </a:extLst>
                </a:gridCol>
                <a:gridCol w="2974694">
                  <a:extLst>
                    <a:ext uri="{9D8B030D-6E8A-4147-A177-3AD203B41FA5}">
                      <a16:colId xmlns:a16="http://schemas.microsoft.com/office/drawing/2014/main" val="20002"/>
                    </a:ext>
                  </a:extLst>
                </a:gridCol>
              </a:tblGrid>
              <a:tr h="326018">
                <a:tc gridSpan="3">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267232">
                <a:tc gridSpan="3">
                  <a:txBody>
                    <a:bodyPr/>
                    <a:lstStyle/>
                    <a:p>
                      <a:endParaRPr lang="en-US" altLang="ja-JP" sz="600" b="1" u="sng"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　主として知的障害児を入所させる施設（利用定員に応じた単位を設定）　　</a:t>
                      </a:r>
                      <a:r>
                        <a:rPr lang="en-US" altLang="ja-JP" sz="1300" b="1" u="sng" dirty="0" smtClean="0">
                          <a:solidFill>
                            <a:schemeClr val="tx1"/>
                          </a:solidFill>
                          <a:latin typeface="HGPｺﾞｼｯｸM" pitchFamily="50" charset="-128"/>
                          <a:ea typeface="HGPｺﾞｼｯｸM" pitchFamily="50" charset="-128"/>
                        </a:rPr>
                        <a:t>444</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891</a:t>
                      </a:r>
                      <a:r>
                        <a:rPr lang="ja-JP" altLang="en-US" sz="1300" b="1" u="sng" dirty="0" smtClean="0">
                          <a:solidFill>
                            <a:schemeClr val="tx1"/>
                          </a:solidFill>
                          <a:latin typeface="HGPｺﾞｼｯｸM" pitchFamily="50" charset="-128"/>
                          <a:ea typeface="HGPｺﾞｼｯｸM" pitchFamily="50" charset="-128"/>
                        </a:rPr>
                        <a:t>単位　</a:t>
                      </a:r>
                      <a:endParaRPr lang="en-US" altLang="ja-JP" sz="1300" b="1" u="sng"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　主として自閉症児を入所させる施設（利用定員に応じた単位を設定）　　 　</a:t>
                      </a:r>
                      <a:r>
                        <a:rPr lang="en-US" altLang="ja-JP" sz="1300" b="1" u="sng" dirty="0" smtClean="0">
                          <a:solidFill>
                            <a:schemeClr val="tx1"/>
                          </a:solidFill>
                          <a:latin typeface="HGPｺﾞｼｯｸM" pitchFamily="50" charset="-128"/>
                          <a:ea typeface="HGPｺﾞｼｯｸM" pitchFamily="50" charset="-128"/>
                        </a:rPr>
                        <a:t>592</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787</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solidFill>
                            <a:schemeClr val="tx1"/>
                          </a:solidFill>
                          <a:latin typeface="HGPｺﾞｼｯｸM" pitchFamily="50" charset="-128"/>
                          <a:ea typeface="HGPｺﾞｼｯｸM" pitchFamily="50" charset="-128"/>
                        </a:rPr>
                        <a:t>■　主として盲児を入所させる施設（利用定員に応じた単位を設定）　　　　　 　</a:t>
                      </a:r>
                      <a:r>
                        <a:rPr lang="en-US" altLang="ja-JP" sz="1300" b="1" u="sng" dirty="0" smtClean="0">
                          <a:solidFill>
                            <a:schemeClr val="tx1"/>
                          </a:solidFill>
                          <a:latin typeface="HGPｺﾞｼｯｸM" pitchFamily="50" charset="-128"/>
                          <a:ea typeface="HGPｺﾞｼｯｸM" pitchFamily="50" charset="-128"/>
                        </a:rPr>
                        <a:t>435</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830</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solidFill>
                            <a:schemeClr val="tx1"/>
                          </a:solidFill>
                          <a:latin typeface="HGPｺﾞｼｯｸM" pitchFamily="50" charset="-128"/>
                          <a:ea typeface="HGPｺﾞｼｯｸM" pitchFamily="50" charset="-128"/>
                        </a:rPr>
                        <a:t>■　主としてろうあ児を入所させる施設（利用定員に応じた単位を設定）　　　　 </a:t>
                      </a:r>
                      <a:r>
                        <a:rPr lang="en-US" altLang="ja-JP" sz="1300" b="1" u="sng" dirty="0" smtClean="0">
                          <a:solidFill>
                            <a:schemeClr val="tx1"/>
                          </a:solidFill>
                          <a:latin typeface="HGPｺﾞｼｯｸM" pitchFamily="50" charset="-128"/>
                          <a:ea typeface="HGPｺﾞｼｯｸM" pitchFamily="50" charset="-128"/>
                        </a:rPr>
                        <a:t>434</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826</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solidFill>
                            <a:schemeClr val="tx1"/>
                          </a:solidFill>
                          <a:latin typeface="HGPｺﾞｼｯｸM" pitchFamily="50" charset="-128"/>
                          <a:ea typeface="HGPｺﾞｼｯｸM" pitchFamily="50" charset="-128"/>
                        </a:rPr>
                        <a:t>■　主として肢体不自由児を入所させる施設（利用定員に応じた単位を設定）</a:t>
                      </a:r>
                      <a:r>
                        <a:rPr lang="ja-JP" altLang="en-US" sz="1300" b="1" u="sng" baseline="0" dirty="0" smtClean="0">
                          <a:solidFill>
                            <a:schemeClr val="tx1"/>
                          </a:solidFill>
                          <a:latin typeface="HGPｺﾞｼｯｸM" pitchFamily="50" charset="-128"/>
                          <a:ea typeface="HGPｺﾞｼｯｸM" pitchFamily="50" charset="-128"/>
                        </a:rPr>
                        <a:t> </a:t>
                      </a:r>
                      <a:r>
                        <a:rPr lang="en-US" altLang="ja-JP" sz="1300" b="1" u="sng" dirty="0" smtClean="0">
                          <a:solidFill>
                            <a:schemeClr val="tx1"/>
                          </a:solidFill>
                          <a:latin typeface="HGPｺﾞｼｯｸM" pitchFamily="50" charset="-128"/>
                          <a:ea typeface="HGPｺﾞｼｯｸM" pitchFamily="50" charset="-128"/>
                        </a:rPr>
                        <a:t>702</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747</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6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26018">
                <a:tc gridSpan="3">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児童指導員等加配加算</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基準人員に加え、理学療法士等、保育士、児童指導員等の有資格者を加配した場合に加算</a:t>
                      </a:r>
                    </a:p>
                    <a:p>
                      <a:pPr marL="82550" indent="-82550"/>
                      <a:r>
                        <a:rPr kumimoji="1" lang="ja-JP" altLang="en-US" sz="1200" dirty="0" smtClean="0">
                          <a:solidFill>
                            <a:schemeClr val="tx1"/>
                          </a:solidFill>
                          <a:latin typeface="HGPｺﾞｼｯｸM" pitchFamily="50" charset="-128"/>
                          <a:ea typeface="HGPｺﾞｼｯｸM" pitchFamily="50" charset="-128"/>
                        </a:rPr>
                        <a:t>（利用定員，提供児童等に応じた単位を設定）</a:t>
                      </a:r>
                    </a:p>
                    <a:p>
                      <a:pPr marL="82550" indent="-82550"/>
                      <a:r>
                        <a:rPr kumimoji="1" lang="ja-JP" altLang="en-US" sz="1200" dirty="0" smtClean="0">
                          <a:solidFill>
                            <a:schemeClr val="tx1"/>
                          </a:solidFill>
                          <a:latin typeface="HGPｺﾞｼｯｸM" pitchFamily="50" charset="-128"/>
                          <a:ea typeface="HGPｺﾞｼｯｸM" pitchFamily="50" charset="-128"/>
                        </a:rPr>
                        <a:t>　・理学療法士等　　</a:t>
                      </a:r>
                      <a:r>
                        <a:rPr kumimoji="1" lang="en-US" altLang="ja-JP" sz="1200" dirty="0" smtClean="0">
                          <a:solidFill>
                            <a:schemeClr val="tx1"/>
                          </a:solidFill>
                          <a:latin typeface="HGPｺﾞｼｯｸM" pitchFamily="50" charset="-128"/>
                          <a:ea typeface="HGPｺﾞｼｯｸM" pitchFamily="50" charset="-128"/>
                        </a:rPr>
                        <a:t>8</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151</a:t>
                      </a:r>
                      <a:r>
                        <a:rPr kumimoji="1" lang="ja-JP" altLang="en-US" sz="1200" dirty="0" smtClean="0">
                          <a:solidFill>
                            <a:schemeClr val="tx1"/>
                          </a:solidFill>
                          <a:latin typeface="HGPｺﾞｼｯｸM" pitchFamily="50" charset="-128"/>
                          <a:ea typeface="HGPｺﾞｼｯｸM" pitchFamily="50" charset="-128"/>
                        </a:rPr>
                        <a:t>単位</a:t>
                      </a:r>
                    </a:p>
                    <a:p>
                      <a:pPr marL="82550" indent="-82550"/>
                      <a:r>
                        <a:rPr kumimoji="1" lang="ja-JP" altLang="en-US" sz="1200" dirty="0" smtClean="0">
                          <a:solidFill>
                            <a:schemeClr val="tx1"/>
                          </a:solidFill>
                          <a:latin typeface="HGPｺﾞｼｯｸM" pitchFamily="50" charset="-128"/>
                          <a:ea typeface="HGPｺﾞｼｯｸM" pitchFamily="50" charset="-128"/>
                        </a:rPr>
                        <a:t>　・児童指導員等　　</a:t>
                      </a:r>
                      <a:r>
                        <a:rPr kumimoji="1" lang="en-US" altLang="ja-JP" sz="1200" dirty="0" smtClean="0">
                          <a:solidFill>
                            <a:schemeClr val="tx1"/>
                          </a:solidFill>
                          <a:latin typeface="HGPｺﾞｼｯｸM" pitchFamily="50" charset="-128"/>
                          <a:ea typeface="HGPｺﾞｼｯｸM" pitchFamily="50" charset="-128"/>
                        </a:rPr>
                        <a:t>6</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112</a:t>
                      </a:r>
                      <a:r>
                        <a:rPr kumimoji="1" lang="ja-JP" altLang="en-US" sz="1200" dirty="0" smtClean="0">
                          <a:solidFill>
                            <a:schemeClr val="tx1"/>
                          </a:solidFill>
                          <a:latin typeface="HGPｺﾞｼｯｸM" pitchFamily="50" charset="-128"/>
                          <a:ea typeface="HGPｺﾞｼｯｸM" pitchFamily="50" charset="-128"/>
                        </a:rPr>
                        <a:t>単位</a:t>
                      </a:r>
                      <a:endParaRPr kumimoji="1" lang="en-US" altLang="ja-JP" sz="1200"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小規模グループケア加算（</a:t>
                      </a:r>
                      <a:r>
                        <a:rPr lang="en-US" altLang="ja-JP" sz="1200" b="1" u="sng" dirty="0" smtClean="0">
                          <a:solidFill>
                            <a:schemeClr val="tx1"/>
                          </a:solidFill>
                          <a:latin typeface="HGPｺﾞｼｯｸM" pitchFamily="50" charset="-128"/>
                          <a:ea typeface="HGPｺﾞｼｯｸM" pitchFamily="50" charset="-128"/>
                        </a:rPr>
                        <a:t>240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障害児に対して、小規模なグループによるケアを行った場合に加算</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福祉専門職員配置等加算（</a:t>
                      </a:r>
                      <a:r>
                        <a:rPr lang="en-US" altLang="ja-JP" sz="1200" b="1" u="sng" dirty="0" smtClean="0">
                          <a:solidFill>
                            <a:schemeClr val="tx1"/>
                          </a:solidFill>
                          <a:latin typeface="HGPｺﾞｼｯｸM" pitchFamily="50" charset="-128"/>
                          <a:ea typeface="HGPｺﾞｼｯｸM" pitchFamily="50" charset="-128"/>
                        </a:rPr>
                        <a:t>4</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①常勤の児童指導員等のうち、社会福祉士、介護福祉士又は精神保健福祉士の資格保有状況に応じて加算、➁児童指導員又は保育士等のうち、常勤職員が</a:t>
                      </a:r>
                      <a:r>
                        <a:rPr kumimoji="1" lang="en-US" altLang="ja-JP" sz="1200" dirty="0" smtClean="0">
                          <a:solidFill>
                            <a:schemeClr val="tx1"/>
                          </a:solidFill>
                          <a:latin typeface="HGPｺﾞｼｯｸM" pitchFamily="50" charset="-128"/>
                          <a:ea typeface="HGPｺﾞｼｯｸM" pitchFamily="50" charset="-128"/>
                        </a:rPr>
                        <a:t>75%</a:t>
                      </a:r>
                      <a:r>
                        <a:rPr kumimoji="1" lang="ja-JP" altLang="en-US" sz="1200" dirty="0" smtClean="0">
                          <a:solidFill>
                            <a:schemeClr val="tx1"/>
                          </a:solidFill>
                          <a:latin typeface="HGPｺﾞｼｯｸM" pitchFamily="50" charset="-128"/>
                          <a:ea typeface="HGPｺﾞｼｯｸM" pitchFamily="50" charset="-128"/>
                        </a:rPr>
                        <a:t>以上又は勤続</a:t>
                      </a:r>
                      <a:r>
                        <a:rPr kumimoji="1" lang="en-US" altLang="ja-JP" sz="1200" dirty="0" smtClean="0">
                          <a:solidFill>
                            <a:schemeClr val="tx1"/>
                          </a:solidFill>
                          <a:latin typeface="HGPｺﾞｼｯｸM" pitchFamily="50" charset="-128"/>
                          <a:ea typeface="HGPｺﾞｼｯｸM" pitchFamily="50" charset="-128"/>
                        </a:rPr>
                        <a:t>3</a:t>
                      </a:r>
                      <a:r>
                        <a:rPr kumimoji="1" lang="ja-JP" altLang="en-US" sz="1200" dirty="0" smtClean="0">
                          <a:solidFill>
                            <a:schemeClr val="tx1"/>
                          </a:solidFill>
                          <a:latin typeface="HGPｺﾞｼｯｸM" pitchFamily="50" charset="-128"/>
                          <a:ea typeface="HGPｺﾞｼｯｸM" pitchFamily="50" charset="-128"/>
                        </a:rPr>
                        <a:t>年以上の常勤職員が</a:t>
                      </a:r>
                      <a:r>
                        <a:rPr kumimoji="1" lang="en-US" altLang="ja-JP" sz="1200" dirty="0" smtClean="0">
                          <a:solidFill>
                            <a:schemeClr val="tx1"/>
                          </a:solidFill>
                          <a:latin typeface="HGPｺﾞｼｯｸM" pitchFamily="50" charset="-128"/>
                          <a:ea typeface="HGPｺﾞｼｯｸM" pitchFamily="50" charset="-128"/>
                        </a:rPr>
                        <a:t>30%</a:t>
                      </a:r>
                      <a:r>
                        <a:rPr kumimoji="1" lang="ja-JP" altLang="en-US" sz="1200" dirty="0" smtClean="0">
                          <a:solidFill>
                            <a:schemeClr val="tx1"/>
                          </a:solidFill>
                          <a:latin typeface="HGPｺﾞｼｯｸM" pitchFamily="50" charset="-128"/>
                          <a:ea typeface="HGPｺﾞｼｯｸM" pitchFamily="50" charset="-128"/>
                        </a:rPr>
                        <a:t>以上</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6166" name="Text Box 2"/>
          <p:cNvSpPr txBox="1">
            <a:spLocks noChangeArrowheads="1"/>
          </p:cNvSpPr>
          <p:nvPr/>
        </p:nvSpPr>
        <p:spPr bwMode="auto">
          <a:xfrm>
            <a:off x="4827625" y="620688"/>
            <a:ext cx="2357437"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6167" name="Text Box 2"/>
          <p:cNvSpPr txBox="1">
            <a:spLocks noChangeArrowheads="1"/>
          </p:cNvSpPr>
          <p:nvPr/>
        </p:nvSpPr>
        <p:spPr bwMode="auto">
          <a:xfrm>
            <a:off x="-28570" y="620688"/>
            <a:ext cx="1928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6168" name="Rectangle 4"/>
          <p:cNvSpPr>
            <a:spLocks noChangeArrowheads="1"/>
          </p:cNvSpPr>
          <p:nvPr/>
        </p:nvSpPr>
        <p:spPr bwMode="auto">
          <a:xfrm>
            <a:off x="223840" y="979463"/>
            <a:ext cx="4584700" cy="1747322"/>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障害児入所施設に入所する障害児に対して、保護、日常生活の指導及び知識技能の付与を行う。</a:t>
            </a:r>
          </a:p>
          <a:p>
            <a:pPr marL="82550" indent="-82550"/>
            <a:endParaRPr lang="ja-JP" altLang="en-US" sz="1300" dirty="0">
              <a:solidFill>
                <a:srgbClr val="000000"/>
              </a:solidFill>
              <a:latin typeface="HGPｺﾞｼｯｸM" pitchFamily="50" charset="-128"/>
              <a:ea typeface="HGPｺﾞｼｯｸM" pitchFamily="50" charset="-128"/>
            </a:endParaRPr>
          </a:p>
        </p:txBody>
      </p:sp>
      <p:sp>
        <p:nvSpPr>
          <p:cNvPr id="6169" name="Rectangle 4"/>
          <p:cNvSpPr>
            <a:spLocks noChangeArrowheads="1"/>
          </p:cNvSpPr>
          <p:nvPr/>
        </p:nvSpPr>
        <p:spPr bwMode="auto">
          <a:xfrm>
            <a:off x="5024480" y="993751"/>
            <a:ext cx="4729120" cy="1733034"/>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b="1" u="sng" dirty="0">
                <a:solidFill>
                  <a:srgbClr val="000000"/>
                </a:solidFill>
                <a:latin typeface="HGPｺﾞｼｯｸM" pitchFamily="50" charset="-128"/>
                <a:ea typeface="HGPｺﾞｼｯｸM" pitchFamily="50" charset="-128"/>
              </a:rPr>
              <a:t>■　児童指導員及び保育士</a:t>
            </a:r>
            <a:endParaRPr lang="en-US" altLang="ja-JP" sz="1300" b="1" u="sng"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として知的障害児又は自閉症児を入所させる施設　</a:t>
            </a:r>
            <a:r>
              <a:rPr lang="en-US" altLang="ja-JP" sz="1200" dirty="0">
                <a:solidFill>
                  <a:srgbClr val="000000"/>
                </a:solidFill>
                <a:latin typeface="HGPｺﾞｼｯｸM" pitchFamily="50" charset="-128"/>
                <a:ea typeface="HGPｺﾞｼｯｸM" pitchFamily="50" charset="-128"/>
              </a:rPr>
              <a:t>4.3:1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として盲児又はろうあ児を入所させる施設　　</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乳児又は幼児　</a:t>
            </a:r>
            <a:r>
              <a:rPr lang="en-US" altLang="ja-JP" sz="1200" dirty="0">
                <a:solidFill>
                  <a:srgbClr val="000000"/>
                </a:solidFill>
                <a:latin typeface="HGPｺﾞｼｯｸM" pitchFamily="50" charset="-128"/>
                <a:ea typeface="HGPｺﾞｼｯｸM" pitchFamily="50" charset="-128"/>
              </a:rPr>
              <a:t>4:1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少年　</a:t>
            </a:r>
            <a:r>
              <a:rPr lang="en-US" altLang="ja-JP" sz="1200" dirty="0">
                <a:solidFill>
                  <a:srgbClr val="000000"/>
                </a:solidFill>
                <a:latin typeface="HGPｺﾞｼｯｸM" pitchFamily="50" charset="-128"/>
                <a:ea typeface="HGPｺﾞｼｯｸM" pitchFamily="50" charset="-128"/>
              </a:rPr>
              <a:t>5:1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として肢体不自由児を入所させる施設　</a:t>
            </a:r>
            <a:r>
              <a:rPr lang="en-US" altLang="ja-JP" sz="1200" dirty="0">
                <a:solidFill>
                  <a:srgbClr val="000000"/>
                </a:solidFill>
                <a:latin typeface="HGPｺﾞｼｯｸM" pitchFamily="50" charset="-128"/>
                <a:ea typeface="HGPｺﾞｼｯｸM" pitchFamily="50" charset="-128"/>
              </a:rPr>
              <a:t>3.5:1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児童</a:t>
            </a:r>
            <a:r>
              <a:rPr lang="ja-JP" altLang="en-US" sz="1200" dirty="0">
                <a:solidFill>
                  <a:srgbClr val="000000"/>
                </a:solidFill>
                <a:latin typeface="HGPｺﾞｼｯｸM" pitchFamily="50" charset="-128"/>
                <a:ea typeface="HGPｺﾞｼｯｸM" pitchFamily="50" charset="-128"/>
              </a:rPr>
              <a:t>指導員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保育士</a:t>
            </a:r>
            <a:r>
              <a:rPr lang="ja-JP" altLang="en-US" sz="1200" dirty="0">
                <a:solidFill>
                  <a:srgbClr val="000000"/>
                </a:solidFill>
                <a:latin typeface="HGPｺﾞｼｯｸM" pitchFamily="50" charset="-128"/>
                <a:ea typeface="HGPｺﾞｼｯｸM" pitchFamily="50" charset="-128"/>
              </a:rPr>
              <a:t>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300" b="1" u="sng" dirty="0">
                <a:solidFill>
                  <a:srgbClr val="000000"/>
                </a:solidFill>
                <a:latin typeface="HGPｺﾞｼｯｸM" pitchFamily="50" charset="-128"/>
                <a:ea typeface="HGPｺﾞｼｯｸM" pitchFamily="50" charset="-128"/>
              </a:rPr>
              <a:t>■　児童発達支援管理責任者　</a:t>
            </a:r>
            <a:r>
              <a:rPr lang="en-US" altLang="ja-JP" sz="1300" b="1" u="sng" dirty="0">
                <a:solidFill>
                  <a:srgbClr val="000000"/>
                </a:solidFill>
                <a:latin typeface="HGPｺﾞｼｯｸM" pitchFamily="50" charset="-128"/>
                <a:ea typeface="HGPｺﾞｼｯｸM" pitchFamily="50" charset="-128"/>
              </a:rPr>
              <a:t>1</a:t>
            </a:r>
            <a:r>
              <a:rPr lang="ja-JP" altLang="en-US" sz="1300" b="1" u="sng" dirty="0">
                <a:solidFill>
                  <a:srgbClr val="000000"/>
                </a:solidFill>
                <a:latin typeface="HGPｺﾞｼｯｸM" pitchFamily="50" charset="-128"/>
                <a:ea typeface="HGPｺﾞｼｯｸM" pitchFamily="50" charset="-128"/>
              </a:rPr>
              <a:t>人以上</a:t>
            </a:r>
            <a:endParaRPr lang="en-US" altLang="ja-JP" sz="1300" b="1" u="sng" dirty="0">
              <a:solidFill>
                <a:srgbClr val="000000"/>
              </a:solidFill>
              <a:latin typeface="HGPｺﾞｼｯｸM" pitchFamily="50" charset="-128"/>
              <a:ea typeface="HGPｺﾞｼｯｸM" pitchFamily="50" charset="-128"/>
            </a:endParaRPr>
          </a:p>
        </p:txBody>
      </p:sp>
      <p:sp>
        <p:nvSpPr>
          <p:cNvPr id="6170" name="Text Box 2"/>
          <p:cNvSpPr txBox="1">
            <a:spLocks noChangeArrowheads="1"/>
          </p:cNvSpPr>
          <p:nvPr/>
        </p:nvSpPr>
        <p:spPr bwMode="auto">
          <a:xfrm>
            <a:off x="-15875" y="2780095"/>
            <a:ext cx="6899276" cy="338137"/>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a:t>
            </a:r>
            <a:r>
              <a:rPr lang="ja-JP" altLang="en-US" sz="1600" b="1" u="sng" dirty="0" smtClean="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r>
              <a:rPr lang="ja-JP" altLang="en-US" sz="1600" b="1" u="sng" dirty="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2" name="Text Box 2"/>
          <p:cNvSpPr txBox="1">
            <a:spLocks noChangeArrowheads="1"/>
          </p:cNvSpPr>
          <p:nvPr/>
        </p:nvSpPr>
        <p:spPr bwMode="auto">
          <a:xfrm>
            <a:off x="128464" y="6465670"/>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a:solidFill>
                  <a:srgbClr val="000000"/>
                </a:solidFill>
                <a:latin typeface="HGPｺﾞｼｯｸM" pitchFamily="50" charset="-128"/>
                <a:ea typeface="HGPｺﾞｼｯｸM" pitchFamily="50" charset="-128"/>
              </a:rPr>
              <a:t>186 </a:t>
            </a:r>
            <a:r>
              <a:rPr lang="en-US" altLang="ja-JP" sz="1600" dirty="0" smtClean="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3" name="Text Box 2"/>
          <p:cNvSpPr txBox="1">
            <a:spLocks noChangeArrowheads="1"/>
          </p:cNvSpPr>
          <p:nvPr/>
        </p:nvSpPr>
        <p:spPr bwMode="auto">
          <a:xfrm>
            <a:off x="4849291" y="6474838"/>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1,579  </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福祉型障害児入所施設</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113</a:t>
            </a:fld>
            <a:endParaRPr lang="en-US" altLang="ja-JP" dirty="0"/>
          </a:p>
        </p:txBody>
      </p:sp>
    </p:spTree>
    <p:extLst>
      <p:ext uri="{BB962C8B-B14F-4D97-AF65-F5344CB8AC3E}">
        <p14:creationId xmlns:p14="http://schemas.microsoft.com/office/powerpoint/2010/main" val="249512359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3"/>
          <p:cNvSpPr>
            <a:spLocks noChangeArrowheads="1"/>
          </p:cNvSpPr>
          <p:nvPr/>
        </p:nvSpPr>
        <p:spPr bwMode="auto">
          <a:xfrm>
            <a:off x="623925" y="2492459"/>
            <a:ext cx="9088437" cy="576263"/>
          </a:xfrm>
          <a:prstGeom prst="rect">
            <a:avLst/>
          </a:prstGeom>
          <a:noFill/>
          <a:ln w="9525" algn="ctr">
            <a:noFill/>
            <a:miter lim="800000"/>
            <a:headEnd/>
            <a:tailEnd/>
          </a:ln>
        </p:spPr>
        <p:txBody>
          <a:bodyPr wrap="none" anchor="ctr"/>
          <a:lstStyle/>
          <a:p>
            <a:endParaRPr lang="ja-JP" altLang="en-US" sz="1400" dirty="0">
              <a:solidFill>
                <a:srgbClr val="000000"/>
              </a:solidFill>
            </a:endParaRPr>
          </a:p>
        </p:txBody>
      </p:sp>
      <p:sp>
        <p:nvSpPr>
          <p:cNvPr id="7171" name="Rectangle 14"/>
          <p:cNvSpPr>
            <a:spLocks noChangeArrowheads="1"/>
          </p:cNvSpPr>
          <p:nvPr/>
        </p:nvSpPr>
        <p:spPr bwMode="auto">
          <a:xfrm>
            <a:off x="622342" y="1989138"/>
            <a:ext cx="9166225" cy="576262"/>
          </a:xfrm>
          <a:prstGeom prst="rect">
            <a:avLst/>
          </a:prstGeom>
          <a:noFill/>
          <a:ln w="9525" algn="ctr">
            <a:noFill/>
            <a:miter lim="800000"/>
            <a:headEnd/>
            <a:tailEnd/>
          </a:ln>
        </p:spPr>
        <p:txBody>
          <a:bodyPr anchor="ctr"/>
          <a:lstStyle/>
          <a:p>
            <a:pPr marL="85725" indent="-85725"/>
            <a:endParaRPr lang="ja-JP" altLang="en-US" sz="1400" dirty="0">
              <a:solidFill>
                <a:srgbClr val="000000"/>
              </a:solidFill>
            </a:endParaRPr>
          </a:p>
        </p:txBody>
      </p:sp>
      <p:graphicFrame>
        <p:nvGraphicFramePr>
          <p:cNvPr id="24" name="表 23"/>
          <p:cNvGraphicFramePr>
            <a:graphicFrameLocks noGrp="1"/>
          </p:cNvGraphicFramePr>
          <p:nvPr>
            <p:extLst/>
          </p:nvPr>
        </p:nvGraphicFramePr>
        <p:xfrm>
          <a:off x="128589" y="3237791"/>
          <a:ext cx="9577064" cy="2910840"/>
        </p:xfrm>
        <a:graphic>
          <a:graphicData uri="http://schemas.openxmlformats.org/drawingml/2006/table">
            <a:tbl>
              <a:tblPr>
                <a:tableStyleId>{F5AB1C69-6EDB-4FF4-983F-18BD219EF322}</a:tableStyleId>
              </a:tblPr>
              <a:tblGrid>
                <a:gridCol w="3627676">
                  <a:extLst>
                    <a:ext uri="{9D8B030D-6E8A-4147-A177-3AD203B41FA5}">
                      <a16:colId xmlns:a16="http://schemas.microsoft.com/office/drawing/2014/main" val="20000"/>
                    </a:ext>
                  </a:extLst>
                </a:gridCol>
                <a:gridCol w="2852919">
                  <a:extLst>
                    <a:ext uri="{9D8B030D-6E8A-4147-A177-3AD203B41FA5}">
                      <a16:colId xmlns:a16="http://schemas.microsoft.com/office/drawing/2014/main" val="20001"/>
                    </a:ext>
                  </a:extLst>
                </a:gridCol>
                <a:gridCol w="3096469">
                  <a:extLst>
                    <a:ext uri="{9D8B030D-6E8A-4147-A177-3AD203B41FA5}">
                      <a16:colId xmlns:a16="http://schemas.microsoft.com/office/drawing/2014/main" val="20002"/>
                    </a:ext>
                  </a:extLst>
                </a:gridCol>
              </a:tblGrid>
              <a:tr h="326018">
                <a:tc gridSpan="3">
                  <a:txBody>
                    <a:bodyPr/>
                    <a:lstStyle/>
                    <a:p>
                      <a:r>
                        <a:rPr kumimoji="1" lang="ja-JP" altLang="en-US" sz="1600" dirty="0" smtClean="0">
                          <a:solidFill>
                            <a:schemeClr val="tx1"/>
                          </a:solidFill>
                          <a:ea typeface="ＤＨＰ特太ゴシック体" pitchFamily="2" charset="-128"/>
                        </a:rPr>
                        <a:t>■ 基本報酬</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032872">
                <a:tc gridSpan="3">
                  <a:txBody>
                    <a:bodyPr/>
                    <a:lstStyle/>
                    <a:p>
                      <a:endParaRPr lang="en-US" altLang="ja-JP" sz="600" b="1" u="sng"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a:t>
                      </a:r>
                      <a:r>
                        <a:rPr lang="ja-JP" altLang="en-US" sz="1300" b="1" u="sng" baseline="0" dirty="0" smtClean="0">
                          <a:solidFill>
                            <a:schemeClr val="tx1"/>
                          </a:solidFill>
                          <a:latin typeface="HGPｺﾞｼｯｸM" pitchFamily="50" charset="-128"/>
                          <a:ea typeface="HGPｺﾞｼｯｸM" pitchFamily="50" charset="-128"/>
                        </a:rPr>
                        <a:t> </a:t>
                      </a:r>
                      <a:r>
                        <a:rPr lang="ja-JP" altLang="en-US" sz="1300" b="1" u="sng" dirty="0" smtClean="0">
                          <a:solidFill>
                            <a:schemeClr val="tx1"/>
                          </a:solidFill>
                          <a:latin typeface="HGPｺﾞｼｯｸM" pitchFamily="50" charset="-128"/>
                          <a:ea typeface="HGPｺﾞｼｯｸM" pitchFamily="50" charset="-128"/>
                        </a:rPr>
                        <a:t>主として自閉症児を入所させる施設　     </a:t>
                      </a:r>
                      <a:r>
                        <a:rPr lang="en-US" altLang="ja-JP" sz="1300" b="1" u="sng" dirty="0" smtClean="0">
                          <a:solidFill>
                            <a:schemeClr val="tx1"/>
                          </a:solidFill>
                          <a:latin typeface="HGPｺﾞｼｯｸM" pitchFamily="50" charset="-128"/>
                          <a:ea typeface="HGPｺﾞｼｯｸM" pitchFamily="50" charset="-128"/>
                        </a:rPr>
                        <a:t>349</a:t>
                      </a:r>
                      <a:r>
                        <a:rPr lang="ja-JP" altLang="en-US" sz="1300" b="1" u="sng" dirty="0" smtClean="0">
                          <a:solidFill>
                            <a:schemeClr val="tx1"/>
                          </a:solidFill>
                          <a:latin typeface="HGPｺﾞｼｯｸM" pitchFamily="50" charset="-128"/>
                          <a:ea typeface="HGPｺﾞｼｯｸM" pitchFamily="50" charset="-128"/>
                        </a:rPr>
                        <a:t>単位（有期有目的の支援を行う場合（入所日数に応じた単位を設定）　</a:t>
                      </a:r>
                      <a:r>
                        <a:rPr lang="en-US" altLang="ja-JP" sz="1300" b="1" u="sng" dirty="0" smtClean="0">
                          <a:solidFill>
                            <a:schemeClr val="tx1"/>
                          </a:solidFill>
                          <a:latin typeface="HGPｺﾞｼｯｸM" pitchFamily="50" charset="-128"/>
                          <a:ea typeface="HGPｺﾞｼｯｸM" pitchFamily="50" charset="-128"/>
                        </a:rPr>
                        <a:t>317</a:t>
                      </a:r>
                      <a:r>
                        <a:rPr lang="ja-JP" altLang="en-US" sz="1300" b="1" u="sng" dirty="0" smtClean="0">
                          <a:solidFill>
                            <a:schemeClr val="tx1"/>
                          </a:solidFill>
                          <a:latin typeface="HGPｺﾞｼｯｸM" pitchFamily="50" charset="-128"/>
                          <a:ea typeface="HGPｺﾞｼｯｸM" pitchFamily="50" charset="-128"/>
                        </a:rPr>
                        <a:t>～  </a:t>
                      </a:r>
                      <a:r>
                        <a:rPr lang="en-US" altLang="ja-JP" sz="1300" b="1" u="sng" dirty="0" smtClean="0">
                          <a:solidFill>
                            <a:schemeClr val="tx1"/>
                          </a:solidFill>
                          <a:latin typeface="HGPｺﾞｼｯｸM" pitchFamily="50" charset="-128"/>
                          <a:ea typeface="HGPｺﾞｼｯｸM" pitchFamily="50" charset="-128"/>
                        </a:rPr>
                        <a:t>417</a:t>
                      </a:r>
                      <a:r>
                        <a:rPr lang="ja-JP" altLang="en-US" sz="1300" b="1" u="sng" dirty="0" smtClean="0">
                          <a:solidFill>
                            <a:schemeClr val="tx1"/>
                          </a:solidFill>
                          <a:latin typeface="HGPｺﾞｼｯｸM" pitchFamily="50" charset="-128"/>
                          <a:ea typeface="HGPｺﾞｼｯｸM" pitchFamily="50" charset="-128"/>
                        </a:rPr>
                        <a:t>単位）　</a:t>
                      </a:r>
                      <a:endParaRPr lang="en-US" altLang="ja-JP" sz="1300" b="1" u="sng" dirty="0" smtClean="0">
                        <a:solidFill>
                          <a:schemeClr val="tx1"/>
                        </a:solidFill>
                        <a:latin typeface="HGPｺﾞｼｯｸM" pitchFamily="50" charset="-128"/>
                        <a:ea typeface="HGPｺﾞｼｯｸM" pitchFamily="50" charset="-128"/>
                      </a:endParaRPr>
                    </a:p>
                    <a:p>
                      <a:endParaRPr lang="en-US" altLang="ja-JP" sz="600" b="1" u="sng"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a:t>
                      </a:r>
                      <a:r>
                        <a:rPr lang="ja-JP" altLang="en-US" sz="1300" b="1" u="sng" baseline="0" dirty="0" smtClean="0">
                          <a:solidFill>
                            <a:schemeClr val="tx1"/>
                          </a:solidFill>
                          <a:latin typeface="HGPｺﾞｼｯｸM" pitchFamily="50" charset="-128"/>
                          <a:ea typeface="HGPｺﾞｼｯｸM" pitchFamily="50" charset="-128"/>
                        </a:rPr>
                        <a:t> </a:t>
                      </a:r>
                      <a:r>
                        <a:rPr lang="ja-JP" altLang="en-US" sz="1300" b="1" u="sng" dirty="0" smtClean="0">
                          <a:solidFill>
                            <a:schemeClr val="tx1"/>
                          </a:solidFill>
                          <a:latin typeface="HGPｺﾞｼｯｸM" pitchFamily="50" charset="-128"/>
                          <a:ea typeface="HGPｺﾞｼｯｸM" pitchFamily="50" charset="-128"/>
                        </a:rPr>
                        <a:t>主として肢体不自由児を入所させる施設 </a:t>
                      </a:r>
                      <a:r>
                        <a:rPr lang="en-US" altLang="ja-JP" sz="1300" b="1" u="sng" dirty="0" smtClean="0">
                          <a:solidFill>
                            <a:schemeClr val="tx1"/>
                          </a:solidFill>
                          <a:latin typeface="HGPｺﾞｼｯｸM" pitchFamily="50" charset="-128"/>
                          <a:ea typeface="HGPｺﾞｼｯｸM" pitchFamily="50" charset="-128"/>
                        </a:rPr>
                        <a:t>173</a:t>
                      </a:r>
                      <a:r>
                        <a:rPr lang="ja-JP" altLang="en-US" sz="1300" b="1" u="sng" dirty="0" smtClean="0">
                          <a:solidFill>
                            <a:schemeClr val="tx1"/>
                          </a:solidFill>
                          <a:latin typeface="HGPｺﾞｼｯｸM" pitchFamily="50" charset="-128"/>
                          <a:ea typeface="HGPｺﾞｼｯｸM" pitchFamily="50" charset="-128"/>
                        </a:rPr>
                        <a:t>単位（有期有目的の支援を行う場合（入所日数に応じた単位を設定）　</a:t>
                      </a:r>
                      <a:r>
                        <a:rPr lang="en-US" altLang="ja-JP" sz="1300" b="1" u="sng" dirty="0" smtClean="0">
                          <a:solidFill>
                            <a:schemeClr val="tx1"/>
                          </a:solidFill>
                          <a:latin typeface="HGPｺﾞｼｯｸM" pitchFamily="50" charset="-128"/>
                          <a:ea typeface="HGPｺﾞｼｯｸM" pitchFamily="50" charset="-128"/>
                        </a:rPr>
                        <a:t>158</a:t>
                      </a:r>
                      <a:r>
                        <a:rPr lang="ja-JP" altLang="en-US" sz="1300" b="1" u="sng" dirty="0" smtClean="0">
                          <a:solidFill>
                            <a:schemeClr val="tx1"/>
                          </a:solidFill>
                          <a:latin typeface="HGPｺﾞｼｯｸM" pitchFamily="50" charset="-128"/>
                          <a:ea typeface="HGPｺﾞｼｯｸM" pitchFamily="50" charset="-128"/>
                        </a:rPr>
                        <a:t>～  </a:t>
                      </a:r>
                      <a:r>
                        <a:rPr lang="en-US" altLang="ja-JP" sz="1300" b="1" u="sng" dirty="0" smtClean="0">
                          <a:solidFill>
                            <a:schemeClr val="tx1"/>
                          </a:solidFill>
                          <a:latin typeface="HGPｺﾞｼｯｸM" pitchFamily="50" charset="-128"/>
                          <a:ea typeface="HGPｺﾞｼｯｸM" pitchFamily="50" charset="-128"/>
                        </a:rPr>
                        <a:t>204</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endParaRPr lang="en-US" altLang="ja-JP" sz="600" b="0" u="none"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solidFill>
                            <a:schemeClr val="tx1"/>
                          </a:solidFill>
                          <a:latin typeface="HGPｺﾞｼｯｸM" pitchFamily="50" charset="-128"/>
                          <a:ea typeface="HGPｺﾞｼｯｸM" pitchFamily="50" charset="-128"/>
                        </a:rPr>
                        <a:t>■</a:t>
                      </a:r>
                      <a:r>
                        <a:rPr lang="ja-JP" altLang="en-US" sz="1300" b="1" u="sng" baseline="0" dirty="0" smtClean="0">
                          <a:solidFill>
                            <a:schemeClr val="tx1"/>
                          </a:solidFill>
                          <a:latin typeface="HGPｺﾞｼｯｸM" pitchFamily="50" charset="-128"/>
                          <a:ea typeface="HGPｺﾞｼｯｸM" pitchFamily="50" charset="-128"/>
                        </a:rPr>
                        <a:t> </a:t>
                      </a:r>
                      <a:r>
                        <a:rPr lang="ja-JP" altLang="en-US" sz="1300" b="1" u="sng" dirty="0" smtClean="0">
                          <a:solidFill>
                            <a:schemeClr val="tx1"/>
                          </a:solidFill>
                          <a:latin typeface="HGPｺﾞｼｯｸM" pitchFamily="50" charset="-128"/>
                          <a:ea typeface="HGPｺﾞｼｯｸM" pitchFamily="50" charset="-128"/>
                        </a:rPr>
                        <a:t>主として重症心身児を入所させる施設　  </a:t>
                      </a:r>
                      <a:r>
                        <a:rPr lang="en-US" altLang="ja-JP" sz="1300" b="1" u="sng" dirty="0" smtClean="0">
                          <a:solidFill>
                            <a:schemeClr val="tx1"/>
                          </a:solidFill>
                          <a:latin typeface="HGPｺﾞｼｯｸM" pitchFamily="50" charset="-128"/>
                          <a:ea typeface="HGPｺﾞｼｯｸM" pitchFamily="50" charset="-128"/>
                        </a:rPr>
                        <a:t>909</a:t>
                      </a:r>
                      <a:r>
                        <a:rPr lang="ja-JP" altLang="en-US" sz="1300" b="1" u="sng" dirty="0" smtClean="0">
                          <a:solidFill>
                            <a:schemeClr val="tx1"/>
                          </a:solidFill>
                          <a:latin typeface="HGPｺﾞｼｯｸM" pitchFamily="50" charset="-128"/>
                          <a:ea typeface="HGPｺﾞｼｯｸM" pitchFamily="50" charset="-128"/>
                        </a:rPr>
                        <a:t>単位（有期有目的の支援を行う場合（入所日数に応じた単位を設定）　</a:t>
                      </a:r>
                      <a:r>
                        <a:rPr lang="en-US" altLang="ja-JP" sz="1300" b="1" u="sng" dirty="0" smtClean="0">
                          <a:solidFill>
                            <a:schemeClr val="tx1"/>
                          </a:solidFill>
                          <a:latin typeface="HGPｺﾞｼｯｸM" pitchFamily="50" charset="-128"/>
                          <a:ea typeface="HGPｺﾞｼｯｸM" pitchFamily="50" charset="-128"/>
                        </a:rPr>
                        <a:t>820</a:t>
                      </a:r>
                      <a:r>
                        <a:rPr lang="ja-JP" altLang="en-US" sz="1300" b="1" u="sng" dirty="0" smtClean="0">
                          <a:solidFill>
                            <a:schemeClr val="tx1"/>
                          </a:solidFill>
                          <a:latin typeface="HGPｺﾞｼｯｸM" pitchFamily="50" charset="-128"/>
                          <a:ea typeface="HGPｺﾞｼｯｸM" pitchFamily="50" charset="-128"/>
                        </a:rPr>
                        <a:t>～</a:t>
                      </a:r>
                      <a:r>
                        <a:rPr lang="en-US" altLang="ja-JP" sz="1300" b="1" u="sng" dirty="0" smtClean="0">
                          <a:solidFill>
                            <a:schemeClr val="tx1"/>
                          </a:solidFill>
                          <a:latin typeface="HGPｺﾞｼｯｸM" pitchFamily="50" charset="-128"/>
                          <a:ea typeface="HGPｺﾞｼｯｸM" pitchFamily="50" charset="-128"/>
                        </a:rPr>
                        <a:t>1,095</a:t>
                      </a:r>
                      <a:r>
                        <a:rPr lang="ja-JP" altLang="en-US" sz="1300" b="1" u="sng" dirty="0" smtClean="0">
                          <a:solidFill>
                            <a:schemeClr val="tx1"/>
                          </a:solidFill>
                          <a:latin typeface="HGPｺﾞｼｯｸM" pitchFamily="50" charset="-128"/>
                          <a:ea typeface="HGPｺﾞｼｯｸM" pitchFamily="50" charset="-128"/>
                        </a:rPr>
                        <a:t>単位）</a:t>
                      </a:r>
                      <a:endParaRPr lang="en-US" altLang="ja-JP" sz="13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600" b="1" u="sng"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26018">
                <a:tc gridSpan="3">
                  <a:txBody>
                    <a:bodyPr/>
                    <a:lstStyle/>
                    <a:p>
                      <a:pPr algn="l"/>
                      <a:r>
                        <a:rPr kumimoji="1" lang="ja-JP" altLang="en-US" sz="1600" dirty="0" smtClean="0">
                          <a:solidFill>
                            <a:schemeClr val="tx1"/>
                          </a:solidFill>
                          <a:ea typeface="ＤＨＰ特太ゴシック体" pitchFamily="2" charset="-128"/>
                        </a:rPr>
                        <a:t>■ 主な加算</a:t>
                      </a:r>
                      <a:endParaRPr kumimoji="1" lang="ja-JP" altLang="en-US" sz="16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25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心理担当職員配置加算（</a:t>
                      </a:r>
                      <a:r>
                        <a:rPr lang="en-US" altLang="ja-JP" sz="1200" b="1" u="sng" dirty="0" smtClean="0">
                          <a:solidFill>
                            <a:schemeClr val="tx1"/>
                          </a:solidFill>
                          <a:latin typeface="HGPｺﾞｼｯｸM" pitchFamily="50" charset="-128"/>
                          <a:ea typeface="HGPｺﾞｼｯｸM" pitchFamily="50" charset="-128"/>
                        </a:rPr>
                        <a:t>26</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心理担当職員を配置している場合に加算。公認心理士を配置している場合は、さらに</a:t>
                      </a:r>
                      <a:r>
                        <a:rPr kumimoji="1" lang="en-US" altLang="ja-JP" sz="1200" dirty="0" smtClean="0">
                          <a:solidFill>
                            <a:schemeClr val="tx1"/>
                          </a:solidFill>
                          <a:latin typeface="HGPｺﾞｼｯｸM" pitchFamily="50" charset="-128"/>
                          <a:ea typeface="HGPｺﾞｼｯｸM" pitchFamily="50" charset="-128"/>
                        </a:rPr>
                        <a:t>10</a:t>
                      </a:r>
                      <a:r>
                        <a:rPr kumimoji="1" lang="ja-JP" altLang="en-US" sz="1200" dirty="0" smtClean="0">
                          <a:solidFill>
                            <a:schemeClr val="tx1"/>
                          </a:solidFill>
                          <a:latin typeface="HGPｺﾞｼｯｸM" pitchFamily="50" charset="-128"/>
                          <a:ea typeface="HGPｺﾞｼｯｸM" pitchFamily="50" charset="-128"/>
                        </a:rPr>
                        <a:t>単位を加算</a:t>
                      </a:r>
                      <a:endParaRPr kumimoji="1" lang="en-US" altLang="ja-JP" sz="1200" dirty="0" smtClean="0">
                        <a:solidFill>
                          <a:schemeClr val="tx1"/>
                        </a:solidFill>
                        <a:latin typeface="HGPｺﾞｼｯｸM" pitchFamily="50" charset="-128"/>
                        <a:ea typeface="HGPｺﾞｼｯｸM" pitchFamily="50" charset="-128"/>
                      </a:endParaRPr>
                    </a:p>
                    <a:p>
                      <a:pPr marL="361950" indent="-361950"/>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a:t>
                      </a:r>
                      <a:r>
                        <a:rPr kumimoji="1" lang="ja-JP" altLang="en-US" sz="1200" dirty="0" smtClean="0">
                          <a:solidFill>
                            <a:schemeClr val="tx1"/>
                          </a:solidFill>
                          <a:latin typeface="HGPｺﾞｼｯｸM" pitchFamily="50" charset="-128"/>
                          <a:ea typeface="HGPｺﾞｼｯｸM" pitchFamily="50" charset="-128"/>
                        </a:rPr>
                        <a:t>　主として重症心身障害児を入所させる施設及び指定発達支援医療機関を除く。</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fontAlgn="auto">
                        <a:spcBef>
                          <a:spcPts val="0"/>
                        </a:spcBef>
                        <a:spcAft>
                          <a:spcPts val="0"/>
                        </a:spcAft>
                        <a:defRPr/>
                      </a:pPr>
                      <a:r>
                        <a:rPr lang="ja-JP" altLang="en-US" sz="1200" b="1" u="sng" dirty="0" smtClean="0">
                          <a:solidFill>
                            <a:schemeClr val="tx1"/>
                          </a:solidFill>
                          <a:latin typeface="HGPｺﾞｼｯｸM" pitchFamily="50" charset="-128"/>
                          <a:ea typeface="HGPｺﾞｼｯｸM" pitchFamily="50" charset="-128"/>
                        </a:rPr>
                        <a:t>小規模グループケア加算（</a:t>
                      </a:r>
                      <a:r>
                        <a:rPr lang="en-US" altLang="ja-JP" sz="1200" b="1" u="sng" dirty="0" smtClean="0">
                          <a:solidFill>
                            <a:schemeClr val="tx1"/>
                          </a:solidFill>
                          <a:latin typeface="HGPｺﾞｼｯｸM" pitchFamily="50" charset="-128"/>
                          <a:ea typeface="HGPｺﾞｼｯｸM" pitchFamily="50" charset="-128"/>
                        </a:rPr>
                        <a:t>240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lang="ja-JP" altLang="en-US" sz="1200" dirty="0" smtClean="0">
                          <a:solidFill>
                            <a:schemeClr val="tx1"/>
                          </a:solidFill>
                          <a:latin typeface="HGPｺﾞｼｯｸM" pitchFamily="50" charset="-128"/>
                          <a:ea typeface="HGPｺﾞｼｯｸM" pitchFamily="50" charset="-128"/>
                        </a:rPr>
                        <a:t>→　障害児に対して、小規模なグループによるケアを行った場合に加算</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tx1"/>
                          </a:solidFill>
                          <a:latin typeface="HGPｺﾞｼｯｸM" pitchFamily="50" charset="-128"/>
                          <a:ea typeface="HGPｺﾞｼｯｸM" pitchFamily="50" charset="-128"/>
                        </a:rPr>
                        <a:t>福祉専門職員配置等加算（</a:t>
                      </a:r>
                      <a:r>
                        <a:rPr lang="en-US" altLang="ja-JP" sz="1200" b="1" u="sng" dirty="0" smtClean="0">
                          <a:solidFill>
                            <a:schemeClr val="tx1"/>
                          </a:solidFill>
                          <a:latin typeface="HGPｺﾞｼｯｸM" pitchFamily="50" charset="-128"/>
                          <a:ea typeface="HGPｺﾞｼｯｸM" pitchFamily="50" charset="-128"/>
                        </a:rPr>
                        <a:t>4</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10</a:t>
                      </a:r>
                      <a:r>
                        <a:rPr lang="ja-JP" altLang="en-US" sz="1200" b="1" u="sng" dirty="0" smtClean="0">
                          <a:solidFill>
                            <a:schemeClr val="tx1"/>
                          </a:solidFill>
                          <a:latin typeface="HGPｺﾞｼｯｸM" pitchFamily="50" charset="-128"/>
                          <a:ea typeface="HGPｺﾞｼｯｸM" pitchFamily="50" charset="-128"/>
                        </a:rPr>
                        <a:t>単位）</a:t>
                      </a:r>
                      <a:endParaRPr lang="en-US" altLang="ja-JP" sz="1200" b="1" u="sng" dirty="0" smtClean="0">
                        <a:solidFill>
                          <a:schemeClr val="tx1"/>
                        </a:solidFill>
                        <a:latin typeface="HGPｺﾞｼｯｸM" pitchFamily="50" charset="-128"/>
                        <a:ea typeface="HGPｺﾞｼｯｸM" pitchFamily="50" charset="-128"/>
                      </a:endParaRPr>
                    </a:p>
                    <a:p>
                      <a:pPr marL="82550" indent="-82550"/>
                      <a:r>
                        <a:rPr kumimoji="1" lang="ja-JP" altLang="en-US" sz="1200" dirty="0" smtClean="0">
                          <a:solidFill>
                            <a:schemeClr val="tx1"/>
                          </a:solidFill>
                          <a:latin typeface="HGPｺﾞｼｯｸM" pitchFamily="50" charset="-128"/>
                          <a:ea typeface="HGPｺﾞｼｯｸM" pitchFamily="50" charset="-128"/>
                        </a:rPr>
                        <a:t>→　①常勤の児童指導員等のうち、社会福祉士、介護福祉士又は精神保健福祉士の資格保有状況に応じて加算、➁児童指導員又は保育士等のうち、常勤職員が</a:t>
                      </a:r>
                      <a:r>
                        <a:rPr kumimoji="1" lang="en-US" altLang="ja-JP" sz="1200" dirty="0" smtClean="0">
                          <a:solidFill>
                            <a:schemeClr val="tx1"/>
                          </a:solidFill>
                          <a:latin typeface="HGPｺﾞｼｯｸM" pitchFamily="50" charset="-128"/>
                          <a:ea typeface="HGPｺﾞｼｯｸM" pitchFamily="50" charset="-128"/>
                        </a:rPr>
                        <a:t>75%</a:t>
                      </a:r>
                      <a:r>
                        <a:rPr kumimoji="1" lang="ja-JP" altLang="en-US" sz="1200" dirty="0" smtClean="0">
                          <a:solidFill>
                            <a:schemeClr val="tx1"/>
                          </a:solidFill>
                          <a:latin typeface="HGPｺﾞｼｯｸM" pitchFamily="50" charset="-128"/>
                          <a:ea typeface="HGPｺﾞｼｯｸM" pitchFamily="50" charset="-128"/>
                        </a:rPr>
                        <a:t>以上又は勤続</a:t>
                      </a:r>
                      <a:r>
                        <a:rPr kumimoji="1" lang="en-US" altLang="ja-JP" sz="1200" dirty="0" smtClean="0">
                          <a:solidFill>
                            <a:schemeClr val="tx1"/>
                          </a:solidFill>
                          <a:latin typeface="HGPｺﾞｼｯｸM" pitchFamily="50" charset="-128"/>
                          <a:ea typeface="HGPｺﾞｼｯｸM" pitchFamily="50" charset="-128"/>
                        </a:rPr>
                        <a:t>3</a:t>
                      </a:r>
                      <a:r>
                        <a:rPr kumimoji="1" lang="ja-JP" altLang="en-US" sz="1200" dirty="0" smtClean="0">
                          <a:solidFill>
                            <a:schemeClr val="tx1"/>
                          </a:solidFill>
                          <a:latin typeface="HGPｺﾞｼｯｸM" pitchFamily="50" charset="-128"/>
                          <a:ea typeface="HGPｺﾞｼｯｸM" pitchFamily="50" charset="-128"/>
                        </a:rPr>
                        <a:t>年以上の常勤職員が</a:t>
                      </a:r>
                      <a:r>
                        <a:rPr kumimoji="1" lang="en-US" altLang="ja-JP" sz="1200" dirty="0" smtClean="0">
                          <a:solidFill>
                            <a:schemeClr val="tx1"/>
                          </a:solidFill>
                          <a:latin typeface="HGPｺﾞｼｯｸM" pitchFamily="50" charset="-128"/>
                          <a:ea typeface="HGPｺﾞｼｯｸM" pitchFamily="50" charset="-128"/>
                        </a:rPr>
                        <a:t>30%</a:t>
                      </a:r>
                      <a:r>
                        <a:rPr kumimoji="1" lang="ja-JP" altLang="en-US" sz="1200" dirty="0" smtClean="0">
                          <a:solidFill>
                            <a:schemeClr val="tx1"/>
                          </a:solidFill>
                          <a:latin typeface="HGPｺﾞｼｯｸM" pitchFamily="50" charset="-128"/>
                          <a:ea typeface="HGPｺﾞｼｯｸM" pitchFamily="50" charset="-128"/>
                        </a:rPr>
                        <a:t>以上</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7190" name="Text Box 2"/>
          <p:cNvSpPr txBox="1">
            <a:spLocks noChangeArrowheads="1"/>
          </p:cNvSpPr>
          <p:nvPr/>
        </p:nvSpPr>
        <p:spPr bwMode="auto">
          <a:xfrm>
            <a:off x="4827625" y="789519"/>
            <a:ext cx="2357437"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7191" name="Text Box 2"/>
          <p:cNvSpPr txBox="1">
            <a:spLocks noChangeArrowheads="1"/>
          </p:cNvSpPr>
          <p:nvPr/>
        </p:nvSpPr>
        <p:spPr bwMode="auto">
          <a:xfrm>
            <a:off x="-28570" y="789519"/>
            <a:ext cx="1928813" cy="338137"/>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7192" name="Rectangle 4"/>
          <p:cNvSpPr>
            <a:spLocks noChangeArrowheads="1"/>
          </p:cNvSpPr>
          <p:nvPr/>
        </p:nvSpPr>
        <p:spPr bwMode="auto">
          <a:xfrm>
            <a:off x="139700" y="1149877"/>
            <a:ext cx="4668840" cy="1656362"/>
          </a:xfrm>
          <a:prstGeom prst="rect">
            <a:avLst/>
          </a:prstGeom>
          <a:solidFill>
            <a:srgbClr val="9EF9FE">
              <a:alpha val="49803"/>
            </a:srgbClr>
          </a:solidFill>
          <a:ln w="3175" algn="ctr">
            <a:solidFill>
              <a:schemeClr val="tx1"/>
            </a:solidFill>
            <a:miter lim="800000"/>
            <a:headEnd/>
            <a:tailEnd/>
          </a:ln>
        </p:spPr>
        <p:txBody>
          <a:bodyPr anchor="ctr"/>
          <a:lstStyle/>
          <a:p>
            <a:pPr marL="82550" indent="-82550"/>
            <a:r>
              <a:rPr lang="ja-JP" altLang="en-US" sz="1200" dirty="0">
                <a:solidFill>
                  <a:srgbClr val="000000"/>
                </a:solidFill>
                <a:latin typeface="HGPｺﾞｼｯｸM" pitchFamily="50" charset="-128"/>
                <a:ea typeface="HGPｺﾞｼｯｸM" pitchFamily="50" charset="-128"/>
              </a:rPr>
              <a:t>■　障害児入所施設又は指定医療機関に入所等をする障害児</a:t>
            </a:r>
            <a:r>
              <a:rPr lang="ja-JP" altLang="en-US" sz="1200" dirty="0" smtClean="0">
                <a:solidFill>
                  <a:srgbClr val="000000"/>
                </a:solidFill>
                <a:latin typeface="HGPｺﾞｼｯｸM" pitchFamily="50" charset="-128"/>
                <a:ea typeface="HGPｺﾞｼｯｸM" pitchFamily="50" charset="-128"/>
              </a:rPr>
              <a:t>に対して</a:t>
            </a:r>
            <a:r>
              <a:rPr lang="ja-JP" altLang="en-US" sz="1200" dirty="0">
                <a:solidFill>
                  <a:srgbClr val="000000"/>
                </a:solidFill>
                <a:latin typeface="HGPｺﾞｼｯｸM" pitchFamily="50" charset="-128"/>
                <a:ea typeface="HGPｺﾞｼｯｸM" pitchFamily="50" charset="-128"/>
              </a:rPr>
              <a:t>、保護、日常生活指導及び知識技能の付与並びに治療を行う。</a:t>
            </a:r>
          </a:p>
          <a:p>
            <a:pPr marL="82550" indent="-82550"/>
            <a:endParaRPr lang="ja-JP" altLang="en-US" sz="1300" dirty="0">
              <a:solidFill>
                <a:srgbClr val="000000"/>
              </a:solidFill>
              <a:latin typeface="HGPｺﾞｼｯｸM" pitchFamily="50" charset="-128"/>
              <a:ea typeface="HGPｺﾞｼｯｸM" pitchFamily="50" charset="-128"/>
            </a:endParaRPr>
          </a:p>
        </p:txBody>
      </p:sp>
      <p:sp>
        <p:nvSpPr>
          <p:cNvPr id="7193" name="Rectangle 4"/>
          <p:cNvSpPr>
            <a:spLocks noChangeArrowheads="1"/>
          </p:cNvSpPr>
          <p:nvPr/>
        </p:nvSpPr>
        <p:spPr bwMode="auto">
          <a:xfrm>
            <a:off x="5024480" y="1162577"/>
            <a:ext cx="4681537" cy="1643662"/>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b="1" u="sng" dirty="0">
                <a:solidFill>
                  <a:srgbClr val="000000"/>
                </a:solidFill>
                <a:latin typeface="HGPｺﾞｼｯｸM" pitchFamily="50" charset="-128"/>
                <a:ea typeface="HGPｺﾞｼｯｸM" pitchFamily="50" charset="-128"/>
              </a:rPr>
              <a:t>■　児童指導員及び保育士</a:t>
            </a:r>
            <a:endParaRPr lang="en-US" altLang="ja-JP" sz="1300" b="1" u="sng"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として自閉症児を入所させる施設　</a:t>
            </a:r>
            <a:r>
              <a:rPr lang="en-US" altLang="ja-JP" sz="1200" dirty="0">
                <a:solidFill>
                  <a:srgbClr val="000000"/>
                </a:solidFill>
                <a:latin typeface="HGPｺﾞｼｯｸM" pitchFamily="50" charset="-128"/>
                <a:ea typeface="HGPｺﾞｼｯｸM" pitchFamily="50" charset="-128"/>
              </a:rPr>
              <a:t>6.7:1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主</a:t>
            </a:r>
            <a:r>
              <a:rPr lang="ja-JP" altLang="en-US" sz="1200" dirty="0">
                <a:solidFill>
                  <a:srgbClr val="000000"/>
                </a:solidFill>
                <a:latin typeface="HGPｺﾞｼｯｸM" pitchFamily="50" charset="-128"/>
                <a:ea typeface="HGPｺﾞｼｯｸM" pitchFamily="50" charset="-128"/>
              </a:rPr>
              <a:t>として肢体不自由児を入所させる施設　　</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乳児又は幼児　</a:t>
            </a:r>
            <a:r>
              <a:rPr lang="en-US" altLang="ja-JP" sz="1200" dirty="0">
                <a:solidFill>
                  <a:srgbClr val="000000"/>
                </a:solidFill>
                <a:latin typeface="HGPｺﾞｼｯｸM" pitchFamily="50" charset="-128"/>
                <a:ea typeface="HGPｺﾞｼｯｸM" pitchFamily="50" charset="-128"/>
              </a:rPr>
              <a:t>10:1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少年　</a:t>
            </a:r>
            <a:r>
              <a:rPr lang="en-US" altLang="ja-JP" sz="1200" dirty="0">
                <a:solidFill>
                  <a:srgbClr val="000000"/>
                </a:solidFill>
                <a:latin typeface="HGPｺﾞｼｯｸM" pitchFamily="50" charset="-128"/>
                <a:ea typeface="HGPｺﾞｼｯｸM" pitchFamily="50" charset="-128"/>
              </a:rPr>
              <a:t>20:1</a:t>
            </a:r>
            <a:r>
              <a:rPr lang="ja-JP" altLang="en-US" sz="1200" dirty="0">
                <a:solidFill>
                  <a:srgbClr val="000000"/>
                </a:solidFill>
                <a:latin typeface="HGPｺﾞｼｯｸM" pitchFamily="50" charset="-128"/>
                <a:ea typeface="HGPｺﾞｼｯｸM" pitchFamily="50" charset="-128"/>
              </a:rPr>
              <a:t>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児童</a:t>
            </a:r>
            <a:r>
              <a:rPr lang="ja-JP" altLang="en-US" sz="1200" dirty="0">
                <a:solidFill>
                  <a:srgbClr val="000000"/>
                </a:solidFill>
                <a:latin typeface="HGPｺﾞｼｯｸM" pitchFamily="50" charset="-128"/>
                <a:ea typeface="HGPｺﾞｼｯｸM" pitchFamily="50" charset="-128"/>
              </a:rPr>
              <a:t>指導員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保育士</a:t>
            </a:r>
            <a:r>
              <a:rPr lang="ja-JP" altLang="en-US" sz="1200" dirty="0">
                <a:solidFill>
                  <a:srgbClr val="000000"/>
                </a:solidFill>
                <a:latin typeface="HGPｺﾞｼｯｸM" pitchFamily="50" charset="-128"/>
                <a:ea typeface="HGPｺﾞｼｯｸM" pitchFamily="50" charset="-128"/>
              </a:rPr>
              <a:t>　</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a:t>
            </a:r>
            <a:endParaRPr lang="en-US" altLang="ja-JP" sz="1200" dirty="0">
              <a:solidFill>
                <a:srgbClr val="000000"/>
              </a:solidFill>
              <a:latin typeface="HGPｺﾞｼｯｸM" pitchFamily="50" charset="-128"/>
              <a:ea typeface="HGPｺﾞｼｯｸM" pitchFamily="50" charset="-128"/>
            </a:endParaRPr>
          </a:p>
          <a:p>
            <a:r>
              <a:rPr lang="ja-JP" altLang="en-US" sz="1300" b="1" u="sng" dirty="0">
                <a:solidFill>
                  <a:srgbClr val="000000"/>
                </a:solidFill>
                <a:latin typeface="HGPｺﾞｼｯｸM" pitchFamily="50" charset="-128"/>
                <a:ea typeface="HGPｺﾞｼｯｸM" pitchFamily="50" charset="-128"/>
              </a:rPr>
              <a:t>■　児童発達支援管理責任者　</a:t>
            </a:r>
            <a:r>
              <a:rPr lang="en-US" altLang="ja-JP" sz="1300" b="1" u="sng" dirty="0">
                <a:solidFill>
                  <a:srgbClr val="000000"/>
                </a:solidFill>
                <a:latin typeface="HGPｺﾞｼｯｸM" pitchFamily="50" charset="-128"/>
                <a:ea typeface="HGPｺﾞｼｯｸM" pitchFamily="50" charset="-128"/>
              </a:rPr>
              <a:t>1</a:t>
            </a:r>
            <a:r>
              <a:rPr lang="ja-JP" altLang="en-US" sz="1300" b="1" u="sng" dirty="0">
                <a:solidFill>
                  <a:srgbClr val="000000"/>
                </a:solidFill>
                <a:latin typeface="HGPｺﾞｼｯｸM" pitchFamily="50" charset="-128"/>
                <a:ea typeface="HGPｺﾞｼｯｸM" pitchFamily="50" charset="-128"/>
              </a:rPr>
              <a:t>人以上</a:t>
            </a:r>
            <a:endParaRPr lang="en-US" altLang="ja-JP" sz="1300" b="1" u="sng" dirty="0">
              <a:solidFill>
                <a:srgbClr val="000000"/>
              </a:solidFill>
              <a:latin typeface="HGPｺﾞｼｯｸM" pitchFamily="50" charset="-128"/>
              <a:ea typeface="HGPｺﾞｼｯｸM" pitchFamily="50" charset="-128"/>
            </a:endParaRPr>
          </a:p>
        </p:txBody>
      </p:sp>
      <p:sp>
        <p:nvSpPr>
          <p:cNvPr id="7194" name="Text Box 2"/>
          <p:cNvSpPr txBox="1">
            <a:spLocks noChangeArrowheads="1"/>
          </p:cNvSpPr>
          <p:nvPr/>
        </p:nvSpPr>
        <p:spPr bwMode="auto">
          <a:xfrm>
            <a:off x="-1588" y="2899653"/>
            <a:ext cx="6899276" cy="338554"/>
          </a:xfrm>
          <a:prstGeom prst="rect">
            <a:avLst/>
          </a:prstGeom>
          <a:noFill/>
          <a:ln w="9525">
            <a:noFill/>
            <a:miter lim="800000"/>
            <a:headEnd/>
            <a:tailEnd/>
          </a:ln>
        </p:spPr>
        <p:txBody>
          <a:bodyPr>
            <a:spAutoFit/>
          </a:bodyPr>
          <a:lstStyle/>
          <a:p>
            <a:pPr lvl="0">
              <a:spcBef>
                <a:spcPct val="50000"/>
              </a:spcBef>
            </a:pPr>
            <a:r>
              <a:rPr lang="ja-JP" altLang="en-US" sz="1600" b="1" u="sng" dirty="0">
                <a:solidFill>
                  <a:srgbClr val="000000"/>
                </a:solidFill>
                <a:ea typeface="ＤＨＰ特太ゴシック体" pitchFamily="2" charset="-128"/>
              </a:rPr>
              <a:t>○報酬単価（</a:t>
            </a:r>
            <a:r>
              <a:rPr lang="ja-JP" altLang="en-US" sz="1600" b="1" u="sng" dirty="0" smtClean="0">
                <a:solidFill>
                  <a:srgbClr val="000000"/>
                </a:solidFill>
                <a:ea typeface="ＤＨＰ特太ゴシック体" pitchFamily="2" charset="-128"/>
              </a:rPr>
              <a:t>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r>
              <a:rPr lang="ja-JP" altLang="en-US" sz="1600" b="1" u="sng" dirty="0">
                <a:solidFill>
                  <a:srgbClr val="000000"/>
                </a:solidFill>
                <a:ea typeface="ＤＨＰ特太ゴシック体" pitchFamily="2" charset="-128"/>
              </a:rPr>
              <a:t>～）</a:t>
            </a:r>
            <a:endParaRPr lang="en-US" altLang="ja-JP" sz="1600" b="1" u="sng" dirty="0">
              <a:solidFill>
                <a:srgbClr val="000000"/>
              </a:solidFill>
              <a:ea typeface="ＤＨＰ特太ゴシック体" pitchFamily="2" charset="-128"/>
            </a:endParaRPr>
          </a:p>
        </p:txBody>
      </p:sp>
      <p:sp>
        <p:nvSpPr>
          <p:cNvPr id="12" name="Text Box 2"/>
          <p:cNvSpPr txBox="1">
            <a:spLocks noChangeArrowheads="1"/>
          </p:cNvSpPr>
          <p:nvPr/>
        </p:nvSpPr>
        <p:spPr bwMode="auto">
          <a:xfrm>
            <a:off x="56456" y="6393662"/>
            <a:ext cx="5572125"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189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3" name="Text Box 2"/>
          <p:cNvSpPr txBox="1">
            <a:spLocks noChangeArrowheads="1"/>
          </p:cNvSpPr>
          <p:nvPr/>
        </p:nvSpPr>
        <p:spPr bwMode="auto">
          <a:xfrm>
            <a:off x="4777283" y="6402830"/>
            <a:ext cx="4407826" cy="338538"/>
          </a:xfrm>
          <a:prstGeom prst="rect">
            <a:avLst/>
          </a:prstGeom>
          <a:noFill/>
          <a:ln w="9525">
            <a:noFill/>
            <a:miter lim="800000"/>
            <a:headEnd/>
            <a:tailEnd/>
          </a:ln>
        </p:spPr>
        <p:txBody>
          <a:bodyPr lIns="91422" tIns="45712" rIns="91422" bIns="45712">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1,992  </a:t>
            </a:r>
            <a:r>
              <a:rPr lang="ja-JP" altLang="en-US" sz="16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医療型障害児入所施設</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0"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114</a:t>
            </a:fld>
            <a:endParaRPr lang="en-US" altLang="ja-JP" dirty="0"/>
          </a:p>
        </p:txBody>
      </p:sp>
    </p:spTree>
    <p:extLst>
      <p:ext uri="{BB962C8B-B14F-4D97-AF65-F5344CB8AC3E}">
        <p14:creationId xmlns:p14="http://schemas.microsoft.com/office/powerpoint/2010/main" val="131544489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
          <p:cNvSpPr txBox="1">
            <a:spLocks noChangeArrowheads="1"/>
          </p:cNvSpPr>
          <p:nvPr/>
        </p:nvSpPr>
        <p:spPr bwMode="auto">
          <a:xfrm>
            <a:off x="200472" y="620688"/>
            <a:ext cx="9419417" cy="707886"/>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対象者</a:t>
            </a:r>
            <a:r>
              <a:rPr lang="ja-JP" altLang="en-US" sz="1400" dirty="0" smtClean="0">
                <a:solidFill>
                  <a:prstClr val="black"/>
                </a:solidFill>
                <a:latin typeface="HGPｺﾞｼｯｸM" pitchFamily="50" charset="-128"/>
                <a:ea typeface="HGPｺﾞｼｯｸM" pitchFamily="50" charset="-128"/>
              </a:rPr>
              <a:t>（平成</a:t>
            </a:r>
            <a:r>
              <a:rPr lang="en-US" altLang="ja-JP" sz="1400" dirty="0" smtClean="0">
                <a:solidFill>
                  <a:prstClr val="black"/>
                </a:solidFill>
                <a:latin typeface="HGPｺﾞｼｯｸM" pitchFamily="50" charset="-128"/>
                <a:ea typeface="HGPｺﾞｼｯｸM" pitchFamily="50" charset="-128"/>
              </a:rPr>
              <a:t>27</a:t>
            </a:r>
            <a:r>
              <a:rPr lang="ja-JP" altLang="en-US" sz="1400" dirty="0">
                <a:solidFill>
                  <a:prstClr val="black"/>
                </a:solidFill>
                <a:latin typeface="HGPｺﾞｼｯｸM" pitchFamily="50" charset="-128"/>
                <a:ea typeface="HGPｺﾞｼｯｸM" pitchFamily="50" charset="-128"/>
              </a:rPr>
              <a:t>年度からは障害福祉サービス等を利用するすべての障害者等が対象となった</a:t>
            </a:r>
            <a:r>
              <a:rPr lang="ja-JP" altLang="en-US" sz="1400" dirty="0" smtClean="0">
                <a:solidFill>
                  <a:prstClr val="black"/>
                </a:solidFill>
                <a:latin typeface="HGPｺﾞｼｯｸM" pitchFamily="50" charset="-128"/>
                <a:ea typeface="HGPｺﾞｼｯｸM" pitchFamily="50" charset="-128"/>
              </a:rPr>
              <a:t>。）</a:t>
            </a:r>
            <a:endParaRPr lang="ja-JP" altLang="en-US" sz="1400" dirty="0">
              <a:solidFill>
                <a:prstClr val="black"/>
              </a:solidFill>
              <a:latin typeface="HGPｺﾞｼｯｸM" pitchFamily="50" charset="-128"/>
              <a:ea typeface="HGPｺﾞｼｯｸM" pitchFamily="50" charset="-128"/>
            </a:endParaRPr>
          </a:p>
          <a:p>
            <a:pPr fontAlgn="auto">
              <a:spcBef>
                <a:spcPct val="50000"/>
              </a:spcBef>
              <a:spcAft>
                <a:spcPts val="0"/>
              </a:spcAft>
            </a:pPr>
            <a:endParaRPr lang="en-US" altLang="ja-JP" sz="1600" b="1" u="sng" dirty="0">
              <a:solidFill>
                <a:prstClr val="black"/>
              </a:solidFill>
              <a:latin typeface="Calibri"/>
              <a:ea typeface="ＤＨＰ特太ゴシック体" pitchFamily="2" charset="-128"/>
            </a:endParaRPr>
          </a:p>
        </p:txBody>
      </p:sp>
      <p:sp>
        <p:nvSpPr>
          <p:cNvPr id="20" name="正方形/長方形 19"/>
          <p:cNvSpPr/>
          <p:nvPr/>
        </p:nvSpPr>
        <p:spPr>
          <a:xfrm>
            <a:off x="268736" y="916925"/>
            <a:ext cx="9364784" cy="468000"/>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t" anchorCtr="0"/>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障害福祉サービスの申請・変更申請に係る障害者・障害児（の保護者）</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地域相談支援の申請・変更申請に係る障害者</a:t>
            </a:r>
            <a:endParaRPr lang="en-US" altLang="ja-JP" sz="1200" dirty="0" smtClean="0">
              <a:solidFill>
                <a:prstClr val="black"/>
              </a:solidFill>
              <a:latin typeface="HGPｺﾞｼｯｸM" pitchFamily="50" charset="-128"/>
              <a:ea typeface="HGPｺﾞｼｯｸM" pitchFamily="50" charset="-128"/>
            </a:endParaRPr>
          </a:p>
        </p:txBody>
      </p:sp>
      <p:sp>
        <p:nvSpPr>
          <p:cNvPr id="21" name="Text Box 2"/>
          <p:cNvSpPr txBox="1">
            <a:spLocks noChangeArrowheads="1"/>
          </p:cNvSpPr>
          <p:nvPr/>
        </p:nvSpPr>
        <p:spPr bwMode="auto">
          <a:xfrm>
            <a:off x="6886803" y="1417948"/>
            <a:ext cx="2242661" cy="338137"/>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主な人員配置</a:t>
            </a:r>
            <a:endParaRPr lang="en-US" altLang="ja-JP" sz="1600" b="1" u="sng" dirty="0">
              <a:solidFill>
                <a:prstClr val="black"/>
              </a:solidFill>
              <a:latin typeface="Calibri"/>
              <a:ea typeface="ＤＨＰ特太ゴシック体" pitchFamily="2" charset="-128"/>
            </a:endParaRPr>
          </a:p>
        </p:txBody>
      </p:sp>
      <p:sp>
        <p:nvSpPr>
          <p:cNvPr id="22" name="Text Box 2"/>
          <p:cNvSpPr txBox="1">
            <a:spLocks noChangeArrowheads="1"/>
          </p:cNvSpPr>
          <p:nvPr/>
        </p:nvSpPr>
        <p:spPr bwMode="auto">
          <a:xfrm>
            <a:off x="194520" y="1406282"/>
            <a:ext cx="2089485"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サービス内容</a:t>
            </a:r>
            <a:endParaRPr lang="en-US" altLang="ja-JP" sz="1600" b="1" u="sng" dirty="0">
              <a:solidFill>
                <a:prstClr val="black"/>
              </a:solidFill>
              <a:latin typeface="Calibri"/>
              <a:ea typeface="ＤＨＰ特太ゴシック体" pitchFamily="2" charset="-128"/>
            </a:endParaRPr>
          </a:p>
        </p:txBody>
      </p:sp>
      <p:sp>
        <p:nvSpPr>
          <p:cNvPr id="23" name="Rectangle 4"/>
          <p:cNvSpPr>
            <a:spLocks noChangeArrowheads="1"/>
          </p:cNvSpPr>
          <p:nvPr/>
        </p:nvSpPr>
        <p:spPr bwMode="auto">
          <a:xfrm>
            <a:off x="268737" y="1744418"/>
            <a:ext cx="6412456" cy="1108518"/>
          </a:xfrm>
          <a:prstGeom prst="rect">
            <a:avLst/>
          </a:prstGeom>
          <a:solidFill>
            <a:srgbClr val="9EF9FE">
              <a:alpha val="49803"/>
            </a:srgbClr>
          </a:solidFill>
          <a:ln w="3175" algn="ctr">
            <a:solidFill>
              <a:schemeClr val="tx1"/>
            </a:solidFill>
            <a:miter lim="800000"/>
            <a:headEnd/>
            <a:tailEnd/>
          </a:ln>
        </p:spPr>
        <p:txBody>
          <a:bodyPr anchor="ctr"/>
          <a:lstStyle/>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サービス利用支援</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障害福祉サービス等の申請に係る支給決定の前にサービス等利用計画案を作成</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支給決定後、サービス事業者等との連絡調整等を行うとともに、サービス等利用計画を作成</a:t>
            </a:r>
            <a:endParaRPr lang="en-US" altLang="ja-JP" sz="8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継続サービス利用支援</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障害福祉サービス等の利用状況等の検証（モニタリング）</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サービス事業所等との連絡調整、必要に応じて新たな支給決定等に係る申請の勧奨</a:t>
            </a:r>
            <a:endParaRPr lang="en-US" altLang="ja-JP" sz="1200" dirty="0" smtClean="0">
              <a:solidFill>
                <a:prstClr val="black"/>
              </a:solidFill>
              <a:latin typeface="HGPｺﾞｼｯｸM" pitchFamily="50" charset="-128"/>
              <a:ea typeface="HGPｺﾞｼｯｸM" pitchFamily="50" charset="-128"/>
            </a:endParaRPr>
          </a:p>
        </p:txBody>
      </p:sp>
      <p:sp>
        <p:nvSpPr>
          <p:cNvPr id="24" name="Rectangle 4"/>
          <p:cNvSpPr>
            <a:spLocks noChangeArrowheads="1"/>
          </p:cNvSpPr>
          <p:nvPr/>
        </p:nvSpPr>
        <p:spPr bwMode="auto">
          <a:xfrm>
            <a:off x="6984401" y="1756710"/>
            <a:ext cx="2086644" cy="1096226"/>
          </a:xfrm>
          <a:prstGeom prst="rect">
            <a:avLst/>
          </a:prstGeom>
          <a:solidFill>
            <a:srgbClr val="9EF9FE">
              <a:alpha val="49803"/>
            </a:srgbClr>
          </a:solidFill>
          <a:ln w="3175" algn="ctr">
            <a:solidFill>
              <a:schemeClr val="tx1"/>
            </a:solidFill>
            <a:miter lim="800000"/>
            <a:headEnd/>
            <a:tailEnd/>
          </a:ln>
        </p:spPr>
        <p:txBody>
          <a:bodyPr anchor="ctr"/>
          <a:lstStyle/>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相談支援専門員</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35</a:t>
            </a:r>
            <a:r>
              <a:rPr lang="ja-JP" altLang="en-US" sz="1200" dirty="0" smtClean="0">
                <a:solidFill>
                  <a:prstClr val="black"/>
                </a:solidFill>
                <a:latin typeface="HGPｺﾞｼｯｸM" pitchFamily="50" charset="-128"/>
                <a:ea typeface="HGPｺﾞｼｯｸM" pitchFamily="50" charset="-128"/>
              </a:rPr>
              <a:t>件に１人を標準</a:t>
            </a:r>
            <a:endParaRPr lang="en-US" altLang="ja-JP" sz="1200" dirty="0" smtClean="0">
              <a:solidFill>
                <a:prstClr val="black"/>
              </a:solidFill>
              <a:latin typeface="HGPｺﾞｼｯｸM" pitchFamily="50" charset="-128"/>
              <a:ea typeface="HGPｺﾞｼｯｸM" pitchFamily="50" charset="-128"/>
            </a:endParaRPr>
          </a:p>
        </p:txBody>
      </p:sp>
      <p:sp>
        <p:nvSpPr>
          <p:cNvPr id="31" name="Text Box 2"/>
          <p:cNvSpPr txBox="1">
            <a:spLocks noChangeArrowheads="1"/>
          </p:cNvSpPr>
          <p:nvPr/>
        </p:nvSpPr>
        <p:spPr bwMode="auto">
          <a:xfrm>
            <a:off x="207035" y="6498888"/>
            <a:ext cx="4817973"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請求事業所数</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8,144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ja-JP" sz="1400" dirty="0" smtClean="0">
                <a:latin typeface="HGPｺﾞｼｯｸM" pitchFamily="50" charset="-128"/>
                <a:ea typeface="HGPｺﾞｼｯｸM" pitchFamily="50" charset="-128"/>
              </a:rPr>
              <a:t>31</a:t>
            </a:r>
            <a:r>
              <a:rPr lang="ja-JP" altLang="en-US" sz="1400" dirty="0" smtClean="0">
                <a:latin typeface="HGPｺﾞｼｯｸM" pitchFamily="50" charset="-128"/>
                <a:ea typeface="HGPｺﾞｼｯｸM" pitchFamily="50" charset="-128"/>
              </a:rPr>
              <a:t>年</a:t>
            </a:r>
            <a:r>
              <a:rPr lang="en-US" altLang="ja-JP" sz="1400" dirty="0" smtClean="0">
                <a:latin typeface="HGPｺﾞｼｯｸM" pitchFamily="50" charset="-128"/>
                <a:ea typeface="HGPｺﾞｼｯｸM" pitchFamily="50" charset="-128"/>
              </a:rPr>
              <a:t>1</a:t>
            </a:r>
            <a:r>
              <a:rPr lang="ja-JP" altLang="en-US" sz="1400" dirty="0" smtClean="0">
                <a:latin typeface="HGPｺﾞｼｯｸM" pitchFamily="50" charset="-128"/>
                <a:ea typeface="HGPｺﾞｼｯｸM" pitchFamily="50" charset="-128"/>
              </a:rPr>
              <a:t>月</a:t>
            </a:r>
            <a:r>
              <a:rPr lang="zh-TW" altLang="en-US" sz="1400" dirty="0" smtClean="0">
                <a:latin typeface="HGPｺﾞｼｯｸM" pitchFamily="50" charset="-128"/>
                <a:ea typeface="HGPｺﾞｼｯｸM" pitchFamily="50" charset="-128"/>
              </a:rPr>
              <a:t>実績</a:t>
            </a:r>
            <a:r>
              <a:rPr lang="ja-JP" altLang="en-US" sz="1400" dirty="0" smtClean="0">
                <a:latin typeface="HGPｺﾞｼｯｸM" pitchFamily="50" charset="-128"/>
                <a:ea typeface="HGPｺﾞｼｯｸM" pitchFamily="50" charset="-128"/>
              </a:rPr>
              <a:t>）</a:t>
            </a:r>
            <a:endParaRPr lang="en-US" altLang="ja-JP" sz="1400" b="1" u="sng" dirty="0">
              <a:latin typeface="Calibri"/>
              <a:ea typeface="ＤＨＰ特太ゴシック体" pitchFamily="2" charset="-128"/>
            </a:endParaRPr>
          </a:p>
        </p:txBody>
      </p:sp>
      <p:sp>
        <p:nvSpPr>
          <p:cNvPr id="32" name="Text Box 2"/>
          <p:cNvSpPr txBox="1">
            <a:spLocks noChangeArrowheads="1"/>
          </p:cNvSpPr>
          <p:nvPr/>
        </p:nvSpPr>
        <p:spPr bwMode="auto">
          <a:xfrm>
            <a:off x="5194732" y="6503341"/>
            <a:ext cx="4582804"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利用者数</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140,314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ja-JP" sz="1400" dirty="0" smtClean="0">
                <a:latin typeface="HGPｺﾞｼｯｸM" pitchFamily="50" charset="-128"/>
                <a:ea typeface="HGPｺﾞｼｯｸM" pitchFamily="50" charset="-128"/>
              </a:rPr>
              <a:t>31</a:t>
            </a:r>
            <a:r>
              <a:rPr lang="ja-JP" altLang="en-US" sz="1400" dirty="0" smtClean="0">
                <a:latin typeface="HGPｺﾞｼｯｸM" pitchFamily="50" charset="-128"/>
                <a:ea typeface="HGPｺﾞｼｯｸM" pitchFamily="50" charset="-128"/>
              </a:rPr>
              <a:t>年</a:t>
            </a:r>
            <a:r>
              <a:rPr lang="en-US" altLang="ja-JP" sz="1400" dirty="0" smtClean="0">
                <a:latin typeface="HGPｺﾞｼｯｸM" pitchFamily="50" charset="-128"/>
                <a:ea typeface="HGPｺﾞｼｯｸM" pitchFamily="50" charset="-128"/>
              </a:rPr>
              <a:t>1</a:t>
            </a:r>
            <a:r>
              <a:rPr lang="ja-JP" altLang="en-US" sz="1400" dirty="0" smtClean="0">
                <a:latin typeface="HGPｺﾞｼｯｸM" pitchFamily="50" charset="-128"/>
                <a:ea typeface="HGPｺﾞｼｯｸM" pitchFamily="50" charset="-128"/>
              </a:rPr>
              <a:t>月</a:t>
            </a:r>
            <a:r>
              <a:rPr lang="zh-TW" altLang="en-US" sz="1400" dirty="0" smtClean="0">
                <a:latin typeface="HGPｺﾞｼｯｸM" pitchFamily="50" charset="-128"/>
                <a:ea typeface="HGPｺﾞｼｯｸM" pitchFamily="50" charset="-128"/>
              </a:rPr>
              <a:t>実績</a:t>
            </a:r>
            <a:r>
              <a:rPr lang="ja-JP" altLang="en-US" sz="1400" dirty="0" smtClean="0">
                <a:latin typeface="HGPｺﾞｼｯｸM" pitchFamily="50" charset="-128"/>
                <a:ea typeface="HGPｺﾞｼｯｸM" pitchFamily="50" charset="-128"/>
              </a:rPr>
              <a:t>）</a:t>
            </a:r>
            <a:endParaRPr lang="en-US" altLang="ja-JP" sz="1400" b="1" u="sng" dirty="0">
              <a:latin typeface="Calibri"/>
              <a:ea typeface="ＤＨＰ特太ゴシック体" pitchFamily="2" charset="-128"/>
            </a:endParaRPr>
          </a:p>
        </p:txBody>
      </p:sp>
      <p:sp>
        <p:nvSpPr>
          <p:cNvPr id="30" name="正方形/長方形 29"/>
          <p:cNvSpPr/>
          <p:nvPr/>
        </p:nvSpPr>
        <p:spPr>
          <a:xfrm>
            <a:off x="1" y="-4024"/>
            <a:ext cx="9918628"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計画相談支援</a:t>
            </a:r>
            <a:endParaRPr kumimoji="1" lang="ja-JP" altLang="en-US" sz="2400" b="1" dirty="0">
              <a:solidFill>
                <a:schemeClr val="tx1"/>
              </a:solidFill>
            </a:endParaRPr>
          </a:p>
        </p:txBody>
      </p:sp>
      <p:grpSp>
        <p:nvGrpSpPr>
          <p:cNvPr id="33" name="グループ化 10"/>
          <p:cNvGrpSpPr>
            <a:grpSpLocks/>
          </p:cNvGrpSpPr>
          <p:nvPr/>
        </p:nvGrpSpPr>
        <p:grpSpPr bwMode="auto">
          <a:xfrm>
            <a:off x="22011" y="471530"/>
            <a:ext cx="9874605" cy="79114"/>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6" name="Text Box 2"/>
          <p:cNvSpPr txBox="1">
            <a:spLocks noChangeArrowheads="1"/>
          </p:cNvSpPr>
          <p:nvPr/>
        </p:nvSpPr>
        <p:spPr bwMode="auto">
          <a:xfrm>
            <a:off x="194519" y="2841953"/>
            <a:ext cx="4973197"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solidFill>
                  <a:prstClr val="black"/>
                </a:solidFill>
                <a:latin typeface="Calibri"/>
                <a:ea typeface="ＤＨＰ特太ゴシック体" pitchFamily="2" charset="-128"/>
              </a:rPr>
              <a:t>○ </a:t>
            </a:r>
            <a:r>
              <a:rPr lang="ja-JP" altLang="en-US" sz="1600" b="1" u="sng" dirty="0" smtClean="0">
                <a:solidFill>
                  <a:srgbClr val="000000"/>
                </a:solidFill>
                <a:ea typeface="ＤＨＰ特太ゴシック体" pitchFamily="2" charset="-128"/>
              </a:rPr>
              <a:t>報酬単価</a:t>
            </a:r>
            <a:r>
              <a:rPr lang="ja-JP" altLang="en-US" sz="1600" b="1" u="sng" dirty="0" smtClean="0">
                <a:ea typeface="ＤＨＰ特太ゴシック体" pitchFamily="2" charset="-128"/>
              </a:rPr>
              <a:t>（基本報酬）（平成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sp>
        <p:nvSpPr>
          <p:cNvPr id="17" name="正方形/長方形 16"/>
          <p:cNvSpPr/>
          <p:nvPr/>
        </p:nvSpPr>
        <p:spPr>
          <a:xfrm>
            <a:off x="276922" y="3200706"/>
            <a:ext cx="9325637" cy="811619"/>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サービス利用支援費</a:t>
            </a:r>
            <a:r>
              <a:rPr lang="ja-JP" altLang="en-US" sz="1200" dirty="0" smtClean="0">
                <a:solidFill>
                  <a:prstClr val="black"/>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1,458</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　　（</a:t>
            </a:r>
            <a:r>
              <a:rPr lang="en-US" altLang="ja-JP" sz="1200" dirty="0" smtClean="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729</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en-US" altLang="ja-JP" sz="1200"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継続サービス利用支援費</a:t>
            </a:r>
            <a:r>
              <a:rPr lang="ja-JP" altLang="en-US" sz="1200" dirty="0" smtClean="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Ⅰ</a:t>
            </a:r>
            <a:r>
              <a:rPr lang="ja-JP" altLang="en-US" sz="1200" dirty="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1,207</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　</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Ⅱ</a:t>
            </a:r>
            <a:r>
              <a:rPr lang="ja-JP" altLang="en-US" sz="1200" dirty="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603</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en-US" altLang="ja-JP" sz="1200" dirty="0" smtClean="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dirty="0">
                <a:solidFill>
                  <a:schemeClr val="tx1"/>
                </a:solidFill>
                <a:latin typeface="HGPｺﾞｼｯｸM" pitchFamily="50" charset="-128"/>
                <a:ea typeface="HGPｺﾞｼｯｸM" pitchFamily="50" charset="-128"/>
              </a:rPr>
              <a:t>　</a:t>
            </a:r>
            <a:r>
              <a:rPr lang="ja-JP" altLang="en-US" sz="900" dirty="0">
                <a:solidFill>
                  <a:schemeClr val="tx1"/>
                </a:solidFill>
                <a:latin typeface="HGPｺﾞｼｯｸM" pitchFamily="50" charset="-128"/>
                <a:ea typeface="HGPｺﾞｼｯｸM" pitchFamily="50" charset="-128"/>
              </a:rPr>
              <a:t>　</a:t>
            </a:r>
            <a:r>
              <a:rPr lang="ja-JP" altLang="en-US" sz="1050" dirty="0" smtClean="0">
                <a:solidFill>
                  <a:schemeClr val="tx1"/>
                </a:solidFill>
                <a:latin typeface="HGPｺﾞｼｯｸM" pitchFamily="50" charset="-128"/>
                <a:ea typeface="HGPｺﾞｼｯｸM" pitchFamily="50" charset="-128"/>
              </a:rPr>
              <a:t>注）　（</a:t>
            </a:r>
            <a:r>
              <a:rPr lang="en-US" altLang="ja-JP" sz="1050" dirty="0" smtClean="0">
                <a:solidFill>
                  <a:schemeClr val="tx1"/>
                </a:solidFill>
                <a:latin typeface="HGPｺﾞｼｯｸM" pitchFamily="50" charset="-128"/>
                <a:ea typeface="HGPｺﾞｼｯｸM" pitchFamily="50" charset="-128"/>
              </a:rPr>
              <a:t>Ⅰ</a:t>
            </a:r>
            <a:r>
              <a:rPr lang="ja-JP" altLang="en-US" sz="1050" dirty="0" smtClean="0">
                <a:solidFill>
                  <a:schemeClr val="tx1"/>
                </a:solidFill>
                <a:latin typeface="HGPｺﾞｼｯｸM" pitchFamily="50" charset="-128"/>
                <a:ea typeface="HGPｺﾞｼｯｸM" pitchFamily="50" charset="-128"/>
              </a:rPr>
              <a:t>）については、利用者が</a:t>
            </a:r>
            <a:r>
              <a:rPr lang="en-US" altLang="ja-JP" sz="1050" dirty="0" smtClean="0">
                <a:solidFill>
                  <a:schemeClr val="tx1"/>
                </a:solidFill>
                <a:latin typeface="HGPｺﾞｼｯｸM" pitchFamily="50" charset="-128"/>
                <a:ea typeface="HGPｺﾞｼｯｸM" pitchFamily="50" charset="-128"/>
              </a:rPr>
              <a:t>40</a:t>
            </a:r>
            <a:r>
              <a:rPr lang="ja-JP" altLang="en-US" sz="1050" dirty="0" smtClean="0">
                <a:solidFill>
                  <a:schemeClr val="tx1"/>
                </a:solidFill>
                <a:latin typeface="HGPｺﾞｼｯｸM" pitchFamily="50" charset="-128"/>
                <a:ea typeface="HGPｺﾞｼｯｸM" pitchFamily="50" charset="-128"/>
              </a:rPr>
              <a:t>未満の部分について算定。（</a:t>
            </a:r>
            <a:r>
              <a:rPr lang="en-US" altLang="ja-JP" sz="1050" dirty="0" smtClean="0">
                <a:solidFill>
                  <a:schemeClr val="tx1"/>
                </a:solidFill>
                <a:latin typeface="HGPｺﾞｼｯｸM" pitchFamily="50" charset="-128"/>
                <a:ea typeface="HGPｺﾞｼｯｸM" pitchFamily="50" charset="-128"/>
              </a:rPr>
              <a:t>Ⅱ</a:t>
            </a:r>
            <a:r>
              <a:rPr lang="ja-JP" altLang="en-US" sz="1050" dirty="0" smtClean="0">
                <a:solidFill>
                  <a:schemeClr val="tx1"/>
                </a:solidFill>
                <a:latin typeface="HGPｺﾞｼｯｸM" pitchFamily="50" charset="-128"/>
                <a:ea typeface="HGPｺﾞｼｯｸM" pitchFamily="50" charset="-128"/>
              </a:rPr>
              <a:t>）については、</a:t>
            </a:r>
            <a:r>
              <a:rPr lang="en-US" altLang="ja-JP" sz="1050" dirty="0" smtClean="0">
                <a:solidFill>
                  <a:schemeClr val="tx1"/>
                </a:solidFill>
                <a:latin typeface="HGPｺﾞｼｯｸM" pitchFamily="50" charset="-128"/>
                <a:ea typeface="HGPｺﾞｼｯｸM" pitchFamily="50" charset="-128"/>
              </a:rPr>
              <a:t>40</a:t>
            </a:r>
            <a:r>
              <a:rPr lang="ja-JP" altLang="en-US" sz="1050" dirty="0" smtClean="0">
                <a:solidFill>
                  <a:schemeClr val="tx1"/>
                </a:solidFill>
                <a:latin typeface="HGPｺﾞｼｯｸM" pitchFamily="50" charset="-128"/>
                <a:ea typeface="HGPｺﾞｼｯｸM" pitchFamily="50" charset="-128"/>
              </a:rPr>
              <a:t>以上の部分について算定</a:t>
            </a:r>
            <a:endParaRPr lang="en-US" altLang="ja-JP" sz="1050" dirty="0" smtClean="0">
              <a:solidFill>
                <a:schemeClr val="tx1"/>
              </a:solidFill>
              <a:latin typeface="HGPｺﾞｼｯｸM" pitchFamily="50" charset="-128"/>
              <a:ea typeface="HGPｺﾞｼｯｸM" pitchFamily="50" charset="-128"/>
            </a:endParaRPr>
          </a:p>
        </p:txBody>
      </p:sp>
      <p:sp>
        <p:nvSpPr>
          <p:cNvPr id="18" name="Text Box 2"/>
          <p:cNvSpPr txBox="1">
            <a:spLocks noChangeArrowheads="1"/>
          </p:cNvSpPr>
          <p:nvPr/>
        </p:nvSpPr>
        <p:spPr bwMode="auto">
          <a:xfrm>
            <a:off x="200472" y="4012324"/>
            <a:ext cx="4973197"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solidFill>
                  <a:prstClr val="black"/>
                </a:solidFill>
                <a:latin typeface="Calibri"/>
                <a:ea typeface="ＤＨＰ特太ゴシック体" pitchFamily="2" charset="-128"/>
              </a:rPr>
              <a:t>○ 主な加算</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sp>
        <p:nvSpPr>
          <p:cNvPr id="25" name="正方形/長方形 24"/>
          <p:cNvSpPr/>
          <p:nvPr/>
        </p:nvSpPr>
        <p:spPr>
          <a:xfrm>
            <a:off x="276922" y="4350878"/>
            <a:ext cx="9325637"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特定事業所加算</a:t>
            </a:r>
            <a:r>
              <a:rPr lang="ja-JP" altLang="en-US" sz="1200" dirty="0" smtClean="0">
                <a:solidFill>
                  <a:prstClr val="black"/>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500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400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Ⅲ</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Ⅳ</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150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ja-JP" altLang="en-US"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　手厚い</a:t>
            </a:r>
            <a:r>
              <a:rPr lang="ja-JP" altLang="en-US" sz="1100" dirty="0">
                <a:solidFill>
                  <a:prstClr val="black"/>
                </a:solidFill>
                <a:latin typeface="HGPｺﾞｼｯｸM" pitchFamily="50" charset="-128"/>
                <a:ea typeface="HGPｺﾞｼｯｸM" pitchFamily="50" charset="-128"/>
              </a:rPr>
              <a:t>人員体制や関係機関との連携等により質の高い計画相談支援が</a:t>
            </a:r>
            <a:r>
              <a:rPr lang="ja-JP" altLang="en-US" sz="1100" dirty="0" smtClean="0">
                <a:solidFill>
                  <a:prstClr val="black"/>
                </a:solidFill>
                <a:latin typeface="HGPｺﾞｼｯｸM" pitchFamily="50" charset="-128"/>
                <a:ea typeface="HGPｺﾞｼｯｸM" pitchFamily="50" charset="-128"/>
              </a:rPr>
              <a:t>提供していることを評価</a:t>
            </a:r>
            <a:endParaRPr lang="en-US" altLang="ja-JP" sz="1100" dirty="0" smtClean="0">
              <a:solidFill>
                <a:prstClr val="black"/>
              </a:solidFill>
              <a:latin typeface="HGPｺﾞｼｯｸM" pitchFamily="50" charset="-128"/>
              <a:ea typeface="HGPｺﾞｼｯｸM" pitchFamily="50" charset="-128"/>
            </a:endParaRPr>
          </a:p>
        </p:txBody>
      </p:sp>
      <p:sp>
        <p:nvSpPr>
          <p:cNvPr id="26" name="正方形/長方形 25"/>
          <p:cNvSpPr/>
          <p:nvPr/>
        </p:nvSpPr>
        <p:spPr>
          <a:xfrm>
            <a:off x="276921" y="4854935"/>
            <a:ext cx="9325638" cy="665001"/>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600"/>
              </a:spcBef>
              <a:spcAft>
                <a:spcPts val="0"/>
              </a:spcAft>
              <a:defRPr/>
            </a:pPr>
            <a:r>
              <a:rPr lang="ja-JP" altLang="en-US" sz="1200" dirty="0" smtClean="0">
                <a:solidFill>
                  <a:srgbClr val="FF0000"/>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入院時情報連携加算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200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a:solidFill>
                  <a:schemeClr val="tx1"/>
                </a:solidFill>
                <a:latin typeface="HGPｺﾞｼｯｸM" pitchFamily="50" charset="-128"/>
                <a:ea typeface="HGPｺﾞｼｯｸM" pitchFamily="50" charset="-128"/>
              </a:rPr>
              <a:t>退院・退所加算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200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回） </a:t>
            </a:r>
            <a:r>
              <a:rPr lang="ja-JP" altLang="en-US" sz="1200" dirty="0" smtClean="0">
                <a:solidFill>
                  <a:schemeClr val="tx1"/>
                </a:solidFill>
                <a:latin typeface="HGPｺﾞｼｯｸM" pitchFamily="50" charset="-128"/>
                <a:ea typeface="HGPｺﾞｼｯｸM" pitchFamily="50" charset="-128"/>
              </a:rPr>
              <a:t>、</a:t>
            </a:r>
            <a:r>
              <a:rPr lang="ja-JP" altLang="en-US" sz="1200" b="1" u="sng" dirty="0">
                <a:solidFill>
                  <a:schemeClr val="tx1"/>
                </a:solidFill>
                <a:latin typeface="HGPｺﾞｼｯｸM" pitchFamily="50" charset="-128"/>
                <a:ea typeface="HGPｺﾞｼｯｸM" pitchFamily="50" charset="-128"/>
              </a:rPr>
              <a:t>居宅介護支援事業所等連携加算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r>
              <a:rPr lang="ja-JP" altLang="en-US" sz="1200" dirty="0" smtClean="0">
                <a:solidFill>
                  <a:schemeClr val="tx1"/>
                </a:solidFill>
                <a:latin typeface="HGPｺﾞｼｯｸM" pitchFamily="50" charset="-128"/>
                <a:ea typeface="HGPｺﾞｼｯｸM" pitchFamily="50" charset="-128"/>
              </a:rPr>
              <a:t>）、</a:t>
            </a:r>
            <a:r>
              <a:rPr lang="ja-JP" altLang="en-US" sz="1200" b="1" u="sng" dirty="0" smtClean="0">
                <a:solidFill>
                  <a:schemeClr val="tx1"/>
                </a:solidFill>
                <a:latin typeface="HGPｺﾞｼｯｸM" pitchFamily="50" charset="-128"/>
                <a:ea typeface="HGPｺﾞｼｯｸM" pitchFamily="50" charset="-128"/>
              </a:rPr>
              <a:t>医療</a:t>
            </a:r>
            <a:r>
              <a:rPr lang="ja-JP" altLang="en-US" sz="1200" b="1" u="sng" dirty="0">
                <a:solidFill>
                  <a:schemeClr val="tx1"/>
                </a:solidFill>
                <a:latin typeface="HGPｺﾞｼｯｸM" pitchFamily="50" charset="-128"/>
                <a:ea typeface="HGPｺﾞｼｯｸM" pitchFamily="50" charset="-128"/>
              </a:rPr>
              <a:t>・保育・教育機関等連携加算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　</a:t>
            </a:r>
            <a:endParaRPr lang="en-US" altLang="ja-JP" sz="1200" dirty="0" smtClean="0">
              <a:solidFill>
                <a:schemeClr val="tx1"/>
              </a:solidFill>
              <a:latin typeface="HGPｺﾞｼｯｸM" pitchFamily="50" charset="-128"/>
              <a:ea typeface="HGPｺﾞｼｯｸM" pitchFamily="50" charset="-128"/>
            </a:endParaRPr>
          </a:p>
          <a:p>
            <a:pPr fontAlgn="auto">
              <a:spcAft>
                <a:spcPts val="0"/>
              </a:spcAft>
              <a:defRPr/>
            </a:pPr>
            <a:r>
              <a:rPr lang="ja-JP" altLang="en-US" sz="1100" dirty="0" smtClean="0">
                <a:solidFill>
                  <a:schemeClr val="tx1"/>
                </a:solidFill>
                <a:latin typeface="HGPｺﾞｼｯｸM" pitchFamily="50" charset="-128"/>
                <a:ea typeface="HGPｺﾞｼｯｸM" pitchFamily="50" charset="-128"/>
              </a:rPr>
              <a:t>　→　利用者の入院時や退院・退所</a:t>
            </a:r>
            <a:r>
              <a:rPr lang="ja-JP" altLang="en-US" sz="1100" dirty="0">
                <a:solidFill>
                  <a:schemeClr val="tx1"/>
                </a:solidFill>
                <a:latin typeface="HGPｺﾞｼｯｸM" pitchFamily="50" charset="-128"/>
                <a:ea typeface="HGPｺﾞｼｯｸM" pitchFamily="50" charset="-128"/>
              </a:rPr>
              <a:t>時</a:t>
            </a:r>
            <a:r>
              <a:rPr lang="ja-JP" altLang="en-US" sz="1100" dirty="0" smtClean="0">
                <a:solidFill>
                  <a:schemeClr val="tx1"/>
                </a:solidFill>
                <a:latin typeface="HGPｺﾞｼｯｸM" pitchFamily="50" charset="-128"/>
                <a:ea typeface="HGPｺﾞｼｯｸM" pitchFamily="50" charset="-128"/>
              </a:rPr>
              <a:t>等、サービスの利用環境が大きく変動する際に、関係機関との連携の下で支援を行うことを評価</a:t>
            </a:r>
            <a:endParaRPr lang="en-US" altLang="ja-JP" sz="1100" dirty="0" smtClean="0">
              <a:solidFill>
                <a:schemeClr val="tx1"/>
              </a:solidFill>
              <a:latin typeface="HGPｺﾞｼｯｸM" pitchFamily="50" charset="-128"/>
              <a:ea typeface="HGPｺﾞｼｯｸM" pitchFamily="50" charset="-128"/>
            </a:endParaRPr>
          </a:p>
        </p:txBody>
      </p:sp>
      <p:sp>
        <p:nvSpPr>
          <p:cNvPr id="27" name="正方形/長方形 26"/>
          <p:cNvSpPr/>
          <p:nvPr/>
        </p:nvSpPr>
        <p:spPr>
          <a:xfrm>
            <a:off x="276922" y="5519936"/>
            <a:ext cx="9325637" cy="460445"/>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srgbClr val="FF0000"/>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初回加算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サービス担当者会議実施加算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サービス提供時モニタリング加算</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ja-JP" altLang="en-US"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100" dirty="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モニタリング時等において、サービス提供場面を確認する等、利用者の状況確認や支援内容の調整等を手厚く実施したことを評価</a:t>
            </a:r>
            <a:endParaRPr lang="en-US" altLang="ja-JP" sz="1100" dirty="0" smtClean="0">
              <a:solidFill>
                <a:schemeClr val="tx1"/>
              </a:solidFill>
              <a:latin typeface="HGPｺﾞｼｯｸM" pitchFamily="50" charset="-128"/>
              <a:ea typeface="HGPｺﾞｼｯｸM" pitchFamily="50" charset="-128"/>
            </a:endParaRPr>
          </a:p>
        </p:txBody>
      </p:sp>
      <p:sp>
        <p:nvSpPr>
          <p:cNvPr id="28" name="正方形/長方形 27"/>
          <p:cNvSpPr/>
          <p:nvPr/>
        </p:nvSpPr>
        <p:spPr>
          <a:xfrm>
            <a:off x="276922" y="5980379"/>
            <a:ext cx="9325637" cy="518509"/>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行動障害支援体制加算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35</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要医療児者支援体制加算</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35</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r>
              <a:rPr lang="ja-JP" altLang="en-US" sz="1200" dirty="0" smtClean="0">
                <a:solidFill>
                  <a:schemeClr val="tx1"/>
                </a:solidFill>
                <a:latin typeface="HGPｺﾞｼｯｸM" pitchFamily="50" charset="-128"/>
                <a:ea typeface="HGPｺﾞｼｯｸM" pitchFamily="50" charset="-128"/>
              </a:rPr>
              <a:t>）、</a:t>
            </a:r>
            <a:r>
              <a:rPr lang="ja-JP" altLang="en-US" sz="1200" b="1"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精神障害者支援</a:t>
            </a:r>
            <a:r>
              <a:rPr lang="ja-JP" altLang="en-US" sz="1200" b="1" u="sng" dirty="0">
                <a:solidFill>
                  <a:schemeClr val="tx1"/>
                </a:solidFill>
                <a:latin typeface="HGPｺﾞｼｯｸM" pitchFamily="50" charset="-128"/>
                <a:ea typeface="HGPｺﾞｼｯｸM" pitchFamily="50" charset="-128"/>
              </a:rPr>
              <a:t>体制加算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35</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p>
          <a:p>
            <a:pPr fontAlgn="auto">
              <a:spcBef>
                <a:spcPts val="0"/>
              </a:spcBef>
              <a:spcAft>
                <a:spcPts val="0"/>
              </a:spcAft>
              <a:defRPr/>
            </a:pPr>
            <a:r>
              <a:rPr lang="ja-JP" altLang="en-US" sz="1100" dirty="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医療的ケアを必要とする障害児者等、より高い専門性が求められる利用者を支援する体制を有していることを</a:t>
            </a:r>
            <a:r>
              <a:rPr lang="ja-JP" altLang="en-US" sz="1100" dirty="0">
                <a:solidFill>
                  <a:schemeClr val="tx1"/>
                </a:solidFill>
                <a:latin typeface="HGPｺﾞｼｯｸM" pitchFamily="50" charset="-128"/>
                <a:ea typeface="HGPｺﾞｼｯｸM" pitchFamily="50" charset="-128"/>
              </a:rPr>
              <a:t>評価</a:t>
            </a:r>
            <a:endParaRPr lang="en-US" altLang="ja-JP" sz="1100" dirty="0" smtClean="0">
              <a:solidFill>
                <a:schemeClr val="tx1"/>
              </a:solidFill>
              <a:latin typeface="HGPｺﾞｼｯｸM" pitchFamily="50" charset="-128"/>
              <a:ea typeface="HGPｺﾞｼｯｸM" pitchFamily="50" charset="-128"/>
            </a:endParaRPr>
          </a:p>
        </p:txBody>
      </p:sp>
      <p:sp>
        <p:nvSpPr>
          <p:cNvPr id="29"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115</a:t>
            </a:fld>
            <a:endParaRPr lang="en-US" altLang="ja-JP" dirty="0"/>
          </a:p>
        </p:txBody>
      </p:sp>
    </p:spTree>
    <p:extLst>
      <p:ext uri="{BB962C8B-B14F-4D97-AF65-F5344CB8AC3E}">
        <p14:creationId xmlns:p14="http://schemas.microsoft.com/office/powerpoint/2010/main" val="194211628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2"/>
          <p:cNvSpPr txBox="1">
            <a:spLocks noChangeArrowheads="1"/>
          </p:cNvSpPr>
          <p:nvPr/>
        </p:nvSpPr>
        <p:spPr bwMode="auto">
          <a:xfrm>
            <a:off x="-15552" y="607642"/>
            <a:ext cx="9419417" cy="707886"/>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対象者</a:t>
            </a:r>
            <a:r>
              <a:rPr lang="ja-JP" altLang="en-US" sz="1400" dirty="0" smtClean="0">
                <a:solidFill>
                  <a:prstClr val="black"/>
                </a:solidFill>
                <a:latin typeface="HGPｺﾞｼｯｸM" pitchFamily="50" charset="-128"/>
                <a:ea typeface="HGPｺﾞｼｯｸM" pitchFamily="50" charset="-128"/>
              </a:rPr>
              <a:t>（平成</a:t>
            </a:r>
            <a:r>
              <a:rPr lang="en-US" altLang="ja-JP" sz="1400" dirty="0" smtClean="0">
                <a:solidFill>
                  <a:prstClr val="black"/>
                </a:solidFill>
                <a:latin typeface="HGPｺﾞｼｯｸM" pitchFamily="50" charset="-128"/>
                <a:ea typeface="HGPｺﾞｼｯｸM" pitchFamily="50" charset="-128"/>
              </a:rPr>
              <a:t>27</a:t>
            </a:r>
            <a:r>
              <a:rPr lang="ja-JP" altLang="en-US" sz="1400" dirty="0">
                <a:solidFill>
                  <a:prstClr val="black"/>
                </a:solidFill>
                <a:latin typeface="HGPｺﾞｼｯｸM" pitchFamily="50" charset="-128"/>
                <a:ea typeface="HGPｺﾞｼｯｸM" pitchFamily="50" charset="-128"/>
              </a:rPr>
              <a:t>年度から</a:t>
            </a:r>
            <a:r>
              <a:rPr lang="ja-JP" altLang="en-US" sz="1400" dirty="0" smtClean="0">
                <a:solidFill>
                  <a:prstClr val="black"/>
                </a:solidFill>
                <a:latin typeface="HGPｺﾞｼｯｸM" pitchFamily="50" charset="-128"/>
                <a:ea typeface="HGPｺﾞｼｯｸM" pitchFamily="50" charset="-128"/>
              </a:rPr>
              <a:t>は障害児通所支援を利用するすべての障害児の保護者が</a:t>
            </a:r>
            <a:r>
              <a:rPr lang="ja-JP" altLang="en-US" sz="1400" dirty="0">
                <a:solidFill>
                  <a:prstClr val="black"/>
                </a:solidFill>
                <a:latin typeface="HGPｺﾞｼｯｸM" pitchFamily="50" charset="-128"/>
                <a:ea typeface="HGPｺﾞｼｯｸM" pitchFamily="50" charset="-128"/>
              </a:rPr>
              <a:t>対象となった</a:t>
            </a:r>
            <a:r>
              <a:rPr lang="ja-JP" altLang="en-US" sz="1400" dirty="0" smtClean="0">
                <a:solidFill>
                  <a:prstClr val="black"/>
                </a:solidFill>
                <a:latin typeface="HGPｺﾞｼｯｸM" pitchFamily="50" charset="-128"/>
                <a:ea typeface="HGPｺﾞｼｯｸM" pitchFamily="50" charset="-128"/>
              </a:rPr>
              <a:t>。）</a:t>
            </a:r>
            <a:endParaRPr lang="ja-JP" altLang="en-US" sz="1400" dirty="0">
              <a:solidFill>
                <a:prstClr val="black"/>
              </a:solidFill>
              <a:latin typeface="HGPｺﾞｼｯｸM" pitchFamily="50" charset="-128"/>
              <a:ea typeface="HGPｺﾞｼｯｸM" pitchFamily="50" charset="-128"/>
            </a:endParaRPr>
          </a:p>
          <a:p>
            <a:pPr fontAlgn="auto">
              <a:spcBef>
                <a:spcPct val="50000"/>
              </a:spcBef>
              <a:spcAft>
                <a:spcPts val="0"/>
              </a:spcAft>
            </a:pPr>
            <a:endParaRPr lang="en-US" altLang="ja-JP" sz="1600" b="1" u="sng" dirty="0">
              <a:solidFill>
                <a:prstClr val="black"/>
              </a:solidFill>
              <a:latin typeface="Calibri"/>
              <a:ea typeface="ＤＨＰ特太ゴシック体" pitchFamily="2" charset="-128"/>
            </a:endParaRPr>
          </a:p>
        </p:txBody>
      </p:sp>
      <p:sp>
        <p:nvSpPr>
          <p:cNvPr id="20" name="正方形/長方形 19"/>
          <p:cNvSpPr/>
          <p:nvPr/>
        </p:nvSpPr>
        <p:spPr>
          <a:xfrm>
            <a:off x="130672" y="903879"/>
            <a:ext cx="9502847" cy="428218"/>
          </a:xfrm>
          <a:prstGeom prst="rect">
            <a:avLst/>
          </a:prstGeom>
          <a:solidFill>
            <a:srgbClr val="FFFFCC"/>
          </a:solid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nchorCtr="0"/>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障害児通所</a:t>
            </a:r>
            <a:r>
              <a:rPr lang="ja-JP" altLang="en-US" sz="1200" dirty="0">
                <a:solidFill>
                  <a:prstClr val="black"/>
                </a:solidFill>
                <a:latin typeface="HGPｺﾞｼｯｸM" pitchFamily="50" charset="-128"/>
                <a:ea typeface="HGPｺﾞｼｯｸM" pitchFamily="50" charset="-128"/>
              </a:rPr>
              <a:t>支援の申請・変更申請に係る障害児（の保護者</a:t>
            </a:r>
            <a:r>
              <a:rPr lang="ja-JP" altLang="en-US" sz="1200" dirty="0" smtClean="0">
                <a:solidFill>
                  <a:prstClr val="black"/>
                </a:solidFill>
                <a:latin typeface="HGPｺﾞｼｯｸM" pitchFamily="50" charset="-128"/>
                <a:ea typeface="HGPｺﾞｼｯｸM" pitchFamily="50" charset="-128"/>
              </a:rPr>
              <a:t>）</a:t>
            </a:r>
            <a:endParaRPr lang="en-US" altLang="ja-JP" sz="1200" dirty="0" smtClean="0">
              <a:solidFill>
                <a:prstClr val="black"/>
              </a:solidFill>
              <a:latin typeface="HGPｺﾞｼｯｸM" pitchFamily="50" charset="-128"/>
              <a:ea typeface="HGPｺﾞｼｯｸM" pitchFamily="50" charset="-128"/>
            </a:endParaRPr>
          </a:p>
        </p:txBody>
      </p:sp>
      <p:sp>
        <p:nvSpPr>
          <p:cNvPr id="21" name="Text Box 2"/>
          <p:cNvSpPr txBox="1">
            <a:spLocks noChangeArrowheads="1"/>
          </p:cNvSpPr>
          <p:nvPr/>
        </p:nvSpPr>
        <p:spPr bwMode="auto">
          <a:xfrm>
            <a:off x="7311216" y="1355430"/>
            <a:ext cx="2242661" cy="338137"/>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主な人員配置</a:t>
            </a:r>
            <a:endParaRPr lang="en-US" altLang="ja-JP" sz="1600" b="1" u="sng" dirty="0">
              <a:solidFill>
                <a:prstClr val="black"/>
              </a:solidFill>
              <a:latin typeface="Calibri"/>
              <a:ea typeface="ＤＨＰ特太ゴシック体" pitchFamily="2" charset="-128"/>
            </a:endParaRPr>
          </a:p>
        </p:txBody>
      </p:sp>
      <p:sp>
        <p:nvSpPr>
          <p:cNvPr id="22" name="Text Box 2"/>
          <p:cNvSpPr txBox="1">
            <a:spLocks noChangeArrowheads="1"/>
          </p:cNvSpPr>
          <p:nvPr/>
        </p:nvSpPr>
        <p:spPr bwMode="auto">
          <a:xfrm>
            <a:off x="-15552" y="1343764"/>
            <a:ext cx="2089485" cy="338137"/>
          </a:xfrm>
          <a:prstGeom prst="rect">
            <a:avLst/>
          </a:prstGeom>
          <a:noFill/>
          <a:ln w="9525">
            <a:noFill/>
            <a:miter lim="800000"/>
            <a:headEnd/>
            <a:tailEnd/>
          </a:ln>
        </p:spPr>
        <p:txBody>
          <a:bodyPr>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サービス内容</a:t>
            </a:r>
            <a:endParaRPr lang="en-US" altLang="ja-JP" sz="1600" b="1" u="sng" dirty="0">
              <a:solidFill>
                <a:prstClr val="black"/>
              </a:solidFill>
              <a:latin typeface="Calibri"/>
              <a:ea typeface="ＤＨＰ特太ゴシック体" pitchFamily="2" charset="-128"/>
            </a:endParaRPr>
          </a:p>
        </p:txBody>
      </p:sp>
      <p:sp>
        <p:nvSpPr>
          <p:cNvPr id="23" name="Rectangle 4"/>
          <p:cNvSpPr>
            <a:spLocks noChangeArrowheads="1"/>
          </p:cNvSpPr>
          <p:nvPr/>
        </p:nvSpPr>
        <p:spPr bwMode="auto">
          <a:xfrm>
            <a:off x="130673" y="1681900"/>
            <a:ext cx="7129909" cy="1108518"/>
          </a:xfrm>
          <a:prstGeom prst="rect">
            <a:avLst/>
          </a:prstGeom>
          <a:solidFill>
            <a:srgbClr val="9EF9FE">
              <a:alpha val="49803"/>
            </a:srgbClr>
          </a:solidFill>
          <a:ln w="3175" algn="ctr">
            <a:solidFill>
              <a:schemeClr val="tx1"/>
            </a:solidFill>
            <a:miter lim="800000"/>
            <a:headEnd/>
            <a:tailEnd/>
          </a:ln>
        </p:spPr>
        <p:txBody>
          <a:bodyPr anchor="ctr"/>
          <a:lstStyle/>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障害児支援利用援助</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障害児通所</a:t>
            </a:r>
            <a:r>
              <a:rPr lang="ja-JP" altLang="en-US" sz="1200" dirty="0">
                <a:solidFill>
                  <a:prstClr val="black"/>
                </a:solidFill>
                <a:latin typeface="HGPｺﾞｼｯｸM" pitchFamily="50" charset="-128"/>
                <a:ea typeface="HGPｺﾞｼｯｸM" pitchFamily="50" charset="-128"/>
              </a:rPr>
              <a:t>支援の申請に係る通所給付決定の前に障害児支援利用計画案を作成</a:t>
            </a:r>
            <a:endParaRPr lang="en-US" altLang="ja-JP" sz="1200" dirty="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通所</a:t>
            </a:r>
            <a:r>
              <a:rPr lang="ja-JP" altLang="en-US" sz="1200" dirty="0">
                <a:solidFill>
                  <a:prstClr val="black"/>
                </a:solidFill>
                <a:latin typeface="HGPｺﾞｼｯｸM" pitchFamily="50" charset="-128"/>
                <a:ea typeface="HGPｺﾞｼｯｸM" pitchFamily="50" charset="-128"/>
              </a:rPr>
              <a:t>給付決定後、サービス事業者等との連絡調整等を行うとともに、障害児支援利用計画を作成</a:t>
            </a:r>
            <a:endParaRPr lang="en-US" altLang="ja-JP" sz="1200" dirty="0">
              <a:solidFill>
                <a:prstClr val="black"/>
              </a:solidFill>
              <a:latin typeface="HGPｺﾞｼｯｸM" pitchFamily="50" charset="-128"/>
              <a:ea typeface="HGPｺﾞｼｯｸM" pitchFamily="50" charset="-128"/>
            </a:endParaRPr>
          </a:p>
          <a:p>
            <a:pPr fontAlgn="auto">
              <a:spcBef>
                <a:spcPts val="0"/>
              </a:spcBef>
              <a:spcAft>
                <a:spcPts val="0"/>
              </a:spcAft>
            </a:pP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継続障害児支援利用援助</a:t>
            </a:r>
            <a:r>
              <a:rPr lang="en-US" altLang="ja-JP" sz="1200" dirty="0" smtClean="0">
                <a:solidFill>
                  <a:prstClr val="black"/>
                </a:solidFill>
                <a:latin typeface="HGPｺﾞｼｯｸM" pitchFamily="50" charset="-128"/>
                <a:ea typeface="HGPｺﾞｼｯｸM" pitchFamily="50" charset="-128"/>
              </a:rPr>
              <a:t>】</a:t>
            </a:r>
          </a:p>
          <a:p>
            <a:pPr fontAlgn="auto">
              <a:spcBef>
                <a:spcPts val="0"/>
              </a:spcBef>
              <a:spcAft>
                <a:spcPts val="0"/>
              </a:spcAft>
            </a:pPr>
            <a:r>
              <a:rPr lang="ja-JP" altLang="en-US" sz="1200" dirty="0" smtClean="0">
                <a:solidFill>
                  <a:prstClr val="black"/>
                </a:solidFill>
                <a:latin typeface="HGPｺﾞｼｯｸM" pitchFamily="50" charset="-128"/>
                <a:ea typeface="HGPｺﾞｼｯｸM" pitchFamily="50" charset="-128"/>
              </a:rPr>
              <a:t>　■　障害児通所</a:t>
            </a:r>
            <a:r>
              <a:rPr lang="ja-JP" altLang="en-US" sz="1200" dirty="0">
                <a:solidFill>
                  <a:prstClr val="black"/>
                </a:solidFill>
                <a:latin typeface="HGPｺﾞｼｯｸM" pitchFamily="50" charset="-128"/>
                <a:ea typeface="HGPｺﾞｼｯｸM" pitchFamily="50" charset="-128"/>
              </a:rPr>
              <a:t>支援の利用状況等の検証（モニタリング）</a:t>
            </a:r>
            <a:endParaRPr lang="en-US" altLang="ja-JP" sz="1200" dirty="0">
              <a:solidFill>
                <a:prstClr val="black"/>
              </a:solidFill>
              <a:latin typeface="HGPｺﾞｼｯｸM" pitchFamily="50" charset="-128"/>
              <a:ea typeface="HGPｺﾞｼｯｸM" pitchFamily="50" charset="-128"/>
            </a:endParaRPr>
          </a:p>
          <a:p>
            <a:r>
              <a:rPr lang="ja-JP" altLang="en-US" sz="1200" dirty="0" smtClean="0">
                <a:solidFill>
                  <a:prstClr val="black"/>
                </a:solidFill>
                <a:latin typeface="HGPｺﾞｼｯｸM" pitchFamily="50" charset="-128"/>
                <a:ea typeface="HGPｺﾞｼｯｸM" pitchFamily="50" charset="-128"/>
              </a:rPr>
              <a:t>　■　サービス</a:t>
            </a:r>
            <a:r>
              <a:rPr lang="ja-JP" altLang="en-US" sz="1200" dirty="0">
                <a:solidFill>
                  <a:prstClr val="black"/>
                </a:solidFill>
                <a:latin typeface="HGPｺﾞｼｯｸM" pitchFamily="50" charset="-128"/>
                <a:ea typeface="HGPｺﾞｼｯｸM" pitchFamily="50" charset="-128"/>
              </a:rPr>
              <a:t>事業所等との連絡調整、必要に応じて新たな通所給付決定等に係る申請の</a:t>
            </a:r>
            <a:r>
              <a:rPr lang="ja-JP" altLang="en-US" sz="1200" dirty="0" smtClean="0">
                <a:solidFill>
                  <a:prstClr val="black"/>
                </a:solidFill>
                <a:latin typeface="HGPｺﾞｼｯｸM" pitchFamily="50" charset="-128"/>
                <a:ea typeface="HGPｺﾞｼｯｸM" pitchFamily="50" charset="-128"/>
              </a:rPr>
              <a:t>勧奨</a:t>
            </a:r>
            <a:endParaRPr lang="en-US" altLang="ja-JP" sz="1200" dirty="0" smtClean="0">
              <a:solidFill>
                <a:prstClr val="black"/>
              </a:solidFill>
              <a:latin typeface="HGPｺﾞｼｯｸM" pitchFamily="50" charset="-128"/>
              <a:ea typeface="HGPｺﾞｼｯｸM" pitchFamily="50" charset="-128"/>
            </a:endParaRPr>
          </a:p>
        </p:txBody>
      </p:sp>
      <p:sp>
        <p:nvSpPr>
          <p:cNvPr id="24" name="Rectangle 4"/>
          <p:cNvSpPr>
            <a:spLocks noChangeArrowheads="1"/>
          </p:cNvSpPr>
          <p:nvPr/>
        </p:nvSpPr>
        <p:spPr bwMode="auto">
          <a:xfrm>
            <a:off x="7408814" y="1694192"/>
            <a:ext cx="2224706" cy="1096226"/>
          </a:xfrm>
          <a:prstGeom prst="rect">
            <a:avLst/>
          </a:prstGeom>
          <a:solidFill>
            <a:srgbClr val="9EF9FE">
              <a:alpha val="49803"/>
            </a:srgbClr>
          </a:solidFill>
          <a:ln w="3175" algn="ctr">
            <a:solidFill>
              <a:schemeClr val="tx1"/>
            </a:solidFill>
            <a:miter lim="800000"/>
            <a:headEnd/>
            <a:tailEnd/>
          </a:ln>
        </p:spPr>
        <p:txBody>
          <a:bodyPr anchor="ctr"/>
          <a:lstStyle/>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相談支援専門員</a:t>
            </a:r>
            <a:endParaRPr lang="en-US" altLang="ja-JP" sz="1200" dirty="0" smtClean="0">
              <a:solidFill>
                <a:prstClr val="black"/>
              </a:solidFill>
              <a:latin typeface="HGPｺﾞｼｯｸM" pitchFamily="50" charset="-128"/>
              <a:ea typeface="HGPｺﾞｼｯｸM" pitchFamily="50" charset="-128"/>
            </a:endParaRPr>
          </a:p>
          <a:p>
            <a:pPr fontAlgn="auto">
              <a:spcBef>
                <a:spcPts val="0"/>
              </a:spcBef>
              <a:spcAft>
                <a:spcPts val="0"/>
              </a:spcAft>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35</a:t>
            </a:r>
            <a:r>
              <a:rPr lang="ja-JP" altLang="en-US" sz="1200" dirty="0" smtClean="0">
                <a:solidFill>
                  <a:prstClr val="black"/>
                </a:solidFill>
                <a:latin typeface="HGPｺﾞｼｯｸM" pitchFamily="50" charset="-128"/>
                <a:ea typeface="HGPｺﾞｼｯｸM" pitchFamily="50" charset="-128"/>
              </a:rPr>
              <a:t>件に１人を標準</a:t>
            </a:r>
            <a:endParaRPr lang="en-US" altLang="ja-JP" sz="1200" dirty="0" smtClean="0">
              <a:solidFill>
                <a:prstClr val="black"/>
              </a:solidFill>
              <a:latin typeface="HGPｺﾞｼｯｸM" pitchFamily="50" charset="-128"/>
              <a:ea typeface="HGPｺﾞｼｯｸM" pitchFamily="50" charset="-128"/>
            </a:endParaRPr>
          </a:p>
        </p:txBody>
      </p:sp>
      <p:sp>
        <p:nvSpPr>
          <p:cNvPr id="31" name="Text Box 2"/>
          <p:cNvSpPr txBox="1">
            <a:spLocks noChangeArrowheads="1"/>
          </p:cNvSpPr>
          <p:nvPr/>
        </p:nvSpPr>
        <p:spPr bwMode="auto">
          <a:xfrm>
            <a:off x="-15552" y="6470369"/>
            <a:ext cx="4896544"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請求事業所数</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4,429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ja-JP" sz="1400" dirty="0" smtClean="0">
                <a:latin typeface="HGPｺﾞｼｯｸM" pitchFamily="50" charset="-128"/>
                <a:ea typeface="HGPｺﾞｼｯｸM" pitchFamily="50" charset="-128"/>
              </a:rPr>
              <a:t>31</a:t>
            </a:r>
            <a:r>
              <a:rPr lang="ja-JP" altLang="en-US" sz="1400" dirty="0" smtClean="0">
                <a:latin typeface="HGPｺﾞｼｯｸM" pitchFamily="50" charset="-128"/>
                <a:ea typeface="HGPｺﾞｼｯｸM" pitchFamily="50" charset="-128"/>
              </a:rPr>
              <a:t>年</a:t>
            </a:r>
            <a:r>
              <a:rPr lang="en-US" altLang="ja-JP" sz="1400" dirty="0" smtClean="0">
                <a:latin typeface="HGPｺﾞｼｯｸM" pitchFamily="50" charset="-128"/>
                <a:ea typeface="HGPｺﾞｼｯｸM" pitchFamily="50" charset="-128"/>
              </a:rPr>
              <a:t>1</a:t>
            </a:r>
            <a:r>
              <a:rPr lang="ja-JP" altLang="en-US" sz="1400" dirty="0" smtClean="0">
                <a:latin typeface="HGPｺﾞｼｯｸM" pitchFamily="50" charset="-128"/>
                <a:ea typeface="HGPｺﾞｼｯｸM" pitchFamily="50" charset="-128"/>
              </a:rPr>
              <a:t>月</a:t>
            </a:r>
            <a:r>
              <a:rPr lang="zh-TW" altLang="en-US" sz="1400" dirty="0" smtClean="0">
                <a:latin typeface="HGPｺﾞｼｯｸM" pitchFamily="50" charset="-128"/>
                <a:ea typeface="HGPｺﾞｼｯｸM" pitchFamily="50" charset="-128"/>
              </a:rPr>
              <a:t>実績</a:t>
            </a:r>
            <a:r>
              <a:rPr lang="ja-JP" altLang="en-US" sz="1400" dirty="0" smtClean="0">
                <a:latin typeface="HGPｺﾞｼｯｸM" pitchFamily="50" charset="-128"/>
                <a:ea typeface="HGPｺﾞｼｯｸM" pitchFamily="50" charset="-128"/>
              </a:rPr>
              <a:t>）</a:t>
            </a:r>
            <a:endParaRPr lang="en-US" altLang="ja-JP" sz="1400" b="1" u="sng" dirty="0">
              <a:latin typeface="Calibri"/>
              <a:ea typeface="ＤＨＰ特太ゴシック体" pitchFamily="2" charset="-128"/>
            </a:endParaRPr>
          </a:p>
        </p:txBody>
      </p:sp>
      <p:sp>
        <p:nvSpPr>
          <p:cNvPr id="32" name="Text Box 2"/>
          <p:cNvSpPr txBox="1">
            <a:spLocks noChangeArrowheads="1"/>
          </p:cNvSpPr>
          <p:nvPr/>
        </p:nvSpPr>
        <p:spPr bwMode="auto">
          <a:xfrm>
            <a:off x="5097016" y="6474822"/>
            <a:ext cx="4536503" cy="338554"/>
          </a:xfrm>
          <a:prstGeom prst="rect">
            <a:avLst/>
          </a:prstGeom>
          <a:noFill/>
          <a:ln w="9525">
            <a:noFill/>
            <a:miter lim="800000"/>
            <a:headEnd/>
            <a:tailEnd/>
          </a:ln>
        </p:spPr>
        <p:txBody>
          <a:bodyPr wrap="square">
            <a:spAutoFit/>
          </a:bodyPr>
          <a:lstStyle/>
          <a:p>
            <a:pPr fontAlgn="auto">
              <a:spcBef>
                <a:spcPct val="50000"/>
              </a:spcBef>
              <a:spcAft>
                <a:spcPts val="0"/>
              </a:spcAft>
            </a:pPr>
            <a:r>
              <a:rPr lang="ja-JP" altLang="en-US" sz="1600" b="1" u="sng" dirty="0">
                <a:solidFill>
                  <a:prstClr val="black"/>
                </a:solidFill>
                <a:latin typeface="Calibri"/>
                <a:ea typeface="ＤＨＰ特太ゴシック体" pitchFamily="2" charset="-128"/>
              </a:rPr>
              <a:t>○ </a:t>
            </a:r>
            <a:r>
              <a:rPr lang="ja-JP" altLang="en-US" sz="1600" b="1" u="sng" dirty="0" smtClean="0">
                <a:solidFill>
                  <a:prstClr val="black"/>
                </a:solidFill>
                <a:latin typeface="Calibri"/>
                <a:ea typeface="ＤＨＰ特太ゴシック体" pitchFamily="2" charset="-128"/>
              </a:rPr>
              <a:t>利用者数</a:t>
            </a:r>
            <a:r>
              <a:rPr lang="ja-JP" altLang="en-US" sz="1400" dirty="0" smtClean="0">
                <a:solidFill>
                  <a:prstClr val="black"/>
                </a:solidFill>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41,028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ja-JP" sz="1400" dirty="0" smtClean="0">
                <a:latin typeface="HGPｺﾞｼｯｸM" pitchFamily="50" charset="-128"/>
                <a:ea typeface="HGPｺﾞｼｯｸM" pitchFamily="50" charset="-128"/>
              </a:rPr>
              <a:t>31</a:t>
            </a:r>
            <a:r>
              <a:rPr lang="ja-JP" altLang="en-US" sz="1400" dirty="0" smtClean="0">
                <a:latin typeface="HGPｺﾞｼｯｸM" pitchFamily="50" charset="-128"/>
                <a:ea typeface="HGPｺﾞｼｯｸM" pitchFamily="50" charset="-128"/>
              </a:rPr>
              <a:t>年</a:t>
            </a:r>
            <a:r>
              <a:rPr lang="en-US" altLang="ja-JP" sz="1400" dirty="0" smtClean="0">
                <a:latin typeface="HGPｺﾞｼｯｸM" pitchFamily="50" charset="-128"/>
                <a:ea typeface="HGPｺﾞｼｯｸM" pitchFamily="50" charset="-128"/>
              </a:rPr>
              <a:t>1</a:t>
            </a:r>
            <a:r>
              <a:rPr lang="ja-JP" altLang="en-US" sz="1400" dirty="0" smtClean="0">
                <a:latin typeface="HGPｺﾞｼｯｸM" pitchFamily="50" charset="-128"/>
                <a:ea typeface="HGPｺﾞｼｯｸM" pitchFamily="50" charset="-128"/>
              </a:rPr>
              <a:t>月</a:t>
            </a:r>
            <a:r>
              <a:rPr lang="zh-TW" altLang="en-US" sz="1400" dirty="0" smtClean="0">
                <a:latin typeface="HGPｺﾞｼｯｸM" pitchFamily="50" charset="-128"/>
                <a:ea typeface="HGPｺﾞｼｯｸM" pitchFamily="50" charset="-128"/>
              </a:rPr>
              <a:t>実績</a:t>
            </a:r>
            <a:r>
              <a:rPr lang="ja-JP" altLang="en-US" sz="1400" dirty="0" smtClean="0">
                <a:latin typeface="HGPｺﾞｼｯｸM" pitchFamily="50" charset="-128"/>
                <a:ea typeface="HGPｺﾞｼｯｸM" pitchFamily="50" charset="-128"/>
              </a:rPr>
              <a:t>）</a:t>
            </a:r>
            <a:endParaRPr lang="en-US" altLang="ja-JP" sz="1400" b="1" u="sng" dirty="0">
              <a:latin typeface="Calibri"/>
              <a:ea typeface="ＤＨＰ特太ゴシック体" pitchFamily="2" charset="-128"/>
            </a:endParaRPr>
          </a:p>
        </p:txBody>
      </p:sp>
      <p:sp>
        <p:nvSpPr>
          <p:cNvPr id="30" name="正方形/長方形 29"/>
          <p:cNvSpPr/>
          <p:nvPr/>
        </p:nvSpPr>
        <p:spPr>
          <a:xfrm>
            <a:off x="1" y="-4024"/>
            <a:ext cx="9918628"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障害児相談支援</a:t>
            </a:r>
            <a:endParaRPr kumimoji="1" lang="ja-JP" altLang="en-US" sz="2400" b="1" dirty="0">
              <a:solidFill>
                <a:schemeClr val="tx1"/>
              </a:solidFill>
            </a:endParaRPr>
          </a:p>
        </p:txBody>
      </p:sp>
      <p:grpSp>
        <p:nvGrpSpPr>
          <p:cNvPr id="33" name="グループ化 10"/>
          <p:cNvGrpSpPr>
            <a:grpSpLocks/>
          </p:cNvGrpSpPr>
          <p:nvPr/>
        </p:nvGrpSpPr>
        <p:grpSpPr bwMode="auto">
          <a:xfrm>
            <a:off x="22011" y="471530"/>
            <a:ext cx="9874605" cy="79114"/>
            <a:chOff x="0" y="188640"/>
            <a:chExt cx="9144000" cy="72008"/>
          </a:xfrm>
        </p:grpSpPr>
        <p:cxnSp>
          <p:nvCxnSpPr>
            <p:cNvPr id="36" name="直線コネクタ 3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6" name="Text Box 2"/>
          <p:cNvSpPr txBox="1">
            <a:spLocks noChangeArrowheads="1"/>
          </p:cNvSpPr>
          <p:nvPr/>
        </p:nvSpPr>
        <p:spPr bwMode="auto">
          <a:xfrm>
            <a:off x="-15552" y="2813434"/>
            <a:ext cx="4973197"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solidFill>
                  <a:prstClr val="black"/>
                </a:solidFill>
                <a:latin typeface="Calibri"/>
                <a:ea typeface="ＤＨＰ特太ゴシック体" pitchFamily="2" charset="-128"/>
              </a:rPr>
              <a:t>○ </a:t>
            </a:r>
            <a:r>
              <a:rPr lang="ja-JP" altLang="en-US" sz="1600" b="1" u="sng" dirty="0" smtClean="0">
                <a:solidFill>
                  <a:srgbClr val="000000"/>
                </a:solidFill>
                <a:ea typeface="ＤＨＰ特太ゴシック体" pitchFamily="2" charset="-128"/>
              </a:rPr>
              <a:t>報酬単価</a:t>
            </a:r>
            <a:r>
              <a:rPr lang="ja-JP" altLang="en-US" sz="1600" b="1" u="sng" dirty="0" smtClean="0">
                <a:ea typeface="ＤＨＰ特太ゴシック体" pitchFamily="2" charset="-128"/>
              </a:rPr>
              <a:t>（基本報酬）（平成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sp>
        <p:nvSpPr>
          <p:cNvPr id="17" name="正方形/長方形 16"/>
          <p:cNvSpPr/>
          <p:nvPr/>
        </p:nvSpPr>
        <p:spPr>
          <a:xfrm>
            <a:off x="138859" y="3150596"/>
            <a:ext cx="9494661" cy="811619"/>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a:solidFill>
                  <a:prstClr val="black"/>
                </a:solidFill>
                <a:latin typeface="HGPｺﾞｼｯｸM" pitchFamily="50" charset="-128"/>
                <a:ea typeface="HGPｺﾞｼｯｸM" pitchFamily="50" charset="-128"/>
              </a:rPr>
              <a:t>障害児支援利用</a:t>
            </a:r>
            <a:r>
              <a:rPr lang="ja-JP" altLang="en-US" sz="1200" b="1" u="sng" dirty="0" smtClean="0">
                <a:solidFill>
                  <a:prstClr val="black"/>
                </a:solidFill>
                <a:latin typeface="HGPｺﾞｼｯｸM" pitchFamily="50" charset="-128"/>
                <a:ea typeface="HGPｺﾞｼｯｸM" pitchFamily="50" charset="-128"/>
              </a:rPr>
              <a:t>援助</a:t>
            </a:r>
            <a:r>
              <a:rPr lang="ja-JP" altLang="en-US" sz="1200" b="1" u="sng" dirty="0">
                <a:solidFill>
                  <a:prstClr val="black"/>
                </a:solidFill>
                <a:latin typeface="HGPｺﾞｼｯｸM" pitchFamily="50" charset="-128"/>
                <a:ea typeface="HGPｺﾞｼｯｸM" pitchFamily="50" charset="-128"/>
              </a:rPr>
              <a:t>費</a:t>
            </a:r>
            <a:r>
              <a:rPr lang="ja-JP" altLang="en-US" sz="1200" dirty="0" smtClean="0">
                <a:solidFill>
                  <a:prstClr val="black"/>
                </a:solidFill>
                <a:latin typeface="HGPｺﾞｼｯｸM" pitchFamily="50" charset="-128"/>
                <a:ea typeface="HGPｺﾞｼｯｸM" pitchFamily="50" charset="-128"/>
              </a:rPr>
              <a:t>　　　　　（</a:t>
            </a:r>
            <a:r>
              <a:rPr lang="en-US" altLang="zh-TW" sz="1200" dirty="0" smtClean="0">
                <a:solidFill>
                  <a:schemeClr val="tx1"/>
                </a:solidFill>
                <a:latin typeface="HGPｺﾞｼｯｸM" pitchFamily="50" charset="-128"/>
                <a:ea typeface="HGPｺﾞｼｯｸM" pitchFamily="50" charset="-128"/>
              </a:rPr>
              <a:t>Ⅰ</a:t>
            </a:r>
            <a:r>
              <a:rPr lang="zh-TW" altLang="en-US" sz="1200" dirty="0">
                <a:solidFill>
                  <a:schemeClr val="tx1"/>
                </a:solidFill>
                <a:latin typeface="HGPｺﾞｼｯｸM" pitchFamily="50" charset="-128"/>
                <a:ea typeface="HGPｺﾞｼｯｸM" pitchFamily="50" charset="-128"/>
              </a:rPr>
              <a:t>）　</a:t>
            </a:r>
            <a:r>
              <a:rPr lang="en-US" altLang="zh-TW" sz="1200" dirty="0">
                <a:solidFill>
                  <a:schemeClr val="tx1"/>
                </a:solidFill>
                <a:latin typeface="HGPｺﾞｼｯｸM" pitchFamily="50" charset="-128"/>
                <a:ea typeface="HGPｺﾞｼｯｸM" pitchFamily="50" charset="-128"/>
              </a:rPr>
              <a:t>1,620</a:t>
            </a:r>
            <a:r>
              <a:rPr lang="zh-TW" altLang="en-US" sz="1200" dirty="0">
                <a:solidFill>
                  <a:schemeClr val="tx1"/>
                </a:solidFill>
                <a:latin typeface="HGPｺﾞｼｯｸM" pitchFamily="50" charset="-128"/>
                <a:ea typeface="HGPｺﾞｼｯｸM" pitchFamily="50" charset="-128"/>
              </a:rPr>
              <a:t>単位</a:t>
            </a:r>
            <a:r>
              <a:rPr lang="en-US" altLang="zh-TW" sz="1200" dirty="0">
                <a:solidFill>
                  <a:schemeClr val="tx1"/>
                </a:solidFill>
                <a:latin typeface="HGPｺﾞｼｯｸM" pitchFamily="50" charset="-128"/>
                <a:ea typeface="HGPｺﾞｼｯｸM" pitchFamily="50" charset="-128"/>
              </a:rPr>
              <a:t>/</a:t>
            </a:r>
            <a:r>
              <a:rPr lang="zh-TW" altLang="en-US" sz="1200" dirty="0">
                <a:solidFill>
                  <a:schemeClr val="tx1"/>
                </a:solidFill>
                <a:latin typeface="HGPｺﾞｼｯｸM" pitchFamily="50" charset="-128"/>
                <a:ea typeface="HGPｺﾞｼｯｸM" pitchFamily="50" charset="-128"/>
              </a:rPr>
              <a:t>月　</a:t>
            </a:r>
            <a:r>
              <a:rPr lang="zh-TW" altLang="en-US" sz="1200" dirty="0" smtClean="0">
                <a:solidFill>
                  <a:schemeClr val="tx1"/>
                </a:solidFill>
                <a:latin typeface="HGPｺﾞｼｯｸM" pitchFamily="50" charset="-128"/>
                <a:ea typeface="HGPｺﾞｼｯｸM" pitchFamily="50" charset="-128"/>
              </a:rPr>
              <a:t>（</a:t>
            </a:r>
            <a:r>
              <a:rPr lang="en-US" altLang="zh-TW" sz="1200" dirty="0">
                <a:solidFill>
                  <a:schemeClr val="tx1"/>
                </a:solidFill>
                <a:latin typeface="HGPｺﾞｼｯｸM" pitchFamily="50" charset="-128"/>
                <a:ea typeface="HGPｺﾞｼｯｸM" pitchFamily="50" charset="-128"/>
              </a:rPr>
              <a:t>Ⅱ</a:t>
            </a:r>
            <a:r>
              <a:rPr lang="zh-TW" altLang="en-US" sz="1200" dirty="0">
                <a:solidFill>
                  <a:schemeClr val="tx1"/>
                </a:solidFill>
                <a:latin typeface="HGPｺﾞｼｯｸM" pitchFamily="50" charset="-128"/>
                <a:ea typeface="HGPｺﾞｼｯｸM" pitchFamily="50" charset="-128"/>
              </a:rPr>
              <a:t>）　</a:t>
            </a:r>
            <a:r>
              <a:rPr lang="en-US" altLang="zh-TW" sz="1200" dirty="0">
                <a:solidFill>
                  <a:schemeClr val="tx1"/>
                </a:solidFill>
                <a:latin typeface="HGPｺﾞｼｯｸM" pitchFamily="50" charset="-128"/>
                <a:ea typeface="HGPｺﾞｼｯｸM" pitchFamily="50" charset="-128"/>
              </a:rPr>
              <a:t>811</a:t>
            </a:r>
            <a:r>
              <a:rPr lang="zh-TW" altLang="en-US" sz="1200" dirty="0">
                <a:solidFill>
                  <a:schemeClr val="tx1"/>
                </a:solidFill>
                <a:latin typeface="HGPｺﾞｼｯｸM" pitchFamily="50" charset="-128"/>
                <a:ea typeface="HGPｺﾞｼｯｸM" pitchFamily="50" charset="-128"/>
              </a:rPr>
              <a:t>単位</a:t>
            </a:r>
            <a:r>
              <a:rPr lang="en-US" altLang="zh-TW" sz="1200" dirty="0">
                <a:solidFill>
                  <a:schemeClr val="tx1"/>
                </a:solidFill>
                <a:latin typeface="HGPｺﾞｼｯｸM" pitchFamily="50" charset="-128"/>
                <a:ea typeface="HGPｺﾞｼｯｸM" pitchFamily="50" charset="-128"/>
              </a:rPr>
              <a:t>/</a:t>
            </a:r>
            <a:r>
              <a:rPr lang="zh-TW" altLang="en-US" sz="1200" dirty="0">
                <a:solidFill>
                  <a:schemeClr val="tx1"/>
                </a:solidFill>
                <a:latin typeface="HGPｺﾞｼｯｸM" pitchFamily="50" charset="-128"/>
                <a:ea typeface="HGPｺﾞｼｯｸM" pitchFamily="50" charset="-128"/>
              </a:rPr>
              <a:t>月</a:t>
            </a:r>
          </a:p>
          <a:p>
            <a:pPr fontAlgn="auto">
              <a:spcBef>
                <a:spcPts val="0"/>
              </a:spcBef>
              <a:spcAft>
                <a:spcPts val="0"/>
              </a:spcAft>
              <a:defRPr/>
            </a:pPr>
            <a:r>
              <a:rPr lang="ja-JP" altLang="en-US" sz="1200" dirty="0" smtClean="0">
                <a:solidFill>
                  <a:schemeClr val="tx1"/>
                </a:solidFill>
                <a:latin typeface="HGPｺﾞｼｯｸM" pitchFamily="50" charset="-128"/>
                <a:ea typeface="HGPｺﾞｼｯｸM" pitchFamily="50" charset="-128"/>
              </a:rPr>
              <a:t>　</a:t>
            </a:r>
            <a:r>
              <a:rPr lang="ja-JP" altLang="en-US" sz="1200" b="1" u="sng" dirty="0">
                <a:solidFill>
                  <a:schemeClr val="tx1"/>
                </a:solidFill>
                <a:latin typeface="HGPｺﾞｼｯｸM" pitchFamily="50" charset="-128"/>
                <a:ea typeface="HGPｺﾞｼｯｸM" pitchFamily="50" charset="-128"/>
              </a:rPr>
              <a:t>継続障害児支援利用援助費</a:t>
            </a:r>
            <a:r>
              <a:rPr lang="ja-JP" altLang="en-US" sz="1200" dirty="0" smtClean="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Ⅰ</a:t>
            </a:r>
            <a:r>
              <a:rPr lang="ja-JP" altLang="en-US" sz="1200" dirty="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1,318</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　</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Ⅱ</a:t>
            </a:r>
            <a:r>
              <a:rPr lang="ja-JP" altLang="en-US" sz="1200" dirty="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659</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endParaRPr lang="en-US" altLang="ja-JP"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200" dirty="0">
                <a:solidFill>
                  <a:schemeClr val="tx1"/>
                </a:solidFill>
                <a:latin typeface="HGPｺﾞｼｯｸM" pitchFamily="50" charset="-128"/>
                <a:ea typeface="HGPｺﾞｼｯｸM" pitchFamily="50" charset="-128"/>
              </a:rPr>
              <a:t>　　</a:t>
            </a:r>
            <a:r>
              <a:rPr lang="ja-JP" altLang="en-US" sz="1050" dirty="0" smtClean="0">
                <a:solidFill>
                  <a:schemeClr val="tx1"/>
                </a:solidFill>
                <a:latin typeface="HGPｺﾞｼｯｸM" pitchFamily="50" charset="-128"/>
                <a:ea typeface="HGPｺﾞｼｯｸM" pitchFamily="50" charset="-128"/>
              </a:rPr>
              <a:t>注）　（</a:t>
            </a:r>
            <a:r>
              <a:rPr lang="en-US" altLang="ja-JP" sz="1050" dirty="0" smtClean="0">
                <a:solidFill>
                  <a:schemeClr val="tx1"/>
                </a:solidFill>
                <a:latin typeface="HGPｺﾞｼｯｸM" pitchFamily="50" charset="-128"/>
                <a:ea typeface="HGPｺﾞｼｯｸM" pitchFamily="50" charset="-128"/>
              </a:rPr>
              <a:t>Ⅰ</a:t>
            </a:r>
            <a:r>
              <a:rPr lang="ja-JP" altLang="en-US" sz="1050" dirty="0" smtClean="0">
                <a:solidFill>
                  <a:schemeClr val="tx1"/>
                </a:solidFill>
                <a:latin typeface="HGPｺﾞｼｯｸM" pitchFamily="50" charset="-128"/>
                <a:ea typeface="HGPｺﾞｼｯｸM" pitchFamily="50" charset="-128"/>
              </a:rPr>
              <a:t>）については、利用者が</a:t>
            </a:r>
            <a:r>
              <a:rPr lang="en-US" altLang="ja-JP" sz="1050" dirty="0" smtClean="0">
                <a:solidFill>
                  <a:schemeClr val="tx1"/>
                </a:solidFill>
                <a:latin typeface="HGPｺﾞｼｯｸM" pitchFamily="50" charset="-128"/>
                <a:ea typeface="HGPｺﾞｼｯｸM" pitchFamily="50" charset="-128"/>
              </a:rPr>
              <a:t>40</a:t>
            </a:r>
            <a:r>
              <a:rPr lang="ja-JP" altLang="en-US" sz="1050" dirty="0" smtClean="0">
                <a:solidFill>
                  <a:schemeClr val="tx1"/>
                </a:solidFill>
                <a:latin typeface="HGPｺﾞｼｯｸM" pitchFamily="50" charset="-128"/>
                <a:ea typeface="HGPｺﾞｼｯｸM" pitchFamily="50" charset="-128"/>
              </a:rPr>
              <a:t>未満の部分について算定。（</a:t>
            </a:r>
            <a:r>
              <a:rPr lang="en-US" altLang="ja-JP" sz="1050" dirty="0" smtClean="0">
                <a:solidFill>
                  <a:schemeClr val="tx1"/>
                </a:solidFill>
                <a:latin typeface="HGPｺﾞｼｯｸM" pitchFamily="50" charset="-128"/>
                <a:ea typeface="HGPｺﾞｼｯｸM" pitchFamily="50" charset="-128"/>
              </a:rPr>
              <a:t>Ⅱ</a:t>
            </a:r>
            <a:r>
              <a:rPr lang="ja-JP" altLang="en-US" sz="1050" dirty="0" smtClean="0">
                <a:solidFill>
                  <a:schemeClr val="tx1"/>
                </a:solidFill>
                <a:latin typeface="HGPｺﾞｼｯｸM" pitchFamily="50" charset="-128"/>
                <a:ea typeface="HGPｺﾞｼｯｸM" pitchFamily="50" charset="-128"/>
              </a:rPr>
              <a:t>）については、</a:t>
            </a:r>
            <a:r>
              <a:rPr lang="en-US" altLang="ja-JP" sz="1050" dirty="0" smtClean="0">
                <a:solidFill>
                  <a:schemeClr val="tx1"/>
                </a:solidFill>
                <a:latin typeface="HGPｺﾞｼｯｸM" pitchFamily="50" charset="-128"/>
                <a:ea typeface="HGPｺﾞｼｯｸM" pitchFamily="50" charset="-128"/>
              </a:rPr>
              <a:t>40</a:t>
            </a:r>
            <a:r>
              <a:rPr lang="ja-JP" altLang="en-US" sz="1050" dirty="0" smtClean="0">
                <a:solidFill>
                  <a:schemeClr val="tx1"/>
                </a:solidFill>
                <a:latin typeface="HGPｺﾞｼｯｸM" pitchFamily="50" charset="-128"/>
                <a:ea typeface="HGPｺﾞｼｯｸM" pitchFamily="50" charset="-128"/>
              </a:rPr>
              <a:t>以上の部分について算定</a:t>
            </a:r>
            <a:endParaRPr lang="en-US" altLang="ja-JP" sz="1050" dirty="0" smtClean="0">
              <a:solidFill>
                <a:schemeClr val="tx1"/>
              </a:solidFill>
              <a:latin typeface="HGPｺﾞｼｯｸM" pitchFamily="50" charset="-128"/>
              <a:ea typeface="HGPｺﾞｼｯｸM" pitchFamily="50" charset="-128"/>
            </a:endParaRPr>
          </a:p>
        </p:txBody>
      </p:sp>
      <p:sp>
        <p:nvSpPr>
          <p:cNvPr id="18" name="Text Box 2"/>
          <p:cNvSpPr txBox="1">
            <a:spLocks noChangeArrowheads="1"/>
          </p:cNvSpPr>
          <p:nvPr/>
        </p:nvSpPr>
        <p:spPr bwMode="auto">
          <a:xfrm>
            <a:off x="-15552" y="3962214"/>
            <a:ext cx="4973197" cy="338554"/>
          </a:xfrm>
          <a:prstGeom prst="rect">
            <a:avLst/>
          </a:prstGeom>
          <a:noFill/>
          <a:ln w="9525">
            <a:noFill/>
            <a:miter lim="800000"/>
            <a:headEnd/>
            <a:tailEnd/>
          </a:ln>
        </p:spPr>
        <p:txBody>
          <a:bodyPr wrap="square">
            <a:spAutoFit/>
          </a:bodyPr>
          <a:lstStyle/>
          <a:p>
            <a:pPr lvl="0">
              <a:spcBef>
                <a:spcPct val="50000"/>
              </a:spcBef>
            </a:pPr>
            <a:r>
              <a:rPr lang="ja-JP" altLang="en-US" sz="1600" b="1" u="sng" dirty="0" smtClean="0">
                <a:solidFill>
                  <a:prstClr val="black"/>
                </a:solidFill>
                <a:latin typeface="Calibri"/>
                <a:ea typeface="ＤＨＰ特太ゴシック体" pitchFamily="2" charset="-128"/>
              </a:rPr>
              <a:t>○ 主な加算</a:t>
            </a:r>
            <a:r>
              <a:rPr lang="ja-JP" altLang="en-US" sz="1600" b="1" u="sng" dirty="0" smtClean="0">
                <a:ea typeface="ＤＨＰ特太ゴシック体" pitchFamily="2" charset="-128"/>
              </a:rPr>
              <a:t>（平成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en-US" altLang="ja-JP" sz="1600" b="1" u="sng" dirty="0">
                <a:ea typeface="ＤＨＰ特太ゴシック体" pitchFamily="2" charset="-128"/>
              </a:rPr>
              <a:t>4</a:t>
            </a:r>
            <a:r>
              <a:rPr lang="ja-JP" altLang="en-US" sz="1600" b="1" u="sng" dirty="0">
                <a:ea typeface="ＤＨＰ特太ゴシック体" pitchFamily="2" charset="-128"/>
              </a:rPr>
              <a:t>月～）</a:t>
            </a:r>
            <a:endParaRPr lang="en-US" altLang="ja-JP" sz="1600" b="1" u="sng" dirty="0">
              <a:ea typeface="ＤＨＰ特太ゴシック体" pitchFamily="2" charset="-128"/>
            </a:endParaRPr>
          </a:p>
        </p:txBody>
      </p:sp>
      <p:sp>
        <p:nvSpPr>
          <p:cNvPr id="25" name="正方形/長方形 24"/>
          <p:cNvSpPr/>
          <p:nvPr/>
        </p:nvSpPr>
        <p:spPr>
          <a:xfrm>
            <a:off x="138859" y="4300768"/>
            <a:ext cx="9494661" cy="504056"/>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prstClr val="black"/>
                </a:solidFill>
                <a:latin typeface="HGPｺﾞｼｯｸM" pitchFamily="50" charset="-128"/>
                <a:ea typeface="HGPｺﾞｼｯｸM" pitchFamily="50" charset="-128"/>
              </a:rPr>
              <a:t>特定事業所加算</a:t>
            </a:r>
            <a:r>
              <a:rPr lang="ja-JP" altLang="en-US" sz="1200" dirty="0" smtClean="0">
                <a:solidFill>
                  <a:prstClr val="black"/>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500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400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Ⅲ</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Ⅳ</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150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ja-JP" altLang="en-US"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100" dirty="0" smtClean="0">
                <a:solidFill>
                  <a:prstClr val="black"/>
                </a:solidFill>
                <a:latin typeface="HGPｺﾞｼｯｸM" pitchFamily="50" charset="-128"/>
                <a:ea typeface="HGPｺﾞｼｯｸM" pitchFamily="50" charset="-128"/>
              </a:rPr>
              <a:t>　 →　手厚い</a:t>
            </a:r>
            <a:r>
              <a:rPr lang="ja-JP" altLang="en-US" sz="1100" dirty="0">
                <a:solidFill>
                  <a:prstClr val="black"/>
                </a:solidFill>
                <a:latin typeface="HGPｺﾞｼｯｸM" pitchFamily="50" charset="-128"/>
                <a:ea typeface="HGPｺﾞｼｯｸM" pitchFamily="50" charset="-128"/>
              </a:rPr>
              <a:t>人員体制や関係機関との連携等により質の高い計画相談支援が</a:t>
            </a:r>
            <a:r>
              <a:rPr lang="ja-JP" altLang="en-US" sz="1100" dirty="0" smtClean="0">
                <a:solidFill>
                  <a:prstClr val="black"/>
                </a:solidFill>
                <a:latin typeface="HGPｺﾞｼｯｸM" pitchFamily="50" charset="-128"/>
                <a:ea typeface="HGPｺﾞｼｯｸM" pitchFamily="50" charset="-128"/>
              </a:rPr>
              <a:t>提供していることを評価</a:t>
            </a:r>
            <a:endParaRPr lang="en-US" altLang="ja-JP" sz="1100" dirty="0" smtClean="0">
              <a:solidFill>
                <a:prstClr val="black"/>
              </a:solidFill>
              <a:latin typeface="HGPｺﾞｼｯｸM" pitchFamily="50" charset="-128"/>
              <a:ea typeface="HGPｺﾞｼｯｸM" pitchFamily="50" charset="-128"/>
            </a:endParaRPr>
          </a:p>
        </p:txBody>
      </p:sp>
      <p:sp>
        <p:nvSpPr>
          <p:cNvPr id="26" name="正方形/長方形 25"/>
          <p:cNvSpPr/>
          <p:nvPr/>
        </p:nvSpPr>
        <p:spPr>
          <a:xfrm>
            <a:off x="138858" y="4804825"/>
            <a:ext cx="9494662" cy="665001"/>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600"/>
              </a:spcBef>
              <a:spcAft>
                <a:spcPts val="0"/>
              </a:spcAft>
              <a:defRPr/>
            </a:pPr>
            <a:r>
              <a:rPr lang="ja-JP" altLang="en-US" sz="1200" dirty="0" smtClean="0">
                <a:solidFill>
                  <a:srgbClr val="FF0000"/>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入院時情報連携加算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Ⅰ</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200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dirty="0">
                <a:solidFill>
                  <a:schemeClr val="tx1"/>
                </a:solidFill>
                <a:latin typeface="HGPｺﾞｼｯｸM" pitchFamily="50" charset="-128"/>
                <a:ea typeface="HGPｺﾞｼｯｸM" pitchFamily="50" charset="-128"/>
              </a:rPr>
              <a:t>、 （</a:t>
            </a:r>
            <a:r>
              <a:rPr lang="en-US" altLang="ja-JP" sz="1200" dirty="0">
                <a:solidFill>
                  <a:schemeClr val="tx1"/>
                </a:solidFill>
                <a:latin typeface="HGPｺﾞｼｯｸM" pitchFamily="50" charset="-128"/>
                <a:ea typeface="HGPｺﾞｼｯｸM" pitchFamily="50" charset="-128"/>
              </a:rPr>
              <a:t>Ⅱ</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a:solidFill>
                  <a:schemeClr val="tx1"/>
                </a:solidFill>
                <a:latin typeface="HGPｺﾞｼｯｸM" pitchFamily="50" charset="-128"/>
                <a:ea typeface="HGPｺﾞｼｯｸM" pitchFamily="50" charset="-128"/>
              </a:rPr>
              <a:t>退院・退所加算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200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回）、</a:t>
            </a:r>
            <a:r>
              <a:rPr lang="ja-JP" altLang="en-US" sz="1200" b="1" u="sng" dirty="0" smtClean="0">
                <a:solidFill>
                  <a:schemeClr val="tx1"/>
                </a:solidFill>
                <a:latin typeface="HGPｺﾞｼｯｸM" pitchFamily="50" charset="-128"/>
                <a:ea typeface="HGPｺﾞｼｯｸM" pitchFamily="50" charset="-128"/>
              </a:rPr>
              <a:t>医療</a:t>
            </a:r>
            <a:r>
              <a:rPr lang="ja-JP" altLang="en-US" sz="1200" b="1" u="sng" dirty="0">
                <a:solidFill>
                  <a:schemeClr val="tx1"/>
                </a:solidFill>
                <a:latin typeface="HGPｺﾞｼｯｸM" pitchFamily="50" charset="-128"/>
                <a:ea typeface="HGPｺﾞｼｯｸM" pitchFamily="50" charset="-128"/>
              </a:rPr>
              <a:t>・保育・教育機関等連携加算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　</a:t>
            </a:r>
            <a:endParaRPr lang="en-US" altLang="ja-JP" sz="1200" dirty="0" smtClean="0">
              <a:solidFill>
                <a:schemeClr val="tx1"/>
              </a:solidFill>
              <a:latin typeface="HGPｺﾞｼｯｸM" pitchFamily="50" charset="-128"/>
              <a:ea typeface="HGPｺﾞｼｯｸM" pitchFamily="50" charset="-128"/>
            </a:endParaRPr>
          </a:p>
          <a:p>
            <a:pPr fontAlgn="auto">
              <a:spcAft>
                <a:spcPts val="0"/>
              </a:spcAft>
              <a:defRPr/>
            </a:pPr>
            <a:r>
              <a:rPr lang="ja-JP" altLang="en-US" sz="1100" dirty="0" smtClean="0">
                <a:solidFill>
                  <a:schemeClr val="tx1"/>
                </a:solidFill>
                <a:latin typeface="HGPｺﾞｼｯｸM" pitchFamily="50" charset="-128"/>
                <a:ea typeface="HGPｺﾞｼｯｸM" pitchFamily="50" charset="-128"/>
              </a:rPr>
              <a:t>　→　利用者の入院時や退院・退所</a:t>
            </a:r>
            <a:r>
              <a:rPr lang="ja-JP" altLang="en-US" sz="1100" dirty="0">
                <a:solidFill>
                  <a:schemeClr val="tx1"/>
                </a:solidFill>
                <a:latin typeface="HGPｺﾞｼｯｸM" pitchFamily="50" charset="-128"/>
                <a:ea typeface="HGPｺﾞｼｯｸM" pitchFamily="50" charset="-128"/>
              </a:rPr>
              <a:t>時</a:t>
            </a:r>
            <a:r>
              <a:rPr lang="ja-JP" altLang="en-US" sz="1100" dirty="0" smtClean="0">
                <a:solidFill>
                  <a:schemeClr val="tx1"/>
                </a:solidFill>
                <a:latin typeface="HGPｺﾞｼｯｸM" pitchFamily="50" charset="-128"/>
                <a:ea typeface="HGPｺﾞｼｯｸM" pitchFamily="50" charset="-128"/>
              </a:rPr>
              <a:t>等、サービスの利用環境が大きく変動する際に、関係機関との連携の下で支援を行うことを評価</a:t>
            </a:r>
            <a:endParaRPr lang="en-US" altLang="ja-JP" sz="1100" dirty="0" smtClean="0">
              <a:solidFill>
                <a:schemeClr val="tx1"/>
              </a:solidFill>
              <a:latin typeface="HGPｺﾞｼｯｸM" pitchFamily="50" charset="-128"/>
              <a:ea typeface="HGPｺﾞｼｯｸM" pitchFamily="50" charset="-128"/>
            </a:endParaRPr>
          </a:p>
        </p:txBody>
      </p:sp>
      <p:sp>
        <p:nvSpPr>
          <p:cNvPr id="27" name="正方形/長方形 26"/>
          <p:cNvSpPr/>
          <p:nvPr/>
        </p:nvSpPr>
        <p:spPr>
          <a:xfrm>
            <a:off x="138859" y="5469826"/>
            <a:ext cx="9494661" cy="460445"/>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srgbClr val="FF0000"/>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初回加算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500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サービス担当者会議実施加算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サービス提供時モニタリング加算</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100</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endParaRPr lang="ja-JP" altLang="en-US" sz="1200" dirty="0">
              <a:solidFill>
                <a:schemeClr val="tx1"/>
              </a:solidFill>
              <a:latin typeface="HGPｺﾞｼｯｸM" pitchFamily="50" charset="-128"/>
              <a:ea typeface="HGPｺﾞｼｯｸM" pitchFamily="50" charset="-128"/>
            </a:endParaRPr>
          </a:p>
          <a:p>
            <a:pPr fontAlgn="auto">
              <a:spcBef>
                <a:spcPts val="0"/>
              </a:spcBef>
              <a:spcAft>
                <a:spcPts val="0"/>
              </a:spcAft>
              <a:defRPr/>
            </a:pPr>
            <a:r>
              <a:rPr lang="ja-JP" altLang="en-US" sz="1100" dirty="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モニタリング時等において、サービス提供場面を確認する等、利用者の状況確認や支援内容の調整等を手厚く実施したことを評価</a:t>
            </a:r>
            <a:endParaRPr lang="en-US" altLang="ja-JP" sz="1100" dirty="0" smtClean="0">
              <a:solidFill>
                <a:schemeClr val="tx1"/>
              </a:solidFill>
              <a:latin typeface="HGPｺﾞｼｯｸM" pitchFamily="50" charset="-128"/>
              <a:ea typeface="HGPｺﾞｼｯｸM" pitchFamily="50" charset="-128"/>
            </a:endParaRPr>
          </a:p>
        </p:txBody>
      </p:sp>
      <p:sp>
        <p:nvSpPr>
          <p:cNvPr id="28" name="正方形/長方形 27"/>
          <p:cNvSpPr/>
          <p:nvPr/>
        </p:nvSpPr>
        <p:spPr>
          <a:xfrm>
            <a:off x="138859" y="5930269"/>
            <a:ext cx="9494661" cy="518509"/>
          </a:xfrm>
          <a:prstGeom prst="rect">
            <a:avLst/>
          </a:prstGeom>
          <a:noFill/>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ja-JP" altLang="en-US" sz="1200" dirty="0" smtClean="0">
                <a:solidFill>
                  <a:prstClr val="black"/>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行動障害支援体制加算</a:t>
            </a:r>
            <a:r>
              <a:rPr lang="ja-JP" altLang="en-US" sz="1200" dirty="0" smtClean="0">
                <a:solidFill>
                  <a:schemeClr val="tx1"/>
                </a:solidFill>
                <a:latin typeface="HGPｺﾞｼｯｸM" pitchFamily="50" charset="-128"/>
                <a:ea typeface="HGPｺﾞｼｯｸM" pitchFamily="50" charset="-128"/>
              </a:rPr>
              <a:t>（</a:t>
            </a:r>
            <a:r>
              <a:rPr lang="en-US" altLang="ja-JP" sz="1200" dirty="0" smtClean="0">
                <a:solidFill>
                  <a:schemeClr val="tx1"/>
                </a:solidFill>
                <a:latin typeface="HGPｺﾞｼｯｸM" pitchFamily="50" charset="-128"/>
                <a:ea typeface="HGPｺﾞｼｯｸM" pitchFamily="50" charset="-128"/>
              </a:rPr>
              <a:t>35</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月）、</a:t>
            </a:r>
            <a:r>
              <a:rPr lang="ja-JP" altLang="en-US" sz="1200" b="1" u="sng" dirty="0" smtClean="0">
                <a:solidFill>
                  <a:schemeClr val="tx1"/>
                </a:solidFill>
                <a:latin typeface="HGPｺﾞｼｯｸM" pitchFamily="50" charset="-128"/>
                <a:ea typeface="HGPｺﾞｼｯｸM" pitchFamily="50" charset="-128"/>
              </a:rPr>
              <a:t>要医療児者支援体制加算</a:t>
            </a:r>
            <a:r>
              <a:rPr lang="ja-JP" altLang="en-US" sz="1200" dirty="0" smtClean="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35</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r>
              <a:rPr lang="ja-JP" altLang="en-US" sz="1200" dirty="0" smtClean="0">
                <a:solidFill>
                  <a:schemeClr val="tx1"/>
                </a:solidFill>
                <a:latin typeface="HGPｺﾞｼｯｸM" pitchFamily="50" charset="-128"/>
                <a:ea typeface="HGPｺﾞｼｯｸM" pitchFamily="50" charset="-128"/>
              </a:rPr>
              <a:t>）、</a:t>
            </a:r>
            <a:r>
              <a:rPr lang="ja-JP" altLang="en-US" sz="1200" b="1"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精神障害者支援</a:t>
            </a:r>
            <a:r>
              <a:rPr lang="ja-JP" altLang="en-US" sz="1200" b="1" u="sng" dirty="0">
                <a:solidFill>
                  <a:schemeClr val="tx1"/>
                </a:solidFill>
                <a:latin typeface="HGPｺﾞｼｯｸM" pitchFamily="50" charset="-128"/>
                <a:ea typeface="HGPｺﾞｼｯｸM" pitchFamily="50" charset="-128"/>
              </a:rPr>
              <a:t>体制加算</a:t>
            </a:r>
            <a:r>
              <a:rPr lang="ja-JP" altLang="en-US" sz="1200" dirty="0">
                <a:solidFill>
                  <a:schemeClr val="tx1"/>
                </a:solidFill>
                <a:latin typeface="HGPｺﾞｼｯｸM" pitchFamily="50" charset="-128"/>
                <a:ea typeface="HGPｺﾞｼｯｸM" pitchFamily="50" charset="-128"/>
              </a:rPr>
              <a:t>（</a:t>
            </a:r>
            <a:r>
              <a:rPr lang="en-US" altLang="ja-JP" sz="1200" dirty="0">
                <a:solidFill>
                  <a:schemeClr val="tx1"/>
                </a:solidFill>
                <a:latin typeface="HGPｺﾞｼｯｸM" pitchFamily="50" charset="-128"/>
                <a:ea typeface="HGPｺﾞｼｯｸM" pitchFamily="50" charset="-128"/>
              </a:rPr>
              <a:t>35</a:t>
            </a:r>
            <a:r>
              <a:rPr lang="ja-JP" altLang="en-US" sz="1200" dirty="0">
                <a:solidFill>
                  <a:schemeClr val="tx1"/>
                </a:solidFill>
                <a:latin typeface="HGPｺﾞｼｯｸM" pitchFamily="50" charset="-128"/>
                <a:ea typeface="HGPｺﾞｼｯｸM" pitchFamily="50" charset="-128"/>
              </a:rPr>
              <a:t>単位</a:t>
            </a:r>
            <a:r>
              <a:rPr lang="en-US" altLang="ja-JP" sz="1200" dirty="0">
                <a:solidFill>
                  <a:schemeClr val="tx1"/>
                </a:solidFill>
                <a:latin typeface="HGPｺﾞｼｯｸM" pitchFamily="50" charset="-128"/>
                <a:ea typeface="HGPｺﾞｼｯｸM" pitchFamily="50" charset="-128"/>
              </a:rPr>
              <a:t>/</a:t>
            </a:r>
            <a:r>
              <a:rPr lang="ja-JP" altLang="en-US" sz="1200" dirty="0">
                <a:solidFill>
                  <a:schemeClr val="tx1"/>
                </a:solidFill>
                <a:latin typeface="HGPｺﾞｼｯｸM" pitchFamily="50" charset="-128"/>
                <a:ea typeface="HGPｺﾞｼｯｸM" pitchFamily="50" charset="-128"/>
              </a:rPr>
              <a:t>月）</a:t>
            </a:r>
          </a:p>
          <a:p>
            <a:pPr fontAlgn="auto">
              <a:spcBef>
                <a:spcPts val="0"/>
              </a:spcBef>
              <a:spcAft>
                <a:spcPts val="0"/>
              </a:spcAft>
              <a:defRPr/>
            </a:pPr>
            <a:r>
              <a:rPr lang="ja-JP" altLang="en-US" sz="1100" dirty="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医療的ケアを必要とする障害児者等、より高い専門性が求められる利用者を支援する体制を有していることを</a:t>
            </a:r>
            <a:r>
              <a:rPr lang="ja-JP" altLang="en-US" sz="1100" dirty="0">
                <a:solidFill>
                  <a:schemeClr val="tx1"/>
                </a:solidFill>
                <a:latin typeface="HGPｺﾞｼｯｸM" pitchFamily="50" charset="-128"/>
                <a:ea typeface="HGPｺﾞｼｯｸM" pitchFamily="50" charset="-128"/>
              </a:rPr>
              <a:t>評価</a:t>
            </a:r>
            <a:endParaRPr lang="en-US" altLang="ja-JP" sz="1100" dirty="0" smtClean="0">
              <a:solidFill>
                <a:schemeClr val="tx1"/>
              </a:solidFill>
              <a:latin typeface="HGPｺﾞｼｯｸM" pitchFamily="50" charset="-128"/>
              <a:ea typeface="HGPｺﾞｼｯｸM" pitchFamily="50" charset="-128"/>
            </a:endParaRPr>
          </a:p>
        </p:txBody>
      </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116</a:t>
            </a:fld>
            <a:endParaRPr lang="en-US" altLang="ja-JP" dirty="0"/>
          </a:p>
        </p:txBody>
      </p:sp>
    </p:spTree>
    <p:extLst>
      <p:ext uri="{BB962C8B-B14F-4D97-AF65-F5344CB8AC3E}">
        <p14:creationId xmlns:p14="http://schemas.microsoft.com/office/powerpoint/2010/main" val="125407538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717614"/>
            <a:ext cx="431800" cy="233892"/>
          </a:xfrm>
          <a:prstGeom prst="rect">
            <a:avLst/>
          </a:prstGeom>
          <a:noFill/>
          <a:ln w="9525">
            <a:noFill/>
            <a:miter lim="800000"/>
            <a:headEnd/>
            <a:tailEnd/>
          </a:ln>
        </p:spPr>
        <p:txBody>
          <a:bodyPr wrap="none" anchor="ctr"/>
          <a:lstStyle/>
          <a:p>
            <a:pPr algn="ctr"/>
            <a:r>
              <a:rPr lang="ja-JP" altLang="en-US" sz="1000" dirty="0">
                <a:solidFill>
                  <a:prstClr val="black"/>
                </a:solidFill>
              </a:rPr>
              <a:t>～</a:t>
            </a:r>
          </a:p>
        </p:txBody>
      </p:sp>
      <p:sp>
        <p:nvSpPr>
          <p:cNvPr id="20484" name="Text Box 2"/>
          <p:cNvSpPr txBox="1">
            <a:spLocks noChangeArrowheads="1"/>
          </p:cNvSpPr>
          <p:nvPr/>
        </p:nvSpPr>
        <p:spPr bwMode="auto">
          <a:xfrm>
            <a:off x="200472" y="620688"/>
            <a:ext cx="1625204" cy="338137"/>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20485" name="Text Box 2"/>
          <p:cNvSpPr txBox="1">
            <a:spLocks noChangeArrowheads="1"/>
          </p:cNvSpPr>
          <p:nvPr/>
        </p:nvSpPr>
        <p:spPr bwMode="auto">
          <a:xfrm>
            <a:off x="200472" y="2636912"/>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20486" name="Text Box 2"/>
          <p:cNvSpPr txBox="1">
            <a:spLocks noChangeArrowheads="1"/>
          </p:cNvSpPr>
          <p:nvPr/>
        </p:nvSpPr>
        <p:spPr bwMode="auto">
          <a:xfrm>
            <a:off x="6033120" y="2672819"/>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7" name="正方形/長方形 26"/>
          <p:cNvSpPr/>
          <p:nvPr/>
        </p:nvSpPr>
        <p:spPr>
          <a:xfrm>
            <a:off x="386954" y="958785"/>
            <a:ext cx="9246566" cy="1636788"/>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355600" indent="-355600">
              <a:defRPr/>
            </a:pPr>
            <a:r>
              <a:rPr lang="ja-JP" altLang="en-US" sz="1200" dirty="0">
                <a:solidFill>
                  <a:prstClr val="black"/>
                </a:solidFill>
                <a:latin typeface="HGPｺﾞｼｯｸM" pitchFamily="50" charset="-128"/>
                <a:ea typeface="HGPｺﾞｼｯｸM" pitchFamily="50" charset="-128"/>
              </a:rPr>
              <a:t>■　以下の者のうち、地域生活への移行のための支援が必要と認められる者</a:t>
            </a:r>
          </a:p>
          <a:p>
            <a:pPr marL="355600" indent="-355600">
              <a:defRPr/>
            </a:pPr>
            <a:r>
              <a:rPr lang="ja-JP" altLang="en-US" sz="1200" dirty="0">
                <a:solidFill>
                  <a:prstClr val="black"/>
                </a:solidFill>
                <a:latin typeface="HGPｺﾞｼｯｸM" pitchFamily="50" charset="-128"/>
                <a:ea typeface="HGPｺﾞｼｯｸM" pitchFamily="50" charset="-128"/>
              </a:rPr>
              <a:t>　○　障害者支援施設、療養介護を行う病院、救護施設・更生施設、矯正施設又は更生保護施設に入所している障害者等</a:t>
            </a: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児童福祉施設に入所する</a:t>
            </a:r>
            <a:r>
              <a:rPr lang="en-US" altLang="ja-JP" sz="1200" dirty="0">
                <a:solidFill>
                  <a:prstClr val="black"/>
                </a:solidFill>
                <a:latin typeface="HGPｺﾞｼｯｸM" pitchFamily="50" charset="-128"/>
                <a:ea typeface="HGPｺﾞｼｯｸM" pitchFamily="50" charset="-128"/>
              </a:rPr>
              <a:t>18</a:t>
            </a:r>
            <a:r>
              <a:rPr lang="ja-JP" altLang="en-US" sz="1200" dirty="0">
                <a:solidFill>
                  <a:prstClr val="black"/>
                </a:solidFill>
                <a:latin typeface="HGPｺﾞｼｯｸM" pitchFamily="50" charset="-128"/>
                <a:ea typeface="HGPｺﾞｼｯｸM" pitchFamily="50" charset="-128"/>
              </a:rPr>
              <a:t>歳以上の者、障害者支援施設に入所する</a:t>
            </a:r>
            <a:r>
              <a:rPr lang="en-US" altLang="ja-JP" sz="1200" dirty="0">
                <a:solidFill>
                  <a:prstClr val="black"/>
                </a:solidFill>
                <a:latin typeface="HGPｺﾞｼｯｸM" pitchFamily="50" charset="-128"/>
                <a:ea typeface="HGPｺﾞｼｯｸM" pitchFamily="50" charset="-128"/>
              </a:rPr>
              <a:t>15</a:t>
            </a:r>
            <a:r>
              <a:rPr lang="ja-JP" altLang="en-US" sz="1200" dirty="0">
                <a:solidFill>
                  <a:prstClr val="black"/>
                </a:solidFill>
                <a:latin typeface="HGPｺﾞｼｯｸM" pitchFamily="50" charset="-128"/>
                <a:ea typeface="HGPｺﾞｼｯｸM" pitchFamily="50" charset="-128"/>
              </a:rPr>
              <a:t>歳以上の障害者みなしの者も</a:t>
            </a:r>
            <a:r>
              <a:rPr lang="ja-JP" altLang="en-US" sz="1200" dirty="0" smtClean="0">
                <a:solidFill>
                  <a:prstClr val="black"/>
                </a:solidFill>
                <a:latin typeface="HGPｺﾞｼｯｸM" pitchFamily="50" charset="-128"/>
                <a:ea typeface="HGPｺﾞｼｯｸM" pitchFamily="50" charset="-128"/>
              </a:rPr>
              <a:t>対象</a:t>
            </a:r>
            <a:endParaRPr lang="en-US" altLang="ja-JP" sz="1200" dirty="0">
              <a:solidFill>
                <a:prstClr val="black"/>
              </a:solidFill>
              <a:latin typeface="HGPｺﾞｼｯｸM" pitchFamily="50" charset="-128"/>
              <a:ea typeface="HGPｺﾞｼｯｸM" pitchFamily="50" charset="-128"/>
            </a:endParaRPr>
          </a:p>
          <a:p>
            <a:pPr marL="355600" indent="-355600">
              <a:defRPr/>
            </a:pPr>
            <a:endParaRPr lang="ja-JP" altLang="en-US" sz="500" dirty="0">
              <a:solidFill>
                <a:prstClr val="black"/>
              </a:solidFill>
              <a:latin typeface="HGPｺﾞｼｯｸM" pitchFamily="50" charset="-128"/>
              <a:ea typeface="HGPｺﾞｼｯｸM" pitchFamily="50" charset="-128"/>
            </a:endParaRPr>
          </a:p>
          <a:p>
            <a:pPr marL="355600" indent="-355600">
              <a:defRPr/>
            </a:pPr>
            <a:r>
              <a:rPr lang="ja-JP" altLang="en-US" sz="1200" dirty="0">
                <a:solidFill>
                  <a:prstClr val="black"/>
                </a:solidFill>
                <a:latin typeface="HGPｺﾞｼｯｸM" pitchFamily="50" charset="-128"/>
                <a:ea typeface="HGPｺﾞｼｯｸM" pitchFamily="50" charset="-128"/>
              </a:rPr>
              <a:t>　○　精神科病院（精神科病院以外で精神病室が設けられている病院を含む）に入院している精神障害者</a:t>
            </a: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長期に入院していることから支援の必要性が相対的に高いと見込まれる１年以上の入院者を中心に</a:t>
            </a:r>
            <a:r>
              <a:rPr lang="ja-JP" altLang="en-US" sz="1200" dirty="0" smtClean="0">
                <a:solidFill>
                  <a:prstClr val="black"/>
                </a:solidFill>
                <a:latin typeface="HGPｺﾞｼｯｸM" pitchFamily="50" charset="-128"/>
                <a:ea typeface="HGPｺﾞｼｯｸM" pitchFamily="50" charset="-128"/>
              </a:rPr>
              <a:t>対象</a:t>
            </a:r>
            <a:endParaRPr lang="ja-JP" altLang="en-US" sz="1200" dirty="0">
              <a:solidFill>
                <a:prstClr val="black"/>
              </a:solidFill>
              <a:latin typeface="HGPｺﾞｼｯｸM" pitchFamily="50" charset="-128"/>
              <a:ea typeface="HGPｺﾞｼｯｸM" pitchFamily="50" charset="-128"/>
            </a:endParaRP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en-US" altLang="ja-JP" sz="1200" dirty="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１年未満の入院者は、特に支援が必要な者（措置入院や医療保護入院から退院する者で住居の</a:t>
            </a:r>
            <a:r>
              <a:rPr lang="ja-JP" altLang="en-US" sz="1200" dirty="0" smtClean="0">
                <a:solidFill>
                  <a:prstClr val="black"/>
                </a:solidFill>
                <a:latin typeface="HGPｺﾞｼｯｸM" pitchFamily="50" charset="-128"/>
                <a:ea typeface="HGPｺﾞｼｯｸM" pitchFamily="50" charset="-128"/>
              </a:rPr>
              <a:t>確保などの</a:t>
            </a:r>
            <a:r>
              <a:rPr lang="ja-JP" altLang="en-US" sz="1200" dirty="0">
                <a:solidFill>
                  <a:prstClr val="black"/>
                </a:solidFill>
                <a:latin typeface="HGPｺﾞｼｯｸM" pitchFamily="50" charset="-128"/>
                <a:ea typeface="HGPｺﾞｼｯｸM" pitchFamily="50" charset="-128"/>
              </a:rPr>
              <a:t>支援を必要</a:t>
            </a:r>
            <a:r>
              <a:rPr lang="ja-JP" altLang="en-US" sz="1200" dirty="0" smtClean="0">
                <a:solidFill>
                  <a:prstClr val="black"/>
                </a:solidFill>
                <a:latin typeface="HGPｺﾞｼｯｸM" pitchFamily="50" charset="-128"/>
                <a:ea typeface="HGPｺﾞｼｯｸM" pitchFamily="50" charset="-128"/>
              </a:rPr>
              <a:t>とする</a:t>
            </a:r>
            <a:r>
              <a:rPr lang="ja-JP" altLang="en-US" sz="1200" dirty="0">
                <a:solidFill>
                  <a:prstClr val="black"/>
                </a:solidFill>
                <a:latin typeface="HGPｺﾞｼｯｸM" pitchFamily="50" charset="-128"/>
                <a:ea typeface="HGPｺﾞｼｯｸM" pitchFamily="50" charset="-128"/>
              </a:rPr>
              <a:t>もの</a:t>
            </a:r>
            <a:r>
              <a:rPr lang="ja-JP" altLang="en-US" sz="1200" dirty="0" smtClean="0">
                <a:solidFill>
                  <a:prstClr val="black"/>
                </a:solidFill>
                <a:latin typeface="HGPｺﾞｼｯｸM" pitchFamily="50" charset="-128"/>
                <a:ea typeface="HGPｺﾞｼｯｸM" pitchFamily="50" charset="-128"/>
              </a:rPr>
              <a:t>や</a:t>
            </a:r>
            <a:endParaRPr lang="en-US" altLang="ja-JP" sz="1200" dirty="0" smtClean="0">
              <a:solidFill>
                <a:prstClr val="black"/>
              </a:solidFill>
              <a:latin typeface="HGPｺﾞｼｯｸM" pitchFamily="50" charset="-128"/>
              <a:ea typeface="HGPｺﾞｼｯｸM" pitchFamily="50" charset="-128"/>
            </a:endParaRPr>
          </a:p>
          <a:p>
            <a:pPr marL="355600" indent="-355600">
              <a:defRPr/>
            </a:pPr>
            <a:r>
              <a:rPr lang="en-US" altLang="ja-JP" sz="1200" dirty="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地域</a:t>
            </a:r>
            <a:r>
              <a:rPr lang="ja-JP" altLang="en-US" sz="1200" dirty="0">
                <a:solidFill>
                  <a:prstClr val="black"/>
                </a:solidFill>
                <a:latin typeface="HGPｺﾞｼｯｸM" pitchFamily="50" charset="-128"/>
                <a:ea typeface="HGPｺﾞｼｯｸM" pitchFamily="50" charset="-128"/>
              </a:rPr>
              <a:t>移行支援を行わなければ入院の長期化が見込まれる者など）を</a:t>
            </a:r>
            <a:r>
              <a:rPr lang="ja-JP" altLang="en-US" sz="1200" dirty="0" smtClean="0">
                <a:solidFill>
                  <a:prstClr val="black"/>
                </a:solidFill>
                <a:latin typeface="HGPｺﾞｼｯｸM" pitchFamily="50" charset="-128"/>
                <a:ea typeface="HGPｺﾞｼｯｸM" pitchFamily="50" charset="-128"/>
              </a:rPr>
              <a:t>対象</a:t>
            </a:r>
            <a:endParaRPr lang="ja-JP" altLang="en-US" sz="1200" dirty="0">
              <a:solidFill>
                <a:prstClr val="black"/>
              </a:solidFill>
              <a:latin typeface="HGPｺﾞｼｯｸM" pitchFamily="50" charset="-128"/>
              <a:ea typeface="HGPｺﾞｼｯｸM" pitchFamily="50" charset="-128"/>
            </a:endParaRPr>
          </a:p>
        </p:txBody>
      </p:sp>
      <p:sp>
        <p:nvSpPr>
          <p:cNvPr id="20488" name="Rectangle 4"/>
          <p:cNvSpPr>
            <a:spLocks noChangeArrowheads="1"/>
          </p:cNvSpPr>
          <p:nvPr/>
        </p:nvSpPr>
        <p:spPr bwMode="auto">
          <a:xfrm>
            <a:off x="402194" y="2975050"/>
            <a:ext cx="5586550" cy="792088"/>
          </a:xfrm>
          <a:prstGeom prst="rect">
            <a:avLst/>
          </a:prstGeom>
          <a:solidFill>
            <a:srgbClr val="9EF9FE">
              <a:alpha val="49803"/>
            </a:srgbClr>
          </a:solidFill>
          <a:ln w="3175" algn="ctr">
            <a:solidFill>
              <a:schemeClr val="tx1"/>
            </a:solidFill>
            <a:miter lim="800000"/>
            <a:headEnd/>
            <a:tailEnd/>
          </a:ln>
        </p:spPr>
        <p:txBody>
          <a:bodyPr anchor="ctr"/>
          <a:lstStyle/>
          <a:p>
            <a:pPr marL="85725" indent="-85725"/>
            <a:r>
              <a:rPr lang="ja-JP" altLang="en-US" sz="1200" dirty="0" smtClean="0">
                <a:solidFill>
                  <a:prstClr val="black"/>
                </a:solidFill>
                <a:latin typeface="HGPｺﾞｼｯｸM" pitchFamily="50" charset="-128"/>
                <a:ea typeface="HGPｺﾞｼｯｸM" pitchFamily="50" charset="-128"/>
              </a:rPr>
              <a:t>■　住居</a:t>
            </a:r>
            <a:r>
              <a:rPr lang="ja-JP" altLang="en-US" sz="1200" dirty="0">
                <a:solidFill>
                  <a:prstClr val="black"/>
                </a:solidFill>
                <a:latin typeface="HGPｺﾞｼｯｸM" pitchFamily="50" charset="-128"/>
                <a:ea typeface="HGPｺﾞｼｯｸM" pitchFamily="50" charset="-128"/>
              </a:rPr>
              <a:t>の確保その他の地域における生活に移行するための活動に関する相談</a:t>
            </a:r>
            <a:endParaRPr lang="en-US" altLang="ja-JP" sz="1200" dirty="0">
              <a:solidFill>
                <a:prstClr val="black"/>
              </a:solidFill>
              <a:latin typeface="HGPｺﾞｼｯｸM" pitchFamily="50" charset="-128"/>
              <a:ea typeface="HGPｺﾞｼｯｸM" pitchFamily="50" charset="-128"/>
            </a:endParaRPr>
          </a:p>
          <a:p>
            <a:pPr marL="85725" indent="-85725"/>
            <a:r>
              <a:rPr lang="ja-JP" altLang="en-US" sz="1200" dirty="0" smtClean="0">
                <a:solidFill>
                  <a:prstClr val="black"/>
                </a:solidFill>
                <a:latin typeface="HGPｺﾞｼｯｸM" pitchFamily="50" charset="-128"/>
                <a:ea typeface="HGPｺﾞｼｯｸM" pitchFamily="50" charset="-128"/>
              </a:rPr>
              <a:t>■　地域</a:t>
            </a:r>
            <a:r>
              <a:rPr lang="ja-JP" altLang="en-US" sz="1200" dirty="0">
                <a:solidFill>
                  <a:prstClr val="black"/>
                </a:solidFill>
                <a:latin typeface="HGPｺﾞｼｯｸM" pitchFamily="50" charset="-128"/>
                <a:ea typeface="HGPｺﾞｼｯｸM" pitchFamily="50" charset="-128"/>
              </a:rPr>
              <a:t>移行</a:t>
            </a:r>
            <a:r>
              <a:rPr lang="ja-JP" altLang="en-US" sz="1200" dirty="0" smtClean="0">
                <a:solidFill>
                  <a:prstClr val="black"/>
                </a:solidFill>
                <a:latin typeface="HGPｺﾞｼｯｸM" pitchFamily="50" charset="-128"/>
                <a:ea typeface="HGPｺﾞｼｯｸM" pitchFamily="50" charset="-128"/>
              </a:rPr>
              <a:t>に当たって</a:t>
            </a:r>
            <a:r>
              <a:rPr lang="ja-JP" altLang="en-US" sz="1200" dirty="0">
                <a:solidFill>
                  <a:prstClr val="black"/>
                </a:solidFill>
                <a:latin typeface="HGPｺﾞｼｯｸM" pitchFamily="50" charset="-128"/>
                <a:ea typeface="HGPｺﾞｼｯｸM" pitchFamily="50" charset="-128"/>
              </a:rPr>
              <a:t>の障害福祉サービスの体験的な利用支援</a:t>
            </a:r>
            <a:endParaRPr lang="en-US" altLang="ja-JP" sz="1200" dirty="0">
              <a:solidFill>
                <a:prstClr val="black"/>
              </a:solidFill>
              <a:latin typeface="HGPｺﾞｼｯｸM" pitchFamily="50" charset="-128"/>
              <a:ea typeface="HGPｺﾞｼｯｸM" pitchFamily="50" charset="-128"/>
            </a:endParaRPr>
          </a:p>
          <a:p>
            <a:pPr marL="85725" indent="-85725"/>
            <a:r>
              <a:rPr lang="ja-JP" altLang="en-US" sz="1200" dirty="0" smtClean="0">
                <a:solidFill>
                  <a:prstClr val="black"/>
                </a:solidFill>
                <a:latin typeface="HGPｺﾞｼｯｸM" pitchFamily="50" charset="-128"/>
                <a:ea typeface="HGPｺﾞｼｯｸM" pitchFamily="50" charset="-128"/>
              </a:rPr>
              <a:t>■　地域</a:t>
            </a:r>
            <a:r>
              <a:rPr lang="ja-JP" altLang="en-US" sz="1200" dirty="0">
                <a:solidFill>
                  <a:prstClr val="black"/>
                </a:solidFill>
                <a:latin typeface="HGPｺﾞｼｯｸM" pitchFamily="50" charset="-128"/>
                <a:ea typeface="HGPｺﾞｼｯｸM" pitchFamily="50" charset="-128"/>
              </a:rPr>
              <a:t>移行に当たっての体験的な宿泊支援</a:t>
            </a:r>
          </a:p>
        </p:txBody>
      </p:sp>
      <p:sp>
        <p:nvSpPr>
          <p:cNvPr id="20489" name="Rectangle 4"/>
          <p:cNvSpPr>
            <a:spLocks noChangeArrowheads="1"/>
          </p:cNvSpPr>
          <p:nvPr/>
        </p:nvSpPr>
        <p:spPr bwMode="auto">
          <a:xfrm>
            <a:off x="6179888" y="2975050"/>
            <a:ext cx="3453632" cy="792088"/>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従業者</a:t>
            </a:r>
            <a:endParaRPr lang="en-US" altLang="ja-JP" sz="1200" dirty="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１人</a:t>
            </a:r>
            <a:r>
              <a:rPr lang="ja-JP" altLang="en-US" sz="1200" dirty="0">
                <a:solidFill>
                  <a:prstClr val="black"/>
                </a:solidFill>
                <a:latin typeface="HGPｺﾞｼｯｸM" pitchFamily="50" charset="-128"/>
                <a:ea typeface="HGPｺﾞｼｯｸM" pitchFamily="50" charset="-128"/>
              </a:rPr>
              <a:t>以上は相談支援専門員である</a:t>
            </a:r>
            <a:r>
              <a:rPr lang="ja-JP" altLang="en-US" sz="1200" dirty="0" smtClean="0">
                <a:solidFill>
                  <a:prstClr val="black"/>
                </a:solidFill>
                <a:latin typeface="HGPｺﾞｼｯｸM" pitchFamily="50" charset="-128"/>
                <a:ea typeface="HGPｺﾞｼｯｸM" pitchFamily="50" charset="-128"/>
              </a:rPr>
              <a:t>こと</a:t>
            </a:r>
            <a:endParaRPr lang="en-US" altLang="ja-JP" sz="1200" dirty="0">
              <a:solidFill>
                <a:prstClr val="black"/>
              </a:solidFill>
              <a:latin typeface="HGPｺﾞｼｯｸM" pitchFamily="50" charset="-128"/>
              <a:ea typeface="HGPｺﾞｼｯｸM" pitchFamily="50" charset="-128"/>
            </a:endParaRPr>
          </a:p>
          <a:p>
            <a:endParaRPr lang="ja-JP" altLang="en-US" sz="600" dirty="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管理者</a:t>
            </a:r>
          </a:p>
        </p:txBody>
      </p:sp>
      <p:sp>
        <p:nvSpPr>
          <p:cNvPr id="20490" name="Text Box 2"/>
          <p:cNvSpPr txBox="1">
            <a:spLocks noChangeArrowheads="1"/>
          </p:cNvSpPr>
          <p:nvPr/>
        </p:nvSpPr>
        <p:spPr bwMode="auto">
          <a:xfrm>
            <a:off x="200472" y="3895022"/>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報酬</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rPr>
              <a:t>単価（平成３０年</a:t>
            </a:r>
            <a:r>
              <a:rPr lang="en-US" altLang="ja-JP" sz="1600" b="1" u="sng" dirty="0">
                <a:solidFill>
                  <a:prstClr val="black"/>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prstClr val="black"/>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prstClr val="black"/>
              </a:solidFill>
              <a:latin typeface="ＤＨＰ特太ゴシック体" panose="020B0500000000000000" pitchFamily="50" charset="-128"/>
              <a:ea typeface="ＤＨＰ特太ゴシック体" panose="020B0500000000000000" pitchFamily="50" charset="-128"/>
            </a:endParaRPr>
          </a:p>
        </p:txBody>
      </p:sp>
      <p:graphicFrame>
        <p:nvGraphicFramePr>
          <p:cNvPr id="32" name="表 31"/>
          <p:cNvGraphicFramePr>
            <a:graphicFrameLocks noGrp="1"/>
          </p:cNvGraphicFramePr>
          <p:nvPr>
            <p:extLst/>
          </p:nvPr>
        </p:nvGraphicFramePr>
        <p:xfrm>
          <a:off x="386958" y="4233576"/>
          <a:ext cx="9246569" cy="2003736"/>
        </p:xfrm>
        <a:graphic>
          <a:graphicData uri="http://schemas.openxmlformats.org/drawingml/2006/table">
            <a:tbl>
              <a:tblPr>
                <a:tableStyleId>{F5AB1C69-6EDB-4FF4-983F-18BD219EF322}</a:tableStyleId>
              </a:tblPr>
              <a:tblGrid>
                <a:gridCol w="1613717">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84173">
                  <a:extLst>
                    <a:ext uri="{9D8B030D-6E8A-4147-A177-3AD203B41FA5}">
                      <a16:colId xmlns:a16="http://schemas.microsoft.com/office/drawing/2014/main" val="20002"/>
                    </a:ext>
                  </a:extLst>
                </a:gridCol>
                <a:gridCol w="2088237">
                  <a:extLst>
                    <a:ext uri="{9D8B030D-6E8A-4147-A177-3AD203B41FA5}">
                      <a16:colId xmlns:a16="http://schemas.microsoft.com/office/drawing/2014/main" val="20003"/>
                    </a:ext>
                  </a:extLst>
                </a:gridCol>
                <a:gridCol w="2304258">
                  <a:extLst>
                    <a:ext uri="{9D8B030D-6E8A-4147-A177-3AD203B41FA5}">
                      <a16:colId xmlns:a16="http://schemas.microsoft.com/office/drawing/2014/main" val="20004"/>
                    </a:ext>
                  </a:extLst>
                </a:gridCol>
              </a:tblGrid>
              <a:tr h="285588">
                <a:tc gridSpan="5">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57029">
                <a:tc gridSpan="5">
                  <a:txBody>
                    <a:bodyPr/>
                    <a:lstStyle/>
                    <a:p>
                      <a:pPr>
                        <a:spcBef>
                          <a:spcPts val="0"/>
                        </a:spcBef>
                        <a:defRPr/>
                      </a:pPr>
                      <a:r>
                        <a:rPr lang="ja-JP" altLang="en-US" sz="1100" b="1" dirty="0" smtClean="0">
                          <a:latin typeface="HGPｺﾞｼｯｸM" pitchFamily="50" charset="-128"/>
                          <a:ea typeface="HGPｺﾞｼｯｸM" pitchFamily="50" charset="-128"/>
                        </a:rPr>
                        <a:t> 地域移行支援サービス費 （</a:t>
                      </a:r>
                      <a:r>
                        <a:rPr lang="en-US" altLang="ja-JP" sz="1100" b="1" dirty="0" smtClean="0">
                          <a:latin typeface="HGPｺﾞｼｯｸM" pitchFamily="50" charset="-128"/>
                          <a:ea typeface="HGPｺﾞｼｯｸM" pitchFamily="50" charset="-128"/>
                        </a:rPr>
                        <a:t>Ⅰ</a:t>
                      </a:r>
                      <a:r>
                        <a:rPr lang="ja-JP" altLang="en-US" sz="1100" b="1"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3,044</a:t>
                      </a:r>
                      <a:r>
                        <a:rPr lang="ja-JP" altLang="en-US" sz="1100" dirty="0" smtClean="0">
                          <a:latin typeface="HGPｺﾞｼｯｸM" pitchFamily="50" charset="-128"/>
                          <a:ea typeface="HGPｺﾞｼｯｸM" pitchFamily="50" charset="-128"/>
                        </a:rPr>
                        <a:t>単位／月　　</a:t>
                      </a:r>
                      <a:endParaRPr lang="en-US" altLang="ja-JP" sz="1100" dirty="0" smtClean="0">
                        <a:latin typeface="HGPｺﾞｼｯｸM" pitchFamily="50" charset="-128"/>
                        <a:ea typeface="HGPｺﾞｼｯｸM" pitchFamily="50" charset="-128"/>
                      </a:endParaRPr>
                    </a:p>
                    <a:p>
                      <a:pPr>
                        <a:spcBef>
                          <a:spcPts val="0"/>
                        </a:spcBef>
                        <a:defRPr/>
                      </a:pPr>
                      <a:r>
                        <a:rPr lang="ja-JP" altLang="en-US" sz="400" b="1" dirty="0" smtClean="0">
                          <a:latin typeface="HGPｺﾞｼｯｸM" pitchFamily="50" charset="-128"/>
                          <a:ea typeface="HGPｺﾞｼｯｸM" pitchFamily="50" charset="-128"/>
                        </a:rPr>
                        <a:t>　</a:t>
                      </a:r>
                      <a:endParaRPr lang="en-US" altLang="ja-JP" sz="1100" b="1" dirty="0" smtClean="0">
                        <a:latin typeface="HGPｺﾞｼｯｸM" pitchFamily="50" charset="-128"/>
                        <a:ea typeface="HGPｺﾞｼｯｸM" pitchFamily="50" charset="-128"/>
                      </a:endParaRPr>
                    </a:p>
                    <a:p>
                      <a:pPr>
                        <a:spcBef>
                          <a:spcPts val="0"/>
                        </a:spcBef>
                        <a:defRPr/>
                      </a:pPr>
                      <a:r>
                        <a:rPr lang="ja-JP" altLang="en-US" sz="1100" b="1" dirty="0" smtClean="0">
                          <a:latin typeface="HGPｺﾞｼｯｸM" pitchFamily="50" charset="-128"/>
                          <a:ea typeface="HGPｺﾞｼｯｸM" pitchFamily="50" charset="-128"/>
                        </a:rPr>
                        <a:t> 地域移行支援サービス費 （</a:t>
                      </a:r>
                      <a:r>
                        <a:rPr lang="en-US" altLang="ja-JP" sz="1100" b="1" dirty="0" smtClean="0">
                          <a:latin typeface="HGPｺﾞｼｯｸM" pitchFamily="50" charset="-128"/>
                          <a:ea typeface="HGPｺﾞｼｯｸM" pitchFamily="50" charset="-128"/>
                        </a:rPr>
                        <a:t>Ⅱ</a:t>
                      </a:r>
                      <a:r>
                        <a:rPr lang="ja-JP" altLang="en-US" sz="1100" b="1"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2,336</a:t>
                      </a:r>
                      <a:r>
                        <a:rPr lang="ja-JP" altLang="en-US" sz="1100" dirty="0" smtClean="0">
                          <a:latin typeface="HGPｺﾞｼｯｸM" pitchFamily="50" charset="-128"/>
                          <a:ea typeface="HGPｺﾞｼｯｸM" pitchFamily="50" charset="-128"/>
                        </a:rPr>
                        <a:t>単位／月</a:t>
                      </a:r>
                      <a:endParaRPr lang="en-US" altLang="ja-JP" sz="1100" dirty="0">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a:spcBef>
                          <a:spcPts val="0"/>
                        </a:spcBef>
                        <a:defRPr/>
                      </a:pPr>
                      <a:endParaRPr lang="en-US" altLang="ja-JP" sz="1200" dirty="0">
                        <a:latin typeface="HGPｺﾞｼｯｸM" pitchFamily="50" charset="-128"/>
                        <a:ea typeface="HGPｺﾞｼｯｸM" pitchFamily="50" charset="-128"/>
                      </a:endParaRPr>
                    </a:p>
                  </a:txBody>
                  <a:tcPr marL="99060" marR="9906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85588">
                <a:tc gridSpan="5">
                  <a:txBody>
                    <a:bodyPr/>
                    <a:lstStyle/>
                    <a:p>
                      <a:pPr algn="l"/>
                      <a:r>
                        <a:rPr kumimoji="1" lang="ja-JP" altLang="en-US" sz="1200" dirty="0" smtClean="0">
                          <a:solidFill>
                            <a:schemeClr val="tx1"/>
                          </a:solidFill>
                          <a:ea typeface="ＤＨＰ特太ゴシック体" pitchFamily="2" charset="-128"/>
                        </a:rPr>
                        <a:t>■ 主な加算</a:t>
                      </a:r>
                      <a:endParaRPr kumimoji="1" lang="ja-JP" altLang="en-US" sz="12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798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sng" dirty="0" smtClean="0">
                          <a:solidFill>
                            <a:schemeClr val="tx1"/>
                          </a:solidFill>
                          <a:latin typeface="HGPｺﾞｼｯｸM" pitchFamily="50" charset="-128"/>
                          <a:ea typeface="HGPｺﾞｼｯｸM" pitchFamily="50" charset="-128"/>
                        </a:rPr>
                        <a:t>初回加算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dirty="0" smtClean="0">
                          <a:solidFill>
                            <a:schemeClr val="tx1"/>
                          </a:solidFill>
                          <a:latin typeface="HGPｺﾞｼｯｸM" pitchFamily="50" charset="-128"/>
                          <a:ea typeface="HGPｺﾞｼｯｸM" pitchFamily="50" charset="-128"/>
                        </a:rPr>
                        <a:t>　地域移行支援の利用を開始した月に加算　</a:t>
                      </a:r>
                      <a:endParaRPr kumimoji="1" lang="en-US" altLang="ja-JP" sz="1100" b="0" i="0" u="none"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500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p>
                      <a:endParaRPr kumimoji="1" lang="en-US" altLang="ja-JP" sz="1100" b="0" i="0" u="none" dirty="0" smtClean="0">
                        <a:solidFill>
                          <a:schemeClr val="tx1"/>
                        </a:solidFill>
                        <a:latin typeface="HGPｺﾞｼｯｸM" pitchFamily="50" charset="-128"/>
                        <a:ea typeface="HGPｺﾞｼｯｸM" pitchFamily="50" charset="-128"/>
                      </a:endParaRPr>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tx1"/>
                          </a:solidFill>
                          <a:latin typeface="HGPｺﾞｼｯｸM" pitchFamily="50" charset="-128"/>
                          <a:ea typeface="HGPｺﾞｼｯｸM" pitchFamily="50" charset="-128"/>
                        </a:rPr>
                        <a:t>集中支援加算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月６日以上面接・同行による支援を行った場合　　　　　</a:t>
                      </a:r>
                      <a:endParaRPr kumimoji="1" lang="en-US" altLang="ja-JP" sz="1100" b="0" i="0" u="none" dirty="0" smtClean="0">
                        <a:solidFill>
                          <a:schemeClr val="tx1"/>
                        </a:solidFill>
                        <a:latin typeface="HGPｺﾞｼｯｸM" pitchFamily="50" charset="-128"/>
                        <a:ea typeface="HGPｺﾞｼｯｸM" pitchFamily="50" charset="-128"/>
                      </a:endParaRPr>
                    </a:p>
                    <a:p>
                      <a:pPr algn="r"/>
                      <a:r>
                        <a:rPr kumimoji="1" lang="en-US" altLang="ja-JP" sz="1100" b="0" i="0" u="none" dirty="0" smtClean="0">
                          <a:solidFill>
                            <a:schemeClr val="tx1"/>
                          </a:solidFill>
                          <a:latin typeface="HGPｺﾞｼｯｸM" pitchFamily="50" charset="-128"/>
                          <a:ea typeface="HGPｺﾞｼｯｸM" pitchFamily="50" charset="-128"/>
                        </a:rPr>
                        <a:t>500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i="0" u="sng" dirty="0" smtClean="0">
                          <a:solidFill>
                            <a:schemeClr val="tx1"/>
                          </a:solidFill>
                          <a:latin typeface="HGPｺﾞｼｯｸM" pitchFamily="50" charset="-128"/>
                          <a:ea typeface="HGPｺﾞｼｯｸM" pitchFamily="50" charset="-128"/>
                        </a:rPr>
                        <a:t>退院・退所月加算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退院・退所する月に加算　　</a:t>
                      </a:r>
                      <a:endParaRPr kumimoji="1" lang="en-US" altLang="ja-JP" sz="1100" b="0" i="0" u="none" dirty="0" smtClean="0">
                        <a:solidFill>
                          <a:schemeClr val="tx1"/>
                        </a:solidFill>
                        <a:latin typeface="HGPｺﾞｼｯｸM" pitchFamily="50" charset="-128"/>
                        <a:ea typeface="HGPｺﾞｼｯｸM" pitchFamily="50" charset="-128"/>
                      </a:endParaRPr>
                    </a:p>
                    <a:p>
                      <a:pPr algn="r"/>
                      <a:r>
                        <a:rPr kumimoji="1" lang="ja-JP" altLang="en-US" sz="11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2,700</a:t>
                      </a:r>
                      <a:r>
                        <a:rPr kumimoji="1" lang="ja-JP" altLang="en-US" sz="1100" b="0" i="0" u="none" dirty="0" smtClean="0">
                          <a:solidFill>
                            <a:schemeClr val="tx1"/>
                          </a:solidFill>
                          <a:latin typeface="HGPｺﾞｼｯｸM" pitchFamily="50" charset="-128"/>
                          <a:ea typeface="HGPｺﾞｼｯｸM" pitchFamily="50" charset="-128"/>
                        </a:rPr>
                        <a:t>単位</a:t>
                      </a:r>
                    </a:p>
                    <a:p>
                      <a:endParaRPr lang="ja-JP" altLang="en-US" sz="1600" dirty="0"/>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i="0" u="sng" dirty="0" smtClean="0">
                          <a:solidFill>
                            <a:schemeClr val="tx1"/>
                          </a:solidFill>
                          <a:latin typeface="HGPｺﾞｼｯｸM" pitchFamily="50" charset="-128"/>
                          <a:ea typeface="HGPｺﾞｼｯｸM" pitchFamily="50" charset="-128"/>
                        </a:rPr>
                        <a:t>障害福祉ｻｰﾋﾞｽの体験利用加算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障害福祉ｻｰﾋﾞｽの体験的な利用支援を行った場合</a:t>
                      </a:r>
                    </a:p>
                    <a:p>
                      <a:r>
                        <a:rPr kumimoji="1" lang="ja-JP" altLang="en-US" sz="1100" b="0" i="0" u="none" dirty="0" smtClean="0">
                          <a:solidFill>
                            <a:schemeClr val="tx1"/>
                          </a:solidFill>
                          <a:latin typeface="HGPｺﾞｼｯｸM" pitchFamily="50" charset="-128"/>
                          <a:ea typeface="HGPｺﾞｼｯｸM" pitchFamily="50" charset="-128"/>
                        </a:rPr>
                        <a:t>　　　  開始日～</a:t>
                      </a:r>
                      <a:r>
                        <a:rPr kumimoji="1" lang="en-US" altLang="ja-JP" sz="1100" b="0" i="0" u="none" dirty="0" smtClean="0">
                          <a:solidFill>
                            <a:schemeClr val="tx1"/>
                          </a:solidFill>
                          <a:latin typeface="HGPｺﾞｼｯｸM" pitchFamily="50" charset="-128"/>
                          <a:ea typeface="HGPｺﾞｼｯｸM" pitchFamily="50" charset="-128"/>
                        </a:rPr>
                        <a:t>5</a:t>
                      </a:r>
                      <a:r>
                        <a:rPr kumimoji="1" lang="ja-JP" altLang="en-US" sz="1100" b="0" i="0" u="none" dirty="0" smtClean="0">
                          <a:solidFill>
                            <a:schemeClr val="tx1"/>
                          </a:solidFill>
                          <a:latin typeface="HGPｺﾞｼｯｸM" pitchFamily="50" charset="-128"/>
                          <a:ea typeface="HGPｺﾞｼｯｸM" pitchFamily="50" charset="-128"/>
                        </a:rPr>
                        <a:t>日目　</a:t>
                      </a:r>
                      <a:r>
                        <a:rPr kumimoji="1" lang="ja-JP" altLang="en-US" sz="12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500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6</a:t>
                      </a:r>
                      <a:r>
                        <a:rPr kumimoji="1" lang="ja-JP" altLang="en-US" sz="1100" b="0" i="0" u="none" dirty="0" smtClean="0">
                          <a:solidFill>
                            <a:schemeClr val="tx1"/>
                          </a:solidFill>
                          <a:latin typeface="HGPｺﾞｼｯｸM" pitchFamily="50" charset="-128"/>
                          <a:ea typeface="HGPｺﾞｼｯｸM" pitchFamily="50" charset="-128"/>
                        </a:rPr>
                        <a:t>日目～</a:t>
                      </a:r>
                      <a:r>
                        <a:rPr kumimoji="1" lang="en-US" altLang="ja-JP" sz="1100" b="0" i="0" u="none" dirty="0" smtClean="0">
                          <a:solidFill>
                            <a:schemeClr val="tx1"/>
                          </a:solidFill>
                          <a:latin typeface="HGPｺﾞｼｯｸM" pitchFamily="50" charset="-128"/>
                          <a:ea typeface="HGPｺﾞｼｯｸM" pitchFamily="50" charset="-128"/>
                        </a:rPr>
                        <a:t>15</a:t>
                      </a:r>
                      <a:r>
                        <a:rPr kumimoji="1" lang="ja-JP" altLang="en-US" sz="1100" b="0" i="0" u="none" dirty="0" smtClean="0">
                          <a:solidFill>
                            <a:schemeClr val="tx1"/>
                          </a:solidFill>
                          <a:latin typeface="HGPｺﾞｼｯｸM" pitchFamily="50" charset="-128"/>
                          <a:ea typeface="HGPｺﾞｼｯｸM" pitchFamily="50" charset="-128"/>
                        </a:rPr>
                        <a:t>日目　</a:t>
                      </a:r>
                      <a:r>
                        <a:rPr kumimoji="1" lang="ja-JP" altLang="en-US" sz="1000" b="0" i="0" u="none" dirty="0" smtClean="0">
                          <a:solidFill>
                            <a:schemeClr val="tx1"/>
                          </a:solidFill>
                          <a:latin typeface="HGPｺﾞｼｯｸM" pitchFamily="50" charset="-128"/>
                          <a:ea typeface="HGPｺﾞｼｯｸM" pitchFamily="50" charset="-128"/>
                        </a:rPr>
                        <a:t>　</a:t>
                      </a:r>
                      <a:r>
                        <a:rPr kumimoji="1" lang="en-US" altLang="ja-JP" sz="1100" b="0" i="0" u="none" dirty="0" smtClean="0">
                          <a:solidFill>
                            <a:schemeClr val="tx1"/>
                          </a:solidFill>
                          <a:latin typeface="HGPｺﾞｼｯｸM" pitchFamily="50" charset="-128"/>
                          <a:ea typeface="HGPｺﾞｼｯｸM" pitchFamily="50" charset="-128"/>
                        </a:rPr>
                        <a:t>250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i="0" u="sng" dirty="0" smtClean="0">
                          <a:solidFill>
                            <a:schemeClr val="tx1"/>
                          </a:solidFill>
                          <a:latin typeface="HGPｺﾞｼｯｸM" pitchFamily="50" charset="-128"/>
                          <a:ea typeface="HGPｺﾞｼｯｸM" pitchFamily="50" charset="-128"/>
                        </a:rPr>
                        <a:t>宿泊体験加算</a:t>
                      </a:r>
                      <a:r>
                        <a:rPr kumimoji="1" lang="ja-JP" altLang="en-US" sz="1100" b="0" i="0" u="none" dirty="0" smtClean="0">
                          <a:solidFill>
                            <a:schemeClr val="tx1"/>
                          </a:solidFill>
                          <a:latin typeface="HGPｺﾞｼｯｸM" pitchFamily="50" charset="-128"/>
                          <a:ea typeface="HGPｺﾞｼｯｸM" pitchFamily="50" charset="-128"/>
                        </a:rPr>
                        <a:t>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一人暮らしに向けた体験的な宿泊支援を行った場合　　            </a:t>
                      </a:r>
                      <a:r>
                        <a:rPr kumimoji="1" lang="en-US" altLang="ja-JP" sz="1100" b="0" i="0" u="none" dirty="0" smtClean="0">
                          <a:solidFill>
                            <a:schemeClr val="tx1"/>
                          </a:solidFill>
                          <a:latin typeface="HGPｺﾞｼｯｸM" pitchFamily="50" charset="-128"/>
                          <a:ea typeface="HGPｺﾞｼｯｸM" pitchFamily="50" charset="-128"/>
                        </a:rPr>
                        <a:t>300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ja-JP" altLang="en-US" sz="1100" b="0" i="0" u="none" dirty="0" smtClean="0">
                          <a:solidFill>
                            <a:schemeClr val="tx1"/>
                          </a:solidFill>
                          <a:latin typeface="HGPｺﾞｼｯｸM" pitchFamily="50" charset="-128"/>
                          <a:ea typeface="HGPｺﾞｼｯｸM" pitchFamily="50" charset="-128"/>
                        </a:rPr>
                        <a:t>　夜間の見守り等の支援を行った場合　　　　　　　　　　　  　    </a:t>
                      </a:r>
                      <a:endParaRPr kumimoji="1" lang="en-US" altLang="ja-JP" sz="1100" b="0" i="0" u="none" dirty="0" smtClean="0">
                        <a:solidFill>
                          <a:schemeClr val="tx1"/>
                        </a:solidFill>
                        <a:latin typeface="HGPｺﾞｼｯｸM" pitchFamily="50" charset="-128"/>
                        <a:ea typeface="HGPｺﾞｼｯｸM" pitchFamily="50" charset="-128"/>
                      </a:endParaRPr>
                    </a:p>
                    <a:p>
                      <a:r>
                        <a:rPr kumimoji="1" lang="en-US" altLang="ja-JP" sz="1100" b="0" i="0" u="none" dirty="0" smtClean="0">
                          <a:solidFill>
                            <a:schemeClr val="tx1"/>
                          </a:solidFill>
                          <a:latin typeface="HGPｺﾞｼｯｸM" pitchFamily="50" charset="-128"/>
                          <a:ea typeface="HGPｺﾞｼｯｸM" pitchFamily="50" charset="-128"/>
                        </a:rPr>
                        <a:t>                                    700</a:t>
                      </a:r>
                      <a:r>
                        <a:rPr kumimoji="1" lang="ja-JP" altLang="en-US" sz="1100" b="0" i="0" u="none" dirty="0" smtClean="0">
                          <a:solidFill>
                            <a:schemeClr val="tx1"/>
                          </a:solidFill>
                          <a:latin typeface="HGPｺﾞｼｯｸM" pitchFamily="50" charset="-128"/>
                          <a:ea typeface="HGPｺﾞｼｯｸM" pitchFamily="50" charset="-128"/>
                        </a:rPr>
                        <a:t>単位</a:t>
                      </a:r>
                      <a:endParaRPr kumimoji="1" lang="en-US" altLang="ja-JP" sz="1100" b="0" i="0" u="none" dirty="0" smtClean="0">
                        <a:solidFill>
                          <a:schemeClr val="tx1"/>
                        </a:solidFill>
                        <a:latin typeface="HGPｺﾞｼｯｸM" pitchFamily="50" charset="-128"/>
                        <a:ea typeface="HGPｺﾞｼｯｸM" pitchFamily="50" charset="-128"/>
                      </a:endParaRPr>
                    </a:p>
                  </a:txBody>
                  <a:tcPr marL="36000" marR="36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0507" name="Text Box 2"/>
          <p:cNvSpPr txBox="1">
            <a:spLocks noChangeArrowheads="1"/>
          </p:cNvSpPr>
          <p:nvPr/>
        </p:nvSpPr>
        <p:spPr bwMode="auto">
          <a:xfrm>
            <a:off x="200472" y="6398775"/>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4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367  </a:t>
            </a:r>
            <a:r>
              <a:rPr lang="ja-JP" altLang="en-US" sz="1400" dirty="0" smtClean="0">
                <a:solidFill>
                  <a:prstClr val="black"/>
                </a:solidFill>
                <a:latin typeface="HGPｺﾞｼｯｸM" pitchFamily="50" charset="-128"/>
                <a:ea typeface="HGPｺﾞｼｯｸM" pitchFamily="50" charset="-128"/>
              </a:rPr>
              <a:t>（</a:t>
            </a:r>
            <a:r>
              <a:rPr lang="ja-JP" altLang="en-US" sz="1400" dirty="0">
                <a:solidFill>
                  <a:prstClr val="black"/>
                </a:solidFill>
                <a:latin typeface="HGPｺﾞｼｯｸM" pitchFamily="50" charset="-128"/>
                <a:ea typeface="HGPｺﾞｼｯｸM" pitchFamily="50" charset="-128"/>
              </a:rPr>
              <a:t>国保連平成</a:t>
            </a:r>
            <a:r>
              <a:rPr lang="en-US" altLang="ja-JP" sz="1400" dirty="0" smtClean="0">
                <a:solidFill>
                  <a:prstClr val="black"/>
                </a:solidFill>
                <a:latin typeface="HGPｺﾞｼｯｸM" pitchFamily="50" charset="-128"/>
                <a:ea typeface="HGPｺﾞｼｯｸM" pitchFamily="50" charset="-128"/>
              </a:rPr>
              <a:t>31</a:t>
            </a:r>
            <a:r>
              <a:rPr lang="ja-JP" altLang="en-US" sz="1400" dirty="0" smtClean="0">
                <a:solidFill>
                  <a:prstClr val="black"/>
                </a:solidFill>
                <a:latin typeface="HGPｺﾞｼｯｸM" pitchFamily="50" charset="-128"/>
                <a:ea typeface="HGPｺﾞｼｯｸM" pitchFamily="50" charset="-128"/>
              </a:rPr>
              <a:t>年</a:t>
            </a:r>
            <a:r>
              <a:rPr lang="en-US" altLang="ja-JP" sz="1400" dirty="0" smtClean="0">
                <a:solidFill>
                  <a:prstClr val="black"/>
                </a:solidFill>
                <a:latin typeface="HGPｺﾞｼｯｸM" pitchFamily="50" charset="-128"/>
                <a:ea typeface="HGPｺﾞｼｯｸM" pitchFamily="50" charset="-128"/>
              </a:rPr>
              <a:t>1</a:t>
            </a:r>
            <a:r>
              <a:rPr lang="ja-JP" altLang="en-US" sz="1400" dirty="0" smtClean="0">
                <a:solidFill>
                  <a:prstClr val="black"/>
                </a:solidFill>
                <a:latin typeface="HGPｺﾞｼｯｸM" pitchFamily="50" charset="-128"/>
                <a:ea typeface="HGPｺﾞｼｯｸM" pitchFamily="50" charset="-128"/>
              </a:rPr>
              <a:t>月</a:t>
            </a:r>
            <a:r>
              <a:rPr lang="ja-JP" altLang="en-US" sz="1400" dirty="0">
                <a:solidFill>
                  <a:prstClr val="black"/>
                </a:solidFill>
                <a:latin typeface="HGPｺﾞｼｯｸM" pitchFamily="50" charset="-128"/>
                <a:ea typeface="HGPｺﾞｼｯｸM" pitchFamily="50" charset="-128"/>
              </a:rPr>
              <a:t>実績）</a:t>
            </a:r>
            <a:endParaRPr lang="en-US" altLang="ja-JP" sz="1400" dirty="0">
              <a:solidFill>
                <a:prstClr val="black"/>
              </a:solidFill>
              <a:latin typeface="HGPｺﾞｼｯｸM" pitchFamily="50" charset="-128"/>
              <a:ea typeface="HGPｺﾞｼｯｸM" pitchFamily="50" charset="-128"/>
            </a:endParaRPr>
          </a:p>
        </p:txBody>
      </p:sp>
      <p:sp>
        <p:nvSpPr>
          <p:cNvPr id="20508" name="Text Box 2"/>
          <p:cNvSpPr txBox="1">
            <a:spLocks noChangeArrowheads="1"/>
          </p:cNvSpPr>
          <p:nvPr/>
        </p:nvSpPr>
        <p:spPr bwMode="auto">
          <a:xfrm>
            <a:off x="4768676" y="6390961"/>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680   </a:t>
            </a:r>
            <a:r>
              <a:rPr lang="ja-JP" altLang="en-US" sz="1400" dirty="0" smtClean="0">
                <a:solidFill>
                  <a:prstClr val="black"/>
                </a:solidFill>
                <a:latin typeface="HGPｺﾞｼｯｸM" pitchFamily="50" charset="-128"/>
                <a:ea typeface="HGPｺﾞｼｯｸM" pitchFamily="50" charset="-128"/>
              </a:rPr>
              <a:t>（</a:t>
            </a:r>
            <a:r>
              <a:rPr lang="ja-JP" altLang="en-US" sz="1400" dirty="0">
                <a:solidFill>
                  <a:prstClr val="black"/>
                </a:solidFill>
                <a:latin typeface="HGPｺﾞｼｯｸM" pitchFamily="50" charset="-128"/>
                <a:ea typeface="HGPｺﾞｼｯｸM" pitchFamily="50" charset="-128"/>
              </a:rPr>
              <a:t>国保連平成</a:t>
            </a:r>
            <a:r>
              <a:rPr lang="en-US" altLang="ja-JP" sz="1400" dirty="0" smtClean="0">
                <a:solidFill>
                  <a:prstClr val="black"/>
                </a:solidFill>
                <a:latin typeface="HGPｺﾞｼｯｸM" pitchFamily="50" charset="-128"/>
                <a:ea typeface="HGPｺﾞｼｯｸM" pitchFamily="50" charset="-128"/>
              </a:rPr>
              <a:t>31</a:t>
            </a:r>
            <a:r>
              <a:rPr lang="ja-JP" altLang="en-US" sz="1400" dirty="0" smtClean="0">
                <a:solidFill>
                  <a:prstClr val="black"/>
                </a:solidFill>
                <a:latin typeface="HGPｺﾞｼｯｸM" pitchFamily="50" charset="-128"/>
                <a:ea typeface="HGPｺﾞｼｯｸM" pitchFamily="50" charset="-128"/>
              </a:rPr>
              <a:t>年</a:t>
            </a:r>
            <a:r>
              <a:rPr lang="en-US" altLang="ja-JP" sz="1400" dirty="0" smtClean="0">
                <a:solidFill>
                  <a:prstClr val="black"/>
                </a:solidFill>
                <a:latin typeface="HGPｺﾞｼｯｸM" pitchFamily="50" charset="-128"/>
                <a:ea typeface="HGPｺﾞｼｯｸM" pitchFamily="50" charset="-128"/>
              </a:rPr>
              <a:t>1</a:t>
            </a:r>
            <a:r>
              <a:rPr lang="ja-JP" altLang="en-US" sz="1400" dirty="0" smtClean="0">
                <a:solidFill>
                  <a:prstClr val="black"/>
                </a:solidFill>
                <a:latin typeface="HGPｺﾞｼｯｸM" pitchFamily="50" charset="-128"/>
                <a:ea typeface="HGPｺﾞｼｯｸM" pitchFamily="50" charset="-128"/>
              </a:rPr>
              <a:t>月</a:t>
            </a:r>
            <a:r>
              <a:rPr lang="ja-JP" altLang="en-US" sz="1400" dirty="0">
                <a:solidFill>
                  <a:prstClr val="black"/>
                </a:solidFill>
                <a:latin typeface="HGPｺﾞｼｯｸM" pitchFamily="50" charset="-128"/>
                <a:ea typeface="HGPｺﾞｼｯｸM" pitchFamily="50" charset="-128"/>
              </a:rPr>
              <a:t>実績）</a:t>
            </a:r>
            <a:endParaRPr lang="en-US" altLang="ja-JP" sz="1400" b="1" u="sng" dirty="0">
              <a:solidFill>
                <a:prstClr val="black"/>
              </a:solidFill>
              <a:ea typeface="ＤＨＰ特太ゴシック体" pitchFamily="2" charset="-128"/>
            </a:endParaRPr>
          </a:p>
        </p:txBody>
      </p:sp>
      <p:sp>
        <p:nvSpPr>
          <p:cNvPr id="4" name="角丸四角形吹き出し 3"/>
          <p:cNvSpPr/>
          <p:nvPr/>
        </p:nvSpPr>
        <p:spPr>
          <a:xfrm>
            <a:off x="3852999" y="4064299"/>
            <a:ext cx="4700401" cy="936104"/>
          </a:xfrm>
          <a:prstGeom prst="wedgeRoundRectCallout">
            <a:avLst>
              <a:gd name="adj1" fmla="val -55343"/>
              <a:gd name="adj2" fmla="val 13659"/>
              <a:gd name="adj3" fmla="val 16667"/>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fontAlgn="base">
              <a:spcBef>
                <a:spcPct val="0"/>
              </a:spcBef>
              <a:spcAft>
                <a:spcPct val="0"/>
              </a:spcAft>
            </a:pPr>
            <a:r>
              <a:rPr lang="ja-JP" altLang="en-US" sz="1000" b="1" u="sng" dirty="0">
                <a:solidFill>
                  <a:prstClr val="black"/>
                </a:solidFill>
              </a:rPr>
              <a:t>（</a:t>
            </a:r>
            <a:r>
              <a:rPr lang="en-US" altLang="ja-JP" sz="1000" b="1" u="sng" dirty="0">
                <a:solidFill>
                  <a:prstClr val="black"/>
                </a:solidFill>
              </a:rPr>
              <a:t>Ⅰ</a:t>
            </a:r>
            <a:r>
              <a:rPr lang="ja-JP" altLang="en-US" sz="1000" b="1" u="sng" dirty="0">
                <a:solidFill>
                  <a:prstClr val="black"/>
                </a:solidFill>
              </a:rPr>
              <a:t>）の算定要件</a:t>
            </a:r>
            <a:endParaRPr lang="en-US" altLang="ja-JP" sz="1000" b="1" u="sng" dirty="0">
              <a:solidFill>
                <a:prstClr val="black"/>
              </a:solidFill>
            </a:endParaRPr>
          </a:p>
          <a:p>
            <a:pPr fontAlgn="base">
              <a:spcBef>
                <a:spcPct val="0"/>
              </a:spcBef>
              <a:spcAft>
                <a:spcPct val="0"/>
              </a:spcAft>
            </a:pPr>
            <a:r>
              <a:rPr lang="ja-JP" altLang="en-US" sz="1000" dirty="0">
                <a:solidFill>
                  <a:prstClr val="black"/>
                </a:solidFill>
              </a:rPr>
              <a:t>　</a:t>
            </a:r>
            <a:r>
              <a:rPr lang="ja-JP" altLang="en-US" sz="1000" dirty="0" smtClean="0">
                <a:solidFill>
                  <a:prstClr val="black"/>
                </a:solidFill>
              </a:rPr>
              <a:t>①　社会</a:t>
            </a:r>
            <a:r>
              <a:rPr lang="ja-JP" altLang="en-US" sz="1000" dirty="0">
                <a:solidFill>
                  <a:prstClr val="black"/>
                </a:solidFill>
              </a:rPr>
              <a:t>福祉士又は精神保健福祉士、精神障害者地域移行・地域定着支援　　　</a:t>
            </a:r>
            <a:endParaRPr lang="en-US" altLang="ja-JP" sz="1000" dirty="0">
              <a:solidFill>
                <a:prstClr val="black"/>
              </a:solidFill>
            </a:endParaRPr>
          </a:p>
          <a:p>
            <a:pPr fontAlgn="base">
              <a:spcBef>
                <a:spcPct val="0"/>
              </a:spcBef>
              <a:spcAft>
                <a:spcPct val="0"/>
              </a:spcAft>
            </a:pPr>
            <a:r>
              <a:rPr lang="ja-JP" altLang="en-US" sz="1000" dirty="0">
                <a:solidFill>
                  <a:prstClr val="black"/>
                </a:solidFill>
              </a:rPr>
              <a:t>　　関係者研修の修了者である相談支援専門員を１人以上配置していること。</a:t>
            </a:r>
            <a:endParaRPr lang="en-US" altLang="ja-JP" sz="1000" dirty="0">
              <a:solidFill>
                <a:prstClr val="black"/>
              </a:solidFill>
            </a:endParaRPr>
          </a:p>
          <a:p>
            <a:pPr fontAlgn="base">
              <a:spcBef>
                <a:spcPct val="0"/>
              </a:spcBef>
              <a:spcAft>
                <a:spcPct val="0"/>
              </a:spcAft>
            </a:pPr>
            <a:r>
              <a:rPr lang="ja-JP" altLang="en-US" sz="1000" dirty="0">
                <a:solidFill>
                  <a:prstClr val="black"/>
                </a:solidFill>
              </a:rPr>
              <a:t>　</a:t>
            </a:r>
            <a:r>
              <a:rPr lang="ja-JP" altLang="en-US" sz="1000" dirty="0" smtClean="0">
                <a:solidFill>
                  <a:prstClr val="black"/>
                </a:solidFill>
              </a:rPr>
              <a:t>②　前年度</a:t>
            </a:r>
            <a:r>
              <a:rPr lang="ja-JP" altLang="en-US" sz="1000" dirty="0">
                <a:solidFill>
                  <a:prstClr val="black"/>
                </a:solidFill>
              </a:rPr>
              <a:t>に地域移行した利用者が１人以上であること。</a:t>
            </a:r>
            <a:endParaRPr lang="en-US" altLang="ja-JP" sz="1000" dirty="0">
              <a:solidFill>
                <a:prstClr val="black"/>
              </a:solidFill>
            </a:endParaRPr>
          </a:p>
          <a:p>
            <a:pPr fontAlgn="base">
              <a:spcBef>
                <a:spcPct val="0"/>
              </a:spcBef>
              <a:spcAft>
                <a:spcPct val="0"/>
              </a:spcAft>
            </a:pPr>
            <a:r>
              <a:rPr lang="ja-JP" altLang="en-US" sz="1000" dirty="0">
                <a:solidFill>
                  <a:prstClr val="black"/>
                </a:solidFill>
              </a:rPr>
              <a:t>　</a:t>
            </a:r>
            <a:r>
              <a:rPr lang="ja-JP" altLang="en-US" sz="1000" dirty="0" smtClean="0">
                <a:solidFill>
                  <a:prstClr val="black"/>
                </a:solidFill>
              </a:rPr>
              <a:t>③　障害者</a:t>
            </a:r>
            <a:r>
              <a:rPr lang="ja-JP" altLang="en-US" sz="1000" dirty="0">
                <a:solidFill>
                  <a:prstClr val="black"/>
                </a:solidFill>
              </a:rPr>
              <a:t>支援施設又は精神科病院等と緊密な連携が確保されていること。</a:t>
            </a:r>
            <a:endParaRPr lang="en-US" altLang="ja-JP" sz="1000" dirty="0">
              <a:solidFill>
                <a:prstClr val="black"/>
              </a:solidFill>
            </a:endParaRPr>
          </a:p>
        </p:txBody>
      </p:sp>
      <p:sp>
        <p:nvSpPr>
          <p:cNvPr id="20" name="正方形/長方形 19"/>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地域</a:t>
            </a:r>
            <a:r>
              <a:rPr lang="ja-JP" altLang="en-US" sz="2400" b="1" dirty="0" smtClean="0">
                <a:solidFill>
                  <a:schemeClr val="tx1"/>
                </a:solidFill>
              </a:rPr>
              <a:t>移行支援</a:t>
            </a:r>
            <a:endParaRPr kumimoji="1" lang="ja-JP" altLang="en-US" sz="2400" b="1" dirty="0">
              <a:solidFill>
                <a:schemeClr val="tx1"/>
              </a:solidFill>
            </a:endParaRPr>
          </a:p>
        </p:txBody>
      </p:sp>
      <p:grpSp>
        <p:nvGrpSpPr>
          <p:cNvPr id="21" name="グループ化 10"/>
          <p:cNvGrpSpPr>
            <a:grpSpLocks/>
          </p:cNvGrpSpPr>
          <p:nvPr/>
        </p:nvGrpSpPr>
        <p:grpSpPr bwMode="auto">
          <a:xfrm>
            <a:off x="-15553" y="376232"/>
            <a:ext cx="9972000" cy="79114"/>
            <a:chOff x="0" y="188640"/>
            <a:chExt cx="9144000" cy="72008"/>
          </a:xfrm>
        </p:grpSpPr>
        <p:cxnSp>
          <p:nvCxnSpPr>
            <p:cNvPr id="22" name="直線コネクタ 21"/>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117</a:t>
            </a:fld>
            <a:endParaRPr lang="en-US" altLang="ja-JP" dirty="0"/>
          </a:p>
        </p:txBody>
      </p:sp>
    </p:spTree>
    <p:extLst>
      <p:ext uri="{BB962C8B-B14F-4D97-AF65-F5344CB8AC3E}">
        <p14:creationId xmlns:p14="http://schemas.microsoft.com/office/powerpoint/2010/main" val="113399900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rot="5400000">
            <a:off x="6742377" y="5658379"/>
            <a:ext cx="431800" cy="233892"/>
          </a:xfrm>
          <a:prstGeom prst="rect">
            <a:avLst/>
          </a:prstGeom>
          <a:noFill/>
          <a:ln w="9525">
            <a:noFill/>
            <a:miter lim="800000"/>
            <a:headEnd/>
            <a:tailEnd/>
          </a:ln>
        </p:spPr>
        <p:txBody>
          <a:bodyPr wrap="none" anchor="ctr"/>
          <a:lstStyle/>
          <a:p>
            <a:pPr algn="ctr"/>
            <a:r>
              <a:rPr lang="ja-JP" altLang="en-US" sz="1000" dirty="0">
                <a:solidFill>
                  <a:prstClr val="black"/>
                </a:solidFill>
              </a:rPr>
              <a:t>～</a:t>
            </a:r>
          </a:p>
        </p:txBody>
      </p:sp>
      <p:sp>
        <p:nvSpPr>
          <p:cNvPr id="20484" name="Text Box 2"/>
          <p:cNvSpPr txBox="1">
            <a:spLocks noChangeArrowheads="1"/>
          </p:cNvSpPr>
          <p:nvPr/>
        </p:nvSpPr>
        <p:spPr bwMode="auto">
          <a:xfrm>
            <a:off x="200472" y="662019"/>
            <a:ext cx="1625204" cy="338137"/>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対象者</a:t>
            </a:r>
            <a:endParaRPr lang="en-US" altLang="ja-JP" sz="1600" b="1" u="sng" dirty="0">
              <a:solidFill>
                <a:prstClr val="black"/>
              </a:solidFill>
              <a:ea typeface="ＤＨＰ特太ゴシック体" pitchFamily="2" charset="-128"/>
            </a:endParaRPr>
          </a:p>
        </p:txBody>
      </p:sp>
      <p:sp>
        <p:nvSpPr>
          <p:cNvPr id="20485" name="Text Box 2"/>
          <p:cNvSpPr txBox="1">
            <a:spLocks noChangeArrowheads="1"/>
          </p:cNvSpPr>
          <p:nvPr/>
        </p:nvSpPr>
        <p:spPr bwMode="auto">
          <a:xfrm>
            <a:off x="200472" y="2336177"/>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サービス内容</a:t>
            </a:r>
            <a:endParaRPr lang="en-US" altLang="ja-JP" sz="1600" b="1" u="sng" dirty="0">
              <a:solidFill>
                <a:prstClr val="black"/>
              </a:solidFill>
              <a:ea typeface="ＤＨＰ特太ゴシック体" pitchFamily="2" charset="-128"/>
            </a:endParaRPr>
          </a:p>
        </p:txBody>
      </p:sp>
      <p:sp>
        <p:nvSpPr>
          <p:cNvPr id="20486" name="Text Box 2"/>
          <p:cNvSpPr txBox="1">
            <a:spLocks noChangeArrowheads="1"/>
          </p:cNvSpPr>
          <p:nvPr/>
        </p:nvSpPr>
        <p:spPr bwMode="auto">
          <a:xfrm>
            <a:off x="6235851" y="2336177"/>
            <a:ext cx="2389557" cy="338138"/>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主な人員配置</a:t>
            </a:r>
            <a:endParaRPr lang="en-US" altLang="ja-JP" sz="1600" b="1" u="sng" dirty="0">
              <a:solidFill>
                <a:prstClr val="black"/>
              </a:solidFill>
              <a:ea typeface="ＤＨＰ特太ゴシック体" pitchFamily="2" charset="-128"/>
            </a:endParaRPr>
          </a:p>
        </p:txBody>
      </p:sp>
      <p:sp>
        <p:nvSpPr>
          <p:cNvPr id="27" name="正方形/長方形 26"/>
          <p:cNvSpPr/>
          <p:nvPr/>
        </p:nvSpPr>
        <p:spPr>
          <a:xfrm>
            <a:off x="386954" y="1000130"/>
            <a:ext cx="9174558" cy="1204739"/>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marL="355600" indent="-355600">
              <a:defRPr/>
            </a:pPr>
            <a:r>
              <a:rPr lang="ja-JP" altLang="en-US" sz="1200" dirty="0" smtClean="0">
                <a:solidFill>
                  <a:prstClr val="black"/>
                </a:solidFill>
                <a:latin typeface="HGPｺﾞｼｯｸM" pitchFamily="50" charset="-128"/>
                <a:ea typeface="HGPｺﾞｼｯｸM" pitchFamily="50" charset="-128"/>
              </a:rPr>
              <a:t>■　以下</a:t>
            </a:r>
            <a:r>
              <a:rPr lang="ja-JP" altLang="en-US" sz="1200" dirty="0">
                <a:solidFill>
                  <a:prstClr val="black"/>
                </a:solidFill>
                <a:latin typeface="HGPｺﾞｼｯｸM" pitchFamily="50" charset="-128"/>
                <a:ea typeface="HGPｺﾞｼｯｸM" pitchFamily="50" charset="-128"/>
              </a:rPr>
              <a:t>の者のうち、地域生活を継続していくための常時の連絡体制の確保による緊急時等の支援体制が必要と見込まれる</a:t>
            </a:r>
            <a:r>
              <a:rPr lang="ja-JP" altLang="en-US" sz="1200" dirty="0" smtClean="0">
                <a:solidFill>
                  <a:prstClr val="black"/>
                </a:solidFill>
                <a:latin typeface="HGPｺﾞｼｯｸM" pitchFamily="50" charset="-128"/>
                <a:ea typeface="HGPｺﾞｼｯｸM" pitchFamily="50" charset="-128"/>
              </a:rPr>
              <a:t>者</a:t>
            </a:r>
            <a:endParaRPr lang="ja-JP" altLang="en-US" sz="1200" dirty="0">
              <a:solidFill>
                <a:prstClr val="black"/>
              </a:solidFill>
              <a:latin typeface="HGPｺﾞｼｯｸM" pitchFamily="50" charset="-128"/>
              <a:ea typeface="HGPｺﾞｼｯｸM" pitchFamily="50" charset="-128"/>
            </a:endParaRP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居宅において単身で生活する障害者</a:t>
            </a:r>
            <a:endParaRPr lang="en-US" altLang="ja-JP" sz="1200" dirty="0">
              <a:solidFill>
                <a:prstClr val="black"/>
              </a:solidFill>
              <a:latin typeface="HGPｺﾞｼｯｸM" pitchFamily="50" charset="-128"/>
              <a:ea typeface="HGPｺﾞｼｯｸM" pitchFamily="50" charset="-128"/>
            </a:endParaRPr>
          </a:p>
          <a:p>
            <a:pPr marL="355600" indent="-355600">
              <a:defRPr/>
            </a:pPr>
            <a:endParaRPr lang="en-US" altLang="ja-JP" sz="500" dirty="0">
              <a:solidFill>
                <a:prstClr val="black"/>
              </a:solidFill>
              <a:latin typeface="HGPｺﾞｼｯｸM" pitchFamily="50" charset="-128"/>
              <a:ea typeface="HGPｺﾞｼｯｸM" pitchFamily="50" charset="-128"/>
            </a:endParaRPr>
          </a:p>
          <a:p>
            <a:pPr marL="355600" indent="-355600">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居宅において同居している家族等が障害、疾病等のため、緊急時等の支援が見込まれない状況にある障害者</a:t>
            </a:r>
          </a:p>
          <a:p>
            <a:pPr marL="355600" indent="-355600">
              <a:defRPr/>
            </a:pPr>
            <a:r>
              <a:rPr lang="ja-JP" altLang="en-US" sz="1200" dirty="0">
                <a:solidFill>
                  <a:prstClr val="black"/>
                </a:solidFill>
                <a:latin typeface="HGPｺﾞｼｯｸM" pitchFamily="50" charset="-128"/>
                <a:ea typeface="HGPｺﾞｼｯｸM" pitchFamily="50" charset="-128"/>
              </a:rPr>
              <a:t>　　　　</a:t>
            </a:r>
            <a:r>
              <a:rPr lang="en-US" altLang="ja-JP" sz="1200" dirty="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施設</a:t>
            </a:r>
            <a:r>
              <a:rPr lang="ja-JP" altLang="en-US" sz="1200" dirty="0">
                <a:solidFill>
                  <a:prstClr val="black"/>
                </a:solidFill>
                <a:latin typeface="HGPｺﾞｼｯｸM" pitchFamily="50" charset="-128"/>
                <a:ea typeface="HGPｺﾞｼｯｸM" pitchFamily="50" charset="-128"/>
              </a:rPr>
              <a:t>・病院からの退所・退院、家族との同居から一人暮らしに移行した者、地域生活が不安定な者も含む。</a:t>
            </a:r>
          </a:p>
          <a:p>
            <a:pPr marL="355600" indent="-355600">
              <a:defRPr/>
            </a:pPr>
            <a:r>
              <a:rPr lang="ja-JP" altLang="en-US" sz="1200" dirty="0">
                <a:solidFill>
                  <a:prstClr val="black"/>
                </a:solidFill>
                <a:latin typeface="HGPｺﾞｼｯｸM" pitchFamily="50" charset="-128"/>
                <a:ea typeface="HGPｺﾞｼｯｸM" pitchFamily="50" charset="-128"/>
              </a:rPr>
              <a:t>　　　　</a:t>
            </a:r>
            <a:r>
              <a:rPr lang="en-US" altLang="ja-JP" sz="1200" dirty="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グループホーム、宿泊型自立訓練の入居者については</a:t>
            </a:r>
            <a:r>
              <a:rPr lang="ja-JP" altLang="en-US" sz="1200" dirty="0" smtClean="0">
                <a:solidFill>
                  <a:prstClr val="black"/>
                </a:solidFill>
                <a:latin typeface="HGPｺﾞｼｯｸM" pitchFamily="50" charset="-128"/>
                <a:ea typeface="HGPｺﾞｼｯｸM" pitchFamily="50" charset="-128"/>
              </a:rPr>
              <a:t>対象外</a:t>
            </a:r>
            <a:endParaRPr lang="ja-JP" altLang="en-US" sz="1200" dirty="0">
              <a:solidFill>
                <a:prstClr val="black"/>
              </a:solidFill>
              <a:latin typeface="HGPｺﾞｼｯｸM" pitchFamily="50" charset="-128"/>
              <a:ea typeface="HGPｺﾞｼｯｸM" pitchFamily="50" charset="-128"/>
            </a:endParaRPr>
          </a:p>
        </p:txBody>
      </p:sp>
      <p:sp>
        <p:nvSpPr>
          <p:cNvPr id="20488" name="Rectangle 4"/>
          <p:cNvSpPr>
            <a:spLocks noChangeArrowheads="1"/>
          </p:cNvSpPr>
          <p:nvPr/>
        </p:nvSpPr>
        <p:spPr bwMode="auto">
          <a:xfrm>
            <a:off x="400247" y="2696122"/>
            <a:ext cx="5673798" cy="929828"/>
          </a:xfrm>
          <a:prstGeom prst="rect">
            <a:avLst/>
          </a:prstGeom>
          <a:solidFill>
            <a:srgbClr val="9EF9FE">
              <a:alpha val="49412"/>
            </a:srgbClr>
          </a:solidFill>
          <a:ln w="3175" algn="ctr">
            <a:solidFill>
              <a:schemeClr val="tx1"/>
            </a:solidFill>
            <a:miter lim="800000"/>
            <a:headEnd/>
            <a:tailEnd/>
          </a:ln>
        </p:spPr>
        <p:txBody>
          <a:bodyPr anchor="ctr"/>
          <a:lstStyle/>
          <a:p>
            <a:pPr marL="85725" indent="-85725"/>
            <a:r>
              <a:rPr lang="ja-JP" altLang="en-US" sz="1200" dirty="0" smtClean="0">
                <a:solidFill>
                  <a:prstClr val="black"/>
                </a:solidFill>
                <a:latin typeface="HGPｺﾞｼｯｸM" pitchFamily="50" charset="-128"/>
                <a:ea typeface="HGPｺﾞｼｯｸM" pitchFamily="50" charset="-128"/>
              </a:rPr>
              <a:t>■　常時</a:t>
            </a:r>
            <a:r>
              <a:rPr lang="ja-JP" altLang="en-US" sz="1200" dirty="0">
                <a:solidFill>
                  <a:prstClr val="black"/>
                </a:solidFill>
                <a:latin typeface="HGPｺﾞｼｯｸM" pitchFamily="50" charset="-128"/>
                <a:ea typeface="HGPｺﾞｼｯｸM" pitchFamily="50" charset="-128"/>
              </a:rPr>
              <a:t>の連絡体制を確保し、適宜居宅への訪問等を行い利用者の状況を把握</a:t>
            </a:r>
            <a:endParaRPr lang="en-US" altLang="ja-JP" sz="1200" dirty="0">
              <a:solidFill>
                <a:prstClr val="black"/>
              </a:solidFill>
              <a:latin typeface="HGPｺﾞｼｯｸM" pitchFamily="50" charset="-128"/>
              <a:ea typeface="HGPｺﾞｼｯｸM" pitchFamily="50" charset="-128"/>
            </a:endParaRPr>
          </a:p>
          <a:p>
            <a:pPr marL="85725" indent="-85725"/>
            <a:r>
              <a:rPr lang="ja-JP" altLang="en-US" sz="1200" dirty="0" smtClean="0">
                <a:solidFill>
                  <a:prstClr val="black"/>
                </a:solidFill>
                <a:latin typeface="HGPｺﾞｼｯｸM" pitchFamily="50" charset="-128"/>
                <a:ea typeface="HGPｺﾞｼｯｸM" pitchFamily="50" charset="-128"/>
              </a:rPr>
              <a:t>■　障害</a:t>
            </a:r>
            <a:r>
              <a:rPr lang="ja-JP" altLang="en-US" sz="1200" dirty="0">
                <a:solidFill>
                  <a:prstClr val="black"/>
                </a:solidFill>
                <a:latin typeface="HGPｺﾞｼｯｸM" pitchFamily="50" charset="-128"/>
                <a:ea typeface="HGPｺﾞｼｯｸM" pitchFamily="50" charset="-128"/>
              </a:rPr>
              <a:t>の特性に起因して生じた緊急の事態における相談等の支援</a:t>
            </a:r>
            <a:endParaRPr lang="en-US" altLang="ja-JP" sz="1200" dirty="0">
              <a:solidFill>
                <a:prstClr val="black"/>
              </a:solidFill>
              <a:latin typeface="HGPｺﾞｼｯｸM" pitchFamily="50" charset="-128"/>
              <a:ea typeface="HGPｺﾞｼｯｸM" pitchFamily="50" charset="-128"/>
            </a:endParaRPr>
          </a:p>
          <a:p>
            <a:pPr marL="85725" indent="-85725"/>
            <a:r>
              <a:rPr lang="ja-JP" altLang="en-US" sz="1200" dirty="0" smtClean="0">
                <a:solidFill>
                  <a:prstClr val="black"/>
                </a:solidFill>
                <a:latin typeface="HGPｺﾞｼｯｸM" pitchFamily="50" charset="-128"/>
                <a:ea typeface="HGPｺﾞｼｯｸM" pitchFamily="50" charset="-128"/>
              </a:rPr>
              <a:t>■　関係</a:t>
            </a:r>
            <a:r>
              <a:rPr lang="ja-JP" altLang="en-US" sz="1200" dirty="0">
                <a:solidFill>
                  <a:prstClr val="black"/>
                </a:solidFill>
                <a:latin typeface="HGPｺﾞｼｯｸM" pitchFamily="50" charset="-128"/>
                <a:ea typeface="HGPｺﾞｼｯｸM" pitchFamily="50" charset="-128"/>
              </a:rPr>
              <a:t>機関との連絡調整や一時的な滞在による支援</a:t>
            </a:r>
          </a:p>
        </p:txBody>
      </p:sp>
      <p:sp>
        <p:nvSpPr>
          <p:cNvPr id="20489" name="Rectangle 4"/>
          <p:cNvSpPr>
            <a:spLocks noChangeArrowheads="1"/>
          </p:cNvSpPr>
          <p:nvPr/>
        </p:nvSpPr>
        <p:spPr bwMode="auto">
          <a:xfrm>
            <a:off x="6393161" y="2696122"/>
            <a:ext cx="3168358" cy="929828"/>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prstClr val="black"/>
                </a:solidFill>
                <a:latin typeface="HGPｺﾞｼｯｸM" pitchFamily="50" charset="-128"/>
                <a:ea typeface="HGPｺﾞｼｯｸM" pitchFamily="50" charset="-128"/>
              </a:rPr>
              <a:t>■　従業者</a:t>
            </a:r>
            <a:endParaRPr lang="en-US" altLang="ja-JP" sz="1200" dirty="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　１人</a:t>
            </a:r>
            <a:r>
              <a:rPr lang="ja-JP" altLang="en-US" sz="1200" dirty="0">
                <a:solidFill>
                  <a:prstClr val="black"/>
                </a:solidFill>
                <a:latin typeface="HGPｺﾞｼｯｸM" pitchFamily="50" charset="-128"/>
                <a:ea typeface="HGPｺﾞｼｯｸM" pitchFamily="50" charset="-128"/>
              </a:rPr>
              <a:t>以上は相談支援専門員である</a:t>
            </a:r>
            <a:r>
              <a:rPr lang="ja-JP" altLang="en-US" sz="1200" dirty="0" smtClean="0">
                <a:solidFill>
                  <a:prstClr val="black"/>
                </a:solidFill>
                <a:latin typeface="HGPｺﾞｼｯｸM" pitchFamily="50" charset="-128"/>
                <a:ea typeface="HGPｺﾞｼｯｸM" pitchFamily="50" charset="-128"/>
              </a:rPr>
              <a:t>こと</a:t>
            </a:r>
            <a:endParaRPr lang="en-US" altLang="ja-JP" sz="1200" dirty="0">
              <a:solidFill>
                <a:prstClr val="black"/>
              </a:solidFill>
              <a:latin typeface="HGPｺﾞｼｯｸM" pitchFamily="50" charset="-128"/>
              <a:ea typeface="HGPｺﾞｼｯｸM" pitchFamily="50" charset="-128"/>
            </a:endParaRPr>
          </a:p>
          <a:p>
            <a:endParaRPr lang="ja-JP" altLang="en-US" sz="600" dirty="0">
              <a:solidFill>
                <a:prstClr val="black"/>
              </a:solidFill>
              <a:latin typeface="HGPｺﾞｼｯｸM" pitchFamily="50" charset="-128"/>
              <a:ea typeface="HGPｺﾞｼｯｸM" pitchFamily="50" charset="-128"/>
            </a:endParaRPr>
          </a:p>
          <a:p>
            <a:r>
              <a:rPr lang="ja-JP" altLang="en-US" sz="1200" dirty="0">
                <a:solidFill>
                  <a:prstClr val="black"/>
                </a:solidFill>
                <a:latin typeface="HGPｺﾞｼｯｸM" pitchFamily="50" charset="-128"/>
                <a:ea typeface="HGPｺﾞｼｯｸM" pitchFamily="50" charset="-128"/>
              </a:rPr>
              <a:t>■　管理者</a:t>
            </a:r>
          </a:p>
        </p:txBody>
      </p:sp>
      <p:sp>
        <p:nvSpPr>
          <p:cNvPr id="20490" name="Text Box 2"/>
          <p:cNvSpPr txBox="1">
            <a:spLocks noChangeArrowheads="1"/>
          </p:cNvSpPr>
          <p:nvPr/>
        </p:nvSpPr>
        <p:spPr bwMode="auto">
          <a:xfrm>
            <a:off x="200472" y="3817491"/>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報酬単価（</a:t>
            </a:r>
            <a:r>
              <a:rPr lang="ja-JP" altLang="en-US" sz="1600" b="1" u="sng" dirty="0" smtClean="0">
                <a:solidFill>
                  <a:prstClr val="black"/>
                </a:solidFill>
                <a:ea typeface="ＤＨＰ特太ゴシック体" pitchFamily="2" charset="-128"/>
              </a:rPr>
              <a:t>平成</a:t>
            </a:r>
            <a:r>
              <a:rPr lang="en-US" altLang="ja-JP" sz="1600" b="1" u="sng" dirty="0" smtClean="0">
                <a:solidFill>
                  <a:prstClr val="black"/>
                </a:solidFill>
                <a:ea typeface="ＤＨＰ特太ゴシック体" pitchFamily="2" charset="-128"/>
              </a:rPr>
              <a:t>30</a:t>
            </a:r>
            <a:r>
              <a:rPr lang="ja-JP" altLang="en-US" sz="1600" b="1" u="sng" dirty="0" smtClean="0">
                <a:solidFill>
                  <a:prstClr val="black"/>
                </a:solidFill>
                <a:ea typeface="ＤＨＰ特太ゴシック体" pitchFamily="2" charset="-128"/>
              </a:rPr>
              <a:t>年</a:t>
            </a:r>
            <a:r>
              <a:rPr lang="ja-JP" altLang="en-US" sz="1600" b="1" u="sng" dirty="0">
                <a:solidFill>
                  <a:prstClr val="black"/>
                </a:solidFill>
                <a:ea typeface="ＤＨＰ特太ゴシック体" pitchFamily="2" charset="-128"/>
              </a:rPr>
              <a:t>４</a:t>
            </a:r>
            <a:r>
              <a:rPr lang="ja-JP" altLang="en-US" sz="1600" b="1" u="sng" dirty="0" smtClean="0">
                <a:solidFill>
                  <a:prstClr val="black"/>
                </a:solidFill>
                <a:ea typeface="ＤＨＰ特太ゴシック体" pitchFamily="2" charset="-128"/>
              </a:rPr>
              <a:t>月</a:t>
            </a:r>
            <a:r>
              <a:rPr lang="ja-JP" altLang="en-US" sz="1600" b="1" u="sng" dirty="0">
                <a:solidFill>
                  <a:prstClr val="black"/>
                </a:solidFill>
                <a:ea typeface="ＤＨＰ特太ゴシック体" pitchFamily="2" charset="-128"/>
              </a:rPr>
              <a:t>～）</a:t>
            </a:r>
            <a:endParaRPr lang="en-US" altLang="ja-JP" sz="1600" b="1" u="sng" dirty="0">
              <a:solidFill>
                <a:prstClr val="black"/>
              </a:solidFill>
              <a:ea typeface="ＤＨＰ特太ゴシック体" pitchFamily="2" charset="-128"/>
            </a:endParaRPr>
          </a:p>
        </p:txBody>
      </p:sp>
      <p:graphicFrame>
        <p:nvGraphicFramePr>
          <p:cNvPr id="32" name="表 31"/>
          <p:cNvGraphicFramePr>
            <a:graphicFrameLocks noGrp="1"/>
          </p:cNvGraphicFramePr>
          <p:nvPr>
            <p:extLst/>
          </p:nvPr>
        </p:nvGraphicFramePr>
        <p:xfrm>
          <a:off x="386958" y="4156047"/>
          <a:ext cx="9131915" cy="2049140"/>
        </p:xfrm>
        <a:graphic>
          <a:graphicData uri="http://schemas.openxmlformats.org/drawingml/2006/table">
            <a:tbl>
              <a:tblPr>
                <a:tableStyleId>{F5AB1C69-6EDB-4FF4-983F-18BD219EF322}</a:tableStyleId>
              </a:tblPr>
              <a:tblGrid>
                <a:gridCol w="9131915">
                  <a:extLst>
                    <a:ext uri="{9D8B030D-6E8A-4147-A177-3AD203B41FA5}">
                      <a16:colId xmlns:a16="http://schemas.microsoft.com/office/drawing/2014/main" val="20000"/>
                    </a:ext>
                  </a:extLst>
                </a:gridCol>
              </a:tblGrid>
              <a:tr h="302229">
                <a:tc>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840361">
                <a:tc>
                  <a:txBody>
                    <a:bodyPr/>
                    <a:lstStyle/>
                    <a:p>
                      <a:pPr>
                        <a:spcBef>
                          <a:spcPts val="0"/>
                        </a:spcBef>
                        <a:defRPr/>
                      </a:pPr>
                      <a:r>
                        <a:rPr lang="ja-JP" altLang="en-US" sz="1200" b="1" dirty="0" smtClean="0">
                          <a:latin typeface="HGPｺﾞｼｯｸM" pitchFamily="50" charset="-128"/>
                          <a:ea typeface="HGPｺﾞｼｯｸM" pitchFamily="50" charset="-128"/>
                        </a:rPr>
                        <a:t>地域定着支援サービス費 </a:t>
                      </a:r>
                      <a:r>
                        <a:rPr lang="ja-JP" altLang="en-US" sz="1200" b="0" dirty="0" smtClean="0">
                          <a:latin typeface="HGPｺﾞｼｯｸM" pitchFamily="50" charset="-128"/>
                          <a:ea typeface="HGPｺﾞｼｯｸM" pitchFamily="50" charset="-128"/>
                        </a:rPr>
                        <a:t>　体制確保費　　　　　　</a:t>
                      </a:r>
                      <a:r>
                        <a:rPr lang="en-US" altLang="ja-JP" sz="1200" b="0" dirty="0" smtClean="0">
                          <a:latin typeface="HGPｺﾞｼｯｸM" pitchFamily="50" charset="-128"/>
                          <a:ea typeface="HGPｺﾞｼｯｸM" pitchFamily="50" charset="-128"/>
                        </a:rPr>
                        <a:t>304</a:t>
                      </a:r>
                      <a:r>
                        <a:rPr lang="ja-JP" altLang="en-US" sz="1200" b="0" dirty="0" smtClean="0">
                          <a:latin typeface="HGPｺﾞｼｯｸM" pitchFamily="50" charset="-128"/>
                          <a:ea typeface="HGPｺﾞｼｯｸM" pitchFamily="50" charset="-128"/>
                        </a:rPr>
                        <a:t>単位／月（毎月算定）</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PｺﾞｼｯｸM" pitchFamily="50" charset="-128"/>
                          <a:ea typeface="HGPｺﾞｼｯｸM" pitchFamily="50" charset="-128"/>
                        </a:rPr>
                        <a:t>　　　　　　　　　　　　　　　　　</a:t>
                      </a:r>
                      <a:r>
                        <a:rPr lang="ja-JP" altLang="en-US" sz="1200" b="0" baseline="0" dirty="0" smtClean="0">
                          <a:latin typeface="HGPｺﾞｼｯｸM" pitchFamily="50" charset="-128"/>
                          <a:ea typeface="HGPｺﾞｼｯｸM" pitchFamily="50" charset="-128"/>
                        </a:rPr>
                        <a:t> </a:t>
                      </a:r>
                      <a:r>
                        <a:rPr lang="ja-JP" altLang="en-US" sz="1200" b="0" dirty="0" smtClean="0">
                          <a:latin typeface="HGPｺﾞｼｯｸM" pitchFamily="50" charset="-128"/>
                          <a:ea typeface="HGPｺﾞｼｯｸM" pitchFamily="50" charset="-128"/>
                        </a:rPr>
                        <a:t>緊急時支援費（</a:t>
                      </a:r>
                      <a:r>
                        <a:rPr lang="en-US" altLang="ja-JP" sz="1200" b="0" dirty="0" smtClean="0">
                          <a:latin typeface="HGPｺﾞｼｯｸM" pitchFamily="50" charset="-128"/>
                          <a:ea typeface="HGPｺﾞｼｯｸM" pitchFamily="50" charset="-128"/>
                        </a:rPr>
                        <a:t>Ⅰ</a:t>
                      </a:r>
                      <a:r>
                        <a:rPr lang="ja-JP" altLang="en-US" sz="1200" b="0" dirty="0" smtClean="0">
                          <a:latin typeface="HGPｺﾞｼｯｸM" pitchFamily="50" charset="-128"/>
                          <a:ea typeface="HGPｺﾞｼｯｸM" pitchFamily="50" charset="-128"/>
                        </a:rPr>
                        <a:t>） 　</a:t>
                      </a:r>
                      <a:r>
                        <a:rPr lang="en-US" altLang="ja-JP" sz="1200" b="0" dirty="0" smtClean="0">
                          <a:latin typeface="HGPｺﾞｼｯｸM" pitchFamily="50" charset="-128"/>
                          <a:ea typeface="HGPｺﾞｼｯｸM" pitchFamily="50" charset="-128"/>
                        </a:rPr>
                        <a:t>709</a:t>
                      </a:r>
                      <a:r>
                        <a:rPr lang="ja-JP" altLang="en-US" sz="1200" b="0" dirty="0" smtClean="0">
                          <a:latin typeface="HGPｺﾞｼｯｸM" pitchFamily="50" charset="-128"/>
                          <a:ea typeface="HGPｺﾞｼｯｸM" pitchFamily="50" charset="-128"/>
                        </a:rPr>
                        <a:t>単位／日（緊急時に居宅訪問又は滞在型の支援を行った場合に算定）　</a:t>
                      </a:r>
                      <a:endParaRPr lang="en-US" altLang="ja-JP" sz="1200" b="0"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HGPｺﾞｼｯｸM" pitchFamily="50" charset="-128"/>
                          <a:ea typeface="HGPｺﾞｼｯｸM" pitchFamily="50" charset="-128"/>
                        </a:rPr>
                        <a:t>　　　　　　　　　　　　　　　　　</a:t>
                      </a:r>
                      <a:r>
                        <a:rPr lang="ja-JP" altLang="en-US" sz="1200" b="0" baseline="0" dirty="0" smtClean="0">
                          <a:latin typeface="HGPｺﾞｼｯｸM" pitchFamily="50" charset="-128"/>
                          <a:ea typeface="HGPｺﾞｼｯｸM" pitchFamily="50" charset="-128"/>
                        </a:rPr>
                        <a:t> </a:t>
                      </a:r>
                      <a:r>
                        <a:rPr lang="ja-JP" altLang="en-US" sz="1200" b="0" dirty="0" smtClean="0">
                          <a:latin typeface="HGPｺﾞｼｯｸM" pitchFamily="50" charset="-128"/>
                          <a:ea typeface="HGPｺﾞｼｯｸM" pitchFamily="50" charset="-128"/>
                        </a:rPr>
                        <a:t>緊急時支援費（</a:t>
                      </a:r>
                      <a:r>
                        <a:rPr lang="en-US" altLang="ja-JP" sz="1200" b="0" dirty="0" smtClean="0">
                          <a:latin typeface="HGPｺﾞｼｯｸM" pitchFamily="50" charset="-128"/>
                          <a:ea typeface="HGPｺﾞｼｯｸM" pitchFamily="50" charset="-128"/>
                        </a:rPr>
                        <a:t>Ⅱ</a:t>
                      </a:r>
                      <a:r>
                        <a:rPr lang="ja-JP" altLang="en-US" sz="1200" b="0" dirty="0" smtClean="0">
                          <a:latin typeface="HGPｺﾞｼｯｸM" pitchFamily="50" charset="-128"/>
                          <a:ea typeface="HGPｺﾞｼｯｸM" pitchFamily="50" charset="-128"/>
                        </a:rPr>
                        <a:t>） 　  </a:t>
                      </a:r>
                      <a:r>
                        <a:rPr lang="en-US" altLang="ja-JP" sz="1200" b="0" dirty="0" smtClean="0">
                          <a:latin typeface="HGPｺﾞｼｯｸM" pitchFamily="50" charset="-128"/>
                          <a:ea typeface="HGPｺﾞｼｯｸM" pitchFamily="50" charset="-128"/>
                        </a:rPr>
                        <a:t>94</a:t>
                      </a:r>
                      <a:r>
                        <a:rPr lang="ja-JP" altLang="en-US" sz="1200" b="0" dirty="0" smtClean="0">
                          <a:latin typeface="HGPｺﾞｼｯｸM" pitchFamily="50" charset="-128"/>
                          <a:ea typeface="HGPｺﾞｼｯｸM" pitchFamily="50" charset="-128"/>
                        </a:rPr>
                        <a:t>単位／日（緊急時に電話による相談援助を行った場合に算定）</a:t>
                      </a:r>
                      <a:endParaRPr lang="en-US" altLang="ja-JP" sz="1200" b="0" dirty="0" smtClean="0">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2229">
                <a:tc>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r h="599179">
                <a:tc>
                  <a:txBody>
                    <a:bodyPr/>
                    <a:lstStyle/>
                    <a:p>
                      <a:pPr fontAlgn="auto">
                        <a:spcBef>
                          <a:spcPts val="0"/>
                        </a:spcBef>
                        <a:spcAft>
                          <a:spcPts val="0"/>
                        </a:spcAft>
                        <a:defRPr/>
                      </a:pPr>
                      <a:r>
                        <a:rPr lang="ja-JP" altLang="en-US" sz="1200" b="1" u="sng" dirty="0" smtClean="0">
                          <a:solidFill>
                            <a:prstClr val="black"/>
                          </a:solidFill>
                          <a:latin typeface="HGPｺﾞｼｯｸM" pitchFamily="50" charset="-128"/>
                          <a:ea typeface="HGPｺﾞｼｯｸM" pitchFamily="50" charset="-128"/>
                        </a:rPr>
                        <a:t>特別地域加算</a:t>
                      </a:r>
                      <a:r>
                        <a:rPr lang="ja-JP" altLang="en-US" sz="1200" dirty="0" smtClean="0">
                          <a:solidFill>
                            <a:prstClr val="black"/>
                          </a:solidFill>
                          <a:latin typeface="HGPｺﾞｼｯｸM" pitchFamily="50" charset="-128"/>
                          <a:ea typeface="HGPｺﾞｼｯｸM" pitchFamily="50" charset="-128"/>
                        </a:rPr>
                        <a:t>（１５％加算）</a:t>
                      </a:r>
                      <a:r>
                        <a:rPr lang="en-US" altLang="ja-JP" sz="1200" baseline="0" dirty="0" smtClean="0">
                          <a:solidFill>
                            <a:prstClr val="black"/>
                          </a:solidFill>
                          <a:latin typeface="HGPｺﾞｼｯｸM" pitchFamily="50" charset="-128"/>
                          <a:ea typeface="HGPｺﾞｼｯｸM" pitchFamily="50" charset="-128"/>
                        </a:rPr>
                        <a:t> </a:t>
                      </a:r>
                      <a:r>
                        <a:rPr lang="ja-JP" altLang="en-US" sz="1200" baseline="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中山間地域等に居住している者に対して支援した場合</a:t>
                      </a:r>
                      <a:endParaRPr lang="en-US" altLang="ja-JP" sz="1200" dirty="0" smtClean="0">
                        <a:solidFill>
                          <a:prstClr val="black"/>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0507" name="Text Box 2"/>
          <p:cNvSpPr txBox="1">
            <a:spLocks noChangeArrowheads="1"/>
          </p:cNvSpPr>
          <p:nvPr/>
        </p:nvSpPr>
        <p:spPr bwMode="auto">
          <a:xfrm>
            <a:off x="200472" y="6371688"/>
            <a:ext cx="4720828" cy="338554"/>
          </a:xfrm>
          <a:prstGeom prst="rect">
            <a:avLst/>
          </a:prstGeom>
          <a:noFill/>
          <a:ln w="9525">
            <a:noFill/>
            <a:miter lim="800000"/>
            <a:headEnd/>
            <a:tailEnd/>
          </a:ln>
        </p:spPr>
        <p:txBody>
          <a:bodyPr>
            <a:spAutoFit/>
          </a:bodyPr>
          <a:lstStyle/>
          <a:p>
            <a:pPr>
              <a:spcBef>
                <a:spcPct val="50000"/>
              </a:spcBef>
            </a:pPr>
            <a:r>
              <a:rPr lang="ja-JP" altLang="en-US" sz="1600" b="1" u="sng" dirty="0">
                <a:solidFill>
                  <a:prstClr val="black"/>
                </a:solidFill>
                <a:ea typeface="ＤＨＰ特太ゴシック体" pitchFamily="2" charset="-128"/>
              </a:rPr>
              <a:t>○ 事業所数</a:t>
            </a:r>
            <a:r>
              <a:rPr lang="ja-JP" altLang="en-US" sz="14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546  </a:t>
            </a:r>
            <a:r>
              <a:rPr lang="ja-JP" altLang="en-US" sz="1400" dirty="0" smtClean="0">
                <a:solidFill>
                  <a:prstClr val="black"/>
                </a:solidFill>
                <a:latin typeface="HGPｺﾞｼｯｸM" pitchFamily="50" charset="-128"/>
                <a:ea typeface="HGPｺﾞｼｯｸM" pitchFamily="50" charset="-128"/>
              </a:rPr>
              <a:t>（</a:t>
            </a:r>
            <a:r>
              <a:rPr lang="ja-JP" altLang="en-US" sz="1400" dirty="0">
                <a:solidFill>
                  <a:prstClr val="black"/>
                </a:solidFill>
                <a:latin typeface="HGPｺﾞｼｯｸM" pitchFamily="50" charset="-128"/>
                <a:ea typeface="HGPｺﾞｼｯｸM" pitchFamily="50" charset="-128"/>
              </a:rPr>
              <a:t>国保連平成</a:t>
            </a:r>
            <a:r>
              <a:rPr lang="en-US" altLang="ja-JP" sz="1400" dirty="0" smtClean="0">
                <a:solidFill>
                  <a:prstClr val="black"/>
                </a:solidFill>
                <a:latin typeface="HGPｺﾞｼｯｸM" pitchFamily="50" charset="-128"/>
                <a:ea typeface="HGPｺﾞｼｯｸM" pitchFamily="50" charset="-128"/>
              </a:rPr>
              <a:t>31</a:t>
            </a:r>
            <a:r>
              <a:rPr lang="ja-JP" altLang="en-US" sz="1400" dirty="0" smtClean="0">
                <a:solidFill>
                  <a:prstClr val="black"/>
                </a:solidFill>
                <a:latin typeface="HGPｺﾞｼｯｸM" pitchFamily="50" charset="-128"/>
                <a:ea typeface="HGPｺﾞｼｯｸM" pitchFamily="50" charset="-128"/>
              </a:rPr>
              <a:t>年</a:t>
            </a:r>
            <a:r>
              <a:rPr lang="en-US" altLang="ja-JP" sz="1400" dirty="0" smtClean="0">
                <a:solidFill>
                  <a:prstClr val="black"/>
                </a:solidFill>
                <a:latin typeface="HGPｺﾞｼｯｸM" pitchFamily="50" charset="-128"/>
                <a:ea typeface="HGPｺﾞｼｯｸM" pitchFamily="50" charset="-128"/>
              </a:rPr>
              <a:t>1</a:t>
            </a:r>
            <a:r>
              <a:rPr lang="ja-JP" altLang="en-US" sz="1400" dirty="0" smtClean="0">
                <a:solidFill>
                  <a:prstClr val="black"/>
                </a:solidFill>
                <a:latin typeface="HGPｺﾞｼｯｸM" pitchFamily="50" charset="-128"/>
                <a:ea typeface="HGPｺﾞｼｯｸM" pitchFamily="50" charset="-128"/>
              </a:rPr>
              <a:t>月</a:t>
            </a:r>
            <a:r>
              <a:rPr lang="ja-JP" altLang="en-US" sz="1400" dirty="0">
                <a:solidFill>
                  <a:prstClr val="black"/>
                </a:solidFill>
                <a:latin typeface="HGPｺﾞｼｯｸM" pitchFamily="50" charset="-128"/>
                <a:ea typeface="HGPｺﾞｼｯｸM" pitchFamily="50" charset="-128"/>
              </a:rPr>
              <a:t>実績）</a:t>
            </a:r>
            <a:endParaRPr lang="en-US" altLang="ja-JP" sz="1400" dirty="0">
              <a:solidFill>
                <a:prstClr val="black"/>
              </a:solidFill>
              <a:latin typeface="HGPｺﾞｼｯｸM" pitchFamily="50" charset="-128"/>
              <a:ea typeface="HGPｺﾞｼｯｸM" pitchFamily="50" charset="-128"/>
            </a:endParaRPr>
          </a:p>
        </p:txBody>
      </p:sp>
      <p:sp>
        <p:nvSpPr>
          <p:cNvPr id="20508" name="Text Box 2"/>
          <p:cNvSpPr txBox="1">
            <a:spLocks noChangeArrowheads="1"/>
          </p:cNvSpPr>
          <p:nvPr/>
        </p:nvSpPr>
        <p:spPr bwMode="auto">
          <a:xfrm>
            <a:off x="4720830" y="6361967"/>
            <a:ext cx="4984698"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prstClr val="black"/>
                </a:solidFill>
                <a:ea typeface="ＤＨＰ特太ゴシック体" pitchFamily="2" charset="-128"/>
              </a:rPr>
              <a:t>○ 利用者数</a:t>
            </a:r>
            <a:r>
              <a:rPr lang="ja-JP" altLang="en-US" sz="1400" dirty="0">
                <a:solidFill>
                  <a:prstClr val="black"/>
                </a:solidFill>
                <a:latin typeface="HGPｺﾞｼｯｸM" pitchFamily="50" charset="-128"/>
                <a:ea typeface="HGPｺﾞｼｯｸM" pitchFamily="50" charset="-128"/>
              </a:rPr>
              <a:t>　　 </a:t>
            </a:r>
            <a:r>
              <a:rPr lang="en-US" altLang="ja-JP" sz="1600" dirty="0" smtClean="0">
                <a:solidFill>
                  <a:prstClr val="black"/>
                </a:solidFill>
                <a:latin typeface="HGPｺﾞｼｯｸM" pitchFamily="50" charset="-128"/>
                <a:ea typeface="HGPｺﾞｼｯｸM" pitchFamily="50" charset="-128"/>
              </a:rPr>
              <a:t>3,255  </a:t>
            </a:r>
            <a:r>
              <a:rPr lang="ja-JP" altLang="en-US" sz="1400" dirty="0" smtClean="0">
                <a:solidFill>
                  <a:prstClr val="black"/>
                </a:solidFill>
                <a:latin typeface="HGPｺﾞｼｯｸM" pitchFamily="50" charset="-128"/>
                <a:ea typeface="HGPｺﾞｼｯｸM" pitchFamily="50" charset="-128"/>
              </a:rPr>
              <a:t>（</a:t>
            </a:r>
            <a:r>
              <a:rPr lang="ja-JP" altLang="en-US" sz="1400" dirty="0">
                <a:solidFill>
                  <a:prstClr val="black"/>
                </a:solidFill>
                <a:latin typeface="HGPｺﾞｼｯｸM" pitchFamily="50" charset="-128"/>
                <a:ea typeface="HGPｺﾞｼｯｸM" pitchFamily="50" charset="-128"/>
              </a:rPr>
              <a:t>国保連平成</a:t>
            </a:r>
            <a:r>
              <a:rPr lang="en-US" altLang="ja-JP" sz="1400" dirty="0" smtClean="0">
                <a:solidFill>
                  <a:prstClr val="black"/>
                </a:solidFill>
                <a:latin typeface="HGPｺﾞｼｯｸM" pitchFamily="50" charset="-128"/>
                <a:ea typeface="HGPｺﾞｼｯｸM" pitchFamily="50" charset="-128"/>
              </a:rPr>
              <a:t>31</a:t>
            </a:r>
            <a:r>
              <a:rPr lang="ja-JP" altLang="en-US" sz="1400" dirty="0" smtClean="0">
                <a:solidFill>
                  <a:prstClr val="black"/>
                </a:solidFill>
                <a:latin typeface="HGPｺﾞｼｯｸM" pitchFamily="50" charset="-128"/>
                <a:ea typeface="HGPｺﾞｼｯｸM" pitchFamily="50" charset="-128"/>
              </a:rPr>
              <a:t>年</a:t>
            </a:r>
            <a:r>
              <a:rPr lang="en-US" altLang="ja-JP" sz="1400" dirty="0" smtClean="0">
                <a:solidFill>
                  <a:prstClr val="black"/>
                </a:solidFill>
                <a:latin typeface="HGPｺﾞｼｯｸM" pitchFamily="50" charset="-128"/>
                <a:ea typeface="HGPｺﾞｼｯｸM" pitchFamily="50" charset="-128"/>
              </a:rPr>
              <a:t>1</a:t>
            </a:r>
            <a:r>
              <a:rPr lang="ja-JP" altLang="en-US" sz="1400" dirty="0" smtClean="0">
                <a:solidFill>
                  <a:prstClr val="black"/>
                </a:solidFill>
                <a:latin typeface="HGPｺﾞｼｯｸM" pitchFamily="50" charset="-128"/>
                <a:ea typeface="HGPｺﾞｼｯｸM" pitchFamily="50" charset="-128"/>
              </a:rPr>
              <a:t>月</a:t>
            </a:r>
            <a:r>
              <a:rPr lang="ja-JP" altLang="en-US" sz="1400" dirty="0">
                <a:solidFill>
                  <a:prstClr val="black"/>
                </a:solidFill>
                <a:latin typeface="HGPｺﾞｼｯｸM" pitchFamily="50" charset="-128"/>
                <a:ea typeface="HGPｺﾞｼｯｸM" pitchFamily="50" charset="-128"/>
              </a:rPr>
              <a:t>実績）</a:t>
            </a:r>
            <a:endParaRPr lang="en-US" altLang="ja-JP" sz="1400" b="1" u="sng" dirty="0">
              <a:solidFill>
                <a:prstClr val="black"/>
              </a:solidFill>
              <a:ea typeface="ＤＨＰ特太ゴシック体" pitchFamily="2" charset="-128"/>
            </a:endParaRPr>
          </a:p>
        </p:txBody>
      </p:sp>
      <p:sp>
        <p:nvSpPr>
          <p:cNvPr id="15" name="正方形/長方形 1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地域定着支援</a:t>
            </a:r>
            <a:endParaRPr kumimoji="1" lang="ja-JP" altLang="en-US" sz="2400" b="1" dirty="0">
              <a:solidFill>
                <a:schemeClr val="tx1"/>
              </a:solidFill>
            </a:endParaRPr>
          </a:p>
        </p:txBody>
      </p:sp>
      <p:grpSp>
        <p:nvGrpSpPr>
          <p:cNvPr id="16"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118</a:t>
            </a:fld>
            <a:endParaRPr lang="en-US" altLang="ja-JP" dirty="0"/>
          </a:p>
        </p:txBody>
      </p:sp>
    </p:spTree>
    <p:extLst>
      <p:ext uri="{BB962C8B-B14F-4D97-AF65-F5344CB8AC3E}">
        <p14:creationId xmlns:p14="http://schemas.microsoft.com/office/powerpoint/2010/main" val="2492837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タイトル 1"/>
          <p:cNvSpPr>
            <a:spLocks noGrp="1"/>
          </p:cNvSpPr>
          <p:nvPr>
            <p:ph type="title"/>
          </p:nvPr>
        </p:nvSpPr>
        <p:spPr>
          <a:xfrm>
            <a:off x="57150" y="115888"/>
            <a:ext cx="9656763" cy="360784"/>
          </a:xfrm>
        </p:spPr>
        <p:txBody>
          <a:bodyPr/>
          <a:lstStyle/>
          <a:p>
            <a:r>
              <a:rPr lang="ja-JP" altLang="en-US" sz="2800" b="1" dirty="0" smtClean="0">
                <a:latin typeface="ＭＳ ゴシック"/>
                <a:ea typeface="ＭＳ ゴシック"/>
                <a:cs typeface="ＭＳ ゴシック"/>
              </a:rPr>
              <a:t>障害者への相談支援事業の経緯</a:t>
            </a:r>
            <a:endParaRPr lang="ja-JP" altLang="en-US" sz="2800" b="1" dirty="0">
              <a:latin typeface="ＭＳ ゴシック"/>
              <a:ea typeface="ＭＳ ゴシック"/>
              <a:cs typeface="ＭＳ ゴシック"/>
            </a:endParaRPr>
          </a:p>
        </p:txBody>
      </p:sp>
      <p:sp>
        <p:nvSpPr>
          <p:cNvPr id="2" name="正方形/長方形 1"/>
          <p:cNvSpPr/>
          <p:nvPr/>
        </p:nvSpPr>
        <p:spPr>
          <a:xfrm>
            <a:off x="254748" y="2132856"/>
            <a:ext cx="9450780" cy="1440756"/>
          </a:xfrm>
          <a:prstGeom prst="rect">
            <a:avLst/>
          </a:prstGeom>
          <a:ln w="6350" cmpd="sng"/>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smtClean="0">
                <a:solidFill>
                  <a:schemeClr val="tx1"/>
                </a:solidFill>
                <a:latin typeface="ＭＳ ゴシック"/>
                <a:ea typeface="ＭＳ ゴシック"/>
                <a:cs typeface="ＭＳ ゴシック"/>
              </a:rPr>
              <a:t>平成</a:t>
            </a:r>
            <a:r>
              <a:rPr lang="en-US" altLang="ja-JP" sz="2400" dirty="0" smtClean="0">
                <a:solidFill>
                  <a:schemeClr val="tx1"/>
                </a:solidFill>
                <a:latin typeface="ＭＳ ゴシック"/>
                <a:ea typeface="ＭＳ ゴシック"/>
                <a:cs typeface="ＭＳ ゴシック"/>
              </a:rPr>
              <a:t>15</a:t>
            </a:r>
            <a:r>
              <a:rPr lang="ja-JP" altLang="en-US" sz="2400" dirty="0" smtClean="0">
                <a:solidFill>
                  <a:schemeClr val="tx1"/>
                </a:solidFill>
                <a:latin typeface="ＭＳ ゴシック"/>
                <a:ea typeface="ＭＳ ゴシック"/>
                <a:cs typeface="ＭＳ ゴシック"/>
              </a:rPr>
              <a:t>年 障害者</a:t>
            </a:r>
            <a:r>
              <a:rPr lang="ja-JP" altLang="en-US" sz="2400" dirty="0">
                <a:solidFill>
                  <a:schemeClr val="tx1"/>
                </a:solidFill>
                <a:latin typeface="ＭＳ ゴシック"/>
                <a:ea typeface="ＭＳ ゴシック"/>
                <a:cs typeface="ＭＳ ゴシック"/>
              </a:rPr>
              <a:t>支援費支給制度開始</a:t>
            </a:r>
            <a:endParaRPr lang="en-US" altLang="ja-JP" sz="2400" dirty="0">
              <a:solidFill>
                <a:schemeClr val="tx1"/>
              </a:solidFill>
              <a:latin typeface="ＭＳ ゴシック"/>
              <a:ea typeface="ＭＳ ゴシック"/>
              <a:cs typeface="ＭＳ ゴシック"/>
            </a:endParaRPr>
          </a:p>
          <a:p>
            <a:pPr marL="2160588" indent="-457200">
              <a:buFont typeface="Wingdings" charset="2"/>
              <a:buChar char="u"/>
              <a:defRPr/>
            </a:pPr>
            <a:r>
              <a:rPr lang="ja-JP" altLang="en-US" dirty="0">
                <a:solidFill>
                  <a:schemeClr val="tx1"/>
                </a:solidFill>
                <a:latin typeface="ＭＳ ゴシック"/>
                <a:ea typeface="ＭＳ ゴシック"/>
                <a:cs typeface="ＭＳ ゴシック"/>
              </a:rPr>
              <a:t>措置から契約へ</a:t>
            </a:r>
            <a:endParaRPr lang="en-US" altLang="ja-JP" dirty="0">
              <a:solidFill>
                <a:schemeClr val="tx1"/>
              </a:solidFill>
              <a:latin typeface="ＭＳ ゴシック"/>
              <a:ea typeface="ＭＳ ゴシック"/>
              <a:cs typeface="ＭＳ ゴシック"/>
            </a:endParaRPr>
          </a:p>
          <a:p>
            <a:pPr>
              <a:defRPr/>
            </a:pPr>
            <a:r>
              <a:rPr lang="en-US" altLang="ja-JP" sz="2400" dirty="0">
                <a:solidFill>
                  <a:schemeClr val="tx1"/>
                </a:solidFill>
                <a:latin typeface="ＭＳ ゴシック"/>
                <a:ea typeface="ＭＳ ゴシック"/>
                <a:cs typeface="ＭＳ ゴシック"/>
              </a:rPr>
              <a:t>         </a:t>
            </a:r>
            <a:r>
              <a:rPr lang="ja-JP" altLang="en-US" sz="2400" dirty="0" smtClean="0">
                <a:solidFill>
                  <a:schemeClr val="tx1"/>
                </a:solidFill>
                <a:latin typeface="ＭＳ ゴシック"/>
                <a:ea typeface="ＭＳ ゴシック"/>
                <a:cs typeface="ＭＳ ゴシック"/>
              </a:rPr>
              <a:t>相談</a:t>
            </a:r>
            <a:r>
              <a:rPr lang="ja-JP" altLang="en-US" sz="2400" dirty="0">
                <a:solidFill>
                  <a:schemeClr val="tx1"/>
                </a:solidFill>
                <a:latin typeface="ＭＳ ゴシック"/>
                <a:ea typeface="ＭＳ ゴシック"/>
                <a:cs typeface="ＭＳ ゴシック"/>
              </a:rPr>
              <a:t>支援事業一般財源化</a:t>
            </a:r>
            <a:endParaRPr lang="en-US" altLang="ja-JP" sz="2400" dirty="0">
              <a:solidFill>
                <a:schemeClr val="tx1"/>
              </a:solidFill>
              <a:latin typeface="ＭＳ ゴシック"/>
              <a:ea typeface="ＭＳ ゴシック"/>
              <a:cs typeface="ＭＳ ゴシック"/>
            </a:endParaRPr>
          </a:p>
          <a:p>
            <a:pPr marL="2160588" indent="-457200">
              <a:buFont typeface="Wingdings" charset="2"/>
              <a:buChar char="u"/>
              <a:defRPr/>
            </a:pPr>
            <a:r>
              <a:rPr lang="ja-JP" altLang="en-US" dirty="0">
                <a:solidFill>
                  <a:schemeClr val="tx1"/>
                </a:solidFill>
                <a:latin typeface="ＭＳ ゴシック"/>
                <a:ea typeface="ＭＳ ゴシック"/>
                <a:cs typeface="ＭＳ ゴシック"/>
              </a:rPr>
              <a:t>国の補助事業</a:t>
            </a:r>
            <a:r>
              <a:rPr lang="ja-JP" altLang="en-US" dirty="0" smtClean="0">
                <a:solidFill>
                  <a:schemeClr val="tx1"/>
                </a:solidFill>
                <a:latin typeface="ＭＳ ゴシック"/>
                <a:ea typeface="ＭＳ ゴシック"/>
                <a:cs typeface="ＭＳ ゴシック"/>
              </a:rPr>
              <a:t>から市町村事業</a:t>
            </a:r>
            <a:r>
              <a:rPr lang="ja-JP" altLang="en-US" dirty="0">
                <a:solidFill>
                  <a:schemeClr val="tx1"/>
                </a:solidFill>
                <a:latin typeface="ＭＳ ゴシック"/>
                <a:ea typeface="ＭＳ ゴシック"/>
                <a:cs typeface="ＭＳ ゴシック"/>
              </a:rPr>
              <a:t>へ</a:t>
            </a:r>
            <a:endParaRPr lang="en-US" altLang="ja-JP" dirty="0">
              <a:solidFill>
                <a:schemeClr val="tx1"/>
              </a:solidFill>
              <a:latin typeface="ＭＳ ゴシック"/>
              <a:ea typeface="ＭＳ ゴシック"/>
              <a:cs typeface="ＭＳ ゴシック"/>
            </a:endParaRPr>
          </a:p>
        </p:txBody>
      </p:sp>
      <p:sp>
        <p:nvSpPr>
          <p:cNvPr id="6" name="正方形/長方形 5"/>
          <p:cNvSpPr/>
          <p:nvPr/>
        </p:nvSpPr>
        <p:spPr>
          <a:xfrm>
            <a:off x="245371" y="3645024"/>
            <a:ext cx="9450780" cy="1368152"/>
          </a:xfrm>
          <a:prstGeom prst="rect">
            <a:avLst/>
          </a:prstGeom>
          <a:ln w="6350" cmpd="sng"/>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smtClean="0">
                <a:solidFill>
                  <a:schemeClr val="tx1"/>
                </a:solidFill>
                <a:latin typeface="ＭＳ ゴシック"/>
                <a:ea typeface="ＭＳ ゴシック"/>
                <a:cs typeface="ＭＳ ゴシック"/>
              </a:rPr>
              <a:t>平成</a:t>
            </a:r>
            <a:r>
              <a:rPr lang="en-US" altLang="ja-JP" sz="2400" dirty="0" smtClean="0">
                <a:solidFill>
                  <a:schemeClr val="tx1"/>
                </a:solidFill>
                <a:latin typeface="ＭＳ ゴシック"/>
                <a:ea typeface="ＭＳ ゴシック"/>
                <a:cs typeface="ＭＳ ゴシック"/>
              </a:rPr>
              <a:t>18</a:t>
            </a:r>
            <a:r>
              <a:rPr lang="ja-JP" altLang="en-US" sz="2400" dirty="0" smtClean="0">
                <a:solidFill>
                  <a:schemeClr val="tx1"/>
                </a:solidFill>
                <a:latin typeface="ＭＳ ゴシック"/>
                <a:ea typeface="ＭＳ ゴシック"/>
                <a:cs typeface="ＭＳ ゴシック"/>
              </a:rPr>
              <a:t>年 障害者</a:t>
            </a:r>
            <a:r>
              <a:rPr lang="ja-JP" altLang="en-US" sz="2400" dirty="0">
                <a:solidFill>
                  <a:schemeClr val="tx1"/>
                </a:solidFill>
                <a:latin typeface="ＭＳ ゴシック"/>
                <a:ea typeface="ＭＳ ゴシック"/>
                <a:cs typeface="ＭＳ ゴシック"/>
              </a:rPr>
              <a:t>自立支援法施行</a:t>
            </a:r>
            <a:endParaRPr lang="en-US" altLang="ja-JP" sz="2400" dirty="0">
              <a:solidFill>
                <a:schemeClr val="tx1"/>
              </a:solidFill>
              <a:latin typeface="ＭＳ ゴシック"/>
              <a:ea typeface="ＭＳ ゴシック"/>
              <a:cs typeface="ＭＳ ゴシック"/>
            </a:endParaRPr>
          </a:p>
          <a:p>
            <a:pPr marL="2162175" indent="-457200">
              <a:buFont typeface="Wingdings" charset="2"/>
              <a:buChar char="u"/>
              <a:defRPr/>
            </a:pPr>
            <a:r>
              <a:rPr lang="ja-JP" altLang="en-US" dirty="0">
                <a:solidFill>
                  <a:schemeClr val="tx1"/>
                </a:solidFill>
                <a:latin typeface="ＭＳ ゴシック"/>
                <a:ea typeface="ＭＳ ゴシック"/>
                <a:cs typeface="ＭＳ ゴシック"/>
              </a:rPr>
              <a:t>障害者相談支援事業</a:t>
            </a:r>
            <a:r>
              <a:rPr lang="ja-JP" altLang="en-US" dirty="0" smtClean="0">
                <a:solidFill>
                  <a:schemeClr val="tx1"/>
                </a:solidFill>
                <a:latin typeface="ＭＳ ゴシック"/>
                <a:ea typeface="ＭＳ ゴシック"/>
                <a:cs typeface="ＭＳ ゴシック"/>
              </a:rPr>
              <a:t>開始</a:t>
            </a:r>
            <a:r>
              <a:rPr lang="ja-JP" altLang="en-US" sz="1400" dirty="0" smtClean="0">
                <a:solidFill>
                  <a:schemeClr val="tx1"/>
                </a:solidFill>
                <a:latin typeface="ＭＳ ゴシック"/>
                <a:ea typeface="ＭＳ ゴシック"/>
                <a:cs typeface="ＭＳ ゴシック"/>
              </a:rPr>
              <a:t>（相談支援事業が法律に明記）</a:t>
            </a:r>
            <a:endParaRPr lang="en-US" altLang="ja-JP" dirty="0">
              <a:solidFill>
                <a:schemeClr val="tx1"/>
              </a:solidFill>
              <a:latin typeface="ＭＳ ゴシック"/>
              <a:ea typeface="ＭＳ ゴシック"/>
              <a:cs typeface="ＭＳ ゴシック"/>
            </a:endParaRPr>
          </a:p>
          <a:p>
            <a:pPr marL="2428875" indent="-460375">
              <a:buFont typeface="Wingdings" panose="05000000000000000000" pitchFamily="2" charset="2"/>
              <a:buChar char="Ø"/>
              <a:defRPr/>
            </a:pPr>
            <a:r>
              <a:rPr lang="ja-JP" altLang="en-US" sz="1600" dirty="0" smtClean="0">
                <a:solidFill>
                  <a:schemeClr val="tx1"/>
                </a:solidFill>
                <a:latin typeface="ＭＳ ゴシック"/>
                <a:ea typeface="ＭＳ ゴシック"/>
                <a:cs typeface="ＭＳ ゴシック"/>
              </a:rPr>
              <a:t>相談支援専門員の創設</a:t>
            </a:r>
            <a:endParaRPr lang="en-US" altLang="ja-JP" sz="1600" dirty="0" smtClean="0">
              <a:solidFill>
                <a:schemeClr val="tx1"/>
              </a:solidFill>
              <a:latin typeface="ＭＳ ゴシック"/>
              <a:ea typeface="ＭＳ ゴシック"/>
              <a:cs typeface="ＭＳ ゴシック"/>
            </a:endParaRPr>
          </a:p>
          <a:p>
            <a:pPr marL="2428875" indent="-460375">
              <a:buFont typeface="Wingdings" panose="05000000000000000000" pitchFamily="2" charset="2"/>
              <a:buChar char="Ø"/>
              <a:defRPr/>
            </a:pPr>
            <a:r>
              <a:rPr lang="ja-JP" altLang="en-US" sz="1600" dirty="0" smtClean="0">
                <a:solidFill>
                  <a:schemeClr val="tx1"/>
                </a:solidFill>
                <a:latin typeface="ＭＳ ゴシック"/>
                <a:ea typeface="ＭＳ ゴシック"/>
                <a:cs typeface="ＭＳ ゴシック"/>
              </a:rPr>
              <a:t>サービス利用</a:t>
            </a:r>
            <a:r>
              <a:rPr lang="ja-JP" altLang="en-US" sz="1600" dirty="0">
                <a:solidFill>
                  <a:schemeClr val="tx1"/>
                </a:solidFill>
                <a:latin typeface="ＭＳ ゴシック"/>
                <a:ea typeface="ＭＳ ゴシック"/>
                <a:cs typeface="ＭＳ ゴシック"/>
              </a:rPr>
              <a:t>計画</a:t>
            </a:r>
            <a:r>
              <a:rPr lang="ja-JP" altLang="en-US" sz="1600" dirty="0" smtClean="0">
                <a:solidFill>
                  <a:schemeClr val="tx1"/>
                </a:solidFill>
                <a:latin typeface="ＭＳ ゴシック"/>
                <a:ea typeface="ＭＳ ゴシック"/>
                <a:cs typeface="ＭＳ ゴシック"/>
              </a:rPr>
              <a:t>作成費の創設</a:t>
            </a:r>
            <a:endParaRPr lang="ja-JP" altLang="en-US" sz="1600" dirty="0">
              <a:solidFill>
                <a:schemeClr val="tx1"/>
              </a:solidFill>
              <a:latin typeface="ＭＳ ゴシック"/>
              <a:ea typeface="ＭＳ ゴシック"/>
              <a:cs typeface="ＭＳ ゴシック"/>
            </a:endParaRPr>
          </a:p>
        </p:txBody>
      </p:sp>
      <p:sp>
        <p:nvSpPr>
          <p:cNvPr id="8" name="正方形/長方形 7"/>
          <p:cNvSpPr/>
          <p:nvPr/>
        </p:nvSpPr>
        <p:spPr>
          <a:xfrm>
            <a:off x="254748" y="5157195"/>
            <a:ext cx="9450780" cy="1554857"/>
          </a:xfrm>
          <a:prstGeom prst="rect">
            <a:avLst/>
          </a:prstGeom>
          <a:ln w="6350" cmpd="sng"/>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smtClean="0">
                <a:latin typeface="ＭＳ ゴシック"/>
                <a:ea typeface="ＭＳ ゴシック"/>
                <a:cs typeface="ＭＳ ゴシック"/>
              </a:rPr>
              <a:t>平成</a:t>
            </a:r>
            <a:r>
              <a:rPr lang="en-US" altLang="ja-JP" sz="2400" dirty="0" smtClean="0">
                <a:latin typeface="ＭＳ ゴシック"/>
                <a:ea typeface="ＭＳ ゴシック"/>
                <a:cs typeface="ＭＳ ゴシック"/>
              </a:rPr>
              <a:t>24</a:t>
            </a:r>
            <a:r>
              <a:rPr lang="ja-JP" altLang="en-US" sz="2400" dirty="0" smtClean="0">
                <a:latin typeface="ＭＳ ゴシック"/>
                <a:ea typeface="ＭＳ ゴシック"/>
                <a:cs typeface="ＭＳ ゴシック"/>
              </a:rPr>
              <a:t>年</a:t>
            </a:r>
            <a:r>
              <a:rPr lang="ja-JP" altLang="en-US" sz="2400" dirty="0">
                <a:latin typeface="ＭＳ ゴシック"/>
                <a:ea typeface="ＭＳ ゴシック"/>
                <a:cs typeface="ＭＳ ゴシック"/>
              </a:rPr>
              <a:t>　障害者自立支援法改正</a:t>
            </a:r>
            <a:endParaRPr lang="en-US" altLang="ja-JP" sz="2400" dirty="0">
              <a:latin typeface="ＭＳ ゴシック"/>
              <a:ea typeface="ＭＳ ゴシック"/>
              <a:cs typeface="ＭＳ ゴシック"/>
            </a:endParaRPr>
          </a:p>
          <a:p>
            <a:pPr marL="2162175" indent="-457200">
              <a:buFont typeface="Wingdings" charset="2"/>
              <a:buChar char="u"/>
              <a:tabLst>
                <a:tab pos="2152650" algn="l"/>
              </a:tabLst>
              <a:defRPr/>
            </a:pPr>
            <a:r>
              <a:rPr lang="ja-JP" altLang="en-US" dirty="0">
                <a:solidFill>
                  <a:schemeClr val="tx1"/>
                </a:solidFill>
                <a:latin typeface="ＭＳ ゴシック"/>
                <a:ea typeface="ＭＳ ゴシック"/>
                <a:cs typeface="ＭＳ ゴシック"/>
              </a:rPr>
              <a:t>相談支援体系の見直し</a:t>
            </a:r>
            <a:endParaRPr lang="en-US" altLang="ja-JP" dirty="0">
              <a:solidFill>
                <a:schemeClr val="tx1"/>
              </a:solidFill>
              <a:latin typeface="ＭＳ ゴシック"/>
              <a:ea typeface="ＭＳ ゴシック"/>
              <a:cs typeface="ＭＳ ゴシック"/>
            </a:endParaRPr>
          </a:p>
          <a:p>
            <a:pPr marL="2417763" indent="-457200">
              <a:buFont typeface="Wingdings" charset="2"/>
              <a:buChar char="Ø"/>
              <a:tabLst>
                <a:tab pos="2419350" algn="l"/>
              </a:tabLst>
              <a:defRPr/>
            </a:pPr>
            <a:r>
              <a:rPr lang="ja-JP" altLang="en-US" sz="1600" dirty="0">
                <a:solidFill>
                  <a:schemeClr val="tx1"/>
                </a:solidFill>
                <a:latin typeface="ＭＳ ゴシック"/>
                <a:ea typeface="ＭＳ ゴシック"/>
                <a:cs typeface="ＭＳ ゴシック"/>
              </a:rPr>
              <a:t>特定相談</a:t>
            </a:r>
            <a:r>
              <a:rPr lang="ja-JP" altLang="en-US" sz="1600" dirty="0" smtClean="0">
                <a:solidFill>
                  <a:schemeClr val="tx1"/>
                </a:solidFill>
                <a:latin typeface="ＭＳ ゴシック"/>
                <a:ea typeface="ＭＳ ゴシック"/>
                <a:cs typeface="ＭＳ ゴシック"/>
              </a:rPr>
              <a:t>支援</a:t>
            </a:r>
            <a:endParaRPr lang="en-US" altLang="ja-JP" sz="1600" dirty="0" smtClean="0">
              <a:solidFill>
                <a:schemeClr val="tx1"/>
              </a:solidFill>
              <a:latin typeface="ＭＳ ゴシック"/>
              <a:ea typeface="ＭＳ ゴシック"/>
              <a:cs typeface="ＭＳ ゴシック"/>
            </a:endParaRPr>
          </a:p>
          <a:p>
            <a:pPr marL="2417763" indent="-457200">
              <a:buFont typeface="Wingdings" charset="2"/>
              <a:buChar char="Ø"/>
              <a:tabLst>
                <a:tab pos="2419350" algn="l"/>
              </a:tabLst>
              <a:defRPr/>
            </a:pPr>
            <a:r>
              <a:rPr lang="ja-JP" altLang="en-US" sz="1600" dirty="0" smtClean="0">
                <a:solidFill>
                  <a:schemeClr val="tx1"/>
                </a:solidFill>
                <a:latin typeface="ＭＳ ゴシック"/>
                <a:ea typeface="ＭＳ ゴシック"/>
                <a:cs typeface="ＭＳ ゴシック"/>
              </a:rPr>
              <a:t>一般相談支援</a:t>
            </a:r>
            <a:endParaRPr lang="en-US" altLang="ja-JP" sz="1600" dirty="0" smtClean="0">
              <a:solidFill>
                <a:schemeClr val="tx1"/>
              </a:solidFill>
              <a:latin typeface="ＭＳ ゴシック"/>
              <a:ea typeface="ＭＳ ゴシック"/>
              <a:cs typeface="ＭＳ ゴシック"/>
            </a:endParaRPr>
          </a:p>
          <a:p>
            <a:pPr marL="2417763" indent="-457200">
              <a:buFont typeface="Wingdings" charset="2"/>
              <a:buChar char="Ø"/>
              <a:tabLst>
                <a:tab pos="2419350" algn="l"/>
              </a:tabLst>
              <a:defRPr/>
            </a:pPr>
            <a:r>
              <a:rPr lang="ja-JP" altLang="en-US" sz="1600" dirty="0" smtClean="0">
                <a:solidFill>
                  <a:schemeClr val="tx1"/>
                </a:solidFill>
                <a:latin typeface="ＭＳ ゴシック"/>
                <a:ea typeface="ＭＳ ゴシック"/>
                <a:cs typeface="ＭＳ ゴシック"/>
              </a:rPr>
              <a:t>障害児相談支援　の創設</a:t>
            </a:r>
            <a:endParaRPr lang="en-US" altLang="ja-JP" sz="1600" dirty="0">
              <a:solidFill>
                <a:schemeClr val="tx1"/>
              </a:solidFill>
              <a:latin typeface="ＭＳ ゴシック"/>
              <a:ea typeface="ＭＳ ゴシック"/>
              <a:cs typeface="ＭＳ ゴシック"/>
            </a:endParaRPr>
          </a:p>
        </p:txBody>
      </p:sp>
      <p:sp>
        <p:nvSpPr>
          <p:cNvPr id="10" name="正方形/長方形 9"/>
          <p:cNvSpPr/>
          <p:nvPr/>
        </p:nvSpPr>
        <p:spPr>
          <a:xfrm>
            <a:off x="241579" y="620690"/>
            <a:ext cx="9454522" cy="1440158"/>
          </a:xfrm>
          <a:prstGeom prst="rect">
            <a:avLst/>
          </a:prstGeom>
          <a:ln w="6350" cmpd="sng"/>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smtClean="0">
                <a:solidFill>
                  <a:schemeClr val="tx1">
                    <a:lumMod val="95000"/>
                    <a:lumOff val="5000"/>
                  </a:schemeClr>
                </a:solidFill>
                <a:latin typeface="ＭＳ ゴシック"/>
                <a:ea typeface="ＭＳ ゴシック"/>
                <a:cs typeface="ＭＳ ゴシック"/>
              </a:rPr>
              <a:t>平成</a:t>
            </a:r>
            <a:r>
              <a:rPr lang="en-US" altLang="ja-JP" sz="2400" dirty="0" smtClean="0">
                <a:solidFill>
                  <a:schemeClr val="tx1">
                    <a:lumMod val="95000"/>
                    <a:lumOff val="5000"/>
                  </a:schemeClr>
                </a:solidFill>
                <a:latin typeface="ＭＳ ゴシック"/>
                <a:ea typeface="ＭＳ ゴシック"/>
                <a:cs typeface="ＭＳ ゴシック"/>
              </a:rPr>
              <a:t>2</a:t>
            </a:r>
            <a:r>
              <a:rPr lang="ja-JP" altLang="en-US" sz="2400" dirty="0" smtClean="0">
                <a:solidFill>
                  <a:schemeClr val="tx1">
                    <a:lumMod val="95000"/>
                    <a:lumOff val="5000"/>
                  </a:schemeClr>
                </a:solidFill>
                <a:latin typeface="ＭＳ ゴシック"/>
                <a:ea typeface="ＭＳ ゴシック"/>
                <a:cs typeface="ＭＳ ゴシック"/>
              </a:rPr>
              <a:t>年</a:t>
            </a:r>
            <a:r>
              <a:rPr lang="en-US" altLang="ja-JP" sz="2400" dirty="0" smtClean="0">
                <a:solidFill>
                  <a:schemeClr val="tx1">
                    <a:lumMod val="95000"/>
                    <a:lumOff val="5000"/>
                  </a:schemeClr>
                </a:solidFill>
                <a:latin typeface="ＭＳ ゴシック"/>
                <a:ea typeface="ＭＳ ゴシック"/>
                <a:cs typeface="ＭＳ ゴシック"/>
              </a:rPr>
              <a:t>〜8</a:t>
            </a:r>
            <a:r>
              <a:rPr lang="ja-JP" altLang="en-US" sz="2400" dirty="0" smtClean="0">
                <a:solidFill>
                  <a:schemeClr val="tx1">
                    <a:lumMod val="95000"/>
                    <a:lumOff val="5000"/>
                  </a:schemeClr>
                </a:solidFill>
                <a:latin typeface="ＭＳ ゴシック"/>
                <a:ea typeface="ＭＳ ゴシック"/>
                <a:cs typeface="ＭＳ ゴシック"/>
              </a:rPr>
              <a:t>年</a:t>
            </a:r>
            <a:r>
              <a:rPr lang="ja-JP" altLang="en-US" sz="2400" dirty="0">
                <a:solidFill>
                  <a:schemeClr val="tx1">
                    <a:lumMod val="95000"/>
                    <a:lumOff val="5000"/>
                  </a:schemeClr>
                </a:solidFill>
                <a:latin typeface="ＭＳ ゴシック"/>
                <a:ea typeface="ＭＳ ゴシック"/>
                <a:cs typeface="ＭＳ ゴシック"/>
              </a:rPr>
              <a:t> </a:t>
            </a:r>
            <a:r>
              <a:rPr lang="ja-JP" altLang="en-US" sz="2400" dirty="0" smtClean="0">
                <a:solidFill>
                  <a:schemeClr val="tx1">
                    <a:lumMod val="95000"/>
                    <a:lumOff val="5000"/>
                  </a:schemeClr>
                </a:solidFill>
                <a:latin typeface="ＭＳ ゴシック"/>
                <a:ea typeface="ＭＳ ゴシック"/>
                <a:cs typeface="ＭＳ ゴシック"/>
              </a:rPr>
              <a:t>身体</a:t>
            </a:r>
            <a:r>
              <a:rPr lang="ja-JP" altLang="en-US" sz="2400" dirty="0">
                <a:solidFill>
                  <a:schemeClr val="tx1">
                    <a:lumMod val="95000"/>
                    <a:lumOff val="5000"/>
                  </a:schemeClr>
                </a:solidFill>
                <a:latin typeface="ＭＳ ゴシック"/>
                <a:ea typeface="ＭＳ ゴシック"/>
                <a:cs typeface="ＭＳ ゴシック"/>
              </a:rPr>
              <a:t>・知的・</a:t>
            </a:r>
            <a:r>
              <a:rPr lang="ja-JP" altLang="en-US" sz="2400" dirty="0" smtClean="0">
                <a:solidFill>
                  <a:schemeClr val="tx1">
                    <a:lumMod val="95000"/>
                    <a:lumOff val="5000"/>
                  </a:schemeClr>
                </a:solidFill>
                <a:latin typeface="ＭＳ ゴシック"/>
                <a:ea typeface="ＭＳ ゴシック"/>
                <a:cs typeface="ＭＳ ゴシック"/>
              </a:rPr>
              <a:t>精神各相談</a:t>
            </a:r>
            <a:r>
              <a:rPr lang="ja-JP" altLang="en-US" sz="2400" dirty="0">
                <a:solidFill>
                  <a:schemeClr val="tx1">
                    <a:lumMod val="95000"/>
                    <a:lumOff val="5000"/>
                  </a:schemeClr>
                </a:solidFill>
                <a:latin typeface="ＭＳ ゴシック"/>
                <a:ea typeface="ＭＳ ゴシック"/>
                <a:cs typeface="ＭＳ ゴシック"/>
              </a:rPr>
              <a:t>支援関連事業</a:t>
            </a:r>
            <a:r>
              <a:rPr lang="ja-JP" altLang="en-US" sz="2400" dirty="0" smtClean="0">
                <a:solidFill>
                  <a:schemeClr val="tx1">
                    <a:lumMod val="95000"/>
                    <a:lumOff val="5000"/>
                  </a:schemeClr>
                </a:solidFill>
                <a:latin typeface="ＭＳ ゴシック"/>
                <a:ea typeface="ＭＳ ゴシック"/>
                <a:cs typeface="ＭＳ ゴシック"/>
              </a:rPr>
              <a:t>開始</a:t>
            </a:r>
            <a:endParaRPr lang="en-US" altLang="ja-JP" sz="2400" dirty="0" smtClean="0">
              <a:solidFill>
                <a:schemeClr val="tx1">
                  <a:lumMod val="95000"/>
                  <a:lumOff val="5000"/>
                </a:schemeClr>
              </a:solidFill>
              <a:latin typeface="ＭＳ ゴシック"/>
              <a:ea typeface="ＭＳ ゴシック"/>
              <a:cs typeface="ＭＳ ゴシック"/>
            </a:endParaRPr>
          </a:p>
          <a:p>
            <a:pPr marL="2160588" indent="-457200">
              <a:buFont typeface="Wingdings" panose="05000000000000000000" pitchFamily="2" charset="2"/>
              <a:buChar char="u"/>
              <a:defRPr/>
            </a:pPr>
            <a:r>
              <a:rPr lang="ja-JP" altLang="en-US" sz="1600" dirty="0">
                <a:solidFill>
                  <a:schemeClr val="tx1">
                    <a:lumMod val="95000"/>
                    <a:lumOff val="5000"/>
                  </a:schemeClr>
                </a:solidFill>
                <a:latin typeface="ＭＳ ゴシック"/>
                <a:ea typeface="ＭＳ ゴシック"/>
                <a:cs typeface="ＭＳ ゴシック"/>
              </a:rPr>
              <a:t>身体</a:t>
            </a:r>
            <a:r>
              <a:rPr lang="ja-JP" altLang="en-US" sz="1600" dirty="0" smtClean="0">
                <a:solidFill>
                  <a:schemeClr val="tx1">
                    <a:lumMod val="95000"/>
                    <a:lumOff val="5000"/>
                  </a:schemeClr>
                </a:solidFill>
                <a:latin typeface="ＭＳ ゴシック"/>
                <a:ea typeface="ＭＳ ゴシック"/>
                <a:cs typeface="ＭＳ ゴシック"/>
              </a:rPr>
              <a:t>障害者：市町村障害者生活支援事業（平成</a:t>
            </a:r>
            <a:r>
              <a:rPr lang="en-US" altLang="ja-JP" sz="1600" dirty="0" smtClean="0">
                <a:solidFill>
                  <a:schemeClr val="tx1">
                    <a:lumMod val="95000"/>
                    <a:lumOff val="5000"/>
                  </a:schemeClr>
                </a:solidFill>
                <a:latin typeface="ＭＳ ゴシック"/>
                <a:ea typeface="ＭＳ ゴシック"/>
                <a:cs typeface="ＭＳ ゴシック"/>
              </a:rPr>
              <a:t>8</a:t>
            </a:r>
            <a:r>
              <a:rPr lang="ja-JP" altLang="en-US" sz="1600" dirty="0" smtClean="0">
                <a:solidFill>
                  <a:schemeClr val="tx1">
                    <a:lumMod val="95000"/>
                    <a:lumOff val="5000"/>
                  </a:schemeClr>
                </a:solidFill>
                <a:latin typeface="ＭＳ ゴシック"/>
                <a:ea typeface="ＭＳ ゴシック"/>
                <a:cs typeface="ＭＳ ゴシック"/>
              </a:rPr>
              <a:t>年）</a:t>
            </a:r>
            <a:endParaRPr lang="en-US" altLang="ja-JP" sz="1600" dirty="0" smtClean="0">
              <a:solidFill>
                <a:schemeClr val="tx1">
                  <a:lumMod val="95000"/>
                  <a:lumOff val="5000"/>
                </a:schemeClr>
              </a:solidFill>
              <a:latin typeface="ＭＳ ゴシック"/>
              <a:ea typeface="ＭＳ ゴシック"/>
              <a:cs typeface="ＭＳ ゴシック"/>
            </a:endParaRPr>
          </a:p>
          <a:p>
            <a:pPr marL="2160588" indent="-457200">
              <a:buFont typeface="Wingdings" panose="05000000000000000000" pitchFamily="2" charset="2"/>
              <a:buChar char="u"/>
              <a:defRPr/>
            </a:pPr>
            <a:r>
              <a:rPr lang="ja-JP" altLang="en-US" sz="1600" dirty="0" smtClean="0">
                <a:solidFill>
                  <a:schemeClr val="tx1">
                    <a:lumMod val="95000"/>
                    <a:lumOff val="5000"/>
                  </a:schemeClr>
                </a:solidFill>
                <a:latin typeface="ＭＳ ゴシック"/>
                <a:ea typeface="ＭＳ ゴシック"/>
                <a:cs typeface="ＭＳ ゴシック"/>
              </a:rPr>
              <a:t>知的障害者：障害児（者）地域療育等拠点施設事業（平成</a:t>
            </a:r>
            <a:r>
              <a:rPr lang="en-US" altLang="ja-JP" sz="1600" dirty="0" smtClean="0">
                <a:solidFill>
                  <a:schemeClr val="tx1">
                    <a:lumMod val="95000"/>
                    <a:lumOff val="5000"/>
                  </a:schemeClr>
                </a:solidFill>
                <a:latin typeface="ＭＳ ゴシック"/>
                <a:ea typeface="ＭＳ ゴシック"/>
                <a:cs typeface="ＭＳ ゴシック"/>
              </a:rPr>
              <a:t>2</a:t>
            </a:r>
            <a:r>
              <a:rPr lang="ja-JP" altLang="en-US" sz="1600" dirty="0" smtClean="0">
                <a:solidFill>
                  <a:schemeClr val="tx1">
                    <a:lumMod val="95000"/>
                    <a:lumOff val="5000"/>
                  </a:schemeClr>
                </a:solidFill>
                <a:latin typeface="ＭＳ ゴシック"/>
                <a:ea typeface="ＭＳ ゴシック"/>
                <a:cs typeface="ＭＳ ゴシック"/>
              </a:rPr>
              <a:t>年）</a:t>
            </a:r>
            <a:endParaRPr lang="en-US" altLang="ja-JP" sz="1600" dirty="0" smtClean="0">
              <a:solidFill>
                <a:schemeClr val="tx1">
                  <a:lumMod val="95000"/>
                  <a:lumOff val="5000"/>
                </a:schemeClr>
              </a:solidFill>
              <a:latin typeface="ＭＳ ゴシック"/>
              <a:ea typeface="ＭＳ ゴシック"/>
              <a:cs typeface="ＭＳ ゴシック"/>
            </a:endParaRPr>
          </a:p>
          <a:p>
            <a:pPr marL="1703388">
              <a:defRPr/>
            </a:pPr>
            <a:r>
              <a:rPr lang="ja-JP" altLang="en-US" sz="1600" dirty="0" smtClean="0">
                <a:solidFill>
                  <a:schemeClr val="tx1">
                    <a:lumMod val="95000"/>
                    <a:lumOff val="5000"/>
                  </a:schemeClr>
                </a:solidFill>
                <a:latin typeface="ＭＳ ゴシック"/>
                <a:ea typeface="ＭＳ ゴシック"/>
                <a:cs typeface="ＭＳ ゴシック"/>
              </a:rPr>
              <a:t>　　　　　　　→障害児（者）地域療育等支援事業（平成</a:t>
            </a:r>
            <a:r>
              <a:rPr lang="en-US" altLang="ja-JP" sz="1600" dirty="0" smtClean="0">
                <a:solidFill>
                  <a:schemeClr val="tx1">
                    <a:lumMod val="95000"/>
                    <a:lumOff val="5000"/>
                  </a:schemeClr>
                </a:solidFill>
                <a:latin typeface="ＭＳ ゴシック"/>
                <a:ea typeface="ＭＳ ゴシック"/>
                <a:cs typeface="ＭＳ ゴシック"/>
              </a:rPr>
              <a:t>8</a:t>
            </a:r>
            <a:r>
              <a:rPr lang="ja-JP" altLang="en-US" sz="1600" dirty="0" smtClean="0">
                <a:solidFill>
                  <a:schemeClr val="tx1">
                    <a:lumMod val="95000"/>
                    <a:lumOff val="5000"/>
                  </a:schemeClr>
                </a:solidFill>
                <a:latin typeface="ＭＳ ゴシック"/>
                <a:ea typeface="ＭＳ ゴシック"/>
                <a:cs typeface="ＭＳ ゴシック"/>
              </a:rPr>
              <a:t>年）</a:t>
            </a:r>
            <a:endParaRPr lang="en-US" altLang="ja-JP" sz="1600" dirty="0" smtClean="0">
              <a:solidFill>
                <a:schemeClr val="tx1">
                  <a:lumMod val="95000"/>
                  <a:lumOff val="5000"/>
                </a:schemeClr>
              </a:solidFill>
              <a:latin typeface="ＭＳ ゴシック"/>
              <a:ea typeface="ＭＳ ゴシック"/>
              <a:cs typeface="ＭＳ ゴシック"/>
            </a:endParaRPr>
          </a:p>
          <a:p>
            <a:pPr marL="2160588" indent="-457200">
              <a:buFont typeface="Wingdings" panose="05000000000000000000" pitchFamily="2" charset="2"/>
              <a:buChar char="u"/>
              <a:defRPr/>
            </a:pPr>
            <a:r>
              <a:rPr lang="ja-JP" altLang="en-US" sz="1600" dirty="0">
                <a:solidFill>
                  <a:schemeClr val="tx1">
                    <a:lumMod val="95000"/>
                    <a:lumOff val="5000"/>
                  </a:schemeClr>
                </a:solidFill>
                <a:latin typeface="ＭＳ ゴシック"/>
                <a:ea typeface="ＭＳ ゴシック"/>
                <a:cs typeface="ＭＳ ゴシック"/>
              </a:rPr>
              <a:t>精神</a:t>
            </a:r>
            <a:r>
              <a:rPr lang="ja-JP" altLang="en-US" sz="1600" dirty="0" smtClean="0">
                <a:solidFill>
                  <a:schemeClr val="tx1">
                    <a:lumMod val="95000"/>
                    <a:lumOff val="5000"/>
                  </a:schemeClr>
                </a:solidFill>
                <a:latin typeface="ＭＳ ゴシック"/>
                <a:ea typeface="ＭＳ ゴシック"/>
                <a:cs typeface="ＭＳ ゴシック"/>
              </a:rPr>
              <a:t>障害者：精神障害者地域生活支援事業（平成</a:t>
            </a:r>
            <a:r>
              <a:rPr lang="en-US" altLang="ja-JP" sz="1600" dirty="0" smtClean="0">
                <a:solidFill>
                  <a:schemeClr val="tx1">
                    <a:lumMod val="95000"/>
                    <a:lumOff val="5000"/>
                  </a:schemeClr>
                </a:solidFill>
                <a:latin typeface="ＭＳ ゴシック"/>
                <a:ea typeface="ＭＳ ゴシック"/>
                <a:cs typeface="ＭＳ ゴシック"/>
              </a:rPr>
              <a:t>8</a:t>
            </a:r>
            <a:r>
              <a:rPr lang="ja-JP" altLang="en-US" sz="1600" dirty="0" smtClean="0">
                <a:solidFill>
                  <a:schemeClr val="tx1">
                    <a:lumMod val="95000"/>
                    <a:lumOff val="5000"/>
                  </a:schemeClr>
                </a:solidFill>
                <a:latin typeface="ＭＳ ゴシック"/>
                <a:ea typeface="ＭＳ ゴシック"/>
                <a:cs typeface="ＭＳ ゴシック"/>
              </a:rPr>
              <a:t>年）</a:t>
            </a:r>
            <a:endParaRPr lang="en-US" altLang="ja-JP" sz="1600" dirty="0">
              <a:solidFill>
                <a:schemeClr val="tx1">
                  <a:lumMod val="95000"/>
                  <a:lumOff val="5000"/>
                </a:schemeClr>
              </a:solidFill>
              <a:latin typeface="ＭＳ ゴシック"/>
              <a:ea typeface="ＭＳ ゴシック"/>
              <a:cs typeface="ＭＳ ゴシック"/>
            </a:endParaRPr>
          </a:p>
        </p:txBody>
      </p:sp>
      <p:cxnSp>
        <p:nvCxnSpPr>
          <p:cNvPr id="12" name="直線コネクタ 11"/>
          <p:cNvCxnSpPr/>
          <p:nvPr/>
        </p:nvCxnSpPr>
        <p:spPr>
          <a:xfrm>
            <a:off x="4" y="548680"/>
            <a:ext cx="9906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12</a:t>
            </a:fld>
            <a:endParaRPr lang="en-US" altLang="ja-JP" dirty="0"/>
          </a:p>
        </p:txBody>
      </p:sp>
    </p:spTree>
    <p:extLst>
      <p:ext uri="{BB962C8B-B14F-4D97-AF65-F5344CB8AC3E}">
        <p14:creationId xmlns:p14="http://schemas.microsoft.com/office/powerpoint/2010/main" val="55695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00472" y="620688"/>
            <a:ext cx="9505056" cy="6048672"/>
            <a:chOff x="179512" y="331028"/>
            <a:chExt cx="8784976" cy="4354425"/>
          </a:xfrm>
        </p:grpSpPr>
        <p:sp>
          <p:nvSpPr>
            <p:cNvPr id="4" name="角丸四角形 3"/>
            <p:cNvSpPr/>
            <p:nvPr/>
          </p:nvSpPr>
          <p:spPr>
            <a:xfrm>
              <a:off x="179512" y="331028"/>
              <a:ext cx="8784976" cy="2386203"/>
            </a:xfrm>
            <a:prstGeom prst="roundRect">
              <a:avLst>
                <a:gd name="adj" fmla="val 2668"/>
              </a:avLst>
            </a:prstGeom>
            <a:solidFill>
              <a:schemeClr val="lt1">
                <a:alpha val="98000"/>
              </a:schemeClr>
            </a:solidFill>
          </p:spPr>
          <p:style>
            <a:lnRef idx="2">
              <a:schemeClr val="dk1"/>
            </a:lnRef>
            <a:fillRef idx="1">
              <a:schemeClr val="lt1"/>
            </a:fillRef>
            <a:effectRef idx="0">
              <a:schemeClr val="dk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r>
                <a:rPr lang="en-US" sz="700" kern="100">
                  <a:latin typeface="ＭＳ ゴシック" panose="020B0609070205080204" pitchFamily="49" charset="-128"/>
                  <a:ea typeface="游明朝" panose="02020400000000000000" pitchFamily="18" charset="-128"/>
                  <a:cs typeface="Times New Roman" panose="02020603050405020304" pitchFamily="18" charset="0"/>
                </a:rPr>
                <a:t> </a:t>
              </a:r>
              <a:endParaRPr lang="ja-JP" altLang="en-US" sz="900" kern="100">
                <a:ea typeface="游明朝" panose="02020400000000000000" pitchFamily="18" charset="-128"/>
                <a:cs typeface="Times New Roman" panose="02020603050405020304" pitchFamily="18" charset="0"/>
              </a:endParaRPr>
            </a:p>
          </p:txBody>
        </p:sp>
        <p:sp>
          <p:nvSpPr>
            <p:cNvPr id="248" name="楕円 247"/>
            <p:cNvSpPr/>
            <p:nvPr/>
          </p:nvSpPr>
          <p:spPr>
            <a:xfrm>
              <a:off x="5915397" y="490379"/>
              <a:ext cx="2905076" cy="218883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47" name="楕円 246"/>
            <p:cNvSpPr/>
            <p:nvPr/>
          </p:nvSpPr>
          <p:spPr>
            <a:xfrm>
              <a:off x="251520" y="490379"/>
              <a:ext cx="5620336" cy="218883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 name="テキスト ボックス 5"/>
            <p:cNvSpPr txBox="1"/>
            <p:nvPr/>
          </p:nvSpPr>
          <p:spPr>
            <a:xfrm>
              <a:off x="248835" y="340585"/>
              <a:ext cx="3027021" cy="184899"/>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just"/>
              <a:r>
                <a:rPr lang="ja-JP" altLang="en-US"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個別給付で提供される相談支援</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1" name="角丸四角形 10"/>
            <p:cNvSpPr/>
            <p:nvPr/>
          </p:nvSpPr>
          <p:spPr>
            <a:xfrm>
              <a:off x="965135" y="827938"/>
              <a:ext cx="1545555" cy="346036"/>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一般相談支援事業</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（都道府県による指定）</a:t>
              </a:r>
              <a:endPar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角丸四角形 11"/>
            <p:cNvSpPr/>
            <p:nvPr/>
          </p:nvSpPr>
          <p:spPr>
            <a:xfrm>
              <a:off x="1737912" y="1321356"/>
              <a:ext cx="980454" cy="239702"/>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地域相談支援</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角丸四角形 13"/>
            <p:cNvSpPr/>
            <p:nvPr/>
          </p:nvSpPr>
          <p:spPr>
            <a:xfrm>
              <a:off x="2090869" y="1734727"/>
              <a:ext cx="1040971" cy="229803"/>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地域定着支援</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5" name="角丸四角形 14"/>
            <p:cNvSpPr/>
            <p:nvPr/>
          </p:nvSpPr>
          <p:spPr>
            <a:xfrm>
              <a:off x="957390" y="1736949"/>
              <a:ext cx="1040971" cy="236779"/>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地域移行支援</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38" name="直線コネクタ 37"/>
            <p:cNvCxnSpPr>
              <a:stCxn id="11" idx="2"/>
              <a:endCxn id="12" idx="0"/>
            </p:cNvCxnSpPr>
            <p:nvPr/>
          </p:nvCxnSpPr>
          <p:spPr>
            <a:xfrm>
              <a:off x="1737913" y="1173974"/>
              <a:ext cx="490226" cy="147383"/>
            </a:xfrm>
            <a:prstGeom prst="line">
              <a:avLst/>
            </a:prstGeom>
            <a:ln w="15875"/>
          </p:spPr>
          <p:style>
            <a:lnRef idx="1">
              <a:schemeClr val="dk1"/>
            </a:lnRef>
            <a:fillRef idx="0">
              <a:schemeClr val="dk1"/>
            </a:fillRef>
            <a:effectRef idx="0">
              <a:schemeClr val="dk1"/>
            </a:effectRef>
            <a:fontRef idx="minor">
              <a:schemeClr val="tx1"/>
            </a:fontRef>
          </p:style>
        </p:cxnSp>
        <p:cxnSp>
          <p:nvCxnSpPr>
            <p:cNvPr id="42" name="直線コネクタ 41"/>
            <p:cNvCxnSpPr>
              <a:stCxn id="12" idx="2"/>
              <a:endCxn id="15" idx="0"/>
            </p:cNvCxnSpPr>
            <p:nvPr/>
          </p:nvCxnSpPr>
          <p:spPr>
            <a:xfrm flipH="1">
              <a:off x="1477876" y="1561059"/>
              <a:ext cx="750263" cy="175890"/>
            </a:xfrm>
            <a:prstGeom prst="line">
              <a:avLst/>
            </a:prstGeom>
            <a:ln w="15875"/>
          </p:spPr>
          <p:style>
            <a:lnRef idx="1">
              <a:schemeClr val="dk1"/>
            </a:lnRef>
            <a:fillRef idx="0">
              <a:schemeClr val="dk1"/>
            </a:fillRef>
            <a:effectRef idx="0">
              <a:schemeClr val="dk1"/>
            </a:effectRef>
            <a:fontRef idx="minor">
              <a:schemeClr val="tx1"/>
            </a:fontRef>
          </p:style>
        </p:cxnSp>
        <p:cxnSp>
          <p:nvCxnSpPr>
            <p:cNvPr id="45" name="直線コネクタ 44"/>
            <p:cNvCxnSpPr>
              <a:stCxn id="12" idx="2"/>
              <a:endCxn id="14" idx="0"/>
            </p:cNvCxnSpPr>
            <p:nvPr/>
          </p:nvCxnSpPr>
          <p:spPr>
            <a:xfrm>
              <a:off x="2228139" y="1561059"/>
              <a:ext cx="383216" cy="173668"/>
            </a:xfrm>
            <a:prstGeom prst="line">
              <a:avLst/>
            </a:prstGeom>
            <a:ln w="15875"/>
          </p:spPr>
          <p:style>
            <a:lnRef idx="1">
              <a:schemeClr val="dk1"/>
            </a:lnRef>
            <a:fillRef idx="0">
              <a:schemeClr val="dk1"/>
            </a:fillRef>
            <a:effectRef idx="0">
              <a:schemeClr val="dk1"/>
            </a:effectRef>
            <a:fontRef idx="minor">
              <a:schemeClr val="tx1"/>
            </a:fontRef>
          </p:style>
        </p:cxnSp>
        <p:sp>
          <p:nvSpPr>
            <p:cNvPr id="100" name="角丸四角形 99"/>
            <p:cNvSpPr/>
            <p:nvPr/>
          </p:nvSpPr>
          <p:spPr>
            <a:xfrm>
              <a:off x="698150" y="1313490"/>
              <a:ext cx="992525" cy="239702"/>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基本相談支援</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101" name="直線コネクタ 100"/>
            <p:cNvCxnSpPr>
              <a:stCxn id="11" idx="2"/>
              <a:endCxn id="100" idx="0"/>
            </p:cNvCxnSpPr>
            <p:nvPr/>
          </p:nvCxnSpPr>
          <p:spPr>
            <a:xfrm flipH="1">
              <a:off x="1194413" y="1173974"/>
              <a:ext cx="543500" cy="139516"/>
            </a:xfrm>
            <a:prstGeom prst="line">
              <a:avLst/>
            </a:prstGeom>
            <a:ln w="15875"/>
          </p:spPr>
          <p:style>
            <a:lnRef idx="1">
              <a:schemeClr val="dk1"/>
            </a:lnRef>
            <a:fillRef idx="0">
              <a:schemeClr val="dk1"/>
            </a:fillRef>
            <a:effectRef idx="0">
              <a:schemeClr val="dk1"/>
            </a:effectRef>
            <a:fontRef idx="minor">
              <a:schemeClr val="tx1"/>
            </a:fontRef>
          </p:style>
        </p:cxnSp>
        <p:sp>
          <p:nvSpPr>
            <p:cNvPr id="139" name="テキスト ボックス 138"/>
            <p:cNvSpPr txBox="1"/>
            <p:nvPr/>
          </p:nvSpPr>
          <p:spPr>
            <a:xfrm>
              <a:off x="1998361" y="527706"/>
              <a:ext cx="2088232" cy="206797"/>
            </a:xfrm>
            <a:prstGeom prst="rect">
              <a:avLst/>
            </a:prstGeom>
            <a:noFill/>
          </p:spPr>
          <p:txBody>
            <a:bodyPr vert="horz" wrap="square" rtlCol="0">
              <a:spAutoFit/>
            </a:bodyPr>
            <a:lstStyle/>
            <a:p>
              <a:pPr algn="ctr"/>
              <a:r>
                <a:rPr lang="ja-JP" altLang="en-US" sz="1400" dirty="0">
                  <a:latin typeface="HG丸ｺﾞｼｯｸM-PRO" panose="020F0600000000000000" pitchFamily="50" charset="-128"/>
                  <a:ea typeface="HG丸ｺﾞｼｯｸM-PRO" panose="020F0600000000000000" pitchFamily="50" charset="-128"/>
                </a:rPr>
                <a:t>＜障害者総合支援法＞</a:t>
              </a:r>
            </a:p>
          </p:txBody>
        </p:sp>
        <p:sp>
          <p:nvSpPr>
            <p:cNvPr id="140" name="テキスト ボックス 139"/>
            <p:cNvSpPr txBox="1"/>
            <p:nvPr/>
          </p:nvSpPr>
          <p:spPr>
            <a:xfrm>
              <a:off x="6641306" y="530095"/>
              <a:ext cx="1453257" cy="206797"/>
            </a:xfrm>
            <a:prstGeom prst="rect">
              <a:avLst/>
            </a:prstGeom>
            <a:noFill/>
          </p:spPr>
          <p:txBody>
            <a:bodyPr vert="horz"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＜児童福祉法＞</a:t>
              </a:r>
            </a:p>
          </p:txBody>
        </p:sp>
        <p:sp>
          <p:nvSpPr>
            <p:cNvPr id="142" name="角丸四角形 141"/>
            <p:cNvSpPr/>
            <p:nvPr/>
          </p:nvSpPr>
          <p:spPr>
            <a:xfrm>
              <a:off x="179512" y="2780928"/>
              <a:ext cx="8784976" cy="1904525"/>
            </a:xfrm>
            <a:prstGeom prst="roundRect">
              <a:avLst>
                <a:gd name="adj" fmla="val 2668"/>
              </a:avLst>
            </a:prstGeom>
            <a:solidFill>
              <a:schemeClr val="lt1">
                <a:alpha val="98000"/>
              </a:schemeClr>
            </a:solidFill>
          </p:spPr>
          <p:style>
            <a:lnRef idx="2">
              <a:schemeClr val="dk1"/>
            </a:lnRef>
            <a:fillRef idx="1">
              <a:schemeClr val="lt1"/>
            </a:fillRef>
            <a:effectRef idx="0">
              <a:schemeClr val="dk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r>
                <a:rPr lang="en-US" sz="700" kern="100" dirty="0">
                  <a:latin typeface="ＭＳ ゴシック" panose="020B0609070205080204" pitchFamily="49" charset="-128"/>
                  <a:ea typeface="游明朝" panose="02020400000000000000" pitchFamily="18" charset="-128"/>
                  <a:cs typeface="Times New Roman" panose="02020603050405020304" pitchFamily="18" charset="0"/>
                </a:rPr>
                <a:t> </a:t>
              </a:r>
              <a:endParaRPr lang="ja-JP" altLang="en-US" sz="900" kern="100" dirty="0">
                <a:ea typeface="游明朝" panose="02020400000000000000" pitchFamily="18" charset="-128"/>
                <a:cs typeface="Times New Roman" panose="02020603050405020304" pitchFamily="18" charset="0"/>
              </a:endParaRPr>
            </a:p>
          </p:txBody>
        </p:sp>
        <p:sp>
          <p:nvSpPr>
            <p:cNvPr id="144" name="テキスト ボックス 5"/>
            <p:cNvSpPr txBox="1"/>
            <p:nvPr/>
          </p:nvSpPr>
          <p:spPr>
            <a:xfrm>
              <a:off x="224401" y="2786050"/>
              <a:ext cx="3455771" cy="275819"/>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just"/>
              <a:r>
                <a:rPr lang="ja-JP" altLang="en-US" sz="12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地域生活支援事業により実施される相談支援</a:t>
              </a:r>
              <a:endPar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7" name="角丸四角形 146"/>
            <p:cNvSpPr/>
            <p:nvPr/>
          </p:nvSpPr>
          <p:spPr>
            <a:xfrm>
              <a:off x="894964" y="3559032"/>
              <a:ext cx="3244988" cy="629258"/>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400" b="1"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障害者相談支援事業（必須事業）</a:t>
              </a:r>
              <a:endParaRPr lang="en-US" altLang="ja-JP" sz="1400" b="1"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主に個別給付による相談支援では対応が困難であったり、対象とならない事例等に対して一般的な相談支援を行う。</a:t>
              </a:r>
            </a:p>
          </p:txBody>
        </p:sp>
        <p:sp>
          <p:nvSpPr>
            <p:cNvPr id="148" name="角丸四角形 147"/>
            <p:cNvSpPr/>
            <p:nvPr/>
          </p:nvSpPr>
          <p:spPr>
            <a:xfrm>
              <a:off x="5065658" y="3552141"/>
              <a:ext cx="3178750" cy="636149"/>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基幹相談支援センター</a:t>
              </a:r>
              <a:endParaRPr lang="en-US"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地域の中核的な機関として、一般的な相談に加え、総合的・専門的相談を行うと共に、地域の相談支援体制強化の取組等を行う。</a:t>
              </a:r>
            </a:p>
          </p:txBody>
        </p:sp>
        <p:sp>
          <p:nvSpPr>
            <p:cNvPr id="219" name="角丸四角形 218"/>
            <p:cNvSpPr/>
            <p:nvPr/>
          </p:nvSpPr>
          <p:spPr>
            <a:xfrm>
              <a:off x="3450894" y="827938"/>
              <a:ext cx="1545555" cy="34603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特定相談支援事業</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（市町村による指定）</a:t>
              </a:r>
              <a:endPar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20" name="角丸四角形 219"/>
            <p:cNvSpPr/>
            <p:nvPr/>
          </p:nvSpPr>
          <p:spPr>
            <a:xfrm>
              <a:off x="4223671" y="1321356"/>
              <a:ext cx="980454" cy="239702"/>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計画相談支援</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21" name="角丸四角形 220"/>
            <p:cNvSpPr/>
            <p:nvPr/>
          </p:nvSpPr>
          <p:spPr>
            <a:xfrm>
              <a:off x="4576628" y="1694795"/>
              <a:ext cx="1040971" cy="297574"/>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lnSpc>
                  <a:spcPts val="1000"/>
                </a:lnSpc>
              </a:pP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継続サービス</a:t>
              </a:r>
              <a:endParaRPr lang="en-US" altLang="ja-JP"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1000"/>
                </a:lnSpc>
              </a:pP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利用支援</a:t>
              </a:r>
              <a:endPar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22" name="角丸四角形 221"/>
            <p:cNvSpPr/>
            <p:nvPr/>
          </p:nvSpPr>
          <p:spPr>
            <a:xfrm>
              <a:off x="3443149" y="1697016"/>
              <a:ext cx="1040971" cy="295352"/>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lnSpc>
                  <a:spcPts val="1000"/>
                </a:lnSpc>
              </a:pP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サービス</a:t>
              </a:r>
              <a:endParaRPr lang="en-US" altLang="ja-JP"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1000"/>
                </a:lnSpc>
              </a:pP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利用支援</a:t>
              </a:r>
              <a:endParaRPr lang="ja-JP" altLang="en-US" sz="11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223" name="直線コネクタ 222"/>
            <p:cNvCxnSpPr>
              <a:stCxn id="219" idx="2"/>
              <a:endCxn id="220" idx="0"/>
            </p:cNvCxnSpPr>
            <p:nvPr/>
          </p:nvCxnSpPr>
          <p:spPr>
            <a:xfrm>
              <a:off x="4223672" y="1173974"/>
              <a:ext cx="490226" cy="147383"/>
            </a:xfrm>
            <a:prstGeom prst="line">
              <a:avLst/>
            </a:prstGeom>
            <a:ln w="15875"/>
          </p:spPr>
          <p:style>
            <a:lnRef idx="1">
              <a:schemeClr val="dk1"/>
            </a:lnRef>
            <a:fillRef idx="0">
              <a:schemeClr val="dk1"/>
            </a:fillRef>
            <a:effectRef idx="0">
              <a:schemeClr val="dk1"/>
            </a:effectRef>
            <a:fontRef idx="minor">
              <a:schemeClr val="tx1"/>
            </a:fontRef>
          </p:style>
        </p:cxnSp>
        <p:cxnSp>
          <p:nvCxnSpPr>
            <p:cNvPr id="224" name="直線コネクタ 223"/>
            <p:cNvCxnSpPr>
              <a:stCxn id="220" idx="2"/>
              <a:endCxn id="222" idx="0"/>
            </p:cNvCxnSpPr>
            <p:nvPr/>
          </p:nvCxnSpPr>
          <p:spPr>
            <a:xfrm flipH="1">
              <a:off x="3963635" y="1561058"/>
              <a:ext cx="750263" cy="135958"/>
            </a:xfrm>
            <a:prstGeom prst="line">
              <a:avLst/>
            </a:prstGeom>
            <a:ln w="15875"/>
          </p:spPr>
          <p:style>
            <a:lnRef idx="1">
              <a:schemeClr val="dk1"/>
            </a:lnRef>
            <a:fillRef idx="0">
              <a:schemeClr val="dk1"/>
            </a:fillRef>
            <a:effectRef idx="0">
              <a:schemeClr val="dk1"/>
            </a:effectRef>
            <a:fontRef idx="minor">
              <a:schemeClr val="tx1"/>
            </a:fontRef>
          </p:style>
        </p:cxnSp>
        <p:cxnSp>
          <p:nvCxnSpPr>
            <p:cNvPr id="225" name="直線コネクタ 224"/>
            <p:cNvCxnSpPr>
              <a:stCxn id="220" idx="2"/>
              <a:endCxn id="221" idx="0"/>
            </p:cNvCxnSpPr>
            <p:nvPr/>
          </p:nvCxnSpPr>
          <p:spPr>
            <a:xfrm>
              <a:off x="4713898" y="1561058"/>
              <a:ext cx="383216" cy="133736"/>
            </a:xfrm>
            <a:prstGeom prst="line">
              <a:avLst/>
            </a:prstGeom>
            <a:ln w="15875"/>
          </p:spPr>
          <p:style>
            <a:lnRef idx="1">
              <a:schemeClr val="dk1"/>
            </a:lnRef>
            <a:fillRef idx="0">
              <a:schemeClr val="dk1"/>
            </a:fillRef>
            <a:effectRef idx="0">
              <a:schemeClr val="dk1"/>
            </a:effectRef>
            <a:fontRef idx="minor">
              <a:schemeClr val="tx1"/>
            </a:fontRef>
          </p:style>
        </p:cxnSp>
        <p:sp>
          <p:nvSpPr>
            <p:cNvPr id="226" name="角丸四角形 225"/>
            <p:cNvSpPr/>
            <p:nvPr/>
          </p:nvSpPr>
          <p:spPr>
            <a:xfrm>
              <a:off x="3183909" y="1313490"/>
              <a:ext cx="992525" cy="239702"/>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基本相談支援</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227" name="直線コネクタ 226"/>
            <p:cNvCxnSpPr>
              <a:stCxn id="219" idx="2"/>
              <a:endCxn id="226" idx="0"/>
            </p:cNvCxnSpPr>
            <p:nvPr/>
          </p:nvCxnSpPr>
          <p:spPr>
            <a:xfrm flipH="1">
              <a:off x="3680172" y="1173974"/>
              <a:ext cx="543500" cy="139516"/>
            </a:xfrm>
            <a:prstGeom prst="line">
              <a:avLst/>
            </a:prstGeom>
            <a:ln w="15875"/>
          </p:spPr>
          <p:style>
            <a:lnRef idx="1">
              <a:schemeClr val="dk1"/>
            </a:lnRef>
            <a:fillRef idx="0">
              <a:schemeClr val="dk1"/>
            </a:fillRef>
            <a:effectRef idx="0">
              <a:schemeClr val="dk1"/>
            </a:effectRef>
            <a:fontRef idx="minor">
              <a:schemeClr val="tx1"/>
            </a:fontRef>
          </p:style>
        </p:cxnSp>
        <p:sp>
          <p:nvSpPr>
            <p:cNvPr id="232" name="角丸四角形 231"/>
            <p:cNvSpPr/>
            <p:nvPr/>
          </p:nvSpPr>
          <p:spPr>
            <a:xfrm>
              <a:off x="6534927" y="811290"/>
              <a:ext cx="1646642" cy="688145"/>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1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障害児相談支援事業</a:t>
              </a:r>
              <a:endPar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（市町村による指定）</a:t>
              </a:r>
              <a:endParaRPr lang="en-US" altLang="ja-JP"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en-US" altLang="ja-JP"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特定相談支援事業の指定を共に受けることが望ましい。</a:t>
              </a:r>
            </a:p>
          </p:txBody>
        </p:sp>
        <p:sp>
          <p:nvSpPr>
            <p:cNvPr id="233" name="角丸四角形 232"/>
            <p:cNvSpPr/>
            <p:nvPr/>
          </p:nvSpPr>
          <p:spPr>
            <a:xfrm>
              <a:off x="7476547" y="1631481"/>
              <a:ext cx="980454" cy="32372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継続障害児</a:t>
              </a:r>
              <a:endParaRPr lang="en-US" altLang="ja-JP"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000" kern="100" spc="-92" dirty="0">
                  <a:latin typeface="HG丸ｺﾞｼｯｸM-PRO" panose="020F0600000000000000" pitchFamily="50" charset="-128"/>
                  <a:ea typeface="HG丸ｺﾞｼｯｸM-PRO" panose="020F0600000000000000" pitchFamily="50" charset="-128"/>
                  <a:cs typeface="Times New Roman" panose="02020603050405020304" pitchFamily="18" charset="0"/>
                </a:rPr>
                <a:t>支援利用援助</a:t>
              </a:r>
              <a:endPar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234" name="直線コネクタ 233"/>
            <p:cNvCxnSpPr>
              <a:stCxn id="232" idx="2"/>
              <a:endCxn id="233" idx="0"/>
            </p:cNvCxnSpPr>
            <p:nvPr/>
          </p:nvCxnSpPr>
          <p:spPr>
            <a:xfrm>
              <a:off x="7358248" y="1499435"/>
              <a:ext cx="608526" cy="132046"/>
            </a:xfrm>
            <a:prstGeom prst="line">
              <a:avLst/>
            </a:prstGeom>
            <a:ln w="15875"/>
          </p:spPr>
          <p:style>
            <a:lnRef idx="1">
              <a:schemeClr val="dk1"/>
            </a:lnRef>
            <a:fillRef idx="0">
              <a:schemeClr val="dk1"/>
            </a:fillRef>
            <a:effectRef idx="0">
              <a:schemeClr val="dk1"/>
            </a:effectRef>
            <a:fontRef idx="minor">
              <a:schemeClr val="tx1"/>
            </a:fontRef>
          </p:style>
        </p:cxnSp>
        <p:sp>
          <p:nvSpPr>
            <p:cNvPr id="235" name="角丸四角形 234"/>
            <p:cNvSpPr/>
            <p:nvPr/>
          </p:nvSpPr>
          <p:spPr>
            <a:xfrm>
              <a:off x="6283038" y="1631481"/>
              <a:ext cx="992525" cy="32372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障害児支援</a:t>
              </a:r>
              <a:endParaRPr lang="en-US" altLang="ja-JP"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利用援助</a:t>
              </a:r>
            </a:p>
          </p:txBody>
        </p:sp>
        <p:cxnSp>
          <p:nvCxnSpPr>
            <p:cNvPr id="238" name="直線コネクタ 237"/>
            <p:cNvCxnSpPr>
              <a:stCxn id="232" idx="2"/>
              <a:endCxn id="235" idx="0"/>
            </p:cNvCxnSpPr>
            <p:nvPr/>
          </p:nvCxnSpPr>
          <p:spPr>
            <a:xfrm flipH="1">
              <a:off x="6779301" y="1499435"/>
              <a:ext cx="578947" cy="132046"/>
            </a:xfrm>
            <a:prstGeom prst="line">
              <a:avLst/>
            </a:prstGeom>
            <a:ln w="15875"/>
          </p:spPr>
          <p:style>
            <a:lnRef idx="1">
              <a:schemeClr val="dk1"/>
            </a:lnRef>
            <a:fillRef idx="0">
              <a:schemeClr val="dk1"/>
            </a:fillRef>
            <a:effectRef idx="0">
              <a:schemeClr val="dk1"/>
            </a:effectRef>
            <a:fontRef idx="minor">
              <a:schemeClr val="tx1"/>
            </a:fontRef>
          </p:style>
        </p:cxnSp>
        <p:sp>
          <p:nvSpPr>
            <p:cNvPr id="256" name="左中かっこ 255"/>
            <p:cNvSpPr/>
            <p:nvPr/>
          </p:nvSpPr>
          <p:spPr>
            <a:xfrm rot="5400000">
              <a:off x="4475207" y="-422760"/>
              <a:ext cx="204734" cy="775885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7" name="テキスト ボックス 256"/>
            <p:cNvSpPr txBox="1"/>
            <p:nvPr/>
          </p:nvSpPr>
          <p:spPr>
            <a:xfrm>
              <a:off x="1835695" y="2895327"/>
              <a:ext cx="5472609" cy="310195"/>
            </a:xfrm>
            <a:prstGeom prst="rect">
              <a:avLst/>
            </a:prstGeom>
            <a:noFill/>
          </p:spPr>
          <p:txBody>
            <a:bodyPr wrap="square" rtlCol="0">
              <a:spAutoFit/>
            </a:bodyPr>
            <a:lstStyle/>
            <a:p>
              <a:pPr algn="ctr"/>
              <a:r>
                <a:rPr lang="ja-JP" altLang="en-US" sz="1400" b="1" dirty="0"/>
                <a:t>実施主体は市町村</a:t>
              </a:r>
              <a:endParaRPr lang="en-US" altLang="ja-JP" sz="1400" b="1" dirty="0"/>
            </a:p>
            <a:p>
              <a:pPr algn="ctr"/>
              <a:r>
                <a:rPr lang="en-US" altLang="ja-JP" sz="1000" b="1" dirty="0"/>
                <a:t>※</a:t>
              </a:r>
              <a:r>
                <a:rPr lang="ja-JP" altLang="en-US" sz="1000" b="1" dirty="0"/>
                <a:t> 適切な一般相談支援事業者又は特定相談支援事業者へ委託可能</a:t>
              </a:r>
            </a:p>
          </p:txBody>
        </p:sp>
        <p:sp>
          <p:nvSpPr>
            <p:cNvPr id="259" name="上矢印吹き出し 258"/>
            <p:cNvSpPr/>
            <p:nvPr/>
          </p:nvSpPr>
          <p:spPr>
            <a:xfrm>
              <a:off x="1763688" y="4212168"/>
              <a:ext cx="1449836" cy="378055"/>
            </a:xfrm>
            <a:prstGeom prst="upArrowCallout">
              <a:avLst>
                <a:gd name="adj1" fmla="val 44001"/>
                <a:gd name="adj2" fmla="val 41287"/>
                <a:gd name="adj3" fmla="val 25000"/>
                <a:gd name="adj4" fmla="val 649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地方交付税措置</a:t>
              </a:r>
            </a:p>
          </p:txBody>
        </p:sp>
        <p:sp>
          <p:nvSpPr>
            <p:cNvPr id="260" name="上矢印吹き出し 259"/>
            <p:cNvSpPr/>
            <p:nvPr/>
          </p:nvSpPr>
          <p:spPr>
            <a:xfrm>
              <a:off x="4860032" y="4199037"/>
              <a:ext cx="1349725" cy="378055"/>
            </a:xfrm>
            <a:prstGeom prst="upArrowCallout">
              <a:avLst>
                <a:gd name="adj1" fmla="val 44001"/>
                <a:gd name="adj2" fmla="val 41287"/>
                <a:gd name="adj3" fmla="val 25000"/>
                <a:gd name="adj4" fmla="val 6497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地方交付税措置</a:t>
              </a:r>
            </a:p>
          </p:txBody>
        </p:sp>
        <p:sp>
          <p:nvSpPr>
            <p:cNvPr id="261" name="上矢印吹き出し 260"/>
            <p:cNvSpPr/>
            <p:nvPr/>
          </p:nvSpPr>
          <p:spPr>
            <a:xfrm>
              <a:off x="6597765" y="4197105"/>
              <a:ext cx="1762925" cy="378055"/>
            </a:xfrm>
            <a:prstGeom prst="upArrowCallout">
              <a:avLst>
                <a:gd name="adj1" fmla="val 44001"/>
                <a:gd name="adj2" fmla="val 41287"/>
                <a:gd name="adj3" fmla="val 25000"/>
                <a:gd name="adj4" fmla="val 64977"/>
              </a:avLst>
            </a:prstGeom>
          </p:spPr>
          <p:style>
            <a:lnRef idx="2">
              <a:schemeClr val="accent3"/>
            </a:lnRef>
            <a:fillRef idx="1">
              <a:schemeClr val="lt1"/>
            </a:fillRef>
            <a:effectRef idx="0">
              <a:schemeClr val="accent3"/>
            </a:effectRef>
            <a:fontRef idx="minor">
              <a:schemeClr val="dk1"/>
            </a:fontRef>
          </p:style>
          <p:txBody>
            <a:bodyPr rtlCol="0" anchor="ctr"/>
            <a:lstStyle/>
            <a:p>
              <a:pPr algn="ctr">
                <a:lnSpc>
                  <a:spcPts val="1000"/>
                </a:lnSpc>
              </a:pPr>
              <a:r>
                <a:rPr lang="ja-JP" altLang="en-US" sz="1000" b="1" dirty="0">
                  <a:latin typeface="HG丸ｺﾞｼｯｸM-PRO" panose="020F0600000000000000" pitchFamily="50" charset="-128"/>
                  <a:ea typeface="HG丸ｺﾞｼｯｸM-PRO" panose="020F0600000000000000" pitchFamily="50" charset="-128"/>
                </a:rPr>
                <a:t>基幹相談支援センター等</a:t>
              </a:r>
              <a:endParaRPr lang="en-US" altLang="ja-JP" sz="1000" b="1" dirty="0">
                <a:latin typeface="HG丸ｺﾞｼｯｸM-PRO" panose="020F0600000000000000" pitchFamily="50" charset="-128"/>
                <a:ea typeface="HG丸ｺﾞｼｯｸM-PRO" panose="020F0600000000000000" pitchFamily="50" charset="-128"/>
              </a:endParaRPr>
            </a:p>
            <a:p>
              <a:pPr algn="ctr">
                <a:lnSpc>
                  <a:spcPts val="1000"/>
                </a:lnSpc>
              </a:pPr>
              <a:r>
                <a:rPr lang="ja-JP" altLang="en-US" sz="1000" b="1" dirty="0">
                  <a:latin typeface="HG丸ｺﾞｼｯｸM-PRO" panose="020F0600000000000000" pitchFamily="50" charset="-128"/>
                  <a:ea typeface="HG丸ｺﾞｼｯｸM-PRO" panose="020F0600000000000000" pitchFamily="50" charset="-128"/>
                </a:rPr>
                <a:t>機能強化事業（補助金）</a:t>
              </a:r>
            </a:p>
          </p:txBody>
        </p:sp>
        <p:sp>
          <p:nvSpPr>
            <p:cNvPr id="262" name="加算 261"/>
            <p:cNvSpPr/>
            <p:nvPr/>
          </p:nvSpPr>
          <p:spPr>
            <a:xfrm>
              <a:off x="6228184" y="4363686"/>
              <a:ext cx="314727" cy="217518"/>
            </a:xfrm>
            <a:prstGeom prst="mathPl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nvGrpSpPr>
            <p:cNvPr id="7" name="グループ化 6"/>
            <p:cNvGrpSpPr/>
            <p:nvPr/>
          </p:nvGrpSpPr>
          <p:grpSpPr>
            <a:xfrm>
              <a:off x="1043608" y="1991439"/>
              <a:ext cx="2016224" cy="463117"/>
              <a:chOff x="1043608" y="2254213"/>
              <a:chExt cx="2016224" cy="526715"/>
            </a:xfrm>
          </p:grpSpPr>
          <p:sp>
            <p:nvSpPr>
              <p:cNvPr id="3" name="正方形/長方形 2"/>
              <p:cNvSpPr/>
              <p:nvPr/>
            </p:nvSpPr>
            <p:spPr>
              <a:xfrm>
                <a:off x="1043608" y="2492896"/>
                <a:ext cx="2016224"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地域相談支援給付費の支給</a:t>
                </a:r>
              </a:p>
            </p:txBody>
          </p:sp>
          <p:sp>
            <p:nvSpPr>
              <p:cNvPr id="6" name="上矢印 5"/>
              <p:cNvSpPr/>
              <p:nvPr/>
            </p:nvSpPr>
            <p:spPr>
              <a:xfrm>
                <a:off x="1341773" y="2254213"/>
                <a:ext cx="320236" cy="241866"/>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1" name="上矢印 50"/>
              <p:cNvSpPr/>
              <p:nvPr/>
            </p:nvSpPr>
            <p:spPr>
              <a:xfrm>
                <a:off x="2384877" y="2256686"/>
                <a:ext cx="320236" cy="241866"/>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grpSp>
          <p:nvGrpSpPr>
            <p:cNvPr id="53" name="グループ化 52"/>
            <p:cNvGrpSpPr/>
            <p:nvPr/>
          </p:nvGrpSpPr>
          <p:grpSpPr>
            <a:xfrm>
              <a:off x="3491880" y="1988640"/>
              <a:ext cx="2016224" cy="465916"/>
              <a:chOff x="1043608" y="2251030"/>
              <a:chExt cx="2016224" cy="529898"/>
            </a:xfrm>
          </p:grpSpPr>
          <p:sp>
            <p:nvSpPr>
              <p:cNvPr id="54" name="正方形/長方形 53"/>
              <p:cNvSpPr/>
              <p:nvPr/>
            </p:nvSpPr>
            <p:spPr>
              <a:xfrm>
                <a:off x="1043608" y="2492896"/>
                <a:ext cx="2016224" cy="2880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計画相談支援給付費の支給</a:t>
                </a:r>
              </a:p>
            </p:txBody>
          </p:sp>
          <p:sp>
            <p:nvSpPr>
              <p:cNvPr id="55" name="上矢印 54"/>
              <p:cNvSpPr/>
              <p:nvPr/>
            </p:nvSpPr>
            <p:spPr>
              <a:xfrm>
                <a:off x="1341773" y="2254213"/>
                <a:ext cx="320236" cy="241866"/>
              </a:xfrm>
              <a:prstGeom prst="up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6" name="上矢印 55"/>
              <p:cNvSpPr/>
              <p:nvPr/>
            </p:nvSpPr>
            <p:spPr>
              <a:xfrm>
                <a:off x="2490148" y="2251030"/>
                <a:ext cx="320236" cy="241866"/>
              </a:xfrm>
              <a:prstGeom prst="up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pSp>
          <p:nvGrpSpPr>
            <p:cNvPr id="8" name="グループ化 7"/>
            <p:cNvGrpSpPr/>
            <p:nvPr/>
          </p:nvGrpSpPr>
          <p:grpSpPr>
            <a:xfrm>
              <a:off x="6303904" y="1996598"/>
              <a:ext cx="2273494" cy="465916"/>
              <a:chOff x="6303904" y="2283215"/>
              <a:chExt cx="2273494" cy="529898"/>
            </a:xfrm>
          </p:grpSpPr>
          <p:grpSp>
            <p:nvGrpSpPr>
              <p:cNvPr id="57" name="グループ化 56"/>
              <p:cNvGrpSpPr/>
              <p:nvPr/>
            </p:nvGrpSpPr>
            <p:grpSpPr>
              <a:xfrm>
                <a:off x="6303904" y="2283215"/>
                <a:ext cx="2273494" cy="529898"/>
                <a:chOff x="1043608" y="2210973"/>
                <a:chExt cx="2273494" cy="529898"/>
              </a:xfrm>
            </p:grpSpPr>
            <p:sp>
              <p:nvSpPr>
                <p:cNvPr id="58" name="正方形/長方形 57"/>
                <p:cNvSpPr/>
                <p:nvPr/>
              </p:nvSpPr>
              <p:spPr>
                <a:xfrm>
                  <a:off x="1043608" y="2452839"/>
                  <a:ext cx="2273494"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障害児相談支援給付費の支給</a:t>
                  </a:r>
                </a:p>
              </p:txBody>
            </p:sp>
            <p:sp>
              <p:nvSpPr>
                <p:cNvPr id="59" name="上矢印 58"/>
                <p:cNvSpPr/>
                <p:nvPr/>
              </p:nvSpPr>
              <p:spPr>
                <a:xfrm>
                  <a:off x="1381010" y="2210973"/>
                  <a:ext cx="320236" cy="241866"/>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61" name="上矢印 60"/>
              <p:cNvSpPr/>
              <p:nvPr/>
            </p:nvSpPr>
            <p:spPr>
              <a:xfrm>
                <a:off x="7852164" y="2283215"/>
                <a:ext cx="320236" cy="241866"/>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sp>
        <p:nvSpPr>
          <p:cNvPr id="60" name="タイトル 1"/>
          <p:cNvSpPr txBox="1">
            <a:spLocks/>
          </p:cNvSpPr>
          <p:nvPr/>
        </p:nvSpPr>
        <p:spPr>
          <a:xfrm>
            <a:off x="180672" y="33545"/>
            <a:ext cx="9517057" cy="371119"/>
          </a:xfrm>
          <a:prstGeom prst="rect">
            <a:avLst/>
          </a:prstGeom>
        </p:spPr>
        <p:txBody>
          <a:bodyPr>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000" b="1" kern="0" dirty="0" smtClean="0"/>
              <a:t>障害者総合支援法における相談支援事業の体系</a:t>
            </a:r>
            <a:endParaRPr lang="ja-JP" altLang="en-US" sz="2000" b="1" kern="0" dirty="0"/>
          </a:p>
        </p:txBody>
      </p:sp>
      <p:cxnSp>
        <p:nvCxnSpPr>
          <p:cNvPr id="62" name="直線コネクタ 61"/>
          <p:cNvCxnSpPr/>
          <p:nvPr/>
        </p:nvCxnSpPr>
        <p:spPr>
          <a:xfrm>
            <a:off x="-15552" y="476672"/>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13</a:t>
            </a:fld>
            <a:endParaRPr lang="en-US" altLang="ja-JP" dirty="0"/>
          </a:p>
        </p:txBody>
      </p:sp>
    </p:spTree>
    <p:extLst>
      <p:ext uri="{BB962C8B-B14F-4D97-AF65-F5344CB8AC3E}">
        <p14:creationId xmlns:p14="http://schemas.microsoft.com/office/powerpoint/2010/main" val="160550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445" y="209551"/>
            <a:ext cx="8658430" cy="476117"/>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a:noAutofit/>
          </a:bodyPr>
          <a:lstStyle/>
          <a:p>
            <a:r>
              <a:rPr lang="ja-JP" altLang="en-US" sz="1814" dirty="0">
                <a:latin typeface="ＭＳ ゴシック" panose="020B0609070205080204" pitchFamily="49" charset="-128"/>
                <a:ea typeface="ＭＳ ゴシック" panose="020B0609070205080204" pitchFamily="49" charset="-128"/>
              </a:rPr>
              <a:t> 現行の相談支援体制の概略</a:t>
            </a:r>
          </a:p>
        </p:txBody>
      </p:sp>
      <p:graphicFrame>
        <p:nvGraphicFramePr>
          <p:cNvPr id="6" name="コンテンツ プレースホルダー 5"/>
          <p:cNvGraphicFramePr>
            <a:graphicFrameLocks noGrp="1"/>
          </p:cNvGraphicFramePr>
          <p:nvPr>
            <p:ph idx="1"/>
            <p:extLst/>
          </p:nvPr>
        </p:nvGraphicFramePr>
        <p:xfrm>
          <a:off x="628445" y="908641"/>
          <a:ext cx="8658430" cy="5240381"/>
        </p:xfrm>
        <a:graphic>
          <a:graphicData uri="http://schemas.openxmlformats.org/drawingml/2006/table">
            <a:tbl>
              <a:tblPr firstRow="1" bandRow="1">
                <a:tableStyleId>{5940675A-B579-460E-94D1-54222C63F5DA}</a:tableStyleId>
              </a:tblPr>
              <a:tblGrid>
                <a:gridCol w="1886155">
                  <a:extLst>
                    <a:ext uri="{9D8B030D-6E8A-4147-A177-3AD203B41FA5}">
                      <a16:colId xmlns:a16="http://schemas.microsoft.com/office/drawing/2014/main" val="20000"/>
                    </a:ext>
                  </a:extLst>
                </a:gridCol>
                <a:gridCol w="1876425">
                  <a:extLst>
                    <a:ext uri="{9D8B030D-6E8A-4147-A177-3AD203B41FA5}">
                      <a16:colId xmlns:a16="http://schemas.microsoft.com/office/drawing/2014/main" val="20001"/>
                    </a:ext>
                  </a:extLst>
                </a:gridCol>
                <a:gridCol w="2419350">
                  <a:extLst>
                    <a:ext uri="{9D8B030D-6E8A-4147-A177-3AD203B41FA5}">
                      <a16:colId xmlns:a16="http://schemas.microsoft.com/office/drawing/2014/main" val="20002"/>
                    </a:ext>
                  </a:extLst>
                </a:gridCol>
                <a:gridCol w="2476500">
                  <a:extLst>
                    <a:ext uri="{9D8B030D-6E8A-4147-A177-3AD203B41FA5}">
                      <a16:colId xmlns:a16="http://schemas.microsoft.com/office/drawing/2014/main" val="20003"/>
                    </a:ext>
                  </a:extLst>
                </a:gridCol>
              </a:tblGrid>
              <a:tr h="301803">
                <a:tc>
                  <a:txBody>
                    <a:bodyPr/>
                    <a:lstStyle/>
                    <a:p>
                      <a:pPr algn="ctr"/>
                      <a:r>
                        <a:rPr kumimoji="1" lang="ja-JP" altLang="en-US" sz="1300" dirty="0" smtClean="0"/>
                        <a:t>相談支援事業名等</a:t>
                      </a:r>
                      <a:endParaRPr kumimoji="1" lang="ja-JP" altLang="en-US" sz="1300" dirty="0"/>
                    </a:p>
                  </a:txBody>
                  <a:tcPr marT="41472" marB="41472">
                    <a:solidFill>
                      <a:srgbClr val="99FF99"/>
                    </a:solidFill>
                  </a:tcPr>
                </a:tc>
                <a:tc>
                  <a:txBody>
                    <a:bodyPr/>
                    <a:lstStyle/>
                    <a:p>
                      <a:pPr algn="ctr"/>
                      <a:r>
                        <a:rPr kumimoji="1" lang="ja-JP" altLang="en-US" sz="1300" dirty="0" smtClean="0"/>
                        <a:t>配置メンバー</a:t>
                      </a:r>
                      <a:endParaRPr kumimoji="1" lang="ja-JP" altLang="en-US" sz="1300" dirty="0"/>
                    </a:p>
                  </a:txBody>
                  <a:tcPr marT="41472" marB="41472">
                    <a:solidFill>
                      <a:srgbClr val="99FF99"/>
                    </a:solidFill>
                  </a:tcPr>
                </a:tc>
                <a:tc>
                  <a:txBody>
                    <a:bodyPr/>
                    <a:lstStyle/>
                    <a:p>
                      <a:pPr algn="ctr"/>
                      <a:r>
                        <a:rPr kumimoji="1" lang="ja-JP" altLang="en-US" sz="1300" dirty="0" smtClean="0"/>
                        <a:t>業務内容</a:t>
                      </a:r>
                      <a:endParaRPr kumimoji="1" lang="ja-JP" altLang="en-US" sz="1300" dirty="0"/>
                    </a:p>
                  </a:txBody>
                  <a:tcPr marT="41472" marB="41472">
                    <a:solidFill>
                      <a:srgbClr val="99FF99"/>
                    </a:solidFill>
                  </a:tcPr>
                </a:tc>
                <a:tc>
                  <a:txBody>
                    <a:bodyPr/>
                    <a:lstStyle/>
                    <a:p>
                      <a:pPr algn="ctr"/>
                      <a:r>
                        <a:rPr kumimoji="1" lang="ja-JP" altLang="en-US" sz="1300" dirty="0" smtClean="0"/>
                        <a:t>備考</a:t>
                      </a:r>
                      <a:endParaRPr kumimoji="1" lang="ja-JP" altLang="en-US" sz="1300" dirty="0"/>
                    </a:p>
                  </a:txBody>
                  <a:tcPr marT="41472" marB="41472">
                    <a:solidFill>
                      <a:srgbClr val="99FF99"/>
                    </a:solidFill>
                  </a:tcPr>
                </a:tc>
                <a:extLst>
                  <a:ext uri="{0D108BD9-81ED-4DB2-BD59-A6C34878D82A}">
                    <a16:rowId xmlns:a16="http://schemas.microsoft.com/office/drawing/2014/main" val="10000"/>
                  </a:ext>
                </a:extLst>
              </a:tr>
              <a:tr h="1275582">
                <a:tc>
                  <a:txBody>
                    <a:bodyPr/>
                    <a:lstStyle/>
                    <a:p>
                      <a:r>
                        <a:rPr kumimoji="1" lang="ja-JP" altLang="en-US" sz="1100" b="1" dirty="0" smtClean="0"/>
                        <a:t>基幹相談支援センター</a:t>
                      </a:r>
                      <a:endParaRPr kumimoji="1" lang="en-US" altLang="ja-JP" sz="1100" b="1" dirty="0" smtClean="0"/>
                    </a:p>
                    <a:p>
                      <a:endParaRPr kumimoji="1" lang="en-US" altLang="ja-JP" sz="1100" b="1" dirty="0" smtClean="0"/>
                    </a:p>
                    <a:p>
                      <a:r>
                        <a:rPr kumimoji="1" lang="en-US" altLang="ja-JP" sz="1100" b="0" dirty="0" smtClean="0">
                          <a:solidFill>
                            <a:srgbClr val="FF0000"/>
                          </a:solidFill>
                        </a:rPr>
                        <a:t>※</a:t>
                      </a:r>
                      <a:r>
                        <a:rPr kumimoji="1" lang="ja-JP" altLang="en-US" sz="1100" b="0" dirty="0" smtClean="0">
                          <a:solidFill>
                            <a:srgbClr val="FF0000"/>
                          </a:solidFill>
                        </a:rPr>
                        <a:t>交付税措置</a:t>
                      </a:r>
                      <a:endParaRPr kumimoji="1" lang="en-US" altLang="ja-JP" sz="1100" b="0" dirty="0" smtClean="0">
                        <a:solidFill>
                          <a:srgbClr val="FF0000"/>
                        </a:solidFill>
                      </a:endParaRPr>
                    </a:p>
                    <a:p>
                      <a:r>
                        <a:rPr kumimoji="1" lang="ja-JP" altLang="en-US" sz="1100" b="0" dirty="0" smtClean="0">
                          <a:solidFill>
                            <a:srgbClr val="FF0000"/>
                          </a:solidFill>
                        </a:rPr>
                        <a:t>　　　　＋</a:t>
                      </a:r>
                      <a:endParaRPr kumimoji="1" lang="en-US" altLang="ja-JP" sz="1100" b="0" dirty="0" smtClean="0">
                        <a:solidFill>
                          <a:srgbClr val="FF0000"/>
                        </a:solidFill>
                      </a:endParaRPr>
                    </a:p>
                    <a:p>
                      <a:r>
                        <a:rPr kumimoji="1" lang="ja-JP" altLang="en-US" sz="1100" b="0" dirty="0" smtClean="0">
                          <a:solidFill>
                            <a:srgbClr val="FF0000"/>
                          </a:solidFill>
                        </a:rPr>
                        <a:t>　</a:t>
                      </a:r>
                      <a:r>
                        <a:rPr kumimoji="1" lang="ja-JP" altLang="en-US" sz="1100" b="0" baseline="0" dirty="0" smtClean="0">
                          <a:solidFill>
                            <a:srgbClr val="FF0000"/>
                          </a:solidFill>
                        </a:rPr>
                        <a:t> 地域生活支援事業等</a:t>
                      </a:r>
                      <a:endParaRPr kumimoji="1" lang="en-US" altLang="ja-JP" sz="1100" b="0" baseline="0" dirty="0" smtClean="0">
                        <a:solidFill>
                          <a:srgbClr val="FF0000"/>
                        </a:solidFill>
                      </a:endParaRPr>
                    </a:p>
                    <a:p>
                      <a:r>
                        <a:rPr kumimoji="1" lang="ja-JP" altLang="en-US" sz="1100" b="0" baseline="0" dirty="0" smtClean="0">
                          <a:solidFill>
                            <a:srgbClr val="FF0000"/>
                          </a:solidFill>
                        </a:rPr>
                        <a:t>　 補助金</a:t>
                      </a:r>
                      <a:endParaRPr kumimoji="1" lang="en-US" altLang="ja-JP" sz="1100" b="0" dirty="0" smtClean="0">
                        <a:solidFill>
                          <a:srgbClr val="FF0000"/>
                        </a:solidFill>
                      </a:endParaRPr>
                    </a:p>
                  </a:txBody>
                  <a:tcPr marT="41472" marB="41472"/>
                </a:tc>
                <a:tc>
                  <a:txBody>
                    <a:bodyPr/>
                    <a:lstStyle/>
                    <a:p>
                      <a:r>
                        <a:rPr kumimoji="1" lang="ja-JP" altLang="en-US" sz="1100" dirty="0" smtClean="0"/>
                        <a:t>定めなし（地活要綱例示）</a:t>
                      </a:r>
                      <a:endParaRPr kumimoji="1" lang="en-US" altLang="ja-JP" sz="1100" dirty="0" smtClean="0"/>
                    </a:p>
                    <a:p>
                      <a:pPr marL="0" marR="0" lvl="0" indent="0" algn="l" defTabSz="914293" rtl="0" eaLnBrk="1" fontAlgn="auto" latinLnBrk="0" hangingPunct="1">
                        <a:lnSpc>
                          <a:spcPct val="100000"/>
                        </a:lnSpc>
                        <a:spcBef>
                          <a:spcPts val="0"/>
                        </a:spcBef>
                        <a:spcAft>
                          <a:spcPts val="0"/>
                        </a:spcAft>
                        <a:buClrTx/>
                        <a:buSzTx/>
                        <a:buFontTx/>
                        <a:buNone/>
                        <a:tabLst/>
                        <a:defRPr/>
                      </a:pPr>
                      <a:r>
                        <a:rPr kumimoji="1" lang="ja-JP" altLang="en-US" sz="1100" dirty="0" smtClean="0"/>
                        <a:t>　主任相談支援専門員</a:t>
                      </a:r>
                      <a:endParaRPr kumimoji="1" lang="en-US" altLang="ja-JP" sz="1100" dirty="0" smtClean="0"/>
                    </a:p>
                    <a:p>
                      <a:r>
                        <a:rPr kumimoji="1" lang="ja-JP" altLang="en-US" sz="1100" dirty="0" smtClean="0"/>
                        <a:t>　相談支援専門員</a:t>
                      </a:r>
                      <a:endParaRPr kumimoji="1" lang="en-US" altLang="ja-JP" sz="1100" dirty="0" smtClean="0"/>
                    </a:p>
                    <a:p>
                      <a:r>
                        <a:rPr kumimoji="1" lang="ja-JP" altLang="en-US" sz="1100" dirty="0" smtClean="0"/>
                        <a:t>　社会福祉士</a:t>
                      </a:r>
                      <a:endParaRPr kumimoji="1" lang="en-US" altLang="ja-JP" sz="1100" dirty="0" smtClean="0"/>
                    </a:p>
                    <a:p>
                      <a:r>
                        <a:rPr kumimoji="1" lang="ja-JP" altLang="en-US" sz="1100" dirty="0" smtClean="0"/>
                        <a:t>　精神保健福祉士</a:t>
                      </a:r>
                      <a:endParaRPr kumimoji="1" lang="en-US" altLang="ja-JP" sz="1100" dirty="0" smtClean="0"/>
                    </a:p>
                    <a:p>
                      <a:r>
                        <a:rPr kumimoji="1" lang="ja-JP" altLang="en-US" sz="1100" dirty="0" smtClean="0"/>
                        <a:t>　保健師　　　　　　等</a:t>
                      </a:r>
                      <a:endParaRPr kumimoji="1" lang="ja-JP" altLang="en-US" sz="1100" dirty="0"/>
                    </a:p>
                  </a:txBody>
                  <a:tcPr marT="41472" marB="41472"/>
                </a:tc>
                <a:tc>
                  <a:txBody>
                    <a:bodyPr/>
                    <a:lstStyle/>
                    <a:p>
                      <a:r>
                        <a:rPr kumimoji="1" lang="ja-JP" altLang="en-US" sz="1100" dirty="0" smtClean="0"/>
                        <a:t>・総合的・専門的な相談の実施</a:t>
                      </a:r>
                      <a:endParaRPr kumimoji="1" lang="en-US" altLang="ja-JP" sz="1100" dirty="0" smtClean="0"/>
                    </a:p>
                    <a:p>
                      <a:r>
                        <a:rPr kumimoji="1" lang="ja-JP" altLang="en-US" sz="1100" dirty="0" smtClean="0"/>
                        <a:t>・地域の相談支援体制強化の取組</a:t>
                      </a:r>
                      <a:endParaRPr kumimoji="1" lang="en-US" altLang="ja-JP" sz="1100" dirty="0" smtClean="0"/>
                    </a:p>
                    <a:p>
                      <a:r>
                        <a:rPr kumimoji="1" lang="ja-JP" altLang="en-US" sz="1100" dirty="0" smtClean="0"/>
                        <a:t>・地域の相談事業者への専門的な指</a:t>
                      </a:r>
                      <a:endParaRPr kumimoji="1" lang="en-US" altLang="ja-JP" sz="1100" dirty="0" smtClean="0"/>
                    </a:p>
                    <a:p>
                      <a:r>
                        <a:rPr kumimoji="1" lang="ja-JP" altLang="en-US" sz="1100" dirty="0" smtClean="0"/>
                        <a:t>　導助言・人材育成</a:t>
                      </a:r>
                      <a:endParaRPr kumimoji="1" lang="en-US" altLang="ja-JP" sz="1100" dirty="0" smtClean="0"/>
                    </a:p>
                    <a:p>
                      <a:r>
                        <a:rPr kumimoji="1" lang="ja-JP" altLang="en-US" sz="1100" dirty="0" smtClean="0"/>
                        <a:t>・地域の相談機関との連携強化</a:t>
                      </a:r>
                      <a:endParaRPr kumimoji="1" lang="en-US" altLang="ja-JP" sz="1100" dirty="0" smtClean="0"/>
                    </a:p>
                    <a:p>
                      <a:r>
                        <a:rPr kumimoji="1" lang="ja-JP" altLang="en-US" sz="1100" dirty="0" smtClean="0"/>
                        <a:t>・地域移行・地域定着の促進の取組</a:t>
                      </a:r>
                      <a:endParaRPr kumimoji="1" lang="en-US" altLang="ja-JP" sz="1100" dirty="0" smtClean="0"/>
                    </a:p>
                    <a:p>
                      <a:r>
                        <a:rPr kumimoji="1" lang="ja-JP" altLang="en-US" sz="1100" dirty="0" smtClean="0"/>
                        <a:t>・権利擁護・虐待の防止</a:t>
                      </a:r>
                      <a:endParaRPr kumimoji="1" lang="ja-JP" altLang="en-US" sz="1100" dirty="0"/>
                    </a:p>
                  </a:txBody>
                  <a:tcPr marT="41472" marB="41472"/>
                </a:tc>
                <a:tc>
                  <a:txBody>
                    <a:bodyPr/>
                    <a:lstStyle/>
                    <a:p>
                      <a:r>
                        <a:rPr kumimoji="1" lang="ja-JP" altLang="en-US" sz="1100" dirty="0" smtClean="0">
                          <a:solidFill>
                            <a:schemeClr val="tx1"/>
                          </a:solidFill>
                        </a:rPr>
                        <a:t>左記業務内容実施に向けた人員配置と研修の実施</a:t>
                      </a:r>
                      <a:endParaRPr kumimoji="1" lang="en-US" altLang="ja-JP" sz="1100" dirty="0" smtClean="0">
                        <a:solidFill>
                          <a:schemeClr val="tx1"/>
                        </a:solidFill>
                      </a:endParaRPr>
                    </a:p>
                    <a:p>
                      <a:r>
                        <a:rPr kumimoji="1" lang="ja-JP" altLang="en-US" sz="1100" dirty="0" smtClean="0">
                          <a:solidFill>
                            <a:schemeClr val="tx1"/>
                          </a:solidFill>
                        </a:rPr>
                        <a:t>■</a:t>
                      </a:r>
                      <a:r>
                        <a:rPr kumimoji="1" lang="en-US" altLang="ja-JP" sz="1100" dirty="0" smtClean="0">
                          <a:solidFill>
                            <a:schemeClr val="tx1"/>
                          </a:solidFill>
                        </a:rPr>
                        <a:t>1,741</a:t>
                      </a:r>
                      <a:r>
                        <a:rPr kumimoji="1" lang="ja-JP" altLang="en-US" sz="1100" dirty="0" smtClean="0">
                          <a:solidFill>
                            <a:schemeClr val="tx1"/>
                          </a:solidFill>
                        </a:rPr>
                        <a:t>市町村中</a:t>
                      </a:r>
                      <a:endParaRPr kumimoji="1" lang="en-US" altLang="ja-JP" sz="1100" dirty="0" smtClean="0">
                        <a:solidFill>
                          <a:schemeClr val="tx1"/>
                        </a:solidFill>
                      </a:endParaRPr>
                    </a:p>
                    <a:p>
                      <a:r>
                        <a:rPr kumimoji="1" lang="ja-JP" altLang="en-US" sz="1100" dirty="0" smtClean="0">
                          <a:solidFill>
                            <a:schemeClr val="tx1"/>
                          </a:solidFill>
                        </a:rPr>
                        <a:t>　　</a:t>
                      </a:r>
                      <a:r>
                        <a:rPr kumimoji="1" lang="en-US" altLang="ja-JP" sz="1100" dirty="0" smtClean="0">
                          <a:solidFill>
                            <a:schemeClr val="tx1"/>
                          </a:solidFill>
                        </a:rPr>
                        <a:t>473</a:t>
                      </a:r>
                      <a:r>
                        <a:rPr kumimoji="1" lang="ja-JP" altLang="en-US" sz="1100" dirty="0" smtClean="0">
                          <a:solidFill>
                            <a:schemeClr val="tx1"/>
                          </a:solidFill>
                        </a:rPr>
                        <a:t>市町村</a:t>
                      </a:r>
                      <a:r>
                        <a:rPr kumimoji="1" lang="en-US" altLang="ja-JP" sz="1100" dirty="0" smtClean="0">
                          <a:solidFill>
                            <a:schemeClr val="tx1"/>
                          </a:solidFill>
                        </a:rPr>
                        <a:t>(H28.4)27%</a:t>
                      </a:r>
                    </a:p>
                    <a:p>
                      <a:r>
                        <a:rPr kumimoji="1" lang="ja-JP" altLang="en-US" sz="1100" dirty="0" smtClean="0">
                          <a:solidFill>
                            <a:schemeClr val="tx1"/>
                          </a:solidFill>
                        </a:rPr>
                        <a:t>　　→</a:t>
                      </a:r>
                      <a:r>
                        <a:rPr kumimoji="1" lang="en-US" altLang="ja-JP" sz="1100" dirty="0" smtClean="0">
                          <a:solidFill>
                            <a:schemeClr val="tx1"/>
                          </a:solidFill>
                        </a:rPr>
                        <a:t>518</a:t>
                      </a:r>
                      <a:r>
                        <a:rPr kumimoji="1" lang="ja-JP" altLang="en-US" sz="1100" dirty="0" smtClean="0">
                          <a:solidFill>
                            <a:schemeClr val="tx1"/>
                          </a:solidFill>
                        </a:rPr>
                        <a:t>市町村</a:t>
                      </a:r>
                      <a:r>
                        <a:rPr kumimoji="1" lang="en-US" altLang="ja-JP" sz="1100" dirty="0" smtClean="0">
                          <a:solidFill>
                            <a:schemeClr val="tx1"/>
                          </a:solidFill>
                        </a:rPr>
                        <a:t>(H29.4)30%</a:t>
                      </a:r>
                    </a:p>
                    <a:p>
                      <a:r>
                        <a:rPr kumimoji="1" lang="ja-JP" altLang="en-US" sz="1100" dirty="0" smtClean="0">
                          <a:solidFill>
                            <a:schemeClr val="tx1"/>
                          </a:solidFill>
                        </a:rPr>
                        <a:t>　　→</a:t>
                      </a:r>
                      <a:r>
                        <a:rPr kumimoji="1" lang="en-US" altLang="ja-JP" sz="1100" dirty="0" smtClean="0">
                          <a:solidFill>
                            <a:schemeClr val="tx1"/>
                          </a:solidFill>
                        </a:rPr>
                        <a:t>650</a:t>
                      </a:r>
                      <a:r>
                        <a:rPr kumimoji="1" lang="ja-JP" altLang="en-US" sz="1100" dirty="0" smtClean="0">
                          <a:solidFill>
                            <a:schemeClr val="tx1"/>
                          </a:solidFill>
                        </a:rPr>
                        <a:t>市町村</a:t>
                      </a:r>
                      <a:r>
                        <a:rPr kumimoji="1" lang="en-US" altLang="ja-JP" sz="1100" dirty="0" smtClean="0">
                          <a:solidFill>
                            <a:schemeClr val="tx1"/>
                          </a:solidFill>
                        </a:rPr>
                        <a:t>(H30.4)37%</a:t>
                      </a:r>
                    </a:p>
                    <a:p>
                      <a:r>
                        <a:rPr kumimoji="1" lang="ja-JP" altLang="en-US" sz="1100" dirty="0" smtClean="0">
                          <a:solidFill>
                            <a:schemeClr val="tx1"/>
                          </a:solidFill>
                        </a:rPr>
                        <a:t>■</a:t>
                      </a:r>
                      <a:r>
                        <a:rPr kumimoji="1" lang="en-US" altLang="ja-JP" sz="1100" dirty="0" smtClean="0">
                          <a:solidFill>
                            <a:srgbClr val="FF0000"/>
                          </a:solidFill>
                        </a:rPr>
                        <a:t>719</a:t>
                      </a:r>
                      <a:r>
                        <a:rPr kumimoji="1" lang="ja-JP" altLang="en-US" sz="1100" dirty="0" smtClean="0">
                          <a:solidFill>
                            <a:srgbClr val="FF0000"/>
                          </a:solidFill>
                        </a:rPr>
                        <a:t>カ所</a:t>
                      </a:r>
                      <a:r>
                        <a:rPr kumimoji="1" lang="en-US" altLang="ja-JP" sz="1100" dirty="0" smtClean="0">
                          <a:solidFill>
                            <a:schemeClr val="tx1"/>
                          </a:solidFill>
                        </a:rPr>
                        <a:t>(H30.4)</a:t>
                      </a:r>
                    </a:p>
                  </a:txBody>
                  <a:tcPr marT="41472" marB="41472"/>
                </a:tc>
                <a:extLst>
                  <a:ext uri="{0D108BD9-81ED-4DB2-BD59-A6C34878D82A}">
                    <a16:rowId xmlns:a16="http://schemas.microsoft.com/office/drawing/2014/main" val="10001"/>
                  </a:ext>
                </a:extLst>
              </a:tr>
              <a:tr h="1524000">
                <a:tc>
                  <a:txBody>
                    <a:bodyPr/>
                    <a:lstStyle/>
                    <a:p>
                      <a:r>
                        <a:rPr kumimoji="1" lang="ja-JP" altLang="en-US" sz="1100" b="1" dirty="0" smtClean="0"/>
                        <a:t>障害者相談支援事業</a:t>
                      </a:r>
                      <a:endParaRPr kumimoji="1" lang="en-US" altLang="ja-JP" sz="1100" b="1" dirty="0" smtClean="0"/>
                    </a:p>
                    <a:p>
                      <a:r>
                        <a:rPr kumimoji="1" lang="ja-JP" altLang="en-US" sz="1100" dirty="0" smtClean="0"/>
                        <a:t>実施主体：市町村→指定特定相談支援事業者、指定一般相談支援事業者への委託可</a:t>
                      </a:r>
                      <a:endParaRPr kumimoji="1" lang="en-US" altLang="ja-JP" sz="1100" dirty="0" smtClean="0"/>
                    </a:p>
                    <a:p>
                      <a:endParaRPr kumimoji="1" lang="en-US" altLang="ja-JP" sz="1100" dirty="0" smtClean="0"/>
                    </a:p>
                    <a:p>
                      <a:r>
                        <a:rPr kumimoji="1" lang="en-US" altLang="ja-JP" sz="1100" dirty="0" smtClean="0">
                          <a:solidFill>
                            <a:srgbClr val="FF0000"/>
                          </a:solidFill>
                        </a:rPr>
                        <a:t>※</a:t>
                      </a:r>
                      <a:r>
                        <a:rPr kumimoji="1" lang="ja-JP" altLang="en-US" sz="1100" dirty="0" smtClean="0">
                          <a:solidFill>
                            <a:srgbClr val="FF0000"/>
                          </a:solidFill>
                        </a:rPr>
                        <a:t>交付税措置</a:t>
                      </a:r>
                      <a:endParaRPr kumimoji="1" lang="ja-JP" altLang="en-US" sz="1100" dirty="0">
                        <a:solidFill>
                          <a:srgbClr val="FF0000"/>
                        </a:solidFill>
                      </a:endParaRPr>
                    </a:p>
                  </a:txBody>
                  <a:tcPr marT="41472" marB="41472"/>
                </a:tc>
                <a:tc>
                  <a:txBody>
                    <a:bodyPr/>
                    <a:lstStyle/>
                    <a:p>
                      <a:r>
                        <a:rPr kumimoji="1" lang="ja-JP" altLang="en-US" sz="1100" dirty="0" smtClean="0"/>
                        <a:t>定めなし</a:t>
                      </a:r>
                      <a:endParaRPr kumimoji="1" lang="en-US" altLang="ja-JP" sz="1100" dirty="0" smtClean="0"/>
                    </a:p>
                    <a:p>
                      <a:endParaRPr kumimoji="1" lang="en-US" altLang="ja-JP" sz="1100" dirty="0" smtClean="0"/>
                    </a:p>
                  </a:txBody>
                  <a:tcPr marT="41472" marB="41472"/>
                </a:tc>
                <a:tc>
                  <a:txBody>
                    <a:bodyPr/>
                    <a:lstStyle/>
                    <a:p>
                      <a:r>
                        <a:rPr kumimoji="1" lang="ja-JP" altLang="en-US" sz="1100" dirty="0" smtClean="0"/>
                        <a:t>・福祉サービスの利用援助（情報提</a:t>
                      </a:r>
                      <a:endParaRPr kumimoji="1" lang="en-US" altLang="ja-JP" sz="1100" dirty="0" smtClean="0"/>
                    </a:p>
                    <a:p>
                      <a:r>
                        <a:rPr kumimoji="1" lang="ja-JP" altLang="en-US" sz="1100" dirty="0" smtClean="0"/>
                        <a:t>　供、相談等）</a:t>
                      </a:r>
                      <a:endParaRPr kumimoji="1" lang="en-US" altLang="ja-JP" sz="1100" dirty="0" smtClean="0"/>
                    </a:p>
                    <a:p>
                      <a:r>
                        <a:rPr kumimoji="1" lang="ja-JP" altLang="en-US" sz="1100" dirty="0" smtClean="0"/>
                        <a:t>・社会資源を活用するための支援</a:t>
                      </a:r>
                      <a:endParaRPr kumimoji="1" lang="en-US" altLang="ja-JP" sz="1100" dirty="0" smtClean="0"/>
                    </a:p>
                    <a:p>
                      <a:r>
                        <a:rPr kumimoji="1" lang="ja-JP" altLang="en-US" sz="1100" dirty="0" smtClean="0"/>
                        <a:t>　</a:t>
                      </a:r>
                      <a:r>
                        <a:rPr kumimoji="1" lang="en-US" altLang="ja-JP" sz="1050" dirty="0" smtClean="0"/>
                        <a:t>(</a:t>
                      </a:r>
                      <a:r>
                        <a:rPr kumimoji="1" lang="ja-JP" altLang="en-US" sz="1050" dirty="0" smtClean="0"/>
                        <a:t>各種支援施策に関する助言・指導</a:t>
                      </a:r>
                      <a:r>
                        <a:rPr kumimoji="1" lang="en-US" altLang="ja-JP" sz="1050" dirty="0" smtClean="0"/>
                        <a:t>)</a:t>
                      </a:r>
                    </a:p>
                    <a:p>
                      <a:r>
                        <a:rPr kumimoji="1" lang="ja-JP" altLang="en-US" sz="1100" dirty="0" smtClean="0"/>
                        <a:t>・社会生活力を高めるための支援</a:t>
                      </a:r>
                      <a:endParaRPr kumimoji="1" lang="en-US" altLang="ja-JP" sz="1100" dirty="0" smtClean="0"/>
                    </a:p>
                    <a:p>
                      <a:r>
                        <a:rPr kumimoji="1" lang="ja-JP" altLang="en-US" sz="1100" dirty="0" smtClean="0"/>
                        <a:t>・ピアカウンセリング</a:t>
                      </a:r>
                      <a:endParaRPr kumimoji="1" lang="en-US" altLang="ja-JP" sz="1100" dirty="0" smtClean="0"/>
                    </a:p>
                    <a:p>
                      <a:r>
                        <a:rPr kumimoji="1" lang="ja-JP" altLang="en-US" sz="1100" dirty="0" smtClean="0"/>
                        <a:t>・権利擁護のために必要な援助</a:t>
                      </a:r>
                      <a:endParaRPr kumimoji="1" lang="en-US" altLang="ja-JP" sz="1100" dirty="0" smtClean="0"/>
                    </a:p>
                    <a:p>
                      <a:r>
                        <a:rPr kumimoji="1" lang="ja-JP" altLang="en-US" sz="1100" dirty="0" smtClean="0"/>
                        <a:t>・専門機関の紹介　　　　　　　等</a:t>
                      </a:r>
                      <a:endParaRPr kumimoji="1" lang="ja-JP" altLang="en-US" sz="1100" dirty="0"/>
                    </a:p>
                  </a:txBody>
                  <a:tcPr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地域の実情に応じた役割・機能分化による。委託と基幹は一体化、一体的運営も考えられるが、業務及び業務量の整理等市町村の体制整備を検討の上実施</a:t>
                      </a:r>
                      <a:endParaRPr kumimoji="1" lang="en-US" altLang="ja-JP" sz="11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a:t>
                      </a:r>
                      <a:r>
                        <a:rPr kumimoji="1" lang="ja-JP" altLang="en-US" sz="1100" dirty="0" smtClean="0">
                          <a:solidFill>
                            <a:srgbClr val="FF0000"/>
                          </a:solidFill>
                          <a:latin typeface="+mn-ea"/>
                          <a:ea typeface="+mn-ea"/>
                        </a:rPr>
                        <a:t>全部又は一部を委託</a:t>
                      </a:r>
                      <a:r>
                        <a:rPr kumimoji="1" lang="en-US" altLang="ja-JP" sz="1100" dirty="0" smtClean="0">
                          <a:solidFill>
                            <a:srgbClr val="FF0000"/>
                          </a:solidFill>
                          <a:latin typeface="+mn-ea"/>
                          <a:ea typeface="+mn-ea"/>
                        </a:rPr>
                        <a:t>90%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　</a:t>
                      </a:r>
                      <a:r>
                        <a:rPr kumimoji="1" lang="ja-JP" altLang="en-US" sz="1100" baseline="0" dirty="0" smtClean="0">
                          <a:solidFill>
                            <a:schemeClr val="tx1"/>
                          </a:solidFill>
                          <a:latin typeface="+mn-ea"/>
                          <a:ea typeface="+mn-ea"/>
                        </a:rPr>
                        <a:t> 市町村で</a:t>
                      </a:r>
                      <a:r>
                        <a:rPr kumimoji="1" lang="ja-JP" altLang="en-US" sz="1100" dirty="0" smtClean="0">
                          <a:solidFill>
                            <a:schemeClr val="tx1"/>
                          </a:solidFill>
                          <a:latin typeface="+mn-ea"/>
                          <a:ea typeface="+mn-ea"/>
                        </a:rPr>
                        <a:t>直営実施</a:t>
                      </a:r>
                      <a:r>
                        <a:rPr kumimoji="1" lang="en-US" altLang="ja-JP" sz="1100" dirty="0" smtClean="0">
                          <a:solidFill>
                            <a:schemeClr val="tx1"/>
                          </a:solidFill>
                          <a:latin typeface="+mn-ea"/>
                          <a:ea typeface="+mn-ea"/>
                        </a:rPr>
                        <a:t>10%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n-ea"/>
                          <a:ea typeface="+mn-ea"/>
                        </a:rPr>
                        <a:t>■単独市町村で実施</a:t>
                      </a:r>
                      <a:r>
                        <a:rPr kumimoji="1" lang="en-US" altLang="ja-JP" sz="1100" dirty="0" smtClean="0">
                          <a:solidFill>
                            <a:schemeClr val="tx1"/>
                          </a:solidFill>
                          <a:latin typeface="+mn-ea"/>
                          <a:ea typeface="+mn-ea"/>
                        </a:rPr>
                        <a:t>59%</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n-ea"/>
                          <a:ea typeface="+mn-ea"/>
                        </a:rPr>
                        <a:t>※H30.4</a:t>
                      </a:r>
                      <a:r>
                        <a:rPr kumimoji="1" lang="ja-JP" altLang="en-US" sz="1100" dirty="0" smtClean="0">
                          <a:solidFill>
                            <a:schemeClr val="tx1"/>
                          </a:solidFill>
                          <a:latin typeface="+mn-ea"/>
                          <a:ea typeface="+mn-ea"/>
                        </a:rPr>
                        <a:t>時点</a:t>
                      </a:r>
                      <a:endParaRPr kumimoji="1" lang="en-US" altLang="ja-JP" sz="1100" dirty="0" smtClean="0">
                        <a:solidFill>
                          <a:schemeClr val="tx1"/>
                        </a:solidFill>
                        <a:latin typeface="+mn-ea"/>
                        <a:ea typeface="+mn-ea"/>
                      </a:endParaRPr>
                    </a:p>
                  </a:txBody>
                  <a:tcPr marT="41472" marB="41472"/>
                </a:tc>
                <a:extLst>
                  <a:ext uri="{0D108BD9-81ED-4DB2-BD59-A6C34878D82A}">
                    <a16:rowId xmlns:a16="http://schemas.microsoft.com/office/drawing/2014/main" val="10002"/>
                  </a:ext>
                </a:extLst>
              </a:tr>
              <a:tr h="1090498">
                <a:tc>
                  <a:txBody>
                    <a:bodyPr/>
                    <a:lstStyle/>
                    <a:p>
                      <a:r>
                        <a:rPr kumimoji="1" lang="ja-JP" altLang="en-US" sz="1100" b="1" dirty="0" smtClean="0"/>
                        <a:t>指定特定相談支援事業所</a:t>
                      </a:r>
                      <a:endParaRPr kumimoji="1" lang="en-US" altLang="ja-JP" sz="1100" b="1" dirty="0" smtClean="0"/>
                    </a:p>
                    <a:p>
                      <a:r>
                        <a:rPr kumimoji="1" lang="ja-JP" altLang="en-US" sz="1100" b="1" dirty="0" smtClean="0"/>
                        <a:t>指定障害児相談支援事業所</a:t>
                      </a:r>
                      <a:endParaRPr kumimoji="1" lang="en-US" altLang="ja-JP" sz="1100" b="1" dirty="0" smtClean="0"/>
                    </a:p>
                    <a:p>
                      <a:endParaRPr kumimoji="1" lang="en-US" altLang="ja-JP" sz="1100" b="1" dirty="0" smtClean="0"/>
                    </a:p>
                    <a:p>
                      <a:r>
                        <a:rPr kumimoji="1" lang="en-US" altLang="ja-JP" sz="1100" b="0" dirty="0" smtClean="0">
                          <a:solidFill>
                            <a:srgbClr val="FF0000"/>
                          </a:solidFill>
                        </a:rPr>
                        <a:t>※</a:t>
                      </a:r>
                      <a:r>
                        <a:rPr kumimoji="1" lang="ja-JP" altLang="en-US" sz="1100" b="0" dirty="0" smtClean="0">
                          <a:solidFill>
                            <a:srgbClr val="FF0000"/>
                          </a:solidFill>
                        </a:rPr>
                        <a:t>報酬で対応</a:t>
                      </a:r>
                      <a:endParaRPr kumimoji="1" lang="ja-JP" altLang="en-US" sz="1100" b="0" dirty="0">
                        <a:solidFill>
                          <a:srgbClr val="FF0000"/>
                        </a:solidFill>
                      </a:endParaRPr>
                    </a:p>
                  </a:txBody>
                  <a:tcPr marT="41472" marB="41472"/>
                </a:tc>
                <a:tc>
                  <a:txBody>
                    <a:bodyPr/>
                    <a:lstStyle/>
                    <a:p>
                      <a:r>
                        <a:rPr kumimoji="1" lang="ja-JP" altLang="en-US" sz="1100" dirty="0" smtClean="0"/>
                        <a:t>・専従の相談支援専門員</a:t>
                      </a:r>
                      <a:endParaRPr kumimoji="1" lang="en-US" altLang="ja-JP" sz="1100" dirty="0" smtClean="0"/>
                    </a:p>
                    <a:p>
                      <a:r>
                        <a:rPr kumimoji="1" lang="en-US" altLang="ja-JP" sz="1050" dirty="0" smtClean="0"/>
                        <a:t>    </a:t>
                      </a:r>
                      <a:r>
                        <a:rPr kumimoji="1" lang="en-US" altLang="ja-JP" sz="900" dirty="0" smtClean="0"/>
                        <a:t>(</a:t>
                      </a:r>
                      <a:r>
                        <a:rPr kumimoji="1" lang="ja-JP" altLang="en-US" sz="900" dirty="0" smtClean="0"/>
                        <a:t>業務に支障なければ兼務可</a:t>
                      </a:r>
                      <a:r>
                        <a:rPr kumimoji="1" lang="en-US" altLang="ja-JP" sz="900" dirty="0" smtClean="0"/>
                        <a:t>)</a:t>
                      </a:r>
                    </a:p>
                    <a:p>
                      <a:r>
                        <a:rPr kumimoji="1" lang="ja-JP" altLang="en-US" sz="1100" dirty="0" smtClean="0"/>
                        <a:t>・管理者</a:t>
                      </a:r>
                      <a:endParaRPr kumimoji="1" lang="ja-JP" altLang="en-US" sz="1100" dirty="0"/>
                    </a:p>
                  </a:txBody>
                  <a:tcPr marT="41472" marB="41472"/>
                </a:tc>
                <a:tc>
                  <a:txBody>
                    <a:bodyPr/>
                    <a:lstStyle/>
                    <a:p>
                      <a:r>
                        <a:rPr kumimoji="1" lang="ja-JP" altLang="en-US" sz="1100" dirty="0" smtClean="0"/>
                        <a:t>計画相談支援等</a:t>
                      </a:r>
                      <a:endParaRPr kumimoji="1" lang="en-US" altLang="ja-JP" sz="1100" dirty="0" smtClean="0"/>
                    </a:p>
                    <a:p>
                      <a:r>
                        <a:rPr kumimoji="1" lang="ja-JP" altLang="en-US" sz="1100" dirty="0" smtClean="0"/>
                        <a:t>　・サービス利用支援、</a:t>
                      </a:r>
                    </a:p>
                    <a:p>
                      <a:r>
                        <a:rPr kumimoji="1" lang="ja-JP" altLang="en-US" sz="1100" dirty="0" smtClean="0"/>
                        <a:t>　・継続サービス利用支援</a:t>
                      </a:r>
                      <a:endParaRPr kumimoji="1" lang="en-US" altLang="ja-JP" sz="1100" dirty="0" smtClean="0"/>
                    </a:p>
                    <a:p>
                      <a:endParaRPr kumimoji="1" lang="en-US" altLang="ja-JP" sz="1100" dirty="0" smtClean="0"/>
                    </a:p>
                    <a:p>
                      <a:r>
                        <a:rPr kumimoji="1" lang="en-US" altLang="ja-JP" sz="1100" dirty="0" smtClean="0"/>
                        <a:t>※</a:t>
                      </a:r>
                      <a:r>
                        <a:rPr kumimoji="1" lang="ja-JP" altLang="en-US" sz="1100" dirty="0" smtClean="0"/>
                        <a:t>特定事業所加算を受けている場合は</a:t>
                      </a:r>
                      <a:r>
                        <a:rPr kumimoji="1" lang="en-US" altLang="ja-JP" sz="1100" dirty="0" smtClean="0"/>
                        <a:t>24</a:t>
                      </a:r>
                      <a:r>
                        <a:rPr kumimoji="1" lang="ja-JP" altLang="en-US" sz="1100" dirty="0" smtClean="0"/>
                        <a:t>時間対応及び困難事例にも対応する場合あり</a:t>
                      </a:r>
                    </a:p>
                  </a:txBody>
                  <a:tcPr marT="41472" marB="41472"/>
                </a:tc>
                <a:tc>
                  <a:txBody>
                    <a:bodyPr/>
                    <a:lstStyle/>
                    <a:p>
                      <a:r>
                        <a:rPr kumimoji="1" lang="ja-JP" altLang="en-US" sz="1100" dirty="0" smtClean="0">
                          <a:solidFill>
                            <a:schemeClr val="tx1"/>
                          </a:solidFill>
                        </a:rPr>
                        <a:t>■</a:t>
                      </a:r>
                      <a:r>
                        <a:rPr kumimoji="1" lang="en-US" altLang="ja-JP" sz="1100" dirty="0" smtClean="0">
                          <a:solidFill>
                            <a:schemeClr val="tx1"/>
                          </a:solidFill>
                        </a:rPr>
                        <a:t>7,927</a:t>
                      </a:r>
                      <a:r>
                        <a:rPr kumimoji="1" lang="ja-JP" altLang="en-US" sz="1100" dirty="0" smtClean="0">
                          <a:solidFill>
                            <a:schemeClr val="tx1"/>
                          </a:solidFill>
                        </a:rPr>
                        <a:t>ヶ所</a:t>
                      </a:r>
                      <a:r>
                        <a:rPr kumimoji="1" lang="en-US" altLang="ja-JP" sz="1100" dirty="0" smtClean="0">
                          <a:solidFill>
                            <a:schemeClr val="tx1"/>
                          </a:solidFill>
                        </a:rPr>
                        <a:t>(H27.4)</a:t>
                      </a:r>
                      <a:r>
                        <a:rPr kumimoji="1" lang="ja-JP" altLang="en-US" sz="1100" dirty="0" smtClean="0">
                          <a:solidFill>
                            <a:schemeClr val="tx1"/>
                          </a:solidFill>
                        </a:rPr>
                        <a:t>　</a:t>
                      </a:r>
                      <a:r>
                        <a:rPr kumimoji="1" lang="en-US" altLang="ja-JP" sz="1100" dirty="0" smtClean="0">
                          <a:solidFill>
                            <a:schemeClr val="tx1"/>
                          </a:solidFill>
                        </a:rPr>
                        <a:t>15,575</a:t>
                      </a:r>
                      <a:r>
                        <a:rPr kumimoji="1" lang="ja-JP" altLang="en-US" sz="1100" dirty="0" smtClean="0">
                          <a:solidFill>
                            <a:schemeClr val="tx1"/>
                          </a:solidFill>
                        </a:rPr>
                        <a:t>人</a:t>
                      </a:r>
                    </a:p>
                    <a:p>
                      <a:r>
                        <a:rPr kumimoji="1" lang="ja-JP" altLang="en-US" sz="1100" dirty="0" smtClean="0">
                          <a:solidFill>
                            <a:schemeClr val="tx1"/>
                          </a:solidFill>
                        </a:rPr>
                        <a:t>    </a:t>
                      </a:r>
                      <a:r>
                        <a:rPr kumimoji="1" lang="en-US" altLang="ja-JP" sz="1100" dirty="0" smtClean="0">
                          <a:solidFill>
                            <a:schemeClr val="tx1"/>
                          </a:solidFill>
                        </a:rPr>
                        <a:t>8,684</a:t>
                      </a:r>
                      <a:r>
                        <a:rPr kumimoji="1" lang="ja-JP" altLang="en-US" sz="1100" dirty="0" smtClean="0">
                          <a:solidFill>
                            <a:schemeClr val="tx1"/>
                          </a:solidFill>
                        </a:rPr>
                        <a:t>ヶ所</a:t>
                      </a:r>
                      <a:r>
                        <a:rPr kumimoji="1" lang="en-US" altLang="ja-JP" sz="1100" dirty="0" smtClean="0">
                          <a:solidFill>
                            <a:schemeClr val="tx1"/>
                          </a:solidFill>
                        </a:rPr>
                        <a:t>(H28.4)</a:t>
                      </a:r>
                      <a:r>
                        <a:rPr kumimoji="1" lang="ja-JP" altLang="en-US" sz="1100" dirty="0" smtClean="0">
                          <a:solidFill>
                            <a:schemeClr val="tx1"/>
                          </a:solidFill>
                        </a:rPr>
                        <a:t>　</a:t>
                      </a:r>
                      <a:r>
                        <a:rPr kumimoji="1" lang="en-US" altLang="ja-JP" sz="1100" dirty="0" smtClean="0">
                          <a:solidFill>
                            <a:schemeClr val="tx1"/>
                          </a:solidFill>
                        </a:rPr>
                        <a:t>17,579</a:t>
                      </a:r>
                      <a:r>
                        <a:rPr kumimoji="1" lang="ja-JP" altLang="en-US" sz="1100" dirty="0" smtClean="0">
                          <a:solidFill>
                            <a:schemeClr val="tx1"/>
                          </a:solidFill>
                        </a:rPr>
                        <a:t>人</a:t>
                      </a:r>
                    </a:p>
                    <a:p>
                      <a:r>
                        <a:rPr kumimoji="1" lang="ja-JP" altLang="en-US" sz="1100" dirty="0" smtClean="0">
                          <a:solidFill>
                            <a:schemeClr val="tx1"/>
                          </a:solidFill>
                        </a:rPr>
                        <a:t>　</a:t>
                      </a:r>
                      <a:r>
                        <a:rPr kumimoji="1" lang="en-US" altLang="ja-JP" sz="1100" dirty="0" smtClean="0">
                          <a:solidFill>
                            <a:schemeClr val="tx1"/>
                          </a:solidFill>
                        </a:rPr>
                        <a:t>9,364</a:t>
                      </a:r>
                      <a:r>
                        <a:rPr kumimoji="1" lang="ja-JP" altLang="en-US" sz="1100" dirty="0" smtClean="0">
                          <a:solidFill>
                            <a:schemeClr val="tx1"/>
                          </a:solidFill>
                        </a:rPr>
                        <a:t>ヶ所</a:t>
                      </a:r>
                      <a:r>
                        <a:rPr kumimoji="1" lang="en-US" altLang="ja-JP" sz="1100" dirty="0" smtClean="0">
                          <a:solidFill>
                            <a:schemeClr val="tx1"/>
                          </a:solidFill>
                        </a:rPr>
                        <a:t>(H29.4)</a:t>
                      </a:r>
                      <a:r>
                        <a:rPr kumimoji="1" lang="ja-JP" altLang="en-US" sz="1100" dirty="0" smtClean="0">
                          <a:solidFill>
                            <a:schemeClr val="tx1"/>
                          </a:solidFill>
                        </a:rPr>
                        <a:t>　</a:t>
                      </a:r>
                      <a:r>
                        <a:rPr kumimoji="1" lang="en-US" altLang="ja-JP" sz="1100" dirty="0" smtClean="0">
                          <a:solidFill>
                            <a:schemeClr val="tx1"/>
                          </a:solidFill>
                        </a:rPr>
                        <a:t>19,083</a:t>
                      </a:r>
                      <a:r>
                        <a:rPr kumimoji="1" lang="ja-JP" altLang="en-US" sz="1100" dirty="0" smtClean="0">
                          <a:solidFill>
                            <a:schemeClr val="tx1"/>
                          </a:solidFill>
                        </a:rPr>
                        <a:t>人</a:t>
                      </a:r>
                    </a:p>
                    <a:p>
                      <a:r>
                        <a:rPr kumimoji="1" lang="ja-JP" altLang="en-US" sz="1100" dirty="0" smtClean="0">
                          <a:solidFill>
                            <a:schemeClr val="tx1"/>
                          </a:solidFill>
                        </a:rPr>
                        <a:t>　</a:t>
                      </a:r>
                      <a:r>
                        <a:rPr kumimoji="1" lang="en-US" altLang="ja-JP" sz="1100" dirty="0" smtClean="0">
                          <a:solidFill>
                            <a:schemeClr val="tx1"/>
                          </a:solidFill>
                        </a:rPr>
                        <a:t>9,623</a:t>
                      </a:r>
                      <a:r>
                        <a:rPr kumimoji="1" lang="ja-JP" altLang="en-US" sz="1100" dirty="0" smtClean="0">
                          <a:solidFill>
                            <a:schemeClr val="tx1"/>
                          </a:solidFill>
                        </a:rPr>
                        <a:t>ヶ所</a:t>
                      </a:r>
                      <a:r>
                        <a:rPr kumimoji="1" lang="en-US" altLang="ja-JP" sz="1100" dirty="0" smtClean="0">
                          <a:solidFill>
                            <a:schemeClr val="tx1"/>
                          </a:solidFill>
                        </a:rPr>
                        <a:t>(H30.4)</a:t>
                      </a:r>
                      <a:r>
                        <a:rPr kumimoji="1" lang="ja-JP" altLang="en-US" sz="1100" dirty="0" smtClean="0">
                          <a:solidFill>
                            <a:schemeClr val="tx1"/>
                          </a:solidFill>
                        </a:rPr>
                        <a:t>　</a:t>
                      </a:r>
                      <a:r>
                        <a:rPr kumimoji="1" lang="en-US" altLang="ja-JP" sz="1100" dirty="0" smtClean="0">
                          <a:solidFill>
                            <a:schemeClr val="tx1"/>
                          </a:solidFill>
                        </a:rPr>
                        <a:t>20,418</a:t>
                      </a:r>
                      <a:r>
                        <a:rPr kumimoji="1" lang="ja-JP" altLang="en-US" sz="1100" dirty="0" smtClean="0">
                          <a:solidFill>
                            <a:schemeClr val="tx1"/>
                          </a:solidFill>
                        </a:rPr>
                        <a:t>人</a:t>
                      </a:r>
                    </a:p>
                    <a:p>
                      <a:pPr marL="0" marR="0" lvl="0" indent="0" algn="l" defTabSz="914293" rtl="0" eaLnBrk="1" fontAlgn="auto" latinLnBrk="0" hangingPunct="1">
                        <a:lnSpc>
                          <a:spcPct val="100000"/>
                        </a:lnSpc>
                        <a:spcBef>
                          <a:spcPts val="0"/>
                        </a:spcBef>
                        <a:spcAft>
                          <a:spcPts val="0"/>
                        </a:spcAft>
                        <a:buClrTx/>
                        <a:buSzTx/>
                        <a:buFontTx/>
                        <a:buNone/>
                        <a:tabLst/>
                        <a:defRPr/>
                      </a:pPr>
                      <a:endParaRPr kumimoji="1" lang="ja-JP" altLang="en-US" sz="1100" dirty="0" smtClean="0">
                        <a:solidFill>
                          <a:schemeClr val="tx1"/>
                        </a:solidFill>
                      </a:endParaRPr>
                    </a:p>
                    <a:p>
                      <a:r>
                        <a:rPr kumimoji="1" lang="en-US" altLang="ja-JP" sz="1100" dirty="0" smtClean="0">
                          <a:solidFill>
                            <a:srgbClr val="FF0000"/>
                          </a:solidFill>
                        </a:rPr>
                        <a:t>※</a:t>
                      </a:r>
                      <a:r>
                        <a:rPr kumimoji="1" lang="ja-JP" altLang="en-US" sz="1100" dirty="0" smtClean="0">
                          <a:solidFill>
                            <a:srgbClr val="FF0000"/>
                          </a:solidFill>
                        </a:rPr>
                        <a:t>障害者相談支援事業受託事業所数　</a:t>
                      </a:r>
                      <a:endParaRPr kumimoji="1" lang="en-US" altLang="ja-JP" sz="1100" dirty="0" smtClean="0">
                        <a:solidFill>
                          <a:srgbClr val="FF0000"/>
                        </a:solidFill>
                      </a:endParaRPr>
                    </a:p>
                    <a:p>
                      <a:r>
                        <a:rPr kumimoji="1" lang="en-US" altLang="ja-JP" sz="1100" dirty="0" smtClean="0">
                          <a:solidFill>
                            <a:srgbClr val="FF0000"/>
                          </a:solidFill>
                        </a:rPr>
                        <a:t>    2,189</a:t>
                      </a:r>
                      <a:r>
                        <a:rPr kumimoji="1" lang="ja-JP" altLang="en-US" sz="1100" dirty="0" smtClean="0">
                          <a:solidFill>
                            <a:srgbClr val="FF0000"/>
                          </a:solidFill>
                        </a:rPr>
                        <a:t>ヶ所</a:t>
                      </a:r>
                      <a:r>
                        <a:rPr kumimoji="1" lang="en-US" altLang="ja-JP" sz="1100" dirty="0" smtClean="0">
                          <a:solidFill>
                            <a:srgbClr val="FF0000"/>
                          </a:solidFill>
                        </a:rPr>
                        <a:t>(23%)</a:t>
                      </a:r>
                      <a:endParaRPr kumimoji="1" lang="ja-JP" altLang="en-US" sz="1100" dirty="0" smtClean="0">
                        <a:solidFill>
                          <a:schemeClr val="tx1"/>
                        </a:solidFill>
                      </a:endParaRPr>
                    </a:p>
                  </a:txBody>
                  <a:tcPr marT="41472" marB="41472"/>
                </a:tc>
                <a:extLst>
                  <a:ext uri="{0D108BD9-81ED-4DB2-BD59-A6C34878D82A}">
                    <a16:rowId xmlns:a16="http://schemas.microsoft.com/office/drawing/2014/main" val="10003"/>
                  </a:ext>
                </a:extLst>
              </a:tr>
              <a:tr h="814868">
                <a:tc>
                  <a:txBody>
                    <a:bodyPr/>
                    <a:lstStyle/>
                    <a:p>
                      <a:r>
                        <a:rPr kumimoji="1" lang="ja-JP" altLang="en-US" sz="1100" b="1" dirty="0" smtClean="0"/>
                        <a:t>指定一般相談支援事業所</a:t>
                      </a:r>
                      <a:endParaRPr kumimoji="1" lang="en-US" altLang="ja-JP" sz="1100" b="1" dirty="0" smtClean="0"/>
                    </a:p>
                    <a:p>
                      <a:endParaRPr kumimoji="1" lang="en-US" altLang="ja-JP" sz="1100" b="1" dirty="0" smtClean="0"/>
                    </a:p>
                    <a:p>
                      <a:pPr marL="0" marR="0" indent="0" algn="l" defTabSz="914293" rtl="0" eaLnBrk="1" fontAlgn="auto" latinLnBrk="0" hangingPunct="1">
                        <a:lnSpc>
                          <a:spcPct val="100000"/>
                        </a:lnSpc>
                        <a:spcBef>
                          <a:spcPts val="0"/>
                        </a:spcBef>
                        <a:spcAft>
                          <a:spcPts val="0"/>
                        </a:spcAft>
                        <a:buClrTx/>
                        <a:buSzTx/>
                        <a:buFontTx/>
                        <a:buNone/>
                        <a:tabLst/>
                        <a:defRPr/>
                      </a:pPr>
                      <a:r>
                        <a:rPr kumimoji="1" lang="en-US" altLang="ja-JP" sz="1100" b="0" dirty="0" smtClean="0">
                          <a:solidFill>
                            <a:srgbClr val="FF0000"/>
                          </a:solidFill>
                        </a:rPr>
                        <a:t>※</a:t>
                      </a:r>
                      <a:r>
                        <a:rPr kumimoji="1" lang="ja-JP" altLang="en-US" sz="1100" b="0" dirty="0" smtClean="0">
                          <a:solidFill>
                            <a:srgbClr val="FF0000"/>
                          </a:solidFill>
                        </a:rPr>
                        <a:t>報酬で対応</a:t>
                      </a:r>
                    </a:p>
                    <a:p>
                      <a:endParaRPr kumimoji="1" lang="ja-JP" altLang="en-US" sz="1100" b="1" dirty="0"/>
                    </a:p>
                  </a:txBody>
                  <a:tcPr marT="41472" marB="41472"/>
                </a:tc>
                <a:tc>
                  <a:txBody>
                    <a:bodyPr/>
                    <a:lstStyle/>
                    <a:p>
                      <a:r>
                        <a:rPr kumimoji="1" lang="ja-JP" altLang="en-US" sz="1100" dirty="0" smtClean="0"/>
                        <a:t>・専従の指定地域移行支援</a:t>
                      </a:r>
                      <a:endParaRPr kumimoji="1" lang="en-US" altLang="ja-JP" sz="1100" dirty="0" smtClean="0"/>
                    </a:p>
                    <a:p>
                      <a:r>
                        <a:rPr kumimoji="1" lang="ja-JP" altLang="en-US" sz="1100" dirty="0" smtClean="0"/>
                        <a:t>　従事者</a:t>
                      </a:r>
                      <a:r>
                        <a:rPr kumimoji="1" lang="en-US" altLang="ja-JP" sz="1100" dirty="0" smtClean="0"/>
                        <a:t>(</a:t>
                      </a:r>
                      <a:r>
                        <a:rPr kumimoji="1" lang="ja-JP" altLang="en-US" sz="1100" dirty="0" smtClean="0"/>
                        <a:t>兼務可</a:t>
                      </a:r>
                      <a:r>
                        <a:rPr kumimoji="1" lang="en-US" altLang="ja-JP" sz="1100" dirty="0" smtClean="0"/>
                        <a:t>)</a:t>
                      </a:r>
                      <a:r>
                        <a:rPr kumimoji="1" lang="ja-JP" altLang="en-US" sz="1100" dirty="0" err="1" smtClean="0"/>
                        <a:t>、</a:t>
                      </a:r>
                      <a:r>
                        <a:rPr kumimoji="1" lang="ja-JP" altLang="en-US" sz="1100" dirty="0" smtClean="0"/>
                        <a:t> うち１</a:t>
                      </a:r>
                      <a:endParaRPr kumimoji="1" lang="en-US" altLang="ja-JP" sz="1100" dirty="0" smtClean="0"/>
                    </a:p>
                    <a:p>
                      <a:r>
                        <a:rPr kumimoji="1" lang="ja-JP" altLang="en-US" sz="1100" dirty="0" smtClean="0"/>
                        <a:t>　以上は相談支援専門員</a:t>
                      </a:r>
                    </a:p>
                    <a:p>
                      <a:r>
                        <a:rPr kumimoji="1" lang="ja-JP" altLang="en-US" sz="1100" dirty="0" smtClean="0"/>
                        <a:t>・管理者</a:t>
                      </a:r>
                      <a:endParaRPr kumimoji="1" lang="ja-JP" altLang="en-US" sz="1100" dirty="0"/>
                    </a:p>
                  </a:txBody>
                  <a:tcPr marT="41472" marB="41472"/>
                </a:tc>
                <a:tc>
                  <a:txBody>
                    <a:bodyPr/>
                    <a:lstStyle/>
                    <a:p>
                      <a:r>
                        <a:rPr kumimoji="1" lang="ja-JP" altLang="en-US" sz="1100" dirty="0" smtClean="0"/>
                        <a:t>地域相談支援等</a:t>
                      </a:r>
                      <a:endParaRPr kumimoji="1" lang="en-US" altLang="ja-JP" sz="1100" dirty="0" smtClean="0"/>
                    </a:p>
                    <a:p>
                      <a:r>
                        <a:rPr kumimoji="1" lang="ja-JP" altLang="en-US" sz="1100" dirty="0" smtClean="0"/>
                        <a:t>　・地域移行支援</a:t>
                      </a:r>
                      <a:endParaRPr kumimoji="1" lang="en-US" altLang="ja-JP" sz="1100" dirty="0" smtClean="0"/>
                    </a:p>
                    <a:p>
                      <a:r>
                        <a:rPr kumimoji="1" lang="ja-JP" altLang="en-US" sz="1100" dirty="0" smtClean="0"/>
                        <a:t>　・地域定着支援　　　　　　等</a:t>
                      </a:r>
                      <a:endParaRPr kumimoji="1" lang="ja-JP" altLang="en-US" sz="1100" dirty="0"/>
                    </a:p>
                  </a:txBody>
                  <a:tcPr marT="41472" marB="41472"/>
                </a:tc>
                <a:tc>
                  <a:txBody>
                    <a:bodyPr/>
                    <a:lstStyle/>
                    <a:p>
                      <a:r>
                        <a:rPr kumimoji="1" lang="ja-JP" altLang="en-US" sz="1100" dirty="0" smtClean="0">
                          <a:solidFill>
                            <a:schemeClr val="tx1"/>
                          </a:solidFill>
                        </a:rPr>
                        <a:t>■</a:t>
                      </a:r>
                      <a:r>
                        <a:rPr kumimoji="1" lang="en-US" altLang="ja-JP" sz="1100" dirty="0" smtClean="0">
                          <a:solidFill>
                            <a:schemeClr val="tx1"/>
                          </a:solidFill>
                        </a:rPr>
                        <a:t>3,357</a:t>
                      </a:r>
                      <a:r>
                        <a:rPr kumimoji="1" lang="ja-JP" altLang="en-US" sz="1100" dirty="0" smtClean="0">
                          <a:solidFill>
                            <a:schemeClr val="tx1"/>
                          </a:solidFill>
                        </a:rPr>
                        <a:t>ヶ所</a:t>
                      </a:r>
                      <a:r>
                        <a:rPr kumimoji="1" lang="en-US" altLang="ja-JP" sz="1100" dirty="0" smtClean="0">
                          <a:solidFill>
                            <a:schemeClr val="tx1"/>
                          </a:solidFill>
                        </a:rPr>
                        <a:t>(H28.4)</a:t>
                      </a:r>
                    </a:p>
                    <a:p>
                      <a:r>
                        <a:rPr kumimoji="1" lang="ja-JP" altLang="en-US" sz="1100" dirty="0" smtClean="0">
                          <a:solidFill>
                            <a:schemeClr val="tx1"/>
                          </a:solidFill>
                        </a:rPr>
                        <a:t>→</a:t>
                      </a:r>
                      <a:r>
                        <a:rPr kumimoji="1" lang="en-US" altLang="ja-JP" sz="1100" dirty="0" smtClean="0">
                          <a:solidFill>
                            <a:schemeClr val="tx1"/>
                          </a:solidFill>
                        </a:rPr>
                        <a:t>3,420</a:t>
                      </a:r>
                      <a:r>
                        <a:rPr kumimoji="1" lang="ja-JP" altLang="en-US" sz="1100" dirty="0" smtClean="0">
                          <a:solidFill>
                            <a:schemeClr val="tx1"/>
                          </a:solidFill>
                        </a:rPr>
                        <a:t>ヶ所</a:t>
                      </a:r>
                      <a:r>
                        <a:rPr kumimoji="1" lang="en-US" altLang="ja-JP" sz="1100" dirty="0" smtClean="0">
                          <a:solidFill>
                            <a:schemeClr val="tx1"/>
                          </a:solidFill>
                        </a:rPr>
                        <a:t>(H29.4)</a:t>
                      </a:r>
                    </a:p>
                    <a:p>
                      <a:pPr marL="0" marR="0" lvl="0" indent="0" algn="l" defTabSz="914293"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a:t>
                      </a:r>
                      <a:r>
                        <a:rPr kumimoji="1" lang="en-US" altLang="ja-JP" sz="1100" dirty="0" smtClean="0">
                          <a:solidFill>
                            <a:schemeClr val="tx1"/>
                          </a:solidFill>
                        </a:rPr>
                        <a:t>3,397</a:t>
                      </a:r>
                      <a:r>
                        <a:rPr kumimoji="1" lang="ja-JP" altLang="en-US" sz="1100" dirty="0" smtClean="0">
                          <a:solidFill>
                            <a:schemeClr val="tx1"/>
                          </a:solidFill>
                        </a:rPr>
                        <a:t>ヶ所</a:t>
                      </a:r>
                      <a:r>
                        <a:rPr kumimoji="1" lang="en-US" altLang="ja-JP" sz="1100" dirty="0" smtClean="0">
                          <a:solidFill>
                            <a:schemeClr val="tx1"/>
                          </a:solidFill>
                        </a:rPr>
                        <a:t>(H30.4)</a:t>
                      </a:r>
                      <a:endParaRPr kumimoji="1" lang="ja-JP" altLang="en-US" sz="1100" dirty="0" smtClean="0">
                        <a:solidFill>
                          <a:schemeClr val="tx1"/>
                        </a:solidFill>
                      </a:endParaRPr>
                    </a:p>
                    <a:p>
                      <a:endParaRPr kumimoji="1" lang="ja-JP" altLang="en-US" sz="1100" dirty="0" smtClean="0">
                        <a:solidFill>
                          <a:schemeClr val="tx1"/>
                        </a:solidFill>
                      </a:endParaRPr>
                    </a:p>
                  </a:txBody>
                  <a:tcPr marT="41472" marB="41472"/>
                </a:tc>
                <a:extLst>
                  <a:ext uri="{0D108BD9-81ED-4DB2-BD59-A6C34878D82A}">
                    <a16:rowId xmlns:a16="http://schemas.microsoft.com/office/drawing/2014/main" val="10004"/>
                  </a:ext>
                </a:extLst>
              </a:tr>
            </a:tbl>
          </a:graphicData>
        </a:graphic>
      </p:graphicFrame>
      <p:sp>
        <p:nvSpPr>
          <p:cNvPr id="4" name="スライド番号プレースホルダー 3"/>
          <p:cNvSpPr>
            <a:spLocks noGrp="1"/>
          </p:cNvSpPr>
          <p:nvPr>
            <p:ph type="sldNum" sz="quarter" idx="12"/>
          </p:nvPr>
        </p:nvSpPr>
        <p:spPr/>
        <p:txBody>
          <a:bodyPr/>
          <a:lstStyle/>
          <a:p>
            <a:fld id="{2ADEAB0B-3364-414D-832E-F3CDA843F507}" type="slidenum">
              <a:rPr kumimoji="1" lang="ja-JP" altLang="en-US" smtClean="0"/>
              <a:t>14</a:t>
            </a:fld>
            <a:endParaRPr kumimoji="1" lang="ja-JP" altLang="en-US"/>
          </a:p>
        </p:txBody>
      </p:sp>
    </p:spTree>
    <p:extLst>
      <p:ext uri="{BB962C8B-B14F-4D97-AF65-F5344CB8AC3E}">
        <p14:creationId xmlns:p14="http://schemas.microsoft.com/office/powerpoint/2010/main" val="1167820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672" y="-27384"/>
            <a:ext cx="9517057" cy="504056"/>
          </a:xfrm>
        </p:spPr>
        <p:txBody>
          <a:bodyPr>
            <a:noAutofit/>
          </a:bodyPr>
          <a:lstStyle/>
          <a:p>
            <a:r>
              <a:rPr lang="ja-JP" altLang="en-US" sz="2000" b="1" dirty="0" smtClean="0"/>
              <a:t>全ての利用者について計画相談支援等が行われることを原則とした趣旨</a:t>
            </a:r>
            <a:endParaRPr kumimoji="1" lang="ja-JP" altLang="en-US" sz="2000" b="1" dirty="0"/>
          </a:p>
        </p:txBody>
      </p:sp>
      <p:sp>
        <p:nvSpPr>
          <p:cNvPr id="3" name="コンテンツ プレースホルダー 2"/>
          <p:cNvSpPr>
            <a:spLocks noGrp="1"/>
          </p:cNvSpPr>
          <p:nvPr>
            <p:ph idx="1"/>
          </p:nvPr>
        </p:nvSpPr>
        <p:spPr>
          <a:xfrm>
            <a:off x="148264" y="620688"/>
            <a:ext cx="9641276" cy="1080120"/>
          </a:xfrm>
          <a:solidFill>
            <a:srgbClr val="CCFFCC"/>
          </a:solidFill>
          <a:ln>
            <a:solidFill>
              <a:schemeClr val="tx1"/>
            </a:solidFill>
          </a:ln>
        </p:spPr>
        <p:txBody>
          <a:bodyPr>
            <a:noAutofit/>
          </a:bodyPr>
          <a:lstStyle/>
          <a:p>
            <a:pPr marL="0" indent="0">
              <a:buNone/>
            </a:pPr>
            <a:r>
              <a:rPr lang="en-US" altLang="ja-JP" sz="1800" b="1" dirty="0" smtClean="0">
                <a:latin typeface="HG丸ｺﾞｼｯｸM-PRO" panose="020F0600000000000000" pitchFamily="50" charset="-128"/>
                <a:ea typeface="HG丸ｺﾞｼｯｸM-PRO" panose="020F0600000000000000" pitchFamily="50" charset="-128"/>
              </a:rPr>
              <a:t>【</a:t>
            </a:r>
            <a:r>
              <a:rPr lang="ja-JP" altLang="en-US" sz="1800" b="1" dirty="0" smtClean="0">
                <a:latin typeface="HG丸ｺﾞｼｯｸM-PRO" panose="020F0600000000000000" pitchFamily="50" charset="-128"/>
                <a:ea typeface="HG丸ｺﾞｼｯｸM-PRO" panose="020F0600000000000000" pitchFamily="50" charset="-128"/>
              </a:rPr>
              <a:t>経過</a:t>
            </a:r>
            <a:r>
              <a:rPr lang="en-US" altLang="ja-JP" sz="1800" b="1" dirty="0" smtClean="0">
                <a:latin typeface="HG丸ｺﾞｼｯｸM-PRO" panose="020F0600000000000000" pitchFamily="50" charset="-128"/>
                <a:ea typeface="HG丸ｺﾞｼｯｸM-PRO" panose="020F0600000000000000" pitchFamily="50" charset="-128"/>
              </a:rPr>
              <a:t>】</a:t>
            </a:r>
          </a:p>
          <a:p>
            <a:pPr marL="0" indent="0">
              <a:buNone/>
            </a:pPr>
            <a:r>
              <a:rPr lang="ja-JP" altLang="en-US" sz="1400" dirty="0"/>
              <a:t>　</a:t>
            </a:r>
            <a:r>
              <a:rPr lang="ja-JP" altLang="en-US" sz="1400" dirty="0" smtClean="0"/>
              <a:t>これまで、障害者ケアマネジメントの必要性や相談支援の体制等に重要性に関しては、「障害者ケアガイドライン」報告書（平成</a:t>
            </a:r>
            <a:r>
              <a:rPr lang="en-US" altLang="ja-JP" sz="1400" dirty="0" smtClean="0"/>
              <a:t>14</a:t>
            </a:r>
            <a:r>
              <a:rPr lang="ja-JP" altLang="en-US" sz="1400" dirty="0" smtClean="0"/>
              <a:t>年</a:t>
            </a:r>
            <a:r>
              <a:rPr lang="en-US" altLang="ja-JP" sz="1400" dirty="0" smtClean="0"/>
              <a:t>3</a:t>
            </a:r>
            <a:r>
              <a:rPr lang="ja-JP" altLang="en-US" sz="1400" dirty="0" smtClean="0"/>
              <a:t>月</a:t>
            </a:r>
            <a:r>
              <a:rPr lang="en-US" altLang="ja-JP" sz="1400" dirty="0" smtClean="0"/>
              <a:t>31</a:t>
            </a:r>
            <a:r>
              <a:rPr lang="ja-JP" altLang="en-US" sz="1400" dirty="0" smtClean="0"/>
              <a:t>日）（障害者ケアマネジメント体制整備検討委員会）により提言され、その後、＊</a:t>
            </a:r>
            <a:r>
              <a:rPr lang="ja-JP" altLang="en-US" sz="1400" u="sng" dirty="0" smtClean="0"/>
              <a:t>社会保障審議会障害者部会報告書　（平成</a:t>
            </a:r>
            <a:r>
              <a:rPr lang="en-US" altLang="ja-JP" sz="1400" u="sng" dirty="0" smtClean="0"/>
              <a:t>20</a:t>
            </a:r>
            <a:r>
              <a:rPr lang="ja-JP" altLang="en-US" sz="1400" u="sng" dirty="0" smtClean="0"/>
              <a:t>年</a:t>
            </a:r>
            <a:r>
              <a:rPr lang="en-US" altLang="ja-JP" sz="1400" u="sng" dirty="0" smtClean="0"/>
              <a:t>12</a:t>
            </a:r>
            <a:r>
              <a:rPr lang="ja-JP" altLang="en-US" sz="1400" u="sng" dirty="0" smtClean="0"/>
              <a:t>月</a:t>
            </a:r>
            <a:r>
              <a:rPr lang="en-US" altLang="ja-JP" sz="1400" u="sng" dirty="0" smtClean="0"/>
              <a:t>26</a:t>
            </a:r>
            <a:r>
              <a:rPr lang="ja-JP" altLang="en-US" sz="1400" u="sng" dirty="0" smtClean="0"/>
              <a:t>日）</a:t>
            </a:r>
            <a:r>
              <a:rPr lang="ja-JP" altLang="en-US" sz="1400" dirty="0" smtClean="0"/>
              <a:t>においても大きく取り上げられてきた。</a:t>
            </a:r>
            <a:endParaRPr lang="en-US" altLang="ja-JP" sz="1400" dirty="0" smtClean="0"/>
          </a:p>
          <a:p>
            <a:endParaRPr lang="en-US" altLang="ja-JP" sz="1400" dirty="0" smtClean="0"/>
          </a:p>
          <a:p>
            <a:pPr marL="0" indent="0">
              <a:buNone/>
            </a:pPr>
            <a:endParaRPr lang="ja-JP" altLang="en-US" sz="1600" dirty="0" smtClean="0"/>
          </a:p>
          <a:p>
            <a:pPr marL="0" indent="0">
              <a:buNone/>
            </a:pPr>
            <a:endParaRPr kumimoji="1" lang="ja-JP" altLang="en-US" sz="1600" dirty="0"/>
          </a:p>
        </p:txBody>
      </p:sp>
      <p:sp>
        <p:nvSpPr>
          <p:cNvPr id="5" name="正方形/長方形 4"/>
          <p:cNvSpPr/>
          <p:nvPr/>
        </p:nvSpPr>
        <p:spPr>
          <a:xfrm>
            <a:off x="148354" y="5289884"/>
            <a:ext cx="9581797" cy="1424100"/>
          </a:xfrm>
          <a:prstGeom prst="rect">
            <a:avLst/>
          </a:prstGeom>
          <a:gradFill>
            <a:gsLst>
              <a:gs pos="0">
                <a:srgbClr val="FFCCFF"/>
              </a:gs>
              <a:gs pos="50000">
                <a:srgbClr val="FFCCFF"/>
              </a:gs>
              <a:gs pos="100000">
                <a:schemeClr val="accent1">
                  <a:tint val="23500"/>
                  <a:satMod val="160000"/>
                </a:schemeClr>
              </a:gs>
            </a:gsLst>
            <a:lin ang="5400000" scaled="0"/>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目指すもの</a:t>
            </a: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p>
          <a:p>
            <a:pPr fontAlgn="auto">
              <a:spcBef>
                <a:spcPts val="0"/>
              </a:spcBef>
              <a:spcAft>
                <a:spcPts val="0"/>
              </a:spcAft>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○各市区町村（わがまち）に住んでいる障害福祉サービス等を利用するすべてのひとに対して、時には近くで深く寄り添い、時には遠くから見守る</a:t>
            </a:r>
            <a:r>
              <a:rPr lang="ja-JP" altLang="en-US" sz="1800" b="1" dirty="0">
                <a:solidFill>
                  <a:prstClr val="black"/>
                </a:solidFill>
                <a:latin typeface="HG丸ｺﾞｼｯｸM-PRO" panose="020F0600000000000000" pitchFamily="50" charset="-128"/>
                <a:ea typeface="HG丸ｺﾞｼｯｸM-PRO" panose="020F0600000000000000" pitchFamily="50" charset="-128"/>
              </a:rPr>
              <a:t>こと</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のできる「相談支援専門員」という専門職が身近にいる体制を整えること。</a:t>
            </a:r>
            <a:endParaRPr lang="en-US" altLang="ja-JP" sz="1800" b="1" dirty="0" smtClean="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○そして、誰もが住み慣れた地域で安心して生活できるまちづくりを目指すこと。</a:t>
            </a:r>
            <a:endParaRPr lang="ja-JP" altLang="en-US" sz="1800" b="1"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1" name="グループ化 10"/>
          <p:cNvGrpSpPr/>
          <p:nvPr/>
        </p:nvGrpSpPr>
        <p:grpSpPr>
          <a:xfrm>
            <a:off x="148262" y="1844824"/>
            <a:ext cx="9651338" cy="2952328"/>
            <a:chOff x="119200" y="2348880"/>
            <a:chExt cx="8862393" cy="2952328"/>
          </a:xfrm>
        </p:grpSpPr>
        <p:sp>
          <p:nvSpPr>
            <p:cNvPr id="9" name="角丸四角形 8"/>
            <p:cNvSpPr/>
            <p:nvPr/>
          </p:nvSpPr>
          <p:spPr>
            <a:xfrm>
              <a:off x="119200" y="2348880"/>
              <a:ext cx="8862393" cy="2952328"/>
            </a:xfrm>
            <a:prstGeom prst="roundRect">
              <a:avLst>
                <a:gd name="adj" fmla="val 371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pP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趣旨</a:t>
              </a: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dirty="0" smtClean="0">
                  <a:solidFill>
                    <a:prstClr val="black"/>
                  </a:solidFill>
                </a:rPr>
                <a:t>記載事項を整理すると、次のとおりである　　　　　　　　　</a:t>
              </a:r>
              <a:r>
                <a:rPr lang="en-US" altLang="ja-JP" sz="1400" dirty="0" smtClean="0">
                  <a:solidFill>
                    <a:prstClr val="black"/>
                  </a:solidFill>
                </a:rPr>
                <a:t>H26.2.27</a:t>
              </a:r>
              <a:r>
                <a:rPr lang="ja-JP" altLang="en-US" sz="1400" dirty="0" smtClean="0">
                  <a:solidFill>
                    <a:prstClr val="black"/>
                  </a:solidFill>
                </a:rPr>
                <a:t>事務連絡（抜粋）</a:t>
              </a:r>
              <a:endParaRPr lang="ja-JP" altLang="en-US" sz="1800" dirty="0">
                <a:solidFill>
                  <a:prstClr val="black"/>
                </a:solidFill>
              </a:endParaRPr>
            </a:p>
          </p:txBody>
        </p:sp>
        <p:sp>
          <p:nvSpPr>
            <p:cNvPr id="6" name="角丸四角形 5"/>
            <p:cNvSpPr/>
            <p:nvPr/>
          </p:nvSpPr>
          <p:spPr>
            <a:xfrm>
              <a:off x="167372" y="2753599"/>
              <a:ext cx="8802909" cy="860067"/>
            </a:xfrm>
            <a:prstGeom prst="roundRect">
              <a:avLst/>
            </a:prstGeom>
            <a:gradFill>
              <a:gsLst>
                <a:gs pos="0">
                  <a:srgbClr val="66FFFF"/>
                </a:gs>
                <a:gs pos="50000">
                  <a:srgbClr val="66FFFF"/>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（１） 障害児者の自立した生活を支えるためには、その抱える課題の解決や適切なサービス利用に向けたきめ細かく継続的な支援が必要であり、そのためには定期的なケアマネジメントを行う体制が求められること</a:t>
              </a:r>
            </a:p>
          </p:txBody>
        </p:sp>
        <p:sp>
          <p:nvSpPr>
            <p:cNvPr id="7" name="角丸四角形 6"/>
            <p:cNvSpPr/>
            <p:nvPr/>
          </p:nvSpPr>
          <p:spPr>
            <a:xfrm>
              <a:off x="167734" y="3613666"/>
              <a:ext cx="8784890" cy="782796"/>
            </a:xfrm>
            <a:prstGeom prst="roundRect">
              <a:avLst/>
            </a:prstGeom>
            <a:gradFill>
              <a:gsLst>
                <a:gs pos="0">
                  <a:srgbClr val="66FFFF"/>
                </a:gs>
                <a:gs pos="50000">
                  <a:srgbClr val="66FFFF"/>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（２） 障害児者にとって、専門的な知見を持った担当者からのアドバイスを活用してサービスを幅広く組み合わせて利用することが、選択肢の拡大につながること</a:t>
              </a:r>
            </a:p>
          </p:txBody>
        </p:sp>
        <p:sp>
          <p:nvSpPr>
            <p:cNvPr id="8" name="角丸四角形 7"/>
            <p:cNvSpPr/>
            <p:nvPr/>
          </p:nvSpPr>
          <p:spPr>
            <a:xfrm>
              <a:off x="167142" y="4401108"/>
              <a:ext cx="8814271" cy="792088"/>
            </a:xfrm>
            <a:prstGeom prst="roundRect">
              <a:avLst/>
            </a:prstGeom>
            <a:gradFill>
              <a:gsLst>
                <a:gs pos="0">
                  <a:srgbClr val="66FFFF"/>
                </a:gs>
                <a:gs pos="50000">
                  <a:srgbClr val="66FFFF"/>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（３） 可能な限り中立的な者が、専門的な観点から一貫してケアマネジメントを行うことにより、市区町村の支給決定の裏付け又は個別のサービス・支援の内容の評価を第三者的な観点から行うことが可能となること</a:t>
              </a:r>
            </a:p>
          </p:txBody>
        </p:sp>
      </p:grpSp>
      <p:sp>
        <p:nvSpPr>
          <p:cNvPr id="10" name="下矢印 9"/>
          <p:cNvSpPr/>
          <p:nvPr/>
        </p:nvSpPr>
        <p:spPr>
          <a:xfrm>
            <a:off x="4172913" y="4808476"/>
            <a:ext cx="1638182" cy="492732"/>
          </a:xfrm>
          <a:prstGeom prst="downArrow">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prstClr val="white"/>
              </a:solidFill>
            </a:endParaRPr>
          </a:p>
        </p:txBody>
      </p:sp>
      <p:sp>
        <p:nvSpPr>
          <p:cNvPr id="12" name="正方形/長方形 11"/>
          <p:cNvSpPr/>
          <p:nvPr/>
        </p:nvSpPr>
        <p:spPr>
          <a:xfrm>
            <a:off x="5825869" y="5013176"/>
            <a:ext cx="3904194" cy="265393"/>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dirty="0" smtClean="0">
                <a:solidFill>
                  <a:prstClr val="black"/>
                </a:solidFill>
              </a:rPr>
              <a:t>サービス等利用計画はツール</a:t>
            </a:r>
            <a:endParaRPr lang="ja-JP" altLang="en-US" sz="1800" dirty="0">
              <a:solidFill>
                <a:prstClr val="black"/>
              </a:solidFill>
            </a:endParaRPr>
          </a:p>
        </p:txBody>
      </p: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15</a:t>
            </a:fld>
            <a:endParaRPr lang="en-US" altLang="ja-JP" dirty="0"/>
          </a:p>
        </p:txBody>
      </p:sp>
      <p:cxnSp>
        <p:nvCxnSpPr>
          <p:cNvPr id="13" name="直線コネクタ 12"/>
          <p:cNvCxnSpPr/>
          <p:nvPr/>
        </p:nvCxnSpPr>
        <p:spPr>
          <a:xfrm>
            <a:off x="41001" y="476672"/>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894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39104"/>
            <a:ext cx="8915400" cy="437569"/>
          </a:xfrm>
        </p:spPr>
        <p:txBody>
          <a:bodyPr>
            <a:noAutofit/>
          </a:bodyPr>
          <a:lstStyle/>
          <a:p>
            <a:r>
              <a:rPr lang="ja-JP" altLang="en-US" sz="2800" dirty="0">
                <a:latin typeface="ＭＳ ゴシック"/>
                <a:ea typeface="ＭＳ ゴシック"/>
                <a:cs typeface="ＭＳ ゴシック"/>
              </a:rPr>
              <a:t>障害者</a:t>
            </a:r>
            <a:r>
              <a:rPr lang="ja-JP" altLang="en-US" sz="2800" dirty="0" smtClean="0">
                <a:latin typeface="ＭＳ ゴシック"/>
                <a:ea typeface="ＭＳ ゴシック"/>
                <a:cs typeface="ＭＳ ゴシック"/>
              </a:rPr>
              <a:t>相談支援事業</a:t>
            </a:r>
            <a:endParaRPr kumimoji="1" lang="ja-JP" altLang="en-US" sz="2800" dirty="0">
              <a:latin typeface="ＭＳ ゴシック"/>
              <a:ea typeface="ＭＳ ゴシック"/>
              <a:cs typeface="ＭＳ ゴシック"/>
            </a:endParaRPr>
          </a:p>
        </p:txBody>
      </p:sp>
      <p:sp>
        <p:nvSpPr>
          <p:cNvPr id="5" name="角丸四角形 4"/>
          <p:cNvSpPr/>
          <p:nvPr/>
        </p:nvSpPr>
        <p:spPr>
          <a:xfrm>
            <a:off x="272480" y="980728"/>
            <a:ext cx="9351388" cy="5400600"/>
          </a:xfrm>
          <a:prstGeom prst="roundRect">
            <a:avLst>
              <a:gd name="adj" fmla="val 4595"/>
            </a:avLst>
          </a:prstGeom>
        </p:spPr>
        <p:style>
          <a:lnRef idx="2">
            <a:schemeClr val="dk1"/>
          </a:lnRef>
          <a:fillRef idx="1">
            <a:schemeClr val="lt1"/>
          </a:fillRef>
          <a:effectRef idx="0">
            <a:schemeClr val="dk1"/>
          </a:effectRef>
          <a:fontRef idx="minor">
            <a:schemeClr val="dk1"/>
          </a:fontRef>
        </p:style>
        <p:txBody>
          <a:bodyPr rtlCol="0" anchor="t"/>
          <a:lstStyle/>
          <a:p>
            <a:endParaRPr lang="en-US" altLang="ja-JP" sz="1500" dirty="0" smtClean="0">
              <a:solidFill>
                <a:srgbClr val="000000"/>
              </a:solidFill>
            </a:endParaRPr>
          </a:p>
          <a:p>
            <a:r>
              <a:rPr lang="ja-JP" altLang="en-US" sz="1500" dirty="0" smtClean="0">
                <a:solidFill>
                  <a:srgbClr val="000000"/>
                </a:solidFill>
              </a:rPr>
              <a:t>＜事業概要＞</a:t>
            </a:r>
            <a:endParaRPr lang="en-US" altLang="ja-JP" sz="1500" dirty="0" smtClean="0">
              <a:solidFill>
                <a:srgbClr val="000000"/>
              </a:solidFill>
            </a:endParaRPr>
          </a:p>
          <a:p>
            <a:r>
              <a:rPr lang="ja-JP" altLang="en-US" sz="1500" dirty="0" smtClean="0">
                <a:solidFill>
                  <a:srgbClr val="000000"/>
                </a:solidFill>
              </a:rPr>
              <a:t>　市町村は、障害者等の福祉に関する各般の問題につき、障害者等からの相談に応じ、必要な情報の提供及び助言その他の障害福祉サービスの利用支援等、必要な支援を行うとともに、虐待の防止及びその早期発見のための関係機関との連絡調整その他の障害者等の権利擁護のために必要な援助（相談支援事業）を行う。</a:t>
            </a:r>
            <a:endParaRPr lang="en-US" altLang="ja-JP" sz="1500" dirty="0" smtClean="0">
              <a:solidFill>
                <a:srgbClr val="000000"/>
              </a:solidFill>
            </a:endParaRPr>
          </a:p>
          <a:p>
            <a:r>
              <a:rPr lang="ja-JP" altLang="en-US" sz="1500" dirty="0">
                <a:solidFill>
                  <a:srgbClr val="000000"/>
                </a:solidFill>
              </a:rPr>
              <a:t>　</a:t>
            </a:r>
            <a:r>
              <a:rPr lang="ja-JP" altLang="en-US" sz="1500" dirty="0" smtClean="0">
                <a:solidFill>
                  <a:srgbClr val="000000"/>
                </a:solidFill>
              </a:rPr>
              <a:t>また、こうした相談支援事業を効果的に実施するためには、地域において障害者等を支えるネットワークの構築が不可欠であることから、市町村は相談支援事業を実施するに</a:t>
            </a:r>
            <a:r>
              <a:rPr lang="ja-JP" altLang="en-US" sz="1500" dirty="0">
                <a:solidFill>
                  <a:srgbClr val="000000"/>
                </a:solidFill>
              </a:rPr>
              <a:t>当たって</a:t>
            </a:r>
            <a:r>
              <a:rPr lang="ja-JP" altLang="en-US" sz="1500" dirty="0" smtClean="0">
                <a:solidFill>
                  <a:srgbClr val="000000"/>
                </a:solidFill>
              </a:rPr>
              <a:t>は、協議会を設置し、中立・公平な相談支援事業の実施のほか、地域の関係機関の連携強化、社会資源の開発・改善等を促進する。</a:t>
            </a:r>
            <a:endParaRPr lang="en-US" altLang="ja-JP" sz="1500" dirty="0" smtClean="0">
              <a:solidFill>
                <a:srgbClr val="000000"/>
              </a:solidFill>
            </a:endParaRPr>
          </a:p>
          <a:p>
            <a:endParaRPr lang="en-US" altLang="ja-JP" sz="1500" dirty="0" smtClean="0">
              <a:solidFill>
                <a:srgbClr val="000000"/>
              </a:solidFill>
            </a:endParaRPr>
          </a:p>
          <a:p>
            <a:r>
              <a:rPr lang="ja-JP" altLang="en-US" sz="1500" dirty="0" smtClean="0">
                <a:solidFill>
                  <a:srgbClr val="000000"/>
                </a:solidFill>
              </a:rPr>
              <a:t>＜実施主体＞</a:t>
            </a:r>
            <a:endParaRPr lang="en-US" altLang="ja-JP" sz="1500" dirty="0" smtClean="0">
              <a:solidFill>
                <a:srgbClr val="000000"/>
              </a:solidFill>
            </a:endParaRPr>
          </a:p>
          <a:p>
            <a:r>
              <a:rPr lang="ja-JP" altLang="en-US" sz="1500" dirty="0">
                <a:solidFill>
                  <a:srgbClr val="000000"/>
                </a:solidFill>
              </a:rPr>
              <a:t>　</a:t>
            </a:r>
            <a:r>
              <a:rPr lang="ja-JP" altLang="en-US" sz="1500" dirty="0" smtClean="0">
                <a:solidFill>
                  <a:srgbClr val="000000"/>
                </a:solidFill>
              </a:rPr>
              <a:t>市町村</a:t>
            </a:r>
            <a:r>
              <a:rPr lang="ja-JP" altLang="en-US" sz="1500" u="sng" dirty="0" smtClean="0">
                <a:solidFill>
                  <a:srgbClr val="000000"/>
                </a:solidFill>
              </a:rPr>
              <a:t>（指定特定相談支援事業者又は指定一般相談支援事業者への委託も可）</a:t>
            </a:r>
            <a:endParaRPr lang="en-US" altLang="ja-JP" sz="1500" u="sng" dirty="0">
              <a:solidFill>
                <a:srgbClr val="000000"/>
              </a:solidFill>
            </a:endParaRPr>
          </a:p>
          <a:p>
            <a:r>
              <a:rPr lang="en-US" altLang="ja-JP" sz="1500" dirty="0" smtClean="0">
                <a:solidFill>
                  <a:srgbClr val="000000"/>
                </a:solidFill>
              </a:rPr>
              <a:t>※</a:t>
            </a:r>
            <a:r>
              <a:rPr lang="ja-JP" altLang="en-US" sz="1500" dirty="0" smtClean="0">
                <a:solidFill>
                  <a:srgbClr val="000000"/>
                </a:solidFill>
              </a:rPr>
              <a:t>事業を委託する場合は、市町村が設置する協議会において、委託事業者の事業計画等について、事業評価を等を行うことが適当。</a:t>
            </a:r>
            <a:endParaRPr lang="en-US" altLang="ja-JP" sz="1500" dirty="0">
              <a:solidFill>
                <a:srgbClr val="000000"/>
              </a:solidFill>
            </a:endParaRPr>
          </a:p>
          <a:p>
            <a:endParaRPr lang="en-US" altLang="ja-JP" sz="1500" dirty="0" smtClean="0">
              <a:solidFill>
                <a:srgbClr val="000000"/>
              </a:solidFill>
            </a:endParaRPr>
          </a:p>
          <a:p>
            <a:r>
              <a:rPr lang="ja-JP" altLang="en-US" sz="1500" dirty="0" smtClean="0">
                <a:solidFill>
                  <a:srgbClr val="000000"/>
                </a:solidFill>
              </a:rPr>
              <a:t>＜事業の具体的内容＞</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福祉サービスの利用援助（情報提供、相談等）</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社会支援を活用するための支援（各種支援施策に関する助言・指導）</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社会生活力を高めるための支援</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ピアカウンセリング</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権利の擁護のために必要な援助</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専門機関の紹介　　　　　　　　　　等</a:t>
            </a:r>
            <a:endParaRPr lang="en-US" altLang="ja-JP" sz="1500" dirty="0" smtClean="0">
              <a:solidFill>
                <a:srgbClr val="000000"/>
              </a:solidFill>
            </a:endParaRPr>
          </a:p>
        </p:txBody>
      </p:sp>
      <p:sp>
        <p:nvSpPr>
          <p:cNvPr id="9" name="スライド番号プレースホルダー 8"/>
          <p:cNvSpPr>
            <a:spLocks noGrp="1"/>
          </p:cNvSpPr>
          <p:nvPr>
            <p:ph type="sldNum" sz="quarter" idx="12"/>
          </p:nvPr>
        </p:nvSpPr>
        <p:spPr/>
        <p:txBody>
          <a:bodyPr/>
          <a:lstStyle/>
          <a:p>
            <a:pPr>
              <a:defRPr/>
            </a:pPr>
            <a:fld id="{F2A1C1E8-9361-4557-9EFC-000E05CD7A25}" type="slidenum">
              <a:rPr lang="en-US" altLang="ja-JP" smtClean="0"/>
              <a:pPr>
                <a:defRPr/>
              </a:pPr>
              <a:t>16</a:t>
            </a:fld>
            <a:endParaRPr lang="en-US" altLang="ja-JP" dirty="0"/>
          </a:p>
        </p:txBody>
      </p:sp>
      <p:sp>
        <p:nvSpPr>
          <p:cNvPr id="3" name="正方形/長方形 2"/>
          <p:cNvSpPr/>
          <p:nvPr/>
        </p:nvSpPr>
        <p:spPr>
          <a:xfrm>
            <a:off x="488504" y="764704"/>
            <a:ext cx="3938612"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smtClean="0"/>
              <a:t>地域生活支援事業実施要綱より抜粋</a:t>
            </a:r>
          </a:p>
        </p:txBody>
      </p:sp>
    </p:spTree>
    <p:extLst>
      <p:ext uri="{BB962C8B-B14F-4D97-AF65-F5344CB8AC3E}">
        <p14:creationId xmlns:p14="http://schemas.microsoft.com/office/powerpoint/2010/main" val="1503333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円/楕円 43"/>
          <p:cNvSpPr>
            <a:spLocks noChangeArrowheads="1"/>
          </p:cNvSpPr>
          <p:nvPr/>
        </p:nvSpPr>
        <p:spPr bwMode="auto">
          <a:xfrm>
            <a:off x="14" y="1916163"/>
            <a:ext cx="9906000" cy="4321175"/>
          </a:xfrm>
          <a:prstGeom prst="ellipse">
            <a:avLst/>
          </a:prstGeom>
          <a:solidFill>
            <a:srgbClr val="FFFF99"/>
          </a:solidFill>
          <a:ln w="9525" algn="ctr">
            <a:noFill/>
            <a:round/>
            <a:headEnd/>
            <a:tailEnd/>
          </a:ln>
        </p:spPr>
        <p:txBody>
          <a:bodyPr lIns="89989" tIns="46795" rIns="89989" bIns="46795"/>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35" name="正方形/長方形 44"/>
          <p:cNvSpPr>
            <a:spLocks noChangeArrowheads="1"/>
          </p:cNvSpPr>
          <p:nvPr/>
        </p:nvSpPr>
        <p:spPr bwMode="auto">
          <a:xfrm>
            <a:off x="200479" y="548687"/>
            <a:ext cx="9577064" cy="1224136"/>
          </a:xfrm>
          <a:prstGeom prst="rect">
            <a:avLst/>
          </a:prstGeom>
          <a:solidFill>
            <a:schemeClr val="bg1"/>
          </a:solidFill>
          <a:ln w="12700" algn="ctr">
            <a:solidFill>
              <a:schemeClr val="tx1"/>
            </a:solidFill>
            <a:round/>
            <a:headEnd/>
            <a:tailEnd/>
          </a:ln>
        </p:spPr>
        <p:txBody>
          <a:bodyPr lIns="89989" tIns="46795" rIns="89989" bIns="46795"/>
          <a:lstStyle/>
          <a:p>
            <a:pPr marL="177780" indent="-177780" fontAlgn="base">
              <a:spcBef>
                <a:spcPts val="600"/>
              </a:spcBef>
              <a:spcAft>
                <a:spcPct val="0"/>
              </a:spcAft>
              <a:defRPr/>
            </a:pPr>
            <a:r>
              <a:rPr lang="ja-JP" altLang="en-US" sz="1600" dirty="0">
                <a:solidFill>
                  <a:srgbClr val="000000"/>
                </a:solidFill>
                <a:latin typeface="HG丸ｺﾞｼｯｸM-PRO" pitchFamily="50" charset="-128"/>
                <a:ea typeface="HG丸ｺﾞｼｯｸM-PRO" pitchFamily="50" charset="-128"/>
              </a:rPr>
              <a:t>　   基幹相談支援センターは、地域の相談支援の拠点として総合的な相談業務（身体障害・知的障害・精神障害）及び成年後見制度利用支援事業を実施し、地域の実情に応じて以下の業務を行う</a:t>
            </a:r>
            <a:r>
              <a:rPr lang="ja-JP" altLang="en-US" sz="1600" dirty="0" smtClean="0">
                <a:solidFill>
                  <a:srgbClr val="000000"/>
                </a:solidFill>
                <a:latin typeface="HG丸ｺﾞｼｯｸM-PRO" pitchFamily="50" charset="-128"/>
                <a:ea typeface="HG丸ｺﾞｼｯｸM-PRO" pitchFamily="50" charset="-128"/>
              </a:rPr>
              <a:t>。</a:t>
            </a:r>
            <a:endParaRPr lang="en-US" altLang="ja-JP" sz="800" dirty="0" smtClean="0">
              <a:solidFill>
                <a:srgbClr val="000000"/>
              </a:solidFill>
              <a:latin typeface="HG丸ｺﾞｼｯｸM-PRO" pitchFamily="50" charset="-128"/>
              <a:ea typeface="HG丸ｺﾞｼｯｸM-PRO" pitchFamily="50" charset="-128"/>
            </a:endParaRPr>
          </a:p>
          <a:p>
            <a:pPr marL="444449" indent="-444449" fontAlgn="base">
              <a:spcBef>
                <a:spcPts val="600"/>
              </a:spcBef>
              <a:spcAft>
                <a:spcPct val="0"/>
              </a:spcAft>
              <a:defRPr/>
            </a:pPr>
            <a:r>
              <a:rPr lang="ja-JP" altLang="en-US" sz="800" dirty="0" smtClean="0">
                <a:solidFill>
                  <a:srgbClr val="000000"/>
                </a:solidFill>
                <a:latin typeface="HG丸ｺﾞｼｯｸM-PRO" pitchFamily="50" charset="-128"/>
                <a:ea typeface="HG丸ｺﾞｼｯｸM-PRO" pitchFamily="50" charset="-128"/>
              </a:rPr>
              <a:t>　　　</a:t>
            </a:r>
            <a:r>
              <a:rPr lang="en-US" altLang="ja-JP" sz="1100" dirty="0" smtClean="0">
                <a:solidFill>
                  <a:srgbClr val="000000"/>
                </a:solidFill>
                <a:latin typeface="HG丸ｺﾞｼｯｸM-PRO" pitchFamily="50" charset="-128"/>
                <a:ea typeface="HG丸ｺﾞｼｯｸM-PRO" pitchFamily="50" charset="-128"/>
              </a:rPr>
              <a:t>※</a:t>
            </a:r>
            <a:r>
              <a:rPr lang="ja-JP" altLang="en-US" sz="1100" dirty="0" smtClean="0">
                <a:solidFill>
                  <a:srgbClr val="000000"/>
                </a:solidFill>
                <a:latin typeface="HG丸ｺﾞｼｯｸM-PRO" pitchFamily="50" charset="-128"/>
                <a:ea typeface="HG丸ｺﾞｼｯｸM-PRO" pitchFamily="50" charset="-128"/>
              </a:rPr>
              <a:t>　平成２４年度予算において、</a:t>
            </a:r>
            <a:r>
              <a:rPr lang="ja-JP" altLang="ja-JP" sz="1100" dirty="0" smtClean="0">
                <a:solidFill>
                  <a:prstClr val="black"/>
                </a:solidFill>
                <a:latin typeface="HG丸ｺﾞｼｯｸM-PRO" pitchFamily="50" charset="-128"/>
                <a:ea typeface="HG丸ｺﾞｼｯｸM-PRO" pitchFamily="50" charset="-128"/>
              </a:rPr>
              <a:t>地域生活支援事業費補助金</a:t>
            </a:r>
            <a:r>
              <a:rPr lang="ja-JP" altLang="en-US" sz="1100" dirty="0" smtClean="0">
                <a:solidFill>
                  <a:prstClr val="black"/>
                </a:solidFill>
                <a:latin typeface="HG丸ｺﾞｼｯｸM-PRO" pitchFamily="50" charset="-128"/>
                <a:ea typeface="HG丸ｺﾞｼｯｸM-PRO" pitchFamily="50" charset="-128"/>
              </a:rPr>
              <a:t>により、基幹相談支援センターの機能強化を図るための、①</a:t>
            </a:r>
            <a:r>
              <a:rPr lang="ja-JP" altLang="ja-JP" sz="1100" dirty="0" smtClean="0">
                <a:solidFill>
                  <a:prstClr val="black"/>
                </a:solidFill>
                <a:latin typeface="HG丸ｺﾞｼｯｸM-PRO" pitchFamily="50" charset="-128"/>
                <a:ea typeface="HG丸ｺﾞｼｯｸM-PRO" pitchFamily="50" charset="-128"/>
              </a:rPr>
              <a:t>専門的職員の配置、</a:t>
            </a:r>
            <a:r>
              <a:rPr lang="ja-JP" altLang="en-US" sz="1100" dirty="0" smtClean="0">
                <a:solidFill>
                  <a:prstClr val="black"/>
                </a:solidFill>
                <a:latin typeface="HG丸ｺﾞｼｯｸM-PRO" pitchFamily="50" charset="-128"/>
                <a:ea typeface="HG丸ｺﾞｼｯｸM-PRO" pitchFamily="50" charset="-128"/>
              </a:rPr>
              <a:t>②地域 移行・地域定着の取組、③地域の相談支援体制の強化の取組に係る</a:t>
            </a:r>
            <a:r>
              <a:rPr lang="ja-JP" altLang="ja-JP" sz="1100" dirty="0" smtClean="0">
                <a:solidFill>
                  <a:prstClr val="black"/>
                </a:solidFill>
                <a:latin typeface="HG丸ｺﾞｼｯｸM-PRO" pitchFamily="50" charset="-128"/>
                <a:ea typeface="HG丸ｺﾞｼｯｸM-PRO" pitchFamily="50" charset="-128"/>
              </a:rPr>
              <a:t>事業費について、国庫補助対象と</a:t>
            </a:r>
            <a:r>
              <a:rPr lang="ja-JP" altLang="en-US" sz="1100" dirty="0" smtClean="0">
                <a:solidFill>
                  <a:prstClr val="black"/>
                </a:solidFill>
                <a:latin typeface="HG丸ｺﾞｼｯｸM-PRO" pitchFamily="50" charset="-128"/>
                <a:ea typeface="HG丸ｺﾞｼｯｸM-PRO" pitchFamily="50" charset="-128"/>
              </a:rPr>
              <a:t>した。</a:t>
            </a:r>
            <a:endParaRPr lang="en-US" altLang="ja-JP" sz="1100" dirty="0" smtClean="0">
              <a:solidFill>
                <a:prstClr val="black"/>
              </a:solidFill>
              <a:latin typeface="HG丸ｺﾞｼｯｸM-PRO" pitchFamily="50" charset="-128"/>
              <a:ea typeface="HG丸ｺﾞｼｯｸM-PRO" pitchFamily="50" charset="-128"/>
            </a:endParaRPr>
          </a:p>
          <a:p>
            <a:pPr fontAlgn="base">
              <a:spcBef>
                <a:spcPts val="300"/>
              </a:spcBef>
              <a:spcAft>
                <a:spcPct val="0"/>
              </a:spcAft>
              <a:defRPr/>
            </a:pPr>
            <a:r>
              <a:rPr lang="ja-JP" altLang="en-US" sz="1100" dirty="0" smtClean="0">
                <a:solidFill>
                  <a:prstClr val="black"/>
                </a:solidFill>
                <a:latin typeface="HG丸ｺﾞｼｯｸM-PRO" pitchFamily="50" charset="-128"/>
                <a:ea typeface="HG丸ｺﾞｼｯｸM-PRO" pitchFamily="50" charset="-128"/>
              </a:rPr>
              <a:t>　　　   また、社会福祉施設等施設整備費補助金等により、施設整備費について国庫補助対象とした。</a:t>
            </a:r>
            <a:endParaRPr lang="en-US" altLang="ja-JP" sz="1100" dirty="0" smtClean="0">
              <a:solidFill>
                <a:prstClr val="black"/>
              </a:solidFill>
              <a:latin typeface="HG丸ｺﾞｼｯｸM-PRO" pitchFamily="50" charset="-128"/>
              <a:ea typeface="HG丸ｺﾞｼｯｸM-PRO" pitchFamily="50" charset="-128"/>
            </a:endParaRPr>
          </a:p>
          <a:p>
            <a:pPr marL="177780" indent="-177780" fontAlgn="base">
              <a:spcBef>
                <a:spcPct val="0"/>
              </a:spcBef>
              <a:spcAft>
                <a:spcPct val="0"/>
              </a:spcAft>
            </a:pPr>
            <a:endParaRPr lang="en-US" altLang="ja-JP" sz="1600" dirty="0" smtClean="0">
              <a:solidFill>
                <a:srgbClr val="000000"/>
              </a:solidFill>
              <a:latin typeface="HG丸ｺﾞｼｯｸM-PRO" pitchFamily="50" charset="-128"/>
              <a:ea typeface="HG丸ｺﾞｼｯｸM-PRO" pitchFamily="50" charset="-128"/>
            </a:endParaRPr>
          </a:p>
          <a:p>
            <a:pPr marL="177780" indent="-177780" fontAlgn="base">
              <a:spcBef>
                <a:spcPct val="0"/>
              </a:spcBef>
              <a:spcAft>
                <a:spcPct val="0"/>
              </a:spcAft>
            </a:pPr>
            <a:r>
              <a:rPr lang="ja-JP" altLang="en-US" sz="1600" dirty="0" smtClean="0">
                <a:solidFill>
                  <a:srgbClr val="000000"/>
                </a:solidFill>
                <a:latin typeface="HG丸ｺﾞｼｯｸM-PRO" pitchFamily="50" charset="-128"/>
                <a:ea typeface="HG丸ｺﾞｼｯｸM-PRO" pitchFamily="50" charset="-128"/>
              </a:rPr>
              <a:t>　　</a:t>
            </a:r>
            <a:endParaRPr lang="en-US" altLang="ja-JP" sz="1600" dirty="0">
              <a:solidFill>
                <a:srgbClr val="000000"/>
              </a:solidFill>
              <a:latin typeface="HG丸ｺﾞｼｯｸM-PRO" pitchFamily="50" charset="-128"/>
              <a:ea typeface="HG丸ｺﾞｼｯｸM-PRO" pitchFamily="50" charset="-128"/>
            </a:endParaRPr>
          </a:p>
        </p:txBody>
      </p:sp>
      <p:sp>
        <p:nvSpPr>
          <p:cNvPr id="58373" name="Rectangle 15"/>
          <p:cNvSpPr>
            <a:spLocks noChangeArrowheads="1"/>
          </p:cNvSpPr>
          <p:nvPr/>
        </p:nvSpPr>
        <p:spPr bwMode="auto">
          <a:xfrm>
            <a:off x="1639988" y="-37233"/>
            <a:ext cx="6769100" cy="479138"/>
          </a:xfrm>
          <a:prstGeom prst="rect">
            <a:avLst/>
          </a:prstGeom>
          <a:noFill/>
          <a:ln w="9525">
            <a:noFill/>
            <a:miter lim="800000"/>
            <a:headEnd/>
            <a:tailEnd/>
          </a:ln>
        </p:spPr>
        <p:txBody>
          <a:bodyPr wrap="square" lIns="93494" tIns="46747" rIns="93494" bIns="46747" anchor="ctr">
            <a:spAutoFit/>
          </a:bodyPr>
          <a:lstStyle/>
          <a:p>
            <a:pPr algn="ctr" defTabSz="934929" fontAlgn="base">
              <a:spcBef>
                <a:spcPct val="30000"/>
              </a:spcBef>
              <a:spcAft>
                <a:spcPct val="0"/>
              </a:spcAft>
              <a:defRPr/>
            </a:pPr>
            <a:r>
              <a:rPr lang="ja-JP" altLang="en-US" sz="2500" b="1" dirty="0">
                <a:solidFill>
                  <a:srgbClr val="000000"/>
                </a:solidFill>
                <a:latin typeface="ＭＳ Ｐゴシック"/>
              </a:rPr>
              <a:t>基幹相談支援センターの役割のイメージ</a:t>
            </a:r>
          </a:p>
        </p:txBody>
      </p:sp>
      <p:grpSp>
        <p:nvGrpSpPr>
          <p:cNvPr id="2" name="グループ化 39"/>
          <p:cNvGrpSpPr>
            <a:grpSpLocks/>
          </p:cNvGrpSpPr>
          <p:nvPr/>
        </p:nvGrpSpPr>
        <p:grpSpPr bwMode="auto">
          <a:xfrm>
            <a:off x="921535" y="2465375"/>
            <a:ext cx="8353425" cy="3951288"/>
            <a:chOff x="28576" y="509878"/>
            <a:chExt cx="9463794" cy="6118619"/>
          </a:xfrm>
        </p:grpSpPr>
        <p:sp>
          <p:nvSpPr>
            <p:cNvPr id="69651" name="Oval 2"/>
            <p:cNvSpPr>
              <a:spLocks noChangeArrowheads="1"/>
            </p:cNvSpPr>
            <p:nvPr/>
          </p:nvSpPr>
          <p:spPr bwMode="auto">
            <a:xfrm>
              <a:off x="28576" y="732953"/>
              <a:ext cx="9072700" cy="5130721"/>
            </a:xfrm>
            <a:prstGeom prst="ellipse">
              <a:avLst/>
            </a:prstGeom>
            <a:solidFill>
              <a:srgbClr val="FFFFCC"/>
            </a:solidFill>
            <a:ln w="12700">
              <a:solidFill>
                <a:schemeClr val="tx1"/>
              </a:solidFill>
              <a:prstDash val="dash"/>
              <a:round/>
              <a:headEnd/>
              <a:tailEnd/>
            </a:ln>
          </p:spPr>
          <p:txBody>
            <a:bodyPr wrap="none" lIns="90000" tIns="46800" rIns="90000" bIns="46800"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52" name="Oval 3" descr="25%"/>
            <p:cNvSpPr>
              <a:spLocks noChangeArrowheads="1"/>
            </p:cNvSpPr>
            <p:nvPr/>
          </p:nvSpPr>
          <p:spPr bwMode="auto">
            <a:xfrm>
              <a:off x="3128376" y="2071401"/>
              <a:ext cx="2933780" cy="1979766"/>
            </a:xfrm>
            <a:prstGeom prst="ellipse">
              <a:avLst/>
            </a:prstGeom>
            <a:pattFill prst="pct25">
              <a:fgClr>
                <a:srgbClr val="99CCFF"/>
              </a:fgClr>
              <a:bgClr>
                <a:schemeClr val="bg1"/>
              </a:bgClr>
            </a:pattFill>
            <a:ln w="12700">
              <a:solidFill>
                <a:schemeClr val="tx1"/>
              </a:solidFill>
              <a:round/>
              <a:headEnd/>
              <a:tailEnd/>
            </a:ln>
          </p:spPr>
          <p:txBody>
            <a:bodyPr wrap="none" lIns="90000" tIns="46800" rIns="90000" bIns="46800" anchor="ctr"/>
            <a:lstStyle/>
            <a:p>
              <a:pPr algn="ctr" fontAlgn="base">
                <a:spcBef>
                  <a:spcPct val="0"/>
                </a:spcBef>
                <a:spcAft>
                  <a:spcPct val="0"/>
                </a:spcAft>
              </a:pPr>
              <a:endParaRPr lang="ja-JP" altLang="en-US" sz="1200" dirty="0" smtClean="0">
                <a:solidFill>
                  <a:srgbClr val="000000"/>
                </a:solidFill>
                <a:ea typeface="HG丸ｺﾞｼｯｸM-PRO" pitchFamily="50" charset="-128"/>
              </a:endParaRPr>
            </a:p>
            <a:p>
              <a:pPr algn="ctr" fontAlgn="base">
                <a:spcBef>
                  <a:spcPct val="0"/>
                </a:spcBef>
                <a:spcAft>
                  <a:spcPct val="0"/>
                </a:spcAft>
              </a:pPr>
              <a:endParaRPr lang="ja-JP" altLang="en-US" sz="1200" dirty="0">
                <a:solidFill>
                  <a:srgbClr val="000000"/>
                </a:solidFill>
                <a:ea typeface="HG丸ｺﾞｼｯｸM-PRO" pitchFamily="50" charset="-128"/>
              </a:endParaRPr>
            </a:p>
            <a:p>
              <a:pPr algn="ctr" fontAlgn="base">
                <a:spcBef>
                  <a:spcPct val="0"/>
                </a:spcBef>
                <a:spcAft>
                  <a:spcPct val="0"/>
                </a:spcAft>
              </a:pPr>
              <a:r>
                <a:rPr lang="ja-JP" altLang="en-US" sz="1200" b="1" dirty="0" smtClean="0">
                  <a:solidFill>
                    <a:srgbClr val="000000"/>
                  </a:solidFill>
                  <a:ea typeface="HG丸ｺﾞｼｯｸM-PRO" pitchFamily="50" charset="-128"/>
                </a:rPr>
                <a:t>主任相談</a:t>
              </a:r>
              <a:r>
                <a:rPr lang="ja-JP" altLang="en-US" sz="1200" b="1" dirty="0">
                  <a:solidFill>
                    <a:srgbClr val="000000"/>
                  </a:solidFill>
                  <a:ea typeface="HG丸ｺﾞｼｯｸM-PRO" pitchFamily="50" charset="-128"/>
                </a:rPr>
                <a:t>支援専門員</a:t>
              </a:r>
              <a:r>
                <a:rPr lang="ja-JP" altLang="en-US" sz="1200" dirty="0" smtClean="0">
                  <a:solidFill>
                    <a:srgbClr val="000000"/>
                  </a:solidFill>
                  <a:ea typeface="HG丸ｺﾞｼｯｸM-PRO" pitchFamily="50" charset="-128"/>
                </a:rPr>
                <a:t>、</a:t>
              </a:r>
            </a:p>
            <a:p>
              <a:pPr algn="ctr" fontAlgn="base">
                <a:spcBef>
                  <a:spcPct val="0"/>
                </a:spcBef>
                <a:spcAft>
                  <a:spcPct val="0"/>
                </a:spcAft>
              </a:pPr>
              <a:r>
                <a:rPr lang="ja-JP" altLang="en-US" sz="1200" dirty="0" smtClean="0">
                  <a:solidFill>
                    <a:srgbClr val="000000"/>
                  </a:solidFill>
                  <a:ea typeface="HG丸ｺﾞｼｯｸM-PRO" pitchFamily="50" charset="-128"/>
                </a:rPr>
                <a:t>相談支援専門員、社会</a:t>
              </a:r>
              <a:r>
                <a:rPr lang="ja-JP" altLang="en-US" sz="1200" dirty="0">
                  <a:solidFill>
                    <a:srgbClr val="000000"/>
                  </a:solidFill>
                  <a:ea typeface="HG丸ｺﾞｼｯｸM-PRO" pitchFamily="50" charset="-128"/>
                </a:rPr>
                <a:t>福祉士</a:t>
              </a:r>
              <a:r>
                <a:rPr lang="ja-JP" altLang="en-US" sz="1200" dirty="0" smtClean="0">
                  <a:solidFill>
                    <a:srgbClr val="000000"/>
                  </a:solidFill>
                  <a:ea typeface="HG丸ｺﾞｼｯｸM-PRO" pitchFamily="50" charset="-128"/>
                </a:rPr>
                <a:t>、</a:t>
              </a:r>
            </a:p>
            <a:p>
              <a:pPr algn="ctr" fontAlgn="base">
                <a:spcBef>
                  <a:spcPct val="0"/>
                </a:spcBef>
                <a:spcAft>
                  <a:spcPct val="0"/>
                </a:spcAft>
              </a:pPr>
              <a:r>
                <a:rPr lang="ja-JP" altLang="en-US" sz="1200" dirty="0" smtClean="0">
                  <a:solidFill>
                    <a:srgbClr val="000000"/>
                  </a:solidFill>
                  <a:ea typeface="HG丸ｺﾞｼｯｸM-PRO" pitchFamily="50" charset="-128"/>
                </a:rPr>
                <a:t>精神</a:t>
              </a:r>
              <a:r>
                <a:rPr lang="ja-JP" altLang="en-US" sz="1200" dirty="0">
                  <a:solidFill>
                    <a:srgbClr val="000000"/>
                  </a:solidFill>
                  <a:ea typeface="HG丸ｺﾞｼｯｸM-PRO" pitchFamily="50" charset="-128"/>
                </a:rPr>
                <a:t>保健福祉士、保健師等</a:t>
              </a:r>
            </a:p>
          </p:txBody>
        </p:sp>
        <p:sp>
          <p:nvSpPr>
            <p:cNvPr id="64532" name="Rectangle 8"/>
            <p:cNvSpPr>
              <a:spLocks noChangeArrowheads="1"/>
            </p:cNvSpPr>
            <p:nvPr/>
          </p:nvSpPr>
          <p:spPr bwMode="auto">
            <a:xfrm>
              <a:off x="3373817" y="509878"/>
              <a:ext cx="2249945" cy="376115"/>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algn="ctr" defTabSz="934929" fontAlgn="base">
                <a:spcBef>
                  <a:spcPct val="0"/>
                </a:spcBef>
                <a:spcAft>
                  <a:spcPct val="0"/>
                </a:spcAft>
                <a:defRPr/>
              </a:pPr>
              <a:r>
                <a:rPr lang="ja-JP" altLang="en-US" sz="1400" dirty="0">
                  <a:solidFill>
                    <a:srgbClr val="000000"/>
                  </a:solidFill>
                </a:rPr>
                <a:t>総合相談・専門相談</a:t>
              </a:r>
            </a:p>
          </p:txBody>
        </p:sp>
        <p:sp>
          <p:nvSpPr>
            <p:cNvPr id="64533" name="Rectangle 67"/>
            <p:cNvSpPr>
              <a:spLocks noChangeArrowheads="1"/>
            </p:cNvSpPr>
            <p:nvPr/>
          </p:nvSpPr>
          <p:spPr bwMode="auto">
            <a:xfrm>
              <a:off x="6024830" y="2304410"/>
              <a:ext cx="2579073" cy="420364"/>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algn="ctr" defTabSz="934929" fontAlgn="base">
                <a:spcBef>
                  <a:spcPct val="0"/>
                </a:spcBef>
                <a:spcAft>
                  <a:spcPct val="0"/>
                </a:spcAft>
                <a:defRPr/>
              </a:pPr>
              <a:r>
                <a:rPr lang="ja-JP" altLang="en-US" sz="1400" dirty="0">
                  <a:solidFill>
                    <a:srgbClr val="000000"/>
                  </a:solidFill>
                </a:rPr>
                <a:t>地域移行・地域定着</a:t>
              </a:r>
            </a:p>
          </p:txBody>
        </p:sp>
        <p:sp>
          <p:nvSpPr>
            <p:cNvPr id="64534" name="Rectangle 8"/>
            <p:cNvSpPr>
              <a:spLocks noChangeArrowheads="1"/>
            </p:cNvSpPr>
            <p:nvPr/>
          </p:nvSpPr>
          <p:spPr bwMode="auto">
            <a:xfrm>
              <a:off x="206630" y="2223289"/>
              <a:ext cx="2535908" cy="422821"/>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algn="ctr" defTabSz="934929" fontAlgn="base">
                <a:spcBef>
                  <a:spcPct val="0"/>
                </a:spcBef>
                <a:spcAft>
                  <a:spcPct val="0"/>
                </a:spcAft>
                <a:defRPr/>
              </a:pPr>
              <a:r>
                <a:rPr lang="ja-JP" altLang="en-US" sz="1400" dirty="0">
                  <a:solidFill>
                    <a:srgbClr val="000000"/>
                  </a:solidFill>
                </a:rPr>
                <a:t>権利擁護・虐待防止</a:t>
              </a:r>
            </a:p>
          </p:txBody>
        </p:sp>
        <p:sp>
          <p:nvSpPr>
            <p:cNvPr id="64535" name="Rectangle 8"/>
            <p:cNvSpPr>
              <a:spLocks noChangeArrowheads="1"/>
            </p:cNvSpPr>
            <p:nvPr/>
          </p:nvSpPr>
          <p:spPr bwMode="auto">
            <a:xfrm>
              <a:off x="2882822" y="4189899"/>
              <a:ext cx="3541278" cy="361364"/>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algn="ctr" defTabSz="934929" fontAlgn="base">
                <a:spcBef>
                  <a:spcPct val="0"/>
                </a:spcBef>
                <a:spcAft>
                  <a:spcPct val="0"/>
                </a:spcAft>
                <a:defRPr/>
              </a:pPr>
              <a:r>
                <a:rPr lang="ja-JP" altLang="en-US" sz="1400" dirty="0">
                  <a:solidFill>
                    <a:srgbClr val="000000"/>
                  </a:solidFill>
                </a:rPr>
                <a:t>地域の相談支援体制の強化の取組</a:t>
              </a:r>
            </a:p>
          </p:txBody>
        </p:sp>
        <p:grpSp>
          <p:nvGrpSpPr>
            <p:cNvPr id="3" name="Group 59"/>
            <p:cNvGrpSpPr>
              <a:grpSpLocks/>
            </p:cNvGrpSpPr>
            <p:nvPr/>
          </p:nvGrpSpPr>
          <p:grpSpPr bwMode="auto">
            <a:xfrm>
              <a:off x="4409953" y="2106767"/>
              <a:ext cx="295275" cy="604840"/>
              <a:chOff x="2692" y="1640"/>
              <a:chExt cx="186" cy="381"/>
            </a:xfrm>
          </p:grpSpPr>
          <p:sp>
            <p:nvSpPr>
              <p:cNvPr id="69668" name="Oval 60"/>
              <p:cNvSpPr>
                <a:spLocks noChangeArrowheads="1"/>
              </p:cNvSpPr>
              <p:nvPr/>
            </p:nvSpPr>
            <p:spPr bwMode="auto">
              <a:xfrm>
                <a:off x="2713" y="1640"/>
                <a:ext cx="148" cy="145"/>
              </a:xfrm>
              <a:prstGeom prst="ellipse">
                <a:avLst/>
              </a:prstGeom>
              <a:solidFill>
                <a:srgbClr val="66FF33"/>
              </a:solidFill>
              <a:ln w="9525">
                <a:solidFill>
                  <a:schemeClr val="tx1"/>
                </a:solidFill>
                <a:round/>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69" name="AutoShape 61"/>
              <p:cNvSpPr>
                <a:spLocks noChangeArrowheads="1"/>
              </p:cNvSpPr>
              <p:nvPr/>
            </p:nvSpPr>
            <p:spPr bwMode="auto">
              <a:xfrm rot="-5400000">
                <a:off x="2657" y="1801"/>
                <a:ext cx="255" cy="186"/>
              </a:xfrm>
              <a:prstGeom prst="flowChartDelay">
                <a:avLst/>
              </a:prstGeom>
              <a:solidFill>
                <a:srgbClr val="66FF33"/>
              </a:solidFill>
              <a:ln w="9525">
                <a:solidFill>
                  <a:schemeClr val="tx1"/>
                </a:solidFill>
                <a:miter lim="800000"/>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grpSp>
        <p:grpSp>
          <p:nvGrpSpPr>
            <p:cNvPr id="4" name="Group 55"/>
            <p:cNvGrpSpPr>
              <a:grpSpLocks/>
            </p:cNvGrpSpPr>
            <p:nvPr/>
          </p:nvGrpSpPr>
          <p:grpSpPr bwMode="auto">
            <a:xfrm>
              <a:off x="3803206" y="2204308"/>
              <a:ext cx="331348" cy="536361"/>
              <a:chOff x="1884" y="3402"/>
              <a:chExt cx="136" cy="224"/>
            </a:xfrm>
          </p:grpSpPr>
          <p:sp>
            <p:nvSpPr>
              <p:cNvPr id="69666" name="Oval 56"/>
              <p:cNvSpPr>
                <a:spLocks noChangeArrowheads="1"/>
              </p:cNvSpPr>
              <p:nvPr/>
            </p:nvSpPr>
            <p:spPr bwMode="auto">
              <a:xfrm>
                <a:off x="1902" y="3402"/>
                <a:ext cx="100" cy="96"/>
              </a:xfrm>
              <a:prstGeom prst="ellipse">
                <a:avLst/>
              </a:prstGeom>
              <a:solidFill>
                <a:srgbClr val="0066FF"/>
              </a:solidFill>
              <a:ln w="9525">
                <a:solidFill>
                  <a:schemeClr val="tx1"/>
                </a:solidFill>
                <a:round/>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67" name="AutoShape 57"/>
              <p:cNvSpPr>
                <a:spLocks noChangeArrowheads="1"/>
              </p:cNvSpPr>
              <p:nvPr/>
            </p:nvSpPr>
            <p:spPr bwMode="auto">
              <a:xfrm rot="-5400000">
                <a:off x="1890" y="3496"/>
                <a:ext cx="124" cy="136"/>
              </a:xfrm>
              <a:prstGeom prst="flowChartDelay">
                <a:avLst/>
              </a:prstGeom>
              <a:solidFill>
                <a:srgbClr val="0066FF"/>
              </a:solidFill>
              <a:ln w="9525">
                <a:solidFill>
                  <a:schemeClr val="tx1"/>
                </a:solidFill>
                <a:miter lim="800000"/>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grpSp>
        <p:grpSp>
          <p:nvGrpSpPr>
            <p:cNvPr id="5" name="Group 51"/>
            <p:cNvGrpSpPr>
              <a:grpSpLocks/>
            </p:cNvGrpSpPr>
            <p:nvPr/>
          </p:nvGrpSpPr>
          <p:grpSpPr bwMode="auto">
            <a:xfrm>
              <a:off x="4957489" y="2218067"/>
              <a:ext cx="292365" cy="530105"/>
              <a:chOff x="1944" y="3408"/>
              <a:chExt cx="120" cy="222"/>
            </a:xfrm>
          </p:grpSpPr>
          <p:sp>
            <p:nvSpPr>
              <p:cNvPr id="69664" name="Oval 52"/>
              <p:cNvSpPr>
                <a:spLocks noChangeArrowheads="1"/>
              </p:cNvSpPr>
              <p:nvPr/>
            </p:nvSpPr>
            <p:spPr bwMode="auto">
              <a:xfrm>
                <a:off x="1957" y="3408"/>
                <a:ext cx="94" cy="96"/>
              </a:xfrm>
              <a:prstGeom prst="ellipse">
                <a:avLst/>
              </a:prstGeom>
              <a:solidFill>
                <a:srgbClr val="FFCC00"/>
              </a:solidFill>
              <a:ln w="9525">
                <a:solidFill>
                  <a:schemeClr val="tx1"/>
                </a:solidFill>
                <a:round/>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65" name="AutoShape 53"/>
              <p:cNvSpPr>
                <a:spLocks noChangeArrowheads="1"/>
              </p:cNvSpPr>
              <p:nvPr/>
            </p:nvSpPr>
            <p:spPr bwMode="auto">
              <a:xfrm rot="-5400000">
                <a:off x="1933" y="3499"/>
                <a:ext cx="142" cy="120"/>
              </a:xfrm>
              <a:prstGeom prst="flowChartDelay">
                <a:avLst/>
              </a:prstGeom>
              <a:solidFill>
                <a:srgbClr val="FFCC00"/>
              </a:solidFill>
              <a:ln w="9525">
                <a:solidFill>
                  <a:schemeClr val="tx1"/>
                </a:solidFill>
                <a:miter lim="800000"/>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grpSp>
        <p:sp>
          <p:nvSpPr>
            <p:cNvPr id="41" name="AutoShape 6"/>
            <p:cNvSpPr>
              <a:spLocks noChangeArrowheads="1"/>
            </p:cNvSpPr>
            <p:nvPr/>
          </p:nvSpPr>
          <p:spPr bwMode="auto">
            <a:xfrm>
              <a:off x="78934" y="2566890"/>
              <a:ext cx="3564661" cy="1409698"/>
            </a:xfrm>
            <a:prstGeom prst="roundRect">
              <a:avLst>
                <a:gd name="adj" fmla="val 16667"/>
              </a:avLst>
            </a:prstGeom>
            <a:noFill/>
            <a:ln w="9525">
              <a:noFill/>
              <a:round/>
              <a:headEnd/>
              <a:tailEnd/>
            </a:ln>
            <a:effectLst/>
          </p:spPr>
          <p:txBody>
            <a:bodyPr lIns="93505" tIns="46752" rIns="93505" bIns="46752" anchor="ctr">
              <a:spAutoFit/>
            </a:bodyPr>
            <a:lstStyle/>
            <a:p>
              <a:pPr marL="95239" indent="-95239" defTabSz="934929" fontAlgn="base">
                <a:spcBef>
                  <a:spcPts val="600"/>
                </a:spcBef>
                <a:spcAft>
                  <a:spcPts val="400"/>
                </a:spcAft>
                <a:defRPr/>
              </a:pPr>
              <a:r>
                <a:rPr lang="ja-JP" altLang="en-US" sz="1200" dirty="0">
                  <a:solidFill>
                    <a:srgbClr val="000000"/>
                  </a:solidFill>
                </a:rPr>
                <a:t>・成年後見制度利用支援事業</a:t>
              </a:r>
              <a:endParaRPr lang="en-US" altLang="ja-JP" sz="1200" dirty="0">
                <a:solidFill>
                  <a:srgbClr val="000000"/>
                </a:solidFill>
              </a:endParaRPr>
            </a:p>
            <a:p>
              <a:pPr marL="95239" indent="-95239" defTabSz="934929" fontAlgn="base">
                <a:spcBef>
                  <a:spcPct val="0"/>
                </a:spcBef>
                <a:spcAft>
                  <a:spcPct val="0"/>
                </a:spcAft>
                <a:defRPr/>
              </a:pPr>
              <a:r>
                <a:rPr lang="ja-JP" altLang="en-US" sz="1200" dirty="0">
                  <a:solidFill>
                    <a:srgbClr val="000000"/>
                  </a:solidFill>
                </a:rPr>
                <a:t>・虐待防止</a:t>
              </a:r>
              <a:endParaRPr lang="en-US" altLang="ja-JP" sz="1200" dirty="0">
                <a:solidFill>
                  <a:srgbClr val="000000"/>
                </a:solidFill>
              </a:endParaRPr>
            </a:p>
            <a:p>
              <a:pPr marL="95239" indent="-95239" defTabSz="934929" fontAlgn="base">
                <a:spcBef>
                  <a:spcPct val="0"/>
                </a:spcBef>
                <a:spcAft>
                  <a:spcPct val="0"/>
                </a:spcAft>
                <a:defRPr/>
              </a:pPr>
              <a:r>
                <a:rPr lang="ja-JP" altLang="en-US" sz="1100" dirty="0">
                  <a:solidFill>
                    <a:srgbClr val="000000"/>
                  </a:solidFill>
                </a:rPr>
                <a:t>　</a:t>
              </a:r>
              <a:r>
                <a:rPr lang="en-US" altLang="ja-JP" sz="900" dirty="0">
                  <a:solidFill>
                    <a:srgbClr val="000000"/>
                  </a:solidFill>
                </a:rPr>
                <a:t>※  </a:t>
              </a:r>
              <a:r>
                <a:rPr lang="ja-JP" altLang="en-US" sz="900" dirty="0">
                  <a:solidFill>
                    <a:srgbClr val="000000"/>
                  </a:solidFill>
                </a:rPr>
                <a:t>市町村障害者虐待防止センター（通報受理、</a:t>
              </a:r>
              <a:endParaRPr lang="en-US" altLang="ja-JP" sz="900" dirty="0">
                <a:solidFill>
                  <a:srgbClr val="000000"/>
                </a:solidFill>
              </a:endParaRPr>
            </a:p>
            <a:p>
              <a:pPr marL="95239" indent="-95239" defTabSz="934929" fontAlgn="base">
                <a:spcBef>
                  <a:spcPct val="0"/>
                </a:spcBef>
                <a:spcAft>
                  <a:spcPct val="0"/>
                </a:spcAft>
                <a:defRPr/>
              </a:pPr>
              <a:r>
                <a:rPr lang="ja-JP" altLang="en-US" sz="900" dirty="0">
                  <a:solidFill>
                    <a:srgbClr val="000000"/>
                  </a:solidFill>
                </a:rPr>
                <a:t>　　 相談等）を兼ねることができる。</a:t>
              </a:r>
              <a:endParaRPr lang="en-US" altLang="ja-JP" sz="900" dirty="0">
                <a:solidFill>
                  <a:srgbClr val="000000"/>
                </a:solidFill>
              </a:endParaRPr>
            </a:p>
          </p:txBody>
        </p:sp>
        <p:sp>
          <p:nvSpPr>
            <p:cNvPr id="69661" name="AutoShape 6"/>
            <p:cNvSpPr>
              <a:spLocks noChangeArrowheads="1"/>
            </p:cNvSpPr>
            <p:nvPr/>
          </p:nvSpPr>
          <p:spPr bwMode="auto">
            <a:xfrm>
              <a:off x="2878847" y="893382"/>
              <a:ext cx="4513466" cy="1243078"/>
            </a:xfrm>
            <a:prstGeom prst="roundRect">
              <a:avLst>
                <a:gd name="adj" fmla="val 16667"/>
              </a:avLst>
            </a:prstGeom>
            <a:noFill/>
            <a:ln w="9525">
              <a:noFill/>
              <a:round/>
              <a:headEnd/>
              <a:tailEnd/>
            </a:ln>
          </p:spPr>
          <p:txBody>
            <a:bodyPr lIns="93505" tIns="46752" rIns="93505" bIns="46752" anchor="ctr">
              <a:spAutoFit/>
            </a:bodyPr>
            <a:lstStyle/>
            <a:p>
              <a:pPr marL="95239" indent="-95239" defTabSz="934929" fontAlgn="base">
                <a:spcBef>
                  <a:spcPct val="0"/>
                </a:spcBef>
                <a:spcAft>
                  <a:spcPts val="300"/>
                </a:spcAft>
              </a:pPr>
              <a:r>
                <a:rPr lang="ja-JP" altLang="en-US" sz="1200" dirty="0">
                  <a:solidFill>
                    <a:srgbClr val="000000"/>
                  </a:solidFill>
                </a:rPr>
                <a:t>　　障害の種別や各種ニーズに対応する</a:t>
              </a:r>
              <a:endParaRPr lang="en-US" altLang="ja-JP" sz="1200" dirty="0">
                <a:solidFill>
                  <a:srgbClr val="000000"/>
                </a:solidFill>
              </a:endParaRPr>
            </a:p>
            <a:p>
              <a:pPr marL="95239" indent="-95239" defTabSz="934929" fontAlgn="base">
                <a:spcBef>
                  <a:spcPct val="0"/>
                </a:spcBef>
                <a:spcAft>
                  <a:spcPts val="300"/>
                </a:spcAft>
              </a:pPr>
              <a:r>
                <a:rPr lang="ja-JP" altLang="en-US" sz="1200" dirty="0">
                  <a:solidFill>
                    <a:srgbClr val="000000"/>
                  </a:solidFill>
                </a:rPr>
                <a:t>　　・　総合的な相談支援（３障害対応）の実施</a:t>
              </a:r>
              <a:endParaRPr lang="en-US" altLang="ja-JP" sz="1200" dirty="0">
                <a:solidFill>
                  <a:srgbClr val="000000"/>
                </a:solidFill>
              </a:endParaRPr>
            </a:p>
            <a:p>
              <a:pPr marL="95239" indent="-95239" defTabSz="934929" fontAlgn="base">
                <a:spcBef>
                  <a:spcPct val="0"/>
                </a:spcBef>
                <a:spcAft>
                  <a:spcPts val="300"/>
                </a:spcAft>
              </a:pPr>
              <a:r>
                <a:rPr lang="ja-JP" altLang="en-US" sz="1200" dirty="0">
                  <a:solidFill>
                    <a:srgbClr val="000000"/>
                  </a:solidFill>
                </a:rPr>
                <a:t>　　・　専門的な相談支援の実施</a:t>
              </a:r>
            </a:p>
          </p:txBody>
        </p:sp>
        <p:sp>
          <p:nvSpPr>
            <p:cNvPr id="69662" name="AutoShape 6"/>
            <p:cNvSpPr>
              <a:spLocks noChangeArrowheads="1"/>
            </p:cNvSpPr>
            <p:nvPr/>
          </p:nvSpPr>
          <p:spPr bwMode="auto">
            <a:xfrm>
              <a:off x="5952368" y="2743889"/>
              <a:ext cx="3540002" cy="882654"/>
            </a:xfrm>
            <a:prstGeom prst="roundRect">
              <a:avLst>
                <a:gd name="adj" fmla="val 16667"/>
              </a:avLst>
            </a:prstGeom>
            <a:noFill/>
            <a:ln w="9525">
              <a:noFill/>
              <a:round/>
              <a:headEnd/>
              <a:tailEnd/>
            </a:ln>
          </p:spPr>
          <p:txBody>
            <a:bodyPr lIns="93505" tIns="46752" rIns="93505" bIns="46752" anchor="ctr">
              <a:spAutoFit/>
            </a:bodyPr>
            <a:lstStyle/>
            <a:p>
              <a:pPr marL="95239" indent="-95239" defTabSz="934929" fontAlgn="base">
                <a:spcBef>
                  <a:spcPct val="0"/>
                </a:spcBef>
                <a:spcAft>
                  <a:spcPts val="400"/>
                </a:spcAft>
              </a:pPr>
              <a:r>
                <a:rPr lang="ja-JP" altLang="en-US" sz="1200" dirty="0">
                  <a:solidFill>
                    <a:srgbClr val="000000"/>
                  </a:solidFill>
                </a:rPr>
                <a:t>・入所施設や精神科病院への働きかけ</a:t>
              </a:r>
              <a:endParaRPr lang="en-US" altLang="ja-JP" sz="1200" dirty="0">
                <a:solidFill>
                  <a:srgbClr val="000000"/>
                </a:solidFill>
              </a:endParaRPr>
            </a:p>
            <a:p>
              <a:pPr marL="95239" indent="-95239" defTabSz="934929" fontAlgn="base">
                <a:spcBef>
                  <a:spcPct val="0"/>
                </a:spcBef>
                <a:spcAft>
                  <a:spcPts val="400"/>
                </a:spcAft>
              </a:pPr>
              <a:r>
                <a:rPr lang="ja-JP" altLang="en-US" sz="1200" dirty="0">
                  <a:solidFill>
                    <a:srgbClr val="000000"/>
                  </a:solidFill>
                </a:rPr>
                <a:t>・地域の体制整備に係るコーディネート</a:t>
              </a:r>
              <a:endParaRPr lang="en-US" altLang="ja-JP" sz="1200" dirty="0">
                <a:solidFill>
                  <a:srgbClr val="000000"/>
                </a:solidFill>
              </a:endParaRPr>
            </a:p>
          </p:txBody>
        </p:sp>
        <p:sp>
          <p:nvSpPr>
            <p:cNvPr id="64542" name="上矢印 28"/>
            <p:cNvSpPr>
              <a:spLocks noChangeArrowheads="1"/>
            </p:cNvSpPr>
            <p:nvPr/>
          </p:nvSpPr>
          <p:spPr bwMode="auto">
            <a:xfrm>
              <a:off x="3618415" y="5974599"/>
              <a:ext cx="2050309" cy="653898"/>
            </a:xfrm>
            <a:prstGeom prst="upArrow">
              <a:avLst>
                <a:gd name="adj1" fmla="val 50000"/>
                <a:gd name="adj2" fmla="val 50000"/>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lstStyle/>
            <a:p>
              <a:pPr algn="ctr" fontAlgn="base">
                <a:spcBef>
                  <a:spcPct val="0"/>
                </a:spcBef>
                <a:spcAft>
                  <a:spcPct val="0"/>
                </a:spcAft>
                <a:defRPr/>
              </a:pPr>
              <a:r>
                <a:rPr lang="ja-JP" altLang="en-US" sz="900" dirty="0">
                  <a:solidFill>
                    <a:srgbClr val="000000"/>
                  </a:solidFill>
                  <a:ea typeface="HG丸ｺﾞｼｯｸM-PRO" pitchFamily="50" charset="-128"/>
                </a:rPr>
                <a:t>運営委託等</a:t>
              </a:r>
            </a:p>
          </p:txBody>
        </p:sp>
      </p:grpSp>
      <p:sp>
        <p:nvSpPr>
          <p:cNvPr id="46" name="円/楕円 45"/>
          <p:cNvSpPr/>
          <p:nvPr/>
        </p:nvSpPr>
        <p:spPr bwMode="auto">
          <a:xfrm>
            <a:off x="416526" y="2420690"/>
            <a:ext cx="1169988" cy="5762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9989" tIns="46795" rIns="89989" bIns="46795" anchor="ctr"/>
          <a:lstStyle/>
          <a:p>
            <a:pPr algn="ctr" fontAlgn="base">
              <a:spcBef>
                <a:spcPct val="0"/>
              </a:spcBef>
              <a:spcAft>
                <a:spcPct val="0"/>
              </a:spcAft>
              <a:defRPr/>
            </a:pPr>
            <a:r>
              <a:rPr lang="ja-JP" altLang="en-US" sz="1100" dirty="0">
                <a:solidFill>
                  <a:srgbClr val="000000"/>
                </a:solidFill>
                <a:ea typeface="HG丸ｺﾞｼｯｸM-PRO" pitchFamily="50" charset="-128"/>
              </a:rPr>
              <a:t>相談支援事業者</a:t>
            </a:r>
          </a:p>
        </p:txBody>
      </p:sp>
      <p:sp>
        <p:nvSpPr>
          <p:cNvPr id="47" name="円/楕円 46"/>
          <p:cNvSpPr/>
          <p:nvPr/>
        </p:nvSpPr>
        <p:spPr bwMode="auto">
          <a:xfrm>
            <a:off x="344880" y="5346688"/>
            <a:ext cx="1169987" cy="5762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9989" tIns="46795" rIns="89989" bIns="46795" anchor="ctr"/>
          <a:lstStyle/>
          <a:p>
            <a:pPr algn="ctr" fontAlgn="base">
              <a:spcBef>
                <a:spcPct val="0"/>
              </a:spcBef>
              <a:spcAft>
                <a:spcPct val="0"/>
              </a:spcAft>
              <a:defRPr/>
            </a:pPr>
            <a:r>
              <a:rPr lang="ja-JP" altLang="en-US" sz="1100" dirty="0">
                <a:solidFill>
                  <a:srgbClr val="000000"/>
                </a:solidFill>
                <a:ea typeface="HG丸ｺﾞｼｯｸM-PRO" pitchFamily="50" charset="-128"/>
              </a:rPr>
              <a:t>相談支援事業者</a:t>
            </a:r>
          </a:p>
        </p:txBody>
      </p:sp>
      <p:sp>
        <p:nvSpPr>
          <p:cNvPr id="48" name="円/楕円 47"/>
          <p:cNvSpPr/>
          <p:nvPr/>
        </p:nvSpPr>
        <p:spPr bwMode="auto">
          <a:xfrm>
            <a:off x="8338348" y="2420690"/>
            <a:ext cx="1169988" cy="5762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9989" tIns="46795" rIns="89989" bIns="46795" anchor="ctr"/>
          <a:lstStyle/>
          <a:p>
            <a:pPr algn="ctr" fontAlgn="base">
              <a:spcBef>
                <a:spcPct val="0"/>
              </a:spcBef>
              <a:spcAft>
                <a:spcPct val="0"/>
              </a:spcAft>
              <a:defRPr/>
            </a:pPr>
            <a:r>
              <a:rPr lang="ja-JP" altLang="en-US" sz="1100" dirty="0">
                <a:solidFill>
                  <a:srgbClr val="000000"/>
                </a:solidFill>
                <a:ea typeface="HG丸ｺﾞｼｯｸM-PRO" pitchFamily="50" charset="-128"/>
              </a:rPr>
              <a:t>相談支援事業者</a:t>
            </a:r>
          </a:p>
        </p:txBody>
      </p:sp>
      <p:sp>
        <p:nvSpPr>
          <p:cNvPr id="69641" name="円/楕円 48"/>
          <p:cNvSpPr>
            <a:spLocks noChangeArrowheads="1"/>
          </p:cNvSpPr>
          <p:nvPr/>
        </p:nvSpPr>
        <p:spPr bwMode="auto">
          <a:xfrm>
            <a:off x="7839529" y="5490971"/>
            <a:ext cx="1793875" cy="936625"/>
          </a:xfrm>
          <a:prstGeom prst="ellipse">
            <a:avLst/>
          </a:prstGeom>
          <a:solidFill>
            <a:schemeClr val="bg1"/>
          </a:solidFill>
          <a:ln w="9525" algn="ctr">
            <a:solidFill>
              <a:schemeClr val="tx1"/>
            </a:solidFill>
            <a:round/>
            <a:headEnd/>
            <a:tailEnd/>
          </a:ln>
        </p:spPr>
        <p:txBody>
          <a:bodyPr lIns="89989" tIns="46795" rIns="89989" bIns="46795" anchor="ctr"/>
          <a:lstStyle/>
          <a:p>
            <a:pPr algn="ctr" fontAlgn="base">
              <a:spcBef>
                <a:spcPct val="0"/>
              </a:spcBef>
              <a:spcAft>
                <a:spcPct val="0"/>
              </a:spcAft>
            </a:pPr>
            <a:r>
              <a:rPr lang="ja-JP" altLang="en-US" sz="1100" dirty="0">
                <a:solidFill>
                  <a:srgbClr val="000000"/>
                </a:solidFill>
                <a:latin typeface="HG丸ｺﾞｼｯｸM-PRO" pitchFamily="50" charset="-128"/>
                <a:ea typeface="HG丸ｺﾞｼｯｸM-PRO" pitchFamily="50" charset="-128"/>
              </a:rPr>
              <a:t>児童発達</a:t>
            </a:r>
            <a:endParaRPr lang="en-US" altLang="ja-JP" sz="1100"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100" dirty="0">
                <a:solidFill>
                  <a:srgbClr val="000000"/>
                </a:solidFill>
                <a:latin typeface="HG丸ｺﾞｼｯｸM-PRO" pitchFamily="50" charset="-128"/>
                <a:ea typeface="HG丸ｺﾞｼｯｸM-PRO" pitchFamily="50" charset="-128"/>
              </a:rPr>
              <a:t>支援センター</a:t>
            </a:r>
            <a:endParaRPr lang="en-US" altLang="ja-JP" sz="1100"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100" dirty="0">
              <a:solidFill>
                <a:srgbClr val="000000"/>
              </a:solidFill>
              <a:latin typeface="HG丸ｺﾞｼｯｸM-PRO" pitchFamily="50" charset="-128"/>
              <a:ea typeface="HG丸ｺﾞｼｯｸM-PRO" pitchFamily="50" charset="-128"/>
            </a:endParaRPr>
          </a:p>
        </p:txBody>
      </p:sp>
      <p:sp>
        <p:nvSpPr>
          <p:cNvPr id="51" name="左右矢印 50"/>
          <p:cNvSpPr/>
          <p:nvPr/>
        </p:nvSpPr>
        <p:spPr bwMode="auto">
          <a:xfrm rot="2700000">
            <a:off x="1273057" y="2918842"/>
            <a:ext cx="504056" cy="390043"/>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algn="ctr" fontAlgn="base">
              <a:spcBef>
                <a:spcPct val="0"/>
              </a:spcBef>
              <a:spcAft>
                <a:spcPct val="0"/>
              </a:spcAft>
              <a:defRPr/>
            </a:pPr>
            <a:r>
              <a:rPr lang="ja-JP" altLang="en-US" sz="900" dirty="0">
                <a:solidFill>
                  <a:srgbClr val="000000"/>
                </a:solidFill>
                <a:ea typeface="HG丸ｺﾞｼｯｸM-PRO" pitchFamily="50" charset="-128"/>
              </a:rPr>
              <a:t>連携</a:t>
            </a:r>
          </a:p>
        </p:txBody>
      </p:sp>
      <p:sp>
        <p:nvSpPr>
          <p:cNvPr id="52" name="左右矢印 51"/>
          <p:cNvSpPr/>
          <p:nvPr/>
        </p:nvSpPr>
        <p:spPr bwMode="auto">
          <a:xfrm rot="8100000">
            <a:off x="8248418" y="3000632"/>
            <a:ext cx="546061" cy="360040"/>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algn="ctr" fontAlgn="base">
              <a:spcBef>
                <a:spcPct val="0"/>
              </a:spcBef>
              <a:spcAft>
                <a:spcPct val="0"/>
              </a:spcAft>
              <a:defRPr/>
            </a:pPr>
            <a:r>
              <a:rPr lang="ja-JP" altLang="en-US" sz="900" dirty="0">
                <a:solidFill>
                  <a:srgbClr val="000000"/>
                </a:solidFill>
                <a:ea typeface="HG丸ｺﾞｼｯｸM-PRO" pitchFamily="50" charset="-128"/>
              </a:rPr>
              <a:t>連携</a:t>
            </a:r>
          </a:p>
        </p:txBody>
      </p:sp>
      <p:sp>
        <p:nvSpPr>
          <p:cNvPr id="53" name="左右矢印 52"/>
          <p:cNvSpPr/>
          <p:nvPr/>
        </p:nvSpPr>
        <p:spPr bwMode="auto">
          <a:xfrm rot="8100000">
            <a:off x="1106985" y="4996062"/>
            <a:ext cx="584784" cy="360040"/>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algn="ctr" fontAlgn="base">
              <a:spcBef>
                <a:spcPct val="0"/>
              </a:spcBef>
              <a:spcAft>
                <a:spcPct val="0"/>
              </a:spcAft>
              <a:defRPr/>
            </a:pPr>
            <a:r>
              <a:rPr lang="ja-JP" altLang="en-US" sz="900" dirty="0">
                <a:solidFill>
                  <a:srgbClr val="000000"/>
                </a:solidFill>
                <a:ea typeface="HG丸ｺﾞｼｯｸM-PRO" pitchFamily="50" charset="-128"/>
              </a:rPr>
              <a:t>連携</a:t>
            </a:r>
          </a:p>
        </p:txBody>
      </p:sp>
      <p:sp>
        <p:nvSpPr>
          <p:cNvPr id="54" name="左右矢印 53"/>
          <p:cNvSpPr/>
          <p:nvPr/>
        </p:nvSpPr>
        <p:spPr bwMode="auto">
          <a:xfrm rot="2700000">
            <a:off x="8112553" y="5041041"/>
            <a:ext cx="517821" cy="390043"/>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algn="ctr" fontAlgn="base">
              <a:spcBef>
                <a:spcPct val="0"/>
              </a:spcBef>
              <a:spcAft>
                <a:spcPct val="0"/>
              </a:spcAft>
              <a:defRPr/>
            </a:pPr>
            <a:r>
              <a:rPr lang="ja-JP" altLang="en-US" sz="900" dirty="0">
                <a:solidFill>
                  <a:srgbClr val="000000"/>
                </a:solidFill>
                <a:ea typeface="HG丸ｺﾞｼｯｸM-PRO" pitchFamily="50" charset="-128"/>
              </a:rPr>
              <a:t>連携</a:t>
            </a:r>
          </a:p>
        </p:txBody>
      </p:sp>
      <p:sp>
        <p:nvSpPr>
          <p:cNvPr id="55" name="正方形/長方形 54"/>
          <p:cNvSpPr/>
          <p:nvPr/>
        </p:nvSpPr>
        <p:spPr bwMode="auto">
          <a:xfrm>
            <a:off x="3225510" y="1916882"/>
            <a:ext cx="3354387" cy="360363"/>
          </a:xfrm>
          <a:prstGeom prst="rect">
            <a:avLst/>
          </a:prstGeom>
          <a:solidFill>
            <a:schemeClr val="accent5">
              <a:lumMod val="20000"/>
              <a:lumOff val="80000"/>
            </a:schemeClr>
          </a:solidFill>
          <a:ln w="57150" cmpd="dbl">
            <a:solidFill>
              <a:schemeClr val="tx2">
                <a:lumMod val="60000"/>
                <a:lumOff val="40000"/>
              </a:schemeClr>
            </a:solidFill>
            <a:headEnd type="none" w="med" len="med"/>
            <a:tailEnd type="none" w="med" len="med"/>
          </a:ln>
          <a:effectLst>
            <a:outerShdw blurRad="40000" dist="20000" dir="5400000" rotWithShape="0">
              <a:srgbClr val="000000">
                <a:alpha val="62000"/>
              </a:srgbClr>
            </a:outerShdw>
          </a:effectLst>
        </p:spPr>
        <p:style>
          <a:lnRef idx="1">
            <a:schemeClr val="accent3"/>
          </a:lnRef>
          <a:fillRef idx="2">
            <a:schemeClr val="accent3"/>
          </a:fillRef>
          <a:effectRef idx="1">
            <a:schemeClr val="accent3"/>
          </a:effectRef>
          <a:fontRef idx="minor">
            <a:schemeClr val="dk1"/>
          </a:fontRef>
        </p:style>
        <p:txBody>
          <a:bodyPr lIns="89989" tIns="46795" rIns="89989" bIns="46795"/>
          <a:lstStyle/>
          <a:p>
            <a:pPr algn="ctr" fontAlgn="base">
              <a:spcBef>
                <a:spcPct val="0"/>
              </a:spcBef>
              <a:spcAft>
                <a:spcPct val="0"/>
              </a:spcAft>
              <a:defRPr/>
            </a:pPr>
            <a:r>
              <a:rPr lang="ja-JP" altLang="en-US" sz="1600" b="1" dirty="0">
                <a:solidFill>
                  <a:prstClr val="black"/>
                </a:solidFill>
                <a:latin typeface="ＭＳ Ｐゴシック"/>
              </a:rPr>
              <a:t>基幹相談支援センター</a:t>
            </a:r>
          </a:p>
        </p:txBody>
      </p:sp>
      <p:sp>
        <p:nvSpPr>
          <p:cNvPr id="69647" name="正方形/長方形 56"/>
          <p:cNvSpPr>
            <a:spLocks noChangeArrowheads="1"/>
          </p:cNvSpPr>
          <p:nvPr/>
        </p:nvSpPr>
        <p:spPr bwMode="auto">
          <a:xfrm>
            <a:off x="7978288" y="5921363"/>
            <a:ext cx="1654175" cy="360362"/>
          </a:xfrm>
          <a:prstGeom prst="rect">
            <a:avLst/>
          </a:prstGeom>
          <a:noFill/>
          <a:ln w="9525" algn="ctr">
            <a:noFill/>
            <a:round/>
            <a:headEnd/>
            <a:tailEnd/>
          </a:ln>
        </p:spPr>
        <p:txBody>
          <a:bodyPr lIns="89989" tIns="46795" rIns="89989" bIns="46795" anchor="ctr"/>
          <a:lstStyle/>
          <a:p>
            <a:pPr fontAlgn="base">
              <a:spcBef>
                <a:spcPct val="0"/>
              </a:spcBef>
              <a:spcAft>
                <a:spcPct val="0"/>
              </a:spcAft>
            </a:pPr>
            <a:r>
              <a:rPr lang="ja-JP" altLang="en-US" sz="1100" dirty="0">
                <a:solidFill>
                  <a:srgbClr val="000000"/>
                </a:solidFill>
                <a:ea typeface="HG丸ｺﾞｼｯｸM-PRO" pitchFamily="50" charset="-128"/>
              </a:rPr>
              <a:t> （相談支援事業者）</a:t>
            </a:r>
          </a:p>
        </p:txBody>
      </p:sp>
      <p:sp>
        <p:nvSpPr>
          <p:cNvPr id="57" name="AutoShape 13"/>
          <p:cNvSpPr>
            <a:spLocks noChangeArrowheads="1"/>
          </p:cNvSpPr>
          <p:nvPr/>
        </p:nvSpPr>
        <p:spPr bwMode="auto">
          <a:xfrm>
            <a:off x="3800936" y="6471737"/>
            <a:ext cx="2447926" cy="360363"/>
          </a:xfrm>
          <a:prstGeom prst="roundRect">
            <a:avLst>
              <a:gd name="adj" fmla="val 16667"/>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58402" tIns="46744" rIns="58402" bIns="46744" anchor="ctr"/>
          <a:lstStyle/>
          <a:p>
            <a:pPr algn="ctr" defTabSz="933341" fontAlgn="base">
              <a:spcBef>
                <a:spcPct val="40000"/>
              </a:spcBef>
              <a:spcAft>
                <a:spcPct val="0"/>
              </a:spcAft>
              <a:defRPr/>
            </a:pPr>
            <a:r>
              <a:rPr lang="ja-JP" altLang="en-US" sz="1600" dirty="0" smtClean="0">
                <a:solidFill>
                  <a:srgbClr val="000000"/>
                </a:solidFill>
                <a:ea typeface="HG丸ｺﾞｼｯｸM-PRO" pitchFamily="50" charset="-128"/>
              </a:rPr>
              <a:t>協　　議　　会</a:t>
            </a:r>
            <a:endParaRPr lang="ja-JP" altLang="en-US" sz="1600" dirty="0">
              <a:solidFill>
                <a:srgbClr val="000000"/>
              </a:solidFill>
              <a:ea typeface="HG丸ｺﾞｼｯｸM-PRO" pitchFamily="50" charset="-128"/>
            </a:endParaRPr>
          </a:p>
        </p:txBody>
      </p:sp>
      <p:sp>
        <p:nvSpPr>
          <p:cNvPr id="69649" name="AutoShape 6"/>
          <p:cNvSpPr>
            <a:spLocks noChangeArrowheads="1"/>
          </p:cNvSpPr>
          <p:nvPr/>
        </p:nvSpPr>
        <p:spPr bwMode="auto">
          <a:xfrm>
            <a:off x="3513929" y="5057763"/>
            <a:ext cx="3311525" cy="830262"/>
          </a:xfrm>
          <a:prstGeom prst="roundRect">
            <a:avLst>
              <a:gd name="adj" fmla="val 16667"/>
            </a:avLst>
          </a:prstGeom>
          <a:noFill/>
          <a:ln w="9525">
            <a:noFill/>
            <a:round/>
            <a:headEnd/>
            <a:tailEnd/>
          </a:ln>
        </p:spPr>
        <p:txBody>
          <a:bodyPr lIns="93494" tIns="46747" rIns="93494" bIns="46747" anchor="ctr">
            <a:spAutoFit/>
          </a:bodyPr>
          <a:lstStyle/>
          <a:p>
            <a:pPr marL="95239" indent="-95239" defTabSz="934929" fontAlgn="base">
              <a:spcBef>
                <a:spcPct val="0"/>
              </a:spcBef>
              <a:spcAft>
                <a:spcPts val="400"/>
              </a:spcAft>
            </a:pPr>
            <a:r>
              <a:rPr lang="ja-JP" altLang="en-US" sz="1200" dirty="0">
                <a:solidFill>
                  <a:srgbClr val="000000"/>
                </a:solidFill>
              </a:rPr>
              <a:t>・相談支援事業者への専門的指導、助言</a:t>
            </a:r>
            <a:endParaRPr lang="en-US" altLang="ja-JP" sz="1200" dirty="0">
              <a:solidFill>
                <a:srgbClr val="000000"/>
              </a:solidFill>
            </a:endParaRPr>
          </a:p>
          <a:p>
            <a:pPr marL="95239" indent="-95239" defTabSz="934929" fontAlgn="base">
              <a:spcBef>
                <a:spcPct val="0"/>
              </a:spcBef>
              <a:spcAft>
                <a:spcPts val="400"/>
              </a:spcAft>
            </a:pPr>
            <a:r>
              <a:rPr lang="ja-JP" altLang="en-US" sz="1200" dirty="0">
                <a:solidFill>
                  <a:srgbClr val="000000"/>
                </a:solidFill>
              </a:rPr>
              <a:t>・相談支援事業者の人材育成</a:t>
            </a:r>
            <a:endParaRPr lang="en-US" altLang="ja-JP" sz="1200" dirty="0">
              <a:solidFill>
                <a:srgbClr val="000000"/>
              </a:solidFill>
            </a:endParaRPr>
          </a:p>
          <a:p>
            <a:pPr marL="95239" indent="-95239" defTabSz="934929" fontAlgn="base">
              <a:spcBef>
                <a:spcPct val="0"/>
              </a:spcBef>
              <a:spcAft>
                <a:spcPts val="400"/>
              </a:spcAft>
            </a:pPr>
            <a:r>
              <a:rPr lang="ja-JP" altLang="en-US" sz="1200" dirty="0">
                <a:solidFill>
                  <a:srgbClr val="000000"/>
                </a:solidFill>
              </a:rPr>
              <a:t>・相談機関との連携強化の取組</a:t>
            </a:r>
            <a:endParaRPr lang="en-US" altLang="ja-JP" sz="1200" dirty="0">
              <a:solidFill>
                <a:srgbClr val="000000"/>
              </a:solidFill>
            </a:endParaRPr>
          </a:p>
        </p:txBody>
      </p:sp>
      <p:sp>
        <p:nvSpPr>
          <p:cNvPr id="6" name="テキスト ボックス 5"/>
          <p:cNvSpPr txBox="1"/>
          <p:nvPr/>
        </p:nvSpPr>
        <p:spPr>
          <a:xfrm>
            <a:off x="6681193" y="1794208"/>
            <a:ext cx="3096351" cy="692497"/>
          </a:xfrm>
          <a:prstGeom prst="rect">
            <a:avLst/>
          </a:prstGeom>
          <a:noFill/>
        </p:spPr>
        <p:txBody>
          <a:bodyPr wrap="square" rtlCol="0">
            <a:spAutoFit/>
          </a:bodyPr>
          <a:lstStyle/>
          <a:p>
            <a:pPr algn="r" fontAlgn="base">
              <a:spcBef>
                <a:spcPct val="0"/>
              </a:spcBef>
              <a:spcAft>
                <a:spcPct val="0"/>
              </a:spcAft>
            </a:pPr>
            <a:r>
              <a:rPr lang="ja-JP" altLang="en-US" sz="1400" dirty="0" smtClean="0">
                <a:solidFill>
                  <a:srgbClr val="000000"/>
                </a:solidFill>
              </a:rPr>
              <a:t>平成</a:t>
            </a:r>
            <a:r>
              <a:rPr lang="en-US" altLang="ja-JP" sz="1400" dirty="0" smtClean="0">
                <a:solidFill>
                  <a:srgbClr val="000000"/>
                </a:solidFill>
              </a:rPr>
              <a:t>30</a:t>
            </a:r>
            <a:r>
              <a:rPr lang="ja-JP" altLang="en-US" sz="1400" dirty="0" smtClean="0">
                <a:solidFill>
                  <a:srgbClr val="000000"/>
                </a:solidFill>
              </a:rPr>
              <a:t>年</a:t>
            </a:r>
            <a:r>
              <a:rPr lang="en-US" altLang="ja-JP" sz="1400" dirty="0" smtClean="0">
                <a:solidFill>
                  <a:srgbClr val="000000"/>
                </a:solidFill>
              </a:rPr>
              <a:t>4</a:t>
            </a:r>
            <a:r>
              <a:rPr lang="ja-JP" altLang="en-US" sz="1400" dirty="0" smtClean="0">
                <a:solidFill>
                  <a:srgbClr val="000000"/>
                </a:solidFill>
              </a:rPr>
              <a:t>月設置市町村数：</a:t>
            </a:r>
            <a:r>
              <a:rPr lang="en-US" altLang="ja-JP" sz="1400" dirty="0" smtClean="0">
                <a:solidFill>
                  <a:srgbClr val="000000"/>
                </a:solidFill>
              </a:rPr>
              <a:t>650</a:t>
            </a:r>
          </a:p>
          <a:p>
            <a:pPr algn="r" fontAlgn="base">
              <a:spcBef>
                <a:spcPct val="0"/>
              </a:spcBef>
              <a:spcAft>
                <a:spcPct val="0"/>
              </a:spcAft>
            </a:pPr>
            <a:r>
              <a:rPr lang="ja-JP" altLang="en-US" sz="1400" dirty="0">
                <a:solidFill>
                  <a:srgbClr val="000000"/>
                </a:solidFill>
              </a:rPr>
              <a:t>設置</a:t>
            </a:r>
            <a:r>
              <a:rPr lang="ja-JP" altLang="en-US" sz="1400" dirty="0" smtClean="0">
                <a:solidFill>
                  <a:srgbClr val="000000"/>
                </a:solidFill>
              </a:rPr>
              <a:t>個所数：</a:t>
            </a:r>
            <a:r>
              <a:rPr lang="en-US" altLang="ja-JP" sz="1400" dirty="0" smtClean="0">
                <a:solidFill>
                  <a:srgbClr val="000000"/>
                </a:solidFill>
              </a:rPr>
              <a:t>719</a:t>
            </a:r>
          </a:p>
          <a:p>
            <a:pPr algn="r" fontAlgn="base">
              <a:spcBef>
                <a:spcPct val="0"/>
              </a:spcBef>
              <a:spcAft>
                <a:spcPct val="0"/>
              </a:spcAft>
            </a:pPr>
            <a:r>
              <a:rPr lang="ja-JP" altLang="en-US" sz="1100" dirty="0" smtClean="0">
                <a:solidFill>
                  <a:srgbClr val="000000"/>
                </a:solidFill>
              </a:rPr>
              <a:t>（一部共同設置）</a:t>
            </a:r>
            <a:endParaRPr lang="ja-JP" altLang="en-US" sz="1100" dirty="0">
              <a:solidFill>
                <a:srgbClr val="000000"/>
              </a:solidFill>
            </a:endParaRPr>
          </a:p>
        </p:txBody>
      </p:sp>
    </p:spTree>
    <p:extLst>
      <p:ext uri="{BB962C8B-B14F-4D97-AF65-F5344CB8AC3E}">
        <p14:creationId xmlns:p14="http://schemas.microsoft.com/office/powerpoint/2010/main" val="2855441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つの角を切り取った四角形 11"/>
          <p:cNvSpPr/>
          <p:nvPr/>
        </p:nvSpPr>
        <p:spPr>
          <a:xfrm flipH="1">
            <a:off x="2732757" y="591071"/>
            <a:ext cx="6894116" cy="6150297"/>
          </a:xfrm>
          <a:prstGeom prst="snip1Rect">
            <a:avLst>
              <a:gd name="adj" fmla="val 2564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495081" y="-42001"/>
            <a:ext cx="8915400" cy="590681"/>
          </a:xfrm>
        </p:spPr>
        <p:txBody>
          <a:bodyPr>
            <a:noAutofit/>
          </a:bodyPr>
          <a:lstStyle/>
          <a:p>
            <a:r>
              <a:rPr kumimoji="1" lang="ja-JP" altLang="en-US" sz="3000" b="1" dirty="0" smtClean="0">
                <a:solidFill>
                  <a:schemeClr val="tx1">
                    <a:lumMod val="85000"/>
                    <a:lumOff val="15000"/>
                  </a:schemeClr>
                </a:solidFill>
              </a:rPr>
              <a:t>重層的な相談支援体制</a:t>
            </a:r>
            <a:endParaRPr kumimoji="1" lang="ja-JP" altLang="en-US" sz="3000" b="1" dirty="0">
              <a:solidFill>
                <a:schemeClr val="tx1">
                  <a:lumMod val="85000"/>
                  <a:lumOff val="15000"/>
                </a:schemeClr>
              </a:solidFill>
            </a:endParaRPr>
          </a:p>
        </p:txBody>
      </p:sp>
      <p:sp>
        <p:nvSpPr>
          <p:cNvPr id="26" name="テキスト ボックス 25"/>
          <p:cNvSpPr txBox="1"/>
          <p:nvPr/>
        </p:nvSpPr>
        <p:spPr>
          <a:xfrm>
            <a:off x="145149" y="5124892"/>
            <a:ext cx="1765385" cy="461665"/>
          </a:xfrm>
          <a:prstGeom prst="rect">
            <a:avLst/>
          </a:prstGeom>
          <a:noFill/>
        </p:spPr>
        <p:txBody>
          <a:bodyPr wrap="square" rtlCol="0">
            <a:spAutoFit/>
          </a:bodyPr>
          <a:lstStyle/>
          <a:p>
            <a:r>
              <a:rPr kumimoji="1" lang="ja-JP" altLang="en-US" sz="2400" b="1" dirty="0" smtClean="0"/>
              <a:t>＜第１層＞</a:t>
            </a:r>
            <a:endParaRPr kumimoji="1" lang="ja-JP" altLang="en-US" sz="2400" b="1" dirty="0"/>
          </a:p>
        </p:txBody>
      </p:sp>
      <p:sp>
        <p:nvSpPr>
          <p:cNvPr id="27" name="テキスト ボックス 26"/>
          <p:cNvSpPr txBox="1"/>
          <p:nvPr/>
        </p:nvSpPr>
        <p:spPr>
          <a:xfrm>
            <a:off x="195721" y="2852937"/>
            <a:ext cx="1931775" cy="461665"/>
          </a:xfrm>
          <a:prstGeom prst="rect">
            <a:avLst/>
          </a:prstGeom>
          <a:noFill/>
        </p:spPr>
        <p:txBody>
          <a:bodyPr wrap="square" rtlCol="0">
            <a:spAutoFit/>
          </a:bodyPr>
          <a:lstStyle/>
          <a:p>
            <a:r>
              <a:rPr kumimoji="1" lang="ja-JP" altLang="en-US" sz="2400" b="1" dirty="0" smtClean="0"/>
              <a:t>＜第２層＞</a:t>
            </a:r>
            <a:endParaRPr kumimoji="1" lang="ja-JP" altLang="en-US" sz="2400" b="1" dirty="0"/>
          </a:p>
        </p:txBody>
      </p:sp>
      <p:sp>
        <p:nvSpPr>
          <p:cNvPr id="28" name="テキスト ボックス 27"/>
          <p:cNvSpPr txBox="1"/>
          <p:nvPr/>
        </p:nvSpPr>
        <p:spPr>
          <a:xfrm>
            <a:off x="145149" y="591072"/>
            <a:ext cx="2968074" cy="461665"/>
          </a:xfrm>
          <a:prstGeom prst="rect">
            <a:avLst/>
          </a:prstGeom>
          <a:noFill/>
        </p:spPr>
        <p:txBody>
          <a:bodyPr wrap="square" rtlCol="0">
            <a:spAutoFit/>
          </a:bodyPr>
          <a:lstStyle/>
          <a:p>
            <a:r>
              <a:rPr kumimoji="1" lang="ja-JP" altLang="en-US" sz="2400" b="1" dirty="0" smtClean="0"/>
              <a:t>＜第３層＞</a:t>
            </a:r>
            <a:endParaRPr kumimoji="1" lang="ja-JP" altLang="en-US" sz="2400" b="1" dirty="0"/>
          </a:p>
        </p:txBody>
      </p:sp>
      <p:sp>
        <p:nvSpPr>
          <p:cNvPr id="29" name="テキスト ボックス 28"/>
          <p:cNvSpPr txBox="1"/>
          <p:nvPr/>
        </p:nvSpPr>
        <p:spPr>
          <a:xfrm>
            <a:off x="3113224" y="2212415"/>
            <a:ext cx="6206965"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kumimoji="1" lang="ja-JP" altLang="en-US" b="1" dirty="0" smtClean="0"/>
              <a:t>主な担い手⇒基幹相談支援センター、地域（自立支援）協議会</a:t>
            </a:r>
            <a:endParaRPr kumimoji="1" lang="ja-JP" altLang="en-US" b="1" dirty="0"/>
          </a:p>
        </p:txBody>
      </p:sp>
      <p:sp>
        <p:nvSpPr>
          <p:cNvPr id="8" name="正方形/長方形 7"/>
          <p:cNvSpPr/>
          <p:nvPr/>
        </p:nvSpPr>
        <p:spPr>
          <a:xfrm>
            <a:off x="195721" y="5530006"/>
            <a:ext cx="2475720" cy="923330"/>
          </a:xfrm>
          <a:prstGeom prst="rect">
            <a:avLst/>
          </a:prstGeom>
        </p:spPr>
        <p:txBody>
          <a:bodyPr wrap="square">
            <a:spAutoFit/>
          </a:bodyPr>
          <a:lstStyle/>
          <a:p>
            <a:pPr marL="457200" indent="-457200">
              <a:buFont typeface="+mj-lt"/>
              <a:buAutoNum type="alphaLcPeriod"/>
            </a:pPr>
            <a:r>
              <a:rPr lang="ja-JP" altLang="en-US" b="1" dirty="0"/>
              <a:t>基本相談支援を基盤と</a:t>
            </a:r>
            <a:r>
              <a:rPr lang="ja-JP" altLang="en-US" b="1" dirty="0" smtClean="0"/>
              <a:t>した計画</a:t>
            </a:r>
            <a:r>
              <a:rPr lang="ja-JP" altLang="en-US" b="1" dirty="0"/>
              <a:t>相談</a:t>
            </a:r>
            <a:r>
              <a:rPr lang="ja-JP" altLang="en-US" b="1" dirty="0" smtClean="0"/>
              <a:t>支援</a:t>
            </a:r>
            <a:endParaRPr lang="en-US" altLang="ja-JP" b="1" dirty="0"/>
          </a:p>
        </p:txBody>
      </p:sp>
      <p:sp>
        <p:nvSpPr>
          <p:cNvPr id="9" name="正方形/長方形 8"/>
          <p:cNvSpPr/>
          <p:nvPr/>
        </p:nvSpPr>
        <p:spPr>
          <a:xfrm>
            <a:off x="195720" y="3203684"/>
            <a:ext cx="2537038" cy="369332"/>
          </a:xfrm>
          <a:prstGeom prst="rect">
            <a:avLst/>
          </a:prstGeom>
        </p:spPr>
        <p:txBody>
          <a:bodyPr wrap="square">
            <a:spAutoFit/>
          </a:bodyPr>
          <a:lstStyle/>
          <a:p>
            <a:pPr marL="457200" indent="-457200">
              <a:buFont typeface="+mj-lt"/>
              <a:buAutoNum type="alphaLcPeriod" startAt="2"/>
            </a:pPr>
            <a:r>
              <a:rPr lang="ja-JP" altLang="en-US" b="1" dirty="0"/>
              <a:t>一般的な相談</a:t>
            </a:r>
            <a:r>
              <a:rPr lang="ja-JP" altLang="en-US" b="1" dirty="0" smtClean="0"/>
              <a:t>支援</a:t>
            </a:r>
            <a:endParaRPr lang="en-US" altLang="ja-JP" b="1" dirty="0"/>
          </a:p>
        </p:txBody>
      </p:sp>
      <p:sp>
        <p:nvSpPr>
          <p:cNvPr id="10" name="正方形/長方形 9"/>
          <p:cNvSpPr/>
          <p:nvPr/>
        </p:nvSpPr>
        <p:spPr>
          <a:xfrm>
            <a:off x="225126" y="980729"/>
            <a:ext cx="3703598" cy="646331"/>
          </a:xfrm>
          <a:prstGeom prst="rect">
            <a:avLst/>
          </a:prstGeom>
        </p:spPr>
        <p:txBody>
          <a:bodyPr wrap="square">
            <a:spAutoFit/>
          </a:bodyPr>
          <a:lstStyle/>
          <a:p>
            <a:pPr marL="342900" indent="-342900">
              <a:buFont typeface="+mj-lt"/>
              <a:buAutoNum type="alphaLcPeriod" startAt="3"/>
            </a:pPr>
            <a:r>
              <a:rPr lang="ja-JP" altLang="en-US" b="1" dirty="0"/>
              <a:t>地域における相談支援体制</a:t>
            </a:r>
            <a:r>
              <a:rPr lang="ja-JP" altLang="en-US" b="1" dirty="0" smtClean="0"/>
              <a:t>の</a:t>
            </a:r>
            <a:r>
              <a:rPr lang="ja-JP" altLang="en-US" b="1" dirty="0"/>
              <a:t>　</a:t>
            </a:r>
            <a:r>
              <a:rPr lang="ja-JP" altLang="en-US" b="1" dirty="0" smtClean="0"/>
              <a:t>整備</a:t>
            </a:r>
            <a:r>
              <a:rPr lang="ja-JP" altLang="en-US" b="1" dirty="0"/>
              <a:t>や社会資源の開発など</a:t>
            </a:r>
          </a:p>
        </p:txBody>
      </p:sp>
      <p:sp>
        <p:nvSpPr>
          <p:cNvPr id="13" name="テキスト ボックス 12"/>
          <p:cNvSpPr txBox="1"/>
          <p:nvPr/>
        </p:nvSpPr>
        <p:spPr>
          <a:xfrm>
            <a:off x="4401505" y="764705"/>
            <a:ext cx="4918684"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charset="2"/>
              <a:buChar char="l"/>
            </a:pPr>
            <a:r>
              <a:rPr lang="ja-JP" altLang="en-US" sz="1400" dirty="0"/>
              <a:t>総合的・専門的な相談の実施</a:t>
            </a:r>
            <a:endParaRPr lang="en-US" altLang="ja-JP" sz="1400" dirty="0"/>
          </a:p>
          <a:p>
            <a:pPr marL="285750" indent="-285750">
              <a:buFont typeface="Wingdings" charset="2"/>
              <a:buChar char="l"/>
            </a:pPr>
            <a:r>
              <a:rPr lang="ja-JP" altLang="en-US" sz="1400" dirty="0"/>
              <a:t>地域の相談支援体制強化の取組</a:t>
            </a:r>
            <a:endParaRPr lang="en-US" altLang="ja-JP" sz="1400" dirty="0"/>
          </a:p>
          <a:p>
            <a:pPr marL="285750" indent="-285750">
              <a:buFont typeface="Wingdings" charset="2"/>
              <a:buChar char="l"/>
            </a:pPr>
            <a:r>
              <a:rPr lang="ja-JP" altLang="en-US" sz="1400" dirty="0"/>
              <a:t>地域の相談事業者への専門的な指導</a:t>
            </a:r>
            <a:r>
              <a:rPr lang="ja-JP" altLang="en-US" sz="1400" dirty="0" smtClean="0"/>
              <a:t>助言、人材</a:t>
            </a:r>
            <a:r>
              <a:rPr lang="ja-JP" altLang="en-US" sz="1400" dirty="0"/>
              <a:t>育成</a:t>
            </a:r>
            <a:endParaRPr lang="en-US" altLang="ja-JP" sz="1400" dirty="0"/>
          </a:p>
          <a:p>
            <a:pPr marL="285750" indent="-285750">
              <a:buFont typeface="Wingdings" charset="2"/>
              <a:buChar char="l"/>
            </a:pPr>
            <a:r>
              <a:rPr lang="ja-JP" altLang="en-US" sz="1400" dirty="0"/>
              <a:t>地域の相談機関との連携強化</a:t>
            </a:r>
            <a:endParaRPr lang="en-US" altLang="ja-JP" sz="1400" dirty="0"/>
          </a:p>
          <a:p>
            <a:pPr marL="285750" indent="-285750">
              <a:buFont typeface="Wingdings" charset="2"/>
              <a:buChar char="l"/>
            </a:pPr>
            <a:r>
              <a:rPr lang="ja-JP" altLang="en-US" sz="1400" dirty="0"/>
              <a:t>地域移行・地域定着の促進の取組</a:t>
            </a:r>
            <a:endParaRPr lang="en-US" altLang="ja-JP" sz="1400" dirty="0"/>
          </a:p>
          <a:p>
            <a:pPr marL="285750" indent="-285750">
              <a:buFont typeface="Wingdings" charset="2"/>
              <a:buChar char="l"/>
            </a:pPr>
            <a:r>
              <a:rPr lang="ja-JP" altLang="en-US" sz="1400" dirty="0"/>
              <a:t>権利擁護・虐待の防止</a:t>
            </a:r>
            <a:endParaRPr kumimoji="1" lang="ja-JP" altLang="en-US" sz="1400" dirty="0"/>
          </a:p>
        </p:txBody>
      </p:sp>
      <p:sp>
        <p:nvSpPr>
          <p:cNvPr id="21" name="1 つの角を切り取った四角形 20"/>
          <p:cNvSpPr/>
          <p:nvPr/>
        </p:nvSpPr>
        <p:spPr>
          <a:xfrm>
            <a:off x="2759421" y="2708920"/>
            <a:ext cx="5135189" cy="4032448"/>
          </a:xfrm>
          <a:prstGeom prst="snip1Rect">
            <a:avLst>
              <a:gd name="adj" fmla="val 2564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14" name="テキスト ボックス 13"/>
          <p:cNvSpPr txBox="1"/>
          <p:nvPr/>
        </p:nvSpPr>
        <p:spPr>
          <a:xfrm>
            <a:off x="2830181" y="2852936"/>
            <a:ext cx="4104116"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charset="2"/>
              <a:buChar char="l"/>
            </a:pPr>
            <a:r>
              <a:rPr lang="ja-JP" altLang="en-US" sz="1400" dirty="0"/>
              <a:t>福祉サービスの利用援助（情報提供、相談等）</a:t>
            </a:r>
            <a:endParaRPr lang="en-US" altLang="ja-JP" sz="1400" dirty="0"/>
          </a:p>
          <a:p>
            <a:pPr marL="285750" indent="-285750">
              <a:buFont typeface="Wingdings" charset="2"/>
              <a:buChar char="l"/>
            </a:pPr>
            <a:r>
              <a:rPr lang="ja-JP" altLang="en-US" sz="1400" dirty="0"/>
              <a:t>社会資源を活用するための支援（各種支援施策に関する助言・指導）</a:t>
            </a:r>
            <a:endParaRPr lang="en-US" altLang="ja-JP" sz="1400" dirty="0"/>
          </a:p>
          <a:p>
            <a:pPr marL="285750" indent="-285750">
              <a:buFont typeface="Wingdings" charset="2"/>
              <a:buChar char="l"/>
            </a:pPr>
            <a:r>
              <a:rPr lang="ja-JP" altLang="en-US" sz="1400" dirty="0"/>
              <a:t>社会生活力を高めるための支援</a:t>
            </a:r>
            <a:endParaRPr lang="en-US" altLang="ja-JP" sz="1400" dirty="0"/>
          </a:p>
          <a:p>
            <a:pPr marL="285750" indent="-285750">
              <a:buFont typeface="Wingdings" charset="2"/>
              <a:buChar char="l"/>
            </a:pPr>
            <a:r>
              <a:rPr lang="ja-JP" altLang="en-US" sz="1400" dirty="0"/>
              <a:t>ピアカウンセリング</a:t>
            </a:r>
            <a:endParaRPr lang="en-US" altLang="ja-JP" sz="1400" dirty="0"/>
          </a:p>
          <a:p>
            <a:pPr marL="285750" indent="-285750">
              <a:buFont typeface="Wingdings" charset="2"/>
              <a:buChar char="l"/>
            </a:pPr>
            <a:r>
              <a:rPr lang="ja-JP" altLang="en-US" sz="1400" dirty="0"/>
              <a:t>権利擁護のために必要な援助</a:t>
            </a:r>
            <a:endParaRPr lang="en-US" altLang="ja-JP" sz="1400" dirty="0"/>
          </a:p>
          <a:p>
            <a:pPr marL="285750" indent="-285750">
              <a:buFont typeface="Wingdings" charset="2"/>
              <a:buChar char="l"/>
            </a:pPr>
            <a:r>
              <a:rPr lang="ja-JP" altLang="en-US" sz="1400" dirty="0"/>
              <a:t>専門機関</a:t>
            </a:r>
            <a:r>
              <a:rPr lang="ja-JP" altLang="en-US" sz="1400" dirty="0" smtClean="0"/>
              <a:t>の</a:t>
            </a:r>
            <a:r>
              <a:rPr lang="ja-JP" altLang="en-US" sz="1400" dirty="0"/>
              <a:t>紹介　　　　　　　</a:t>
            </a:r>
            <a:endParaRPr kumimoji="1" lang="ja-JP" altLang="en-US" sz="1400" dirty="0"/>
          </a:p>
        </p:txBody>
      </p:sp>
      <p:sp>
        <p:nvSpPr>
          <p:cNvPr id="37" name="テキスト ボックス 36"/>
          <p:cNvSpPr txBox="1"/>
          <p:nvPr/>
        </p:nvSpPr>
        <p:spPr>
          <a:xfrm>
            <a:off x="2827384" y="4509120"/>
            <a:ext cx="4106913"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b="1" dirty="0" smtClean="0"/>
              <a:t>主な担い手⇒市町村相談支援事業</a:t>
            </a:r>
            <a:endParaRPr kumimoji="1" lang="ja-JP" altLang="en-US" b="1" dirty="0"/>
          </a:p>
        </p:txBody>
      </p:sp>
      <p:sp>
        <p:nvSpPr>
          <p:cNvPr id="33" name="片側の 2 つの角を切り取った四角形 32"/>
          <p:cNvSpPr/>
          <p:nvPr/>
        </p:nvSpPr>
        <p:spPr>
          <a:xfrm>
            <a:off x="2732758" y="5067691"/>
            <a:ext cx="6894116" cy="1673678"/>
          </a:xfrm>
          <a:prstGeom prst="snip2SameRect">
            <a:avLst>
              <a:gd name="adj1" fmla="val 50000"/>
              <a:gd name="adj2"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5" name="テキスト ボックス 14"/>
          <p:cNvSpPr txBox="1"/>
          <p:nvPr/>
        </p:nvSpPr>
        <p:spPr>
          <a:xfrm>
            <a:off x="4785001" y="5435932"/>
            <a:ext cx="3991383"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 typeface="Wingdings" charset="2"/>
              <a:buChar char="l"/>
            </a:pPr>
            <a:r>
              <a:rPr lang="ja-JP" altLang="en-US" sz="1400" dirty="0"/>
              <a:t>基本相談支援</a:t>
            </a:r>
            <a:endParaRPr lang="en-US" altLang="ja-JP" sz="1400" dirty="0"/>
          </a:p>
          <a:p>
            <a:pPr marL="171450" indent="-171450">
              <a:buFont typeface="Wingdings" charset="2"/>
              <a:buChar char="l"/>
            </a:pPr>
            <a:r>
              <a:rPr lang="ja-JP" altLang="en-US" sz="1400" dirty="0"/>
              <a:t>計画相談支援等</a:t>
            </a:r>
            <a:endParaRPr lang="en-US" altLang="ja-JP" sz="1400" dirty="0"/>
          </a:p>
          <a:p>
            <a:r>
              <a:rPr lang="ja-JP" altLang="en-US" sz="1400" dirty="0"/>
              <a:t>　・サービス利用</a:t>
            </a:r>
            <a:r>
              <a:rPr lang="ja-JP" altLang="en-US" sz="1400" dirty="0" smtClean="0"/>
              <a:t>支援</a:t>
            </a:r>
            <a:r>
              <a:rPr lang="ja-JP" altLang="en-US" sz="1400" dirty="0"/>
              <a:t>　</a:t>
            </a:r>
            <a:r>
              <a:rPr lang="ja-JP" altLang="en-US" sz="1400" dirty="0" smtClean="0"/>
              <a:t>・</a:t>
            </a:r>
            <a:r>
              <a:rPr lang="ja-JP" altLang="en-US" sz="1400" dirty="0"/>
              <a:t>継続サービス利用支援</a:t>
            </a:r>
            <a:endParaRPr lang="en-US" altLang="ja-JP" sz="1400" dirty="0"/>
          </a:p>
        </p:txBody>
      </p:sp>
      <p:sp>
        <p:nvSpPr>
          <p:cNvPr id="38" name="テキスト ボックス 37"/>
          <p:cNvSpPr txBox="1"/>
          <p:nvPr/>
        </p:nvSpPr>
        <p:spPr>
          <a:xfrm>
            <a:off x="4788932" y="6228020"/>
            <a:ext cx="398726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b="1" dirty="0" smtClean="0"/>
              <a:t>主な担い手⇒指定特定相談支援事業</a:t>
            </a:r>
            <a:endParaRPr kumimoji="1" lang="ja-JP" altLang="en-US" b="1" dirty="0"/>
          </a:p>
        </p:txBody>
      </p:sp>
      <p:cxnSp>
        <p:nvCxnSpPr>
          <p:cNvPr id="19" name="直線コネクタ 18"/>
          <p:cNvCxnSpPr/>
          <p:nvPr/>
        </p:nvCxnSpPr>
        <p:spPr>
          <a:xfrm>
            <a:off x="225126" y="5046397"/>
            <a:ext cx="9680875" cy="0"/>
          </a:xfrm>
          <a:prstGeom prst="line">
            <a:avLst/>
          </a:prstGeom>
          <a:ln w="38100">
            <a:solidFill>
              <a:schemeClr val="tx1">
                <a:lumMod val="75000"/>
                <a:lumOff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95720" y="2708920"/>
            <a:ext cx="9710280" cy="0"/>
          </a:xfrm>
          <a:prstGeom prst="line">
            <a:avLst/>
          </a:prstGeom>
          <a:ln w="38100">
            <a:solidFill>
              <a:schemeClr val="tx1">
                <a:lumMod val="65000"/>
                <a:lumOff val="3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476672"/>
            <a:ext cx="9906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18</a:t>
            </a:fld>
            <a:endParaRPr lang="en-US" altLang="ja-JP" dirty="0"/>
          </a:p>
        </p:txBody>
      </p:sp>
    </p:spTree>
    <p:extLst>
      <p:ext uri="{BB962C8B-B14F-4D97-AF65-F5344CB8AC3E}">
        <p14:creationId xmlns:p14="http://schemas.microsoft.com/office/powerpoint/2010/main" val="198180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smtClean="0">
                <a:solidFill>
                  <a:schemeClr val="tx1"/>
                </a:solidFill>
              </a:rPr>
              <a:t>２　計画相談支援及び</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　　</a:t>
            </a:r>
            <a:r>
              <a:rPr lang="ja-JP" altLang="en-US" sz="3600" dirty="0">
                <a:solidFill>
                  <a:schemeClr val="tx1"/>
                </a:solidFill>
              </a:rPr>
              <a:t>　</a:t>
            </a:r>
            <a:r>
              <a:rPr lang="ja-JP" altLang="en-US" sz="3600" dirty="0" smtClean="0">
                <a:solidFill>
                  <a:schemeClr val="tx1"/>
                </a:solidFill>
              </a:rPr>
              <a:t>　　　　　　　　障害児相談支援について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19</a:t>
            </a:fld>
            <a:endParaRPr lang="en-US" altLang="ja-JP" dirty="0"/>
          </a:p>
        </p:txBody>
      </p:sp>
    </p:spTree>
    <p:extLst>
      <p:ext uri="{BB962C8B-B14F-4D97-AF65-F5344CB8AC3E}">
        <p14:creationId xmlns:p14="http://schemas.microsoft.com/office/powerpoint/2010/main" val="1897305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32520" y="978562"/>
            <a:ext cx="8640960" cy="5632311"/>
          </a:xfrm>
          <a:prstGeom prst="rect">
            <a:avLst/>
          </a:prstGeom>
          <a:noFill/>
        </p:spPr>
        <p:txBody>
          <a:bodyPr wrap="square" rtlCol="0">
            <a:spAutoFit/>
          </a:bodyPr>
          <a:lstStyle/>
          <a:p>
            <a:r>
              <a:rPr lang="en-US" altLang="ja-JP" sz="2400" smtClean="0">
                <a:latin typeface="ＭＳ ゴシック" panose="020B0609070205080204" pitchFamily="49" charset="-128"/>
                <a:ea typeface="ＭＳ ゴシック" panose="020B0609070205080204" pitchFamily="49" charset="-128"/>
                <a:cs typeface="メイリオ" pitchFamily="50" charset="-128"/>
              </a:rPr>
              <a:t>※</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本日は、「</a:t>
            </a:r>
            <a:r>
              <a:rPr lang="ja-JP" altLang="en-US" sz="2400">
                <a:latin typeface="ＭＳ ゴシック" panose="020B0609070205080204" pitchFamily="49" charset="-128"/>
                <a:ea typeface="ＭＳ ゴシック" panose="020B0609070205080204" pitchFamily="49" charset="-128"/>
                <a:cs typeface="メイリオ" pitchFamily="50" charset="-128"/>
              </a:rPr>
              <a:t>障害者総合支援法・児童福祉法の理念・現状とサービス</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提供</a:t>
            </a:r>
            <a:r>
              <a:rPr lang="ja-JP" altLang="en-US" sz="2400">
                <a:latin typeface="ＭＳ ゴシック" panose="020B0609070205080204" pitchFamily="49" charset="-128"/>
                <a:ea typeface="ＭＳ ゴシック" panose="020B0609070205080204" pitchFamily="49" charset="-128"/>
                <a:cs typeface="メイリオ" pitchFamily="50" charset="-128"/>
              </a:rPr>
              <a:t>のプロセス及びその他関連する法律等に関する</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理解」</a:t>
            </a:r>
            <a:r>
              <a:rPr lang="ja-JP" altLang="en-US" sz="2400">
                <a:latin typeface="ＭＳ ゴシック" panose="020B0609070205080204" pitchFamily="49" charset="-128"/>
                <a:ea typeface="ＭＳ ゴシック" panose="020B0609070205080204" pitchFamily="49" charset="-128"/>
                <a:cs typeface="メイリオ" pitchFamily="50" charset="-128"/>
              </a:rPr>
              <a:t>とあわせ、法制度に関する</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科目全体を本講義で概説</a:t>
            </a:r>
            <a:r>
              <a:rPr lang="ja-JP" altLang="en-US" sz="2400">
                <a:latin typeface="ＭＳ ゴシック" panose="020B0609070205080204" pitchFamily="49" charset="-128"/>
                <a:ea typeface="ＭＳ ゴシック" panose="020B0609070205080204" pitchFamily="49" charset="-128"/>
                <a:cs typeface="メイリオ" pitchFamily="50" charset="-128"/>
              </a:rPr>
              <a:t>。（現任研修の講義１も含む</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a:t>
            </a:r>
            <a:endParaRPr lang="en-US" altLang="ja-JP" sz="2400" smtClean="0">
              <a:latin typeface="ＭＳ ゴシック" panose="020B0609070205080204" pitchFamily="49" charset="-128"/>
              <a:ea typeface="ＭＳ ゴシック" panose="020B0609070205080204" pitchFamily="49" charset="-128"/>
              <a:cs typeface="メイリオ" pitchFamily="50" charset="-128"/>
            </a:endParaRPr>
          </a:p>
          <a:p>
            <a:endParaRPr lang="en-US" altLang="ja-JP" sz="2400">
              <a:latin typeface="ＭＳ ゴシック" panose="020B0609070205080204" pitchFamily="49" charset="-128"/>
              <a:ea typeface="ＭＳ ゴシック" panose="020B0609070205080204" pitchFamily="49" charset="-128"/>
              <a:cs typeface="メイリオ" pitchFamily="50" charset="-128"/>
            </a:endParaRPr>
          </a:p>
          <a:p>
            <a:r>
              <a:rPr lang="ja-JP" altLang="en-US" sz="2400" smtClean="0">
                <a:latin typeface="ＭＳ ゴシック" panose="020B0609070205080204" pitchFamily="49" charset="-128"/>
                <a:ea typeface="ＭＳ ゴシック" panose="020B0609070205080204" pitchFamily="49" charset="-128"/>
                <a:cs typeface="メイリオ" pitchFamily="50" charset="-128"/>
              </a:rPr>
              <a:t>① 導入</a:t>
            </a:r>
          </a:p>
          <a:p>
            <a:r>
              <a:rPr lang="ja-JP" altLang="en-US" sz="2400" smtClean="0">
                <a:latin typeface="ＭＳ ゴシック" panose="020B0609070205080204" pitchFamily="49" charset="-128"/>
                <a:ea typeface="ＭＳ ゴシック" panose="020B0609070205080204" pitchFamily="49" charset="-128"/>
                <a:cs typeface="メイリオ" pitchFamily="50" charset="-128"/>
              </a:rPr>
              <a:t>　・法制度に関する科目の獲得目標と内容、実施上の留意点</a:t>
            </a:r>
          </a:p>
          <a:p>
            <a:endParaRPr lang="en-US" altLang="ja-JP" sz="2400" dirty="0">
              <a:latin typeface="ＭＳ ゴシック" panose="020B0609070205080204" pitchFamily="49" charset="-128"/>
              <a:ea typeface="ＭＳ ゴシック" panose="020B0609070205080204" pitchFamily="49" charset="-128"/>
              <a:cs typeface="メイリオ" pitchFamily="50" charset="-128"/>
            </a:endParaRPr>
          </a:p>
          <a:p>
            <a:r>
              <a:rPr lang="ja-JP" altLang="en-US" sz="2400" smtClean="0">
                <a:latin typeface="ＭＳ ゴシック" panose="020B0609070205080204" pitchFamily="49" charset="-128"/>
                <a:ea typeface="ＭＳ ゴシック" panose="020B0609070205080204" pitchFamily="49" charset="-128"/>
                <a:cs typeface="メイリオ" pitchFamily="50" charset="-128"/>
              </a:rPr>
              <a:t>② 障害者</a:t>
            </a:r>
            <a:r>
              <a:rPr lang="ja-JP" altLang="en-US" sz="2400">
                <a:latin typeface="ＭＳ ゴシック" panose="020B0609070205080204" pitchFamily="49" charset="-128"/>
                <a:ea typeface="ＭＳ ゴシック" panose="020B0609070205080204" pitchFamily="49" charset="-128"/>
                <a:cs typeface="メイリオ" pitchFamily="50" charset="-128"/>
              </a:rPr>
              <a:t>総合支援法・児童福祉法の理念・現状</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とサービス提</a:t>
            </a:r>
          </a:p>
          <a:p>
            <a:r>
              <a:rPr lang="ja-JP" altLang="en-US" sz="2400" smtClean="0">
                <a:latin typeface="ＭＳ ゴシック" panose="020B0609070205080204" pitchFamily="49" charset="-128"/>
                <a:ea typeface="ＭＳ ゴシック" panose="020B0609070205080204" pitchFamily="49" charset="-128"/>
                <a:cs typeface="メイリオ" pitchFamily="50" charset="-128"/>
              </a:rPr>
              <a:t>　供</a:t>
            </a:r>
            <a:r>
              <a:rPr lang="ja-JP" altLang="en-US" sz="2400">
                <a:latin typeface="ＭＳ ゴシック" panose="020B0609070205080204" pitchFamily="49" charset="-128"/>
                <a:ea typeface="ＭＳ ゴシック" panose="020B0609070205080204" pitchFamily="49" charset="-128"/>
                <a:cs typeface="メイリオ" pitchFamily="50" charset="-128"/>
              </a:rPr>
              <a:t>の</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プロセス及び</a:t>
            </a:r>
            <a:r>
              <a:rPr lang="ja-JP" altLang="en-US" sz="2400">
                <a:latin typeface="ＭＳ ゴシック" panose="020B0609070205080204" pitchFamily="49" charset="-128"/>
                <a:ea typeface="ＭＳ ゴシック" panose="020B0609070205080204" pitchFamily="49" charset="-128"/>
                <a:cs typeface="メイリオ" pitchFamily="50" charset="-128"/>
              </a:rPr>
              <a:t>その他関連する法律等に関する理解</a:t>
            </a:r>
          </a:p>
          <a:p>
            <a:endParaRPr lang="ja-JP" altLang="en-US" sz="2400" smtClean="0">
              <a:latin typeface="ＭＳ ゴシック" panose="020B0609070205080204" pitchFamily="49" charset="-128"/>
              <a:ea typeface="ＭＳ ゴシック" panose="020B0609070205080204" pitchFamily="49" charset="-128"/>
              <a:cs typeface="メイリオ" pitchFamily="50" charset="-128"/>
            </a:endParaRPr>
          </a:p>
          <a:p>
            <a:r>
              <a:rPr lang="ja-JP" altLang="en-US" sz="2400" smtClean="0">
                <a:latin typeface="ＭＳ ゴシック" panose="020B0609070205080204" pitchFamily="49" charset="-128"/>
                <a:ea typeface="ＭＳ ゴシック" panose="020B0609070205080204" pitchFamily="49" charset="-128"/>
                <a:cs typeface="メイリオ" pitchFamily="50" charset="-128"/>
              </a:rPr>
              <a:t>③ 障害者</a:t>
            </a:r>
            <a:r>
              <a:rPr lang="ja-JP" altLang="en-US" sz="2400">
                <a:latin typeface="ＭＳ ゴシック" panose="020B0609070205080204" pitchFamily="49" charset="-128"/>
                <a:ea typeface="ＭＳ ゴシック" panose="020B0609070205080204" pitchFamily="49" charset="-128"/>
                <a:cs typeface="メイリオ" pitchFamily="50" charset="-128"/>
              </a:rPr>
              <a:t>総合支援法及び児童福祉法における相談支援</a:t>
            </a:r>
            <a:r>
              <a:rPr lang="en-US" altLang="ja-JP" sz="2400">
                <a:latin typeface="ＭＳ ゴシック" panose="020B0609070205080204" pitchFamily="49" charset="-128"/>
                <a:ea typeface="ＭＳ ゴシック" panose="020B0609070205080204" pitchFamily="49" charset="-128"/>
                <a:cs typeface="メイリオ" pitchFamily="50" charset="-128"/>
              </a:rPr>
              <a:t>(</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サー</a:t>
            </a:r>
          </a:p>
          <a:p>
            <a:r>
              <a:rPr lang="ja-JP" altLang="en-US" sz="2400" smtClean="0">
                <a:latin typeface="ＭＳ ゴシック" panose="020B0609070205080204" pitchFamily="49" charset="-128"/>
                <a:ea typeface="ＭＳ ゴシック" panose="020B0609070205080204" pitchFamily="49" charset="-128"/>
                <a:cs typeface="メイリオ" pitchFamily="50" charset="-128"/>
              </a:rPr>
              <a:t>　ビス</a:t>
            </a:r>
            <a:r>
              <a:rPr lang="ja-JP" altLang="en-US" sz="2400">
                <a:latin typeface="ＭＳ ゴシック" panose="020B0609070205080204" pitchFamily="49" charset="-128"/>
                <a:ea typeface="ＭＳ ゴシック" panose="020B0609070205080204" pitchFamily="49" charset="-128"/>
                <a:cs typeface="メイリオ" pitchFamily="50" charset="-128"/>
              </a:rPr>
              <a:t>提供</a:t>
            </a:r>
            <a:r>
              <a:rPr lang="en-US" altLang="ja-JP" sz="2400">
                <a:latin typeface="ＭＳ ゴシック" panose="020B0609070205080204" pitchFamily="49" charset="-128"/>
                <a:ea typeface="ＭＳ ゴシック" panose="020B0609070205080204" pitchFamily="49" charset="-128"/>
                <a:cs typeface="メイリオ" pitchFamily="50" charset="-128"/>
              </a:rPr>
              <a:t>)</a:t>
            </a:r>
            <a:r>
              <a:rPr lang="ja-JP" altLang="en-US" sz="2400">
                <a:latin typeface="ＭＳ ゴシック" panose="020B0609070205080204" pitchFamily="49" charset="-128"/>
                <a:ea typeface="ＭＳ ゴシック" panose="020B0609070205080204" pitchFamily="49" charset="-128"/>
                <a:cs typeface="メイリオ" pitchFamily="50" charset="-128"/>
              </a:rPr>
              <a:t>の</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基本</a:t>
            </a:r>
          </a:p>
          <a:p>
            <a:endParaRPr lang="ja-JP" altLang="en-US" sz="2400" dirty="0">
              <a:latin typeface="ＭＳ ゴシック" panose="020B0609070205080204" pitchFamily="49" charset="-128"/>
              <a:ea typeface="ＭＳ ゴシック" panose="020B0609070205080204" pitchFamily="49" charset="-128"/>
              <a:cs typeface="メイリオ" pitchFamily="50" charset="-128"/>
            </a:endParaRPr>
          </a:p>
          <a:p>
            <a:r>
              <a:rPr lang="ja-JP" altLang="en-US" sz="2400">
                <a:latin typeface="ＭＳ ゴシック" panose="020B0609070205080204" pitchFamily="49" charset="-128"/>
                <a:ea typeface="ＭＳ ゴシック" panose="020B0609070205080204" pitchFamily="49" charset="-128"/>
                <a:cs typeface="メイリオ" pitchFamily="50" charset="-128"/>
              </a:rPr>
              <a:t>④ </a:t>
            </a:r>
            <a:r>
              <a:rPr lang="ja-JP" altLang="en-US" sz="2400" smtClean="0">
                <a:latin typeface="ＭＳ ゴシック" panose="020B0609070205080204" pitchFamily="49" charset="-128"/>
                <a:ea typeface="ＭＳ ゴシック" panose="020B0609070205080204" pitchFamily="49" charset="-128"/>
                <a:cs typeface="メイリオ" pitchFamily="50" charset="-128"/>
              </a:rPr>
              <a:t>まとめ</a:t>
            </a:r>
            <a:endParaRPr lang="ja-JP" altLang="en-US" sz="2400" dirty="0">
              <a:latin typeface="ＭＳ ゴシック" panose="020B0609070205080204" pitchFamily="49" charset="-128"/>
              <a:ea typeface="ＭＳ ゴシック" panose="020B0609070205080204" pitchFamily="49" charset="-128"/>
              <a:cs typeface="メイリオ" pitchFamily="50" charset="-128"/>
            </a:endParaRPr>
          </a:p>
        </p:txBody>
      </p:sp>
      <p:sp>
        <p:nvSpPr>
          <p:cNvPr id="3" name="テキスト ボックス 2"/>
          <p:cNvSpPr txBox="1"/>
          <p:nvPr/>
        </p:nvSpPr>
        <p:spPr>
          <a:xfrm>
            <a:off x="560512" y="260648"/>
            <a:ext cx="8640960" cy="523220"/>
          </a:xfrm>
          <a:prstGeom prst="rect">
            <a:avLst/>
          </a:prstGeom>
          <a:noFill/>
        </p:spPr>
        <p:txBody>
          <a:bodyPr wrap="square" rtlCol="0">
            <a:spAutoFit/>
          </a:bodyPr>
          <a:lstStyle/>
          <a:p>
            <a:r>
              <a:rPr lang="ja-JP" altLang="en-US" sz="2800" b="1">
                <a:latin typeface="ＭＳ ゴシック" panose="020B0609070205080204" pitchFamily="49" charset="-128"/>
                <a:ea typeface="ＭＳ ゴシック" panose="020B0609070205080204" pitchFamily="49" charset="-128"/>
                <a:cs typeface="メイリオ" pitchFamily="50" charset="-128"/>
              </a:rPr>
              <a:t>本日の流れ</a:t>
            </a:r>
            <a:r>
              <a:rPr lang="ja-JP" altLang="en-US" sz="2800" b="1" smtClean="0">
                <a:latin typeface="ＭＳ ゴシック" panose="020B0609070205080204" pitchFamily="49" charset="-128"/>
                <a:ea typeface="ＭＳ ゴシック" panose="020B0609070205080204" pitchFamily="49" charset="-128"/>
                <a:cs typeface="メイリオ" pitchFamily="50" charset="-128"/>
              </a:rPr>
              <a:t>（</a:t>
            </a:r>
            <a:r>
              <a:rPr lang="en-US" altLang="ja-JP" sz="2800" b="1" smtClean="0">
                <a:latin typeface="ＭＳ ゴシック" panose="020B0609070205080204" pitchFamily="49" charset="-128"/>
                <a:ea typeface="ＭＳ ゴシック" panose="020B0609070205080204" pitchFamily="49" charset="-128"/>
                <a:cs typeface="メイリオ" pitchFamily="50" charset="-128"/>
              </a:rPr>
              <a:t>75</a:t>
            </a:r>
            <a:r>
              <a:rPr lang="ja-JP" altLang="en-US" sz="2800" b="1" smtClean="0">
                <a:latin typeface="ＭＳ ゴシック" panose="020B0609070205080204" pitchFamily="49" charset="-128"/>
                <a:ea typeface="ＭＳ ゴシック" panose="020B0609070205080204" pitchFamily="49" charset="-128"/>
                <a:cs typeface="メイリオ" pitchFamily="50" charset="-128"/>
              </a:rPr>
              <a:t>分</a:t>
            </a:r>
            <a:r>
              <a:rPr lang="ja-JP" altLang="en-US" sz="2800" b="1">
                <a:latin typeface="ＭＳ ゴシック" panose="020B0609070205080204" pitchFamily="49" charset="-128"/>
                <a:ea typeface="ＭＳ ゴシック" panose="020B0609070205080204" pitchFamily="49" charset="-128"/>
                <a:cs typeface="メイリオ" pitchFamily="50" charset="-128"/>
              </a:rPr>
              <a:t>）</a:t>
            </a:r>
            <a:endParaRPr lang="ja-JP" altLang="en-US" sz="2800" b="1" dirty="0">
              <a:latin typeface="ＭＳ ゴシック" panose="020B0609070205080204" pitchFamily="49" charset="-128"/>
              <a:ea typeface="ＭＳ ゴシック" panose="020B0609070205080204" pitchFamily="49" charset="-128"/>
              <a:cs typeface="メイリオ" pitchFamily="50" charset="-128"/>
            </a:endParaRPr>
          </a:p>
        </p:txBody>
      </p:sp>
      <p:cxnSp>
        <p:nvCxnSpPr>
          <p:cNvPr id="6" name="直線コネクタ 5"/>
          <p:cNvCxnSpPr/>
          <p:nvPr/>
        </p:nvCxnSpPr>
        <p:spPr>
          <a:xfrm>
            <a:off x="632520" y="83671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7497240" y="65956"/>
            <a:ext cx="1977656" cy="45720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標準カリキュラム</a:t>
            </a:r>
          </a:p>
        </p:txBody>
      </p:sp>
    </p:spTree>
    <p:extLst>
      <p:ext uri="{BB962C8B-B14F-4D97-AF65-F5344CB8AC3E}">
        <p14:creationId xmlns:p14="http://schemas.microsoft.com/office/powerpoint/2010/main" val="3837411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00472" y="620688"/>
            <a:ext cx="9439274" cy="2500685"/>
          </a:xfrm>
          <a:prstGeom prst="rect">
            <a:avLst/>
          </a:prstGeom>
          <a:solidFill>
            <a:schemeClr val="bg1"/>
          </a:solidFill>
          <a:ln w="15875">
            <a:solidFill>
              <a:schemeClr val="tx1"/>
            </a:solidFill>
            <a:headEnd/>
            <a:tailEnd/>
          </a:ln>
          <a:effectLst/>
        </p:spPr>
        <p:style>
          <a:lnRef idx="1">
            <a:schemeClr val="accent5"/>
          </a:lnRef>
          <a:fillRef idx="2">
            <a:schemeClr val="accent5"/>
          </a:fillRef>
          <a:effectRef idx="1">
            <a:schemeClr val="accent5"/>
          </a:effectRef>
          <a:fontRef idx="minor">
            <a:schemeClr val="dk1"/>
          </a:fontRef>
        </p:style>
        <p:txBody>
          <a:bodyPr>
            <a:spAutoFit/>
          </a:bodyPr>
          <a:lstStyle/>
          <a:p>
            <a:pPr fontAlgn="base">
              <a:spcBef>
                <a:spcPct val="0"/>
              </a:spcBef>
              <a:spcAft>
                <a:spcPct val="0"/>
              </a:spcAft>
              <a:defRPr/>
            </a:pPr>
            <a:r>
              <a:rPr lang="ja-JP" altLang="en-US" sz="1600" u="sng" dirty="0">
                <a:solidFill>
                  <a:prstClr val="black"/>
                </a:solidFill>
                <a:latin typeface="ＭＳ ゴシック" panose="020B0609070205080204" pitchFamily="49" charset="-128"/>
                <a:ea typeface="ＭＳ ゴシック" panose="020B0609070205080204" pitchFamily="49" charset="-128"/>
              </a:rPr>
              <a:t>１．対象者</a:t>
            </a:r>
            <a:endParaRPr lang="en-US" altLang="ja-JP" sz="1600" u="sng" dirty="0">
              <a:solidFill>
                <a:prstClr val="black"/>
              </a:solidFill>
              <a:latin typeface="ＭＳ ゴシック" panose="020B0609070205080204" pitchFamily="49" charset="-128"/>
              <a:ea typeface="ＭＳ ゴシック" panose="020B0609070205080204" pitchFamily="49" charset="-128"/>
            </a:endParaRPr>
          </a:p>
          <a:p>
            <a:pPr marL="355600" indent="-355600" fontAlgn="base">
              <a:spcBef>
                <a:spcPts val="200"/>
              </a:spcBef>
              <a:spcAft>
                <a:spcPct val="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障害者総合支援法</a:t>
            </a:r>
            <a:r>
              <a:rPr lang="ja-JP" altLang="en-US" sz="1400" dirty="0">
                <a:solidFill>
                  <a:prstClr val="black"/>
                </a:solidFill>
                <a:latin typeface="ＭＳ ゴシック" panose="020B0609070205080204" pitchFamily="49" charset="-128"/>
                <a:ea typeface="ＭＳ ゴシック" panose="020B0609070205080204" pitchFamily="49" charset="-128"/>
              </a:rPr>
              <a:t>の計画相談支援の</a:t>
            </a:r>
            <a:r>
              <a:rPr lang="ja-JP" altLang="en-US" sz="1400" dirty="0" smtClean="0">
                <a:solidFill>
                  <a:prstClr val="black"/>
                </a:solidFill>
                <a:latin typeface="ＭＳ ゴシック" panose="020B0609070205080204" pitchFamily="49" charset="-128"/>
                <a:ea typeface="ＭＳ ゴシック" panose="020B0609070205080204" pitchFamily="49" charset="-128"/>
              </a:rPr>
              <a:t>対象者</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22300" indent="-368300">
              <a:spcBef>
                <a:spcPts val="300"/>
              </a:spcBef>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障害</a:t>
            </a:r>
            <a:r>
              <a:rPr lang="ja-JP" altLang="en-US" sz="1400" dirty="0">
                <a:solidFill>
                  <a:prstClr val="black"/>
                </a:solidFill>
                <a:latin typeface="ＭＳ ゴシック" panose="020B0609070205080204" pitchFamily="49" charset="-128"/>
                <a:ea typeface="ＭＳ ゴシック" panose="020B0609070205080204" pitchFamily="49" charset="-128"/>
              </a:rPr>
              <a:t>福祉サービスを申請した障害者又は障害児</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22300" indent="-368300">
              <a:spcBef>
                <a:spcPts val="300"/>
              </a:spcBef>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地域</a:t>
            </a:r>
            <a:r>
              <a:rPr lang="ja-JP" altLang="en-US" sz="1400" dirty="0">
                <a:solidFill>
                  <a:prstClr val="black"/>
                </a:solidFill>
                <a:latin typeface="ＭＳ ゴシック" panose="020B0609070205080204" pitchFamily="49" charset="-128"/>
                <a:ea typeface="ＭＳ ゴシック" panose="020B0609070205080204" pitchFamily="49" charset="-128"/>
              </a:rPr>
              <a:t>相談支援を申請した障害者</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450850" indent="-184150">
              <a:spcBef>
                <a:spcPts val="200"/>
              </a:spcBef>
              <a:defRPr/>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rPr>
              <a:t>※</a:t>
            </a:r>
            <a:r>
              <a:rPr lang="ja-JP" altLang="ja-JP" sz="1200" dirty="0" smtClean="0">
                <a:solidFill>
                  <a:prstClr val="black"/>
                </a:solidFill>
                <a:latin typeface="ＭＳ ゴシック" panose="020B0609070205080204" pitchFamily="49" charset="-128"/>
                <a:ea typeface="ＭＳ ゴシック" panose="020B0609070205080204" pitchFamily="49" charset="-128"/>
              </a:rPr>
              <a:t>介護</a:t>
            </a:r>
            <a:r>
              <a:rPr lang="ja-JP" altLang="ja-JP" sz="1200" dirty="0">
                <a:solidFill>
                  <a:prstClr val="black"/>
                </a:solidFill>
                <a:latin typeface="ＭＳ ゴシック" panose="020B0609070205080204" pitchFamily="49" charset="-128"/>
                <a:ea typeface="ＭＳ ゴシック" panose="020B0609070205080204" pitchFamily="49" charset="-128"/>
              </a:rPr>
              <a:t>保険制度のサービスを利用する場合については、障害福祉サービス固有の行動援護、同行援護、自立訓練（生活訓練）、</a:t>
            </a: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rPr>
              <a:t>自立生活援助、</a:t>
            </a:r>
            <a:r>
              <a:rPr lang="ja-JP" altLang="ja-JP" sz="1200" dirty="0" smtClean="0">
                <a:solidFill>
                  <a:prstClr val="black"/>
                </a:solidFill>
                <a:latin typeface="ＭＳ ゴシック" panose="020B0609070205080204" pitchFamily="49" charset="-128"/>
                <a:ea typeface="ＭＳ ゴシック" panose="020B0609070205080204" pitchFamily="49" charset="-128"/>
              </a:rPr>
              <a:t>就労</a:t>
            </a:r>
            <a:r>
              <a:rPr lang="ja-JP" altLang="ja-JP" sz="1200" dirty="0">
                <a:solidFill>
                  <a:prstClr val="black"/>
                </a:solidFill>
                <a:latin typeface="ＭＳ ゴシック" panose="020B0609070205080204" pitchFamily="49" charset="-128"/>
                <a:ea typeface="ＭＳ ゴシック" panose="020B0609070205080204" pitchFamily="49" charset="-128"/>
              </a:rPr>
              <a:t>移行支援、就労継続</a:t>
            </a:r>
            <a:r>
              <a:rPr lang="ja-JP" altLang="ja-JP" sz="1200" dirty="0" smtClean="0">
                <a:solidFill>
                  <a:prstClr val="black"/>
                </a:solidFill>
                <a:latin typeface="ＭＳ ゴシック" panose="020B0609070205080204" pitchFamily="49" charset="-128"/>
                <a:ea typeface="ＭＳ ゴシック" panose="020B0609070205080204" pitchFamily="49" charset="-128"/>
              </a:rPr>
              <a:t>支援</a:t>
            </a:r>
            <a:r>
              <a:rPr lang="ja-JP" altLang="en-US" sz="1200" dirty="0" smtClean="0">
                <a:solidFill>
                  <a:prstClr val="black"/>
                </a:solidFill>
                <a:latin typeface="ＭＳ ゴシック" panose="020B0609070205080204" pitchFamily="49" charset="-128"/>
                <a:ea typeface="ＭＳ ゴシック" panose="020B0609070205080204" pitchFamily="49" charset="-128"/>
              </a:rPr>
              <a:t>、就労定着支援等</a:t>
            </a:r>
            <a:r>
              <a:rPr lang="ja-JP" altLang="ja-JP" sz="1200" dirty="0" smtClean="0">
                <a:solidFill>
                  <a:prstClr val="black"/>
                </a:solidFill>
                <a:latin typeface="ＭＳ ゴシック" panose="020B0609070205080204" pitchFamily="49" charset="-128"/>
                <a:ea typeface="ＭＳ ゴシック" panose="020B0609070205080204" pitchFamily="49" charset="-128"/>
              </a:rPr>
              <a:t>の</a:t>
            </a:r>
            <a:r>
              <a:rPr lang="ja-JP" altLang="ja-JP" sz="1200" dirty="0">
                <a:solidFill>
                  <a:prstClr val="black"/>
                </a:solidFill>
                <a:latin typeface="ＭＳ ゴシック" panose="020B0609070205080204" pitchFamily="49" charset="-128"/>
                <a:ea typeface="ＭＳ ゴシック" panose="020B0609070205080204" pitchFamily="49" charset="-128"/>
              </a:rPr>
              <a:t>場合で、市町村が必要と認めるとき求めるものとする</a:t>
            </a:r>
            <a:r>
              <a:rPr lang="ja-JP" altLang="en-US" sz="1200" dirty="0">
                <a:solidFill>
                  <a:prstClr val="black"/>
                </a:solidFill>
                <a:latin typeface="ＭＳ ゴシック" panose="020B0609070205080204" pitchFamily="49" charset="-128"/>
                <a:ea typeface="ＭＳ ゴシック" panose="020B0609070205080204" pitchFamily="49" charset="-128"/>
              </a:rPr>
              <a:t>。</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spcBef>
                <a:spcPts val="400"/>
              </a:spcBef>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285750" indent="-285750">
              <a:spcBef>
                <a:spcPts val="400"/>
              </a:spcBef>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児童</a:t>
            </a:r>
            <a:r>
              <a:rPr lang="ja-JP" altLang="en-US" sz="1400" dirty="0">
                <a:solidFill>
                  <a:prstClr val="black"/>
                </a:solidFill>
                <a:latin typeface="ＭＳ ゴシック" panose="020B0609070205080204" pitchFamily="49" charset="-128"/>
                <a:ea typeface="ＭＳ ゴシック" panose="020B0609070205080204" pitchFamily="49" charset="-128"/>
              </a:rPr>
              <a:t>福祉法の障害児相談支援の</a:t>
            </a:r>
            <a:r>
              <a:rPr lang="ja-JP" altLang="en-US" sz="1400" dirty="0" smtClean="0">
                <a:solidFill>
                  <a:prstClr val="black"/>
                </a:solidFill>
                <a:latin typeface="ＭＳ ゴシック" panose="020B0609070205080204" pitchFamily="49" charset="-128"/>
                <a:ea typeface="ＭＳ ゴシック" panose="020B0609070205080204" pitchFamily="49" charset="-128"/>
              </a:rPr>
              <a:t>対象者</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723900" indent="-342900">
              <a:spcBef>
                <a:spcPts val="300"/>
              </a:spcBef>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障害児通所</a:t>
            </a:r>
            <a:r>
              <a:rPr lang="ja-JP" altLang="en-US" sz="1400" dirty="0">
                <a:solidFill>
                  <a:prstClr val="black"/>
                </a:solidFill>
                <a:latin typeface="ＭＳ ゴシック" panose="020B0609070205080204" pitchFamily="49" charset="-128"/>
                <a:ea typeface="ＭＳ ゴシック" panose="020B0609070205080204" pitchFamily="49" charset="-128"/>
              </a:rPr>
              <a:t>支援を申請した</a:t>
            </a:r>
            <a:r>
              <a:rPr lang="ja-JP" altLang="en-US" sz="1400" dirty="0" smtClean="0">
                <a:solidFill>
                  <a:prstClr val="black"/>
                </a:solidFill>
                <a:latin typeface="ＭＳ ゴシック" panose="020B0609070205080204" pitchFamily="49" charset="-128"/>
                <a:ea typeface="ＭＳ ゴシック" panose="020B0609070205080204" pitchFamily="49" charset="-128"/>
              </a:rPr>
              <a:t>障害児</a:t>
            </a:r>
            <a:r>
              <a:rPr lang="ja-JP" altLang="en-US" sz="1200" dirty="0">
                <a:solidFill>
                  <a:prstClr val="black"/>
                </a:solidFill>
                <a:latin typeface="ＭＳ ゴシック" panose="020B0609070205080204" pitchFamily="49" charset="-128"/>
                <a:ea typeface="ＭＳ ゴシック" panose="020B0609070205080204" pitchFamily="49" charset="-128"/>
              </a:rPr>
              <a:t>　　</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spcBef>
                <a:spcPts val="300"/>
              </a:spcBef>
              <a:defRPr/>
            </a:pPr>
            <a:endParaRPr lang="en-US" altLang="ja-JP" sz="1050" dirty="0">
              <a:solidFill>
                <a:prstClr val="black"/>
              </a:solidFill>
              <a:latin typeface="ＭＳ ゴシック" panose="020B0609070205080204" pitchFamily="49" charset="-128"/>
              <a:ea typeface="ＭＳ ゴシック" panose="020B0609070205080204" pitchFamily="49" charset="-128"/>
            </a:endParaRPr>
          </a:p>
        </p:txBody>
      </p:sp>
      <p:sp>
        <p:nvSpPr>
          <p:cNvPr id="7" name="Rectangle 2"/>
          <p:cNvSpPr>
            <a:spLocks noChangeArrowheads="1"/>
          </p:cNvSpPr>
          <p:nvPr/>
        </p:nvSpPr>
        <p:spPr bwMode="auto">
          <a:xfrm>
            <a:off x="200472" y="3284984"/>
            <a:ext cx="9432925" cy="3240360"/>
          </a:xfrm>
          <a:prstGeom prst="rect">
            <a:avLst/>
          </a:prstGeom>
          <a:solidFill>
            <a:schemeClr val="bg1"/>
          </a:solidFill>
          <a:ln w="12700">
            <a:solidFill>
              <a:schemeClr val="tx1"/>
            </a:solidFill>
            <a:miter lim="800000"/>
            <a:headEnd/>
            <a:tailEnd/>
          </a:ln>
          <a:effectLst/>
        </p:spPr>
        <p:txBody>
          <a:bodyPr/>
          <a:lstStyle/>
          <a:p>
            <a:pPr fontAlgn="base">
              <a:spcAft>
                <a:spcPts val="600"/>
              </a:spcAft>
              <a:defRPr/>
            </a:pPr>
            <a:r>
              <a:rPr lang="ja-JP" altLang="en-US" sz="1600" u="sng" dirty="0">
                <a:solidFill>
                  <a:prstClr val="black"/>
                </a:solidFill>
                <a:latin typeface="ＭＳ ゴシック" panose="020B0609070205080204" pitchFamily="49" charset="-128"/>
                <a:ea typeface="ＭＳ ゴシック" panose="020B0609070205080204" pitchFamily="49" charset="-128"/>
              </a:rPr>
              <a:t>２．サービス</a:t>
            </a:r>
            <a:r>
              <a:rPr lang="ja-JP" altLang="en-US" sz="1600" u="sng" dirty="0" smtClean="0">
                <a:solidFill>
                  <a:prstClr val="black"/>
                </a:solidFill>
                <a:latin typeface="ＭＳ ゴシック" panose="020B0609070205080204" pitchFamily="49" charset="-128"/>
                <a:ea typeface="ＭＳ ゴシック" panose="020B0609070205080204" pitchFamily="49" charset="-128"/>
              </a:rPr>
              <a:t>内容</a:t>
            </a:r>
            <a:r>
              <a:rPr lang="ja-JP" altLang="en-US" sz="16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fontAlgn="base">
              <a:spcAft>
                <a:spcPts val="600"/>
              </a:spcAft>
              <a:defRPr/>
            </a:pPr>
            <a:r>
              <a:rPr lang="ja-JP" altLang="en-US" sz="1000" dirty="0" smtClean="0">
                <a:solidFill>
                  <a:prstClr val="black"/>
                </a:solidFill>
                <a:latin typeface="ＭＳ ゴシック" panose="020B0609070205080204" pitchFamily="49" charset="-128"/>
                <a:ea typeface="ＭＳ ゴシック" panose="020B0609070205080204" pitchFamily="49" charset="-128"/>
              </a:rPr>
              <a:t>平成一七・一一・七法律一二三　障害者の日常生活及び社会生活を総合的に支援するための法律（以下法）　第五条第二〇・二一項</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pPr marL="285750" indent="-285750" fontAlgn="base">
              <a:spcAft>
                <a:spcPts val="60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支給</a:t>
            </a:r>
            <a:r>
              <a:rPr lang="ja-JP" altLang="en-US" sz="1400" dirty="0">
                <a:solidFill>
                  <a:prstClr val="black"/>
                </a:solidFill>
                <a:latin typeface="ＭＳ ゴシック" panose="020B0609070205080204" pitchFamily="49" charset="-128"/>
                <a:ea typeface="ＭＳ ゴシック" panose="020B0609070205080204" pitchFamily="49" charset="-128"/>
              </a:rPr>
              <a:t>決定時（サービス利用支援・障害児支援利用援助）</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15950" indent="-285750" fontAlgn="base">
              <a:spcBef>
                <a:spcPts val="300"/>
              </a:spcBef>
              <a:spcAft>
                <a:spcPct val="0"/>
              </a:spcAft>
              <a:buFont typeface="Arial" panose="020B0604020202020204" pitchFamily="34" charset="0"/>
              <a:buChar char="•"/>
              <a:tabLst>
                <a:tab pos="8610600" algn="l"/>
                <a:tab pos="9144000" algn="l"/>
              </a:tabLst>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支給</a:t>
            </a:r>
            <a:r>
              <a:rPr lang="ja-JP" altLang="en-US" sz="1400" dirty="0">
                <a:solidFill>
                  <a:prstClr val="black"/>
                </a:solidFill>
                <a:latin typeface="ＭＳ ゴシック" panose="020B0609070205080204" pitchFamily="49" charset="-128"/>
                <a:ea typeface="ＭＳ ゴシック" panose="020B0609070205080204" pitchFamily="49" charset="-128"/>
              </a:rPr>
              <a:t>決定又は支給決定の変更前に、サービス等利用</a:t>
            </a:r>
            <a:r>
              <a:rPr lang="ja-JP" altLang="en-US" sz="1400" dirty="0" smtClean="0">
                <a:solidFill>
                  <a:prstClr val="black"/>
                </a:solidFill>
                <a:latin typeface="ＭＳ ゴシック" panose="020B0609070205080204" pitchFamily="49" charset="-128"/>
                <a:ea typeface="ＭＳ ゴシック" panose="020B0609070205080204" pitchFamily="49" charset="-128"/>
              </a:rPr>
              <a:t>計画案・</a:t>
            </a:r>
            <a:r>
              <a:rPr lang="ja-JP" altLang="en-US" sz="1400" dirty="0">
                <a:solidFill>
                  <a:prstClr val="black"/>
                </a:solidFill>
                <a:latin typeface="ＭＳ ゴシック" panose="020B0609070205080204" pitchFamily="49" charset="-128"/>
                <a:ea typeface="ＭＳ ゴシック" panose="020B0609070205080204" pitchFamily="49" charset="-128"/>
              </a:rPr>
              <a:t>障害児支援利用</a:t>
            </a:r>
            <a:r>
              <a:rPr lang="ja-JP" altLang="en-US" sz="1400" dirty="0" smtClean="0">
                <a:solidFill>
                  <a:prstClr val="black"/>
                </a:solidFill>
                <a:latin typeface="ＭＳ ゴシック" panose="020B0609070205080204" pitchFamily="49" charset="-128"/>
                <a:ea typeface="ＭＳ ゴシック" panose="020B0609070205080204" pitchFamily="49" charset="-128"/>
              </a:rPr>
              <a:t>計画案を</a:t>
            </a:r>
            <a:r>
              <a:rPr lang="ja-JP" altLang="en-US" sz="1400" dirty="0">
                <a:solidFill>
                  <a:prstClr val="black"/>
                </a:solidFill>
                <a:latin typeface="ＭＳ ゴシック" panose="020B0609070205080204" pitchFamily="49" charset="-128"/>
                <a:ea typeface="ＭＳ ゴシック" panose="020B0609070205080204" pitchFamily="49" charset="-128"/>
              </a:rPr>
              <a:t>作成</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15950" indent="-285750" fontAlgn="base">
              <a:spcBef>
                <a:spcPts val="300"/>
              </a:spcBef>
              <a:spcAft>
                <a:spcPct val="0"/>
              </a:spcAft>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支給</a:t>
            </a:r>
            <a:r>
              <a:rPr lang="ja-JP" altLang="en-US" sz="1400" dirty="0">
                <a:solidFill>
                  <a:prstClr val="black"/>
                </a:solidFill>
                <a:latin typeface="ＭＳ ゴシック" panose="020B0609070205080204" pitchFamily="49" charset="-128"/>
                <a:ea typeface="ＭＳ ゴシック" panose="020B0609070205080204" pitchFamily="49" charset="-128"/>
              </a:rPr>
              <a:t>決定又は変更後、サービス事業者等との連絡調整</a:t>
            </a:r>
            <a:r>
              <a:rPr lang="ja-JP" altLang="en-US" sz="1400" dirty="0" smtClean="0">
                <a:solidFill>
                  <a:prstClr val="black"/>
                </a:solidFill>
                <a:latin typeface="ＭＳ ゴシック" panose="020B0609070205080204" pitchFamily="49" charset="-128"/>
                <a:ea typeface="ＭＳ ゴシック" panose="020B0609070205080204" pitchFamily="49" charset="-128"/>
              </a:rPr>
              <a:t>、サービス等利用計画・障害児支援計画の</a:t>
            </a:r>
            <a:r>
              <a:rPr lang="ja-JP" altLang="en-US" sz="1400" dirty="0">
                <a:solidFill>
                  <a:prstClr val="black"/>
                </a:solidFill>
                <a:latin typeface="ＭＳ ゴシック" panose="020B0609070205080204" pitchFamily="49" charset="-128"/>
                <a:ea typeface="ＭＳ ゴシック" panose="020B0609070205080204" pitchFamily="49" charset="-128"/>
              </a:rPr>
              <a:t>作成</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fontAlgn="base">
              <a:spcBef>
                <a:spcPts val="300"/>
              </a:spcBef>
              <a:spcAft>
                <a:spcPct val="0"/>
              </a:spcAft>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285750" indent="-285750" fontAlgn="base">
              <a:spcBef>
                <a:spcPts val="300"/>
              </a:spcBef>
              <a:spcAft>
                <a:spcPct val="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支給</a:t>
            </a:r>
            <a:r>
              <a:rPr lang="ja-JP" altLang="en-US" sz="1400" dirty="0">
                <a:solidFill>
                  <a:prstClr val="black"/>
                </a:solidFill>
                <a:latin typeface="ＭＳ ゴシック" panose="020B0609070205080204" pitchFamily="49" charset="-128"/>
                <a:ea typeface="ＭＳ ゴシック" panose="020B0609070205080204" pitchFamily="49" charset="-128"/>
              </a:rPr>
              <a:t>決定後（継続サービス利用支援・継続障害児支援利用援助）</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27063" indent="-279400" fontAlgn="base">
              <a:spcBef>
                <a:spcPts val="300"/>
              </a:spcBef>
              <a:spcAft>
                <a:spcPct val="0"/>
              </a:spcAft>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利用者本人等の心身の状況、置かれている環境、援助の方針や解決すべき課題、目標や達成時期等並びに厚生</a:t>
            </a:r>
            <a:r>
              <a:rPr lang="ja-JP" altLang="en-US" sz="1400" dirty="0">
                <a:solidFill>
                  <a:prstClr val="black"/>
                </a:solidFill>
                <a:latin typeface="ＭＳ ゴシック" panose="020B0609070205080204" pitchFamily="49" charset="-128"/>
                <a:ea typeface="ＭＳ ゴシック" panose="020B0609070205080204" pitchFamily="49" charset="-128"/>
              </a:rPr>
              <a:t>労働省令で定める</a:t>
            </a:r>
            <a:r>
              <a:rPr lang="ja-JP" altLang="en-US" sz="1400" dirty="0" smtClean="0">
                <a:solidFill>
                  <a:prstClr val="black"/>
                </a:solidFill>
                <a:latin typeface="ＭＳ ゴシック" panose="020B0609070205080204" pitchFamily="49" charset="-128"/>
                <a:ea typeface="ＭＳ ゴシック" panose="020B0609070205080204" pitchFamily="49" charset="-128"/>
              </a:rPr>
              <a:t>期間を勘案して市町村が決定した期間毎に</a:t>
            </a:r>
            <a:r>
              <a:rPr lang="ja-JP" altLang="en-US" sz="1400" dirty="0">
                <a:solidFill>
                  <a:prstClr val="black"/>
                </a:solidFill>
                <a:latin typeface="ＭＳ ゴシック" panose="020B0609070205080204" pitchFamily="49" charset="-128"/>
                <a:ea typeface="ＭＳ ゴシック" panose="020B0609070205080204" pitchFamily="49" charset="-128"/>
              </a:rPr>
              <a:t>、サービス等の利用状況の検証を行い計画の見直しを行う（モニタリング）</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27063" indent="-279400" fontAlgn="base">
              <a:spcBef>
                <a:spcPts val="300"/>
              </a:spcBef>
              <a:spcAft>
                <a:spcPct val="0"/>
              </a:spcAft>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サービス事</a:t>
            </a:r>
            <a:r>
              <a:rPr lang="ja-JP" altLang="en-US" sz="1400" dirty="0">
                <a:solidFill>
                  <a:prstClr val="black"/>
                </a:solidFill>
                <a:latin typeface="ＭＳ ゴシック" panose="020B0609070205080204" pitchFamily="49" charset="-128"/>
                <a:ea typeface="ＭＳ ゴシック" panose="020B0609070205080204" pitchFamily="49" charset="-128"/>
              </a:rPr>
              <a:t>業者等との連絡調整、支給決定又は支給決定の変更に係る申請の勧奨。</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pPr marL="444500" indent="-444500" fontAlgn="base">
              <a:spcBef>
                <a:spcPts val="600"/>
              </a:spcBef>
              <a:spcAft>
                <a:spcPct val="0"/>
              </a:spcAft>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444500" indent="-444500" fontAlgn="base">
              <a:spcBef>
                <a:spcPts val="600"/>
              </a:spcBef>
              <a:spcAft>
                <a:spcPct val="0"/>
              </a:spcAft>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pPr>
              <a:defRPr/>
            </a:pPr>
            <a:fld id="{ACB748A7-5FAB-4F13-8F2A-20487A5D7F1A}" type="slidenum">
              <a:rPr lang="en-US" altLang="ja-JP" smtClean="0"/>
              <a:pPr>
                <a:defRPr/>
              </a:pPr>
              <a:t>20</a:t>
            </a:fld>
            <a:endParaRPr lang="en-US" altLang="ja-JP" dirty="0"/>
          </a:p>
        </p:txBody>
      </p:sp>
      <p:sp>
        <p:nvSpPr>
          <p:cNvPr id="6" name="タイトル 1"/>
          <p:cNvSpPr txBox="1">
            <a:spLocks/>
          </p:cNvSpPr>
          <p:nvPr/>
        </p:nvSpPr>
        <p:spPr bwMode="auto">
          <a:xfrm>
            <a:off x="200472" y="44624"/>
            <a:ext cx="9577064" cy="418057"/>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a:lstStyle>
          <a:p>
            <a:pPr marL="0" indent="0" algn="ctr">
              <a:buNone/>
            </a:pPr>
            <a:r>
              <a:rPr lang="ja-JP" altLang="en-US" sz="2000" b="1" kern="0" dirty="0" smtClean="0"/>
              <a:t>指定計画相談支援事業及び指定障害児相談支援事業の対象者等について</a:t>
            </a:r>
            <a:endParaRPr lang="ja-JP" altLang="en-US" sz="2000" b="1" kern="0" dirty="0"/>
          </a:p>
        </p:txBody>
      </p:sp>
    </p:spTree>
    <p:extLst>
      <p:ext uri="{BB962C8B-B14F-4D97-AF65-F5344CB8AC3E}">
        <p14:creationId xmlns:p14="http://schemas.microsoft.com/office/powerpoint/2010/main" val="763701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4" name="Text Box 25"/>
          <p:cNvSpPr txBox="1">
            <a:spLocks noChangeArrowheads="1"/>
          </p:cNvSpPr>
          <p:nvPr/>
        </p:nvSpPr>
        <p:spPr bwMode="auto">
          <a:xfrm>
            <a:off x="200051" y="145649"/>
            <a:ext cx="9550283" cy="6456241"/>
          </a:xfrm>
          <a:prstGeom prst="rect">
            <a:avLst/>
          </a:prstGeom>
          <a:ln w="6350">
            <a:headEnd/>
            <a:tailEnd/>
          </a:ln>
        </p:spPr>
        <p:style>
          <a:lnRef idx="2">
            <a:schemeClr val="dk1"/>
          </a:lnRef>
          <a:fillRef idx="1">
            <a:schemeClr val="lt1"/>
          </a:fillRef>
          <a:effectRef idx="0">
            <a:schemeClr val="dk1"/>
          </a:effectRef>
          <a:fontRef idx="minor">
            <a:schemeClr val="dk1"/>
          </a:fontRef>
        </p:style>
        <p:txBody>
          <a:bodyPr wrap="square" lIns="84444" tIns="42221" rIns="84444" bIns="42221">
            <a:spAutoFit/>
          </a:bodyPr>
          <a:lstStyle/>
          <a:p>
            <a:pPr defTabSz="844434"/>
            <a:r>
              <a:rPr lang="ja-JP" altLang="en-US" sz="1600" u="sng" dirty="0" smtClean="0">
                <a:solidFill>
                  <a:prstClr val="black"/>
                </a:solidFill>
              </a:rPr>
              <a:t>３．継続</a:t>
            </a:r>
            <a:r>
              <a:rPr lang="ja-JP" altLang="en-US" sz="1600" u="sng" dirty="0">
                <a:solidFill>
                  <a:prstClr val="black"/>
                </a:solidFill>
              </a:rPr>
              <a:t>サービス利用支援・継続障害児支援利用援助</a:t>
            </a:r>
            <a:r>
              <a:rPr lang="ja-JP" altLang="ja-JP" sz="1600" u="sng" dirty="0">
                <a:solidFill>
                  <a:prstClr val="black"/>
                </a:solidFill>
              </a:rPr>
              <a:t>のモニタリング</a:t>
            </a:r>
            <a:r>
              <a:rPr lang="ja-JP" altLang="ja-JP" sz="1600" u="sng" dirty="0" smtClean="0">
                <a:solidFill>
                  <a:prstClr val="black"/>
                </a:solidFill>
              </a:rPr>
              <a:t>期間</a:t>
            </a:r>
            <a:endParaRPr lang="en-US" altLang="ja-JP" sz="1600" u="sng" dirty="0" smtClean="0">
              <a:solidFill>
                <a:prstClr val="black"/>
              </a:solidFill>
            </a:endParaRPr>
          </a:p>
          <a:p>
            <a:pPr defTabSz="844434"/>
            <a:r>
              <a:rPr lang="ja-JP" altLang="en-US" sz="1050" dirty="0" smtClean="0">
                <a:solidFill>
                  <a:prstClr val="black"/>
                </a:solidFill>
              </a:rPr>
              <a:t>平成一八年・二・二八厚労令一九　障害者の日常生活及び社会生活を総合的に支援するための法律施行規則（以下規則）　第六条の一六</a:t>
            </a:r>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b="1"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ja-JP" altLang="en-US" sz="1600" dirty="0">
              <a:solidFill>
                <a:srgbClr val="FF0000"/>
              </a:solidFill>
            </a:endParaRPr>
          </a:p>
        </p:txBody>
      </p:sp>
      <p:sp>
        <p:nvSpPr>
          <p:cNvPr id="41986" name="Text Box 24"/>
          <p:cNvSpPr txBox="1">
            <a:spLocks noChangeArrowheads="1"/>
          </p:cNvSpPr>
          <p:nvPr/>
        </p:nvSpPr>
        <p:spPr bwMode="auto">
          <a:xfrm>
            <a:off x="488504" y="764704"/>
            <a:ext cx="9359369" cy="823930"/>
          </a:xfrm>
          <a:prstGeom prst="rect">
            <a:avLst/>
          </a:prstGeom>
          <a:noFill/>
          <a:ln w="9525">
            <a:noFill/>
            <a:miter lim="800000"/>
            <a:headEnd/>
            <a:tailEnd/>
          </a:ln>
        </p:spPr>
        <p:txBody>
          <a:bodyPr wrap="square" lIns="84444" tIns="42221" rIns="84444" bIns="42221">
            <a:spAutoFit/>
          </a:bodyPr>
          <a:lstStyle/>
          <a:p>
            <a:pPr marL="164195" indent="-164195" defTabSz="844434"/>
            <a:r>
              <a:rPr lang="ja-JP" altLang="en-US" sz="1200" dirty="0"/>
              <a:t>　・　</a:t>
            </a:r>
            <a:r>
              <a:rPr lang="ja-JP" altLang="ja-JP" sz="1200" dirty="0">
                <a:ea typeface="ＭＳ ゴシック" pitchFamily="49" charset="-128"/>
                <a:cs typeface="Times New Roman" pitchFamily="18" charset="0"/>
              </a:rPr>
              <a:t>対象者の状況に応じて柔軟に設定すべきものであることから、市町村が対象者の状況等を勘案して個別に定める仕組みとする。</a:t>
            </a:r>
            <a:endParaRPr lang="ja-JP" altLang="en-US" sz="1200" dirty="0"/>
          </a:p>
          <a:p>
            <a:pPr marL="164195" indent="-164195" defTabSz="844434"/>
            <a:r>
              <a:rPr lang="ja-JP" altLang="en-US" sz="1200" dirty="0" smtClean="0"/>
              <a:t>　・</a:t>
            </a:r>
            <a:r>
              <a:rPr lang="ja-JP" altLang="en-US" sz="1200" dirty="0"/>
              <a:t>　一定の目安として</a:t>
            </a:r>
            <a:r>
              <a:rPr lang="ja-JP" altLang="ja-JP" sz="1200" dirty="0"/>
              <a:t>、国において対象者ごとの標準期間を示す</a:t>
            </a:r>
            <a:r>
              <a:rPr lang="ja-JP" altLang="ja-JP" sz="1200" dirty="0" smtClean="0"/>
              <a:t>。</a:t>
            </a:r>
            <a:endParaRPr lang="en-US" altLang="ja-JP" sz="1200" dirty="0" smtClean="0"/>
          </a:p>
          <a:p>
            <a:pPr marL="164195" indent="-164195" defTabSz="844434"/>
            <a:r>
              <a:rPr lang="ja-JP" altLang="en-US" sz="1200" dirty="0" smtClean="0"/>
              <a:t>　・　平成</a:t>
            </a:r>
            <a:r>
              <a:rPr lang="en-US" altLang="ja-JP" sz="1200" dirty="0"/>
              <a:t>30</a:t>
            </a:r>
            <a:r>
              <a:rPr lang="ja-JP" altLang="en-US" sz="1200" dirty="0" smtClean="0"/>
              <a:t>年４月よりケアマネジメント充実の必要性の観点から、一部モニタリング標準期間を改定する。</a:t>
            </a:r>
            <a:endParaRPr lang="en-US" altLang="ja-JP" sz="1200" dirty="0" smtClean="0"/>
          </a:p>
          <a:p>
            <a:pPr marL="164195" indent="-164195" defTabSz="844434"/>
            <a:r>
              <a:rPr lang="ja-JP" altLang="en-US" sz="1200" dirty="0" smtClean="0"/>
              <a:t>　・　特定相談支援事業所等の体制整備の観点から、モニタリング標準期間の改定は経過措置として段階的に適用する。</a:t>
            </a:r>
            <a:endParaRPr lang="ja-JP" altLang="en-US" sz="1200" dirty="0"/>
          </a:p>
        </p:txBody>
      </p:sp>
      <p:sp>
        <p:nvSpPr>
          <p:cNvPr id="24" name="角丸四角形 23"/>
          <p:cNvSpPr/>
          <p:nvPr/>
        </p:nvSpPr>
        <p:spPr>
          <a:xfrm>
            <a:off x="397097" y="548358"/>
            <a:ext cx="2179639" cy="360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444" tIns="42221" rIns="84444" bIns="42221" anchor="ctr"/>
          <a:lstStyle/>
          <a:p>
            <a:pPr defTabSz="844434">
              <a:defRPr/>
            </a:pPr>
            <a:r>
              <a:rPr lang="ja-JP" altLang="en-US" sz="1300" dirty="0" smtClean="0">
                <a:solidFill>
                  <a:prstClr val="black"/>
                </a:solidFill>
              </a:rPr>
              <a:t>１）</a:t>
            </a:r>
            <a:r>
              <a:rPr lang="ja-JP" altLang="en-US" sz="1300" dirty="0">
                <a:solidFill>
                  <a:prstClr val="black"/>
                </a:solidFill>
              </a:rPr>
              <a:t>　基本的な考え方</a:t>
            </a:r>
          </a:p>
        </p:txBody>
      </p:sp>
      <p:sp>
        <p:nvSpPr>
          <p:cNvPr id="19" name="正方形/長方形 4"/>
          <p:cNvSpPr>
            <a:spLocks noChangeArrowheads="1"/>
          </p:cNvSpPr>
          <p:nvPr/>
        </p:nvSpPr>
        <p:spPr bwMode="auto">
          <a:xfrm>
            <a:off x="392493" y="2780928"/>
            <a:ext cx="9097011" cy="3829881"/>
          </a:xfrm>
          <a:prstGeom prst="rect">
            <a:avLst/>
          </a:prstGeom>
          <a:noFill/>
          <a:ln w="9525">
            <a:noFill/>
            <a:miter lim="800000"/>
            <a:headEnd/>
            <a:tailEnd/>
          </a:ln>
        </p:spPr>
        <p:txBody>
          <a:bodyPr wrap="square" lIns="84444" tIns="42221" rIns="84444" bIns="42221">
            <a:spAutoFit/>
          </a:bodyPr>
          <a:lstStyle/>
          <a:p>
            <a:pPr defTabSz="844434">
              <a:lnSpc>
                <a:spcPts val="1200"/>
              </a:lnSpc>
            </a:pPr>
            <a:r>
              <a:rPr lang="ja-JP" altLang="en-US" sz="1200" dirty="0"/>
              <a:t>（１）</a:t>
            </a:r>
            <a:r>
              <a:rPr lang="ja-JP" altLang="ja-JP" sz="1200" dirty="0"/>
              <a:t>　新規又は</a:t>
            </a:r>
            <a:r>
              <a:rPr lang="ja-JP" altLang="en-US" sz="1200" dirty="0"/>
              <a:t>変更</a:t>
            </a:r>
            <a:r>
              <a:rPr lang="ja-JP" altLang="ja-JP" sz="1200" dirty="0"/>
              <a:t>により</a:t>
            </a:r>
            <a:r>
              <a:rPr lang="ja-JP" altLang="en-US" sz="1200" dirty="0"/>
              <a:t>サービスの種類、</a:t>
            </a:r>
            <a:r>
              <a:rPr lang="ja-JP" altLang="ja-JP" sz="1200" dirty="0"/>
              <a:t>内容</a:t>
            </a:r>
            <a:r>
              <a:rPr lang="ja-JP" altLang="en-US" sz="1200" dirty="0"/>
              <a:t>、量</a:t>
            </a:r>
            <a:r>
              <a:rPr lang="ja-JP" altLang="ja-JP" sz="1200" dirty="0"/>
              <a:t>に著しく変更があった</a:t>
            </a:r>
            <a:r>
              <a:rPr lang="ja-JP" altLang="ja-JP" sz="1200" dirty="0" smtClean="0"/>
              <a:t>者</a:t>
            </a:r>
            <a:r>
              <a:rPr lang="ja-JP" altLang="en-US" sz="1200" dirty="0"/>
              <a:t>　　　　　　　　</a:t>
            </a:r>
            <a:endParaRPr lang="en-US" altLang="ja-JP" sz="1200" dirty="0"/>
          </a:p>
          <a:p>
            <a:pPr defTabSz="844434">
              <a:lnSpc>
                <a:spcPts val="1200"/>
              </a:lnSpc>
              <a:defRPr/>
            </a:pPr>
            <a:endParaRPr lang="en-US" altLang="ja-JP" sz="1200" dirty="0" smtClean="0"/>
          </a:p>
          <a:p>
            <a:pPr defTabSz="844434">
              <a:lnSpc>
                <a:spcPts val="1200"/>
              </a:lnSpc>
              <a:defRPr/>
            </a:pPr>
            <a:r>
              <a:rPr lang="ja-JP" altLang="en-US" sz="1200" dirty="0" smtClean="0"/>
              <a:t>（２）</a:t>
            </a:r>
            <a:r>
              <a:rPr lang="ja-JP" altLang="ja-JP" sz="1200" dirty="0"/>
              <a:t>　在宅の障害福祉サービス利用者</a:t>
            </a:r>
            <a:r>
              <a:rPr lang="ja-JP" altLang="en-US" sz="1200" dirty="0"/>
              <a:t>（障害児通所支援を含む）</a:t>
            </a:r>
            <a:r>
              <a:rPr lang="ja-JP" altLang="ja-JP" sz="1200" dirty="0"/>
              <a:t>又は地域定着支援利用者</a:t>
            </a:r>
            <a:r>
              <a:rPr lang="ja-JP" altLang="en-US" sz="1200" dirty="0"/>
              <a:t>　</a:t>
            </a:r>
            <a:r>
              <a:rPr lang="en-US" altLang="ja-JP" sz="1200" dirty="0"/>
              <a:t>※</a:t>
            </a:r>
            <a:r>
              <a:rPr lang="ja-JP" altLang="ja-JP" sz="1200" dirty="0"/>
              <a:t>①を除く</a:t>
            </a:r>
          </a:p>
          <a:p>
            <a:pPr defTabSz="844434">
              <a:lnSpc>
                <a:spcPts val="1200"/>
              </a:lnSpc>
              <a:spcBef>
                <a:spcPts val="832"/>
              </a:spcBef>
              <a:defRPr/>
            </a:pPr>
            <a:r>
              <a:rPr lang="en-US" altLang="ja-JP" sz="1200" dirty="0"/>
              <a:t>    </a:t>
            </a:r>
            <a:r>
              <a:rPr lang="ja-JP" altLang="en-US" sz="1200" dirty="0"/>
              <a:t>　</a:t>
            </a:r>
            <a:r>
              <a:rPr lang="ja-JP" altLang="en-US" sz="1200" dirty="0" smtClean="0"/>
              <a:t>①</a:t>
            </a:r>
            <a:r>
              <a:rPr lang="ja-JP" altLang="ja-JP" sz="1200" dirty="0"/>
              <a:t>　以下の</a:t>
            </a:r>
            <a:r>
              <a:rPr lang="ja-JP" altLang="ja-JP" sz="1200" dirty="0" smtClean="0"/>
              <a:t>者</a:t>
            </a:r>
            <a:r>
              <a:rPr lang="ja-JP" altLang="en-US" sz="1200" dirty="0"/>
              <a:t>　　　　　　　　　　　　　　　</a:t>
            </a:r>
            <a:r>
              <a:rPr lang="ja-JP" altLang="ja-JP" sz="1200" dirty="0"/>
              <a:t>　　</a:t>
            </a:r>
            <a:r>
              <a:rPr lang="ja-JP" altLang="en-US" sz="1200" dirty="0"/>
              <a:t>　　　　　　　　　　　　　　　　　　　　　　　　　　　</a:t>
            </a:r>
            <a:r>
              <a:rPr lang="ja-JP" altLang="ja-JP" sz="1200" dirty="0"/>
              <a:t>　　　　　</a:t>
            </a:r>
            <a:r>
              <a:rPr lang="ja-JP" altLang="en-US" sz="1200" dirty="0"/>
              <a:t>　　　　　　　　　　　　　　　　</a:t>
            </a:r>
            <a:r>
              <a:rPr lang="ja-JP" altLang="ja-JP" sz="1200" dirty="0"/>
              <a:t>　</a:t>
            </a:r>
            <a:r>
              <a:rPr lang="en-US" altLang="ja-JP" sz="1200" dirty="0"/>
              <a:t>  </a:t>
            </a:r>
            <a:r>
              <a:rPr lang="ja-JP" altLang="en-US" sz="1200" dirty="0"/>
              <a:t>　　　　</a:t>
            </a:r>
            <a:r>
              <a:rPr lang="ja-JP" altLang="ja-JP" sz="1200" dirty="0"/>
              <a:t>　</a:t>
            </a:r>
          </a:p>
          <a:p>
            <a:pPr marL="328391" indent="-77701" defTabSz="844434">
              <a:lnSpc>
                <a:spcPts val="1200"/>
              </a:lnSpc>
              <a:spcBef>
                <a:spcPts val="554"/>
              </a:spcBef>
              <a:defRPr/>
            </a:pPr>
            <a:r>
              <a:rPr lang="ja-JP" altLang="en-US" sz="1200" dirty="0"/>
              <a:t> イ</a:t>
            </a:r>
            <a:r>
              <a:rPr lang="ja-JP" altLang="ja-JP" sz="1200" dirty="0"/>
              <a:t>　障害者支援施設からの退所等に伴い、一定期間、集中的に支援を行うことが必要である者</a:t>
            </a:r>
          </a:p>
          <a:p>
            <a:pPr marL="328391" indent="-77701" defTabSz="844434">
              <a:lnSpc>
                <a:spcPts val="1200"/>
              </a:lnSpc>
              <a:spcBef>
                <a:spcPts val="554"/>
              </a:spcBef>
              <a:defRPr/>
            </a:pPr>
            <a:r>
              <a:rPr lang="ja-JP" altLang="en-US" sz="1200" dirty="0"/>
              <a:t> ロ</a:t>
            </a:r>
            <a:r>
              <a:rPr lang="ja-JP" altLang="ja-JP" sz="1200" dirty="0"/>
              <a:t>　単身の世帯に属するため又はその同居している家族等の障害、疾病等のため、自ら指定障害福祉サービス事業者等との連絡調整を行うことが困難である者　　　　　　　</a:t>
            </a:r>
          </a:p>
          <a:p>
            <a:pPr marL="328391" indent="-77701" defTabSz="844434">
              <a:lnSpc>
                <a:spcPts val="1200"/>
              </a:lnSpc>
              <a:spcBef>
                <a:spcPts val="554"/>
              </a:spcBef>
              <a:defRPr/>
            </a:pPr>
            <a:r>
              <a:rPr lang="ja-JP" altLang="en-US" sz="1200" dirty="0" smtClean="0"/>
              <a:t> ハ</a:t>
            </a:r>
            <a:r>
              <a:rPr lang="ja-JP" altLang="ja-JP" sz="1200" dirty="0"/>
              <a:t>　常時介護を要する障害者等であって、意思疎通を図ることに著しい支障があるもののうち、四肢の麻痺及び寝たきりの状態</a:t>
            </a:r>
            <a:r>
              <a:rPr lang="ja-JP" altLang="ja-JP" sz="1200" dirty="0" smtClean="0"/>
              <a:t>にある</a:t>
            </a:r>
            <a:r>
              <a:rPr lang="ja-JP" altLang="ja-JP" sz="1200" dirty="0"/>
              <a:t>もの並びに知的障害又は精神障害により行動上著しい困難を有する者（重度障害者等包括支援の支給決定を受けていない者に限る。）</a:t>
            </a:r>
            <a:endParaRPr lang="en-US" altLang="ja-JP" sz="1200" dirty="0"/>
          </a:p>
          <a:p>
            <a:pPr defTabSz="844434">
              <a:lnSpc>
                <a:spcPts val="1200"/>
              </a:lnSpc>
              <a:spcBef>
                <a:spcPts val="832"/>
              </a:spcBef>
              <a:defRPr/>
            </a:pPr>
            <a:r>
              <a:rPr lang="ja-JP" altLang="en-US" sz="1200" dirty="0"/>
              <a:t>　　</a:t>
            </a:r>
            <a:r>
              <a:rPr lang="ja-JP" altLang="en-US" sz="1200" dirty="0" smtClean="0"/>
              <a:t> ②</a:t>
            </a:r>
            <a:r>
              <a:rPr lang="ja-JP" altLang="ja-JP" sz="1200" dirty="0"/>
              <a:t>　</a:t>
            </a:r>
            <a:r>
              <a:rPr lang="ja-JP" altLang="en-US" sz="1200" dirty="0"/>
              <a:t>以下</a:t>
            </a:r>
            <a:r>
              <a:rPr lang="ja-JP" altLang="en-US" sz="1200" dirty="0" smtClean="0"/>
              <a:t>の者</a:t>
            </a:r>
            <a:r>
              <a:rPr lang="ja-JP" altLang="en-US" sz="1200" dirty="0"/>
              <a:t>　　　　　　　　　　　　　　　　　　　　　　　　　　　　　　　　　　　　　　　　　　　　　</a:t>
            </a:r>
            <a:endParaRPr lang="en-US" altLang="ja-JP" sz="1200" dirty="0"/>
          </a:p>
          <a:p>
            <a:pPr marL="355600" indent="-355600" defTabSz="844434">
              <a:lnSpc>
                <a:spcPts val="1400"/>
              </a:lnSpc>
              <a:spcBef>
                <a:spcPts val="832"/>
              </a:spcBef>
              <a:defRPr/>
            </a:pPr>
            <a:r>
              <a:rPr lang="ja-JP" altLang="en-US" sz="1200" dirty="0"/>
              <a:t>　　　・　居宅</a:t>
            </a:r>
            <a:r>
              <a:rPr lang="ja-JP" altLang="en-US" sz="1200" dirty="0" smtClean="0"/>
              <a:t>介護、</a:t>
            </a:r>
            <a:r>
              <a:rPr lang="ja-JP" altLang="en-US" sz="1200" dirty="0"/>
              <a:t>行動援護</a:t>
            </a:r>
            <a:r>
              <a:rPr lang="ja-JP" altLang="en-US" sz="1200" dirty="0" smtClean="0"/>
              <a:t>、同行援護、重度</a:t>
            </a:r>
            <a:r>
              <a:rPr lang="ja-JP" altLang="en-US" sz="1200" dirty="0"/>
              <a:t>訪問</a:t>
            </a:r>
            <a:r>
              <a:rPr lang="ja-JP" altLang="en-US" sz="1200" dirty="0" smtClean="0"/>
              <a:t>介護、短期入所</a:t>
            </a:r>
            <a:r>
              <a:rPr lang="ja-JP" altLang="en-US" sz="1200" dirty="0"/>
              <a:t>、</a:t>
            </a:r>
            <a:r>
              <a:rPr lang="ja-JP" altLang="en-US" sz="1200" dirty="0" smtClean="0"/>
              <a:t>就労移行支援、自立訓練、就労定着支援、自立生活援助、日中サービス支援型共同生活援助を利用する者</a:t>
            </a:r>
            <a:endParaRPr lang="en-US" altLang="ja-JP" sz="1200" dirty="0" smtClean="0"/>
          </a:p>
          <a:p>
            <a:pPr defTabSz="844434">
              <a:lnSpc>
                <a:spcPts val="1400"/>
              </a:lnSpc>
              <a:spcBef>
                <a:spcPts val="832"/>
              </a:spcBef>
              <a:defRPr/>
            </a:pPr>
            <a:r>
              <a:rPr lang="ja-JP" altLang="en-US" sz="1200" dirty="0" smtClean="0"/>
              <a:t>　　　・　介護保険サービスを利用していない</a:t>
            </a:r>
            <a:r>
              <a:rPr lang="en-US" altLang="ja-JP" sz="1200" dirty="0" smtClean="0"/>
              <a:t>65</a:t>
            </a:r>
            <a:r>
              <a:rPr lang="ja-JP" altLang="en-US" sz="1200" dirty="0"/>
              <a:t>歳以上の</a:t>
            </a:r>
            <a:r>
              <a:rPr lang="ja-JP" altLang="en-US" sz="1200" dirty="0" smtClean="0"/>
              <a:t>者</a:t>
            </a:r>
            <a:endParaRPr lang="en-US" altLang="ja-JP" sz="1200" dirty="0" smtClean="0"/>
          </a:p>
          <a:p>
            <a:pPr defTabSz="844434">
              <a:lnSpc>
                <a:spcPts val="1200"/>
              </a:lnSpc>
              <a:spcBef>
                <a:spcPts val="832"/>
              </a:spcBef>
              <a:defRPr/>
            </a:pPr>
            <a:r>
              <a:rPr lang="ja-JP" altLang="en-US" sz="1200" dirty="0"/>
              <a:t>　</a:t>
            </a:r>
            <a:r>
              <a:rPr lang="ja-JP" altLang="en-US" sz="1200" dirty="0" smtClean="0"/>
              <a:t>　 ③　①、②以外の者</a:t>
            </a:r>
            <a:endParaRPr lang="en-US" altLang="ja-JP" sz="1200" dirty="0" smtClean="0"/>
          </a:p>
          <a:p>
            <a:pPr defTabSz="844434">
              <a:lnSpc>
                <a:spcPts val="1200"/>
              </a:lnSpc>
              <a:spcBef>
                <a:spcPts val="832"/>
              </a:spcBef>
              <a:defRPr/>
            </a:pPr>
            <a:endParaRPr lang="en-US" altLang="ja-JP" sz="1200" dirty="0" smtClean="0"/>
          </a:p>
          <a:p>
            <a:pPr defTabSz="844434">
              <a:lnSpc>
                <a:spcPts val="1200"/>
              </a:lnSpc>
              <a:spcBef>
                <a:spcPts val="832"/>
              </a:spcBef>
              <a:defRPr/>
            </a:pPr>
            <a:r>
              <a:rPr lang="ja-JP" altLang="en-US" sz="1200" dirty="0" smtClean="0"/>
              <a:t>（</a:t>
            </a:r>
            <a:r>
              <a:rPr lang="ja-JP" altLang="en-US" sz="1200" dirty="0"/>
              <a:t>３）</a:t>
            </a:r>
            <a:r>
              <a:rPr lang="ja-JP" altLang="ja-JP" sz="1200" dirty="0" smtClean="0"/>
              <a:t>　障害者支援施設</a:t>
            </a:r>
            <a:r>
              <a:rPr lang="ja-JP" altLang="en-US" sz="1200" dirty="0" smtClean="0"/>
              <a:t>、のぞみ</a:t>
            </a:r>
            <a:r>
              <a:rPr lang="ja-JP" altLang="en-US" sz="1200" dirty="0"/>
              <a:t>の園、療養介護入所者、</a:t>
            </a:r>
            <a:r>
              <a:rPr lang="ja-JP" altLang="ja-JP" sz="1200" dirty="0"/>
              <a:t>重度障害者等包括</a:t>
            </a:r>
            <a:r>
              <a:rPr lang="ja-JP" altLang="ja-JP" sz="1200" dirty="0" smtClean="0"/>
              <a:t>支援</a:t>
            </a:r>
            <a:endParaRPr lang="en-US" altLang="ja-JP" sz="1200" dirty="0"/>
          </a:p>
          <a:p>
            <a:pPr defTabSz="844434">
              <a:lnSpc>
                <a:spcPts val="1200"/>
              </a:lnSpc>
              <a:spcBef>
                <a:spcPts val="832"/>
              </a:spcBef>
              <a:defRPr/>
            </a:pPr>
            <a:r>
              <a:rPr lang="ja-JP" altLang="en-US" sz="1200" dirty="0" smtClean="0"/>
              <a:t>（４）</a:t>
            </a:r>
            <a:r>
              <a:rPr lang="ja-JP" altLang="ja-JP" sz="1200" dirty="0" smtClean="0"/>
              <a:t>地域</a:t>
            </a:r>
            <a:r>
              <a:rPr lang="ja-JP" altLang="ja-JP" sz="1200" dirty="0"/>
              <a:t>移行</a:t>
            </a:r>
            <a:r>
              <a:rPr lang="ja-JP" altLang="ja-JP" sz="1200" dirty="0" smtClean="0"/>
              <a:t>支援</a:t>
            </a:r>
            <a:r>
              <a:rPr lang="ja-JP" altLang="en-US" sz="1200" dirty="0" smtClean="0"/>
              <a:t>、地域</a:t>
            </a:r>
            <a:r>
              <a:rPr lang="ja-JP" altLang="en-US" sz="1200" dirty="0"/>
              <a:t>定着</a:t>
            </a:r>
            <a:r>
              <a:rPr lang="ja-JP" altLang="en-US" sz="1200" dirty="0" smtClean="0"/>
              <a:t>支援を利用する者</a:t>
            </a:r>
            <a:r>
              <a:rPr lang="ja-JP" altLang="en-US" sz="1200" dirty="0"/>
              <a:t>　　</a:t>
            </a:r>
            <a:r>
              <a:rPr lang="ja-JP" altLang="en-US" sz="1200" dirty="0" smtClean="0"/>
              <a:t> </a:t>
            </a:r>
            <a:r>
              <a:rPr lang="ja-JP" altLang="en-US" sz="1200" dirty="0"/>
              <a:t>　　　　　　　　　　　</a:t>
            </a:r>
            <a:r>
              <a:rPr lang="ja-JP" altLang="ja-JP" sz="1200" dirty="0"/>
              <a:t>　 　　 　</a:t>
            </a:r>
            <a:r>
              <a:rPr lang="ja-JP" altLang="en-US" sz="1200" dirty="0"/>
              <a:t>　　</a:t>
            </a:r>
            <a:r>
              <a:rPr lang="en-US" altLang="ja-JP" sz="1200" dirty="0"/>
              <a:t> </a:t>
            </a:r>
            <a:r>
              <a:rPr lang="ja-JP" altLang="en-US" sz="1200" dirty="0"/>
              <a:t>　　　　　　　　　　　　　　　　　　　　　　　　</a:t>
            </a:r>
            <a:endParaRPr lang="ja-JP" altLang="ja-JP" sz="1200" dirty="0"/>
          </a:p>
        </p:txBody>
      </p:sp>
      <p:sp>
        <p:nvSpPr>
          <p:cNvPr id="20" name="Text Box 24"/>
          <p:cNvSpPr txBox="1">
            <a:spLocks noChangeArrowheads="1"/>
          </p:cNvSpPr>
          <p:nvPr/>
        </p:nvSpPr>
        <p:spPr bwMode="auto">
          <a:xfrm>
            <a:off x="632520" y="2038297"/>
            <a:ext cx="9117814" cy="454599"/>
          </a:xfrm>
          <a:prstGeom prst="rect">
            <a:avLst/>
          </a:prstGeom>
          <a:noFill/>
          <a:ln w="9525">
            <a:noFill/>
            <a:miter lim="800000"/>
            <a:headEnd/>
            <a:tailEnd/>
          </a:ln>
        </p:spPr>
        <p:txBody>
          <a:bodyPr wrap="square" lIns="84444" tIns="42221" rIns="84444" bIns="42221">
            <a:spAutoFit/>
          </a:bodyPr>
          <a:lstStyle/>
          <a:p>
            <a:pPr defTabSz="844434"/>
            <a:r>
              <a:rPr lang="ja-JP" altLang="en-US" sz="1200" dirty="0">
                <a:solidFill>
                  <a:srgbClr val="000000"/>
                </a:solidFill>
              </a:rPr>
              <a:t>　 市町村が、特定相談支援事業者・障害児相談支援事業者（計画作成担当）の提案を踏まえて</a:t>
            </a:r>
            <a:r>
              <a:rPr lang="ja-JP" altLang="en-US" sz="1200" dirty="0" smtClean="0">
                <a:solidFill>
                  <a:srgbClr val="000000"/>
                </a:solidFill>
              </a:rPr>
              <a:t>、</a:t>
            </a:r>
            <a:r>
              <a:rPr lang="ja-JP" altLang="en-US" sz="1200" u="sng" dirty="0">
                <a:solidFill>
                  <a:prstClr val="black"/>
                </a:solidFill>
                <a:latin typeface="ＭＳ ゴシック" panose="020B0609070205080204" pitchFamily="49" charset="-128"/>
                <a:ea typeface="ＭＳ ゴシック" panose="020B0609070205080204" pitchFamily="49" charset="-128"/>
              </a:rPr>
              <a:t>利用者本人等の心身の状況、置かれている環境、援助の方針や解決すべき課題、目標や達成時期</a:t>
            </a:r>
            <a:r>
              <a:rPr lang="ja-JP" altLang="en-US" sz="1200" u="sng" dirty="0" smtClean="0">
                <a:solidFill>
                  <a:prstClr val="black"/>
                </a:solidFill>
                <a:latin typeface="ＭＳ ゴシック" panose="020B0609070205080204" pitchFamily="49" charset="-128"/>
                <a:ea typeface="ＭＳ ゴシック" panose="020B0609070205080204" pitchFamily="49" charset="-128"/>
              </a:rPr>
              <a:t>等</a:t>
            </a:r>
            <a:r>
              <a:rPr lang="ja-JP" altLang="en-US" sz="1200" dirty="0" smtClean="0">
                <a:solidFill>
                  <a:prstClr val="black"/>
                </a:solidFill>
                <a:latin typeface="ＭＳ ゴシック" panose="020B0609070205080204" pitchFamily="49" charset="-128"/>
                <a:ea typeface="ＭＳ ゴシック" panose="020B0609070205080204" pitchFamily="49" charset="-128"/>
              </a:rPr>
              <a:t>並びに</a:t>
            </a:r>
            <a:r>
              <a:rPr lang="ja-JP" altLang="ja-JP" sz="1200" dirty="0" smtClean="0">
                <a:solidFill>
                  <a:prstClr val="black"/>
                </a:solidFill>
              </a:rPr>
              <a:t>以下の</a:t>
            </a:r>
            <a:r>
              <a:rPr lang="ja-JP" altLang="en-US" sz="1200" dirty="0" smtClean="0">
                <a:solidFill>
                  <a:prstClr val="black"/>
                </a:solidFill>
              </a:rPr>
              <a:t>省令で定める</a:t>
            </a:r>
            <a:r>
              <a:rPr lang="ja-JP" altLang="ja-JP" sz="1200" dirty="0" smtClean="0">
                <a:solidFill>
                  <a:prstClr val="black"/>
                </a:solidFill>
              </a:rPr>
              <a:t>期間</a:t>
            </a:r>
            <a:r>
              <a:rPr lang="ja-JP" altLang="ja-JP" sz="1200" dirty="0">
                <a:solidFill>
                  <a:prstClr val="black"/>
                </a:solidFill>
              </a:rPr>
              <a:t>を勘案して</a:t>
            </a:r>
            <a:r>
              <a:rPr lang="ja-JP" altLang="en-US" sz="1200" dirty="0">
                <a:solidFill>
                  <a:prstClr val="black"/>
                </a:solidFill>
              </a:rPr>
              <a:t>市町村が必要と認める期間とする</a:t>
            </a:r>
            <a:r>
              <a:rPr lang="ja-JP" altLang="ja-JP" sz="1200" dirty="0">
                <a:solidFill>
                  <a:prstClr val="black"/>
                </a:solidFill>
              </a:rPr>
              <a:t>。</a:t>
            </a:r>
            <a:endParaRPr lang="ja-JP" altLang="en-US" sz="1200" dirty="0">
              <a:solidFill>
                <a:srgbClr val="000000"/>
              </a:solidFill>
            </a:endParaRPr>
          </a:p>
        </p:txBody>
      </p:sp>
      <p:sp>
        <p:nvSpPr>
          <p:cNvPr id="23" name="正方形/長方形 24"/>
          <p:cNvSpPr>
            <a:spLocks noChangeArrowheads="1"/>
          </p:cNvSpPr>
          <p:nvPr/>
        </p:nvSpPr>
        <p:spPr bwMode="auto">
          <a:xfrm>
            <a:off x="128909" y="2319425"/>
            <a:ext cx="9660628" cy="4349935"/>
          </a:xfrm>
          <a:prstGeom prst="rect">
            <a:avLst/>
          </a:prstGeom>
          <a:noFill/>
          <a:ln w="6350">
            <a:noFill/>
            <a:round/>
            <a:headEnd/>
            <a:tailEnd/>
          </a:ln>
          <a:effectLst>
            <a:outerShdw blurRad="50800" dist="38100" dir="2700000" algn="tl" rotWithShape="0">
              <a:prstClr val="black">
                <a:alpha val="40000"/>
              </a:prstClr>
            </a:outerShdw>
          </a:effectLst>
        </p:spPr>
        <p:txBody>
          <a:bodyPr wrap="none" lIns="84444" tIns="42221" rIns="84444" bIns="42221" anchor="ctr"/>
          <a:lstStyle/>
          <a:p>
            <a:pPr algn="ctr" defTabSz="844434">
              <a:lnSpc>
                <a:spcPct val="150000"/>
              </a:lnSpc>
            </a:pPr>
            <a:endParaRPr lang="ja-JP" altLang="en-US" sz="800" b="1" dirty="0">
              <a:solidFill>
                <a:prstClr val="black"/>
              </a:solidFill>
            </a:endParaRPr>
          </a:p>
        </p:txBody>
      </p:sp>
      <p:sp>
        <p:nvSpPr>
          <p:cNvPr id="25" name="角丸四角形 24"/>
          <p:cNvSpPr/>
          <p:nvPr/>
        </p:nvSpPr>
        <p:spPr>
          <a:xfrm>
            <a:off x="392493" y="1750265"/>
            <a:ext cx="4992555" cy="3481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444" tIns="42221" rIns="84444" bIns="42221" anchor="ctr"/>
          <a:lstStyle/>
          <a:p>
            <a:pPr defTabSz="844434">
              <a:defRPr/>
            </a:pPr>
            <a:r>
              <a:rPr lang="ja-JP" altLang="en-US" sz="1200" dirty="0" smtClean="0">
                <a:solidFill>
                  <a:prstClr val="black"/>
                </a:solidFill>
                <a:latin typeface="+mj-ea"/>
                <a:ea typeface="+mj-ea"/>
              </a:rPr>
              <a:t>２）　モニタリング</a:t>
            </a:r>
            <a:r>
              <a:rPr lang="ja-JP" altLang="en-US" sz="1200" dirty="0">
                <a:solidFill>
                  <a:prstClr val="black"/>
                </a:solidFill>
                <a:latin typeface="+mj-ea"/>
                <a:ea typeface="+mj-ea"/>
              </a:rPr>
              <a:t>期間の設定（省令</a:t>
            </a:r>
            <a:r>
              <a:rPr lang="ja-JP" altLang="en-US" sz="1200" dirty="0" smtClean="0">
                <a:solidFill>
                  <a:prstClr val="black"/>
                </a:solidFill>
                <a:latin typeface="+mj-ea"/>
                <a:ea typeface="+mj-ea"/>
              </a:rPr>
              <a:t>事項：</a:t>
            </a:r>
            <a:r>
              <a:rPr lang="ja-JP" altLang="en-US" sz="1200" dirty="0">
                <a:solidFill>
                  <a:prstClr val="black"/>
                </a:solidFill>
                <a:latin typeface="+mj-ea"/>
                <a:ea typeface="+mj-ea"/>
              </a:rPr>
              <a:t>則第６条の</a:t>
            </a:r>
            <a:r>
              <a:rPr lang="en-US" altLang="ja-JP" sz="1200" dirty="0">
                <a:solidFill>
                  <a:prstClr val="black"/>
                </a:solidFill>
                <a:latin typeface="+mj-ea"/>
                <a:ea typeface="+mj-ea"/>
              </a:rPr>
              <a:t>16 </a:t>
            </a:r>
            <a:r>
              <a:rPr lang="ja-JP" altLang="en-US" sz="1200" dirty="0" smtClean="0">
                <a:solidFill>
                  <a:prstClr val="black"/>
                </a:solidFill>
                <a:latin typeface="+mj-ea"/>
                <a:ea typeface="+mj-ea"/>
              </a:rPr>
              <a:t>）</a:t>
            </a:r>
            <a:r>
              <a:rPr lang="ja-JP" altLang="en-US" sz="1200" dirty="0">
                <a:solidFill>
                  <a:prstClr val="black"/>
                </a:solidFill>
                <a:latin typeface="+mj-ea"/>
                <a:ea typeface="+mj-ea"/>
              </a:rPr>
              <a:t>　　</a:t>
            </a:r>
            <a:endParaRPr lang="ja-JP" altLang="en-US" sz="1200" dirty="0">
              <a:solidFill>
                <a:srgbClr val="FF0000"/>
              </a:solidFill>
              <a:latin typeface="+mj-ea"/>
              <a:ea typeface="+mj-ea"/>
            </a:endParaRPr>
          </a:p>
        </p:txBody>
      </p:sp>
      <p:sp>
        <p:nvSpPr>
          <p:cNvPr id="31" name="正方形/長方形 8"/>
          <p:cNvSpPr>
            <a:spLocks noChangeArrowheads="1"/>
          </p:cNvSpPr>
          <p:nvPr/>
        </p:nvSpPr>
        <p:spPr bwMode="auto">
          <a:xfrm>
            <a:off x="7462104" y="2780928"/>
            <a:ext cx="1872206" cy="21288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solidFill>
                  <a:prstClr val="black"/>
                </a:solidFill>
              </a:rPr>
              <a:t>利用開始から</a:t>
            </a:r>
            <a:r>
              <a:rPr lang="ja-JP" altLang="ja-JP" sz="1050" dirty="0">
                <a:solidFill>
                  <a:prstClr val="black"/>
                </a:solidFill>
              </a:rPr>
              <a:t>３ヶ月</a:t>
            </a:r>
            <a:r>
              <a:rPr lang="ja-JP" altLang="en-US" sz="1050" dirty="0">
                <a:solidFill>
                  <a:prstClr val="black"/>
                </a:solidFill>
              </a:rPr>
              <a:t>間、</a:t>
            </a:r>
            <a:r>
              <a:rPr lang="ja-JP" altLang="ja-JP" sz="1050" dirty="0">
                <a:solidFill>
                  <a:prstClr val="black"/>
                </a:solidFill>
              </a:rPr>
              <a:t>毎月</a:t>
            </a:r>
            <a:endParaRPr lang="ja-JP" altLang="en-US" sz="1050" b="1" dirty="0">
              <a:solidFill>
                <a:prstClr val="black"/>
              </a:solidFill>
            </a:endParaRPr>
          </a:p>
        </p:txBody>
      </p:sp>
      <p:sp>
        <p:nvSpPr>
          <p:cNvPr id="32" name="正方形/長方形 31"/>
          <p:cNvSpPr>
            <a:spLocks noChangeArrowheads="1"/>
          </p:cNvSpPr>
          <p:nvPr/>
        </p:nvSpPr>
        <p:spPr bwMode="auto">
          <a:xfrm>
            <a:off x="8039073" y="5589240"/>
            <a:ext cx="1306415" cy="19838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t>６</a:t>
            </a:r>
            <a:r>
              <a:rPr lang="ja-JP" altLang="ja-JP" sz="1050" dirty="0"/>
              <a:t>ヶ月ごとに</a:t>
            </a:r>
            <a:r>
              <a:rPr lang="ja-JP" altLang="ja-JP" sz="1050" dirty="0" smtClean="0"/>
              <a:t>１回</a:t>
            </a:r>
            <a:endParaRPr lang="ja-JP" altLang="en-US" sz="1050" b="1" dirty="0"/>
          </a:p>
        </p:txBody>
      </p:sp>
      <p:sp>
        <p:nvSpPr>
          <p:cNvPr id="33" name="正方形/長方形 8"/>
          <p:cNvSpPr>
            <a:spLocks noChangeArrowheads="1"/>
          </p:cNvSpPr>
          <p:nvPr/>
        </p:nvSpPr>
        <p:spPr bwMode="auto">
          <a:xfrm>
            <a:off x="8008165" y="4581128"/>
            <a:ext cx="1326145" cy="216024"/>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t>３</a:t>
            </a:r>
            <a:r>
              <a:rPr lang="ja-JP" altLang="ja-JP" sz="1050" dirty="0"/>
              <a:t>ヶ月ごとに</a:t>
            </a:r>
            <a:r>
              <a:rPr lang="ja-JP" altLang="ja-JP" sz="1050" dirty="0" smtClean="0"/>
              <a:t>１回</a:t>
            </a:r>
            <a:endParaRPr lang="ja-JP" altLang="en-US" sz="1050" b="1" dirty="0"/>
          </a:p>
        </p:txBody>
      </p:sp>
      <p:sp>
        <p:nvSpPr>
          <p:cNvPr id="34" name="正方形/長方形 28"/>
          <p:cNvSpPr>
            <a:spLocks noChangeArrowheads="1"/>
          </p:cNvSpPr>
          <p:nvPr/>
        </p:nvSpPr>
        <p:spPr bwMode="auto">
          <a:xfrm>
            <a:off x="8651550" y="3100930"/>
            <a:ext cx="648494" cy="18091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solidFill>
                  <a:prstClr val="black"/>
                </a:solidFill>
              </a:rPr>
              <a:t>毎月</a:t>
            </a:r>
            <a:endParaRPr lang="ja-JP" altLang="en-US" sz="1050" b="1" dirty="0">
              <a:solidFill>
                <a:prstClr val="black"/>
              </a:solidFill>
            </a:endParaRPr>
          </a:p>
        </p:txBody>
      </p:sp>
      <p:cxnSp>
        <p:nvCxnSpPr>
          <p:cNvPr id="35" name="直線矢印コネクタ 34"/>
          <p:cNvCxnSpPr/>
          <p:nvPr/>
        </p:nvCxnSpPr>
        <p:spPr>
          <a:xfrm>
            <a:off x="5385048" y="2887369"/>
            <a:ext cx="20770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直線矢印コネクタ 35"/>
          <p:cNvCxnSpPr/>
          <p:nvPr/>
        </p:nvCxnSpPr>
        <p:spPr>
          <a:xfrm>
            <a:off x="7248230" y="3172938"/>
            <a:ext cx="14033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a:off x="1640631" y="4681572"/>
            <a:ext cx="636753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直線矢印コネクタ 37"/>
          <p:cNvCxnSpPr/>
          <p:nvPr/>
        </p:nvCxnSpPr>
        <p:spPr>
          <a:xfrm>
            <a:off x="2072680" y="5688431"/>
            <a:ext cx="59501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正方形/長方形 38"/>
          <p:cNvSpPr>
            <a:spLocks noChangeArrowheads="1"/>
          </p:cNvSpPr>
          <p:nvPr/>
        </p:nvSpPr>
        <p:spPr bwMode="auto">
          <a:xfrm>
            <a:off x="8072905" y="6326961"/>
            <a:ext cx="1299148" cy="19838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t>６</a:t>
            </a:r>
            <a:r>
              <a:rPr lang="ja-JP" altLang="ja-JP" sz="1050" dirty="0"/>
              <a:t>ヶ月ごとに</a:t>
            </a:r>
            <a:r>
              <a:rPr lang="ja-JP" altLang="ja-JP" sz="1050" dirty="0" smtClean="0"/>
              <a:t>１回</a:t>
            </a:r>
            <a:endParaRPr lang="ja-JP" altLang="en-US" sz="1050" b="1" dirty="0"/>
          </a:p>
        </p:txBody>
      </p:sp>
      <p:cxnSp>
        <p:nvCxnSpPr>
          <p:cNvPr id="40" name="直線矢印コネクタ 39"/>
          <p:cNvCxnSpPr/>
          <p:nvPr/>
        </p:nvCxnSpPr>
        <p:spPr>
          <a:xfrm>
            <a:off x="3728864" y="6425408"/>
            <a:ext cx="432774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200472" y="2492896"/>
            <a:ext cx="2880319" cy="292388"/>
          </a:xfrm>
          <a:prstGeom prst="rect">
            <a:avLst/>
          </a:prstGeom>
          <a:noFill/>
        </p:spPr>
        <p:txBody>
          <a:bodyPr wrap="square" rtlCol="0">
            <a:spAutoFit/>
          </a:bodyPr>
          <a:lstStyle/>
          <a:p>
            <a:r>
              <a:rPr kumimoji="1" lang="ja-JP" altLang="en-US" sz="1300" dirty="0" smtClean="0"/>
              <a:t>＜省令で定める期間＞</a:t>
            </a:r>
            <a:endParaRPr kumimoji="1" lang="ja-JP" altLang="en-US" sz="1300" dirty="0"/>
          </a:p>
        </p:txBody>
      </p:sp>
      <p:sp>
        <p:nvSpPr>
          <p:cNvPr id="26" name="正方形/長方形 25"/>
          <p:cNvSpPr>
            <a:spLocks noChangeArrowheads="1"/>
          </p:cNvSpPr>
          <p:nvPr/>
        </p:nvSpPr>
        <p:spPr bwMode="auto">
          <a:xfrm>
            <a:off x="8047457" y="6038929"/>
            <a:ext cx="1306415" cy="19838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t>６</a:t>
            </a:r>
            <a:r>
              <a:rPr lang="ja-JP" altLang="ja-JP" sz="1050" dirty="0"/>
              <a:t>ヶ月ごとに</a:t>
            </a:r>
            <a:r>
              <a:rPr lang="ja-JP" altLang="ja-JP" sz="1050" dirty="0" smtClean="0"/>
              <a:t>１回</a:t>
            </a:r>
            <a:endParaRPr lang="ja-JP" altLang="en-US" sz="1050" b="1" dirty="0"/>
          </a:p>
        </p:txBody>
      </p:sp>
      <p:cxnSp>
        <p:nvCxnSpPr>
          <p:cNvPr id="27" name="直線矢印コネクタ 26"/>
          <p:cNvCxnSpPr/>
          <p:nvPr/>
        </p:nvCxnSpPr>
        <p:spPr>
          <a:xfrm>
            <a:off x="5817096" y="6138120"/>
            <a:ext cx="221406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158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正方形/長方形 4"/>
          <p:cNvSpPr>
            <a:spLocks noChangeArrowheads="1"/>
          </p:cNvSpPr>
          <p:nvPr/>
        </p:nvSpPr>
        <p:spPr bwMode="auto">
          <a:xfrm>
            <a:off x="200473" y="404664"/>
            <a:ext cx="9433047" cy="5168710"/>
          </a:xfrm>
          <a:prstGeom prst="rect">
            <a:avLst/>
          </a:prstGeom>
          <a:noFill/>
          <a:ln w="9525">
            <a:noFill/>
            <a:miter lim="800000"/>
            <a:headEnd/>
            <a:tailEnd/>
          </a:ln>
        </p:spPr>
        <p:txBody>
          <a:bodyPr wrap="square" lIns="84444" tIns="42221" rIns="84444" bIns="42221">
            <a:spAutoFit/>
          </a:bodyPr>
          <a:lstStyle/>
          <a:p>
            <a:pPr defTabSz="844434">
              <a:spcBef>
                <a:spcPts val="832"/>
              </a:spcBef>
              <a:defRPr/>
            </a:pPr>
            <a:r>
              <a:rPr lang="en-US" altLang="ja-JP" sz="1200" dirty="0" smtClean="0">
                <a:solidFill>
                  <a:prstClr val="black"/>
                </a:solidFill>
              </a:rPr>
              <a:t>※</a:t>
            </a:r>
            <a:r>
              <a:rPr lang="ja-JP" altLang="en-US" sz="1200" dirty="0" smtClean="0">
                <a:solidFill>
                  <a:prstClr val="black"/>
                </a:solidFill>
              </a:rPr>
              <a:t>上記区分は市町村がモニタリング期間を設定するための標準であり、例えば次のような利用者については、標準よりもさらに短い期間（６ヶ月→４ヶ月、３ヶ月→２ヶ月）で設定することが望ましい。</a:t>
            </a:r>
            <a:endParaRPr lang="en-US" altLang="ja-JP" sz="1200" dirty="0" smtClean="0">
              <a:solidFill>
                <a:prstClr val="black"/>
              </a:solidFill>
            </a:endParaRPr>
          </a:p>
          <a:p>
            <a:pPr defTabSz="844434">
              <a:spcBef>
                <a:spcPts val="832"/>
              </a:spcBef>
              <a:defRPr/>
            </a:pPr>
            <a:r>
              <a:rPr lang="ja-JP" altLang="en-US" sz="1200" dirty="0" smtClean="0">
                <a:solidFill>
                  <a:prstClr val="black"/>
                </a:solidFill>
              </a:rPr>
              <a:t>＜計画相談支援＞</a:t>
            </a:r>
            <a:endParaRPr lang="en-US" altLang="ja-JP" sz="1200" dirty="0" smtClean="0">
              <a:solidFill>
                <a:prstClr val="black"/>
              </a:solidFill>
            </a:endParaRPr>
          </a:p>
          <a:p>
            <a:pPr marL="177800" defTabSz="844434">
              <a:spcBef>
                <a:spcPts val="832"/>
              </a:spcBef>
              <a:defRPr/>
            </a:pPr>
            <a:r>
              <a:rPr lang="ja-JP" altLang="en-US" sz="1200" u="sng" dirty="0" smtClean="0">
                <a:solidFill>
                  <a:prstClr val="black"/>
                </a:solidFill>
              </a:rPr>
              <a:t>・生活習慣等を改善するために集中的な支援の提供後、引き続き一定の支援が必要である者</a:t>
            </a:r>
            <a:endParaRPr lang="en-US" altLang="ja-JP" sz="1200" u="sng" dirty="0" smtClean="0">
              <a:solidFill>
                <a:prstClr val="black"/>
              </a:solidFill>
            </a:endParaRPr>
          </a:p>
          <a:p>
            <a:pPr marL="177800" defTabSz="844434">
              <a:spcBef>
                <a:spcPts val="832"/>
              </a:spcBef>
              <a:defRPr/>
            </a:pPr>
            <a:r>
              <a:rPr lang="ja-JP" altLang="en-US" sz="1200" u="sng" dirty="0" smtClean="0">
                <a:solidFill>
                  <a:prstClr val="black"/>
                </a:solidFill>
              </a:rPr>
              <a:t>・利用する指定障害福祉サービス事業者の頻繁な変更やおそれのある者  </a:t>
            </a:r>
            <a:r>
              <a:rPr lang="ja-JP" altLang="en-US" sz="1200" dirty="0" smtClean="0">
                <a:solidFill>
                  <a:prstClr val="black"/>
                </a:solidFill>
              </a:rPr>
              <a:t>       </a:t>
            </a:r>
            <a:endParaRPr lang="en-US" altLang="ja-JP" sz="1200" dirty="0">
              <a:solidFill>
                <a:prstClr val="black"/>
              </a:solidFill>
            </a:endParaRPr>
          </a:p>
          <a:p>
            <a:pPr marL="177800" indent="-177800" defTabSz="844434">
              <a:spcBef>
                <a:spcPts val="832"/>
              </a:spcBef>
              <a:defRPr/>
            </a:pPr>
            <a:r>
              <a:rPr lang="ja-JP" altLang="en-US" sz="1200" dirty="0" smtClean="0">
                <a:solidFill>
                  <a:prstClr val="black"/>
                </a:solidFill>
              </a:rPr>
              <a:t>＜障害児相談支援＞</a:t>
            </a:r>
            <a:endParaRPr lang="en-US" altLang="ja-JP" sz="1200" dirty="0" smtClean="0">
              <a:solidFill>
                <a:prstClr val="black"/>
              </a:solidFill>
            </a:endParaRPr>
          </a:p>
          <a:p>
            <a:pPr marL="177800" defTabSz="844434">
              <a:spcBef>
                <a:spcPts val="832"/>
              </a:spcBef>
              <a:defRPr/>
            </a:pPr>
            <a:r>
              <a:rPr lang="ja-JP" altLang="en-US" sz="1200" u="sng" dirty="0" smtClean="0">
                <a:solidFill>
                  <a:prstClr val="black"/>
                </a:solidFill>
              </a:rPr>
              <a:t>・学齢期の長期休暇等により、心身の状態が変化するおそれのある者</a:t>
            </a:r>
            <a:endParaRPr lang="en-US" altLang="ja-JP" sz="1200" u="sng" dirty="0" smtClean="0">
              <a:solidFill>
                <a:prstClr val="black"/>
              </a:solidFill>
            </a:endParaRPr>
          </a:p>
          <a:p>
            <a:pPr marL="177800" defTabSz="844434">
              <a:spcBef>
                <a:spcPts val="832"/>
              </a:spcBef>
              <a:defRPr/>
            </a:pPr>
            <a:r>
              <a:rPr lang="ja-JP" altLang="en-US" sz="1200" u="sng" dirty="0" smtClean="0">
                <a:solidFill>
                  <a:prstClr val="black"/>
                </a:solidFill>
              </a:rPr>
              <a:t>・就学前の児童の状態や支援方法に関して、不安の軽減・解消を図る必要のある保護者</a:t>
            </a:r>
            <a:endParaRPr lang="en-US" altLang="ja-JP" sz="1200" u="sng" dirty="0" smtClean="0">
              <a:solidFill>
                <a:prstClr val="black"/>
              </a:solidFill>
            </a:endParaRPr>
          </a:p>
          <a:p>
            <a:pPr marL="177800" defTabSz="844434">
              <a:spcBef>
                <a:spcPts val="832"/>
              </a:spcBef>
              <a:defRPr/>
            </a:pPr>
            <a:endParaRPr lang="en-US" altLang="ja-JP" sz="1200" u="sng" dirty="0">
              <a:solidFill>
                <a:prstClr val="black"/>
              </a:solidFill>
            </a:endParaRPr>
          </a:p>
          <a:p>
            <a:pPr marL="177800" defTabSz="844434">
              <a:spcBef>
                <a:spcPts val="832"/>
              </a:spcBef>
              <a:defRPr/>
            </a:pPr>
            <a:endParaRPr lang="en-US" altLang="ja-JP" sz="1200" u="sng" dirty="0" smtClean="0">
              <a:solidFill>
                <a:prstClr val="black"/>
              </a:solidFill>
            </a:endParaRPr>
          </a:p>
          <a:p>
            <a:pPr marL="355600" indent="-177800">
              <a:defRPr/>
            </a:pPr>
            <a:r>
              <a:rPr lang="ja-JP" altLang="ja-JP" sz="1200" dirty="0">
                <a:solidFill>
                  <a:prstClr val="black"/>
                </a:solidFill>
              </a:rPr>
              <a:t>○　障害者等の心身の状況</a:t>
            </a:r>
          </a:p>
          <a:p>
            <a:pPr marL="355600" indent="-177800">
              <a:spcBef>
                <a:spcPts val="600"/>
              </a:spcBef>
              <a:defRPr/>
            </a:pPr>
            <a:r>
              <a:rPr lang="ja-JP" altLang="ja-JP" sz="1200" dirty="0">
                <a:solidFill>
                  <a:prstClr val="black"/>
                </a:solidFill>
              </a:rPr>
              <a:t>○　障害者等の置かれている環境</a:t>
            </a:r>
          </a:p>
          <a:p>
            <a:pPr marL="444500" indent="-177800">
              <a:defRPr/>
            </a:pPr>
            <a:r>
              <a:rPr lang="ja-JP" altLang="ja-JP" sz="1200" dirty="0">
                <a:solidFill>
                  <a:prstClr val="black"/>
                </a:solidFill>
              </a:rPr>
              <a:t>・</a:t>
            </a:r>
            <a:r>
              <a:rPr lang="en-US" altLang="ja-JP" sz="1200" dirty="0">
                <a:solidFill>
                  <a:prstClr val="black"/>
                </a:solidFill>
              </a:rPr>
              <a:t>  </a:t>
            </a:r>
            <a:r>
              <a:rPr lang="ja-JP" altLang="ja-JP" sz="1200" dirty="0">
                <a:solidFill>
                  <a:prstClr val="black"/>
                </a:solidFill>
              </a:rPr>
              <a:t>家族状況</a:t>
            </a:r>
          </a:p>
          <a:p>
            <a:pPr marL="444500" indent="-177800">
              <a:defRPr/>
            </a:pPr>
            <a:r>
              <a:rPr lang="ja-JP" altLang="ja-JP" sz="1200" dirty="0">
                <a:solidFill>
                  <a:prstClr val="black"/>
                </a:solidFill>
              </a:rPr>
              <a:t>・</a:t>
            </a:r>
            <a:r>
              <a:rPr lang="en-US" altLang="ja-JP" sz="1200" dirty="0">
                <a:solidFill>
                  <a:prstClr val="black"/>
                </a:solidFill>
              </a:rPr>
              <a:t>  </a:t>
            </a:r>
            <a:r>
              <a:rPr lang="ja-JP" altLang="ja-JP" sz="1200" dirty="0">
                <a:solidFill>
                  <a:prstClr val="black"/>
                </a:solidFill>
              </a:rPr>
              <a:t>障害者等の介護を行う者の状況</a:t>
            </a:r>
          </a:p>
          <a:p>
            <a:pPr marL="444500" indent="-177800">
              <a:defRPr/>
            </a:pPr>
            <a:r>
              <a:rPr lang="ja-JP" altLang="ja-JP" sz="1200" dirty="0">
                <a:solidFill>
                  <a:prstClr val="black"/>
                </a:solidFill>
              </a:rPr>
              <a:t>・</a:t>
            </a:r>
            <a:r>
              <a:rPr lang="en-US" altLang="ja-JP" sz="1200" dirty="0">
                <a:solidFill>
                  <a:prstClr val="black"/>
                </a:solidFill>
              </a:rPr>
              <a:t>  </a:t>
            </a:r>
            <a:r>
              <a:rPr lang="ja-JP" altLang="ja-JP" sz="1200" dirty="0">
                <a:solidFill>
                  <a:prstClr val="black"/>
                </a:solidFill>
              </a:rPr>
              <a:t>生活状況（日中活動の状況（就労・通所施設等）、地域移行等による住環境や生活環境の変化、家族の入院、死亡又は出生等による</a:t>
            </a:r>
            <a:r>
              <a:rPr lang="ja-JP" altLang="ja-JP" sz="1200" dirty="0" smtClean="0">
                <a:solidFill>
                  <a:prstClr val="black"/>
                </a:solidFill>
              </a:rPr>
              <a:t>家庭環境</a:t>
            </a:r>
            <a:r>
              <a:rPr lang="ja-JP" altLang="ja-JP" sz="1200" dirty="0">
                <a:solidFill>
                  <a:prstClr val="black"/>
                </a:solidFill>
              </a:rPr>
              <a:t>の変化、ライフステージ（乳幼児期から学齢期への移行、学齢期から就労への移行等）の変化</a:t>
            </a:r>
          </a:p>
          <a:p>
            <a:pPr marL="355600" indent="-177800">
              <a:spcBef>
                <a:spcPts val="600"/>
              </a:spcBef>
              <a:defRPr/>
            </a:pPr>
            <a:r>
              <a:rPr lang="ja-JP" altLang="ja-JP" sz="1200" dirty="0">
                <a:solidFill>
                  <a:prstClr val="black"/>
                </a:solidFill>
              </a:rPr>
              <a:t>○　総合的な援助の方針</a:t>
            </a:r>
            <a:r>
              <a:rPr lang="ja-JP" altLang="en-US" sz="1200" dirty="0">
                <a:solidFill>
                  <a:prstClr val="black"/>
                </a:solidFill>
              </a:rPr>
              <a:t>（援助の全体目標）</a:t>
            </a:r>
            <a:endParaRPr lang="en-US" altLang="ja-JP" sz="1200" dirty="0">
              <a:solidFill>
                <a:prstClr val="black"/>
              </a:solidFill>
            </a:endParaRPr>
          </a:p>
          <a:p>
            <a:pPr marL="355600" indent="-177800">
              <a:spcBef>
                <a:spcPts val="600"/>
              </a:spcBef>
              <a:defRPr/>
            </a:pPr>
            <a:r>
              <a:rPr lang="ja-JP" altLang="en-US" sz="1200" dirty="0">
                <a:solidFill>
                  <a:prstClr val="black"/>
                </a:solidFill>
              </a:rPr>
              <a:t>○　生活全般の解決すべき課題</a:t>
            </a:r>
            <a:endParaRPr lang="ja-JP" altLang="ja-JP" sz="1200" dirty="0">
              <a:solidFill>
                <a:prstClr val="black"/>
              </a:solidFill>
            </a:endParaRPr>
          </a:p>
          <a:p>
            <a:pPr marL="355600" indent="-177800">
              <a:spcBef>
                <a:spcPts val="600"/>
              </a:spcBef>
              <a:defRPr/>
            </a:pPr>
            <a:r>
              <a:rPr lang="ja-JP" altLang="ja-JP" sz="1200" dirty="0">
                <a:solidFill>
                  <a:prstClr val="black"/>
                </a:solidFill>
              </a:rPr>
              <a:t>○　提供される各サービスの目標及び達成時期</a:t>
            </a:r>
            <a:endParaRPr lang="en-US" altLang="ja-JP" sz="1200" dirty="0">
              <a:solidFill>
                <a:prstClr val="black"/>
              </a:solidFill>
            </a:endParaRPr>
          </a:p>
          <a:p>
            <a:pPr marL="355600" indent="-177800">
              <a:spcBef>
                <a:spcPts val="600"/>
              </a:spcBef>
              <a:defRPr/>
            </a:pPr>
            <a:r>
              <a:rPr lang="ja-JP" altLang="ja-JP" sz="1200" dirty="0">
                <a:solidFill>
                  <a:prstClr val="black"/>
                </a:solidFill>
              </a:rPr>
              <a:t>○　提供されるサービスの種類、内容、量</a:t>
            </a:r>
            <a:r>
              <a:rPr lang="ja-JP" altLang="en-US" sz="1200" dirty="0">
                <a:solidFill>
                  <a:prstClr val="black"/>
                </a:solidFill>
              </a:rPr>
              <a:t>　</a:t>
            </a:r>
            <a:r>
              <a:rPr lang="ja-JP" altLang="en-US" sz="1200" dirty="0" smtClean="0">
                <a:solidFill>
                  <a:prstClr val="black"/>
                </a:solidFill>
              </a:rPr>
              <a:t>等</a:t>
            </a:r>
            <a:r>
              <a:rPr lang="ja-JP" altLang="en-US" sz="1200" u="sng" dirty="0" smtClean="0">
                <a:solidFill>
                  <a:prstClr val="black"/>
                </a:solidFill>
              </a:rPr>
              <a:t> </a:t>
            </a:r>
            <a:r>
              <a:rPr lang="ja-JP" altLang="en-US" sz="1200" dirty="0" smtClean="0">
                <a:solidFill>
                  <a:prstClr val="black"/>
                </a:solidFill>
              </a:rPr>
              <a:t>                   </a:t>
            </a:r>
            <a:r>
              <a:rPr lang="ja-JP" altLang="en-US" sz="1200" dirty="0">
                <a:solidFill>
                  <a:prstClr val="black"/>
                </a:solidFill>
              </a:rPr>
              <a:t>　　　　</a:t>
            </a:r>
            <a:r>
              <a:rPr lang="ja-JP" altLang="en-US" sz="1100" dirty="0">
                <a:solidFill>
                  <a:prstClr val="black"/>
                </a:solidFill>
              </a:rPr>
              <a:t>　　　　　　　 　　　　　　　　　　　　</a:t>
            </a:r>
            <a:r>
              <a:rPr lang="ja-JP" altLang="ja-JP" sz="1100" dirty="0">
                <a:solidFill>
                  <a:prstClr val="black"/>
                </a:solidFill>
              </a:rPr>
              <a:t>　 　　 　</a:t>
            </a:r>
            <a:r>
              <a:rPr lang="ja-JP" altLang="en-US" sz="1100" dirty="0">
                <a:solidFill>
                  <a:prstClr val="black"/>
                </a:solidFill>
              </a:rPr>
              <a:t>　　</a:t>
            </a:r>
            <a:r>
              <a:rPr lang="en-US" altLang="ja-JP" sz="1100" dirty="0">
                <a:solidFill>
                  <a:prstClr val="black"/>
                </a:solidFill>
              </a:rPr>
              <a:t> </a:t>
            </a:r>
            <a:r>
              <a:rPr lang="ja-JP" altLang="en-US" sz="1100" dirty="0">
                <a:solidFill>
                  <a:prstClr val="black"/>
                </a:solidFill>
              </a:rPr>
              <a:t>　　　　　　　　　　　　　　　　　　　　　　　　</a:t>
            </a:r>
            <a:endParaRPr lang="ja-JP" altLang="ja-JP" sz="1100" dirty="0">
              <a:solidFill>
                <a:prstClr val="black"/>
              </a:solidFill>
            </a:endParaRPr>
          </a:p>
        </p:txBody>
      </p:sp>
      <p:sp>
        <p:nvSpPr>
          <p:cNvPr id="41997" name="正方形/長方形 24"/>
          <p:cNvSpPr>
            <a:spLocks noChangeArrowheads="1"/>
          </p:cNvSpPr>
          <p:nvPr/>
        </p:nvSpPr>
        <p:spPr bwMode="auto">
          <a:xfrm>
            <a:off x="128909" y="332656"/>
            <a:ext cx="9576619" cy="5272076"/>
          </a:xfrm>
          <a:prstGeom prst="rect">
            <a:avLst/>
          </a:prstGeom>
          <a:noFill/>
          <a:ln w="6350">
            <a:solidFill>
              <a:schemeClr val="tx1"/>
            </a:solidFill>
            <a:round/>
            <a:headEnd/>
            <a:tailEnd/>
          </a:ln>
          <a:effectLst>
            <a:outerShdw blurRad="50800" dist="38100" dir="2700000" algn="tl" rotWithShape="0">
              <a:prstClr val="black">
                <a:alpha val="40000"/>
              </a:prstClr>
            </a:outerShdw>
          </a:effectLst>
        </p:spPr>
        <p:txBody>
          <a:bodyPr wrap="none" lIns="84444" tIns="42221" rIns="84444" bIns="42221" anchor="ctr"/>
          <a:lstStyle/>
          <a:p>
            <a:pPr algn="ctr" defTabSz="844434">
              <a:lnSpc>
                <a:spcPct val="150000"/>
              </a:lnSpc>
            </a:pPr>
            <a:endParaRPr lang="ja-JP" altLang="en-US" sz="800" b="1" dirty="0">
              <a:solidFill>
                <a:prstClr val="black"/>
              </a:solidFill>
            </a:endParaRPr>
          </a:p>
        </p:txBody>
      </p:sp>
      <p:sp>
        <p:nvSpPr>
          <p:cNvPr id="9" name="テキスト ボックス 8"/>
          <p:cNvSpPr txBox="1"/>
          <p:nvPr/>
        </p:nvSpPr>
        <p:spPr>
          <a:xfrm>
            <a:off x="130936" y="2708920"/>
            <a:ext cx="2949856" cy="292388"/>
          </a:xfrm>
          <a:prstGeom prst="rect">
            <a:avLst/>
          </a:prstGeom>
          <a:noFill/>
        </p:spPr>
        <p:txBody>
          <a:bodyPr wrap="square" rtlCol="0">
            <a:spAutoFit/>
          </a:bodyPr>
          <a:lstStyle/>
          <a:p>
            <a:r>
              <a:rPr kumimoji="1" lang="ja-JP" altLang="en-US" sz="1300" b="1" dirty="0" smtClean="0"/>
              <a:t>＜勘案事項＞</a:t>
            </a:r>
            <a:endParaRPr kumimoji="1" lang="ja-JP" altLang="en-US" sz="1300" b="1" dirty="0"/>
          </a:p>
        </p:txBody>
      </p:sp>
    </p:spTree>
    <p:extLst>
      <p:ext uri="{BB962C8B-B14F-4D97-AF65-F5344CB8AC3E}">
        <p14:creationId xmlns:p14="http://schemas.microsoft.com/office/powerpoint/2010/main" val="997947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正方形/長方形 22"/>
          <p:cNvSpPr>
            <a:spLocks noChangeArrowheads="1"/>
          </p:cNvSpPr>
          <p:nvPr/>
        </p:nvSpPr>
        <p:spPr bwMode="auto">
          <a:xfrm>
            <a:off x="129157" y="80912"/>
            <a:ext cx="9648379" cy="5508327"/>
          </a:xfrm>
          <a:prstGeom prst="rect">
            <a:avLst/>
          </a:prstGeom>
          <a:noFill/>
          <a:ln w="6350">
            <a:solidFill>
              <a:schemeClr val="tx1"/>
            </a:solidFill>
            <a:round/>
            <a:headEnd/>
            <a:tailEnd/>
          </a:ln>
        </p:spPr>
        <p:txBody>
          <a:bodyPr anchor="ctr"/>
          <a:lstStyle/>
          <a:p>
            <a:endParaRPr lang="ja-JP" altLang="ja-JP" sz="1400" dirty="0">
              <a:solidFill>
                <a:prstClr val="black"/>
              </a:solidFill>
              <a:latin typeface="+mj-ea"/>
              <a:ea typeface="+mj-ea"/>
            </a:endParaRPr>
          </a:p>
        </p:txBody>
      </p:sp>
      <p:sp>
        <p:nvSpPr>
          <p:cNvPr id="26" name="角丸四角形 25"/>
          <p:cNvSpPr/>
          <p:nvPr/>
        </p:nvSpPr>
        <p:spPr>
          <a:xfrm>
            <a:off x="216346" y="260648"/>
            <a:ext cx="4592638" cy="287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prstClr val="black"/>
                </a:solidFill>
              </a:rPr>
              <a:t>３）</a:t>
            </a:r>
            <a:r>
              <a:rPr lang="ja-JP" altLang="en-US" sz="1400" dirty="0">
                <a:solidFill>
                  <a:prstClr val="black"/>
                </a:solidFill>
              </a:rPr>
              <a:t>　モニタリング期間設定等の</a:t>
            </a:r>
            <a:r>
              <a:rPr lang="ja-JP" altLang="en-US" sz="1400" dirty="0" smtClean="0">
                <a:solidFill>
                  <a:prstClr val="black"/>
                </a:solidFill>
              </a:rPr>
              <a:t>手続</a:t>
            </a:r>
            <a:endParaRPr lang="ja-JP" altLang="en-US" sz="1400" dirty="0">
              <a:solidFill>
                <a:prstClr val="black"/>
              </a:solidFill>
            </a:endParaRPr>
          </a:p>
        </p:txBody>
      </p:sp>
      <p:sp>
        <p:nvSpPr>
          <p:cNvPr id="10" name="正方形/長方形 9"/>
          <p:cNvSpPr/>
          <p:nvPr/>
        </p:nvSpPr>
        <p:spPr>
          <a:xfrm>
            <a:off x="200472" y="547986"/>
            <a:ext cx="9505056" cy="3601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5600" indent="-266700">
              <a:buFont typeface="+mj-ea"/>
              <a:buAutoNum type="circleNumDbPlain"/>
              <a:defRPr/>
            </a:pPr>
            <a:r>
              <a:rPr lang="ja-JP" altLang="ja-JP" sz="1200" dirty="0" smtClean="0">
                <a:solidFill>
                  <a:prstClr val="black"/>
                </a:solidFill>
              </a:rPr>
              <a:t>特定</a:t>
            </a:r>
            <a:r>
              <a:rPr lang="ja-JP" altLang="ja-JP" sz="1200" dirty="0">
                <a:solidFill>
                  <a:prstClr val="black"/>
                </a:solidFill>
              </a:rPr>
              <a:t>相談支援事業者</a:t>
            </a:r>
            <a:r>
              <a:rPr lang="ja-JP" altLang="en-US" sz="1200" dirty="0">
                <a:solidFill>
                  <a:prstClr val="black"/>
                </a:solidFill>
              </a:rPr>
              <a:t>・</a:t>
            </a:r>
            <a:r>
              <a:rPr lang="ja-JP" altLang="ja-JP" sz="1200" dirty="0">
                <a:solidFill>
                  <a:prstClr val="black"/>
                </a:solidFill>
              </a:rPr>
              <a:t>障害児相談支援事業者</a:t>
            </a:r>
            <a:r>
              <a:rPr lang="ja-JP" altLang="en-US" sz="1200" dirty="0">
                <a:solidFill>
                  <a:prstClr val="black"/>
                </a:solidFill>
              </a:rPr>
              <a:t>（計画作成担当）</a:t>
            </a:r>
            <a:r>
              <a:rPr lang="ja-JP" altLang="ja-JP" sz="1200" dirty="0">
                <a:solidFill>
                  <a:prstClr val="black"/>
                </a:solidFill>
              </a:rPr>
              <a:t>が、国が定める標準期間、</a:t>
            </a:r>
            <a:r>
              <a:rPr lang="ja-JP" altLang="en-US" sz="1200" dirty="0">
                <a:solidFill>
                  <a:prstClr val="black"/>
                </a:solidFill>
              </a:rPr>
              <a:t>勘案</a:t>
            </a:r>
            <a:r>
              <a:rPr lang="ja-JP" altLang="ja-JP" sz="1200" dirty="0">
                <a:solidFill>
                  <a:prstClr val="black"/>
                </a:solidFill>
              </a:rPr>
              <a:t>事項を</a:t>
            </a:r>
            <a:r>
              <a:rPr lang="ja-JP" altLang="en-US" sz="1200" dirty="0">
                <a:solidFill>
                  <a:prstClr val="black"/>
                </a:solidFill>
              </a:rPr>
              <a:t>踏まえて</a:t>
            </a:r>
            <a:r>
              <a:rPr lang="ja-JP" altLang="ja-JP" sz="1200" dirty="0">
                <a:solidFill>
                  <a:prstClr val="black"/>
                </a:solidFill>
              </a:rPr>
              <a:t>、</a:t>
            </a:r>
            <a:r>
              <a:rPr lang="ja-JP" altLang="ja-JP" sz="1200" dirty="0" smtClean="0">
                <a:solidFill>
                  <a:prstClr val="black"/>
                </a:solidFill>
              </a:rPr>
              <a:t>サービス</a:t>
            </a:r>
            <a:r>
              <a:rPr lang="ja-JP" altLang="ja-JP" sz="1200" dirty="0">
                <a:solidFill>
                  <a:prstClr val="black"/>
                </a:solidFill>
              </a:rPr>
              <a:t>等利用計画案（障害児支援利用計画案</a:t>
            </a:r>
            <a:r>
              <a:rPr lang="ja-JP" altLang="en-US" sz="1200" dirty="0">
                <a:solidFill>
                  <a:prstClr val="black"/>
                </a:solidFill>
              </a:rPr>
              <a:t>を含む。以下同じ。</a:t>
            </a:r>
            <a:r>
              <a:rPr lang="ja-JP" altLang="ja-JP" sz="1200" dirty="0">
                <a:solidFill>
                  <a:prstClr val="black"/>
                </a:solidFill>
              </a:rPr>
              <a:t>）に「モニタリング期間（毎月</a:t>
            </a:r>
            <a:r>
              <a:rPr lang="ja-JP" altLang="ja-JP" sz="1200" dirty="0" smtClean="0">
                <a:solidFill>
                  <a:prstClr val="black"/>
                </a:solidFill>
              </a:rPr>
              <a:t>、</a:t>
            </a:r>
            <a:r>
              <a:rPr lang="ja-JP" altLang="en-US" sz="1200" dirty="0" smtClean="0">
                <a:solidFill>
                  <a:prstClr val="black"/>
                </a:solidFill>
              </a:rPr>
              <a:t>３</a:t>
            </a:r>
            <a:r>
              <a:rPr lang="ja-JP" altLang="ja-JP" sz="1200" dirty="0" smtClean="0">
                <a:solidFill>
                  <a:prstClr val="black"/>
                </a:solidFill>
              </a:rPr>
              <a:t>月</a:t>
            </a:r>
            <a:r>
              <a:rPr lang="ja-JP" altLang="ja-JP" sz="1200" dirty="0">
                <a:solidFill>
                  <a:prstClr val="black"/>
                </a:solidFill>
              </a:rPr>
              <a:t>ごと等）</a:t>
            </a:r>
            <a:r>
              <a:rPr lang="ja-JP" altLang="en-US" sz="1200" dirty="0">
                <a:solidFill>
                  <a:prstClr val="black"/>
                </a:solidFill>
              </a:rPr>
              <a:t>案</a:t>
            </a:r>
            <a:r>
              <a:rPr lang="ja-JP" altLang="ja-JP" sz="1200" dirty="0">
                <a:solidFill>
                  <a:prstClr val="black"/>
                </a:solidFill>
              </a:rPr>
              <a:t>」を記載。</a:t>
            </a:r>
          </a:p>
          <a:p>
            <a:pPr marL="355600" indent="-266700">
              <a:spcBef>
                <a:spcPts val="800"/>
              </a:spcBef>
              <a:buFont typeface="+mj-ea"/>
              <a:buAutoNum type="circleNumDbPlain"/>
              <a:defRPr/>
            </a:pPr>
            <a:r>
              <a:rPr lang="ja-JP" altLang="ja-JP" sz="1200" dirty="0" smtClean="0">
                <a:solidFill>
                  <a:prstClr val="black"/>
                </a:solidFill>
              </a:rPr>
              <a:t>利用者</a:t>
            </a:r>
            <a:r>
              <a:rPr lang="ja-JP" altLang="ja-JP" sz="1200" dirty="0">
                <a:solidFill>
                  <a:prstClr val="black"/>
                </a:solidFill>
              </a:rPr>
              <a:t>が、当該サービス等利用計画案を市町村に提出</a:t>
            </a:r>
            <a:r>
              <a:rPr lang="ja-JP" altLang="en-US" sz="1200" dirty="0">
                <a:solidFill>
                  <a:prstClr val="black"/>
                </a:solidFill>
              </a:rPr>
              <a:t>（併せて支給申請書、計画担当事業者の届出書を提出）</a:t>
            </a:r>
            <a:r>
              <a:rPr lang="ja-JP" altLang="ja-JP" sz="1200" dirty="0">
                <a:solidFill>
                  <a:prstClr val="black"/>
                </a:solidFill>
              </a:rPr>
              <a:t>。</a:t>
            </a:r>
          </a:p>
          <a:p>
            <a:pPr marL="355600" indent="-266700">
              <a:spcBef>
                <a:spcPts val="800"/>
              </a:spcBef>
              <a:buFont typeface="+mj-ea"/>
              <a:buAutoNum type="circleNumDbPlain"/>
              <a:defRPr/>
            </a:pPr>
            <a:r>
              <a:rPr lang="ja-JP" altLang="ja-JP" sz="1200" dirty="0" smtClean="0">
                <a:solidFill>
                  <a:prstClr val="black"/>
                </a:solidFill>
              </a:rPr>
              <a:t>市町村</a:t>
            </a:r>
            <a:r>
              <a:rPr lang="ja-JP" altLang="ja-JP" sz="1200" dirty="0">
                <a:solidFill>
                  <a:prstClr val="black"/>
                </a:solidFill>
              </a:rPr>
              <a:t>は、</a:t>
            </a:r>
            <a:r>
              <a:rPr lang="ja-JP" altLang="en-US" sz="1200" dirty="0">
                <a:solidFill>
                  <a:prstClr val="black"/>
                </a:solidFill>
              </a:rPr>
              <a:t>サービスの</a:t>
            </a:r>
            <a:r>
              <a:rPr lang="ja-JP" altLang="ja-JP" sz="1200" dirty="0">
                <a:solidFill>
                  <a:prstClr val="black"/>
                </a:solidFill>
              </a:rPr>
              <a:t>支給決定に併せ、</a:t>
            </a:r>
            <a:r>
              <a:rPr lang="ja-JP" altLang="en-US" sz="1200" dirty="0">
                <a:solidFill>
                  <a:prstClr val="black"/>
                </a:solidFill>
              </a:rPr>
              <a:t>計画相談支援給付費（障害児相談支援給付費を含む。以下同じ。）の支給を通知</a:t>
            </a:r>
            <a:r>
              <a:rPr lang="ja-JP" altLang="en-US" sz="1200" dirty="0" smtClean="0">
                <a:solidFill>
                  <a:prstClr val="black"/>
                </a:solidFill>
              </a:rPr>
              <a:t>。</a:t>
            </a:r>
            <a:endParaRPr lang="en-US" altLang="ja-JP" sz="1200" dirty="0" smtClean="0">
              <a:solidFill>
                <a:prstClr val="black"/>
              </a:solidFill>
            </a:endParaRPr>
          </a:p>
          <a:p>
            <a:pPr marL="355600" indent="-266700">
              <a:spcBef>
                <a:spcPts val="0"/>
              </a:spcBef>
              <a:buFont typeface="+mj-ea"/>
              <a:buAutoNum type="circleNumDbPlain"/>
              <a:defRPr/>
            </a:pPr>
            <a:r>
              <a:rPr lang="ja-JP" altLang="en-US" sz="1200" dirty="0" smtClean="0">
                <a:solidFill>
                  <a:prstClr val="black"/>
                </a:solidFill>
              </a:rPr>
              <a:t>その</a:t>
            </a:r>
            <a:r>
              <a:rPr lang="ja-JP" altLang="en-US" sz="1200" dirty="0">
                <a:solidFill>
                  <a:prstClr val="black"/>
                </a:solidFill>
              </a:rPr>
              <a:t>際、市町村は、</a:t>
            </a:r>
            <a:r>
              <a:rPr lang="ja-JP" altLang="ja-JP" sz="1200" dirty="0">
                <a:solidFill>
                  <a:prstClr val="black"/>
                </a:solidFill>
              </a:rPr>
              <a:t>「モニタリング期間（毎月</a:t>
            </a:r>
            <a:r>
              <a:rPr lang="ja-JP" altLang="ja-JP" sz="1200" dirty="0" smtClean="0">
                <a:solidFill>
                  <a:prstClr val="black"/>
                </a:solidFill>
              </a:rPr>
              <a:t>、</a:t>
            </a:r>
            <a:r>
              <a:rPr lang="ja-JP" altLang="en-US" sz="1200" dirty="0" smtClean="0">
                <a:solidFill>
                  <a:prstClr val="black"/>
                </a:solidFill>
              </a:rPr>
              <a:t>３</a:t>
            </a:r>
            <a:r>
              <a:rPr lang="ja-JP" altLang="ja-JP" sz="1200" dirty="0" smtClean="0">
                <a:solidFill>
                  <a:prstClr val="black"/>
                </a:solidFill>
              </a:rPr>
              <a:t>月</a:t>
            </a:r>
            <a:r>
              <a:rPr lang="ja-JP" altLang="ja-JP" sz="1200" dirty="0">
                <a:solidFill>
                  <a:prstClr val="black"/>
                </a:solidFill>
              </a:rPr>
              <a:t>ごと等） </a:t>
            </a:r>
            <a:r>
              <a:rPr lang="ja-JP" altLang="en-US" sz="1200" dirty="0">
                <a:solidFill>
                  <a:prstClr val="black"/>
                </a:solidFill>
              </a:rPr>
              <a:t>」等</a:t>
            </a:r>
            <a:r>
              <a:rPr lang="ja-JP" altLang="ja-JP" sz="1200" dirty="0">
                <a:solidFill>
                  <a:prstClr val="black"/>
                </a:solidFill>
              </a:rPr>
              <a:t>を定め、</a:t>
            </a:r>
            <a:r>
              <a:rPr lang="ja-JP" altLang="en-US" sz="1200" dirty="0">
                <a:solidFill>
                  <a:prstClr val="black"/>
                </a:solidFill>
              </a:rPr>
              <a:t>対象者に通知。（受給者証にも記載</a:t>
            </a:r>
            <a:r>
              <a:rPr lang="ja-JP" altLang="ja-JP" sz="1200" dirty="0">
                <a:solidFill>
                  <a:prstClr val="black"/>
                </a:solidFill>
              </a:rPr>
              <a:t>。</a:t>
            </a:r>
            <a:r>
              <a:rPr lang="ja-JP" altLang="en-US" sz="1200" dirty="0">
                <a:solidFill>
                  <a:prstClr val="black"/>
                </a:solidFill>
              </a:rPr>
              <a:t>）</a:t>
            </a:r>
            <a:endParaRPr lang="en-US" altLang="ja-JP" sz="1200" dirty="0">
              <a:solidFill>
                <a:prstClr val="black"/>
              </a:solidFill>
            </a:endParaRPr>
          </a:p>
          <a:p>
            <a:pPr marL="355600" indent="-266700">
              <a:spcBef>
                <a:spcPts val="800"/>
              </a:spcBef>
              <a:buFont typeface="+mj-ea"/>
              <a:buAutoNum type="circleNumDbPlain"/>
              <a:defRPr/>
            </a:pPr>
            <a:r>
              <a:rPr lang="ja-JP" altLang="ja-JP" sz="1200" dirty="0" smtClean="0">
                <a:solidFill>
                  <a:prstClr val="black"/>
                </a:solidFill>
                <a:latin typeface="ＭＳ Ｐゴシック"/>
              </a:rPr>
              <a:t>モニタリング</a:t>
            </a:r>
            <a:r>
              <a:rPr lang="ja-JP" altLang="ja-JP" sz="1200" dirty="0">
                <a:solidFill>
                  <a:prstClr val="black"/>
                </a:solidFill>
                <a:latin typeface="ＭＳ Ｐゴシック"/>
              </a:rPr>
              <a:t>期間を変更（毎月</a:t>
            </a:r>
            <a:r>
              <a:rPr lang="ja-JP" altLang="ja-JP" sz="1200" dirty="0" smtClean="0">
                <a:solidFill>
                  <a:prstClr val="black"/>
                </a:solidFill>
                <a:latin typeface="ＭＳ Ｐゴシック"/>
              </a:rPr>
              <a:t>→</a:t>
            </a:r>
            <a:r>
              <a:rPr lang="ja-JP" altLang="en-US" sz="1200" dirty="0">
                <a:solidFill>
                  <a:prstClr val="black"/>
                </a:solidFill>
                <a:latin typeface="ＭＳ Ｐゴシック"/>
              </a:rPr>
              <a:t>３</a:t>
            </a:r>
            <a:r>
              <a:rPr lang="ja-JP" altLang="en-US" sz="1200" dirty="0" smtClean="0">
                <a:solidFill>
                  <a:prstClr val="black"/>
                </a:solidFill>
                <a:latin typeface="ＭＳ Ｐゴシック"/>
              </a:rPr>
              <a:t>ヶ月</a:t>
            </a:r>
            <a:r>
              <a:rPr lang="ja-JP" altLang="ja-JP" sz="1200" dirty="0" smtClean="0">
                <a:solidFill>
                  <a:prstClr val="black"/>
                </a:solidFill>
                <a:latin typeface="ＭＳ Ｐゴシック"/>
              </a:rPr>
              <a:t>等</a:t>
            </a:r>
            <a:r>
              <a:rPr lang="ja-JP" altLang="ja-JP" sz="1200" dirty="0">
                <a:solidFill>
                  <a:prstClr val="black"/>
                </a:solidFill>
                <a:latin typeface="ＭＳ Ｐゴシック"/>
              </a:rPr>
              <a:t>）する場合には、</a:t>
            </a:r>
            <a:r>
              <a:rPr lang="ja-JP" altLang="en-US" sz="1200" dirty="0">
                <a:solidFill>
                  <a:prstClr val="black"/>
                </a:solidFill>
                <a:latin typeface="ＭＳ Ｐゴシック"/>
              </a:rPr>
              <a:t>市町村は、</a:t>
            </a:r>
            <a:r>
              <a:rPr lang="ja-JP" altLang="ja-JP" sz="1200" dirty="0">
                <a:solidFill>
                  <a:prstClr val="black"/>
                </a:solidFill>
                <a:latin typeface="ＭＳ Ｐゴシック"/>
              </a:rPr>
              <a:t>その都度、変更したモニタリング期間を利用者に通知</a:t>
            </a:r>
            <a:r>
              <a:rPr lang="ja-JP" altLang="en-US" sz="1200" dirty="0">
                <a:solidFill>
                  <a:prstClr val="black"/>
                </a:solidFill>
                <a:latin typeface="ＭＳ Ｐゴシック"/>
              </a:rPr>
              <a:t>。　（対象者に</a:t>
            </a:r>
            <a:r>
              <a:rPr lang="ja-JP" altLang="ja-JP" sz="1200" dirty="0">
                <a:solidFill>
                  <a:prstClr val="black"/>
                </a:solidFill>
                <a:latin typeface="ＭＳ Ｐゴシック"/>
              </a:rPr>
              <a:t>受給者証の提出を求め</a:t>
            </a:r>
            <a:r>
              <a:rPr lang="ja-JP" altLang="en-US" sz="1200" dirty="0">
                <a:solidFill>
                  <a:prstClr val="black"/>
                </a:solidFill>
                <a:latin typeface="ＭＳ Ｐゴシック"/>
              </a:rPr>
              <a:t>モニタリング期間の</a:t>
            </a:r>
            <a:r>
              <a:rPr lang="ja-JP" altLang="ja-JP" sz="1200" dirty="0">
                <a:solidFill>
                  <a:prstClr val="black"/>
                </a:solidFill>
                <a:latin typeface="ＭＳ Ｐゴシック"/>
              </a:rPr>
              <a:t>記載を変更）。</a:t>
            </a:r>
            <a:endParaRPr lang="en-US" altLang="ja-JP" sz="1200" dirty="0">
              <a:solidFill>
                <a:prstClr val="black"/>
              </a:solidFill>
              <a:latin typeface="ＭＳ Ｐゴシック"/>
            </a:endParaRPr>
          </a:p>
          <a:p>
            <a:pPr marL="177800" indent="-177800">
              <a:spcBef>
                <a:spcPts val="800"/>
              </a:spcBef>
              <a:defRPr/>
            </a:pPr>
            <a:r>
              <a:rPr lang="ja-JP" altLang="en-US" sz="1100" dirty="0" smtClean="0">
                <a:solidFill>
                  <a:prstClr val="black"/>
                </a:solidFill>
                <a:latin typeface="+mj-ea"/>
                <a:ea typeface="+mj-ea"/>
              </a:rPr>
              <a:t>　</a:t>
            </a:r>
            <a:endParaRPr lang="en-US" altLang="ja-JP" sz="1100" dirty="0" smtClean="0">
              <a:solidFill>
                <a:prstClr val="black"/>
              </a:solidFill>
              <a:latin typeface="+mj-ea"/>
              <a:ea typeface="+mj-ea"/>
            </a:endParaRPr>
          </a:p>
          <a:p>
            <a:pPr marL="177800" indent="-177800">
              <a:spcBef>
                <a:spcPts val="800"/>
              </a:spcBef>
              <a:defRPr/>
            </a:pPr>
            <a:r>
              <a:rPr lang="ja-JP" altLang="en-US" sz="1100" dirty="0" smtClean="0">
                <a:solidFill>
                  <a:prstClr val="black"/>
                </a:solidFill>
                <a:latin typeface="+mj-ea"/>
                <a:ea typeface="+mj-ea"/>
              </a:rPr>
              <a:t>　</a:t>
            </a:r>
            <a:r>
              <a:rPr lang="en-US" altLang="ja-JP" sz="1100" dirty="0" smtClean="0">
                <a:solidFill>
                  <a:prstClr val="black"/>
                </a:solidFill>
                <a:latin typeface="+mj-ea"/>
                <a:ea typeface="+mj-ea"/>
              </a:rPr>
              <a:t>※</a:t>
            </a:r>
            <a:r>
              <a:rPr lang="ja-JP" altLang="en-US" sz="1100" dirty="0">
                <a:solidFill>
                  <a:prstClr val="black"/>
                </a:solidFill>
                <a:latin typeface="+mj-ea"/>
                <a:ea typeface="+mj-ea"/>
              </a:rPr>
              <a:t>　計画相談支援給付費の支給期間は、サービス等利用計画の作成月からサービスの最長の有効期間の終期月を基本。 </a:t>
            </a:r>
            <a:endParaRPr lang="en-US" altLang="ja-JP" sz="1100" dirty="0">
              <a:solidFill>
                <a:prstClr val="black"/>
              </a:solidFill>
              <a:latin typeface="+mj-ea"/>
              <a:ea typeface="+mj-ea"/>
            </a:endParaRPr>
          </a:p>
          <a:p>
            <a:pPr marL="355600" indent="-355600">
              <a:spcBef>
                <a:spcPts val="800"/>
              </a:spcBef>
              <a:defRPr/>
            </a:pPr>
            <a:r>
              <a:rPr lang="en-US" altLang="ja-JP" sz="1100" dirty="0">
                <a:solidFill>
                  <a:prstClr val="black"/>
                </a:solidFill>
                <a:latin typeface="+mj-ea"/>
                <a:ea typeface="+mj-ea"/>
              </a:rPr>
              <a:t>  ※</a:t>
            </a:r>
            <a:r>
              <a:rPr lang="ja-JP" altLang="en-US" sz="1100" dirty="0">
                <a:solidFill>
                  <a:prstClr val="black"/>
                </a:solidFill>
                <a:latin typeface="+mj-ea"/>
                <a:ea typeface="+mj-ea"/>
              </a:rPr>
              <a:t>　モニタリング期間の設定に当たっては、モニタリング実施月の特定等のため、当該モニタリング期間に係るモニタリングの開始月と終期月を設定。</a:t>
            </a:r>
            <a:endParaRPr lang="en-US" altLang="ja-JP" sz="1100" dirty="0">
              <a:solidFill>
                <a:prstClr val="black"/>
              </a:solidFill>
              <a:latin typeface="+mj-ea"/>
              <a:ea typeface="+mj-ea"/>
            </a:endParaRPr>
          </a:p>
          <a:p>
            <a:pPr marL="355600" indent="-355600">
              <a:spcBef>
                <a:spcPts val="0"/>
              </a:spcBef>
              <a:defRPr/>
            </a:pPr>
            <a:r>
              <a:rPr lang="ja-JP" altLang="en-US" sz="1100" dirty="0">
                <a:solidFill>
                  <a:prstClr val="black"/>
                </a:solidFill>
                <a:latin typeface="+mj-ea"/>
                <a:ea typeface="+mj-ea"/>
              </a:rPr>
              <a:t>　　　・開始月　→　サービスの有効期間の終期月にモニタリングを実施することとした上で、モニタリング期間を踏まえて設定。</a:t>
            </a:r>
            <a:endParaRPr lang="en-US" altLang="ja-JP" sz="1100" dirty="0">
              <a:solidFill>
                <a:prstClr val="black"/>
              </a:solidFill>
              <a:latin typeface="+mj-ea"/>
              <a:ea typeface="+mj-ea"/>
            </a:endParaRPr>
          </a:p>
          <a:p>
            <a:pPr marL="1163638" indent="-1163638">
              <a:spcBef>
                <a:spcPts val="0"/>
              </a:spcBef>
              <a:defRPr/>
            </a:pPr>
            <a:r>
              <a:rPr lang="ja-JP" altLang="en-US" sz="1100" dirty="0">
                <a:solidFill>
                  <a:prstClr val="black"/>
                </a:solidFill>
                <a:latin typeface="+mj-ea"/>
                <a:ea typeface="+mj-ea"/>
              </a:rPr>
              <a:t>　　　・終期月　→　原則、計画相談支援給付費の支給期間の終期月とする</a:t>
            </a:r>
            <a:r>
              <a:rPr lang="ja-JP" altLang="en-US" sz="1100" dirty="0" smtClean="0">
                <a:solidFill>
                  <a:prstClr val="black"/>
                </a:solidFill>
                <a:latin typeface="+mj-ea"/>
                <a:ea typeface="+mj-ea"/>
              </a:rPr>
              <a:t>。ただし</a:t>
            </a:r>
            <a:r>
              <a:rPr lang="ja-JP" altLang="en-US" sz="1100" dirty="0">
                <a:solidFill>
                  <a:prstClr val="black"/>
                </a:solidFill>
                <a:latin typeface="+mj-ea"/>
                <a:ea typeface="+mj-ea"/>
              </a:rPr>
              <a:t>、毎月実施する者は原則最長１年以内（新規又は変更により著しくサービス内容に変動があった者は３ヶ月以内を基本とする）。</a:t>
            </a:r>
            <a:endParaRPr lang="en-US" altLang="ja-JP" sz="1100" dirty="0">
              <a:solidFill>
                <a:prstClr val="black"/>
              </a:solidFill>
              <a:latin typeface="+mj-ea"/>
              <a:ea typeface="+mj-ea"/>
            </a:endParaRPr>
          </a:p>
          <a:p>
            <a:pPr marL="177800" indent="-177800">
              <a:spcBef>
                <a:spcPts val="800"/>
              </a:spcBef>
              <a:defRPr/>
            </a:pPr>
            <a:r>
              <a:rPr lang="ja-JP" altLang="en-US" sz="1100" dirty="0">
                <a:solidFill>
                  <a:prstClr val="black"/>
                </a:solidFill>
                <a:latin typeface="+mj-ea"/>
                <a:ea typeface="+mj-ea"/>
              </a:rPr>
              <a:t>　</a:t>
            </a:r>
            <a:r>
              <a:rPr lang="en-US" altLang="ja-JP" sz="1100" dirty="0">
                <a:solidFill>
                  <a:prstClr val="black"/>
                </a:solidFill>
                <a:latin typeface="+mj-ea"/>
                <a:ea typeface="+mj-ea"/>
              </a:rPr>
              <a:t>※</a:t>
            </a:r>
            <a:r>
              <a:rPr lang="ja-JP" altLang="en-US" sz="1100" dirty="0">
                <a:solidFill>
                  <a:prstClr val="black"/>
                </a:solidFill>
                <a:latin typeface="+mj-ea"/>
                <a:ea typeface="+mj-ea"/>
              </a:rPr>
              <a:t>　利用者が相談支援事業者の変更を希望する場合には、相談支援事業者の変更届出書及び受給者証を市町村に提出。</a:t>
            </a:r>
            <a:endParaRPr lang="en-US" altLang="ja-JP" sz="1100" dirty="0">
              <a:solidFill>
                <a:prstClr val="black"/>
              </a:solidFill>
              <a:latin typeface="+mj-ea"/>
              <a:ea typeface="+mj-ea"/>
            </a:endParaRPr>
          </a:p>
          <a:p>
            <a:pPr marL="273050" indent="-273050">
              <a:spcBef>
                <a:spcPts val="0"/>
              </a:spcBef>
              <a:defRPr/>
            </a:pPr>
            <a:r>
              <a:rPr lang="en-US" altLang="ja-JP" sz="1100" dirty="0">
                <a:solidFill>
                  <a:prstClr val="black"/>
                </a:solidFill>
                <a:latin typeface="+mj-ea"/>
                <a:ea typeface="+mj-ea"/>
              </a:rPr>
              <a:t>      </a:t>
            </a:r>
            <a:r>
              <a:rPr lang="ja-JP" altLang="en-US" sz="1100" dirty="0">
                <a:solidFill>
                  <a:prstClr val="black"/>
                </a:solidFill>
                <a:latin typeface="+mj-ea"/>
                <a:ea typeface="+mj-ea"/>
              </a:rPr>
              <a:t>市町村が受給者証の記載を変更し利用者に返還。</a:t>
            </a:r>
            <a:endParaRPr lang="ja-JP" altLang="ja-JP" sz="1100" dirty="0">
              <a:solidFill>
                <a:prstClr val="black"/>
              </a:solidFill>
              <a:latin typeface="+mj-ea"/>
              <a:ea typeface="+mj-ea"/>
            </a:endParaRPr>
          </a:p>
          <a:p>
            <a:pPr marL="177800" indent="-177800">
              <a:spcBef>
                <a:spcPts val="800"/>
              </a:spcBef>
              <a:defRPr/>
            </a:pPr>
            <a:r>
              <a:rPr lang="ja-JP" altLang="en-US" sz="1100" dirty="0">
                <a:solidFill>
                  <a:prstClr val="black"/>
                </a:solidFill>
                <a:latin typeface="+mj-ea"/>
                <a:ea typeface="+mj-ea"/>
              </a:rPr>
              <a:t>　</a:t>
            </a:r>
            <a:r>
              <a:rPr lang="en-US" altLang="ja-JP" sz="1100" dirty="0">
                <a:solidFill>
                  <a:prstClr val="black"/>
                </a:solidFill>
                <a:latin typeface="+mj-ea"/>
                <a:ea typeface="+mj-ea"/>
              </a:rPr>
              <a:t>※</a:t>
            </a:r>
            <a:r>
              <a:rPr lang="ja-JP" altLang="en-US" sz="1100" dirty="0">
                <a:solidFill>
                  <a:prstClr val="black"/>
                </a:solidFill>
                <a:latin typeface="+mj-ea"/>
                <a:ea typeface="+mj-ea"/>
              </a:rPr>
              <a:t>　</a:t>
            </a:r>
            <a:r>
              <a:rPr lang="ja-JP" altLang="ja-JP" sz="1100" dirty="0">
                <a:solidFill>
                  <a:prstClr val="black"/>
                </a:solidFill>
                <a:latin typeface="+mj-ea"/>
                <a:ea typeface="+mj-ea"/>
              </a:rPr>
              <a:t>対象者が不在である等</a:t>
            </a:r>
            <a:r>
              <a:rPr lang="ja-JP" altLang="en-US" sz="1100" dirty="0">
                <a:solidFill>
                  <a:prstClr val="black"/>
                </a:solidFill>
                <a:latin typeface="+mj-ea"/>
                <a:ea typeface="+mj-ea"/>
              </a:rPr>
              <a:t>により</a:t>
            </a:r>
            <a:r>
              <a:rPr lang="ja-JP" altLang="ja-JP" sz="1100" dirty="0">
                <a:solidFill>
                  <a:prstClr val="black"/>
                </a:solidFill>
                <a:latin typeface="+mj-ea"/>
                <a:ea typeface="+mj-ea"/>
              </a:rPr>
              <a:t>やむを得ずモニタリング期間が</a:t>
            </a:r>
            <a:r>
              <a:rPr lang="ja-JP" altLang="en-US" sz="1100" dirty="0">
                <a:solidFill>
                  <a:prstClr val="black"/>
                </a:solidFill>
                <a:latin typeface="+mj-ea"/>
                <a:ea typeface="+mj-ea"/>
              </a:rPr>
              <a:t>予定月の</a:t>
            </a:r>
            <a:r>
              <a:rPr lang="ja-JP" altLang="ja-JP" sz="1100" dirty="0">
                <a:solidFill>
                  <a:prstClr val="black"/>
                </a:solidFill>
                <a:latin typeface="+mj-ea"/>
                <a:ea typeface="+mj-ea"/>
              </a:rPr>
              <a:t>「翌月」となった場合であって、市町村が認め</a:t>
            </a:r>
            <a:r>
              <a:rPr lang="ja-JP" altLang="en-US" sz="1100" dirty="0">
                <a:solidFill>
                  <a:prstClr val="black"/>
                </a:solidFill>
                <a:latin typeface="+mj-ea"/>
                <a:ea typeface="+mj-ea"/>
              </a:rPr>
              <a:t>る</a:t>
            </a:r>
            <a:r>
              <a:rPr lang="ja-JP" altLang="ja-JP" sz="1100" dirty="0">
                <a:solidFill>
                  <a:prstClr val="black"/>
                </a:solidFill>
                <a:latin typeface="+mj-ea"/>
                <a:ea typeface="+mj-ea"/>
              </a:rPr>
              <a:t>ときには報酬を</a:t>
            </a:r>
            <a:r>
              <a:rPr lang="ja-JP" altLang="ja-JP" sz="1100" dirty="0" smtClean="0">
                <a:solidFill>
                  <a:prstClr val="black"/>
                </a:solidFill>
                <a:latin typeface="+mj-ea"/>
                <a:ea typeface="+mj-ea"/>
              </a:rPr>
              <a:t>算定</a:t>
            </a:r>
            <a:r>
              <a:rPr lang="ja-JP" altLang="en-US" sz="1100" dirty="0" smtClean="0">
                <a:solidFill>
                  <a:prstClr val="black"/>
                </a:solidFill>
                <a:latin typeface="+mj-ea"/>
                <a:ea typeface="+mj-ea"/>
              </a:rPr>
              <a:t>可。</a:t>
            </a:r>
          </a:p>
        </p:txBody>
      </p:sp>
      <p:sp>
        <p:nvSpPr>
          <p:cNvPr id="5" name="角丸四角形 4"/>
          <p:cNvSpPr/>
          <p:nvPr/>
        </p:nvSpPr>
        <p:spPr>
          <a:xfrm>
            <a:off x="200472" y="4509120"/>
            <a:ext cx="4592638" cy="287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prstClr val="black"/>
                </a:solidFill>
              </a:rPr>
              <a:t>４）</a:t>
            </a:r>
            <a:r>
              <a:rPr lang="ja-JP" altLang="en-US" sz="1400" dirty="0">
                <a:solidFill>
                  <a:prstClr val="black"/>
                </a:solidFill>
              </a:rPr>
              <a:t>　</a:t>
            </a:r>
            <a:r>
              <a:rPr lang="ja-JP" altLang="en-US" sz="1400" dirty="0" smtClean="0">
                <a:solidFill>
                  <a:prstClr val="black"/>
                </a:solidFill>
              </a:rPr>
              <a:t>セルフプラン作成者に係るモニタリングの取り扱い</a:t>
            </a:r>
            <a:endParaRPr lang="ja-JP" altLang="en-US" sz="1400" dirty="0">
              <a:solidFill>
                <a:prstClr val="black"/>
              </a:solidFill>
            </a:endParaRPr>
          </a:p>
        </p:txBody>
      </p:sp>
      <p:sp>
        <p:nvSpPr>
          <p:cNvPr id="3" name="テキスト ボックス 2"/>
          <p:cNvSpPr txBox="1"/>
          <p:nvPr/>
        </p:nvSpPr>
        <p:spPr>
          <a:xfrm>
            <a:off x="216347" y="4765594"/>
            <a:ext cx="9489181" cy="430887"/>
          </a:xfrm>
          <a:prstGeom prst="rect">
            <a:avLst/>
          </a:prstGeom>
          <a:noFill/>
        </p:spPr>
        <p:txBody>
          <a:bodyPr wrap="square" rtlCol="0">
            <a:spAutoFit/>
          </a:bodyPr>
          <a:lstStyle/>
          <a:p>
            <a:r>
              <a:rPr kumimoji="1" lang="ja-JP" altLang="en-US" sz="1100" dirty="0" smtClean="0"/>
              <a:t>　セルフプラン作成者は、自ら計画を作成できる者であることから、指定特定相談支援事業者・障害児相談支援事業者（計画作成担当）によるモニタリングは実施ししないこととする。</a:t>
            </a:r>
            <a:endParaRPr kumimoji="1" lang="ja-JP" altLang="en-US" sz="1100" dirty="0"/>
          </a:p>
        </p:txBody>
      </p:sp>
    </p:spTree>
    <p:extLst>
      <p:ext uri="{BB962C8B-B14F-4D97-AF65-F5344CB8AC3E}">
        <p14:creationId xmlns:p14="http://schemas.microsoft.com/office/powerpoint/2010/main" val="2806006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正方形/長方形 22"/>
          <p:cNvSpPr>
            <a:spLocks noChangeArrowheads="1"/>
          </p:cNvSpPr>
          <p:nvPr/>
        </p:nvSpPr>
        <p:spPr bwMode="auto">
          <a:xfrm>
            <a:off x="129157" y="116632"/>
            <a:ext cx="9648379" cy="3528392"/>
          </a:xfrm>
          <a:prstGeom prst="rect">
            <a:avLst/>
          </a:prstGeom>
          <a:noFill/>
          <a:ln w="6350">
            <a:solidFill>
              <a:schemeClr val="tx1"/>
            </a:solidFill>
            <a:round/>
            <a:headEnd/>
            <a:tailEnd/>
          </a:ln>
        </p:spPr>
        <p:txBody>
          <a:bodyPr anchor="ctr"/>
          <a:lstStyle/>
          <a:p>
            <a:endParaRPr lang="ja-JP" altLang="ja-JP" sz="1400" dirty="0">
              <a:solidFill>
                <a:prstClr val="black"/>
              </a:solidFill>
              <a:latin typeface="+mj-ea"/>
              <a:ea typeface="+mj-ea"/>
            </a:endParaRPr>
          </a:p>
        </p:txBody>
      </p:sp>
      <p:sp>
        <p:nvSpPr>
          <p:cNvPr id="26" name="角丸四角形 25"/>
          <p:cNvSpPr/>
          <p:nvPr/>
        </p:nvSpPr>
        <p:spPr>
          <a:xfrm>
            <a:off x="216346" y="260648"/>
            <a:ext cx="9057134" cy="287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prstClr val="black"/>
                </a:solidFill>
              </a:rPr>
              <a:t>５）　相談支援専門員がサービス提供事業所の職員（入所・通所・在宅）と兼務する場合のモニタリング等の取り扱い</a:t>
            </a:r>
            <a:r>
              <a:rPr lang="ja-JP" altLang="en-US" sz="1400" dirty="0">
                <a:solidFill>
                  <a:prstClr val="black"/>
                </a:solidFill>
              </a:rPr>
              <a:t>　</a:t>
            </a:r>
          </a:p>
        </p:txBody>
      </p:sp>
      <p:sp>
        <p:nvSpPr>
          <p:cNvPr id="10" name="正方形/長方形 9"/>
          <p:cNvSpPr/>
          <p:nvPr/>
        </p:nvSpPr>
        <p:spPr>
          <a:xfrm>
            <a:off x="200472" y="476672"/>
            <a:ext cx="9505056" cy="2881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a:lnSpc>
                <a:spcPct val="150000"/>
              </a:lnSpc>
              <a:defRPr/>
            </a:pPr>
            <a:r>
              <a:rPr lang="ja-JP" altLang="en-US" sz="1100" dirty="0" smtClean="0">
                <a:solidFill>
                  <a:prstClr val="black"/>
                </a:solidFill>
                <a:latin typeface="+mj-ea"/>
                <a:ea typeface="+mj-ea"/>
              </a:rPr>
              <a:t>　相談支援専門員は、原則専従としているが、相談支援の提供体制を確保する観点から、従前と同様に、業務に支障がない場合にはサービス提供事業所の職員等の兼務を認めることとしている。</a:t>
            </a:r>
            <a:endParaRPr lang="en-US" altLang="ja-JP" sz="1100" dirty="0" smtClean="0">
              <a:solidFill>
                <a:prstClr val="black"/>
              </a:solidFill>
              <a:latin typeface="+mj-ea"/>
              <a:ea typeface="+mj-ea"/>
            </a:endParaRPr>
          </a:p>
          <a:p>
            <a:pPr marL="88900">
              <a:lnSpc>
                <a:spcPct val="150000"/>
              </a:lnSpc>
              <a:defRPr/>
            </a:pPr>
            <a:r>
              <a:rPr lang="ja-JP" altLang="en-US" sz="1100" dirty="0" smtClean="0">
                <a:solidFill>
                  <a:prstClr val="black"/>
                </a:solidFill>
                <a:latin typeface="+mj-ea"/>
                <a:ea typeface="+mj-ea"/>
              </a:rPr>
              <a:t>　サービス提供事業所の職員（入所・通所・在宅すべて）と兼務する相談支援専門員がザービス等利用計画案を作成した結果、兼務するサービス提供事業所を利用することとなった場合、サービス提供事業所との中立性の確保や、サービス提供事業所の職員と異なる視点での検討が欠如しかねない。</a:t>
            </a:r>
            <a:endParaRPr lang="en-US" altLang="ja-JP" sz="1100" dirty="0" smtClean="0">
              <a:solidFill>
                <a:prstClr val="black"/>
              </a:solidFill>
              <a:latin typeface="+mj-ea"/>
              <a:ea typeface="+mj-ea"/>
            </a:endParaRPr>
          </a:p>
          <a:p>
            <a:pPr marL="88900">
              <a:lnSpc>
                <a:spcPct val="150000"/>
              </a:lnSpc>
              <a:defRPr/>
            </a:pPr>
            <a:r>
              <a:rPr lang="ja-JP" altLang="en-US" sz="1100" dirty="0" smtClean="0">
                <a:solidFill>
                  <a:prstClr val="black"/>
                </a:solidFill>
                <a:latin typeface="+mj-ea"/>
                <a:ea typeface="+mj-ea"/>
              </a:rPr>
              <a:t>　このため、以下のやむを得ない場合を除き、モニタリングや支給決定の更新又は変更に係るサービス利用支援については当該事業所と兼務しない別の相談支援専門員が行うことを基本とする。</a:t>
            </a:r>
            <a:endParaRPr lang="en-US" altLang="ja-JP" sz="1100" dirty="0" smtClean="0">
              <a:solidFill>
                <a:prstClr val="black"/>
              </a:solidFill>
              <a:latin typeface="+mj-ea"/>
              <a:ea typeface="+mj-ea"/>
            </a:endParaRPr>
          </a:p>
          <a:p>
            <a:pPr marL="88900">
              <a:lnSpc>
                <a:spcPct val="150000"/>
              </a:lnSpc>
              <a:defRPr/>
            </a:pPr>
            <a:endParaRPr lang="en-US" altLang="ja-JP" sz="1100" dirty="0">
              <a:solidFill>
                <a:prstClr val="black"/>
              </a:solidFill>
              <a:latin typeface="+mj-ea"/>
              <a:ea typeface="+mj-ea"/>
            </a:endParaRPr>
          </a:p>
          <a:p>
            <a:pPr marL="317500" indent="-228600">
              <a:lnSpc>
                <a:spcPct val="150000"/>
              </a:lnSpc>
              <a:buFont typeface="+mj-ea"/>
              <a:buAutoNum type="circleNumDbPlain"/>
              <a:defRPr/>
            </a:pPr>
            <a:r>
              <a:rPr lang="ja-JP" altLang="en-US" sz="1100" dirty="0" smtClean="0">
                <a:solidFill>
                  <a:prstClr val="black"/>
                </a:solidFill>
                <a:latin typeface="+mj-ea"/>
                <a:ea typeface="+mj-ea"/>
              </a:rPr>
              <a:t>地域に他の相談支援事業者がない場合</a:t>
            </a:r>
            <a:endParaRPr lang="en-US" altLang="ja-JP" sz="1100" dirty="0" smtClean="0">
              <a:solidFill>
                <a:prstClr val="black"/>
              </a:solidFill>
              <a:latin typeface="+mj-ea"/>
              <a:ea typeface="+mj-ea"/>
            </a:endParaRPr>
          </a:p>
          <a:p>
            <a:pPr marL="317500" indent="-228600">
              <a:lnSpc>
                <a:spcPct val="150000"/>
              </a:lnSpc>
              <a:buFont typeface="+mj-ea"/>
              <a:buAutoNum type="circleNumDbPlain"/>
              <a:defRPr/>
            </a:pPr>
            <a:r>
              <a:rPr lang="ja-JP" altLang="en-US" sz="1100" dirty="0" smtClean="0">
                <a:solidFill>
                  <a:prstClr val="black"/>
                </a:solidFill>
                <a:latin typeface="+mj-ea"/>
                <a:ea typeface="+mj-ea"/>
              </a:rPr>
              <a:t>新規支給決定又は変更後、概ね</a:t>
            </a:r>
            <a:r>
              <a:rPr lang="en-US" altLang="ja-JP" sz="1100" dirty="0" smtClean="0">
                <a:solidFill>
                  <a:prstClr val="black"/>
                </a:solidFill>
                <a:latin typeface="+mj-ea"/>
                <a:ea typeface="+mj-ea"/>
              </a:rPr>
              <a:t>3</a:t>
            </a:r>
            <a:r>
              <a:rPr lang="ja-JP" altLang="en-US" sz="1100" dirty="0" smtClean="0">
                <a:solidFill>
                  <a:prstClr val="black"/>
                </a:solidFill>
                <a:latin typeface="+mj-ea"/>
                <a:ea typeface="+mj-ea"/>
              </a:rPr>
              <a:t>ヶ月以内の場合（計画作成とその直後のモニタリングは一体的な業務であること、また、特定相談支援事業者・障害児相談支援事業者（計画作成担当）の変更に当たっては利用者が別の事業者と契約を締結し直すことが必要となるため、一定期間を猶予。）</a:t>
            </a:r>
            <a:endParaRPr lang="en-US" altLang="ja-JP" sz="1100" dirty="0" smtClean="0">
              <a:solidFill>
                <a:prstClr val="black"/>
              </a:solidFill>
              <a:latin typeface="+mj-ea"/>
              <a:ea typeface="+mj-ea"/>
            </a:endParaRPr>
          </a:p>
          <a:p>
            <a:pPr marL="317500" indent="-228600">
              <a:lnSpc>
                <a:spcPct val="150000"/>
              </a:lnSpc>
              <a:buFont typeface="+mj-ea"/>
              <a:buAutoNum type="circleNumDbPlain"/>
              <a:defRPr/>
            </a:pPr>
            <a:r>
              <a:rPr lang="ja-JP" altLang="en-US" sz="1100" dirty="0" smtClean="0">
                <a:solidFill>
                  <a:prstClr val="black"/>
                </a:solidFill>
                <a:latin typeface="+mj-ea"/>
                <a:ea typeface="+mj-ea"/>
              </a:rPr>
              <a:t>その他市町村がやむを得ないと認める場合</a:t>
            </a:r>
            <a:endParaRPr lang="en-US" altLang="ja-JP" sz="1100" dirty="0" smtClean="0">
              <a:solidFill>
                <a:prstClr val="black"/>
              </a:solidFill>
              <a:latin typeface="+mj-ea"/>
              <a:ea typeface="+mj-ea"/>
            </a:endParaRPr>
          </a:p>
        </p:txBody>
      </p:sp>
    </p:spTree>
    <p:extLst>
      <p:ext uri="{BB962C8B-B14F-4D97-AF65-F5344CB8AC3E}">
        <p14:creationId xmlns:p14="http://schemas.microsoft.com/office/powerpoint/2010/main" val="3449236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433496" y="3143920"/>
            <a:ext cx="8984000" cy="3525441"/>
            <a:chOff x="52496" y="2996952"/>
            <a:chExt cx="8984000" cy="3525441"/>
          </a:xfrm>
        </p:grpSpPr>
        <p:cxnSp>
          <p:nvCxnSpPr>
            <p:cNvPr id="160" name="直線コネクタ 159"/>
            <p:cNvCxnSpPr/>
            <p:nvPr/>
          </p:nvCxnSpPr>
          <p:spPr>
            <a:xfrm>
              <a:off x="5301349" y="3258314"/>
              <a:ext cx="26055" cy="320882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2" name="円/楕円 41"/>
            <p:cNvSpPr/>
            <p:nvPr/>
          </p:nvSpPr>
          <p:spPr>
            <a:xfrm>
              <a:off x="85478" y="4077030"/>
              <a:ext cx="1315206" cy="1755233"/>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r>
                <a:rPr lang="ja-JP" altLang="en-US" sz="1108" dirty="0">
                  <a:solidFill>
                    <a:prstClr val="black"/>
                  </a:solidFill>
                  <a:latin typeface="HG丸ｺﾞｼｯｸM-PRO" pitchFamily="50" charset="-128"/>
                  <a:ea typeface="HG丸ｺﾞｼｯｸM-PRO" pitchFamily="50" charset="-128"/>
                </a:rPr>
                <a:t>障害福祉サービスの利用者</a:t>
              </a:r>
              <a:endParaRPr lang="en-US" altLang="ja-JP" sz="1108" dirty="0">
                <a:solidFill>
                  <a:prstClr val="black"/>
                </a:solidFill>
                <a:latin typeface="HG丸ｺﾞｼｯｸM-PRO" pitchFamily="50" charset="-128"/>
                <a:ea typeface="HG丸ｺﾞｼｯｸM-PRO" pitchFamily="50" charset="-128"/>
              </a:endParaRPr>
            </a:p>
            <a:p>
              <a:pPr algn="ctr" defTabSz="842602">
                <a:defRPr/>
              </a:pPr>
              <a:endParaRPr lang="en-US" altLang="ja-JP" sz="1108" dirty="0">
                <a:solidFill>
                  <a:prstClr val="black"/>
                </a:solidFill>
                <a:latin typeface="HG丸ｺﾞｼｯｸM-PRO" pitchFamily="50" charset="-128"/>
                <a:ea typeface="HG丸ｺﾞｼｯｸM-PRO" pitchFamily="50" charset="-128"/>
              </a:endParaRPr>
            </a:p>
            <a:p>
              <a:pPr algn="ctr" defTabSz="842602">
                <a:defRPr/>
              </a:pPr>
              <a:r>
                <a:rPr lang="ja-JP" altLang="en-US" sz="1108" dirty="0">
                  <a:solidFill>
                    <a:prstClr val="black"/>
                  </a:solidFill>
                  <a:latin typeface="HG丸ｺﾞｼｯｸM-PRO" pitchFamily="50" charset="-128"/>
                  <a:ea typeface="HG丸ｺﾞｼｯｸM-PRO" pitchFamily="50" charset="-128"/>
                </a:rPr>
                <a:t>地域相談支援の利用者</a:t>
              </a:r>
              <a:endParaRPr lang="en-US" altLang="ja-JP" sz="1108" dirty="0">
                <a:solidFill>
                  <a:prstClr val="black"/>
                </a:solidFill>
                <a:latin typeface="HG丸ｺﾞｼｯｸM-PRO" pitchFamily="50" charset="-128"/>
                <a:ea typeface="HG丸ｺﾞｼｯｸM-PRO" pitchFamily="50" charset="-128"/>
              </a:endParaRPr>
            </a:p>
            <a:p>
              <a:pPr algn="ctr" defTabSz="842602">
                <a:defRPr/>
              </a:pPr>
              <a:endParaRPr lang="en-US" altLang="ja-JP" sz="1108" dirty="0">
                <a:solidFill>
                  <a:prstClr val="black"/>
                </a:solidFill>
                <a:latin typeface="HG丸ｺﾞｼｯｸM-PRO" pitchFamily="50" charset="-128"/>
                <a:ea typeface="HG丸ｺﾞｼｯｸM-PRO" pitchFamily="50" charset="-128"/>
              </a:endParaRPr>
            </a:p>
            <a:p>
              <a:pPr algn="ctr" defTabSz="842602">
                <a:defRPr/>
              </a:pPr>
              <a:r>
                <a:rPr lang="ja-JP" altLang="en-US" sz="1108" dirty="0">
                  <a:solidFill>
                    <a:prstClr val="black"/>
                  </a:solidFill>
                  <a:latin typeface="HG丸ｺﾞｼｯｸM-PRO" pitchFamily="50" charset="-128"/>
                  <a:ea typeface="HG丸ｺﾞｼｯｸM-PRO" pitchFamily="50" charset="-128"/>
                </a:rPr>
                <a:t>障害児通所　支援の</a:t>
              </a:r>
              <a:endParaRPr lang="en-US" altLang="ja-JP" sz="1108" dirty="0">
                <a:solidFill>
                  <a:prstClr val="black"/>
                </a:solidFill>
                <a:latin typeface="HG丸ｺﾞｼｯｸM-PRO" pitchFamily="50" charset="-128"/>
                <a:ea typeface="HG丸ｺﾞｼｯｸM-PRO" pitchFamily="50" charset="-128"/>
              </a:endParaRPr>
            </a:p>
            <a:p>
              <a:pPr algn="ctr" defTabSz="842602">
                <a:defRPr/>
              </a:pPr>
              <a:r>
                <a:rPr lang="ja-JP" altLang="en-US" sz="1108" dirty="0">
                  <a:solidFill>
                    <a:prstClr val="black"/>
                  </a:solidFill>
                  <a:latin typeface="HG丸ｺﾞｼｯｸM-PRO" pitchFamily="50" charset="-128"/>
                  <a:ea typeface="HG丸ｺﾞｼｯｸM-PRO" pitchFamily="50" charset="-128"/>
                </a:rPr>
                <a:t>利用者</a:t>
              </a:r>
            </a:p>
          </p:txBody>
        </p:sp>
        <p:grpSp>
          <p:nvGrpSpPr>
            <p:cNvPr id="2" name="グループ化 59"/>
            <p:cNvGrpSpPr/>
            <p:nvPr/>
          </p:nvGrpSpPr>
          <p:grpSpPr>
            <a:xfrm>
              <a:off x="1284617" y="3278314"/>
              <a:ext cx="7675908" cy="351986"/>
              <a:chOff x="-206012" y="547312"/>
              <a:chExt cx="8902417" cy="445868"/>
            </a:xfrm>
            <a:noFill/>
          </p:grpSpPr>
          <p:grpSp>
            <p:nvGrpSpPr>
              <p:cNvPr id="3" name="グループ化 42"/>
              <p:cNvGrpSpPr/>
              <p:nvPr/>
            </p:nvGrpSpPr>
            <p:grpSpPr>
              <a:xfrm>
                <a:off x="-206012" y="547312"/>
                <a:ext cx="8170144" cy="445868"/>
                <a:chOff x="21151" y="1500407"/>
                <a:chExt cx="9163439" cy="445868"/>
              </a:xfrm>
              <a:grpFill/>
            </p:grpSpPr>
            <p:sp>
              <p:nvSpPr>
                <p:cNvPr id="44" name="Rectangle 4"/>
                <p:cNvSpPr>
                  <a:spLocks noChangeArrowheads="1"/>
                </p:cNvSpPr>
                <p:nvPr/>
              </p:nvSpPr>
              <p:spPr bwMode="auto">
                <a:xfrm>
                  <a:off x="21151"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4</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45" name="Rectangle 5"/>
                <p:cNvSpPr>
                  <a:spLocks noChangeArrowheads="1"/>
                </p:cNvSpPr>
                <p:nvPr/>
              </p:nvSpPr>
              <p:spPr bwMode="auto">
                <a:xfrm>
                  <a:off x="870890" y="1500407"/>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5</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46" name="Rectangle 6"/>
                <p:cNvSpPr>
                  <a:spLocks noChangeArrowheads="1"/>
                </p:cNvSpPr>
                <p:nvPr/>
              </p:nvSpPr>
              <p:spPr bwMode="auto">
                <a:xfrm>
                  <a:off x="1648962"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6</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47" name="Rectangle 7"/>
                <p:cNvSpPr>
                  <a:spLocks noChangeArrowheads="1"/>
                </p:cNvSpPr>
                <p:nvPr/>
              </p:nvSpPr>
              <p:spPr bwMode="auto">
                <a:xfrm>
                  <a:off x="2383808"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7</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48" name="Rectangle 8"/>
                <p:cNvSpPr>
                  <a:spLocks noChangeArrowheads="1"/>
                </p:cNvSpPr>
                <p:nvPr/>
              </p:nvSpPr>
              <p:spPr bwMode="auto">
                <a:xfrm>
                  <a:off x="3118654"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8</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49" name="Rectangle 9"/>
                <p:cNvSpPr>
                  <a:spLocks noChangeArrowheads="1"/>
                </p:cNvSpPr>
                <p:nvPr/>
              </p:nvSpPr>
              <p:spPr bwMode="auto">
                <a:xfrm>
                  <a:off x="3853500"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9</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50" name="Rectangle 10"/>
                <p:cNvSpPr>
                  <a:spLocks noChangeArrowheads="1"/>
                </p:cNvSpPr>
                <p:nvPr/>
              </p:nvSpPr>
              <p:spPr bwMode="auto">
                <a:xfrm>
                  <a:off x="4423511"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10</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51" name="Rectangle 11"/>
                <p:cNvSpPr>
                  <a:spLocks noChangeArrowheads="1"/>
                </p:cNvSpPr>
                <p:nvPr/>
              </p:nvSpPr>
              <p:spPr bwMode="auto">
                <a:xfrm>
                  <a:off x="5279965"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11</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52" name="Rectangle 12"/>
                <p:cNvSpPr>
                  <a:spLocks noChangeArrowheads="1"/>
                </p:cNvSpPr>
                <p:nvPr/>
              </p:nvSpPr>
              <p:spPr bwMode="auto">
                <a:xfrm>
                  <a:off x="6014811"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12</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53" name="Rectangle 13"/>
                <p:cNvSpPr>
                  <a:spLocks noChangeArrowheads="1"/>
                </p:cNvSpPr>
                <p:nvPr/>
              </p:nvSpPr>
              <p:spPr bwMode="auto">
                <a:xfrm>
                  <a:off x="6836110" y="1501775"/>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56" name="Rectangle 14"/>
                <p:cNvSpPr>
                  <a:spLocks noChangeArrowheads="1"/>
                </p:cNvSpPr>
                <p:nvPr/>
              </p:nvSpPr>
              <p:spPr bwMode="auto">
                <a:xfrm>
                  <a:off x="7657408" y="1500407"/>
                  <a:ext cx="705884" cy="444500"/>
                </a:xfrm>
                <a:prstGeom prst="rect">
                  <a:avLst/>
                </a:prstGeom>
                <a:grpFill/>
                <a:ln w="6350">
                  <a:noFill/>
                  <a:miter lim="800000"/>
                  <a:headEnd/>
                  <a:tailEnd/>
                </a:ln>
                <a:effectLst/>
              </p:spPr>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2</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sp>
              <p:nvSpPr>
                <p:cNvPr id="57" name="Rectangle 15"/>
                <p:cNvSpPr>
                  <a:spLocks noChangeArrowheads="1"/>
                </p:cNvSpPr>
                <p:nvPr/>
              </p:nvSpPr>
              <p:spPr bwMode="auto">
                <a:xfrm>
                  <a:off x="8478706" y="1500407"/>
                  <a:ext cx="705884" cy="444500"/>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3</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grpSp>
          <p:sp>
            <p:nvSpPr>
              <p:cNvPr id="59" name="Rectangle 15"/>
              <p:cNvSpPr>
                <a:spLocks noChangeArrowheads="1"/>
              </p:cNvSpPr>
              <p:nvPr/>
            </p:nvSpPr>
            <p:spPr bwMode="auto">
              <a:xfrm>
                <a:off x="8067036" y="547312"/>
                <a:ext cx="629369" cy="444500"/>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wrap="none" lIns="84992" tIns="42497" rIns="84992" bIns="42497" anchor="ctr"/>
              <a:lstStyle/>
              <a:p>
                <a:pPr defTabSz="842602">
                  <a:defRPr/>
                </a:pPr>
                <a:r>
                  <a:rPr lang="en-US" altLang="ja-JP" sz="1662" dirty="0">
                    <a:solidFill>
                      <a:sysClr val="windowText" lastClr="000000"/>
                    </a:solidFill>
                    <a:latin typeface="HG丸ｺﾞｼｯｸM-PRO" panose="020F0600000000000000" pitchFamily="50" charset="-128"/>
                    <a:ea typeface="HG丸ｺﾞｼｯｸM-PRO" panose="020F0600000000000000" pitchFamily="50" charset="-128"/>
                  </a:rPr>
                  <a:t>4</a:t>
                </a:r>
                <a:r>
                  <a:rPr lang="ja-JP" altLang="en-US" sz="1662" dirty="0">
                    <a:solidFill>
                      <a:sysClr val="windowText" lastClr="000000"/>
                    </a:solidFill>
                    <a:latin typeface="HG丸ｺﾞｼｯｸM-PRO" panose="020F0600000000000000" pitchFamily="50" charset="-128"/>
                    <a:ea typeface="HG丸ｺﾞｼｯｸM-PRO" panose="020F0600000000000000" pitchFamily="50" charset="-128"/>
                  </a:rPr>
                  <a:t>月</a:t>
                </a:r>
              </a:p>
            </p:txBody>
          </p:sp>
        </p:grpSp>
        <p:sp>
          <p:nvSpPr>
            <p:cNvPr id="6" name="角丸四角形 5"/>
            <p:cNvSpPr/>
            <p:nvPr/>
          </p:nvSpPr>
          <p:spPr>
            <a:xfrm>
              <a:off x="1451525" y="3569446"/>
              <a:ext cx="297922" cy="2897694"/>
            </a:xfrm>
            <a:prstGeom prst="round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vert="eaVert" lIns="84249" tIns="42126" rIns="84249" bIns="42126" anchor="ctr"/>
            <a:lstStyle/>
            <a:p>
              <a:pPr algn="ctr" defTabSz="842602">
                <a:defRPr/>
              </a:pPr>
              <a:r>
                <a:rPr lang="ja-JP" altLang="en-US" sz="1292" dirty="0">
                  <a:solidFill>
                    <a:prstClr val="black"/>
                  </a:solidFill>
                  <a:latin typeface="HG丸ｺﾞｼｯｸM-PRO" panose="020F0600000000000000" pitchFamily="50" charset="-128"/>
                  <a:ea typeface="HG丸ｺﾞｼｯｸM-PRO" panose="020F0600000000000000" pitchFamily="50" charset="-128"/>
                </a:rPr>
                <a:t>支　給　決　定（新規等）</a:t>
              </a:r>
            </a:p>
          </p:txBody>
        </p:sp>
        <p:sp>
          <p:nvSpPr>
            <p:cNvPr id="114" name="右矢印 113"/>
            <p:cNvSpPr/>
            <p:nvPr/>
          </p:nvSpPr>
          <p:spPr>
            <a:xfrm>
              <a:off x="1852014" y="4528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a:t>
              </a:r>
              <a:r>
                <a:rPr lang="ja-JP" altLang="en-US" sz="923" dirty="0">
                  <a:solidFill>
                    <a:prstClr val="black"/>
                  </a:solidFill>
                  <a:latin typeface="HG丸ｺﾞｼｯｸM-PRO" pitchFamily="50" charset="-128"/>
                  <a:ea typeface="HG丸ｺﾞｼｯｸM-PRO" pitchFamily="50" charset="-128"/>
                </a:rPr>
                <a:t>月目</a:t>
              </a:r>
            </a:p>
          </p:txBody>
        </p:sp>
        <p:sp>
          <p:nvSpPr>
            <p:cNvPr id="159" name="角丸四角形 158"/>
            <p:cNvSpPr/>
            <p:nvPr/>
          </p:nvSpPr>
          <p:spPr>
            <a:xfrm>
              <a:off x="5751233" y="5545787"/>
              <a:ext cx="2581762" cy="976606"/>
            </a:xfrm>
            <a:prstGeom prst="roundRect">
              <a:avLst/>
            </a:prstGeom>
            <a:ln w="19050"/>
          </p:spPr>
          <p:style>
            <a:lnRef idx="2">
              <a:schemeClr val="dk1"/>
            </a:lnRef>
            <a:fillRef idx="1">
              <a:schemeClr val="lt1"/>
            </a:fillRef>
            <a:effectRef idx="0">
              <a:schemeClr val="dk1"/>
            </a:effectRef>
            <a:fontRef idx="minor">
              <a:schemeClr val="dk1"/>
            </a:fontRef>
          </p:style>
          <p:txBody>
            <a:bodyPr lIns="84249" tIns="42126" rIns="84249" bIns="42126" anchor="ctr"/>
            <a:lstStyle/>
            <a:p>
              <a:pPr marL="158265" indent="-158265" defTabSz="842602">
                <a:buFont typeface="HG丸ｺﾞｼｯｸM-PRO" panose="020F0600000000000000" pitchFamily="50" charset="-128"/>
                <a:buChar char="○"/>
                <a:defRPr/>
              </a:pPr>
              <a:r>
                <a:rPr lang="ja-JP" altLang="en-US" sz="1000" dirty="0">
                  <a:solidFill>
                    <a:prstClr val="black"/>
                  </a:solidFill>
                  <a:latin typeface="HG丸ｺﾞｼｯｸM-PRO" pitchFamily="50" charset="-128"/>
                  <a:ea typeface="HG丸ｺﾞｼｯｸM-PRO" pitchFamily="50" charset="-128"/>
                </a:rPr>
                <a:t>支給決定の有効期間の終期月に、モニタリングを実施。</a:t>
              </a:r>
              <a:endParaRPr lang="en-US" altLang="ja-JP" sz="1000" dirty="0">
                <a:solidFill>
                  <a:prstClr val="black"/>
                </a:solidFill>
                <a:latin typeface="HG丸ｺﾞｼｯｸM-PRO" pitchFamily="50" charset="-128"/>
                <a:ea typeface="HG丸ｺﾞｼｯｸM-PRO" pitchFamily="50" charset="-128"/>
              </a:endParaRPr>
            </a:p>
            <a:p>
              <a:pPr marL="158265" indent="-158265" defTabSz="842602">
                <a:buFont typeface="HG丸ｺﾞｼｯｸM-PRO" panose="020F0600000000000000" pitchFamily="50" charset="-128"/>
                <a:buChar char="○"/>
                <a:defRPr/>
              </a:pPr>
              <a:r>
                <a:rPr lang="ja-JP" altLang="en-US" sz="1000" dirty="0">
                  <a:solidFill>
                    <a:prstClr val="black"/>
                  </a:solidFill>
                  <a:latin typeface="HG丸ｺﾞｼｯｸM-PRO" pitchFamily="50" charset="-128"/>
                  <a:ea typeface="HG丸ｺﾞｼｯｸM-PRO" pitchFamily="50" charset="-128"/>
                </a:rPr>
                <a:t>その結果、支給決定の更新等が必要な場合は、サービス等利用計画案の作成等を併せて実施。</a:t>
              </a:r>
              <a:endParaRPr lang="en-US" altLang="ja-JP" sz="1000" dirty="0">
                <a:solidFill>
                  <a:prstClr val="black"/>
                </a:solidFill>
                <a:latin typeface="HG丸ｺﾞｼｯｸM-PRO" pitchFamily="50" charset="-128"/>
                <a:ea typeface="HG丸ｺﾞｼｯｸM-PRO" pitchFamily="50" charset="-128"/>
              </a:endParaRPr>
            </a:p>
            <a:p>
              <a:pPr marL="158265" indent="-158265" defTabSz="842602">
                <a:buFont typeface="HG丸ｺﾞｼｯｸM-PRO" panose="020F0600000000000000" pitchFamily="50" charset="-128"/>
                <a:buChar char="○"/>
                <a:defRPr/>
              </a:pPr>
              <a:r>
                <a:rPr lang="ja-JP" altLang="en-US" sz="1000" dirty="0">
                  <a:solidFill>
                    <a:prstClr val="black"/>
                  </a:solidFill>
                  <a:latin typeface="HG丸ｺﾞｼｯｸM-PRO" pitchFamily="50" charset="-128"/>
                  <a:ea typeface="HG丸ｺﾞｼｯｸM-PRO" pitchFamily="50" charset="-128"/>
                </a:rPr>
                <a:t>この場合、計画作成費のみ支給する。</a:t>
              </a:r>
              <a:endParaRPr lang="en-US" altLang="ja-JP" sz="1000" dirty="0">
                <a:solidFill>
                  <a:prstClr val="black"/>
                </a:solidFill>
                <a:latin typeface="HG丸ｺﾞｼｯｸM-PRO" pitchFamily="50" charset="-128"/>
                <a:ea typeface="HG丸ｺﾞｼｯｸM-PRO" pitchFamily="50" charset="-128"/>
              </a:endParaRPr>
            </a:p>
          </p:txBody>
        </p:sp>
        <p:sp>
          <p:nvSpPr>
            <p:cNvPr id="172" name="正方形/長方形 171"/>
            <p:cNvSpPr/>
            <p:nvPr/>
          </p:nvSpPr>
          <p:spPr>
            <a:xfrm>
              <a:off x="63258" y="3621622"/>
              <a:ext cx="1354062" cy="328728"/>
            </a:xfrm>
            <a:prstGeom prst="rect">
              <a:avLst/>
            </a:prstGeom>
            <a:noFill/>
            <a:ln w="19050">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r>
                <a:rPr lang="ja-JP" altLang="en-US" sz="923" dirty="0">
                  <a:solidFill>
                    <a:prstClr val="black"/>
                  </a:solidFill>
                  <a:latin typeface="HG丸ｺﾞｼｯｸM-PRO" pitchFamily="50" charset="-128"/>
                  <a:ea typeface="HG丸ｺﾞｼｯｸM-PRO" pitchFamily="50" charset="-128"/>
                </a:rPr>
                <a:t>支給決定の有効期間が</a:t>
              </a:r>
              <a:r>
                <a:rPr lang="en-US" altLang="ja-JP" sz="923" dirty="0">
                  <a:solidFill>
                    <a:prstClr val="black"/>
                  </a:solidFill>
                  <a:latin typeface="HG丸ｺﾞｼｯｸM-PRO" pitchFamily="50" charset="-128"/>
                  <a:ea typeface="HG丸ｺﾞｼｯｸM-PRO" pitchFamily="50" charset="-128"/>
                </a:rPr>
                <a:t>1</a:t>
              </a:r>
              <a:r>
                <a:rPr lang="ja-JP" altLang="en-US" sz="923" dirty="0">
                  <a:solidFill>
                    <a:prstClr val="black"/>
                  </a:solidFill>
                  <a:latin typeface="HG丸ｺﾞｼｯｸM-PRO" pitchFamily="50" charset="-128"/>
                  <a:ea typeface="HG丸ｺﾞｼｯｸM-PRO" pitchFamily="50" charset="-128"/>
                </a:rPr>
                <a:t>年の場合</a:t>
              </a:r>
            </a:p>
          </p:txBody>
        </p:sp>
        <p:grpSp>
          <p:nvGrpSpPr>
            <p:cNvPr id="9" name="グループ化 213"/>
            <p:cNvGrpSpPr>
              <a:grpSpLocks/>
            </p:cNvGrpSpPr>
            <p:nvPr/>
          </p:nvGrpSpPr>
          <p:grpSpPr bwMode="auto">
            <a:xfrm>
              <a:off x="859812" y="2996953"/>
              <a:ext cx="2625595" cy="3525440"/>
              <a:chOff x="993058" y="975338"/>
              <a:chExt cx="2622680" cy="5096836"/>
            </a:xfrm>
          </p:grpSpPr>
          <p:cxnSp>
            <p:nvCxnSpPr>
              <p:cNvPr id="115" name="直線コネクタ 114"/>
              <p:cNvCxnSpPr/>
              <p:nvPr/>
            </p:nvCxnSpPr>
            <p:spPr>
              <a:xfrm flipH="1">
                <a:off x="1924959" y="1268873"/>
                <a:ext cx="21249" cy="4803301"/>
              </a:xfrm>
              <a:prstGeom prst="line">
                <a:avLst/>
              </a:prstGeom>
              <a:ln w="28575"/>
            </p:spPr>
            <p:style>
              <a:lnRef idx="1">
                <a:schemeClr val="dk1"/>
              </a:lnRef>
              <a:fillRef idx="0">
                <a:schemeClr val="dk1"/>
              </a:fillRef>
              <a:effectRef idx="0">
                <a:schemeClr val="dk1"/>
              </a:effectRef>
              <a:fontRef idx="minor">
                <a:schemeClr val="tx1"/>
              </a:fontRef>
            </p:style>
          </p:cxnSp>
          <p:sp>
            <p:nvSpPr>
              <p:cNvPr id="193" name="Rectangle 5"/>
              <p:cNvSpPr>
                <a:spLocks noChangeArrowheads="1"/>
              </p:cNvSpPr>
              <p:nvPr/>
            </p:nvSpPr>
            <p:spPr bwMode="auto">
              <a:xfrm>
                <a:off x="993058" y="975338"/>
                <a:ext cx="2622680" cy="2890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84992" tIns="42497" rIns="84992" bIns="42497" anchor="ctr"/>
              <a:lstStyle/>
              <a:p>
                <a:pPr defTabSz="842602">
                  <a:defRPr/>
                </a:pP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5</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日に新規に利用開始する場合の例</a:t>
                </a:r>
              </a:p>
            </p:txBody>
          </p:sp>
        </p:grpSp>
        <p:sp>
          <p:nvSpPr>
            <p:cNvPr id="215" name="右矢印 214"/>
            <p:cNvSpPr/>
            <p:nvPr/>
          </p:nvSpPr>
          <p:spPr>
            <a:xfrm>
              <a:off x="2428065" y="4528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2</a:t>
              </a:r>
              <a:r>
                <a:rPr lang="ja-JP" altLang="en-US" sz="923" dirty="0">
                  <a:solidFill>
                    <a:prstClr val="black"/>
                  </a:solidFill>
                  <a:latin typeface="HG丸ｺﾞｼｯｸM-PRO" pitchFamily="50" charset="-128"/>
                  <a:ea typeface="HG丸ｺﾞｼｯｸM-PRO" pitchFamily="50" charset="-128"/>
                </a:rPr>
                <a:t>月目</a:t>
              </a:r>
            </a:p>
          </p:txBody>
        </p:sp>
        <p:sp>
          <p:nvSpPr>
            <p:cNvPr id="217" name="右矢印 216"/>
            <p:cNvSpPr/>
            <p:nvPr/>
          </p:nvSpPr>
          <p:spPr>
            <a:xfrm>
              <a:off x="3004171" y="4528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3</a:t>
              </a:r>
              <a:r>
                <a:rPr lang="ja-JP" altLang="en-US" sz="923" dirty="0">
                  <a:solidFill>
                    <a:prstClr val="black"/>
                  </a:solidFill>
                  <a:latin typeface="HG丸ｺﾞｼｯｸM-PRO" pitchFamily="50" charset="-128"/>
                  <a:ea typeface="HG丸ｺﾞｼｯｸM-PRO" pitchFamily="50" charset="-128"/>
                </a:rPr>
                <a:t>月目</a:t>
              </a:r>
            </a:p>
          </p:txBody>
        </p:sp>
        <p:sp>
          <p:nvSpPr>
            <p:cNvPr id="219" name="右矢印 218"/>
            <p:cNvSpPr/>
            <p:nvPr/>
          </p:nvSpPr>
          <p:spPr>
            <a:xfrm>
              <a:off x="3580223"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3221" rIns="0" bIns="33221"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4</a:t>
              </a:r>
              <a:r>
                <a:rPr lang="ja-JP" altLang="en-US" sz="923" dirty="0">
                  <a:solidFill>
                    <a:prstClr val="black"/>
                  </a:solidFill>
                  <a:latin typeface="HG丸ｺﾞｼｯｸM-PRO" pitchFamily="50" charset="-128"/>
                  <a:ea typeface="HG丸ｺﾞｼｯｸM-PRO" pitchFamily="50" charset="-128"/>
                </a:rPr>
                <a:t>月目</a:t>
              </a:r>
            </a:p>
          </p:txBody>
        </p:sp>
        <p:cxnSp>
          <p:nvCxnSpPr>
            <p:cNvPr id="100" name="直線コネクタ 99"/>
            <p:cNvCxnSpPr/>
            <p:nvPr/>
          </p:nvCxnSpPr>
          <p:spPr>
            <a:xfrm flipH="1">
              <a:off x="3580223" y="3260031"/>
              <a:ext cx="179" cy="326236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22" name="右矢印 221"/>
            <p:cNvSpPr/>
            <p:nvPr/>
          </p:nvSpPr>
          <p:spPr>
            <a:xfrm>
              <a:off x="4156275"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5</a:t>
              </a:r>
              <a:r>
                <a:rPr lang="ja-JP" altLang="en-US" sz="923" dirty="0">
                  <a:solidFill>
                    <a:prstClr val="black"/>
                  </a:solidFill>
                  <a:latin typeface="HG丸ｺﾞｼｯｸM-PRO" pitchFamily="50" charset="-128"/>
                  <a:ea typeface="HG丸ｺﾞｼｯｸM-PRO" pitchFamily="50" charset="-128"/>
                </a:rPr>
                <a:t>月目</a:t>
              </a:r>
            </a:p>
          </p:txBody>
        </p:sp>
        <p:sp>
          <p:nvSpPr>
            <p:cNvPr id="223" name="右矢印 222"/>
            <p:cNvSpPr/>
            <p:nvPr/>
          </p:nvSpPr>
          <p:spPr>
            <a:xfrm>
              <a:off x="5308432"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7</a:t>
              </a:r>
              <a:r>
                <a:rPr lang="ja-JP" altLang="en-US" sz="923" dirty="0">
                  <a:solidFill>
                    <a:prstClr val="black"/>
                  </a:solidFill>
                  <a:latin typeface="HG丸ｺﾞｼｯｸM-PRO" pitchFamily="50" charset="-128"/>
                  <a:ea typeface="HG丸ｺﾞｼｯｸM-PRO" pitchFamily="50" charset="-128"/>
                </a:rPr>
                <a:t>月目</a:t>
              </a:r>
            </a:p>
          </p:txBody>
        </p:sp>
        <p:sp>
          <p:nvSpPr>
            <p:cNvPr id="224" name="右矢印 223"/>
            <p:cNvSpPr/>
            <p:nvPr/>
          </p:nvSpPr>
          <p:spPr>
            <a:xfrm>
              <a:off x="4732328"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6</a:t>
              </a:r>
              <a:r>
                <a:rPr lang="ja-JP" altLang="en-US" sz="923" dirty="0">
                  <a:solidFill>
                    <a:prstClr val="black"/>
                  </a:solidFill>
                  <a:latin typeface="HG丸ｺﾞｼｯｸM-PRO" pitchFamily="50" charset="-128"/>
                  <a:ea typeface="HG丸ｺﾞｼｯｸM-PRO" pitchFamily="50" charset="-128"/>
                </a:rPr>
                <a:t>月目</a:t>
              </a:r>
            </a:p>
          </p:txBody>
        </p:sp>
        <p:sp>
          <p:nvSpPr>
            <p:cNvPr id="225" name="右矢印 224"/>
            <p:cNvSpPr/>
            <p:nvPr/>
          </p:nvSpPr>
          <p:spPr>
            <a:xfrm>
              <a:off x="5884484"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8</a:t>
              </a:r>
              <a:r>
                <a:rPr lang="ja-JP" altLang="en-US" sz="923" dirty="0">
                  <a:solidFill>
                    <a:prstClr val="black"/>
                  </a:solidFill>
                  <a:latin typeface="HG丸ｺﾞｼｯｸM-PRO" pitchFamily="50" charset="-128"/>
                  <a:ea typeface="HG丸ｺﾞｼｯｸM-PRO" pitchFamily="50" charset="-128"/>
                </a:rPr>
                <a:t>月目</a:t>
              </a:r>
            </a:p>
          </p:txBody>
        </p:sp>
        <p:sp>
          <p:nvSpPr>
            <p:cNvPr id="226" name="右矢印 225"/>
            <p:cNvSpPr/>
            <p:nvPr/>
          </p:nvSpPr>
          <p:spPr>
            <a:xfrm>
              <a:off x="6460537" y="3789042"/>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9</a:t>
              </a:r>
              <a:r>
                <a:rPr lang="ja-JP" altLang="en-US" sz="923" dirty="0">
                  <a:solidFill>
                    <a:prstClr val="black"/>
                  </a:solidFill>
                  <a:latin typeface="HG丸ｺﾞｼｯｸM-PRO" pitchFamily="50" charset="-128"/>
                  <a:ea typeface="HG丸ｺﾞｼｯｸM-PRO" pitchFamily="50" charset="-128"/>
                </a:rPr>
                <a:t>月目</a:t>
              </a:r>
            </a:p>
          </p:txBody>
        </p:sp>
        <p:sp>
          <p:nvSpPr>
            <p:cNvPr id="229" name="右矢印 228"/>
            <p:cNvSpPr/>
            <p:nvPr/>
          </p:nvSpPr>
          <p:spPr>
            <a:xfrm>
              <a:off x="7036840" y="3789042"/>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10</a:t>
              </a:r>
              <a:r>
                <a:rPr lang="ja-JP" altLang="en-US" sz="923" dirty="0">
                  <a:solidFill>
                    <a:prstClr val="black"/>
                  </a:solidFill>
                  <a:latin typeface="HG丸ｺﾞｼｯｸM-PRO" pitchFamily="50" charset="-128"/>
                  <a:ea typeface="HG丸ｺﾞｼｯｸM-PRO" pitchFamily="50" charset="-128"/>
                </a:rPr>
                <a:t>月目</a:t>
              </a:r>
            </a:p>
          </p:txBody>
        </p:sp>
        <p:sp>
          <p:nvSpPr>
            <p:cNvPr id="230" name="右矢印 229"/>
            <p:cNvSpPr/>
            <p:nvPr/>
          </p:nvSpPr>
          <p:spPr>
            <a:xfrm>
              <a:off x="7684924" y="3789042"/>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11</a:t>
              </a:r>
              <a:r>
                <a:rPr lang="ja-JP" altLang="en-US" sz="923" dirty="0">
                  <a:solidFill>
                    <a:prstClr val="black"/>
                  </a:solidFill>
                  <a:latin typeface="HG丸ｺﾞｼｯｸM-PRO" pitchFamily="50" charset="-128"/>
                  <a:ea typeface="HG丸ｺﾞｼｯｸM-PRO" pitchFamily="50" charset="-128"/>
                </a:rPr>
                <a:t>月目</a:t>
              </a:r>
            </a:p>
          </p:txBody>
        </p:sp>
        <p:sp>
          <p:nvSpPr>
            <p:cNvPr id="231" name="右矢印 230"/>
            <p:cNvSpPr/>
            <p:nvPr/>
          </p:nvSpPr>
          <p:spPr>
            <a:xfrm>
              <a:off x="8324008" y="3759871"/>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12</a:t>
              </a:r>
              <a:r>
                <a:rPr lang="ja-JP" altLang="en-US" sz="923" dirty="0">
                  <a:solidFill>
                    <a:prstClr val="black"/>
                  </a:solidFill>
                  <a:latin typeface="HG丸ｺﾞｼｯｸM-PRO" pitchFamily="50" charset="-128"/>
                  <a:ea typeface="HG丸ｺﾞｼｯｸM-PRO" pitchFamily="50" charset="-128"/>
                </a:rPr>
                <a:t>月目</a:t>
              </a:r>
            </a:p>
          </p:txBody>
        </p:sp>
        <p:sp>
          <p:nvSpPr>
            <p:cNvPr id="232" name="右矢印 231"/>
            <p:cNvSpPr/>
            <p:nvPr/>
          </p:nvSpPr>
          <p:spPr>
            <a:xfrm>
              <a:off x="4716017" y="5084023"/>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6</a:t>
              </a:r>
              <a:r>
                <a:rPr lang="ja-JP" altLang="en-US" sz="923" dirty="0">
                  <a:solidFill>
                    <a:prstClr val="black"/>
                  </a:solidFill>
                  <a:latin typeface="HG丸ｺﾞｼｯｸM-PRO" pitchFamily="50" charset="-128"/>
                  <a:ea typeface="HG丸ｺﾞｼｯｸM-PRO" pitchFamily="50" charset="-128"/>
                </a:rPr>
                <a:t>月目</a:t>
              </a:r>
            </a:p>
          </p:txBody>
        </p:sp>
        <p:sp>
          <p:nvSpPr>
            <p:cNvPr id="233" name="右矢印 232"/>
            <p:cNvSpPr/>
            <p:nvPr/>
          </p:nvSpPr>
          <p:spPr>
            <a:xfrm>
              <a:off x="8325371" y="4524008"/>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12</a:t>
              </a:r>
              <a:r>
                <a:rPr lang="ja-JP" altLang="en-US" sz="923" dirty="0">
                  <a:solidFill>
                    <a:prstClr val="black"/>
                  </a:solidFill>
                  <a:latin typeface="HG丸ｺﾞｼｯｸM-PRO" pitchFamily="50" charset="-128"/>
                  <a:ea typeface="HG丸ｺﾞｼｯｸM-PRO" pitchFamily="50" charset="-128"/>
                </a:rPr>
                <a:t>月目</a:t>
              </a:r>
            </a:p>
          </p:txBody>
        </p:sp>
        <p:sp>
          <p:nvSpPr>
            <p:cNvPr id="207" name="Rectangle 5"/>
            <p:cNvSpPr>
              <a:spLocks noChangeArrowheads="1"/>
            </p:cNvSpPr>
            <p:nvPr/>
          </p:nvSpPr>
          <p:spPr bwMode="auto">
            <a:xfrm>
              <a:off x="4848535" y="2996952"/>
              <a:ext cx="995740" cy="222250"/>
            </a:xfrm>
            <a:prstGeom prst="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none" lIns="22815" tIns="0" rIns="22815" bIns="0" anchor="ctr" anchorCtr="1"/>
            <a:lstStyle/>
            <a:p>
              <a:pPr defTabSz="842602">
                <a:defRPr/>
              </a:pP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11</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月</a:t>
              </a:r>
              <a:r>
                <a:rPr lang="en-US" altLang="ja-JP" sz="1108" dirty="0">
                  <a:solidFill>
                    <a:sysClr val="windowText" lastClr="000000"/>
                  </a:solidFill>
                  <a:latin typeface="HG丸ｺﾞｼｯｸM-PRO" panose="020F0600000000000000" pitchFamily="50" charset="-128"/>
                  <a:ea typeface="HG丸ｺﾞｼｯｸM-PRO" panose="020F0600000000000000" pitchFamily="50" charset="-128"/>
                </a:rPr>
                <a:t>1</a:t>
              </a:r>
              <a:r>
                <a:rPr lang="ja-JP" altLang="en-US" sz="1108" dirty="0">
                  <a:solidFill>
                    <a:sysClr val="windowText" lastClr="000000"/>
                  </a:solidFill>
                  <a:latin typeface="HG丸ｺﾞｼｯｸM-PRO" panose="020F0600000000000000" pitchFamily="50" charset="-128"/>
                  <a:ea typeface="HG丸ｺﾞｼｯｸM-PRO" panose="020F0600000000000000" pitchFamily="50" charset="-128"/>
                </a:rPr>
                <a:t>日</a:t>
              </a:r>
            </a:p>
          </p:txBody>
        </p:sp>
        <p:sp>
          <p:nvSpPr>
            <p:cNvPr id="58" name="円形吹き出し 57"/>
            <p:cNvSpPr/>
            <p:nvPr/>
          </p:nvSpPr>
          <p:spPr>
            <a:xfrm>
              <a:off x="5427675" y="5034684"/>
              <a:ext cx="1471044" cy="369968"/>
            </a:xfrm>
            <a:prstGeom prst="wedgeEllipseCallout">
              <a:avLst>
                <a:gd name="adj1" fmla="val -66504"/>
                <a:gd name="adj2" fmla="val 24106"/>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1108" dirty="0">
                  <a:solidFill>
                    <a:prstClr val="black"/>
                  </a:solidFill>
                  <a:latin typeface="HG丸ｺﾞｼｯｸM-PRO" pitchFamily="50" charset="-128"/>
                  <a:ea typeface="HG丸ｺﾞｼｯｸM-PRO" pitchFamily="50" charset="-128"/>
                </a:rPr>
                <a:t>６月に１回実施</a:t>
              </a:r>
            </a:p>
          </p:txBody>
        </p:sp>
        <p:sp>
          <p:nvSpPr>
            <p:cNvPr id="60" name="右矢印 59"/>
            <p:cNvSpPr/>
            <p:nvPr/>
          </p:nvSpPr>
          <p:spPr bwMode="auto">
            <a:xfrm>
              <a:off x="4630048" y="5855080"/>
              <a:ext cx="648221" cy="454301"/>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57934" tIns="28967" rIns="57934" bIns="28967"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６月目</a:t>
              </a:r>
            </a:p>
          </p:txBody>
        </p:sp>
        <p:sp>
          <p:nvSpPr>
            <p:cNvPr id="61" name="円/楕円 60"/>
            <p:cNvSpPr/>
            <p:nvPr/>
          </p:nvSpPr>
          <p:spPr>
            <a:xfrm>
              <a:off x="4549210" y="5815466"/>
              <a:ext cx="837126" cy="580099"/>
            </a:xfrm>
            <a:prstGeom prst="ellipse">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endParaRPr lang="ja-JP" altLang="en-US" sz="923"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62" name="直線矢印コネクタ 61"/>
            <p:cNvCxnSpPr/>
            <p:nvPr/>
          </p:nvCxnSpPr>
          <p:spPr>
            <a:xfrm flipH="1" flipV="1">
              <a:off x="5421862" y="6153804"/>
              <a:ext cx="293845" cy="1"/>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63" name="円形吹き出し 62"/>
            <p:cNvSpPr/>
            <p:nvPr/>
          </p:nvSpPr>
          <p:spPr>
            <a:xfrm>
              <a:off x="5421861" y="3603986"/>
              <a:ext cx="1201543" cy="285055"/>
            </a:xfrm>
            <a:prstGeom prst="wedgeEllipseCallout">
              <a:avLst>
                <a:gd name="adj1" fmla="val -49436"/>
                <a:gd name="adj2" fmla="val 50723"/>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1108" dirty="0">
                  <a:solidFill>
                    <a:prstClr val="black"/>
                  </a:solidFill>
                  <a:latin typeface="HG丸ｺﾞｼｯｸM-PRO" panose="020F0600000000000000" pitchFamily="50" charset="-128"/>
                  <a:ea typeface="HG丸ｺﾞｼｯｸM-PRO" panose="020F0600000000000000" pitchFamily="50" charset="-128"/>
                </a:rPr>
                <a:t>毎月実施</a:t>
              </a:r>
            </a:p>
          </p:txBody>
        </p:sp>
        <p:sp>
          <p:nvSpPr>
            <p:cNvPr id="65" name="正方形/長方形 64"/>
            <p:cNvSpPr/>
            <p:nvPr/>
          </p:nvSpPr>
          <p:spPr>
            <a:xfrm>
              <a:off x="52496" y="5906560"/>
              <a:ext cx="1354062" cy="328728"/>
            </a:xfrm>
            <a:prstGeom prst="rect">
              <a:avLst/>
            </a:prstGeom>
            <a:noFill/>
            <a:ln w="19050">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支給決定の有効期間が６か月の場合</a:t>
              </a:r>
            </a:p>
          </p:txBody>
        </p:sp>
        <p:sp>
          <p:nvSpPr>
            <p:cNvPr id="66" name="右矢印 65"/>
            <p:cNvSpPr/>
            <p:nvPr/>
          </p:nvSpPr>
          <p:spPr>
            <a:xfrm>
              <a:off x="4716017" y="4517013"/>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６月目</a:t>
              </a:r>
            </a:p>
          </p:txBody>
        </p:sp>
        <p:sp>
          <p:nvSpPr>
            <p:cNvPr id="67" name="右矢印 66"/>
            <p:cNvSpPr/>
            <p:nvPr/>
          </p:nvSpPr>
          <p:spPr>
            <a:xfrm>
              <a:off x="6446866" y="4524008"/>
              <a:ext cx="576063"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923" dirty="0">
                  <a:solidFill>
                    <a:prstClr val="black"/>
                  </a:solidFill>
                  <a:latin typeface="HG丸ｺﾞｼｯｸM-PRO" panose="020F0600000000000000" pitchFamily="50" charset="-128"/>
                  <a:ea typeface="HG丸ｺﾞｼｯｸM-PRO" panose="020F0600000000000000" pitchFamily="50" charset="-128"/>
                </a:rPr>
                <a:t>９月目</a:t>
              </a:r>
            </a:p>
          </p:txBody>
        </p:sp>
        <p:sp>
          <p:nvSpPr>
            <p:cNvPr id="68" name="円形吹き出し 67"/>
            <p:cNvSpPr/>
            <p:nvPr/>
          </p:nvSpPr>
          <p:spPr>
            <a:xfrm>
              <a:off x="6949649" y="4358848"/>
              <a:ext cx="1222751" cy="363345"/>
            </a:xfrm>
            <a:prstGeom prst="wedgeEllipseCallout">
              <a:avLst>
                <a:gd name="adj1" fmla="val -56865"/>
                <a:gd name="adj2" fmla="val 3946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ja-JP" altLang="en-US" sz="1100" dirty="0">
                  <a:solidFill>
                    <a:prstClr val="black"/>
                  </a:solidFill>
                  <a:latin typeface="HG丸ｺﾞｼｯｸM-PRO" pitchFamily="50" charset="-128"/>
                  <a:ea typeface="HG丸ｺﾞｼｯｸM-PRO" pitchFamily="50" charset="-128"/>
                </a:rPr>
                <a:t>３月に１回</a:t>
              </a:r>
              <a:endParaRPr lang="en-US" altLang="ja-JP" sz="1100" dirty="0">
                <a:solidFill>
                  <a:prstClr val="black"/>
                </a:solidFill>
                <a:latin typeface="HG丸ｺﾞｼｯｸM-PRO" pitchFamily="50" charset="-128"/>
                <a:ea typeface="HG丸ｺﾞｼｯｸM-PRO" pitchFamily="50" charset="-128"/>
              </a:endParaRPr>
            </a:p>
            <a:p>
              <a:pPr algn="ctr" defTabSz="842602">
                <a:defRPr/>
              </a:pPr>
              <a:r>
                <a:rPr lang="ja-JP" altLang="en-US" sz="1100" dirty="0">
                  <a:solidFill>
                    <a:prstClr val="black"/>
                  </a:solidFill>
                  <a:latin typeface="HG丸ｺﾞｼｯｸM-PRO" pitchFamily="50" charset="-128"/>
                  <a:ea typeface="HG丸ｺﾞｼｯｸM-PRO" pitchFamily="50" charset="-128"/>
                </a:rPr>
                <a:t>実施</a:t>
              </a:r>
            </a:p>
          </p:txBody>
        </p:sp>
        <p:sp>
          <p:nvSpPr>
            <p:cNvPr id="69" name="右矢印 68"/>
            <p:cNvSpPr/>
            <p:nvPr/>
          </p:nvSpPr>
          <p:spPr>
            <a:xfrm>
              <a:off x="8337920" y="5091018"/>
              <a:ext cx="648071" cy="454769"/>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2126" rIns="0" bIns="42126" anchor="ctr"/>
            <a:lstStyle/>
            <a:p>
              <a:pPr algn="ctr" defTabSz="842602">
                <a:defRPr/>
              </a:pPr>
              <a:r>
                <a:rPr lang="en-US" altLang="ja-JP" sz="923" dirty="0">
                  <a:solidFill>
                    <a:prstClr val="black"/>
                  </a:solidFill>
                  <a:latin typeface="HG丸ｺﾞｼｯｸM-PRO" pitchFamily="50" charset="-128"/>
                  <a:ea typeface="HG丸ｺﾞｼｯｸM-PRO" pitchFamily="50" charset="-128"/>
                </a:rPr>
                <a:t>12</a:t>
              </a:r>
              <a:r>
                <a:rPr lang="ja-JP" altLang="en-US" sz="923" dirty="0">
                  <a:solidFill>
                    <a:prstClr val="black"/>
                  </a:solidFill>
                  <a:latin typeface="HG丸ｺﾞｼｯｸM-PRO" pitchFamily="50" charset="-128"/>
                  <a:ea typeface="HG丸ｺﾞｼｯｸM-PRO" pitchFamily="50" charset="-128"/>
                </a:rPr>
                <a:t>月目</a:t>
              </a:r>
            </a:p>
          </p:txBody>
        </p:sp>
        <p:sp>
          <p:nvSpPr>
            <p:cNvPr id="235" name="円/楕円 234"/>
            <p:cNvSpPr/>
            <p:nvPr/>
          </p:nvSpPr>
          <p:spPr>
            <a:xfrm>
              <a:off x="8199370" y="3660630"/>
              <a:ext cx="837126" cy="2222283"/>
            </a:xfrm>
            <a:prstGeom prst="ellipse">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84249" tIns="42126" rIns="84249" bIns="42126" anchor="ctr"/>
            <a:lstStyle/>
            <a:p>
              <a:pPr algn="ctr" defTabSz="842602">
                <a:defRPr/>
              </a:pPr>
              <a:endParaRPr lang="ja-JP" altLang="en-US" sz="923" dirty="0">
                <a:solidFill>
                  <a:prstClr val="black"/>
                </a:solidFill>
                <a:latin typeface="HG丸ｺﾞｼｯｸM-PRO" panose="020F0600000000000000" pitchFamily="50" charset="-128"/>
                <a:ea typeface="HG丸ｺﾞｼｯｸM-PRO" panose="020F0600000000000000" pitchFamily="50" charset="-128"/>
              </a:endParaRPr>
            </a:p>
          </p:txBody>
        </p:sp>
        <p:cxnSp>
          <p:nvCxnSpPr>
            <p:cNvPr id="22" name="カギ線コネクタ 21"/>
            <p:cNvCxnSpPr>
              <a:stCxn id="235" idx="4"/>
              <a:endCxn id="159" idx="3"/>
            </p:cNvCxnSpPr>
            <p:nvPr/>
          </p:nvCxnSpPr>
          <p:spPr>
            <a:xfrm rot="5400000">
              <a:off x="8399876" y="5816032"/>
              <a:ext cx="151177" cy="284938"/>
            </a:xfrm>
            <a:prstGeom prst="bentConnector2">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graphicFrame>
        <p:nvGraphicFramePr>
          <p:cNvPr id="64" name="表 63"/>
          <p:cNvGraphicFramePr>
            <a:graphicFrameLocks noGrp="1"/>
          </p:cNvGraphicFramePr>
          <p:nvPr>
            <p:extLst>
              <p:ext uri="{D42A27DB-BD31-4B8C-83A1-F6EECF244321}">
                <p14:modId xmlns:p14="http://schemas.microsoft.com/office/powerpoint/2010/main" val="3998741261"/>
              </p:ext>
            </p:extLst>
          </p:nvPr>
        </p:nvGraphicFramePr>
        <p:xfrm>
          <a:off x="466478" y="764704"/>
          <a:ext cx="8951019" cy="2221522"/>
        </p:xfrm>
        <a:graphic>
          <a:graphicData uri="http://schemas.openxmlformats.org/drawingml/2006/table">
            <a:tbl>
              <a:tblPr firstRow="1" bandRow="1">
                <a:tableStyleId>{5940675A-B579-460E-94D1-54222C63F5DA}</a:tableStyleId>
              </a:tblPr>
              <a:tblGrid>
                <a:gridCol w="5888831">
                  <a:extLst>
                    <a:ext uri="{9D8B030D-6E8A-4147-A177-3AD203B41FA5}">
                      <a16:colId xmlns:a16="http://schemas.microsoft.com/office/drawing/2014/main" val="20000"/>
                    </a:ext>
                  </a:extLst>
                </a:gridCol>
                <a:gridCol w="3062188">
                  <a:extLst>
                    <a:ext uri="{9D8B030D-6E8A-4147-A177-3AD203B41FA5}">
                      <a16:colId xmlns:a16="http://schemas.microsoft.com/office/drawing/2014/main" val="20003"/>
                    </a:ext>
                  </a:extLst>
                </a:gridCol>
              </a:tblGrid>
              <a:tr h="219795">
                <a:tc>
                  <a:txBody>
                    <a:bodyPr/>
                    <a:lstStyle/>
                    <a:p>
                      <a:pPr algn="ctr"/>
                      <a:r>
                        <a:rPr lang="ja-JP" altLang="en-US" sz="1200" dirty="0" smtClean="0">
                          <a:latin typeface="HG丸ｺﾞｼｯｸM-PRO" panose="020F0600000000000000" pitchFamily="50" charset="-128"/>
                          <a:ea typeface="HG丸ｺﾞｼｯｸM-PRO" panose="020F0600000000000000" pitchFamily="50" charset="-128"/>
                        </a:rPr>
                        <a:t>対象者</a:t>
                      </a:r>
                      <a:endParaRPr lang="en-US" altLang="ja-JP" sz="1200" dirty="0" smtClean="0">
                        <a:latin typeface="HG丸ｺﾞｼｯｸM-PRO" panose="020F0600000000000000" pitchFamily="50" charset="-128"/>
                        <a:ea typeface="HG丸ｺﾞｼｯｸM-PRO" panose="020F0600000000000000" pitchFamily="50" charset="-128"/>
                      </a:endParaRPr>
                    </a:p>
                  </a:txBody>
                  <a:tcPr marL="84406" marR="84406" marT="42203" marB="42203" anchor="ctr">
                    <a:solidFill>
                      <a:schemeClr val="accent6">
                        <a:lumMod val="40000"/>
                        <a:lumOff val="60000"/>
                      </a:schemeClr>
                    </a:solidFill>
                  </a:tcPr>
                </a:tc>
                <a:tc>
                  <a:txBody>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期間</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solidFill>
                      <a:schemeClr val="accent6">
                        <a:lumMod val="40000"/>
                        <a:lumOff val="60000"/>
                      </a:schemeClr>
                    </a:solidFill>
                  </a:tcPr>
                </a:tc>
                <a:extLst>
                  <a:ext uri="{0D108BD9-81ED-4DB2-BD59-A6C34878D82A}">
                    <a16:rowId xmlns:a16="http://schemas.microsoft.com/office/drawing/2014/main" val="10000"/>
                  </a:ext>
                </a:extLst>
              </a:tr>
              <a:tr h="225560">
                <a:tc>
                  <a:txBody>
                    <a:bodyPr/>
                    <a:lstStyle/>
                    <a:p>
                      <a:r>
                        <a:rPr kumimoji="1" lang="ja-JP" altLang="en-US" sz="1100" dirty="0" smtClean="0">
                          <a:latin typeface="HG丸ｺﾞｼｯｸM-PRO" panose="020F0600000000000000" pitchFamily="50" charset="-128"/>
                          <a:ea typeface="HG丸ｺﾞｼｯｸM-PRO" panose="020F0600000000000000" pitchFamily="50" charset="-128"/>
                        </a:rPr>
                        <a:t>①新規又は支給決定の内容に著しい変更があった者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１月間 </a:t>
                      </a:r>
                      <a:r>
                        <a:rPr kumimoji="1" lang="en-US" altLang="ja-JP" sz="900" dirty="0" smtClean="0">
                          <a:latin typeface="HG丸ｺﾞｼｯｸM-PRO" panose="020F0600000000000000" pitchFamily="50" charset="-128"/>
                          <a:ea typeface="HG丸ｺﾞｼｯｸM-PRO" panose="020F0600000000000000" pitchFamily="50" charset="-128"/>
                        </a:rPr>
                        <a:t>※</a:t>
                      </a:r>
                      <a:r>
                        <a:rPr kumimoji="1" lang="ja-JP" altLang="en-US" sz="900" dirty="0" smtClean="0">
                          <a:latin typeface="HG丸ｺﾞｼｯｸM-PRO" panose="020F0600000000000000" pitchFamily="50" charset="-128"/>
                          <a:ea typeface="HG丸ｺﾞｼｯｸM-PRO" panose="020F0600000000000000" pitchFamily="50" charset="-128"/>
                        </a:rPr>
                        <a:t>利用開始から３月のみ</a:t>
                      </a:r>
                      <a:endPar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extLst>
                  <a:ext uri="{0D108BD9-81ED-4DB2-BD59-A6C34878D82A}">
                    <a16:rowId xmlns:a16="http://schemas.microsoft.com/office/drawing/2014/main" val="10002"/>
                  </a:ext>
                </a:extLst>
              </a:tr>
              <a:tr h="225560">
                <a:tc>
                  <a:txBody>
                    <a:bodyPr/>
                    <a:lstStyle/>
                    <a:p>
                      <a:r>
                        <a:rPr kumimoji="1" lang="ja-JP" altLang="en-US" sz="1100" dirty="0" smtClean="0">
                          <a:latin typeface="HG丸ｺﾞｼｯｸM-PRO" panose="020F0600000000000000" pitchFamily="50" charset="-128"/>
                          <a:ea typeface="HG丸ｺﾞｼｯｸM-PRO" panose="020F0600000000000000" pitchFamily="50" charset="-128"/>
                        </a:rPr>
                        <a:t>②集中的な支援が必要な者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１月間</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extLst>
                  <a:ext uri="{0D108BD9-81ED-4DB2-BD59-A6C34878D82A}">
                    <a16:rowId xmlns:a16="http://schemas.microsoft.com/office/drawing/2014/main" val="10003"/>
                  </a:ext>
                </a:extLst>
              </a:tr>
              <a:tr h="225560">
                <a:tc>
                  <a:txBody>
                    <a:bodyPr/>
                    <a:lstStyle/>
                    <a:p>
                      <a:r>
                        <a:rPr kumimoji="1" lang="ja-JP" altLang="en-US" sz="1100" dirty="0" smtClean="0">
                          <a:latin typeface="HG丸ｺﾞｼｯｸM-PRO" panose="020F0600000000000000" pitchFamily="50" charset="-128"/>
                          <a:ea typeface="HG丸ｺﾞｼｯｸM-PRO" panose="020F0600000000000000" pitchFamily="50" charset="-128"/>
                        </a:rPr>
                        <a:t>③就労定着支援、自立生活援助、日中サービス支援型共同生活援助の利用者</a:t>
                      </a:r>
                      <a:endPar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HG丸ｺﾞｼｯｸM-PRO" panose="020F0600000000000000" pitchFamily="50" charset="-128"/>
                          <a:ea typeface="HG丸ｺﾞｼｯｸM-PRO" panose="020F0600000000000000" pitchFamily="50" charset="-128"/>
                        </a:rPr>
                        <a:t>３月間</a:t>
                      </a:r>
                      <a:endPar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extLst>
                  <a:ext uri="{0D108BD9-81ED-4DB2-BD59-A6C34878D82A}">
                    <a16:rowId xmlns:a16="http://schemas.microsoft.com/office/drawing/2014/main" val="10004"/>
                  </a:ext>
                </a:extLst>
              </a:tr>
              <a:tr h="375584">
                <a:tc>
                  <a:txBody>
                    <a:bodyPr/>
                    <a:lstStyle/>
                    <a:p>
                      <a:r>
                        <a:rPr kumimoji="1" lang="ja-JP" altLang="en-US" sz="1100" dirty="0" smtClean="0">
                          <a:latin typeface="HG丸ｺﾞｼｯｸM-PRO" panose="020F0600000000000000" pitchFamily="50" charset="-128"/>
                          <a:ea typeface="HG丸ｺﾞｼｯｸM-PRO" panose="020F0600000000000000" pitchFamily="50" charset="-128"/>
                        </a:rPr>
                        <a:t>④居宅介護、行動援護、同行援護、重度訪問介護、短期入所、就労移行支援、</a:t>
                      </a:r>
                      <a:endParaRPr kumimoji="1" lang="en-US" altLang="ja-JP" sz="1100" dirty="0" smtClean="0">
                        <a:latin typeface="HG丸ｺﾞｼｯｸM-PRO" panose="020F0600000000000000" pitchFamily="50" charset="-128"/>
                        <a:ea typeface="HG丸ｺﾞｼｯｸM-PRO" panose="020F0600000000000000" pitchFamily="50" charset="-128"/>
                      </a:endParaRPr>
                    </a:p>
                    <a:p>
                      <a:r>
                        <a:rPr kumimoji="1" lang="ja-JP" altLang="en-US" sz="1100" dirty="0" smtClean="0">
                          <a:latin typeface="HG丸ｺﾞｼｯｸM-PRO" panose="020F0600000000000000" pitchFamily="50" charset="-128"/>
                          <a:ea typeface="HG丸ｺﾞｼｯｸM-PRO" panose="020F0600000000000000" pitchFamily="50" charset="-128"/>
                        </a:rPr>
                        <a:t>　自立訓練の利用者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３月間</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extLst>
                  <a:ext uri="{0D108BD9-81ED-4DB2-BD59-A6C34878D82A}">
                    <a16:rowId xmlns:a16="http://schemas.microsoft.com/office/drawing/2014/main" val="10005"/>
                  </a:ext>
                </a:extLst>
              </a:tr>
              <a:tr h="471054">
                <a:tc>
                  <a:txBody>
                    <a:bodyPr/>
                    <a:lstStyle/>
                    <a:p>
                      <a:r>
                        <a:rPr kumimoji="1" lang="ja-JP" altLang="en-US" sz="1100" dirty="0" smtClean="0">
                          <a:latin typeface="HG丸ｺﾞｼｯｸM-PRO" panose="020F0600000000000000" pitchFamily="50" charset="-128"/>
                          <a:ea typeface="HG丸ｺﾞｼｯｸM-PRO" panose="020F0600000000000000" pitchFamily="50" charset="-128"/>
                        </a:rPr>
                        <a:t>⑤生活介護、就労継続支援、共同生活援助（日中支援型を除く）、地域移行支援、</a:t>
                      </a:r>
                      <a:endParaRPr kumimoji="1" lang="en-US" altLang="ja-JP" sz="1100" dirty="0" smtClean="0">
                        <a:latin typeface="HG丸ｺﾞｼｯｸM-PRO" panose="020F0600000000000000" pitchFamily="50" charset="-128"/>
                        <a:ea typeface="HG丸ｺﾞｼｯｸM-PRO" panose="020F0600000000000000" pitchFamily="50" charset="-128"/>
                      </a:endParaRPr>
                    </a:p>
                    <a:p>
                      <a:r>
                        <a:rPr kumimoji="1" lang="ja-JP" altLang="en-US" sz="1100" dirty="0" smtClean="0">
                          <a:latin typeface="HG丸ｺﾞｼｯｸM-PRO" panose="020F0600000000000000" pitchFamily="50" charset="-128"/>
                          <a:ea typeface="HG丸ｺﾞｼｯｸM-PRO" panose="020F0600000000000000" pitchFamily="50" charset="-128"/>
                        </a:rPr>
                        <a:t>　地域定着支援、障害児通所支援の利用者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lnT w="12700" cap="flat" cmpd="sng" algn="ctr">
                      <a:solidFill>
                        <a:schemeClr val="tx1"/>
                      </a:solidFill>
                      <a:prstDash val="solid"/>
                      <a:round/>
                      <a:headEnd type="none" w="med" len="med"/>
                      <a:tailEnd type="none" w="med" len="med"/>
                    </a:lnT>
                  </a:tcP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６月間 </a:t>
                      </a:r>
                      <a:endParaRPr kumimoji="1" lang="en-US" altLang="ja-JP" sz="1100" dirty="0" smtClean="0">
                        <a:latin typeface="HG丸ｺﾞｼｯｸM-PRO" panose="020F0600000000000000" pitchFamily="50" charset="-128"/>
                        <a:ea typeface="HG丸ｺﾞｼｯｸM-PRO" panose="020F0600000000000000" pitchFamily="50" charset="-128"/>
                      </a:endParaRPr>
                    </a:p>
                    <a:p>
                      <a:pPr algn="ctr"/>
                      <a:r>
                        <a:rPr kumimoji="1" lang="en-US" altLang="ja-JP" sz="900" u="sng" dirty="0" smtClean="0">
                          <a:latin typeface="HG丸ｺﾞｼｯｸM-PRO" panose="020F0600000000000000" pitchFamily="50" charset="-128"/>
                          <a:ea typeface="HG丸ｺﾞｼｯｸM-PRO" panose="020F0600000000000000" pitchFamily="50" charset="-128"/>
                        </a:rPr>
                        <a:t>※65</a:t>
                      </a:r>
                      <a:r>
                        <a:rPr kumimoji="1" lang="ja-JP" altLang="en-US" sz="900" u="sng" dirty="0" smtClean="0">
                          <a:latin typeface="HG丸ｺﾞｼｯｸM-PRO" panose="020F0600000000000000" pitchFamily="50" charset="-128"/>
                          <a:ea typeface="HG丸ｺﾞｼｯｸM-PRO" panose="020F0600000000000000" pitchFamily="50" charset="-128"/>
                        </a:rPr>
                        <a:t>歳以上で介護保険のケアマネジメントを</a:t>
                      </a:r>
                      <a:endParaRPr kumimoji="1" lang="en-US" altLang="ja-JP" sz="900" u="sng" dirty="0" smtClean="0">
                        <a:latin typeface="HG丸ｺﾞｼｯｸM-PRO" panose="020F0600000000000000" pitchFamily="50" charset="-128"/>
                        <a:ea typeface="HG丸ｺﾞｼｯｸM-PRO" panose="020F0600000000000000" pitchFamily="50" charset="-128"/>
                      </a:endParaRPr>
                    </a:p>
                    <a:p>
                      <a:pPr algn="ctr"/>
                      <a:r>
                        <a:rPr kumimoji="1" lang="ja-JP" altLang="en-US" sz="900" u="sng" dirty="0" smtClean="0">
                          <a:latin typeface="HG丸ｺﾞｼｯｸM-PRO" panose="020F0600000000000000" pitchFamily="50" charset="-128"/>
                          <a:ea typeface="HG丸ｺﾞｼｯｸM-PRO" panose="020F0600000000000000" pitchFamily="50" charset="-128"/>
                        </a:rPr>
                        <a:t>受けていない者は３月間</a:t>
                      </a:r>
                      <a:endParaRPr kumimoji="1" lang="ja-JP" altLang="en-US" sz="900" b="1" u="sng"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HG丸ｺﾞｼｯｸM-PRO" panose="020F0600000000000000" pitchFamily="50" charset="-128"/>
                          <a:ea typeface="HG丸ｺﾞｼｯｸM-PRO" panose="020F0600000000000000" pitchFamily="50" charset="-128"/>
                        </a:rPr>
                        <a:t>⑥障害者支援施設、のぞみの園、療養介護入所者、重度障害者等包括支援の利用者</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tc>
                  <a:txBody>
                    <a:bodyPr/>
                    <a:lstStyle/>
                    <a:p>
                      <a:pPr algn="ctr"/>
                      <a:r>
                        <a:rPr kumimoji="1" lang="ja-JP" altLang="en-US" sz="1100" dirty="0" smtClean="0">
                          <a:latin typeface="HG丸ｺﾞｼｯｸM-PRO" panose="020F0600000000000000" pitchFamily="50" charset="-128"/>
                          <a:ea typeface="HG丸ｺﾞｼｯｸM-PRO" panose="020F0600000000000000" pitchFamily="50" charset="-128"/>
                        </a:rPr>
                        <a:t>６月間</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84406" marR="84406" marT="42203" marB="42203" anchor="ctr"/>
                </a:tc>
                <a:extLst>
                  <a:ext uri="{0D108BD9-81ED-4DB2-BD59-A6C34878D82A}">
                    <a16:rowId xmlns:a16="http://schemas.microsoft.com/office/drawing/2014/main" val="10007"/>
                  </a:ext>
                </a:extLst>
              </a:tr>
            </a:tbl>
          </a:graphicData>
        </a:graphic>
      </p:graphicFrame>
      <p:sp>
        <p:nvSpPr>
          <p:cNvPr id="70" name="テキスト ボックス 69"/>
          <p:cNvSpPr txBox="1"/>
          <p:nvPr/>
        </p:nvSpPr>
        <p:spPr>
          <a:xfrm>
            <a:off x="2144688" y="102480"/>
            <a:ext cx="5676859" cy="3021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79806" tIns="94259" rIns="79806" bIns="39903" rtlCol="0" anchor="ctr" anchorCtr="0">
            <a:spAutoFit/>
          </a:bodyPr>
          <a:lstStyle/>
          <a:p>
            <a:pPr algn="ctr">
              <a:lnSpc>
                <a:spcPts val="1309"/>
              </a:lnSpc>
            </a:pPr>
            <a:r>
              <a:rPr lang="ja-JP" altLang="en-US" sz="1600" b="1"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モニタリング</a:t>
            </a:r>
            <a:r>
              <a:rPr lang="ja-JP" altLang="en-US" sz="1600" b="1" dirty="0">
                <a:latin typeface="HG丸ｺﾞｼｯｸM-PRO" panose="020F0600000000000000" pitchFamily="50" charset="-128"/>
                <a:ea typeface="HG丸ｺﾞｼｯｸM-PRO" panose="020F0600000000000000" pitchFamily="50" charset="-128"/>
                <a:cs typeface="メイリオ" panose="020B0604030504040204" pitchFamily="50" charset="-128"/>
              </a:rPr>
              <a:t>の実施標準期間と実施イメージ</a:t>
            </a:r>
          </a:p>
        </p:txBody>
      </p:sp>
    </p:spTree>
    <p:extLst>
      <p:ext uri="{BB962C8B-B14F-4D97-AF65-F5344CB8AC3E}">
        <p14:creationId xmlns:p14="http://schemas.microsoft.com/office/powerpoint/2010/main" val="2923833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97442" y="370937"/>
            <a:ext cx="8920055" cy="302184"/>
          </a:xfrm>
          <a:prstGeom prst="rect">
            <a:avLst/>
          </a:prstGeom>
          <a:solidFill>
            <a:srgbClr val="99CCFF"/>
          </a:solidFill>
          <a:ln w="28575">
            <a:solidFill>
              <a:srgbClr val="99CCFF"/>
            </a:solidFill>
          </a:ln>
        </p:spPr>
        <p:txBody>
          <a:bodyPr wrap="square" lIns="79806" tIns="94259" rIns="79806" bIns="39903" rtlCol="0" anchor="ctr" anchorCtr="0">
            <a:spAutoFit/>
          </a:bodyPr>
          <a:lstStyle/>
          <a:p>
            <a:pPr marL="316531" indent="-316531">
              <a:lnSpc>
                <a:spcPts val="1309"/>
              </a:lnSpc>
              <a:buAutoNum type="circleNumDbPlain"/>
            </a:pPr>
            <a:r>
              <a:rPr lang="ja-JP" altLang="en-US" sz="1385" b="1" dirty="0">
                <a:latin typeface="メイリオ" panose="020B0604030504040204" pitchFamily="50" charset="-128"/>
                <a:ea typeface="メイリオ" panose="020B0604030504040204" pitchFamily="50" charset="-128"/>
                <a:cs typeface="メイリオ" panose="020B0604030504040204" pitchFamily="50" charset="-128"/>
              </a:rPr>
              <a:t>モニタリング実施標準期間の見直し（計画相談支援）　</a:t>
            </a:r>
          </a:p>
        </p:txBody>
      </p:sp>
      <p:sp>
        <p:nvSpPr>
          <p:cNvPr id="17" name="正方形/長方形 16"/>
          <p:cNvSpPr/>
          <p:nvPr/>
        </p:nvSpPr>
        <p:spPr>
          <a:xfrm>
            <a:off x="497440" y="678548"/>
            <a:ext cx="8920056" cy="5808023"/>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132923" rtlCol="0" anchor="t" anchorCtr="0"/>
          <a:lstStyle/>
          <a:p>
            <a:pPr marL="334116" indent="-334116">
              <a:lnSpc>
                <a:spcPts val="1477"/>
              </a:lnSpc>
            </a:pPr>
            <a:r>
              <a:rPr lang="ja-JP" altLang="en-US" sz="1385"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サービス等利用計画等の定期的な検証（モニタリング）の標準期間について、支援の必要性の観点から標準期間の一部を見直し、モニタリングの頻度を高める。</a:t>
            </a:r>
            <a:endParaRPr lang="en-US" altLang="ja-JP" sz="1385"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14715" indent="-414715">
              <a:lnSpc>
                <a:spcPts val="1477"/>
              </a:lnSpc>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14715" indent="-414715">
              <a:lnSpc>
                <a:spcPts val="1477"/>
              </a:lnSpc>
            </a:pPr>
            <a:endParaRPr lang="ja-JP" altLang="en-US" sz="1385"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14715" indent="-414715">
              <a:lnSpc>
                <a:spcPts val="1477"/>
              </a:lnSpc>
            </a:pPr>
            <a:r>
              <a:rPr lang="ja-JP" altLang="en-US" sz="1385"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graphicFrame>
        <p:nvGraphicFramePr>
          <p:cNvPr id="2" name="表 1"/>
          <p:cNvGraphicFramePr>
            <a:graphicFrameLocks noGrp="1"/>
          </p:cNvGraphicFramePr>
          <p:nvPr>
            <p:extLst/>
          </p:nvPr>
        </p:nvGraphicFramePr>
        <p:xfrm>
          <a:off x="566051" y="1184681"/>
          <a:ext cx="8771592" cy="4010025"/>
        </p:xfrm>
        <a:graphic>
          <a:graphicData uri="http://schemas.openxmlformats.org/drawingml/2006/table">
            <a:tbl>
              <a:tblPr firstRow="1" bandRow="1">
                <a:tableStyleId>{7DF18680-E054-41AD-8BC1-D1AEF772440D}</a:tableStyleId>
              </a:tblPr>
              <a:tblGrid>
                <a:gridCol w="539791">
                  <a:extLst>
                    <a:ext uri="{9D8B030D-6E8A-4147-A177-3AD203B41FA5}">
                      <a16:colId xmlns:a16="http://schemas.microsoft.com/office/drawing/2014/main" val="20000"/>
                    </a:ext>
                  </a:extLst>
                </a:gridCol>
                <a:gridCol w="3448345">
                  <a:extLst>
                    <a:ext uri="{9D8B030D-6E8A-4147-A177-3AD203B41FA5}">
                      <a16:colId xmlns:a16="http://schemas.microsoft.com/office/drawing/2014/main" val="20001"/>
                    </a:ext>
                  </a:extLst>
                </a:gridCol>
                <a:gridCol w="1595254">
                  <a:extLst>
                    <a:ext uri="{9D8B030D-6E8A-4147-A177-3AD203B41FA5}">
                      <a16:colId xmlns:a16="http://schemas.microsoft.com/office/drawing/2014/main" val="20002"/>
                    </a:ext>
                  </a:extLst>
                </a:gridCol>
                <a:gridCol w="1528785">
                  <a:extLst>
                    <a:ext uri="{9D8B030D-6E8A-4147-A177-3AD203B41FA5}">
                      <a16:colId xmlns:a16="http://schemas.microsoft.com/office/drawing/2014/main" val="20003"/>
                    </a:ext>
                  </a:extLst>
                </a:gridCol>
                <a:gridCol w="1659417">
                  <a:extLst>
                    <a:ext uri="{9D8B030D-6E8A-4147-A177-3AD203B41FA5}">
                      <a16:colId xmlns:a16="http://schemas.microsoft.com/office/drawing/2014/main" val="20004"/>
                    </a:ext>
                  </a:extLst>
                </a:gridCol>
              </a:tblGrid>
              <a:tr h="295422">
                <a:tc rowSpan="2" gridSpan="2">
                  <a:txBody>
                    <a:bodyP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対象者</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pP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FFFCC"/>
                    </a:solidFill>
                  </a:tcPr>
                </a:tc>
                <a:tc rowSpan="2" hMerge="1">
                  <a:txBody>
                    <a:bodyPr/>
                    <a:lstStyle/>
                    <a:p>
                      <a:endParaRPr kumimoji="1" lang="ja-JP" altLang="en-US" dirty="0">
                        <a:solidFill>
                          <a:schemeClr val="tx1"/>
                        </a:solidFill>
                      </a:endParaRPr>
                    </a:p>
                  </a:txBody>
                  <a:tcPr/>
                </a:tc>
                <a:tc rowSpan="2">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旧基準</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見直し後</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sz="1500" dirty="0">
                        <a:solidFill>
                          <a:schemeClr val="tx1"/>
                        </a:solidFill>
                      </a:endParaRPr>
                    </a:p>
                  </a:txBody>
                  <a:tcPr/>
                </a:tc>
                <a:extLst>
                  <a:ext uri="{0D108BD9-81ED-4DB2-BD59-A6C34878D82A}">
                    <a16:rowId xmlns:a16="http://schemas.microsoft.com/office/drawing/2014/main" val="10000"/>
                  </a:ext>
                </a:extLst>
              </a:tr>
              <a:tr h="295422">
                <a:tc gridSpan="2" vMerge="1">
                  <a:txBody>
                    <a:bodyPr/>
                    <a:lstStyle/>
                    <a:p>
                      <a:endParaRPr kumimoji="1" lang="ja-JP" altLang="en-US" sz="1500" dirty="0">
                        <a:solidFill>
                          <a:schemeClr val="tx1"/>
                        </a:solidFill>
                      </a:endParaRPr>
                    </a:p>
                  </a:txBody>
                  <a:tcPr anchor="ctr"/>
                </a:tc>
                <a:tc hMerge="1" vMerge="1">
                  <a:txBody>
                    <a:bodyPr/>
                    <a:lstStyle/>
                    <a:p>
                      <a:endParaRPr kumimoji="1" lang="ja-JP" altLang="en-US" dirty="0">
                        <a:solidFill>
                          <a:schemeClr val="tx1"/>
                        </a:solidFill>
                      </a:endParaRPr>
                    </a:p>
                  </a:txBody>
                  <a:tcPr/>
                </a:tc>
                <a:tc vMerge="1">
                  <a:txBody>
                    <a:bodyPr/>
                    <a:lstStyle/>
                    <a:p>
                      <a:endParaRPr kumimoji="1" lang="ja-JP" altLang="en-US" sz="1500" dirty="0">
                        <a:solidFill>
                          <a:schemeClr val="tx1"/>
                        </a:solidFill>
                      </a:endParaRPr>
                    </a:p>
                  </a:txBody>
                  <a:tcPr/>
                </a:tc>
                <a:tc>
                  <a:txBody>
                    <a:bodyP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３０年度～</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３１年度～</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43132">
                <a:tc gridSpan="2">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新規サービス利用者</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利用開始から３月のみ</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利用開始から３月のみ</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5422">
                <a:tc rowSpan="4">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在宅の障害福祉サービス</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障害児通所支援　等</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集中的支援が必要な者</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5249">
                <a:tc vMerge="1">
                  <a:txBody>
                    <a:bodyPr/>
                    <a:lstStyle/>
                    <a:p>
                      <a:endParaRPr kumimoji="1" lang="ja-JP" altLang="en-US"/>
                    </a:p>
                  </a:txBody>
                  <a:tcPr/>
                </a:tc>
                <a:tc>
                  <a:txBody>
                    <a:bodyPr/>
                    <a:lstStyle/>
                    <a:p>
                      <a:r>
                        <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新サービス</a:t>
                      </a:r>
                      <a:r>
                        <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就労定着支援、自立生活援助、</a:t>
                      </a:r>
                      <a:endPar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日中サービス支援型共同生活援助</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３月間</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kumimoji="1"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675249">
                <a:tc vMerge="1">
                  <a:txBody>
                    <a:bodyPr/>
                    <a:lstStyle/>
                    <a:p>
                      <a:endParaRPr kumimoji="1" lang="ja-JP" altLang="en-US" dirty="0">
                        <a:solidFill>
                          <a:schemeClr val="tx1"/>
                        </a:solidFill>
                      </a:endParaRPr>
                    </a:p>
                  </a:txBody>
                  <a:tcPr/>
                </a:tc>
                <a:tc>
                  <a:txBody>
                    <a:bodyPr/>
                    <a:lstStyle/>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居宅介護、行動援護、同行援護、</a:t>
                      </a:r>
                      <a:endPar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重度訪問介護、短期入所、就労移行支援、自立訓練</a:t>
                      </a:r>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３月間</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738554">
                <a:tc vMerge="1">
                  <a:txBody>
                    <a:bodyPr/>
                    <a:lstStyle/>
                    <a:p>
                      <a:endParaRPr kumimoji="1" lang="ja-JP" altLang="en-US" dirty="0">
                        <a:solidFill>
                          <a:schemeClr val="tx1"/>
                        </a:solidFill>
                      </a:endParaRPr>
                    </a:p>
                  </a:txBody>
                  <a:tcPr/>
                </a:tc>
                <a:tc>
                  <a:txBody>
                    <a:bodyPr/>
                    <a:lstStyle/>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生活介護、就労継続支援、共同生活援助（日中支援型を除く）、地域移行支援、</a:t>
                      </a:r>
                      <a:endPar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地域定着支援、障害児通所支援</a:t>
                      </a:r>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※65</a:t>
                      </a:r>
                      <a:r>
                        <a:rPr kumimoji="1" lang="ja-JP" altLang="en-US" sz="1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歳以上で介護保険の</a:t>
                      </a:r>
                      <a:endParaRPr kumimoji="1" lang="en-US" altLang="ja-JP" sz="1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ケアマネジメントを</a:t>
                      </a:r>
                      <a:endParaRPr kumimoji="1" lang="en-US" altLang="ja-JP" sz="1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受けていない者は３月間</a:t>
                      </a:r>
                      <a:endParaRPr kumimoji="1" lang="ja-JP" altLang="en-US" sz="1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554063">
                <a:tc gridSpan="2">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障害者支援施設、のぞみの園、療養介護入所者、重度障害者等包括支援</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tc>
                <a:tc>
                  <a:txBody>
                    <a:bodyP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１年間</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kumimoji="1"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sp>
        <p:nvSpPr>
          <p:cNvPr id="3" name="テキスト ボックス 2"/>
          <p:cNvSpPr txBox="1"/>
          <p:nvPr/>
        </p:nvSpPr>
        <p:spPr>
          <a:xfrm>
            <a:off x="588653" y="5157194"/>
            <a:ext cx="8851445" cy="262829"/>
          </a:xfrm>
          <a:prstGeom prst="rect">
            <a:avLst/>
          </a:prstGeom>
          <a:noFill/>
        </p:spPr>
        <p:txBody>
          <a:bodyPr wrap="square" rtlCol="0">
            <a:spAutoFit/>
          </a:bodyPr>
          <a:lstStyle/>
          <a:p>
            <a:r>
              <a:rPr lang="en-US" altLang="ja-JP" sz="1108"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8" dirty="0">
                <a:latin typeface="メイリオ" panose="020B0604030504040204" pitchFamily="50" charset="-128"/>
                <a:ea typeface="メイリオ" panose="020B0604030504040204" pitchFamily="50" charset="-128"/>
                <a:cs typeface="メイリオ" panose="020B0604030504040204" pitchFamily="50" charset="-128"/>
              </a:rPr>
              <a:t>　現に計画作成済みの対象者については、各見直し時期以降に計画再作成（又は変更）を行うまでは、なお従前の例による。</a:t>
            </a:r>
          </a:p>
        </p:txBody>
      </p:sp>
      <p:sp>
        <p:nvSpPr>
          <p:cNvPr id="5" name="正方形/長方形 4"/>
          <p:cNvSpPr/>
          <p:nvPr/>
        </p:nvSpPr>
        <p:spPr>
          <a:xfrm>
            <a:off x="543046" y="5888350"/>
            <a:ext cx="8828844" cy="630942"/>
          </a:xfrm>
          <a:prstGeom prst="rect">
            <a:avLst/>
          </a:prstGeom>
        </p:spPr>
        <p:txBody>
          <a:bodyPr wrap="square">
            <a:spAutoFit/>
          </a:bodyPr>
          <a:lstStyle/>
          <a:p>
            <a:pPr marL="334116" indent="-334116">
              <a:lnSpc>
                <a:spcPts val="1385"/>
              </a:lnSpc>
            </a:pPr>
            <a:r>
              <a:rPr lang="ja-JP" altLang="en-US" sz="1292" dirty="0">
                <a:latin typeface="メイリオ" panose="020B0604030504040204" pitchFamily="50" charset="-128"/>
                <a:ea typeface="メイリオ" panose="020B0604030504040204" pitchFamily="50" charset="-128"/>
                <a:cs typeface="メイリオ" panose="020B0604030504040204" pitchFamily="50" charset="-128"/>
              </a:rPr>
              <a:t>○　計画相談支援・障害児相談支援の質のサービスの標準化を図るため、</a:t>
            </a:r>
            <a:r>
              <a:rPr lang="ja-JP" altLang="ja-JP" sz="1292" u="sng" dirty="0">
                <a:latin typeface="メイリオ" panose="020B0604030504040204" pitchFamily="50" charset="-128"/>
                <a:ea typeface="メイリオ" panose="020B0604030504040204" pitchFamily="50" charset="-128"/>
                <a:cs typeface="メイリオ" panose="020B0604030504040204" pitchFamily="50" charset="-128"/>
              </a:rPr>
              <a:t> １ヶ月平均の利用者の数が</a:t>
            </a:r>
            <a:r>
              <a:rPr lang="en-US" altLang="ja-JP" sz="1292" u="sng" dirty="0">
                <a:latin typeface="メイリオ" panose="020B0604030504040204" pitchFamily="50" charset="-128"/>
                <a:ea typeface="メイリオ" panose="020B0604030504040204" pitchFamily="50" charset="-128"/>
                <a:cs typeface="メイリオ" panose="020B0604030504040204" pitchFamily="50" charset="-128"/>
              </a:rPr>
              <a:t>35</a:t>
            </a:r>
            <a:r>
              <a:rPr lang="ja-JP" altLang="ja-JP" sz="1292" u="sng" dirty="0">
                <a:latin typeface="メイリオ" panose="020B0604030504040204" pitchFamily="50" charset="-128"/>
                <a:ea typeface="メイリオ" panose="020B0604030504040204" pitchFamily="50" charset="-128"/>
                <a:cs typeface="メイリオ" panose="020B0604030504040204" pitchFamily="50" charset="-128"/>
              </a:rPr>
              <a:t>件に対して１人を標準とする</a:t>
            </a: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a:p>
            <a:pPr marL="334116" indent="-334116">
              <a:lnSpc>
                <a:spcPts val="1385"/>
              </a:lnSpc>
            </a:pPr>
            <a:r>
              <a:rPr lang="ja-JP" altLang="en-US" sz="1292"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92"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92" u="sng" dirty="0">
                <a:latin typeface="メイリオ" panose="020B0604030504040204" pitchFamily="50" charset="-128"/>
                <a:ea typeface="メイリオ" panose="020B0604030504040204" pitchFamily="50" charset="-128"/>
                <a:cs typeface="メイリオ" panose="020B0604030504040204" pitchFamily="50" charset="-128"/>
              </a:rPr>
              <a:t>「１ヶ月平均」とは当該月の前６月間の利用者の数を６で除して得た数を指す</a:t>
            </a:r>
            <a:r>
              <a:rPr lang="ja-JP" altLang="en-US" sz="1292"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92"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497439" y="5441294"/>
            <a:ext cx="8922198" cy="40338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tIns="99692" rtlCol="0" anchor="ctr"/>
          <a:lstStyle/>
          <a:p>
            <a:r>
              <a:rPr lang="ja-JP" altLang="en-US" sz="1385"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相談支援専門員１人あたりの標準担当件数の設定（計画相談支援・障害児相談支援） 　</a:t>
            </a:r>
          </a:p>
        </p:txBody>
      </p:sp>
      <p:sp>
        <p:nvSpPr>
          <p:cNvPr id="4" name="スライド番号プレースホルダー 3"/>
          <p:cNvSpPr>
            <a:spLocks noGrp="1"/>
          </p:cNvSpPr>
          <p:nvPr>
            <p:ph type="sldNum" sz="quarter" idx="12"/>
          </p:nvPr>
        </p:nvSpPr>
        <p:spPr/>
        <p:txBody>
          <a:bodyPr/>
          <a:lstStyle/>
          <a:p>
            <a:fld id="{2ADEAB0B-3364-414D-832E-F3CDA843F507}" type="slidenum">
              <a:rPr kumimoji="1" lang="ja-JP" altLang="en-US" smtClean="0"/>
              <a:t>26</a:t>
            </a:fld>
            <a:endParaRPr kumimoji="1" lang="ja-JP" altLang="en-US"/>
          </a:p>
        </p:txBody>
      </p:sp>
    </p:spTree>
    <p:extLst>
      <p:ext uri="{BB962C8B-B14F-4D97-AF65-F5344CB8AC3E}">
        <p14:creationId xmlns:p14="http://schemas.microsoft.com/office/powerpoint/2010/main" val="3612497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CB748A7-5FAB-4F13-8F2A-20487A5D7F1A}" type="slidenum">
              <a:rPr lang="en-US" altLang="ja-JP" smtClean="0"/>
              <a:pPr>
                <a:defRPr/>
              </a:pPr>
              <a:t>27</a:t>
            </a:fld>
            <a:endParaRPr lang="en-US" altLang="ja-JP" dirty="0"/>
          </a:p>
        </p:txBody>
      </p:sp>
      <p:sp>
        <p:nvSpPr>
          <p:cNvPr id="5" name="Rectangle 2"/>
          <p:cNvSpPr>
            <a:spLocks noChangeArrowheads="1"/>
          </p:cNvSpPr>
          <p:nvPr/>
        </p:nvSpPr>
        <p:spPr bwMode="auto">
          <a:xfrm>
            <a:off x="254434" y="332656"/>
            <a:ext cx="9432925" cy="6192688"/>
          </a:xfrm>
          <a:prstGeom prst="rect">
            <a:avLst/>
          </a:prstGeom>
          <a:solidFill>
            <a:schemeClr val="bg1"/>
          </a:solidFill>
          <a:ln w="12700">
            <a:solidFill>
              <a:schemeClr val="tx1"/>
            </a:solidFill>
            <a:miter lim="800000"/>
            <a:headEnd/>
            <a:tailEnd/>
          </a:ln>
          <a:effectLst/>
        </p:spPr>
        <p:txBody>
          <a:bodyPr/>
          <a:lstStyle/>
          <a:p>
            <a:pPr fontAlgn="base">
              <a:spcBef>
                <a:spcPct val="0"/>
              </a:spcBef>
              <a:spcAft>
                <a:spcPct val="0"/>
              </a:spcAft>
              <a:defRPr/>
            </a:pPr>
            <a:r>
              <a:rPr lang="ja-JP" altLang="en-US" sz="1600" u="sng" dirty="0">
                <a:solidFill>
                  <a:prstClr val="black"/>
                </a:solidFill>
                <a:latin typeface="ＭＳ ゴシック" panose="020B0609070205080204" pitchFamily="49" charset="-128"/>
                <a:ea typeface="ＭＳ ゴシック" panose="020B0609070205080204" pitchFamily="49" charset="-128"/>
              </a:rPr>
              <a:t>３</a:t>
            </a:r>
            <a:r>
              <a:rPr lang="ja-JP" altLang="en-US" sz="1600" u="sng" dirty="0" smtClean="0">
                <a:solidFill>
                  <a:prstClr val="black"/>
                </a:solidFill>
                <a:latin typeface="ＭＳ ゴシック" panose="020B0609070205080204" pitchFamily="49" charset="-128"/>
                <a:ea typeface="ＭＳ ゴシック" panose="020B0609070205080204" pitchFamily="49" charset="-128"/>
              </a:rPr>
              <a:t>．報酬</a:t>
            </a:r>
            <a:endParaRPr lang="en-US" altLang="ja-JP" sz="1600" u="sng" dirty="0" smtClean="0">
              <a:solidFill>
                <a:prstClr val="black"/>
              </a:solidFill>
              <a:latin typeface="ＭＳ ゴシック" panose="020B0609070205080204" pitchFamily="49" charset="-128"/>
              <a:ea typeface="ＭＳ ゴシック" panose="020B0609070205080204" pitchFamily="49" charset="-128"/>
            </a:endParaRPr>
          </a:p>
          <a:p>
            <a:pPr marL="355600" indent="-190500">
              <a:buFont typeface="ＭＳ Ｐゴシック" panose="020B0600070205080204" pitchFamily="50" charset="-128"/>
              <a:buChar char="○"/>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業務</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負担に応じた加算を設けること等に伴い</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、平成３０年報酬改定にて計画</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相談支援の基本報酬を引下げ</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55600" indent="-190500">
              <a:buFont typeface="ＭＳ Ｐゴシック" panose="020B0600070205080204" pitchFamily="50" charset="-128"/>
              <a:buChar char="○"/>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標準</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担当件数を一定以上超過する場合（４０件以上）の基本報酬の逓減制を導入。</a:t>
            </a:r>
          </a:p>
          <a:p>
            <a:pPr marL="361950" indent="-361950"/>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05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050" dirty="0">
                <a:latin typeface="ＭＳ ゴシック" panose="020B0609070205080204" pitchFamily="49" charset="-128"/>
                <a:ea typeface="ＭＳ ゴシック" panose="020B0609070205080204" pitchFamily="49" charset="-128"/>
                <a:cs typeface="メイリオ" panose="020B0604030504040204" pitchFamily="50" charset="-128"/>
              </a:rPr>
              <a:t>　障害児相談支援は、モニタリング標準期間の見直しを行わないことなどから、基本報酬は据え置き。</a:t>
            </a:r>
          </a:p>
          <a:p>
            <a:pPr marL="273050" indent="-273050" fontAlgn="base">
              <a:spcBef>
                <a:spcPct val="0"/>
              </a:spcBef>
              <a:spcAft>
                <a:spcPct val="0"/>
              </a:spcAft>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273050" indent="-273050" fontAlgn="base">
              <a:spcBef>
                <a:spcPct val="0"/>
              </a:spcBef>
              <a:spcAft>
                <a:spcPct val="0"/>
              </a:spcAft>
              <a:defRPr/>
            </a:pPr>
            <a:r>
              <a:rPr lang="ja-JP" altLang="en-US" sz="1400" u="sng" dirty="0" smtClean="0">
                <a:solidFill>
                  <a:prstClr val="black"/>
                </a:solidFill>
                <a:latin typeface="ＭＳ ゴシック" panose="020B0609070205080204" pitchFamily="49" charset="-128"/>
                <a:ea typeface="ＭＳ ゴシック" panose="020B0609070205080204" pitchFamily="49" charset="-128"/>
              </a:rPr>
              <a:t>（基本報酬）</a:t>
            </a:r>
            <a:endParaRPr lang="en-US" altLang="ja-JP" sz="1400" u="sng"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12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r>
              <a:rPr lang="ja-JP" altLang="en-US" sz="12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en-US" altLang="ja-JP" sz="1200" dirty="0">
                <a:solidFill>
                  <a:prstClr val="black"/>
                </a:solidFill>
                <a:latin typeface="ＭＳ ゴシック" panose="020B0609070205080204" pitchFamily="49" charset="-128"/>
                <a:ea typeface="ＭＳ ゴシック" panose="020B0609070205080204" pitchFamily="49" charset="-128"/>
              </a:rPr>
              <a:t>※</a:t>
            </a:r>
            <a:r>
              <a:rPr lang="ja-JP" altLang="en-US" sz="1200" dirty="0">
                <a:solidFill>
                  <a:prstClr val="black"/>
                </a:solidFill>
                <a:latin typeface="ＭＳ ゴシック" panose="020B0609070205080204" pitchFamily="49" charset="-128"/>
                <a:ea typeface="ＭＳ ゴシック" panose="020B0609070205080204" pitchFamily="49" charset="-128"/>
              </a:rPr>
              <a:t>　介護保険のケアプランが作成されている利用者にサービス等利用計画の作成を求める場合であって、同一の者が作成を担当する場合には、報酬上の調整を行う</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en-US" altLang="ja-JP" sz="1200" dirty="0">
                <a:solidFill>
                  <a:prstClr val="black"/>
                </a:solidFill>
                <a:latin typeface="ＭＳ ゴシック" panose="020B0609070205080204" pitchFamily="49" charset="-128"/>
                <a:ea typeface="ＭＳ ゴシック" panose="020B0609070205080204" pitchFamily="49" charset="-128"/>
              </a:rPr>
              <a:t>※</a:t>
            </a: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ja-JP" sz="1200" dirty="0">
                <a:solidFill>
                  <a:prstClr val="black"/>
                </a:solidFill>
                <a:latin typeface="ＭＳ ゴシック" panose="020B0609070205080204" pitchFamily="49" charset="-128"/>
                <a:ea typeface="ＭＳ ゴシック" panose="020B0609070205080204" pitchFamily="49" charset="-128"/>
              </a:rPr>
              <a:t>障害児が障害福祉サービス</a:t>
            </a:r>
            <a:r>
              <a:rPr lang="ja-JP" altLang="en-US" sz="1200" dirty="0">
                <a:solidFill>
                  <a:prstClr val="black"/>
                </a:solidFill>
                <a:latin typeface="ＭＳ ゴシック" panose="020B0609070205080204" pitchFamily="49" charset="-128"/>
                <a:ea typeface="ＭＳ ゴシック" panose="020B0609070205080204" pitchFamily="49" charset="-128"/>
              </a:rPr>
              <a:t>と障害児通所支援</a:t>
            </a:r>
            <a:r>
              <a:rPr lang="ja-JP" altLang="ja-JP" sz="1200" dirty="0">
                <a:solidFill>
                  <a:prstClr val="black"/>
                </a:solidFill>
                <a:latin typeface="ＭＳ ゴシック" panose="020B0609070205080204" pitchFamily="49" charset="-128"/>
                <a:ea typeface="ＭＳ ゴシック" panose="020B0609070205080204" pitchFamily="49" charset="-128"/>
              </a:rPr>
              <a:t>の両方を利用する場合には、計画相談支援及び障害児相談支援の対象となる</a:t>
            </a:r>
            <a:r>
              <a:rPr lang="ja-JP" altLang="ja-JP" sz="1200" dirty="0" smtClean="0">
                <a:solidFill>
                  <a:prstClr val="black"/>
                </a:solidFill>
                <a:latin typeface="ＭＳ ゴシック" panose="020B0609070205080204" pitchFamily="49" charset="-128"/>
                <a:ea typeface="ＭＳ ゴシック" panose="020B0609070205080204" pitchFamily="49" charset="-128"/>
              </a:rPr>
              <a:t>。この</a:t>
            </a:r>
            <a:r>
              <a:rPr lang="ja-JP" altLang="ja-JP" sz="1200" dirty="0">
                <a:solidFill>
                  <a:prstClr val="black"/>
                </a:solidFill>
                <a:latin typeface="ＭＳ ゴシック" panose="020B0609070205080204" pitchFamily="49" charset="-128"/>
                <a:ea typeface="ＭＳ ゴシック" panose="020B0609070205080204" pitchFamily="49" charset="-128"/>
              </a:rPr>
              <a:t>場合の報酬については、障害児相談支援給付費のみ支給</a:t>
            </a:r>
            <a:r>
              <a:rPr lang="ja-JP" altLang="en-US" sz="1200" dirty="0">
                <a:solidFill>
                  <a:prstClr val="black"/>
                </a:solidFill>
                <a:latin typeface="ＭＳ ゴシック" panose="020B0609070205080204" pitchFamily="49" charset="-128"/>
                <a:ea typeface="ＭＳ ゴシック" panose="020B0609070205080204" pitchFamily="49" charset="-128"/>
              </a:rPr>
              <a:t>。</a:t>
            </a:r>
          </a:p>
          <a:p>
            <a:pPr fontAlgn="base">
              <a:spcAft>
                <a:spcPct val="0"/>
              </a:spcAft>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052760023"/>
              </p:ext>
            </p:extLst>
          </p:nvPr>
        </p:nvGraphicFramePr>
        <p:xfrm>
          <a:off x="416496" y="1728452"/>
          <a:ext cx="3450383" cy="800960"/>
        </p:xfrm>
        <a:graphic>
          <a:graphicData uri="http://schemas.openxmlformats.org/drawingml/2006/table">
            <a:tbl>
              <a:tblPr>
                <a:tableStyleId>{5C22544A-7EE6-4342-B048-85BDC9FD1C3A}</a:tableStyleId>
              </a:tblPr>
              <a:tblGrid>
                <a:gridCol w="3450383">
                  <a:extLst>
                    <a:ext uri="{9D8B030D-6E8A-4147-A177-3AD203B41FA5}">
                      <a16:colId xmlns:a16="http://schemas.microsoft.com/office/drawing/2014/main" val="20000"/>
                    </a:ext>
                  </a:extLst>
                </a:gridCol>
              </a:tblGrid>
              <a:tr h="800960">
                <a:tc>
                  <a:txBody>
                    <a:bodyPr/>
                    <a:lstStyle/>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［旧単価］</a:t>
                      </a: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イ　サービス利用支援費</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1,611</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a:t>
                      </a: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ロ　継続サービス利用支援費         </a:t>
                      </a:r>
                      <a:r>
                        <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1,310</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631346801"/>
              </p:ext>
            </p:extLst>
          </p:nvPr>
        </p:nvGraphicFramePr>
        <p:xfrm>
          <a:off x="4736977" y="1678732"/>
          <a:ext cx="4680520" cy="1368152"/>
        </p:xfrm>
        <a:graphic>
          <a:graphicData uri="http://schemas.openxmlformats.org/drawingml/2006/table">
            <a:tbl>
              <a:tblPr>
                <a:tableStyleId>{5C22544A-7EE6-4342-B048-85BDC9FD1C3A}</a:tableStyleId>
              </a:tblPr>
              <a:tblGrid>
                <a:gridCol w="4680520">
                  <a:extLst>
                    <a:ext uri="{9D8B030D-6E8A-4147-A177-3AD203B41FA5}">
                      <a16:colId xmlns:a16="http://schemas.microsoft.com/office/drawing/2014/main" val="20000"/>
                    </a:ext>
                  </a:extLst>
                </a:gridCol>
              </a:tblGrid>
              <a:tr h="1368152">
                <a:tc>
                  <a:txBody>
                    <a:bodyPr/>
                    <a:lstStyle/>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［見直し後］</a:t>
                      </a:r>
                    </a:p>
                    <a:p>
                      <a:pPr eaLnBrk="0" fontAlgn="base" latinLnBrk="1" hangingPunct="0">
                        <a:lnSpc>
                          <a:spcPct val="100000"/>
                        </a:lnSpc>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イ　サービス利用支援費</a:t>
                      </a: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サービス利用支援費（Ⅰ）　</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1,458</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1,611</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latinLnBrk="1" hangingPunct="0">
                        <a:lnSpc>
                          <a:spcPct val="100000"/>
                        </a:lnSpc>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サービス利用支援費（Ⅱ）　　　</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729</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806</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p>
                    <a:p>
                      <a:pPr>
                        <a:lnSpc>
                          <a:spcPct val="100000"/>
                        </a:lnSpc>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ロ　継続サービス利用支援費　　　　　　 　　 　　</a:t>
                      </a:r>
                    </a:p>
                    <a:p>
                      <a:pPr eaLnBrk="0" fontAlgn="base" latinLnBrk="1" hangingPunct="0">
                        <a:lnSpc>
                          <a:spcPct val="100000"/>
                        </a:lnSpc>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継続サービス利用支援費（Ⅰ）</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1,207</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1,310</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継続サービス利用支援費（Ⅱ）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603</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655</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9" name="右矢印 8"/>
          <p:cNvSpPr/>
          <p:nvPr/>
        </p:nvSpPr>
        <p:spPr>
          <a:xfrm>
            <a:off x="4008016" y="1771944"/>
            <a:ext cx="515490" cy="792960"/>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ＭＳ ゴシック" panose="020B0609070205080204" pitchFamily="49" charset="-128"/>
              <a:ea typeface="ＭＳ ゴシック" panose="020B0609070205080204" pitchFamily="49"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986577843"/>
              </p:ext>
            </p:extLst>
          </p:nvPr>
        </p:nvGraphicFramePr>
        <p:xfrm>
          <a:off x="416496" y="3811939"/>
          <a:ext cx="3456384" cy="753799"/>
        </p:xfrm>
        <a:graphic>
          <a:graphicData uri="http://schemas.openxmlformats.org/drawingml/2006/table">
            <a:tbl>
              <a:tblPr>
                <a:tableStyleId>{5C22544A-7EE6-4342-B048-85BDC9FD1C3A}</a:tableStyleId>
              </a:tblPr>
              <a:tblGrid>
                <a:gridCol w="3456384">
                  <a:extLst>
                    <a:ext uri="{9D8B030D-6E8A-4147-A177-3AD203B41FA5}">
                      <a16:colId xmlns:a16="http://schemas.microsoft.com/office/drawing/2014/main" val="20000"/>
                    </a:ext>
                  </a:extLst>
                </a:gridCol>
              </a:tblGrid>
              <a:tr h="753799">
                <a:tc>
                  <a:txBody>
                    <a:bodyPr/>
                    <a:lstStyle/>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［旧単価］</a:t>
                      </a: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イ　障害児支援利用援助費</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1,611</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ロ　継続障害児支援利用援助費</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1,310</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199081548"/>
              </p:ext>
            </p:extLst>
          </p:nvPr>
        </p:nvGraphicFramePr>
        <p:xfrm>
          <a:off x="4736976" y="3756663"/>
          <a:ext cx="4680519" cy="1400529"/>
        </p:xfrm>
        <a:graphic>
          <a:graphicData uri="http://schemas.openxmlformats.org/drawingml/2006/table">
            <a:tbl>
              <a:tblPr>
                <a:tableStyleId>{5C22544A-7EE6-4342-B048-85BDC9FD1C3A}</a:tableStyleId>
              </a:tblPr>
              <a:tblGrid>
                <a:gridCol w="4680519">
                  <a:extLst>
                    <a:ext uri="{9D8B030D-6E8A-4147-A177-3AD203B41FA5}">
                      <a16:colId xmlns:a16="http://schemas.microsoft.com/office/drawing/2014/main" val="20000"/>
                    </a:ext>
                  </a:extLst>
                </a:gridCol>
              </a:tblGrid>
              <a:tr h="1400529">
                <a:tc>
                  <a:txBody>
                    <a:bodyPr/>
                    <a:lstStyle/>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［見直し後］</a:t>
                      </a:r>
                    </a:p>
                    <a:p>
                      <a:pPr eaLnBrk="0" fontAlgn="base" latinLnBrk="1" hangingPunct="0">
                        <a:lnSpc>
                          <a:spcPct val="100000"/>
                        </a:lnSpc>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イ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endPar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latinLnBrk="1" hangingPunct="0">
                        <a:lnSpc>
                          <a:spcPct val="100000"/>
                        </a:lnSpc>
                      </a:pPr>
                      <a:r>
                        <a:rPr kumimoji="1" lang="en-US" altLang="ja-JP" sz="1100" b="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（Ⅰ）　</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1,620</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p>
                    <a:p>
                      <a:pPr eaLnBrk="0" fontAlgn="base" latinLnBrk="1" hangingPunct="0">
                        <a:lnSpc>
                          <a:spcPct val="100000"/>
                        </a:lnSpc>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（Ⅱ）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811</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ロ　継続</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1,318</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（Ⅱ）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659</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 </a:t>
                      </a: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2" name="右矢印 11"/>
          <p:cNvSpPr/>
          <p:nvPr/>
        </p:nvSpPr>
        <p:spPr>
          <a:xfrm>
            <a:off x="4008016" y="3844787"/>
            <a:ext cx="515490" cy="792960"/>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434392" y="3068960"/>
            <a:ext cx="9073008" cy="646331"/>
          </a:xfrm>
          <a:prstGeom prst="rect">
            <a:avLst/>
          </a:prstGeom>
          <a:noFill/>
        </p:spPr>
        <p:txBody>
          <a:bodyPr wrap="square" rtlCol="0">
            <a:spAutoFit/>
          </a:bodyPr>
          <a:lstStyle/>
          <a:p>
            <a:pPr marL="449263" indent="-449263"/>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注</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１</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ja-JP" sz="1200" dirty="0" smtClean="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に</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ついては</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、利用者数が</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40</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未満の部分について</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算定。</a:t>
            </a:r>
            <a:r>
              <a:rPr lang="ja-JP" altLang="ja-JP" sz="1200" dirty="0" smtClean="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200" dirty="0" smtClean="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Ⅱ</a:t>
            </a:r>
            <a:r>
              <a:rPr lang="ja-JP" altLang="ja-JP" sz="1200" dirty="0" smtClean="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に</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ついては</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40</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以上の部分について</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算定。</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449263" indent="-449263"/>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注２） </a:t>
            </a:r>
            <a:r>
              <a:rPr lang="ja-JP" altLang="en-US"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新単価については、施設入所等及び新サービス以外の利用者については平成</a:t>
            </a:r>
            <a:r>
              <a:rPr lang="en-US" altLang="ja-JP"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31</a:t>
            </a:r>
            <a:r>
              <a:rPr lang="ja-JP" altLang="en-US"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年度から適用</a:t>
            </a:r>
            <a:r>
              <a:rPr lang="ja-JP" altLang="en-US" sz="1200" u="sng"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年度中は括弧内の単価を適用。</a:t>
            </a:r>
            <a:endParaRPr lang="ja-JP" altLang="en-US" sz="1200" u="sng"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4" name="テキスト ボックス 13"/>
          <p:cNvSpPr txBox="1"/>
          <p:nvPr/>
        </p:nvSpPr>
        <p:spPr>
          <a:xfrm>
            <a:off x="434392" y="5096217"/>
            <a:ext cx="9073008" cy="276999"/>
          </a:xfrm>
          <a:prstGeom prst="rect">
            <a:avLst/>
          </a:prstGeom>
          <a:noFill/>
        </p:spPr>
        <p:txBody>
          <a:bodyPr wrap="square" rtlCol="0">
            <a:spAutoFit/>
          </a:bodyPr>
          <a:lstStyle/>
          <a:p>
            <a:pPr marL="449263" indent="-449263"/>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注）　算定方法は、計画相談支援の注１と同様。　</a:t>
            </a:r>
            <a:endParaRPr lang="ja-JP" altLang="en-US" sz="1200" u="sng"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extLst>
      <p:ext uri="{BB962C8B-B14F-4D97-AF65-F5344CB8AC3E}">
        <p14:creationId xmlns:p14="http://schemas.microsoft.com/office/powerpoint/2010/main" val="59964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00472" y="476672"/>
            <a:ext cx="9505056" cy="224676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ＭＳ ゴシック" panose="020B0609070205080204" pitchFamily="49" charset="-128"/>
              <a:buChar char="○"/>
            </a:pPr>
            <a:r>
              <a:rPr kumimoji="1" lang="ja-JP" altLang="en-US" sz="1400" dirty="0" smtClean="0">
                <a:latin typeface="ＭＳ ゴシック" panose="020B0609070205080204" pitchFamily="49" charset="-128"/>
                <a:ea typeface="ＭＳ ゴシック" panose="020B0609070205080204" pitchFamily="49" charset="-128"/>
              </a:rPr>
              <a:t>相談支援事業所における１月から８月までの取扱い件数及び相談支援専門員の配置数が以下の表の通りで</a:t>
            </a:r>
            <a:r>
              <a:rPr lang="ja-JP" altLang="en-US" sz="1400" dirty="0">
                <a:latin typeface="ＭＳ ゴシック" panose="020B0609070205080204" pitchFamily="49" charset="-128"/>
                <a:ea typeface="ＭＳ ゴシック" panose="020B0609070205080204" pitchFamily="49" charset="-128"/>
              </a:rPr>
              <a:t>あ</a:t>
            </a:r>
            <a:r>
              <a:rPr kumimoji="1" lang="ja-JP" altLang="en-US" sz="1400" dirty="0" smtClean="0">
                <a:latin typeface="ＭＳ ゴシック" panose="020B0609070205080204" pitchFamily="49" charset="-128"/>
                <a:ea typeface="ＭＳ ゴシック" panose="020B0609070205080204" pitchFamily="49" charset="-128"/>
              </a:rPr>
              <a:t>った場合、</a:t>
            </a:r>
            <a:r>
              <a:rPr lang="ja-JP" altLang="en-US" sz="1400" dirty="0" smtClean="0">
                <a:latin typeface="ＭＳ ゴシック" panose="020B0609070205080204" pitchFamily="49" charset="-128"/>
                <a:ea typeface="ＭＳ ゴシック" panose="020B0609070205080204" pitchFamily="49" charset="-128"/>
              </a:rPr>
              <a:t>サービス利用支援費（障害児支援利用援助費）（</a:t>
            </a:r>
            <a:r>
              <a:rPr lang="en-US" altLang="ja-JP" sz="1400" dirty="0" smtClean="0">
                <a:latin typeface="ＭＳ ゴシック" panose="020B0609070205080204" pitchFamily="49" charset="-128"/>
                <a:ea typeface="ＭＳ ゴシック" panose="020B0609070205080204" pitchFamily="49" charset="-128"/>
              </a:rPr>
              <a:t>Ⅱ</a:t>
            </a:r>
            <a:r>
              <a:rPr lang="ja-JP" altLang="en-US" sz="1400" dirty="0" smtClean="0">
                <a:latin typeface="ＭＳ ゴシック" panose="020B0609070205080204" pitchFamily="49" charset="-128"/>
                <a:ea typeface="ＭＳ ゴシック" panose="020B0609070205080204" pitchFamily="49" charset="-128"/>
              </a:rPr>
              <a:t>）又は継続サービス利用支援費（継続障害児支援利用援助費）（</a:t>
            </a:r>
            <a:r>
              <a:rPr lang="en-US" altLang="ja-JP" sz="1400" dirty="0" smtClean="0">
                <a:latin typeface="ＭＳ ゴシック" panose="020B0609070205080204" pitchFamily="49" charset="-128"/>
                <a:ea typeface="ＭＳ ゴシック" panose="020B0609070205080204" pitchFamily="49" charset="-128"/>
              </a:rPr>
              <a:t>Ⅱ</a:t>
            </a:r>
            <a:r>
              <a:rPr lang="ja-JP" altLang="en-US" sz="1400" dirty="0" smtClean="0">
                <a:latin typeface="ＭＳ ゴシック" panose="020B0609070205080204" pitchFamily="49" charset="-128"/>
                <a:ea typeface="ＭＳ ゴシック" panose="020B0609070205080204" pitchFamily="49" charset="-128"/>
              </a:rPr>
              <a:t>）（以下基本報酬（</a:t>
            </a:r>
            <a:r>
              <a:rPr lang="en-US" altLang="ja-JP" sz="1400" dirty="0" smtClean="0">
                <a:latin typeface="ＭＳ ゴシック" panose="020B0609070205080204" pitchFamily="49" charset="-128"/>
                <a:ea typeface="ＭＳ ゴシック" panose="020B0609070205080204" pitchFamily="49" charset="-128"/>
              </a:rPr>
              <a:t>Ⅱ</a:t>
            </a:r>
            <a:r>
              <a:rPr lang="ja-JP" altLang="en-US" sz="1400" dirty="0" smtClean="0">
                <a:latin typeface="ＭＳ ゴシック" panose="020B0609070205080204" pitchFamily="49" charset="-128"/>
                <a:ea typeface="ＭＳ ゴシック" panose="020B0609070205080204" pitchFamily="49" charset="-128"/>
              </a:rPr>
              <a:t>）という。）は下記に示す方法により算定する。</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400" dirty="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4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400" dirty="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4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400" dirty="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400" dirty="0" smtClean="0">
              <a:latin typeface="ＭＳ ゴシック" panose="020B0609070205080204" pitchFamily="49" charset="-128"/>
              <a:ea typeface="ＭＳ ゴシック" panose="020B0609070205080204" pitchFamily="49" charset="-128"/>
            </a:endParaRPr>
          </a:p>
        </p:txBody>
      </p:sp>
      <p:sp>
        <p:nvSpPr>
          <p:cNvPr id="4" name="タイトル 3"/>
          <p:cNvSpPr>
            <a:spLocks noGrp="1"/>
          </p:cNvSpPr>
          <p:nvPr>
            <p:ph type="title"/>
          </p:nvPr>
        </p:nvSpPr>
        <p:spPr>
          <a:xfrm>
            <a:off x="495301" y="44625"/>
            <a:ext cx="8915400" cy="360040"/>
          </a:xfrm>
        </p:spPr>
        <p:txBody>
          <a:bodyPr/>
          <a:lstStyle/>
          <a:p>
            <a:r>
              <a:rPr kumimoji="1" lang="ja-JP" altLang="en-US" sz="2000" b="1" dirty="0" smtClean="0"/>
              <a:t>計画相談支援等の取扱い件数の算出方法について</a:t>
            </a:r>
            <a:endParaRPr kumimoji="1" lang="ja-JP" altLang="en-US" sz="2000" b="1" dirty="0"/>
          </a:p>
        </p:txBody>
      </p:sp>
      <p:sp>
        <p:nvSpPr>
          <p:cNvPr id="3" name="スライド番号プレースホルダー 2"/>
          <p:cNvSpPr>
            <a:spLocks noGrp="1"/>
          </p:cNvSpPr>
          <p:nvPr>
            <p:ph type="sldNum" sz="quarter" idx="12"/>
          </p:nvPr>
        </p:nvSpPr>
        <p:spPr/>
        <p:txBody>
          <a:bodyPr/>
          <a:lstStyle/>
          <a:p>
            <a:pPr>
              <a:defRPr/>
            </a:pPr>
            <a:fld id="{ACB748A7-5FAB-4F13-8F2A-20487A5D7F1A}" type="slidenum">
              <a:rPr lang="en-US" altLang="ja-JP" smtClean="0"/>
              <a:pPr>
                <a:defRPr/>
              </a:pPr>
              <a:t>28</a:t>
            </a:fld>
            <a:endParaRPr lang="en-US" altLang="ja-JP" dirty="0"/>
          </a:p>
        </p:txBody>
      </p:sp>
      <p:cxnSp>
        <p:nvCxnSpPr>
          <p:cNvPr id="6" name="直線コネクタ 5"/>
          <p:cNvCxnSpPr/>
          <p:nvPr/>
        </p:nvCxnSpPr>
        <p:spPr>
          <a:xfrm>
            <a:off x="-15552"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3801865022"/>
              </p:ext>
            </p:extLst>
          </p:nvPr>
        </p:nvGraphicFramePr>
        <p:xfrm>
          <a:off x="704528" y="1265312"/>
          <a:ext cx="8496944" cy="1371600"/>
        </p:xfrm>
        <a:graphic>
          <a:graphicData uri="http://schemas.openxmlformats.org/drawingml/2006/table">
            <a:tbl>
              <a:tblPr firstRow="1" bandRow="1">
                <a:tableStyleId>{5940675A-B579-460E-94D1-54222C63F5DA}</a:tableStyleId>
              </a:tblPr>
              <a:tblGrid>
                <a:gridCol w="2409378">
                  <a:extLst>
                    <a:ext uri="{9D8B030D-6E8A-4147-A177-3AD203B41FA5}">
                      <a16:colId xmlns:a16="http://schemas.microsoft.com/office/drawing/2014/main" val="20000"/>
                    </a:ext>
                  </a:extLst>
                </a:gridCol>
                <a:gridCol w="825432">
                  <a:extLst>
                    <a:ext uri="{9D8B030D-6E8A-4147-A177-3AD203B41FA5}">
                      <a16:colId xmlns:a16="http://schemas.microsoft.com/office/drawing/2014/main" val="20001"/>
                    </a:ext>
                  </a:extLst>
                </a:gridCol>
                <a:gridCol w="825432">
                  <a:extLst>
                    <a:ext uri="{9D8B030D-6E8A-4147-A177-3AD203B41FA5}">
                      <a16:colId xmlns:a16="http://schemas.microsoft.com/office/drawing/2014/main" val="20002"/>
                    </a:ext>
                  </a:extLst>
                </a:gridCol>
                <a:gridCol w="722254">
                  <a:extLst>
                    <a:ext uri="{9D8B030D-6E8A-4147-A177-3AD203B41FA5}">
                      <a16:colId xmlns:a16="http://schemas.microsoft.com/office/drawing/2014/main" val="20003"/>
                    </a:ext>
                  </a:extLst>
                </a:gridCol>
                <a:gridCol w="722254">
                  <a:extLst>
                    <a:ext uri="{9D8B030D-6E8A-4147-A177-3AD203B41FA5}">
                      <a16:colId xmlns:a16="http://schemas.microsoft.com/office/drawing/2014/main" val="20004"/>
                    </a:ext>
                  </a:extLst>
                </a:gridCol>
                <a:gridCol w="825432">
                  <a:extLst>
                    <a:ext uri="{9D8B030D-6E8A-4147-A177-3AD203B41FA5}">
                      <a16:colId xmlns:a16="http://schemas.microsoft.com/office/drawing/2014/main" val="20005"/>
                    </a:ext>
                  </a:extLst>
                </a:gridCol>
                <a:gridCol w="722254">
                  <a:extLst>
                    <a:ext uri="{9D8B030D-6E8A-4147-A177-3AD203B41FA5}">
                      <a16:colId xmlns:a16="http://schemas.microsoft.com/office/drawing/2014/main" val="20006"/>
                    </a:ext>
                  </a:extLst>
                </a:gridCol>
                <a:gridCol w="722254">
                  <a:extLst>
                    <a:ext uri="{9D8B030D-6E8A-4147-A177-3AD203B41FA5}">
                      <a16:colId xmlns:a16="http://schemas.microsoft.com/office/drawing/2014/main" val="20007"/>
                    </a:ext>
                  </a:extLst>
                </a:gridCol>
                <a:gridCol w="722254">
                  <a:extLst>
                    <a:ext uri="{9D8B030D-6E8A-4147-A177-3AD203B41FA5}">
                      <a16:colId xmlns:a16="http://schemas.microsoft.com/office/drawing/2014/main" val="20008"/>
                    </a:ext>
                  </a:extLst>
                </a:gridCol>
              </a:tblGrid>
              <a:tr h="264029">
                <a:tc>
                  <a:txBody>
                    <a:bodyPr/>
                    <a:lstStyle/>
                    <a:p>
                      <a:pPr algn="ctr"/>
                      <a:r>
                        <a:rPr kumimoji="1" lang="ja-JP" altLang="en-US" sz="1200" b="1" dirty="0" smtClean="0"/>
                        <a:t>月</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１</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２</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３</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４</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５</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６</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７</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８</a:t>
                      </a:r>
                      <a:endParaRPr kumimoji="1" lang="ja-JP" altLang="en-US" sz="1200" b="1" dirty="0"/>
                    </a:p>
                  </a:txBody>
                  <a:tcPr>
                    <a:solidFill>
                      <a:schemeClr val="accent1">
                        <a:lumMod val="40000"/>
                        <a:lumOff val="60000"/>
                      </a:schemeClr>
                    </a:solidFill>
                  </a:tcPr>
                </a:tc>
                <a:extLst>
                  <a:ext uri="{0D108BD9-81ED-4DB2-BD59-A6C34878D82A}">
                    <a16:rowId xmlns:a16="http://schemas.microsoft.com/office/drawing/2014/main" val="10000"/>
                  </a:ext>
                </a:extLst>
              </a:tr>
              <a:tr h="240027">
                <a:tc>
                  <a:txBody>
                    <a:bodyPr/>
                    <a:lstStyle/>
                    <a:p>
                      <a:r>
                        <a:rPr kumimoji="1" lang="ja-JP" altLang="en-US" sz="1100" dirty="0" smtClean="0"/>
                        <a:t>事業所における総対応件数合計（件）</a:t>
                      </a:r>
                      <a:endParaRPr kumimoji="1" lang="ja-JP" altLang="en-US" sz="1100" dirty="0"/>
                    </a:p>
                  </a:txBody>
                  <a:tcPr anchor="ctr"/>
                </a:tc>
                <a:tc>
                  <a:txBody>
                    <a:bodyPr/>
                    <a:lstStyle/>
                    <a:p>
                      <a:pPr algn="ctr"/>
                      <a:r>
                        <a:rPr kumimoji="1" lang="en-US" altLang="ja-JP" sz="1200" dirty="0" smtClean="0">
                          <a:latin typeface="+mn-lt"/>
                          <a:ea typeface="+mn-ea"/>
                        </a:rPr>
                        <a:t>45</a:t>
                      </a:r>
                      <a:endParaRPr kumimoji="1" lang="en-US" altLang="ja-JP" sz="1200" dirty="0" smtClean="0">
                        <a:latin typeface="+mn-ea"/>
                        <a:ea typeface="+mn-ea"/>
                      </a:endParaRPr>
                    </a:p>
                  </a:txBody>
                  <a:tcPr anchor="ctr"/>
                </a:tc>
                <a:tc>
                  <a:txBody>
                    <a:bodyPr/>
                    <a:lstStyle/>
                    <a:p>
                      <a:pPr algn="ctr"/>
                      <a:r>
                        <a:rPr kumimoji="1" lang="en-US" altLang="ja-JP" sz="1200" dirty="0" smtClean="0">
                          <a:latin typeface="+mn-ea"/>
                          <a:ea typeface="+mn-ea"/>
                        </a:rPr>
                        <a:t>45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60</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50</a:t>
                      </a:r>
                      <a:endParaRPr kumimoji="1" lang="ja-JP" altLang="en-US" sz="1200" dirty="0">
                        <a:latin typeface="+mn-ea"/>
                        <a:ea typeface="+mn-ea"/>
                      </a:endParaRPr>
                    </a:p>
                  </a:txBody>
                  <a:tcPr anchor="ctr"/>
                </a:tc>
                <a:tc>
                  <a:txBody>
                    <a:bodyPr/>
                    <a:lstStyle/>
                    <a:p>
                      <a:pPr algn="ctr"/>
                      <a:r>
                        <a:rPr kumimoji="1" lang="en-US" altLang="ja-JP" sz="1200" b="1" dirty="0" smtClean="0">
                          <a:latin typeface="+mn-ea"/>
                          <a:ea typeface="+mn-ea"/>
                        </a:rPr>
                        <a:t>60</a:t>
                      </a:r>
                    </a:p>
                  </a:txBody>
                  <a:tcPr anchor="ctr">
                    <a:solidFill>
                      <a:schemeClr val="bg1">
                        <a:lumMod val="85000"/>
                      </a:schemeClr>
                    </a:solidFill>
                  </a:tcPr>
                </a:tc>
                <a:tc>
                  <a:txBody>
                    <a:bodyPr/>
                    <a:lstStyle/>
                    <a:p>
                      <a:pPr algn="ctr"/>
                      <a:r>
                        <a:rPr kumimoji="1" lang="en-US" altLang="ja-JP" sz="1200" b="1" dirty="0" smtClean="0">
                          <a:latin typeface="+mn-ea"/>
                          <a:ea typeface="+mn-ea"/>
                        </a:rPr>
                        <a:t>75</a:t>
                      </a:r>
                      <a:endParaRPr kumimoji="1" lang="ja-JP" altLang="en-US" sz="1200" b="1" dirty="0">
                        <a:latin typeface="+mn-ea"/>
                        <a:ea typeface="+mn-ea"/>
                      </a:endParaRPr>
                    </a:p>
                  </a:txBody>
                  <a:tcPr anchor="ctr">
                    <a:solidFill>
                      <a:schemeClr val="bg1">
                        <a:lumMod val="85000"/>
                      </a:schemeClr>
                    </a:solidFill>
                  </a:tcPr>
                </a:tc>
                <a:extLst>
                  <a:ext uri="{0D108BD9-81ED-4DB2-BD59-A6C34878D82A}">
                    <a16:rowId xmlns:a16="http://schemas.microsoft.com/office/drawing/2014/main" val="10001"/>
                  </a:ext>
                </a:extLst>
              </a:tr>
              <a:tr h="240027">
                <a:tc>
                  <a:txBody>
                    <a:bodyPr/>
                    <a:lstStyle/>
                    <a:p>
                      <a:r>
                        <a:rPr kumimoji="1" lang="ja-JP" altLang="en-US" sz="1200" dirty="0" smtClean="0"/>
                        <a:t>　うち計画相談支援</a:t>
                      </a: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25</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b="1" dirty="0" smtClean="0"/>
                        <a:t>40</a:t>
                      </a:r>
                      <a:endParaRPr kumimoji="1" lang="ja-JP" altLang="en-US" sz="1200" b="1" dirty="0">
                        <a:latin typeface="+mn-ea"/>
                        <a:ea typeface="+mn-ea"/>
                      </a:endParaRPr>
                    </a:p>
                  </a:txBody>
                  <a:tcPr anchor="ctr">
                    <a:solidFill>
                      <a:schemeClr val="bg1">
                        <a:lumMod val="85000"/>
                      </a:schemeClr>
                    </a:solidFill>
                  </a:tcPr>
                </a:tc>
                <a:tc>
                  <a:txBody>
                    <a:bodyPr/>
                    <a:lstStyle/>
                    <a:p>
                      <a:pPr algn="ctr"/>
                      <a:r>
                        <a:rPr kumimoji="1" lang="en-US" altLang="ja-JP" sz="1200" b="1" dirty="0" smtClean="0"/>
                        <a:t>50</a:t>
                      </a:r>
                      <a:endParaRPr kumimoji="1" lang="ja-JP" altLang="en-US" sz="1200" b="1" dirty="0">
                        <a:latin typeface="+mn-ea"/>
                        <a:ea typeface="+mn-ea"/>
                      </a:endParaRPr>
                    </a:p>
                  </a:txBody>
                  <a:tcPr anchor="ctr">
                    <a:solidFill>
                      <a:schemeClr val="bg1">
                        <a:lumMod val="85000"/>
                      </a:schemeClr>
                    </a:solidFill>
                  </a:tcPr>
                </a:tc>
                <a:extLst>
                  <a:ext uri="{0D108BD9-81ED-4DB2-BD59-A6C34878D82A}">
                    <a16:rowId xmlns:a16="http://schemas.microsoft.com/office/drawing/2014/main" val="10002"/>
                  </a:ext>
                </a:extLst>
              </a:tr>
              <a:tr h="240027">
                <a:tc>
                  <a:txBody>
                    <a:bodyPr/>
                    <a:lstStyle/>
                    <a:p>
                      <a:r>
                        <a:rPr kumimoji="1" lang="ja-JP" altLang="en-US" sz="1200" dirty="0" smtClean="0"/>
                        <a:t>　うち障害児相談支援</a:t>
                      </a:r>
                    </a:p>
                  </a:txBody>
                  <a:tcPr anchor="ctr"/>
                </a:tc>
                <a:tc>
                  <a:txBody>
                    <a:bodyPr/>
                    <a:lstStyle/>
                    <a:p>
                      <a:pPr algn="ctr"/>
                      <a:r>
                        <a:rPr kumimoji="1" lang="en-US" altLang="ja-JP" sz="1200" dirty="0" smtClean="0"/>
                        <a:t>15</a:t>
                      </a:r>
                      <a:endParaRPr kumimoji="1" lang="ja-JP" altLang="en-US" sz="1200" dirty="0">
                        <a:latin typeface="+mn-ea"/>
                        <a:ea typeface="+mn-ea"/>
                      </a:endParaRPr>
                    </a:p>
                  </a:txBody>
                  <a:tcPr anchor="ctr"/>
                </a:tc>
                <a:tc>
                  <a:txBody>
                    <a:bodyPr/>
                    <a:lstStyle/>
                    <a:p>
                      <a:pPr algn="ctr"/>
                      <a:r>
                        <a:rPr kumimoji="1" lang="en-US" altLang="ja-JP" sz="1200" dirty="0" smtClean="0"/>
                        <a:t>15</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20</a:t>
                      </a:r>
                      <a:endParaRPr kumimoji="1" lang="ja-JP" altLang="en-US" sz="1200" dirty="0">
                        <a:latin typeface="+mn-ea"/>
                        <a:ea typeface="+mn-ea"/>
                      </a:endParaRPr>
                    </a:p>
                  </a:txBody>
                  <a:tcPr anchor="ctr"/>
                </a:tc>
                <a:tc>
                  <a:txBody>
                    <a:bodyPr/>
                    <a:lstStyle/>
                    <a:p>
                      <a:pPr algn="ctr"/>
                      <a:r>
                        <a:rPr kumimoji="1" lang="en-US" altLang="ja-JP" sz="1200" dirty="0" smtClean="0"/>
                        <a:t>15</a:t>
                      </a:r>
                      <a:endParaRPr kumimoji="1" lang="ja-JP" altLang="en-US" sz="1200" dirty="0">
                        <a:latin typeface="+mn-ea"/>
                        <a:ea typeface="+mn-ea"/>
                      </a:endParaRPr>
                    </a:p>
                  </a:txBody>
                  <a:tcPr anchor="ctr"/>
                </a:tc>
                <a:tc>
                  <a:txBody>
                    <a:bodyPr/>
                    <a:lstStyle/>
                    <a:p>
                      <a:pPr algn="ctr"/>
                      <a:r>
                        <a:rPr kumimoji="1" lang="en-US" altLang="ja-JP" sz="1200" dirty="0" smtClean="0"/>
                        <a:t>20</a:t>
                      </a:r>
                      <a:endParaRPr kumimoji="1" lang="ja-JP" altLang="en-US" sz="1200" dirty="0">
                        <a:latin typeface="+mn-ea"/>
                        <a:ea typeface="+mn-ea"/>
                      </a:endParaRPr>
                    </a:p>
                  </a:txBody>
                  <a:tcPr anchor="ctr"/>
                </a:tc>
                <a:tc>
                  <a:txBody>
                    <a:bodyPr/>
                    <a:lstStyle/>
                    <a:p>
                      <a:pPr algn="ctr"/>
                      <a:r>
                        <a:rPr kumimoji="1" lang="en-US" altLang="ja-JP" sz="1200" b="1" dirty="0" smtClean="0"/>
                        <a:t>20</a:t>
                      </a:r>
                      <a:endParaRPr kumimoji="1" lang="ja-JP" altLang="en-US" sz="1200" b="1" dirty="0">
                        <a:latin typeface="+mn-ea"/>
                        <a:ea typeface="+mn-ea"/>
                      </a:endParaRPr>
                    </a:p>
                  </a:txBody>
                  <a:tcPr anchor="ctr">
                    <a:solidFill>
                      <a:schemeClr val="bg1">
                        <a:lumMod val="85000"/>
                      </a:schemeClr>
                    </a:solidFill>
                  </a:tcPr>
                </a:tc>
                <a:tc>
                  <a:txBody>
                    <a:bodyPr/>
                    <a:lstStyle/>
                    <a:p>
                      <a:pPr algn="ctr"/>
                      <a:r>
                        <a:rPr kumimoji="1" lang="en-US" altLang="ja-JP" sz="1200" b="1" dirty="0" smtClean="0"/>
                        <a:t>25</a:t>
                      </a:r>
                      <a:endParaRPr kumimoji="1" lang="ja-JP" altLang="en-US" sz="1200" b="1" dirty="0">
                        <a:latin typeface="+mn-ea"/>
                        <a:ea typeface="+mn-ea"/>
                      </a:endParaRPr>
                    </a:p>
                  </a:txBody>
                  <a:tcPr anchor="ctr">
                    <a:solidFill>
                      <a:schemeClr val="bg1">
                        <a:lumMod val="85000"/>
                      </a:schemeClr>
                    </a:solidFill>
                  </a:tcPr>
                </a:tc>
                <a:extLst>
                  <a:ext uri="{0D108BD9-81ED-4DB2-BD59-A6C34878D82A}">
                    <a16:rowId xmlns:a16="http://schemas.microsoft.com/office/drawing/2014/main" val="10003"/>
                  </a:ext>
                </a:extLst>
              </a:tr>
              <a:tr h="240027">
                <a:tc>
                  <a:txBody>
                    <a:bodyPr/>
                    <a:lstStyle/>
                    <a:p>
                      <a:r>
                        <a:rPr kumimoji="1" lang="ja-JP" altLang="en-US" sz="1200" dirty="0" smtClean="0"/>
                        <a:t>相談支援専門員配置数（人）</a:t>
                      </a: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2</a:t>
                      </a:r>
                      <a:endParaRPr kumimoji="1" lang="ja-JP" altLang="en-US" sz="1200" dirty="0">
                        <a:latin typeface="+mn-ea"/>
                        <a:ea typeface="+mn-ea"/>
                      </a:endParaRPr>
                    </a:p>
                  </a:txBody>
                  <a:tcPr anchor="ctr"/>
                </a:tc>
                <a:tc>
                  <a:txBody>
                    <a:bodyPr/>
                    <a:lstStyle/>
                    <a:p>
                      <a:pPr algn="ctr"/>
                      <a:r>
                        <a:rPr kumimoji="1" lang="en-US" altLang="ja-JP" sz="1200" b="1" dirty="0" smtClean="0">
                          <a:latin typeface="+mn-ea"/>
                          <a:ea typeface="+mn-ea"/>
                        </a:rPr>
                        <a:t>2</a:t>
                      </a:r>
                      <a:endParaRPr kumimoji="1" lang="ja-JP" altLang="en-US" sz="1200" b="1" dirty="0">
                        <a:latin typeface="+mn-ea"/>
                        <a:ea typeface="+mn-ea"/>
                      </a:endParaRPr>
                    </a:p>
                  </a:txBody>
                  <a:tcPr anchor="ctr">
                    <a:solidFill>
                      <a:schemeClr val="bg1">
                        <a:lumMod val="85000"/>
                      </a:schemeClr>
                    </a:solidFill>
                  </a:tcPr>
                </a:tc>
                <a:tc>
                  <a:txBody>
                    <a:bodyPr/>
                    <a:lstStyle/>
                    <a:p>
                      <a:pPr algn="ctr"/>
                      <a:r>
                        <a:rPr kumimoji="1" lang="en-US" altLang="ja-JP" sz="1200" b="1" dirty="0" smtClean="0">
                          <a:latin typeface="+mn-ea"/>
                          <a:ea typeface="+mn-ea"/>
                        </a:rPr>
                        <a:t>2</a:t>
                      </a:r>
                      <a:endParaRPr kumimoji="1" lang="ja-JP" altLang="en-US" sz="1200" b="1" dirty="0">
                        <a:latin typeface="+mn-ea"/>
                        <a:ea typeface="+mn-ea"/>
                      </a:endParaRP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200472" y="3068960"/>
            <a:ext cx="9505056" cy="3693319"/>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ＭＳ ゴシック" panose="020B0609070205080204" pitchFamily="49" charset="-128"/>
              <a:buChar char="○"/>
            </a:pPr>
            <a:r>
              <a:rPr kumimoji="1" lang="ja-JP" altLang="en-US" sz="1300" dirty="0" smtClean="0">
                <a:latin typeface="ＭＳ ゴシック" panose="020B0609070205080204" pitchFamily="49" charset="-128"/>
                <a:ea typeface="ＭＳ ゴシック" panose="020B0609070205080204" pitchFamily="49" charset="-128"/>
              </a:rPr>
              <a:t>基本報酬（</a:t>
            </a:r>
            <a:r>
              <a:rPr kumimoji="1" lang="en-US" altLang="ja-JP" sz="1300" dirty="0" smtClean="0">
                <a:latin typeface="ＭＳ ゴシック" panose="020B0609070205080204" pitchFamily="49" charset="-128"/>
                <a:ea typeface="ＭＳ ゴシック" panose="020B0609070205080204" pitchFamily="49" charset="-128"/>
              </a:rPr>
              <a:t>Ⅱ</a:t>
            </a:r>
            <a:r>
              <a:rPr kumimoji="1" lang="ja-JP" altLang="en-US" sz="1300" dirty="0" smtClean="0">
                <a:latin typeface="ＭＳ ゴシック" panose="020B0609070205080204" pitchFamily="49" charset="-128"/>
                <a:ea typeface="ＭＳ ゴシック" panose="020B0609070205080204" pitchFamily="49" charset="-128"/>
              </a:rPr>
              <a:t>）を算定する件数は、「取扱件数（１月間に計画作成又はモニタリングを行った計画相談支援等対象障害者の数の前</a:t>
            </a:r>
            <a:r>
              <a:rPr lang="ja-JP" altLang="en-US" sz="1300" dirty="0" smtClean="0">
                <a:latin typeface="ＭＳ ゴシック" panose="020B0609070205080204" pitchFamily="49" charset="-128"/>
                <a:ea typeface="ＭＳ ゴシック" panose="020B0609070205080204" pitchFamily="49" charset="-128"/>
              </a:rPr>
              <a:t>６月の平均値を、相談支援専門員の配置員数の前６月の平均値で除した値）」が</a:t>
            </a:r>
            <a:r>
              <a:rPr lang="en-US" altLang="ja-JP" sz="1300" dirty="0" smtClean="0">
                <a:latin typeface="ＭＳ ゴシック" panose="020B0609070205080204" pitchFamily="49" charset="-128"/>
                <a:ea typeface="ＭＳ ゴシック" panose="020B0609070205080204" pitchFamily="49" charset="-128"/>
              </a:rPr>
              <a:t>40</a:t>
            </a:r>
            <a:r>
              <a:rPr lang="ja-JP" altLang="en-US" sz="1300" dirty="0" smtClean="0">
                <a:latin typeface="ＭＳ ゴシック" panose="020B0609070205080204" pitchFamily="49" charset="-128"/>
                <a:ea typeface="ＭＳ ゴシック" panose="020B0609070205080204" pitchFamily="49" charset="-128"/>
              </a:rPr>
              <a:t>以上である場合において、</a:t>
            </a:r>
            <a:r>
              <a:rPr lang="en-US" altLang="ja-JP" sz="1300" dirty="0" smtClean="0">
                <a:latin typeface="ＭＳ ゴシック" panose="020B0609070205080204" pitchFamily="49" charset="-128"/>
                <a:ea typeface="ＭＳ ゴシック" panose="020B0609070205080204" pitchFamily="49" charset="-128"/>
              </a:rPr>
              <a:t>40</a:t>
            </a:r>
            <a:r>
              <a:rPr lang="ja-JP" altLang="en-US" sz="1300" dirty="0" smtClean="0">
                <a:latin typeface="ＭＳ ゴシック" panose="020B0609070205080204" pitchFamily="49" charset="-128"/>
                <a:ea typeface="ＭＳ ゴシック" panose="020B0609070205080204" pitchFamily="49" charset="-128"/>
              </a:rPr>
              <a:t>以上の部分に相談支援専門員の配置員数の前６月の平均値を乗じて得た数（小数点以下の端数は切り捨てる。）により算定することとなる。</a:t>
            </a: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r>
              <a:rPr lang="ja-JP" altLang="en-US" sz="1300" dirty="0" smtClean="0">
                <a:latin typeface="ＭＳ ゴシック" panose="020B0609070205080204" pitchFamily="49" charset="-128"/>
                <a:ea typeface="ＭＳ ゴシック" panose="020B0609070205080204" pitchFamily="49" charset="-128"/>
              </a:rPr>
              <a:t>基本報酬（</a:t>
            </a:r>
            <a:r>
              <a:rPr lang="en-US" altLang="ja-JP" sz="1300" dirty="0" smtClean="0">
                <a:latin typeface="ＭＳ ゴシック" panose="020B0609070205080204" pitchFamily="49" charset="-128"/>
                <a:ea typeface="ＭＳ ゴシック" panose="020B0609070205080204" pitchFamily="49" charset="-128"/>
              </a:rPr>
              <a:t>Ⅱ</a:t>
            </a:r>
            <a:r>
              <a:rPr lang="ja-JP" altLang="en-US" sz="1300" dirty="0" smtClean="0">
                <a:latin typeface="ＭＳ ゴシック" panose="020B0609070205080204" pitchFamily="49" charset="-128"/>
                <a:ea typeface="ＭＳ ゴシック" panose="020B0609070205080204" pitchFamily="49" charset="-128"/>
              </a:rPr>
              <a:t>）</a:t>
            </a:r>
            <a:r>
              <a:rPr lang="ja-JP" altLang="ja-JP" sz="1300" dirty="0" smtClean="0">
                <a:latin typeface="ＭＳ ゴシック" panose="020B0609070205080204" pitchFamily="49" charset="-128"/>
                <a:ea typeface="ＭＳ ゴシック" panose="020B0609070205080204" pitchFamily="49" charset="-128"/>
              </a:rPr>
              <a:t>は</a:t>
            </a:r>
            <a:r>
              <a:rPr lang="ja-JP" altLang="en-US" sz="1300" dirty="0" smtClean="0">
                <a:latin typeface="ＭＳ ゴシック" panose="020B0609070205080204" pitchFamily="49" charset="-128"/>
                <a:ea typeface="ＭＳ ゴシック" panose="020B0609070205080204" pitchFamily="49" charset="-128"/>
              </a:rPr>
              <a:t>事業者</a:t>
            </a:r>
            <a:r>
              <a:rPr lang="ja-JP" altLang="en-US" sz="1300" dirty="0">
                <a:latin typeface="ＭＳ ゴシック" panose="020B0609070205080204" pitchFamily="49" charset="-128"/>
                <a:ea typeface="ＭＳ ゴシック" panose="020B0609070205080204" pitchFamily="49" charset="-128"/>
              </a:rPr>
              <a:t>との</a:t>
            </a:r>
            <a:r>
              <a:rPr lang="ja-JP" altLang="ja-JP" sz="1300" dirty="0" smtClean="0">
                <a:latin typeface="ＭＳ ゴシック" panose="020B0609070205080204" pitchFamily="49" charset="-128"/>
                <a:ea typeface="ＭＳ ゴシック" panose="020B0609070205080204" pitchFamily="49" charset="-128"/>
              </a:rPr>
              <a:t>契約</a:t>
            </a:r>
            <a:r>
              <a:rPr lang="ja-JP" altLang="ja-JP" sz="1300" dirty="0">
                <a:latin typeface="ＭＳ ゴシック" panose="020B0609070205080204" pitchFamily="49" charset="-128"/>
                <a:ea typeface="ＭＳ ゴシック" panose="020B0609070205080204" pitchFamily="49" charset="-128"/>
              </a:rPr>
              <a:t>日が新しい者</a:t>
            </a:r>
            <a:r>
              <a:rPr lang="ja-JP" altLang="ja-JP" sz="1300" dirty="0" smtClean="0">
                <a:latin typeface="ＭＳ ゴシック" panose="020B0609070205080204" pitchFamily="49" charset="-128"/>
                <a:ea typeface="ＭＳ ゴシック" panose="020B0609070205080204" pitchFamily="49" charset="-128"/>
              </a:rPr>
              <a:t>から</a:t>
            </a:r>
            <a:r>
              <a:rPr lang="ja-JP" altLang="en-US" sz="1300" dirty="0" smtClean="0">
                <a:latin typeface="ＭＳ ゴシック" panose="020B0609070205080204" pitchFamily="49" charset="-128"/>
                <a:ea typeface="ＭＳ ゴシック" panose="020B0609070205080204" pitchFamily="49" charset="-128"/>
              </a:rPr>
              <a:t>算定する</a:t>
            </a:r>
            <a:r>
              <a:rPr lang="ja-JP" altLang="ja-JP" sz="1300" dirty="0" smtClean="0">
                <a:latin typeface="ＭＳ ゴシック" panose="020B0609070205080204" pitchFamily="49" charset="-128"/>
                <a:ea typeface="ＭＳ ゴシック" panose="020B0609070205080204" pitchFamily="49" charset="-128"/>
              </a:rPr>
              <a:t>。</a:t>
            </a:r>
            <a:r>
              <a:rPr lang="ja-JP" altLang="ja-JP" sz="1300" dirty="0">
                <a:latin typeface="ＭＳ ゴシック" panose="020B0609070205080204" pitchFamily="49" charset="-128"/>
                <a:ea typeface="ＭＳ ゴシック" panose="020B0609070205080204" pitchFamily="49" charset="-128"/>
              </a:rPr>
              <a:t>計画相談支援と障害児相談</a:t>
            </a:r>
            <a:r>
              <a:rPr lang="ja-JP" altLang="ja-JP" sz="1300" dirty="0" smtClean="0">
                <a:latin typeface="ＭＳ ゴシック" panose="020B0609070205080204" pitchFamily="49" charset="-128"/>
                <a:ea typeface="ＭＳ ゴシック" panose="020B0609070205080204" pitchFamily="49" charset="-128"/>
              </a:rPr>
              <a:t>支援</a:t>
            </a:r>
            <a:r>
              <a:rPr lang="ja-JP" altLang="en-US" sz="1300" dirty="0" smtClean="0">
                <a:latin typeface="ＭＳ ゴシック" panose="020B0609070205080204" pitchFamily="49" charset="-128"/>
                <a:ea typeface="ＭＳ ゴシック" panose="020B0609070205080204" pitchFamily="49" charset="-128"/>
              </a:rPr>
              <a:t>を</a:t>
            </a:r>
            <a:r>
              <a:rPr lang="ja-JP" altLang="ja-JP" sz="1300" dirty="0" smtClean="0">
                <a:latin typeface="ＭＳ ゴシック" panose="020B0609070205080204" pitchFamily="49" charset="-128"/>
                <a:ea typeface="ＭＳ ゴシック" panose="020B0609070205080204" pitchFamily="49" charset="-128"/>
              </a:rPr>
              <a:t>とも</a:t>
            </a:r>
            <a:r>
              <a:rPr lang="ja-JP" altLang="ja-JP" sz="1300" dirty="0">
                <a:latin typeface="ＭＳ ゴシック" panose="020B0609070205080204" pitchFamily="49" charset="-128"/>
                <a:ea typeface="ＭＳ ゴシック" panose="020B0609070205080204" pitchFamily="49" charset="-128"/>
              </a:rPr>
              <a:t>に行っている場合は、始め</a:t>
            </a:r>
            <a:r>
              <a:rPr lang="ja-JP" altLang="ja-JP" sz="1300" dirty="0" smtClean="0">
                <a:latin typeface="ＭＳ ゴシック" panose="020B0609070205080204" pitchFamily="49" charset="-128"/>
                <a:ea typeface="ＭＳ ゴシック" panose="020B0609070205080204" pitchFamily="49" charset="-128"/>
              </a:rPr>
              <a:t>に</a:t>
            </a:r>
            <a:r>
              <a:rPr lang="ja-JP" altLang="en-US" sz="1300" dirty="0" smtClean="0">
                <a:latin typeface="ＭＳ ゴシック" panose="020B0609070205080204" pitchFamily="49" charset="-128"/>
                <a:ea typeface="ＭＳ ゴシック" panose="020B0609070205080204" pitchFamily="49" charset="-128"/>
              </a:rPr>
              <a:t>計画相談支援対象</a:t>
            </a:r>
            <a:r>
              <a:rPr lang="ja-JP" altLang="ja-JP" sz="1300" dirty="0" smtClean="0">
                <a:latin typeface="ＭＳ ゴシック" panose="020B0609070205080204" pitchFamily="49" charset="-128"/>
                <a:ea typeface="ＭＳ ゴシック" panose="020B0609070205080204" pitchFamily="49" charset="-128"/>
              </a:rPr>
              <a:t>者を</a:t>
            </a:r>
            <a:r>
              <a:rPr lang="ja-JP" altLang="en-US" sz="1300" dirty="0" smtClean="0">
                <a:latin typeface="ＭＳ ゴシック" panose="020B0609070205080204" pitchFamily="49" charset="-128"/>
                <a:ea typeface="ＭＳ ゴシック" panose="020B0609070205080204" pitchFamily="49" charset="-128"/>
              </a:rPr>
              <a:t>算定し、それのみで基本報酬（</a:t>
            </a:r>
            <a:r>
              <a:rPr lang="en-US" altLang="ja-JP" sz="1300" dirty="0" smtClean="0">
                <a:latin typeface="ＭＳ ゴシック" panose="020B0609070205080204" pitchFamily="49" charset="-128"/>
                <a:ea typeface="ＭＳ ゴシック" panose="020B0609070205080204" pitchFamily="49" charset="-128"/>
              </a:rPr>
              <a:t>Ⅱ</a:t>
            </a:r>
            <a:r>
              <a:rPr lang="ja-JP" altLang="en-US" sz="1300" dirty="0" smtClean="0">
                <a:latin typeface="ＭＳ ゴシック" panose="020B0609070205080204" pitchFamily="49" charset="-128"/>
                <a:ea typeface="ＭＳ ゴシック" panose="020B0609070205080204" pitchFamily="49" charset="-128"/>
              </a:rPr>
              <a:t>）の算定</a:t>
            </a:r>
            <a:r>
              <a:rPr lang="ja-JP" altLang="ja-JP" sz="1300" dirty="0" smtClean="0">
                <a:latin typeface="ＭＳ ゴシック" panose="020B0609070205080204" pitchFamily="49" charset="-128"/>
                <a:ea typeface="ＭＳ ゴシック" panose="020B0609070205080204" pitchFamily="49" charset="-128"/>
              </a:rPr>
              <a:t>分が足りない場合は</a:t>
            </a:r>
            <a:r>
              <a:rPr lang="ja-JP" altLang="en-US" sz="1300" dirty="0" smtClean="0">
                <a:latin typeface="ＭＳ ゴシック" panose="020B0609070205080204" pitchFamily="49" charset="-128"/>
                <a:ea typeface="ＭＳ ゴシック" panose="020B0609070205080204" pitchFamily="49" charset="-128"/>
              </a:rPr>
              <a:t>障害</a:t>
            </a:r>
            <a:r>
              <a:rPr lang="ja-JP" altLang="ja-JP" sz="1300" dirty="0" smtClean="0">
                <a:latin typeface="ＭＳ ゴシック" panose="020B0609070205080204" pitchFamily="49" charset="-128"/>
                <a:ea typeface="ＭＳ ゴシック" panose="020B0609070205080204" pitchFamily="49" charset="-128"/>
              </a:rPr>
              <a:t>児</a:t>
            </a:r>
            <a:r>
              <a:rPr lang="ja-JP" altLang="en-US" sz="1300" dirty="0" smtClean="0">
                <a:latin typeface="ＭＳ ゴシック" panose="020B0609070205080204" pitchFamily="49" charset="-128"/>
                <a:ea typeface="ＭＳ ゴシック" panose="020B0609070205080204" pitchFamily="49" charset="-128"/>
              </a:rPr>
              <a:t>相談支援対象者</a:t>
            </a:r>
            <a:r>
              <a:rPr lang="ja-JP" altLang="ja-JP" sz="1300" dirty="0" smtClean="0">
                <a:latin typeface="ＭＳ ゴシック" panose="020B0609070205080204" pitchFamily="49" charset="-128"/>
                <a:ea typeface="ＭＳ ゴシック" panose="020B0609070205080204" pitchFamily="49" charset="-128"/>
              </a:rPr>
              <a:t>の</a:t>
            </a:r>
            <a:r>
              <a:rPr lang="ja-JP" altLang="ja-JP" sz="1300" dirty="0">
                <a:latin typeface="ＭＳ ゴシック" panose="020B0609070205080204" pitchFamily="49" charset="-128"/>
                <a:ea typeface="ＭＳ ゴシック" panose="020B0609070205080204" pitchFamily="49" charset="-128"/>
              </a:rPr>
              <a:t>契約日が新しい者</a:t>
            </a:r>
            <a:r>
              <a:rPr lang="ja-JP" altLang="ja-JP" sz="1300" dirty="0" smtClean="0">
                <a:latin typeface="ＭＳ ゴシック" panose="020B0609070205080204" pitchFamily="49" charset="-128"/>
                <a:ea typeface="ＭＳ ゴシック" panose="020B0609070205080204" pitchFamily="49" charset="-128"/>
              </a:rPr>
              <a:t>から</a:t>
            </a:r>
            <a:r>
              <a:rPr lang="ja-JP" altLang="en-US" sz="1300" dirty="0">
                <a:latin typeface="ＭＳ ゴシック" panose="020B0609070205080204" pitchFamily="49" charset="-128"/>
                <a:ea typeface="ＭＳ ゴシック" panose="020B0609070205080204" pitchFamily="49" charset="-128"/>
              </a:rPr>
              <a:t>算定する</a:t>
            </a:r>
            <a:r>
              <a:rPr lang="ja-JP" altLang="ja-JP" sz="1300" dirty="0" smtClean="0">
                <a:latin typeface="ＭＳ ゴシック" panose="020B0609070205080204" pitchFamily="49" charset="-128"/>
                <a:ea typeface="ＭＳ ゴシック" panose="020B0609070205080204" pitchFamily="49" charset="-128"/>
              </a:rPr>
              <a:t>。</a:t>
            </a: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ja-JP" altLang="en-US" sz="1300" dirty="0">
              <a:latin typeface="ＭＳ ゴシック" panose="020B0609070205080204" pitchFamily="49" charset="-128"/>
              <a:ea typeface="ＭＳ ゴシック" panose="020B0609070205080204" pitchFamily="49"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981146421"/>
              </p:ext>
            </p:extLst>
          </p:nvPr>
        </p:nvGraphicFramePr>
        <p:xfrm>
          <a:off x="269376" y="4581128"/>
          <a:ext cx="9364144" cy="2088232"/>
        </p:xfrm>
        <a:graphic>
          <a:graphicData uri="http://schemas.openxmlformats.org/drawingml/2006/table">
            <a:tbl>
              <a:tblPr firstRow="1" bandRow="1">
                <a:tableStyleId>{5940675A-B579-460E-94D1-54222C63F5DA}</a:tableStyleId>
              </a:tblPr>
              <a:tblGrid>
                <a:gridCol w="4682072">
                  <a:extLst>
                    <a:ext uri="{9D8B030D-6E8A-4147-A177-3AD203B41FA5}">
                      <a16:colId xmlns:a16="http://schemas.microsoft.com/office/drawing/2014/main" val="20000"/>
                    </a:ext>
                  </a:extLst>
                </a:gridCol>
                <a:gridCol w="4682072">
                  <a:extLst>
                    <a:ext uri="{9D8B030D-6E8A-4147-A177-3AD203B41FA5}">
                      <a16:colId xmlns:a16="http://schemas.microsoft.com/office/drawing/2014/main" val="20001"/>
                    </a:ext>
                  </a:extLst>
                </a:gridCol>
              </a:tblGrid>
              <a:tr h="216024">
                <a:tc>
                  <a:txBody>
                    <a:bodyPr/>
                    <a:lstStyle/>
                    <a:p>
                      <a:pPr algn="ctr"/>
                      <a:r>
                        <a:rPr kumimoji="1" lang="en-US" altLang="ja-JP" sz="1200" dirty="0" smtClean="0"/>
                        <a:t>7</a:t>
                      </a:r>
                      <a:r>
                        <a:rPr kumimoji="1" lang="ja-JP" altLang="en-US" sz="1200" dirty="0" smtClean="0"/>
                        <a:t>月分の請求について</a:t>
                      </a:r>
                      <a:endParaRPr kumimoji="1" lang="ja-JP" altLang="en-US" sz="1200" dirty="0">
                        <a:latin typeface="ＭＳ ゴシック" panose="020B0609070205080204" pitchFamily="49" charset="-128"/>
                        <a:ea typeface="ＭＳ ゴシック" panose="020B0609070205080204" pitchFamily="49" charset="-128"/>
                      </a:endParaRPr>
                    </a:p>
                  </a:txBody>
                  <a:tcPr>
                    <a:lnR w="12700" cap="flat" cmpd="sng" algn="ctr">
                      <a:solidFill>
                        <a:schemeClr val="tx1"/>
                      </a:solidFill>
                      <a:prstDash val="sysDash"/>
                      <a:round/>
                      <a:headEnd type="none" w="med" len="med"/>
                      <a:tailEnd type="none" w="med" len="med"/>
                    </a:lnR>
                    <a:solidFill>
                      <a:schemeClr val="accent1">
                        <a:lumMod val="40000"/>
                        <a:lumOff val="60000"/>
                      </a:schemeClr>
                    </a:solidFill>
                  </a:tcPr>
                </a:tc>
                <a:tc>
                  <a:txBody>
                    <a:bodyPr/>
                    <a:lstStyle/>
                    <a:p>
                      <a:pPr algn="ctr"/>
                      <a:r>
                        <a:rPr kumimoji="1" lang="ja-JP" altLang="en-US" sz="1200" dirty="0" smtClean="0"/>
                        <a:t>８月分の請求について</a:t>
                      </a:r>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ys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0"/>
                  </a:ext>
                </a:extLst>
              </a:tr>
              <a:tr h="1813912">
                <a:tc>
                  <a:txBody>
                    <a:bodyPr/>
                    <a:lstStyle/>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計画相談支援対象者等の数（</a:t>
                      </a:r>
                      <a:r>
                        <a:rPr kumimoji="1" lang="ja-JP" altLang="en-US" sz="1200" baseline="0" dirty="0" smtClean="0">
                          <a:latin typeface="ＭＳ ゴシック" panose="020B0609070205080204" pitchFamily="49" charset="-128"/>
                          <a:ea typeface="ＭＳ ゴシック" panose="020B0609070205080204" pitchFamily="49" charset="-128"/>
                        </a:rPr>
                        <a:t>１</a:t>
                      </a:r>
                      <a:r>
                        <a:rPr kumimoji="1" lang="ja-JP" altLang="en-US" sz="1200" dirty="0" smtClean="0">
                          <a:latin typeface="ＭＳ ゴシック" panose="020B0609070205080204" pitchFamily="49" charset="-128"/>
                          <a:ea typeface="ＭＳ ゴシック" panose="020B0609070205080204" pitchFamily="49" charset="-128"/>
                        </a:rPr>
                        <a:t>月から６月の平均値）</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50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48.333</a:t>
                      </a:r>
                      <a:r>
                        <a:rPr kumimoji="1" lang="ja-JP" altLang="en-US" sz="1200" dirty="0" smtClean="0">
                          <a:latin typeface="ＭＳ ゴシック" panose="020B0609070205080204" pitchFamily="49" charset="-128"/>
                          <a:ea typeface="ＭＳ ゴシック" panose="020B0609070205080204" pitchFamily="49" charset="-128"/>
                        </a:rPr>
                        <a:t>･･･ 　　（Ａ）</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相談支援専門員数の員数（１月から６月の平均値）</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1.166</a:t>
                      </a:r>
                      <a:r>
                        <a:rPr kumimoji="1" lang="ja-JP" altLang="en-US" sz="1200" dirty="0" smtClean="0">
                          <a:latin typeface="ＭＳ ゴシック" panose="020B0609070205080204" pitchFamily="49" charset="-128"/>
                          <a:ea typeface="ＭＳ ゴシック" panose="020B0609070205080204" pitchFamily="49" charset="-128"/>
                        </a:rPr>
                        <a:t>･･･　　　　　　（Ｂ）</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取扱件数　→　（Ａ）</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（Ｂ）　＝</a:t>
                      </a:r>
                      <a:r>
                        <a:rPr kumimoji="1" lang="en-US" altLang="ja-JP" sz="1200" dirty="0" smtClean="0">
                          <a:latin typeface="ＭＳ ゴシック" panose="020B0609070205080204" pitchFamily="49" charset="-128"/>
                          <a:ea typeface="ＭＳ ゴシック" panose="020B0609070205080204" pitchFamily="49" charset="-128"/>
                        </a:rPr>
                        <a:t>41.428</a:t>
                      </a:r>
                      <a:r>
                        <a:rPr kumimoji="1" lang="ja-JP" altLang="en-US" sz="1200" dirty="0" smtClean="0">
                          <a:latin typeface="ＭＳ ゴシック" panose="020B0609070205080204" pitchFamily="49" charset="-128"/>
                          <a:ea typeface="ＭＳ ゴシック" panose="020B0609070205080204" pitchFamily="49" charset="-128"/>
                        </a:rPr>
                        <a:t>･･･　   　 （Ｃ）</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400" b="1" u="sng" dirty="0" smtClean="0">
                          <a:latin typeface="ＭＳ ゴシック" panose="020B0609070205080204" pitchFamily="49" charset="-128"/>
                          <a:ea typeface="ＭＳ ゴシック" panose="020B0609070205080204" pitchFamily="49" charset="-128"/>
                        </a:rPr>
                        <a:t>（Ｃ）が</a:t>
                      </a:r>
                      <a:r>
                        <a:rPr kumimoji="1" lang="en-US" altLang="ja-JP" sz="1400" b="1" u="sng" dirty="0" smtClean="0">
                          <a:latin typeface="ＭＳ ゴシック" panose="020B0609070205080204" pitchFamily="49" charset="-128"/>
                          <a:ea typeface="ＭＳ ゴシック" panose="020B0609070205080204" pitchFamily="49" charset="-128"/>
                        </a:rPr>
                        <a:t>40</a:t>
                      </a:r>
                      <a:r>
                        <a:rPr kumimoji="1" lang="ja-JP" altLang="en-US" sz="1400" b="1" u="sng" dirty="0" smtClean="0">
                          <a:latin typeface="ＭＳ ゴシック" panose="020B0609070205080204" pitchFamily="49" charset="-128"/>
                          <a:ea typeface="ＭＳ ゴシック" panose="020B0609070205080204" pitchFamily="49" charset="-128"/>
                        </a:rPr>
                        <a:t>以上のため、</a:t>
                      </a:r>
                      <a:r>
                        <a:rPr kumimoji="1" lang="ja-JP" altLang="en-US" sz="1200" dirty="0" smtClean="0">
                          <a:latin typeface="ＭＳ ゴシック" panose="020B0609070205080204" pitchFamily="49" charset="-128"/>
                          <a:ea typeface="ＭＳ ゴシック" panose="020B0609070205080204" pitchFamily="49" charset="-128"/>
                        </a:rPr>
                        <a:t>基本報酬の減算単価を算定する必要があり、算定する数は、</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→（（Ｃ）</a:t>
                      </a:r>
                      <a:r>
                        <a:rPr kumimoji="1" lang="en-US" altLang="ja-JP" sz="1200" dirty="0" smtClean="0">
                          <a:latin typeface="ＭＳ ゴシック" panose="020B0609070205080204" pitchFamily="49" charset="-128"/>
                          <a:ea typeface="ＭＳ ゴシック" panose="020B0609070205080204" pitchFamily="49" charset="-128"/>
                        </a:rPr>
                        <a:t>-39</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（Ｂ）＝</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（小数点以下切り捨て）となる。</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７月の請求件数の</a:t>
                      </a:r>
                      <a:r>
                        <a:rPr kumimoji="1" lang="en-US" altLang="ja-JP" sz="1200" dirty="0" smtClean="0">
                          <a:latin typeface="ＭＳ ゴシック" panose="020B0609070205080204" pitchFamily="49" charset="-128"/>
                          <a:ea typeface="ＭＳ ゴシック" panose="020B0609070205080204" pitchFamily="49" charset="-128"/>
                        </a:rPr>
                        <a:t>60</a:t>
                      </a:r>
                      <a:r>
                        <a:rPr kumimoji="1" lang="ja-JP" altLang="en-US" sz="1200" dirty="0" smtClean="0">
                          <a:latin typeface="ＭＳ ゴシック" panose="020B0609070205080204" pitchFamily="49" charset="-128"/>
                          <a:ea typeface="ＭＳ ゴシック" panose="020B0609070205080204" pitchFamily="49" charset="-128"/>
                        </a:rPr>
                        <a:t>件の内</a:t>
                      </a:r>
                      <a:r>
                        <a:rPr kumimoji="1" lang="en-US" altLang="ja-JP" sz="1400" b="1" u="sng" dirty="0" smtClean="0">
                          <a:latin typeface="ＭＳ ゴシック" panose="020B0609070205080204" pitchFamily="49" charset="-128"/>
                          <a:ea typeface="ＭＳ ゴシック" panose="020B0609070205080204" pitchFamily="49" charset="-128"/>
                        </a:rPr>
                        <a:t>2</a:t>
                      </a:r>
                      <a:r>
                        <a:rPr kumimoji="1" lang="ja-JP" altLang="en-US" sz="1400" b="1" u="sng" dirty="0" smtClean="0">
                          <a:latin typeface="ＭＳ ゴシック" panose="020B0609070205080204" pitchFamily="49" charset="-128"/>
                          <a:ea typeface="ＭＳ ゴシック" panose="020B0609070205080204" pitchFamily="49" charset="-128"/>
                        </a:rPr>
                        <a:t>件</a:t>
                      </a:r>
                      <a:r>
                        <a:rPr kumimoji="1" lang="ja-JP" altLang="en-US" sz="1200" dirty="0" smtClean="0">
                          <a:latin typeface="ＭＳ ゴシック" panose="020B0609070205080204" pitchFamily="49" charset="-128"/>
                          <a:ea typeface="ＭＳ ゴシック" panose="020B0609070205080204" pitchFamily="49" charset="-128"/>
                        </a:rPr>
                        <a:t>を</a:t>
                      </a:r>
                      <a:r>
                        <a:rPr kumimoji="1" lang="ja-JP" altLang="en-US" sz="1400" b="1" u="sng" dirty="0" smtClean="0">
                          <a:latin typeface="ＭＳ ゴシック" panose="020B0609070205080204" pitchFamily="49" charset="-128"/>
                          <a:ea typeface="ＭＳ ゴシック" panose="020B0609070205080204" pitchFamily="49" charset="-128"/>
                        </a:rPr>
                        <a:t>基本報酬（</a:t>
                      </a:r>
                      <a:r>
                        <a:rPr kumimoji="1" lang="en-US" altLang="ja-JP" sz="1400" b="1" u="sng" dirty="0" smtClean="0">
                          <a:latin typeface="ＭＳ ゴシック" panose="020B0609070205080204" pitchFamily="49" charset="-128"/>
                          <a:ea typeface="ＭＳ ゴシック" panose="020B0609070205080204" pitchFamily="49" charset="-128"/>
                        </a:rPr>
                        <a:t>Ⅱ</a:t>
                      </a:r>
                      <a:r>
                        <a:rPr kumimoji="1" lang="ja-JP" altLang="en-US" sz="1400" b="1" u="sng" dirty="0" smtClean="0">
                          <a:latin typeface="ＭＳ ゴシック" panose="020B0609070205080204" pitchFamily="49" charset="-128"/>
                          <a:ea typeface="ＭＳ ゴシック" panose="020B0609070205080204" pitchFamily="49" charset="-128"/>
                        </a:rPr>
                        <a:t>）</a:t>
                      </a:r>
                      <a:r>
                        <a:rPr kumimoji="1" lang="ja-JP" altLang="en-US" sz="1200" b="0" dirty="0" smtClean="0">
                          <a:latin typeface="ＭＳ ゴシック" panose="020B0609070205080204" pitchFamily="49" charset="-128"/>
                          <a:ea typeface="ＭＳ ゴシック" panose="020B0609070205080204" pitchFamily="49" charset="-128"/>
                        </a:rPr>
                        <a:t>で算定</a:t>
                      </a:r>
                      <a:r>
                        <a:rPr kumimoji="1" lang="ja-JP" altLang="en-US" sz="1200" dirty="0" smtClean="0">
                          <a:latin typeface="ＭＳ ゴシック" panose="020B0609070205080204" pitchFamily="49" charset="-128"/>
                          <a:ea typeface="ＭＳ ゴシック" panose="020B0609070205080204" pitchFamily="49" charset="-128"/>
                        </a:rPr>
                        <a:t>する。 </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lnR w="12700" cap="flat" cmpd="sng" algn="ctr">
                      <a:solidFill>
                        <a:schemeClr val="tx1"/>
                      </a:solidFill>
                      <a:prstDash val="sysDash"/>
                      <a:round/>
                      <a:headEnd type="none" w="med" len="med"/>
                      <a:tailEnd type="none" w="med" len="med"/>
                    </a:lnR>
                  </a:tcPr>
                </a:tc>
                <a:tc>
                  <a:txBody>
                    <a:bodyPr/>
                    <a:lstStyle/>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計画相談支援対象者等の数（２月から７月の平均値）</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50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50.833</a:t>
                      </a:r>
                      <a:r>
                        <a:rPr kumimoji="1" lang="ja-JP" altLang="en-US" sz="1200" dirty="0" smtClean="0">
                          <a:latin typeface="ＭＳ ゴシック" panose="020B0609070205080204" pitchFamily="49" charset="-128"/>
                          <a:ea typeface="ＭＳ ゴシック" panose="020B0609070205080204" pitchFamily="49" charset="-128"/>
                        </a:rPr>
                        <a:t>･･･　　　（Ａ）</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相談支援専門員の員数（２月から７月の平均値）</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1.333</a:t>
                      </a:r>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200" baseline="0" dirty="0" smtClean="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（Ｂ）</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取扱件数　→　（Ａ）</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（Ｂ）　　 ＝</a:t>
                      </a:r>
                      <a:r>
                        <a:rPr kumimoji="1" lang="en-US" altLang="ja-JP" sz="1200" dirty="0" smtClean="0">
                          <a:latin typeface="ＭＳ ゴシック" panose="020B0609070205080204" pitchFamily="49" charset="-128"/>
                          <a:ea typeface="ＭＳ ゴシック" panose="020B0609070205080204" pitchFamily="49" charset="-128"/>
                        </a:rPr>
                        <a:t>38.125         </a:t>
                      </a:r>
                      <a:r>
                        <a:rPr kumimoji="1" lang="ja-JP" altLang="en-US" sz="1200" dirty="0" smtClean="0">
                          <a:latin typeface="ＭＳ ゴシック" panose="020B0609070205080204" pitchFamily="49" charset="-128"/>
                          <a:ea typeface="ＭＳ ゴシック" panose="020B0609070205080204" pitchFamily="49" charset="-128"/>
                        </a:rPr>
                        <a:t>（Ｃ）</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400" b="1" u="sng" dirty="0" smtClean="0">
                          <a:latin typeface="ＭＳ ゴシック" panose="020B0609070205080204" pitchFamily="49" charset="-128"/>
                          <a:ea typeface="ＭＳ ゴシック" panose="020B0609070205080204" pitchFamily="49" charset="-128"/>
                        </a:rPr>
                        <a:t>（Ｃ）が</a:t>
                      </a:r>
                      <a:r>
                        <a:rPr kumimoji="1" lang="en-US" altLang="ja-JP" sz="1400" b="1" u="sng" dirty="0" smtClean="0">
                          <a:latin typeface="ＭＳ ゴシック" panose="020B0609070205080204" pitchFamily="49" charset="-128"/>
                          <a:ea typeface="ＭＳ ゴシック" panose="020B0609070205080204" pitchFamily="49" charset="-128"/>
                        </a:rPr>
                        <a:t>40</a:t>
                      </a:r>
                      <a:r>
                        <a:rPr kumimoji="1" lang="ja-JP" altLang="en-US" sz="1400" b="1" u="sng" dirty="0" smtClean="0">
                          <a:latin typeface="ＭＳ ゴシック" panose="020B0609070205080204" pitchFamily="49" charset="-128"/>
                          <a:ea typeface="ＭＳ ゴシック" panose="020B0609070205080204" pitchFamily="49" charset="-128"/>
                        </a:rPr>
                        <a:t>未満のため、</a:t>
                      </a:r>
                      <a:r>
                        <a:rPr kumimoji="1" lang="ja-JP" altLang="en-US" sz="1200" dirty="0" smtClean="0">
                          <a:latin typeface="ＭＳ ゴシック" panose="020B0609070205080204" pitchFamily="49" charset="-128"/>
                          <a:ea typeface="ＭＳ ゴシック" panose="020B0609070205080204" pitchFamily="49" charset="-128"/>
                        </a:rPr>
                        <a:t>８月の請求においては、</a:t>
                      </a:r>
                      <a:r>
                        <a:rPr kumimoji="1" lang="ja-JP" altLang="en-US" sz="1400" b="1" u="sng" dirty="0" smtClean="0">
                          <a:latin typeface="ＭＳ ゴシック" panose="020B0609070205080204" pitchFamily="49" charset="-128"/>
                          <a:ea typeface="ＭＳ ゴシック" panose="020B0609070205080204" pitchFamily="49" charset="-128"/>
                        </a:rPr>
                        <a:t>基本報酬（</a:t>
                      </a:r>
                      <a:r>
                        <a:rPr kumimoji="1" lang="en-US" altLang="ja-JP" sz="1400" b="1" u="sng" dirty="0" smtClean="0">
                          <a:latin typeface="ＭＳ ゴシック" panose="020B0609070205080204" pitchFamily="49" charset="-128"/>
                          <a:ea typeface="ＭＳ ゴシック" panose="020B0609070205080204" pitchFamily="49" charset="-128"/>
                        </a:rPr>
                        <a:t>Ⅱ</a:t>
                      </a:r>
                      <a:r>
                        <a:rPr kumimoji="1" lang="ja-JP" altLang="en-US" sz="1400" b="1" u="sng" dirty="0" smtClean="0">
                          <a:latin typeface="ＭＳ ゴシック" panose="020B0609070205080204" pitchFamily="49" charset="-128"/>
                          <a:ea typeface="ＭＳ ゴシック" panose="020B0609070205080204" pitchFamily="49" charset="-128"/>
                        </a:rPr>
                        <a:t>）は算定せず</a:t>
                      </a:r>
                      <a:r>
                        <a:rPr kumimoji="1" lang="ja-JP" altLang="en-US" sz="1200" dirty="0" smtClean="0">
                          <a:latin typeface="ＭＳ ゴシック" panose="020B0609070205080204" pitchFamily="49" charset="-128"/>
                          <a:ea typeface="ＭＳ ゴシック" panose="020B0609070205080204" pitchFamily="49" charset="-128"/>
                        </a:rPr>
                        <a:t>、全てサービス利用支援費（障害児支援利用援助費）（</a:t>
                      </a:r>
                      <a:r>
                        <a:rPr kumimoji="1" lang="en-US" altLang="ja-JP" sz="1200" dirty="0" smtClean="0">
                          <a:latin typeface="ＭＳ ゴシック" panose="020B0609070205080204" pitchFamily="49" charset="-128"/>
                          <a:ea typeface="ＭＳ ゴシック" panose="020B0609070205080204" pitchFamily="49" charset="-128"/>
                        </a:rPr>
                        <a:t>Ⅰ</a:t>
                      </a:r>
                      <a:r>
                        <a:rPr kumimoji="1" lang="ja-JP" altLang="en-US" sz="1200" dirty="0" smtClean="0">
                          <a:latin typeface="ＭＳ ゴシック" panose="020B0609070205080204" pitchFamily="49" charset="-128"/>
                          <a:ea typeface="ＭＳ ゴシック" panose="020B0609070205080204" pitchFamily="49" charset="-128"/>
                        </a:rPr>
                        <a:t>）又は継続サービス利用支援費（障害児支援利用援助費）（</a:t>
                      </a:r>
                      <a:r>
                        <a:rPr kumimoji="1" lang="en-US" altLang="ja-JP" sz="1200" dirty="0" smtClean="0">
                          <a:latin typeface="ＭＳ ゴシック" panose="020B0609070205080204" pitchFamily="49" charset="-128"/>
                          <a:ea typeface="ＭＳ ゴシック" panose="020B0609070205080204" pitchFamily="49" charset="-128"/>
                        </a:rPr>
                        <a:t>Ⅰ</a:t>
                      </a:r>
                      <a:r>
                        <a:rPr kumimoji="1" lang="ja-JP" altLang="en-US" sz="1200" dirty="0" smtClean="0">
                          <a:latin typeface="ＭＳ ゴシック" panose="020B0609070205080204" pitchFamily="49" charset="-128"/>
                          <a:ea typeface="ＭＳ ゴシック" panose="020B0609070205080204" pitchFamily="49" charset="-128"/>
                        </a:rPr>
                        <a:t>）を算定する。</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17" name="正方形/長方形 16"/>
          <p:cNvSpPr/>
          <p:nvPr/>
        </p:nvSpPr>
        <p:spPr>
          <a:xfrm>
            <a:off x="200472" y="2780928"/>
            <a:ext cx="3024336"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t>考え方と具体的な算出方法</a:t>
            </a:r>
          </a:p>
        </p:txBody>
      </p:sp>
    </p:spTree>
    <p:extLst>
      <p:ext uri="{BB962C8B-B14F-4D97-AF65-F5344CB8AC3E}">
        <p14:creationId xmlns:p14="http://schemas.microsoft.com/office/powerpoint/2010/main" val="1505308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CB748A7-5FAB-4F13-8F2A-20487A5D7F1A}" type="slidenum">
              <a:rPr lang="en-US" altLang="ja-JP" smtClean="0"/>
              <a:pPr>
                <a:defRPr/>
              </a:pPr>
              <a:t>29</a:t>
            </a:fld>
            <a:endParaRPr lang="en-US" altLang="ja-JP" dirty="0"/>
          </a:p>
        </p:txBody>
      </p:sp>
      <p:sp>
        <p:nvSpPr>
          <p:cNvPr id="5" name="Rectangle 2"/>
          <p:cNvSpPr>
            <a:spLocks noChangeArrowheads="1"/>
          </p:cNvSpPr>
          <p:nvPr/>
        </p:nvSpPr>
        <p:spPr bwMode="auto">
          <a:xfrm>
            <a:off x="128464" y="188640"/>
            <a:ext cx="9649072" cy="6480720"/>
          </a:xfrm>
          <a:prstGeom prst="rect">
            <a:avLst/>
          </a:prstGeom>
          <a:solidFill>
            <a:schemeClr val="bg1"/>
          </a:solidFill>
          <a:ln w="12700">
            <a:solidFill>
              <a:schemeClr val="tx1"/>
            </a:solidFill>
            <a:miter lim="800000"/>
            <a:headEnd/>
            <a:tailEnd/>
          </a:ln>
          <a:effectLst/>
        </p:spPr>
        <p:txBody>
          <a:bodyPr/>
          <a:lstStyle/>
          <a:p>
            <a:pPr>
              <a:defRPr/>
            </a:pPr>
            <a:r>
              <a:rPr lang="ja-JP" altLang="en-US" sz="1400" u="sng" dirty="0" smtClean="0">
                <a:solidFill>
                  <a:prstClr val="black"/>
                </a:solidFill>
                <a:latin typeface="ＭＳ ゴシック" panose="020B0609070205080204" pitchFamily="49" charset="-128"/>
                <a:ea typeface="ＭＳ ゴシック" panose="020B0609070205080204" pitchFamily="49" charset="-128"/>
              </a:rPr>
              <a:t>（各種加算）</a:t>
            </a:r>
            <a:endParaRPr lang="en-US" altLang="ja-JP" sz="1400" u="sng" dirty="0">
              <a:solidFill>
                <a:prstClr val="black"/>
              </a:solidFill>
              <a:latin typeface="ＭＳ ゴシック" panose="020B0609070205080204" pitchFamily="49" charset="-128"/>
              <a:ea typeface="ＭＳ ゴシック" panose="020B0609070205080204" pitchFamily="49" charset="-128"/>
            </a:endParaRPr>
          </a:p>
          <a:p>
            <a:pPr marL="273050" indent="-273050">
              <a:lnSpc>
                <a:spcPts val="1700"/>
              </a:lnSpc>
            </a:pP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年度報酬改定により、必要</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に応じた質の高い支援を実施した場合に、実施した支援の専門性と業務負担を適切に評価すると</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ともに、</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専門性の高い支援を実施できる体制を整えている場合に、その体制整備を適切に評価するための加算</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を創設。</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273050" indent="-273050">
              <a:lnSpc>
                <a:spcPts val="1700"/>
              </a:lnSpc>
            </a:pPr>
            <a:r>
              <a:rPr lang="ja-JP" altLang="en-US"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以下の加算の内（☆）の加算は基本報酬を算定しない月においても単独での算定可</a:t>
            </a:r>
            <a:endParaRPr lang="en-US" altLang="ja-JP" sz="11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fontAlgn="base">
              <a:spcAft>
                <a:spcPct val="0"/>
              </a:spcAft>
              <a:defRPr/>
            </a:pPr>
            <a:endParaRPr lang="en-US" altLang="ja-JP" sz="1100" dirty="0">
              <a:solidFill>
                <a:prstClr val="black"/>
              </a:solidFill>
              <a:latin typeface="ＭＳ ゴシック" panose="020B0609070205080204" pitchFamily="49" charset="-128"/>
              <a:ea typeface="ＭＳ ゴシック" panose="020B0609070205080204"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26416111"/>
              </p:ext>
            </p:extLst>
          </p:nvPr>
        </p:nvGraphicFramePr>
        <p:xfrm>
          <a:off x="200472" y="1249659"/>
          <a:ext cx="9505056" cy="5347693"/>
        </p:xfrm>
        <a:graphic>
          <a:graphicData uri="http://schemas.openxmlformats.org/drawingml/2006/table">
            <a:tbl>
              <a:tblPr firstRow="1" bandRow="1">
                <a:tableStyleId>{5940675A-B579-460E-94D1-54222C63F5DA}</a:tableStyleId>
              </a:tblPr>
              <a:tblGrid>
                <a:gridCol w="2736304">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265101">
                <a:tc>
                  <a:txBody>
                    <a:bodyPr/>
                    <a:lstStyle/>
                    <a:p>
                      <a:pPr algn="ctr">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solidFill>
                      <a:schemeClr val="tx2">
                        <a:lumMod val="40000"/>
                        <a:lumOff val="60000"/>
                      </a:schemeClr>
                    </a:solidFill>
                  </a:tcPr>
                </a:tc>
                <a:tc>
                  <a:txBody>
                    <a:bodyPr/>
                    <a:lstStyle/>
                    <a:p>
                      <a:pPr algn="ctr">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内　　容</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solidFill>
                      <a:schemeClr val="tx2">
                        <a:lumMod val="40000"/>
                        <a:lumOff val="60000"/>
                      </a:schemeClr>
                    </a:solidFill>
                  </a:tcPr>
                </a:tc>
                <a:tc>
                  <a:txBody>
                    <a:bodyPr/>
                    <a:lstStyle/>
                    <a:p>
                      <a:pPr algn="ctr">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単位数</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solidFill>
                      <a:schemeClr val="tx2">
                        <a:lumMod val="40000"/>
                        <a:lumOff val="60000"/>
                      </a:schemeClr>
                    </a:solidFill>
                  </a:tcPr>
                </a:tc>
                <a:extLst>
                  <a:ext uri="{0D108BD9-81ED-4DB2-BD59-A6C34878D82A}">
                    <a16:rowId xmlns:a16="http://schemas.microsoft.com/office/drawing/2014/main" val="10000"/>
                  </a:ext>
                </a:extLst>
              </a:tr>
              <a:tr h="384666">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特別地域加算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中山間地域等に居住している者に対してサービスの提供が行われた場合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1"/>
                  </a:ext>
                </a:extLst>
              </a:tr>
              <a:tr h="384666">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利用者負担上限額管理加算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事業者が利用者負担額合計額の管理を行った場合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150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2"/>
                  </a:ext>
                </a:extLst>
              </a:tr>
              <a:tr h="352415">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初回加算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新規に計画作成を行った場合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（者）</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（児）</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3"/>
                  </a:ext>
                </a:extLst>
              </a:tr>
              <a:tr h="397652">
                <a:tc>
                  <a:txBody>
                    <a:bodyPr/>
                    <a:lstStyle/>
                    <a:p>
                      <a:pPr algn="l">
                        <a:lnSpc>
                          <a:spcPct val="100000"/>
                        </a:lnSpc>
                      </a:pPr>
                      <a:r>
                        <a:rPr lang="zh-TW" altLang="en-US" sz="1100" dirty="0" smtClean="0">
                          <a:latin typeface="メイリオ" panose="020B0604030504040204" pitchFamily="50" charset="-128"/>
                          <a:ea typeface="メイリオ" panose="020B0604030504040204" pitchFamily="50" charset="-128"/>
                          <a:cs typeface="メイリオ" panose="020B0604030504040204" pitchFamily="50" charset="-128"/>
                        </a:rPr>
                        <a:t>入院時情報連携加算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利用者の入院時に利用者情報を入院先の病院等に提供した場合</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273050" indent="-2730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　　　　　　　　　　　　　　　　　　　　　　　</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4"/>
                  </a:ext>
                </a:extLst>
              </a:tr>
              <a:tr h="371819">
                <a:tc>
                  <a:txBody>
                    <a:bodyPr/>
                    <a:lstStyle/>
                    <a:p>
                      <a:pPr algn="l">
                        <a:lnSpc>
                          <a:spcPct val="100000"/>
                        </a:lnSpc>
                      </a:pP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退院・退所加算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利用者の退院・退所時に退所施設等から情報収集を行い計画作成した場合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単位／回</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5"/>
                  </a:ext>
                </a:extLst>
              </a:tr>
              <a:tr h="504056">
                <a:tc>
                  <a:txBody>
                    <a:bodyPr/>
                    <a:lstStyle/>
                    <a:p>
                      <a:pPr algn="l">
                        <a:lnSpc>
                          <a:spcPct val="100000"/>
                        </a:lnSpc>
                      </a:pP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居宅介護支援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事業所等</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連携加算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利用者の介護保険への移行時にケアマネ事業所のケアプラン作成に協力した場合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障害児相談支援は対象外</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6"/>
                  </a:ext>
                </a:extLst>
              </a:tr>
              <a:tr h="420113">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医療・保育・教育機関等連携加算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障害サービス等以外の教育機関等から情報収集を行い計画作成した場合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7"/>
                  </a:ext>
                </a:extLst>
              </a:tr>
              <a:tr h="249848">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サービス担当者会議実施加算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indent="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モニタリング時にサービス担当者会議を開催し、計画変更等の検討をした場合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273050" indent="-273050" algn="l">
                        <a:lnSpc>
                          <a:spcPct val="100000"/>
                        </a:lnSpc>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8"/>
                  </a:ext>
                </a:extLst>
              </a:tr>
              <a:tr h="441836">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サービス提供時モニタリング加算（☆）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利用者が利用するサービス事業所等を訪問し、サービス提供場面を確認し記録した場合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9"/>
                  </a:ext>
                </a:extLst>
              </a:tr>
              <a:tr h="293505">
                <a:tc>
                  <a:txBody>
                    <a:bodyPr/>
                    <a:lstStyle/>
                    <a:p>
                      <a:pPr algn="l">
                        <a:lnSpc>
                          <a:spcPct val="100000"/>
                        </a:lnSpc>
                      </a:pPr>
                      <a:r>
                        <a:rPr kumimoji="1" lang="zh-TW" altLang="en-US" sz="1100" dirty="0" smtClean="0">
                          <a:latin typeface="メイリオ" panose="020B0604030504040204" pitchFamily="50" charset="-128"/>
                          <a:ea typeface="メイリオ" panose="020B0604030504040204" pitchFamily="50" charset="-128"/>
                          <a:cs typeface="メイリオ" panose="020B0604030504040204" pitchFamily="50" charset="-128"/>
                        </a:rPr>
                        <a:t>行動障害支援体制加算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indent="0" algn="l">
                        <a:lnSpc>
                          <a:spcPct val="100000"/>
                        </a:lnSpc>
                        <a:tabLst/>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強度行動障害支援養成研修（実践研修）等の修了した常勤の相談支援専門員を配置し、その旨公表する場合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tabLst>
                          <a:tab pos="450850" algn="l"/>
                        </a:tabLst>
                      </a:pPr>
                      <a:r>
                        <a:rPr lang="ja-JP" altLang="en-US" sz="11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0"/>
                  </a:ext>
                </a:extLst>
              </a:tr>
              <a:tr h="397652">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要医療児者支援体制加算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医療的ケア児等コーディネーター養成研修等の修了した常勤の相談支援専門員を配置し、その旨公表する場合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273050" indent="-273050" algn="l">
                        <a:lnSpc>
                          <a:spcPct val="100000"/>
                        </a:lnSpc>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35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1"/>
                  </a:ext>
                </a:extLst>
              </a:tr>
              <a:tr h="441836">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精神障害者支援体制加算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精神障害者支援の障害特性と支援技法を学ぶ研修等の修了した常勤の相談支援専門員を配置し、その旨公表する場合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35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56212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32520" y="980729"/>
            <a:ext cx="8640960" cy="5940088"/>
          </a:xfrm>
          <a:prstGeom prst="rect">
            <a:avLst/>
          </a:prstGeom>
          <a:noFill/>
        </p:spPr>
        <p:txBody>
          <a:bodyPr wrap="square" rtlCol="0">
            <a:spAutoFit/>
          </a:bodyPr>
          <a:lstStyle/>
          <a:p>
            <a:r>
              <a:rPr lang="en-US" altLang="ja-JP" b="1" dirty="0">
                <a:latin typeface="ＭＳ Ｐゴシック" panose="020B0600070205080204" pitchFamily="50" charset="-128"/>
                <a:ea typeface="ＭＳ Ｐゴシック" panose="020B0600070205080204" pitchFamily="50" charset="-128"/>
                <a:cs typeface="メイリオ" pitchFamily="50" charset="-128"/>
              </a:rPr>
              <a:t>【</a:t>
            </a:r>
            <a:r>
              <a:rPr lang="ja-JP" altLang="en-US" b="1" dirty="0">
                <a:latin typeface="ＭＳ Ｐゴシック" panose="020B0600070205080204" pitchFamily="50" charset="-128"/>
                <a:ea typeface="ＭＳ Ｐゴシック" panose="020B0600070205080204" pitchFamily="50" charset="-128"/>
                <a:cs typeface="メイリオ" pitchFamily="50" charset="-128"/>
              </a:rPr>
              <a:t>獲得目標（標準カリキュラム） </a:t>
            </a:r>
            <a:r>
              <a:rPr lang="en-US" altLang="ja-JP" b="1" dirty="0">
                <a:latin typeface="ＭＳ Ｐゴシック" panose="020B0600070205080204" pitchFamily="50" charset="-128"/>
                <a:ea typeface="ＭＳ Ｐゴシック" panose="020B0600070205080204" pitchFamily="50" charset="-128"/>
                <a:cs typeface="メイリオ" pitchFamily="50" charset="-128"/>
              </a:rPr>
              <a:t>】</a:t>
            </a:r>
          </a:p>
          <a:p>
            <a:pPr>
              <a:lnSpc>
                <a:spcPts val="600"/>
              </a:lnSpc>
            </a:pPr>
            <a:endParaRPr lang="ja-JP" altLang="en-US" b="1" dirty="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dirty="0">
                <a:latin typeface="ＭＳ Ｐゴシック" panose="020B0600070205080204" pitchFamily="50" charset="-128"/>
                <a:ea typeface="ＭＳ Ｐゴシック" panose="020B0600070205080204" pitchFamily="50" charset="-128"/>
                <a:cs typeface="メイリオ" pitchFamily="50" charset="-128"/>
              </a:rPr>
              <a:t>　</a:t>
            </a:r>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① 障害</a:t>
            </a:r>
            <a:r>
              <a:rPr lang="ja-JP" altLang="en-US" dirty="0">
                <a:latin typeface="ＭＳ Ｐゴシック" panose="020B0600070205080204" pitchFamily="50" charset="-128"/>
                <a:ea typeface="ＭＳ Ｐゴシック" panose="020B0600070205080204" pitchFamily="50" charset="-128"/>
                <a:cs typeface="メイリオ" pitchFamily="50" charset="-128"/>
              </a:rPr>
              <a:t>福祉サービス等の提供における相談支援専門員とサービス管理責任者及び児童発達支援管理責任者（以下「サービス管理責任者等</a:t>
            </a:r>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」と</a:t>
            </a:r>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いう。）</a:t>
            </a:r>
            <a:r>
              <a:rPr lang="ja-JP" altLang="en-US" dirty="0">
                <a:latin typeface="ＭＳ Ｐゴシック" panose="020B0600070205080204" pitchFamily="50" charset="-128"/>
                <a:ea typeface="ＭＳ Ｐゴシック" panose="020B0600070205080204" pitchFamily="50" charset="-128"/>
                <a:cs typeface="メイリオ" pitchFamily="50" charset="-128"/>
              </a:rPr>
              <a:t>の役割、両者の関係性を理解する。</a:t>
            </a:r>
          </a:p>
          <a:p>
            <a:pPr marL="442913" indent="-442913">
              <a:lnSpc>
                <a:spcPts val="600"/>
              </a:lnSpc>
            </a:pPr>
            <a:endParaRPr lang="en-US" altLang="ja-JP" dirty="0" smtClean="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　② サービス</a:t>
            </a:r>
            <a:r>
              <a:rPr lang="ja-JP" altLang="en-US" dirty="0">
                <a:latin typeface="ＭＳ Ｐゴシック" panose="020B0600070205080204" pitchFamily="50" charset="-128"/>
                <a:ea typeface="ＭＳ Ｐゴシック" panose="020B0600070205080204" pitchFamily="50" charset="-128"/>
                <a:cs typeface="メイリオ" pitchFamily="50" charset="-128"/>
              </a:rPr>
              <a:t>提供において利用者の権利擁護と虐待防止を図るために相談支援専門員とサービス管理責任者等が果たすべき役割を理解する</a:t>
            </a:r>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a:t>
            </a:r>
            <a:endParaRPr lang="ja-JP" altLang="en-US" dirty="0">
              <a:latin typeface="ＭＳ Ｐゴシック" panose="020B0600070205080204" pitchFamily="50" charset="-128"/>
              <a:ea typeface="ＭＳ Ｐゴシック" panose="020B0600070205080204" pitchFamily="50" charset="-128"/>
              <a:cs typeface="メイリオ" pitchFamily="50" charset="-128"/>
            </a:endParaRPr>
          </a:p>
          <a:p>
            <a:endParaRPr lang="ja-JP" altLang="en-US" b="1" dirty="0" smtClean="0">
              <a:latin typeface="ＭＳ Ｐゴシック" panose="020B0600070205080204" pitchFamily="50" charset="-128"/>
              <a:ea typeface="ＭＳ Ｐゴシック" panose="020B0600070205080204" pitchFamily="50" charset="-128"/>
              <a:cs typeface="メイリオ" pitchFamily="50" charset="-128"/>
            </a:endParaRPr>
          </a:p>
          <a:p>
            <a:r>
              <a:rPr lang="en-US" altLang="ja-JP" b="1" dirty="0" smtClean="0">
                <a:latin typeface="ＭＳ Ｐゴシック" panose="020B0600070205080204" pitchFamily="50" charset="-128"/>
                <a:ea typeface="ＭＳ Ｐゴシック" panose="020B0600070205080204" pitchFamily="50" charset="-128"/>
                <a:cs typeface="メイリオ" pitchFamily="50" charset="-128"/>
              </a:rPr>
              <a:t>【</a:t>
            </a:r>
            <a:r>
              <a:rPr lang="ja-JP" altLang="en-US" b="1" dirty="0">
                <a:latin typeface="ＭＳ Ｐゴシック" panose="020B0600070205080204" pitchFamily="50" charset="-128"/>
                <a:ea typeface="ＭＳ Ｐゴシック" panose="020B0600070205080204" pitchFamily="50" charset="-128"/>
                <a:cs typeface="メイリオ" pitchFamily="50" charset="-128"/>
              </a:rPr>
              <a:t>内容（標準カリキュラム）</a:t>
            </a:r>
            <a:r>
              <a:rPr lang="en-US" altLang="ja-JP" b="1" dirty="0" smtClean="0">
                <a:latin typeface="ＭＳ Ｐゴシック" panose="020B0600070205080204" pitchFamily="50" charset="-128"/>
                <a:ea typeface="ＭＳ Ｐゴシック" panose="020B0600070205080204" pitchFamily="50" charset="-128"/>
                <a:cs typeface="メイリオ" pitchFamily="50" charset="-128"/>
              </a:rPr>
              <a:t>】</a:t>
            </a:r>
            <a:endParaRPr lang="en-US" altLang="ja-JP" b="1" dirty="0">
              <a:latin typeface="ＭＳ Ｐゴシック" panose="020B0600070205080204" pitchFamily="50" charset="-128"/>
              <a:ea typeface="ＭＳ Ｐゴシック" panose="020B0600070205080204" pitchFamily="50" charset="-128"/>
              <a:cs typeface="メイリオ" pitchFamily="50" charset="-128"/>
            </a:endParaRPr>
          </a:p>
          <a:p>
            <a:pPr>
              <a:lnSpc>
                <a:spcPts val="600"/>
              </a:lnSpc>
            </a:pPr>
            <a:endParaRPr lang="ja-JP" altLang="en-US" b="1" dirty="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dirty="0">
                <a:latin typeface="ＭＳ Ｐゴシック" panose="020B0600070205080204" pitchFamily="50" charset="-128"/>
                <a:ea typeface="ＭＳ Ｐゴシック" panose="020B0600070205080204" pitchFamily="50" charset="-128"/>
                <a:cs typeface="メイリオ" pitchFamily="50" charset="-128"/>
              </a:rPr>
              <a:t>　</a:t>
            </a:r>
            <a:r>
              <a:rPr lang="ja-JP" altLang="en-US" dirty="0" smtClean="0">
                <a:latin typeface="ＭＳ Ｐゴシック" panose="020B0600070205080204" pitchFamily="50" charset="-128"/>
                <a:ea typeface="ＭＳ Ｐゴシック" panose="020B0600070205080204" pitchFamily="50" charset="-128"/>
                <a:cs typeface="メイリオ" pitchFamily="50" charset="-128"/>
              </a:rPr>
              <a:t>①　</a:t>
            </a:r>
            <a:r>
              <a:rPr lang="ja-JP" altLang="en-US" dirty="0" smtClean="0">
                <a:latin typeface="ＭＳ Ｐゴシック" panose="020B0600070205080204" pitchFamily="50" charset="-128"/>
                <a:cs typeface="メイリオ" pitchFamily="50" charset="-128"/>
              </a:rPr>
              <a:t>相談</a:t>
            </a:r>
            <a:r>
              <a:rPr lang="ja-JP" altLang="en-US" dirty="0">
                <a:latin typeface="ＭＳ Ｐゴシック" panose="020B0600070205080204" pitchFamily="50" charset="-128"/>
                <a:cs typeface="メイリオ" pitchFamily="50" charset="-128"/>
              </a:rPr>
              <a:t>支援事業の成り立ち、相談支援の体系（自立支援給付、地域生活支援事業）について理解するための講義を行う。</a:t>
            </a:r>
          </a:p>
          <a:p>
            <a:pPr marL="442913" indent="-442913">
              <a:lnSpc>
                <a:spcPts val="600"/>
              </a:lnSpc>
            </a:pPr>
            <a:endParaRPr lang="en-US" altLang="ja-JP" dirty="0" smtClean="0">
              <a:latin typeface="ＭＳ Ｐゴシック" panose="020B0600070205080204" pitchFamily="50" charset="-128"/>
              <a:cs typeface="メイリオ" pitchFamily="50" charset="-128"/>
            </a:endParaRPr>
          </a:p>
          <a:p>
            <a:pPr marL="442913" indent="-442913"/>
            <a:r>
              <a:rPr lang="ja-JP" altLang="en-US" dirty="0" smtClean="0">
                <a:latin typeface="ＭＳ Ｐゴシック" panose="020B0600070205080204" pitchFamily="50" charset="-128"/>
                <a:cs typeface="メイリオ" pitchFamily="50" charset="-128"/>
              </a:rPr>
              <a:t>　② 指定</a:t>
            </a:r>
            <a:r>
              <a:rPr lang="ja-JP" altLang="en-US" dirty="0">
                <a:latin typeface="ＭＳ Ｐゴシック" panose="020B0600070205080204" pitchFamily="50" charset="-128"/>
                <a:cs typeface="メイリオ" pitchFamily="50" charset="-128"/>
              </a:rPr>
              <a:t>計画相談支援・指定一般相談支援・指定障害児相談支援の事業の人員及び運営に関する基準に基づいて、相談支援専門員としての責務及び業務（サービス等利用計画案等の作成、サービス担当者会議の実施、サービス等利用計画等の作成、モニタリング）を理解し、適切で質の高いサービス提供において重要な役割を担う立場で</a:t>
            </a:r>
            <a:r>
              <a:rPr lang="ja-JP" altLang="en-US" dirty="0" smtClean="0">
                <a:latin typeface="ＭＳ Ｐゴシック" panose="020B0600070205080204" pitchFamily="50" charset="-128"/>
                <a:cs typeface="メイリオ" pitchFamily="50" charset="-128"/>
              </a:rPr>
              <a:t>あることを</a:t>
            </a:r>
            <a:r>
              <a:rPr lang="ja-JP" altLang="en-US" dirty="0">
                <a:latin typeface="ＭＳ Ｐゴシック" panose="020B0600070205080204" pitchFamily="50" charset="-128"/>
                <a:cs typeface="メイリオ" pitchFamily="50" charset="-128"/>
              </a:rPr>
              <a:t>認識するための講義を行う</a:t>
            </a:r>
            <a:r>
              <a:rPr lang="ja-JP" altLang="en-US" dirty="0" smtClean="0">
                <a:latin typeface="ＭＳ Ｐゴシック" panose="020B0600070205080204" pitchFamily="50" charset="-128"/>
                <a:cs typeface="メイリオ" pitchFamily="50" charset="-128"/>
              </a:rPr>
              <a:t>。</a:t>
            </a:r>
            <a:endParaRPr lang="en-US" altLang="ja-JP" dirty="0" smtClean="0">
              <a:latin typeface="ＭＳ Ｐゴシック" panose="020B0600070205080204" pitchFamily="50" charset="-128"/>
              <a:cs typeface="メイリオ" pitchFamily="50" charset="-128"/>
            </a:endParaRPr>
          </a:p>
          <a:p>
            <a:pPr marL="442913" indent="-442913">
              <a:lnSpc>
                <a:spcPts val="600"/>
              </a:lnSpc>
            </a:pPr>
            <a:endParaRPr lang="ja-JP" altLang="en-US" dirty="0">
              <a:latin typeface="ＭＳ Ｐゴシック" panose="020B0600070205080204" pitchFamily="50" charset="-128"/>
              <a:cs typeface="メイリオ" pitchFamily="50" charset="-128"/>
            </a:endParaRPr>
          </a:p>
          <a:p>
            <a:pPr marL="442913" indent="-442913"/>
            <a:r>
              <a:rPr lang="ja-JP" altLang="en-US" dirty="0" smtClean="0">
                <a:latin typeface="ＭＳ Ｐゴシック" panose="020B0600070205080204" pitchFamily="50" charset="-128"/>
                <a:cs typeface="メイリオ" pitchFamily="50" charset="-128"/>
              </a:rPr>
              <a:t>　③ 指定</a:t>
            </a:r>
            <a:r>
              <a:rPr lang="ja-JP" altLang="en-US" dirty="0">
                <a:latin typeface="ＭＳ Ｐゴシック" panose="020B0600070205080204" pitchFamily="50" charset="-128"/>
                <a:cs typeface="メイリオ" pitchFamily="50" charset="-128"/>
              </a:rPr>
              <a:t>障害福祉サービス事業等の人員、設備及び運営に関する基準に基づいて、サービス管理責任者等としての責務及び業務（個別支援計画の作成、他）を理解し、適切で質の高いサービス提供において重要な役割を担う立場であることを認識するための講義を行う</a:t>
            </a:r>
            <a:r>
              <a:rPr lang="ja-JP" altLang="en-US" dirty="0" smtClean="0">
                <a:latin typeface="ＭＳ Ｐゴシック" panose="020B0600070205080204" pitchFamily="50" charset="-128"/>
                <a:cs typeface="メイリオ" pitchFamily="50" charset="-128"/>
              </a:rPr>
              <a:t>。</a:t>
            </a:r>
            <a:endParaRPr lang="ja-JP" altLang="en-US" dirty="0">
              <a:latin typeface="ＭＳ Ｐゴシック" panose="020B0600070205080204" pitchFamily="50" charset="-128"/>
              <a:cs typeface="メイリオ" pitchFamily="50" charset="-128"/>
            </a:endParaRPr>
          </a:p>
        </p:txBody>
      </p:sp>
      <p:sp>
        <p:nvSpPr>
          <p:cNvPr id="3" name="テキスト ボックス 2"/>
          <p:cNvSpPr txBox="1"/>
          <p:nvPr/>
        </p:nvSpPr>
        <p:spPr>
          <a:xfrm>
            <a:off x="560512" y="260648"/>
            <a:ext cx="4752528" cy="523220"/>
          </a:xfrm>
          <a:prstGeom prst="rect">
            <a:avLst/>
          </a:prstGeom>
          <a:noFill/>
        </p:spPr>
        <p:txBody>
          <a:bodyPr wrap="square" rtlCol="0">
            <a:spAutoFit/>
          </a:bodyPr>
          <a:lstStyle/>
          <a:p>
            <a:r>
              <a:rPr lang="ja-JP" altLang="en-US" sz="2800" b="1">
                <a:latin typeface="メイリオ" pitchFamily="50" charset="-128"/>
                <a:ea typeface="メイリオ" pitchFamily="50" charset="-128"/>
                <a:cs typeface="メイリオ" pitchFamily="50" charset="-128"/>
              </a:rPr>
              <a:t>本科目の内容と獲得</a:t>
            </a:r>
            <a:r>
              <a:rPr lang="ja-JP" altLang="en-US" sz="2800" b="1" smtClean="0">
                <a:latin typeface="メイリオ" pitchFamily="50" charset="-128"/>
                <a:ea typeface="メイリオ" pitchFamily="50" charset="-128"/>
                <a:cs typeface="メイリオ" pitchFamily="50" charset="-128"/>
              </a:rPr>
              <a:t>目標①</a:t>
            </a:r>
            <a:endParaRPr lang="ja-JP" altLang="en-US" sz="2800" b="1" dirty="0">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632520" y="83671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7346928" y="65956"/>
            <a:ext cx="1977656" cy="45720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標準カリキュラム</a:t>
            </a:r>
          </a:p>
        </p:txBody>
      </p:sp>
      <p:sp>
        <p:nvSpPr>
          <p:cNvPr id="8" name="フッター プレースホルダー 6"/>
          <p:cNvSpPr>
            <a:spLocks noGrp="1"/>
          </p:cNvSpPr>
          <p:nvPr>
            <p:ph type="ftr" sz="quarter" idx="11"/>
          </p:nvPr>
        </p:nvSpPr>
        <p:spPr>
          <a:xfrm>
            <a:off x="381000" y="6601216"/>
            <a:ext cx="9144000" cy="255170"/>
          </a:xfrm>
        </p:spPr>
        <p:txBody>
          <a:bodyPr/>
          <a:lstStyle/>
          <a:p>
            <a:r>
              <a:rPr lang="zh-TW" altLang="en-US" sz="80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80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06002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0472" y="44625"/>
            <a:ext cx="9505055" cy="1944215"/>
          </a:xfrm>
          <a:prstGeom prst="rect">
            <a:avLst/>
          </a:prstGeom>
          <a:ln w="6350"/>
        </p:spPr>
        <p:style>
          <a:lnRef idx="2">
            <a:schemeClr val="dk1"/>
          </a:lnRef>
          <a:fillRef idx="1">
            <a:schemeClr val="lt1"/>
          </a:fillRef>
          <a:effectRef idx="0">
            <a:schemeClr val="dk1"/>
          </a:effectRef>
          <a:fontRef idx="minor">
            <a:schemeClr val="dk1"/>
          </a:fontRef>
        </p:style>
        <p:txBody>
          <a:bodyPr tIns="144000" rtlCol="0" anchor="t" anchorCtr="0"/>
          <a:lstStyle/>
          <a:p>
            <a:pPr marL="361950" indent="-361950">
              <a:lnSpc>
                <a:spcPts val="1400"/>
              </a:lnSpc>
            </a:pPr>
            <a:r>
              <a:rPr lang="ja-JP" altLang="en-US" sz="1500"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（特定事業所加算）</a:t>
            </a:r>
            <a:endParaRPr lang="en-US" altLang="ja-JP" sz="1500" u="sng"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55600" indent="-190500">
              <a:lnSpc>
                <a:spcPts val="1400"/>
              </a:lnSpc>
              <a:buFont typeface="ＭＳ ゴシック" panose="020B0609070205080204" pitchFamily="49" charset="-128"/>
              <a:buChar char="○"/>
            </a:pP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年報酬改定により、特定</a:t>
            </a: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事業所加算について、より充実した支援体制及び主任相談支援専門員の配置を要件とした加算の類型を</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追加し、</a:t>
            </a: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加算取得率が低調なことを踏まえ、事業者が段階的な体制整備を図れるよう、現行の要件を緩和した加算の類型を一定期間に</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限り設ける。</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600"/>
              </a:lnSpc>
            </a:pPr>
            <a:endParaRPr lang="en-US" altLang="ja-JP" sz="15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600"/>
              </a:lnSpc>
            </a:pPr>
            <a:endParaRPr lang="en-US" altLang="ja-JP" sz="15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600"/>
              </a:lnSpc>
            </a:pPr>
            <a:endParaRPr lang="en-US" altLang="ja-JP" sz="15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600"/>
              </a:lnSpc>
            </a:pP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100"/>
              </a:lnSpc>
            </a:pPr>
            <a:endParaRPr lang="zh-TW" altLang="en-US" sz="9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100"/>
              </a:lnSpc>
            </a:pPr>
            <a:r>
              <a:rPr lang="ja-JP" altLang="en-US" sz="9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特定事業所加算（</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Ⅱ</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）及び（</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Ⅳ</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）については平成</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33</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年度までの経過的措置</a:t>
            </a:r>
            <a:endParaRPr lang="ja-JP" altLang="en-US" sz="2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339711778"/>
              </p:ext>
            </p:extLst>
          </p:nvPr>
        </p:nvGraphicFramePr>
        <p:xfrm>
          <a:off x="416497" y="980728"/>
          <a:ext cx="3478152" cy="540155"/>
        </p:xfrm>
        <a:graphic>
          <a:graphicData uri="http://schemas.openxmlformats.org/drawingml/2006/table">
            <a:tbl>
              <a:tblPr>
                <a:tableStyleId>{5C22544A-7EE6-4342-B048-85BDC9FD1C3A}</a:tableStyleId>
              </a:tblPr>
              <a:tblGrid>
                <a:gridCol w="3478152">
                  <a:extLst>
                    <a:ext uri="{9D8B030D-6E8A-4147-A177-3AD203B41FA5}">
                      <a16:colId xmlns:a16="http://schemas.microsoft.com/office/drawing/2014/main" val="20000"/>
                    </a:ext>
                  </a:extLst>
                </a:gridCol>
              </a:tblGrid>
              <a:tr h="540155">
                <a:tc>
                  <a:txBody>
                    <a:bodyPr/>
                    <a:lstStyle/>
                    <a:p>
                      <a:pPr indent="88900" algn="just">
                        <a:lnSpc>
                          <a:spcPts val="1500"/>
                        </a:lnSpc>
                        <a:spcAft>
                          <a:spcPts val="0"/>
                        </a:spcAft>
                      </a:pP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～平成２９年度</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p>
                    <a:p>
                      <a:pPr indent="88900" algn="just">
                        <a:lnSpc>
                          <a:spcPts val="1500"/>
                        </a:lnSpc>
                        <a:spcAft>
                          <a:spcPts val="0"/>
                        </a:spcAft>
                      </a:pP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特定事業所加算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300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742022049"/>
              </p:ext>
            </p:extLst>
          </p:nvPr>
        </p:nvGraphicFramePr>
        <p:xfrm>
          <a:off x="4960894" y="862616"/>
          <a:ext cx="4444410" cy="910200"/>
        </p:xfrm>
        <a:graphic>
          <a:graphicData uri="http://schemas.openxmlformats.org/drawingml/2006/table">
            <a:tbl>
              <a:tblPr>
                <a:tableStyleId>{5C22544A-7EE6-4342-B048-85BDC9FD1C3A}</a:tableStyleId>
              </a:tblPr>
              <a:tblGrid>
                <a:gridCol w="4444410">
                  <a:extLst>
                    <a:ext uri="{9D8B030D-6E8A-4147-A177-3AD203B41FA5}">
                      <a16:colId xmlns:a16="http://schemas.microsoft.com/office/drawing/2014/main" val="20000"/>
                    </a:ext>
                  </a:extLst>
                </a:gridCol>
              </a:tblGrid>
              <a:tr h="711819">
                <a:tc>
                  <a:txBody>
                    <a:bodyPr/>
                    <a:lstStyle/>
                    <a:p>
                      <a:pPr indent="88900" algn="just">
                        <a:lnSpc>
                          <a:spcPct val="100000"/>
                        </a:lnSpc>
                        <a:spcAft>
                          <a:spcPts val="0"/>
                        </a:spcAft>
                      </a:pP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平成３０年度～</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p>
                    <a:p>
                      <a:pPr indent="88900" algn="just">
                        <a:lnSpc>
                          <a:spcPct val="100000"/>
                        </a:lnSpc>
                        <a:spcAft>
                          <a:spcPts val="0"/>
                        </a:spcAft>
                      </a:pP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（１）特定事業所加算（</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Ⅰ</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500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（２）特定事業所加算（</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Ⅱ</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400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（３）特定事業所加算（</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Ⅲ</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300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（４）特定事業所加算（</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Ⅳ</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150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右矢印 17"/>
          <p:cNvSpPr/>
          <p:nvPr/>
        </p:nvSpPr>
        <p:spPr>
          <a:xfrm>
            <a:off x="4232920" y="980728"/>
            <a:ext cx="497987" cy="504056"/>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9" name="表 18"/>
          <p:cNvGraphicFramePr>
            <a:graphicFrameLocks noGrp="1"/>
          </p:cNvGraphicFramePr>
          <p:nvPr>
            <p:extLst>
              <p:ext uri="{D42A27DB-BD31-4B8C-83A1-F6EECF244321}">
                <p14:modId xmlns:p14="http://schemas.microsoft.com/office/powerpoint/2010/main" val="279038490"/>
              </p:ext>
            </p:extLst>
          </p:nvPr>
        </p:nvGraphicFramePr>
        <p:xfrm>
          <a:off x="200470" y="2060848"/>
          <a:ext cx="9505058" cy="4063319"/>
        </p:xfrm>
        <a:graphic>
          <a:graphicData uri="http://schemas.openxmlformats.org/drawingml/2006/table">
            <a:tbl>
              <a:tblPr firstRow="1" bandRow="1">
                <a:tableStyleId>{5940675A-B579-460E-94D1-54222C63F5DA}</a:tableStyleId>
              </a:tblPr>
              <a:tblGrid>
                <a:gridCol w="8083750">
                  <a:extLst>
                    <a:ext uri="{9D8B030D-6E8A-4147-A177-3AD203B41FA5}">
                      <a16:colId xmlns:a16="http://schemas.microsoft.com/office/drawing/2014/main" val="20000"/>
                    </a:ext>
                  </a:extLst>
                </a:gridCol>
                <a:gridCol w="355327">
                  <a:extLst>
                    <a:ext uri="{9D8B030D-6E8A-4147-A177-3AD203B41FA5}">
                      <a16:colId xmlns:a16="http://schemas.microsoft.com/office/drawing/2014/main" val="20002"/>
                    </a:ext>
                  </a:extLst>
                </a:gridCol>
                <a:gridCol w="355327">
                  <a:extLst>
                    <a:ext uri="{9D8B030D-6E8A-4147-A177-3AD203B41FA5}">
                      <a16:colId xmlns:a16="http://schemas.microsoft.com/office/drawing/2014/main" val="20003"/>
                    </a:ext>
                  </a:extLst>
                </a:gridCol>
                <a:gridCol w="355330">
                  <a:extLst>
                    <a:ext uri="{9D8B030D-6E8A-4147-A177-3AD203B41FA5}">
                      <a16:colId xmlns:a16="http://schemas.microsoft.com/office/drawing/2014/main" val="20004"/>
                    </a:ext>
                  </a:extLst>
                </a:gridCol>
                <a:gridCol w="355324">
                  <a:extLst>
                    <a:ext uri="{9D8B030D-6E8A-4147-A177-3AD203B41FA5}">
                      <a16:colId xmlns:a16="http://schemas.microsoft.com/office/drawing/2014/main" val="20005"/>
                    </a:ext>
                  </a:extLst>
                </a:gridCol>
              </a:tblGrid>
              <a:tr h="348035">
                <a:tc>
                  <a:txBody>
                    <a:bodyPr/>
                    <a:lstStyle/>
                    <a:p>
                      <a:pPr algn="ctr"/>
                      <a:r>
                        <a:rPr kumimoji="1" lang="ja-JP" altLang="en-US" sz="1200" b="1" dirty="0" smtClean="0">
                          <a:solidFill>
                            <a:schemeClr val="tx1"/>
                          </a:solidFill>
                        </a:rPr>
                        <a:t>特定事業所加算算定要件</a:t>
                      </a:r>
                      <a:endParaRPr kumimoji="1" lang="ja-JP" altLang="en-US" sz="1200" b="1" dirty="0">
                        <a:solidFill>
                          <a:schemeClr val="tx1"/>
                        </a:solidFill>
                      </a:endParaRPr>
                    </a:p>
                  </a:txBody>
                  <a:tcPr anchor="ctr">
                    <a:solidFill>
                      <a:schemeClr val="tx2">
                        <a:lumMod val="40000"/>
                        <a:lumOff val="60000"/>
                      </a:schemeClr>
                    </a:solidFill>
                  </a:tcPr>
                </a:tc>
                <a:tc>
                  <a:txBody>
                    <a:bodyPr/>
                    <a:lstStyle/>
                    <a:p>
                      <a:pPr algn="ctr"/>
                      <a:r>
                        <a:rPr kumimoji="1" lang="en-US" altLang="ja-JP" sz="1100" dirty="0" smtClean="0">
                          <a:solidFill>
                            <a:schemeClr val="tx1"/>
                          </a:solidFill>
                        </a:rPr>
                        <a:t>Ⅰ</a:t>
                      </a:r>
                      <a:endParaRPr kumimoji="1" lang="ja-JP" altLang="en-US" sz="1100" dirty="0">
                        <a:solidFill>
                          <a:schemeClr val="tx1"/>
                        </a:solidFill>
                      </a:endParaRPr>
                    </a:p>
                  </a:txBody>
                  <a:tcPr anchor="ctr">
                    <a:solidFill>
                      <a:schemeClr val="tx2">
                        <a:lumMod val="40000"/>
                        <a:lumOff val="60000"/>
                      </a:schemeClr>
                    </a:solidFill>
                  </a:tcPr>
                </a:tc>
                <a:tc>
                  <a:txBody>
                    <a:bodyPr/>
                    <a:lstStyle/>
                    <a:p>
                      <a:pPr algn="ctr"/>
                      <a:r>
                        <a:rPr kumimoji="1" lang="en-US" altLang="ja-JP" sz="1100" dirty="0" smtClean="0">
                          <a:solidFill>
                            <a:schemeClr val="tx1"/>
                          </a:solidFill>
                        </a:rPr>
                        <a:t>Ⅱ</a:t>
                      </a:r>
                      <a:endParaRPr kumimoji="1" lang="ja-JP" altLang="en-US" sz="1100" dirty="0">
                        <a:solidFill>
                          <a:schemeClr val="tx1"/>
                        </a:solidFill>
                      </a:endParaRPr>
                    </a:p>
                  </a:txBody>
                  <a:tcPr anchor="ctr">
                    <a:solidFill>
                      <a:schemeClr val="tx2">
                        <a:lumMod val="40000"/>
                        <a:lumOff val="60000"/>
                      </a:schemeClr>
                    </a:solidFill>
                  </a:tcPr>
                </a:tc>
                <a:tc>
                  <a:txBody>
                    <a:bodyPr/>
                    <a:lstStyle/>
                    <a:p>
                      <a:pPr algn="ctr"/>
                      <a:r>
                        <a:rPr kumimoji="1" lang="en-US" altLang="ja-JP" sz="1100" dirty="0" smtClean="0">
                          <a:solidFill>
                            <a:schemeClr val="tx1"/>
                          </a:solidFill>
                        </a:rPr>
                        <a:t>Ⅲ</a:t>
                      </a:r>
                      <a:endParaRPr kumimoji="1" lang="ja-JP" altLang="en-US" sz="1100" dirty="0">
                        <a:solidFill>
                          <a:schemeClr val="tx1"/>
                        </a:solidFill>
                      </a:endParaRPr>
                    </a:p>
                  </a:txBody>
                  <a:tcPr anchor="ctr">
                    <a:solidFill>
                      <a:schemeClr val="tx2">
                        <a:lumMod val="40000"/>
                        <a:lumOff val="60000"/>
                      </a:schemeClr>
                    </a:solidFill>
                  </a:tcPr>
                </a:tc>
                <a:tc>
                  <a:txBody>
                    <a:bodyPr/>
                    <a:lstStyle/>
                    <a:p>
                      <a:pPr algn="ctr"/>
                      <a:r>
                        <a:rPr kumimoji="1" lang="en-US" altLang="ja-JP" sz="1100" dirty="0" smtClean="0">
                          <a:solidFill>
                            <a:schemeClr val="tx1"/>
                          </a:solidFill>
                        </a:rPr>
                        <a:t>Ⅳ</a:t>
                      </a:r>
                      <a:endParaRPr kumimoji="1" lang="ja-JP" altLang="en-US" sz="1100" dirty="0">
                        <a:solidFill>
                          <a:schemeClr val="tx1"/>
                        </a:solidFill>
                      </a:endParaRPr>
                    </a:p>
                  </a:txBody>
                  <a:tcPr anchor="ctr">
                    <a:solidFill>
                      <a:schemeClr val="tx2">
                        <a:lumMod val="40000"/>
                        <a:lumOff val="60000"/>
                      </a:schemeClr>
                    </a:solidFill>
                  </a:tcPr>
                </a:tc>
                <a:extLst>
                  <a:ext uri="{0D108BD9-81ED-4DB2-BD59-A6C34878D82A}">
                    <a16:rowId xmlns:a16="http://schemas.microsoft.com/office/drawing/2014/main" val="10000"/>
                  </a:ext>
                </a:extLst>
              </a:tr>
              <a:tr h="372044">
                <a:tc>
                  <a:txBody>
                    <a:bodyPr/>
                    <a:lstStyle/>
                    <a:p>
                      <a:r>
                        <a:rPr kumimoji="1" lang="en-US" altLang="ja-JP" sz="1100" u="none" dirty="0" smtClean="0">
                          <a:solidFill>
                            <a:schemeClr val="tx1"/>
                          </a:solidFill>
                        </a:rPr>
                        <a:t>(1)-</a:t>
                      </a:r>
                      <a:r>
                        <a:rPr kumimoji="1" lang="ja-JP" altLang="en-US" sz="1100" u="none" dirty="0" smtClean="0">
                          <a:solidFill>
                            <a:schemeClr val="tx1"/>
                          </a:solidFill>
                        </a:rPr>
                        <a:t>① 専ら指定計画相談支援の提供に当たる常勤の相談支援専門員を４名以上配置し、その内１名が主任相談支援専門員であること。</a:t>
                      </a:r>
                      <a:endParaRPr kumimoji="1" lang="ja-JP" altLang="en-US" sz="1100" u="none"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extLst>
                  <a:ext uri="{0D108BD9-81ED-4DB2-BD59-A6C34878D82A}">
                    <a16:rowId xmlns:a16="http://schemas.microsoft.com/office/drawing/2014/main" val="10001"/>
                  </a:ext>
                </a:extLst>
              </a:tr>
              <a:tr h="360040">
                <a:tc>
                  <a:txBody>
                    <a:bodyPr/>
                    <a:lstStyle/>
                    <a:p>
                      <a:r>
                        <a:rPr kumimoji="1" lang="en-US" altLang="ja-JP" sz="1100" u="none" dirty="0" smtClean="0">
                          <a:solidFill>
                            <a:schemeClr val="tx1"/>
                          </a:solidFill>
                        </a:rPr>
                        <a:t>(1)-</a:t>
                      </a:r>
                      <a:r>
                        <a:rPr kumimoji="1" lang="ja-JP" altLang="en-US" sz="1100" u="none" dirty="0" smtClean="0">
                          <a:solidFill>
                            <a:schemeClr val="tx1"/>
                          </a:solidFill>
                        </a:rPr>
                        <a:t>② 専ら指定特定相談支援の提供に当たる常勤の相談支援専門員を４名以上配置し、その内１名が現任研修修了者であること。</a:t>
                      </a:r>
                      <a:endParaRPr kumimoji="1" lang="ja-JP" altLang="en-US" sz="1100" u="none"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en-US" altLang="ja-JP" sz="1200" b="0" dirty="0" smtClean="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2"/>
                  </a:ext>
                </a:extLst>
              </a:tr>
              <a:tr h="360040">
                <a:tc>
                  <a:txBody>
                    <a:bodyPr/>
                    <a:lstStyle/>
                    <a:p>
                      <a:r>
                        <a:rPr kumimoji="1" lang="en-US" altLang="ja-JP" sz="1100" u="none" dirty="0" smtClean="0">
                          <a:solidFill>
                            <a:schemeClr val="tx1"/>
                          </a:solidFill>
                        </a:rPr>
                        <a:t>(1)-</a:t>
                      </a:r>
                      <a:r>
                        <a:rPr kumimoji="1" lang="ja-JP" altLang="en-US" sz="1100" u="none" dirty="0" smtClean="0">
                          <a:solidFill>
                            <a:schemeClr val="tx1"/>
                          </a:solidFill>
                        </a:rPr>
                        <a:t>③ 専ら指定特定相談支援の提供に当たる常勤の相談支援専門員を３名以上配置し、その内１名が現任研修修了者であること。</a:t>
                      </a:r>
                      <a:endParaRPr kumimoji="1" lang="ja-JP" altLang="en-US" sz="1100" u="none"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extLst>
                  <a:ext uri="{0D108BD9-81ED-4DB2-BD59-A6C34878D82A}">
                    <a16:rowId xmlns:a16="http://schemas.microsoft.com/office/drawing/2014/main" val="10003"/>
                  </a:ext>
                </a:extLst>
              </a:tr>
              <a:tr h="360040">
                <a:tc>
                  <a:txBody>
                    <a:bodyPr/>
                    <a:lstStyle/>
                    <a:p>
                      <a:r>
                        <a:rPr kumimoji="1" lang="en-US" altLang="ja-JP" sz="1100" u="none" dirty="0" smtClean="0">
                          <a:solidFill>
                            <a:schemeClr val="tx1"/>
                          </a:solidFill>
                        </a:rPr>
                        <a:t>(1)-</a:t>
                      </a:r>
                      <a:r>
                        <a:rPr kumimoji="1" lang="ja-JP" altLang="en-US" sz="1100" u="none" dirty="0" smtClean="0">
                          <a:solidFill>
                            <a:schemeClr val="tx1"/>
                          </a:solidFill>
                        </a:rPr>
                        <a:t>④ 専ら指定特定相談支援の提供に当たる常勤の相談支援専門員を２名以上配置し、その内１名が現任研修修了者であること。</a:t>
                      </a:r>
                      <a:endParaRPr kumimoji="1" lang="ja-JP" altLang="en-US" sz="1100" u="none"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4"/>
                  </a:ext>
                </a:extLst>
              </a:tr>
              <a:tr h="360040">
                <a:tc>
                  <a:txBody>
                    <a:bodyPr/>
                    <a:lstStyle/>
                    <a:p>
                      <a:r>
                        <a:rPr kumimoji="1" lang="en-US" altLang="ja-JP" sz="1100" u="none" dirty="0" smtClean="0">
                          <a:solidFill>
                            <a:schemeClr val="tx1"/>
                          </a:solidFill>
                        </a:rPr>
                        <a:t>(2) </a:t>
                      </a:r>
                      <a:r>
                        <a:rPr kumimoji="1" lang="ja-JP" altLang="en-US" sz="1100" u="none" dirty="0" smtClean="0">
                          <a:solidFill>
                            <a:schemeClr val="tx1"/>
                          </a:solidFill>
                        </a:rPr>
                        <a:t>利用者に関する情報又はサービス提供に当たっての留意事項に係る伝達等を目的とした会議を定期的に開催すること。</a:t>
                      </a:r>
                      <a:endParaRPr kumimoji="1" lang="ja-JP" altLang="en-US"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extLst>
                  <a:ext uri="{0D108BD9-81ED-4DB2-BD59-A6C34878D82A}">
                    <a16:rowId xmlns:a16="http://schemas.microsoft.com/office/drawing/2014/main" val="10005"/>
                  </a:ext>
                </a:extLst>
              </a:tr>
              <a:tr h="360040">
                <a:tc>
                  <a:txBody>
                    <a:bodyPr/>
                    <a:lstStyle/>
                    <a:p>
                      <a:r>
                        <a:rPr kumimoji="1" lang="en-US" altLang="ja-JP" sz="1100" u="none" dirty="0" smtClean="0">
                          <a:solidFill>
                            <a:schemeClr val="tx1"/>
                          </a:solidFill>
                        </a:rPr>
                        <a:t>(3) 24 </a:t>
                      </a:r>
                      <a:r>
                        <a:rPr kumimoji="1" lang="ja-JP" altLang="en-US" sz="1100" u="none" dirty="0" smtClean="0">
                          <a:solidFill>
                            <a:schemeClr val="tx1"/>
                          </a:solidFill>
                        </a:rPr>
                        <a:t>時間連絡体制を確保し、かつ、必要に応じて利用者等の相談に対応する体制を確保していること。</a:t>
                      </a:r>
                      <a:endParaRPr kumimoji="1" lang="en-US" altLang="ja-JP"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6"/>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u="none" dirty="0" smtClean="0">
                          <a:solidFill>
                            <a:schemeClr val="tx1"/>
                          </a:solidFill>
                        </a:rPr>
                        <a:t>(4) </a:t>
                      </a:r>
                      <a:r>
                        <a:rPr lang="ja-JP" altLang="en-US" sz="1100" u="none" dirty="0" smtClean="0">
                          <a:solidFill>
                            <a:schemeClr val="tx1"/>
                          </a:solidFill>
                        </a:rPr>
                        <a:t>新規に採用した全ての相談支援専門員に対し、主任相談支援専門員（現任研修修了者）の同行による研修を実施していること</a:t>
                      </a:r>
                      <a:endParaRPr lang="ja-JP" altLang="en-US"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7"/>
                  </a:ext>
                </a:extLst>
              </a:tr>
              <a:tr h="360040">
                <a:tc>
                  <a:txBody>
                    <a:bodyPr/>
                    <a:lstStyle/>
                    <a:p>
                      <a:r>
                        <a:rPr kumimoji="1" lang="en-US" altLang="ja-JP" sz="1100" u="none" dirty="0" smtClean="0">
                          <a:solidFill>
                            <a:schemeClr val="tx1"/>
                          </a:solidFill>
                        </a:rPr>
                        <a:t>(5) </a:t>
                      </a:r>
                      <a:r>
                        <a:rPr kumimoji="1" lang="ja-JP" altLang="en-US" sz="1100" u="none" dirty="0" smtClean="0">
                          <a:solidFill>
                            <a:schemeClr val="tx1"/>
                          </a:solidFill>
                        </a:rPr>
                        <a:t>基幹相談支援センター等から支援が困難な事例を紹介された場合においても、当該支援が困難な事例に係る者に指定計画相談</a:t>
                      </a:r>
                      <a:endParaRPr kumimoji="1" lang="en-US" altLang="ja-JP" sz="1100" u="none" dirty="0" smtClean="0">
                        <a:solidFill>
                          <a:schemeClr val="tx1"/>
                        </a:solidFill>
                      </a:endParaRPr>
                    </a:p>
                    <a:p>
                      <a:r>
                        <a:rPr kumimoji="1" lang="ja-JP" altLang="en-US" sz="1100" u="none" dirty="0" smtClean="0">
                          <a:solidFill>
                            <a:schemeClr val="tx1"/>
                          </a:solidFill>
                        </a:rPr>
                        <a:t>　   支援を提供していること</a:t>
                      </a:r>
                      <a:endParaRPr kumimoji="1" lang="ja-JP" altLang="en-US"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8"/>
                  </a:ext>
                </a:extLst>
              </a:tr>
              <a:tr h="360040">
                <a:tc>
                  <a:txBody>
                    <a:bodyPr/>
                    <a:lstStyle/>
                    <a:p>
                      <a:r>
                        <a:rPr kumimoji="1" lang="en-US" altLang="ja-JP" sz="1100" u="none" dirty="0" smtClean="0">
                          <a:solidFill>
                            <a:schemeClr val="tx1"/>
                          </a:solidFill>
                        </a:rPr>
                        <a:t>(6) </a:t>
                      </a:r>
                      <a:r>
                        <a:rPr kumimoji="1" lang="ja-JP" altLang="en-US" sz="1100" u="none" dirty="0" smtClean="0">
                          <a:solidFill>
                            <a:schemeClr val="tx1"/>
                          </a:solidFill>
                        </a:rPr>
                        <a:t>基幹相談支援センター等が実施する事例検討会等に参加していること</a:t>
                      </a:r>
                      <a:endParaRPr kumimoji="1" lang="ja-JP" altLang="en-US"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10"/>
                  </a:ext>
                </a:extLst>
              </a:tr>
              <a:tr h="360040">
                <a:tc>
                  <a:txBody>
                    <a:bodyPr/>
                    <a:lstStyle/>
                    <a:p>
                      <a:r>
                        <a:rPr kumimoji="1" lang="en-US" altLang="ja-JP" sz="1100" u="none" dirty="0" smtClean="0">
                          <a:solidFill>
                            <a:schemeClr val="tx1"/>
                          </a:solidFill>
                        </a:rPr>
                        <a:t>(7) </a:t>
                      </a:r>
                      <a:r>
                        <a:rPr kumimoji="1" lang="ja-JP" altLang="en-US" sz="1100" u="none" dirty="0" smtClean="0">
                          <a:solidFill>
                            <a:schemeClr val="tx1"/>
                          </a:solidFill>
                        </a:rPr>
                        <a:t>計画相談支援と障害児相談支援の一月当たりの取扱件数が４０件未満であること</a:t>
                      </a:r>
                      <a:endParaRPr kumimoji="1" lang="en-US" altLang="ja-JP" sz="1100" u="none" dirty="0" smtClean="0">
                        <a:solidFill>
                          <a:schemeClr val="tx1"/>
                        </a:solidFill>
                      </a:endParaRPr>
                    </a:p>
                    <a:p>
                      <a:r>
                        <a:rPr kumimoji="1" lang="ja-JP" altLang="en-US" sz="900" u="none" dirty="0" smtClean="0">
                          <a:solidFill>
                            <a:schemeClr val="tx1"/>
                          </a:solidFill>
                        </a:rPr>
                        <a:t>　　　（</a:t>
                      </a:r>
                      <a:r>
                        <a:rPr kumimoji="1" lang="en-US" altLang="ja-JP" sz="900" u="none" dirty="0" smtClean="0">
                          <a:solidFill>
                            <a:schemeClr val="tx1"/>
                          </a:solidFill>
                        </a:rPr>
                        <a:t>※</a:t>
                      </a:r>
                      <a:r>
                        <a:rPr kumimoji="1" lang="ja-JP" altLang="en-US" sz="900" u="none" dirty="0" smtClean="0">
                          <a:solidFill>
                            <a:schemeClr val="tx1"/>
                          </a:solidFill>
                        </a:rPr>
                        <a:t>）現行の特定事業所加算を算定していた事業所が特定事業所加算</a:t>
                      </a:r>
                      <a:r>
                        <a:rPr kumimoji="1" lang="en-US" altLang="ja-JP" sz="900" u="none" dirty="0" smtClean="0">
                          <a:solidFill>
                            <a:schemeClr val="tx1"/>
                          </a:solidFill>
                        </a:rPr>
                        <a:t>(Ⅲ)</a:t>
                      </a:r>
                      <a:r>
                        <a:rPr kumimoji="1" lang="ja-JP" altLang="en-US" sz="900" u="none" dirty="0" smtClean="0">
                          <a:solidFill>
                            <a:schemeClr val="tx1"/>
                          </a:solidFill>
                        </a:rPr>
                        <a:t>を算定する場合は、平成</a:t>
                      </a:r>
                      <a:r>
                        <a:rPr kumimoji="1" lang="en-US" altLang="ja-JP" sz="900" u="none" dirty="0" smtClean="0">
                          <a:solidFill>
                            <a:schemeClr val="tx1"/>
                          </a:solidFill>
                        </a:rPr>
                        <a:t>31</a:t>
                      </a:r>
                      <a:r>
                        <a:rPr kumimoji="1" lang="ja-JP" altLang="en-US" sz="900" u="none" dirty="0" smtClean="0">
                          <a:solidFill>
                            <a:schemeClr val="tx1"/>
                          </a:solidFill>
                        </a:rPr>
                        <a:t>年</a:t>
                      </a:r>
                      <a:r>
                        <a:rPr kumimoji="1" lang="en-US" altLang="ja-JP" sz="900" u="none" dirty="0" smtClean="0">
                          <a:solidFill>
                            <a:schemeClr val="tx1"/>
                          </a:solidFill>
                        </a:rPr>
                        <a:t>3</a:t>
                      </a:r>
                      <a:r>
                        <a:rPr kumimoji="1" lang="ja-JP" altLang="en-US" sz="900" u="none" dirty="0" smtClean="0">
                          <a:solidFill>
                            <a:schemeClr val="tx1"/>
                          </a:solidFill>
                        </a:rPr>
                        <a:t>月までは要件を満たさなくても算定可</a:t>
                      </a:r>
                      <a:endParaRPr kumimoji="1" lang="ja-JP" altLang="en-US" sz="9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r>
                        <a:rPr kumimoji="1" lang="en-US" altLang="ja-JP" sz="700" b="0" dirty="0" smtClean="0">
                          <a:solidFill>
                            <a:schemeClr val="tx1"/>
                          </a:solidFill>
                        </a:rPr>
                        <a:t>(※)</a:t>
                      </a:r>
                      <a:endParaRPr kumimoji="1" lang="en-US" altLang="ja-JP" sz="1400" b="0" dirty="0" smtClean="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11"/>
                  </a:ext>
                </a:extLst>
              </a:tr>
            </a:tbl>
          </a:graphicData>
        </a:graphic>
      </p:graphicFrame>
      <p:sp>
        <p:nvSpPr>
          <p:cNvPr id="2" name="テキスト ボックス 1"/>
          <p:cNvSpPr txBox="1"/>
          <p:nvPr/>
        </p:nvSpPr>
        <p:spPr>
          <a:xfrm>
            <a:off x="200472" y="6093296"/>
            <a:ext cx="9505055" cy="738664"/>
          </a:xfrm>
          <a:prstGeom prst="rect">
            <a:avLst/>
          </a:prstGeom>
          <a:noFill/>
        </p:spPr>
        <p:txBody>
          <a:bodyPr wrap="square" rtlCol="0">
            <a:spAutoFit/>
          </a:bodyPr>
          <a:lstStyle/>
          <a:p>
            <a:pPr marL="82550" indent="-82550"/>
            <a:r>
              <a:rPr kumimoji="1" lang="en-US" altLang="ja-JP" sz="1050" dirty="0" smtClean="0"/>
              <a:t>※</a:t>
            </a:r>
            <a:r>
              <a:rPr kumimoji="1" lang="ja-JP" altLang="en-US" sz="1050" dirty="0" smtClean="0"/>
              <a:t>主任相談支援専門員及び相談支援専門員については、同一敷地内にある指定一般相談支援、指定障害児相談支援、指定自立生活援助の各業務</a:t>
            </a:r>
            <a:r>
              <a:rPr lang="ja-JP" altLang="en-US" sz="1050" dirty="0" smtClean="0"/>
              <a:t>を兼務した場合でも常勤専従とみなす。</a:t>
            </a:r>
            <a:endParaRPr kumimoji="1" lang="en-US" altLang="ja-JP" sz="1050" dirty="0" smtClean="0"/>
          </a:p>
          <a:p>
            <a:pPr marL="82550" indent="-82550"/>
            <a:r>
              <a:rPr kumimoji="1" lang="en-US" altLang="ja-JP" sz="1050" dirty="0" smtClean="0"/>
              <a:t>※</a:t>
            </a:r>
            <a:r>
              <a:rPr kumimoji="1" lang="ja-JP" altLang="en-US" sz="1050" dirty="0" smtClean="0"/>
              <a:t>各加算における常勤専従者の内１名は、業務に支障がない場合については同一敷地内における他事業の兼務を可とする。ただし特定</a:t>
            </a:r>
            <a:r>
              <a:rPr lang="ja-JP" altLang="en-US" sz="1050" dirty="0" smtClean="0"/>
              <a:t>事業所加算</a:t>
            </a:r>
            <a:r>
              <a:rPr lang="en-US" altLang="ja-JP" sz="1050" dirty="0" smtClean="0"/>
              <a:t>Ⅳ</a:t>
            </a:r>
            <a:r>
              <a:rPr lang="ja-JP" altLang="en-US" sz="1050" dirty="0" smtClean="0"/>
              <a:t>においては各相談支援事業等を主たる業務とすること。</a:t>
            </a:r>
            <a:endParaRPr kumimoji="1" lang="en-US" altLang="ja-JP" sz="1050" dirty="0" smtClean="0"/>
          </a:p>
        </p:txBody>
      </p:sp>
      <p:sp>
        <p:nvSpPr>
          <p:cNvPr id="3" name="スライド番号プレースホルダー 2"/>
          <p:cNvSpPr>
            <a:spLocks noGrp="1"/>
          </p:cNvSpPr>
          <p:nvPr>
            <p:ph type="sldNum" sz="quarter" idx="12"/>
          </p:nvPr>
        </p:nvSpPr>
        <p:spPr/>
        <p:txBody>
          <a:bodyPr/>
          <a:lstStyle/>
          <a:p>
            <a:pPr>
              <a:defRPr/>
            </a:pPr>
            <a:fld id="{028E30FF-6DFA-4E32-896A-0181B2B83A32}" type="slidenum">
              <a:rPr lang="en-US" altLang="ja-JP" smtClean="0"/>
              <a:pPr>
                <a:defRPr/>
              </a:pPr>
              <a:t>30</a:t>
            </a:fld>
            <a:endParaRPr lang="en-US" altLang="ja-JP" dirty="0"/>
          </a:p>
        </p:txBody>
      </p:sp>
    </p:spTree>
    <p:extLst>
      <p:ext uri="{BB962C8B-B14F-4D97-AF65-F5344CB8AC3E}">
        <p14:creationId xmlns:p14="http://schemas.microsoft.com/office/powerpoint/2010/main" val="4214771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nvPr>
        </p:nvGraphicFramePr>
        <p:xfrm>
          <a:off x="499583" y="881618"/>
          <a:ext cx="8906836" cy="5551986"/>
        </p:xfrm>
        <a:graphic>
          <a:graphicData uri="http://schemas.openxmlformats.org/drawingml/2006/table">
            <a:tbl>
              <a:tblPr firstRow="1" bandRow="1">
                <a:tableStyleId>{5940675A-B579-460E-94D1-54222C63F5DA}</a:tableStyleId>
              </a:tblPr>
              <a:tblGrid>
                <a:gridCol w="4453418">
                  <a:extLst>
                    <a:ext uri="{9D8B030D-6E8A-4147-A177-3AD203B41FA5}">
                      <a16:colId xmlns:a16="http://schemas.microsoft.com/office/drawing/2014/main" val="20000"/>
                    </a:ext>
                  </a:extLst>
                </a:gridCol>
                <a:gridCol w="4453418">
                  <a:extLst>
                    <a:ext uri="{9D8B030D-6E8A-4147-A177-3AD203B41FA5}">
                      <a16:colId xmlns:a16="http://schemas.microsoft.com/office/drawing/2014/main" val="20001"/>
                    </a:ext>
                  </a:extLst>
                </a:gridCol>
              </a:tblGrid>
              <a:tr h="2775993">
                <a:tc>
                  <a:txBody>
                    <a:bodyPr/>
                    <a:lstStyle/>
                    <a:p>
                      <a:endParaRPr kumimoji="1" lang="ja-JP" altLang="en-US" sz="1700" dirty="0"/>
                    </a:p>
                  </a:txBody>
                  <a:tcPr marL="84406" marR="84406" marT="41472" marB="41472"/>
                </a:tc>
                <a:tc>
                  <a:txBody>
                    <a:bodyPr/>
                    <a:lstStyle/>
                    <a:p>
                      <a:endParaRPr kumimoji="1" lang="en-US" altLang="ja-JP" sz="1700" dirty="0" smtClean="0"/>
                    </a:p>
                    <a:p>
                      <a:endParaRPr kumimoji="1" lang="en-US" altLang="ja-JP" sz="1700" dirty="0" smtClean="0"/>
                    </a:p>
                    <a:p>
                      <a:endParaRPr kumimoji="1" lang="ja-JP" altLang="en-US" sz="1500" dirty="0"/>
                    </a:p>
                  </a:txBody>
                  <a:tcPr marL="84406" marR="84406" marT="41472" marB="41472"/>
                </a:tc>
                <a:extLst>
                  <a:ext uri="{0D108BD9-81ED-4DB2-BD59-A6C34878D82A}">
                    <a16:rowId xmlns:a16="http://schemas.microsoft.com/office/drawing/2014/main" val="10000"/>
                  </a:ext>
                </a:extLst>
              </a:tr>
              <a:tr h="2775993">
                <a:tc>
                  <a:txBody>
                    <a:bodyPr/>
                    <a:lstStyle/>
                    <a:p>
                      <a:endParaRPr kumimoji="1" lang="ja-JP" altLang="en-US" sz="1700" dirty="0"/>
                    </a:p>
                  </a:txBody>
                  <a:tcPr marL="84406" marR="84406" marT="41472" marB="41472"/>
                </a:tc>
                <a:tc>
                  <a:txBody>
                    <a:bodyPr/>
                    <a:lstStyle/>
                    <a:p>
                      <a:pPr algn="r"/>
                      <a:endParaRPr kumimoji="1" lang="ja-JP" altLang="en-US" sz="1700" dirty="0"/>
                    </a:p>
                  </a:txBody>
                  <a:tcPr marL="84406" marR="84406" marT="41472" marB="41472"/>
                </a:tc>
                <a:extLst>
                  <a:ext uri="{0D108BD9-81ED-4DB2-BD59-A6C34878D82A}">
                    <a16:rowId xmlns:a16="http://schemas.microsoft.com/office/drawing/2014/main" val="10001"/>
                  </a:ext>
                </a:extLst>
              </a:tr>
            </a:tbl>
          </a:graphicData>
        </a:graphic>
      </p:graphicFrame>
      <p:sp>
        <p:nvSpPr>
          <p:cNvPr id="11" name="円/楕円 10"/>
          <p:cNvSpPr/>
          <p:nvPr/>
        </p:nvSpPr>
        <p:spPr>
          <a:xfrm>
            <a:off x="3158341" y="2187968"/>
            <a:ext cx="3655791" cy="2688260"/>
          </a:xfrm>
          <a:prstGeom prst="ellipse">
            <a:avLst/>
          </a:prstGeom>
        </p:spPr>
        <p:style>
          <a:lnRef idx="2">
            <a:schemeClr val="accent1"/>
          </a:lnRef>
          <a:fillRef idx="1">
            <a:schemeClr val="lt1"/>
          </a:fillRef>
          <a:effectRef idx="0">
            <a:schemeClr val="accent1"/>
          </a:effectRef>
          <a:fontRef idx="minor">
            <a:schemeClr val="dk1"/>
          </a:fontRef>
        </p:style>
        <p:txBody>
          <a:bodyPr rtlCol="0" anchor="t"/>
          <a:lstStyle/>
          <a:p>
            <a:pPr algn="ctr"/>
            <a:endParaRPr lang="ja-JP" altLang="en-US" sz="1662" dirty="0"/>
          </a:p>
        </p:txBody>
      </p:sp>
      <p:sp>
        <p:nvSpPr>
          <p:cNvPr id="22" name="テキスト ボックス 21"/>
          <p:cNvSpPr txBox="1"/>
          <p:nvPr/>
        </p:nvSpPr>
        <p:spPr>
          <a:xfrm>
            <a:off x="3158340" y="2841145"/>
            <a:ext cx="3389915" cy="762645"/>
          </a:xfrm>
          <a:prstGeom prst="rect">
            <a:avLst/>
          </a:prstGeom>
          <a:noFill/>
        </p:spPr>
        <p:txBody>
          <a:bodyPr wrap="square" rtlCol="0">
            <a:spAutoFit/>
          </a:bodyPr>
          <a:lstStyle/>
          <a:p>
            <a:pPr marL="328336" indent="-167048">
              <a:buFont typeface="Wingdings" panose="05000000000000000000" pitchFamily="2" charset="2"/>
              <a:buChar char="l"/>
            </a:pPr>
            <a:r>
              <a:rPr lang="ja-JP" altLang="en-US" sz="1180" dirty="0"/>
              <a:t>業務負担に応じた加算を設けること等に伴い、一定程度引き下げ</a:t>
            </a:r>
            <a:endParaRPr lang="en-US" altLang="ja-JP" sz="1180" dirty="0"/>
          </a:p>
          <a:p>
            <a:pPr marL="241932"/>
            <a:r>
              <a:rPr lang="en-US" altLang="ja-JP" sz="998" dirty="0"/>
              <a:t>※</a:t>
            </a:r>
            <a:r>
              <a:rPr lang="ja-JP" altLang="en-US" sz="998" dirty="0"/>
              <a:t>障害児相談支援は見直しを行わない</a:t>
            </a:r>
            <a:endParaRPr lang="en-US" altLang="ja-JP" sz="998" dirty="0"/>
          </a:p>
          <a:p>
            <a:pPr marL="241932"/>
            <a:r>
              <a:rPr lang="en-US" altLang="ja-JP" sz="998" dirty="0"/>
              <a:t>※</a:t>
            </a:r>
            <a:r>
              <a:rPr lang="ja-JP" altLang="en-US" sz="998" dirty="0"/>
              <a:t>新単価の適用には経過措置を実施</a:t>
            </a:r>
            <a:endParaRPr lang="en-US" altLang="ja-JP" sz="998" dirty="0"/>
          </a:p>
        </p:txBody>
      </p:sp>
      <p:sp>
        <p:nvSpPr>
          <p:cNvPr id="23" name="テキスト ボックス 22"/>
          <p:cNvSpPr txBox="1"/>
          <p:nvPr/>
        </p:nvSpPr>
        <p:spPr>
          <a:xfrm>
            <a:off x="4953002" y="1077571"/>
            <a:ext cx="4386949" cy="818686"/>
          </a:xfrm>
          <a:prstGeom prst="rect">
            <a:avLst/>
          </a:prstGeom>
          <a:noFill/>
        </p:spPr>
        <p:txBody>
          <a:bodyPr wrap="square" rtlCol="0">
            <a:spAutoFit/>
          </a:bodyPr>
          <a:lstStyle/>
          <a:p>
            <a:pPr marL="164168" indent="-164168">
              <a:buFont typeface="Wingdings" panose="05000000000000000000" pitchFamily="2" charset="2"/>
              <a:buChar char="l"/>
              <a:defRPr/>
            </a:pPr>
            <a:r>
              <a:rPr lang="ja-JP" altLang="en-US" sz="1180" dirty="0"/>
              <a:t>サービスの質の標準化を図る観点から、</a:t>
            </a:r>
            <a:r>
              <a:rPr lang="en-US" altLang="ja-JP" sz="1180" dirty="0"/>
              <a:t>1</a:t>
            </a:r>
            <a:r>
              <a:rPr lang="ja-JP" altLang="en-US" sz="1180" dirty="0"/>
              <a:t>人の相談支援専門員が担当する一月の標準担当件数（</a:t>
            </a:r>
            <a:r>
              <a:rPr lang="en-US" altLang="ja-JP" sz="1180" dirty="0"/>
              <a:t>35</a:t>
            </a:r>
            <a:r>
              <a:rPr lang="ja-JP" altLang="en-US" sz="1180" dirty="0"/>
              <a:t>件）を設定</a:t>
            </a:r>
            <a:endParaRPr lang="en-US" altLang="ja-JP" sz="1180" dirty="0"/>
          </a:p>
          <a:p>
            <a:pPr marL="164168" indent="-164168">
              <a:buFont typeface="Wingdings" panose="05000000000000000000" pitchFamily="2" charset="2"/>
              <a:buChar char="l"/>
              <a:defRPr/>
            </a:pPr>
            <a:r>
              <a:rPr lang="ja-JP" altLang="en-US" sz="1180" dirty="0"/>
              <a:t>標準件数を一定程度超過（</a:t>
            </a:r>
            <a:r>
              <a:rPr lang="en-US" altLang="ja-JP" sz="1180" dirty="0"/>
              <a:t>40</a:t>
            </a:r>
            <a:r>
              <a:rPr lang="ja-JP" altLang="en-US" sz="1180" dirty="0"/>
              <a:t>件以上）する場合の基本報酬の逓減制を導入</a:t>
            </a:r>
            <a:endParaRPr lang="en-US" altLang="ja-JP" sz="1180" dirty="0"/>
          </a:p>
        </p:txBody>
      </p:sp>
      <p:sp>
        <p:nvSpPr>
          <p:cNvPr id="38" name="テキスト ボックス 37"/>
          <p:cNvSpPr txBox="1"/>
          <p:nvPr/>
        </p:nvSpPr>
        <p:spPr>
          <a:xfrm>
            <a:off x="511743" y="1077570"/>
            <a:ext cx="4308320" cy="986104"/>
          </a:xfrm>
          <a:prstGeom prst="rect">
            <a:avLst/>
          </a:prstGeom>
          <a:noFill/>
        </p:spPr>
        <p:txBody>
          <a:bodyPr wrap="square" rtlCol="0">
            <a:spAutoFit/>
          </a:bodyPr>
          <a:lstStyle/>
          <a:p>
            <a:pPr marL="164168" indent="-164168">
              <a:buFont typeface="Wingdings" panose="05000000000000000000" pitchFamily="2" charset="2"/>
              <a:buChar char="l"/>
              <a:defRPr/>
            </a:pPr>
            <a:r>
              <a:rPr lang="ja-JP" altLang="en-US" sz="1180" dirty="0"/>
              <a:t>支援の必要性の観点から標準期間の一部を見直し、モニタリングの頻度を高める</a:t>
            </a:r>
            <a:endParaRPr lang="en-US" altLang="ja-JP" sz="1180" dirty="0"/>
          </a:p>
          <a:p>
            <a:pPr>
              <a:defRPr/>
            </a:pPr>
            <a:r>
              <a:rPr lang="ja-JP" altLang="en-US" sz="1088" dirty="0"/>
              <a:t>　</a:t>
            </a:r>
            <a:r>
              <a:rPr lang="en-US" altLang="ja-JP" sz="998" dirty="0"/>
              <a:t>※</a:t>
            </a:r>
            <a:r>
              <a:rPr lang="ja-JP" altLang="en-US" sz="998" dirty="0"/>
              <a:t>見直し後の期間適用には経過措置を実施</a:t>
            </a:r>
            <a:endParaRPr lang="en-US" altLang="ja-JP" sz="1088" dirty="0"/>
          </a:p>
          <a:p>
            <a:pPr marL="164168" indent="-164168">
              <a:buFont typeface="Wingdings" panose="05000000000000000000" pitchFamily="2" charset="2"/>
              <a:buChar char="l"/>
              <a:defRPr/>
            </a:pPr>
            <a:r>
              <a:rPr lang="ja-JP" altLang="en-US" sz="1180" dirty="0"/>
              <a:t>サービス提供事業者から利用状況について情報提供</a:t>
            </a:r>
            <a:endParaRPr lang="en-US" altLang="ja-JP" sz="1180" dirty="0"/>
          </a:p>
          <a:p>
            <a:pPr marL="164168" indent="-164168">
              <a:buFont typeface="Wingdings" panose="05000000000000000000" pitchFamily="2" charset="2"/>
              <a:buChar char="l"/>
              <a:defRPr/>
            </a:pPr>
            <a:r>
              <a:rPr lang="ja-JP" altLang="en-US" sz="1180" dirty="0"/>
              <a:t>市町村によるモニタリング結果の抽出と内容検証</a:t>
            </a:r>
            <a:endParaRPr lang="en-US" altLang="ja-JP" sz="1180" dirty="0"/>
          </a:p>
        </p:txBody>
      </p:sp>
      <p:sp>
        <p:nvSpPr>
          <p:cNvPr id="39" name="テキスト ボックス 38"/>
          <p:cNvSpPr txBox="1"/>
          <p:nvPr/>
        </p:nvSpPr>
        <p:spPr>
          <a:xfrm>
            <a:off x="499584" y="5577105"/>
            <a:ext cx="4420183" cy="734625"/>
          </a:xfrm>
          <a:prstGeom prst="rect">
            <a:avLst/>
          </a:prstGeom>
          <a:noFill/>
        </p:spPr>
        <p:txBody>
          <a:bodyPr wrap="square" rtlCol="0">
            <a:spAutoFit/>
          </a:bodyPr>
          <a:lstStyle/>
          <a:p>
            <a:pPr marL="164168" indent="-164168">
              <a:buFont typeface="Wingdings" panose="05000000000000000000" pitchFamily="2" charset="2"/>
              <a:buChar char="l"/>
              <a:defRPr/>
            </a:pPr>
            <a:r>
              <a:rPr lang="ja-JP" altLang="en-US" sz="1180" dirty="0"/>
              <a:t>支援の質の向上と効率化を図るために特定事業所加算を拡充</a:t>
            </a:r>
            <a:endParaRPr lang="en-US" altLang="ja-JP" sz="1180" dirty="0"/>
          </a:p>
          <a:p>
            <a:pPr marL="259213" indent="-96485">
              <a:buFont typeface="Arial" panose="020B0604020202020204" pitchFamily="34" charset="0"/>
              <a:buChar char="•"/>
              <a:defRPr/>
            </a:pPr>
            <a:r>
              <a:rPr lang="ja-JP" altLang="en-US" sz="998" dirty="0"/>
              <a:t>より充実した支援体制を要件とした区分を創設</a:t>
            </a:r>
            <a:endParaRPr lang="en-US" altLang="ja-JP" sz="998" dirty="0"/>
          </a:p>
          <a:p>
            <a:pPr marL="259213" indent="-96485">
              <a:buFont typeface="Arial" panose="020B0604020202020204" pitchFamily="34" charset="0"/>
              <a:buChar char="•"/>
              <a:defRPr/>
            </a:pPr>
            <a:r>
              <a:rPr lang="ja-JP" altLang="en-US" sz="998" dirty="0"/>
              <a:t>事業者が段階的な体制整備を図れるよう、現行の要件を緩和した区分を一定期間に限り設ける</a:t>
            </a:r>
            <a:endParaRPr lang="en-US" altLang="ja-JP" sz="998" dirty="0"/>
          </a:p>
        </p:txBody>
      </p:sp>
      <p:sp>
        <p:nvSpPr>
          <p:cNvPr id="55" name="テキスト ボックス 54"/>
          <p:cNvSpPr txBox="1"/>
          <p:nvPr/>
        </p:nvSpPr>
        <p:spPr>
          <a:xfrm>
            <a:off x="4899917" y="5063124"/>
            <a:ext cx="4320480" cy="1279389"/>
          </a:xfrm>
          <a:prstGeom prst="rect">
            <a:avLst/>
          </a:prstGeom>
          <a:noFill/>
        </p:spPr>
        <p:txBody>
          <a:bodyPr wrap="square" rtlCol="0">
            <a:spAutoFit/>
          </a:bodyPr>
          <a:lstStyle/>
          <a:p>
            <a:pPr marL="164168" indent="-164168">
              <a:buFont typeface="Wingdings" panose="05000000000000000000" pitchFamily="2" charset="2"/>
              <a:buChar char="l"/>
              <a:defRPr/>
            </a:pPr>
            <a:r>
              <a:rPr lang="ja-JP" altLang="en-US" sz="1180" dirty="0"/>
              <a:t>必要に応じた質の高い支援を実施した場合に、支援の専門性と業務負担を評価</a:t>
            </a:r>
            <a:endParaRPr lang="en-US" altLang="ja-JP" sz="1180" dirty="0"/>
          </a:p>
          <a:p>
            <a:pPr marL="247692">
              <a:defRPr/>
            </a:pPr>
            <a:r>
              <a:rPr lang="ja-JP" altLang="en-US" sz="998" dirty="0"/>
              <a:t>（初回加算、入院時情報連携加算、退院・退所加算、サービス提供時</a:t>
            </a:r>
            <a:endParaRPr lang="en-US" altLang="ja-JP" sz="998" dirty="0"/>
          </a:p>
          <a:p>
            <a:pPr marL="247692">
              <a:defRPr/>
            </a:pPr>
            <a:r>
              <a:rPr lang="ja-JP" altLang="en-US" sz="998" dirty="0"/>
              <a:t>モニタリング加算、サービス担当者会議実施加算等７項目）</a:t>
            </a:r>
            <a:endParaRPr lang="en-US" altLang="ja-JP" sz="998" dirty="0"/>
          </a:p>
          <a:p>
            <a:pPr marL="164168" indent="-164168">
              <a:buFont typeface="Wingdings" panose="05000000000000000000" pitchFamily="2" charset="2"/>
              <a:buChar char="l"/>
              <a:defRPr/>
            </a:pPr>
            <a:r>
              <a:rPr lang="ja-JP" altLang="en-US" sz="1180" dirty="0"/>
              <a:t>専門性の高い支援を実施できる体制を整えていることを適切に評価</a:t>
            </a:r>
            <a:endParaRPr lang="en-US" altLang="ja-JP" sz="1180" dirty="0"/>
          </a:p>
          <a:p>
            <a:pPr indent="247692">
              <a:defRPr/>
            </a:pPr>
            <a:r>
              <a:rPr lang="ja-JP" altLang="en-US" sz="998" dirty="0"/>
              <a:t>（行動障害支援、要医療児者支援、精神障害者支援の各体制加算）</a:t>
            </a:r>
            <a:endParaRPr lang="en-US" altLang="ja-JP" sz="1270" dirty="0"/>
          </a:p>
        </p:txBody>
      </p:sp>
      <p:pic>
        <p:nvPicPr>
          <p:cNvPr id="1026" name="Picture 2" descr="バンザイをしている人たち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182" y="4315979"/>
            <a:ext cx="1095828" cy="745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困っている女性会社員のイラスト（スー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902" y="5074803"/>
            <a:ext cx="452190" cy="4443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仲の良い会社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6024" y="4670033"/>
            <a:ext cx="839324" cy="5229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世間話をする男性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1335" y="4817484"/>
            <a:ext cx="642110" cy="571043"/>
          </a:xfrm>
          <a:prstGeom prst="rect">
            <a:avLst/>
          </a:prstGeom>
          <a:noFill/>
          <a:extLst>
            <a:ext uri="{909E8E84-426E-40DD-AFC4-6F175D3DCCD1}">
              <a14:hiddenFill xmlns:a14="http://schemas.microsoft.com/office/drawing/2010/main">
                <a:solidFill>
                  <a:srgbClr val="FFFFFF"/>
                </a:solidFill>
              </a14:hiddenFill>
            </a:ext>
          </a:extLst>
        </p:spPr>
      </p:pic>
      <p:sp>
        <p:nvSpPr>
          <p:cNvPr id="57" name="曲折矢印 56"/>
          <p:cNvSpPr/>
          <p:nvPr/>
        </p:nvSpPr>
        <p:spPr>
          <a:xfrm rot="16200000" flipV="1">
            <a:off x="949724" y="5148447"/>
            <a:ext cx="195581" cy="675738"/>
          </a:xfrm>
          <a:prstGeom prst="ben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662">
              <a:solidFill>
                <a:schemeClr val="tx1"/>
              </a:solidFill>
            </a:endParaRPr>
          </a:p>
        </p:txBody>
      </p:sp>
      <p:sp>
        <p:nvSpPr>
          <p:cNvPr id="63" name="曲折矢印 62"/>
          <p:cNvSpPr/>
          <p:nvPr/>
        </p:nvSpPr>
        <p:spPr>
          <a:xfrm rot="16200000" flipV="1">
            <a:off x="1705742" y="4983450"/>
            <a:ext cx="213446" cy="631694"/>
          </a:xfrm>
          <a:prstGeom prst="ben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662">
              <a:solidFill>
                <a:schemeClr val="tx1"/>
              </a:solidFill>
            </a:endParaRPr>
          </a:p>
        </p:txBody>
      </p:sp>
      <p:sp>
        <p:nvSpPr>
          <p:cNvPr id="64" name="曲折矢印 63"/>
          <p:cNvSpPr/>
          <p:nvPr/>
        </p:nvSpPr>
        <p:spPr>
          <a:xfrm rot="16200000" flipV="1">
            <a:off x="2528800" y="4827385"/>
            <a:ext cx="195579" cy="664688"/>
          </a:xfrm>
          <a:prstGeom prst="ben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662">
              <a:solidFill>
                <a:schemeClr val="tx1"/>
              </a:solidFill>
            </a:endParaRPr>
          </a:p>
        </p:txBody>
      </p:sp>
      <p:pic>
        <p:nvPicPr>
          <p:cNvPr id="1036" name="Picture 12" descr="ビジネスのイラスト「会議」">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09385" y="4327089"/>
            <a:ext cx="892900" cy="7348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退院した男性のイラスト">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80007" y="4374760"/>
            <a:ext cx="796062" cy="65015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たんの吸引のイラスト">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41374" y="4054689"/>
            <a:ext cx="805103" cy="61534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遠隔医療のイラスト（女性医師）">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53883" y="3951541"/>
            <a:ext cx="721973" cy="6314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1476" y="2169355"/>
            <a:ext cx="513894" cy="484792"/>
          </a:xfrm>
          <a:prstGeom prst="rect">
            <a:avLst/>
          </a:prstGeom>
          <a:noFill/>
          <a:extLst>
            <a:ext uri="{909E8E84-426E-40DD-AFC4-6F175D3DCCD1}">
              <a14:hiddenFill xmlns:a14="http://schemas.microsoft.com/office/drawing/2010/main">
                <a:solidFill>
                  <a:srgbClr val="FFFFFF"/>
                </a:solidFill>
              </a14:hiddenFill>
            </a:ext>
          </a:extLst>
        </p:spPr>
      </p:pic>
      <p:sp>
        <p:nvSpPr>
          <p:cNvPr id="60" name="正方形/長方形 59"/>
          <p:cNvSpPr/>
          <p:nvPr/>
        </p:nvSpPr>
        <p:spPr>
          <a:xfrm>
            <a:off x="499583" y="818221"/>
            <a:ext cx="3245273" cy="277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270" b="1" dirty="0"/>
              <a:t>①モニタリング実施標準期間の見直し</a:t>
            </a:r>
          </a:p>
        </p:txBody>
      </p:sp>
      <p:sp>
        <p:nvSpPr>
          <p:cNvPr id="74" name="正方形/長方形 73"/>
          <p:cNvSpPr/>
          <p:nvPr/>
        </p:nvSpPr>
        <p:spPr>
          <a:xfrm>
            <a:off x="4937702" y="818220"/>
            <a:ext cx="3936966" cy="2593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270" b="1" dirty="0"/>
              <a:t>②相談支援専門員１人あたりの標準担当件数の設定</a:t>
            </a:r>
          </a:p>
        </p:txBody>
      </p:sp>
      <p:sp>
        <p:nvSpPr>
          <p:cNvPr id="75" name="正方形/長方形 74"/>
          <p:cNvSpPr/>
          <p:nvPr/>
        </p:nvSpPr>
        <p:spPr>
          <a:xfrm>
            <a:off x="6821522" y="3559637"/>
            <a:ext cx="2586690" cy="4082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270" b="1" dirty="0"/>
              <a:t>④高い質と専門性を評価する加算の創設</a:t>
            </a:r>
          </a:p>
        </p:txBody>
      </p:sp>
      <p:sp>
        <p:nvSpPr>
          <p:cNvPr id="77" name="正方形/長方形 76"/>
          <p:cNvSpPr/>
          <p:nvPr/>
        </p:nvSpPr>
        <p:spPr>
          <a:xfrm>
            <a:off x="3952282" y="2187969"/>
            <a:ext cx="1997754" cy="4661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1270" b="1" dirty="0"/>
              <a:t>⑤計画相談支援の</a:t>
            </a:r>
            <a:endParaRPr lang="en-US" altLang="ja-JP" sz="1270" b="1" dirty="0"/>
          </a:p>
          <a:p>
            <a:pPr algn="ctr"/>
            <a:r>
              <a:rPr lang="ja-JP" altLang="en-US" sz="1270" b="1" dirty="0"/>
              <a:t>基本報酬の見直し</a:t>
            </a:r>
          </a:p>
        </p:txBody>
      </p:sp>
      <p:pic>
        <p:nvPicPr>
          <p:cNvPr id="78"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77383" y="2169354"/>
            <a:ext cx="513894" cy="484792"/>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直線矢印コネクタ 61"/>
          <p:cNvCxnSpPr>
            <a:stCxn id="1046" idx="3"/>
            <a:endCxn id="78" idx="1"/>
          </p:cNvCxnSpPr>
          <p:nvPr/>
        </p:nvCxnSpPr>
        <p:spPr>
          <a:xfrm flipV="1">
            <a:off x="1065370" y="2411751"/>
            <a:ext cx="1712014" cy="1"/>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68" name="テキスト ボックス 67"/>
          <p:cNvSpPr txBox="1"/>
          <p:nvPr/>
        </p:nvSpPr>
        <p:spPr>
          <a:xfrm>
            <a:off x="1381537" y="2169355"/>
            <a:ext cx="1141262" cy="259751"/>
          </a:xfrm>
          <a:prstGeom prst="rect">
            <a:avLst/>
          </a:prstGeom>
          <a:noFill/>
        </p:spPr>
        <p:txBody>
          <a:bodyPr wrap="square" rtlCol="0">
            <a:spAutoFit/>
          </a:bodyPr>
          <a:lstStyle/>
          <a:p>
            <a:r>
              <a:rPr lang="ja-JP" altLang="en-US" sz="1088" b="1" dirty="0"/>
              <a:t>（６月間・１年間）</a:t>
            </a:r>
          </a:p>
        </p:txBody>
      </p:sp>
      <p:pic>
        <p:nvPicPr>
          <p:cNvPr id="85"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6052" y="2832190"/>
            <a:ext cx="513894" cy="48479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47412" y="2838157"/>
            <a:ext cx="513894" cy="484792"/>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直線矢印コネクタ 86"/>
          <p:cNvCxnSpPr/>
          <p:nvPr/>
        </p:nvCxnSpPr>
        <p:spPr>
          <a:xfrm flipV="1">
            <a:off x="1097805" y="3074586"/>
            <a:ext cx="549609" cy="1"/>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88" name="テキスト ボックス 87"/>
          <p:cNvSpPr txBox="1"/>
          <p:nvPr/>
        </p:nvSpPr>
        <p:spPr>
          <a:xfrm>
            <a:off x="1436752" y="3280838"/>
            <a:ext cx="1141262" cy="259751"/>
          </a:xfrm>
          <a:prstGeom prst="rect">
            <a:avLst/>
          </a:prstGeom>
          <a:noFill/>
        </p:spPr>
        <p:txBody>
          <a:bodyPr wrap="square" rtlCol="0">
            <a:spAutoFit/>
          </a:bodyPr>
          <a:lstStyle/>
          <a:p>
            <a:r>
              <a:rPr lang="ja-JP" altLang="en-US" sz="1088" b="1" dirty="0"/>
              <a:t>（３月間・６月間）</a:t>
            </a:r>
          </a:p>
        </p:txBody>
      </p:sp>
      <p:sp>
        <p:nvSpPr>
          <p:cNvPr id="73" name="下矢印 72"/>
          <p:cNvSpPr/>
          <p:nvPr/>
        </p:nvSpPr>
        <p:spPr>
          <a:xfrm>
            <a:off x="1252106" y="2579873"/>
            <a:ext cx="1377621" cy="18699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662"/>
          </a:p>
        </p:txBody>
      </p:sp>
      <p:sp>
        <p:nvSpPr>
          <p:cNvPr id="94" name="正方形/長方形 93"/>
          <p:cNvSpPr/>
          <p:nvPr/>
        </p:nvSpPr>
        <p:spPr>
          <a:xfrm>
            <a:off x="499583" y="3559637"/>
            <a:ext cx="2326412" cy="2826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270" b="1" dirty="0"/>
              <a:t>③特定事業所加算の見直し</a:t>
            </a:r>
          </a:p>
        </p:txBody>
      </p:sp>
      <p:pic>
        <p:nvPicPr>
          <p:cNvPr id="97" name="Picture 22" descr="カウンセラーのイラスト">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59525" y="2814628"/>
            <a:ext cx="513894" cy="484792"/>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直線矢印コネクタ 97"/>
          <p:cNvCxnSpPr/>
          <p:nvPr/>
        </p:nvCxnSpPr>
        <p:spPr>
          <a:xfrm flipV="1">
            <a:off x="2209917" y="3080554"/>
            <a:ext cx="549609" cy="1"/>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82" name="テキスト ボックス 81"/>
          <p:cNvSpPr txBox="1"/>
          <p:nvPr/>
        </p:nvSpPr>
        <p:spPr>
          <a:xfrm>
            <a:off x="7797580" y="1719681"/>
            <a:ext cx="533316" cy="287771"/>
          </a:xfrm>
          <a:prstGeom prst="rect">
            <a:avLst/>
          </a:prstGeom>
          <a:noFill/>
        </p:spPr>
        <p:txBody>
          <a:bodyPr wrap="square" rtlCol="0">
            <a:spAutoFit/>
          </a:bodyPr>
          <a:lstStyle/>
          <a:p>
            <a:r>
              <a:rPr lang="en-US" altLang="ja-JP" sz="1270" b="1" dirty="0">
                <a:latin typeface="+mj-ea"/>
                <a:ea typeface="+mj-ea"/>
              </a:rPr>
              <a:t>60</a:t>
            </a:r>
            <a:r>
              <a:rPr lang="ja-JP" altLang="en-US" sz="1270" b="1" dirty="0">
                <a:latin typeface="+mj-ea"/>
                <a:ea typeface="+mj-ea"/>
              </a:rPr>
              <a:t>件</a:t>
            </a:r>
          </a:p>
        </p:txBody>
      </p:sp>
      <p:sp>
        <p:nvSpPr>
          <p:cNvPr id="105" name="下矢印 104"/>
          <p:cNvSpPr/>
          <p:nvPr/>
        </p:nvSpPr>
        <p:spPr>
          <a:xfrm>
            <a:off x="7486132" y="2568805"/>
            <a:ext cx="1043138" cy="187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662"/>
          </a:p>
        </p:txBody>
      </p:sp>
      <p:pic>
        <p:nvPicPr>
          <p:cNvPr id="1052" name="Picture 28" descr="紙に何かを書く会社員のイラスト（泣いた顔・女性）">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48387" y="2018677"/>
            <a:ext cx="331807" cy="504960"/>
          </a:xfrm>
          <a:prstGeom prst="rect">
            <a:avLst/>
          </a:prstGeom>
          <a:noFill/>
          <a:extLst>
            <a:ext uri="{909E8E84-426E-40DD-AFC4-6F175D3DCCD1}">
              <a14:hiddenFill xmlns:a14="http://schemas.microsoft.com/office/drawing/2010/main">
                <a:solidFill>
                  <a:srgbClr val="FFFFFF"/>
                </a:solidFill>
              </a14:hiddenFill>
            </a:ext>
          </a:extLst>
        </p:spPr>
      </p:pic>
      <p:sp>
        <p:nvSpPr>
          <p:cNvPr id="109" name="テキスト ボックス 108"/>
          <p:cNvSpPr txBox="1"/>
          <p:nvPr/>
        </p:nvSpPr>
        <p:spPr>
          <a:xfrm>
            <a:off x="8141945" y="2803562"/>
            <a:ext cx="533316" cy="287771"/>
          </a:xfrm>
          <a:prstGeom prst="rect">
            <a:avLst/>
          </a:prstGeom>
          <a:noFill/>
        </p:spPr>
        <p:txBody>
          <a:bodyPr wrap="square" rtlCol="0">
            <a:spAutoFit/>
          </a:bodyPr>
          <a:lstStyle/>
          <a:p>
            <a:r>
              <a:rPr lang="en-US" altLang="ja-JP" sz="1270" b="1" dirty="0">
                <a:latin typeface="+mj-ea"/>
                <a:ea typeface="+mj-ea"/>
              </a:rPr>
              <a:t>35</a:t>
            </a:r>
            <a:r>
              <a:rPr lang="ja-JP" altLang="en-US" sz="1270" b="1" dirty="0">
                <a:latin typeface="+mj-ea"/>
                <a:ea typeface="+mj-ea"/>
              </a:rPr>
              <a:t>件</a:t>
            </a:r>
          </a:p>
        </p:txBody>
      </p:sp>
      <p:pic>
        <p:nvPicPr>
          <p:cNvPr id="1054" name="Picture 30" descr="http://2.bp.blogspot.com/-gvnbug6EfxI/WD_cadIiC0I/AAAAAAABAFc/ub5pSBC_zUcX7V0g0NlcnwAhAxkxtw1CwCLcB/s800/writing_businesswoman1_smile.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15419" y="3063517"/>
            <a:ext cx="327183" cy="496119"/>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直線コネクタ 83"/>
          <p:cNvCxnSpPr/>
          <p:nvPr/>
        </p:nvCxnSpPr>
        <p:spPr>
          <a:xfrm flipV="1">
            <a:off x="8175374" y="3041922"/>
            <a:ext cx="433419" cy="20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29" name="直線コネクタ 128"/>
          <p:cNvCxnSpPr/>
          <p:nvPr/>
        </p:nvCxnSpPr>
        <p:spPr>
          <a:xfrm flipV="1">
            <a:off x="7797581" y="2008518"/>
            <a:ext cx="433419" cy="2017"/>
          </a:xfrm>
          <a:prstGeom prst="line">
            <a:avLst/>
          </a:prstGeom>
        </p:spPr>
        <p:style>
          <a:lnRef idx="3">
            <a:schemeClr val="accent1"/>
          </a:lnRef>
          <a:fillRef idx="0">
            <a:schemeClr val="accent1"/>
          </a:fillRef>
          <a:effectRef idx="2">
            <a:schemeClr val="accent1"/>
          </a:effectRef>
          <a:fontRef idx="minor">
            <a:schemeClr val="tx1"/>
          </a:fontRef>
        </p:style>
      </p:cxnSp>
      <p:pic>
        <p:nvPicPr>
          <p:cNvPr id="1056" name="Picture 32" descr="紙に何かを書く会社員のイラスト（笑顔・男性）">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255728" y="3085315"/>
            <a:ext cx="305751" cy="463255"/>
          </a:xfrm>
          <a:prstGeom prst="rect">
            <a:avLst/>
          </a:prstGeom>
          <a:noFill/>
          <a:extLst>
            <a:ext uri="{909E8E84-426E-40DD-AFC4-6F175D3DCCD1}">
              <a14:hiddenFill xmlns:a14="http://schemas.microsoft.com/office/drawing/2010/main">
                <a:solidFill>
                  <a:srgbClr val="FFFFFF"/>
                </a:solidFill>
              </a14:hiddenFill>
            </a:ext>
          </a:extLst>
        </p:spPr>
      </p:pic>
      <p:sp>
        <p:nvSpPr>
          <p:cNvPr id="132" name="テキスト ボックス 131"/>
          <p:cNvSpPr txBox="1"/>
          <p:nvPr/>
        </p:nvSpPr>
        <p:spPr>
          <a:xfrm>
            <a:off x="7412352" y="2806135"/>
            <a:ext cx="533316" cy="287771"/>
          </a:xfrm>
          <a:prstGeom prst="rect">
            <a:avLst/>
          </a:prstGeom>
          <a:noFill/>
        </p:spPr>
        <p:txBody>
          <a:bodyPr wrap="square" rtlCol="0">
            <a:spAutoFit/>
          </a:bodyPr>
          <a:lstStyle/>
          <a:p>
            <a:r>
              <a:rPr lang="en-US" altLang="ja-JP" sz="1270" b="1" dirty="0">
                <a:latin typeface="+mj-ea"/>
                <a:ea typeface="+mj-ea"/>
              </a:rPr>
              <a:t>35</a:t>
            </a:r>
            <a:r>
              <a:rPr lang="ja-JP" altLang="en-US" sz="1270" b="1" dirty="0">
                <a:latin typeface="+mj-ea"/>
                <a:ea typeface="+mj-ea"/>
              </a:rPr>
              <a:t>件</a:t>
            </a:r>
          </a:p>
        </p:txBody>
      </p:sp>
      <p:cxnSp>
        <p:nvCxnSpPr>
          <p:cNvPr id="133" name="直線コネクタ 132"/>
          <p:cNvCxnSpPr/>
          <p:nvPr/>
        </p:nvCxnSpPr>
        <p:spPr>
          <a:xfrm flipV="1">
            <a:off x="7462301" y="3062509"/>
            <a:ext cx="433419" cy="2017"/>
          </a:xfrm>
          <a:prstGeom prst="line">
            <a:avLst/>
          </a:prstGeom>
        </p:spPr>
        <p:style>
          <a:lnRef idx="3">
            <a:schemeClr val="accent3"/>
          </a:lnRef>
          <a:fillRef idx="0">
            <a:schemeClr val="accent3"/>
          </a:fillRef>
          <a:effectRef idx="2">
            <a:schemeClr val="accent3"/>
          </a:effectRef>
          <a:fontRef idx="minor">
            <a:schemeClr val="tx1"/>
          </a:fontRef>
        </p:style>
      </p:cxnSp>
      <p:sp>
        <p:nvSpPr>
          <p:cNvPr id="66" name="正方形/長方形 65"/>
          <p:cNvSpPr/>
          <p:nvPr/>
        </p:nvSpPr>
        <p:spPr>
          <a:xfrm>
            <a:off x="381001" y="326547"/>
            <a:ext cx="9144000" cy="42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4946" tIns="92626" rIns="74946" bIns="37473" rtlCol="0" anchor="ctr"/>
          <a:lstStyle/>
          <a:p>
            <a:pPr algn="ctr" defTabSz="827267"/>
            <a:r>
              <a:rPr lang="ja-JP" altLang="en-US"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年度報酬改定「計画相談支援・障害児相談支援における質の高い事業者の適切な評価」</a:t>
            </a:r>
            <a:endParaRPr lang="en-US" altLang="ja-JP"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7" name="グループ化 10"/>
          <p:cNvGrpSpPr>
            <a:grpSpLocks/>
          </p:cNvGrpSpPr>
          <p:nvPr/>
        </p:nvGrpSpPr>
        <p:grpSpPr bwMode="auto">
          <a:xfrm>
            <a:off x="407764" y="687694"/>
            <a:ext cx="9117236" cy="63291"/>
            <a:chOff x="0" y="188640"/>
            <a:chExt cx="9144000" cy="72008"/>
          </a:xfrm>
        </p:grpSpPr>
        <p:cxnSp>
          <p:nvCxnSpPr>
            <p:cNvPr id="69" name="直線コネクタ 6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65" name="テキスト ボックス 64"/>
          <p:cNvSpPr txBox="1"/>
          <p:nvPr/>
        </p:nvSpPr>
        <p:spPr>
          <a:xfrm>
            <a:off x="499583" y="3867436"/>
            <a:ext cx="2183278" cy="399468"/>
          </a:xfrm>
          <a:prstGeom prst="rect">
            <a:avLst/>
          </a:prstGeom>
          <a:noFill/>
        </p:spPr>
        <p:txBody>
          <a:bodyPr wrap="square" rtlCol="0">
            <a:spAutoFit/>
          </a:bodyPr>
          <a:lstStyle/>
          <a:p>
            <a:pPr marL="65313" indent="-414740"/>
            <a:r>
              <a:rPr lang="en-US" altLang="ja-JP" sz="998" dirty="0"/>
              <a:t>※</a:t>
            </a:r>
            <a:r>
              <a:rPr lang="ja-JP" altLang="en-US" sz="998" dirty="0"/>
              <a:t>相談支援専門員等の手厚い配置等を評価する加算</a:t>
            </a:r>
            <a:endParaRPr lang="en-US" altLang="ja-JP" sz="998" dirty="0"/>
          </a:p>
        </p:txBody>
      </p:sp>
      <p:sp>
        <p:nvSpPr>
          <p:cNvPr id="71" name="フローチャート : 磁気ディスク 70"/>
          <p:cNvSpPr/>
          <p:nvPr/>
        </p:nvSpPr>
        <p:spPr>
          <a:xfrm>
            <a:off x="5280911" y="3922003"/>
            <a:ext cx="1001468" cy="506210"/>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tLang="ja-JP" sz="1088" dirty="0"/>
          </a:p>
          <a:p>
            <a:pPr algn="ctr"/>
            <a:r>
              <a:rPr lang="ja-JP" altLang="en-US" sz="1088" dirty="0"/>
              <a:t>⑤新基本報酬</a:t>
            </a:r>
          </a:p>
        </p:txBody>
      </p:sp>
      <p:sp>
        <p:nvSpPr>
          <p:cNvPr id="72" name="フローチャート : 磁気ディスク 71"/>
          <p:cNvSpPr/>
          <p:nvPr/>
        </p:nvSpPr>
        <p:spPr>
          <a:xfrm>
            <a:off x="5280911" y="3758711"/>
            <a:ext cx="1001468" cy="326587"/>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ja-JP" altLang="en-US" sz="1088" dirty="0"/>
              <a:t>③加算</a:t>
            </a:r>
          </a:p>
        </p:txBody>
      </p:sp>
      <p:sp>
        <p:nvSpPr>
          <p:cNvPr id="76" name="フローチャート : 磁気ディスク 75"/>
          <p:cNvSpPr/>
          <p:nvPr/>
        </p:nvSpPr>
        <p:spPr>
          <a:xfrm>
            <a:off x="5280911" y="3594931"/>
            <a:ext cx="1001468" cy="291293"/>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088" dirty="0"/>
              <a:t>④加算</a:t>
            </a:r>
          </a:p>
        </p:txBody>
      </p:sp>
      <p:grpSp>
        <p:nvGrpSpPr>
          <p:cNvPr id="5" name="グループ化 4"/>
          <p:cNvGrpSpPr/>
          <p:nvPr/>
        </p:nvGrpSpPr>
        <p:grpSpPr>
          <a:xfrm>
            <a:off x="3677714" y="3684134"/>
            <a:ext cx="1052321" cy="920583"/>
            <a:chOff x="3630767" y="3717032"/>
            <a:chExt cx="1140014" cy="1014879"/>
          </a:xfrm>
        </p:grpSpPr>
        <p:sp>
          <p:nvSpPr>
            <p:cNvPr id="2" name="フローチャート : 磁気ディスク 1"/>
            <p:cNvSpPr/>
            <p:nvPr/>
          </p:nvSpPr>
          <p:spPr>
            <a:xfrm>
              <a:off x="3644176" y="3717032"/>
              <a:ext cx="1084924" cy="1014879"/>
            </a:xfrm>
            <a:prstGeom prst="flowChartMagneticDisk">
              <a:avLst/>
            </a:prstGeom>
            <a:scene3d>
              <a:camera prst="orthographicFront">
                <a:rot lat="3000000" lon="0" rev="0"/>
              </a:camera>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088" dirty="0"/>
            </a:p>
          </p:txBody>
        </p:sp>
        <p:sp>
          <p:nvSpPr>
            <p:cNvPr id="3" name="テキスト ボックス 2"/>
            <p:cNvSpPr txBox="1"/>
            <p:nvPr/>
          </p:nvSpPr>
          <p:spPr>
            <a:xfrm>
              <a:off x="3630767" y="4195389"/>
              <a:ext cx="1140014" cy="286357"/>
            </a:xfrm>
            <a:prstGeom prst="rect">
              <a:avLst/>
            </a:prstGeom>
            <a:noFill/>
          </p:spPr>
          <p:txBody>
            <a:bodyPr wrap="square" rtlCol="0">
              <a:spAutoFit/>
            </a:bodyPr>
            <a:lstStyle/>
            <a:p>
              <a:pPr algn="ctr"/>
              <a:r>
                <a:rPr lang="ja-JP" altLang="en-US" sz="1088" dirty="0"/>
                <a:t>旧基本報酬</a:t>
              </a:r>
            </a:p>
          </p:txBody>
        </p:sp>
      </p:grpSp>
      <p:sp>
        <p:nvSpPr>
          <p:cNvPr id="17" name="右矢印 16"/>
          <p:cNvSpPr/>
          <p:nvPr/>
        </p:nvSpPr>
        <p:spPr>
          <a:xfrm>
            <a:off x="4820064" y="3951540"/>
            <a:ext cx="332345" cy="35741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662"/>
          </a:p>
        </p:txBody>
      </p:sp>
      <p:cxnSp>
        <p:nvCxnSpPr>
          <p:cNvPr id="89" name="直線コネクタ 88"/>
          <p:cNvCxnSpPr/>
          <p:nvPr/>
        </p:nvCxnSpPr>
        <p:spPr>
          <a:xfrm flipV="1">
            <a:off x="4691561" y="3624954"/>
            <a:ext cx="589351" cy="326587"/>
          </a:xfrm>
          <a:prstGeom prst="line">
            <a:avLst/>
          </a:prstGeom>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031337" y="4628683"/>
            <a:ext cx="761353" cy="245901"/>
          </a:xfrm>
          <a:prstGeom prst="rect">
            <a:avLst/>
          </a:prstGeom>
          <a:noFill/>
        </p:spPr>
        <p:txBody>
          <a:bodyPr wrap="square" rtlCol="0">
            <a:spAutoFit/>
          </a:bodyPr>
          <a:lstStyle/>
          <a:p>
            <a:r>
              <a:rPr lang="en-US" altLang="ja-JP" sz="998" dirty="0"/>
              <a:t>【</a:t>
            </a:r>
            <a:r>
              <a:rPr lang="ja-JP" altLang="en-US" sz="998" dirty="0"/>
              <a:t>加算</a:t>
            </a:r>
            <a:r>
              <a:rPr lang="en-US" altLang="ja-JP" sz="998" dirty="0"/>
              <a:t>Ⅳ】</a:t>
            </a:r>
            <a:endParaRPr lang="ja-JP" altLang="en-US" sz="998" dirty="0"/>
          </a:p>
        </p:txBody>
      </p:sp>
      <p:sp>
        <p:nvSpPr>
          <p:cNvPr id="79" name="テキスト ボックス 78"/>
          <p:cNvSpPr txBox="1"/>
          <p:nvPr/>
        </p:nvSpPr>
        <p:spPr>
          <a:xfrm>
            <a:off x="1762494" y="4474081"/>
            <a:ext cx="761353" cy="245901"/>
          </a:xfrm>
          <a:prstGeom prst="rect">
            <a:avLst/>
          </a:prstGeom>
          <a:noFill/>
        </p:spPr>
        <p:txBody>
          <a:bodyPr wrap="square" rtlCol="0">
            <a:spAutoFit/>
          </a:bodyPr>
          <a:lstStyle/>
          <a:p>
            <a:r>
              <a:rPr lang="en-US" altLang="ja-JP" sz="998" dirty="0"/>
              <a:t>【</a:t>
            </a:r>
            <a:r>
              <a:rPr lang="ja-JP" altLang="en-US" sz="998" dirty="0"/>
              <a:t>加算</a:t>
            </a:r>
            <a:r>
              <a:rPr lang="en-US" altLang="ja-JP" sz="998" dirty="0"/>
              <a:t>Ⅲ】</a:t>
            </a:r>
            <a:endParaRPr lang="ja-JP" altLang="en-US" sz="998" dirty="0"/>
          </a:p>
        </p:txBody>
      </p:sp>
      <p:sp>
        <p:nvSpPr>
          <p:cNvPr id="80" name="テキスト ボックス 79"/>
          <p:cNvSpPr txBox="1"/>
          <p:nvPr/>
        </p:nvSpPr>
        <p:spPr>
          <a:xfrm>
            <a:off x="2560119" y="4147494"/>
            <a:ext cx="1021806" cy="245901"/>
          </a:xfrm>
          <a:prstGeom prst="rect">
            <a:avLst/>
          </a:prstGeom>
          <a:noFill/>
        </p:spPr>
        <p:txBody>
          <a:bodyPr wrap="square" rtlCol="0">
            <a:spAutoFit/>
          </a:bodyPr>
          <a:lstStyle/>
          <a:p>
            <a:r>
              <a:rPr lang="en-US" altLang="ja-JP" sz="998" dirty="0"/>
              <a:t>【</a:t>
            </a:r>
            <a:r>
              <a:rPr lang="ja-JP" altLang="en-US" sz="998" dirty="0"/>
              <a:t>加算</a:t>
            </a:r>
            <a:r>
              <a:rPr lang="en-US" altLang="ja-JP" sz="998" dirty="0"/>
              <a:t>Ⅰ</a:t>
            </a:r>
            <a:r>
              <a:rPr lang="ja-JP" altLang="en-US" sz="998" dirty="0"/>
              <a:t>・</a:t>
            </a:r>
            <a:r>
              <a:rPr lang="en-US" altLang="ja-JP" sz="998" dirty="0"/>
              <a:t>Ⅱ】</a:t>
            </a:r>
            <a:endParaRPr lang="ja-JP" altLang="en-US" sz="998" dirty="0"/>
          </a:p>
        </p:txBody>
      </p:sp>
      <p:sp>
        <p:nvSpPr>
          <p:cNvPr id="4" name="スライド番号プレースホルダー 3"/>
          <p:cNvSpPr>
            <a:spLocks noGrp="1"/>
          </p:cNvSpPr>
          <p:nvPr>
            <p:ph type="sldNum" sz="quarter" idx="12"/>
          </p:nvPr>
        </p:nvSpPr>
        <p:spPr/>
        <p:txBody>
          <a:bodyPr/>
          <a:lstStyle/>
          <a:p>
            <a:fld id="{2ADEAB0B-3364-414D-832E-F3CDA843F507}" type="slidenum">
              <a:rPr kumimoji="1" lang="ja-JP" altLang="en-US" smtClean="0"/>
              <a:t>31</a:t>
            </a:fld>
            <a:endParaRPr kumimoji="1" lang="ja-JP" altLang="en-US"/>
          </a:p>
        </p:txBody>
      </p:sp>
    </p:spTree>
    <p:extLst>
      <p:ext uri="{BB962C8B-B14F-4D97-AF65-F5344CB8AC3E}">
        <p14:creationId xmlns:p14="http://schemas.microsoft.com/office/powerpoint/2010/main" val="355390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08" y="467898"/>
            <a:ext cx="9578520" cy="6129454"/>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3" name="AutoShape 4" descr="会社のキャラクター（元気）">
            <a:hlinkClick r:id="rId2"/>
          </p:cNvPr>
          <p:cNvSpPr>
            <a:spLocks noChangeAspect="1" noChangeArrowheads="1"/>
          </p:cNvSpPr>
          <p:nvPr/>
        </p:nvSpPr>
        <p:spPr bwMode="auto">
          <a:xfrm>
            <a:off x="4792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テキスト ボックス 48"/>
          <p:cNvSpPr txBox="1"/>
          <p:nvPr/>
        </p:nvSpPr>
        <p:spPr>
          <a:xfrm>
            <a:off x="257196" y="620688"/>
            <a:ext cx="5847932" cy="2554545"/>
          </a:xfrm>
          <a:prstGeom prst="rect">
            <a:avLst/>
          </a:prstGeom>
          <a:noFill/>
          <a:ln w="19050">
            <a:solidFill>
              <a:schemeClr val="accent1"/>
            </a:solidFill>
          </a:ln>
        </p:spPr>
        <p:txBody>
          <a:bodyPr wrap="square" rtlCol="0">
            <a:spAutoFit/>
          </a:bodyPr>
          <a:lstStyle/>
          <a:p>
            <a:pPr marL="180975" indent="-180975">
              <a:tabLst>
                <a:tab pos="180975" algn="l"/>
              </a:tabLst>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地域生活支援拠点等は、障害者</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の重度化・高齢化や「親亡き後」を見据え</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障害者の生活を地域全体で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支えるため、居住</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支援のため</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サービス提供</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体制を、</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地域の実情に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応じて整備するもの。</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tabLst>
                <a:tab pos="180975" algn="l"/>
              </a:tabLst>
            </a:pP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tabLst>
                <a:tab pos="180975" algn="l"/>
              </a:tabLst>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第５期障害福祉計画（平成</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）では、</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年度末まで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に「各市町村</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又は</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各障害保健福祉圏域</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に少なく</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とも１カ所の整備」を基本。</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r">
              <a:tabLst>
                <a:tab pos="26670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参考：平成</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時点に</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おける整備状況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圏域平成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年度末までに整備予定</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117</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圏域</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6700" indent="628650" algn="r">
              <a:tabLst>
                <a:tab pos="266700" algn="l"/>
              </a:tabLst>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（全国：</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1,718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352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圏域）</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165126" y="3224352"/>
            <a:ext cx="5976664" cy="769441"/>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相談機能の強化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pPr marL="266700" indent="-266700"/>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特定相談支援事業所等に</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コーディネーターの役割を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担う相談</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支援専門員を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配置し、連携する短期入所への緊急時の受入れの対応を評価。</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地域生活支援拠点等相談強化加算</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700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／回（月</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４回を限度）等</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0" y="-27384"/>
            <a:ext cx="9906000" cy="47240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a:r>
              <a:rPr lang="ja-JP" altLang="en-US" sz="2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地域生活支援拠点等の機能強化</a:t>
            </a:r>
            <a:endParaRPr lang="en-US" altLang="ja-JP" sz="2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7" name="正方形/長方形 86"/>
          <p:cNvSpPr/>
          <p:nvPr/>
        </p:nvSpPr>
        <p:spPr>
          <a:xfrm>
            <a:off x="93118" y="3140968"/>
            <a:ext cx="1943937" cy="27699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スライド番号プレースホルダー 2"/>
          <p:cNvSpPr>
            <a:spLocks noGrp="1"/>
          </p:cNvSpPr>
          <p:nvPr>
            <p:ph type="sldNum" sz="quarter" idx="12"/>
          </p:nvPr>
        </p:nvSpPr>
        <p:spPr>
          <a:xfrm>
            <a:off x="7622600" y="6520259"/>
            <a:ext cx="2311400" cy="365125"/>
          </a:xfrm>
        </p:spPr>
        <p:txBody>
          <a:bodyPr/>
          <a:lstStyle/>
          <a:p>
            <a:fld id="{8AF2211C-1947-412D-9ECE-D1A2B2B3C5F8}" type="slidenum">
              <a:rPr lang="ja-JP" altLang="en-US" sz="1600" smtClean="0">
                <a:solidFill>
                  <a:schemeClr val="tx1"/>
                </a:solidFill>
              </a:rPr>
              <a:pPr/>
              <a:t>32</a:t>
            </a:fld>
            <a:endParaRPr lang="ja-JP" altLang="en-US" sz="1600" dirty="0">
              <a:solidFill>
                <a:schemeClr val="tx1"/>
              </a:solidFill>
            </a:endParaRPr>
          </a:p>
        </p:txBody>
      </p:sp>
      <p:sp>
        <p:nvSpPr>
          <p:cNvPr id="52" name="正方形/長方形 51"/>
          <p:cNvSpPr/>
          <p:nvPr/>
        </p:nvSpPr>
        <p:spPr>
          <a:xfrm>
            <a:off x="165125" y="3981044"/>
            <a:ext cx="6895569" cy="600164"/>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緊急</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時の受入れ・対応の機能の強化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緊急の受入れ・対応を重点的に評価するために、緊急短期入所受入加算の算定要件を見直し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緊急</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短期入所受入</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120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単位／日　→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180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日（利用開始日から</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日間を限度）等</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165126" y="4578239"/>
            <a:ext cx="6895569" cy="769441"/>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体験の機会・場の機能の強化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日中活動系サービスの体験利用支援加算を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引上げ。</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体験利用支援加算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単位／日　→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初日から５日目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まで）</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単位／日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地域生活支援拠点等の場合　　等</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165126" y="5326234"/>
            <a:ext cx="8134532" cy="600164"/>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専門的人材の確保・養成の</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生活介護</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に重度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障害者支援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加算を創設。</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重度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障害者支援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　強度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行動障害支援者養成</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研修（実践研修）修了者</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配置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／日（体制加算）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等</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163047" y="5974306"/>
            <a:ext cx="8534369" cy="600164"/>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地域の</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体制づくりの機能の強化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困難事例</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等の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課題検討を通じ、地域課題の明確化と情報共有等を行い、共同で対応して</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いる</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地域</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体制強化共同支援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／月（月１回限度）</a:t>
            </a:r>
          </a:p>
        </p:txBody>
      </p:sp>
      <p:grpSp>
        <p:nvGrpSpPr>
          <p:cNvPr id="19" name="グループ化 18"/>
          <p:cNvGrpSpPr/>
          <p:nvPr/>
        </p:nvGrpSpPr>
        <p:grpSpPr>
          <a:xfrm>
            <a:off x="6017489" y="692696"/>
            <a:ext cx="4073955" cy="3899896"/>
            <a:chOff x="6707263" y="836281"/>
            <a:chExt cx="3234989" cy="3096775"/>
          </a:xfrm>
        </p:grpSpPr>
        <p:grpSp>
          <p:nvGrpSpPr>
            <p:cNvPr id="15" name="グループ化 14"/>
            <p:cNvGrpSpPr/>
            <p:nvPr/>
          </p:nvGrpSpPr>
          <p:grpSpPr>
            <a:xfrm>
              <a:off x="6857153" y="836281"/>
              <a:ext cx="3085099" cy="3096775"/>
              <a:chOff x="6537176" y="692696"/>
              <a:chExt cx="3085099" cy="3096775"/>
            </a:xfrm>
          </p:grpSpPr>
          <p:sp>
            <p:nvSpPr>
              <p:cNvPr id="98" name="テキスト ボックス 97"/>
              <p:cNvSpPr txBox="1"/>
              <p:nvPr/>
            </p:nvSpPr>
            <p:spPr>
              <a:xfrm>
                <a:off x="6793724" y="692696"/>
                <a:ext cx="2027325" cy="318771"/>
              </a:xfrm>
              <a:prstGeom prst="rect">
                <a:avLst/>
              </a:prstGeom>
              <a:solidFill>
                <a:srgbClr val="99CCFF"/>
              </a:solidFill>
              <a:ln>
                <a:solidFill>
                  <a:srgbClr val="99CCFF"/>
                </a:solidFill>
              </a:ln>
            </p:spPr>
            <p:style>
              <a:lnRef idx="2">
                <a:schemeClr val="accent2">
                  <a:shade val="50000"/>
                </a:schemeClr>
              </a:lnRef>
              <a:fillRef idx="1">
                <a:schemeClr val="accent2"/>
              </a:fillRef>
              <a:effectRef idx="0">
                <a:schemeClr val="accent2"/>
              </a:effectRef>
              <a:fontRef idx="minor">
                <a:schemeClr val="lt1"/>
              </a:fontRef>
            </p:style>
            <p:txBody>
              <a:bodyPr wrap="square" tIns="108000" rtlCol="0">
                <a:spAutoFit/>
              </a:bodyP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地域生活支援拠点等</a:t>
                </a:r>
                <a:endPar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6624860" y="1150129"/>
                <a:ext cx="922506"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相談</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a:off x="6537176" y="1175727"/>
                <a:ext cx="2613744" cy="2613744"/>
              </a:xfrm>
              <a:prstGeom prst="ellipse">
                <a:avLst/>
              </a:prstGeom>
              <a:solidFill>
                <a:srgbClr val="E7FF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9" name="Picture 8" descr="家のイラスト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6545" y="2495268"/>
                <a:ext cx="874307" cy="899553"/>
              </a:xfrm>
              <a:prstGeom prst="rect">
                <a:avLst/>
              </a:prstGeom>
              <a:noFill/>
              <a:extLst/>
            </p:spPr>
          </p:pic>
          <p:sp>
            <p:nvSpPr>
              <p:cNvPr id="69" name="テキスト ボックス 68"/>
              <p:cNvSpPr txBox="1"/>
              <p:nvPr/>
            </p:nvSpPr>
            <p:spPr>
              <a:xfrm>
                <a:off x="8000714" y="2350890"/>
                <a:ext cx="1621561"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緊急時受入れ</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8" name="Picture 64" descr="介護施設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2440" y="1322701"/>
                <a:ext cx="848200" cy="748763"/>
              </a:xfrm>
              <a:prstGeom prst="rect">
                <a:avLst/>
              </a:prstGeom>
              <a:noFill/>
              <a:extLst/>
            </p:spPr>
          </p:pic>
          <p:pic>
            <p:nvPicPr>
              <p:cNvPr id="60" name="Picture 62" descr="相談窓口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0210" y="1286917"/>
                <a:ext cx="682107" cy="671342"/>
              </a:xfrm>
              <a:prstGeom prst="rect">
                <a:avLst/>
              </a:prstGeom>
              <a:noFill/>
              <a:extLst/>
            </p:spPr>
          </p:pic>
          <p:pic>
            <p:nvPicPr>
              <p:cNvPr id="103" name="Picture 70" descr="家のイラスト8">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4234" y="2500167"/>
                <a:ext cx="852275" cy="987208"/>
              </a:xfrm>
              <a:prstGeom prst="rect">
                <a:avLst/>
              </a:prstGeom>
              <a:noFill/>
              <a:extLst/>
            </p:spPr>
          </p:pic>
          <p:pic>
            <p:nvPicPr>
              <p:cNvPr id="61" name="Picture 66" descr="会議のイラスト（男女）"/>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7354" y="2162683"/>
                <a:ext cx="855803" cy="941726"/>
              </a:xfrm>
              <a:prstGeom prst="rect">
                <a:avLst/>
              </a:prstGeom>
              <a:noFill/>
              <a:extLst/>
            </p:spPr>
          </p:pic>
          <p:sp>
            <p:nvSpPr>
              <p:cNvPr id="71" name="テキスト ボックス 70"/>
              <p:cNvSpPr txBox="1"/>
              <p:nvPr/>
            </p:nvSpPr>
            <p:spPr>
              <a:xfrm>
                <a:off x="6992961" y="1950636"/>
                <a:ext cx="1636722"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地域の体制づくり</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7747096" y="1150129"/>
                <a:ext cx="1454380"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体験の機会</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7" name="テキスト ボックス 66"/>
            <p:cNvSpPr txBox="1"/>
            <p:nvPr/>
          </p:nvSpPr>
          <p:spPr>
            <a:xfrm>
              <a:off x="6707263" y="2494475"/>
              <a:ext cx="1213173"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専門性</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875767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44624"/>
            <a:ext cx="9577064" cy="418057"/>
          </a:xfrm>
        </p:spPr>
        <p:txBody>
          <a:bodyPr/>
          <a:lstStyle/>
          <a:p>
            <a:r>
              <a:rPr kumimoji="1" lang="ja-JP" altLang="en-US" sz="2000" b="1" dirty="0" smtClean="0">
                <a:solidFill>
                  <a:schemeClr val="tx1"/>
                </a:solidFill>
              </a:rPr>
              <a:t>指定計画相談支援事業の指定手続き、人員及び運営に関する基準等について</a:t>
            </a:r>
            <a:endParaRPr kumimoji="1" lang="ja-JP" altLang="en-US" sz="2000" b="1"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33</a:t>
            </a:fld>
            <a:endParaRPr lang="en-US" altLang="ja-JP" dirty="0"/>
          </a:p>
        </p:txBody>
      </p:sp>
      <p:sp>
        <p:nvSpPr>
          <p:cNvPr id="4" name="正方形/長方形 3"/>
          <p:cNvSpPr/>
          <p:nvPr/>
        </p:nvSpPr>
        <p:spPr>
          <a:xfrm>
            <a:off x="200472" y="620688"/>
            <a:ext cx="9505056" cy="597666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177800" indent="-177800">
              <a:spcBef>
                <a:spcPts val="1000"/>
              </a:spcBef>
              <a:spcAft>
                <a:spcPts val="600"/>
              </a:spcAft>
              <a:defRPr/>
            </a:pPr>
            <a:r>
              <a:rPr lang="ja-JP" altLang="en-US" sz="16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dirty="0">
                <a:solidFill>
                  <a:prstClr val="black"/>
                </a:solidFill>
                <a:latin typeface="ＭＳ ゴシック" panose="020B0609070205080204" pitchFamily="49" charset="-128"/>
                <a:ea typeface="ＭＳ ゴシック" panose="020B0609070205080204" pitchFamily="49" charset="-128"/>
              </a:rPr>
              <a:t>指定特定相談支援事業者</a:t>
            </a:r>
            <a:r>
              <a:rPr lang="ja-JP" altLang="en-US" sz="1600" dirty="0" smtClean="0">
                <a:solidFill>
                  <a:prstClr val="black"/>
                </a:solidFill>
                <a:latin typeface="ＭＳ ゴシック" panose="020B0609070205080204" pitchFamily="49" charset="-128"/>
                <a:ea typeface="ＭＳ ゴシック" panose="020B0609070205080204" pitchFamily="49" charset="-128"/>
              </a:rPr>
              <a:t>の指定＞</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平成一七・一一・七法律一二三　障害者の日常生活及び社会生活を総合的に支援するための法律　第五一条の二〇の第一項　　　　　　　　　　　　　　　　　　　　　　平成一八・二・二六厚労令一九　障害者の日常生活及び社会生活を総合的に支援するための法律施行規則　第三四条の五九の第二項</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昭和二二・一二・一二法律一四六　児童福祉法　第二四条の二八の第一項</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昭和二三・三・三一厚令一一　児童福祉法施行規則　第二五条の二六の六の第一項</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marL="355600" indent="-355600">
              <a:spcBef>
                <a:spcPts val="300"/>
              </a:spcBef>
              <a:buFont typeface="ＭＳ Ｐゴシック" panose="020B0600070205080204" pitchFamily="50" charset="-128"/>
              <a:buChar char="○"/>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300"/>
              </a:spcBef>
              <a:buFont typeface="ＭＳ Ｐゴシック" panose="020B0600070205080204" pitchFamily="50"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「総合的に相談支援を行う者として厚生労働省令で定める基準に該当する者」が、事業所の所在地を管轄する市町村長に申請し、</a:t>
            </a:r>
            <a:r>
              <a:rPr lang="ja-JP" altLang="en-US" sz="1400" dirty="0" smtClean="0">
                <a:solidFill>
                  <a:prstClr val="black"/>
                </a:solidFill>
                <a:uFill>
                  <a:solidFill>
                    <a:srgbClr val="FF0000"/>
                  </a:solidFill>
                </a:uFill>
                <a:latin typeface="ＭＳ ゴシック" panose="020B0609070205080204" pitchFamily="49" charset="-128"/>
                <a:ea typeface="ＭＳ ゴシック" panose="020B0609070205080204" pitchFamily="49" charset="-128"/>
              </a:rPr>
              <a:t>当該市町村長が指定</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300"/>
              </a:spcBef>
              <a:defRPr/>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事業所の所在地以外の市町村の障害者（児）への計画相談支援、障害児相談支援も実施可。）　　</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a:p>
            <a:pPr marL="438150" indent="-285750">
              <a:spcBef>
                <a:spcPts val="600"/>
              </a:spcBef>
              <a:spcAft>
                <a:spcPts val="400"/>
              </a:spcAft>
              <a:buFont typeface="ＭＳ Ｐゴシック" panose="020B0600070205080204" pitchFamily="50" charset="-128"/>
              <a:buChar char="○"/>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600"/>
              </a:spcBef>
              <a:spcAft>
                <a:spcPts val="400"/>
              </a:spcAft>
              <a:buFont typeface="ＭＳ Ｐゴシック" panose="020B0600070205080204" pitchFamily="50"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総合的に相談支援を行う者」の基準については、以下を満たす事業者とする。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三</a:t>
            </a:r>
            <a:r>
              <a:rPr lang="ja-JP" altLang="en-US" sz="1400" b="1" u="sng" dirty="0">
                <a:solidFill>
                  <a:prstClr val="black"/>
                </a:solidFill>
                <a:latin typeface="ＭＳ ゴシック" panose="020B0609070205080204" pitchFamily="49" charset="-128"/>
                <a:ea typeface="ＭＳ ゴシック" panose="020B0609070205080204" pitchFamily="49" charset="-128"/>
              </a:rPr>
              <a:t>障害対応可</a:t>
            </a:r>
            <a:r>
              <a:rPr lang="ja-JP" altLang="en-US" sz="1400" dirty="0">
                <a:solidFill>
                  <a:prstClr val="black"/>
                </a:solidFill>
                <a:latin typeface="ＭＳ ゴシック" panose="020B0609070205080204" pitchFamily="49" charset="-128"/>
                <a:ea typeface="ＭＳ ゴシック" panose="020B0609070205080204" pitchFamily="49" charset="-128"/>
              </a:rPr>
              <a:t>（</a:t>
            </a:r>
            <a:r>
              <a:rPr lang="ja-JP" altLang="ja-JP" sz="1400" dirty="0">
                <a:solidFill>
                  <a:prstClr val="black"/>
                </a:solidFill>
                <a:latin typeface="ＭＳ ゴシック" panose="020B0609070205080204" pitchFamily="49" charset="-128"/>
                <a:ea typeface="ＭＳ ゴシック" panose="020B0609070205080204" pitchFamily="49" charset="-128"/>
              </a:rPr>
              <a:t>事業の主たる対象とする障害の種類を定めている場合でも、</a:t>
            </a:r>
            <a:r>
              <a:rPr lang="ja-JP" altLang="en-US" sz="1400" dirty="0">
                <a:solidFill>
                  <a:prstClr val="black"/>
                </a:solidFill>
                <a:latin typeface="ＭＳ ゴシック" panose="020B0609070205080204" pitchFamily="49" charset="-128"/>
                <a:ea typeface="ＭＳ ゴシック" panose="020B0609070205080204" pitchFamily="49" charset="-128"/>
              </a:rPr>
              <a:t>他の事業所との連携により対応可能な場合や、</a:t>
            </a:r>
            <a:r>
              <a:rPr lang="ja-JP" altLang="ja-JP" sz="1400" dirty="0">
                <a:solidFill>
                  <a:prstClr val="black"/>
                </a:solidFill>
                <a:latin typeface="ＭＳ ゴシック" panose="020B0609070205080204" pitchFamily="49" charset="-128"/>
                <a:ea typeface="ＭＳ ゴシック" panose="020B0609070205080204" pitchFamily="49" charset="-128"/>
              </a:rPr>
              <a:t>身近な地域に指定特定・障害児相談支援事業所がないとき</a:t>
            </a:r>
            <a:r>
              <a:rPr lang="ja-JP" altLang="en-US" sz="1400" dirty="0">
                <a:solidFill>
                  <a:prstClr val="black"/>
                </a:solidFill>
                <a:latin typeface="ＭＳ ゴシック" panose="020B0609070205080204" pitchFamily="49" charset="-128"/>
                <a:ea typeface="ＭＳ ゴシック" panose="020B0609070205080204" pitchFamily="49" charset="-128"/>
              </a:rPr>
              <a:t>を含む。）　</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協議会に定期的に参加するなど</a:t>
            </a: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医療機関や行政機関等の関係機関との連携体制を確保</a:t>
            </a:r>
            <a:r>
              <a:rPr lang="ja-JP" altLang="en-US" sz="1400" dirty="0" smtClean="0">
                <a:solidFill>
                  <a:prstClr val="black"/>
                </a:solidFill>
                <a:latin typeface="ＭＳ ゴシック" panose="020B0609070205080204" pitchFamily="49" charset="-128"/>
                <a:ea typeface="ＭＳ ゴシック" panose="020B0609070205080204" pitchFamily="49" charset="-128"/>
              </a:rPr>
              <a:t>していること</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計画的に研修や事例検討を行う体制</a:t>
            </a:r>
            <a:r>
              <a:rPr lang="ja-JP" altLang="en-US" sz="1400" dirty="0" smtClean="0">
                <a:solidFill>
                  <a:prstClr val="black"/>
                </a:solidFill>
                <a:latin typeface="ＭＳ ゴシック" panose="020B0609070205080204" pitchFamily="49" charset="-128"/>
                <a:ea typeface="ＭＳ ゴシック" panose="020B0609070205080204" pitchFamily="49" charset="-128"/>
              </a:rPr>
              <a:t>を整えていること　</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1600" u="sng" dirty="0">
                <a:solidFill>
                  <a:prstClr val="black"/>
                </a:solidFill>
                <a:latin typeface="ＭＳ ゴシック" pitchFamily="49" charset="-128"/>
                <a:ea typeface="ＭＳ ゴシック" pitchFamily="49" charset="-128"/>
              </a:rPr>
              <a:t>（その他</a:t>
            </a:r>
            <a:r>
              <a:rPr lang="ja-JP" altLang="en-US" sz="1600" u="sng" dirty="0" smtClean="0">
                <a:solidFill>
                  <a:prstClr val="black"/>
                </a:solidFill>
                <a:latin typeface="ＭＳ ゴシック" pitchFamily="49" charset="-128"/>
                <a:ea typeface="ＭＳ ゴシック" pitchFamily="49" charset="-128"/>
              </a:rPr>
              <a:t>）</a:t>
            </a:r>
            <a:r>
              <a:rPr lang="ja-JP" altLang="en-US" sz="1050" dirty="0" smtClean="0">
                <a:solidFill>
                  <a:prstClr val="black"/>
                </a:solidFill>
                <a:latin typeface="ＭＳ ゴシック" pitchFamily="49" charset="-128"/>
                <a:ea typeface="ＭＳ ゴシック" pitchFamily="49" charset="-128"/>
              </a:rPr>
              <a:t>平成二四・二・二〇　障害封建福祉主幹課長会議資料</a:t>
            </a:r>
            <a:endParaRPr lang="en-US" altLang="ja-JP" sz="1050" dirty="0">
              <a:solidFill>
                <a:prstClr val="black"/>
              </a:solidFill>
              <a:latin typeface="ＭＳ ゴシック" pitchFamily="49" charset="-128"/>
              <a:ea typeface="ＭＳ ゴシック" pitchFamily="49" charset="-128"/>
            </a:endParaRPr>
          </a:p>
          <a:p>
            <a:pPr marL="444500" indent="-266700">
              <a:buFont typeface="ＭＳ ゴシック" panose="020B0609070205080204" pitchFamily="49" charset="-128"/>
              <a:buChar char="○"/>
              <a:defRPr/>
            </a:pPr>
            <a:r>
              <a:rPr lang="ja-JP" altLang="ja-JP" sz="1400" dirty="0" smtClean="0">
                <a:solidFill>
                  <a:prstClr val="black"/>
                </a:solidFill>
                <a:latin typeface="ＭＳ ゴシック" panose="020B0609070205080204" pitchFamily="49" charset="-128"/>
                <a:ea typeface="ＭＳ ゴシック" panose="020B0609070205080204" pitchFamily="49" charset="-128"/>
              </a:rPr>
              <a:t>障害児</a:t>
            </a:r>
            <a:r>
              <a:rPr lang="ja-JP" altLang="en-US" sz="1400" dirty="0" smtClean="0">
                <a:solidFill>
                  <a:prstClr val="black"/>
                </a:solidFill>
                <a:latin typeface="ＭＳ ゴシック" panose="020B0609070205080204" pitchFamily="49" charset="-128"/>
                <a:ea typeface="ＭＳ ゴシック" panose="020B0609070205080204" pitchFamily="49" charset="-128"/>
              </a:rPr>
              <a:t>に対しての相談支援事業を実施する場合</a:t>
            </a:r>
            <a:r>
              <a:rPr lang="ja-JP" altLang="ja-JP" sz="1400" dirty="0" smtClean="0">
                <a:solidFill>
                  <a:prstClr val="black"/>
                </a:solidFill>
                <a:latin typeface="ＭＳ ゴシック" panose="020B0609070205080204" pitchFamily="49" charset="-128"/>
                <a:ea typeface="ＭＳ ゴシック" panose="020B0609070205080204" pitchFamily="49" charset="-128"/>
              </a:rPr>
              <a:t>に</a:t>
            </a:r>
            <a:r>
              <a:rPr lang="ja-JP" altLang="ja-JP" sz="1400" dirty="0">
                <a:solidFill>
                  <a:prstClr val="black"/>
                </a:solidFill>
                <a:latin typeface="ＭＳ ゴシック" panose="020B0609070205080204" pitchFamily="49" charset="-128"/>
                <a:ea typeface="ＭＳ ゴシック" panose="020B0609070205080204" pitchFamily="49" charset="-128"/>
              </a:rPr>
              <a:t>ついては、指定特定</a:t>
            </a:r>
            <a:r>
              <a:rPr lang="ja-JP" altLang="en-US" sz="1400" dirty="0">
                <a:solidFill>
                  <a:prstClr val="black"/>
                </a:solidFill>
                <a:latin typeface="ＭＳ ゴシック" panose="020B0609070205080204" pitchFamily="49" charset="-128"/>
                <a:ea typeface="ＭＳ ゴシック" panose="020B0609070205080204" pitchFamily="49" charset="-128"/>
              </a:rPr>
              <a:t>相談支援事業所</a:t>
            </a:r>
            <a:r>
              <a:rPr lang="ja-JP" altLang="ja-JP" sz="1400" dirty="0">
                <a:solidFill>
                  <a:prstClr val="black"/>
                </a:solidFill>
                <a:latin typeface="ＭＳ ゴシック" panose="020B0609070205080204" pitchFamily="49" charset="-128"/>
                <a:ea typeface="ＭＳ ゴシック" panose="020B0609070205080204" pitchFamily="49" charset="-128"/>
              </a:rPr>
              <a:t>及び障害児相談支援事業所の</a:t>
            </a:r>
            <a:r>
              <a:rPr lang="ja-JP" altLang="ja-JP" sz="1400" b="1" u="sng" dirty="0">
                <a:solidFill>
                  <a:prstClr val="black"/>
                </a:solidFill>
                <a:latin typeface="ＭＳ ゴシック" panose="020B0609070205080204" pitchFamily="49" charset="-128"/>
                <a:ea typeface="ＭＳ ゴシック" panose="020B0609070205080204" pitchFamily="49" charset="-128"/>
              </a:rPr>
              <a:t>両方の指定を受けること</a:t>
            </a:r>
            <a:r>
              <a:rPr lang="ja-JP" altLang="en-US" sz="1400" b="1" u="sng" dirty="0">
                <a:solidFill>
                  <a:prstClr val="black"/>
                </a:solidFill>
                <a:latin typeface="ＭＳ ゴシック" panose="020B0609070205080204" pitchFamily="49" charset="-128"/>
                <a:ea typeface="ＭＳ ゴシック" panose="020B0609070205080204" pitchFamily="49" charset="-128"/>
              </a:rPr>
              <a:t>が</a:t>
            </a:r>
            <a:r>
              <a:rPr lang="ja-JP" altLang="ja-JP" sz="1400" b="1" u="sng" dirty="0">
                <a:solidFill>
                  <a:prstClr val="black"/>
                </a:solidFill>
                <a:latin typeface="ＭＳ ゴシック" panose="020B0609070205080204" pitchFamily="49" charset="-128"/>
                <a:ea typeface="ＭＳ ゴシック" panose="020B0609070205080204" pitchFamily="49" charset="-128"/>
              </a:rPr>
              <a:t>基本</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b="1" dirty="0" smtClean="0">
              <a:solidFill>
                <a:prstClr val="black"/>
              </a:solidFill>
              <a:latin typeface="ＭＳ ゴシック" panose="020B0609070205080204" pitchFamily="49" charset="-128"/>
              <a:ea typeface="ＭＳ ゴシック" panose="020B0609070205080204" pitchFamily="49" charset="-128"/>
            </a:endParaRPr>
          </a:p>
          <a:p>
            <a:pPr marL="444500" indent="-266700">
              <a:buFont typeface="ＭＳ ゴシック" panose="020B0609070205080204" pitchFamily="49" charset="-128"/>
              <a:buChar char="○"/>
              <a:defRPr/>
            </a:pPr>
            <a:r>
              <a:rPr lang="ja-JP" altLang="ja-JP" sz="1400" dirty="0" smtClean="0">
                <a:solidFill>
                  <a:prstClr val="black"/>
                </a:solidFill>
                <a:latin typeface="ＭＳ ゴシック" panose="020B0609070205080204" pitchFamily="49" charset="-128"/>
                <a:ea typeface="ＭＳ ゴシック" panose="020B0609070205080204" pitchFamily="49" charset="-128"/>
              </a:rPr>
              <a:t>市町村</a:t>
            </a:r>
            <a:r>
              <a:rPr lang="ja-JP" altLang="ja-JP" sz="1400" dirty="0">
                <a:solidFill>
                  <a:prstClr val="black"/>
                </a:solidFill>
                <a:latin typeface="ＭＳ ゴシック" panose="020B0609070205080204" pitchFamily="49" charset="-128"/>
                <a:ea typeface="ＭＳ ゴシック" panose="020B0609070205080204" pitchFamily="49" charset="-128"/>
              </a:rPr>
              <a:t>直営の場合には、支給決定を行う組織とは独立した体制が確保されている場合に限り、指定</a:t>
            </a:r>
            <a:r>
              <a:rPr lang="ja-JP" altLang="en-US" sz="1400" dirty="0">
                <a:solidFill>
                  <a:prstClr val="black"/>
                </a:solidFill>
                <a:latin typeface="ＭＳ ゴシック" panose="020B0609070205080204" pitchFamily="49" charset="-128"/>
                <a:ea typeface="ＭＳ ゴシック" panose="020B0609070205080204" pitchFamily="49" charset="-128"/>
              </a:rPr>
              <a:t>。</a:t>
            </a:r>
            <a:endParaRPr lang="en-US" altLang="ja-JP" sz="1400" b="1" dirty="0">
              <a:solidFill>
                <a:prstClr val="black"/>
              </a:solidFill>
              <a:latin typeface="ＭＳ ゴシック" pitchFamily="49" charset="-128"/>
              <a:ea typeface="ＭＳ ゴシック" pitchFamily="49" charset="-128"/>
            </a:endParaRPr>
          </a:p>
          <a:p>
            <a:pPr marL="444500" indent="-266700">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39647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34</a:t>
            </a:fld>
            <a:endParaRPr lang="en-US" altLang="ja-JP" dirty="0"/>
          </a:p>
        </p:txBody>
      </p:sp>
      <p:sp>
        <p:nvSpPr>
          <p:cNvPr id="4" name="正方形/長方形 3"/>
          <p:cNvSpPr/>
          <p:nvPr/>
        </p:nvSpPr>
        <p:spPr>
          <a:xfrm>
            <a:off x="200472" y="620688"/>
            <a:ext cx="9505056" cy="5688632"/>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r>
              <a:rPr lang="ja-JP" altLang="en-US" sz="1600" dirty="0" smtClean="0">
                <a:latin typeface="ＭＳ ゴシック" panose="020B0609070205080204" pitchFamily="49" charset="-128"/>
                <a:ea typeface="ＭＳ ゴシック" panose="020B0609070205080204" pitchFamily="49" charset="-128"/>
              </a:rPr>
              <a:t>＜基本指針＞　</a:t>
            </a:r>
            <a:r>
              <a:rPr lang="ja-JP" altLang="en-US" sz="1100" dirty="0" smtClean="0">
                <a:latin typeface="ＭＳ ゴシック" panose="020B0609070205080204" pitchFamily="49" charset="-128"/>
                <a:ea typeface="ＭＳ ゴシック" panose="020B0609070205080204" pitchFamily="49" charset="-128"/>
              </a:rPr>
              <a:t>平成二四・三・一三厚生労働省令二八　指定計画相談支援の事業の人員および運営に関する基準（以下基準）第二条</a:t>
            </a:r>
            <a:endParaRPr lang="en-US" altLang="ja-JP" sz="105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指定計画相談支援の事業は、利用者又は障害児の保護者（以下利用者等）の</a:t>
            </a:r>
            <a:r>
              <a:rPr lang="ja-JP" altLang="en-US" sz="1600" b="1" u="sng" dirty="0" smtClean="0">
                <a:latin typeface="ＭＳ ゴシック" panose="020B0609070205080204" pitchFamily="49" charset="-128"/>
                <a:ea typeface="ＭＳ ゴシック" panose="020B0609070205080204" pitchFamily="49" charset="-128"/>
              </a:rPr>
              <a:t>意思及び人格を尊重</a:t>
            </a:r>
            <a:r>
              <a:rPr lang="ja-JP" altLang="en-US" sz="1600" dirty="0" smtClean="0">
                <a:latin typeface="ＭＳ ゴシック" panose="020B0609070205080204" pitchFamily="49" charset="-128"/>
                <a:ea typeface="ＭＳ ゴシック" panose="020B0609070205080204" pitchFamily="49" charset="-128"/>
              </a:rPr>
              <a:t>し、常に</a:t>
            </a:r>
            <a:r>
              <a:rPr lang="ja-JP" altLang="en-US" sz="1600" b="1" u="sng" dirty="0" smtClean="0">
                <a:latin typeface="ＭＳ ゴシック" panose="020B0609070205080204" pitchFamily="49" charset="-128"/>
                <a:ea typeface="ＭＳ ゴシック" panose="020B0609070205080204" pitchFamily="49" charset="-128"/>
              </a:rPr>
              <a:t>当該利用者等の立場に立って</a:t>
            </a:r>
            <a:r>
              <a:rPr lang="ja-JP" altLang="en-US" sz="1600" dirty="0" smtClean="0">
                <a:latin typeface="ＭＳ ゴシック" panose="020B0609070205080204" pitchFamily="49" charset="-128"/>
                <a:ea typeface="ＭＳ ゴシック" panose="020B0609070205080204" pitchFamily="49" charset="-128"/>
              </a:rPr>
              <a:t>行われるものでなければならない。</a:t>
            </a: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a:latin typeface="ＭＳ ゴシック" panose="020B0609070205080204" pitchFamily="49" charset="-128"/>
                <a:ea typeface="ＭＳ ゴシック" panose="020B0609070205080204" pitchFamily="49" charset="-128"/>
              </a:rPr>
              <a:t>指定計画</a:t>
            </a:r>
            <a:r>
              <a:rPr lang="ja-JP" altLang="en-US" sz="1600" dirty="0" smtClean="0">
                <a:latin typeface="ＭＳ ゴシック" panose="020B0609070205080204" pitchFamily="49" charset="-128"/>
                <a:ea typeface="ＭＳ ゴシック" panose="020B0609070205080204" pitchFamily="49" charset="-128"/>
              </a:rPr>
              <a:t>相談支援の事業は、利用者が</a:t>
            </a:r>
            <a:r>
              <a:rPr lang="ja-JP" altLang="en-US" sz="1600" b="1" u="sng" dirty="0" smtClean="0">
                <a:latin typeface="ＭＳ ゴシック" panose="020B0609070205080204" pitchFamily="49" charset="-128"/>
                <a:ea typeface="ＭＳ ゴシック" panose="020B0609070205080204" pitchFamily="49" charset="-128"/>
              </a:rPr>
              <a:t>自立した日常生活又は社会生活</a:t>
            </a:r>
            <a:r>
              <a:rPr lang="ja-JP" altLang="en-US" sz="1600" dirty="0" smtClean="0">
                <a:latin typeface="ＭＳ ゴシック" panose="020B0609070205080204" pitchFamily="49" charset="-128"/>
                <a:ea typeface="ＭＳ ゴシック" panose="020B0609070205080204" pitchFamily="49" charset="-128"/>
              </a:rPr>
              <a:t>を営むことができるように配慮して行われるものでなければならない。</a:t>
            </a: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a:latin typeface="ＭＳ ゴシック" panose="020B0609070205080204" pitchFamily="49" charset="-128"/>
                <a:ea typeface="ＭＳ ゴシック" panose="020B0609070205080204" pitchFamily="49" charset="-128"/>
              </a:rPr>
              <a:t>指定計画相談</a:t>
            </a:r>
            <a:r>
              <a:rPr lang="ja-JP" altLang="en-US" sz="1600" dirty="0" smtClean="0">
                <a:latin typeface="ＭＳ ゴシック" panose="020B0609070205080204" pitchFamily="49" charset="-128"/>
                <a:ea typeface="ＭＳ ゴシック" panose="020B0609070205080204" pitchFamily="49" charset="-128"/>
              </a:rPr>
              <a:t>支援の事業は、利用者の心身の状況、その置かれている環境等に応じて、</a:t>
            </a:r>
            <a:r>
              <a:rPr lang="ja-JP" altLang="en-US" sz="1600" b="1" u="sng" dirty="0" smtClean="0">
                <a:latin typeface="ＭＳ ゴシック" panose="020B0609070205080204" pitchFamily="49" charset="-128"/>
                <a:ea typeface="ＭＳ ゴシック" panose="020B0609070205080204" pitchFamily="49" charset="-128"/>
              </a:rPr>
              <a:t>利用者等の選択に基づき、</a:t>
            </a:r>
            <a:r>
              <a:rPr lang="ja-JP" altLang="en-US" sz="1600" dirty="0" smtClean="0">
                <a:latin typeface="ＭＳ ゴシック" panose="020B0609070205080204" pitchFamily="49" charset="-128"/>
                <a:ea typeface="ＭＳ ゴシック" panose="020B0609070205080204" pitchFamily="49" charset="-128"/>
              </a:rPr>
              <a:t>適切な</a:t>
            </a:r>
            <a:r>
              <a:rPr lang="ja-JP" altLang="en-US" sz="1600" b="1" u="sng" dirty="0" smtClean="0">
                <a:latin typeface="ＭＳ ゴシック" panose="020B0609070205080204" pitchFamily="49" charset="-128"/>
                <a:ea typeface="ＭＳ ゴシック" panose="020B0609070205080204" pitchFamily="49" charset="-128"/>
              </a:rPr>
              <a:t>保健、医療、福祉、就労支援、教育等のサービス（以下「福祉サービス等」という。）が、多様な事業者から、総合的かつ効率的に提供されるよう配慮</a:t>
            </a:r>
            <a:r>
              <a:rPr lang="ja-JP" altLang="en-US" sz="1600" dirty="0" smtClean="0">
                <a:latin typeface="ＭＳ ゴシック" panose="020B0609070205080204" pitchFamily="49" charset="-128"/>
                <a:ea typeface="ＭＳ ゴシック" panose="020B0609070205080204" pitchFamily="49" charset="-128"/>
              </a:rPr>
              <a:t>して行われるものでなければならない。</a:t>
            </a: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a:latin typeface="ＭＳ ゴシック" panose="020B0609070205080204" pitchFamily="49" charset="-128"/>
                <a:ea typeface="ＭＳ ゴシック" panose="020B0609070205080204" pitchFamily="49" charset="-128"/>
              </a:rPr>
              <a:t>指定計画相談支援</a:t>
            </a:r>
            <a:r>
              <a:rPr lang="ja-JP" altLang="en-US" sz="1600" dirty="0" smtClean="0">
                <a:latin typeface="ＭＳ ゴシック" panose="020B0609070205080204" pitchFamily="49" charset="-128"/>
                <a:ea typeface="ＭＳ ゴシック" panose="020B0609070205080204" pitchFamily="49" charset="-128"/>
              </a:rPr>
              <a:t>の事業は、利用者等に提供される福祉サービス等が特定の種類又は特定の障害福祉サービス事業を行う者に</a:t>
            </a:r>
            <a:r>
              <a:rPr lang="ja-JP" altLang="en-US" sz="1600" b="1" u="sng" dirty="0" smtClean="0">
                <a:latin typeface="ＭＳ ゴシック" panose="020B0609070205080204" pitchFamily="49" charset="-128"/>
                <a:ea typeface="ＭＳ ゴシック" panose="020B0609070205080204" pitchFamily="49" charset="-128"/>
              </a:rPr>
              <a:t>不当に偏ることのないよう</a:t>
            </a:r>
            <a:r>
              <a:rPr lang="ja-JP" altLang="en-US" sz="1600" dirty="0" smtClean="0">
                <a:latin typeface="ＭＳ ゴシック" panose="020B0609070205080204" pitchFamily="49" charset="-128"/>
                <a:ea typeface="ＭＳ ゴシック" panose="020B0609070205080204" pitchFamily="49" charset="-128"/>
              </a:rPr>
              <a:t>、公正中立に行われるものでなければならない。</a:t>
            </a:r>
            <a:endParaRPr lang="en-US" altLang="ja-JP" sz="1600" dirty="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smtClean="0"/>
              <a:t>指定</a:t>
            </a:r>
            <a:r>
              <a:rPr lang="ja-JP" altLang="en-US" sz="1600" dirty="0"/>
              <a:t>特定相談支援事業者は、市町村、障害福祉サービス事業を行う者、指定居宅介護支援事</a:t>
            </a:r>
            <a:r>
              <a:rPr lang="ja-JP" altLang="en-US" sz="1600" dirty="0" smtClean="0"/>
              <a:t>業者、</a:t>
            </a:r>
            <a:r>
              <a:rPr lang="ja-JP" altLang="en-US" sz="1600" dirty="0"/>
              <a:t>指定介護予防支援事</a:t>
            </a:r>
            <a:r>
              <a:rPr lang="ja-JP" altLang="en-US" sz="1600" dirty="0" smtClean="0"/>
              <a:t>業者の</a:t>
            </a:r>
            <a:r>
              <a:rPr lang="ja-JP" altLang="en-US" sz="1600" dirty="0"/>
              <a:t>他の関係者との連携を図り、地域において</a:t>
            </a:r>
            <a:r>
              <a:rPr lang="ja-JP" altLang="en-US" sz="1600" b="1" u="sng" dirty="0"/>
              <a:t>必要な社会資源の改善及び開発</a:t>
            </a:r>
            <a:r>
              <a:rPr lang="ja-JP" altLang="en-US" sz="1600" dirty="0"/>
              <a:t>に努めなければならない。</a:t>
            </a:r>
          </a:p>
          <a:p>
            <a:pPr marL="4445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a:latin typeface="ＭＳ ゴシック" panose="020B0609070205080204" pitchFamily="49" charset="-128"/>
                <a:ea typeface="ＭＳ ゴシック" panose="020B0609070205080204" pitchFamily="49" charset="-128"/>
              </a:rPr>
              <a:t>指定</a:t>
            </a:r>
            <a:r>
              <a:rPr lang="ja-JP" altLang="en-US" sz="1600" dirty="0" smtClean="0">
                <a:latin typeface="ＭＳ ゴシック" panose="020B0609070205080204" pitchFamily="49" charset="-128"/>
                <a:ea typeface="ＭＳ ゴシック" panose="020B0609070205080204" pitchFamily="49" charset="-128"/>
              </a:rPr>
              <a:t>特定相談支援事業者は、自らその提供する指定計画相談支援の評価を行い、常にその</a:t>
            </a:r>
            <a:r>
              <a:rPr lang="ja-JP" altLang="en-US" sz="1600" b="1" u="sng" dirty="0" smtClean="0">
                <a:latin typeface="ＭＳ ゴシック" panose="020B0609070205080204" pitchFamily="49" charset="-128"/>
                <a:ea typeface="ＭＳ ゴシック" panose="020B0609070205080204" pitchFamily="49" charset="-128"/>
              </a:rPr>
              <a:t>改善を図らなければならない</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endParaRPr kumimoji="1" lang="en-US" altLang="ja-JP" sz="17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608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35</a:t>
            </a:fld>
            <a:endParaRPr lang="en-US" altLang="ja-JP" dirty="0"/>
          </a:p>
        </p:txBody>
      </p:sp>
      <p:sp>
        <p:nvSpPr>
          <p:cNvPr id="4" name="正方形/長方形 3"/>
          <p:cNvSpPr/>
          <p:nvPr/>
        </p:nvSpPr>
        <p:spPr>
          <a:xfrm>
            <a:off x="200472" y="260648"/>
            <a:ext cx="9505056"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r>
              <a:rPr lang="ja-JP" altLang="en-US" sz="1600" dirty="0" smtClean="0">
                <a:latin typeface="ＭＳ ゴシック" panose="020B0609070205080204" pitchFamily="49" charset="-128"/>
                <a:ea typeface="ＭＳ ゴシック" panose="020B0609070205080204" pitchFamily="49" charset="-128"/>
              </a:rPr>
              <a:t>＜人員に関する基準＞</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spcAft>
                <a:spcPts val="300"/>
              </a:spcAft>
              <a:defRPr/>
            </a:pPr>
            <a:r>
              <a:rPr lang="ja-JP" altLang="en-US" sz="1600" u="sng" dirty="0" smtClean="0">
                <a:latin typeface="ＭＳ ゴシック" panose="020B0609070205080204" pitchFamily="49" charset="-128"/>
                <a:ea typeface="ＭＳ ゴシック" panose="020B0609070205080204" pitchFamily="49" charset="-128"/>
              </a:rPr>
              <a:t>（従業者）</a:t>
            </a:r>
            <a:r>
              <a:rPr lang="ja-JP" altLang="en-US" sz="1100" u="sng" dirty="0" smtClean="0">
                <a:latin typeface="ＭＳ ゴシック" panose="020B0609070205080204" pitchFamily="49" charset="-128"/>
                <a:ea typeface="ＭＳ ゴシック" panose="020B0609070205080204" pitchFamily="49" charset="-128"/>
              </a:rPr>
              <a:t>基準第三条</a:t>
            </a:r>
            <a:endParaRPr lang="en-US" altLang="ja-JP" sz="1100" u="sng" dirty="0" smtClean="0">
              <a:latin typeface="ＭＳ ゴシック" panose="020B0609070205080204" pitchFamily="49" charset="-128"/>
              <a:ea typeface="ＭＳ ゴシック" panose="020B0609070205080204" pitchFamily="49" charset="-128"/>
            </a:endParaRPr>
          </a:p>
          <a:p>
            <a:pPr marL="615950" indent="-285750">
              <a:spcBef>
                <a:spcPts val="300"/>
              </a:spcBef>
              <a:spcAft>
                <a:spcPts val="300"/>
              </a:spcAft>
              <a:buFont typeface="ＭＳ ゴシック" panose="020B0609070205080204" pitchFamily="49" charset="-128"/>
              <a:buChar char="○"/>
              <a:defRPr/>
            </a:pPr>
            <a:r>
              <a:rPr lang="ja-JP" altLang="en-US" sz="1400" dirty="0" smtClean="0">
                <a:latin typeface="ＭＳ ゴシック" panose="020B0609070205080204" pitchFamily="49" charset="-128"/>
                <a:ea typeface="ＭＳ ゴシック" panose="020B0609070205080204" pitchFamily="49" charset="-128"/>
              </a:rPr>
              <a:t>特定相談支援事業所ごとに</a:t>
            </a:r>
            <a:r>
              <a:rPr lang="ja-JP" altLang="en-US" sz="1400" b="1" u="sng" dirty="0" smtClean="0">
                <a:solidFill>
                  <a:schemeClr val="tx1"/>
                </a:solidFill>
                <a:latin typeface="ＭＳ ゴシック" panose="020B0609070205080204" pitchFamily="49" charset="-128"/>
                <a:ea typeface="ＭＳ ゴシック" panose="020B0609070205080204" pitchFamily="49" charset="-128"/>
              </a:rPr>
              <a:t>専らその職務に従事する相談支援専門員を</a:t>
            </a:r>
            <a:r>
              <a:rPr lang="ja-JP" altLang="en-US" sz="1400" b="1" u="sng" dirty="0">
                <a:solidFill>
                  <a:schemeClr val="tx1"/>
                </a:solidFill>
                <a:latin typeface="ＭＳ ゴシック" panose="020B0609070205080204" pitchFamily="49" charset="-128"/>
                <a:ea typeface="ＭＳ ゴシック" panose="020B0609070205080204" pitchFamily="49" charset="-128"/>
              </a:rPr>
              <a:t>配置する</a:t>
            </a:r>
            <a:r>
              <a:rPr lang="ja-JP" altLang="en-US" sz="1400" b="1" u="sng"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b="1" u="sng" dirty="0" smtClean="0">
              <a:solidFill>
                <a:schemeClr val="tx1"/>
              </a:solidFill>
              <a:latin typeface="ＭＳ ゴシック" panose="020B0609070205080204" pitchFamily="49" charset="-128"/>
              <a:ea typeface="ＭＳ ゴシック" panose="020B0609070205080204" pitchFamily="49" charset="-128"/>
            </a:endParaRPr>
          </a:p>
          <a:p>
            <a:pPr marL="444500">
              <a:spcBef>
                <a:spcPts val="300"/>
              </a:spcBef>
              <a:spcAft>
                <a:spcPts val="300"/>
              </a:spcAft>
              <a:defRPr/>
            </a:pP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指定計画相談支援の業務に支障がない場合は、当該指定特定相談支援事業所の他の職務に従事させ、又は他の事業所、施設等の職務に従事させることができる。</a:t>
            </a:r>
            <a:endParaRPr lang="en-US" altLang="ja-JP" sz="1200" dirty="0" smtClean="0">
              <a:latin typeface="ＭＳ ゴシック" panose="020B0609070205080204" pitchFamily="49" charset="-128"/>
              <a:ea typeface="ＭＳ ゴシック" panose="020B0609070205080204" pitchFamily="49" charset="-128"/>
            </a:endParaRPr>
          </a:p>
          <a:p>
            <a:pPr marL="615950" indent="-285750">
              <a:spcBef>
                <a:spcPts val="300"/>
              </a:spcBef>
              <a:spcAft>
                <a:spcPts val="300"/>
              </a:spcAft>
              <a:buFont typeface="ＭＳ ゴシック" panose="020B0609070205080204" pitchFamily="49" charset="-128"/>
              <a:buChar char="○"/>
              <a:defRPr/>
            </a:pPr>
            <a:r>
              <a:rPr lang="ja-JP" altLang="en-US" sz="1400" dirty="0" smtClean="0">
                <a:latin typeface="ＭＳ ゴシック" panose="020B0609070205080204" pitchFamily="49" charset="-128"/>
                <a:ea typeface="ＭＳ ゴシック" panose="020B0609070205080204" pitchFamily="49" charset="-128"/>
              </a:rPr>
              <a:t>相談</a:t>
            </a:r>
            <a:r>
              <a:rPr lang="ja-JP" altLang="en-US" sz="1400" dirty="0">
                <a:latin typeface="ＭＳ ゴシック" panose="020B0609070205080204" pitchFamily="49" charset="-128"/>
                <a:ea typeface="ＭＳ ゴシック" panose="020B0609070205080204" pitchFamily="49" charset="-128"/>
              </a:rPr>
              <a:t>支援専門員の員数の標準は、計画相談支援対象障害者</a:t>
            </a:r>
            <a:r>
              <a:rPr lang="ja-JP" altLang="en-US" sz="1400" dirty="0" smtClean="0">
                <a:latin typeface="ＭＳ ゴシック" panose="020B0609070205080204" pitchFamily="49" charset="-128"/>
                <a:ea typeface="ＭＳ ゴシック" panose="020B0609070205080204" pitchFamily="49" charset="-128"/>
              </a:rPr>
              <a:t>等の数（</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）が</a:t>
            </a:r>
            <a:r>
              <a:rPr lang="ja-JP" altLang="en-US" sz="1400" b="1" u="sng" dirty="0">
                <a:latin typeface="ＭＳ ゴシック" panose="020B0609070205080204" pitchFamily="49" charset="-128"/>
                <a:ea typeface="ＭＳ ゴシック" panose="020B0609070205080204" pitchFamily="49" charset="-128"/>
              </a:rPr>
              <a:t>三十五又はその端数を増すごとに一と</a:t>
            </a:r>
            <a:r>
              <a:rPr lang="ja-JP" altLang="en-US" sz="1400" b="1" u="sng" dirty="0" smtClean="0">
                <a:latin typeface="ＭＳ ゴシック" panose="020B0609070205080204" pitchFamily="49" charset="-128"/>
                <a:ea typeface="ＭＳ ゴシック" panose="020B0609070205080204" pitchFamily="49" charset="-128"/>
              </a:rPr>
              <a:t>する</a:t>
            </a:r>
            <a:r>
              <a:rPr lang="ja-JP" altLang="en-US" sz="1400" dirty="0" smtClean="0">
                <a:latin typeface="ＭＳ ゴシック" panose="020B0609070205080204" pitchFamily="49" charset="-128"/>
                <a:ea typeface="ＭＳ ゴシック" panose="020B0609070205080204" pitchFamily="49" charset="-128"/>
              </a:rPr>
              <a:t>。なお、計画</a:t>
            </a:r>
            <a:r>
              <a:rPr lang="ja-JP" altLang="en-US" sz="1400" dirty="0">
                <a:latin typeface="ＭＳ ゴシック" panose="020B0609070205080204" pitchFamily="49" charset="-128"/>
                <a:ea typeface="ＭＳ ゴシック" panose="020B0609070205080204" pitchFamily="49" charset="-128"/>
              </a:rPr>
              <a:t>相談支援対象障害者等の数は、</a:t>
            </a:r>
            <a:r>
              <a:rPr lang="ja-JP" altLang="en-US" sz="1400" b="1" u="sng" dirty="0">
                <a:latin typeface="ＭＳ ゴシック" panose="020B0609070205080204" pitchFamily="49" charset="-128"/>
                <a:ea typeface="ＭＳ ゴシック" panose="020B0609070205080204" pitchFamily="49" charset="-128"/>
              </a:rPr>
              <a:t>前六月の平均値とする</a:t>
            </a:r>
            <a:r>
              <a:rPr lang="ja-JP" altLang="en-US" sz="1400" dirty="0">
                <a:latin typeface="ＭＳ ゴシック" panose="020B0609070205080204" pitchFamily="49" charset="-128"/>
                <a:ea typeface="ＭＳ ゴシック" panose="020B0609070205080204" pitchFamily="49" charset="-128"/>
              </a:rPr>
              <a:t>。ただし、新規に指定を受ける場合は、推定数とする。</a:t>
            </a:r>
          </a:p>
          <a:p>
            <a:pPr marL="444500">
              <a:spcBef>
                <a:spcPts val="300"/>
              </a:spcBef>
              <a:spcAft>
                <a:spcPts val="300"/>
              </a:spcAft>
              <a:defRPr/>
            </a:pP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一月間</a:t>
            </a:r>
            <a:r>
              <a:rPr lang="ja-JP" altLang="en-US" sz="1200" dirty="0">
                <a:latin typeface="ＭＳ ゴシック" panose="020B0609070205080204" pitchFamily="49" charset="-128"/>
                <a:ea typeface="ＭＳ ゴシック" panose="020B0609070205080204" pitchFamily="49" charset="-128"/>
              </a:rPr>
              <a:t>における計画相談支援及び障害児相談支援の実施対象者数であり、契約利用者の全数ではない</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a:spcBef>
                <a:spcPts val="300"/>
              </a:spcBef>
              <a:spcAft>
                <a:spcPts val="300"/>
              </a:spcAft>
              <a:defRPr/>
            </a:pP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spcAft>
                <a:spcPts val="300"/>
              </a:spcAft>
              <a:defRPr/>
            </a:pPr>
            <a:r>
              <a:rPr lang="ja-JP" altLang="en-US" sz="1600" u="sng" dirty="0" smtClean="0">
                <a:latin typeface="ＭＳ ゴシック" panose="020B0609070205080204" pitchFamily="49" charset="-128"/>
                <a:ea typeface="ＭＳ ゴシック" panose="020B0609070205080204" pitchFamily="49" charset="-128"/>
              </a:rPr>
              <a:t>（管理者）</a:t>
            </a:r>
            <a:r>
              <a:rPr lang="ja-JP" altLang="en-US" sz="1100" u="sng" dirty="0" smtClean="0">
                <a:latin typeface="ＭＳ ゴシック" panose="020B0609070205080204" pitchFamily="49" charset="-128"/>
                <a:ea typeface="ＭＳ ゴシック" panose="020B0609070205080204" pitchFamily="49" charset="-128"/>
              </a:rPr>
              <a:t>基準第四条</a:t>
            </a:r>
            <a:r>
              <a:rPr lang="ja-JP" altLang="en-US" sz="1600" u="sng" dirty="0">
                <a:latin typeface="ＭＳ ゴシック" panose="020B0609070205080204" pitchFamily="49" charset="-128"/>
                <a:ea typeface="ＭＳ ゴシック" panose="020B0609070205080204" pitchFamily="49" charset="-128"/>
              </a:rPr>
              <a:t>　</a:t>
            </a:r>
            <a:endParaRPr lang="en-US" altLang="ja-JP" sz="1600" u="sng" dirty="0" smtClean="0">
              <a:latin typeface="ＭＳ ゴシック" panose="020B0609070205080204" pitchFamily="49" charset="-128"/>
              <a:ea typeface="ＭＳ ゴシック" panose="020B0609070205080204" pitchFamily="49" charset="-128"/>
            </a:endParaRPr>
          </a:p>
          <a:p>
            <a:pPr marL="615950" indent="-285750">
              <a:spcBef>
                <a:spcPts val="300"/>
              </a:spcBef>
              <a:spcAft>
                <a:spcPts val="30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指定特定相談支援事業所毎に専らその職務に従事する管理者を置かなければならない。</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44500">
              <a:spcBef>
                <a:spcPts val="300"/>
              </a:spcBef>
              <a:spcAft>
                <a:spcPts val="300"/>
              </a:spcAft>
              <a:defRPr/>
            </a:pPr>
            <a:r>
              <a:rPr lang="en-US" altLang="ja-JP" sz="1200" dirty="0">
                <a:solidFill>
                  <a:prstClr val="black"/>
                </a:solidFill>
                <a:latin typeface="ＭＳ ゴシック" panose="020B0609070205080204" pitchFamily="49" charset="-128"/>
                <a:ea typeface="ＭＳ ゴシック" panose="020B0609070205080204" pitchFamily="49" charset="-128"/>
              </a:rPr>
              <a:t>※</a:t>
            </a:r>
            <a:r>
              <a:rPr lang="ja-JP" altLang="en-US" sz="1200" dirty="0" smtClean="0">
                <a:solidFill>
                  <a:prstClr val="black"/>
                </a:solidFill>
                <a:latin typeface="ＭＳ ゴシック" panose="020B0609070205080204" pitchFamily="49" charset="-128"/>
                <a:ea typeface="ＭＳ ゴシック" panose="020B0609070205080204" pitchFamily="49" charset="-128"/>
              </a:rPr>
              <a:t>ただし、指定特定相談支援事業所の管理上支障がない場合は、当該指定特定相談支援事業所の他の職務に従事させ、又は他の事業所、施設等の職務に従事させることができるものとする。</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812800" indent="-723900">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＜運営に関する基準</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a:latin typeface="ＭＳ ゴシック" panose="020B0609070205080204" pitchFamily="49" charset="-128"/>
                <a:ea typeface="ＭＳ ゴシック" panose="020B0609070205080204" pitchFamily="49" charset="-128"/>
              </a:rPr>
              <a:t>（内容及び手続きの説明及び同意</a:t>
            </a:r>
            <a:r>
              <a:rPr lang="ja-JP" altLang="en-US" sz="1600" u="sng" dirty="0" smtClean="0">
                <a:latin typeface="ＭＳ ゴシック" panose="020B0609070205080204" pitchFamily="49" charset="-128"/>
                <a:ea typeface="ＭＳ ゴシック" panose="020B0609070205080204" pitchFamily="49" charset="-128"/>
              </a:rPr>
              <a:t>）</a:t>
            </a:r>
            <a:r>
              <a:rPr lang="ja-JP" altLang="en-US" sz="1100" u="sng" dirty="0" smtClean="0">
                <a:latin typeface="ＭＳ ゴシック" panose="020B0609070205080204" pitchFamily="49" charset="-128"/>
                <a:ea typeface="ＭＳ ゴシック" panose="020B0609070205080204" pitchFamily="49" charset="-128"/>
              </a:rPr>
              <a:t>基準第五条</a:t>
            </a:r>
            <a:endParaRPr lang="en-US" altLang="ja-JP" sz="1400" u="sng" dirty="0">
              <a:latin typeface="ＭＳ ゴシック" panose="020B0609070205080204" pitchFamily="49" charset="-128"/>
              <a:ea typeface="ＭＳ ゴシック" panose="020B0609070205080204" pitchFamily="49" charset="-128"/>
            </a:endParaRPr>
          </a:p>
          <a:p>
            <a:pPr marL="622300" indent="-26670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利用</a:t>
            </a:r>
            <a:r>
              <a:rPr lang="ja-JP" altLang="en-US" sz="1400" dirty="0">
                <a:latin typeface="ＭＳ ゴシック" panose="020B0609070205080204" pitchFamily="49" charset="-128"/>
                <a:ea typeface="ＭＳ ゴシック" panose="020B0609070205080204" pitchFamily="49" charset="-128"/>
              </a:rPr>
              <a:t>申込者に対し、</a:t>
            </a:r>
            <a:r>
              <a:rPr lang="ja-JP" altLang="en-US" sz="1400" b="1" u="sng" dirty="0">
                <a:latin typeface="ＭＳ ゴシック" panose="020B0609070205080204" pitchFamily="49" charset="-128"/>
                <a:ea typeface="ＭＳ ゴシック" panose="020B0609070205080204" pitchFamily="49" charset="-128"/>
              </a:rPr>
              <a:t>障害の特性に応じた適切な配慮</a:t>
            </a:r>
            <a:r>
              <a:rPr lang="ja-JP" altLang="en-US" sz="1400" dirty="0">
                <a:latin typeface="ＭＳ ゴシック" panose="020B0609070205080204" pitchFamily="49" charset="-128"/>
                <a:ea typeface="ＭＳ ゴシック" panose="020B0609070205080204" pitchFamily="49" charset="-128"/>
              </a:rPr>
              <a:t>をしつつ、運営規程の概要、重要事項等について説明し、指定計画相談支援の提供の開始について同意を</a:t>
            </a:r>
            <a:r>
              <a:rPr lang="ja-JP" altLang="en-US" sz="1400" dirty="0" smtClean="0">
                <a:latin typeface="ＭＳ ゴシック" panose="020B0609070205080204" pitchFamily="49" charset="-128"/>
                <a:ea typeface="ＭＳ ゴシック" panose="020B0609070205080204" pitchFamily="49" charset="-128"/>
              </a:rPr>
              <a:t>得なければならない。</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a:t>
            </a:r>
            <a:r>
              <a:rPr lang="ja-JP" altLang="en-US" sz="1600" u="sng" dirty="0">
                <a:latin typeface="ＭＳ ゴシック" panose="020B0609070205080204" pitchFamily="49" charset="-128"/>
                <a:ea typeface="ＭＳ ゴシック" panose="020B0609070205080204" pitchFamily="49" charset="-128"/>
              </a:rPr>
              <a:t>契約内容の</a:t>
            </a:r>
            <a:r>
              <a:rPr lang="ja-JP" altLang="en-US" sz="1600" u="sng" dirty="0" smtClean="0">
                <a:latin typeface="ＭＳ ゴシック" panose="020B0609070205080204" pitchFamily="49" charset="-128"/>
                <a:ea typeface="ＭＳ ゴシック" panose="020B0609070205080204" pitchFamily="49" charset="-128"/>
              </a:rPr>
              <a:t>報告等）</a:t>
            </a:r>
            <a:r>
              <a:rPr lang="ja-JP" altLang="en-US" sz="1100" u="sng" dirty="0" smtClean="0">
                <a:latin typeface="ＭＳ ゴシック" panose="020B0609070205080204" pitchFamily="49" charset="-128"/>
                <a:ea typeface="ＭＳ ゴシック" panose="020B0609070205080204" pitchFamily="49" charset="-128"/>
              </a:rPr>
              <a:t>基準第六条</a:t>
            </a:r>
            <a:endParaRPr lang="en-US" altLang="ja-JP" sz="1400" u="sng" dirty="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指定</a:t>
            </a:r>
            <a:r>
              <a:rPr lang="ja-JP" altLang="en-US" sz="1400" dirty="0">
                <a:latin typeface="ＭＳ ゴシック" panose="020B0609070205080204" pitchFamily="49" charset="-128"/>
                <a:ea typeface="ＭＳ ゴシック" panose="020B0609070205080204" pitchFamily="49" charset="-128"/>
              </a:rPr>
              <a:t>計画相談支援の利用に係る契約をした時は市町村に遅滞なく</a:t>
            </a:r>
            <a:r>
              <a:rPr lang="ja-JP" altLang="en-US" sz="1400" dirty="0" smtClean="0">
                <a:latin typeface="ＭＳ ゴシック" panose="020B0609070205080204" pitchFamily="49" charset="-128"/>
                <a:ea typeface="ＭＳ ゴシック" panose="020B0609070205080204" pitchFamily="49" charset="-128"/>
              </a:rPr>
              <a:t>報告</a:t>
            </a:r>
            <a:r>
              <a:rPr lang="ja-JP" altLang="en-US" sz="1400" dirty="0">
                <a:latin typeface="ＭＳ ゴシック" panose="020B0609070205080204" pitchFamily="49" charset="-128"/>
                <a:ea typeface="ＭＳ ゴシック" panose="020B0609070205080204" pitchFamily="49" charset="-128"/>
              </a:rPr>
              <a:t>しなければならない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サービス</a:t>
            </a:r>
            <a:r>
              <a:rPr lang="ja-JP" altLang="en-US" sz="1400" dirty="0">
                <a:latin typeface="ＭＳ ゴシック" panose="020B0609070205080204" pitchFamily="49" charset="-128"/>
                <a:ea typeface="ＭＳ ゴシック" panose="020B0609070205080204" pitchFamily="49" charset="-128"/>
              </a:rPr>
              <a:t>等利用計画を作成したときは、その写しを市町村に遅滞なく</a:t>
            </a:r>
            <a:r>
              <a:rPr lang="ja-JP" altLang="en-US" sz="1400" dirty="0" smtClean="0">
                <a:latin typeface="ＭＳ ゴシック" panose="020B0609070205080204" pitchFamily="49" charset="-128"/>
                <a:ea typeface="ＭＳ ゴシック" panose="020B0609070205080204" pitchFamily="49" charset="-128"/>
              </a:rPr>
              <a:t>提出しなければならない。</a:t>
            </a:r>
            <a:endParaRPr lang="en-US" altLang="ja-JP" sz="1400" dirty="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31661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36</a:t>
            </a:fld>
            <a:endParaRPr lang="en-US" altLang="ja-JP" dirty="0"/>
          </a:p>
        </p:txBody>
      </p:sp>
      <p:sp>
        <p:nvSpPr>
          <p:cNvPr id="4" name="正方形/長方形 3"/>
          <p:cNvSpPr/>
          <p:nvPr/>
        </p:nvSpPr>
        <p:spPr>
          <a:xfrm>
            <a:off x="272480" y="260648"/>
            <a:ext cx="9361040"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r>
              <a:rPr lang="ja-JP" altLang="en-US" sz="1600" dirty="0">
                <a:latin typeface="ＭＳ ゴシック" panose="020B0609070205080204" pitchFamily="49" charset="-128"/>
                <a:ea typeface="ＭＳ ゴシック" panose="020B0609070205080204" pitchFamily="49" charset="-128"/>
              </a:rPr>
              <a:t>＜運営に関する基準＞</a:t>
            </a:r>
            <a:endParaRPr lang="en-US" altLang="ja-JP" sz="1600" dirty="0">
              <a:latin typeface="ＭＳ ゴシック" panose="020B0609070205080204" pitchFamily="49" charset="-128"/>
              <a:ea typeface="ＭＳ ゴシック" panose="020B0609070205080204" pitchFamily="49" charset="-128"/>
            </a:endParaRPr>
          </a:p>
          <a:p>
            <a:endParaRPr lang="en-US" altLang="ja-JP" sz="1600" u="sng"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（提供拒否の禁止）</a:t>
            </a:r>
            <a:r>
              <a:rPr lang="ja-JP" altLang="en-US" sz="1100" u="sng" dirty="0" smtClean="0">
                <a:latin typeface="ＭＳ ゴシック" panose="020B0609070205080204" pitchFamily="49" charset="-128"/>
                <a:ea typeface="ＭＳ ゴシック" panose="020B0609070205080204" pitchFamily="49" charset="-128"/>
              </a:rPr>
              <a:t>基準第七条</a:t>
            </a:r>
            <a:endParaRPr lang="en-US" altLang="ja-JP" sz="1600" u="sng" dirty="0" smtClean="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指定特定相談支援事業者は、</a:t>
            </a:r>
            <a:r>
              <a:rPr lang="ja-JP" altLang="en-US" sz="1400" b="1" u="sng" dirty="0" smtClean="0">
                <a:latin typeface="ＭＳ ゴシック" panose="020B0609070205080204" pitchFamily="49" charset="-128"/>
                <a:ea typeface="ＭＳ ゴシック" panose="020B0609070205080204" pitchFamily="49" charset="-128"/>
              </a:rPr>
              <a:t>正当な理由なく、指定計画相談支援の提供を拒んではならない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（サービス提供困難時の対応）</a:t>
            </a:r>
            <a:r>
              <a:rPr lang="ja-JP" altLang="en-US" sz="1100" u="sng" dirty="0" smtClean="0">
                <a:latin typeface="ＭＳ ゴシック" panose="020B0609070205080204" pitchFamily="49" charset="-128"/>
                <a:ea typeface="ＭＳ ゴシック" panose="020B0609070205080204" pitchFamily="49" charset="-128"/>
              </a:rPr>
              <a:t>基準第八条</a:t>
            </a:r>
            <a:endParaRPr lang="en-US" altLang="ja-JP" sz="1600" u="sng" dirty="0" smtClean="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利用申込者に対し指定計画相談支援を提供することが困難であると認めた場合は、</a:t>
            </a:r>
            <a:r>
              <a:rPr lang="ja-JP" altLang="en-US" sz="1400" b="1" u="sng" dirty="0" smtClean="0">
                <a:latin typeface="ＭＳ ゴシック" panose="020B0609070205080204" pitchFamily="49" charset="-128"/>
                <a:ea typeface="ＭＳ ゴシック" panose="020B0609070205080204" pitchFamily="49" charset="-128"/>
              </a:rPr>
              <a:t>適当な他の指定特定相談支援事業者の紹介等を行わなければ</a:t>
            </a:r>
            <a:r>
              <a:rPr lang="ja-JP" altLang="en-US" sz="1400" b="1" u="sng" dirty="0">
                <a:latin typeface="ＭＳ ゴシック" panose="020B0609070205080204" pitchFamily="49" charset="-128"/>
                <a:ea typeface="ＭＳ ゴシック" panose="020B0609070205080204" pitchFamily="49" charset="-128"/>
              </a:rPr>
              <a:t>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基準第九条～一四条略</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（受給資格の確認）（支給決定又は地域相談支援給付決定の申請に係る援助）</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（身分を証する書類の携行）（計画相談支援給付費額等の受領）（利用者負担額にかかる管理）</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（計画相談支援給付費の額に係る通知等）</a:t>
            </a:r>
            <a:endParaRPr lang="en-US" altLang="ja-JP" sz="1600" dirty="0" smtClean="0">
              <a:latin typeface="ＭＳ ゴシック" panose="020B0609070205080204" pitchFamily="49" charset="-128"/>
              <a:ea typeface="ＭＳ ゴシック" panose="020B0609070205080204" pitchFamily="49" charset="-128"/>
            </a:endParaRPr>
          </a:p>
          <a:p>
            <a:endParaRPr kumimoji="1"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（指定計画相談支援の具体的方針）</a:t>
            </a:r>
            <a:r>
              <a:rPr lang="ja-JP" altLang="en-US" sz="1100" u="sng" dirty="0" smtClean="0">
                <a:latin typeface="ＭＳ ゴシック" panose="020B0609070205080204" pitchFamily="49" charset="-128"/>
                <a:ea typeface="ＭＳ ゴシック" panose="020B0609070205080204" pitchFamily="49" charset="-128"/>
              </a:rPr>
              <a:t>基準第一五条</a:t>
            </a:r>
            <a:endParaRPr lang="en-US" altLang="ja-JP" sz="1600" u="sng" dirty="0" smtClean="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kumimoji="1" lang="ja-JP" altLang="en-US" sz="1400" dirty="0" smtClean="0">
                <a:latin typeface="ＭＳ ゴシック" panose="020B0609070205080204" pitchFamily="49" charset="-128"/>
                <a:ea typeface="ＭＳ ゴシック" panose="020B0609070205080204" pitchFamily="49" charset="-128"/>
              </a:rPr>
              <a:t>指定計画相談支援の方針は第二条</a:t>
            </a:r>
            <a:r>
              <a:rPr lang="ja-JP" altLang="en-US" sz="1400" dirty="0" smtClean="0">
                <a:latin typeface="ＭＳ ゴシック" panose="020B0609070205080204" pitchFamily="49" charset="-128"/>
                <a:ea typeface="ＭＳ ゴシック" panose="020B0609070205080204" pitchFamily="49" charset="-128"/>
              </a:rPr>
              <a:t>に規定する</a:t>
            </a:r>
            <a:r>
              <a:rPr kumimoji="1" lang="ja-JP" altLang="en-US" sz="1400" dirty="0" smtClean="0">
                <a:latin typeface="ＭＳ ゴシック" panose="020B0609070205080204" pitchFamily="49" charset="-128"/>
                <a:ea typeface="ＭＳ ゴシック" panose="020B0609070205080204" pitchFamily="49" charset="-128"/>
              </a:rPr>
              <a:t>方針に基づき、以下の通り。</a:t>
            </a:r>
            <a:endParaRPr kumimoji="1" lang="en-US" altLang="ja-JP" sz="1400" dirty="0" smtClean="0">
              <a:latin typeface="ＭＳ ゴシック" panose="020B0609070205080204" pitchFamily="49" charset="-128"/>
              <a:ea typeface="ＭＳ ゴシック" panose="020B0609070205080204" pitchFamily="49" charset="-128"/>
            </a:endParaRPr>
          </a:p>
          <a:p>
            <a:pPr marL="806450" indent="-285750">
              <a:buFont typeface="Arial" panose="020B0604020202020204" pitchFamily="34" charset="0"/>
              <a:buChar char="•"/>
            </a:pPr>
            <a:r>
              <a:rPr lang="ja-JP" altLang="en-US" sz="1400" dirty="0">
                <a:latin typeface="ＭＳ ゴシック" panose="020B0609070205080204" pitchFamily="49" charset="-128"/>
                <a:ea typeface="ＭＳ ゴシック" panose="020B0609070205080204" pitchFamily="49" charset="-128"/>
              </a:rPr>
              <a:t>指定計画相談支援</a:t>
            </a:r>
            <a:r>
              <a:rPr lang="ja-JP" altLang="en-US" sz="1400" dirty="0" smtClean="0">
                <a:latin typeface="ＭＳ ゴシック" panose="020B0609070205080204" pitchFamily="49" charset="-128"/>
                <a:ea typeface="ＭＳ ゴシック" panose="020B0609070205080204" pitchFamily="49" charset="-128"/>
              </a:rPr>
              <a:t>事業所の管理者は、相談支援専門員に基本相談支援に関する業務及びサービス等利用計画の作成に関する業務を担当させる。</a:t>
            </a:r>
            <a:endParaRPr lang="en-US" altLang="ja-JP" sz="1400" dirty="0" smtClean="0">
              <a:latin typeface="ＭＳ ゴシック" panose="020B0609070205080204" pitchFamily="49" charset="-128"/>
              <a:ea typeface="ＭＳ ゴシック" panose="020B0609070205080204" pitchFamily="49" charset="-128"/>
            </a:endParaRPr>
          </a:p>
          <a:p>
            <a:pPr marL="806450" indent="-285750">
              <a:buFont typeface="Arial" panose="020B0604020202020204" pitchFamily="34" charset="0"/>
              <a:buChar char="•"/>
            </a:pPr>
            <a:r>
              <a:rPr lang="ja-JP" altLang="en-US" sz="1400" dirty="0">
                <a:latin typeface="ＭＳ ゴシック" panose="020B0609070205080204" pitchFamily="49" charset="-128"/>
                <a:ea typeface="ＭＳ ゴシック" panose="020B0609070205080204" pitchFamily="49" charset="-128"/>
              </a:rPr>
              <a:t>指定計画相談</a:t>
            </a:r>
            <a:r>
              <a:rPr lang="ja-JP" altLang="en-US" sz="1400" dirty="0" smtClean="0">
                <a:latin typeface="ＭＳ ゴシック" panose="020B0609070205080204" pitchFamily="49" charset="-128"/>
                <a:ea typeface="ＭＳ ゴシック" panose="020B0609070205080204" pitchFamily="49" charset="-128"/>
              </a:rPr>
              <a:t>支援の提供に当たっては、</a:t>
            </a:r>
            <a:r>
              <a:rPr lang="ja-JP" altLang="en-US" sz="1400" b="1" u="sng" dirty="0" smtClean="0">
                <a:latin typeface="ＭＳ ゴシック" panose="020B0609070205080204" pitchFamily="49" charset="-128"/>
                <a:ea typeface="ＭＳ ゴシック" panose="020B0609070205080204" pitchFamily="49" charset="-128"/>
              </a:rPr>
              <a:t>利用者等の立場に立って懇切丁寧</a:t>
            </a:r>
            <a:r>
              <a:rPr lang="ja-JP" altLang="en-US" sz="1400" dirty="0" smtClean="0">
                <a:latin typeface="ＭＳ ゴシック" panose="020B0609070205080204" pitchFamily="49" charset="-128"/>
                <a:ea typeface="ＭＳ ゴシック" panose="020B0609070205080204" pitchFamily="49" charset="-128"/>
              </a:rPr>
              <a:t>に行うことを旨とし、利用者又はその家族に対し、サービスの提供方法等について</a:t>
            </a:r>
            <a:r>
              <a:rPr lang="ja-JP" altLang="en-US" sz="1400" b="1" u="sng" dirty="0" smtClean="0">
                <a:latin typeface="ＭＳ ゴシック" panose="020B0609070205080204" pitchFamily="49" charset="-128"/>
                <a:ea typeface="ＭＳ ゴシック" panose="020B0609070205080204" pitchFamily="49" charset="-128"/>
              </a:rPr>
              <a:t>理解しやすい様に説明</a:t>
            </a:r>
            <a:r>
              <a:rPr lang="ja-JP" altLang="en-US" sz="1400" dirty="0" smtClean="0">
                <a:latin typeface="ＭＳ ゴシック" panose="020B0609070205080204" pitchFamily="49" charset="-128"/>
                <a:ea typeface="ＭＳ ゴシック" panose="020B0609070205080204" pitchFamily="49" charset="-128"/>
              </a:rPr>
              <a:t>を行うとともに、必要に応じ、</a:t>
            </a:r>
            <a:r>
              <a:rPr lang="ja-JP" altLang="en-US" sz="1400" b="1" u="sng" dirty="0" smtClean="0">
                <a:latin typeface="ＭＳ ゴシック" panose="020B0609070205080204" pitchFamily="49" charset="-128"/>
                <a:ea typeface="ＭＳ ゴシック" panose="020B0609070205080204" pitchFamily="49" charset="-128"/>
              </a:rPr>
              <a:t>同じ障害を有する者による支援等適切な手法</a:t>
            </a:r>
            <a:r>
              <a:rPr lang="ja-JP" altLang="en-US" sz="1400" dirty="0" smtClean="0">
                <a:latin typeface="ＭＳ ゴシック" panose="020B0609070205080204" pitchFamily="49" charset="-128"/>
                <a:ea typeface="ＭＳ ゴシック" panose="020B0609070205080204" pitchFamily="49" charset="-128"/>
              </a:rPr>
              <a:t>を通じて行うものとする。</a:t>
            </a:r>
            <a:endParaRPr kumimoji="1" lang="en-US" altLang="ja-JP" sz="1400"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22485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37</a:t>
            </a:fld>
            <a:endParaRPr lang="en-US" altLang="ja-JP" dirty="0"/>
          </a:p>
        </p:txBody>
      </p:sp>
      <p:sp>
        <p:nvSpPr>
          <p:cNvPr id="4" name="正方形/長方形 3"/>
          <p:cNvSpPr/>
          <p:nvPr/>
        </p:nvSpPr>
        <p:spPr>
          <a:xfrm>
            <a:off x="272480" y="260648"/>
            <a:ext cx="9361040"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5270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指定サービス利用支援の方針は次の通り</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a:latin typeface="ＭＳ ゴシック" panose="020B0609070205080204" pitchFamily="49" charset="-128"/>
                <a:ea typeface="ＭＳ ゴシック" panose="020B0609070205080204" pitchFamily="49" charset="-128"/>
              </a:rPr>
              <a:t>サービス等利用</a:t>
            </a:r>
            <a:r>
              <a:rPr lang="ja-JP" altLang="en-US" sz="1300" dirty="0" smtClean="0">
                <a:latin typeface="ＭＳ ゴシック" panose="020B0609070205080204" pitchFamily="49" charset="-128"/>
                <a:ea typeface="ＭＳ ゴシック" panose="020B0609070205080204" pitchFamily="49" charset="-128"/>
              </a:rPr>
              <a:t>計画は</a:t>
            </a:r>
            <a:r>
              <a:rPr lang="ja-JP" altLang="en-US" sz="1300" b="1" u="sng" dirty="0" smtClean="0">
                <a:latin typeface="ＭＳ ゴシック" panose="020B0609070205080204" pitchFamily="49" charset="-128"/>
                <a:ea typeface="ＭＳ ゴシック" panose="020B0609070205080204" pitchFamily="49" charset="-128"/>
              </a:rPr>
              <a:t>利用者の希望等を踏まえて作成する</a:t>
            </a:r>
            <a:r>
              <a:rPr lang="ja-JP" altLang="en-US" sz="1300" dirty="0" smtClean="0">
                <a:latin typeface="ＭＳ ゴシック" panose="020B0609070205080204" pitchFamily="49" charset="-128"/>
                <a:ea typeface="ＭＳ ゴシック" panose="020B0609070205080204" pitchFamily="49" charset="-128"/>
              </a:rPr>
              <a:t>ように努めなければならない。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サービス等利用計画の作成にあたっては、利用者の自立した日常生活の支援を効果的に行うため、利用者の心身又は家族の状況等に応じ、</a:t>
            </a:r>
            <a:r>
              <a:rPr lang="ja-JP" altLang="en-US" sz="1300" b="1" u="sng" dirty="0" smtClean="0">
                <a:latin typeface="ＭＳ ゴシック" panose="020B0609070205080204" pitchFamily="49" charset="-128"/>
                <a:ea typeface="ＭＳ ゴシック" panose="020B0609070205080204" pitchFamily="49" charset="-128"/>
              </a:rPr>
              <a:t>継続的かつ計画的に適切な福祉サービス等の利用</a:t>
            </a:r>
            <a:r>
              <a:rPr lang="ja-JP" altLang="en-US" sz="1300" dirty="0" smtClean="0">
                <a:latin typeface="ＭＳ ゴシック" panose="020B0609070205080204" pitchFamily="49" charset="-128"/>
                <a:ea typeface="ＭＳ ゴシック" panose="020B0609070205080204" pitchFamily="49" charset="-128"/>
              </a:rPr>
              <a:t>が行われなければならない。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サービス等計画には、利用者の日常生活全般を支援する観点から、指定障害福祉サービス等指定地域相談支援（以下「障害福祉サービス等」という。）に加えて、</a:t>
            </a:r>
            <a:r>
              <a:rPr lang="ja-JP" altLang="en-US" sz="1300" b="1" u="sng" dirty="0" smtClean="0">
                <a:latin typeface="ＭＳ ゴシック" panose="020B0609070205080204" pitchFamily="49" charset="-128"/>
                <a:ea typeface="ＭＳ ゴシック" panose="020B0609070205080204" pitchFamily="49" charset="-128"/>
              </a:rPr>
              <a:t>その他の福祉サービスや地域住民によるボランティア活動等</a:t>
            </a:r>
            <a:r>
              <a:rPr lang="ja-JP" altLang="en-US" sz="1300" dirty="0" smtClean="0">
                <a:latin typeface="ＭＳ ゴシック" panose="020B0609070205080204" pitchFamily="49" charset="-128"/>
                <a:ea typeface="ＭＳ ゴシック" panose="020B0609070205080204" pitchFamily="49" charset="-128"/>
              </a:rPr>
              <a:t>も位置付けるように努めなければならない。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サービス等利用計画の作成開始に当たっては、</a:t>
            </a:r>
            <a:r>
              <a:rPr lang="ja-JP" altLang="en-US" sz="1300" b="1" u="sng" dirty="0" smtClean="0">
                <a:latin typeface="ＭＳ ゴシック" panose="020B0609070205080204" pitchFamily="49" charset="-128"/>
                <a:ea typeface="ＭＳ ゴシック" panose="020B0609070205080204" pitchFamily="49" charset="-128"/>
              </a:rPr>
              <a:t>利用者等によるサービスの選択に資するよう</a:t>
            </a:r>
            <a:r>
              <a:rPr lang="ja-JP" altLang="en-US" sz="1300" dirty="0" smtClean="0">
                <a:latin typeface="ＭＳ ゴシック" panose="020B0609070205080204" pitchFamily="49" charset="-128"/>
                <a:ea typeface="ＭＳ ゴシック" panose="020B0609070205080204" pitchFamily="49" charset="-128"/>
              </a:rPr>
              <a:t>、地域の障害福祉サービス等の事業者やそのサービス内容、利用料についての</a:t>
            </a:r>
            <a:r>
              <a:rPr lang="ja-JP" altLang="en-US" sz="1300" b="1" u="sng" dirty="0" smtClean="0">
                <a:latin typeface="ＭＳ ゴシック" panose="020B0609070205080204" pitchFamily="49" charset="-128"/>
                <a:ea typeface="ＭＳ ゴシック" panose="020B0609070205080204" pitchFamily="49" charset="-128"/>
              </a:rPr>
              <a:t>情報を適切に利用者等に提供</a:t>
            </a:r>
            <a:r>
              <a:rPr lang="ja-JP" altLang="en-US" sz="1300" dirty="0" smtClean="0">
                <a:latin typeface="ＭＳ ゴシック" panose="020B0609070205080204" pitchFamily="49" charset="-128"/>
                <a:ea typeface="ＭＳ ゴシック" panose="020B0609070205080204" pitchFamily="49" charset="-128"/>
              </a:rPr>
              <a:t>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a:latin typeface="ＭＳ ゴシック" panose="020B0609070205080204" pitchFamily="49" charset="-128"/>
                <a:ea typeface="ＭＳ ゴシック" panose="020B0609070205080204" pitchFamily="49" charset="-128"/>
              </a:rPr>
              <a:t>サービス</a:t>
            </a:r>
            <a:r>
              <a:rPr lang="ja-JP" altLang="en-US" sz="1300" dirty="0" smtClean="0">
                <a:latin typeface="ＭＳ ゴシック" panose="020B0609070205080204" pitchFamily="49" charset="-128"/>
                <a:ea typeface="ＭＳ ゴシック" panose="020B0609070205080204" pitchFamily="49" charset="-128"/>
              </a:rPr>
              <a:t>等利用計画の作成に</a:t>
            </a:r>
            <a:r>
              <a:rPr lang="ja-JP" altLang="en-US" sz="1300" dirty="0">
                <a:latin typeface="ＭＳ ゴシック" panose="020B0609070205080204" pitchFamily="49" charset="-128"/>
                <a:ea typeface="ＭＳ ゴシック" panose="020B0609070205080204" pitchFamily="49" charset="-128"/>
              </a:rPr>
              <a:t>当たって</a:t>
            </a:r>
            <a:r>
              <a:rPr lang="ja-JP" altLang="en-US" sz="1300" dirty="0" smtClean="0">
                <a:latin typeface="ＭＳ ゴシック" panose="020B0609070205080204" pitchFamily="49" charset="-128"/>
                <a:ea typeface="ＭＳ ゴシック" panose="020B0609070205080204" pitchFamily="49" charset="-128"/>
              </a:rPr>
              <a:t>は、適切な方法で、利用者についてその心身の状況、その置かれている環境及び日常生活全般の状況等の評価を通じて利用者の希望する生活や利用者が自立した日常生活を営むことが出来るよう支援する上で解決すべき課題等の把握（以下</a:t>
            </a:r>
            <a:r>
              <a:rPr lang="ja-JP" altLang="en-US" sz="1300" dirty="0">
                <a:latin typeface="ＭＳ ゴシック" panose="020B0609070205080204" pitchFamily="49" charset="-128"/>
                <a:ea typeface="ＭＳ ゴシック" panose="020B0609070205080204" pitchFamily="49" charset="-128"/>
              </a:rPr>
              <a:t>「</a:t>
            </a:r>
            <a:r>
              <a:rPr lang="ja-JP" altLang="en-US" sz="1300" b="1" u="sng" dirty="0" smtClean="0">
                <a:latin typeface="ＭＳ ゴシック" panose="020B0609070205080204" pitchFamily="49" charset="-128"/>
                <a:ea typeface="ＭＳ ゴシック" panose="020B0609070205080204" pitchFamily="49" charset="-128"/>
              </a:rPr>
              <a:t>アセスメント</a:t>
            </a:r>
            <a:r>
              <a:rPr lang="ja-JP" altLang="en-US" sz="1300" dirty="0" smtClean="0">
                <a:latin typeface="ＭＳ ゴシック" panose="020B0609070205080204" pitchFamily="49" charset="-128"/>
                <a:ea typeface="ＭＳ ゴシック" panose="020B0609070205080204" pitchFamily="49" charset="-128"/>
              </a:rPr>
              <a:t>」という）を行わなければならない。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アセスメントに当たっては、</a:t>
            </a:r>
            <a:r>
              <a:rPr lang="ja-JP" altLang="en-US" sz="1300" b="1" u="sng" dirty="0" smtClean="0">
                <a:latin typeface="ＭＳ ゴシック" panose="020B0609070205080204" pitchFamily="49" charset="-128"/>
                <a:ea typeface="ＭＳ ゴシック" panose="020B0609070205080204" pitchFamily="49" charset="-128"/>
              </a:rPr>
              <a:t>利用者の居宅等を訪問し、利用者及びその家族に面接しなければならない</a:t>
            </a:r>
            <a:r>
              <a:rPr lang="ja-JP" altLang="en-US" sz="1300" u="sng" dirty="0" smtClean="0">
                <a:latin typeface="ＭＳ ゴシック" panose="020B0609070205080204" pitchFamily="49" charset="-128"/>
                <a:ea typeface="ＭＳ ゴシック" panose="020B0609070205080204" pitchFamily="49" charset="-128"/>
              </a:rPr>
              <a:t>。</a:t>
            </a:r>
            <a:r>
              <a:rPr lang="ja-JP" altLang="en-US" sz="1300" dirty="0" smtClean="0">
                <a:latin typeface="ＭＳ ゴシック" panose="020B0609070205080204" pitchFamily="49" charset="-128"/>
                <a:ea typeface="ＭＳ ゴシック" panose="020B0609070205080204" pitchFamily="49" charset="-128"/>
              </a:rPr>
              <a:t>この場合において、相談支援専門員は、面接の趣旨を利用者及びその家族に対して十分に説明し、理解を得なければならない。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利用者についてのアセスメントに基づき、当該地域における障害福祉サービス等が提供される体制を勘案して、当該アセスメントにより把握された解決すべき課題等に対応するための最も適切な福祉サービス等の組合せについて検討し、</a:t>
            </a:r>
            <a:r>
              <a:rPr lang="ja-JP" altLang="en-US" sz="1300" b="1" u="sng" dirty="0" smtClean="0">
                <a:latin typeface="ＭＳ ゴシック" panose="020B0609070205080204" pitchFamily="49" charset="-128"/>
                <a:ea typeface="ＭＳ ゴシック" panose="020B0609070205080204" pitchFamily="49" charset="-128"/>
              </a:rPr>
              <a:t>利用者及びその家族の生活に対する意向、総合的な援助の方針、生活全般の解決すべき課題、提供される福祉サービス等の目標及びその達成時期、福祉サービス等の種類、内容、量、福祉サービス等を提供する上での留意事項、モニタリング実施期間の提案等</a:t>
            </a:r>
            <a:r>
              <a:rPr lang="ja-JP" altLang="en-US" sz="1300" dirty="0" smtClean="0">
                <a:latin typeface="ＭＳ ゴシック" panose="020B0609070205080204" pitchFamily="49" charset="-128"/>
                <a:ea typeface="ＭＳ ゴシック" panose="020B0609070205080204" pitchFamily="49" charset="-128"/>
              </a:rPr>
              <a:t>を記載したサービス等利用計画案を作成しなければならない。</a:t>
            </a:r>
            <a:endParaRPr lang="en-US" altLang="ja-JP" sz="1400" dirty="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38258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58615"/>
            <a:ext cx="8915400" cy="346049"/>
          </a:xfrm>
        </p:spPr>
        <p:txBody>
          <a:bodyPr/>
          <a:lstStyle/>
          <a:p>
            <a:r>
              <a:rPr kumimoji="1" lang="ja-JP" altLang="en-US" sz="2000" b="1" dirty="0" smtClean="0"/>
              <a:t>基本情報とアセスメント項目等について</a:t>
            </a:r>
            <a:endParaRPr kumimoji="1" lang="ja-JP" altLang="en-US" sz="20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38</a:t>
            </a:fld>
            <a:endParaRPr lang="en-US" altLang="ja-JP" dirty="0"/>
          </a:p>
        </p:txBody>
      </p:sp>
      <p:cxnSp>
        <p:nvCxnSpPr>
          <p:cNvPr id="5" name="直線コネクタ 4"/>
          <p:cNvCxnSpPr/>
          <p:nvPr/>
        </p:nvCxnSpPr>
        <p:spPr>
          <a:xfrm>
            <a:off x="0" y="476672"/>
            <a:ext cx="9906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6" name="テキスト ボックス 5"/>
          <p:cNvSpPr txBox="1"/>
          <p:nvPr/>
        </p:nvSpPr>
        <p:spPr>
          <a:xfrm>
            <a:off x="416496" y="620688"/>
            <a:ext cx="9433048" cy="646331"/>
          </a:xfrm>
          <a:prstGeom prst="rect">
            <a:avLst/>
          </a:prstGeom>
          <a:noFill/>
        </p:spPr>
        <p:txBody>
          <a:bodyPr wrap="square" rtlCol="0">
            <a:spAutoFit/>
          </a:bodyPr>
          <a:lstStyle/>
          <a:p>
            <a:r>
              <a:rPr kumimoji="1" lang="ja-JP" altLang="en-US" dirty="0" smtClean="0"/>
              <a:t>○障害者ケアガイドライン（平成１４</a:t>
            </a:r>
            <a:r>
              <a:rPr lang="ja-JP" altLang="en-US" dirty="0" smtClean="0"/>
              <a:t>年３月</a:t>
            </a:r>
            <a:r>
              <a:rPr lang="ja-JP" altLang="en-US" dirty="0"/>
              <a:t>３１</a:t>
            </a:r>
            <a:r>
              <a:rPr lang="ja-JP" altLang="en-US" dirty="0" smtClean="0"/>
              <a:t>日）</a:t>
            </a:r>
            <a:r>
              <a:rPr kumimoji="1" lang="ja-JP" altLang="en-US" dirty="0" smtClean="0"/>
              <a:t>で示す相談受付時に聴取及び記録する基本情報及びアセスメント時に聴取し記録する項目は以下の通り</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582500285"/>
              </p:ext>
            </p:extLst>
          </p:nvPr>
        </p:nvGraphicFramePr>
        <p:xfrm>
          <a:off x="416496" y="1484784"/>
          <a:ext cx="9145016" cy="4693920"/>
        </p:xfrm>
        <a:graphic>
          <a:graphicData uri="http://schemas.openxmlformats.org/drawingml/2006/table">
            <a:tbl>
              <a:tblPr firstRow="1" bandRow="1">
                <a:tableStyleId>{5940675A-B579-460E-94D1-54222C63F5DA}</a:tableStyleId>
              </a:tblPr>
              <a:tblGrid>
                <a:gridCol w="4572508">
                  <a:extLst>
                    <a:ext uri="{9D8B030D-6E8A-4147-A177-3AD203B41FA5}">
                      <a16:colId xmlns:a16="http://schemas.microsoft.com/office/drawing/2014/main" val="20000"/>
                    </a:ext>
                  </a:extLst>
                </a:gridCol>
                <a:gridCol w="4572508">
                  <a:extLst>
                    <a:ext uri="{9D8B030D-6E8A-4147-A177-3AD203B41FA5}">
                      <a16:colId xmlns:a16="http://schemas.microsoft.com/office/drawing/2014/main" val="20001"/>
                    </a:ext>
                  </a:extLst>
                </a:gridCol>
              </a:tblGrid>
              <a:tr h="288032">
                <a:tc>
                  <a:txBody>
                    <a:bodyPr/>
                    <a:lstStyle/>
                    <a:p>
                      <a:pPr algn="ctr"/>
                      <a:r>
                        <a:rPr kumimoji="1" lang="ja-JP" altLang="en-US" sz="1600" b="1" dirty="0" smtClean="0"/>
                        <a:t>基本情報</a:t>
                      </a:r>
                      <a:endParaRPr kumimoji="1" lang="ja-JP" altLang="en-US" sz="1600" b="1" dirty="0"/>
                    </a:p>
                  </a:txBody>
                  <a:tcPr/>
                </a:tc>
                <a:tc>
                  <a:txBody>
                    <a:bodyPr/>
                    <a:lstStyle/>
                    <a:p>
                      <a:pPr algn="ctr"/>
                      <a:r>
                        <a:rPr kumimoji="1" lang="ja-JP" altLang="en-US" sz="1600" b="1" dirty="0" smtClean="0"/>
                        <a:t>アセスメント項目</a:t>
                      </a:r>
                      <a:endParaRPr kumimoji="1" lang="ja-JP" altLang="en-US" sz="1600" b="1" dirty="0"/>
                    </a:p>
                  </a:txBody>
                  <a:tcPr/>
                </a:tc>
                <a:extLst>
                  <a:ext uri="{0D108BD9-81ED-4DB2-BD59-A6C34878D82A}">
                    <a16:rowId xmlns:a16="http://schemas.microsoft.com/office/drawing/2014/main" val="10000"/>
                  </a:ext>
                </a:extLst>
              </a:tr>
              <a:tr h="4176464">
                <a:tc>
                  <a:txBody>
                    <a:bodyPr/>
                    <a:lstStyle/>
                    <a:p>
                      <a:pPr>
                        <a:lnSpc>
                          <a:spcPct val="150000"/>
                        </a:lnSpc>
                      </a:pPr>
                      <a:r>
                        <a:rPr kumimoji="1" lang="ja-JP" altLang="en-US" sz="1400" dirty="0" smtClean="0"/>
                        <a:t>１）相談日</a:t>
                      </a:r>
                      <a:endParaRPr kumimoji="1" lang="en-US" altLang="ja-JP" sz="1400" dirty="0" smtClean="0"/>
                    </a:p>
                    <a:p>
                      <a:pPr>
                        <a:lnSpc>
                          <a:spcPct val="150000"/>
                        </a:lnSpc>
                      </a:pPr>
                      <a:r>
                        <a:rPr kumimoji="1" lang="ja-JP" altLang="en-US" sz="1400" dirty="0" smtClean="0"/>
                        <a:t>２）受付</a:t>
                      </a:r>
                      <a:r>
                        <a:rPr kumimoji="1" lang="en-US" altLang="ja-JP" sz="1400" dirty="0" smtClean="0"/>
                        <a:t>No.</a:t>
                      </a:r>
                    </a:p>
                    <a:p>
                      <a:pPr>
                        <a:lnSpc>
                          <a:spcPct val="150000"/>
                        </a:lnSpc>
                      </a:pPr>
                      <a:r>
                        <a:rPr kumimoji="1" lang="ja-JP" altLang="en-US" sz="1400" dirty="0" smtClean="0"/>
                        <a:t>３）利用者氏名</a:t>
                      </a:r>
                      <a:endParaRPr kumimoji="1" lang="en-US" altLang="ja-JP" sz="1400" dirty="0" smtClean="0"/>
                    </a:p>
                    <a:p>
                      <a:pPr>
                        <a:lnSpc>
                          <a:spcPct val="150000"/>
                        </a:lnSpc>
                      </a:pPr>
                      <a:r>
                        <a:rPr kumimoji="1" lang="ja-JP" altLang="en-US" sz="1400" dirty="0" smtClean="0"/>
                        <a:t>４）生年月日</a:t>
                      </a:r>
                      <a:endParaRPr kumimoji="1" lang="en-US" altLang="ja-JP" sz="1400" dirty="0" smtClean="0"/>
                    </a:p>
                    <a:p>
                      <a:pPr>
                        <a:lnSpc>
                          <a:spcPct val="150000"/>
                        </a:lnSpc>
                      </a:pPr>
                      <a:r>
                        <a:rPr kumimoji="1" lang="ja-JP" altLang="en-US" sz="1400" dirty="0" smtClean="0"/>
                        <a:t>５）現住所</a:t>
                      </a:r>
                      <a:endParaRPr kumimoji="1" lang="en-US" altLang="ja-JP" sz="1400" dirty="0" smtClean="0"/>
                    </a:p>
                    <a:p>
                      <a:pPr>
                        <a:lnSpc>
                          <a:spcPct val="150000"/>
                        </a:lnSpc>
                      </a:pPr>
                      <a:r>
                        <a:rPr kumimoji="1" lang="ja-JP" altLang="en-US" sz="1400" dirty="0" smtClean="0"/>
                        <a:t>６）現住所の電話番号</a:t>
                      </a:r>
                      <a:endParaRPr kumimoji="1" lang="en-US" altLang="ja-JP" sz="1400" dirty="0" smtClean="0"/>
                    </a:p>
                    <a:p>
                      <a:pPr>
                        <a:lnSpc>
                          <a:spcPct val="150000"/>
                        </a:lnSpc>
                      </a:pPr>
                      <a:r>
                        <a:rPr kumimoji="1" lang="ja-JP" altLang="en-US" sz="1400" dirty="0" smtClean="0"/>
                        <a:t>７）家族状況</a:t>
                      </a:r>
                      <a:endParaRPr kumimoji="1" lang="en-US" altLang="ja-JP" sz="1400" dirty="0" smtClean="0"/>
                    </a:p>
                    <a:p>
                      <a:pPr>
                        <a:lnSpc>
                          <a:spcPct val="150000"/>
                        </a:lnSpc>
                      </a:pPr>
                      <a:r>
                        <a:rPr kumimoji="1" lang="ja-JP" altLang="en-US" sz="1400" dirty="0" smtClean="0"/>
                        <a:t>８）相談内容</a:t>
                      </a:r>
                      <a:endParaRPr kumimoji="1" lang="en-US" altLang="ja-JP" sz="1400" dirty="0" smtClean="0"/>
                    </a:p>
                    <a:p>
                      <a:pPr>
                        <a:lnSpc>
                          <a:spcPct val="150000"/>
                        </a:lnSpc>
                      </a:pPr>
                      <a:r>
                        <a:rPr kumimoji="1" lang="ja-JP" altLang="en-US" sz="1400" dirty="0" smtClean="0"/>
                        <a:t>９）現在利用しているサービス</a:t>
                      </a:r>
                      <a:endParaRPr kumimoji="1" lang="en-US" altLang="ja-JP" sz="1400" dirty="0" smtClean="0"/>
                    </a:p>
                    <a:p>
                      <a:pPr>
                        <a:lnSpc>
                          <a:spcPct val="150000"/>
                        </a:lnSpc>
                      </a:pPr>
                      <a:r>
                        <a:rPr kumimoji="1" lang="ja-JP" altLang="en-US" sz="1400" dirty="0" smtClean="0"/>
                        <a:t>１０）相談面接結果</a:t>
                      </a:r>
                      <a:endParaRPr kumimoji="1" lang="en-US" altLang="ja-JP" sz="1400" dirty="0" smtClean="0"/>
                    </a:p>
                    <a:p>
                      <a:pPr>
                        <a:lnSpc>
                          <a:spcPct val="150000"/>
                        </a:lnSpc>
                      </a:pPr>
                      <a:r>
                        <a:rPr kumimoji="1" lang="ja-JP" altLang="en-US" sz="1400" dirty="0" smtClean="0"/>
                        <a:t>１１）相談者名等</a:t>
                      </a:r>
                      <a:endParaRPr lang="en-US" altLang="ja-JP" sz="1400" dirty="0" smtClean="0"/>
                    </a:p>
                    <a:p>
                      <a:endParaRPr kumimoji="1" lang="ja-JP" altLang="en-US" sz="1400" dirty="0"/>
                    </a:p>
                  </a:txBody>
                  <a:tcPr/>
                </a:tc>
                <a:tc>
                  <a:txBody>
                    <a:bodyPr/>
                    <a:lstStyle/>
                    <a:p>
                      <a:pPr marL="177800" indent="0"/>
                      <a:r>
                        <a:rPr kumimoji="1" lang="ja-JP" altLang="en-US" sz="1400" dirty="0" smtClean="0"/>
                        <a:t>１）利用者氏名</a:t>
                      </a:r>
                      <a:endParaRPr kumimoji="1" lang="en-US" altLang="ja-JP" sz="1400" dirty="0" smtClean="0"/>
                    </a:p>
                    <a:p>
                      <a:pPr marL="177800" indent="0"/>
                      <a:r>
                        <a:rPr lang="ja-JP" altLang="en-US" sz="1400" dirty="0" smtClean="0"/>
                        <a:t>２）訪問年月日</a:t>
                      </a:r>
                      <a:endParaRPr lang="en-US" altLang="ja-JP" sz="1400" dirty="0" smtClean="0"/>
                    </a:p>
                    <a:p>
                      <a:pPr marL="177800" indent="0"/>
                      <a:r>
                        <a:rPr kumimoji="1" lang="ja-JP" altLang="en-US" sz="1400" dirty="0" smtClean="0"/>
                        <a:t>３）訪問者名・所属名</a:t>
                      </a:r>
                      <a:endParaRPr kumimoji="1" lang="en-US" altLang="ja-JP" sz="1400" dirty="0" smtClean="0"/>
                    </a:p>
                    <a:p>
                      <a:pPr marL="177800" indent="0"/>
                      <a:r>
                        <a:rPr kumimoji="1" lang="ja-JP" altLang="en-US" sz="1400" dirty="0" smtClean="0"/>
                        <a:t>４）本人の概要</a:t>
                      </a:r>
                      <a:endParaRPr kumimoji="1" lang="en-US" altLang="ja-JP" sz="1400" dirty="0" smtClean="0"/>
                    </a:p>
                    <a:p>
                      <a:pPr marL="534988" indent="-177800">
                        <a:buFont typeface="Arial" panose="020B0604020202020204" pitchFamily="34" charset="0"/>
                        <a:buChar char="•"/>
                      </a:pPr>
                      <a:r>
                        <a:rPr lang="ja-JP" altLang="en-US" sz="1400" dirty="0" smtClean="0"/>
                        <a:t>生活歴</a:t>
                      </a:r>
                      <a:endParaRPr lang="en-US" altLang="ja-JP" sz="1400" dirty="0" smtClean="0"/>
                    </a:p>
                    <a:p>
                      <a:pPr marL="534988" indent="-177800">
                        <a:buFont typeface="Arial" panose="020B0604020202020204" pitchFamily="34" charset="0"/>
                        <a:buChar char="•"/>
                      </a:pPr>
                      <a:r>
                        <a:rPr kumimoji="1" lang="ja-JP" altLang="en-US" sz="1400" dirty="0" smtClean="0"/>
                        <a:t>病歴・障害歴</a:t>
                      </a:r>
                      <a:endParaRPr kumimoji="1" lang="en-US" altLang="ja-JP" sz="1400" dirty="0" smtClean="0"/>
                    </a:p>
                    <a:p>
                      <a:pPr marL="534988" indent="-177800">
                        <a:buFont typeface="Arial" panose="020B0604020202020204" pitchFamily="34" charset="0"/>
                        <a:buChar char="•"/>
                      </a:pPr>
                      <a:r>
                        <a:rPr lang="ja-JP" altLang="en-US" sz="1400" dirty="0" smtClean="0"/>
                        <a:t>医療機関利用状況</a:t>
                      </a:r>
                      <a:endParaRPr lang="en-US" altLang="ja-JP" sz="1400" dirty="0" smtClean="0"/>
                    </a:p>
                    <a:p>
                      <a:pPr marL="177800" indent="0"/>
                      <a:r>
                        <a:rPr kumimoji="1" lang="ja-JP" altLang="en-US" sz="1400" dirty="0" smtClean="0"/>
                        <a:t>５）現在の生活状況の概要</a:t>
                      </a:r>
                      <a:endParaRPr kumimoji="1" lang="en-US" altLang="ja-JP" sz="1400" dirty="0" smtClean="0"/>
                    </a:p>
                    <a:p>
                      <a:pPr marL="177800" indent="0"/>
                      <a:r>
                        <a:rPr lang="ja-JP" altLang="en-US" sz="1400" dirty="0" smtClean="0"/>
                        <a:t>６）利用者の状況</a:t>
                      </a:r>
                      <a:endParaRPr lang="en-US" altLang="ja-JP" sz="1400" dirty="0" smtClean="0"/>
                    </a:p>
                    <a:p>
                      <a:pPr marL="534988" indent="-177800">
                        <a:buFont typeface="Arial" panose="020B0604020202020204" pitchFamily="34" charset="0"/>
                        <a:buChar char="•"/>
                      </a:pPr>
                      <a:r>
                        <a:rPr kumimoji="1" lang="ja-JP" altLang="en-US" sz="1400" dirty="0" smtClean="0"/>
                        <a:t>生活基盤に関する領域</a:t>
                      </a:r>
                      <a:endParaRPr kumimoji="1" lang="en-US" altLang="ja-JP" sz="1400" dirty="0" smtClean="0"/>
                    </a:p>
                    <a:p>
                      <a:pPr marL="534988" indent="-177800">
                        <a:buFont typeface="Arial" panose="020B0604020202020204" pitchFamily="34" charset="0"/>
                        <a:buChar char="•"/>
                      </a:pPr>
                      <a:r>
                        <a:rPr lang="ja-JP" altLang="en-US" sz="1400" dirty="0" smtClean="0"/>
                        <a:t>健康・身体に関する領域</a:t>
                      </a:r>
                      <a:endParaRPr lang="en-US" altLang="ja-JP" sz="1400" dirty="0" smtClean="0"/>
                    </a:p>
                    <a:p>
                      <a:pPr marL="534988" indent="-177800">
                        <a:buFont typeface="Arial" panose="020B0604020202020204" pitchFamily="34" charset="0"/>
                        <a:buChar char="•"/>
                      </a:pPr>
                      <a:r>
                        <a:rPr kumimoji="1" lang="ja-JP" altLang="en-US" sz="1400" dirty="0" smtClean="0"/>
                        <a:t>コミュニケーション・スキルに関する領域</a:t>
                      </a:r>
                      <a:endParaRPr kumimoji="1" lang="en-US" altLang="ja-JP" sz="1400" dirty="0" smtClean="0"/>
                    </a:p>
                    <a:p>
                      <a:pPr marL="534988" indent="-177800">
                        <a:buFont typeface="Arial" panose="020B0604020202020204" pitchFamily="34" charset="0"/>
                        <a:buChar char="•"/>
                      </a:pPr>
                      <a:r>
                        <a:rPr lang="ja-JP" altLang="en-US" sz="1400" dirty="0" smtClean="0"/>
                        <a:t>社会生活技能に関する領域</a:t>
                      </a:r>
                      <a:endParaRPr lang="en-US" altLang="ja-JP" sz="1400" dirty="0" smtClean="0"/>
                    </a:p>
                    <a:p>
                      <a:pPr marL="534988" indent="-177800">
                        <a:buFont typeface="Arial" panose="020B0604020202020204" pitchFamily="34" charset="0"/>
                        <a:buChar char="•"/>
                      </a:pPr>
                      <a:r>
                        <a:rPr kumimoji="1" lang="ja-JP" altLang="en-US" sz="1400" dirty="0" smtClean="0"/>
                        <a:t>社会参加に関する領域</a:t>
                      </a:r>
                      <a:endParaRPr kumimoji="1" lang="en-US" altLang="ja-JP" sz="1400" dirty="0" smtClean="0"/>
                    </a:p>
                    <a:p>
                      <a:pPr marL="534988" indent="-177800">
                        <a:buFont typeface="Arial" panose="020B0604020202020204" pitchFamily="34" charset="0"/>
                        <a:buChar char="•"/>
                      </a:pPr>
                      <a:r>
                        <a:rPr lang="ja-JP" altLang="en-US" sz="1400" dirty="0" smtClean="0"/>
                        <a:t>教育・就労に関する領域</a:t>
                      </a:r>
                      <a:endParaRPr lang="en-US" altLang="ja-JP" sz="1400" dirty="0" smtClean="0"/>
                    </a:p>
                    <a:p>
                      <a:pPr marL="534988" indent="-177800">
                        <a:buFont typeface="Arial" panose="020B0604020202020204" pitchFamily="34" charset="0"/>
                        <a:buChar char="•"/>
                      </a:pPr>
                      <a:r>
                        <a:rPr kumimoji="1" lang="ja-JP" altLang="en-US" sz="1400" dirty="0" smtClean="0"/>
                        <a:t>家族支援に関する領域</a:t>
                      </a:r>
                      <a:endParaRPr kumimoji="1" lang="en-US" altLang="ja-JP" sz="1400" dirty="0" smtClean="0"/>
                    </a:p>
                    <a:p>
                      <a:pPr marL="177800" indent="0"/>
                      <a:r>
                        <a:rPr lang="ja-JP" altLang="en-US" sz="1400" dirty="0" smtClean="0"/>
                        <a:t>７）本人の要望・希望する暮らし</a:t>
                      </a:r>
                      <a:endParaRPr lang="en-US" altLang="ja-JP" sz="1400" dirty="0" smtClean="0"/>
                    </a:p>
                    <a:p>
                      <a:pPr marL="177800" indent="0"/>
                      <a:r>
                        <a:rPr lang="ja-JP" altLang="en-US" sz="1400" dirty="0" smtClean="0"/>
                        <a:t>８）家族の要望・希望する暮らし</a:t>
                      </a:r>
                      <a:endParaRPr lang="en-US" altLang="ja-JP" sz="1400" dirty="0" smtClean="0"/>
                    </a:p>
                    <a:p>
                      <a:pPr marL="177800" indent="0"/>
                      <a:r>
                        <a:rPr lang="ja-JP" altLang="en-US" sz="1400" dirty="0" smtClean="0"/>
                        <a:t>９）関係職種から得た情報</a:t>
                      </a:r>
                      <a:endParaRPr kumimoji="1" lang="en-US" altLang="ja-JP" sz="1400" dirty="0" smtClean="0"/>
                    </a:p>
                    <a:p>
                      <a:endParaRPr kumimoji="1" lang="ja-JP" altLang="en-US"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3371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202033"/>
          </a:xfrm>
        </p:spPr>
        <p:txBody>
          <a:bodyPr/>
          <a:lstStyle/>
          <a:p>
            <a:r>
              <a:rPr kumimoji="1" lang="ja-JP" altLang="en-US" sz="1600" b="1" dirty="0" smtClean="0"/>
              <a:t>サービス等利用計画案（書式例）</a:t>
            </a:r>
            <a:endParaRPr kumimoji="1" lang="ja-JP" altLang="en-US" sz="16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39</a:t>
            </a:fld>
            <a:endParaRPr lang="en-US" altLang="ja-JP" dirty="0"/>
          </a:p>
        </p:txBody>
      </p:sp>
      <p:graphicFrame>
        <p:nvGraphicFramePr>
          <p:cNvPr id="4" name="表 3"/>
          <p:cNvGraphicFramePr>
            <a:graphicFrameLocks noGrp="1"/>
          </p:cNvGraphicFramePr>
          <p:nvPr>
            <p:extLst>
              <p:ext uri="{D42A27DB-BD31-4B8C-83A1-F6EECF244321}">
                <p14:modId xmlns:p14="http://schemas.microsoft.com/office/powerpoint/2010/main" val="1351811869"/>
              </p:ext>
            </p:extLst>
          </p:nvPr>
        </p:nvGraphicFramePr>
        <p:xfrm>
          <a:off x="200472" y="332656"/>
          <a:ext cx="9577067" cy="77724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利用者氏名</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障害支援区分</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相談支援事業者名</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r h="192021">
                <a:tc>
                  <a:txBody>
                    <a:bodyPr/>
                    <a:lstStyle/>
                    <a:p>
                      <a:r>
                        <a:rPr kumimoji="1" lang="ja-JP" altLang="en-US" sz="1100" dirty="0" smtClean="0"/>
                        <a:t>障害福祉ｻｰﾋﾞｽ受給者証番号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計画作成担当者</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1"/>
                  </a:ext>
                </a:extLst>
              </a:tr>
              <a:tr h="192021">
                <a:tc>
                  <a:txBody>
                    <a:bodyPr/>
                    <a:lstStyle/>
                    <a:p>
                      <a:r>
                        <a:rPr kumimoji="1" lang="ja-JP" altLang="en-US" sz="1100" dirty="0" smtClean="0"/>
                        <a:t>地域相談支援受給者証番号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gridSpan="4">
                  <a:txBody>
                    <a:bodyPr/>
                    <a:lstStyle/>
                    <a:p>
                      <a:endParaRPr kumimoji="1" lang="ja-JP" altLang="en-US" sz="1100" dirty="0"/>
                    </a:p>
                  </a:txBody>
                  <a:tcPr>
                    <a:lnR w="12700" cmpd="sng">
                      <a:noFill/>
                    </a:lnR>
                    <a:lnB w="12700" cmpd="sng">
                      <a:noFill/>
                    </a:lnB>
                  </a:tcPr>
                </a:tc>
                <a:tc hMerge="1">
                  <a:txBody>
                    <a:bodyPr/>
                    <a:lstStyle/>
                    <a:p>
                      <a:endParaRPr kumimoji="1" lang="ja-JP" altLang="en-US" sz="1100" dirty="0"/>
                    </a:p>
                  </a:txBody>
                  <a:tcPr/>
                </a:tc>
                <a:tc hMerge="1">
                  <a:txBody>
                    <a:bodyPr/>
                    <a:lstStyle/>
                    <a:p>
                      <a:endParaRPr kumimoji="1" lang="ja-JP" altLang="en-US" sz="1100" dirty="0"/>
                    </a:p>
                  </a:txBody>
                  <a:tcPr/>
                </a:tc>
                <a:tc hMerge="1">
                  <a:txBody>
                    <a:bodyPr/>
                    <a:lstStyle/>
                    <a:p>
                      <a:endParaRPr kumimoji="1" lang="ja-JP" altLang="en-US" sz="1100" dirty="0"/>
                    </a:p>
                  </a:txBody>
                  <a:tcPr>
                    <a:lnB w="12700" cmpd="sng">
                      <a:noFill/>
                    </a:lnB>
                  </a:tcPr>
                </a:tc>
                <a:extLst>
                  <a:ext uri="{0D108BD9-81ED-4DB2-BD59-A6C34878D82A}">
                    <a16:rowId xmlns:a16="http://schemas.microsoft.com/office/drawing/2014/main" val="1000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069124135"/>
              </p:ext>
            </p:extLst>
          </p:nvPr>
        </p:nvGraphicFramePr>
        <p:xfrm>
          <a:off x="200469" y="1153696"/>
          <a:ext cx="9577067" cy="259080"/>
        </p:xfrm>
        <a:graphic>
          <a:graphicData uri="http://schemas.openxmlformats.org/drawingml/2006/table">
            <a:tbl>
              <a:tblPr firstRow="1" bandRow="1">
                <a:tableStyleId>{5940675A-B579-460E-94D1-54222C63F5DA}</a:tableStyleId>
              </a:tblPr>
              <a:tblGrid>
                <a:gridCol w="136815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728189">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計画案作成日</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ﾓﾆﾀﾘﾝｸﾞ期間（開始年月）</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利用者同意署名欄</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655569001"/>
              </p:ext>
            </p:extLst>
          </p:nvPr>
        </p:nvGraphicFramePr>
        <p:xfrm>
          <a:off x="200472" y="1484784"/>
          <a:ext cx="9577064" cy="1371600"/>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7560840">
                  <a:extLst>
                    <a:ext uri="{9D8B030D-6E8A-4147-A177-3AD203B41FA5}">
                      <a16:colId xmlns:a16="http://schemas.microsoft.com/office/drawing/2014/main" val="20002"/>
                    </a:ext>
                  </a:extLst>
                </a:gridCol>
              </a:tblGrid>
              <a:tr h="252028">
                <a:tc gridSpan="2">
                  <a:txBody>
                    <a:bodyPr/>
                    <a:lstStyle/>
                    <a:p>
                      <a:r>
                        <a:rPr kumimoji="1" lang="ja-JP" altLang="en-US" sz="1100" dirty="0" smtClean="0"/>
                        <a:t>利用者及びその家族の</a:t>
                      </a:r>
                      <a:endParaRPr kumimoji="1" lang="en-US" altLang="ja-JP" sz="1100" dirty="0" smtClean="0"/>
                    </a:p>
                    <a:p>
                      <a:r>
                        <a:rPr kumimoji="1" lang="ja-JP" altLang="en-US" sz="1100" dirty="0" smtClean="0"/>
                        <a:t>生活に対する意向</a:t>
                      </a:r>
                      <a:endParaRPr kumimoji="1" lang="en-US" altLang="ja-JP" sz="1100" dirty="0" smtClean="0"/>
                    </a:p>
                    <a:p>
                      <a:r>
                        <a:rPr kumimoji="1" lang="ja-JP" altLang="en-US" sz="1100" dirty="0" smtClean="0"/>
                        <a:t>（希望する生活）</a:t>
                      </a:r>
                      <a:endParaRPr kumimoji="1" lang="ja-JP" altLang="en-US" sz="1100" dirty="0"/>
                    </a:p>
                  </a:txBody>
                  <a:tcPr>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0"/>
                  </a:ext>
                </a:extLst>
              </a:tr>
              <a:tr h="252028">
                <a:tc gridSpan="2">
                  <a:txBody>
                    <a:bodyPr/>
                    <a:lstStyle/>
                    <a:p>
                      <a:r>
                        <a:rPr kumimoji="1" lang="ja-JP" altLang="en-US" sz="1100" dirty="0" smtClean="0"/>
                        <a:t>総合的な援助の方針</a:t>
                      </a:r>
                      <a:endParaRPr kumimoji="1" lang="ja-JP" altLang="en-US" sz="1100" dirty="0"/>
                    </a:p>
                  </a:txBody>
                  <a:tcPr>
                    <a:lnB w="12700" cmpd="sng">
                      <a:noFill/>
                    </a:lnB>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1"/>
                  </a:ext>
                </a:extLst>
              </a:tr>
              <a:tr h="252028">
                <a:tc rowSpan="2">
                  <a:txBody>
                    <a:bodyPr/>
                    <a:lstStyle/>
                    <a:p>
                      <a:endParaRPr kumimoji="1" lang="ja-JP" altLang="en-US" sz="1100" dirty="0"/>
                    </a:p>
                  </a:txBody>
                  <a:tcPr>
                    <a:lnT w="12700" cmpd="sng">
                      <a:noFill/>
                    </a:lnT>
                    <a:solidFill>
                      <a:schemeClr val="bg1">
                        <a:lumMod val="85000"/>
                      </a:schemeClr>
                    </a:solidFill>
                  </a:tcPr>
                </a:tc>
                <a:tc>
                  <a:txBody>
                    <a:bodyPr/>
                    <a:lstStyle/>
                    <a:p>
                      <a:r>
                        <a:rPr kumimoji="1" lang="ja-JP" altLang="en-US" sz="1100" dirty="0" smtClean="0"/>
                        <a:t>長期目標</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2"/>
                  </a:ext>
                </a:extLst>
              </a:tr>
              <a:tr h="252028">
                <a:tc vMerge="1">
                  <a:txBody>
                    <a:bodyPr/>
                    <a:lstStyle/>
                    <a:p>
                      <a:endParaRPr kumimoji="1" lang="ja-JP" altLang="en-US" sz="1100"/>
                    </a:p>
                  </a:txBody>
                  <a:tcPr/>
                </a:tc>
                <a:tc>
                  <a:txBody>
                    <a:bodyPr/>
                    <a:lstStyle/>
                    <a:p>
                      <a:r>
                        <a:rPr kumimoji="1" lang="ja-JP" altLang="en-US" sz="1100" dirty="0" smtClean="0"/>
                        <a:t>短期目標</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3"/>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165389959"/>
              </p:ext>
            </p:extLst>
          </p:nvPr>
        </p:nvGraphicFramePr>
        <p:xfrm>
          <a:off x="200472" y="2924944"/>
          <a:ext cx="9577064" cy="3672410"/>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75175">
                  <a:extLst>
                    <a:ext uri="{9D8B030D-6E8A-4147-A177-3AD203B41FA5}">
                      <a16:colId xmlns:a16="http://schemas.microsoft.com/office/drawing/2014/main" val="20002"/>
                    </a:ext>
                  </a:extLst>
                </a:gridCol>
                <a:gridCol w="657073">
                  <a:extLst>
                    <a:ext uri="{9D8B030D-6E8A-4147-A177-3AD203B41FA5}">
                      <a16:colId xmlns:a16="http://schemas.microsoft.com/office/drawing/2014/main" val="20003"/>
                    </a:ext>
                  </a:extLst>
                </a:gridCol>
                <a:gridCol w="1737193">
                  <a:extLst>
                    <a:ext uri="{9D8B030D-6E8A-4147-A177-3AD203B41FA5}">
                      <a16:colId xmlns:a16="http://schemas.microsoft.com/office/drawing/2014/main" val="20004"/>
                    </a:ext>
                  </a:extLst>
                </a:gridCol>
                <a:gridCol w="1359151">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1656184">
                  <a:extLst>
                    <a:ext uri="{9D8B030D-6E8A-4147-A177-3AD203B41FA5}">
                      <a16:colId xmlns:a16="http://schemas.microsoft.com/office/drawing/2014/main" val="20007"/>
                    </a:ext>
                  </a:extLst>
                </a:gridCol>
              </a:tblGrid>
              <a:tr h="734482">
                <a:tc>
                  <a:txBody>
                    <a:bodyPr/>
                    <a:lstStyle/>
                    <a:p>
                      <a:r>
                        <a:rPr kumimoji="1" lang="ja-JP" altLang="en-US" sz="1050" dirty="0" smtClean="0"/>
                        <a:t>優先順位</a:t>
                      </a:r>
                      <a:endParaRPr kumimoji="1" lang="ja-JP" altLang="en-US" sz="1050" dirty="0"/>
                    </a:p>
                  </a:txBody>
                  <a:tcPr anchor="ctr">
                    <a:solidFill>
                      <a:schemeClr val="bg1">
                        <a:lumMod val="85000"/>
                      </a:schemeClr>
                    </a:solidFill>
                  </a:tcPr>
                </a:tc>
                <a:tc>
                  <a:txBody>
                    <a:bodyPr/>
                    <a:lstStyle/>
                    <a:p>
                      <a:pPr algn="ctr"/>
                      <a:r>
                        <a:rPr kumimoji="1" lang="ja-JP" altLang="en-US" sz="1050" dirty="0" smtClean="0"/>
                        <a:t>解決すべき課題</a:t>
                      </a:r>
                      <a:endParaRPr kumimoji="1" lang="en-US" altLang="ja-JP" sz="1050" dirty="0" smtClean="0"/>
                    </a:p>
                    <a:p>
                      <a:pPr algn="ctr"/>
                      <a:r>
                        <a:rPr kumimoji="1" lang="ja-JP" altLang="en-US" sz="1050" dirty="0" smtClean="0"/>
                        <a:t>（本人のニーズ）</a:t>
                      </a:r>
                      <a:endParaRPr kumimoji="1" lang="ja-JP" altLang="en-US" sz="1050" dirty="0"/>
                    </a:p>
                  </a:txBody>
                  <a:tcPr anchor="ctr">
                    <a:solidFill>
                      <a:schemeClr val="bg1">
                        <a:lumMod val="85000"/>
                      </a:schemeClr>
                    </a:solidFill>
                  </a:tcPr>
                </a:tc>
                <a:tc>
                  <a:txBody>
                    <a:bodyPr/>
                    <a:lstStyle/>
                    <a:p>
                      <a:pPr algn="ctr"/>
                      <a:r>
                        <a:rPr kumimoji="1" lang="ja-JP" altLang="en-US" sz="1050" dirty="0" smtClean="0"/>
                        <a:t>支援目標</a:t>
                      </a:r>
                      <a:endParaRPr kumimoji="1" lang="ja-JP" altLang="en-US" sz="1050" dirty="0"/>
                    </a:p>
                  </a:txBody>
                  <a:tcPr anchor="ctr">
                    <a:solidFill>
                      <a:schemeClr val="bg1">
                        <a:lumMod val="85000"/>
                      </a:schemeClr>
                    </a:solidFill>
                  </a:tcPr>
                </a:tc>
                <a:tc>
                  <a:txBody>
                    <a:bodyPr/>
                    <a:lstStyle/>
                    <a:p>
                      <a:pPr algn="ctr"/>
                      <a:r>
                        <a:rPr kumimoji="1" lang="ja-JP" altLang="en-US" sz="1050" dirty="0" smtClean="0"/>
                        <a:t>達成</a:t>
                      </a:r>
                      <a:endParaRPr kumimoji="1" lang="en-US" altLang="ja-JP" sz="1050" dirty="0" smtClean="0"/>
                    </a:p>
                    <a:p>
                      <a:pPr algn="ctr"/>
                      <a:r>
                        <a:rPr kumimoji="1" lang="ja-JP" altLang="en-US" sz="1050" dirty="0" smtClean="0"/>
                        <a:t>時期</a:t>
                      </a:r>
                      <a:endParaRPr kumimoji="1" lang="ja-JP" altLang="en-US" sz="1050" dirty="0"/>
                    </a:p>
                  </a:txBody>
                  <a:tcPr anchor="ctr">
                    <a:solidFill>
                      <a:schemeClr val="bg1">
                        <a:lumMod val="85000"/>
                      </a:schemeClr>
                    </a:solidFill>
                  </a:tcPr>
                </a:tc>
                <a:tc>
                  <a:txBody>
                    <a:bodyPr/>
                    <a:lstStyle/>
                    <a:p>
                      <a:pPr algn="ctr"/>
                      <a:r>
                        <a:rPr kumimoji="1" lang="ja-JP" altLang="en-US" sz="1050" dirty="0" smtClean="0"/>
                        <a:t>福祉サービス等</a:t>
                      </a:r>
                      <a:endParaRPr kumimoji="1" lang="en-US" altLang="ja-JP" sz="1050" dirty="0" smtClean="0"/>
                    </a:p>
                    <a:p>
                      <a:pPr algn="ctr"/>
                      <a:endParaRPr kumimoji="1" lang="en-US" altLang="ja-JP" sz="1050" dirty="0" smtClean="0"/>
                    </a:p>
                    <a:p>
                      <a:pPr algn="ctr"/>
                      <a:r>
                        <a:rPr kumimoji="1" lang="ja-JP" altLang="en-US" sz="1050" dirty="0" smtClean="0"/>
                        <a:t>種類・内容・量（頻度・時間）</a:t>
                      </a:r>
                      <a:endParaRPr kumimoji="1" lang="ja-JP" altLang="en-US" sz="1050" dirty="0"/>
                    </a:p>
                  </a:txBody>
                  <a:tcPr anchor="ctr">
                    <a:solidFill>
                      <a:schemeClr val="bg1">
                        <a:lumMod val="85000"/>
                      </a:schemeClr>
                    </a:solidFill>
                  </a:tcPr>
                </a:tc>
                <a:tc>
                  <a:txBody>
                    <a:bodyPr/>
                    <a:lstStyle/>
                    <a:p>
                      <a:pPr algn="ctr"/>
                      <a:r>
                        <a:rPr kumimoji="1" lang="ja-JP" altLang="en-US" sz="1050" dirty="0" smtClean="0"/>
                        <a:t>課題解決のための本人の役割</a:t>
                      </a:r>
                      <a:endParaRPr kumimoji="1" lang="ja-JP" altLang="en-US" sz="1050" dirty="0"/>
                    </a:p>
                  </a:txBody>
                  <a:tcPr anchor="ctr">
                    <a:solidFill>
                      <a:schemeClr val="bg1">
                        <a:lumMod val="85000"/>
                      </a:schemeClr>
                    </a:solidFill>
                  </a:tcPr>
                </a:tc>
                <a:tc>
                  <a:txBody>
                    <a:bodyPr/>
                    <a:lstStyle/>
                    <a:p>
                      <a:pPr algn="ctr"/>
                      <a:r>
                        <a:rPr kumimoji="1" lang="ja-JP" altLang="en-US" sz="1050" dirty="0" smtClean="0"/>
                        <a:t>評価時期</a:t>
                      </a:r>
                      <a:endParaRPr kumimoji="1" lang="ja-JP" altLang="en-US" sz="1050" dirty="0"/>
                    </a:p>
                  </a:txBody>
                  <a:tcPr anchor="ctr">
                    <a:solidFill>
                      <a:schemeClr val="bg1">
                        <a:lumMod val="85000"/>
                      </a:schemeClr>
                    </a:solidFill>
                  </a:tcPr>
                </a:tc>
                <a:tc>
                  <a:txBody>
                    <a:bodyPr/>
                    <a:lstStyle/>
                    <a:p>
                      <a:pPr algn="ctr"/>
                      <a:r>
                        <a:rPr kumimoji="1" lang="ja-JP" altLang="en-US" sz="1050" dirty="0" smtClean="0"/>
                        <a:t>その他留意事項</a:t>
                      </a:r>
                      <a:endParaRPr kumimoji="1" lang="ja-JP" altLang="en-US" sz="1050" dirty="0"/>
                    </a:p>
                  </a:txBody>
                  <a:tcPr anchor="ctr">
                    <a:solidFill>
                      <a:schemeClr val="bg1">
                        <a:lumMod val="85000"/>
                      </a:schemeClr>
                    </a:solidFill>
                  </a:tcPr>
                </a:tc>
                <a:extLst>
                  <a:ext uri="{0D108BD9-81ED-4DB2-BD59-A6C34878D82A}">
                    <a16:rowId xmlns:a16="http://schemas.microsoft.com/office/drawing/2014/main" val="10000"/>
                  </a:ext>
                </a:extLst>
              </a:tr>
              <a:tr h="734482">
                <a:tc>
                  <a:txBody>
                    <a:bodyPr/>
                    <a:lstStyle/>
                    <a:p>
                      <a:pPr algn="ctr"/>
                      <a:r>
                        <a:rPr kumimoji="1" lang="ja-JP" altLang="en-US" sz="1050" dirty="0" smtClean="0"/>
                        <a:t>１</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1"/>
                  </a:ext>
                </a:extLst>
              </a:tr>
              <a:tr h="734482">
                <a:tc>
                  <a:txBody>
                    <a:bodyPr/>
                    <a:lstStyle/>
                    <a:p>
                      <a:pPr algn="ctr"/>
                      <a:r>
                        <a:rPr kumimoji="1" lang="ja-JP" altLang="en-US" sz="1050" dirty="0" smtClean="0"/>
                        <a:t>２</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2"/>
                  </a:ext>
                </a:extLst>
              </a:tr>
              <a:tr h="734482">
                <a:tc>
                  <a:txBody>
                    <a:bodyPr/>
                    <a:lstStyle/>
                    <a:p>
                      <a:pPr algn="ctr"/>
                      <a:r>
                        <a:rPr kumimoji="1" lang="ja-JP" altLang="en-US" sz="1050" dirty="0" smtClean="0"/>
                        <a:t>３</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3"/>
                  </a:ext>
                </a:extLst>
              </a:tr>
              <a:tr h="734482">
                <a:tc>
                  <a:txBody>
                    <a:bodyPr/>
                    <a:lstStyle/>
                    <a:p>
                      <a:pPr algn="ctr"/>
                      <a:r>
                        <a:rPr kumimoji="1" lang="ja-JP" altLang="en-US" sz="1050" dirty="0" smtClean="0"/>
                        <a:t>４</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231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32520" y="980729"/>
            <a:ext cx="8640960" cy="1908215"/>
          </a:xfrm>
          <a:prstGeom prst="rect">
            <a:avLst/>
          </a:prstGeom>
          <a:noFill/>
        </p:spPr>
        <p:txBody>
          <a:bodyPr wrap="square" rtlCol="0">
            <a:spAutoFit/>
          </a:bodyPr>
          <a:lstStyle/>
          <a:p>
            <a:r>
              <a:rPr lang="en-US" altLang="ja-JP" b="1" smtClean="0">
                <a:latin typeface="ＭＳ Ｐゴシック" panose="020B0600070205080204" pitchFamily="50" charset="-128"/>
                <a:ea typeface="ＭＳ Ｐゴシック" panose="020B0600070205080204" pitchFamily="50" charset="-128"/>
                <a:cs typeface="メイリオ" pitchFamily="50" charset="-128"/>
              </a:rPr>
              <a:t>【</a:t>
            </a:r>
            <a:r>
              <a:rPr lang="ja-JP" altLang="en-US" b="1">
                <a:latin typeface="ＭＳ Ｐゴシック" panose="020B0600070205080204" pitchFamily="50" charset="-128"/>
                <a:ea typeface="ＭＳ Ｐゴシック" panose="020B0600070205080204" pitchFamily="50" charset="-128"/>
                <a:cs typeface="メイリオ" pitchFamily="50" charset="-128"/>
              </a:rPr>
              <a:t>内容（標準カリキュラム）</a:t>
            </a:r>
            <a:r>
              <a:rPr lang="en-US" altLang="ja-JP" b="1">
                <a:latin typeface="ＭＳ Ｐゴシック" panose="020B0600070205080204" pitchFamily="50" charset="-128"/>
                <a:ea typeface="ＭＳ Ｐゴシック" panose="020B0600070205080204" pitchFamily="50" charset="-128"/>
                <a:cs typeface="メイリオ" pitchFamily="50" charset="-128"/>
              </a:rPr>
              <a:t>】</a:t>
            </a:r>
          </a:p>
          <a:p>
            <a:pPr>
              <a:lnSpc>
                <a:spcPts val="600"/>
              </a:lnSpc>
            </a:pPr>
            <a:endParaRPr lang="ja-JP" altLang="en-US" b="1" dirty="0">
              <a:latin typeface="ＭＳ Ｐゴシック" panose="020B0600070205080204" pitchFamily="50" charset="-128"/>
              <a:ea typeface="ＭＳ Ｐゴシック" panose="020B0600070205080204" pitchFamily="50" charset="-128"/>
              <a:cs typeface="メイリオ" pitchFamily="50" charset="-128"/>
            </a:endParaRPr>
          </a:p>
          <a:p>
            <a:pPr marL="442913" indent="-442913"/>
            <a:r>
              <a:rPr lang="ja-JP" altLang="en-US" smtClean="0">
                <a:latin typeface="ＭＳ Ｐゴシック" panose="020B0600070205080204" pitchFamily="50" charset="-128"/>
                <a:cs typeface="メイリオ" pitchFamily="50" charset="-128"/>
              </a:rPr>
              <a:t>　④ サービス</a:t>
            </a:r>
            <a:r>
              <a:rPr lang="ja-JP" altLang="en-US">
                <a:latin typeface="ＭＳ Ｐゴシック" panose="020B0600070205080204" pitchFamily="50" charset="-128"/>
                <a:cs typeface="メイリオ" pitchFamily="50" charset="-128"/>
              </a:rPr>
              <a:t>提供において相談支援専門員とサービス管理責任者等との連携のあり方とその重要性、サービス等利用計画・障害児支援利用計画（以下「サービス等利用計画等」）と個別支援計画の関係について理解する</a:t>
            </a:r>
            <a:r>
              <a:rPr lang="ja-JP" altLang="en-US" smtClean="0">
                <a:latin typeface="ＭＳ Ｐゴシック" panose="020B0600070205080204" pitchFamily="50" charset="-128"/>
                <a:cs typeface="メイリオ" pitchFamily="50" charset="-128"/>
              </a:rPr>
              <a:t>。</a:t>
            </a:r>
            <a:endParaRPr lang="en-US" altLang="ja-JP" smtClean="0">
              <a:latin typeface="ＭＳ Ｐゴシック" panose="020B0600070205080204" pitchFamily="50" charset="-128"/>
              <a:cs typeface="メイリオ" pitchFamily="50" charset="-128"/>
            </a:endParaRPr>
          </a:p>
          <a:p>
            <a:pPr marL="442913" indent="-442913">
              <a:lnSpc>
                <a:spcPts val="600"/>
              </a:lnSpc>
            </a:pPr>
            <a:endParaRPr lang="ja-JP" altLang="en-US">
              <a:latin typeface="ＭＳ Ｐゴシック" panose="020B0600070205080204" pitchFamily="50" charset="-128"/>
              <a:cs typeface="メイリオ" pitchFamily="50" charset="-128"/>
            </a:endParaRPr>
          </a:p>
          <a:p>
            <a:pPr marL="442913" indent="-442913"/>
            <a:r>
              <a:rPr lang="ja-JP" altLang="en-US" smtClean="0">
                <a:latin typeface="ＭＳ Ｐゴシック" panose="020B0600070205080204" pitchFamily="50" charset="-128"/>
                <a:cs typeface="メイリオ" pitchFamily="50" charset="-128"/>
              </a:rPr>
              <a:t>　⑤ 「</a:t>
            </a:r>
            <a:r>
              <a:rPr lang="ja-JP" altLang="en-US">
                <a:latin typeface="ＭＳ Ｐゴシック" panose="020B0600070205080204" pitchFamily="50" charset="-128"/>
                <a:cs typeface="メイリオ" pitchFamily="50" charset="-128"/>
              </a:rPr>
              <a:t>障害者虐待防止の手引き」等を活用し虐待防止における相談支援専門員とサービス管理責任者等が果たすべき役割を理解するための講義を行う</a:t>
            </a:r>
            <a:r>
              <a:rPr lang="ja-JP" altLang="en-US" smtClean="0">
                <a:latin typeface="ＭＳ Ｐゴシック" panose="020B0600070205080204" pitchFamily="50" charset="-128"/>
                <a:cs typeface="メイリオ" pitchFamily="50" charset="-128"/>
              </a:rPr>
              <a:t>。</a:t>
            </a:r>
            <a:endParaRPr lang="ja-JP" altLang="en-US">
              <a:latin typeface="ＭＳ Ｐゴシック" panose="020B0600070205080204" pitchFamily="50" charset="-128"/>
              <a:cs typeface="メイリオ" pitchFamily="50" charset="-128"/>
            </a:endParaRPr>
          </a:p>
        </p:txBody>
      </p:sp>
      <p:sp>
        <p:nvSpPr>
          <p:cNvPr id="3" name="テキスト ボックス 2"/>
          <p:cNvSpPr txBox="1"/>
          <p:nvPr/>
        </p:nvSpPr>
        <p:spPr>
          <a:xfrm>
            <a:off x="560512" y="260648"/>
            <a:ext cx="4752528" cy="523220"/>
          </a:xfrm>
          <a:prstGeom prst="rect">
            <a:avLst/>
          </a:prstGeom>
          <a:noFill/>
        </p:spPr>
        <p:txBody>
          <a:bodyPr wrap="square" rtlCol="0">
            <a:spAutoFit/>
          </a:bodyPr>
          <a:lstStyle/>
          <a:p>
            <a:r>
              <a:rPr lang="ja-JP" altLang="en-US" sz="2800" b="1">
                <a:latin typeface="メイリオ" pitchFamily="50" charset="-128"/>
                <a:ea typeface="メイリオ" pitchFamily="50" charset="-128"/>
                <a:cs typeface="メイリオ" pitchFamily="50" charset="-128"/>
              </a:rPr>
              <a:t>本科目の内容と獲得</a:t>
            </a:r>
            <a:r>
              <a:rPr lang="ja-JP" altLang="en-US" sz="2800" b="1" smtClean="0">
                <a:latin typeface="メイリオ" pitchFamily="50" charset="-128"/>
                <a:ea typeface="メイリオ" pitchFamily="50" charset="-128"/>
                <a:cs typeface="メイリオ" pitchFamily="50" charset="-128"/>
              </a:rPr>
              <a:t>目標②</a:t>
            </a:r>
            <a:endParaRPr lang="ja-JP" altLang="en-US" sz="2800" b="1" dirty="0">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632520" y="836712"/>
            <a:ext cx="8892480"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7346928" y="65956"/>
            <a:ext cx="1977656" cy="45720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標準カリキュラム</a:t>
            </a:r>
          </a:p>
        </p:txBody>
      </p:sp>
      <p:sp>
        <p:nvSpPr>
          <p:cNvPr id="8" name="フッター プレースホルダー 6"/>
          <p:cNvSpPr>
            <a:spLocks noGrp="1"/>
          </p:cNvSpPr>
          <p:nvPr>
            <p:ph type="ftr" sz="quarter" idx="11"/>
          </p:nvPr>
        </p:nvSpPr>
        <p:spPr>
          <a:xfrm>
            <a:off x="381000" y="6601216"/>
            <a:ext cx="9144000" cy="255170"/>
          </a:xfrm>
        </p:spPr>
        <p:txBody>
          <a:bodyPr/>
          <a:lstStyle/>
          <a:p>
            <a:r>
              <a:rPr lang="zh-TW" altLang="en-US" sz="800">
                <a:latin typeface="ＭＳ ゴシック" panose="020B0609070205080204" pitchFamily="49" charset="-128"/>
                <a:ea typeface="ＭＳ ゴシック" panose="020B0609070205080204" pitchFamily="49" charset="-128"/>
              </a:rPr>
              <a:t>令和元年度相談支援従事者指導者養成研修 配布資料</a:t>
            </a:r>
            <a:endParaRPr lang="ja-JP" altLang="en-US" sz="80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88277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40</a:t>
            </a:fld>
            <a:endParaRPr lang="en-US" altLang="ja-JP" dirty="0"/>
          </a:p>
        </p:txBody>
      </p:sp>
      <p:sp>
        <p:nvSpPr>
          <p:cNvPr id="4" name="正方形/長方形 3"/>
          <p:cNvSpPr/>
          <p:nvPr/>
        </p:nvSpPr>
        <p:spPr>
          <a:xfrm>
            <a:off x="200472" y="260648"/>
            <a:ext cx="9505056"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622300" indent="-342900">
              <a:buFont typeface="+mj-ea"/>
              <a:buAutoNum type="circleNumDbPlain" startAt="9"/>
            </a:pPr>
            <a:endParaRPr lang="en-US" altLang="ja-JP" sz="13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8"/>
            </a:pPr>
            <a:r>
              <a:rPr lang="ja-JP" altLang="en-US" sz="1300" b="1" u="sng" dirty="0" smtClean="0">
                <a:latin typeface="ＭＳ ゴシック" panose="020B0609070205080204" pitchFamily="49" charset="-128"/>
                <a:ea typeface="ＭＳ ゴシック" panose="020B0609070205080204" pitchFamily="49" charset="-128"/>
              </a:rPr>
              <a:t>サービス</a:t>
            </a:r>
            <a:r>
              <a:rPr lang="ja-JP" altLang="en-US" sz="1300" b="1" u="sng" dirty="0">
                <a:latin typeface="ＭＳ ゴシック" panose="020B0609070205080204" pitchFamily="49" charset="-128"/>
                <a:ea typeface="ＭＳ ゴシック" panose="020B0609070205080204" pitchFamily="49" charset="-128"/>
              </a:rPr>
              <a:t>等利用計画案</a:t>
            </a:r>
            <a:r>
              <a:rPr lang="ja-JP" altLang="en-US" sz="1300" b="1" u="sng" dirty="0" smtClean="0">
                <a:latin typeface="ＭＳ ゴシック" panose="020B0609070205080204" pitchFamily="49" charset="-128"/>
                <a:ea typeface="ＭＳ ゴシック" panose="020B0609070205080204" pitchFamily="49" charset="-128"/>
              </a:rPr>
              <a:t>に短期入所を</a:t>
            </a:r>
            <a:r>
              <a:rPr lang="ja-JP" altLang="en-US" sz="1300" b="1" u="sng" dirty="0">
                <a:latin typeface="ＭＳ ゴシック" panose="020B0609070205080204" pitchFamily="49" charset="-128"/>
                <a:ea typeface="ＭＳ ゴシック" panose="020B0609070205080204" pitchFamily="49" charset="-128"/>
              </a:rPr>
              <a:t>位置付ける場合にあっては</a:t>
            </a:r>
            <a:r>
              <a:rPr lang="ja-JP" altLang="en-US" sz="1300" dirty="0">
                <a:latin typeface="ＭＳ ゴシック" panose="020B0609070205080204" pitchFamily="49" charset="-128"/>
                <a:ea typeface="ＭＳ ゴシック" panose="020B0609070205080204" pitchFamily="49" charset="-128"/>
              </a:rPr>
              <a:t>、利用者の居宅における自立した日常生活又は社会生活の維持に十分に留意するものとし、利用者の心身の状況等を勘案して特に必要と認められる場合を除き、</a:t>
            </a:r>
            <a:r>
              <a:rPr lang="ja-JP" altLang="en-US" sz="1300" b="1" u="sng" dirty="0">
                <a:latin typeface="ＭＳ ゴシック" panose="020B0609070205080204" pitchFamily="49" charset="-128"/>
                <a:ea typeface="ＭＳ ゴシック" panose="020B0609070205080204" pitchFamily="49" charset="-128"/>
              </a:rPr>
              <a:t>短期入所を利用する日数が</a:t>
            </a:r>
            <a:r>
              <a:rPr lang="ja-JP" altLang="en-US" sz="1300" b="1" u="sng" dirty="0" smtClean="0">
                <a:latin typeface="ＭＳ ゴシック" panose="020B0609070205080204" pitchFamily="49" charset="-128"/>
                <a:ea typeface="ＭＳ ゴシック" panose="020B0609070205080204" pitchFamily="49" charset="-128"/>
              </a:rPr>
              <a:t>年間</a:t>
            </a:r>
            <a:r>
              <a:rPr lang="ja-JP" altLang="en-US" sz="1300" b="1" u="sng" dirty="0">
                <a:latin typeface="ＭＳ ゴシック" panose="020B0609070205080204" pitchFamily="49" charset="-128"/>
                <a:ea typeface="ＭＳ ゴシック" panose="020B0609070205080204" pitchFamily="49" charset="-128"/>
              </a:rPr>
              <a:t>１８０</a:t>
            </a:r>
            <a:r>
              <a:rPr lang="ja-JP" altLang="en-US" sz="1300" b="1" u="sng" dirty="0" smtClean="0">
                <a:latin typeface="ＭＳ ゴシック" panose="020B0609070205080204" pitchFamily="49" charset="-128"/>
                <a:ea typeface="ＭＳ ゴシック" panose="020B0609070205080204" pitchFamily="49" charset="-128"/>
              </a:rPr>
              <a:t>日</a:t>
            </a:r>
            <a:r>
              <a:rPr lang="ja-JP" altLang="en-US" sz="1300" b="1" u="sng" dirty="0">
                <a:latin typeface="ＭＳ ゴシック" panose="020B0609070205080204" pitchFamily="49" charset="-128"/>
                <a:ea typeface="ＭＳ ゴシック" panose="020B0609070205080204" pitchFamily="49" charset="-128"/>
              </a:rPr>
              <a:t>を超えない</a:t>
            </a:r>
            <a:r>
              <a:rPr lang="ja-JP" altLang="en-US" sz="1300" dirty="0">
                <a:latin typeface="ＭＳ ゴシック" panose="020B0609070205080204" pitchFamily="49" charset="-128"/>
                <a:ea typeface="ＭＳ ゴシック" panose="020B0609070205080204" pitchFamily="49" charset="-128"/>
              </a:rPr>
              <a:t>ようにしなければならない</a:t>
            </a:r>
            <a:r>
              <a:rPr lang="ja-JP" altLang="en-US" sz="1200" dirty="0">
                <a:latin typeface="ＭＳ ゴシック" panose="020B0609070205080204" pitchFamily="49" charset="-128"/>
                <a:ea typeface="ＭＳ ゴシック" panose="020B0609070205080204" pitchFamily="49" charset="-128"/>
              </a:rPr>
              <a:t>。</a:t>
            </a:r>
          </a:p>
          <a:p>
            <a:pPr marL="723900" indent="-342900">
              <a:buFont typeface="+mj-ea"/>
              <a:buAutoNum type="circleNumDbPlain" startAt="8"/>
            </a:pPr>
            <a:endParaRPr lang="en-US" altLang="ja-JP" sz="13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8"/>
            </a:pPr>
            <a:r>
              <a:rPr lang="ja-JP" altLang="en-US" sz="1300" b="1" u="sng" dirty="0" smtClean="0">
                <a:latin typeface="ＭＳ ゴシック" panose="020B0609070205080204" pitchFamily="49" charset="-128"/>
                <a:ea typeface="ＭＳ ゴシック" panose="020B0609070205080204" pitchFamily="49" charset="-128"/>
              </a:rPr>
              <a:t>サービス等利用計画</a:t>
            </a:r>
            <a:r>
              <a:rPr lang="ja-JP" altLang="en-US" sz="1300" b="1" u="sng" dirty="0">
                <a:latin typeface="ＭＳ ゴシック" panose="020B0609070205080204" pitchFamily="49" charset="-128"/>
                <a:ea typeface="ＭＳ ゴシック" panose="020B0609070205080204" pitchFamily="49" charset="-128"/>
              </a:rPr>
              <a:t>案に位置付けた福祉サービス等について</a:t>
            </a:r>
            <a:r>
              <a:rPr lang="ja-JP" altLang="en-US" sz="1300" dirty="0">
                <a:latin typeface="ＭＳ ゴシック" panose="020B0609070205080204" pitchFamily="49" charset="-128"/>
                <a:ea typeface="ＭＳ ゴシック" panose="020B0609070205080204" pitchFamily="49" charset="-128"/>
              </a:rPr>
              <a:t>、介護給付費等の対象となるかどうかを区分した上で、当該計画案の内容について、</a:t>
            </a:r>
            <a:r>
              <a:rPr lang="ja-JP" altLang="en-US" sz="1300" b="1" u="sng" dirty="0">
                <a:latin typeface="ＭＳ ゴシック" panose="020B0609070205080204" pitchFamily="49" charset="-128"/>
                <a:ea typeface="ＭＳ ゴシック" panose="020B0609070205080204" pitchFamily="49" charset="-128"/>
              </a:rPr>
              <a:t>利用者又はその家族に対して説明し、文書により利用者等の同意</a:t>
            </a:r>
            <a:r>
              <a:rPr lang="ja-JP" altLang="en-US" sz="1300" dirty="0">
                <a:latin typeface="ＭＳ ゴシック" panose="020B0609070205080204" pitchFamily="49" charset="-128"/>
                <a:ea typeface="ＭＳ ゴシック" panose="020B0609070205080204" pitchFamily="49" charset="-128"/>
              </a:rPr>
              <a:t>を</a:t>
            </a:r>
            <a:r>
              <a:rPr lang="ja-JP" altLang="en-US" sz="1300" dirty="0" smtClean="0">
                <a:latin typeface="ＭＳ ゴシック" panose="020B0609070205080204" pitchFamily="49" charset="-128"/>
                <a:ea typeface="ＭＳ ゴシック" panose="020B0609070205080204" pitchFamily="49" charset="-128"/>
              </a:rPr>
              <a:t>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8"/>
            </a:pPr>
            <a:endParaRPr lang="en-US" altLang="ja-JP" sz="1300" dirty="0">
              <a:latin typeface="ＭＳ ゴシック" panose="020B0609070205080204" pitchFamily="49" charset="-128"/>
              <a:ea typeface="ＭＳ ゴシック" panose="020B0609070205080204" pitchFamily="49" charset="-128"/>
            </a:endParaRPr>
          </a:p>
          <a:p>
            <a:pPr marL="723900" indent="-342900"/>
            <a:r>
              <a:rPr lang="ja-JP" altLang="en-US" sz="1300" dirty="0">
                <a:latin typeface="ＭＳ ゴシック" panose="020B0609070205080204" pitchFamily="49" charset="-128"/>
                <a:ea typeface="ＭＳ ゴシック" panose="020B0609070205080204" pitchFamily="49" charset="-128"/>
              </a:rPr>
              <a:t>⑩</a:t>
            </a:r>
            <a:r>
              <a:rPr lang="ja-JP" altLang="en-US" sz="1300" dirty="0" smtClean="0">
                <a:latin typeface="ＭＳ ゴシック" panose="020B0609070205080204" pitchFamily="49" charset="-128"/>
                <a:ea typeface="ＭＳ ゴシック" panose="020B0609070205080204" pitchFamily="49" charset="-128"/>
              </a:rPr>
              <a:t>　サービス等利用計画案を作成した際には、当該</a:t>
            </a:r>
            <a:r>
              <a:rPr lang="ja-JP" altLang="en-US" sz="1300" b="1" u="sng" dirty="0" smtClean="0">
                <a:latin typeface="ＭＳ ゴシック" panose="020B0609070205080204" pitchFamily="49" charset="-128"/>
                <a:ea typeface="ＭＳ ゴシック" panose="020B0609070205080204" pitchFamily="49" charset="-128"/>
              </a:rPr>
              <a:t>サービス等利用計画案を利用者等に交付</a:t>
            </a:r>
            <a:r>
              <a:rPr lang="ja-JP" altLang="en-US" sz="1300" dirty="0" smtClean="0">
                <a:latin typeface="ＭＳ ゴシック" panose="020B0609070205080204" pitchFamily="49" charset="-128"/>
                <a:ea typeface="ＭＳ ゴシック" panose="020B0609070205080204" pitchFamily="49" charset="-128"/>
              </a:rPr>
              <a:t>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9"/>
            </a:pPr>
            <a:endParaRPr lang="en-US" altLang="ja-JP" sz="1300" dirty="0" smtClean="0">
              <a:latin typeface="ＭＳ ゴシック" panose="020B0609070205080204" pitchFamily="49" charset="-128"/>
              <a:ea typeface="ＭＳ ゴシック" panose="020B0609070205080204" pitchFamily="49" charset="-128"/>
            </a:endParaRPr>
          </a:p>
          <a:p>
            <a:pPr marL="723900" indent="-342900"/>
            <a:r>
              <a:rPr lang="ja-JP" altLang="en-US" sz="1300" dirty="0">
                <a:latin typeface="ＭＳ ゴシック" panose="020B0609070205080204" pitchFamily="49" charset="-128"/>
                <a:ea typeface="ＭＳ ゴシック" panose="020B0609070205080204" pitchFamily="49" charset="-128"/>
              </a:rPr>
              <a:t>⑪</a:t>
            </a:r>
            <a:r>
              <a:rPr lang="ja-JP" altLang="en-US" sz="1300" dirty="0" smtClean="0">
                <a:latin typeface="ＭＳ ゴシック" panose="020B0609070205080204" pitchFamily="49" charset="-128"/>
                <a:ea typeface="ＭＳ ゴシック" panose="020B0609070205080204" pitchFamily="49" charset="-128"/>
              </a:rPr>
              <a:t>　支給</a:t>
            </a:r>
            <a:r>
              <a:rPr lang="ja-JP" altLang="en-US" sz="1300" dirty="0">
                <a:latin typeface="ＭＳ ゴシック" panose="020B0609070205080204" pitchFamily="49" charset="-128"/>
                <a:ea typeface="ＭＳ ゴシック" panose="020B0609070205080204" pitchFamily="49" charset="-128"/>
              </a:rPr>
              <a:t>決定又</a:t>
            </a:r>
            <a:r>
              <a:rPr lang="ja-JP" altLang="en-US" sz="1300" dirty="0" smtClean="0">
                <a:latin typeface="ＭＳ ゴシック" panose="020B0609070205080204" pitchFamily="49" charset="-128"/>
                <a:ea typeface="ＭＳ ゴシック" panose="020B0609070205080204" pitchFamily="49" charset="-128"/>
              </a:rPr>
              <a:t>は地域相談支援給付決定を踏まえてサービス等利用計画案の変更を行い、指定障害福祉サービス事業者等、指定一般相談支援事業者その他の者との連絡調整等を行うとともに、</a:t>
            </a:r>
            <a:r>
              <a:rPr lang="ja-JP" altLang="en-US" sz="1300" b="1" u="sng" dirty="0" smtClean="0">
                <a:latin typeface="ＭＳ ゴシック" panose="020B0609070205080204" pitchFamily="49" charset="-128"/>
                <a:ea typeface="ＭＳ ゴシック" panose="020B0609070205080204" pitchFamily="49" charset="-128"/>
              </a:rPr>
              <a:t>サービス担当者会議の開催等</a:t>
            </a:r>
            <a:r>
              <a:rPr lang="ja-JP" altLang="en-US" sz="1300" dirty="0" smtClean="0">
                <a:latin typeface="ＭＳ ゴシック" panose="020B0609070205080204" pitchFamily="49" charset="-128"/>
                <a:ea typeface="ＭＳ ゴシック" panose="020B0609070205080204" pitchFamily="49" charset="-128"/>
              </a:rPr>
              <a:t>により、当該計画案の内容について説明を行うとともに、</a:t>
            </a:r>
            <a:r>
              <a:rPr lang="ja-JP" altLang="en-US" sz="1300" b="1" u="sng" dirty="0" smtClean="0">
                <a:latin typeface="ＭＳ ゴシック" panose="020B0609070205080204" pitchFamily="49" charset="-128"/>
                <a:ea typeface="ＭＳ ゴシック" panose="020B0609070205080204" pitchFamily="49" charset="-128"/>
              </a:rPr>
              <a:t>担当者から、専門的な見地からの意見と求め</a:t>
            </a:r>
            <a:r>
              <a:rPr lang="ja-JP" altLang="en-US" sz="1300" dirty="0" smtClean="0">
                <a:latin typeface="ＭＳ ゴシック" panose="020B0609070205080204" pitchFamily="49" charset="-128"/>
                <a:ea typeface="ＭＳ ゴシック" panose="020B0609070205080204" pitchFamily="49" charset="-128"/>
              </a:rPr>
              <a:t>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9"/>
            </a:pPr>
            <a:endParaRPr lang="en-US" altLang="ja-JP" sz="1300" dirty="0">
              <a:latin typeface="ＭＳ ゴシック" panose="020B0609070205080204" pitchFamily="49" charset="-128"/>
              <a:ea typeface="ＭＳ ゴシック" panose="020B0609070205080204" pitchFamily="49" charset="-128"/>
            </a:endParaRPr>
          </a:p>
          <a:p>
            <a:pPr marL="723900" indent="-342900"/>
            <a:r>
              <a:rPr lang="ja-JP" altLang="en-US" sz="1300" dirty="0" smtClean="0">
                <a:latin typeface="ＭＳ ゴシック" panose="020B0609070205080204" pitchFamily="49" charset="-128"/>
                <a:ea typeface="ＭＳ ゴシック" panose="020B0609070205080204" pitchFamily="49" charset="-128"/>
              </a:rPr>
              <a:t>⑫  サービス担当者会議を踏まえたサービス等利用計画案の内容について、利用者又はその家族に対して説明し、</a:t>
            </a:r>
            <a:r>
              <a:rPr lang="ja-JP" altLang="en-US" sz="1300" b="1" u="sng" dirty="0" smtClean="0">
                <a:latin typeface="ＭＳ ゴシック" panose="020B0609070205080204" pitchFamily="49" charset="-128"/>
                <a:ea typeface="ＭＳ ゴシック" panose="020B0609070205080204" pitchFamily="49" charset="-128"/>
              </a:rPr>
              <a:t>文書により利用者等の同意を得なければならない</a:t>
            </a:r>
            <a:r>
              <a:rPr lang="ja-JP" altLang="en-US" sz="1300" dirty="0" smtClean="0">
                <a:latin typeface="ＭＳ ゴシック" panose="020B0609070205080204" pitchFamily="49" charset="-128"/>
                <a:ea typeface="ＭＳ ゴシック" panose="020B0609070205080204" pitchFamily="49" charset="-128"/>
              </a:rPr>
              <a:t>。</a:t>
            </a:r>
            <a:endParaRPr lang="en-US" altLang="ja-JP" sz="1300" dirty="0" smtClean="0">
              <a:latin typeface="ＭＳ ゴシック" panose="020B0609070205080204" pitchFamily="49" charset="-128"/>
              <a:ea typeface="ＭＳ ゴシック" panose="020B0609070205080204" pitchFamily="49" charset="-128"/>
            </a:endParaRPr>
          </a:p>
          <a:p>
            <a:pPr marL="723900" indent="-342900"/>
            <a:endParaRPr lang="en-US" altLang="ja-JP" sz="1300" dirty="0" smtClean="0">
              <a:latin typeface="ＭＳ ゴシック" panose="020B0609070205080204" pitchFamily="49" charset="-128"/>
              <a:ea typeface="ＭＳ ゴシック" panose="020B0609070205080204" pitchFamily="49" charset="-128"/>
            </a:endParaRPr>
          </a:p>
          <a:p>
            <a:pPr marL="723900" indent="-342900"/>
            <a:r>
              <a:rPr lang="ja-JP" altLang="en-US" sz="1300" dirty="0">
                <a:latin typeface="ＭＳ ゴシック" panose="020B0609070205080204" pitchFamily="49" charset="-128"/>
                <a:ea typeface="ＭＳ ゴシック" panose="020B0609070205080204" pitchFamily="49" charset="-128"/>
              </a:rPr>
              <a:t>⑬</a:t>
            </a:r>
            <a:r>
              <a:rPr lang="ja-JP" altLang="en-US" sz="1300" dirty="0" smtClean="0">
                <a:latin typeface="ＭＳ ゴシック" panose="020B0609070205080204" pitchFamily="49" charset="-128"/>
                <a:ea typeface="ＭＳ ゴシック" panose="020B0609070205080204" pitchFamily="49" charset="-128"/>
              </a:rPr>
              <a:t>　サービス等利用計画を作成した際には、当該</a:t>
            </a:r>
            <a:r>
              <a:rPr lang="ja-JP" altLang="en-US" sz="1300" b="1" u="sng" dirty="0" smtClean="0">
                <a:latin typeface="ＭＳ ゴシック" panose="020B0609070205080204" pitchFamily="49" charset="-128"/>
                <a:ea typeface="ＭＳ ゴシック" panose="020B0609070205080204" pitchFamily="49" charset="-128"/>
              </a:rPr>
              <a:t>サービス等利用計画を利用者等及び担当者に交付</a:t>
            </a:r>
            <a:r>
              <a:rPr lang="ja-JP" altLang="en-US" sz="1300" dirty="0" smtClean="0">
                <a:latin typeface="ＭＳ ゴシック" panose="020B0609070205080204" pitchFamily="49" charset="-128"/>
                <a:ea typeface="ＭＳ ゴシック" panose="020B0609070205080204" pitchFamily="49" charset="-128"/>
              </a:rPr>
              <a:t>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342900"/>
            <a:endParaRPr lang="en-US" altLang="ja-JP" sz="1300" dirty="0" smtClean="0">
              <a:latin typeface="ＭＳ ゴシック" panose="020B0609070205080204" pitchFamily="49" charset="-128"/>
              <a:ea typeface="ＭＳ ゴシック" panose="020B0609070205080204" pitchFamily="49" charset="-128"/>
            </a:endParaRPr>
          </a:p>
          <a:p>
            <a:pPr marL="622300" indent="-342900"/>
            <a:endParaRPr lang="en-US" altLang="ja-JP" sz="1300" dirty="0" smtClean="0">
              <a:latin typeface="ＭＳ ゴシック" panose="020B0609070205080204" pitchFamily="49" charset="-128"/>
              <a:ea typeface="ＭＳ ゴシック" panose="020B0609070205080204" pitchFamily="49" charset="-128"/>
            </a:endParaRPr>
          </a:p>
          <a:p>
            <a:pPr marL="622300" indent="-342900"/>
            <a:endParaRPr lang="en-US" altLang="ja-JP" sz="1300" dirty="0">
              <a:latin typeface="ＭＳ ゴシック" panose="020B0609070205080204" pitchFamily="49" charset="-128"/>
              <a:ea typeface="ＭＳ ゴシック" panose="020B0609070205080204" pitchFamily="49" charset="-128"/>
            </a:endParaRPr>
          </a:p>
          <a:p>
            <a:pPr marL="5270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指定継続サービス利用支援の方針は以下の通り</a:t>
            </a:r>
            <a:endParaRPr lang="en-US" altLang="ja-JP" sz="1400" dirty="0">
              <a:latin typeface="ＭＳ ゴシック" panose="020B0609070205080204" pitchFamily="49" charset="-128"/>
              <a:ea typeface="ＭＳ ゴシック" panose="020B0609070205080204" pitchFamily="49" charset="-128"/>
            </a:endParaRPr>
          </a:p>
          <a:p>
            <a:pPr marL="349250" indent="-285750">
              <a:buFont typeface="ＭＳ ゴシック" panose="020B0609070205080204" pitchFamily="49" charset="-128"/>
              <a:buChar char="○"/>
            </a:pPr>
            <a:endParaRPr lang="en-US" altLang="ja-JP" sz="14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サービス等利用計画</a:t>
            </a:r>
            <a:r>
              <a:rPr lang="ja-JP" altLang="en-US" sz="1300" dirty="0">
                <a:latin typeface="ＭＳ ゴシック" panose="020B0609070205080204" pitchFamily="49" charset="-128"/>
                <a:ea typeface="ＭＳ ゴシック" panose="020B0609070205080204" pitchFamily="49" charset="-128"/>
              </a:rPr>
              <a:t>の作成後</a:t>
            </a:r>
            <a:r>
              <a:rPr lang="ja-JP" altLang="en-US" sz="1300" dirty="0" smtClean="0">
                <a:latin typeface="ＭＳ ゴシック" panose="020B0609070205080204" pitchFamily="49" charset="-128"/>
                <a:ea typeface="ＭＳ ゴシック" panose="020B0609070205080204" pitchFamily="49" charset="-128"/>
              </a:rPr>
              <a:t>、サービス等利用計画</a:t>
            </a:r>
            <a:r>
              <a:rPr lang="ja-JP" altLang="en-US" sz="1300" dirty="0">
                <a:latin typeface="ＭＳ ゴシック" panose="020B0609070205080204" pitchFamily="49" charset="-128"/>
                <a:ea typeface="ＭＳ ゴシック" panose="020B0609070205080204" pitchFamily="49" charset="-128"/>
              </a:rPr>
              <a:t>の実施状況の把握（以下「</a:t>
            </a:r>
            <a:r>
              <a:rPr lang="ja-JP" altLang="en-US" sz="1300" b="1" u="sng" dirty="0">
                <a:latin typeface="ＭＳ ゴシック" panose="020B0609070205080204" pitchFamily="49" charset="-128"/>
                <a:ea typeface="ＭＳ ゴシック" panose="020B0609070205080204" pitchFamily="49" charset="-128"/>
              </a:rPr>
              <a:t>モニタリング</a:t>
            </a:r>
            <a:r>
              <a:rPr lang="ja-JP" altLang="en-US" sz="1300" dirty="0">
                <a:latin typeface="ＭＳ ゴシック" panose="020B0609070205080204" pitchFamily="49" charset="-128"/>
                <a:ea typeface="ＭＳ ゴシック" panose="020B0609070205080204" pitchFamily="49" charset="-128"/>
              </a:rPr>
              <a:t>」という。）を行い、必要に応じて計画の変更、福祉サービス等の事業を行う者等との連絡調整その他の便宜を行うとともに、新たな支給決定又は地域相談支援給付決定が必要であると認められる場合には、</a:t>
            </a:r>
            <a:r>
              <a:rPr lang="ja-JP" altLang="en-US" sz="1300" b="1" u="sng" dirty="0">
                <a:latin typeface="ＭＳ ゴシック" panose="020B0609070205080204" pitchFamily="49" charset="-128"/>
                <a:ea typeface="ＭＳ ゴシック" panose="020B0609070205080204" pitchFamily="49" charset="-128"/>
              </a:rPr>
              <a:t>利用者に対し、支給決定又は地域相談支援給付決定に係る</a:t>
            </a:r>
            <a:r>
              <a:rPr lang="ja-JP" altLang="en-US" sz="1300" b="1" u="sng" dirty="0" smtClean="0">
                <a:latin typeface="ＭＳ ゴシック" panose="020B0609070205080204" pitchFamily="49" charset="-128"/>
                <a:ea typeface="ＭＳ ゴシック" panose="020B0609070205080204" pitchFamily="49" charset="-128"/>
              </a:rPr>
              <a:t>申請を勧める</a:t>
            </a:r>
            <a:r>
              <a:rPr lang="ja-JP" altLang="en-US" sz="1300" dirty="0" smtClean="0">
                <a:latin typeface="ＭＳ ゴシック" panose="020B0609070205080204" pitchFamily="49" charset="-128"/>
                <a:ea typeface="ＭＳ ゴシック" panose="020B0609070205080204" pitchFamily="49" charset="-128"/>
              </a:rPr>
              <a:t>もの</a:t>
            </a:r>
            <a:r>
              <a:rPr lang="ja-JP" altLang="en-US" sz="1300" dirty="0">
                <a:latin typeface="ＭＳ ゴシック" panose="020B0609070205080204" pitchFamily="49" charset="-128"/>
                <a:ea typeface="ＭＳ ゴシック" panose="020B0609070205080204" pitchFamily="49" charset="-128"/>
              </a:rPr>
              <a:t>とする。</a:t>
            </a:r>
            <a:endParaRPr lang="en-US" altLang="ja-JP" sz="13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a:pPr>
            <a:endParaRPr lang="en-US" altLang="ja-JP" sz="14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モニタリングに当たっては利用者及びその家族、福祉サービス等の事業を行う者との連絡を継続的に行うこととし、</a:t>
            </a:r>
            <a:r>
              <a:rPr lang="ja-JP" altLang="en-US" sz="1400" b="1" u="sng" dirty="0">
                <a:latin typeface="ＭＳ ゴシック" panose="020B0609070205080204" pitchFamily="49" charset="-128"/>
                <a:ea typeface="ＭＳ ゴシック" panose="020B0609070205080204" pitchFamily="49" charset="-128"/>
              </a:rPr>
              <a:t>モニタリングの期間ごとに利用者の居宅等を訪問し、利用者等に面接するほか、その結果を記録</a:t>
            </a:r>
            <a:r>
              <a:rPr lang="ja-JP" altLang="en-US" sz="1400" dirty="0">
                <a:latin typeface="ＭＳ ゴシック" panose="020B0609070205080204" pitchFamily="49" charset="-128"/>
                <a:ea typeface="ＭＳ ゴシック" panose="020B0609070205080204" pitchFamily="49" charset="-128"/>
              </a:rPr>
              <a:t>しなければならない。</a:t>
            </a:r>
            <a:endParaRPr lang="en-US" altLang="ja-JP" sz="1400" dirty="0">
              <a:latin typeface="ＭＳ ゴシック" panose="020B0609070205080204" pitchFamily="49" charset="-128"/>
              <a:ea typeface="ＭＳ ゴシック" panose="020B0609070205080204" pitchFamily="49" charset="-128"/>
            </a:endParaRPr>
          </a:p>
          <a:p>
            <a:pPr marL="622300" indent="-342900"/>
            <a:endParaRPr lang="en-US" altLang="ja-JP" sz="1300" dirty="0" smtClean="0">
              <a:latin typeface="ＭＳ ゴシック" panose="020B0609070205080204" pitchFamily="49" charset="-128"/>
              <a:ea typeface="ＭＳ ゴシック" panose="020B0609070205080204" pitchFamily="49" charset="-128"/>
            </a:endParaRPr>
          </a:p>
          <a:p>
            <a:pPr marL="622300" indent="-342900"/>
            <a:endParaRPr lang="en-US" altLang="ja-JP" sz="13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65746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202033"/>
          </a:xfrm>
        </p:spPr>
        <p:txBody>
          <a:bodyPr/>
          <a:lstStyle/>
          <a:p>
            <a:r>
              <a:rPr kumimoji="1" lang="ja-JP" altLang="en-US" sz="1600" b="1" dirty="0" smtClean="0"/>
              <a:t>サービス等利用計画（書式例）</a:t>
            </a:r>
            <a:endParaRPr kumimoji="1" lang="ja-JP" altLang="en-US" sz="16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41</a:t>
            </a:fld>
            <a:endParaRPr lang="en-US" altLang="ja-JP" dirty="0"/>
          </a:p>
        </p:txBody>
      </p:sp>
      <p:graphicFrame>
        <p:nvGraphicFramePr>
          <p:cNvPr id="4" name="表 3"/>
          <p:cNvGraphicFramePr>
            <a:graphicFrameLocks noGrp="1"/>
          </p:cNvGraphicFramePr>
          <p:nvPr>
            <p:extLst>
              <p:ext uri="{D42A27DB-BD31-4B8C-83A1-F6EECF244321}">
                <p14:modId xmlns:p14="http://schemas.microsoft.com/office/powerpoint/2010/main" val="385258391"/>
              </p:ext>
            </p:extLst>
          </p:nvPr>
        </p:nvGraphicFramePr>
        <p:xfrm>
          <a:off x="200472" y="332656"/>
          <a:ext cx="9577067" cy="77724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利用者氏名</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障害支援区分</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相談支援事業者名</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r h="192021">
                <a:tc>
                  <a:txBody>
                    <a:bodyPr/>
                    <a:lstStyle/>
                    <a:p>
                      <a:r>
                        <a:rPr kumimoji="1" lang="ja-JP" altLang="en-US" sz="1100" dirty="0" smtClean="0"/>
                        <a:t>障害福祉ｻｰﾋﾞｽ受給者証番号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計画作成担当者</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1"/>
                  </a:ext>
                </a:extLst>
              </a:tr>
              <a:tr h="192021">
                <a:tc>
                  <a:txBody>
                    <a:bodyPr/>
                    <a:lstStyle/>
                    <a:p>
                      <a:r>
                        <a:rPr kumimoji="1" lang="ja-JP" altLang="en-US" sz="1100" dirty="0" smtClean="0"/>
                        <a:t>地域相談支援受給者証番号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gridSpan="4">
                  <a:txBody>
                    <a:bodyPr/>
                    <a:lstStyle/>
                    <a:p>
                      <a:endParaRPr kumimoji="1" lang="ja-JP" altLang="en-US" sz="1100" dirty="0"/>
                    </a:p>
                  </a:txBody>
                  <a:tcPr>
                    <a:lnR w="12700" cmpd="sng">
                      <a:noFill/>
                    </a:lnR>
                    <a:lnB w="12700" cmpd="sng">
                      <a:noFill/>
                    </a:lnB>
                  </a:tcPr>
                </a:tc>
                <a:tc hMerge="1">
                  <a:txBody>
                    <a:bodyPr/>
                    <a:lstStyle/>
                    <a:p>
                      <a:endParaRPr kumimoji="1" lang="ja-JP" altLang="en-US" sz="1100" dirty="0"/>
                    </a:p>
                  </a:txBody>
                  <a:tcPr/>
                </a:tc>
                <a:tc hMerge="1">
                  <a:txBody>
                    <a:bodyPr/>
                    <a:lstStyle/>
                    <a:p>
                      <a:endParaRPr kumimoji="1" lang="ja-JP" altLang="en-US" sz="1100" dirty="0"/>
                    </a:p>
                  </a:txBody>
                  <a:tcPr/>
                </a:tc>
                <a:tc hMerge="1">
                  <a:txBody>
                    <a:bodyPr/>
                    <a:lstStyle/>
                    <a:p>
                      <a:endParaRPr kumimoji="1" lang="ja-JP" altLang="en-US" sz="1100" dirty="0"/>
                    </a:p>
                  </a:txBody>
                  <a:tcPr>
                    <a:lnB w="12700" cmpd="sng">
                      <a:noFill/>
                    </a:lnB>
                  </a:tcPr>
                </a:tc>
                <a:extLst>
                  <a:ext uri="{0D108BD9-81ED-4DB2-BD59-A6C34878D82A}">
                    <a16:rowId xmlns:a16="http://schemas.microsoft.com/office/drawing/2014/main" val="1000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618900898"/>
              </p:ext>
            </p:extLst>
          </p:nvPr>
        </p:nvGraphicFramePr>
        <p:xfrm>
          <a:off x="200469" y="1153696"/>
          <a:ext cx="9577067" cy="259080"/>
        </p:xfrm>
        <a:graphic>
          <a:graphicData uri="http://schemas.openxmlformats.org/drawingml/2006/table">
            <a:tbl>
              <a:tblPr firstRow="1" bandRow="1">
                <a:tableStyleId>{5940675A-B579-460E-94D1-54222C63F5DA}</a:tableStyleId>
              </a:tblPr>
              <a:tblGrid>
                <a:gridCol w="136815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728189">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計画案作成日</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ﾓﾆﾀﾘﾝｸﾞ期間（開始年月）</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利用者同意署名欄</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75914827"/>
              </p:ext>
            </p:extLst>
          </p:nvPr>
        </p:nvGraphicFramePr>
        <p:xfrm>
          <a:off x="200472" y="1484784"/>
          <a:ext cx="9577064" cy="1371600"/>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7560840">
                  <a:extLst>
                    <a:ext uri="{9D8B030D-6E8A-4147-A177-3AD203B41FA5}">
                      <a16:colId xmlns:a16="http://schemas.microsoft.com/office/drawing/2014/main" val="20002"/>
                    </a:ext>
                  </a:extLst>
                </a:gridCol>
              </a:tblGrid>
              <a:tr h="252028">
                <a:tc gridSpan="2">
                  <a:txBody>
                    <a:bodyPr/>
                    <a:lstStyle/>
                    <a:p>
                      <a:r>
                        <a:rPr kumimoji="1" lang="ja-JP" altLang="en-US" sz="1100" dirty="0" smtClean="0"/>
                        <a:t>利用者及びその家族の</a:t>
                      </a:r>
                      <a:endParaRPr kumimoji="1" lang="en-US" altLang="ja-JP" sz="1100" dirty="0" smtClean="0"/>
                    </a:p>
                    <a:p>
                      <a:r>
                        <a:rPr kumimoji="1" lang="ja-JP" altLang="en-US" sz="1100" dirty="0" smtClean="0"/>
                        <a:t>生活に対する意向</a:t>
                      </a:r>
                      <a:endParaRPr kumimoji="1" lang="en-US" altLang="ja-JP" sz="1100" dirty="0" smtClean="0"/>
                    </a:p>
                    <a:p>
                      <a:r>
                        <a:rPr kumimoji="1" lang="ja-JP" altLang="en-US" sz="1100" dirty="0" smtClean="0"/>
                        <a:t>（希望する生活）</a:t>
                      </a:r>
                      <a:endParaRPr kumimoji="1" lang="ja-JP" altLang="en-US" sz="1100" dirty="0"/>
                    </a:p>
                  </a:txBody>
                  <a:tcPr>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0"/>
                  </a:ext>
                </a:extLst>
              </a:tr>
              <a:tr h="252028">
                <a:tc gridSpan="2">
                  <a:txBody>
                    <a:bodyPr/>
                    <a:lstStyle/>
                    <a:p>
                      <a:r>
                        <a:rPr kumimoji="1" lang="ja-JP" altLang="en-US" sz="1100" dirty="0" smtClean="0"/>
                        <a:t>総合的な援助の方針</a:t>
                      </a:r>
                      <a:endParaRPr kumimoji="1" lang="ja-JP" altLang="en-US" sz="1100" dirty="0"/>
                    </a:p>
                  </a:txBody>
                  <a:tcPr>
                    <a:lnB w="12700" cmpd="sng">
                      <a:noFill/>
                    </a:lnB>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1"/>
                  </a:ext>
                </a:extLst>
              </a:tr>
              <a:tr h="252028">
                <a:tc rowSpan="2">
                  <a:txBody>
                    <a:bodyPr/>
                    <a:lstStyle/>
                    <a:p>
                      <a:endParaRPr kumimoji="1" lang="ja-JP" altLang="en-US" sz="1100" dirty="0"/>
                    </a:p>
                  </a:txBody>
                  <a:tcPr>
                    <a:lnT w="12700" cmpd="sng">
                      <a:noFill/>
                    </a:lnT>
                    <a:solidFill>
                      <a:schemeClr val="bg1">
                        <a:lumMod val="85000"/>
                      </a:schemeClr>
                    </a:solidFill>
                  </a:tcPr>
                </a:tc>
                <a:tc>
                  <a:txBody>
                    <a:bodyPr/>
                    <a:lstStyle/>
                    <a:p>
                      <a:r>
                        <a:rPr kumimoji="1" lang="ja-JP" altLang="en-US" sz="1100" dirty="0" smtClean="0"/>
                        <a:t>長期目標</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2"/>
                  </a:ext>
                </a:extLst>
              </a:tr>
              <a:tr h="252028">
                <a:tc vMerge="1">
                  <a:txBody>
                    <a:bodyPr/>
                    <a:lstStyle/>
                    <a:p>
                      <a:endParaRPr kumimoji="1" lang="ja-JP" altLang="en-US" sz="1100"/>
                    </a:p>
                  </a:txBody>
                  <a:tcPr/>
                </a:tc>
                <a:tc>
                  <a:txBody>
                    <a:bodyPr/>
                    <a:lstStyle/>
                    <a:p>
                      <a:r>
                        <a:rPr kumimoji="1" lang="ja-JP" altLang="en-US" sz="1100" dirty="0" smtClean="0"/>
                        <a:t>短期目標</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3"/>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398953085"/>
              </p:ext>
            </p:extLst>
          </p:nvPr>
        </p:nvGraphicFramePr>
        <p:xfrm>
          <a:off x="200472" y="2924944"/>
          <a:ext cx="9577064" cy="3669448"/>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1440160">
                  <a:extLst>
                    <a:ext uri="{9D8B030D-6E8A-4147-A177-3AD203B41FA5}">
                      <a16:colId xmlns:a16="http://schemas.microsoft.com/office/drawing/2014/main" val="20008"/>
                    </a:ext>
                  </a:extLst>
                </a:gridCol>
              </a:tblGrid>
              <a:tr h="288032">
                <a:tc rowSpan="2">
                  <a:txBody>
                    <a:bodyPr/>
                    <a:lstStyle/>
                    <a:p>
                      <a:r>
                        <a:rPr kumimoji="1" lang="ja-JP" altLang="en-US" sz="1050" dirty="0" smtClean="0"/>
                        <a:t>優先順位</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解決すべき課題</a:t>
                      </a:r>
                      <a:endParaRPr kumimoji="1" lang="en-US" altLang="ja-JP" sz="1050" dirty="0" smtClean="0"/>
                    </a:p>
                    <a:p>
                      <a:pPr algn="ctr"/>
                      <a:r>
                        <a:rPr kumimoji="1" lang="ja-JP" altLang="en-US" sz="1050" dirty="0" smtClean="0"/>
                        <a:t>（本人のニーズ）</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支援目標</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達成</a:t>
                      </a:r>
                      <a:endParaRPr kumimoji="1" lang="en-US" altLang="ja-JP" sz="1050" dirty="0" smtClean="0"/>
                    </a:p>
                    <a:p>
                      <a:pPr algn="ctr"/>
                      <a:r>
                        <a:rPr kumimoji="1" lang="ja-JP" altLang="en-US" sz="1050" dirty="0" smtClean="0"/>
                        <a:t>時期</a:t>
                      </a:r>
                      <a:endParaRPr kumimoji="1" lang="ja-JP" altLang="en-US" sz="1050" dirty="0"/>
                    </a:p>
                  </a:txBody>
                  <a:tcPr anchor="ctr">
                    <a:solidFill>
                      <a:schemeClr val="bg1">
                        <a:lumMod val="85000"/>
                      </a:schemeClr>
                    </a:solidFill>
                  </a:tcPr>
                </a:tc>
                <a:tc gridSpan="2">
                  <a:txBody>
                    <a:bodyPr/>
                    <a:lstStyle/>
                    <a:p>
                      <a:pPr algn="ctr"/>
                      <a:r>
                        <a:rPr kumimoji="1" lang="ja-JP" altLang="en-US" sz="1050" dirty="0" smtClean="0"/>
                        <a:t>福祉サービス等</a:t>
                      </a:r>
                      <a:endParaRPr kumimoji="1" lang="ja-JP" altLang="en-US" sz="1050" dirty="0"/>
                    </a:p>
                  </a:txBody>
                  <a:tcPr anchor="ct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rowSpan="2">
                  <a:txBody>
                    <a:bodyPr/>
                    <a:lstStyle/>
                    <a:p>
                      <a:pPr algn="ctr"/>
                      <a:r>
                        <a:rPr kumimoji="1" lang="ja-JP" altLang="en-US" sz="1050" dirty="0" smtClean="0"/>
                        <a:t>課題解決のための本人の役割</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評価時期</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その他留意事項</a:t>
                      </a:r>
                      <a:endParaRPr kumimoji="1" lang="ja-JP" altLang="en-US" sz="1050" dirty="0"/>
                    </a:p>
                  </a:txBody>
                  <a:tcPr anchor="ctr">
                    <a:solidFill>
                      <a:schemeClr val="bg1">
                        <a:lumMod val="85000"/>
                      </a:schemeClr>
                    </a:solidFill>
                  </a:tcPr>
                </a:tc>
                <a:extLst>
                  <a:ext uri="{0D108BD9-81ED-4DB2-BD59-A6C34878D82A}">
                    <a16:rowId xmlns:a16="http://schemas.microsoft.com/office/drawing/2014/main" val="10000"/>
                  </a:ext>
                </a:extLst>
              </a:tr>
              <a:tr h="28803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050" dirty="0"/>
                    </a:p>
                  </a:txBody>
                  <a:tcPr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1050" dirty="0" smtClean="0"/>
                        <a:t>福祉サービス等</a:t>
                      </a:r>
                      <a:endParaRPr kumimoji="1" lang="en-US" altLang="ja-JP" sz="1050" dirty="0" smtClean="0"/>
                    </a:p>
                    <a:p>
                      <a:pPr algn="ctr"/>
                      <a:r>
                        <a:rPr kumimoji="1" lang="ja-JP" altLang="en-US" sz="1050" dirty="0" smtClean="0"/>
                        <a:t>（頻度・時間）</a:t>
                      </a:r>
                      <a:endParaRPr kumimoji="1" lang="en-US" altLang="ja-JP" sz="1050" dirty="0" smtClean="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1050" dirty="0" smtClean="0"/>
                        <a:t>提供事業者名</a:t>
                      </a:r>
                      <a:endParaRPr kumimoji="1" lang="en-US" altLang="ja-JP" sz="1050" dirty="0" smtClean="0"/>
                    </a:p>
                    <a:p>
                      <a:pPr algn="ctr"/>
                      <a:r>
                        <a:rPr kumimoji="1" lang="ja-JP" altLang="en-US" sz="1050" dirty="0" smtClean="0"/>
                        <a:t>（担当者・電話）</a:t>
                      </a:r>
                      <a:endParaRPr kumimoji="1" lang="ja-JP" altLang="en-US" sz="105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34482">
                <a:tc>
                  <a:txBody>
                    <a:bodyPr/>
                    <a:lstStyle/>
                    <a:p>
                      <a:pPr algn="ctr"/>
                      <a:r>
                        <a:rPr kumimoji="1" lang="ja-JP" altLang="en-US" sz="1050" dirty="0" smtClean="0"/>
                        <a:t>１</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2"/>
                  </a:ext>
                </a:extLst>
              </a:tr>
              <a:tr h="734482">
                <a:tc>
                  <a:txBody>
                    <a:bodyPr/>
                    <a:lstStyle/>
                    <a:p>
                      <a:pPr algn="ctr"/>
                      <a:r>
                        <a:rPr kumimoji="1" lang="ja-JP" altLang="en-US" sz="1050" dirty="0" smtClean="0"/>
                        <a:t>２</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3"/>
                  </a:ext>
                </a:extLst>
              </a:tr>
              <a:tr h="734482">
                <a:tc>
                  <a:txBody>
                    <a:bodyPr/>
                    <a:lstStyle/>
                    <a:p>
                      <a:pPr algn="ctr"/>
                      <a:r>
                        <a:rPr kumimoji="1" lang="ja-JP" altLang="en-US" sz="1050" dirty="0" smtClean="0"/>
                        <a:t>３</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4"/>
                  </a:ext>
                </a:extLst>
              </a:tr>
              <a:tr h="734482">
                <a:tc>
                  <a:txBody>
                    <a:bodyPr/>
                    <a:lstStyle/>
                    <a:p>
                      <a:pPr algn="ctr"/>
                      <a:r>
                        <a:rPr kumimoji="1" lang="ja-JP" altLang="en-US" sz="1050" dirty="0" smtClean="0"/>
                        <a:t>４</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6118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202033"/>
          </a:xfrm>
        </p:spPr>
        <p:txBody>
          <a:bodyPr/>
          <a:lstStyle/>
          <a:p>
            <a:r>
              <a:rPr kumimoji="1" lang="ja-JP" altLang="en-US" sz="1600" b="1" dirty="0" smtClean="0"/>
              <a:t>モニタリング報告書（書式例）</a:t>
            </a:r>
            <a:endParaRPr kumimoji="1" lang="ja-JP" altLang="en-US" sz="16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42</a:t>
            </a:fld>
            <a:endParaRPr lang="en-US" altLang="ja-JP" dirty="0"/>
          </a:p>
        </p:txBody>
      </p:sp>
      <p:graphicFrame>
        <p:nvGraphicFramePr>
          <p:cNvPr id="4" name="表 3"/>
          <p:cNvGraphicFramePr>
            <a:graphicFrameLocks noGrp="1"/>
          </p:cNvGraphicFramePr>
          <p:nvPr>
            <p:extLst>
              <p:ext uri="{D42A27DB-BD31-4B8C-83A1-F6EECF244321}">
                <p14:modId xmlns:p14="http://schemas.microsoft.com/office/powerpoint/2010/main" val="244716551"/>
              </p:ext>
            </p:extLst>
          </p:nvPr>
        </p:nvGraphicFramePr>
        <p:xfrm>
          <a:off x="200472" y="332656"/>
          <a:ext cx="9577067" cy="77724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利用者氏名</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障害支援区分</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相談支援事業者名</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r h="192021">
                <a:tc>
                  <a:txBody>
                    <a:bodyPr/>
                    <a:lstStyle/>
                    <a:p>
                      <a:r>
                        <a:rPr kumimoji="1" lang="ja-JP" altLang="en-US" sz="1100" dirty="0" smtClean="0"/>
                        <a:t>障害福祉ｻｰﾋﾞｽ受給者証番号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計画作成担当者</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1"/>
                  </a:ext>
                </a:extLst>
              </a:tr>
              <a:tr h="192021">
                <a:tc>
                  <a:txBody>
                    <a:bodyPr/>
                    <a:lstStyle/>
                    <a:p>
                      <a:r>
                        <a:rPr kumimoji="1" lang="ja-JP" altLang="en-US" sz="1100" dirty="0" smtClean="0"/>
                        <a:t>地域相談支援受給者証番号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gridSpan="4">
                  <a:txBody>
                    <a:bodyPr/>
                    <a:lstStyle/>
                    <a:p>
                      <a:endParaRPr kumimoji="1" lang="ja-JP" altLang="en-US" sz="1100" dirty="0"/>
                    </a:p>
                  </a:txBody>
                  <a:tcPr>
                    <a:lnR w="12700" cmpd="sng">
                      <a:noFill/>
                    </a:lnR>
                    <a:lnB w="12700" cmpd="sng">
                      <a:noFill/>
                    </a:lnB>
                  </a:tcPr>
                </a:tc>
                <a:tc hMerge="1">
                  <a:txBody>
                    <a:bodyPr/>
                    <a:lstStyle/>
                    <a:p>
                      <a:endParaRPr kumimoji="1" lang="ja-JP" altLang="en-US" sz="1100" dirty="0"/>
                    </a:p>
                  </a:txBody>
                  <a:tcPr/>
                </a:tc>
                <a:tc hMerge="1">
                  <a:txBody>
                    <a:bodyPr/>
                    <a:lstStyle/>
                    <a:p>
                      <a:endParaRPr kumimoji="1" lang="ja-JP" altLang="en-US" sz="1100" dirty="0"/>
                    </a:p>
                  </a:txBody>
                  <a:tcPr/>
                </a:tc>
                <a:tc hMerge="1">
                  <a:txBody>
                    <a:bodyPr/>
                    <a:lstStyle/>
                    <a:p>
                      <a:endParaRPr kumimoji="1" lang="ja-JP" altLang="en-US" sz="1100" dirty="0"/>
                    </a:p>
                  </a:txBody>
                  <a:tcPr>
                    <a:lnB w="12700" cmpd="sng">
                      <a:noFill/>
                    </a:lnB>
                  </a:tcPr>
                </a:tc>
                <a:extLst>
                  <a:ext uri="{0D108BD9-81ED-4DB2-BD59-A6C34878D82A}">
                    <a16:rowId xmlns:a16="http://schemas.microsoft.com/office/drawing/2014/main" val="1000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650624524"/>
              </p:ext>
            </p:extLst>
          </p:nvPr>
        </p:nvGraphicFramePr>
        <p:xfrm>
          <a:off x="200469" y="1153696"/>
          <a:ext cx="9577067" cy="259080"/>
        </p:xfrm>
        <a:graphic>
          <a:graphicData uri="http://schemas.openxmlformats.org/drawingml/2006/table">
            <a:tbl>
              <a:tblPr firstRow="1" bandRow="1">
                <a:tableStyleId>{5940675A-B579-460E-94D1-54222C63F5DA}</a:tableStyleId>
              </a:tblPr>
              <a:tblGrid>
                <a:gridCol w="136815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728189">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計画案作成日</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ﾓﾆﾀﾘﾝｸﾞ期間（開始年月）</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利用者同意署名欄</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375563634"/>
              </p:ext>
            </p:extLst>
          </p:nvPr>
        </p:nvGraphicFramePr>
        <p:xfrm>
          <a:off x="200472" y="1484784"/>
          <a:ext cx="9577064" cy="763136"/>
        </p:xfrm>
        <a:graphic>
          <a:graphicData uri="http://schemas.openxmlformats.org/drawingml/2006/table">
            <a:tbl>
              <a:tblPr firstRow="1" bandRow="1">
                <a:tableStyleId>{5940675A-B579-460E-94D1-54222C63F5DA}</a:tableStyleId>
              </a:tblPr>
              <a:tblGrid>
                <a:gridCol w="4752528">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tblGrid>
              <a:tr h="252028">
                <a:tc>
                  <a:txBody>
                    <a:bodyPr/>
                    <a:lstStyle/>
                    <a:p>
                      <a:pPr algn="ctr"/>
                      <a:r>
                        <a:rPr kumimoji="1" lang="ja-JP" altLang="en-US" sz="1100" dirty="0" smtClean="0"/>
                        <a:t>総合的な援助の方針</a:t>
                      </a:r>
                      <a:endParaRPr kumimoji="1" lang="ja-JP" altLang="en-US" sz="1100" dirty="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100" dirty="0" smtClean="0"/>
                        <a:t>全体の状況</a:t>
                      </a:r>
                      <a:endParaRPr kumimoji="1" lang="ja-JP" altLang="en-US" sz="1100" dirty="0"/>
                    </a:p>
                  </a:txBody>
                  <a:tcPr>
                    <a:solidFill>
                      <a:schemeClr val="bg1">
                        <a:lumMod val="85000"/>
                      </a:schemeClr>
                    </a:solidFill>
                  </a:tcPr>
                </a:tc>
                <a:extLst>
                  <a:ext uri="{0D108BD9-81ED-4DB2-BD59-A6C34878D82A}">
                    <a16:rowId xmlns:a16="http://schemas.microsoft.com/office/drawing/2014/main" val="10000"/>
                  </a:ext>
                </a:extLst>
              </a:tr>
              <a:tr h="504056">
                <a:tc>
                  <a:txBody>
                    <a:bodyPr/>
                    <a:lstStyle/>
                    <a:p>
                      <a:endParaRPr kumimoji="1" lang="ja-JP" altLang="en-US" sz="1100" dirty="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kumimoji="1" lang="ja-JP" altLang="en-US" sz="1100" dirty="0"/>
                    </a:p>
                  </a:txBody>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119491272"/>
              </p:ext>
            </p:extLst>
          </p:nvPr>
        </p:nvGraphicFramePr>
        <p:xfrm>
          <a:off x="200472" y="2334476"/>
          <a:ext cx="9577065" cy="4406892"/>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gridCol w="698527">
                  <a:extLst>
                    <a:ext uri="{9D8B030D-6E8A-4147-A177-3AD203B41FA5}">
                      <a16:colId xmlns:a16="http://schemas.microsoft.com/office/drawing/2014/main" val="20008"/>
                    </a:ext>
                  </a:extLst>
                </a:gridCol>
                <a:gridCol w="669625">
                  <a:extLst>
                    <a:ext uri="{9D8B030D-6E8A-4147-A177-3AD203B41FA5}">
                      <a16:colId xmlns:a16="http://schemas.microsoft.com/office/drawing/2014/main" val="20009"/>
                    </a:ext>
                  </a:extLst>
                </a:gridCol>
                <a:gridCol w="720081">
                  <a:extLst>
                    <a:ext uri="{9D8B030D-6E8A-4147-A177-3AD203B41FA5}">
                      <a16:colId xmlns:a16="http://schemas.microsoft.com/office/drawing/2014/main" val="20010"/>
                    </a:ext>
                  </a:extLst>
                </a:gridCol>
              </a:tblGrid>
              <a:tr h="367241">
                <a:tc rowSpan="2">
                  <a:txBody>
                    <a:bodyPr/>
                    <a:lstStyle/>
                    <a:p>
                      <a:r>
                        <a:rPr kumimoji="1" lang="ja-JP" altLang="en-US" sz="1050" dirty="0" smtClean="0"/>
                        <a:t>優先順位</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支援目標</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達成時期</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サービス提供状況</a:t>
                      </a:r>
                      <a:endParaRPr kumimoji="1" lang="en-US" altLang="ja-JP" sz="1050" dirty="0" smtClean="0"/>
                    </a:p>
                    <a:p>
                      <a:pPr algn="ctr"/>
                      <a:r>
                        <a:rPr kumimoji="1" lang="ja-JP" altLang="en-US" sz="800" dirty="0" smtClean="0"/>
                        <a:t>（事業者からの聞き取り）</a:t>
                      </a:r>
                      <a:endParaRPr kumimoji="1" lang="ja-JP" altLang="en-US" sz="800" dirty="0"/>
                    </a:p>
                  </a:txBody>
                  <a:tcPr anchor="ctr">
                    <a:solidFill>
                      <a:schemeClr val="bg1">
                        <a:lumMod val="85000"/>
                      </a:schemeClr>
                    </a:solidFill>
                  </a:tcPr>
                </a:tc>
                <a:tc rowSpan="2">
                  <a:txBody>
                    <a:bodyPr/>
                    <a:lstStyle/>
                    <a:p>
                      <a:pPr algn="ctr"/>
                      <a:r>
                        <a:rPr kumimoji="1" lang="ja-JP" altLang="en-US" sz="1050" dirty="0" smtClean="0"/>
                        <a:t>本人の感想・</a:t>
                      </a:r>
                      <a:endParaRPr kumimoji="1" lang="en-US" altLang="ja-JP" sz="1050" dirty="0" smtClean="0"/>
                    </a:p>
                    <a:p>
                      <a:pPr algn="ctr"/>
                      <a:r>
                        <a:rPr kumimoji="1" lang="ja-JP" altLang="en-US" sz="1050" dirty="0" smtClean="0"/>
                        <a:t>満足度</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支援目標の</a:t>
                      </a:r>
                      <a:endParaRPr kumimoji="1" lang="en-US" altLang="ja-JP" sz="1050" dirty="0" smtClean="0"/>
                    </a:p>
                    <a:p>
                      <a:pPr algn="ctr"/>
                      <a:r>
                        <a:rPr kumimoji="1" lang="ja-JP" altLang="en-US" sz="1050" dirty="0" smtClean="0"/>
                        <a:t>達成度</a:t>
                      </a:r>
                      <a:endParaRPr kumimoji="1" lang="en-US" altLang="ja-JP" sz="1050" dirty="0" smtClean="0"/>
                    </a:p>
                    <a:p>
                      <a:pPr algn="ctr"/>
                      <a:r>
                        <a:rPr kumimoji="1" lang="ja-JP" altLang="en-US" sz="800" dirty="0" smtClean="0"/>
                        <a:t>（ニーズの充足度）</a:t>
                      </a:r>
                      <a:endParaRPr kumimoji="1" lang="ja-JP" altLang="en-US" sz="800" dirty="0"/>
                    </a:p>
                  </a:txBody>
                  <a:tcPr anchor="ctr">
                    <a:solidFill>
                      <a:schemeClr val="bg1">
                        <a:lumMod val="85000"/>
                      </a:schemeClr>
                    </a:solidFill>
                  </a:tcPr>
                </a:tc>
                <a:tc rowSpan="2">
                  <a:txBody>
                    <a:bodyPr/>
                    <a:lstStyle/>
                    <a:p>
                      <a:pPr algn="ctr"/>
                      <a:r>
                        <a:rPr kumimoji="1" lang="ja-JP" altLang="en-US" sz="1050" dirty="0" smtClean="0"/>
                        <a:t>今後の課題・</a:t>
                      </a:r>
                      <a:endParaRPr kumimoji="1" lang="en-US" altLang="ja-JP" sz="1050" dirty="0" smtClean="0"/>
                    </a:p>
                    <a:p>
                      <a:pPr algn="ctr"/>
                      <a:r>
                        <a:rPr kumimoji="1" lang="ja-JP" altLang="en-US" sz="1050" dirty="0" smtClean="0"/>
                        <a:t>解決方法</a:t>
                      </a:r>
                      <a:endParaRPr kumimoji="1" lang="en-US" altLang="ja-JP" sz="1050" dirty="0" smtClean="0"/>
                    </a:p>
                  </a:txBody>
                  <a:tcPr anchor="ctr">
                    <a:solidFill>
                      <a:schemeClr val="bg1">
                        <a:lumMod val="85000"/>
                      </a:schemeClr>
                    </a:solidFill>
                  </a:tcPr>
                </a:tc>
                <a:tc gridSpan="3">
                  <a:txBody>
                    <a:bodyPr/>
                    <a:lstStyle/>
                    <a:p>
                      <a:pPr algn="ctr"/>
                      <a:r>
                        <a:rPr kumimoji="1" lang="ja-JP" altLang="en-US" sz="1050" dirty="0" smtClean="0"/>
                        <a:t>計画変更の必要性</a:t>
                      </a:r>
                      <a:endParaRPr kumimoji="1" lang="ja-JP" altLang="en-US" sz="105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その他留意事項</a:t>
                      </a:r>
                    </a:p>
                    <a:p>
                      <a:pPr algn="ctr"/>
                      <a:endParaRPr kumimoji="1" lang="ja-JP" altLang="en-US" sz="1050"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0"/>
                  </a:ext>
                </a:extLst>
              </a:tr>
              <a:tr h="36724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800" dirty="0" smtClean="0"/>
                        <a:t>サービス</a:t>
                      </a:r>
                      <a:endParaRPr kumimoji="1" lang="en-US" altLang="ja-JP" sz="800" dirty="0" smtClean="0"/>
                    </a:p>
                    <a:p>
                      <a:pPr algn="ctr"/>
                      <a:r>
                        <a:rPr kumimoji="1" lang="ja-JP" altLang="en-US" sz="800" dirty="0" smtClean="0"/>
                        <a:t>種類の変更</a:t>
                      </a:r>
                      <a:endParaRPr kumimoji="1" lang="ja-JP" altLang="en-US" sz="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800" dirty="0" smtClean="0"/>
                        <a:t>サービス</a:t>
                      </a:r>
                      <a:endParaRPr kumimoji="1" lang="en-US" altLang="ja-JP" sz="800" dirty="0" smtClean="0"/>
                    </a:p>
                    <a:p>
                      <a:pPr algn="ctr"/>
                      <a:r>
                        <a:rPr kumimoji="1" lang="ja-JP" altLang="en-US" sz="800" dirty="0" smtClean="0"/>
                        <a:t>量の変更</a:t>
                      </a:r>
                      <a:endParaRPr kumimoji="1" lang="ja-JP"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800" dirty="0" smtClean="0"/>
                        <a:t>習慣計画</a:t>
                      </a:r>
                      <a:endParaRPr kumimoji="1" lang="en-US" altLang="ja-JP" sz="800" dirty="0" smtClean="0"/>
                    </a:p>
                    <a:p>
                      <a:pPr algn="ctr"/>
                      <a:r>
                        <a:rPr kumimoji="1" lang="ja-JP" altLang="en-US" sz="800" dirty="0" smtClean="0"/>
                        <a:t>の変更</a:t>
                      </a:r>
                      <a:endParaRPr kumimoji="1" lang="ja-JP"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vMerge="1">
                  <a:txBody>
                    <a:bodyPr/>
                    <a:lstStyle/>
                    <a:p>
                      <a:endParaRPr kumimoji="1" lang="ja-JP" altLang="en-US"/>
                    </a:p>
                  </a:txBody>
                  <a:tcPr/>
                </a:tc>
                <a:extLst>
                  <a:ext uri="{0D108BD9-81ED-4DB2-BD59-A6C34878D82A}">
                    <a16:rowId xmlns:a16="http://schemas.microsoft.com/office/drawing/2014/main" val="10001"/>
                  </a:ext>
                </a:extLst>
              </a:tr>
              <a:tr h="734482">
                <a:tc>
                  <a:txBody>
                    <a:bodyPr/>
                    <a:lstStyle/>
                    <a:p>
                      <a:pPr algn="ctr"/>
                      <a:r>
                        <a:rPr kumimoji="1" lang="ja-JP" altLang="en-US" sz="1050" dirty="0" smtClean="0"/>
                        <a:t>１</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algn="ctr"/>
                      <a:r>
                        <a:rPr kumimoji="1" lang="ja-JP" altLang="en-US" sz="1050" dirty="0" smtClean="0"/>
                        <a:t>有・無</a:t>
                      </a:r>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34482">
                <a:tc>
                  <a:txBody>
                    <a:bodyPr/>
                    <a:lstStyle/>
                    <a:p>
                      <a:pPr algn="ctr"/>
                      <a:r>
                        <a:rPr kumimoji="1" lang="ja-JP" altLang="en-US" sz="1050" dirty="0" smtClean="0"/>
                        <a:t>２</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734482">
                <a:tc>
                  <a:txBody>
                    <a:bodyPr/>
                    <a:lstStyle/>
                    <a:p>
                      <a:pPr algn="ctr"/>
                      <a:r>
                        <a:rPr kumimoji="1" lang="ja-JP" altLang="en-US" sz="1050" dirty="0" smtClean="0"/>
                        <a:t>３</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algn="ctr"/>
                      <a:r>
                        <a:rPr kumimoji="1" lang="ja-JP" altLang="en-US" sz="1050" dirty="0" smtClean="0"/>
                        <a:t>有・無</a:t>
                      </a:r>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734482">
                <a:tc>
                  <a:txBody>
                    <a:bodyPr/>
                    <a:lstStyle/>
                    <a:p>
                      <a:pPr algn="ctr"/>
                      <a:r>
                        <a:rPr kumimoji="1" lang="ja-JP" altLang="en-US" sz="1050" dirty="0" smtClean="0"/>
                        <a:t>４</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734482">
                <a:tc>
                  <a:txBody>
                    <a:bodyPr/>
                    <a:lstStyle/>
                    <a:p>
                      <a:pPr algn="ctr"/>
                      <a:r>
                        <a:rPr kumimoji="1" lang="ja-JP" altLang="en-US" sz="1050" dirty="0" smtClean="0"/>
                        <a:t>５</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87092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43</a:t>
            </a:fld>
            <a:endParaRPr lang="en-US" altLang="ja-JP" dirty="0"/>
          </a:p>
        </p:txBody>
      </p:sp>
      <p:sp>
        <p:nvSpPr>
          <p:cNvPr id="4" name="正方形/長方形 3"/>
          <p:cNvSpPr/>
          <p:nvPr/>
        </p:nvSpPr>
        <p:spPr>
          <a:xfrm>
            <a:off x="128464" y="260648"/>
            <a:ext cx="9649072"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279400"/>
            <a:endParaRPr lang="en-US" altLang="ja-JP" sz="1400" u="sng"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r>
              <a:rPr lang="ja-JP" altLang="en-US" sz="1400" dirty="0" smtClean="0">
                <a:latin typeface="ＭＳ ゴシック" panose="020B0609070205080204" pitchFamily="49" charset="-128"/>
                <a:ea typeface="ＭＳ ゴシック" panose="020B0609070205080204" pitchFamily="49" charset="-128"/>
              </a:rPr>
              <a:t>サービス等利用計画の変更を行う場合は、</a:t>
            </a:r>
            <a:r>
              <a:rPr lang="ja-JP" altLang="en-US" sz="1400" b="1" u="sng" dirty="0" smtClean="0">
                <a:latin typeface="ＭＳ ゴシック" panose="020B0609070205080204" pitchFamily="49" charset="-128"/>
                <a:ea typeface="ＭＳ ゴシック" panose="020B0609070205080204" pitchFamily="49" charset="-128"/>
              </a:rPr>
              <a:t>指定サービス利用支援の方針の①から⑦及び⑩の方針を準用する</a:t>
            </a:r>
            <a:r>
              <a:rPr lang="ja-JP" altLang="en-US" sz="1400" u="sng" dirty="0" smtClean="0">
                <a:latin typeface="ＭＳ ゴシック" panose="020B0609070205080204" pitchFamily="49" charset="-128"/>
                <a:ea typeface="ＭＳ ゴシック" panose="020B0609070205080204" pitchFamily="49" charset="-128"/>
              </a:rPr>
              <a:t>。</a:t>
            </a:r>
            <a:endParaRPr lang="en-US" altLang="ja-JP" sz="1400" u="sng"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r>
              <a:rPr lang="ja-JP" altLang="en-US" sz="1400" dirty="0" smtClean="0">
                <a:latin typeface="ＭＳ ゴシック" panose="020B0609070205080204" pitchFamily="49" charset="-128"/>
                <a:ea typeface="ＭＳ ゴシック" panose="020B0609070205080204" pitchFamily="49" charset="-128"/>
              </a:rPr>
              <a:t>適切な障害福祉サービス等が総合的かつ効率的に提供された場合においても、</a:t>
            </a:r>
            <a:r>
              <a:rPr lang="ja-JP" altLang="en-US" sz="1400" b="1" u="sng" dirty="0" smtClean="0">
                <a:latin typeface="ＭＳ ゴシック" panose="020B0609070205080204" pitchFamily="49" charset="-128"/>
                <a:ea typeface="ＭＳ ゴシック" panose="020B0609070205080204" pitchFamily="49" charset="-128"/>
              </a:rPr>
              <a:t>利用者がその居宅において日常生活を営むことが困難になったと認める場合又は利用者が指定障害者支援施設等へ入所又は入院を希望する場合には、指定障害者支援施設等への紹介その他の便宜の提供を行う</a:t>
            </a:r>
            <a:r>
              <a:rPr lang="ja-JP" altLang="en-US" sz="1400" dirty="0" smtClean="0">
                <a:latin typeface="ＭＳ ゴシック" panose="020B0609070205080204" pitchFamily="49" charset="-128"/>
                <a:ea typeface="ＭＳ ゴシック" panose="020B0609070205080204" pitchFamily="49" charset="-128"/>
              </a:rPr>
              <a:t>ものとする。</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endParaRPr lang="en-US" altLang="ja-JP" sz="14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r>
              <a:rPr lang="ja-JP" altLang="en-US" sz="1400" b="1" u="sng" dirty="0" smtClean="0">
                <a:latin typeface="ＭＳ ゴシック" panose="020B0609070205080204" pitchFamily="49" charset="-128"/>
                <a:ea typeface="ＭＳ ゴシック" panose="020B0609070205080204" pitchFamily="49" charset="-128"/>
              </a:rPr>
              <a:t>指定障害者支援施設、精神科病院等から退所又は退院しようとする利用者又はその家族からの依頼があった場合には</a:t>
            </a:r>
            <a:r>
              <a:rPr lang="ja-JP" altLang="en-US" sz="1400" dirty="0" smtClean="0">
                <a:latin typeface="ＭＳ ゴシック" panose="020B0609070205080204" pitchFamily="49" charset="-128"/>
                <a:ea typeface="ＭＳ ゴシック" panose="020B0609070205080204" pitchFamily="49" charset="-128"/>
              </a:rPr>
              <a:t>、</a:t>
            </a:r>
            <a:r>
              <a:rPr lang="ja-JP" altLang="en-US" sz="1400" b="1" u="sng" dirty="0" smtClean="0">
                <a:latin typeface="ＭＳ ゴシック" panose="020B0609070205080204" pitchFamily="49" charset="-128"/>
                <a:ea typeface="ＭＳ ゴシック" panose="020B0609070205080204" pitchFamily="49" charset="-128"/>
              </a:rPr>
              <a:t>居宅における生活へ円滑に移行できるよう、あらかじめ、必要な情報の提供及び助言を行う等の援助を行う</a:t>
            </a:r>
            <a:r>
              <a:rPr lang="ja-JP" altLang="en-US" sz="1400" dirty="0" smtClean="0">
                <a:latin typeface="ＭＳ ゴシック" panose="020B0609070205080204" pitchFamily="49" charset="-128"/>
                <a:ea typeface="ＭＳ ゴシック" panose="020B0609070205080204" pitchFamily="49" charset="-128"/>
              </a:rPr>
              <a:t>ものとする。</a:t>
            </a:r>
            <a:endParaRPr lang="en-US" altLang="ja-JP" sz="1400"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startAt="3"/>
            </a:pPr>
            <a:endParaRPr lang="en-US" altLang="ja-JP" sz="1400" dirty="0">
              <a:latin typeface="ＭＳ ゴシック" panose="020B0609070205080204" pitchFamily="49" charset="-128"/>
              <a:ea typeface="ＭＳ ゴシック" panose="020B0609070205080204" pitchFamily="49" charset="-128"/>
            </a:endParaRPr>
          </a:p>
          <a:p>
            <a:pPr marL="279400"/>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基準第一六条～一八条略</a:t>
            </a:r>
            <a:endParaRPr lang="en-US" altLang="ja-JP" sz="1600" u="sng"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（利用者に対するサービス等利用計画の等の書類の交付）（計画相談支援対象障害者等に関する市町村への通知）（管理者の責務）</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（運営規程）</a:t>
            </a:r>
            <a:r>
              <a:rPr lang="ja-JP" altLang="en-US" sz="1100" u="sng" dirty="0" smtClean="0">
                <a:latin typeface="ＭＳ ゴシック" panose="020B0609070205080204" pitchFamily="49" charset="-128"/>
                <a:ea typeface="ＭＳ ゴシック" panose="020B0609070205080204" pitchFamily="49" charset="-128"/>
              </a:rPr>
              <a:t>基準第一九条</a:t>
            </a:r>
            <a:endParaRPr lang="en-US" altLang="ja-JP" sz="1100" u="sng" dirty="0" smtClean="0">
              <a:latin typeface="ＭＳ ゴシック" panose="020B0609070205080204" pitchFamily="49" charset="-128"/>
              <a:ea typeface="ＭＳ ゴシック" panose="020B0609070205080204" pitchFamily="49" charset="-128"/>
            </a:endParaRPr>
          </a:p>
          <a:p>
            <a:pPr marL="5270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以下の事業の運営についての重要事項に関する運営規程を定めておかなければならない。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事業の目的及び運営の方針</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従業者</a:t>
            </a:r>
            <a:r>
              <a:rPr lang="ja-JP" altLang="en-US" sz="1400" dirty="0" smtClean="0">
                <a:latin typeface="ＭＳ ゴシック" panose="020B0609070205080204" pitchFamily="49" charset="-128"/>
                <a:ea typeface="ＭＳ ゴシック" panose="020B0609070205080204" pitchFamily="49" charset="-128"/>
              </a:rPr>
              <a:t>の職種、員数及び職務の内容</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営業</a:t>
            </a:r>
            <a:r>
              <a:rPr lang="ja-JP" altLang="en-US" sz="1400" dirty="0" smtClean="0">
                <a:latin typeface="ＭＳ ゴシック" panose="020B0609070205080204" pitchFamily="49" charset="-128"/>
                <a:ea typeface="ＭＳ ゴシック" panose="020B0609070205080204" pitchFamily="49" charset="-128"/>
              </a:rPr>
              <a:t>日及び営業時間</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指定計画相談支援</a:t>
            </a:r>
            <a:r>
              <a:rPr lang="ja-JP" altLang="en-US" sz="1400" dirty="0" smtClean="0">
                <a:latin typeface="ＭＳ ゴシック" panose="020B0609070205080204" pitchFamily="49" charset="-128"/>
                <a:ea typeface="ＭＳ ゴシック" panose="020B0609070205080204" pitchFamily="49" charset="-128"/>
              </a:rPr>
              <a:t>の提供方法及び内容並びに計画相談支援対象障害者等から受領する費用及びその額</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通常</a:t>
            </a:r>
            <a:r>
              <a:rPr lang="ja-JP" altLang="en-US" sz="1400" dirty="0" smtClean="0">
                <a:latin typeface="ＭＳ ゴシック" panose="020B0609070205080204" pitchFamily="49" charset="-128"/>
                <a:ea typeface="ＭＳ ゴシック" panose="020B0609070205080204" pitchFamily="49" charset="-128"/>
              </a:rPr>
              <a:t>の事業の実施地域</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事業</a:t>
            </a:r>
            <a:r>
              <a:rPr lang="ja-JP" altLang="en-US" sz="1400" dirty="0" smtClean="0">
                <a:latin typeface="ＭＳ ゴシック" panose="020B0609070205080204" pitchFamily="49" charset="-128"/>
                <a:ea typeface="ＭＳ ゴシック" panose="020B0609070205080204" pitchFamily="49" charset="-128"/>
              </a:rPr>
              <a:t>の主たる対象とする障害の種類を定めた場合には当該障害の種類</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虐待</a:t>
            </a:r>
            <a:r>
              <a:rPr lang="ja-JP" altLang="en-US" sz="1400" dirty="0" smtClean="0">
                <a:latin typeface="ＭＳ ゴシック" panose="020B0609070205080204" pitchFamily="49" charset="-128"/>
                <a:ea typeface="ＭＳ ゴシック" panose="020B0609070205080204" pitchFamily="49" charset="-128"/>
              </a:rPr>
              <a:t>の防止のた</a:t>
            </a:r>
            <a:r>
              <a:rPr lang="ja-JP" altLang="en-US" sz="1400" dirty="0">
                <a:latin typeface="ＭＳ ゴシック" panose="020B0609070205080204" pitchFamily="49" charset="-128"/>
                <a:ea typeface="ＭＳ ゴシック" panose="020B0609070205080204" pitchFamily="49" charset="-128"/>
              </a:rPr>
              <a:t>め</a:t>
            </a:r>
            <a:r>
              <a:rPr lang="ja-JP" altLang="en-US" sz="1400" dirty="0" smtClean="0">
                <a:latin typeface="ＭＳ ゴシック" panose="020B0609070205080204" pitchFamily="49" charset="-128"/>
                <a:ea typeface="ＭＳ ゴシック" panose="020B0609070205080204" pitchFamily="49" charset="-128"/>
              </a:rPr>
              <a:t>の措置に関する事項</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その他運営に関する重要事項</a:t>
            </a:r>
            <a:endParaRPr lang="en-US" altLang="ja-JP" sz="1400" dirty="0">
              <a:latin typeface="ＭＳ ゴシック" panose="020B0609070205080204" pitchFamily="49" charset="-128"/>
              <a:ea typeface="ＭＳ ゴシック" panose="020B0609070205080204" pitchFamily="49" charset="-128"/>
            </a:endParaRPr>
          </a:p>
          <a:p>
            <a:pPr marL="381000"/>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地域生活支援拠点等である場合はその旨を規定し、拠点等の必要な機能のうち、満たす機能を明記すること</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startAt="3"/>
            </a:pPr>
            <a:endParaRPr lang="en-US" altLang="ja-JP" sz="1400" dirty="0" smtClean="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40870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44</a:t>
            </a:fld>
            <a:endParaRPr lang="en-US" altLang="ja-JP" dirty="0"/>
          </a:p>
        </p:txBody>
      </p:sp>
      <p:sp>
        <p:nvSpPr>
          <p:cNvPr id="4" name="正方形/長方形 3"/>
          <p:cNvSpPr/>
          <p:nvPr/>
        </p:nvSpPr>
        <p:spPr>
          <a:xfrm>
            <a:off x="128464" y="260648"/>
            <a:ext cx="9649072"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279400"/>
            <a:endParaRPr lang="en-US" altLang="ja-JP" sz="1400" u="sng"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基準第二〇条～二三条略</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勤務態勢</a:t>
            </a:r>
            <a:r>
              <a:rPr lang="ja-JP" altLang="en-US" sz="1600" dirty="0" smtClean="0">
                <a:latin typeface="ＭＳ ゴシック" panose="020B0609070205080204" pitchFamily="49" charset="-128"/>
                <a:ea typeface="ＭＳ ゴシック" panose="020B0609070205080204" pitchFamily="49" charset="-128"/>
              </a:rPr>
              <a:t>の確保等）（設備及び備品等）（衛生管理等）（掲示等）</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（秘密保持等）</a:t>
            </a:r>
            <a:r>
              <a:rPr lang="ja-JP" altLang="en-US" sz="1100" u="sng" dirty="0" smtClean="0">
                <a:latin typeface="ＭＳ ゴシック" panose="020B0609070205080204" pitchFamily="49" charset="-128"/>
                <a:ea typeface="ＭＳ ゴシック" panose="020B0609070205080204" pitchFamily="49" charset="-128"/>
              </a:rPr>
              <a:t>基準二四条</a:t>
            </a:r>
            <a:endParaRPr lang="en-US" altLang="ja-JP" sz="1400" u="sng"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正当な理由なく、その</a:t>
            </a:r>
            <a:r>
              <a:rPr lang="ja-JP" altLang="en-US" sz="1400" b="1" u="sng" dirty="0" smtClean="0">
                <a:latin typeface="ＭＳ ゴシック" panose="020B0609070205080204" pitchFamily="49" charset="-128"/>
                <a:ea typeface="ＭＳ ゴシック" panose="020B0609070205080204" pitchFamily="49" charset="-128"/>
              </a:rPr>
              <a:t>業務上知り得た利用者又はその家族の秘密を漏らしてはならない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従</a:t>
            </a:r>
            <a:r>
              <a:rPr lang="ja-JP" altLang="en-US" sz="1400" dirty="0" smtClean="0">
                <a:latin typeface="ＭＳ ゴシック" panose="020B0609070205080204" pitchFamily="49" charset="-128"/>
                <a:ea typeface="ＭＳ ゴシック" panose="020B0609070205080204" pitchFamily="49" charset="-128"/>
              </a:rPr>
              <a:t>業者及び管理者であった者が正当な理由なく利用者又はその家族の秘密を漏らすことがないよう必要な措置を講じなければならない。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サービス担当者</a:t>
            </a:r>
            <a:r>
              <a:rPr lang="ja-JP" altLang="en-US" sz="1400" dirty="0" smtClean="0">
                <a:latin typeface="ＭＳ ゴシック" panose="020B0609070205080204" pitchFamily="49" charset="-128"/>
                <a:ea typeface="ＭＳ ゴシック" panose="020B0609070205080204" pitchFamily="49" charset="-128"/>
              </a:rPr>
              <a:t>会議等において利用者又はその家族の個人情報を用いる場合は、</a:t>
            </a:r>
            <a:r>
              <a:rPr lang="ja-JP" altLang="en-US" sz="1400" b="1" u="sng" dirty="0" smtClean="0">
                <a:latin typeface="ＭＳ ゴシック" panose="020B0609070205080204" pitchFamily="49" charset="-128"/>
                <a:ea typeface="ＭＳ ゴシック" panose="020B0609070205080204" pitchFamily="49" charset="-128"/>
              </a:rPr>
              <a:t>あらかじめ文書により当該利用者又はその家族の同意を得ておかなければならない。</a:t>
            </a:r>
            <a:endParaRPr lang="en-US" altLang="ja-JP" sz="1400" b="1" u="sng"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基準第二五条略（公告）</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600" dirty="0">
              <a:latin typeface="ＭＳ ゴシック" panose="020B0609070205080204" pitchFamily="49" charset="-128"/>
              <a:ea typeface="ＭＳ ゴシック" panose="020B0609070205080204" pitchFamily="49" charset="-128"/>
            </a:endParaRPr>
          </a:p>
          <a:p>
            <a:r>
              <a:rPr lang="ja-JP" altLang="en-US" sz="1600" b="1" u="sng" dirty="0" smtClean="0">
                <a:latin typeface="ＭＳ ゴシック" panose="020B0609070205080204" pitchFamily="49" charset="-128"/>
                <a:ea typeface="ＭＳ ゴシック" panose="020B0609070205080204" pitchFamily="49" charset="-128"/>
              </a:rPr>
              <a:t>（障害福祉サービス事業者等からの利益収受等の禁止）</a:t>
            </a:r>
            <a:r>
              <a:rPr lang="ja-JP" altLang="en-US" sz="1100" u="sng" dirty="0" smtClean="0">
                <a:latin typeface="ＭＳ ゴシック" panose="020B0609070205080204" pitchFamily="49" charset="-128"/>
                <a:ea typeface="ＭＳ ゴシック" panose="020B0609070205080204" pitchFamily="49" charset="-128"/>
              </a:rPr>
              <a:t>基準第二六条</a:t>
            </a:r>
            <a:endParaRPr lang="en-US" altLang="ja-JP" sz="1600" u="sng"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管理者</a:t>
            </a:r>
            <a:r>
              <a:rPr lang="ja-JP" altLang="en-US" sz="1400" dirty="0" smtClean="0">
                <a:latin typeface="ＭＳ ゴシック" panose="020B0609070205080204" pitchFamily="49" charset="-128"/>
                <a:ea typeface="ＭＳ ゴシック" panose="020B0609070205080204" pitchFamily="49" charset="-128"/>
              </a:rPr>
              <a:t>は、サービス等利用計画の作成又は変更に関し、当該指定特定相談支援事業所の相談支援専門員に対して</a:t>
            </a:r>
            <a:r>
              <a:rPr lang="ja-JP" altLang="en-US" sz="1400" b="1" u="sng" dirty="0" smtClean="0">
                <a:latin typeface="ＭＳ ゴシック" panose="020B0609070205080204" pitchFamily="49" charset="-128"/>
                <a:ea typeface="ＭＳ ゴシック" panose="020B0609070205080204" pitchFamily="49" charset="-128"/>
              </a:rPr>
              <a:t>特定の福祉サービス等の事業を行う者等によるサービスを位置付けるべき旨の指示等を行ってはならない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相談支援専門員は、サービス等利用計画の作成又は変更に関し、利用者に対して</a:t>
            </a:r>
            <a:r>
              <a:rPr lang="ja-JP" altLang="en-US" sz="1400" b="1" u="sng" dirty="0" smtClean="0">
                <a:latin typeface="ＭＳ ゴシック" panose="020B0609070205080204" pitchFamily="49" charset="-128"/>
                <a:ea typeface="ＭＳ ゴシック" panose="020B0609070205080204" pitchFamily="49" charset="-128"/>
              </a:rPr>
              <a:t>特定の福祉サービス等の事業を行う者等によるサービスを利用すべき旨の指示等を行ってはならない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a:t>
            </a:r>
            <a:r>
              <a:rPr lang="ja-JP" altLang="en-US" sz="1400" dirty="0" smtClean="0">
                <a:latin typeface="ＭＳ ゴシック" panose="020B0609070205080204" pitchFamily="49" charset="-128"/>
                <a:ea typeface="ＭＳ ゴシック" panose="020B0609070205080204" pitchFamily="49" charset="-128"/>
              </a:rPr>
              <a:t>業者及び従業者は、計画の作成又は変更に関し、利用者に対して特定の福祉サービス等の事業を行う者等による</a:t>
            </a:r>
            <a:r>
              <a:rPr lang="ja-JP" altLang="en-US" sz="1400" b="1" u="sng" dirty="0" smtClean="0">
                <a:latin typeface="ＭＳ ゴシック" panose="020B0609070205080204" pitchFamily="49" charset="-128"/>
                <a:ea typeface="ＭＳ ゴシック" panose="020B0609070205080204" pitchFamily="49" charset="-128"/>
              </a:rPr>
              <a:t>サービスを利用させることの対償として、当該福祉サービス等の事業を行う者等から金品その他の財産上の利益を収受してはならない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startAt="3"/>
            </a:pPr>
            <a:endParaRPr lang="en-US" altLang="ja-JP" sz="14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基準第二七条～二九条略</a:t>
            </a:r>
            <a:endParaRPr kumimoji="1"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（苦情解決）（事故発生時の対応）（会計の区分）</a:t>
            </a:r>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14407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45</a:t>
            </a:fld>
            <a:endParaRPr lang="en-US" altLang="ja-JP" dirty="0"/>
          </a:p>
        </p:txBody>
      </p:sp>
      <p:sp>
        <p:nvSpPr>
          <p:cNvPr id="4" name="正方形/長方形 3"/>
          <p:cNvSpPr/>
          <p:nvPr/>
        </p:nvSpPr>
        <p:spPr>
          <a:xfrm>
            <a:off x="128464" y="260648"/>
            <a:ext cx="9649072" cy="3312368"/>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279400"/>
            <a:endParaRPr lang="en-US" altLang="ja-JP" sz="1400" u="sng"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（記録の整備）</a:t>
            </a:r>
            <a:r>
              <a:rPr lang="ja-JP" altLang="en-US" sz="1100" u="sng" dirty="0" smtClean="0">
                <a:latin typeface="ＭＳ ゴシック" panose="020B0609070205080204" pitchFamily="49" charset="-128"/>
                <a:ea typeface="ＭＳ ゴシック" panose="020B0609070205080204" pitchFamily="49" charset="-128"/>
              </a:rPr>
              <a:t>基準第三〇条</a:t>
            </a:r>
            <a:endParaRPr lang="en-US" altLang="ja-JP" sz="1100" u="sng"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a:t>
            </a:r>
            <a:r>
              <a:rPr lang="ja-JP" altLang="en-US" sz="1400" dirty="0">
                <a:latin typeface="ＭＳ ゴシック" panose="020B0609070205080204" pitchFamily="49" charset="-128"/>
                <a:ea typeface="ＭＳ ゴシック" panose="020B0609070205080204" pitchFamily="49" charset="-128"/>
              </a:rPr>
              <a:t>業者</a:t>
            </a:r>
            <a:r>
              <a:rPr lang="ja-JP" altLang="en-US" sz="1400" dirty="0" smtClean="0">
                <a:latin typeface="ＭＳ ゴシック" panose="020B0609070205080204" pitchFamily="49" charset="-128"/>
                <a:ea typeface="ＭＳ ゴシック" panose="020B0609070205080204" pitchFamily="49" charset="-128"/>
              </a:rPr>
              <a:t>は、従業者、設備、備品及び会計に関する諸記録を整備しておかなければならない。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a:t>
            </a:r>
            <a:r>
              <a:rPr lang="ja-JP" altLang="en-US" sz="1400" dirty="0">
                <a:latin typeface="ＭＳ ゴシック" panose="020B0609070205080204" pitchFamily="49" charset="-128"/>
                <a:ea typeface="ＭＳ ゴシック" panose="020B0609070205080204" pitchFamily="49" charset="-128"/>
              </a:rPr>
              <a:t>業者</a:t>
            </a:r>
            <a:r>
              <a:rPr lang="ja-JP" altLang="en-US" sz="1400" dirty="0" smtClean="0">
                <a:latin typeface="ＭＳ ゴシック" panose="020B0609070205080204" pitchFamily="49" charset="-128"/>
                <a:ea typeface="ＭＳ ゴシック" panose="020B0609070205080204" pitchFamily="49" charset="-128"/>
              </a:rPr>
              <a:t>は、利用者等に対する指定計画相談支援の提供に関する以下の</a:t>
            </a:r>
            <a:r>
              <a:rPr lang="ja-JP" altLang="en-US" sz="1400" b="1" u="sng" dirty="0" smtClean="0">
                <a:latin typeface="ＭＳ ゴシック" panose="020B0609070205080204" pitchFamily="49" charset="-128"/>
                <a:ea typeface="ＭＳ ゴシック" panose="020B0609070205080204" pitchFamily="49" charset="-128"/>
              </a:rPr>
              <a:t>記録を整備し、</a:t>
            </a:r>
            <a:r>
              <a:rPr lang="ja-JP" altLang="en-US" sz="1400" b="1" u="sng" dirty="0">
                <a:latin typeface="ＭＳ ゴシック" panose="020B0609070205080204" pitchFamily="49" charset="-128"/>
                <a:ea typeface="ＭＳ ゴシック" panose="020B0609070205080204" pitchFamily="49" charset="-128"/>
              </a:rPr>
              <a:t>支援</a:t>
            </a:r>
            <a:r>
              <a:rPr lang="ja-JP" altLang="en-US" sz="1400" b="1" u="sng" dirty="0" smtClean="0">
                <a:latin typeface="ＭＳ ゴシック" panose="020B0609070205080204" pitchFamily="49" charset="-128"/>
                <a:ea typeface="ＭＳ ゴシック" panose="020B0609070205080204" pitchFamily="49" charset="-128"/>
              </a:rPr>
              <a:t>を提供した日から</a:t>
            </a:r>
            <a:r>
              <a:rPr lang="en-US" altLang="ja-JP" sz="1400" b="1" u="sng" dirty="0" smtClean="0">
                <a:latin typeface="ＭＳ ゴシック" panose="020B0609070205080204" pitchFamily="49" charset="-128"/>
                <a:ea typeface="ＭＳ ゴシック" panose="020B0609070205080204" pitchFamily="49" charset="-128"/>
              </a:rPr>
              <a:t>5</a:t>
            </a:r>
            <a:r>
              <a:rPr lang="ja-JP" altLang="en-US" sz="1400" b="1" u="sng" dirty="0" smtClean="0">
                <a:latin typeface="ＭＳ ゴシック" panose="020B0609070205080204" pitchFamily="49" charset="-128"/>
                <a:ea typeface="ＭＳ ゴシック" panose="020B0609070205080204" pitchFamily="49" charset="-128"/>
              </a:rPr>
              <a:t>年間保存</a:t>
            </a:r>
            <a:r>
              <a:rPr lang="ja-JP" altLang="en-US" sz="1400" dirty="0" smtClean="0">
                <a:latin typeface="ＭＳ ゴシック" panose="020B0609070205080204" pitchFamily="49" charset="-128"/>
                <a:ea typeface="ＭＳ ゴシック" panose="020B0609070205080204" pitchFamily="49" charset="-128"/>
              </a:rPr>
              <a:t>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福祉サービス等の事業を行う者等との</a:t>
            </a:r>
            <a:r>
              <a:rPr lang="ja-JP" altLang="en-US" sz="1400" b="1" u="sng" dirty="0" smtClean="0">
                <a:latin typeface="ＭＳ ゴシック" panose="020B0609070205080204" pitchFamily="49" charset="-128"/>
                <a:ea typeface="ＭＳ ゴシック" panose="020B0609070205080204" pitchFamily="49" charset="-128"/>
              </a:rPr>
              <a:t>連絡調整に関する記録</a:t>
            </a:r>
            <a:endParaRPr lang="en-US" altLang="ja-JP" sz="1400" b="1" u="sng"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利用者ごとに以下の事項を記録した相談支援台帳</a:t>
            </a:r>
            <a:endParaRPr lang="en-US" altLang="ja-JP" sz="1400" dirty="0" smtClean="0">
              <a:latin typeface="ＭＳ ゴシック" panose="020B0609070205080204" pitchFamily="49" charset="-128"/>
              <a:ea typeface="ＭＳ ゴシック" panose="020B0609070205080204" pitchFamily="49" charset="-128"/>
            </a:endParaRPr>
          </a:p>
          <a:p>
            <a:pPr marL="901700" indent="-342900">
              <a:buFont typeface="+mj-lt"/>
              <a:buAutoNum type="alphaLcPeriod"/>
            </a:pPr>
            <a:r>
              <a:rPr lang="ja-JP" altLang="en-US" sz="1400" b="1" u="sng" dirty="0" smtClean="0">
                <a:latin typeface="ＭＳ ゴシック" panose="020B0609070205080204" pitchFamily="49" charset="-128"/>
                <a:ea typeface="ＭＳ ゴシック" panose="020B0609070205080204" pitchFamily="49" charset="-128"/>
              </a:rPr>
              <a:t>サービス等利用計画案及びサービス等利用計画</a:t>
            </a:r>
            <a:endParaRPr lang="en-US" altLang="ja-JP" sz="1400" b="1" u="sng" dirty="0" smtClean="0">
              <a:latin typeface="ＭＳ ゴシック" panose="020B0609070205080204" pitchFamily="49" charset="-128"/>
              <a:ea typeface="ＭＳ ゴシック" panose="020B0609070205080204" pitchFamily="49" charset="-128"/>
            </a:endParaRPr>
          </a:p>
          <a:p>
            <a:pPr marL="901700" indent="-342900">
              <a:buFont typeface="+mj-lt"/>
              <a:buAutoNum type="alphaLcPeriod"/>
            </a:pPr>
            <a:r>
              <a:rPr lang="ja-JP" altLang="en-US" sz="1400" b="1" u="sng" dirty="0">
                <a:latin typeface="ＭＳ ゴシック" panose="020B0609070205080204" pitchFamily="49" charset="-128"/>
                <a:ea typeface="ＭＳ ゴシック" panose="020B0609070205080204" pitchFamily="49" charset="-128"/>
              </a:rPr>
              <a:t>アセスメント</a:t>
            </a:r>
            <a:r>
              <a:rPr lang="ja-JP" altLang="en-US" sz="1400" b="1" u="sng" dirty="0" smtClean="0">
                <a:latin typeface="ＭＳ ゴシック" panose="020B0609070205080204" pitchFamily="49" charset="-128"/>
                <a:ea typeface="ＭＳ ゴシック" panose="020B0609070205080204" pitchFamily="49" charset="-128"/>
              </a:rPr>
              <a:t>の記録</a:t>
            </a:r>
            <a:endParaRPr lang="en-US" altLang="ja-JP" sz="1400" b="1" u="sng" dirty="0" smtClean="0">
              <a:latin typeface="ＭＳ ゴシック" panose="020B0609070205080204" pitchFamily="49" charset="-128"/>
              <a:ea typeface="ＭＳ ゴシック" panose="020B0609070205080204" pitchFamily="49" charset="-128"/>
            </a:endParaRPr>
          </a:p>
          <a:p>
            <a:pPr marL="901700" indent="-342900">
              <a:buFont typeface="+mj-lt"/>
              <a:buAutoNum type="alphaLcPeriod"/>
            </a:pPr>
            <a:r>
              <a:rPr lang="ja-JP" altLang="en-US" sz="1400" b="1" u="sng" dirty="0">
                <a:latin typeface="ＭＳ ゴシック" panose="020B0609070205080204" pitchFamily="49" charset="-128"/>
                <a:ea typeface="ＭＳ ゴシック" panose="020B0609070205080204" pitchFamily="49" charset="-128"/>
              </a:rPr>
              <a:t>サービス担当者会議の</a:t>
            </a:r>
            <a:r>
              <a:rPr lang="ja-JP" altLang="en-US" sz="1400" b="1" u="sng" dirty="0" smtClean="0">
                <a:latin typeface="ＭＳ ゴシック" panose="020B0609070205080204" pitchFamily="49" charset="-128"/>
                <a:ea typeface="ＭＳ ゴシック" panose="020B0609070205080204" pitchFamily="49" charset="-128"/>
              </a:rPr>
              <a:t>記録</a:t>
            </a:r>
            <a:endParaRPr lang="en-US" altLang="ja-JP" sz="1400" b="1" u="sng" dirty="0" smtClean="0">
              <a:latin typeface="ＭＳ ゴシック" panose="020B0609070205080204" pitchFamily="49" charset="-128"/>
              <a:ea typeface="ＭＳ ゴシック" panose="020B0609070205080204" pitchFamily="49" charset="-128"/>
            </a:endParaRPr>
          </a:p>
          <a:p>
            <a:pPr marL="901700" indent="-342900">
              <a:buFont typeface="+mj-lt"/>
              <a:buAutoNum type="alphaLcPeriod"/>
            </a:pPr>
            <a:r>
              <a:rPr lang="ja-JP" altLang="en-US" sz="1400" b="1" u="sng" dirty="0">
                <a:latin typeface="ＭＳ ゴシック" panose="020B0609070205080204" pitchFamily="49" charset="-128"/>
                <a:ea typeface="ＭＳ ゴシック" panose="020B0609070205080204" pitchFamily="49" charset="-128"/>
              </a:rPr>
              <a:t>モニタリング</a:t>
            </a:r>
            <a:r>
              <a:rPr lang="ja-JP" altLang="en-US" sz="1400" b="1" u="sng" dirty="0" smtClean="0">
                <a:latin typeface="ＭＳ ゴシック" panose="020B0609070205080204" pitchFamily="49" charset="-128"/>
                <a:ea typeface="ＭＳ ゴシック" panose="020B0609070205080204" pitchFamily="49" charset="-128"/>
              </a:rPr>
              <a:t>の記録</a:t>
            </a:r>
            <a:endParaRPr lang="en-US" altLang="ja-JP" sz="1400" b="1" u="sng" dirty="0">
              <a:latin typeface="ＭＳ ゴシック" panose="020B0609070205080204" pitchFamily="49" charset="-128"/>
              <a:ea typeface="ＭＳ ゴシック" panose="020B0609070205080204" pitchFamily="49" charset="-128"/>
            </a:endParaRPr>
          </a:p>
          <a:p>
            <a:pPr marL="622300" indent="-342900">
              <a:buFont typeface="+mj-ea"/>
              <a:buAutoNum type="circleNumDbPlain" startAt="3"/>
            </a:pPr>
            <a:r>
              <a:rPr lang="ja-JP" altLang="en-US" sz="1400" dirty="0" smtClean="0">
                <a:latin typeface="ＭＳ ゴシック" panose="020B0609070205080204" pitchFamily="49" charset="-128"/>
                <a:ea typeface="ＭＳ ゴシック" panose="020B0609070205080204" pitchFamily="49" charset="-128"/>
              </a:rPr>
              <a:t>市町村への通知に係る記録</a:t>
            </a:r>
            <a:endParaRPr lang="en-US" altLang="ja-JP" sz="1400"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startAt="3"/>
            </a:pPr>
            <a:r>
              <a:rPr lang="ja-JP" altLang="en-US" sz="1400" dirty="0">
                <a:latin typeface="ＭＳ ゴシック" panose="020B0609070205080204" pitchFamily="49" charset="-128"/>
                <a:ea typeface="ＭＳ ゴシック" panose="020B0609070205080204" pitchFamily="49" charset="-128"/>
              </a:rPr>
              <a:t>苦情</a:t>
            </a:r>
            <a:r>
              <a:rPr lang="ja-JP" altLang="en-US" sz="1400" dirty="0" smtClean="0">
                <a:latin typeface="ＭＳ ゴシック" panose="020B0609070205080204" pitchFamily="49" charset="-128"/>
                <a:ea typeface="ＭＳ ゴシック" panose="020B0609070205080204" pitchFamily="49" charset="-128"/>
              </a:rPr>
              <a:t>の内容等の記録</a:t>
            </a:r>
            <a:endParaRPr lang="en-US" altLang="ja-JP" sz="1400"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startAt="3"/>
            </a:pPr>
            <a:r>
              <a:rPr lang="ja-JP" altLang="en-US" sz="1400" dirty="0">
                <a:latin typeface="ＭＳ ゴシック" panose="020B0609070205080204" pitchFamily="49" charset="-128"/>
                <a:ea typeface="ＭＳ ゴシック" panose="020B0609070205080204" pitchFamily="49" charset="-128"/>
              </a:rPr>
              <a:t>事故</a:t>
            </a:r>
            <a:r>
              <a:rPr lang="ja-JP" altLang="en-US" sz="1400" dirty="0" smtClean="0">
                <a:latin typeface="ＭＳ ゴシック" panose="020B0609070205080204" pitchFamily="49" charset="-128"/>
                <a:ea typeface="ＭＳ ゴシック" panose="020B0609070205080204" pitchFamily="49" charset="-128"/>
              </a:rPr>
              <a:t>の状況及び事故に際して採った処置についての記録</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69923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0472" y="908739"/>
            <a:ext cx="9433048" cy="460849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4" name="正方形/長方形 3"/>
          <p:cNvSpPr/>
          <p:nvPr/>
        </p:nvSpPr>
        <p:spPr>
          <a:xfrm>
            <a:off x="272480" y="2348922"/>
            <a:ext cx="9217024" cy="2893100"/>
          </a:xfrm>
          <a:prstGeom prst="rect">
            <a:avLst/>
          </a:prstGeom>
          <a:noFill/>
          <a:ln w="19050">
            <a:noFill/>
          </a:ln>
        </p:spPr>
        <p:txBody>
          <a:bodyPr wrap="square">
            <a:spAutoFit/>
          </a:bodyPr>
          <a:lstStyle/>
          <a:p>
            <a:r>
              <a:rPr lang="ja-JP" altLang="en-US" sz="1600" b="1" dirty="0" smtClean="0">
                <a:solidFill>
                  <a:prstClr val="black"/>
                </a:solidFill>
              </a:rPr>
              <a:t>＜留意事項（ポイント）＞</a:t>
            </a:r>
            <a:endParaRPr lang="en-US" altLang="ja-JP" sz="1600" b="1" dirty="0" smtClean="0">
              <a:solidFill>
                <a:prstClr val="black"/>
              </a:solidFill>
            </a:endParaRPr>
          </a:p>
          <a:p>
            <a:r>
              <a:rPr lang="ja-JP" altLang="en-US" sz="1600" dirty="0">
                <a:solidFill>
                  <a:prstClr val="black"/>
                </a:solidFill>
              </a:rPr>
              <a:t>　○</a:t>
            </a:r>
            <a:r>
              <a:rPr lang="ja-JP" altLang="en-US" sz="1600" dirty="0" smtClean="0">
                <a:solidFill>
                  <a:prstClr val="black"/>
                </a:solidFill>
              </a:rPr>
              <a:t> 「セルフプラン」を・・・</a:t>
            </a:r>
            <a:endParaRPr lang="en-US" altLang="ja-JP" sz="1600" dirty="0" smtClean="0">
              <a:solidFill>
                <a:prstClr val="black"/>
              </a:solidFill>
            </a:endParaRPr>
          </a:p>
          <a:p>
            <a:pPr marL="533400" indent="-342900">
              <a:buFont typeface="+mj-ea"/>
              <a:buAutoNum type="circleNumDbPlain"/>
            </a:pPr>
            <a:r>
              <a:rPr lang="ja-JP" altLang="en-US" sz="1400" u="sng" dirty="0" smtClean="0">
                <a:solidFill>
                  <a:prstClr val="black"/>
                </a:solidFill>
              </a:rPr>
              <a:t>「申請者が希望する場合」</a:t>
            </a:r>
            <a:r>
              <a:rPr lang="ja-JP" altLang="en-US" sz="1400" dirty="0" smtClean="0">
                <a:solidFill>
                  <a:prstClr val="black"/>
                </a:solidFill>
              </a:rPr>
              <a:t>：申請者の自由な意思決定が担保されていることが前提</a:t>
            </a:r>
            <a:endParaRPr lang="en-US" altLang="ja-JP" sz="1400" dirty="0">
              <a:solidFill>
                <a:prstClr val="black"/>
              </a:solidFill>
            </a:endParaRPr>
          </a:p>
          <a:p>
            <a:pPr marL="533400" indent="-342900">
              <a:buFont typeface="+mj-ea"/>
              <a:buAutoNum type="circleNumDbPlain"/>
            </a:pPr>
            <a:r>
              <a:rPr lang="ja-JP" altLang="en-US" sz="1400" u="sng" dirty="0" smtClean="0">
                <a:solidFill>
                  <a:prstClr val="black"/>
                </a:solidFill>
              </a:rPr>
              <a:t>「身近な地域に指定特定相談支援事業者等がない場合」</a:t>
            </a:r>
            <a:r>
              <a:rPr lang="ja-JP" altLang="en-US" sz="1400" dirty="0" smtClean="0">
                <a:solidFill>
                  <a:prstClr val="black"/>
                </a:solidFill>
              </a:rPr>
              <a:t>：市区町村（都道府県）が必要な事業者の誘致に向けた努力を行ってもなお体制が確保されない場合が前提</a:t>
            </a:r>
          </a:p>
          <a:p>
            <a:pPr marL="450850" indent="-450850"/>
            <a:r>
              <a:rPr lang="ja-JP" altLang="en-US" sz="1400" dirty="0" smtClean="0">
                <a:solidFill>
                  <a:prstClr val="black"/>
                </a:solidFill>
              </a:rPr>
              <a:t>　　→　各市区町村は、平成</a:t>
            </a:r>
            <a:r>
              <a:rPr lang="en-US" altLang="ja-JP" sz="1400" dirty="0" smtClean="0">
                <a:solidFill>
                  <a:prstClr val="black"/>
                </a:solidFill>
              </a:rPr>
              <a:t>27</a:t>
            </a:r>
            <a:r>
              <a:rPr lang="ja-JP" altLang="en-US" sz="1400" dirty="0" smtClean="0">
                <a:solidFill>
                  <a:prstClr val="black"/>
                </a:solidFill>
              </a:rPr>
              <a:t>年度に向けた体制整備を各市区町村・都道府県が進めている中で</a:t>
            </a:r>
            <a:r>
              <a:rPr lang="ja-JP" altLang="en-US" sz="1400" b="1" u="sng" dirty="0" smtClean="0">
                <a:solidFill>
                  <a:prstClr val="black"/>
                </a:solidFill>
              </a:rPr>
              <a:t>、体制整備に向けた努力をしないまま安易に申請者を「セルフプラン」に誘導することは厳に慎むべき</a:t>
            </a:r>
            <a:r>
              <a:rPr lang="ja-JP" altLang="en-US" sz="1400" dirty="0" smtClean="0">
                <a:solidFill>
                  <a:prstClr val="black"/>
                </a:solidFill>
              </a:rPr>
              <a:t>。</a:t>
            </a:r>
          </a:p>
          <a:p>
            <a:r>
              <a:rPr lang="ja-JP" altLang="en-US" sz="1600" dirty="0" smtClean="0">
                <a:solidFill>
                  <a:prstClr val="black"/>
                </a:solidFill>
              </a:rPr>
              <a:t>　○上記（②）の場合には、市区町村は・・・</a:t>
            </a:r>
            <a:endParaRPr lang="en-US" altLang="ja-JP" sz="1600" dirty="0" smtClean="0">
              <a:solidFill>
                <a:prstClr val="black"/>
              </a:solidFill>
            </a:endParaRPr>
          </a:p>
          <a:p>
            <a:pPr marL="534988" indent="-192088">
              <a:buFont typeface="Arial" panose="020B0604020202020204" pitchFamily="34" charset="0"/>
              <a:buChar char="•"/>
            </a:pPr>
            <a:r>
              <a:rPr lang="ja-JP" altLang="en-US" sz="1400" dirty="0" smtClean="0">
                <a:solidFill>
                  <a:prstClr val="black"/>
                </a:solidFill>
              </a:rPr>
              <a:t>日頃</a:t>
            </a:r>
            <a:r>
              <a:rPr lang="ja-JP" altLang="en-US" sz="1400" dirty="0">
                <a:solidFill>
                  <a:prstClr val="black"/>
                </a:solidFill>
              </a:rPr>
              <a:t>から、</a:t>
            </a:r>
            <a:r>
              <a:rPr lang="ja-JP" altLang="en-US" sz="1400" dirty="0" smtClean="0">
                <a:solidFill>
                  <a:prstClr val="black"/>
                </a:solidFill>
              </a:rPr>
              <a:t>相談支援事業者等の充足に向けた支援を図るべき。</a:t>
            </a:r>
            <a:endParaRPr lang="en-US" altLang="ja-JP" sz="1400" dirty="0">
              <a:solidFill>
                <a:prstClr val="black"/>
              </a:solidFill>
            </a:endParaRPr>
          </a:p>
          <a:p>
            <a:pPr marL="534988" indent="-192088">
              <a:buFont typeface="Arial" panose="020B0604020202020204" pitchFamily="34" charset="0"/>
              <a:buChar char="•"/>
            </a:pPr>
            <a:r>
              <a:rPr lang="ja-JP" altLang="en-US" sz="1400" dirty="0" smtClean="0">
                <a:solidFill>
                  <a:prstClr val="black"/>
                </a:solidFill>
              </a:rPr>
              <a:t>管内の障害福祉サービス事業所の状況に関する情報提供や記載方法に関する説明や相談等十分な支援を行うとともに、モニタリングに代わるものとして、市区町村が本人の状況を定期的に把握すべき。</a:t>
            </a:r>
          </a:p>
          <a:p>
            <a:pPr marL="534988" indent="-192088">
              <a:buFont typeface="Arial" panose="020B0604020202020204" pitchFamily="34" charset="0"/>
              <a:buChar char="•"/>
            </a:pPr>
            <a:r>
              <a:rPr lang="ja-JP" altLang="en-US" sz="1400" dirty="0" smtClean="0">
                <a:solidFill>
                  <a:prstClr val="black"/>
                </a:solidFill>
              </a:rPr>
              <a:t>支給決定の更新時には、相談支援事業者等がサービス等利用計画を作成すべき。</a:t>
            </a:r>
            <a:r>
              <a:rPr lang="ja-JP" altLang="en-US" sz="1600" dirty="0">
                <a:solidFill>
                  <a:prstClr val="black"/>
                </a:solidFill>
              </a:rPr>
              <a:t>　</a:t>
            </a:r>
            <a:r>
              <a:rPr lang="ja-JP" altLang="en-US" sz="1400" dirty="0" smtClean="0">
                <a:solidFill>
                  <a:prstClr val="black"/>
                </a:solidFill>
              </a:rPr>
              <a:t>　</a:t>
            </a:r>
            <a:endParaRPr lang="ja-JP" altLang="en-US" sz="1400" dirty="0">
              <a:solidFill>
                <a:prstClr val="black"/>
              </a:solidFill>
            </a:endParaRPr>
          </a:p>
        </p:txBody>
      </p:sp>
      <p:sp>
        <p:nvSpPr>
          <p:cNvPr id="7" name="正方形/長方形 6"/>
          <p:cNvSpPr/>
          <p:nvPr/>
        </p:nvSpPr>
        <p:spPr>
          <a:xfrm>
            <a:off x="45383" y="159023"/>
            <a:ext cx="9731883" cy="400110"/>
          </a:xfrm>
          <a:prstGeom prst="rect">
            <a:avLst/>
          </a:prstGeom>
          <a:noFill/>
          <a:ln w="19050">
            <a:noFill/>
          </a:ln>
        </p:spPr>
        <p:txBody>
          <a:bodyPr wrap="square">
            <a:spAutoFit/>
          </a:bodyPr>
          <a:lstStyle/>
          <a:p>
            <a:pPr algn="ctr"/>
            <a:r>
              <a:rPr lang="ja-JP" altLang="en-US" sz="2000" b="1" dirty="0">
                <a:solidFill>
                  <a:prstClr val="black"/>
                </a:solidFill>
              </a:rPr>
              <a:t>「セルフプラン」を受け付けるに当たっての留意</a:t>
            </a:r>
            <a:r>
              <a:rPr lang="ja-JP" altLang="en-US" sz="2000" b="1" dirty="0" smtClean="0">
                <a:solidFill>
                  <a:prstClr val="black"/>
                </a:solidFill>
              </a:rPr>
              <a:t>事項</a:t>
            </a:r>
            <a:r>
              <a:rPr lang="ja-JP" altLang="en-US" sz="2000" b="1" dirty="0">
                <a:solidFill>
                  <a:prstClr val="black"/>
                </a:solidFill>
              </a:rPr>
              <a:t>（</a:t>
            </a:r>
            <a:r>
              <a:rPr lang="ja-JP" altLang="en-US" sz="2000" b="1" dirty="0" smtClean="0">
                <a:solidFill>
                  <a:prstClr val="black"/>
                </a:solidFill>
              </a:rPr>
              <a:t>ポイント）</a:t>
            </a:r>
            <a:endParaRPr lang="ja-JP" altLang="en-US" sz="2000" b="1" dirty="0">
              <a:solidFill>
                <a:prstClr val="black"/>
              </a:solidFill>
            </a:endParaRPr>
          </a:p>
        </p:txBody>
      </p:sp>
      <p:sp>
        <p:nvSpPr>
          <p:cNvPr id="8" name="正方形/長方形 7"/>
          <p:cNvSpPr/>
          <p:nvPr/>
        </p:nvSpPr>
        <p:spPr>
          <a:xfrm>
            <a:off x="44942" y="589231"/>
            <a:ext cx="9861144" cy="246221"/>
          </a:xfrm>
          <a:prstGeom prst="rect">
            <a:avLst/>
          </a:prstGeom>
        </p:spPr>
        <p:txBody>
          <a:bodyPr wrap="square">
            <a:spAutoFit/>
          </a:bodyPr>
          <a:lstStyle/>
          <a:p>
            <a:r>
              <a:rPr lang="ja-JP" altLang="en-US" sz="1000" dirty="0" smtClean="0">
                <a:solidFill>
                  <a:prstClr val="black"/>
                </a:solidFill>
              </a:rPr>
              <a:t>　　　＊　「計画相談支援・障害児相談支援の体制整備を進めるに当たっての基本的考え方等について」（平成</a:t>
            </a:r>
            <a:r>
              <a:rPr lang="en-US" altLang="ja-JP" sz="1000" dirty="0" smtClean="0">
                <a:solidFill>
                  <a:prstClr val="black"/>
                </a:solidFill>
              </a:rPr>
              <a:t>26</a:t>
            </a:r>
            <a:r>
              <a:rPr lang="ja-JP" altLang="en-US" sz="1000" dirty="0" smtClean="0">
                <a:solidFill>
                  <a:prstClr val="black"/>
                </a:solidFill>
              </a:rPr>
              <a:t>年２月</a:t>
            </a:r>
            <a:r>
              <a:rPr lang="en-US" altLang="ja-JP" sz="1000" dirty="0">
                <a:solidFill>
                  <a:prstClr val="black"/>
                </a:solidFill>
              </a:rPr>
              <a:t>27</a:t>
            </a:r>
            <a:r>
              <a:rPr lang="ja-JP" altLang="en-US" sz="1000" dirty="0" smtClean="0">
                <a:solidFill>
                  <a:prstClr val="black"/>
                </a:solidFill>
              </a:rPr>
              <a:t>日付地域生活支援推進室事務連絡）より抜粋</a:t>
            </a:r>
            <a:endParaRPr lang="ja-JP" altLang="en-US" sz="1000" dirty="0">
              <a:solidFill>
                <a:prstClr val="black"/>
              </a:solidFill>
            </a:endParaRPr>
          </a:p>
        </p:txBody>
      </p:sp>
      <p:sp>
        <p:nvSpPr>
          <p:cNvPr id="9" name="角丸四角形吹き出し 8"/>
          <p:cNvSpPr/>
          <p:nvPr/>
        </p:nvSpPr>
        <p:spPr>
          <a:xfrm>
            <a:off x="272480" y="908739"/>
            <a:ext cx="9217024" cy="1296145"/>
          </a:xfrm>
          <a:prstGeom prst="wedgeRoundRectCallout">
            <a:avLst>
              <a:gd name="adj1" fmla="val -50061"/>
              <a:gd name="adj2" fmla="val 32639"/>
              <a:gd name="adj3" fmla="val 1666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black"/>
                </a:solidFill>
              </a:rPr>
              <a:t>＜</a:t>
            </a:r>
            <a:r>
              <a:rPr lang="ja-JP" altLang="en-US" sz="1600" b="1" dirty="0" smtClean="0">
                <a:solidFill>
                  <a:prstClr val="black"/>
                </a:solidFill>
              </a:rPr>
              <a:t>基本的考え方＞</a:t>
            </a:r>
          </a:p>
          <a:p>
            <a:r>
              <a:rPr lang="ja-JP" altLang="en-US" sz="1600" dirty="0" smtClean="0">
                <a:solidFill>
                  <a:prstClr val="black"/>
                </a:solidFill>
              </a:rPr>
              <a:t>　○　「セルフプラン」自体は、障害者本人（又は保護者）のエンパワメントの観点からは望ましいもの。一方、</a:t>
            </a:r>
            <a:r>
              <a:rPr lang="ja-JP" altLang="en-US" sz="1600" b="1" u="sng" dirty="0" smtClean="0">
                <a:solidFill>
                  <a:prstClr val="black"/>
                </a:solidFill>
              </a:rPr>
              <a:t>市区町村が計画相談支援等の体制整備に十分に力を入れないまま安易に「セルフプラン」の提出を誘導</a:t>
            </a:r>
            <a:r>
              <a:rPr lang="ja-JP" altLang="en-US" sz="1600" b="1" u="sng" dirty="0">
                <a:solidFill>
                  <a:prstClr val="black"/>
                </a:solidFill>
              </a:rPr>
              <a:t>していると</a:t>
            </a:r>
            <a:r>
              <a:rPr lang="ja-JP" altLang="en-US" sz="1600" b="1" u="sng" dirty="0" smtClean="0">
                <a:solidFill>
                  <a:prstClr val="black"/>
                </a:solidFill>
              </a:rPr>
              <a:t>の指摘もある</a:t>
            </a:r>
            <a:r>
              <a:rPr lang="ja-JP" altLang="en-US" sz="1600" dirty="0" smtClean="0">
                <a:solidFill>
                  <a:prstClr val="black"/>
                </a:solidFill>
              </a:rPr>
              <a:t>。一定の原則が必要。</a:t>
            </a:r>
            <a:endParaRPr lang="ja-JP" altLang="ja-JP" sz="1600"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46</a:t>
            </a:fld>
            <a:endParaRPr lang="en-US" altLang="ja-JP" dirty="0"/>
          </a:p>
        </p:txBody>
      </p:sp>
    </p:spTree>
    <p:extLst>
      <p:ext uri="{BB962C8B-B14F-4D97-AF65-F5344CB8AC3E}">
        <p14:creationId xmlns:p14="http://schemas.microsoft.com/office/powerpoint/2010/main" val="1583581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097" y="607359"/>
            <a:ext cx="9738283" cy="6134009"/>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56" name="正方形/長方形 55"/>
          <p:cNvSpPr/>
          <p:nvPr/>
        </p:nvSpPr>
        <p:spPr>
          <a:xfrm>
            <a:off x="284469" y="5900699"/>
            <a:ext cx="1620199" cy="324000"/>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prstClr val="black"/>
                </a:solidFill>
              </a:rPr>
              <a:t>結果の記録</a:t>
            </a:r>
            <a:endParaRPr lang="en-US" altLang="ja-JP" sz="1400" dirty="0">
              <a:solidFill>
                <a:prstClr val="black"/>
              </a:solidFill>
            </a:endParaRPr>
          </a:p>
        </p:txBody>
      </p:sp>
      <p:sp>
        <p:nvSpPr>
          <p:cNvPr id="11" name="正方形/長方形 10"/>
          <p:cNvSpPr/>
          <p:nvPr/>
        </p:nvSpPr>
        <p:spPr>
          <a:xfrm>
            <a:off x="272480" y="2708889"/>
            <a:ext cx="1645832" cy="507167"/>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①初回相談</a:t>
            </a:r>
          </a:p>
        </p:txBody>
      </p:sp>
      <p:sp>
        <p:nvSpPr>
          <p:cNvPr id="12" name="正方形/長方形 11"/>
          <p:cNvSpPr/>
          <p:nvPr/>
        </p:nvSpPr>
        <p:spPr>
          <a:xfrm>
            <a:off x="272480" y="3356977"/>
            <a:ext cx="1645832"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②サービス等利用計画案の作成・提出</a:t>
            </a:r>
          </a:p>
        </p:txBody>
      </p:sp>
      <p:sp>
        <p:nvSpPr>
          <p:cNvPr id="13" name="正方形/長方形 12"/>
          <p:cNvSpPr/>
          <p:nvPr/>
        </p:nvSpPr>
        <p:spPr>
          <a:xfrm>
            <a:off x="277113" y="5157162"/>
            <a:ext cx="1694076"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⑤モニタリング</a:t>
            </a:r>
            <a:endParaRPr lang="en-US" altLang="ja-JP" sz="1200" dirty="0">
              <a:solidFill>
                <a:prstClr val="black"/>
              </a:solidFill>
            </a:endParaRPr>
          </a:p>
        </p:txBody>
      </p:sp>
      <p:sp>
        <p:nvSpPr>
          <p:cNvPr id="15" name="正方形/長方形 14"/>
          <p:cNvSpPr/>
          <p:nvPr/>
        </p:nvSpPr>
        <p:spPr>
          <a:xfrm>
            <a:off x="272480" y="3991058"/>
            <a:ext cx="1645832" cy="44602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③サービス担当者</a:t>
            </a:r>
            <a:endParaRPr lang="en-US" altLang="ja-JP" sz="1200" dirty="0">
              <a:solidFill>
                <a:prstClr val="black"/>
              </a:solidFill>
            </a:endParaRPr>
          </a:p>
          <a:p>
            <a:r>
              <a:rPr lang="ja-JP" altLang="en-US" sz="1200" dirty="0">
                <a:solidFill>
                  <a:prstClr val="black"/>
                </a:solidFill>
              </a:rPr>
              <a:t>会議開催</a:t>
            </a:r>
          </a:p>
        </p:txBody>
      </p:sp>
      <p:sp>
        <p:nvSpPr>
          <p:cNvPr id="16" name="正方形/長方形 15"/>
          <p:cNvSpPr/>
          <p:nvPr/>
        </p:nvSpPr>
        <p:spPr>
          <a:xfrm>
            <a:off x="272480" y="4581864"/>
            <a:ext cx="1645832" cy="430433"/>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④サービス等利用計画の作成・提出</a:t>
            </a:r>
          </a:p>
        </p:txBody>
      </p:sp>
      <p:sp>
        <p:nvSpPr>
          <p:cNvPr id="24" name="下矢印 23"/>
          <p:cNvSpPr/>
          <p:nvPr/>
        </p:nvSpPr>
        <p:spPr>
          <a:xfrm>
            <a:off x="734586" y="5013161"/>
            <a:ext cx="468052" cy="14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7" name="正方形/長方形 36"/>
          <p:cNvSpPr/>
          <p:nvPr/>
        </p:nvSpPr>
        <p:spPr>
          <a:xfrm>
            <a:off x="45097" y="44624"/>
            <a:ext cx="9738283" cy="400110"/>
          </a:xfrm>
          <a:prstGeom prst="rect">
            <a:avLst/>
          </a:prstGeom>
          <a:noFill/>
          <a:ln w="19050">
            <a:noFill/>
          </a:ln>
        </p:spPr>
        <p:txBody>
          <a:bodyPr wrap="square">
            <a:spAutoFit/>
          </a:bodyPr>
          <a:lstStyle/>
          <a:p>
            <a:pPr algn="ctr"/>
            <a:r>
              <a:rPr lang="ja-JP" altLang="ja-JP" sz="2000" b="1" dirty="0">
                <a:solidFill>
                  <a:prstClr val="black"/>
                </a:solidFill>
              </a:rPr>
              <a:t>計画相談</a:t>
            </a:r>
            <a:r>
              <a:rPr lang="ja-JP" altLang="en-US" sz="2000" b="1" dirty="0">
                <a:solidFill>
                  <a:prstClr val="black"/>
                </a:solidFill>
              </a:rPr>
              <a:t>支援等</a:t>
            </a:r>
            <a:r>
              <a:rPr lang="ja-JP" altLang="ja-JP" sz="2000" b="1" dirty="0" smtClean="0">
                <a:solidFill>
                  <a:prstClr val="black"/>
                </a:solidFill>
              </a:rPr>
              <a:t>の</a:t>
            </a:r>
            <a:r>
              <a:rPr lang="ja-JP" altLang="en-US" sz="2000" b="1" dirty="0" smtClean="0">
                <a:solidFill>
                  <a:prstClr val="black"/>
                </a:solidFill>
              </a:rPr>
              <a:t>効率化（ポイント）</a:t>
            </a:r>
            <a:endParaRPr lang="ja-JP" altLang="ja-JP" sz="2000" b="1" dirty="0">
              <a:solidFill>
                <a:prstClr val="black"/>
              </a:solidFill>
            </a:endParaRPr>
          </a:p>
        </p:txBody>
      </p:sp>
      <p:sp>
        <p:nvSpPr>
          <p:cNvPr id="36" name="正方形/長方形 35"/>
          <p:cNvSpPr/>
          <p:nvPr/>
        </p:nvSpPr>
        <p:spPr>
          <a:xfrm>
            <a:off x="1904668" y="2709666"/>
            <a:ext cx="2652295" cy="506391"/>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prstClr val="black"/>
                </a:solidFill>
              </a:rPr>
              <a:t>・心身の状況の把握</a:t>
            </a:r>
            <a:endParaRPr lang="en-US" altLang="ja-JP" sz="1100" dirty="0">
              <a:solidFill>
                <a:prstClr val="black"/>
              </a:solidFill>
            </a:endParaRPr>
          </a:p>
          <a:p>
            <a:r>
              <a:rPr lang="ja-JP" altLang="en-US" sz="1100" dirty="0">
                <a:solidFill>
                  <a:prstClr val="black"/>
                </a:solidFill>
              </a:rPr>
              <a:t>・利用者宅へ訪問し、面接の実施</a:t>
            </a:r>
            <a:endParaRPr lang="en-US" altLang="ja-JP" sz="1100" dirty="0">
              <a:solidFill>
                <a:prstClr val="black"/>
              </a:solidFill>
            </a:endParaRPr>
          </a:p>
          <a:p>
            <a:r>
              <a:rPr lang="ja-JP" altLang="en-US" sz="1100" dirty="0">
                <a:solidFill>
                  <a:prstClr val="black"/>
                </a:solidFill>
              </a:rPr>
              <a:t>　（十分な説明と理解）</a:t>
            </a:r>
          </a:p>
        </p:txBody>
      </p:sp>
      <p:sp>
        <p:nvSpPr>
          <p:cNvPr id="2" name="角丸四角形吹き出し 1"/>
          <p:cNvSpPr/>
          <p:nvPr/>
        </p:nvSpPr>
        <p:spPr>
          <a:xfrm>
            <a:off x="4791097" y="2555962"/>
            <a:ext cx="4845545" cy="504000"/>
          </a:xfrm>
          <a:prstGeom prst="wedgeRoundRectCallout">
            <a:avLst>
              <a:gd name="adj1" fmla="val -55019"/>
              <a:gd name="adj2" fmla="val 5272"/>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居宅等</a:t>
            </a:r>
            <a:r>
              <a:rPr lang="ja-JP" altLang="en-US" sz="1200" dirty="0">
                <a:solidFill>
                  <a:prstClr val="black"/>
                </a:solidFill>
              </a:rPr>
              <a:t>への</a:t>
            </a:r>
            <a:r>
              <a:rPr lang="ja-JP" altLang="ja-JP" sz="1200" dirty="0">
                <a:solidFill>
                  <a:prstClr val="black"/>
                </a:solidFill>
              </a:rPr>
              <a:t>訪問</a:t>
            </a:r>
            <a:r>
              <a:rPr lang="ja-JP" altLang="en-US" sz="1200" dirty="0">
                <a:solidFill>
                  <a:prstClr val="black"/>
                </a:solidFill>
              </a:rPr>
              <a:t>は</a:t>
            </a:r>
            <a:r>
              <a:rPr lang="ja-JP" altLang="ja-JP" sz="1200" dirty="0">
                <a:solidFill>
                  <a:prstClr val="black"/>
                </a:solidFill>
              </a:rPr>
              <a:t>必須</a:t>
            </a:r>
            <a:r>
              <a:rPr lang="ja-JP" altLang="en-US" sz="1200" dirty="0">
                <a:solidFill>
                  <a:prstClr val="black"/>
                </a:solidFill>
              </a:rPr>
              <a:t>。ただし、</a:t>
            </a:r>
            <a:r>
              <a:rPr lang="ja-JP" altLang="ja-JP" sz="1200" dirty="0">
                <a:solidFill>
                  <a:prstClr val="black"/>
                </a:solidFill>
              </a:rPr>
              <a:t>再度利用者へ確認する事項が生じた場合は、</a:t>
            </a:r>
            <a:r>
              <a:rPr lang="ja-JP" altLang="en-US" sz="1200" dirty="0">
                <a:solidFill>
                  <a:prstClr val="black"/>
                </a:solidFill>
              </a:rPr>
              <a:t>内容が軽微であれば</a:t>
            </a:r>
            <a:r>
              <a:rPr lang="ja-JP" altLang="ja-JP" sz="1200" dirty="0">
                <a:solidFill>
                  <a:prstClr val="black"/>
                </a:solidFill>
              </a:rPr>
              <a:t>電話</a:t>
            </a:r>
            <a:r>
              <a:rPr lang="ja-JP" altLang="ja-JP" sz="1200" dirty="0" smtClean="0">
                <a:solidFill>
                  <a:prstClr val="black"/>
                </a:solidFill>
              </a:rPr>
              <a:t>や</a:t>
            </a:r>
            <a:r>
              <a:rPr lang="ja-JP" altLang="en-US" sz="1200" dirty="0">
                <a:solidFill>
                  <a:prstClr val="black"/>
                </a:solidFill>
              </a:rPr>
              <a:t>メール</a:t>
            </a:r>
            <a:r>
              <a:rPr lang="ja-JP" altLang="ja-JP" sz="1200" dirty="0" smtClean="0">
                <a:solidFill>
                  <a:prstClr val="black"/>
                </a:solidFill>
              </a:rPr>
              <a:t>等</a:t>
            </a:r>
            <a:r>
              <a:rPr lang="ja-JP" altLang="ja-JP" sz="1200" dirty="0">
                <a:solidFill>
                  <a:prstClr val="black"/>
                </a:solidFill>
              </a:rPr>
              <a:t>による確認でも</a:t>
            </a:r>
            <a:r>
              <a:rPr lang="ja-JP" altLang="en-US" sz="1200" dirty="0" smtClean="0">
                <a:solidFill>
                  <a:prstClr val="black"/>
                </a:solidFill>
              </a:rPr>
              <a:t>可能。</a:t>
            </a:r>
            <a:endParaRPr lang="ja-JP" altLang="ja-JP" sz="1200" dirty="0">
              <a:solidFill>
                <a:prstClr val="black"/>
              </a:solidFill>
            </a:endParaRPr>
          </a:p>
        </p:txBody>
      </p:sp>
      <p:sp>
        <p:nvSpPr>
          <p:cNvPr id="38" name="正方形/長方形 37"/>
          <p:cNvSpPr/>
          <p:nvPr/>
        </p:nvSpPr>
        <p:spPr>
          <a:xfrm>
            <a:off x="1904668" y="3356977"/>
            <a:ext cx="2652295"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prstClr val="black"/>
                </a:solidFill>
              </a:rPr>
              <a:t>・利用計画案の説明、文書による同意</a:t>
            </a:r>
          </a:p>
        </p:txBody>
      </p:sp>
      <p:sp>
        <p:nvSpPr>
          <p:cNvPr id="39" name="角丸四角形吹き出し 38"/>
          <p:cNvSpPr/>
          <p:nvPr/>
        </p:nvSpPr>
        <p:spPr>
          <a:xfrm>
            <a:off x="4791097" y="3167962"/>
            <a:ext cx="4845545" cy="612000"/>
          </a:xfrm>
          <a:prstGeom prst="wedgeRoundRectCallout">
            <a:avLst>
              <a:gd name="adj1" fmla="val -55558"/>
              <a:gd name="adj2" fmla="val 9764"/>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居宅訪問</a:t>
            </a:r>
            <a:r>
              <a:rPr lang="ja-JP" altLang="en-US" sz="1200" dirty="0">
                <a:solidFill>
                  <a:prstClr val="black"/>
                </a:solidFill>
              </a:rPr>
              <a:t>は</a:t>
            </a:r>
            <a:r>
              <a:rPr lang="ja-JP" altLang="ja-JP" sz="1200" dirty="0">
                <a:solidFill>
                  <a:prstClr val="black"/>
                </a:solidFill>
              </a:rPr>
              <a:t>要件として</a:t>
            </a:r>
            <a:r>
              <a:rPr lang="ja-JP" altLang="ja-JP" sz="1200" dirty="0" smtClean="0">
                <a:solidFill>
                  <a:prstClr val="black"/>
                </a:solidFill>
              </a:rPr>
              <a:t>いな</a:t>
            </a:r>
            <a:r>
              <a:rPr lang="ja-JP" altLang="en-US" sz="1200" dirty="0" smtClean="0">
                <a:solidFill>
                  <a:prstClr val="black"/>
                </a:solidFill>
              </a:rPr>
              <a:t>い。利用者等の</a:t>
            </a:r>
            <a:r>
              <a:rPr lang="ja-JP" altLang="en-US" sz="1200" dirty="0">
                <a:solidFill>
                  <a:prstClr val="black"/>
                </a:solidFill>
              </a:rPr>
              <a:t>意向が正確に確認できることを前提として、</a:t>
            </a:r>
            <a:r>
              <a:rPr lang="ja-JP" altLang="ja-JP" sz="1200" dirty="0">
                <a:solidFill>
                  <a:prstClr val="black"/>
                </a:solidFill>
              </a:rPr>
              <a:t>郵送や補助職員の代行等に</a:t>
            </a:r>
            <a:r>
              <a:rPr lang="ja-JP" altLang="ja-JP" sz="1200" dirty="0" smtClean="0">
                <a:solidFill>
                  <a:prstClr val="black"/>
                </a:solidFill>
              </a:rPr>
              <a:t>よ</a:t>
            </a:r>
            <a:r>
              <a:rPr lang="ja-JP" altLang="en-US" sz="1200" dirty="0" smtClean="0">
                <a:solidFill>
                  <a:prstClr val="black"/>
                </a:solidFill>
              </a:rPr>
              <a:t>り</a:t>
            </a:r>
            <a:r>
              <a:rPr lang="ja-JP" altLang="ja-JP" sz="1200" dirty="0" smtClean="0">
                <a:solidFill>
                  <a:prstClr val="black"/>
                </a:solidFill>
              </a:rPr>
              <a:t>同意</a:t>
            </a:r>
            <a:r>
              <a:rPr lang="ja-JP" altLang="en-US" sz="1200" dirty="0" smtClean="0">
                <a:solidFill>
                  <a:prstClr val="black"/>
                </a:solidFill>
              </a:rPr>
              <a:t>を得ること</a:t>
            </a:r>
            <a:r>
              <a:rPr lang="ja-JP" altLang="ja-JP" sz="1200" dirty="0" smtClean="0">
                <a:solidFill>
                  <a:prstClr val="black"/>
                </a:solidFill>
              </a:rPr>
              <a:t>も</a:t>
            </a:r>
            <a:r>
              <a:rPr lang="ja-JP" altLang="en-US" sz="1200" dirty="0">
                <a:solidFill>
                  <a:prstClr val="black"/>
                </a:solidFill>
              </a:rPr>
              <a:t>可能</a:t>
            </a:r>
            <a:r>
              <a:rPr lang="ja-JP" altLang="ja-JP" sz="1200" dirty="0" smtClean="0">
                <a:solidFill>
                  <a:prstClr val="black"/>
                </a:solidFill>
              </a:rPr>
              <a:t>。</a:t>
            </a:r>
            <a:r>
              <a:rPr lang="ja-JP" altLang="en-US" sz="1200" dirty="0" smtClean="0">
                <a:solidFill>
                  <a:prstClr val="black"/>
                </a:solidFill>
              </a:rPr>
              <a:t>状況</a:t>
            </a:r>
            <a:r>
              <a:rPr lang="ja-JP" altLang="en-US" sz="1200" dirty="0">
                <a:solidFill>
                  <a:prstClr val="black"/>
                </a:solidFill>
              </a:rPr>
              <a:t>に応じ</a:t>
            </a:r>
            <a:r>
              <a:rPr lang="ja-JP" altLang="ja-JP" sz="1200" dirty="0">
                <a:solidFill>
                  <a:prstClr val="black"/>
                </a:solidFill>
              </a:rPr>
              <a:t>相談支援専門員が</a:t>
            </a:r>
            <a:r>
              <a:rPr lang="ja-JP" altLang="ja-JP" sz="1200" dirty="0" smtClean="0">
                <a:solidFill>
                  <a:prstClr val="black"/>
                </a:solidFill>
              </a:rPr>
              <a:t>電話</a:t>
            </a:r>
            <a:r>
              <a:rPr lang="ja-JP" altLang="en-US" sz="1200" dirty="0" smtClean="0">
                <a:solidFill>
                  <a:prstClr val="black"/>
                </a:solidFill>
              </a:rPr>
              <a:t>・</a:t>
            </a:r>
            <a:r>
              <a:rPr lang="ja-JP" altLang="ja-JP" sz="1200" dirty="0" smtClean="0">
                <a:solidFill>
                  <a:prstClr val="black"/>
                </a:solidFill>
              </a:rPr>
              <a:t>メール</a:t>
            </a:r>
            <a:r>
              <a:rPr lang="ja-JP" altLang="en-US" sz="1200" dirty="0" smtClean="0">
                <a:solidFill>
                  <a:prstClr val="black"/>
                </a:solidFill>
              </a:rPr>
              <a:t>等でやりとりを行う。</a:t>
            </a:r>
            <a:endParaRPr lang="ja-JP" altLang="ja-JP" sz="1200" dirty="0">
              <a:solidFill>
                <a:prstClr val="black"/>
              </a:solidFill>
            </a:endParaRPr>
          </a:p>
        </p:txBody>
      </p:sp>
      <p:sp>
        <p:nvSpPr>
          <p:cNvPr id="40" name="角丸四角形吹き出し 39"/>
          <p:cNvSpPr/>
          <p:nvPr/>
        </p:nvSpPr>
        <p:spPr>
          <a:xfrm>
            <a:off x="200472" y="764704"/>
            <a:ext cx="9436170" cy="1564435"/>
          </a:xfrm>
          <a:prstGeom prst="wedgeRoundRectCallout">
            <a:avLst>
              <a:gd name="adj1" fmla="val -50061"/>
              <a:gd name="adj2" fmla="val 32639"/>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rPr>
              <a:t>（市区町村に求められる</a:t>
            </a:r>
            <a:r>
              <a:rPr lang="ja-JP" altLang="en-US" sz="1400" dirty="0" smtClean="0">
                <a:solidFill>
                  <a:prstClr val="black"/>
                </a:solidFill>
              </a:rPr>
              <a:t>配慮の例）</a:t>
            </a:r>
            <a:endParaRPr lang="en-US" altLang="ja-JP" sz="1400" dirty="0">
              <a:solidFill>
                <a:prstClr val="black"/>
              </a:solidFill>
            </a:endParaRPr>
          </a:p>
          <a:p>
            <a:pPr marL="180975" indent="-180975"/>
            <a:r>
              <a:rPr lang="ja-JP" altLang="en-US" sz="1400" dirty="0">
                <a:solidFill>
                  <a:prstClr val="black"/>
                </a:solidFill>
              </a:rPr>
              <a:t>○　</a:t>
            </a:r>
            <a:r>
              <a:rPr lang="ja-JP" altLang="en-US" sz="1400" dirty="0" smtClean="0">
                <a:solidFill>
                  <a:prstClr val="black"/>
                </a:solidFill>
              </a:rPr>
              <a:t>基幹</a:t>
            </a:r>
            <a:r>
              <a:rPr lang="ja-JP" altLang="en-US" sz="1400" dirty="0">
                <a:solidFill>
                  <a:prstClr val="black"/>
                </a:solidFill>
              </a:rPr>
              <a:t>相談支援センターや委託相談支援事業所と連携し、各相談支援事業所の</a:t>
            </a:r>
            <a:r>
              <a:rPr lang="ja-JP" altLang="en-US" sz="1400" dirty="0" smtClean="0">
                <a:solidFill>
                  <a:prstClr val="black"/>
                </a:solidFill>
              </a:rPr>
              <a:t>繁忙</a:t>
            </a:r>
            <a:r>
              <a:rPr lang="ja-JP" altLang="en-US" sz="1400" dirty="0">
                <a:solidFill>
                  <a:prstClr val="black"/>
                </a:solidFill>
              </a:rPr>
              <a:t>状況を確認の上、特定</a:t>
            </a:r>
            <a:r>
              <a:rPr lang="ja-JP" altLang="en-US" sz="1400" dirty="0" smtClean="0">
                <a:solidFill>
                  <a:prstClr val="black"/>
                </a:solidFill>
              </a:rPr>
              <a:t>の相談</a:t>
            </a:r>
            <a:r>
              <a:rPr lang="ja-JP" altLang="en-US" sz="1400" dirty="0">
                <a:solidFill>
                  <a:prstClr val="black"/>
                </a:solidFill>
              </a:rPr>
              <a:t>支援事業所</a:t>
            </a:r>
            <a:r>
              <a:rPr lang="ja-JP" altLang="en-US" sz="1400" dirty="0" smtClean="0">
                <a:solidFill>
                  <a:prstClr val="black"/>
                </a:solidFill>
              </a:rPr>
              <a:t>に業務が集中</a:t>
            </a:r>
            <a:r>
              <a:rPr lang="ja-JP" altLang="en-US" sz="1400" dirty="0">
                <a:solidFill>
                  <a:prstClr val="black"/>
                </a:solidFill>
              </a:rPr>
              <a:t>しないよう配慮</a:t>
            </a:r>
            <a:endParaRPr lang="en-US" altLang="ja-JP" sz="1400" dirty="0">
              <a:solidFill>
                <a:prstClr val="black"/>
              </a:solidFill>
            </a:endParaRPr>
          </a:p>
          <a:p>
            <a:r>
              <a:rPr lang="ja-JP" altLang="en-US" sz="1400" dirty="0">
                <a:solidFill>
                  <a:prstClr val="black"/>
                </a:solidFill>
              </a:rPr>
              <a:t>○　支給決定・受給者証発行</a:t>
            </a:r>
            <a:r>
              <a:rPr lang="ja-JP" altLang="en-US" sz="1400" dirty="0" smtClean="0">
                <a:solidFill>
                  <a:prstClr val="black"/>
                </a:solidFill>
              </a:rPr>
              <a:t>に当たって、</a:t>
            </a:r>
            <a:endParaRPr lang="ja-JP" altLang="en-US" sz="1400" dirty="0">
              <a:solidFill>
                <a:prstClr val="black"/>
              </a:solidFill>
            </a:endParaRPr>
          </a:p>
          <a:p>
            <a:r>
              <a:rPr lang="ja-JP" altLang="en-US" sz="1400" dirty="0">
                <a:solidFill>
                  <a:prstClr val="black"/>
                </a:solidFill>
              </a:rPr>
              <a:t>　・</a:t>
            </a:r>
            <a:r>
              <a:rPr lang="ja-JP" altLang="ja-JP" sz="1400" dirty="0">
                <a:solidFill>
                  <a:prstClr val="black"/>
                </a:solidFill>
              </a:rPr>
              <a:t>利用者</a:t>
            </a:r>
            <a:r>
              <a:rPr lang="ja-JP" altLang="en-US" sz="1400" dirty="0">
                <a:solidFill>
                  <a:prstClr val="black"/>
                </a:solidFill>
              </a:rPr>
              <a:t>の</a:t>
            </a:r>
            <a:r>
              <a:rPr lang="ja-JP" altLang="ja-JP" sz="1400" dirty="0">
                <a:solidFill>
                  <a:prstClr val="black"/>
                </a:solidFill>
              </a:rPr>
              <a:t>同意の上、受給者証や支給決定の変更通知</a:t>
            </a:r>
            <a:r>
              <a:rPr lang="ja-JP" altLang="en-US" sz="1400" dirty="0">
                <a:solidFill>
                  <a:prstClr val="black"/>
                </a:solidFill>
              </a:rPr>
              <a:t>の写しを</a:t>
            </a:r>
            <a:r>
              <a:rPr lang="ja-JP" altLang="ja-JP" sz="1400" dirty="0">
                <a:solidFill>
                  <a:prstClr val="black"/>
                </a:solidFill>
              </a:rPr>
              <a:t>、直接市町村から相談支援</a:t>
            </a:r>
            <a:r>
              <a:rPr lang="ja-JP" altLang="ja-JP" sz="1400" dirty="0" smtClean="0">
                <a:solidFill>
                  <a:prstClr val="black"/>
                </a:solidFill>
              </a:rPr>
              <a:t>事業</a:t>
            </a:r>
            <a:r>
              <a:rPr lang="ja-JP" altLang="en-US" sz="1400" dirty="0" smtClean="0">
                <a:solidFill>
                  <a:prstClr val="black"/>
                </a:solidFill>
              </a:rPr>
              <a:t>所等</a:t>
            </a:r>
            <a:r>
              <a:rPr lang="ja-JP" altLang="en-US" sz="1400" dirty="0">
                <a:solidFill>
                  <a:prstClr val="black"/>
                </a:solidFill>
              </a:rPr>
              <a:t>に</a:t>
            </a:r>
            <a:r>
              <a:rPr lang="ja-JP" altLang="ja-JP" sz="1400" dirty="0" smtClean="0">
                <a:solidFill>
                  <a:prstClr val="black"/>
                </a:solidFill>
              </a:rPr>
              <a:t>送付</a:t>
            </a:r>
            <a:endParaRPr lang="ja-JP" altLang="ja-JP" sz="1400" dirty="0">
              <a:solidFill>
                <a:prstClr val="black"/>
              </a:solidFill>
            </a:endParaRPr>
          </a:p>
          <a:p>
            <a:r>
              <a:rPr lang="ja-JP" altLang="en-US" sz="1400" dirty="0">
                <a:solidFill>
                  <a:prstClr val="black"/>
                </a:solidFill>
              </a:rPr>
              <a:t>　</a:t>
            </a:r>
            <a:r>
              <a:rPr lang="ja-JP" altLang="ja-JP" sz="1400" dirty="0">
                <a:solidFill>
                  <a:prstClr val="black"/>
                </a:solidFill>
              </a:rPr>
              <a:t>・支給決定</a:t>
            </a:r>
            <a:r>
              <a:rPr lang="ja-JP" altLang="en-US" sz="1400" dirty="0">
                <a:solidFill>
                  <a:prstClr val="black"/>
                </a:solidFill>
              </a:rPr>
              <a:t>の予定</a:t>
            </a:r>
            <a:r>
              <a:rPr lang="ja-JP" altLang="ja-JP" sz="1400" dirty="0">
                <a:solidFill>
                  <a:prstClr val="black"/>
                </a:solidFill>
              </a:rPr>
              <a:t>月よりも早期に相談支援事業所に情報提供し</a:t>
            </a:r>
            <a:r>
              <a:rPr lang="ja-JP" altLang="ja-JP" sz="1400" dirty="0" smtClean="0">
                <a:solidFill>
                  <a:prstClr val="black"/>
                </a:solidFill>
              </a:rPr>
              <a:t>、</a:t>
            </a:r>
            <a:r>
              <a:rPr lang="ja-JP" altLang="en-US" sz="1400" dirty="0" smtClean="0">
                <a:solidFill>
                  <a:prstClr val="black"/>
                </a:solidFill>
              </a:rPr>
              <a:t>十分な時間的余裕を確保</a:t>
            </a:r>
            <a:endParaRPr lang="ja-JP" altLang="ja-JP" sz="1400" dirty="0">
              <a:solidFill>
                <a:prstClr val="black"/>
              </a:solidFill>
            </a:endParaRPr>
          </a:p>
          <a:p>
            <a:r>
              <a:rPr lang="ja-JP" altLang="en-US" sz="1400" dirty="0">
                <a:solidFill>
                  <a:prstClr val="black"/>
                </a:solidFill>
              </a:rPr>
              <a:t>　</a:t>
            </a:r>
            <a:r>
              <a:rPr lang="ja-JP" altLang="ja-JP" sz="1400" dirty="0">
                <a:solidFill>
                  <a:prstClr val="black"/>
                </a:solidFill>
              </a:rPr>
              <a:t>・</a:t>
            </a:r>
            <a:r>
              <a:rPr lang="ja-JP" altLang="en-US" sz="1400" dirty="0">
                <a:solidFill>
                  <a:prstClr val="black"/>
                </a:solidFill>
              </a:rPr>
              <a:t>支給決定に当たって、期限を利用者の次の</a:t>
            </a:r>
            <a:r>
              <a:rPr lang="ja-JP" altLang="ja-JP" sz="1400" dirty="0">
                <a:solidFill>
                  <a:prstClr val="black"/>
                </a:solidFill>
              </a:rPr>
              <a:t>誕生</a:t>
            </a:r>
            <a:r>
              <a:rPr lang="ja-JP" altLang="ja-JP" sz="1400" dirty="0" smtClean="0">
                <a:solidFill>
                  <a:prstClr val="black"/>
                </a:solidFill>
              </a:rPr>
              <a:t>月</a:t>
            </a:r>
            <a:r>
              <a:rPr lang="ja-JP" altLang="en-US" sz="1400" dirty="0" smtClean="0">
                <a:solidFill>
                  <a:prstClr val="black"/>
                </a:solidFill>
              </a:rPr>
              <a:t>等</a:t>
            </a:r>
            <a:r>
              <a:rPr lang="ja-JP" altLang="ja-JP" sz="1400" dirty="0" smtClean="0">
                <a:solidFill>
                  <a:prstClr val="black"/>
                </a:solidFill>
              </a:rPr>
              <a:t>までと</a:t>
            </a:r>
            <a:r>
              <a:rPr lang="ja-JP" altLang="en-US" sz="1400" dirty="0" smtClean="0">
                <a:solidFill>
                  <a:prstClr val="black"/>
                </a:solidFill>
              </a:rPr>
              <a:t>して計画</a:t>
            </a:r>
            <a:r>
              <a:rPr lang="ja-JP" altLang="en-US" sz="1400" dirty="0">
                <a:solidFill>
                  <a:prstClr val="black"/>
                </a:solidFill>
              </a:rPr>
              <a:t>相談支援</a:t>
            </a:r>
            <a:r>
              <a:rPr lang="ja-JP" altLang="en-US" sz="1400" dirty="0" smtClean="0">
                <a:solidFill>
                  <a:prstClr val="black"/>
                </a:solidFill>
              </a:rPr>
              <a:t>の業務量を分散</a:t>
            </a:r>
            <a:endParaRPr lang="ja-JP" altLang="ja-JP" sz="1400" strike="sngStrike" dirty="0">
              <a:solidFill>
                <a:srgbClr val="FF0000"/>
              </a:solidFill>
            </a:endParaRPr>
          </a:p>
        </p:txBody>
      </p:sp>
      <p:sp>
        <p:nvSpPr>
          <p:cNvPr id="41" name="正方形/長方形 40"/>
          <p:cNvSpPr/>
          <p:nvPr/>
        </p:nvSpPr>
        <p:spPr>
          <a:xfrm>
            <a:off x="1904668" y="3991058"/>
            <a:ext cx="2652295" cy="44602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prstClr val="black"/>
                </a:solidFill>
              </a:rPr>
              <a:t>・障害福祉サービス等の担当者を招集の上、開催</a:t>
            </a:r>
          </a:p>
        </p:txBody>
      </p:sp>
      <p:sp>
        <p:nvSpPr>
          <p:cNvPr id="42" name="角丸四角形吹き出し 41"/>
          <p:cNvSpPr/>
          <p:nvPr/>
        </p:nvSpPr>
        <p:spPr>
          <a:xfrm>
            <a:off x="4788115" y="3851977"/>
            <a:ext cx="4845545" cy="756000"/>
          </a:xfrm>
          <a:prstGeom prst="wedgeRoundRectCallout">
            <a:avLst>
              <a:gd name="adj1" fmla="val -55409"/>
              <a:gd name="adj2" fmla="val 7133"/>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原則は関係者</a:t>
            </a:r>
            <a:r>
              <a:rPr lang="ja-JP" altLang="en-US" sz="1200" dirty="0" smtClean="0">
                <a:solidFill>
                  <a:prstClr val="black"/>
                </a:solidFill>
              </a:rPr>
              <a:t>全員が参加</a:t>
            </a:r>
            <a:r>
              <a:rPr lang="ja-JP" altLang="ja-JP" sz="1200" dirty="0" smtClean="0">
                <a:solidFill>
                  <a:prstClr val="black"/>
                </a:solidFill>
              </a:rPr>
              <a:t>の上</a:t>
            </a:r>
            <a:r>
              <a:rPr lang="ja-JP" altLang="en-US" sz="1200" dirty="0">
                <a:solidFill>
                  <a:prstClr val="black"/>
                </a:solidFill>
              </a:rPr>
              <a:t>で</a:t>
            </a:r>
            <a:r>
              <a:rPr lang="ja-JP" altLang="ja-JP" sz="1200" dirty="0" smtClean="0">
                <a:solidFill>
                  <a:prstClr val="black"/>
                </a:solidFill>
              </a:rPr>
              <a:t>開催</a:t>
            </a:r>
            <a:r>
              <a:rPr lang="ja-JP" altLang="en-US" sz="1200" dirty="0">
                <a:solidFill>
                  <a:prstClr val="black"/>
                </a:solidFill>
              </a:rPr>
              <a:t>。</a:t>
            </a:r>
            <a:r>
              <a:rPr lang="ja-JP" altLang="ja-JP" sz="1200" dirty="0">
                <a:solidFill>
                  <a:prstClr val="black"/>
                </a:solidFill>
              </a:rPr>
              <a:t>サービス担当者</a:t>
            </a:r>
            <a:r>
              <a:rPr lang="ja-JP" altLang="ja-JP" sz="1200" dirty="0" smtClean="0">
                <a:solidFill>
                  <a:prstClr val="black"/>
                </a:solidFill>
              </a:rPr>
              <a:t>の</a:t>
            </a:r>
            <a:r>
              <a:rPr lang="ja-JP" altLang="en-US" sz="1200" dirty="0" smtClean="0">
                <a:solidFill>
                  <a:prstClr val="black"/>
                </a:solidFill>
              </a:rPr>
              <a:t>都合で</a:t>
            </a:r>
            <a:r>
              <a:rPr lang="ja-JP" altLang="ja-JP" sz="1200" dirty="0" smtClean="0">
                <a:solidFill>
                  <a:prstClr val="black"/>
                </a:solidFill>
              </a:rPr>
              <a:t>会議</a:t>
            </a:r>
            <a:r>
              <a:rPr lang="ja-JP" altLang="ja-JP" sz="1200" dirty="0">
                <a:solidFill>
                  <a:prstClr val="black"/>
                </a:solidFill>
              </a:rPr>
              <a:t>への参加が得られなかった場合は、</a:t>
            </a:r>
            <a:r>
              <a:rPr lang="ja-JP" altLang="en-US" sz="1200" dirty="0">
                <a:solidFill>
                  <a:prstClr val="black"/>
                </a:solidFill>
              </a:rPr>
              <a:t>会議を開き直す必要は無く、</a:t>
            </a:r>
            <a:r>
              <a:rPr lang="ja-JP" altLang="ja-JP" sz="1200" dirty="0">
                <a:solidFill>
                  <a:prstClr val="black"/>
                </a:solidFill>
              </a:rPr>
              <a:t>出席できなかった</a:t>
            </a:r>
            <a:r>
              <a:rPr lang="ja-JP" altLang="ja-JP" sz="1200" dirty="0" smtClean="0">
                <a:solidFill>
                  <a:prstClr val="black"/>
                </a:solidFill>
              </a:rPr>
              <a:t>担当者</a:t>
            </a:r>
            <a:r>
              <a:rPr lang="ja-JP" altLang="en-US" sz="1200" dirty="0" smtClean="0">
                <a:solidFill>
                  <a:prstClr val="black"/>
                </a:solidFill>
              </a:rPr>
              <a:t>には別途</a:t>
            </a:r>
            <a:r>
              <a:rPr lang="ja-JP" altLang="ja-JP" sz="1200" dirty="0" smtClean="0">
                <a:solidFill>
                  <a:prstClr val="black"/>
                </a:solidFill>
              </a:rPr>
              <a:t>意見</a:t>
            </a:r>
            <a:r>
              <a:rPr lang="ja-JP" altLang="ja-JP" sz="1200" dirty="0">
                <a:solidFill>
                  <a:prstClr val="black"/>
                </a:solidFill>
              </a:rPr>
              <a:t>を</a:t>
            </a:r>
            <a:r>
              <a:rPr lang="ja-JP" altLang="ja-JP" sz="1200" dirty="0" smtClean="0">
                <a:solidFill>
                  <a:prstClr val="black"/>
                </a:solidFill>
              </a:rPr>
              <a:t>求め</a:t>
            </a:r>
            <a:r>
              <a:rPr lang="ja-JP" altLang="en-US" sz="1200" dirty="0" smtClean="0">
                <a:solidFill>
                  <a:prstClr val="black"/>
                </a:solidFill>
              </a:rPr>
              <a:t>て必要に応じて計画に反映することで対応可。内容は文書記録が必要。</a:t>
            </a:r>
            <a:endParaRPr lang="ja-JP" altLang="ja-JP" sz="1200" dirty="0">
              <a:solidFill>
                <a:prstClr val="black"/>
              </a:solidFill>
            </a:endParaRPr>
          </a:p>
        </p:txBody>
      </p:sp>
      <p:sp>
        <p:nvSpPr>
          <p:cNvPr id="45" name="正方形/長方形 44"/>
          <p:cNvSpPr/>
          <p:nvPr/>
        </p:nvSpPr>
        <p:spPr>
          <a:xfrm>
            <a:off x="1904668" y="4581098"/>
            <a:ext cx="2652295"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・利用計画の説明、文書による同意</a:t>
            </a:r>
          </a:p>
        </p:txBody>
      </p:sp>
      <p:sp>
        <p:nvSpPr>
          <p:cNvPr id="46" name="角丸四角形吹き出し 45"/>
          <p:cNvSpPr/>
          <p:nvPr/>
        </p:nvSpPr>
        <p:spPr>
          <a:xfrm>
            <a:off x="4791097" y="4687626"/>
            <a:ext cx="4845545" cy="648000"/>
          </a:xfrm>
          <a:prstGeom prst="wedgeRoundRectCallout">
            <a:avLst>
              <a:gd name="adj1" fmla="val -54471"/>
              <a:gd name="adj2" fmla="val -32381"/>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rPr>
              <a:t>居宅訪問は要件としていない。利用者等の意向が正確に確認できることを前提として、郵送や補助職員の代行等により同意を得ることも可能。状況に応じ相談支援専門員が</a:t>
            </a:r>
            <a:r>
              <a:rPr lang="ja-JP" altLang="en-US" sz="1200" dirty="0" smtClean="0">
                <a:solidFill>
                  <a:prstClr val="black"/>
                </a:solidFill>
              </a:rPr>
              <a:t>電話・メール</a:t>
            </a:r>
            <a:r>
              <a:rPr lang="ja-JP" altLang="en-US" sz="1200" dirty="0">
                <a:solidFill>
                  <a:prstClr val="black"/>
                </a:solidFill>
              </a:rPr>
              <a:t>等でやりとりを行う。</a:t>
            </a:r>
          </a:p>
        </p:txBody>
      </p:sp>
      <p:sp>
        <p:nvSpPr>
          <p:cNvPr id="47" name="正方形/長方形 46"/>
          <p:cNvSpPr/>
          <p:nvPr/>
        </p:nvSpPr>
        <p:spPr>
          <a:xfrm>
            <a:off x="1918329" y="5157162"/>
            <a:ext cx="2638847"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120"/>
              </a:lnSpc>
            </a:pPr>
            <a:r>
              <a:rPr lang="ja-JP" altLang="en-US" sz="1100" dirty="0">
                <a:solidFill>
                  <a:prstClr val="black"/>
                </a:solidFill>
              </a:rPr>
              <a:t>・計画の変更、事業者等との連絡調整、</a:t>
            </a:r>
            <a:endParaRPr lang="en-US" altLang="ja-JP" sz="1100" dirty="0">
              <a:solidFill>
                <a:prstClr val="black"/>
              </a:solidFill>
            </a:endParaRPr>
          </a:p>
          <a:p>
            <a:pPr>
              <a:lnSpc>
                <a:spcPts val="1120"/>
              </a:lnSpc>
            </a:pPr>
            <a:r>
              <a:rPr lang="ja-JP" altLang="en-US" sz="1100" dirty="0">
                <a:solidFill>
                  <a:prstClr val="black"/>
                </a:solidFill>
              </a:rPr>
              <a:t>　利用者に支給決定の申請勧奨</a:t>
            </a:r>
            <a:endParaRPr lang="en-US" altLang="ja-JP" sz="1100" dirty="0">
              <a:solidFill>
                <a:prstClr val="black"/>
              </a:solidFill>
            </a:endParaRPr>
          </a:p>
          <a:p>
            <a:pPr>
              <a:lnSpc>
                <a:spcPts val="1120"/>
              </a:lnSpc>
            </a:pPr>
            <a:r>
              <a:rPr lang="ja-JP" altLang="en-US" sz="1100" dirty="0">
                <a:solidFill>
                  <a:prstClr val="black"/>
                </a:solidFill>
              </a:rPr>
              <a:t>・利用者の居宅等を訪問し、面接の実施</a:t>
            </a:r>
          </a:p>
        </p:txBody>
      </p:sp>
      <p:sp>
        <p:nvSpPr>
          <p:cNvPr id="53" name="角丸四角形吹き出し 52"/>
          <p:cNvSpPr/>
          <p:nvPr/>
        </p:nvSpPr>
        <p:spPr>
          <a:xfrm>
            <a:off x="4791097" y="5445201"/>
            <a:ext cx="4845545" cy="504056"/>
          </a:xfrm>
          <a:prstGeom prst="wedgeRoundRectCallout">
            <a:avLst>
              <a:gd name="adj1" fmla="val -54885"/>
              <a:gd name="adj2" fmla="val -53336"/>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居宅等</a:t>
            </a:r>
            <a:r>
              <a:rPr lang="ja-JP" altLang="en-US" sz="1200" dirty="0">
                <a:solidFill>
                  <a:prstClr val="black"/>
                </a:solidFill>
              </a:rPr>
              <a:t>への</a:t>
            </a:r>
            <a:r>
              <a:rPr lang="ja-JP" altLang="ja-JP" sz="1200" dirty="0">
                <a:solidFill>
                  <a:prstClr val="black"/>
                </a:solidFill>
              </a:rPr>
              <a:t>訪問</a:t>
            </a:r>
            <a:r>
              <a:rPr lang="ja-JP" altLang="en-US" sz="1200" dirty="0">
                <a:solidFill>
                  <a:prstClr val="black"/>
                </a:solidFill>
              </a:rPr>
              <a:t>は</a:t>
            </a:r>
            <a:r>
              <a:rPr lang="ja-JP" altLang="ja-JP" sz="1200" dirty="0">
                <a:solidFill>
                  <a:prstClr val="black"/>
                </a:solidFill>
              </a:rPr>
              <a:t>必須</a:t>
            </a:r>
            <a:r>
              <a:rPr lang="ja-JP" altLang="en-US" sz="1200" dirty="0">
                <a:solidFill>
                  <a:prstClr val="black"/>
                </a:solidFill>
              </a:rPr>
              <a:t>。ただし、</a:t>
            </a:r>
            <a:r>
              <a:rPr lang="ja-JP" altLang="ja-JP" sz="1200" dirty="0">
                <a:solidFill>
                  <a:prstClr val="black"/>
                </a:solidFill>
              </a:rPr>
              <a:t>再度利用者へ確認する事項が生じた場合は、</a:t>
            </a:r>
            <a:r>
              <a:rPr lang="ja-JP" altLang="en-US" sz="1200" dirty="0">
                <a:solidFill>
                  <a:prstClr val="black"/>
                </a:solidFill>
              </a:rPr>
              <a:t>内容が軽微であれば</a:t>
            </a:r>
            <a:r>
              <a:rPr lang="ja-JP" altLang="ja-JP" sz="1200" dirty="0">
                <a:solidFill>
                  <a:prstClr val="black"/>
                </a:solidFill>
              </a:rPr>
              <a:t>電話</a:t>
            </a:r>
            <a:r>
              <a:rPr lang="ja-JP" altLang="ja-JP" sz="1200" dirty="0" smtClean="0">
                <a:solidFill>
                  <a:prstClr val="black"/>
                </a:solidFill>
              </a:rPr>
              <a:t>や</a:t>
            </a:r>
            <a:r>
              <a:rPr lang="ja-JP" altLang="en-US" sz="1200" dirty="0">
                <a:solidFill>
                  <a:prstClr val="black"/>
                </a:solidFill>
              </a:rPr>
              <a:t>メール</a:t>
            </a:r>
            <a:r>
              <a:rPr lang="ja-JP" altLang="ja-JP" sz="1200" dirty="0" smtClean="0">
                <a:solidFill>
                  <a:prstClr val="black"/>
                </a:solidFill>
              </a:rPr>
              <a:t>等</a:t>
            </a:r>
            <a:r>
              <a:rPr lang="ja-JP" altLang="ja-JP" sz="1200" dirty="0">
                <a:solidFill>
                  <a:prstClr val="black"/>
                </a:solidFill>
              </a:rPr>
              <a:t>による確認でも</a:t>
            </a:r>
            <a:r>
              <a:rPr lang="ja-JP" altLang="en-US" sz="1200" dirty="0" smtClean="0">
                <a:solidFill>
                  <a:prstClr val="black"/>
                </a:solidFill>
              </a:rPr>
              <a:t>可能。</a:t>
            </a:r>
            <a:endParaRPr lang="ja-JP" altLang="ja-JP" sz="1200" dirty="0">
              <a:solidFill>
                <a:prstClr val="black"/>
              </a:solidFill>
            </a:endParaRPr>
          </a:p>
        </p:txBody>
      </p:sp>
      <p:sp>
        <p:nvSpPr>
          <p:cNvPr id="54" name="正方形/長方形 53"/>
          <p:cNvSpPr/>
          <p:nvPr/>
        </p:nvSpPr>
        <p:spPr>
          <a:xfrm>
            <a:off x="2684848" y="5877254"/>
            <a:ext cx="1860634" cy="324000"/>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prstClr val="black"/>
                </a:solidFill>
              </a:rPr>
              <a:t>②へ</a:t>
            </a:r>
            <a:endParaRPr lang="en-US" altLang="ja-JP" sz="1400" dirty="0">
              <a:solidFill>
                <a:prstClr val="black"/>
              </a:solidFill>
            </a:endParaRPr>
          </a:p>
        </p:txBody>
      </p:sp>
      <p:sp>
        <p:nvSpPr>
          <p:cNvPr id="55" name="角丸四角形吹き出し 54"/>
          <p:cNvSpPr/>
          <p:nvPr/>
        </p:nvSpPr>
        <p:spPr>
          <a:xfrm>
            <a:off x="4167058" y="6237312"/>
            <a:ext cx="5466602" cy="432048"/>
          </a:xfrm>
          <a:prstGeom prst="wedgeRoundRectCallout">
            <a:avLst>
              <a:gd name="adj1" fmla="val -44021"/>
              <a:gd name="adj2" fmla="val -109713"/>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再度居宅等への訪問は必須ではなく、電話</a:t>
            </a:r>
            <a:r>
              <a:rPr lang="ja-JP" altLang="en-US" sz="1200" dirty="0" smtClean="0">
                <a:solidFill>
                  <a:prstClr val="black"/>
                </a:solidFill>
              </a:rPr>
              <a:t>や</a:t>
            </a:r>
            <a:r>
              <a:rPr lang="ja-JP" altLang="en-US" sz="1200" dirty="0">
                <a:solidFill>
                  <a:prstClr val="black"/>
                </a:solidFill>
              </a:rPr>
              <a:t>メール</a:t>
            </a:r>
            <a:r>
              <a:rPr lang="ja-JP" altLang="ja-JP" sz="1200" dirty="0" smtClean="0">
                <a:solidFill>
                  <a:prstClr val="black"/>
                </a:solidFill>
              </a:rPr>
              <a:t>等</a:t>
            </a:r>
            <a:r>
              <a:rPr lang="ja-JP" altLang="ja-JP" sz="1200" dirty="0">
                <a:solidFill>
                  <a:prstClr val="black"/>
                </a:solidFill>
              </a:rPr>
              <a:t>による確認でも</a:t>
            </a:r>
            <a:r>
              <a:rPr lang="ja-JP" altLang="en-US" sz="1200" dirty="0">
                <a:solidFill>
                  <a:prstClr val="black"/>
                </a:solidFill>
              </a:rPr>
              <a:t>可能</a:t>
            </a:r>
            <a:r>
              <a:rPr lang="ja-JP" altLang="ja-JP" sz="1200" dirty="0">
                <a:solidFill>
                  <a:prstClr val="black"/>
                </a:solidFill>
              </a:rPr>
              <a:t>。</a:t>
            </a:r>
          </a:p>
        </p:txBody>
      </p:sp>
      <p:sp>
        <p:nvSpPr>
          <p:cNvPr id="3" name="正方形/長方形 2"/>
          <p:cNvSpPr/>
          <p:nvPr/>
        </p:nvSpPr>
        <p:spPr>
          <a:xfrm>
            <a:off x="3127672" y="5568022"/>
            <a:ext cx="1072731" cy="230832"/>
          </a:xfrm>
          <a:prstGeom prst="rect">
            <a:avLst/>
          </a:prstGeom>
        </p:spPr>
        <p:txBody>
          <a:bodyPr wrap="none">
            <a:spAutoFit/>
          </a:bodyPr>
          <a:lstStyle/>
          <a:p>
            <a:pPr algn="ctr"/>
            <a:r>
              <a:rPr lang="ja-JP" altLang="en-US" sz="900" dirty="0">
                <a:solidFill>
                  <a:prstClr val="black"/>
                </a:solidFill>
              </a:rPr>
              <a:t>（計画の変更あり）</a:t>
            </a:r>
            <a:endParaRPr lang="en-US" altLang="ja-JP" sz="900" dirty="0">
              <a:solidFill>
                <a:prstClr val="black"/>
              </a:solidFill>
            </a:endParaRPr>
          </a:p>
        </p:txBody>
      </p:sp>
      <p:sp>
        <p:nvSpPr>
          <p:cNvPr id="58" name="正方形/長方形 57"/>
          <p:cNvSpPr/>
          <p:nvPr/>
        </p:nvSpPr>
        <p:spPr>
          <a:xfrm>
            <a:off x="165436" y="5567359"/>
            <a:ext cx="1750800" cy="230832"/>
          </a:xfrm>
          <a:prstGeom prst="rect">
            <a:avLst/>
          </a:prstGeom>
        </p:spPr>
        <p:txBody>
          <a:bodyPr wrap="none">
            <a:spAutoFit/>
          </a:bodyPr>
          <a:lstStyle/>
          <a:p>
            <a:pPr algn="ctr"/>
            <a:r>
              <a:rPr lang="ja-JP" altLang="en-US" sz="900" dirty="0">
                <a:solidFill>
                  <a:prstClr val="black"/>
                </a:solidFill>
              </a:rPr>
              <a:t>（計画の変更なし（軽微な変更））</a:t>
            </a:r>
            <a:endParaRPr lang="en-US" altLang="ja-JP" sz="900" dirty="0">
              <a:solidFill>
                <a:prstClr val="black"/>
              </a:solidFill>
            </a:endParaRPr>
          </a:p>
        </p:txBody>
      </p:sp>
      <p:sp>
        <p:nvSpPr>
          <p:cNvPr id="60" name="下矢印 59"/>
          <p:cNvSpPr/>
          <p:nvPr/>
        </p:nvSpPr>
        <p:spPr>
          <a:xfrm>
            <a:off x="773569" y="3203973"/>
            <a:ext cx="468052" cy="14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3" name="下矢印 62"/>
          <p:cNvSpPr/>
          <p:nvPr/>
        </p:nvSpPr>
        <p:spPr>
          <a:xfrm>
            <a:off x="773569" y="3789010"/>
            <a:ext cx="46805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10537" y="2401894"/>
            <a:ext cx="6027096" cy="307777"/>
          </a:xfrm>
          <a:prstGeom prst="rect">
            <a:avLst/>
          </a:prstGeom>
          <a:noFill/>
        </p:spPr>
        <p:txBody>
          <a:bodyPr wrap="square" rtlCol="0">
            <a:spAutoFit/>
          </a:bodyPr>
          <a:lstStyle/>
          <a:p>
            <a:r>
              <a:rPr lang="ja-JP" altLang="en-US" sz="1400" dirty="0">
                <a:solidFill>
                  <a:prstClr val="black"/>
                </a:solidFill>
              </a:rPr>
              <a:t>○特定相談支援事業所等における柔軟な対応の工夫例</a:t>
            </a:r>
          </a:p>
        </p:txBody>
      </p:sp>
      <p:sp>
        <p:nvSpPr>
          <p:cNvPr id="49" name="下矢印 48"/>
          <p:cNvSpPr/>
          <p:nvPr/>
        </p:nvSpPr>
        <p:spPr>
          <a:xfrm>
            <a:off x="734586" y="5760610"/>
            <a:ext cx="468052" cy="151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0" name="下矢印 49"/>
          <p:cNvSpPr/>
          <p:nvPr/>
        </p:nvSpPr>
        <p:spPr>
          <a:xfrm>
            <a:off x="3386869" y="5760759"/>
            <a:ext cx="468052" cy="131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1" name="下矢印 60"/>
          <p:cNvSpPr/>
          <p:nvPr/>
        </p:nvSpPr>
        <p:spPr>
          <a:xfrm>
            <a:off x="773569" y="4437097"/>
            <a:ext cx="468052" cy="14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2" name="正方形/長方形 31"/>
          <p:cNvSpPr/>
          <p:nvPr/>
        </p:nvSpPr>
        <p:spPr>
          <a:xfrm>
            <a:off x="44942" y="361138"/>
            <a:ext cx="9861144" cy="246221"/>
          </a:xfrm>
          <a:prstGeom prst="rect">
            <a:avLst/>
          </a:prstGeom>
        </p:spPr>
        <p:txBody>
          <a:bodyPr wrap="square">
            <a:spAutoFit/>
          </a:bodyPr>
          <a:lstStyle/>
          <a:p>
            <a:r>
              <a:rPr lang="ja-JP" altLang="en-US" sz="1000" dirty="0" smtClean="0">
                <a:solidFill>
                  <a:prstClr val="black"/>
                </a:solidFill>
              </a:rPr>
              <a:t>　　　＊　「計画相談支援・障害児相談支援の体制整備を進めるに当たっての基本的考え方等について」（平成</a:t>
            </a:r>
            <a:r>
              <a:rPr lang="en-US" altLang="ja-JP" sz="1000" dirty="0" smtClean="0">
                <a:solidFill>
                  <a:prstClr val="black"/>
                </a:solidFill>
              </a:rPr>
              <a:t>26</a:t>
            </a:r>
            <a:r>
              <a:rPr lang="ja-JP" altLang="en-US" sz="1000" dirty="0" smtClean="0">
                <a:solidFill>
                  <a:prstClr val="black"/>
                </a:solidFill>
              </a:rPr>
              <a:t>年２月</a:t>
            </a:r>
            <a:r>
              <a:rPr lang="en-US" altLang="ja-JP" sz="1000" dirty="0">
                <a:solidFill>
                  <a:prstClr val="black"/>
                </a:solidFill>
              </a:rPr>
              <a:t>27</a:t>
            </a:r>
            <a:r>
              <a:rPr lang="ja-JP" altLang="en-US" sz="1000" dirty="0" smtClean="0">
                <a:solidFill>
                  <a:prstClr val="black"/>
                </a:solidFill>
              </a:rPr>
              <a:t>日付地域生活支援推進室事務連絡）より抜粋</a:t>
            </a:r>
            <a:endParaRPr lang="ja-JP" altLang="en-US" sz="1000" dirty="0">
              <a:solidFill>
                <a:prstClr val="black"/>
              </a:solidFill>
            </a:endParaRPr>
          </a:p>
        </p:txBody>
      </p:sp>
      <p:sp>
        <p:nvSpPr>
          <p:cNvPr id="57" name="角丸四角形吹き出し 56"/>
          <p:cNvSpPr/>
          <p:nvPr/>
        </p:nvSpPr>
        <p:spPr>
          <a:xfrm>
            <a:off x="272480" y="6279572"/>
            <a:ext cx="3783524" cy="390567"/>
          </a:xfrm>
          <a:prstGeom prst="wedgeRoundRectCallout">
            <a:avLst>
              <a:gd name="adj1" fmla="val -24338"/>
              <a:gd name="adj2" fmla="val -74494"/>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rPr>
              <a:t>軽微な変更の</a:t>
            </a:r>
            <a:r>
              <a:rPr lang="ja-JP" altLang="en-US" sz="1200" dirty="0" smtClean="0">
                <a:solidFill>
                  <a:prstClr val="black"/>
                </a:solidFill>
              </a:rPr>
              <a:t>場合や変更が無い場合は、利用者の</a:t>
            </a:r>
            <a:r>
              <a:rPr lang="ja-JP" altLang="ja-JP" sz="1200" dirty="0" smtClean="0">
                <a:solidFill>
                  <a:prstClr val="black"/>
                </a:solidFill>
              </a:rPr>
              <a:t>同意</a:t>
            </a:r>
            <a:r>
              <a:rPr lang="ja-JP" altLang="en-US" sz="1200" dirty="0" smtClean="0">
                <a:solidFill>
                  <a:prstClr val="black"/>
                </a:solidFill>
              </a:rPr>
              <a:t>や</a:t>
            </a:r>
            <a:r>
              <a:rPr lang="ja-JP" altLang="ja-JP" sz="1200" dirty="0" smtClean="0">
                <a:solidFill>
                  <a:prstClr val="black"/>
                </a:solidFill>
              </a:rPr>
              <a:t>サービス</a:t>
            </a:r>
            <a:r>
              <a:rPr lang="ja-JP" altLang="ja-JP" sz="1200" dirty="0">
                <a:solidFill>
                  <a:prstClr val="black"/>
                </a:solidFill>
              </a:rPr>
              <a:t>担当者会議の開催は不要。</a:t>
            </a:r>
          </a:p>
        </p:txBody>
      </p:sp>
    </p:spTree>
    <p:extLst>
      <p:ext uri="{BB962C8B-B14F-4D97-AF65-F5344CB8AC3E}">
        <p14:creationId xmlns:p14="http://schemas.microsoft.com/office/powerpoint/2010/main" val="29338498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smtClean="0">
                <a:solidFill>
                  <a:schemeClr val="tx1"/>
                </a:solidFill>
              </a:rPr>
              <a:t>　　　　　３　地域相談支援について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48</a:t>
            </a:fld>
            <a:endParaRPr lang="en-US" altLang="ja-JP" dirty="0"/>
          </a:p>
        </p:txBody>
      </p:sp>
    </p:spTree>
    <p:extLst>
      <p:ext uri="{BB962C8B-B14F-4D97-AF65-F5344CB8AC3E}">
        <p14:creationId xmlns:p14="http://schemas.microsoft.com/office/powerpoint/2010/main" val="1334346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6825209" y="1916832"/>
            <a:ext cx="2879840" cy="4752528"/>
          </a:xfrm>
          <a:prstGeom prst="rect">
            <a:avLst/>
          </a:prstGeom>
          <a:solidFill>
            <a:srgbClr val="DBEEF4"/>
          </a:solidFill>
          <a:ln w="9525" cap="flat" cmpd="sng" algn="ctr">
            <a:solidFill>
              <a:schemeClr val="tx1"/>
            </a:solidFill>
            <a:prstDash val="dash"/>
            <a:round/>
            <a:headEnd type="none" w="med" len="med"/>
            <a:tailEnd type="none" w="med" len="med"/>
          </a:ln>
          <a:effectLst>
            <a:innerShdw blurRad="114300">
              <a:prstClr val="black"/>
            </a:innerShdw>
          </a:effectLst>
        </p:spPr>
        <p:txBody>
          <a:bodyPr vert="horz" wrap="square" lIns="0" tIns="7359" rIns="0" bIns="7359" numCol="1" rtlCol="0" anchor="t" anchorCtr="0" compatLnSpc="1">
            <a:prstTxWarp prst="textNoShape">
              <a:avLst/>
            </a:prstTxWarp>
          </a:bodyPr>
          <a:lstStyle/>
          <a:p>
            <a:pPr marL="119063" indent="-119063" defTabSz="873125"/>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lnSpc>
                <a:spcPts val="600"/>
              </a:lnSpc>
            </a:pPr>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r>
              <a:rPr lang="ja-JP" altLang="en-US" sz="1050" dirty="0" smtClean="0">
                <a:solidFill>
                  <a:prstClr val="black"/>
                </a:solidFill>
                <a:latin typeface="HGｺﾞｼｯｸM" pitchFamily="49" charset="-128"/>
                <a:ea typeface="ＤＨＰ特太ゴシック体" pitchFamily="2" charset="-128"/>
              </a:rPr>
              <a:t>（地域移行支援）</a:t>
            </a:r>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・地域移行支援ｻｰﾋﾞｽ費</a:t>
            </a:r>
            <a:r>
              <a:rPr lang="en-US" altLang="ja-JP" sz="1050" dirty="0" smtClean="0">
                <a:solidFill>
                  <a:prstClr val="black"/>
                </a:solidFill>
                <a:latin typeface="HGｺﾞｼｯｸM" pitchFamily="49" charset="-128"/>
                <a:ea typeface="HGｺﾞｼｯｸM" pitchFamily="49" charset="-128"/>
              </a:rPr>
              <a:t>(Ⅰ)</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3,044</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a:t>
            </a:r>
            <a:r>
              <a:rPr lang="ja-JP" altLang="en-US" sz="1050" dirty="0" smtClean="0">
                <a:solidFill>
                  <a:prstClr val="black"/>
                </a:solidFill>
                <a:latin typeface="HGｺﾞｼｯｸM" pitchFamily="49" charset="-128"/>
                <a:ea typeface="HGｺﾞｼｯｸM" pitchFamily="49" charset="-128"/>
              </a:rPr>
              <a:t>　　　　</a:t>
            </a:r>
            <a:r>
              <a:rPr lang="en-US" altLang="zh-TW" sz="1050" dirty="0" smtClean="0">
                <a:solidFill>
                  <a:prstClr val="black"/>
                </a:solidFill>
                <a:latin typeface="HGｺﾞｼｯｸM" pitchFamily="49" charset="-128"/>
                <a:ea typeface="HGｺﾞｼｯｸM" pitchFamily="49" charset="-128"/>
              </a:rPr>
              <a:t>(</a:t>
            </a:r>
            <a:r>
              <a:rPr lang="en-US" altLang="ja-JP" sz="1050" dirty="0" smtClean="0">
                <a:solidFill>
                  <a:prstClr val="black"/>
                </a:solidFill>
                <a:latin typeface="HGｺﾞｼｯｸM" pitchFamily="49" charset="-128"/>
                <a:ea typeface="HGｺﾞｼｯｸM" pitchFamily="49" charset="-128"/>
              </a:rPr>
              <a:t>Ⅱ</a:t>
            </a:r>
            <a:r>
              <a:rPr lang="en-US" altLang="zh-TW" sz="1050" dirty="0" smtClean="0">
                <a:solidFill>
                  <a:prstClr val="black"/>
                </a:solidFill>
                <a:latin typeface="HGｺﾞｼｯｸM" pitchFamily="49" charset="-128"/>
                <a:ea typeface="HGｺﾞｼｯｸM" pitchFamily="49" charset="-128"/>
              </a:rPr>
              <a:t>)</a:t>
            </a:r>
            <a:r>
              <a:rPr lang="zh-TW" altLang="en-US" sz="1050" dirty="0">
                <a:solidFill>
                  <a:prstClr val="black"/>
                </a:solidFill>
                <a:latin typeface="HGｺﾞｼｯｸM" pitchFamily="49" charset="-128"/>
                <a:ea typeface="HGｺﾞｼｯｸM" pitchFamily="49" charset="-128"/>
              </a:rPr>
              <a:t>　</a:t>
            </a:r>
            <a:r>
              <a:rPr lang="en-US" altLang="zh-TW" sz="1050" u="sng" dirty="0" smtClean="0">
                <a:solidFill>
                  <a:prstClr val="black"/>
                </a:solidFill>
                <a:latin typeface="HGｺﾞｼｯｸM" pitchFamily="49" charset="-128"/>
                <a:ea typeface="HGｺﾞｼｯｸM" pitchFamily="49" charset="-128"/>
              </a:rPr>
              <a:t>2,3</a:t>
            </a:r>
            <a:r>
              <a:rPr lang="en-US" altLang="ja-JP" sz="1050" u="sng" dirty="0" smtClean="0">
                <a:solidFill>
                  <a:prstClr val="black"/>
                </a:solidFill>
                <a:latin typeface="HGｺﾞｼｯｸM" pitchFamily="49" charset="-128"/>
                <a:ea typeface="HGｺﾞｼｯｸM" pitchFamily="49" charset="-128"/>
              </a:rPr>
              <a:t>36</a:t>
            </a:r>
            <a:r>
              <a:rPr lang="zh-TW" altLang="en-US" sz="1050" u="sng" dirty="0" smtClean="0">
                <a:solidFill>
                  <a:prstClr val="black"/>
                </a:solidFill>
                <a:latin typeface="HGｺﾞｼｯｸM" pitchFamily="49" charset="-128"/>
                <a:ea typeface="HGｺﾞｼｯｸM" pitchFamily="49" charset="-128"/>
              </a:rPr>
              <a:t>単位</a:t>
            </a:r>
            <a:r>
              <a:rPr lang="en-US" altLang="zh-TW" sz="1050" u="sng" dirty="0">
                <a:solidFill>
                  <a:prstClr val="black"/>
                </a:solidFill>
                <a:latin typeface="HGｺﾞｼｯｸM" pitchFamily="49" charset="-128"/>
                <a:ea typeface="HGｺﾞｼｯｸM" pitchFamily="49" charset="-128"/>
              </a:rPr>
              <a:t>/</a:t>
            </a:r>
            <a:r>
              <a:rPr lang="zh-TW" altLang="en-US" sz="1050" u="sng" dirty="0">
                <a:solidFill>
                  <a:prstClr val="black"/>
                </a:solidFill>
                <a:latin typeface="HGｺﾞｼｯｸM" pitchFamily="49" charset="-128"/>
                <a:ea typeface="HGｺﾞｼｯｸM" pitchFamily="49" charset="-128"/>
              </a:rPr>
              <a:t>月</a:t>
            </a:r>
          </a:p>
          <a:p>
            <a:pPr marL="119063" indent="-119063" defTabSz="873125"/>
            <a:r>
              <a:rPr lang="en-US" altLang="ja-JP" sz="500" dirty="0" smtClean="0">
                <a:solidFill>
                  <a:prstClr val="black"/>
                </a:solidFill>
                <a:latin typeface="HGｺﾞｼｯｸM" pitchFamily="49" charset="-128"/>
                <a:ea typeface="HGｺﾞｼｯｸM" pitchFamily="49" charset="-128"/>
              </a:rPr>
              <a:t> </a:t>
            </a:r>
          </a:p>
          <a:p>
            <a:pPr marL="119063" indent="-119063" defTabSz="873125"/>
            <a:r>
              <a:rPr lang="en-US" altLang="ja-JP"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・初回加算</a:t>
            </a:r>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500</a:t>
            </a:r>
            <a:r>
              <a:rPr lang="ja-JP" altLang="en-US" sz="1050" u="sng" dirty="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800" dirty="0" smtClean="0">
                <a:solidFill>
                  <a:prstClr val="black"/>
                </a:solidFill>
                <a:latin typeface="HGｺﾞｼｯｸM" pitchFamily="49" charset="-128"/>
                <a:ea typeface="HGｺﾞｼｯｸM" pitchFamily="49" charset="-128"/>
              </a:rPr>
              <a:t>　　（</a:t>
            </a:r>
            <a:r>
              <a:rPr lang="ja-JP" altLang="en-US" sz="800" dirty="0">
                <a:solidFill>
                  <a:prstClr val="black"/>
                </a:solidFill>
                <a:latin typeface="HGｺﾞｼｯｸM" pitchFamily="49" charset="-128"/>
                <a:ea typeface="HGｺﾞｼｯｸM" pitchFamily="49" charset="-128"/>
              </a:rPr>
              <a:t>利用</a:t>
            </a:r>
            <a:r>
              <a:rPr lang="ja-JP" altLang="en-US" sz="800" dirty="0" smtClean="0">
                <a:solidFill>
                  <a:prstClr val="black"/>
                </a:solidFill>
                <a:latin typeface="HGｺﾞｼｯｸM" pitchFamily="49" charset="-128"/>
                <a:ea typeface="HGｺﾞｼｯｸM" pitchFamily="49" charset="-128"/>
              </a:rPr>
              <a:t>を開始した月に加算）</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a:solidFill>
                  <a:prstClr val="black"/>
                </a:solidFill>
                <a:latin typeface="HGｺﾞｼｯｸM" pitchFamily="49" charset="-128"/>
                <a:ea typeface="HGｺﾞｼｯｸM" pitchFamily="49" charset="-128"/>
              </a:rPr>
              <a:t> ・集中支援加算　　　　　</a:t>
            </a:r>
            <a:r>
              <a:rPr lang="ja-JP" altLang="en-US" sz="1050" dirty="0" smtClean="0">
                <a:solidFill>
                  <a:prstClr val="black"/>
                </a:solidFill>
                <a:latin typeface="HGｺﾞｼｯｸM" pitchFamily="49" charset="-128"/>
                <a:ea typeface="HGｺﾞｼｯｸM" pitchFamily="49" charset="-128"/>
              </a:rPr>
              <a:t> </a:t>
            </a:r>
            <a:r>
              <a:rPr lang="ja-JP" altLang="en-US" sz="1050" dirty="0">
                <a:solidFill>
                  <a:prstClr val="black"/>
                </a:solidFill>
                <a:latin typeface="HGｺﾞｼｯｸM" pitchFamily="49" charset="-128"/>
                <a:ea typeface="HGｺﾞｼｯｸM" pitchFamily="49" charset="-128"/>
              </a:rPr>
              <a:t>　　</a:t>
            </a:r>
            <a:r>
              <a:rPr lang="en-US" altLang="ja-JP" sz="1050" u="sng" dirty="0">
                <a:solidFill>
                  <a:prstClr val="black"/>
                </a:solidFill>
                <a:latin typeface="HGｺﾞｼｯｸM" pitchFamily="49" charset="-128"/>
                <a:ea typeface="HGｺﾞｼｯｸM" pitchFamily="49" charset="-128"/>
              </a:rPr>
              <a:t>500</a:t>
            </a:r>
            <a:r>
              <a:rPr lang="ja-JP" altLang="en-US" sz="1050" u="sng" dirty="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a:solidFill>
                  <a:prstClr val="black"/>
                </a:solidFill>
                <a:latin typeface="HGｺﾞｼｯｸM" pitchFamily="49" charset="-128"/>
                <a:ea typeface="HGｺﾞｼｯｸM" pitchFamily="49" charset="-128"/>
              </a:rPr>
              <a:t>月</a:t>
            </a:r>
            <a:endParaRPr lang="en-US" altLang="ja-JP" sz="1050" dirty="0">
              <a:solidFill>
                <a:prstClr val="black"/>
              </a:solidFill>
              <a:latin typeface="HGｺﾞｼｯｸM" pitchFamily="49" charset="-128"/>
              <a:ea typeface="HGｺﾞｼｯｸM" pitchFamily="49" charset="-128"/>
            </a:endParaRPr>
          </a:p>
          <a:p>
            <a:pPr marL="119063" indent="-119063" defTabSz="873125"/>
            <a:r>
              <a:rPr lang="en-US" altLang="ja-JP" sz="800" dirty="0">
                <a:solidFill>
                  <a:prstClr val="black"/>
                </a:solidFill>
                <a:latin typeface="HGｺﾞｼｯｸM" pitchFamily="49" charset="-128"/>
                <a:ea typeface="HGｺﾞｼｯｸM" pitchFamily="49" charset="-128"/>
              </a:rPr>
              <a:t>   </a:t>
            </a:r>
            <a:r>
              <a:rPr lang="ja-JP" altLang="en-US" sz="800" dirty="0">
                <a:solidFill>
                  <a:prstClr val="black"/>
                </a:solidFill>
                <a:latin typeface="HGｺﾞｼｯｸM" pitchFamily="49" charset="-128"/>
                <a:ea typeface="HGｺﾞｼｯｸM" pitchFamily="49" charset="-128"/>
              </a:rPr>
              <a:t>（月</a:t>
            </a:r>
            <a:r>
              <a:rPr lang="en-US" altLang="ja-JP" sz="800" dirty="0">
                <a:solidFill>
                  <a:prstClr val="black"/>
                </a:solidFill>
                <a:latin typeface="HGｺﾞｼｯｸM" pitchFamily="49" charset="-128"/>
                <a:ea typeface="HGｺﾞｼｯｸM" pitchFamily="49" charset="-128"/>
              </a:rPr>
              <a:t>6</a:t>
            </a:r>
            <a:r>
              <a:rPr lang="ja-JP" altLang="en-US" sz="800" dirty="0">
                <a:solidFill>
                  <a:prstClr val="black"/>
                </a:solidFill>
                <a:latin typeface="HGｺﾞｼｯｸM" pitchFamily="49" charset="-128"/>
                <a:ea typeface="HGｺﾞｼｯｸM" pitchFamily="49" charset="-128"/>
              </a:rPr>
              <a:t>日以上面接・同行による</a:t>
            </a:r>
            <a:r>
              <a:rPr lang="ja-JP" altLang="en-US" sz="800" dirty="0" smtClean="0">
                <a:solidFill>
                  <a:prstClr val="black"/>
                </a:solidFill>
                <a:latin typeface="HGｺﾞｼｯｸM" pitchFamily="49" charset="-128"/>
                <a:ea typeface="HGｺﾞｼｯｸM" pitchFamily="49" charset="-128"/>
              </a:rPr>
              <a:t>支援を</a:t>
            </a:r>
            <a:r>
              <a:rPr lang="ja-JP" altLang="en-US" sz="800" dirty="0">
                <a:solidFill>
                  <a:prstClr val="black"/>
                </a:solidFill>
                <a:latin typeface="HGｺﾞｼｯｸM" pitchFamily="49" charset="-128"/>
                <a:ea typeface="HGｺﾞｼｯｸM" pitchFamily="49" charset="-128"/>
              </a:rPr>
              <a:t>行った場合に加算</a:t>
            </a:r>
            <a:r>
              <a:rPr lang="ja-JP" altLang="en-US" sz="800" dirty="0" smtClean="0">
                <a:solidFill>
                  <a:prstClr val="black"/>
                </a:solidFill>
                <a:latin typeface="HGｺﾞｼｯｸM" pitchFamily="49" charset="-128"/>
                <a:ea typeface="HGｺﾞｼｯｸM" pitchFamily="49" charset="-128"/>
              </a:rPr>
              <a:t>）</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・退院・退所月加算　　 　　</a:t>
            </a:r>
            <a:r>
              <a:rPr lang="en-US" altLang="ja-JP" sz="1050" u="sng" dirty="0" smtClean="0">
                <a:solidFill>
                  <a:prstClr val="black"/>
                </a:solidFill>
                <a:latin typeface="HGｺﾞｼｯｸM" pitchFamily="49" charset="-128"/>
                <a:ea typeface="HGｺﾞｼｯｸM" pitchFamily="49" charset="-128"/>
              </a:rPr>
              <a:t>2,700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ja-JP" altLang="en-US" sz="800" dirty="0" smtClean="0">
                <a:solidFill>
                  <a:prstClr val="black"/>
                </a:solidFill>
                <a:latin typeface="HGｺﾞｼｯｸM" pitchFamily="49" charset="-128"/>
                <a:ea typeface="HGｺﾞｼｯｸM" pitchFamily="49" charset="-128"/>
              </a:rPr>
              <a:t>（退院・退所月に加算）</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r>
              <a:rPr lang="ja-JP" altLang="en-US" sz="500" dirty="0" smtClean="0">
                <a:solidFill>
                  <a:prstClr val="black"/>
                </a:solidFill>
                <a:latin typeface="HGｺﾞｼｯｸM" pitchFamily="49" charset="-128"/>
                <a:ea typeface="HGｺﾞｼｯｸM" pitchFamily="49" charset="-128"/>
              </a:rPr>
              <a:t>　</a:t>
            </a:r>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・障害福祉サービス事業の体験利用加算</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ja-JP" altLang="en-US" sz="800" dirty="0" smtClean="0">
                <a:solidFill>
                  <a:prstClr val="black"/>
                </a:solidFill>
                <a:latin typeface="HGｺﾞｼｯｸM" pitchFamily="49" charset="-128"/>
                <a:ea typeface="HGｺﾞｼｯｸM" pitchFamily="49" charset="-128"/>
              </a:rPr>
              <a:t>（障害</a:t>
            </a:r>
            <a:r>
              <a:rPr lang="ja-JP" altLang="en-US" sz="800" dirty="0">
                <a:solidFill>
                  <a:prstClr val="black"/>
                </a:solidFill>
                <a:latin typeface="HGｺﾞｼｯｸM" pitchFamily="49" charset="-128"/>
                <a:ea typeface="HGｺﾞｼｯｸM" pitchFamily="49" charset="-128"/>
              </a:rPr>
              <a:t>福祉ｻｰﾋﾞｽの体験的な利用支援を行った</a:t>
            </a:r>
            <a:r>
              <a:rPr lang="ja-JP" altLang="en-US" sz="800" dirty="0" smtClean="0">
                <a:solidFill>
                  <a:prstClr val="black"/>
                </a:solidFill>
                <a:latin typeface="HGｺﾞｼｯｸM" pitchFamily="49" charset="-128"/>
                <a:ea typeface="HGｺﾞｼｯｸM" pitchFamily="49" charset="-128"/>
              </a:rPr>
              <a:t>場合に加算）</a:t>
            </a:r>
            <a:endParaRPr lang="en-US" altLang="ja-JP" sz="800" dirty="0">
              <a:solidFill>
                <a:prstClr val="black"/>
              </a:solidFill>
              <a:latin typeface="HGｺﾞｼｯｸM" pitchFamily="49" charset="-128"/>
              <a:ea typeface="HGｺﾞｼｯｸM" pitchFamily="49" charset="-128"/>
            </a:endParaRPr>
          </a:p>
          <a:p>
            <a:pPr marL="119063" indent="-119063" defTabSz="873125"/>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　　 　　</a:t>
            </a:r>
            <a:r>
              <a:rPr lang="zh-TW" altLang="en-US" sz="1050" dirty="0">
                <a:solidFill>
                  <a:prstClr val="black"/>
                </a:solidFill>
                <a:latin typeface="HGｺﾞｼｯｸM" pitchFamily="49" charset="-128"/>
                <a:ea typeface="HGｺﾞｼｯｸM" pitchFamily="49" charset="-128"/>
              </a:rPr>
              <a:t>開始日～</a:t>
            </a:r>
            <a:r>
              <a:rPr lang="en-US" altLang="zh-TW" sz="1050" dirty="0">
                <a:solidFill>
                  <a:prstClr val="black"/>
                </a:solidFill>
                <a:latin typeface="HGｺﾞｼｯｸM" pitchFamily="49" charset="-128"/>
                <a:ea typeface="HGｺﾞｼｯｸM" pitchFamily="49" charset="-128"/>
              </a:rPr>
              <a:t>5</a:t>
            </a:r>
            <a:r>
              <a:rPr lang="zh-TW" altLang="en-US" sz="1050" dirty="0">
                <a:solidFill>
                  <a:prstClr val="black"/>
                </a:solidFill>
                <a:latin typeface="HGｺﾞｼｯｸM" pitchFamily="49" charset="-128"/>
                <a:ea typeface="HGｺﾞｼｯｸM" pitchFamily="49" charset="-128"/>
              </a:rPr>
              <a:t>日目　　</a:t>
            </a:r>
            <a:r>
              <a:rPr lang="en-US" altLang="zh-TW" sz="1050" u="sng" dirty="0">
                <a:solidFill>
                  <a:prstClr val="black"/>
                </a:solidFill>
                <a:latin typeface="HGｺﾞｼｯｸM" pitchFamily="49" charset="-128"/>
                <a:ea typeface="HGｺﾞｼｯｸM" pitchFamily="49" charset="-128"/>
              </a:rPr>
              <a:t>500</a:t>
            </a:r>
            <a:r>
              <a:rPr lang="zh-TW" altLang="en-US" sz="1050" u="sng" dirty="0" smtClean="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a:solidFill>
                  <a:prstClr val="black"/>
                </a:solidFill>
                <a:latin typeface="HGｺﾞｼｯｸM" pitchFamily="49" charset="-128"/>
                <a:ea typeface="HGｺﾞｼｯｸM" pitchFamily="49" charset="-128"/>
              </a:rPr>
              <a:t>日</a:t>
            </a:r>
            <a:endParaRPr lang="zh-TW" altLang="en-US" sz="1050" dirty="0">
              <a:solidFill>
                <a:prstClr val="black"/>
              </a:solidFill>
              <a:latin typeface="HGｺﾞｼｯｸM" pitchFamily="49" charset="-128"/>
              <a:ea typeface="HGｺﾞｼｯｸM" pitchFamily="49" charset="-128"/>
            </a:endParaRPr>
          </a:p>
          <a:p>
            <a:pPr marL="119063" indent="-119063" defTabSz="873125"/>
            <a:r>
              <a:rPr lang="zh-TW"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　　　</a:t>
            </a:r>
            <a:r>
              <a:rPr lang="zh-TW" altLang="en-US" sz="1050" dirty="0">
                <a:solidFill>
                  <a:prstClr val="black"/>
                </a:solidFill>
                <a:latin typeface="HGｺﾞｼｯｸM" pitchFamily="49" charset="-128"/>
                <a:ea typeface="HGｺﾞｼｯｸM" pitchFamily="49" charset="-128"/>
              </a:rPr>
              <a:t>　</a:t>
            </a:r>
            <a:r>
              <a:rPr lang="zh-TW" altLang="en-US" sz="1050" dirty="0" smtClean="0">
                <a:solidFill>
                  <a:prstClr val="black"/>
                </a:solidFill>
                <a:latin typeface="HGｺﾞｼｯｸM" pitchFamily="49" charset="-128"/>
                <a:ea typeface="HGｺﾞｼｯｸM" pitchFamily="49" charset="-128"/>
              </a:rPr>
              <a:t> </a:t>
            </a:r>
            <a:r>
              <a:rPr lang="zh-TW" altLang="en-US" sz="1050" dirty="0">
                <a:solidFill>
                  <a:prstClr val="black"/>
                </a:solidFill>
                <a:latin typeface="HGｺﾞｼｯｸM" pitchFamily="49" charset="-128"/>
                <a:ea typeface="HGｺﾞｼｯｸM" pitchFamily="49" charset="-128"/>
              </a:rPr>
              <a:t>　</a:t>
            </a:r>
            <a:r>
              <a:rPr lang="en-US" altLang="zh-TW" sz="1050" dirty="0">
                <a:solidFill>
                  <a:prstClr val="black"/>
                </a:solidFill>
                <a:latin typeface="HGｺﾞｼｯｸM" pitchFamily="49" charset="-128"/>
                <a:ea typeface="HGｺﾞｼｯｸM" pitchFamily="49" charset="-128"/>
              </a:rPr>
              <a:t>6</a:t>
            </a:r>
            <a:r>
              <a:rPr lang="zh-TW" altLang="en-US" sz="1050" dirty="0">
                <a:solidFill>
                  <a:prstClr val="black"/>
                </a:solidFill>
                <a:latin typeface="HGｺﾞｼｯｸM" pitchFamily="49" charset="-128"/>
                <a:ea typeface="HGｺﾞｼｯｸM" pitchFamily="49" charset="-128"/>
              </a:rPr>
              <a:t>日目～</a:t>
            </a:r>
            <a:r>
              <a:rPr lang="en-US" altLang="zh-TW" sz="1050" dirty="0">
                <a:solidFill>
                  <a:prstClr val="black"/>
                </a:solidFill>
                <a:latin typeface="HGｺﾞｼｯｸM" pitchFamily="49" charset="-128"/>
                <a:ea typeface="HGｺﾞｼｯｸM" pitchFamily="49" charset="-128"/>
              </a:rPr>
              <a:t>15</a:t>
            </a:r>
            <a:r>
              <a:rPr lang="zh-TW" altLang="en-US" sz="1050" dirty="0">
                <a:solidFill>
                  <a:prstClr val="black"/>
                </a:solidFill>
                <a:latin typeface="HGｺﾞｼｯｸM" pitchFamily="49" charset="-128"/>
                <a:ea typeface="HGｺﾞｼｯｸM" pitchFamily="49" charset="-128"/>
              </a:rPr>
              <a:t>日目　　</a:t>
            </a:r>
            <a:r>
              <a:rPr lang="en-US" altLang="zh-TW" sz="1050" u="sng" dirty="0">
                <a:solidFill>
                  <a:prstClr val="black"/>
                </a:solidFill>
                <a:latin typeface="HGｺﾞｼｯｸM" pitchFamily="49" charset="-128"/>
                <a:ea typeface="HGｺﾞｼｯｸM" pitchFamily="49" charset="-128"/>
              </a:rPr>
              <a:t>250</a:t>
            </a:r>
            <a:r>
              <a:rPr lang="zh-TW" altLang="en-US" sz="1050" u="sng" dirty="0" smtClean="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a:solidFill>
                  <a:prstClr val="black"/>
                </a:solidFill>
                <a:latin typeface="HGｺﾞｼｯｸM" pitchFamily="49" charset="-128"/>
                <a:ea typeface="HGｺﾞｼｯｸM" pitchFamily="49" charset="-128"/>
              </a:rPr>
              <a:t>日</a:t>
            </a:r>
            <a:endParaRPr lang="zh-TW" altLang="en-US" sz="1050" dirty="0">
              <a:solidFill>
                <a:prstClr val="black"/>
              </a:solidFill>
              <a:latin typeface="HGｺﾞｼｯｸM" pitchFamily="49" charset="-128"/>
              <a:ea typeface="HGｺﾞｼｯｸM" pitchFamily="49" charset="-128"/>
            </a:endParaRPr>
          </a:p>
          <a:p>
            <a:pPr marL="119063" indent="-119063" defTabSz="873125"/>
            <a:r>
              <a:rPr lang="ja-JP" altLang="en-US" sz="500" dirty="0" smtClean="0">
                <a:solidFill>
                  <a:prstClr val="black"/>
                </a:solidFill>
                <a:latin typeface="HGｺﾞｼｯｸM" pitchFamily="49" charset="-128"/>
                <a:ea typeface="HGｺﾞｼｯｸM" pitchFamily="49" charset="-128"/>
              </a:rPr>
              <a:t>　　</a:t>
            </a:r>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・体験宿泊加算（</a:t>
            </a:r>
            <a:r>
              <a:rPr lang="en-US" altLang="ja-JP" sz="1050" dirty="0" smtClean="0">
                <a:solidFill>
                  <a:prstClr val="black"/>
                </a:solidFill>
                <a:latin typeface="HGｺﾞｼｯｸM" pitchFamily="49" charset="-128"/>
                <a:ea typeface="HGｺﾞｼｯｸM" pitchFamily="49" charset="-128"/>
              </a:rPr>
              <a:t>Ⅰ</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300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日</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a:t>
            </a:r>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Ⅱ</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700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日</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800" dirty="0">
                <a:solidFill>
                  <a:prstClr val="black"/>
                </a:solidFill>
                <a:latin typeface="HGｺﾞｼｯｸM" pitchFamily="49" charset="-128"/>
                <a:ea typeface="HGｺﾞｼｯｸM" pitchFamily="49" charset="-128"/>
              </a:rPr>
              <a:t>　</a:t>
            </a:r>
            <a:r>
              <a:rPr lang="ja-JP" altLang="en-US" sz="800" dirty="0" smtClean="0">
                <a:solidFill>
                  <a:prstClr val="black"/>
                </a:solidFill>
                <a:latin typeface="HGｺﾞｼｯｸM" pitchFamily="49" charset="-128"/>
                <a:ea typeface="HGｺﾞｼｯｸM" pitchFamily="49" charset="-128"/>
              </a:rPr>
              <a:t>　（</a:t>
            </a:r>
            <a:r>
              <a:rPr lang="ja-JP" altLang="en-US" sz="800" dirty="0">
                <a:solidFill>
                  <a:prstClr val="black"/>
                </a:solidFill>
                <a:latin typeface="HGｺﾞｼｯｸM" pitchFamily="49" charset="-128"/>
                <a:ea typeface="HGｺﾞｼｯｸM" pitchFamily="49" charset="-128"/>
              </a:rPr>
              <a:t>一人暮らしに向けた体験的な宿泊支援を行った場合）</a:t>
            </a:r>
          </a:p>
          <a:p>
            <a:pPr marL="119063" indent="-119063" defTabSz="873125"/>
            <a:r>
              <a:rPr lang="ja-JP" altLang="en-US" sz="500" dirty="0" smtClean="0">
                <a:solidFill>
                  <a:prstClr val="black"/>
                </a:solidFill>
                <a:latin typeface="HGｺﾞｼｯｸM" pitchFamily="49" charset="-128"/>
                <a:ea typeface="HGｺﾞｼｯｸM" pitchFamily="49" charset="-128"/>
              </a:rPr>
              <a:t>　</a:t>
            </a:r>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・特別地域加算　　　　　　　　</a:t>
            </a:r>
            <a:r>
              <a:rPr lang="ja-JP" altLang="en-US" sz="1050" u="sng" dirty="0" smtClean="0">
                <a:solidFill>
                  <a:prstClr val="black"/>
                </a:solidFill>
                <a:latin typeface="HGｺﾞｼｯｸM" pitchFamily="49" charset="-128"/>
                <a:ea typeface="HGｺﾞｼｯｸM" pitchFamily="49" charset="-128"/>
              </a:rPr>
              <a:t>＋</a:t>
            </a:r>
            <a:r>
              <a:rPr lang="en-US" altLang="ja-JP" sz="1050" u="sng" dirty="0" smtClean="0">
                <a:solidFill>
                  <a:prstClr val="black"/>
                </a:solidFill>
                <a:latin typeface="HGｺﾞｼｯｸM" pitchFamily="49" charset="-128"/>
                <a:ea typeface="HGｺﾞｼｯｸM" pitchFamily="49" charset="-128"/>
              </a:rPr>
              <a:t>15/100</a:t>
            </a:r>
          </a:p>
          <a:p>
            <a:pPr marL="119063" indent="-119063" defTabSz="873125"/>
            <a:r>
              <a:rPr lang="ja-JP" altLang="en-US" sz="800" dirty="0" smtClean="0">
                <a:solidFill>
                  <a:prstClr val="black"/>
                </a:solidFill>
                <a:latin typeface="HGｺﾞｼｯｸM" pitchFamily="49" charset="-128"/>
                <a:ea typeface="HGｺﾞｼｯｸM" pitchFamily="49" charset="-128"/>
              </a:rPr>
              <a:t>　　（中山間</a:t>
            </a:r>
            <a:r>
              <a:rPr lang="ja-JP" altLang="en-US" sz="800" dirty="0">
                <a:solidFill>
                  <a:prstClr val="black"/>
                </a:solidFill>
                <a:latin typeface="HGｺﾞｼｯｸM" pitchFamily="49" charset="-128"/>
                <a:ea typeface="HGｺﾞｼｯｸM" pitchFamily="49" charset="-128"/>
              </a:rPr>
              <a:t>地域等に居住している者に対して支援した</a:t>
            </a:r>
            <a:r>
              <a:rPr lang="ja-JP" altLang="en-US" sz="800" dirty="0" smtClean="0">
                <a:solidFill>
                  <a:prstClr val="black"/>
                </a:solidFill>
                <a:latin typeface="HGｺﾞｼｯｸM" pitchFamily="49" charset="-128"/>
                <a:ea typeface="HGｺﾞｼｯｸM" pitchFamily="49" charset="-128"/>
              </a:rPr>
              <a:t>場合）</a:t>
            </a:r>
            <a:endParaRPr lang="ja-JP" altLang="en-US" sz="800" dirty="0">
              <a:solidFill>
                <a:prstClr val="black"/>
              </a:solidFill>
              <a:latin typeface="HGｺﾞｼｯｸM" pitchFamily="49" charset="-128"/>
              <a:ea typeface="HGｺﾞｼｯｸM" pitchFamily="49" charset="-128"/>
            </a:endParaRPr>
          </a:p>
          <a:p>
            <a:pPr marL="119063" indent="-119063" defTabSz="873125"/>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ＤＨＰ特太ゴシック体" pitchFamily="2" charset="-128"/>
              </a:rPr>
              <a:t>（地域定着支援）</a:t>
            </a:r>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・地域定着支援サービス費</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体制確保費　　　　　 　</a:t>
            </a:r>
            <a:r>
              <a:rPr lang="en-US" altLang="ja-JP" sz="1050" u="sng" dirty="0" smtClean="0">
                <a:solidFill>
                  <a:prstClr val="black"/>
                </a:solidFill>
                <a:latin typeface="HGｺﾞｼｯｸM" pitchFamily="49" charset="-128"/>
                <a:ea typeface="HGｺﾞｼｯｸM" pitchFamily="49" charset="-128"/>
              </a:rPr>
              <a:t>304</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緊急時支援費（</a:t>
            </a:r>
            <a:r>
              <a:rPr lang="en-US" altLang="ja-JP" sz="1050" dirty="0" smtClean="0">
                <a:solidFill>
                  <a:prstClr val="black"/>
                </a:solidFill>
                <a:latin typeface="HGｺﾞｼｯｸM" pitchFamily="49" charset="-128"/>
                <a:ea typeface="HGｺﾞｼｯｸM" pitchFamily="49" charset="-128"/>
              </a:rPr>
              <a:t>Ⅰ</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709</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日</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en-US" altLang="ja-JP" sz="1050" dirty="0" smtClean="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a:t>
            </a:r>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Ⅱ</a:t>
            </a:r>
            <a:r>
              <a:rPr lang="ja-JP" altLang="en-US" sz="1050" dirty="0">
                <a:solidFill>
                  <a:prstClr val="black"/>
                </a:solidFill>
                <a:latin typeface="HGｺﾞｼｯｸM" pitchFamily="49" charset="-128"/>
                <a:ea typeface="HGｺﾞｼｯｸM" pitchFamily="49" charset="-128"/>
              </a:rPr>
              <a:t>）　　 </a:t>
            </a:r>
            <a:r>
              <a:rPr lang="en-US" altLang="ja-JP" sz="1050" dirty="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94</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a:solidFill>
                  <a:prstClr val="black"/>
                </a:solidFill>
                <a:latin typeface="HGｺﾞｼｯｸM" pitchFamily="49" charset="-128"/>
                <a:ea typeface="HGｺﾞｼｯｸM" pitchFamily="49" charset="-128"/>
              </a:rPr>
              <a:t>日</a:t>
            </a:r>
          </a:p>
          <a:p>
            <a:pPr marL="119063" indent="-119063" defTabSz="873125"/>
            <a:r>
              <a:rPr lang="ja-JP" altLang="en-US" sz="500" dirty="0" smtClean="0">
                <a:solidFill>
                  <a:prstClr val="black"/>
                </a:solidFill>
                <a:latin typeface="HGｺﾞｼｯｸM" pitchFamily="49" charset="-128"/>
                <a:ea typeface="HGｺﾞｼｯｸM" pitchFamily="49" charset="-128"/>
              </a:rPr>
              <a:t>　</a:t>
            </a:r>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・特別地域加算　　　　　　　　</a:t>
            </a:r>
            <a:r>
              <a:rPr lang="ja-JP" altLang="en-US" sz="1050" u="sng" dirty="0" smtClean="0">
                <a:solidFill>
                  <a:prstClr val="black"/>
                </a:solidFill>
                <a:latin typeface="HGｺﾞｼｯｸM" pitchFamily="49" charset="-128"/>
                <a:ea typeface="HGｺﾞｼｯｸM" pitchFamily="49" charset="-128"/>
              </a:rPr>
              <a:t>＋</a:t>
            </a:r>
            <a:r>
              <a:rPr lang="en-US" altLang="ja-JP" sz="1050" u="sng" dirty="0" smtClean="0">
                <a:solidFill>
                  <a:prstClr val="black"/>
                </a:solidFill>
                <a:latin typeface="HGｺﾞｼｯｸM" pitchFamily="49" charset="-128"/>
                <a:ea typeface="HGｺﾞｼｯｸM" pitchFamily="49" charset="-128"/>
              </a:rPr>
              <a:t>15/100</a:t>
            </a:r>
          </a:p>
          <a:p>
            <a:pPr marL="119063" indent="-119063" defTabSz="873125"/>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endParaRPr lang="en-US" altLang="ja-JP" sz="1050" dirty="0" smtClean="0">
              <a:solidFill>
                <a:prstClr val="black"/>
              </a:solidFill>
              <a:latin typeface="HGｺﾞｼｯｸM" pitchFamily="49" charset="-128"/>
              <a:ea typeface="HGｺﾞｼｯｸM" pitchFamily="49" charset="-128"/>
            </a:endParaRPr>
          </a:p>
          <a:p>
            <a:pPr marL="119063" indent="-119063" defTabSz="873125"/>
            <a:endParaRPr lang="en-US" altLang="ja-JP" sz="1050" dirty="0" smtClean="0">
              <a:solidFill>
                <a:prstClr val="black"/>
              </a:solidFill>
              <a:latin typeface="HGｺﾞｼｯｸM" pitchFamily="49" charset="-128"/>
              <a:ea typeface="HGｺﾞｼｯｸM" pitchFamily="49" charset="-128"/>
            </a:endParaRPr>
          </a:p>
          <a:p>
            <a:pPr marL="119063" indent="-119063" defTabSz="873125"/>
            <a:endParaRPr lang="ja-JP" altLang="en-US" sz="1050" dirty="0" smtClean="0">
              <a:solidFill>
                <a:prstClr val="black"/>
              </a:solidFill>
              <a:latin typeface="HGｺﾞｼｯｸM" pitchFamily="49" charset="-128"/>
              <a:ea typeface="HGｺﾞｼｯｸM" pitchFamily="49" charset="-128"/>
            </a:endParaRPr>
          </a:p>
        </p:txBody>
      </p:sp>
      <p:sp>
        <p:nvSpPr>
          <p:cNvPr id="13" name="角丸四角形 12"/>
          <p:cNvSpPr/>
          <p:nvPr/>
        </p:nvSpPr>
        <p:spPr>
          <a:xfrm>
            <a:off x="72011" y="1857524"/>
            <a:ext cx="5313040" cy="360040"/>
          </a:xfrm>
          <a:prstGeom prst="round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indent="165100" eaLnBrk="0" hangingPunct="0">
              <a:defRPr/>
            </a:pPr>
            <a:r>
              <a:rPr lang="ja-JP" altLang="en-US" sz="1100" dirty="0" smtClean="0">
                <a:solidFill>
                  <a:prstClr val="black"/>
                </a:solidFill>
                <a:latin typeface="メイリオ" pitchFamily="50" charset="-128"/>
                <a:ea typeface="メイリオ" pitchFamily="50" charset="-128"/>
              </a:rPr>
              <a:t>（参考）　地域生活への移行に向けた支援の流れ（イメージ）</a:t>
            </a:r>
            <a:endParaRPr lang="en-US" altLang="ja-JP" sz="1100" dirty="0" smtClean="0">
              <a:solidFill>
                <a:prstClr val="black"/>
              </a:solidFill>
              <a:latin typeface="メイリオ" pitchFamily="50" charset="-128"/>
              <a:ea typeface="メイリオ" pitchFamily="50" charset="-128"/>
            </a:endParaRPr>
          </a:p>
        </p:txBody>
      </p:sp>
      <p:sp>
        <p:nvSpPr>
          <p:cNvPr id="8" name="角丸四角形 7"/>
          <p:cNvSpPr/>
          <p:nvPr/>
        </p:nvSpPr>
        <p:spPr bwMode="auto">
          <a:xfrm>
            <a:off x="7497283" y="1844824"/>
            <a:ext cx="1560173" cy="22824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36804" tIns="7359" rIns="36804" bIns="7359" numCol="1" rtlCol="0" anchor="ctr" anchorCtr="0" compatLnSpc="1">
            <a:prstTxWarp prst="textNoShape">
              <a:avLst/>
            </a:prstTxWarp>
          </a:bodyPr>
          <a:lstStyle/>
          <a:p>
            <a:pPr marL="119063" indent="-119063" algn="ctr" defTabSz="873125"/>
            <a:r>
              <a:rPr lang="ja-JP" altLang="en-US" dirty="0" smtClean="0">
                <a:solidFill>
                  <a:prstClr val="black"/>
                </a:solidFill>
                <a:latin typeface="HGS創英角ﾎﾟｯﾌﾟ体" pitchFamily="50" charset="-128"/>
                <a:ea typeface="ＤＨＰ特太ゴシック体" pitchFamily="2" charset="-128"/>
              </a:rPr>
              <a:t>報 酬 単 価</a:t>
            </a:r>
          </a:p>
        </p:txBody>
      </p:sp>
      <p:pic>
        <p:nvPicPr>
          <p:cNvPr id="1026" name="Picture 2"/>
          <p:cNvPicPr>
            <a:picLocks noChangeAspect="1" noChangeArrowheads="1"/>
          </p:cNvPicPr>
          <p:nvPr/>
        </p:nvPicPr>
        <p:blipFill>
          <a:blip r:embed="rId2" cstate="print"/>
          <a:srcRect/>
          <a:stretch>
            <a:fillRect/>
          </a:stretch>
        </p:blipFill>
        <p:spPr bwMode="auto">
          <a:xfrm>
            <a:off x="272000" y="2156513"/>
            <a:ext cx="6645186" cy="3432733"/>
          </a:xfrm>
          <a:prstGeom prst="rect">
            <a:avLst/>
          </a:prstGeom>
          <a:noFill/>
          <a:ln w="9525">
            <a:noFill/>
            <a:miter lim="800000"/>
            <a:headEnd/>
            <a:tailEnd/>
          </a:ln>
          <a:effectLst/>
        </p:spPr>
      </p:pic>
      <p:sp>
        <p:nvSpPr>
          <p:cNvPr id="9" name="AutoShape 2"/>
          <p:cNvSpPr>
            <a:spLocks noChangeArrowheads="1"/>
          </p:cNvSpPr>
          <p:nvPr/>
        </p:nvSpPr>
        <p:spPr bwMode="auto">
          <a:xfrm>
            <a:off x="272004" y="232892"/>
            <a:ext cx="9433048" cy="531813"/>
          </a:xfrm>
          <a:prstGeom prst="bevel">
            <a:avLst>
              <a:gd name="adj" fmla="val 12500"/>
            </a:avLst>
          </a:prstGeom>
          <a:solidFill>
            <a:srgbClr val="FFFF66">
              <a:alpha val="47843"/>
            </a:srgbClr>
          </a:solidFill>
          <a:ln w="9525">
            <a:solidFill>
              <a:schemeClr val="tx1"/>
            </a:solidFill>
            <a:miter lim="800000"/>
            <a:headEnd/>
            <a:tailEnd/>
          </a:ln>
        </p:spPr>
        <p:txBody>
          <a:bodyPr wrap="square" anchor="ctr">
            <a:spAutoFit/>
          </a:bodyPr>
          <a:lstStyle/>
          <a:p>
            <a:pPr algn="ctr"/>
            <a:r>
              <a:rPr lang="ja-JP" altLang="en-US" sz="2000" dirty="0" smtClean="0">
                <a:solidFill>
                  <a:srgbClr val="1F497D">
                    <a:lumMod val="50000"/>
                  </a:srgbClr>
                </a:solidFill>
                <a:ea typeface="ＤＨＰ特太ゴシック体" pitchFamily="2" charset="-128"/>
              </a:rPr>
              <a:t>地域相談支援（地域移行支援・地域定着支援）の概要</a:t>
            </a:r>
            <a:endParaRPr lang="ja-JP" altLang="en-US" sz="2000" dirty="0">
              <a:solidFill>
                <a:srgbClr val="1F497D">
                  <a:lumMod val="50000"/>
                </a:srgbClr>
              </a:solidFill>
              <a:ea typeface="ＤＨＰ特太ゴシック体" pitchFamily="2" charset="-128"/>
            </a:endParaRPr>
          </a:p>
        </p:txBody>
      </p:sp>
      <p:sp>
        <p:nvSpPr>
          <p:cNvPr id="10" name="角丸四角形 9"/>
          <p:cNvSpPr/>
          <p:nvPr/>
        </p:nvSpPr>
        <p:spPr>
          <a:xfrm>
            <a:off x="272003" y="836712"/>
            <a:ext cx="9433048" cy="936104"/>
          </a:xfrm>
          <a:prstGeom prst="roundRect">
            <a:avLst/>
          </a:prstGeom>
          <a:solidFill>
            <a:schemeClr val="bg1"/>
          </a:solidFill>
          <a:ln w="3175">
            <a:solidFill>
              <a:schemeClr val="tx2">
                <a:lumMod val="50000"/>
              </a:schemeClr>
            </a:solidFill>
            <a:headEnd type="none" w="med" len="med"/>
            <a:tailEnd type="arrow"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vert="horz" rtlCol="0" anchor="ctr"/>
          <a:lstStyle/>
          <a:p>
            <a:r>
              <a:rPr lang="ja-JP" altLang="en-US" sz="1200" b="1" dirty="0" smtClean="0">
                <a:solidFill>
                  <a:srgbClr val="1F497D">
                    <a:lumMod val="50000"/>
                  </a:srgbClr>
                </a:solidFill>
                <a:latin typeface="メイリオ" pitchFamily="50" charset="-128"/>
                <a:ea typeface="メイリオ" pitchFamily="50" charset="-128"/>
              </a:rPr>
              <a:t>　地域移行支援</a:t>
            </a:r>
            <a:r>
              <a:rPr lang="ja-JP" altLang="en-US" sz="1200" dirty="0" smtClean="0">
                <a:solidFill>
                  <a:srgbClr val="1F497D">
                    <a:lumMod val="50000"/>
                  </a:srgbClr>
                </a:solidFill>
                <a:latin typeface="メイリオ" pitchFamily="50" charset="-128"/>
                <a:ea typeface="メイリオ" pitchFamily="50" charset="-128"/>
              </a:rPr>
              <a:t>・・</a:t>
            </a:r>
            <a:r>
              <a:rPr lang="ja-JP" altLang="en-US" sz="1200" dirty="0">
                <a:solidFill>
                  <a:srgbClr val="1F497D">
                    <a:lumMod val="50000"/>
                  </a:srgbClr>
                </a:solidFill>
                <a:latin typeface="メイリオ" pitchFamily="50" charset="-128"/>
                <a:ea typeface="メイリオ" pitchFamily="50" charset="-128"/>
              </a:rPr>
              <a:t>・障害者支援施設、精神科病院、救護施設・更生施設、矯正施設等に入所又は入院している障害者を対象</a:t>
            </a:r>
            <a:r>
              <a:rPr lang="ja-JP" altLang="en-US" sz="1200" dirty="0" smtClean="0">
                <a:solidFill>
                  <a:srgbClr val="1F497D">
                    <a:lumMod val="50000"/>
                  </a:srgbClr>
                </a:solidFill>
                <a:latin typeface="メイリオ" pitchFamily="50" charset="-128"/>
                <a:ea typeface="メイリオ" pitchFamily="50" charset="-128"/>
              </a:rPr>
              <a:t>に住居の</a:t>
            </a:r>
            <a:endParaRPr lang="en-US" altLang="ja-JP" sz="1200" dirty="0" smtClean="0">
              <a:solidFill>
                <a:srgbClr val="1F497D">
                  <a:lumMod val="50000"/>
                </a:srgbClr>
              </a:solidFill>
              <a:latin typeface="メイリオ" pitchFamily="50" charset="-128"/>
              <a:ea typeface="メイリオ" pitchFamily="50" charset="-128"/>
            </a:endParaRPr>
          </a:p>
          <a:p>
            <a:r>
              <a:rPr lang="ja-JP" altLang="en-US" sz="1200" dirty="0" smtClean="0">
                <a:solidFill>
                  <a:srgbClr val="1F497D">
                    <a:lumMod val="50000"/>
                  </a:srgbClr>
                </a:solidFill>
                <a:latin typeface="メイリオ" pitchFamily="50" charset="-128"/>
                <a:ea typeface="メイリオ" pitchFamily="50" charset="-128"/>
              </a:rPr>
              <a:t>　　　　　　　　　　確保その他</a:t>
            </a:r>
            <a:r>
              <a:rPr lang="ja-JP" altLang="en-US" sz="1200" dirty="0">
                <a:solidFill>
                  <a:srgbClr val="1F497D">
                    <a:lumMod val="50000"/>
                  </a:srgbClr>
                </a:solidFill>
                <a:latin typeface="メイリオ" pitchFamily="50" charset="-128"/>
                <a:ea typeface="メイリオ" pitchFamily="50" charset="-128"/>
              </a:rPr>
              <a:t>の地域生活へ移行するための支援を行う。 </a:t>
            </a:r>
            <a:endParaRPr lang="en-US" altLang="ja-JP" sz="1200" dirty="0">
              <a:solidFill>
                <a:srgbClr val="1F497D">
                  <a:lumMod val="50000"/>
                </a:srgbClr>
              </a:solidFill>
              <a:latin typeface="メイリオ" pitchFamily="50" charset="-128"/>
              <a:ea typeface="メイリオ" pitchFamily="50" charset="-128"/>
            </a:endParaRPr>
          </a:p>
          <a:p>
            <a:r>
              <a:rPr lang="ja-JP" altLang="en-US" sz="1200" b="1" dirty="0" smtClean="0">
                <a:solidFill>
                  <a:srgbClr val="1F497D">
                    <a:lumMod val="50000"/>
                  </a:srgbClr>
                </a:solidFill>
                <a:latin typeface="メイリオ" pitchFamily="50" charset="-128"/>
                <a:ea typeface="メイリオ" pitchFamily="50" charset="-128"/>
              </a:rPr>
              <a:t>　地域定着支援</a:t>
            </a:r>
            <a:r>
              <a:rPr lang="ja-JP" altLang="en-US" sz="1200" dirty="0" smtClean="0">
                <a:solidFill>
                  <a:srgbClr val="1F497D">
                    <a:lumMod val="50000"/>
                  </a:srgbClr>
                </a:solidFill>
                <a:latin typeface="メイリオ" pitchFamily="50" charset="-128"/>
                <a:ea typeface="メイリオ" pitchFamily="50" charset="-128"/>
              </a:rPr>
              <a:t>・・・居宅において単身で生活している障害者等を対象に常時の連絡体制を確保し、緊急時には必要な支援を行う。</a:t>
            </a:r>
            <a:endParaRPr lang="en-US" altLang="ja-JP" sz="1200" dirty="0" smtClean="0">
              <a:solidFill>
                <a:srgbClr val="1F497D">
                  <a:lumMod val="50000"/>
                </a:srgbClr>
              </a:solidFill>
              <a:latin typeface="メイリオ" pitchFamily="50" charset="-128"/>
              <a:ea typeface="メイリオ"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704519186"/>
              </p:ext>
            </p:extLst>
          </p:nvPr>
        </p:nvGraphicFramePr>
        <p:xfrm>
          <a:off x="416496" y="5720680"/>
          <a:ext cx="6336703" cy="732656"/>
        </p:xfrm>
        <a:graphic>
          <a:graphicData uri="http://schemas.openxmlformats.org/drawingml/2006/table">
            <a:tbl>
              <a:tblPr firstRow="1" bandRow="1">
                <a:tableStyleId>{BC89EF96-8CEA-46FF-86C4-4CE0E7609802}</a:tableStyleId>
              </a:tblPr>
              <a:tblGrid>
                <a:gridCol w="1621017">
                  <a:extLst>
                    <a:ext uri="{9D8B030D-6E8A-4147-A177-3AD203B41FA5}">
                      <a16:colId xmlns:a16="http://schemas.microsoft.com/office/drawing/2014/main" val="20000"/>
                    </a:ext>
                  </a:extLst>
                </a:gridCol>
                <a:gridCol w="2357843">
                  <a:extLst>
                    <a:ext uri="{9D8B030D-6E8A-4147-A177-3AD203B41FA5}">
                      <a16:colId xmlns:a16="http://schemas.microsoft.com/office/drawing/2014/main" val="20001"/>
                    </a:ext>
                  </a:extLst>
                </a:gridCol>
                <a:gridCol w="2357843">
                  <a:extLst>
                    <a:ext uri="{9D8B030D-6E8A-4147-A177-3AD203B41FA5}">
                      <a16:colId xmlns:a16="http://schemas.microsoft.com/office/drawing/2014/main" val="20002"/>
                    </a:ext>
                  </a:extLst>
                </a:gridCol>
              </a:tblGrid>
              <a:tr h="216024">
                <a:tc>
                  <a:txBody>
                    <a:bodyPr/>
                    <a:lstStyle/>
                    <a:p>
                      <a:endParaRPr kumimoji="1" lang="ja-JP" altLang="en-US" sz="900" b="0" dirty="0">
                        <a:solidFill>
                          <a:schemeClr val="bg1"/>
                        </a:solidFill>
                        <a:latin typeface="メイリオ" pitchFamily="50" charset="-128"/>
                        <a:ea typeface="メイリオ" pitchFamily="50" charset="-128"/>
                      </a:endParaRPr>
                    </a:p>
                  </a:txBody>
                  <a:tcPr>
                    <a:solidFill>
                      <a:schemeClr val="tx2">
                        <a:lumMod val="60000"/>
                        <a:lumOff val="40000"/>
                      </a:schemeClr>
                    </a:solidFill>
                  </a:tcPr>
                </a:tc>
                <a:tc>
                  <a:txBody>
                    <a:bodyPr/>
                    <a:lstStyle/>
                    <a:p>
                      <a:pPr algn="ctr"/>
                      <a:r>
                        <a:rPr kumimoji="1" lang="ja-JP" altLang="en-US" sz="900" b="0" dirty="0" smtClean="0">
                          <a:solidFill>
                            <a:schemeClr val="bg1"/>
                          </a:solidFill>
                          <a:latin typeface="メイリオ" pitchFamily="50" charset="-128"/>
                          <a:ea typeface="メイリオ" pitchFamily="50" charset="-128"/>
                        </a:rPr>
                        <a:t>地域移行支援</a:t>
                      </a:r>
                      <a:endParaRPr kumimoji="1" lang="ja-JP" altLang="en-US" sz="900" b="0" dirty="0">
                        <a:solidFill>
                          <a:schemeClr val="bg1"/>
                        </a:solidFill>
                        <a:latin typeface="メイリオ" pitchFamily="50" charset="-128"/>
                        <a:ea typeface="メイリオ" pitchFamily="50" charset="-128"/>
                      </a:endParaRPr>
                    </a:p>
                  </a:txBody>
                  <a:tcPr>
                    <a:solidFill>
                      <a:schemeClr val="tx2">
                        <a:lumMod val="60000"/>
                        <a:lumOff val="40000"/>
                      </a:schemeClr>
                    </a:solidFill>
                  </a:tcPr>
                </a:tc>
                <a:tc>
                  <a:txBody>
                    <a:bodyPr/>
                    <a:lstStyle/>
                    <a:p>
                      <a:pPr algn="ctr"/>
                      <a:r>
                        <a:rPr kumimoji="1" lang="ja-JP" altLang="en-US" sz="900" b="0" dirty="0" smtClean="0">
                          <a:solidFill>
                            <a:schemeClr val="bg1"/>
                          </a:solidFill>
                          <a:latin typeface="メイリオ" pitchFamily="50" charset="-128"/>
                          <a:ea typeface="メイリオ" pitchFamily="50" charset="-128"/>
                        </a:rPr>
                        <a:t>地域定着支援</a:t>
                      </a:r>
                      <a:endParaRPr kumimoji="1" lang="ja-JP" altLang="en-US" sz="900" b="0" dirty="0">
                        <a:solidFill>
                          <a:schemeClr val="bg1"/>
                        </a:solidFill>
                        <a:latin typeface="メイリオ" pitchFamily="50" charset="-128"/>
                        <a:ea typeface="メイリオ" pitchFamily="50" charset="-128"/>
                      </a:endParaRPr>
                    </a:p>
                  </a:txBody>
                  <a:tcPr>
                    <a:solidFill>
                      <a:schemeClr val="tx2">
                        <a:lumMod val="60000"/>
                        <a:lumOff val="40000"/>
                      </a:schemeClr>
                    </a:solidFill>
                  </a:tcPr>
                </a:tc>
                <a:extLst>
                  <a:ext uri="{0D108BD9-81ED-4DB2-BD59-A6C34878D82A}">
                    <a16:rowId xmlns:a16="http://schemas.microsoft.com/office/drawing/2014/main" val="10000"/>
                  </a:ext>
                </a:extLst>
              </a:tr>
              <a:tr h="275456">
                <a:tc>
                  <a:txBody>
                    <a:bodyPr/>
                    <a:lstStyle/>
                    <a:p>
                      <a:pPr algn="ctr"/>
                      <a:r>
                        <a:rPr kumimoji="1" lang="ja-JP" altLang="en-US" sz="900" dirty="0" smtClean="0">
                          <a:latin typeface="メイリオ" pitchFamily="50" charset="-128"/>
                          <a:ea typeface="メイリオ" pitchFamily="50" charset="-128"/>
                        </a:rPr>
                        <a:t>事業所数</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３２３事業所</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５２５事業所</a:t>
                      </a:r>
                      <a:endParaRPr kumimoji="1" lang="ja-JP" altLang="en-US" sz="900" dirty="0">
                        <a:latin typeface="メイリオ" pitchFamily="50" charset="-128"/>
                        <a:ea typeface="メイリオ" pitchFamily="50" charset="-128"/>
                      </a:endParaRPr>
                    </a:p>
                  </a:txBody>
                  <a:tcPr>
                    <a:solidFill>
                      <a:schemeClr val="bg1"/>
                    </a:solidFill>
                  </a:tcPr>
                </a:tc>
                <a:extLst>
                  <a:ext uri="{0D108BD9-81ED-4DB2-BD59-A6C34878D82A}">
                    <a16:rowId xmlns:a16="http://schemas.microsoft.com/office/drawing/2014/main" val="10001"/>
                  </a:ext>
                </a:extLst>
              </a:tr>
              <a:tr h="216024">
                <a:tc>
                  <a:txBody>
                    <a:bodyPr/>
                    <a:lstStyle/>
                    <a:p>
                      <a:pPr algn="ctr"/>
                      <a:r>
                        <a:rPr kumimoji="1" lang="ja-JP" altLang="en-US" sz="900" dirty="0" smtClean="0">
                          <a:latin typeface="メイリオ" pitchFamily="50" charset="-128"/>
                          <a:ea typeface="メイリオ" pitchFamily="50" charset="-128"/>
                        </a:rPr>
                        <a:t>利用者数</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５９６人</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３</a:t>
                      </a:r>
                      <a:r>
                        <a:rPr kumimoji="1" lang="en-US" altLang="ja-JP" sz="900" dirty="0" smtClean="0">
                          <a:latin typeface="メイリオ" pitchFamily="50" charset="-128"/>
                          <a:ea typeface="メイリオ" pitchFamily="50" charset="-128"/>
                        </a:rPr>
                        <a:t>,</a:t>
                      </a:r>
                      <a:r>
                        <a:rPr kumimoji="1" lang="ja-JP" altLang="en-US" sz="900" dirty="0" smtClean="0">
                          <a:latin typeface="メイリオ" pitchFamily="50" charset="-128"/>
                          <a:ea typeface="メイリオ" pitchFamily="50" charset="-128"/>
                        </a:rPr>
                        <a:t>０１８人</a:t>
                      </a:r>
                      <a:endParaRPr kumimoji="1" lang="ja-JP" altLang="en-US" sz="900" dirty="0">
                        <a:latin typeface="メイリオ" pitchFamily="50" charset="-128"/>
                        <a:ea typeface="メイリオ" pitchFamily="50" charset="-128"/>
                      </a:endParaRPr>
                    </a:p>
                  </a:txBody>
                  <a:tcPr>
                    <a:solidFill>
                      <a:schemeClr val="bg1"/>
                    </a:solidFill>
                  </a:tcPr>
                </a:tc>
                <a:extLst>
                  <a:ext uri="{0D108BD9-81ED-4DB2-BD59-A6C34878D82A}">
                    <a16:rowId xmlns:a16="http://schemas.microsoft.com/office/drawing/2014/main" val="10002"/>
                  </a:ext>
                </a:extLst>
              </a:tr>
            </a:tbl>
          </a:graphicData>
        </a:graphic>
      </p:graphicFrame>
      <p:sp>
        <p:nvSpPr>
          <p:cNvPr id="12" name="テキスト ボックス 11"/>
          <p:cNvSpPr txBox="1"/>
          <p:nvPr/>
        </p:nvSpPr>
        <p:spPr>
          <a:xfrm>
            <a:off x="5243121" y="6438528"/>
            <a:ext cx="1512168" cy="230832"/>
          </a:xfrm>
          <a:prstGeom prst="rect">
            <a:avLst/>
          </a:prstGeom>
          <a:noFill/>
        </p:spPr>
        <p:txBody>
          <a:bodyPr wrap="square" rtlCol="0">
            <a:spAutoFit/>
          </a:bodyPr>
          <a:lstStyle/>
          <a:p>
            <a:r>
              <a:rPr lang="ja-JP" altLang="en-US" sz="900" dirty="0" smtClean="0">
                <a:solidFill>
                  <a:prstClr val="black"/>
                </a:solidFill>
                <a:ea typeface="ＭＳ Ｐゴシック" charset="-128"/>
              </a:rPr>
              <a:t>国保連平成</a:t>
            </a:r>
            <a:r>
              <a:rPr lang="en-US" altLang="ja-JP" sz="900" dirty="0" smtClean="0">
                <a:solidFill>
                  <a:prstClr val="black"/>
                </a:solidFill>
                <a:ea typeface="ＭＳ Ｐゴシック" charset="-128"/>
              </a:rPr>
              <a:t>2</a:t>
            </a:r>
            <a:r>
              <a:rPr lang="en-US" altLang="ja-JP" sz="900" dirty="0">
                <a:solidFill>
                  <a:prstClr val="black"/>
                </a:solidFill>
                <a:ea typeface="ＭＳ Ｐゴシック" charset="-128"/>
              </a:rPr>
              <a:t>9</a:t>
            </a:r>
            <a:r>
              <a:rPr lang="ja-JP" altLang="en-US" sz="900" dirty="0" smtClean="0">
                <a:solidFill>
                  <a:prstClr val="black"/>
                </a:solidFill>
                <a:ea typeface="ＭＳ Ｐゴシック" charset="-128"/>
              </a:rPr>
              <a:t>年</a:t>
            </a:r>
            <a:r>
              <a:rPr lang="en-US" altLang="ja-JP" sz="900" dirty="0" smtClean="0">
                <a:solidFill>
                  <a:prstClr val="black"/>
                </a:solidFill>
                <a:ea typeface="ＭＳ Ｐゴシック" charset="-128"/>
              </a:rPr>
              <a:t>12</a:t>
            </a:r>
            <a:r>
              <a:rPr lang="ja-JP" altLang="en-US" sz="900" dirty="0" smtClean="0">
                <a:solidFill>
                  <a:prstClr val="black"/>
                </a:solidFill>
                <a:ea typeface="ＭＳ Ｐゴシック" charset="-128"/>
              </a:rPr>
              <a:t>月実績</a:t>
            </a:r>
            <a:endParaRPr lang="ja-JP" altLang="en-US" sz="900" dirty="0">
              <a:solidFill>
                <a:prstClr val="black"/>
              </a:solidFill>
              <a:ea typeface="ＭＳ Ｐゴシック" charset="-128"/>
            </a:endParaRPr>
          </a:p>
        </p:txBody>
      </p:sp>
      <p:sp>
        <p:nvSpPr>
          <p:cNvPr id="4" name="スライド番号プレースホルダー 3"/>
          <p:cNvSpPr>
            <a:spLocks noGrp="1"/>
          </p:cNvSpPr>
          <p:nvPr>
            <p:ph type="sldNum" sz="quarter" idx="12"/>
          </p:nvPr>
        </p:nvSpPr>
        <p:spPr>
          <a:xfrm>
            <a:off x="7642790" y="6498787"/>
            <a:ext cx="2311400" cy="365125"/>
          </a:xfrm>
        </p:spPr>
        <p:txBody>
          <a:bodyPr/>
          <a:lstStyle/>
          <a:p>
            <a:pPr>
              <a:defRPr/>
            </a:pPr>
            <a:fld id="{BBD3EA46-478E-438D-A542-8B2E4D01A1BD}" type="slidenum">
              <a:rPr lang="ja-JP" altLang="en-US" smtClean="0">
                <a:solidFill>
                  <a:schemeClr val="tx1"/>
                </a:solidFill>
              </a:rPr>
              <a:pPr>
                <a:defRPr/>
              </a:pPr>
              <a:t>49</a:t>
            </a:fld>
            <a:endParaRPr lang="ja-JP" altLang="en-US" dirty="0">
              <a:solidFill>
                <a:schemeClr val="tx1"/>
              </a:solidFill>
            </a:endParaRPr>
          </a:p>
        </p:txBody>
      </p:sp>
      <p:sp>
        <p:nvSpPr>
          <p:cNvPr id="18" name="正方形/長方形 17"/>
          <p:cNvSpPr/>
          <p:nvPr/>
        </p:nvSpPr>
        <p:spPr>
          <a:xfrm>
            <a:off x="630000" y="4842000"/>
            <a:ext cx="6122768" cy="252000"/>
          </a:xfrm>
          <a:prstGeom prst="rect">
            <a:avLst/>
          </a:prstGeom>
          <a:ln>
            <a:headEnd type="none" w="med" len="med"/>
            <a:tailEnd type="arrow" w="med" len="med"/>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1200" b="1" dirty="0" smtClean="0">
                <a:solidFill>
                  <a:schemeClr val="tx1"/>
                </a:solidFill>
                <a:latin typeface="メイリオ" pitchFamily="50" charset="-128"/>
                <a:ea typeface="メイリオ" pitchFamily="50" charset="-128"/>
              </a:rPr>
              <a:t>協議会によるネットワーク化</a:t>
            </a:r>
          </a:p>
        </p:txBody>
      </p:sp>
    </p:spTree>
    <p:extLst>
      <p:ext uri="{BB962C8B-B14F-4D97-AF65-F5344CB8AC3E}">
        <p14:creationId xmlns:p14="http://schemas.microsoft.com/office/powerpoint/2010/main" val="1327364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75778" y="250522"/>
            <a:ext cx="8423755" cy="5583580"/>
          </a:xfrm>
          <a:prstGeom prst="rect">
            <a:avLst/>
          </a:prstGeom>
          <a:noFill/>
        </p:spPr>
        <p:txBody>
          <a:bodyPr wrap="square" rtlCol="0">
            <a:spAutoFit/>
          </a:bodyPr>
          <a:lstStyle/>
          <a:p>
            <a:r>
              <a:rPr lang="ja-JP" altLang="en-US" sz="2800">
                <a:latin typeface="ＭＳ ゴシック" panose="020B0609070205080204" pitchFamily="49" charset="-128"/>
                <a:ea typeface="ＭＳ ゴシック" panose="020B0609070205080204" pitchFamily="49" charset="-128"/>
              </a:rPr>
              <a:t>講義上の留意点</a:t>
            </a:r>
          </a:p>
          <a:p>
            <a:pPr>
              <a:lnSpc>
                <a:spcPts val="1500"/>
              </a:lnSpc>
            </a:pPr>
            <a:endParaRPr lang="ja-JP" altLang="en-US">
              <a:latin typeface="ＭＳ ゴシック" panose="020B0609070205080204" pitchFamily="49" charset="-128"/>
              <a:ea typeface="ＭＳ ゴシック" panose="020B0609070205080204" pitchFamily="49" charset="-128"/>
            </a:endParaRPr>
          </a:p>
          <a:p>
            <a:r>
              <a:rPr lang="ja-JP" altLang="en-US" sz="2400">
                <a:latin typeface="ＭＳ ゴシック" panose="020B0609070205080204" pitchFamily="49" charset="-128"/>
                <a:ea typeface="ＭＳ ゴシック" panose="020B0609070205080204" pitchFamily="49" charset="-128"/>
              </a:rPr>
              <a:t>① </a:t>
            </a:r>
            <a:r>
              <a:rPr lang="ja-JP" altLang="en-US" sz="2400" smtClean="0">
                <a:latin typeface="ＭＳ ゴシック" panose="020B0609070205080204" pitchFamily="49" charset="-128"/>
                <a:ea typeface="ＭＳ ゴシック" panose="020B0609070205080204" pitchFamily="49" charset="-128"/>
              </a:rPr>
              <a:t>法制度については、本来、これまでの実務経験の中で一</a:t>
            </a:r>
            <a:endParaRPr lang="en-US" altLang="ja-JP" sz="2400" smtClean="0">
              <a:latin typeface="ＭＳ ゴシック" panose="020B0609070205080204" pitchFamily="49" charset="-128"/>
              <a:ea typeface="ＭＳ ゴシック" panose="020B0609070205080204" pitchFamily="49" charset="-128"/>
            </a:endParaRPr>
          </a:p>
          <a:p>
            <a:r>
              <a:rPr lang="ja-JP" altLang="en-US" sz="2400" smtClean="0">
                <a:latin typeface="ＭＳ ゴシック" panose="020B0609070205080204" pitchFamily="49" charset="-128"/>
                <a:ea typeface="ＭＳ ゴシック" panose="020B0609070205080204" pitchFamily="49" charset="-128"/>
              </a:rPr>
              <a:t>　定程度の知識があるべきものであることを伝える。。</a:t>
            </a:r>
            <a:endParaRPr lang="ja-JP" altLang="en-US" sz="2400">
              <a:latin typeface="ＭＳ ゴシック" panose="020B0609070205080204" pitchFamily="49" charset="-128"/>
              <a:ea typeface="ＭＳ ゴシック" panose="020B0609070205080204" pitchFamily="49" charset="-128"/>
            </a:endParaRPr>
          </a:p>
          <a:p>
            <a:pPr>
              <a:lnSpc>
                <a:spcPts val="1000"/>
              </a:lnSpc>
            </a:pPr>
            <a:endParaRPr lang="ja-JP" altLang="en-US" sz="2400">
              <a:latin typeface="ＭＳ ゴシック" panose="020B0609070205080204" pitchFamily="49" charset="-128"/>
              <a:ea typeface="ＭＳ ゴシック" panose="020B0609070205080204" pitchFamily="49" charset="-128"/>
            </a:endParaRPr>
          </a:p>
          <a:p>
            <a:pPr>
              <a:lnSpc>
                <a:spcPts val="800"/>
              </a:lnSpc>
            </a:pPr>
            <a:endParaRPr lang="ja-JP" altLang="en-US" sz="2400">
              <a:latin typeface="ＭＳ ゴシック" panose="020B0609070205080204" pitchFamily="49" charset="-128"/>
              <a:ea typeface="ＭＳ ゴシック" panose="020B0609070205080204" pitchFamily="49" charset="-128"/>
            </a:endParaRPr>
          </a:p>
          <a:p>
            <a:r>
              <a:rPr lang="ja-JP" altLang="en-US" sz="2400">
                <a:latin typeface="ＭＳ ゴシック" panose="020B0609070205080204" pitchFamily="49" charset="-128"/>
                <a:ea typeface="ＭＳ ゴシック" panose="020B0609070205080204" pitchFamily="49" charset="-128"/>
              </a:rPr>
              <a:t>② </a:t>
            </a:r>
            <a:r>
              <a:rPr lang="ja-JP" altLang="en-US" sz="2400" smtClean="0">
                <a:latin typeface="ＭＳ ゴシック" panose="020B0609070205080204" pitchFamily="49" charset="-128"/>
                <a:ea typeface="ＭＳ ゴシック" panose="020B0609070205080204" pitchFamily="49" charset="-128"/>
              </a:rPr>
              <a:t>網羅的な知識の伝達が目的ではなく、制度全体の概要や</a:t>
            </a:r>
          </a:p>
          <a:p>
            <a:r>
              <a:rPr lang="ja-JP" altLang="en-US" sz="2400" smtClean="0">
                <a:latin typeface="ＭＳ ゴシック" panose="020B0609070205080204" pitchFamily="49" charset="-128"/>
                <a:ea typeface="ＭＳ ゴシック" panose="020B0609070205080204" pitchFamily="49" charset="-128"/>
              </a:rPr>
              <a:t>　利用者のサービス利用の流れが理解ができるような講義と</a:t>
            </a:r>
          </a:p>
          <a:p>
            <a:r>
              <a:rPr lang="ja-JP" altLang="en-US" sz="2400" smtClean="0">
                <a:latin typeface="ＭＳ ゴシック" panose="020B0609070205080204" pitchFamily="49" charset="-128"/>
                <a:ea typeface="ＭＳ ゴシック" panose="020B0609070205080204" pitchFamily="49" charset="-128"/>
              </a:rPr>
              <a:t>　するよう留意する。</a:t>
            </a:r>
          </a:p>
          <a:p>
            <a:pPr>
              <a:lnSpc>
                <a:spcPts val="800"/>
              </a:lnSpc>
            </a:pPr>
            <a:endParaRPr lang="ja-JP" altLang="en-US" sz="2400" smtClean="0">
              <a:latin typeface="ＭＳ ゴシック" panose="020B0609070205080204" pitchFamily="49" charset="-128"/>
              <a:ea typeface="ＭＳ ゴシック" panose="020B0609070205080204" pitchFamily="49" charset="-128"/>
            </a:endParaRPr>
          </a:p>
          <a:p>
            <a:r>
              <a:rPr lang="ja-JP" altLang="en-US" sz="2400" smtClean="0">
                <a:latin typeface="ＭＳ ゴシック" panose="020B0609070205080204" pitchFamily="49" charset="-128"/>
                <a:ea typeface="ＭＳ ゴシック" panose="020B0609070205080204" pitchFamily="49" charset="-128"/>
              </a:rPr>
              <a:t>❖</a:t>
            </a:r>
            <a:r>
              <a:rPr lang="ja-JP" altLang="en-US" sz="2400">
                <a:latin typeface="ＭＳ ゴシック" panose="020B0609070205080204" pitchFamily="49" charset="-128"/>
                <a:ea typeface="ＭＳ ゴシック" panose="020B0609070205080204" pitchFamily="49" charset="-128"/>
              </a:rPr>
              <a:t>本講義</a:t>
            </a:r>
            <a:r>
              <a:rPr lang="ja-JP" altLang="en-US" sz="2400" smtClean="0">
                <a:latin typeface="ＭＳ ゴシック" panose="020B0609070205080204" pitchFamily="49" charset="-128"/>
                <a:ea typeface="ＭＳ ゴシック" panose="020B0609070205080204" pitchFamily="49" charset="-128"/>
              </a:rPr>
              <a:t>は上記２点を踏まえ、自らの知識を振り返り、最新</a:t>
            </a:r>
          </a:p>
          <a:p>
            <a:r>
              <a:rPr lang="ja-JP" altLang="en-US" sz="2400" smtClean="0">
                <a:latin typeface="ＭＳ ゴシック" panose="020B0609070205080204" pitchFamily="49" charset="-128"/>
                <a:ea typeface="ＭＳ ゴシック" panose="020B0609070205080204" pitchFamily="49" charset="-128"/>
              </a:rPr>
              <a:t>　情報に更新し、再構築することが主眼であることを伝える。</a:t>
            </a:r>
            <a:endParaRPr lang="ja-JP" altLang="en-US" sz="2400">
              <a:latin typeface="ＭＳ ゴシック" panose="020B0609070205080204" pitchFamily="49" charset="-128"/>
              <a:ea typeface="ＭＳ ゴシック" panose="020B0609070205080204" pitchFamily="49" charset="-128"/>
            </a:endParaRPr>
          </a:p>
          <a:p>
            <a:pPr>
              <a:lnSpc>
                <a:spcPts val="800"/>
              </a:lnSpc>
            </a:pPr>
            <a:endParaRPr lang="en-US" altLang="ja-JP" sz="2400" smtClean="0">
              <a:latin typeface="ＭＳ ゴシック" panose="020B0609070205080204" pitchFamily="49" charset="-128"/>
              <a:ea typeface="ＭＳ ゴシック" panose="020B0609070205080204" pitchFamily="49" charset="-128"/>
            </a:endParaRPr>
          </a:p>
          <a:p>
            <a:r>
              <a:rPr lang="ja-JP" altLang="en-US" sz="2400" smtClean="0">
                <a:latin typeface="ＭＳ ゴシック" panose="020B0609070205080204" pitchFamily="49" charset="-128"/>
                <a:ea typeface="ＭＳ ゴシック" panose="020B0609070205080204" pitchFamily="49" charset="-128"/>
              </a:rPr>
              <a:t>❖法制度については、本科目以外でも継続的に学びが必要で</a:t>
            </a:r>
          </a:p>
          <a:p>
            <a:r>
              <a:rPr lang="ja-JP" altLang="en-US" sz="2400" smtClean="0">
                <a:latin typeface="ＭＳ ゴシック" panose="020B0609070205080204" pitchFamily="49" charset="-128"/>
                <a:ea typeface="ＭＳ ゴシック" panose="020B0609070205080204" pitchFamily="49" charset="-128"/>
              </a:rPr>
              <a:t>　ある点、常に情報を更新する姿勢が必要である点を伝える。</a:t>
            </a:r>
          </a:p>
          <a:p>
            <a:endParaRPr lang="ja-JP" altLang="en-US" sz="2400" smtClean="0">
              <a:latin typeface="ＭＳ ゴシック" panose="020B0609070205080204" pitchFamily="49" charset="-128"/>
              <a:ea typeface="ＭＳ ゴシック" panose="020B0609070205080204" pitchFamily="49" charset="-128"/>
            </a:endParaRPr>
          </a:p>
          <a:p>
            <a:r>
              <a:rPr lang="ja-JP" altLang="en-US" sz="2400" smtClean="0">
                <a:latin typeface="ＭＳ ゴシック" panose="020B0609070205080204" pitchFamily="49" charset="-128"/>
                <a:ea typeface="ＭＳ ゴシック" panose="020B0609070205080204" pitchFamily="49" charset="-128"/>
              </a:rPr>
              <a:t>③ 関連する制度については、障害者総合支援法との具体的</a:t>
            </a:r>
            <a:endParaRPr lang="en-US" altLang="ja-JP" sz="2400" smtClean="0">
              <a:latin typeface="ＭＳ ゴシック" panose="020B0609070205080204" pitchFamily="49" charset="-128"/>
              <a:ea typeface="ＭＳ ゴシック" panose="020B0609070205080204" pitchFamily="49" charset="-128"/>
            </a:endParaRPr>
          </a:p>
          <a:p>
            <a:r>
              <a:rPr lang="ja-JP" altLang="en-US" sz="2400" smtClean="0">
                <a:latin typeface="ＭＳ ゴシック" panose="020B0609070205080204" pitchFamily="49" charset="-128"/>
                <a:ea typeface="ＭＳ ゴシック" panose="020B0609070205080204" pitchFamily="49" charset="-128"/>
              </a:rPr>
              <a:t>　な関係性について具体的な説明を行う。</a:t>
            </a:r>
          </a:p>
        </p:txBody>
      </p:sp>
    </p:spTree>
    <p:extLst>
      <p:ext uri="{BB962C8B-B14F-4D97-AF65-F5344CB8AC3E}">
        <p14:creationId xmlns:p14="http://schemas.microsoft.com/office/powerpoint/2010/main" val="2305468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7519" y="653943"/>
            <a:ext cx="9840029" cy="3831818"/>
          </a:xfrm>
          <a:prstGeom prst="rect">
            <a:avLst/>
          </a:prstGeom>
          <a:noFill/>
          <a:ln w="12700">
            <a:solidFill>
              <a:schemeClr val="tx1"/>
            </a:solidFill>
            <a:miter lim="800000"/>
            <a:headEnd/>
            <a:tailEnd/>
          </a:ln>
          <a:effectLst/>
        </p:spPr>
        <p:txBody>
          <a:bodyPr wrap="square" lIns="72000" rIns="72000" anchor="ctr">
            <a:spAutoFit/>
          </a:bodyPr>
          <a:lstStyle/>
          <a:p>
            <a:pPr>
              <a:spcAft>
                <a:spcPts val="0"/>
              </a:spcAft>
              <a:defRPr/>
            </a:pPr>
            <a:r>
              <a:rPr lang="ja-JP" altLang="en-US" sz="1400" b="1" u="sng" dirty="0" smtClean="0">
                <a:latin typeface="ＭＳ Ｐゴシック" panose="020B0600070205080204" pitchFamily="50" charset="-128"/>
                <a:ea typeface="ＭＳ Ｐゴシック" panose="020B0600070205080204" pitchFamily="50" charset="-128"/>
              </a:rPr>
              <a:t>１．対象者</a:t>
            </a:r>
            <a:endParaRPr lang="ja-JP" altLang="en-US" sz="1400" dirty="0" smtClean="0">
              <a:latin typeface="ＭＳ Ｐゴシック" panose="020B0600070205080204" pitchFamily="50" charset="-128"/>
              <a:ea typeface="ＭＳ Ｐゴシック" panose="020B0600070205080204" pitchFamily="50" charset="-128"/>
            </a:endParaRPr>
          </a:p>
          <a:p>
            <a:pPr>
              <a:spcAft>
                <a:spcPts val="0"/>
              </a:spcAft>
              <a:defRPr/>
            </a:pPr>
            <a:r>
              <a:rPr lang="ja-JP" altLang="en-US" sz="1200" b="1" dirty="0" smtClean="0">
                <a:latin typeface="ＭＳ Ｐゴシック" panose="020B0600070205080204" pitchFamily="50" charset="-128"/>
                <a:ea typeface="ＭＳ Ｐゴシック" panose="020B0600070205080204" pitchFamily="50" charset="-128"/>
              </a:rPr>
              <a:t>（</a:t>
            </a:r>
            <a:r>
              <a:rPr lang="ja-JP" altLang="en-US" sz="1200" b="1" dirty="0">
                <a:latin typeface="ＭＳ Ｐゴシック" panose="020B0600070205080204" pitchFamily="50" charset="-128"/>
                <a:ea typeface="ＭＳ Ｐゴシック" panose="020B0600070205080204" pitchFamily="50" charset="-128"/>
              </a:rPr>
              <a:t>地域移行支援）</a:t>
            </a:r>
            <a:endParaRPr lang="en-US" altLang="ja-JP" sz="1200" b="1" dirty="0">
              <a:latin typeface="ＭＳ Ｐゴシック" panose="020B0600070205080204" pitchFamily="50" charset="-128"/>
              <a:ea typeface="ＭＳ Ｐゴシック" panose="020B0600070205080204" pitchFamily="50" charset="-128"/>
            </a:endParaRPr>
          </a:p>
          <a:p>
            <a:pPr marL="266700" indent="-266700">
              <a:defRPr/>
            </a:pPr>
            <a:r>
              <a:rPr lang="ja-JP" altLang="en-US" sz="1200" dirty="0">
                <a:latin typeface="ＭＳ Ｐゴシック" panose="020B0600070205080204" pitchFamily="50" charset="-128"/>
                <a:ea typeface="ＭＳ Ｐゴシック" panose="020B0600070205080204" pitchFamily="50" charset="-128"/>
              </a:rPr>
              <a:t>　　　○　</a:t>
            </a:r>
            <a:r>
              <a:rPr lang="ja-JP" altLang="ja-JP" sz="1200" dirty="0">
                <a:latin typeface="ＭＳ Ｐゴシック" panose="020B0600070205080204" pitchFamily="50" charset="-128"/>
                <a:ea typeface="ＭＳ Ｐゴシック" panose="020B0600070205080204" pitchFamily="50" charset="-128"/>
              </a:rPr>
              <a:t>障害者支援施設、のぞみの園、児童福祉</a:t>
            </a:r>
            <a:r>
              <a:rPr lang="ja-JP" altLang="ja-JP" sz="1200" dirty="0" smtClean="0">
                <a:latin typeface="ＭＳ Ｐゴシック" panose="020B0600070205080204" pitchFamily="50" charset="-128"/>
                <a:ea typeface="ＭＳ Ｐゴシック" panose="020B0600070205080204" pitchFamily="50" charset="-128"/>
              </a:rPr>
              <a:t>施設</a:t>
            </a:r>
            <a:r>
              <a:rPr lang="ja-JP" altLang="en-US" sz="1200" dirty="0">
                <a:latin typeface="ＭＳ Ｐゴシック" panose="020B0600070205080204" pitchFamily="50" charset="-128"/>
                <a:ea typeface="ＭＳ Ｐゴシック" panose="020B0600070205080204" pitchFamily="50" charset="-128"/>
              </a:rPr>
              <a:t>、</a:t>
            </a:r>
            <a:r>
              <a:rPr lang="ja-JP" altLang="ja-JP" sz="1200" dirty="0" smtClean="0">
                <a:latin typeface="ＭＳ Ｐゴシック" panose="020B0600070205080204" pitchFamily="50" charset="-128"/>
                <a:ea typeface="ＭＳ Ｐゴシック" panose="020B0600070205080204" pitchFamily="50" charset="-128"/>
              </a:rPr>
              <a:t>療養</a:t>
            </a:r>
            <a:r>
              <a:rPr lang="ja-JP" altLang="ja-JP" sz="1200" dirty="0">
                <a:latin typeface="ＭＳ Ｐゴシック" panose="020B0600070205080204" pitchFamily="50" charset="-128"/>
                <a:ea typeface="ＭＳ Ｐゴシック" panose="020B0600070205080204" pitchFamily="50" charset="-128"/>
              </a:rPr>
              <a:t>介護を行う</a:t>
            </a:r>
            <a:r>
              <a:rPr lang="ja-JP" altLang="ja-JP" sz="1200" dirty="0" smtClean="0">
                <a:latin typeface="ＭＳ Ｐゴシック" panose="020B0600070205080204" pitchFamily="50" charset="-128"/>
                <a:ea typeface="ＭＳ Ｐゴシック" panose="020B0600070205080204" pitchFamily="50" charset="-128"/>
              </a:rPr>
              <a:t>病院</a:t>
            </a:r>
            <a:r>
              <a:rPr lang="ja-JP" altLang="en-US" sz="1200" dirty="0" smtClean="0">
                <a:latin typeface="ＭＳ Ｐゴシック" panose="020B0600070205080204" pitchFamily="50" charset="-128"/>
                <a:ea typeface="ＭＳ Ｐゴシック" panose="020B0600070205080204" pitchFamily="50" charset="-128"/>
              </a:rPr>
              <a:t>、矯正施設等又は保護施設</a:t>
            </a:r>
            <a:r>
              <a:rPr lang="ja-JP" altLang="ja-JP" sz="1200" dirty="0" smtClean="0">
                <a:latin typeface="ＭＳ Ｐゴシック" panose="020B0600070205080204" pitchFamily="50" charset="-128"/>
                <a:ea typeface="ＭＳ Ｐゴシック" panose="020B0600070205080204" pitchFamily="50" charset="-128"/>
              </a:rPr>
              <a:t>に</a:t>
            </a:r>
            <a:r>
              <a:rPr lang="ja-JP" altLang="ja-JP" sz="1200" dirty="0">
                <a:latin typeface="ＭＳ Ｐゴシック" panose="020B0600070205080204" pitchFamily="50" charset="-128"/>
                <a:ea typeface="ＭＳ Ｐゴシック" panose="020B0600070205080204" pitchFamily="50" charset="-128"/>
              </a:rPr>
              <a:t>入所している障害者</a:t>
            </a:r>
            <a:endParaRPr lang="en-US" altLang="ja-JP" sz="1200" dirty="0">
              <a:latin typeface="ＭＳ Ｐゴシック" panose="020B0600070205080204" pitchFamily="50" charset="-128"/>
              <a:ea typeface="ＭＳ Ｐゴシック" panose="020B0600070205080204" pitchFamily="50" charset="-128"/>
            </a:endParaRPr>
          </a:p>
          <a:p>
            <a:pPr marL="533400" indent="-533400">
              <a:defRPr/>
            </a:pPr>
            <a:r>
              <a:rPr lang="ja-JP" altLang="en-US" sz="1200" dirty="0">
                <a:latin typeface="ＭＳ Ｐゴシック" panose="020B0600070205080204" pitchFamily="50" charset="-128"/>
                <a:ea typeface="ＭＳ Ｐゴシック" panose="020B0600070205080204" pitchFamily="50" charset="-128"/>
              </a:rPr>
              <a:t>　　　　　</a:t>
            </a:r>
            <a:r>
              <a:rPr lang="en-US" altLang="ja-JP" sz="1050" dirty="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　児童福祉施設に入所する</a:t>
            </a:r>
            <a:r>
              <a:rPr lang="en-US" altLang="ja-JP" sz="1050" dirty="0">
                <a:latin typeface="ＭＳ Ｐゴシック" panose="020B0600070205080204" pitchFamily="50" charset="-128"/>
                <a:ea typeface="ＭＳ Ｐゴシック" panose="020B0600070205080204" pitchFamily="50" charset="-128"/>
              </a:rPr>
              <a:t>18</a:t>
            </a:r>
            <a:r>
              <a:rPr lang="ja-JP" altLang="en-US" sz="1050" dirty="0">
                <a:latin typeface="ＭＳ Ｐゴシック" panose="020B0600070205080204" pitchFamily="50" charset="-128"/>
                <a:ea typeface="ＭＳ Ｐゴシック" panose="020B0600070205080204" pitchFamily="50" charset="-128"/>
              </a:rPr>
              <a:t>歳以上の者、障害者支援施設に入所する</a:t>
            </a:r>
            <a:r>
              <a:rPr lang="en-US" altLang="ja-JP" sz="1050" dirty="0">
                <a:latin typeface="ＭＳ Ｐゴシック" panose="020B0600070205080204" pitchFamily="50" charset="-128"/>
                <a:ea typeface="ＭＳ Ｐゴシック" panose="020B0600070205080204" pitchFamily="50" charset="-128"/>
              </a:rPr>
              <a:t>15</a:t>
            </a:r>
            <a:r>
              <a:rPr lang="ja-JP" altLang="en-US" sz="1050" dirty="0">
                <a:latin typeface="ＭＳ Ｐゴシック" panose="020B0600070205080204" pitchFamily="50" charset="-128"/>
                <a:ea typeface="ＭＳ Ｐゴシック" panose="020B0600070205080204" pitchFamily="50" charset="-128"/>
              </a:rPr>
              <a:t>歳以上の障害者みなしの者も対象。</a:t>
            </a:r>
            <a:endParaRPr lang="en-US" altLang="ja-JP" sz="1200" dirty="0">
              <a:latin typeface="ＭＳ Ｐゴシック" panose="020B0600070205080204" pitchFamily="50" charset="-128"/>
              <a:ea typeface="ＭＳ Ｐゴシック" panose="020B0600070205080204" pitchFamily="50" charset="-128"/>
            </a:endParaRPr>
          </a:p>
          <a:p>
            <a:pPr>
              <a:spcBef>
                <a:spcPts val="600"/>
              </a:spcBef>
              <a:defRPr/>
            </a:pPr>
            <a:r>
              <a:rPr lang="ja-JP" altLang="en-US" sz="1200" dirty="0">
                <a:latin typeface="ＭＳ Ｐゴシック" panose="020B0600070205080204" pitchFamily="50" charset="-128"/>
                <a:ea typeface="ＭＳ Ｐゴシック" panose="020B0600070205080204" pitchFamily="50" charset="-128"/>
              </a:rPr>
              <a:t>　　　○　精神科病院（精神科病院以外で精神病室が設けられている病院を含む）に入院している精神</a:t>
            </a:r>
            <a:r>
              <a:rPr lang="ja-JP" altLang="en-US" sz="1200" dirty="0" smtClean="0">
                <a:latin typeface="ＭＳ Ｐゴシック" panose="020B0600070205080204" pitchFamily="50" charset="-128"/>
                <a:ea typeface="ＭＳ Ｐゴシック" panose="020B0600070205080204" pitchFamily="50" charset="-128"/>
              </a:rPr>
              <a:t>障害者</a:t>
            </a:r>
            <a:endParaRPr lang="en-US" altLang="ja-JP" sz="1200" dirty="0">
              <a:latin typeface="ＭＳ Ｐゴシック" panose="020B0600070205080204" pitchFamily="50" charset="-128"/>
              <a:ea typeface="ＭＳ Ｐゴシック" panose="020B0600070205080204" pitchFamily="50" charset="-128"/>
            </a:endParaRPr>
          </a:p>
          <a:p>
            <a:pPr>
              <a:spcBef>
                <a:spcPts val="300"/>
              </a:spcBef>
              <a:defRPr/>
            </a:pPr>
            <a:r>
              <a:rPr lang="ja-JP" altLang="en-US" sz="1200" dirty="0">
                <a:latin typeface="ＭＳ Ｐゴシック" panose="020B0600070205080204" pitchFamily="50" charset="-128"/>
                <a:ea typeface="ＭＳ Ｐゴシック" panose="020B0600070205080204" pitchFamily="50" charset="-128"/>
              </a:rPr>
              <a:t>　　　　 →　</a:t>
            </a:r>
            <a:r>
              <a:rPr lang="ja-JP" altLang="ja-JP" sz="1200" dirty="0">
                <a:latin typeface="ＭＳ Ｐゴシック" panose="020B0600070205080204" pitchFamily="50" charset="-128"/>
                <a:ea typeface="ＭＳ Ｐゴシック" panose="020B0600070205080204" pitchFamily="50" charset="-128"/>
              </a:rPr>
              <a:t>長期に入院していることから支援の必要性が相対的に高いと見込まれる１年以上の入院者を中心に対象</a:t>
            </a:r>
            <a:r>
              <a:rPr lang="ja-JP" altLang="en-US" sz="1200" dirty="0">
                <a:latin typeface="ＭＳ Ｐゴシック" panose="020B0600070205080204" pitchFamily="50" charset="-128"/>
                <a:ea typeface="ＭＳ Ｐゴシック" panose="020B0600070205080204" pitchFamily="50" charset="-128"/>
              </a:rPr>
              <a:t>。</a:t>
            </a:r>
            <a:endParaRPr lang="en-US" altLang="ja-JP" sz="1200" dirty="0">
              <a:latin typeface="ＭＳ Ｐゴシック" panose="020B0600070205080204" pitchFamily="50" charset="-128"/>
              <a:ea typeface="ＭＳ Ｐゴシック" panose="020B0600070205080204" pitchFamily="50" charset="-128"/>
            </a:endParaRPr>
          </a:p>
          <a:p>
            <a:pPr marL="628650" indent="-628650">
              <a:spcBef>
                <a:spcPts val="0"/>
              </a:spcBef>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１年未満</a:t>
            </a:r>
            <a:r>
              <a:rPr lang="ja-JP" altLang="en-US" sz="1200" dirty="0">
                <a:latin typeface="ＭＳ Ｐゴシック" panose="020B0600070205080204" pitchFamily="50" charset="-128"/>
                <a:ea typeface="ＭＳ Ｐゴシック" panose="020B0600070205080204" pitchFamily="50" charset="-128"/>
              </a:rPr>
              <a:t>の</a:t>
            </a:r>
            <a:r>
              <a:rPr lang="ja-JP" altLang="ja-JP" sz="1200" dirty="0">
                <a:latin typeface="ＭＳ Ｐゴシック" panose="020B0600070205080204" pitchFamily="50" charset="-128"/>
                <a:ea typeface="ＭＳ Ｐゴシック" panose="020B0600070205080204" pitchFamily="50" charset="-128"/>
              </a:rPr>
              <a:t>入院者は</a:t>
            </a:r>
            <a:r>
              <a:rPr lang="ja-JP" altLang="en-US" sz="1200" dirty="0">
                <a:latin typeface="ＭＳ Ｐゴシック" panose="020B0600070205080204" pitchFamily="50" charset="-128"/>
                <a:ea typeface="ＭＳ Ｐゴシック" panose="020B0600070205080204" pitchFamily="50" charset="-128"/>
              </a:rPr>
              <a:t>、</a:t>
            </a:r>
            <a:r>
              <a:rPr lang="ja-JP" altLang="ja-JP" sz="1200" dirty="0">
                <a:latin typeface="ＭＳ Ｐゴシック" panose="020B0600070205080204" pitchFamily="50" charset="-128"/>
                <a:ea typeface="ＭＳ Ｐゴシック" panose="020B0600070205080204" pitchFamily="50" charset="-128"/>
              </a:rPr>
              <a:t>特に支援が必要な者（措置入院や医療保護入院から退院する者で住居の確保などの支援を必要とする</a:t>
            </a:r>
            <a:r>
              <a:rPr lang="ja-JP" altLang="ja-JP" sz="1200" dirty="0" smtClean="0">
                <a:latin typeface="ＭＳ Ｐゴシック" panose="020B0600070205080204" pitchFamily="50" charset="-128"/>
                <a:ea typeface="ＭＳ Ｐゴシック" panose="020B0600070205080204" pitchFamily="50" charset="-128"/>
              </a:rPr>
              <a:t>もの</a:t>
            </a:r>
            <a:r>
              <a:rPr lang="ja-JP" altLang="en-US" sz="1200" dirty="0" smtClean="0">
                <a:latin typeface="ＭＳ Ｐゴシック" panose="020B0600070205080204" pitchFamily="50" charset="-128"/>
                <a:ea typeface="ＭＳ Ｐゴシック" panose="020B0600070205080204" pitchFamily="50" charset="-128"/>
              </a:rPr>
              <a:t>　</a:t>
            </a:r>
            <a:endParaRPr lang="en-US" altLang="ja-JP" sz="1200" dirty="0" smtClean="0">
              <a:latin typeface="ＭＳ Ｐゴシック" panose="020B0600070205080204" pitchFamily="50" charset="-128"/>
              <a:ea typeface="ＭＳ Ｐゴシック" panose="020B0600070205080204" pitchFamily="50" charset="-128"/>
            </a:endParaRPr>
          </a:p>
          <a:p>
            <a:pPr marL="628650" indent="-628650">
              <a:spcBef>
                <a:spcPts val="0"/>
              </a:spcBef>
              <a:defRPr/>
            </a:pPr>
            <a:r>
              <a:rPr lang="ja-JP" altLang="en-US" sz="1200" dirty="0" smtClean="0">
                <a:latin typeface="ＭＳ Ｐゴシック" panose="020B0600070205080204" pitchFamily="50" charset="-128"/>
                <a:ea typeface="ＭＳ Ｐゴシック" panose="020B0600070205080204" pitchFamily="50" charset="-128"/>
              </a:rPr>
              <a:t>　　　　　　　や</a:t>
            </a:r>
            <a:r>
              <a:rPr lang="ja-JP" altLang="ja-JP" sz="1200" dirty="0" smtClean="0">
                <a:latin typeface="ＭＳ Ｐゴシック" panose="020B0600070205080204" pitchFamily="50" charset="-128"/>
                <a:ea typeface="ＭＳ Ｐゴシック" panose="020B0600070205080204" pitchFamily="50" charset="-128"/>
              </a:rPr>
              <a:t>地域</a:t>
            </a:r>
            <a:r>
              <a:rPr lang="ja-JP" altLang="ja-JP" sz="1200" dirty="0">
                <a:latin typeface="ＭＳ Ｐゴシック" panose="020B0600070205080204" pitchFamily="50" charset="-128"/>
                <a:ea typeface="ＭＳ Ｐゴシック" panose="020B0600070205080204" pitchFamily="50" charset="-128"/>
              </a:rPr>
              <a:t>移行支援を行わなければ入院の長期化が見込まれる者など）を対象。</a:t>
            </a:r>
            <a:endParaRPr lang="en-US" altLang="ja-JP" sz="1200" dirty="0">
              <a:latin typeface="ＭＳ Ｐゴシック" panose="020B0600070205080204" pitchFamily="50" charset="-128"/>
              <a:ea typeface="ＭＳ Ｐゴシック" panose="020B0600070205080204" pitchFamily="50" charset="-128"/>
            </a:endParaRPr>
          </a:p>
          <a:p>
            <a:pPr marL="533400" indent="-533400">
              <a:spcBef>
                <a:spcPts val="300"/>
              </a:spcBef>
              <a:defRPr/>
            </a:pPr>
            <a:r>
              <a:rPr lang="ja-JP" altLang="en-US" sz="1200" dirty="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　地域移行支援の支給決定主体は</a:t>
            </a:r>
            <a:r>
              <a:rPr lang="ja-JP" altLang="en-US" sz="1050" dirty="0" smtClean="0">
                <a:latin typeface="ＭＳ Ｐゴシック" panose="020B0600070205080204" pitchFamily="50" charset="-128"/>
                <a:ea typeface="ＭＳ Ｐゴシック" panose="020B0600070205080204" pitchFamily="50" charset="-128"/>
              </a:rPr>
              <a:t>、障害者</a:t>
            </a:r>
            <a:r>
              <a:rPr lang="ja-JP" altLang="en-US" sz="1050" dirty="0">
                <a:latin typeface="ＭＳ Ｐゴシック" panose="020B0600070205080204" pitchFamily="50" charset="-128"/>
                <a:ea typeface="ＭＳ Ｐゴシック" panose="020B0600070205080204" pitchFamily="50" charset="-128"/>
              </a:rPr>
              <a:t>支援施設等に入所する者と同様に、精神科病院を含め居住地特例を適用。  </a:t>
            </a:r>
            <a:endParaRPr lang="en-US" altLang="ja-JP" sz="1050" dirty="0">
              <a:latin typeface="ＭＳ Ｐゴシック" panose="020B0600070205080204" pitchFamily="50" charset="-128"/>
              <a:ea typeface="ＭＳ Ｐゴシック" panose="020B0600070205080204" pitchFamily="50" charset="-128"/>
            </a:endParaRPr>
          </a:p>
          <a:p>
            <a:pPr marL="533400" indent="-533400">
              <a:spcBef>
                <a:spcPts val="0"/>
              </a:spcBef>
              <a:defRPr/>
            </a:pPr>
            <a:r>
              <a:rPr lang="en-US" altLang="ja-JP" sz="1050" dirty="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入院・ 入所前の居住地の市町村が支給決定）</a:t>
            </a:r>
            <a:endParaRPr lang="en-US" altLang="ja-JP" sz="1050" dirty="0">
              <a:latin typeface="ＭＳ Ｐゴシック" panose="020B0600070205080204" pitchFamily="50" charset="-128"/>
              <a:ea typeface="ＭＳ Ｐゴシック" panose="020B0600070205080204" pitchFamily="50" charset="-128"/>
            </a:endParaRPr>
          </a:p>
          <a:p>
            <a:pPr marL="533400" indent="-533400">
              <a:spcBef>
                <a:spcPts val="600"/>
              </a:spcBef>
              <a:defRPr/>
            </a:pPr>
            <a:r>
              <a:rPr lang="ja-JP" altLang="en-US" sz="1200"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（地域定着支援）　</a:t>
            </a:r>
            <a:endParaRPr lang="en-US" altLang="ja-JP" sz="1200" b="1" dirty="0">
              <a:latin typeface="ＭＳ Ｐゴシック" panose="020B0600070205080204" pitchFamily="50" charset="-128"/>
              <a:ea typeface="ＭＳ Ｐゴシック" panose="020B0600070205080204" pitchFamily="50" charset="-128"/>
            </a:endParaRPr>
          </a:p>
          <a:p>
            <a:pPr>
              <a:defRPr/>
            </a:pPr>
            <a:r>
              <a:rPr lang="ja-JP"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　○　</a:t>
            </a:r>
            <a:r>
              <a:rPr lang="ja-JP" altLang="ja-JP" sz="1200" dirty="0">
                <a:latin typeface="ＭＳ Ｐゴシック" panose="020B0600070205080204" pitchFamily="50" charset="-128"/>
                <a:ea typeface="ＭＳ Ｐゴシック" panose="020B0600070205080204" pitchFamily="50" charset="-128"/>
              </a:rPr>
              <a:t>以下の者のうち、地域生活を継続していくための常時の連絡体制の確保による緊急時等の支援体制が必要と見込まれる者</a:t>
            </a:r>
            <a:r>
              <a:rPr lang="ja-JP" altLang="en-US" sz="1200" dirty="0">
                <a:latin typeface="ＭＳ Ｐゴシック" panose="020B0600070205080204" pitchFamily="50" charset="-128"/>
                <a:ea typeface="ＭＳ Ｐゴシック" panose="020B0600070205080204" pitchFamily="50" charset="-128"/>
              </a:rPr>
              <a:t>。</a:t>
            </a:r>
            <a:endParaRPr lang="ja-JP" altLang="ja-JP" sz="1200" dirty="0">
              <a:latin typeface="ＭＳ Ｐゴシック" panose="020B0600070205080204" pitchFamily="50" charset="-128"/>
              <a:ea typeface="ＭＳ Ｐゴシック" panose="020B060007020508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居宅において単身で生活する障害</a:t>
            </a:r>
            <a:r>
              <a:rPr lang="ja-JP" altLang="en-US" sz="1200" dirty="0">
                <a:latin typeface="ＭＳ Ｐゴシック" panose="020B0600070205080204" pitchFamily="50" charset="-128"/>
                <a:ea typeface="ＭＳ Ｐゴシック" panose="020B0600070205080204" pitchFamily="50" charset="-128"/>
              </a:rPr>
              <a:t>者</a:t>
            </a:r>
            <a:endParaRPr lang="en-US" altLang="ja-JP" sz="1200" dirty="0">
              <a:latin typeface="ＭＳ Ｐゴシック" panose="020B0600070205080204" pitchFamily="50" charset="-128"/>
              <a:ea typeface="ＭＳ Ｐゴシック" panose="020B0600070205080204" pitchFamily="50" charset="-128"/>
            </a:endParaRPr>
          </a:p>
          <a:p>
            <a:pPr marL="534988" indent="-534988">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　居宅において同居している家族等が障害、疾病等のため、緊急時等の支援が見込まれない状況にある障害者</a:t>
            </a:r>
            <a:endParaRPr lang="en-US" altLang="ja-JP" sz="1200" dirty="0">
              <a:latin typeface="ＭＳ Ｐゴシック" panose="020B0600070205080204" pitchFamily="50" charset="-128"/>
              <a:ea typeface="ＭＳ Ｐゴシック" panose="020B0600070205080204" pitchFamily="50" charset="-128"/>
            </a:endParaRPr>
          </a:p>
          <a:p>
            <a:pPr marL="622300" indent="-622300">
              <a:spcBef>
                <a:spcPts val="600"/>
              </a:spcBef>
              <a:defRPr/>
            </a:pPr>
            <a:r>
              <a:rPr lang="ja-JP" altLang="en-US" sz="1200" dirty="0">
                <a:latin typeface="ＭＳ Ｐゴシック" panose="020B0600070205080204" pitchFamily="50" charset="-128"/>
                <a:ea typeface="ＭＳ Ｐゴシック" panose="020B0600070205080204" pitchFamily="50" charset="-128"/>
              </a:rPr>
              <a:t>　　　　→　 </a:t>
            </a:r>
            <a:r>
              <a:rPr lang="ja-JP" altLang="en-US" sz="1200" dirty="0" smtClean="0">
                <a:latin typeface="ＭＳ Ｐゴシック" panose="020B0600070205080204" pitchFamily="50" charset="-128"/>
                <a:ea typeface="ＭＳ Ｐゴシック" panose="020B0600070205080204" pitchFamily="50" charset="-128"/>
              </a:rPr>
              <a:t>具体的</a:t>
            </a:r>
            <a:r>
              <a:rPr lang="ja-JP" altLang="en-US" sz="1200" dirty="0">
                <a:latin typeface="ＭＳ Ｐゴシック" panose="020B0600070205080204" pitchFamily="50" charset="-128"/>
                <a:ea typeface="ＭＳ Ｐゴシック" panose="020B0600070205080204" pitchFamily="50" charset="-128"/>
              </a:rPr>
              <a:t>な対象者のイメージは、施設・病院からの退所・退院、家族との同居から一人暮らしに移行した者、地域生活が不安定</a:t>
            </a:r>
            <a:r>
              <a:rPr lang="ja-JP" altLang="en-US" sz="1200" dirty="0" smtClean="0">
                <a:latin typeface="ＭＳ Ｐゴシック" panose="020B0600070205080204" pitchFamily="50" charset="-128"/>
                <a:ea typeface="ＭＳ Ｐゴシック" panose="020B0600070205080204" pitchFamily="50" charset="-128"/>
              </a:rPr>
              <a:t>な者等</a:t>
            </a:r>
            <a:endParaRPr lang="en-US" altLang="ja-JP" sz="1200" dirty="0">
              <a:latin typeface="ＭＳ Ｐゴシック" panose="020B0600070205080204" pitchFamily="50" charset="-128"/>
              <a:ea typeface="ＭＳ Ｐゴシック" panose="020B0600070205080204" pitchFamily="50" charset="-128"/>
            </a:endParaRPr>
          </a:p>
          <a:p>
            <a:pPr marL="622300" indent="-622300">
              <a:spcBef>
                <a:spcPts val="300"/>
              </a:spcBef>
              <a:defRPr/>
            </a:pPr>
            <a:r>
              <a:rPr lang="ja-JP" altLang="en-US" sz="1200" dirty="0">
                <a:latin typeface="ＭＳ Ｐゴシック" panose="020B0600070205080204" pitchFamily="50" charset="-128"/>
                <a:ea typeface="ＭＳ Ｐゴシック" panose="020B0600070205080204" pitchFamily="50" charset="-128"/>
              </a:rPr>
              <a:t>　　　　→　　</a:t>
            </a:r>
            <a:r>
              <a:rPr lang="ja-JP" altLang="ja-JP" sz="1200" dirty="0" smtClean="0">
                <a:latin typeface="ＭＳ Ｐゴシック" panose="020B0600070205080204" pitchFamily="50" charset="-128"/>
                <a:ea typeface="ＭＳ Ｐゴシック" panose="020B0600070205080204" pitchFamily="50" charset="-128"/>
              </a:rPr>
              <a:t>グループホーム、</a:t>
            </a:r>
            <a:r>
              <a:rPr lang="ja-JP" altLang="ja-JP" sz="1200" dirty="0">
                <a:latin typeface="ＭＳ Ｐゴシック" panose="020B0600070205080204" pitchFamily="50" charset="-128"/>
                <a:ea typeface="ＭＳ Ｐゴシック" panose="020B0600070205080204" pitchFamily="50" charset="-128"/>
              </a:rPr>
              <a:t>宿泊型自立訓練の入居者については、対象外</a:t>
            </a: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622300" indent="-622300">
              <a:spcBef>
                <a:spcPts val="600"/>
              </a:spcBef>
              <a:defRPr/>
            </a:pPr>
            <a:r>
              <a:rPr lang="en-US"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　</a:t>
            </a:r>
            <a:r>
              <a:rPr lang="ja-JP" altLang="en-US" sz="1200" dirty="0" smtClean="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　地域相談支援の</a:t>
            </a:r>
            <a:r>
              <a:rPr lang="ja-JP" altLang="ja-JP" sz="1050" dirty="0">
                <a:latin typeface="ＭＳ Ｐゴシック" panose="020B0600070205080204" pitchFamily="50" charset="-128"/>
                <a:ea typeface="ＭＳ Ｐゴシック" panose="020B0600070205080204" pitchFamily="50" charset="-128"/>
              </a:rPr>
              <a:t>給付決定に当たって</a:t>
            </a:r>
            <a:r>
              <a:rPr lang="ja-JP" altLang="en-US" sz="1050" dirty="0">
                <a:latin typeface="ＭＳ Ｐゴシック" panose="020B0600070205080204" pitchFamily="50" charset="-128"/>
                <a:ea typeface="ＭＳ Ｐゴシック" panose="020B0600070205080204" pitchFamily="50" charset="-128"/>
              </a:rPr>
              <a:t>は、</a:t>
            </a:r>
            <a:r>
              <a:rPr lang="ja-JP" altLang="ja-JP" sz="1050" dirty="0" smtClean="0">
                <a:latin typeface="ＭＳ Ｐゴシック" panose="020B0600070205080204" pitchFamily="50" charset="-128"/>
                <a:ea typeface="ＭＳ Ｐゴシック" panose="020B0600070205080204" pitchFamily="50" charset="-128"/>
              </a:rPr>
              <a:t>障害</a:t>
            </a:r>
            <a:r>
              <a:rPr lang="ja-JP" altLang="en-US" sz="1050" dirty="0">
                <a:latin typeface="ＭＳ Ｐゴシック" panose="020B0600070205080204" pitchFamily="50" charset="-128"/>
                <a:ea typeface="ＭＳ Ｐゴシック" panose="020B0600070205080204" pitchFamily="50" charset="-128"/>
              </a:rPr>
              <a:t>支援</a:t>
            </a:r>
            <a:r>
              <a:rPr lang="ja-JP" altLang="ja-JP" sz="1050" dirty="0" smtClean="0">
                <a:latin typeface="ＭＳ Ｐゴシック" panose="020B0600070205080204" pitchFamily="50" charset="-128"/>
                <a:ea typeface="ＭＳ Ｐゴシック" panose="020B0600070205080204" pitchFamily="50" charset="-128"/>
              </a:rPr>
              <a:t>区分</a:t>
            </a:r>
            <a:r>
              <a:rPr lang="ja-JP" altLang="ja-JP" sz="1050" dirty="0">
                <a:latin typeface="ＭＳ Ｐゴシック" panose="020B0600070205080204" pitchFamily="50" charset="-128"/>
                <a:ea typeface="ＭＳ Ｐゴシック" panose="020B0600070205080204" pitchFamily="50" charset="-128"/>
              </a:rPr>
              <a:t>認定調査に係る項目を調査</a:t>
            </a:r>
            <a:r>
              <a:rPr lang="ja-JP" altLang="en-US" sz="1050" dirty="0">
                <a:latin typeface="ＭＳ Ｐゴシック" panose="020B0600070205080204" pitchFamily="50" charset="-128"/>
                <a:ea typeface="ＭＳ Ｐゴシック" panose="020B0600070205080204" pitchFamily="50" charset="-128"/>
              </a:rPr>
              <a:t>（</a:t>
            </a:r>
            <a:r>
              <a:rPr lang="ja-JP" altLang="ja-JP" sz="1050" dirty="0" smtClean="0">
                <a:latin typeface="ＭＳ Ｐゴシック" panose="020B0600070205080204" pitchFamily="50" charset="-128"/>
                <a:ea typeface="ＭＳ Ｐゴシック" panose="020B0600070205080204" pitchFamily="50" charset="-128"/>
              </a:rPr>
              <a:t>障害</a:t>
            </a:r>
            <a:r>
              <a:rPr lang="ja-JP" altLang="en-US" sz="1050" dirty="0">
                <a:latin typeface="ＭＳ Ｐゴシック" panose="020B0600070205080204" pitchFamily="50" charset="-128"/>
                <a:ea typeface="ＭＳ Ｐゴシック" panose="020B0600070205080204" pitchFamily="50" charset="-128"/>
              </a:rPr>
              <a:t>支援</a:t>
            </a:r>
            <a:r>
              <a:rPr lang="ja-JP" altLang="ja-JP" sz="1050" dirty="0" smtClean="0">
                <a:latin typeface="ＭＳ Ｐゴシック" panose="020B0600070205080204" pitchFamily="50" charset="-128"/>
                <a:ea typeface="ＭＳ Ｐゴシック" panose="020B0600070205080204" pitchFamily="50" charset="-128"/>
              </a:rPr>
              <a:t>区分</a:t>
            </a:r>
            <a:r>
              <a:rPr lang="ja-JP" altLang="ja-JP" sz="1050" dirty="0">
                <a:latin typeface="ＭＳ Ｐゴシック" panose="020B0600070205080204" pitchFamily="50" charset="-128"/>
                <a:ea typeface="ＭＳ Ｐゴシック" panose="020B0600070205080204" pitchFamily="50" charset="-128"/>
              </a:rPr>
              <a:t>の認定は不要</a:t>
            </a:r>
            <a:r>
              <a:rPr lang="ja-JP" altLang="en-US" sz="1050" dirty="0">
                <a:latin typeface="ＭＳ Ｐゴシック" panose="020B0600070205080204" pitchFamily="50" charset="-128"/>
                <a:ea typeface="ＭＳ Ｐゴシック" panose="020B0600070205080204" pitchFamily="50" charset="-128"/>
              </a:rPr>
              <a:t>）　　　　　　　</a:t>
            </a:r>
            <a:endParaRPr lang="en-US" altLang="ja-JP" sz="1050" dirty="0">
              <a:latin typeface="ＭＳ Ｐゴシック" panose="020B0600070205080204" pitchFamily="50" charset="-128"/>
              <a:ea typeface="ＭＳ Ｐゴシック" panose="020B0600070205080204" pitchFamily="50" charset="-128"/>
            </a:endParaRPr>
          </a:p>
          <a:p>
            <a:pPr>
              <a:spcBef>
                <a:spcPts val="0"/>
              </a:spcBef>
              <a:defRPr/>
            </a:pPr>
            <a:r>
              <a:rPr lang="ja-JP" altLang="en-US" sz="1050" dirty="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　　　　　ただし、</a:t>
            </a:r>
            <a:r>
              <a:rPr lang="ja-JP" altLang="ja-JP" sz="1050" dirty="0" smtClean="0">
                <a:latin typeface="ＭＳ Ｐゴシック" panose="020B0600070205080204" pitchFamily="50" charset="-128"/>
                <a:ea typeface="ＭＳ Ｐゴシック" panose="020B0600070205080204" pitchFamily="50" charset="-128"/>
              </a:rPr>
              <a:t>国庫</a:t>
            </a:r>
            <a:r>
              <a:rPr lang="ja-JP" altLang="ja-JP" sz="1050" dirty="0">
                <a:latin typeface="ＭＳ Ｐゴシック" panose="020B0600070205080204" pitchFamily="50" charset="-128"/>
                <a:ea typeface="ＭＳ Ｐゴシック" panose="020B0600070205080204" pitchFamily="50" charset="-128"/>
              </a:rPr>
              <a:t>補助事業支援対象</a:t>
            </a:r>
            <a:r>
              <a:rPr lang="ja-JP" altLang="en-US" sz="1050" dirty="0">
                <a:latin typeface="ＭＳ Ｐゴシック" panose="020B0600070205080204" pitchFamily="50" charset="-128"/>
                <a:ea typeface="ＭＳ Ｐゴシック" panose="020B0600070205080204" pitchFamily="50" charset="-128"/>
              </a:rPr>
              <a:t>者については調査を実施しないことも可。（更新時は調査が必須）　</a:t>
            </a:r>
            <a:endParaRPr lang="en-US" altLang="ja-JP" sz="1050" dirty="0">
              <a:latin typeface="ＭＳ Ｐゴシック" panose="020B0600070205080204" pitchFamily="50" charset="-128"/>
              <a:ea typeface="ＭＳ Ｐゴシック" panose="020B0600070205080204" pitchFamily="50" charset="-128"/>
            </a:endParaRPr>
          </a:p>
        </p:txBody>
      </p:sp>
      <p:sp>
        <p:nvSpPr>
          <p:cNvPr id="7" name="Rectangle 2"/>
          <p:cNvSpPr>
            <a:spLocks noChangeArrowheads="1"/>
          </p:cNvSpPr>
          <p:nvPr/>
        </p:nvSpPr>
        <p:spPr bwMode="auto">
          <a:xfrm>
            <a:off x="15479" y="4593828"/>
            <a:ext cx="9844086" cy="2229248"/>
          </a:xfrm>
          <a:prstGeom prst="rect">
            <a:avLst/>
          </a:prstGeom>
          <a:noFill/>
          <a:ln w="12700">
            <a:solidFill>
              <a:schemeClr val="tx1"/>
            </a:solidFill>
            <a:miter lim="800000"/>
            <a:headEnd/>
            <a:tailEnd/>
          </a:ln>
          <a:effectLst/>
        </p:spPr>
        <p:txBody>
          <a:bodyPr lIns="72000" rIns="72000" anchor="ctr"/>
          <a:lstStyle/>
          <a:p>
            <a:pPr>
              <a:lnSpc>
                <a:spcPct val="150000"/>
              </a:lnSpc>
              <a:spcBef>
                <a:spcPts val="0"/>
              </a:spcBef>
              <a:spcAft>
                <a:spcPts val="0"/>
              </a:spcAft>
              <a:defRPr/>
            </a:pPr>
            <a:r>
              <a:rPr lang="ja-JP" altLang="en-US" sz="1400" b="1" u="sng" dirty="0">
                <a:latin typeface="ＭＳ Ｐゴシック" panose="020B0600070205080204" pitchFamily="50" charset="-128"/>
                <a:ea typeface="ＭＳ Ｐゴシック" panose="020B0600070205080204" pitchFamily="50" charset="-128"/>
              </a:rPr>
              <a:t>２．サービス内容</a:t>
            </a:r>
            <a:endParaRPr lang="ja-JP" altLang="en-US" sz="1400" dirty="0">
              <a:latin typeface="ＭＳ Ｐゴシック" panose="020B0600070205080204" pitchFamily="50" charset="-128"/>
              <a:ea typeface="ＭＳ Ｐゴシック" panose="020B0600070205080204" pitchFamily="50" charset="-128"/>
            </a:endParaRPr>
          </a:p>
          <a:p>
            <a:pPr>
              <a:spcBef>
                <a:spcPts val="0"/>
              </a:spcBef>
              <a:spcAft>
                <a:spcPts val="300"/>
              </a:spcAft>
              <a:defRPr/>
            </a:pPr>
            <a:r>
              <a:rPr lang="ja-JP" altLang="en-US" sz="1400" b="1"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　（地域移行支援）</a:t>
            </a:r>
            <a:endParaRPr lang="en-US" altLang="ja-JP" sz="1200" b="1" dirty="0">
              <a:latin typeface="ＭＳ Ｐゴシック" panose="020B0600070205080204" pitchFamily="50" charset="-128"/>
              <a:ea typeface="ＭＳ Ｐゴシック" panose="020B0600070205080204" pitchFamily="50" charset="-128"/>
            </a:endParaRPr>
          </a:p>
          <a:p>
            <a:pPr marL="266700" indent="-266700">
              <a:spcBef>
                <a:spcPts val="0"/>
              </a:spcBef>
              <a:spcAft>
                <a:spcPts val="600"/>
              </a:spcAft>
              <a:defRPr/>
            </a:pPr>
            <a:r>
              <a:rPr lang="ja-JP" altLang="en-US" sz="1200" dirty="0">
                <a:latin typeface="ＭＳ Ｐゴシック" panose="020B0600070205080204" pitchFamily="50" charset="-128"/>
                <a:ea typeface="ＭＳ Ｐゴシック" panose="020B0600070205080204" pitchFamily="50" charset="-128"/>
              </a:rPr>
              <a:t>　　　　 住居の確保その他の地域における生活に移行するための活動に関する相談その他の厚生労働省令で定める便宜を供与。</a:t>
            </a:r>
            <a:endParaRPr lang="en-US" altLang="ja-JP" sz="1200" dirty="0">
              <a:latin typeface="ＭＳ Ｐゴシック" panose="020B0600070205080204" pitchFamily="50" charset="-128"/>
              <a:ea typeface="ＭＳ Ｐゴシック" panose="020B0600070205080204" pitchFamily="50" charset="-128"/>
            </a:endParaRPr>
          </a:p>
          <a:p>
            <a:pPr marL="266700" indent="-266700">
              <a:spcBef>
                <a:spcPts val="0"/>
              </a:spcBef>
              <a:defRPr/>
            </a:pPr>
            <a:r>
              <a:rPr lang="ja-JP" altLang="en-US" sz="1200" dirty="0">
                <a:latin typeface="ＭＳ Ｐゴシック" panose="020B0600070205080204" pitchFamily="50" charset="-128"/>
                <a:ea typeface="ＭＳ Ｐゴシック" panose="020B0600070205080204" pitchFamily="50" charset="-128"/>
              </a:rPr>
              <a:t>　　　　  →　　 「その他厚生労働省令で定める便宜」は、地域移行のための障害福祉サービス事業所等への同行支援等。　</a:t>
            </a:r>
            <a:endParaRPr lang="en-US" altLang="ja-JP" sz="1200" u="sng" dirty="0">
              <a:latin typeface="ＭＳ Ｐゴシック" panose="020B0600070205080204" pitchFamily="50" charset="-128"/>
              <a:ea typeface="ＭＳ Ｐゴシック" panose="020B0600070205080204" pitchFamily="50" charset="-128"/>
            </a:endParaRPr>
          </a:p>
          <a:p>
            <a:pPr marL="622300" indent="-622300">
              <a:spcBef>
                <a:spcPts val="600"/>
              </a:spcBef>
              <a:spcAft>
                <a:spcPts val="300"/>
              </a:spcAft>
              <a:defRPr/>
            </a:pPr>
            <a:r>
              <a:rPr lang="ja-JP" altLang="en-US" sz="1200"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　（地域定着支援）　</a:t>
            </a:r>
            <a:endParaRPr lang="en-US" altLang="ja-JP" sz="1200" b="1" dirty="0">
              <a:latin typeface="ＭＳ Ｐゴシック" panose="020B0600070205080204" pitchFamily="50" charset="-128"/>
              <a:ea typeface="ＭＳ Ｐゴシック" panose="020B0600070205080204" pitchFamily="50" charset="-128"/>
            </a:endParaRPr>
          </a:p>
          <a:p>
            <a:pPr indent="-622300">
              <a:spcBef>
                <a:spcPts val="0"/>
              </a:spcBef>
              <a:spcAft>
                <a:spcPts val="600"/>
              </a:spcAft>
              <a:defRPr/>
            </a:pPr>
            <a:r>
              <a:rPr lang="ja-JP" altLang="en-US" sz="1200" b="1"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常時の連絡体制を確保し、障害の特性に起因して生じた緊急の事態等に相談その他の便宜を供与。</a:t>
            </a:r>
            <a:endParaRPr lang="en-US" altLang="ja-JP" sz="1200" dirty="0">
              <a:latin typeface="ＭＳ Ｐゴシック" panose="020B0600070205080204" pitchFamily="50" charset="-128"/>
              <a:ea typeface="ＭＳ Ｐゴシック" panose="020B0600070205080204" pitchFamily="50" charset="-128"/>
            </a:endParaRPr>
          </a:p>
          <a:p>
            <a:pPr marL="711200" indent="-1333500">
              <a:spcBef>
                <a:spcPts val="0"/>
              </a:spcBef>
              <a:defRPr/>
            </a:pPr>
            <a:r>
              <a:rPr lang="ja-JP" altLang="en-US" sz="1200" dirty="0">
                <a:latin typeface="ＭＳ Ｐゴシック" panose="020B0600070205080204" pitchFamily="50" charset="-128"/>
                <a:ea typeface="ＭＳ Ｐゴシック" panose="020B0600070205080204" pitchFamily="50" charset="-128"/>
              </a:rPr>
              <a:t>　　　　　→　　「常時の連絡体制」については、携帯電話による体制によることも可。また、緊急の事態に対して速やかに駆けつけられる体制を確保することが前提。</a:t>
            </a:r>
            <a:endParaRPr lang="en-US" altLang="ja-JP" sz="1200" dirty="0">
              <a:latin typeface="ＭＳ Ｐゴシック" panose="020B0600070205080204" pitchFamily="50" charset="-128"/>
              <a:ea typeface="ＭＳ Ｐゴシック" panose="020B0600070205080204" pitchFamily="50" charset="-128"/>
            </a:endParaRPr>
          </a:p>
          <a:p>
            <a:pPr indent="-622300">
              <a:spcBef>
                <a:spcPts val="300"/>
              </a:spcBef>
              <a:defRPr/>
            </a:pPr>
            <a:r>
              <a:rPr lang="ja-JP" altLang="en-US" sz="1200" dirty="0">
                <a:latin typeface="ＭＳ Ｐゴシック" panose="020B0600070205080204" pitchFamily="50" charset="-128"/>
                <a:ea typeface="ＭＳ Ｐゴシック" panose="020B0600070205080204" pitchFamily="50" charset="-128"/>
              </a:rPr>
              <a:t>　　　　　→　 　「その他の便宜」については、障害福祉サービス事業所等との連絡調整等の緊急時の各種</a:t>
            </a:r>
            <a:r>
              <a:rPr lang="ja-JP" altLang="en-US" sz="1200" dirty="0" smtClean="0">
                <a:latin typeface="ＭＳ Ｐゴシック" panose="020B0600070205080204" pitchFamily="50" charset="-128"/>
                <a:ea typeface="ＭＳ Ｐゴシック" panose="020B0600070205080204" pitchFamily="50" charset="-128"/>
              </a:rPr>
              <a:t>支援。</a:t>
            </a:r>
            <a:r>
              <a:rPr lang="ja-JP" altLang="en-US" sz="1400" dirty="0" smtClean="0">
                <a:latin typeface="ＭＳ Ｐゴシック" panose="020B0600070205080204" pitchFamily="50" charset="-128"/>
                <a:ea typeface="ＭＳ Ｐゴシック" panose="020B0600070205080204" pitchFamily="50" charset="-128"/>
              </a:rPr>
              <a:t>  </a:t>
            </a:r>
            <a:endParaRPr lang="en-US" altLang="ja-JP" sz="1400" dirty="0">
              <a:latin typeface="ＭＳ Ｐゴシック" panose="020B0600070205080204" pitchFamily="50" charset="-128"/>
              <a:ea typeface="ＭＳ Ｐゴシック" panose="020B0600070205080204" pitchFamily="50" charset="-128"/>
            </a:endParaRPr>
          </a:p>
        </p:txBody>
      </p:sp>
      <p:sp>
        <p:nvSpPr>
          <p:cNvPr id="11" name="円/楕円 10"/>
          <p:cNvSpPr/>
          <p:nvPr/>
        </p:nvSpPr>
        <p:spPr bwMode="auto">
          <a:xfrm>
            <a:off x="273050" y="1132991"/>
            <a:ext cx="361956"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12" name="円/楕円 11"/>
          <p:cNvSpPr/>
          <p:nvPr/>
        </p:nvSpPr>
        <p:spPr bwMode="auto">
          <a:xfrm>
            <a:off x="286815" y="1552947"/>
            <a:ext cx="361956"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14" name="円/楕円 13"/>
          <p:cNvSpPr/>
          <p:nvPr/>
        </p:nvSpPr>
        <p:spPr bwMode="auto">
          <a:xfrm>
            <a:off x="149225" y="5148636"/>
            <a:ext cx="361956"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15" name="円/楕円 14"/>
          <p:cNvSpPr/>
          <p:nvPr/>
        </p:nvSpPr>
        <p:spPr bwMode="auto">
          <a:xfrm>
            <a:off x="176743" y="5869361"/>
            <a:ext cx="361956"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13" name="AutoShape 2"/>
          <p:cNvSpPr>
            <a:spLocks noChangeArrowheads="1"/>
          </p:cNvSpPr>
          <p:nvPr/>
        </p:nvSpPr>
        <p:spPr bwMode="auto">
          <a:xfrm>
            <a:off x="350495" y="16869"/>
            <a:ext cx="9120055" cy="531813"/>
          </a:xfrm>
          <a:prstGeom prst="bevel">
            <a:avLst>
              <a:gd name="adj" fmla="val 12500"/>
            </a:avLst>
          </a:prstGeom>
          <a:solidFill>
            <a:srgbClr val="FFFF66">
              <a:alpha val="47843"/>
            </a:srgbClr>
          </a:solidFill>
          <a:ln w="9525">
            <a:solidFill>
              <a:schemeClr val="tx1"/>
            </a:solidFill>
            <a:miter lim="800000"/>
            <a:headEnd/>
            <a:tailEnd/>
          </a:ln>
        </p:spPr>
        <p:txBody>
          <a:bodyPr anchor="ctr">
            <a:spAutoFit/>
          </a:bodyPr>
          <a:lstStyle/>
          <a:p>
            <a:pPr algn="ctr"/>
            <a:r>
              <a:rPr lang="ja-JP" altLang="en-US" sz="2000" dirty="0" smtClean="0">
                <a:solidFill>
                  <a:srgbClr val="1F497D">
                    <a:lumMod val="50000"/>
                  </a:srgbClr>
                </a:solidFill>
                <a:ea typeface="ＤＨＰ特太ゴシック体" pitchFamily="2" charset="-128"/>
              </a:rPr>
              <a:t>地域相談支援（地域移行支援・地域定着支援）の基準</a:t>
            </a:r>
            <a:endParaRPr lang="ja-JP" altLang="en-US" sz="2000" dirty="0">
              <a:solidFill>
                <a:srgbClr val="1F497D">
                  <a:lumMod val="50000"/>
                </a:srgbClr>
              </a:solidFill>
              <a:ea typeface="ＤＨＰ特太ゴシック体" pitchFamily="2" charset="-128"/>
            </a:endParaRPr>
          </a:p>
        </p:txBody>
      </p:sp>
      <p:sp>
        <p:nvSpPr>
          <p:cNvPr id="2" name="スライド番号プレースホルダー 1"/>
          <p:cNvSpPr>
            <a:spLocks noGrp="1"/>
          </p:cNvSpPr>
          <p:nvPr>
            <p:ph type="sldNum" sz="quarter" idx="12"/>
          </p:nvPr>
        </p:nvSpPr>
        <p:spPr>
          <a:xfrm>
            <a:off x="7569659" y="6401321"/>
            <a:ext cx="2311400" cy="476250"/>
          </a:xfrm>
        </p:spPr>
        <p:txBody>
          <a:bodyPr/>
          <a:lstStyle/>
          <a:p>
            <a:pPr>
              <a:defRPr/>
            </a:pPr>
            <a:fld id="{A711CCB1-9510-45B4-AC47-B12DC3C129B2}" type="slidenum">
              <a:rPr lang="en-US" altLang="ja-JP" smtClean="0">
                <a:solidFill>
                  <a:prstClr val="black">
                    <a:tint val="75000"/>
                  </a:prstClr>
                </a:solidFill>
              </a:rPr>
              <a:pPr>
                <a:defRPr/>
              </a:pPr>
              <a:t>50</a:t>
            </a:fld>
            <a:endParaRPr lang="en-US" altLang="ja-JP" dirty="0">
              <a:solidFill>
                <a:prstClr val="black">
                  <a:tint val="75000"/>
                </a:prstClr>
              </a:solidFill>
            </a:endParaRPr>
          </a:p>
        </p:txBody>
      </p:sp>
    </p:spTree>
    <p:extLst>
      <p:ext uri="{BB962C8B-B14F-4D97-AF65-F5344CB8AC3E}">
        <p14:creationId xmlns:p14="http://schemas.microsoft.com/office/powerpoint/2010/main" val="12359317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75192" y="12700"/>
            <a:ext cx="9775779" cy="1512888"/>
          </a:xfrm>
          <a:prstGeom prst="rect">
            <a:avLst/>
          </a:prstGeom>
          <a:noFill/>
          <a:ln w="12700">
            <a:solidFill>
              <a:schemeClr val="tx1"/>
            </a:solidFill>
            <a:miter lim="800000"/>
            <a:headEnd/>
            <a:tailEnd/>
          </a:ln>
          <a:effectLst/>
        </p:spPr>
        <p:txBody>
          <a:bodyPr wrap="none"/>
          <a:lstStyle/>
          <a:p>
            <a:pPr>
              <a:spcAft>
                <a:spcPts val="600"/>
              </a:spcAft>
              <a:defRPr/>
            </a:pPr>
            <a:r>
              <a:rPr lang="ja-JP" altLang="en-US" sz="1400" b="1" u="sng" dirty="0">
                <a:latin typeface="ＭＳ Ｐゴシック" panose="020B0600070205080204" pitchFamily="50" charset="-128"/>
                <a:ea typeface="ＭＳ Ｐゴシック" panose="020B0600070205080204" pitchFamily="50" charset="-128"/>
              </a:rPr>
              <a:t>３．給付決定の有効期間</a:t>
            </a:r>
            <a:endParaRPr lang="en-US" altLang="ja-JP" sz="1400" dirty="0">
              <a:latin typeface="ＭＳ Ｐゴシック" panose="020B0600070205080204" pitchFamily="50" charset="-128"/>
              <a:ea typeface="ＭＳ Ｐゴシック" panose="020B0600070205080204" pitchFamily="50" charset="-128"/>
            </a:endParaRPr>
          </a:p>
          <a:p>
            <a:pPr marL="533400" indent="-355600">
              <a:lnSpc>
                <a:spcPts val="1400"/>
              </a:lnSpc>
              <a:spcBef>
                <a:spcPts val="0"/>
              </a:spcBef>
              <a:defRPr/>
            </a:pPr>
            <a:r>
              <a:rPr lang="ja-JP" altLang="en-US" sz="1400" b="1"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（地域移行支援）</a:t>
            </a:r>
            <a:endParaRPr lang="en-US" altLang="ja-JP" sz="1200" b="1" dirty="0">
              <a:latin typeface="ＭＳ Ｐゴシック" panose="020B0600070205080204" pitchFamily="50" charset="-128"/>
              <a:ea typeface="ＭＳ Ｐゴシック" panose="020B0600070205080204" pitchFamily="50" charset="-128"/>
            </a:endParaRPr>
          </a:p>
          <a:p>
            <a:pPr>
              <a:lnSpc>
                <a:spcPts val="1400"/>
              </a:lnSpc>
              <a:defRPr/>
            </a:pPr>
            <a:r>
              <a:rPr lang="ja-JP" altLang="en-US" sz="1200" dirty="0">
                <a:latin typeface="ＭＳ Ｐゴシック" panose="020B0600070205080204" pitchFamily="50" charset="-128"/>
                <a:ea typeface="ＭＳ Ｐゴシック" panose="020B0600070205080204" pitchFamily="50" charset="-128"/>
              </a:rPr>
              <a:t> 　　　  →　 ６か月以内。地域生活への移行が具体的に見込まれる場合には、</a:t>
            </a:r>
            <a:r>
              <a:rPr lang="ja-JP" altLang="ja-JP" sz="1200" dirty="0">
                <a:latin typeface="ＭＳ Ｐゴシック" panose="020B0600070205080204" pitchFamily="50" charset="-128"/>
                <a:ea typeface="ＭＳ Ｐゴシック" panose="020B0600070205080204" pitchFamily="50" charset="-128"/>
              </a:rPr>
              <a:t>６ヶ月以内で更新可。</a:t>
            </a:r>
          </a:p>
          <a:p>
            <a:pPr>
              <a:lnSpc>
                <a:spcPts val="1400"/>
              </a:lnSpc>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更なる更新については、</a:t>
            </a:r>
            <a:r>
              <a:rPr lang="ja-JP" altLang="en-US" sz="1200" dirty="0">
                <a:latin typeface="ＭＳ Ｐゴシック" panose="020B0600070205080204" pitchFamily="50" charset="-128"/>
                <a:ea typeface="ＭＳ Ｐゴシック" panose="020B0600070205080204" pitchFamily="50" charset="-128"/>
              </a:rPr>
              <a:t>必要に応じて市町村審査会の個別審査を経て判断。</a:t>
            </a:r>
            <a:endParaRPr lang="en-US" altLang="ja-JP" sz="1200" dirty="0">
              <a:latin typeface="ＭＳ Ｐゴシック" panose="020B0600070205080204" pitchFamily="50" charset="-128"/>
              <a:ea typeface="ＭＳ Ｐゴシック" panose="020B0600070205080204" pitchFamily="50" charset="-128"/>
            </a:endParaRPr>
          </a:p>
          <a:p>
            <a:pPr>
              <a:lnSpc>
                <a:spcPts val="1400"/>
              </a:lnSpc>
              <a:spcBef>
                <a:spcPts val="600"/>
              </a:spcBef>
              <a:defRPr/>
            </a:pPr>
            <a:r>
              <a:rPr lang="ja-JP" altLang="en-US" sz="1200" b="1" dirty="0">
                <a:latin typeface="ＭＳ Ｐゴシック" panose="020B0600070205080204" pitchFamily="50" charset="-128"/>
                <a:ea typeface="ＭＳ Ｐゴシック" panose="020B0600070205080204" pitchFamily="50" charset="-128"/>
              </a:rPr>
              <a:t>     （地域定着支援）</a:t>
            </a:r>
            <a:endParaRPr lang="en-US" altLang="ja-JP" sz="1200" b="1" dirty="0">
              <a:latin typeface="ＭＳ Ｐゴシック" panose="020B0600070205080204" pitchFamily="50" charset="-128"/>
              <a:ea typeface="ＭＳ Ｐゴシック" panose="020B0600070205080204" pitchFamily="50" charset="-128"/>
            </a:endParaRPr>
          </a:p>
          <a:p>
            <a:pPr indent="-177800">
              <a:lnSpc>
                <a:spcPts val="1400"/>
              </a:lnSpc>
              <a:spcBef>
                <a:spcPts val="0"/>
              </a:spcBef>
              <a:defRPr/>
            </a:pPr>
            <a:r>
              <a:rPr lang="ja-JP" altLang="en-US" sz="1200" b="1"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　 </a:t>
            </a:r>
            <a:r>
              <a:rPr lang="en-US" altLang="ja-JP" sz="1200" dirty="0">
                <a:latin typeface="ＭＳ Ｐゴシック" panose="020B0600070205080204" pitchFamily="50" charset="-128"/>
                <a:ea typeface="ＭＳ Ｐゴシック" panose="020B0600070205080204" pitchFamily="50" charset="-128"/>
              </a:rPr>
              <a:t>1</a:t>
            </a:r>
            <a:r>
              <a:rPr lang="ja-JP" altLang="en-US" sz="1200" dirty="0">
                <a:latin typeface="ＭＳ Ｐゴシック" panose="020B0600070205080204" pitchFamily="50" charset="-128"/>
                <a:ea typeface="ＭＳ Ｐゴシック" panose="020B0600070205080204" pitchFamily="50" charset="-128"/>
              </a:rPr>
              <a:t>年以内。地域生活を継続していくための緊急時の支援体制が必要と見込まれる場合には、１年以内で更新可</a:t>
            </a:r>
            <a:r>
              <a:rPr lang="ja-JP" altLang="en-US" sz="1200" dirty="0" smtClean="0">
                <a:latin typeface="ＭＳ Ｐゴシック" panose="020B0600070205080204" pitchFamily="50" charset="-128"/>
                <a:ea typeface="ＭＳ Ｐゴシック" panose="020B0600070205080204" pitchFamily="50" charset="-128"/>
              </a:rPr>
              <a:t>。</a:t>
            </a:r>
            <a:endParaRPr lang="en-US" altLang="ja-JP" sz="1200" dirty="0" smtClean="0">
              <a:latin typeface="ＭＳ Ｐゴシック" panose="020B0600070205080204" pitchFamily="50" charset="-128"/>
              <a:ea typeface="ＭＳ Ｐゴシック" panose="020B0600070205080204" pitchFamily="50" charset="-128"/>
            </a:endParaRPr>
          </a:p>
          <a:p>
            <a:pPr indent="-177800">
              <a:lnSpc>
                <a:spcPts val="1400"/>
              </a:lnSpc>
              <a:spcBef>
                <a:spcPts val="0"/>
              </a:spcBef>
              <a:defRPr/>
            </a:pPr>
            <a:r>
              <a:rPr lang="ja-JP" altLang="en-US" sz="1200" dirty="0" smtClean="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その後の更新も同じ）</a:t>
            </a:r>
            <a:endParaRPr lang="en-US" altLang="ja-JP" sz="1200" dirty="0">
              <a:latin typeface="ＭＳ Ｐゴシック" panose="020B0600070205080204" pitchFamily="50" charset="-128"/>
              <a:ea typeface="ＭＳ Ｐゴシック" panose="020B0600070205080204" pitchFamily="50" charset="-128"/>
            </a:endParaRPr>
          </a:p>
        </p:txBody>
      </p:sp>
      <p:sp>
        <p:nvSpPr>
          <p:cNvPr id="15" name="Rectangle 2"/>
          <p:cNvSpPr>
            <a:spLocks noChangeArrowheads="1"/>
          </p:cNvSpPr>
          <p:nvPr/>
        </p:nvSpPr>
        <p:spPr bwMode="auto">
          <a:xfrm>
            <a:off x="68811" y="1577978"/>
            <a:ext cx="9809691" cy="5229225"/>
          </a:xfrm>
          <a:prstGeom prst="rect">
            <a:avLst/>
          </a:prstGeom>
          <a:noFill/>
          <a:ln w="12700">
            <a:solidFill>
              <a:schemeClr val="tx1"/>
            </a:solidFill>
            <a:miter lim="800000"/>
            <a:headEnd/>
            <a:tailEnd/>
          </a:ln>
          <a:effectLst/>
        </p:spPr>
        <p:txBody>
          <a:bodyPr/>
          <a:lstStyle/>
          <a:p>
            <a:pPr>
              <a:lnSpc>
                <a:spcPct val="150000"/>
              </a:lnSpc>
              <a:defRPr/>
            </a:pPr>
            <a:r>
              <a:rPr lang="ja-JP" altLang="en-US" sz="1400" b="1" u="sng" dirty="0">
                <a:latin typeface="+mn-ea"/>
                <a:ea typeface="+mn-ea"/>
              </a:rPr>
              <a:t>４．事業の実施者（都道府県・指定都市・中核市が指定する一般相談支援事業者（地域移行・定着担当））</a:t>
            </a:r>
            <a:endParaRPr lang="en-US" altLang="ja-JP" sz="1400" b="1" u="sng" dirty="0">
              <a:latin typeface="+mn-ea"/>
              <a:ea typeface="+mn-ea"/>
            </a:endParaRPr>
          </a:p>
          <a:p>
            <a:pPr marL="533400" indent="-533400">
              <a:spcBef>
                <a:spcPts val="200"/>
              </a:spcBef>
              <a:defRPr/>
            </a:pPr>
            <a:r>
              <a:rPr lang="en-US" altLang="ja-JP" sz="1100" dirty="0">
                <a:latin typeface="+mn-ea"/>
                <a:ea typeface="+mn-ea"/>
              </a:rPr>
              <a:t>     </a:t>
            </a:r>
            <a:r>
              <a:rPr lang="ja-JP" altLang="en-US" sz="1100" dirty="0">
                <a:latin typeface="+mn-ea"/>
                <a:ea typeface="+mn-ea"/>
              </a:rPr>
              <a:t>   </a:t>
            </a:r>
            <a:r>
              <a:rPr lang="en-US" altLang="ja-JP" sz="1100" dirty="0">
                <a:latin typeface="+mn-ea"/>
                <a:ea typeface="+mn-ea"/>
              </a:rPr>
              <a:t>※</a:t>
            </a:r>
            <a:r>
              <a:rPr lang="ja-JP" altLang="en-US" sz="1100" dirty="0">
                <a:latin typeface="+mn-ea"/>
                <a:ea typeface="+mn-ea"/>
              </a:rPr>
              <a:t>   施行（平成２４年４月１日）の際、既存の指定相談支援事業者は、１年以内は「指定一般相談支援事業者（地域移行・定着担当）」と　みなす。（期間内に指定申請しないときは、その効力を失うことに留意。）</a:t>
            </a:r>
            <a:endParaRPr lang="en-US" altLang="ja-JP" sz="1100" dirty="0">
              <a:latin typeface="+mn-ea"/>
              <a:ea typeface="+mn-ea"/>
            </a:endParaRPr>
          </a:p>
          <a:p>
            <a:pPr marL="533400" indent="-533400">
              <a:spcBef>
                <a:spcPts val="600"/>
              </a:spcBef>
              <a:spcAft>
                <a:spcPts val="300"/>
              </a:spcAft>
              <a:defRPr/>
            </a:pPr>
            <a:r>
              <a:rPr lang="ja-JP" altLang="en-US" sz="1200" b="1" dirty="0">
                <a:latin typeface="+mn-ea"/>
                <a:ea typeface="+mn-ea"/>
              </a:rPr>
              <a:t>（指定手続）</a:t>
            </a:r>
            <a:endParaRPr lang="en-US" altLang="ja-JP" sz="1200" b="1" dirty="0">
              <a:latin typeface="+mn-ea"/>
              <a:ea typeface="+mn-ea"/>
            </a:endParaRPr>
          </a:p>
          <a:p>
            <a:pPr marL="533400" indent="-533400">
              <a:defRPr/>
            </a:pPr>
            <a:r>
              <a:rPr lang="ja-JP" altLang="en-US" sz="1200" dirty="0">
                <a:latin typeface="+mn-ea"/>
                <a:ea typeface="+mn-ea"/>
              </a:rPr>
              <a:t>　　 →　 当該事業所の所在地を管轄する都道府県知事・指定都市市長・中核市市長に申請し、当該自治体が指定。</a:t>
            </a:r>
            <a:endParaRPr lang="en-US" altLang="ja-JP" sz="1200" dirty="0">
              <a:latin typeface="+mn-ea"/>
              <a:ea typeface="+mn-ea"/>
            </a:endParaRPr>
          </a:p>
          <a:p>
            <a:pPr marL="533400" indent="-533400">
              <a:spcBef>
                <a:spcPts val="600"/>
              </a:spcBef>
              <a:defRPr/>
            </a:pPr>
            <a:r>
              <a:rPr lang="ja-JP" altLang="en-US" sz="1200" b="1" dirty="0">
                <a:latin typeface="+mn-ea"/>
                <a:ea typeface="+mn-ea"/>
              </a:rPr>
              <a:t>  （人員基準）</a:t>
            </a:r>
            <a:endParaRPr lang="en-US" altLang="ja-JP" sz="1200" b="1" dirty="0">
              <a:latin typeface="+mn-ea"/>
              <a:ea typeface="+mn-ea"/>
            </a:endParaRPr>
          </a:p>
          <a:p>
            <a:pPr>
              <a:defRPr/>
            </a:pPr>
            <a:r>
              <a:rPr lang="ja-JP" altLang="en-US" sz="1200" dirty="0">
                <a:latin typeface="+mn-ea"/>
                <a:ea typeface="+mn-ea"/>
              </a:rPr>
              <a:t>　　 →　 管理者、地域移行支援・地域定着支援を担当する者</a:t>
            </a:r>
            <a:r>
              <a:rPr lang="en-US" altLang="ja-JP" sz="1200" dirty="0">
                <a:latin typeface="+mn-ea"/>
                <a:ea typeface="+mn-ea"/>
              </a:rPr>
              <a:t>(</a:t>
            </a:r>
            <a:r>
              <a:rPr lang="ja-JP" altLang="en-US" sz="1200" dirty="0">
                <a:latin typeface="+mn-ea"/>
                <a:ea typeface="+mn-ea"/>
              </a:rPr>
              <a:t>そのうち１人は相談支援専門員）とする。</a:t>
            </a:r>
            <a:endParaRPr lang="en-US" altLang="ja-JP" sz="1200" dirty="0">
              <a:latin typeface="+mn-ea"/>
              <a:ea typeface="+mn-ea"/>
            </a:endParaRPr>
          </a:p>
          <a:p>
            <a:pPr marL="533400" indent="-355600">
              <a:spcBef>
                <a:spcPts val="0"/>
              </a:spcBef>
              <a:defRPr/>
            </a:pPr>
            <a:r>
              <a:rPr lang="ja-JP" altLang="en-US" sz="1200" dirty="0">
                <a:latin typeface="+mn-ea"/>
                <a:ea typeface="+mn-ea"/>
              </a:rPr>
              <a:t>　 </a:t>
            </a:r>
            <a:r>
              <a:rPr lang="en-US" altLang="ja-JP" sz="1050" dirty="0">
                <a:latin typeface="+mn-ea"/>
                <a:ea typeface="+mn-ea"/>
              </a:rPr>
              <a:t>※</a:t>
            </a:r>
            <a:r>
              <a:rPr lang="ja-JP" altLang="en-US" sz="1050" dirty="0">
                <a:latin typeface="+mn-ea"/>
                <a:ea typeface="+mn-ea"/>
              </a:rPr>
              <a:t>　事業所ごとに、専従の者を配置をしなければならない（計画相談支援・障害児相談支援との兼務は可）。</a:t>
            </a:r>
            <a:endParaRPr lang="en-US" altLang="ja-JP" sz="1050" dirty="0">
              <a:latin typeface="+mn-ea"/>
              <a:ea typeface="+mn-ea"/>
            </a:endParaRPr>
          </a:p>
          <a:p>
            <a:pPr marL="533400" indent="-444500">
              <a:spcBef>
                <a:spcPts val="0"/>
              </a:spcBef>
              <a:defRPr/>
            </a:pPr>
            <a:r>
              <a:rPr lang="ja-JP" altLang="en-US" sz="1050" dirty="0">
                <a:latin typeface="+mn-ea"/>
                <a:ea typeface="+mn-ea"/>
              </a:rPr>
              <a:t>　　　   ただし、業務に支障のない場合は、当該事業所の他の職務等に従事し、又は他の事業所、施設等の職務に従事することができる。</a:t>
            </a:r>
            <a:endParaRPr lang="en-US" altLang="ja-JP" sz="1050" dirty="0">
              <a:latin typeface="+mn-ea"/>
              <a:ea typeface="+mn-ea"/>
            </a:endParaRPr>
          </a:p>
          <a:p>
            <a:pPr marL="533400" indent="-444500">
              <a:spcBef>
                <a:spcPts val="300"/>
              </a:spcBef>
              <a:spcAft>
                <a:spcPts val="300"/>
              </a:spcAft>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　相談支援専門員については、自ら地域相談支援を実施する他、その他の者への技術的指導、助言を行う役割。</a:t>
            </a:r>
            <a:endParaRPr lang="en-US" altLang="ja-JP" sz="1050" dirty="0">
              <a:latin typeface="+mn-ea"/>
              <a:ea typeface="+mn-ea"/>
            </a:endParaRPr>
          </a:p>
          <a:p>
            <a:pPr marL="533400" indent="-444500">
              <a:spcBef>
                <a:spcPts val="0"/>
              </a:spcBef>
              <a:spcAft>
                <a:spcPts val="300"/>
              </a:spcAft>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　地域移行支援・地域定着支援を担当する者については、資格や経験を問わない。</a:t>
            </a:r>
            <a:endParaRPr lang="en-US" altLang="ja-JP" sz="1050" dirty="0">
              <a:latin typeface="+mn-ea"/>
              <a:ea typeface="+mn-ea"/>
            </a:endParaRPr>
          </a:p>
          <a:p>
            <a:pPr marL="533400" indent="-444500">
              <a:spcBef>
                <a:spcPts val="0"/>
              </a:spcBef>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　</a:t>
            </a:r>
            <a:r>
              <a:rPr lang="ja-JP" altLang="en-US" sz="1050" dirty="0" smtClean="0">
                <a:latin typeface="+mn-ea"/>
                <a:ea typeface="+mn-ea"/>
              </a:rPr>
              <a:t>精神</a:t>
            </a:r>
            <a:r>
              <a:rPr lang="ja-JP" altLang="en-US" sz="1050" dirty="0">
                <a:latin typeface="+mn-ea"/>
                <a:ea typeface="+mn-ea"/>
              </a:rPr>
              <a:t>障害者地域移行・定着支援事業を実施する事業者は、当面の間、相談支援専門員の有無に関わらず指定できる経過措置を設ける。</a:t>
            </a:r>
            <a:r>
              <a:rPr lang="ja-JP" altLang="ja-JP" sz="1050" dirty="0">
                <a:latin typeface="+mn-ea"/>
                <a:ea typeface="+mn-ea"/>
              </a:rPr>
              <a:t> </a:t>
            </a:r>
            <a:r>
              <a:rPr lang="ja-JP" altLang="en-US" sz="1050" dirty="0">
                <a:latin typeface="+mn-ea"/>
                <a:ea typeface="+mn-ea"/>
              </a:rPr>
              <a:t>　　</a:t>
            </a:r>
            <a:endParaRPr lang="en-US" altLang="ja-JP" sz="1050" dirty="0" smtClean="0">
              <a:latin typeface="+mn-ea"/>
              <a:ea typeface="+mn-ea"/>
            </a:endParaRPr>
          </a:p>
          <a:p>
            <a:pPr marL="533400" indent="-444500">
              <a:spcBef>
                <a:spcPts val="0"/>
              </a:spcBef>
              <a:defRPr/>
            </a:pPr>
            <a:r>
              <a:rPr lang="ja-JP" altLang="en-US" sz="1050" dirty="0" smtClean="0">
                <a:latin typeface="+mn-ea"/>
                <a:ea typeface="+mn-ea"/>
              </a:rPr>
              <a:t>　　　　　</a:t>
            </a:r>
            <a:r>
              <a:rPr lang="ja-JP" altLang="ja-JP" sz="1050" dirty="0" smtClean="0">
                <a:latin typeface="+mn-ea"/>
                <a:ea typeface="+mn-ea"/>
              </a:rPr>
              <a:t>（</a:t>
            </a:r>
            <a:r>
              <a:rPr lang="ja-JP" altLang="ja-JP" sz="1050" dirty="0">
                <a:latin typeface="+mn-ea"/>
                <a:ea typeface="+mn-ea"/>
              </a:rPr>
              <a:t>できる限り速やかに相談支援専門員を配置することが望ましい。）</a:t>
            </a:r>
            <a:endParaRPr lang="en-US" altLang="ja-JP" sz="1050" dirty="0">
              <a:latin typeface="+mn-ea"/>
              <a:ea typeface="+mn-ea"/>
            </a:endParaRPr>
          </a:p>
          <a:p>
            <a:pPr marL="533400" indent="-533400">
              <a:spcBef>
                <a:spcPts val="600"/>
              </a:spcBef>
              <a:spcAft>
                <a:spcPts val="300"/>
              </a:spcAft>
              <a:defRPr/>
            </a:pPr>
            <a:r>
              <a:rPr lang="ja-JP" altLang="en-US" sz="1200" b="1" dirty="0">
                <a:latin typeface="+mn-ea"/>
                <a:ea typeface="+mn-ea"/>
              </a:rPr>
              <a:t>（運営基準（地域移行支援））</a:t>
            </a:r>
            <a:endParaRPr lang="en-US" altLang="ja-JP" sz="1200" b="1" dirty="0">
              <a:latin typeface="+mn-ea"/>
              <a:ea typeface="+mn-ea"/>
            </a:endParaRPr>
          </a:p>
          <a:p>
            <a:pPr>
              <a:defRPr/>
            </a:pPr>
            <a:r>
              <a:rPr lang="ja-JP" altLang="en-US" sz="1200" dirty="0">
                <a:latin typeface="+mn-ea"/>
                <a:ea typeface="+mn-ea"/>
              </a:rPr>
              <a:t>　　○　地域移行支援計画の作成</a:t>
            </a:r>
            <a:endParaRPr lang="en-US" altLang="ja-JP" sz="1200" dirty="0">
              <a:latin typeface="+mn-ea"/>
              <a:ea typeface="+mn-ea"/>
            </a:endParaRPr>
          </a:p>
          <a:p>
            <a:pPr>
              <a:defRPr/>
            </a:pPr>
            <a:r>
              <a:rPr lang="ja-JP" altLang="en-US" sz="1200" dirty="0">
                <a:latin typeface="+mn-ea"/>
                <a:ea typeface="+mn-ea"/>
              </a:rPr>
              <a:t>　　　　  </a:t>
            </a:r>
            <a:r>
              <a:rPr lang="ja-JP" altLang="en-US" sz="1200" dirty="0" smtClean="0">
                <a:latin typeface="+mn-ea"/>
                <a:ea typeface="+mn-ea"/>
              </a:rPr>
              <a:t>  </a:t>
            </a:r>
            <a:r>
              <a:rPr lang="ja-JP" altLang="en-US" sz="1200" dirty="0">
                <a:latin typeface="+mn-ea"/>
                <a:ea typeface="+mn-ea"/>
              </a:rPr>
              <a:t>対象者ごとに</a:t>
            </a:r>
            <a:r>
              <a:rPr lang="ja-JP" altLang="ja-JP" sz="1200" dirty="0">
                <a:latin typeface="+mn-ea"/>
                <a:ea typeface="+mn-ea"/>
              </a:rPr>
              <a:t>地域移行支援計画</a:t>
            </a:r>
            <a:r>
              <a:rPr lang="ja-JP" altLang="en-US" sz="1200" dirty="0">
                <a:latin typeface="+mn-ea"/>
                <a:ea typeface="+mn-ea"/>
              </a:rPr>
              <a:t>を</a:t>
            </a:r>
            <a:r>
              <a:rPr lang="ja-JP" altLang="ja-JP" sz="1200" dirty="0">
                <a:latin typeface="+mn-ea"/>
                <a:ea typeface="+mn-ea"/>
              </a:rPr>
              <a:t>作成</a:t>
            </a:r>
            <a:r>
              <a:rPr lang="ja-JP" altLang="en-US" sz="1200" dirty="0">
                <a:latin typeface="+mn-ea"/>
                <a:ea typeface="+mn-ea"/>
              </a:rPr>
              <a:t>。</a:t>
            </a:r>
            <a:endParaRPr lang="en-US" altLang="ja-JP" sz="1200" dirty="0">
              <a:latin typeface="+mn-ea"/>
              <a:ea typeface="+mn-ea"/>
            </a:endParaRPr>
          </a:p>
          <a:p>
            <a:pPr>
              <a:defRPr/>
            </a:pPr>
            <a:r>
              <a:rPr lang="ja-JP" altLang="en-US" sz="1200" dirty="0">
                <a:latin typeface="+mn-ea"/>
                <a:ea typeface="+mn-ea"/>
              </a:rPr>
              <a:t>　　　　　 </a:t>
            </a:r>
            <a:r>
              <a:rPr lang="ja-JP" altLang="en-US" sz="1200" dirty="0" smtClean="0">
                <a:latin typeface="+mn-ea"/>
                <a:ea typeface="+mn-ea"/>
              </a:rPr>
              <a:t>なお</a:t>
            </a:r>
            <a:r>
              <a:rPr lang="ja-JP" altLang="en-US" sz="1200" dirty="0">
                <a:latin typeface="+mn-ea"/>
                <a:ea typeface="+mn-ea"/>
              </a:rPr>
              <a:t>、</a:t>
            </a:r>
            <a:r>
              <a:rPr lang="ja-JP" altLang="ja-JP" sz="1200" dirty="0">
                <a:latin typeface="+mn-ea"/>
                <a:ea typeface="+mn-ea"/>
              </a:rPr>
              <a:t>作成に当た</a:t>
            </a:r>
            <a:r>
              <a:rPr lang="ja-JP" altLang="en-US" sz="1200" dirty="0">
                <a:latin typeface="+mn-ea"/>
                <a:ea typeface="+mn-ea"/>
              </a:rPr>
              <a:t>っては</a:t>
            </a:r>
            <a:r>
              <a:rPr lang="ja-JP" altLang="ja-JP" sz="1200" dirty="0">
                <a:latin typeface="+mn-ea"/>
                <a:ea typeface="+mn-ea"/>
              </a:rPr>
              <a:t>、</a:t>
            </a:r>
            <a:r>
              <a:rPr lang="ja-JP" altLang="en-US" sz="1200" dirty="0">
                <a:latin typeface="+mn-ea"/>
                <a:ea typeface="+mn-ea"/>
              </a:rPr>
              <a:t>利用者への面接や</a:t>
            </a:r>
            <a:r>
              <a:rPr lang="ja-JP" altLang="ja-JP" sz="1200" dirty="0">
                <a:latin typeface="+mn-ea"/>
                <a:ea typeface="+mn-ea"/>
              </a:rPr>
              <a:t>障害者支援施設等又は精神科病院</a:t>
            </a:r>
            <a:r>
              <a:rPr lang="ja-JP" altLang="en-US" sz="1200" dirty="0">
                <a:latin typeface="+mn-ea"/>
                <a:ea typeface="+mn-ea"/>
              </a:rPr>
              <a:t>の</a:t>
            </a:r>
            <a:r>
              <a:rPr lang="ja-JP" altLang="ja-JP" sz="1200" dirty="0">
                <a:latin typeface="+mn-ea"/>
                <a:ea typeface="+mn-ea"/>
              </a:rPr>
              <a:t>担当者</a:t>
            </a:r>
            <a:r>
              <a:rPr lang="ja-JP" altLang="en-US" sz="1200" dirty="0">
                <a:latin typeface="+mn-ea"/>
                <a:ea typeface="+mn-ea"/>
              </a:rPr>
              <a:t>を招集した</a:t>
            </a:r>
            <a:r>
              <a:rPr lang="ja-JP" altLang="ja-JP" sz="1200" dirty="0">
                <a:latin typeface="+mn-ea"/>
                <a:ea typeface="+mn-ea"/>
              </a:rPr>
              <a:t>会議を開催</a:t>
            </a:r>
            <a:r>
              <a:rPr lang="ja-JP" altLang="en-US" sz="1200" dirty="0">
                <a:latin typeface="+mn-ea"/>
                <a:ea typeface="+mn-ea"/>
              </a:rPr>
              <a:t>し意見</a:t>
            </a:r>
            <a:r>
              <a:rPr lang="ja-JP" altLang="en-US" sz="1200" dirty="0" smtClean="0">
                <a:latin typeface="+mn-ea"/>
                <a:ea typeface="+mn-ea"/>
              </a:rPr>
              <a:t>を求める</a:t>
            </a:r>
            <a:r>
              <a:rPr lang="ja-JP" altLang="en-US" sz="1200" dirty="0">
                <a:latin typeface="+mn-ea"/>
                <a:ea typeface="+mn-ea"/>
              </a:rPr>
              <a:t>。</a:t>
            </a:r>
            <a:r>
              <a:rPr lang="ja-JP" altLang="ja-JP" sz="1200" dirty="0">
                <a:latin typeface="+mn-ea"/>
                <a:ea typeface="+mn-ea"/>
              </a:rPr>
              <a:t>　　　</a:t>
            </a:r>
          </a:p>
          <a:p>
            <a:pPr>
              <a:spcBef>
                <a:spcPts val="600"/>
              </a:spcBef>
              <a:defRPr/>
            </a:pPr>
            <a:r>
              <a:rPr lang="ja-JP" altLang="en-US" sz="1200" dirty="0">
                <a:latin typeface="+mn-ea"/>
                <a:ea typeface="+mn-ea"/>
              </a:rPr>
              <a:t>　　</a:t>
            </a:r>
            <a:r>
              <a:rPr lang="ja-JP" altLang="en-US" sz="1200" dirty="0" smtClean="0">
                <a:latin typeface="+mn-ea"/>
                <a:ea typeface="+mn-ea"/>
              </a:rPr>
              <a:t>○</a:t>
            </a:r>
            <a:r>
              <a:rPr lang="ja-JP" altLang="en-US" sz="1200" dirty="0">
                <a:latin typeface="+mn-ea"/>
                <a:ea typeface="+mn-ea"/>
              </a:rPr>
              <a:t>　</a:t>
            </a:r>
            <a:r>
              <a:rPr lang="ja-JP" altLang="en-US" sz="1200" dirty="0" smtClean="0">
                <a:latin typeface="+mn-ea"/>
                <a:ea typeface="+mn-ea"/>
              </a:rPr>
              <a:t>相談</a:t>
            </a:r>
            <a:r>
              <a:rPr lang="ja-JP" altLang="en-US" sz="1200" dirty="0">
                <a:latin typeface="+mn-ea"/>
                <a:ea typeface="+mn-ea"/>
              </a:rPr>
              <a:t>及び援助</a:t>
            </a:r>
            <a:endParaRPr lang="en-US" altLang="ja-JP" sz="1200" dirty="0">
              <a:latin typeface="+mn-ea"/>
              <a:ea typeface="+mn-ea"/>
            </a:endParaRPr>
          </a:p>
          <a:p>
            <a:pPr>
              <a:defRPr/>
            </a:pPr>
            <a:r>
              <a:rPr lang="ja-JP" altLang="en-US" sz="1200" dirty="0">
                <a:latin typeface="+mn-ea"/>
                <a:ea typeface="+mn-ea"/>
              </a:rPr>
              <a:t>　　　</a:t>
            </a:r>
            <a:r>
              <a:rPr lang="ja-JP" altLang="en-US" sz="1200" dirty="0" smtClean="0">
                <a:latin typeface="+mn-ea"/>
                <a:ea typeface="+mn-ea"/>
              </a:rPr>
              <a:t> </a:t>
            </a:r>
            <a:r>
              <a:rPr lang="ja-JP" altLang="en-US" sz="1200" dirty="0">
                <a:latin typeface="+mn-ea"/>
                <a:ea typeface="+mn-ea"/>
              </a:rPr>
              <a:t>　 　</a:t>
            </a:r>
            <a:r>
              <a:rPr lang="ja-JP" altLang="ja-JP" sz="1200" dirty="0" smtClean="0">
                <a:latin typeface="+mn-ea"/>
                <a:ea typeface="+mn-ea"/>
              </a:rPr>
              <a:t>利用者</a:t>
            </a:r>
            <a:r>
              <a:rPr lang="ja-JP" altLang="ja-JP" sz="1200" dirty="0">
                <a:latin typeface="+mn-ea"/>
                <a:ea typeface="+mn-ea"/>
              </a:rPr>
              <a:t>へ</a:t>
            </a:r>
            <a:r>
              <a:rPr lang="ja-JP" altLang="ja-JP" sz="1200" dirty="0" smtClean="0">
                <a:latin typeface="+mn-ea"/>
                <a:ea typeface="+mn-ea"/>
              </a:rPr>
              <a:t>の</a:t>
            </a:r>
            <a:r>
              <a:rPr lang="ja-JP" altLang="en-US" sz="1200" dirty="0" smtClean="0">
                <a:latin typeface="+mn-ea"/>
                <a:ea typeface="+mn-ea"/>
              </a:rPr>
              <a:t>対面による支援について</a:t>
            </a:r>
            <a:r>
              <a:rPr lang="ja-JP" altLang="en-US" sz="1200" dirty="0">
                <a:latin typeface="+mn-ea"/>
                <a:ea typeface="+mn-ea"/>
              </a:rPr>
              <a:t>、</a:t>
            </a:r>
            <a:r>
              <a:rPr lang="ja-JP" altLang="ja-JP" sz="1200" dirty="0">
                <a:latin typeface="+mn-ea"/>
                <a:ea typeface="+mn-ea"/>
              </a:rPr>
              <a:t>概ね週</a:t>
            </a:r>
            <a:r>
              <a:rPr lang="ja-JP" altLang="ja-JP" sz="1200" dirty="0" smtClean="0">
                <a:latin typeface="+mn-ea"/>
                <a:ea typeface="+mn-ea"/>
              </a:rPr>
              <a:t>１回</a:t>
            </a:r>
            <a:r>
              <a:rPr lang="ja-JP" altLang="en-US" sz="1200" dirty="0" smtClean="0">
                <a:latin typeface="+mn-ea"/>
                <a:ea typeface="+mn-ea"/>
              </a:rPr>
              <a:t>以上行わなければならない</a:t>
            </a:r>
            <a:r>
              <a:rPr lang="ja-JP" altLang="ja-JP" sz="1200" dirty="0" smtClean="0">
                <a:latin typeface="+mn-ea"/>
                <a:ea typeface="+mn-ea"/>
              </a:rPr>
              <a:t>。</a:t>
            </a:r>
            <a:endParaRPr lang="ja-JP" altLang="ja-JP" sz="1200" dirty="0">
              <a:latin typeface="+mn-ea"/>
              <a:ea typeface="+mn-ea"/>
            </a:endParaRPr>
          </a:p>
          <a:p>
            <a:pPr marL="534988" indent="-534988">
              <a:spcBef>
                <a:spcPts val="600"/>
              </a:spcBef>
              <a:defRPr/>
            </a:pPr>
            <a:r>
              <a:rPr lang="ja-JP" altLang="en-US" sz="1200" dirty="0">
                <a:latin typeface="+mn-ea"/>
                <a:ea typeface="+mn-ea"/>
              </a:rPr>
              <a:t>　　</a:t>
            </a:r>
            <a:r>
              <a:rPr lang="ja-JP" altLang="en-US" sz="1200" dirty="0" smtClean="0">
                <a:latin typeface="+mn-ea"/>
                <a:ea typeface="+mn-ea"/>
              </a:rPr>
              <a:t>○</a:t>
            </a:r>
            <a:r>
              <a:rPr lang="ja-JP" altLang="en-US" sz="1200" dirty="0">
                <a:latin typeface="+mn-ea"/>
                <a:ea typeface="+mn-ea"/>
              </a:rPr>
              <a:t>　</a:t>
            </a:r>
            <a:r>
              <a:rPr lang="ja-JP" altLang="en-US" sz="1200" dirty="0" smtClean="0">
                <a:latin typeface="+mn-ea"/>
                <a:ea typeface="+mn-ea"/>
              </a:rPr>
              <a:t>体験</a:t>
            </a:r>
            <a:r>
              <a:rPr lang="ja-JP" altLang="en-US" sz="1200" dirty="0">
                <a:latin typeface="+mn-ea"/>
                <a:ea typeface="+mn-ea"/>
              </a:rPr>
              <a:t>利用、</a:t>
            </a:r>
            <a:r>
              <a:rPr lang="ja-JP" altLang="en-US" sz="1200" dirty="0" smtClean="0">
                <a:latin typeface="+mn-ea"/>
                <a:ea typeface="+mn-ea"/>
              </a:rPr>
              <a:t>体験宿泊</a:t>
            </a:r>
            <a:endParaRPr lang="en-US" altLang="ja-JP" sz="1200" dirty="0">
              <a:latin typeface="+mn-ea"/>
              <a:ea typeface="+mn-ea"/>
            </a:endParaRPr>
          </a:p>
          <a:p>
            <a:pPr marL="534988" indent="-534988">
              <a:defRPr/>
            </a:pPr>
            <a:r>
              <a:rPr lang="ja-JP" altLang="en-US" sz="1200" dirty="0">
                <a:latin typeface="+mn-ea"/>
                <a:ea typeface="+mn-ea"/>
              </a:rPr>
              <a:t>　　　　 　 </a:t>
            </a:r>
            <a:r>
              <a:rPr lang="ja-JP" altLang="ja-JP" sz="1200" dirty="0" smtClean="0">
                <a:latin typeface="+mn-ea"/>
                <a:ea typeface="+mn-ea"/>
              </a:rPr>
              <a:t>障害</a:t>
            </a:r>
            <a:r>
              <a:rPr lang="ja-JP" altLang="ja-JP" sz="1200" dirty="0">
                <a:latin typeface="+mn-ea"/>
                <a:ea typeface="+mn-ea"/>
              </a:rPr>
              <a:t>福祉</a:t>
            </a:r>
            <a:r>
              <a:rPr lang="ja-JP" altLang="ja-JP" sz="1200" dirty="0" smtClean="0">
                <a:latin typeface="+mn-ea"/>
                <a:ea typeface="+mn-ea"/>
              </a:rPr>
              <a:t>サービスの</a:t>
            </a:r>
            <a:r>
              <a:rPr lang="ja-JP" altLang="ja-JP" sz="1200" dirty="0">
                <a:latin typeface="+mn-ea"/>
                <a:ea typeface="+mn-ea"/>
              </a:rPr>
              <a:t>体験</a:t>
            </a:r>
            <a:r>
              <a:rPr lang="ja-JP" altLang="ja-JP" sz="1200" dirty="0" smtClean="0">
                <a:latin typeface="+mn-ea"/>
                <a:ea typeface="+mn-ea"/>
              </a:rPr>
              <a:t>利用</a:t>
            </a:r>
            <a:r>
              <a:rPr lang="ja-JP" altLang="en-US" sz="1200" dirty="0" smtClean="0">
                <a:latin typeface="+mn-ea"/>
                <a:ea typeface="+mn-ea"/>
              </a:rPr>
              <a:t>について、指定障害福祉サービス事業者への委託により実施。また、体験宿泊について、指定障 </a:t>
            </a:r>
            <a:endParaRPr lang="en-US" altLang="ja-JP" sz="1200" dirty="0" smtClean="0">
              <a:latin typeface="+mn-ea"/>
              <a:ea typeface="+mn-ea"/>
            </a:endParaRPr>
          </a:p>
          <a:p>
            <a:pPr marL="534988" indent="-534988">
              <a:defRPr/>
            </a:pPr>
            <a:r>
              <a:rPr lang="en-US" altLang="ja-JP" sz="1200" dirty="0" smtClean="0">
                <a:latin typeface="+mn-ea"/>
                <a:ea typeface="+mn-ea"/>
              </a:rPr>
              <a:t>            </a:t>
            </a:r>
            <a:r>
              <a:rPr lang="ja-JP" altLang="en-US" sz="1200" dirty="0" smtClean="0">
                <a:latin typeface="+mn-ea"/>
                <a:ea typeface="+mn-ea"/>
              </a:rPr>
              <a:t>害福祉サービス事業者等への委託により実施できる。</a:t>
            </a:r>
            <a:endParaRPr lang="en-US" altLang="ja-JP" sz="1200" dirty="0">
              <a:latin typeface="+mn-ea"/>
              <a:ea typeface="+mn-ea"/>
            </a:endParaRPr>
          </a:p>
          <a:p>
            <a:pPr>
              <a:spcBef>
                <a:spcPts val="600"/>
              </a:spcBef>
              <a:defRPr/>
            </a:pPr>
            <a:r>
              <a:rPr lang="ja-JP" altLang="en-US" sz="1200" dirty="0">
                <a:latin typeface="+mn-ea"/>
                <a:ea typeface="+mn-ea"/>
              </a:rPr>
              <a:t>　　○　</a:t>
            </a:r>
            <a:r>
              <a:rPr lang="en-US" altLang="ja-JP" sz="1200" dirty="0">
                <a:latin typeface="+mn-ea"/>
                <a:ea typeface="+mn-ea"/>
              </a:rPr>
              <a:t> </a:t>
            </a:r>
            <a:r>
              <a:rPr lang="ja-JP" altLang="ja-JP" sz="1200" dirty="0">
                <a:latin typeface="+mn-ea"/>
                <a:ea typeface="+mn-ea"/>
              </a:rPr>
              <a:t>重要事項の掲示義務</a:t>
            </a:r>
            <a:r>
              <a:rPr lang="ja-JP" altLang="en-US" sz="1200" dirty="0">
                <a:latin typeface="+mn-ea"/>
                <a:ea typeface="+mn-ea"/>
              </a:rPr>
              <a:t>、</a:t>
            </a:r>
            <a:r>
              <a:rPr lang="ja-JP" altLang="ja-JP" sz="1200" dirty="0">
                <a:latin typeface="+mn-ea"/>
                <a:ea typeface="+mn-ea"/>
              </a:rPr>
              <a:t>公表の努力規定を設ける。 </a:t>
            </a:r>
            <a:endParaRPr lang="en-US" altLang="ja-JP" sz="1200" dirty="0">
              <a:latin typeface="+mn-ea"/>
              <a:ea typeface="+mn-ea"/>
            </a:endParaRPr>
          </a:p>
          <a:p>
            <a:pPr>
              <a:spcBef>
                <a:spcPts val="600"/>
              </a:spcBef>
              <a:defRPr/>
            </a:pPr>
            <a:r>
              <a:rPr lang="ja-JP" altLang="en-US" sz="1200" dirty="0">
                <a:latin typeface="+mn-ea"/>
                <a:ea typeface="+mn-ea"/>
              </a:rPr>
              <a:t>　　　</a:t>
            </a:r>
            <a:r>
              <a:rPr lang="ja-JP" altLang="en-US" sz="1200" dirty="0" smtClean="0">
                <a:latin typeface="+mn-ea"/>
                <a:ea typeface="+mn-ea"/>
              </a:rPr>
              <a:t>     </a:t>
            </a:r>
            <a:r>
              <a:rPr lang="ja-JP" altLang="ja-JP" sz="1050" dirty="0" smtClean="0">
                <a:latin typeface="+mn-ea"/>
                <a:ea typeface="+mn-ea"/>
              </a:rPr>
              <a:t>※</a:t>
            </a:r>
            <a:r>
              <a:rPr lang="ja-JP" altLang="ja-JP" sz="1050" dirty="0">
                <a:latin typeface="+mn-ea"/>
                <a:ea typeface="+mn-ea"/>
              </a:rPr>
              <a:t>　その他、秘密保持、苦情解決、記録の整備等必要な事項について規定。</a:t>
            </a:r>
            <a:endParaRPr lang="en-US" altLang="ja-JP" sz="1050" dirty="0">
              <a:latin typeface="+mn-ea"/>
              <a:ea typeface="+mn-ea"/>
            </a:endParaRPr>
          </a:p>
          <a:p>
            <a:pPr>
              <a:spcBef>
                <a:spcPts val="0"/>
              </a:spcBef>
              <a:defRPr/>
            </a:pPr>
            <a:endParaRPr lang="en-US" altLang="ja-JP" sz="1200" dirty="0">
              <a:latin typeface="+mn-ea"/>
              <a:ea typeface="+mn-ea"/>
            </a:endParaRPr>
          </a:p>
          <a:p>
            <a:pPr>
              <a:spcBef>
                <a:spcPts val="0"/>
              </a:spcBef>
              <a:defRPr/>
            </a:pPr>
            <a:r>
              <a:rPr lang="ja-JP" altLang="en-US" sz="1200" dirty="0">
                <a:latin typeface="+mn-ea"/>
                <a:ea typeface="+mn-ea"/>
              </a:rPr>
              <a:t>　　</a:t>
            </a:r>
            <a:endParaRPr lang="ja-JP" altLang="ja-JP" sz="1200" dirty="0">
              <a:latin typeface="+mn-ea"/>
              <a:ea typeface="+mn-ea"/>
            </a:endParaRPr>
          </a:p>
          <a:p>
            <a:pPr marL="534988" indent="-534988">
              <a:defRPr/>
            </a:pPr>
            <a:endParaRPr lang="en-US" altLang="ja-JP" sz="1050" dirty="0">
              <a:latin typeface="+mn-ea"/>
              <a:ea typeface="+mn-ea"/>
            </a:endParaRPr>
          </a:p>
          <a:p>
            <a:pPr marL="533400" indent="-444500">
              <a:spcBef>
                <a:spcPts val="0"/>
              </a:spcBef>
              <a:defRPr/>
            </a:pPr>
            <a:r>
              <a:rPr lang="ja-JP" altLang="ja-JP" sz="1050" dirty="0">
                <a:latin typeface="+mn-ea"/>
                <a:ea typeface="+mn-ea"/>
              </a:rPr>
              <a:t> </a:t>
            </a:r>
            <a:r>
              <a:rPr lang="ja-JP" altLang="en-US" sz="1050" b="1" dirty="0">
                <a:latin typeface="+mn-ea"/>
                <a:ea typeface="+mn-ea"/>
              </a:rPr>
              <a:t>　</a:t>
            </a:r>
            <a:endParaRPr lang="en-US" altLang="ja-JP" sz="1050" b="1" dirty="0">
              <a:latin typeface="+mn-ea"/>
              <a:ea typeface="+mn-ea"/>
            </a:endParaRPr>
          </a:p>
          <a:p>
            <a:pPr marL="812800" indent="-812800">
              <a:spcBef>
                <a:spcPts val="600"/>
              </a:spcBef>
              <a:defRPr/>
            </a:pPr>
            <a:r>
              <a:rPr lang="ja-JP" altLang="en-US" sz="1050" dirty="0">
                <a:latin typeface="+mn-ea"/>
                <a:ea typeface="+mn-ea"/>
              </a:rPr>
              <a:t>　　　　</a:t>
            </a:r>
            <a:endParaRPr lang="en-US" altLang="ja-JP" sz="1050" dirty="0">
              <a:latin typeface="+mn-ea"/>
              <a:ea typeface="+mn-ea"/>
            </a:endParaRPr>
          </a:p>
          <a:p>
            <a:pPr>
              <a:spcBef>
                <a:spcPts val="600"/>
              </a:spcBef>
              <a:defRPr/>
            </a:pPr>
            <a:endParaRPr lang="en-US" altLang="ja-JP" sz="1050" dirty="0">
              <a:latin typeface="+mn-ea"/>
              <a:ea typeface="+mn-ea"/>
            </a:endParaRPr>
          </a:p>
        </p:txBody>
      </p:sp>
      <p:sp>
        <p:nvSpPr>
          <p:cNvPr id="6" name="円/楕円 5"/>
          <p:cNvSpPr/>
          <p:nvPr/>
        </p:nvSpPr>
        <p:spPr bwMode="auto">
          <a:xfrm>
            <a:off x="218017" y="1934705"/>
            <a:ext cx="389472"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2" name="スライド番号プレースホルダー 1"/>
          <p:cNvSpPr>
            <a:spLocks noGrp="1"/>
          </p:cNvSpPr>
          <p:nvPr>
            <p:ph type="sldNum" sz="quarter" idx="12"/>
          </p:nvPr>
        </p:nvSpPr>
        <p:spPr>
          <a:xfrm>
            <a:off x="7594600" y="6330953"/>
            <a:ext cx="2311400" cy="476250"/>
          </a:xfrm>
        </p:spPr>
        <p:txBody>
          <a:bodyPr/>
          <a:lstStyle/>
          <a:p>
            <a:pPr>
              <a:defRPr/>
            </a:pPr>
            <a:fld id="{A711CCB1-9510-45B4-AC47-B12DC3C129B2}" type="slidenum">
              <a:rPr lang="en-US" altLang="ja-JP" smtClean="0">
                <a:solidFill>
                  <a:prstClr val="black">
                    <a:tint val="75000"/>
                  </a:prstClr>
                </a:solidFill>
              </a:rPr>
              <a:pPr>
                <a:defRPr/>
              </a:pPr>
              <a:t>51</a:t>
            </a:fld>
            <a:endParaRPr lang="en-US" altLang="ja-JP" dirty="0">
              <a:solidFill>
                <a:prstClr val="black">
                  <a:tint val="75000"/>
                </a:prstClr>
              </a:solidFill>
            </a:endParaRPr>
          </a:p>
        </p:txBody>
      </p:sp>
    </p:spTree>
    <p:extLst>
      <p:ext uri="{BB962C8B-B14F-4D97-AF65-F5344CB8AC3E}">
        <p14:creationId xmlns:p14="http://schemas.microsoft.com/office/powerpoint/2010/main" val="3506909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19854" y="3140968"/>
            <a:ext cx="9632950" cy="3600400"/>
          </a:xfrm>
          <a:prstGeom prst="rect">
            <a:avLst/>
          </a:prstGeom>
          <a:noFill/>
          <a:ln w="12700">
            <a:solidFill>
              <a:schemeClr val="tx1"/>
            </a:solidFill>
            <a:miter lim="800000"/>
            <a:headEnd/>
            <a:tailEnd/>
          </a:ln>
          <a:effectLst/>
        </p:spPr>
        <p:txBody>
          <a:bodyPr/>
          <a:lstStyle/>
          <a:p>
            <a:pPr>
              <a:defRPr/>
            </a:pPr>
            <a:r>
              <a:rPr lang="ja-JP" altLang="en-US" sz="1400" b="1" u="sng" dirty="0">
                <a:solidFill>
                  <a:prstClr val="black"/>
                </a:solidFill>
                <a:latin typeface="HGPｺﾞｼｯｸM" pitchFamily="50" charset="-128"/>
                <a:ea typeface="HGPｺﾞｼｯｸM" pitchFamily="50" charset="-128"/>
              </a:rPr>
              <a:t>５．報酬</a:t>
            </a:r>
            <a:endParaRPr lang="en-US" altLang="ja-JP" sz="1400" b="1" u="sng" dirty="0">
              <a:solidFill>
                <a:prstClr val="black"/>
              </a:solidFill>
              <a:latin typeface="HGPｺﾞｼｯｸM" pitchFamily="50" charset="-128"/>
              <a:ea typeface="HGPｺﾞｼｯｸM" pitchFamily="50" charset="-128"/>
            </a:endParaRPr>
          </a:p>
          <a:p>
            <a:pPr>
              <a:spcBef>
                <a:spcPts val="0"/>
              </a:spcBef>
              <a:defRPr/>
            </a:pPr>
            <a:r>
              <a:rPr lang="ja-JP" altLang="en-US" sz="1600" b="1" dirty="0">
                <a:solidFill>
                  <a:prstClr val="black"/>
                </a:solidFill>
                <a:latin typeface="HGPｺﾞｼｯｸM" pitchFamily="50" charset="-128"/>
                <a:ea typeface="HGPｺﾞｼｯｸM" pitchFamily="50" charset="-128"/>
              </a:rPr>
              <a:t>   </a:t>
            </a:r>
            <a:r>
              <a:rPr lang="ja-JP" altLang="ja-JP" sz="1200" dirty="0">
                <a:solidFill>
                  <a:prstClr val="black"/>
                </a:solidFill>
                <a:latin typeface="HGPｺﾞｼｯｸM" pitchFamily="50" charset="-128"/>
                <a:ea typeface="HGPｺﾞｼｯｸM" pitchFamily="50" charset="-128"/>
              </a:rPr>
              <a:t>　地域移行支援・地域定着支援は、毎月定額で算定する報酬を設定しつつ、特に支援を実施した場合等を加算で評価。</a:t>
            </a:r>
            <a:endParaRPr lang="en-US" altLang="ja-JP" sz="1200" dirty="0">
              <a:solidFill>
                <a:prstClr val="black"/>
              </a:solidFill>
              <a:latin typeface="HGPｺﾞｼｯｸM" pitchFamily="50" charset="-128"/>
              <a:ea typeface="HGPｺﾞｼｯｸM" pitchFamily="50" charset="-128"/>
            </a:endParaRPr>
          </a:p>
          <a:p>
            <a:pPr>
              <a:spcBef>
                <a:spcPts val="600"/>
              </a:spcBef>
              <a:defRPr/>
            </a:pPr>
            <a:r>
              <a:rPr lang="ja-JP" altLang="en-US" sz="1200" dirty="0">
                <a:solidFill>
                  <a:prstClr val="black"/>
                </a:solidFill>
                <a:latin typeface="HGPｺﾞｼｯｸM" pitchFamily="50" charset="-128"/>
                <a:ea typeface="HGPｺﾞｼｯｸM" pitchFamily="50" charset="-128"/>
              </a:rPr>
              <a:t>　</a:t>
            </a:r>
            <a:r>
              <a:rPr lang="ja-JP" altLang="en-US" sz="1200" b="1" dirty="0">
                <a:solidFill>
                  <a:prstClr val="black"/>
                </a:solidFill>
                <a:latin typeface="HGPｺﾞｼｯｸM" pitchFamily="50" charset="-128"/>
                <a:ea typeface="HGPｺﾞｼｯｸM" pitchFamily="50" charset="-128"/>
              </a:rPr>
              <a:t>　（地域移行支援）</a:t>
            </a:r>
            <a:endParaRPr lang="en-US" altLang="ja-JP" sz="1200" b="1"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地域移行支援</a:t>
            </a:r>
            <a:r>
              <a:rPr lang="ja-JP" altLang="en-US" sz="1200" dirty="0" smtClean="0">
                <a:solidFill>
                  <a:prstClr val="black"/>
                </a:solidFill>
                <a:latin typeface="HGPｺﾞｼｯｸM" pitchFamily="50" charset="-128"/>
                <a:ea typeface="HGPｺﾞｼｯｸM" pitchFamily="50" charset="-128"/>
              </a:rPr>
              <a:t>サービス費　 （</a:t>
            </a:r>
            <a:r>
              <a:rPr lang="en-US" altLang="ja-JP" sz="1200" dirty="0" smtClean="0">
                <a:solidFill>
                  <a:prstClr val="black"/>
                </a:solidFill>
                <a:latin typeface="HGPｺﾞｼｯｸM" pitchFamily="50" charset="-128"/>
                <a:ea typeface="HGPｺﾞｼｯｸM" pitchFamily="50" charset="-128"/>
              </a:rPr>
              <a:t>Ⅰ</a:t>
            </a:r>
            <a:r>
              <a:rPr lang="ja-JP" altLang="en-US" sz="1200" dirty="0" smtClean="0">
                <a:solidFill>
                  <a:prstClr val="black"/>
                </a:solidFill>
                <a:latin typeface="HGPｺﾞｼｯｸM" pitchFamily="50" charset="-128"/>
                <a:ea typeface="HGPｺﾞｼｯｸM" pitchFamily="50" charset="-128"/>
              </a:rPr>
              <a:t>）              ３，０４４単位</a:t>
            </a:r>
            <a:r>
              <a:rPr lang="ja-JP" altLang="en-US" sz="1200" dirty="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月（社会福祉士等の専門職を配置し、地域移行の実績がある事業所を評価。）</a:t>
            </a:r>
            <a:endParaRPr lang="en-US" altLang="ja-JP" sz="1200" dirty="0" smtClean="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　地域移行支援サービス費 　（</a:t>
            </a:r>
            <a:r>
              <a:rPr lang="en-US" altLang="ja-JP" sz="1200" dirty="0" smtClean="0">
                <a:solidFill>
                  <a:prstClr val="black"/>
                </a:solidFill>
                <a:latin typeface="HGPｺﾞｼｯｸM" pitchFamily="50" charset="-128"/>
                <a:ea typeface="HGPｺﾞｼｯｸM" pitchFamily="50" charset="-128"/>
              </a:rPr>
              <a:t>Ⅱ</a:t>
            </a:r>
            <a:r>
              <a:rPr lang="ja-JP" altLang="en-US" sz="1200" dirty="0" smtClean="0">
                <a:solidFill>
                  <a:prstClr val="black"/>
                </a:solidFill>
                <a:latin typeface="HGPｺﾞｼｯｸM" pitchFamily="50" charset="-128"/>
                <a:ea typeface="HGPｺﾞｼｯｸM" pitchFamily="50" charset="-128"/>
              </a:rPr>
              <a:t>）               ２，３３６単位／月（</a:t>
            </a:r>
            <a:r>
              <a:rPr lang="en-US" altLang="ja-JP" sz="1200" dirty="0" smtClean="0">
                <a:solidFill>
                  <a:prstClr val="black"/>
                </a:solidFill>
                <a:latin typeface="HGPｺﾞｼｯｸM" pitchFamily="50" charset="-128"/>
                <a:ea typeface="HGPｺﾞｼｯｸM" pitchFamily="50" charset="-128"/>
              </a:rPr>
              <a:t>Ⅰ</a:t>
            </a:r>
            <a:r>
              <a:rPr lang="ja-JP" altLang="en-US" sz="1200" dirty="0" smtClean="0">
                <a:solidFill>
                  <a:prstClr val="black"/>
                </a:solidFill>
                <a:latin typeface="HGPｺﾞｼｯｸM" pitchFamily="50" charset="-128"/>
                <a:ea typeface="HGPｺﾞｼｯｸM" pitchFamily="50" charset="-128"/>
              </a:rPr>
              <a:t>の要件を満たさない場合に算定。）</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初回</a:t>
            </a:r>
            <a:r>
              <a:rPr lang="ja-JP" altLang="en-US" sz="1200" dirty="0" smtClean="0">
                <a:solidFill>
                  <a:prstClr val="black"/>
                </a:solidFill>
                <a:latin typeface="HGPｺﾞｼｯｸM" pitchFamily="50" charset="-128"/>
                <a:ea typeface="HGPｺﾞｼｯｸM" pitchFamily="50" charset="-128"/>
              </a:rPr>
              <a:t>加算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５００</a:t>
            </a:r>
            <a:r>
              <a:rPr lang="ja-JP" altLang="en-US" sz="1200" dirty="0">
                <a:solidFill>
                  <a:prstClr val="black"/>
                </a:solidFill>
                <a:latin typeface="HGPｺﾞｼｯｸM" pitchFamily="50" charset="-128"/>
                <a:ea typeface="HGPｺﾞｼｯｸM" pitchFamily="50" charset="-128"/>
              </a:rPr>
              <a:t>単位／</a:t>
            </a:r>
            <a:r>
              <a:rPr lang="ja-JP" altLang="en-US" sz="1200" dirty="0" smtClean="0">
                <a:solidFill>
                  <a:prstClr val="black"/>
                </a:solidFill>
                <a:latin typeface="HGPｺﾞｼｯｸM" pitchFamily="50" charset="-128"/>
                <a:ea typeface="HGPｺﾞｼｯｸM" pitchFamily="50" charset="-128"/>
              </a:rPr>
              <a:t>月（サービス利用開始月に算定。）</a:t>
            </a:r>
            <a:endParaRPr lang="en-US" altLang="ja-JP" sz="1200" dirty="0" smtClean="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退院・退所月加算　           　　 　　   　</a:t>
            </a:r>
            <a:r>
              <a:rPr lang="ja-JP" altLang="en-US" sz="1200" dirty="0" smtClean="0">
                <a:solidFill>
                  <a:prstClr val="black"/>
                </a:solidFill>
                <a:latin typeface="HGPｺﾞｼｯｸM" pitchFamily="50" charset="-128"/>
                <a:ea typeface="HGPｺﾞｼｯｸM" pitchFamily="50" charset="-128"/>
              </a:rPr>
              <a:t>　　  ２，７００</a:t>
            </a:r>
            <a:r>
              <a:rPr lang="ja-JP" altLang="en-US" sz="1200" dirty="0">
                <a:solidFill>
                  <a:prstClr val="black"/>
                </a:solidFill>
                <a:latin typeface="HGPｺﾞｼｯｸM" pitchFamily="50" charset="-128"/>
                <a:ea typeface="HGPｺﾞｼｯｸM" pitchFamily="50" charset="-128"/>
              </a:rPr>
              <a:t>単位／月（退院・退所月に</a:t>
            </a:r>
            <a:r>
              <a:rPr lang="ja-JP" altLang="en-US" sz="1200" dirty="0" smtClean="0">
                <a:solidFill>
                  <a:prstClr val="black"/>
                </a:solidFill>
                <a:latin typeface="HGPｺﾞｼｯｸM" pitchFamily="50" charset="-128"/>
                <a:ea typeface="HGPｺﾞｼｯｸM" pitchFamily="50" charset="-128"/>
              </a:rPr>
              <a:t>加算。）</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集中支援加算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５００</a:t>
            </a:r>
            <a:r>
              <a:rPr lang="ja-JP" altLang="en-US" sz="1200" dirty="0">
                <a:solidFill>
                  <a:prstClr val="black"/>
                </a:solidFill>
                <a:latin typeface="HGPｺﾞｼｯｸM" pitchFamily="50" charset="-128"/>
                <a:ea typeface="HGPｺﾞｼｯｸM" pitchFamily="50" charset="-128"/>
              </a:rPr>
              <a:t>単位／月（退院・退所月以外で</a:t>
            </a:r>
            <a:r>
              <a:rPr lang="ja-JP" altLang="en-US" sz="1200" dirty="0">
                <a:latin typeface="HGPｺﾞｼｯｸM" pitchFamily="50" charset="-128"/>
                <a:ea typeface="HGPｺﾞｼｯｸM" pitchFamily="50" charset="-128"/>
              </a:rPr>
              <a:t>月６日以上面接・同行による支援を</a:t>
            </a:r>
            <a:r>
              <a:rPr lang="ja-JP" altLang="en-US" sz="1200" dirty="0" smtClean="0">
                <a:latin typeface="HGPｺﾞｼｯｸM" pitchFamily="50" charset="-128"/>
                <a:ea typeface="HGPｺﾞｼｯｸM" pitchFamily="50" charset="-128"/>
              </a:rPr>
              <a:t>行った</a:t>
            </a:r>
            <a:r>
              <a:rPr lang="ja-JP" altLang="en-US" sz="1200" dirty="0">
                <a:solidFill>
                  <a:prstClr val="black"/>
                </a:solidFill>
                <a:latin typeface="HGPｺﾞｼｯｸM" pitchFamily="50" charset="-128"/>
                <a:ea typeface="HGPｺﾞｼｯｸM" pitchFamily="50" charset="-128"/>
              </a:rPr>
              <a:t>場合</a:t>
            </a:r>
            <a:r>
              <a:rPr lang="ja-JP" altLang="en-US" sz="1200" dirty="0" smtClean="0">
                <a:solidFill>
                  <a:prstClr val="black"/>
                </a:solidFill>
                <a:latin typeface="HGPｺﾞｼｯｸM" pitchFamily="50" charset="-128"/>
                <a:ea typeface="HGPｺﾞｼｯｸM" pitchFamily="50" charset="-128"/>
              </a:rPr>
              <a:t>に加算。）</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障害福祉サービス事業の体験利用</a:t>
            </a:r>
            <a:r>
              <a:rPr lang="ja-JP" altLang="en-US" sz="1200" dirty="0" smtClean="0">
                <a:solidFill>
                  <a:prstClr val="black"/>
                </a:solidFill>
                <a:latin typeface="HGPｺﾞｼｯｸM" pitchFamily="50" charset="-128"/>
                <a:ea typeface="HGPｺﾞｼｯｸM" pitchFamily="50" charset="-128"/>
              </a:rPr>
              <a:t>加算（</a:t>
            </a:r>
            <a:r>
              <a:rPr lang="en-US" altLang="ja-JP" sz="1200" dirty="0" smtClean="0">
                <a:solidFill>
                  <a:prstClr val="black"/>
                </a:solidFill>
                <a:latin typeface="HGPｺﾞｼｯｸM" pitchFamily="50" charset="-128"/>
                <a:ea typeface="HGPｺﾞｼｯｸM" pitchFamily="50" charset="-128"/>
              </a:rPr>
              <a:t>Ⅰ</a:t>
            </a:r>
            <a:r>
              <a:rPr lang="ja-JP" altLang="en-US" sz="1200" dirty="0" smtClean="0">
                <a:solidFill>
                  <a:prstClr val="black"/>
                </a:solidFill>
                <a:latin typeface="HGPｺﾞｼｯｸM" pitchFamily="50" charset="-128"/>
                <a:ea typeface="HGPｺﾞｼｯｸM" pitchFamily="50" charset="-128"/>
              </a:rPr>
              <a:t>）    ５００単位</a:t>
            </a:r>
            <a:r>
              <a:rPr lang="ja-JP" altLang="en-US" sz="1200" dirty="0">
                <a:solidFill>
                  <a:prstClr val="black"/>
                </a:solidFill>
                <a:latin typeface="HGPｺﾞｼｯｸM" pitchFamily="50" charset="-128"/>
                <a:ea typeface="HGPｺﾞｼｯｸM" pitchFamily="50" charset="-128"/>
              </a:rPr>
              <a:t>／日</a:t>
            </a:r>
            <a:r>
              <a:rPr lang="ja-JP" altLang="en-US" sz="1200" dirty="0" smtClean="0">
                <a:solidFill>
                  <a:prstClr val="black"/>
                </a:solidFill>
                <a:latin typeface="HGPｺﾞｼｯｸM" pitchFamily="50" charset="-128"/>
                <a:ea typeface="HGPｺﾞｼｯｸM" pitchFamily="50" charset="-128"/>
              </a:rPr>
              <a:t>（体験的な利用支援の提供開始から５日以内の期間について算定。）</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　障害福祉サービス事業の体験利用加算（</a:t>
            </a:r>
            <a:r>
              <a:rPr lang="en-US" altLang="ja-JP" sz="1200" dirty="0" smtClean="0">
                <a:solidFill>
                  <a:prstClr val="black"/>
                </a:solidFill>
                <a:latin typeface="HGPｺﾞｼｯｸM" pitchFamily="50" charset="-128"/>
                <a:ea typeface="HGPｺﾞｼｯｸM" pitchFamily="50" charset="-128"/>
              </a:rPr>
              <a:t>Ⅱ</a:t>
            </a:r>
            <a:r>
              <a:rPr lang="ja-JP" altLang="en-US" sz="1200" dirty="0" smtClean="0">
                <a:solidFill>
                  <a:prstClr val="black"/>
                </a:solidFill>
                <a:latin typeface="HGPｺﾞｼｯｸM" pitchFamily="50" charset="-128"/>
                <a:ea typeface="HGPｺﾞｼｯｸM" pitchFamily="50" charset="-128"/>
              </a:rPr>
              <a:t>）　　２５０単位／日（体験的な利用支援の提供開始から６日以上１５日以内の期間について算定。）</a:t>
            </a:r>
            <a:endParaRPr lang="en-US" altLang="ja-JP" sz="1200" dirty="0" smtClean="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体験</a:t>
            </a:r>
            <a:r>
              <a:rPr lang="ja-JP" altLang="en-US" sz="1200" dirty="0">
                <a:solidFill>
                  <a:prstClr val="black"/>
                </a:solidFill>
                <a:latin typeface="HGPｺﾞｼｯｸM" pitchFamily="50" charset="-128"/>
                <a:ea typeface="HGPｺﾞｼｯｸM" pitchFamily="50" charset="-128"/>
              </a:rPr>
              <a:t>宿泊加算（</a:t>
            </a:r>
            <a:r>
              <a:rPr lang="en-US" altLang="ja-JP" sz="1200" dirty="0">
                <a:solidFill>
                  <a:prstClr val="black"/>
                </a:solidFill>
                <a:latin typeface="HGPｺﾞｼｯｸM" pitchFamily="50" charset="-128"/>
                <a:ea typeface="HGPｺﾞｼｯｸM" pitchFamily="50" charset="-128"/>
              </a:rPr>
              <a:t>Ⅰ</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３００単位／日（体験宿泊を行った場合に加算。（</a:t>
            </a:r>
            <a:r>
              <a:rPr lang="en-US" altLang="ja-JP" sz="1200" dirty="0">
                <a:solidFill>
                  <a:prstClr val="black"/>
                </a:solidFill>
                <a:latin typeface="HGPｺﾞｼｯｸM" pitchFamily="50" charset="-128"/>
                <a:ea typeface="HGPｺﾞｼｯｸM" pitchFamily="50" charset="-128"/>
              </a:rPr>
              <a:t>Ⅱ</a:t>
            </a:r>
            <a:r>
              <a:rPr lang="ja-JP" altLang="en-US" sz="1200" dirty="0">
                <a:solidFill>
                  <a:prstClr val="black"/>
                </a:solidFill>
                <a:latin typeface="HGPｺﾞｼｯｸM" pitchFamily="50" charset="-128"/>
                <a:ea typeface="HGPｺﾞｼｯｸM" pitchFamily="50" charset="-128"/>
              </a:rPr>
              <a:t>）が算定される場合は除く。）</a:t>
            </a:r>
            <a:endParaRPr lang="en-US" altLang="ja-JP" sz="1200" dirty="0">
              <a:solidFill>
                <a:prstClr val="black"/>
              </a:solidFill>
              <a:latin typeface="HGPｺﾞｼｯｸM" pitchFamily="50" charset="-128"/>
              <a:ea typeface="HGPｺﾞｼｯｸM" pitchFamily="50" charset="-128"/>
            </a:endParaRPr>
          </a:p>
          <a:p>
            <a:pPr marL="5289550" indent="-5289550">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体験宿泊加算（</a:t>
            </a:r>
            <a:r>
              <a:rPr lang="en-US" altLang="ja-JP" sz="1200" dirty="0">
                <a:solidFill>
                  <a:prstClr val="black"/>
                </a:solidFill>
                <a:latin typeface="HGPｺﾞｼｯｸM" pitchFamily="50" charset="-128"/>
                <a:ea typeface="HGPｺﾞｼｯｸM" pitchFamily="50" charset="-128"/>
              </a:rPr>
              <a:t>Ⅱ</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７００</a:t>
            </a:r>
            <a:r>
              <a:rPr lang="ja-JP" altLang="en-US" sz="1200" dirty="0">
                <a:solidFill>
                  <a:prstClr val="black"/>
                </a:solidFill>
                <a:latin typeface="HGPｺﾞｼｯｸM" pitchFamily="50" charset="-128"/>
                <a:ea typeface="HGPｺﾞｼｯｸM" pitchFamily="50" charset="-128"/>
              </a:rPr>
              <a:t>単位／日（夜間支援を行う者を配置等して体験宿泊を行った場合に</a:t>
            </a:r>
            <a:r>
              <a:rPr lang="ja-JP" altLang="en-US" sz="1200" dirty="0" smtClean="0">
                <a:solidFill>
                  <a:prstClr val="black"/>
                </a:solidFill>
                <a:latin typeface="HGPｺﾞｼｯｸM" pitchFamily="50" charset="-128"/>
                <a:ea typeface="HGPｺﾞｼｯｸM" pitchFamily="50" charset="-128"/>
              </a:rPr>
              <a:t>加算</a:t>
            </a:r>
            <a:r>
              <a:rPr lang="ja-JP" altLang="en-US" sz="1200" dirty="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a:t>
            </a:r>
            <a:endParaRPr lang="en-US" altLang="ja-JP" sz="1200" dirty="0">
              <a:solidFill>
                <a:prstClr val="black"/>
              </a:solidFill>
              <a:latin typeface="HGPｺﾞｼｯｸM" pitchFamily="50" charset="-128"/>
              <a:ea typeface="HGPｺﾞｼｯｸM" pitchFamily="50" charset="-128"/>
            </a:endParaRPr>
          </a:p>
          <a:p>
            <a:pPr marL="5289550" indent="-5289550">
              <a:spcBef>
                <a:spcPts val="0"/>
              </a:spcBef>
              <a:defRPr/>
            </a:pPr>
            <a:r>
              <a:rPr lang="en-US" altLang="ja-JP"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特別地域加算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１５／１００</a:t>
            </a:r>
            <a:r>
              <a:rPr lang="en-US" altLang="ja-JP" sz="1200" dirty="0">
                <a:solidFill>
                  <a:prstClr val="black"/>
                </a:solidFill>
                <a:latin typeface="HGPｺﾞｼｯｸM" pitchFamily="50" charset="-128"/>
                <a:ea typeface="HGPｺﾞｼｯｸM" pitchFamily="50" charset="-128"/>
              </a:rPr>
              <a:t>     </a:t>
            </a:r>
            <a:endParaRPr lang="en-US" altLang="ja-JP" sz="1200" b="1" dirty="0">
              <a:solidFill>
                <a:prstClr val="black"/>
              </a:solidFill>
              <a:latin typeface="HGPｺﾞｼｯｸM" pitchFamily="50" charset="-128"/>
              <a:ea typeface="HGPｺﾞｼｯｸM" pitchFamily="50" charset="-128"/>
            </a:endParaRPr>
          </a:p>
          <a:p>
            <a:pPr>
              <a:spcBef>
                <a:spcPts val="0"/>
              </a:spcBef>
              <a:defRPr/>
            </a:pPr>
            <a:r>
              <a:rPr lang="ja-JP" altLang="en-US" sz="1200" b="1" dirty="0">
                <a:solidFill>
                  <a:prstClr val="black"/>
                </a:solidFill>
                <a:latin typeface="HGPｺﾞｼｯｸM" pitchFamily="50" charset="-128"/>
                <a:ea typeface="HGPｺﾞｼｯｸM" pitchFamily="50" charset="-128"/>
              </a:rPr>
              <a:t>  　 （地域定着支援）</a:t>
            </a:r>
            <a:endParaRPr lang="en-US" altLang="ja-JP" sz="1200" b="1"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地域定着支援</a:t>
            </a:r>
            <a:r>
              <a:rPr lang="ja-JP" altLang="en-US" sz="1200" dirty="0" smtClean="0">
                <a:solidFill>
                  <a:prstClr val="black"/>
                </a:solidFill>
                <a:latin typeface="HGPｺﾞｼｯｸM" pitchFamily="50" charset="-128"/>
                <a:ea typeface="HGPｺﾞｼｯｸM" pitchFamily="50" charset="-128"/>
              </a:rPr>
              <a:t>サービス費 ［</a:t>
            </a:r>
            <a:r>
              <a:rPr lang="ja-JP" altLang="en-US" sz="1200" dirty="0">
                <a:solidFill>
                  <a:prstClr val="black"/>
                </a:solidFill>
                <a:latin typeface="HGPｺﾞｼｯｸM" pitchFamily="50" charset="-128"/>
                <a:ea typeface="HGPｺﾞｼｯｸM" pitchFamily="50" charset="-128"/>
              </a:rPr>
              <a:t>体制確保分］　　</a:t>
            </a:r>
            <a:r>
              <a:rPr lang="ja-JP" altLang="en-US" sz="1200" dirty="0" smtClean="0">
                <a:solidFill>
                  <a:prstClr val="black"/>
                </a:solidFill>
                <a:latin typeface="HGPｺﾞｼｯｸM" pitchFamily="50" charset="-128"/>
                <a:ea typeface="HGPｺﾞｼｯｸM" pitchFamily="50" charset="-128"/>
              </a:rPr>
              <a:t>      ３０</a:t>
            </a:r>
            <a:r>
              <a:rPr lang="en-US" altLang="ja-JP" sz="1200" dirty="0" smtClean="0">
                <a:solidFill>
                  <a:prstClr val="black"/>
                </a:solidFill>
                <a:latin typeface="HGPｺﾞｼｯｸM" pitchFamily="50" charset="-128"/>
                <a:ea typeface="HGPｺﾞｼｯｸM" pitchFamily="50" charset="-128"/>
              </a:rPr>
              <a:t>2</a:t>
            </a:r>
            <a:r>
              <a:rPr lang="ja-JP" altLang="en-US" sz="1200" dirty="0" smtClean="0">
                <a:solidFill>
                  <a:prstClr val="black"/>
                </a:solidFill>
                <a:latin typeface="HGPｺﾞｼｯｸM" pitchFamily="50" charset="-128"/>
                <a:ea typeface="HGPｺﾞｼｯｸM" pitchFamily="50" charset="-128"/>
              </a:rPr>
              <a:t>単位</a:t>
            </a:r>
            <a:r>
              <a:rPr lang="ja-JP" altLang="en-US" sz="1200" dirty="0">
                <a:solidFill>
                  <a:prstClr val="black"/>
                </a:solidFill>
                <a:latin typeface="HGPｺﾞｼｯｸM" pitchFamily="50" charset="-128"/>
                <a:ea typeface="HGPｺﾞｼｯｸM" pitchFamily="50" charset="-128"/>
              </a:rPr>
              <a:t>／月（毎月</a:t>
            </a:r>
            <a:r>
              <a:rPr lang="ja-JP" altLang="en-US" sz="1200" dirty="0" smtClean="0">
                <a:solidFill>
                  <a:prstClr val="black"/>
                </a:solidFill>
                <a:latin typeface="HGPｺﾞｼｯｸM" pitchFamily="50" charset="-128"/>
                <a:ea typeface="HGPｺﾞｼｯｸM" pitchFamily="50" charset="-128"/>
              </a:rPr>
              <a:t>算定。）</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　緊急</a:t>
            </a:r>
            <a:r>
              <a:rPr lang="ja-JP" altLang="en-US" sz="1200" dirty="0">
                <a:solidFill>
                  <a:prstClr val="black"/>
                </a:solidFill>
                <a:latin typeface="HGPｺﾞｼｯｸM" pitchFamily="50" charset="-128"/>
                <a:ea typeface="HGPｺﾞｼｯｸM" pitchFamily="50" charset="-128"/>
              </a:rPr>
              <a:t>時</a:t>
            </a:r>
            <a:r>
              <a:rPr lang="ja-JP" altLang="en-US" sz="1200" dirty="0" smtClean="0">
                <a:solidFill>
                  <a:prstClr val="black"/>
                </a:solidFill>
                <a:latin typeface="HGPｺﾞｼｯｸM" pitchFamily="50" charset="-128"/>
                <a:ea typeface="HGPｺﾞｼｯｸM" pitchFamily="50" charset="-128"/>
              </a:rPr>
              <a:t>支援費　　　　　　　　　　　　　　　　　　　    ７０</a:t>
            </a:r>
            <a:r>
              <a:rPr lang="en-US" altLang="ja-JP" sz="1200" dirty="0" smtClean="0">
                <a:solidFill>
                  <a:prstClr val="black"/>
                </a:solidFill>
                <a:latin typeface="HGPｺﾞｼｯｸM" pitchFamily="50" charset="-128"/>
                <a:ea typeface="HGPｺﾞｼｯｸM" pitchFamily="50" charset="-128"/>
              </a:rPr>
              <a:t>5</a:t>
            </a:r>
            <a:r>
              <a:rPr lang="ja-JP" altLang="en-US" sz="1200" dirty="0" smtClean="0">
                <a:solidFill>
                  <a:prstClr val="black"/>
                </a:solidFill>
                <a:latin typeface="HGPｺﾞｼｯｸM" pitchFamily="50" charset="-128"/>
                <a:ea typeface="HGPｺﾞｼｯｸM" pitchFamily="50" charset="-128"/>
              </a:rPr>
              <a:t>単位</a:t>
            </a:r>
            <a:r>
              <a:rPr lang="ja-JP" altLang="en-US" sz="1200" dirty="0">
                <a:solidFill>
                  <a:prstClr val="black"/>
                </a:solidFill>
                <a:latin typeface="HGPｺﾞｼｯｸM" pitchFamily="50" charset="-128"/>
                <a:ea typeface="HGPｺﾞｼｯｸM" pitchFamily="50" charset="-128"/>
              </a:rPr>
              <a:t>／日（緊急時に居宅訪問又は滞在型の支援を行った場合に</a:t>
            </a:r>
            <a:r>
              <a:rPr lang="ja-JP" altLang="en-US" sz="1200" dirty="0" smtClean="0">
                <a:solidFill>
                  <a:prstClr val="black"/>
                </a:solidFill>
                <a:latin typeface="HGPｺﾞｼｯｸM" pitchFamily="50" charset="-128"/>
                <a:ea typeface="HGPｺﾞｼｯｸM" pitchFamily="50" charset="-128"/>
              </a:rPr>
              <a:t>算定。）</a:t>
            </a:r>
            <a:endParaRPr lang="en-US" altLang="ja-JP" sz="1200" dirty="0" smtClean="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　</a:t>
            </a:r>
            <a:r>
              <a:rPr lang="ja-JP" altLang="en-US" sz="1200" dirty="0">
                <a:solidFill>
                  <a:prstClr val="black"/>
                </a:solidFill>
                <a:latin typeface="HGPｺﾞｼｯｸM" pitchFamily="50" charset="-128"/>
                <a:ea typeface="HGPｺﾞｼｯｸM" pitchFamily="50" charset="-128"/>
              </a:rPr>
              <a:t>緊急</a:t>
            </a:r>
            <a:r>
              <a:rPr lang="ja-JP" altLang="en-US" sz="1200" dirty="0" smtClean="0">
                <a:solidFill>
                  <a:prstClr val="black"/>
                </a:solidFill>
                <a:latin typeface="HGPｺﾞｼｯｸM" pitchFamily="50" charset="-128"/>
                <a:ea typeface="HGPｺﾞｼｯｸM" pitchFamily="50" charset="-128"/>
              </a:rPr>
              <a:t>時飛燕費　　　　　　　　　　　　　　　　　　　    ３００単位／日（緊急時に電話等による支援を行った場合に算定。）</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特別地域</a:t>
            </a:r>
            <a:r>
              <a:rPr lang="ja-JP" altLang="en-US" sz="1200" dirty="0" smtClean="0">
                <a:solidFill>
                  <a:prstClr val="black"/>
                </a:solidFill>
                <a:latin typeface="HGPｺﾞｼｯｸM" pitchFamily="50" charset="-128"/>
                <a:ea typeface="HGPｺﾞｼｯｸM" pitchFamily="50" charset="-128"/>
              </a:rPr>
              <a:t>加算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１５／１００</a:t>
            </a:r>
            <a:endParaRPr lang="en-US" altLang="ja-JP" sz="1200" dirty="0">
              <a:solidFill>
                <a:prstClr val="black"/>
              </a:solidFill>
              <a:latin typeface="HGPｺﾞｼｯｸM" pitchFamily="50" charset="-128"/>
              <a:ea typeface="HGPｺﾞｼｯｸM" pitchFamily="50" charset="-128"/>
            </a:endParaRPr>
          </a:p>
        </p:txBody>
      </p:sp>
      <p:sp>
        <p:nvSpPr>
          <p:cNvPr id="7" name="Rectangle 2"/>
          <p:cNvSpPr>
            <a:spLocks noChangeArrowheads="1"/>
          </p:cNvSpPr>
          <p:nvPr/>
        </p:nvSpPr>
        <p:spPr bwMode="auto">
          <a:xfrm>
            <a:off x="119854" y="44624"/>
            <a:ext cx="9632950" cy="3024061"/>
          </a:xfrm>
          <a:prstGeom prst="rect">
            <a:avLst/>
          </a:prstGeom>
          <a:noFill/>
          <a:ln w="12700">
            <a:solidFill>
              <a:schemeClr val="tx1"/>
            </a:solidFill>
            <a:miter lim="800000"/>
            <a:headEnd/>
            <a:tailEnd/>
          </a:ln>
          <a:effectLst/>
        </p:spPr>
        <p:txBody>
          <a:bodyPr/>
          <a:lstStyle/>
          <a:p>
            <a:pPr marL="533400" indent="-533400">
              <a:spcBef>
                <a:spcPts val="600"/>
              </a:spcBef>
              <a:spcAft>
                <a:spcPts val="300"/>
              </a:spcAft>
              <a:defRPr/>
            </a:pPr>
            <a:r>
              <a:rPr lang="ja-JP" altLang="en-US" sz="1200" b="1" dirty="0">
                <a:solidFill>
                  <a:prstClr val="black"/>
                </a:solidFill>
                <a:latin typeface="HGPｺﾞｼｯｸM" pitchFamily="50" charset="-128"/>
                <a:ea typeface="HGPｺﾞｼｯｸM" pitchFamily="50" charset="-128"/>
              </a:rPr>
              <a:t>（運営基準（地域定着支援））</a:t>
            </a:r>
            <a:endParaRPr lang="en-US" altLang="ja-JP" sz="1200" b="1" dirty="0">
              <a:solidFill>
                <a:prstClr val="black"/>
              </a:solidFill>
              <a:latin typeface="HGPｺﾞｼｯｸM" pitchFamily="50" charset="-128"/>
              <a:ea typeface="HGPｺﾞｼｯｸM" pitchFamily="50" charset="-128"/>
            </a:endParaRPr>
          </a:p>
          <a:p>
            <a:pPr>
              <a:defRPr/>
            </a:pPr>
            <a:r>
              <a:rPr lang="ja-JP" altLang="en-US" sz="1200" dirty="0">
                <a:solidFill>
                  <a:prstClr val="black"/>
                </a:solidFill>
                <a:latin typeface="HGPｺﾞｼｯｸM" pitchFamily="50" charset="-128"/>
                <a:ea typeface="HGPｺﾞｼｯｸM" pitchFamily="50" charset="-128"/>
              </a:rPr>
              <a:t>　　○　地域定着支援台帳の作成</a:t>
            </a:r>
            <a:endParaRPr lang="en-US" altLang="ja-JP" sz="1200" dirty="0">
              <a:solidFill>
                <a:prstClr val="black"/>
              </a:solidFill>
              <a:latin typeface="HGPｺﾞｼｯｸM" pitchFamily="50" charset="-128"/>
              <a:ea typeface="HGPｺﾞｼｯｸM" pitchFamily="50" charset="-128"/>
            </a:endParaRPr>
          </a:p>
          <a:p>
            <a:pPr>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対象者</a:t>
            </a:r>
            <a:r>
              <a:rPr lang="ja-JP" altLang="en-US" sz="1200" dirty="0">
                <a:solidFill>
                  <a:prstClr val="black"/>
                </a:solidFill>
                <a:latin typeface="HGPｺﾞｼｯｸM" pitchFamily="50" charset="-128"/>
                <a:ea typeface="HGPｺﾞｼｯｸM" pitchFamily="50" charset="-128"/>
              </a:rPr>
              <a:t>ごとに、緊急時において必要となる家族、サービス事業者、医療機関等の連絡先等を記載した</a:t>
            </a:r>
            <a:r>
              <a:rPr lang="ja-JP" altLang="ja-JP" sz="1200" dirty="0">
                <a:solidFill>
                  <a:prstClr val="black"/>
                </a:solidFill>
                <a:latin typeface="HGPｺﾞｼｯｸM" pitchFamily="50" charset="-128"/>
                <a:ea typeface="HGPｺﾞｼｯｸM" pitchFamily="50" charset="-128"/>
              </a:rPr>
              <a:t>地域定着支援台帳</a:t>
            </a:r>
            <a:r>
              <a:rPr lang="ja-JP" altLang="en-US" sz="1200" dirty="0">
                <a:solidFill>
                  <a:prstClr val="black"/>
                </a:solidFill>
                <a:latin typeface="HGPｺﾞｼｯｸM" pitchFamily="50" charset="-128"/>
                <a:ea typeface="HGPｺﾞｼｯｸM" pitchFamily="50" charset="-128"/>
              </a:rPr>
              <a:t>を</a:t>
            </a:r>
            <a:r>
              <a:rPr lang="ja-JP" altLang="ja-JP" sz="1200" dirty="0">
                <a:solidFill>
                  <a:prstClr val="black"/>
                </a:solidFill>
                <a:latin typeface="HGPｺﾞｼｯｸM" pitchFamily="50" charset="-128"/>
                <a:ea typeface="HGPｺﾞｼｯｸM" pitchFamily="50" charset="-128"/>
              </a:rPr>
              <a:t>作成</a:t>
            </a:r>
            <a:r>
              <a:rPr lang="ja-JP" altLang="en-US" sz="1200" dirty="0">
                <a:solidFill>
                  <a:prstClr val="black"/>
                </a:solidFill>
                <a:latin typeface="HGPｺﾞｼｯｸM" pitchFamily="50" charset="-128"/>
                <a:ea typeface="HGPｺﾞｼｯｸM" pitchFamily="50" charset="-128"/>
              </a:rPr>
              <a:t>。</a:t>
            </a:r>
            <a:endParaRPr lang="en-US" altLang="ja-JP" sz="1200" dirty="0">
              <a:solidFill>
                <a:prstClr val="black"/>
              </a:solidFill>
              <a:latin typeface="HGPｺﾞｼｯｸM" pitchFamily="50" charset="-128"/>
              <a:ea typeface="HGPｺﾞｼｯｸM" pitchFamily="50" charset="-128"/>
            </a:endParaRPr>
          </a:p>
          <a:p>
            <a:pPr>
              <a:defRPr/>
            </a:pPr>
            <a:r>
              <a:rPr lang="en-US" altLang="ja-JP"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作成</a:t>
            </a:r>
            <a:r>
              <a:rPr lang="ja-JP" altLang="en-US" sz="1200" dirty="0">
                <a:solidFill>
                  <a:prstClr val="black"/>
                </a:solidFill>
                <a:latin typeface="HGPｺﾞｼｯｸM" pitchFamily="50" charset="-128"/>
                <a:ea typeface="HGPｺﾞｼｯｸM" pitchFamily="50" charset="-128"/>
              </a:rPr>
              <a:t>に当たっては、</a:t>
            </a:r>
            <a:r>
              <a:rPr lang="ja-JP" altLang="ja-JP" sz="1200" dirty="0">
                <a:solidFill>
                  <a:prstClr val="black"/>
                </a:solidFill>
                <a:latin typeface="HGPｺﾞｼｯｸM" pitchFamily="50" charset="-128"/>
                <a:ea typeface="HGPｺﾞｼｯｸM" pitchFamily="50" charset="-128"/>
              </a:rPr>
              <a:t>利用者に面接によるアセスメントを実施し、作成。</a:t>
            </a:r>
            <a:endParaRPr lang="en-US" altLang="ja-JP" sz="1200" dirty="0">
              <a:solidFill>
                <a:prstClr val="black"/>
              </a:solidFill>
              <a:latin typeface="HGPｺﾞｼｯｸM" pitchFamily="50" charset="-128"/>
              <a:ea typeface="HGPｺﾞｼｯｸM" pitchFamily="50" charset="-128"/>
            </a:endParaRPr>
          </a:p>
          <a:p>
            <a:pPr>
              <a:spcBef>
                <a:spcPts val="600"/>
              </a:spcBef>
              <a:defRPr/>
            </a:pPr>
            <a:r>
              <a:rPr lang="ja-JP" altLang="ja-JP"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a:t>
            </a:r>
            <a:r>
              <a:rPr lang="ja-JP" altLang="ja-JP" sz="1200" dirty="0">
                <a:solidFill>
                  <a:prstClr val="black"/>
                </a:solidFill>
                <a:latin typeface="HGPｺﾞｼｯｸM" pitchFamily="50" charset="-128"/>
                <a:ea typeface="HGPｺﾞｼｯｸM" pitchFamily="50" charset="-128"/>
              </a:rPr>
              <a:t>　</a:t>
            </a:r>
            <a:r>
              <a:rPr lang="en-US" altLang="ja-JP" sz="1200" dirty="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常時の連絡体制の確保等</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ja-JP" sz="1200" dirty="0">
                <a:solidFill>
                  <a:prstClr val="black"/>
                </a:solidFill>
                <a:latin typeface="HGPｺﾞｼｯｸM" pitchFamily="50" charset="-128"/>
                <a:ea typeface="HGPｺﾞｼｯｸM" pitchFamily="50" charset="-128"/>
              </a:rPr>
              <a:t>利用者との常時の連絡体制を確保</a:t>
            </a:r>
            <a:r>
              <a:rPr lang="ja-JP" altLang="en-US" sz="1200" dirty="0">
                <a:solidFill>
                  <a:prstClr val="black"/>
                </a:solidFill>
                <a:latin typeface="HGPｺﾞｼｯｸM" pitchFamily="50" charset="-128"/>
                <a:ea typeface="HGPｺﾞｼｯｸM" pitchFamily="50" charset="-128"/>
              </a:rPr>
              <a:t>するとともに</a:t>
            </a:r>
            <a:r>
              <a:rPr lang="ja-JP"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適宜</a:t>
            </a:r>
            <a:r>
              <a:rPr lang="ja-JP" altLang="ja-JP" sz="1200" dirty="0" smtClean="0">
                <a:solidFill>
                  <a:prstClr val="black"/>
                </a:solidFill>
                <a:latin typeface="HGPｺﾞｼｯｸM" pitchFamily="50" charset="-128"/>
                <a:ea typeface="HGPｺﾞｼｯｸM" pitchFamily="50" charset="-128"/>
              </a:rPr>
              <a:t>居宅</a:t>
            </a:r>
            <a:r>
              <a:rPr lang="ja-JP" altLang="ja-JP" sz="1200" dirty="0">
                <a:solidFill>
                  <a:prstClr val="black"/>
                </a:solidFill>
                <a:latin typeface="HGPｺﾞｼｯｸM" pitchFamily="50" charset="-128"/>
                <a:ea typeface="HGPｺﾞｼｯｸM" pitchFamily="50" charset="-128"/>
              </a:rPr>
              <a:t>への訪問等を行い、利用者の状況を把握。</a:t>
            </a:r>
          </a:p>
          <a:p>
            <a:pPr>
              <a:spcBef>
                <a:spcPts val="600"/>
              </a:spcBef>
              <a:defRPr/>
            </a:pP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ja-JP" sz="1200" dirty="0">
                <a:solidFill>
                  <a:prstClr val="black"/>
                </a:solidFill>
                <a:latin typeface="HGPｺﾞｼｯｸM" pitchFamily="50" charset="-128"/>
                <a:ea typeface="HGPｺﾞｼｯｸM" pitchFamily="50" charset="-128"/>
              </a:rPr>
              <a:t>緊急の</a:t>
            </a:r>
            <a:r>
              <a:rPr lang="ja-JP" altLang="ja-JP" sz="1200" dirty="0" smtClean="0">
                <a:solidFill>
                  <a:prstClr val="black"/>
                </a:solidFill>
                <a:latin typeface="HGPｺﾞｼｯｸM" pitchFamily="50" charset="-128"/>
                <a:ea typeface="HGPｺﾞｼｯｸM" pitchFamily="50" charset="-128"/>
              </a:rPr>
              <a:t>事態</a:t>
            </a:r>
            <a:r>
              <a:rPr lang="ja-JP" altLang="en-US" sz="1200" dirty="0" smtClean="0">
                <a:solidFill>
                  <a:prstClr val="black"/>
                </a:solidFill>
                <a:latin typeface="HGPｺﾞｼｯｸM" pitchFamily="50" charset="-128"/>
                <a:ea typeface="HGPｺﾞｼｯｸM" pitchFamily="50" charset="-128"/>
              </a:rPr>
              <a:t>における支援等</a:t>
            </a:r>
            <a:endParaRPr lang="en-US" altLang="ja-JP" sz="1200" dirty="0">
              <a:solidFill>
                <a:prstClr val="black"/>
              </a:solidFill>
              <a:latin typeface="HGPｺﾞｼｯｸM" pitchFamily="50" charset="-128"/>
              <a:ea typeface="HGPｺﾞｼｯｸM" pitchFamily="50" charset="-128"/>
            </a:endParaRPr>
          </a:p>
          <a:p>
            <a:pPr marL="628650" indent="-628650">
              <a:spcBef>
                <a:spcPts val="0"/>
              </a:spcBef>
              <a:defRPr/>
            </a:pPr>
            <a:r>
              <a:rPr lang="ja-JP" altLang="en-US" sz="1200" dirty="0">
                <a:solidFill>
                  <a:prstClr val="black"/>
                </a:solidFill>
                <a:latin typeface="HGPｺﾞｼｯｸM" pitchFamily="50" charset="-128"/>
                <a:ea typeface="HGPｺﾞｼｯｸM" pitchFamily="50" charset="-128"/>
              </a:rPr>
              <a:t>　　　　　　緊急時に</a:t>
            </a:r>
            <a:r>
              <a:rPr lang="ja-JP" altLang="ja-JP" sz="1200" dirty="0">
                <a:solidFill>
                  <a:prstClr val="black"/>
                </a:solidFill>
                <a:latin typeface="HGPｺﾞｼｯｸM" pitchFamily="50" charset="-128"/>
                <a:ea typeface="HGPｺﾞｼｯｸM" pitchFamily="50" charset="-128"/>
              </a:rPr>
              <a:t>速やかに</a:t>
            </a:r>
            <a:r>
              <a:rPr lang="ja-JP" altLang="en-US" sz="1200" dirty="0">
                <a:solidFill>
                  <a:prstClr val="black"/>
                </a:solidFill>
                <a:latin typeface="HGPｺﾞｼｯｸM" pitchFamily="50" charset="-128"/>
                <a:ea typeface="HGPｺﾞｼｯｸM" pitchFamily="50" charset="-128"/>
              </a:rPr>
              <a:t>居宅への</a:t>
            </a:r>
            <a:r>
              <a:rPr lang="ja-JP" altLang="ja-JP" sz="1200" dirty="0">
                <a:solidFill>
                  <a:prstClr val="black"/>
                </a:solidFill>
                <a:latin typeface="HGPｺﾞｼｯｸM" pitchFamily="50" charset="-128"/>
                <a:ea typeface="HGPｺﾞｼｯｸM" pitchFamily="50" charset="-128"/>
              </a:rPr>
              <a:t>訪問等による状況把握を</a:t>
            </a:r>
            <a:r>
              <a:rPr lang="ja-JP" altLang="en-US" sz="1200" dirty="0">
                <a:solidFill>
                  <a:prstClr val="black"/>
                </a:solidFill>
                <a:latin typeface="HGPｺﾞｼｯｸM" pitchFamily="50" charset="-128"/>
                <a:ea typeface="HGPｺﾞｼｯｸM" pitchFamily="50" charset="-128"/>
              </a:rPr>
              <a:t>実施するとともに、</a:t>
            </a:r>
            <a:r>
              <a:rPr lang="ja-JP" altLang="ja-JP" sz="1200" dirty="0">
                <a:solidFill>
                  <a:prstClr val="black"/>
                </a:solidFill>
                <a:latin typeface="HGPｺﾞｼｯｸM" pitchFamily="50" charset="-128"/>
                <a:ea typeface="HGPｺﾞｼｯｸM" pitchFamily="50" charset="-128"/>
              </a:rPr>
              <a:t>利用者の家族、関係機関との連絡調整、緊急</a:t>
            </a:r>
            <a:r>
              <a:rPr lang="ja-JP" altLang="ja-JP" sz="1200" dirty="0" smtClean="0">
                <a:solidFill>
                  <a:prstClr val="black"/>
                </a:solidFill>
                <a:latin typeface="HGPｺﾞｼｯｸM" pitchFamily="50" charset="-128"/>
                <a:ea typeface="HGPｺﾞｼｯｸM" pitchFamily="50" charset="-128"/>
              </a:rPr>
              <a:t>一時的</a:t>
            </a:r>
            <a:endParaRPr lang="en-US" altLang="ja-JP" sz="1200" dirty="0" smtClean="0">
              <a:solidFill>
                <a:prstClr val="black"/>
              </a:solidFill>
              <a:latin typeface="HGPｺﾞｼｯｸM" pitchFamily="50" charset="-128"/>
              <a:ea typeface="HGPｺﾞｼｯｸM" pitchFamily="50" charset="-128"/>
            </a:endParaRPr>
          </a:p>
          <a:p>
            <a:pPr marL="628650" indent="-628650">
              <a:spcBef>
                <a:spcPts val="0"/>
              </a:spcBef>
              <a:defRPr/>
            </a:pPr>
            <a:r>
              <a:rPr lang="en-US" altLang="ja-JP" sz="1200" dirty="0" smtClean="0">
                <a:solidFill>
                  <a:prstClr val="black"/>
                </a:solidFill>
                <a:latin typeface="HGPｺﾞｼｯｸM" pitchFamily="50" charset="-128"/>
                <a:ea typeface="HGPｺﾞｼｯｸM" pitchFamily="50" charset="-128"/>
              </a:rPr>
              <a:t>            </a:t>
            </a:r>
            <a:r>
              <a:rPr lang="ja-JP" altLang="ja-JP" sz="1200" dirty="0" smtClean="0">
                <a:solidFill>
                  <a:prstClr val="black"/>
                </a:solidFill>
                <a:latin typeface="HGPｺﾞｼｯｸM" pitchFamily="50" charset="-128"/>
                <a:ea typeface="HGPｺﾞｼｯｸM" pitchFamily="50" charset="-128"/>
              </a:rPr>
              <a:t>滞在</a:t>
            </a:r>
            <a:r>
              <a:rPr lang="ja-JP" altLang="ja-JP" sz="1200" dirty="0">
                <a:solidFill>
                  <a:prstClr val="black"/>
                </a:solidFill>
                <a:latin typeface="HGPｺﾞｼｯｸM" pitchFamily="50" charset="-128"/>
                <a:ea typeface="HGPｺﾞｼｯｸM" pitchFamily="50" charset="-128"/>
              </a:rPr>
              <a:t>支援（指定障害福祉サービス事業者に委託可）等</a:t>
            </a:r>
            <a:r>
              <a:rPr lang="ja-JP" altLang="ja-JP" sz="1200" dirty="0" smtClean="0">
                <a:solidFill>
                  <a:prstClr val="black"/>
                </a:solidFill>
                <a:latin typeface="HGPｺﾞｼｯｸM" pitchFamily="50" charset="-128"/>
                <a:ea typeface="HGPｺﾞｼｯｸM" pitchFamily="50" charset="-128"/>
              </a:rPr>
              <a:t>の</a:t>
            </a:r>
            <a:r>
              <a:rPr lang="ja-JP" altLang="en-US" sz="1200" dirty="0" smtClean="0">
                <a:solidFill>
                  <a:prstClr val="black"/>
                </a:solidFill>
                <a:latin typeface="HGPｺﾞｼｯｸM" pitchFamily="50" charset="-128"/>
                <a:ea typeface="HGPｺﾞｼｯｸM" pitchFamily="50" charset="-128"/>
              </a:rPr>
              <a:t>措置を講じる</a:t>
            </a:r>
            <a:r>
              <a:rPr lang="ja-JP" altLang="ja-JP" sz="1200" dirty="0" smtClean="0">
                <a:solidFill>
                  <a:prstClr val="black"/>
                </a:solidFill>
                <a:latin typeface="HGPｺﾞｼｯｸM" pitchFamily="50" charset="-128"/>
                <a:ea typeface="HGPｺﾞｼｯｸM" pitchFamily="50" charset="-128"/>
              </a:rPr>
              <a:t>。</a:t>
            </a:r>
            <a:endParaRPr lang="ja-JP" altLang="ja-JP" sz="1200" dirty="0">
              <a:solidFill>
                <a:prstClr val="black"/>
              </a:solidFill>
              <a:latin typeface="HGPｺﾞｼｯｸM" pitchFamily="50" charset="-128"/>
              <a:ea typeface="HGPｺﾞｼｯｸM" pitchFamily="50" charset="-128"/>
            </a:endParaRPr>
          </a:p>
          <a:p>
            <a:pPr>
              <a:spcBef>
                <a:spcPts val="600"/>
              </a:spcBef>
              <a:defRPr/>
            </a:pPr>
            <a:r>
              <a:rPr lang="en-US" altLang="ja-JP" sz="1200" dirty="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地域</a:t>
            </a:r>
            <a:r>
              <a:rPr lang="ja-JP" altLang="en-US" sz="1200" dirty="0">
                <a:solidFill>
                  <a:prstClr val="black"/>
                </a:solidFill>
                <a:latin typeface="HGPｺﾞｼｯｸM" pitchFamily="50" charset="-128"/>
                <a:ea typeface="HGPｺﾞｼｯｸM" pitchFamily="50" charset="-128"/>
              </a:rPr>
              <a:t>移行支援と同様に、 </a:t>
            </a:r>
            <a:r>
              <a:rPr lang="ja-JP" altLang="ja-JP" sz="1200" dirty="0">
                <a:solidFill>
                  <a:prstClr val="black"/>
                </a:solidFill>
                <a:latin typeface="HGPｺﾞｼｯｸM" pitchFamily="50" charset="-128"/>
                <a:ea typeface="HGPｺﾞｼｯｸM" pitchFamily="50" charset="-128"/>
              </a:rPr>
              <a:t>重要事項の掲示義務</a:t>
            </a:r>
            <a:r>
              <a:rPr lang="ja-JP" altLang="en-US" sz="1200" dirty="0">
                <a:solidFill>
                  <a:prstClr val="black"/>
                </a:solidFill>
                <a:latin typeface="HGPｺﾞｼｯｸM" pitchFamily="50" charset="-128"/>
                <a:ea typeface="HGPｺﾞｼｯｸM" pitchFamily="50" charset="-128"/>
              </a:rPr>
              <a:t>、</a:t>
            </a:r>
            <a:r>
              <a:rPr lang="ja-JP" altLang="ja-JP" sz="1200" dirty="0">
                <a:solidFill>
                  <a:prstClr val="black"/>
                </a:solidFill>
                <a:latin typeface="HGPｺﾞｼｯｸM" pitchFamily="50" charset="-128"/>
                <a:ea typeface="HGPｺﾞｼｯｸM" pitchFamily="50" charset="-128"/>
              </a:rPr>
              <a:t>公表の努力規定を設ける。 </a:t>
            </a:r>
            <a:endParaRPr lang="en-US" altLang="ja-JP" sz="1200" dirty="0">
              <a:solidFill>
                <a:prstClr val="black"/>
              </a:solidFill>
              <a:latin typeface="HGPｺﾞｼｯｸM" pitchFamily="50" charset="-128"/>
              <a:ea typeface="HGPｺﾞｼｯｸM" pitchFamily="50" charset="-128"/>
            </a:endParaRPr>
          </a:p>
          <a:p>
            <a:pPr>
              <a:spcBef>
                <a:spcPts val="60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ja-JP" sz="1050" dirty="0" smtClean="0">
                <a:solidFill>
                  <a:prstClr val="black"/>
                </a:solidFill>
                <a:latin typeface="HGPｺﾞｼｯｸM" pitchFamily="50" charset="-128"/>
                <a:ea typeface="HGPｺﾞｼｯｸM" pitchFamily="50" charset="-128"/>
              </a:rPr>
              <a:t>※</a:t>
            </a:r>
            <a:r>
              <a:rPr lang="ja-JP" altLang="ja-JP" sz="1050" dirty="0">
                <a:solidFill>
                  <a:prstClr val="black"/>
                </a:solidFill>
                <a:latin typeface="HGPｺﾞｼｯｸM" pitchFamily="50" charset="-128"/>
                <a:ea typeface="HGPｺﾞｼｯｸM" pitchFamily="50" charset="-128"/>
              </a:rPr>
              <a:t>　その他、秘密保持、苦情解決、記録の整備等必要な事項について規定</a:t>
            </a:r>
            <a:r>
              <a:rPr lang="ja-JP" altLang="ja-JP" sz="1050" dirty="0" smtClean="0">
                <a:solidFill>
                  <a:prstClr val="black"/>
                </a:solidFill>
                <a:latin typeface="HGPｺﾞｼｯｸM" pitchFamily="50" charset="-128"/>
                <a:ea typeface="HGPｺﾞｼｯｸM" pitchFamily="50" charset="-128"/>
              </a:rPr>
              <a:t>。</a:t>
            </a:r>
            <a:endParaRPr lang="en-US" altLang="ja-JP" sz="1050" dirty="0" smtClean="0">
              <a:solidFill>
                <a:prstClr val="black"/>
              </a:solidFill>
              <a:latin typeface="HGPｺﾞｼｯｸM" pitchFamily="50" charset="-128"/>
              <a:ea typeface="HGPｺﾞｼｯｸM" pitchFamily="50" charset="-128"/>
            </a:endParaRPr>
          </a:p>
          <a:p>
            <a:pPr>
              <a:defRPr/>
            </a:pPr>
            <a:r>
              <a:rPr lang="en-US" altLang="ja-JP" sz="1200" dirty="0" smtClean="0">
                <a:solidFill>
                  <a:prstClr val="black"/>
                </a:solidFill>
                <a:latin typeface="HGPｺﾞｼｯｸM" pitchFamily="50" charset="-128"/>
                <a:ea typeface="HGPｺﾞｼｯｸM" pitchFamily="50" charset="-128"/>
              </a:rPr>
              <a:t>  </a:t>
            </a:r>
            <a:r>
              <a:rPr lang="ja-JP" altLang="en-US" sz="1200" b="1" dirty="0">
                <a:solidFill>
                  <a:prstClr val="black"/>
                </a:solidFill>
                <a:latin typeface="HGPｺﾞｼｯｸM" pitchFamily="50" charset="-128"/>
                <a:ea typeface="HGPｺﾞｼｯｸM" pitchFamily="50" charset="-128"/>
              </a:rPr>
              <a:t>（その他）</a:t>
            </a:r>
            <a:endParaRPr lang="en-US" altLang="ja-JP" sz="1200" b="1" dirty="0">
              <a:solidFill>
                <a:prstClr val="black"/>
              </a:solidFill>
              <a:latin typeface="HGPｺﾞｼｯｸM" pitchFamily="50" charset="-128"/>
              <a:ea typeface="HGPｺﾞｼｯｸM" pitchFamily="50" charset="-128"/>
            </a:endParaRPr>
          </a:p>
          <a:p>
            <a:pPr>
              <a:defRPr/>
            </a:pPr>
            <a:r>
              <a:rPr lang="en-US" altLang="ja-JP" sz="1200" dirty="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a:t>
            </a:r>
            <a:r>
              <a:rPr lang="ja-JP" altLang="ja-JP" sz="1200" dirty="0" smtClean="0">
                <a:solidFill>
                  <a:prstClr val="black"/>
                </a:solidFill>
                <a:latin typeface="HGPｺﾞｼｯｸM" pitchFamily="50" charset="-128"/>
                <a:ea typeface="HGPｺﾞｼｯｸM" pitchFamily="50" charset="-128"/>
              </a:rPr>
              <a:t>地域</a:t>
            </a:r>
            <a:r>
              <a:rPr lang="ja-JP" altLang="ja-JP" sz="1200" dirty="0">
                <a:solidFill>
                  <a:prstClr val="black"/>
                </a:solidFill>
                <a:latin typeface="HGPｺﾞｼｯｸM" pitchFamily="50" charset="-128"/>
                <a:ea typeface="HGPｺﾞｼｯｸM" pitchFamily="50" charset="-128"/>
              </a:rPr>
              <a:t>移行支援・地域定着支援はできる限り支援の継続性を確保する観点から</a:t>
            </a:r>
            <a:r>
              <a:rPr lang="ja-JP" altLang="en-US" sz="1200" dirty="0">
                <a:solidFill>
                  <a:prstClr val="black"/>
                </a:solidFill>
                <a:latin typeface="HGPｺﾞｼｯｸM" pitchFamily="50" charset="-128"/>
                <a:ea typeface="HGPｺﾞｼｯｸM" pitchFamily="50" charset="-128"/>
              </a:rPr>
              <a:t>、</a:t>
            </a:r>
            <a:r>
              <a:rPr lang="ja-JP" altLang="ja-JP" sz="1200" dirty="0">
                <a:solidFill>
                  <a:prstClr val="black"/>
                </a:solidFill>
                <a:latin typeface="HGPｺﾞｼｯｸM" pitchFamily="50" charset="-128"/>
                <a:ea typeface="HGPｺﾞｼｯｸM" pitchFamily="50" charset="-128"/>
              </a:rPr>
              <a:t>両方の指定を受けること</a:t>
            </a:r>
            <a:r>
              <a:rPr lang="ja-JP" altLang="en-US" sz="1200" dirty="0">
                <a:solidFill>
                  <a:prstClr val="black"/>
                </a:solidFill>
                <a:latin typeface="HGPｺﾞｼｯｸM" pitchFamily="50" charset="-128"/>
                <a:ea typeface="HGPｺﾞｼｯｸM" pitchFamily="50" charset="-128"/>
              </a:rPr>
              <a:t>が</a:t>
            </a:r>
            <a:r>
              <a:rPr lang="ja-JP" altLang="ja-JP" sz="1200" dirty="0">
                <a:solidFill>
                  <a:prstClr val="black"/>
                </a:solidFill>
                <a:latin typeface="HGPｺﾞｼｯｸM" pitchFamily="50" charset="-128"/>
                <a:ea typeface="HGPｺﾞｼｯｸM" pitchFamily="50" charset="-128"/>
              </a:rPr>
              <a:t>基本</a:t>
            </a:r>
            <a:r>
              <a:rPr lang="ja-JP" altLang="en-US" sz="1200" dirty="0">
                <a:solidFill>
                  <a:prstClr val="black"/>
                </a:solidFill>
                <a:latin typeface="HGPｺﾞｼｯｸM" pitchFamily="50" charset="-128"/>
                <a:ea typeface="HGPｺﾞｼｯｸM" pitchFamily="50" charset="-128"/>
              </a:rPr>
              <a:t>。</a:t>
            </a:r>
            <a:endParaRPr lang="en-US" altLang="ja-JP" sz="1200" dirty="0">
              <a:solidFill>
                <a:prstClr val="black"/>
              </a:solidFill>
              <a:latin typeface="HGPｺﾞｼｯｸM" pitchFamily="50" charset="-128"/>
              <a:ea typeface="HGPｺﾞｼｯｸM" pitchFamily="50" charset="-128"/>
            </a:endParaRPr>
          </a:p>
          <a:p>
            <a:pPr>
              <a:defRPr/>
            </a:pPr>
            <a:r>
              <a:rPr lang="ja-JP" altLang="en-US" sz="1200" b="1" dirty="0">
                <a:solidFill>
                  <a:prstClr val="black"/>
                </a:solidFill>
                <a:latin typeface="HGPｺﾞｼｯｸM" pitchFamily="50" charset="-128"/>
                <a:ea typeface="HGPｺﾞｼｯｸM" pitchFamily="50" charset="-128"/>
              </a:rPr>
              <a:t>　 　　　</a:t>
            </a:r>
            <a:r>
              <a:rPr lang="ja-JP" altLang="ja-JP" sz="1200" dirty="0">
                <a:solidFill>
                  <a:prstClr val="black"/>
                </a:solidFill>
                <a:latin typeface="HGPｺﾞｼｯｸM" pitchFamily="50" charset="-128"/>
                <a:ea typeface="HGPｺﾞｼｯｸM" pitchFamily="50" charset="-128"/>
              </a:rPr>
              <a:t>ただし、他の事業所との連携等により適切に支援することが可能な場合には、地域移行支援のみ又は地域定着支援のみの指定</a:t>
            </a:r>
            <a:r>
              <a:rPr lang="ja-JP" altLang="en-US" sz="1200" dirty="0">
                <a:solidFill>
                  <a:prstClr val="black"/>
                </a:solidFill>
                <a:latin typeface="HGPｺﾞｼｯｸM" pitchFamily="50" charset="-128"/>
                <a:ea typeface="HGPｺﾞｼｯｸM" pitchFamily="50" charset="-128"/>
              </a:rPr>
              <a:t>可。</a:t>
            </a:r>
            <a:endParaRPr lang="en-US" altLang="ja-JP" sz="1200" b="1" dirty="0">
              <a:solidFill>
                <a:prstClr val="black"/>
              </a:solidFill>
              <a:latin typeface="HGPｺﾞｼｯｸM" pitchFamily="50" charset="-128"/>
              <a:ea typeface="HGPｺﾞｼｯｸM" pitchFamily="50" charset="-128"/>
            </a:endParaRPr>
          </a:p>
          <a:p>
            <a:pPr>
              <a:defRPr/>
            </a:pPr>
            <a:endParaRPr lang="en-US" altLang="ja-JP" sz="1200" dirty="0">
              <a:solidFill>
                <a:prstClr val="black"/>
              </a:solidFill>
              <a:latin typeface="HGPｺﾞｼｯｸM" pitchFamily="50" charset="-128"/>
              <a:ea typeface="HGPｺﾞｼｯｸM" pitchFamily="50" charset="-128"/>
            </a:endParaRPr>
          </a:p>
          <a:p>
            <a:pPr>
              <a:defRPr/>
            </a:pPr>
            <a:endParaRPr lang="ja-JP" altLang="ja-JP" sz="1200" dirty="0">
              <a:solidFill>
                <a:prstClr val="black"/>
              </a:solidFill>
              <a:latin typeface="HGPｺﾞｼｯｸM" pitchFamily="50" charset="-128"/>
              <a:ea typeface="HGPｺﾞｼｯｸM" pitchFamily="50" charset="-128"/>
            </a:endParaRPr>
          </a:p>
          <a:p>
            <a:pPr>
              <a:defRPr/>
            </a:pPr>
            <a:r>
              <a:rPr lang="ja-JP" altLang="en-US" sz="1200" dirty="0">
                <a:solidFill>
                  <a:prstClr val="black"/>
                </a:solidFill>
                <a:latin typeface="HGPｺﾞｼｯｸM" pitchFamily="50" charset="-128"/>
                <a:ea typeface="HGPｺﾞｼｯｸM" pitchFamily="50" charset="-128"/>
              </a:rPr>
              <a:t>　</a:t>
            </a:r>
            <a:endParaRPr lang="en-US" altLang="ja-JP" sz="1050" dirty="0">
              <a:solidFill>
                <a:prstClr val="black"/>
              </a:solidFill>
              <a:latin typeface="HGPｺﾞｼｯｸM" pitchFamily="50" charset="-128"/>
              <a:ea typeface="HGPｺﾞｼｯｸM" pitchFamily="50" charset="-128"/>
            </a:endParaRPr>
          </a:p>
          <a:p>
            <a:pPr>
              <a:spcBef>
                <a:spcPts val="600"/>
              </a:spcBef>
              <a:defRPr/>
            </a:pPr>
            <a:endParaRPr lang="en-US" altLang="ja-JP" sz="1050" dirty="0">
              <a:solidFill>
                <a:prstClr val="black"/>
              </a:solidFill>
              <a:latin typeface="HGPｺﾞｼｯｸM" pitchFamily="50" charset="-128"/>
              <a:ea typeface="HGPｺﾞｼｯｸM" pitchFamily="50" charset="-128"/>
            </a:endParaRPr>
          </a:p>
        </p:txBody>
      </p:sp>
      <p:sp>
        <p:nvSpPr>
          <p:cNvPr id="2" name="スライド番号プレースホルダー 1"/>
          <p:cNvSpPr>
            <a:spLocks noGrp="1"/>
          </p:cNvSpPr>
          <p:nvPr>
            <p:ph type="sldNum" sz="quarter" idx="12"/>
          </p:nvPr>
        </p:nvSpPr>
        <p:spPr>
          <a:xfrm>
            <a:off x="7441404" y="6357076"/>
            <a:ext cx="2311400" cy="476250"/>
          </a:xfrm>
        </p:spPr>
        <p:txBody>
          <a:bodyPr/>
          <a:lstStyle/>
          <a:p>
            <a:pPr>
              <a:defRPr/>
            </a:pPr>
            <a:fld id="{A711CCB1-9510-45B4-AC47-B12DC3C129B2}" type="slidenum">
              <a:rPr lang="en-US" altLang="ja-JP" smtClean="0">
                <a:solidFill>
                  <a:prstClr val="black">
                    <a:tint val="75000"/>
                  </a:prstClr>
                </a:solidFill>
              </a:rPr>
              <a:pPr>
                <a:defRPr/>
              </a:pPr>
              <a:t>52</a:t>
            </a:fld>
            <a:endParaRPr lang="en-US" altLang="ja-JP" dirty="0">
              <a:solidFill>
                <a:prstClr val="black">
                  <a:tint val="75000"/>
                </a:prstClr>
              </a:solidFill>
            </a:endParaRPr>
          </a:p>
        </p:txBody>
      </p:sp>
    </p:spTree>
    <p:extLst>
      <p:ext uri="{BB962C8B-B14F-4D97-AF65-F5344CB8AC3E}">
        <p14:creationId xmlns:p14="http://schemas.microsoft.com/office/powerpoint/2010/main" val="3735889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64"/>
          <p:cNvGrpSpPr>
            <a:grpSpLocks/>
          </p:cNvGrpSpPr>
          <p:nvPr/>
        </p:nvGrpSpPr>
        <p:grpSpPr bwMode="auto">
          <a:xfrm>
            <a:off x="200047" y="2492400"/>
            <a:ext cx="9320215" cy="4176713"/>
            <a:chOff x="251520" y="2924944"/>
            <a:chExt cx="8712969" cy="1800594"/>
          </a:xfrm>
        </p:grpSpPr>
        <p:grpSp>
          <p:nvGrpSpPr>
            <p:cNvPr id="3" name="グループ化 39"/>
            <p:cNvGrpSpPr>
              <a:grpSpLocks/>
            </p:cNvGrpSpPr>
            <p:nvPr/>
          </p:nvGrpSpPr>
          <p:grpSpPr bwMode="auto">
            <a:xfrm>
              <a:off x="251520" y="2924944"/>
              <a:ext cx="8712969" cy="1800594"/>
              <a:chOff x="251520" y="3140968"/>
              <a:chExt cx="8712969" cy="1800594"/>
            </a:xfrm>
          </p:grpSpPr>
          <p:sp>
            <p:nvSpPr>
              <p:cNvPr id="127" name="Rectangle 2"/>
              <p:cNvSpPr>
                <a:spLocks noChangeArrowheads="1"/>
              </p:cNvSpPr>
              <p:nvPr/>
            </p:nvSpPr>
            <p:spPr bwMode="auto">
              <a:xfrm>
                <a:off x="261909" y="3190928"/>
                <a:ext cx="4637715" cy="1750634"/>
              </a:xfrm>
              <a:prstGeom prst="rect">
                <a:avLst/>
              </a:prstGeom>
              <a:gradFill rotWithShape="1">
                <a:gsLst>
                  <a:gs pos="0">
                    <a:srgbClr val="CCECFF"/>
                  </a:gs>
                  <a:gs pos="100000">
                    <a:schemeClr val="bg1"/>
                  </a:gs>
                </a:gsLst>
                <a:lin ang="5400000" scaled="1"/>
              </a:gradFill>
              <a:ln w="19050">
                <a:noFill/>
                <a:miter lim="800000"/>
                <a:headEnd/>
                <a:tailEnd/>
              </a:ln>
            </p:spPr>
            <p:txBody>
              <a:bodyPr wrap="none" anchor="ctr"/>
              <a:lstStyle/>
              <a:p>
                <a:pPr algn="ctr" defTabSz="913067">
                  <a:defRPr/>
                </a:pPr>
                <a:endParaRPr lang="ja-JP" altLang="ja-JP" sz="1000" dirty="0">
                  <a:solidFill>
                    <a:srgbClr val="000000"/>
                  </a:solidFill>
                  <a:ea typeface="ＭＳ Ｐゴシック"/>
                </a:endParaRPr>
              </a:p>
            </p:txBody>
          </p:sp>
          <p:sp>
            <p:nvSpPr>
              <p:cNvPr id="128" name="Rectangle 3"/>
              <p:cNvSpPr>
                <a:spLocks noChangeArrowheads="1"/>
              </p:cNvSpPr>
              <p:nvPr/>
            </p:nvSpPr>
            <p:spPr bwMode="auto">
              <a:xfrm>
                <a:off x="4889236" y="3327803"/>
                <a:ext cx="4075253" cy="1613759"/>
              </a:xfrm>
              <a:prstGeom prst="rect">
                <a:avLst/>
              </a:prstGeom>
              <a:gradFill rotWithShape="1">
                <a:gsLst>
                  <a:gs pos="0">
                    <a:srgbClr val="CCFFCC"/>
                  </a:gs>
                  <a:gs pos="100000">
                    <a:schemeClr val="bg1"/>
                  </a:gs>
                </a:gsLst>
                <a:lin ang="5400000" scaled="1"/>
              </a:gradFill>
              <a:ln w="19050">
                <a:noFill/>
                <a:miter lim="800000"/>
                <a:headEnd/>
                <a:tailEnd/>
              </a:ln>
            </p:spPr>
            <p:txBody>
              <a:bodyPr wrap="none" anchor="ctr"/>
              <a:lstStyle/>
              <a:p>
                <a:pPr algn="ctr" defTabSz="913067">
                  <a:defRPr/>
                </a:pPr>
                <a:endParaRPr lang="ja-JP" altLang="ja-JP" sz="1000" dirty="0">
                  <a:solidFill>
                    <a:srgbClr val="000000"/>
                  </a:solidFill>
                  <a:ea typeface="ＭＳ Ｐゴシック"/>
                </a:endParaRPr>
              </a:p>
            </p:txBody>
          </p:sp>
          <p:sp>
            <p:nvSpPr>
              <p:cNvPr id="129" name="AutoShape 4"/>
              <p:cNvSpPr>
                <a:spLocks noChangeArrowheads="1"/>
              </p:cNvSpPr>
              <p:nvPr/>
            </p:nvSpPr>
            <p:spPr bwMode="auto">
              <a:xfrm>
                <a:off x="1182032" y="3332593"/>
                <a:ext cx="7662247" cy="1520684"/>
              </a:xfrm>
              <a:prstGeom prst="roundRect">
                <a:avLst>
                  <a:gd name="adj" fmla="val 2162"/>
                </a:avLst>
              </a:prstGeom>
              <a:solidFill>
                <a:schemeClr val="bg1"/>
              </a:solidFill>
              <a:ln w="9525">
                <a:solidFill>
                  <a:srgbClr val="969696"/>
                </a:solidFill>
                <a:round/>
                <a:headEnd/>
                <a:tailEnd/>
              </a:ln>
              <a:effectLst>
                <a:prstShdw prst="shdw17" dist="17961" dir="13500000">
                  <a:srgbClr val="5A5A5A"/>
                </a:prstShdw>
              </a:effectLst>
            </p:spPr>
            <p:txBody>
              <a:bodyPr wrap="none" anchor="ctr"/>
              <a:lstStyle/>
              <a:p>
                <a:pPr algn="ctr" defTabSz="913067">
                  <a:defRPr/>
                </a:pPr>
                <a:endParaRPr lang="ja-JP" altLang="ja-JP" sz="1000" dirty="0">
                  <a:solidFill>
                    <a:srgbClr val="000000"/>
                  </a:solidFill>
                  <a:ea typeface="ＭＳ Ｐゴシック"/>
                </a:endParaRPr>
              </a:p>
            </p:txBody>
          </p:sp>
          <p:sp>
            <p:nvSpPr>
              <p:cNvPr id="130" name="Rectangle 5"/>
              <p:cNvSpPr>
                <a:spLocks noChangeArrowheads="1"/>
              </p:cNvSpPr>
              <p:nvPr/>
            </p:nvSpPr>
            <p:spPr bwMode="auto">
              <a:xfrm>
                <a:off x="251520" y="3140968"/>
                <a:ext cx="4637716" cy="186835"/>
              </a:xfrm>
              <a:prstGeom prst="rect">
                <a:avLst/>
              </a:prstGeom>
              <a:solidFill>
                <a:srgbClr val="CCECFF"/>
              </a:solidFill>
              <a:ln w="19050">
                <a:noFill/>
                <a:miter lim="800000"/>
                <a:headEnd/>
                <a:tailEnd/>
              </a:ln>
              <a:effectLst>
                <a:prstShdw prst="shdw17" dist="17961" dir="2700000">
                  <a:srgbClr val="CCECFF">
                    <a:gamma/>
                    <a:shade val="60000"/>
                    <a:invGamma/>
                  </a:srgbClr>
                </a:prstShdw>
              </a:effectLst>
            </p:spPr>
            <p:txBody>
              <a:bodyPr wrap="none" anchor="ctr"/>
              <a:lstStyle/>
              <a:p>
                <a:pPr algn="ctr" defTabSz="913067">
                  <a:defRPr/>
                </a:pPr>
                <a:r>
                  <a:rPr lang="ja-JP" altLang="en-US" sz="1600" b="1" dirty="0">
                    <a:solidFill>
                      <a:prstClr val="black"/>
                    </a:solidFill>
                    <a:effectLst>
                      <a:outerShdw blurRad="38100" dist="38100" dir="2700000" algn="tl">
                        <a:srgbClr val="FFFFFF"/>
                      </a:outerShdw>
                    </a:effectLst>
                    <a:ea typeface="HG丸ｺﾞｼｯｸM-PRO" pitchFamily="50" charset="-128"/>
                  </a:rPr>
                  <a:t>施設・病院</a:t>
                </a:r>
              </a:p>
            </p:txBody>
          </p:sp>
          <p:sp>
            <p:nvSpPr>
              <p:cNvPr id="131" name="Rectangle 6"/>
              <p:cNvSpPr>
                <a:spLocks noChangeArrowheads="1"/>
              </p:cNvSpPr>
              <p:nvPr/>
            </p:nvSpPr>
            <p:spPr bwMode="auto">
              <a:xfrm>
                <a:off x="4889236" y="3140968"/>
                <a:ext cx="4075253" cy="186835"/>
              </a:xfrm>
              <a:prstGeom prst="rect">
                <a:avLst/>
              </a:prstGeom>
              <a:solidFill>
                <a:srgbClr val="CCFFCC"/>
              </a:solidFill>
              <a:ln w="19050">
                <a:noFill/>
                <a:miter lim="800000"/>
                <a:headEnd/>
                <a:tailEnd/>
              </a:ln>
              <a:effectLst>
                <a:prstShdw prst="shdw17" dist="17961" dir="2700000">
                  <a:srgbClr val="CCFFCC">
                    <a:gamma/>
                    <a:shade val="60000"/>
                    <a:invGamma/>
                  </a:srgbClr>
                </a:prstShdw>
              </a:effectLst>
            </p:spPr>
            <p:txBody>
              <a:bodyPr wrap="none" anchor="ctr"/>
              <a:lstStyle/>
              <a:p>
                <a:pPr algn="ctr" defTabSz="913067">
                  <a:defRPr/>
                </a:pPr>
                <a:r>
                  <a:rPr lang="ja-JP" altLang="en-US" sz="1600" b="1" dirty="0">
                    <a:solidFill>
                      <a:srgbClr val="000000"/>
                    </a:solidFill>
                    <a:effectLst>
                      <a:outerShdw blurRad="38100" dist="38100" dir="2700000" algn="tl">
                        <a:srgbClr val="FFFFFF"/>
                      </a:outerShdw>
                    </a:effectLst>
                    <a:ea typeface="HG丸ｺﾞｼｯｸM-PRO" pitchFamily="50" charset="-128"/>
                  </a:rPr>
                  <a:t>地　域</a:t>
                </a:r>
              </a:p>
            </p:txBody>
          </p:sp>
          <p:sp>
            <p:nvSpPr>
              <p:cNvPr id="132" name="AutoShape 7"/>
              <p:cNvSpPr>
                <a:spLocks noChangeArrowheads="1"/>
              </p:cNvSpPr>
              <p:nvPr/>
            </p:nvSpPr>
            <p:spPr bwMode="auto">
              <a:xfrm>
                <a:off x="4889236" y="4253080"/>
                <a:ext cx="3723528" cy="420891"/>
              </a:xfrm>
              <a:prstGeom prst="homePlate">
                <a:avLst>
                  <a:gd name="adj" fmla="val 48730"/>
                </a:avLst>
              </a:prstGeom>
              <a:solidFill>
                <a:schemeClr val="bg1"/>
              </a:solidFill>
              <a:ln w="25400">
                <a:solidFill>
                  <a:schemeClr val="tx1"/>
                </a:solidFill>
                <a:miter lim="800000"/>
                <a:headEnd/>
                <a:tailEnd/>
              </a:ln>
              <a:effectLst/>
            </p:spPr>
            <p:txBody>
              <a:bodyPr wrap="none" anchor="ctr"/>
              <a:lstStyle/>
              <a:p>
                <a:pPr algn="ctr" defTabSz="913067">
                  <a:spcBef>
                    <a:spcPct val="10000"/>
                  </a:spcBef>
                  <a:defRPr/>
                </a:pPr>
                <a:r>
                  <a:rPr lang="ja-JP" altLang="en-US" sz="1400" b="1" dirty="0">
                    <a:solidFill>
                      <a:srgbClr val="000000"/>
                    </a:solidFill>
                    <a:effectLst>
                      <a:outerShdw blurRad="38100" dist="38100" dir="2700000" algn="tl">
                        <a:srgbClr val="C0C0C0"/>
                      </a:outerShdw>
                    </a:effectLst>
                    <a:ea typeface="ＭＳ Ｐゴシック"/>
                  </a:rPr>
                  <a:t>地域定着支援</a:t>
                </a:r>
                <a:endParaRPr lang="en-US" altLang="ja-JP" sz="1400" b="1" dirty="0">
                  <a:solidFill>
                    <a:srgbClr val="000000"/>
                  </a:solidFill>
                  <a:effectLst>
                    <a:outerShdw blurRad="38100" dist="38100" dir="2700000" algn="tl">
                      <a:srgbClr val="C0C0C0"/>
                    </a:outerShdw>
                  </a:effectLst>
                  <a:ea typeface="ＭＳ Ｐゴシック"/>
                </a:endParaRPr>
              </a:p>
              <a:p>
                <a:pPr algn="ctr" defTabSz="913067">
                  <a:spcBef>
                    <a:spcPct val="10000"/>
                  </a:spcBef>
                  <a:defRPr/>
                </a:pPr>
                <a:r>
                  <a:rPr lang="ja-JP" altLang="en-US" sz="1000" dirty="0">
                    <a:solidFill>
                      <a:srgbClr val="000000"/>
                    </a:solidFill>
                    <a:ea typeface="ＭＳ Ｐゴシック"/>
                  </a:rPr>
                  <a:t>常時の連絡体制の確保等</a:t>
                </a:r>
                <a:endParaRPr lang="ja-JP" altLang="en-US" sz="1000" dirty="0">
                  <a:solidFill>
                    <a:srgbClr val="000000"/>
                  </a:solidFill>
                  <a:effectLst>
                    <a:outerShdw blurRad="38100" dist="38100" dir="2700000" algn="tl">
                      <a:srgbClr val="C0C0C0"/>
                    </a:outerShdw>
                  </a:effectLst>
                  <a:ea typeface="ＭＳ Ｐゴシック"/>
                </a:endParaRPr>
              </a:p>
            </p:txBody>
          </p:sp>
          <p:sp>
            <p:nvSpPr>
              <p:cNvPr id="133" name="AutoShape 10"/>
              <p:cNvSpPr>
                <a:spLocks noChangeArrowheads="1"/>
              </p:cNvSpPr>
              <p:nvPr/>
            </p:nvSpPr>
            <p:spPr bwMode="auto">
              <a:xfrm>
                <a:off x="813983" y="3840400"/>
                <a:ext cx="281973" cy="558451"/>
              </a:xfrm>
              <a:prstGeom prst="rightArrow">
                <a:avLst>
                  <a:gd name="adj1" fmla="val 50000"/>
                  <a:gd name="adj2" fmla="val 64704"/>
                </a:avLst>
              </a:prstGeom>
              <a:solidFill>
                <a:srgbClr val="FFCC66"/>
              </a:solidFill>
              <a:ln w="9525">
                <a:solidFill>
                  <a:srgbClr val="969696"/>
                </a:solidFill>
                <a:miter lim="800000"/>
                <a:headEnd/>
                <a:tailEnd/>
              </a:ln>
              <a:effectLst>
                <a:outerShdw dist="35921" dir="2700000" algn="ctr" rotWithShape="0">
                  <a:schemeClr val="bg2"/>
                </a:outerShdw>
              </a:effectLst>
            </p:spPr>
            <p:txBody>
              <a:bodyPr wrap="none" anchor="ctr"/>
              <a:lstStyle/>
              <a:p>
                <a:pPr defTabSz="913067">
                  <a:defRPr/>
                </a:pPr>
                <a:endParaRPr lang="ja-JP" altLang="en-US" sz="1000" dirty="0">
                  <a:solidFill>
                    <a:srgbClr val="000000"/>
                  </a:solidFill>
                  <a:ea typeface="ＭＳ Ｐゴシック"/>
                </a:endParaRPr>
              </a:p>
            </p:txBody>
          </p:sp>
          <p:sp>
            <p:nvSpPr>
              <p:cNvPr id="134" name="AutoShape 21"/>
              <p:cNvSpPr>
                <a:spLocks noChangeArrowheads="1"/>
              </p:cNvSpPr>
              <p:nvPr/>
            </p:nvSpPr>
            <p:spPr bwMode="auto">
              <a:xfrm>
                <a:off x="2238689" y="4253080"/>
                <a:ext cx="2650547" cy="423629"/>
              </a:xfrm>
              <a:prstGeom prst="homePlate">
                <a:avLst>
                  <a:gd name="adj" fmla="val 45528"/>
                </a:avLst>
              </a:prstGeom>
              <a:solidFill>
                <a:schemeClr val="bg1"/>
              </a:solidFill>
              <a:ln w="25400">
                <a:solidFill>
                  <a:schemeClr val="tx1"/>
                </a:solidFill>
                <a:miter lim="800000"/>
                <a:headEnd/>
                <a:tailEnd/>
              </a:ln>
              <a:effectLst/>
            </p:spPr>
            <p:txBody>
              <a:bodyPr wrap="none" anchor="ctr"/>
              <a:lstStyle/>
              <a:p>
                <a:pPr algn="ctr" defTabSz="913067">
                  <a:defRPr/>
                </a:pPr>
                <a:r>
                  <a:rPr lang="ja-JP" altLang="en-US" sz="1400" b="1" dirty="0">
                    <a:solidFill>
                      <a:srgbClr val="000000"/>
                    </a:solidFill>
                    <a:effectLst>
                      <a:outerShdw blurRad="38100" dist="38100" dir="2700000" algn="tl">
                        <a:srgbClr val="C0C0C0"/>
                      </a:outerShdw>
                    </a:effectLst>
                    <a:ea typeface="ＭＳ Ｐゴシック"/>
                  </a:rPr>
                  <a:t>地域移行支援</a:t>
                </a:r>
                <a:endParaRPr lang="en-US" altLang="ja-JP" sz="1400" b="1" dirty="0">
                  <a:solidFill>
                    <a:srgbClr val="000000"/>
                  </a:solidFill>
                  <a:effectLst>
                    <a:outerShdw blurRad="38100" dist="38100" dir="2700000" algn="tl">
                      <a:srgbClr val="C0C0C0"/>
                    </a:outerShdw>
                  </a:effectLst>
                  <a:ea typeface="ＭＳ Ｐゴシック"/>
                </a:endParaRPr>
              </a:p>
              <a:p>
                <a:pPr algn="ctr" defTabSz="913067">
                  <a:defRPr/>
                </a:pPr>
                <a:r>
                  <a:rPr lang="ja-JP" altLang="en-US" sz="1000" dirty="0">
                    <a:solidFill>
                      <a:srgbClr val="000000"/>
                    </a:solidFill>
                    <a:latin typeface="ＭＳ Ｐゴシック"/>
                    <a:ea typeface="ＭＳ Ｐゴシック"/>
                  </a:rPr>
                  <a:t>同行支援・入居支援等</a:t>
                </a:r>
                <a:endParaRPr lang="ja-JP" altLang="en-US" sz="1000" b="1" dirty="0">
                  <a:solidFill>
                    <a:srgbClr val="000000"/>
                  </a:solidFill>
                  <a:effectLst>
                    <a:outerShdw blurRad="38100" dist="38100" dir="2700000" algn="tl">
                      <a:srgbClr val="C0C0C0"/>
                    </a:outerShdw>
                  </a:effectLst>
                  <a:ea typeface="ＭＳ Ｐゴシック"/>
                </a:endParaRPr>
              </a:p>
            </p:txBody>
          </p:sp>
          <p:sp>
            <p:nvSpPr>
              <p:cNvPr id="135" name="Text Box 24"/>
              <p:cNvSpPr txBox="1">
                <a:spLocks noChangeArrowheads="1"/>
              </p:cNvSpPr>
              <p:nvPr/>
            </p:nvSpPr>
            <p:spPr bwMode="auto">
              <a:xfrm>
                <a:off x="467813" y="3374341"/>
                <a:ext cx="316496" cy="1504943"/>
              </a:xfrm>
              <a:prstGeom prst="rect">
                <a:avLst/>
              </a:prstGeom>
              <a:solidFill>
                <a:srgbClr val="FF99CC"/>
              </a:solidFill>
              <a:ln w="22225">
                <a:solidFill>
                  <a:schemeClr val="tx1"/>
                </a:solidFill>
                <a:miter lim="800000"/>
                <a:headEnd/>
                <a:tailEnd/>
              </a:ln>
            </p:spPr>
            <p:txBody>
              <a:bodyPr vert="eaVert">
                <a:spAutoFit/>
              </a:bodyPr>
              <a:lstStyle/>
              <a:p>
                <a:pPr algn="ctr" defTabSz="913067">
                  <a:spcBef>
                    <a:spcPct val="50000"/>
                  </a:spcBef>
                  <a:defRPr/>
                </a:pPr>
                <a:r>
                  <a:rPr lang="ja-JP" altLang="en-US" sz="1000" dirty="0">
                    <a:solidFill>
                      <a:srgbClr val="000000"/>
                    </a:solidFill>
                    <a:ea typeface="ＭＳ Ｐゴシック"/>
                  </a:rPr>
                  <a:t>退院・退所希望者</a:t>
                </a:r>
              </a:p>
            </p:txBody>
          </p:sp>
          <p:sp>
            <p:nvSpPr>
              <p:cNvPr id="136" name="AutoShape 25"/>
              <p:cNvSpPr>
                <a:spLocks noChangeArrowheads="1"/>
              </p:cNvSpPr>
              <p:nvPr/>
            </p:nvSpPr>
            <p:spPr bwMode="auto">
              <a:xfrm>
                <a:off x="1251782" y="3433881"/>
                <a:ext cx="7423313" cy="631679"/>
              </a:xfrm>
              <a:prstGeom prst="roundRect">
                <a:avLst>
                  <a:gd name="adj" fmla="val 16667"/>
                </a:avLst>
              </a:prstGeom>
              <a:noFill/>
              <a:ln w="9525">
                <a:solidFill>
                  <a:schemeClr val="tx1"/>
                </a:solidFill>
                <a:round/>
                <a:headEnd/>
                <a:tailEnd/>
              </a:ln>
            </p:spPr>
            <p:txBody>
              <a:bodyPr wrap="none" anchor="ctr"/>
              <a:lstStyle/>
              <a:p>
                <a:pPr defTabSz="913067">
                  <a:defRPr/>
                </a:pPr>
                <a:endParaRPr lang="ja-JP" altLang="en-US" sz="1000" dirty="0">
                  <a:solidFill>
                    <a:srgbClr val="000000"/>
                  </a:solidFill>
                  <a:ea typeface="ＭＳ Ｐゴシック"/>
                </a:endParaRPr>
              </a:p>
            </p:txBody>
          </p:sp>
          <p:sp>
            <p:nvSpPr>
              <p:cNvPr id="137" name="AutoShape 27"/>
              <p:cNvSpPr>
                <a:spLocks noChangeArrowheads="1"/>
              </p:cNvSpPr>
              <p:nvPr/>
            </p:nvSpPr>
            <p:spPr bwMode="auto">
              <a:xfrm>
                <a:off x="1235458" y="4103201"/>
                <a:ext cx="7448541" cy="701486"/>
              </a:xfrm>
              <a:prstGeom prst="roundRect">
                <a:avLst>
                  <a:gd name="adj" fmla="val 16667"/>
                </a:avLst>
              </a:prstGeom>
              <a:noFill/>
              <a:ln w="9525">
                <a:solidFill>
                  <a:schemeClr val="tx1"/>
                </a:solidFill>
                <a:round/>
                <a:headEnd/>
                <a:tailEnd/>
              </a:ln>
            </p:spPr>
            <p:txBody>
              <a:bodyPr wrap="none" anchor="ctr"/>
              <a:lstStyle/>
              <a:p>
                <a:pPr defTabSz="913067">
                  <a:defRPr/>
                </a:pPr>
                <a:endParaRPr lang="ja-JP" altLang="en-US" sz="1000" dirty="0">
                  <a:solidFill>
                    <a:srgbClr val="000000"/>
                  </a:solidFill>
                  <a:ea typeface="ＭＳ Ｐゴシック"/>
                </a:endParaRPr>
              </a:p>
            </p:txBody>
          </p:sp>
          <p:sp>
            <p:nvSpPr>
              <p:cNvPr id="138" name="AutoShape 28"/>
              <p:cNvSpPr>
                <a:spLocks noChangeArrowheads="1"/>
              </p:cNvSpPr>
              <p:nvPr/>
            </p:nvSpPr>
            <p:spPr bwMode="auto">
              <a:xfrm>
                <a:off x="1422451" y="3380500"/>
                <a:ext cx="2531822" cy="133454"/>
              </a:xfrm>
              <a:prstGeom prst="bevel">
                <a:avLst>
                  <a:gd name="adj" fmla="val 12500"/>
                </a:avLst>
              </a:prstGeom>
              <a:solidFill>
                <a:schemeClr val="bg1"/>
              </a:solidFill>
              <a:ln w="9525">
                <a:solidFill>
                  <a:schemeClr val="tx1"/>
                </a:solidFill>
                <a:miter lim="800000"/>
                <a:headEnd/>
                <a:tailEnd/>
              </a:ln>
            </p:spPr>
            <p:txBody>
              <a:bodyPr wrap="none" anchor="ctr"/>
              <a:lstStyle/>
              <a:p>
                <a:pPr algn="ctr" defTabSz="913067">
                  <a:defRPr/>
                </a:pPr>
                <a:r>
                  <a:rPr lang="ja-JP" altLang="en-US" sz="1000" dirty="0">
                    <a:solidFill>
                      <a:prstClr val="black"/>
                    </a:solidFill>
                    <a:ea typeface="ＭＳ Ｐゴシック"/>
                  </a:rPr>
                  <a:t>計画相談支援（指定特定相談支援事業者）</a:t>
                </a:r>
              </a:p>
            </p:txBody>
          </p:sp>
          <p:sp>
            <p:nvSpPr>
              <p:cNvPr id="139" name="AutoShape 30"/>
              <p:cNvSpPr>
                <a:spLocks noChangeArrowheads="1"/>
              </p:cNvSpPr>
              <p:nvPr/>
            </p:nvSpPr>
            <p:spPr bwMode="auto">
              <a:xfrm>
                <a:off x="1446196" y="4064192"/>
                <a:ext cx="2508076" cy="132769"/>
              </a:xfrm>
              <a:prstGeom prst="bevel">
                <a:avLst>
                  <a:gd name="adj" fmla="val 12500"/>
                </a:avLst>
              </a:prstGeom>
              <a:solidFill>
                <a:schemeClr val="bg1"/>
              </a:solidFill>
              <a:ln w="9525">
                <a:solidFill>
                  <a:schemeClr val="tx1"/>
                </a:solidFill>
                <a:miter lim="800000"/>
                <a:headEnd/>
                <a:tailEnd/>
              </a:ln>
            </p:spPr>
            <p:txBody>
              <a:bodyPr wrap="none" anchor="ctr"/>
              <a:lstStyle/>
              <a:p>
                <a:pPr algn="ctr" defTabSz="913067">
                  <a:defRPr/>
                </a:pPr>
                <a:r>
                  <a:rPr lang="ja-JP" altLang="en-US" sz="1000" dirty="0">
                    <a:solidFill>
                      <a:prstClr val="black"/>
                    </a:solidFill>
                    <a:ea typeface="ＭＳ Ｐゴシック"/>
                  </a:rPr>
                  <a:t>地域相談支援（指定一般相談支援事業者）</a:t>
                </a:r>
              </a:p>
            </p:txBody>
          </p:sp>
          <p:sp>
            <p:nvSpPr>
              <p:cNvPr id="140" name="正方形/長方形 139"/>
              <p:cNvSpPr/>
              <p:nvPr/>
            </p:nvSpPr>
            <p:spPr bwMode="auto">
              <a:xfrm>
                <a:off x="260424" y="3140968"/>
                <a:ext cx="8695160" cy="1800594"/>
              </a:xfrm>
              <a:prstGeom prst="rect">
                <a:avLst/>
              </a:prstGeom>
              <a:noFill/>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36804" tIns="7359" rIns="36804" bIns="7359"/>
              <a:lstStyle/>
              <a:p>
                <a:pPr marL="118883" indent="-118883" defTabSz="871767">
                  <a:defRPr/>
                </a:pPr>
                <a:endParaRPr lang="ja-JP" altLang="en-US" sz="1000" dirty="0">
                  <a:solidFill>
                    <a:srgbClr val="000000"/>
                  </a:solidFill>
                </a:endParaRPr>
              </a:p>
            </p:txBody>
          </p:sp>
          <p:cxnSp>
            <p:nvCxnSpPr>
              <p:cNvPr id="62501" name="直線コネクタ 24"/>
              <p:cNvCxnSpPr>
                <a:cxnSpLocks noChangeShapeType="1"/>
              </p:cNvCxnSpPr>
              <p:nvPr/>
            </p:nvCxnSpPr>
            <p:spPr bwMode="auto">
              <a:xfrm rot="5400000">
                <a:off x="3980669" y="4027031"/>
                <a:ext cx="1772865" cy="743"/>
              </a:xfrm>
              <a:prstGeom prst="line">
                <a:avLst/>
              </a:prstGeom>
              <a:noFill/>
              <a:ln w="9525" algn="ctr">
                <a:solidFill>
                  <a:schemeClr val="tx1"/>
                </a:solidFill>
                <a:prstDash val="dash"/>
                <a:round/>
                <a:headEnd/>
                <a:tailEnd/>
              </a:ln>
            </p:spPr>
          </p:cxnSp>
        </p:grpSp>
        <p:sp>
          <p:nvSpPr>
            <p:cNvPr id="114" name="テキスト ボックス 113"/>
            <p:cNvSpPr txBox="1"/>
            <p:nvPr/>
          </p:nvSpPr>
          <p:spPr>
            <a:xfrm>
              <a:off x="1261664" y="3421844"/>
              <a:ext cx="889268" cy="388099"/>
            </a:xfrm>
            <a:prstGeom prst="rect">
              <a:avLst/>
            </a:prstGeom>
            <a:noFill/>
          </p:spPr>
          <p:txBody>
            <a:bodyPr wrap="square">
              <a:spAutoFit/>
            </a:bodyPr>
            <a:lstStyle/>
            <a:p>
              <a:pPr defTabSz="913067">
                <a:spcBef>
                  <a:spcPts val="1200"/>
                </a:spcBef>
                <a:defRPr/>
              </a:pPr>
              <a:r>
                <a:rPr lang="ja-JP" altLang="en-US" sz="1000" dirty="0">
                  <a:solidFill>
                    <a:prstClr val="black"/>
                  </a:solidFill>
                  <a:effectLst>
                    <a:outerShdw blurRad="38100" dist="38100" dir="2700000" algn="tl">
                      <a:srgbClr val="000000">
                        <a:alpha val="43137"/>
                      </a:srgbClr>
                    </a:outerShdw>
                  </a:effectLst>
                  <a:ea typeface="ＭＳ Ｐゴシック"/>
                </a:rPr>
                <a:t>・モニタリング　</a:t>
              </a:r>
              <a:endParaRPr lang="en-US" altLang="ja-JP" sz="1000" dirty="0">
                <a:solidFill>
                  <a:prstClr val="black"/>
                </a:solidFill>
                <a:effectLst>
                  <a:outerShdw blurRad="38100" dist="38100" dir="2700000" algn="tl">
                    <a:srgbClr val="000000">
                      <a:alpha val="43137"/>
                    </a:srgbClr>
                  </a:outerShdw>
                </a:effectLst>
                <a:ea typeface="ＭＳ Ｐゴシック"/>
              </a:endParaRPr>
            </a:p>
            <a:p>
              <a:pPr defTabSz="913067">
                <a:spcBef>
                  <a:spcPts val="299"/>
                </a:spcBef>
                <a:defRPr/>
              </a:pPr>
              <a:r>
                <a:rPr lang="ja-JP" altLang="en-US" sz="1000" dirty="0">
                  <a:solidFill>
                    <a:prstClr val="black"/>
                  </a:solidFill>
                  <a:effectLst>
                    <a:outerShdw blurRad="38100" dist="38100" dir="2700000" algn="tl">
                      <a:srgbClr val="000000">
                        <a:alpha val="43137"/>
                      </a:srgbClr>
                    </a:outerShdw>
                  </a:effectLst>
                  <a:ea typeface="ＭＳ Ｐゴシック"/>
                </a:rPr>
                <a:t>・サービス等利用計画の作成・見直し</a:t>
              </a:r>
              <a:endParaRPr lang="en-US" altLang="ja-JP" sz="1000" dirty="0">
                <a:solidFill>
                  <a:prstClr val="black"/>
                </a:solidFill>
                <a:effectLst>
                  <a:outerShdw blurRad="38100" dist="38100" dir="2700000" algn="tl">
                    <a:srgbClr val="000000">
                      <a:alpha val="43137"/>
                    </a:srgbClr>
                  </a:outerShdw>
                </a:effectLst>
                <a:ea typeface="ＭＳ Ｐゴシック"/>
              </a:endParaRPr>
            </a:p>
            <a:p>
              <a:pPr defTabSz="913067">
                <a:defRPr/>
              </a:pPr>
              <a:endParaRPr lang="ja-JP" altLang="en-US" sz="1000" dirty="0">
                <a:solidFill>
                  <a:prstClr val="black"/>
                </a:solidFill>
                <a:effectLst>
                  <a:outerShdw blurRad="38100" dist="38100" dir="2700000" algn="tl">
                    <a:srgbClr val="000000">
                      <a:alpha val="43137"/>
                    </a:srgbClr>
                  </a:outerShdw>
                </a:effectLst>
                <a:ea typeface="ＭＳ Ｐゴシック"/>
              </a:endParaRPr>
            </a:p>
          </p:txBody>
        </p:sp>
        <p:sp>
          <p:nvSpPr>
            <p:cNvPr id="125" name="テキスト ボックス 124"/>
            <p:cNvSpPr txBox="1"/>
            <p:nvPr/>
          </p:nvSpPr>
          <p:spPr bwMode="auto">
            <a:xfrm>
              <a:off x="3887004" y="3328715"/>
              <a:ext cx="874116" cy="388099"/>
            </a:xfrm>
            <a:prstGeom prst="rect">
              <a:avLst/>
            </a:prstGeom>
            <a:noFill/>
          </p:spPr>
          <p:txBody>
            <a:bodyPr>
              <a:spAutoFit/>
            </a:bodyPr>
            <a:lstStyle/>
            <a:p>
              <a:pPr defTabSz="913067">
                <a:defRPr/>
              </a:pPr>
              <a:endParaRPr lang="en-US" altLang="ja-JP" sz="1000" dirty="0">
                <a:solidFill>
                  <a:prstClr val="black"/>
                </a:solidFill>
                <a:effectLst>
                  <a:outerShdw blurRad="38100" dist="38100" dir="2700000" algn="tl">
                    <a:srgbClr val="000000">
                      <a:alpha val="43137"/>
                    </a:srgbClr>
                  </a:outerShdw>
                </a:effectLst>
                <a:ea typeface="ＭＳ Ｐゴシック"/>
              </a:endParaRPr>
            </a:p>
            <a:p>
              <a:pPr defTabSz="913067">
                <a:defRPr/>
              </a:pPr>
              <a:r>
                <a:rPr lang="ja-JP" altLang="en-US" sz="1000" dirty="0">
                  <a:solidFill>
                    <a:prstClr val="black"/>
                  </a:solidFill>
                  <a:effectLst>
                    <a:outerShdw blurRad="38100" dist="38100" dir="2700000" algn="tl">
                      <a:srgbClr val="000000">
                        <a:alpha val="43137"/>
                      </a:srgbClr>
                    </a:outerShdw>
                  </a:effectLst>
                  <a:ea typeface="ＭＳ Ｐゴシック"/>
                </a:rPr>
                <a:t>・モニタリング</a:t>
              </a:r>
              <a:endParaRPr lang="en-US" altLang="ja-JP" sz="1000" dirty="0">
                <a:solidFill>
                  <a:prstClr val="black"/>
                </a:solidFill>
                <a:effectLst>
                  <a:outerShdw blurRad="38100" dist="38100" dir="2700000" algn="tl">
                    <a:srgbClr val="000000">
                      <a:alpha val="43137"/>
                    </a:srgbClr>
                  </a:outerShdw>
                </a:effectLst>
                <a:ea typeface="ＭＳ Ｐゴシック"/>
              </a:endParaRPr>
            </a:p>
            <a:p>
              <a:pPr defTabSz="913067">
                <a:spcBef>
                  <a:spcPts val="299"/>
                </a:spcBef>
                <a:defRPr/>
              </a:pPr>
              <a:r>
                <a:rPr lang="ja-JP" altLang="en-US" sz="1000" dirty="0">
                  <a:solidFill>
                    <a:prstClr val="black"/>
                  </a:solidFill>
                  <a:effectLst>
                    <a:outerShdw blurRad="38100" dist="38100" dir="2700000" algn="tl">
                      <a:srgbClr val="000000">
                        <a:alpha val="43137"/>
                      </a:srgbClr>
                    </a:outerShdw>
                  </a:effectLst>
                  <a:ea typeface="ＭＳ Ｐゴシック"/>
                </a:rPr>
                <a:t>・サービス等利用計画の見直し</a:t>
              </a:r>
            </a:p>
          </p:txBody>
        </p:sp>
        <p:grpSp>
          <p:nvGrpSpPr>
            <p:cNvPr id="4" name="グループ化 46"/>
            <p:cNvGrpSpPr>
              <a:grpSpLocks/>
            </p:cNvGrpSpPr>
            <p:nvPr/>
          </p:nvGrpSpPr>
          <p:grpSpPr bwMode="auto">
            <a:xfrm>
              <a:off x="4859554" y="3356786"/>
              <a:ext cx="664863" cy="427051"/>
              <a:chOff x="4194967" y="3356786"/>
              <a:chExt cx="664863" cy="427051"/>
            </a:xfrm>
          </p:grpSpPr>
          <p:sp>
            <p:nvSpPr>
              <p:cNvPr id="123" name="テキスト ボックス 122"/>
              <p:cNvSpPr txBox="1"/>
              <p:nvPr/>
            </p:nvSpPr>
            <p:spPr>
              <a:xfrm>
                <a:off x="4211290" y="3471843"/>
                <a:ext cx="504584" cy="179122"/>
              </a:xfrm>
              <a:prstGeom prst="rect">
                <a:avLst/>
              </a:prstGeom>
              <a:noFill/>
            </p:spPr>
            <p:txBody>
              <a:bodyPr>
                <a:spAutoFit/>
              </a:bodyPr>
              <a:lstStyle/>
              <a:p>
                <a:pPr defTabSz="913067">
                  <a:defRPr/>
                </a:pPr>
                <a:r>
                  <a:rPr lang="ja-JP" altLang="en-US" sz="1050" dirty="0">
                    <a:solidFill>
                      <a:prstClr val="black"/>
                    </a:solidFill>
                    <a:effectLst>
                      <a:outerShdw blurRad="38100" dist="38100" dir="2700000" algn="tl">
                        <a:srgbClr val="000000">
                          <a:alpha val="43137"/>
                        </a:srgbClr>
                      </a:outerShdw>
                    </a:effectLst>
                    <a:ea typeface="ＭＳ Ｐゴシック"/>
                  </a:rPr>
                  <a:t>モニタリング</a:t>
                </a:r>
              </a:p>
            </p:txBody>
          </p:sp>
          <p:sp>
            <p:nvSpPr>
              <p:cNvPr id="124" name="AutoShape 23"/>
              <p:cNvSpPr>
                <a:spLocks noChangeArrowheads="1"/>
              </p:cNvSpPr>
              <p:nvPr/>
            </p:nvSpPr>
            <p:spPr bwMode="auto">
              <a:xfrm>
                <a:off x="4194967" y="3356786"/>
                <a:ext cx="664863" cy="427051"/>
              </a:xfrm>
              <a:prstGeom prst="homePlate">
                <a:avLst>
                  <a:gd name="adj" fmla="val 55757"/>
                </a:avLst>
              </a:prstGeom>
              <a:noFill/>
              <a:ln w="25400">
                <a:solidFill>
                  <a:schemeClr val="tx1"/>
                </a:solidFill>
                <a:miter lim="800000"/>
                <a:headEnd/>
                <a:tailEnd/>
              </a:ln>
              <a:effectLst/>
            </p:spPr>
            <p:txBody>
              <a:bodyPr wrap="none" anchor="ctr"/>
              <a:lstStyle/>
              <a:p>
                <a:pPr indent="266284" algn="ctr" defTabSz="913067">
                  <a:defRPr/>
                </a:pPr>
                <a:endParaRPr lang="ja-JP" altLang="en-US" sz="1000" dirty="0">
                  <a:solidFill>
                    <a:srgbClr val="000000"/>
                  </a:solidFill>
                  <a:effectLst>
                    <a:outerShdw blurRad="38100" dist="38100" dir="2700000" algn="tl">
                      <a:srgbClr val="C0C0C0"/>
                    </a:outerShdw>
                  </a:effectLst>
                  <a:ea typeface="ＭＳ Ｐゴシック"/>
                </a:endParaRPr>
              </a:p>
            </p:txBody>
          </p:sp>
        </p:grpSp>
        <p:grpSp>
          <p:nvGrpSpPr>
            <p:cNvPr id="5" name="グループ化 49"/>
            <p:cNvGrpSpPr>
              <a:grpSpLocks/>
            </p:cNvGrpSpPr>
            <p:nvPr/>
          </p:nvGrpSpPr>
          <p:grpSpPr bwMode="auto">
            <a:xfrm>
              <a:off x="5564487" y="3356786"/>
              <a:ext cx="663379" cy="427051"/>
              <a:chOff x="4196335" y="3356786"/>
              <a:chExt cx="663379" cy="427051"/>
            </a:xfrm>
          </p:grpSpPr>
          <p:sp>
            <p:nvSpPr>
              <p:cNvPr id="121" name="テキスト ボックス 120"/>
              <p:cNvSpPr txBox="1"/>
              <p:nvPr/>
            </p:nvSpPr>
            <p:spPr>
              <a:xfrm>
                <a:off x="4212660" y="3483476"/>
                <a:ext cx="503099" cy="179122"/>
              </a:xfrm>
              <a:prstGeom prst="rect">
                <a:avLst/>
              </a:prstGeom>
              <a:noFill/>
            </p:spPr>
            <p:txBody>
              <a:bodyPr>
                <a:spAutoFit/>
              </a:bodyPr>
              <a:lstStyle/>
              <a:p>
                <a:pPr defTabSz="913067">
                  <a:defRPr/>
                </a:pPr>
                <a:r>
                  <a:rPr lang="ja-JP" altLang="en-US" sz="1050" dirty="0">
                    <a:solidFill>
                      <a:prstClr val="black"/>
                    </a:solidFill>
                    <a:effectLst>
                      <a:outerShdw blurRad="38100" dist="38100" dir="2700000" algn="tl">
                        <a:srgbClr val="000000">
                          <a:alpha val="43137"/>
                        </a:srgbClr>
                      </a:outerShdw>
                    </a:effectLst>
                    <a:ea typeface="ＭＳ Ｐゴシック"/>
                  </a:rPr>
                  <a:t>モニタリング</a:t>
                </a:r>
              </a:p>
            </p:txBody>
          </p:sp>
          <p:sp>
            <p:nvSpPr>
              <p:cNvPr id="122" name="AutoShape 23"/>
              <p:cNvSpPr>
                <a:spLocks noChangeArrowheads="1"/>
              </p:cNvSpPr>
              <p:nvPr/>
            </p:nvSpPr>
            <p:spPr bwMode="auto">
              <a:xfrm>
                <a:off x="4196335" y="3356786"/>
                <a:ext cx="663379" cy="427051"/>
              </a:xfrm>
              <a:prstGeom prst="homePlate">
                <a:avLst>
                  <a:gd name="adj" fmla="val 55757"/>
                </a:avLst>
              </a:prstGeom>
              <a:noFill/>
              <a:ln w="25400">
                <a:solidFill>
                  <a:schemeClr val="tx1"/>
                </a:solidFill>
                <a:miter lim="800000"/>
                <a:headEnd/>
                <a:tailEnd/>
              </a:ln>
              <a:effectLst/>
            </p:spPr>
            <p:txBody>
              <a:bodyPr wrap="none" anchor="ctr"/>
              <a:lstStyle/>
              <a:p>
                <a:pPr indent="266284" algn="ctr" defTabSz="913067">
                  <a:defRPr/>
                </a:pPr>
                <a:endParaRPr lang="ja-JP" altLang="en-US" sz="1000" dirty="0">
                  <a:solidFill>
                    <a:srgbClr val="000000"/>
                  </a:solidFill>
                  <a:effectLst>
                    <a:outerShdw blurRad="38100" dist="38100" dir="2700000" algn="tl">
                      <a:srgbClr val="C0C0C0"/>
                    </a:outerShdw>
                  </a:effectLst>
                  <a:ea typeface="ＭＳ Ｐゴシック"/>
                </a:endParaRPr>
              </a:p>
            </p:txBody>
          </p:sp>
        </p:grpSp>
        <p:grpSp>
          <p:nvGrpSpPr>
            <p:cNvPr id="6" name="グループ化 52"/>
            <p:cNvGrpSpPr>
              <a:grpSpLocks/>
            </p:cNvGrpSpPr>
            <p:nvPr/>
          </p:nvGrpSpPr>
          <p:grpSpPr bwMode="auto">
            <a:xfrm>
              <a:off x="8011717" y="3356786"/>
              <a:ext cx="663378" cy="427051"/>
              <a:chOff x="4195293" y="3356786"/>
              <a:chExt cx="663378" cy="427051"/>
            </a:xfrm>
          </p:grpSpPr>
          <p:sp>
            <p:nvSpPr>
              <p:cNvPr id="119" name="テキスト ボックス 118"/>
              <p:cNvSpPr txBox="1"/>
              <p:nvPr/>
            </p:nvSpPr>
            <p:spPr>
              <a:xfrm>
                <a:off x="4211617" y="3483929"/>
                <a:ext cx="503100" cy="179122"/>
              </a:xfrm>
              <a:prstGeom prst="rect">
                <a:avLst/>
              </a:prstGeom>
              <a:noFill/>
            </p:spPr>
            <p:txBody>
              <a:bodyPr>
                <a:spAutoFit/>
              </a:bodyPr>
              <a:lstStyle/>
              <a:p>
                <a:pPr defTabSz="913067">
                  <a:defRPr/>
                </a:pPr>
                <a:r>
                  <a:rPr lang="ja-JP" altLang="en-US" sz="1050" dirty="0">
                    <a:solidFill>
                      <a:prstClr val="black"/>
                    </a:solidFill>
                    <a:effectLst>
                      <a:outerShdw blurRad="38100" dist="38100" dir="2700000" algn="tl">
                        <a:srgbClr val="000000">
                          <a:alpha val="43137"/>
                        </a:srgbClr>
                      </a:outerShdw>
                    </a:effectLst>
                    <a:ea typeface="ＭＳ Ｐゴシック"/>
                  </a:rPr>
                  <a:t>モニタリング</a:t>
                </a:r>
              </a:p>
            </p:txBody>
          </p:sp>
          <p:sp>
            <p:nvSpPr>
              <p:cNvPr id="120" name="AutoShape 23"/>
              <p:cNvSpPr>
                <a:spLocks noChangeArrowheads="1"/>
              </p:cNvSpPr>
              <p:nvPr/>
            </p:nvSpPr>
            <p:spPr bwMode="auto">
              <a:xfrm>
                <a:off x="4195293" y="3356786"/>
                <a:ext cx="663378" cy="427051"/>
              </a:xfrm>
              <a:prstGeom prst="homePlate">
                <a:avLst>
                  <a:gd name="adj" fmla="val 55757"/>
                </a:avLst>
              </a:prstGeom>
              <a:noFill/>
              <a:ln w="25400">
                <a:solidFill>
                  <a:schemeClr val="tx1"/>
                </a:solidFill>
                <a:miter lim="800000"/>
                <a:headEnd/>
                <a:tailEnd/>
              </a:ln>
              <a:effectLst/>
            </p:spPr>
            <p:txBody>
              <a:bodyPr wrap="none" anchor="ctr"/>
              <a:lstStyle/>
              <a:p>
                <a:pPr indent="266284" algn="ctr" defTabSz="913067">
                  <a:defRPr/>
                </a:pPr>
                <a:endParaRPr lang="ja-JP" altLang="en-US" sz="1000" dirty="0">
                  <a:solidFill>
                    <a:srgbClr val="000000"/>
                  </a:solidFill>
                  <a:effectLst>
                    <a:outerShdw blurRad="38100" dist="38100" dir="2700000" algn="tl">
                      <a:srgbClr val="C0C0C0"/>
                    </a:outerShdw>
                  </a:effectLst>
                  <a:ea typeface="ＭＳ Ｐゴシック"/>
                </a:endParaRPr>
              </a:p>
            </p:txBody>
          </p:sp>
        </p:grpSp>
      </p:grpSp>
      <p:sp>
        <p:nvSpPr>
          <p:cNvPr id="143" name="正方形/長方形 142"/>
          <p:cNvSpPr/>
          <p:nvPr/>
        </p:nvSpPr>
        <p:spPr bwMode="auto">
          <a:xfrm>
            <a:off x="7329502" y="3789218"/>
            <a:ext cx="1119187" cy="338431"/>
          </a:xfrm>
          <a:prstGeom prst="rect">
            <a:avLst/>
          </a:prstGeom>
          <a:solidFill>
            <a:schemeClr val="bg1"/>
          </a:solidFill>
          <a:ln w="12700">
            <a:solidFill>
              <a:schemeClr val="bg1"/>
            </a:solidFill>
            <a:miter lim="800000"/>
            <a:headEnd/>
            <a:tailEnd/>
          </a:ln>
          <a:effectLst/>
        </p:spPr>
        <p:txBody>
          <a:bodyPr lIns="91297" tIns="45650" rIns="91297" bIns="45650" anchor="ctr">
            <a:spAutoFit/>
          </a:bodyPr>
          <a:lstStyle/>
          <a:p>
            <a:pPr algn="ctr" defTabSz="913067">
              <a:defRPr/>
            </a:pPr>
            <a:r>
              <a:rPr lang="ja-JP" altLang="en-US" sz="1600" b="1" dirty="0">
                <a:solidFill>
                  <a:prstClr val="black"/>
                </a:solidFill>
                <a:latin typeface="ＭＳ Ｐゴシック" pitchFamily="50" charset="-128"/>
                <a:ea typeface="ＭＳ ゴシック" pitchFamily="49" charset="-128"/>
              </a:rPr>
              <a:t>・・・</a:t>
            </a:r>
          </a:p>
        </p:txBody>
      </p:sp>
      <p:sp>
        <p:nvSpPr>
          <p:cNvPr id="37" name="AutoShape 23"/>
          <p:cNvSpPr>
            <a:spLocks noChangeArrowheads="1"/>
          </p:cNvSpPr>
          <p:nvPr/>
        </p:nvSpPr>
        <p:spPr bwMode="auto">
          <a:xfrm>
            <a:off x="4160912" y="3500442"/>
            <a:ext cx="936557" cy="936625"/>
          </a:xfrm>
          <a:prstGeom prst="homePlate">
            <a:avLst>
              <a:gd name="adj" fmla="val 55757"/>
            </a:avLst>
          </a:prstGeom>
          <a:noFill/>
          <a:ln w="25400">
            <a:solidFill>
              <a:schemeClr val="tx1"/>
            </a:solidFill>
            <a:miter lim="800000"/>
            <a:headEnd/>
            <a:tailEnd/>
          </a:ln>
          <a:effectLst/>
        </p:spPr>
        <p:txBody>
          <a:bodyPr wrap="none" lIns="91297" tIns="45650" rIns="91297" bIns="45650" anchor="ctr"/>
          <a:lstStyle/>
          <a:p>
            <a:pPr indent="266284" algn="ctr" defTabSz="913067">
              <a:defRPr/>
            </a:pPr>
            <a:endParaRPr lang="ja-JP" altLang="en-US" sz="1000" dirty="0">
              <a:solidFill>
                <a:prstClr val="black"/>
              </a:solidFill>
              <a:effectLst>
                <a:outerShdw blurRad="38100" dist="38100" dir="2700000" algn="tl">
                  <a:srgbClr val="C0C0C0"/>
                </a:outerShdw>
              </a:effectLst>
              <a:ea typeface="ＭＳ Ｐゴシック"/>
            </a:endParaRPr>
          </a:p>
        </p:txBody>
      </p:sp>
      <p:sp>
        <p:nvSpPr>
          <p:cNvPr id="38" name="AutoShape 23"/>
          <p:cNvSpPr>
            <a:spLocks noChangeArrowheads="1"/>
          </p:cNvSpPr>
          <p:nvPr/>
        </p:nvSpPr>
        <p:spPr bwMode="auto">
          <a:xfrm>
            <a:off x="1314973" y="3500438"/>
            <a:ext cx="901723" cy="1022350"/>
          </a:xfrm>
          <a:prstGeom prst="homePlate">
            <a:avLst>
              <a:gd name="adj" fmla="val 55757"/>
            </a:avLst>
          </a:prstGeom>
          <a:noFill/>
          <a:ln w="25400">
            <a:solidFill>
              <a:schemeClr val="tx1"/>
            </a:solidFill>
            <a:miter lim="800000"/>
            <a:headEnd/>
            <a:tailEnd/>
          </a:ln>
          <a:effectLst/>
        </p:spPr>
        <p:txBody>
          <a:bodyPr wrap="none" lIns="0" tIns="45650" rIns="0" bIns="45650" anchor="ctr"/>
          <a:lstStyle/>
          <a:p>
            <a:pPr indent="266284" algn="ctr" defTabSz="913067">
              <a:defRPr/>
            </a:pPr>
            <a:endParaRPr lang="ja-JP" altLang="en-US" sz="1050" dirty="0">
              <a:solidFill>
                <a:prstClr val="black"/>
              </a:solidFill>
              <a:effectLst>
                <a:outerShdw blurRad="38100" dist="38100" dir="2700000" algn="tl">
                  <a:srgbClr val="C0C0C0"/>
                </a:outerShdw>
              </a:effectLst>
              <a:ea typeface="ＭＳ Ｐゴシック"/>
            </a:endParaRPr>
          </a:p>
        </p:txBody>
      </p:sp>
      <p:sp>
        <p:nvSpPr>
          <p:cNvPr id="62470" name="正方形/長方形 41"/>
          <p:cNvSpPr>
            <a:spLocks noChangeArrowheads="1"/>
          </p:cNvSpPr>
          <p:nvPr/>
        </p:nvSpPr>
        <p:spPr bwMode="auto">
          <a:xfrm>
            <a:off x="0" y="229614"/>
            <a:ext cx="9906000" cy="461523"/>
          </a:xfrm>
          <a:prstGeom prst="rect">
            <a:avLst/>
          </a:prstGeom>
          <a:solidFill>
            <a:schemeClr val="bg1"/>
          </a:solidFill>
          <a:ln w="12700">
            <a:solidFill>
              <a:schemeClr val="bg1"/>
            </a:solidFill>
            <a:prstDash val="sysDash"/>
            <a:miter lim="800000"/>
            <a:headEnd/>
            <a:tailEnd/>
          </a:ln>
        </p:spPr>
        <p:txBody>
          <a:bodyPr lIns="91297" tIns="45650" rIns="91297" bIns="45650" anchor="ctr">
            <a:spAutoFit/>
          </a:bodyPr>
          <a:lstStyle/>
          <a:p>
            <a:pPr marL="266284" indent="-266284" algn="ctr" defTabSz="913067">
              <a:spcBef>
                <a:spcPts val="600"/>
              </a:spcBef>
            </a:pPr>
            <a:r>
              <a:rPr lang="ja-JP" altLang="en-US" sz="2400" b="1" dirty="0">
                <a:solidFill>
                  <a:prstClr val="black"/>
                </a:solidFill>
                <a:ea typeface="ＭＳ Ｐゴシック"/>
              </a:rPr>
              <a:t>施設入所者及び入院患者の地域移行に係る支援のイメージ</a:t>
            </a:r>
          </a:p>
        </p:txBody>
      </p:sp>
      <p:sp>
        <p:nvSpPr>
          <p:cNvPr id="36" name="Text Box 2"/>
          <p:cNvSpPr txBox="1">
            <a:spLocks noChangeArrowheads="1"/>
          </p:cNvSpPr>
          <p:nvPr/>
        </p:nvSpPr>
        <p:spPr bwMode="auto">
          <a:xfrm>
            <a:off x="257178" y="836621"/>
            <a:ext cx="9448800" cy="1368425"/>
          </a:xfrm>
          <a:prstGeom prst="rect">
            <a:avLst/>
          </a:prstGeom>
          <a:noFill/>
          <a:ln w="9525">
            <a:solidFill>
              <a:schemeClr val="tx1"/>
            </a:solidFill>
            <a:miter lim="800000"/>
            <a:headEnd/>
            <a:tailEnd/>
          </a:ln>
        </p:spPr>
        <p:txBody>
          <a:bodyPr lIns="91297" tIns="45650" rIns="91297" bIns="45650"/>
          <a:lstStyle/>
          <a:p>
            <a:pPr marL="266284" indent="-177525" defTabSz="913067">
              <a:lnSpc>
                <a:spcPct val="150000"/>
              </a:lnSpc>
              <a:spcBef>
                <a:spcPts val="600"/>
              </a:spcBef>
              <a:defRPr/>
            </a:pPr>
            <a:r>
              <a:rPr lang="ja-JP" altLang="en-US" sz="1600" dirty="0">
                <a:solidFill>
                  <a:prstClr val="black"/>
                </a:solidFill>
                <a:latin typeface="ＭＳ Ｐゴシック"/>
                <a:ea typeface="ＭＳ Ｐゴシック"/>
              </a:rPr>
              <a:t>○　</a:t>
            </a:r>
            <a:r>
              <a:rPr lang="ja-JP" altLang="en-US" sz="1600" dirty="0" smtClean="0">
                <a:solidFill>
                  <a:prstClr val="black"/>
                </a:solidFill>
                <a:latin typeface="ＭＳ Ｐゴシック"/>
                <a:ea typeface="ＭＳ Ｐゴシック"/>
              </a:rPr>
              <a:t>施設入所者は</a:t>
            </a:r>
            <a:r>
              <a:rPr lang="ja-JP" altLang="en-US" sz="1600" dirty="0">
                <a:solidFill>
                  <a:prstClr val="black"/>
                </a:solidFill>
                <a:latin typeface="ＭＳ Ｐゴシック"/>
                <a:ea typeface="ＭＳ Ｐゴシック"/>
              </a:rPr>
              <a:t>、一定期間ごとのモニタリングを通じて、地域</a:t>
            </a:r>
            <a:r>
              <a:rPr lang="ja-JP" altLang="en-US" sz="1600" dirty="0" smtClean="0">
                <a:solidFill>
                  <a:prstClr val="black"/>
                </a:solidFill>
                <a:latin typeface="ＭＳ Ｐゴシック"/>
                <a:ea typeface="ＭＳ Ｐゴシック"/>
              </a:rPr>
              <a:t>移行支援に</a:t>
            </a:r>
            <a:r>
              <a:rPr lang="ja-JP" altLang="en-US" sz="1600" dirty="0">
                <a:solidFill>
                  <a:prstClr val="black"/>
                </a:solidFill>
                <a:latin typeface="ＭＳ Ｐゴシック"/>
                <a:ea typeface="ＭＳ Ｐゴシック"/>
              </a:rPr>
              <a:t>繋げる。</a:t>
            </a:r>
            <a:endParaRPr lang="en-US" altLang="ja-JP" sz="1600" dirty="0">
              <a:solidFill>
                <a:prstClr val="black"/>
              </a:solidFill>
              <a:latin typeface="ＭＳ Ｐゴシック"/>
              <a:ea typeface="ＭＳ Ｐゴシック"/>
            </a:endParaRPr>
          </a:p>
          <a:p>
            <a:pPr marL="266284" indent="-177525" defTabSz="913067">
              <a:spcBef>
                <a:spcPts val="600"/>
              </a:spcBef>
              <a:defRPr/>
            </a:pPr>
            <a:r>
              <a:rPr lang="ja-JP" altLang="en-US" sz="1600" dirty="0">
                <a:solidFill>
                  <a:prstClr val="black"/>
                </a:solidFill>
                <a:latin typeface="ＭＳ Ｐゴシック"/>
                <a:ea typeface="ＭＳ Ｐゴシック"/>
              </a:rPr>
              <a:t>○　</a:t>
            </a:r>
            <a:r>
              <a:rPr lang="ja-JP" altLang="en-US" sz="1600" dirty="0" smtClean="0">
                <a:solidFill>
                  <a:prstClr val="black"/>
                </a:solidFill>
                <a:latin typeface="ＭＳ Ｐゴシック"/>
                <a:ea typeface="ＭＳ Ｐゴシック"/>
              </a:rPr>
              <a:t>精神科病院からの退院にあたって支援を要する者については、本人や精神科病院から市町村や相談支援事業者に連絡し、</a:t>
            </a:r>
            <a:r>
              <a:rPr lang="ja-JP" altLang="en-US" sz="1600" dirty="0">
                <a:solidFill>
                  <a:prstClr val="black"/>
                </a:solidFill>
                <a:latin typeface="ＭＳ Ｐゴシック"/>
                <a:ea typeface="ＭＳ Ｐゴシック"/>
              </a:rPr>
              <a:t>地域移行支援に繋げる。　　</a:t>
            </a:r>
            <a:endParaRPr lang="en-US" altLang="ja-JP" sz="1600" dirty="0">
              <a:solidFill>
                <a:prstClr val="black"/>
              </a:solidFill>
              <a:latin typeface="ＭＳ Ｐゴシック"/>
              <a:ea typeface="ＭＳ Ｐゴシック"/>
            </a:endParaRPr>
          </a:p>
          <a:p>
            <a:pPr marL="266284" indent="-177525" defTabSz="913067">
              <a:spcBef>
                <a:spcPts val="600"/>
              </a:spcBef>
              <a:defRPr/>
            </a:pPr>
            <a:r>
              <a:rPr lang="ja-JP" altLang="en-US" sz="1600" dirty="0">
                <a:solidFill>
                  <a:prstClr val="black"/>
                </a:solidFill>
                <a:latin typeface="ＭＳ Ｐゴシック"/>
                <a:ea typeface="ＭＳ Ｐゴシック"/>
              </a:rPr>
              <a:t>　 </a:t>
            </a:r>
            <a:r>
              <a:rPr lang="en-US" altLang="ja-JP" sz="1600" dirty="0">
                <a:solidFill>
                  <a:prstClr val="black"/>
                </a:solidFill>
                <a:latin typeface="ＭＳ Ｐゴシック"/>
                <a:ea typeface="ＭＳ Ｐゴシック"/>
              </a:rPr>
              <a:t>※</a:t>
            </a:r>
            <a:r>
              <a:rPr lang="ja-JP" altLang="en-US" sz="1600" dirty="0">
                <a:solidFill>
                  <a:prstClr val="black"/>
                </a:solidFill>
                <a:latin typeface="ＭＳ Ｐゴシック"/>
                <a:ea typeface="ＭＳ Ｐゴシック"/>
              </a:rPr>
              <a:t>　入所施設や精神科病院における地域移行の取組と連携しつつ実施。</a:t>
            </a:r>
            <a:endParaRPr lang="en-US" altLang="ja-JP" sz="1600" dirty="0">
              <a:solidFill>
                <a:prstClr val="black"/>
              </a:solidFill>
              <a:latin typeface="ＭＳ Ｐゴシック"/>
              <a:ea typeface="ＭＳ Ｐゴシック"/>
            </a:endParaRPr>
          </a:p>
          <a:p>
            <a:pPr marL="266284" indent="-177525" defTabSz="913067">
              <a:spcBef>
                <a:spcPts val="600"/>
              </a:spcBef>
              <a:defRPr/>
            </a:pPr>
            <a:endParaRPr lang="en-US" altLang="ja-JP" sz="1600" dirty="0">
              <a:solidFill>
                <a:prstClr val="black"/>
              </a:solidFill>
              <a:latin typeface="ＭＳ Ｐゴシック"/>
              <a:ea typeface="ＭＳ Ｐゴシック"/>
            </a:endParaRPr>
          </a:p>
        </p:txBody>
      </p:sp>
      <p:sp>
        <p:nvSpPr>
          <p:cNvPr id="39" name="AutoShape 23"/>
          <p:cNvSpPr>
            <a:spLocks noChangeArrowheads="1"/>
          </p:cNvSpPr>
          <p:nvPr/>
        </p:nvSpPr>
        <p:spPr bwMode="auto">
          <a:xfrm>
            <a:off x="6608763" y="3500438"/>
            <a:ext cx="709612" cy="990600"/>
          </a:xfrm>
          <a:prstGeom prst="homePlate">
            <a:avLst>
              <a:gd name="adj" fmla="val 55757"/>
            </a:avLst>
          </a:prstGeom>
          <a:noFill/>
          <a:ln w="25400">
            <a:solidFill>
              <a:schemeClr val="tx1"/>
            </a:solidFill>
            <a:miter lim="800000"/>
            <a:headEnd/>
            <a:tailEnd/>
          </a:ln>
          <a:effectLst/>
        </p:spPr>
        <p:txBody>
          <a:bodyPr wrap="none" lIns="91297" tIns="45650" rIns="91297" bIns="45650" anchor="ctr"/>
          <a:lstStyle/>
          <a:p>
            <a:pPr indent="266284" algn="ctr" defTabSz="913067">
              <a:defRPr/>
            </a:pPr>
            <a:endParaRPr lang="ja-JP" altLang="en-US" sz="1000" dirty="0">
              <a:solidFill>
                <a:srgbClr val="000000"/>
              </a:solidFill>
              <a:effectLst>
                <a:outerShdw blurRad="38100" dist="38100" dir="2700000" algn="tl">
                  <a:srgbClr val="C0C0C0"/>
                </a:outerShdw>
              </a:effectLst>
              <a:ea typeface="ＭＳ Ｐゴシック"/>
            </a:endParaRPr>
          </a:p>
        </p:txBody>
      </p:sp>
      <p:sp>
        <p:nvSpPr>
          <p:cNvPr id="40" name="テキスト ボックス 39"/>
          <p:cNvSpPr txBox="1"/>
          <p:nvPr/>
        </p:nvSpPr>
        <p:spPr bwMode="auto">
          <a:xfrm>
            <a:off x="6647086" y="3805731"/>
            <a:ext cx="538162" cy="415357"/>
          </a:xfrm>
          <a:prstGeom prst="rect">
            <a:avLst/>
          </a:prstGeom>
          <a:noFill/>
        </p:spPr>
        <p:txBody>
          <a:bodyPr lIns="91297" tIns="45650" rIns="91297" bIns="45650">
            <a:spAutoFit/>
          </a:bodyPr>
          <a:lstStyle/>
          <a:p>
            <a:pPr defTabSz="913067">
              <a:defRPr/>
            </a:pPr>
            <a:r>
              <a:rPr lang="ja-JP" altLang="en-US" sz="1050" dirty="0">
                <a:solidFill>
                  <a:prstClr val="black"/>
                </a:solidFill>
                <a:effectLst>
                  <a:outerShdw blurRad="38100" dist="38100" dir="2700000" algn="tl">
                    <a:srgbClr val="000000">
                      <a:alpha val="43137"/>
                    </a:srgbClr>
                  </a:outerShdw>
                </a:effectLst>
                <a:ea typeface="ＭＳ Ｐゴシック"/>
              </a:rPr>
              <a:t>モニタリング</a:t>
            </a:r>
          </a:p>
        </p:txBody>
      </p:sp>
      <p:sp>
        <p:nvSpPr>
          <p:cNvPr id="7" name="スライド番号プレースホルダー 6"/>
          <p:cNvSpPr>
            <a:spLocks noGrp="1"/>
          </p:cNvSpPr>
          <p:nvPr>
            <p:ph type="sldNum" sz="quarter" idx="12"/>
          </p:nvPr>
        </p:nvSpPr>
        <p:spPr/>
        <p:txBody>
          <a:bodyPr/>
          <a:lstStyle/>
          <a:p>
            <a:pPr>
              <a:defRPr/>
            </a:pPr>
            <a:fld id="{A684EDC7-3869-421D-BB35-1698C2C7976B}" type="slidenum">
              <a:rPr lang="ja-JP" altLang="en-US" smtClean="0">
                <a:solidFill>
                  <a:prstClr val="black">
                    <a:tint val="75000"/>
                  </a:prstClr>
                </a:solidFill>
              </a:rPr>
              <a:pPr>
                <a:defRPr/>
              </a:pPr>
              <a:t>53</a:t>
            </a:fld>
            <a:endParaRPr lang="ja-JP" altLang="en-US" dirty="0">
              <a:solidFill>
                <a:prstClr val="black">
                  <a:tint val="75000"/>
                </a:prstClr>
              </a:solidFill>
            </a:endParaRPr>
          </a:p>
        </p:txBody>
      </p:sp>
    </p:spTree>
    <p:extLst>
      <p:ext uri="{BB962C8B-B14F-4D97-AF65-F5344CB8AC3E}">
        <p14:creationId xmlns:p14="http://schemas.microsoft.com/office/powerpoint/2010/main" val="38491568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5975210" y="4501964"/>
          <a:ext cx="3466876" cy="1999761"/>
        </p:xfrm>
        <a:graphic>
          <a:graphicData uri="http://schemas.openxmlformats.org/drawingml/2006/table">
            <a:tbl>
              <a:tblPr/>
              <a:tblGrid>
                <a:gridCol w="574080">
                  <a:extLst>
                    <a:ext uri="{9D8B030D-6E8A-4147-A177-3AD203B41FA5}">
                      <a16:colId xmlns:a16="http://schemas.microsoft.com/office/drawing/2014/main" val="777749970"/>
                    </a:ext>
                  </a:extLst>
                </a:gridCol>
                <a:gridCol w="125042">
                  <a:extLst>
                    <a:ext uri="{9D8B030D-6E8A-4147-A177-3AD203B41FA5}">
                      <a16:colId xmlns:a16="http://schemas.microsoft.com/office/drawing/2014/main" val="2182829336"/>
                    </a:ext>
                  </a:extLst>
                </a:gridCol>
                <a:gridCol w="757605">
                  <a:extLst>
                    <a:ext uri="{9D8B030D-6E8A-4147-A177-3AD203B41FA5}">
                      <a16:colId xmlns:a16="http://schemas.microsoft.com/office/drawing/2014/main" val="4075224534"/>
                    </a:ext>
                  </a:extLst>
                </a:gridCol>
                <a:gridCol w="458675">
                  <a:extLst>
                    <a:ext uri="{9D8B030D-6E8A-4147-A177-3AD203B41FA5}">
                      <a16:colId xmlns:a16="http://schemas.microsoft.com/office/drawing/2014/main" val="1371709986"/>
                    </a:ext>
                  </a:extLst>
                </a:gridCol>
                <a:gridCol w="517158">
                  <a:extLst>
                    <a:ext uri="{9D8B030D-6E8A-4147-A177-3AD203B41FA5}">
                      <a16:colId xmlns:a16="http://schemas.microsoft.com/office/drawing/2014/main" val="3889900334"/>
                    </a:ext>
                  </a:extLst>
                </a:gridCol>
                <a:gridCol w="517158">
                  <a:extLst>
                    <a:ext uri="{9D8B030D-6E8A-4147-A177-3AD203B41FA5}">
                      <a16:colId xmlns:a16="http://schemas.microsoft.com/office/drawing/2014/main" val="1838902684"/>
                    </a:ext>
                  </a:extLst>
                </a:gridCol>
                <a:gridCol w="517158">
                  <a:extLst>
                    <a:ext uri="{9D8B030D-6E8A-4147-A177-3AD203B41FA5}">
                      <a16:colId xmlns:a16="http://schemas.microsoft.com/office/drawing/2014/main" val="2503376554"/>
                    </a:ext>
                  </a:extLst>
                </a:gridCol>
              </a:tblGrid>
              <a:tr h="163537">
                <a:tc gridSpan="2">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r" fontAlgn="b"/>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（単位：人）</a:t>
                      </a:r>
                    </a:p>
                  </a:txBody>
                  <a:tcPr marL="8792" marR="8792" marT="8792" marB="0" anchor="b">
                    <a:lnL>
                      <a:noFill/>
                    </a:lnL>
                    <a:lnR>
                      <a:noFill/>
                    </a:lnR>
                    <a:lnT>
                      <a:noFill/>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820281835"/>
                  </a:ext>
                </a:extLst>
              </a:tr>
              <a:tr h="262011">
                <a:tc gridSpan="3">
                  <a:txBody>
                    <a:bodyPr/>
                    <a:lstStyle/>
                    <a:p>
                      <a:pPr algn="l" fontAlgn="ctr"/>
                      <a:r>
                        <a:rPr lang="ja-JP" altLang="en-US" sz="1700" b="0" i="0" u="none" strike="noStrike">
                          <a:solidFill>
                            <a:srgbClr val="000000"/>
                          </a:solidFill>
                          <a:effectLst/>
                          <a:latin typeface="Arial" panose="020B0604020202020204" pitchFamily="34" charset="0"/>
                          <a:ea typeface="ＭＳ Ｐゴシック" panose="020B0600070205080204" pitchFamily="50" charset="-128"/>
                        </a:rPr>
                        <a:t>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r>
                        <a:rPr lang="en-US" sz="600" b="0" i="0" u="none" strike="noStrike" dirty="0" smtClean="0">
                          <a:solidFill>
                            <a:srgbClr val="000000"/>
                          </a:solidFill>
                          <a:effectLst/>
                          <a:latin typeface="メイリオ" panose="020B0604030504040204" pitchFamily="50" charset="-128"/>
                          <a:ea typeface="メイリオ" panose="020B0604030504040204" pitchFamily="50" charset="-128"/>
                        </a:rPr>
                        <a:t>H27.1</a:t>
                      </a:r>
                      <a:r>
                        <a:rPr lang="en-US" altLang="ja-JP" sz="600" b="0" i="0" u="none" strike="noStrike" dirty="0" smtClean="0">
                          <a:solidFill>
                            <a:srgbClr val="000000"/>
                          </a:solidFill>
                          <a:effectLst/>
                          <a:latin typeface="メイリオ" panose="020B0604030504040204" pitchFamily="50" charset="-128"/>
                          <a:ea typeface="メイリオ" panose="020B0604030504040204" pitchFamily="50" charset="-128"/>
                        </a:rPr>
                        <a:t>2</a:t>
                      </a:r>
                      <a:endParaRPr 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600" b="0" i="0" u="none" strike="noStrike" dirty="0" smtClean="0">
                          <a:solidFill>
                            <a:srgbClr val="000000"/>
                          </a:solidFill>
                          <a:effectLst/>
                          <a:latin typeface="メイリオ" panose="020B0604030504040204" pitchFamily="50" charset="-128"/>
                          <a:ea typeface="メイリオ" panose="020B0604030504040204" pitchFamily="50" charset="-128"/>
                        </a:rPr>
                        <a:t>H28.1</a:t>
                      </a:r>
                      <a:r>
                        <a:rPr lang="en-US" altLang="ja-JP" sz="600" b="0" i="0" u="none" strike="noStrike" dirty="0" smtClean="0">
                          <a:solidFill>
                            <a:srgbClr val="000000"/>
                          </a:solidFill>
                          <a:effectLst/>
                          <a:latin typeface="メイリオ" panose="020B0604030504040204" pitchFamily="50" charset="-128"/>
                          <a:ea typeface="メイリオ" panose="020B0604030504040204" pitchFamily="50" charset="-128"/>
                        </a:rPr>
                        <a:t>2</a:t>
                      </a:r>
                      <a:endParaRPr 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600" b="0" i="0" u="none" strike="noStrike" dirty="0" smtClean="0">
                          <a:solidFill>
                            <a:srgbClr val="000000"/>
                          </a:solidFill>
                          <a:effectLst/>
                          <a:latin typeface="メイリオ" panose="020B0604030504040204" pitchFamily="50" charset="-128"/>
                          <a:ea typeface="メイリオ" panose="020B0604030504040204" pitchFamily="50" charset="-128"/>
                        </a:rPr>
                        <a:t>H29.1</a:t>
                      </a:r>
                      <a:r>
                        <a:rPr lang="en-US" altLang="ja-JP" sz="600" b="0" i="0" u="none" strike="noStrike" dirty="0" smtClean="0">
                          <a:solidFill>
                            <a:srgbClr val="000000"/>
                          </a:solidFill>
                          <a:effectLst/>
                          <a:latin typeface="メイリオ" panose="020B0604030504040204" pitchFamily="50" charset="-128"/>
                          <a:ea typeface="メイリオ" panose="020B0604030504040204" pitchFamily="50" charset="-128"/>
                        </a:rPr>
                        <a:t>2</a:t>
                      </a:r>
                      <a:endParaRPr 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600" b="0" i="0" u="none" strike="noStrike" dirty="0" smtClean="0">
                          <a:solidFill>
                            <a:srgbClr val="000000"/>
                          </a:solidFill>
                          <a:effectLst/>
                          <a:latin typeface="メイリオ" panose="020B0604030504040204" pitchFamily="50" charset="-128"/>
                          <a:ea typeface="メイリオ" panose="020B0604030504040204" pitchFamily="50" charset="-128"/>
                        </a:rPr>
                        <a:t>H30.1</a:t>
                      </a:r>
                      <a:r>
                        <a:rPr lang="en-US" altLang="ja-JP" sz="600" b="0" i="0" u="none" strike="noStrike" dirty="0" smtClean="0">
                          <a:solidFill>
                            <a:srgbClr val="000000"/>
                          </a:solidFill>
                          <a:effectLst/>
                          <a:latin typeface="メイリオ" panose="020B0604030504040204" pitchFamily="50" charset="-128"/>
                          <a:ea typeface="メイリオ" panose="020B0604030504040204" pitchFamily="50" charset="-128"/>
                        </a:rPr>
                        <a:t>2</a:t>
                      </a:r>
                      <a:endParaRPr 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extLst>
                  <a:ext uri="{0D108BD9-81ED-4DB2-BD59-A6C34878D82A}">
                    <a16:rowId xmlns:a16="http://schemas.microsoft.com/office/drawing/2014/main" val="498443396"/>
                  </a:ext>
                </a:extLst>
              </a:tr>
              <a:tr h="250014">
                <a:tc rowSpan="3">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グループホームの体験入居</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FF66CC"/>
                    </a:solidFill>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介護サービス包括型</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1,080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1,173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1,355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1,042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87184860"/>
                  </a:ext>
                </a:extLst>
              </a:tr>
              <a:tr h="25001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日中サービス支援型</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8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01397000"/>
                  </a:ext>
                </a:extLst>
              </a:tr>
              <a:tr h="25001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外部サービス利用型</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110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113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115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73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293193403"/>
                  </a:ext>
                </a:extLst>
              </a:tr>
              <a:tr h="250014">
                <a:tc rowSpan="4">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地域移行支援</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FFC000"/>
                    </a:solidFill>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障害福祉サービスの体験利用（</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日目）</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46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61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71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63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36921990"/>
                  </a:ext>
                </a:extLst>
              </a:tr>
              <a:tr h="25001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障害福祉サービスの体験利用（</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6</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15</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日目）</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19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23698449"/>
                  </a:ext>
                </a:extLst>
              </a:tr>
              <a:tr h="112542">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体験宿泊</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26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30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40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33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55840686"/>
                  </a:ext>
                </a:extLst>
              </a:tr>
              <a:tr h="205740">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体験宿泊（夜間支援を行う場合）</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22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36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50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smtClean="0">
                          <a:solidFill>
                            <a:srgbClr val="000000"/>
                          </a:solidFill>
                          <a:effectLst/>
                          <a:latin typeface="メイリオ" panose="020B0604030504040204" pitchFamily="50" charset="-128"/>
                          <a:ea typeface="メイリオ" panose="020B0604030504040204" pitchFamily="50" charset="-128"/>
                        </a:rPr>
                        <a:t>39 </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3240019883"/>
                  </a:ext>
                </a:extLst>
              </a:tr>
            </a:tbl>
          </a:graphicData>
        </a:graphic>
      </p:graphicFrame>
      <p:sp>
        <p:nvSpPr>
          <p:cNvPr id="161" name="円/楕円 160"/>
          <p:cNvSpPr/>
          <p:nvPr/>
        </p:nvSpPr>
        <p:spPr>
          <a:xfrm rot="5400000">
            <a:off x="144148" y="1908853"/>
            <a:ext cx="2726393" cy="2182814"/>
          </a:xfrm>
          <a:prstGeom prst="ellipse">
            <a:avLst/>
          </a:prstGeom>
          <a:solidFill>
            <a:srgbClr val="CCFF99">
              <a:alpha val="29020"/>
            </a:srgbClr>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85314" tIns="42658" rIns="85314" bIns="42658" anchor="ctr"/>
          <a:lstStyle/>
          <a:p>
            <a:pPr algn="ctr" defTabSz="853172">
              <a:defRPr/>
            </a:pPr>
            <a:endParaRPr lang="ja-JP" altLang="en-US" sz="1754" dirty="0">
              <a:solidFill>
                <a:srgbClr val="FFFFFF"/>
              </a:solidFill>
            </a:endParaRPr>
          </a:p>
        </p:txBody>
      </p:sp>
      <p:sp>
        <p:nvSpPr>
          <p:cNvPr id="3076" name="Text Box 9"/>
          <p:cNvSpPr txBox="1">
            <a:spLocks noChangeArrowheads="1"/>
          </p:cNvSpPr>
          <p:nvPr/>
        </p:nvSpPr>
        <p:spPr bwMode="auto">
          <a:xfrm>
            <a:off x="8603023" y="2266276"/>
            <a:ext cx="641350" cy="317989"/>
          </a:xfrm>
          <a:prstGeom prst="rect">
            <a:avLst/>
          </a:prstGeom>
          <a:noFill/>
          <a:ln w="9525">
            <a:noFill/>
            <a:miter lim="800000"/>
            <a:headEnd/>
            <a:tailEnd/>
          </a:ln>
        </p:spPr>
        <p:txBody>
          <a:bodyPr lIns="85285" tIns="42642" rIns="85285" bIns="42642"/>
          <a:lstStyle/>
          <a:p>
            <a:pPr algn="ctr" defTabSz="853172" eaLnBrk="0" hangingPunct="0"/>
            <a:r>
              <a:rPr lang="ja-JP" altLang="en-US" sz="1662" dirty="0">
                <a:solidFill>
                  <a:srgbClr val="000000"/>
                </a:solidFill>
                <a:latin typeface="Century" pitchFamily="18" charset="0"/>
                <a:ea typeface="HGPｺﾞｼｯｸM" pitchFamily="50" charset="-128"/>
              </a:rPr>
              <a:t>自宅</a:t>
            </a:r>
          </a:p>
        </p:txBody>
      </p:sp>
      <p:pic>
        <p:nvPicPr>
          <p:cNvPr id="3077" name="Picture 12"/>
          <p:cNvPicPr>
            <a:picLocks noChangeAspect="1" noChangeArrowheads="1"/>
          </p:cNvPicPr>
          <p:nvPr/>
        </p:nvPicPr>
        <p:blipFill>
          <a:blip r:embed="rId2" cstate="print"/>
          <a:srcRect/>
          <a:stretch>
            <a:fillRect/>
          </a:stretch>
        </p:blipFill>
        <p:spPr bwMode="auto">
          <a:xfrm>
            <a:off x="8542703" y="1707222"/>
            <a:ext cx="863586" cy="541165"/>
          </a:xfrm>
          <a:prstGeom prst="rect">
            <a:avLst/>
          </a:prstGeom>
          <a:noFill/>
          <a:ln w="9525">
            <a:noFill/>
            <a:miter lim="800000"/>
            <a:headEnd/>
            <a:tailEnd/>
          </a:ln>
        </p:spPr>
      </p:pic>
      <p:sp>
        <p:nvSpPr>
          <p:cNvPr id="3078" name="Text Box 8"/>
          <p:cNvSpPr txBox="1">
            <a:spLocks noChangeArrowheads="1"/>
          </p:cNvSpPr>
          <p:nvPr/>
        </p:nvSpPr>
        <p:spPr bwMode="auto">
          <a:xfrm>
            <a:off x="5975843" y="2362626"/>
            <a:ext cx="1295400" cy="281320"/>
          </a:xfrm>
          <a:prstGeom prst="rect">
            <a:avLst/>
          </a:prstGeom>
          <a:noFill/>
          <a:ln w="9525">
            <a:noFill/>
            <a:miter lim="800000"/>
            <a:headEnd/>
            <a:tailEnd/>
          </a:ln>
        </p:spPr>
        <p:txBody>
          <a:bodyPr lIns="85285" tIns="42642" rIns="85285" bIns="42642"/>
          <a:lstStyle/>
          <a:p>
            <a:pPr algn="ctr" defTabSz="853172" eaLnBrk="0" hangingPunct="0"/>
            <a:r>
              <a:rPr lang="ja-JP" altLang="en-US" sz="1662" dirty="0">
                <a:solidFill>
                  <a:srgbClr val="000000"/>
                </a:solidFill>
                <a:latin typeface="Century" pitchFamily="18" charset="0"/>
                <a:ea typeface="HGPｺﾞｼｯｸM" pitchFamily="50" charset="-128"/>
              </a:rPr>
              <a:t>グループホーム</a:t>
            </a:r>
            <a:endParaRPr lang="en-US" altLang="ja-JP" sz="1662" dirty="0">
              <a:solidFill>
                <a:srgbClr val="000000"/>
              </a:solidFill>
              <a:latin typeface="Century" pitchFamily="18" charset="0"/>
              <a:ea typeface="HGPｺﾞｼｯｸM" pitchFamily="50" charset="-128"/>
            </a:endParaRPr>
          </a:p>
        </p:txBody>
      </p:sp>
      <p:sp>
        <p:nvSpPr>
          <p:cNvPr id="3079" name="Text Box 8"/>
          <p:cNvSpPr txBox="1">
            <a:spLocks noChangeArrowheads="1"/>
          </p:cNvSpPr>
          <p:nvPr/>
        </p:nvSpPr>
        <p:spPr bwMode="auto">
          <a:xfrm>
            <a:off x="849322" y="2593903"/>
            <a:ext cx="1223963" cy="376603"/>
          </a:xfrm>
          <a:prstGeom prst="rect">
            <a:avLst/>
          </a:prstGeom>
          <a:noFill/>
          <a:ln w="9525">
            <a:noFill/>
            <a:miter lim="800000"/>
            <a:headEnd/>
            <a:tailEnd/>
          </a:ln>
        </p:spPr>
        <p:txBody>
          <a:bodyPr lIns="85285" tIns="42642" rIns="85285" bIns="42642"/>
          <a:lstStyle/>
          <a:p>
            <a:pPr algn="just" defTabSz="853172" eaLnBrk="0" hangingPunct="0"/>
            <a:r>
              <a:rPr lang="ja-JP" altLang="en-US" sz="1662" dirty="0">
                <a:solidFill>
                  <a:srgbClr val="000000"/>
                </a:solidFill>
                <a:latin typeface="Century" pitchFamily="18" charset="0"/>
                <a:ea typeface="HGPｺﾞｼｯｸM" pitchFamily="50" charset="-128"/>
              </a:rPr>
              <a:t>　精神科病院等</a:t>
            </a:r>
          </a:p>
        </p:txBody>
      </p:sp>
      <p:pic>
        <p:nvPicPr>
          <p:cNvPr id="3080" name="Picture 13"/>
          <p:cNvPicPr>
            <a:picLocks noChangeAspect="1" noChangeArrowheads="1"/>
          </p:cNvPicPr>
          <p:nvPr/>
        </p:nvPicPr>
        <p:blipFill>
          <a:blip r:embed="rId3" cstate="print"/>
          <a:srcRect/>
          <a:stretch>
            <a:fillRect/>
          </a:stretch>
        </p:blipFill>
        <p:spPr bwMode="auto">
          <a:xfrm>
            <a:off x="6011529" y="1611246"/>
            <a:ext cx="1173498" cy="760768"/>
          </a:xfrm>
          <a:prstGeom prst="rect">
            <a:avLst/>
          </a:prstGeom>
          <a:noFill/>
          <a:ln w="9525">
            <a:noFill/>
            <a:miter lim="800000"/>
            <a:headEnd/>
            <a:tailEnd/>
          </a:ln>
        </p:spPr>
      </p:pic>
      <p:cxnSp>
        <p:nvCxnSpPr>
          <p:cNvPr id="187" name="直線矢印コネクタ 186"/>
          <p:cNvCxnSpPr/>
          <p:nvPr/>
        </p:nvCxnSpPr>
        <p:spPr>
          <a:xfrm>
            <a:off x="2289176" y="1970475"/>
            <a:ext cx="3793796" cy="0"/>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9490" name="Picture 45" descr="http://www.printout.jp/clipart/clipart_d/11_keikan/01_street/gif/keikan_0017.gif"/>
          <p:cNvPicPr>
            <a:picLocks noChangeAspect="1" noChangeArrowheads="1"/>
          </p:cNvPicPr>
          <p:nvPr/>
        </p:nvPicPr>
        <p:blipFill>
          <a:blip r:embed="rId4" cstate="print"/>
          <a:srcRect/>
          <a:stretch>
            <a:fillRect/>
          </a:stretch>
        </p:blipFill>
        <p:spPr bwMode="auto">
          <a:xfrm>
            <a:off x="4061157" y="5532472"/>
            <a:ext cx="1668504" cy="694981"/>
          </a:xfrm>
          <a:prstGeom prst="rect">
            <a:avLst/>
          </a:prstGeom>
          <a:ln>
            <a:noFill/>
          </a:ln>
          <a:effectLst>
            <a:softEdge rad="112500"/>
          </a:effectLst>
        </p:spPr>
      </p:pic>
      <p:sp>
        <p:nvSpPr>
          <p:cNvPr id="72" name="Text Box 8"/>
          <p:cNvSpPr txBox="1">
            <a:spLocks noChangeArrowheads="1"/>
          </p:cNvSpPr>
          <p:nvPr/>
        </p:nvSpPr>
        <p:spPr bwMode="auto">
          <a:xfrm>
            <a:off x="4130268" y="6116635"/>
            <a:ext cx="1530282" cy="283379"/>
          </a:xfrm>
          <a:prstGeom prst="rect">
            <a:avLst/>
          </a:prstGeom>
          <a:noFill/>
          <a:ln w="9525">
            <a:noFill/>
            <a:miter lim="800000"/>
            <a:headEnd/>
            <a:tailEnd/>
          </a:ln>
        </p:spPr>
        <p:txBody>
          <a:bodyPr lIns="85285" tIns="42642" rIns="85285" bIns="42642"/>
          <a:lstStyle/>
          <a:p>
            <a:pPr algn="ctr" defTabSz="853172" eaLnBrk="0" hangingPunct="0">
              <a:defRPr/>
            </a:pPr>
            <a:r>
              <a:rPr lang="ja-JP" altLang="en-US" sz="1015" dirty="0">
                <a:solidFill>
                  <a:srgbClr val="000000"/>
                </a:solidFill>
                <a:latin typeface="Century" pitchFamily="18" charset="0"/>
                <a:ea typeface="HGPｺﾞｼｯｸM" pitchFamily="50" charset="-128"/>
              </a:rPr>
              <a:t>障害福祉サービス事業所</a:t>
            </a:r>
          </a:p>
        </p:txBody>
      </p:sp>
      <p:pic>
        <p:nvPicPr>
          <p:cNvPr id="3084" name="Picture 46" descr="http://www.printout.jp/clipart/clipart_d/11_keikan/01_street/gif/keikan_0015.gif"/>
          <p:cNvPicPr>
            <a:picLocks noChangeAspect="1" noChangeArrowheads="1"/>
          </p:cNvPicPr>
          <p:nvPr/>
        </p:nvPicPr>
        <p:blipFill>
          <a:blip r:embed="rId5" cstate="print"/>
          <a:srcRect/>
          <a:stretch>
            <a:fillRect/>
          </a:stretch>
        </p:blipFill>
        <p:spPr bwMode="auto">
          <a:xfrm>
            <a:off x="704852" y="2989616"/>
            <a:ext cx="1388579" cy="576666"/>
          </a:xfrm>
          <a:prstGeom prst="rect">
            <a:avLst/>
          </a:prstGeom>
          <a:noFill/>
          <a:ln w="9525">
            <a:noFill/>
            <a:miter lim="800000"/>
            <a:headEnd/>
            <a:tailEnd/>
          </a:ln>
        </p:spPr>
      </p:pic>
      <p:sp>
        <p:nvSpPr>
          <p:cNvPr id="3085" name="Text Box 8"/>
          <p:cNvSpPr txBox="1">
            <a:spLocks noChangeArrowheads="1"/>
          </p:cNvSpPr>
          <p:nvPr/>
        </p:nvSpPr>
        <p:spPr bwMode="auto">
          <a:xfrm>
            <a:off x="704859" y="3509863"/>
            <a:ext cx="1368426" cy="376604"/>
          </a:xfrm>
          <a:prstGeom prst="rect">
            <a:avLst/>
          </a:prstGeom>
          <a:noFill/>
          <a:ln w="9525">
            <a:noFill/>
            <a:miter lim="800000"/>
            <a:headEnd/>
            <a:tailEnd/>
          </a:ln>
        </p:spPr>
        <p:txBody>
          <a:bodyPr lIns="85285" tIns="42642" rIns="85285" bIns="42642"/>
          <a:lstStyle/>
          <a:p>
            <a:pPr algn="ctr" defTabSz="853172" eaLnBrk="0" hangingPunct="0"/>
            <a:r>
              <a:rPr lang="ja-JP" altLang="en-US" sz="1662" dirty="0">
                <a:solidFill>
                  <a:srgbClr val="000000"/>
                </a:solidFill>
                <a:latin typeface="Century" pitchFamily="18" charset="0"/>
                <a:ea typeface="HGPｺﾞｼｯｸM" pitchFamily="50" charset="-128"/>
              </a:rPr>
              <a:t>入所施設</a:t>
            </a:r>
            <a:endParaRPr lang="en-US" altLang="ja-JP" sz="1662" dirty="0">
              <a:solidFill>
                <a:srgbClr val="000000"/>
              </a:solidFill>
              <a:latin typeface="Century" pitchFamily="18" charset="0"/>
              <a:ea typeface="HGPｺﾞｼｯｸM" pitchFamily="50" charset="-128"/>
            </a:endParaRPr>
          </a:p>
          <a:p>
            <a:pPr algn="ctr" defTabSz="853172" eaLnBrk="0" hangingPunct="0"/>
            <a:r>
              <a:rPr lang="ja-JP" altLang="en-US" sz="1662" dirty="0">
                <a:solidFill>
                  <a:srgbClr val="000000"/>
                </a:solidFill>
                <a:latin typeface="Century" pitchFamily="18" charset="0"/>
                <a:ea typeface="HGPｺﾞｼｯｸM" pitchFamily="50" charset="-128"/>
              </a:rPr>
              <a:t>（生活介護等）</a:t>
            </a:r>
          </a:p>
        </p:txBody>
      </p:sp>
      <p:cxnSp>
        <p:nvCxnSpPr>
          <p:cNvPr id="121" name="直線コネクタ 120"/>
          <p:cNvCxnSpPr/>
          <p:nvPr/>
        </p:nvCxnSpPr>
        <p:spPr>
          <a:xfrm>
            <a:off x="2119318" y="3554557"/>
            <a:ext cx="444499" cy="0"/>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3152776" y="1970476"/>
            <a:ext cx="0" cy="1595804"/>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9" name="大かっこ 128"/>
          <p:cNvSpPr/>
          <p:nvPr/>
        </p:nvSpPr>
        <p:spPr>
          <a:xfrm>
            <a:off x="3638572" y="2238079"/>
            <a:ext cx="2444400" cy="1088245"/>
          </a:xfrm>
          <a:prstGeom prst="bracketPair">
            <a:avLst/>
          </a:prstGeom>
          <a:solidFill>
            <a:srgbClr val="FFCCFF">
              <a:alpha val="50196"/>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33231" tIns="42658" rIns="33231" bIns="42658" anchor="ctr"/>
          <a:lstStyle/>
          <a:p>
            <a:pPr defTabSz="853172">
              <a:defRPr/>
            </a:pPr>
            <a:r>
              <a:rPr lang="ja-JP" altLang="en-US" sz="9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共同生活住居への入居を希望している者が体験的な入居を行う場合の報酬</a:t>
            </a:r>
            <a:endParaRPr lang="en-US" altLang="ja-JP" sz="9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・介護サービス包括型：</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691</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272</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（障害支援区分別）</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・日中サービス支援型：</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1,128</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427</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（障害支援区分別）</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・外部サービス利用型：</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272</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3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連続</a:t>
            </a:r>
            <a:r>
              <a:rPr lang="en-US" altLang="ja-JP"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日以内かつ年</a:t>
            </a:r>
            <a:r>
              <a:rPr lang="en-US" altLang="ja-JP"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日以内</a:t>
            </a:r>
            <a:endParaRPr lang="en-US" altLang="ja-JP"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角丸四角形 74"/>
          <p:cNvSpPr/>
          <p:nvPr/>
        </p:nvSpPr>
        <p:spPr>
          <a:xfrm>
            <a:off x="4361422" y="1753456"/>
            <a:ext cx="998704" cy="398585"/>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2658" rIns="0" bIns="42658" anchor="ctr"/>
          <a:lstStyle/>
          <a:p>
            <a:pPr algn="ctr" defTabSz="853172">
              <a:defRPr/>
            </a:pPr>
            <a:r>
              <a:rPr lang="ja-JP" altLang="en-US"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lang="en-US" altLang="ja-JP"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53172">
              <a:defRPr/>
            </a:pPr>
            <a:r>
              <a:rPr lang="ja-JP" altLang="en-US"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の体験入居</a:t>
            </a:r>
            <a:endParaRPr lang="en-US" altLang="ja-JP"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0" name="大かっこ 129"/>
          <p:cNvSpPr/>
          <p:nvPr/>
        </p:nvSpPr>
        <p:spPr>
          <a:xfrm>
            <a:off x="3872619" y="4003453"/>
            <a:ext cx="2045589" cy="1063137"/>
          </a:xfrm>
          <a:prstGeom prst="bracketPair">
            <a:avLst/>
          </a:prstGeom>
          <a:solidFill>
            <a:srgbClr val="FFC000">
              <a:alpha val="50000"/>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66462" tIns="42658" rIns="0" bIns="42658" anchor="ctr"/>
          <a:lstStyle/>
          <a:p>
            <a:pPr defTabSz="853172">
              <a:defRPr/>
            </a:pPr>
            <a:r>
              <a:rPr lang="ja-JP" altLang="en-US"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体験宿泊加算</a:t>
            </a:r>
            <a:endParaRPr lang="en-US" altLang="ja-JP"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常時の連絡・支援体制を確保した上で、一人暮らしに向けた体験的な宿泊支援を行った場合　　</a:t>
            </a:r>
            <a:r>
              <a:rPr lang="ja-JP" altLang="en-US"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１５日が上限</a:t>
            </a:r>
            <a:endParaRPr lang="en-US" altLang="ja-JP"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障害福祉ｻｰﾋﾞｽ事業者へ委託可</a:t>
            </a:r>
            <a:endPar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endPar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単位（夜間支援を行う場合）</a:t>
            </a:r>
            <a:endPar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4245330" y="3534377"/>
            <a:ext cx="1300162" cy="398585"/>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85314" tIns="42658" rIns="85314" bIns="42658" anchor="ctr"/>
          <a:lstStyle/>
          <a:p>
            <a:pPr algn="ctr" defTabSz="853172">
              <a:defRPr/>
            </a:pP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853172">
              <a:defRPr/>
            </a:pP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（体験宿泊）</a:t>
            </a:r>
            <a:endPar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92" name="Text Box 9"/>
          <p:cNvSpPr txBox="1">
            <a:spLocks noChangeArrowheads="1"/>
          </p:cNvSpPr>
          <p:nvPr/>
        </p:nvSpPr>
        <p:spPr bwMode="auto">
          <a:xfrm>
            <a:off x="7845127" y="4103189"/>
            <a:ext cx="1296988" cy="317989"/>
          </a:xfrm>
          <a:prstGeom prst="rect">
            <a:avLst/>
          </a:prstGeom>
          <a:noFill/>
          <a:ln w="9525">
            <a:noFill/>
            <a:miter lim="800000"/>
            <a:headEnd/>
            <a:tailEnd/>
          </a:ln>
        </p:spPr>
        <p:txBody>
          <a:bodyPr lIns="85285" tIns="42642" rIns="85285" bIns="42642"/>
          <a:lstStyle/>
          <a:p>
            <a:pPr algn="just" defTabSz="853172" eaLnBrk="0" hangingPunct="0"/>
            <a:r>
              <a:rPr lang="ja-JP" altLang="en-US" sz="1662" dirty="0">
                <a:solidFill>
                  <a:srgbClr val="000000"/>
                </a:solidFill>
                <a:latin typeface="Century" pitchFamily="18" charset="0"/>
                <a:ea typeface="HGPｺﾞｼｯｸM" pitchFamily="50" charset="-128"/>
              </a:rPr>
              <a:t>体験宿泊の場</a:t>
            </a:r>
          </a:p>
        </p:txBody>
      </p:sp>
      <p:sp>
        <p:nvSpPr>
          <p:cNvPr id="147" name="角丸四角形 146"/>
          <p:cNvSpPr/>
          <p:nvPr/>
        </p:nvSpPr>
        <p:spPr>
          <a:xfrm>
            <a:off x="915989" y="4961327"/>
            <a:ext cx="1300162" cy="398585"/>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85314" tIns="42658" rIns="85314" bIns="42658" anchor="ctr"/>
          <a:lstStyle/>
          <a:p>
            <a:pPr algn="ctr" defTabSz="853172">
              <a:defRPr/>
            </a:pP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853172">
              <a:defRPr/>
            </a:pPr>
            <a:r>
              <a:rPr lang="ja-JP" altLang="en-US"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（体験利用）</a:t>
            </a:r>
            <a:endParaRPr lang="en-US" altLang="ja-JP" sz="92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大かっこ 147"/>
          <p:cNvSpPr/>
          <p:nvPr/>
        </p:nvSpPr>
        <p:spPr>
          <a:xfrm>
            <a:off x="550864" y="5359915"/>
            <a:ext cx="2187580" cy="1040102"/>
          </a:xfrm>
          <a:prstGeom prst="bracketPair">
            <a:avLst/>
          </a:prstGeom>
          <a:solidFill>
            <a:srgbClr val="FFC000">
              <a:alpha val="50000"/>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33231" tIns="42658" rIns="33231" bIns="42658" anchor="ctr"/>
          <a:lstStyle/>
          <a:p>
            <a:pPr defTabSz="853172">
              <a:lnSpc>
                <a:spcPts val="1200"/>
              </a:lnSpc>
              <a:defRPr/>
            </a:pPr>
            <a:r>
              <a:rPr lang="ja-JP" altLang="en-US"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障害福祉サービスの体験利用加算</a:t>
            </a:r>
            <a:endParaRPr lang="en-US" altLang="ja-JP"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lnSpc>
                <a:spcPts val="1200"/>
              </a:lnSpc>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地域移行支援事業者が障害福祉ｻｰﾋﾞｽ事業者へ委託し、障害福祉ｻｰﾋﾞｽの体験的な利用支援を行った場合　</a:t>
            </a:r>
            <a:r>
              <a:rPr lang="ja-JP" altLang="en-US"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１５日が上限</a:t>
            </a:r>
            <a:endParaRPr lang="en-US" altLang="ja-JP"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lnSpc>
                <a:spcPts val="1200"/>
              </a:lnSpc>
              <a:defRPr/>
            </a:pP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開始日～</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　</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500</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p>
          <a:p>
            <a:pPr defTabSz="853172">
              <a:lnSpc>
                <a:spcPts val="1200"/>
              </a:lnSpc>
              <a:defRPr/>
            </a:pP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15</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  </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250</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p>
        </p:txBody>
      </p:sp>
      <p:sp>
        <p:nvSpPr>
          <p:cNvPr id="164" name="AutoShape 57"/>
          <p:cNvSpPr>
            <a:spLocks noChangeArrowheads="1"/>
          </p:cNvSpPr>
          <p:nvPr/>
        </p:nvSpPr>
        <p:spPr bwMode="auto">
          <a:xfrm>
            <a:off x="5958406" y="4384738"/>
            <a:ext cx="2965292" cy="235951"/>
          </a:xfrm>
          <a:prstGeom prst="roundRect">
            <a:avLst>
              <a:gd name="adj" fmla="val 16667"/>
            </a:avLst>
          </a:prstGeom>
          <a:solidFill>
            <a:srgbClr val="FFFF99"/>
          </a:solidFill>
          <a:ln w="6350" algn="ctr">
            <a:solidFill>
              <a:schemeClr val="bg2"/>
            </a:solidFill>
            <a:round/>
            <a:headEnd/>
            <a:tailEnd/>
          </a:ln>
          <a:effectLst>
            <a:outerShdw dist="45791" dir="2021404" algn="ctr" rotWithShape="0">
              <a:schemeClr val="bg2">
                <a:alpha val="50000"/>
              </a:schemeClr>
            </a:outerShdw>
          </a:effectLst>
        </p:spPr>
        <p:txBody>
          <a:bodyPr lIns="85314" tIns="42658" rIns="85314" bIns="42658" anchor="ctr"/>
          <a:lstStyle/>
          <a:p>
            <a:pPr algn="ctr" defTabSz="853172">
              <a:spcBef>
                <a:spcPct val="50000"/>
              </a:spcBef>
              <a:defRPr/>
            </a:pPr>
            <a:r>
              <a:rPr lang="ja-JP" altLang="en-US" sz="738" b="1" dirty="0">
                <a:solidFill>
                  <a:srgbClr val="000000"/>
                </a:solidFill>
                <a:latin typeface="メイリオ" pitchFamily="50" charset="-128"/>
                <a:ea typeface="メイリオ" pitchFamily="50" charset="-128"/>
              </a:rPr>
              <a:t>体験入居・体験宿泊・体験利用の利用実績の推移</a:t>
            </a:r>
            <a:r>
              <a:rPr lang="ja-JP" altLang="en-US" sz="554" b="1" dirty="0">
                <a:solidFill>
                  <a:srgbClr val="000000"/>
                </a:solidFill>
                <a:latin typeface="メイリオ" pitchFamily="50" charset="-128"/>
                <a:ea typeface="メイリオ" pitchFamily="50" charset="-128"/>
              </a:rPr>
              <a:t>（国保連ﾃﾞｰﾀ）</a:t>
            </a:r>
            <a:endParaRPr lang="en-US" altLang="ja-JP" sz="554" b="1" dirty="0">
              <a:solidFill>
                <a:srgbClr val="000000"/>
              </a:solidFill>
              <a:latin typeface="メイリオ" pitchFamily="50" charset="-128"/>
              <a:ea typeface="メイリオ" pitchFamily="50" charset="-128"/>
            </a:endParaRPr>
          </a:p>
        </p:txBody>
      </p:sp>
      <p:cxnSp>
        <p:nvCxnSpPr>
          <p:cNvPr id="173" name="直線矢印コネクタ 172"/>
          <p:cNvCxnSpPr>
            <a:stCxn id="3077" idx="1"/>
          </p:cNvCxnSpPr>
          <p:nvPr/>
        </p:nvCxnSpPr>
        <p:spPr>
          <a:xfrm flipH="1" flipV="1">
            <a:off x="7113595" y="1970477"/>
            <a:ext cx="1429111" cy="7327"/>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H="1" flipV="1">
            <a:off x="1566073" y="4789140"/>
            <a:ext cx="72743" cy="17376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a:endCxn id="65" idx="1"/>
          </p:cNvCxnSpPr>
          <p:nvPr/>
        </p:nvCxnSpPr>
        <p:spPr>
          <a:xfrm>
            <a:off x="2119318" y="3728980"/>
            <a:ext cx="2126015" cy="469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角丸四角形 156"/>
          <p:cNvSpPr/>
          <p:nvPr/>
        </p:nvSpPr>
        <p:spPr>
          <a:xfrm>
            <a:off x="2317760" y="3098134"/>
            <a:ext cx="1103304" cy="734157"/>
          </a:xfrm>
          <a:prstGeom prst="roundRect">
            <a:avLst/>
          </a:prstGeom>
          <a:solidFill>
            <a:schemeClr val="bg1"/>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853172">
              <a:lnSpc>
                <a:spcPts val="1015"/>
              </a:lnSpc>
              <a:defRPr/>
            </a:pPr>
            <a:r>
              <a:rPr lang="ja-JP" altLang="en-US" sz="923" dirty="0">
                <a:solidFill>
                  <a:srgbClr val="000000"/>
                </a:solidFill>
                <a:latin typeface="+mn-ea"/>
              </a:rPr>
              <a:t>入所者が体験入居・体験宿泊を行う場合は、</a:t>
            </a:r>
            <a:r>
              <a:rPr lang="ja-JP" altLang="en-US" sz="923" b="1" dirty="0">
                <a:solidFill>
                  <a:srgbClr val="000000"/>
                </a:solidFill>
                <a:latin typeface="+mn-ea"/>
              </a:rPr>
              <a:t>入院・外泊時加算</a:t>
            </a:r>
            <a:r>
              <a:rPr lang="en-US" altLang="ja-JP" sz="923" b="1" dirty="0">
                <a:solidFill>
                  <a:srgbClr val="000000"/>
                </a:solidFill>
                <a:latin typeface="+mn-ea"/>
              </a:rPr>
              <a:t>(Ⅰ)</a:t>
            </a:r>
            <a:r>
              <a:rPr lang="ja-JP" altLang="en-US" sz="923" b="1" dirty="0">
                <a:solidFill>
                  <a:srgbClr val="000000"/>
                </a:solidFill>
                <a:latin typeface="+mn-ea"/>
              </a:rPr>
              <a:t>（</a:t>
            </a:r>
            <a:r>
              <a:rPr lang="en-US" altLang="ja-JP" sz="923" b="1" dirty="0">
                <a:solidFill>
                  <a:srgbClr val="000000"/>
                </a:solidFill>
                <a:latin typeface="+mn-ea"/>
              </a:rPr>
              <a:t>320</a:t>
            </a:r>
            <a:r>
              <a:rPr lang="ja-JP" altLang="en-US" sz="923" b="1" dirty="0">
                <a:solidFill>
                  <a:srgbClr val="000000"/>
                </a:solidFill>
                <a:latin typeface="+mn-ea"/>
              </a:rPr>
              <a:t>～</a:t>
            </a:r>
            <a:r>
              <a:rPr lang="en-US" altLang="ja-JP" sz="923" b="1" dirty="0">
                <a:solidFill>
                  <a:srgbClr val="000000"/>
                </a:solidFill>
                <a:latin typeface="+mn-ea"/>
              </a:rPr>
              <a:t>247</a:t>
            </a:r>
            <a:r>
              <a:rPr lang="ja-JP" altLang="en-US" sz="923" b="1" dirty="0">
                <a:solidFill>
                  <a:srgbClr val="000000"/>
                </a:solidFill>
                <a:latin typeface="+mn-ea"/>
              </a:rPr>
              <a:t>単位）</a:t>
            </a:r>
            <a:r>
              <a:rPr lang="ja-JP" altLang="en-US" sz="923" dirty="0">
                <a:solidFill>
                  <a:srgbClr val="000000"/>
                </a:solidFill>
                <a:latin typeface="+mn-ea"/>
              </a:rPr>
              <a:t>を算定可能</a:t>
            </a:r>
            <a:endParaRPr lang="en-US" altLang="ja-JP" sz="923" dirty="0">
              <a:solidFill>
                <a:srgbClr val="000000"/>
              </a:solidFill>
              <a:latin typeface="+mn-ea"/>
            </a:endParaRPr>
          </a:p>
        </p:txBody>
      </p:sp>
      <p:sp>
        <p:nvSpPr>
          <p:cNvPr id="194" name="フリーフォーム 193"/>
          <p:cNvSpPr/>
          <p:nvPr/>
        </p:nvSpPr>
        <p:spPr>
          <a:xfrm>
            <a:off x="5184794" y="2871694"/>
            <a:ext cx="1423987" cy="909269"/>
          </a:xfrm>
          <a:custGeom>
            <a:avLst/>
            <a:gdLst>
              <a:gd name="connsiteX0" fmla="*/ 0 w 1324377"/>
              <a:gd name="connsiteY0" fmla="*/ 772732 h 792050"/>
              <a:gd name="connsiteX1" fmla="*/ 579549 w 1324377"/>
              <a:gd name="connsiteY1" fmla="*/ 785611 h 792050"/>
              <a:gd name="connsiteX2" fmla="*/ 940157 w 1324377"/>
              <a:gd name="connsiteY2" fmla="*/ 734096 h 792050"/>
              <a:gd name="connsiteX3" fmla="*/ 1236372 w 1324377"/>
              <a:gd name="connsiteY3" fmla="*/ 515155 h 792050"/>
              <a:gd name="connsiteX4" fmla="*/ 1313645 w 1324377"/>
              <a:gd name="connsiteY4" fmla="*/ 244699 h 792050"/>
              <a:gd name="connsiteX5" fmla="*/ 1300766 w 1324377"/>
              <a:gd name="connsiteY5" fmla="*/ 0 h 7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377" h="792050">
                <a:moveTo>
                  <a:pt x="0" y="772732"/>
                </a:moveTo>
                <a:cubicBezTo>
                  <a:pt x="211428" y="782391"/>
                  <a:pt x="422856" y="792050"/>
                  <a:pt x="579549" y="785611"/>
                </a:cubicBezTo>
                <a:cubicBezTo>
                  <a:pt x="736242" y="779172"/>
                  <a:pt x="830687" y="779172"/>
                  <a:pt x="940157" y="734096"/>
                </a:cubicBezTo>
                <a:cubicBezTo>
                  <a:pt x="1049627" y="689020"/>
                  <a:pt x="1174124" y="596721"/>
                  <a:pt x="1236372" y="515155"/>
                </a:cubicBezTo>
                <a:cubicBezTo>
                  <a:pt x="1298620" y="433589"/>
                  <a:pt x="1302913" y="330558"/>
                  <a:pt x="1313645" y="244699"/>
                </a:cubicBezTo>
                <a:cubicBezTo>
                  <a:pt x="1324377" y="158840"/>
                  <a:pt x="1312571" y="79420"/>
                  <a:pt x="1300766" y="0"/>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204" name="AutoShape 5" descr="25%"/>
          <p:cNvSpPr>
            <a:spLocks noChangeArrowheads="1"/>
          </p:cNvSpPr>
          <p:nvPr/>
        </p:nvSpPr>
        <p:spPr bwMode="auto">
          <a:xfrm>
            <a:off x="803086" y="845819"/>
            <a:ext cx="8270989" cy="631806"/>
          </a:xfrm>
          <a:prstGeom prst="roundRect">
            <a:avLst>
              <a:gd name="adj" fmla="val 16667"/>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lIns="85314" tIns="42658" rIns="85314" bIns="42658" anchor="ctr"/>
          <a:lstStyle/>
          <a:p>
            <a:pPr defTabSz="853172">
              <a:defRPr/>
            </a:pPr>
            <a:r>
              <a:rPr lang="ja-JP" altLang="en-US" sz="1015" dirty="0">
                <a:solidFill>
                  <a:srgbClr val="333399">
                    <a:lumMod val="50000"/>
                  </a:srgbClr>
                </a:solidFill>
                <a:latin typeface="メイリオ" pitchFamily="50" charset="-128"/>
                <a:ea typeface="メイリオ" pitchFamily="50" charset="-128"/>
              </a:rPr>
              <a:t>　施設入所者等の</a:t>
            </a:r>
            <a:r>
              <a:rPr lang="ja-JP" altLang="ja-JP" sz="1015" dirty="0">
                <a:solidFill>
                  <a:srgbClr val="333399">
                    <a:lumMod val="50000"/>
                  </a:srgbClr>
                </a:solidFill>
                <a:latin typeface="メイリオ" pitchFamily="50" charset="-128"/>
                <a:ea typeface="メイリオ" pitchFamily="50" charset="-128"/>
              </a:rPr>
              <a:t>地域生活への移行を円滑に進めるためには、地域での生活に徐々に慣れていくことが重要であると考えられることから、</a:t>
            </a:r>
            <a:r>
              <a:rPr lang="ja-JP" altLang="ja-JP" sz="1015" b="1" dirty="0">
                <a:solidFill>
                  <a:srgbClr val="333399">
                    <a:lumMod val="50000"/>
                  </a:srgbClr>
                </a:solidFill>
                <a:latin typeface="メイリオ" pitchFamily="50" charset="-128"/>
                <a:ea typeface="メイリオ" pitchFamily="50" charset="-128"/>
              </a:rPr>
              <a:t>入所・入院中の段階から宿泊等の地域生活の体験ができるよう</a:t>
            </a:r>
            <a:r>
              <a:rPr lang="ja-JP" altLang="en-US" sz="1015" b="1" dirty="0">
                <a:solidFill>
                  <a:srgbClr val="333399">
                    <a:lumMod val="50000"/>
                  </a:srgbClr>
                </a:solidFill>
                <a:latin typeface="メイリオ" pitchFamily="50" charset="-128"/>
                <a:ea typeface="メイリオ" pitchFamily="50" charset="-128"/>
              </a:rPr>
              <a:t>グループホーム等の体験入居や体験宿泊、障害福祉サービスの体験利用を</a:t>
            </a:r>
            <a:endParaRPr lang="en-US" altLang="ja-JP" sz="1015" b="1" dirty="0">
              <a:solidFill>
                <a:srgbClr val="333399">
                  <a:lumMod val="50000"/>
                </a:srgbClr>
              </a:solidFill>
              <a:latin typeface="メイリオ" pitchFamily="50" charset="-128"/>
              <a:ea typeface="メイリオ" pitchFamily="50" charset="-128"/>
            </a:endParaRPr>
          </a:p>
          <a:p>
            <a:pPr defTabSz="853172">
              <a:defRPr/>
            </a:pPr>
            <a:r>
              <a:rPr lang="ja-JP" altLang="en-US" sz="1015" b="1" dirty="0">
                <a:solidFill>
                  <a:srgbClr val="333399">
                    <a:lumMod val="50000"/>
                  </a:srgbClr>
                </a:solidFill>
                <a:latin typeface="メイリオ" pitchFamily="50" charset="-128"/>
                <a:ea typeface="メイリオ" pitchFamily="50" charset="-128"/>
              </a:rPr>
              <a:t>促進</a:t>
            </a:r>
            <a:r>
              <a:rPr lang="ja-JP" altLang="en-US" sz="1015" dirty="0">
                <a:solidFill>
                  <a:srgbClr val="333399">
                    <a:lumMod val="50000"/>
                  </a:srgbClr>
                </a:solidFill>
                <a:latin typeface="メイリオ" pitchFamily="50" charset="-128"/>
                <a:ea typeface="メイリオ" pitchFamily="50" charset="-128"/>
              </a:rPr>
              <a:t>。また、グループホームの体験入居については、</a:t>
            </a:r>
            <a:r>
              <a:rPr lang="ja-JP" altLang="en-US" sz="1015" b="1" dirty="0">
                <a:solidFill>
                  <a:srgbClr val="333399">
                    <a:lumMod val="50000"/>
                  </a:srgbClr>
                </a:solidFill>
                <a:latin typeface="メイリオ" pitchFamily="50" charset="-128"/>
                <a:ea typeface="メイリオ" pitchFamily="50" charset="-128"/>
              </a:rPr>
              <a:t>家族と同居しながら自宅で生活する障害者も利用可能</a:t>
            </a:r>
            <a:r>
              <a:rPr lang="ja-JP" altLang="en-US" sz="1015" dirty="0">
                <a:solidFill>
                  <a:srgbClr val="333399">
                    <a:lumMod val="50000"/>
                  </a:srgbClr>
                </a:solidFill>
                <a:latin typeface="メイリオ" pitchFamily="50" charset="-128"/>
                <a:ea typeface="メイリオ" pitchFamily="50" charset="-128"/>
              </a:rPr>
              <a:t>。</a:t>
            </a:r>
            <a:endParaRPr lang="en-US" altLang="ja-JP" sz="1015" dirty="0">
              <a:solidFill>
                <a:srgbClr val="333399">
                  <a:lumMod val="50000"/>
                </a:srgbClr>
              </a:solidFill>
              <a:latin typeface="メイリオ" pitchFamily="50" charset="-128"/>
              <a:ea typeface="メイリオ" pitchFamily="50" charset="-128"/>
            </a:endParaRPr>
          </a:p>
        </p:txBody>
      </p:sp>
      <p:sp>
        <p:nvSpPr>
          <p:cNvPr id="3129" name="テキスト ボックス 221"/>
          <p:cNvSpPr>
            <a:spLocks noChangeArrowheads="1"/>
          </p:cNvSpPr>
          <p:nvPr/>
        </p:nvSpPr>
        <p:spPr bwMode="auto">
          <a:xfrm>
            <a:off x="483139" y="286095"/>
            <a:ext cx="8958949" cy="484493"/>
          </a:xfrm>
          <a:prstGeom prst="bevel">
            <a:avLst>
              <a:gd name="adj" fmla="val 12500"/>
            </a:avLst>
          </a:prstGeom>
          <a:solidFill>
            <a:srgbClr val="FFFF99"/>
          </a:solidFill>
          <a:ln w="3175">
            <a:solidFill>
              <a:schemeClr val="tx1"/>
            </a:solidFill>
            <a:miter lim="800000"/>
            <a:headEnd/>
            <a:tailEnd/>
          </a:ln>
        </p:spPr>
        <p:txBody>
          <a:bodyPr wrap="none" lIns="0" tIns="0" rIns="0" bIns="0" anchor="ctr"/>
          <a:lstStyle/>
          <a:p>
            <a:pPr algn="ctr" defTabSz="1236803"/>
            <a:r>
              <a:rPr lang="ja-JP" altLang="en-US" sz="1846" dirty="0">
                <a:solidFill>
                  <a:srgbClr val="333399">
                    <a:lumMod val="75000"/>
                  </a:srgbClr>
                </a:solidFill>
                <a:latin typeface="Arial"/>
                <a:ea typeface="ＤＨＰ特太ゴシック体" pitchFamily="2" charset="-128"/>
              </a:rPr>
              <a:t>施設入所者等の地域生活の体験に関する仕組み</a:t>
            </a:r>
          </a:p>
        </p:txBody>
      </p:sp>
      <p:sp>
        <p:nvSpPr>
          <p:cNvPr id="43" name="フリーフォーム 42"/>
          <p:cNvSpPr/>
          <p:nvPr/>
        </p:nvSpPr>
        <p:spPr>
          <a:xfrm>
            <a:off x="7185027" y="2636785"/>
            <a:ext cx="1008070" cy="1128793"/>
          </a:xfrm>
          <a:custGeom>
            <a:avLst/>
            <a:gdLst>
              <a:gd name="connsiteX0" fmla="*/ 351302 w 557364"/>
              <a:gd name="connsiteY0" fmla="*/ 1043189 h 1043189"/>
              <a:gd name="connsiteX1" fmla="*/ 480091 w 557364"/>
              <a:gd name="connsiteY1" fmla="*/ 965916 h 1043189"/>
              <a:gd name="connsiteX2" fmla="*/ 492970 w 557364"/>
              <a:gd name="connsiteY2" fmla="*/ 927279 h 1043189"/>
              <a:gd name="connsiteX3" fmla="*/ 518727 w 557364"/>
              <a:gd name="connsiteY3" fmla="*/ 875763 h 1043189"/>
              <a:gd name="connsiteX4" fmla="*/ 531606 w 557364"/>
              <a:gd name="connsiteY4" fmla="*/ 824248 h 1043189"/>
              <a:gd name="connsiteX5" fmla="*/ 557364 w 557364"/>
              <a:gd name="connsiteY5" fmla="*/ 746975 h 1043189"/>
              <a:gd name="connsiteX6" fmla="*/ 544485 w 557364"/>
              <a:gd name="connsiteY6" fmla="*/ 695459 h 1043189"/>
              <a:gd name="connsiteX7" fmla="*/ 518727 w 557364"/>
              <a:gd name="connsiteY7" fmla="*/ 618186 h 1043189"/>
              <a:gd name="connsiteX8" fmla="*/ 505848 w 557364"/>
              <a:gd name="connsiteY8" fmla="*/ 579549 h 1043189"/>
              <a:gd name="connsiteX9" fmla="*/ 454333 w 557364"/>
              <a:gd name="connsiteY9" fmla="*/ 502276 h 1043189"/>
              <a:gd name="connsiteX10" fmla="*/ 415696 w 557364"/>
              <a:gd name="connsiteY10" fmla="*/ 425003 h 1043189"/>
              <a:gd name="connsiteX11" fmla="*/ 351302 w 557364"/>
              <a:gd name="connsiteY11" fmla="*/ 347730 h 1043189"/>
              <a:gd name="connsiteX12" fmla="*/ 261150 w 557364"/>
              <a:gd name="connsiteY12" fmla="*/ 244699 h 1043189"/>
              <a:gd name="connsiteX13" fmla="*/ 235392 w 557364"/>
              <a:gd name="connsiteY13" fmla="*/ 206062 h 1043189"/>
              <a:gd name="connsiteX14" fmla="*/ 119482 w 557364"/>
              <a:gd name="connsiteY14" fmla="*/ 90152 h 1043189"/>
              <a:gd name="connsiteX15" fmla="*/ 42209 w 557364"/>
              <a:gd name="connsiteY15" fmla="*/ 38637 h 1043189"/>
              <a:gd name="connsiteX16" fmla="*/ 3572 w 557364"/>
              <a:gd name="connsiteY16" fmla="*/ 0 h 104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7364" h="1043189">
                <a:moveTo>
                  <a:pt x="351302" y="1043189"/>
                </a:moveTo>
                <a:cubicBezTo>
                  <a:pt x="444549" y="981023"/>
                  <a:pt x="400886" y="1005517"/>
                  <a:pt x="480091" y="965916"/>
                </a:cubicBezTo>
                <a:cubicBezTo>
                  <a:pt x="484384" y="953037"/>
                  <a:pt x="487622" y="939757"/>
                  <a:pt x="492970" y="927279"/>
                </a:cubicBezTo>
                <a:cubicBezTo>
                  <a:pt x="500533" y="909633"/>
                  <a:pt x="511986" y="893739"/>
                  <a:pt x="518727" y="875763"/>
                </a:cubicBezTo>
                <a:cubicBezTo>
                  <a:pt x="524942" y="859190"/>
                  <a:pt x="526520" y="841202"/>
                  <a:pt x="531606" y="824248"/>
                </a:cubicBezTo>
                <a:cubicBezTo>
                  <a:pt x="539408" y="798242"/>
                  <a:pt x="557364" y="746975"/>
                  <a:pt x="557364" y="746975"/>
                </a:cubicBezTo>
                <a:cubicBezTo>
                  <a:pt x="553071" y="729803"/>
                  <a:pt x="549571" y="712413"/>
                  <a:pt x="544485" y="695459"/>
                </a:cubicBezTo>
                <a:cubicBezTo>
                  <a:pt x="536683" y="669453"/>
                  <a:pt x="527313" y="643944"/>
                  <a:pt x="518727" y="618186"/>
                </a:cubicBezTo>
                <a:lnTo>
                  <a:pt x="505848" y="579549"/>
                </a:lnTo>
                <a:cubicBezTo>
                  <a:pt x="496059" y="550181"/>
                  <a:pt x="471505" y="528034"/>
                  <a:pt x="454333" y="502276"/>
                </a:cubicBezTo>
                <a:cubicBezTo>
                  <a:pt x="380518" y="391554"/>
                  <a:pt x="469013" y="531638"/>
                  <a:pt x="415696" y="425003"/>
                </a:cubicBezTo>
                <a:cubicBezTo>
                  <a:pt x="388080" y="369771"/>
                  <a:pt x="391183" y="399005"/>
                  <a:pt x="351302" y="347730"/>
                </a:cubicBezTo>
                <a:cubicBezTo>
                  <a:pt x="270395" y="243707"/>
                  <a:pt x="335947" y="294563"/>
                  <a:pt x="261150" y="244699"/>
                </a:cubicBezTo>
                <a:cubicBezTo>
                  <a:pt x="252564" y="231820"/>
                  <a:pt x="245675" y="217631"/>
                  <a:pt x="235392" y="206062"/>
                </a:cubicBezTo>
                <a:lnTo>
                  <a:pt x="119482" y="90152"/>
                </a:lnTo>
                <a:cubicBezTo>
                  <a:pt x="97592" y="68262"/>
                  <a:pt x="67967" y="55809"/>
                  <a:pt x="42209" y="38637"/>
                </a:cubicBezTo>
                <a:cubicBezTo>
                  <a:pt x="0" y="10498"/>
                  <a:pt x="3572" y="28358"/>
                  <a:pt x="3572"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3132" name="Text Box 8"/>
          <p:cNvSpPr txBox="1">
            <a:spLocks noChangeArrowheads="1"/>
          </p:cNvSpPr>
          <p:nvPr/>
        </p:nvSpPr>
        <p:spPr bwMode="auto">
          <a:xfrm>
            <a:off x="8077129" y="3364552"/>
            <a:ext cx="996946" cy="265235"/>
          </a:xfrm>
          <a:prstGeom prst="rect">
            <a:avLst/>
          </a:prstGeom>
          <a:solidFill>
            <a:schemeClr val="bg1"/>
          </a:solidFill>
          <a:ln w="9525">
            <a:noFill/>
            <a:miter lim="800000"/>
            <a:headEnd/>
            <a:tailEnd/>
          </a:ln>
        </p:spPr>
        <p:txBody>
          <a:bodyPr lIns="85285" tIns="42642" rIns="85285" bIns="42642"/>
          <a:lstStyle/>
          <a:p>
            <a:pPr algn="ctr" defTabSz="853172" eaLnBrk="0" hangingPunct="0"/>
            <a:r>
              <a:rPr lang="ja-JP" altLang="en-US" sz="923" dirty="0">
                <a:solidFill>
                  <a:srgbClr val="000000"/>
                </a:solidFill>
                <a:latin typeface="Century" pitchFamily="18" charset="0"/>
                <a:ea typeface="HGPｺﾞｼｯｸM" pitchFamily="50" charset="-128"/>
              </a:rPr>
              <a:t>地域生活へ移行</a:t>
            </a:r>
          </a:p>
        </p:txBody>
      </p:sp>
      <p:pic>
        <p:nvPicPr>
          <p:cNvPr id="3133" name="図 44" descr="MC900445564.WMF"/>
          <p:cNvPicPr>
            <a:picLocks noChangeAspect="1"/>
          </p:cNvPicPr>
          <p:nvPr/>
        </p:nvPicPr>
        <p:blipFill>
          <a:blip r:embed="rId6" cstate="print"/>
          <a:srcRect/>
          <a:stretch>
            <a:fillRect/>
          </a:stretch>
        </p:blipFill>
        <p:spPr bwMode="auto">
          <a:xfrm>
            <a:off x="8333190" y="2817508"/>
            <a:ext cx="414339" cy="561242"/>
          </a:xfrm>
          <a:prstGeom prst="rect">
            <a:avLst/>
          </a:prstGeom>
          <a:noFill/>
          <a:ln w="9525">
            <a:noFill/>
            <a:miter lim="800000"/>
            <a:headEnd/>
            <a:tailEnd/>
          </a:ln>
        </p:spPr>
      </p:pic>
      <p:pic>
        <p:nvPicPr>
          <p:cNvPr id="3134" name="Picture 67"/>
          <p:cNvPicPr>
            <a:picLocks noChangeAspect="1" noChangeArrowheads="1"/>
          </p:cNvPicPr>
          <p:nvPr/>
        </p:nvPicPr>
        <p:blipFill>
          <a:blip r:embed="rId7" cstate="print"/>
          <a:srcRect/>
          <a:stretch>
            <a:fillRect/>
          </a:stretch>
        </p:blipFill>
        <p:spPr bwMode="auto">
          <a:xfrm>
            <a:off x="958872" y="1839377"/>
            <a:ext cx="1046106" cy="797406"/>
          </a:xfrm>
          <a:prstGeom prst="rect">
            <a:avLst/>
          </a:prstGeom>
          <a:noFill/>
          <a:ln w="9525">
            <a:noFill/>
            <a:miter lim="800000"/>
            <a:headEnd/>
            <a:tailEnd/>
          </a:ln>
        </p:spPr>
      </p:pic>
      <p:cxnSp>
        <p:nvCxnSpPr>
          <p:cNvPr id="49" name="直線コネクタ 48"/>
          <p:cNvCxnSpPr/>
          <p:nvPr/>
        </p:nvCxnSpPr>
        <p:spPr>
          <a:xfrm>
            <a:off x="2036772" y="2303118"/>
            <a:ext cx="1403344"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円弧 70"/>
          <p:cNvSpPr/>
          <p:nvPr/>
        </p:nvSpPr>
        <p:spPr>
          <a:xfrm rot="9645752">
            <a:off x="549275" y="4942320"/>
            <a:ext cx="215900" cy="266700"/>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76" name="円弧 75"/>
          <p:cNvSpPr/>
          <p:nvPr/>
        </p:nvSpPr>
        <p:spPr>
          <a:xfrm rot="288763">
            <a:off x="3313113" y="2301697"/>
            <a:ext cx="215900" cy="266700"/>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77" name="円弧 76"/>
          <p:cNvSpPr/>
          <p:nvPr/>
        </p:nvSpPr>
        <p:spPr>
          <a:xfrm rot="15298665">
            <a:off x="591711" y="2228346"/>
            <a:ext cx="199292" cy="287337"/>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cxnSp>
        <p:nvCxnSpPr>
          <p:cNvPr id="79" name="直線コネクタ 78"/>
          <p:cNvCxnSpPr/>
          <p:nvPr/>
        </p:nvCxnSpPr>
        <p:spPr>
          <a:xfrm flipV="1">
            <a:off x="704859" y="2266280"/>
            <a:ext cx="211130" cy="1675"/>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550863" y="2436471"/>
            <a:ext cx="0" cy="2658208"/>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676300" y="5206045"/>
            <a:ext cx="282575"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314881" y="3886468"/>
            <a:ext cx="84260" cy="211014"/>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527426" y="2467285"/>
            <a:ext cx="0" cy="1261696"/>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8" name="角丸四角形 157"/>
          <p:cNvSpPr/>
          <p:nvPr/>
        </p:nvSpPr>
        <p:spPr>
          <a:xfrm>
            <a:off x="693244" y="4030806"/>
            <a:ext cx="1522906" cy="758334"/>
          </a:xfrm>
          <a:prstGeom prst="roundRect">
            <a:avLst/>
          </a:prstGeom>
          <a:solidFill>
            <a:schemeClr val="bg1"/>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0"/>
          <a:lstStyle/>
          <a:p>
            <a:pPr defTabSz="853172">
              <a:defRPr/>
            </a:pPr>
            <a:r>
              <a:rPr lang="ja-JP" altLang="en-US" sz="923" dirty="0">
                <a:solidFill>
                  <a:srgbClr val="000000"/>
                </a:solidFill>
                <a:latin typeface="+mn-ea"/>
              </a:rPr>
              <a:t>入所者が体験利用を行う場合、</a:t>
            </a:r>
            <a:r>
              <a:rPr lang="ja-JP" altLang="en-US" sz="923" b="1" dirty="0">
                <a:solidFill>
                  <a:srgbClr val="000000"/>
                </a:solidFill>
                <a:latin typeface="+mn-ea"/>
              </a:rPr>
              <a:t>障害福祉ｻｰﾋﾞｽの体験利用時支援加算</a:t>
            </a:r>
            <a:r>
              <a:rPr lang="ja-JP" altLang="en-US" sz="923" dirty="0">
                <a:solidFill>
                  <a:srgbClr val="000000"/>
                </a:solidFill>
                <a:latin typeface="+mn-ea"/>
              </a:rPr>
              <a:t>を算定可能</a:t>
            </a:r>
            <a:endParaRPr lang="en-US" altLang="ja-JP" sz="923" dirty="0">
              <a:solidFill>
                <a:srgbClr val="000000"/>
              </a:solidFill>
              <a:latin typeface="+mn-ea"/>
            </a:endParaRPr>
          </a:p>
          <a:p>
            <a:pPr defTabSz="853172">
              <a:defRPr/>
            </a:pPr>
            <a:r>
              <a:rPr lang="ja-JP" altLang="en-US" sz="923" dirty="0">
                <a:solidFill>
                  <a:srgbClr val="000000"/>
                </a:solidFill>
                <a:latin typeface="+mn-ea"/>
              </a:rPr>
              <a:t>　</a:t>
            </a:r>
            <a:r>
              <a:rPr lang="zh-TW" altLang="en-US" sz="923" b="1" dirty="0">
                <a:solidFill>
                  <a:srgbClr val="000000"/>
                </a:solidFill>
                <a:latin typeface="ＭＳ Ｐゴシック" panose="020B0600070205080204" pitchFamily="50" charset="-128"/>
                <a:ea typeface="ＭＳ Ｐゴシック" panose="020B0600070205080204" pitchFamily="50" charset="-128"/>
              </a:rPr>
              <a:t>開始日～</a:t>
            </a:r>
            <a:r>
              <a:rPr lang="en-US" altLang="zh-TW" sz="923" b="1" dirty="0">
                <a:solidFill>
                  <a:srgbClr val="000000"/>
                </a:solidFill>
                <a:latin typeface="ＭＳ Ｐゴシック" panose="020B0600070205080204" pitchFamily="50" charset="-128"/>
                <a:ea typeface="ＭＳ Ｐゴシック" panose="020B0600070205080204" pitchFamily="50" charset="-128"/>
              </a:rPr>
              <a:t>5</a:t>
            </a:r>
            <a:r>
              <a:rPr lang="zh-TW" altLang="en-US" sz="923" b="1" dirty="0">
                <a:solidFill>
                  <a:srgbClr val="000000"/>
                </a:solidFill>
                <a:latin typeface="ＭＳ Ｐゴシック" panose="020B0600070205080204" pitchFamily="50" charset="-128"/>
                <a:ea typeface="ＭＳ Ｐゴシック" panose="020B0600070205080204" pitchFamily="50" charset="-128"/>
              </a:rPr>
              <a:t>日目　</a:t>
            </a:r>
            <a:r>
              <a:rPr lang="en-US" altLang="zh-TW" sz="923" b="1" dirty="0">
                <a:solidFill>
                  <a:srgbClr val="000000"/>
                </a:solidFill>
                <a:latin typeface="ＭＳ Ｐゴシック" panose="020B0600070205080204" pitchFamily="50" charset="-128"/>
                <a:ea typeface="ＭＳ Ｐゴシック" panose="020B0600070205080204" pitchFamily="50" charset="-128"/>
              </a:rPr>
              <a:t>500</a:t>
            </a:r>
            <a:r>
              <a:rPr lang="zh-TW" altLang="en-US" sz="923" b="1" dirty="0">
                <a:solidFill>
                  <a:srgbClr val="000000"/>
                </a:solidFill>
                <a:latin typeface="ＭＳ Ｐゴシック" panose="020B0600070205080204" pitchFamily="50" charset="-128"/>
                <a:ea typeface="ＭＳ Ｐゴシック" panose="020B0600070205080204" pitchFamily="50" charset="-128"/>
              </a:rPr>
              <a:t>単位</a:t>
            </a:r>
          </a:p>
          <a:p>
            <a:pPr defTabSz="853172">
              <a:defRPr/>
            </a:pPr>
            <a:r>
              <a:rPr lang="zh-TW" altLang="en-US" sz="923" b="1" dirty="0">
                <a:solidFill>
                  <a:srgbClr val="000000"/>
                </a:solidFill>
                <a:latin typeface="ＭＳ Ｐゴシック" panose="020B0600070205080204" pitchFamily="50" charset="-128"/>
                <a:ea typeface="ＭＳ Ｐゴシック" panose="020B0600070205080204" pitchFamily="50" charset="-128"/>
              </a:rPr>
              <a:t>　</a:t>
            </a:r>
            <a:r>
              <a:rPr lang="ja-JP" altLang="en-US" sz="923" b="1" dirty="0">
                <a:solidFill>
                  <a:srgbClr val="000000"/>
                </a:solidFill>
                <a:latin typeface="ＭＳ Ｐゴシック" panose="020B0600070205080204" pitchFamily="50" charset="-128"/>
                <a:ea typeface="ＭＳ Ｐゴシック" panose="020B0600070205080204" pitchFamily="50" charset="-128"/>
              </a:rPr>
              <a:t>　</a:t>
            </a:r>
            <a:r>
              <a:rPr lang="en-US" altLang="zh-TW" sz="923" b="1" dirty="0">
                <a:solidFill>
                  <a:srgbClr val="000000"/>
                </a:solidFill>
                <a:latin typeface="ＭＳ Ｐゴシック" panose="020B0600070205080204" pitchFamily="50" charset="-128"/>
                <a:ea typeface="ＭＳ Ｐゴシック" panose="020B0600070205080204" pitchFamily="50" charset="-128"/>
              </a:rPr>
              <a:t>6</a:t>
            </a:r>
            <a:r>
              <a:rPr lang="zh-TW" altLang="en-US" sz="923" b="1" dirty="0">
                <a:solidFill>
                  <a:srgbClr val="000000"/>
                </a:solidFill>
                <a:latin typeface="ＭＳ Ｐゴシック" panose="020B0600070205080204" pitchFamily="50" charset="-128"/>
                <a:ea typeface="ＭＳ Ｐゴシック" panose="020B0600070205080204" pitchFamily="50" charset="-128"/>
              </a:rPr>
              <a:t>日目～</a:t>
            </a:r>
            <a:r>
              <a:rPr lang="en-US" altLang="zh-TW" sz="923" b="1" dirty="0">
                <a:solidFill>
                  <a:srgbClr val="000000"/>
                </a:solidFill>
                <a:latin typeface="ＭＳ Ｐゴシック" panose="020B0600070205080204" pitchFamily="50" charset="-128"/>
                <a:ea typeface="ＭＳ Ｐゴシック" panose="020B0600070205080204" pitchFamily="50" charset="-128"/>
              </a:rPr>
              <a:t>15</a:t>
            </a:r>
            <a:r>
              <a:rPr lang="zh-TW" altLang="en-US" sz="923" b="1" dirty="0">
                <a:solidFill>
                  <a:srgbClr val="000000"/>
                </a:solidFill>
                <a:latin typeface="ＭＳ Ｐゴシック" panose="020B0600070205080204" pitchFamily="50" charset="-128"/>
                <a:ea typeface="ＭＳ Ｐゴシック" panose="020B0600070205080204" pitchFamily="50" charset="-128"/>
              </a:rPr>
              <a:t>日目  </a:t>
            </a:r>
            <a:r>
              <a:rPr lang="en-US" altLang="zh-TW" sz="923" b="1" dirty="0">
                <a:solidFill>
                  <a:srgbClr val="000000"/>
                </a:solidFill>
                <a:latin typeface="ＭＳ Ｐゴシック" panose="020B0600070205080204" pitchFamily="50" charset="-128"/>
                <a:ea typeface="ＭＳ Ｐゴシック" panose="020B0600070205080204" pitchFamily="50" charset="-128"/>
              </a:rPr>
              <a:t>250</a:t>
            </a:r>
            <a:r>
              <a:rPr lang="zh-TW" altLang="en-US" sz="923" b="1" dirty="0">
                <a:solidFill>
                  <a:srgbClr val="000000"/>
                </a:solidFill>
                <a:latin typeface="ＭＳ Ｐゴシック" panose="020B0600070205080204" pitchFamily="50" charset="-128"/>
                <a:ea typeface="ＭＳ Ｐゴシック" panose="020B0600070205080204" pitchFamily="50" charset="-128"/>
              </a:rPr>
              <a:t>単位</a:t>
            </a:r>
          </a:p>
        </p:txBody>
      </p:sp>
      <p:sp>
        <p:nvSpPr>
          <p:cNvPr id="195" name="フリーフォーム 194"/>
          <p:cNvSpPr/>
          <p:nvPr/>
        </p:nvSpPr>
        <p:spPr>
          <a:xfrm>
            <a:off x="5254633" y="3964135"/>
            <a:ext cx="1874840" cy="196026"/>
          </a:xfrm>
          <a:custGeom>
            <a:avLst/>
            <a:gdLst>
              <a:gd name="connsiteX0" fmla="*/ 0 w 2640169"/>
              <a:gd name="connsiteY0" fmla="*/ 0 h 345583"/>
              <a:gd name="connsiteX1" fmla="*/ 25757 w 2640169"/>
              <a:gd name="connsiteY1" fmla="*/ 296214 h 345583"/>
              <a:gd name="connsiteX2" fmla="*/ 103031 w 2640169"/>
              <a:gd name="connsiteY2" fmla="*/ 296214 h 345583"/>
              <a:gd name="connsiteX3" fmla="*/ 2640169 w 2640169"/>
              <a:gd name="connsiteY3" fmla="*/ 309093 h 345583"/>
            </a:gdLst>
            <a:ahLst/>
            <a:cxnLst>
              <a:cxn ang="0">
                <a:pos x="connsiteX0" y="connsiteY0"/>
              </a:cxn>
              <a:cxn ang="0">
                <a:pos x="connsiteX1" y="connsiteY1"/>
              </a:cxn>
              <a:cxn ang="0">
                <a:pos x="connsiteX2" y="connsiteY2"/>
              </a:cxn>
              <a:cxn ang="0">
                <a:pos x="connsiteX3" y="connsiteY3"/>
              </a:cxn>
            </a:cxnLst>
            <a:rect l="l" t="t" r="r" b="b"/>
            <a:pathLst>
              <a:path w="2640169" h="345583">
                <a:moveTo>
                  <a:pt x="0" y="0"/>
                </a:moveTo>
                <a:cubicBezTo>
                  <a:pt x="4292" y="123422"/>
                  <a:pt x="8585" y="246845"/>
                  <a:pt x="25757" y="296214"/>
                </a:cubicBezTo>
                <a:cubicBezTo>
                  <a:pt x="42929" y="345583"/>
                  <a:pt x="103031" y="296214"/>
                  <a:pt x="103031" y="296214"/>
                </a:cubicBezTo>
                <a:lnTo>
                  <a:pt x="2640169" y="309093"/>
                </a:ln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pic>
        <p:nvPicPr>
          <p:cNvPr id="3125" name="Picture 5" descr="MCj04247600000[1]"/>
          <p:cNvPicPr>
            <a:picLocks noChangeAspect="1" noChangeArrowheads="1"/>
          </p:cNvPicPr>
          <p:nvPr/>
        </p:nvPicPr>
        <p:blipFill>
          <a:blip r:embed="rId8" cstate="print"/>
          <a:srcRect/>
          <a:stretch>
            <a:fillRect/>
          </a:stretch>
        </p:blipFill>
        <p:spPr bwMode="auto">
          <a:xfrm>
            <a:off x="7271243" y="3564660"/>
            <a:ext cx="696912" cy="697523"/>
          </a:xfrm>
          <a:prstGeom prst="rect">
            <a:avLst/>
          </a:prstGeom>
          <a:noFill/>
          <a:ln w="9525">
            <a:noFill/>
            <a:miter lim="800000"/>
            <a:headEnd/>
            <a:tailEnd/>
          </a:ln>
        </p:spPr>
      </p:pic>
      <p:sp>
        <p:nvSpPr>
          <p:cNvPr id="42" name="フリーフォーム 41"/>
          <p:cNvSpPr/>
          <p:nvPr/>
        </p:nvSpPr>
        <p:spPr>
          <a:xfrm>
            <a:off x="8077129" y="2643947"/>
            <a:ext cx="996946" cy="1418203"/>
          </a:xfrm>
          <a:custGeom>
            <a:avLst/>
            <a:gdLst>
              <a:gd name="connsiteX0" fmla="*/ 0 w 811369"/>
              <a:gd name="connsiteY0" fmla="*/ 1481071 h 1496959"/>
              <a:gd name="connsiteX1" fmla="*/ 180305 w 811369"/>
              <a:gd name="connsiteY1" fmla="*/ 1493950 h 1496959"/>
              <a:gd name="connsiteX2" fmla="*/ 257578 w 811369"/>
              <a:gd name="connsiteY2" fmla="*/ 1468192 h 1496959"/>
              <a:gd name="connsiteX3" fmla="*/ 296214 w 811369"/>
              <a:gd name="connsiteY3" fmla="*/ 1455313 h 1496959"/>
              <a:gd name="connsiteX4" fmla="*/ 334851 w 811369"/>
              <a:gd name="connsiteY4" fmla="*/ 1442434 h 1496959"/>
              <a:gd name="connsiteX5" fmla="*/ 386366 w 811369"/>
              <a:gd name="connsiteY5" fmla="*/ 1416677 h 1496959"/>
              <a:gd name="connsiteX6" fmla="*/ 425003 w 811369"/>
              <a:gd name="connsiteY6" fmla="*/ 1390919 h 1496959"/>
              <a:gd name="connsiteX7" fmla="*/ 463640 w 811369"/>
              <a:gd name="connsiteY7" fmla="*/ 1378040 h 1496959"/>
              <a:gd name="connsiteX8" fmla="*/ 489397 w 811369"/>
              <a:gd name="connsiteY8" fmla="*/ 1339403 h 1496959"/>
              <a:gd name="connsiteX9" fmla="*/ 566671 w 811369"/>
              <a:gd name="connsiteY9" fmla="*/ 1287888 h 1496959"/>
              <a:gd name="connsiteX10" fmla="*/ 592428 w 811369"/>
              <a:gd name="connsiteY10" fmla="*/ 1249251 h 1496959"/>
              <a:gd name="connsiteX11" fmla="*/ 656823 w 811369"/>
              <a:gd name="connsiteY11" fmla="*/ 1171978 h 1496959"/>
              <a:gd name="connsiteX12" fmla="*/ 669702 w 811369"/>
              <a:gd name="connsiteY12" fmla="*/ 1133341 h 1496959"/>
              <a:gd name="connsiteX13" fmla="*/ 695459 w 811369"/>
              <a:gd name="connsiteY13" fmla="*/ 1094705 h 1496959"/>
              <a:gd name="connsiteX14" fmla="*/ 746975 w 811369"/>
              <a:gd name="connsiteY14" fmla="*/ 965916 h 1496959"/>
              <a:gd name="connsiteX15" fmla="*/ 759854 w 811369"/>
              <a:gd name="connsiteY15" fmla="*/ 927279 h 1496959"/>
              <a:gd name="connsiteX16" fmla="*/ 772733 w 811369"/>
              <a:gd name="connsiteY16" fmla="*/ 888643 h 1496959"/>
              <a:gd name="connsiteX17" fmla="*/ 785612 w 811369"/>
              <a:gd name="connsiteY17" fmla="*/ 759854 h 1496959"/>
              <a:gd name="connsiteX18" fmla="*/ 811369 w 811369"/>
              <a:gd name="connsiteY18" fmla="*/ 579550 h 1496959"/>
              <a:gd name="connsiteX19" fmla="*/ 798490 w 811369"/>
              <a:gd name="connsiteY19" fmla="*/ 450761 h 1496959"/>
              <a:gd name="connsiteX20" fmla="*/ 785612 w 811369"/>
              <a:gd name="connsiteY20" fmla="*/ 399246 h 1496959"/>
              <a:gd name="connsiteX21" fmla="*/ 759854 w 811369"/>
              <a:gd name="connsiteY21" fmla="*/ 180305 h 1496959"/>
              <a:gd name="connsiteX22" fmla="*/ 746975 w 811369"/>
              <a:gd name="connsiteY22" fmla="*/ 115910 h 1496959"/>
              <a:gd name="connsiteX23" fmla="*/ 746975 w 811369"/>
              <a:gd name="connsiteY23" fmla="*/ 0 h 149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1369" h="1496959">
                <a:moveTo>
                  <a:pt x="0" y="1481071"/>
                </a:moveTo>
                <a:cubicBezTo>
                  <a:pt x="60102" y="1485364"/>
                  <a:pt x="120125" y="1496959"/>
                  <a:pt x="180305" y="1493950"/>
                </a:cubicBezTo>
                <a:cubicBezTo>
                  <a:pt x="207422" y="1492594"/>
                  <a:pt x="231820" y="1476778"/>
                  <a:pt x="257578" y="1468192"/>
                </a:cubicBezTo>
                <a:lnTo>
                  <a:pt x="296214" y="1455313"/>
                </a:lnTo>
                <a:cubicBezTo>
                  <a:pt x="309093" y="1451020"/>
                  <a:pt x="322709" y="1448505"/>
                  <a:pt x="334851" y="1442434"/>
                </a:cubicBezTo>
                <a:cubicBezTo>
                  <a:pt x="352023" y="1433848"/>
                  <a:pt x="369697" y="1426202"/>
                  <a:pt x="386366" y="1416677"/>
                </a:cubicBezTo>
                <a:cubicBezTo>
                  <a:pt x="399805" y="1408997"/>
                  <a:pt x="411158" y="1397841"/>
                  <a:pt x="425003" y="1390919"/>
                </a:cubicBezTo>
                <a:cubicBezTo>
                  <a:pt x="437145" y="1384848"/>
                  <a:pt x="450761" y="1382333"/>
                  <a:pt x="463640" y="1378040"/>
                </a:cubicBezTo>
                <a:cubicBezTo>
                  <a:pt x="472226" y="1365161"/>
                  <a:pt x="477310" y="1349072"/>
                  <a:pt x="489397" y="1339403"/>
                </a:cubicBezTo>
                <a:cubicBezTo>
                  <a:pt x="592571" y="1256862"/>
                  <a:pt x="455032" y="1421856"/>
                  <a:pt x="566671" y="1287888"/>
                </a:cubicBezTo>
                <a:cubicBezTo>
                  <a:pt x="576580" y="1275997"/>
                  <a:pt x="582519" y="1261142"/>
                  <a:pt x="592428" y="1249251"/>
                </a:cubicBezTo>
                <a:cubicBezTo>
                  <a:pt x="628034" y="1206523"/>
                  <a:pt x="632839" y="1219945"/>
                  <a:pt x="656823" y="1171978"/>
                </a:cubicBezTo>
                <a:cubicBezTo>
                  <a:pt x="662894" y="1159836"/>
                  <a:pt x="663631" y="1145483"/>
                  <a:pt x="669702" y="1133341"/>
                </a:cubicBezTo>
                <a:cubicBezTo>
                  <a:pt x="676624" y="1119497"/>
                  <a:pt x="687780" y="1108144"/>
                  <a:pt x="695459" y="1094705"/>
                </a:cubicBezTo>
                <a:cubicBezTo>
                  <a:pt x="725779" y="1041644"/>
                  <a:pt x="725865" y="1029244"/>
                  <a:pt x="746975" y="965916"/>
                </a:cubicBezTo>
                <a:lnTo>
                  <a:pt x="759854" y="927279"/>
                </a:lnTo>
                <a:lnTo>
                  <a:pt x="772733" y="888643"/>
                </a:lnTo>
                <a:cubicBezTo>
                  <a:pt x="777026" y="845713"/>
                  <a:pt x="780261" y="802665"/>
                  <a:pt x="785612" y="759854"/>
                </a:cubicBezTo>
                <a:cubicBezTo>
                  <a:pt x="793142" y="699611"/>
                  <a:pt x="811369" y="579550"/>
                  <a:pt x="811369" y="579550"/>
                </a:cubicBezTo>
                <a:cubicBezTo>
                  <a:pt x="807076" y="536620"/>
                  <a:pt x="804591" y="493471"/>
                  <a:pt x="798490" y="450761"/>
                </a:cubicBezTo>
                <a:cubicBezTo>
                  <a:pt x="795987" y="433239"/>
                  <a:pt x="788522" y="416705"/>
                  <a:pt x="785612" y="399246"/>
                </a:cubicBezTo>
                <a:cubicBezTo>
                  <a:pt x="773571" y="327000"/>
                  <a:pt x="770198" y="252711"/>
                  <a:pt x="759854" y="180305"/>
                </a:cubicBezTo>
                <a:cubicBezTo>
                  <a:pt x="756758" y="158635"/>
                  <a:pt x="748535" y="137744"/>
                  <a:pt x="746975" y="115910"/>
                </a:cubicBezTo>
                <a:cubicBezTo>
                  <a:pt x="744222" y="77372"/>
                  <a:pt x="746975" y="38637"/>
                  <a:pt x="746975"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66" name="角丸四角形 65"/>
          <p:cNvSpPr/>
          <p:nvPr/>
        </p:nvSpPr>
        <p:spPr>
          <a:xfrm>
            <a:off x="7424755" y="1774120"/>
            <a:ext cx="954077" cy="398585"/>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2658" rIns="0" bIns="42658" anchor="ctr"/>
          <a:lstStyle/>
          <a:p>
            <a:pPr algn="ctr" defTabSz="853172">
              <a:defRPr/>
            </a:pPr>
            <a:r>
              <a:rPr lang="ja-JP" altLang="en-US"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lang="en-US" altLang="ja-JP"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53172">
              <a:defRPr/>
            </a:pPr>
            <a:r>
              <a:rPr lang="ja-JP" altLang="en-US"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の体験入居</a:t>
            </a:r>
            <a:endParaRPr lang="en-US" altLang="ja-JP" sz="923"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8" name="Picture 32" descr="ベッドメイキング/介護福祉士さん 風呂場/出迎え/スタッフ/食事の用意 無料クリップアート/フリーイラスト素材"/>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40000"/>
                    </a14:imgEffect>
                  </a14:imgLayer>
                </a14:imgProps>
              </a:ext>
            </a:extLst>
          </a:blip>
          <a:srcRect/>
          <a:stretch>
            <a:fillRect/>
          </a:stretch>
        </p:blipFill>
        <p:spPr bwMode="auto">
          <a:xfrm>
            <a:off x="2862577" y="4848631"/>
            <a:ext cx="895402" cy="520712"/>
          </a:xfrm>
          <a:prstGeom prst="rect">
            <a:avLst/>
          </a:prstGeom>
          <a:ln>
            <a:noFill/>
          </a:ln>
          <a:effectLst>
            <a:glow rad="127000">
              <a:schemeClr val="bg1"/>
            </a:glow>
            <a:softEdge rad="112500"/>
          </a:effectLst>
        </p:spPr>
      </p:pic>
      <p:sp>
        <p:nvSpPr>
          <p:cNvPr id="8" name="角丸四角形吹き出し 7"/>
          <p:cNvSpPr/>
          <p:nvPr/>
        </p:nvSpPr>
        <p:spPr>
          <a:xfrm>
            <a:off x="2493654" y="3860695"/>
            <a:ext cx="1262909" cy="365936"/>
          </a:xfrm>
          <a:prstGeom prst="wedgeRoundRectCallout">
            <a:avLst>
              <a:gd name="adj1" fmla="val -38471"/>
              <a:gd name="adj2" fmla="val -61987"/>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38" dirty="0">
                <a:solidFill>
                  <a:schemeClr val="tx1"/>
                </a:solidFill>
                <a:latin typeface="+mn-ea"/>
              </a:rPr>
              <a:t>地域生活支援拠点等の場合、体験宿泊支援加算（</a:t>
            </a:r>
            <a:r>
              <a:rPr lang="en-US" altLang="ja-JP" sz="738" dirty="0">
                <a:solidFill>
                  <a:schemeClr val="tx1"/>
                </a:solidFill>
                <a:latin typeface="+mn-ea"/>
              </a:rPr>
              <a:t>120</a:t>
            </a:r>
            <a:r>
              <a:rPr lang="ja-JP" altLang="en-US" sz="738" dirty="0">
                <a:solidFill>
                  <a:schemeClr val="tx1"/>
                </a:solidFill>
                <a:latin typeface="+mn-ea"/>
              </a:rPr>
              <a:t>単位）を算定可能</a:t>
            </a:r>
          </a:p>
        </p:txBody>
      </p:sp>
      <p:sp>
        <p:nvSpPr>
          <p:cNvPr id="57" name="フリーフォーム 56"/>
          <p:cNvSpPr/>
          <p:nvPr/>
        </p:nvSpPr>
        <p:spPr>
          <a:xfrm>
            <a:off x="2147646" y="5162089"/>
            <a:ext cx="1941261" cy="593329"/>
          </a:xfrm>
          <a:custGeom>
            <a:avLst/>
            <a:gdLst>
              <a:gd name="connsiteX0" fmla="*/ 0 w 1223683"/>
              <a:gd name="connsiteY0" fmla="*/ 22412 h 950259"/>
              <a:gd name="connsiteX1" fmla="*/ 524436 w 1223683"/>
              <a:gd name="connsiteY1" fmla="*/ 22412 h 950259"/>
              <a:gd name="connsiteX2" fmla="*/ 672353 w 1223683"/>
              <a:gd name="connsiteY2" fmla="*/ 156883 h 950259"/>
              <a:gd name="connsiteX3" fmla="*/ 658906 w 1223683"/>
              <a:gd name="connsiteY3" fmla="*/ 775448 h 950259"/>
              <a:gd name="connsiteX4" fmla="*/ 779930 w 1223683"/>
              <a:gd name="connsiteY4" fmla="*/ 923365 h 950259"/>
              <a:gd name="connsiteX5" fmla="*/ 1223683 w 1223683"/>
              <a:gd name="connsiteY5" fmla="*/ 936812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83" h="950259">
                <a:moveTo>
                  <a:pt x="0" y="22412"/>
                </a:moveTo>
                <a:cubicBezTo>
                  <a:pt x="206188" y="11206"/>
                  <a:pt x="412377" y="0"/>
                  <a:pt x="524436" y="22412"/>
                </a:cubicBezTo>
                <a:cubicBezTo>
                  <a:pt x="636495" y="44824"/>
                  <a:pt x="649941" y="31377"/>
                  <a:pt x="672353" y="156883"/>
                </a:cubicBezTo>
                <a:cubicBezTo>
                  <a:pt x="694765" y="282389"/>
                  <a:pt x="640977" y="647701"/>
                  <a:pt x="658906" y="775448"/>
                </a:cubicBezTo>
                <a:cubicBezTo>
                  <a:pt x="676835" y="903195"/>
                  <a:pt x="685801" y="896471"/>
                  <a:pt x="779930" y="923365"/>
                </a:cubicBezTo>
                <a:cubicBezTo>
                  <a:pt x="874060" y="950259"/>
                  <a:pt x="1048871" y="943535"/>
                  <a:pt x="1223683" y="936812"/>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endParaRPr>
          </a:p>
        </p:txBody>
      </p:sp>
      <p:sp>
        <p:nvSpPr>
          <p:cNvPr id="3128" name="AutoShape 102"/>
          <p:cNvSpPr>
            <a:spLocks noChangeArrowheads="1"/>
          </p:cNvSpPr>
          <p:nvPr/>
        </p:nvSpPr>
        <p:spPr bwMode="auto">
          <a:xfrm>
            <a:off x="2862576" y="5276308"/>
            <a:ext cx="936624" cy="364881"/>
          </a:xfrm>
          <a:prstGeom prst="roundRect">
            <a:avLst>
              <a:gd name="adj" fmla="val 16667"/>
            </a:avLst>
          </a:prstGeom>
          <a:noFill/>
          <a:ln w="9525">
            <a:noFill/>
            <a:round/>
            <a:headEnd/>
            <a:tailEnd/>
          </a:ln>
        </p:spPr>
        <p:txBody>
          <a:bodyPr wrap="none" lIns="85314" tIns="42658" rIns="85314" bIns="42658" anchor="ctr"/>
          <a:lstStyle/>
          <a:p>
            <a:pPr algn="ctr" defTabSz="853172"/>
            <a:r>
              <a:rPr lang="ja-JP" altLang="en-US" sz="831" dirty="0">
                <a:solidFill>
                  <a:srgbClr val="000000"/>
                </a:solidFill>
                <a:latin typeface="メイリオ" pitchFamily="50" charset="-128"/>
                <a:ea typeface="メイリオ" pitchFamily="50" charset="-128"/>
              </a:rPr>
              <a:t>地域移行支援事業所</a:t>
            </a:r>
          </a:p>
        </p:txBody>
      </p:sp>
      <p:sp>
        <p:nvSpPr>
          <p:cNvPr id="60" name="角丸四角形吹き出し 59"/>
          <p:cNvSpPr/>
          <p:nvPr/>
        </p:nvSpPr>
        <p:spPr>
          <a:xfrm>
            <a:off x="2251035" y="4445725"/>
            <a:ext cx="912875" cy="302914"/>
          </a:xfrm>
          <a:prstGeom prst="wedgeRoundRectCallout">
            <a:avLst>
              <a:gd name="adj1" fmla="val -57449"/>
              <a:gd name="adj2" fmla="val -24034"/>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38" dirty="0">
                <a:solidFill>
                  <a:schemeClr val="tx1"/>
                </a:solidFill>
                <a:latin typeface="+mn-ea"/>
              </a:rPr>
              <a:t>地域生活支援拠点等の場合 ＋</a:t>
            </a:r>
            <a:r>
              <a:rPr lang="en-US" altLang="ja-JP" sz="738" dirty="0">
                <a:solidFill>
                  <a:schemeClr val="tx1"/>
                </a:solidFill>
                <a:latin typeface="+mn-ea"/>
              </a:rPr>
              <a:t>50</a:t>
            </a:r>
            <a:r>
              <a:rPr lang="ja-JP" altLang="en-US" sz="738" dirty="0">
                <a:solidFill>
                  <a:schemeClr val="tx1"/>
                </a:solidFill>
                <a:latin typeface="+mn-ea"/>
              </a:rPr>
              <a:t>単位</a:t>
            </a:r>
          </a:p>
        </p:txBody>
      </p:sp>
      <p:sp>
        <p:nvSpPr>
          <p:cNvPr id="61" name="角丸四角形吹き出し 60"/>
          <p:cNvSpPr/>
          <p:nvPr/>
        </p:nvSpPr>
        <p:spPr>
          <a:xfrm>
            <a:off x="2411455" y="6154796"/>
            <a:ext cx="934079" cy="311406"/>
          </a:xfrm>
          <a:prstGeom prst="wedgeRoundRectCallout">
            <a:avLst>
              <a:gd name="adj1" fmla="val -57567"/>
              <a:gd name="adj2" fmla="val -27579"/>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38" dirty="0">
                <a:solidFill>
                  <a:schemeClr val="tx1"/>
                </a:solidFill>
                <a:latin typeface="+mn-ea"/>
              </a:rPr>
              <a:t>地域生活支援拠点等の場合 ＋</a:t>
            </a:r>
            <a:r>
              <a:rPr lang="en-US" altLang="ja-JP" sz="738" dirty="0">
                <a:solidFill>
                  <a:schemeClr val="tx1"/>
                </a:solidFill>
                <a:latin typeface="+mn-ea"/>
              </a:rPr>
              <a:t>50</a:t>
            </a:r>
            <a:r>
              <a:rPr lang="ja-JP" altLang="en-US" sz="738" dirty="0">
                <a:solidFill>
                  <a:schemeClr val="tx1"/>
                </a:solidFill>
                <a:latin typeface="+mn-ea"/>
              </a:rPr>
              <a:t>単位</a:t>
            </a:r>
          </a:p>
        </p:txBody>
      </p:sp>
      <p:sp>
        <p:nvSpPr>
          <p:cNvPr id="67" name="角丸四角形吹き出し 66"/>
          <p:cNvSpPr/>
          <p:nvPr/>
        </p:nvSpPr>
        <p:spPr>
          <a:xfrm>
            <a:off x="4404335" y="5066593"/>
            <a:ext cx="912875" cy="302914"/>
          </a:xfrm>
          <a:prstGeom prst="wedgeRoundRectCallout">
            <a:avLst>
              <a:gd name="adj1" fmla="val -36613"/>
              <a:gd name="adj2" fmla="val -57393"/>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738" dirty="0">
                <a:solidFill>
                  <a:schemeClr val="tx1"/>
                </a:solidFill>
                <a:latin typeface="+mn-ea"/>
              </a:rPr>
              <a:t>地域生活支援拠点等の場合 ＋</a:t>
            </a:r>
            <a:r>
              <a:rPr lang="en-US" altLang="ja-JP" sz="738" dirty="0">
                <a:solidFill>
                  <a:schemeClr val="tx1"/>
                </a:solidFill>
                <a:latin typeface="+mn-ea"/>
              </a:rPr>
              <a:t>50</a:t>
            </a:r>
            <a:r>
              <a:rPr lang="ja-JP" altLang="en-US" sz="738" dirty="0">
                <a:solidFill>
                  <a:schemeClr val="tx1"/>
                </a:solidFill>
                <a:latin typeface="+mn-ea"/>
              </a:rPr>
              <a:t>単位</a:t>
            </a:r>
          </a:p>
        </p:txBody>
      </p:sp>
    </p:spTree>
    <p:extLst>
      <p:ext uri="{BB962C8B-B14F-4D97-AF65-F5344CB8AC3E}">
        <p14:creationId xmlns:p14="http://schemas.microsoft.com/office/powerpoint/2010/main" val="8367622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r>
              <a:rPr lang="ja-JP" altLang="en-US" sz="3600" dirty="0" smtClean="0">
                <a:solidFill>
                  <a:schemeClr val="tx1"/>
                </a:solidFill>
              </a:rPr>
              <a:t>４　相談支援専門員について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55</a:t>
            </a:fld>
            <a:endParaRPr lang="en-US" altLang="ja-JP" dirty="0"/>
          </a:p>
        </p:txBody>
      </p:sp>
    </p:spTree>
    <p:extLst>
      <p:ext uri="{BB962C8B-B14F-4D97-AF65-F5344CB8AC3E}">
        <p14:creationId xmlns:p14="http://schemas.microsoft.com/office/powerpoint/2010/main" val="11339842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081702" y="4366687"/>
            <a:ext cx="4248150" cy="2303463"/>
          </a:xfrm>
          <a:prstGeom prst="rect">
            <a:avLst/>
          </a:prstGeom>
          <a:solidFill>
            <a:srgbClr val="FFFF99"/>
          </a:solidFill>
          <a:ln w="15875" algn="ctr">
            <a:solidFill>
              <a:schemeClr val="tx1"/>
            </a:solidFill>
            <a:miter lim="800000"/>
            <a:headEnd/>
            <a:tailEnd/>
          </a:ln>
        </p:spPr>
        <p:txBody>
          <a:bodyPr wrap="none"/>
          <a:lstStyle/>
          <a:p>
            <a:pPr algn="ctr" fontAlgn="base">
              <a:spcBef>
                <a:spcPct val="0"/>
              </a:spcBef>
              <a:spcAft>
                <a:spcPct val="0"/>
              </a:spcAft>
            </a:pPr>
            <a:r>
              <a:rPr lang="ja-JP" altLang="en-US" dirty="0" smtClean="0">
                <a:solidFill>
                  <a:srgbClr val="CC0000"/>
                </a:solidFill>
              </a:rPr>
              <a:t>研 修 の 修了</a:t>
            </a:r>
          </a:p>
        </p:txBody>
      </p:sp>
      <p:sp>
        <p:nvSpPr>
          <p:cNvPr id="37891" name="AutoShape 4"/>
          <p:cNvSpPr>
            <a:spLocks noChangeArrowheads="1"/>
          </p:cNvSpPr>
          <p:nvPr/>
        </p:nvSpPr>
        <p:spPr bwMode="auto">
          <a:xfrm>
            <a:off x="5024698" y="5300663"/>
            <a:ext cx="390525" cy="360362"/>
          </a:xfrm>
          <a:prstGeom prst="plus">
            <a:avLst>
              <a:gd name="adj" fmla="val 34907"/>
            </a:avLst>
          </a:prstGeom>
          <a:solidFill>
            <a:srgbClr val="99CCFF"/>
          </a:solidFill>
          <a:ln w="9525" algn="ctr">
            <a:solidFill>
              <a:srgbClr val="3366FF"/>
            </a:solidFill>
            <a:miter lim="800000"/>
            <a:headEnd/>
            <a:tailEnd/>
          </a:ln>
        </p:spPr>
        <p:txBody>
          <a:bodyPr wrap="none" anchor="ctr"/>
          <a:lstStyle/>
          <a:p>
            <a:pPr fontAlgn="base">
              <a:spcBef>
                <a:spcPct val="0"/>
              </a:spcBef>
              <a:spcAft>
                <a:spcPct val="0"/>
              </a:spcAft>
            </a:pPr>
            <a:endParaRPr lang="ja-JP" altLang="en-US" sz="1600" dirty="0" smtClean="0">
              <a:solidFill>
                <a:srgbClr val="000000"/>
              </a:solidFill>
            </a:endParaRPr>
          </a:p>
        </p:txBody>
      </p:sp>
      <p:sp>
        <p:nvSpPr>
          <p:cNvPr id="37892" name="AutoShape 5"/>
          <p:cNvSpPr>
            <a:spLocks noChangeArrowheads="1"/>
          </p:cNvSpPr>
          <p:nvPr/>
        </p:nvSpPr>
        <p:spPr bwMode="auto">
          <a:xfrm>
            <a:off x="2554557" y="5300663"/>
            <a:ext cx="390525" cy="360362"/>
          </a:xfrm>
          <a:prstGeom prst="plus">
            <a:avLst>
              <a:gd name="adj" fmla="val 34907"/>
            </a:avLst>
          </a:prstGeom>
          <a:solidFill>
            <a:srgbClr val="99CCFF"/>
          </a:solidFill>
          <a:ln w="9525" algn="ctr">
            <a:solidFill>
              <a:srgbClr val="3366FF"/>
            </a:solidFill>
            <a:miter lim="800000"/>
            <a:headEnd/>
            <a:tailEnd/>
          </a:ln>
        </p:spPr>
        <p:txBody>
          <a:bodyPr wrap="none" anchor="ctr"/>
          <a:lstStyle/>
          <a:p>
            <a:pPr fontAlgn="base">
              <a:spcBef>
                <a:spcPct val="0"/>
              </a:spcBef>
              <a:spcAft>
                <a:spcPct val="0"/>
              </a:spcAft>
            </a:pPr>
            <a:endParaRPr lang="ja-JP" altLang="en-US" sz="1200" dirty="0" smtClean="0">
              <a:solidFill>
                <a:srgbClr val="000000"/>
              </a:solidFill>
            </a:endParaRPr>
          </a:p>
        </p:txBody>
      </p:sp>
      <p:sp>
        <p:nvSpPr>
          <p:cNvPr id="37893" name="Rectangle 6"/>
          <p:cNvSpPr>
            <a:spLocks noChangeArrowheads="1"/>
          </p:cNvSpPr>
          <p:nvPr/>
        </p:nvSpPr>
        <p:spPr bwMode="auto">
          <a:xfrm>
            <a:off x="5600718" y="4797425"/>
            <a:ext cx="1584325" cy="1512888"/>
          </a:xfrm>
          <a:prstGeom prst="rect">
            <a:avLst/>
          </a:prstGeom>
          <a:solidFill>
            <a:srgbClr val="FFE7FF"/>
          </a:solidFill>
          <a:ln w="9525">
            <a:solidFill>
              <a:schemeClr val="tx1"/>
            </a:solidFill>
            <a:miter lim="800000"/>
            <a:headEnd/>
            <a:tailEnd/>
          </a:ln>
        </p:spPr>
        <p:txBody>
          <a:bodyPr anchor="ctr"/>
          <a:lstStyle/>
          <a:p>
            <a:pPr fontAlgn="base">
              <a:lnSpc>
                <a:spcPct val="110000"/>
              </a:lnSpc>
              <a:spcBef>
                <a:spcPct val="0"/>
              </a:spcBef>
              <a:spcAft>
                <a:spcPct val="0"/>
              </a:spcAft>
            </a:pPr>
            <a:r>
              <a:rPr lang="ja-JP" altLang="en-US" sz="1600" dirty="0" smtClean="0">
                <a:solidFill>
                  <a:srgbClr val="000000"/>
                </a:solidFill>
              </a:rPr>
              <a:t>５年ごとに</a:t>
            </a:r>
          </a:p>
          <a:p>
            <a:pPr fontAlgn="base">
              <a:lnSpc>
                <a:spcPct val="110000"/>
              </a:lnSpc>
              <a:spcBef>
                <a:spcPct val="0"/>
              </a:spcBef>
              <a:spcAft>
                <a:spcPct val="0"/>
              </a:spcAft>
            </a:pPr>
            <a:r>
              <a:rPr lang="ja-JP" altLang="en-US" sz="1600" dirty="0" smtClean="0">
                <a:solidFill>
                  <a:srgbClr val="000000"/>
                </a:solidFill>
              </a:rPr>
              <a:t>「相談支援従事者現任研修」</a:t>
            </a:r>
            <a:endParaRPr lang="en-US" altLang="ja-JP" sz="1600" dirty="0" smtClean="0">
              <a:solidFill>
                <a:srgbClr val="000000"/>
              </a:solidFill>
            </a:endParaRPr>
          </a:p>
          <a:p>
            <a:pPr fontAlgn="base">
              <a:lnSpc>
                <a:spcPct val="110000"/>
              </a:lnSpc>
              <a:spcBef>
                <a:spcPct val="0"/>
              </a:spcBef>
              <a:spcAft>
                <a:spcPct val="0"/>
              </a:spcAft>
            </a:pPr>
            <a:r>
              <a:rPr lang="ja-JP" altLang="en-US" sz="1600" dirty="0" smtClean="0">
                <a:solidFill>
                  <a:srgbClr val="000000"/>
                </a:solidFill>
              </a:rPr>
              <a:t>を修了</a:t>
            </a:r>
            <a:r>
              <a:rPr lang="en-US" altLang="ja-JP" sz="1600" dirty="0" smtClean="0">
                <a:solidFill>
                  <a:srgbClr val="000000"/>
                </a:solidFill>
              </a:rPr>
              <a:t/>
            </a:r>
            <a:br>
              <a:rPr lang="en-US" altLang="ja-JP" sz="1600" dirty="0" smtClean="0">
                <a:solidFill>
                  <a:srgbClr val="000000"/>
                </a:solidFill>
              </a:rPr>
            </a:br>
            <a:r>
              <a:rPr lang="ja-JP" altLang="en-US" sz="1600" dirty="0" smtClean="0">
                <a:solidFill>
                  <a:srgbClr val="000000"/>
                </a:solidFill>
              </a:rPr>
              <a:t>（１８時間）</a:t>
            </a:r>
          </a:p>
        </p:txBody>
      </p:sp>
      <p:sp>
        <p:nvSpPr>
          <p:cNvPr id="37894" name="Rectangle 7"/>
          <p:cNvSpPr>
            <a:spLocks noChangeArrowheads="1"/>
          </p:cNvSpPr>
          <p:nvPr/>
        </p:nvSpPr>
        <p:spPr bwMode="auto">
          <a:xfrm>
            <a:off x="8048918" y="4366687"/>
            <a:ext cx="1657351" cy="2303463"/>
          </a:xfrm>
          <a:prstGeom prst="rect">
            <a:avLst/>
          </a:prstGeom>
          <a:solidFill>
            <a:srgbClr val="FFCC99">
              <a:alpha val="79999"/>
            </a:srgbClr>
          </a:solidFill>
          <a:ln w="9525">
            <a:solidFill>
              <a:schemeClr val="tx1"/>
            </a:solidFill>
            <a:miter lim="800000"/>
            <a:headEnd/>
            <a:tailEnd/>
          </a:ln>
        </p:spPr>
        <p:txBody>
          <a:bodyPr anchor="ctr"/>
          <a:lstStyle/>
          <a:p>
            <a:pPr fontAlgn="base">
              <a:spcBef>
                <a:spcPct val="0"/>
              </a:spcBef>
              <a:spcAft>
                <a:spcPct val="0"/>
              </a:spcAft>
            </a:pPr>
            <a:r>
              <a:rPr lang="ja-JP" altLang="en-US" sz="1600" dirty="0" smtClean="0">
                <a:solidFill>
                  <a:srgbClr val="CC0000"/>
                </a:solidFill>
              </a:rPr>
              <a:t>相談支援専門員</a:t>
            </a:r>
            <a:endParaRPr lang="en-US" altLang="ja-JP" sz="1600" dirty="0" smtClean="0">
              <a:solidFill>
                <a:srgbClr val="CC0000"/>
              </a:solidFill>
            </a:endParaRPr>
          </a:p>
          <a:p>
            <a:pPr fontAlgn="base">
              <a:spcBef>
                <a:spcPct val="0"/>
              </a:spcBef>
              <a:spcAft>
                <a:spcPct val="0"/>
              </a:spcAft>
            </a:pPr>
            <a:r>
              <a:rPr lang="ja-JP" altLang="en-US" sz="1600" dirty="0" smtClean="0">
                <a:solidFill>
                  <a:srgbClr val="CC0000"/>
                </a:solidFill>
              </a:rPr>
              <a:t>として配置</a:t>
            </a:r>
          </a:p>
        </p:txBody>
      </p:sp>
      <p:sp>
        <p:nvSpPr>
          <p:cNvPr id="37895" name="Rectangle 8"/>
          <p:cNvSpPr>
            <a:spLocks noChangeArrowheads="1"/>
          </p:cNvSpPr>
          <p:nvPr/>
        </p:nvSpPr>
        <p:spPr bwMode="auto">
          <a:xfrm>
            <a:off x="273055" y="4364038"/>
            <a:ext cx="2182813" cy="2305050"/>
          </a:xfrm>
          <a:prstGeom prst="rect">
            <a:avLst/>
          </a:prstGeom>
          <a:solidFill>
            <a:srgbClr val="E7FFE7"/>
          </a:solidFill>
          <a:ln w="9525">
            <a:solidFill>
              <a:schemeClr val="tx1"/>
            </a:solidFill>
            <a:miter lim="800000"/>
            <a:headEnd/>
            <a:tailEnd/>
          </a:ln>
        </p:spPr>
        <p:txBody>
          <a:bodyPr anchor="ctr"/>
          <a:lstStyle/>
          <a:p>
            <a:pPr fontAlgn="base">
              <a:spcBef>
                <a:spcPct val="0"/>
              </a:spcBef>
              <a:spcAft>
                <a:spcPct val="0"/>
              </a:spcAft>
            </a:pPr>
            <a:r>
              <a:rPr lang="ja-JP" altLang="en-US" sz="1200" dirty="0" smtClean="0">
                <a:solidFill>
                  <a:srgbClr val="000000"/>
                </a:solidFill>
              </a:rPr>
              <a:t>          </a:t>
            </a:r>
            <a:r>
              <a:rPr lang="ja-JP" altLang="en-US" dirty="0" smtClean="0">
                <a:solidFill>
                  <a:srgbClr val="CC0000"/>
                </a:solidFill>
              </a:rPr>
              <a:t>実 務 経 験</a:t>
            </a:r>
            <a:endParaRPr lang="en-US" altLang="ja-JP" dirty="0" smtClean="0">
              <a:solidFill>
                <a:srgbClr val="CC0000"/>
              </a:solidFill>
            </a:endParaRPr>
          </a:p>
          <a:p>
            <a:pPr fontAlgn="base">
              <a:spcBef>
                <a:spcPct val="0"/>
              </a:spcBef>
              <a:spcAft>
                <a:spcPct val="0"/>
              </a:spcAft>
            </a:pPr>
            <a:endParaRPr lang="ja-JP" altLang="en-US" sz="1200" dirty="0" smtClean="0">
              <a:solidFill>
                <a:srgbClr val="000000"/>
              </a:solidFill>
            </a:endParaRPr>
          </a:p>
          <a:p>
            <a:pPr fontAlgn="base">
              <a:spcBef>
                <a:spcPct val="0"/>
              </a:spcBef>
              <a:spcAft>
                <a:spcPct val="0"/>
              </a:spcAft>
            </a:pPr>
            <a:r>
              <a:rPr lang="ja-JP" altLang="en-US" sz="1400" dirty="0" smtClean="0">
                <a:solidFill>
                  <a:srgbClr val="000000"/>
                </a:solidFill>
              </a:rPr>
              <a:t>障害者の保健・医療・福祉・就労・教育の分野における直接支援・相談支援などの業務における実務経験（３～１０年）</a:t>
            </a:r>
          </a:p>
        </p:txBody>
      </p:sp>
      <p:sp>
        <p:nvSpPr>
          <p:cNvPr id="37896" name="AutoShape 9"/>
          <p:cNvSpPr>
            <a:spLocks noChangeArrowheads="1"/>
          </p:cNvSpPr>
          <p:nvPr/>
        </p:nvSpPr>
        <p:spPr bwMode="auto">
          <a:xfrm rot="5400000">
            <a:off x="7384807" y="5318134"/>
            <a:ext cx="503237" cy="469900"/>
          </a:xfrm>
          <a:prstGeom prst="upArrow">
            <a:avLst>
              <a:gd name="adj1" fmla="val 48352"/>
              <a:gd name="adj2" fmla="val 45699"/>
            </a:avLst>
          </a:prstGeom>
          <a:solidFill>
            <a:srgbClr val="99CCFF"/>
          </a:solidFill>
          <a:ln w="9525">
            <a:solidFill>
              <a:srgbClr val="0000FF"/>
            </a:solidFill>
            <a:miter lim="800000"/>
            <a:headEnd/>
            <a:tailEnd/>
          </a:ln>
        </p:spPr>
        <p:txBody>
          <a:bodyPr vert="eaVert" wrap="none" anchor="ctr"/>
          <a:lstStyle/>
          <a:p>
            <a:pPr fontAlgn="base">
              <a:spcBef>
                <a:spcPct val="0"/>
              </a:spcBef>
              <a:spcAft>
                <a:spcPct val="0"/>
              </a:spcAft>
            </a:pPr>
            <a:endParaRPr lang="ja-JP" altLang="en-US" sz="1200" dirty="0" smtClean="0">
              <a:solidFill>
                <a:srgbClr val="000000"/>
              </a:solidFill>
            </a:endParaRPr>
          </a:p>
        </p:txBody>
      </p:sp>
      <p:sp>
        <p:nvSpPr>
          <p:cNvPr id="37897" name="Rectangle 10"/>
          <p:cNvSpPr>
            <a:spLocks noChangeArrowheads="1"/>
          </p:cNvSpPr>
          <p:nvPr/>
        </p:nvSpPr>
        <p:spPr bwMode="auto">
          <a:xfrm>
            <a:off x="3236913" y="4799013"/>
            <a:ext cx="1644650" cy="1509712"/>
          </a:xfrm>
          <a:prstGeom prst="rect">
            <a:avLst/>
          </a:prstGeom>
          <a:solidFill>
            <a:srgbClr val="FFE7FF"/>
          </a:solidFill>
          <a:ln w="9525">
            <a:solidFill>
              <a:schemeClr val="tx1"/>
            </a:solidFill>
            <a:miter lim="800000"/>
            <a:headEnd/>
            <a:tailEnd/>
          </a:ln>
        </p:spPr>
        <p:txBody>
          <a:bodyPr anchor="ctr"/>
          <a:lstStyle/>
          <a:p>
            <a:pPr fontAlgn="base">
              <a:lnSpc>
                <a:spcPct val="110000"/>
              </a:lnSpc>
              <a:spcBef>
                <a:spcPct val="0"/>
              </a:spcBef>
              <a:spcAft>
                <a:spcPct val="0"/>
              </a:spcAft>
            </a:pPr>
            <a:r>
              <a:rPr lang="ja-JP" altLang="en-US" sz="1600" dirty="0" smtClean="0">
                <a:solidFill>
                  <a:srgbClr val="000000"/>
                </a:solidFill>
              </a:rPr>
              <a:t>初年度に</a:t>
            </a:r>
          </a:p>
          <a:p>
            <a:pPr fontAlgn="base">
              <a:lnSpc>
                <a:spcPct val="110000"/>
              </a:lnSpc>
              <a:spcBef>
                <a:spcPct val="0"/>
              </a:spcBef>
              <a:spcAft>
                <a:spcPct val="0"/>
              </a:spcAft>
            </a:pPr>
            <a:r>
              <a:rPr lang="ja-JP" altLang="en-US" sz="1600" dirty="0" smtClean="0">
                <a:solidFill>
                  <a:srgbClr val="000000"/>
                </a:solidFill>
              </a:rPr>
              <a:t>「相談支援従事者初任者研修」を修了</a:t>
            </a:r>
            <a:endParaRPr lang="en-US" altLang="ja-JP" sz="1600" dirty="0" smtClean="0">
              <a:solidFill>
                <a:srgbClr val="000000"/>
              </a:solidFill>
            </a:endParaRPr>
          </a:p>
          <a:p>
            <a:pPr fontAlgn="base">
              <a:lnSpc>
                <a:spcPct val="110000"/>
              </a:lnSpc>
              <a:spcBef>
                <a:spcPct val="0"/>
              </a:spcBef>
              <a:spcAft>
                <a:spcPct val="0"/>
              </a:spcAft>
            </a:pPr>
            <a:r>
              <a:rPr lang="ja-JP" altLang="en-US" sz="1600" dirty="0" smtClean="0">
                <a:solidFill>
                  <a:srgbClr val="000000"/>
                </a:solidFill>
              </a:rPr>
              <a:t>（３１．５時間）</a:t>
            </a:r>
            <a:endParaRPr lang="en-US" altLang="ja-JP" sz="1600" dirty="0" smtClean="0">
              <a:solidFill>
                <a:srgbClr val="000000"/>
              </a:solidFill>
            </a:endParaRPr>
          </a:p>
        </p:txBody>
      </p:sp>
      <p:sp>
        <p:nvSpPr>
          <p:cNvPr id="431118" name="AutoShape 14"/>
          <p:cNvSpPr>
            <a:spLocks noChangeArrowheads="1"/>
          </p:cNvSpPr>
          <p:nvPr/>
        </p:nvSpPr>
        <p:spPr bwMode="auto">
          <a:xfrm>
            <a:off x="1568629" y="44624"/>
            <a:ext cx="6673850" cy="568325"/>
          </a:xfrm>
          <a:prstGeom prst="roundRect">
            <a:avLst>
              <a:gd name="adj" fmla="val 26537"/>
            </a:avLst>
          </a:prstGeom>
          <a:solidFill>
            <a:srgbClr val="FFFFFF"/>
          </a:solidFill>
          <a:ln w="38100" cmpd="thickThin">
            <a:solidFill>
              <a:schemeClr val="accent3"/>
            </a:solidFill>
            <a:round/>
            <a:headEnd/>
            <a:tailEnd/>
          </a:ln>
          <a:effectLst/>
        </p:spPr>
        <p:txBody>
          <a:bodyPr lIns="91407" tIns="45704" rIns="91407" bIns="45704" anchor="ctr"/>
          <a:lstStyle/>
          <a:p>
            <a:pPr algn="ctr" fontAlgn="base">
              <a:spcBef>
                <a:spcPct val="0"/>
              </a:spcBef>
              <a:spcAft>
                <a:spcPct val="0"/>
              </a:spcAft>
              <a:defRPr/>
            </a:pPr>
            <a:r>
              <a:rPr lang="ja-JP" altLang="en-US" sz="2800" dirty="0">
                <a:solidFill>
                  <a:srgbClr val="000000"/>
                </a:solidFill>
              </a:rPr>
              <a:t>指定相談支援事業所と相談支援専門員</a:t>
            </a:r>
          </a:p>
        </p:txBody>
      </p:sp>
      <p:sp>
        <p:nvSpPr>
          <p:cNvPr id="15" name="正方形/長方形 14"/>
          <p:cNvSpPr/>
          <p:nvPr/>
        </p:nvSpPr>
        <p:spPr bwMode="auto">
          <a:xfrm>
            <a:off x="72009" y="836712"/>
            <a:ext cx="9777535" cy="295232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lIns="36804" tIns="7359" rIns="36804" bIns="7359"/>
          <a:lstStyle/>
          <a:p>
            <a:pPr marL="355600" indent="-355600" fontAlgn="base">
              <a:spcBef>
                <a:spcPts val="1200"/>
              </a:spcBef>
              <a:spcAft>
                <a:spcPct val="0"/>
              </a:spcAft>
              <a:defRPr/>
            </a:pPr>
            <a:r>
              <a:rPr lang="en-US" altLang="ja-JP" sz="2400" dirty="0">
                <a:solidFill>
                  <a:srgbClr val="000000"/>
                </a:solidFill>
                <a:ea typeface="ＭＳ ゴシック" pitchFamily="49" charset="-128"/>
              </a:rPr>
              <a:t> </a:t>
            </a:r>
            <a:r>
              <a:rPr lang="ja-JP" altLang="en-US" sz="2400" dirty="0">
                <a:solidFill>
                  <a:srgbClr val="000000"/>
                </a:solidFill>
                <a:ea typeface="ＭＳ ゴシック" pitchFamily="49" charset="-128"/>
              </a:rPr>
              <a:t>○　指定相談支援事業所ごとに管理者及び相談支援</a:t>
            </a:r>
            <a:r>
              <a:rPr lang="ja-JP" altLang="en-US" sz="2400" dirty="0" smtClean="0">
                <a:solidFill>
                  <a:srgbClr val="000000"/>
                </a:solidFill>
                <a:ea typeface="ＭＳ ゴシック" pitchFamily="49" charset="-128"/>
              </a:rPr>
              <a:t>専門員等を</a:t>
            </a:r>
            <a:r>
              <a:rPr lang="ja-JP" altLang="en-US" sz="2400" dirty="0">
                <a:solidFill>
                  <a:srgbClr val="000000"/>
                </a:solidFill>
                <a:ea typeface="ＭＳ ゴシック" pitchFamily="49" charset="-128"/>
              </a:rPr>
              <a:t>配置</a:t>
            </a:r>
            <a:r>
              <a:rPr lang="ja-JP" altLang="en-US" sz="2400" dirty="0" smtClean="0">
                <a:solidFill>
                  <a:srgbClr val="000000"/>
                </a:solidFill>
                <a:ea typeface="ＭＳ ゴシック" pitchFamily="49" charset="-128"/>
              </a:rPr>
              <a:t>。</a:t>
            </a:r>
            <a:endParaRPr lang="en-US" altLang="ja-JP" sz="2400" dirty="0">
              <a:solidFill>
                <a:srgbClr val="000000"/>
              </a:solidFill>
              <a:ea typeface="ＭＳ ゴシック" pitchFamily="49" charset="-128"/>
            </a:endParaRPr>
          </a:p>
          <a:p>
            <a:pPr marL="355600" indent="-355600" fontAlgn="base">
              <a:spcBef>
                <a:spcPts val="1200"/>
              </a:spcBef>
              <a:spcAft>
                <a:spcPct val="0"/>
              </a:spcAft>
              <a:defRPr/>
            </a:pPr>
            <a:r>
              <a:rPr lang="en-US" altLang="ja-JP" sz="2400" dirty="0">
                <a:solidFill>
                  <a:srgbClr val="000000"/>
                </a:solidFill>
                <a:ea typeface="ＭＳ ゴシック" pitchFamily="49" charset="-128"/>
              </a:rPr>
              <a:t> </a:t>
            </a:r>
            <a:r>
              <a:rPr lang="ja-JP" altLang="en-US" sz="2400" dirty="0">
                <a:solidFill>
                  <a:srgbClr val="000000"/>
                </a:solidFill>
                <a:ea typeface="ＭＳ ゴシック" pitchFamily="49" charset="-128"/>
              </a:rPr>
              <a:t>○　指定相談支援事業所に配置された相談支援</a:t>
            </a:r>
            <a:r>
              <a:rPr lang="ja-JP" altLang="en-US" sz="2400" dirty="0" smtClean="0">
                <a:solidFill>
                  <a:srgbClr val="000000"/>
                </a:solidFill>
                <a:ea typeface="ＭＳ ゴシック" pitchFamily="49" charset="-128"/>
              </a:rPr>
              <a:t>専門員等が、</a:t>
            </a:r>
            <a:endParaRPr lang="en-US" altLang="ja-JP" sz="2400" dirty="0" smtClean="0">
              <a:solidFill>
                <a:srgbClr val="000000"/>
              </a:solidFill>
              <a:ea typeface="ＭＳ ゴシック" pitchFamily="49" charset="-128"/>
            </a:endParaRPr>
          </a:p>
          <a:p>
            <a:pPr marL="355600" indent="-355600" fontAlgn="base">
              <a:spcAft>
                <a:spcPct val="0"/>
              </a:spcAft>
              <a:defRPr/>
            </a:pPr>
            <a:r>
              <a:rPr lang="ja-JP" altLang="en-US" sz="2400" dirty="0" smtClean="0">
                <a:solidFill>
                  <a:srgbClr val="000000"/>
                </a:solidFill>
                <a:ea typeface="ＭＳ ゴシック" pitchFamily="49" charset="-128"/>
              </a:rPr>
              <a:t>　・　利用者</a:t>
            </a:r>
            <a:r>
              <a:rPr lang="ja-JP" altLang="en-US" sz="2400" dirty="0">
                <a:solidFill>
                  <a:srgbClr val="000000"/>
                </a:solidFill>
                <a:ea typeface="ＭＳ ゴシック" pitchFamily="49" charset="-128"/>
              </a:rPr>
              <a:t>の意向を踏まえた</a:t>
            </a:r>
            <a:r>
              <a:rPr lang="ja-JP" altLang="en-US" sz="2400" dirty="0" smtClean="0">
                <a:solidFill>
                  <a:srgbClr val="000000"/>
                </a:solidFill>
                <a:ea typeface="ＭＳ ゴシック" pitchFamily="49" charset="-128"/>
              </a:rPr>
              <a:t>サービス等利用</a:t>
            </a:r>
            <a:r>
              <a:rPr lang="ja-JP" altLang="en-US" sz="2400" dirty="0">
                <a:solidFill>
                  <a:srgbClr val="000000"/>
                </a:solidFill>
                <a:ea typeface="ＭＳ ゴシック" pitchFamily="49" charset="-128"/>
              </a:rPr>
              <a:t>計画の</a:t>
            </a:r>
            <a:r>
              <a:rPr lang="ja-JP" altLang="en-US" sz="2400" dirty="0" smtClean="0">
                <a:solidFill>
                  <a:srgbClr val="000000"/>
                </a:solidFill>
                <a:ea typeface="ＭＳ ゴシック" pitchFamily="49" charset="-128"/>
              </a:rPr>
              <a:t>作成</a:t>
            </a:r>
            <a:endParaRPr lang="en-US" altLang="ja-JP" sz="2400" dirty="0" smtClean="0">
              <a:solidFill>
                <a:srgbClr val="000000"/>
              </a:solidFill>
              <a:ea typeface="ＭＳ ゴシック" pitchFamily="49" charset="-128"/>
            </a:endParaRPr>
          </a:p>
          <a:p>
            <a:pPr marL="355600" indent="-355600" fontAlgn="base">
              <a:spcAft>
                <a:spcPct val="0"/>
              </a:spcAft>
              <a:defRPr/>
            </a:pPr>
            <a:r>
              <a:rPr lang="ja-JP" altLang="en-US" sz="2400" dirty="0" smtClean="0">
                <a:solidFill>
                  <a:srgbClr val="000000"/>
                </a:solidFill>
                <a:ea typeface="ＭＳ ゴシック" pitchFamily="49" charset="-128"/>
              </a:rPr>
              <a:t>　・　地域移行・地域定着に向けた支援</a:t>
            </a:r>
            <a:endParaRPr lang="en-US" altLang="ja-JP" sz="2400" dirty="0" smtClean="0">
              <a:solidFill>
                <a:srgbClr val="000000"/>
              </a:solidFill>
              <a:ea typeface="ＭＳ ゴシック" pitchFamily="49" charset="-128"/>
            </a:endParaRPr>
          </a:p>
          <a:p>
            <a:pPr marL="355600" indent="-355600" fontAlgn="base">
              <a:spcAft>
                <a:spcPct val="0"/>
              </a:spcAft>
              <a:defRPr/>
            </a:pPr>
            <a:r>
              <a:rPr lang="ja-JP" altLang="en-US" sz="2400" dirty="0" smtClean="0">
                <a:solidFill>
                  <a:srgbClr val="000000"/>
                </a:solidFill>
                <a:ea typeface="ＭＳ ゴシック" pitchFamily="49" charset="-128"/>
              </a:rPr>
              <a:t>　・　市町村の委託による障害者（児）の各種の相談支援を</a:t>
            </a:r>
            <a:r>
              <a:rPr lang="ja-JP" altLang="en-US" sz="2400" dirty="0">
                <a:solidFill>
                  <a:srgbClr val="000000"/>
                </a:solidFill>
                <a:ea typeface="ＭＳ ゴシック" pitchFamily="49" charset="-128"/>
              </a:rPr>
              <a:t>実施。</a:t>
            </a:r>
            <a:endParaRPr lang="en-US" altLang="ja-JP" sz="2400" dirty="0">
              <a:solidFill>
                <a:srgbClr val="000000"/>
              </a:solidFill>
              <a:ea typeface="ＭＳ ゴシック" pitchFamily="49" charset="-128"/>
            </a:endParaRPr>
          </a:p>
          <a:p>
            <a:pPr fontAlgn="base">
              <a:spcBef>
                <a:spcPts val="1200"/>
              </a:spcBef>
              <a:spcAft>
                <a:spcPct val="0"/>
              </a:spcAft>
              <a:defRPr/>
            </a:pPr>
            <a:r>
              <a:rPr lang="ja-JP" altLang="en-US" sz="1600" dirty="0">
                <a:solidFill>
                  <a:srgbClr val="000000"/>
                </a:solidFill>
                <a:ea typeface="ＭＳ ゴシック" pitchFamily="49" charset="-128"/>
              </a:rPr>
              <a:t>　　</a:t>
            </a:r>
            <a:r>
              <a:rPr lang="ja-JP" altLang="en-US" sz="1600" dirty="0" smtClean="0">
                <a:solidFill>
                  <a:srgbClr val="000000"/>
                </a:solidFill>
                <a:ea typeface="ＭＳ ゴシック" pitchFamily="49" charset="-128"/>
              </a:rPr>
              <a:t>　</a:t>
            </a:r>
            <a:r>
              <a:rPr lang="en-US" altLang="ja-JP" sz="1600" dirty="0" smtClean="0">
                <a:solidFill>
                  <a:srgbClr val="000000"/>
                </a:solidFill>
                <a:ea typeface="ＭＳ ゴシック" pitchFamily="49" charset="-128"/>
              </a:rPr>
              <a:t>※</a:t>
            </a:r>
            <a:r>
              <a:rPr lang="ja-JP" altLang="en-US" sz="1600" dirty="0" smtClean="0">
                <a:solidFill>
                  <a:srgbClr val="000000"/>
                </a:solidFill>
                <a:ea typeface="ＭＳ ゴシック" pitchFamily="49" charset="-128"/>
              </a:rPr>
              <a:t>　指定特定・指定障害児相談支援事業所数　</a:t>
            </a:r>
            <a:r>
              <a:rPr lang="ja-JP" altLang="en-US" sz="1600" dirty="0">
                <a:solidFill>
                  <a:srgbClr val="000000"/>
                </a:solidFill>
                <a:ea typeface="ＭＳ ゴシック" pitchFamily="49" charset="-128"/>
              </a:rPr>
              <a:t>９，３６４</a:t>
            </a:r>
            <a:r>
              <a:rPr lang="ja-JP" altLang="en-US" sz="1600" dirty="0" smtClean="0">
                <a:solidFill>
                  <a:srgbClr val="000000"/>
                </a:solidFill>
                <a:ea typeface="ＭＳ ゴシック" pitchFamily="49" charset="-128"/>
              </a:rPr>
              <a:t>箇所（平成</a:t>
            </a:r>
            <a:r>
              <a:rPr lang="ja-JP" altLang="en-US" sz="1600" dirty="0">
                <a:solidFill>
                  <a:srgbClr val="000000"/>
                </a:solidFill>
                <a:ea typeface="ＭＳ ゴシック" pitchFamily="49" charset="-128"/>
              </a:rPr>
              <a:t>２９</a:t>
            </a:r>
            <a:r>
              <a:rPr lang="ja-JP" altLang="en-US" sz="1600" dirty="0" smtClean="0">
                <a:solidFill>
                  <a:srgbClr val="000000"/>
                </a:solidFill>
                <a:ea typeface="ＭＳ ゴシック" pitchFamily="49" charset="-128"/>
              </a:rPr>
              <a:t>年４月１日現在）</a:t>
            </a:r>
            <a:endParaRPr lang="en-US" altLang="ja-JP" sz="1600" dirty="0" smtClean="0">
              <a:solidFill>
                <a:srgbClr val="000000"/>
              </a:solidFill>
              <a:ea typeface="ＭＳ ゴシック" pitchFamily="49" charset="-128"/>
            </a:endParaRPr>
          </a:p>
          <a:p>
            <a:pPr fontAlgn="base">
              <a:spcBef>
                <a:spcPts val="1200"/>
              </a:spcBef>
              <a:spcAft>
                <a:spcPct val="0"/>
              </a:spcAft>
              <a:defRPr/>
            </a:pPr>
            <a:r>
              <a:rPr lang="ja-JP" altLang="en-US" sz="1600" dirty="0">
                <a:solidFill>
                  <a:srgbClr val="000000"/>
                </a:solidFill>
                <a:ea typeface="ＭＳ ゴシック" pitchFamily="49" charset="-128"/>
              </a:rPr>
              <a:t>　</a:t>
            </a:r>
            <a:r>
              <a:rPr lang="ja-JP" altLang="en-US" sz="1600" dirty="0" smtClean="0">
                <a:solidFill>
                  <a:srgbClr val="000000"/>
                </a:solidFill>
                <a:ea typeface="ＭＳ ゴシック" pitchFamily="49" charset="-128"/>
              </a:rPr>
              <a:t>　　</a:t>
            </a:r>
            <a:r>
              <a:rPr lang="en-US" altLang="ja-JP" sz="1600" dirty="0" smtClean="0">
                <a:solidFill>
                  <a:srgbClr val="000000"/>
                </a:solidFill>
                <a:ea typeface="ＭＳ ゴシック" pitchFamily="49" charset="-128"/>
              </a:rPr>
              <a:t>※</a:t>
            </a:r>
            <a:r>
              <a:rPr lang="ja-JP" altLang="en-US" sz="1600" dirty="0" smtClean="0">
                <a:solidFill>
                  <a:srgbClr val="000000"/>
                </a:solidFill>
                <a:ea typeface="ＭＳ ゴシック" pitchFamily="49" charset="-128"/>
              </a:rPr>
              <a:t>　上記事業所</a:t>
            </a:r>
            <a:r>
              <a:rPr lang="ja-JP" altLang="en-US" sz="1600" dirty="0">
                <a:solidFill>
                  <a:srgbClr val="000000"/>
                </a:solidFill>
                <a:ea typeface="ＭＳ ゴシック" pitchFamily="49" charset="-128"/>
              </a:rPr>
              <a:t>に配置</a:t>
            </a:r>
            <a:r>
              <a:rPr lang="ja-JP" altLang="en-US" sz="1600" dirty="0" smtClean="0">
                <a:solidFill>
                  <a:srgbClr val="000000"/>
                </a:solidFill>
                <a:ea typeface="ＭＳ ゴシック" pitchFamily="49" charset="-128"/>
              </a:rPr>
              <a:t>されて</a:t>
            </a:r>
            <a:r>
              <a:rPr lang="ja-JP" altLang="en-US" sz="1600" dirty="0">
                <a:solidFill>
                  <a:srgbClr val="000000"/>
                </a:solidFill>
                <a:ea typeface="ＭＳ ゴシック" pitchFamily="49" charset="-128"/>
              </a:rPr>
              <a:t>いる相談支援</a:t>
            </a:r>
            <a:r>
              <a:rPr lang="ja-JP" altLang="en-US" sz="1600" dirty="0" smtClean="0">
                <a:solidFill>
                  <a:srgbClr val="000000"/>
                </a:solidFill>
                <a:ea typeface="ＭＳ ゴシック" pitchFamily="49" charset="-128"/>
              </a:rPr>
              <a:t>専門員数　</a:t>
            </a:r>
            <a:r>
              <a:rPr lang="ja-JP" altLang="en-US" sz="1600" dirty="0">
                <a:solidFill>
                  <a:srgbClr val="000000"/>
                </a:solidFill>
                <a:ea typeface="ＭＳ ゴシック" pitchFamily="49" charset="-128"/>
              </a:rPr>
              <a:t>１９，２５２</a:t>
            </a:r>
            <a:r>
              <a:rPr lang="ja-JP" altLang="en-US" sz="1600" dirty="0" smtClean="0">
                <a:solidFill>
                  <a:srgbClr val="000000"/>
                </a:solidFill>
                <a:ea typeface="ＭＳ ゴシック" pitchFamily="49" charset="-128"/>
              </a:rPr>
              <a:t>人（</a:t>
            </a:r>
            <a:r>
              <a:rPr lang="zh-TW" altLang="en-US" sz="1600" dirty="0" smtClean="0">
                <a:solidFill>
                  <a:srgbClr val="000000"/>
                </a:solidFill>
                <a:ea typeface="ＭＳ ゴシック" pitchFamily="49" charset="-128"/>
              </a:rPr>
              <a:t>平成</a:t>
            </a:r>
            <a:r>
              <a:rPr lang="ja-JP" altLang="en-US" sz="1600" dirty="0">
                <a:solidFill>
                  <a:srgbClr val="000000"/>
                </a:solidFill>
                <a:ea typeface="ＭＳ ゴシック" pitchFamily="49" charset="-128"/>
              </a:rPr>
              <a:t>２９</a:t>
            </a:r>
            <a:r>
              <a:rPr lang="zh-TW" altLang="en-US" sz="1600" dirty="0" smtClean="0">
                <a:solidFill>
                  <a:srgbClr val="000000"/>
                </a:solidFill>
                <a:ea typeface="ＭＳ ゴシック" pitchFamily="49" charset="-128"/>
              </a:rPr>
              <a:t>年</a:t>
            </a:r>
            <a:r>
              <a:rPr lang="zh-TW" altLang="en-US" sz="1600" dirty="0">
                <a:solidFill>
                  <a:srgbClr val="000000"/>
                </a:solidFill>
                <a:ea typeface="ＭＳ ゴシック" pitchFamily="49" charset="-128"/>
              </a:rPr>
              <a:t>４月１日</a:t>
            </a:r>
            <a:r>
              <a:rPr lang="zh-TW" altLang="en-US" sz="1600" dirty="0" smtClean="0">
                <a:solidFill>
                  <a:srgbClr val="000000"/>
                </a:solidFill>
                <a:ea typeface="ＭＳ ゴシック" pitchFamily="49" charset="-128"/>
              </a:rPr>
              <a:t>現在</a:t>
            </a:r>
            <a:r>
              <a:rPr lang="ja-JP" altLang="en-US" sz="1600" dirty="0" smtClean="0">
                <a:solidFill>
                  <a:srgbClr val="000000"/>
                </a:solidFill>
                <a:ea typeface="ＭＳ ゴシック" pitchFamily="49" charset="-128"/>
              </a:rPr>
              <a:t>）</a:t>
            </a:r>
            <a:endParaRPr lang="en-US" altLang="ja-JP" sz="1600" dirty="0">
              <a:solidFill>
                <a:srgbClr val="000000"/>
              </a:solidFill>
              <a:ea typeface="ＭＳ ゴシック" pitchFamily="49" charset="-128"/>
            </a:endParaRPr>
          </a:p>
        </p:txBody>
      </p:sp>
      <p:sp>
        <p:nvSpPr>
          <p:cNvPr id="37900" name="正方形/長方形 15"/>
          <p:cNvSpPr>
            <a:spLocks noChangeArrowheads="1"/>
          </p:cNvSpPr>
          <p:nvPr/>
        </p:nvSpPr>
        <p:spPr bwMode="auto">
          <a:xfrm>
            <a:off x="200029" y="3860804"/>
            <a:ext cx="2808288" cy="360363"/>
          </a:xfrm>
          <a:prstGeom prst="rect">
            <a:avLst/>
          </a:prstGeom>
          <a:solidFill>
            <a:schemeClr val="bg1"/>
          </a:solidFill>
          <a:ln w="9525" algn="ctr">
            <a:noFill/>
            <a:round/>
            <a:headEnd/>
            <a:tailEnd/>
          </a:ln>
        </p:spPr>
        <p:txBody>
          <a:bodyPr lIns="36804" tIns="7359" rIns="36804" bIns="7359"/>
          <a:lstStyle/>
          <a:p>
            <a:pPr marL="119063" indent="-119063" defTabSz="873125" fontAlgn="base">
              <a:spcBef>
                <a:spcPct val="0"/>
              </a:spcBef>
              <a:spcAft>
                <a:spcPct val="0"/>
              </a:spcAft>
            </a:pPr>
            <a:r>
              <a:rPr lang="en-US" altLang="ja-JP" dirty="0" smtClean="0">
                <a:solidFill>
                  <a:srgbClr val="000000"/>
                </a:solidFill>
              </a:rPr>
              <a:t>【</a:t>
            </a:r>
            <a:r>
              <a:rPr lang="ja-JP" altLang="en-US" dirty="0" smtClean="0">
                <a:solidFill>
                  <a:srgbClr val="000000"/>
                </a:solidFill>
              </a:rPr>
              <a:t>相談支援専門員の要件</a:t>
            </a:r>
            <a:r>
              <a:rPr lang="en-US" altLang="ja-JP" dirty="0" smtClean="0">
                <a:solidFill>
                  <a:srgbClr val="000000"/>
                </a:solidFill>
              </a:rPr>
              <a:t>】</a:t>
            </a:r>
            <a:endParaRPr lang="ja-JP" altLang="en-US" dirty="0" smtClean="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56</a:t>
            </a:fld>
            <a:endParaRPr lang="en-US" altLang="ja-JP" dirty="0"/>
          </a:p>
        </p:txBody>
      </p:sp>
    </p:spTree>
    <p:extLst>
      <p:ext uri="{BB962C8B-B14F-4D97-AF65-F5344CB8AC3E}">
        <p14:creationId xmlns:p14="http://schemas.microsoft.com/office/powerpoint/2010/main" val="37750895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57</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3723729788"/>
              </p:ext>
            </p:extLst>
          </p:nvPr>
        </p:nvGraphicFramePr>
        <p:xfrm>
          <a:off x="344488" y="548680"/>
          <a:ext cx="9361040" cy="6104869"/>
        </p:xfrm>
        <a:graphic>
          <a:graphicData uri="http://schemas.openxmlformats.org/drawingml/2006/table">
            <a:tbl>
              <a:tblPr firstRow="1" bandRow="1">
                <a:tableStyleId>{5940675A-B579-460E-94D1-54222C63F5DA}</a:tableStyleId>
              </a:tblPr>
              <a:tblGrid>
                <a:gridCol w="804464">
                  <a:extLst>
                    <a:ext uri="{9D8B030D-6E8A-4147-A177-3AD203B41FA5}">
                      <a16:colId xmlns:a16="http://schemas.microsoft.com/office/drawing/2014/main" val="20000"/>
                    </a:ext>
                  </a:extLst>
                </a:gridCol>
                <a:gridCol w="877598">
                  <a:extLst>
                    <a:ext uri="{9D8B030D-6E8A-4147-A177-3AD203B41FA5}">
                      <a16:colId xmlns:a16="http://schemas.microsoft.com/office/drawing/2014/main" val="20001"/>
                    </a:ext>
                  </a:extLst>
                </a:gridCol>
                <a:gridCol w="6070049">
                  <a:extLst>
                    <a:ext uri="{9D8B030D-6E8A-4147-A177-3AD203B41FA5}">
                      <a16:colId xmlns:a16="http://schemas.microsoft.com/office/drawing/2014/main" val="20002"/>
                    </a:ext>
                  </a:extLst>
                </a:gridCol>
                <a:gridCol w="1608929">
                  <a:extLst>
                    <a:ext uri="{9D8B030D-6E8A-4147-A177-3AD203B41FA5}">
                      <a16:colId xmlns:a16="http://schemas.microsoft.com/office/drawing/2014/main" val="20003"/>
                    </a:ext>
                  </a:extLst>
                </a:gridCol>
              </a:tblGrid>
              <a:tr h="278588">
                <a:tc gridSpan="2">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p>
                  </a:txBody>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業 務 内 容</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実務経験年数</a:t>
                      </a:r>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0"/>
                  </a:ext>
                </a:extLst>
              </a:tr>
              <a:tr h="312458">
                <a:tc rowSpan="9">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障害者の保健、医療、福祉、就労、教育の分野における支援業務</a:t>
                      </a:r>
                      <a:endParaRPr kumimoji="1" lang="ja-JP" altLang="en-US" sz="1200" dirty="0">
                        <a:latin typeface="ＭＳ ゴシック" panose="020B0609070205080204" pitchFamily="49" charset="-128"/>
                        <a:ea typeface="ＭＳ ゴシック" panose="020B0609070205080204" pitchFamily="49" charset="-128"/>
                      </a:endParaRPr>
                    </a:p>
                  </a:txBody>
                  <a:tcPr vert="eaVert" anchor="ctr"/>
                </a:tc>
                <a:tc rowSpan="5">
                  <a:txBody>
                    <a:bodyPr/>
                    <a:lstStyle/>
                    <a:p>
                      <a:pPr algn="ctr"/>
                      <a:r>
                        <a:rPr kumimoji="1" lang="zh-TW" altLang="en-US" sz="1200" dirty="0" smtClean="0">
                          <a:latin typeface="ＭＳ ゴシック" panose="020B0609070205080204" pitchFamily="49" charset="-128"/>
                          <a:ea typeface="ＭＳ ゴシック" panose="020B0609070205080204" pitchFamily="49" charset="-128"/>
                        </a:rPr>
                        <a:t>①相談支援業務</a:t>
                      </a:r>
                      <a:endParaRPr kumimoji="1" lang="ja-JP" altLang="en-US" sz="1200" dirty="0">
                        <a:latin typeface="ＭＳ ゴシック" panose="020B0609070205080204" pitchFamily="49" charset="-128"/>
                        <a:ea typeface="ＭＳ ゴシック" panose="020B0609070205080204" pitchFamily="49" charset="-128"/>
                      </a:endParaRPr>
                    </a:p>
                  </a:txBody>
                  <a:tcPr vert="eaVert" anchor="ct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施設等において相談支援業務に従事する者</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１</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rowSpan="5">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５年以上</a:t>
                      </a:r>
                      <a:endParaRPr kumimoji="1" lang="ja-JP" altLang="en-US" sz="12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1"/>
                  </a:ext>
                </a:extLst>
              </a:tr>
              <a:tr h="1021489">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医療機関において相談支援業務に従事する者で、次のいずれかに該当する者</a:t>
                      </a:r>
                    </a:p>
                    <a:p>
                      <a:r>
                        <a:rPr kumimoji="1" lang="ja-JP" altLang="en-US" sz="1200" dirty="0" smtClean="0">
                          <a:latin typeface="ＭＳ ゴシック" panose="020B0609070205080204" pitchFamily="49" charset="-128"/>
                          <a:ea typeface="ＭＳ ゴシック" panose="020B0609070205080204" pitchFamily="49" charset="-128"/>
                        </a:rPr>
                        <a:t>（１）社会福祉主事任用資格を有する者</a:t>
                      </a:r>
                    </a:p>
                    <a:p>
                      <a:r>
                        <a:rPr kumimoji="1" lang="ja-JP" altLang="en-US" sz="1200" dirty="0" smtClean="0">
                          <a:latin typeface="ＭＳ ゴシック" panose="020B0609070205080204" pitchFamily="49" charset="-128"/>
                          <a:ea typeface="ＭＳ ゴシック" panose="020B0609070205080204" pitchFamily="49" charset="-128"/>
                        </a:rPr>
                        <a:t>（２）訪問介護員２級以上に相当する研修を修了した者</a:t>
                      </a:r>
                    </a:p>
                    <a:p>
                      <a:r>
                        <a:rPr kumimoji="1" lang="ja-JP" altLang="en-US" sz="1200" dirty="0" smtClean="0">
                          <a:latin typeface="ＭＳ ゴシック" panose="020B0609070205080204" pitchFamily="49" charset="-128"/>
                          <a:ea typeface="ＭＳ ゴシック" panose="020B0609070205080204" pitchFamily="49" charset="-128"/>
                        </a:rPr>
                        <a:t>（３）国家資格等</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２を有する者</a:t>
                      </a:r>
                    </a:p>
                    <a:p>
                      <a:r>
                        <a:rPr kumimoji="1" lang="ja-JP" altLang="en-US" sz="1200" dirty="0" smtClean="0">
                          <a:latin typeface="ＭＳ ゴシック" panose="020B0609070205080204" pitchFamily="49" charset="-128"/>
                          <a:ea typeface="ＭＳ ゴシック" panose="020B0609070205080204" pitchFamily="49" charset="-128"/>
                        </a:rPr>
                        <a:t>（４）施設等における相談支援業務に従事した期間が１年以上である者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2"/>
                  </a:ext>
                </a:extLst>
              </a:tr>
              <a:tr h="259673">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就労支援に関する相談支援の業務に従事する者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3"/>
                  </a:ext>
                </a:extLst>
              </a:tr>
              <a:tr h="278588">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特別支援教育における進路相談・教育相談の業務に従事する者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4"/>
                  </a:ext>
                </a:extLst>
              </a:tr>
              <a:tr h="278588">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その他これらの業務に準ずると都道府県知事が認めた業務に従事する者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5"/>
                  </a:ext>
                </a:extLst>
              </a:tr>
              <a:tr h="565082">
                <a:tc vMerge="1">
                  <a:txBody>
                    <a:bodyPr/>
                    <a:lstStyle/>
                    <a:p>
                      <a:endParaRPr kumimoji="1" lang="ja-JP" altLang="en-US" dirty="0"/>
                    </a:p>
                  </a:txBody>
                  <a:tcPr/>
                </a:tc>
                <a:tc rowSpan="2">
                  <a:txBody>
                    <a:bodyPr/>
                    <a:lstStyle/>
                    <a:p>
                      <a:pPr algn="ctr"/>
                      <a:r>
                        <a:rPr kumimoji="1" lang="ja-JP" altLang="en-US" sz="1200" smtClean="0">
                          <a:latin typeface="ＭＳ ゴシック" panose="020B0609070205080204" pitchFamily="49" charset="-128"/>
                          <a:ea typeface="ＭＳ ゴシック" panose="020B0609070205080204" pitchFamily="49" charset="-128"/>
                        </a:rPr>
                        <a:t>②介護</a:t>
                      </a:r>
                      <a:r>
                        <a:rPr kumimoji="1" lang="ja-JP" altLang="en-US" sz="1200" dirty="0" smtClean="0">
                          <a:latin typeface="ＭＳ ゴシック" panose="020B0609070205080204" pitchFamily="49" charset="-128"/>
                          <a:ea typeface="ＭＳ ゴシック" panose="020B0609070205080204" pitchFamily="49" charset="-128"/>
                        </a:rPr>
                        <a:t>等業務</a:t>
                      </a:r>
                      <a:endParaRPr kumimoji="1" lang="ja-JP" altLang="en-US" sz="1200" dirty="0">
                        <a:latin typeface="ＭＳ ゴシック" panose="020B0609070205080204" pitchFamily="49" charset="-128"/>
                        <a:ea typeface="ＭＳ ゴシック" panose="020B0609070205080204" pitchFamily="49" charset="-128"/>
                      </a:endParaRPr>
                    </a:p>
                  </a:txBody>
                  <a:tcPr vert="eaVert" anchor="ct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施設及び医療機関等において介護業務に従事する者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rowSpan="2">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１０年以上</a:t>
                      </a:r>
                      <a:endParaRPr kumimoji="1" lang="ja-JP" altLang="en-US" sz="12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6"/>
                  </a:ext>
                </a:extLst>
              </a:tr>
              <a:tr h="565082">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その他これらの業務に準ずると都道府県知事が認めた業務に従事する者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7"/>
                  </a:ext>
                </a:extLst>
              </a:tr>
              <a:tr h="1021489">
                <a:tc vMerge="1">
                  <a:txBody>
                    <a:bodyPr/>
                    <a:lstStyle/>
                    <a:p>
                      <a:endParaRPr kumimoji="1" lang="ja-JP" altLang="en-US" dirty="0"/>
                    </a:p>
                  </a:txBody>
                  <a:tcPr/>
                </a:tc>
                <a:tc rowSpan="2">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③有資格者等</a:t>
                      </a:r>
                      <a:endParaRPr kumimoji="1" lang="ja-JP" altLang="en-US" sz="1200" dirty="0">
                        <a:latin typeface="ＭＳ ゴシック" panose="020B0609070205080204" pitchFamily="49" charset="-128"/>
                        <a:ea typeface="ＭＳ ゴシック" panose="020B0609070205080204" pitchFamily="49" charset="-128"/>
                      </a:endParaRPr>
                    </a:p>
                  </a:txBody>
                  <a:tcPr vert="eaVert" anchor="ct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上記②の介護等業務に従事する者で、次のいずれかに該当する者</a:t>
                      </a:r>
                    </a:p>
                    <a:p>
                      <a:r>
                        <a:rPr kumimoji="1" lang="ja-JP" altLang="en-US" sz="1200" dirty="0" smtClean="0">
                          <a:latin typeface="ＭＳ ゴシック" panose="020B0609070205080204" pitchFamily="49" charset="-128"/>
                          <a:ea typeface="ＭＳ ゴシック" panose="020B0609070205080204" pitchFamily="49" charset="-128"/>
                        </a:rPr>
                        <a:t>（１）社会福祉主事任用資格を有する者</a:t>
                      </a:r>
                    </a:p>
                    <a:p>
                      <a:r>
                        <a:rPr kumimoji="1" lang="ja-JP" altLang="en-US" sz="1200" dirty="0" smtClean="0">
                          <a:latin typeface="ＭＳ ゴシック" panose="020B0609070205080204" pitchFamily="49" charset="-128"/>
                          <a:ea typeface="ＭＳ ゴシック" panose="020B0609070205080204" pitchFamily="49" charset="-128"/>
                        </a:rPr>
                        <a:t>（２）訪問介護員２級以上に相当する研修を修了した者</a:t>
                      </a:r>
                    </a:p>
                    <a:p>
                      <a:r>
                        <a:rPr kumimoji="1" lang="ja-JP" altLang="en-US" sz="1200" dirty="0" smtClean="0">
                          <a:latin typeface="ＭＳ ゴシック" panose="020B0609070205080204" pitchFamily="49" charset="-128"/>
                          <a:ea typeface="ＭＳ ゴシック" panose="020B0609070205080204" pitchFamily="49" charset="-128"/>
                        </a:rPr>
                        <a:t>（３）保育士</a:t>
                      </a:r>
                    </a:p>
                    <a:p>
                      <a:r>
                        <a:rPr kumimoji="1" lang="ja-JP" altLang="en-US" sz="1200" dirty="0" smtClean="0">
                          <a:latin typeface="ＭＳ ゴシック" panose="020B0609070205080204" pitchFamily="49" charset="-128"/>
                          <a:ea typeface="ＭＳ ゴシック" panose="020B0609070205080204" pitchFamily="49" charset="-128"/>
                        </a:rPr>
                        <a:t>（４）児童指導員任用資格者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５年以上</a:t>
                      </a:r>
                      <a:endParaRPr kumimoji="1" lang="ja-JP" altLang="en-US" sz="12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8"/>
                  </a:ext>
                </a:extLst>
              </a:tr>
              <a:tr h="565082">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上記①の相談支援業務及び上記②の介護等業務に従事する者で、国家資格等</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２による業務に５年以上従事している者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３年以上</a:t>
                      </a:r>
                      <a:endParaRPr kumimoji="1" lang="ja-JP" altLang="en-US" sz="12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9"/>
                  </a:ext>
                </a:extLst>
              </a:tr>
              <a:tr h="944103">
                <a:tc gridSpan="4">
                  <a:txBody>
                    <a:bodyPr/>
                    <a:lstStyle/>
                    <a:p>
                      <a:r>
                        <a:rPr kumimoji="1" lang="en-US" altLang="ja-JP" sz="1100" dirty="0" smtClean="0">
                          <a:latin typeface="ＭＳ ゴシック" panose="020B0609070205080204" pitchFamily="49" charset="-128"/>
                          <a:ea typeface="ＭＳ ゴシック" panose="020B0609070205080204" pitchFamily="49" charset="-128"/>
                        </a:rPr>
                        <a:t>※</a:t>
                      </a:r>
                      <a:r>
                        <a:rPr kumimoji="1" lang="ja-JP" altLang="en-US" sz="1100" dirty="0" smtClean="0">
                          <a:latin typeface="ＭＳ ゴシック" panose="020B0609070205080204" pitchFamily="49" charset="-128"/>
                          <a:ea typeface="ＭＳ ゴシック" panose="020B0609070205080204" pitchFamily="49" charset="-128"/>
                        </a:rPr>
                        <a:t>１平成１８年１０月１日において現に障害児相談支援事業、身体障害者相談支援事業、知的障害者相談支援事業、精神障害者地域生活支援センターの従業者の場合は、平成１８年９月３０日までの間の期間が通算して３年以上</a:t>
                      </a:r>
                      <a:endParaRPr kumimoji="1" lang="en-US" altLang="ja-JP" sz="1100" dirty="0" smtClean="0">
                        <a:latin typeface="ＭＳ ゴシック" panose="020B0609070205080204" pitchFamily="49" charset="-128"/>
                        <a:ea typeface="ＭＳ ゴシック" panose="020B0609070205080204" pitchFamily="49" charset="-128"/>
                      </a:endParaRPr>
                    </a:p>
                    <a:p>
                      <a:r>
                        <a:rPr kumimoji="1" lang="en-US" altLang="ja-JP" sz="1100" dirty="0" smtClean="0">
                          <a:latin typeface="ＭＳ ゴシック" panose="020B0609070205080204" pitchFamily="49" charset="-128"/>
                          <a:ea typeface="ＭＳ ゴシック" panose="020B0609070205080204" pitchFamily="49" charset="-128"/>
                        </a:rPr>
                        <a:t>※</a:t>
                      </a:r>
                      <a:r>
                        <a:rPr kumimoji="1" lang="ja-JP" altLang="en-US" sz="1100" dirty="0" smtClean="0">
                          <a:latin typeface="ＭＳ ゴシック" panose="020B0609070205080204" pitchFamily="49" charset="-128"/>
                          <a:ea typeface="ＭＳ ゴシック" panose="020B0609070205080204" pitchFamily="49" charset="-128"/>
                        </a:rPr>
                        <a:t>２国家資格等とは、医師、歯科医師、薬剤師、保健師、助産師、看護師、准看護師、理学療法士、作業療法士、社会福祉士、介護福祉士、視能訓練士、義肢装具士、歯科衛生士、言語聴覚士、あん摩マッサージ指圧師、はり師、きゅう師、柔道整復師、栄養士（管理栄養士を含む。）、精神保健福祉士のことを言う。</a:t>
                      </a:r>
                      <a:endParaRPr kumimoji="1" lang="ja-JP" altLang="en-US" sz="1100" dirty="0">
                        <a:latin typeface="ＭＳ ゴシック" panose="020B0609070205080204" pitchFamily="49" charset="-128"/>
                        <a:ea typeface="ＭＳ ゴシック" panose="020B0609070205080204"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テキスト ボックス 7"/>
          <p:cNvSpPr txBox="1"/>
          <p:nvPr/>
        </p:nvSpPr>
        <p:spPr>
          <a:xfrm>
            <a:off x="560512" y="116632"/>
            <a:ext cx="8712968" cy="369332"/>
          </a:xfrm>
          <a:prstGeom prst="rect">
            <a:avLst/>
          </a:prstGeom>
          <a:noFill/>
        </p:spPr>
        <p:txBody>
          <a:bodyPr wrap="square" rtlCol="0">
            <a:spAutoFit/>
          </a:bodyPr>
          <a:lstStyle/>
          <a:p>
            <a:pPr algn="ctr"/>
            <a:r>
              <a:rPr kumimoji="1" lang="ja-JP" altLang="en-US" b="1" dirty="0" smtClean="0"/>
              <a:t>相談支援専門員の実務経験</a:t>
            </a:r>
            <a:endParaRPr kumimoji="1" lang="ja-JP" altLang="en-US" b="1" dirty="0"/>
          </a:p>
        </p:txBody>
      </p:sp>
    </p:spTree>
    <p:extLst>
      <p:ext uri="{BB962C8B-B14F-4D97-AF65-F5344CB8AC3E}">
        <p14:creationId xmlns:p14="http://schemas.microsoft.com/office/powerpoint/2010/main" val="18756151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r>
              <a:rPr lang="en-US" altLang="ja-JP" sz="3600" dirty="0" smtClean="0">
                <a:solidFill>
                  <a:schemeClr val="tx1"/>
                </a:solidFill>
              </a:rPr>
              <a:t>Ⅱ</a:t>
            </a:r>
            <a:r>
              <a:rPr lang="ja-JP" altLang="en-US" sz="3600" dirty="0" smtClean="0">
                <a:solidFill>
                  <a:schemeClr val="tx1"/>
                </a:solidFill>
              </a:rPr>
              <a:t>　障害福祉サービス等の提供について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58</a:t>
            </a:fld>
            <a:endParaRPr lang="en-US" altLang="ja-JP" dirty="0"/>
          </a:p>
        </p:txBody>
      </p:sp>
    </p:spTree>
    <p:extLst>
      <p:ext uri="{BB962C8B-B14F-4D97-AF65-F5344CB8AC3E}">
        <p14:creationId xmlns:p14="http://schemas.microsoft.com/office/powerpoint/2010/main" val="8180339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r>
              <a:rPr lang="ja-JP" altLang="en-US" sz="3200" dirty="0" smtClean="0">
                <a:solidFill>
                  <a:schemeClr val="tx1"/>
                </a:solidFill>
              </a:rPr>
              <a:t>１　指定</a:t>
            </a:r>
            <a:r>
              <a:rPr lang="ja-JP" altLang="en-US" sz="3200" dirty="0">
                <a:solidFill>
                  <a:schemeClr val="tx1"/>
                </a:solidFill>
              </a:rPr>
              <a:t>障害福祉サービス等の指定手続き</a:t>
            </a:r>
            <a:r>
              <a:rPr lang="ja-JP" altLang="en-US" sz="3200" dirty="0" smtClean="0">
                <a:solidFill>
                  <a:schemeClr val="tx1"/>
                </a:solidFill>
              </a:rPr>
              <a:t>、</a:t>
            </a:r>
            <a:r>
              <a:rPr lang="en-US" altLang="ja-JP" sz="3200" dirty="0" smtClean="0">
                <a:solidFill>
                  <a:schemeClr val="tx1"/>
                </a:solidFill>
              </a:rPr>
              <a:t/>
            </a:r>
            <a:br>
              <a:rPr lang="en-US" altLang="ja-JP" sz="3200" dirty="0" smtClean="0">
                <a:solidFill>
                  <a:schemeClr val="tx1"/>
                </a:solidFill>
              </a:rPr>
            </a:br>
            <a:r>
              <a:rPr lang="ja-JP" altLang="en-US" sz="3200" dirty="0" smtClean="0">
                <a:solidFill>
                  <a:schemeClr val="tx1"/>
                </a:solidFill>
              </a:rPr>
              <a:t>人員</a:t>
            </a:r>
            <a:r>
              <a:rPr lang="ja-JP" altLang="en-US" sz="3200" dirty="0">
                <a:solidFill>
                  <a:schemeClr val="tx1"/>
                </a:solidFill>
              </a:rPr>
              <a:t>及び運営に関する基準等について</a:t>
            </a:r>
            <a:endParaRPr lang="ja-JP" altLang="en-US" sz="3200" dirty="0" smtClean="0">
              <a:solidFill>
                <a:schemeClr val="tx1"/>
              </a:solidFill>
            </a:endParaRP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59</a:t>
            </a:fld>
            <a:endParaRPr lang="en-US" altLang="ja-JP" dirty="0"/>
          </a:p>
        </p:txBody>
      </p:sp>
      <p:sp>
        <p:nvSpPr>
          <p:cNvPr id="3" name="テキスト ボックス 2"/>
          <p:cNvSpPr txBox="1"/>
          <p:nvPr/>
        </p:nvSpPr>
        <p:spPr>
          <a:xfrm>
            <a:off x="6979840" y="5998006"/>
            <a:ext cx="223224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t>参考資料を参照</a:t>
            </a:r>
            <a:endParaRPr kumimoji="1" lang="ja-JP" altLang="en-US" dirty="0"/>
          </a:p>
        </p:txBody>
      </p:sp>
    </p:spTree>
    <p:extLst>
      <p:ext uri="{BB962C8B-B14F-4D97-AF65-F5344CB8AC3E}">
        <p14:creationId xmlns:p14="http://schemas.microsoft.com/office/powerpoint/2010/main" val="3114928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75778" y="250522"/>
            <a:ext cx="8423755" cy="4080604"/>
          </a:xfrm>
          <a:prstGeom prst="rect">
            <a:avLst/>
          </a:prstGeom>
          <a:noFill/>
        </p:spPr>
        <p:txBody>
          <a:bodyPr wrap="square" rtlCol="0">
            <a:spAutoFit/>
          </a:bodyPr>
          <a:lstStyle/>
          <a:p>
            <a:r>
              <a:rPr lang="ja-JP" altLang="en-US" sz="2800">
                <a:latin typeface="ＭＳ ゴシック" panose="020B0609070205080204" pitchFamily="49" charset="-128"/>
                <a:ea typeface="ＭＳ ゴシック" panose="020B0609070205080204" pitchFamily="49" charset="-128"/>
              </a:rPr>
              <a:t>講義上の留意点</a:t>
            </a:r>
          </a:p>
          <a:p>
            <a:pPr>
              <a:lnSpc>
                <a:spcPts val="1500"/>
              </a:lnSpc>
            </a:pPr>
            <a:endParaRPr lang="ja-JP" altLang="en-US">
              <a:latin typeface="ＭＳ ゴシック" panose="020B0609070205080204" pitchFamily="49" charset="-128"/>
              <a:ea typeface="ＭＳ ゴシック" panose="020B0609070205080204" pitchFamily="49" charset="-128"/>
            </a:endParaRPr>
          </a:p>
          <a:p>
            <a:r>
              <a:rPr lang="ja-JP" altLang="en-US" sz="2400">
                <a:latin typeface="ＭＳ ゴシック" panose="020B0609070205080204" pitchFamily="49" charset="-128"/>
                <a:ea typeface="ＭＳ ゴシック" panose="020B0609070205080204" pitchFamily="49" charset="-128"/>
              </a:rPr>
              <a:t>① </a:t>
            </a:r>
            <a:r>
              <a:rPr lang="ja-JP" altLang="en-US" sz="2400" smtClean="0">
                <a:latin typeface="ＭＳ ゴシック" panose="020B0609070205080204" pitchFamily="49" charset="-128"/>
                <a:ea typeface="ＭＳ ゴシック" panose="020B0609070205080204" pitchFamily="49" charset="-128"/>
              </a:rPr>
              <a:t>研修</a:t>
            </a:r>
            <a:r>
              <a:rPr lang="ja-JP" altLang="en-US" sz="2400">
                <a:latin typeface="ＭＳ ゴシック" panose="020B0609070205080204" pitchFamily="49" charset="-128"/>
                <a:ea typeface="ＭＳ ゴシック" panose="020B0609070205080204" pitchFamily="49" charset="-128"/>
              </a:rPr>
              <a:t>全体を基盤となる価値・倫理についてを取り扱う科</a:t>
            </a:r>
          </a:p>
          <a:p>
            <a:r>
              <a:rPr lang="ja-JP" altLang="en-US" sz="2400">
                <a:latin typeface="ＭＳ ゴシック" panose="020B0609070205080204" pitchFamily="49" charset="-128"/>
                <a:ea typeface="ＭＳ ゴシック" panose="020B0609070205080204" pitchFamily="49" charset="-128"/>
              </a:rPr>
              <a:t>　目である</a:t>
            </a:r>
            <a:r>
              <a:rPr lang="en-US" altLang="ja-JP" sz="2400">
                <a:latin typeface="ＭＳ ゴシック" panose="020B0609070205080204" pitchFamily="49" charset="-128"/>
                <a:ea typeface="ＭＳ ゴシック" panose="020B0609070205080204" pitchFamily="49" charset="-128"/>
              </a:rPr>
              <a:t>(</a:t>
            </a:r>
            <a:r>
              <a:rPr lang="ja-JP" altLang="en-US" sz="2400" smtClean="0">
                <a:latin typeface="ＭＳ ゴシック" panose="020B0609070205080204" pitchFamily="49" charset="-128"/>
                <a:ea typeface="ＭＳ ゴシック" panose="020B0609070205080204" pitchFamily="49" charset="-128"/>
              </a:rPr>
              <a:t>「目的」に引き続き</a:t>
            </a:r>
            <a:r>
              <a:rPr lang="en-US" altLang="ja-JP" sz="2400" smtClean="0">
                <a:latin typeface="ＭＳ ゴシック" panose="020B0609070205080204" pitchFamily="49" charset="-128"/>
                <a:ea typeface="ＭＳ ゴシック" panose="020B0609070205080204" pitchFamily="49" charset="-128"/>
              </a:rPr>
              <a:t>)</a:t>
            </a:r>
            <a:r>
              <a:rPr lang="ja-JP" altLang="en-US" sz="2400">
                <a:latin typeface="ＭＳ ゴシック" panose="020B0609070205080204" pitchFamily="49" charset="-128"/>
                <a:ea typeface="ＭＳ ゴシック" panose="020B0609070205080204" pitchFamily="49" charset="-128"/>
              </a:rPr>
              <a:t>。</a:t>
            </a:r>
          </a:p>
          <a:p>
            <a:pPr>
              <a:lnSpc>
                <a:spcPts val="1000"/>
              </a:lnSpc>
            </a:pPr>
            <a:endParaRPr lang="ja-JP" altLang="en-US" sz="2400">
              <a:latin typeface="ＭＳ ゴシック" panose="020B0609070205080204" pitchFamily="49" charset="-128"/>
              <a:ea typeface="ＭＳ ゴシック" panose="020B0609070205080204" pitchFamily="49" charset="-128"/>
            </a:endParaRPr>
          </a:p>
          <a:p>
            <a:r>
              <a:rPr lang="ja-JP" altLang="en-US" sz="2400">
                <a:latin typeface="ＭＳ ゴシック" panose="020B0609070205080204" pitchFamily="49" charset="-128"/>
                <a:ea typeface="ＭＳ ゴシック" panose="020B0609070205080204" pitchFamily="49" charset="-128"/>
              </a:rPr>
              <a:t>　</a:t>
            </a:r>
            <a:r>
              <a:rPr lang="ja-JP" altLang="en-US" sz="2400" smtClean="0">
                <a:latin typeface="ＭＳ ゴシック" panose="020B0609070205080204" pitchFamily="49" charset="-128"/>
                <a:ea typeface="ＭＳ ゴシック" panose="020B0609070205080204" pitchFamily="49" charset="-128"/>
              </a:rPr>
              <a:t>❖価値・倫理の概要についてその内容を詳しく理解する。</a:t>
            </a:r>
            <a:endParaRPr lang="ja-JP" altLang="en-US" sz="2400">
              <a:latin typeface="ＭＳ ゴシック" panose="020B0609070205080204" pitchFamily="49" charset="-128"/>
              <a:ea typeface="ＭＳ ゴシック" panose="020B0609070205080204" pitchFamily="49" charset="-128"/>
            </a:endParaRPr>
          </a:p>
          <a:p>
            <a:pPr>
              <a:lnSpc>
                <a:spcPts val="1200"/>
              </a:lnSpc>
            </a:pPr>
            <a:endParaRPr lang="ja-JP" altLang="en-US" sz="2400">
              <a:latin typeface="ＭＳ ゴシック" panose="020B0609070205080204" pitchFamily="49" charset="-128"/>
              <a:ea typeface="ＭＳ ゴシック" panose="020B0609070205080204" pitchFamily="49" charset="-128"/>
            </a:endParaRPr>
          </a:p>
          <a:p>
            <a:r>
              <a:rPr lang="ja-JP" altLang="en-US" sz="2400">
                <a:latin typeface="ＭＳ ゴシック" panose="020B0609070205080204" pitchFamily="49" charset="-128"/>
                <a:ea typeface="ＭＳ ゴシック" panose="020B0609070205080204" pitchFamily="49" charset="-128"/>
              </a:rPr>
              <a:t>② </a:t>
            </a:r>
            <a:r>
              <a:rPr lang="ja-JP" altLang="en-US" sz="2400" smtClean="0">
                <a:latin typeface="ＭＳ ゴシック" panose="020B0609070205080204" pitchFamily="49" charset="-128"/>
                <a:ea typeface="ＭＳ ゴシック" panose="020B0609070205080204" pitchFamily="49" charset="-128"/>
              </a:rPr>
              <a:t>後の科目や演習、実習を通じて、価値・倫理の側面から</a:t>
            </a:r>
          </a:p>
          <a:p>
            <a:r>
              <a:rPr lang="ja-JP" altLang="en-US" sz="2400" smtClean="0">
                <a:latin typeface="ＭＳ ゴシック" panose="020B0609070205080204" pitchFamily="49" charset="-128"/>
                <a:ea typeface="ＭＳ ゴシック" panose="020B0609070205080204" pitchFamily="49" charset="-128"/>
              </a:rPr>
              <a:t>　実践を検証する基本的となる科目である。科目間の連動に</a:t>
            </a:r>
          </a:p>
          <a:p>
            <a:r>
              <a:rPr lang="ja-JP" altLang="en-US" sz="2400" smtClean="0">
                <a:latin typeface="ＭＳ ゴシック" panose="020B0609070205080204" pitchFamily="49" charset="-128"/>
                <a:ea typeface="ＭＳ ゴシック" panose="020B0609070205080204" pitchFamily="49" charset="-128"/>
              </a:rPr>
              <a:t>　留意</a:t>
            </a:r>
            <a:r>
              <a:rPr lang="ja-JP" altLang="en-US" sz="2400">
                <a:latin typeface="ＭＳ ゴシック" panose="020B0609070205080204" pitchFamily="49" charset="-128"/>
                <a:ea typeface="ＭＳ ゴシック" panose="020B0609070205080204" pitchFamily="49" charset="-128"/>
              </a:rPr>
              <a:t>する</a:t>
            </a:r>
            <a:r>
              <a:rPr lang="ja-JP" altLang="en-US" sz="2400" smtClean="0">
                <a:latin typeface="ＭＳ ゴシック" panose="020B0609070205080204" pitchFamily="49" charset="-128"/>
                <a:ea typeface="ＭＳ ゴシック" panose="020B0609070205080204" pitchFamily="49" charset="-128"/>
              </a:rPr>
              <a:t>。</a:t>
            </a:r>
          </a:p>
          <a:p>
            <a:pPr>
              <a:lnSpc>
                <a:spcPts val="1000"/>
              </a:lnSpc>
            </a:pPr>
            <a:endParaRPr lang="ja-JP" altLang="en-US" sz="2400">
              <a:latin typeface="ＭＳ ゴシック" panose="020B0609070205080204" pitchFamily="49" charset="-128"/>
              <a:ea typeface="ＭＳ ゴシック" panose="020B0609070205080204" pitchFamily="49" charset="-128"/>
            </a:endParaRPr>
          </a:p>
          <a:p>
            <a:r>
              <a:rPr lang="ja-JP" altLang="en-US" sz="2400">
                <a:latin typeface="ＭＳ ゴシック" panose="020B0609070205080204" pitchFamily="49" charset="-128"/>
                <a:ea typeface="ＭＳ ゴシック" panose="020B0609070205080204" pitchFamily="49" charset="-128"/>
              </a:rPr>
              <a:t>　</a:t>
            </a:r>
            <a:r>
              <a:rPr lang="ja-JP" altLang="en-US" sz="2400" smtClean="0">
                <a:latin typeface="ＭＳ ゴシック" panose="020B0609070205080204" pitchFamily="49" charset="-128"/>
                <a:ea typeface="ＭＳ ゴシック" panose="020B0609070205080204" pitchFamily="49" charset="-128"/>
              </a:rPr>
              <a:t>❖「８つの視点」と具体的に数字を挙げているのはその理</a:t>
            </a:r>
          </a:p>
          <a:p>
            <a:r>
              <a:rPr lang="ja-JP" altLang="en-US" sz="2400" smtClean="0">
                <a:latin typeface="ＭＳ ゴシック" panose="020B0609070205080204" pitchFamily="49" charset="-128"/>
                <a:ea typeface="ＭＳ ゴシック" panose="020B0609070205080204" pitchFamily="49" charset="-128"/>
              </a:rPr>
              <a:t>　　由からである。</a:t>
            </a:r>
            <a:endParaRPr lang="ja-JP" altLang="en-US" sz="240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27676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35124" y="891687"/>
            <a:ext cx="9439274" cy="2164695"/>
          </a:xfrm>
          <a:prstGeom prst="rect">
            <a:avLst/>
          </a:prstGeom>
          <a:solidFill>
            <a:schemeClr val="bg1"/>
          </a:solidFill>
          <a:ln w="15875">
            <a:solidFill>
              <a:schemeClr val="tx1"/>
            </a:solidFill>
            <a:headEnd/>
            <a:tailEnd/>
          </a:ln>
          <a:effectLst/>
        </p:spPr>
        <p:style>
          <a:lnRef idx="1">
            <a:schemeClr val="accent5"/>
          </a:lnRef>
          <a:fillRef idx="2">
            <a:schemeClr val="accent5"/>
          </a:fillRef>
          <a:effectRef idx="1">
            <a:schemeClr val="accent5"/>
          </a:effectRef>
          <a:fontRef idx="minor">
            <a:schemeClr val="dk1"/>
          </a:fontRef>
        </p:style>
        <p:txBody>
          <a:bodyPr>
            <a:spAutoFit/>
          </a:bodyPr>
          <a:lstStyle/>
          <a:p>
            <a:pPr fontAlgn="base">
              <a:spcBef>
                <a:spcPct val="0"/>
              </a:spcBef>
              <a:spcAft>
                <a:spcPct val="0"/>
              </a:spcAft>
              <a:defRPr/>
            </a:pPr>
            <a:r>
              <a:rPr lang="ja-JP" altLang="en-US" sz="1600" u="sng" dirty="0">
                <a:solidFill>
                  <a:prstClr val="black"/>
                </a:solidFill>
                <a:latin typeface="ＭＳ ゴシック" panose="020B0609070205080204" pitchFamily="49" charset="-128"/>
                <a:ea typeface="ＭＳ ゴシック" panose="020B0609070205080204" pitchFamily="49" charset="-128"/>
              </a:rPr>
              <a:t>１．対象者</a:t>
            </a:r>
            <a:endParaRPr lang="en-US" altLang="ja-JP" sz="1600" u="sng" dirty="0">
              <a:solidFill>
                <a:prstClr val="black"/>
              </a:solidFill>
              <a:latin typeface="ＭＳ ゴシック" panose="020B0609070205080204" pitchFamily="49" charset="-128"/>
              <a:ea typeface="ＭＳ ゴシック" panose="020B0609070205080204" pitchFamily="49" charset="-128"/>
            </a:endParaRPr>
          </a:p>
          <a:p>
            <a:pPr marL="355600" indent="-355600" fontAlgn="base">
              <a:spcBef>
                <a:spcPts val="200"/>
              </a:spcBef>
              <a:spcAft>
                <a:spcPct val="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病院等への長期の入院による医療的ケアに加え、常時の介護を必要とする障害者として次に掲げる者</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542925" indent="-342900" fontAlgn="base">
              <a:spcBef>
                <a:spcPts val="200"/>
              </a:spcBef>
              <a:spcAft>
                <a:spcPct val="0"/>
              </a:spcAft>
              <a:buFont typeface="+mj-ea"/>
              <a:buAutoNum type="circleNumDbPlain"/>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萎縮性側索硬化症（</a:t>
            </a:r>
            <a:r>
              <a:rPr lang="en-US" altLang="ja-JP" sz="1400" dirty="0" smtClean="0">
                <a:solidFill>
                  <a:prstClr val="black"/>
                </a:solidFill>
                <a:latin typeface="ＭＳ ゴシック" panose="020B0609070205080204" pitchFamily="49" charset="-128"/>
                <a:ea typeface="ＭＳ ゴシック" panose="020B0609070205080204" pitchFamily="49" charset="-128"/>
              </a:rPr>
              <a:t>ALS</a:t>
            </a:r>
            <a:r>
              <a:rPr lang="ja-JP" altLang="en-US" sz="1400" dirty="0" smtClean="0">
                <a:solidFill>
                  <a:prstClr val="black"/>
                </a:solidFill>
                <a:latin typeface="ＭＳ ゴシック" panose="020B0609070205080204" pitchFamily="49" charset="-128"/>
                <a:ea typeface="ＭＳ ゴシック" panose="020B0609070205080204" pitchFamily="49" charset="-128"/>
              </a:rPr>
              <a:t>）患者等気管切開を伴う人工呼吸器による呼吸管理を行っている者であって、障害支援区分が区分６の者</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542925" indent="-342900" fontAlgn="base">
              <a:spcBef>
                <a:spcPts val="200"/>
              </a:spcBef>
              <a:spcAft>
                <a:spcPct val="0"/>
              </a:spcAft>
              <a:buFont typeface="+mj-ea"/>
              <a:buAutoNum type="circleNumDbPlain"/>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筋ジストロフィー患者又は重症心身障害者であって、障害支援区分が５以上の者</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542925" indent="-342900" fontAlgn="base">
              <a:spcBef>
                <a:spcPts val="200"/>
              </a:spcBef>
              <a:spcAft>
                <a:spcPct val="0"/>
              </a:spcAft>
              <a:buFont typeface="+mj-ea"/>
              <a:buAutoNum type="circleNumDbPlain"/>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旧重症心身障害児施設（平成</a:t>
            </a:r>
            <a:r>
              <a:rPr lang="en-US" altLang="ja-JP" sz="1400" dirty="0" smtClean="0">
                <a:solidFill>
                  <a:prstClr val="black"/>
                </a:solidFill>
                <a:latin typeface="ＭＳ ゴシック" panose="020B0609070205080204" pitchFamily="49" charset="-128"/>
                <a:ea typeface="ＭＳ ゴシック" panose="020B0609070205080204" pitchFamily="49" charset="-128"/>
              </a:rPr>
              <a:t>24</a:t>
            </a:r>
            <a:r>
              <a:rPr lang="ja-JP" altLang="en-US" sz="1400" dirty="0" smtClean="0">
                <a:solidFill>
                  <a:prstClr val="black"/>
                </a:solidFill>
                <a:latin typeface="ＭＳ ゴシック" panose="020B0609070205080204" pitchFamily="49" charset="-128"/>
                <a:ea typeface="ＭＳ ゴシック" panose="020B0609070205080204" pitchFamily="49" charset="-128"/>
              </a:rPr>
              <a:t>年４月の改正前の児童福祉法（以下「旧児童福祉法」という。）第</a:t>
            </a:r>
            <a:r>
              <a:rPr lang="en-US" altLang="ja-JP" sz="1400" dirty="0" smtClean="0">
                <a:solidFill>
                  <a:prstClr val="black"/>
                </a:solidFill>
                <a:latin typeface="ＭＳ ゴシック" panose="020B0609070205080204" pitchFamily="49" charset="-128"/>
                <a:ea typeface="ＭＳ ゴシック" panose="020B0609070205080204" pitchFamily="49" charset="-128"/>
              </a:rPr>
              <a:t>43</a:t>
            </a:r>
            <a:r>
              <a:rPr lang="ja-JP" altLang="en-US" sz="1400" dirty="0" smtClean="0">
                <a:solidFill>
                  <a:prstClr val="black"/>
                </a:solidFill>
                <a:latin typeface="ＭＳ ゴシック" panose="020B0609070205080204" pitchFamily="49" charset="-128"/>
                <a:ea typeface="ＭＳ ゴシック" panose="020B0609070205080204" pitchFamily="49" charset="-128"/>
              </a:rPr>
              <a:t>条の４に規定する重症心身障害児施設をいう。）に入所した者又は指定医療機関（旧児童福祉法第７条第６項に規定する指定医療機関をいう。）に入院した者であって、平成</a:t>
            </a:r>
            <a:r>
              <a:rPr lang="en-US" altLang="ja-JP" sz="1400" dirty="0" smtClean="0">
                <a:solidFill>
                  <a:prstClr val="black"/>
                </a:solidFill>
                <a:latin typeface="ＭＳ ゴシック" panose="020B0609070205080204" pitchFamily="49" charset="-128"/>
                <a:ea typeface="ＭＳ ゴシック" panose="020B0609070205080204" pitchFamily="49" charset="-128"/>
              </a:rPr>
              <a:t>24</a:t>
            </a:r>
            <a:r>
              <a:rPr lang="ja-JP" altLang="en-US" sz="1400" dirty="0" smtClean="0">
                <a:solidFill>
                  <a:prstClr val="black"/>
                </a:solidFill>
                <a:latin typeface="ＭＳ ゴシック" panose="020B0609070205080204" pitchFamily="49" charset="-128"/>
                <a:ea typeface="ＭＳ ゴシック" panose="020B0609070205080204" pitchFamily="49" charset="-128"/>
              </a:rPr>
              <a:t>年４月１日以降指定療養介護事業所を利用する①及び②以外の者</a:t>
            </a:r>
            <a:endParaRPr lang="en-US" altLang="ja-JP" sz="1050" dirty="0">
              <a:solidFill>
                <a:prstClr val="black"/>
              </a:solidFill>
              <a:latin typeface="ＭＳ ゴシック" panose="020B0609070205080204" pitchFamily="49" charset="-128"/>
              <a:ea typeface="ＭＳ ゴシック" panose="020B0609070205080204" pitchFamily="49" charset="-128"/>
            </a:endParaRPr>
          </a:p>
        </p:txBody>
      </p:sp>
      <p:sp>
        <p:nvSpPr>
          <p:cNvPr id="7" name="Rectangle 2"/>
          <p:cNvSpPr>
            <a:spLocks noChangeArrowheads="1"/>
          </p:cNvSpPr>
          <p:nvPr/>
        </p:nvSpPr>
        <p:spPr bwMode="auto">
          <a:xfrm>
            <a:off x="235124" y="3116566"/>
            <a:ext cx="9432925" cy="3624802"/>
          </a:xfrm>
          <a:prstGeom prst="rect">
            <a:avLst/>
          </a:prstGeom>
          <a:solidFill>
            <a:schemeClr val="bg1"/>
          </a:solidFill>
          <a:ln w="12700">
            <a:solidFill>
              <a:schemeClr val="tx1"/>
            </a:solidFill>
            <a:miter lim="800000"/>
            <a:headEnd/>
            <a:tailEnd/>
          </a:ln>
          <a:effectLst/>
        </p:spPr>
        <p:txBody>
          <a:bodyPr/>
          <a:lstStyle/>
          <a:p>
            <a:pPr fontAlgn="base">
              <a:spcAft>
                <a:spcPts val="600"/>
              </a:spcAft>
              <a:defRPr/>
            </a:pPr>
            <a:r>
              <a:rPr lang="ja-JP" altLang="en-US" sz="1600" u="sng" dirty="0">
                <a:solidFill>
                  <a:prstClr val="black"/>
                </a:solidFill>
                <a:latin typeface="ＭＳ ゴシック" panose="020B0609070205080204" pitchFamily="49" charset="-128"/>
                <a:ea typeface="ＭＳ ゴシック" panose="020B0609070205080204" pitchFamily="49" charset="-128"/>
              </a:rPr>
              <a:t>２．サービス</a:t>
            </a:r>
            <a:r>
              <a:rPr lang="ja-JP" altLang="en-US" sz="1600" u="sng" dirty="0" smtClean="0">
                <a:solidFill>
                  <a:prstClr val="black"/>
                </a:solidFill>
                <a:latin typeface="ＭＳ ゴシック" panose="020B0609070205080204" pitchFamily="49" charset="-128"/>
                <a:ea typeface="ＭＳ ゴシック" panose="020B0609070205080204" pitchFamily="49" charset="-128"/>
              </a:rPr>
              <a:t>内容</a:t>
            </a:r>
            <a:r>
              <a:rPr lang="ja-JP" altLang="en-US" sz="16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285750" indent="-285750" fontAlgn="base">
              <a:spcAft>
                <a:spcPts val="60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病院において機能訓練、療養上の管理、看護、医学的管理の下における介護、日常生活上の世話その他必要な医療を要する障害者であって常時介護を要するものにつき、主として昼間において、病院において行われる機能訓練、療養上の管理、看護、医学的管理の下における介護及び日常生活上の世話を行う。また、療養介護のうち医療に係るものを療養介護医療として提供する。</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fontAlgn="base">
              <a:spcAft>
                <a:spcPts val="600"/>
              </a:spcAft>
              <a:defRPr/>
            </a:pPr>
            <a:r>
              <a:rPr lang="ja-JP" altLang="en-US" sz="1600" u="sng" dirty="0" smtClean="0">
                <a:solidFill>
                  <a:prstClr val="black"/>
                </a:solidFill>
                <a:latin typeface="ＭＳ ゴシック" panose="020B0609070205080204" pitchFamily="49" charset="-128"/>
                <a:ea typeface="ＭＳ ゴシック" panose="020B0609070205080204" pitchFamily="49" charset="-128"/>
              </a:rPr>
              <a:t>３．報酬</a:t>
            </a:r>
            <a:endParaRPr lang="en-US" altLang="ja-JP" sz="1600" u="sng" dirty="0" smtClean="0">
              <a:solidFill>
                <a:prstClr val="black"/>
              </a:solidFill>
              <a:latin typeface="ＭＳ ゴシック" panose="020B0609070205080204" pitchFamily="49" charset="-128"/>
              <a:ea typeface="ＭＳ ゴシック" panose="020B0609070205080204" pitchFamily="49" charset="-128"/>
            </a:endParaRPr>
          </a:p>
          <a:p>
            <a:pPr fontAlgn="base">
              <a:spcAft>
                <a:spcPts val="600"/>
              </a:spcAft>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fontAlgn="base">
              <a:spcAft>
                <a:spcPts val="600"/>
              </a:spcAft>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pPr>
              <a:defRPr/>
            </a:pPr>
            <a:fld id="{ACB748A7-5FAB-4F13-8F2A-20487A5D7F1A}" type="slidenum">
              <a:rPr lang="en-US" altLang="ja-JP" smtClean="0"/>
              <a:pPr>
                <a:defRPr/>
              </a:pPr>
              <a:t>60</a:t>
            </a:fld>
            <a:endParaRPr lang="en-US" altLang="ja-JP" dirty="0"/>
          </a:p>
        </p:txBody>
      </p:sp>
      <p:sp>
        <p:nvSpPr>
          <p:cNvPr id="6" name="タイトル 1"/>
          <p:cNvSpPr txBox="1">
            <a:spLocks/>
          </p:cNvSpPr>
          <p:nvPr/>
        </p:nvSpPr>
        <p:spPr bwMode="auto">
          <a:xfrm>
            <a:off x="200472" y="44624"/>
            <a:ext cx="9577064" cy="418057"/>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a:lstStyle>
          <a:p>
            <a:pPr marL="0" indent="0" algn="ctr">
              <a:buNone/>
            </a:pPr>
            <a:r>
              <a:rPr lang="ja-JP" altLang="en-US" sz="2400" b="1" kern="0" dirty="0" smtClean="0"/>
              <a:t>障害福祉サービスの対象者等について</a:t>
            </a:r>
            <a:endParaRPr lang="ja-JP" altLang="en-US" sz="2400" b="1" kern="0" dirty="0"/>
          </a:p>
        </p:txBody>
      </p:sp>
      <p:sp>
        <p:nvSpPr>
          <p:cNvPr id="3" name="テキスト ボックス 2"/>
          <p:cNvSpPr txBox="1"/>
          <p:nvPr/>
        </p:nvSpPr>
        <p:spPr>
          <a:xfrm>
            <a:off x="4088904" y="430022"/>
            <a:ext cx="1800200" cy="461665"/>
          </a:xfrm>
          <a:prstGeom prst="rect">
            <a:avLst/>
          </a:prstGeom>
          <a:noFill/>
        </p:spPr>
        <p:txBody>
          <a:bodyPr wrap="square" rtlCol="0">
            <a:spAutoFit/>
          </a:bodyPr>
          <a:lstStyle/>
          <a:p>
            <a:r>
              <a:rPr kumimoji="1" lang="en-US" altLang="ja-JP" sz="2400" dirty="0" smtClean="0"/>
              <a:t>【</a:t>
            </a:r>
            <a:r>
              <a:rPr kumimoji="1" lang="ja-JP" altLang="en-US" sz="2400" dirty="0" smtClean="0"/>
              <a:t>療養介護</a:t>
            </a:r>
            <a:r>
              <a:rPr kumimoji="1" lang="en-US" altLang="ja-JP" sz="2400" dirty="0" smtClean="0"/>
              <a:t>】</a:t>
            </a:r>
            <a:endParaRPr kumimoji="1" lang="ja-JP" altLang="en-US" sz="2400" dirty="0"/>
          </a:p>
        </p:txBody>
      </p:sp>
      <p:sp>
        <p:nvSpPr>
          <p:cNvPr id="4" name="テキスト ボックス 3"/>
          <p:cNvSpPr txBox="1"/>
          <p:nvPr/>
        </p:nvSpPr>
        <p:spPr>
          <a:xfrm>
            <a:off x="7836570" y="179727"/>
            <a:ext cx="1800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dirty="0" smtClean="0"/>
              <a:t>資料２を参照</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162384929"/>
              </p:ext>
            </p:extLst>
          </p:nvPr>
        </p:nvGraphicFramePr>
        <p:xfrm>
          <a:off x="416497" y="4688160"/>
          <a:ext cx="9145014" cy="1981200"/>
        </p:xfrm>
        <a:graphic>
          <a:graphicData uri="http://schemas.openxmlformats.org/drawingml/2006/table">
            <a:tbl>
              <a:tblPr firstRow="1" bandRow="1">
                <a:tableStyleId>{5940675A-B579-460E-94D1-54222C63F5DA}</a:tableStyleId>
              </a:tblPr>
              <a:tblGrid>
                <a:gridCol w="1734956">
                  <a:extLst>
                    <a:ext uri="{9D8B030D-6E8A-4147-A177-3AD203B41FA5}">
                      <a16:colId xmlns:a16="http://schemas.microsoft.com/office/drawing/2014/main" val="1958291227"/>
                    </a:ext>
                  </a:extLst>
                </a:gridCol>
                <a:gridCol w="1138183">
                  <a:extLst>
                    <a:ext uri="{9D8B030D-6E8A-4147-A177-3AD203B41FA5}">
                      <a16:colId xmlns:a16="http://schemas.microsoft.com/office/drawing/2014/main" val="111833029"/>
                    </a:ext>
                  </a:extLst>
                </a:gridCol>
                <a:gridCol w="1164786">
                  <a:extLst>
                    <a:ext uri="{9D8B030D-6E8A-4147-A177-3AD203B41FA5}">
                      <a16:colId xmlns:a16="http://schemas.microsoft.com/office/drawing/2014/main" val="1945576841"/>
                    </a:ext>
                  </a:extLst>
                </a:gridCol>
                <a:gridCol w="1164786">
                  <a:extLst>
                    <a:ext uri="{9D8B030D-6E8A-4147-A177-3AD203B41FA5}">
                      <a16:colId xmlns:a16="http://schemas.microsoft.com/office/drawing/2014/main" val="1542066986"/>
                    </a:ext>
                  </a:extLst>
                </a:gridCol>
                <a:gridCol w="1164786">
                  <a:extLst>
                    <a:ext uri="{9D8B030D-6E8A-4147-A177-3AD203B41FA5}">
                      <a16:colId xmlns:a16="http://schemas.microsoft.com/office/drawing/2014/main" val="3308239444"/>
                    </a:ext>
                  </a:extLst>
                </a:gridCol>
                <a:gridCol w="2777517">
                  <a:extLst>
                    <a:ext uri="{9D8B030D-6E8A-4147-A177-3AD203B41FA5}">
                      <a16:colId xmlns:a16="http://schemas.microsoft.com/office/drawing/2014/main" val="595645139"/>
                    </a:ext>
                  </a:extLst>
                </a:gridCol>
              </a:tblGrid>
              <a:tr h="221231">
                <a:tc rowSpan="2">
                  <a:txBody>
                    <a:bodyPr/>
                    <a:lstStyle/>
                    <a:p>
                      <a:pPr algn="ctr"/>
                      <a:r>
                        <a:rPr kumimoji="1" lang="ja-JP" altLang="en-US" sz="1100" dirty="0" smtClean="0"/>
                        <a:t>費目</a:t>
                      </a:r>
                      <a:endParaRPr kumimoji="1" lang="ja-JP" altLang="en-US" sz="1100" dirty="0"/>
                    </a:p>
                  </a:txBody>
                  <a:tcPr anchor="ctr"/>
                </a:tc>
                <a:tc gridSpan="4">
                  <a:txBody>
                    <a:bodyPr/>
                    <a:lstStyle/>
                    <a:p>
                      <a:pPr algn="ctr"/>
                      <a:r>
                        <a:rPr kumimoji="1" lang="ja-JP" altLang="en-US" sz="1100" dirty="0" smtClean="0"/>
                        <a:t>利用定員</a:t>
                      </a:r>
                      <a:endParaRPr kumimoji="1" lang="ja-JP" altLang="en-US" sz="1100" dirty="0"/>
                    </a:p>
                  </a:txBody>
                  <a:tcPr anchor="ctr"/>
                </a:tc>
                <a:tc hMerge="1">
                  <a:txBody>
                    <a:bodyPr/>
                    <a:lstStyle/>
                    <a:p>
                      <a:endParaRPr kumimoji="1" lang="ja-JP" altLang="en-US" sz="1100" dirty="0"/>
                    </a:p>
                  </a:txBody>
                  <a:tcPr/>
                </a:tc>
                <a:tc hMerge="1">
                  <a:txBody>
                    <a:bodyPr/>
                    <a:lstStyle/>
                    <a:p>
                      <a:endParaRPr kumimoji="1" lang="ja-JP" altLang="en-US" sz="1100" dirty="0"/>
                    </a:p>
                  </a:txBody>
                  <a:tcPr/>
                </a:tc>
                <a:tc hMerge="1">
                  <a:txBody>
                    <a:bodyPr/>
                    <a:lstStyle/>
                    <a:p>
                      <a:endParaRPr kumimoji="1" lang="ja-JP" altLang="en-US" sz="1100" dirty="0"/>
                    </a:p>
                  </a:txBody>
                  <a:tcPr/>
                </a:tc>
                <a:tc rowSpan="2">
                  <a:txBody>
                    <a:bodyPr/>
                    <a:lstStyle/>
                    <a:p>
                      <a:pPr algn="ctr"/>
                      <a:r>
                        <a:rPr kumimoji="1" lang="ja-JP" altLang="en-US" sz="1100" dirty="0" smtClean="0"/>
                        <a:t>備考</a:t>
                      </a:r>
                      <a:endParaRPr kumimoji="1" lang="ja-JP" altLang="en-US" sz="1100" dirty="0"/>
                    </a:p>
                  </a:txBody>
                  <a:tcPr anchor="ctr"/>
                </a:tc>
                <a:extLst>
                  <a:ext uri="{0D108BD9-81ED-4DB2-BD59-A6C34878D82A}">
                    <a16:rowId xmlns:a16="http://schemas.microsoft.com/office/drawing/2014/main" val="1601944737"/>
                  </a:ext>
                </a:extLst>
              </a:tr>
              <a:tr h="221231">
                <a:tc vMerge="1">
                  <a:txBody>
                    <a:bodyPr/>
                    <a:lstStyle/>
                    <a:p>
                      <a:endParaRPr kumimoji="1" lang="ja-JP" altLang="en-US" sz="1100" dirty="0"/>
                    </a:p>
                  </a:txBody>
                  <a:tcPr/>
                </a:tc>
                <a:tc>
                  <a:txBody>
                    <a:bodyPr/>
                    <a:lstStyle/>
                    <a:p>
                      <a:pPr algn="ctr"/>
                      <a:r>
                        <a:rPr kumimoji="1" lang="en-US" altLang="ja-JP" sz="1100" dirty="0" smtClean="0"/>
                        <a:t>40</a:t>
                      </a:r>
                      <a:r>
                        <a:rPr kumimoji="1" lang="ja-JP" altLang="en-US" sz="1100" dirty="0" smtClean="0"/>
                        <a:t>人以下</a:t>
                      </a:r>
                      <a:endParaRPr kumimoji="1" lang="ja-JP" altLang="en-US" sz="1100" dirty="0"/>
                    </a:p>
                  </a:txBody>
                  <a:tcPr anchor="ctr"/>
                </a:tc>
                <a:tc>
                  <a:txBody>
                    <a:bodyPr/>
                    <a:lstStyle/>
                    <a:p>
                      <a:pPr algn="ctr"/>
                      <a:r>
                        <a:rPr kumimoji="1" lang="en-US" altLang="ja-JP" sz="1100" dirty="0" smtClean="0"/>
                        <a:t>41</a:t>
                      </a:r>
                      <a:r>
                        <a:rPr kumimoji="1" lang="ja-JP" altLang="en-US" sz="1100" dirty="0" smtClean="0"/>
                        <a:t>人以上</a:t>
                      </a:r>
                      <a:endParaRPr kumimoji="1" lang="en-US" altLang="ja-JP" sz="1100" dirty="0" smtClean="0"/>
                    </a:p>
                    <a:p>
                      <a:pPr algn="ctr"/>
                      <a:r>
                        <a:rPr kumimoji="1" lang="en-US" altLang="ja-JP" sz="1100" dirty="0" smtClean="0"/>
                        <a:t>50</a:t>
                      </a:r>
                      <a:r>
                        <a:rPr kumimoji="1" lang="ja-JP" altLang="en-US" sz="1100" dirty="0" smtClean="0"/>
                        <a:t>人以下</a:t>
                      </a:r>
                      <a:endParaRPr kumimoji="1" lang="ja-JP" altLang="en-US" sz="1100" dirty="0"/>
                    </a:p>
                  </a:txBody>
                  <a:tcPr anchor="ctr"/>
                </a:tc>
                <a:tc>
                  <a:txBody>
                    <a:bodyPr/>
                    <a:lstStyle/>
                    <a:p>
                      <a:pPr algn="ctr"/>
                      <a:r>
                        <a:rPr kumimoji="1" lang="en-US" altLang="ja-JP" sz="1100" dirty="0" smtClean="0"/>
                        <a:t>51</a:t>
                      </a:r>
                      <a:r>
                        <a:rPr kumimoji="1" lang="ja-JP" altLang="en-US" sz="1100" dirty="0" smtClean="0"/>
                        <a:t>人以上</a:t>
                      </a:r>
                      <a:endParaRPr kumimoji="1" lang="en-US" altLang="ja-JP" sz="1100" dirty="0" smtClean="0"/>
                    </a:p>
                    <a:p>
                      <a:pPr algn="ctr"/>
                      <a:r>
                        <a:rPr kumimoji="1" lang="en-US" altLang="ja-JP" sz="1100" dirty="0" smtClean="0"/>
                        <a:t>60</a:t>
                      </a:r>
                      <a:r>
                        <a:rPr kumimoji="1" lang="ja-JP" altLang="en-US" sz="1100" dirty="0" smtClean="0"/>
                        <a:t>人以下</a:t>
                      </a:r>
                      <a:endParaRPr kumimoji="1" lang="ja-JP" altLang="en-US" sz="1100" dirty="0"/>
                    </a:p>
                  </a:txBody>
                  <a:tcPr anchor="ctr"/>
                </a:tc>
                <a:tc>
                  <a:txBody>
                    <a:bodyPr/>
                    <a:lstStyle/>
                    <a:p>
                      <a:pPr algn="ctr"/>
                      <a:r>
                        <a:rPr kumimoji="1" lang="en-US" altLang="ja-JP" sz="1100" dirty="0" smtClean="0"/>
                        <a:t>60</a:t>
                      </a:r>
                      <a:r>
                        <a:rPr kumimoji="1" lang="ja-JP" altLang="en-US" sz="1100" dirty="0" smtClean="0"/>
                        <a:t>人以上</a:t>
                      </a:r>
                      <a:endParaRPr kumimoji="1" lang="ja-JP" altLang="en-US" sz="1100" dirty="0"/>
                    </a:p>
                  </a:txBody>
                  <a:tcPr anchor="ctr"/>
                </a:tc>
                <a:tc vMerge="1">
                  <a:txBody>
                    <a:bodyPr/>
                    <a:lstStyle/>
                    <a:p>
                      <a:endParaRPr kumimoji="1" lang="ja-JP" altLang="en-US" sz="1100" dirty="0"/>
                    </a:p>
                  </a:txBody>
                  <a:tcPr/>
                </a:tc>
                <a:extLst>
                  <a:ext uri="{0D108BD9-81ED-4DB2-BD59-A6C34878D82A}">
                    <a16:rowId xmlns:a16="http://schemas.microsoft.com/office/drawing/2014/main" val="3445308447"/>
                  </a:ext>
                </a:extLst>
              </a:tr>
              <a:tr h="221231">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1" lang="ja-JP" altLang="en-US" sz="1100" dirty="0" smtClean="0"/>
                        <a:t>療養介護サービス費（</a:t>
                      </a:r>
                      <a:r>
                        <a:rPr kumimoji="1" lang="en-US" altLang="ja-JP" sz="1100" dirty="0" smtClean="0"/>
                        <a:t>Ⅰ</a:t>
                      </a:r>
                      <a:r>
                        <a:rPr kumimoji="1" lang="ja-JP" altLang="en-US" sz="1100" dirty="0" smtClean="0"/>
                        <a:t>）</a:t>
                      </a:r>
                    </a:p>
                  </a:txBody>
                  <a:tcPr anchor="ctr"/>
                </a:tc>
                <a:tc>
                  <a:txBody>
                    <a:bodyPr/>
                    <a:lstStyle/>
                    <a:p>
                      <a:pPr algn="ctr"/>
                      <a:r>
                        <a:rPr kumimoji="1" lang="en-US" altLang="ja-JP" sz="1100" dirty="0" smtClean="0"/>
                        <a:t>943</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917</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870</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833</a:t>
                      </a:r>
                      <a:r>
                        <a:rPr kumimoji="1" lang="ja-JP" altLang="en-US" sz="1100" dirty="0" smtClean="0"/>
                        <a:t>単位／日</a:t>
                      </a:r>
                      <a:endParaRPr kumimoji="1" lang="ja-JP" altLang="en-US" sz="1100" dirty="0"/>
                    </a:p>
                  </a:txBody>
                  <a:tcPr anchor="ctr"/>
                </a:tc>
                <a:tc>
                  <a:txBody>
                    <a:bodyPr/>
                    <a:lstStyle/>
                    <a:p>
                      <a:pPr algn="l"/>
                      <a:r>
                        <a:rPr kumimoji="1" lang="ja-JP" altLang="en-US" sz="1100" dirty="0" smtClean="0"/>
                        <a:t>従業者配置２：１以上（区分６が</a:t>
                      </a:r>
                      <a:r>
                        <a:rPr kumimoji="1" lang="en-US" altLang="ja-JP" sz="1100" dirty="0" smtClean="0"/>
                        <a:t>50</a:t>
                      </a:r>
                      <a:r>
                        <a:rPr kumimoji="1" lang="ja-JP" altLang="en-US" sz="1100" dirty="0" smtClean="0"/>
                        <a:t>％以上</a:t>
                      </a:r>
                      <a:endParaRPr kumimoji="1" lang="ja-JP" altLang="en-US" sz="1100" dirty="0"/>
                    </a:p>
                  </a:txBody>
                  <a:tcPr anchor="ctr"/>
                </a:tc>
                <a:extLst>
                  <a:ext uri="{0D108BD9-81ED-4DB2-BD59-A6C34878D82A}">
                    <a16:rowId xmlns:a16="http://schemas.microsoft.com/office/drawing/2014/main" val="843031781"/>
                  </a:ext>
                </a:extLst>
              </a:tr>
              <a:tr h="221231">
                <a:tc>
                  <a:txBody>
                    <a:bodyPr/>
                    <a:lstStyle/>
                    <a:p>
                      <a:pPr algn="ctr"/>
                      <a:r>
                        <a:rPr kumimoji="1" lang="ja-JP" altLang="en-US" sz="1100" dirty="0" smtClean="0"/>
                        <a:t>療養介護サービス費（</a:t>
                      </a:r>
                      <a:r>
                        <a:rPr kumimoji="1" lang="en-US" altLang="ja-JP" sz="1100" dirty="0" smtClean="0"/>
                        <a:t>Ⅱ</a:t>
                      </a:r>
                      <a:r>
                        <a:rPr kumimoji="1" lang="ja-JP" altLang="en-US" sz="1100" dirty="0" smtClean="0"/>
                        <a:t>）</a:t>
                      </a:r>
                    </a:p>
                  </a:txBody>
                  <a:tcPr anchor="ctr"/>
                </a:tc>
                <a:tc>
                  <a:txBody>
                    <a:bodyPr/>
                    <a:lstStyle/>
                    <a:p>
                      <a:pPr algn="ctr"/>
                      <a:r>
                        <a:rPr kumimoji="1" lang="en-US" altLang="ja-JP" sz="1100" dirty="0" smtClean="0"/>
                        <a:t>686</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651</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605</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575</a:t>
                      </a:r>
                      <a:r>
                        <a:rPr kumimoji="1" lang="ja-JP" altLang="en-US" sz="1100" dirty="0" smtClean="0"/>
                        <a:t>単位／日</a:t>
                      </a:r>
                      <a:endParaRPr kumimoji="1" lang="ja-JP" altLang="en-US" sz="1100" dirty="0"/>
                    </a:p>
                  </a:txBody>
                  <a:tcPr anchor="ctr"/>
                </a:tc>
                <a:tc>
                  <a:txBody>
                    <a:bodyPr/>
                    <a:lstStyle/>
                    <a:p>
                      <a:pPr algn="l"/>
                      <a:r>
                        <a:rPr kumimoji="1" lang="ja-JP" altLang="en-US" sz="1100" dirty="0" smtClean="0"/>
                        <a:t>従業者配置３：１以上</a:t>
                      </a:r>
                      <a:endParaRPr kumimoji="1" lang="ja-JP" altLang="en-US" sz="1100" dirty="0"/>
                    </a:p>
                  </a:txBody>
                  <a:tcPr anchor="ctr"/>
                </a:tc>
                <a:extLst>
                  <a:ext uri="{0D108BD9-81ED-4DB2-BD59-A6C34878D82A}">
                    <a16:rowId xmlns:a16="http://schemas.microsoft.com/office/drawing/2014/main" val="446505585"/>
                  </a:ext>
                </a:extLst>
              </a:tr>
              <a:tr h="221231">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1" lang="ja-JP" altLang="en-US" sz="1100" dirty="0" smtClean="0"/>
                        <a:t>療養介護サービス費（</a:t>
                      </a:r>
                      <a:r>
                        <a:rPr kumimoji="1" lang="en-US" altLang="ja-JP" sz="1100" dirty="0" smtClean="0"/>
                        <a:t>Ⅲ</a:t>
                      </a:r>
                      <a:r>
                        <a:rPr kumimoji="1" lang="ja-JP" altLang="en-US" sz="1100" dirty="0" smtClean="0"/>
                        <a:t>）</a:t>
                      </a:r>
                    </a:p>
                  </a:txBody>
                  <a:tcPr anchor="ctr"/>
                </a:tc>
                <a:tc>
                  <a:txBody>
                    <a:bodyPr/>
                    <a:lstStyle/>
                    <a:p>
                      <a:pPr algn="ctr"/>
                      <a:r>
                        <a:rPr kumimoji="1" lang="en-US" altLang="ja-JP" sz="1100" dirty="0" smtClean="0"/>
                        <a:t>543</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514</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485</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463</a:t>
                      </a:r>
                      <a:r>
                        <a:rPr kumimoji="1" lang="ja-JP" altLang="en-US" sz="1100" dirty="0" smtClean="0"/>
                        <a:t>単位／日</a:t>
                      </a:r>
                      <a:endParaRPr kumimoji="1" lang="ja-JP" altLang="en-US" sz="1100" dirty="0"/>
                    </a:p>
                  </a:txBody>
                  <a:tcPr anchor="ctr"/>
                </a:tc>
                <a:tc>
                  <a:txBody>
                    <a:bodyPr/>
                    <a:lstStyle/>
                    <a:p>
                      <a:pPr algn="l"/>
                      <a:r>
                        <a:rPr kumimoji="1" lang="ja-JP" altLang="en-US" sz="1100" dirty="0" smtClean="0"/>
                        <a:t>従業者配置４：１以上</a:t>
                      </a:r>
                      <a:endParaRPr kumimoji="1" lang="ja-JP" altLang="en-US" sz="1100" dirty="0"/>
                    </a:p>
                  </a:txBody>
                  <a:tcPr anchor="ctr"/>
                </a:tc>
                <a:extLst>
                  <a:ext uri="{0D108BD9-81ED-4DB2-BD59-A6C34878D82A}">
                    <a16:rowId xmlns:a16="http://schemas.microsoft.com/office/drawing/2014/main" val="2349118956"/>
                  </a:ext>
                </a:extLst>
              </a:tr>
              <a:tr h="221231">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1" lang="ja-JP" altLang="en-US" sz="1100" dirty="0" smtClean="0"/>
                        <a:t>療養介護サービス費（</a:t>
                      </a:r>
                      <a:r>
                        <a:rPr kumimoji="1" lang="en-US" altLang="ja-JP" sz="1100" dirty="0" smtClean="0"/>
                        <a:t>Ⅳ</a:t>
                      </a:r>
                      <a:r>
                        <a:rPr kumimoji="1" lang="ja-JP" altLang="en-US" sz="1100" dirty="0" smtClean="0"/>
                        <a:t>）</a:t>
                      </a:r>
                    </a:p>
                  </a:txBody>
                  <a:tcPr anchor="ctr"/>
                </a:tc>
                <a:tc>
                  <a:txBody>
                    <a:bodyPr/>
                    <a:lstStyle/>
                    <a:p>
                      <a:pPr algn="ctr"/>
                      <a:r>
                        <a:rPr kumimoji="1" lang="en-US" altLang="ja-JP" sz="1100" dirty="0" smtClean="0"/>
                        <a:t>435</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399</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372</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352</a:t>
                      </a:r>
                      <a:r>
                        <a:rPr kumimoji="1" lang="ja-JP" altLang="en-US" sz="1100" dirty="0" smtClean="0"/>
                        <a:t>単位／日</a:t>
                      </a:r>
                      <a:endParaRPr kumimoji="1" lang="ja-JP" altLang="en-US" sz="1100" dirty="0"/>
                    </a:p>
                  </a:txBody>
                  <a:tcPr anchor="ctr"/>
                </a:tc>
                <a:tc>
                  <a:txBody>
                    <a:bodyPr/>
                    <a:lstStyle/>
                    <a:p>
                      <a:pPr algn="l"/>
                      <a:r>
                        <a:rPr kumimoji="1" lang="ja-JP" altLang="en-US" sz="1100" dirty="0" smtClean="0"/>
                        <a:t>従業者配置６：１以上</a:t>
                      </a:r>
                      <a:endParaRPr kumimoji="1" lang="ja-JP" altLang="en-US" sz="1100" dirty="0"/>
                    </a:p>
                  </a:txBody>
                  <a:tcPr anchor="ctr"/>
                </a:tc>
                <a:extLst>
                  <a:ext uri="{0D108BD9-81ED-4DB2-BD59-A6C34878D82A}">
                    <a16:rowId xmlns:a16="http://schemas.microsoft.com/office/drawing/2014/main" val="3314984076"/>
                  </a:ext>
                </a:extLst>
              </a:tr>
              <a:tr h="221231">
                <a:tc>
                  <a:txBody>
                    <a:bodyPr/>
                    <a:lstStyle/>
                    <a:p>
                      <a:pPr marL="0" marR="0" lvl="0" indent="0" algn="ctr" defTabSz="914293" rtl="0" eaLnBrk="1" fontAlgn="auto" latinLnBrk="0" hangingPunct="1">
                        <a:lnSpc>
                          <a:spcPct val="100000"/>
                        </a:lnSpc>
                        <a:spcBef>
                          <a:spcPts val="0"/>
                        </a:spcBef>
                        <a:spcAft>
                          <a:spcPts val="0"/>
                        </a:spcAft>
                        <a:buClrTx/>
                        <a:buSzTx/>
                        <a:buFontTx/>
                        <a:buNone/>
                        <a:tabLst/>
                        <a:defRPr/>
                      </a:pPr>
                      <a:r>
                        <a:rPr kumimoji="1" lang="ja-JP" altLang="en-US" sz="1100" dirty="0" smtClean="0"/>
                        <a:t>療養介護サービス費（</a:t>
                      </a:r>
                      <a:r>
                        <a:rPr kumimoji="1" lang="en-US" altLang="ja-JP" sz="1100" dirty="0" smtClean="0"/>
                        <a:t>Ⅴ</a:t>
                      </a:r>
                      <a:r>
                        <a:rPr kumimoji="1" lang="ja-JP" altLang="en-US" sz="1100" dirty="0" smtClean="0"/>
                        <a:t>）</a:t>
                      </a:r>
                    </a:p>
                  </a:txBody>
                  <a:tcPr anchor="ctr"/>
                </a:tc>
                <a:tc>
                  <a:txBody>
                    <a:bodyPr/>
                    <a:lstStyle/>
                    <a:p>
                      <a:pPr algn="ctr"/>
                      <a:r>
                        <a:rPr kumimoji="1" lang="en-US" altLang="ja-JP" sz="1100" dirty="0" smtClean="0"/>
                        <a:t>435</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399</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372</a:t>
                      </a:r>
                      <a:r>
                        <a:rPr kumimoji="1" lang="ja-JP" altLang="en-US" sz="1100" dirty="0" smtClean="0"/>
                        <a:t>単位／日</a:t>
                      </a:r>
                      <a:endParaRPr kumimoji="1" lang="ja-JP" altLang="en-US" sz="1100" dirty="0"/>
                    </a:p>
                  </a:txBody>
                  <a:tcPr anchor="ctr"/>
                </a:tc>
                <a:tc>
                  <a:txBody>
                    <a:bodyPr/>
                    <a:lstStyle/>
                    <a:p>
                      <a:pPr algn="ctr"/>
                      <a:r>
                        <a:rPr kumimoji="1" lang="en-US" altLang="ja-JP" sz="1100" dirty="0" smtClean="0"/>
                        <a:t>352</a:t>
                      </a:r>
                      <a:r>
                        <a:rPr kumimoji="1" lang="ja-JP" altLang="en-US" sz="1100" dirty="0" smtClean="0"/>
                        <a:t>単位／日</a:t>
                      </a:r>
                      <a:endParaRPr kumimoji="1" lang="ja-JP" altLang="en-US" sz="1100" dirty="0"/>
                    </a:p>
                  </a:txBody>
                  <a:tcPr anchor="ctr"/>
                </a:tc>
                <a:tc>
                  <a:txBody>
                    <a:bodyPr/>
                    <a:lstStyle/>
                    <a:p>
                      <a:pPr algn="l"/>
                      <a:r>
                        <a:rPr kumimoji="1" lang="ja-JP" altLang="en-US" sz="1100" dirty="0" smtClean="0"/>
                        <a:t>従業者配置６：１以上（経過措置利用者）</a:t>
                      </a:r>
                      <a:endParaRPr kumimoji="1" lang="ja-JP" altLang="en-US" sz="1100" dirty="0"/>
                    </a:p>
                  </a:txBody>
                  <a:tcPr anchor="ctr"/>
                </a:tc>
                <a:extLst>
                  <a:ext uri="{0D108BD9-81ED-4DB2-BD59-A6C34878D82A}">
                    <a16:rowId xmlns:a16="http://schemas.microsoft.com/office/drawing/2014/main" val="189587817"/>
                  </a:ext>
                </a:extLst>
              </a:tr>
            </a:tbl>
          </a:graphicData>
        </a:graphic>
      </p:graphicFrame>
    </p:spTree>
    <p:extLst>
      <p:ext uri="{BB962C8B-B14F-4D97-AF65-F5344CB8AC3E}">
        <p14:creationId xmlns:p14="http://schemas.microsoft.com/office/powerpoint/2010/main" val="17375068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CB748A7-5FAB-4F13-8F2A-20487A5D7F1A}" type="slidenum">
              <a:rPr lang="en-US" altLang="ja-JP" smtClean="0"/>
              <a:pPr>
                <a:defRPr/>
              </a:pPr>
              <a:t>61</a:t>
            </a:fld>
            <a:endParaRPr lang="en-US" altLang="ja-JP" dirty="0"/>
          </a:p>
        </p:txBody>
      </p:sp>
      <p:sp>
        <p:nvSpPr>
          <p:cNvPr id="5" name="Rectangle 2"/>
          <p:cNvSpPr>
            <a:spLocks noChangeArrowheads="1"/>
          </p:cNvSpPr>
          <p:nvPr/>
        </p:nvSpPr>
        <p:spPr bwMode="auto">
          <a:xfrm>
            <a:off x="128464" y="188640"/>
            <a:ext cx="9649072" cy="6480720"/>
          </a:xfrm>
          <a:prstGeom prst="rect">
            <a:avLst/>
          </a:prstGeom>
          <a:solidFill>
            <a:schemeClr val="bg1"/>
          </a:solidFill>
          <a:ln w="12700">
            <a:solidFill>
              <a:schemeClr val="tx1"/>
            </a:solidFill>
            <a:miter lim="800000"/>
            <a:headEnd/>
            <a:tailEnd/>
          </a:ln>
          <a:effectLst/>
        </p:spPr>
        <p:txBody>
          <a:bodyPr/>
          <a:lstStyle/>
          <a:p>
            <a:pPr>
              <a:defRPr/>
            </a:pPr>
            <a:r>
              <a:rPr lang="ja-JP" altLang="en-US" sz="1400" u="sng" dirty="0" smtClean="0">
                <a:solidFill>
                  <a:prstClr val="black"/>
                </a:solidFill>
                <a:latin typeface="ＭＳ ゴシック" panose="020B0609070205080204" pitchFamily="49" charset="-128"/>
                <a:ea typeface="ＭＳ ゴシック" panose="020B0609070205080204" pitchFamily="49" charset="-128"/>
              </a:rPr>
              <a:t>（各種減算・加算）</a:t>
            </a:r>
            <a:endParaRPr lang="en-US" altLang="ja-JP" sz="1400" u="sng" dirty="0">
              <a:solidFill>
                <a:prstClr val="black"/>
              </a:solidFill>
              <a:latin typeface="ＭＳ ゴシック" panose="020B0609070205080204" pitchFamily="49" charset="-128"/>
              <a:ea typeface="ＭＳ ゴシック" panose="020B0609070205080204" pitchFamily="49" charset="-128"/>
            </a:endParaRPr>
          </a:p>
          <a:p>
            <a:pPr marL="273050" indent="-273050">
              <a:lnSpc>
                <a:spcPts val="1700"/>
              </a:lnSpc>
            </a:pP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324309907"/>
              </p:ext>
            </p:extLst>
          </p:nvPr>
        </p:nvGraphicFramePr>
        <p:xfrm>
          <a:off x="200472" y="548682"/>
          <a:ext cx="9505056" cy="5918704"/>
        </p:xfrm>
        <a:graphic>
          <a:graphicData uri="http://schemas.openxmlformats.org/drawingml/2006/table">
            <a:tbl>
              <a:tblPr firstRow="1" bandRow="1">
                <a:tableStyleId>{5940675A-B579-460E-94D1-54222C63F5DA}</a:tableStyleId>
              </a:tblPr>
              <a:tblGrid>
                <a:gridCol w="2736304">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285976">
                <a:tc>
                  <a:txBody>
                    <a:bodyPr/>
                    <a:lstStyle/>
                    <a:p>
                      <a:pPr algn="ctr">
                        <a:lnSpc>
                          <a:spcPct val="100000"/>
                        </a:lnSpc>
                      </a:pP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減算名</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solidFill>
                      <a:schemeClr val="accent6">
                        <a:lumMod val="40000"/>
                        <a:lumOff val="60000"/>
                      </a:schemeClr>
                    </a:solidFill>
                  </a:tcPr>
                </a:tc>
                <a:tc>
                  <a:txBody>
                    <a:bodyPr/>
                    <a:lstStyle/>
                    <a:p>
                      <a:pPr algn="ctr">
                        <a:lnSpc>
                          <a:spcPct val="100000"/>
                        </a:lnSpc>
                      </a:pP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内　　容</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solidFill>
                      <a:schemeClr val="accent6">
                        <a:lumMod val="40000"/>
                        <a:lumOff val="60000"/>
                      </a:schemeClr>
                    </a:solidFill>
                  </a:tcPr>
                </a:tc>
                <a:tc>
                  <a:txBody>
                    <a:bodyPr/>
                    <a:lstStyle/>
                    <a:p>
                      <a:pPr algn="ctr">
                        <a:lnSpc>
                          <a:spcPct val="100000"/>
                        </a:lnSpc>
                      </a:pP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減算単位数</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solidFill>
                      <a:schemeClr val="accent6">
                        <a:lumMod val="40000"/>
                        <a:lumOff val="60000"/>
                      </a:schemeClr>
                    </a:solidFill>
                  </a:tcPr>
                </a:tc>
                <a:extLst>
                  <a:ext uri="{0D108BD9-81ED-4DB2-BD59-A6C34878D82A}">
                    <a16:rowId xmlns:a16="http://schemas.microsoft.com/office/drawing/2014/main" val="10000"/>
                  </a:ext>
                </a:extLst>
              </a:tr>
              <a:tr h="414957">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定員超過減算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定員人数毎に</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日当たりの利用者数が定員を一定数を超過した場合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所定単位数の－</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1"/>
                  </a:ext>
                </a:extLst>
              </a:tr>
              <a:tr h="460322">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サービス提供職員欠如減算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指定基準に定める人員基準を満たしていない場合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適用</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月目－</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適用</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月目以降－</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2"/>
                  </a:ext>
                </a:extLst>
              </a:tr>
              <a:tr h="460322">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サービス管理責任者欠如減算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指定基準に定める人員基準を満たしていない場合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適用</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月目－</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適用</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月目以降－</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3"/>
                  </a:ext>
                </a:extLst>
              </a:tr>
              <a:tr h="460322">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個別支援計画未作成減算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療養介護計画が作成されずにサービス提供が行われていた場合</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から</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月目－</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algn="l">
                        <a:lnSpc>
                          <a:spcPct val="100000"/>
                        </a:lnSpc>
                      </a:pP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月目以降－</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4"/>
                  </a:ext>
                </a:extLst>
              </a:tr>
              <a:tr h="401098">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身体拘束廃止未実施減算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身体拘束等に係る記録をしていない場合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－５単位／日</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5"/>
                  </a:ext>
                </a:extLst>
              </a:tr>
              <a:tr h="279481">
                <a:tc>
                  <a:txBody>
                    <a:bodyPr/>
                    <a:lstStyle/>
                    <a:p>
                      <a:pPr algn="ctr">
                        <a:lnSpc>
                          <a:spcPct val="100000"/>
                        </a:lnSpc>
                      </a:pPr>
                      <a:r>
                        <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加算名</a:t>
                      </a:r>
                      <a:endPar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　　容</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減算単位数</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solidFill>
                      <a:srgbClr val="00B0F0"/>
                    </a:solidFill>
                  </a:tcPr>
                </a:tc>
                <a:extLst>
                  <a:ext uri="{0D108BD9-81ED-4DB2-BD59-A6C34878D82A}">
                    <a16:rowId xmlns:a16="http://schemas.microsoft.com/office/drawing/2014/main" val="10006"/>
                  </a:ext>
                </a:extLst>
              </a:tr>
              <a:tr h="641163">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地域移行加算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月以上の入院が見込まれる利用者について、退院に先立って退院後の生活に関する相談援助及び連絡調整を行った場合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利用者の退院後</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日以内に居宅を訪問し相談援助を行った場合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単位／回</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（入院中２回、退院後１回を限度）</a:t>
                      </a:r>
                    </a:p>
                  </a:txBody>
                  <a:tcPr marL="99060" marR="99060" anchor="ctr"/>
                </a:tc>
                <a:extLst>
                  <a:ext uri="{0D108BD9-81ED-4DB2-BD59-A6C34878D82A}">
                    <a16:rowId xmlns:a16="http://schemas.microsoft.com/office/drawing/2014/main" val="10007"/>
                  </a:ext>
                </a:extLst>
              </a:tr>
              <a:tr h="641163">
                <a:tc>
                  <a:txBody>
                    <a:bodyPr/>
                    <a:lstStyle/>
                    <a:p>
                      <a:pPr algn="l">
                        <a:lnSpc>
                          <a:spcPct val="100000"/>
                        </a:lnSpc>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福祉専門職員配置等加算</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indent="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良質な人材の確保とサービスの質の向上を図る観点から条件に応じて加算</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273050" indent="-2730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単位／日</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７単位／日</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４単位／日</a:t>
                      </a:r>
                    </a:p>
                  </a:txBody>
                  <a:tcPr marL="99060" marR="99060" anchor="ctr"/>
                </a:tc>
                <a:extLst>
                  <a:ext uri="{0D108BD9-81ED-4DB2-BD59-A6C34878D82A}">
                    <a16:rowId xmlns:a16="http://schemas.microsoft.com/office/drawing/2014/main" val="10008"/>
                  </a:ext>
                </a:extLst>
              </a:tr>
              <a:tr h="476628">
                <a:tc>
                  <a:txBody>
                    <a:bodyPr/>
                    <a:lstStyle/>
                    <a:p>
                      <a:pPr algn="l">
                        <a:lnSpc>
                          <a:spcPct val="100000"/>
                        </a:lnSpc>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人員配置体制加算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手厚い人員配置体制をとっている事業所によるサービスについて加算</a:t>
                      </a: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237</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単位／日</a:t>
                      </a:r>
                    </a:p>
                  </a:txBody>
                  <a:tcPr marL="99060" marR="99060" anchor="ctr"/>
                </a:tc>
                <a:extLst>
                  <a:ext uri="{0D108BD9-81ED-4DB2-BD59-A6C34878D82A}">
                    <a16:rowId xmlns:a16="http://schemas.microsoft.com/office/drawing/2014/main" val="10009"/>
                  </a:ext>
                </a:extLst>
              </a:tr>
              <a:tr h="460322">
                <a:tc>
                  <a:txBody>
                    <a:bodyPr/>
                    <a:lstStyle/>
                    <a:p>
                      <a:pPr algn="l">
                        <a:lnSpc>
                          <a:spcPct val="100000"/>
                        </a:lnSpc>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障害福祉サービスの</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00000"/>
                        </a:lnSpc>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体験利用支援加算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indent="0" algn="l">
                        <a:lnSpc>
                          <a:spcPct val="100000"/>
                        </a:lnSpc>
                        <a:tabLst/>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障害福祉サービス事業の体験利用を行った場合に、</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日以内に限り算定</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tabLst>
                          <a:tab pos="450850" algn="l"/>
                        </a:tabLst>
                      </a:pPr>
                      <a:r>
                        <a:rPr lang="ja-JP" altLang="en-US" sz="11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aseline="0" dirty="0" smtClean="0">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0"/>
                  </a:ext>
                </a:extLst>
              </a:tr>
              <a:tr h="460322">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福祉・介護職員処遇改善加算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福祉・介護職員の賃金改善等について、一定の基準に適合する取組を実施している場合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273050" indent="-2730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基準適合状況毎に設定</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1"/>
                  </a:ext>
                </a:extLst>
              </a:tr>
              <a:tr h="476628">
                <a:tc>
                  <a:txBody>
                    <a:bodyPr/>
                    <a:lstStyle/>
                    <a:p>
                      <a:pPr algn="l">
                        <a:lnSpc>
                          <a:spcPct val="100000"/>
                        </a:lnSpc>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福祉・介護職処遇改善特別加算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福祉・介護職員を中心として従業者の処遇改善が図られていること</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所定単位数の＋</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0.5% </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8684854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44624"/>
            <a:ext cx="9577064" cy="418057"/>
          </a:xfrm>
        </p:spPr>
        <p:txBody>
          <a:bodyPr/>
          <a:lstStyle/>
          <a:p>
            <a:r>
              <a:rPr kumimoji="1" lang="ja-JP" altLang="en-US" sz="2000" b="1" dirty="0" smtClean="0">
                <a:solidFill>
                  <a:schemeClr val="tx1"/>
                </a:solidFill>
              </a:rPr>
              <a:t>指定障害福祉サービス等の指定手続き、人員及び運営に関する基準等について</a:t>
            </a:r>
            <a:endParaRPr kumimoji="1" lang="ja-JP" altLang="en-US" sz="2000" b="1"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62</a:t>
            </a:fld>
            <a:endParaRPr lang="en-US" altLang="ja-JP" dirty="0"/>
          </a:p>
        </p:txBody>
      </p:sp>
      <p:sp>
        <p:nvSpPr>
          <p:cNvPr id="4" name="正方形/長方形 3"/>
          <p:cNvSpPr/>
          <p:nvPr/>
        </p:nvSpPr>
        <p:spPr>
          <a:xfrm>
            <a:off x="118383" y="476672"/>
            <a:ext cx="9587145" cy="1512168"/>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177800" indent="-177800">
              <a:spcBef>
                <a:spcPts val="1000"/>
              </a:spcBef>
              <a:spcAft>
                <a:spcPts val="600"/>
              </a:spcAft>
              <a:defRPr/>
            </a:pPr>
            <a:r>
              <a:rPr lang="ja-JP" altLang="en-US" sz="1600" dirty="0" smtClean="0">
                <a:solidFill>
                  <a:prstClr val="black"/>
                </a:solidFill>
                <a:latin typeface="ＭＳ ゴシック" panose="020B0609070205080204" pitchFamily="49" charset="-128"/>
                <a:ea typeface="ＭＳ ゴシック" panose="020B0609070205080204" pitchFamily="49" charset="-128"/>
              </a:rPr>
              <a:t>＜指定障害福祉サービス等の指定＞</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平成一七・一一・七法律一二三　障害者の日常生活及び社会生活を総合的に支援するための法律　第三六条　　　　　　　　　　　　　　　　　　　　　　　　　平成一八・二・二六厚労令一九　障害者の日常生活及び社会生活を総合的に支援するための法律施行規則　第三四条の七～一九　</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昭和二二・一二・一二法律一四六　児童福祉法　第二四条の九、第三四条の三</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昭和二三・三・三一厚令一一　児童福祉法施行規則　第一八条二七～三〇</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300"/>
              </a:spcBef>
              <a:buFont typeface="ＭＳ Ｐゴシック" panose="020B0600070205080204" pitchFamily="50"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障害福祉サービス事業等を行う者が、事業所の所在地を管轄する都道府県、指定市、中核市に申請し、都道府県知事、市長</a:t>
            </a:r>
            <a:r>
              <a:rPr lang="ja-JP" altLang="en-US" sz="1400" dirty="0" smtClean="0">
                <a:solidFill>
                  <a:prstClr val="black"/>
                </a:solidFill>
                <a:uFill>
                  <a:solidFill>
                    <a:srgbClr val="FF0000"/>
                  </a:solidFill>
                </a:uFill>
                <a:latin typeface="ＭＳ ゴシック" panose="020B0609070205080204" pitchFamily="49" charset="-128"/>
                <a:ea typeface="ＭＳ ゴシック" panose="020B0609070205080204" pitchFamily="49" charset="-128"/>
              </a:rPr>
              <a:t>が指定</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300"/>
              </a:spcBef>
              <a:defRPr/>
            </a:pPr>
            <a:r>
              <a:rPr lang="ja-JP" altLang="en-US" sz="1400" dirty="0">
                <a:solidFill>
                  <a:prstClr val="black"/>
                </a:solidFill>
                <a:latin typeface="ＭＳ ゴシック" panose="020B0609070205080204" pitchFamily="49" charset="-128"/>
                <a:ea typeface="ＭＳ ゴシック" panose="020B0609070205080204" pitchFamily="49" charset="-128"/>
              </a:rPr>
              <a:t>　　</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381000">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118383" y="2636912"/>
            <a:ext cx="9587145" cy="4104456"/>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r>
              <a:rPr lang="ja-JP" altLang="en-US" sz="1600" dirty="0" smtClean="0">
                <a:latin typeface="ＭＳ ゴシック" panose="020B0609070205080204" pitchFamily="49" charset="-128"/>
                <a:ea typeface="ＭＳ ゴシック" panose="020B0609070205080204" pitchFamily="49" charset="-128"/>
              </a:rPr>
              <a:t>＜基本指針＞　</a:t>
            </a:r>
            <a:r>
              <a:rPr lang="ja-JP" altLang="en-US" sz="1100" dirty="0" smtClean="0">
                <a:latin typeface="ＭＳ ゴシック" panose="020B0609070205080204" pitchFamily="49" charset="-128"/>
                <a:ea typeface="ＭＳ ゴシック" panose="020B0609070205080204" pitchFamily="49" charset="-128"/>
              </a:rPr>
              <a:t>平成二四・三・一三厚生労働省令二八　指定障害福祉サービスの事業等の人員および運営に関する基準（以下基準）四九条</a:t>
            </a:r>
            <a:endParaRPr lang="en-US" altLang="ja-JP" sz="16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療養介護に係る指定障害福祉サービスの事業は利用者が自立した日常生活又は社会生活を営むことができるよう、障害者に対して、当該者の身体その他の状況及びその置かれている環境に応じて、機能訓練、療養上の管理、看護、医学的管理の下における介護及び日常生活上の世話を適切かつ効果的に行うものでなければならない。</a:t>
            </a:r>
            <a:endParaRPr lang="en-US" altLang="ja-JP" sz="1400" dirty="0" smtClean="0">
              <a:latin typeface="ＭＳ ゴシック" panose="020B0609070205080204" pitchFamily="49" charset="-128"/>
              <a:ea typeface="ＭＳ ゴシック" panose="020B0609070205080204" pitchFamily="49" charset="-128"/>
            </a:endParaRPr>
          </a:p>
          <a:p>
            <a:endParaRPr kumimoji="1" lang="en-US" altLang="ja-JP" sz="17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＜人員に関する基準＞</a:t>
            </a:r>
            <a:endParaRPr kumimoji="1" lang="en-US" altLang="ja-JP" sz="1600" u="sng"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（従業者の員数）</a:t>
            </a:r>
            <a:r>
              <a:rPr lang="ja-JP" altLang="en-US" sz="1100" u="sng" dirty="0">
                <a:latin typeface="ＭＳ ゴシック" panose="020B0609070205080204" pitchFamily="49" charset="-128"/>
                <a:ea typeface="ＭＳ ゴシック" panose="020B0609070205080204" pitchFamily="49" charset="-128"/>
              </a:rPr>
              <a:t>基準第五〇条</a:t>
            </a:r>
            <a:endParaRPr lang="en-US" altLang="ja-JP" sz="2000" u="sng" dirty="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従業者及びその員数は以下の通り。</a:t>
            </a:r>
            <a:endParaRPr lang="en-US" altLang="ja-JP" sz="1400" dirty="0" smtClean="0">
              <a:latin typeface="ＭＳ ゴシック" panose="020B0609070205080204" pitchFamily="49" charset="-128"/>
              <a:ea typeface="ＭＳ ゴシック" panose="020B0609070205080204" pitchFamily="49" charset="-128"/>
            </a:endParaRPr>
          </a:p>
          <a:p>
            <a:pPr marL="541338" indent="-2667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医師：健康保険法第六五条第四項第一号に規定する厚生労働大臣の定める基準以上。</a:t>
            </a:r>
            <a:endParaRPr lang="en-US" altLang="ja-JP" sz="1400" dirty="0" smtClean="0">
              <a:latin typeface="ＭＳ ゴシック" panose="020B0609070205080204" pitchFamily="49" charset="-128"/>
              <a:ea typeface="ＭＳ ゴシック" panose="020B0609070205080204" pitchFamily="49" charset="-128"/>
            </a:endParaRPr>
          </a:p>
          <a:p>
            <a:pPr marL="541338" indent="-2667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看護職員：療養介護の単位ごとに、常勤換算方法で、利用者の数を２で除した数以上。</a:t>
            </a:r>
            <a:endParaRPr lang="en-US" altLang="ja-JP" sz="1400" dirty="0" smtClean="0">
              <a:latin typeface="ＭＳ ゴシック" panose="020B0609070205080204" pitchFamily="49" charset="-128"/>
              <a:ea typeface="ＭＳ ゴシック" panose="020B0609070205080204" pitchFamily="49" charset="-128"/>
            </a:endParaRPr>
          </a:p>
          <a:p>
            <a:pPr marL="541338" indent="-2667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生活支援員：療養介護の単位ごとに</a:t>
            </a:r>
            <a:r>
              <a:rPr lang="ja-JP" altLang="en-US" sz="1400" dirty="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常勤換算方法で、利用者の数を４で除した数以上。ただし、当該必要数を超えて配置されている看護職員の員数を生活支援員の員数に含めることが出来る。また、</a:t>
            </a:r>
            <a:r>
              <a:rPr lang="ja-JP" altLang="en-US" sz="1400" b="1" u="sng" dirty="0" smtClean="0">
                <a:latin typeface="ＭＳ ゴシック" panose="020B0609070205080204" pitchFamily="49" charset="-128"/>
                <a:ea typeface="ＭＳ ゴシック" panose="020B0609070205080204" pitchFamily="49" charset="-128"/>
              </a:rPr>
              <a:t>生活支援員のうち、１人以上は、常勤でなければならない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541338" indent="-2667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サービス管理</a:t>
            </a:r>
            <a:r>
              <a:rPr lang="ja-JP" altLang="en-US" sz="1400" dirty="0" smtClean="0">
                <a:latin typeface="ＭＳ ゴシック" panose="020B0609070205080204" pitchFamily="49" charset="-128"/>
                <a:ea typeface="ＭＳ ゴシック" panose="020B0609070205080204" pitchFamily="49" charset="-128"/>
              </a:rPr>
              <a:t>責任者：療養介護事業所ごとに、利用者の数の区分に応じた員数を配置する。また、</a:t>
            </a:r>
            <a:r>
              <a:rPr lang="ja-JP" altLang="en-US" sz="1400" b="1" u="sng" dirty="0" smtClean="0">
                <a:latin typeface="ＭＳ ゴシック" panose="020B0609070205080204" pitchFamily="49" charset="-128"/>
                <a:ea typeface="ＭＳ ゴシック" panose="020B0609070205080204" pitchFamily="49" charset="-128"/>
              </a:rPr>
              <a:t>サービス管理責任者のうち、１人以上は、常勤でなければならない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a:latin typeface="ＭＳ ゴシック" panose="020B0609070205080204" pitchFamily="49" charset="-128"/>
              <a:ea typeface="ＭＳ ゴシック" panose="020B0609070205080204" pitchFamily="49" charset="-128"/>
            </a:endParaRPr>
          </a:p>
          <a:p>
            <a:pPr marL="541338" indent="-266700"/>
            <a:r>
              <a:rPr kumimoji="1" lang="ja-JP" altLang="en-US" sz="1400" dirty="0" smtClean="0">
                <a:latin typeface="ＭＳ ゴシック" panose="020B0609070205080204" pitchFamily="49" charset="-128"/>
                <a:ea typeface="ＭＳ ゴシック" panose="020B0609070205080204" pitchFamily="49" charset="-128"/>
              </a:rPr>
              <a:t>   イ　利用者の数が</a:t>
            </a:r>
            <a:r>
              <a:rPr kumimoji="1" lang="en-US" altLang="ja-JP" sz="1400" dirty="0" smtClean="0">
                <a:latin typeface="ＭＳ ゴシック" panose="020B0609070205080204" pitchFamily="49" charset="-128"/>
                <a:ea typeface="ＭＳ ゴシック" panose="020B0609070205080204" pitchFamily="49" charset="-128"/>
              </a:rPr>
              <a:t>60</a:t>
            </a:r>
            <a:r>
              <a:rPr kumimoji="1" lang="ja-JP" altLang="en-US" sz="1400" dirty="0" smtClean="0">
                <a:latin typeface="ＭＳ ゴシック" panose="020B0609070205080204" pitchFamily="49" charset="-128"/>
                <a:ea typeface="ＭＳ ゴシック" panose="020B0609070205080204" pitchFamily="49" charset="-128"/>
              </a:rPr>
              <a:t>以下：１以上　　</a:t>
            </a:r>
            <a:endParaRPr kumimoji="1" lang="en-US" altLang="ja-JP" sz="1400" dirty="0" smtClean="0">
              <a:latin typeface="ＭＳ ゴシック" panose="020B0609070205080204" pitchFamily="49" charset="-128"/>
              <a:ea typeface="ＭＳ ゴシック" panose="020B0609070205080204" pitchFamily="49" charset="-128"/>
            </a:endParaRPr>
          </a:p>
          <a:p>
            <a:pPr marL="541338" indent="-266700"/>
            <a:r>
              <a:rPr kumimoji="1" lang="ja-JP" altLang="en-US" sz="1400" dirty="0" smtClean="0">
                <a:latin typeface="ＭＳ ゴシック" panose="020B0609070205080204" pitchFamily="49" charset="-128"/>
                <a:ea typeface="ＭＳ ゴシック" panose="020B0609070205080204" pitchFamily="49" charset="-128"/>
              </a:rPr>
              <a:t>   ロ　利用者の数が</a:t>
            </a:r>
            <a:r>
              <a:rPr kumimoji="1" lang="en-US" altLang="ja-JP" sz="1400" dirty="0" smtClean="0">
                <a:latin typeface="ＭＳ ゴシック" panose="020B0609070205080204" pitchFamily="49" charset="-128"/>
                <a:ea typeface="ＭＳ ゴシック" panose="020B0609070205080204" pitchFamily="49" charset="-128"/>
              </a:rPr>
              <a:t>61</a:t>
            </a:r>
            <a:r>
              <a:rPr kumimoji="1" lang="ja-JP" altLang="en-US" sz="1400" dirty="0" smtClean="0">
                <a:latin typeface="ＭＳ ゴシック" panose="020B0609070205080204" pitchFamily="49" charset="-128"/>
                <a:ea typeface="ＭＳ ゴシック" panose="020B0609070205080204" pitchFamily="49" charset="-128"/>
              </a:rPr>
              <a:t>以上：１に、利用者の数が</a:t>
            </a:r>
            <a:r>
              <a:rPr kumimoji="1" lang="en-US" altLang="ja-JP" sz="1400" dirty="0" smtClean="0">
                <a:latin typeface="ＭＳ ゴシック" panose="020B0609070205080204" pitchFamily="49" charset="-128"/>
                <a:ea typeface="ＭＳ ゴシック" panose="020B0609070205080204" pitchFamily="49" charset="-128"/>
              </a:rPr>
              <a:t>60</a:t>
            </a:r>
            <a:r>
              <a:rPr kumimoji="1" lang="ja-JP" altLang="en-US" sz="1400" dirty="0" smtClean="0">
                <a:latin typeface="ＭＳ ゴシック" panose="020B0609070205080204" pitchFamily="49" charset="-128"/>
                <a:ea typeface="ＭＳ ゴシック" panose="020B0609070205080204" pitchFamily="49" charset="-128"/>
              </a:rPr>
              <a:t>を超えて</a:t>
            </a:r>
            <a:r>
              <a:rPr lang="en-US" altLang="ja-JP" sz="1400" dirty="0" smtClean="0">
                <a:latin typeface="ＭＳ ゴシック" panose="020B0609070205080204" pitchFamily="49" charset="-128"/>
                <a:ea typeface="ＭＳ ゴシック" panose="020B0609070205080204" pitchFamily="49" charset="-128"/>
              </a:rPr>
              <a:t>40</a:t>
            </a:r>
            <a:r>
              <a:rPr lang="ja-JP" altLang="en-US" sz="1400" dirty="0" smtClean="0">
                <a:latin typeface="ＭＳ ゴシック" panose="020B0609070205080204" pitchFamily="49" charset="-128"/>
                <a:ea typeface="ＭＳ ゴシック" panose="020B0609070205080204" pitchFamily="49" charset="-128"/>
              </a:rPr>
              <a:t>又はその端数を増す毎に１を加えて得た数以上</a:t>
            </a:r>
            <a:endParaRPr kumimoji="1" lang="en-US" altLang="ja-JP" sz="1400" dirty="0" smtClean="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190391" y="2060848"/>
            <a:ext cx="9361040" cy="584775"/>
          </a:xfrm>
          <a:prstGeom prst="rect">
            <a:avLst/>
          </a:prstGeom>
          <a:noFill/>
        </p:spPr>
        <p:txBody>
          <a:bodyPr wrap="square" rtlCol="0">
            <a:spAutoFit/>
          </a:bodyPr>
          <a:lstStyle/>
          <a:p>
            <a:r>
              <a:rPr kumimoji="1" lang="en-US" altLang="ja-JP" sz="1600" dirty="0" smtClean="0"/>
              <a:t>※</a:t>
            </a:r>
            <a:r>
              <a:rPr kumimoji="1" lang="ja-JP" altLang="en-US" sz="1600" dirty="0" smtClean="0"/>
              <a:t>以下、指定障害福祉サービスの事業等の人員及び運営に関する</a:t>
            </a:r>
            <a:r>
              <a:rPr lang="ja-JP" altLang="en-US" sz="1600" dirty="0" smtClean="0"/>
              <a:t>基準</a:t>
            </a:r>
            <a:r>
              <a:rPr lang="ja-JP" altLang="en-US" sz="1600" dirty="0"/>
              <a:t>において</a:t>
            </a:r>
            <a:r>
              <a:rPr lang="ja-JP" altLang="en-US" sz="1600" dirty="0" smtClean="0"/>
              <a:t>、各サービス</a:t>
            </a:r>
            <a:r>
              <a:rPr lang="ja-JP" altLang="en-US" sz="1600" dirty="0"/>
              <a:t>ごとに規定されている</a:t>
            </a:r>
            <a:r>
              <a:rPr lang="ja-JP" altLang="en-US" sz="1600" dirty="0" smtClean="0"/>
              <a:t>項目について、指定</a:t>
            </a:r>
            <a:r>
              <a:rPr lang="ja-JP" altLang="en-US" sz="1600" dirty="0"/>
              <a:t>療養介護を例と</a:t>
            </a:r>
            <a:r>
              <a:rPr lang="ja-JP" altLang="en-US" sz="1600" dirty="0" smtClean="0"/>
              <a:t>して抜粋</a:t>
            </a:r>
            <a:r>
              <a:rPr kumimoji="1" lang="ja-JP" altLang="en-US" sz="1600" dirty="0" smtClean="0"/>
              <a:t>し示す。</a:t>
            </a:r>
            <a:endParaRPr kumimoji="1" lang="en-US" altLang="ja-JP" sz="1600" dirty="0" smtClean="0"/>
          </a:p>
        </p:txBody>
      </p:sp>
    </p:spTree>
    <p:extLst>
      <p:ext uri="{BB962C8B-B14F-4D97-AF65-F5344CB8AC3E}">
        <p14:creationId xmlns:p14="http://schemas.microsoft.com/office/powerpoint/2010/main" val="16242987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63</a:t>
            </a:fld>
            <a:endParaRPr lang="en-US" altLang="ja-JP" dirty="0"/>
          </a:p>
        </p:txBody>
      </p:sp>
      <p:sp>
        <p:nvSpPr>
          <p:cNvPr id="4" name="正方形/長方形 3"/>
          <p:cNvSpPr/>
          <p:nvPr/>
        </p:nvSpPr>
        <p:spPr>
          <a:xfrm>
            <a:off x="200472" y="260648"/>
            <a:ext cx="9505056"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a:spcBef>
                <a:spcPts val="300"/>
              </a:spcBef>
              <a:spcAft>
                <a:spcPts val="300"/>
              </a:spcAft>
              <a:defRPr/>
            </a:pPr>
            <a:r>
              <a:rPr lang="ja-JP" altLang="en-US" sz="1600" u="sng" dirty="0" smtClean="0">
                <a:latin typeface="ＭＳ ゴシック" panose="020B0609070205080204" pitchFamily="49" charset="-128"/>
                <a:ea typeface="ＭＳ ゴシック" panose="020B0609070205080204" pitchFamily="49" charset="-128"/>
              </a:rPr>
              <a:t>（管理者）</a:t>
            </a:r>
            <a:r>
              <a:rPr lang="ja-JP" altLang="en-US" sz="1100" u="sng" dirty="0" smtClean="0">
                <a:latin typeface="ＭＳ ゴシック" panose="020B0609070205080204" pitchFamily="49" charset="-128"/>
                <a:ea typeface="ＭＳ ゴシック" panose="020B0609070205080204" pitchFamily="49" charset="-128"/>
              </a:rPr>
              <a:t>基準第</a:t>
            </a:r>
            <a:r>
              <a:rPr lang="ja-JP" altLang="en-US" sz="1100" u="sng" dirty="0">
                <a:latin typeface="ＭＳ ゴシック" panose="020B0609070205080204" pitchFamily="49" charset="-128"/>
                <a:ea typeface="ＭＳ ゴシック" panose="020B0609070205080204" pitchFamily="49" charset="-128"/>
              </a:rPr>
              <a:t>五一</a:t>
            </a:r>
            <a:r>
              <a:rPr lang="ja-JP" altLang="en-US" sz="1100" u="sng" dirty="0" smtClean="0">
                <a:latin typeface="ＭＳ ゴシック" panose="020B0609070205080204" pitchFamily="49" charset="-128"/>
                <a:ea typeface="ＭＳ ゴシック" panose="020B0609070205080204" pitchFamily="49" charset="-128"/>
              </a:rPr>
              <a:t>条</a:t>
            </a:r>
            <a:r>
              <a:rPr lang="ja-JP" altLang="en-US" sz="1600" u="sng" dirty="0">
                <a:latin typeface="ＭＳ ゴシック" panose="020B0609070205080204" pitchFamily="49" charset="-128"/>
                <a:ea typeface="ＭＳ ゴシック" panose="020B0609070205080204" pitchFamily="49" charset="-128"/>
              </a:rPr>
              <a:t>　</a:t>
            </a:r>
            <a:endParaRPr lang="en-US" altLang="ja-JP" sz="1600" u="sng" dirty="0" smtClean="0">
              <a:latin typeface="ＭＳ ゴシック" panose="020B0609070205080204" pitchFamily="49" charset="-128"/>
              <a:ea typeface="ＭＳ ゴシック" panose="020B0609070205080204" pitchFamily="49" charset="-128"/>
            </a:endParaRPr>
          </a:p>
          <a:p>
            <a:pPr marL="53340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管理者：指定療養介護事業所ごとに専従の管理者を置く。ただし、管理上支障がない場合は、事業所内の他の職務、他事業所の職務を兼ねることができる。</a:t>
            </a:r>
            <a:endParaRPr lang="en-US" altLang="ja-JP" sz="1400" dirty="0">
              <a:latin typeface="ＭＳ ゴシック" panose="020B0609070205080204" pitchFamily="49" charset="-128"/>
              <a:ea typeface="ＭＳ ゴシック" panose="020B0609070205080204" pitchFamily="49" charset="-128"/>
            </a:endParaRPr>
          </a:p>
          <a:p>
            <a:pPr marL="812800" indent="-723900">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＜運営に関する基準</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（契約支給量の報告等）</a:t>
            </a:r>
            <a:r>
              <a:rPr lang="ja-JP" altLang="en-US" sz="1100" u="sng" dirty="0" smtClean="0">
                <a:latin typeface="ＭＳ ゴシック" panose="020B0609070205080204" pitchFamily="49" charset="-128"/>
                <a:ea typeface="ＭＳ ゴシック" panose="020B0609070205080204" pitchFamily="49" charset="-128"/>
              </a:rPr>
              <a:t>基準五三条</a:t>
            </a:r>
            <a:endParaRPr lang="en-US" altLang="ja-JP" sz="1100" u="sng" dirty="0" smtClean="0">
              <a:latin typeface="ＭＳ ゴシック" panose="020B0609070205080204" pitchFamily="49" charset="-128"/>
              <a:ea typeface="ＭＳ ゴシック" panose="020B0609070205080204" pitchFamily="49" charset="-128"/>
            </a:endParaRPr>
          </a:p>
          <a:p>
            <a:pPr marL="542925"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利用者の入所又は退所に際しては、入退所の年月日等必要な事項を受給者証に記載しなければならない。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42925"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利用者と契約をしたとき、もしくは受給者証に変更があったときは受給者証記載事項等必要な事項を市町村に遅滞なく報告しなければならない。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（サービスの提供の記録）</a:t>
            </a:r>
            <a:r>
              <a:rPr lang="ja-JP" altLang="en-US" sz="1100" u="sng" dirty="0" smtClean="0">
                <a:latin typeface="ＭＳ ゴシック" panose="020B0609070205080204" pitchFamily="49" charset="-128"/>
                <a:ea typeface="ＭＳ ゴシック" panose="020B0609070205080204" pitchFamily="49" charset="-128"/>
              </a:rPr>
              <a:t>基準第五三条の二</a:t>
            </a:r>
            <a:endParaRPr lang="en-US" altLang="ja-JP" sz="1100" u="sng" dirty="0" smtClean="0">
              <a:latin typeface="ＭＳ ゴシック" panose="020B0609070205080204" pitchFamily="49" charset="-128"/>
              <a:ea typeface="ＭＳ ゴシック" panose="020B0609070205080204" pitchFamily="49" charset="-128"/>
            </a:endParaRPr>
          </a:p>
          <a:p>
            <a:pPr marL="542925"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指定療養介護（以下「支援」という。</a:t>
            </a:r>
            <a:r>
              <a:rPr lang="ja-JP" altLang="en-US" sz="1400" dirty="0" smtClean="0">
                <a:latin typeface="ＭＳ ゴシック" panose="020B0609070205080204" pitchFamily="49" charset="-128"/>
                <a:ea typeface="ＭＳ ゴシック" panose="020B0609070205080204" pitchFamily="49" charset="-128"/>
              </a:rPr>
              <a:t>）を提供した際は、提供日、内容その他必要な事項を記録しなければならない。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42925"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記録</a:t>
            </a:r>
            <a:r>
              <a:rPr lang="ja-JP" altLang="en-US" sz="1400" dirty="0" smtClean="0">
                <a:latin typeface="ＭＳ ゴシック" panose="020B0609070205080204" pitchFamily="49" charset="-128"/>
                <a:ea typeface="ＭＳ ゴシック" panose="020B0609070205080204" pitchFamily="49" charset="-128"/>
              </a:rPr>
              <a:t>に際して、利用者から支援を提供したことについて確認を受けなければならない。</a:t>
            </a:r>
            <a:endParaRPr lang="en-US" altLang="ja-JP" sz="1400" dirty="0">
              <a:latin typeface="ＭＳ ゴシック" panose="020B0609070205080204" pitchFamily="49" charset="-128"/>
              <a:ea typeface="ＭＳ ゴシック" panose="020B0609070205080204" pitchFamily="49" charset="-128"/>
            </a:endParaRPr>
          </a:p>
          <a:p>
            <a:endParaRPr lang="en-US" altLang="ja-JP" sz="1600" u="sng"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基準第五四～五六条略</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（利用者負担額の受領）（利用者負担額に係る管理）（介護給付費の額に係る通知等）</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（指定療養介護の取扱い方針）</a:t>
            </a:r>
            <a:r>
              <a:rPr lang="ja-JP" altLang="en-US" sz="1100" u="sng" dirty="0" smtClean="0">
                <a:latin typeface="ＭＳ ゴシック" panose="020B0609070205080204" pitchFamily="49" charset="-128"/>
                <a:ea typeface="ＭＳ ゴシック" panose="020B0609070205080204" pitchFamily="49" charset="-128"/>
              </a:rPr>
              <a:t>基準第五七条</a:t>
            </a:r>
            <a:endParaRPr lang="en-US" altLang="ja-JP" sz="1400" u="sng" dirty="0">
              <a:latin typeface="ＭＳ ゴシック" panose="020B0609070205080204" pitchFamily="49" charset="-128"/>
              <a:ea typeface="ＭＳ ゴシック" panose="020B0609070205080204" pitchFamily="49" charset="-128"/>
            </a:endParaRPr>
          </a:p>
          <a:p>
            <a:pPr marL="54610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療養介護事業者は、</a:t>
            </a:r>
            <a:r>
              <a:rPr lang="ja-JP" altLang="en-US" sz="1400" b="1" u="sng" dirty="0" smtClean="0">
                <a:latin typeface="ＭＳ ゴシック" panose="020B0609070205080204" pitchFamily="49" charset="-128"/>
                <a:ea typeface="ＭＳ ゴシック" panose="020B0609070205080204" pitchFamily="49" charset="-128"/>
              </a:rPr>
              <a:t>療養介護計画（個別支援計画）に基づき</a:t>
            </a:r>
            <a:r>
              <a:rPr lang="ja-JP" altLang="en-US" sz="1400" dirty="0" smtClean="0">
                <a:latin typeface="ＭＳ ゴシック" panose="020B0609070205080204" pitchFamily="49" charset="-128"/>
                <a:ea typeface="ＭＳ ゴシック" panose="020B0609070205080204" pitchFamily="49" charset="-128"/>
              </a:rPr>
              <a:t>、利用者の心身の状況等に応じて、その者の支援を適切に行うとともに、支援の提供が漫然かつ画一的なものとならないよう配慮しなければならない。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4610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従業者</a:t>
            </a:r>
            <a:r>
              <a:rPr lang="ja-JP" altLang="en-US" sz="1400" dirty="0" smtClean="0">
                <a:latin typeface="ＭＳ ゴシック" panose="020B0609070205080204" pitchFamily="49" charset="-128"/>
                <a:ea typeface="ＭＳ ゴシック" panose="020B0609070205080204" pitchFamily="49" charset="-128"/>
              </a:rPr>
              <a:t>は、支援の提供に当たっては、懇切丁寧を旨とし、利用者又はその家族に対し、支援上必要な事項（療養介護計画の目標、内容、行事、日課等）について、理解しやすいように説明を行わなければならない。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4610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療養</a:t>
            </a:r>
            <a:r>
              <a:rPr lang="ja-JP" altLang="en-US" sz="1400" dirty="0" smtClean="0">
                <a:latin typeface="ＭＳ ゴシック" panose="020B0609070205080204" pitchFamily="49" charset="-128"/>
                <a:ea typeface="ＭＳ ゴシック" panose="020B0609070205080204" pitchFamily="49" charset="-128"/>
              </a:rPr>
              <a:t>介護事業者は、</a:t>
            </a:r>
            <a:r>
              <a:rPr lang="ja-JP" altLang="en-US" sz="1400" dirty="0">
                <a:latin typeface="ＭＳ ゴシック" panose="020B0609070205080204" pitchFamily="49" charset="-128"/>
                <a:ea typeface="ＭＳ ゴシック" panose="020B0609070205080204" pitchFamily="49" charset="-128"/>
              </a:rPr>
              <a:t>提供</a:t>
            </a:r>
            <a:r>
              <a:rPr lang="ja-JP" altLang="en-US" sz="1400" dirty="0" smtClean="0">
                <a:latin typeface="ＭＳ ゴシック" panose="020B0609070205080204" pitchFamily="49" charset="-128"/>
                <a:ea typeface="ＭＳ ゴシック" panose="020B0609070205080204" pitchFamily="49" charset="-128"/>
              </a:rPr>
              <a:t>する支援の質の評価（第三者評価を含む）を行い、常にその改善を図らなければならない。</a:t>
            </a:r>
            <a:endParaRPr lang="en-US" altLang="ja-JP" sz="1400" dirty="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272438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64</a:t>
            </a:fld>
            <a:endParaRPr lang="en-US" altLang="ja-JP" dirty="0"/>
          </a:p>
        </p:txBody>
      </p:sp>
      <p:sp>
        <p:nvSpPr>
          <p:cNvPr id="4" name="正方形/長方形 3"/>
          <p:cNvSpPr/>
          <p:nvPr/>
        </p:nvSpPr>
        <p:spPr>
          <a:xfrm>
            <a:off x="272480" y="260648"/>
            <a:ext cx="9361040" cy="648072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r>
              <a:rPr lang="ja-JP" altLang="en-US" sz="1600" u="sng" dirty="0" smtClean="0">
                <a:latin typeface="ＭＳ ゴシック" panose="020B0609070205080204" pitchFamily="49" charset="-128"/>
                <a:ea typeface="ＭＳ ゴシック" panose="020B0609070205080204" pitchFamily="49" charset="-128"/>
              </a:rPr>
              <a:t>（療養介護計画の作成等）</a:t>
            </a:r>
            <a:r>
              <a:rPr lang="ja-JP" altLang="en-US" sz="1100" u="sng" dirty="0" smtClean="0">
                <a:latin typeface="ＭＳ ゴシック" panose="020B0609070205080204" pitchFamily="49" charset="-128"/>
                <a:ea typeface="ＭＳ ゴシック" panose="020B0609070205080204" pitchFamily="49" charset="-128"/>
              </a:rPr>
              <a:t>基準第五八条</a:t>
            </a:r>
            <a:endParaRPr lang="en-US" altLang="ja-JP" sz="1100" u="sng" dirty="0" smtClean="0">
              <a:latin typeface="ＭＳ ゴシック" panose="020B0609070205080204" pitchFamily="49" charset="-128"/>
              <a:ea typeface="ＭＳ ゴシック" panose="020B0609070205080204" pitchFamily="49" charset="-128"/>
            </a:endParaRPr>
          </a:p>
          <a:p>
            <a:endParaRPr lang="en-US" altLang="ja-JP" sz="1600" u="sng"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管理者は、サービス管理責任者に支援に係る個別支援計画（以下「療養介護計画」という。）の作成に関する業務を担当させるものとする。</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療養介護計画の作成に</a:t>
            </a:r>
            <a:r>
              <a:rPr lang="ja-JP" altLang="en-US" sz="1400" dirty="0">
                <a:latin typeface="ＭＳ ゴシック" panose="020B0609070205080204" pitchFamily="49" charset="-128"/>
                <a:ea typeface="ＭＳ ゴシック" panose="020B0609070205080204" pitchFamily="49" charset="-128"/>
              </a:rPr>
              <a:t>当たって</a:t>
            </a:r>
            <a:r>
              <a:rPr lang="ja-JP" altLang="en-US" sz="1400" dirty="0" smtClean="0">
                <a:latin typeface="ＭＳ ゴシック" panose="020B0609070205080204" pitchFamily="49" charset="-128"/>
                <a:ea typeface="ＭＳ ゴシック" panose="020B0609070205080204" pitchFamily="49" charset="-128"/>
              </a:rPr>
              <a:t>は、適切な方法により、</a:t>
            </a:r>
            <a:r>
              <a:rPr lang="ja-JP" altLang="en-US" sz="1400" b="1" u="sng" dirty="0" smtClean="0">
                <a:latin typeface="ＭＳ ゴシック" panose="020B0609070205080204" pitchFamily="49" charset="-128"/>
                <a:ea typeface="ＭＳ ゴシック" panose="020B0609070205080204" pitchFamily="49" charset="-128"/>
              </a:rPr>
              <a:t>利用者について、その有する能力、その置かれている環境及び日常生活前案の状況等の評価を通じて利用者の希望する生活や課題等の把握（以下「アセスメント」という。）</a:t>
            </a:r>
            <a:r>
              <a:rPr lang="ja-JP" altLang="en-US" sz="1400" dirty="0" smtClean="0">
                <a:latin typeface="ＭＳ ゴシック" panose="020B0609070205080204" pitchFamily="49" charset="-128"/>
                <a:ea typeface="ＭＳ ゴシック" panose="020B0609070205080204" pitchFamily="49" charset="-128"/>
              </a:rPr>
              <a:t>を行い、利用者が自立した日常生活を営むことができるように支援する上での適切な支援内容の検討をしなければならない。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b="1" u="sng" dirty="0">
                <a:latin typeface="ＭＳ ゴシック" panose="020B0609070205080204" pitchFamily="49" charset="-128"/>
                <a:ea typeface="ＭＳ ゴシック" panose="020B0609070205080204" pitchFamily="49" charset="-128"/>
              </a:rPr>
              <a:t>アセスメントに当たって</a:t>
            </a:r>
            <a:r>
              <a:rPr lang="ja-JP" altLang="en-US" sz="1400" b="1" u="sng" dirty="0" smtClean="0">
                <a:latin typeface="ＭＳ ゴシック" panose="020B0609070205080204" pitchFamily="49" charset="-128"/>
                <a:ea typeface="ＭＳ ゴシック" panose="020B0609070205080204" pitchFamily="49" charset="-128"/>
              </a:rPr>
              <a:t>は利用者に面接して行わなければならない。</a:t>
            </a:r>
            <a:r>
              <a:rPr lang="ja-JP" altLang="en-US" sz="1400" dirty="0" smtClean="0">
                <a:latin typeface="ＭＳ ゴシック" panose="020B0609070205080204" pitchFamily="49" charset="-128"/>
                <a:ea typeface="ＭＳ ゴシック" panose="020B0609070205080204" pitchFamily="49" charset="-128"/>
              </a:rPr>
              <a:t>この場合において、サービス管理責任者は、面接の趣旨を利用者に対して十分に説明し、理解を得なければならない。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アセスメント及び支援内容の検討結果に基づき、</a:t>
            </a:r>
            <a:r>
              <a:rPr lang="ja-JP" altLang="en-US" sz="1400" b="1" u="sng" dirty="0" smtClean="0">
                <a:latin typeface="ＭＳ ゴシック" panose="020B0609070205080204" pitchFamily="49" charset="-128"/>
                <a:ea typeface="ＭＳ ゴシック" panose="020B0609070205080204" pitchFamily="49" charset="-128"/>
              </a:rPr>
              <a:t>利用者及びその家族の生活に対する意向、総合的な支援の方針、生活全般の質を向上させるための課題、支援の目標及びその達成時期、支援を提供する上での留意事項等を記載した計画の原案を作成</a:t>
            </a:r>
            <a:r>
              <a:rPr lang="ja-JP" altLang="en-US" sz="1400" dirty="0" smtClean="0">
                <a:latin typeface="ＭＳ ゴシック" panose="020B0609070205080204" pitchFamily="49" charset="-128"/>
                <a:ea typeface="ＭＳ ゴシック" panose="020B0609070205080204" pitchFamily="49" charset="-128"/>
              </a:rPr>
              <a:t>しなければならない。この場合において、当該事業所が提供する支援以外の保健医療サービス又はその他の福祉サービス等との業務も含めて療養介護計画の原案に位置付けるよう努めなければならない。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b="1" u="sng" dirty="0" smtClean="0">
                <a:latin typeface="ＭＳ ゴシック" panose="020B0609070205080204" pitchFamily="49" charset="-128"/>
                <a:ea typeface="ＭＳ ゴシック" panose="020B0609070205080204" pitchFamily="49" charset="-128"/>
              </a:rPr>
              <a:t>療養介護計画の作成に係る会議を（支援の提供に当たる担当者を招集して）開催</a:t>
            </a:r>
            <a:r>
              <a:rPr lang="ja-JP" altLang="en-US" sz="1400" dirty="0" smtClean="0">
                <a:latin typeface="ＭＳ ゴシック" panose="020B0609070205080204" pitchFamily="49" charset="-128"/>
                <a:ea typeface="ＭＳ ゴシック" panose="020B0609070205080204" pitchFamily="49" charset="-128"/>
              </a:rPr>
              <a:t>し、療養介護計画の</a:t>
            </a:r>
            <a:r>
              <a:rPr lang="ja-JP" altLang="en-US" sz="1400" dirty="0">
                <a:latin typeface="ＭＳ ゴシック" panose="020B0609070205080204" pitchFamily="49" charset="-128"/>
                <a:ea typeface="ＭＳ ゴシック" panose="020B0609070205080204" pitchFamily="49" charset="-128"/>
              </a:rPr>
              <a:t>原案</a:t>
            </a:r>
            <a:r>
              <a:rPr lang="ja-JP" altLang="en-US" sz="1400" dirty="0" smtClean="0">
                <a:latin typeface="ＭＳ ゴシック" panose="020B0609070205080204" pitchFamily="49" charset="-128"/>
                <a:ea typeface="ＭＳ ゴシック" panose="020B0609070205080204" pitchFamily="49" charset="-128"/>
              </a:rPr>
              <a:t>の内容について意見を求めるものとする。</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療養介護計画の原案の内容について利用者又はその家族に対して説明し、文書により利用者の同意を得なければならない。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療養介護計画を作成した際には、利用者に交付しなければならない。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療養介護計画の作成後、療養介護計画の実施状況の把握（継続的なアセスメントを含む。以下「アセスメント」という）を行うとともに、</a:t>
            </a:r>
            <a:r>
              <a:rPr lang="ja-JP" altLang="en-US" sz="1400" b="1" u="sng" dirty="0" smtClean="0">
                <a:latin typeface="ＭＳ ゴシック" panose="020B0609070205080204" pitchFamily="49" charset="-128"/>
                <a:ea typeface="ＭＳ ゴシック" panose="020B0609070205080204" pitchFamily="49" charset="-128"/>
              </a:rPr>
              <a:t>少なくとも６月に１回以上、療養介護計画の見直し</a:t>
            </a:r>
            <a:r>
              <a:rPr lang="ja-JP" altLang="en-US" sz="1400" dirty="0" smtClean="0">
                <a:latin typeface="ＭＳ ゴシック" panose="020B0609070205080204" pitchFamily="49" charset="-128"/>
                <a:ea typeface="ＭＳ ゴシック" panose="020B0609070205080204" pitchFamily="49" charset="-128"/>
              </a:rPr>
              <a:t>を行い、必要に応じて計画の変更を行うものとする。</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モニタリングに当たっては、利用者及びその家族等と</a:t>
            </a:r>
            <a:r>
              <a:rPr lang="ja-JP" altLang="en-US" sz="1400" dirty="0">
                <a:latin typeface="ＭＳ ゴシック" panose="020B0609070205080204" pitchFamily="49" charset="-128"/>
                <a:ea typeface="ＭＳ ゴシック" panose="020B0609070205080204" pitchFamily="49" charset="-128"/>
              </a:rPr>
              <a:t>連絡を</a:t>
            </a:r>
            <a:r>
              <a:rPr lang="ja-JP" altLang="en-US" sz="1400" dirty="0" smtClean="0">
                <a:latin typeface="ＭＳ ゴシック" panose="020B0609070205080204" pitchFamily="49" charset="-128"/>
                <a:ea typeface="ＭＳ ゴシック" panose="020B0609070205080204" pitchFamily="49" charset="-128"/>
              </a:rPr>
              <a:t>継続的に行うこととし、特段の事情のない限り、以下のことを行わなければならない。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803275" indent="-263525" defTabSz="803275">
              <a:buFont typeface="Arial" panose="020B0604020202020204" pitchFamily="34" charset="0"/>
              <a:buChar char="•"/>
            </a:pPr>
            <a:r>
              <a:rPr lang="ja-JP" altLang="en-US" sz="1400" b="1" u="sng" dirty="0">
                <a:latin typeface="ＭＳ ゴシック" panose="020B0609070205080204" pitchFamily="49" charset="-128"/>
                <a:ea typeface="ＭＳ ゴシック" panose="020B0609070205080204" pitchFamily="49" charset="-128"/>
              </a:rPr>
              <a:t>定期的</a:t>
            </a:r>
            <a:r>
              <a:rPr lang="ja-JP" altLang="en-US" sz="1400" b="1" u="sng" dirty="0" smtClean="0">
                <a:latin typeface="ＭＳ ゴシック" panose="020B0609070205080204" pitchFamily="49" charset="-128"/>
                <a:ea typeface="ＭＳ ゴシック" panose="020B0609070205080204" pitchFamily="49" charset="-128"/>
              </a:rPr>
              <a:t>に利用者に面接すること</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803275" indent="-263525" defTabSz="803275">
              <a:buFont typeface="Arial" panose="020B0604020202020204" pitchFamily="34" charset="0"/>
              <a:buChar char="•"/>
            </a:pPr>
            <a:r>
              <a:rPr lang="ja-JP" altLang="en-US" sz="1400" b="1" u="sng" dirty="0">
                <a:latin typeface="ＭＳ ゴシック" panose="020B0609070205080204" pitchFamily="49" charset="-128"/>
                <a:ea typeface="ＭＳ ゴシック" panose="020B0609070205080204" pitchFamily="49" charset="-128"/>
              </a:rPr>
              <a:t>定期的</a:t>
            </a:r>
            <a:r>
              <a:rPr lang="ja-JP" altLang="en-US" sz="1400" b="1" u="sng" dirty="0" smtClean="0">
                <a:latin typeface="ＭＳ ゴシック" panose="020B0609070205080204" pitchFamily="49" charset="-128"/>
                <a:ea typeface="ＭＳ ゴシック" panose="020B0609070205080204" pitchFamily="49" charset="-128"/>
              </a:rPr>
              <a:t>にモニタリングの結果を記録すること</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startAt="10"/>
            </a:pPr>
            <a:r>
              <a:rPr lang="ja-JP" altLang="en-US" sz="1400" dirty="0" smtClean="0">
                <a:latin typeface="ＭＳ ゴシック" panose="020B0609070205080204" pitchFamily="49" charset="-128"/>
                <a:ea typeface="ＭＳ ゴシック" panose="020B0609070205080204" pitchFamily="49" charset="-128"/>
              </a:rPr>
              <a:t>②から⑦については、療養介護計画の変更についても準用する。</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26988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202033"/>
          </a:xfrm>
        </p:spPr>
        <p:txBody>
          <a:bodyPr/>
          <a:lstStyle/>
          <a:p>
            <a:r>
              <a:rPr kumimoji="1" lang="ja-JP" altLang="en-US" sz="1600" b="1" dirty="0" smtClean="0"/>
              <a:t>個別支援計画書（書式例）</a:t>
            </a:r>
            <a:endParaRPr kumimoji="1" lang="ja-JP" altLang="en-US" sz="16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65</a:t>
            </a:fld>
            <a:endParaRPr lang="en-US" altLang="ja-JP" dirty="0"/>
          </a:p>
        </p:txBody>
      </p:sp>
      <p:graphicFrame>
        <p:nvGraphicFramePr>
          <p:cNvPr id="6" name="表 5"/>
          <p:cNvGraphicFramePr>
            <a:graphicFrameLocks noGrp="1"/>
          </p:cNvGraphicFramePr>
          <p:nvPr>
            <p:extLst>
              <p:ext uri="{D42A27DB-BD31-4B8C-83A1-F6EECF244321}">
                <p14:modId xmlns:p14="http://schemas.microsoft.com/office/powerpoint/2010/main" val="3910267126"/>
              </p:ext>
            </p:extLst>
          </p:nvPr>
        </p:nvGraphicFramePr>
        <p:xfrm>
          <a:off x="200472" y="764704"/>
          <a:ext cx="9577064" cy="475104"/>
        </p:xfrm>
        <a:graphic>
          <a:graphicData uri="http://schemas.openxmlformats.org/drawingml/2006/table">
            <a:tbl>
              <a:tblPr firstRow="1" bandRow="1">
                <a:tableStyleId>{5940675A-B579-460E-94D1-54222C63F5DA}</a:tableStyleId>
              </a:tblPr>
              <a:tblGrid>
                <a:gridCol w="9577064">
                  <a:extLst>
                    <a:ext uri="{9D8B030D-6E8A-4147-A177-3AD203B41FA5}">
                      <a16:colId xmlns:a16="http://schemas.microsoft.com/office/drawing/2014/main" val="20000"/>
                    </a:ext>
                  </a:extLst>
                </a:gridCol>
              </a:tblGrid>
              <a:tr h="475104">
                <a:tc>
                  <a:txBody>
                    <a:bodyPr/>
                    <a:lstStyle/>
                    <a:p>
                      <a:r>
                        <a:rPr kumimoji="1" lang="en-US" altLang="ja-JP" sz="1100" dirty="0" smtClean="0"/>
                        <a:t>【</a:t>
                      </a:r>
                      <a:r>
                        <a:rPr kumimoji="1" lang="ja-JP" altLang="en-US" sz="1100" dirty="0" smtClean="0"/>
                        <a:t>総合的な援助の方針</a:t>
                      </a:r>
                      <a:r>
                        <a:rPr kumimoji="1" lang="en-US" altLang="ja-JP" sz="1100" dirty="0" smtClean="0"/>
                        <a:t>】</a:t>
                      </a:r>
                    </a:p>
                  </a:txBody>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80260063"/>
              </p:ext>
            </p:extLst>
          </p:nvPr>
        </p:nvGraphicFramePr>
        <p:xfrm>
          <a:off x="200472" y="2740567"/>
          <a:ext cx="9505057" cy="4000801"/>
        </p:xfrm>
        <a:graphic>
          <a:graphicData uri="http://schemas.openxmlformats.org/drawingml/2006/table">
            <a:tbl>
              <a:tblPr firstRow="1" bandRow="1">
                <a:tableStyleId>{5940675A-B579-460E-94D1-54222C63F5DA}</a:tableStyleId>
              </a:tblPr>
              <a:tblGrid>
                <a:gridCol w="2117528">
                  <a:extLst>
                    <a:ext uri="{9D8B030D-6E8A-4147-A177-3AD203B41FA5}">
                      <a16:colId xmlns:a16="http://schemas.microsoft.com/office/drawing/2014/main" val="20000"/>
                    </a:ext>
                  </a:extLst>
                </a:gridCol>
                <a:gridCol w="2371632">
                  <a:extLst>
                    <a:ext uri="{9D8B030D-6E8A-4147-A177-3AD203B41FA5}">
                      <a16:colId xmlns:a16="http://schemas.microsoft.com/office/drawing/2014/main" val="20001"/>
                    </a:ext>
                  </a:extLst>
                </a:gridCol>
                <a:gridCol w="3215696">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504057">
                  <a:extLst>
                    <a:ext uri="{9D8B030D-6E8A-4147-A177-3AD203B41FA5}">
                      <a16:colId xmlns:a16="http://schemas.microsoft.com/office/drawing/2014/main" val="20004"/>
                    </a:ext>
                  </a:extLst>
                </a:gridCol>
              </a:tblGrid>
              <a:tr h="263827">
                <a:tc>
                  <a:txBody>
                    <a:bodyPr/>
                    <a:lstStyle/>
                    <a:p>
                      <a:pPr algn="ctr"/>
                      <a:r>
                        <a:rPr kumimoji="1" lang="ja-JP" altLang="en-US" sz="1100" dirty="0" smtClean="0"/>
                        <a:t>具体的到達目標</a:t>
                      </a:r>
                      <a:endParaRPr kumimoji="1" lang="ja-JP" altLang="en-US" sz="1100" dirty="0"/>
                    </a:p>
                  </a:txBody>
                  <a:tcPr anchor="ctr"/>
                </a:tc>
                <a:tc>
                  <a:txBody>
                    <a:bodyPr/>
                    <a:lstStyle/>
                    <a:p>
                      <a:pPr algn="ctr"/>
                      <a:r>
                        <a:rPr kumimoji="1" lang="ja-JP" altLang="en-US" sz="1100" dirty="0" smtClean="0"/>
                        <a:t>本人の役割</a:t>
                      </a:r>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100" dirty="0" smtClean="0"/>
                        <a:t>支援内容</a:t>
                      </a:r>
                      <a:endParaRPr kumimoji="1" lang="en-US" altLang="ja-JP" sz="1100" dirty="0" smtClean="0"/>
                    </a:p>
                    <a:p>
                      <a:pPr algn="ctr"/>
                      <a:r>
                        <a:rPr kumimoji="1" lang="ja-JP" altLang="en-US" sz="1100" dirty="0" smtClean="0"/>
                        <a:t>（内容・留意点等）</a:t>
                      </a:r>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100" dirty="0" smtClean="0"/>
                        <a:t>担当者</a:t>
                      </a:r>
                      <a:endParaRPr kumimoji="1" lang="ja-JP" altLang="en-US" sz="1100" dirty="0"/>
                    </a:p>
                  </a:txBody>
                  <a:tcPr anchor="ctr"/>
                </a:tc>
                <a:tc>
                  <a:txBody>
                    <a:bodyPr/>
                    <a:lstStyle/>
                    <a:p>
                      <a:pPr algn="ctr"/>
                      <a:r>
                        <a:rPr kumimoji="1" lang="ja-JP" altLang="en-US" sz="1100" dirty="0" smtClean="0"/>
                        <a:t>優先順位</a:t>
                      </a:r>
                      <a:endParaRPr kumimoji="1" lang="ja-JP" altLang="en-US" sz="1100" dirty="0"/>
                    </a:p>
                  </a:txBody>
                  <a:tcPr anchor="ctr"/>
                </a:tc>
                <a:extLst>
                  <a:ext uri="{0D108BD9-81ED-4DB2-BD59-A6C34878D82A}">
                    <a16:rowId xmlns:a16="http://schemas.microsoft.com/office/drawing/2014/main" val="10000"/>
                  </a:ext>
                </a:extLst>
              </a:tr>
              <a:tr h="770604">
                <a:tc>
                  <a:txBody>
                    <a:bodyPr/>
                    <a:lstStyle/>
                    <a:p>
                      <a:endParaRPr kumimoji="1" lang="ja-JP" altLang="en-US" sz="1100" dirty="0"/>
                    </a:p>
                  </a:txBody>
                  <a:tcPr anchor="ctr"/>
                </a:tc>
                <a:tc>
                  <a:txBody>
                    <a:bodyPr/>
                    <a:lstStyle/>
                    <a:p>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val="10001"/>
                  </a:ext>
                </a:extLst>
              </a:tr>
              <a:tr h="770604">
                <a:tc>
                  <a:txBody>
                    <a:bodyPr/>
                    <a:lstStyle/>
                    <a:p>
                      <a:endParaRPr kumimoji="1" lang="ja-JP" altLang="en-US" sz="1100" dirty="0"/>
                    </a:p>
                  </a:txBody>
                  <a:tcPr anchor="ctr"/>
                </a:tc>
                <a:tc>
                  <a:txBody>
                    <a:bodyPr/>
                    <a:lstStyle/>
                    <a:p>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val="10002"/>
                  </a:ext>
                </a:extLst>
              </a:tr>
              <a:tr h="770604">
                <a:tc>
                  <a:txBody>
                    <a:bodyPr/>
                    <a:lstStyle/>
                    <a:p>
                      <a:endParaRPr kumimoji="1" lang="ja-JP" altLang="en-US" sz="1100" dirty="0"/>
                    </a:p>
                  </a:txBody>
                  <a:tcPr anchor="ctr"/>
                </a:tc>
                <a:tc>
                  <a:txBody>
                    <a:bodyPr/>
                    <a:lstStyle/>
                    <a:p>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val="10003"/>
                  </a:ext>
                </a:extLst>
              </a:tr>
              <a:tr h="770604">
                <a:tc>
                  <a:txBody>
                    <a:bodyPr/>
                    <a:lstStyle/>
                    <a:p>
                      <a:endParaRPr kumimoji="1" lang="ja-JP" altLang="en-US" sz="1100" dirty="0"/>
                    </a:p>
                  </a:txBody>
                  <a:tcPr anchor="ctr"/>
                </a:tc>
                <a:tc>
                  <a:txBody>
                    <a:bodyPr/>
                    <a:lstStyle/>
                    <a:p>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val="10004"/>
                  </a:ext>
                </a:extLst>
              </a:tr>
              <a:tr h="491665">
                <a:tc gridSpan="5">
                  <a:txBody>
                    <a:bodyPr/>
                    <a:lstStyle/>
                    <a:p>
                      <a:r>
                        <a:rPr kumimoji="1" lang="ja-JP" altLang="en-US" sz="1100" dirty="0" smtClean="0"/>
                        <a:t>上記の計画書に基づきサービスの説明を受け、内容に同意しました。</a:t>
                      </a:r>
                      <a:endParaRPr kumimoji="1" lang="en-US" altLang="ja-JP" sz="1100" dirty="0" smtClean="0"/>
                    </a:p>
                    <a:p>
                      <a:r>
                        <a:rPr kumimoji="1" lang="ja-JP" altLang="en-US" sz="1100" u="sng" dirty="0" smtClean="0"/>
                        <a:t>同意年月日：　　　　　　　　年　　　　　月　　　　　日　　</a:t>
                      </a:r>
                      <a:r>
                        <a:rPr kumimoji="1" lang="ja-JP" altLang="en-US" sz="1100" dirty="0" smtClean="0"/>
                        <a:t>　</a:t>
                      </a:r>
                      <a:r>
                        <a:rPr kumimoji="1" lang="ja-JP" altLang="en-US" sz="1100" u="sng" dirty="0" smtClean="0"/>
                        <a:t>利用者氏名　　　　　　　　　　　　　　　　　印　</a:t>
                      </a:r>
                      <a:r>
                        <a:rPr kumimoji="1" lang="ja-JP" altLang="en-US" sz="1100" dirty="0" smtClean="0"/>
                        <a:t>　　　　</a:t>
                      </a:r>
                      <a:r>
                        <a:rPr kumimoji="1" lang="ja-JP" altLang="en-US" sz="1100" u="sng" dirty="0" smtClean="0"/>
                        <a:t>サービス管理責任者氏名　　　　　　　　　　　　　　　印</a:t>
                      </a:r>
                      <a:endParaRPr kumimoji="1" lang="ja-JP" altLang="en-US" sz="1100" u="sng"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869609054"/>
              </p:ext>
            </p:extLst>
          </p:nvPr>
        </p:nvGraphicFramePr>
        <p:xfrm>
          <a:off x="200472" y="1340768"/>
          <a:ext cx="9577064" cy="936104"/>
        </p:xfrm>
        <a:graphic>
          <a:graphicData uri="http://schemas.openxmlformats.org/drawingml/2006/table">
            <a:tbl>
              <a:tblPr firstRow="1" bandRow="1">
                <a:tableStyleId>{5940675A-B579-460E-94D1-54222C63F5DA}</a:tableStyleId>
              </a:tblPr>
              <a:tblGrid>
                <a:gridCol w="4896544">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468052">
                <a:tc gridSpan="2">
                  <a:txBody>
                    <a:bodyPr/>
                    <a:lstStyle/>
                    <a:p>
                      <a:r>
                        <a:rPr kumimoji="1" lang="en-US" altLang="ja-JP" sz="1100" dirty="0" smtClean="0"/>
                        <a:t>【</a:t>
                      </a:r>
                      <a:r>
                        <a:rPr kumimoji="1" lang="ja-JP" altLang="en-US" sz="1100" dirty="0" smtClean="0"/>
                        <a:t>到達目標</a:t>
                      </a:r>
                      <a:r>
                        <a:rPr kumimoji="1" lang="en-US" altLang="ja-JP" sz="1100" dirty="0" smtClean="0"/>
                        <a:t>】</a:t>
                      </a:r>
                      <a:endParaRPr kumimoji="1" lang="ja-JP" altLang="en-US" sz="1100" dirty="0"/>
                    </a:p>
                  </a:txBody>
                  <a:tcPr/>
                </a:tc>
                <a:tc hMerge="1">
                  <a:txBody>
                    <a:bodyPr/>
                    <a:lstStyle/>
                    <a:p>
                      <a:endParaRPr kumimoji="1" lang="ja-JP" altLang="en-US" sz="1100" dirty="0"/>
                    </a:p>
                  </a:txBody>
                  <a:tcPr/>
                </a:tc>
                <a:extLst>
                  <a:ext uri="{0D108BD9-81ED-4DB2-BD59-A6C34878D82A}">
                    <a16:rowId xmlns:a16="http://schemas.microsoft.com/office/drawing/2014/main" val="10000"/>
                  </a:ext>
                </a:extLst>
              </a:tr>
              <a:tr h="468052">
                <a:tc>
                  <a:txBody>
                    <a:bodyPr/>
                    <a:lstStyle/>
                    <a:p>
                      <a:r>
                        <a:rPr kumimoji="1" lang="en-US" altLang="ja-JP" sz="1100" dirty="0" smtClean="0"/>
                        <a:t>【</a:t>
                      </a:r>
                      <a:r>
                        <a:rPr kumimoji="1" lang="ja-JP" altLang="en-US" sz="1100" dirty="0" smtClean="0"/>
                        <a:t>短期目標</a:t>
                      </a:r>
                      <a:r>
                        <a:rPr kumimoji="1" lang="en-US" altLang="ja-JP" sz="1100" dirty="0" smtClean="0"/>
                        <a:t>】</a:t>
                      </a:r>
                      <a:endParaRPr kumimoji="1" lang="ja-JP" altLang="en-US" sz="1100" dirty="0"/>
                    </a:p>
                  </a:txBody>
                  <a:tcPr/>
                </a:tc>
                <a:tc>
                  <a:txBody>
                    <a:bodyPr/>
                    <a:lstStyle/>
                    <a:p>
                      <a:r>
                        <a:rPr kumimoji="1" lang="en-US" altLang="ja-JP" sz="1100" dirty="0" smtClean="0"/>
                        <a:t>【</a:t>
                      </a:r>
                      <a:r>
                        <a:rPr kumimoji="1" lang="ja-JP" altLang="en-US" sz="1100" dirty="0" smtClean="0"/>
                        <a:t>長期目標</a:t>
                      </a:r>
                      <a:r>
                        <a:rPr kumimoji="1" lang="en-US" altLang="ja-JP" sz="1100" dirty="0" smtClean="0"/>
                        <a:t>】</a:t>
                      </a:r>
                      <a:endParaRPr kumimoji="1" lang="ja-JP" altLang="en-US" sz="1100" dirty="0"/>
                    </a:p>
                  </a:txBody>
                  <a:tcPr/>
                </a:tc>
                <a:extLst>
                  <a:ext uri="{0D108BD9-81ED-4DB2-BD59-A6C34878D82A}">
                    <a16:rowId xmlns:a16="http://schemas.microsoft.com/office/drawing/2014/main" val="1000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956003634"/>
              </p:ext>
            </p:extLst>
          </p:nvPr>
        </p:nvGraphicFramePr>
        <p:xfrm>
          <a:off x="200472" y="346369"/>
          <a:ext cx="9513980" cy="274320"/>
        </p:xfrm>
        <a:graphic>
          <a:graphicData uri="http://schemas.openxmlformats.org/drawingml/2006/table">
            <a:tbl>
              <a:tblPr firstRow="1" bandRow="1">
                <a:tableStyleId>{5940675A-B579-460E-94D1-54222C63F5DA}</a:tableStyleId>
              </a:tblPr>
              <a:tblGrid>
                <a:gridCol w="1127446">
                  <a:extLst>
                    <a:ext uri="{9D8B030D-6E8A-4147-A177-3AD203B41FA5}">
                      <a16:colId xmlns:a16="http://schemas.microsoft.com/office/drawing/2014/main" val="20000"/>
                    </a:ext>
                  </a:extLst>
                </a:gridCol>
                <a:gridCol w="1767541">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642376">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1217083">
                  <a:extLst>
                    <a:ext uri="{9D8B030D-6E8A-4147-A177-3AD203B41FA5}">
                      <a16:colId xmlns:a16="http://schemas.microsoft.com/office/drawing/2014/main" val="20005"/>
                    </a:ext>
                  </a:extLst>
                </a:gridCol>
                <a:gridCol w="2342974">
                  <a:extLst>
                    <a:ext uri="{9D8B030D-6E8A-4147-A177-3AD203B41FA5}">
                      <a16:colId xmlns:a16="http://schemas.microsoft.com/office/drawing/2014/main" val="20006"/>
                    </a:ext>
                  </a:extLst>
                </a:gridCol>
              </a:tblGrid>
              <a:tr h="216024">
                <a:tc>
                  <a:txBody>
                    <a:bodyPr/>
                    <a:lstStyle/>
                    <a:p>
                      <a:r>
                        <a:rPr kumimoji="1" lang="ja-JP" altLang="en-US" sz="1200" dirty="0" smtClean="0"/>
                        <a:t>利用者氏名：</a:t>
                      </a:r>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kumimoji="1" lang="ja-JP" altLang="en-US" sz="1200" dirty="0" smtClean="0"/>
                        <a:t>作成年月日</a:t>
                      </a:r>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bl>
          </a:graphicData>
        </a:graphic>
      </p:graphicFrame>
      <p:sp>
        <p:nvSpPr>
          <p:cNvPr id="13" name="テキスト ボックス 12"/>
          <p:cNvSpPr txBox="1"/>
          <p:nvPr/>
        </p:nvSpPr>
        <p:spPr>
          <a:xfrm>
            <a:off x="200472" y="2420888"/>
            <a:ext cx="4104456" cy="276999"/>
          </a:xfrm>
          <a:prstGeom prst="rect">
            <a:avLst/>
          </a:prstGeom>
          <a:noFill/>
        </p:spPr>
        <p:txBody>
          <a:bodyPr wrap="square" rtlCol="0">
            <a:spAutoFit/>
          </a:bodyPr>
          <a:lstStyle/>
          <a:p>
            <a:r>
              <a:rPr kumimoji="1" lang="ja-JP" altLang="en-US" sz="1200" dirty="0" smtClean="0"/>
              <a:t>具体的な到達目標及び支援計画等</a:t>
            </a:r>
            <a:endParaRPr kumimoji="1" lang="ja-JP" altLang="en-US" sz="1200" dirty="0"/>
          </a:p>
        </p:txBody>
      </p:sp>
    </p:spTree>
    <p:extLst>
      <p:ext uri="{BB962C8B-B14F-4D97-AF65-F5344CB8AC3E}">
        <p14:creationId xmlns:p14="http://schemas.microsoft.com/office/powerpoint/2010/main" val="28865959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66</a:t>
            </a:fld>
            <a:endParaRPr lang="en-US" altLang="ja-JP" dirty="0"/>
          </a:p>
        </p:txBody>
      </p:sp>
      <p:sp>
        <p:nvSpPr>
          <p:cNvPr id="4" name="正方形/長方形 3"/>
          <p:cNvSpPr/>
          <p:nvPr/>
        </p:nvSpPr>
        <p:spPr>
          <a:xfrm>
            <a:off x="272480" y="260648"/>
            <a:ext cx="9361040"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r>
              <a:rPr lang="ja-JP" altLang="en-US" sz="1600" u="sng" dirty="0" smtClean="0">
                <a:latin typeface="ＭＳ ゴシック" panose="020B0609070205080204" pitchFamily="49" charset="-128"/>
                <a:ea typeface="ＭＳ ゴシック" panose="020B0609070205080204" pitchFamily="49" charset="-128"/>
              </a:rPr>
              <a:t>（サービス管理責任者の責務）</a:t>
            </a:r>
            <a:r>
              <a:rPr lang="ja-JP" altLang="en-US" sz="1100" u="sng" dirty="0" smtClean="0">
                <a:latin typeface="ＭＳ ゴシック" panose="020B0609070205080204" pitchFamily="49" charset="-128"/>
                <a:ea typeface="ＭＳ ゴシック" panose="020B0609070205080204" pitchFamily="49" charset="-128"/>
              </a:rPr>
              <a:t>基準第五九条</a:t>
            </a:r>
            <a:endParaRPr lang="en-US" altLang="ja-JP" sz="1100" u="sng" dirty="0" smtClean="0">
              <a:latin typeface="ＭＳ ゴシック" panose="020B0609070205080204" pitchFamily="49" charset="-128"/>
              <a:ea typeface="ＭＳ ゴシック" panose="020B0609070205080204" pitchFamily="49" charset="-128"/>
            </a:endParaRPr>
          </a:p>
          <a:p>
            <a:pPr marL="536575" indent="-342900">
              <a:buFont typeface="ＭＳ ゴシック" panose="020B0609070205080204" pitchFamily="49" charset="-128"/>
              <a:buChar char="○"/>
            </a:pPr>
            <a:r>
              <a:rPr kumimoji="1" lang="ja-JP" altLang="en-US" sz="1400" dirty="0" smtClean="0">
                <a:latin typeface="ＭＳ ゴシック" panose="020B0609070205080204" pitchFamily="49" charset="-128"/>
                <a:ea typeface="ＭＳ ゴシック" panose="020B0609070205080204" pitchFamily="49" charset="-128"/>
              </a:rPr>
              <a:t>サービス管理責任者は計画作成業務のほか、以下の業務を行うものとする。</a:t>
            </a:r>
            <a:endParaRPr kumimoji="1" lang="en-US" altLang="ja-JP" sz="1400" dirty="0" smtClean="0">
              <a:latin typeface="ＭＳ ゴシック" panose="020B0609070205080204" pitchFamily="49" charset="-128"/>
              <a:ea typeface="ＭＳ ゴシック" panose="020B0609070205080204" pitchFamily="49" charset="-128"/>
            </a:endParaRPr>
          </a:p>
          <a:p>
            <a:pPr marL="71755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a:t>
            </a:r>
            <a:r>
              <a:rPr lang="ja-JP" altLang="en-US" sz="1400" dirty="0">
                <a:latin typeface="ＭＳ ゴシック" panose="020B0609070205080204" pitchFamily="49" charset="-128"/>
                <a:ea typeface="ＭＳ ゴシック" panose="020B0609070205080204" pitchFamily="49" charset="-128"/>
              </a:rPr>
              <a:t>申込</a:t>
            </a:r>
            <a:r>
              <a:rPr lang="ja-JP" altLang="en-US" sz="1400" dirty="0" smtClean="0">
                <a:latin typeface="ＭＳ ゴシック" panose="020B0609070205080204" pitchFamily="49" charset="-128"/>
                <a:ea typeface="ＭＳ ゴシック" panose="020B0609070205080204" pitchFamily="49" charset="-128"/>
              </a:rPr>
              <a:t>者の利用に際し、その者に係る指定障害福祉サービス事業者等に対する照会等により、その者の心身の状況、当該事業所以外における指定障害福祉サービス等の利用状況等を把握すること。</a:t>
            </a:r>
            <a:endParaRPr lang="en-US" altLang="ja-JP" sz="1400" dirty="0" smtClean="0">
              <a:latin typeface="ＭＳ ゴシック" panose="020B0609070205080204" pitchFamily="49" charset="-128"/>
              <a:ea typeface="ＭＳ ゴシック" panose="020B0609070205080204" pitchFamily="49" charset="-128"/>
            </a:endParaRPr>
          </a:p>
          <a:p>
            <a:pPr marL="717550" indent="-342900">
              <a:buFont typeface="+mj-ea"/>
              <a:buAutoNum type="circleNumDbPlain"/>
            </a:pPr>
            <a:r>
              <a:rPr kumimoji="1" lang="ja-JP" altLang="en-US" sz="1400" dirty="0">
                <a:latin typeface="ＭＳ ゴシック" panose="020B0609070205080204" pitchFamily="49" charset="-128"/>
                <a:ea typeface="ＭＳ ゴシック" panose="020B0609070205080204" pitchFamily="49" charset="-128"/>
              </a:rPr>
              <a:t>利用者</a:t>
            </a:r>
            <a:r>
              <a:rPr kumimoji="1" lang="ja-JP" altLang="en-US" sz="1400" dirty="0" smtClean="0">
                <a:latin typeface="ＭＳ ゴシック" panose="020B0609070205080204" pitchFamily="49" charset="-128"/>
                <a:ea typeface="ＭＳ ゴシック" panose="020B0609070205080204" pitchFamily="49" charset="-128"/>
              </a:rPr>
              <a:t>の心身の状況、その置かれている環境等に照らし、利用者が自立した日常生活を営むことが出来るよう定期的に検討するとともに、自立した日常生活を営むことができると認められる利用者に対し、必要な支援（地域生活への移行）を行うこと。</a:t>
            </a:r>
            <a:endParaRPr kumimoji="1" lang="en-US" altLang="ja-JP" sz="1400" dirty="0" smtClean="0">
              <a:latin typeface="ＭＳ ゴシック" panose="020B0609070205080204" pitchFamily="49" charset="-128"/>
              <a:ea typeface="ＭＳ ゴシック" panose="020B0609070205080204" pitchFamily="49" charset="-128"/>
            </a:endParaRPr>
          </a:p>
          <a:p>
            <a:pPr marL="71755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他の従業者に対する技術指導及び助言を行うこと。</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kumimoji="1" lang="ja-JP" altLang="en-US" sz="1600" u="sng" dirty="0" smtClean="0">
                <a:latin typeface="ＭＳ ゴシック" panose="020B0609070205080204" pitchFamily="49" charset="-128"/>
                <a:ea typeface="ＭＳ ゴシック" panose="020B0609070205080204" pitchFamily="49" charset="-128"/>
              </a:rPr>
              <a:t>（相談及び援助）</a:t>
            </a:r>
            <a:r>
              <a:rPr kumimoji="1" lang="ja-JP" altLang="en-US" sz="1100" u="sng" dirty="0" smtClean="0">
                <a:latin typeface="ＭＳ ゴシック" panose="020B0609070205080204" pitchFamily="49" charset="-128"/>
                <a:ea typeface="ＭＳ ゴシック" panose="020B0609070205080204" pitchFamily="49" charset="-128"/>
              </a:rPr>
              <a:t>基準第六〇条</a:t>
            </a:r>
            <a:endParaRPr kumimoji="1" lang="en-US" altLang="ja-JP" sz="1100" u="sng" dirty="0" smtClean="0">
              <a:latin typeface="ＭＳ ゴシック" panose="020B0609070205080204" pitchFamily="49" charset="-128"/>
              <a:ea typeface="ＭＳ ゴシック" panose="020B0609070205080204" pitchFamily="49" charset="-128"/>
            </a:endParaRPr>
          </a:p>
          <a:p>
            <a:pPr marL="544513" indent="-365125">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事業者</a:t>
            </a:r>
            <a:r>
              <a:rPr lang="ja-JP" altLang="en-US" sz="1400" dirty="0" smtClean="0">
                <a:latin typeface="ＭＳ ゴシック" panose="020B0609070205080204" pitchFamily="49" charset="-128"/>
                <a:ea typeface="ＭＳ ゴシック" panose="020B0609070205080204" pitchFamily="49" charset="-128"/>
              </a:rPr>
              <a:t>は、常に利用者の心身の状況、その置かれている環境等の的確な把握に努め、利用者又はその家族に対し、その相談に適切に応じるとともに、必要な助言その他の援助を行わなければならない。</a:t>
            </a:r>
            <a:endParaRPr lang="en-US" altLang="ja-JP" sz="1600" dirty="0" smtClean="0">
              <a:latin typeface="ＭＳ ゴシック" panose="020B0609070205080204" pitchFamily="49" charset="-128"/>
              <a:ea typeface="ＭＳ ゴシック" panose="020B0609070205080204" pitchFamily="49" charset="-128"/>
            </a:endParaRPr>
          </a:p>
          <a:p>
            <a:pPr marL="544513" indent="-365125">
              <a:buFont typeface="ＭＳ ゴシック" panose="020B0609070205080204" pitchFamily="49" charset="-128"/>
              <a:buChar char="○"/>
            </a:pP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基準第六一条～六三条略</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（機能訓練）（看護及び医学的管理の下における介護）（その他のサービスの提供）　　　　　　　（緊急時の対応）</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（支給決定障害者に関する市町村への通知）</a:t>
            </a:r>
            <a:r>
              <a:rPr lang="ja-JP" altLang="en-US" sz="1100" u="sng" dirty="0" smtClean="0">
                <a:latin typeface="ＭＳ ゴシック" panose="020B0609070205080204" pitchFamily="49" charset="-128"/>
                <a:ea typeface="ＭＳ ゴシック" panose="020B0609070205080204" pitchFamily="49" charset="-128"/>
              </a:rPr>
              <a:t>基準第六五条</a:t>
            </a:r>
            <a:endParaRPr lang="en-US" altLang="ja-JP" sz="1100" u="sng" dirty="0" smtClean="0">
              <a:latin typeface="ＭＳ ゴシック" panose="020B0609070205080204" pitchFamily="49" charset="-128"/>
              <a:ea typeface="ＭＳ ゴシック" panose="020B0609070205080204" pitchFamily="49" charset="-128"/>
            </a:endParaRPr>
          </a:p>
          <a:p>
            <a:pPr marL="534988" indent="-35560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事業者</a:t>
            </a:r>
            <a:r>
              <a:rPr lang="ja-JP" altLang="en-US" sz="1400" dirty="0" smtClean="0">
                <a:latin typeface="ＭＳ ゴシック" panose="020B0609070205080204" pitchFamily="49" charset="-128"/>
                <a:ea typeface="ＭＳ ゴシック" panose="020B0609070205080204" pitchFamily="49" charset="-128"/>
              </a:rPr>
              <a:t>は支援を受けている利用者が以下の該当する場合は、遅滞なく、意見を付してその旨を市町村に報告しなければならない。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715963"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正当</a:t>
            </a:r>
            <a:r>
              <a:rPr lang="ja-JP" altLang="en-US" sz="1400" dirty="0" smtClean="0">
                <a:latin typeface="ＭＳ ゴシック" panose="020B0609070205080204" pitchFamily="49" charset="-128"/>
                <a:ea typeface="ＭＳ ゴシック" panose="020B0609070205080204" pitchFamily="49" charset="-128"/>
              </a:rPr>
              <a:t>な理由なしに指定療養介護の利用に関する指示に従わないことにより、障害の状態等を悪化させたと認めるとき。</a:t>
            </a:r>
            <a:endParaRPr lang="en-US" altLang="ja-JP" sz="1400" dirty="0" smtClean="0">
              <a:latin typeface="ＭＳ ゴシック" panose="020B0609070205080204" pitchFamily="49" charset="-128"/>
              <a:ea typeface="ＭＳ ゴシック" panose="020B0609070205080204" pitchFamily="49" charset="-128"/>
            </a:endParaRPr>
          </a:p>
          <a:p>
            <a:pPr marL="715963"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偽りその他不正な行為によって介護給付費若しくは特例介護給付費又は療養介護医療費を受け又は受けようとしたとき。</a:t>
            </a:r>
            <a:endParaRPr lang="en-US" altLang="ja-JP" sz="1400" dirty="0">
              <a:latin typeface="ＭＳ ゴシック" panose="020B0609070205080204" pitchFamily="49" charset="-128"/>
              <a:ea typeface="ＭＳ ゴシック" panose="020B0609070205080204" pitchFamily="49" charset="-128"/>
            </a:endParaRPr>
          </a:p>
          <a:p>
            <a:pPr marL="715963" indent="-3429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（管理者の責務）</a:t>
            </a:r>
            <a:r>
              <a:rPr lang="ja-JP" altLang="en-US" sz="1200" u="sng" dirty="0" smtClean="0">
                <a:latin typeface="ＭＳ ゴシック" panose="020B0609070205080204" pitchFamily="49" charset="-128"/>
                <a:ea typeface="ＭＳ ゴシック" panose="020B0609070205080204" pitchFamily="49" charset="-128"/>
              </a:rPr>
              <a:t>基準第六六条</a:t>
            </a:r>
            <a:endParaRPr lang="en-US" altLang="ja-JP" sz="1100" u="sng" dirty="0" smtClean="0">
              <a:latin typeface="ＭＳ ゴシック" panose="020B0609070205080204" pitchFamily="49" charset="-128"/>
              <a:ea typeface="ＭＳ ゴシック" panose="020B0609070205080204" pitchFamily="49" charset="-128"/>
            </a:endParaRPr>
          </a:p>
          <a:p>
            <a:pPr marL="534988" indent="-35560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事業所の管理者は、従業者及び業務の管理その他の管理を一元的に行わなければならない。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34988" indent="-35560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事業所</a:t>
            </a:r>
            <a:r>
              <a:rPr lang="ja-JP" altLang="en-US" sz="1400" dirty="0" smtClean="0">
                <a:latin typeface="ＭＳ ゴシック" panose="020B0609070205080204" pitchFamily="49" charset="-128"/>
                <a:ea typeface="ＭＳ ゴシック" panose="020B0609070205080204" pitchFamily="49" charset="-128"/>
              </a:rPr>
              <a:t>の管理者は、従業者に運営に関する基準を遵守させるため必要な指揮命令を行うものとする。</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55646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67</a:t>
            </a:fld>
            <a:endParaRPr lang="en-US" altLang="ja-JP" dirty="0"/>
          </a:p>
        </p:txBody>
      </p:sp>
      <p:sp>
        <p:nvSpPr>
          <p:cNvPr id="4" name="正方形/長方形 3"/>
          <p:cNvSpPr/>
          <p:nvPr/>
        </p:nvSpPr>
        <p:spPr>
          <a:xfrm>
            <a:off x="200472" y="260648"/>
            <a:ext cx="9505056"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indent="1588"/>
            <a:r>
              <a:rPr lang="ja-JP" altLang="en-US" sz="1600" dirty="0" smtClean="0">
                <a:latin typeface="ＭＳ ゴシック" panose="020B0609070205080204" pitchFamily="49" charset="-128"/>
                <a:ea typeface="ＭＳ ゴシック" panose="020B0609070205080204" pitchFamily="49" charset="-128"/>
              </a:rPr>
              <a:t>基準第六七条～七二条略</a:t>
            </a:r>
            <a:endParaRPr lang="en-US" altLang="ja-JP" sz="1600" dirty="0" smtClean="0">
              <a:latin typeface="ＭＳ ゴシック" panose="020B0609070205080204" pitchFamily="49" charset="-128"/>
              <a:ea typeface="ＭＳ ゴシック" panose="020B0609070205080204" pitchFamily="49" charset="-128"/>
            </a:endParaRPr>
          </a:p>
          <a:p>
            <a:pPr indent="1588"/>
            <a:r>
              <a:rPr lang="ja-JP" altLang="en-US" sz="1600" dirty="0" smtClean="0">
                <a:latin typeface="ＭＳ ゴシック" panose="020B0609070205080204" pitchFamily="49" charset="-128"/>
                <a:ea typeface="ＭＳ ゴシック" panose="020B0609070205080204" pitchFamily="49" charset="-128"/>
              </a:rPr>
              <a:t>（運営規程）（勤務態勢の確保等）（定員の遵守）（非常災害対策）（衛生管理等）（掲示）</a:t>
            </a:r>
            <a:endParaRPr lang="en-US" altLang="ja-JP" sz="1600" dirty="0">
              <a:latin typeface="ＭＳ ゴシック" panose="020B0609070205080204" pitchFamily="49" charset="-128"/>
              <a:ea typeface="ＭＳ ゴシック" panose="020B0609070205080204" pitchFamily="49" charset="-128"/>
            </a:endParaRPr>
          </a:p>
          <a:p>
            <a:pPr indent="1588"/>
            <a:endParaRPr lang="en-US" altLang="ja-JP" sz="1600" dirty="0" smtClean="0">
              <a:latin typeface="ＭＳ ゴシック" panose="020B0609070205080204" pitchFamily="49" charset="-128"/>
              <a:ea typeface="ＭＳ ゴシック" panose="020B0609070205080204" pitchFamily="49" charset="-128"/>
            </a:endParaRPr>
          </a:p>
          <a:p>
            <a:pPr indent="1588"/>
            <a:r>
              <a:rPr lang="ja-JP" altLang="en-US" sz="1600" u="sng" dirty="0" smtClean="0">
                <a:latin typeface="ＭＳ ゴシック" panose="020B0609070205080204" pitchFamily="49" charset="-128"/>
                <a:ea typeface="ＭＳ ゴシック" panose="020B0609070205080204" pitchFamily="49" charset="-128"/>
              </a:rPr>
              <a:t>（身体拘束等の禁止）</a:t>
            </a:r>
            <a:r>
              <a:rPr lang="ja-JP" altLang="en-US" sz="1100" u="sng" dirty="0" smtClean="0">
                <a:latin typeface="ＭＳ ゴシック" panose="020B0609070205080204" pitchFamily="49" charset="-128"/>
                <a:ea typeface="ＭＳ ゴシック" panose="020B0609070205080204" pitchFamily="49" charset="-128"/>
              </a:rPr>
              <a:t>基準七三条</a:t>
            </a:r>
            <a:endParaRPr lang="en-US" altLang="ja-JP" sz="1100" u="sng" dirty="0" smtClean="0">
              <a:latin typeface="ＭＳ ゴシック" panose="020B0609070205080204" pitchFamily="49" charset="-128"/>
              <a:ea typeface="ＭＳ ゴシック" panose="020B0609070205080204" pitchFamily="49" charset="-128"/>
            </a:endParaRPr>
          </a:p>
          <a:p>
            <a:pPr marL="534988"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事業者は、支援の提供に当たっては、利用者又は</a:t>
            </a:r>
            <a:r>
              <a:rPr lang="ja-JP" altLang="en-US" sz="1400" dirty="0">
                <a:latin typeface="ＭＳ ゴシック" panose="020B0609070205080204" pitchFamily="49" charset="-128"/>
                <a:ea typeface="ＭＳ ゴシック" panose="020B0609070205080204" pitchFamily="49" charset="-128"/>
              </a:rPr>
              <a:t>他</a:t>
            </a:r>
            <a:r>
              <a:rPr lang="ja-JP" altLang="en-US" sz="1400" dirty="0" smtClean="0">
                <a:latin typeface="ＭＳ ゴシック" panose="020B0609070205080204" pitchFamily="49" charset="-128"/>
                <a:ea typeface="ＭＳ ゴシック" panose="020B0609070205080204" pitchFamily="49" charset="-128"/>
              </a:rPr>
              <a:t>の利用者の生命又は身体を保護するため緊急やむを得ない場合を除き、身体的拘束その他利用者の行動を制限する行為（以下「身体拘束」という。）を行ってはならない。</a:t>
            </a:r>
            <a:endParaRPr lang="en-US" altLang="ja-JP" sz="1400" dirty="0" smtClean="0">
              <a:latin typeface="ＭＳ ゴシック" panose="020B0609070205080204" pitchFamily="49" charset="-128"/>
              <a:ea typeface="ＭＳ ゴシック" panose="020B0609070205080204" pitchFamily="49" charset="-128"/>
            </a:endParaRPr>
          </a:p>
          <a:p>
            <a:pPr marL="534988"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事業者</a:t>
            </a:r>
            <a:r>
              <a:rPr lang="ja-JP" altLang="en-US" sz="1400" dirty="0" smtClean="0">
                <a:latin typeface="ＭＳ ゴシック" panose="020B0609070205080204" pitchFamily="49" charset="-128"/>
                <a:ea typeface="ＭＳ ゴシック" panose="020B0609070205080204" pitchFamily="49" charset="-128"/>
              </a:rPr>
              <a:t>は、やむを得ず身体拘束等を行う場合には、その態様及び時間、その他の利用者の心身の状況並びに緊急やむを得ない理由の他必要な事項を記録しなければならない。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（地域との連携）</a:t>
            </a:r>
            <a:r>
              <a:rPr lang="ja-JP" altLang="en-US" sz="1100" u="sng" dirty="0" smtClean="0">
                <a:latin typeface="ＭＳ ゴシック" panose="020B0609070205080204" pitchFamily="49" charset="-128"/>
                <a:ea typeface="ＭＳ ゴシック" panose="020B0609070205080204" pitchFamily="49" charset="-128"/>
              </a:rPr>
              <a:t>基準七四条</a:t>
            </a:r>
            <a:endParaRPr lang="en-US" altLang="ja-JP" sz="1600" u="sng" dirty="0" smtClean="0">
              <a:latin typeface="ＭＳ ゴシック" panose="020B0609070205080204" pitchFamily="49" charset="-128"/>
              <a:ea typeface="ＭＳ ゴシック" panose="020B0609070205080204" pitchFamily="49" charset="-128"/>
            </a:endParaRPr>
          </a:p>
          <a:p>
            <a:pPr marL="539750" indent="-276225">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事業者は、その事業の運営に当たっては、地域の住民やボランティア団体等との連携及び協力を行う等の地域との交流に努めなければならない。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263525"/>
            <a:endParaRPr lang="en-US" altLang="ja-JP" sz="14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（記録の整備）</a:t>
            </a:r>
            <a:r>
              <a:rPr lang="ja-JP" altLang="en-US" sz="1100" u="sng" dirty="0" smtClean="0">
                <a:latin typeface="ＭＳ ゴシック" panose="020B0609070205080204" pitchFamily="49" charset="-128"/>
                <a:ea typeface="ＭＳ ゴシック" panose="020B0609070205080204" pitchFamily="49" charset="-128"/>
              </a:rPr>
              <a:t>基準七五条</a:t>
            </a:r>
            <a:endParaRPr lang="en-US" altLang="ja-JP" sz="1100" u="sng" dirty="0" smtClean="0">
              <a:latin typeface="ＭＳ ゴシック" panose="020B0609070205080204" pitchFamily="49" charset="-128"/>
              <a:ea typeface="ＭＳ ゴシック" panose="020B0609070205080204" pitchFamily="49" charset="-128"/>
            </a:endParaRPr>
          </a:p>
          <a:p>
            <a:pPr marL="534988"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事業者は、従業者、設備、備品及び会計に関する諸記録を整備しておかなければならない。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34988"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事業者</a:t>
            </a:r>
            <a:r>
              <a:rPr lang="ja-JP" altLang="en-US" sz="1400" dirty="0" smtClean="0">
                <a:latin typeface="ＭＳ ゴシック" panose="020B0609070205080204" pitchFamily="49" charset="-128"/>
                <a:ea typeface="ＭＳ ゴシック" panose="020B0609070205080204" pitchFamily="49" charset="-128"/>
              </a:rPr>
              <a:t>は、利用者に対する支援の提供に関する次の各号に掲げる記録を整備し、支援を提供した日から５年保存しなければならない。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療養介護</a:t>
            </a:r>
            <a:r>
              <a:rPr lang="ja-JP" altLang="en-US" sz="1400" dirty="0" smtClean="0">
                <a:latin typeface="ＭＳ ゴシック" panose="020B0609070205080204" pitchFamily="49" charset="-128"/>
                <a:ea typeface="ＭＳ ゴシック" panose="020B0609070205080204" pitchFamily="49" charset="-128"/>
              </a:rPr>
              <a:t>計画</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サービス提供</a:t>
            </a:r>
            <a:r>
              <a:rPr lang="ja-JP" altLang="en-US" sz="1400" dirty="0" smtClean="0">
                <a:latin typeface="ＭＳ ゴシック" panose="020B0609070205080204" pitchFamily="49" charset="-128"/>
                <a:ea typeface="ＭＳ ゴシック" panose="020B0609070205080204" pitchFamily="49" charset="-128"/>
              </a:rPr>
              <a:t>の記録</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市町村へ</a:t>
            </a:r>
            <a:r>
              <a:rPr lang="ja-JP" altLang="en-US" sz="1400" dirty="0" smtClean="0">
                <a:latin typeface="ＭＳ ゴシック" panose="020B0609070205080204" pitchFamily="49" charset="-128"/>
                <a:ea typeface="ＭＳ ゴシック" panose="020B0609070205080204" pitchFamily="49" charset="-128"/>
              </a:rPr>
              <a:t>の通知に係る記録</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身体拘束等</a:t>
            </a:r>
            <a:r>
              <a:rPr lang="ja-JP" altLang="en-US" sz="1400" dirty="0" smtClean="0">
                <a:latin typeface="ＭＳ ゴシック" panose="020B0609070205080204" pitchFamily="49" charset="-128"/>
                <a:ea typeface="ＭＳ ゴシック" panose="020B0609070205080204" pitchFamily="49" charset="-128"/>
              </a:rPr>
              <a:t>の記録</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苦情</a:t>
            </a:r>
            <a:r>
              <a:rPr lang="ja-JP" altLang="en-US" sz="1400" dirty="0" smtClean="0">
                <a:latin typeface="ＭＳ ゴシック" panose="020B0609070205080204" pitchFamily="49" charset="-128"/>
                <a:ea typeface="ＭＳ ゴシック" panose="020B0609070205080204" pitchFamily="49" charset="-128"/>
              </a:rPr>
              <a:t>の内容等の記録</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事故</a:t>
            </a:r>
            <a:r>
              <a:rPr lang="ja-JP" altLang="en-US" sz="1400" dirty="0" smtClean="0">
                <a:latin typeface="ＭＳ ゴシック" panose="020B0609070205080204" pitchFamily="49" charset="-128"/>
                <a:ea typeface="ＭＳ ゴシック" panose="020B0609070205080204" pitchFamily="49" charset="-128"/>
              </a:rPr>
              <a:t>の状況及び事故に際して採った処置についての記録</a:t>
            </a:r>
            <a:endParaRPr lang="en-US" altLang="ja-JP" sz="1400" dirty="0" smtClean="0">
              <a:latin typeface="ＭＳ ゴシック" panose="020B0609070205080204" pitchFamily="49" charset="-128"/>
              <a:ea typeface="ＭＳ ゴシック" panose="020B0609070205080204" pitchFamily="49" charset="-128"/>
            </a:endParaRPr>
          </a:p>
          <a:p>
            <a:pPr marL="457200"/>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基準七六条略（準用</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265635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a:solidFill>
                  <a:schemeClr val="tx1"/>
                </a:solidFill>
                <a:latin typeface="ＭＳ ゴシック" panose="020B0609070205080204" pitchFamily="49" charset="-128"/>
                <a:ea typeface="ＭＳ ゴシック" panose="020B0609070205080204" pitchFamily="49" charset="-128"/>
              </a:rPr>
              <a:t>２</a:t>
            </a:r>
            <a:r>
              <a:rPr lang="ja-JP" altLang="en-US" sz="3600" dirty="0" smtClean="0">
                <a:solidFill>
                  <a:schemeClr val="tx1"/>
                </a:solidFill>
                <a:latin typeface="ＭＳ ゴシック" panose="020B0609070205080204" pitchFamily="49" charset="-128"/>
                <a:ea typeface="ＭＳ ゴシック" panose="020B0609070205080204" pitchFamily="49" charset="-128"/>
              </a:rPr>
              <a:t>　サービス管理責任者及び</a:t>
            </a:r>
            <a:r>
              <a:rPr lang="en-US" altLang="ja-JP" sz="3600" dirty="0" smtClean="0">
                <a:solidFill>
                  <a:schemeClr val="tx1"/>
                </a:solidFill>
                <a:latin typeface="ＭＳ ゴシック" panose="020B0609070205080204" pitchFamily="49" charset="-128"/>
                <a:ea typeface="ＭＳ ゴシック" panose="020B0609070205080204" pitchFamily="49" charset="-128"/>
              </a:rPr>
              <a:t/>
            </a:r>
            <a:br>
              <a:rPr lang="en-US" altLang="ja-JP" sz="3600" dirty="0" smtClean="0">
                <a:solidFill>
                  <a:schemeClr val="tx1"/>
                </a:solidFill>
                <a:latin typeface="ＭＳ ゴシック" panose="020B0609070205080204" pitchFamily="49" charset="-128"/>
                <a:ea typeface="ＭＳ ゴシック" panose="020B0609070205080204" pitchFamily="49" charset="-128"/>
              </a:rPr>
            </a:br>
            <a:r>
              <a:rPr lang="ja-JP" altLang="en-US" sz="3600" dirty="0" smtClean="0">
                <a:solidFill>
                  <a:schemeClr val="tx1"/>
                </a:solidFill>
                <a:latin typeface="ＭＳ ゴシック" panose="020B0609070205080204" pitchFamily="49" charset="-128"/>
                <a:ea typeface="ＭＳ ゴシック" panose="020B0609070205080204" pitchFamily="49" charset="-128"/>
              </a:rPr>
              <a:t>　　　　児童発達支援管理責任者について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68</a:t>
            </a:fld>
            <a:endParaRPr lang="en-US" altLang="ja-JP" dirty="0"/>
          </a:p>
        </p:txBody>
      </p:sp>
    </p:spTree>
    <p:extLst>
      <p:ext uri="{BB962C8B-B14F-4D97-AF65-F5344CB8AC3E}">
        <p14:creationId xmlns:p14="http://schemas.microsoft.com/office/powerpoint/2010/main" val="37517084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noChangeArrowheads="1"/>
          </p:cNvSpPr>
          <p:nvPr/>
        </p:nvSpPr>
        <p:spPr bwMode="auto">
          <a:xfrm>
            <a:off x="696520" y="2061146"/>
            <a:ext cx="4913444" cy="1439862"/>
          </a:xfrm>
          <a:prstGeom prst="flowChartAlternateProcess">
            <a:avLst/>
          </a:prstGeom>
          <a:solidFill>
            <a:srgbClr val="CCFFFF"/>
          </a:solidFill>
          <a:ln w="19050">
            <a:solidFill>
              <a:schemeClr val="tx1"/>
            </a:solidFill>
            <a:miter lim="800000"/>
            <a:headEnd/>
            <a:tailEnd/>
          </a:ln>
        </p:spPr>
        <p:txBody>
          <a:bodyPr wrap="none" lIns="91422" tIns="45712" rIns="91422" bIns="45712"/>
          <a:lstStyle/>
          <a:p>
            <a:pPr algn="ctr"/>
            <a:r>
              <a:rPr lang="ja-JP" altLang="en-US" sz="2000" dirty="0">
                <a:solidFill>
                  <a:srgbClr val="000000"/>
                </a:solidFill>
              </a:rPr>
              <a:t>管 理 者 の 責 務</a:t>
            </a:r>
          </a:p>
          <a:p>
            <a:pPr algn="ctr"/>
            <a:endParaRPr lang="ja-JP" altLang="en-US" sz="1200" dirty="0">
              <a:solidFill>
                <a:srgbClr val="000000"/>
              </a:solidFill>
            </a:endParaRPr>
          </a:p>
          <a:p>
            <a:pPr algn="ctr"/>
            <a:r>
              <a:rPr lang="ja-JP" altLang="en-US" sz="1600" dirty="0">
                <a:solidFill>
                  <a:srgbClr val="CC0000"/>
                </a:solidFill>
              </a:rPr>
              <a:t>「従業者及び業務の一元的な管理や　</a:t>
            </a:r>
          </a:p>
          <a:p>
            <a:pPr algn="ctr"/>
            <a:r>
              <a:rPr lang="ja-JP" altLang="en-US" sz="1600" dirty="0">
                <a:solidFill>
                  <a:srgbClr val="CC0000"/>
                </a:solidFill>
              </a:rPr>
              <a:t>　　規定を遵守させるため必要な指揮命令」</a:t>
            </a:r>
          </a:p>
        </p:txBody>
      </p:sp>
      <p:sp>
        <p:nvSpPr>
          <p:cNvPr id="22532" name="AutoShape 3"/>
          <p:cNvSpPr>
            <a:spLocks noChangeArrowheads="1"/>
          </p:cNvSpPr>
          <p:nvPr/>
        </p:nvSpPr>
        <p:spPr bwMode="auto">
          <a:xfrm>
            <a:off x="928688" y="4503886"/>
            <a:ext cx="3434425" cy="1949450"/>
          </a:xfrm>
          <a:prstGeom prst="flowChartAlternateProcess">
            <a:avLst/>
          </a:prstGeom>
          <a:solidFill>
            <a:srgbClr val="FFFF99">
              <a:alpha val="79999"/>
            </a:srgbClr>
          </a:solidFill>
          <a:ln w="19050">
            <a:solidFill>
              <a:schemeClr val="tx1"/>
            </a:solidFill>
            <a:miter lim="800000"/>
            <a:headEnd/>
            <a:tailEnd/>
          </a:ln>
        </p:spPr>
        <p:txBody>
          <a:bodyPr wrap="none" lIns="91422" tIns="45712" rIns="91422" bIns="45712"/>
          <a:lstStyle/>
          <a:p>
            <a:endParaRPr lang="en-US" altLang="ja-JP" sz="1200" dirty="0">
              <a:solidFill>
                <a:srgbClr val="000000"/>
              </a:solidFill>
            </a:endParaRPr>
          </a:p>
          <a:p>
            <a:r>
              <a:rPr lang="ja-JP" altLang="en-US" sz="2000" dirty="0" smtClean="0">
                <a:solidFill>
                  <a:srgbClr val="000000"/>
                </a:solidFill>
              </a:rPr>
              <a:t>サービス</a:t>
            </a:r>
            <a:r>
              <a:rPr lang="ja-JP" altLang="en-US" sz="2000" dirty="0">
                <a:solidFill>
                  <a:srgbClr val="000000"/>
                </a:solidFill>
              </a:rPr>
              <a:t>管理</a:t>
            </a:r>
            <a:r>
              <a:rPr lang="ja-JP" altLang="en-US" sz="2000" dirty="0" smtClean="0">
                <a:solidFill>
                  <a:srgbClr val="000000"/>
                </a:solidFill>
              </a:rPr>
              <a:t>責任者等の</a:t>
            </a:r>
            <a:r>
              <a:rPr lang="ja-JP" altLang="en-US" sz="2000" dirty="0">
                <a:solidFill>
                  <a:srgbClr val="000000"/>
                </a:solidFill>
              </a:rPr>
              <a:t>責務</a:t>
            </a:r>
          </a:p>
          <a:p>
            <a:endParaRPr lang="ja-JP" altLang="en-US" sz="1200" dirty="0">
              <a:solidFill>
                <a:srgbClr val="000000"/>
              </a:solidFill>
            </a:endParaRPr>
          </a:p>
          <a:p>
            <a:r>
              <a:rPr lang="ja-JP" altLang="en-US" sz="1600" dirty="0">
                <a:solidFill>
                  <a:srgbClr val="CC0000"/>
                </a:solidFill>
              </a:rPr>
              <a:t>　「サービス提供プロセスに関して</a:t>
            </a:r>
          </a:p>
          <a:p>
            <a:r>
              <a:rPr lang="ja-JP" altLang="en-US" sz="1600" dirty="0">
                <a:solidFill>
                  <a:srgbClr val="CC0000"/>
                </a:solidFill>
              </a:rPr>
              <a:t>　他のサービス提供職員に対する</a:t>
            </a:r>
          </a:p>
          <a:p>
            <a:r>
              <a:rPr lang="ja-JP" altLang="en-US" sz="1600" dirty="0">
                <a:solidFill>
                  <a:srgbClr val="CC0000"/>
                </a:solidFill>
              </a:rPr>
              <a:t>　技術的な助言や指導等」　　</a:t>
            </a:r>
          </a:p>
        </p:txBody>
      </p:sp>
      <p:sp>
        <p:nvSpPr>
          <p:cNvPr id="22533" name="AutoShape 4"/>
          <p:cNvSpPr>
            <a:spLocks noChangeArrowheads="1"/>
          </p:cNvSpPr>
          <p:nvPr/>
        </p:nvSpPr>
        <p:spPr bwMode="auto">
          <a:xfrm>
            <a:off x="6325429" y="4674220"/>
            <a:ext cx="2651919" cy="717550"/>
          </a:xfrm>
          <a:prstGeom prst="flowChartAlternateProcess">
            <a:avLst/>
          </a:prstGeom>
          <a:solidFill>
            <a:srgbClr val="FFFF99">
              <a:alpha val="79999"/>
            </a:srgbClr>
          </a:solidFill>
          <a:ln w="19050">
            <a:solidFill>
              <a:schemeClr val="tx1"/>
            </a:solidFill>
            <a:miter lim="800000"/>
            <a:headEnd/>
            <a:tailEnd/>
          </a:ln>
        </p:spPr>
        <p:txBody>
          <a:bodyPr wrap="none" lIns="91422" tIns="45712" rIns="91422" bIns="45712" anchor="ctr"/>
          <a:lstStyle/>
          <a:p>
            <a:pPr algn="ctr"/>
            <a:r>
              <a:rPr lang="ja-JP" altLang="en-US" sz="1600" dirty="0">
                <a:solidFill>
                  <a:srgbClr val="000000"/>
                </a:solidFill>
              </a:rPr>
              <a:t>サービス提供</a:t>
            </a:r>
            <a:r>
              <a:rPr lang="ja-JP" altLang="en-US" sz="1600" dirty="0" smtClean="0">
                <a:solidFill>
                  <a:srgbClr val="000000"/>
                </a:solidFill>
              </a:rPr>
              <a:t>職員等</a:t>
            </a:r>
            <a:r>
              <a:rPr lang="ja-JP" altLang="en-US" sz="1600" dirty="0">
                <a:solidFill>
                  <a:srgbClr val="000000"/>
                </a:solidFill>
              </a:rPr>
              <a:t>　</a:t>
            </a:r>
            <a:r>
              <a:rPr lang="en-US" altLang="ja-JP" sz="1600" dirty="0">
                <a:solidFill>
                  <a:srgbClr val="000000"/>
                </a:solidFill>
              </a:rPr>
              <a:t>A</a:t>
            </a:r>
          </a:p>
        </p:txBody>
      </p:sp>
      <p:sp>
        <p:nvSpPr>
          <p:cNvPr id="22534" name="AutoShape 5"/>
          <p:cNvSpPr>
            <a:spLocks noChangeArrowheads="1"/>
          </p:cNvSpPr>
          <p:nvPr/>
        </p:nvSpPr>
        <p:spPr bwMode="auto">
          <a:xfrm>
            <a:off x="6325429" y="5588687"/>
            <a:ext cx="2651919" cy="719137"/>
          </a:xfrm>
          <a:prstGeom prst="flowChartAlternateProcess">
            <a:avLst/>
          </a:prstGeom>
          <a:solidFill>
            <a:srgbClr val="FFFF99">
              <a:alpha val="79999"/>
            </a:srgbClr>
          </a:solidFill>
          <a:ln w="19050">
            <a:solidFill>
              <a:schemeClr val="tx1"/>
            </a:solidFill>
            <a:miter lim="800000"/>
            <a:headEnd/>
            <a:tailEnd/>
          </a:ln>
        </p:spPr>
        <p:txBody>
          <a:bodyPr wrap="none" lIns="91422" tIns="45712" rIns="91422" bIns="45712" anchor="ctr"/>
          <a:lstStyle/>
          <a:p>
            <a:pPr algn="ctr"/>
            <a:r>
              <a:rPr lang="ja-JP" altLang="en-US" sz="1600" dirty="0">
                <a:solidFill>
                  <a:srgbClr val="000000"/>
                </a:solidFill>
              </a:rPr>
              <a:t>サービス提供</a:t>
            </a:r>
            <a:r>
              <a:rPr lang="ja-JP" altLang="en-US" sz="1600" dirty="0" smtClean="0">
                <a:solidFill>
                  <a:srgbClr val="000000"/>
                </a:solidFill>
              </a:rPr>
              <a:t>職員等</a:t>
            </a:r>
            <a:r>
              <a:rPr lang="ja-JP" altLang="en-US" sz="1600" dirty="0">
                <a:solidFill>
                  <a:srgbClr val="000000"/>
                </a:solidFill>
              </a:rPr>
              <a:t>　</a:t>
            </a:r>
            <a:r>
              <a:rPr lang="en-US" altLang="ja-JP" sz="1600" dirty="0">
                <a:solidFill>
                  <a:srgbClr val="000000"/>
                </a:solidFill>
              </a:rPr>
              <a:t>B</a:t>
            </a:r>
          </a:p>
        </p:txBody>
      </p:sp>
      <p:sp>
        <p:nvSpPr>
          <p:cNvPr id="22535" name="Rectangle 6"/>
          <p:cNvSpPr>
            <a:spLocks noChangeArrowheads="1"/>
          </p:cNvSpPr>
          <p:nvPr/>
        </p:nvSpPr>
        <p:spPr bwMode="auto">
          <a:xfrm>
            <a:off x="386954" y="1628800"/>
            <a:ext cx="9132094" cy="5184576"/>
          </a:xfrm>
          <a:prstGeom prst="rect">
            <a:avLst/>
          </a:prstGeom>
          <a:noFill/>
          <a:ln w="12700">
            <a:solidFill>
              <a:schemeClr val="tx1"/>
            </a:solidFill>
            <a:miter lim="800000"/>
            <a:headEnd/>
            <a:tailEnd/>
          </a:ln>
        </p:spPr>
        <p:txBody>
          <a:bodyPr wrap="none" lIns="91422" tIns="45712" rIns="91422" bIns="45712"/>
          <a:lstStyle/>
          <a:p>
            <a:pPr algn="ctr"/>
            <a:r>
              <a:rPr lang="ja-JP" altLang="en-US" sz="2000" dirty="0">
                <a:solidFill>
                  <a:srgbClr val="000000"/>
                </a:solidFill>
              </a:rPr>
              <a:t>サービス提供</a:t>
            </a:r>
            <a:r>
              <a:rPr lang="ja-JP" altLang="en-US" sz="2000" dirty="0" smtClean="0">
                <a:solidFill>
                  <a:srgbClr val="000000"/>
                </a:solidFill>
              </a:rPr>
              <a:t>事業所等</a:t>
            </a:r>
            <a:r>
              <a:rPr lang="ja-JP" altLang="en-US" sz="1200" dirty="0">
                <a:solidFill>
                  <a:srgbClr val="000000"/>
                </a:solidFill>
              </a:rPr>
              <a:t>　　　</a:t>
            </a:r>
          </a:p>
        </p:txBody>
      </p:sp>
      <p:sp>
        <p:nvSpPr>
          <p:cNvPr id="22536" name="AutoShape 7"/>
          <p:cNvSpPr>
            <a:spLocks noChangeArrowheads="1"/>
          </p:cNvSpPr>
          <p:nvPr/>
        </p:nvSpPr>
        <p:spPr bwMode="auto">
          <a:xfrm>
            <a:off x="7293642" y="2137221"/>
            <a:ext cx="1482460" cy="433388"/>
          </a:xfrm>
          <a:prstGeom prst="flowChartAlternateProcess">
            <a:avLst/>
          </a:prstGeom>
          <a:solidFill>
            <a:srgbClr val="CCFFFF"/>
          </a:solidFill>
          <a:ln w="19050">
            <a:solidFill>
              <a:schemeClr val="tx1"/>
            </a:solidFill>
            <a:miter lim="800000"/>
            <a:headEnd/>
            <a:tailEnd/>
          </a:ln>
        </p:spPr>
        <p:txBody>
          <a:bodyPr wrap="none" lIns="91422" tIns="45712" rIns="91422" bIns="45712"/>
          <a:lstStyle/>
          <a:p>
            <a:pPr algn="ctr"/>
            <a:r>
              <a:rPr lang="ja-JP" altLang="en-US" sz="1600" dirty="0">
                <a:solidFill>
                  <a:srgbClr val="000000"/>
                </a:solidFill>
              </a:rPr>
              <a:t>事務職員</a:t>
            </a:r>
          </a:p>
        </p:txBody>
      </p:sp>
      <p:sp>
        <p:nvSpPr>
          <p:cNvPr id="22537" name="AutoShape 8"/>
          <p:cNvSpPr>
            <a:spLocks noChangeArrowheads="1"/>
          </p:cNvSpPr>
          <p:nvPr/>
        </p:nvSpPr>
        <p:spPr bwMode="auto">
          <a:xfrm>
            <a:off x="4566085" y="4593324"/>
            <a:ext cx="1625203" cy="1000125"/>
          </a:xfrm>
          <a:prstGeom prst="rightArrow">
            <a:avLst>
              <a:gd name="adj1" fmla="val 60352"/>
              <a:gd name="adj2" fmla="val 33396"/>
            </a:avLst>
          </a:prstGeom>
          <a:solidFill>
            <a:srgbClr val="FFCC00"/>
          </a:solidFill>
          <a:ln w="12700">
            <a:solidFill>
              <a:srgbClr val="FF0000"/>
            </a:solidFill>
            <a:miter lim="800000"/>
            <a:headEnd/>
            <a:tailEnd/>
          </a:ln>
        </p:spPr>
        <p:txBody>
          <a:bodyPr wrap="none" lIns="91422" tIns="45712" rIns="91422" bIns="45712" anchor="ctr"/>
          <a:lstStyle/>
          <a:p>
            <a:pPr algn="ctr"/>
            <a:r>
              <a:rPr lang="ja-JP" altLang="en-US" sz="1200" dirty="0">
                <a:solidFill>
                  <a:srgbClr val="000000"/>
                </a:solidFill>
              </a:rPr>
              <a:t>サービス内容</a:t>
            </a:r>
          </a:p>
          <a:p>
            <a:pPr algn="ctr"/>
            <a:r>
              <a:rPr lang="ja-JP" altLang="en-US" sz="1200" dirty="0">
                <a:solidFill>
                  <a:srgbClr val="000000"/>
                </a:solidFill>
              </a:rPr>
              <a:t>の管理に関す</a:t>
            </a:r>
          </a:p>
          <a:p>
            <a:pPr algn="ctr"/>
            <a:r>
              <a:rPr lang="ja-JP" altLang="en-US" sz="1200" dirty="0">
                <a:solidFill>
                  <a:srgbClr val="000000"/>
                </a:solidFill>
              </a:rPr>
              <a:t>る指示・指導</a:t>
            </a:r>
          </a:p>
        </p:txBody>
      </p:sp>
      <p:sp>
        <p:nvSpPr>
          <p:cNvPr id="22538" name="Rectangle 9"/>
          <p:cNvSpPr>
            <a:spLocks noChangeArrowheads="1"/>
          </p:cNvSpPr>
          <p:nvPr/>
        </p:nvSpPr>
        <p:spPr bwMode="auto">
          <a:xfrm>
            <a:off x="773942" y="4365141"/>
            <a:ext cx="8512969" cy="2228403"/>
          </a:xfrm>
          <a:prstGeom prst="rect">
            <a:avLst/>
          </a:prstGeom>
          <a:noFill/>
          <a:ln w="12700">
            <a:solidFill>
              <a:srgbClr val="008000"/>
            </a:solidFill>
            <a:miter lim="800000"/>
            <a:headEnd/>
            <a:tailEnd/>
          </a:ln>
        </p:spPr>
        <p:txBody>
          <a:bodyPr wrap="none" lIns="91422" tIns="45712" rIns="91422" bIns="45712"/>
          <a:lstStyle/>
          <a:p>
            <a:pPr algn="ctr"/>
            <a:r>
              <a:rPr lang="ja-JP" altLang="en-US" sz="1600" b="1" dirty="0">
                <a:solidFill>
                  <a:srgbClr val="000000"/>
                </a:solidFill>
              </a:rPr>
              <a:t>　　　　　サービス提供部門　</a:t>
            </a:r>
            <a:r>
              <a:rPr lang="ja-JP" altLang="en-US" sz="1200" b="1" dirty="0">
                <a:solidFill>
                  <a:srgbClr val="000000"/>
                </a:solidFill>
              </a:rPr>
              <a:t>　</a:t>
            </a:r>
            <a:r>
              <a:rPr lang="ja-JP" altLang="en-US" sz="1200" dirty="0">
                <a:solidFill>
                  <a:srgbClr val="000000"/>
                </a:solidFill>
              </a:rPr>
              <a:t>　　</a:t>
            </a:r>
          </a:p>
        </p:txBody>
      </p:sp>
      <p:sp>
        <p:nvSpPr>
          <p:cNvPr id="22539" name="AutoShape 10"/>
          <p:cNvSpPr>
            <a:spLocks noChangeArrowheads="1"/>
          </p:cNvSpPr>
          <p:nvPr/>
        </p:nvSpPr>
        <p:spPr bwMode="auto">
          <a:xfrm rot="5400000">
            <a:off x="2549759" y="3208676"/>
            <a:ext cx="828675" cy="1484181"/>
          </a:xfrm>
          <a:prstGeom prst="rightArrow">
            <a:avLst>
              <a:gd name="adj1" fmla="val 61500"/>
              <a:gd name="adj2" fmla="val 24907"/>
            </a:avLst>
          </a:prstGeom>
          <a:solidFill>
            <a:srgbClr val="CCFFCC">
              <a:alpha val="70195"/>
            </a:srgbClr>
          </a:solidFill>
          <a:ln w="12700">
            <a:solidFill>
              <a:srgbClr val="008000"/>
            </a:solidFill>
            <a:miter lim="800000"/>
            <a:headEnd/>
            <a:tailEnd/>
          </a:ln>
        </p:spPr>
        <p:txBody>
          <a:bodyPr rot="10800000" vert="eaVert" wrap="none" lIns="91422" tIns="45712" rIns="91422" bIns="45712" anchor="ctr"/>
          <a:lstStyle/>
          <a:p>
            <a:pPr algn="ctr"/>
            <a:r>
              <a:rPr lang="ja-JP" altLang="en-US" sz="1400" dirty="0">
                <a:solidFill>
                  <a:srgbClr val="000000"/>
                </a:solidFill>
              </a:rPr>
              <a:t>人事管理</a:t>
            </a:r>
          </a:p>
          <a:p>
            <a:pPr algn="ctr"/>
            <a:r>
              <a:rPr lang="ja-JP" altLang="en-US" sz="1400" dirty="0">
                <a:solidFill>
                  <a:srgbClr val="000000"/>
                </a:solidFill>
              </a:rPr>
              <a:t>指揮命令</a:t>
            </a:r>
          </a:p>
        </p:txBody>
      </p:sp>
      <p:sp>
        <p:nvSpPr>
          <p:cNvPr id="22540" name="AutoShape 11"/>
          <p:cNvSpPr>
            <a:spLocks noChangeArrowheads="1"/>
          </p:cNvSpPr>
          <p:nvPr/>
        </p:nvSpPr>
        <p:spPr bwMode="auto">
          <a:xfrm>
            <a:off x="5881689" y="2133067"/>
            <a:ext cx="1160860" cy="1223963"/>
          </a:xfrm>
          <a:prstGeom prst="rightArrow">
            <a:avLst>
              <a:gd name="adj1" fmla="val 50000"/>
              <a:gd name="adj2" fmla="val 25000"/>
            </a:avLst>
          </a:prstGeom>
          <a:solidFill>
            <a:srgbClr val="CCFFCC"/>
          </a:solidFill>
          <a:ln w="19050">
            <a:solidFill>
              <a:srgbClr val="008000"/>
            </a:solidFill>
            <a:miter lim="800000"/>
            <a:headEnd/>
            <a:tailEnd/>
          </a:ln>
        </p:spPr>
        <p:txBody>
          <a:bodyPr lIns="91422" tIns="45712" rIns="91422" bIns="45712" anchor="ctr"/>
          <a:lstStyle/>
          <a:p>
            <a:pPr algn="ctr"/>
            <a:r>
              <a:rPr lang="ja-JP" altLang="en-US" sz="1400" dirty="0">
                <a:solidFill>
                  <a:srgbClr val="000000"/>
                </a:solidFill>
              </a:rPr>
              <a:t>人事管理</a:t>
            </a:r>
          </a:p>
          <a:p>
            <a:pPr algn="ctr"/>
            <a:r>
              <a:rPr lang="ja-JP" altLang="en-US" sz="1400" dirty="0">
                <a:solidFill>
                  <a:srgbClr val="000000"/>
                </a:solidFill>
              </a:rPr>
              <a:t>指揮命令</a:t>
            </a:r>
          </a:p>
        </p:txBody>
      </p:sp>
      <p:sp>
        <p:nvSpPr>
          <p:cNvPr id="22541" name="AutoShape 12"/>
          <p:cNvSpPr>
            <a:spLocks noChangeArrowheads="1"/>
          </p:cNvSpPr>
          <p:nvPr/>
        </p:nvSpPr>
        <p:spPr bwMode="auto">
          <a:xfrm>
            <a:off x="7293642" y="2851596"/>
            <a:ext cx="1482460" cy="433388"/>
          </a:xfrm>
          <a:prstGeom prst="flowChartAlternateProcess">
            <a:avLst/>
          </a:prstGeom>
          <a:solidFill>
            <a:srgbClr val="CCFFFF"/>
          </a:solidFill>
          <a:ln w="19050">
            <a:solidFill>
              <a:schemeClr val="tx1"/>
            </a:solidFill>
            <a:miter lim="800000"/>
            <a:headEnd/>
            <a:tailEnd/>
          </a:ln>
        </p:spPr>
        <p:txBody>
          <a:bodyPr wrap="none" lIns="91422" tIns="45712" rIns="91422" bIns="45712"/>
          <a:lstStyle/>
          <a:p>
            <a:pPr algn="ctr"/>
            <a:r>
              <a:rPr lang="ja-JP" altLang="en-US" sz="1400" dirty="0">
                <a:solidFill>
                  <a:srgbClr val="000000"/>
                </a:solidFill>
              </a:rPr>
              <a:t>その他の職員</a:t>
            </a:r>
          </a:p>
        </p:txBody>
      </p:sp>
      <p:sp>
        <p:nvSpPr>
          <p:cNvPr id="22542" name="AutoShape 13"/>
          <p:cNvSpPr>
            <a:spLocks noChangeArrowheads="1"/>
          </p:cNvSpPr>
          <p:nvPr/>
        </p:nvSpPr>
        <p:spPr bwMode="auto">
          <a:xfrm>
            <a:off x="4566085" y="5534646"/>
            <a:ext cx="1625203" cy="1058862"/>
          </a:xfrm>
          <a:prstGeom prst="rightArrow">
            <a:avLst>
              <a:gd name="adj1" fmla="val 60352"/>
              <a:gd name="adj2" fmla="val 33400"/>
            </a:avLst>
          </a:prstGeom>
          <a:solidFill>
            <a:srgbClr val="FFCC00"/>
          </a:solidFill>
          <a:ln w="12700">
            <a:solidFill>
              <a:srgbClr val="FF0000"/>
            </a:solidFill>
            <a:miter lim="800000"/>
            <a:headEnd/>
            <a:tailEnd/>
          </a:ln>
        </p:spPr>
        <p:txBody>
          <a:bodyPr wrap="none" lIns="91422" tIns="45712" rIns="91422" bIns="45712" anchor="ctr"/>
          <a:lstStyle/>
          <a:p>
            <a:pPr algn="ctr"/>
            <a:r>
              <a:rPr lang="ja-JP" altLang="en-US" sz="1100" dirty="0">
                <a:solidFill>
                  <a:srgbClr val="000000"/>
                </a:solidFill>
              </a:rPr>
              <a:t>サービス内容</a:t>
            </a:r>
          </a:p>
          <a:p>
            <a:pPr algn="ctr"/>
            <a:r>
              <a:rPr lang="ja-JP" altLang="en-US" sz="1100" dirty="0">
                <a:solidFill>
                  <a:srgbClr val="000000"/>
                </a:solidFill>
              </a:rPr>
              <a:t>の管理に関す</a:t>
            </a:r>
          </a:p>
          <a:p>
            <a:pPr algn="ctr"/>
            <a:r>
              <a:rPr lang="ja-JP" altLang="en-US" sz="1100" dirty="0">
                <a:solidFill>
                  <a:srgbClr val="000000"/>
                </a:solidFill>
              </a:rPr>
              <a:t>る指示・指導</a:t>
            </a:r>
          </a:p>
        </p:txBody>
      </p:sp>
      <p:sp>
        <p:nvSpPr>
          <p:cNvPr id="222222" name="AutoShape 14"/>
          <p:cNvSpPr>
            <a:spLocks noChangeArrowheads="1"/>
          </p:cNvSpPr>
          <p:nvPr/>
        </p:nvSpPr>
        <p:spPr bwMode="auto">
          <a:xfrm>
            <a:off x="128465" y="692696"/>
            <a:ext cx="9577063" cy="72008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89" tIns="45696" rIns="91389" bIns="45696" anchor="ctr"/>
          <a:lstStyle/>
          <a:p>
            <a:pPr algn="ctr">
              <a:defRPr/>
            </a:pPr>
            <a:r>
              <a:rPr lang="ja-JP" altLang="en-US" sz="2000" b="1" dirty="0">
                <a:solidFill>
                  <a:srgbClr val="A50021"/>
                </a:solidFill>
                <a:ea typeface="ＭＳ Ｐゴシック" pitchFamily="50" charset="-128"/>
              </a:rPr>
              <a:t>「管理者」と「サービス管理責任者</a:t>
            </a:r>
            <a:r>
              <a:rPr lang="ja-JP" altLang="en-US" sz="2000" b="1" dirty="0" smtClean="0">
                <a:solidFill>
                  <a:srgbClr val="A50021"/>
                </a:solidFill>
                <a:ea typeface="ＭＳ Ｐゴシック" pitchFamily="50" charset="-128"/>
              </a:rPr>
              <a:t>」及び「児童発達支援管理責任者」の</a:t>
            </a:r>
            <a:r>
              <a:rPr lang="ja-JP" altLang="en-US" sz="2000" b="1" dirty="0">
                <a:solidFill>
                  <a:srgbClr val="A50021"/>
                </a:solidFill>
                <a:ea typeface="ＭＳ Ｐゴシック" pitchFamily="50" charset="-128"/>
              </a:rPr>
              <a:t>関係イメージ</a:t>
            </a:r>
          </a:p>
        </p:txBody>
      </p:sp>
      <p:sp>
        <p:nvSpPr>
          <p:cNvPr id="222223" name="AutoShape 15"/>
          <p:cNvSpPr>
            <a:spLocks noChangeArrowheads="1"/>
          </p:cNvSpPr>
          <p:nvPr/>
        </p:nvSpPr>
        <p:spPr bwMode="auto">
          <a:xfrm rot="3571649">
            <a:off x="5500698" y="3050185"/>
            <a:ext cx="957263" cy="1484181"/>
          </a:xfrm>
          <a:prstGeom prst="rightArrow">
            <a:avLst>
              <a:gd name="adj1" fmla="val 61500"/>
              <a:gd name="adj2" fmla="val 24907"/>
            </a:avLst>
          </a:prstGeom>
          <a:solidFill>
            <a:srgbClr val="CCFFCC">
              <a:alpha val="70000"/>
            </a:srgbClr>
          </a:solidFill>
          <a:ln w="12700">
            <a:solidFill>
              <a:srgbClr val="008000"/>
            </a:solidFill>
            <a:miter lim="800000"/>
            <a:headEnd/>
            <a:tailEnd/>
          </a:ln>
          <a:effectLst/>
        </p:spPr>
        <p:txBody>
          <a:bodyPr rot="10800000" vert="vert" wrap="none" lIns="91422" tIns="45712" rIns="91422" bIns="45712" anchor="ctr"/>
          <a:lstStyle/>
          <a:p>
            <a:pPr algn="ctr">
              <a:defRPr/>
            </a:pPr>
            <a:r>
              <a:rPr lang="ja-JP" altLang="en-US" sz="1400" dirty="0">
                <a:solidFill>
                  <a:srgbClr val="000000"/>
                </a:solidFill>
                <a:ea typeface="ＭＳ Ｐゴシック" pitchFamily="50" charset="-128"/>
              </a:rPr>
              <a:t>人事管理</a:t>
            </a:r>
          </a:p>
          <a:p>
            <a:pPr algn="ctr">
              <a:defRPr/>
            </a:pPr>
            <a:r>
              <a:rPr lang="ja-JP" altLang="en-US" sz="1400" dirty="0">
                <a:solidFill>
                  <a:srgbClr val="000000"/>
                </a:solidFill>
                <a:ea typeface="ＭＳ Ｐゴシック" pitchFamily="50" charset="-128"/>
              </a:rPr>
              <a:t>指揮命令</a:t>
            </a:r>
          </a:p>
        </p:txBody>
      </p:sp>
      <p:sp>
        <p:nvSpPr>
          <p:cNvPr id="16" name="Rectangle 3"/>
          <p:cNvSpPr>
            <a:spLocks noChangeArrowheads="1"/>
          </p:cNvSpPr>
          <p:nvPr/>
        </p:nvSpPr>
        <p:spPr bwMode="auto">
          <a:xfrm>
            <a:off x="699206" y="116632"/>
            <a:ext cx="8435579" cy="432785"/>
          </a:xfrm>
          <a:prstGeom prst="rect">
            <a:avLst/>
          </a:prstGeom>
          <a:noFill/>
          <a:ln w="9525" algn="ctr">
            <a:noFill/>
            <a:miter lim="800000"/>
            <a:headEnd/>
            <a:tailEnd/>
          </a:ln>
          <a:effectLst/>
        </p:spPr>
        <p:txBody>
          <a:bodyPr lIns="91414" tIns="45707" rIns="91414" bIns="45707">
            <a:spAutoFit/>
          </a:bodyPr>
          <a:lstStyle/>
          <a:p>
            <a:pPr algn="ctr">
              <a:lnSpc>
                <a:spcPts val="3000"/>
              </a:lnSpc>
              <a:spcBef>
                <a:spcPct val="50000"/>
              </a:spcBef>
              <a:defRPr/>
            </a:pPr>
            <a:r>
              <a:rPr lang="ja-JP" altLang="en-US" sz="2400" b="1" dirty="0" smtClean="0">
                <a:latin typeface="ＭＳ ゴシック" panose="020B0609070205080204" pitchFamily="49" charset="-128"/>
                <a:ea typeface="ＭＳ ゴシック" panose="020B0609070205080204" pitchFamily="49" charset="-128"/>
              </a:rPr>
              <a:t>サービス管理責任者等の役割</a:t>
            </a:r>
            <a:endParaRPr lang="en-US" altLang="ja-JP" sz="2400" b="1" dirty="0" smtClean="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7842250" y="6453354"/>
            <a:ext cx="2063750" cy="314325"/>
          </a:xfrm>
        </p:spPr>
        <p:txBody>
          <a:bodyPr/>
          <a:lstStyle/>
          <a:p>
            <a:pPr>
              <a:defRPr/>
            </a:pPr>
            <a:fld id="{67E148A3-2F01-468B-97F2-DB9D07A916CF}" type="slidenum">
              <a:rPr lang="en-US" altLang="ja-JP" smtClean="0">
                <a:solidFill>
                  <a:srgbClr val="000000"/>
                </a:solidFill>
              </a:rPr>
              <a:pPr>
                <a:defRPr/>
              </a:pPr>
              <a:t>69</a:t>
            </a:fld>
            <a:endParaRPr lang="en-US" altLang="ja-JP" dirty="0">
              <a:solidFill>
                <a:srgbClr val="000000"/>
              </a:solidFill>
            </a:endParaRPr>
          </a:p>
        </p:txBody>
      </p:sp>
    </p:spTree>
    <p:extLst>
      <p:ext uri="{BB962C8B-B14F-4D97-AF65-F5344CB8AC3E}">
        <p14:creationId xmlns:p14="http://schemas.microsoft.com/office/powerpoint/2010/main" val="280646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76536" y="2564904"/>
            <a:ext cx="8280920" cy="1076947"/>
          </a:xfrm>
          <a:prstGeom prst="rect">
            <a:avLst/>
          </a:prstGeom>
          <a:noFill/>
        </p:spPr>
        <p:txBody>
          <a:bodyPr wrap="square" lIns="91173" tIns="45586" rIns="91173" bIns="45586">
            <a:spAutoFit/>
          </a:bodyPr>
          <a:lstStyle/>
          <a:p>
            <a:pPr algn="ctr">
              <a:defRPr/>
            </a:pPr>
            <a:r>
              <a:rPr lang="ja-JP" altLang="en-US" sz="3200" b="1" dirty="0" smtClean="0">
                <a:ln w="1905"/>
                <a:solidFill>
                  <a:schemeClr val="accent1">
                    <a:lumMod val="50000"/>
                  </a:schemeClr>
                </a:solidFill>
                <a:latin typeface="Arial" pitchFamily="34" charset="0"/>
                <a:ea typeface="ＭＳ Ｐゴシック" pitchFamily="50" charset="-128"/>
              </a:rPr>
              <a:t>障害者総合支援法・児童福祉法における</a:t>
            </a:r>
            <a:endParaRPr lang="en-US" altLang="ja-JP" sz="3200" b="1" dirty="0" smtClean="0">
              <a:ln w="1905"/>
              <a:solidFill>
                <a:schemeClr val="accent1">
                  <a:lumMod val="50000"/>
                </a:schemeClr>
              </a:solidFill>
              <a:latin typeface="Arial" pitchFamily="34" charset="0"/>
              <a:ea typeface="ＭＳ Ｐゴシック" pitchFamily="50" charset="-128"/>
            </a:endParaRPr>
          </a:p>
          <a:p>
            <a:pPr algn="ctr">
              <a:defRPr/>
            </a:pPr>
            <a:r>
              <a:rPr lang="ja-JP" altLang="en-US" sz="3200" b="1" dirty="0" smtClean="0">
                <a:ln w="1905"/>
                <a:solidFill>
                  <a:schemeClr val="accent1">
                    <a:lumMod val="50000"/>
                  </a:schemeClr>
                </a:solidFill>
                <a:latin typeface="Arial" pitchFamily="34" charset="0"/>
                <a:ea typeface="ＭＳ Ｐゴシック" pitchFamily="50" charset="-128"/>
              </a:rPr>
              <a:t>相談支援（サービス提供）の基本</a:t>
            </a:r>
            <a:endParaRPr lang="ja-JP" altLang="en-US" sz="3200" b="1" dirty="0">
              <a:ln w="1905"/>
              <a:solidFill>
                <a:schemeClr val="accent1">
                  <a:lumMod val="50000"/>
                </a:schemeClr>
              </a:solidFill>
              <a:latin typeface="Arial" pitchFamily="34" charset="0"/>
              <a:ea typeface="ＭＳ Ｐゴシック" pitchFamily="50" charset="-128"/>
            </a:endParaRPr>
          </a:p>
        </p:txBody>
      </p:sp>
      <p:sp>
        <p:nvSpPr>
          <p:cNvPr id="4" name="テキスト ボックス 3"/>
          <p:cNvSpPr txBox="1"/>
          <p:nvPr/>
        </p:nvSpPr>
        <p:spPr>
          <a:xfrm>
            <a:off x="7831089" y="107340"/>
            <a:ext cx="2016224" cy="369332"/>
          </a:xfrm>
          <a:prstGeom prst="rect">
            <a:avLst/>
          </a:prstGeom>
          <a:noFill/>
        </p:spPr>
        <p:txBody>
          <a:bodyPr wrap="square" rtlCol="0">
            <a:spAutoFit/>
          </a:bodyPr>
          <a:lstStyle/>
          <a:p>
            <a:pPr algn="r"/>
            <a:r>
              <a:rPr kumimoji="1" lang="ja-JP" altLang="en-US" dirty="0" smtClean="0"/>
              <a:t>令和元年度版</a:t>
            </a:r>
            <a:endParaRPr kumimoji="1" lang="ja-JP" altLang="en-US" dirty="0"/>
          </a:p>
        </p:txBody>
      </p:sp>
      <p:sp>
        <p:nvSpPr>
          <p:cNvPr id="7" name="Rectangle 3"/>
          <p:cNvSpPr>
            <a:spLocks noGrp="1" noChangeArrowheads="1"/>
          </p:cNvSpPr>
          <p:nvPr>
            <p:ph type="subTitle" idx="1"/>
          </p:nvPr>
        </p:nvSpPr>
        <p:spPr>
          <a:xfrm>
            <a:off x="0" y="5157187"/>
            <a:ext cx="9906000" cy="1296293"/>
          </a:xfrm>
        </p:spPr>
        <p:txBody>
          <a:bodyPr/>
          <a:lstStyle/>
          <a:p>
            <a:pPr eaLnBrk="1" hangingPunct="1">
              <a:lnSpc>
                <a:spcPct val="80000"/>
              </a:lnSpc>
            </a:pPr>
            <a:r>
              <a:rPr lang="ja-JP" altLang="en-US" sz="2800" dirty="0" smtClean="0">
                <a:solidFill>
                  <a:schemeClr val="tx1"/>
                </a:solidFill>
              </a:rPr>
              <a:t>厚生労働省 社会・援護局</a:t>
            </a:r>
          </a:p>
          <a:p>
            <a:pPr eaLnBrk="1" hangingPunct="1">
              <a:lnSpc>
                <a:spcPct val="80000"/>
              </a:lnSpc>
            </a:pPr>
            <a:r>
              <a:rPr lang="ja-JP" altLang="en-US" sz="2800" dirty="0" smtClean="0">
                <a:solidFill>
                  <a:schemeClr val="tx1"/>
                </a:solidFill>
              </a:rPr>
              <a:t>障害保健福祉部 障害福祉課 地域生活支援推進室</a:t>
            </a:r>
          </a:p>
          <a:p>
            <a:pPr eaLnBrk="1" hangingPunct="1">
              <a:lnSpc>
                <a:spcPct val="80000"/>
              </a:lnSpc>
            </a:pPr>
            <a:r>
              <a:rPr lang="ja-JP" altLang="en-US" sz="2800" dirty="0" smtClean="0">
                <a:solidFill>
                  <a:schemeClr val="tx1"/>
                </a:solidFill>
              </a:rPr>
              <a:t>相談支援専門官　藤川雄一</a:t>
            </a:r>
            <a:endParaRPr lang="en-US" altLang="ja-JP" sz="2800" dirty="0" smtClean="0">
              <a:solidFill>
                <a:schemeClr val="tx1"/>
              </a:solidFill>
            </a:endParaRPr>
          </a:p>
        </p:txBody>
      </p:sp>
    </p:spTree>
    <p:extLst>
      <p:ext uri="{BB962C8B-B14F-4D97-AF65-F5344CB8AC3E}">
        <p14:creationId xmlns:p14="http://schemas.microsoft.com/office/powerpoint/2010/main" val="11847667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232174" y="836712"/>
            <a:ext cx="4602163" cy="5832648"/>
          </a:xfrm>
          <a:prstGeom prst="rect">
            <a:avLst/>
          </a:prstGeom>
          <a:noFill/>
          <a:ln w="12700">
            <a:solidFill>
              <a:srgbClr val="000000"/>
            </a:solidFill>
            <a:miter lim="800000"/>
            <a:headEnd/>
            <a:tailEnd/>
          </a:ln>
        </p:spPr>
        <p:txBody>
          <a:bodyPr lIns="91422" tIns="82784" rIns="91422" bIns="45712"/>
          <a:lstStyle/>
          <a:p>
            <a:pPr marL="342834" indent="-342834" algn="ctr">
              <a:lnSpc>
                <a:spcPct val="90000"/>
              </a:lnSpc>
              <a:spcBef>
                <a:spcPct val="20000"/>
              </a:spcBef>
            </a:pPr>
            <a:r>
              <a:rPr lang="ja-JP" altLang="en-US" b="1" dirty="0">
                <a:latin typeface="Times New Roman" pitchFamily="18" charset="0"/>
              </a:rPr>
              <a:t>管 理 者</a:t>
            </a:r>
          </a:p>
          <a:p>
            <a:pPr marL="342834" indent="-342834">
              <a:lnSpc>
                <a:spcPct val="90000"/>
              </a:lnSpc>
              <a:spcBef>
                <a:spcPct val="20000"/>
              </a:spcBef>
            </a:pPr>
            <a:endParaRPr lang="ja-JP" altLang="en-US" dirty="0">
              <a:latin typeface="Times New Roman" pitchFamily="18" charset="0"/>
            </a:endParaRPr>
          </a:p>
          <a:p>
            <a:pPr marL="342834" indent="-342834"/>
            <a:r>
              <a:rPr lang="ja-JP" altLang="en-US" sz="1600" dirty="0">
                <a:latin typeface="Times New Roman" pitchFamily="18" charset="0"/>
              </a:rPr>
              <a:t>①指定要件：専従　</a:t>
            </a:r>
          </a:p>
          <a:p>
            <a:pPr marL="342834" indent="-342834"/>
            <a:endParaRPr lang="ja-JP" altLang="en-US" sz="1600" dirty="0">
              <a:latin typeface="Times New Roman" pitchFamily="18" charset="0"/>
            </a:endParaRPr>
          </a:p>
          <a:p>
            <a:pPr marL="342834" indent="-342834"/>
            <a:r>
              <a:rPr lang="ja-JP" altLang="en-US" sz="1600" dirty="0">
                <a:latin typeface="Times New Roman" pitchFamily="18" charset="0"/>
              </a:rPr>
              <a:t>②対象者像：施設長（管理職）を想定</a:t>
            </a:r>
          </a:p>
          <a:p>
            <a:pPr marL="342834" indent="-342834"/>
            <a:endParaRPr lang="ja-JP" altLang="en-US" sz="1600" dirty="0">
              <a:latin typeface="Times New Roman" pitchFamily="18" charset="0"/>
            </a:endParaRPr>
          </a:p>
          <a:p>
            <a:pPr marL="342834" indent="-342834"/>
            <a:r>
              <a:rPr lang="ja-JP" altLang="en-US" sz="1600" dirty="0">
                <a:latin typeface="Times New Roman" pitchFamily="18" charset="0"/>
              </a:rPr>
              <a:t>③要件：</a:t>
            </a:r>
            <a:endParaRPr lang="en-US" altLang="ja-JP" sz="1600" dirty="0">
              <a:latin typeface="Times New Roman" pitchFamily="18" charset="0"/>
            </a:endParaRPr>
          </a:p>
          <a:p>
            <a:pPr marL="342834" indent="-342834"/>
            <a:r>
              <a:rPr lang="ja-JP" altLang="en-US" sz="1600" dirty="0">
                <a:latin typeface="Times New Roman" pitchFamily="18" charset="0"/>
              </a:rPr>
              <a:t>　 ・社会福祉主事の資格を有するか又は</a:t>
            </a:r>
            <a:endParaRPr lang="en-US" altLang="ja-JP" sz="1600" dirty="0">
              <a:latin typeface="Times New Roman" pitchFamily="18" charset="0"/>
            </a:endParaRPr>
          </a:p>
          <a:p>
            <a:pPr marL="342834" indent="-342834"/>
            <a:r>
              <a:rPr lang="ja-JP" altLang="en-US" sz="1600" dirty="0">
                <a:latin typeface="Times New Roman" pitchFamily="18" charset="0"/>
              </a:rPr>
              <a:t>　　　社会福祉事業に２年以上従事した経験のある者、又は社会福祉施設長資格認定講習会を修了した者　（最低基準）</a:t>
            </a:r>
          </a:p>
          <a:p>
            <a:pPr marL="342834" indent="-342834"/>
            <a:endParaRPr lang="ja-JP" altLang="en-US" sz="1600" dirty="0">
              <a:latin typeface="Times New Roman" pitchFamily="18" charset="0"/>
            </a:endParaRPr>
          </a:p>
          <a:p>
            <a:pPr marL="342834" indent="-342834"/>
            <a:r>
              <a:rPr lang="ja-JP" altLang="en-US" sz="1600" dirty="0">
                <a:latin typeface="Times New Roman" pitchFamily="18" charset="0"/>
              </a:rPr>
              <a:t>④根拠：社会福祉法６６条</a:t>
            </a:r>
          </a:p>
          <a:p>
            <a:pPr marL="342834" indent="-342834"/>
            <a:endParaRPr lang="ja-JP" altLang="en-US" sz="1600" dirty="0">
              <a:latin typeface="Times New Roman" pitchFamily="18" charset="0"/>
            </a:endParaRPr>
          </a:p>
          <a:p>
            <a:pPr marL="342834" indent="-342834"/>
            <a:r>
              <a:rPr lang="ja-JP" altLang="en-US" sz="1600" dirty="0">
                <a:latin typeface="Times New Roman" pitchFamily="18" charset="0"/>
              </a:rPr>
              <a:t>⑤責務：「従業者及び業務の一元的な管理や規定 を遵守させるために必要な指揮命令」</a:t>
            </a:r>
          </a:p>
          <a:p>
            <a:pPr marL="342834" indent="-342834">
              <a:lnSpc>
                <a:spcPct val="90000"/>
              </a:lnSpc>
              <a:spcBef>
                <a:spcPct val="20000"/>
              </a:spcBef>
            </a:pPr>
            <a:endParaRPr lang="ja-JP" altLang="en-US" dirty="0">
              <a:latin typeface="Times New Roman" pitchFamily="18" charset="0"/>
            </a:endParaRPr>
          </a:p>
          <a:p>
            <a:pPr marL="342834" indent="-342834">
              <a:lnSpc>
                <a:spcPct val="90000"/>
              </a:lnSpc>
              <a:spcBef>
                <a:spcPct val="20000"/>
              </a:spcBef>
            </a:pPr>
            <a:endParaRPr lang="en-US" altLang="ja-JP" dirty="0">
              <a:latin typeface="Times New Roman" pitchFamily="18" charset="0"/>
            </a:endParaRPr>
          </a:p>
        </p:txBody>
      </p:sp>
      <p:sp>
        <p:nvSpPr>
          <p:cNvPr id="23556" name="Rectangle 3"/>
          <p:cNvSpPr>
            <a:spLocks noChangeArrowheads="1"/>
          </p:cNvSpPr>
          <p:nvPr/>
        </p:nvSpPr>
        <p:spPr bwMode="auto">
          <a:xfrm>
            <a:off x="4953004" y="836712"/>
            <a:ext cx="4720829" cy="5832648"/>
          </a:xfrm>
          <a:prstGeom prst="rect">
            <a:avLst/>
          </a:prstGeom>
          <a:noFill/>
          <a:ln w="12700">
            <a:solidFill>
              <a:srgbClr val="000000"/>
            </a:solidFill>
            <a:miter lim="800000"/>
            <a:headEnd/>
            <a:tailEnd/>
          </a:ln>
        </p:spPr>
        <p:txBody>
          <a:bodyPr lIns="91422" tIns="45712" rIns="91422" bIns="45712"/>
          <a:lstStyle/>
          <a:p>
            <a:pPr marL="342834" indent="-342834" algn="ctr">
              <a:spcBef>
                <a:spcPct val="20000"/>
              </a:spcBef>
            </a:pPr>
            <a:r>
              <a:rPr lang="ja-JP" altLang="en-US" sz="1700" b="1" dirty="0">
                <a:latin typeface="Times New Roman" pitchFamily="18" charset="0"/>
              </a:rPr>
              <a:t>サービス管理</a:t>
            </a:r>
            <a:r>
              <a:rPr lang="ja-JP" altLang="en-US" sz="1700" b="1" dirty="0" smtClean="0">
                <a:latin typeface="Times New Roman" pitchFamily="18" charset="0"/>
              </a:rPr>
              <a:t>責任者・児童発達支援管理責任者</a:t>
            </a:r>
            <a:endParaRPr lang="ja-JP" altLang="en-US" sz="1700" b="1" dirty="0">
              <a:latin typeface="Times New Roman" pitchFamily="18" charset="0"/>
            </a:endParaRPr>
          </a:p>
          <a:p>
            <a:pPr marL="342834" indent="-342834">
              <a:spcBef>
                <a:spcPct val="20000"/>
              </a:spcBef>
            </a:pPr>
            <a:endParaRPr lang="ja-JP" altLang="en-US" dirty="0">
              <a:latin typeface="Times New Roman" pitchFamily="18" charset="0"/>
            </a:endParaRPr>
          </a:p>
          <a:p>
            <a:pPr marL="342834" indent="-342834">
              <a:spcBef>
                <a:spcPct val="10000"/>
              </a:spcBef>
            </a:pPr>
            <a:r>
              <a:rPr lang="ja-JP" altLang="en-US" sz="1600" dirty="0">
                <a:latin typeface="Times New Roman" pitchFamily="18" charset="0"/>
              </a:rPr>
              <a:t>①指定要件：専従で</a:t>
            </a:r>
            <a:r>
              <a:rPr lang="ja-JP" altLang="en-US" sz="1600" dirty="0" smtClean="0">
                <a:latin typeface="Times New Roman" pitchFamily="18" charset="0"/>
              </a:rPr>
              <a:t>常勤</a:t>
            </a:r>
            <a:endParaRPr lang="en-US" altLang="ja-JP" sz="1600" dirty="0" smtClean="0">
              <a:latin typeface="Times New Roman" pitchFamily="18" charset="0"/>
            </a:endParaRPr>
          </a:p>
          <a:p>
            <a:pPr marL="342834" indent="-342834">
              <a:spcBef>
                <a:spcPct val="10000"/>
              </a:spcBef>
            </a:pPr>
            <a:r>
              <a:rPr lang="ja-JP" altLang="en-US" sz="1600" dirty="0" smtClean="0">
                <a:latin typeface="Times New Roman" pitchFamily="18" charset="0"/>
              </a:rPr>
              <a:t>　</a:t>
            </a:r>
            <a:r>
              <a:rPr lang="en-US" altLang="ja-JP" sz="1200" dirty="0" smtClean="0">
                <a:latin typeface="Times New Roman" pitchFamily="18" charset="0"/>
              </a:rPr>
              <a:t>※</a:t>
            </a:r>
            <a:r>
              <a:rPr lang="ja-JP" altLang="en-US" sz="1200" dirty="0" smtClean="0">
                <a:latin typeface="Times New Roman" pitchFamily="18" charset="0"/>
              </a:rPr>
              <a:t>児童発達支援センターについては「専任かつ常勤」、保育所等訪問支援については「常勤」の規定なし。</a:t>
            </a:r>
            <a:endParaRPr lang="ja-JP" altLang="en-US" sz="1200" dirty="0">
              <a:latin typeface="Times New Roman" pitchFamily="18" charset="0"/>
            </a:endParaRPr>
          </a:p>
          <a:p>
            <a:pPr marL="342834" indent="-342834">
              <a:spcBef>
                <a:spcPct val="10000"/>
              </a:spcBef>
            </a:pPr>
            <a:endParaRPr lang="ja-JP" altLang="en-US" sz="1600" dirty="0">
              <a:latin typeface="Times New Roman" pitchFamily="18" charset="0"/>
            </a:endParaRPr>
          </a:p>
          <a:p>
            <a:pPr marL="342834" indent="-342834">
              <a:spcBef>
                <a:spcPct val="10000"/>
              </a:spcBef>
            </a:pPr>
            <a:r>
              <a:rPr lang="ja-JP" altLang="en-US" sz="1600" dirty="0">
                <a:latin typeface="Times New Roman" pitchFamily="18" charset="0"/>
              </a:rPr>
              <a:t>②対象者像：サービス提供部門の管理職</a:t>
            </a:r>
          </a:p>
          <a:p>
            <a:pPr marL="342834" indent="-342834">
              <a:spcBef>
                <a:spcPct val="10000"/>
              </a:spcBef>
            </a:pPr>
            <a:r>
              <a:rPr lang="ja-JP" altLang="en-US" sz="1600" dirty="0">
                <a:latin typeface="Times New Roman" pitchFamily="18" charset="0"/>
              </a:rPr>
              <a:t>　　　　　　　　又は指導的立場の職員を想定</a:t>
            </a:r>
          </a:p>
          <a:p>
            <a:pPr marL="342834" indent="-342834">
              <a:spcBef>
                <a:spcPct val="10000"/>
              </a:spcBef>
            </a:pPr>
            <a:endParaRPr lang="ja-JP" altLang="en-US" sz="1600" dirty="0">
              <a:latin typeface="Times New Roman" pitchFamily="18" charset="0"/>
            </a:endParaRPr>
          </a:p>
          <a:p>
            <a:pPr marL="342834" indent="-342834"/>
            <a:r>
              <a:rPr lang="ja-JP" altLang="en-US" sz="1600" dirty="0">
                <a:latin typeface="Times New Roman" pitchFamily="18" charset="0"/>
              </a:rPr>
              <a:t>③要件： </a:t>
            </a:r>
          </a:p>
          <a:p>
            <a:pPr marL="342834" indent="-342834"/>
            <a:r>
              <a:rPr lang="ja-JP" altLang="en-US" sz="1600" dirty="0">
                <a:latin typeface="Times New Roman" pitchFamily="18" charset="0"/>
              </a:rPr>
              <a:t>　　・実務経験（３</a:t>
            </a:r>
            <a:r>
              <a:rPr lang="ja-JP" altLang="en-US" sz="1600" dirty="0" smtClean="0">
                <a:latin typeface="Times New Roman" pitchFamily="18" charset="0"/>
              </a:rPr>
              <a:t>～８年</a:t>
            </a:r>
            <a:r>
              <a:rPr lang="ja-JP" altLang="en-US" sz="1600" dirty="0">
                <a:latin typeface="Times New Roman" pitchFamily="18" charset="0"/>
              </a:rPr>
              <a:t>） </a:t>
            </a:r>
          </a:p>
          <a:p>
            <a:pPr marL="444500" indent="-444500"/>
            <a:r>
              <a:rPr lang="ja-JP" altLang="en-US" sz="1600" dirty="0">
                <a:latin typeface="Times New Roman" pitchFamily="18" charset="0"/>
              </a:rPr>
              <a:t>　　・サービス管理責任者</a:t>
            </a:r>
            <a:r>
              <a:rPr lang="ja-JP" altLang="en-US" sz="1600" dirty="0" smtClean="0">
                <a:latin typeface="Times New Roman" pitchFamily="18" charset="0"/>
              </a:rPr>
              <a:t>研修、児童発達支援管理責任者研修修了</a:t>
            </a:r>
            <a:endParaRPr lang="ja-JP" altLang="en-US" sz="1600" dirty="0">
              <a:latin typeface="Times New Roman" pitchFamily="18" charset="0"/>
            </a:endParaRPr>
          </a:p>
          <a:p>
            <a:pPr marL="342834" indent="-342834"/>
            <a:r>
              <a:rPr lang="ja-JP" altLang="en-US" sz="1600" dirty="0">
                <a:latin typeface="Times New Roman" pitchFamily="18" charset="0"/>
              </a:rPr>
              <a:t>　　・相談支援従事者研修（講義部分）受講</a:t>
            </a:r>
          </a:p>
          <a:p>
            <a:pPr marL="342834" indent="-342834">
              <a:spcBef>
                <a:spcPct val="20000"/>
              </a:spcBef>
            </a:pPr>
            <a:endParaRPr lang="ja-JP" altLang="en-US" sz="1600" dirty="0">
              <a:latin typeface="Times New Roman" pitchFamily="18" charset="0"/>
            </a:endParaRPr>
          </a:p>
          <a:p>
            <a:pPr marL="355600" indent="-355600">
              <a:spcBef>
                <a:spcPct val="20000"/>
              </a:spcBef>
            </a:pPr>
            <a:r>
              <a:rPr lang="ja-JP" altLang="en-US" sz="1600" dirty="0">
                <a:latin typeface="Times New Roman" pitchFamily="18" charset="0"/>
              </a:rPr>
              <a:t>④根拠</a:t>
            </a:r>
            <a:r>
              <a:rPr lang="ja-JP" altLang="en-US" sz="1600" dirty="0" smtClean="0">
                <a:latin typeface="Times New Roman" pitchFamily="18" charset="0"/>
              </a:rPr>
              <a:t>：総合支援法４２条、児童福祉法第２１条の５の１７、第２４条の１１</a:t>
            </a:r>
            <a:endParaRPr lang="ja-JP" altLang="en-US" sz="1600" dirty="0">
              <a:latin typeface="Times New Roman" pitchFamily="18" charset="0"/>
            </a:endParaRPr>
          </a:p>
          <a:p>
            <a:pPr marL="342834" indent="-342834">
              <a:spcBef>
                <a:spcPct val="20000"/>
              </a:spcBef>
            </a:pPr>
            <a:endParaRPr lang="ja-JP" altLang="en-US" sz="1600" dirty="0">
              <a:latin typeface="Times New Roman" pitchFamily="18" charset="0"/>
            </a:endParaRPr>
          </a:p>
          <a:p>
            <a:pPr marL="342834" indent="-342834">
              <a:spcBef>
                <a:spcPct val="10000"/>
              </a:spcBef>
            </a:pPr>
            <a:r>
              <a:rPr lang="ja-JP" altLang="en-US" sz="1600" dirty="0">
                <a:latin typeface="Times New Roman" pitchFamily="18" charset="0"/>
              </a:rPr>
              <a:t>⑤責務：「個別支援計画の作成やサービス提供プロセスの管理、他のサービス提供職員への技術指導と助言等」</a:t>
            </a:r>
          </a:p>
        </p:txBody>
      </p:sp>
      <p:sp>
        <p:nvSpPr>
          <p:cNvPr id="224260" name="AutoShape 4"/>
          <p:cNvSpPr>
            <a:spLocks noChangeArrowheads="1"/>
          </p:cNvSpPr>
          <p:nvPr/>
        </p:nvSpPr>
        <p:spPr bwMode="auto">
          <a:xfrm>
            <a:off x="567448" y="116632"/>
            <a:ext cx="8850048" cy="56832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89" tIns="45696" rIns="91389" bIns="45696" anchor="ctr"/>
          <a:lstStyle/>
          <a:p>
            <a:pPr algn="ctr">
              <a:defRPr/>
            </a:pPr>
            <a:r>
              <a:rPr lang="ja-JP" altLang="en-US" sz="2000" b="1" dirty="0">
                <a:solidFill>
                  <a:srgbClr val="A50021"/>
                </a:solidFill>
                <a:ea typeface="ＭＳ Ｐゴシック" pitchFamily="50" charset="-128"/>
              </a:rPr>
              <a:t>「管理者」と「サービス管理</a:t>
            </a:r>
            <a:r>
              <a:rPr lang="ja-JP" altLang="en-US" sz="2000" b="1" dirty="0" smtClean="0">
                <a:solidFill>
                  <a:srgbClr val="A50021"/>
                </a:solidFill>
                <a:ea typeface="ＭＳ Ｐゴシック" pitchFamily="50" charset="-128"/>
              </a:rPr>
              <a:t>責任者・児童発達支援管理責任者」の</a:t>
            </a:r>
            <a:r>
              <a:rPr lang="ja-JP" altLang="en-US" sz="2000" b="1" dirty="0">
                <a:solidFill>
                  <a:srgbClr val="A50021"/>
                </a:solidFill>
                <a:ea typeface="ＭＳ Ｐゴシック" pitchFamily="50" charset="-128"/>
              </a:rPr>
              <a:t>比較　①</a:t>
            </a:r>
          </a:p>
        </p:txBody>
      </p:sp>
      <p:sp>
        <p:nvSpPr>
          <p:cNvPr id="2" name="スライド番号プレースホルダー 1"/>
          <p:cNvSpPr>
            <a:spLocks noGrp="1"/>
          </p:cNvSpPr>
          <p:nvPr>
            <p:ph type="sldNum" sz="quarter" idx="12"/>
          </p:nvPr>
        </p:nvSpPr>
        <p:spPr>
          <a:xfrm>
            <a:off x="7610083" y="6365078"/>
            <a:ext cx="2063750" cy="314325"/>
          </a:xfrm>
        </p:spPr>
        <p:txBody>
          <a:bodyPr/>
          <a:lstStyle/>
          <a:p>
            <a:pPr>
              <a:defRPr/>
            </a:pPr>
            <a:fld id="{67E148A3-2F01-468B-97F2-DB9D07A916CF}" type="slidenum">
              <a:rPr lang="en-US" altLang="ja-JP" smtClean="0">
                <a:solidFill>
                  <a:srgbClr val="000000"/>
                </a:solidFill>
              </a:rPr>
              <a:pPr>
                <a:defRPr/>
              </a:pPr>
              <a:t>70</a:t>
            </a:fld>
            <a:endParaRPr lang="en-US" altLang="ja-JP" dirty="0">
              <a:solidFill>
                <a:srgbClr val="000000"/>
              </a:solidFill>
            </a:endParaRPr>
          </a:p>
        </p:txBody>
      </p:sp>
    </p:spTree>
    <p:extLst>
      <p:ext uri="{BB962C8B-B14F-4D97-AF65-F5344CB8AC3E}">
        <p14:creationId xmlns:p14="http://schemas.microsoft.com/office/powerpoint/2010/main" val="25392368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subTitle" idx="1"/>
          </p:nvPr>
        </p:nvSpPr>
        <p:spPr>
          <a:xfrm>
            <a:off x="271731" y="900981"/>
            <a:ext cx="4602163" cy="5624363"/>
          </a:xfrm>
          <a:noFill/>
          <a:ln w="15875">
            <a:solidFill>
              <a:srgbClr val="0000FF"/>
            </a:solidFill>
          </a:ln>
        </p:spPr>
        <p:txBody>
          <a:bodyPr tIns="82777"/>
          <a:lstStyle/>
          <a:p>
            <a:pPr eaLnBrk="1" hangingPunct="1"/>
            <a:r>
              <a:rPr lang="ja-JP" altLang="en-US" sz="2000" b="1" dirty="0" smtClean="0">
                <a:latin typeface="ＭＳ ゴシック" panose="020B0609070205080204" pitchFamily="49" charset="-128"/>
                <a:ea typeface="ＭＳ ゴシック" panose="020B0609070205080204" pitchFamily="49" charset="-128"/>
              </a:rPr>
              <a:t>管理者の業務内容例</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利用者・市町村への契約支給量報告等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利用者負担額の受領及び管理</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介護給付費の額に係る通知等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提供するサービスの質の評価と改善</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利用者・家族に対する相談及び援助</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利用者の日常生活上の適切な支援</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利用者家族との連携</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緊急時の対応、非常災害対策等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従業者及び業務の一元的管理</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従業者に対する指揮命令</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運営規程の制定</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従業者の勤務体制の確保等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利用定員の遵守</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衛生管理等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利用者の身体拘束等の禁止</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地域との連携等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記録の整備</a:t>
            </a:r>
          </a:p>
          <a:p>
            <a:pPr algn="l" eaLnBrk="1" hangingPunct="1"/>
            <a:endParaRPr lang="ja-JP" altLang="en-US" sz="1600" dirty="0" smtClean="0">
              <a:latin typeface="ＭＳ ゴシック" panose="020B0609070205080204" pitchFamily="49" charset="-128"/>
              <a:ea typeface="ＭＳ ゴシック" panose="020B0609070205080204" pitchFamily="49" charset="-128"/>
            </a:endParaRPr>
          </a:p>
        </p:txBody>
      </p:sp>
      <p:sp>
        <p:nvSpPr>
          <p:cNvPr id="24580" name="Rectangle 3"/>
          <p:cNvSpPr>
            <a:spLocks noChangeArrowheads="1"/>
          </p:cNvSpPr>
          <p:nvPr/>
        </p:nvSpPr>
        <p:spPr bwMode="auto">
          <a:xfrm>
            <a:off x="5030391" y="908720"/>
            <a:ext cx="4720828" cy="5616624"/>
          </a:xfrm>
          <a:prstGeom prst="rect">
            <a:avLst/>
          </a:prstGeom>
          <a:noFill/>
          <a:ln w="15875">
            <a:solidFill>
              <a:srgbClr val="993366"/>
            </a:solidFill>
            <a:miter lim="800000"/>
            <a:headEnd/>
            <a:tailEnd/>
          </a:ln>
        </p:spPr>
        <p:txBody>
          <a:bodyPr lIns="91414" tIns="45707" rIns="91414" bIns="45707"/>
          <a:lstStyle/>
          <a:p>
            <a:pPr algn="ctr">
              <a:spcBef>
                <a:spcPct val="20000"/>
              </a:spcBef>
            </a:pPr>
            <a:r>
              <a:rPr lang="ja-JP" altLang="en-US" b="1" dirty="0">
                <a:latin typeface="ＭＳ ゴシック" panose="020B0609070205080204" pitchFamily="49" charset="-128"/>
                <a:ea typeface="ＭＳ ゴシック" panose="020B0609070205080204" pitchFamily="49" charset="-128"/>
              </a:rPr>
              <a:t>サービス管理</a:t>
            </a:r>
            <a:r>
              <a:rPr lang="ja-JP" altLang="en-US" b="1" dirty="0" smtClean="0">
                <a:latin typeface="ＭＳ ゴシック" panose="020B0609070205080204" pitchFamily="49" charset="-128"/>
                <a:ea typeface="ＭＳ ゴシック" panose="020B0609070205080204" pitchFamily="49" charset="-128"/>
              </a:rPr>
              <a:t>責任者等の業務内容例</a:t>
            </a:r>
          </a:p>
          <a:p>
            <a:pPr marL="342900" indent="-342900">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個別</a:t>
            </a:r>
            <a:r>
              <a:rPr lang="ja-JP" altLang="en-US" sz="1600" dirty="0">
                <a:latin typeface="ＭＳ ゴシック" panose="020B0609070205080204" pitchFamily="49" charset="-128"/>
                <a:ea typeface="ＭＳ ゴシック" panose="020B0609070205080204" pitchFamily="49" charset="-128"/>
              </a:rPr>
              <a:t>支援計画の作成に関する</a:t>
            </a:r>
            <a:r>
              <a:rPr lang="ja-JP" altLang="en-US" sz="1600" dirty="0" smtClean="0">
                <a:latin typeface="ＭＳ ゴシック" panose="020B0609070205080204" pitchFamily="49" charset="-128"/>
                <a:ea typeface="ＭＳ ゴシック" panose="020B0609070205080204" pitchFamily="49" charset="-128"/>
              </a:rPr>
              <a:t>業務</a:t>
            </a:r>
            <a:endParaRPr lang="ja-JP" altLang="en-US" sz="16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利用者</a:t>
            </a:r>
            <a:r>
              <a:rPr lang="ja-JP" altLang="en-US" sz="1400" dirty="0">
                <a:latin typeface="ＭＳ ゴシック" panose="020B0609070205080204" pitchFamily="49" charset="-128"/>
                <a:ea typeface="ＭＳ ゴシック" panose="020B0609070205080204" pitchFamily="49" charset="-128"/>
              </a:rPr>
              <a:t>に対する面接等によるアセスメント及び支援内容の</a:t>
            </a:r>
            <a:r>
              <a:rPr lang="ja-JP" altLang="en-US" sz="1400" dirty="0" smtClean="0">
                <a:latin typeface="ＭＳ ゴシック" panose="020B0609070205080204" pitchFamily="49" charset="-128"/>
                <a:ea typeface="ＭＳ ゴシック" panose="020B0609070205080204" pitchFamily="49" charset="-128"/>
              </a:rPr>
              <a:t>検討</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個別</a:t>
            </a:r>
            <a:r>
              <a:rPr lang="ja-JP" altLang="en-US" sz="1400" dirty="0">
                <a:latin typeface="ＭＳ ゴシック" panose="020B0609070205080204" pitchFamily="49" charset="-128"/>
                <a:ea typeface="ＭＳ ゴシック" panose="020B0609070205080204" pitchFamily="49" charset="-128"/>
              </a:rPr>
              <a:t>支援計画の原案</a:t>
            </a:r>
            <a:r>
              <a:rPr lang="ja-JP" altLang="en-US" sz="1400" dirty="0" smtClean="0">
                <a:latin typeface="ＭＳ ゴシック" panose="020B0609070205080204" pitchFamily="49" charset="-128"/>
                <a:ea typeface="ＭＳ ゴシック" panose="020B0609070205080204" pitchFamily="49" charset="-128"/>
              </a:rPr>
              <a:t>作成</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個別</a:t>
            </a:r>
            <a:r>
              <a:rPr lang="ja-JP" altLang="en-US" sz="1400" dirty="0">
                <a:latin typeface="ＭＳ ゴシック" panose="020B0609070205080204" pitchFamily="49" charset="-128"/>
                <a:ea typeface="ＭＳ ゴシック" panose="020B0609070205080204" pitchFamily="49" charset="-128"/>
              </a:rPr>
              <a:t>支援計画作成に係る会議の</a:t>
            </a:r>
            <a:r>
              <a:rPr lang="ja-JP" altLang="en-US" sz="1400" dirty="0" smtClean="0">
                <a:latin typeface="ＭＳ ゴシック" panose="020B0609070205080204" pitchFamily="49" charset="-128"/>
                <a:ea typeface="ＭＳ ゴシック" panose="020B0609070205080204" pitchFamily="49" charset="-128"/>
              </a:rPr>
              <a:t>運営</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利用者</a:t>
            </a:r>
            <a:r>
              <a:rPr lang="ja-JP" altLang="en-US" sz="1400" dirty="0">
                <a:latin typeface="ＭＳ ゴシック" panose="020B0609070205080204" pitchFamily="49" charset="-128"/>
                <a:ea typeface="ＭＳ ゴシック" panose="020B0609070205080204" pitchFamily="49" charset="-128"/>
              </a:rPr>
              <a:t>・家族に対する個別支援計画案の説明と</a:t>
            </a:r>
            <a:r>
              <a:rPr lang="ja-JP" altLang="en-US" sz="1400" dirty="0" smtClean="0">
                <a:latin typeface="ＭＳ ゴシック" panose="020B0609070205080204" pitchFamily="49" charset="-128"/>
                <a:ea typeface="ＭＳ ゴシック" panose="020B0609070205080204" pitchFamily="49" charset="-128"/>
              </a:rPr>
              <a:t>同意</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利用者</a:t>
            </a:r>
            <a:r>
              <a:rPr lang="ja-JP" altLang="en-US" sz="1400" dirty="0">
                <a:latin typeface="ＭＳ ゴシック" panose="020B0609070205080204" pitchFamily="49" charset="-128"/>
                <a:ea typeface="ＭＳ ゴシック" panose="020B0609070205080204" pitchFamily="49" charset="-128"/>
              </a:rPr>
              <a:t>に対する個別支援計画の</a:t>
            </a:r>
            <a:r>
              <a:rPr lang="ja-JP" altLang="en-US" sz="1400" dirty="0" smtClean="0">
                <a:latin typeface="ＭＳ ゴシック" panose="020B0609070205080204" pitchFamily="49" charset="-128"/>
                <a:ea typeface="ＭＳ ゴシック" panose="020B0609070205080204" pitchFamily="49" charset="-128"/>
              </a:rPr>
              <a:t>交付</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個別</a:t>
            </a:r>
            <a:r>
              <a:rPr lang="ja-JP" altLang="en-US" sz="1400" dirty="0">
                <a:latin typeface="ＭＳ ゴシック" panose="020B0609070205080204" pitchFamily="49" charset="-128"/>
                <a:ea typeface="ＭＳ ゴシック" panose="020B0609070205080204" pitchFamily="49" charset="-128"/>
              </a:rPr>
              <a:t>支援計画の実施状況の把握（モニタリング）による見直しと計画の</a:t>
            </a:r>
            <a:r>
              <a:rPr lang="ja-JP" altLang="en-US" sz="1400" dirty="0" smtClean="0">
                <a:latin typeface="ＭＳ ゴシック" panose="020B0609070205080204" pitchFamily="49" charset="-128"/>
                <a:ea typeface="ＭＳ ゴシック" panose="020B0609070205080204" pitchFamily="49" charset="-128"/>
              </a:rPr>
              <a:t>変更</a:t>
            </a: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a. </a:t>
            </a:r>
            <a:r>
              <a:rPr lang="ja-JP" altLang="en-US" sz="1400" dirty="0">
                <a:latin typeface="ＭＳ ゴシック" panose="020B0609070205080204" pitchFamily="49" charset="-128"/>
                <a:ea typeface="ＭＳ ゴシック" panose="020B0609070205080204" pitchFamily="49" charset="-128"/>
              </a:rPr>
              <a:t>定期的な利用者への面接</a:t>
            </a: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b. </a:t>
            </a:r>
            <a:r>
              <a:rPr lang="ja-JP" altLang="en-US" sz="1400" dirty="0">
                <a:latin typeface="ＭＳ ゴシック" panose="020B0609070205080204" pitchFamily="49" charset="-128"/>
                <a:ea typeface="ＭＳ ゴシック" panose="020B0609070205080204" pitchFamily="49" charset="-128"/>
              </a:rPr>
              <a:t>定期的なモニタリング結果の</a:t>
            </a:r>
            <a:r>
              <a:rPr lang="ja-JP" altLang="en-US" sz="1400" dirty="0" smtClean="0">
                <a:latin typeface="ＭＳ ゴシック" panose="020B0609070205080204" pitchFamily="49" charset="-128"/>
                <a:ea typeface="ＭＳ ゴシック" panose="020B0609070205080204" pitchFamily="49" charset="-128"/>
              </a:rPr>
              <a:t>記録</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ja-JP" altLang="en-US" sz="1600" dirty="0">
              <a:latin typeface="ＭＳ ゴシック" panose="020B0609070205080204" pitchFamily="49" charset="-128"/>
              <a:ea typeface="ＭＳ ゴシック" panose="020B0609070205080204" pitchFamily="49" charset="-128"/>
            </a:endParaRPr>
          </a:p>
          <a:p>
            <a:pPr marL="342900" indent="-342900">
              <a:buFont typeface="+mj-lt"/>
              <a:buAutoNum type="arabicPeriod" startAt="2"/>
            </a:pPr>
            <a:r>
              <a:rPr lang="ja-JP" altLang="en-US" sz="1600" dirty="0" smtClean="0">
                <a:latin typeface="ＭＳ ゴシック" panose="020B0609070205080204" pitchFamily="49" charset="-128"/>
                <a:ea typeface="ＭＳ ゴシック" panose="020B0609070205080204" pitchFamily="49" charset="-128"/>
              </a:rPr>
              <a:t>当該</a:t>
            </a:r>
            <a:r>
              <a:rPr lang="ja-JP" altLang="en-US" sz="1600" dirty="0">
                <a:latin typeface="ＭＳ ゴシック" panose="020B0609070205080204" pitchFamily="49" charset="-128"/>
                <a:ea typeface="ＭＳ ゴシック" panose="020B0609070205080204" pitchFamily="49" charset="-128"/>
              </a:rPr>
              <a:t>サービス提供事業所以外における利用状況の</a:t>
            </a:r>
            <a:r>
              <a:rPr lang="ja-JP" altLang="en-US" sz="1600" dirty="0" smtClean="0">
                <a:latin typeface="ＭＳ ゴシック" panose="020B0609070205080204" pitchFamily="49" charset="-128"/>
                <a:ea typeface="ＭＳ ゴシック" panose="020B0609070205080204" pitchFamily="49" charset="-128"/>
              </a:rPr>
              <a:t>把握</a:t>
            </a:r>
            <a:endParaRPr lang="en-US" altLang="ja-JP" sz="16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startAt="2"/>
            </a:pPr>
            <a:endParaRPr lang="ja-JP" altLang="en-US" sz="1600" dirty="0">
              <a:latin typeface="ＭＳ ゴシック" panose="020B0609070205080204" pitchFamily="49" charset="-128"/>
              <a:ea typeface="ＭＳ ゴシック" panose="020B0609070205080204" pitchFamily="49" charset="-128"/>
            </a:endParaRPr>
          </a:p>
          <a:p>
            <a:pPr marL="342900" indent="-342900">
              <a:buFont typeface="+mj-lt"/>
              <a:buAutoNum type="arabicPeriod" startAt="3"/>
            </a:pPr>
            <a:r>
              <a:rPr lang="ja-JP" altLang="en-US" sz="1600" dirty="0" smtClean="0">
                <a:latin typeface="ＭＳ ゴシック" panose="020B0609070205080204" pitchFamily="49" charset="-128"/>
                <a:ea typeface="ＭＳ ゴシック" panose="020B0609070205080204" pitchFamily="49" charset="-128"/>
              </a:rPr>
              <a:t>自立</a:t>
            </a:r>
            <a:r>
              <a:rPr lang="ja-JP" altLang="en-US" sz="1600" dirty="0">
                <a:latin typeface="ＭＳ ゴシック" panose="020B0609070205080204" pitchFamily="49" charset="-128"/>
                <a:ea typeface="ＭＳ ゴシック" panose="020B0609070205080204" pitchFamily="49" charset="-128"/>
              </a:rPr>
              <a:t>した日常生活が可能と認められる利用者に対する必要な支援の</a:t>
            </a:r>
            <a:r>
              <a:rPr lang="ja-JP" altLang="en-US" sz="1600" dirty="0" smtClean="0">
                <a:latin typeface="ＭＳ ゴシック" panose="020B0609070205080204" pitchFamily="49" charset="-128"/>
                <a:ea typeface="ＭＳ ゴシック" panose="020B0609070205080204" pitchFamily="49" charset="-128"/>
              </a:rPr>
              <a:t>提供</a:t>
            </a:r>
            <a:endParaRPr lang="en-US" altLang="ja-JP" sz="16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startAt="3"/>
            </a:pPr>
            <a:endParaRPr lang="ja-JP" altLang="en-US" sz="1600" dirty="0">
              <a:latin typeface="ＭＳ ゴシック" panose="020B0609070205080204" pitchFamily="49" charset="-128"/>
              <a:ea typeface="ＭＳ ゴシック" panose="020B0609070205080204" pitchFamily="49" charset="-128"/>
            </a:endParaRPr>
          </a:p>
          <a:p>
            <a:pPr marL="342900" indent="-342900">
              <a:buFont typeface="+mj-lt"/>
              <a:buAutoNum type="arabicPeriod" startAt="4"/>
            </a:pPr>
            <a:r>
              <a:rPr lang="ja-JP" altLang="en-US" sz="1600" dirty="0" smtClean="0">
                <a:latin typeface="ＭＳ ゴシック" panose="020B0609070205080204" pitchFamily="49" charset="-128"/>
                <a:ea typeface="ＭＳ ゴシック" panose="020B0609070205080204" pitchFamily="49" charset="-128"/>
              </a:rPr>
              <a:t>サービス</a:t>
            </a:r>
            <a:r>
              <a:rPr lang="ja-JP" altLang="en-US" sz="1600" dirty="0">
                <a:latin typeface="ＭＳ ゴシック" panose="020B0609070205080204" pitchFamily="49" charset="-128"/>
                <a:ea typeface="ＭＳ ゴシック" panose="020B0609070205080204" pitchFamily="49" charset="-128"/>
              </a:rPr>
              <a:t>提供者（職員・従業者）への指導・</a:t>
            </a:r>
            <a:r>
              <a:rPr lang="ja-JP" altLang="en-US" sz="1600" dirty="0" smtClean="0">
                <a:latin typeface="ＭＳ ゴシック" panose="020B0609070205080204" pitchFamily="49" charset="-128"/>
                <a:ea typeface="ＭＳ ゴシック" panose="020B0609070205080204" pitchFamily="49" charset="-128"/>
              </a:rPr>
              <a:t>助言</a:t>
            </a:r>
            <a:endParaRPr lang="ja-JP" altLang="en-US" sz="1600" dirty="0">
              <a:latin typeface="ＭＳ ゴシック" panose="020B0609070205080204" pitchFamily="49" charset="-128"/>
              <a:ea typeface="ＭＳ ゴシック" panose="020B0609070205080204" pitchFamily="49" charset="-128"/>
            </a:endParaRPr>
          </a:p>
        </p:txBody>
      </p:sp>
      <p:sp>
        <p:nvSpPr>
          <p:cNvPr id="6" name="AutoShape 4"/>
          <p:cNvSpPr>
            <a:spLocks noChangeArrowheads="1"/>
          </p:cNvSpPr>
          <p:nvPr/>
        </p:nvSpPr>
        <p:spPr bwMode="auto">
          <a:xfrm>
            <a:off x="567448" y="196379"/>
            <a:ext cx="8850048" cy="56832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89" tIns="45696" rIns="91389" bIns="45696" anchor="ctr"/>
          <a:lstStyle/>
          <a:p>
            <a:pPr algn="ctr">
              <a:defRPr/>
            </a:pPr>
            <a:r>
              <a:rPr lang="ja-JP" altLang="en-US" sz="2000" b="1" dirty="0">
                <a:solidFill>
                  <a:srgbClr val="A50021"/>
                </a:solidFill>
                <a:ea typeface="ＭＳ Ｐゴシック" pitchFamily="50" charset="-128"/>
              </a:rPr>
              <a:t>「管理者」と「サービス管理</a:t>
            </a:r>
            <a:r>
              <a:rPr lang="ja-JP" altLang="en-US" sz="2000" b="1" dirty="0" smtClean="0">
                <a:solidFill>
                  <a:srgbClr val="A50021"/>
                </a:solidFill>
                <a:ea typeface="ＭＳ Ｐゴシック" pitchFamily="50" charset="-128"/>
              </a:rPr>
              <a:t>責任者・児童発達支援管理責任者」の</a:t>
            </a:r>
            <a:r>
              <a:rPr lang="ja-JP" altLang="en-US" sz="2000" b="1" dirty="0">
                <a:solidFill>
                  <a:srgbClr val="A50021"/>
                </a:solidFill>
                <a:ea typeface="ＭＳ Ｐゴシック" pitchFamily="50" charset="-128"/>
              </a:rPr>
              <a:t>比較　</a:t>
            </a:r>
            <a:r>
              <a:rPr lang="ja-JP" altLang="en-US" sz="2000" b="1" dirty="0" smtClean="0">
                <a:solidFill>
                  <a:srgbClr val="A50021"/>
                </a:solidFill>
                <a:ea typeface="ＭＳ Ｐゴシック" pitchFamily="50" charset="-128"/>
              </a:rPr>
              <a:t>②</a:t>
            </a:r>
            <a:endParaRPr lang="ja-JP" altLang="en-US" sz="2000" b="1" dirty="0">
              <a:solidFill>
                <a:srgbClr val="A50021"/>
              </a:solidFill>
              <a:ea typeface="ＭＳ Ｐゴシック" pitchFamily="50" charset="-128"/>
            </a:endParaRPr>
          </a:p>
        </p:txBody>
      </p:sp>
    </p:spTree>
    <p:extLst>
      <p:ext uri="{BB962C8B-B14F-4D97-AF65-F5344CB8AC3E}">
        <p14:creationId xmlns:p14="http://schemas.microsoft.com/office/powerpoint/2010/main" val="8167739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bwMode="auto">
          <a:xfrm>
            <a:off x="128464" y="692696"/>
            <a:ext cx="9563367" cy="36439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lIns="36804" tIns="7359" rIns="36804" bIns="7359" anchor="ctr"/>
          <a:lstStyle/>
          <a:p>
            <a:pPr marL="355600" indent="-355600" fontAlgn="base">
              <a:lnSpc>
                <a:spcPct val="90000"/>
              </a:lnSpc>
              <a:spcAft>
                <a:spcPct val="0"/>
              </a:spcAft>
              <a:defRPr/>
            </a:pPr>
            <a:r>
              <a:rPr lang="ja-JP" altLang="en-US" sz="1400" dirty="0">
                <a:latin typeface="+mn-ea"/>
                <a:cs typeface="ＭＳ ゴシック"/>
              </a:rPr>
              <a:t>（基準）</a:t>
            </a:r>
          </a:p>
          <a:p>
            <a:pPr>
              <a:lnSpc>
                <a:spcPct val="90000"/>
              </a:lnSpc>
            </a:pPr>
            <a:r>
              <a:rPr lang="ja-JP" altLang="en-US" sz="1400" dirty="0">
                <a:latin typeface="+mn-ea"/>
                <a:cs typeface="ＭＳ ゴシック"/>
              </a:rPr>
              <a:t>　</a:t>
            </a:r>
            <a:r>
              <a:rPr lang="ja-JP" altLang="en-US" sz="1400" dirty="0" smtClean="0">
                <a:latin typeface="+mn-ea"/>
                <a:cs typeface="ＭＳ ゴシック"/>
              </a:rPr>
              <a:t>○</a:t>
            </a:r>
            <a:r>
              <a:rPr lang="ja-JP" altLang="en-US" sz="1400" dirty="0">
                <a:latin typeface="+mn-ea"/>
                <a:cs typeface="ＭＳ ゴシック"/>
              </a:rPr>
              <a:t>　</a:t>
            </a:r>
            <a:r>
              <a:rPr lang="ja-JP" altLang="en-US" sz="1400" dirty="0" smtClean="0">
                <a:latin typeface="+mn-ea"/>
              </a:rPr>
              <a:t>サービス管理</a:t>
            </a:r>
            <a:r>
              <a:rPr lang="ja-JP" altLang="en-US" sz="1400" dirty="0">
                <a:latin typeface="+mn-ea"/>
              </a:rPr>
              <a:t>責任者については、</a:t>
            </a:r>
            <a:r>
              <a:rPr lang="ja-JP" altLang="en-US" sz="1400" dirty="0" smtClean="0">
                <a:latin typeface="+mn-ea"/>
              </a:rPr>
              <a:t>障害福祉</a:t>
            </a:r>
            <a:r>
              <a:rPr lang="ja-JP" altLang="en-US" sz="1400" dirty="0">
                <a:latin typeface="+mn-ea"/>
              </a:rPr>
              <a:t>サービス事業所</a:t>
            </a:r>
            <a:r>
              <a:rPr lang="ja-JP" altLang="en-US" sz="1400" dirty="0" smtClean="0">
                <a:latin typeface="+mn-ea"/>
              </a:rPr>
              <a:t>ごとに以下の人数を配置</a:t>
            </a:r>
            <a:endParaRPr lang="en-US" altLang="ja-JP" sz="1400" dirty="0" smtClean="0">
              <a:latin typeface="+mn-ea"/>
            </a:endParaRPr>
          </a:p>
          <a:p>
            <a:pPr marL="363538">
              <a:lnSpc>
                <a:spcPct val="90000"/>
              </a:lnSpc>
              <a:tabLst>
                <a:tab pos="363538" algn="l"/>
              </a:tabLst>
            </a:pPr>
            <a:r>
              <a:rPr lang="ja-JP" altLang="en-US" sz="1400" dirty="0" smtClean="0">
                <a:latin typeface="+mn-ea"/>
              </a:rPr>
              <a:t>・ </a:t>
            </a:r>
            <a:r>
              <a:rPr lang="ja-JP" altLang="en-US" sz="1400" dirty="0">
                <a:latin typeface="+mn-ea"/>
              </a:rPr>
              <a:t>療養介護、生活介護、自立訓練、就労移行支援、就労</a:t>
            </a:r>
            <a:r>
              <a:rPr lang="ja-JP" altLang="en-US" sz="1400" dirty="0" smtClean="0">
                <a:latin typeface="+mn-ea"/>
              </a:rPr>
              <a:t>継続支援・・・利用者</a:t>
            </a:r>
            <a:r>
              <a:rPr lang="en-US" altLang="ja-JP" sz="1400" dirty="0">
                <a:latin typeface="+mn-ea"/>
              </a:rPr>
              <a:t>60</a:t>
            </a:r>
            <a:r>
              <a:rPr lang="ja-JP" altLang="en-US" sz="1400" dirty="0" smtClean="0">
                <a:latin typeface="+mn-ea"/>
              </a:rPr>
              <a:t>人</a:t>
            </a:r>
            <a:r>
              <a:rPr lang="en-US" altLang="ja-JP" sz="1400" dirty="0">
                <a:latin typeface="+mn-ea"/>
              </a:rPr>
              <a:t>:1</a:t>
            </a:r>
            <a:r>
              <a:rPr lang="ja-JP" altLang="en-US" sz="1400" dirty="0" smtClean="0">
                <a:latin typeface="+mn-ea"/>
              </a:rPr>
              <a:t>人</a:t>
            </a:r>
            <a:endParaRPr lang="en-US" altLang="ja-JP" sz="1400" dirty="0" smtClean="0">
              <a:latin typeface="+mn-ea"/>
            </a:endParaRPr>
          </a:p>
          <a:p>
            <a:pPr marL="363538">
              <a:lnSpc>
                <a:spcPct val="90000"/>
              </a:lnSpc>
              <a:tabLst>
                <a:tab pos="363538" algn="l"/>
              </a:tabLst>
            </a:pPr>
            <a:r>
              <a:rPr lang="ja-JP" altLang="en-US" sz="1200" dirty="0" smtClean="0">
                <a:latin typeface="+mn-ea"/>
              </a:rPr>
              <a:t>　　</a:t>
            </a:r>
            <a:r>
              <a:rPr lang="en-US" altLang="ja-JP" sz="1200" dirty="0" smtClean="0">
                <a:latin typeface="+mn-ea"/>
              </a:rPr>
              <a:t>※</a:t>
            </a:r>
            <a:r>
              <a:rPr lang="ja-JP" altLang="en-US" sz="1200" dirty="0" smtClean="0">
                <a:latin typeface="+mn-ea"/>
              </a:rPr>
              <a:t>利用者数</a:t>
            </a:r>
            <a:r>
              <a:rPr lang="en-US" altLang="ja-JP" sz="1200" dirty="0" smtClean="0">
                <a:latin typeface="+mn-ea"/>
              </a:rPr>
              <a:t>61</a:t>
            </a:r>
            <a:r>
              <a:rPr lang="ja-JP" altLang="en-US" sz="1200" dirty="0" smtClean="0">
                <a:latin typeface="+mn-ea"/>
              </a:rPr>
              <a:t>以上：</a:t>
            </a:r>
            <a:r>
              <a:rPr lang="ja-JP" altLang="en-US" sz="1200" dirty="0">
                <a:latin typeface="+mn-ea"/>
              </a:rPr>
              <a:t>１</a:t>
            </a:r>
            <a:r>
              <a:rPr lang="ja-JP" altLang="en-US" sz="1200" dirty="0" smtClean="0">
                <a:latin typeface="+mn-ea"/>
              </a:rPr>
              <a:t>人</a:t>
            </a:r>
            <a:r>
              <a:rPr lang="ja-JP" altLang="en-US" sz="1200" dirty="0">
                <a:latin typeface="+mn-ea"/>
              </a:rPr>
              <a:t>に、利用者数</a:t>
            </a:r>
            <a:r>
              <a:rPr lang="ja-JP" altLang="en-US" sz="1200" dirty="0" smtClean="0">
                <a:latin typeface="+mn-ea"/>
              </a:rPr>
              <a:t>が</a:t>
            </a:r>
            <a:r>
              <a:rPr lang="en-US" altLang="ja-JP" sz="1200" dirty="0" smtClean="0">
                <a:latin typeface="+mn-ea"/>
              </a:rPr>
              <a:t>60</a:t>
            </a:r>
            <a:r>
              <a:rPr lang="ja-JP" altLang="en-US" sz="1200" dirty="0" smtClean="0">
                <a:latin typeface="+mn-ea"/>
              </a:rPr>
              <a:t>人</a:t>
            </a:r>
            <a:r>
              <a:rPr lang="ja-JP" altLang="en-US" sz="1200" dirty="0">
                <a:latin typeface="+mn-ea"/>
              </a:rPr>
              <a:t>を</a:t>
            </a:r>
            <a:r>
              <a:rPr lang="ja-JP" altLang="en-US" sz="1200" dirty="0" smtClean="0">
                <a:latin typeface="+mn-ea"/>
              </a:rPr>
              <a:t>越えて</a:t>
            </a:r>
            <a:r>
              <a:rPr lang="en-US" altLang="ja-JP" sz="1200" dirty="0" smtClean="0">
                <a:latin typeface="+mn-ea"/>
              </a:rPr>
              <a:t>40</a:t>
            </a:r>
            <a:r>
              <a:rPr lang="ja-JP" altLang="en-US" sz="1200" dirty="0" smtClean="0">
                <a:latin typeface="+mn-ea"/>
              </a:rPr>
              <a:t>又</a:t>
            </a:r>
            <a:r>
              <a:rPr lang="ja-JP" altLang="en-US" sz="1200" dirty="0">
                <a:latin typeface="+mn-ea"/>
              </a:rPr>
              <a:t>はその端数を増すごとに</a:t>
            </a:r>
            <a:r>
              <a:rPr lang="en-US" altLang="ja-JP" sz="1200" dirty="0">
                <a:latin typeface="+mn-ea"/>
              </a:rPr>
              <a:t>1</a:t>
            </a:r>
            <a:r>
              <a:rPr lang="ja-JP" altLang="en-US" sz="1200" dirty="0">
                <a:latin typeface="+mn-ea"/>
              </a:rPr>
              <a:t>人を加えて得た数以上</a:t>
            </a:r>
            <a:r>
              <a:rPr lang="ja-JP" altLang="en-US" sz="1400" dirty="0">
                <a:latin typeface="+mn-ea"/>
              </a:rPr>
              <a:t>　</a:t>
            </a:r>
            <a:endParaRPr lang="en-US" altLang="ja-JP" sz="1400" dirty="0">
              <a:latin typeface="+mn-ea"/>
            </a:endParaRPr>
          </a:p>
          <a:p>
            <a:pPr marL="363538">
              <a:lnSpc>
                <a:spcPct val="90000"/>
              </a:lnSpc>
              <a:tabLst>
                <a:tab pos="363538" algn="l"/>
              </a:tabLst>
            </a:pPr>
            <a:r>
              <a:rPr lang="ja-JP" altLang="en-US" sz="1400" dirty="0" smtClean="0">
                <a:latin typeface="+mn-ea"/>
              </a:rPr>
              <a:t>・ </a:t>
            </a:r>
            <a:r>
              <a:rPr lang="ja-JP" altLang="en-US" sz="1400" dirty="0">
                <a:latin typeface="+mn-ea"/>
              </a:rPr>
              <a:t>グループホーム </a:t>
            </a:r>
            <a:r>
              <a:rPr lang="ja-JP" altLang="en-US" sz="1400" dirty="0" smtClean="0">
                <a:latin typeface="+mn-ea"/>
              </a:rPr>
              <a:t>・</a:t>
            </a:r>
            <a:r>
              <a:rPr lang="ja-JP" altLang="en-US" sz="1400" dirty="0">
                <a:latin typeface="+mn-ea"/>
              </a:rPr>
              <a:t>・・ </a:t>
            </a:r>
            <a:r>
              <a:rPr lang="ja-JP" altLang="en-US" sz="1400" dirty="0" smtClean="0">
                <a:latin typeface="+mn-ea"/>
              </a:rPr>
              <a:t>利用者</a:t>
            </a:r>
            <a:r>
              <a:rPr lang="en-US" altLang="ja-JP" sz="1400" dirty="0" smtClean="0">
                <a:latin typeface="+mn-ea"/>
              </a:rPr>
              <a:t>30</a:t>
            </a:r>
            <a:r>
              <a:rPr lang="ja-JP" altLang="en-US" sz="1400" dirty="0" smtClean="0">
                <a:latin typeface="+mn-ea"/>
              </a:rPr>
              <a:t>人</a:t>
            </a:r>
            <a:r>
              <a:rPr lang="en-US" altLang="ja-JP" sz="1400" dirty="0" smtClean="0">
                <a:latin typeface="+mn-ea"/>
              </a:rPr>
              <a:t>:</a:t>
            </a:r>
            <a:r>
              <a:rPr lang="ja-JP" altLang="en-US" sz="1400" dirty="0" smtClean="0">
                <a:latin typeface="+mn-ea"/>
              </a:rPr>
              <a:t>１人</a:t>
            </a:r>
            <a:endParaRPr lang="en-US" altLang="ja-JP" sz="1400" dirty="0" smtClean="0">
              <a:latin typeface="+mn-ea"/>
            </a:endParaRPr>
          </a:p>
          <a:p>
            <a:pPr marL="363538">
              <a:lnSpc>
                <a:spcPct val="90000"/>
              </a:lnSpc>
              <a:tabLst>
                <a:tab pos="363538" algn="l"/>
              </a:tabLst>
            </a:pPr>
            <a:r>
              <a:rPr lang="ja-JP" altLang="en-US" sz="1200" dirty="0" smtClean="0">
                <a:latin typeface="+mn-ea"/>
              </a:rPr>
              <a:t>　　</a:t>
            </a:r>
            <a:r>
              <a:rPr lang="en-US" altLang="ja-JP" sz="1200" dirty="0" smtClean="0">
                <a:latin typeface="+mn-ea"/>
              </a:rPr>
              <a:t>※</a:t>
            </a:r>
            <a:r>
              <a:rPr lang="ja-JP" altLang="en-US" sz="1200" dirty="0">
                <a:latin typeface="+mn-ea"/>
              </a:rPr>
              <a:t>利用者数</a:t>
            </a:r>
            <a:r>
              <a:rPr lang="en-US" altLang="ja-JP" sz="1200" dirty="0">
                <a:latin typeface="+mn-ea"/>
              </a:rPr>
              <a:t>31</a:t>
            </a:r>
            <a:r>
              <a:rPr lang="ja-JP" altLang="en-US" sz="1200" dirty="0">
                <a:latin typeface="+mn-ea"/>
              </a:rPr>
              <a:t>以上：</a:t>
            </a:r>
            <a:r>
              <a:rPr lang="en-US" altLang="ja-JP" sz="1200" dirty="0">
                <a:latin typeface="+mn-ea"/>
              </a:rPr>
              <a:t>1</a:t>
            </a:r>
            <a:r>
              <a:rPr lang="ja-JP" altLang="en-US" sz="1200" dirty="0">
                <a:latin typeface="+mn-ea"/>
              </a:rPr>
              <a:t>人に、利用者数</a:t>
            </a:r>
            <a:r>
              <a:rPr lang="ja-JP" altLang="en-US" sz="1200" dirty="0" smtClean="0">
                <a:latin typeface="+mn-ea"/>
              </a:rPr>
              <a:t>が</a:t>
            </a:r>
            <a:r>
              <a:rPr lang="en-US" altLang="ja-JP" sz="1200" dirty="0" smtClean="0">
                <a:latin typeface="+mn-ea"/>
              </a:rPr>
              <a:t>30</a:t>
            </a:r>
            <a:r>
              <a:rPr lang="ja-JP" altLang="en-US" sz="1200" dirty="0" smtClean="0">
                <a:latin typeface="+mn-ea"/>
              </a:rPr>
              <a:t>人</a:t>
            </a:r>
            <a:r>
              <a:rPr lang="ja-JP" altLang="en-US" sz="1200" dirty="0">
                <a:latin typeface="+mn-ea"/>
              </a:rPr>
              <a:t>を</a:t>
            </a:r>
            <a:r>
              <a:rPr lang="ja-JP" altLang="en-US" sz="1200" dirty="0" smtClean="0">
                <a:latin typeface="+mn-ea"/>
              </a:rPr>
              <a:t>越えて</a:t>
            </a:r>
            <a:r>
              <a:rPr lang="en-US" altLang="ja-JP" sz="1200" dirty="0" smtClean="0">
                <a:latin typeface="+mn-ea"/>
              </a:rPr>
              <a:t>30</a:t>
            </a:r>
            <a:r>
              <a:rPr lang="ja-JP" altLang="en-US" sz="1200" dirty="0" smtClean="0">
                <a:latin typeface="+mn-ea"/>
              </a:rPr>
              <a:t>又</a:t>
            </a:r>
            <a:r>
              <a:rPr lang="ja-JP" altLang="en-US" sz="1200" dirty="0">
                <a:latin typeface="+mn-ea"/>
              </a:rPr>
              <a:t>はその端数を増すごと</a:t>
            </a:r>
            <a:r>
              <a:rPr lang="ja-JP" altLang="en-US" sz="1200" dirty="0" smtClean="0">
                <a:latin typeface="+mn-ea"/>
              </a:rPr>
              <a:t>に</a:t>
            </a:r>
            <a:r>
              <a:rPr lang="ja-JP" altLang="en-US" sz="1200" dirty="0">
                <a:latin typeface="+mn-ea"/>
              </a:rPr>
              <a:t>１</a:t>
            </a:r>
            <a:r>
              <a:rPr lang="ja-JP" altLang="en-US" sz="1200" dirty="0" smtClean="0">
                <a:latin typeface="+mn-ea"/>
              </a:rPr>
              <a:t>人</a:t>
            </a:r>
            <a:r>
              <a:rPr lang="ja-JP" altLang="en-US" sz="1200" dirty="0">
                <a:latin typeface="+mn-ea"/>
              </a:rPr>
              <a:t>を加えて得た</a:t>
            </a:r>
            <a:r>
              <a:rPr lang="ja-JP" altLang="en-US" sz="1200" dirty="0" smtClean="0">
                <a:latin typeface="+mn-ea"/>
              </a:rPr>
              <a:t>数以上</a:t>
            </a:r>
            <a:endParaRPr lang="ja-JP" altLang="en-US" sz="1400" dirty="0">
              <a:latin typeface="+mn-ea"/>
            </a:endParaRPr>
          </a:p>
          <a:p>
            <a:pPr marL="355600" indent="-355600" fontAlgn="base">
              <a:lnSpc>
                <a:spcPct val="90000"/>
              </a:lnSpc>
              <a:spcAft>
                <a:spcPct val="0"/>
              </a:spcAft>
              <a:defRPr/>
            </a:pPr>
            <a:r>
              <a:rPr lang="ja-JP" altLang="en-US" sz="1400" kern="0" dirty="0" smtClean="0">
                <a:latin typeface="+mn-ea"/>
                <a:cs typeface="ＭＳ ゴシック"/>
              </a:rPr>
              <a:t>　○</a:t>
            </a:r>
            <a:r>
              <a:rPr lang="ja-JP" altLang="en-US" sz="1400" kern="0" dirty="0">
                <a:latin typeface="+mn-ea"/>
                <a:cs typeface="ＭＳ ゴシック"/>
              </a:rPr>
              <a:t>　児童発達支援管理責任者につい</a:t>
            </a:r>
            <a:r>
              <a:rPr lang="ja-JP" altLang="en-US" sz="1400" kern="0" dirty="0">
                <a:latin typeface="+mn-ea"/>
              </a:rPr>
              <a:t>ては、障害児通所支援事業所等ごとに１名を</a:t>
            </a:r>
            <a:r>
              <a:rPr lang="ja-JP" altLang="en-US" sz="1400" kern="0" dirty="0" smtClean="0">
                <a:latin typeface="+mn-ea"/>
              </a:rPr>
              <a:t>配置</a:t>
            </a:r>
            <a:endParaRPr lang="en-US" altLang="ja-JP" sz="1400" kern="0" dirty="0" smtClean="0">
              <a:latin typeface="+mn-ea"/>
            </a:endParaRPr>
          </a:p>
          <a:p>
            <a:pPr marL="355600" indent="-355600" fontAlgn="base">
              <a:lnSpc>
                <a:spcPct val="90000"/>
              </a:lnSpc>
              <a:spcAft>
                <a:spcPct val="0"/>
              </a:spcAft>
              <a:defRPr/>
            </a:pPr>
            <a:endParaRPr lang="en-US" altLang="ja-JP" sz="1400" dirty="0" smtClean="0">
              <a:latin typeface="+mn-ea"/>
              <a:cs typeface="ＭＳ ゴシック"/>
            </a:endParaRPr>
          </a:p>
          <a:p>
            <a:pPr marL="355600" indent="-355600" fontAlgn="base">
              <a:lnSpc>
                <a:spcPct val="90000"/>
              </a:lnSpc>
              <a:spcAft>
                <a:spcPct val="0"/>
              </a:spcAft>
              <a:defRPr/>
            </a:pPr>
            <a:r>
              <a:rPr lang="ja-JP" altLang="en-US" sz="1400" dirty="0" smtClean="0">
                <a:latin typeface="+mn-ea"/>
                <a:cs typeface="ＭＳ ゴシック"/>
              </a:rPr>
              <a:t>（</a:t>
            </a:r>
            <a:r>
              <a:rPr lang="ja-JP" altLang="en-US" sz="1400" dirty="0">
                <a:latin typeface="+mn-ea"/>
                <a:cs typeface="ＭＳ ゴシック"/>
              </a:rPr>
              <a:t>経緯）</a:t>
            </a:r>
          </a:p>
          <a:p>
            <a:pPr marL="271463" indent="-271463" fontAlgn="base">
              <a:lnSpc>
                <a:spcPct val="90000"/>
              </a:lnSpc>
              <a:spcAft>
                <a:spcPct val="0"/>
              </a:spcAft>
              <a:defRPr/>
            </a:pPr>
            <a:r>
              <a:rPr lang="ja-JP" altLang="en-US" sz="1400" dirty="0" smtClean="0">
                <a:latin typeface="+mn-ea"/>
                <a:cs typeface="ＭＳ ゴシック"/>
              </a:rPr>
              <a:t>　○</a:t>
            </a:r>
            <a:r>
              <a:rPr lang="ja-JP" altLang="en-US" sz="1400" dirty="0">
                <a:latin typeface="+mn-ea"/>
                <a:cs typeface="ＭＳ ゴシック"/>
              </a:rPr>
              <a:t>　</a:t>
            </a:r>
            <a:r>
              <a:rPr lang="ja-JP" altLang="en-US" sz="1400" dirty="0" smtClean="0">
                <a:latin typeface="+mn-ea"/>
                <a:cs typeface="ＭＳ ゴシック"/>
              </a:rPr>
              <a:t>サービス管理責任者については、平成</a:t>
            </a:r>
            <a:r>
              <a:rPr lang="en-US" altLang="ja-JP" sz="1400" dirty="0" smtClean="0">
                <a:latin typeface="+mn-ea"/>
                <a:cs typeface="ＭＳ ゴシック"/>
              </a:rPr>
              <a:t>18</a:t>
            </a:r>
            <a:r>
              <a:rPr lang="ja-JP" altLang="en-US" sz="1400" dirty="0" smtClean="0">
                <a:latin typeface="+mn-ea"/>
                <a:cs typeface="ＭＳ ゴシック"/>
              </a:rPr>
              <a:t>年</a:t>
            </a:r>
            <a:r>
              <a:rPr lang="ja-JP" altLang="en-US" sz="1400" dirty="0">
                <a:latin typeface="+mn-ea"/>
                <a:cs typeface="ＭＳ ゴシック"/>
              </a:rPr>
              <a:t>に障害者自立支援法施行に</a:t>
            </a:r>
            <a:r>
              <a:rPr lang="ja-JP" altLang="en-US" sz="1400" dirty="0" smtClean="0">
                <a:latin typeface="+mn-ea"/>
                <a:cs typeface="ＭＳ ゴシック"/>
              </a:rPr>
              <a:t>より、サービスの質の向上を図る観点から個別支援計画の作成と従業者への指導・助言を行うものとして位置付けられ</a:t>
            </a:r>
            <a:r>
              <a:rPr lang="ja-JP" altLang="en-US" sz="1400" dirty="0">
                <a:latin typeface="+mn-ea"/>
                <a:cs typeface="ＭＳ ゴシック"/>
              </a:rPr>
              <a:t>、その養成研修と</a:t>
            </a:r>
            <a:r>
              <a:rPr lang="ja-JP" altLang="en-US" sz="1400" dirty="0" smtClean="0">
                <a:latin typeface="+mn-ea"/>
                <a:cs typeface="ＭＳ ゴシック"/>
              </a:rPr>
              <a:t>してサービス管理責任者研修が</a:t>
            </a:r>
            <a:r>
              <a:rPr lang="ja-JP" altLang="en-US" sz="1400" dirty="0">
                <a:latin typeface="+mn-ea"/>
                <a:cs typeface="ＭＳ ゴシック"/>
              </a:rPr>
              <a:t>実施</a:t>
            </a:r>
            <a:r>
              <a:rPr lang="ja-JP" altLang="en-US" sz="1400" dirty="0" smtClean="0">
                <a:latin typeface="+mn-ea"/>
                <a:cs typeface="ＭＳ ゴシック"/>
              </a:rPr>
              <a:t>されている。</a:t>
            </a:r>
            <a:endParaRPr lang="en-US" altLang="ja-JP" sz="1400" dirty="0">
              <a:latin typeface="+mn-ea"/>
              <a:cs typeface="ＭＳ ゴシック"/>
            </a:endParaRPr>
          </a:p>
          <a:p>
            <a:pPr marL="271463" indent="-271463" fontAlgn="base">
              <a:lnSpc>
                <a:spcPct val="90000"/>
              </a:lnSpc>
              <a:spcAft>
                <a:spcPct val="0"/>
              </a:spcAft>
              <a:defRPr/>
            </a:pPr>
            <a:r>
              <a:rPr lang="ja-JP" altLang="en-US" sz="1400" dirty="0" smtClean="0">
                <a:latin typeface="+mn-ea"/>
                <a:cs typeface="ＭＳ ゴシック"/>
              </a:rPr>
              <a:t>　○　児童発達支援管理責任者については、平成</a:t>
            </a:r>
            <a:r>
              <a:rPr lang="en-US" altLang="ja-JP" sz="1400" dirty="0" smtClean="0">
                <a:latin typeface="+mn-ea"/>
                <a:cs typeface="ＭＳ ゴシック"/>
              </a:rPr>
              <a:t>24</a:t>
            </a:r>
            <a:r>
              <a:rPr lang="ja-JP" altLang="en-US" sz="1400" dirty="0" smtClean="0">
                <a:latin typeface="+mn-ea"/>
                <a:cs typeface="ＭＳ ゴシック"/>
              </a:rPr>
              <a:t>年に児童福祉法の改正により、サービス管理責任者と同様の者として位置付けられ、その養成研修として児童発達支援管理責任者研修が実施されている。</a:t>
            </a:r>
            <a:endParaRPr lang="en-US" altLang="ja-JP" sz="1400" dirty="0" smtClean="0">
              <a:latin typeface="+mn-ea"/>
              <a:cs typeface="ＭＳ ゴシック"/>
            </a:endParaRPr>
          </a:p>
          <a:p>
            <a:pPr marL="271463" indent="-271463" fontAlgn="base">
              <a:lnSpc>
                <a:spcPct val="90000"/>
              </a:lnSpc>
              <a:spcAft>
                <a:spcPct val="0"/>
              </a:spcAft>
              <a:defRPr/>
            </a:pPr>
            <a:endParaRPr lang="en-US" altLang="ja-JP" sz="1400" dirty="0" smtClean="0">
              <a:latin typeface="+mn-ea"/>
              <a:cs typeface="ＭＳ ゴシック"/>
            </a:endParaRPr>
          </a:p>
          <a:p>
            <a:pPr marL="355600" indent="-355600" fontAlgn="base">
              <a:lnSpc>
                <a:spcPct val="90000"/>
              </a:lnSpc>
              <a:spcAft>
                <a:spcPct val="0"/>
              </a:spcAft>
              <a:defRPr/>
            </a:pPr>
            <a:r>
              <a:rPr lang="ja-JP" altLang="en-US" sz="1400" dirty="0" smtClean="0">
                <a:latin typeface="+mn-ea"/>
                <a:cs typeface="ＭＳ ゴシック"/>
              </a:rPr>
              <a:t>（</a:t>
            </a:r>
            <a:r>
              <a:rPr lang="ja-JP" altLang="en-US" sz="1400" dirty="0">
                <a:latin typeface="+mn-ea"/>
                <a:cs typeface="ＭＳ ゴシック"/>
              </a:rPr>
              <a:t>現状）</a:t>
            </a:r>
            <a:endParaRPr lang="en-US" altLang="ja-JP" sz="1400" dirty="0">
              <a:latin typeface="+mn-ea"/>
              <a:cs typeface="ＭＳ ゴシック"/>
            </a:endParaRPr>
          </a:p>
          <a:p>
            <a:pPr>
              <a:lnSpc>
                <a:spcPct val="90000"/>
              </a:lnSpc>
            </a:pPr>
            <a:r>
              <a:rPr lang="ja-JP" altLang="en-US" sz="1400" dirty="0">
                <a:latin typeface="+mn-ea"/>
              </a:rPr>
              <a:t>　</a:t>
            </a:r>
            <a:r>
              <a:rPr lang="ja-JP" altLang="ja-JP" sz="1400" dirty="0" smtClean="0">
                <a:latin typeface="+mn-ea"/>
              </a:rPr>
              <a:t>○</a:t>
            </a:r>
            <a:r>
              <a:rPr lang="ja-JP" altLang="en-US" sz="1400" dirty="0">
                <a:latin typeface="+mn-ea"/>
              </a:rPr>
              <a:t>　</a:t>
            </a:r>
            <a:r>
              <a:rPr lang="ja-JP" altLang="ja-JP" sz="1400" dirty="0" smtClean="0">
                <a:latin typeface="+mn-ea"/>
              </a:rPr>
              <a:t>平成</a:t>
            </a:r>
            <a:r>
              <a:rPr lang="en-US" altLang="ja-JP" sz="1400" dirty="0" smtClean="0">
                <a:latin typeface="+mn-ea"/>
              </a:rPr>
              <a:t>18</a:t>
            </a:r>
            <a:r>
              <a:rPr lang="ja-JP" altLang="ja-JP" sz="1400" dirty="0" smtClean="0">
                <a:latin typeface="+mn-ea"/>
              </a:rPr>
              <a:t>年度</a:t>
            </a:r>
            <a:r>
              <a:rPr lang="ja-JP" altLang="ja-JP" sz="1400" dirty="0">
                <a:latin typeface="+mn-ea"/>
              </a:rPr>
              <a:t>から</a:t>
            </a:r>
            <a:r>
              <a:rPr lang="ja-JP" altLang="ja-JP" sz="1400" dirty="0" smtClean="0">
                <a:latin typeface="+mn-ea"/>
              </a:rPr>
              <a:t>平成</a:t>
            </a:r>
            <a:r>
              <a:rPr lang="en-US" altLang="ja-JP" sz="1400" dirty="0" smtClean="0">
                <a:latin typeface="+mn-ea"/>
              </a:rPr>
              <a:t>28</a:t>
            </a:r>
            <a:r>
              <a:rPr lang="ja-JP" altLang="ja-JP" sz="1400" dirty="0" smtClean="0">
                <a:latin typeface="+mn-ea"/>
              </a:rPr>
              <a:t>年度</a:t>
            </a:r>
            <a:r>
              <a:rPr lang="ja-JP" altLang="ja-JP" sz="1400" dirty="0">
                <a:latin typeface="+mn-ea"/>
              </a:rPr>
              <a:t>までの間の研修修了者の合計は、サービス管理責任者研修</a:t>
            </a:r>
            <a:r>
              <a:rPr lang="ja-JP" altLang="ja-JP" sz="1400" dirty="0" smtClean="0">
                <a:latin typeface="+mn-ea"/>
              </a:rPr>
              <a:t>が</a:t>
            </a:r>
            <a:r>
              <a:rPr lang="en-US" altLang="ja-JP" sz="1400" dirty="0">
                <a:latin typeface="+mn-ea"/>
              </a:rPr>
              <a:t>148,347</a:t>
            </a:r>
            <a:r>
              <a:rPr lang="ja-JP" altLang="ja-JP" sz="1400" dirty="0" smtClean="0">
                <a:latin typeface="+mn-ea"/>
              </a:rPr>
              <a:t>人、</a:t>
            </a:r>
            <a:endParaRPr lang="en-US" altLang="ja-JP" sz="1400" dirty="0" smtClean="0">
              <a:latin typeface="+mn-ea"/>
            </a:endParaRPr>
          </a:p>
          <a:p>
            <a:pPr>
              <a:lnSpc>
                <a:spcPct val="90000"/>
              </a:lnSpc>
            </a:pPr>
            <a:r>
              <a:rPr lang="en-US" altLang="ja-JP" sz="1400" dirty="0">
                <a:latin typeface="+mn-ea"/>
              </a:rPr>
              <a:t> </a:t>
            </a:r>
            <a:r>
              <a:rPr lang="en-US" altLang="ja-JP" sz="1400" dirty="0" smtClean="0">
                <a:latin typeface="+mn-ea"/>
              </a:rPr>
              <a:t>    </a:t>
            </a:r>
            <a:r>
              <a:rPr lang="ja-JP" altLang="ja-JP" sz="1400" dirty="0" smtClean="0">
                <a:latin typeface="+mn-ea"/>
              </a:rPr>
              <a:t>児童</a:t>
            </a:r>
            <a:r>
              <a:rPr lang="ja-JP" altLang="ja-JP" sz="1400" dirty="0">
                <a:latin typeface="+mn-ea"/>
              </a:rPr>
              <a:t>発達支援管理責任者研修</a:t>
            </a:r>
            <a:r>
              <a:rPr lang="ja-JP" altLang="ja-JP" sz="1400" dirty="0" smtClean="0">
                <a:latin typeface="+mn-ea"/>
              </a:rPr>
              <a:t>が</a:t>
            </a:r>
            <a:r>
              <a:rPr lang="en-US" altLang="ja-JP" sz="1400" dirty="0">
                <a:latin typeface="+mn-ea"/>
              </a:rPr>
              <a:t>32,624</a:t>
            </a:r>
            <a:r>
              <a:rPr lang="ja-JP" altLang="ja-JP" sz="1400" dirty="0" smtClean="0">
                <a:latin typeface="+mn-ea"/>
              </a:rPr>
              <a:t>人</a:t>
            </a:r>
            <a:r>
              <a:rPr lang="ja-JP" altLang="ja-JP" sz="1400" dirty="0">
                <a:latin typeface="+mn-ea"/>
              </a:rPr>
              <a:t>。</a:t>
            </a:r>
            <a:endParaRPr lang="ja-JP" altLang="en-US" sz="1400" dirty="0">
              <a:latin typeface="+mn-ea"/>
            </a:endParaRPr>
          </a:p>
        </p:txBody>
      </p:sp>
      <p:sp>
        <p:nvSpPr>
          <p:cNvPr id="23" name="正方形/長方形 15"/>
          <p:cNvSpPr>
            <a:spLocks noChangeArrowheads="1"/>
          </p:cNvSpPr>
          <p:nvPr/>
        </p:nvSpPr>
        <p:spPr bwMode="auto">
          <a:xfrm>
            <a:off x="116946" y="4747179"/>
            <a:ext cx="7861407" cy="360363"/>
          </a:xfrm>
          <a:prstGeom prst="rect">
            <a:avLst/>
          </a:prstGeom>
          <a:solidFill>
            <a:schemeClr val="bg1"/>
          </a:solidFill>
          <a:ln w="9525" algn="ctr">
            <a:noFill/>
            <a:round/>
            <a:headEnd/>
            <a:tailEnd/>
          </a:ln>
        </p:spPr>
        <p:txBody>
          <a:bodyPr lIns="36804" tIns="7359" rIns="36804" bIns="7359"/>
          <a:lstStyle/>
          <a:p>
            <a:pPr marL="119063" indent="-119063" defTabSz="873125" fontAlgn="base">
              <a:spcBef>
                <a:spcPct val="0"/>
              </a:spcBef>
              <a:spcAft>
                <a:spcPct val="0"/>
              </a:spcAft>
            </a:pPr>
            <a:r>
              <a:rPr lang="en-US" altLang="ja-JP" dirty="0" smtClean="0">
                <a:solidFill>
                  <a:srgbClr val="000000"/>
                </a:solidFill>
              </a:rPr>
              <a:t>【</a:t>
            </a:r>
            <a:r>
              <a:rPr lang="ja-JP" altLang="en-US" dirty="0" smtClean="0">
                <a:solidFill>
                  <a:srgbClr val="000000"/>
                </a:solidFill>
              </a:rPr>
              <a:t>サービス管理責任者及び児童発達支援管理責任者の要件</a:t>
            </a:r>
            <a:r>
              <a:rPr lang="en-US" altLang="ja-JP" dirty="0" smtClean="0">
                <a:solidFill>
                  <a:srgbClr val="000000"/>
                </a:solidFill>
              </a:rPr>
              <a:t>】</a:t>
            </a:r>
            <a:endParaRPr lang="ja-JP" altLang="en-US" dirty="0">
              <a:solidFill>
                <a:srgbClr val="000000"/>
              </a:solidFill>
            </a:endParaRPr>
          </a:p>
        </p:txBody>
      </p:sp>
      <p:sp>
        <p:nvSpPr>
          <p:cNvPr id="4" name="スライド番号プレースホルダー 3"/>
          <p:cNvSpPr>
            <a:spLocks noGrp="1"/>
          </p:cNvSpPr>
          <p:nvPr>
            <p:ph type="sldNum" sz="quarter" idx="12"/>
          </p:nvPr>
        </p:nvSpPr>
        <p:spPr>
          <a:xfrm>
            <a:off x="7477654" y="6492876"/>
            <a:ext cx="2311400" cy="365125"/>
          </a:xfrm>
        </p:spPr>
        <p:txBody>
          <a:bodyPr/>
          <a:lstStyle/>
          <a:p>
            <a:fld id="{BF650902-BC30-4882-9DB1-CF188FB606CB}" type="slidenum">
              <a:rPr kumimoji="1" lang="ja-JP" altLang="en-US" smtClean="0"/>
              <a:t>72</a:t>
            </a:fld>
            <a:endParaRPr kumimoji="1" lang="ja-JP" altLang="en-US" dirty="0"/>
          </a:p>
        </p:txBody>
      </p:sp>
      <p:sp>
        <p:nvSpPr>
          <p:cNvPr id="24" name="Rectangle 3"/>
          <p:cNvSpPr>
            <a:spLocks noChangeArrowheads="1"/>
          </p:cNvSpPr>
          <p:nvPr/>
        </p:nvSpPr>
        <p:spPr bwMode="auto">
          <a:xfrm>
            <a:off x="0" y="7519"/>
            <a:ext cx="9906000" cy="523194"/>
          </a:xfrm>
          <a:prstGeom prst="rect">
            <a:avLst/>
          </a:prstGeom>
          <a:noFill/>
          <a:ln w="9525" algn="ctr">
            <a:noFill/>
            <a:miter lim="800000"/>
            <a:headEnd/>
            <a:tailEnd/>
          </a:ln>
          <a:effectLst/>
        </p:spPr>
        <p:txBody>
          <a:bodyPr wrap="square" lIns="91414" tIns="45707" rIns="91414" bIns="45707">
            <a:spAutoFit/>
          </a:bodyPr>
          <a:lstStyle/>
          <a:p>
            <a:pPr algn="ctr" fontAlgn="base">
              <a:spcAft>
                <a:spcPct val="0"/>
              </a:spcAft>
              <a:defRPr/>
            </a:pPr>
            <a:r>
              <a:rPr lang="ja-JP" altLang="en-US" sz="2800" b="1" dirty="0" smtClean="0">
                <a:latin typeface="ＭＳ ゴシック" panose="020B0609070205080204" pitchFamily="49" charset="-128"/>
                <a:ea typeface="ＭＳ ゴシック" panose="020B0609070205080204" pitchFamily="49" charset="-128"/>
              </a:rPr>
              <a:t>サービス</a:t>
            </a:r>
            <a:r>
              <a:rPr lang="ja-JP" altLang="en-US" sz="2800" b="1" dirty="0">
                <a:latin typeface="ＭＳ ゴシック" panose="020B0609070205080204" pitchFamily="49" charset="-128"/>
                <a:ea typeface="ＭＳ ゴシック" panose="020B0609070205080204" pitchFamily="49" charset="-128"/>
              </a:rPr>
              <a:t>管理責任者及び児童発達支援管理責任者の要件</a:t>
            </a:r>
          </a:p>
        </p:txBody>
      </p:sp>
      <p:grpSp>
        <p:nvGrpSpPr>
          <p:cNvPr id="2" name="グループ化 1"/>
          <p:cNvGrpSpPr/>
          <p:nvPr/>
        </p:nvGrpSpPr>
        <p:grpSpPr>
          <a:xfrm>
            <a:off x="632520" y="5229200"/>
            <a:ext cx="8350598" cy="1152000"/>
            <a:chOff x="397008" y="3727025"/>
            <a:chExt cx="8350598" cy="1152000"/>
          </a:xfrm>
        </p:grpSpPr>
        <p:sp>
          <p:nvSpPr>
            <p:cNvPr id="15" name="正方形/長方形 14"/>
            <p:cNvSpPr/>
            <p:nvPr/>
          </p:nvSpPr>
          <p:spPr>
            <a:xfrm>
              <a:off x="2318637" y="3783046"/>
              <a:ext cx="1700914" cy="1039958"/>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r>
                <a:rPr kumimoji="1" lang="ja-JP" altLang="en-US" sz="900" b="1" dirty="0" smtClean="0">
                  <a:solidFill>
                    <a:schemeClr val="tx1"/>
                  </a:solidFill>
                  <a:latin typeface="ＭＳ Ｐゴシック" panose="020B0600070205080204" pitchFamily="50" charset="-128"/>
                  <a:ea typeface="ＭＳ Ｐゴシック" panose="020B0600070205080204" pitchFamily="50" charset="-128"/>
                </a:rPr>
                <a:t>基礎研修修了</a:t>
              </a:r>
              <a:endParaRPr kumimoji="1" lang="en-US" altLang="ja-JP" sz="900" b="1"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相談支援従事者初任者</a:t>
              </a:r>
              <a:r>
                <a:rPr kumimoji="1" lang="ja-JP" altLang="en-US" sz="900" dirty="0">
                  <a:solidFill>
                    <a:schemeClr val="tx1"/>
                  </a:solidFill>
                  <a:latin typeface="ＭＳ Ｐゴシック" panose="020B0600070205080204" pitchFamily="50" charset="-128"/>
                  <a:ea typeface="ＭＳ Ｐゴシック" panose="020B0600070205080204" pitchFamily="50" charset="-128"/>
                </a:rPr>
                <a:t>研修</a:t>
              </a:r>
              <a:endParaRPr kumimoji="1"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講義</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部分の一部を受講</a:t>
              </a:r>
              <a:endParaRPr kumimoji="1" lang="en-US" altLang="ja-JP" sz="900" dirty="0" smtClean="0">
                <a:solidFill>
                  <a:srgbClr val="FF0000"/>
                </a:solidFill>
                <a:latin typeface="ＭＳ Ｐゴシック" panose="020B0600070205080204" pitchFamily="50" charset="-128"/>
                <a:ea typeface="ＭＳ Ｐゴシック" panose="020B0600070205080204" pitchFamily="50" charset="-128"/>
              </a:endParaRPr>
            </a:p>
            <a:p>
              <a:pPr algn="ct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基礎研修を受講</a:t>
              </a:r>
              <a:r>
                <a:rPr lang="ja-JP" altLang="en-US" sz="900" b="1" dirty="0" smtClean="0">
                  <a:solidFill>
                    <a:srgbClr val="FF0000"/>
                  </a:solidFill>
                  <a:latin typeface="ＭＳ Ｐゴシック" panose="020B0600070205080204" pitchFamily="50" charset="-128"/>
                  <a:ea typeface="ＭＳ Ｐゴシック" panose="020B0600070205080204" pitchFamily="50" charset="-128"/>
                </a:rPr>
                <a:t>　</a:t>
              </a:r>
              <a:endParaRPr lang="en-US" altLang="ja-JP" sz="900" b="1" dirty="0">
                <a:solidFill>
                  <a:srgbClr val="FF0000"/>
                </a:solidFill>
                <a:latin typeface="ＭＳ Ｐゴシック" panose="020B0600070205080204" pitchFamily="50" charset="-128"/>
                <a:ea typeface="ＭＳ Ｐゴシック" panose="020B0600070205080204" pitchFamily="50" charset="-128"/>
              </a:endParaRPr>
            </a:p>
            <a:p>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4909929" y="3783046"/>
              <a:ext cx="1030264" cy="103995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b="1" dirty="0" smtClean="0">
                  <a:solidFill>
                    <a:schemeClr val="tx1"/>
                  </a:solidFill>
                  <a:latin typeface="ＭＳ Ｐゴシック" panose="020B0600070205080204" pitchFamily="50" charset="-128"/>
                  <a:ea typeface="ＭＳ Ｐゴシック" panose="020B0600070205080204" pitchFamily="50" charset="-128"/>
                </a:rPr>
                <a:t>実践研修修了</a:t>
              </a:r>
            </a:p>
            <a:p>
              <a:pPr algn="ctr"/>
              <a:endParaRPr lang="en-US" altLang="ja-JP" sz="900" b="1"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実践研修を受講</a:t>
              </a:r>
              <a:endParaRPr kumimoji="1" lang="ja-JP" altLang="en-US" sz="900" b="1"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397008" y="3783046"/>
              <a:ext cx="1484264" cy="1039958"/>
            </a:xfrm>
            <a:prstGeom prst="rect">
              <a:avLst/>
            </a:prstGeom>
            <a:ln w="19050"/>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900" dirty="0" smtClean="0">
                  <a:solidFill>
                    <a:schemeClr val="tx1"/>
                  </a:solidFill>
                  <a:latin typeface="ＭＳ Ｐゴシック" panose="020B0600070205080204" pitchFamily="50" charset="-128"/>
                  <a:ea typeface="ＭＳ Ｐゴシック" panose="020B0600070205080204" pitchFamily="50" charset="-128"/>
                </a:rPr>
                <a:t>サービス</a:t>
              </a:r>
              <a:r>
                <a:rPr lang="ja-JP" altLang="en-US" sz="900" dirty="0">
                  <a:solidFill>
                    <a:schemeClr val="tx1"/>
                  </a:solidFill>
                  <a:latin typeface="ＭＳ Ｐゴシック" panose="020B0600070205080204" pitchFamily="50" charset="-128"/>
                  <a:ea typeface="ＭＳ Ｐゴシック" panose="020B0600070205080204" pitchFamily="50" charset="-128"/>
                </a:rPr>
                <a:t>管理</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責任者</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900" dirty="0" smtClean="0">
                  <a:solidFill>
                    <a:schemeClr val="tx1"/>
                  </a:solidFill>
                  <a:latin typeface="ＭＳ Ｐゴシック" panose="020B0600070205080204" pitchFamily="50" charset="-128"/>
                  <a:ea typeface="ＭＳ Ｐゴシック" panose="020B0600070205080204" pitchFamily="50" charset="-128"/>
                </a:rPr>
                <a:t>実務経験要件</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pPr algn="ctr">
                <a:lnSpc>
                  <a:spcPts val="600"/>
                </a:lnSpc>
              </a:pP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児童発達支援</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管理責任者</a:t>
              </a:r>
            </a:p>
            <a:p>
              <a:pPr algn="ctr"/>
              <a:r>
                <a:rPr kumimoji="1" lang="ja-JP" altLang="en-US" sz="900" dirty="0" smtClean="0">
                  <a:solidFill>
                    <a:schemeClr val="tx1"/>
                  </a:solidFill>
                  <a:latin typeface="ＭＳ Ｐゴシック" panose="020B0600070205080204" pitchFamily="50" charset="-128"/>
                  <a:ea typeface="ＭＳ Ｐゴシック" panose="020B0600070205080204" pitchFamily="50" charset="-128"/>
                </a:rPr>
                <a:t>実務経験</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要件</a:t>
              </a:r>
              <a:endParaRPr lang="en-US" altLang="ja-JP" sz="900" dirty="0" smtClean="0">
                <a:solidFill>
                  <a:srgbClr val="FF0000"/>
                </a:solidFill>
                <a:latin typeface="ＭＳ Ｐゴシック" panose="020B0600070205080204" pitchFamily="50" charset="-128"/>
                <a:ea typeface="ＭＳ Ｐゴシック" panose="020B0600070205080204" pitchFamily="50" charset="-128"/>
              </a:endParaRPr>
            </a:p>
          </p:txBody>
        </p:sp>
        <p:sp>
          <p:nvSpPr>
            <p:cNvPr id="19" name="加算記号 23"/>
            <p:cNvSpPr/>
            <p:nvPr/>
          </p:nvSpPr>
          <p:spPr>
            <a:xfrm>
              <a:off x="1915560" y="4121585"/>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400">
                <a:latin typeface="ＭＳ Ｐゴシック" panose="020B0600070205080204" pitchFamily="50" charset="-128"/>
                <a:ea typeface="ＭＳ Ｐゴシック" panose="020B0600070205080204" pitchFamily="50" charset="-128"/>
              </a:endParaRPr>
            </a:p>
          </p:txBody>
        </p:sp>
        <p:sp>
          <p:nvSpPr>
            <p:cNvPr id="20" name="Rectangle 7"/>
            <p:cNvSpPr>
              <a:spLocks noChangeArrowheads="1"/>
            </p:cNvSpPr>
            <p:nvPr/>
          </p:nvSpPr>
          <p:spPr bwMode="auto">
            <a:xfrm>
              <a:off x="6314027" y="3783046"/>
              <a:ext cx="1164228" cy="1039958"/>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22" tIns="45712" rIns="91422" bIns="45712" anchor="ctr"/>
            <a:lstStyle/>
            <a:p>
              <a:pPr algn="ctr" fontAlgn="base">
                <a:spcBef>
                  <a:spcPct val="0"/>
                </a:spcBef>
                <a:spcAft>
                  <a:spcPct val="0"/>
                </a:spcAft>
              </a:pPr>
              <a:r>
                <a:rPr lang="ja-JP" altLang="en-US" sz="900" dirty="0">
                  <a:solidFill>
                    <a:srgbClr val="000000"/>
                  </a:solidFill>
                  <a:latin typeface="ＭＳ Ｐゴシック" panose="020B0600070205080204" pitchFamily="50" charset="-128"/>
                  <a:ea typeface="ＭＳ Ｐゴシック" panose="020B0600070205080204" pitchFamily="50" charset="-128"/>
                </a:rPr>
                <a:t>サービス</a:t>
              </a:r>
              <a:r>
                <a:rPr lang="ja-JP" altLang="en-US" sz="900" dirty="0" smtClean="0">
                  <a:solidFill>
                    <a:srgbClr val="000000"/>
                  </a:solidFill>
                  <a:latin typeface="ＭＳ Ｐゴシック" panose="020B0600070205080204" pitchFamily="50" charset="-128"/>
                  <a:ea typeface="ＭＳ Ｐゴシック" panose="020B0600070205080204" pitchFamily="50" charset="-128"/>
                </a:rPr>
                <a:t>管理</a:t>
              </a:r>
              <a:endParaRPr lang="en-US" altLang="ja-JP" sz="900" dirty="0" smtClean="0">
                <a:solidFill>
                  <a:srgbClr val="000000"/>
                </a:solidFill>
                <a:latin typeface="ＭＳ Ｐゴシック" panose="020B0600070205080204" pitchFamily="50" charset="-128"/>
                <a:ea typeface="ＭＳ Ｐゴシック" panose="020B0600070205080204" pitchFamily="50" charset="-128"/>
              </a:endParaRPr>
            </a:p>
            <a:p>
              <a:pPr algn="ctr" fontAlgn="base">
                <a:spcBef>
                  <a:spcPct val="0"/>
                </a:spcBef>
                <a:spcAft>
                  <a:spcPct val="0"/>
                </a:spcAft>
              </a:pPr>
              <a:r>
                <a:rPr lang="ja-JP" altLang="en-US" sz="900" dirty="0" smtClean="0">
                  <a:solidFill>
                    <a:srgbClr val="000000"/>
                  </a:solidFill>
                  <a:latin typeface="ＭＳ Ｐゴシック" panose="020B0600070205080204" pitchFamily="50" charset="-128"/>
                  <a:ea typeface="ＭＳ Ｐゴシック" panose="020B0600070205080204" pitchFamily="50" charset="-128"/>
                </a:rPr>
                <a:t>責任者</a:t>
              </a:r>
              <a:endParaRPr lang="en-US" altLang="ja-JP" sz="900" dirty="0">
                <a:solidFill>
                  <a:srgbClr val="000000"/>
                </a:solidFill>
                <a:latin typeface="ＭＳ Ｐゴシック" panose="020B0600070205080204" pitchFamily="50" charset="-128"/>
                <a:ea typeface="ＭＳ Ｐゴシック" panose="020B0600070205080204" pitchFamily="50" charset="-128"/>
              </a:endParaRPr>
            </a:p>
            <a:p>
              <a:pPr algn="ctr" fontAlgn="base">
                <a:spcBef>
                  <a:spcPct val="0"/>
                </a:spcBef>
                <a:spcAft>
                  <a:spcPct val="0"/>
                </a:spcAft>
              </a:pPr>
              <a:r>
                <a:rPr lang="ja-JP" altLang="en-US" sz="900" dirty="0">
                  <a:solidFill>
                    <a:srgbClr val="000000"/>
                  </a:solidFill>
                  <a:latin typeface="ＭＳ Ｐゴシック" panose="020B0600070205080204" pitchFamily="50" charset="-128"/>
                  <a:ea typeface="ＭＳ Ｐゴシック" panose="020B0600070205080204" pitchFamily="50" charset="-128"/>
                </a:rPr>
                <a:t>児童発達</a:t>
              </a:r>
              <a:r>
                <a:rPr lang="ja-JP" altLang="en-US" sz="900" dirty="0" smtClean="0">
                  <a:solidFill>
                    <a:srgbClr val="000000"/>
                  </a:solidFill>
                  <a:latin typeface="ＭＳ Ｐゴシック" panose="020B0600070205080204" pitchFamily="50" charset="-128"/>
                  <a:ea typeface="ＭＳ Ｐゴシック" panose="020B0600070205080204" pitchFamily="50" charset="-128"/>
                </a:rPr>
                <a:t>支援</a:t>
              </a:r>
              <a:endParaRPr lang="en-US" altLang="ja-JP" sz="900" dirty="0" smtClean="0">
                <a:solidFill>
                  <a:srgbClr val="000000"/>
                </a:solidFill>
                <a:latin typeface="ＭＳ Ｐゴシック" panose="020B0600070205080204" pitchFamily="50" charset="-128"/>
                <a:ea typeface="ＭＳ Ｐゴシック" panose="020B0600070205080204" pitchFamily="50" charset="-128"/>
              </a:endParaRPr>
            </a:p>
            <a:p>
              <a:pPr algn="ctr" fontAlgn="base">
                <a:spcBef>
                  <a:spcPct val="0"/>
                </a:spcBef>
                <a:spcAft>
                  <a:spcPct val="0"/>
                </a:spcAft>
              </a:pPr>
              <a:r>
                <a:rPr lang="ja-JP" altLang="en-US" sz="900" dirty="0" smtClean="0">
                  <a:solidFill>
                    <a:srgbClr val="000000"/>
                  </a:solidFill>
                  <a:latin typeface="ＭＳ Ｐゴシック" panose="020B0600070205080204" pitchFamily="50" charset="-128"/>
                  <a:ea typeface="ＭＳ Ｐゴシック" panose="020B0600070205080204" pitchFamily="50" charset="-128"/>
                </a:rPr>
                <a:t>管理</a:t>
              </a:r>
              <a:r>
                <a:rPr lang="ja-JP" altLang="en-US" sz="900" dirty="0">
                  <a:solidFill>
                    <a:srgbClr val="000000"/>
                  </a:solidFill>
                  <a:latin typeface="ＭＳ Ｐゴシック" panose="020B0600070205080204" pitchFamily="50" charset="-128"/>
                  <a:ea typeface="ＭＳ Ｐゴシック" panose="020B0600070205080204" pitchFamily="50" charset="-128"/>
                </a:rPr>
                <a:t>責任者</a:t>
              </a:r>
              <a:endParaRPr lang="en-US" altLang="ja-JP" sz="900" dirty="0">
                <a:solidFill>
                  <a:srgbClr val="000000"/>
                </a:solidFill>
                <a:latin typeface="ＭＳ Ｐゴシック" panose="020B0600070205080204" pitchFamily="50" charset="-128"/>
                <a:ea typeface="ＭＳ Ｐゴシック" panose="020B0600070205080204" pitchFamily="50" charset="-128"/>
              </a:endParaRPr>
            </a:p>
            <a:p>
              <a:pPr algn="ctr" fontAlgn="base">
                <a:spcBef>
                  <a:spcPct val="0"/>
                </a:spcBef>
                <a:spcAft>
                  <a:spcPct val="0"/>
                </a:spcAft>
              </a:pPr>
              <a:r>
                <a:rPr lang="ja-JP" altLang="en-US" sz="900" dirty="0">
                  <a:solidFill>
                    <a:srgbClr val="000000"/>
                  </a:solidFill>
                  <a:latin typeface="ＭＳ Ｐゴシック" panose="020B0600070205080204" pitchFamily="50" charset="-128"/>
                  <a:ea typeface="ＭＳ Ｐゴシック" panose="020B0600070205080204" pitchFamily="50" charset="-128"/>
                </a:rPr>
                <a:t>として</a:t>
              </a:r>
              <a:r>
                <a:rPr lang="ja-JP" altLang="en-US" sz="900" dirty="0" smtClean="0">
                  <a:solidFill>
                    <a:srgbClr val="000000"/>
                  </a:solidFill>
                  <a:latin typeface="ＭＳ Ｐゴシック" panose="020B0600070205080204" pitchFamily="50" charset="-128"/>
                  <a:ea typeface="ＭＳ Ｐゴシック" panose="020B0600070205080204" pitchFamily="50" charset="-128"/>
                </a:rPr>
                <a:t>配置</a:t>
              </a:r>
              <a:endParaRPr lang="en-US" altLang="ja-JP" sz="90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21" name="AutoShape 10"/>
            <p:cNvSpPr>
              <a:spLocks noChangeArrowheads="1"/>
            </p:cNvSpPr>
            <p:nvPr/>
          </p:nvSpPr>
          <p:spPr bwMode="auto">
            <a:xfrm rot="5400000">
              <a:off x="5964396" y="4177420"/>
              <a:ext cx="357816" cy="251210"/>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fontAlgn="base">
                <a:spcBef>
                  <a:spcPct val="0"/>
                </a:spcBef>
                <a:spcAft>
                  <a:spcPct val="0"/>
                </a:spcAft>
              </a:pPr>
              <a:endParaRPr lang="ja-JP" altLang="en-US" dirty="0">
                <a:solidFill>
                  <a:srgbClr val="000000"/>
                </a:solidFill>
                <a:latin typeface="ＭＳ Ｐゴシック" panose="020B0600070205080204" pitchFamily="50" charset="-128"/>
                <a:ea typeface="ＭＳ Ｐゴシック" panose="020B0600070205080204" pitchFamily="50" charset="-128"/>
              </a:endParaRPr>
            </a:p>
          </p:txBody>
        </p:sp>
        <p:sp>
          <p:nvSpPr>
            <p:cNvPr id="22" name="AutoShape 10"/>
            <p:cNvSpPr>
              <a:spLocks noChangeArrowheads="1"/>
            </p:cNvSpPr>
            <p:nvPr/>
          </p:nvSpPr>
          <p:spPr bwMode="auto">
            <a:xfrm rot="5400000">
              <a:off x="7423165" y="4220151"/>
              <a:ext cx="357816" cy="165749"/>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fontAlgn="base">
                <a:spcBef>
                  <a:spcPct val="0"/>
                </a:spcBef>
                <a:spcAft>
                  <a:spcPct val="0"/>
                </a:spcAft>
              </a:pPr>
              <a:endParaRPr lang="ja-JP" altLang="en-US" dirty="0">
                <a:solidFill>
                  <a:srgbClr val="000000"/>
                </a:solidFill>
                <a:latin typeface="ＭＳ Ｐゴシック" panose="020B0600070205080204" pitchFamily="50" charset="-128"/>
                <a:ea typeface="ＭＳ Ｐゴシック" panose="020B0600070205080204" pitchFamily="50" charset="-128"/>
              </a:endParaRPr>
            </a:p>
          </p:txBody>
        </p:sp>
        <p:sp>
          <p:nvSpPr>
            <p:cNvPr id="25" name="正方形/長方形 24"/>
            <p:cNvSpPr/>
            <p:nvPr/>
          </p:nvSpPr>
          <p:spPr>
            <a:xfrm>
              <a:off x="7736706" y="3783046"/>
              <a:ext cx="1010900" cy="1039959"/>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900" b="1" dirty="0" smtClean="0">
                  <a:solidFill>
                    <a:schemeClr val="tx1"/>
                  </a:solidFill>
                  <a:latin typeface="ＭＳ Ｐゴシック" panose="020B0600070205080204" pitchFamily="50" charset="-128"/>
                  <a:ea typeface="ＭＳ Ｐゴシック" panose="020B0600070205080204" pitchFamily="50" charset="-128"/>
                </a:rPr>
                <a:t>更新研修修了</a:t>
              </a:r>
            </a:p>
            <a:p>
              <a:pPr algn="ctr"/>
              <a:r>
                <a:rPr lang="en-US" altLang="ja-JP" sz="900" b="1" dirty="0">
                  <a:solidFill>
                    <a:schemeClr val="tx1"/>
                  </a:solidFill>
                  <a:latin typeface="ＭＳ Ｐゴシック" panose="020B0600070205080204" pitchFamily="50" charset="-128"/>
                  <a:ea typeface="ＭＳ Ｐゴシック" panose="020B0600070205080204" pitchFamily="50" charset="-128"/>
                </a:rPr>
                <a:t>※</a:t>
              </a:r>
              <a:r>
                <a:rPr lang="ja-JP" altLang="en-US" sz="900" b="1" dirty="0">
                  <a:solidFill>
                    <a:schemeClr val="tx1"/>
                  </a:solidFill>
                  <a:latin typeface="ＭＳ Ｐゴシック" panose="020B0600070205080204" pitchFamily="50" charset="-128"/>
                  <a:ea typeface="ＭＳ Ｐゴシック" panose="020B0600070205080204" pitchFamily="50" charset="-128"/>
                </a:rPr>
                <a:t>５年毎に</a:t>
              </a:r>
              <a:r>
                <a:rPr lang="ja-JP" altLang="en-US" sz="900" b="1" dirty="0" smtClean="0">
                  <a:solidFill>
                    <a:schemeClr val="tx1"/>
                  </a:solidFill>
                  <a:latin typeface="ＭＳ Ｐゴシック" panose="020B0600070205080204" pitchFamily="50" charset="-128"/>
                  <a:ea typeface="ＭＳ Ｐゴシック" panose="020B0600070205080204" pitchFamily="50" charset="-128"/>
                </a:rPr>
                <a:t>受講</a:t>
              </a:r>
              <a:endParaRPr kumimoji="1" lang="ja-JP" altLang="en-US" sz="900" b="1"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AutoShape 10"/>
            <p:cNvSpPr>
              <a:spLocks noChangeArrowheads="1"/>
            </p:cNvSpPr>
            <p:nvPr/>
          </p:nvSpPr>
          <p:spPr bwMode="auto">
            <a:xfrm rot="5400000">
              <a:off x="3874784" y="3961025"/>
              <a:ext cx="1152000" cy="684000"/>
            </a:xfrm>
            <a:prstGeom prst="upArrow">
              <a:avLst>
                <a:gd name="adj1" fmla="val 70426"/>
                <a:gd name="adj2" fmla="val 31872"/>
              </a:avLst>
            </a:prstGeom>
            <a:ln>
              <a:headEnd/>
              <a:tailEnd/>
            </a:ln>
          </p:spPr>
          <p:style>
            <a:lnRef idx="1">
              <a:schemeClr val="accent5"/>
            </a:lnRef>
            <a:fillRef idx="2">
              <a:schemeClr val="accent5"/>
            </a:fillRef>
            <a:effectRef idx="1">
              <a:schemeClr val="accent5"/>
            </a:effectRef>
            <a:fontRef idx="minor">
              <a:schemeClr val="dk1"/>
            </a:fontRef>
          </p:style>
          <p:txBody>
            <a:bodyPr vert="vert270" wrap="none" lIns="91422" tIns="45712" rIns="91422" bIns="45712" anchor="ctr"/>
            <a:lstStyle/>
            <a:p>
              <a:pPr algn="ctr" fontAlgn="base">
                <a:spcBef>
                  <a:spcPct val="0"/>
                </a:spcBef>
                <a:spcAft>
                  <a:spcPct val="0"/>
                </a:spcAft>
              </a:pPr>
              <a:r>
                <a:rPr lang="ja-JP" altLang="en-US" sz="900" b="1" dirty="0" smtClean="0">
                  <a:solidFill>
                    <a:srgbClr val="0000FF"/>
                  </a:solidFill>
                  <a:latin typeface="ＭＳ Ｐゴシック" panose="020B0600070205080204" pitchFamily="50" charset="-128"/>
                  <a:ea typeface="ＭＳ Ｐゴシック" panose="020B0600070205080204" pitchFamily="50" charset="-128"/>
                </a:rPr>
                <a:t>ＯＪＴ</a:t>
              </a:r>
            </a:p>
            <a:p>
              <a:pPr algn="ctr" fontAlgn="base">
                <a:spcBef>
                  <a:spcPct val="0"/>
                </a:spcBef>
                <a:spcAft>
                  <a:spcPct val="0"/>
                </a:spcAft>
              </a:pPr>
              <a:endParaRPr lang="en-US" altLang="ja-JP" sz="900" b="1" dirty="0" smtClean="0">
                <a:solidFill>
                  <a:srgbClr val="0000FF"/>
                </a:solidFill>
                <a:latin typeface="ＭＳ Ｐゴシック" panose="020B0600070205080204" pitchFamily="50" charset="-128"/>
                <a:ea typeface="ＭＳ Ｐゴシック" panose="020B0600070205080204" pitchFamily="50" charset="-128"/>
              </a:endParaRPr>
            </a:p>
            <a:p>
              <a:pPr algn="ctr" fontAlgn="base">
                <a:spcBef>
                  <a:spcPct val="0"/>
                </a:spcBef>
                <a:spcAft>
                  <a:spcPct val="0"/>
                </a:spcAft>
              </a:pPr>
              <a:r>
                <a:rPr lang="ja-JP" altLang="en-US" sz="900" b="1" dirty="0" smtClean="0">
                  <a:solidFill>
                    <a:srgbClr val="FF0000"/>
                  </a:solidFill>
                  <a:latin typeface="ＭＳ Ｐゴシック" panose="020B0600070205080204" pitchFamily="50" charset="-128"/>
                  <a:ea typeface="ＭＳ Ｐゴシック" panose="020B0600070205080204" pitchFamily="50" charset="-128"/>
                </a:rPr>
                <a:t>一部業務</a:t>
              </a:r>
              <a:endParaRPr lang="en-US" altLang="ja-JP" sz="900" b="1" dirty="0" smtClean="0">
                <a:solidFill>
                  <a:srgbClr val="FF0000"/>
                </a:solidFill>
                <a:latin typeface="ＭＳ Ｐゴシック" panose="020B0600070205080204" pitchFamily="50" charset="-128"/>
                <a:ea typeface="ＭＳ Ｐゴシック" panose="020B0600070205080204" pitchFamily="50" charset="-128"/>
              </a:endParaRPr>
            </a:p>
            <a:p>
              <a:pPr algn="ctr" fontAlgn="base">
                <a:spcBef>
                  <a:spcPct val="0"/>
                </a:spcBef>
                <a:spcAft>
                  <a:spcPct val="0"/>
                </a:spcAft>
              </a:pPr>
              <a:r>
                <a:rPr lang="ja-JP" altLang="en-US" sz="900" b="1" dirty="0">
                  <a:solidFill>
                    <a:srgbClr val="FF0000"/>
                  </a:solidFill>
                  <a:latin typeface="ＭＳ Ｐゴシック" panose="020B0600070205080204" pitchFamily="50" charset="-128"/>
                  <a:ea typeface="ＭＳ Ｐゴシック" panose="020B0600070205080204" pitchFamily="50" charset="-128"/>
                </a:rPr>
                <a:t>可能</a:t>
              </a:r>
              <a:endParaRPr lang="en-US" altLang="ja-JP" sz="900" b="1" dirty="0" smtClean="0">
                <a:solidFill>
                  <a:srgbClr val="FF0000"/>
                </a:solidFill>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5200516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5"/>
          <p:cNvGrpSpPr/>
          <p:nvPr/>
        </p:nvGrpSpPr>
        <p:grpSpPr>
          <a:xfrm>
            <a:off x="179322" y="565133"/>
            <a:ext cx="9454379" cy="2071789"/>
            <a:chOff x="142844" y="1142984"/>
            <a:chExt cx="8858312" cy="2089561"/>
          </a:xfrm>
        </p:grpSpPr>
        <p:sp>
          <p:nvSpPr>
            <p:cNvPr id="5" name="角丸四角形 4"/>
            <p:cNvSpPr/>
            <p:nvPr/>
          </p:nvSpPr>
          <p:spPr>
            <a:xfrm>
              <a:off x="142844" y="1285858"/>
              <a:ext cx="8858312" cy="194668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44000" indent="-457200" fontAlgn="base">
                <a:spcBef>
                  <a:spcPts val="600"/>
                </a:spcBef>
                <a:spcAft>
                  <a:spcPct val="0"/>
                </a:spcAft>
              </a:pPr>
              <a:r>
                <a:rPr lang="ja-JP" altLang="en-US" sz="1600" dirty="0" smtClean="0">
                  <a:solidFill>
                    <a:prstClr val="black"/>
                  </a:solidFill>
                  <a:latin typeface="ＭＳ Ｐゴシック"/>
                </a:rPr>
                <a:t>○　障害者</a:t>
              </a:r>
              <a:r>
                <a:rPr lang="ja-JP" altLang="en-US" sz="1600" dirty="0">
                  <a:solidFill>
                    <a:prstClr val="black"/>
                  </a:solidFill>
                  <a:latin typeface="ＭＳ Ｐゴシック"/>
                </a:rPr>
                <a:t>総合</a:t>
              </a:r>
              <a:r>
                <a:rPr lang="ja-JP" altLang="en-US" sz="1600" dirty="0" smtClean="0">
                  <a:solidFill>
                    <a:prstClr val="black"/>
                  </a:solidFill>
                  <a:latin typeface="ＭＳ Ｐゴシック"/>
                </a:rPr>
                <a:t>支援法においては、サービスの質の向上を図る観点から、新たにサービス事業所ごとに、</a:t>
              </a:r>
              <a:r>
                <a:rPr lang="ja-JP" altLang="en-US" sz="1600" u="sng" dirty="0" smtClean="0">
                  <a:solidFill>
                    <a:prstClr val="black"/>
                  </a:solidFill>
                  <a:latin typeface="ＭＳ Ｐゴシック"/>
                </a:rPr>
                <a:t>サービス管理責任者の配置を義務付け</a:t>
              </a:r>
              <a:r>
                <a:rPr lang="ja-JP" altLang="en-US" sz="1600" dirty="0" smtClean="0">
                  <a:solidFill>
                    <a:prstClr val="black"/>
                  </a:solidFill>
                  <a:latin typeface="ＭＳ Ｐゴシック"/>
                </a:rPr>
                <a:t>。</a:t>
              </a:r>
              <a:r>
                <a:rPr lang="ja-JP" altLang="en-US" sz="1400" dirty="0">
                  <a:solidFill>
                    <a:prstClr val="black"/>
                  </a:solidFill>
                  <a:latin typeface="ＭＳ Ｐゴシック"/>
                </a:rPr>
                <a:t>　</a:t>
              </a:r>
              <a:r>
                <a:rPr lang="ja-JP" altLang="en-US" sz="1400" dirty="0" smtClean="0">
                  <a:solidFill>
                    <a:prstClr val="black"/>
                  </a:solidFill>
                  <a:latin typeface="ＭＳ Ｐゴシック"/>
                </a:rPr>
                <a:t>　</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　旧体系サービスは、サービス管理責任者の配置は義務付けられていない。</a:t>
              </a:r>
              <a:endParaRPr lang="en-US" altLang="ja-JP" sz="1200" dirty="0" smtClean="0">
                <a:solidFill>
                  <a:prstClr val="black"/>
                </a:solidFill>
                <a:latin typeface="ＭＳ Ｐゴシック"/>
              </a:endParaRPr>
            </a:p>
            <a:p>
              <a:pPr fontAlgn="base">
                <a:spcBef>
                  <a:spcPts val="600"/>
                </a:spcBef>
                <a:spcAft>
                  <a:spcPct val="0"/>
                </a:spcAft>
              </a:pPr>
              <a:r>
                <a:rPr lang="ja-JP" altLang="en-US" sz="1600" dirty="0" smtClean="0">
                  <a:solidFill>
                    <a:prstClr val="black"/>
                  </a:solidFill>
                  <a:latin typeface="ＭＳ Ｐゴシック"/>
                </a:rPr>
                <a:t>○　サービス管理責任者は、以下の役割を担う。</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①　個々</a:t>
              </a:r>
              <a:r>
                <a:rPr lang="ja-JP" altLang="en-US" sz="1600" dirty="0">
                  <a:solidFill>
                    <a:prstClr val="black"/>
                  </a:solidFill>
                  <a:latin typeface="ＭＳ Ｐゴシック"/>
                </a:rPr>
                <a:t>の</a:t>
              </a:r>
              <a:r>
                <a:rPr lang="ja-JP" altLang="en-US" sz="1600" dirty="0" smtClean="0">
                  <a:solidFill>
                    <a:prstClr val="black"/>
                  </a:solidFill>
                  <a:latin typeface="ＭＳ Ｐゴシック"/>
                </a:rPr>
                <a:t>サービス利用者のアセスメントや</a:t>
              </a:r>
              <a:r>
                <a:rPr lang="ja-JP" altLang="en-US" sz="1600" dirty="0">
                  <a:solidFill>
                    <a:prstClr val="black"/>
                  </a:solidFill>
                  <a:latin typeface="ＭＳ Ｐゴシック"/>
                </a:rPr>
                <a:t>個別支援計画の作成、定期的な</a:t>
              </a:r>
              <a:r>
                <a:rPr lang="ja-JP" altLang="en-US" sz="1600" dirty="0" smtClean="0">
                  <a:solidFill>
                    <a:prstClr val="black"/>
                  </a:solidFill>
                  <a:latin typeface="ＭＳ Ｐゴシック"/>
                </a:rPr>
                <a:t>評価などの</a:t>
              </a:r>
              <a:r>
                <a:rPr lang="ja-JP" altLang="en-US" sz="1600" u="sng" dirty="0" smtClean="0">
                  <a:solidFill>
                    <a:prstClr val="black"/>
                  </a:solidFill>
                  <a:latin typeface="ＭＳ Ｐゴシック"/>
                </a:rPr>
                <a:t>一連のサービス提供プロセス全般に関する責任</a:t>
              </a:r>
              <a:endParaRPr lang="en-US" altLang="ja-JP" sz="1600" u="sng"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②　</a:t>
              </a:r>
              <a:r>
                <a:rPr lang="ja-JP" altLang="en-US" sz="1600" u="sng" dirty="0" smtClean="0">
                  <a:solidFill>
                    <a:prstClr val="black"/>
                  </a:solidFill>
                  <a:latin typeface="ＭＳ Ｐゴシック"/>
                </a:rPr>
                <a:t>他のサービス提供職員に対する指導的役割</a:t>
              </a:r>
              <a:endParaRPr lang="en-US" altLang="ja-JP" sz="1600" u="sng" dirty="0" smtClean="0">
                <a:solidFill>
                  <a:prstClr val="black"/>
                </a:solidFill>
                <a:latin typeface="ＭＳ Ｐゴシック"/>
              </a:endParaRPr>
            </a:p>
          </p:txBody>
        </p:sp>
        <p:sp>
          <p:nvSpPr>
            <p:cNvPr id="6" name="テキスト ボックス 5"/>
            <p:cNvSpPr txBox="1"/>
            <p:nvPr/>
          </p:nvSpPr>
          <p:spPr>
            <a:xfrm>
              <a:off x="214283" y="1142984"/>
              <a:ext cx="3456501" cy="34145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1600" dirty="0" smtClean="0">
                  <a:solidFill>
                    <a:prstClr val="black"/>
                  </a:solidFill>
                  <a:latin typeface="ＭＳ Ｐゴシック"/>
                </a:rPr>
                <a:t>サービス管理責任者の概要</a:t>
              </a:r>
              <a:endParaRPr lang="ja-JP" altLang="en-US" sz="1600" dirty="0">
                <a:solidFill>
                  <a:prstClr val="black"/>
                </a:solidFill>
                <a:latin typeface="ＭＳ Ｐゴシック"/>
              </a:endParaRPr>
            </a:p>
          </p:txBody>
        </p:sp>
      </p:grpSp>
      <p:sp>
        <p:nvSpPr>
          <p:cNvPr id="8" name="角丸四角形 7"/>
          <p:cNvSpPr/>
          <p:nvPr/>
        </p:nvSpPr>
        <p:spPr>
          <a:xfrm>
            <a:off x="201010" y="5633878"/>
            <a:ext cx="9454379" cy="10354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44000" indent="-457200" fontAlgn="base">
              <a:spcBef>
                <a:spcPct val="0"/>
              </a:spcBef>
              <a:spcAft>
                <a:spcPct val="0"/>
              </a:spcAft>
            </a:pPr>
            <a:r>
              <a:rPr lang="ja-JP" altLang="en-US" sz="1600" dirty="0" smtClean="0">
                <a:solidFill>
                  <a:prstClr val="black"/>
                </a:solidFill>
                <a:latin typeface="ＭＳ Ｐゴシック"/>
              </a:rPr>
              <a:t>○　サービス管理責任者については、障害者福祉サービス事業所ごとに、</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　療養介護、生活介護、自立訓練、就労移行支援、就労継続支援　・・・　利用者６０人：１人</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　グループホーム　・・・　利用者３０人：１人</a:t>
            </a:r>
            <a:endParaRPr lang="en-US" altLang="ja-JP" sz="1600" dirty="0" smtClean="0">
              <a:solidFill>
                <a:prstClr val="black"/>
              </a:solidFill>
              <a:latin typeface="ＭＳ Ｐゴシック"/>
            </a:endParaRPr>
          </a:p>
        </p:txBody>
      </p:sp>
      <p:sp>
        <p:nvSpPr>
          <p:cNvPr id="9" name="テキスト ボックス 8"/>
          <p:cNvSpPr txBox="1"/>
          <p:nvPr/>
        </p:nvSpPr>
        <p:spPr>
          <a:xfrm>
            <a:off x="272483" y="5373216"/>
            <a:ext cx="4273062" cy="338554"/>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1600" dirty="0" smtClean="0">
                <a:solidFill>
                  <a:prstClr val="black"/>
                </a:solidFill>
                <a:latin typeface="ＭＳ Ｐゴシック"/>
              </a:rPr>
              <a:t>サービス管理責任者の配置基準</a:t>
            </a:r>
            <a:endParaRPr lang="ja-JP" altLang="en-US" sz="1600" dirty="0">
              <a:solidFill>
                <a:prstClr val="black"/>
              </a:solidFill>
              <a:latin typeface="ＭＳ Ｐゴシック"/>
            </a:endParaRPr>
          </a:p>
        </p:txBody>
      </p:sp>
      <p:grpSp>
        <p:nvGrpSpPr>
          <p:cNvPr id="3" name="グループ化 9"/>
          <p:cNvGrpSpPr/>
          <p:nvPr/>
        </p:nvGrpSpPr>
        <p:grpSpPr>
          <a:xfrm>
            <a:off x="200486" y="2780928"/>
            <a:ext cx="9505056" cy="2448272"/>
            <a:chOff x="142844" y="1142984"/>
            <a:chExt cx="8858312" cy="1728190"/>
          </a:xfrm>
        </p:grpSpPr>
        <p:sp>
          <p:nvSpPr>
            <p:cNvPr id="11" name="角丸四角形 10"/>
            <p:cNvSpPr/>
            <p:nvPr/>
          </p:nvSpPr>
          <p:spPr>
            <a:xfrm>
              <a:off x="142844" y="1285860"/>
              <a:ext cx="8858312" cy="158531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ja-JP" altLang="en-US" sz="1600" dirty="0" smtClean="0">
                  <a:solidFill>
                    <a:prstClr val="black"/>
                  </a:solidFill>
                  <a:latin typeface="ＭＳ Ｐゴシック"/>
                </a:rPr>
                <a:t>○　サービス管理責任者の要件については、</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①　実務経験</a:t>
              </a:r>
              <a:r>
                <a:rPr lang="ja-JP" altLang="en-US" sz="1600" dirty="0" smtClean="0">
                  <a:solidFill>
                    <a:prstClr val="black"/>
                  </a:solidFill>
                  <a:latin typeface="ＭＳ Ｐゴシック"/>
                </a:rPr>
                <a:t>（障害者の保健・医療・福祉・就労・教育の分野における直接支援・相談支援などの業務における実務経験（３～８年））</a:t>
              </a:r>
              <a:endParaRPr lang="en-US" altLang="ja-JP" sz="1600" dirty="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②　研修修了</a:t>
              </a:r>
              <a:endParaRPr lang="en-US" altLang="ja-JP" sz="1600" u="sng"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今年度より新しい体系及びカリキュラムで実施</a:t>
              </a:r>
              <a:endParaRPr lang="en-US" altLang="ja-JP" sz="1600" dirty="0" smtClean="0">
                <a:solidFill>
                  <a:prstClr val="black"/>
                </a:solidFill>
                <a:latin typeface="ＭＳ Ｐゴシック"/>
              </a:endParaRPr>
            </a:p>
            <a:p>
              <a:pPr marL="252000" indent="-457200" fontAlgn="base">
                <a:spcBef>
                  <a:spcPts val="600"/>
                </a:spcBef>
                <a:spcAft>
                  <a:spcPct val="0"/>
                </a:spcAft>
              </a:pPr>
              <a:r>
                <a:rPr lang="ja-JP" altLang="en-US" sz="1600" dirty="0" smtClean="0">
                  <a:solidFill>
                    <a:prstClr val="black"/>
                  </a:solidFill>
                  <a:latin typeface="ＭＳ Ｐゴシック"/>
                </a:rPr>
                <a:t>　　</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　研修終了者数（平成１８年度～平成</a:t>
              </a:r>
              <a:r>
                <a:rPr lang="en-US" altLang="ja-JP" sz="1600" dirty="0" smtClean="0">
                  <a:solidFill>
                    <a:prstClr val="black"/>
                  </a:solidFill>
                  <a:latin typeface="ＭＳ Ｐゴシック"/>
                </a:rPr>
                <a:t>28</a:t>
              </a:r>
              <a:r>
                <a:rPr lang="ja-JP" altLang="en-US" sz="1600" dirty="0" smtClean="0">
                  <a:solidFill>
                    <a:prstClr val="black"/>
                  </a:solidFill>
                  <a:latin typeface="ＭＳ Ｐゴシック"/>
                </a:rPr>
                <a:t>年度）　１４８，３４７人</a:t>
              </a:r>
              <a:endParaRPr lang="en-US" altLang="ja-JP" sz="1600" dirty="0" smtClean="0">
                <a:solidFill>
                  <a:prstClr val="black"/>
                </a:solidFill>
                <a:latin typeface="ＭＳ Ｐゴシック"/>
              </a:endParaRPr>
            </a:p>
          </p:txBody>
        </p:sp>
        <p:sp>
          <p:nvSpPr>
            <p:cNvPr id="12" name="テキスト ボックス 11"/>
            <p:cNvSpPr txBox="1"/>
            <p:nvPr/>
          </p:nvSpPr>
          <p:spPr>
            <a:xfrm>
              <a:off x="214283" y="1142984"/>
              <a:ext cx="2415985" cy="23897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fontAlgn="base">
                <a:spcBef>
                  <a:spcPct val="0"/>
                </a:spcBef>
                <a:spcAft>
                  <a:spcPct val="0"/>
                </a:spcAft>
              </a:pPr>
              <a:r>
                <a:rPr lang="ja-JP" altLang="en-US" sz="1600" dirty="0" smtClean="0">
                  <a:solidFill>
                    <a:prstClr val="black"/>
                  </a:solidFill>
                  <a:latin typeface="ＭＳ Ｐゴシック"/>
                </a:rPr>
                <a:t>サービス管理責任者の要件</a:t>
              </a:r>
              <a:endParaRPr lang="ja-JP" altLang="en-US" sz="1600" dirty="0">
                <a:solidFill>
                  <a:prstClr val="black"/>
                </a:solidFill>
                <a:latin typeface="ＭＳ Ｐゴシック"/>
              </a:endParaRPr>
            </a:p>
          </p:txBody>
        </p:sp>
      </p:grpSp>
      <p:sp>
        <p:nvSpPr>
          <p:cNvPr id="13" name="AutoShape 14"/>
          <p:cNvSpPr>
            <a:spLocks noChangeArrowheads="1"/>
          </p:cNvSpPr>
          <p:nvPr/>
        </p:nvSpPr>
        <p:spPr bwMode="auto">
          <a:xfrm>
            <a:off x="200497" y="0"/>
            <a:ext cx="9517327" cy="360362"/>
          </a:xfrm>
          <a:prstGeom prst="roundRect">
            <a:avLst>
              <a:gd name="adj" fmla="val 26537"/>
            </a:avLst>
          </a:prstGeom>
          <a:solidFill>
            <a:srgbClr val="FFFFFF"/>
          </a:solidFill>
          <a:ln w="38100" cmpd="thickThin">
            <a:noFill/>
            <a:round/>
            <a:headEnd/>
            <a:tailEnd/>
          </a:ln>
          <a:effectLst>
            <a:outerShdw dist="107763" dir="2700000" algn="ctr" rotWithShape="0">
              <a:schemeClr val="bg2">
                <a:alpha val="50000"/>
              </a:schemeClr>
            </a:outerShdw>
          </a:effectLst>
        </p:spPr>
        <p:txBody>
          <a:bodyPr lIns="91407" tIns="45704" rIns="91407" bIns="45704" anchor="ctr"/>
          <a:lstStyle/>
          <a:p>
            <a:pPr algn="ctr" fontAlgn="base">
              <a:spcBef>
                <a:spcPct val="0"/>
              </a:spcBef>
              <a:spcAft>
                <a:spcPct val="0"/>
              </a:spcAft>
              <a:defRPr/>
            </a:pPr>
            <a:r>
              <a:rPr lang="ja-JP" altLang="en-US" sz="2400" b="1" dirty="0">
                <a:solidFill>
                  <a:prstClr val="black"/>
                </a:solidFill>
                <a:latin typeface="Arial" charset="0"/>
              </a:rPr>
              <a:t>「サービス管理責任者</a:t>
            </a:r>
            <a:r>
              <a:rPr lang="ja-JP" altLang="en-US" sz="2400" b="1" dirty="0" smtClean="0">
                <a:solidFill>
                  <a:prstClr val="black"/>
                </a:solidFill>
                <a:latin typeface="Arial" charset="0"/>
              </a:rPr>
              <a:t>」について</a:t>
            </a:r>
            <a:endParaRPr lang="ja-JP" altLang="en-US" sz="2400" dirty="0">
              <a:solidFill>
                <a:prstClr val="black"/>
              </a:solidFill>
              <a:latin typeface="Arial" charset="0"/>
            </a:endParaRPr>
          </a:p>
        </p:txBody>
      </p:sp>
      <p:sp>
        <p:nvSpPr>
          <p:cNvPr id="4" name="スライド番号プレースホルダー 3"/>
          <p:cNvSpPr>
            <a:spLocks noGrp="1"/>
          </p:cNvSpPr>
          <p:nvPr>
            <p:ph type="sldNum" sz="quarter" idx="12"/>
          </p:nvPr>
        </p:nvSpPr>
        <p:spPr/>
        <p:txBody>
          <a:bodyPr/>
          <a:lstStyle/>
          <a:p>
            <a:pPr>
              <a:defRPr/>
            </a:pPr>
            <a:fld id="{0329B7E6-8142-4C2C-8486-ACA79D5FD086}" type="slidenum">
              <a:rPr lang="en-US" altLang="ja-JP" smtClean="0"/>
              <a:pPr>
                <a:defRPr/>
              </a:pPr>
              <a:t>73</a:t>
            </a:fld>
            <a:endParaRPr lang="en-US" altLang="ja-JP" dirty="0"/>
          </a:p>
        </p:txBody>
      </p:sp>
    </p:spTree>
    <p:extLst>
      <p:ext uri="{BB962C8B-B14F-4D97-AF65-F5344CB8AC3E}">
        <p14:creationId xmlns:p14="http://schemas.microsoft.com/office/powerpoint/2010/main" val="27928956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5"/>
          <p:cNvGrpSpPr/>
          <p:nvPr/>
        </p:nvGrpSpPr>
        <p:grpSpPr>
          <a:xfrm>
            <a:off x="179322" y="565133"/>
            <a:ext cx="9454379" cy="2071789"/>
            <a:chOff x="142844" y="1142984"/>
            <a:chExt cx="8858312" cy="2089561"/>
          </a:xfrm>
        </p:grpSpPr>
        <p:sp>
          <p:nvSpPr>
            <p:cNvPr id="5" name="角丸四角形 4"/>
            <p:cNvSpPr/>
            <p:nvPr/>
          </p:nvSpPr>
          <p:spPr>
            <a:xfrm>
              <a:off x="142844" y="1285858"/>
              <a:ext cx="8858312" cy="194668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44000" indent="-457200" fontAlgn="base">
                <a:spcBef>
                  <a:spcPts val="60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児童福祉</a:t>
              </a:r>
              <a:r>
                <a:rPr lang="ja-JP" altLang="en-US" sz="1600" dirty="0" smtClean="0">
                  <a:solidFill>
                    <a:prstClr val="black"/>
                  </a:solidFill>
                  <a:latin typeface="ＭＳ Ｐゴシック"/>
                </a:rPr>
                <a:t>法においては、サービスの質の向上を図る観点から、新たにサービス事業所ごとに、児童発達支援管理責任者の配置を義務付け。</a:t>
              </a:r>
              <a:r>
                <a:rPr lang="ja-JP" altLang="en-US" sz="1400" dirty="0">
                  <a:solidFill>
                    <a:prstClr val="black"/>
                  </a:solidFill>
                  <a:latin typeface="ＭＳ Ｐゴシック"/>
                </a:rPr>
                <a:t>　</a:t>
              </a:r>
              <a:r>
                <a:rPr lang="ja-JP" altLang="en-US" sz="1400" dirty="0" smtClean="0">
                  <a:solidFill>
                    <a:prstClr val="black"/>
                  </a:solidFill>
                  <a:latin typeface="ＭＳ Ｐゴシック"/>
                </a:rPr>
                <a:t>　</a:t>
              </a:r>
              <a:endParaRPr lang="en-US" altLang="ja-JP" sz="1200" dirty="0" smtClean="0">
                <a:solidFill>
                  <a:prstClr val="black"/>
                </a:solidFill>
                <a:latin typeface="ＭＳ Ｐゴシック"/>
              </a:endParaRPr>
            </a:p>
            <a:p>
              <a:pPr fontAlgn="base">
                <a:spcBef>
                  <a:spcPts val="60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管理責任者は、以下の役割を担う。</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①　個々</a:t>
              </a:r>
              <a:r>
                <a:rPr lang="ja-JP" altLang="en-US" sz="1600" dirty="0">
                  <a:solidFill>
                    <a:prstClr val="black"/>
                  </a:solidFill>
                  <a:latin typeface="ＭＳ Ｐゴシック"/>
                </a:rPr>
                <a:t>の</a:t>
              </a:r>
              <a:r>
                <a:rPr lang="ja-JP" altLang="en-US" sz="1600" dirty="0" smtClean="0">
                  <a:solidFill>
                    <a:prstClr val="black"/>
                  </a:solidFill>
                  <a:latin typeface="ＭＳ Ｐゴシック"/>
                </a:rPr>
                <a:t>サービス利用者のアセスメントや</a:t>
              </a:r>
              <a:r>
                <a:rPr lang="ja-JP" altLang="en-US" sz="1600" dirty="0">
                  <a:solidFill>
                    <a:prstClr val="black"/>
                  </a:solidFill>
                  <a:latin typeface="ＭＳ Ｐゴシック"/>
                </a:rPr>
                <a:t>個別支援計画の作成、定期的な</a:t>
              </a:r>
              <a:r>
                <a:rPr lang="ja-JP" altLang="en-US" sz="1600" dirty="0" smtClean="0">
                  <a:solidFill>
                    <a:prstClr val="black"/>
                  </a:solidFill>
                  <a:latin typeface="ＭＳ Ｐゴシック"/>
                </a:rPr>
                <a:t>評価などの</a:t>
              </a:r>
              <a:r>
                <a:rPr lang="ja-JP" altLang="en-US" sz="1600" u="sng" dirty="0" smtClean="0">
                  <a:solidFill>
                    <a:prstClr val="black"/>
                  </a:solidFill>
                  <a:latin typeface="ＭＳ Ｐゴシック"/>
                </a:rPr>
                <a:t>一連のサービス提供プロセス全般に関する責任</a:t>
              </a:r>
              <a:endParaRPr lang="en-US" altLang="ja-JP" sz="1600" u="sng"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②　</a:t>
              </a:r>
              <a:r>
                <a:rPr lang="ja-JP" altLang="en-US" sz="1600" u="sng" dirty="0" smtClean="0">
                  <a:solidFill>
                    <a:prstClr val="black"/>
                  </a:solidFill>
                  <a:latin typeface="ＭＳ Ｐゴシック"/>
                </a:rPr>
                <a:t>他のサービス提供職員に対する指導的役割</a:t>
              </a:r>
              <a:endParaRPr lang="en-US" altLang="ja-JP" sz="1600" u="sng" dirty="0" smtClean="0">
                <a:solidFill>
                  <a:prstClr val="black"/>
                </a:solidFill>
                <a:latin typeface="ＭＳ Ｐゴシック"/>
              </a:endParaRPr>
            </a:p>
          </p:txBody>
        </p:sp>
        <p:sp>
          <p:nvSpPr>
            <p:cNvPr id="6" name="テキスト ボックス 5"/>
            <p:cNvSpPr txBox="1"/>
            <p:nvPr/>
          </p:nvSpPr>
          <p:spPr>
            <a:xfrm>
              <a:off x="214283" y="1142984"/>
              <a:ext cx="3456501" cy="34145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管理責任者の概要</a:t>
              </a:r>
              <a:endParaRPr lang="ja-JP" altLang="en-US" sz="1600" dirty="0">
                <a:solidFill>
                  <a:prstClr val="black"/>
                </a:solidFill>
                <a:latin typeface="ＭＳ Ｐゴシック"/>
              </a:endParaRPr>
            </a:p>
          </p:txBody>
        </p:sp>
      </p:grpSp>
      <p:sp>
        <p:nvSpPr>
          <p:cNvPr id="8" name="角丸四角形 7"/>
          <p:cNvSpPr/>
          <p:nvPr/>
        </p:nvSpPr>
        <p:spPr>
          <a:xfrm>
            <a:off x="200993" y="5633878"/>
            <a:ext cx="9454379" cy="10354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44000" indent="-457200" fontAlgn="base">
              <a:spcBef>
                <a:spcPct val="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管理責任者については、障害児通所支援事業所ごとに、</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　児童発達支援、医療型児童発達支援、放課後等デイサービス、保育所等訪問支援：１人以上</a:t>
            </a:r>
            <a:endParaRPr lang="en-US" altLang="ja-JP" sz="1600" dirty="0" smtClean="0">
              <a:solidFill>
                <a:prstClr val="black"/>
              </a:solidFill>
              <a:latin typeface="ＭＳ Ｐゴシック"/>
            </a:endParaRPr>
          </a:p>
        </p:txBody>
      </p:sp>
      <p:sp>
        <p:nvSpPr>
          <p:cNvPr id="9" name="テキスト ボックス 8"/>
          <p:cNvSpPr txBox="1"/>
          <p:nvPr/>
        </p:nvSpPr>
        <p:spPr>
          <a:xfrm>
            <a:off x="272483" y="5373216"/>
            <a:ext cx="4273062" cy="338554"/>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管理責任者の配置基準</a:t>
            </a:r>
            <a:endParaRPr lang="ja-JP" altLang="en-US" sz="1600" dirty="0">
              <a:solidFill>
                <a:prstClr val="black"/>
              </a:solidFill>
              <a:latin typeface="ＭＳ Ｐゴシック"/>
            </a:endParaRPr>
          </a:p>
        </p:txBody>
      </p:sp>
      <p:grpSp>
        <p:nvGrpSpPr>
          <p:cNvPr id="3" name="グループ化 9"/>
          <p:cNvGrpSpPr/>
          <p:nvPr/>
        </p:nvGrpSpPr>
        <p:grpSpPr>
          <a:xfrm>
            <a:off x="200486" y="2708920"/>
            <a:ext cx="9505056" cy="2520280"/>
            <a:chOff x="142844" y="1092155"/>
            <a:chExt cx="8858312" cy="1779019"/>
          </a:xfrm>
        </p:grpSpPr>
        <p:sp>
          <p:nvSpPr>
            <p:cNvPr id="11" name="角丸四角形 10"/>
            <p:cNvSpPr/>
            <p:nvPr/>
          </p:nvSpPr>
          <p:spPr>
            <a:xfrm>
              <a:off x="142844" y="1285860"/>
              <a:ext cx="8858312" cy="158531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管理責任者の要件については、</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①　実務経験</a:t>
              </a:r>
              <a:r>
                <a:rPr lang="ja-JP" altLang="en-US" sz="1600" dirty="0" smtClean="0">
                  <a:solidFill>
                    <a:prstClr val="black"/>
                  </a:solidFill>
                  <a:latin typeface="ＭＳ Ｐゴシック"/>
                </a:rPr>
                <a:t>（障害児者の保健・医療・福祉・就労・教育の分野における直接支援・相談支援などの業務における実務経験（３～８年））　</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a:solidFill>
                    <a:srgbClr val="FF0000"/>
                  </a:solidFill>
                  <a:latin typeface="ＭＳ Ｐゴシック"/>
                </a:rPr>
                <a:t>　</a:t>
              </a:r>
              <a:r>
                <a:rPr lang="ja-JP" altLang="en-US" sz="1600" dirty="0" smtClean="0">
                  <a:solidFill>
                    <a:srgbClr val="FF0000"/>
                  </a:solidFill>
                  <a:latin typeface="ＭＳ Ｐゴシック"/>
                </a:rPr>
                <a:t>　</a:t>
              </a:r>
              <a:r>
                <a:rPr lang="en-US" altLang="ja-JP" sz="1600" dirty="0" smtClean="0">
                  <a:solidFill>
                    <a:srgbClr val="FF0000"/>
                  </a:solidFill>
                  <a:latin typeface="ＭＳ Ｐゴシック"/>
                </a:rPr>
                <a:t>※</a:t>
              </a:r>
              <a:r>
                <a:rPr lang="ja-JP" altLang="en-US" sz="1600" dirty="0" smtClean="0">
                  <a:solidFill>
                    <a:srgbClr val="FF0000"/>
                  </a:solidFill>
                  <a:latin typeface="ＭＳ Ｐゴシック"/>
                </a:rPr>
                <a:t>　</a:t>
              </a:r>
              <a:r>
                <a:rPr lang="ja-JP" altLang="en-US" sz="1600" u="sng" dirty="0" smtClean="0">
                  <a:solidFill>
                    <a:srgbClr val="FF0000"/>
                  </a:solidFill>
                  <a:latin typeface="ＭＳ Ｐゴシック"/>
                </a:rPr>
                <a:t>うち３年以上は障害者・障害児に対する実務が必要（平成２９年４月１日以降）</a:t>
              </a:r>
              <a:endParaRPr lang="en-US" altLang="ja-JP" sz="1600" u="sng" dirty="0">
                <a:solidFill>
                  <a:srgbClr val="FF0000"/>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②　研修修了</a:t>
              </a:r>
              <a:endParaRPr lang="en-US" altLang="ja-JP" sz="1600" u="sng" dirty="0" smtClean="0">
                <a:solidFill>
                  <a:prstClr val="black"/>
                </a:solidFill>
                <a:latin typeface="ＭＳ Ｐゴシック"/>
              </a:endParaRPr>
            </a:p>
            <a:p>
              <a:pPr marL="252000" indent="-457200"/>
              <a:r>
                <a:rPr lang="ja-JP" altLang="en-US" sz="1600" dirty="0" smtClean="0">
                  <a:solidFill>
                    <a:prstClr val="black"/>
                  </a:solidFill>
                  <a:latin typeface="ＭＳ Ｐゴシック"/>
                </a:rPr>
                <a:t>　　</a:t>
              </a:r>
              <a:r>
                <a:rPr lang="en-US" altLang="ja-JP" sz="1600" dirty="0">
                  <a:solidFill>
                    <a:prstClr val="black"/>
                  </a:solidFill>
                  <a:latin typeface="ＭＳ Ｐゴシック"/>
                </a:rPr>
                <a:t>※</a:t>
              </a:r>
              <a:r>
                <a:rPr lang="ja-JP" altLang="en-US" sz="1600" dirty="0">
                  <a:solidFill>
                    <a:prstClr val="black"/>
                  </a:solidFill>
                  <a:latin typeface="ＭＳ Ｐゴシック"/>
                </a:rPr>
                <a:t>今年度より新しい体系及びカリキュラムで実施</a:t>
              </a:r>
              <a:endParaRPr lang="en-US" altLang="ja-JP" sz="1600" dirty="0">
                <a:solidFill>
                  <a:prstClr val="black"/>
                </a:solidFill>
                <a:latin typeface="ＭＳ Ｐゴシック"/>
              </a:endParaRPr>
            </a:p>
            <a:p>
              <a:pPr marL="252000" indent="-457200" fontAlgn="base">
                <a:spcBef>
                  <a:spcPts val="600"/>
                </a:spcBef>
                <a:spcAft>
                  <a:spcPct val="0"/>
                </a:spcAft>
              </a:pPr>
              <a:r>
                <a:rPr lang="ja-JP" altLang="en-US" sz="1600" dirty="0" smtClean="0">
                  <a:solidFill>
                    <a:prstClr val="black"/>
                  </a:solidFill>
                  <a:latin typeface="ＭＳ Ｐゴシック"/>
                </a:rPr>
                <a:t>　　</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　研修終了者数（平成１８年度～平成２８年度）　３２，６２４人</a:t>
              </a:r>
              <a:endParaRPr lang="en-US" altLang="ja-JP" sz="1600" dirty="0" smtClean="0">
                <a:solidFill>
                  <a:prstClr val="black"/>
                </a:solidFill>
                <a:latin typeface="ＭＳ Ｐゴシック"/>
              </a:endParaRPr>
            </a:p>
          </p:txBody>
        </p:sp>
        <p:sp>
          <p:nvSpPr>
            <p:cNvPr id="12" name="テキスト ボックス 11"/>
            <p:cNvSpPr txBox="1"/>
            <p:nvPr/>
          </p:nvSpPr>
          <p:spPr>
            <a:xfrm>
              <a:off x="214283" y="1092155"/>
              <a:ext cx="2849225" cy="23897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fontAlgn="base">
                <a:spcBef>
                  <a:spcPct val="0"/>
                </a:spcBef>
                <a:spcAft>
                  <a:spcPct val="0"/>
                </a:spcAft>
              </a:pP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管理責任者の要件</a:t>
              </a:r>
              <a:endParaRPr lang="ja-JP" altLang="en-US" sz="1600" dirty="0">
                <a:solidFill>
                  <a:prstClr val="black"/>
                </a:solidFill>
                <a:latin typeface="ＭＳ Ｐゴシック"/>
              </a:endParaRPr>
            </a:p>
          </p:txBody>
        </p:sp>
      </p:grpSp>
      <p:sp>
        <p:nvSpPr>
          <p:cNvPr id="13" name="AutoShape 14"/>
          <p:cNvSpPr>
            <a:spLocks noChangeArrowheads="1"/>
          </p:cNvSpPr>
          <p:nvPr/>
        </p:nvSpPr>
        <p:spPr bwMode="auto">
          <a:xfrm>
            <a:off x="200497" y="116310"/>
            <a:ext cx="9517327" cy="360362"/>
          </a:xfrm>
          <a:prstGeom prst="roundRect">
            <a:avLst>
              <a:gd name="adj" fmla="val 26537"/>
            </a:avLst>
          </a:prstGeom>
          <a:solidFill>
            <a:srgbClr val="FFFFFF"/>
          </a:solidFill>
          <a:ln w="38100" cmpd="thickThin">
            <a:noFill/>
            <a:round/>
            <a:headEnd/>
            <a:tailEnd/>
          </a:ln>
          <a:effectLst>
            <a:outerShdw dist="107763" dir="2700000" algn="ctr" rotWithShape="0">
              <a:schemeClr val="bg2">
                <a:alpha val="50000"/>
              </a:schemeClr>
            </a:outerShdw>
          </a:effectLst>
        </p:spPr>
        <p:txBody>
          <a:bodyPr lIns="91407" tIns="45704" rIns="91407" bIns="45704" anchor="ctr"/>
          <a:lstStyle/>
          <a:p>
            <a:pPr algn="ctr" fontAlgn="base">
              <a:spcBef>
                <a:spcPct val="0"/>
              </a:spcBef>
              <a:spcAft>
                <a:spcPct val="0"/>
              </a:spcAft>
              <a:defRPr/>
            </a:pPr>
            <a:r>
              <a:rPr lang="ja-JP" altLang="en-US" sz="2400" b="1" dirty="0" smtClean="0">
                <a:solidFill>
                  <a:prstClr val="black"/>
                </a:solidFill>
                <a:latin typeface="Arial" charset="0"/>
              </a:rPr>
              <a:t>「</a:t>
            </a:r>
            <a:r>
              <a:rPr lang="ja-JP" altLang="en-US" sz="2400" b="1" dirty="0">
                <a:solidFill>
                  <a:prstClr val="black"/>
                </a:solidFill>
                <a:latin typeface="Arial" charset="0"/>
              </a:rPr>
              <a:t>児童発達</a:t>
            </a:r>
            <a:r>
              <a:rPr lang="ja-JP" altLang="en-US" sz="2400" b="1" dirty="0" smtClean="0">
                <a:solidFill>
                  <a:prstClr val="black"/>
                </a:solidFill>
                <a:latin typeface="Arial" charset="0"/>
              </a:rPr>
              <a:t>支援管理責任者」について</a:t>
            </a:r>
            <a:endParaRPr lang="ja-JP" altLang="en-US" sz="2400" dirty="0">
              <a:solidFill>
                <a:prstClr val="black"/>
              </a:solidFill>
              <a:latin typeface="Arial" charset="0"/>
            </a:endParaRPr>
          </a:p>
        </p:txBody>
      </p:sp>
      <p:sp>
        <p:nvSpPr>
          <p:cNvPr id="4" name="スライド番号プレースホルダー 3"/>
          <p:cNvSpPr>
            <a:spLocks noGrp="1"/>
          </p:cNvSpPr>
          <p:nvPr>
            <p:ph type="sldNum" sz="quarter" idx="12"/>
          </p:nvPr>
        </p:nvSpPr>
        <p:spPr/>
        <p:txBody>
          <a:bodyPr/>
          <a:lstStyle/>
          <a:p>
            <a:pPr>
              <a:defRPr/>
            </a:pPr>
            <a:fld id="{0329B7E6-8142-4C2C-8486-ACA79D5FD086}" type="slidenum">
              <a:rPr lang="en-US" altLang="ja-JP" smtClean="0"/>
              <a:pPr>
                <a:defRPr/>
              </a:pPr>
              <a:t>74</a:t>
            </a:fld>
            <a:endParaRPr lang="en-US" altLang="ja-JP" dirty="0"/>
          </a:p>
        </p:txBody>
      </p:sp>
    </p:spTree>
    <p:extLst>
      <p:ext uri="{BB962C8B-B14F-4D97-AF65-F5344CB8AC3E}">
        <p14:creationId xmlns:p14="http://schemas.microsoft.com/office/powerpoint/2010/main" val="19470037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a:solidFill>
                  <a:schemeClr val="tx1"/>
                </a:solidFill>
                <a:latin typeface="ＭＳ ゴシック" panose="020B0609070205080204" pitchFamily="49" charset="-128"/>
                <a:ea typeface="ＭＳ ゴシック" panose="020B0609070205080204" pitchFamily="49" charset="-128"/>
              </a:rPr>
              <a:t>３</a:t>
            </a:r>
            <a:r>
              <a:rPr lang="ja-JP" altLang="en-US" sz="3600" dirty="0" smtClean="0">
                <a:solidFill>
                  <a:schemeClr val="tx1"/>
                </a:solidFill>
                <a:latin typeface="ＭＳ ゴシック" panose="020B0609070205080204" pitchFamily="49" charset="-128"/>
                <a:ea typeface="ＭＳ ゴシック" panose="020B0609070205080204" pitchFamily="49" charset="-128"/>
              </a:rPr>
              <a:t>　相談支援専門員と</a:t>
            </a:r>
            <a:r>
              <a:rPr lang="en-US" altLang="ja-JP" sz="3600" dirty="0" smtClean="0">
                <a:solidFill>
                  <a:schemeClr val="tx1"/>
                </a:solidFill>
                <a:latin typeface="ＭＳ ゴシック" panose="020B0609070205080204" pitchFamily="49" charset="-128"/>
                <a:ea typeface="ＭＳ ゴシック" panose="020B0609070205080204" pitchFamily="49" charset="-128"/>
              </a:rPr>
              <a:t/>
            </a:r>
            <a:br>
              <a:rPr lang="en-US" altLang="ja-JP" sz="3600" dirty="0" smtClean="0">
                <a:solidFill>
                  <a:schemeClr val="tx1"/>
                </a:solidFill>
                <a:latin typeface="ＭＳ ゴシック" panose="020B0609070205080204" pitchFamily="49" charset="-128"/>
                <a:ea typeface="ＭＳ ゴシック" panose="020B0609070205080204" pitchFamily="49" charset="-128"/>
              </a:rPr>
            </a:br>
            <a:r>
              <a:rPr lang="ja-JP" altLang="en-US" sz="3600" dirty="0">
                <a:solidFill>
                  <a:schemeClr val="tx1"/>
                </a:solidFill>
                <a:latin typeface="ＭＳ ゴシック" panose="020B0609070205080204" pitchFamily="49" charset="-128"/>
                <a:ea typeface="ＭＳ ゴシック" panose="020B0609070205080204" pitchFamily="49" charset="-128"/>
              </a:rPr>
              <a:t>　</a:t>
            </a:r>
            <a:r>
              <a:rPr lang="ja-JP" altLang="en-US" sz="3600" dirty="0" smtClean="0">
                <a:solidFill>
                  <a:schemeClr val="tx1"/>
                </a:solidFill>
                <a:latin typeface="ＭＳ ゴシック" panose="020B0609070205080204" pitchFamily="49" charset="-128"/>
                <a:ea typeface="ＭＳ ゴシック" panose="020B0609070205080204" pitchFamily="49" charset="-128"/>
              </a:rPr>
              <a:t>　サービス管理責任者等の関係について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75</a:t>
            </a:fld>
            <a:endParaRPr lang="en-US" altLang="ja-JP" dirty="0"/>
          </a:p>
        </p:txBody>
      </p:sp>
    </p:spTree>
    <p:extLst>
      <p:ext uri="{BB962C8B-B14F-4D97-AF65-F5344CB8AC3E}">
        <p14:creationId xmlns:p14="http://schemas.microsoft.com/office/powerpoint/2010/main" val="14093380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630" name="AutoShape 54"/>
          <p:cNvSpPr>
            <a:spLocks noGrp="1" noChangeArrowheads="1"/>
          </p:cNvSpPr>
          <p:nvPr>
            <p:ph type="title" idx="4294967295"/>
          </p:nvPr>
        </p:nvSpPr>
        <p:spPr>
          <a:xfrm>
            <a:off x="2145323" y="44493"/>
            <a:ext cx="5832475" cy="504825"/>
          </a:xfrm>
          <a:prstGeom prst="roundRect">
            <a:avLst>
              <a:gd name="adj" fmla="val 26537"/>
            </a:avLst>
          </a:prstGeom>
          <a:solidFill>
            <a:srgbClr val="FFFFCC"/>
          </a:solidFill>
          <a:ln w="38100" cmpd="thickThin">
            <a:solidFill>
              <a:srgbClr val="FF6600"/>
            </a:solidFill>
            <a:round/>
          </a:ln>
          <a:effectLst>
            <a:outerShdw dist="107763" dir="2700000" algn="ctr" rotWithShape="0">
              <a:schemeClr val="bg2">
                <a:alpha val="50000"/>
              </a:schemeClr>
            </a:outerShdw>
          </a:effectLst>
        </p:spPr>
        <p:txBody>
          <a:bodyPr rtlCol="0">
            <a:noAutofit/>
          </a:bodyPr>
          <a:lstStyle/>
          <a:p>
            <a:pPr eaLnBrk="1" fontAlgn="auto" hangingPunct="1">
              <a:spcAft>
                <a:spcPts val="0"/>
              </a:spcAft>
              <a:defRPr/>
            </a:pPr>
            <a:r>
              <a:rPr lang="ja-JP" altLang="en-US" sz="1800" b="1" dirty="0" smtClean="0">
                <a:latin typeface="+mn-ea"/>
                <a:ea typeface="+mn-ea"/>
              </a:rPr>
              <a:t>サービス等利用計画と個別支援計画の関係</a:t>
            </a:r>
          </a:p>
        </p:txBody>
      </p:sp>
      <p:sp>
        <p:nvSpPr>
          <p:cNvPr id="24" name="右矢印 23"/>
          <p:cNvSpPr/>
          <p:nvPr/>
        </p:nvSpPr>
        <p:spPr>
          <a:xfrm>
            <a:off x="3511550" y="2635250"/>
            <a:ext cx="433388" cy="1081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33" name="角丸四角形 32"/>
          <p:cNvSpPr/>
          <p:nvPr/>
        </p:nvSpPr>
        <p:spPr>
          <a:xfrm>
            <a:off x="128960" y="2060576"/>
            <a:ext cx="9577059" cy="2160588"/>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1400" b="1" dirty="0">
              <a:solidFill>
                <a:prstClr val="black"/>
              </a:solidFill>
            </a:endParaRPr>
          </a:p>
        </p:txBody>
      </p:sp>
      <p:sp>
        <p:nvSpPr>
          <p:cNvPr id="42" name="角丸四角形 41"/>
          <p:cNvSpPr/>
          <p:nvPr/>
        </p:nvSpPr>
        <p:spPr>
          <a:xfrm>
            <a:off x="345098" y="1684340"/>
            <a:ext cx="2663825" cy="565150"/>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指定特定相談支援事業者（計画作成担当）</a:t>
            </a:r>
          </a:p>
        </p:txBody>
      </p:sp>
      <p:sp>
        <p:nvSpPr>
          <p:cNvPr id="10" name="角丸四角形 9"/>
          <p:cNvSpPr/>
          <p:nvPr/>
        </p:nvSpPr>
        <p:spPr>
          <a:xfrm>
            <a:off x="2216567" y="5085974"/>
            <a:ext cx="7632700" cy="1728787"/>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11" name="角丸四角形 10"/>
          <p:cNvSpPr/>
          <p:nvPr/>
        </p:nvSpPr>
        <p:spPr>
          <a:xfrm>
            <a:off x="2360639" y="4868863"/>
            <a:ext cx="2016125"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サービス事業者</a:t>
            </a:r>
          </a:p>
        </p:txBody>
      </p:sp>
      <p:sp>
        <p:nvSpPr>
          <p:cNvPr id="13" name="角丸四角形 12"/>
          <p:cNvSpPr/>
          <p:nvPr/>
        </p:nvSpPr>
        <p:spPr>
          <a:xfrm>
            <a:off x="784563" y="2350728"/>
            <a:ext cx="2439990"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・障害者の心身の状況</a:t>
            </a:r>
            <a:endParaRPr lang="en-US" altLang="ja-JP" sz="1400" b="1" dirty="0">
              <a:solidFill>
                <a:prstClr val="black"/>
              </a:solidFill>
            </a:endParaRPr>
          </a:p>
          <a:p>
            <a:pPr>
              <a:defRPr/>
            </a:pPr>
            <a:r>
              <a:rPr lang="ja-JP" altLang="en-US" sz="1400" b="1" dirty="0">
                <a:solidFill>
                  <a:prstClr val="black"/>
                </a:solidFill>
              </a:rPr>
              <a:t>　・その置かれている環境</a:t>
            </a:r>
            <a:endParaRPr lang="en-US" altLang="ja-JP" sz="1400" b="1" dirty="0">
              <a:solidFill>
                <a:prstClr val="black"/>
              </a:solidFill>
            </a:endParaRPr>
          </a:p>
          <a:p>
            <a:pPr>
              <a:defRPr/>
            </a:pPr>
            <a:r>
              <a:rPr lang="ja-JP" altLang="en-US" sz="1400" b="1" dirty="0">
                <a:solidFill>
                  <a:prstClr val="black"/>
                </a:solidFill>
              </a:rPr>
              <a:t>　・日常生活の状況</a:t>
            </a:r>
            <a:endParaRPr lang="en-US" altLang="ja-JP" sz="1400" b="1" dirty="0">
              <a:solidFill>
                <a:prstClr val="black"/>
              </a:solidFill>
            </a:endParaRPr>
          </a:p>
          <a:p>
            <a:pPr>
              <a:defRPr/>
            </a:pPr>
            <a:r>
              <a:rPr lang="ja-JP" altLang="en-US" sz="1400" b="1" dirty="0">
                <a:solidFill>
                  <a:prstClr val="black"/>
                </a:solidFill>
              </a:rPr>
              <a:t>　・現に受けているサービス</a:t>
            </a:r>
            <a:endParaRPr lang="en-US" altLang="ja-JP" sz="1400" b="1" dirty="0">
              <a:solidFill>
                <a:prstClr val="black"/>
              </a:solidFill>
            </a:endParaRPr>
          </a:p>
          <a:p>
            <a:pPr>
              <a:defRPr/>
            </a:pPr>
            <a:r>
              <a:rPr lang="ja-JP" altLang="en-US" sz="1400" b="1" dirty="0">
                <a:solidFill>
                  <a:prstClr val="black"/>
                </a:solidFill>
              </a:rPr>
              <a:t>　・サービス利用の意向</a:t>
            </a:r>
            <a:endParaRPr lang="en-US" altLang="ja-JP" sz="1400" b="1" dirty="0">
              <a:solidFill>
                <a:prstClr val="black"/>
              </a:solidFill>
            </a:endParaRPr>
          </a:p>
          <a:p>
            <a:pPr>
              <a:defRPr/>
            </a:pPr>
            <a:r>
              <a:rPr lang="ja-JP" altLang="en-US" sz="1400" b="1" dirty="0">
                <a:solidFill>
                  <a:prstClr val="black"/>
                </a:solidFill>
              </a:rPr>
              <a:t>　・支援する上で解決すべ</a:t>
            </a:r>
            <a:endParaRPr lang="en-US" altLang="ja-JP" sz="1400" b="1" dirty="0">
              <a:solidFill>
                <a:prstClr val="black"/>
              </a:solidFill>
            </a:endParaRPr>
          </a:p>
          <a:p>
            <a:pPr>
              <a:defRPr/>
            </a:pPr>
            <a:r>
              <a:rPr lang="ja-JP" altLang="en-US" sz="1400" b="1" dirty="0">
                <a:solidFill>
                  <a:prstClr val="black"/>
                </a:solidFill>
              </a:rPr>
              <a:t>　　き課題</a:t>
            </a:r>
            <a:endParaRPr lang="en-US" altLang="ja-JP" sz="1400" b="1" dirty="0">
              <a:solidFill>
                <a:prstClr val="black"/>
              </a:solidFill>
            </a:endParaRPr>
          </a:p>
          <a:p>
            <a:pPr>
              <a:defRPr/>
            </a:pPr>
            <a:r>
              <a:rPr lang="ja-JP" altLang="en-US" sz="1400" b="1" dirty="0">
                <a:solidFill>
                  <a:prstClr val="black"/>
                </a:solidFill>
              </a:rPr>
              <a:t>　・その他</a:t>
            </a:r>
            <a:endParaRPr lang="ja-JP" altLang="en-US" b="1" dirty="0">
              <a:solidFill>
                <a:prstClr val="white"/>
              </a:solidFill>
            </a:endParaRPr>
          </a:p>
        </p:txBody>
      </p:sp>
      <p:sp>
        <p:nvSpPr>
          <p:cNvPr id="15" name="角丸四角形 14"/>
          <p:cNvSpPr/>
          <p:nvPr/>
        </p:nvSpPr>
        <p:spPr>
          <a:xfrm>
            <a:off x="4458327" y="2350728"/>
            <a:ext cx="2727325"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・生活に対する意向</a:t>
            </a:r>
            <a:endParaRPr lang="en-US" altLang="ja-JP" sz="1400" b="1" dirty="0">
              <a:solidFill>
                <a:prstClr val="black"/>
              </a:solidFill>
            </a:endParaRPr>
          </a:p>
          <a:p>
            <a:pPr>
              <a:defRPr/>
            </a:pPr>
            <a:r>
              <a:rPr lang="ja-JP" altLang="en-US" sz="1400" b="1" dirty="0">
                <a:solidFill>
                  <a:prstClr val="black"/>
                </a:solidFill>
              </a:rPr>
              <a:t>　・総合的な援助の方針</a:t>
            </a:r>
            <a:endParaRPr lang="en-US" altLang="ja-JP" sz="1400" b="1" dirty="0">
              <a:solidFill>
                <a:prstClr val="black"/>
              </a:solidFill>
            </a:endParaRPr>
          </a:p>
          <a:p>
            <a:pPr>
              <a:defRPr/>
            </a:pPr>
            <a:r>
              <a:rPr lang="ja-JP" altLang="en-US" sz="1400" b="1" dirty="0">
                <a:solidFill>
                  <a:prstClr val="black"/>
                </a:solidFill>
              </a:rPr>
              <a:t>　・解決すべき課題</a:t>
            </a:r>
            <a:endParaRPr lang="en-US" altLang="ja-JP" sz="1400" b="1" dirty="0">
              <a:solidFill>
                <a:prstClr val="black"/>
              </a:solidFill>
            </a:endParaRPr>
          </a:p>
          <a:p>
            <a:pPr>
              <a:defRPr/>
            </a:pPr>
            <a:r>
              <a:rPr lang="ja-JP" altLang="en-US" sz="1400" b="1" dirty="0">
                <a:solidFill>
                  <a:prstClr val="black"/>
                </a:solidFill>
              </a:rPr>
              <a:t>　・サービスの目的（長期・短期）</a:t>
            </a:r>
            <a:endParaRPr lang="en-US" altLang="ja-JP" sz="1400" b="1" dirty="0">
              <a:solidFill>
                <a:prstClr val="black"/>
              </a:solidFill>
            </a:endParaRPr>
          </a:p>
          <a:p>
            <a:pPr>
              <a:defRPr/>
            </a:pPr>
            <a:r>
              <a:rPr lang="ja-JP" altLang="en-US" sz="1400" b="1" dirty="0">
                <a:solidFill>
                  <a:prstClr val="black"/>
                </a:solidFill>
              </a:rPr>
              <a:t>　・その達成時期</a:t>
            </a:r>
            <a:endParaRPr lang="en-US" altLang="ja-JP" sz="1400" b="1" dirty="0">
              <a:solidFill>
                <a:prstClr val="black"/>
              </a:solidFill>
            </a:endParaRPr>
          </a:p>
          <a:p>
            <a:pPr>
              <a:defRPr/>
            </a:pPr>
            <a:r>
              <a:rPr lang="ja-JP" altLang="en-US" sz="1400" b="1" dirty="0">
                <a:solidFill>
                  <a:prstClr val="black"/>
                </a:solidFill>
              </a:rPr>
              <a:t>　・サービスの種類・内容・量</a:t>
            </a:r>
            <a:endParaRPr lang="en-US" altLang="ja-JP" sz="1400" b="1" dirty="0">
              <a:solidFill>
                <a:prstClr val="black"/>
              </a:solidFill>
            </a:endParaRPr>
          </a:p>
          <a:p>
            <a:pPr>
              <a:defRPr/>
            </a:pPr>
            <a:r>
              <a:rPr lang="ja-JP" altLang="en-US" sz="1400" b="1" dirty="0">
                <a:solidFill>
                  <a:prstClr val="black"/>
                </a:solidFill>
              </a:rPr>
              <a:t>　・サービス提供の留意事項</a:t>
            </a:r>
            <a:endParaRPr lang="ja-JP" altLang="en-US" b="1" dirty="0">
              <a:solidFill>
                <a:prstClr val="white"/>
              </a:solidFill>
            </a:endParaRPr>
          </a:p>
        </p:txBody>
      </p:sp>
      <p:sp>
        <p:nvSpPr>
          <p:cNvPr id="46090" name="Rectangle 52"/>
          <p:cNvSpPr>
            <a:spLocks noChangeArrowheads="1"/>
          </p:cNvSpPr>
          <p:nvPr/>
        </p:nvSpPr>
        <p:spPr bwMode="auto">
          <a:xfrm>
            <a:off x="4112288" y="2380866"/>
            <a:ext cx="409575" cy="1728787"/>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300" b="1" dirty="0">
                <a:solidFill>
                  <a:srgbClr val="000000"/>
                </a:solidFill>
                <a:latin typeface="ＭＳ Ｐゴシック" charset="-128"/>
              </a:rPr>
              <a:t>サービス等利用計画</a:t>
            </a:r>
          </a:p>
        </p:txBody>
      </p:sp>
      <p:cxnSp>
        <p:nvCxnSpPr>
          <p:cNvPr id="18" name="カギ線コネクタ 17"/>
          <p:cNvCxnSpPr>
            <a:stCxn id="15" idx="2"/>
            <a:endCxn id="11" idx="0"/>
          </p:cNvCxnSpPr>
          <p:nvPr/>
        </p:nvCxnSpPr>
        <p:spPr>
          <a:xfrm rot="5400000">
            <a:off x="4235450" y="3282958"/>
            <a:ext cx="719138" cy="2452689"/>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6681832" y="5301858"/>
            <a:ext cx="3024187"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a:defRPr/>
            </a:pPr>
            <a:r>
              <a:rPr lang="ja-JP" altLang="en-US" sz="1500" b="1" dirty="0">
                <a:solidFill>
                  <a:srgbClr val="FF0000"/>
                </a:solidFill>
              </a:rPr>
              <a:t>　</a:t>
            </a:r>
            <a:r>
              <a:rPr lang="ja-JP" altLang="en-US" sz="1500" b="1" u="sng" spc="100" dirty="0">
                <a:solidFill>
                  <a:srgbClr val="FF0000"/>
                </a:solidFill>
              </a:rPr>
              <a:t>サービス等利用計画を受けて、</a:t>
            </a:r>
            <a:r>
              <a:rPr lang="ja-JP" altLang="en-US" sz="1500" b="1" spc="100" dirty="0">
                <a:solidFill>
                  <a:srgbClr val="FF0000"/>
                </a:solidFill>
              </a:rPr>
              <a:t>自らの障害福祉サービス事業所の中での取組について具体的に掘り下げて計画を作成するよう努める。</a:t>
            </a:r>
            <a:endParaRPr lang="ja-JP" altLang="en-US" sz="1500" b="1" spc="100" dirty="0">
              <a:solidFill>
                <a:prstClr val="white"/>
              </a:solidFill>
            </a:endParaRPr>
          </a:p>
        </p:txBody>
      </p:sp>
      <p:sp>
        <p:nvSpPr>
          <p:cNvPr id="46093" name="Rectangle 52"/>
          <p:cNvSpPr>
            <a:spLocks noChangeArrowheads="1"/>
          </p:cNvSpPr>
          <p:nvPr/>
        </p:nvSpPr>
        <p:spPr bwMode="auto">
          <a:xfrm>
            <a:off x="6344291" y="5229230"/>
            <a:ext cx="409575" cy="15113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個別支援計画</a:t>
            </a:r>
          </a:p>
        </p:txBody>
      </p:sp>
      <p:sp>
        <p:nvSpPr>
          <p:cNvPr id="35" name="角丸四角形 34"/>
          <p:cNvSpPr/>
          <p:nvPr/>
        </p:nvSpPr>
        <p:spPr>
          <a:xfrm>
            <a:off x="2873757" y="5301858"/>
            <a:ext cx="2439990"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・置かれている環境</a:t>
            </a:r>
            <a:endParaRPr lang="en-US" altLang="ja-JP" sz="1400" b="1" dirty="0">
              <a:solidFill>
                <a:prstClr val="black"/>
              </a:solidFill>
            </a:endParaRPr>
          </a:p>
          <a:p>
            <a:pPr>
              <a:defRPr/>
            </a:pPr>
            <a:r>
              <a:rPr lang="ja-JP" altLang="en-US" sz="1400" b="1" dirty="0">
                <a:solidFill>
                  <a:prstClr val="black"/>
                </a:solidFill>
              </a:rPr>
              <a:t>　・日常生活の状況</a:t>
            </a:r>
            <a:endParaRPr lang="en-US" altLang="ja-JP" sz="1400" b="1" dirty="0">
              <a:solidFill>
                <a:prstClr val="black"/>
              </a:solidFill>
            </a:endParaRPr>
          </a:p>
          <a:p>
            <a:pPr>
              <a:defRPr/>
            </a:pPr>
            <a:r>
              <a:rPr lang="ja-JP" altLang="en-US" sz="1400" b="1" dirty="0">
                <a:solidFill>
                  <a:prstClr val="black"/>
                </a:solidFill>
              </a:rPr>
              <a:t>　・利用者の希望する生活</a:t>
            </a:r>
            <a:endParaRPr lang="en-US" altLang="ja-JP" sz="1400" b="1" dirty="0">
              <a:solidFill>
                <a:prstClr val="black"/>
              </a:solidFill>
            </a:endParaRPr>
          </a:p>
          <a:p>
            <a:pPr>
              <a:defRPr/>
            </a:pPr>
            <a:r>
              <a:rPr lang="ja-JP" altLang="en-US" sz="1400" b="1" dirty="0">
                <a:solidFill>
                  <a:prstClr val="black"/>
                </a:solidFill>
              </a:rPr>
              <a:t>　・課題</a:t>
            </a:r>
            <a:endParaRPr lang="en-US" altLang="ja-JP" sz="1400" b="1" dirty="0">
              <a:solidFill>
                <a:prstClr val="black"/>
              </a:solidFill>
            </a:endParaRPr>
          </a:p>
          <a:p>
            <a:pPr>
              <a:defRPr/>
            </a:pPr>
            <a:r>
              <a:rPr lang="ja-JP" altLang="en-US" sz="1400" b="1" dirty="0">
                <a:solidFill>
                  <a:prstClr val="black"/>
                </a:solidFill>
              </a:rPr>
              <a:t>　・その他</a:t>
            </a:r>
            <a:endParaRPr lang="ja-JP" altLang="en-US" b="1" dirty="0">
              <a:solidFill>
                <a:prstClr val="white"/>
              </a:solidFill>
            </a:endParaRPr>
          </a:p>
        </p:txBody>
      </p:sp>
      <p:sp>
        <p:nvSpPr>
          <p:cNvPr id="46095" name="Rectangle 52"/>
          <p:cNvSpPr>
            <a:spLocks noChangeArrowheads="1"/>
          </p:cNvSpPr>
          <p:nvPr/>
        </p:nvSpPr>
        <p:spPr bwMode="auto">
          <a:xfrm>
            <a:off x="2539052" y="5332413"/>
            <a:ext cx="409575" cy="12954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アセスメント</a:t>
            </a:r>
          </a:p>
        </p:txBody>
      </p:sp>
      <p:sp>
        <p:nvSpPr>
          <p:cNvPr id="46096" name="Rectangle 52"/>
          <p:cNvSpPr>
            <a:spLocks noChangeArrowheads="1"/>
          </p:cNvSpPr>
          <p:nvPr/>
        </p:nvSpPr>
        <p:spPr bwMode="auto">
          <a:xfrm>
            <a:off x="438778" y="2420939"/>
            <a:ext cx="411163" cy="1439862"/>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アセスメント</a:t>
            </a:r>
          </a:p>
        </p:txBody>
      </p:sp>
      <p:sp>
        <p:nvSpPr>
          <p:cNvPr id="37" name="右矢印 36"/>
          <p:cNvSpPr/>
          <p:nvPr/>
        </p:nvSpPr>
        <p:spPr>
          <a:xfrm>
            <a:off x="5600712" y="5445125"/>
            <a:ext cx="431800" cy="10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44" name="角丸四角形 43"/>
          <p:cNvSpPr/>
          <p:nvPr/>
        </p:nvSpPr>
        <p:spPr>
          <a:xfrm>
            <a:off x="7040634" y="2277664"/>
            <a:ext cx="2449513" cy="1008063"/>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rPr>
              <a:t>　障害福祉サービスに加え、</a:t>
            </a:r>
            <a:r>
              <a:rPr lang="ja-JP" altLang="en-US" sz="1200" u="wavyHeavy" dirty="0">
                <a:solidFill>
                  <a:prstClr val="black"/>
                </a:solidFill>
                <a:uFill>
                  <a:solidFill>
                    <a:srgbClr val="FF0000"/>
                  </a:solidFill>
                </a:uFill>
              </a:rPr>
              <a:t>保健医療サービス、その他の福祉サービスや地域住民の自発的活動なども計画に位置づけるよう努める。</a:t>
            </a:r>
          </a:p>
        </p:txBody>
      </p:sp>
      <p:sp>
        <p:nvSpPr>
          <p:cNvPr id="48" name="角丸四角形吹き出し 47"/>
          <p:cNvSpPr/>
          <p:nvPr/>
        </p:nvSpPr>
        <p:spPr>
          <a:xfrm>
            <a:off x="7473970" y="3500448"/>
            <a:ext cx="2016125" cy="1368425"/>
          </a:xfrm>
          <a:prstGeom prst="wedgeRoundRectCallout">
            <a:avLst>
              <a:gd name="adj1" fmla="val -64550"/>
              <a:gd name="adj2" fmla="val -420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prstClr val="black"/>
                </a:solidFill>
              </a:rPr>
              <a:t>　</a:t>
            </a:r>
            <a:r>
              <a:rPr lang="ja-JP" altLang="en-US" sz="1400" dirty="0">
                <a:solidFill>
                  <a:srgbClr val="FF0000"/>
                </a:solidFill>
              </a:rPr>
              <a:t>複数サービスに共通の支援目標、複数サービスの役割分担、利用者の環境調整等、総合的な支援計画を作る。</a:t>
            </a:r>
          </a:p>
        </p:txBody>
      </p:sp>
      <p:sp>
        <p:nvSpPr>
          <p:cNvPr id="23" name="角丸四角形 22"/>
          <p:cNvSpPr/>
          <p:nvPr/>
        </p:nvSpPr>
        <p:spPr>
          <a:xfrm>
            <a:off x="128646" y="4437063"/>
            <a:ext cx="2016125"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サービス事業者</a:t>
            </a:r>
          </a:p>
        </p:txBody>
      </p:sp>
      <p:cxnSp>
        <p:nvCxnSpPr>
          <p:cNvPr id="25" name="カギ線コネクタ 24"/>
          <p:cNvCxnSpPr>
            <a:endCxn id="23" idx="3"/>
          </p:cNvCxnSpPr>
          <p:nvPr/>
        </p:nvCxnSpPr>
        <p:spPr>
          <a:xfrm rot="10800000" flipV="1">
            <a:off x="2144726" y="4508500"/>
            <a:ext cx="1223962" cy="107950"/>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344902" y="684263"/>
            <a:ext cx="9072562" cy="9350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indent="-176213">
              <a:defRPr/>
            </a:pPr>
            <a:r>
              <a:rPr lang="ja-JP" altLang="en-US" sz="1400" b="1" dirty="0">
                <a:solidFill>
                  <a:prstClr val="black"/>
                </a:solidFill>
              </a:rPr>
              <a:t>○　サービス等利用計画については、相談支援専門員が、</a:t>
            </a:r>
            <a:r>
              <a:rPr lang="ja-JP" altLang="en-US" sz="1400" b="1" dirty="0">
                <a:solidFill>
                  <a:prstClr val="black"/>
                </a:solidFill>
                <a:uFill>
                  <a:solidFill>
                    <a:srgbClr val="FF0000"/>
                  </a:solidFill>
                </a:uFill>
              </a:rPr>
              <a:t>総合的な援助方針</a:t>
            </a:r>
            <a:r>
              <a:rPr lang="ja-JP" altLang="en-US" sz="1400" b="1" dirty="0">
                <a:solidFill>
                  <a:prstClr val="black"/>
                </a:solidFill>
              </a:rPr>
              <a:t>や解決すべき課題を踏まえ、最も適切なサービスの組み合わせ等について検討し、作成。</a:t>
            </a:r>
            <a:endParaRPr lang="en-US" altLang="ja-JP" sz="1400" b="1" dirty="0">
              <a:solidFill>
                <a:prstClr val="black"/>
              </a:solidFill>
            </a:endParaRPr>
          </a:p>
          <a:p>
            <a:pPr marL="176213" indent="-176213">
              <a:defRPr/>
            </a:pPr>
            <a:r>
              <a:rPr lang="ja-JP" altLang="en-US" sz="1400" b="1" dirty="0">
                <a:solidFill>
                  <a:prstClr val="black"/>
                </a:solidFill>
              </a:rPr>
              <a:t>○　個別支援計画については、サービス管理責任者が、サービス等利用計画における総合的な援助方針等を踏まえ、当該事業所が提供する</a:t>
            </a:r>
            <a:r>
              <a:rPr lang="ja-JP" altLang="en-US" sz="1400" b="1" dirty="0">
                <a:solidFill>
                  <a:prstClr val="black"/>
                </a:solidFill>
                <a:uFill>
                  <a:solidFill>
                    <a:srgbClr val="FF0000"/>
                  </a:solidFill>
                </a:uFill>
              </a:rPr>
              <a:t>サービスの適切な支援内容</a:t>
            </a:r>
            <a:r>
              <a:rPr lang="ja-JP" altLang="en-US" sz="1400" b="1" dirty="0">
                <a:solidFill>
                  <a:prstClr val="black"/>
                </a:solidFill>
              </a:rPr>
              <a:t>等について検討し、作成。</a:t>
            </a:r>
          </a:p>
        </p:txBody>
      </p:sp>
      <p:sp>
        <p:nvSpPr>
          <p:cNvPr id="2"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76</a:t>
            </a:fld>
            <a:endParaRPr lang="en-US" altLang="ja-JP" dirty="0"/>
          </a:p>
        </p:txBody>
      </p:sp>
    </p:spTree>
    <p:extLst>
      <p:ext uri="{BB962C8B-B14F-4D97-AF65-F5344CB8AC3E}">
        <p14:creationId xmlns:p14="http://schemas.microsoft.com/office/powerpoint/2010/main" val="30879438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1076562" y="1485019"/>
            <a:ext cx="682566" cy="1800360"/>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91288" tIns="45646" rIns="91288" bIns="45646" anchor="ctr"/>
          <a:lstStyle/>
          <a:p>
            <a:pPr defTabSz="912971" fontAlgn="base">
              <a:spcBef>
                <a:spcPct val="0"/>
              </a:spcBef>
              <a:spcAft>
                <a:spcPct val="0"/>
              </a:spcAft>
              <a:defRPr/>
            </a:pPr>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latin typeface="Arial" charset="0"/>
              </a:rPr>
              <a:t>　　　　　　</a:t>
            </a:r>
          </a:p>
        </p:txBody>
      </p:sp>
      <p:sp>
        <p:nvSpPr>
          <p:cNvPr id="34" name="Rectangle 6"/>
          <p:cNvSpPr>
            <a:spLocks noChangeArrowheads="1"/>
          </p:cNvSpPr>
          <p:nvPr/>
        </p:nvSpPr>
        <p:spPr bwMode="auto">
          <a:xfrm>
            <a:off x="1065598" y="1485019"/>
            <a:ext cx="467481" cy="1800360"/>
          </a:xfrm>
          <a:prstGeom prst="rect">
            <a:avLst/>
          </a:prstGeom>
          <a:solidFill>
            <a:srgbClr val="FFFF99">
              <a:alpha val="65098"/>
            </a:srgbClr>
          </a:solidFill>
          <a:ln w="3175">
            <a:solidFill>
              <a:schemeClr val="bg1">
                <a:lumMod val="85000"/>
              </a:schemeClr>
            </a:solidFill>
            <a:prstDash val="solid"/>
            <a:miter lim="800000"/>
            <a:headEnd/>
            <a:tailEnd/>
          </a:ln>
        </p:spPr>
        <p:txBody>
          <a:bodyPr vert="eaVert" wrap="none" lIns="91288" tIns="45646" rIns="91288" bIns="45646" anchor="ctr"/>
          <a:lstStyle/>
          <a:p>
            <a:pPr defTabSz="912971" fontAlgn="base">
              <a:spcBef>
                <a:spcPct val="0"/>
              </a:spcBef>
              <a:spcAft>
                <a:spcPct val="0"/>
              </a:spcAft>
              <a:defRPr/>
            </a:pPr>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latin typeface="Arial" charset="0"/>
              </a:rPr>
              <a:t>　　　　　　</a:t>
            </a:r>
          </a:p>
        </p:txBody>
      </p:sp>
      <p:cxnSp>
        <p:nvCxnSpPr>
          <p:cNvPr id="28" name="直線コネクタ 27"/>
          <p:cNvCxnSpPr/>
          <p:nvPr/>
        </p:nvCxnSpPr>
        <p:spPr>
          <a:xfrm>
            <a:off x="273257" y="3645000"/>
            <a:ext cx="9143324"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9" name="Rectangle 6"/>
          <p:cNvSpPr>
            <a:spLocks noChangeArrowheads="1"/>
          </p:cNvSpPr>
          <p:nvPr/>
        </p:nvSpPr>
        <p:spPr bwMode="auto">
          <a:xfrm>
            <a:off x="775892" y="1483928"/>
            <a:ext cx="467481" cy="180036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2000" dirty="0">
                <a:solidFill>
                  <a:srgbClr val="000000"/>
                </a:solidFill>
                <a:latin typeface="HG創英角ﾎﾟｯﾌﾟ体" pitchFamily="49" charset="-128"/>
                <a:ea typeface="HG創英角ﾎﾟｯﾌﾟ体" pitchFamily="49" charset="-128"/>
              </a:rPr>
              <a:t> アセスメント　</a:t>
            </a:r>
            <a:r>
              <a:rPr lang="ja-JP" altLang="en-US" sz="2000" dirty="0">
                <a:solidFill>
                  <a:srgbClr val="000000"/>
                </a:solidFill>
                <a:latin typeface="Arial" charset="0"/>
              </a:rPr>
              <a:t>　　　　　　</a:t>
            </a:r>
          </a:p>
        </p:txBody>
      </p:sp>
      <p:sp>
        <p:nvSpPr>
          <p:cNvPr id="47110" name="Rectangle 7"/>
          <p:cNvSpPr>
            <a:spLocks noChangeArrowheads="1"/>
          </p:cNvSpPr>
          <p:nvPr/>
        </p:nvSpPr>
        <p:spPr bwMode="auto">
          <a:xfrm>
            <a:off x="2066398" y="1196640"/>
            <a:ext cx="467481" cy="237600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サービス等利用計画案等</a:t>
            </a:r>
            <a:endParaRPr lang="ja-JP" altLang="en-US" sz="1600" dirty="0">
              <a:solidFill>
                <a:srgbClr val="000000"/>
              </a:solidFill>
              <a:latin typeface="Arial" charset="0"/>
            </a:endParaRPr>
          </a:p>
        </p:txBody>
      </p:sp>
      <p:sp>
        <p:nvSpPr>
          <p:cNvPr id="47111" name="Rectangle 38"/>
          <p:cNvSpPr>
            <a:spLocks noChangeArrowheads="1"/>
          </p:cNvSpPr>
          <p:nvPr/>
        </p:nvSpPr>
        <p:spPr bwMode="auto">
          <a:xfrm>
            <a:off x="6640221" y="3821041"/>
            <a:ext cx="466384" cy="1726920"/>
          </a:xfrm>
          <a:prstGeom prst="rect">
            <a:avLst/>
          </a:prstGeom>
          <a:solidFill>
            <a:srgbClr val="FFFF99"/>
          </a:solidFill>
          <a:ln w="9525">
            <a:solidFill>
              <a:schemeClr val="tx1"/>
            </a:solidFill>
            <a:miter lim="800000"/>
            <a:headEnd/>
            <a:tailEnd/>
          </a:ln>
        </p:spPr>
        <p:txBody>
          <a:bodyPr vert="eaVert" wrap="none" lIns="91288" tIns="0" rIns="91288" bIns="0" anchor="ctr"/>
          <a:lstStyle/>
          <a:p>
            <a:pPr algn="ct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個別支援計画</a:t>
            </a:r>
            <a:endParaRPr lang="ja-JP" altLang="en-US" sz="2000" dirty="0">
              <a:solidFill>
                <a:srgbClr val="000000"/>
              </a:solidFill>
              <a:latin typeface="Arial" charset="0"/>
            </a:endParaRPr>
          </a:p>
        </p:txBody>
      </p:sp>
      <p:sp>
        <p:nvSpPr>
          <p:cNvPr id="47112" name="Line 40"/>
          <p:cNvSpPr>
            <a:spLocks noChangeShapeType="1"/>
          </p:cNvSpPr>
          <p:nvPr/>
        </p:nvSpPr>
        <p:spPr bwMode="auto">
          <a:xfrm>
            <a:off x="4016956" y="3356640"/>
            <a:ext cx="234839" cy="432000"/>
          </a:xfrm>
          <a:prstGeom prst="line">
            <a:avLst/>
          </a:prstGeom>
          <a:noFill/>
          <a:ln w="50800">
            <a:solidFill>
              <a:schemeClr val="tx1"/>
            </a:solidFill>
            <a:round/>
            <a:headEnd/>
            <a:tailEnd type="triangle" w="med" len="med"/>
          </a:ln>
        </p:spPr>
        <p:txBody>
          <a:bodyPr lIns="91288" tIns="45646" rIns="91288" bIns="45646"/>
          <a:lstStyle/>
          <a:p>
            <a:pPr fontAlgn="base">
              <a:spcBef>
                <a:spcPct val="0"/>
              </a:spcBef>
              <a:spcAft>
                <a:spcPct val="0"/>
              </a:spcAft>
            </a:pPr>
            <a:endParaRPr lang="ja-JP" altLang="en-US" dirty="0">
              <a:solidFill>
                <a:prstClr val="black"/>
              </a:solidFill>
              <a:latin typeface="Arial" charset="0"/>
            </a:endParaRPr>
          </a:p>
        </p:txBody>
      </p:sp>
      <p:sp>
        <p:nvSpPr>
          <p:cNvPr id="47113" name="Rectangle 49"/>
          <p:cNvSpPr>
            <a:spLocks noChangeArrowheads="1"/>
          </p:cNvSpPr>
          <p:nvPr/>
        </p:nvSpPr>
        <p:spPr bwMode="auto">
          <a:xfrm>
            <a:off x="8088749" y="3767040"/>
            <a:ext cx="466384" cy="211032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モニタリング</a:t>
            </a:r>
            <a:endParaRPr lang="ja-JP" altLang="en-US" sz="2000" dirty="0">
              <a:solidFill>
                <a:srgbClr val="000000"/>
              </a:solidFill>
              <a:latin typeface="Arial" charset="0"/>
            </a:endParaRPr>
          </a:p>
        </p:txBody>
      </p:sp>
      <p:sp>
        <p:nvSpPr>
          <p:cNvPr id="23" name="Rectangle 50"/>
          <p:cNvSpPr>
            <a:spLocks noChangeArrowheads="1"/>
          </p:cNvSpPr>
          <p:nvPr/>
        </p:nvSpPr>
        <p:spPr bwMode="auto">
          <a:xfrm>
            <a:off x="128465" y="1196641"/>
            <a:ext cx="503695" cy="215892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288" tIns="45646" rIns="91288" bIns="45646" anchor="ctr"/>
          <a:lstStyle/>
          <a:p>
            <a:pPr algn="ctr" defTabSz="912971" fontAlgn="base">
              <a:spcBef>
                <a:spcPct val="0"/>
              </a:spcBef>
              <a:spcAft>
                <a:spcPct val="0"/>
              </a:spcAft>
              <a:defRPr/>
            </a:pPr>
            <a:r>
              <a:rPr lang="ja-JP" altLang="en-US" sz="2000" dirty="0">
                <a:solidFill>
                  <a:prstClr val="black"/>
                </a:solidFill>
                <a:latin typeface="HG創英角ﾎﾟｯﾌﾟ体" pitchFamily="49" charset="-128"/>
                <a:ea typeface="HG創英角ﾎﾟｯﾌﾟ体" pitchFamily="49" charset="-128"/>
              </a:rPr>
              <a:t>相談支援事業者</a:t>
            </a:r>
          </a:p>
        </p:txBody>
      </p:sp>
      <p:sp>
        <p:nvSpPr>
          <p:cNvPr id="47115" name="Rectangle 52"/>
          <p:cNvSpPr>
            <a:spLocks noChangeArrowheads="1"/>
          </p:cNvSpPr>
          <p:nvPr/>
        </p:nvSpPr>
        <p:spPr bwMode="auto">
          <a:xfrm>
            <a:off x="2612887" y="2492640"/>
            <a:ext cx="359939" cy="2087640"/>
          </a:xfrm>
          <a:prstGeom prst="roundRect">
            <a:avLst>
              <a:gd name="adj" fmla="val 0"/>
            </a:avLst>
          </a:prstGeom>
          <a:solidFill>
            <a:srgbClr val="FF9999"/>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b="1" dirty="0">
                <a:solidFill>
                  <a:srgbClr val="000000"/>
                </a:solidFill>
                <a:latin typeface="ＭＳ Ｐゴシック" charset="-128"/>
              </a:rPr>
              <a:t>支給決定（市町村）</a:t>
            </a:r>
            <a:endParaRPr lang="en-US" altLang="ja-JP" b="1" dirty="0">
              <a:solidFill>
                <a:srgbClr val="000000"/>
              </a:solidFill>
              <a:latin typeface="ＭＳ Ｐゴシック" charset="-128"/>
            </a:endParaRPr>
          </a:p>
        </p:txBody>
      </p:sp>
      <p:sp>
        <p:nvSpPr>
          <p:cNvPr id="33" name="Rectangle 50"/>
          <p:cNvSpPr>
            <a:spLocks noChangeArrowheads="1"/>
          </p:cNvSpPr>
          <p:nvPr/>
        </p:nvSpPr>
        <p:spPr bwMode="auto">
          <a:xfrm>
            <a:off x="128465" y="4077000"/>
            <a:ext cx="503695" cy="216000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288" tIns="45646" rIns="91288" bIns="45646" anchor="ctr"/>
          <a:lstStyle/>
          <a:p>
            <a:pPr algn="ctr" defTabSz="912971" fontAlgn="base">
              <a:spcBef>
                <a:spcPct val="0"/>
              </a:spcBef>
              <a:spcAft>
                <a:spcPct val="0"/>
              </a:spcAft>
              <a:defRPr/>
            </a:pPr>
            <a:r>
              <a:rPr lang="ja-JP" altLang="en-US" sz="2000" dirty="0">
                <a:solidFill>
                  <a:prstClr val="black"/>
                </a:solidFill>
                <a:latin typeface="HG創英角ﾎﾟｯﾌﾟ体" pitchFamily="49" charset="-128"/>
                <a:ea typeface="HG創英角ﾎﾟｯﾌﾟ体" pitchFamily="49" charset="-128"/>
              </a:rPr>
              <a:t>サービス事業者</a:t>
            </a:r>
          </a:p>
        </p:txBody>
      </p:sp>
      <p:sp>
        <p:nvSpPr>
          <p:cNvPr id="47117" name="Rectangle 6"/>
          <p:cNvSpPr>
            <a:spLocks noChangeArrowheads="1"/>
          </p:cNvSpPr>
          <p:nvPr/>
        </p:nvSpPr>
        <p:spPr bwMode="auto">
          <a:xfrm>
            <a:off x="4847153" y="3919321"/>
            <a:ext cx="467481" cy="179928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2000" dirty="0">
                <a:solidFill>
                  <a:srgbClr val="000000"/>
                </a:solidFill>
                <a:latin typeface="HG創英角ﾎﾟｯﾌﾟ体" pitchFamily="49" charset="-128"/>
                <a:ea typeface="HG創英角ﾎﾟｯﾌﾟ体" pitchFamily="49" charset="-128"/>
              </a:rPr>
              <a:t> アセスメント　</a:t>
            </a:r>
            <a:r>
              <a:rPr lang="ja-JP" altLang="en-US" sz="2000" dirty="0">
                <a:solidFill>
                  <a:srgbClr val="000000"/>
                </a:solidFill>
                <a:latin typeface="Arial" charset="0"/>
              </a:rPr>
              <a:t>　　　　　　</a:t>
            </a:r>
          </a:p>
        </p:txBody>
      </p:sp>
      <p:sp>
        <p:nvSpPr>
          <p:cNvPr id="47118" name="Rectangle 7"/>
          <p:cNvSpPr>
            <a:spLocks noChangeArrowheads="1"/>
          </p:cNvSpPr>
          <p:nvPr/>
        </p:nvSpPr>
        <p:spPr bwMode="auto">
          <a:xfrm>
            <a:off x="3549294" y="1269019"/>
            <a:ext cx="466385" cy="223236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サービス等利用計画等</a:t>
            </a:r>
            <a:endParaRPr lang="ja-JP" altLang="en-US" sz="1600" dirty="0">
              <a:solidFill>
                <a:srgbClr val="000000"/>
              </a:solidFill>
              <a:latin typeface="Arial" charset="0"/>
            </a:endParaRPr>
          </a:p>
        </p:txBody>
      </p:sp>
      <p:sp>
        <p:nvSpPr>
          <p:cNvPr id="43" name="右矢印 42"/>
          <p:cNvSpPr/>
          <p:nvPr/>
        </p:nvSpPr>
        <p:spPr>
          <a:xfrm>
            <a:off x="5367283" y="4359961"/>
            <a:ext cx="289707"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20" name="Rectangle 52"/>
          <p:cNvSpPr>
            <a:spLocks noChangeArrowheads="1"/>
          </p:cNvSpPr>
          <p:nvPr/>
        </p:nvSpPr>
        <p:spPr bwMode="auto">
          <a:xfrm>
            <a:off x="6247358" y="3429001"/>
            <a:ext cx="287512" cy="183708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b="1" dirty="0">
                <a:solidFill>
                  <a:srgbClr val="000000"/>
                </a:solidFill>
                <a:latin typeface="ＭＳ Ｐゴシック" charset="-128"/>
              </a:rPr>
              <a:t>支援会議</a:t>
            </a:r>
            <a:endParaRPr lang="en-US" altLang="ja-JP" b="1" dirty="0">
              <a:solidFill>
                <a:srgbClr val="000000"/>
              </a:solidFill>
              <a:latin typeface="ＭＳ Ｐゴシック" charset="-128"/>
            </a:endParaRPr>
          </a:p>
        </p:txBody>
      </p:sp>
      <p:sp>
        <p:nvSpPr>
          <p:cNvPr id="47121" name="Rectangle 7"/>
          <p:cNvSpPr>
            <a:spLocks noChangeArrowheads="1"/>
          </p:cNvSpPr>
          <p:nvPr/>
        </p:nvSpPr>
        <p:spPr bwMode="auto">
          <a:xfrm>
            <a:off x="7995773" y="1196640"/>
            <a:ext cx="559661" cy="230364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継続サービス利用支援等</a:t>
            </a:r>
            <a:endParaRPr lang="en-US" altLang="ja-JP" sz="1600" dirty="0">
              <a:solidFill>
                <a:srgbClr val="000000"/>
              </a:solidFill>
              <a:latin typeface="HG創英角ﾎﾟｯﾌﾟ体" pitchFamily="49" charset="-128"/>
              <a:ea typeface="HG創英角ﾎﾟｯﾌﾟ体" pitchFamily="49" charset="-128"/>
            </a:endParaRPr>
          </a:p>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（モニタリング）</a:t>
            </a:r>
            <a:endParaRPr lang="ja-JP" altLang="en-US" sz="1600" dirty="0">
              <a:solidFill>
                <a:srgbClr val="000000"/>
              </a:solidFill>
              <a:latin typeface="Arial" charset="0"/>
            </a:endParaRPr>
          </a:p>
        </p:txBody>
      </p:sp>
      <p:sp>
        <p:nvSpPr>
          <p:cNvPr id="47122" name="Rectangle 7"/>
          <p:cNvSpPr>
            <a:spLocks noChangeArrowheads="1"/>
          </p:cNvSpPr>
          <p:nvPr/>
        </p:nvSpPr>
        <p:spPr bwMode="auto">
          <a:xfrm>
            <a:off x="7448009" y="3772446"/>
            <a:ext cx="547590" cy="237384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個別支援計画の実施</a:t>
            </a:r>
            <a:endParaRPr lang="en-US" altLang="ja-JP" sz="1600" dirty="0">
              <a:solidFill>
                <a:srgbClr val="000000"/>
              </a:solidFill>
              <a:latin typeface="HG創英角ﾎﾟｯﾌﾟ体" pitchFamily="49" charset="-128"/>
              <a:ea typeface="HG創英角ﾎﾟｯﾌﾟ体" pitchFamily="49" charset="-128"/>
            </a:endParaRPr>
          </a:p>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（サービスの提供）</a:t>
            </a:r>
            <a:endParaRPr lang="ja-JP" altLang="en-US" sz="1600" dirty="0">
              <a:solidFill>
                <a:srgbClr val="000000"/>
              </a:solidFill>
              <a:latin typeface="Arial" charset="0"/>
            </a:endParaRPr>
          </a:p>
        </p:txBody>
      </p:sp>
      <p:sp>
        <p:nvSpPr>
          <p:cNvPr id="50" name="右矢印 49"/>
          <p:cNvSpPr/>
          <p:nvPr/>
        </p:nvSpPr>
        <p:spPr>
          <a:xfrm>
            <a:off x="7182393" y="4359961"/>
            <a:ext cx="203013"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24" name="Rectangle 7"/>
          <p:cNvSpPr>
            <a:spLocks noChangeArrowheads="1"/>
          </p:cNvSpPr>
          <p:nvPr/>
        </p:nvSpPr>
        <p:spPr bwMode="auto">
          <a:xfrm>
            <a:off x="9382932" y="3789720"/>
            <a:ext cx="466385" cy="2374920"/>
          </a:xfrm>
          <a:prstGeom prst="rect">
            <a:avLst/>
          </a:prstGeom>
          <a:solidFill>
            <a:srgbClr val="FFFF99"/>
          </a:solidFill>
          <a:ln w="15875">
            <a:solidFill>
              <a:schemeClr val="tx1"/>
            </a:solidFill>
            <a:prstDash val="dash"/>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個別支援計画の変更</a:t>
            </a:r>
            <a:endParaRPr lang="ja-JP" altLang="en-US" sz="1600" dirty="0">
              <a:solidFill>
                <a:srgbClr val="000000"/>
              </a:solidFill>
              <a:latin typeface="Arial" charset="0"/>
            </a:endParaRPr>
          </a:p>
        </p:txBody>
      </p:sp>
      <p:sp>
        <p:nvSpPr>
          <p:cNvPr id="52" name="右矢印 51"/>
          <p:cNvSpPr/>
          <p:nvPr/>
        </p:nvSpPr>
        <p:spPr>
          <a:xfrm>
            <a:off x="8586978" y="4383721"/>
            <a:ext cx="287512"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26" name="Rectangle 52"/>
          <p:cNvSpPr>
            <a:spLocks noChangeArrowheads="1"/>
          </p:cNvSpPr>
          <p:nvPr/>
        </p:nvSpPr>
        <p:spPr bwMode="auto">
          <a:xfrm>
            <a:off x="3080703" y="1844640"/>
            <a:ext cx="358841" cy="338472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サ　ー　ビ　ス　担　当　者　会　議</a:t>
            </a:r>
            <a:endParaRPr lang="en-US" altLang="ja-JP" sz="1400" b="1" dirty="0">
              <a:solidFill>
                <a:srgbClr val="000000"/>
              </a:solidFill>
              <a:latin typeface="ＭＳ Ｐゴシック" charset="-128"/>
            </a:endParaRPr>
          </a:p>
        </p:txBody>
      </p:sp>
      <p:sp>
        <p:nvSpPr>
          <p:cNvPr id="47127" name="Rectangle 38"/>
          <p:cNvSpPr>
            <a:spLocks noChangeArrowheads="1"/>
          </p:cNvSpPr>
          <p:nvPr/>
        </p:nvSpPr>
        <p:spPr bwMode="auto">
          <a:xfrm>
            <a:off x="5689179" y="3772440"/>
            <a:ext cx="466385" cy="259200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 個別支援計画の原案</a:t>
            </a:r>
            <a:r>
              <a:rPr lang="ja-JP" altLang="en-US" sz="2000" dirty="0">
                <a:solidFill>
                  <a:srgbClr val="000000"/>
                </a:solidFill>
                <a:latin typeface="Arial" charset="0"/>
              </a:rPr>
              <a:t>　</a:t>
            </a:r>
          </a:p>
        </p:txBody>
      </p:sp>
      <p:cxnSp>
        <p:nvCxnSpPr>
          <p:cNvPr id="31" name="直線コネクタ 30"/>
          <p:cNvCxnSpPr/>
          <p:nvPr/>
        </p:nvCxnSpPr>
        <p:spPr>
          <a:xfrm>
            <a:off x="4173316" y="1269000"/>
            <a:ext cx="0" cy="504036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9" name="Rectangle 7"/>
          <p:cNvSpPr>
            <a:spLocks noChangeArrowheads="1"/>
          </p:cNvSpPr>
          <p:nvPr/>
        </p:nvSpPr>
        <p:spPr bwMode="auto">
          <a:xfrm>
            <a:off x="9366097" y="980640"/>
            <a:ext cx="466384" cy="2519640"/>
          </a:xfrm>
          <a:prstGeom prst="rect">
            <a:avLst/>
          </a:prstGeom>
          <a:solidFill>
            <a:srgbClr val="FFFF99"/>
          </a:solidFill>
          <a:ln w="15875">
            <a:solidFill>
              <a:schemeClr val="tx1"/>
            </a:solidFill>
            <a:prstDash val="dash"/>
            <a:miter lim="800000"/>
            <a:headEnd/>
            <a:tailEnd/>
          </a:ln>
        </p:spPr>
        <p:txBody>
          <a:bodyPr vert="eaVert" wrap="none" lIns="91288" tIns="45646" rIns="91288" bIns="45646" anchor="ctr"/>
          <a:lstStyle/>
          <a:p>
            <a:pPr algn="ctr" fontAlgn="base">
              <a:spcBef>
                <a:spcPct val="0"/>
              </a:spcBef>
              <a:spcAft>
                <a:spcPct val="0"/>
              </a:spcAft>
            </a:pPr>
            <a:r>
              <a:rPr lang="ja-JP" altLang="en-US" sz="1400" dirty="0">
                <a:solidFill>
                  <a:srgbClr val="000000"/>
                </a:solidFill>
                <a:latin typeface="HG創英角ﾎﾟｯﾌﾟ体" pitchFamily="49" charset="-128"/>
                <a:ea typeface="HG創英角ﾎﾟｯﾌﾟ体" pitchFamily="49" charset="-128"/>
              </a:rPr>
              <a:t>サービス等利用計画等の変更</a:t>
            </a:r>
            <a:endParaRPr lang="ja-JP" altLang="en-US" sz="1400" dirty="0">
              <a:solidFill>
                <a:srgbClr val="000000"/>
              </a:solidFill>
              <a:latin typeface="Arial" charset="0"/>
            </a:endParaRPr>
          </a:p>
        </p:txBody>
      </p:sp>
      <p:sp>
        <p:nvSpPr>
          <p:cNvPr id="27" name="右矢印 26"/>
          <p:cNvSpPr/>
          <p:nvPr/>
        </p:nvSpPr>
        <p:spPr>
          <a:xfrm>
            <a:off x="8586978" y="2008801"/>
            <a:ext cx="287512" cy="646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31" name="Rectangle 52"/>
          <p:cNvSpPr>
            <a:spLocks noChangeArrowheads="1"/>
          </p:cNvSpPr>
          <p:nvPr/>
        </p:nvSpPr>
        <p:spPr bwMode="auto">
          <a:xfrm>
            <a:off x="8885797" y="1910530"/>
            <a:ext cx="358841" cy="338472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サ　ー　ビ　ス　担　当　者　会　議</a:t>
            </a:r>
            <a:endParaRPr lang="en-US" altLang="ja-JP" sz="1400" b="1" dirty="0">
              <a:solidFill>
                <a:srgbClr val="000000"/>
              </a:solidFill>
              <a:latin typeface="ＭＳ Ｐゴシック" charset="-128"/>
            </a:endParaRPr>
          </a:p>
        </p:txBody>
      </p:sp>
      <p:sp>
        <p:nvSpPr>
          <p:cNvPr id="37" name="右矢印 36"/>
          <p:cNvSpPr/>
          <p:nvPr/>
        </p:nvSpPr>
        <p:spPr>
          <a:xfrm>
            <a:off x="1365180" y="1917000"/>
            <a:ext cx="575025" cy="64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34" name="テキスト ボックス 37"/>
          <p:cNvSpPr txBox="1">
            <a:spLocks noChangeArrowheads="1"/>
          </p:cNvSpPr>
          <p:nvPr/>
        </p:nvSpPr>
        <p:spPr bwMode="auto">
          <a:xfrm>
            <a:off x="1052699" y="6022203"/>
            <a:ext cx="2688568" cy="617385"/>
          </a:xfrm>
          <a:prstGeom prst="rect">
            <a:avLst/>
          </a:prstGeom>
          <a:noFill/>
          <a:ln w="9525">
            <a:noFill/>
            <a:miter lim="800000"/>
            <a:headEnd/>
            <a:tailEnd/>
          </a:ln>
        </p:spPr>
        <p:txBody>
          <a:bodyPr lIns="62773" tIns="31387" rIns="62773" bIns="31387">
            <a:spAutoFit/>
          </a:bodyPr>
          <a:lstStyle/>
          <a:p>
            <a:pPr fontAlgn="base">
              <a:spcBef>
                <a:spcPct val="0"/>
              </a:spcBef>
              <a:spcAft>
                <a:spcPct val="0"/>
              </a:spcAft>
            </a:pPr>
            <a:r>
              <a:rPr lang="en-US" altLang="ja-JP" dirty="0">
                <a:solidFill>
                  <a:prstClr val="black"/>
                </a:solidFill>
                <a:latin typeface="Arial" charset="0"/>
              </a:rPr>
              <a:t>※</a:t>
            </a:r>
            <a:r>
              <a:rPr lang="ja-JP" altLang="en-US" dirty="0">
                <a:solidFill>
                  <a:prstClr val="black"/>
                </a:solidFill>
                <a:latin typeface="Arial" charset="0"/>
              </a:rPr>
              <a:t>点線枠部分は、必要により実施</a:t>
            </a:r>
          </a:p>
        </p:txBody>
      </p:sp>
      <p:sp>
        <p:nvSpPr>
          <p:cNvPr id="39" name="AutoShape 54"/>
          <p:cNvSpPr txBox="1">
            <a:spLocks noChangeArrowheads="1"/>
          </p:cNvSpPr>
          <p:nvPr/>
        </p:nvSpPr>
        <p:spPr bwMode="auto">
          <a:xfrm>
            <a:off x="182196" y="44625"/>
            <a:ext cx="9517529" cy="83376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288" tIns="45646" rIns="91288" bIns="45646" anchor="ctr"/>
          <a:lstStyle/>
          <a:p>
            <a:pPr algn="ctr" defTabSz="912971" fontAlgn="base">
              <a:spcBef>
                <a:spcPct val="0"/>
              </a:spcBef>
              <a:spcAft>
                <a:spcPct val="0"/>
              </a:spcAft>
              <a:defRPr/>
            </a:pPr>
            <a:r>
              <a:rPr lang="ja-JP" altLang="en-US" sz="2000" b="1" dirty="0">
                <a:solidFill>
                  <a:prstClr val="black"/>
                </a:solidFill>
                <a:latin typeface="ＭＳ Ｐゴシック"/>
              </a:rPr>
              <a:t>指定特定相談支援事業者（計画作成担当）及び障害児相談支援事業者と</a:t>
            </a:r>
            <a:endParaRPr lang="en-US" altLang="ja-JP" sz="2000" b="1" dirty="0">
              <a:solidFill>
                <a:prstClr val="black"/>
              </a:solidFill>
              <a:latin typeface="ＭＳ Ｐゴシック"/>
            </a:endParaRPr>
          </a:p>
          <a:p>
            <a:pPr algn="ctr" defTabSz="912971" fontAlgn="base">
              <a:spcBef>
                <a:spcPct val="0"/>
              </a:spcBef>
              <a:spcAft>
                <a:spcPct val="0"/>
              </a:spcAft>
              <a:defRPr/>
            </a:pPr>
            <a:r>
              <a:rPr lang="ja-JP" altLang="en-US" sz="2000" b="1" dirty="0">
                <a:solidFill>
                  <a:prstClr val="black"/>
                </a:solidFill>
                <a:latin typeface="ＭＳ Ｐゴシック"/>
              </a:rPr>
              <a:t>障害福祉サービス事業者の関係</a:t>
            </a:r>
          </a:p>
        </p:txBody>
      </p:sp>
      <p:sp>
        <p:nvSpPr>
          <p:cNvPr id="47136" name="Rectangle 52"/>
          <p:cNvSpPr>
            <a:spLocks noChangeArrowheads="1"/>
          </p:cNvSpPr>
          <p:nvPr/>
        </p:nvSpPr>
        <p:spPr bwMode="auto">
          <a:xfrm>
            <a:off x="1533405" y="2708640"/>
            <a:ext cx="358841" cy="165672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資源アセスメント</a:t>
            </a:r>
            <a:endParaRPr lang="en-US" altLang="ja-JP" sz="1400" b="1" dirty="0">
              <a:solidFill>
                <a:srgbClr val="000000"/>
              </a:solidFill>
              <a:latin typeface="ＭＳ Ｐゴシック" charset="-128"/>
            </a:endParaRPr>
          </a:p>
        </p:txBody>
      </p:sp>
      <p:sp>
        <p:nvSpPr>
          <p:cNvPr id="42" name="Rectangle 52"/>
          <p:cNvSpPr>
            <a:spLocks noChangeArrowheads="1"/>
          </p:cNvSpPr>
          <p:nvPr/>
        </p:nvSpPr>
        <p:spPr bwMode="auto">
          <a:xfrm>
            <a:off x="1173443" y="2708640"/>
            <a:ext cx="358841" cy="165672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38" tIns="45646" rIns="35938" bIns="45646" anchor="ctr"/>
          <a:lstStyle/>
          <a:p>
            <a:pPr algn="ctr" defTabSz="912971" fontAlgn="base">
              <a:lnSpc>
                <a:spcPts val="1699"/>
              </a:lnSpc>
              <a:spcBef>
                <a:spcPct val="0"/>
              </a:spcBef>
              <a:spcAft>
                <a:spcPct val="0"/>
              </a:spcAft>
              <a:defRPr/>
            </a:pPr>
            <a:r>
              <a:rPr lang="ja-JP" altLang="en-US" sz="1400" b="1" dirty="0">
                <a:solidFill>
                  <a:prstClr val="black">
                    <a:lumMod val="65000"/>
                    <a:lumOff val="35000"/>
                  </a:prstClr>
                </a:solidFill>
                <a:latin typeface="ＭＳ Ｐゴシック" charset="-128"/>
              </a:rPr>
              <a:t>二次アセスメント</a:t>
            </a:r>
            <a:endParaRPr lang="en-US" altLang="ja-JP" sz="1400" b="1" dirty="0">
              <a:solidFill>
                <a:prstClr val="black">
                  <a:lumMod val="65000"/>
                  <a:lumOff val="35000"/>
                </a:prstClr>
              </a:solidFill>
              <a:latin typeface="ＭＳ Ｐゴシック" charset="-128"/>
            </a:endParaRPr>
          </a:p>
        </p:txBody>
      </p:sp>
      <p:sp>
        <p:nvSpPr>
          <p:cNvPr id="47138" name="テキスト ボックス 15"/>
          <p:cNvSpPr txBox="1">
            <a:spLocks noChangeArrowheads="1"/>
          </p:cNvSpPr>
          <p:nvPr/>
        </p:nvSpPr>
        <p:spPr bwMode="auto">
          <a:xfrm>
            <a:off x="4251272" y="3788661"/>
            <a:ext cx="389569" cy="2448360"/>
          </a:xfrm>
          <a:prstGeom prst="rect">
            <a:avLst/>
          </a:prstGeom>
          <a:solidFill>
            <a:srgbClr val="00B0F0"/>
          </a:solidFill>
          <a:ln w="9525">
            <a:solidFill>
              <a:schemeClr val="tx1"/>
            </a:solidFill>
            <a:miter lim="800000"/>
            <a:headEnd/>
            <a:tailEnd/>
          </a:ln>
        </p:spPr>
        <p:txBody>
          <a:bodyPr vert="eaVert" lIns="35989" tIns="45707" rIns="35989" bIns="45707" anchor="ctr"/>
          <a:lstStyle/>
          <a:p>
            <a:pPr algn="ctr" fontAlgn="base">
              <a:spcBef>
                <a:spcPct val="0"/>
              </a:spcBef>
              <a:spcAft>
                <a:spcPct val="0"/>
              </a:spcAft>
            </a:pPr>
            <a:r>
              <a:rPr lang="ja-JP" altLang="en-US" b="1" dirty="0">
                <a:solidFill>
                  <a:prstClr val="black"/>
                </a:solidFill>
                <a:latin typeface="Arial" charset="0"/>
              </a:rPr>
              <a:t>利用契約（利用開始）</a:t>
            </a:r>
          </a:p>
        </p:txBody>
      </p:sp>
      <p:sp>
        <p:nvSpPr>
          <p:cNvPr id="36" name="角丸四角形吹き出し 35"/>
          <p:cNvSpPr/>
          <p:nvPr/>
        </p:nvSpPr>
        <p:spPr>
          <a:xfrm>
            <a:off x="848642" y="4581128"/>
            <a:ext cx="1728192" cy="864096"/>
          </a:xfrm>
          <a:prstGeom prst="wedgeRoundRectCallout">
            <a:avLst>
              <a:gd name="adj1" fmla="val -25841"/>
              <a:gd name="adj2" fmla="val -69339"/>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fontAlgn="base">
              <a:spcBef>
                <a:spcPct val="0"/>
              </a:spcBef>
              <a:spcAft>
                <a:spcPct val="0"/>
              </a:spcAft>
              <a:defRPr/>
            </a:pPr>
            <a:r>
              <a:rPr lang="ja-JP" altLang="en-US" sz="1000" dirty="0">
                <a:solidFill>
                  <a:srgbClr val="1F497D">
                    <a:lumMod val="75000"/>
                  </a:srgbClr>
                </a:solidFill>
                <a:latin typeface="メイリオ" pitchFamily="50" charset="-128"/>
                <a:ea typeface="メイリオ" pitchFamily="50" charset="-128"/>
              </a:rPr>
              <a:t>必要に応じて、医療の必要性や職業能力の程度などについて、</a:t>
            </a:r>
            <a:r>
              <a:rPr lang="ja-JP" altLang="en-US" sz="1000" b="1" dirty="0">
                <a:solidFill>
                  <a:srgbClr val="1F497D">
                    <a:lumMod val="75000"/>
                  </a:srgbClr>
                </a:solidFill>
                <a:latin typeface="メイリオ" pitchFamily="50" charset="-128"/>
                <a:ea typeface="メイリオ" pitchFamily="50" charset="-128"/>
              </a:rPr>
              <a:t>外部の専門機関等に状況照会</a:t>
            </a:r>
            <a:r>
              <a:rPr lang="ja-JP" altLang="en-US" sz="1000" dirty="0">
                <a:solidFill>
                  <a:srgbClr val="1F497D">
                    <a:lumMod val="75000"/>
                  </a:srgbClr>
                </a:solidFill>
                <a:latin typeface="メイリオ" pitchFamily="50" charset="-128"/>
                <a:ea typeface="メイリオ" pitchFamily="50" charset="-128"/>
              </a:rPr>
              <a:t>。</a:t>
            </a:r>
          </a:p>
        </p:txBody>
      </p:sp>
      <p:sp>
        <p:nvSpPr>
          <p:cNvPr id="2"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77</a:t>
            </a:fld>
            <a:endParaRPr lang="en-US" altLang="ja-JP" dirty="0"/>
          </a:p>
        </p:txBody>
      </p:sp>
    </p:spTree>
    <p:extLst>
      <p:ext uri="{BB962C8B-B14F-4D97-AF65-F5344CB8AC3E}">
        <p14:creationId xmlns:p14="http://schemas.microsoft.com/office/powerpoint/2010/main" val="37178639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en-US" altLang="ja-JP" sz="3600" dirty="0">
                <a:solidFill>
                  <a:schemeClr val="tx1"/>
                </a:solidFill>
                <a:latin typeface="ＭＳ ゴシック" panose="020B0609070205080204" pitchFamily="49" charset="-128"/>
                <a:ea typeface="ＭＳ ゴシック" panose="020B0609070205080204" pitchFamily="49" charset="-128"/>
              </a:rPr>
              <a:t>Ⅲ</a:t>
            </a:r>
            <a:r>
              <a:rPr lang="ja-JP" altLang="en-US" sz="3600" dirty="0" smtClean="0">
                <a:solidFill>
                  <a:schemeClr val="tx1"/>
                </a:solidFill>
                <a:latin typeface="ＭＳ ゴシック" panose="020B0609070205080204" pitchFamily="49" charset="-128"/>
                <a:ea typeface="ＭＳ ゴシック" panose="020B0609070205080204" pitchFamily="49" charset="-128"/>
              </a:rPr>
              <a:t>　虐待防止における相談支援専門員と</a:t>
            </a:r>
            <a:r>
              <a:rPr lang="en-US" altLang="ja-JP" sz="3600" dirty="0" smtClean="0">
                <a:solidFill>
                  <a:schemeClr val="tx1"/>
                </a:solidFill>
                <a:latin typeface="ＭＳ ゴシック" panose="020B0609070205080204" pitchFamily="49" charset="-128"/>
                <a:ea typeface="ＭＳ ゴシック" panose="020B0609070205080204" pitchFamily="49" charset="-128"/>
              </a:rPr>
              <a:t/>
            </a:r>
            <a:br>
              <a:rPr lang="en-US" altLang="ja-JP" sz="3600" dirty="0" smtClean="0">
                <a:solidFill>
                  <a:schemeClr val="tx1"/>
                </a:solidFill>
                <a:latin typeface="ＭＳ ゴシック" panose="020B0609070205080204" pitchFamily="49" charset="-128"/>
                <a:ea typeface="ＭＳ ゴシック" panose="020B0609070205080204" pitchFamily="49" charset="-128"/>
              </a:rPr>
            </a:br>
            <a:r>
              <a:rPr lang="ja-JP" altLang="en-US" sz="3600" dirty="0">
                <a:solidFill>
                  <a:schemeClr val="tx1"/>
                </a:solidFill>
                <a:latin typeface="ＭＳ ゴシック" panose="020B0609070205080204" pitchFamily="49" charset="-128"/>
                <a:ea typeface="ＭＳ ゴシック" panose="020B0609070205080204" pitchFamily="49" charset="-128"/>
              </a:rPr>
              <a:t>　</a:t>
            </a:r>
            <a:r>
              <a:rPr lang="ja-JP" altLang="en-US" sz="3600" dirty="0" smtClean="0">
                <a:solidFill>
                  <a:schemeClr val="tx1"/>
                </a:solidFill>
                <a:latin typeface="ＭＳ ゴシック" panose="020B0609070205080204" pitchFamily="49" charset="-128"/>
                <a:ea typeface="ＭＳ ゴシック" panose="020B0609070205080204" pitchFamily="49" charset="-128"/>
              </a:rPr>
              <a:t>　サービス管理責任者等の役割について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78</a:t>
            </a:fld>
            <a:endParaRPr lang="en-US" altLang="ja-JP" dirty="0"/>
          </a:p>
        </p:txBody>
      </p:sp>
    </p:spTree>
    <p:extLst>
      <p:ext uri="{BB962C8B-B14F-4D97-AF65-F5344CB8AC3E}">
        <p14:creationId xmlns:p14="http://schemas.microsoft.com/office/powerpoint/2010/main" val="18200424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94471" y="47960"/>
            <a:ext cx="9595066" cy="648072"/>
            <a:chOff x="179512" y="188640"/>
            <a:chExt cx="8856984" cy="648072"/>
          </a:xfrm>
        </p:grpSpPr>
        <p:sp>
          <p:nvSpPr>
            <p:cNvPr id="4" name="額縁 3"/>
            <p:cNvSpPr/>
            <p:nvPr/>
          </p:nvSpPr>
          <p:spPr>
            <a:xfrm>
              <a:off x="251520" y="188640"/>
              <a:ext cx="8640960" cy="648072"/>
            </a:xfrm>
            <a:prstGeom prst="bevel">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179512" y="290452"/>
              <a:ext cx="8856984" cy="461665"/>
            </a:xfrm>
            <a:prstGeom prst="rect">
              <a:avLst/>
            </a:prstGeom>
            <a:noFill/>
          </p:spPr>
          <p:txBody>
            <a:bodyPr wrap="square" rtlCol="0">
              <a:spAutoFit/>
            </a:bodyPr>
            <a:lstStyle/>
            <a:p>
              <a:pPr algn="ctr"/>
              <a:r>
                <a:rPr kumimoji="1" lang="ja-JP" altLang="en-US" sz="2400" b="1" dirty="0" smtClean="0"/>
                <a:t>障害者虐待防止法第六条（障害者虐待の早期発見等）</a:t>
              </a:r>
              <a:endParaRPr kumimoji="1" lang="ja-JP" altLang="en-US" sz="2400" b="1" dirty="0"/>
            </a:p>
          </p:txBody>
        </p:sp>
      </p:grpSp>
      <p:sp>
        <p:nvSpPr>
          <p:cNvPr id="3" name="テキスト ボックス 2"/>
          <p:cNvSpPr txBox="1"/>
          <p:nvPr/>
        </p:nvSpPr>
        <p:spPr>
          <a:xfrm>
            <a:off x="302961" y="669565"/>
            <a:ext cx="9330559" cy="2308324"/>
          </a:xfrm>
          <a:prstGeom prst="rect">
            <a:avLst/>
          </a:prstGeom>
          <a:noFill/>
        </p:spPr>
        <p:txBody>
          <a:bodyPr wrap="square" rtlCol="0">
            <a:spAutoFit/>
          </a:bodyPr>
          <a:lstStyle/>
          <a:p>
            <a:r>
              <a:rPr lang="ja-JP" altLang="en-US" sz="1600" dirty="0" smtClean="0">
                <a:latin typeface="+mn-ea"/>
              </a:rPr>
              <a:t>第六条　</a:t>
            </a:r>
            <a:r>
              <a:rPr kumimoji="1" lang="ja-JP" altLang="en-US" sz="1600" dirty="0" smtClean="0">
                <a:latin typeface="+mn-ea"/>
              </a:rPr>
              <a:t>国及び地方公共団体の障害者の福祉に関する事務を所管する部局その他関係者は、障害者虐待を発見しやすい立場にあることに鑑み、相互に緊密な連携を図りつつ、障害者虐待の早期発見に努めなければならない</a:t>
            </a:r>
            <a:endParaRPr kumimoji="1" lang="en-US" altLang="ja-JP" sz="1600" dirty="0" smtClean="0">
              <a:latin typeface="+mn-ea"/>
            </a:endParaRPr>
          </a:p>
          <a:p>
            <a:r>
              <a:rPr kumimoji="1" lang="ja-JP" altLang="en-US" sz="1600" dirty="0" smtClean="0">
                <a:latin typeface="+mn-ea"/>
              </a:rPr>
              <a:t>２　障害者福祉施設、学校、医療機関、保健所その他障害者の福祉に業務上関係のある団体並びに</a:t>
            </a:r>
            <a:r>
              <a:rPr kumimoji="1" lang="ja-JP" altLang="en-US" sz="1600" b="1" u="sng" dirty="0" smtClean="0">
                <a:solidFill>
                  <a:srgbClr val="FF0000"/>
                </a:solidFill>
                <a:latin typeface="+mn-ea"/>
              </a:rPr>
              <a:t>障害者福祉施設従事者等</a:t>
            </a:r>
            <a:r>
              <a:rPr kumimoji="1" lang="ja-JP" altLang="en-US" sz="1600" dirty="0" smtClean="0">
                <a:latin typeface="+mn-ea"/>
              </a:rPr>
              <a:t>、学校の教職員、医師、歯科医師、保健師、弁護士その他障害者の福祉に職務上関係のある者及び使用者は、障害者虐待を発見しやすいし立場にあることを自覚し、障害者虐待の早期発見に努めなければならない。</a:t>
            </a:r>
            <a:endParaRPr kumimoji="1" lang="en-US" altLang="ja-JP" sz="1600" dirty="0" smtClean="0">
              <a:latin typeface="+mn-ea"/>
            </a:endParaRPr>
          </a:p>
          <a:p>
            <a:r>
              <a:rPr kumimoji="1" lang="ja-JP" altLang="en-US" sz="1600" dirty="0" smtClean="0">
                <a:latin typeface="+mn-ea"/>
              </a:rPr>
              <a:t>３　前項に規定する者は、国及び地方公共団体が講ずる障害者虐待防止のための啓発活動並びに障害者</a:t>
            </a:r>
            <a:r>
              <a:rPr lang="ja-JP" altLang="en-US" sz="1600" dirty="0" smtClean="0">
                <a:latin typeface="+mn-ea"/>
              </a:rPr>
              <a:t>虐待を受けた障害者の保護及び自立の支援のための施策に協力するように努めなければならない。</a:t>
            </a:r>
            <a:endParaRPr kumimoji="1" lang="ja-JP" altLang="en-US" sz="1600" dirty="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2999234240"/>
              </p:ext>
            </p:extLst>
          </p:nvPr>
        </p:nvGraphicFramePr>
        <p:xfrm>
          <a:off x="302961" y="3260428"/>
          <a:ext cx="9330559" cy="3508405"/>
        </p:xfrm>
        <a:graphic>
          <a:graphicData uri="http://schemas.openxmlformats.org/drawingml/2006/table">
            <a:tbl>
              <a:tblPr firstRow="1" bandRow="1">
                <a:tableStyleId>{5C22544A-7EE6-4342-B048-85BDC9FD1C3A}</a:tableStyleId>
              </a:tblPr>
              <a:tblGrid>
                <a:gridCol w="1685710">
                  <a:extLst>
                    <a:ext uri="{9D8B030D-6E8A-4147-A177-3AD203B41FA5}">
                      <a16:colId xmlns:a16="http://schemas.microsoft.com/office/drawing/2014/main" val="20000"/>
                    </a:ext>
                  </a:extLst>
                </a:gridCol>
                <a:gridCol w="3432381">
                  <a:extLst>
                    <a:ext uri="{9D8B030D-6E8A-4147-A177-3AD203B41FA5}">
                      <a16:colId xmlns:a16="http://schemas.microsoft.com/office/drawing/2014/main" val="20001"/>
                    </a:ext>
                  </a:extLst>
                </a:gridCol>
                <a:gridCol w="4212468">
                  <a:extLst>
                    <a:ext uri="{9D8B030D-6E8A-4147-A177-3AD203B41FA5}">
                      <a16:colId xmlns:a16="http://schemas.microsoft.com/office/drawing/2014/main" val="20002"/>
                    </a:ext>
                  </a:extLst>
                </a:gridCol>
              </a:tblGrid>
              <a:tr h="338485">
                <a:tc>
                  <a:txBody>
                    <a:bodyPr/>
                    <a:lstStyle/>
                    <a:p>
                      <a:pPr algn="ctr"/>
                      <a:r>
                        <a:rPr kumimoji="1" lang="ja-JP" altLang="en-US" sz="1400" dirty="0" smtClean="0">
                          <a:solidFill>
                            <a:schemeClr val="tx1"/>
                          </a:solidFill>
                        </a:rPr>
                        <a:t>法上の規定</a:t>
                      </a:r>
                      <a:endParaRPr kumimoji="1" lang="ja-JP" altLang="en-US" sz="14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rPr>
                        <a:t>事業名</a:t>
                      </a:r>
                      <a:endParaRPr kumimoji="1" lang="ja-JP" altLang="en-US" sz="14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rPr>
                        <a:t>具体的内容</a:t>
                      </a:r>
                      <a:endParaRPr kumimoji="1" lang="ja-JP" altLang="en-US" sz="14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72952">
                <a:tc>
                  <a:txBody>
                    <a:bodyPr/>
                    <a:lstStyle/>
                    <a:p>
                      <a:r>
                        <a:rPr kumimoji="1" lang="ja-JP" altLang="en-US" sz="1400" dirty="0" smtClean="0">
                          <a:solidFill>
                            <a:schemeClr val="tx1"/>
                          </a:solidFill>
                        </a:rPr>
                        <a:t>障害者福祉施設</a:t>
                      </a:r>
                      <a:endParaRPr kumimoji="1" lang="ja-JP" altLang="en-US" sz="14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400" dirty="0" smtClean="0">
                          <a:solidFill>
                            <a:schemeClr val="tx1"/>
                          </a:solidFill>
                        </a:rPr>
                        <a:t>障害者支援施設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dirty="0" smtClean="0">
                          <a:solidFill>
                            <a:schemeClr val="tx1"/>
                          </a:solidFill>
                        </a:rPr>
                        <a:t>のぞみの園</a:t>
                      </a:r>
                      <a:endParaRPr kumimoji="1" lang="ja-JP" altLang="en-US" sz="14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97927">
                <a:tc>
                  <a:txBody>
                    <a:bodyPr/>
                    <a:lstStyle/>
                    <a:p>
                      <a:r>
                        <a:rPr kumimoji="1" lang="ja-JP" altLang="en-US" sz="1400" dirty="0" smtClean="0">
                          <a:solidFill>
                            <a:schemeClr val="tx1"/>
                          </a:solidFill>
                        </a:rPr>
                        <a:t>障害福祉サービス事業等</a:t>
                      </a:r>
                      <a:endParaRPr kumimoji="1" lang="ja-JP" altLang="en-US" sz="14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400" dirty="0" smtClean="0">
                          <a:solidFill>
                            <a:schemeClr val="tx1"/>
                          </a:solidFill>
                        </a:rPr>
                        <a:t>障害福祉サービス事業</a:t>
                      </a:r>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u="sng" dirty="0" smtClean="0">
                          <a:solidFill>
                            <a:srgbClr val="FF0000"/>
                          </a:solidFill>
                        </a:rPr>
                        <a:t>一般相談支援事業及び特定相談支援事業</a:t>
                      </a:r>
                      <a:endParaRPr kumimoji="1" lang="en-US" altLang="ja-JP" sz="1400" u="sng" dirty="0" smtClean="0">
                        <a:solidFill>
                          <a:srgbClr val="FF0000"/>
                        </a:solidFill>
                      </a:endParaRPr>
                    </a:p>
                    <a:p>
                      <a:pPr marL="171450" indent="-171450">
                        <a:buFont typeface="Arial" panose="020B0604020202020204" pitchFamily="34" charset="0"/>
                        <a:buChar char="•"/>
                      </a:pPr>
                      <a:r>
                        <a:rPr kumimoji="1" lang="ja-JP" altLang="en-US" sz="1400" dirty="0" smtClean="0">
                          <a:solidFill>
                            <a:schemeClr val="tx1"/>
                          </a:solidFill>
                        </a:rPr>
                        <a:t>移動支援事業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dirty="0" smtClean="0">
                          <a:solidFill>
                            <a:schemeClr val="tx1"/>
                          </a:solidFill>
                        </a:rPr>
                        <a:t>地域活動支援センター経営する事業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dirty="0" smtClean="0">
                          <a:solidFill>
                            <a:schemeClr val="tx1"/>
                          </a:solidFill>
                        </a:rPr>
                        <a:t>福祉ホームを経営する事業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u="sng" dirty="0" smtClean="0">
                          <a:solidFill>
                            <a:srgbClr val="FF0000"/>
                          </a:solidFill>
                        </a:rPr>
                        <a:t>障害児相談支援事業</a:t>
                      </a:r>
                      <a:endParaRPr kumimoji="1" lang="en-US" altLang="ja-JP" sz="1400" u="sng" dirty="0" smtClean="0">
                        <a:solidFill>
                          <a:srgbClr val="FF0000"/>
                        </a:solidFill>
                      </a:endParaRPr>
                    </a:p>
                    <a:p>
                      <a:pPr marL="171450" indent="-171450">
                        <a:buFont typeface="Arial" panose="020B0604020202020204" pitchFamily="34" charset="0"/>
                        <a:buChar char="•"/>
                      </a:pPr>
                      <a:r>
                        <a:rPr kumimoji="1" lang="ja-JP" altLang="en-US" sz="1400" dirty="0" smtClean="0">
                          <a:solidFill>
                            <a:schemeClr val="tx1"/>
                          </a:solidFill>
                        </a:rPr>
                        <a:t>障害児通所支援事業</a:t>
                      </a:r>
                      <a:endParaRPr kumimoji="1" lang="en-US" altLang="ja-JP" sz="1400" dirty="0" smtClean="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solidFill>
                            <a:schemeClr val="tx1"/>
                          </a:solidFill>
                        </a:rPr>
                        <a:t>居宅介護、重度訪問介護、同行援護、行動援護、療養介護、生活介護、短期入所、重度障害者等包括支援、自立訓練、就労移行支援、就労継続支援及び共同生活援助</a:t>
                      </a:r>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pPr>
                        <a:lnSpc>
                          <a:spcPct val="100000"/>
                        </a:lnSpc>
                      </a:pPr>
                      <a:r>
                        <a:rPr kumimoji="1" lang="ja-JP" altLang="en-US" sz="1400" spc="100" baseline="0" dirty="0" smtClean="0">
                          <a:solidFill>
                            <a:schemeClr val="tx1"/>
                          </a:solidFill>
                        </a:rPr>
                        <a:t>児童発達支援、医療型児童発達支援、放課後等デイサービス、保育所等訪問支援</a:t>
                      </a:r>
                      <a:endParaRPr kumimoji="1" lang="ja-JP" altLang="en-US" sz="1400" spc="100" baseline="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7" name="スライド番号プレースホルダー 6"/>
          <p:cNvSpPr>
            <a:spLocks noGrp="1"/>
          </p:cNvSpPr>
          <p:nvPr>
            <p:ph type="sldNum" sz="quarter" idx="12"/>
          </p:nvPr>
        </p:nvSpPr>
        <p:spPr/>
        <p:txBody>
          <a:bodyPr/>
          <a:lstStyle/>
          <a:p>
            <a:pPr>
              <a:defRPr/>
            </a:pPr>
            <a:fld id="{028E30FF-6DFA-4E32-896A-0181B2B83A32}" type="slidenum">
              <a:rPr lang="en-US" altLang="ja-JP" smtClean="0"/>
              <a:pPr>
                <a:defRPr/>
              </a:pPr>
              <a:t>79</a:t>
            </a:fld>
            <a:endParaRPr lang="en-US" altLang="ja-JP" dirty="0"/>
          </a:p>
        </p:txBody>
      </p:sp>
    </p:spTree>
    <p:extLst>
      <p:ext uri="{BB962C8B-B14F-4D97-AF65-F5344CB8AC3E}">
        <p14:creationId xmlns:p14="http://schemas.microsoft.com/office/powerpoint/2010/main" val="1067894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本講義の獲得目標</a:t>
            </a:r>
            <a:endParaRPr kumimoji="1" lang="ja-JP" altLang="en-US" dirty="0"/>
          </a:p>
        </p:txBody>
      </p:sp>
      <p:sp>
        <p:nvSpPr>
          <p:cNvPr id="3" name="コンテンツ プレースホルダー 2"/>
          <p:cNvSpPr>
            <a:spLocks noGrp="1"/>
          </p:cNvSpPr>
          <p:nvPr>
            <p:ph idx="1"/>
          </p:nvPr>
        </p:nvSpPr>
        <p:spPr>
          <a:xfrm>
            <a:off x="495300" y="1783357"/>
            <a:ext cx="8915400" cy="3661867"/>
          </a:xfrm>
        </p:spPr>
        <p:txBody>
          <a:bodyPr/>
          <a:lstStyle/>
          <a:p>
            <a:r>
              <a:rPr lang="ja-JP" altLang="ja-JP" sz="2800" dirty="0"/>
              <a:t>障害福祉サービス等の提供における相談支援</a:t>
            </a:r>
            <a:r>
              <a:rPr lang="ja-JP" altLang="ja-JP" sz="2800" dirty="0" smtClean="0"/>
              <a:t>専門員</a:t>
            </a:r>
            <a:r>
              <a:rPr lang="ja-JP" altLang="en-US" sz="2800" dirty="0" smtClean="0"/>
              <a:t>と</a:t>
            </a:r>
            <a:r>
              <a:rPr lang="ja-JP" altLang="ja-JP" sz="2800" dirty="0" smtClean="0"/>
              <a:t>サービス</a:t>
            </a:r>
            <a:r>
              <a:rPr lang="ja-JP" altLang="ja-JP" sz="2800" dirty="0"/>
              <a:t>管理責任者及び児童発達支援管理</a:t>
            </a:r>
            <a:r>
              <a:rPr lang="ja-JP" altLang="ja-JP" sz="2800" dirty="0" smtClean="0"/>
              <a:t>責任者の役割</a:t>
            </a:r>
            <a:r>
              <a:rPr lang="ja-JP" altLang="en-US" sz="2800" dirty="0" smtClean="0"/>
              <a:t>と</a:t>
            </a:r>
            <a:r>
              <a:rPr lang="ja-JP" altLang="ja-JP" sz="2800" dirty="0" smtClean="0"/>
              <a:t>両者</a:t>
            </a:r>
            <a:r>
              <a:rPr lang="ja-JP" altLang="ja-JP" sz="2800" dirty="0"/>
              <a:t>の</a:t>
            </a:r>
            <a:r>
              <a:rPr lang="ja-JP" altLang="ja-JP" sz="2800" dirty="0" smtClean="0"/>
              <a:t>関係性</a:t>
            </a:r>
            <a:r>
              <a:rPr lang="ja-JP" altLang="en-US" sz="2800" dirty="0" smtClean="0"/>
              <a:t>について</a:t>
            </a:r>
            <a:r>
              <a:rPr lang="ja-JP" altLang="ja-JP" sz="2800" dirty="0" smtClean="0"/>
              <a:t>理解</a:t>
            </a:r>
            <a:r>
              <a:rPr lang="ja-JP" altLang="ja-JP" sz="2800" dirty="0"/>
              <a:t>する</a:t>
            </a:r>
            <a:r>
              <a:rPr lang="ja-JP" altLang="ja-JP" sz="2800" dirty="0" smtClean="0"/>
              <a:t>。</a:t>
            </a:r>
            <a:endParaRPr lang="en-US" altLang="ja-JP" sz="2800" dirty="0" smtClean="0"/>
          </a:p>
          <a:p>
            <a:pPr marL="0" indent="0">
              <a:buNone/>
            </a:pPr>
            <a:endParaRPr lang="ja-JP" altLang="ja-JP" sz="2800" dirty="0"/>
          </a:p>
          <a:p>
            <a:r>
              <a:rPr lang="ja-JP" altLang="ja-JP" sz="2800" dirty="0" smtClean="0"/>
              <a:t>サービス</a:t>
            </a:r>
            <a:r>
              <a:rPr lang="ja-JP" altLang="ja-JP" sz="2800" dirty="0"/>
              <a:t>提供において利用者の権利擁護と虐待防止を図るために相談支援専門員とサービス管理責任者等が果たすべき役割を理解する。</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8</a:t>
            </a:fld>
            <a:endParaRPr lang="en-US" altLang="ja-JP" dirty="0"/>
          </a:p>
        </p:txBody>
      </p:sp>
    </p:spTree>
    <p:extLst>
      <p:ext uri="{BB962C8B-B14F-4D97-AF65-F5344CB8AC3E}">
        <p14:creationId xmlns:p14="http://schemas.microsoft.com/office/powerpoint/2010/main" val="32574554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740532" y="116632"/>
            <a:ext cx="7878875" cy="48965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solidFill>
                <a:prstClr val="black"/>
              </a:solidFill>
            </a:endParaRPr>
          </a:p>
        </p:txBody>
      </p:sp>
      <p:sp>
        <p:nvSpPr>
          <p:cNvPr id="4" name="角丸四角形 3"/>
          <p:cNvSpPr/>
          <p:nvPr/>
        </p:nvSpPr>
        <p:spPr>
          <a:xfrm>
            <a:off x="2378716" y="5589240"/>
            <a:ext cx="5226581" cy="9797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dirty="0" smtClean="0">
                <a:solidFill>
                  <a:prstClr val="white"/>
                </a:solidFill>
              </a:rPr>
              <a:t>市町村障害者虐待防止センター</a:t>
            </a:r>
            <a:endParaRPr lang="ja-JP" altLang="en-US" sz="2400" dirty="0">
              <a:solidFill>
                <a:prstClr val="white"/>
              </a:solidFill>
            </a:endParaRPr>
          </a:p>
        </p:txBody>
      </p:sp>
      <p:sp>
        <p:nvSpPr>
          <p:cNvPr id="6" name="下矢印 5"/>
          <p:cNvSpPr/>
          <p:nvPr/>
        </p:nvSpPr>
        <p:spPr>
          <a:xfrm>
            <a:off x="2222697" y="4149080"/>
            <a:ext cx="525018" cy="1368152"/>
          </a:xfrm>
          <a:prstGeom prst="downArrow">
            <a:avLst/>
          </a:prstGeom>
          <a:scene3d>
            <a:camera prst="orthographicFront">
              <a:rot lat="0" lon="0" rev="18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prstClr val="white"/>
              </a:solidFill>
            </a:endParaRPr>
          </a:p>
        </p:txBody>
      </p:sp>
      <p:sp>
        <p:nvSpPr>
          <p:cNvPr id="7" name="テキスト ボックス 6"/>
          <p:cNvSpPr txBox="1"/>
          <p:nvPr/>
        </p:nvSpPr>
        <p:spPr>
          <a:xfrm>
            <a:off x="1637105" y="4221088"/>
            <a:ext cx="461665" cy="1088210"/>
          </a:xfrm>
          <a:prstGeom prst="rect">
            <a:avLst/>
          </a:prstGeom>
          <a:noFill/>
        </p:spPr>
        <p:txBody>
          <a:bodyPr vert="eaVert" wrap="square" rtlCol="0">
            <a:spAutoFit/>
          </a:bodyPr>
          <a:lstStyle/>
          <a:p>
            <a:r>
              <a:rPr lang="ja-JP" altLang="en-US" dirty="0" smtClean="0">
                <a:solidFill>
                  <a:prstClr val="black"/>
                </a:solidFill>
              </a:rPr>
              <a:t>通報義務</a:t>
            </a:r>
            <a:endParaRPr lang="ja-JP" altLang="en-US" dirty="0">
              <a:solidFill>
                <a:prstClr val="black"/>
              </a:solidFill>
            </a:endParaRPr>
          </a:p>
        </p:txBody>
      </p:sp>
      <p:sp>
        <p:nvSpPr>
          <p:cNvPr id="8" name="右矢印 7"/>
          <p:cNvSpPr/>
          <p:nvPr/>
        </p:nvSpPr>
        <p:spPr>
          <a:xfrm>
            <a:off x="3158807" y="2348939"/>
            <a:ext cx="780087" cy="46290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dirty="0">
              <a:solidFill>
                <a:prstClr val="white"/>
              </a:solidFill>
            </a:endParaRPr>
          </a:p>
        </p:txBody>
      </p:sp>
      <p:sp>
        <p:nvSpPr>
          <p:cNvPr id="11" name="テキスト ボックス 10"/>
          <p:cNvSpPr txBox="1"/>
          <p:nvPr/>
        </p:nvSpPr>
        <p:spPr>
          <a:xfrm>
            <a:off x="3158801" y="2857416"/>
            <a:ext cx="700192" cy="369332"/>
          </a:xfrm>
          <a:prstGeom prst="rect">
            <a:avLst/>
          </a:prstGeom>
          <a:noFill/>
        </p:spPr>
        <p:txBody>
          <a:bodyPr wrap="square" rtlCol="0">
            <a:spAutoFit/>
          </a:bodyPr>
          <a:lstStyle/>
          <a:p>
            <a:r>
              <a:rPr lang="ja-JP" altLang="en-US" dirty="0" smtClean="0">
                <a:solidFill>
                  <a:prstClr val="black"/>
                </a:solidFill>
              </a:rPr>
              <a:t>相談</a:t>
            </a:r>
            <a:endParaRPr lang="ja-JP" altLang="en-US" dirty="0">
              <a:solidFill>
                <a:prstClr val="black"/>
              </a:solidFill>
            </a:endParaRPr>
          </a:p>
        </p:txBody>
      </p:sp>
      <p:sp>
        <p:nvSpPr>
          <p:cNvPr id="12" name="右矢印 11"/>
          <p:cNvSpPr/>
          <p:nvPr/>
        </p:nvSpPr>
        <p:spPr>
          <a:xfrm>
            <a:off x="5889106" y="2416467"/>
            <a:ext cx="780087" cy="46290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dirty="0">
              <a:solidFill>
                <a:prstClr val="white"/>
              </a:solidFill>
            </a:endParaRPr>
          </a:p>
        </p:txBody>
      </p:sp>
      <p:sp>
        <p:nvSpPr>
          <p:cNvPr id="14" name="テキスト ボックス 13"/>
          <p:cNvSpPr txBox="1"/>
          <p:nvPr/>
        </p:nvSpPr>
        <p:spPr>
          <a:xfrm>
            <a:off x="5889112" y="2924944"/>
            <a:ext cx="700192" cy="369332"/>
          </a:xfrm>
          <a:prstGeom prst="rect">
            <a:avLst/>
          </a:prstGeom>
          <a:noFill/>
        </p:spPr>
        <p:txBody>
          <a:bodyPr wrap="square" rtlCol="0">
            <a:spAutoFit/>
          </a:bodyPr>
          <a:lstStyle/>
          <a:p>
            <a:r>
              <a:rPr lang="ja-JP" altLang="en-US" dirty="0" smtClean="0">
                <a:solidFill>
                  <a:prstClr val="black"/>
                </a:solidFill>
              </a:rPr>
              <a:t>相談</a:t>
            </a:r>
            <a:endParaRPr lang="ja-JP" altLang="en-US" dirty="0">
              <a:solidFill>
                <a:prstClr val="black"/>
              </a:solidFill>
            </a:endParaRPr>
          </a:p>
        </p:txBody>
      </p:sp>
      <p:sp>
        <p:nvSpPr>
          <p:cNvPr id="15" name="下矢印 14"/>
          <p:cNvSpPr/>
          <p:nvPr/>
        </p:nvSpPr>
        <p:spPr>
          <a:xfrm>
            <a:off x="4484948" y="4149080"/>
            <a:ext cx="525018" cy="1296682"/>
          </a:xfrm>
          <a:prstGeom prst="downArrow">
            <a:avLst/>
          </a:prstGeom>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prstClr val="white"/>
              </a:solidFill>
            </a:endParaRPr>
          </a:p>
        </p:txBody>
      </p:sp>
      <p:sp>
        <p:nvSpPr>
          <p:cNvPr id="16" name="下矢印 15"/>
          <p:cNvSpPr/>
          <p:nvPr/>
        </p:nvSpPr>
        <p:spPr>
          <a:xfrm>
            <a:off x="6513173" y="4221088"/>
            <a:ext cx="525018" cy="1368690"/>
          </a:xfrm>
          <a:prstGeom prst="downArrow">
            <a:avLst/>
          </a:prstGeom>
          <a:scene3d>
            <a:camera prst="orthographicFront">
              <a:rot lat="0" lon="0" rev="198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prstClr val="white"/>
              </a:solidFill>
            </a:endParaRPr>
          </a:p>
        </p:txBody>
      </p:sp>
      <p:sp>
        <p:nvSpPr>
          <p:cNvPr id="17" name="テキスト ボックス 16"/>
          <p:cNvSpPr txBox="1"/>
          <p:nvPr/>
        </p:nvSpPr>
        <p:spPr>
          <a:xfrm>
            <a:off x="4055378" y="4077072"/>
            <a:ext cx="461665" cy="1088210"/>
          </a:xfrm>
          <a:prstGeom prst="rect">
            <a:avLst/>
          </a:prstGeom>
          <a:noFill/>
        </p:spPr>
        <p:txBody>
          <a:bodyPr vert="eaVert" wrap="square" rtlCol="0">
            <a:spAutoFit/>
          </a:bodyPr>
          <a:lstStyle/>
          <a:p>
            <a:r>
              <a:rPr lang="ja-JP" altLang="en-US" dirty="0" smtClean="0">
                <a:solidFill>
                  <a:prstClr val="black"/>
                </a:solidFill>
              </a:rPr>
              <a:t>通報義務</a:t>
            </a:r>
            <a:endParaRPr lang="ja-JP" altLang="en-US" dirty="0">
              <a:solidFill>
                <a:prstClr val="black"/>
              </a:solidFill>
            </a:endParaRPr>
          </a:p>
        </p:txBody>
      </p:sp>
      <p:sp>
        <p:nvSpPr>
          <p:cNvPr id="18" name="テキスト ボックス 17"/>
          <p:cNvSpPr txBox="1"/>
          <p:nvPr/>
        </p:nvSpPr>
        <p:spPr>
          <a:xfrm>
            <a:off x="7175716" y="4293096"/>
            <a:ext cx="461665" cy="1088210"/>
          </a:xfrm>
          <a:prstGeom prst="rect">
            <a:avLst/>
          </a:prstGeom>
          <a:noFill/>
        </p:spPr>
        <p:txBody>
          <a:bodyPr vert="eaVert" wrap="square" rtlCol="0">
            <a:spAutoFit/>
          </a:bodyPr>
          <a:lstStyle/>
          <a:p>
            <a:r>
              <a:rPr lang="ja-JP" altLang="en-US" dirty="0" smtClean="0">
                <a:solidFill>
                  <a:prstClr val="black"/>
                </a:solidFill>
              </a:rPr>
              <a:t>通報義務</a:t>
            </a:r>
            <a:endParaRPr lang="ja-JP" altLang="en-US" dirty="0">
              <a:solidFill>
                <a:prstClr val="black"/>
              </a:solidFill>
            </a:endParaRPr>
          </a:p>
        </p:txBody>
      </p:sp>
      <p:sp>
        <p:nvSpPr>
          <p:cNvPr id="20" name="テキスト ボックス 19"/>
          <p:cNvSpPr txBox="1"/>
          <p:nvPr/>
        </p:nvSpPr>
        <p:spPr>
          <a:xfrm>
            <a:off x="4094905" y="260648"/>
            <a:ext cx="1159292" cy="523220"/>
          </a:xfrm>
          <a:prstGeom prst="rect">
            <a:avLst/>
          </a:prstGeom>
          <a:noFill/>
        </p:spPr>
        <p:txBody>
          <a:bodyPr wrap="none" rtlCol="0">
            <a:spAutoFit/>
          </a:bodyPr>
          <a:lstStyle/>
          <a:p>
            <a:r>
              <a:rPr lang="ja-JP" altLang="en-US" sz="2800" dirty="0" smtClean="0">
                <a:solidFill>
                  <a:prstClr val="black"/>
                </a:solidFill>
              </a:rPr>
              <a:t>Ａ施設</a:t>
            </a:r>
            <a:endParaRPr lang="ja-JP" altLang="en-US" sz="2800" dirty="0">
              <a:solidFill>
                <a:prstClr val="black"/>
              </a:solidFill>
            </a:endParaRPr>
          </a:p>
        </p:txBody>
      </p:sp>
      <p:pic>
        <p:nvPicPr>
          <p:cNvPr id="21" name="図 20" descr="妹不安.png"/>
          <p:cNvPicPr>
            <a:picLocks noChangeAspect="1"/>
          </p:cNvPicPr>
          <p:nvPr/>
        </p:nvPicPr>
        <p:blipFill>
          <a:blip r:embed="rId2" cstate="print"/>
          <a:stretch>
            <a:fillRect/>
          </a:stretch>
        </p:blipFill>
        <p:spPr>
          <a:xfrm>
            <a:off x="1286593" y="2060848"/>
            <a:ext cx="1300158" cy="1890704"/>
          </a:xfrm>
          <a:prstGeom prst="rect">
            <a:avLst/>
          </a:prstGeom>
          <a:scene3d>
            <a:camera prst="orthographicFront">
              <a:rot lat="0" lon="10800000" rev="0"/>
            </a:camera>
            <a:lightRig rig="threePt" dir="t"/>
          </a:scene3d>
        </p:spPr>
      </p:pic>
      <p:sp>
        <p:nvSpPr>
          <p:cNvPr id="22" name="テキスト ボックス 21"/>
          <p:cNvSpPr txBox="1"/>
          <p:nvPr/>
        </p:nvSpPr>
        <p:spPr>
          <a:xfrm>
            <a:off x="974560" y="980728"/>
            <a:ext cx="1950217" cy="923330"/>
          </a:xfrm>
          <a:prstGeom prst="rect">
            <a:avLst/>
          </a:prstGeom>
          <a:noFill/>
        </p:spPr>
        <p:txBody>
          <a:bodyPr wrap="square" rtlCol="0">
            <a:spAutoFit/>
          </a:bodyPr>
          <a:lstStyle/>
          <a:p>
            <a:r>
              <a:rPr lang="ja-JP" altLang="en-US" b="1" dirty="0" smtClean="0">
                <a:solidFill>
                  <a:prstClr val="black"/>
                </a:solidFill>
              </a:rPr>
              <a:t>虐待を受けたと思われる障害者を発見した人</a:t>
            </a:r>
            <a:endParaRPr lang="ja-JP" altLang="en-US" dirty="0">
              <a:solidFill>
                <a:prstClr val="black"/>
              </a:solidFill>
            </a:endParaRPr>
          </a:p>
        </p:txBody>
      </p:sp>
      <p:pic>
        <p:nvPicPr>
          <p:cNvPr id="25" name="図 24" descr="困った男性透明.png"/>
          <p:cNvPicPr>
            <a:picLocks noChangeAspect="1"/>
          </p:cNvPicPr>
          <p:nvPr/>
        </p:nvPicPr>
        <p:blipFill>
          <a:blip r:embed="rId3" cstate="print"/>
          <a:srcRect b="37643"/>
          <a:stretch>
            <a:fillRect/>
          </a:stretch>
        </p:blipFill>
        <p:spPr>
          <a:xfrm>
            <a:off x="4250922" y="2132915"/>
            <a:ext cx="1092414" cy="1881843"/>
          </a:xfrm>
          <a:prstGeom prst="rect">
            <a:avLst/>
          </a:prstGeom>
        </p:spPr>
      </p:pic>
      <p:sp>
        <p:nvSpPr>
          <p:cNvPr id="26" name="テキスト ボックス 25"/>
          <p:cNvSpPr txBox="1"/>
          <p:nvPr/>
        </p:nvSpPr>
        <p:spPr>
          <a:xfrm>
            <a:off x="4074818" y="1268819"/>
            <a:ext cx="1515158" cy="646331"/>
          </a:xfrm>
          <a:prstGeom prst="rect">
            <a:avLst/>
          </a:prstGeom>
          <a:noFill/>
        </p:spPr>
        <p:txBody>
          <a:bodyPr wrap="none" rtlCol="0">
            <a:spAutoFit/>
          </a:bodyPr>
          <a:lstStyle/>
          <a:p>
            <a:pPr algn="ctr"/>
            <a:r>
              <a:rPr lang="ja-JP" altLang="en-US" b="1" dirty="0" smtClean="0">
                <a:solidFill>
                  <a:prstClr val="black"/>
                </a:solidFill>
              </a:rPr>
              <a:t>サービス管理</a:t>
            </a:r>
            <a:endParaRPr lang="en-US" altLang="ja-JP" b="1" dirty="0" smtClean="0">
              <a:solidFill>
                <a:prstClr val="black"/>
              </a:solidFill>
            </a:endParaRPr>
          </a:p>
          <a:p>
            <a:pPr algn="ctr"/>
            <a:r>
              <a:rPr lang="ja-JP" altLang="en-US" b="1" dirty="0" smtClean="0">
                <a:solidFill>
                  <a:prstClr val="black"/>
                </a:solidFill>
              </a:rPr>
              <a:t>責任者</a:t>
            </a:r>
            <a:endParaRPr lang="ja-JP" altLang="en-US" b="1" dirty="0">
              <a:solidFill>
                <a:prstClr val="black"/>
              </a:solidFill>
            </a:endParaRPr>
          </a:p>
        </p:txBody>
      </p:sp>
      <p:pic>
        <p:nvPicPr>
          <p:cNvPr id="27" name="図 26" descr="困った男性左.png"/>
          <p:cNvPicPr>
            <a:picLocks noChangeAspect="1"/>
          </p:cNvPicPr>
          <p:nvPr/>
        </p:nvPicPr>
        <p:blipFill>
          <a:blip r:embed="rId4" cstate="print"/>
          <a:srcRect b="36565"/>
          <a:stretch>
            <a:fillRect/>
          </a:stretch>
        </p:blipFill>
        <p:spPr>
          <a:xfrm>
            <a:off x="6825210" y="1916832"/>
            <a:ext cx="1014113" cy="2165066"/>
          </a:xfrm>
          <a:prstGeom prst="rect">
            <a:avLst/>
          </a:prstGeom>
        </p:spPr>
      </p:pic>
      <p:sp>
        <p:nvSpPr>
          <p:cNvPr id="28" name="テキスト ボックス 27"/>
          <p:cNvSpPr txBox="1"/>
          <p:nvPr/>
        </p:nvSpPr>
        <p:spPr>
          <a:xfrm>
            <a:off x="6965697" y="1196811"/>
            <a:ext cx="881972" cy="646331"/>
          </a:xfrm>
          <a:prstGeom prst="rect">
            <a:avLst/>
          </a:prstGeom>
          <a:noFill/>
        </p:spPr>
        <p:txBody>
          <a:bodyPr wrap="none" rtlCol="0">
            <a:spAutoFit/>
          </a:bodyPr>
          <a:lstStyle/>
          <a:p>
            <a:pPr algn="ctr"/>
            <a:r>
              <a:rPr lang="ja-JP" altLang="en-US" b="1" dirty="0" smtClean="0">
                <a:solidFill>
                  <a:prstClr val="black"/>
                </a:solidFill>
              </a:rPr>
              <a:t>施設長</a:t>
            </a:r>
            <a:endParaRPr lang="en-US" altLang="ja-JP" b="1" dirty="0" smtClean="0">
              <a:solidFill>
                <a:prstClr val="black"/>
              </a:solidFill>
            </a:endParaRPr>
          </a:p>
          <a:p>
            <a:pPr algn="ctr"/>
            <a:r>
              <a:rPr lang="ja-JP" altLang="en-US" b="1" dirty="0" smtClean="0">
                <a:solidFill>
                  <a:prstClr val="black"/>
                </a:solidFill>
              </a:rPr>
              <a:t>管理者</a:t>
            </a:r>
            <a:endParaRPr lang="ja-JP" altLang="en-US" b="1"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80</a:t>
            </a:fld>
            <a:endParaRPr lang="en-US" altLang="ja-JP" dirty="0"/>
          </a:p>
        </p:txBody>
      </p:sp>
    </p:spTree>
    <p:extLst>
      <p:ext uri="{BB962C8B-B14F-4D97-AF65-F5344CB8AC3E}">
        <p14:creationId xmlns:p14="http://schemas.microsoft.com/office/powerpoint/2010/main" val="241803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2"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par>
                                <p:cTn id="76" presetID="10" presetClass="entr" presetSubtype="0" fill="hold" grpId="2"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grpId="2"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0" presetClass="entr"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p:bldP spid="7" grpId="1"/>
      <p:bldP spid="7" grpId="2"/>
      <p:bldP spid="8" grpId="0" animBg="1"/>
      <p:bldP spid="11" grpId="0"/>
      <p:bldP spid="12" grpId="0" animBg="1"/>
      <p:bldP spid="14" grpId="0"/>
      <p:bldP spid="15" grpId="0" animBg="1"/>
      <p:bldP spid="15" grpId="1" animBg="1"/>
      <p:bldP spid="15" grpId="2" animBg="1"/>
      <p:bldP spid="16" grpId="0" animBg="1"/>
      <p:bldP spid="17" grpId="0"/>
      <p:bldP spid="17" grpId="1"/>
      <p:bldP spid="17" grpId="2"/>
      <p:bldP spid="18" grpId="0"/>
      <p:bldP spid="26" grpId="0"/>
      <p:bldP spid="2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02213" y="692693"/>
            <a:ext cx="9439049" cy="2739211"/>
          </a:xfrm>
          <a:prstGeom prst="rect">
            <a:avLst/>
          </a:prstGeom>
          <a:solidFill>
            <a:schemeClr val="accent1">
              <a:lumMod val="20000"/>
              <a:lumOff val="80000"/>
            </a:schemeClr>
          </a:solidFill>
          <a:ln>
            <a:solidFill>
              <a:schemeClr val="tx1"/>
            </a:solidFill>
          </a:ln>
        </p:spPr>
        <p:txBody>
          <a:bodyPr wrap="square" rtlCol="0">
            <a:spAutoFit/>
          </a:bodyPr>
          <a:lstStyle/>
          <a:p>
            <a:pPr algn="ctr"/>
            <a:r>
              <a:rPr lang="ja-JP" altLang="en-US" sz="2400" b="1" dirty="0" smtClean="0">
                <a:solidFill>
                  <a:prstClr val="black"/>
                </a:solidFill>
              </a:rPr>
              <a:t>　　　</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入所者殴り骨折　施設は虐待を事故として処理</a:t>
            </a:r>
            <a:endParaRPr lang="en-US" altLang="ja-JP" sz="2400" dirty="0" smtClean="0">
              <a:solidFill>
                <a:prstClr val="black"/>
              </a:solidFill>
              <a:latin typeface="ＤＦ特太ゴシック体" panose="020B0509000000000000" pitchFamily="49" charset="-128"/>
              <a:ea typeface="ＤＦ特太ゴシック体" panose="020B0509000000000000" pitchFamily="49" charset="-128"/>
            </a:endParaRPr>
          </a:p>
          <a:p>
            <a:pPr algn="just"/>
            <a:endParaRPr lang="en-US" altLang="ja-JP" sz="2000" dirty="0" smtClean="0">
              <a:solidFill>
                <a:prstClr val="black"/>
              </a:solidFill>
            </a:endParaRPr>
          </a:p>
          <a:p>
            <a:pPr algn="just"/>
            <a:r>
              <a:rPr lang="ja-JP" altLang="en-US" sz="2000" dirty="0" smtClean="0">
                <a:solidFill>
                  <a:prstClr val="black"/>
                </a:solidFill>
              </a:rPr>
              <a:t>　</a:t>
            </a:r>
            <a:r>
              <a:rPr lang="ja-JP" altLang="en-US" dirty="0" smtClean="0">
                <a:solidFill>
                  <a:prstClr val="black"/>
                </a:solidFill>
              </a:rPr>
              <a:t>県警は、身体障害者支援施設に入所中の男性（７６）を殴り骨折させたとして、傷害の疑いで</a:t>
            </a:r>
            <a:r>
              <a:rPr lang="ja-JP" altLang="en-US" dirty="0" smtClean="0"/>
              <a:t>介護福祉士の</a:t>
            </a:r>
            <a:r>
              <a:rPr lang="ja-JP" altLang="en-US" dirty="0" smtClean="0">
                <a:solidFill>
                  <a:srgbClr val="FF0000"/>
                </a:solidFill>
              </a:rPr>
              <a:t>容疑者（２９）を逮捕</a:t>
            </a:r>
            <a:r>
              <a:rPr lang="ja-JP" altLang="en-US" dirty="0" smtClean="0">
                <a:solidFill>
                  <a:prstClr val="black"/>
                </a:solidFill>
              </a:rPr>
              <a:t>した。</a:t>
            </a:r>
            <a:endParaRPr lang="en-US" altLang="ja-JP" dirty="0" smtClean="0">
              <a:solidFill>
                <a:prstClr val="black"/>
              </a:solidFill>
            </a:endParaRPr>
          </a:p>
          <a:p>
            <a:pPr algn="just"/>
            <a:r>
              <a:rPr lang="ja-JP" altLang="en-US" dirty="0" smtClean="0">
                <a:solidFill>
                  <a:prstClr val="black"/>
                </a:solidFill>
              </a:rPr>
              <a:t>　男性は骨折など複数のけがを繰り返しており、県警は</a:t>
            </a:r>
            <a:r>
              <a:rPr lang="ja-JP" altLang="en-US" dirty="0" smtClean="0">
                <a:solidFill>
                  <a:srgbClr val="FF0000"/>
                </a:solidFill>
              </a:rPr>
              <a:t>日常的に虐待があった可能性</a:t>
            </a:r>
            <a:r>
              <a:rPr lang="ja-JP" altLang="en-US" dirty="0" smtClean="0">
                <a:solidFill>
                  <a:prstClr val="black"/>
                </a:solidFill>
              </a:rPr>
              <a:t>もあるとみて慎重に調べている。</a:t>
            </a:r>
          </a:p>
          <a:p>
            <a:pPr algn="just"/>
            <a:r>
              <a:rPr lang="ja-JP" altLang="en-US" dirty="0" smtClean="0">
                <a:solidFill>
                  <a:prstClr val="black"/>
                </a:solidFill>
              </a:rPr>
              <a:t>　　県警によると、約１カ月前に</a:t>
            </a:r>
            <a:r>
              <a:rPr lang="ja-JP" altLang="en-US" dirty="0" smtClean="0">
                <a:solidFill>
                  <a:srgbClr val="FF0000"/>
                </a:solidFill>
              </a:rPr>
              <a:t>関係者からの相談で発覚</a:t>
            </a:r>
            <a:r>
              <a:rPr lang="ja-JP" altLang="en-US" dirty="0" smtClean="0">
                <a:solidFill>
                  <a:prstClr val="black"/>
                </a:solidFill>
              </a:rPr>
              <a:t>同施設を家宅捜索した。</a:t>
            </a:r>
            <a:endParaRPr lang="en-US" altLang="ja-JP" dirty="0" smtClean="0">
              <a:solidFill>
                <a:prstClr val="black"/>
              </a:solidFill>
            </a:endParaRPr>
          </a:p>
          <a:p>
            <a:pPr algn="just"/>
            <a:r>
              <a:rPr lang="ja-JP" altLang="en-US" dirty="0" smtClean="0">
                <a:solidFill>
                  <a:prstClr val="black"/>
                </a:solidFill>
              </a:rPr>
              <a:t>　同施設を運営する社会福祉法人は男性の骨折を把握していたが、虐待ではなく</a:t>
            </a:r>
            <a:r>
              <a:rPr lang="ja-JP" altLang="en-US" dirty="0" smtClean="0">
                <a:solidFill>
                  <a:srgbClr val="FF0000"/>
                </a:solidFill>
              </a:rPr>
              <a:t>「事故」として処理</a:t>
            </a:r>
            <a:r>
              <a:rPr lang="ja-JP" altLang="en-US" dirty="0" smtClean="0"/>
              <a:t>していた。</a:t>
            </a:r>
            <a:endParaRPr lang="en-US" altLang="ja-JP" dirty="0" smtClean="0"/>
          </a:p>
        </p:txBody>
      </p:sp>
      <p:sp>
        <p:nvSpPr>
          <p:cNvPr id="18" name="テキスト ボックス 17"/>
          <p:cNvSpPr txBox="1"/>
          <p:nvPr/>
        </p:nvSpPr>
        <p:spPr>
          <a:xfrm>
            <a:off x="202213" y="3672519"/>
            <a:ext cx="9439049" cy="2893100"/>
          </a:xfrm>
          <a:prstGeom prst="rect">
            <a:avLst/>
          </a:prstGeom>
          <a:solidFill>
            <a:schemeClr val="accent1">
              <a:lumMod val="20000"/>
              <a:lumOff val="80000"/>
            </a:schemeClr>
          </a:solidFill>
          <a:ln>
            <a:solidFill>
              <a:schemeClr val="tx1"/>
            </a:solidFill>
          </a:ln>
        </p:spPr>
        <p:txBody>
          <a:bodyPr wrap="square" rtlCol="0">
            <a:spAutoFit/>
          </a:bodyPr>
          <a:lstStyle/>
          <a:p>
            <a:pPr algn="ctr"/>
            <a:r>
              <a:rPr lang="ja-JP" altLang="en-US" sz="1400" dirty="0" smtClean="0">
                <a:solidFill>
                  <a:prstClr val="black"/>
                </a:solidFill>
              </a:rPr>
              <a:t>　　　　</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福祉施設で暴行死　施設</a:t>
            </a:r>
            <a:r>
              <a:rPr lang="ja-JP" altLang="en-US" sz="2400" dirty="0">
                <a:solidFill>
                  <a:prstClr val="black"/>
                </a:solidFill>
                <a:latin typeface="ＤＦ特太ゴシック体" panose="020B0509000000000000" pitchFamily="49" charset="-128"/>
                <a:ea typeface="ＤＦ特太ゴシック体" panose="020B0509000000000000" pitchFamily="49" charset="-128"/>
              </a:rPr>
              <a:t>長が上司に虚偽</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報告</a:t>
            </a:r>
            <a:endParaRPr lang="en-US" altLang="ja-JP" sz="2400" dirty="0" smtClean="0">
              <a:solidFill>
                <a:prstClr val="black"/>
              </a:solidFill>
              <a:latin typeface="ＤＦ特太ゴシック体" panose="020B0509000000000000" pitchFamily="49" charset="-128"/>
              <a:ea typeface="ＤＦ特太ゴシック体" panose="020B0509000000000000" pitchFamily="49" charset="-128"/>
            </a:endParaRPr>
          </a:p>
          <a:p>
            <a:endParaRPr lang="en-US" altLang="ja-JP" sz="1400" dirty="0">
              <a:solidFill>
                <a:prstClr val="black"/>
              </a:solidFill>
            </a:endParaRPr>
          </a:p>
          <a:p>
            <a:r>
              <a:rPr lang="ja-JP" altLang="en-US" dirty="0">
                <a:solidFill>
                  <a:prstClr val="black"/>
                </a:solidFill>
              </a:rPr>
              <a:t>　知的障害のある児童らの福祉</a:t>
            </a:r>
            <a:r>
              <a:rPr lang="ja-JP" altLang="en-US" dirty="0" smtClean="0">
                <a:solidFill>
                  <a:prstClr val="black"/>
                </a:solidFill>
              </a:rPr>
              <a:t>施設で</a:t>
            </a:r>
            <a:r>
              <a:rPr lang="ja-JP" altLang="en-US" dirty="0">
                <a:solidFill>
                  <a:prstClr val="black"/>
                </a:solidFill>
              </a:rPr>
              <a:t>、入所者の少年（１９）が職員の暴行を受けた後に死亡</a:t>
            </a:r>
            <a:r>
              <a:rPr lang="ja-JP" altLang="en-US" dirty="0" smtClean="0">
                <a:solidFill>
                  <a:prstClr val="black"/>
                </a:solidFill>
              </a:rPr>
              <a:t>した。また、施設</a:t>
            </a:r>
            <a:r>
              <a:rPr lang="ja-JP" altLang="en-US" dirty="0">
                <a:solidFill>
                  <a:prstClr val="black"/>
                </a:solidFill>
              </a:rPr>
              <a:t>長が２年前に起きた職員２人による暴行を把握したが、上司</a:t>
            </a:r>
            <a:r>
              <a:rPr lang="ja-JP" altLang="en-US" dirty="0" smtClean="0">
                <a:solidFill>
                  <a:prstClr val="black"/>
                </a:solidFill>
              </a:rPr>
              <a:t>のセンター</a:t>
            </a:r>
            <a:r>
              <a:rPr lang="ja-JP" altLang="en-US" dirty="0">
                <a:solidFill>
                  <a:prstClr val="black"/>
                </a:solidFill>
              </a:rPr>
              <a:t>長に「不適切な支援（対応）はなかった」と</a:t>
            </a:r>
            <a:r>
              <a:rPr lang="ja-JP" altLang="en-US" dirty="0">
                <a:solidFill>
                  <a:srgbClr val="FF0000"/>
                </a:solidFill>
              </a:rPr>
              <a:t>虚偽の報告</a:t>
            </a:r>
            <a:r>
              <a:rPr lang="ja-JP" altLang="en-US" dirty="0">
                <a:solidFill>
                  <a:prstClr val="black"/>
                </a:solidFill>
              </a:rPr>
              <a:t>をしていたこと</a:t>
            </a:r>
            <a:r>
              <a:rPr lang="ja-JP" altLang="en-US" dirty="0" smtClean="0">
                <a:solidFill>
                  <a:prstClr val="black"/>
                </a:solidFill>
              </a:rPr>
              <a:t>が分かった。</a:t>
            </a:r>
            <a:endParaRPr lang="en-US" altLang="ja-JP" dirty="0" smtClean="0">
              <a:solidFill>
                <a:prstClr val="black"/>
              </a:solidFill>
            </a:endParaRPr>
          </a:p>
          <a:p>
            <a:r>
              <a:rPr lang="ja-JP" altLang="en-US" dirty="0">
                <a:solidFill>
                  <a:prstClr val="black"/>
                </a:solidFill>
              </a:rPr>
              <a:t>　県</a:t>
            </a:r>
            <a:r>
              <a:rPr lang="ja-JP" altLang="en-US" dirty="0" smtClean="0">
                <a:solidFill>
                  <a:prstClr val="black"/>
                </a:solidFill>
              </a:rPr>
              <a:t>は、障害者</a:t>
            </a:r>
            <a:r>
              <a:rPr lang="ja-JP" altLang="en-US" dirty="0">
                <a:solidFill>
                  <a:prstClr val="black"/>
                </a:solidFill>
              </a:rPr>
              <a:t>総合支援法と児童福祉法に基づき</a:t>
            </a:r>
            <a:r>
              <a:rPr lang="ja-JP" altLang="en-US" dirty="0" smtClean="0">
                <a:solidFill>
                  <a:prstClr val="black"/>
                </a:solidFill>
              </a:rPr>
              <a:t>、</a:t>
            </a:r>
            <a:r>
              <a:rPr lang="ja-JP" altLang="en-US" dirty="0" smtClean="0">
                <a:solidFill>
                  <a:srgbClr val="FF0000"/>
                </a:solidFill>
              </a:rPr>
              <a:t>施設</a:t>
            </a:r>
            <a:r>
              <a:rPr lang="ja-JP" altLang="en-US" dirty="0">
                <a:solidFill>
                  <a:srgbClr val="FF0000"/>
                </a:solidFill>
              </a:rPr>
              <a:t>長を施設運営に関与させない体制整備の検討</a:t>
            </a:r>
            <a:r>
              <a:rPr lang="ja-JP" altLang="en-US" dirty="0">
                <a:solidFill>
                  <a:prstClr val="black"/>
                </a:solidFill>
              </a:rPr>
              <a:t>などを求める改善勧告を出した。</a:t>
            </a:r>
          </a:p>
          <a:p>
            <a:r>
              <a:rPr lang="ja-JP" altLang="en-US" dirty="0">
                <a:solidFill>
                  <a:prstClr val="black"/>
                </a:solidFill>
              </a:rPr>
              <a:t>　</a:t>
            </a:r>
            <a:r>
              <a:rPr lang="ja-JP" altLang="en-US" dirty="0" smtClean="0">
                <a:solidFill>
                  <a:prstClr val="black"/>
                </a:solidFill>
              </a:rPr>
              <a:t>県</a:t>
            </a:r>
            <a:r>
              <a:rPr lang="ja-JP" altLang="en-US" dirty="0">
                <a:solidFill>
                  <a:prstClr val="black"/>
                </a:solidFill>
              </a:rPr>
              <a:t>はこれまでに、</a:t>
            </a:r>
            <a:r>
              <a:rPr lang="ja-JP" altLang="en-US" dirty="0"/>
              <a:t>同園の元職員</a:t>
            </a:r>
            <a:r>
              <a:rPr lang="ja-JP" altLang="en-US" dirty="0" smtClean="0"/>
              <a:t>５人が死亡した少年</a:t>
            </a:r>
            <a:r>
              <a:rPr lang="ja-JP" altLang="en-US" dirty="0"/>
              <a:t>を含む</a:t>
            </a:r>
            <a:r>
              <a:rPr lang="ja-JP" altLang="en-US" dirty="0">
                <a:solidFill>
                  <a:srgbClr val="FF0000"/>
                </a:solidFill>
              </a:rPr>
              <a:t>入所者１０人を日常的に暴行していた</a:t>
            </a:r>
            <a:r>
              <a:rPr lang="ja-JP" altLang="en-US" dirty="0">
                <a:solidFill>
                  <a:prstClr val="black"/>
                </a:solidFill>
              </a:rPr>
              <a:t>ことを確認。別の</a:t>
            </a:r>
            <a:r>
              <a:rPr lang="ja-JP" altLang="en-US" dirty="0" smtClean="0">
                <a:solidFill>
                  <a:prstClr val="black"/>
                </a:solidFill>
              </a:rPr>
              <a:t>職員も</a:t>
            </a:r>
            <a:r>
              <a:rPr lang="ja-JP" altLang="en-US" dirty="0" smtClean="0">
                <a:solidFill>
                  <a:srgbClr val="FF0000"/>
                </a:solidFill>
              </a:rPr>
              <a:t>入所者</a:t>
            </a:r>
            <a:r>
              <a:rPr lang="ja-JP" altLang="en-US" dirty="0">
                <a:solidFill>
                  <a:srgbClr val="FF0000"/>
                </a:solidFill>
              </a:rPr>
              <a:t>に暴行した疑いも浮上</a:t>
            </a:r>
            <a:r>
              <a:rPr lang="ja-JP" altLang="en-US" dirty="0">
                <a:solidFill>
                  <a:prstClr val="black"/>
                </a:solidFill>
              </a:rPr>
              <a:t>した</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a:t>
            </a:r>
            <a:r>
              <a:rPr lang="en-US" altLang="ja-JP" dirty="0" smtClean="0">
                <a:solidFill>
                  <a:prstClr val="black"/>
                </a:solidFill>
              </a:rPr>
              <a:t>※</a:t>
            </a:r>
            <a:r>
              <a:rPr lang="ja-JP" altLang="en-US" dirty="0">
                <a:solidFill>
                  <a:prstClr val="black"/>
                </a:solidFill>
              </a:rPr>
              <a:t>最終的</a:t>
            </a:r>
            <a:r>
              <a:rPr lang="ja-JP" altLang="en-US" dirty="0" smtClean="0">
                <a:solidFill>
                  <a:prstClr val="black"/>
                </a:solidFill>
              </a:rPr>
              <a:t>に、１０年間で１５人の職員が２３人の入所者に虐待していたことが判明）</a:t>
            </a:r>
            <a:endParaRPr lang="en-US" altLang="ja-JP" dirty="0" smtClean="0">
              <a:solidFill>
                <a:prstClr val="black"/>
              </a:solidFill>
            </a:endParaRPr>
          </a:p>
        </p:txBody>
      </p:sp>
      <p:sp>
        <p:nvSpPr>
          <p:cNvPr id="9" name="スライド番号プレースホルダー 2"/>
          <p:cNvSpPr>
            <a:spLocks noGrp="1"/>
          </p:cNvSpPr>
          <p:nvPr/>
        </p:nvSpPr>
        <p:spPr>
          <a:xfrm>
            <a:off x="7137245" y="6520260"/>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4B09F09-2CE8-491B-901A-3DF69E149F9C}" type="slidenum">
              <a:rPr kumimoji="1" lang="ja-JP" altLang="en-US" smtClean="0"/>
              <a:pPr/>
              <a:t>81</a:t>
            </a:fld>
            <a:endParaRPr kumimoji="1" lang="ja-JP" altLang="en-US" dirty="0"/>
          </a:p>
        </p:txBody>
      </p:sp>
      <p:sp>
        <p:nvSpPr>
          <p:cNvPr id="2" name="正方形/長方形 1"/>
          <p:cNvSpPr/>
          <p:nvPr/>
        </p:nvSpPr>
        <p:spPr>
          <a:xfrm>
            <a:off x="0" y="-40842"/>
            <a:ext cx="9906000" cy="733534"/>
          </a:xfrm>
          <a:prstGeom prst="rect">
            <a:avLst/>
          </a:prstGeom>
        </p:spPr>
        <p:txBody>
          <a:bodyPr wrap="square">
            <a:spAutoFit/>
          </a:bodyPr>
          <a:lstStyle/>
          <a:p>
            <a:pPr algn="ctr">
              <a:lnSpc>
                <a:spcPts val="5000"/>
              </a:lnSpc>
            </a:pPr>
            <a:r>
              <a:rPr lang="ja-JP" altLang="en-US" sz="2800" dirty="0"/>
              <a:t>施設等の虐待事例の報道から考える</a:t>
            </a:r>
            <a:endParaRPr lang="en-US" altLang="ja-JP" sz="2800" dirty="0"/>
          </a:p>
        </p:txBody>
      </p:sp>
    </p:spTree>
    <p:extLst>
      <p:ext uri="{BB962C8B-B14F-4D97-AF65-F5344CB8AC3E}">
        <p14:creationId xmlns:p14="http://schemas.microsoft.com/office/powerpoint/2010/main" val="15163737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07035" y="188640"/>
            <a:ext cx="5578879"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2400" b="1" dirty="0" smtClean="0">
                <a:solidFill>
                  <a:prstClr val="white"/>
                </a:solidFill>
              </a:rPr>
              <a:t>深刻な虐待事案に共通する事柄</a:t>
            </a:r>
            <a:endParaRPr lang="en-US" altLang="ja-JP" sz="2400" b="1" dirty="0" smtClean="0">
              <a:solidFill>
                <a:prstClr val="white"/>
              </a:solidFill>
            </a:endParaRPr>
          </a:p>
        </p:txBody>
      </p:sp>
      <p:sp>
        <p:nvSpPr>
          <p:cNvPr id="4" name="テキスト ボックス 3"/>
          <p:cNvSpPr txBox="1"/>
          <p:nvPr/>
        </p:nvSpPr>
        <p:spPr>
          <a:xfrm>
            <a:off x="324933" y="836712"/>
            <a:ext cx="9049005"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2400" dirty="0" smtClean="0">
                <a:solidFill>
                  <a:prstClr val="black"/>
                </a:solidFill>
              </a:rPr>
              <a:t>　○</a:t>
            </a:r>
            <a:r>
              <a:rPr lang="ja-JP" altLang="en-US" sz="2400" dirty="0">
                <a:solidFill>
                  <a:prstClr val="black"/>
                </a:solidFill>
              </a:rPr>
              <a:t>　利用者の死亡、骨折など取り返しのつかない被害</a:t>
            </a:r>
            <a:endParaRPr lang="en-US" altLang="ja-JP" sz="2400" dirty="0">
              <a:solidFill>
                <a:prstClr val="black"/>
              </a:solidFill>
            </a:endParaRPr>
          </a:p>
          <a:p>
            <a:r>
              <a:rPr lang="ja-JP" altLang="en-US" sz="2400" dirty="0" smtClean="0">
                <a:solidFill>
                  <a:prstClr val="black"/>
                </a:solidFill>
              </a:rPr>
              <a:t>　○　複数の職員が複数の利用者に対して長期間にわたり虐待</a:t>
            </a:r>
            <a:endParaRPr lang="en-US" altLang="ja-JP" sz="2400" dirty="0" smtClean="0">
              <a:solidFill>
                <a:prstClr val="black"/>
              </a:solidFill>
            </a:endParaRPr>
          </a:p>
          <a:p>
            <a:r>
              <a:rPr lang="ja-JP" altLang="en-US" sz="2400" dirty="0" smtClean="0">
                <a:solidFill>
                  <a:prstClr val="black"/>
                </a:solidFill>
              </a:rPr>
              <a:t>　○　通報義務の不履行</a:t>
            </a:r>
            <a:endParaRPr lang="en-US" altLang="ja-JP" sz="2400" dirty="0" smtClean="0">
              <a:solidFill>
                <a:prstClr val="black"/>
              </a:solidFill>
            </a:endParaRPr>
          </a:p>
          <a:p>
            <a:r>
              <a:rPr lang="ja-JP" altLang="en-US" sz="2400" dirty="0" smtClean="0">
                <a:solidFill>
                  <a:prstClr val="black"/>
                </a:solidFill>
              </a:rPr>
              <a:t>　○　設置者、管理者による組織的な虐待の隠ぺい</a:t>
            </a:r>
            <a:endParaRPr lang="en-US" altLang="ja-JP" sz="2400" dirty="0" smtClean="0">
              <a:solidFill>
                <a:prstClr val="black"/>
              </a:solidFill>
            </a:endParaRPr>
          </a:p>
          <a:p>
            <a:r>
              <a:rPr lang="ja-JP" altLang="en-US" sz="2400" dirty="0" smtClean="0">
                <a:solidFill>
                  <a:prstClr val="black"/>
                </a:solidFill>
              </a:rPr>
              <a:t>　○　事実確認調査に対する虚偽答弁</a:t>
            </a:r>
            <a:endParaRPr lang="en-US" altLang="ja-JP" sz="2400" dirty="0" smtClean="0">
              <a:solidFill>
                <a:prstClr val="black"/>
              </a:solidFill>
            </a:endParaRPr>
          </a:p>
          <a:p>
            <a:r>
              <a:rPr lang="ja-JP" altLang="en-US" sz="2400" dirty="0" smtClean="0">
                <a:solidFill>
                  <a:prstClr val="black"/>
                </a:solidFill>
              </a:rPr>
              <a:t>　○　警察の介入による加害者の逮捕、送検</a:t>
            </a:r>
            <a:endParaRPr lang="en-US" altLang="ja-JP" sz="2400" dirty="0" smtClean="0">
              <a:solidFill>
                <a:prstClr val="black"/>
              </a:solidFill>
            </a:endParaRPr>
          </a:p>
          <a:p>
            <a:r>
              <a:rPr lang="ja-JP" altLang="en-US" sz="2400" dirty="0" smtClean="0">
                <a:solidFill>
                  <a:prstClr val="black"/>
                </a:solidFill>
              </a:rPr>
              <a:t>　○　事業効力の一部停止等の重い行政処分</a:t>
            </a:r>
            <a:endParaRPr lang="en-US" altLang="ja-JP" sz="2400" dirty="0" smtClean="0">
              <a:solidFill>
                <a:prstClr val="black"/>
              </a:solidFill>
            </a:endParaRPr>
          </a:p>
          <a:p>
            <a:r>
              <a:rPr lang="ja-JP" altLang="en-US" sz="2400" dirty="0" smtClean="0">
                <a:solidFill>
                  <a:prstClr val="black"/>
                </a:solidFill>
              </a:rPr>
              <a:t>　○　行政処分に基づく設置者、管理者の交代</a:t>
            </a:r>
            <a:endParaRPr lang="en-US" altLang="ja-JP" sz="2400" dirty="0">
              <a:solidFill>
                <a:prstClr val="black"/>
              </a:solidFill>
            </a:endParaRPr>
          </a:p>
          <a:p>
            <a:r>
              <a:rPr lang="ja-JP" altLang="en-US" sz="2400" dirty="0" smtClean="0">
                <a:solidFill>
                  <a:prstClr val="black"/>
                </a:solidFill>
              </a:rPr>
              <a:t>　○　検証委員会の設置による事実解明と再発防止策の徹底</a:t>
            </a:r>
            <a:endParaRPr lang="en-US" altLang="ja-JP" sz="2400" dirty="0" smtClean="0">
              <a:solidFill>
                <a:prstClr val="black"/>
              </a:solidFill>
            </a:endParaRPr>
          </a:p>
        </p:txBody>
      </p:sp>
      <p:sp>
        <p:nvSpPr>
          <p:cNvPr id="2" name="下矢印 1"/>
          <p:cNvSpPr/>
          <p:nvPr/>
        </p:nvSpPr>
        <p:spPr>
          <a:xfrm>
            <a:off x="4381382" y="4365102"/>
            <a:ext cx="936104" cy="360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854137" y="6021293"/>
            <a:ext cx="6345014" cy="646331"/>
          </a:xfrm>
          <a:prstGeom prst="rect">
            <a:avLst/>
          </a:prstGeom>
          <a:solidFill>
            <a:srgbClr val="FFFF00"/>
          </a:solidFill>
          <a:ln>
            <a:solidFill>
              <a:schemeClr val="tx1"/>
            </a:solidFill>
          </a:ln>
        </p:spPr>
        <p:txBody>
          <a:bodyPr wrap="square" rtlCol="0">
            <a:spAutoFit/>
          </a:bodyPr>
          <a:lstStyle/>
          <a:p>
            <a:r>
              <a:rPr lang="ja-JP" altLang="en-US" dirty="0" smtClean="0">
                <a:solidFill>
                  <a:prstClr val="black"/>
                </a:solidFill>
              </a:rPr>
              <a:t>● 今すぐ、施設・事業所で虐待がないか総点検すること</a:t>
            </a:r>
            <a:endParaRPr lang="en-US" altLang="ja-JP" dirty="0" smtClean="0">
              <a:solidFill>
                <a:prstClr val="black"/>
              </a:solidFill>
            </a:endParaRPr>
          </a:p>
          <a:p>
            <a:r>
              <a:rPr lang="ja-JP" altLang="en-US" dirty="0" smtClean="0">
                <a:solidFill>
                  <a:prstClr val="black"/>
                </a:solidFill>
              </a:rPr>
              <a:t>● 虐待</a:t>
            </a:r>
            <a:r>
              <a:rPr lang="ja-JP" altLang="en-US" dirty="0">
                <a:solidFill>
                  <a:prstClr val="black"/>
                </a:solidFill>
              </a:rPr>
              <a:t>が</a:t>
            </a:r>
            <a:r>
              <a:rPr lang="ja-JP" altLang="en-US" dirty="0" smtClean="0">
                <a:solidFill>
                  <a:prstClr val="black"/>
                </a:solidFill>
              </a:rPr>
              <a:t>疑われる事案があったら速やかに通報すること</a:t>
            </a:r>
            <a:endParaRPr lang="ja-JP" altLang="en-US" dirty="0">
              <a:solidFill>
                <a:prstClr val="black"/>
              </a:solidFill>
            </a:endParaRPr>
          </a:p>
        </p:txBody>
      </p:sp>
      <p:sp>
        <p:nvSpPr>
          <p:cNvPr id="6" name="テキスト ボックス 5"/>
          <p:cNvSpPr txBox="1"/>
          <p:nvPr/>
        </p:nvSpPr>
        <p:spPr>
          <a:xfrm>
            <a:off x="324933" y="4870903"/>
            <a:ext cx="9049005" cy="646331"/>
          </a:xfrm>
          <a:prstGeom prst="rect">
            <a:avLst/>
          </a:prstGeom>
          <a:solidFill>
            <a:srgbClr val="CCFFFF"/>
          </a:solidFill>
          <a:ln>
            <a:solidFill>
              <a:schemeClr val="tx1"/>
            </a:solidFill>
          </a:ln>
        </p:spPr>
        <p:txBody>
          <a:bodyPr wrap="square" rtlCol="0">
            <a:spAutoFit/>
          </a:bodyPr>
          <a:lstStyle/>
          <a:p>
            <a:r>
              <a:rPr lang="ja-JP" altLang="en-US" dirty="0" smtClean="0">
                <a:solidFill>
                  <a:prstClr val="black"/>
                </a:solidFill>
              </a:rPr>
              <a:t>障害者</a:t>
            </a:r>
            <a:r>
              <a:rPr lang="ja-JP" altLang="en-US" dirty="0">
                <a:solidFill>
                  <a:prstClr val="black"/>
                </a:solidFill>
              </a:rPr>
              <a:t>施設の</a:t>
            </a:r>
            <a:r>
              <a:rPr lang="ja-JP" altLang="en-US" dirty="0" smtClean="0">
                <a:solidFill>
                  <a:prstClr val="black"/>
                </a:solidFill>
              </a:rPr>
              <a:t>理事長談　</a:t>
            </a:r>
            <a:r>
              <a:rPr lang="ja-JP" altLang="en-US" b="1" dirty="0" smtClean="0">
                <a:solidFill>
                  <a:prstClr val="black"/>
                </a:solidFill>
              </a:rPr>
              <a:t>「</a:t>
            </a:r>
            <a:r>
              <a:rPr lang="ja-JP" altLang="en-US" b="1" dirty="0">
                <a:solidFill>
                  <a:prstClr val="black"/>
                </a:solidFill>
              </a:rPr>
              <a:t>暴力や暴言があったことは知らなかった。</a:t>
            </a:r>
            <a:r>
              <a:rPr lang="ja-JP" altLang="en-US" b="1" dirty="0" smtClean="0">
                <a:solidFill>
                  <a:prstClr val="black"/>
                </a:solidFill>
              </a:rPr>
              <a:t>」</a:t>
            </a:r>
            <a:endParaRPr lang="en-US" altLang="ja-JP" b="1" dirty="0" smtClean="0">
              <a:solidFill>
                <a:prstClr val="black"/>
              </a:solidFill>
            </a:endParaRPr>
          </a:p>
          <a:p>
            <a:r>
              <a:rPr lang="ja-JP" altLang="en-US" dirty="0" smtClean="0">
                <a:solidFill>
                  <a:prstClr val="black"/>
                </a:solidFill>
              </a:rPr>
              <a:t>　⇒　虐待が事業運営にとって大きなリスクであるとの認識が希薄</a:t>
            </a:r>
            <a:endParaRPr lang="en-US" altLang="ja-JP" dirty="0">
              <a:solidFill>
                <a:prstClr val="black"/>
              </a:solidFill>
            </a:endParaRPr>
          </a:p>
        </p:txBody>
      </p:sp>
      <p:sp>
        <p:nvSpPr>
          <p:cNvPr id="7" name="下矢印 6"/>
          <p:cNvSpPr/>
          <p:nvPr/>
        </p:nvSpPr>
        <p:spPr>
          <a:xfrm>
            <a:off x="4428423" y="5606234"/>
            <a:ext cx="936104" cy="360042"/>
          </a:xfrm>
          <a:prstGeom prst="down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スライド番号プレースホルダー 2"/>
          <p:cNvSpPr>
            <a:spLocks noGrp="1"/>
          </p:cNvSpPr>
          <p:nvPr/>
        </p:nvSpPr>
        <p:spPr>
          <a:xfrm>
            <a:off x="7137245" y="6376248"/>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4B09F09-2CE8-491B-901A-3DF69E149F9C}" type="slidenum">
              <a:rPr lang="ja-JP" altLang="en-US" smtClean="0">
                <a:solidFill>
                  <a:prstClr val="black">
                    <a:tint val="75000"/>
                  </a:prstClr>
                </a:solidFill>
              </a:rPr>
              <a:pPr/>
              <a:t>82</a:t>
            </a:fld>
            <a:endParaRPr lang="ja-JP" altLang="en-US" dirty="0">
              <a:solidFill>
                <a:prstClr val="black">
                  <a:tint val="75000"/>
                </a:prstClr>
              </a:solidFill>
            </a:endParaRPr>
          </a:p>
        </p:txBody>
      </p:sp>
    </p:spTree>
    <p:extLst>
      <p:ext uri="{BB962C8B-B14F-4D97-AF65-F5344CB8AC3E}">
        <p14:creationId xmlns:p14="http://schemas.microsoft.com/office/powerpoint/2010/main" val="35349863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p:nvPr/>
        </p:nvSpPr>
        <p:spPr>
          <a:xfrm>
            <a:off x="4494877" y="5420842"/>
            <a:ext cx="1404156" cy="600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72482" y="188643"/>
            <a:ext cx="9439049" cy="5224507"/>
          </a:xfrm>
          <a:prstGeom prst="rect">
            <a:avLst/>
          </a:prstGeom>
          <a:solidFill>
            <a:schemeClr val="bg1"/>
          </a:solidFill>
          <a:ln>
            <a:solidFill>
              <a:schemeClr val="tx1"/>
            </a:solidFill>
          </a:ln>
        </p:spPr>
        <p:txBody>
          <a:bodyPr wrap="square" rtlCol="0">
            <a:spAutoFit/>
          </a:bodyPr>
          <a:lstStyle/>
          <a:p>
            <a:r>
              <a:rPr lang="ja-JP" altLang="en-US" sz="2350" b="1" dirty="0">
                <a:solidFill>
                  <a:prstClr val="black"/>
                </a:solidFill>
                <a:latin typeface="ＭＳ Ｐゴシック" panose="020B0600070205080204" pitchFamily="50" charset="-128"/>
                <a:ea typeface="ＭＳ Ｐゴシック" panose="020B0600070205080204" pitchFamily="50" charset="-128"/>
              </a:rPr>
              <a:t>虐待による死亡事例が起きた</a:t>
            </a:r>
            <a:r>
              <a:rPr lang="ja-JP" altLang="en-US" sz="2350" b="1" dirty="0" smtClean="0">
                <a:solidFill>
                  <a:prstClr val="black"/>
                </a:solidFill>
                <a:latin typeface="ＭＳ Ｐゴシック" panose="020B0600070205080204" pitchFamily="50" charset="-128"/>
                <a:ea typeface="ＭＳ Ｐゴシック" panose="020B0600070205080204" pitchFamily="50" charset="-128"/>
              </a:rPr>
              <a:t>施設の</a:t>
            </a:r>
            <a:r>
              <a:rPr lang="zh-TW" altLang="en-US" sz="2350" b="1" dirty="0" smtClean="0">
                <a:solidFill>
                  <a:prstClr val="black"/>
                </a:solidFill>
                <a:latin typeface="ＭＳ Ｐゴシック" panose="020B0600070205080204" pitchFamily="50" charset="-128"/>
                <a:ea typeface="ＭＳ Ｐゴシック" panose="020B0600070205080204" pitchFamily="50" charset="-128"/>
              </a:rPr>
              <a:t>第三者検証委員会</a:t>
            </a:r>
            <a:r>
              <a:rPr lang="ja-JP" altLang="en-US" sz="2350" b="1" dirty="0">
                <a:solidFill>
                  <a:prstClr val="black"/>
                </a:solidFill>
                <a:latin typeface="ＭＳ Ｐゴシック" panose="020B0600070205080204" pitchFamily="50" charset="-128"/>
                <a:ea typeface="ＭＳ Ｐゴシック" panose="020B0600070205080204" pitchFamily="50" charset="-128"/>
              </a:rPr>
              <a:t>最終</a:t>
            </a:r>
            <a:r>
              <a:rPr lang="ja-JP" altLang="en-US" sz="2350" b="1" dirty="0" smtClean="0">
                <a:solidFill>
                  <a:prstClr val="black"/>
                </a:solidFill>
                <a:latin typeface="ＭＳ Ｐゴシック" panose="020B0600070205080204" pitchFamily="50" charset="-128"/>
                <a:ea typeface="ＭＳ Ｐゴシック" panose="020B0600070205080204" pitchFamily="50" charset="-128"/>
              </a:rPr>
              <a:t>報告書</a:t>
            </a:r>
            <a:endParaRPr lang="en-US" altLang="ja-JP" sz="2350" b="1" dirty="0" smtClean="0">
              <a:solidFill>
                <a:prstClr val="black"/>
              </a:solidFill>
              <a:latin typeface="ＭＳ Ｐゴシック" panose="020B0600070205080204" pitchFamily="50" charset="-128"/>
              <a:ea typeface="ＭＳ Ｐゴシック" panose="020B0600070205080204" pitchFamily="50" charset="-128"/>
            </a:endParaRPr>
          </a:p>
          <a:p>
            <a:pPr algn="r"/>
            <a:r>
              <a:rPr lang="ja-JP" altLang="en-US" sz="2000" b="1" dirty="0" smtClean="0">
                <a:solidFill>
                  <a:prstClr val="black"/>
                </a:solidFill>
                <a:latin typeface="ＭＳ Ｐゴシック" panose="020B0600070205080204" pitchFamily="50" charset="-128"/>
              </a:rPr>
              <a:t>（２６年８月</a:t>
            </a:r>
            <a:r>
              <a:rPr lang="ja-JP" altLang="en-US" sz="2000" b="1" dirty="0">
                <a:solidFill>
                  <a:prstClr val="black"/>
                </a:solidFill>
                <a:latin typeface="ＭＳ Ｐゴシック" panose="020B0600070205080204" pitchFamily="50" charset="-128"/>
              </a:rPr>
              <a:t>：抜粋）</a:t>
            </a:r>
          </a:p>
          <a:p>
            <a:endParaRPr lang="en-US" altLang="ja-JP" sz="2000" u="sng" dirty="0"/>
          </a:p>
          <a:p>
            <a:r>
              <a:rPr lang="ja-JP" altLang="en-US" dirty="0" smtClean="0"/>
              <a:t>　</a:t>
            </a:r>
            <a:r>
              <a:rPr lang="ja-JP" altLang="ja-JP" dirty="0" smtClean="0"/>
              <a:t>「</a:t>
            </a:r>
            <a:r>
              <a:rPr lang="ja-JP" altLang="ja-JP" dirty="0"/>
              <a:t>施設においては、職員に対し虐待防止・権利擁護に関する研修を実施するとともに、虐待防止委員会を設置するなど、</a:t>
            </a:r>
            <a:r>
              <a:rPr lang="ja-JP" altLang="ja-JP" u="sng" dirty="0">
                <a:solidFill>
                  <a:srgbClr val="FF0000"/>
                </a:solidFill>
              </a:rPr>
              <a:t>形の上では虐待防止体制を整備していた</a:t>
            </a:r>
            <a:r>
              <a:rPr lang="ja-JP" altLang="ja-JP" dirty="0"/>
              <a:t>。しかし、虐待が疑われる場合、市町村等への通報が求められているにもかかわらず、それを前提とした虐待防止体制が作られていなかった。また、一部の職員は障害特性や行動障害のみならず、権利擁護についての理解が不足していた。</a:t>
            </a:r>
            <a:r>
              <a:rPr lang="ja-JP" altLang="ja-JP" u="sng" dirty="0">
                <a:solidFill>
                  <a:srgbClr val="FF0000"/>
                </a:solidFill>
              </a:rPr>
              <a:t>幹部職員も、虐待防止に向け具体的な対策を採ろうとする意識が欠けて</a:t>
            </a:r>
            <a:r>
              <a:rPr lang="ja-JP" altLang="ja-JP" u="sng" dirty="0" smtClean="0">
                <a:solidFill>
                  <a:srgbClr val="FF0000"/>
                </a:solidFill>
              </a:rPr>
              <a:t>いた</a:t>
            </a:r>
            <a:r>
              <a:rPr lang="ja-JP" altLang="en-US" dirty="0" smtClean="0"/>
              <a:t>。」</a:t>
            </a:r>
            <a:endParaRPr lang="en-US" altLang="ja-JP" dirty="0"/>
          </a:p>
          <a:p>
            <a:endParaRPr lang="en-US" altLang="ja-JP" dirty="0" smtClean="0"/>
          </a:p>
          <a:p>
            <a:r>
              <a:rPr lang="ja-JP" altLang="en-US" dirty="0" smtClean="0"/>
              <a:t>　</a:t>
            </a:r>
            <a:r>
              <a:rPr lang="ja-JP" altLang="ja-JP" dirty="0" smtClean="0"/>
              <a:t>「</a:t>
            </a:r>
            <a:r>
              <a:rPr lang="ja-JP" altLang="ja-JP" dirty="0"/>
              <a:t>幹部は支援現場にほとんど足を運ばず、</a:t>
            </a:r>
            <a:r>
              <a:rPr lang="ja-JP" altLang="ja-JP" u="sng" dirty="0">
                <a:solidFill>
                  <a:srgbClr val="FF0000"/>
                </a:solidFill>
              </a:rPr>
              <a:t>職員との意思疎通や業務実態の把握も不十分であった</a:t>
            </a:r>
            <a:r>
              <a:rPr lang="ja-JP" altLang="ja-JP" dirty="0" smtClean="0"/>
              <a:t>。</a:t>
            </a:r>
            <a:r>
              <a:rPr lang="ja-JP" altLang="en-US" dirty="0" smtClean="0"/>
              <a:t>」「</a:t>
            </a:r>
            <a:r>
              <a:rPr lang="ja-JP" altLang="ja-JP" dirty="0" smtClean="0"/>
              <a:t>一部</a:t>
            </a:r>
            <a:r>
              <a:rPr lang="ja-JP" altLang="ja-JP" dirty="0"/>
              <a:t>幹部は虐待や疑義について</a:t>
            </a:r>
            <a:r>
              <a:rPr lang="ja-JP" altLang="ja-JP" u="sng" dirty="0"/>
              <a:t>『</a:t>
            </a:r>
            <a:r>
              <a:rPr lang="ja-JP" altLang="ja-JP" u="sng" dirty="0">
                <a:solidFill>
                  <a:srgbClr val="FF0000"/>
                </a:solidFill>
              </a:rPr>
              <a:t>なるべく相談・報告しないようにしよう』という雰囲気を蔓延</a:t>
            </a:r>
            <a:r>
              <a:rPr lang="ja-JP" altLang="ja-JP" dirty="0"/>
              <a:t>させるなど、虐待防止体制が機能不全に陥ったと考えられる。一連の虐待問題に係る幹部の責任は重大である。</a:t>
            </a:r>
            <a:r>
              <a:rPr lang="ja-JP" altLang="ja-JP" dirty="0" smtClean="0"/>
              <a:t>」</a:t>
            </a:r>
            <a:endParaRPr lang="en-US" altLang="ja-JP" dirty="0" smtClean="0"/>
          </a:p>
          <a:p>
            <a:endParaRPr lang="en-US" altLang="ja-JP" dirty="0"/>
          </a:p>
          <a:p>
            <a:r>
              <a:rPr lang="ja-JP" altLang="en-US" dirty="0" smtClean="0"/>
              <a:t>　</a:t>
            </a:r>
            <a:r>
              <a:rPr lang="ja-JP" altLang="ja-JP" dirty="0" smtClean="0"/>
              <a:t>「</a:t>
            </a:r>
            <a:r>
              <a:rPr lang="ja-JP" altLang="ja-JP" dirty="0"/>
              <a:t>上司に相談しにくい雰囲気、また</a:t>
            </a:r>
            <a:r>
              <a:rPr lang="ja-JP" altLang="ja-JP" u="sng" dirty="0"/>
              <a:t>『</a:t>
            </a:r>
            <a:r>
              <a:rPr lang="ja-JP" altLang="ja-JP" u="sng" dirty="0">
                <a:solidFill>
                  <a:srgbClr val="FF0000"/>
                </a:solidFill>
              </a:rPr>
              <a:t>相談しても無駄』という諦め</a:t>
            </a:r>
            <a:r>
              <a:rPr lang="ja-JP" altLang="ja-JP" dirty="0"/>
              <a:t>があった」「職員個人が支援現場における課題や悩みを抱え込まず、施設（寮）内で、あるいは施設（寮）を超えて、</a:t>
            </a:r>
            <a:r>
              <a:rPr lang="ja-JP" altLang="ja-JP" u="sng" dirty="0">
                <a:solidFill>
                  <a:srgbClr val="FF0000"/>
                </a:solidFill>
              </a:rPr>
              <a:t>相談・協力し合える職場環境が築かれていなかった</a:t>
            </a:r>
            <a:r>
              <a:rPr lang="ja-JP" altLang="ja-JP" dirty="0"/>
              <a:t>と言える。」</a:t>
            </a:r>
          </a:p>
        </p:txBody>
      </p:sp>
      <p:sp>
        <p:nvSpPr>
          <p:cNvPr id="2" name="テキスト ボックス 1"/>
          <p:cNvSpPr txBox="1"/>
          <p:nvPr/>
        </p:nvSpPr>
        <p:spPr>
          <a:xfrm>
            <a:off x="2612740" y="6153839"/>
            <a:ext cx="4794902" cy="461665"/>
          </a:xfrm>
          <a:prstGeom prst="rect">
            <a:avLst/>
          </a:prstGeom>
          <a:solidFill>
            <a:srgbClr val="FFFF00"/>
          </a:solidFill>
          <a:ln>
            <a:solidFill>
              <a:schemeClr val="tx1"/>
            </a:solidFill>
          </a:ln>
        </p:spPr>
        <p:txBody>
          <a:bodyPr wrap="none" rtlCol="0">
            <a:spAutoFit/>
          </a:bodyPr>
          <a:lstStyle/>
          <a:p>
            <a:r>
              <a:rPr kumimoji="1" lang="ja-JP" altLang="en-US" sz="2400" b="1" dirty="0" smtClean="0"/>
              <a:t>組織的な虐待防止の取組が不可欠</a:t>
            </a:r>
            <a:endParaRPr kumimoji="1" lang="ja-JP" altLang="en-US" sz="2400" b="1" dirty="0"/>
          </a:p>
        </p:txBody>
      </p:sp>
      <p:sp>
        <p:nvSpPr>
          <p:cNvPr id="5" name="スライド番号プレースホルダー 4"/>
          <p:cNvSpPr>
            <a:spLocks noGrp="1"/>
          </p:cNvSpPr>
          <p:nvPr>
            <p:ph type="sldNum" sz="quarter" idx="12"/>
          </p:nvPr>
        </p:nvSpPr>
        <p:spPr/>
        <p:txBody>
          <a:bodyPr/>
          <a:lstStyle/>
          <a:p>
            <a:pPr>
              <a:defRPr/>
            </a:pPr>
            <a:fld id="{F2A1C1E8-9361-4557-9EFC-000E05CD7A25}" type="slidenum">
              <a:rPr lang="en-US" altLang="ja-JP" smtClean="0"/>
              <a:pPr>
                <a:defRPr/>
              </a:pPr>
              <a:t>83</a:t>
            </a:fld>
            <a:endParaRPr lang="en-US" altLang="ja-JP" dirty="0"/>
          </a:p>
        </p:txBody>
      </p:sp>
    </p:spTree>
    <p:extLst>
      <p:ext uri="{BB962C8B-B14F-4D97-AF65-F5344CB8AC3E}">
        <p14:creationId xmlns:p14="http://schemas.microsoft.com/office/powerpoint/2010/main" val="3488233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07035" y="188640"/>
            <a:ext cx="5578879"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2400" b="1" dirty="0" smtClean="0">
                <a:solidFill>
                  <a:prstClr val="white"/>
                </a:solidFill>
              </a:rPr>
              <a:t>深刻な虐待事案に共通する事柄</a:t>
            </a:r>
            <a:endParaRPr lang="en-US" altLang="ja-JP" sz="2400" b="1" dirty="0" smtClean="0">
              <a:solidFill>
                <a:prstClr val="white"/>
              </a:solidFill>
            </a:endParaRPr>
          </a:p>
        </p:txBody>
      </p:sp>
      <p:sp>
        <p:nvSpPr>
          <p:cNvPr id="4" name="テキスト ボックス 3"/>
          <p:cNvSpPr txBox="1"/>
          <p:nvPr/>
        </p:nvSpPr>
        <p:spPr>
          <a:xfrm>
            <a:off x="324933" y="836712"/>
            <a:ext cx="9049005"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2400" dirty="0" smtClean="0">
                <a:solidFill>
                  <a:prstClr val="black"/>
                </a:solidFill>
              </a:rPr>
              <a:t>　○</a:t>
            </a:r>
            <a:r>
              <a:rPr lang="ja-JP" altLang="en-US" sz="2400" dirty="0">
                <a:solidFill>
                  <a:prstClr val="black"/>
                </a:solidFill>
              </a:rPr>
              <a:t>　利用者の死亡、骨折など取り返しのつかない被害</a:t>
            </a:r>
            <a:endParaRPr lang="en-US" altLang="ja-JP" sz="2400" dirty="0">
              <a:solidFill>
                <a:prstClr val="black"/>
              </a:solidFill>
            </a:endParaRPr>
          </a:p>
          <a:p>
            <a:r>
              <a:rPr lang="ja-JP" altLang="en-US" sz="2400" dirty="0" smtClean="0">
                <a:solidFill>
                  <a:prstClr val="black"/>
                </a:solidFill>
              </a:rPr>
              <a:t>　○　複数の職員が複数の利用者に対して長期間にわたり虐待</a:t>
            </a:r>
            <a:endParaRPr lang="en-US" altLang="ja-JP" sz="2400" dirty="0" smtClean="0">
              <a:solidFill>
                <a:prstClr val="black"/>
              </a:solidFill>
            </a:endParaRPr>
          </a:p>
          <a:p>
            <a:r>
              <a:rPr lang="ja-JP" altLang="en-US" sz="2400" dirty="0" smtClean="0">
                <a:solidFill>
                  <a:prstClr val="black"/>
                </a:solidFill>
              </a:rPr>
              <a:t>　○　通報義務の不履行</a:t>
            </a:r>
            <a:endParaRPr lang="en-US" altLang="ja-JP" sz="2400" dirty="0" smtClean="0">
              <a:solidFill>
                <a:prstClr val="black"/>
              </a:solidFill>
            </a:endParaRPr>
          </a:p>
          <a:p>
            <a:r>
              <a:rPr lang="ja-JP" altLang="en-US" sz="2400" dirty="0" smtClean="0">
                <a:solidFill>
                  <a:prstClr val="black"/>
                </a:solidFill>
              </a:rPr>
              <a:t>　○　設置者、管理者による組織的な虐待の隠ぺい</a:t>
            </a:r>
            <a:endParaRPr lang="en-US" altLang="ja-JP" sz="2400" dirty="0" smtClean="0">
              <a:solidFill>
                <a:prstClr val="black"/>
              </a:solidFill>
            </a:endParaRPr>
          </a:p>
          <a:p>
            <a:r>
              <a:rPr lang="ja-JP" altLang="en-US" sz="2400" dirty="0" smtClean="0">
                <a:solidFill>
                  <a:prstClr val="black"/>
                </a:solidFill>
              </a:rPr>
              <a:t>　○　事実確認調査に対する虚偽答弁</a:t>
            </a:r>
            <a:endParaRPr lang="en-US" altLang="ja-JP" sz="2400" dirty="0" smtClean="0">
              <a:solidFill>
                <a:prstClr val="black"/>
              </a:solidFill>
            </a:endParaRPr>
          </a:p>
          <a:p>
            <a:r>
              <a:rPr lang="ja-JP" altLang="en-US" sz="2400" dirty="0" smtClean="0">
                <a:solidFill>
                  <a:prstClr val="black"/>
                </a:solidFill>
              </a:rPr>
              <a:t>　○　警察の介入による加害者の逮捕、送検</a:t>
            </a:r>
            <a:endParaRPr lang="en-US" altLang="ja-JP" sz="2400" dirty="0" smtClean="0">
              <a:solidFill>
                <a:prstClr val="black"/>
              </a:solidFill>
            </a:endParaRPr>
          </a:p>
          <a:p>
            <a:r>
              <a:rPr lang="ja-JP" altLang="en-US" sz="2400" dirty="0" smtClean="0">
                <a:solidFill>
                  <a:prstClr val="black"/>
                </a:solidFill>
              </a:rPr>
              <a:t>　○　事業効力の一部停止等の重い行政処分</a:t>
            </a:r>
            <a:endParaRPr lang="en-US" altLang="ja-JP" sz="2400" dirty="0" smtClean="0">
              <a:solidFill>
                <a:prstClr val="black"/>
              </a:solidFill>
            </a:endParaRPr>
          </a:p>
          <a:p>
            <a:r>
              <a:rPr lang="ja-JP" altLang="en-US" sz="2400" dirty="0" smtClean="0">
                <a:solidFill>
                  <a:prstClr val="black"/>
                </a:solidFill>
              </a:rPr>
              <a:t>　○　行政処分に基づく設置者、管理者の交代</a:t>
            </a:r>
            <a:endParaRPr lang="en-US" altLang="ja-JP" sz="2400" dirty="0">
              <a:solidFill>
                <a:prstClr val="black"/>
              </a:solidFill>
            </a:endParaRPr>
          </a:p>
          <a:p>
            <a:r>
              <a:rPr lang="ja-JP" altLang="en-US" sz="2400" dirty="0" smtClean="0">
                <a:solidFill>
                  <a:prstClr val="black"/>
                </a:solidFill>
              </a:rPr>
              <a:t>　○　検証委員会の設置による事実解明と再発防止策の徹底</a:t>
            </a:r>
            <a:endParaRPr lang="en-US" altLang="ja-JP" sz="2400" dirty="0" smtClean="0">
              <a:solidFill>
                <a:prstClr val="black"/>
              </a:solidFill>
            </a:endParaRPr>
          </a:p>
        </p:txBody>
      </p:sp>
      <p:sp>
        <p:nvSpPr>
          <p:cNvPr id="2" name="下矢印 1"/>
          <p:cNvSpPr/>
          <p:nvPr/>
        </p:nvSpPr>
        <p:spPr>
          <a:xfrm>
            <a:off x="4381382" y="4365102"/>
            <a:ext cx="936104" cy="360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854137" y="6021293"/>
            <a:ext cx="6345014" cy="646331"/>
          </a:xfrm>
          <a:prstGeom prst="rect">
            <a:avLst/>
          </a:prstGeom>
          <a:solidFill>
            <a:srgbClr val="FFFF00"/>
          </a:solidFill>
          <a:ln>
            <a:solidFill>
              <a:schemeClr val="tx1"/>
            </a:solidFill>
          </a:ln>
        </p:spPr>
        <p:txBody>
          <a:bodyPr wrap="square" rtlCol="0">
            <a:spAutoFit/>
          </a:bodyPr>
          <a:lstStyle/>
          <a:p>
            <a:r>
              <a:rPr lang="ja-JP" altLang="en-US" dirty="0" smtClean="0">
                <a:solidFill>
                  <a:prstClr val="black"/>
                </a:solidFill>
              </a:rPr>
              <a:t>● 今すぐ、施設・事業所で虐待がないか総点検すること</a:t>
            </a:r>
            <a:endParaRPr lang="en-US" altLang="ja-JP" dirty="0" smtClean="0">
              <a:solidFill>
                <a:prstClr val="black"/>
              </a:solidFill>
            </a:endParaRPr>
          </a:p>
          <a:p>
            <a:r>
              <a:rPr lang="ja-JP" altLang="en-US" dirty="0" smtClean="0">
                <a:solidFill>
                  <a:prstClr val="black"/>
                </a:solidFill>
              </a:rPr>
              <a:t>● 虐待</a:t>
            </a:r>
            <a:r>
              <a:rPr lang="ja-JP" altLang="en-US" dirty="0">
                <a:solidFill>
                  <a:prstClr val="black"/>
                </a:solidFill>
              </a:rPr>
              <a:t>が</a:t>
            </a:r>
            <a:r>
              <a:rPr lang="ja-JP" altLang="en-US" dirty="0" smtClean="0">
                <a:solidFill>
                  <a:prstClr val="black"/>
                </a:solidFill>
              </a:rPr>
              <a:t>疑われる事案があったら速やかに通報すること</a:t>
            </a:r>
            <a:endParaRPr lang="ja-JP" altLang="en-US" dirty="0">
              <a:solidFill>
                <a:prstClr val="black"/>
              </a:solidFill>
            </a:endParaRPr>
          </a:p>
        </p:txBody>
      </p:sp>
      <p:sp>
        <p:nvSpPr>
          <p:cNvPr id="6" name="テキスト ボックス 5"/>
          <p:cNvSpPr txBox="1"/>
          <p:nvPr/>
        </p:nvSpPr>
        <p:spPr>
          <a:xfrm>
            <a:off x="324933" y="4870903"/>
            <a:ext cx="9049005" cy="646331"/>
          </a:xfrm>
          <a:prstGeom prst="rect">
            <a:avLst/>
          </a:prstGeom>
          <a:solidFill>
            <a:srgbClr val="CCFFFF"/>
          </a:solidFill>
          <a:ln>
            <a:solidFill>
              <a:schemeClr val="tx1"/>
            </a:solidFill>
          </a:ln>
        </p:spPr>
        <p:txBody>
          <a:bodyPr wrap="square" rtlCol="0">
            <a:spAutoFit/>
          </a:bodyPr>
          <a:lstStyle/>
          <a:p>
            <a:r>
              <a:rPr lang="ja-JP" altLang="en-US" dirty="0" smtClean="0">
                <a:solidFill>
                  <a:prstClr val="black"/>
                </a:solidFill>
              </a:rPr>
              <a:t>障害者</a:t>
            </a:r>
            <a:r>
              <a:rPr lang="ja-JP" altLang="en-US" dirty="0">
                <a:solidFill>
                  <a:prstClr val="black"/>
                </a:solidFill>
              </a:rPr>
              <a:t>施設の</a:t>
            </a:r>
            <a:r>
              <a:rPr lang="ja-JP" altLang="en-US" dirty="0" smtClean="0">
                <a:solidFill>
                  <a:prstClr val="black"/>
                </a:solidFill>
              </a:rPr>
              <a:t>理事長談　</a:t>
            </a:r>
            <a:r>
              <a:rPr lang="ja-JP" altLang="en-US" b="1" dirty="0" smtClean="0">
                <a:solidFill>
                  <a:prstClr val="black"/>
                </a:solidFill>
              </a:rPr>
              <a:t>「</a:t>
            </a:r>
            <a:r>
              <a:rPr lang="ja-JP" altLang="en-US" b="1" dirty="0">
                <a:solidFill>
                  <a:prstClr val="black"/>
                </a:solidFill>
              </a:rPr>
              <a:t>暴力や暴言があったことは知らなかった。</a:t>
            </a:r>
            <a:r>
              <a:rPr lang="ja-JP" altLang="en-US" b="1" dirty="0" smtClean="0">
                <a:solidFill>
                  <a:prstClr val="black"/>
                </a:solidFill>
              </a:rPr>
              <a:t>」</a:t>
            </a:r>
            <a:endParaRPr lang="en-US" altLang="ja-JP" b="1" dirty="0" smtClean="0">
              <a:solidFill>
                <a:prstClr val="black"/>
              </a:solidFill>
            </a:endParaRPr>
          </a:p>
          <a:p>
            <a:r>
              <a:rPr lang="ja-JP" altLang="en-US" dirty="0" smtClean="0">
                <a:solidFill>
                  <a:prstClr val="black"/>
                </a:solidFill>
              </a:rPr>
              <a:t>　⇒　虐待が事業運営にとって大きなリスクであるとの認識が希薄</a:t>
            </a:r>
            <a:endParaRPr lang="en-US" altLang="ja-JP" dirty="0">
              <a:solidFill>
                <a:prstClr val="black"/>
              </a:solidFill>
            </a:endParaRPr>
          </a:p>
        </p:txBody>
      </p:sp>
      <p:sp>
        <p:nvSpPr>
          <p:cNvPr id="7" name="下矢印 6"/>
          <p:cNvSpPr/>
          <p:nvPr/>
        </p:nvSpPr>
        <p:spPr>
          <a:xfrm>
            <a:off x="4428423" y="5606234"/>
            <a:ext cx="936104" cy="360042"/>
          </a:xfrm>
          <a:prstGeom prst="down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スライド番号プレースホルダー 2"/>
          <p:cNvSpPr>
            <a:spLocks noGrp="1"/>
          </p:cNvSpPr>
          <p:nvPr/>
        </p:nvSpPr>
        <p:spPr>
          <a:xfrm>
            <a:off x="7137245" y="6376248"/>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4B09F09-2CE8-491B-901A-3DF69E149F9C}" type="slidenum">
              <a:rPr lang="ja-JP" altLang="en-US" smtClean="0">
                <a:solidFill>
                  <a:prstClr val="black">
                    <a:tint val="75000"/>
                  </a:prstClr>
                </a:solidFill>
              </a:rPr>
              <a:pPr/>
              <a:t>84</a:t>
            </a:fld>
            <a:endParaRPr lang="ja-JP" altLang="en-US" dirty="0">
              <a:solidFill>
                <a:prstClr val="black">
                  <a:tint val="75000"/>
                </a:prstClr>
              </a:solidFill>
            </a:endParaRPr>
          </a:p>
        </p:txBody>
      </p:sp>
    </p:spTree>
    <p:extLst>
      <p:ext uri="{BB962C8B-B14F-4D97-AF65-F5344CB8AC3E}">
        <p14:creationId xmlns:p14="http://schemas.microsoft.com/office/powerpoint/2010/main" val="37368960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835" y="0"/>
            <a:ext cx="5253695" cy="6858000"/>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4497" r="6082"/>
          <a:stretch/>
        </p:blipFill>
        <p:spPr>
          <a:xfrm>
            <a:off x="13590" y="0"/>
            <a:ext cx="4697847" cy="6858000"/>
          </a:xfrm>
          <a:prstGeom prst="rect">
            <a:avLst/>
          </a:prstGeom>
        </p:spPr>
      </p:pic>
    </p:spTree>
    <p:extLst>
      <p:ext uri="{BB962C8B-B14F-4D97-AF65-F5344CB8AC3E}">
        <p14:creationId xmlns:p14="http://schemas.microsoft.com/office/powerpoint/2010/main" val="21333006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5253695" cy="6858000"/>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7724"/>
          <a:stretch/>
        </p:blipFill>
        <p:spPr>
          <a:xfrm>
            <a:off x="5058064" y="0"/>
            <a:ext cx="4847936" cy="6858000"/>
          </a:xfrm>
          <a:prstGeom prst="rect">
            <a:avLst/>
          </a:prstGeom>
        </p:spPr>
      </p:pic>
    </p:spTree>
    <p:extLst>
      <p:ext uri="{BB962C8B-B14F-4D97-AF65-F5344CB8AC3E}">
        <p14:creationId xmlns:p14="http://schemas.microsoft.com/office/powerpoint/2010/main" val="15928313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6496" y="2060848"/>
            <a:ext cx="8915400" cy="2938337"/>
          </a:xfrm>
        </p:spPr>
        <p:txBody>
          <a:bodyPr/>
          <a:lstStyle/>
          <a:p>
            <a:pPr algn="l"/>
            <a:r>
              <a:rPr kumimoji="1" lang="ja-JP" altLang="en-US" sz="4000" dirty="0" smtClean="0"/>
              <a:t>（参考資料）</a:t>
            </a:r>
            <a:r>
              <a:rPr kumimoji="1" lang="en-US" altLang="ja-JP" sz="4000" dirty="0" smtClean="0"/>
              <a:t/>
            </a:r>
            <a:br>
              <a:rPr kumimoji="1" lang="en-US" altLang="ja-JP" sz="4000" dirty="0" smtClean="0"/>
            </a:br>
            <a:r>
              <a:rPr kumimoji="1" lang="ja-JP" altLang="en-US" sz="4000" dirty="0" smtClean="0"/>
              <a:t>障害福祉サービス等の概要</a:t>
            </a:r>
            <a:endParaRPr kumimoji="1" lang="ja-JP" altLang="en-US" sz="4000" dirty="0"/>
          </a:p>
        </p:txBody>
      </p: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87</a:t>
            </a:fld>
            <a:endParaRPr lang="en-US" altLang="ja-JP" dirty="0"/>
          </a:p>
        </p:txBody>
      </p:sp>
    </p:spTree>
    <p:extLst>
      <p:ext uri="{BB962C8B-B14F-4D97-AF65-F5344CB8AC3E}">
        <p14:creationId xmlns:p14="http://schemas.microsoft.com/office/powerpoint/2010/main" val="10291895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0275" y="469012"/>
            <a:ext cx="154806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対象者</a:t>
            </a:r>
            <a:endParaRPr lang="en-US" altLang="ja-JP" sz="1600" b="1" u="sng" dirty="0" smtClean="0">
              <a:solidFill>
                <a:srgbClr val="000000"/>
              </a:solidFill>
              <a:ea typeface="ＤＨＰ特太ゴシック体" pitchFamily="2" charset="-128"/>
            </a:endParaRPr>
          </a:p>
        </p:txBody>
      </p:sp>
      <p:sp>
        <p:nvSpPr>
          <p:cNvPr id="3075" name="Text Box 2"/>
          <p:cNvSpPr txBox="1">
            <a:spLocks noChangeArrowheads="1"/>
          </p:cNvSpPr>
          <p:nvPr/>
        </p:nvSpPr>
        <p:spPr bwMode="auto">
          <a:xfrm>
            <a:off x="4765135" y="1362670"/>
            <a:ext cx="255469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主な人員配置</a:t>
            </a:r>
            <a:endParaRPr lang="en-US" altLang="ja-JP" sz="1600" b="1" u="sng" dirty="0" smtClean="0">
              <a:solidFill>
                <a:srgbClr val="000000"/>
              </a:solidFill>
              <a:ea typeface="ＤＨＰ特太ゴシック体" pitchFamily="2" charset="-128"/>
            </a:endParaRPr>
          </a:p>
        </p:txBody>
      </p:sp>
      <p:sp>
        <p:nvSpPr>
          <p:cNvPr id="3076" name="Text Box 2"/>
          <p:cNvSpPr txBox="1">
            <a:spLocks noChangeArrowheads="1"/>
          </p:cNvSpPr>
          <p:nvPr/>
        </p:nvSpPr>
        <p:spPr bwMode="auto">
          <a:xfrm>
            <a:off x="80275" y="1352168"/>
            <a:ext cx="208948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サービス内容</a:t>
            </a:r>
            <a:endParaRPr lang="en-US" altLang="ja-JP" sz="1600" b="1" u="sng" dirty="0" smtClean="0">
              <a:solidFill>
                <a:srgbClr val="000000"/>
              </a:solidFill>
              <a:ea typeface="ＤＨＰ特太ゴシック体" pitchFamily="2" charset="-128"/>
            </a:endParaRPr>
          </a:p>
        </p:txBody>
      </p:sp>
      <p:sp>
        <p:nvSpPr>
          <p:cNvPr id="3077" name="Text Box 2"/>
          <p:cNvSpPr txBox="1">
            <a:spLocks noChangeArrowheads="1"/>
          </p:cNvSpPr>
          <p:nvPr/>
        </p:nvSpPr>
        <p:spPr bwMode="auto">
          <a:xfrm>
            <a:off x="72334" y="3212976"/>
            <a:ext cx="32247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報酬単価（平成３０年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19" name="正方形/長方形 18"/>
          <p:cNvSpPr/>
          <p:nvPr/>
        </p:nvSpPr>
        <p:spPr>
          <a:xfrm>
            <a:off x="266040" y="792954"/>
            <a:ext cx="9286776" cy="540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200" dirty="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障害支援区分１以上の障害者</a:t>
            </a:r>
            <a:r>
              <a:rPr lang="ja-JP" altLang="en-US" sz="1200" dirty="0" smtClean="0">
                <a:solidFill>
                  <a:srgbClr val="000000"/>
                </a:solidFill>
                <a:latin typeface="HGPｺﾞｼｯｸM" pitchFamily="50" charset="-128"/>
                <a:ea typeface="HGPｺﾞｼｯｸM" pitchFamily="50" charset="-128"/>
              </a:rPr>
              <a:t>等</a:t>
            </a:r>
          </a:p>
          <a:p>
            <a:pPr>
              <a:defRPr/>
            </a:pPr>
            <a:endParaRPr lang="ja-JP" altLang="en-US" sz="1200" dirty="0">
              <a:solidFill>
                <a:srgbClr val="000000"/>
              </a:solidFill>
              <a:latin typeface="HGPｺﾞｼｯｸM" pitchFamily="50" charset="-128"/>
              <a:ea typeface="HGPｺﾞｼｯｸM" pitchFamily="50" charset="-128"/>
            </a:endParaRPr>
          </a:p>
        </p:txBody>
      </p:sp>
      <p:sp>
        <p:nvSpPr>
          <p:cNvPr id="3080" name="Rectangle 4"/>
          <p:cNvSpPr>
            <a:spLocks noChangeArrowheads="1"/>
          </p:cNvSpPr>
          <p:nvPr/>
        </p:nvSpPr>
        <p:spPr bwMode="auto">
          <a:xfrm>
            <a:off x="266040" y="1636460"/>
            <a:ext cx="4412370" cy="1584008"/>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dirty="0" smtClean="0">
                <a:solidFill>
                  <a:srgbClr val="000000"/>
                </a:solidFill>
                <a:latin typeface="HGPｺﾞｼｯｸM" pitchFamily="50" charset="-128"/>
                <a:ea typeface="HGPｺﾞｼｯｸM" pitchFamily="50" charset="-128"/>
              </a:rPr>
              <a:t>居宅における</a:t>
            </a:r>
            <a:endParaRPr lang="en-US" altLang="ja-JP" sz="1300" dirty="0" smtClean="0">
              <a:solidFill>
                <a:srgbClr val="000000"/>
              </a:solidFill>
              <a:latin typeface="HGPｺﾞｼｯｸM" pitchFamily="50" charset="-128"/>
              <a:ea typeface="HGPｺﾞｼｯｸM" pitchFamily="50" charset="-128"/>
            </a:endParaRPr>
          </a:p>
          <a:p>
            <a:endParaRPr lang="ja-JP" altLang="en-US" sz="6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　入浴、排せつ及び食事等の介護</a:t>
            </a:r>
          </a:p>
          <a:p>
            <a:r>
              <a:rPr lang="ja-JP" altLang="en-US" sz="1200" dirty="0" smtClean="0">
                <a:solidFill>
                  <a:srgbClr val="000000"/>
                </a:solidFill>
                <a:latin typeface="HGPｺﾞｼｯｸM" pitchFamily="50" charset="-128"/>
                <a:ea typeface="HGPｺﾞｼｯｸM" pitchFamily="50" charset="-128"/>
              </a:rPr>
              <a:t>　　■　調理、洗濯及び掃除等の家事</a:t>
            </a:r>
          </a:p>
          <a:p>
            <a:r>
              <a:rPr lang="ja-JP" altLang="en-US" sz="1200" dirty="0" smtClean="0">
                <a:solidFill>
                  <a:srgbClr val="000000"/>
                </a:solidFill>
                <a:latin typeface="HGPｺﾞｼｯｸM" pitchFamily="50" charset="-128"/>
                <a:ea typeface="HGPｺﾞｼｯｸM" pitchFamily="50" charset="-128"/>
              </a:rPr>
              <a:t>　　■　生活等に関する相談及び助言</a:t>
            </a:r>
          </a:p>
          <a:p>
            <a:r>
              <a:rPr lang="ja-JP" altLang="en-US" sz="1200" dirty="0" smtClean="0">
                <a:solidFill>
                  <a:srgbClr val="000000"/>
                </a:solidFill>
                <a:latin typeface="HGPｺﾞｼｯｸM" pitchFamily="50" charset="-128"/>
                <a:ea typeface="HGPｺﾞｼｯｸM" pitchFamily="50" charset="-128"/>
              </a:rPr>
              <a:t>　　■　その他生活全般にわたる援助</a:t>
            </a:r>
          </a:p>
          <a:p>
            <a:endParaRPr lang="ja-JP" altLang="en-US" sz="600" dirty="0" smtClean="0">
              <a:solidFill>
                <a:srgbClr val="000000"/>
              </a:solidFill>
              <a:latin typeface="HGPｺﾞｼｯｸM" pitchFamily="50" charset="-128"/>
              <a:ea typeface="HGPｺﾞｼｯｸM" pitchFamily="50" charset="-128"/>
            </a:endParaRPr>
          </a:p>
          <a:p>
            <a:r>
              <a:rPr lang="en-US" altLang="ja-JP" sz="1300" dirty="0" smtClean="0">
                <a:solidFill>
                  <a:srgbClr val="000000"/>
                </a:solidFill>
                <a:latin typeface="HGPｺﾞｼｯｸM" pitchFamily="50" charset="-128"/>
                <a:ea typeface="HGPｺﾞｼｯｸM" pitchFamily="50" charset="-128"/>
              </a:rPr>
              <a:t>※</a:t>
            </a:r>
            <a:r>
              <a:rPr lang="ja-JP" altLang="en-US" sz="1300" dirty="0" smtClean="0">
                <a:solidFill>
                  <a:srgbClr val="000000"/>
                </a:solidFill>
                <a:latin typeface="HGPｺﾞｼｯｸM" pitchFamily="50" charset="-128"/>
                <a:ea typeface="HGPｺﾞｼｯｸM" pitchFamily="50" charset="-128"/>
              </a:rPr>
              <a:t>　通院等介助や通院等乗降介助も含む。</a:t>
            </a:r>
          </a:p>
        </p:txBody>
      </p:sp>
      <p:sp>
        <p:nvSpPr>
          <p:cNvPr id="21" name="大かっこ 20"/>
          <p:cNvSpPr/>
          <p:nvPr/>
        </p:nvSpPr>
        <p:spPr>
          <a:xfrm>
            <a:off x="423267" y="2018402"/>
            <a:ext cx="3869357" cy="785812"/>
          </a:xfrm>
          <a:prstGeom prst="bracketPair">
            <a:avLst>
              <a:gd name="adj" fmla="val 8472"/>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solidFill>
                <a:srgbClr val="000000"/>
              </a:solidFill>
            </a:endParaRPr>
          </a:p>
        </p:txBody>
      </p:sp>
      <p:sp>
        <p:nvSpPr>
          <p:cNvPr id="3082" name="Rectangle 4"/>
          <p:cNvSpPr>
            <a:spLocks noChangeArrowheads="1"/>
          </p:cNvSpPr>
          <p:nvPr/>
        </p:nvSpPr>
        <p:spPr bwMode="auto">
          <a:xfrm>
            <a:off x="4946740" y="1636460"/>
            <a:ext cx="4606076" cy="1584008"/>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dirty="0" smtClean="0">
                <a:solidFill>
                  <a:srgbClr val="000000"/>
                </a:solidFill>
                <a:latin typeface="HGPｺﾞｼｯｸM" pitchFamily="50" charset="-128"/>
                <a:ea typeface="HGPｺﾞｼｯｸM" pitchFamily="50" charset="-128"/>
              </a:rPr>
              <a:t>■　サービス提供責任者：常勤ヘルパーのうち１名以上</a:t>
            </a:r>
          </a:p>
          <a:p>
            <a:r>
              <a:rPr lang="ja-JP" altLang="en-US" sz="1200" dirty="0" smtClean="0">
                <a:solidFill>
                  <a:srgbClr val="000000"/>
                </a:solidFill>
                <a:latin typeface="HGPｺﾞｼｯｸM" pitchFamily="50" charset="-128"/>
                <a:ea typeface="HGPｺﾞｼｯｸM" pitchFamily="50" charset="-128"/>
              </a:rPr>
              <a:t>　　・　介護福祉士、実務者研修修了者　等</a:t>
            </a:r>
          </a:p>
          <a:p>
            <a:r>
              <a:rPr lang="ja-JP" altLang="en-US" sz="1200" dirty="0" smtClean="0">
                <a:solidFill>
                  <a:srgbClr val="000000"/>
                </a:solidFill>
                <a:latin typeface="HGPｺﾞｼｯｸM" pitchFamily="50" charset="-128"/>
                <a:ea typeface="HGPｺﾞｼｯｸM" pitchFamily="50" charset="-128"/>
              </a:rPr>
              <a:t>　　・　居宅介護職員初任者研修修了者等であって３年以上の実務</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経験がある者</a:t>
            </a:r>
          </a:p>
          <a:p>
            <a:endParaRPr lang="ja-JP" altLang="en-US" sz="600" dirty="0" smtClean="0">
              <a:solidFill>
                <a:srgbClr val="000000"/>
              </a:solidFill>
              <a:latin typeface="HGPｺﾞｼｯｸM" pitchFamily="50" charset="-128"/>
              <a:ea typeface="HGPｺﾞｼｯｸM" pitchFamily="50" charset="-128"/>
            </a:endParaRPr>
          </a:p>
          <a:p>
            <a:r>
              <a:rPr lang="ja-JP" altLang="en-US" sz="1300" dirty="0" smtClean="0">
                <a:solidFill>
                  <a:srgbClr val="000000"/>
                </a:solidFill>
                <a:latin typeface="HGPｺﾞｼｯｸM" pitchFamily="50" charset="-128"/>
                <a:ea typeface="HGPｺﾞｼｯｸM" pitchFamily="50" charset="-128"/>
              </a:rPr>
              <a:t>■　ヘルパー：常勤換算２．５人以上</a:t>
            </a:r>
          </a:p>
          <a:p>
            <a:r>
              <a:rPr lang="ja-JP" altLang="en-US" sz="1200" dirty="0" smtClean="0">
                <a:solidFill>
                  <a:srgbClr val="000000"/>
                </a:solidFill>
                <a:latin typeface="HGPｺﾞｼｯｸM" pitchFamily="50" charset="-128"/>
                <a:ea typeface="HGPｺﾞｼｯｸM" pitchFamily="50" charset="-128"/>
              </a:rPr>
              <a:t>　　・　介護福祉士、介護職員基礎研修修了者、居宅介護職員初任者</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研修修了者　等</a:t>
            </a:r>
          </a:p>
        </p:txBody>
      </p:sp>
      <p:graphicFrame>
        <p:nvGraphicFramePr>
          <p:cNvPr id="24" name="表 23"/>
          <p:cNvGraphicFramePr>
            <a:graphicFrameLocks noGrp="1"/>
          </p:cNvGraphicFramePr>
          <p:nvPr>
            <p:extLst/>
          </p:nvPr>
        </p:nvGraphicFramePr>
        <p:xfrm>
          <a:off x="266040" y="3519789"/>
          <a:ext cx="9286774" cy="2849880"/>
        </p:xfrm>
        <a:graphic>
          <a:graphicData uri="http://schemas.openxmlformats.org/drawingml/2006/table">
            <a:tbl>
              <a:tblPr>
                <a:tableStyleId>{F5AB1C69-6EDB-4FF4-983F-18BD219EF322}</a:tableStyleId>
              </a:tblPr>
              <a:tblGrid>
                <a:gridCol w="3030776">
                  <a:extLst>
                    <a:ext uri="{9D8B030D-6E8A-4147-A177-3AD203B41FA5}">
                      <a16:colId xmlns:a16="http://schemas.microsoft.com/office/drawing/2014/main" val="20000"/>
                    </a:ext>
                  </a:extLst>
                </a:gridCol>
                <a:gridCol w="273062">
                  <a:extLst>
                    <a:ext uri="{9D8B030D-6E8A-4147-A177-3AD203B41FA5}">
                      <a16:colId xmlns:a16="http://schemas.microsoft.com/office/drawing/2014/main" val="20001"/>
                    </a:ext>
                  </a:extLst>
                </a:gridCol>
                <a:gridCol w="2319552">
                  <a:extLst>
                    <a:ext uri="{9D8B030D-6E8A-4147-A177-3AD203B41FA5}">
                      <a16:colId xmlns:a16="http://schemas.microsoft.com/office/drawing/2014/main" val="20002"/>
                    </a:ext>
                  </a:extLst>
                </a:gridCol>
                <a:gridCol w="647746">
                  <a:extLst>
                    <a:ext uri="{9D8B030D-6E8A-4147-A177-3AD203B41FA5}">
                      <a16:colId xmlns:a16="http://schemas.microsoft.com/office/drawing/2014/main" val="20003"/>
                    </a:ext>
                  </a:extLst>
                </a:gridCol>
                <a:gridCol w="1656510">
                  <a:extLst>
                    <a:ext uri="{9D8B030D-6E8A-4147-A177-3AD203B41FA5}">
                      <a16:colId xmlns:a16="http://schemas.microsoft.com/office/drawing/2014/main" val="20004"/>
                    </a:ext>
                  </a:extLst>
                </a:gridCol>
                <a:gridCol w="1359128">
                  <a:extLst>
                    <a:ext uri="{9D8B030D-6E8A-4147-A177-3AD203B41FA5}">
                      <a16:colId xmlns:a16="http://schemas.microsoft.com/office/drawing/2014/main" val="20005"/>
                    </a:ext>
                  </a:extLst>
                </a:gridCol>
              </a:tblGrid>
              <a:tr h="214316">
                <a:tc gridSpan="6">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71" marR="9907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991344">
                <a:tc gridSpan="2">
                  <a:txBody>
                    <a:bodyPr/>
                    <a:lstStyle/>
                    <a:p>
                      <a:r>
                        <a:rPr lang="ja-JP" altLang="en-US" sz="1300" b="1" u="sng" dirty="0" smtClean="0">
                          <a:latin typeface="HGPｺﾞｼｯｸM" pitchFamily="50" charset="-128"/>
                          <a:ea typeface="HGPｺﾞｼｯｸM" pitchFamily="50" charset="-128"/>
                        </a:rPr>
                        <a:t>身体介護中心、通院等介助</a:t>
                      </a:r>
                      <a:r>
                        <a:rPr lang="ja-JP" altLang="en-US" sz="1300" dirty="0" smtClean="0">
                          <a:latin typeface="HGPｺﾞｼｯｸM" pitchFamily="50" charset="-128"/>
                          <a:ea typeface="HGPｺﾞｼｯｸM" pitchFamily="50" charset="-128"/>
                        </a:rPr>
                        <a:t>（身体介護有り）　</a:t>
                      </a: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248</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分未満）～</a:t>
                      </a:r>
                      <a:r>
                        <a:rPr lang="en-US" altLang="ja-JP" sz="1200" dirty="0" smtClean="0">
                          <a:latin typeface="HGPｺﾞｼｯｸM" pitchFamily="50" charset="-128"/>
                          <a:ea typeface="HGPｺﾞｼｯｸM" pitchFamily="50" charset="-128"/>
                        </a:rPr>
                        <a:t>813</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a:t>
                      </a:r>
                      <a:r>
                        <a:rPr lang="ja-JP" altLang="en-US" sz="1200" dirty="0" smtClean="0">
                          <a:latin typeface="HGPｺﾞｼｯｸM" pitchFamily="50" charset="-128"/>
                          <a:ea typeface="HGPｺﾞｼｯｸM" pitchFamily="50" charset="-128"/>
                        </a:rPr>
                        <a:t>時間未満）</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3</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81</a:t>
                      </a:r>
                      <a:r>
                        <a:rPr lang="ja-JP" altLang="en-US" sz="1200" dirty="0" smtClean="0">
                          <a:latin typeface="HGPｺﾞｼｯｸM" pitchFamily="50" charset="-128"/>
                          <a:ea typeface="HGPｺﾞｼｯｸM" pitchFamily="50" charset="-128"/>
                        </a:rPr>
                        <a:t>単位加算</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lang="ja-JP" altLang="en-US" sz="1300" b="1" u="sng" dirty="0" smtClean="0">
                          <a:latin typeface="HGPｺﾞｼｯｸM" pitchFamily="50" charset="-128"/>
                          <a:ea typeface="HGPｺﾞｼｯｸM" pitchFamily="50" charset="-128"/>
                        </a:rPr>
                        <a:t>家事援助中心</a:t>
                      </a:r>
                      <a:endParaRPr lang="ja-JP" altLang="en-US" sz="13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102</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分未満）～</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267</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時間未満） </a:t>
                      </a:r>
                      <a:endParaRPr lang="en-US" altLang="ja-JP" sz="1200" dirty="0" smtClean="0">
                        <a:latin typeface="HGPｺﾞｼｯｸM" pitchFamily="50" charset="-128"/>
                        <a:ea typeface="HGPｺﾞｼｯｸM" pitchFamily="50" charset="-128"/>
                      </a:endParaRPr>
                    </a:p>
                    <a:p>
                      <a:pPr marL="82550" indent="-82550"/>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34</a:t>
                      </a:r>
                      <a:r>
                        <a:rPr lang="ja-JP" altLang="en-US" sz="1200" dirty="0" smtClean="0">
                          <a:latin typeface="HGPｺﾞｼｯｸM" pitchFamily="50" charset="-128"/>
                          <a:ea typeface="HGPｺﾞｼｯｸM" pitchFamily="50" charset="-128"/>
                        </a:rPr>
                        <a:t>単位加算</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ja-JP" altLang="en-US" sz="1300" b="1" u="sng" dirty="0" smtClean="0">
                          <a:latin typeface="HGPｺﾞｼｯｸM" pitchFamily="50" charset="-128"/>
                          <a:ea typeface="HGPｺﾞｼｯｸM" pitchFamily="50" charset="-128"/>
                        </a:rPr>
                        <a:t>通院等介助</a:t>
                      </a:r>
                      <a:r>
                        <a:rPr lang="ja-JP" altLang="en-US" sz="1200" dirty="0" smtClean="0">
                          <a:latin typeface="HGPｺﾞｼｯｸM" pitchFamily="50" charset="-128"/>
                          <a:ea typeface="HGPｺﾞｼｯｸM" pitchFamily="50" charset="-128"/>
                        </a:rPr>
                        <a:t>（身体介護なし）　</a:t>
                      </a:r>
                      <a:endParaRPr lang="ja-JP" altLang="en-US" sz="13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102</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分未満）～</a:t>
                      </a:r>
                      <a:endParaRPr lang="en-US" altLang="ja-JP" sz="1200" dirty="0" smtClean="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267</a:t>
                      </a:r>
                      <a:r>
                        <a:rPr lang="ja-JP" altLang="en-US" sz="1200" dirty="0" smtClean="0">
                          <a:latin typeface="HGPｺﾞｼｯｸM" pitchFamily="50" charset="-128"/>
                          <a:ea typeface="HGPｺﾞｼｯｸM" pitchFamily="50" charset="-128"/>
                        </a:rPr>
                        <a:t>単位（</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時間未満） </a:t>
                      </a:r>
                      <a:endParaRPr lang="en-US" altLang="ja-JP" sz="1200" dirty="0" smtClean="0">
                        <a:latin typeface="HGPｺﾞｼｯｸM" pitchFamily="50" charset="-128"/>
                        <a:ea typeface="HGPｺﾞｼｯｸM" pitchFamily="50" charset="-128"/>
                      </a:endParaRPr>
                    </a:p>
                    <a:p>
                      <a:pPr marL="82550" indent="-82550"/>
                      <a:r>
                        <a:rPr lang="ja-JP" altLang="en-US" sz="120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時間以降、</a:t>
                      </a:r>
                      <a:r>
                        <a:rPr lang="en-US" altLang="ja-JP" sz="1200" dirty="0" smtClean="0">
                          <a:latin typeface="HGPｺﾞｼｯｸM" pitchFamily="50" charset="-128"/>
                          <a:ea typeface="HGPｺﾞｼｯｸM" pitchFamily="50" charset="-128"/>
                        </a:rPr>
                        <a:t>30</a:t>
                      </a:r>
                      <a:r>
                        <a:rPr lang="ja-JP" altLang="en-US" sz="1200" dirty="0" smtClean="0">
                          <a:latin typeface="HGPｺﾞｼｯｸM" pitchFamily="50" charset="-128"/>
                          <a:ea typeface="HGPｺﾞｼｯｸM" pitchFamily="50" charset="-128"/>
                        </a:rPr>
                        <a:t>分を増す毎に</a:t>
                      </a:r>
                      <a:r>
                        <a:rPr lang="en-US" altLang="ja-JP" sz="1200" dirty="0" smtClean="0">
                          <a:latin typeface="HGPｺﾞｼｯｸM" pitchFamily="50" charset="-128"/>
                          <a:ea typeface="HGPｺﾞｼｯｸM" pitchFamily="50" charset="-128"/>
                        </a:rPr>
                        <a:t>68</a:t>
                      </a:r>
                      <a:r>
                        <a:rPr lang="ja-JP" altLang="en-US" sz="1200" dirty="0" smtClean="0">
                          <a:latin typeface="HGPｺﾞｼｯｸM" pitchFamily="50" charset="-128"/>
                          <a:ea typeface="HGPｺﾞｼｯｸM" pitchFamily="50" charset="-128"/>
                        </a:rPr>
                        <a:t>単位加算</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lang="ja-JP" altLang="en-US" sz="1300" b="1" u="sng" dirty="0" smtClean="0">
                          <a:latin typeface="HGPｺﾞｼｯｸM" pitchFamily="50" charset="-128"/>
                          <a:ea typeface="HGPｺﾞｼｯｸM" pitchFamily="50" charset="-128"/>
                        </a:rPr>
                        <a:t>通院等乗降介助</a:t>
                      </a:r>
                      <a:endParaRPr lang="en-US" altLang="ja-JP" sz="1300" b="1" u="sng" dirty="0" smtClean="0">
                        <a:latin typeface="HGPｺﾞｼｯｸM" pitchFamily="50" charset="-128"/>
                        <a:ea typeface="HGPｺﾞｼｯｸM" pitchFamily="50" charset="-128"/>
                      </a:endParaRPr>
                    </a:p>
                    <a:p>
                      <a:r>
                        <a:rPr lang="ja-JP" altLang="en-US" sz="1200" baseline="0" dirty="0" smtClean="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1</a:t>
                      </a:r>
                      <a:r>
                        <a:rPr lang="ja-JP" altLang="en-US" sz="1200" dirty="0" smtClean="0">
                          <a:latin typeface="HGPｺﾞｼｯｸM" pitchFamily="50" charset="-128"/>
                          <a:ea typeface="HGPｺﾞｼｯｸM" pitchFamily="50" charset="-128"/>
                        </a:rPr>
                        <a:t>回</a:t>
                      </a:r>
                      <a:r>
                        <a:rPr lang="en-US" altLang="ja-JP" sz="1200" dirty="0" smtClean="0">
                          <a:latin typeface="HGPｺﾞｼｯｸM" pitchFamily="50" charset="-128"/>
                          <a:ea typeface="HGPｺﾞｼｯｸM" pitchFamily="50" charset="-128"/>
                        </a:rPr>
                        <a:t>98</a:t>
                      </a:r>
                      <a:r>
                        <a:rPr lang="ja-JP" altLang="en-US" sz="1200" dirty="0" smtClean="0">
                          <a:latin typeface="HGPｺﾞｼｯｸM" pitchFamily="50" charset="-128"/>
                          <a:ea typeface="HGPｺﾞｼｯｸM" pitchFamily="50" charset="-128"/>
                        </a:rPr>
                        <a:t>単位</a:t>
                      </a: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0974">
                <a:tc gridSpan="6">
                  <a:txBody>
                    <a:bodyPr/>
                    <a:lstStyle/>
                    <a:p>
                      <a:pPr algn="l"/>
                      <a:r>
                        <a:rPr kumimoji="1" lang="ja-JP" altLang="en-US" sz="1400" dirty="0" smtClean="0">
                          <a:ea typeface="ＤＨＰ特太ゴシック体" pitchFamily="2" charset="-128"/>
                        </a:rPr>
                        <a:t>■ 主な加算</a:t>
                      </a:r>
                      <a:endParaRPr kumimoji="1" lang="ja-JP" altLang="en-US" sz="1400" dirty="0">
                        <a:ea typeface="ＤＨＰ特太ゴシック体" pitchFamily="2" charset="-128"/>
                      </a:endParaRPr>
                    </a:p>
                  </a:txBody>
                  <a:tcPr marL="99071" marR="9907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785380">
                <a:tc>
                  <a:txBody>
                    <a:bodyPr/>
                    <a:lstStyle/>
                    <a:p>
                      <a:r>
                        <a:rPr lang="ja-JP" altLang="en-US" sz="1300" b="1" u="sng" dirty="0" smtClean="0">
                          <a:latin typeface="HGPｺﾞｼｯｸM" pitchFamily="50" charset="-128"/>
                          <a:ea typeface="HGPｺﾞｼｯｸM" pitchFamily="50" charset="-128"/>
                        </a:rPr>
                        <a:t>特定事業所加算</a:t>
                      </a:r>
                      <a:r>
                        <a:rPr lang="en-US" altLang="ja-JP" sz="1300" dirty="0" smtClean="0">
                          <a:latin typeface="HGPｺﾞｼｯｸM" pitchFamily="50" charset="-128"/>
                          <a:ea typeface="HGPｺﾞｼｯｸM" pitchFamily="50" charset="-128"/>
                        </a:rPr>
                        <a:t>(5</a:t>
                      </a:r>
                      <a:r>
                        <a:rPr lang="ja-JP" altLang="en-US" sz="1300" dirty="0" smtClean="0">
                          <a:latin typeface="HGPｺﾞｼｯｸM" pitchFamily="50" charset="-128"/>
                          <a:ea typeface="HGPｺﾞｼｯｸM" pitchFamily="50" charset="-128"/>
                        </a:rPr>
                        <a:t>％、</a:t>
                      </a:r>
                      <a:r>
                        <a:rPr lang="en-US" altLang="ja-JP" sz="1300" dirty="0" smtClean="0">
                          <a:latin typeface="HGPｺﾞｼｯｸM" pitchFamily="50" charset="-128"/>
                          <a:ea typeface="HGPｺﾞｼｯｸM" pitchFamily="50" charset="-128"/>
                        </a:rPr>
                        <a:t>10</a:t>
                      </a:r>
                      <a:r>
                        <a:rPr lang="ja-JP" altLang="en-US" sz="1300" dirty="0" smtClean="0">
                          <a:latin typeface="HGPｺﾞｼｯｸM" pitchFamily="50" charset="-128"/>
                          <a:ea typeface="HGPｺﾞｼｯｸM" pitchFamily="50" charset="-128"/>
                        </a:rPr>
                        <a:t>％又は</a:t>
                      </a:r>
                      <a:r>
                        <a:rPr lang="en-US" altLang="ja-JP" sz="1300" dirty="0" smtClean="0">
                          <a:latin typeface="HGPｺﾞｼｯｸM" pitchFamily="50" charset="-128"/>
                          <a:ea typeface="HGPｺﾞｼｯｸM" pitchFamily="50" charset="-128"/>
                        </a:rPr>
                        <a:t>20</a:t>
                      </a:r>
                      <a:r>
                        <a:rPr lang="ja-JP" altLang="en-US" sz="1300" dirty="0" smtClean="0">
                          <a:latin typeface="HGPｺﾞｼｯｸM" pitchFamily="50" charset="-128"/>
                          <a:ea typeface="HGPｺﾞｼｯｸM" pitchFamily="50" charset="-128"/>
                        </a:rPr>
                        <a:t>％加算</a:t>
                      </a:r>
                      <a:r>
                        <a:rPr lang="en-US" altLang="ja-JP" sz="1300" dirty="0" smtClean="0">
                          <a:latin typeface="HGPｺﾞｼｯｸM" pitchFamily="50" charset="-128"/>
                          <a:ea typeface="HGPｺﾞｼｯｸM" pitchFamily="50" charset="-128"/>
                        </a:rPr>
                        <a:t>)</a:t>
                      </a:r>
                    </a:p>
                    <a:p>
                      <a:r>
                        <a:rPr kumimoji="1" lang="ja-JP" altLang="en-US" sz="1200" dirty="0" smtClean="0">
                          <a:latin typeface="HGPｺﾞｼｯｸM" pitchFamily="50" charset="-128"/>
                          <a:ea typeface="HGPｺﾞｼｯｸM" pitchFamily="50" charset="-128"/>
                        </a:rPr>
                        <a:t>→　</a:t>
                      </a:r>
                      <a:r>
                        <a:rPr kumimoji="1" lang="ja-JP" altLang="en-US" sz="1200" kern="1200" baseline="0" dirty="0" smtClean="0">
                          <a:solidFill>
                            <a:schemeClr val="dk1"/>
                          </a:solidFill>
                          <a:latin typeface="HGPｺﾞｼｯｸM" pitchFamily="50" charset="-128"/>
                          <a:ea typeface="HGPｺﾞｼｯｸM" pitchFamily="50" charset="-128"/>
                          <a:cs typeface="+mn-cs"/>
                        </a:rPr>
                        <a:t>①サービス提供体制の整備、②良質な</a:t>
                      </a:r>
                      <a:endParaRPr kumimoji="1" lang="en-US" altLang="ja-JP" sz="1200" kern="1200" baseline="0" dirty="0" smtClean="0">
                        <a:solidFill>
                          <a:schemeClr val="dk1"/>
                        </a:solidFill>
                        <a:latin typeface="HGPｺﾞｼｯｸM" pitchFamily="50" charset="-128"/>
                        <a:ea typeface="HGPｺﾞｼｯｸM" pitchFamily="50" charset="-128"/>
                        <a:cs typeface="+mn-cs"/>
                      </a:endParaRPr>
                    </a:p>
                    <a:p>
                      <a:r>
                        <a:rPr kumimoji="1" lang="ja-JP" altLang="en-US" sz="1200" kern="1200" baseline="0" dirty="0" smtClean="0">
                          <a:solidFill>
                            <a:schemeClr val="dk1"/>
                          </a:solidFill>
                          <a:latin typeface="HGPｺﾞｼｯｸM" pitchFamily="50" charset="-128"/>
                          <a:ea typeface="HGPｺﾞｼｯｸM" pitchFamily="50" charset="-128"/>
                          <a:cs typeface="+mn-cs"/>
                        </a:rPr>
                        <a:t>　人材の確保、③重度障害者への対応に積</a:t>
                      </a:r>
                      <a:endParaRPr kumimoji="1" lang="en-US" altLang="ja-JP" sz="1200" kern="1200" baseline="0" dirty="0" smtClean="0">
                        <a:solidFill>
                          <a:schemeClr val="dk1"/>
                        </a:solidFill>
                        <a:latin typeface="HGPｺﾞｼｯｸM" pitchFamily="50" charset="-128"/>
                        <a:ea typeface="HGPｺﾞｼｯｸM" pitchFamily="50" charset="-128"/>
                        <a:cs typeface="+mn-cs"/>
                      </a:endParaRPr>
                    </a:p>
                    <a:p>
                      <a:r>
                        <a:rPr kumimoji="1" lang="ja-JP" altLang="en-US" sz="1200" kern="1200" baseline="0" dirty="0" smtClean="0">
                          <a:solidFill>
                            <a:schemeClr val="dk1"/>
                          </a:solidFill>
                          <a:latin typeface="HGPｺﾞｼｯｸM" pitchFamily="50" charset="-128"/>
                          <a:ea typeface="HGPｺﾞｼｯｸM" pitchFamily="50" charset="-128"/>
                          <a:cs typeface="+mn-cs"/>
                        </a:rPr>
                        <a:t>　極的に取り組む事業所のサービスを評価</a:t>
                      </a:r>
                      <a:endParaRPr kumimoji="1" lang="en-US" altLang="ja-JP" sz="1200" dirty="0" smtClean="0">
                        <a:latin typeface="HGPｺﾞｼｯｸM" pitchFamily="50" charset="-128"/>
                        <a:ea typeface="HGPｺﾞｼｯｸM" pitchFamily="50" charset="-128"/>
                      </a:endParaRP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300" b="1" u="sng" dirty="0" smtClean="0">
                          <a:latin typeface="HGPｺﾞｼｯｸM" pitchFamily="50" charset="-128"/>
                          <a:ea typeface="HGPｺﾞｼｯｸM" pitchFamily="50" charset="-128"/>
                        </a:rPr>
                        <a:t>福祉専門職員等連携加算</a:t>
                      </a:r>
                      <a:r>
                        <a:rPr lang="en-US" altLang="ja-JP" sz="1300" dirty="0" smtClean="0">
                          <a:latin typeface="HGPｺﾞｼｯｸM" pitchFamily="50" charset="-128"/>
                          <a:ea typeface="HGPｺﾞｼｯｸM" pitchFamily="50" charset="-128"/>
                        </a:rPr>
                        <a:t>(90</a:t>
                      </a:r>
                      <a:r>
                        <a:rPr lang="ja-JP" altLang="en-US" sz="1300" dirty="0" smtClean="0">
                          <a:latin typeface="HGPｺﾞｼｯｸM" pitchFamily="50" charset="-128"/>
                          <a:ea typeface="HGPｺﾞｼｯｸM" pitchFamily="50" charset="-128"/>
                        </a:rPr>
                        <a:t>日間３回を限度として１回につき</a:t>
                      </a:r>
                      <a:r>
                        <a:rPr lang="en-US" altLang="ja-JP" sz="1300" dirty="0" smtClean="0">
                          <a:latin typeface="HGPｺﾞｼｯｸM" pitchFamily="50" charset="-128"/>
                          <a:ea typeface="HGPｺﾞｼｯｸM" pitchFamily="50" charset="-128"/>
                        </a:rPr>
                        <a:t>564</a:t>
                      </a:r>
                      <a:r>
                        <a:rPr lang="ja-JP" altLang="en-US" sz="1300" dirty="0" smtClean="0">
                          <a:latin typeface="HGPｺﾞｼｯｸM" pitchFamily="50" charset="-128"/>
                          <a:ea typeface="HGPｺﾞｼｯｸM" pitchFamily="50" charset="-128"/>
                        </a:rPr>
                        <a:t>単位加算</a:t>
                      </a:r>
                      <a:r>
                        <a:rPr lang="en-US" altLang="ja-JP" sz="1300" dirty="0" smtClean="0">
                          <a:latin typeface="HGPｺﾞｼｯｸM" pitchFamily="50" charset="-128"/>
                          <a:ea typeface="HGPｺﾞｼｯｸM" pitchFamily="50" charset="-128"/>
                        </a:rPr>
                        <a:t>)</a:t>
                      </a:r>
                      <a:endParaRPr lang="ja-JP" altLang="en-US" sz="1300" dirty="0" smtClean="0">
                        <a:latin typeface="HGPｺﾞｼｯｸM" pitchFamily="50" charset="-128"/>
                        <a:ea typeface="HGPｺﾞｼｯｸM" pitchFamily="50" charset="-128"/>
                      </a:endParaRPr>
                    </a:p>
                    <a:p>
                      <a:r>
                        <a:rPr kumimoji="1" lang="ja-JP" altLang="en-US" sz="1200" dirty="0" smtClean="0">
                          <a:latin typeface="HGPｺﾞｼｯｸM" pitchFamily="50" charset="-128"/>
                          <a:ea typeface="HGPｺﾞｼｯｸM" pitchFamily="50" charset="-128"/>
                        </a:rPr>
                        <a:t>→　サービス提供責任者と精神障害者等の特性</a:t>
                      </a:r>
                      <a:endParaRPr kumimoji="1" lang="en-US" altLang="ja-JP" sz="1200" dirty="0" smtClean="0">
                        <a:latin typeface="HGPｺﾞｼｯｸM" pitchFamily="50" charset="-128"/>
                        <a:ea typeface="HGPｺﾞｼｯｸM" pitchFamily="50" charset="-128"/>
                      </a:endParaRPr>
                    </a:p>
                    <a:p>
                      <a:r>
                        <a:rPr kumimoji="1" lang="ja-JP" altLang="en-US" sz="1200" dirty="0" smtClean="0">
                          <a:latin typeface="HGPｺﾞｼｯｸM" pitchFamily="50" charset="-128"/>
                          <a:ea typeface="HGPｺﾞｼｯｸM" pitchFamily="50" charset="-128"/>
                        </a:rPr>
                        <a:t>　に精通する国家資格を有する者が連携し、利</a:t>
                      </a:r>
                      <a:endParaRPr kumimoji="1" lang="en-US" altLang="ja-JP" sz="1200" dirty="0" smtClean="0">
                        <a:latin typeface="HGPｺﾞｼｯｸM" pitchFamily="50" charset="-128"/>
                        <a:ea typeface="HGPｺﾞｼｯｸM" pitchFamily="50" charset="-128"/>
                      </a:endParaRPr>
                    </a:p>
                    <a:p>
                      <a:r>
                        <a:rPr kumimoji="1" lang="ja-JP" altLang="en-US" sz="1200" dirty="0" smtClean="0">
                          <a:latin typeface="HGPｺﾞｼｯｸM" pitchFamily="50" charset="-128"/>
                          <a:ea typeface="HGPｺﾞｼｯｸM" pitchFamily="50" charset="-128"/>
                        </a:rPr>
                        <a:t>　用者の心身の状況等の評価を共同して行うこと</a:t>
                      </a:r>
                      <a:endParaRPr kumimoji="1" lang="en-US" altLang="ja-JP" sz="1200" dirty="0" smtClean="0">
                        <a:latin typeface="HGPｺﾞｼｯｸM" pitchFamily="50" charset="-128"/>
                        <a:ea typeface="HGPｺﾞｼｯｸM" pitchFamily="50" charset="-128"/>
                      </a:endParaRPr>
                    </a:p>
                    <a:p>
                      <a:r>
                        <a:rPr kumimoji="1" lang="ja-JP" altLang="en-US" sz="1200" kern="1200" baseline="0" dirty="0" smtClean="0">
                          <a:solidFill>
                            <a:schemeClr val="dk1"/>
                          </a:solidFill>
                          <a:latin typeface="HGPｺﾞｼｯｸM" pitchFamily="50" charset="-128"/>
                          <a:ea typeface="HGPｺﾞｼｯｸM" pitchFamily="50" charset="-128"/>
                          <a:cs typeface="+mn-cs"/>
                        </a:rPr>
                        <a:t>　を評価</a:t>
                      </a:r>
                      <a:endParaRPr kumimoji="1" lang="en-US" altLang="ja-JP" sz="1200" dirty="0" smtClean="0">
                        <a:latin typeface="HGPｺﾞｼｯｸM" pitchFamily="50" charset="-128"/>
                        <a:ea typeface="HGPｺﾞｼｯｸM" pitchFamily="50" charset="-128"/>
                      </a:endParaRP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latin typeface="HGPｺﾞｼｯｸM" pitchFamily="50" charset="-128"/>
                        <a:ea typeface="HGPｺﾞｼｯｸM" pitchFamily="50" charset="-128"/>
                      </a:endParaRPr>
                    </a:p>
                  </a:txBody>
                  <a:tcPr marL="99071" marR="990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gridSpan="2">
                  <a:txBody>
                    <a:bodyPr/>
                    <a:lstStyle/>
                    <a:p>
                      <a:r>
                        <a:rPr kumimoji="1" lang="ja-JP" altLang="en-US" sz="1300" b="1" u="sng" dirty="0" smtClean="0">
                          <a:latin typeface="HGPｺﾞｼｯｸM" pitchFamily="50" charset="-128"/>
                          <a:ea typeface="HGPｺﾞｼｯｸM" pitchFamily="50" charset="-128"/>
                        </a:rPr>
                        <a:t>喀痰吸引等支援体制加算</a:t>
                      </a:r>
                      <a:r>
                        <a:rPr kumimoji="1" lang="ja-JP" altLang="en-US" sz="1300" b="0" u="none" dirty="0" smtClean="0">
                          <a:latin typeface="HGPｺﾞｼｯｸM" pitchFamily="50" charset="-128"/>
                          <a:ea typeface="HGPｺﾞｼｯｸM" pitchFamily="50" charset="-128"/>
                        </a:rPr>
                        <a:t>（１日当たり</a:t>
                      </a:r>
                      <a:r>
                        <a:rPr kumimoji="1" lang="en-US" altLang="ja-JP" sz="1300" b="0" u="none" dirty="0" smtClean="0">
                          <a:latin typeface="HGPｺﾞｼｯｸM" pitchFamily="50" charset="-128"/>
                          <a:ea typeface="HGPｺﾞｼｯｸM" pitchFamily="50" charset="-128"/>
                        </a:rPr>
                        <a:t>100</a:t>
                      </a:r>
                      <a:r>
                        <a:rPr kumimoji="1" lang="ja-JP" altLang="en-US" sz="1300" b="0" u="none" dirty="0" smtClean="0">
                          <a:latin typeface="HGPｺﾞｼｯｸM" pitchFamily="50" charset="-128"/>
                          <a:ea typeface="HGPｺﾞｼｯｸM" pitchFamily="50" charset="-128"/>
                        </a:rPr>
                        <a:t>単位加算）</a:t>
                      </a:r>
                      <a:endParaRPr kumimoji="1" lang="en-US" altLang="ja-JP" sz="1300" b="0" u="none" dirty="0" smtClean="0">
                        <a:latin typeface="HGPｺﾞｼｯｸM" pitchFamily="50" charset="-128"/>
                        <a:ea typeface="HGPｺﾞｼｯｸM" pitchFamily="50" charset="-128"/>
                      </a:endParaRPr>
                    </a:p>
                    <a:p>
                      <a:r>
                        <a:rPr kumimoji="1" lang="ja-JP" altLang="en-US" sz="1200" b="0" u="none" dirty="0" smtClean="0">
                          <a:latin typeface="HGPｺﾞｼｯｸM" pitchFamily="50" charset="-128"/>
                          <a:ea typeface="HGPｺﾞｼｯｸM" pitchFamily="50" charset="-128"/>
                        </a:rPr>
                        <a:t>→　特定事業所加算（</a:t>
                      </a:r>
                      <a:r>
                        <a:rPr kumimoji="1" lang="en-US" altLang="ja-JP" sz="1200" b="0" u="none" dirty="0" smtClean="0">
                          <a:latin typeface="HGPｺﾞｼｯｸM" pitchFamily="50" charset="-128"/>
                          <a:ea typeface="HGPｺﾞｼｯｸM" pitchFamily="50" charset="-128"/>
                        </a:rPr>
                        <a:t>20</a:t>
                      </a:r>
                      <a:r>
                        <a:rPr kumimoji="1" lang="ja-JP" altLang="en-US" sz="1200" b="0" u="none" dirty="0" smtClean="0">
                          <a:latin typeface="HGPｺﾞｼｯｸM" pitchFamily="50" charset="-128"/>
                          <a:ea typeface="HGPｺﾞｼｯｸM" pitchFamily="50" charset="-128"/>
                        </a:rPr>
                        <a:t>％加算）の算定が</a:t>
                      </a:r>
                      <a:endParaRPr kumimoji="1" lang="en-US" altLang="ja-JP" sz="1200" b="0" u="none" dirty="0" smtClean="0">
                        <a:latin typeface="HGPｺﾞｼｯｸM" pitchFamily="50" charset="-128"/>
                        <a:ea typeface="HGPｺﾞｼｯｸM" pitchFamily="50" charset="-128"/>
                      </a:endParaRPr>
                    </a:p>
                    <a:p>
                      <a:r>
                        <a:rPr kumimoji="1" lang="ja-JP" altLang="en-US" sz="1200" b="0" u="none" dirty="0" smtClean="0">
                          <a:latin typeface="HGPｺﾞｼｯｸM" pitchFamily="50" charset="-128"/>
                          <a:ea typeface="HGPｺﾞｼｯｸM" pitchFamily="50" charset="-128"/>
                        </a:rPr>
                        <a:t>　困難な事業所に対して、喀痰の吸引等が</a:t>
                      </a:r>
                      <a:endParaRPr kumimoji="1" lang="en-US" altLang="ja-JP" sz="1200" b="0" u="none" dirty="0" smtClean="0">
                        <a:latin typeface="HGPｺﾞｼｯｸM" pitchFamily="50" charset="-128"/>
                        <a:ea typeface="HGPｺﾞｼｯｸM" pitchFamily="50" charset="-128"/>
                      </a:endParaRPr>
                    </a:p>
                    <a:p>
                      <a:r>
                        <a:rPr kumimoji="1" lang="ja-JP" altLang="en-US" sz="1200" b="0" u="none" dirty="0" smtClean="0">
                          <a:latin typeface="HGPｺﾞｼｯｸM" pitchFamily="50" charset="-128"/>
                          <a:ea typeface="HGPｺﾞｼｯｸM" pitchFamily="50" charset="-128"/>
                        </a:rPr>
                        <a:t>　必要な者に対する支援体制を評価</a:t>
                      </a:r>
                      <a:endParaRPr kumimoji="1" lang="en-US" altLang="ja-JP" sz="1200" b="0" u="none" dirty="0" smtClean="0">
                        <a:latin typeface="HGPｺﾞｼｯｸM" pitchFamily="50" charset="-128"/>
                        <a:ea typeface="HGPｺﾞｼｯｸM" pitchFamily="50" charset="-128"/>
                      </a:endParaRPr>
                    </a:p>
                  </a:txBody>
                  <a:tcPr marL="99071" marR="9907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18" name="Text Box 2"/>
          <p:cNvSpPr txBox="1">
            <a:spLocks noChangeArrowheads="1"/>
          </p:cNvSpPr>
          <p:nvPr/>
        </p:nvSpPr>
        <p:spPr bwMode="auto">
          <a:xfrm>
            <a:off x="128464" y="6381328"/>
            <a:ext cx="47188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19,998</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20" name="Text Box 2"/>
          <p:cNvSpPr txBox="1">
            <a:spLocks noChangeArrowheads="1"/>
          </p:cNvSpPr>
          <p:nvPr/>
        </p:nvSpPr>
        <p:spPr bwMode="auto">
          <a:xfrm>
            <a:off x="4991286" y="6381328"/>
            <a:ext cx="46805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ja-JP" altLang="en-US" sz="16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178,490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15" name="正方形/長方形 1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居宅介護</a:t>
            </a:r>
            <a:endParaRPr kumimoji="1" lang="ja-JP" altLang="en-US" sz="2400" b="1" dirty="0">
              <a:solidFill>
                <a:schemeClr val="tx1"/>
              </a:solidFill>
            </a:endParaRPr>
          </a:p>
        </p:txBody>
      </p:sp>
      <p:grpSp>
        <p:nvGrpSpPr>
          <p:cNvPr id="16"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CD53DF54-F569-4E3B-83EA-1F8B236A0E85}" type="slidenum">
              <a:rPr lang="en-US" altLang="ja-JP" smtClean="0"/>
              <a:pPr>
                <a:defRPr/>
              </a:pPr>
              <a:t>88</a:t>
            </a:fld>
            <a:endParaRPr lang="en-US" altLang="ja-JP" dirty="0"/>
          </a:p>
        </p:txBody>
      </p:sp>
    </p:spTree>
    <p:extLst>
      <p:ext uri="{BB962C8B-B14F-4D97-AF65-F5344CB8AC3E}">
        <p14:creationId xmlns:p14="http://schemas.microsoft.com/office/powerpoint/2010/main" val="3262931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44516" y="3284982"/>
            <a:ext cx="9431261" cy="1332000"/>
            <a:chOff x="244514" y="2681994"/>
            <a:chExt cx="9431261" cy="1979812"/>
          </a:xfrm>
        </p:grpSpPr>
        <p:sp>
          <p:nvSpPr>
            <p:cNvPr id="4098" name="Rectangle 7"/>
            <p:cNvSpPr>
              <a:spLocks noChangeArrowheads="1"/>
            </p:cNvSpPr>
            <p:nvPr/>
          </p:nvSpPr>
          <p:spPr bwMode="auto">
            <a:xfrm>
              <a:off x="244514" y="2717806"/>
              <a:ext cx="9431261" cy="1944000"/>
            </a:xfrm>
            <a:prstGeom prst="rect">
              <a:avLst/>
            </a:prstGeom>
            <a:solidFill>
              <a:srgbClr val="FFFFCC"/>
            </a:solidFill>
            <a:ln w="3175">
              <a:solidFill>
                <a:schemeClr val="tx1"/>
              </a:solidFill>
              <a:miter lim="800000"/>
              <a:headEnd/>
              <a:tailEnd/>
            </a:ln>
          </p:spPr>
          <p:txBody>
            <a:bodyPr wrap="none" anchor="ctr"/>
            <a:lstStyle/>
            <a:p>
              <a:endParaRPr lang="en-US" altLang="ja-JP" sz="900" smtClean="0">
                <a:solidFill>
                  <a:srgbClr val="000000"/>
                </a:solidFill>
              </a:endParaRPr>
            </a:p>
            <a:p>
              <a:endParaRPr lang="en-US" altLang="ja-JP" sz="900" smtClean="0">
                <a:solidFill>
                  <a:srgbClr val="000000"/>
                </a:solidFill>
              </a:endParaRPr>
            </a:p>
          </p:txBody>
        </p:sp>
        <p:sp>
          <p:nvSpPr>
            <p:cNvPr id="4099" name="Rectangle 8"/>
            <p:cNvSpPr>
              <a:spLocks noChangeArrowheads="1"/>
            </p:cNvSpPr>
            <p:nvPr/>
          </p:nvSpPr>
          <p:spPr bwMode="auto">
            <a:xfrm>
              <a:off x="277857" y="2681994"/>
              <a:ext cx="9397918" cy="5159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ja-JP" altLang="en-US" sz="900" dirty="0" smtClean="0">
                  <a:solidFill>
                    <a:srgbClr val="000000"/>
                  </a:solidFill>
                  <a:latin typeface="HGPｺﾞｼｯｸM" pitchFamily="50" charset="-128"/>
                  <a:ea typeface="HGPｺﾞｼｯｸM" pitchFamily="50" charset="-128"/>
                </a:rPr>
                <a:t>■　１５％加算対象者</a:t>
              </a:r>
              <a:r>
                <a:rPr lang="en-US" altLang="ja-JP" sz="900" dirty="0" smtClean="0">
                  <a:solidFill>
                    <a:srgbClr val="000000"/>
                  </a:solidFill>
                  <a:latin typeface="HGPｺﾞｼｯｸM" pitchFamily="50" charset="-128"/>
                  <a:ea typeface="HGPｺﾞｼｯｸM" pitchFamily="50" charset="-128"/>
                </a:rPr>
                <a:t>…</a:t>
              </a:r>
              <a:r>
                <a:rPr lang="ja-JP" altLang="en-US" sz="900" dirty="0" smtClean="0">
                  <a:solidFill>
                    <a:srgbClr val="000000"/>
                  </a:solidFill>
                  <a:latin typeface="HGPｺﾞｼｯｸM" pitchFamily="50" charset="-128"/>
                  <a:ea typeface="HGPｺﾞｼｯｸM" pitchFamily="50" charset="-128"/>
                </a:rPr>
                <a:t>重度訪問介護の対象者（一）に該当</a:t>
              </a:r>
              <a:r>
                <a:rPr lang="ja-JP" altLang="en-US" sz="900" dirty="0">
                  <a:solidFill>
                    <a:srgbClr val="000000"/>
                  </a:solidFill>
                  <a:latin typeface="HGPｺﾞｼｯｸM" pitchFamily="50" charset="-128"/>
                  <a:ea typeface="HGPｺﾞｼｯｸM" pitchFamily="50" charset="-128"/>
                </a:rPr>
                <a:t>する</a:t>
              </a:r>
              <a:r>
                <a:rPr lang="ja-JP" altLang="en-US" sz="900" dirty="0" smtClean="0">
                  <a:solidFill>
                    <a:srgbClr val="000000"/>
                  </a:solidFill>
                  <a:latin typeface="HGPｺﾞｼｯｸM" pitchFamily="50" charset="-128"/>
                  <a:ea typeface="HGPｺﾞｼｯｸM" pitchFamily="50" charset="-128"/>
                </a:rPr>
                <a:t>者であって、重度</a:t>
              </a:r>
              <a:r>
                <a:rPr lang="ja-JP" altLang="en-US" sz="900" dirty="0">
                  <a:solidFill>
                    <a:srgbClr val="000000"/>
                  </a:solidFill>
                  <a:latin typeface="HGPｺﾞｼｯｸM" pitchFamily="50" charset="-128"/>
                  <a:ea typeface="HGPｺﾞｼｯｸM" pitchFamily="50" charset="-128"/>
                </a:rPr>
                <a:t>障害者等包括支援の対象者の要件に該当する者（障害支援区分６</a:t>
              </a:r>
              <a:r>
                <a:rPr lang="ja-JP" altLang="en-US" sz="900" dirty="0" smtClean="0">
                  <a:solidFill>
                    <a:srgbClr val="000000"/>
                  </a:solidFill>
                  <a:latin typeface="HGPｺﾞｼｯｸM" pitchFamily="50" charset="-128"/>
                  <a:ea typeface="HGPｺﾞｼｯｸM" pitchFamily="50" charset="-128"/>
                </a:rPr>
                <a:t>）</a:t>
              </a:r>
              <a:endParaRPr lang="en-US" altLang="ja-JP" sz="900" dirty="0" smtClean="0">
                <a:solidFill>
                  <a:srgbClr val="000000"/>
                </a:solidFill>
                <a:latin typeface="HGPｺﾞｼｯｸM" pitchFamily="50" charset="-128"/>
                <a:ea typeface="HGPｺﾞｼｯｸM" pitchFamily="50" charset="-128"/>
              </a:endParaRPr>
            </a:p>
            <a:p>
              <a:r>
                <a:rPr lang="ja-JP" altLang="en-US" sz="900" dirty="0">
                  <a:solidFill>
                    <a:srgbClr val="000000"/>
                  </a:solidFill>
                  <a:latin typeface="HGPｺﾞｼｯｸM" pitchFamily="50" charset="-128"/>
                  <a:ea typeface="HGPｺﾞｼｯｸM" pitchFamily="50" charset="-128"/>
                </a:rPr>
                <a:t>　</a:t>
              </a:r>
              <a:endParaRPr lang="ja-JP" altLang="en-US" sz="900" dirty="0" smtClean="0">
                <a:solidFill>
                  <a:srgbClr val="000000"/>
                </a:solidFill>
                <a:latin typeface="HGPｺﾞｼｯｸM" pitchFamily="50" charset="-128"/>
                <a:ea typeface="HGPｺﾞｼｯｸM" pitchFamily="50" charset="-128"/>
              </a:endParaRPr>
            </a:p>
          </p:txBody>
        </p:sp>
      </p:grpSp>
      <p:sp>
        <p:nvSpPr>
          <p:cNvPr id="18" name="Text Box 2"/>
          <p:cNvSpPr txBox="1">
            <a:spLocks noChangeArrowheads="1"/>
          </p:cNvSpPr>
          <p:nvPr/>
        </p:nvSpPr>
        <p:spPr bwMode="auto">
          <a:xfrm>
            <a:off x="68274" y="516645"/>
            <a:ext cx="1548060"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対象者</a:t>
            </a:r>
            <a:endParaRPr lang="en-US" altLang="ja-JP" sz="1250" b="1" u="sng" dirty="0">
              <a:solidFill>
                <a:srgbClr val="000000"/>
              </a:solidFill>
              <a:latin typeface="Arial"/>
              <a:ea typeface="ＤＨＰ特太ゴシック体" pitchFamily="2" charset="-128"/>
            </a:endParaRPr>
          </a:p>
        </p:txBody>
      </p:sp>
      <p:sp>
        <p:nvSpPr>
          <p:cNvPr id="19" name="正方形/長方形 18"/>
          <p:cNvSpPr/>
          <p:nvPr/>
        </p:nvSpPr>
        <p:spPr>
          <a:xfrm>
            <a:off x="192154" y="800808"/>
            <a:ext cx="9490007" cy="900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HGPｺﾞｼｯｸM" pitchFamily="50" charset="-128"/>
                <a:ea typeface="HGPｺﾞｼｯｸM" pitchFamily="50" charset="-128"/>
              </a:rPr>
              <a:t>■　重度の肢体不自由者又は重度の知的障害若しくは精神障害により行動上著しい困難を有する者であって、常時介護を要する障害者</a:t>
            </a:r>
          </a:p>
          <a:p>
            <a:pPr>
              <a:defRPr/>
            </a:pPr>
            <a:r>
              <a:rPr lang="ja-JP" altLang="en-US" sz="1200" dirty="0">
                <a:solidFill>
                  <a:srgbClr val="000000"/>
                </a:solidFill>
                <a:latin typeface="HGPｺﾞｼｯｸM" pitchFamily="50" charset="-128"/>
                <a:ea typeface="HGPｺﾞｼｯｸM" pitchFamily="50" charset="-128"/>
              </a:rPr>
              <a:t>　→　</a:t>
            </a:r>
            <a:r>
              <a:rPr lang="ja-JP" altLang="en-US" sz="1050" dirty="0" smtClean="0">
                <a:solidFill>
                  <a:srgbClr val="000000"/>
                </a:solidFill>
                <a:latin typeface="HGPｺﾞｼｯｸM" pitchFamily="50" charset="-128"/>
                <a:ea typeface="HGPｺﾞｼｯｸM" pitchFamily="50" charset="-128"/>
              </a:rPr>
              <a:t>障害支援区分４</a:t>
            </a:r>
            <a:r>
              <a:rPr lang="ja-JP" altLang="en-US" sz="1050" dirty="0">
                <a:solidFill>
                  <a:srgbClr val="000000"/>
                </a:solidFill>
                <a:latin typeface="HGPｺﾞｼｯｸM" pitchFamily="50" charset="-128"/>
                <a:ea typeface="HGPｺﾞｼｯｸM" pitchFamily="50" charset="-128"/>
              </a:rPr>
              <a:t>以上に</a:t>
            </a:r>
            <a:r>
              <a:rPr lang="ja-JP" altLang="en-US" sz="1050" dirty="0" smtClean="0">
                <a:solidFill>
                  <a:srgbClr val="000000"/>
                </a:solidFill>
                <a:latin typeface="HGPｺﾞｼｯｸM" pitchFamily="50" charset="-128"/>
                <a:ea typeface="HGPｺﾞｼｯｸM" pitchFamily="50" charset="-128"/>
              </a:rPr>
              <a:t>該当</a:t>
            </a:r>
            <a:r>
              <a:rPr lang="ja-JP" altLang="en-US" sz="1050" dirty="0">
                <a:solidFill>
                  <a:srgbClr val="000000"/>
                </a:solidFill>
                <a:latin typeface="HGPｺﾞｼｯｸM" pitchFamily="50" charset="-128"/>
                <a:ea typeface="HGPｺﾞｼｯｸM" pitchFamily="50" charset="-128"/>
              </a:rPr>
              <a:t>し、次の（一）又は（二）のいずれかに該当する者</a:t>
            </a:r>
          </a:p>
          <a:p>
            <a:pPr>
              <a:defRPr/>
            </a:pPr>
            <a:r>
              <a:rPr lang="ja-JP" altLang="en-US" sz="1050" dirty="0">
                <a:solidFill>
                  <a:srgbClr val="000000"/>
                </a:solidFill>
                <a:latin typeface="HGPｺﾞｼｯｸM" pitchFamily="50" charset="-128"/>
                <a:ea typeface="HGPｺﾞｼｯｸM" pitchFamily="50" charset="-128"/>
              </a:rPr>
              <a:t>　　　（一）　二肢以上に麻痺等がある者であって</a:t>
            </a:r>
            <a:r>
              <a:rPr lang="ja-JP" altLang="en-US" sz="1050" dirty="0" smtClean="0">
                <a:solidFill>
                  <a:srgbClr val="000000"/>
                </a:solidFill>
                <a:latin typeface="HGPｺﾞｼｯｸM" pitchFamily="50" charset="-128"/>
                <a:ea typeface="HGPｺﾞｼｯｸM" pitchFamily="50" charset="-128"/>
              </a:rPr>
              <a:t>、</a:t>
            </a:r>
            <a:r>
              <a:rPr lang="ja-JP" altLang="en-US" sz="1050" dirty="0">
                <a:latin typeface="HGPｺﾞｼｯｸM" pitchFamily="50" charset="-128"/>
                <a:ea typeface="HGPｺﾞｼｯｸM" pitchFamily="50" charset="-128"/>
              </a:rPr>
              <a:t>障害支援区分の認定調査</a:t>
            </a:r>
            <a:r>
              <a:rPr lang="ja-JP" altLang="en-US" sz="1050" dirty="0" smtClean="0">
                <a:latin typeface="HGPｺﾞｼｯｸM" pitchFamily="50" charset="-128"/>
                <a:ea typeface="HGPｺﾞｼｯｸM" pitchFamily="50" charset="-128"/>
              </a:rPr>
              <a:t>項目</a:t>
            </a:r>
            <a:r>
              <a:rPr lang="ja-JP" altLang="en-US" sz="1050" dirty="0" smtClean="0">
                <a:solidFill>
                  <a:srgbClr val="000000"/>
                </a:solidFill>
                <a:latin typeface="HGPｺﾞｼｯｸM" pitchFamily="50" charset="-128"/>
                <a:ea typeface="HGPｺﾞｼｯｸM" pitchFamily="50" charset="-128"/>
              </a:rPr>
              <a:t>のうち</a:t>
            </a:r>
            <a:r>
              <a:rPr lang="ja-JP" altLang="en-US" sz="1050" dirty="0">
                <a:solidFill>
                  <a:srgbClr val="000000"/>
                </a:solidFill>
                <a:latin typeface="HGPｺﾞｼｯｸM" pitchFamily="50" charset="-128"/>
                <a:ea typeface="HGPｺﾞｼｯｸM" pitchFamily="50" charset="-128"/>
              </a:rPr>
              <a:t>「歩行」、「移乗」、「排尿」、「排便」のいずれもが「支援が不要」以外に</a:t>
            </a:r>
            <a:r>
              <a:rPr lang="ja-JP" altLang="en-US" sz="1050" dirty="0" smtClean="0">
                <a:solidFill>
                  <a:srgbClr val="000000"/>
                </a:solidFill>
                <a:latin typeface="HGPｺﾞｼｯｸM" pitchFamily="50" charset="-128"/>
                <a:ea typeface="HGPｺﾞｼｯｸM" pitchFamily="50" charset="-128"/>
              </a:rPr>
              <a:t>認定されて</a:t>
            </a:r>
            <a:endParaRPr lang="en-US" altLang="ja-JP" sz="1050" dirty="0" smtClean="0">
              <a:solidFill>
                <a:srgbClr val="000000"/>
              </a:solidFill>
              <a:latin typeface="HGPｺﾞｼｯｸM" pitchFamily="50" charset="-128"/>
              <a:ea typeface="HGPｺﾞｼｯｸM" pitchFamily="50" charset="-128"/>
            </a:endParaRPr>
          </a:p>
          <a:p>
            <a:pPr>
              <a:defRPr/>
            </a:pPr>
            <a:r>
              <a:rPr lang="ja-JP" altLang="en-US" sz="1050" dirty="0" smtClean="0">
                <a:solidFill>
                  <a:srgbClr val="000000"/>
                </a:solidFill>
                <a:latin typeface="HGPｺﾞｼｯｸM" pitchFamily="50" charset="-128"/>
                <a:ea typeface="HGPｺﾞｼｯｸM" pitchFamily="50" charset="-128"/>
              </a:rPr>
              <a:t>　　　　　　いる者</a:t>
            </a:r>
          </a:p>
          <a:p>
            <a:pPr>
              <a:defRPr/>
            </a:pPr>
            <a:r>
              <a:rPr lang="ja-JP" altLang="en-US" sz="1050" dirty="0">
                <a:solidFill>
                  <a:srgbClr val="000000"/>
                </a:solidFill>
                <a:latin typeface="HGPｺﾞｼｯｸM" pitchFamily="50" charset="-128"/>
                <a:ea typeface="HGPｺﾞｼｯｸM" pitchFamily="50" charset="-128"/>
              </a:rPr>
              <a:t>　　　（二）　障害支援区分の認定調査項目のうち行動関連項目等（１２項目）の合計点数が１０点以上である者</a:t>
            </a:r>
          </a:p>
        </p:txBody>
      </p:sp>
      <p:sp>
        <p:nvSpPr>
          <p:cNvPr id="4123" name="Rectangle 4"/>
          <p:cNvSpPr>
            <a:spLocks noChangeArrowheads="1"/>
          </p:cNvSpPr>
          <p:nvPr/>
        </p:nvSpPr>
        <p:spPr bwMode="auto">
          <a:xfrm>
            <a:off x="227085" y="1995724"/>
            <a:ext cx="4569557" cy="1080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100" dirty="0" smtClean="0">
                <a:latin typeface="HGPｺﾞｼｯｸM" pitchFamily="50" charset="-128"/>
                <a:ea typeface="HGPｺﾞｼｯｸM" pitchFamily="50" charset="-128"/>
              </a:rPr>
              <a:t>居宅等における　　</a:t>
            </a:r>
            <a:r>
              <a:rPr lang="ja-JP" altLang="en-US" sz="1050" dirty="0" smtClean="0">
                <a:latin typeface="HGPｺﾞｼｯｸM" pitchFamily="50" charset="-128"/>
                <a:ea typeface="HGPｺﾞｼｯｸM" pitchFamily="50" charset="-128"/>
              </a:rPr>
              <a:t>　</a:t>
            </a:r>
            <a:r>
              <a:rPr lang="ja-JP" altLang="en-US" sz="1000" dirty="0" smtClean="0">
                <a:latin typeface="HGPｺﾞｼｯｸM" pitchFamily="50" charset="-128"/>
                <a:ea typeface="HGPｺﾞｼｯｸM" pitchFamily="50" charset="-128"/>
              </a:rPr>
              <a:t>■</a:t>
            </a:r>
            <a:r>
              <a:rPr lang="ja-JP" altLang="en-US" sz="900" dirty="0" smtClean="0">
                <a:latin typeface="HGPｺﾞｼｯｸM" pitchFamily="50" charset="-128"/>
                <a:ea typeface="HGPｺﾞｼｯｸM" pitchFamily="50" charset="-128"/>
              </a:rPr>
              <a:t>　</a:t>
            </a:r>
            <a:r>
              <a:rPr lang="ja-JP" altLang="en-US" sz="1000" dirty="0" smtClean="0">
                <a:latin typeface="HGPｺﾞｼｯｸM" pitchFamily="50" charset="-128"/>
                <a:ea typeface="HGPｺﾞｼｯｸM" pitchFamily="50" charset="-128"/>
              </a:rPr>
              <a:t>入浴、排せつ及び食事等の介護</a:t>
            </a:r>
            <a:endParaRPr lang="en-US" altLang="ja-JP" sz="1000" dirty="0" smtClean="0">
              <a:latin typeface="HGPｺﾞｼｯｸM" pitchFamily="50" charset="-128"/>
              <a:ea typeface="HGPｺﾞｼｯｸM" pitchFamily="50" charset="-128"/>
            </a:endParaRPr>
          </a:p>
          <a:p>
            <a:pPr marL="1168400"/>
            <a:r>
              <a:rPr lang="ja-JP" altLang="en-US" sz="1000" dirty="0" smtClean="0">
                <a:latin typeface="HGPｺﾞｼｯｸM" pitchFamily="50" charset="-128"/>
                <a:ea typeface="HGPｺﾞｼｯｸM" pitchFamily="50" charset="-128"/>
              </a:rPr>
              <a:t>■　調理、洗濯及び掃除等の家事</a:t>
            </a:r>
            <a:endParaRPr lang="en-US" altLang="ja-JP" sz="1000" dirty="0">
              <a:latin typeface="HGPｺﾞｼｯｸM" pitchFamily="50" charset="-128"/>
              <a:ea typeface="HGPｺﾞｼｯｸM" pitchFamily="50" charset="-128"/>
            </a:endParaRPr>
          </a:p>
          <a:p>
            <a:pPr marL="1168400"/>
            <a:r>
              <a:rPr lang="ja-JP" altLang="en-US" sz="1000" dirty="0" smtClean="0">
                <a:latin typeface="HGPｺﾞｼｯｸM" pitchFamily="50" charset="-128"/>
                <a:ea typeface="HGPｺﾞｼｯｸM" pitchFamily="50" charset="-128"/>
              </a:rPr>
              <a:t>■　その他生活全般にわたる援助</a:t>
            </a:r>
            <a:endParaRPr lang="en-US" altLang="ja-JP" sz="1000" dirty="0">
              <a:latin typeface="HGPｺﾞｼｯｸM" pitchFamily="50" charset="-128"/>
              <a:ea typeface="HGPｺﾞｼｯｸM" pitchFamily="50" charset="-128"/>
            </a:endParaRPr>
          </a:p>
          <a:p>
            <a:pPr marL="1168400"/>
            <a:r>
              <a:rPr lang="ja-JP" altLang="en-US" sz="1000" dirty="0" smtClean="0">
                <a:latin typeface="HGPｺﾞｼｯｸM" pitchFamily="50" charset="-128"/>
                <a:ea typeface="HGPｺﾞｼｯｸM" pitchFamily="50" charset="-128"/>
              </a:rPr>
              <a:t>■　外出時における移動中の介護</a:t>
            </a:r>
          </a:p>
          <a:p>
            <a:r>
              <a:rPr lang="en-US" altLang="ja-JP" sz="1000" dirty="0" smtClean="0">
                <a:latin typeface="HGPｺﾞｼｯｸM" pitchFamily="50" charset="-128"/>
                <a:ea typeface="HGPｺﾞｼｯｸM" pitchFamily="50" charset="-128"/>
              </a:rPr>
              <a:t>※</a:t>
            </a:r>
            <a:r>
              <a:rPr lang="ja-JP" altLang="en-US" sz="1000" dirty="0" smtClean="0">
                <a:latin typeface="HGPｺﾞｼｯｸM" pitchFamily="50" charset="-128"/>
                <a:ea typeface="HGPｺﾞｼｯｸM" pitchFamily="50" charset="-128"/>
              </a:rPr>
              <a:t>　日常生活に生じる様々な介護の事態に対応するための見守り等の支援を含む。</a:t>
            </a:r>
            <a:endParaRPr lang="en-US" altLang="ja-JP" sz="1000" dirty="0" smtClean="0">
              <a:latin typeface="HGPｺﾞｼｯｸM" pitchFamily="50" charset="-128"/>
              <a:ea typeface="HGPｺﾞｼｯｸM" pitchFamily="50" charset="-128"/>
            </a:endParaRPr>
          </a:p>
          <a:p>
            <a:r>
              <a:rPr lang="en-US" altLang="ja-JP" sz="1000" dirty="0" smtClean="0">
                <a:latin typeface="HGPｺﾞｼｯｸM" pitchFamily="50" charset="-128"/>
                <a:ea typeface="HGPｺﾞｼｯｸM" pitchFamily="50" charset="-128"/>
              </a:rPr>
              <a:t>※</a:t>
            </a:r>
            <a:r>
              <a:rPr lang="ja-JP" altLang="en-US" sz="1000" dirty="0">
                <a:latin typeface="HGPｺﾞｼｯｸM" pitchFamily="50" charset="-128"/>
                <a:ea typeface="HGPｺﾞｼｯｸM" pitchFamily="50" charset="-128"/>
              </a:rPr>
              <a:t>　</a:t>
            </a:r>
            <a:r>
              <a:rPr lang="ja-JP" altLang="en-US" sz="1000" dirty="0" smtClean="0">
                <a:latin typeface="HGPｺﾞｼｯｸM" pitchFamily="50" charset="-128"/>
                <a:ea typeface="HGPｺﾞｼｯｸM" pitchFamily="50" charset="-128"/>
              </a:rPr>
              <a:t>平成</a:t>
            </a:r>
            <a:r>
              <a:rPr lang="en-US" altLang="ja-JP" sz="1000" dirty="0" smtClean="0">
                <a:latin typeface="HGPｺﾞｼｯｸM" pitchFamily="50" charset="-128"/>
                <a:ea typeface="HGPｺﾞｼｯｸM" pitchFamily="50" charset="-128"/>
              </a:rPr>
              <a:t>30</a:t>
            </a:r>
            <a:r>
              <a:rPr lang="ja-JP" altLang="en-US" sz="1000" dirty="0" smtClean="0">
                <a:latin typeface="HGPｺﾞｼｯｸM" pitchFamily="50" charset="-128"/>
                <a:ea typeface="HGPｺﾞｼｯｸM" pitchFamily="50" charset="-128"/>
              </a:rPr>
              <a:t>年４月より、入院中の病院等におけるコミュニケーション支援等が追加</a:t>
            </a:r>
          </a:p>
        </p:txBody>
      </p:sp>
      <p:sp>
        <p:nvSpPr>
          <p:cNvPr id="21" name="Text Box 2"/>
          <p:cNvSpPr txBox="1">
            <a:spLocks noChangeArrowheads="1"/>
          </p:cNvSpPr>
          <p:nvPr/>
        </p:nvSpPr>
        <p:spPr bwMode="auto">
          <a:xfrm>
            <a:off x="55572" y="1746487"/>
            <a:ext cx="2399096"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サービス内容</a:t>
            </a:r>
            <a:endParaRPr lang="en-US" altLang="ja-JP" sz="1250" b="1" u="sng" dirty="0">
              <a:solidFill>
                <a:srgbClr val="000000"/>
              </a:solidFill>
              <a:latin typeface="Arial"/>
              <a:ea typeface="ＤＨＰ特太ゴシック体" pitchFamily="2" charset="-128"/>
            </a:endParaRPr>
          </a:p>
        </p:txBody>
      </p:sp>
      <p:sp>
        <p:nvSpPr>
          <p:cNvPr id="4125" name="Rectangle 4"/>
          <p:cNvSpPr>
            <a:spLocks noChangeArrowheads="1"/>
          </p:cNvSpPr>
          <p:nvPr/>
        </p:nvSpPr>
        <p:spPr bwMode="auto">
          <a:xfrm>
            <a:off x="5107843" y="1990962"/>
            <a:ext cx="4567969" cy="1080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100" dirty="0" smtClean="0">
                <a:solidFill>
                  <a:srgbClr val="000000"/>
                </a:solidFill>
                <a:latin typeface="HGPｺﾞｼｯｸM" pitchFamily="50" charset="-128"/>
                <a:ea typeface="HGPｺﾞｼｯｸM" pitchFamily="50" charset="-128"/>
              </a:rPr>
              <a:t>■　サービス提供責任者：常勤ヘルパーのうち１名以上</a:t>
            </a:r>
          </a:p>
          <a:p>
            <a:r>
              <a:rPr lang="ja-JP" altLang="en-US" sz="1000" dirty="0" smtClean="0">
                <a:solidFill>
                  <a:srgbClr val="000000"/>
                </a:solidFill>
                <a:latin typeface="HGPｺﾞｼｯｸM" pitchFamily="50" charset="-128"/>
                <a:ea typeface="HGPｺﾞｼｯｸM" pitchFamily="50" charset="-128"/>
              </a:rPr>
              <a:t>　　　・　介護福祉士、実務者研修修了者　等</a:t>
            </a:r>
          </a:p>
          <a:p>
            <a:r>
              <a:rPr lang="ja-JP" altLang="en-US" sz="1000" dirty="0" smtClean="0">
                <a:solidFill>
                  <a:srgbClr val="000000"/>
                </a:solidFill>
                <a:latin typeface="HGPｺﾞｼｯｸM" pitchFamily="50" charset="-128"/>
                <a:ea typeface="HGPｺﾞｼｯｸM" pitchFamily="50" charset="-128"/>
              </a:rPr>
              <a:t>　　　・　居宅介護職員初任者研修修了者等であって３年以上の実務経験がある者</a:t>
            </a:r>
          </a:p>
          <a:p>
            <a:r>
              <a:rPr lang="ja-JP" altLang="en-US" sz="1100" dirty="0" smtClean="0">
                <a:solidFill>
                  <a:srgbClr val="000000"/>
                </a:solidFill>
                <a:latin typeface="HGPｺﾞｼｯｸM" pitchFamily="50" charset="-128"/>
                <a:ea typeface="HGPｺﾞｼｯｸM" pitchFamily="50" charset="-128"/>
              </a:rPr>
              <a:t>■　ヘルパー：常勤換算２．５人以上</a:t>
            </a:r>
          </a:p>
          <a:p>
            <a:r>
              <a:rPr lang="ja-JP" altLang="en-US" sz="1100" dirty="0" smtClean="0">
                <a:solidFill>
                  <a:srgbClr val="000000"/>
                </a:solidFill>
                <a:latin typeface="HGPｺﾞｼｯｸM" pitchFamily="50" charset="-128"/>
                <a:ea typeface="HGPｺﾞｼｯｸM" pitchFamily="50" charset="-128"/>
              </a:rPr>
              <a:t>　　　</a:t>
            </a:r>
            <a:r>
              <a:rPr lang="ja-JP" altLang="en-US" sz="1000" dirty="0" smtClean="0">
                <a:solidFill>
                  <a:srgbClr val="000000"/>
                </a:solidFill>
                <a:latin typeface="HGPｺﾞｼｯｸM" pitchFamily="50" charset="-128"/>
                <a:ea typeface="HGPｺﾞｼｯｸM" pitchFamily="50" charset="-128"/>
              </a:rPr>
              <a:t>・　居宅介護に従事可能な者、重度訪問介護従事者養成研修修了者</a:t>
            </a:r>
          </a:p>
        </p:txBody>
      </p:sp>
      <p:sp>
        <p:nvSpPr>
          <p:cNvPr id="23" name="Text Box 2"/>
          <p:cNvSpPr txBox="1">
            <a:spLocks noChangeArrowheads="1"/>
          </p:cNvSpPr>
          <p:nvPr/>
        </p:nvSpPr>
        <p:spPr bwMode="auto">
          <a:xfrm>
            <a:off x="4953000" y="1736962"/>
            <a:ext cx="2708709" cy="284162"/>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主な人員配置</a:t>
            </a:r>
            <a:endParaRPr lang="en-US" altLang="ja-JP" sz="1250" b="1" u="sng" dirty="0">
              <a:solidFill>
                <a:srgbClr val="000000"/>
              </a:solidFill>
              <a:latin typeface="Arial"/>
              <a:ea typeface="ＤＨＰ特太ゴシック体" pitchFamily="2" charset="-128"/>
            </a:endParaRPr>
          </a:p>
        </p:txBody>
      </p:sp>
      <p:sp>
        <p:nvSpPr>
          <p:cNvPr id="24" name="Text Box 2"/>
          <p:cNvSpPr txBox="1">
            <a:spLocks noChangeArrowheads="1"/>
          </p:cNvSpPr>
          <p:nvPr/>
        </p:nvSpPr>
        <p:spPr bwMode="auto">
          <a:xfrm>
            <a:off x="78259" y="3068960"/>
            <a:ext cx="2786509" cy="28416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重度訪問介護加算対象者</a:t>
            </a:r>
            <a:endParaRPr lang="en-US" altLang="ja-JP" sz="1250" b="1" u="sng" dirty="0">
              <a:solidFill>
                <a:srgbClr val="000000"/>
              </a:solidFill>
              <a:latin typeface="Arial"/>
              <a:ea typeface="ＤＨＰ特太ゴシック体" pitchFamily="2" charset="-128"/>
            </a:endParaRPr>
          </a:p>
        </p:txBody>
      </p:sp>
      <p:sp>
        <p:nvSpPr>
          <p:cNvPr id="4128" name="正方形/長方形 24"/>
          <p:cNvSpPr>
            <a:spLocks noChangeArrowheads="1"/>
          </p:cNvSpPr>
          <p:nvPr/>
        </p:nvSpPr>
        <p:spPr bwMode="auto">
          <a:xfrm>
            <a:off x="277893" y="4365104"/>
            <a:ext cx="37915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ja-JP" altLang="en-US" sz="900" dirty="0" smtClean="0">
                <a:solidFill>
                  <a:srgbClr val="000000"/>
                </a:solidFill>
                <a:latin typeface="HGPｺﾞｼｯｸM" pitchFamily="50" charset="-128"/>
                <a:ea typeface="HGPｺﾞｼｯｸM" pitchFamily="50" charset="-128"/>
              </a:rPr>
              <a:t>■　</a:t>
            </a:r>
            <a:r>
              <a:rPr lang="ja-JP" altLang="en-US" sz="900" dirty="0">
                <a:solidFill>
                  <a:srgbClr val="000000"/>
                </a:solidFill>
                <a:latin typeface="HGPｺﾞｼｯｸM" pitchFamily="50" charset="-128"/>
                <a:ea typeface="HGPｺﾞｼｯｸM" pitchFamily="50" charset="-128"/>
              </a:rPr>
              <a:t>８．５</a:t>
            </a:r>
            <a:r>
              <a:rPr lang="ja-JP" altLang="en-US" sz="900" dirty="0" smtClean="0">
                <a:solidFill>
                  <a:srgbClr val="000000"/>
                </a:solidFill>
                <a:latin typeface="HGPｺﾞｼｯｸM" pitchFamily="50" charset="-128"/>
                <a:ea typeface="HGPｺﾞｼｯｸM" pitchFamily="50" charset="-128"/>
              </a:rPr>
              <a:t>％加算対象者</a:t>
            </a:r>
            <a:r>
              <a:rPr lang="en-US" altLang="ja-JP" sz="900" dirty="0" smtClean="0">
                <a:solidFill>
                  <a:srgbClr val="000000"/>
                </a:solidFill>
                <a:latin typeface="HGPｺﾞｼｯｸM" pitchFamily="50" charset="-128"/>
                <a:ea typeface="HGPｺﾞｼｯｸM" pitchFamily="50" charset="-128"/>
              </a:rPr>
              <a:t>…</a:t>
            </a:r>
            <a:r>
              <a:rPr lang="ja-JP" altLang="en-US" sz="900" dirty="0" smtClean="0">
                <a:solidFill>
                  <a:srgbClr val="000000"/>
                </a:solidFill>
                <a:latin typeface="HGPｺﾞｼｯｸM" pitchFamily="50" charset="-128"/>
                <a:ea typeface="HGPｺﾞｼｯｸM" pitchFamily="50" charset="-128"/>
              </a:rPr>
              <a:t>障害支援区分６の者</a:t>
            </a:r>
          </a:p>
        </p:txBody>
      </p:sp>
      <p:sp>
        <p:nvSpPr>
          <p:cNvPr id="26" name="Text Box 2"/>
          <p:cNvSpPr txBox="1">
            <a:spLocks noChangeArrowheads="1"/>
          </p:cNvSpPr>
          <p:nvPr/>
        </p:nvSpPr>
        <p:spPr bwMode="auto">
          <a:xfrm>
            <a:off x="78259" y="4631510"/>
            <a:ext cx="2786509" cy="28416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報酬単価</a:t>
            </a:r>
            <a:r>
              <a:rPr lang="ja-JP" altLang="en-US" sz="1250" b="1" u="sng" dirty="0" smtClean="0">
                <a:solidFill>
                  <a:srgbClr val="000000"/>
                </a:solidFill>
                <a:latin typeface="Arial"/>
                <a:ea typeface="ＤＨＰ特太ゴシック体" pitchFamily="2" charset="-128"/>
              </a:rPr>
              <a:t>（平成</a:t>
            </a:r>
            <a:r>
              <a:rPr lang="ja-JP" altLang="en-US" sz="1250" b="1" u="sng" dirty="0">
                <a:solidFill>
                  <a:srgbClr val="000000"/>
                </a:solidFill>
                <a:latin typeface="Arial"/>
                <a:ea typeface="ＤＨＰ特太ゴシック体" pitchFamily="2" charset="-128"/>
              </a:rPr>
              <a:t>３０</a:t>
            </a:r>
            <a:r>
              <a:rPr lang="ja-JP" altLang="en-US" sz="1250" b="1" u="sng" dirty="0" smtClean="0">
                <a:solidFill>
                  <a:srgbClr val="000000"/>
                </a:solidFill>
                <a:latin typeface="Arial"/>
                <a:ea typeface="ＤＨＰ特太ゴシック体" pitchFamily="2" charset="-128"/>
              </a:rPr>
              <a:t>年</a:t>
            </a:r>
            <a:r>
              <a:rPr lang="ja-JP" altLang="en-US" sz="1250" b="1" u="sng" dirty="0">
                <a:solidFill>
                  <a:srgbClr val="000000"/>
                </a:solidFill>
                <a:latin typeface="Arial"/>
                <a:ea typeface="ＤＨＰ特太ゴシック体" pitchFamily="2" charset="-128"/>
              </a:rPr>
              <a:t>４</a:t>
            </a:r>
            <a:r>
              <a:rPr lang="ja-JP" altLang="en-US" sz="1250" b="1" u="sng" dirty="0" smtClean="0">
                <a:solidFill>
                  <a:srgbClr val="000000"/>
                </a:solidFill>
                <a:latin typeface="Arial"/>
                <a:ea typeface="ＤＨＰ特太ゴシック体" pitchFamily="2" charset="-128"/>
              </a:rPr>
              <a:t>月～</a:t>
            </a:r>
            <a:r>
              <a:rPr lang="ja-JP" altLang="en-US" sz="1250" b="1" u="sng" dirty="0">
                <a:solidFill>
                  <a:srgbClr val="000000"/>
                </a:solidFill>
                <a:latin typeface="Arial"/>
                <a:ea typeface="ＤＨＰ特太ゴシック体" pitchFamily="2" charset="-128"/>
              </a:rPr>
              <a:t>）</a:t>
            </a:r>
            <a:endParaRPr lang="en-US" altLang="ja-JP" sz="1250" b="1" u="sng" dirty="0">
              <a:solidFill>
                <a:srgbClr val="000000"/>
              </a:solidFill>
              <a:latin typeface="Arial"/>
              <a:ea typeface="ＤＨＰ特太ゴシック体" pitchFamily="2" charset="-128"/>
            </a:endParaRPr>
          </a:p>
        </p:txBody>
      </p:sp>
      <p:graphicFrame>
        <p:nvGraphicFramePr>
          <p:cNvPr id="28" name="表 27"/>
          <p:cNvGraphicFramePr>
            <a:graphicFrameLocks noGrp="1"/>
          </p:cNvGraphicFramePr>
          <p:nvPr>
            <p:extLst/>
          </p:nvPr>
        </p:nvGraphicFramePr>
        <p:xfrm>
          <a:off x="273096" y="4879108"/>
          <a:ext cx="9402682" cy="1646238"/>
        </p:xfrm>
        <a:graphic>
          <a:graphicData uri="http://schemas.openxmlformats.org/drawingml/2006/table">
            <a:tbl>
              <a:tblPr>
                <a:tableStyleId>{F5AB1C69-6EDB-4FF4-983F-18BD219EF322}</a:tableStyleId>
              </a:tblPr>
              <a:tblGrid>
                <a:gridCol w="3118692">
                  <a:extLst>
                    <a:ext uri="{9D8B030D-6E8A-4147-A177-3AD203B41FA5}">
                      <a16:colId xmlns:a16="http://schemas.microsoft.com/office/drawing/2014/main" val="20000"/>
                    </a:ext>
                  </a:extLst>
                </a:gridCol>
                <a:gridCol w="2958627">
                  <a:extLst>
                    <a:ext uri="{9D8B030D-6E8A-4147-A177-3AD203B41FA5}">
                      <a16:colId xmlns:a16="http://schemas.microsoft.com/office/drawing/2014/main" val="20001"/>
                    </a:ext>
                  </a:extLst>
                </a:gridCol>
                <a:gridCol w="3325363">
                  <a:extLst>
                    <a:ext uri="{9D8B030D-6E8A-4147-A177-3AD203B41FA5}">
                      <a16:colId xmlns:a16="http://schemas.microsoft.com/office/drawing/2014/main" val="20002"/>
                    </a:ext>
                  </a:extLst>
                </a:gridCol>
              </a:tblGrid>
              <a:tr h="259130">
                <a:tc gridSpan="3">
                  <a:txBody>
                    <a:bodyPr/>
                    <a:lstStyle/>
                    <a:p>
                      <a:r>
                        <a:rPr kumimoji="1" lang="ja-JP" altLang="en-US" sz="1100" dirty="0" smtClean="0">
                          <a:ea typeface="ＤＨＰ特太ゴシック体" pitchFamily="2" charset="-128"/>
                        </a:rPr>
                        <a:t>■ 基本報酬</a:t>
                      </a:r>
                      <a:endParaRPr kumimoji="1" lang="ja-JP" altLang="en-US" sz="1100" dirty="0">
                        <a:ea typeface="ＤＨＰ特太ゴシック体" pitchFamily="2" charset="-128"/>
                      </a:endParaRPr>
                    </a:p>
                  </a:txBody>
                  <a:tcPr marL="99051" marR="99051" marT="45729" marB="4572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43887">
                <a:tc gridSpan="3">
                  <a:txBody>
                    <a:bodyPr/>
                    <a:lstStyle/>
                    <a:p>
                      <a:r>
                        <a:rPr lang="en-US" altLang="ja-JP" sz="1000" dirty="0" smtClean="0">
                          <a:latin typeface="HGPｺﾞｼｯｸM" pitchFamily="50" charset="-128"/>
                          <a:ea typeface="HGPｺﾞｼｯｸM" pitchFamily="50" charset="-128"/>
                        </a:rPr>
                        <a:t>184</a:t>
                      </a:r>
                      <a:r>
                        <a:rPr lang="ja-JP" altLang="en-US" sz="1000" dirty="0" smtClean="0">
                          <a:latin typeface="HGPｺﾞｼｯｸM" pitchFamily="50" charset="-128"/>
                          <a:ea typeface="HGPｺﾞｼｯｸM" pitchFamily="50" charset="-128"/>
                        </a:rPr>
                        <a:t>単位（１時間未満）～</a:t>
                      </a:r>
                      <a:r>
                        <a:rPr lang="en-US" altLang="ja-JP" sz="1000" dirty="0" smtClean="0">
                          <a:solidFill>
                            <a:schemeClr val="tx1"/>
                          </a:solidFill>
                          <a:latin typeface="HGPｺﾞｼｯｸM" pitchFamily="50" charset="-128"/>
                          <a:ea typeface="HGPｺﾞｼｯｸM" pitchFamily="50" charset="-128"/>
                        </a:rPr>
                        <a:t>1,410</a:t>
                      </a:r>
                      <a:r>
                        <a:rPr lang="ja-JP" altLang="en-US" sz="1000" dirty="0" smtClean="0">
                          <a:solidFill>
                            <a:schemeClr val="tx1"/>
                          </a:solidFill>
                          <a:latin typeface="HGPｺﾞｼｯｸM" pitchFamily="50" charset="-128"/>
                          <a:ea typeface="HGPｺﾞｼｯｸM" pitchFamily="50" charset="-128"/>
                        </a:rPr>
                        <a:t>単位（８時間</a:t>
                      </a:r>
                      <a:r>
                        <a:rPr lang="ja-JP" altLang="en-US" sz="1000" dirty="0" smtClean="0">
                          <a:latin typeface="HGPｺﾞｼｯｸM" pitchFamily="50" charset="-128"/>
                          <a:ea typeface="HGPｺﾞｼｯｸM" pitchFamily="50" charset="-128"/>
                        </a:rPr>
                        <a:t>未満</a:t>
                      </a:r>
                      <a:r>
                        <a:rPr lang="ja-JP" altLang="en-US" sz="1000" dirty="0" smtClean="0">
                          <a:solidFill>
                            <a:schemeClr val="tx1"/>
                          </a:solidFill>
                          <a:latin typeface="HGPｺﾞｼｯｸM" pitchFamily="50" charset="-128"/>
                          <a:ea typeface="HGPｺﾞｼｯｸM" pitchFamily="50" charset="-128"/>
                        </a:rPr>
                        <a:t>）　</a:t>
                      </a:r>
                      <a:r>
                        <a:rPr lang="en-US" altLang="ja-JP" sz="1000" dirty="0" smtClean="0">
                          <a:solidFill>
                            <a:schemeClr val="tx1"/>
                          </a:solidFill>
                          <a:latin typeface="HGPｺﾞｼｯｸM" pitchFamily="50" charset="-128"/>
                          <a:ea typeface="HGPｺﾞｼｯｸM" pitchFamily="50" charset="-128"/>
                        </a:rPr>
                        <a:t>※</a:t>
                      </a:r>
                      <a:r>
                        <a:rPr lang="ja-JP" altLang="en-US" sz="1000" dirty="0" smtClean="0">
                          <a:solidFill>
                            <a:schemeClr val="tx1"/>
                          </a:solidFill>
                          <a:latin typeface="HGPｺﾞｼｯｸM" pitchFamily="50" charset="-128"/>
                          <a:ea typeface="HGPｺﾞｼｯｸM" pitchFamily="50" charset="-128"/>
                        </a:rPr>
                        <a:t>　８時間を超える場合は、８時間までの単価の９５％を算定</a:t>
                      </a: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9130">
                <a:tc gridSpan="3">
                  <a:txBody>
                    <a:bodyPr/>
                    <a:lstStyle/>
                    <a:p>
                      <a:pPr algn="l"/>
                      <a:r>
                        <a:rPr kumimoji="1" lang="ja-JP" altLang="en-US" sz="1100" dirty="0" smtClean="0">
                          <a:ea typeface="ＤＨＰ特太ゴシック体" pitchFamily="2" charset="-128"/>
                        </a:rPr>
                        <a:t>■ 主な加算</a:t>
                      </a:r>
                      <a:endParaRPr kumimoji="1" lang="ja-JP" altLang="en-US" sz="1100" dirty="0">
                        <a:ea typeface="ＤＨＰ特太ゴシック体" pitchFamily="2" charset="-128"/>
                      </a:endParaRPr>
                    </a:p>
                  </a:txBody>
                  <a:tcPr marL="99051" marR="99051" marT="45729" marB="4572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84091">
                <a:tc>
                  <a:txBody>
                    <a:bodyPr/>
                    <a:lstStyle/>
                    <a:p>
                      <a:r>
                        <a:rPr lang="ja-JP" altLang="en-US" sz="1100" b="1" u="sng" dirty="0" smtClean="0">
                          <a:latin typeface="HGPｺﾞｼｯｸM" pitchFamily="50" charset="-128"/>
                          <a:ea typeface="HGPｺﾞｼｯｸM" pitchFamily="50" charset="-128"/>
                        </a:rPr>
                        <a:t>特定事業所加算</a:t>
                      </a:r>
                      <a:r>
                        <a:rPr lang="en-US" altLang="ja-JP" sz="1100" dirty="0" smtClean="0">
                          <a:latin typeface="HGPｺﾞｼｯｸM" pitchFamily="50" charset="-128"/>
                          <a:ea typeface="HGPｺﾞｼｯｸM" pitchFamily="50" charset="-128"/>
                        </a:rPr>
                        <a:t>(10</a:t>
                      </a:r>
                      <a:r>
                        <a:rPr lang="ja-JP" altLang="en-US" sz="1100" dirty="0" smtClean="0">
                          <a:latin typeface="HGPｺﾞｼｯｸM" pitchFamily="50" charset="-128"/>
                          <a:ea typeface="HGPｺﾞｼｯｸM" pitchFamily="50" charset="-128"/>
                        </a:rPr>
                        <a:t>％又は</a:t>
                      </a:r>
                      <a:r>
                        <a:rPr lang="en-US" altLang="ja-JP" sz="1100" dirty="0" smtClean="0">
                          <a:latin typeface="HGPｺﾞｼｯｸM" pitchFamily="50" charset="-128"/>
                          <a:ea typeface="HGPｺﾞｼｯｸM" pitchFamily="50" charset="-128"/>
                        </a:rPr>
                        <a:t>20</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p>
                    <a:p>
                      <a:r>
                        <a:rPr kumimoji="1" lang="ja-JP" altLang="en-US" sz="1000" dirty="0" smtClean="0">
                          <a:latin typeface="HGPｺﾞｼｯｸM" pitchFamily="50" charset="-128"/>
                          <a:ea typeface="HGPｺﾞｼｯｸM" pitchFamily="50" charset="-128"/>
                        </a:rPr>
                        <a:t>→　</a:t>
                      </a:r>
                      <a:r>
                        <a:rPr kumimoji="1" lang="ja-JP" altLang="en-US" sz="10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①サービス提供体制の整備、②良質な人材の確保、</a:t>
                      </a:r>
                      <a:endParaRPr kumimoji="1" lang="en-US" altLang="ja-JP" sz="1000" kern="1200" baseline="0" dirty="0" smtClean="0">
                        <a:solidFill>
                          <a:schemeClr val="dk1"/>
                        </a:solidFill>
                        <a:latin typeface="HGPｺﾞｼｯｸM" pitchFamily="50" charset="-128"/>
                        <a:ea typeface="HGPｺﾞｼｯｸM" pitchFamily="50" charset="-128"/>
                        <a:cs typeface="+mn-cs"/>
                      </a:endParaRPr>
                    </a:p>
                    <a:p>
                      <a:r>
                        <a:rPr kumimoji="1" lang="ja-JP" altLang="en-US" sz="1000" kern="1200" baseline="0" dirty="0" smtClean="0">
                          <a:solidFill>
                            <a:schemeClr val="dk1"/>
                          </a:solidFill>
                          <a:latin typeface="HGPｺﾞｼｯｸM" pitchFamily="50" charset="-128"/>
                          <a:ea typeface="HGPｺﾞｼｯｸM" pitchFamily="50" charset="-128"/>
                          <a:cs typeface="+mn-cs"/>
                        </a:rPr>
                        <a:t>　③重度障害者への対応に積極的に取り組む事業所の</a:t>
                      </a:r>
                      <a:endParaRPr kumimoji="1" lang="en-US" altLang="ja-JP" sz="1000" kern="1200" baseline="0" dirty="0" smtClean="0">
                        <a:solidFill>
                          <a:schemeClr val="dk1"/>
                        </a:solidFill>
                        <a:latin typeface="HGPｺﾞｼｯｸM" pitchFamily="50" charset="-128"/>
                        <a:ea typeface="HGPｺﾞｼｯｸM" pitchFamily="50" charset="-128"/>
                        <a:cs typeface="+mn-cs"/>
                      </a:endParaRPr>
                    </a:p>
                    <a:p>
                      <a:r>
                        <a:rPr kumimoji="1" lang="ja-JP" altLang="en-US" sz="1000" kern="1200" baseline="0" dirty="0" smtClean="0">
                          <a:solidFill>
                            <a:schemeClr val="dk1"/>
                          </a:solidFill>
                          <a:latin typeface="HGPｺﾞｼｯｸM" pitchFamily="50" charset="-128"/>
                          <a:ea typeface="HGPｺﾞｼｯｸM" pitchFamily="50" charset="-128"/>
                          <a:cs typeface="+mn-cs"/>
                        </a:rPr>
                        <a:t>　サービスを評価</a:t>
                      </a:r>
                      <a:endParaRPr kumimoji="1" lang="en-US" altLang="ja-JP" sz="1000" dirty="0" smtClean="0">
                        <a:latin typeface="HGPｺﾞｼｯｸM" pitchFamily="50" charset="-128"/>
                        <a:ea typeface="HGPｺﾞｼｯｸM" pitchFamily="50" charset="-128"/>
                      </a:endParaRP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latin typeface="HGPｺﾞｼｯｸM" pitchFamily="50" charset="-128"/>
                          <a:ea typeface="HGPｺﾞｼｯｸM" pitchFamily="50" charset="-128"/>
                        </a:rPr>
                        <a:t>行動障害支援連携加算</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日間１回を限度として１回につき</a:t>
                      </a:r>
                      <a:r>
                        <a:rPr lang="en-US" altLang="ja-JP" sz="1100" dirty="0" smtClean="0">
                          <a:latin typeface="HGPｺﾞｼｯｸM" pitchFamily="50" charset="-128"/>
                          <a:ea typeface="HGPｺﾞｼｯｸM" pitchFamily="50" charset="-128"/>
                        </a:rPr>
                        <a:t>584</a:t>
                      </a:r>
                      <a:r>
                        <a:rPr lang="ja-JP" altLang="en-US" sz="1100" dirty="0" smtClean="0">
                          <a:latin typeface="HGPｺﾞｼｯｸM" pitchFamily="50" charset="-128"/>
                          <a:ea typeface="HGPｺﾞｼｯｸM" pitchFamily="50" charset="-128"/>
                        </a:rPr>
                        <a:t>単位加算</a:t>
                      </a:r>
                      <a:r>
                        <a:rPr lang="en-US" altLang="ja-JP" sz="1100" dirty="0" smtClean="0">
                          <a:latin typeface="HGPｺﾞｼｯｸM" pitchFamily="50" charset="-128"/>
                          <a:ea typeface="HGPｺﾞｼｯｸM" pitchFamily="50" charset="-128"/>
                        </a:rPr>
                        <a:t>)</a:t>
                      </a:r>
                      <a:endParaRPr lang="ja-JP" altLang="en-US" sz="1100" dirty="0" smtClean="0">
                        <a:latin typeface="HGPｺﾞｼｯｸM" pitchFamily="50" charset="-128"/>
                        <a:ea typeface="HGPｺﾞｼｯｸM" pitchFamily="50" charset="-128"/>
                      </a:endParaRPr>
                    </a:p>
                    <a:p>
                      <a:r>
                        <a:rPr kumimoji="1" lang="ja-JP" altLang="en-US" sz="1000" dirty="0" smtClean="0">
                          <a:latin typeface="HGPｺﾞｼｯｸM" pitchFamily="50" charset="-128"/>
                          <a:ea typeface="HGPｺﾞｼｯｸM" pitchFamily="50" charset="-128"/>
                        </a:rPr>
                        <a:t>→　サービス提供責任者と支援計画シート等作成者</a:t>
                      </a:r>
                      <a:endParaRPr kumimoji="1" lang="en-US" altLang="ja-JP" sz="1000" dirty="0" smtClean="0">
                        <a:latin typeface="HGPｺﾞｼｯｸM" pitchFamily="50" charset="-128"/>
                        <a:ea typeface="HGPｺﾞｼｯｸM" pitchFamily="50" charset="-128"/>
                      </a:endParaRPr>
                    </a:p>
                    <a:p>
                      <a:r>
                        <a:rPr kumimoji="1" lang="ja-JP" altLang="en-US" sz="1000" dirty="0" smtClean="0">
                          <a:latin typeface="HGPｺﾞｼｯｸM" pitchFamily="50" charset="-128"/>
                          <a:ea typeface="HGPｺﾞｼｯｸM" pitchFamily="50" charset="-128"/>
                        </a:rPr>
                        <a:t>　が連携し、利用者の心身の状況等の評価を共同し</a:t>
                      </a:r>
                      <a:endParaRPr kumimoji="1" lang="en-US" altLang="ja-JP" sz="1000" dirty="0" smtClean="0">
                        <a:latin typeface="HGPｺﾞｼｯｸM" pitchFamily="50" charset="-128"/>
                        <a:ea typeface="HGPｺﾞｼｯｸM" pitchFamily="50" charset="-128"/>
                      </a:endParaRPr>
                    </a:p>
                    <a:p>
                      <a:r>
                        <a:rPr kumimoji="1" lang="ja-JP" altLang="en-US" sz="1000" dirty="0" smtClean="0">
                          <a:latin typeface="HGPｺﾞｼｯｸM" pitchFamily="50" charset="-128"/>
                          <a:ea typeface="HGPｺﾞｼｯｸM" pitchFamily="50" charset="-128"/>
                        </a:rPr>
                        <a:t>　</a:t>
                      </a:r>
                      <a:r>
                        <a:rPr kumimoji="1" lang="ja-JP" altLang="en-US" sz="1000" dirty="0" err="1" smtClean="0">
                          <a:latin typeface="HGPｺﾞｼｯｸM" pitchFamily="50" charset="-128"/>
                          <a:ea typeface="HGPｺﾞｼｯｸM" pitchFamily="50" charset="-128"/>
                        </a:rPr>
                        <a:t>て</a:t>
                      </a:r>
                      <a:r>
                        <a:rPr kumimoji="1" lang="ja-JP" altLang="en-US" sz="1000" dirty="0" smtClean="0">
                          <a:latin typeface="HGPｺﾞｼｯｸM" pitchFamily="50" charset="-128"/>
                          <a:ea typeface="HGPｺﾞｼｯｸM" pitchFamily="50" charset="-128"/>
                        </a:rPr>
                        <a:t>行うことを評価</a:t>
                      </a:r>
                      <a:endParaRPr kumimoji="1" lang="en-US" altLang="ja-JP" sz="1100" dirty="0" smtClean="0">
                        <a:latin typeface="HGPｺﾞｼｯｸM" pitchFamily="50" charset="-128"/>
                        <a:ea typeface="HGPｺﾞｼｯｸM" pitchFamily="50" charset="-128"/>
                      </a:endParaRP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latin typeface="HGPｺﾞｼｯｸM" pitchFamily="50" charset="-128"/>
                          <a:ea typeface="HGPｺﾞｼｯｸM" pitchFamily="50" charset="-128"/>
                        </a:rPr>
                        <a:t>喀痰吸引等支援体制加算</a:t>
                      </a:r>
                      <a:r>
                        <a:rPr kumimoji="1" lang="ja-JP" altLang="en-US" sz="1100" b="0" u="none" dirty="0" smtClean="0">
                          <a:latin typeface="HGPｺﾞｼｯｸM" pitchFamily="50" charset="-128"/>
                          <a:ea typeface="HGPｺﾞｼｯｸM" pitchFamily="50" charset="-128"/>
                        </a:rPr>
                        <a:t>（１日当たり</a:t>
                      </a:r>
                      <a:r>
                        <a:rPr kumimoji="1" lang="en-US" altLang="ja-JP" sz="1100" b="0" u="none" dirty="0" smtClean="0">
                          <a:latin typeface="HGPｺﾞｼｯｸM" pitchFamily="50" charset="-128"/>
                          <a:ea typeface="HGPｺﾞｼｯｸM" pitchFamily="50" charset="-128"/>
                        </a:rPr>
                        <a:t>100</a:t>
                      </a:r>
                      <a:r>
                        <a:rPr kumimoji="1" lang="ja-JP" altLang="en-US" sz="1100" b="0" u="none" dirty="0" smtClean="0">
                          <a:latin typeface="HGPｺﾞｼｯｸM" pitchFamily="50" charset="-128"/>
                          <a:ea typeface="HGPｺﾞｼｯｸM" pitchFamily="50" charset="-128"/>
                        </a:rPr>
                        <a:t>単位加算）</a:t>
                      </a:r>
                      <a:endParaRPr kumimoji="1" lang="en-US" altLang="ja-JP" sz="1100" b="0" u="none" dirty="0" smtClean="0">
                        <a:latin typeface="HGPｺﾞｼｯｸM" pitchFamily="50" charset="-128"/>
                        <a:ea typeface="HGPｺﾞｼｯｸM" pitchFamily="50" charset="-128"/>
                      </a:endParaRPr>
                    </a:p>
                    <a:p>
                      <a:r>
                        <a:rPr kumimoji="1" lang="ja-JP" altLang="en-US" sz="1000" b="0" u="none" dirty="0" smtClean="0">
                          <a:latin typeface="HGPｺﾞｼｯｸM" pitchFamily="50" charset="-128"/>
                          <a:ea typeface="HGPｺﾞｼｯｸM" pitchFamily="50" charset="-128"/>
                        </a:rPr>
                        <a:t>→　特定事業所加算（</a:t>
                      </a:r>
                      <a:r>
                        <a:rPr kumimoji="1" lang="en-US" altLang="ja-JP" sz="1000" b="0" u="none" dirty="0" smtClean="0">
                          <a:latin typeface="HGPｺﾞｼｯｸM" pitchFamily="50" charset="-128"/>
                          <a:ea typeface="HGPｺﾞｼｯｸM" pitchFamily="50" charset="-128"/>
                        </a:rPr>
                        <a:t>20</a:t>
                      </a:r>
                      <a:r>
                        <a:rPr kumimoji="1" lang="ja-JP" altLang="en-US" sz="1000" b="0" u="none" dirty="0" smtClean="0">
                          <a:latin typeface="HGPｺﾞｼｯｸM" pitchFamily="50" charset="-128"/>
                          <a:ea typeface="HGPｺﾞｼｯｸM" pitchFamily="50" charset="-128"/>
                        </a:rPr>
                        <a:t>％加算）の算定が困難な事業所に</a:t>
                      </a:r>
                      <a:endParaRPr kumimoji="1" lang="en-US" altLang="ja-JP" sz="1000" b="0" u="none" dirty="0" smtClean="0">
                        <a:latin typeface="HGPｺﾞｼｯｸM" pitchFamily="50" charset="-128"/>
                        <a:ea typeface="HGPｺﾞｼｯｸM" pitchFamily="50" charset="-128"/>
                      </a:endParaRPr>
                    </a:p>
                    <a:p>
                      <a:r>
                        <a:rPr kumimoji="1" lang="ja-JP" altLang="en-US" sz="1000" b="0" u="none" dirty="0" smtClean="0">
                          <a:latin typeface="HGPｺﾞｼｯｸM" pitchFamily="50" charset="-128"/>
                          <a:ea typeface="HGPｺﾞｼｯｸM" pitchFamily="50" charset="-128"/>
                        </a:rPr>
                        <a:t>　対して、喀痰の吸引等が必要な者に対する支援体制を評</a:t>
                      </a:r>
                      <a:endParaRPr kumimoji="1" lang="en-US" altLang="ja-JP" sz="1000" b="0" u="none" dirty="0" smtClean="0">
                        <a:latin typeface="HGPｺﾞｼｯｸM" pitchFamily="50" charset="-128"/>
                        <a:ea typeface="HGPｺﾞｼｯｸM" pitchFamily="50" charset="-128"/>
                      </a:endParaRPr>
                    </a:p>
                    <a:p>
                      <a:r>
                        <a:rPr kumimoji="1" lang="en-US" altLang="ja-JP" sz="1000" b="0" u="none" dirty="0" smtClean="0">
                          <a:latin typeface="HGPｺﾞｼｯｸM" pitchFamily="50" charset="-128"/>
                          <a:ea typeface="HGPｺﾞｼｯｸM" pitchFamily="50" charset="-128"/>
                        </a:rPr>
                        <a:t>  </a:t>
                      </a:r>
                      <a:r>
                        <a:rPr kumimoji="1" lang="ja-JP" altLang="en-US" sz="1000" b="0" u="none" dirty="0" smtClean="0">
                          <a:latin typeface="HGPｺﾞｼｯｸM" pitchFamily="50" charset="-128"/>
                          <a:ea typeface="HGPｺﾞｼｯｸM" pitchFamily="50" charset="-128"/>
                        </a:rPr>
                        <a:t>価</a:t>
                      </a:r>
                      <a:endParaRPr kumimoji="1" lang="en-US" altLang="ja-JP" sz="1000" dirty="0" smtClean="0">
                        <a:latin typeface="HGPｺﾞｼｯｸM" pitchFamily="50" charset="-128"/>
                        <a:ea typeface="HGPｺﾞｼｯｸM" pitchFamily="50" charset="-128"/>
                      </a:endParaRPr>
                    </a:p>
                  </a:txBody>
                  <a:tcPr marL="99051" marR="99051" marT="45729" marB="45729">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5" name="Text Box 2"/>
          <p:cNvSpPr txBox="1">
            <a:spLocks noChangeArrowheads="1"/>
          </p:cNvSpPr>
          <p:nvPr/>
        </p:nvSpPr>
        <p:spPr bwMode="auto">
          <a:xfrm>
            <a:off x="366291" y="3501006"/>
            <a:ext cx="9195221" cy="828000"/>
          </a:xfrm>
          <a:prstGeom prst="rect">
            <a:avLst/>
          </a:prstGeom>
          <a:noFill/>
          <a:ln w="9525">
            <a:solidFill>
              <a:schemeClr val="tx1"/>
            </a:solidFill>
            <a:prstDash val="dash"/>
            <a:miter lim="800000"/>
            <a:headEnd/>
            <a:tailEnd/>
          </a:ln>
        </p:spPr>
        <p:txBody>
          <a:bodyPr wrap="square">
            <a:noAutofit/>
          </a:bodyPr>
          <a:lstStyle/>
          <a:p>
            <a:pPr>
              <a:spcBef>
                <a:spcPct val="50000"/>
              </a:spcBef>
              <a:defRPr/>
            </a:pPr>
            <a:r>
              <a:rPr lang="en-US" altLang="ja-JP" sz="1000" dirty="0" smtClean="0">
                <a:solidFill>
                  <a:srgbClr val="000000"/>
                </a:solidFill>
                <a:latin typeface="HGPｺﾞｼｯｸM" panose="020B0600000000000000" pitchFamily="50" charset="-128"/>
                <a:ea typeface="HGPｺﾞｼｯｸM" panose="020B0600000000000000" pitchFamily="50" charset="-128"/>
              </a:rPr>
              <a:t>※</a:t>
            </a:r>
            <a:r>
              <a:rPr lang="ja-JP" altLang="en-US" sz="1000" dirty="0" smtClean="0">
                <a:solidFill>
                  <a:srgbClr val="000000"/>
                </a:solidFill>
                <a:latin typeface="HGPｺﾞｼｯｸM" panose="020B0600000000000000" pitchFamily="50" charset="-128"/>
                <a:ea typeface="HGPｺﾞｼｯｸM" panose="020B0600000000000000" pitchFamily="50" charset="-128"/>
              </a:rPr>
              <a:t>　重度障害者等包括支援対象者</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pPr marL="180975" indent="-180975">
              <a:spcBef>
                <a:spcPct val="50000"/>
              </a:spcBef>
              <a:tabLst>
                <a:tab pos="180975" algn="l"/>
              </a:tabLst>
              <a:defRPr/>
            </a:pPr>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ja-JP" altLang="en-US" sz="1000" dirty="0">
                <a:solidFill>
                  <a:srgbClr val="000000"/>
                </a:solidFill>
                <a:latin typeface="HGPｺﾞｼｯｸM" panose="020B0600000000000000" pitchFamily="50" charset="-128"/>
                <a:ea typeface="HGPｺﾞｼｯｸM" panose="020B0600000000000000" pitchFamily="50" charset="-128"/>
              </a:rPr>
              <a:t>　重度訪問介護の対象であって、四肢全てに麻痺等があり、寝たきり状態にある障害者であって、人工呼吸器による呼吸管理を行っている身体</a:t>
            </a:r>
            <a:r>
              <a:rPr lang="ja-JP" altLang="en-US" sz="1000" dirty="0" smtClean="0">
                <a:solidFill>
                  <a:srgbClr val="000000"/>
                </a:solidFill>
                <a:latin typeface="HGPｺﾞｼｯｸM" panose="020B0600000000000000" pitchFamily="50" charset="-128"/>
                <a:ea typeface="HGPｺﾞｼｯｸM" panose="020B0600000000000000" pitchFamily="50" charset="-128"/>
              </a:rPr>
              <a:t>障害者 </a:t>
            </a:r>
            <a:r>
              <a:rPr lang="ja-JP" altLang="en-US" sz="1000" dirty="0">
                <a:solidFill>
                  <a:srgbClr val="000000"/>
                </a:solidFill>
                <a:latin typeface="HGPｺﾞｼｯｸM" panose="020B0600000000000000" pitchFamily="50" charset="-128"/>
                <a:ea typeface="HGPｺﾞｼｯｸM" panose="020B0600000000000000" pitchFamily="50" charset="-128"/>
              </a:rPr>
              <a:t>（</a:t>
            </a:r>
            <a:r>
              <a:rPr lang="en-US" altLang="ja-JP" sz="1000" dirty="0">
                <a:solidFill>
                  <a:srgbClr val="000000"/>
                </a:solidFill>
                <a:latin typeface="HGPｺﾞｼｯｸM" panose="020B0600000000000000" pitchFamily="50" charset="-128"/>
                <a:ea typeface="HGPｺﾞｼｯｸM" panose="020B0600000000000000" pitchFamily="50" charset="-128"/>
              </a:rPr>
              <a:t>Ⅰ</a:t>
            </a:r>
            <a:r>
              <a:rPr lang="ja-JP" altLang="en-US" sz="1000" dirty="0" smtClean="0">
                <a:solidFill>
                  <a:srgbClr val="000000"/>
                </a:solidFill>
                <a:latin typeface="HGPｺﾞｼｯｸM" panose="020B0600000000000000" pitchFamily="50" charset="-128"/>
                <a:ea typeface="HGPｺﾞｼｯｸM" panose="020B0600000000000000" pitchFamily="50" charset="-128"/>
              </a:rPr>
              <a:t>類型（筋ジス、脊　　椎損傷、ＡＬＳ、遷延性意識障害等を想定））、又は最重度知的障害者</a:t>
            </a:r>
            <a:r>
              <a:rPr lang="zh-TW" altLang="en-US" sz="1000" dirty="0" smtClean="0">
                <a:solidFill>
                  <a:srgbClr val="000000"/>
                </a:solidFill>
                <a:latin typeface="HGPｺﾞｼｯｸM" panose="020B0600000000000000" pitchFamily="50" charset="-128"/>
                <a:ea typeface="HGPｺﾞｼｯｸM" panose="020B0600000000000000" pitchFamily="50" charset="-128"/>
              </a:rPr>
              <a:t>（</a:t>
            </a:r>
            <a:r>
              <a:rPr lang="en-US" altLang="zh-TW" sz="1000" dirty="0">
                <a:solidFill>
                  <a:srgbClr val="000000"/>
                </a:solidFill>
                <a:latin typeface="HGPｺﾞｼｯｸM" panose="020B0600000000000000" pitchFamily="50" charset="-128"/>
                <a:ea typeface="HGPｺﾞｼｯｸM" panose="020B0600000000000000" pitchFamily="50" charset="-128"/>
              </a:rPr>
              <a:t>Ⅱ</a:t>
            </a:r>
            <a:r>
              <a:rPr lang="zh-TW" altLang="en-US" sz="1000" dirty="0" smtClean="0">
                <a:solidFill>
                  <a:srgbClr val="000000"/>
                </a:solidFill>
                <a:latin typeface="HGPｺﾞｼｯｸM" panose="020B0600000000000000" pitchFamily="50" charset="-128"/>
                <a:ea typeface="HGPｺﾞｼｯｸM" panose="020B0600000000000000" pitchFamily="50" charset="-128"/>
              </a:rPr>
              <a:t>類型</a:t>
            </a:r>
            <a:r>
              <a:rPr lang="ja-JP" altLang="en-US" sz="1000" dirty="0" smtClean="0">
                <a:solidFill>
                  <a:srgbClr val="000000"/>
                </a:solidFill>
                <a:latin typeface="HGPｺﾞｼｯｸM" panose="020B0600000000000000" pitchFamily="50" charset="-128"/>
                <a:ea typeface="HGPｺﾞｼｯｸM" panose="020B0600000000000000" pitchFamily="50" charset="-128"/>
              </a:rPr>
              <a:t>（重症心身障害者を想定））</a:t>
            </a:r>
            <a:endParaRPr lang="en-US" altLang="ja-JP" sz="1000" dirty="0" smtClean="0">
              <a:solidFill>
                <a:srgbClr val="000000"/>
              </a:solidFill>
              <a:latin typeface="HGPｺﾞｼｯｸM" panose="020B0600000000000000" pitchFamily="50" charset="-128"/>
              <a:ea typeface="HGPｺﾞｼｯｸM" panose="020B0600000000000000" pitchFamily="50" charset="-128"/>
            </a:endParaRPr>
          </a:p>
          <a:p>
            <a:pPr lvl="0">
              <a:spcBef>
                <a:spcPct val="50000"/>
              </a:spcBef>
              <a:defRPr/>
            </a:pPr>
            <a:r>
              <a:rPr lang="ja-JP" altLang="en-US" sz="1000" dirty="0">
                <a:solidFill>
                  <a:srgbClr val="000000"/>
                </a:solidFill>
                <a:latin typeface="HGPｺﾞｼｯｸM" panose="020B0600000000000000" pitchFamily="50" charset="-128"/>
                <a:ea typeface="HGPｺﾞｼｯｸM" panose="020B0600000000000000" pitchFamily="50" charset="-128"/>
              </a:rPr>
              <a:t>　</a:t>
            </a:r>
            <a:r>
              <a:rPr lang="ja-JP" altLang="en-US" sz="1000" dirty="0" smtClean="0">
                <a:solidFill>
                  <a:srgbClr val="000000"/>
                </a:solidFill>
                <a:latin typeface="HGPｺﾞｼｯｸM" panose="020B0600000000000000" pitchFamily="50" charset="-128"/>
                <a:ea typeface="HGPｺﾞｼｯｸM" panose="020B0600000000000000" pitchFamily="50" charset="-128"/>
              </a:rPr>
              <a:t>・　</a:t>
            </a:r>
            <a:r>
              <a:rPr lang="ja-JP" altLang="en-US" sz="1000" dirty="0">
                <a:latin typeface="HGPｺﾞｼｯｸM" pitchFamily="50" charset="-128"/>
                <a:ea typeface="HGPｺﾞｼｯｸM" pitchFamily="50" charset="-128"/>
              </a:rPr>
              <a:t>障害支援区分の認定調査項目のうち行動関連項目等（１２項目）の合計点数が１０点以上である者（</a:t>
            </a:r>
            <a:r>
              <a:rPr lang="en-US" altLang="ja-JP" sz="1000" dirty="0">
                <a:latin typeface="HGPｺﾞｼｯｸM" pitchFamily="50" charset="-128"/>
                <a:ea typeface="HGPｺﾞｼｯｸM" pitchFamily="50" charset="-128"/>
              </a:rPr>
              <a:t>Ⅲ</a:t>
            </a:r>
            <a:r>
              <a:rPr lang="ja-JP" altLang="en-US" sz="1000" dirty="0" smtClean="0">
                <a:latin typeface="HGPｺﾞｼｯｸM" pitchFamily="50" charset="-128"/>
                <a:ea typeface="HGPｺﾞｼｯｸM" pitchFamily="50" charset="-128"/>
              </a:rPr>
              <a:t>類型（強度行動障害を想定））</a:t>
            </a:r>
            <a:endParaRPr lang="ja-JP" altLang="en-US" sz="1000" dirty="0">
              <a:latin typeface="HGPｺﾞｼｯｸM" pitchFamily="50" charset="-128"/>
              <a:ea typeface="HGPｺﾞｼｯｸM" pitchFamily="50" charset="-128"/>
            </a:endParaRPr>
          </a:p>
          <a:p>
            <a:pPr>
              <a:spcBef>
                <a:spcPct val="50000"/>
              </a:spcBef>
              <a:defRPr/>
            </a:pPr>
            <a:endParaRPr lang="ja-JP" altLang="en-US" sz="1000" dirty="0">
              <a:solidFill>
                <a:srgbClr val="000000"/>
              </a:solidFill>
              <a:latin typeface="HGPｺﾞｼｯｸM" panose="020B0600000000000000" pitchFamily="50" charset="-128"/>
              <a:ea typeface="HGPｺﾞｼｯｸM" panose="020B0600000000000000" pitchFamily="50" charset="-128"/>
            </a:endParaRPr>
          </a:p>
        </p:txBody>
      </p:sp>
      <p:sp>
        <p:nvSpPr>
          <p:cNvPr id="32" name="Text Box 2"/>
          <p:cNvSpPr txBox="1">
            <a:spLocks noChangeArrowheads="1"/>
          </p:cNvSpPr>
          <p:nvPr/>
        </p:nvSpPr>
        <p:spPr bwMode="auto">
          <a:xfrm>
            <a:off x="132310" y="6525344"/>
            <a:ext cx="4172618" cy="28469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事業所数</a:t>
            </a:r>
            <a:r>
              <a:rPr lang="ja-JP" altLang="en-US" sz="1250" dirty="0">
                <a:solidFill>
                  <a:srgbClr val="000000"/>
                </a:solidFill>
                <a:latin typeface="HGPｺﾞｼｯｸM" pitchFamily="50" charset="-128"/>
                <a:ea typeface="HGPｺﾞｼｯｸM" pitchFamily="50" charset="-128"/>
              </a:rPr>
              <a:t>　　 </a:t>
            </a:r>
            <a:r>
              <a:rPr lang="en-US" altLang="ja-JP" sz="1250" dirty="0" smtClean="0">
                <a:solidFill>
                  <a:srgbClr val="000000"/>
                </a:solidFill>
                <a:latin typeface="HGPｺﾞｼｯｸM" pitchFamily="50" charset="-128"/>
                <a:ea typeface="HGPｺﾞｼｯｸM" pitchFamily="50" charset="-128"/>
              </a:rPr>
              <a:t>7,464   </a:t>
            </a:r>
            <a:r>
              <a:rPr lang="ja-JP" altLang="en-US" sz="1250" dirty="0" smtClean="0">
                <a:solidFill>
                  <a:srgbClr val="000000"/>
                </a:solidFill>
                <a:latin typeface="HGPｺﾞｼｯｸM" pitchFamily="50" charset="-128"/>
                <a:ea typeface="HGPｺﾞｼｯｸM" pitchFamily="50" charset="-128"/>
              </a:rPr>
              <a:t>（</a:t>
            </a:r>
            <a:r>
              <a:rPr lang="zh-TW" altLang="en-US" sz="1250" dirty="0" smtClean="0">
                <a:solidFill>
                  <a:srgbClr val="000000"/>
                </a:solidFill>
                <a:latin typeface="HGPｺﾞｼｯｸM" pitchFamily="50" charset="-128"/>
                <a:ea typeface="HGPｺﾞｼｯｸM" pitchFamily="50" charset="-128"/>
              </a:rPr>
              <a:t>国保連平成</a:t>
            </a:r>
            <a:r>
              <a:rPr lang="en-US" altLang="zh-TW" sz="1250" dirty="0" smtClean="0">
                <a:solidFill>
                  <a:srgbClr val="000000"/>
                </a:solidFill>
                <a:latin typeface="HGPｺﾞｼｯｸM" pitchFamily="50" charset="-128"/>
                <a:ea typeface="HGPｺﾞｼｯｸM" pitchFamily="50" charset="-128"/>
              </a:rPr>
              <a:t>31</a:t>
            </a:r>
            <a:r>
              <a:rPr lang="zh-TW" altLang="en-US" sz="1250" dirty="0" smtClean="0">
                <a:solidFill>
                  <a:srgbClr val="000000"/>
                </a:solidFill>
                <a:latin typeface="HGPｺﾞｼｯｸM" pitchFamily="50" charset="-128"/>
                <a:ea typeface="HGPｺﾞｼｯｸM" pitchFamily="50" charset="-128"/>
              </a:rPr>
              <a:t>年</a:t>
            </a:r>
            <a:r>
              <a:rPr lang="en-US" altLang="zh-TW" sz="1250" dirty="0" smtClean="0">
                <a:solidFill>
                  <a:srgbClr val="000000"/>
                </a:solidFill>
                <a:latin typeface="HGPｺﾞｼｯｸM" pitchFamily="50" charset="-128"/>
                <a:ea typeface="HGPｺﾞｼｯｸM" pitchFamily="50" charset="-128"/>
              </a:rPr>
              <a:t>1</a:t>
            </a:r>
            <a:r>
              <a:rPr lang="ja-JP" altLang="en-US" sz="1250" dirty="0" smtClean="0">
                <a:solidFill>
                  <a:srgbClr val="000000"/>
                </a:solidFill>
                <a:latin typeface="HGPｺﾞｼｯｸM" pitchFamily="50" charset="-128"/>
                <a:ea typeface="HGPｺﾞｼｯｸM" pitchFamily="50" charset="-128"/>
              </a:rPr>
              <a:t>月</a:t>
            </a:r>
            <a:r>
              <a:rPr lang="zh-TW" altLang="en-US" sz="1250" dirty="0" smtClean="0">
                <a:solidFill>
                  <a:srgbClr val="000000"/>
                </a:solidFill>
                <a:latin typeface="HGPｺﾞｼｯｸM" pitchFamily="50" charset="-128"/>
                <a:ea typeface="HGPｺﾞｼｯｸM" pitchFamily="50" charset="-128"/>
              </a:rPr>
              <a:t>実績</a:t>
            </a:r>
            <a:r>
              <a:rPr lang="ja-JP" altLang="en-US" sz="1250" dirty="0">
                <a:solidFill>
                  <a:srgbClr val="000000"/>
                </a:solidFill>
                <a:latin typeface="HGPｺﾞｼｯｸM" pitchFamily="50" charset="-128"/>
                <a:ea typeface="HGPｺﾞｼｯｸM" pitchFamily="50" charset="-128"/>
              </a:rPr>
              <a:t>）</a:t>
            </a:r>
            <a:endParaRPr lang="en-US" altLang="ja-JP" sz="1250" b="1" u="sng" dirty="0">
              <a:solidFill>
                <a:srgbClr val="000000"/>
              </a:solidFill>
              <a:latin typeface="Arial"/>
              <a:ea typeface="ＤＨＰ特太ゴシック体" pitchFamily="2" charset="-128"/>
            </a:endParaRPr>
          </a:p>
        </p:txBody>
      </p:sp>
      <p:sp>
        <p:nvSpPr>
          <p:cNvPr id="33" name="Text Box 2"/>
          <p:cNvSpPr txBox="1">
            <a:spLocks noChangeArrowheads="1"/>
          </p:cNvSpPr>
          <p:nvPr/>
        </p:nvSpPr>
        <p:spPr bwMode="auto">
          <a:xfrm>
            <a:off x="4953000" y="6525344"/>
            <a:ext cx="4564793" cy="284693"/>
          </a:xfrm>
          <a:prstGeom prst="rect">
            <a:avLst/>
          </a:prstGeom>
          <a:noFill/>
          <a:ln w="9525">
            <a:noFill/>
            <a:miter lim="800000"/>
            <a:headEnd/>
            <a:tailEnd/>
          </a:ln>
        </p:spPr>
        <p:txBody>
          <a:bodyPr>
            <a:spAutoFit/>
          </a:bodyPr>
          <a:lstStyle/>
          <a:p>
            <a:pPr>
              <a:spcBef>
                <a:spcPct val="50000"/>
              </a:spcBef>
              <a:defRPr/>
            </a:pPr>
            <a:r>
              <a:rPr lang="ja-JP" altLang="en-US" sz="1250" b="1" u="sng" dirty="0">
                <a:solidFill>
                  <a:srgbClr val="000000"/>
                </a:solidFill>
                <a:latin typeface="Arial"/>
                <a:ea typeface="ＤＨＰ特太ゴシック体" pitchFamily="2" charset="-128"/>
              </a:rPr>
              <a:t>○ 利用者数</a:t>
            </a:r>
            <a:r>
              <a:rPr lang="ja-JP" altLang="en-US" sz="1250" dirty="0">
                <a:solidFill>
                  <a:srgbClr val="000000"/>
                </a:solidFill>
                <a:latin typeface="HGPｺﾞｼｯｸM" pitchFamily="50" charset="-128"/>
                <a:ea typeface="HGPｺﾞｼｯｸM" pitchFamily="50" charset="-128"/>
              </a:rPr>
              <a:t>　　</a:t>
            </a:r>
            <a:r>
              <a:rPr lang="en-US" altLang="ja-JP" sz="1250" dirty="0" smtClean="0">
                <a:solidFill>
                  <a:srgbClr val="000000"/>
                </a:solidFill>
                <a:latin typeface="HGPｺﾞｼｯｸM" pitchFamily="50" charset="-128"/>
                <a:ea typeface="HGPｺﾞｼｯｸM" pitchFamily="50" charset="-128"/>
              </a:rPr>
              <a:t>11,112   </a:t>
            </a:r>
            <a:r>
              <a:rPr lang="ja-JP" altLang="en-US" sz="1250" dirty="0" smtClean="0">
                <a:solidFill>
                  <a:srgbClr val="000000"/>
                </a:solidFill>
                <a:latin typeface="HGPｺﾞｼｯｸM" pitchFamily="50" charset="-128"/>
                <a:ea typeface="HGPｺﾞｼｯｸM" pitchFamily="50" charset="-128"/>
              </a:rPr>
              <a:t>（</a:t>
            </a:r>
            <a:r>
              <a:rPr lang="zh-TW" altLang="en-US" sz="1250" dirty="0" smtClean="0">
                <a:solidFill>
                  <a:srgbClr val="000000"/>
                </a:solidFill>
                <a:latin typeface="HGPｺﾞｼｯｸM" pitchFamily="50" charset="-128"/>
                <a:ea typeface="HGPｺﾞｼｯｸM" pitchFamily="50" charset="-128"/>
              </a:rPr>
              <a:t>国保連平成</a:t>
            </a:r>
            <a:r>
              <a:rPr lang="en-US" altLang="zh-TW" sz="1250" dirty="0" smtClean="0">
                <a:solidFill>
                  <a:srgbClr val="000000"/>
                </a:solidFill>
                <a:latin typeface="HGPｺﾞｼｯｸM" pitchFamily="50" charset="-128"/>
                <a:ea typeface="HGPｺﾞｼｯｸM" pitchFamily="50" charset="-128"/>
              </a:rPr>
              <a:t>31</a:t>
            </a:r>
            <a:r>
              <a:rPr lang="zh-TW" altLang="en-US" sz="1250" dirty="0" smtClean="0">
                <a:solidFill>
                  <a:srgbClr val="000000"/>
                </a:solidFill>
                <a:latin typeface="HGPｺﾞｼｯｸM" pitchFamily="50" charset="-128"/>
                <a:ea typeface="HGPｺﾞｼｯｸM" pitchFamily="50" charset="-128"/>
              </a:rPr>
              <a:t>年</a:t>
            </a:r>
            <a:r>
              <a:rPr lang="en-US" altLang="zh-TW" sz="1250" dirty="0" smtClean="0">
                <a:solidFill>
                  <a:srgbClr val="000000"/>
                </a:solidFill>
                <a:latin typeface="HGPｺﾞｼｯｸM" pitchFamily="50" charset="-128"/>
                <a:ea typeface="HGPｺﾞｼｯｸM" pitchFamily="50" charset="-128"/>
              </a:rPr>
              <a:t>1</a:t>
            </a:r>
            <a:r>
              <a:rPr lang="zh-TW" altLang="en-US" sz="1250" dirty="0" smtClean="0">
                <a:solidFill>
                  <a:srgbClr val="000000"/>
                </a:solidFill>
                <a:latin typeface="HGPｺﾞｼｯｸM" pitchFamily="50" charset="-128"/>
                <a:ea typeface="HGPｺﾞｼｯｸM" pitchFamily="50" charset="-128"/>
              </a:rPr>
              <a:t>月実績</a:t>
            </a:r>
            <a:r>
              <a:rPr lang="ja-JP" altLang="en-US" sz="1250" dirty="0">
                <a:solidFill>
                  <a:srgbClr val="000000"/>
                </a:solidFill>
                <a:latin typeface="HGPｺﾞｼｯｸM" pitchFamily="50" charset="-128"/>
                <a:ea typeface="HGPｺﾞｼｯｸM" pitchFamily="50" charset="-128"/>
              </a:rPr>
              <a:t>）</a:t>
            </a:r>
            <a:endParaRPr lang="en-US" altLang="ja-JP" sz="1250" b="1" u="sng" dirty="0">
              <a:solidFill>
                <a:srgbClr val="000000"/>
              </a:solidFill>
              <a:latin typeface="Arial"/>
              <a:ea typeface="ＤＨＰ特太ゴシック体" pitchFamily="2" charset="-128"/>
            </a:endParaRPr>
          </a:p>
        </p:txBody>
      </p:sp>
      <p:sp>
        <p:nvSpPr>
          <p:cNvPr id="20" name="正方形/長方形 19"/>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重度訪問介護</a:t>
            </a:r>
            <a:endParaRPr kumimoji="1" lang="ja-JP" altLang="en-US" sz="2400" b="1" dirty="0">
              <a:solidFill>
                <a:schemeClr val="tx1"/>
              </a:solidFill>
            </a:endParaRPr>
          </a:p>
        </p:txBody>
      </p:sp>
      <p:grpSp>
        <p:nvGrpSpPr>
          <p:cNvPr id="22" name="グループ化 10"/>
          <p:cNvGrpSpPr>
            <a:grpSpLocks/>
          </p:cNvGrpSpPr>
          <p:nvPr/>
        </p:nvGrpSpPr>
        <p:grpSpPr bwMode="auto">
          <a:xfrm>
            <a:off x="-15553" y="376232"/>
            <a:ext cx="9972000" cy="79114"/>
            <a:chOff x="0" y="188640"/>
            <a:chExt cx="9144000" cy="72008"/>
          </a:xfrm>
        </p:grpSpPr>
        <p:cxnSp>
          <p:nvCxnSpPr>
            <p:cNvPr id="29" name="直線コネクタ 2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CD53DF54-F569-4E3B-83EA-1F8B236A0E85}" type="slidenum">
              <a:rPr lang="en-US" altLang="ja-JP" smtClean="0"/>
              <a:pPr>
                <a:defRPr/>
              </a:pPr>
              <a:t>89</a:t>
            </a:fld>
            <a:endParaRPr lang="en-US" altLang="ja-JP" dirty="0"/>
          </a:p>
        </p:txBody>
      </p:sp>
    </p:spTree>
    <p:extLst>
      <p:ext uri="{BB962C8B-B14F-4D97-AF65-F5344CB8AC3E}">
        <p14:creationId xmlns:p14="http://schemas.microsoft.com/office/powerpoint/2010/main" val="1188176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272480" y="2204864"/>
            <a:ext cx="8136905" cy="3093128"/>
          </a:xfrm>
        </p:spPr>
        <p:txBody>
          <a:bodyPr wrap="square">
            <a:spAutoFit/>
          </a:bodyPr>
          <a:lstStyle/>
          <a:p>
            <a:pPr algn="l" eaLnBrk="1" hangingPunct="1">
              <a:lnSpc>
                <a:spcPts val="2600"/>
              </a:lnSpc>
              <a:spcBef>
                <a:spcPct val="0"/>
              </a:spcBef>
            </a:pPr>
            <a:r>
              <a:rPr lang="en-US" altLang="ja-JP" sz="2000" dirty="0" smtClean="0">
                <a:solidFill>
                  <a:schemeClr val="tx1"/>
                </a:solidFill>
                <a:latin typeface="ＭＳ ゴシック" pitchFamily="49" charset="-128"/>
                <a:ea typeface="ＭＳ ゴシック" pitchFamily="49" charset="-128"/>
              </a:rPr>
              <a:t>Ⅰ </a:t>
            </a:r>
            <a:r>
              <a:rPr lang="ja-JP" altLang="en-US" sz="2000" dirty="0" smtClean="0">
                <a:solidFill>
                  <a:schemeClr val="tx1"/>
                </a:solidFill>
                <a:latin typeface="ＭＳ ゴシック" pitchFamily="49" charset="-128"/>
                <a:ea typeface="ＭＳ ゴシック" pitchFamily="49" charset="-128"/>
              </a:rPr>
              <a:t>相談支援事業について・・・・・・</a:t>
            </a:r>
            <a:r>
              <a:rPr lang="ja-JP" altLang="en-US" sz="2000" dirty="0">
                <a:solidFill>
                  <a:schemeClr val="tx1"/>
                </a:solidFill>
                <a:latin typeface="ＭＳ ゴシック" pitchFamily="49" charset="-128"/>
                <a:ea typeface="ＭＳ ゴシック" pitchFamily="49" charset="-128"/>
              </a:rPr>
              <a:t>・・・・・・</a:t>
            </a:r>
            <a:r>
              <a:rPr lang="ja-JP" altLang="en-US" sz="2000" dirty="0" smtClean="0">
                <a:solidFill>
                  <a:schemeClr val="tx1"/>
                </a:solidFill>
                <a:latin typeface="ＭＳ ゴシック" pitchFamily="49" charset="-128"/>
                <a:ea typeface="ＭＳ ゴシック" pitchFamily="49" charset="-128"/>
              </a:rPr>
              <a:t>・・・・</a:t>
            </a:r>
            <a:r>
              <a:rPr lang="ja-JP" altLang="en-US" sz="2000" dirty="0">
                <a:solidFill>
                  <a:schemeClr val="tx1"/>
                </a:solidFill>
                <a:latin typeface="ＭＳ ゴシック" pitchFamily="49" charset="-128"/>
                <a:ea typeface="ＭＳ ゴシック" pitchFamily="49" charset="-128"/>
              </a:rPr>
              <a:t>・・・ </a:t>
            </a:r>
            <a:endParaRPr lang="en-US" altLang="ja-JP" sz="2000" dirty="0">
              <a:solidFill>
                <a:schemeClr val="tx1"/>
              </a:solidFill>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smtClean="0">
              <a:solidFill>
                <a:schemeClr val="tx1"/>
              </a:solidFill>
              <a:latin typeface="ＭＳ ゴシック" pitchFamily="49" charset="-128"/>
              <a:ea typeface="ＭＳ ゴシック" pitchFamily="49" charset="-128"/>
            </a:endParaRPr>
          </a:p>
          <a:p>
            <a:pPr algn="l" eaLnBrk="1" hangingPunct="1">
              <a:lnSpc>
                <a:spcPts val="2600"/>
              </a:lnSpc>
              <a:spcBef>
                <a:spcPct val="0"/>
              </a:spcBef>
            </a:pPr>
            <a:r>
              <a:rPr lang="en-US" altLang="ja-JP" sz="2000" dirty="0" smtClean="0">
                <a:solidFill>
                  <a:schemeClr val="tx1"/>
                </a:solidFill>
              </a:rPr>
              <a:t>Ⅱ  </a:t>
            </a:r>
            <a:r>
              <a:rPr lang="ja-JP" altLang="en-US" sz="2000" dirty="0" smtClean="0">
                <a:solidFill>
                  <a:schemeClr val="tx1"/>
                </a:solidFill>
              </a:rPr>
              <a:t>障害</a:t>
            </a:r>
            <a:r>
              <a:rPr lang="ja-JP" altLang="en-US" sz="2000" dirty="0">
                <a:solidFill>
                  <a:schemeClr val="tx1"/>
                </a:solidFill>
              </a:rPr>
              <a:t>福祉サービス等の提供に</a:t>
            </a:r>
            <a:r>
              <a:rPr lang="ja-JP" altLang="en-US" sz="2000" dirty="0" smtClean="0">
                <a:solidFill>
                  <a:schemeClr val="tx1"/>
                </a:solidFill>
              </a:rPr>
              <a:t>ついて</a:t>
            </a:r>
            <a:r>
              <a:rPr lang="ja-JP" altLang="en-US" sz="2000" dirty="0" smtClean="0">
                <a:solidFill>
                  <a:schemeClr val="tx1"/>
                </a:solidFill>
                <a:latin typeface="ＭＳ ゴシック" pitchFamily="49" charset="-128"/>
                <a:ea typeface="ＭＳ ゴシック" pitchFamily="49" charset="-128"/>
              </a:rPr>
              <a:t>・・・・・・・・・・・・・</a:t>
            </a:r>
            <a:endParaRPr lang="en-US" altLang="ja-JP" sz="2000" dirty="0">
              <a:solidFill>
                <a:schemeClr val="tx1"/>
              </a:solidFill>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solidFill>
                <a:schemeClr val="tx1"/>
              </a:solidFill>
              <a:latin typeface="ＭＳ ゴシック" pitchFamily="49" charset="-128"/>
              <a:ea typeface="ＭＳ ゴシック" pitchFamily="49" charset="-128"/>
            </a:endParaRPr>
          </a:p>
          <a:p>
            <a:pPr algn="l" eaLnBrk="1" hangingPunct="1">
              <a:lnSpc>
                <a:spcPts val="2600"/>
              </a:lnSpc>
              <a:spcBef>
                <a:spcPct val="0"/>
              </a:spcBef>
            </a:pPr>
            <a:r>
              <a:rPr lang="en-US" altLang="ja-JP" sz="2000" dirty="0" smtClean="0">
                <a:solidFill>
                  <a:schemeClr val="tx1"/>
                </a:solidFill>
                <a:latin typeface="ＭＳ ゴシック" pitchFamily="49" charset="-128"/>
                <a:ea typeface="ＭＳ ゴシック" pitchFamily="49" charset="-128"/>
              </a:rPr>
              <a:t>Ⅲ </a:t>
            </a:r>
            <a:r>
              <a:rPr lang="ja-JP" altLang="en-US" sz="2000" dirty="0" smtClean="0">
                <a:solidFill>
                  <a:schemeClr val="tx1"/>
                </a:solidFill>
                <a:latin typeface="ＭＳ ゴシック" pitchFamily="49" charset="-128"/>
                <a:ea typeface="ＭＳ ゴシック" pitchFamily="49" charset="-128"/>
              </a:rPr>
              <a:t>虐待</a:t>
            </a:r>
            <a:r>
              <a:rPr lang="ja-JP" altLang="en-US" sz="2000" dirty="0">
                <a:solidFill>
                  <a:schemeClr val="tx1"/>
                </a:solidFill>
                <a:latin typeface="ＭＳ ゴシック" pitchFamily="49" charset="-128"/>
                <a:ea typeface="ＭＳ ゴシック" pitchFamily="49" charset="-128"/>
              </a:rPr>
              <a:t>防止における相談支援専門員</a:t>
            </a:r>
            <a:r>
              <a:rPr lang="ja-JP" altLang="en-US" sz="2000" dirty="0" smtClean="0">
                <a:solidFill>
                  <a:schemeClr val="tx1"/>
                </a:solidFill>
                <a:latin typeface="ＭＳ ゴシック" panose="020B0609070205080204" pitchFamily="49" charset="-128"/>
                <a:ea typeface="ＭＳ ゴシック" panose="020B0609070205080204" pitchFamily="49" charset="-128"/>
              </a:rPr>
              <a:t>と</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algn="l" eaLnBrk="1" hangingPunct="1">
              <a:lnSpc>
                <a:spcPts val="2600"/>
              </a:lnSpc>
              <a:spcBef>
                <a:spcPct val="0"/>
              </a:spcBef>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rPr>
              <a:t>　　　　　　　　サービス</a:t>
            </a:r>
            <a:r>
              <a:rPr lang="ja-JP" altLang="en-US" sz="2000" dirty="0">
                <a:solidFill>
                  <a:schemeClr val="tx1"/>
                </a:solidFill>
                <a:latin typeface="ＭＳ ゴシック" panose="020B0609070205080204" pitchFamily="49" charset="-128"/>
                <a:ea typeface="ＭＳ ゴシック" panose="020B0609070205080204" pitchFamily="49" charset="-128"/>
              </a:rPr>
              <a:t>管理責任者等の役割について・</a:t>
            </a:r>
            <a:r>
              <a:rPr lang="ja-JP" altLang="en-US" sz="2000" dirty="0" smtClean="0">
                <a:solidFill>
                  <a:schemeClr val="tx1"/>
                </a:solidFill>
                <a:latin typeface="ＭＳ ゴシック" pitchFamily="49" charset="-128"/>
                <a:ea typeface="ＭＳ ゴシック" pitchFamily="49" charset="-128"/>
              </a:rPr>
              <a:t>・・・・</a:t>
            </a:r>
            <a:endParaRPr lang="en-US" altLang="ja-JP" sz="2000" dirty="0" smtClean="0">
              <a:solidFill>
                <a:schemeClr val="tx1"/>
              </a:solidFill>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solidFill>
                <a:schemeClr val="tx1"/>
              </a:solidFill>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smtClean="0">
              <a:solidFill>
                <a:schemeClr val="tx1"/>
              </a:solidFill>
              <a:latin typeface="ＭＳ ゴシック" pitchFamily="49" charset="-128"/>
              <a:ea typeface="ＭＳ ゴシック" pitchFamily="49" charset="-128"/>
            </a:endParaRPr>
          </a:p>
          <a:p>
            <a:pPr algn="l" eaLnBrk="1" hangingPunct="1">
              <a:lnSpc>
                <a:spcPts val="2600"/>
              </a:lnSpc>
              <a:spcBef>
                <a:spcPct val="0"/>
              </a:spcBef>
            </a:pPr>
            <a:r>
              <a:rPr lang="ja-JP" altLang="en-US" sz="2000" dirty="0">
                <a:solidFill>
                  <a:schemeClr val="tx1"/>
                </a:solidFill>
                <a:latin typeface="ＭＳ ゴシック" pitchFamily="49" charset="-128"/>
                <a:ea typeface="ＭＳ ゴシック" pitchFamily="49" charset="-128"/>
              </a:rPr>
              <a:t>参考</a:t>
            </a:r>
            <a:r>
              <a:rPr lang="ja-JP" altLang="en-US" sz="2000" dirty="0" smtClean="0">
                <a:solidFill>
                  <a:schemeClr val="tx1"/>
                </a:solidFill>
                <a:latin typeface="ＭＳ ゴシック" pitchFamily="49" charset="-128"/>
                <a:ea typeface="ＭＳ ゴシック" pitchFamily="49" charset="-128"/>
              </a:rPr>
              <a:t>資料　障害</a:t>
            </a:r>
            <a:r>
              <a:rPr lang="ja-JP" altLang="en-US" sz="2000" dirty="0">
                <a:solidFill>
                  <a:schemeClr val="tx1"/>
                </a:solidFill>
                <a:latin typeface="ＭＳ ゴシック" pitchFamily="49" charset="-128"/>
                <a:ea typeface="ＭＳ ゴシック" pitchFamily="49" charset="-128"/>
              </a:rPr>
              <a:t>福祉</a:t>
            </a:r>
            <a:r>
              <a:rPr lang="ja-JP" altLang="en-US" sz="2000" dirty="0" smtClean="0">
                <a:solidFill>
                  <a:schemeClr val="tx1"/>
                </a:solidFill>
                <a:latin typeface="ＭＳ ゴシック" pitchFamily="49" charset="-128"/>
                <a:ea typeface="ＭＳ ゴシック" pitchFamily="49" charset="-128"/>
              </a:rPr>
              <a:t>サービス等</a:t>
            </a:r>
            <a:r>
              <a:rPr lang="ja-JP" altLang="en-US" sz="2000" dirty="0">
                <a:solidFill>
                  <a:schemeClr val="tx1"/>
                </a:solidFill>
                <a:latin typeface="ＭＳ ゴシック" pitchFamily="49" charset="-128"/>
                <a:ea typeface="ＭＳ ゴシック" pitchFamily="49" charset="-128"/>
              </a:rPr>
              <a:t>の概要・・・・・・・・・・・・・</a:t>
            </a:r>
            <a:r>
              <a:rPr lang="ja-JP" altLang="en-US" sz="2000" dirty="0" smtClean="0">
                <a:solidFill>
                  <a:schemeClr val="tx1"/>
                </a:solidFill>
                <a:latin typeface="ＭＳ ゴシック" pitchFamily="49" charset="-128"/>
                <a:ea typeface="ＭＳ ゴシック" pitchFamily="49" charset="-128"/>
              </a:rPr>
              <a:t>・</a:t>
            </a:r>
            <a:endParaRPr lang="en-US" altLang="ja-JP" sz="2000" dirty="0">
              <a:solidFill>
                <a:schemeClr val="tx1"/>
              </a:solidFill>
              <a:latin typeface="ＭＳ ゴシック" pitchFamily="49" charset="-128"/>
              <a:ea typeface="ＭＳ ゴシック" pitchFamily="49" charset="-128"/>
            </a:endParaRPr>
          </a:p>
        </p:txBody>
      </p:sp>
      <p:sp>
        <p:nvSpPr>
          <p:cNvPr id="17411" name="Rectangle 3"/>
          <p:cNvSpPr>
            <a:spLocks noChangeArrowheads="1"/>
          </p:cNvSpPr>
          <p:nvPr/>
        </p:nvSpPr>
        <p:spPr bwMode="auto">
          <a:xfrm>
            <a:off x="-15552" y="445740"/>
            <a:ext cx="9906000" cy="548680"/>
          </a:xfrm>
          <a:prstGeom prst="rect">
            <a:avLst/>
          </a:prstGeom>
          <a:noFill/>
          <a:ln w="9525">
            <a:noFill/>
            <a:miter lim="800000"/>
            <a:headEnd/>
            <a:tailEnd/>
          </a:ln>
        </p:spPr>
        <p:txBody>
          <a:bodyPr lIns="91388" tIns="45696" rIns="91388" bIns="45696" anchor="ctr"/>
          <a:lstStyle/>
          <a:p>
            <a:pPr algn="ctr"/>
            <a:r>
              <a:rPr lang="ja-JP" altLang="en-US" sz="2800" b="1" dirty="0"/>
              <a:t>目　　　　次</a:t>
            </a:r>
          </a:p>
        </p:txBody>
      </p:sp>
      <p:sp>
        <p:nvSpPr>
          <p:cNvPr id="4" name="Rectangle 2"/>
          <p:cNvSpPr txBox="1">
            <a:spLocks noChangeArrowheads="1"/>
          </p:cNvSpPr>
          <p:nvPr/>
        </p:nvSpPr>
        <p:spPr bwMode="auto">
          <a:xfrm>
            <a:off x="8400567" y="2204864"/>
            <a:ext cx="1152129" cy="3093130"/>
          </a:xfrm>
          <a:prstGeom prst="rect">
            <a:avLst/>
          </a:prstGeom>
          <a:noFill/>
          <a:ln w="9525">
            <a:noFill/>
            <a:miter lim="800000"/>
            <a:headEnd/>
            <a:tailEnd/>
          </a:ln>
        </p:spPr>
        <p:txBody>
          <a:bodyPr vert="horz" wrap="square" lIns="91418" tIns="45708" rIns="91418" bIns="45708" numCol="1" anchor="t" anchorCtr="0" compatLnSpc="1">
            <a:prstTxWarp prst="textNoShape">
              <a:avLst/>
            </a:prstTxWarp>
            <a:spAutoFit/>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147" indent="0" algn="ctr" rtl="0" eaLnBrk="0" fontAlgn="base" hangingPunct="0">
              <a:spcBef>
                <a:spcPct val="20000"/>
              </a:spcBef>
              <a:spcAft>
                <a:spcPct val="0"/>
              </a:spcAft>
              <a:buNone/>
              <a:defRPr kumimoji="1" sz="2800">
                <a:solidFill>
                  <a:schemeClr val="tx1"/>
                </a:solidFill>
                <a:latin typeface="+mn-lt"/>
                <a:ea typeface="+mn-ea"/>
              </a:defRPr>
            </a:lvl2pPr>
            <a:lvl3pPr marL="914293" indent="0" algn="ctr" rtl="0" eaLnBrk="0" fontAlgn="base" hangingPunct="0">
              <a:spcBef>
                <a:spcPct val="20000"/>
              </a:spcBef>
              <a:spcAft>
                <a:spcPct val="0"/>
              </a:spcAft>
              <a:buNone/>
              <a:defRPr kumimoji="1" sz="2400">
                <a:solidFill>
                  <a:schemeClr val="tx1"/>
                </a:solidFill>
                <a:latin typeface="+mn-lt"/>
                <a:ea typeface="+mn-ea"/>
              </a:defRPr>
            </a:lvl3pPr>
            <a:lvl4pPr marL="1371440" indent="0" algn="ctr" rtl="0" eaLnBrk="0" fontAlgn="base" hangingPunct="0">
              <a:spcBef>
                <a:spcPct val="20000"/>
              </a:spcBef>
              <a:spcAft>
                <a:spcPct val="0"/>
              </a:spcAft>
              <a:buNone/>
              <a:defRPr kumimoji="1" sz="2000">
                <a:solidFill>
                  <a:schemeClr val="tx1"/>
                </a:solidFill>
                <a:latin typeface="+mn-lt"/>
                <a:ea typeface="+mn-ea"/>
              </a:defRPr>
            </a:lvl4pPr>
            <a:lvl5pPr marL="1828587" indent="0" algn="ctr" rtl="0" eaLnBrk="0" fontAlgn="base" hangingPunct="0">
              <a:spcBef>
                <a:spcPct val="20000"/>
              </a:spcBef>
              <a:spcAft>
                <a:spcPct val="0"/>
              </a:spcAft>
              <a:buNone/>
              <a:defRPr kumimoji="1" sz="2000">
                <a:solidFill>
                  <a:schemeClr val="tx1"/>
                </a:solidFill>
                <a:latin typeface="+mn-lt"/>
                <a:ea typeface="+mn-ea"/>
              </a:defRPr>
            </a:lvl5pPr>
            <a:lvl6pPr marL="2285733" indent="0" algn="ctr" rtl="0" fontAlgn="base">
              <a:spcBef>
                <a:spcPct val="20000"/>
              </a:spcBef>
              <a:spcAft>
                <a:spcPct val="0"/>
              </a:spcAft>
              <a:buNone/>
              <a:defRPr kumimoji="1" sz="2000">
                <a:solidFill>
                  <a:schemeClr val="tx1"/>
                </a:solidFill>
                <a:latin typeface="+mn-lt"/>
                <a:ea typeface="+mn-ea"/>
              </a:defRPr>
            </a:lvl6pPr>
            <a:lvl7pPr marL="2742879" indent="0" algn="ctr" rtl="0" fontAlgn="base">
              <a:spcBef>
                <a:spcPct val="20000"/>
              </a:spcBef>
              <a:spcAft>
                <a:spcPct val="0"/>
              </a:spcAft>
              <a:buNone/>
              <a:defRPr kumimoji="1" sz="2000">
                <a:solidFill>
                  <a:schemeClr val="tx1"/>
                </a:solidFill>
                <a:latin typeface="+mn-lt"/>
                <a:ea typeface="+mn-ea"/>
              </a:defRPr>
            </a:lvl7pPr>
            <a:lvl8pPr marL="3200026" indent="0" algn="ctr" rtl="0" fontAlgn="base">
              <a:spcBef>
                <a:spcPct val="20000"/>
              </a:spcBef>
              <a:spcAft>
                <a:spcPct val="0"/>
              </a:spcAft>
              <a:buNone/>
              <a:defRPr kumimoji="1" sz="2000">
                <a:solidFill>
                  <a:schemeClr val="tx1"/>
                </a:solidFill>
                <a:latin typeface="+mn-lt"/>
                <a:ea typeface="+mn-ea"/>
              </a:defRPr>
            </a:lvl8pPr>
            <a:lvl9pPr marL="3657173" indent="0" algn="ctr" rtl="0" fontAlgn="base">
              <a:spcBef>
                <a:spcPct val="20000"/>
              </a:spcBef>
              <a:spcAft>
                <a:spcPct val="0"/>
              </a:spcAft>
              <a:buNone/>
              <a:defRPr kumimoji="1" sz="2000">
                <a:solidFill>
                  <a:schemeClr val="tx1"/>
                </a:solidFill>
                <a:latin typeface="+mn-lt"/>
                <a:ea typeface="+mn-ea"/>
              </a:defRPr>
            </a:lvl9pPr>
          </a:lstStyle>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 </a:t>
            </a:r>
            <a:r>
              <a:rPr lang="ja-JP" altLang="en-US" sz="2000" kern="0" dirty="0">
                <a:latin typeface="ＭＳ ゴシック" pitchFamily="49" charset="-128"/>
                <a:ea typeface="ＭＳ ゴシック" pitchFamily="49" charset="-128"/>
              </a:rPr>
              <a:t>４</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５２</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７２</a:t>
            </a:r>
          </a:p>
          <a:p>
            <a:pPr algn="r" eaLnBrk="1" hangingPunct="1">
              <a:lnSpc>
                <a:spcPts val="2600"/>
              </a:lnSpc>
              <a:spcBef>
                <a:spcPct val="0"/>
              </a:spcBef>
            </a:pPr>
            <a:endParaRPr lang="ja-JP" altLang="en-US" sz="2000" kern="0" dirty="0">
              <a:latin typeface="ＭＳ ゴシック" pitchFamily="49" charset="-128"/>
              <a:ea typeface="ＭＳ ゴシック" pitchFamily="49" charset="-128"/>
            </a:endParaRPr>
          </a:p>
          <a:p>
            <a:pPr algn="r" eaLnBrk="1" hangingPunct="1">
              <a:lnSpc>
                <a:spcPts val="2600"/>
              </a:lnSpc>
              <a:spcBef>
                <a:spcPct val="0"/>
              </a:spcBef>
            </a:pPr>
            <a:endParaRPr lang="ja-JP" altLang="en-US" sz="2000" kern="0" dirty="0" smtClean="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８１</a:t>
            </a:r>
            <a:endParaRPr lang="en-US" altLang="ja-JP" sz="2000" kern="0" dirty="0" smtClean="0">
              <a:latin typeface="ＭＳ ゴシック" pitchFamily="49" charset="-128"/>
              <a:ea typeface="ＭＳ ゴシック" pitchFamily="49" charset="-128"/>
            </a:endParaRPr>
          </a:p>
        </p:txBody>
      </p:sp>
    </p:spTree>
    <p:extLst>
      <p:ext uri="{BB962C8B-B14F-4D97-AF65-F5344CB8AC3E}">
        <p14:creationId xmlns:p14="http://schemas.microsoft.com/office/powerpoint/2010/main" val="28072399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95" y="498574"/>
            <a:ext cx="154806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対象者</a:t>
            </a:r>
            <a:endParaRPr lang="en-US" altLang="ja-JP" sz="1600" b="1" u="sng" dirty="0" smtClean="0">
              <a:solidFill>
                <a:srgbClr val="000000"/>
              </a:solidFill>
              <a:ea typeface="ＤＨＰ特太ゴシック体" pitchFamily="2" charset="-128"/>
            </a:endParaRPr>
          </a:p>
        </p:txBody>
      </p:sp>
      <p:sp>
        <p:nvSpPr>
          <p:cNvPr id="5123" name="Text Box 2"/>
          <p:cNvSpPr txBox="1">
            <a:spLocks noChangeArrowheads="1"/>
          </p:cNvSpPr>
          <p:nvPr/>
        </p:nvSpPr>
        <p:spPr bwMode="auto">
          <a:xfrm>
            <a:off x="4808985" y="1592880"/>
            <a:ext cx="255469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主な人員配置</a:t>
            </a:r>
            <a:endParaRPr lang="en-US" altLang="ja-JP" sz="1600" b="1" u="sng" smtClean="0">
              <a:solidFill>
                <a:srgbClr val="000000"/>
              </a:solidFill>
              <a:ea typeface="ＤＨＰ特太ゴシック体" pitchFamily="2" charset="-128"/>
            </a:endParaRPr>
          </a:p>
        </p:txBody>
      </p:sp>
      <p:sp>
        <p:nvSpPr>
          <p:cNvPr id="5124" name="Text Box 2"/>
          <p:cNvSpPr txBox="1">
            <a:spLocks noChangeArrowheads="1"/>
          </p:cNvSpPr>
          <p:nvPr/>
        </p:nvSpPr>
        <p:spPr bwMode="auto">
          <a:xfrm>
            <a:off x="26" y="1592880"/>
            <a:ext cx="208948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smtClean="0">
                <a:solidFill>
                  <a:srgbClr val="000000"/>
                </a:solidFill>
                <a:ea typeface="ＤＨＰ特太ゴシック体" pitchFamily="2" charset="-128"/>
              </a:rPr>
              <a:t>○ サービス内容</a:t>
            </a:r>
            <a:endParaRPr lang="en-US" altLang="ja-JP" sz="1600" b="1" u="sng" smtClean="0">
              <a:solidFill>
                <a:srgbClr val="000000"/>
              </a:solidFill>
              <a:ea typeface="ＤＨＰ特太ゴシック体" pitchFamily="2" charset="-128"/>
            </a:endParaRPr>
          </a:p>
        </p:txBody>
      </p:sp>
      <p:sp>
        <p:nvSpPr>
          <p:cNvPr id="5125" name="Text Box 2"/>
          <p:cNvSpPr txBox="1">
            <a:spLocks noChangeArrowheads="1"/>
          </p:cNvSpPr>
          <p:nvPr/>
        </p:nvSpPr>
        <p:spPr bwMode="auto">
          <a:xfrm>
            <a:off x="27" y="3762752"/>
            <a:ext cx="362643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報酬単価（平成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en-US" altLang="ja-JP" sz="1600" b="1" u="sng" dirty="0" smtClean="0">
                <a:solidFill>
                  <a:srgbClr val="000000"/>
                </a:solidFill>
                <a:ea typeface="ＤＨＰ特太ゴシック体" pitchFamily="2" charset="-128"/>
              </a:rPr>
              <a:t>4</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19" name="正方形/長方形 18"/>
          <p:cNvSpPr/>
          <p:nvPr/>
        </p:nvSpPr>
        <p:spPr>
          <a:xfrm>
            <a:off x="200083" y="800792"/>
            <a:ext cx="9434211" cy="756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200" dirty="0">
              <a:solidFill>
                <a:schemeClr val="tx1"/>
              </a:solidFill>
              <a:latin typeface="HGPｺﾞｼｯｸM" pitchFamily="50" charset="-128"/>
              <a:ea typeface="HGPｺﾞｼｯｸM" pitchFamily="50" charset="-128"/>
            </a:endParaRPr>
          </a:p>
          <a:p>
            <a:pPr>
              <a:defRPr/>
            </a:pPr>
            <a:endParaRPr lang="en-US" altLang="ja-JP" sz="12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視覚障害により、移動に著しい困難を有する障害者等</a:t>
            </a:r>
            <a:endParaRPr lang="en-US" altLang="ja-JP" sz="1200" dirty="0">
              <a:solidFill>
                <a:schemeClr val="tx1"/>
              </a:solidFill>
              <a:latin typeface="HGPｺﾞｼｯｸM" pitchFamily="50" charset="-128"/>
              <a:ea typeface="HGPｺﾞｼｯｸM" pitchFamily="50" charset="-128"/>
            </a:endParaRPr>
          </a:p>
          <a:p>
            <a:pPr marL="266700" indent="-266700">
              <a:defRPr/>
            </a:pPr>
            <a:r>
              <a:rPr lang="ja-JP" altLang="en-US" sz="1200" dirty="0">
                <a:solidFill>
                  <a:schemeClr val="tx1"/>
                </a:solidFill>
                <a:latin typeface="HGPｺﾞｼｯｸM" pitchFamily="50" charset="-128"/>
                <a:ea typeface="HGPｺﾞｼｯｸM" pitchFamily="50" charset="-128"/>
              </a:rPr>
              <a:t>　→　同行援護アセスメント票の調査</a:t>
            </a:r>
            <a:r>
              <a:rPr lang="ja-JP" altLang="en-US" sz="1200" dirty="0" smtClean="0">
                <a:solidFill>
                  <a:schemeClr val="tx1"/>
                </a:solidFill>
                <a:latin typeface="HGPｺﾞｼｯｸM" pitchFamily="50" charset="-128"/>
                <a:ea typeface="HGPｺﾞｼｯｸM" pitchFamily="50" charset="-128"/>
              </a:rPr>
              <a:t>項目（視力障害、視野障害、夜盲、移動障害）において、移動障害以外で１点以上かつ移動障害で１点以上に該当</a:t>
            </a:r>
            <a:r>
              <a:rPr lang="ja-JP" altLang="en-US" sz="1200" dirty="0">
                <a:solidFill>
                  <a:schemeClr val="tx1"/>
                </a:solidFill>
                <a:latin typeface="HGPｺﾞｼｯｸM" pitchFamily="50" charset="-128"/>
                <a:ea typeface="HGPｺﾞｼｯｸM" pitchFamily="50" charset="-128"/>
              </a:rPr>
              <a:t>している</a:t>
            </a:r>
            <a:r>
              <a:rPr lang="ja-JP" altLang="en-US" sz="1200" dirty="0" smtClean="0">
                <a:solidFill>
                  <a:schemeClr val="tx1"/>
                </a:solidFill>
                <a:latin typeface="HGPｺﾞｼｯｸM" pitchFamily="50" charset="-128"/>
                <a:ea typeface="HGPｺﾞｼｯｸM" pitchFamily="50" charset="-128"/>
              </a:rPr>
              <a:t>こと</a:t>
            </a:r>
            <a:endParaRPr lang="en-US" altLang="ja-JP" sz="1200" dirty="0" smtClean="0">
              <a:solidFill>
                <a:schemeClr val="tx1"/>
              </a:solidFill>
              <a:latin typeface="HGPｺﾞｼｯｸM" pitchFamily="50" charset="-128"/>
              <a:ea typeface="HGPｺﾞｼｯｸM" pitchFamily="50" charset="-128"/>
            </a:endParaRPr>
          </a:p>
          <a:p>
            <a:pPr>
              <a:defRPr/>
            </a:pPr>
            <a:endParaRPr lang="ja-JP" altLang="en-US" sz="1200" dirty="0">
              <a:solidFill>
                <a:schemeClr val="tx1"/>
              </a:solidFill>
              <a:latin typeface="HGPｺﾞｼｯｸM" pitchFamily="50" charset="-128"/>
              <a:ea typeface="HGPｺﾞｼｯｸM" pitchFamily="50" charset="-128"/>
            </a:endParaRPr>
          </a:p>
          <a:p>
            <a:pPr>
              <a:defRPr/>
            </a:pPr>
            <a:endParaRPr lang="ja-JP" altLang="en-US" sz="1200" dirty="0">
              <a:solidFill>
                <a:schemeClr val="tx1"/>
              </a:solidFill>
              <a:latin typeface="HGPｺﾞｼｯｸM" pitchFamily="50" charset="-128"/>
              <a:ea typeface="HGPｺﾞｼｯｸM" pitchFamily="50" charset="-128"/>
            </a:endParaRPr>
          </a:p>
        </p:txBody>
      </p:sp>
      <p:sp>
        <p:nvSpPr>
          <p:cNvPr id="5127" name="Rectangle 4"/>
          <p:cNvSpPr>
            <a:spLocks noChangeArrowheads="1"/>
          </p:cNvSpPr>
          <p:nvPr/>
        </p:nvSpPr>
        <p:spPr bwMode="auto">
          <a:xfrm>
            <a:off x="200083" y="1908096"/>
            <a:ext cx="4564794" cy="1800000"/>
          </a:xfrm>
          <a:prstGeom prst="rect">
            <a:avLst/>
          </a:prstGeom>
          <a:solidFill>
            <a:srgbClr val="9EF9FE">
              <a:alpha val="49803"/>
            </a:srgbClr>
          </a:solidFill>
          <a:ln w="3175" algn="ctr">
            <a:solidFill>
              <a:schemeClr val="tx1"/>
            </a:solidFill>
            <a:miter lim="800000"/>
            <a:headEnd/>
            <a:tailEnd/>
          </a:ln>
        </p:spPr>
        <p:txBody>
          <a:bodyPr anchor="ctr"/>
          <a:lstStyle/>
          <a:p>
            <a:endParaRPr lang="en-US" altLang="ja-JP" sz="1300" dirty="0" smtClean="0">
              <a:solidFill>
                <a:srgbClr val="000000"/>
              </a:solidFill>
              <a:latin typeface="HGPｺﾞｼｯｸM" pitchFamily="50" charset="-128"/>
              <a:ea typeface="HGPｺﾞｼｯｸM" pitchFamily="50" charset="-128"/>
            </a:endParaRPr>
          </a:p>
          <a:p>
            <a:r>
              <a:rPr lang="ja-JP" altLang="en-US" sz="1300" dirty="0" smtClean="0">
                <a:solidFill>
                  <a:srgbClr val="000000"/>
                </a:solidFill>
                <a:latin typeface="HGPｺﾞｼｯｸM" pitchFamily="50" charset="-128"/>
                <a:ea typeface="HGPｺﾞｼｯｸM" pitchFamily="50" charset="-128"/>
              </a:rPr>
              <a:t>外出時において、</a:t>
            </a:r>
            <a:endParaRPr lang="en-US" altLang="ja-JP" sz="1300" dirty="0" smtClean="0">
              <a:solidFill>
                <a:srgbClr val="000000"/>
              </a:solidFill>
              <a:latin typeface="HGPｺﾞｼｯｸM" pitchFamily="50" charset="-128"/>
              <a:ea typeface="HGPｺﾞｼｯｸM" pitchFamily="50" charset="-128"/>
            </a:endParaRPr>
          </a:p>
          <a:p>
            <a:endParaRPr lang="ja-JP" altLang="en-US" sz="6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　移動に必要な情報の提供（代筆・代読を含む。）</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　移動の援護、排せつ及び食事等の介護</a:t>
            </a:r>
          </a:p>
          <a:p>
            <a:r>
              <a:rPr lang="ja-JP" altLang="en-US" sz="1200" dirty="0" smtClean="0">
                <a:solidFill>
                  <a:srgbClr val="000000"/>
                </a:solidFill>
                <a:latin typeface="HGPｺﾞｼｯｸM" pitchFamily="50" charset="-128"/>
                <a:ea typeface="HGPｺﾞｼｯｸM" pitchFamily="50" charset="-128"/>
              </a:rPr>
              <a:t>　　■　その他外出時に必要な援助</a:t>
            </a:r>
            <a:endParaRPr lang="en-US" altLang="ja-JP" sz="1200" dirty="0" smtClean="0">
              <a:solidFill>
                <a:srgbClr val="000000"/>
              </a:solidFill>
              <a:latin typeface="HGPｺﾞｼｯｸM" pitchFamily="50" charset="-128"/>
              <a:ea typeface="HGPｺﾞｼｯｸM" pitchFamily="50" charset="-128"/>
            </a:endParaRPr>
          </a:p>
          <a:p>
            <a:endParaRPr lang="en-US" altLang="ja-JP" sz="1200" dirty="0" smtClean="0">
              <a:solidFill>
                <a:srgbClr val="000000"/>
              </a:solidFill>
              <a:latin typeface="HGPｺﾞｼｯｸM" pitchFamily="50" charset="-128"/>
              <a:ea typeface="HGPｺﾞｼｯｸM" pitchFamily="50" charset="-128"/>
            </a:endParaRPr>
          </a:p>
          <a:p>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　外出について</a:t>
            </a:r>
            <a:endParaRPr lang="en-US" altLang="ja-JP" sz="1100" dirty="0" smtClean="0">
              <a:solidFill>
                <a:srgbClr val="000000"/>
              </a:solidFill>
              <a:latin typeface="HGPｺﾞｼｯｸM" pitchFamily="50" charset="-128"/>
              <a:ea typeface="HGPｺﾞｼｯｸM" pitchFamily="50" charset="-128"/>
            </a:endParaRPr>
          </a:p>
          <a:p>
            <a:pPr marL="180975" indent="-180975">
              <a:tabLst>
                <a:tab pos="180975" algn="l"/>
              </a:tabLst>
            </a:pPr>
            <a:r>
              <a:rPr lang="ja-JP" altLang="en-US" sz="1100" dirty="0" smtClean="0">
                <a:solidFill>
                  <a:srgbClr val="000000"/>
                </a:solidFill>
                <a:latin typeface="HGPｺﾞｼｯｸM" pitchFamily="50" charset="-128"/>
                <a:ea typeface="HGPｺﾞｼｯｸM" pitchFamily="50" charset="-128"/>
              </a:rPr>
              <a:t>　 　通勤、営業活動等の経済活動に係る外出、通年かつ長期にわたる外出及び社会通念上適当でない外出を除く。</a:t>
            </a:r>
            <a:endParaRPr lang="en-US" altLang="ja-JP" sz="1100" dirty="0" smtClean="0">
              <a:solidFill>
                <a:srgbClr val="000000"/>
              </a:solidFill>
              <a:latin typeface="HGPｺﾞｼｯｸM" pitchFamily="50" charset="-128"/>
              <a:ea typeface="HGPｺﾞｼｯｸM" pitchFamily="50" charset="-128"/>
            </a:endParaRPr>
          </a:p>
          <a:p>
            <a:endParaRPr lang="ja-JP" altLang="en-US" sz="1100" dirty="0" smtClean="0">
              <a:solidFill>
                <a:srgbClr val="000000"/>
              </a:solidFill>
              <a:latin typeface="HGPｺﾞｼｯｸM" pitchFamily="50" charset="-128"/>
              <a:ea typeface="HGPｺﾞｼｯｸM" pitchFamily="50" charset="-128"/>
            </a:endParaRPr>
          </a:p>
          <a:p>
            <a:endParaRPr lang="ja-JP" altLang="en-US" sz="1300" dirty="0" smtClean="0">
              <a:solidFill>
                <a:srgbClr val="000000"/>
              </a:solidFill>
              <a:latin typeface="HGPｺﾞｼｯｸM" pitchFamily="50" charset="-128"/>
              <a:ea typeface="HGPｺﾞｼｯｸM" pitchFamily="50" charset="-128"/>
            </a:endParaRPr>
          </a:p>
        </p:txBody>
      </p:sp>
      <p:sp>
        <p:nvSpPr>
          <p:cNvPr id="21" name="大かっこ 20"/>
          <p:cNvSpPr/>
          <p:nvPr/>
        </p:nvSpPr>
        <p:spPr>
          <a:xfrm>
            <a:off x="361605" y="2205024"/>
            <a:ext cx="3564000" cy="684000"/>
          </a:xfrm>
          <a:prstGeom prst="bracketPair">
            <a:avLst>
              <a:gd name="adj" fmla="val 8472"/>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solidFill>
                <a:srgbClr val="000000"/>
              </a:solidFill>
            </a:endParaRPr>
          </a:p>
        </p:txBody>
      </p:sp>
      <p:sp>
        <p:nvSpPr>
          <p:cNvPr id="5129" name="Rectangle 4"/>
          <p:cNvSpPr>
            <a:spLocks noChangeArrowheads="1"/>
          </p:cNvSpPr>
          <p:nvPr/>
        </p:nvSpPr>
        <p:spPr bwMode="auto">
          <a:xfrm>
            <a:off x="4953795" y="1908096"/>
            <a:ext cx="4680476" cy="1800000"/>
          </a:xfrm>
          <a:prstGeom prst="rect">
            <a:avLst/>
          </a:prstGeom>
          <a:solidFill>
            <a:srgbClr val="9EF9FE">
              <a:alpha val="49803"/>
            </a:srgbClr>
          </a:solidFill>
          <a:ln w="3175" algn="ctr">
            <a:solidFill>
              <a:schemeClr val="tx1"/>
            </a:solidFill>
            <a:miter lim="800000"/>
            <a:headEnd/>
            <a:tailEnd/>
          </a:ln>
        </p:spPr>
        <p:txBody>
          <a:bodyPr anchor="ctr"/>
          <a:lstStyle/>
          <a:p>
            <a:pPr>
              <a:lnSpc>
                <a:spcPts val="1100"/>
              </a:lnSpc>
            </a:pPr>
            <a:endParaRPr lang="en-US" altLang="ja-JP" sz="1100" dirty="0" smtClean="0">
              <a:solidFill>
                <a:srgbClr val="000000"/>
              </a:solidFill>
              <a:latin typeface="HGPｺﾞｼｯｸM" pitchFamily="50" charset="-128"/>
              <a:ea typeface="HGPｺﾞｼｯｸM" pitchFamily="50" charset="-128"/>
            </a:endParaRPr>
          </a:p>
          <a:p>
            <a:pPr>
              <a:lnSpc>
                <a:spcPts val="1100"/>
              </a:lnSpc>
            </a:pPr>
            <a:r>
              <a:rPr lang="ja-JP" altLang="en-US" sz="1100" dirty="0" smtClean="0">
                <a:solidFill>
                  <a:srgbClr val="000000"/>
                </a:solidFill>
                <a:latin typeface="HGPｺﾞｼｯｸM" pitchFamily="50" charset="-128"/>
                <a:ea typeface="HGPｺﾞｼｯｸM" pitchFamily="50" charset="-128"/>
              </a:rPr>
              <a:t>■　サービス提供責任者：常勤ヘルパーのうち１名以上</a:t>
            </a:r>
          </a:p>
          <a:p>
            <a:pPr marL="263525" indent="-263525">
              <a:lnSpc>
                <a:spcPts val="1100"/>
              </a:lnSpc>
            </a:pPr>
            <a:r>
              <a:rPr lang="ja-JP" altLang="en-US" sz="1100" dirty="0" smtClean="0">
                <a:solidFill>
                  <a:srgbClr val="000000"/>
                </a:solidFill>
                <a:latin typeface="HGPｺﾞｼｯｸM" pitchFamily="50" charset="-128"/>
                <a:ea typeface="HGPｺﾞｼｯｸM" pitchFamily="50" charset="-128"/>
              </a:rPr>
              <a:t>　　・  同行</a:t>
            </a:r>
            <a:r>
              <a:rPr lang="ja-JP" altLang="en-US" sz="1100" dirty="0">
                <a:solidFill>
                  <a:srgbClr val="000000"/>
                </a:solidFill>
                <a:latin typeface="HGPｺﾞｼｯｸM" pitchFamily="50" charset="-128"/>
                <a:ea typeface="HGPｺﾞｼｯｸM" pitchFamily="50" charset="-128"/>
              </a:rPr>
              <a:t>援護従業者養成研修応用課程</a:t>
            </a:r>
            <a:r>
              <a:rPr lang="ja-JP" altLang="en-US" sz="1100" dirty="0" smtClean="0">
                <a:solidFill>
                  <a:srgbClr val="000000"/>
                </a:solidFill>
                <a:latin typeface="HGPｺﾞｼｯｸM" pitchFamily="50" charset="-128"/>
                <a:ea typeface="HGPｺﾞｼｯｸM" pitchFamily="50" charset="-128"/>
              </a:rPr>
              <a:t>修了者であり、かつ、介護</a:t>
            </a:r>
            <a:r>
              <a:rPr lang="ja-JP" altLang="en-US" sz="1100" dirty="0">
                <a:solidFill>
                  <a:srgbClr val="000000"/>
                </a:solidFill>
                <a:latin typeface="HGPｺﾞｼｯｸM" pitchFamily="50" charset="-128"/>
                <a:ea typeface="HGPｺﾞｼｯｸM" pitchFamily="50" charset="-128"/>
              </a:rPr>
              <a:t>福祉士、実務者研修修了者、介護職員基礎研修修了者、居宅介護職員初任者研修修了者等であって３年以上の実務経験がある者</a:t>
            </a:r>
            <a:endParaRPr lang="en-US" altLang="ja-JP" sz="1100" dirty="0">
              <a:solidFill>
                <a:srgbClr val="000000"/>
              </a:solidFill>
              <a:latin typeface="HGPｺﾞｼｯｸM" pitchFamily="50" charset="-128"/>
              <a:ea typeface="HGPｺﾞｼｯｸM" pitchFamily="50" charset="-128"/>
            </a:endParaRPr>
          </a:p>
          <a:p>
            <a:pPr>
              <a:lnSpc>
                <a:spcPts val="1100"/>
              </a:lnSpc>
            </a:pPr>
            <a:endParaRPr lang="ja-JP" altLang="en-US" sz="1100" dirty="0" smtClean="0">
              <a:solidFill>
                <a:srgbClr val="000000"/>
              </a:solidFill>
              <a:latin typeface="HGPｺﾞｼｯｸM" pitchFamily="50" charset="-128"/>
              <a:ea typeface="HGPｺﾞｼｯｸM" pitchFamily="50" charset="-128"/>
            </a:endParaRPr>
          </a:p>
          <a:p>
            <a:pPr>
              <a:lnSpc>
                <a:spcPts val="1100"/>
              </a:lnSpc>
            </a:pPr>
            <a:r>
              <a:rPr lang="ja-JP" altLang="en-US" sz="1100" dirty="0" smtClean="0">
                <a:solidFill>
                  <a:srgbClr val="000000"/>
                </a:solidFill>
                <a:latin typeface="HGPｺﾞｼｯｸM" pitchFamily="50" charset="-128"/>
                <a:ea typeface="HGPｺﾞｼｯｸM" pitchFamily="50" charset="-128"/>
              </a:rPr>
              <a:t>■　ヘルパー：常勤換算２．５人以上</a:t>
            </a:r>
          </a:p>
          <a:p>
            <a:pPr marL="266700" indent="-266700">
              <a:lnSpc>
                <a:spcPts val="1100"/>
              </a:lnSpc>
            </a:pPr>
            <a:r>
              <a:rPr lang="ja-JP" altLang="en-US" sz="1100" dirty="0" smtClean="0">
                <a:solidFill>
                  <a:srgbClr val="000000"/>
                </a:solidFill>
                <a:latin typeface="HGPｺﾞｼｯｸM" pitchFamily="50" charset="-128"/>
                <a:ea typeface="HGPｺﾞｼｯｸM" pitchFamily="50" charset="-128"/>
              </a:rPr>
              <a:t>  </a:t>
            </a: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同行</a:t>
            </a:r>
            <a:r>
              <a:rPr lang="ja-JP" altLang="en-US" sz="1100" dirty="0">
                <a:solidFill>
                  <a:srgbClr val="000000"/>
                </a:solidFill>
                <a:latin typeface="HGPｺﾞｼｯｸM" pitchFamily="50" charset="-128"/>
                <a:ea typeface="HGPｺﾞｼｯｸM" pitchFamily="50" charset="-128"/>
              </a:rPr>
              <a:t>援護従業者養成研修一般課程</a:t>
            </a:r>
            <a:r>
              <a:rPr lang="ja-JP" altLang="en-US" sz="1100" dirty="0" smtClean="0">
                <a:solidFill>
                  <a:srgbClr val="000000"/>
                </a:solidFill>
                <a:latin typeface="HGPｺﾞｼｯｸM" pitchFamily="50" charset="-128"/>
                <a:ea typeface="HGPｺﾞｼｯｸM" pitchFamily="50" charset="-128"/>
              </a:rPr>
              <a:t>修了者（盲</a:t>
            </a:r>
            <a:r>
              <a:rPr lang="ja-JP" altLang="en-US" sz="1100" dirty="0" err="1" smtClean="0">
                <a:solidFill>
                  <a:srgbClr val="000000"/>
                </a:solidFill>
                <a:latin typeface="HGPｺﾞｼｯｸM" pitchFamily="50" charset="-128"/>
                <a:ea typeface="HGPｺﾞｼｯｸM" pitchFamily="50" charset="-128"/>
              </a:rPr>
              <a:t>ろう</a:t>
            </a:r>
            <a:r>
              <a:rPr lang="ja-JP" altLang="en-US" sz="1100" dirty="0" smtClean="0">
                <a:solidFill>
                  <a:srgbClr val="000000"/>
                </a:solidFill>
                <a:latin typeface="HGPｺﾞｼｯｸM" pitchFamily="50" charset="-128"/>
                <a:ea typeface="HGPｺﾞｼｯｸM" pitchFamily="50" charset="-128"/>
              </a:rPr>
              <a:t>者向け・通訳介助員は、平成</a:t>
            </a:r>
            <a:r>
              <a:rPr lang="en-US" altLang="ja-JP" sz="1100" dirty="0" smtClean="0">
                <a:solidFill>
                  <a:srgbClr val="000000"/>
                </a:solidFill>
                <a:latin typeface="HGPｺﾞｼｯｸM" pitchFamily="50" charset="-128"/>
                <a:ea typeface="HGPｺﾞｼｯｸM" pitchFamily="50" charset="-128"/>
              </a:rPr>
              <a:t>33</a:t>
            </a:r>
            <a:r>
              <a:rPr lang="ja-JP" altLang="en-US" sz="1100" dirty="0" smtClean="0">
                <a:solidFill>
                  <a:srgbClr val="000000"/>
                </a:solidFill>
                <a:latin typeface="HGPｺﾞｼｯｸM" pitchFamily="50" charset="-128"/>
                <a:ea typeface="HGPｺﾞｼｯｸM" pitchFamily="50" charset="-128"/>
              </a:rPr>
              <a:t>年３月</a:t>
            </a:r>
            <a:r>
              <a:rPr lang="en-US" altLang="ja-JP" sz="1100" dirty="0" smtClean="0">
                <a:solidFill>
                  <a:srgbClr val="000000"/>
                </a:solidFill>
                <a:latin typeface="HGPｺﾞｼｯｸM" pitchFamily="50" charset="-128"/>
                <a:ea typeface="HGPｺﾞｼｯｸM" pitchFamily="50" charset="-128"/>
              </a:rPr>
              <a:t>31</a:t>
            </a:r>
            <a:r>
              <a:rPr lang="ja-JP" altLang="en-US" sz="1100" dirty="0" smtClean="0">
                <a:solidFill>
                  <a:srgbClr val="000000"/>
                </a:solidFill>
                <a:latin typeface="HGPｺﾞｼｯｸM" pitchFamily="50" charset="-128"/>
                <a:ea typeface="HGPｺﾞｼｯｸM" pitchFamily="50" charset="-128"/>
              </a:rPr>
              <a:t>日まで、暫定的な措置として、当該研修を修了したものと見なす。）</a:t>
            </a:r>
            <a:endParaRPr lang="en-US" altLang="ja-JP" sz="1100" dirty="0">
              <a:solidFill>
                <a:srgbClr val="000000"/>
              </a:solidFill>
              <a:latin typeface="HGPｺﾞｼｯｸM" pitchFamily="50" charset="-128"/>
              <a:ea typeface="HGPｺﾞｼｯｸM" pitchFamily="50" charset="-128"/>
            </a:endParaRPr>
          </a:p>
          <a:p>
            <a:pPr marL="263525" indent="-263525">
              <a:lnSpc>
                <a:spcPts val="1100"/>
              </a:lnSpc>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a:t>
            </a:r>
            <a:r>
              <a:rPr lang="zh-TW" altLang="en-US" sz="1100" dirty="0" smtClean="0">
                <a:solidFill>
                  <a:srgbClr val="000000"/>
                </a:solidFill>
                <a:latin typeface="HGPｺﾞｼｯｸM" pitchFamily="50" charset="-128"/>
                <a:ea typeface="HGPｺﾞｼｯｸM" pitchFamily="50" charset="-128"/>
              </a:rPr>
              <a:t>居宅</a:t>
            </a:r>
            <a:r>
              <a:rPr lang="zh-TW" altLang="en-US" sz="1100" dirty="0">
                <a:solidFill>
                  <a:srgbClr val="000000"/>
                </a:solidFill>
                <a:latin typeface="HGPｺﾞｼｯｸM" pitchFamily="50" charset="-128"/>
                <a:ea typeface="HGPｺﾞｼｯｸM" pitchFamily="50" charset="-128"/>
              </a:rPr>
              <a:t>介護職員初任者研修修了者等</a:t>
            </a:r>
            <a:r>
              <a:rPr lang="ja-JP" altLang="en-US" sz="1100" dirty="0">
                <a:solidFill>
                  <a:srgbClr val="000000"/>
                </a:solidFill>
                <a:latin typeface="HGPｺﾞｼｯｸM" pitchFamily="50" charset="-128"/>
                <a:ea typeface="HGPｺﾞｼｯｸM" pitchFamily="50" charset="-128"/>
              </a:rPr>
              <a:t>であって、</a:t>
            </a:r>
            <a:r>
              <a:rPr lang="en-US" altLang="ja-JP" sz="1100" dirty="0">
                <a:solidFill>
                  <a:srgbClr val="000000"/>
                </a:solidFill>
                <a:latin typeface="HGPｺﾞｼｯｸM" pitchFamily="50" charset="-128"/>
                <a:ea typeface="HGPｺﾞｼｯｸM" pitchFamily="50" charset="-128"/>
              </a:rPr>
              <a:t>1</a:t>
            </a:r>
            <a:r>
              <a:rPr lang="ja-JP" altLang="en-US" sz="1100" dirty="0">
                <a:solidFill>
                  <a:srgbClr val="000000"/>
                </a:solidFill>
                <a:latin typeface="HGPｺﾞｼｯｸM" pitchFamily="50" charset="-128"/>
                <a:ea typeface="HGPｺﾞｼｯｸM" pitchFamily="50" charset="-128"/>
              </a:rPr>
              <a:t>年以上の直接処遇経験を有する</a:t>
            </a:r>
            <a:r>
              <a:rPr lang="ja-JP" altLang="en-US" sz="1100" dirty="0" smtClean="0">
                <a:solidFill>
                  <a:srgbClr val="000000"/>
                </a:solidFill>
                <a:latin typeface="HGPｺﾞｼｯｸM" pitchFamily="50" charset="-128"/>
                <a:ea typeface="HGPｺﾞｼｯｸM" pitchFamily="50" charset="-128"/>
              </a:rPr>
              <a:t>者</a:t>
            </a:r>
            <a:r>
              <a:rPr lang="ja-JP" altLang="en-US" sz="1100" dirty="0">
                <a:solidFill>
                  <a:srgbClr val="000000"/>
                </a:solidFill>
                <a:latin typeface="HGPｺﾞｼｯｸM" pitchFamily="50" charset="-128"/>
                <a:ea typeface="HGPｺﾞｼｯｸM" pitchFamily="50" charset="-128"/>
              </a:rPr>
              <a:t>　等　</a:t>
            </a:r>
          </a:p>
          <a:p>
            <a:pPr>
              <a:lnSpc>
                <a:spcPts val="1200"/>
              </a:lnSpc>
            </a:pPr>
            <a:r>
              <a:rPr lang="ja-JP" altLang="en-US" sz="1100" dirty="0" smtClean="0">
                <a:solidFill>
                  <a:srgbClr val="000000"/>
                </a:solidFill>
                <a:latin typeface="HGPｺﾞｼｯｸM" pitchFamily="50" charset="-128"/>
                <a:ea typeface="HGPｺﾞｼｯｸM" pitchFamily="50" charset="-128"/>
              </a:rPr>
              <a:t>　</a:t>
            </a:r>
          </a:p>
        </p:txBody>
      </p:sp>
      <p:graphicFrame>
        <p:nvGraphicFramePr>
          <p:cNvPr id="24" name="表 23"/>
          <p:cNvGraphicFramePr>
            <a:graphicFrameLocks noGrp="1"/>
          </p:cNvGraphicFramePr>
          <p:nvPr>
            <p:extLst/>
          </p:nvPr>
        </p:nvGraphicFramePr>
        <p:xfrm>
          <a:off x="193708" y="4123164"/>
          <a:ext cx="9440564" cy="2402180"/>
        </p:xfrm>
        <a:graphic>
          <a:graphicData uri="http://schemas.openxmlformats.org/drawingml/2006/table">
            <a:tbl>
              <a:tblPr>
                <a:tableStyleId>{F5AB1C69-6EDB-4FF4-983F-18BD219EF322}</a:tableStyleId>
              </a:tblPr>
              <a:tblGrid>
                <a:gridCol w="3330932">
                  <a:extLst>
                    <a:ext uri="{9D8B030D-6E8A-4147-A177-3AD203B41FA5}">
                      <a16:colId xmlns:a16="http://schemas.microsoft.com/office/drawing/2014/main" val="20000"/>
                    </a:ext>
                  </a:extLst>
                </a:gridCol>
                <a:gridCol w="2537855">
                  <a:extLst>
                    <a:ext uri="{9D8B030D-6E8A-4147-A177-3AD203B41FA5}">
                      <a16:colId xmlns:a16="http://schemas.microsoft.com/office/drawing/2014/main" val="20001"/>
                    </a:ext>
                  </a:extLst>
                </a:gridCol>
                <a:gridCol w="3571777">
                  <a:extLst>
                    <a:ext uri="{9D8B030D-6E8A-4147-A177-3AD203B41FA5}">
                      <a16:colId xmlns:a16="http://schemas.microsoft.com/office/drawing/2014/main" val="20002"/>
                    </a:ext>
                  </a:extLst>
                </a:gridCol>
              </a:tblGrid>
              <a:tr h="304900">
                <a:tc gridSpan="3">
                  <a:txBody>
                    <a:bodyPr/>
                    <a:lstStyle/>
                    <a:p>
                      <a:r>
                        <a:rPr kumimoji="1" lang="ja-JP" altLang="en-US" sz="1400" dirty="0" smtClean="0">
                          <a:ea typeface="ＤＨＰ特太ゴシック体" pitchFamily="2" charset="-128"/>
                        </a:rPr>
                        <a:t>■ 基本報酬</a:t>
                      </a:r>
                      <a:endParaRPr kumimoji="1" lang="ja-JP" altLang="en-US" sz="1400" dirty="0">
                        <a:ea typeface="ＤＨＰ特太ゴシック体" pitchFamily="2" charset="-128"/>
                      </a:endParaRPr>
                    </a:p>
                  </a:txBody>
                  <a:tcPr marL="99069" marR="99069" marT="45735" marB="4573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3">
                  <a:txBody>
                    <a:bodyPr/>
                    <a:lstStyle/>
                    <a:p>
                      <a:r>
                        <a:rPr lang="ja-JP" altLang="en-US" sz="1100"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184</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分未満）～</a:t>
                      </a:r>
                      <a:r>
                        <a:rPr lang="en-US" altLang="ja-JP" sz="1100" dirty="0" smtClean="0">
                          <a:latin typeface="HGPｺﾞｼｯｸM" pitchFamily="50" charset="-128"/>
                          <a:ea typeface="HGPｺﾞｼｯｸM" pitchFamily="50" charset="-128"/>
                        </a:rPr>
                        <a:t>610</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3</a:t>
                      </a:r>
                      <a:r>
                        <a:rPr lang="ja-JP" altLang="en-US" sz="1100" dirty="0" smtClean="0">
                          <a:latin typeface="HGPｺﾞｼｯｸM" pitchFamily="50" charset="-128"/>
                          <a:ea typeface="HGPｺﾞｼｯｸM" pitchFamily="50" charset="-128"/>
                        </a:rPr>
                        <a:t>時間未満）　</a:t>
                      </a:r>
                      <a:r>
                        <a:rPr lang="en-US" altLang="ja-JP" sz="1100" dirty="0" smtClean="0">
                          <a:latin typeface="HGPｺﾞｼｯｸM" pitchFamily="50" charset="-128"/>
                          <a:ea typeface="HGPｺﾞｼｯｸM" pitchFamily="50" charset="-128"/>
                        </a:rPr>
                        <a:t>3</a:t>
                      </a:r>
                      <a:r>
                        <a:rPr lang="ja-JP" altLang="en-US" sz="1100" dirty="0" smtClean="0">
                          <a:latin typeface="HGPｺﾞｼｯｸM" pitchFamily="50" charset="-128"/>
                          <a:ea typeface="HGPｺﾞｼｯｸM" pitchFamily="50" charset="-128"/>
                        </a:rPr>
                        <a:t>時間以降、</a:t>
                      </a:r>
                      <a:r>
                        <a:rPr lang="en-US" altLang="ja-JP" sz="1100" dirty="0" smtClean="0">
                          <a:latin typeface="HGPｺﾞｼｯｸM" pitchFamily="50" charset="-128"/>
                          <a:ea typeface="HGPｺﾞｼｯｸM" pitchFamily="50" charset="-128"/>
                        </a:rPr>
                        <a:t>30</a:t>
                      </a:r>
                      <a:r>
                        <a:rPr lang="ja-JP" altLang="en-US" sz="1100" dirty="0" smtClean="0">
                          <a:latin typeface="HGPｺﾞｼｯｸM" pitchFamily="50" charset="-128"/>
                          <a:ea typeface="HGPｺﾞｼｯｸM" pitchFamily="50" charset="-128"/>
                        </a:rPr>
                        <a:t>分を増す毎に</a:t>
                      </a:r>
                      <a:r>
                        <a:rPr lang="en-US" altLang="ja-JP" sz="1100" dirty="0" smtClean="0">
                          <a:latin typeface="HGPｺﾞｼｯｸM" pitchFamily="50" charset="-128"/>
                          <a:ea typeface="HGPｺﾞｼｯｸM" pitchFamily="50" charset="-128"/>
                        </a:rPr>
                        <a:t>63</a:t>
                      </a:r>
                      <a:r>
                        <a:rPr lang="ja-JP" altLang="en-US" sz="1100" dirty="0" smtClean="0">
                          <a:latin typeface="HGPｺﾞｼｯｸM" pitchFamily="50" charset="-128"/>
                          <a:ea typeface="HGPｺﾞｼｯｸM" pitchFamily="50" charset="-128"/>
                        </a:rPr>
                        <a:t>単位加算</a:t>
                      </a:r>
                    </a:p>
                  </a:txBody>
                  <a:tcPr marL="99069" marR="99069" marT="45735" marB="4573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100" dirty="0" smtClean="0">
                        <a:latin typeface="HGPｺﾞｼｯｸM" pitchFamily="50" charset="-128"/>
                        <a:ea typeface="HGPｺﾞｼｯｸM" pitchFamily="50" charset="-128"/>
                      </a:endParaRPr>
                    </a:p>
                  </a:txBody>
                  <a:tcPr/>
                </a:tc>
                <a:tc hMerge="1">
                  <a:txBody>
                    <a:bodyPr/>
                    <a:lstStyle/>
                    <a:p>
                      <a:endParaRPr kumimoji="1" lang="ja-JP" altLang="en-US"/>
                    </a:p>
                  </a:txBody>
                  <a:tcPr/>
                </a:tc>
                <a:extLst>
                  <a:ext uri="{0D108BD9-81ED-4DB2-BD59-A6C34878D82A}">
                    <a16:rowId xmlns:a16="http://schemas.microsoft.com/office/drawing/2014/main" val="10001"/>
                  </a:ext>
                </a:extLst>
              </a:tr>
              <a:tr h="304900">
                <a:tc gridSpan="3">
                  <a:txBody>
                    <a:bodyPr/>
                    <a:lstStyle/>
                    <a:p>
                      <a:pPr algn="l"/>
                      <a:r>
                        <a:rPr kumimoji="1" lang="ja-JP" altLang="en-US" sz="1400" dirty="0" smtClean="0">
                          <a:ea typeface="ＤＨＰ特太ゴシック体" pitchFamily="2" charset="-128"/>
                        </a:rPr>
                        <a:t>■ 主な加算</a:t>
                      </a:r>
                      <a:endParaRPr kumimoji="1" lang="ja-JP" altLang="en-US" sz="1400" dirty="0">
                        <a:ea typeface="ＤＨＰ特太ゴシック体" pitchFamily="2" charset="-128"/>
                      </a:endParaRPr>
                    </a:p>
                  </a:txBody>
                  <a:tcPr marL="99069" marR="99069" marT="45735" marB="4573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756000">
                <a:tc>
                  <a:txBody>
                    <a:bodyPr/>
                    <a:lstStyle/>
                    <a:p>
                      <a:r>
                        <a:rPr lang="ja-JP" altLang="en-US" sz="1200" b="1" u="sng" dirty="0" smtClean="0">
                          <a:latin typeface="HGPｺﾞｼｯｸM" pitchFamily="50" charset="-128"/>
                          <a:ea typeface="HGPｺﾞｼｯｸM" pitchFamily="50" charset="-128"/>
                        </a:rPr>
                        <a:t>盲</a:t>
                      </a:r>
                      <a:r>
                        <a:rPr lang="ja-JP" altLang="en-US" sz="1200" b="1" u="sng" dirty="0" err="1" smtClean="0">
                          <a:latin typeface="HGPｺﾞｼｯｸM" pitchFamily="50" charset="-128"/>
                          <a:ea typeface="HGPｺﾞｼｯｸM" pitchFamily="50" charset="-128"/>
                        </a:rPr>
                        <a:t>ろう</a:t>
                      </a:r>
                      <a:r>
                        <a:rPr lang="ja-JP" altLang="en-US" sz="1200" b="1" u="sng" dirty="0" smtClean="0">
                          <a:latin typeface="HGPｺﾞｼｯｸM" pitchFamily="50" charset="-128"/>
                          <a:ea typeface="HGPｺﾞｼｯｸM" pitchFamily="50" charset="-128"/>
                        </a:rPr>
                        <a:t>者支援加算</a:t>
                      </a:r>
                      <a:r>
                        <a:rPr lang="en-US" altLang="ja-JP" sz="1200" dirty="0" smtClean="0">
                          <a:latin typeface="HGPｺﾞｼｯｸM" pitchFamily="50" charset="-128"/>
                          <a:ea typeface="HGPｺﾞｼｯｸM" pitchFamily="50" charset="-128"/>
                        </a:rPr>
                        <a:t>(25</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盲</a:t>
                      </a:r>
                      <a:r>
                        <a:rPr kumimoji="1" lang="ja-JP" altLang="en-US" sz="1100" kern="1200" baseline="0" dirty="0" err="1" smtClean="0">
                          <a:solidFill>
                            <a:schemeClr val="dk1"/>
                          </a:solidFill>
                          <a:latin typeface="HGPｺﾞｼｯｸM" pitchFamily="50" charset="-128"/>
                          <a:ea typeface="HGPｺﾞｼｯｸM" pitchFamily="50" charset="-128"/>
                          <a:cs typeface="+mn-cs"/>
                        </a:rPr>
                        <a:t>ろう</a:t>
                      </a:r>
                      <a:r>
                        <a:rPr kumimoji="1" lang="ja-JP" altLang="en-US" sz="1100" kern="1200" baseline="0" dirty="0" smtClean="0">
                          <a:solidFill>
                            <a:schemeClr val="dk1"/>
                          </a:solidFill>
                          <a:latin typeface="HGPｺﾞｼｯｸM" pitchFamily="50" charset="-128"/>
                          <a:ea typeface="HGPｺﾞｼｯｸM" pitchFamily="50" charset="-128"/>
                          <a:cs typeface="+mn-cs"/>
                        </a:rPr>
                        <a:t>者向け・通訳介助員が、盲ろう者（視覚障害</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者かつ聴覚障害者）に支援することを評価</a:t>
                      </a:r>
                      <a:endParaRPr kumimoji="1" lang="en-US" altLang="ja-JP" sz="1100" dirty="0" smtClean="0">
                        <a:latin typeface="HGPｺﾞｼｯｸM" pitchFamily="50" charset="-128"/>
                        <a:ea typeface="HGPｺﾞｼｯｸM" pitchFamily="50" charset="-128"/>
                      </a:endParaRPr>
                    </a:p>
                  </a:txBody>
                  <a:tcPr marL="99069" marR="99069" marT="45735" marB="45735">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200" b="1" u="sng" dirty="0" smtClean="0">
                          <a:latin typeface="HGPｺﾞｼｯｸM" pitchFamily="50" charset="-128"/>
                          <a:ea typeface="HGPｺﾞｼｯｸM" pitchFamily="50" charset="-128"/>
                        </a:rPr>
                        <a:t>区分３の者に提供したときの加算</a:t>
                      </a:r>
                      <a:r>
                        <a:rPr lang="en-US" altLang="ja-JP" sz="1200" dirty="0" smtClean="0">
                          <a:latin typeface="HGPｺﾞｼｯｸM" pitchFamily="50" charset="-128"/>
                          <a:ea typeface="HGPｺﾞｼｯｸM" pitchFamily="50" charset="-128"/>
                        </a:rPr>
                        <a:t>(20</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障害支援区分３の者への支援を評価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b="1" u="sng" dirty="0" smtClean="0">
                          <a:latin typeface="HGPｺﾞｼｯｸM" pitchFamily="50" charset="-128"/>
                          <a:ea typeface="HGPｺﾞｼｯｸM" pitchFamily="50" charset="-128"/>
                        </a:rPr>
                        <a:t>区分４以上の者に提供したときの加算</a:t>
                      </a:r>
                      <a:r>
                        <a:rPr lang="en-US" altLang="ja-JP" sz="1100" dirty="0" smtClean="0">
                          <a:latin typeface="HGPｺﾞｼｯｸM" pitchFamily="50" charset="-128"/>
                          <a:ea typeface="HGPｺﾞｼｯｸM" pitchFamily="50" charset="-128"/>
                        </a:rPr>
                        <a:t>(40</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障害支援区分４以上の者への支援を評価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56000">
                <a:tc>
                  <a:txBody>
                    <a:bodyPr/>
                    <a:lstStyle/>
                    <a:p>
                      <a:r>
                        <a:rPr lang="ja-JP" altLang="en-US" sz="1200" b="1" u="sng" dirty="0" smtClean="0">
                          <a:latin typeface="HGPｺﾞｼｯｸM" pitchFamily="50" charset="-128"/>
                          <a:ea typeface="HGPｺﾞｼｯｸM" pitchFamily="50" charset="-128"/>
                        </a:rPr>
                        <a:t>特定事業所加算</a:t>
                      </a:r>
                      <a:r>
                        <a:rPr lang="en-US" altLang="ja-JP" sz="1200" dirty="0" smtClean="0">
                          <a:latin typeface="HGPｺﾞｼｯｸM" pitchFamily="50" charset="-128"/>
                          <a:ea typeface="HGPｺﾞｼｯｸM" pitchFamily="50" charset="-128"/>
                        </a:rPr>
                        <a:t>(5</a:t>
                      </a:r>
                      <a:r>
                        <a:rPr lang="ja-JP" altLang="en-US" sz="1200" dirty="0" smtClean="0">
                          <a:latin typeface="HGPｺﾞｼｯｸM" pitchFamily="50" charset="-128"/>
                          <a:ea typeface="HGPｺﾞｼｯｸM" pitchFamily="50" charset="-128"/>
                        </a:rPr>
                        <a:t>％、</a:t>
                      </a:r>
                      <a:r>
                        <a:rPr lang="en-US" altLang="ja-JP" sz="1200" dirty="0" smtClean="0">
                          <a:latin typeface="HGPｺﾞｼｯｸM" pitchFamily="50" charset="-128"/>
                          <a:ea typeface="HGPｺﾞｼｯｸM" pitchFamily="50" charset="-128"/>
                        </a:rPr>
                        <a:t>10</a:t>
                      </a:r>
                      <a:r>
                        <a:rPr lang="ja-JP" altLang="en-US" sz="1200" dirty="0" smtClean="0">
                          <a:latin typeface="HGPｺﾞｼｯｸM" pitchFamily="50" charset="-128"/>
                          <a:ea typeface="HGPｺﾞｼｯｸM" pitchFamily="50" charset="-128"/>
                        </a:rPr>
                        <a:t>％又は</a:t>
                      </a:r>
                      <a:r>
                        <a:rPr lang="en-US" altLang="ja-JP" sz="1200" dirty="0" smtClean="0">
                          <a:latin typeface="HGPｺﾞｼｯｸM" pitchFamily="50" charset="-128"/>
                          <a:ea typeface="HGPｺﾞｼｯｸM" pitchFamily="50" charset="-128"/>
                        </a:rPr>
                        <a:t>20</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保、③重度障害者への対応に積極的に取り組む事業</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所のサービスを評価</a:t>
                      </a:r>
                      <a:endParaRPr kumimoji="1" lang="en-US" altLang="ja-JP" sz="1100" dirty="0" smtClean="0">
                        <a:latin typeface="HGPｺﾞｼｯｸM" pitchFamily="50" charset="-128"/>
                        <a:ea typeface="HGPｺﾞｼｯｸM" pitchFamily="50" charset="-128"/>
                      </a:endParaRPr>
                    </a:p>
                  </a:txBody>
                  <a:tcPr marL="99069" marR="99069" marT="45735" marB="45735">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latin typeface="HGPｺﾞｼｯｸM" pitchFamily="50" charset="-128"/>
                          <a:ea typeface="HGPｺﾞｼｯｸM" pitchFamily="50" charset="-128"/>
                        </a:rPr>
                        <a:t>特別地域加算</a:t>
                      </a:r>
                      <a:r>
                        <a:rPr lang="en-US" altLang="ja-JP" sz="1200" dirty="0" smtClean="0">
                          <a:latin typeface="HGPｺﾞｼｯｸM" pitchFamily="50" charset="-128"/>
                          <a:ea typeface="HGPｺﾞｼｯｸM" pitchFamily="50" charset="-128"/>
                        </a:rPr>
                        <a:t>(15</a:t>
                      </a:r>
                      <a:r>
                        <a:rPr lang="ja-JP" altLang="en-US" sz="1200" dirty="0" smtClean="0">
                          <a:latin typeface="HGPｺﾞｼｯｸM" pitchFamily="50" charset="-128"/>
                          <a:ea typeface="HGPｺﾞｼｯｸM" pitchFamily="50" charset="-128"/>
                        </a:rPr>
                        <a:t>％加算</a:t>
                      </a:r>
                      <a:r>
                        <a:rPr lang="en-US" altLang="ja-JP" sz="1200" dirty="0" smtClean="0">
                          <a:latin typeface="HGPｺﾞｼｯｸM" pitchFamily="50" charset="-128"/>
                          <a:ea typeface="HGPｺﾞｼｯｸM" pitchFamily="50" charset="-128"/>
                        </a:rPr>
                        <a:t>)</a:t>
                      </a:r>
                      <a:endParaRPr lang="ja-JP" altLang="en-US" sz="12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中山間地域等に居住している者に対</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して提供されるサービスを評価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1" u="sng" dirty="0" smtClean="0">
                          <a:latin typeface="HGPｺﾞｼｯｸM" pitchFamily="50" charset="-128"/>
                          <a:ea typeface="HGPｺﾞｼｯｸM" pitchFamily="50" charset="-128"/>
                        </a:rPr>
                        <a:t>喀痰吸引等支援体制加算</a:t>
                      </a:r>
                      <a:r>
                        <a:rPr kumimoji="1" lang="ja-JP" altLang="en-US" sz="1200" b="0" u="none" dirty="0" smtClean="0">
                          <a:latin typeface="HGPｺﾞｼｯｸM" pitchFamily="50" charset="-128"/>
                          <a:ea typeface="HGPｺﾞｼｯｸM" pitchFamily="50" charset="-128"/>
                        </a:rPr>
                        <a:t>（１日当たり</a:t>
                      </a:r>
                      <a:r>
                        <a:rPr kumimoji="1" lang="en-US" altLang="ja-JP" sz="1200" b="0" u="none" dirty="0" smtClean="0">
                          <a:latin typeface="HGPｺﾞｼｯｸM" pitchFamily="50" charset="-128"/>
                          <a:ea typeface="HGPｺﾞｼｯｸM" pitchFamily="50" charset="-128"/>
                        </a:rPr>
                        <a:t>100</a:t>
                      </a:r>
                      <a:r>
                        <a:rPr kumimoji="1" lang="ja-JP" altLang="en-US" sz="1200" b="0" u="none" dirty="0" smtClean="0">
                          <a:latin typeface="HGPｺﾞｼｯｸM" pitchFamily="50" charset="-128"/>
                          <a:ea typeface="HGPｺﾞｼｯｸM" pitchFamily="50" charset="-128"/>
                        </a:rPr>
                        <a:t>単位加算）</a:t>
                      </a:r>
                      <a:endParaRPr kumimoji="1" lang="en-US" altLang="ja-JP" sz="12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特定事業所加算（</a:t>
                      </a:r>
                      <a:r>
                        <a:rPr kumimoji="1" lang="en-US" altLang="ja-JP" sz="1100" b="0" u="none" dirty="0" smtClean="0">
                          <a:latin typeface="HGPｺﾞｼｯｸM" pitchFamily="50" charset="-128"/>
                          <a:ea typeface="HGPｺﾞｼｯｸM" pitchFamily="50" charset="-128"/>
                        </a:rPr>
                        <a:t>20</a:t>
                      </a:r>
                      <a:r>
                        <a:rPr kumimoji="1" lang="ja-JP" altLang="en-US" sz="1100" b="0" u="none" dirty="0" smtClean="0">
                          <a:latin typeface="HGPｺﾞｼｯｸM" pitchFamily="50" charset="-128"/>
                          <a:ea typeface="HGPｺﾞｼｯｸM" pitchFamily="50" charset="-128"/>
                        </a:rPr>
                        <a:t>％加算）の算定が困難な事業所</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に対して、喀痰の吸引等が必要な者に対する支援体制を</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評価</a:t>
                      </a:r>
                      <a:endParaRPr kumimoji="1" lang="en-US" altLang="ja-JP" sz="1100" dirty="0" smtClean="0">
                        <a:latin typeface="HGPｺﾞｼｯｸM" pitchFamily="50" charset="-128"/>
                        <a:ea typeface="HGPｺﾞｼｯｸM" pitchFamily="50" charset="-128"/>
                      </a:endParaRPr>
                    </a:p>
                  </a:txBody>
                  <a:tcPr marL="99069" marR="99069" marT="45735" marB="45735">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0" name="Text Box 2"/>
          <p:cNvSpPr txBox="1">
            <a:spLocks noChangeArrowheads="1"/>
          </p:cNvSpPr>
          <p:nvPr/>
        </p:nvSpPr>
        <p:spPr bwMode="auto">
          <a:xfrm>
            <a:off x="1" y="6525346"/>
            <a:ext cx="44869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ja-JP" altLang="en-US" sz="16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5,822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22" name="Text Box 2"/>
          <p:cNvSpPr txBox="1">
            <a:spLocks noChangeArrowheads="1"/>
          </p:cNvSpPr>
          <p:nvPr/>
        </p:nvSpPr>
        <p:spPr bwMode="auto">
          <a:xfrm>
            <a:off x="4953000" y="6525346"/>
            <a:ext cx="45365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 24,958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同行援護</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6" name="直線コネクタ 1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CD53DF54-F569-4E3B-83EA-1F8B236A0E85}" type="slidenum">
              <a:rPr lang="en-US" altLang="ja-JP" smtClean="0"/>
              <a:pPr>
                <a:defRPr/>
              </a:pPr>
              <a:t>90</a:t>
            </a:fld>
            <a:endParaRPr lang="en-US" altLang="ja-JP" dirty="0"/>
          </a:p>
        </p:txBody>
      </p:sp>
    </p:spTree>
    <p:extLst>
      <p:ext uri="{BB962C8B-B14F-4D97-AF65-F5344CB8AC3E}">
        <p14:creationId xmlns:p14="http://schemas.microsoft.com/office/powerpoint/2010/main" val="23314316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93711" y="1772129"/>
            <a:ext cx="4327245" cy="2376000"/>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行動する際に生じ得る危険を回避するために必要な援護</a:t>
            </a:r>
          </a:p>
          <a:p>
            <a:pPr fontAlgn="base">
              <a:lnSpc>
                <a:spcPts val="500"/>
              </a:lnSpc>
              <a:spcBef>
                <a:spcPct val="0"/>
              </a:spcBef>
              <a:spcAft>
                <a:spcPct val="0"/>
              </a:spcAft>
            </a:pP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外出時における移動中の介護</a:t>
            </a:r>
          </a:p>
          <a:p>
            <a:pPr fontAlgn="base">
              <a:lnSpc>
                <a:spcPts val="500"/>
              </a:lnSpc>
              <a:spcBef>
                <a:spcPct val="0"/>
              </a:spcBef>
              <a:spcAft>
                <a:spcPct val="0"/>
              </a:spcAft>
            </a:pP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排せつ及び食事等の介護その他の行動する際に必要な援助</a:t>
            </a:r>
          </a:p>
          <a:p>
            <a:pPr fontAlgn="base">
              <a:spcBef>
                <a:spcPct val="0"/>
              </a:spcBef>
              <a:spcAft>
                <a:spcPct val="0"/>
              </a:spcAft>
            </a:pPr>
            <a:endParaRPr lang="en-US" altLang="ja-JP" sz="600" dirty="0">
              <a:solidFill>
                <a:srgbClr val="000000"/>
              </a:solidFill>
              <a:latin typeface="HGPｺﾞｼｯｸM" pitchFamily="50" charset="-128"/>
              <a:ea typeface="HGPｺﾞｼｯｸM" pitchFamily="50" charset="-128"/>
            </a:endParaRPr>
          </a:p>
          <a:p>
            <a:pPr fontAlgn="base">
              <a:lnSpc>
                <a:spcPts val="1500"/>
              </a:lnSpc>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予防的</a:t>
            </a:r>
            <a:r>
              <a:rPr lang="ja-JP" altLang="en-US" sz="1200" dirty="0">
                <a:solidFill>
                  <a:srgbClr val="000000"/>
                </a:solidFill>
                <a:latin typeface="HGPｺﾞｼｯｸM" pitchFamily="50" charset="-128"/>
                <a:ea typeface="HGPｺﾞｼｯｸM" pitchFamily="50" charset="-128"/>
              </a:rPr>
              <a:t>対応</a:t>
            </a:r>
          </a:p>
          <a:p>
            <a:pPr fontAlgn="base">
              <a:lnSpc>
                <a:spcPts val="1500"/>
              </a:lnSpc>
              <a:spcBef>
                <a:spcPct val="0"/>
              </a:spcBef>
              <a:spcAft>
                <a:spcPct val="0"/>
              </a:spcAft>
            </a:pPr>
            <a:r>
              <a:rPr lang="ja-JP" altLang="en-US"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行動</a:t>
            </a:r>
            <a:r>
              <a:rPr lang="ja-JP" altLang="en-US" sz="1100" dirty="0">
                <a:solidFill>
                  <a:srgbClr val="000000"/>
                </a:solidFill>
                <a:latin typeface="HGPｺﾞｼｯｸM" pitchFamily="50" charset="-128"/>
                <a:ea typeface="HGPｺﾞｼｯｸM" pitchFamily="50" charset="-128"/>
              </a:rPr>
              <a:t>の予定が分からない等のため、不安定になり、不適切な行動</a:t>
            </a:r>
            <a:endParaRPr lang="en-US" altLang="ja-JP" sz="1100" dirty="0">
              <a:solidFill>
                <a:srgbClr val="000000"/>
              </a:solidFill>
              <a:latin typeface="HGPｺﾞｼｯｸM" pitchFamily="50" charset="-128"/>
              <a:ea typeface="HGPｺﾞｼｯｸM" pitchFamily="50" charset="-128"/>
            </a:endParaRPr>
          </a:p>
          <a:p>
            <a:pPr fontAlgn="base">
              <a:lnSpc>
                <a:spcPts val="1500"/>
              </a:lnSpc>
              <a:spcBef>
                <a:spcPct val="0"/>
              </a:spcBef>
              <a:spcAft>
                <a:spcPct val="0"/>
              </a:spcAft>
            </a:pPr>
            <a:r>
              <a:rPr lang="ja-JP" altLang="en-US" sz="1100" dirty="0">
                <a:solidFill>
                  <a:srgbClr val="000000"/>
                </a:solidFill>
                <a:latin typeface="HGPｺﾞｼｯｸM" pitchFamily="50" charset="-128"/>
                <a:ea typeface="HGPｺﾞｼｯｸM" pitchFamily="50" charset="-128"/>
              </a:rPr>
              <a:t>　　　 がでないよう、予め行動の順番や、外出する場合の目的地での行</a:t>
            </a:r>
            <a:endParaRPr lang="en-US" altLang="ja-JP" sz="1100" dirty="0">
              <a:solidFill>
                <a:srgbClr val="000000"/>
              </a:solidFill>
              <a:latin typeface="HGPｺﾞｼｯｸM" pitchFamily="50" charset="-128"/>
              <a:ea typeface="HGPｺﾞｼｯｸM" pitchFamily="50" charset="-128"/>
            </a:endParaRPr>
          </a:p>
          <a:p>
            <a:pPr fontAlgn="base">
              <a:lnSpc>
                <a:spcPts val="1500"/>
              </a:lnSpc>
              <a:spcBef>
                <a:spcPct val="0"/>
              </a:spcBef>
              <a:spcAft>
                <a:spcPct val="0"/>
              </a:spcAft>
            </a:pPr>
            <a:r>
              <a:rPr lang="en-US" altLang="ja-JP" sz="1100" dirty="0">
                <a:solidFill>
                  <a:srgbClr val="000000"/>
                </a:solidFill>
                <a:latin typeface="HGPｺﾞｼｯｸM" pitchFamily="50" charset="-128"/>
                <a:ea typeface="HGPｺﾞｼｯｸM" pitchFamily="50" charset="-128"/>
              </a:rPr>
              <a:t>       </a:t>
            </a:r>
            <a:r>
              <a:rPr lang="ja-JP" altLang="en-US" sz="1100" dirty="0">
                <a:solidFill>
                  <a:srgbClr val="000000"/>
                </a:solidFill>
                <a:latin typeface="HGPｺﾞｼｯｸM" pitchFamily="50" charset="-128"/>
                <a:ea typeface="HGPｺﾞｼｯｸM" pitchFamily="50" charset="-128"/>
              </a:rPr>
              <a:t>動等を理解させる等</a:t>
            </a:r>
          </a:p>
          <a:p>
            <a:pPr fontAlgn="base">
              <a:lnSpc>
                <a:spcPts val="1500"/>
              </a:lnSpc>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制御的</a:t>
            </a:r>
            <a:r>
              <a:rPr lang="ja-JP" altLang="en-US" sz="1200" dirty="0">
                <a:solidFill>
                  <a:srgbClr val="000000"/>
                </a:solidFill>
                <a:latin typeface="HGPｺﾞｼｯｸM" pitchFamily="50" charset="-128"/>
                <a:ea typeface="HGPｺﾞｼｯｸM" pitchFamily="50" charset="-128"/>
              </a:rPr>
              <a:t>対応</a:t>
            </a:r>
          </a:p>
          <a:p>
            <a:pPr fontAlgn="base">
              <a:lnSpc>
                <a:spcPts val="1500"/>
              </a:lnSpc>
              <a:spcBef>
                <a:spcPct val="0"/>
              </a:spcBef>
              <a:spcAft>
                <a:spcPct val="0"/>
              </a:spcAft>
            </a:pPr>
            <a:r>
              <a:rPr lang="ja-JP" altLang="en-US"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a:t>
            </a:r>
            <a:r>
              <a:rPr lang="ja-JP" altLang="en-US" sz="1100" dirty="0" smtClean="0">
                <a:solidFill>
                  <a:srgbClr val="000000"/>
                </a:solidFill>
                <a:latin typeface="HGPｺﾞｼｯｸM" pitchFamily="50" charset="-128"/>
                <a:ea typeface="HGPｺﾞｼｯｸM" pitchFamily="50" charset="-128"/>
              </a:rPr>
              <a:t>行動</a:t>
            </a:r>
            <a:r>
              <a:rPr lang="ja-JP" altLang="en-US" sz="1100" dirty="0">
                <a:solidFill>
                  <a:srgbClr val="000000"/>
                </a:solidFill>
                <a:latin typeface="HGPｺﾞｼｯｸM" pitchFamily="50" charset="-128"/>
                <a:ea typeface="HGPｺﾞｼｯｸM" pitchFamily="50" charset="-128"/>
              </a:rPr>
              <a:t>障害を起こしてしまった時の問題行動を適切におさめること等</a:t>
            </a:r>
          </a:p>
          <a:p>
            <a:pPr fontAlgn="base">
              <a:lnSpc>
                <a:spcPts val="1500"/>
              </a:lnSpc>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身体</a:t>
            </a:r>
            <a:r>
              <a:rPr lang="ja-JP" altLang="en-US" sz="1200" dirty="0">
                <a:solidFill>
                  <a:srgbClr val="000000"/>
                </a:solidFill>
                <a:latin typeface="HGPｺﾞｼｯｸM" pitchFamily="50" charset="-128"/>
                <a:ea typeface="HGPｺﾞｼｯｸM" pitchFamily="50" charset="-128"/>
              </a:rPr>
              <a:t>介護的対応</a:t>
            </a:r>
          </a:p>
          <a:p>
            <a:pPr fontAlgn="base">
              <a:lnSpc>
                <a:spcPts val="1500"/>
              </a:lnSpc>
              <a:spcBef>
                <a:spcPct val="0"/>
              </a:spcBef>
              <a:spcAft>
                <a:spcPct val="0"/>
              </a:spcAft>
            </a:pPr>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a:t>
            </a:r>
            <a:r>
              <a:rPr lang="ja-JP" altLang="en-US" sz="1100" dirty="0">
                <a:solidFill>
                  <a:srgbClr val="000000"/>
                </a:solidFill>
                <a:latin typeface="HGPｺﾞｼｯｸM" pitchFamily="50" charset="-128"/>
                <a:ea typeface="HGPｺﾞｼｯｸM" pitchFamily="50" charset="-128"/>
              </a:rPr>
              <a:t>便意の認識ができない者の介助等</a:t>
            </a:r>
          </a:p>
        </p:txBody>
      </p:sp>
      <p:sp>
        <p:nvSpPr>
          <p:cNvPr id="6148" name="Text Box 2"/>
          <p:cNvSpPr txBox="1">
            <a:spLocks noChangeArrowheads="1"/>
          </p:cNvSpPr>
          <p:nvPr/>
        </p:nvSpPr>
        <p:spPr bwMode="auto">
          <a:xfrm>
            <a:off x="38" y="490321"/>
            <a:ext cx="15480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b="1" u="sng" dirty="0" smtClean="0">
                <a:solidFill>
                  <a:srgbClr val="000000"/>
                </a:solidFill>
                <a:ea typeface="ＤＨＰ特太ゴシック体" pitchFamily="2" charset="-128"/>
              </a:rPr>
              <a:t>○ 対象者</a:t>
            </a:r>
            <a:endParaRPr lang="en-US" altLang="ja-JP" sz="1600" b="1" u="sng" dirty="0" smtClean="0">
              <a:solidFill>
                <a:srgbClr val="000000"/>
              </a:solidFill>
              <a:ea typeface="ＤＨＰ特太ゴシック体" pitchFamily="2" charset="-128"/>
            </a:endParaRPr>
          </a:p>
        </p:txBody>
      </p:sp>
      <p:sp>
        <p:nvSpPr>
          <p:cNvPr id="6149" name="Text Box 2"/>
          <p:cNvSpPr txBox="1">
            <a:spLocks noChangeArrowheads="1"/>
          </p:cNvSpPr>
          <p:nvPr/>
        </p:nvSpPr>
        <p:spPr bwMode="auto">
          <a:xfrm>
            <a:off x="34" y="1484784"/>
            <a:ext cx="23990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b="1" u="sng" dirty="0" smtClean="0">
                <a:solidFill>
                  <a:srgbClr val="000000"/>
                </a:solidFill>
                <a:ea typeface="ＤＨＰ特太ゴシック体" pitchFamily="2" charset="-128"/>
              </a:rPr>
              <a:t>○ サービス内容</a:t>
            </a:r>
            <a:endParaRPr lang="en-US" altLang="ja-JP" sz="1600" b="1" u="sng" dirty="0" smtClean="0">
              <a:solidFill>
                <a:srgbClr val="000000"/>
              </a:solidFill>
              <a:ea typeface="ＤＨＰ特太ゴシック体" pitchFamily="2" charset="-128"/>
            </a:endParaRPr>
          </a:p>
        </p:txBody>
      </p:sp>
      <p:sp>
        <p:nvSpPr>
          <p:cNvPr id="6150" name="Text Box 2"/>
          <p:cNvSpPr txBox="1">
            <a:spLocks noChangeArrowheads="1"/>
          </p:cNvSpPr>
          <p:nvPr/>
        </p:nvSpPr>
        <p:spPr bwMode="auto">
          <a:xfrm>
            <a:off x="4641053" y="1484784"/>
            <a:ext cx="27087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b="1" u="sng" smtClean="0">
                <a:solidFill>
                  <a:srgbClr val="000000"/>
                </a:solidFill>
                <a:ea typeface="ＤＨＰ特太ゴシック体" pitchFamily="2" charset="-128"/>
              </a:rPr>
              <a:t>○ 主な人員配置</a:t>
            </a:r>
            <a:endParaRPr lang="en-US" altLang="ja-JP" sz="1600" b="1" u="sng" smtClean="0">
              <a:solidFill>
                <a:srgbClr val="000000"/>
              </a:solidFill>
              <a:ea typeface="ＤＨＰ特太ゴシック体" pitchFamily="2" charset="-128"/>
            </a:endParaRPr>
          </a:p>
        </p:txBody>
      </p:sp>
      <p:sp>
        <p:nvSpPr>
          <p:cNvPr id="6151" name="Text Box 2"/>
          <p:cNvSpPr txBox="1">
            <a:spLocks noChangeArrowheads="1"/>
          </p:cNvSpPr>
          <p:nvPr/>
        </p:nvSpPr>
        <p:spPr bwMode="auto">
          <a:xfrm>
            <a:off x="25" y="4171487"/>
            <a:ext cx="38614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b="1" u="sng" dirty="0" smtClean="0">
                <a:solidFill>
                  <a:srgbClr val="000000"/>
                </a:solidFill>
                <a:ea typeface="ＤＨＰ特太ゴシック体" pitchFamily="2" charset="-128"/>
              </a:rPr>
              <a:t>○ 報酬単価（平成３０年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26" name="正方形/長方形 25"/>
          <p:cNvSpPr/>
          <p:nvPr/>
        </p:nvSpPr>
        <p:spPr>
          <a:xfrm>
            <a:off x="193729" y="828875"/>
            <a:ext cx="9432001" cy="583901"/>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fontAlgn="base">
              <a:spcBef>
                <a:spcPct val="0"/>
              </a:spcBef>
              <a:spcAft>
                <a:spcPct val="0"/>
              </a:spcAft>
              <a:defRPr/>
            </a:pPr>
            <a:r>
              <a:rPr lang="ja-JP" altLang="en-US" sz="1200" dirty="0">
                <a:solidFill>
                  <a:srgbClr val="000000"/>
                </a:solidFill>
                <a:latin typeface="HGPｺﾞｼｯｸM" pitchFamily="50" charset="-128"/>
                <a:ea typeface="HGPｺﾞｼｯｸM" pitchFamily="50" charset="-128"/>
              </a:rPr>
              <a:t>■　知的障害又は精神障害により行動上著しい困難を有する障害者等であって常時介護を有する者</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200" dirty="0">
                <a:solidFill>
                  <a:srgbClr val="000000"/>
                </a:solidFill>
                <a:latin typeface="HGPｺﾞｼｯｸM" pitchFamily="50" charset="-128"/>
                <a:ea typeface="HGPｺﾞｼｯｸM" pitchFamily="50" charset="-128"/>
              </a:rPr>
              <a:t>　→　障害支援区分３以上であって、障害支援区分の認定調査項目のうち行動関連項目等（１２項目）の合計点数が１０点以上である者</a:t>
            </a:r>
          </a:p>
        </p:txBody>
      </p:sp>
      <p:sp>
        <p:nvSpPr>
          <p:cNvPr id="28" name="大かっこ 27"/>
          <p:cNvSpPr/>
          <p:nvPr/>
        </p:nvSpPr>
        <p:spPr>
          <a:xfrm>
            <a:off x="272496" y="2564348"/>
            <a:ext cx="4156395" cy="1512168"/>
          </a:xfrm>
          <a:prstGeom prst="bracketPair">
            <a:avLst>
              <a:gd name="adj" fmla="val 7653"/>
            </a:avLst>
          </a:prstGeom>
        </p:spPr>
        <p:style>
          <a:lnRef idx="1">
            <a:schemeClr val="dk1"/>
          </a:lnRef>
          <a:fillRef idx="0">
            <a:schemeClr val="dk1"/>
          </a:fillRef>
          <a:effectRef idx="0">
            <a:schemeClr val="dk1"/>
          </a:effectRef>
          <a:fontRef idx="minor">
            <a:schemeClr val="tx1"/>
          </a:fontRef>
        </p:style>
        <p:txBody>
          <a:bodyPr anchor="ctr"/>
          <a:lstStyle/>
          <a:p>
            <a:pPr algn="ctr" fontAlgn="base">
              <a:spcBef>
                <a:spcPct val="0"/>
              </a:spcBef>
              <a:spcAft>
                <a:spcPct val="0"/>
              </a:spcAft>
              <a:defRPr/>
            </a:pPr>
            <a:endParaRPr lang="ja-JP" altLang="en-US" sz="2800">
              <a:solidFill>
                <a:srgbClr val="000000"/>
              </a:solidFill>
            </a:endParaRPr>
          </a:p>
        </p:txBody>
      </p:sp>
      <p:sp>
        <p:nvSpPr>
          <p:cNvPr id="6155" name="Rectangle 4"/>
          <p:cNvSpPr>
            <a:spLocks noChangeArrowheads="1"/>
          </p:cNvSpPr>
          <p:nvPr/>
        </p:nvSpPr>
        <p:spPr bwMode="auto">
          <a:xfrm>
            <a:off x="4796609" y="1772169"/>
            <a:ext cx="4824000" cy="2376000"/>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defRPr/>
            </a:pPr>
            <a:r>
              <a:rPr lang="ja-JP" altLang="en-US" sz="1200" dirty="0">
                <a:solidFill>
                  <a:srgbClr val="000000"/>
                </a:solidFill>
                <a:latin typeface="HGPｺﾞｼｯｸM" pitchFamily="50" charset="-128"/>
                <a:ea typeface="HGPｺﾞｼｯｸM" pitchFamily="50" charset="-128"/>
              </a:rPr>
              <a:t>■　サービス提供責任者：常勤ヘルパーのうち１名以上</a:t>
            </a:r>
          </a:p>
          <a:p>
            <a:pPr marL="266700" indent="-266700" fontAlgn="base">
              <a:spcBef>
                <a:spcPct val="0"/>
              </a:spcBef>
              <a:spcAft>
                <a:spcPct val="0"/>
              </a:spcAft>
              <a:defRPr/>
            </a:pPr>
            <a:r>
              <a:rPr lang="ja-JP" altLang="en-US" sz="1050" dirty="0">
                <a:solidFill>
                  <a:srgbClr val="000000"/>
                </a:solidFill>
                <a:latin typeface="HGPｺﾞｼｯｸM" pitchFamily="50" charset="-128"/>
                <a:ea typeface="HGPｺﾞｼｯｸM" pitchFamily="50" charset="-128"/>
              </a:rPr>
              <a:t>　　</a:t>
            </a:r>
            <a:r>
              <a:rPr lang="ja-JP" altLang="en-US" sz="1050" dirty="0" smtClean="0">
                <a:solidFill>
                  <a:srgbClr val="000000"/>
                </a:solidFill>
                <a:latin typeface="HGPｺﾞｼｯｸM" pitchFamily="50" charset="-128"/>
                <a:ea typeface="HGPｺﾞｼｯｸM" pitchFamily="50" charset="-128"/>
              </a:rPr>
              <a:t>・　行動</a:t>
            </a:r>
            <a:r>
              <a:rPr lang="ja-JP" altLang="en-US" sz="1050" dirty="0">
                <a:solidFill>
                  <a:srgbClr val="000000"/>
                </a:solidFill>
                <a:latin typeface="HGPｺﾞｼｯｸM" pitchFamily="50" charset="-128"/>
                <a:ea typeface="HGPｺﾞｼｯｸM" pitchFamily="50" charset="-128"/>
              </a:rPr>
              <a:t>援護従業者養成研修課程修了者又は強度行動障害支援者養成研修</a:t>
            </a:r>
            <a:r>
              <a:rPr lang="en-US" altLang="ja-JP" sz="1050" dirty="0">
                <a:solidFill>
                  <a:srgbClr val="000000"/>
                </a:solidFill>
                <a:latin typeface="HGPｺﾞｼｯｸM" pitchFamily="50" charset="-128"/>
                <a:ea typeface="HGPｺﾞｼｯｸM" pitchFamily="50" charset="-128"/>
              </a:rPr>
              <a:t>(</a:t>
            </a:r>
            <a:r>
              <a:rPr lang="ja-JP" altLang="en-US" sz="1050" dirty="0">
                <a:solidFill>
                  <a:srgbClr val="000000"/>
                </a:solidFill>
                <a:latin typeface="HGPｺﾞｼｯｸM" pitchFamily="50" charset="-128"/>
                <a:ea typeface="HGPｺﾞｼｯｸM" pitchFamily="50" charset="-128"/>
              </a:rPr>
              <a:t>実践研修）修了者であって</a:t>
            </a:r>
            <a:r>
              <a:rPr lang="en-US" altLang="ja-JP" sz="1050" dirty="0">
                <a:solidFill>
                  <a:srgbClr val="000000"/>
                </a:solidFill>
                <a:latin typeface="HGPｺﾞｼｯｸM" pitchFamily="50" charset="-128"/>
                <a:ea typeface="HGPｺﾞｼｯｸM" pitchFamily="50" charset="-128"/>
              </a:rPr>
              <a:t>3</a:t>
            </a:r>
            <a:r>
              <a:rPr lang="ja-JP" altLang="en-US" sz="1050" dirty="0">
                <a:solidFill>
                  <a:srgbClr val="000000"/>
                </a:solidFill>
                <a:latin typeface="HGPｺﾞｼｯｸM" pitchFamily="50" charset="-128"/>
                <a:ea typeface="HGPｺﾞｼｯｸM" pitchFamily="50" charset="-128"/>
              </a:rPr>
              <a:t>年以上の直接処遇経験（知的障害・精神障害等）</a:t>
            </a:r>
          </a:p>
          <a:p>
            <a:pPr marL="447675" indent="-447675" fontAlgn="base">
              <a:spcBef>
                <a:spcPct val="0"/>
              </a:spcBef>
              <a:spcAft>
                <a:spcPct val="0"/>
              </a:spcAft>
              <a:defRPr/>
            </a:pPr>
            <a:r>
              <a:rPr lang="ja-JP" altLang="en-US" sz="1050" dirty="0">
                <a:solidFill>
                  <a:srgbClr val="000000"/>
                </a:solidFill>
                <a:latin typeface="HGPｺﾞｼｯｸM" pitchFamily="50" charset="-128"/>
                <a:ea typeface="HGPｺﾞｼｯｸM" pitchFamily="50" charset="-128"/>
              </a:rPr>
              <a:t>　　　　</a:t>
            </a:r>
            <a:r>
              <a:rPr lang="en-US" altLang="ja-JP" sz="1050" dirty="0" smtClean="0">
                <a:solidFill>
                  <a:srgbClr val="000000"/>
                </a:solidFill>
                <a:latin typeface="HGPｺﾞｼｯｸM" pitchFamily="50" charset="-128"/>
                <a:ea typeface="HGPｺﾞｼｯｸM" pitchFamily="50" charset="-128"/>
              </a:rPr>
              <a:t>※</a:t>
            </a:r>
            <a:r>
              <a:rPr lang="ja-JP" altLang="en-US" sz="1050" dirty="0" smtClean="0">
                <a:solidFill>
                  <a:srgbClr val="000000"/>
                </a:solidFill>
                <a:latin typeface="HGPｺﾞｼｯｸM" pitchFamily="50" charset="-128"/>
                <a:ea typeface="HGPｺﾞｼｯｸM" pitchFamily="50" charset="-128"/>
              </a:rPr>
              <a:t>　介護</a:t>
            </a:r>
            <a:r>
              <a:rPr lang="ja-JP" altLang="en-US" sz="1050" dirty="0">
                <a:solidFill>
                  <a:srgbClr val="000000"/>
                </a:solidFill>
                <a:latin typeface="HGPｺﾞｼｯｸM" pitchFamily="50" charset="-128"/>
                <a:ea typeface="HGPｺﾞｼｯｸM" pitchFamily="50" charset="-128"/>
              </a:rPr>
              <a:t>福祉士、実務者研修修了者、介護職員基礎研修修了者、居宅介護職員初任者研修修了者等であって</a:t>
            </a:r>
            <a:r>
              <a:rPr lang="en-US" altLang="ja-JP" sz="1050" dirty="0">
                <a:solidFill>
                  <a:srgbClr val="000000"/>
                </a:solidFill>
                <a:latin typeface="HGPｺﾞｼｯｸM" pitchFamily="50" charset="-128"/>
                <a:ea typeface="HGPｺﾞｼｯｸM" pitchFamily="50" charset="-128"/>
              </a:rPr>
              <a:t>5</a:t>
            </a:r>
            <a:r>
              <a:rPr lang="ja-JP" altLang="en-US" sz="1050" dirty="0">
                <a:solidFill>
                  <a:srgbClr val="000000"/>
                </a:solidFill>
                <a:latin typeface="HGPｺﾞｼｯｸM" pitchFamily="50" charset="-128"/>
                <a:ea typeface="HGPｺﾞｼｯｸM" pitchFamily="50" charset="-128"/>
              </a:rPr>
              <a:t>年以上の実務経験（平成</a:t>
            </a:r>
            <a:r>
              <a:rPr lang="en-US" altLang="ja-JP" sz="1050" dirty="0" smtClean="0">
                <a:solidFill>
                  <a:srgbClr val="000000"/>
                </a:solidFill>
                <a:latin typeface="HGPｺﾞｼｯｸM" pitchFamily="50" charset="-128"/>
                <a:ea typeface="HGPｺﾞｼｯｸM" pitchFamily="50" charset="-128"/>
              </a:rPr>
              <a:t>33</a:t>
            </a:r>
            <a:r>
              <a:rPr lang="ja-JP" altLang="en-US" sz="1050" dirty="0" smtClean="0">
                <a:solidFill>
                  <a:srgbClr val="000000"/>
                </a:solidFill>
                <a:latin typeface="HGPｺﾞｼｯｸM" pitchFamily="50" charset="-128"/>
                <a:ea typeface="HGPｺﾞｼｯｸM" pitchFamily="50" charset="-128"/>
              </a:rPr>
              <a:t>年</a:t>
            </a:r>
            <a:r>
              <a:rPr lang="ja-JP" altLang="en-US" sz="1050" dirty="0">
                <a:solidFill>
                  <a:srgbClr val="000000"/>
                </a:solidFill>
                <a:latin typeface="HGPｺﾞｼｯｸM" pitchFamily="50" charset="-128"/>
                <a:ea typeface="HGPｺﾞｼｯｸM" pitchFamily="50" charset="-128"/>
              </a:rPr>
              <a:t>３月</a:t>
            </a:r>
            <a:r>
              <a:rPr lang="en-US" altLang="ja-JP" sz="1050" dirty="0">
                <a:solidFill>
                  <a:srgbClr val="000000"/>
                </a:solidFill>
                <a:latin typeface="HGPｺﾞｼｯｸM" pitchFamily="50" charset="-128"/>
                <a:ea typeface="HGPｺﾞｼｯｸM" pitchFamily="50" charset="-128"/>
              </a:rPr>
              <a:t>31</a:t>
            </a:r>
            <a:r>
              <a:rPr lang="ja-JP" altLang="en-US" sz="1050" dirty="0">
                <a:solidFill>
                  <a:srgbClr val="000000"/>
                </a:solidFill>
                <a:latin typeface="HGPｺﾞｼｯｸM" pitchFamily="50" charset="-128"/>
                <a:ea typeface="HGPｺﾞｼｯｸM" pitchFamily="50" charset="-128"/>
              </a:rPr>
              <a:t>日までの経過措置）</a:t>
            </a:r>
            <a:endParaRPr lang="en-US" altLang="ja-JP" sz="1050" dirty="0">
              <a:solidFill>
                <a:srgbClr val="000000"/>
              </a:solidFill>
              <a:latin typeface="HGPｺﾞｼｯｸM" pitchFamily="50" charset="-128"/>
              <a:ea typeface="HGPｺﾞｼｯｸM" pitchFamily="50" charset="-128"/>
            </a:endParaRPr>
          </a:p>
          <a:p>
            <a:pPr marL="447675" indent="-447675" fontAlgn="base">
              <a:spcBef>
                <a:spcPct val="0"/>
              </a:spcBef>
              <a:spcAft>
                <a:spcPct val="0"/>
              </a:spcAft>
              <a:defRPr/>
            </a:pP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200" dirty="0">
                <a:solidFill>
                  <a:srgbClr val="000000"/>
                </a:solidFill>
                <a:latin typeface="HGPｺﾞｼｯｸM" pitchFamily="50" charset="-128"/>
                <a:ea typeface="HGPｺﾞｼｯｸM" pitchFamily="50" charset="-128"/>
              </a:rPr>
              <a:t>■　ヘルパー：常勤換算２．５人以上</a:t>
            </a:r>
            <a:r>
              <a:rPr lang="ja-JP" altLang="en-US" sz="1050" dirty="0">
                <a:solidFill>
                  <a:srgbClr val="000000"/>
                </a:solidFill>
                <a:latin typeface="HGPｺﾞｼｯｸM" pitchFamily="50" charset="-128"/>
                <a:ea typeface="HGPｺﾞｼｯｸM" pitchFamily="50" charset="-128"/>
              </a:rPr>
              <a:t>　</a:t>
            </a:r>
            <a:endParaRPr lang="en-US" altLang="ja-JP" sz="1050" dirty="0">
              <a:solidFill>
                <a:srgbClr val="000000"/>
              </a:solidFill>
              <a:latin typeface="HGPｺﾞｼｯｸM" pitchFamily="50" charset="-128"/>
              <a:ea typeface="HGPｺﾞｼｯｸM" pitchFamily="50" charset="-128"/>
            </a:endParaRPr>
          </a:p>
          <a:p>
            <a:pPr marL="266700" indent="-266700" fontAlgn="base">
              <a:spcBef>
                <a:spcPct val="0"/>
              </a:spcBef>
              <a:spcAft>
                <a:spcPct val="0"/>
              </a:spcAft>
              <a:defRPr/>
            </a:pPr>
            <a:r>
              <a:rPr lang="ja-JP" altLang="en-US" sz="1050" dirty="0">
                <a:solidFill>
                  <a:srgbClr val="000000"/>
                </a:solidFill>
                <a:latin typeface="HGPｺﾞｼｯｸM" pitchFamily="50" charset="-128"/>
                <a:ea typeface="HGPｺﾞｼｯｸM" pitchFamily="50" charset="-128"/>
              </a:rPr>
              <a:t>　　</a:t>
            </a:r>
            <a:r>
              <a:rPr lang="ja-JP" altLang="en-US" sz="1050" dirty="0" smtClean="0">
                <a:solidFill>
                  <a:srgbClr val="000000"/>
                </a:solidFill>
                <a:latin typeface="HGPｺﾞｼｯｸM" pitchFamily="50" charset="-128"/>
                <a:ea typeface="HGPｺﾞｼｯｸM" pitchFamily="50" charset="-128"/>
              </a:rPr>
              <a:t>・　行動</a:t>
            </a:r>
            <a:r>
              <a:rPr lang="ja-JP" altLang="en-US" sz="1050" dirty="0">
                <a:solidFill>
                  <a:srgbClr val="000000"/>
                </a:solidFill>
                <a:latin typeface="HGPｺﾞｼｯｸM" pitchFamily="50" charset="-128"/>
                <a:ea typeface="HGPｺﾞｼｯｸM" pitchFamily="50" charset="-128"/>
              </a:rPr>
              <a:t>援護従業者養成研修修了者又は強度行動障害支援者養成研修（実践研修）修了者であって</a:t>
            </a:r>
            <a:r>
              <a:rPr lang="en-US" altLang="ja-JP" sz="1050" dirty="0">
                <a:solidFill>
                  <a:srgbClr val="000000"/>
                </a:solidFill>
                <a:latin typeface="HGPｺﾞｼｯｸM" pitchFamily="50" charset="-128"/>
                <a:ea typeface="HGPｺﾞｼｯｸM" pitchFamily="50" charset="-128"/>
              </a:rPr>
              <a:t>1</a:t>
            </a:r>
            <a:r>
              <a:rPr lang="ja-JP" altLang="en-US" sz="1050" dirty="0">
                <a:solidFill>
                  <a:srgbClr val="000000"/>
                </a:solidFill>
                <a:latin typeface="HGPｺﾞｼｯｸM" pitchFamily="50" charset="-128"/>
                <a:ea typeface="HGPｺﾞｼｯｸM" pitchFamily="50" charset="-128"/>
              </a:rPr>
              <a:t>年以上の直接処遇経験（知的障害・精神障害者等）</a:t>
            </a:r>
          </a:p>
          <a:p>
            <a:pPr marL="447675" indent="-447675" fontAlgn="base">
              <a:spcBef>
                <a:spcPct val="0"/>
              </a:spcBef>
              <a:spcAft>
                <a:spcPct val="0"/>
              </a:spcAft>
              <a:defRPr/>
            </a:pPr>
            <a:r>
              <a:rPr lang="ja-JP" altLang="en-US" sz="1050" dirty="0">
                <a:solidFill>
                  <a:srgbClr val="000000"/>
                </a:solidFill>
                <a:latin typeface="HGPｺﾞｼｯｸM" pitchFamily="50" charset="-128"/>
                <a:ea typeface="HGPｺﾞｼｯｸM" pitchFamily="50" charset="-128"/>
              </a:rPr>
              <a:t>　　　  </a:t>
            </a:r>
            <a:r>
              <a:rPr lang="en-US" altLang="ja-JP" sz="1050" dirty="0" smtClean="0">
                <a:solidFill>
                  <a:srgbClr val="000000"/>
                </a:solidFill>
                <a:latin typeface="HGPｺﾞｼｯｸM" pitchFamily="50" charset="-128"/>
                <a:ea typeface="HGPｺﾞｼｯｸM" pitchFamily="50" charset="-128"/>
              </a:rPr>
              <a:t>※</a:t>
            </a:r>
            <a:r>
              <a:rPr lang="ja-JP" altLang="en-US" sz="1050" dirty="0" smtClean="0">
                <a:solidFill>
                  <a:srgbClr val="000000"/>
                </a:solidFill>
                <a:latin typeface="HGPｺﾞｼｯｸM" pitchFamily="50" charset="-128"/>
                <a:ea typeface="HGPｺﾞｼｯｸM" pitchFamily="50" charset="-128"/>
              </a:rPr>
              <a:t>　</a:t>
            </a:r>
            <a:r>
              <a:rPr lang="zh-TW" altLang="en-US" sz="1050" dirty="0" smtClean="0">
                <a:solidFill>
                  <a:srgbClr val="000000"/>
                </a:solidFill>
                <a:latin typeface="HGPｺﾞｼｯｸM" pitchFamily="50" charset="-128"/>
                <a:ea typeface="HGPｺﾞｼｯｸM" pitchFamily="50" charset="-128"/>
              </a:rPr>
              <a:t>介護</a:t>
            </a:r>
            <a:r>
              <a:rPr lang="zh-TW" altLang="en-US" sz="1050" dirty="0">
                <a:solidFill>
                  <a:srgbClr val="000000"/>
                </a:solidFill>
                <a:latin typeface="HGPｺﾞｼｯｸM" pitchFamily="50" charset="-128"/>
                <a:ea typeface="HGPｺﾞｼｯｸM" pitchFamily="50" charset="-128"/>
              </a:rPr>
              <a:t>福祉士、介護職員基礎研修修了者、居宅介護職員初任者研修修了者等</a:t>
            </a:r>
            <a:r>
              <a:rPr lang="ja-JP" altLang="en-US" sz="1050" dirty="0">
                <a:solidFill>
                  <a:srgbClr val="000000"/>
                </a:solidFill>
                <a:latin typeface="HGPｺﾞｼｯｸM" pitchFamily="50" charset="-128"/>
                <a:ea typeface="HGPｺﾞｼｯｸM" pitchFamily="50" charset="-128"/>
              </a:rPr>
              <a:t>であって</a:t>
            </a:r>
            <a:r>
              <a:rPr lang="en-US" altLang="ja-JP" sz="1050" dirty="0">
                <a:solidFill>
                  <a:srgbClr val="000000"/>
                </a:solidFill>
                <a:latin typeface="HGPｺﾞｼｯｸM" pitchFamily="50" charset="-128"/>
                <a:ea typeface="HGPｺﾞｼｯｸM" pitchFamily="50" charset="-128"/>
              </a:rPr>
              <a:t>2</a:t>
            </a:r>
            <a:r>
              <a:rPr lang="ja-JP" altLang="en-US" sz="1050" dirty="0">
                <a:solidFill>
                  <a:srgbClr val="000000"/>
                </a:solidFill>
                <a:latin typeface="HGPｺﾞｼｯｸM" pitchFamily="50" charset="-128"/>
                <a:ea typeface="HGPｺﾞｼｯｸM" pitchFamily="50" charset="-128"/>
              </a:rPr>
              <a:t>年以上の実務経験（平成</a:t>
            </a:r>
            <a:r>
              <a:rPr lang="en-US" altLang="ja-JP" sz="1050" dirty="0" smtClean="0">
                <a:solidFill>
                  <a:srgbClr val="000000"/>
                </a:solidFill>
                <a:latin typeface="HGPｺﾞｼｯｸM" pitchFamily="50" charset="-128"/>
                <a:ea typeface="HGPｺﾞｼｯｸM" pitchFamily="50" charset="-128"/>
              </a:rPr>
              <a:t>33</a:t>
            </a:r>
            <a:r>
              <a:rPr lang="ja-JP" altLang="en-US" sz="1050" dirty="0" smtClean="0">
                <a:solidFill>
                  <a:srgbClr val="000000"/>
                </a:solidFill>
                <a:latin typeface="HGPｺﾞｼｯｸM" pitchFamily="50" charset="-128"/>
                <a:ea typeface="HGPｺﾞｼｯｸM" pitchFamily="50" charset="-128"/>
              </a:rPr>
              <a:t>年</a:t>
            </a:r>
            <a:r>
              <a:rPr lang="en-US" altLang="ja-JP" sz="1050" dirty="0">
                <a:solidFill>
                  <a:srgbClr val="000000"/>
                </a:solidFill>
                <a:latin typeface="HGPｺﾞｼｯｸM" pitchFamily="50" charset="-128"/>
                <a:ea typeface="HGPｺﾞｼｯｸM" pitchFamily="50" charset="-128"/>
              </a:rPr>
              <a:t>3</a:t>
            </a:r>
            <a:r>
              <a:rPr lang="ja-JP" altLang="en-US" sz="1050" dirty="0">
                <a:solidFill>
                  <a:srgbClr val="000000"/>
                </a:solidFill>
                <a:latin typeface="HGPｺﾞｼｯｸM" pitchFamily="50" charset="-128"/>
                <a:ea typeface="HGPｺﾞｼｯｸM" pitchFamily="50" charset="-128"/>
              </a:rPr>
              <a:t>月</a:t>
            </a:r>
            <a:r>
              <a:rPr lang="en-US" altLang="ja-JP" sz="1050" dirty="0">
                <a:solidFill>
                  <a:srgbClr val="000000"/>
                </a:solidFill>
                <a:latin typeface="HGPｺﾞｼｯｸM" pitchFamily="50" charset="-128"/>
                <a:ea typeface="HGPｺﾞｼｯｸM" pitchFamily="50" charset="-128"/>
              </a:rPr>
              <a:t>31</a:t>
            </a:r>
            <a:r>
              <a:rPr lang="ja-JP" altLang="en-US" sz="1050" dirty="0">
                <a:solidFill>
                  <a:srgbClr val="000000"/>
                </a:solidFill>
                <a:latin typeface="HGPｺﾞｼｯｸM" pitchFamily="50" charset="-128"/>
                <a:ea typeface="HGPｺﾞｼｯｸM" pitchFamily="50" charset="-128"/>
              </a:rPr>
              <a:t>日までの経過措置）</a:t>
            </a:r>
          </a:p>
        </p:txBody>
      </p:sp>
      <p:graphicFrame>
        <p:nvGraphicFramePr>
          <p:cNvPr id="30" name="表 29"/>
          <p:cNvGraphicFramePr>
            <a:graphicFrameLocks noGrp="1"/>
          </p:cNvGraphicFramePr>
          <p:nvPr>
            <p:extLst/>
          </p:nvPr>
        </p:nvGraphicFramePr>
        <p:xfrm>
          <a:off x="193714" y="4509626"/>
          <a:ext cx="9432000" cy="2035514"/>
        </p:xfrm>
        <a:graphic>
          <a:graphicData uri="http://schemas.openxmlformats.org/drawingml/2006/table">
            <a:tbl>
              <a:tblPr>
                <a:tableStyleId>{F5AB1C69-6EDB-4FF4-983F-18BD219EF322}</a:tableStyleId>
              </a:tblPr>
              <a:tblGrid>
                <a:gridCol w="3247118">
                  <a:extLst>
                    <a:ext uri="{9D8B030D-6E8A-4147-A177-3AD203B41FA5}">
                      <a16:colId xmlns:a16="http://schemas.microsoft.com/office/drawing/2014/main" val="20000"/>
                    </a:ext>
                  </a:extLst>
                </a:gridCol>
                <a:gridCol w="2984529">
                  <a:extLst>
                    <a:ext uri="{9D8B030D-6E8A-4147-A177-3AD203B41FA5}">
                      <a16:colId xmlns:a16="http://schemas.microsoft.com/office/drawing/2014/main" val="20001"/>
                    </a:ext>
                  </a:extLst>
                </a:gridCol>
                <a:gridCol w="3200353">
                  <a:extLst>
                    <a:ext uri="{9D8B030D-6E8A-4147-A177-3AD203B41FA5}">
                      <a16:colId xmlns:a16="http://schemas.microsoft.com/office/drawing/2014/main" val="20002"/>
                    </a:ext>
                  </a:extLst>
                </a:gridCol>
              </a:tblGrid>
              <a:tr h="257057">
                <a:tc gridSpan="3">
                  <a:txBody>
                    <a:bodyPr/>
                    <a:lstStyle/>
                    <a:p>
                      <a:r>
                        <a:rPr kumimoji="1" lang="ja-JP" altLang="en-US" sz="1100" dirty="0" smtClean="0">
                          <a:ea typeface="ＤＨＰ特太ゴシック体" pitchFamily="2" charset="-128"/>
                        </a:rPr>
                        <a:t>■ 基本報酬</a:t>
                      </a:r>
                      <a:endParaRPr kumimoji="1" lang="ja-JP" altLang="en-US" sz="1100" dirty="0">
                        <a:ea typeface="ＤＨＰ特太ゴシック体" pitchFamily="2" charset="-128"/>
                      </a:endParaRPr>
                    </a:p>
                  </a:txBody>
                  <a:tcPr marL="99054" marR="99054" marT="45668" marB="4566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43523">
                <a:tc gridSpan="3">
                  <a:txBody>
                    <a:bodyPr/>
                    <a:lstStyle/>
                    <a:p>
                      <a:r>
                        <a:rPr lang="en-US" altLang="ja-JP" sz="1100" dirty="0" smtClean="0">
                          <a:latin typeface="HGPｺﾞｼｯｸM" pitchFamily="50" charset="-128"/>
                          <a:ea typeface="HGPｺﾞｼｯｸM" pitchFamily="50" charset="-128"/>
                        </a:rPr>
                        <a:t>254</a:t>
                      </a:r>
                      <a:r>
                        <a:rPr lang="ja-JP" altLang="en-US" sz="1100" dirty="0" smtClean="0">
                          <a:latin typeface="HGPｺﾞｼｯｸM" pitchFamily="50" charset="-128"/>
                          <a:ea typeface="HGPｺﾞｼｯｸM" pitchFamily="50" charset="-128"/>
                        </a:rPr>
                        <a:t>単位（３０分未満）～</a:t>
                      </a:r>
                      <a:r>
                        <a:rPr lang="en-US" altLang="ja-JP" sz="1100" dirty="0" smtClean="0">
                          <a:latin typeface="HGPｺﾞｼｯｸM" pitchFamily="50" charset="-128"/>
                          <a:ea typeface="HGPｺﾞｼｯｸM" pitchFamily="50" charset="-128"/>
                        </a:rPr>
                        <a:t>2,514</a:t>
                      </a:r>
                      <a:r>
                        <a:rPr lang="ja-JP" altLang="en-US" sz="1100" dirty="0" smtClean="0">
                          <a:latin typeface="HGPｺﾞｼｯｸM" pitchFamily="50" charset="-128"/>
                          <a:ea typeface="HGPｺﾞｼｯｸM" pitchFamily="50" charset="-128"/>
                        </a:rPr>
                        <a:t>単位（７．５時間以上）</a:t>
                      </a: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7057">
                <a:tc gridSpan="3">
                  <a:txBody>
                    <a:bodyPr/>
                    <a:lstStyle/>
                    <a:p>
                      <a:pPr algn="l"/>
                      <a:r>
                        <a:rPr kumimoji="1" lang="ja-JP" altLang="en-US" sz="1100" dirty="0" smtClean="0">
                          <a:ea typeface="ＤＨＰ特太ゴシック体" pitchFamily="2" charset="-128"/>
                        </a:rPr>
                        <a:t>■ 主な加算</a:t>
                      </a:r>
                      <a:endParaRPr kumimoji="1" lang="ja-JP" altLang="en-US" sz="1100" dirty="0">
                        <a:ea typeface="ＤＨＰ特太ゴシック体" pitchFamily="2" charset="-128"/>
                      </a:endParaRPr>
                    </a:p>
                  </a:txBody>
                  <a:tcPr marL="99054" marR="99054" marT="45668" marB="45668"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1258586">
                <a:tc>
                  <a:txBody>
                    <a:bodyPr/>
                    <a:lstStyle/>
                    <a:p>
                      <a:r>
                        <a:rPr lang="ja-JP" altLang="en-US" sz="1100" b="1" u="sng" dirty="0" smtClean="0">
                          <a:latin typeface="HGPｺﾞｼｯｸM" pitchFamily="50" charset="-128"/>
                          <a:ea typeface="HGPｺﾞｼｯｸM" pitchFamily="50" charset="-128"/>
                        </a:rPr>
                        <a:t>特定事業所加算</a:t>
                      </a:r>
                      <a:r>
                        <a:rPr lang="en-US" altLang="ja-JP" sz="1100" dirty="0" smtClean="0">
                          <a:latin typeface="HGPｺﾞｼｯｸM" pitchFamily="50" charset="-128"/>
                          <a:ea typeface="HGPｺﾞｼｯｸM" pitchFamily="50" charset="-128"/>
                        </a:rPr>
                        <a:t>(5</a:t>
                      </a:r>
                      <a:r>
                        <a:rPr lang="ja-JP" altLang="en-US" sz="1100" dirty="0" smtClean="0">
                          <a:latin typeface="HGPｺﾞｼｯｸM" pitchFamily="50" charset="-128"/>
                          <a:ea typeface="HGPｺﾞｼｯｸM" pitchFamily="50" charset="-128"/>
                        </a:rPr>
                        <a:t>％、</a:t>
                      </a:r>
                      <a:r>
                        <a:rPr lang="en-US" altLang="ja-JP" sz="1100" dirty="0" smtClean="0">
                          <a:latin typeface="HGPｺﾞｼｯｸM" pitchFamily="50" charset="-128"/>
                          <a:ea typeface="HGPｺﾞｼｯｸM" pitchFamily="50" charset="-128"/>
                        </a:rPr>
                        <a:t>10</a:t>
                      </a:r>
                      <a:r>
                        <a:rPr lang="ja-JP" altLang="en-US" sz="1100" dirty="0" smtClean="0">
                          <a:latin typeface="HGPｺﾞｼｯｸM" pitchFamily="50" charset="-128"/>
                          <a:ea typeface="HGPｺﾞｼｯｸM" pitchFamily="50" charset="-128"/>
                        </a:rPr>
                        <a:t>％又は</a:t>
                      </a:r>
                      <a:r>
                        <a:rPr lang="en-US" altLang="ja-JP" sz="1100" dirty="0" smtClean="0">
                          <a:latin typeface="HGPｺﾞｼｯｸM" pitchFamily="50" charset="-128"/>
                          <a:ea typeface="HGPｺﾞｼｯｸM" pitchFamily="50" charset="-128"/>
                        </a:rPr>
                        <a:t>20</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①サービス提供体制の整備、②良質な人材の確</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保、③重度障害者への対応に積極的に取り組む事</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業所のサービスを評価</a:t>
                      </a:r>
                      <a:endParaRPr kumimoji="1" lang="en-US" altLang="ja-JP" sz="1100" dirty="0" smtClean="0">
                        <a:latin typeface="HGPｺﾞｼｯｸM" pitchFamily="50" charset="-128"/>
                        <a:ea typeface="HGPｺﾞｼｯｸM" pitchFamily="50" charset="-128"/>
                      </a:endParaRP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latin typeface="HGPｺﾞｼｯｸM" pitchFamily="50" charset="-128"/>
                          <a:ea typeface="HGPｺﾞｼｯｸM" pitchFamily="50" charset="-128"/>
                        </a:rPr>
                        <a:t>行動障害支援指導連携加算</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重度訪問介護に移行する月につき１回を限度として１回につき</a:t>
                      </a:r>
                      <a:r>
                        <a:rPr lang="en-US" altLang="ja-JP" sz="1100" dirty="0" smtClean="0">
                          <a:latin typeface="HGPｺﾞｼｯｸM" pitchFamily="50" charset="-128"/>
                          <a:ea typeface="HGPｺﾞｼｯｸM" pitchFamily="50" charset="-128"/>
                        </a:rPr>
                        <a:t>273</a:t>
                      </a:r>
                      <a:r>
                        <a:rPr lang="ja-JP" altLang="en-US" sz="1100" dirty="0" smtClean="0">
                          <a:latin typeface="HGPｺﾞｼｯｸM" pitchFamily="50" charset="-128"/>
                          <a:ea typeface="HGPｺﾞｼｯｸM" pitchFamily="50" charset="-128"/>
                        </a:rPr>
                        <a:t>単位加算</a:t>
                      </a:r>
                      <a:r>
                        <a:rPr lang="en-US" altLang="ja-JP" sz="1100" dirty="0" smtClean="0">
                          <a:latin typeface="HGPｺﾞｼｯｸM" pitchFamily="50" charset="-128"/>
                          <a:ea typeface="HGPｺﾞｼｯｸM" pitchFamily="50" charset="-128"/>
                        </a:rPr>
                        <a:t>)</a:t>
                      </a:r>
                      <a:endParaRPr lang="ja-JP" altLang="en-US"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支援計画シート等作成者と重度訪問介護の</a:t>
                      </a:r>
                      <a:endParaRPr kumimoji="1" lang="en-US" altLang="ja-JP"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サービス提供責任者が連携し、利用者の心身</a:t>
                      </a:r>
                      <a:endParaRPr kumimoji="1" lang="en-US" altLang="ja-JP"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の状況等の評価を共同して行うこと</a:t>
                      </a:r>
                      <a:r>
                        <a:rPr kumimoji="1" lang="ja-JP" altLang="en-US" sz="1100" kern="1200" baseline="0" dirty="0" smtClean="0">
                          <a:solidFill>
                            <a:schemeClr val="dk1"/>
                          </a:solidFill>
                          <a:latin typeface="HGPｺﾞｼｯｸM" pitchFamily="50" charset="-128"/>
                          <a:ea typeface="HGPｺﾞｼｯｸM" pitchFamily="50" charset="-128"/>
                          <a:cs typeface="+mn-cs"/>
                        </a:rPr>
                        <a:t>を評価</a:t>
                      </a:r>
                      <a:endParaRPr kumimoji="1" lang="en-US" altLang="ja-JP" sz="1100" dirty="0" smtClean="0">
                        <a:latin typeface="HGPｺﾞｼｯｸM" pitchFamily="50" charset="-128"/>
                        <a:ea typeface="HGPｺﾞｼｯｸM" pitchFamily="50" charset="-128"/>
                      </a:endParaRP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latin typeface="HGPｺﾞｼｯｸM" pitchFamily="50" charset="-128"/>
                          <a:ea typeface="HGPｺﾞｼｯｸM" pitchFamily="50" charset="-128"/>
                        </a:rPr>
                        <a:t>喀痰吸引等支援体制加算</a:t>
                      </a:r>
                      <a:r>
                        <a:rPr kumimoji="1" lang="ja-JP" altLang="en-US" sz="1100" b="0" u="none" dirty="0" smtClean="0">
                          <a:latin typeface="HGPｺﾞｼｯｸM" pitchFamily="50" charset="-128"/>
                          <a:ea typeface="HGPｺﾞｼｯｸM" pitchFamily="50" charset="-128"/>
                        </a:rPr>
                        <a:t>（１日当たり</a:t>
                      </a:r>
                      <a:r>
                        <a:rPr kumimoji="1" lang="en-US" altLang="ja-JP" sz="1100" b="0" u="none" dirty="0" smtClean="0">
                          <a:latin typeface="HGPｺﾞｼｯｸM" pitchFamily="50" charset="-128"/>
                          <a:ea typeface="HGPｺﾞｼｯｸM" pitchFamily="50" charset="-128"/>
                        </a:rPr>
                        <a:t>100</a:t>
                      </a:r>
                      <a:r>
                        <a:rPr kumimoji="1" lang="ja-JP" altLang="en-US" sz="1100" b="0" u="none" dirty="0" smtClean="0">
                          <a:latin typeface="HGPｺﾞｼｯｸM" pitchFamily="50" charset="-128"/>
                          <a:ea typeface="HGPｺﾞｼｯｸM" pitchFamily="50" charset="-128"/>
                        </a:rPr>
                        <a:t>単位加算）</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特定事業所加算（</a:t>
                      </a:r>
                      <a:r>
                        <a:rPr kumimoji="1" lang="en-US" altLang="ja-JP" sz="1100" b="0" u="none" dirty="0" smtClean="0">
                          <a:latin typeface="HGPｺﾞｼｯｸM" pitchFamily="50" charset="-128"/>
                          <a:ea typeface="HGPｺﾞｼｯｸM" pitchFamily="50" charset="-128"/>
                        </a:rPr>
                        <a:t>20</a:t>
                      </a:r>
                      <a:r>
                        <a:rPr kumimoji="1" lang="ja-JP" altLang="en-US" sz="1100" b="0" u="none" dirty="0" smtClean="0">
                          <a:latin typeface="HGPｺﾞｼｯｸM" pitchFamily="50" charset="-128"/>
                          <a:ea typeface="HGPｺﾞｼｯｸM" pitchFamily="50" charset="-128"/>
                        </a:rPr>
                        <a:t>％加算）の算定が困難な</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事業所に対して、喀痰の吸引等が必要な者に対す</a:t>
                      </a:r>
                      <a:endParaRPr kumimoji="1" lang="en-US" altLang="ja-JP" sz="1100" b="0" u="none" dirty="0" smtClean="0">
                        <a:latin typeface="HGPｺﾞｼｯｸM" pitchFamily="50" charset="-128"/>
                        <a:ea typeface="HGPｺﾞｼｯｸM" pitchFamily="50" charset="-128"/>
                      </a:endParaRPr>
                    </a:p>
                    <a:p>
                      <a:r>
                        <a:rPr kumimoji="1" lang="ja-JP" altLang="en-US" sz="1100" b="0" u="none" dirty="0" smtClean="0">
                          <a:latin typeface="HGPｺﾞｼｯｸM" pitchFamily="50" charset="-128"/>
                          <a:ea typeface="HGPｺﾞｼｯｸM" pitchFamily="50" charset="-128"/>
                        </a:rPr>
                        <a:t>　</a:t>
                      </a:r>
                      <a:r>
                        <a:rPr kumimoji="1" lang="ja-JP" altLang="en-US" sz="1100" b="0" u="none" dirty="0" err="1" smtClean="0">
                          <a:latin typeface="HGPｺﾞｼｯｸM" pitchFamily="50" charset="-128"/>
                          <a:ea typeface="HGPｺﾞｼｯｸM" pitchFamily="50" charset="-128"/>
                        </a:rPr>
                        <a:t>る</a:t>
                      </a:r>
                      <a:r>
                        <a:rPr kumimoji="1" lang="ja-JP" altLang="en-US" sz="1100" b="0" u="none" dirty="0" smtClean="0">
                          <a:latin typeface="HGPｺﾞｼｯｸM" pitchFamily="50" charset="-128"/>
                          <a:ea typeface="HGPｺﾞｼｯｸM" pitchFamily="50" charset="-128"/>
                        </a:rPr>
                        <a:t>支援体制を評価</a:t>
                      </a:r>
                      <a:endParaRPr kumimoji="1" lang="en-US" altLang="ja-JP" sz="1100" dirty="0" smtClean="0">
                        <a:latin typeface="HGPｺﾞｼｯｸM" pitchFamily="50" charset="-128"/>
                        <a:ea typeface="HGPｺﾞｼｯｸM" pitchFamily="50" charset="-128"/>
                      </a:endParaRPr>
                    </a:p>
                  </a:txBody>
                  <a:tcPr marL="99054" marR="99054" marT="45668" marB="45668">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8" name="Text Box 2"/>
          <p:cNvSpPr txBox="1">
            <a:spLocks noChangeArrowheads="1"/>
          </p:cNvSpPr>
          <p:nvPr/>
        </p:nvSpPr>
        <p:spPr bwMode="auto">
          <a:xfrm>
            <a:off x="1" y="6525344"/>
            <a:ext cx="44869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事業所数</a:t>
            </a:r>
            <a:r>
              <a:rPr lang="ja-JP" altLang="en-US" sz="1600" dirty="0" smtClean="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1,692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19" name="Text Box 2"/>
          <p:cNvSpPr txBox="1">
            <a:spLocks noChangeArrowheads="1"/>
          </p:cNvSpPr>
          <p:nvPr/>
        </p:nvSpPr>
        <p:spPr bwMode="auto">
          <a:xfrm>
            <a:off x="4874426" y="6547246"/>
            <a:ext cx="45647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6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10,830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a:solidFill>
                  <a:srgbClr val="000000"/>
                </a:solidFill>
                <a:latin typeface="HGPｺﾞｼｯｸM" pitchFamily="50" charset="-128"/>
                <a:ea typeface="HGPｺﾞｼｯｸM" pitchFamily="50" charset="-128"/>
              </a:rPr>
              <a:t>）</a:t>
            </a:r>
            <a:endParaRPr lang="en-US" altLang="ja-JP" sz="1400" b="1" u="sng" dirty="0" smtClean="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行動</a:t>
            </a:r>
            <a:r>
              <a:rPr lang="ja-JP" altLang="en-US" sz="2400" b="1" dirty="0">
                <a:solidFill>
                  <a:schemeClr val="tx1"/>
                </a:solidFill>
              </a:rPr>
              <a:t>援護</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6" name="直線コネクタ 1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CD53DF54-F569-4E3B-83EA-1F8B236A0E85}" type="slidenum">
              <a:rPr lang="en-US" altLang="ja-JP" smtClean="0"/>
              <a:pPr>
                <a:defRPr/>
              </a:pPr>
              <a:t>91</a:t>
            </a:fld>
            <a:endParaRPr lang="en-US" altLang="ja-JP" dirty="0"/>
          </a:p>
        </p:txBody>
      </p:sp>
    </p:spTree>
    <p:extLst>
      <p:ext uri="{BB962C8B-B14F-4D97-AF65-F5344CB8AC3E}">
        <p14:creationId xmlns:p14="http://schemas.microsoft.com/office/powerpoint/2010/main" val="27967211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ChangeArrowheads="1"/>
          </p:cNvSpPr>
          <p:nvPr/>
        </p:nvSpPr>
        <p:spPr bwMode="auto">
          <a:xfrm>
            <a:off x="428694" y="1370061"/>
            <a:ext cx="91264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ja-JP" altLang="en-US" sz="1200" smtClean="0">
              <a:solidFill>
                <a:srgbClr val="000000"/>
              </a:solidFill>
            </a:endParaRPr>
          </a:p>
        </p:txBody>
      </p:sp>
      <p:sp>
        <p:nvSpPr>
          <p:cNvPr id="7172" name="Text Box 2"/>
          <p:cNvSpPr txBox="1">
            <a:spLocks noChangeArrowheads="1"/>
          </p:cNvSpPr>
          <p:nvPr/>
        </p:nvSpPr>
        <p:spPr bwMode="auto">
          <a:xfrm>
            <a:off x="-15552" y="476672"/>
            <a:ext cx="154806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dirty="0" smtClean="0">
                <a:solidFill>
                  <a:srgbClr val="000000"/>
                </a:solidFill>
                <a:ea typeface="ＤＨＰ特太ゴシック体" pitchFamily="2" charset="-128"/>
              </a:rPr>
              <a:t>○ 対象者</a:t>
            </a:r>
            <a:endParaRPr lang="en-US" altLang="ja-JP" sz="1400" b="1" u="sng" dirty="0" smtClean="0">
              <a:solidFill>
                <a:srgbClr val="000000"/>
              </a:solidFill>
              <a:ea typeface="ＤＨＰ特太ゴシック体" pitchFamily="2" charset="-128"/>
            </a:endParaRPr>
          </a:p>
        </p:txBody>
      </p:sp>
      <p:sp>
        <p:nvSpPr>
          <p:cNvPr id="7173" name="Text Box 2"/>
          <p:cNvSpPr txBox="1">
            <a:spLocks noChangeArrowheads="1"/>
          </p:cNvSpPr>
          <p:nvPr/>
        </p:nvSpPr>
        <p:spPr bwMode="auto">
          <a:xfrm>
            <a:off x="6" y="2887715"/>
            <a:ext cx="239909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smtClean="0">
                <a:solidFill>
                  <a:srgbClr val="000000"/>
                </a:solidFill>
                <a:ea typeface="ＤＨＰ特太ゴシック体" pitchFamily="2" charset="-128"/>
              </a:rPr>
              <a:t>○ サービス内容</a:t>
            </a:r>
            <a:endParaRPr lang="en-US" altLang="ja-JP" sz="1400" b="1" u="sng" smtClean="0">
              <a:solidFill>
                <a:srgbClr val="000000"/>
              </a:solidFill>
              <a:ea typeface="ＤＨＰ特太ゴシック体" pitchFamily="2" charset="-128"/>
            </a:endParaRPr>
          </a:p>
        </p:txBody>
      </p:sp>
      <p:sp>
        <p:nvSpPr>
          <p:cNvPr id="7174" name="Text Box 2"/>
          <p:cNvSpPr txBox="1">
            <a:spLocks noChangeArrowheads="1"/>
          </p:cNvSpPr>
          <p:nvPr/>
        </p:nvSpPr>
        <p:spPr bwMode="auto">
          <a:xfrm>
            <a:off x="4644188" y="2887715"/>
            <a:ext cx="270870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smtClean="0">
                <a:solidFill>
                  <a:srgbClr val="000000"/>
                </a:solidFill>
                <a:ea typeface="ＤＨＰ特太ゴシック体" pitchFamily="2" charset="-128"/>
              </a:rPr>
              <a:t>○ 主な人員配置</a:t>
            </a:r>
            <a:endParaRPr lang="en-US" altLang="ja-JP" sz="1400" b="1" u="sng" smtClean="0">
              <a:solidFill>
                <a:srgbClr val="000000"/>
              </a:solidFill>
              <a:ea typeface="ＤＨＰ特太ゴシック体" pitchFamily="2" charset="-128"/>
            </a:endParaRPr>
          </a:p>
        </p:txBody>
      </p:sp>
      <p:sp>
        <p:nvSpPr>
          <p:cNvPr id="7175" name="Rectangle 7"/>
          <p:cNvSpPr>
            <a:spLocks noChangeArrowheads="1"/>
          </p:cNvSpPr>
          <p:nvPr/>
        </p:nvSpPr>
        <p:spPr bwMode="auto">
          <a:xfrm>
            <a:off x="154013" y="784647"/>
            <a:ext cx="9551930" cy="2103064"/>
          </a:xfrm>
          <a:prstGeom prst="rect">
            <a:avLst/>
          </a:prstGeom>
          <a:solidFill>
            <a:srgbClr val="FFFFCC"/>
          </a:solidFill>
          <a:ln w="3175">
            <a:solidFill>
              <a:schemeClr val="tx1"/>
            </a:solidFill>
            <a:miter lim="800000"/>
            <a:headEnd/>
            <a:tailEnd/>
          </a:ln>
        </p:spPr>
        <p:txBody>
          <a:bodyPr wrap="none" anchor="ctr"/>
          <a:lstStyle/>
          <a:p>
            <a:pPr fontAlgn="base">
              <a:spcBef>
                <a:spcPct val="0"/>
              </a:spcBef>
              <a:spcAft>
                <a:spcPct val="0"/>
              </a:spcAft>
            </a:pPr>
            <a:endParaRPr lang="en-US" altLang="ja-JP" sz="1200" smtClean="0">
              <a:solidFill>
                <a:srgbClr val="000000"/>
              </a:solidFill>
            </a:endParaRPr>
          </a:p>
          <a:p>
            <a:pPr fontAlgn="base">
              <a:spcBef>
                <a:spcPct val="0"/>
              </a:spcBef>
              <a:spcAft>
                <a:spcPct val="0"/>
              </a:spcAft>
            </a:pPr>
            <a:endParaRPr lang="en-US" altLang="ja-JP" sz="1200" smtClean="0">
              <a:solidFill>
                <a:srgbClr val="000000"/>
              </a:solidFill>
            </a:endParaRPr>
          </a:p>
        </p:txBody>
      </p:sp>
      <p:sp>
        <p:nvSpPr>
          <p:cNvPr id="7176" name="Rectangle 8"/>
          <p:cNvSpPr>
            <a:spLocks noChangeArrowheads="1"/>
          </p:cNvSpPr>
          <p:nvPr/>
        </p:nvSpPr>
        <p:spPr bwMode="auto">
          <a:xfrm>
            <a:off x="231816" y="630659"/>
            <a:ext cx="8977163" cy="82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常時介護を要する障害者等であって、その介護の必要の程度が著しく高い者</a:t>
            </a:r>
            <a:endParaRPr lang="en-US" altLang="ja-JP" sz="11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 障害支援区分６であって、意思疎通を図ることに著しい支障がある者であって、下記のいずれかに該当する者</a:t>
            </a:r>
          </a:p>
        </p:txBody>
      </p:sp>
      <p:graphicFrame>
        <p:nvGraphicFramePr>
          <p:cNvPr id="24" name="Group 9"/>
          <p:cNvGraphicFramePr>
            <a:graphicFrameLocks/>
          </p:cNvGraphicFramePr>
          <p:nvPr>
            <p:extLst/>
          </p:nvPr>
        </p:nvGraphicFramePr>
        <p:xfrm>
          <a:off x="309618" y="1268760"/>
          <a:ext cx="9245493" cy="1819454"/>
        </p:xfrm>
        <a:graphic>
          <a:graphicData uri="http://schemas.openxmlformats.org/drawingml/2006/table">
            <a:tbl>
              <a:tblPr/>
              <a:tblGrid>
                <a:gridCol w="2874649">
                  <a:extLst>
                    <a:ext uri="{9D8B030D-6E8A-4147-A177-3AD203B41FA5}">
                      <a16:colId xmlns:a16="http://schemas.microsoft.com/office/drawing/2014/main" val="20000"/>
                    </a:ext>
                  </a:extLst>
                </a:gridCol>
                <a:gridCol w="3340808">
                  <a:extLst>
                    <a:ext uri="{9D8B030D-6E8A-4147-A177-3AD203B41FA5}">
                      <a16:colId xmlns:a16="http://schemas.microsoft.com/office/drawing/2014/main" val="20001"/>
                    </a:ext>
                  </a:extLst>
                </a:gridCol>
                <a:gridCol w="3030036">
                  <a:extLst>
                    <a:ext uri="{9D8B030D-6E8A-4147-A177-3AD203B41FA5}">
                      <a16:colId xmlns:a16="http://schemas.microsoft.com/office/drawing/2014/main" val="20002"/>
                    </a:ext>
                  </a:extLst>
                </a:gridCol>
              </a:tblGrid>
              <a:tr h="27660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類　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sng" strike="noStrike" cap="none" normalizeH="0" baseline="0" dirty="0" smtClean="0">
                          <a:ln>
                            <a:noFill/>
                          </a:ln>
                          <a:solidFill>
                            <a:schemeClr val="tx1"/>
                          </a:solidFill>
                          <a:effectLst/>
                          <a:latin typeface="HGPｺﾞｼｯｸM" pitchFamily="50" charset="-128"/>
                          <a:ea typeface="HGPｺﾞｼｯｸM" pitchFamily="50" charset="-128"/>
                        </a:rPr>
                        <a:t>状態像</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8412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重度訪問介護の対象であって、四肢すべてに麻痺等があり、寝たきり状態にある障害者のうち、右のいずれかに該当する者</a:t>
                      </a: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人工呼吸器による呼吸管理を行っている身体障害者</a:t>
                      </a:r>
                      <a:endParaRPr kumimoji="1" lang="en-US" altLang="ja-JP"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Ⅰ</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・筋ジストロフィー　・脊椎損傷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・ＡＬＳ　　　　　　　　・遷延性意識障害 　等</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76601">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最重度知的障害者 </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Ⅱ</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・重症心身障害者　　　　　　　　　　　　　 等</a:t>
                      </a:r>
                    </a:p>
                  </a:txBody>
                  <a:tcPr marL="99062" marR="99062" marT="45680" marB="4568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8412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障害支援区分の認定調査項目のうち行動関連項目等（１２項目）の合計点数が１０点以上である者</a:t>
                      </a:r>
                      <a:endParaRPr kumimoji="1" lang="en-US" altLang="ja-JP"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a:t>
                      </a:r>
                      <a:r>
                        <a:rPr kumimoji="1" lang="en-US" altLang="ja-JP" sz="1000" b="1" i="0" u="none" strike="noStrike" cap="none" normalizeH="0" baseline="0" dirty="0" smtClean="0">
                          <a:ln>
                            <a:noFill/>
                          </a:ln>
                          <a:solidFill>
                            <a:schemeClr val="tx1"/>
                          </a:solidFill>
                          <a:effectLst/>
                          <a:latin typeface="HGPｺﾞｼｯｸM" pitchFamily="50" charset="-128"/>
                          <a:ea typeface="HGPｺﾞｼｯｸM" pitchFamily="50" charset="-128"/>
                        </a:rPr>
                        <a:t>Ⅲ</a:t>
                      </a:r>
                      <a:r>
                        <a:rPr kumimoji="1" lang="ja-JP" altLang="en-US" sz="1000" b="1" i="0" u="none" strike="noStrike" cap="none" normalizeH="0" baseline="0" dirty="0" smtClean="0">
                          <a:ln>
                            <a:noFill/>
                          </a:ln>
                          <a:solidFill>
                            <a:schemeClr val="tx1"/>
                          </a:solidFill>
                          <a:effectLst/>
                          <a:latin typeface="HGPｺﾞｼｯｸM" pitchFamily="50" charset="-128"/>
                          <a:ea typeface="HGPｺﾞｼｯｸM" pitchFamily="50" charset="-128"/>
                        </a:rPr>
                        <a:t>類型）</a:t>
                      </a:r>
                      <a:endPar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endParaRP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PｺﾞｼｯｸM" pitchFamily="50" charset="-128"/>
                          <a:ea typeface="HGPｺﾞｼｯｸM" pitchFamily="50" charset="-128"/>
                        </a:rPr>
                        <a:t>・強度行動障害　　　　　　　　　　　　　　　等</a:t>
                      </a:r>
                    </a:p>
                  </a:txBody>
                  <a:tcPr marL="99062" marR="99062" marT="45680" marB="4568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8012">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HGPｺﾞｼｯｸM" pitchFamily="50" charset="-128"/>
                        <a:ea typeface="HGPｺﾞｼｯｸM" pitchFamily="50" charset="-128"/>
                      </a:endParaRPr>
                    </a:p>
                  </a:txBody>
                  <a:tcPr marL="99062" marR="99062" marT="45680" marB="45680" horzOverflow="overflow">
                    <a:lnL cap="flat">
                      <a:noFill/>
                    </a:lnL>
                    <a:lnR cap="flat">
                      <a:noFill/>
                    </a:lnR>
                    <a:lnT w="31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7197" name="Rectangle 4"/>
          <p:cNvSpPr>
            <a:spLocks noChangeArrowheads="1"/>
          </p:cNvSpPr>
          <p:nvPr/>
        </p:nvSpPr>
        <p:spPr bwMode="auto">
          <a:xfrm>
            <a:off x="154016" y="3175747"/>
            <a:ext cx="4392000" cy="714375"/>
          </a:xfrm>
          <a:prstGeom prst="rect">
            <a:avLst/>
          </a:prstGeom>
          <a:solidFill>
            <a:srgbClr val="9EF9FE">
              <a:alpha val="49803"/>
            </a:srgbClr>
          </a:solidFill>
          <a:ln w="3175" algn="ctr">
            <a:solidFill>
              <a:schemeClr val="tx1"/>
            </a:solidFill>
            <a:miter lim="800000"/>
            <a:headEnd/>
            <a:tailEnd/>
          </a:ln>
        </p:spPr>
        <p:txBody>
          <a:bodyPr anchor="ctr"/>
          <a:lstStyle/>
          <a:p>
            <a:pPr marL="177800" indent="-177800"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訪問系サービス（重度障害者等包括支援、重度訪問介護等）や通所サービス（生活介護、短期入所等）等を組み合わせて、包括的に提供</a:t>
            </a:r>
          </a:p>
        </p:txBody>
      </p:sp>
      <p:sp>
        <p:nvSpPr>
          <p:cNvPr id="7198" name="Rectangle 4"/>
          <p:cNvSpPr>
            <a:spLocks noChangeArrowheads="1"/>
          </p:cNvSpPr>
          <p:nvPr/>
        </p:nvSpPr>
        <p:spPr bwMode="auto">
          <a:xfrm>
            <a:off x="4875996" y="3175747"/>
            <a:ext cx="4829949" cy="714375"/>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サービス提供責任者：１人以上（１人以上は常勤）　　</a:t>
            </a:r>
          </a:p>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（下記のいずれにも該当）</a:t>
            </a:r>
          </a:p>
          <a:p>
            <a:pPr fontAlgn="base">
              <a:spcBef>
                <a:spcPct val="0"/>
              </a:spcBef>
              <a:spcAft>
                <a:spcPct val="0"/>
              </a:spcAft>
            </a:pPr>
            <a:r>
              <a:rPr lang="ja-JP" altLang="en-US" sz="1000" dirty="0" smtClean="0">
                <a:solidFill>
                  <a:srgbClr val="000000"/>
                </a:solidFill>
                <a:latin typeface="HGPｺﾞｼｯｸM" pitchFamily="50" charset="-128"/>
                <a:ea typeface="HGPｺﾞｼｯｸM" pitchFamily="50" charset="-128"/>
              </a:rPr>
              <a:t>　　・　相談支援専門員の資格を有する者</a:t>
            </a:r>
          </a:p>
          <a:p>
            <a:pPr fontAlgn="base">
              <a:spcBef>
                <a:spcPct val="0"/>
              </a:spcBef>
              <a:spcAft>
                <a:spcPct val="0"/>
              </a:spcAft>
            </a:pPr>
            <a:r>
              <a:rPr lang="ja-JP" altLang="en-US" sz="1000" dirty="0" smtClean="0">
                <a:solidFill>
                  <a:srgbClr val="000000"/>
                </a:solidFill>
                <a:latin typeface="HGPｺﾞｼｯｸM" pitchFamily="50" charset="-128"/>
                <a:ea typeface="HGPｺﾞｼｯｸM" pitchFamily="50" charset="-128"/>
              </a:rPr>
              <a:t>　　・　重度障害者等包括支援対象者の直接処遇に３年以上従事した者</a:t>
            </a:r>
          </a:p>
        </p:txBody>
      </p:sp>
      <p:sp>
        <p:nvSpPr>
          <p:cNvPr id="7199" name="Text Box 2"/>
          <p:cNvSpPr txBox="1">
            <a:spLocks noChangeArrowheads="1"/>
          </p:cNvSpPr>
          <p:nvPr/>
        </p:nvSpPr>
        <p:spPr bwMode="auto">
          <a:xfrm>
            <a:off x="0" y="3895827"/>
            <a:ext cx="17798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smtClean="0">
                <a:solidFill>
                  <a:srgbClr val="000000"/>
                </a:solidFill>
                <a:ea typeface="ＤＨＰ特太ゴシック体" pitchFamily="2" charset="-128"/>
              </a:rPr>
              <a:t>○ 運営基準</a:t>
            </a:r>
            <a:endParaRPr lang="en-US" altLang="ja-JP" sz="1400" b="1" u="sng" smtClean="0">
              <a:solidFill>
                <a:srgbClr val="000000"/>
              </a:solidFill>
              <a:ea typeface="ＤＨＰ特太ゴシック体" pitchFamily="2" charset="-128"/>
            </a:endParaRPr>
          </a:p>
        </p:txBody>
      </p:sp>
      <p:sp>
        <p:nvSpPr>
          <p:cNvPr id="7200" name="Rectangle 7"/>
          <p:cNvSpPr>
            <a:spLocks noChangeArrowheads="1"/>
          </p:cNvSpPr>
          <p:nvPr/>
        </p:nvSpPr>
        <p:spPr bwMode="auto">
          <a:xfrm>
            <a:off x="154013" y="4181567"/>
            <a:ext cx="9551930" cy="432000"/>
          </a:xfrm>
          <a:prstGeom prst="rect">
            <a:avLst/>
          </a:prstGeom>
          <a:solidFill>
            <a:srgbClr val="FFFFCC"/>
          </a:solidFill>
          <a:ln w="3175">
            <a:solidFill>
              <a:schemeClr val="tx1"/>
            </a:solidFill>
            <a:miter lim="800000"/>
            <a:headEnd/>
            <a:tailEnd/>
          </a:ln>
        </p:spPr>
        <p:txBody>
          <a:bodyPr wrap="none" anchor="ctr"/>
          <a:lstStyle/>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利用者と２４時間連絡対応可能な体制の確保　　　　　　　　　■　２以上の障害福祉サービスを提供できる体制を確保（第３者への委託も可）</a:t>
            </a:r>
          </a:p>
          <a:p>
            <a:pPr fontAlgn="base">
              <a:spcBef>
                <a:spcPct val="0"/>
              </a:spcBef>
              <a:spcAft>
                <a:spcPct val="0"/>
              </a:spcAft>
            </a:pPr>
            <a:r>
              <a:rPr lang="ja-JP" altLang="en-US" sz="1100" dirty="0" smtClean="0">
                <a:solidFill>
                  <a:srgbClr val="000000"/>
                </a:solidFill>
                <a:latin typeface="HGPｺﾞｼｯｸM" pitchFamily="50" charset="-128"/>
                <a:ea typeface="HGPｺﾞｼｯｸM" pitchFamily="50" charset="-128"/>
              </a:rPr>
              <a:t>■　専門医を有する医療機関との協力体制がある　　　　　　　　　■　提供されるサービスにより、最低基準や指定基準を満たす </a:t>
            </a:r>
            <a:endParaRPr lang="en-US" altLang="ja-JP" sz="1100" dirty="0" smtClean="0">
              <a:solidFill>
                <a:srgbClr val="000000"/>
              </a:solidFill>
              <a:latin typeface="HGPｺﾞｼｯｸM" pitchFamily="50" charset="-128"/>
              <a:ea typeface="HGPｺﾞｼｯｸM" pitchFamily="50" charset="-128"/>
            </a:endParaRPr>
          </a:p>
        </p:txBody>
      </p:sp>
      <p:sp>
        <p:nvSpPr>
          <p:cNvPr id="7201" name="Text Box 2"/>
          <p:cNvSpPr txBox="1">
            <a:spLocks noChangeArrowheads="1"/>
          </p:cNvSpPr>
          <p:nvPr/>
        </p:nvSpPr>
        <p:spPr bwMode="auto">
          <a:xfrm>
            <a:off x="14006" y="4687915"/>
            <a:ext cx="315804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dirty="0" smtClean="0">
                <a:solidFill>
                  <a:srgbClr val="000000"/>
                </a:solidFill>
                <a:ea typeface="ＤＨＰ特太ゴシック体" pitchFamily="2" charset="-128"/>
              </a:rPr>
              <a:t>○ 報酬単価（平成３０年</a:t>
            </a:r>
            <a:r>
              <a:rPr lang="ja-JP" altLang="en-US" sz="1400" b="1" u="sng" dirty="0">
                <a:solidFill>
                  <a:srgbClr val="000000"/>
                </a:solidFill>
                <a:ea typeface="ＤＨＰ特太ゴシック体" pitchFamily="2" charset="-128"/>
              </a:rPr>
              <a:t>４</a:t>
            </a:r>
            <a:r>
              <a:rPr lang="ja-JP" altLang="en-US" sz="1400" b="1" u="sng" dirty="0" smtClean="0">
                <a:solidFill>
                  <a:srgbClr val="000000"/>
                </a:solidFill>
                <a:ea typeface="ＤＨＰ特太ゴシック体" pitchFamily="2" charset="-128"/>
              </a:rPr>
              <a:t>月～）</a:t>
            </a:r>
            <a:endParaRPr lang="en-US" altLang="ja-JP" sz="1400" b="1" u="sng" dirty="0" smtClean="0">
              <a:solidFill>
                <a:srgbClr val="000000"/>
              </a:solidFill>
              <a:ea typeface="ＤＨＰ特太ゴシック体" pitchFamily="2" charset="-128"/>
            </a:endParaRPr>
          </a:p>
        </p:txBody>
      </p:sp>
      <p:graphicFrame>
        <p:nvGraphicFramePr>
          <p:cNvPr id="31" name="表 30"/>
          <p:cNvGraphicFramePr>
            <a:graphicFrameLocks noGrp="1"/>
          </p:cNvGraphicFramePr>
          <p:nvPr>
            <p:extLst/>
          </p:nvPr>
        </p:nvGraphicFramePr>
        <p:xfrm>
          <a:off x="132006" y="4995888"/>
          <a:ext cx="9591978" cy="1582448"/>
        </p:xfrm>
        <a:graphic>
          <a:graphicData uri="http://schemas.openxmlformats.org/drawingml/2006/table">
            <a:tbl>
              <a:tblPr>
                <a:tableStyleId>{F5AB1C69-6EDB-4FF4-983F-18BD219EF322}</a:tableStyleId>
              </a:tblPr>
              <a:tblGrid>
                <a:gridCol w="3183977">
                  <a:extLst>
                    <a:ext uri="{9D8B030D-6E8A-4147-A177-3AD203B41FA5}">
                      <a16:colId xmlns:a16="http://schemas.microsoft.com/office/drawing/2014/main" val="20000"/>
                    </a:ext>
                  </a:extLst>
                </a:gridCol>
                <a:gridCol w="3437217">
                  <a:extLst>
                    <a:ext uri="{9D8B030D-6E8A-4147-A177-3AD203B41FA5}">
                      <a16:colId xmlns:a16="http://schemas.microsoft.com/office/drawing/2014/main" val="20001"/>
                    </a:ext>
                  </a:extLst>
                </a:gridCol>
                <a:gridCol w="2970784">
                  <a:extLst>
                    <a:ext uri="{9D8B030D-6E8A-4147-A177-3AD203B41FA5}">
                      <a16:colId xmlns:a16="http://schemas.microsoft.com/office/drawing/2014/main" val="20002"/>
                    </a:ext>
                  </a:extLst>
                </a:gridCol>
              </a:tblGrid>
              <a:tr h="277896">
                <a:tc gridSpan="3">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32266">
                <a:tc gridSpan="3">
                  <a:txBody>
                    <a:bodyPr/>
                    <a:lstStyle/>
                    <a:p>
                      <a:r>
                        <a:rPr lang="ja-JP" altLang="en-US" sz="1100" dirty="0" smtClean="0">
                          <a:latin typeface="HGPｺﾞｼｯｸM" pitchFamily="50" charset="-128"/>
                          <a:ea typeface="HGPｺﾞｼｯｸM" pitchFamily="50" charset="-128"/>
                        </a:rPr>
                        <a:t>○　居宅介護、重度訪問介護、生活介護等　</a:t>
                      </a:r>
                      <a:r>
                        <a:rPr lang="en-US" altLang="ja-JP" sz="1100" dirty="0" smtClean="0">
                          <a:latin typeface="HGPｺﾞｼｯｸM" pitchFamily="50" charset="-128"/>
                          <a:ea typeface="HGPｺﾞｼｯｸM" pitchFamily="50" charset="-128"/>
                        </a:rPr>
                        <a:t>201</a:t>
                      </a:r>
                      <a:r>
                        <a:rPr lang="ja-JP" altLang="en-US" sz="1100" dirty="0" smtClean="0">
                          <a:latin typeface="HGPｺﾞｼｯｸM" pitchFamily="50" charset="-128"/>
                          <a:ea typeface="HGPｺﾞｼｯｸM" pitchFamily="50" charset="-128"/>
                        </a:rPr>
                        <a:t>単位（１時間未満）～</a:t>
                      </a:r>
                      <a:r>
                        <a:rPr lang="en-US" altLang="ja-JP" sz="1100" dirty="0" smtClean="0">
                          <a:latin typeface="HGPｺﾞｼｯｸM" pitchFamily="50" charset="-128"/>
                          <a:ea typeface="HGPｺﾞｼｯｸM" pitchFamily="50" charset="-128"/>
                        </a:rPr>
                        <a:t>2,401</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12</a:t>
                      </a:r>
                      <a:r>
                        <a:rPr lang="ja-JP" altLang="en-US" sz="1100" dirty="0" smtClean="0">
                          <a:latin typeface="HGPｺﾞｼｯｸM" pitchFamily="50" charset="-128"/>
                          <a:ea typeface="HGPｺﾞｼｯｸM" pitchFamily="50" charset="-128"/>
                        </a:rPr>
                        <a:t>時間未満）　</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12</a:t>
                      </a:r>
                      <a:r>
                        <a:rPr lang="ja-JP" altLang="en-US" sz="1100" dirty="0" smtClean="0">
                          <a:latin typeface="HGPｺﾞｼｯｸM" pitchFamily="50" charset="-128"/>
                          <a:ea typeface="HGPｺﾞｼｯｸM" pitchFamily="50" charset="-128"/>
                        </a:rPr>
                        <a:t>時間を超える場合は、</a:t>
                      </a:r>
                      <a:r>
                        <a:rPr lang="en-US" altLang="ja-JP" sz="1100" dirty="0" smtClean="0">
                          <a:latin typeface="HGPｺﾞｼｯｸM" pitchFamily="50" charset="-128"/>
                          <a:ea typeface="HGPｺﾞｼｯｸM" pitchFamily="50" charset="-128"/>
                        </a:rPr>
                        <a:t>12</a:t>
                      </a:r>
                      <a:r>
                        <a:rPr lang="ja-JP" altLang="en-US" sz="1100" dirty="0" smtClean="0">
                          <a:latin typeface="HGPｺﾞｼｯｸM" pitchFamily="50" charset="-128"/>
                          <a:ea typeface="HGPｺﾞｼｯｸM" pitchFamily="50" charset="-128"/>
                        </a:rPr>
                        <a:t>時間までの単価の</a:t>
                      </a:r>
                      <a:r>
                        <a:rPr lang="en-US" altLang="ja-JP" sz="1100" dirty="0" smtClean="0">
                          <a:latin typeface="HGPｺﾞｼｯｸM" pitchFamily="50" charset="-128"/>
                          <a:ea typeface="HGPｺﾞｼｯｸM" pitchFamily="50" charset="-128"/>
                        </a:rPr>
                        <a:t>98</a:t>
                      </a:r>
                      <a:r>
                        <a:rPr lang="ja-JP" altLang="en-US" sz="1100" dirty="0" smtClean="0">
                          <a:latin typeface="HGPｺﾞｼｯｸM" pitchFamily="50" charset="-128"/>
                          <a:ea typeface="HGPｺﾞｼｯｸM" pitchFamily="50" charset="-128"/>
                        </a:rPr>
                        <a:t>％を算定</a:t>
                      </a:r>
                    </a:p>
                    <a:p>
                      <a:r>
                        <a:rPr lang="ja-JP" altLang="en-US" sz="1100" dirty="0" smtClean="0">
                          <a:latin typeface="HGPｺﾞｼｯｸM" pitchFamily="50" charset="-128"/>
                          <a:ea typeface="HGPｺﾞｼｯｸM" pitchFamily="50" charset="-128"/>
                        </a:rPr>
                        <a:t>○　短期入所　</a:t>
                      </a:r>
                      <a:r>
                        <a:rPr lang="en-US" altLang="ja-JP" sz="1100" dirty="0" smtClean="0">
                          <a:latin typeface="HGPｺﾞｼｯｸM" pitchFamily="50" charset="-128"/>
                          <a:ea typeface="HGPｺﾞｼｯｸM" pitchFamily="50" charset="-128"/>
                        </a:rPr>
                        <a:t>946</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日　○共同生活介護　</a:t>
                      </a:r>
                      <a:r>
                        <a:rPr lang="en-US" altLang="ja-JP" sz="1100" dirty="0" smtClean="0">
                          <a:latin typeface="HGPｺﾞｼｯｸM" pitchFamily="50" charset="-128"/>
                          <a:ea typeface="HGPｺﾞｼｯｸM" pitchFamily="50" charset="-128"/>
                        </a:rPr>
                        <a:t>997</a:t>
                      </a:r>
                      <a:r>
                        <a:rPr lang="ja-JP" altLang="en-US" sz="1100" dirty="0" smtClean="0">
                          <a:latin typeface="HGPｺﾞｼｯｸM" pitchFamily="50" charset="-128"/>
                          <a:ea typeface="HGPｺﾞｼｯｸM" pitchFamily="50" charset="-128"/>
                        </a:rPr>
                        <a:t>単位</a:t>
                      </a:r>
                      <a:r>
                        <a:rPr lang="en-US" altLang="ja-JP" sz="1100" dirty="0" smtClean="0">
                          <a:latin typeface="HGPｺﾞｼｯｸM" pitchFamily="50" charset="-128"/>
                          <a:ea typeface="HGPｺﾞｼｯｸM" pitchFamily="50" charset="-128"/>
                        </a:rPr>
                        <a:t>/</a:t>
                      </a:r>
                      <a:r>
                        <a:rPr lang="ja-JP" altLang="en-US" sz="1100" dirty="0" smtClean="0">
                          <a:latin typeface="HGPｺﾞｼｯｸM" pitchFamily="50" charset="-128"/>
                          <a:ea typeface="HGPｺﾞｼｯｸM" pitchFamily="50" charset="-128"/>
                        </a:rPr>
                        <a:t>日</a:t>
                      </a:r>
                      <a:endParaRPr lang="ja-JP" altLang="en-US" sz="1100" dirty="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77896">
                <a:tc gridSpan="3">
                  <a:txBody>
                    <a:bodyPr/>
                    <a:lstStyle/>
                    <a:p>
                      <a:pPr algn="l"/>
                      <a:r>
                        <a:rPr kumimoji="1" lang="ja-JP" altLang="en-US" sz="1200" dirty="0" smtClean="0">
                          <a:ea typeface="ＤＨＰ特太ゴシック体" pitchFamily="2" charset="-128"/>
                        </a:rPr>
                        <a:t>■ 主な加算</a:t>
                      </a:r>
                      <a:endParaRPr kumimoji="1" lang="ja-JP" altLang="en-US" sz="1200" dirty="0">
                        <a:ea typeface="ＤＨＰ特太ゴシック体" pitchFamily="2"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57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u="sng" dirty="0" smtClean="0">
                          <a:latin typeface="HGPｺﾞｼｯｸM" pitchFamily="50" charset="-128"/>
                          <a:ea typeface="HGPｺﾞｼｯｸM" pitchFamily="50" charset="-128"/>
                        </a:rPr>
                        <a:t>特別地域加算</a:t>
                      </a:r>
                      <a:r>
                        <a:rPr lang="en-US" altLang="ja-JP" sz="1100" dirty="0" smtClean="0">
                          <a:latin typeface="HGPｺﾞｼｯｸM" pitchFamily="50" charset="-128"/>
                          <a:ea typeface="HGPｺﾞｼｯｸM" pitchFamily="50" charset="-128"/>
                        </a:rPr>
                        <a:t>(15</a:t>
                      </a:r>
                      <a:r>
                        <a:rPr lang="ja-JP" altLang="en-US" sz="1100" dirty="0" smtClean="0">
                          <a:latin typeface="HGPｺﾞｼｯｸM" pitchFamily="50" charset="-128"/>
                          <a:ea typeface="HGPｺﾞｼｯｸM" pitchFamily="50" charset="-128"/>
                        </a:rPr>
                        <a:t>％加算</a:t>
                      </a:r>
                      <a:r>
                        <a:rPr lang="en-US" altLang="ja-JP" sz="1100" dirty="0" smtClean="0">
                          <a:latin typeface="HGPｺﾞｼｯｸM" pitchFamily="50" charset="-128"/>
                          <a:ea typeface="HGPｺﾞｼｯｸM" pitchFamily="50" charset="-128"/>
                        </a:rPr>
                        <a:t>)</a:t>
                      </a:r>
                      <a:endParaRPr lang="ja-JP" altLang="en-US" sz="1100" dirty="0" smtClean="0">
                        <a:latin typeface="HGPｺﾞｼｯｸM" pitchFamily="50" charset="-128"/>
                        <a:ea typeface="HGPｺﾞｼｯｸM" pitchFamily="50" charset="-128"/>
                      </a:endParaRPr>
                    </a:p>
                    <a:p>
                      <a:r>
                        <a:rPr kumimoji="1" lang="ja-JP" altLang="en-US" sz="1100" dirty="0" smtClean="0">
                          <a:latin typeface="HGPｺﾞｼｯｸM" pitchFamily="50" charset="-128"/>
                          <a:ea typeface="HGPｺﾞｼｯｸM" pitchFamily="50" charset="-128"/>
                        </a:rPr>
                        <a:t>→　</a:t>
                      </a:r>
                      <a:r>
                        <a:rPr kumimoji="1" lang="ja-JP" altLang="en-US" sz="1100" kern="1200" baseline="0" dirty="0" smtClean="0">
                          <a:solidFill>
                            <a:schemeClr val="dk1"/>
                          </a:solidFill>
                          <a:latin typeface="HGPｺﾞｼｯｸM" pitchFamily="50" charset="-128"/>
                          <a:ea typeface="HGPｺﾞｼｯｸM" pitchFamily="50" charset="-128"/>
                          <a:cs typeface="+mn-cs"/>
                        </a:rPr>
                        <a:t>中山間地域等に居住している者に対して提供さ</a:t>
                      </a:r>
                      <a:endParaRPr kumimoji="1" lang="en-US" altLang="ja-JP" sz="1100" kern="1200" baseline="0" dirty="0" smtClean="0">
                        <a:solidFill>
                          <a:schemeClr val="dk1"/>
                        </a:solidFill>
                        <a:latin typeface="HGPｺﾞｼｯｸM" pitchFamily="50" charset="-128"/>
                        <a:ea typeface="HGPｺﾞｼｯｸM" pitchFamily="50" charset="-128"/>
                        <a:cs typeface="+mn-cs"/>
                      </a:endParaRPr>
                    </a:p>
                    <a:p>
                      <a:r>
                        <a:rPr kumimoji="1" lang="ja-JP" altLang="en-US" sz="1100" kern="1200" baseline="0" dirty="0" smtClean="0">
                          <a:solidFill>
                            <a:schemeClr val="dk1"/>
                          </a:solidFill>
                          <a:latin typeface="HGPｺﾞｼｯｸM" pitchFamily="50" charset="-128"/>
                          <a:ea typeface="HGPｺﾞｼｯｸM" pitchFamily="50" charset="-128"/>
                          <a:cs typeface="+mn-cs"/>
                        </a:rPr>
                        <a:t>　</a:t>
                      </a:r>
                      <a:r>
                        <a:rPr kumimoji="1" lang="ja-JP" altLang="en-US" sz="1100" kern="1200" baseline="0" dirty="0" err="1" smtClean="0">
                          <a:solidFill>
                            <a:schemeClr val="dk1"/>
                          </a:solidFill>
                          <a:latin typeface="HGPｺﾞｼｯｸM" pitchFamily="50" charset="-128"/>
                          <a:ea typeface="HGPｺﾞｼｯｸM" pitchFamily="50" charset="-128"/>
                          <a:cs typeface="+mn-cs"/>
                        </a:rPr>
                        <a:t>れる</a:t>
                      </a:r>
                      <a:r>
                        <a:rPr kumimoji="1" lang="ja-JP" altLang="en-US" sz="1100" kern="1200" baseline="0" dirty="0" smtClean="0">
                          <a:solidFill>
                            <a:schemeClr val="dk1"/>
                          </a:solidFill>
                          <a:latin typeface="HGPｺﾞｼｯｸM" pitchFamily="50" charset="-128"/>
                          <a:ea typeface="HGPｺﾞｼｯｸM" pitchFamily="50" charset="-128"/>
                          <a:cs typeface="+mn-cs"/>
                        </a:rPr>
                        <a:t>サービスを評価</a:t>
                      </a:r>
                      <a:endParaRPr kumimoji="1" lang="en-US" altLang="ja-JP" sz="1100" dirty="0" smtClean="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293"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喀痰吸引等支援体制加算</a:t>
                      </a:r>
                      <a:r>
                        <a:rPr kumimoji="1" lang="ja-JP" altLang="en-US"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（１日当たり</a:t>
                      </a:r>
                      <a:r>
                        <a:rPr kumimoji="1" lang="en-US" altLang="ja-JP"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100</a:t>
                      </a:r>
                      <a:r>
                        <a:rPr kumimoji="1" lang="ja-JP" altLang="en-US"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単位加算）</a:t>
                      </a:r>
                      <a:endParaRPr kumimoji="1" lang="en-US" altLang="ja-JP"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endParaRPr>
                    </a:p>
                    <a:p>
                      <a:pPr marL="0" marR="0" lvl="0" indent="0" algn="l" defTabSz="91429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rPr>
                        <a:t>→　喀痰の吸引等が必要な者に対する支援体制を評価</a:t>
                      </a:r>
                      <a:endParaRPr kumimoji="1" lang="en-US" altLang="ja-JP" sz="1100" b="0" i="0" u="none" strike="noStrike" kern="1200" cap="none" spc="0" normalizeH="0" baseline="0" noProof="0" dirty="0" smtClean="0">
                        <a:ln>
                          <a:noFill/>
                        </a:ln>
                        <a:solidFill>
                          <a:prstClr val="black"/>
                        </a:solidFill>
                        <a:effectLst/>
                        <a:uLnTx/>
                        <a:uFillTx/>
                        <a:latin typeface="HGPｺﾞｼｯｸM" pitchFamily="50" charset="-128"/>
                        <a:ea typeface="HGPｺﾞｼｯｸM" pitchFamily="50" charset="-128"/>
                        <a:cs typeface="+mn-cs"/>
                      </a:endParaRPr>
                    </a:p>
                  </a:txBody>
                  <a:tcPr marL="99067" marR="99067" marT="45735" marB="4573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dirty="0" smtClean="0">
                          <a:latin typeface="HGPｺﾞｼｯｸM" pitchFamily="50" charset="-128"/>
                          <a:ea typeface="HGPｺﾞｼｯｸM" pitchFamily="50" charset="-128"/>
                        </a:rPr>
                        <a:t>短期入所利用者で、低所得である場合は１日当たり（</a:t>
                      </a:r>
                      <a:r>
                        <a:rPr lang="en-US" altLang="ja-JP" sz="1100" dirty="0" smtClean="0">
                          <a:solidFill>
                            <a:schemeClr val="tx1"/>
                          </a:solidFill>
                          <a:latin typeface="HGPｺﾞｼｯｸM" pitchFamily="50" charset="-128"/>
                          <a:ea typeface="HGPｺﾞｼｯｸM" pitchFamily="50" charset="-128"/>
                        </a:rPr>
                        <a:t>48</a:t>
                      </a:r>
                      <a:r>
                        <a:rPr lang="ja-JP" altLang="en-US" sz="1100" dirty="0" smtClean="0">
                          <a:latin typeface="HGPｺﾞｼｯｸM" pitchFamily="50" charset="-128"/>
                          <a:ea typeface="HGPｺﾞｼｯｸM" pitchFamily="50" charset="-128"/>
                        </a:rPr>
                        <a:t>単位加算）</a:t>
                      </a:r>
                      <a:endParaRPr lang="en-US" altLang="ja-JP" sz="1100" dirty="0" smtClean="0">
                        <a:latin typeface="HGPｺﾞｼｯｸM" pitchFamily="50" charset="-128"/>
                        <a:ea typeface="HGPｺﾞｼｯｸM" pitchFamily="50" charset="-128"/>
                      </a:endParaRPr>
                    </a:p>
                  </a:txBody>
                  <a:tcPr marL="99067" marR="99067"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7216" name="Text Box 2"/>
          <p:cNvSpPr txBox="1">
            <a:spLocks noChangeArrowheads="1"/>
          </p:cNvSpPr>
          <p:nvPr/>
        </p:nvSpPr>
        <p:spPr bwMode="auto">
          <a:xfrm>
            <a:off x="22233" y="6576022"/>
            <a:ext cx="4406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spcBef>
                <a:spcPct val="50000"/>
              </a:spcBef>
            </a:pPr>
            <a:r>
              <a:rPr lang="ja-JP" altLang="en-US" sz="1400" b="1" u="sng" dirty="0" smtClean="0">
                <a:solidFill>
                  <a:srgbClr val="000000"/>
                </a:solidFill>
                <a:ea typeface="ＤＨＰ特太ゴシック体" pitchFamily="2" charset="-128"/>
              </a:rPr>
              <a:t>○ 事業所数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10 </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31</a:t>
            </a:r>
            <a:r>
              <a:rPr lang="ja-JP" altLang="en-US" sz="1200" dirty="0" smtClean="0">
                <a:solidFill>
                  <a:srgbClr val="000000"/>
                </a:solidFill>
                <a:latin typeface="HGPｺﾞｼｯｸM" pitchFamily="50" charset="-128"/>
                <a:ea typeface="HGPｺﾞｼｯｸM" pitchFamily="50" charset="-128"/>
              </a:rPr>
              <a:t>年</a:t>
            </a:r>
            <a:r>
              <a:rPr lang="en-US" altLang="ja-JP" sz="1200" dirty="0" smtClean="0">
                <a:solidFill>
                  <a:srgbClr val="000000"/>
                </a:solidFill>
                <a:latin typeface="HGPｺﾞｼｯｸM" pitchFamily="50" charset="-128"/>
                <a:ea typeface="HGPｺﾞｼｯｸM" pitchFamily="50" charset="-128"/>
              </a:rPr>
              <a:t>1</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7217" name="Text Box 2"/>
          <p:cNvSpPr txBox="1">
            <a:spLocks noChangeArrowheads="1"/>
          </p:cNvSpPr>
          <p:nvPr/>
        </p:nvSpPr>
        <p:spPr bwMode="auto">
          <a:xfrm>
            <a:off x="4980790" y="6577609"/>
            <a:ext cx="44076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400" b="1" u="sng" dirty="0" smtClean="0">
                <a:solidFill>
                  <a:srgbClr val="000000"/>
                </a:solidFill>
                <a:ea typeface="ＤＨＰ特太ゴシック体" pitchFamily="2" charset="-128"/>
              </a:rPr>
              <a:t>○ 利用者数</a:t>
            </a:r>
            <a:r>
              <a:rPr lang="ja-JP" altLang="en-US" sz="1400" dirty="0" smtClean="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38</a:t>
            </a:r>
            <a:r>
              <a:rPr lang="ja-JP" altLang="en-US" sz="1400" dirty="0" smtClean="0">
                <a:solidFill>
                  <a:srgbClr val="000000"/>
                </a:solidFill>
                <a:latin typeface="HGPｺﾞｼｯｸM" pitchFamily="50" charset="-128"/>
                <a:ea typeface="HGPｺﾞｼｯｸM" pitchFamily="50" charset="-128"/>
              </a:rPr>
              <a:t>（</a:t>
            </a:r>
            <a:r>
              <a:rPr lang="zh-TW" altLang="en-US" sz="1200" dirty="0" smtClean="0">
                <a:solidFill>
                  <a:srgbClr val="000000"/>
                </a:solidFill>
                <a:latin typeface="HGPｺﾞｼｯｸM" pitchFamily="50" charset="-128"/>
                <a:ea typeface="HGPｺﾞｼｯｸM" pitchFamily="50" charset="-128"/>
              </a:rPr>
              <a:t>国保連平成</a:t>
            </a:r>
            <a:r>
              <a:rPr lang="en-US" altLang="zh-TW" sz="1200" dirty="0" smtClean="0">
                <a:solidFill>
                  <a:srgbClr val="000000"/>
                </a:solidFill>
                <a:latin typeface="HGPｺﾞｼｯｸM" pitchFamily="50" charset="-128"/>
                <a:ea typeface="HGPｺﾞｼｯｸM" pitchFamily="50" charset="-128"/>
              </a:rPr>
              <a:t>31</a:t>
            </a:r>
            <a:r>
              <a:rPr lang="zh-TW" altLang="en-US" sz="1200" dirty="0" smtClean="0">
                <a:solidFill>
                  <a:srgbClr val="000000"/>
                </a:solidFill>
                <a:latin typeface="HGPｺﾞｼｯｸM" pitchFamily="50" charset="-128"/>
                <a:ea typeface="HGPｺﾞｼｯｸM" pitchFamily="50" charset="-128"/>
              </a:rPr>
              <a:t>年</a:t>
            </a:r>
            <a:r>
              <a:rPr lang="en-US" altLang="zh-TW" sz="1200" dirty="0" smtClean="0">
                <a:solidFill>
                  <a:srgbClr val="000000"/>
                </a:solidFill>
                <a:latin typeface="HGPｺﾞｼｯｸM" pitchFamily="50" charset="-128"/>
                <a:ea typeface="HGPｺﾞｼｯｸM" pitchFamily="50" charset="-128"/>
              </a:rPr>
              <a:t>1</a:t>
            </a:r>
            <a:r>
              <a:rPr lang="zh-TW" altLang="en-US" sz="1200" dirty="0" smtClean="0">
                <a:solidFill>
                  <a:srgbClr val="000000"/>
                </a:solidFill>
                <a:latin typeface="HGPｺﾞｼｯｸM" pitchFamily="50" charset="-128"/>
                <a:ea typeface="HGPｺﾞｼｯｸM" pitchFamily="50" charset="-128"/>
              </a:rPr>
              <a:t>月実績</a:t>
            </a:r>
            <a:r>
              <a:rPr lang="ja-JP" altLang="en-US" sz="1200" dirty="0">
                <a:solidFill>
                  <a:srgbClr val="000000"/>
                </a:solidFill>
                <a:latin typeface="HGPｺﾞｼｯｸM" pitchFamily="50" charset="-128"/>
                <a:ea typeface="HGPｺﾞｼｯｸM" pitchFamily="50" charset="-128"/>
              </a:rPr>
              <a:t>）</a:t>
            </a:r>
            <a:endParaRPr lang="en-US" altLang="ja-JP" sz="1200" b="1" u="sng" dirty="0" smtClean="0">
              <a:solidFill>
                <a:srgbClr val="000000"/>
              </a:solidFill>
              <a:ea typeface="ＤＨＰ特太ゴシック体" pitchFamily="2" charset="-128"/>
            </a:endParaRPr>
          </a:p>
        </p:txBody>
      </p:sp>
      <p:sp>
        <p:nvSpPr>
          <p:cNvPr id="18" name="正方形/長方形 17"/>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重度障害者等包括支援</a:t>
            </a:r>
            <a:endParaRPr kumimoji="1" lang="ja-JP" altLang="en-US" sz="2400" b="1" dirty="0">
              <a:solidFill>
                <a:schemeClr val="tx1"/>
              </a:solidFill>
            </a:endParaRPr>
          </a:p>
        </p:txBody>
      </p:sp>
      <p:grpSp>
        <p:nvGrpSpPr>
          <p:cNvPr id="19" name="グループ化 10"/>
          <p:cNvGrpSpPr>
            <a:grpSpLocks/>
          </p:cNvGrpSpPr>
          <p:nvPr/>
        </p:nvGrpSpPr>
        <p:grpSpPr bwMode="auto">
          <a:xfrm>
            <a:off x="-15553" y="376232"/>
            <a:ext cx="9972000" cy="79114"/>
            <a:chOff x="0" y="188640"/>
            <a:chExt cx="9144000" cy="72008"/>
          </a:xfrm>
        </p:grpSpPr>
        <p:cxnSp>
          <p:nvCxnSpPr>
            <p:cNvPr id="20" name="直線コネクタ 19"/>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CD53DF54-F569-4E3B-83EA-1F8B236A0E85}" type="slidenum">
              <a:rPr lang="en-US" altLang="ja-JP" smtClean="0"/>
              <a:pPr>
                <a:defRPr/>
              </a:pPr>
              <a:t>92</a:t>
            </a:fld>
            <a:endParaRPr lang="en-US" altLang="ja-JP" dirty="0"/>
          </a:p>
        </p:txBody>
      </p:sp>
    </p:spTree>
    <p:extLst>
      <p:ext uri="{BB962C8B-B14F-4D97-AF65-F5344CB8AC3E}">
        <p14:creationId xmlns:p14="http://schemas.microsoft.com/office/powerpoint/2010/main" val="37742202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44488" y="783770"/>
            <a:ext cx="9277298" cy="1709126"/>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a:solidFill>
                  <a:schemeClr val="tx1"/>
                </a:solidFill>
                <a:latin typeface="HGPｺﾞｼｯｸM" pitchFamily="50" charset="-128"/>
                <a:ea typeface="HGPｺﾞｼｯｸM" pitchFamily="50" charset="-128"/>
              </a:rPr>
              <a:t>居宅においてその介護を行う者の疾病その他の理由により、障害者支援施設等への短期間の入所が必要な者</a:t>
            </a:r>
            <a:endParaRPr lang="en-US" altLang="ja-JP" sz="13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u="sng" dirty="0">
                <a:solidFill>
                  <a:schemeClr val="tx1"/>
                </a:solidFill>
                <a:latin typeface="HGPｺﾞｼｯｸM" pitchFamily="50" charset="-128"/>
                <a:ea typeface="HGPｺﾞｼｯｸM" pitchFamily="50" charset="-128"/>
              </a:rPr>
              <a:t>■　福祉型（障害者支援施設等において実施可能）</a:t>
            </a: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障害支援区分１</a:t>
            </a:r>
            <a:r>
              <a:rPr lang="ja-JP" altLang="en-US" sz="1200" dirty="0">
                <a:solidFill>
                  <a:schemeClr val="tx1"/>
                </a:solidFill>
                <a:latin typeface="HGPｺﾞｼｯｸM" pitchFamily="50" charset="-128"/>
                <a:ea typeface="HGPｺﾞｼｯｸM" pitchFamily="50" charset="-128"/>
              </a:rPr>
              <a:t>以上である</a:t>
            </a:r>
            <a:r>
              <a:rPr lang="ja-JP" altLang="en-US" sz="1200" dirty="0" smtClean="0">
                <a:solidFill>
                  <a:schemeClr val="tx1"/>
                </a:solidFill>
                <a:latin typeface="HGPｺﾞｼｯｸM" pitchFamily="50" charset="-128"/>
                <a:ea typeface="HGPｺﾞｼｯｸM" pitchFamily="50" charset="-128"/>
              </a:rPr>
              <a:t>障害者</a:t>
            </a:r>
            <a:r>
              <a:rPr lang="ja-JP" altLang="en-US" sz="1200" dirty="0">
                <a:solidFill>
                  <a:schemeClr val="tx1"/>
                </a:solidFill>
                <a:latin typeface="HGPｺﾞｼｯｸM" pitchFamily="50" charset="-128"/>
                <a:ea typeface="HGPｺﾞｼｯｸM" pitchFamily="50" charset="-128"/>
              </a:rPr>
              <a:t>又</a:t>
            </a:r>
            <a:r>
              <a:rPr lang="ja-JP" altLang="en-US" sz="1200" dirty="0" smtClean="0">
                <a:solidFill>
                  <a:schemeClr val="tx1"/>
                </a:solidFill>
                <a:latin typeface="HGPｺﾞｼｯｸM" pitchFamily="50" charset="-128"/>
                <a:ea typeface="HGPｺﾞｼｯｸM" pitchFamily="50" charset="-128"/>
              </a:rPr>
              <a:t>は障害児</a:t>
            </a:r>
            <a:r>
              <a:rPr lang="ja-JP" altLang="en-US" sz="1200" dirty="0">
                <a:solidFill>
                  <a:schemeClr val="tx1"/>
                </a:solidFill>
                <a:latin typeface="HGPｺﾞｼｯｸM" pitchFamily="50" charset="-128"/>
                <a:ea typeface="HGPｺﾞｼｯｸM" pitchFamily="50" charset="-128"/>
              </a:rPr>
              <a:t>の障害の程度に応じて厚生労働大臣が定める区分における区分１以上に該当する</a:t>
            </a:r>
            <a:r>
              <a:rPr lang="ja-JP" altLang="en-US" sz="1200" dirty="0" smtClean="0">
                <a:solidFill>
                  <a:schemeClr val="tx1"/>
                </a:solidFill>
                <a:latin typeface="HGPｺﾞｼｯｸM" pitchFamily="50" charset="-128"/>
                <a:ea typeface="HGPｺﾞｼｯｸM" pitchFamily="50" charset="-128"/>
              </a:rPr>
              <a:t>障害児</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a:t>
            </a:r>
            <a:r>
              <a:rPr lang="ja-JP" altLang="en-US" sz="1200" u="sng" dirty="0" smtClean="0">
                <a:solidFill>
                  <a:schemeClr val="tx1"/>
                </a:solidFill>
                <a:latin typeface="HGPｺﾞｼｯｸM" pitchFamily="50" charset="-128"/>
                <a:ea typeface="HGPｺﾞｼｯｸM" pitchFamily="50" charset="-128"/>
              </a:rPr>
              <a:t>■</a:t>
            </a:r>
            <a:r>
              <a:rPr lang="ja-JP" altLang="en-US" sz="1200" u="sng" dirty="0">
                <a:solidFill>
                  <a:schemeClr val="tx1"/>
                </a:solidFill>
                <a:latin typeface="HGPｺﾞｼｯｸM" pitchFamily="50" charset="-128"/>
                <a:ea typeface="HGPｺﾞｼｯｸM" pitchFamily="50" charset="-128"/>
              </a:rPr>
              <a:t>　</a:t>
            </a:r>
            <a:r>
              <a:rPr lang="ja-JP" altLang="en-US" sz="1200" u="sng" dirty="0" smtClean="0">
                <a:solidFill>
                  <a:schemeClr val="tx1"/>
                </a:solidFill>
                <a:latin typeface="HGPｺﾞｼｯｸM" pitchFamily="50" charset="-128"/>
                <a:ea typeface="HGPｺﾞｼｯｸM" pitchFamily="50" charset="-128"/>
              </a:rPr>
              <a:t>福祉型強化（</a:t>
            </a:r>
            <a:r>
              <a:rPr lang="ja-JP" altLang="en-US" sz="1200" u="sng" dirty="0">
                <a:solidFill>
                  <a:schemeClr val="tx1"/>
                </a:solidFill>
                <a:latin typeface="HGPｺﾞｼｯｸM" pitchFamily="50" charset="-128"/>
                <a:ea typeface="HGPｺﾞｼｯｸM" pitchFamily="50" charset="-128"/>
              </a:rPr>
              <a:t>障害者支援施設等に</a:t>
            </a:r>
            <a:r>
              <a:rPr lang="ja-JP" altLang="en-US" sz="1200" u="sng" dirty="0" smtClean="0">
                <a:solidFill>
                  <a:schemeClr val="tx1"/>
                </a:solidFill>
                <a:latin typeface="HGPｺﾞｼｯｸM" pitchFamily="50" charset="-128"/>
                <a:ea typeface="HGPｺﾞｼｯｸM" pitchFamily="50" charset="-128"/>
              </a:rPr>
              <a:t>おいて実施可能）（</a:t>
            </a:r>
            <a:r>
              <a:rPr lang="en-US" altLang="ja-JP" sz="1200" u="sng" dirty="0" smtClean="0">
                <a:solidFill>
                  <a:schemeClr val="tx1"/>
                </a:solidFill>
                <a:latin typeface="HGPｺﾞｼｯｸM" pitchFamily="50" charset="-128"/>
                <a:ea typeface="HGPｺﾞｼｯｸM" pitchFamily="50" charset="-128"/>
              </a:rPr>
              <a:t>※</a:t>
            </a:r>
            <a:r>
              <a:rPr lang="ja-JP" altLang="en-US" sz="1200" u="sng" dirty="0" smtClean="0">
                <a:solidFill>
                  <a:schemeClr val="tx1"/>
                </a:solidFill>
                <a:latin typeface="HGPｺﾞｼｯｸM" pitchFamily="50" charset="-128"/>
                <a:ea typeface="HGPｺﾞｼｯｸM" pitchFamily="50" charset="-128"/>
              </a:rPr>
              <a:t>）</a:t>
            </a:r>
            <a:endParaRPr lang="en-US" altLang="ja-JP" sz="1200" u="sng" dirty="0" smtClean="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看護職員を常勤で１人以上配置　</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　厚生労働大臣が定める状態に該当する医療的ケアが必要な障害者</a:t>
            </a:r>
            <a:r>
              <a:rPr lang="ja-JP" altLang="en-US" sz="1200" dirty="0">
                <a:solidFill>
                  <a:schemeClr val="tx1"/>
                </a:solidFill>
                <a:latin typeface="HGPｺﾞｼｯｸM" pitchFamily="50" charset="-128"/>
                <a:ea typeface="HGPｺﾞｼｯｸM" pitchFamily="50" charset="-128"/>
              </a:rPr>
              <a:t>及び</a:t>
            </a:r>
            <a:r>
              <a:rPr lang="ja-JP" altLang="en-US" sz="1200" dirty="0" smtClean="0">
                <a:solidFill>
                  <a:schemeClr val="tx1"/>
                </a:solidFill>
                <a:latin typeface="HGPｺﾞｼｯｸM" pitchFamily="50" charset="-128"/>
                <a:ea typeface="HGPｺﾞｼｯｸM" pitchFamily="50" charset="-128"/>
              </a:rPr>
              <a:t>障害児</a:t>
            </a:r>
            <a:endParaRPr lang="ja-JP" altLang="en-US" sz="12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u="sng" dirty="0">
                <a:solidFill>
                  <a:schemeClr val="tx1"/>
                </a:solidFill>
                <a:latin typeface="HGPｺﾞｼｯｸM" pitchFamily="50" charset="-128"/>
                <a:ea typeface="HGPｺﾞｼｯｸM" pitchFamily="50" charset="-128"/>
              </a:rPr>
              <a:t>■　医療型（病院、</a:t>
            </a:r>
            <a:r>
              <a:rPr lang="ja-JP" altLang="en-US" sz="1200" u="sng" dirty="0" smtClean="0">
                <a:solidFill>
                  <a:schemeClr val="tx1"/>
                </a:solidFill>
                <a:latin typeface="HGPｺﾞｼｯｸM" pitchFamily="50" charset="-128"/>
                <a:ea typeface="HGPｺﾞｼｯｸM" pitchFamily="50" charset="-128"/>
              </a:rPr>
              <a:t>診療所、</a:t>
            </a:r>
            <a:r>
              <a:rPr lang="ja-JP" altLang="en-US" sz="1200" u="sng" dirty="0">
                <a:solidFill>
                  <a:schemeClr val="tx1"/>
                </a:solidFill>
                <a:latin typeface="HGPｺﾞｼｯｸM" pitchFamily="50" charset="-128"/>
                <a:ea typeface="HGPｺﾞｼｯｸM" pitchFamily="50" charset="-128"/>
              </a:rPr>
              <a:t>介護老人保健</a:t>
            </a:r>
            <a:r>
              <a:rPr lang="ja-JP" altLang="en-US" sz="1200" u="sng" dirty="0" smtClean="0">
                <a:solidFill>
                  <a:schemeClr val="tx1"/>
                </a:solidFill>
                <a:latin typeface="HGPｺﾞｼｯｸM" pitchFamily="50" charset="-128"/>
                <a:ea typeface="HGPｺﾞｼｯｸM" pitchFamily="50" charset="-128"/>
              </a:rPr>
              <a:t>施設、介護医療院に</a:t>
            </a:r>
            <a:r>
              <a:rPr lang="ja-JP" altLang="en-US" sz="1200" u="sng" dirty="0">
                <a:solidFill>
                  <a:schemeClr val="tx1"/>
                </a:solidFill>
                <a:latin typeface="HGPｺﾞｼｯｸM" pitchFamily="50" charset="-128"/>
                <a:ea typeface="HGPｺﾞｼｯｸM" pitchFamily="50" charset="-128"/>
              </a:rPr>
              <a:t>おいて実施可能</a:t>
            </a:r>
            <a:r>
              <a:rPr lang="ja-JP" altLang="en-US" sz="1200" u="sng" dirty="0" smtClean="0">
                <a:solidFill>
                  <a:schemeClr val="tx1"/>
                </a:solidFill>
                <a:latin typeface="HGPｺﾞｼｯｸM" pitchFamily="50" charset="-128"/>
                <a:ea typeface="HGPｺﾞｼｯｸM" pitchFamily="50" charset="-128"/>
              </a:rPr>
              <a:t>）（</a:t>
            </a:r>
            <a:r>
              <a:rPr lang="en-US" altLang="ja-JP" sz="1200" u="sng" dirty="0" smtClean="0">
                <a:solidFill>
                  <a:schemeClr val="tx1"/>
                </a:solidFill>
                <a:latin typeface="HGPｺﾞｼｯｸM" pitchFamily="50" charset="-128"/>
                <a:ea typeface="HGPｺﾞｼｯｸM" pitchFamily="50" charset="-128"/>
              </a:rPr>
              <a:t>※</a:t>
            </a:r>
            <a:r>
              <a:rPr lang="ja-JP" altLang="en-US" sz="1200" u="sng" dirty="0" smtClean="0">
                <a:solidFill>
                  <a:schemeClr val="tx1"/>
                </a:solidFill>
                <a:latin typeface="HGPｺﾞｼｯｸM" pitchFamily="50" charset="-128"/>
                <a:ea typeface="HGPｺﾞｼｯｸM" pitchFamily="50" charset="-128"/>
              </a:rPr>
              <a:t>）</a:t>
            </a:r>
            <a:endParaRPr lang="en-US" altLang="ja-JP" sz="1200" u="sng"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病院、診療所については、法人格を有さない医療機関を含む。また、宿泊を伴わない場合は無床診療所も実施可能</a:t>
            </a:r>
            <a:endParaRPr lang="ja-JP" altLang="en-US" sz="1200" dirty="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 ・　遷延性</a:t>
            </a:r>
            <a:r>
              <a:rPr lang="ja-JP" altLang="en-US" sz="1200" dirty="0">
                <a:solidFill>
                  <a:schemeClr val="tx1"/>
                </a:solidFill>
                <a:latin typeface="HGPｺﾞｼｯｸM" pitchFamily="50" charset="-128"/>
                <a:ea typeface="HGPｺﾞｼｯｸM" pitchFamily="50" charset="-128"/>
              </a:rPr>
              <a:t>意識障害児・者、筋萎縮性側索硬化症等の運動ニューロン疾患の分類に属する疾患を有する者</a:t>
            </a:r>
            <a:r>
              <a:rPr lang="ja-JP" altLang="en-US" sz="1200" dirty="0" smtClean="0">
                <a:solidFill>
                  <a:schemeClr val="tx1"/>
                </a:solidFill>
                <a:latin typeface="HGPｺﾞｼｯｸM" pitchFamily="50" charset="-128"/>
                <a:ea typeface="HGPｺﾞｼｯｸM" pitchFamily="50" charset="-128"/>
              </a:rPr>
              <a:t>及び重症</a:t>
            </a:r>
            <a:r>
              <a:rPr lang="ja-JP" altLang="en-US" sz="1200" dirty="0">
                <a:solidFill>
                  <a:schemeClr val="tx1"/>
                </a:solidFill>
                <a:latin typeface="HGPｺﾞｼｯｸM" pitchFamily="50" charset="-128"/>
                <a:ea typeface="HGPｺﾞｼｯｸM" pitchFamily="50" charset="-128"/>
              </a:rPr>
              <a:t>心身障害児・者等</a:t>
            </a:r>
            <a:endParaRPr lang="ja-JP" altLang="en-US" sz="1200" b="1" dirty="0">
              <a:solidFill>
                <a:schemeClr val="tx1"/>
              </a:solidFill>
              <a:latin typeface="HGPｺﾞｼｯｸM" pitchFamily="50" charset="-128"/>
              <a:ea typeface="HGPｺﾞｼｯｸM" pitchFamily="50" charset="-128"/>
            </a:endParaRPr>
          </a:p>
        </p:txBody>
      </p:sp>
      <p:sp>
        <p:nvSpPr>
          <p:cNvPr id="9220" name="Text Box 2"/>
          <p:cNvSpPr txBox="1">
            <a:spLocks noChangeArrowheads="1"/>
          </p:cNvSpPr>
          <p:nvPr/>
        </p:nvSpPr>
        <p:spPr bwMode="auto">
          <a:xfrm>
            <a:off x="154819" y="476672"/>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9221" name="Text Box 2"/>
          <p:cNvSpPr txBox="1">
            <a:spLocks noChangeArrowheads="1"/>
          </p:cNvSpPr>
          <p:nvPr/>
        </p:nvSpPr>
        <p:spPr bwMode="auto">
          <a:xfrm>
            <a:off x="154783" y="2497399"/>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9222" name="Text Box 2"/>
          <p:cNvSpPr txBox="1">
            <a:spLocks noChangeArrowheads="1"/>
          </p:cNvSpPr>
          <p:nvPr/>
        </p:nvSpPr>
        <p:spPr bwMode="auto">
          <a:xfrm>
            <a:off x="5097016" y="2497399"/>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9223" name="Rectangle 4"/>
          <p:cNvSpPr>
            <a:spLocks noChangeArrowheads="1"/>
          </p:cNvSpPr>
          <p:nvPr/>
        </p:nvSpPr>
        <p:spPr bwMode="auto">
          <a:xfrm>
            <a:off x="344488" y="2780572"/>
            <a:ext cx="4720829" cy="792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当該施設に短期間の入所をさせ、入浴、排せつ及び食事の</a:t>
            </a:r>
            <a:r>
              <a:rPr lang="ja-JP" altLang="en-US" sz="1200" dirty="0" smtClean="0">
                <a:latin typeface="HGPｺﾞｼｯｸM" pitchFamily="50" charset="-128"/>
                <a:ea typeface="HGPｺﾞｼｯｸM" pitchFamily="50" charset="-128"/>
              </a:rPr>
              <a:t>介護</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その他</a:t>
            </a:r>
            <a:r>
              <a:rPr lang="ja-JP" altLang="en-US" sz="1200" dirty="0">
                <a:latin typeface="HGPｺﾞｼｯｸM" pitchFamily="50" charset="-128"/>
                <a:ea typeface="HGPｺﾞｼｯｸM" pitchFamily="50" charset="-128"/>
              </a:rPr>
              <a:t>の必要な</a:t>
            </a:r>
            <a:r>
              <a:rPr lang="ja-JP" altLang="en-US" sz="1200" dirty="0" smtClean="0">
                <a:latin typeface="HGPｺﾞｼｯｸM" pitchFamily="50" charset="-128"/>
                <a:ea typeface="HGPｺﾞｼｯｸM" pitchFamily="50" charset="-128"/>
              </a:rPr>
              <a:t>支援</a:t>
            </a:r>
            <a:endParaRPr lang="ja-JP" altLang="en-US" sz="1200" dirty="0">
              <a:latin typeface="HGPｺﾞｼｯｸM" pitchFamily="50" charset="-128"/>
              <a:ea typeface="HGPｺﾞｼｯｸM" pitchFamily="50" charset="-128"/>
            </a:endParaRPr>
          </a:p>
          <a:p>
            <a:r>
              <a:rPr lang="ja-JP" altLang="en-US" sz="1200" dirty="0" smtClean="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　本体施設の利用者とみなした上で、本体施設として必要と</a:t>
            </a:r>
            <a:r>
              <a:rPr lang="ja-JP" altLang="en-US" sz="1200" dirty="0" smtClean="0">
                <a:latin typeface="HGPｺﾞｼｯｸM" pitchFamily="50" charset="-128"/>
                <a:ea typeface="HGPｺﾞｼｯｸM" pitchFamily="50" charset="-128"/>
              </a:rPr>
              <a:t>される以上</a:t>
            </a:r>
            <a:endParaRPr lang="en-US" altLang="ja-JP" sz="1200" dirty="0" smtClean="0">
              <a:latin typeface="HGPｺﾞｼｯｸM" pitchFamily="50" charset="-128"/>
              <a:ea typeface="HGPｺﾞｼｯｸM" pitchFamily="50" charset="-128"/>
            </a:endParaRPr>
          </a:p>
          <a:p>
            <a:r>
              <a:rPr lang="en-US" altLang="ja-JP" sz="1200" dirty="0">
                <a:latin typeface="HGPｺﾞｼｯｸM" pitchFamily="50" charset="-128"/>
                <a:ea typeface="HGPｺﾞｼｯｸM" pitchFamily="50" charset="-128"/>
              </a:rPr>
              <a:t> </a:t>
            </a:r>
            <a:r>
              <a:rPr lang="en-US" altLang="ja-JP" sz="1200" dirty="0" smtClean="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の</a:t>
            </a:r>
            <a:r>
              <a:rPr lang="ja-JP" altLang="en-US" sz="1200" dirty="0">
                <a:latin typeface="HGPｺﾞｼｯｸM" pitchFamily="50" charset="-128"/>
                <a:ea typeface="HGPｺﾞｼｯｸM" pitchFamily="50" charset="-128"/>
              </a:rPr>
              <a:t>職員を配置し、これに応じた報酬単価を設定</a:t>
            </a:r>
          </a:p>
        </p:txBody>
      </p:sp>
      <p:sp>
        <p:nvSpPr>
          <p:cNvPr id="9224" name="Rectangle 4"/>
          <p:cNvSpPr>
            <a:spLocks noChangeArrowheads="1"/>
          </p:cNvSpPr>
          <p:nvPr/>
        </p:nvSpPr>
        <p:spPr bwMode="auto">
          <a:xfrm>
            <a:off x="5262563" y="2781016"/>
            <a:ext cx="4359223" cy="792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併設型・空</a:t>
            </a:r>
            <a:r>
              <a:rPr lang="ja-JP" altLang="en-US" sz="1200" dirty="0" smtClean="0">
                <a:latin typeface="HGPｺﾞｼｯｸM" pitchFamily="50" charset="-128"/>
                <a:ea typeface="HGPｺﾞｼｯｸM" pitchFamily="50" charset="-128"/>
              </a:rPr>
              <a:t>床型</a:t>
            </a:r>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本体</a:t>
            </a:r>
            <a:r>
              <a:rPr lang="ja-JP" altLang="en-US" sz="1200" dirty="0">
                <a:latin typeface="HGPｺﾞｼｯｸM" pitchFamily="50" charset="-128"/>
                <a:ea typeface="HGPｺﾞｼｯｸM" pitchFamily="50" charset="-128"/>
              </a:rPr>
              <a:t>施設の配置基準に準じる</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単独型</a:t>
            </a:r>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　　　　　当該</a:t>
            </a:r>
            <a:r>
              <a:rPr lang="ja-JP" altLang="en-US" sz="1200" dirty="0">
                <a:latin typeface="HGPｺﾞｼｯｸM" pitchFamily="50" charset="-128"/>
                <a:ea typeface="HGPｺﾞｼｯｸM" pitchFamily="50" charset="-128"/>
              </a:rPr>
              <a:t>利用日の利用者数に対し６人につき１人</a:t>
            </a:r>
          </a:p>
        </p:txBody>
      </p:sp>
      <p:sp>
        <p:nvSpPr>
          <p:cNvPr id="9225" name="Text Box 2"/>
          <p:cNvSpPr txBox="1">
            <a:spLocks noChangeArrowheads="1"/>
          </p:cNvSpPr>
          <p:nvPr/>
        </p:nvSpPr>
        <p:spPr bwMode="auto">
          <a:xfrm>
            <a:off x="154820" y="3568080"/>
            <a:ext cx="3394063"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sp>
        <p:nvSpPr>
          <p:cNvPr id="9226" name="Text Box 2"/>
          <p:cNvSpPr txBox="1">
            <a:spLocks noChangeArrowheads="1"/>
          </p:cNvSpPr>
          <p:nvPr/>
        </p:nvSpPr>
        <p:spPr bwMode="auto">
          <a:xfrm>
            <a:off x="56456" y="6525344"/>
            <a:ext cx="8230923"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a:t>
            </a:r>
            <a:r>
              <a:rPr lang="ja-JP" altLang="en-US" sz="1600" b="1" u="sng" dirty="0" smtClean="0">
                <a:ea typeface="ＤＨＰ特太ゴシック体" pitchFamily="2" charset="-128"/>
              </a:rPr>
              <a:t>事業所数</a:t>
            </a:r>
            <a:r>
              <a:rPr lang="ja-JP" altLang="en-US" sz="1600" b="1" dirty="0">
                <a:ea typeface="ＤＨＰ特太ゴシック体" pitchFamily="2" charset="-128"/>
              </a:rPr>
              <a:t> </a:t>
            </a:r>
            <a:r>
              <a:rPr lang="en-US" altLang="ja-JP" sz="1400" dirty="0" smtClean="0">
                <a:latin typeface="HGPｺﾞｼｯｸM" pitchFamily="50" charset="-128"/>
                <a:ea typeface="HGPｺﾞｼｯｸM" pitchFamily="50" charset="-128"/>
              </a:rPr>
              <a:t>4,762 </a:t>
            </a:r>
            <a:r>
              <a:rPr lang="ja-JP" altLang="en-US" sz="1200" dirty="0" smtClean="0">
                <a:latin typeface="HGPｺﾞｼｯｸM" pitchFamily="50" charset="-128"/>
                <a:ea typeface="HGPｺﾞｼｯｸM" pitchFamily="50" charset="-128"/>
              </a:rPr>
              <a:t>（うち福祉型：</a:t>
            </a:r>
            <a:r>
              <a:rPr lang="en-US" altLang="ja-JP" sz="1200" dirty="0" smtClean="0">
                <a:latin typeface="HGPｺﾞｼｯｸM" pitchFamily="50" charset="-128"/>
                <a:ea typeface="HGPｺﾞｼｯｸM" pitchFamily="50" charset="-128"/>
              </a:rPr>
              <a:t>4,037  </a:t>
            </a:r>
            <a:r>
              <a:rPr lang="ja-JP" altLang="en-US" sz="1200" dirty="0" smtClean="0">
                <a:latin typeface="HGPｺﾞｼｯｸM" pitchFamily="50" charset="-128"/>
                <a:ea typeface="HGPｺﾞｼｯｸM" pitchFamily="50" charset="-128"/>
              </a:rPr>
              <a:t>医療型：</a:t>
            </a:r>
            <a:r>
              <a:rPr lang="en-US" altLang="ja-JP" sz="1200" dirty="0" smtClean="0">
                <a:latin typeface="HGPｺﾞｼｯｸM" pitchFamily="50" charset="-128"/>
                <a:ea typeface="HGPｺﾞｼｯｸM" pitchFamily="50" charset="-128"/>
              </a:rPr>
              <a:t>338 </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31</a:t>
            </a:r>
            <a:r>
              <a:rPr lang="zh-TW" altLang="en-US" sz="1200" dirty="0" smtClean="0">
                <a:latin typeface="HGPｺﾞｼｯｸM" pitchFamily="50" charset="-128"/>
                <a:ea typeface="HGPｺﾞｼｯｸM" pitchFamily="50" charset="-128"/>
              </a:rPr>
              <a:t>年</a:t>
            </a:r>
            <a:r>
              <a:rPr lang="en-US" altLang="zh-TW" sz="1200" dirty="0" smtClean="0">
                <a:latin typeface="HGPｺﾞｼｯｸM" pitchFamily="50" charset="-128"/>
                <a:ea typeface="HGPｺﾞｼｯｸM" pitchFamily="50" charset="-128"/>
              </a:rPr>
              <a:t>1</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dirty="0">
              <a:latin typeface="HGPｺﾞｼｯｸM" pitchFamily="50" charset="-128"/>
              <a:ea typeface="HGPｺﾞｼｯｸM" pitchFamily="50" charset="-128"/>
            </a:endParaRPr>
          </a:p>
        </p:txBody>
      </p:sp>
      <p:graphicFrame>
        <p:nvGraphicFramePr>
          <p:cNvPr id="24" name="表 23"/>
          <p:cNvGraphicFramePr>
            <a:graphicFrameLocks noGrp="1"/>
          </p:cNvGraphicFramePr>
          <p:nvPr>
            <p:extLst/>
          </p:nvPr>
        </p:nvGraphicFramePr>
        <p:xfrm>
          <a:off x="344488" y="3856112"/>
          <a:ext cx="9277298" cy="2717304"/>
        </p:xfrm>
        <a:graphic>
          <a:graphicData uri="http://schemas.openxmlformats.org/drawingml/2006/table">
            <a:tbl>
              <a:tblPr>
                <a:tableStyleId>{F5AB1C69-6EDB-4FF4-983F-18BD219EF322}</a:tableStyleId>
              </a:tblPr>
              <a:tblGrid>
                <a:gridCol w="2352546">
                  <a:extLst>
                    <a:ext uri="{9D8B030D-6E8A-4147-A177-3AD203B41FA5}">
                      <a16:colId xmlns:a16="http://schemas.microsoft.com/office/drawing/2014/main" val="20000"/>
                    </a:ext>
                  </a:extLst>
                </a:gridCol>
                <a:gridCol w="509288">
                  <a:extLst>
                    <a:ext uri="{9D8B030D-6E8A-4147-A177-3AD203B41FA5}">
                      <a16:colId xmlns:a16="http://schemas.microsoft.com/office/drawing/2014/main" val="20001"/>
                    </a:ext>
                  </a:extLst>
                </a:gridCol>
                <a:gridCol w="1746130">
                  <a:extLst>
                    <a:ext uri="{9D8B030D-6E8A-4147-A177-3AD203B41FA5}">
                      <a16:colId xmlns:a16="http://schemas.microsoft.com/office/drawing/2014/main" val="20002"/>
                    </a:ext>
                  </a:extLst>
                </a:gridCol>
                <a:gridCol w="2273385">
                  <a:extLst>
                    <a:ext uri="{9D8B030D-6E8A-4147-A177-3AD203B41FA5}">
                      <a16:colId xmlns:a16="http://schemas.microsoft.com/office/drawing/2014/main" val="20003"/>
                    </a:ext>
                  </a:extLst>
                </a:gridCol>
                <a:gridCol w="2395949">
                  <a:extLst>
                    <a:ext uri="{9D8B030D-6E8A-4147-A177-3AD203B41FA5}">
                      <a16:colId xmlns:a16="http://schemas.microsoft.com/office/drawing/2014/main" val="20004"/>
                    </a:ext>
                  </a:extLst>
                </a:gridCol>
              </a:tblGrid>
              <a:tr h="277992">
                <a:tc gridSpan="5">
                  <a:txBody>
                    <a:bodyPr/>
                    <a:lstStyle/>
                    <a:p>
                      <a:r>
                        <a:rPr kumimoji="1" lang="ja-JP" altLang="en-US" sz="1300" smtClean="0">
                          <a:solidFill>
                            <a:schemeClr val="tx1"/>
                          </a:solidFill>
                          <a:ea typeface="ＤＨＰ特太ゴシック体" pitchFamily="2" charset="-128"/>
                        </a:rPr>
                        <a:t>■ 基本報酬</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376184">
                <a:tc>
                  <a:txBody>
                    <a:bodyPr/>
                    <a:lstStyle/>
                    <a:p>
                      <a:r>
                        <a:rPr lang="ja-JP" altLang="en-US" sz="1200" b="1" u="sng" smtClean="0">
                          <a:solidFill>
                            <a:schemeClr val="tx1"/>
                          </a:solidFill>
                          <a:latin typeface="HGPｺﾞｼｯｸM" pitchFamily="50" charset="-128"/>
                          <a:ea typeface="HGPｺﾞｼｯｸM" pitchFamily="50" charset="-128"/>
                        </a:rPr>
                        <a:t>福祉型短期入所サービス費</a:t>
                      </a:r>
                      <a:endParaRPr lang="en-US" altLang="ja-JP" sz="1200" b="1" u="sng" smtClean="0">
                        <a:solidFill>
                          <a:schemeClr val="tx1"/>
                        </a:solidFill>
                        <a:latin typeface="HGPｺﾞｼｯｸM" pitchFamily="50" charset="-128"/>
                        <a:ea typeface="HGPｺﾞｼｯｸM" pitchFamily="50" charset="-128"/>
                      </a:endParaRPr>
                    </a:p>
                    <a:p>
                      <a:r>
                        <a:rPr lang="en-US" altLang="ja-JP" sz="1200" b="1" u="sng" smtClean="0">
                          <a:solidFill>
                            <a:schemeClr val="tx1"/>
                          </a:solidFill>
                          <a:latin typeface="HGPｺﾞｼｯｸM" pitchFamily="50" charset="-128"/>
                          <a:ea typeface="HGPｺﾞｼｯｸM" pitchFamily="50" charset="-128"/>
                        </a:rPr>
                        <a:t>(Ⅰ)</a:t>
                      </a:r>
                      <a:r>
                        <a:rPr lang="ja-JP" altLang="en-US" sz="1200" b="1" u="sng" smtClean="0">
                          <a:solidFill>
                            <a:schemeClr val="tx1"/>
                          </a:solidFill>
                          <a:latin typeface="HGPｺﾞｼｯｸM" pitchFamily="50" charset="-128"/>
                          <a:ea typeface="HGPｺﾞｼｯｸM" pitchFamily="50" charset="-128"/>
                        </a:rPr>
                        <a:t>～</a:t>
                      </a:r>
                      <a:r>
                        <a:rPr lang="en-US" altLang="ja-JP" sz="1200" b="1" u="sng" smtClean="0">
                          <a:solidFill>
                            <a:schemeClr val="tx1"/>
                          </a:solidFill>
                          <a:latin typeface="HGPｺﾞｼｯｸM" pitchFamily="50" charset="-128"/>
                          <a:ea typeface="HGPｺﾞｼｯｸM" pitchFamily="50" charset="-128"/>
                        </a:rPr>
                        <a:t>(Ⅳ)</a:t>
                      </a:r>
                      <a:endParaRPr lang="ja-JP" altLang="en-US" sz="1200" b="1" u="sng" smtClean="0">
                        <a:solidFill>
                          <a:schemeClr val="tx1"/>
                        </a:solidFill>
                        <a:latin typeface="HGPｺﾞｼｯｸM" pitchFamily="50" charset="-128"/>
                        <a:ea typeface="HGPｺﾞｼｯｸM" pitchFamily="50" charset="-128"/>
                      </a:endParaRPr>
                    </a:p>
                    <a:p>
                      <a:r>
                        <a:rPr lang="ja-JP" altLang="en-US" sz="1200" smtClean="0">
                          <a:solidFill>
                            <a:schemeClr val="tx1"/>
                          </a:solidFill>
                          <a:latin typeface="HGPｺﾞｼｯｸM" pitchFamily="50" charset="-128"/>
                          <a:ea typeface="HGPｺﾞｼｯｸM" pitchFamily="50" charset="-128"/>
                        </a:rPr>
                        <a:t>→　障害者</a:t>
                      </a:r>
                      <a:r>
                        <a:rPr lang="en-US" altLang="ja-JP" sz="1200" smtClean="0">
                          <a:solidFill>
                            <a:schemeClr val="tx1"/>
                          </a:solidFill>
                          <a:latin typeface="HGPｺﾞｼｯｸM" pitchFamily="50" charset="-128"/>
                          <a:ea typeface="HGPｺﾞｼｯｸM" pitchFamily="50" charset="-128"/>
                        </a:rPr>
                        <a:t>(</a:t>
                      </a:r>
                      <a:r>
                        <a:rPr lang="ja-JP" altLang="en-US" sz="1200" smtClean="0">
                          <a:solidFill>
                            <a:schemeClr val="tx1"/>
                          </a:solidFill>
                          <a:latin typeface="HGPｺﾞｼｯｸM" pitchFamily="50" charset="-128"/>
                          <a:ea typeface="HGPｺﾞｼｯｸM" pitchFamily="50" charset="-128"/>
                        </a:rPr>
                        <a:t>児</a:t>
                      </a:r>
                      <a:r>
                        <a:rPr lang="en-US" altLang="ja-JP" sz="1200" smtClean="0">
                          <a:solidFill>
                            <a:schemeClr val="tx1"/>
                          </a:solidFill>
                          <a:latin typeface="HGPｺﾞｼｯｸM" pitchFamily="50" charset="-128"/>
                          <a:ea typeface="HGPｺﾞｼｯｸM" pitchFamily="50" charset="-128"/>
                        </a:rPr>
                        <a:t>)</a:t>
                      </a:r>
                      <a:r>
                        <a:rPr lang="ja-JP" altLang="en-US" sz="1200" smtClean="0">
                          <a:solidFill>
                            <a:schemeClr val="tx1"/>
                          </a:solidFill>
                          <a:latin typeface="HGPｺﾞｼｯｸM" pitchFamily="50" charset="-128"/>
                          <a:ea typeface="HGPｺﾞｼｯｸM" pitchFamily="50" charset="-128"/>
                        </a:rPr>
                        <a:t>について、障害支援区分に応じた単位の設定</a:t>
                      </a:r>
                      <a:endParaRPr lang="en-US" altLang="ja-JP" sz="1200" smtClean="0">
                        <a:solidFill>
                          <a:schemeClr val="tx1"/>
                        </a:solidFill>
                        <a:latin typeface="HGPｺﾞｼｯｸM" pitchFamily="50" charset="-128"/>
                        <a:ea typeface="HGPｺﾞｼｯｸM" pitchFamily="50" charset="-128"/>
                      </a:endParaRPr>
                    </a:p>
                    <a:p>
                      <a:endParaRPr lang="en-US" altLang="ja-JP" sz="1200" smtClean="0">
                        <a:solidFill>
                          <a:schemeClr val="tx1"/>
                        </a:solidFill>
                        <a:latin typeface="HGPｺﾞｼｯｸM" pitchFamily="50" charset="-128"/>
                        <a:ea typeface="HGPｺﾞｼｯｸM" pitchFamily="50" charset="-128"/>
                      </a:endParaRPr>
                    </a:p>
                    <a:p>
                      <a:endParaRPr lang="en-US" altLang="ja-JP" sz="1200" smtClean="0">
                        <a:solidFill>
                          <a:schemeClr val="tx1"/>
                        </a:solidFill>
                        <a:latin typeface="HGPｺﾞｼｯｸM" pitchFamily="50" charset="-128"/>
                        <a:ea typeface="HGPｺﾞｼｯｸM" pitchFamily="50" charset="-128"/>
                      </a:endParaRPr>
                    </a:p>
                    <a:p>
                      <a:r>
                        <a:rPr lang="ja-JP" altLang="en-US" sz="1200" smtClean="0">
                          <a:solidFill>
                            <a:schemeClr val="tx1"/>
                          </a:solidFill>
                          <a:latin typeface="HGPｺﾞｼｯｸM" pitchFamily="50" charset="-128"/>
                          <a:ea typeface="HGPｺﾞｼｯｸM" pitchFamily="50" charset="-128"/>
                        </a:rPr>
                        <a:t>  　　　　　　　</a:t>
                      </a:r>
                      <a:r>
                        <a:rPr lang="en-US" altLang="ja-JP" sz="1200" smtClean="0">
                          <a:solidFill>
                            <a:schemeClr val="tx1"/>
                          </a:solidFill>
                          <a:latin typeface="HGPｺﾞｼｯｸM" pitchFamily="50" charset="-128"/>
                          <a:ea typeface="HGPｺﾞｼｯｸM" pitchFamily="50" charset="-128"/>
                        </a:rPr>
                        <a:t>167</a:t>
                      </a:r>
                      <a:r>
                        <a:rPr lang="ja-JP" altLang="en-US" sz="1200" smtClean="0">
                          <a:solidFill>
                            <a:schemeClr val="tx1"/>
                          </a:solidFill>
                          <a:latin typeface="HGPｺﾞｼｯｸM" pitchFamily="50" charset="-128"/>
                          <a:ea typeface="HGPｺﾞｼｯｸM" pitchFamily="50" charset="-128"/>
                        </a:rPr>
                        <a:t>単位～</a:t>
                      </a:r>
                      <a:r>
                        <a:rPr lang="en-US" altLang="ja-JP" sz="1200" smtClean="0">
                          <a:solidFill>
                            <a:schemeClr val="tx1"/>
                          </a:solidFill>
                          <a:latin typeface="HGPｺﾞｼｯｸM" pitchFamily="50" charset="-128"/>
                          <a:ea typeface="HGPｺﾞｼｯｸM" pitchFamily="50" charset="-128"/>
                        </a:rPr>
                        <a:t>896</a:t>
                      </a:r>
                      <a:r>
                        <a:rPr lang="ja-JP" altLang="en-US" sz="1200" smtClean="0">
                          <a:solidFill>
                            <a:schemeClr val="tx1"/>
                          </a:solidFill>
                          <a:latin typeface="HGPｺﾞｼｯｸM" pitchFamily="50" charset="-128"/>
                          <a:ea typeface="HGPｺﾞｼｯｸM" pitchFamily="50" charset="-128"/>
                        </a:rPr>
                        <a:t>単位</a:t>
                      </a:r>
                      <a:endParaRPr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ja-JP" altLang="en-US" sz="1200" b="1" u="sng" dirty="0" smtClean="0">
                          <a:solidFill>
                            <a:schemeClr val="tx1"/>
                          </a:solidFill>
                          <a:latin typeface="HGPｺﾞｼｯｸM" pitchFamily="50" charset="-128"/>
                          <a:ea typeface="HGPｺﾞｼｯｸM" pitchFamily="50" charset="-128"/>
                        </a:rPr>
                        <a:t>福祉型強化短期入所サービス費</a:t>
                      </a:r>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(Ⅳ)</a:t>
                      </a:r>
                      <a:r>
                        <a:rPr lang="ja-JP" altLang="en-US" sz="1200" dirty="0" smtClean="0">
                          <a:solidFill>
                            <a:schemeClr val="tx1"/>
                          </a:solidFill>
                          <a:latin typeface="HGPｺﾞｼｯｸM" pitchFamily="50" charset="-128"/>
                          <a:ea typeface="HGPｺﾞｼｯｸM" pitchFamily="50" charset="-128"/>
                        </a:rPr>
                        <a:t> </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HGPｺﾞｼｯｸM" pitchFamily="50" charset="-128"/>
                          <a:ea typeface="HGPｺﾞｼｯｸM" pitchFamily="50" charset="-128"/>
                        </a:rPr>
                        <a:t>→　看護職員を配置し、厚生労働大臣が定める状態に該当する医療的ケアが必要な障害者</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児</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に対し、支援を行う場合</a:t>
                      </a:r>
                      <a:endParaRPr lang="en-US" altLang="ja-JP" sz="12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367</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1,096</a:t>
                      </a:r>
                      <a:r>
                        <a:rPr lang="ja-JP" altLang="en-US" sz="1200" dirty="0" smtClean="0">
                          <a:solidFill>
                            <a:schemeClr val="tx1"/>
                          </a:solidFill>
                          <a:latin typeface="HGPｺﾞｼｯｸM" pitchFamily="50" charset="-128"/>
                          <a:ea typeface="HGPｺﾞｼｯｸM" pitchFamily="50" charset="-128"/>
                        </a:rPr>
                        <a:t>単位</a:t>
                      </a:r>
                      <a:endParaRPr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lang="ja-JP" altLang="en-US" sz="1200" b="1" u="sng" dirty="0" smtClean="0">
                          <a:solidFill>
                            <a:schemeClr val="tx1"/>
                          </a:solidFill>
                          <a:latin typeface="HGPｺﾞｼｯｸM" pitchFamily="50" charset="-128"/>
                          <a:ea typeface="HGPｺﾞｼｯｸM" pitchFamily="50" charset="-128"/>
                        </a:rPr>
                        <a:t>医療型短期入所サービス費</a:t>
                      </a:r>
                      <a:endParaRPr lang="en-US" altLang="ja-JP" sz="1200" b="1" u="sng" dirty="0" smtClean="0">
                        <a:solidFill>
                          <a:schemeClr val="tx1"/>
                        </a:solidFill>
                        <a:latin typeface="HGPｺﾞｼｯｸM" pitchFamily="50" charset="-128"/>
                        <a:ea typeface="HGPｺﾞｼｯｸM" pitchFamily="50" charset="-128"/>
                      </a:endParaRPr>
                    </a:p>
                    <a:p>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(Ⅲ)</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宿泊を伴う場合</a:t>
                      </a:r>
                      <a:r>
                        <a:rPr lang="en-US" altLang="ja-JP" sz="1200" dirty="0" smtClean="0">
                          <a:solidFill>
                            <a:schemeClr val="tx1"/>
                          </a:solidFill>
                          <a:latin typeface="HGPｺﾞｼｯｸM" pitchFamily="50" charset="-128"/>
                          <a:ea typeface="HGPｺﾞｼｯｸM" pitchFamily="50" charset="-128"/>
                        </a:rPr>
                        <a:t>)</a:t>
                      </a:r>
                      <a:endParaRPr lang="ja-JP" altLang="en-US"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区分６の気管切開を伴う人工呼吸器</a:t>
                      </a:r>
                      <a:r>
                        <a:rPr lang="ja-JP" altLang="en-US" sz="1200" baseline="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による呼吸管理を行っている者、重症心身障害児・者等に対し、支援を行う場合</a:t>
                      </a:r>
                      <a:endParaRPr lang="en-US" altLang="ja-JP"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1,679</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2,889</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200" b="1" u="sng" dirty="0" smtClean="0">
                          <a:solidFill>
                            <a:schemeClr val="tx1"/>
                          </a:solidFill>
                          <a:latin typeface="HGPｺﾞｼｯｸM" pitchFamily="50" charset="-128"/>
                          <a:ea typeface="HGPｺﾞｼｯｸM" pitchFamily="50" charset="-128"/>
                        </a:rPr>
                        <a:t>医療型特定短期入所サービス費</a:t>
                      </a:r>
                      <a:endParaRPr lang="en-US" altLang="ja-JP" sz="1200" b="1" u="sng" dirty="0" smtClean="0">
                        <a:solidFill>
                          <a:schemeClr val="tx1"/>
                        </a:solidFill>
                        <a:latin typeface="HGPｺﾞｼｯｸM" pitchFamily="50" charset="-128"/>
                        <a:ea typeface="HGPｺﾞｼｯｸM" pitchFamily="50" charset="-128"/>
                      </a:endParaRPr>
                    </a:p>
                    <a:p>
                      <a:r>
                        <a:rPr lang="en-US" altLang="ja-JP" sz="1200" b="1" u="sng" dirty="0" smtClean="0">
                          <a:solidFill>
                            <a:schemeClr val="tx1"/>
                          </a:solidFill>
                          <a:latin typeface="HGPｺﾞｼｯｸM" pitchFamily="50" charset="-128"/>
                          <a:ea typeface="HGPｺﾞｼｯｸM" pitchFamily="50" charset="-128"/>
                        </a:rPr>
                        <a:t>(Ⅰ)</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(Ⅲ)</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宿泊を伴わない場合</a:t>
                      </a:r>
                      <a:r>
                        <a:rPr lang="en-US" altLang="ja-JP" sz="1200" dirty="0" smtClean="0">
                          <a:solidFill>
                            <a:schemeClr val="tx1"/>
                          </a:solidFill>
                          <a:latin typeface="HGPｺﾞｼｯｸM" pitchFamily="50" charset="-128"/>
                          <a:ea typeface="HGPｺﾞｼｯｸM"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1" u="sng" dirty="0" smtClean="0">
                          <a:solidFill>
                            <a:schemeClr val="tx1"/>
                          </a:solidFill>
                          <a:latin typeface="HGPｺﾞｼｯｸM" pitchFamily="50" charset="-128"/>
                          <a:ea typeface="HGPｺﾞｼｯｸM" pitchFamily="50" charset="-128"/>
                        </a:rPr>
                        <a:t>(Ⅳ)</a:t>
                      </a:r>
                      <a:r>
                        <a:rPr lang="ja-JP" altLang="en-US" sz="1200" b="1" u="sng" dirty="0" smtClean="0">
                          <a:solidFill>
                            <a:schemeClr val="tx1"/>
                          </a:solidFill>
                          <a:latin typeface="HGPｺﾞｼｯｸM" pitchFamily="50" charset="-128"/>
                          <a:ea typeface="HGPｺﾞｼｯｸM" pitchFamily="50" charset="-128"/>
                        </a:rPr>
                        <a:t>～</a:t>
                      </a:r>
                      <a:r>
                        <a:rPr lang="en-US" altLang="ja-JP" sz="1200" b="1" u="sng" dirty="0" smtClean="0">
                          <a:solidFill>
                            <a:schemeClr val="tx1"/>
                          </a:solidFill>
                          <a:latin typeface="HGPｺﾞｼｯｸM" pitchFamily="50" charset="-128"/>
                          <a:ea typeface="HGPｺﾞｼｯｸM" pitchFamily="50" charset="-128"/>
                        </a:rPr>
                        <a:t>(Ⅵ)</a:t>
                      </a: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宿泊のみの場合</a:t>
                      </a:r>
                      <a:r>
                        <a:rPr lang="en-US" altLang="ja-JP" sz="1200" dirty="0" smtClean="0">
                          <a:solidFill>
                            <a:schemeClr val="tx1"/>
                          </a:solidFill>
                          <a:latin typeface="HGPｺﾞｼｯｸM" pitchFamily="50" charset="-128"/>
                          <a:ea typeface="HGPｺﾞｼｯｸM" pitchFamily="50" charset="-128"/>
                        </a:rPr>
                        <a:t>)</a:t>
                      </a:r>
                    </a:p>
                    <a:p>
                      <a:r>
                        <a:rPr lang="ja-JP" altLang="en-US" sz="1200" dirty="0" smtClean="0">
                          <a:solidFill>
                            <a:schemeClr val="tx1"/>
                          </a:solidFill>
                          <a:latin typeface="HGPｺﾞｼｯｸM" pitchFamily="50" charset="-128"/>
                          <a:ea typeface="HGPｺﾞｼｯｸM" pitchFamily="50" charset="-128"/>
                        </a:rPr>
                        <a:t>→　左記と同様の対象者に対し支援を行う場合</a:t>
                      </a:r>
                      <a:endParaRPr lang="en-US" altLang="ja-JP" sz="1200" dirty="0" smtClean="0">
                        <a:solidFill>
                          <a:schemeClr val="tx1"/>
                        </a:solidFill>
                        <a:latin typeface="HGPｺﾞｼｯｸM" pitchFamily="50" charset="-128"/>
                        <a:ea typeface="HGPｺﾞｼｯｸM" pitchFamily="50" charset="-128"/>
                      </a:endParaRPr>
                    </a:p>
                    <a:p>
                      <a:endParaRPr lang="en-US" altLang="ja-JP" sz="1200" dirty="0" smtClean="0">
                        <a:solidFill>
                          <a:schemeClr val="tx1"/>
                        </a:solidFill>
                        <a:latin typeface="HGPｺﾞｼｯｸM" pitchFamily="50" charset="-128"/>
                        <a:ea typeface="HGPｺﾞｼｯｸM" pitchFamily="50" charset="-128"/>
                      </a:endParaRPr>
                    </a:p>
                    <a:p>
                      <a:r>
                        <a:rPr lang="ja-JP" altLang="en-US" sz="1200" dirty="0" smtClean="0">
                          <a:solidFill>
                            <a:schemeClr val="tx1"/>
                          </a:solidFill>
                          <a:latin typeface="HGPｺﾞｼｯｸM" pitchFamily="50" charset="-128"/>
                          <a:ea typeface="HGPｺﾞｼｯｸM" pitchFamily="50" charset="-128"/>
                        </a:rPr>
                        <a:t>　　　　　</a:t>
                      </a:r>
                      <a:r>
                        <a:rPr lang="en-US" altLang="ja-JP" sz="1200" baseline="0" dirty="0" smtClean="0">
                          <a:solidFill>
                            <a:schemeClr val="tx1"/>
                          </a:solidFill>
                          <a:latin typeface="HGPｺﾞｼｯｸM" pitchFamily="50" charset="-128"/>
                          <a:ea typeface="HGPｺﾞｼｯｸM" pitchFamily="50" charset="-128"/>
                        </a:rPr>
                        <a:t> 1,209</a:t>
                      </a:r>
                      <a:r>
                        <a:rPr lang="ja-JP" altLang="en-US" sz="1200" dirty="0" smtClean="0">
                          <a:solidFill>
                            <a:schemeClr val="tx1"/>
                          </a:solidFill>
                          <a:latin typeface="HGPｺﾞｼｯｸM" pitchFamily="50" charset="-128"/>
                          <a:ea typeface="HGPｺﾞｼｯｸM" pitchFamily="50" charset="-128"/>
                        </a:rPr>
                        <a:t>単位～</a:t>
                      </a:r>
                      <a:r>
                        <a:rPr lang="en-US" altLang="ja-JP" sz="1200" dirty="0" smtClean="0">
                          <a:solidFill>
                            <a:schemeClr val="tx1"/>
                          </a:solidFill>
                          <a:latin typeface="HGPｺﾞｼｯｸM" pitchFamily="50" charset="-128"/>
                          <a:ea typeface="HGPｺﾞｼｯｸM" pitchFamily="50" charset="-128"/>
                        </a:rPr>
                        <a:t>2,768</a:t>
                      </a:r>
                      <a:r>
                        <a:rPr lang="ja-JP" altLang="en-US" sz="12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gridSpan="5">
                  <a:txBody>
                    <a:bodyPr/>
                    <a:lstStyle/>
                    <a:p>
                      <a:pPr algn="l"/>
                      <a:r>
                        <a:rPr kumimoji="1" lang="ja-JP" altLang="en-US" sz="1300" smtClean="0">
                          <a:solidFill>
                            <a:schemeClr val="tx1"/>
                          </a:solidFill>
                          <a:ea typeface="ＤＨＰ特太ゴシック体" pitchFamily="2" charset="-128"/>
                        </a:rPr>
                        <a:t>■ 主な加算</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570615">
                <a:tc gridSpan="2">
                  <a:txBody>
                    <a:bodyPr/>
                    <a:lstStyle/>
                    <a:p>
                      <a:r>
                        <a:rPr kumimoji="1" lang="ja-JP" altLang="en-US" sz="1100" b="1" u="sng" dirty="0" smtClean="0">
                          <a:solidFill>
                            <a:schemeClr val="tx1"/>
                          </a:solidFill>
                          <a:latin typeface="HGPｺﾞｼｯｸM" pitchFamily="50" charset="-128"/>
                          <a:ea typeface="HGPｺﾞｼｯｸM" pitchFamily="50" charset="-128"/>
                        </a:rPr>
                        <a:t>単独型加算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320</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併設型・空床型ではない指定短期入所事業所にて、指定短期入所を行った場合</a:t>
                      </a:r>
                      <a:endParaRPr kumimoji="1" lang="en-US" altLang="ja-JP" sz="11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1100" b="1" u="sng" dirty="0" smtClean="0">
                          <a:solidFill>
                            <a:schemeClr val="tx1"/>
                          </a:solidFill>
                          <a:latin typeface="HGPｺﾞｼｯｸM" pitchFamily="50" charset="-128"/>
                          <a:ea typeface="HGPｺﾞｼｯｸM" pitchFamily="50" charset="-128"/>
                        </a:rPr>
                        <a:t>緊急短期入所受入加算</a:t>
                      </a:r>
                      <a:r>
                        <a:rPr kumimoji="1" lang="ja-JP" altLang="en-US" sz="1100" dirty="0" smtClean="0">
                          <a:solidFill>
                            <a:schemeClr val="tx1"/>
                          </a:solidFill>
                          <a:latin typeface="HGPｺﾞｼｯｸM" pitchFamily="50" charset="-128"/>
                          <a:ea typeface="HGPｺﾞｼｯｸM" pitchFamily="50" charset="-128"/>
                        </a:rPr>
                        <a:t>（福祉型</a:t>
                      </a:r>
                      <a:r>
                        <a:rPr kumimoji="1" lang="en-US" altLang="ja-JP" sz="1100" dirty="0" smtClean="0">
                          <a:solidFill>
                            <a:schemeClr val="tx1"/>
                          </a:solidFill>
                          <a:latin typeface="HGPｺﾞｼｯｸM" pitchFamily="50" charset="-128"/>
                          <a:ea typeface="HGPｺﾞｼｯｸM" pitchFamily="50" charset="-128"/>
                        </a:rPr>
                        <a:t>180</a:t>
                      </a:r>
                      <a:r>
                        <a:rPr kumimoji="1" lang="ja-JP" altLang="en-US" sz="1100" dirty="0" smtClean="0">
                          <a:solidFill>
                            <a:schemeClr val="tx1"/>
                          </a:solidFill>
                          <a:latin typeface="HGPｺﾞｼｯｸM" pitchFamily="50" charset="-128"/>
                          <a:ea typeface="HGPｺﾞｼｯｸM" pitchFamily="50" charset="-128"/>
                        </a:rPr>
                        <a:t>単位、医療型</a:t>
                      </a:r>
                      <a:r>
                        <a:rPr kumimoji="1" lang="en-US" altLang="ja-JP" sz="1100" dirty="0" smtClean="0">
                          <a:solidFill>
                            <a:schemeClr val="tx1"/>
                          </a:solidFill>
                          <a:latin typeface="HGPｺﾞｼｯｸM" pitchFamily="50" charset="-128"/>
                          <a:ea typeface="HGPｺﾞｼｯｸM" pitchFamily="50" charset="-128"/>
                        </a:rPr>
                        <a:t>270</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空床の確保や緊急時の受入れを行った場合</a:t>
                      </a:r>
                      <a:endParaRPr kumimoji="1" lang="en-US" altLang="ja-JP" sz="1100"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dirty="0" smtClean="0">
                          <a:solidFill>
                            <a:schemeClr val="tx1"/>
                          </a:solidFill>
                          <a:latin typeface="HGPｺﾞｼｯｸM" pitchFamily="50" charset="-128"/>
                          <a:ea typeface="HGPｺﾞｼｯｸM" pitchFamily="50" charset="-128"/>
                        </a:rPr>
                        <a:t>定員超過特例加算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50</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緊急時に定員を超えて受入を行った場合（</a:t>
                      </a:r>
                      <a:r>
                        <a:rPr kumimoji="1" lang="en-US" altLang="ja-JP" sz="1100" dirty="0" smtClean="0">
                          <a:solidFill>
                            <a:schemeClr val="tx1"/>
                          </a:solidFill>
                          <a:latin typeface="HGPｺﾞｼｯｸM" pitchFamily="50" charset="-128"/>
                          <a:ea typeface="HGPｺﾞｼｯｸM" pitchFamily="50" charset="-128"/>
                        </a:rPr>
                        <a:t>10</a:t>
                      </a:r>
                      <a:r>
                        <a:rPr kumimoji="1" lang="ja-JP" altLang="en-US" sz="1100" dirty="0" smtClean="0">
                          <a:solidFill>
                            <a:schemeClr val="tx1"/>
                          </a:solidFill>
                          <a:latin typeface="HGPｺﾞｼｯｸM" pitchFamily="50" charset="-128"/>
                          <a:ea typeface="HGPｺﾞｼｯｸM" pitchFamily="50" charset="-128"/>
                        </a:rPr>
                        <a:t>日限度で算定）</a:t>
                      </a:r>
                      <a:endParaRPr kumimoji="1" lang="ja-JP" altLang="en-US" sz="1100" dirty="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r>
                        <a:rPr kumimoji="1" lang="ja-JP" altLang="en-US" sz="1100" b="1" u="sng" dirty="0" smtClean="0">
                          <a:solidFill>
                            <a:schemeClr val="tx1"/>
                          </a:solidFill>
                          <a:latin typeface="HGPｺﾞｼｯｸM" pitchFamily="50" charset="-128"/>
                          <a:ea typeface="HGPｺﾞｼｯｸM" pitchFamily="50" charset="-128"/>
                        </a:rPr>
                        <a:t>特別重度支援加算</a:t>
                      </a:r>
                      <a:r>
                        <a:rPr kumimoji="1" lang="ja-JP" altLang="en-US" sz="1100" dirty="0" smtClean="0">
                          <a:solidFill>
                            <a:schemeClr val="tx1"/>
                          </a:solidFill>
                          <a:latin typeface="HGPｺﾞｼｯｸM" pitchFamily="50" charset="-128"/>
                          <a:ea typeface="HGPｺﾞｼｯｸM" pitchFamily="50" charset="-128"/>
                        </a:rPr>
                        <a:t>（</a:t>
                      </a:r>
                      <a:r>
                        <a:rPr kumimoji="1" lang="en-US" altLang="ja-JP" sz="1100" dirty="0" smtClean="0">
                          <a:solidFill>
                            <a:schemeClr val="tx1"/>
                          </a:solidFill>
                          <a:latin typeface="HGPｺﾞｼｯｸM" pitchFamily="50" charset="-128"/>
                          <a:ea typeface="HGPｺﾞｼｯｸM" pitchFamily="50" charset="-128"/>
                        </a:rPr>
                        <a:t>120</a:t>
                      </a:r>
                      <a:r>
                        <a:rPr kumimoji="1" lang="ja-JP" altLang="en-US" sz="1100" dirty="0" smtClean="0">
                          <a:solidFill>
                            <a:schemeClr val="tx1"/>
                          </a:solidFill>
                          <a:latin typeface="HGPｺﾞｼｯｸM" pitchFamily="50" charset="-128"/>
                          <a:ea typeface="HGPｺﾞｼｯｸM" pitchFamily="50" charset="-128"/>
                        </a:rPr>
                        <a:t>単位／</a:t>
                      </a:r>
                      <a:r>
                        <a:rPr kumimoji="1" lang="en-US" altLang="ja-JP" sz="1100" dirty="0" smtClean="0">
                          <a:solidFill>
                            <a:schemeClr val="tx1"/>
                          </a:solidFill>
                          <a:latin typeface="HGPｺﾞｼｯｸM" pitchFamily="50" charset="-128"/>
                          <a:ea typeface="HGPｺﾞｼｯｸM" pitchFamily="50" charset="-128"/>
                        </a:rPr>
                        <a:t>388</a:t>
                      </a:r>
                      <a:r>
                        <a:rPr kumimoji="1" lang="ja-JP" altLang="en-US" sz="1100" dirty="0" smtClean="0">
                          <a:solidFill>
                            <a:schemeClr val="tx1"/>
                          </a:solidFill>
                          <a:latin typeface="HGPｺﾞｼｯｸM" pitchFamily="50" charset="-128"/>
                          <a:ea typeface="HGPｺﾞｼｯｸM" pitchFamily="50" charset="-128"/>
                        </a:rPr>
                        <a:t>単位）</a:t>
                      </a:r>
                      <a:endParaRPr kumimoji="1" lang="en-US" altLang="ja-JP" sz="1100" dirty="0" smtClean="0">
                        <a:solidFill>
                          <a:schemeClr val="tx1"/>
                        </a:solidFill>
                        <a:latin typeface="HGPｺﾞｼｯｸM" pitchFamily="50" charset="-128"/>
                        <a:ea typeface="HGPｺﾞｼｯｸM" pitchFamily="50" charset="-128"/>
                      </a:endParaRPr>
                    </a:p>
                    <a:p>
                      <a:r>
                        <a:rPr kumimoji="1" lang="ja-JP" altLang="en-US" sz="1100" dirty="0" smtClean="0">
                          <a:solidFill>
                            <a:schemeClr val="tx1"/>
                          </a:solidFill>
                          <a:latin typeface="HGPｺﾞｼｯｸM" pitchFamily="50" charset="-128"/>
                          <a:ea typeface="HGPｺﾞｼｯｸM" pitchFamily="50" charset="-128"/>
                        </a:rPr>
                        <a:t>→　医療ニーズの高い障害児・者に対しサービスを提供した場合</a:t>
                      </a:r>
                      <a:endParaRPr kumimoji="1" lang="ja-JP" altLang="en-US" sz="1100" dirty="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9248" name="Text Box 2"/>
          <p:cNvSpPr txBox="1">
            <a:spLocks noChangeArrowheads="1"/>
          </p:cNvSpPr>
          <p:nvPr/>
        </p:nvSpPr>
        <p:spPr bwMode="auto">
          <a:xfrm>
            <a:off x="5945773" y="6547247"/>
            <a:ext cx="4407827"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a:t>
            </a:r>
            <a:r>
              <a:rPr lang="ja-JP" altLang="en-US" sz="1600" b="1" u="sng" dirty="0" smtClean="0">
                <a:ea typeface="ＤＨＰ特太ゴシック体" pitchFamily="2" charset="-128"/>
              </a:rPr>
              <a:t>利用者数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50,423  </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31</a:t>
            </a:r>
            <a:r>
              <a:rPr lang="zh-TW" altLang="en-US" sz="1200" dirty="0" smtClean="0">
                <a:latin typeface="HGPｺﾞｼｯｸM" pitchFamily="50" charset="-128"/>
                <a:ea typeface="HGPｺﾞｼｯｸM" pitchFamily="50" charset="-128"/>
              </a:rPr>
              <a:t>年</a:t>
            </a:r>
            <a:r>
              <a:rPr lang="en-US" altLang="zh-TW" sz="1200" dirty="0" smtClean="0">
                <a:latin typeface="HGPｺﾞｼｯｸM" pitchFamily="50" charset="-128"/>
                <a:ea typeface="HGPｺﾞｼｯｸM" pitchFamily="50" charset="-128"/>
              </a:rPr>
              <a:t>1</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23" name="正方形/長方形 22"/>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短期入所</a:t>
            </a:r>
            <a:endParaRPr kumimoji="1" lang="ja-JP" altLang="en-US" sz="2400" b="1" dirty="0">
              <a:solidFill>
                <a:schemeClr val="tx1"/>
              </a:solidFill>
            </a:endParaRPr>
          </a:p>
        </p:txBody>
      </p:sp>
      <p:grpSp>
        <p:nvGrpSpPr>
          <p:cNvPr id="25" name="グループ化 10"/>
          <p:cNvGrpSpPr>
            <a:grpSpLocks/>
          </p:cNvGrpSpPr>
          <p:nvPr/>
        </p:nvGrpSpPr>
        <p:grpSpPr bwMode="auto">
          <a:xfrm>
            <a:off x="-15553" y="376232"/>
            <a:ext cx="9972000" cy="79114"/>
            <a:chOff x="0" y="188640"/>
            <a:chExt cx="9144000" cy="72008"/>
          </a:xfrm>
        </p:grpSpPr>
        <p:cxnSp>
          <p:nvCxnSpPr>
            <p:cNvPr id="26" name="直線コネクタ 2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2525044B-F283-40BF-9A1F-E872E8450C33}" type="slidenum">
              <a:rPr lang="en-US" altLang="ja-JP" smtClean="0"/>
              <a:pPr>
                <a:defRPr/>
              </a:pPr>
              <a:t>93</a:t>
            </a:fld>
            <a:endParaRPr lang="en-US" altLang="ja-JP" dirty="0"/>
          </a:p>
        </p:txBody>
      </p:sp>
    </p:spTree>
    <p:extLst>
      <p:ext uri="{BB962C8B-B14F-4D97-AF65-F5344CB8AC3E}">
        <p14:creationId xmlns:p14="http://schemas.microsoft.com/office/powerpoint/2010/main" val="13115575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200472" y="498575"/>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0245" name="Text Box 2"/>
          <p:cNvSpPr txBox="1">
            <a:spLocks noChangeArrowheads="1"/>
          </p:cNvSpPr>
          <p:nvPr/>
        </p:nvSpPr>
        <p:spPr bwMode="auto">
          <a:xfrm>
            <a:off x="200472" y="2060848"/>
            <a:ext cx="2399110"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0246" name="Text Box 2"/>
          <p:cNvSpPr txBox="1">
            <a:spLocks noChangeArrowheads="1"/>
          </p:cNvSpPr>
          <p:nvPr/>
        </p:nvSpPr>
        <p:spPr bwMode="auto">
          <a:xfrm>
            <a:off x="5339991" y="2060848"/>
            <a:ext cx="2708671"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19" name="正方形/長方形 18"/>
          <p:cNvSpPr/>
          <p:nvPr/>
        </p:nvSpPr>
        <p:spPr>
          <a:xfrm>
            <a:off x="365760" y="800848"/>
            <a:ext cx="8987246" cy="1260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smtClean="0">
                <a:solidFill>
                  <a:schemeClr val="tx1"/>
                </a:solidFill>
                <a:latin typeface="HGPｺﾞｼｯｸM" pitchFamily="50" charset="-128"/>
                <a:ea typeface="HGPｺﾞｼｯｸM" pitchFamily="50" charset="-128"/>
              </a:rPr>
              <a:t>■　病院</a:t>
            </a:r>
            <a:r>
              <a:rPr lang="ja-JP" altLang="en-US" sz="1300" dirty="0">
                <a:solidFill>
                  <a:schemeClr val="tx1"/>
                </a:solidFill>
                <a:latin typeface="HGPｺﾞｼｯｸM" pitchFamily="50" charset="-128"/>
                <a:ea typeface="HGPｺﾞｼｯｸM" pitchFamily="50" charset="-128"/>
              </a:rPr>
              <a:t>等への長期の入院による医療的ケアに加え、常時の介護を必要とする身体・知的障害者</a:t>
            </a:r>
            <a:endParaRPr lang="en-US" altLang="ja-JP" sz="1300" dirty="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①　筋</a:t>
            </a:r>
            <a:r>
              <a:rPr lang="ja-JP" altLang="en-US" sz="1200" dirty="0">
                <a:solidFill>
                  <a:schemeClr val="tx1"/>
                </a:solidFill>
                <a:latin typeface="HGPｺﾞｼｯｸM" pitchFamily="50" charset="-128"/>
                <a:ea typeface="HGPｺﾞｼｯｸM" pitchFamily="50" charset="-128"/>
              </a:rPr>
              <a:t>萎縮性側索硬化症（ＡＬＳ）患者等気管切開を伴う人工呼吸器による呼吸管理を行っている者であって</a:t>
            </a:r>
            <a:r>
              <a:rPr lang="ja-JP" altLang="en-US" sz="1200" dirty="0" smtClean="0">
                <a:solidFill>
                  <a:schemeClr val="tx1"/>
                </a:solidFill>
                <a:latin typeface="HGPｺﾞｼｯｸM" pitchFamily="50" charset="-128"/>
                <a:ea typeface="HGPｺﾞｼｯｸM" pitchFamily="50" charset="-128"/>
              </a:rPr>
              <a:t>、障害支援区分６</a:t>
            </a:r>
            <a:r>
              <a:rPr lang="ja-JP" altLang="en-US" sz="1200" dirty="0">
                <a:solidFill>
                  <a:schemeClr val="tx1"/>
                </a:solidFill>
                <a:latin typeface="HGPｺﾞｼｯｸM" pitchFamily="50" charset="-128"/>
                <a:ea typeface="HGPｺﾞｼｯｸM" pitchFamily="50" charset="-128"/>
              </a:rPr>
              <a:t>の者</a:t>
            </a:r>
            <a:endParaRPr lang="en-US" altLang="ja-JP" sz="1200" dirty="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②  筋</a:t>
            </a:r>
            <a:r>
              <a:rPr lang="ja-JP" altLang="en-US" sz="1200" dirty="0">
                <a:solidFill>
                  <a:schemeClr val="tx1"/>
                </a:solidFill>
                <a:latin typeface="HGPｺﾞｼｯｸM" pitchFamily="50" charset="-128"/>
                <a:ea typeface="HGPｺﾞｼｯｸM" pitchFamily="50" charset="-128"/>
              </a:rPr>
              <a:t>ジストロフィー患者又は重症心身障害者であって、</a:t>
            </a:r>
            <a:r>
              <a:rPr lang="ja-JP" altLang="en-US" sz="1200" dirty="0" smtClean="0">
                <a:solidFill>
                  <a:schemeClr val="tx1"/>
                </a:solidFill>
                <a:latin typeface="HGPｺﾞｼｯｸM" pitchFamily="50" charset="-128"/>
                <a:ea typeface="HGPｺﾞｼｯｸM" pitchFamily="50" charset="-128"/>
              </a:rPr>
              <a:t>障害支援区分５</a:t>
            </a:r>
            <a:r>
              <a:rPr lang="ja-JP" altLang="en-US" sz="1200" dirty="0">
                <a:solidFill>
                  <a:schemeClr val="tx1"/>
                </a:solidFill>
                <a:latin typeface="HGPｺﾞｼｯｸM" pitchFamily="50" charset="-128"/>
                <a:ea typeface="HGPｺﾞｼｯｸM" pitchFamily="50" charset="-128"/>
              </a:rPr>
              <a:t>以上の</a:t>
            </a:r>
            <a:r>
              <a:rPr lang="ja-JP" altLang="en-US" sz="1200" dirty="0" smtClean="0">
                <a:solidFill>
                  <a:schemeClr val="tx1"/>
                </a:solidFill>
                <a:latin typeface="HGPｺﾞｼｯｸM" pitchFamily="50" charset="-128"/>
                <a:ea typeface="HGPｺﾞｼｯｸM" pitchFamily="50" charset="-128"/>
              </a:rPr>
              <a:t>者</a:t>
            </a:r>
            <a:endParaRPr lang="en-US" altLang="ja-JP" sz="1200" dirty="0" smtClean="0">
              <a:solidFill>
                <a:schemeClr val="tx1"/>
              </a:solidFill>
              <a:latin typeface="HGPｺﾞｼｯｸM" pitchFamily="50" charset="-128"/>
              <a:ea typeface="HGPｺﾞｼｯｸM" pitchFamily="50" charset="-128"/>
            </a:endParaRPr>
          </a:p>
          <a:p>
            <a:pPr>
              <a:defRPr/>
            </a:pP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ja-JP" altLang="en-US" sz="1200" dirty="0">
                <a:solidFill>
                  <a:schemeClr val="tx1"/>
                </a:solidFill>
                <a:latin typeface="HGPｺﾞｼｯｸM" pitchFamily="50" charset="-128"/>
                <a:ea typeface="HGPｺﾞｼｯｸM" pitchFamily="50" charset="-128"/>
              </a:rPr>
              <a:t>３</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31</a:t>
            </a:r>
            <a:r>
              <a:rPr lang="ja-JP" altLang="en-US" sz="1200" dirty="0" smtClean="0">
                <a:solidFill>
                  <a:schemeClr val="tx1"/>
                </a:solidFill>
                <a:latin typeface="HGPｺﾞｼｯｸM" pitchFamily="50" charset="-128"/>
                <a:ea typeface="HGPｺﾞｼｯｸM" pitchFamily="50" charset="-128"/>
              </a:rPr>
              <a:t>日において現に重症心身障害児施設又は指定医療機関に入院している者であって、平成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ja-JP" altLang="en-US" sz="1200" dirty="0">
                <a:solidFill>
                  <a:schemeClr val="tx1"/>
                </a:solidFill>
                <a:latin typeface="HGPｺﾞｼｯｸM" pitchFamily="50" charset="-128"/>
                <a:ea typeface="HGPｺﾞｼｯｸM" pitchFamily="50" charset="-128"/>
              </a:rPr>
              <a:t>４</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1</a:t>
            </a:r>
            <a:r>
              <a:rPr lang="ja-JP" altLang="en-US" sz="1200" dirty="0" smtClean="0">
                <a:solidFill>
                  <a:schemeClr val="tx1"/>
                </a:solidFill>
                <a:latin typeface="HGPｺﾞｼｯｸM" pitchFamily="50" charset="-128"/>
                <a:ea typeface="HGPｺﾞｼｯｸM" pitchFamily="50" charset="-128"/>
              </a:rPr>
              <a:t>日以降療養介護を</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利用する者</a:t>
            </a:r>
            <a:endParaRPr lang="ja-JP" altLang="en-US" sz="1200" dirty="0">
              <a:solidFill>
                <a:schemeClr val="tx1"/>
              </a:solidFill>
              <a:latin typeface="HGPｺﾞｼｯｸM" pitchFamily="50" charset="-128"/>
              <a:ea typeface="HGPｺﾞｼｯｸM" pitchFamily="50" charset="-128"/>
            </a:endParaRPr>
          </a:p>
        </p:txBody>
      </p:sp>
      <p:sp>
        <p:nvSpPr>
          <p:cNvPr id="10248" name="Rectangle 4"/>
          <p:cNvSpPr>
            <a:spLocks noChangeArrowheads="1"/>
          </p:cNvSpPr>
          <p:nvPr/>
        </p:nvSpPr>
        <p:spPr bwMode="auto">
          <a:xfrm>
            <a:off x="365760" y="2365770"/>
            <a:ext cx="4664669" cy="1116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病院等への長期入院による医学的管理の下、食事や入浴</a:t>
            </a:r>
            <a:r>
              <a:rPr lang="ja-JP" altLang="en-US" sz="1200" dirty="0" smtClean="0">
                <a:latin typeface="HGPｺﾞｼｯｸM" pitchFamily="50" charset="-128"/>
                <a:ea typeface="HGPｺﾞｼｯｸM" pitchFamily="50" charset="-128"/>
              </a:rPr>
              <a:t>、排せつ</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等</a:t>
            </a:r>
            <a:r>
              <a:rPr lang="ja-JP" altLang="en-US" sz="1200" dirty="0">
                <a:latin typeface="HGPｺﾞｼｯｸM" pitchFamily="50" charset="-128"/>
                <a:ea typeface="HGPｺﾞｼｯｸM" pitchFamily="50" charset="-128"/>
              </a:rPr>
              <a:t>の介護や、日常生活上の相談支援等を</a:t>
            </a:r>
            <a:r>
              <a:rPr lang="ja-JP" altLang="en-US" sz="1200" dirty="0" smtClean="0">
                <a:latin typeface="HGPｺﾞｼｯｸM" pitchFamily="50" charset="-128"/>
                <a:ea typeface="HGPｺﾞｼｯｸM" pitchFamily="50" charset="-128"/>
              </a:rPr>
              <a:t>提供</a:t>
            </a:r>
            <a:endParaRPr lang="ja-JP" altLang="en-US" sz="1200" dirty="0">
              <a:latin typeface="HGPｺﾞｼｯｸM" pitchFamily="50" charset="-128"/>
              <a:ea typeface="HGPｺﾞｼｯｸM" pitchFamily="50" charset="-128"/>
            </a:endParaRPr>
          </a:p>
          <a:p>
            <a:pPr>
              <a:lnSpc>
                <a:spcPct val="50000"/>
              </a:lnSpc>
            </a:pPr>
            <a:endParaRPr lang="ja-JP" altLang="en-US"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利用者の障害程度に応じて、相応しいサービスの提供</a:t>
            </a:r>
            <a:r>
              <a:rPr lang="ja-JP" altLang="en-US" sz="1200" dirty="0" smtClean="0">
                <a:latin typeface="HGPｺﾞｼｯｸM" pitchFamily="50" charset="-128"/>
                <a:ea typeface="HGPｺﾞｼｯｸM" pitchFamily="50" charset="-128"/>
              </a:rPr>
              <a:t>体制が</a:t>
            </a:r>
            <a:r>
              <a:rPr lang="ja-JP" altLang="en-US" sz="1200" dirty="0">
                <a:latin typeface="HGPｺﾞｼｯｸM" pitchFamily="50" charset="-128"/>
                <a:ea typeface="HGPｺﾞｼｯｸM" pitchFamily="50" charset="-128"/>
              </a:rPr>
              <a:t>確保</a:t>
            </a:r>
            <a:r>
              <a:rPr lang="ja-JP" altLang="en-US" sz="1200" dirty="0" smtClean="0">
                <a:latin typeface="HGPｺﾞｼｯｸM" pitchFamily="50" charset="-128"/>
                <a:ea typeface="HGPｺﾞｼｯｸM" pitchFamily="50" charset="-128"/>
              </a:rPr>
              <a:t>さ</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れるよう</a:t>
            </a:r>
            <a:r>
              <a:rPr lang="ja-JP" altLang="en-US" sz="1200" dirty="0">
                <a:latin typeface="HGPｺﾞｼｯｸM" pitchFamily="50" charset="-128"/>
                <a:ea typeface="HGPｺﾞｼｯｸM" pitchFamily="50" charset="-128"/>
              </a:rPr>
              <a:t>、事業者ごとの利用者の平均</a:t>
            </a:r>
            <a:r>
              <a:rPr lang="ja-JP" altLang="en-US" sz="1200" dirty="0" smtClean="0">
                <a:latin typeface="HGPｺﾞｼｯｸM" pitchFamily="50" charset="-128"/>
                <a:ea typeface="HGPｺﾞｼｯｸM" pitchFamily="50" charset="-128"/>
              </a:rPr>
              <a:t>障害支援区分に応じた人員配置</a:t>
            </a:r>
            <a:endParaRPr lang="en-US" altLang="ja-JP" sz="1200" dirty="0" smtClean="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の基準を設け、これに応じた報酬単価を</a:t>
            </a:r>
            <a:r>
              <a:rPr lang="ja-JP" altLang="en-US" sz="1200" dirty="0">
                <a:latin typeface="HGPｺﾞｼｯｸM" pitchFamily="50" charset="-128"/>
                <a:ea typeface="HGPｺﾞｼｯｸM" pitchFamily="50" charset="-128"/>
              </a:rPr>
              <a:t>設定</a:t>
            </a:r>
          </a:p>
        </p:txBody>
      </p:sp>
      <p:sp>
        <p:nvSpPr>
          <p:cNvPr id="10249" name="Rectangle 4"/>
          <p:cNvSpPr>
            <a:spLocks noChangeArrowheads="1"/>
          </p:cNvSpPr>
          <p:nvPr/>
        </p:nvSpPr>
        <p:spPr bwMode="auto">
          <a:xfrm>
            <a:off x="5572162" y="2354360"/>
            <a:ext cx="3780844" cy="1116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サービス管理責任者</a:t>
            </a:r>
          </a:p>
          <a:p>
            <a:pPr>
              <a:lnSpc>
                <a:spcPct val="50000"/>
              </a:lnSpc>
            </a:pPr>
            <a:endParaRPr lang="ja-JP" altLang="en-US" sz="1200" dirty="0">
              <a:latin typeface="HGPｺﾞｼｯｸM" pitchFamily="50" charset="-128"/>
              <a:ea typeface="HGPｺﾞｼｯｸM" pitchFamily="50" charset="-128"/>
            </a:endParaRPr>
          </a:p>
          <a:p>
            <a:endParaRPr lang="ja-JP" altLang="en-US"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生活支援員　等　４：１～２：１以上</a:t>
            </a:r>
          </a:p>
        </p:txBody>
      </p:sp>
      <p:sp>
        <p:nvSpPr>
          <p:cNvPr id="10250" name="Text Box 2"/>
          <p:cNvSpPr txBox="1">
            <a:spLocks noChangeArrowheads="1"/>
          </p:cNvSpPr>
          <p:nvPr/>
        </p:nvSpPr>
        <p:spPr bwMode="auto">
          <a:xfrm>
            <a:off x="200472" y="3501008"/>
            <a:ext cx="3472690"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graphicFrame>
        <p:nvGraphicFramePr>
          <p:cNvPr id="23" name="表 22"/>
          <p:cNvGraphicFramePr>
            <a:graphicFrameLocks noGrp="1"/>
          </p:cNvGraphicFramePr>
          <p:nvPr>
            <p:extLst/>
          </p:nvPr>
        </p:nvGraphicFramePr>
        <p:xfrm>
          <a:off x="386991" y="3839562"/>
          <a:ext cx="8977375" cy="2675740"/>
        </p:xfrm>
        <a:graphic>
          <a:graphicData uri="http://schemas.openxmlformats.org/drawingml/2006/table">
            <a:tbl>
              <a:tblPr>
                <a:tableStyleId>{F5AB1C69-6EDB-4FF4-983F-18BD219EF322}</a:tableStyleId>
              </a:tblPr>
              <a:tblGrid>
                <a:gridCol w="8977375">
                  <a:extLst>
                    <a:ext uri="{9D8B030D-6E8A-4147-A177-3AD203B41FA5}">
                      <a16:colId xmlns:a16="http://schemas.microsoft.com/office/drawing/2014/main" val="20000"/>
                    </a:ext>
                  </a:extLst>
                </a:gridCol>
              </a:tblGrid>
              <a:tr h="274519">
                <a:tc>
                  <a:txBody>
                    <a:bodyPr/>
                    <a:lstStyle/>
                    <a:p>
                      <a:r>
                        <a:rPr kumimoji="1" lang="ja-JP" altLang="en-US" sz="1300" dirty="0" smtClean="0">
                          <a:solidFill>
                            <a:schemeClr val="tx1"/>
                          </a:solidFill>
                          <a:ea typeface="ＤＨＰ特太ゴシック体" pitchFamily="2" charset="-128"/>
                        </a:rPr>
                        <a:t>■ 基本報酬</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366623">
                <a:tc>
                  <a:txBody>
                    <a:bodyPr/>
                    <a:lstStyle/>
                    <a:p>
                      <a:r>
                        <a:rPr lang="ja-JP" altLang="en-US" sz="1300" dirty="0" smtClean="0">
                          <a:solidFill>
                            <a:schemeClr val="tx1"/>
                          </a:solidFill>
                          <a:latin typeface="HGPｺﾞｼｯｸM" pitchFamily="50" charset="-128"/>
                          <a:ea typeface="HGPｺﾞｼｯｸM" pitchFamily="50" charset="-128"/>
                        </a:rPr>
                        <a:t>利用定員及び別に定める人員配置に応じた単位の設定（定員</a:t>
                      </a:r>
                      <a:r>
                        <a:rPr lang="en-US" altLang="ja-JP" sz="1300" dirty="0" smtClean="0">
                          <a:solidFill>
                            <a:schemeClr val="tx1"/>
                          </a:solidFill>
                          <a:latin typeface="HGPｺﾞｼｯｸM" pitchFamily="50" charset="-128"/>
                          <a:ea typeface="HGPｺﾞｼｯｸM" pitchFamily="50" charset="-128"/>
                        </a:rPr>
                        <a:t>40</a:t>
                      </a:r>
                      <a:r>
                        <a:rPr lang="ja-JP" altLang="en-US" sz="1300" dirty="0" smtClean="0">
                          <a:solidFill>
                            <a:schemeClr val="tx1"/>
                          </a:solidFill>
                          <a:latin typeface="HGPｺﾞｼｯｸM" pitchFamily="50" charset="-128"/>
                          <a:ea typeface="HGPｺﾞｼｯｸM" pitchFamily="50" charset="-128"/>
                        </a:rPr>
                        <a:t>人以下の場合）</a:t>
                      </a:r>
                      <a:endParaRPr lang="en-US" altLang="ja-JP" sz="1300"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　療養介護サービス費</a:t>
                      </a:r>
                      <a:endParaRPr lang="en-US" altLang="ja-JP" sz="1300"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a:t>
                      </a:r>
                      <a:r>
                        <a:rPr lang="ja-JP" altLang="en-US" sz="1300" baseline="0" dirty="0" smtClean="0">
                          <a:solidFill>
                            <a:schemeClr val="tx1"/>
                          </a:solidFill>
                          <a:latin typeface="HGPｺﾞｼｯｸM" pitchFamily="50" charset="-128"/>
                          <a:ea typeface="HGPｺﾞｼｯｸM" pitchFamily="50" charset="-128"/>
                        </a:rPr>
                        <a:t> 　</a:t>
                      </a:r>
                      <a:r>
                        <a:rPr lang="en-US" altLang="ja-JP" sz="1300" dirty="0" smtClean="0">
                          <a:solidFill>
                            <a:schemeClr val="tx1"/>
                          </a:solidFill>
                          <a:latin typeface="HGPｺﾞｼｯｸM" pitchFamily="50" charset="-128"/>
                          <a:ea typeface="HGPｺﾞｼｯｸM" pitchFamily="50" charset="-128"/>
                        </a:rPr>
                        <a:t>543</a:t>
                      </a:r>
                      <a:r>
                        <a:rPr lang="ja-JP" altLang="en-US" sz="1300" dirty="0" smtClean="0">
                          <a:solidFill>
                            <a:schemeClr val="tx1"/>
                          </a:solidFill>
                          <a:latin typeface="HGPｺﾞｼｯｸM" pitchFamily="50" charset="-128"/>
                          <a:ea typeface="HGPｺﾞｼｯｸM" pitchFamily="50" charset="-128"/>
                        </a:rPr>
                        <a:t>単位（</a:t>
                      </a:r>
                      <a:r>
                        <a:rPr lang="en-US" altLang="ja-JP" sz="1300" dirty="0" smtClean="0">
                          <a:solidFill>
                            <a:schemeClr val="tx1"/>
                          </a:solidFill>
                          <a:latin typeface="HGPｺﾞｼｯｸM" pitchFamily="50" charset="-128"/>
                          <a:ea typeface="HGPｺﾞｼｯｸM" pitchFamily="50" charset="-128"/>
                        </a:rPr>
                        <a:t>4:1</a:t>
                      </a:r>
                      <a:r>
                        <a:rPr lang="ja-JP" altLang="en-US" sz="1300" dirty="0" smtClean="0">
                          <a:solidFill>
                            <a:schemeClr val="tx1"/>
                          </a:solidFill>
                          <a:latin typeface="HGPｺﾞｼｯｸM" pitchFamily="50" charset="-128"/>
                          <a:ea typeface="HGPｺﾞｼｯｸM" pitchFamily="50" charset="-128"/>
                        </a:rPr>
                        <a:t>）～</a:t>
                      </a:r>
                      <a:r>
                        <a:rPr lang="en-US" altLang="ja-JP" sz="1300" dirty="0" smtClean="0">
                          <a:solidFill>
                            <a:schemeClr val="tx1"/>
                          </a:solidFill>
                          <a:latin typeface="HGPｺﾞｼｯｸM" pitchFamily="50" charset="-128"/>
                          <a:ea typeface="HGPｺﾞｼｯｸM" pitchFamily="50" charset="-128"/>
                        </a:rPr>
                        <a:t> 943</a:t>
                      </a:r>
                      <a:r>
                        <a:rPr lang="ja-JP" altLang="en-US" sz="1300" dirty="0" smtClean="0">
                          <a:solidFill>
                            <a:schemeClr val="tx1"/>
                          </a:solidFill>
                          <a:latin typeface="HGPｺﾞｼｯｸM" pitchFamily="50" charset="-128"/>
                          <a:ea typeface="HGPｺﾞｼｯｸM" pitchFamily="50" charset="-128"/>
                        </a:rPr>
                        <a:t>単位（</a:t>
                      </a:r>
                      <a:r>
                        <a:rPr lang="en-US" altLang="ja-JP" sz="1300" dirty="0" smtClean="0">
                          <a:solidFill>
                            <a:schemeClr val="tx1"/>
                          </a:solidFill>
                          <a:latin typeface="HGPｺﾞｼｯｸM" pitchFamily="50" charset="-128"/>
                          <a:ea typeface="HGPｺﾞｼｯｸM" pitchFamily="50" charset="-128"/>
                        </a:rPr>
                        <a:t>2:1</a:t>
                      </a:r>
                      <a:r>
                        <a:rPr lang="ja-JP" altLang="en-US" sz="1300" dirty="0" smtClean="0">
                          <a:solidFill>
                            <a:schemeClr val="tx1"/>
                          </a:solidFill>
                          <a:latin typeface="HGPｺﾞｼｯｸM" pitchFamily="50" charset="-128"/>
                          <a:ea typeface="HGPｺﾞｼｯｸM" pitchFamily="50" charset="-128"/>
                        </a:rPr>
                        <a:t>）　　</a:t>
                      </a:r>
                      <a:r>
                        <a:rPr lang="en-US" altLang="ja-JP" sz="1200" dirty="0" smtClean="0">
                          <a:solidFill>
                            <a:schemeClr val="tx1"/>
                          </a:solidFill>
                          <a:latin typeface="HGPｺﾞｼｯｸM" pitchFamily="50" charset="-128"/>
                          <a:ea typeface="HGPｺﾞｼｯｸM" pitchFamily="50" charset="-128"/>
                        </a:rPr>
                        <a:t>※ </a:t>
                      </a:r>
                      <a:r>
                        <a:rPr lang="ja-JP" altLang="en-US" sz="1200" dirty="0" smtClean="0">
                          <a:solidFill>
                            <a:schemeClr val="tx1"/>
                          </a:solidFill>
                          <a:latin typeface="HGPｺﾞｼｯｸM" pitchFamily="50" charset="-128"/>
                          <a:ea typeface="HGPｺﾞｼｯｸM" pitchFamily="50" charset="-128"/>
                        </a:rPr>
                        <a:t>経過措置利用者等については６：１を設定</a:t>
                      </a:r>
                      <a:endParaRPr lang="en-US" altLang="ja-JP" sz="1200" dirty="0" smtClean="0">
                        <a:solidFill>
                          <a:schemeClr val="tx1"/>
                        </a:solidFill>
                        <a:latin typeface="HGPｺﾞｼｯｸM" pitchFamily="50" charset="-128"/>
                        <a:ea typeface="HGPｺﾞｼｯｸM" pitchFamily="50" charset="-128"/>
                      </a:endParaRPr>
                    </a:p>
                    <a:p>
                      <a:endParaRPr lang="en-US" altLang="ja-JP" sz="1300" dirty="0" smtClean="0">
                        <a:solidFill>
                          <a:schemeClr val="tx1"/>
                        </a:solidFill>
                        <a:latin typeface="HGPｺﾞｼｯｸM" pitchFamily="50" charset="-128"/>
                        <a:ea typeface="HGPｺﾞｼｯｸM" pitchFamily="50" charset="-128"/>
                      </a:endParaRPr>
                    </a:p>
                    <a:p>
                      <a:pPr>
                        <a:defRPr/>
                      </a:pPr>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en-US" altLang="ja-JP" sz="1200" dirty="0" smtClean="0">
                          <a:solidFill>
                            <a:schemeClr val="tx1"/>
                          </a:solidFill>
                          <a:latin typeface="HGPｺﾞｼｯｸM" pitchFamily="50" charset="-128"/>
                          <a:ea typeface="HGPｺﾞｼｯｸM" pitchFamily="50" charset="-128"/>
                        </a:rPr>
                        <a:t>3</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31</a:t>
                      </a:r>
                      <a:r>
                        <a:rPr lang="ja-JP" altLang="en-US" sz="1200" dirty="0" smtClean="0">
                          <a:solidFill>
                            <a:schemeClr val="tx1"/>
                          </a:solidFill>
                          <a:latin typeface="HGPｺﾞｼｯｸM" pitchFamily="50" charset="-128"/>
                          <a:ea typeface="HGPｺﾞｼｯｸM" pitchFamily="50" charset="-128"/>
                        </a:rPr>
                        <a:t>日において現に重症心身障害児施設等に入院している者であって、平成</a:t>
                      </a:r>
                      <a:r>
                        <a:rPr lang="en-US" altLang="ja-JP" sz="1200" dirty="0" smtClean="0">
                          <a:solidFill>
                            <a:schemeClr val="tx1"/>
                          </a:solidFill>
                          <a:latin typeface="HGPｺﾞｼｯｸM" pitchFamily="50" charset="-128"/>
                          <a:ea typeface="HGPｺﾞｼｯｸM" pitchFamily="50" charset="-128"/>
                        </a:rPr>
                        <a:t>24</a:t>
                      </a:r>
                      <a:r>
                        <a:rPr lang="ja-JP" altLang="en-US" sz="1200" dirty="0" smtClean="0">
                          <a:solidFill>
                            <a:schemeClr val="tx1"/>
                          </a:solidFill>
                          <a:latin typeface="HGPｺﾞｼｯｸM" pitchFamily="50" charset="-128"/>
                          <a:ea typeface="HGPｺﾞｼｯｸM" pitchFamily="50" charset="-128"/>
                        </a:rPr>
                        <a:t>年</a:t>
                      </a:r>
                      <a:r>
                        <a:rPr lang="en-US" altLang="ja-JP" sz="1200" dirty="0" smtClean="0">
                          <a:solidFill>
                            <a:schemeClr val="tx1"/>
                          </a:solidFill>
                          <a:latin typeface="HGPｺﾞｼｯｸM" pitchFamily="50" charset="-128"/>
                          <a:ea typeface="HGPｺﾞｼｯｸM" pitchFamily="50" charset="-128"/>
                        </a:rPr>
                        <a:t>4</a:t>
                      </a:r>
                      <a:r>
                        <a:rPr lang="ja-JP" altLang="en-US" sz="1200" dirty="0" smtClean="0">
                          <a:solidFill>
                            <a:schemeClr val="tx1"/>
                          </a:solidFill>
                          <a:latin typeface="HGPｺﾞｼｯｸM" pitchFamily="50" charset="-128"/>
                          <a:ea typeface="HGPｺﾞｼｯｸM" pitchFamily="50" charset="-128"/>
                        </a:rPr>
                        <a:t>月</a:t>
                      </a:r>
                      <a:r>
                        <a:rPr lang="en-US" altLang="ja-JP" sz="1200" dirty="0" smtClean="0">
                          <a:solidFill>
                            <a:schemeClr val="tx1"/>
                          </a:solidFill>
                          <a:latin typeface="HGPｺﾞｼｯｸM" pitchFamily="50" charset="-128"/>
                          <a:ea typeface="HGPｺﾞｼｯｸM" pitchFamily="50" charset="-128"/>
                        </a:rPr>
                        <a:t>1</a:t>
                      </a:r>
                      <a:r>
                        <a:rPr lang="ja-JP" altLang="en-US" sz="1200" dirty="0" smtClean="0">
                          <a:solidFill>
                            <a:schemeClr val="tx1"/>
                          </a:solidFill>
                          <a:latin typeface="HGPｺﾞｼｯｸM" pitchFamily="50" charset="-128"/>
                          <a:ea typeface="HGPｺﾞｼｯｸM" pitchFamily="50" charset="-128"/>
                        </a:rPr>
                        <a:t>日以降療養介護を利用する者に</a:t>
                      </a:r>
                      <a:endParaRPr lang="en-US" altLang="ja-JP" sz="1200" dirty="0" smtClean="0">
                        <a:solidFill>
                          <a:schemeClr val="tx1"/>
                        </a:solidFill>
                        <a:latin typeface="HGPｺﾞｼｯｸM" pitchFamily="50" charset="-128"/>
                        <a:ea typeface="HGPｺﾞｼｯｸM" pitchFamily="50" charset="-128"/>
                      </a:endParaRPr>
                    </a:p>
                    <a:p>
                      <a:pPr>
                        <a:defRPr/>
                      </a:pPr>
                      <a:r>
                        <a:rPr lang="ja-JP" altLang="en-US" sz="1200" dirty="0" smtClean="0">
                          <a:solidFill>
                            <a:schemeClr val="tx1"/>
                          </a:solidFill>
                          <a:latin typeface="HGPｺﾞｼｯｸM" pitchFamily="50" charset="-128"/>
                          <a:ea typeface="HGPｺﾞｼｯｸM" pitchFamily="50" charset="-128"/>
                        </a:rPr>
                        <a:t>　　ついては、経過的なサービス費の適用有り</a:t>
                      </a:r>
                    </a:p>
                    <a:p>
                      <a:r>
                        <a:rPr lang="en-US" altLang="ja-JP" sz="1200" dirty="0" smtClean="0">
                          <a:solidFill>
                            <a:schemeClr val="tx1"/>
                          </a:solidFill>
                          <a:latin typeface="HGPｺﾞｼｯｸM" pitchFamily="50" charset="-128"/>
                          <a:ea typeface="HGPｺﾞｼｯｸM" pitchFamily="50" charset="-128"/>
                        </a:rPr>
                        <a:t>※</a:t>
                      </a:r>
                      <a:r>
                        <a:rPr lang="ja-JP" altLang="en-US" sz="1200" dirty="0" smtClean="0">
                          <a:solidFill>
                            <a:schemeClr val="tx1"/>
                          </a:solidFill>
                          <a:latin typeface="HGPｺﾞｼｯｸM" pitchFamily="50" charset="-128"/>
                          <a:ea typeface="HGPｺﾞｼｯｸM" pitchFamily="50" charset="-128"/>
                        </a:rPr>
                        <a:t>　医療に要する費用及び食費等については、医療保険より給付</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519">
                <a:tc>
                  <a:txBody>
                    <a:bodyPr/>
                    <a:lstStyle/>
                    <a:p>
                      <a:pPr algn="l"/>
                      <a:r>
                        <a:rPr kumimoji="1" lang="ja-JP" altLang="en-US" sz="1300" dirty="0" smtClean="0">
                          <a:solidFill>
                            <a:schemeClr val="tx1"/>
                          </a:solidFill>
                          <a:ea typeface="ＤＨＰ特太ゴシック体" pitchFamily="2" charset="-128"/>
                        </a:rPr>
                        <a:t>■ 主な加算</a:t>
                      </a:r>
                      <a:endParaRPr kumimoji="1" lang="ja-JP" altLang="en-US" sz="13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r h="664060">
                <a:tc>
                  <a:txBody>
                    <a:bodyPr/>
                    <a:lstStyle/>
                    <a:p>
                      <a:r>
                        <a:rPr kumimoji="1" lang="ja-JP" altLang="en-US" sz="1300" b="1" u="sng" dirty="0" smtClean="0">
                          <a:solidFill>
                            <a:schemeClr val="tx1"/>
                          </a:solidFill>
                          <a:latin typeface="HGPｺﾞｼｯｸM" pitchFamily="50" charset="-128"/>
                          <a:ea typeface="HGPｺﾞｼｯｸM" pitchFamily="50" charset="-128"/>
                        </a:rPr>
                        <a:t>地域移行加算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500</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利用者の退院後の生活についての相談援助を行う場合、退院後３０日以内に当該利用者の居宅にて相談援助を行う場合、</a:t>
                      </a:r>
                      <a:r>
                        <a:rPr kumimoji="1" lang="ja-JP" altLang="en-US" sz="1200" baseline="0" dirty="0" smtClean="0">
                          <a:solidFill>
                            <a:schemeClr val="tx1"/>
                          </a:solidFill>
                          <a:latin typeface="HGPｺﾞｼｯｸM" pitchFamily="50" charset="-128"/>
                          <a:ea typeface="HGPｺﾞｼｯｸM" pitchFamily="50" charset="-128"/>
                        </a:rPr>
                        <a:t>それぞれ、</a:t>
                      </a:r>
                      <a:endParaRPr kumimoji="1" lang="en-US" altLang="ja-JP" sz="1200" baseline="0" dirty="0" smtClean="0">
                        <a:solidFill>
                          <a:schemeClr val="tx1"/>
                        </a:solidFill>
                        <a:latin typeface="HGPｺﾞｼｯｸM" pitchFamily="50" charset="-128"/>
                        <a:ea typeface="HGPｺﾞｼｯｸM" pitchFamily="50" charset="-128"/>
                      </a:endParaRPr>
                    </a:p>
                    <a:p>
                      <a:r>
                        <a:rPr kumimoji="1" lang="ja-JP" altLang="en-US" sz="1200" baseline="0" dirty="0" smtClean="0">
                          <a:solidFill>
                            <a:schemeClr val="tx1"/>
                          </a:solidFill>
                          <a:latin typeface="HGPｺﾞｼｯｸM" pitchFamily="50" charset="-128"/>
                          <a:ea typeface="HGPｺﾞｼｯｸM" pitchFamily="50" charset="-128"/>
                        </a:rPr>
                        <a:t>　入院中２回・退院後１回を限度に算定</a:t>
                      </a:r>
                      <a:endParaRPr kumimoji="1" lang="en-US" altLang="ja-JP" sz="12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0263" name="Text Box 2"/>
          <p:cNvSpPr txBox="1">
            <a:spLocks noChangeArrowheads="1"/>
          </p:cNvSpPr>
          <p:nvPr/>
        </p:nvSpPr>
        <p:spPr bwMode="auto">
          <a:xfrm>
            <a:off x="272480" y="6547246"/>
            <a:ext cx="5572125"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ja-JP" altLang="en-US" sz="1400" dirty="0" smtClean="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252  </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31</a:t>
            </a:r>
            <a:r>
              <a:rPr lang="zh-TW" altLang="en-US" sz="1200" dirty="0" smtClean="0">
                <a:latin typeface="HGPｺﾞｼｯｸM" pitchFamily="50" charset="-128"/>
                <a:ea typeface="HGPｺﾞｼｯｸM" pitchFamily="50" charset="-128"/>
              </a:rPr>
              <a:t>年</a:t>
            </a:r>
            <a:r>
              <a:rPr lang="en-US" altLang="zh-TW" sz="1200" dirty="0" smtClean="0">
                <a:latin typeface="HGPｺﾞｼｯｸM" pitchFamily="50" charset="-128"/>
                <a:ea typeface="HGPｺﾞｼｯｸM" pitchFamily="50" charset="-128"/>
              </a:rPr>
              <a:t>1</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0264" name="Text Box 2"/>
          <p:cNvSpPr txBox="1">
            <a:spLocks noChangeArrowheads="1"/>
          </p:cNvSpPr>
          <p:nvPr/>
        </p:nvSpPr>
        <p:spPr bwMode="auto">
          <a:xfrm>
            <a:off x="4875610" y="6545734"/>
            <a:ext cx="4407826"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400" dirty="0" smtClean="0">
                <a:latin typeface="HGPｺﾞｼｯｸM" pitchFamily="50" charset="-128"/>
                <a:ea typeface="HGPｺﾞｼｯｸM" pitchFamily="50" charset="-128"/>
              </a:rPr>
              <a:t>20,590  </a:t>
            </a:r>
            <a:r>
              <a:rPr lang="ja-JP" altLang="en-US" sz="1200" dirty="0" smtClean="0">
                <a:latin typeface="HGPｺﾞｼｯｸM" pitchFamily="50" charset="-128"/>
                <a:ea typeface="HGPｺﾞｼｯｸM" pitchFamily="50" charset="-128"/>
              </a:rPr>
              <a:t>（</a:t>
            </a:r>
            <a:r>
              <a:rPr lang="zh-TW" altLang="en-US" sz="1200" dirty="0" smtClean="0">
                <a:latin typeface="HGPｺﾞｼｯｸM" pitchFamily="50" charset="-128"/>
                <a:ea typeface="HGPｺﾞｼｯｸM" pitchFamily="50" charset="-128"/>
              </a:rPr>
              <a:t>国保連平成</a:t>
            </a:r>
            <a:r>
              <a:rPr lang="en-US" altLang="zh-TW" sz="1200" dirty="0" smtClean="0">
                <a:latin typeface="HGPｺﾞｼｯｸM" pitchFamily="50" charset="-128"/>
                <a:ea typeface="HGPｺﾞｼｯｸM" pitchFamily="50" charset="-128"/>
              </a:rPr>
              <a:t>31</a:t>
            </a:r>
            <a:r>
              <a:rPr lang="zh-TW" altLang="en-US" sz="1200" dirty="0" smtClean="0">
                <a:latin typeface="HGPｺﾞｼｯｸM" pitchFamily="50" charset="-128"/>
                <a:ea typeface="HGPｺﾞｼｯｸM" pitchFamily="50" charset="-128"/>
              </a:rPr>
              <a:t>年</a:t>
            </a:r>
            <a:r>
              <a:rPr lang="en-US" altLang="zh-TW" sz="1200" dirty="0" smtClean="0">
                <a:latin typeface="HGPｺﾞｼｯｸM" pitchFamily="50" charset="-128"/>
                <a:ea typeface="HGPｺﾞｼｯｸM" pitchFamily="50" charset="-128"/>
              </a:rPr>
              <a:t>1</a:t>
            </a:r>
            <a:r>
              <a:rPr lang="zh-TW" altLang="en-US" sz="1200" dirty="0" smtClean="0">
                <a:latin typeface="HGPｺﾞｼｯｸM" pitchFamily="50" charset="-128"/>
                <a:ea typeface="HGPｺﾞｼｯｸM" pitchFamily="50" charset="-128"/>
              </a:rPr>
              <a:t>月実績</a:t>
            </a:r>
            <a:r>
              <a:rPr lang="ja-JP" altLang="en-US" sz="1200" dirty="0" smtClean="0">
                <a:latin typeface="HGPｺﾞｼｯｸM" pitchFamily="50" charset="-128"/>
                <a:ea typeface="HGPｺﾞｼｯｸM" pitchFamily="50" charset="-128"/>
              </a:rPr>
              <a:t>）</a:t>
            </a:r>
            <a:endParaRPr lang="en-US" altLang="ja-JP" sz="1200" b="1" u="sng" dirty="0">
              <a:ea typeface="ＤＨＰ特太ゴシック体" pitchFamily="2" charset="-128"/>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療養介護</a:t>
            </a:r>
            <a:endParaRPr kumimoji="1" lang="ja-JP" altLang="en-US" sz="2400" b="1" dirty="0">
              <a:solidFill>
                <a:schemeClr val="tx1"/>
              </a:solidFill>
            </a:endParaRPr>
          </a:p>
        </p:txBody>
      </p:sp>
      <p:grpSp>
        <p:nvGrpSpPr>
          <p:cNvPr id="17" name="グループ化 10"/>
          <p:cNvGrpSpPr>
            <a:grpSpLocks/>
          </p:cNvGrpSpPr>
          <p:nvPr/>
        </p:nvGrpSpPr>
        <p:grpSpPr bwMode="auto">
          <a:xfrm>
            <a:off x="-15553" y="376232"/>
            <a:ext cx="9972000" cy="79114"/>
            <a:chOff x="0" y="188640"/>
            <a:chExt cx="9144000" cy="72008"/>
          </a:xfrm>
        </p:grpSpPr>
        <p:cxnSp>
          <p:nvCxnSpPr>
            <p:cNvPr id="18" name="直線コネクタ 17"/>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2525044B-F283-40BF-9A1F-E872E8450C33}" type="slidenum">
              <a:rPr lang="en-US" altLang="ja-JP" smtClean="0"/>
              <a:pPr>
                <a:defRPr/>
              </a:pPr>
              <a:t>94</a:t>
            </a:fld>
            <a:endParaRPr lang="en-US" altLang="ja-JP" dirty="0"/>
          </a:p>
        </p:txBody>
      </p:sp>
    </p:spTree>
    <p:extLst>
      <p:ext uri="{BB962C8B-B14F-4D97-AF65-F5344CB8AC3E}">
        <p14:creationId xmlns:p14="http://schemas.microsoft.com/office/powerpoint/2010/main" val="4843978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09563" y="879378"/>
            <a:ext cx="9213260" cy="714375"/>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endParaRPr lang="en-US" altLang="ja-JP" sz="1400" dirty="0">
              <a:latin typeface="HGPｺﾞｼｯｸM" pitchFamily="50" charset="-128"/>
              <a:ea typeface="HGPｺﾞｼｯｸM" pitchFamily="50" charset="-128"/>
            </a:endParaRPr>
          </a:p>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latin typeface="HGPｺﾞｼｯｸM" pitchFamily="50" charset="-128"/>
                <a:ea typeface="HGPｺﾞｼｯｸM" pitchFamily="50" charset="-128"/>
              </a:rPr>
              <a:t>地域</a:t>
            </a:r>
            <a:r>
              <a:rPr lang="ja-JP" altLang="en-US" sz="1200" dirty="0">
                <a:latin typeface="HGPｺﾞｼｯｸM" pitchFamily="50" charset="-128"/>
                <a:ea typeface="HGPｺﾞｼｯｸM" pitchFamily="50" charset="-128"/>
              </a:rPr>
              <a:t>や入所施設において、安定した生活を営むため、常時介護等の支援が必要な者</a:t>
            </a:r>
          </a:p>
          <a:p>
            <a:pPr>
              <a:defRPr/>
            </a:pPr>
            <a:r>
              <a:rPr lang="ja-JP" altLang="en-US" sz="1200" dirty="0">
                <a:latin typeface="HGPｺﾞｼｯｸM" pitchFamily="50" charset="-128"/>
                <a:ea typeface="HGPｺﾞｼｯｸM" pitchFamily="50" charset="-128"/>
              </a:rPr>
              <a:t>　①　</a:t>
            </a:r>
            <a:r>
              <a:rPr lang="ja-JP" altLang="en-US" sz="1200" dirty="0" smtClean="0">
                <a:latin typeface="HGPｺﾞｼｯｸM" pitchFamily="50" charset="-128"/>
                <a:ea typeface="HGPｺﾞｼｯｸM" pitchFamily="50" charset="-128"/>
              </a:rPr>
              <a:t>障害支援区分が</a:t>
            </a:r>
            <a:r>
              <a:rPr lang="ja-JP" altLang="en-US" sz="1200" dirty="0">
                <a:latin typeface="HGPｺﾞｼｯｸM" pitchFamily="50" charset="-128"/>
                <a:ea typeface="HGPｺﾞｼｯｸM" pitchFamily="50" charset="-128"/>
              </a:rPr>
              <a:t>区分３</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障害者支援施設等に入所する場合は区分４</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以上である者</a:t>
            </a:r>
            <a:endParaRPr lang="en-US" altLang="ja-JP" sz="1200" dirty="0">
              <a:latin typeface="HGPｺﾞｼｯｸM" pitchFamily="50" charset="-128"/>
              <a:ea typeface="HGPｺﾞｼｯｸM" pitchFamily="50" charset="-128"/>
            </a:endParaRPr>
          </a:p>
          <a:p>
            <a:pPr>
              <a:defRPr/>
            </a:pPr>
            <a:r>
              <a:rPr lang="ja-JP" altLang="en-US" sz="1200" dirty="0">
                <a:latin typeface="HGPｺﾞｼｯｸM" pitchFamily="50" charset="-128"/>
                <a:ea typeface="HGPｺﾞｼｯｸM" pitchFamily="50" charset="-128"/>
              </a:rPr>
              <a:t>　②　年齢が５０歳以上の場合は、</a:t>
            </a:r>
            <a:r>
              <a:rPr lang="ja-JP" altLang="en-US" sz="1200" dirty="0" smtClean="0">
                <a:latin typeface="HGPｺﾞｼｯｸM" pitchFamily="50" charset="-128"/>
                <a:ea typeface="HGPｺﾞｼｯｸM" pitchFamily="50" charset="-128"/>
              </a:rPr>
              <a:t>障害支援区分が</a:t>
            </a:r>
            <a:r>
              <a:rPr lang="ja-JP" altLang="en-US" sz="1200" dirty="0">
                <a:latin typeface="HGPｺﾞｼｯｸM" pitchFamily="50" charset="-128"/>
                <a:ea typeface="HGPｺﾞｼｯｸM" pitchFamily="50" charset="-128"/>
              </a:rPr>
              <a:t>区分２</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障害者支援施設等に入所する場合は区分３</a:t>
            </a:r>
            <a:r>
              <a:rPr lang="en-US" altLang="ja-JP" sz="1200" dirty="0">
                <a:latin typeface="HGPｺﾞｼｯｸM" pitchFamily="50" charset="-128"/>
                <a:ea typeface="HGPｺﾞｼｯｸM" pitchFamily="50" charset="-128"/>
              </a:rPr>
              <a:t>)</a:t>
            </a:r>
            <a:r>
              <a:rPr lang="ja-JP" altLang="en-US" sz="1200" dirty="0">
                <a:latin typeface="HGPｺﾞｼｯｸM" pitchFamily="50" charset="-128"/>
                <a:ea typeface="HGPｺﾞｼｯｸM" pitchFamily="50" charset="-128"/>
              </a:rPr>
              <a:t>以上である者</a:t>
            </a:r>
            <a:r>
              <a:rPr lang="ja-JP" altLang="en-US" sz="1300" dirty="0">
                <a:latin typeface="HGPｺﾞｼｯｸM" pitchFamily="50" charset="-128"/>
                <a:ea typeface="HGPｺﾞｼｯｸM" pitchFamily="50" charset="-128"/>
              </a:rPr>
              <a:t>　</a:t>
            </a:r>
          </a:p>
          <a:p>
            <a:pPr>
              <a:defRPr/>
            </a:pPr>
            <a:endParaRPr lang="ja-JP" altLang="en-US" sz="1300" dirty="0">
              <a:latin typeface="HGPｺﾞｼｯｸM" pitchFamily="50" charset="-128"/>
              <a:ea typeface="HGPｺﾞｼｯｸM" pitchFamily="50" charset="-128"/>
            </a:endParaRPr>
          </a:p>
        </p:txBody>
      </p:sp>
      <p:sp>
        <p:nvSpPr>
          <p:cNvPr id="11267" name="Text Box 2"/>
          <p:cNvSpPr txBox="1">
            <a:spLocks noChangeArrowheads="1"/>
          </p:cNvSpPr>
          <p:nvPr/>
        </p:nvSpPr>
        <p:spPr bwMode="auto">
          <a:xfrm>
            <a:off x="128464" y="570583"/>
            <a:ext cx="1547813" cy="338137"/>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対象者</a:t>
            </a:r>
            <a:endParaRPr lang="en-US" altLang="ja-JP" sz="1600" b="1" u="sng" dirty="0">
              <a:ea typeface="ＤＨＰ特太ゴシック体" pitchFamily="2" charset="-128"/>
            </a:endParaRPr>
          </a:p>
        </p:txBody>
      </p:sp>
      <p:sp>
        <p:nvSpPr>
          <p:cNvPr id="11269" name="Rectangle 4"/>
          <p:cNvSpPr>
            <a:spLocks noChangeArrowheads="1"/>
          </p:cNvSpPr>
          <p:nvPr/>
        </p:nvSpPr>
        <p:spPr bwMode="auto">
          <a:xfrm>
            <a:off x="309562" y="2022301"/>
            <a:ext cx="4179096" cy="1143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400" dirty="0">
                <a:solidFill>
                  <a:prstClr val="black"/>
                </a:solidFill>
                <a:latin typeface="HGPｺﾞｼｯｸM" pitchFamily="50" charset="-128"/>
                <a:ea typeface="HGPｺﾞｼｯｸM" pitchFamily="50" charset="-128"/>
              </a:rPr>
              <a:t>■　</a:t>
            </a:r>
            <a:r>
              <a:rPr lang="ja-JP" altLang="en-US" sz="1300" dirty="0" smtClean="0">
                <a:latin typeface="HGPｺﾞｼｯｸM" pitchFamily="50" charset="-128"/>
                <a:ea typeface="HGPｺﾞｼｯｸM" pitchFamily="50" charset="-128"/>
              </a:rPr>
              <a:t>主</a:t>
            </a:r>
            <a:r>
              <a:rPr lang="ja-JP" altLang="en-US" sz="1300" dirty="0">
                <a:latin typeface="HGPｺﾞｼｯｸM" pitchFamily="50" charset="-128"/>
                <a:ea typeface="HGPｺﾞｼｯｸM" pitchFamily="50" charset="-128"/>
              </a:rPr>
              <a:t>として昼間において、入浴、排せつ及び食事等</a:t>
            </a:r>
            <a:r>
              <a:rPr lang="ja-JP" altLang="en-US" sz="1300" dirty="0" smtClean="0">
                <a:latin typeface="HGPｺﾞｼｯｸM" pitchFamily="50" charset="-128"/>
                <a:ea typeface="HGPｺﾞｼｯｸM" pitchFamily="50" charset="-128"/>
              </a:rPr>
              <a:t>の</a:t>
            </a:r>
            <a:endParaRPr lang="en-US" altLang="ja-JP" sz="1300" dirty="0" smtClean="0">
              <a:latin typeface="HGPｺﾞｼｯｸM" pitchFamily="50" charset="-128"/>
              <a:ea typeface="HGPｺﾞｼｯｸM" pitchFamily="50" charset="-128"/>
            </a:endParaRPr>
          </a:p>
          <a:p>
            <a:r>
              <a:rPr lang="ja-JP" altLang="en-US" sz="1300" dirty="0">
                <a:latin typeface="HGPｺﾞｼｯｸM" pitchFamily="50" charset="-128"/>
                <a:ea typeface="HGPｺﾞｼｯｸM" pitchFamily="50" charset="-128"/>
              </a:rPr>
              <a:t>　</a:t>
            </a:r>
            <a:r>
              <a:rPr lang="ja-JP" altLang="en-US" sz="1300" dirty="0" smtClean="0">
                <a:latin typeface="HGPｺﾞｼｯｸM" pitchFamily="50" charset="-128"/>
                <a:ea typeface="HGPｺﾞｼｯｸM" pitchFamily="50" charset="-128"/>
              </a:rPr>
              <a:t>介護</a:t>
            </a:r>
            <a:r>
              <a:rPr lang="ja-JP" altLang="en-US" sz="1300" dirty="0">
                <a:latin typeface="HGPｺﾞｼｯｸM" pitchFamily="50" charset="-128"/>
                <a:ea typeface="HGPｺﾞｼｯｸM" pitchFamily="50" charset="-128"/>
              </a:rPr>
              <a:t>や、日常生活上の支援、生産活動の機会等の提供</a:t>
            </a:r>
          </a:p>
        </p:txBody>
      </p:sp>
      <p:sp>
        <p:nvSpPr>
          <p:cNvPr id="11270" name="Text Box 2"/>
          <p:cNvSpPr txBox="1">
            <a:spLocks noChangeArrowheads="1"/>
          </p:cNvSpPr>
          <p:nvPr/>
        </p:nvSpPr>
        <p:spPr bwMode="auto">
          <a:xfrm>
            <a:off x="154783" y="1665113"/>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サービス内容</a:t>
            </a:r>
            <a:endParaRPr lang="en-US" altLang="ja-JP" sz="1600" b="1" u="sng" dirty="0">
              <a:ea typeface="ＤＨＰ特太ゴシック体" pitchFamily="2" charset="-128"/>
            </a:endParaRPr>
          </a:p>
        </p:txBody>
      </p:sp>
      <p:sp>
        <p:nvSpPr>
          <p:cNvPr id="11271" name="Rectangle 4"/>
          <p:cNvSpPr>
            <a:spLocks noChangeArrowheads="1"/>
          </p:cNvSpPr>
          <p:nvPr/>
        </p:nvSpPr>
        <p:spPr bwMode="auto">
          <a:xfrm>
            <a:off x="4643476" y="2022378"/>
            <a:ext cx="4879347" cy="1142923"/>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300" dirty="0" smtClean="0">
                <a:latin typeface="HGPｺﾞｼｯｸM" pitchFamily="50" charset="-128"/>
                <a:ea typeface="HGPｺﾞｼｯｸM" pitchFamily="50" charset="-128"/>
              </a:rPr>
              <a:t>　利用者</a:t>
            </a:r>
            <a:r>
              <a:rPr lang="ja-JP" altLang="en-US" sz="1300" dirty="0">
                <a:latin typeface="HGPｺﾞｼｯｸM" pitchFamily="50" charset="-128"/>
                <a:ea typeface="HGPｺﾞｼｯｸM" pitchFamily="50" charset="-128"/>
              </a:rPr>
              <a:t>の障害程度に応じて、相応しいサービスの提供体制が確保されるよう、利用者の平均</a:t>
            </a:r>
            <a:r>
              <a:rPr lang="ja-JP" altLang="en-US" sz="1300" dirty="0" smtClean="0">
                <a:latin typeface="HGPｺﾞｼｯｸM" pitchFamily="50" charset="-128"/>
                <a:ea typeface="HGPｺﾞｼｯｸM" pitchFamily="50" charset="-128"/>
              </a:rPr>
              <a:t>障害支援区分等</a:t>
            </a:r>
            <a:r>
              <a:rPr lang="ja-JP" altLang="en-US" sz="1300" dirty="0">
                <a:latin typeface="HGPｺﾞｼｯｸM" pitchFamily="50" charset="-128"/>
                <a:ea typeface="HGPｺﾞｼｯｸM" pitchFamily="50" charset="-128"/>
              </a:rPr>
              <a:t>に応じた人員配置の基準を</a:t>
            </a:r>
            <a:r>
              <a:rPr lang="ja-JP" altLang="en-US" sz="1300" dirty="0" smtClean="0">
                <a:latin typeface="HGPｺﾞｼｯｸM" pitchFamily="50" charset="-128"/>
                <a:ea typeface="HGPｺﾞｼｯｸM" pitchFamily="50" charset="-128"/>
              </a:rPr>
              <a:t>設定</a:t>
            </a:r>
            <a:endParaRPr lang="en-US" altLang="ja-JP" sz="8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サービス管理責任者</a:t>
            </a:r>
            <a:endParaRPr lang="en-US" altLang="ja-JP" sz="1200" dirty="0">
              <a:latin typeface="HGPｺﾞｼｯｸM" pitchFamily="50" charset="-128"/>
              <a:ea typeface="HGPｺﾞｼｯｸM" pitchFamily="50" charset="-128"/>
            </a:endParaRPr>
          </a:p>
          <a:p>
            <a:r>
              <a:rPr lang="ja-JP" altLang="en-US" sz="1200" dirty="0">
                <a:latin typeface="HGPｺﾞｼｯｸM" pitchFamily="50" charset="-128"/>
                <a:ea typeface="HGPｺﾞｼｯｸM" pitchFamily="50" charset="-128"/>
              </a:rPr>
              <a:t>■　生活支援員等　６：１～３：１</a:t>
            </a:r>
          </a:p>
        </p:txBody>
      </p:sp>
      <p:sp>
        <p:nvSpPr>
          <p:cNvPr id="11272" name="Text Box 2"/>
          <p:cNvSpPr txBox="1">
            <a:spLocks noChangeArrowheads="1"/>
          </p:cNvSpPr>
          <p:nvPr/>
        </p:nvSpPr>
        <p:spPr bwMode="auto">
          <a:xfrm>
            <a:off x="4488658" y="1665113"/>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主な人員配置</a:t>
            </a:r>
            <a:endParaRPr lang="en-US" altLang="ja-JP" sz="1600" b="1" u="sng" dirty="0">
              <a:ea typeface="ＤＨＰ特太ゴシック体" pitchFamily="2" charset="-128"/>
            </a:endParaRPr>
          </a:p>
        </p:txBody>
      </p:sp>
      <p:sp>
        <p:nvSpPr>
          <p:cNvPr id="11273" name="Text Box 2"/>
          <p:cNvSpPr txBox="1">
            <a:spLocks noChangeArrowheads="1"/>
          </p:cNvSpPr>
          <p:nvPr/>
        </p:nvSpPr>
        <p:spPr bwMode="auto">
          <a:xfrm>
            <a:off x="154820" y="3308176"/>
            <a:ext cx="3472071" cy="338554"/>
          </a:xfrm>
          <a:prstGeom prst="rect">
            <a:avLst/>
          </a:prstGeom>
          <a:noFill/>
          <a:ln w="9525">
            <a:noFill/>
            <a:miter lim="800000"/>
            <a:headEnd/>
            <a:tailEnd/>
          </a:ln>
        </p:spPr>
        <p:txBody>
          <a:bodyPr wrap="square">
            <a:spAutoFit/>
          </a:bodyPr>
          <a:lstStyle/>
          <a:p>
            <a:pPr>
              <a:spcBef>
                <a:spcPct val="50000"/>
              </a:spcBef>
            </a:pPr>
            <a:r>
              <a:rPr lang="ja-JP" altLang="en-US" sz="1600" b="1" u="sng" dirty="0">
                <a:ea typeface="ＤＨＰ特太ゴシック体" pitchFamily="2" charset="-128"/>
              </a:rPr>
              <a:t>○ 報酬</a:t>
            </a:r>
            <a:r>
              <a:rPr lang="ja-JP" altLang="en-US" sz="1600" b="1" u="sng" dirty="0" smtClean="0">
                <a:ea typeface="ＤＨＰ特太ゴシック体" pitchFamily="2" charset="-128"/>
              </a:rPr>
              <a:t>単価（平成</a:t>
            </a:r>
            <a:r>
              <a:rPr lang="en-US" altLang="ja-JP" sz="1600" b="1" u="sng" dirty="0" smtClean="0">
                <a:ea typeface="ＤＨＰ特太ゴシック体" pitchFamily="2" charset="-128"/>
              </a:rPr>
              <a:t>30</a:t>
            </a:r>
            <a:r>
              <a:rPr lang="ja-JP" altLang="en-US" sz="1600" b="1" u="sng" dirty="0" smtClean="0">
                <a:ea typeface="ＤＨＰ特太ゴシック体" pitchFamily="2" charset="-128"/>
              </a:rPr>
              <a:t>年</a:t>
            </a:r>
            <a:r>
              <a:rPr lang="ja-JP" altLang="en-US" sz="1600" b="1" u="sng" dirty="0">
                <a:ea typeface="ＤＨＰ特太ゴシック体" pitchFamily="2" charset="-128"/>
              </a:rPr>
              <a:t>４</a:t>
            </a:r>
            <a:r>
              <a:rPr lang="ja-JP" altLang="en-US" sz="1600" b="1" u="sng" dirty="0" smtClean="0">
                <a:ea typeface="ＤＨＰ特太ゴシック体" pitchFamily="2" charset="-128"/>
              </a:rPr>
              <a:t>月～）</a:t>
            </a:r>
            <a:endParaRPr lang="en-US" altLang="ja-JP" sz="1600" b="1" u="sng" dirty="0" smtClean="0">
              <a:ea typeface="ＤＨＰ特太ゴシック体" pitchFamily="2" charset="-128"/>
            </a:endParaRPr>
          </a:p>
        </p:txBody>
      </p:sp>
      <p:graphicFrame>
        <p:nvGraphicFramePr>
          <p:cNvPr id="22" name="表 21"/>
          <p:cNvGraphicFramePr>
            <a:graphicFrameLocks noGrp="1"/>
          </p:cNvGraphicFramePr>
          <p:nvPr>
            <p:extLst/>
          </p:nvPr>
        </p:nvGraphicFramePr>
        <p:xfrm>
          <a:off x="309562" y="3665363"/>
          <a:ext cx="9209548" cy="2682240"/>
        </p:xfrm>
        <a:graphic>
          <a:graphicData uri="http://schemas.openxmlformats.org/drawingml/2006/table">
            <a:tbl>
              <a:tblPr>
                <a:tableStyleId>{F5AB1C69-6EDB-4FF4-983F-18BD219EF322}</a:tableStyleId>
              </a:tblPr>
              <a:tblGrid>
                <a:gridCol w="2940864">
                  <a:extLst>
                    <a:ext uri="{9D8B030D-6E8A-4147-A177-3AD203B41FA5}">
                      <a16:colId xmlns:a16="http://schemas.microsoft.com/office/drawing/2014/main" val="20000"/>
                    </a:ext>
                  </a:extLst>
                </a:gridCol>
                <a:gridCol w="3405211">
                  <a:extLst>
                    <a:ext uri="{9D8B030D-6E8A-4147-A177-3AD203B41FA5}">
                      <a16:colId xmlns:a16="http://schemas.microsoft.com/office/drawing/2014/main" val="20001"/>
                    </a:ext>
                  </a:extLst>
                </a:gridCol>
                <a:gridCol w="2863473">
                  <a:extLst>
                    <a:ext uri="{9D8B030D-6E8A-4147-A177-3AD203B41FA5}">
                      <a16:colId xmlns:a16="http://schemas.microsoft.com/office/drawing/2014/main" val="20002"/>
                    </a:ext>
                  </a:extLst>
                </a:gridCol>
              </a:tblGrid>
              <a:tr h="214316">
                <a:tc gridSpan="3">
                  <a:txBody>
                    <a:bodyPr/>
                    <a:lstStyle/>
                    <a:p>
                      <a:r>
                        <a:rPr kumimoji="1" lang="ja-JP" altLang="en-US" sz="1400" dirty="0" smtClean="0">
                          <a:solidFill>
                            <a:schemeClr val="tx1"/>
                          </a:solidFill>
                          <a:ea typeface="ＤＨＰ特太ゴシック体" pitchFamily="2" charset="-128"/>
                        </a:rPr>
                        <a:t>■ 基本報酬</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909648">
                <a:tc gridSpan="3">
                  <a:txBody>
                    <a:bodyPr/>
                    <a:lstStyle/>
                    <a:p>
                      <a:r>
                        <a:rPr lang="ja-JP" altLang="en-US" sz="1300" dirty="0" smtClean="0">
                          <a:solidFill>
                            <a:schemeClr val="tx1"/>
                          </a:solidFill>
                          <a:latin typeface="HGPｺﾞｼｯｸM" pitchFamily="50" charset="-128"/>
                          <a:ea typeface="HGPｺﾞｼｯｸM" pitchFamily="50" charset="-128"/>
                        </a:rPr>
                        <a:t>　基本単位数は、事業者ごとに利用者の①利用定員の合計数及び②障害支援区分に応じ所定単位数を算定</a:t>
                      </a:r>
                      <a:endParaRPr lang="en-US" altLang="ja-JP" sz="1300" dirty="0" smtClean="0">
                        <a:solidFill>
                          <a:schemeClr val="tx1"/>
                        </a:solidFill>
                        <a:latin typeface="HGPｺﾞｼｯｸM" pitchFamily="50" charset="-128"/>
                        <a:ea typeface="HGPｺﾞｼｯｸM" pitchFamily="50" charset="-128"/>
                      </a:endParaRPr>
                    </a:p>
                    <a:p>
                      <a:endParaRPr lang="en-US" altLang="ja-JP" sz="500" dirty="0" smtClean="0">
                        <a:solidFill>
                          <a:schemeClr val="tx1"/>
                        </a:solidFill>
                        <a:latin typeface="HGPｺﾞｼｯｸM" pitchFamily="50" charset="-128"/>
                        <a:ea typeface="HGPｺﾞｼｯｸM" pitchFamily="50" charset="-128"/>
                      </a:endParaRPr>
                    </a:p>
                    <a:p>
                      <a:r>
                        <a:rPr lang="ja-JP" altLang="en-US" sz="1300" b="1" u="sng" dirty="0" smtClean="0">
                          <a:solidFill>
                            <a:schemeClr val="tx1"/>
                          </a:solidFill>
                          <a:latin typeface="HGPｺﾞｼｯｸM" pitchFamily="50" charset="-128"/>
                          <a:ea typeface="HGPｺﾞｼｯｸM" pitchFamily="50" charset="-128"/>
                        </a:rPr>
                        <a:t>■　定員２１人以上４０人以下の場合</a:t>
                      </a:r>
                      <a:endParaRPr lang="en-US" altLang="ja-JP" sz="1300" b="1" u="sng" dirty="0" smtClean="0">
                        <a:solidFill>
                          <a:schemeClr val="tx1"/>
                        </a:solidFill>
                        <a:latin typeface="HGPｺﾞｼｯｸM" pitchFamily="50" charset="-128"/>
                        <a:ea typeface="HGPｺﾞｼｯｸM" pitchFamily="50" charset="-128"/>
                      </a:endParaRPr>
                    </a:p>
                    <a:p>
                      <a:endParaRPr lang="ja-JP" altLang="en-US" sz="500" b="1" u="sng" dirty="0" smtClean="0">
                        <a:solidFill>
                          <a:schemeClr val="tx1"/>
                        </a:solidFill>
                        <a:latin typeface="HGPｺﾞｼｯｸM" pitchFamily="50" charset="-128"/>
                        <a:ea typeface="HGPｺﾞｼｯｸM" pitchFamily="50" charset="-128"/>
                      </a:endParaRPr>
                    </a:p>
                    <a:p>
                      <a:r>
                        <a:rPr lang="ja-JP" altLang="en-US" sz="1300" dirty="0" smtClean="0">
                          <a:solidFill>
                            <a:schemeClr val="tx1"/>
                          </a:solidFill>
                          <a:latin typeface="HGPｺﾞｼｯｸM" pitchFamily="50" charset="-128"/>
                          <a:ea typeface="HGPｺﾞｼｯｸM" pitchFamily="50" charset="-128"/>
                        </a:rPr>
                        <a:t>　　（区分６）　　　（区分５）　　　（区分４） 　　　（区分３）　　　（区分２以下）</a:t>
                      </a:r>
                      <a:r>
                        <a:rPr lang="en-US" altLang="ja-JP" sz="1300" dirty="0" smtClean="0">
                          <a:solidFill>
                            <a:schemeClr val="tx1"/>
                          </a:solidFill>
                          <a:latin typeface="HGPｺﾞｼｯｸM" pitchFamily="50" charset="-128"/>
                          <a:ea typeface="HGPｺﾞｼｯｸM" pitchFamily="50" charset="-128"/>
                        </a:rPr>
                        <a:t>※</a:t>
                      </a:r>
                      <a:r>
                        <a:rPr lang="ja-JP" altLang="en-US" sz="1300" dirty="0" smtClean="0">
                          <a:solidFill>
                            <a:schemeClr val="tx1"/>
                          </a:solidFill>
                          <a:latin typeface="HGPｺﾞｼｯｸM" pitchFamily="50" charset="-128"/>
                          <a:ea typeface="HGPｺﾞｼｯｸM" pitchFamily="50" charset="-128"/>
                        </a:rPr>
                        <a:t>　未判定の者を含む</a:t>
                      </a:r>
                    </a:p>
                    <a:p>
                      <a:r>
                        <a:rPr lang="ja-JP" altLang="en-US" sz="1300" dirty="0" smtClean="0">
                          <a:solidFill>
                            <a:schemeClr val="tx1"/>
                          </a:solidFill>
                          <a:latin typeface="HGPｺﾞｼｯｸM" pitchFamily="50" charset="-128"/>
                          <a:ea typeface="HGPｺﾞｼｯｸM" pitchFamily="50" charset="-128"/>
                        </a:rPr>
                        <a:t>　</a:t>
                      </a:r>
                      <a:r>
                        <a:rPr lang="en-US" altLang="ja-JP" sz="1300" dirty="0" smtClean="0">
                          <a:solidFill>
                            <a:schemeClr val="tx1">
                              <a:lumMod val="95000"/>
                              <a:lumOff val="5000"/>
                            </a:schemeClr>
                          </a:solidFill>
                          <a:latin typeface="HGPｺﾞｼｯｸM" pitchFamily="50" charset="-128"/>
                          <a:ea typeface="HGPｺﾞｼｯｸM" pitchFamily="50" charset="-128"/>
                        </a:rPr>
                        <a:t>1,144</a:t>
                      </a:r>
                      <a:r>
                        <a:rPr lang="ja-JP" altLang="en-US" sz="1300" dirty="0" smtClean="0">
                          <a:solidFill>
                            <a:schemeClr val="tx1">
                              <a:lumMod val="95000"/>
                              <a:lumOff val="5000"/>
                            </a:schemeClr>
                          </a:solidFill>
                          <a:latin typeface="HGPｺﾞｼｯｸM" pitchFamily="50" charset="-128"/>
                          <a:ea typeface="HGPｺﾞｼｯｸM" pitchFamily="50" charset="-128"/>
                        </a:rPr>
                        <a:t>単位　　 </a:t>
                      </a:r>
                      <a:r>
                        <a:rPr lang="en-US" altLang="ja-JP" sz="1300" dirty="0" smtClean="0">
                          <a:solidFill>
                            <a:schemeClr val="tx1">
                              <a:lumMod val="95000"/>
                              <a:lumOff val="5000"/>
                            </a:schemeClr>
                          </a:solidFill>
                          <a:latin typeface="HGPｺﾞｼｯｸM" pitchFamily="50" charset="-128"/>
                          <a:ea typeface="HGPｺﾞｼｯｸM" pitchFamily="50" charset="-128"/>
                        </a:rPr>
                        <a:t>854</a:t>
                      </a:r>
                      <a:r>
                        <a:rPr lang="ja-JP" altLang="en-US" sz="1300" dirty="0" smtClean="0">
                          <a:solidFill>
                            <a:schemeClr val="tx1">
                              <a:lumMod val="95000"/>
                              <a:lumOff val="5000"/>
                            </a:schemeClr>
                          </a:solidFill>
                          <a:latin typeface="HGPｺﾞｼｯｸM" pitchFamily="50" charset="-128"/>
                          <a:ea typeface="HGPｺﾞｼｯｸM" pitchFamily="50" charset="-128"/>
                        </a:rPr>
                        <a:t>単位　　　</a:t>
                      </a:r>
                      <a:r>
                        <a:rPr lang="en-US" altLang="ja-JP" sz="1300" dirty="0" smtClean="0">
                          <a:solidFill>
                            <a:schemeClr val="tx1">
                              <a:lumMod val="95000"/>
                              <a:lumOff val="5000"/>
                            </a:schemeClr>
                          </a:solidFill>
                          <a:latin typeface="HGPｺﾞｼｯｸM" pitchFamily="50" charset="-128"/>
                          <a:ea typeface="HGPｺﾞｼｯｸM" pitchFamily="50" charset="-128"/>
                        </a:rPr>
                        <a:t>601</a:t>
                      </a:r>
                      <a:r>
                        <a:rPr lang="ja-JP" altLang="en-US" sz="1300" dirty="0" smtClean="0">
                          <a:solidFill>
                            <a:schemeClr val="tx1">
                              <a:lumMod val="95000"/>
                              <a:lumOff val="5000"/>
                            </a:schemeClr>
                          </a:solidFill>
                          <a:latin typeface="HGPｺﾞｼｯｸM" pitchFamily="50" charset="-128"/>
                          <a:ea typeface="HGPｺﾞｼｯｸM" pitchFamily="50" charset="-128"/>
                        </a:rPr>
                        <a:t>単位　　　 </a:t>
                      </a:r>
                      <a:r>
                        <a:rPr lang="en-US" altLang="ja-JP" sz="1300" dirty="0" smtClean="0">
                          <a:solidFill>
                            <a:schemeClr val="tx1">
                              <a:lumMod val="95000"/>
                              <a:lumOff val="5000"/>
                            </a:schemeClr>
                          </a:solidFill>
                          <a:latin typeface="HGPｺﾞｼｯｸM" pitchFamily="50" charset="-128"/>
                          <a:ea typeface="HGPｺﾞｼｯｸM" pitchFamily="50" charset="-128"/>
                        </a:rPr>
                        <a:t>541</a:t>
                      </a:r>
                      <a:r>
                        <a:rPr lang="ja-JP" altLang="en-US" sz="1300" dirty="0" smtClean="0">
                          <a:solidFill>
                            <a:schemeClr val="tx1">
                              <a:lumMod val="95000"/>
                              <a:lumOff val="5000"/>
                            </a:schemeClr>
                          </a:solidFill>
                          <a:latin typeface="HGPｺﾞｼｯｸM" pitchFamily="50" charset="-128"/>
                          <a:ea typeface="HGPｺﾞｼｯｸM" pitchFamily="50" charset="-128"/>
                        </a:rPr>
                        <a:t>単位　　　　</a:t>
                      </a:r>
                      <a:r>
                        <a:rPr lang="en-US" altLang="ja-JP" sz="1300" dirty="0" smtClean="0">
                          <a:solidFill>
                            <a:schemeClr val="tx1">
                              <a:lumMod val="95000"/>
                              <a:lumOff val="5000"/>
                            </a:schemeClr>
                          </a:solidFill>
                          <a:latin typeface="HGPｺﾞｼｯｸM" pitchFamily="50" charset="-128"/>
                          <a:ea typeface="HGPｺﾞｼｯｸM" pitchFamily="50" charset="-128"/>
                        </a:rPr>
                        <a:t>493</a:t>
                      </a:r>
                      <a:r>
                        <a:rPr lang="ja-JP" altLang="en-US" sz="1300" dirty="0" smtClean="0">
                          <a:solidFill>
                            <a:schemeClr val="tx1">
                              <a:lumMod val="95000"/>
                              <a:lumOff val="5000"/>
                            </a:schemeClr>
                          </a:solidFill>
                          <a:latin typeface="HGPｺﾞｼｯｸM" pitchFamily="50" charset="-128"/>
                          <a:ea typeface="HGPｺﾞｼｯｸM" pitchFamily="50" charset="-128"/>
                        </a:rPr>
                        <a:t>単位</a:t>
                      </a:r>
                      <a:r>
                        <a:rPr lang="ja-JP" altLang="en-US" sz="1300" dirty="0" smtClean="0">
                          <a:solidFill>
                            <a:schemeClr val="tx1"/>
                          </a:solidFill>
                          <a:latin typeface="HGPｺﾞｼｯｸM" pitchFamily="50" charset="-128"/>
                          <a:ea typeface="HGPｺﾞｼｯｸM" pitchFamily="50" charset="-128"/>
                        </a:rPr>
                        <a:t>　</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40974">
                <a:tc gridSpan="3">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785380">
                <a:tc>
                  <a:txBody>
                    <a:bodyPr/>
                    <a:lstStyle/>
                    <a:p>
                      <a:r>
                        <a:rPr kumimoji="1" lang="ja-JP" altLang="en-US" sz="1300" b="1" u="sng" dirty="0" smtClean="0">
                          <a:solidFill>
                            <a:schemeClr val="tx1"/>
                          </a:solidFill>
                          <a:latin typeface="HGPｺﾞｼｯｸM" pitchFamily="50" charset="-128"/>
                          <a:ea typeface="HGPｺﾞｼｯｸM" pitchFamily="50" charset="-128"/>
                        </a:rPr>
                        <a:t>人員配置体制加算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33</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265</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直接処遇職員を加配</a:t>
                      </a:r>
                      <a:r>
                        <a:rPr kumimoji="1" lang="en-US" altLang="ja-JP" sz="1200" dirty="0" smtClean="0">
                          <a:solidFill>
                            <a:schemeClr val="tx1"/>
                          </a:solidFill>
                          <a:latin typeface="HGPｺﾞｼｯｸM" pitchFamily="50" charset="-128"/>
                          <a:ea typeface="HGPｺﾞｼｯｸM" pitchFamily="50" charset="-128"/>
                        </a:rPr>
                        <a:t>(1.7:1</a:t>
                      </a:r>
                      <a:r>
                        <a:rPr kumimoji="1" lang="ja-JP" altLang="en-US" sz="1200" dirty="0" smtClean="0">
                          <a:solidFill>
                            <a:schemeClr val="tx1"/>
                          </a:solidFill>
                          <a:latin typeface="HGPｺﾞｼｯｸM" pitchFamily="50" charset="-128"/>
                          <a:ea typeface="HGPｺﾞｼｯｸM" pitchFamily="50" charset="-128"/>
                        </a:rPr>
                        <a:t>～</a:t>
                      </a:r>
                      <a:r>
                        <a:rPr kumimoji="1" lang="en-US" altLang="ja-JP" sz="1200" dirty="0" smtClean="0">
                          <a:solidFill>
                            <a:schemeClr val="tx1"/>
                          </a:solidFill>
                          <a:latin typeface="HGPｺﾞｼｯｸM" pitchFamily="50" charset="-128"/>
                          <a:ea typeface="HGPｺﾞｼｯｸM" pitchFamily="50" charset="-128"/>
                        </a:rPr>
                        <a:t>2.5:1)</a:t>
                      </a:r>
                      <a:r>
                        <a:rPr kumimoji="1" lang="ja-JP" altLang="en-US" sz="1200" dirty="0" smtClean="0">
                          <a:solidFill>
                            <a:schemeClr val="tx1"/>
                          </a:solidFill>
                          <a:latin typeface="HGPｺﾞｼｯｸM" pitchFamily="50" charset="-128"/>
                          <a:ea typeface="HGPｺﾞｼｯｸM" pitchFamily="50" charset="-128"/>
                        </a:rPr>
                        <a:t>し</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ja-JP" altLang="en-US" sz="1200" dirty="0" err="1" smtClean="0">
                          <a:solidFill>
                            <a:schemeClr val="tx1"/>
                          </a:solidFill>
                          <a:latin typeface="HGPｺﾞｼｯｸM" pitchFamily="50" charset="-128"/>
                          <a:ea typeface="HGPｺﾞｼｯｸM" pitchFamily="50" charset="-128"/>
                        </a:rPr>
                        <a:t>た</a:t>
                      </a:r>
                      <a:r>
                        <a:rPr kumimoji="1" lang="ja-JP" altLang="en-US" sz="1200" dirty="0" smtClean="0">
                          <a:solidFill>
                            <a:schemeClr val="tx1"/>
                          </a:solidFill>
                          <a:latin typeface="HGPｺﾞｼｯｸM" pitchFamily="50" charset="-128"/>
                          <a:ea typeface="HGPｺﾞｼｯｸM" pitchFamily="50" charset="-128"/>
                        </a:rPr>
                        <a:t>事業所に加算</a:t>
                      </a:r>
                    </a:p>
                    <a:p>
                      <a:r>
                        <a:rPr kumimoji="1" lang="en-US" altLang="ja-JP" sz="1000" dirty="0" smtClean="0">
                          <a:solidFill>
                            <a:schemeClr val="tx1"/>
                          </a:solidFill>
                          <a:latin typeface="HGPｺﾞｼｯｸM" pitchFamily="50" charset="-128"/>
                          <a:ea typeface="HGPｺﾞｼｯｸM" pitchFamily="50" charset="-128"/>
                        </a:rPr>
                        <a:t>※ </a:t>
                      </a:r>
                      <a:r>
                        <a:rPr kumimoji="1" lang="ja-JP" altLang="en-US" sz="1000" dirty="0" smtClean="0">
                          <a:solidFill>
                            <a:schemeClr val="tx1"/>
                          </a:solidFill>
                          <a:latin typeface="HGPｺﾞｼｯｸM" pitchFamily="50" charset="-128"/>
                          <a:ea typeface="HGPｺﾞｼｯｸM" pitchFamily="50" charset="-128"/>
                        </a:rPr>
                        <a:t>指定生活介護事業所は区分５・６・準ずる</a:t>
                      </a:r>
                      <a:endParaRPr kumimoji="1" lang="en-US" altLang="ja-JP" sz="1000" dirty="0" smtClean="0">
                        <a:solidFill>
                          <a:schemeClr val="tx1"/>
                        </a:solidFill>
                        <a:latin typeface="HGPｺﾞｼｯｸM" pitchFamily="50" charset="-128"/>
                        <a:ea typeface="HGPｺﾞｼｯｸM" pitchFamily="50" charset="-128"/>
                      </a:endParaRPr>
                    </a:p>
                    <a:p>
                      <a:r>
                        <a:rPr kumimoji="1" lang="ja-JP" altLang="en-US" sz="1000" dirty="0" smtClean="0">
                          <a:solidFill>
                            <a:schemeClr val="tx1"/>
                          </a:solidFill>
                          <a:latin typeface="HGPｺﾞｼｯｸM" pitchFamily="50" charset="-128"/>
                          <a:ea typeface="HGPｺﾞｼｯｸM" pitchFamily="50" charset="-128"/>
                        </a:rPr>
                        <a:t>　　者が一定の割合を満たす必要</a:t>
                      </a:r>
                      <a:endParaRPr kumimoji="1" lang="en-US" altLang="ja-JP" sz="10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00" b="1" u="sng" dirty="0" smtClean="0">
                          <a:solidFill>
                            <a:schemeClr val="tx1"/>
                          </a:solidFill>
                          <a:latin typeface="HGPｺﾞｼｯｸM" pitchFamily="50" charset="-128"/>
                          <a:ea typeface="HGPｺﾞｼｯｸM" pitchFamily="50" charset="-128"/>
                        </a:rPr>
                        <a:t>訪問支援特別加算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187</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280</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連続した</a:t>
                      </a:r>
                      <a:r>
                        <a:rPr kumimoji="1" lang="en-US" altLang="ja-JP" sz="1200" dirty="0" smtClean="0">
                          <a:solidFill>
                            <a:schemeClr val="tx1"/>
                          </a:solidFill>
                          <a:latin typeface="HGPｺﾞｼｯｸM" pitchFamily="50" charset="-128"/>
                          <a:ea typeface="HGPｺﾞｼｯｸM" pitchFamily="50" charset="-128"/>
                        </a:rPr>
                        <a:t>5</a:t>
                      </a:r>
                      <a:r>
                        <a:rPr kumimoji="1" lang="ja-JP" altLang="en-US" sz="1200" dirty="0" smtClean="0">
                          <a:solidFill>
                            <a:schemeClr val="tx1"/>
                          </a:solidFill>
                          <a:latin typeface="HGPｺﾞｼｯｸM" pitchFamily="50" charset="-128"/>
                          <a:ea typeface="HGPｺﾞｼｯｸM" pitchFamily="50" charset="-128"/>
                        </a:rPr>
                        <a:t>日間以上利用がない利用者に対し、</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居宅を訪問して相談援助等を行った場合</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a:t>
                      </a:r>
                      <a:r>
                        <a:rPr kumimoji="1" lang="en-US" altLang="ja-JP" sz="1200" dirty="0" smtClean="0">
                          <a:solidFill>
                            <a:schemeClr val="tx1"/>
                          </a:solidFill>
                          <a:latin typeface="HGPｺﾞｼｯｸM" pitchFamily="50" charset="-128"/>
                          <a:ea typeface="HGPｺﾞｼｯｸM" pitchFamily="50" charset="-128"/>
                        </a:rPr>
                        <a:t>(</a:t>
                      </a:r>
                      <a:r>
                        <a:rPr kumimoji="1" lang="ja-JP" altLang="en-US" sz="1200" dirty="0" smtClean="0">
                          <a:solidFill>
                            <a:schemeClr val="tx1"/>
                          </a:solidFill>
                          <a:latin typeface="HGPｺﾞｼｯｸM" pitchFamily="50" charset="-128"/>
                          <a:ea typeface="HGPｺﾞｼｯｸM" pitchFamily="50" charset="-128"/>
                        </a:rPr>
                        <a:t>１月に２回まで加算</a:t>
                      </a:r>
                      <a:r>
                        <a:rPr kumimoji="1" lang="en-US" altLang="ja-JP" sz="1200" dirty="0" smtClean="0">
                          <a:solidFill>
                            <a:schemeClr val="tx1"/>
                          </a:solidFill>
                          <a:latin typeface="HGPｺﾞｼｯｸM" pitchFamily="50" charset="-128"/>
                          <a:ea typeface="HGPｺﾞｼｯｸM" pitchFamily="50" charset="-128"/>
                        </a:rPr>
                        <a:t>)</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300" b="1" u="sng" dirty="0" smtClean="0">
                          <a:solidFill>
                            <a:schemeClr val="tx1"/>
                          </a:solidFill>
                          <a:latin typeface="HGPｺﾞｼｯｸM" pitchFamily="50" charset="-128"/>
                          <a:ea typeface="HGPｺﾞｼｯｸM" pitchFamily="50" charset="-128"/>
                        </a:rPr>
                        <a:t>延長支援加算</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61</a:t>
                      </a:r>
                      <a:r>
                        <a:rPr kumimoji="1" lang="ja-JP" altLang="en-US" sz="1300" dirty="0" smtClean="0">
                          <a:solidFill>
                            <a:schemeClr val="tx1"/>
                          </a:solidFill>
                          <a:latin typeface="HGPｺﾞｼｯｸM" pitchFamily="50" charset="-128"/>
                          <a:ea typeface="HGPｺﾞｼｯｸM" pitchFamily="50" charset="-128"/>
                        </a:rPr>
                        <a:t>～</a:t>
                      </a:r>
                      <a:r>
                        <a:rPr kumimoji="1" lang="en-US" altLang="ja-JP" sz="1300" dirty="0" smtClean="0">
                          <a:solidFill>
                            <a:schemeClr val="tx1"/>
                          </a:solidFill>
                          <a:latin typeface="HGPｺﾞｼｯｸM" pitchFamily="50" charset="-128"/>
                          <a:ea typeface="HGPｺﾞｼｯｸM" pitchFamily="50" charset="-128"/>
                        </a:rPr>
                        <a:t>92</a:t>
                      </a:r>
                      <a:r>
                        <a:rPr kumimoji="1" lang="ja-JP" altLang="en-US" sz="1300" dirty="0" smtClean="0">
                          <a:solidFill>
                            <a:schemeClr val="tx1"/>
                          </a:solidFill>
                          <a:latin typeface="HGPｺﾞｼｯｸM" pitchFamily="50" charset="-128"/>
                          <a:ea typeface="HGPｺﾞｼｯｸM" pitchFamily="50" charset="-128"/>
                        </a:rPr>
                        <a:t>単位）</a:t>
                      </a:r>
                      <a:endParaRPr kumimoji="1" lang="en-US" altLang="ja-JP" sz="13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営業時間である８時間を超えてサービ</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スを提供した場合（通所による利用者に</a:t>
                      </a:r>
                      <a:endParaRPr kumimoji="1" lang="en-US" altLang="ja-JP" sz="1200" dirty="0" smtClean="0">
                        <a:solidFill>
                          <a:schemeClr val="tx1"/>
                        </a:solidFill>
                        <a:latin typeface="HGPｺﾞｼｯｸM" pitchFamily="50" charset="-128"/>
                        <a:ea typeface="HGPｺﾞｼｯｸM" pitchFamily="50" charset="-128"/>
                      </a:endParaRPr>
                    </a:p>
                    <a:p>
                      <a:r>
                        <a:rPr kumimoji="1" lang="ja-JP" altLang="en-US" sz="1200" dirty="0" smtClean="0">
                          <a:solidFill>
                            <a:schemeClr val="tx1"/>
                          </a:solidFill>
                          <a:latin typeface="HGPｺﾞｼｯｸM" pitchFamily="50" charset="-128"/>
                          <a:ea typeface="HGPｺﾞｼｯｸM" pitchFamily="50" charset="-128"/>
                        </a:rPr>
                        <a:t>　限る）</a:t>
                      </a:r>
                      <a:endParaRPr kumimoji="1" lang="en-US" altLang="ja-JP" sz="1200" dirty="0" smtClean="0">
                        <a:solidFill>
                          <a:schemeClr val="tx1"/>
                        </a:solidFill>
                        <a:latin typeface="HGPｺﾞｼｯｸM" pitchFamily="50" charset="-128"/>
                        <a:ea typeface="HGPｺﾞｼｯｸM" pitchFamily="50" charset="-128"/>
                      </a:endParaRPr>
                    </a:p>
                    <a:p>
                      <a:endParaRPr kumimoji="1" lang="en-US" altLang="ja-JP" sz="13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1290" name="Text Box 2"/>
          <p:cNvSpPr txBox="1">
            <a:spLocks noChangeArrowheads="1"/>
          </p:cNvSpPr>
          <p:nvPr/>
        </p:nvSpPr>
        <p:spPr bwMode="auto">
          <a:xfrm>
            <a:off x="154818" y="6475238"/>
            <a:ext cx="4486937"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事業所数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10,426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31</a:t>
            </a:r>
            <a:r>
              <a:rPr lang="zh-TW" altLang="en-US" sz="1400" dirty="0" smtClean="0">
                <a:latin typeface="HGPｺﾞｼｯｸM" pitchFamily="50" charset="-128"/>
                <a:ea typeface="HGPｺﾞｼｯｸM" pitchFamily="50" charset="-128"/>
              </a:rPr>
              <a:t>年</a:t>
            </a:r>
            <a:r>
              <a:rPr lang="en-US" altLang="zh-TW" sz="1400" dirty="0" smtClean="0">
                <a:latin typeface="HGPｺﾞｼｯｸM" pitchFamily="50" charset="-128"/>
                <a:ea typeface="HGPｺﾞｼｯｸM" pitchFamily="50" charset="-128"/>
              </a:rPr>
              <a:t>1</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1292" name="Text Box 2"/>
          <p:cNvSpPr txBox="1">
            <a:spLocks noChangeArrowheads="1"/>
          </p:cNvSpPr>
          <p:nvPr/>
        </p:nvSpPr>
        <p:spPr bwMode="auto">
          <a:xfrm>
            <a:off x="4953000" y="6475238"/>
            <a:ext cx="4602163" cy="338554"/>
          </a:xfrm>
          <a:prstGeom prst="rect">
            <a:avLst/>
          </a:prstGeom>
          <a:noFill/>
          <a:ln w="9525">
            <a:noFill/>
            <a:miter lim="800000"/>
            <a:headEnd/>
            <a:tailEnd/>
          </a:ln>
        </p:spPr>
        <p:txBody>
          <a:bodyPr>
            <a:spAutoFit/>
          </a:bodyPr>
          <a:lstStyle/>
          <a:p>
            <a:pPr>
              <a:spcBef>
                <a:spcPct val="50000"/>
              </a:spcBef>
            </a:pPr>
            <a:r>
              <a:rPr lang="ja-JP" altLang="en-US" sz="1600" b="1" u="sng" dirty="0">
                <a:ea typeface="ＤＨＰ特太ゴシック体" pitchFamily="2" charset="-128"/>
              </a:rPr>
              <a:t>○ 利用者数</a:t>
            </a:r>
            <a:r>
              <a:rPr lang="ja-JP" altLang="en-US" sz="1400" dirty="0">
                <a:latin typeface="HGPｺﾞｼｯｸM" pitchFamily="50" charset="-128"/>
                <a:ea typeface="HGPｺﾞｼｯｸM" pitchFamily="50" charset="-128"/>
              </a:rPr>
              <a:t>　　</a:t>
            </a:r>
            <a:r>
              <a:rPr lang="en-US" altLang="ja-JP" sz="1600" dirty="0" smtClean="0">
                <a:latin typeface="HGPｺﾞｼｯｸM" pitchFamily="50" charset="-128"/>
                <a:ea typeface="HGPｺﾞｼｯｸM" pitchFamily="50" charset="-128"/>
              </a:rPr>
              <a:t>281,239  </a:t>
            </a:r>
            <a:r>
              <a:rPr lang="ja-JP" altLang="en-US" sz="1400" dirty="0" smtClean="0">
                <a:latin typeface="HGPｺﾞｼｯｸM" pitchFamily="50" charset="-128"/>
                <a:ea typeface="HGPｺﾞｼｯｸM" pitchFamily="50" charset="-128"/>
              </a:rPr>
              <a:t>（</a:t>
            </a:r>
            <a:r>
              <a:rPr lang="zh-TW" altLang="en-US" sz="1400" dirty="0" smtClean="0">
                <a:latin typeface="HGPｺﾞｼｯｸM" pitchFamily="50" charset="-128"/>
                <a:ea typeface="HGPｺﾞｼｯｸM" pitchFamily="50" charset="-128"/>
              </a:rPr>
              <a:t>国保連平成</a:t>
            </a:r>
            <a:r>
              <a:rPr lang="en-US" altLang="zh-TW" sz="1400" dirty="0" smtClean="0">
                <a:latin typeface="HGPｺﾞｼｯｸM" pitchFamily="50" charset="-128"/>
                <a:ea typeface="HGPｺﾞｼｯｸM" pitchFamily="50" charset="-128"/>
              </a:rPr>
              <a:t>31</a:t>
            </a:r>
            <a:r>
              <a:rPr lang="zh-TW" altLang="en-US" sz="1400" dirty="0" smtClean="0">
                <a:latin typeface="HGPｺﾞｼｯｸM" pitchFamily="50" charset="-128"/>
                <a:ea typeface="HGPｺﾞｼｯｸM" pitchFamily="50" charset="-128"/>
              </a:rPr>
              <a:t>年</a:t>
            </a:r>
            <a:r>
              <a:rPr lang="en-US" altLang="zh-TW" sz="1400" dirty="0" smtClean="0">
                <a:latin typeface="HGPｺﾞｼｯｸM" pitchFamily="50" charset="-128"/>
                <a:ea typeface="HGPｺﾞｼｯｸM" pitchFamily="50" charset="-128"/>
              </a:rPr>
              <a:t>1</a:t>
            </a:r>
            <a:r>
              <a:rPr lang="zh-TW" altLang="en-US" sz="1400" dirty="0" smtClean="0">
                <a:latin typeface="HGPｺﾞｼｯｸM" pitchFamily="50" charset="-128"/>
                <a:ea typeface="HGPｺﾞｼｯｸM" pitchFamily="50" charset="-128"/>
              </a:rPr>
              <a:t>月実績</a:t>
            </a:r>
            <a:r>
              <a:rPr lang="ja-JP" altLang="en-US" sz="1400" dirty="0" smtClean="0">
                <a:latin typeface="HGPｺﾞｼｯｸM" pitchFamily="50" charset="-128"/>
                <a:ea typeface="HGPｺﾞｼｯｸM" pitchFamily="50" charset="-128"/>
              </a:rPr>
              <a:t>）</a:t>
            </a:r>
            <a:endParaRPr lang="en-US" altLang="ja-JP" sz="1400" b="1" u="sng" dirty="0">
              <a:ea typeface="ＤＨＰ特太ゴシック体" pitchFamily="2" charset="-128"/>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生活介護</a:t>
            </a:r>
            <a:endParaRPr kumimoji="1" lang="ja-JP" altLang="en-US" sz="2400" b="1" dirty="0">
              <a:solidFill>
                <a:schemeClr val="tx1"/>
              </a:solidFill>
            </a:endParaRPr>
          </a:p>
        </p:txBody>
      </p:sp>
      <p:grpSp>
        <p:nvGrpSpPr>
          <p:cNvPr id="18" name="グループ化 10"/>
          <p:cNvGrpSpPr>
            <a:grpSpLocks/>
          </p:cNvGrpSpPr>
          <p:nvPr/>
        </p:nvGrpSpPr>
        <p:grpSpPr bwMode="auto">
          <a:xfrm>
            <a:off x="-15553" y="376232"/>
            <a:ext cx="9972000" cy="79114"/>
            <a:chOff x="0" y="188640"/>
            <a:chExt cx="9144000" cy="72008"/>
          </a:xfrm>
        </p:grpSpPr>
        <p:cxnSp>
          <p:nvCxnSpPr>
            <p:cNvPr id="19" name="直線コネクタ 1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1" name="スライド番号プレースホルダー 1"/>
          <p:cNvSpPr>
            <a:spLocks noGrp="1"/>
          </p:cNvSpPr>
          <p:nvPr>
            <p:ph type="sldNum" sz="quarter" idx="12"/>
          </p:nvPr>
        </p:nvSpPr>
        <p:spPr>
          <a:xfrm>
            <a:off x="7694348" y="6619875"/>
            <a:ext cx="2311400" cy="476250"/>
          </a:xfrm>
        </p:spPr>
        <p:txBody>
          <a:bodyPr/>
          <a:lstStyle/>
          <a:p>
            <a:pPr>
              <a:defRPr/>
            </a:pPr>
            <a:fld id="{2525044B-F283-40BF-9A1F-E872E8450C33}" type="slidenum">
              <a:rPr lang="en-US" altLang="ja-JP" smtClean="0"/>
              <a:pPr>
                <a:defRPr/>
              </a:pPr>
              <a:t>95</a:t>
            </a:fld>
            <a:endParaRPr lang="en-US" altLang="ja-JP" dirty="0"/>
          </a:p>
        </p:txBody>
      </p:sp>
    </p:spTree>
    <p:extLst>
      <p:ext uri="{BB962C8B-B14F-4D97-AF65-F5344CB8AC3E}">
        <p14:creationId xmlns:p14="http://schemas.microsoft.com/office/powerpoint/2010/main" val="9949667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p:cNvGraphicFramePr>
            <a:graphicFrameLocks noGrp="1"/>
          </p:cNvGraphicFramePr>
          <p:nvPr>
            <p:extLst/>
          </p:nvPr>
        </p:nvGraphicFramePr>
        <p:xfrm>
          <a:off x="309600" y="3861048"/>
          <a:ext cx="9179904" cy="2667000"/>
        </p:xfrm>
        <a:graphic>
          <a:graphicData uri="http://schemas.openxmlformats.org/drawingml/2006/table">
            <a:tbl>
              <a:tblPr>
                <a:tableStyleId>{F5AB1C69-6EDB-4FF4-983F-18BD219EF322}</a:tableStyleId>
              </a:tblPr>
              <a:tblGrid>
                <a:gridCol w="4151922">
                  <a:extLst>
                    <a:ext uri="{9D8B030D-6E8A-4147-A177-3AD203B41FA5}">
                      <a16:colId xmlns:a16="http://schemas.microsoft.com/office/drawing/2014/main" val="20000"/>
                    </a:ext>
                  </a:extLst>
                </a:gridCol>
                <a:gridCol w="5027982">
                  <a:extLst>
                    <a:ext uri="{9D8B030D-6E8A-4147-A177-3AD203B41FA5}">
                      <a16:colId xmlns:a16="http://schemas.microsoft.com/office/drawing/2014/main" val="20001"/>
                    </a:ext>
                  </a:extLst>
                </a:gridCol>
              </a:tblGrid>
              <a:tr h="264099">
                <a:tc gridSpan="2">
                  <a:txBody>
                    <a:bodyPr/>
                    <a:lstStyle/>
                    <a:p>
                      <a:r>
                        <a:rPr kumimoji="1" lang="ja-JP" altLang="en-US" sz="1400" dirty="0" smtClean="0">
                          <a:solidFill>
                            <a:schemeClr val="tx1"/>
                          </a:solidFill>
                          <a:ea typeface="ＤＨＰ特太ゴシック体" pitchFamily="2" charset="-128"/>
                        </a:rPr>
                        <a:t>■ 基本報酬</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567812">
                <a:tc gridSpan="2">
                  <a:txBody>
                    <a:bodyPr/>
                    <a:lstStyle/>
                    <a:p>
                      <a:r>
                        <a:rPr lang="ja-JP" altLang="en-US" sz="1300" dirty="0" smtClean="0">
                          <a:solidFill>
                            <a:schemeClr val="tx1"/>
                          </a:solidFill>
                          <a:latin typeface="HGPｺﾞｼｯｸM" pitchFamily="50" charset="-128"/>
                          <a:ea typeface="HGPｺﾞｼｯｸM" pitchFamily="50" charset="-128"/>
                        </a:rPr>
                        <a:t>基本単位数は、事業者ごとに利用者の①利用定員の合計数及び②障害支援区分に応じ所定単位数を算定</a:t>
                      </a:r>
                      <a:endParaRPr lang="en-US" altLang="ja-JP" sz="1300" dirty="0" smtClean="0">
                        <a:solidFill>
                          <a:schemeClr val="tx1"/>
                        </a:solidFill>
                        <a:latin typeface="HGPｺﾞｼｯｸM" pitchFamily="50" charset="-128"/>
                        <a:ea typeface="HGPｺﾞｼｯｸM" pitchFamily="50" charset="-128"/>
                      </a:endParaRPr>
                    </a:p>
                    <a:p>
                      <a:r>
                        <a:rPr lang="ja-JP" altLang="en-US" sz="1200" b="1" u="sng" dirty="0" smtClean="0">
                          <a:solidFill>
                            <a:schemeClr val="tx1"/>
                          </a:solidFill>
                          <a:latin typeface="HGPｺﾞｼｯｸM" pitchFamily="50" charset="-128"/>
                          <a:ea typeface="HGPｺﾞｼｯｸM" pitchFamily="50" charset="-128"/>
                        </a:rPr>
                        <a:t>■</a:t>
                      </a:r>
                      <a:r>
                        <a:rPr lang="ja-JP" altLang="en-US" sz="1200" b="1" u="none" dirty="0" smtClean="0">
                          <a:solidFill>
                            <a:schemeClr val="tx1"/>
                          </a:solidFill>
                          <a:latin typeface="HGPｺﾞｼｯｸM" pitchFamily="50" charset="-128"/>
                          <a:ea typeface="HGPｺﾞｼｯｸM" pitchFamily="50" charset="-128"/>
                        </a:rPr>
                        <a:t>　</a:t>
                      </a:r>
                      <a:r>
                        <a:rPr lang="ja-JP" altLang="en-US" sz="1200" b="1" u="sng" dirty="0" smtClean="0">
                          <a:solidFill>
                            <a:schemeClr val="tx1"/>
                          </a:solidFill>
                          <a:latin typeface="HGPｺﾞｼｯｸM" pitchFamily="50" charset="-128"/>
                          <a:ea typeface="HGPｺﾞｼｯｸM" pitchFamily="50" charset="-128"/>
                        </a:rPr>
                        <a:t>定員４０人以下の場合</a:t>
                      </a:r>
                      <a:r>
                        <a:rPr lang="ja-JP" altLang="en-US" sz="1200" dirty="0" smtClean="0">
                          <a:solidFill>
                            <a:schemeClr val="tx1"/>
                          </a:solidFill>
                          <a:latin typeface="HGPｺﾞｼｯｸM" pitchFamily="50" charset="-128"/>
                          <a:ea typeface="HGPｺﾞｼｯｸM" pitchFamily="50" charset="-128"/>
                        </a:rPr>
                        <a:t>　　 （区分６）　　　 （区分５）　　　（区分４）   　　　（区分３）　　　（区分２以下）</a:t>
                      </a:r>
                      <a:r>
                        <a:rPr lang="en-US" altLang="ja-JP" sz="1100" dirty="0" smtClean="0">
                          <a:solidFill>
                            <a:schemeClr val="tx1"/>
                          </a:solidFill>
                          <a:latin typeface="HGPｺﾞｼｯｸM" pitchFamily="50" charset="-128"/>
                          <a:ea typeface="HGPｺﾞｼｯｸM" pitchFamily="50" charset="-128"/>
                        </a:rPr>
                        <a:t>※</a:t>
                      </a:r>
                      <a:r>
                        <a:rPr lang="ja-JP" altLang="en-US" sz="1100" dirty="0" smtClean="0">
                          <a:solidFill>
                            <a:schemeClr val="tx1"/>
                          </a:solidFill>
                          <a:latin typeface="HGPｺﾞｼｯｸM" pitchFamily="50" charset="-128"/>
                          <a:ea typeface="HGPｺﾞｼｯｸM" pitchFamily="50" charset="-128"/>
                        </a:rPr>
                        <a:t>未判定の者を含む</a:t>
                      </a:r>
                    </a:p>
                    <a:p>
                      <a:r>
                        <a:rPr lang="ja-JP" altLang="en-US" sz="1200" baseline="0" dirty="0" smtClean="0">
                          <a:solidFill>
                            <a:schemeClr val="tx1"/>
                          </a:solidFill>
                          <a:latin typeface="HGPｺﾞｼｯｸM" pitchFamily="50" charset="-128"/>
                          <a:ea typeface="HGPｺﾞｼｯｸM" pitchFamily="50" charset="-128"/>
                        </a:rPr>
                        <a:t> 　　　　　　　　　　　　　　　 　</a:t>
                      </a:r>
                      <a:r>
                        <a:rPr lang="ja-JP" altLang="en-US" sz="1200" baseline="0" dirty="0" smtClean="0">
                          <a:solidFill>
                            <a:schemeClr val="tx1">
                              <a:lumMod val="95000"/>
                              <a:lumOff val="5000"/>
                            </a:schemeClr>
                          </a:solidFill>
                          <a:latin typeface="HGPｺﾞｼｯｸM" pitchFamily="50" charset="-128"/>
                          <a:ea typeface="HGPｺﾞｼｯｸM" pitchFamily="50" charset="-128"/>
                        </a:rPr>
                        <a:t>　</a:t>
                      </a:r>
                      <a:r>
                        <a:rPr lang="ja-JP" altLang="en-US" sz="1200" dirty="0" smtClean="0">
                          <a:solidFill>
                            <a:schemeClr val="tx1">
                              <a:lumMod val="95000"/>
                              <a:lumOff val="5000"/>
                            </a:schemeClr>
                          </a:solidFill>
                          <a:latin typeface="HGPｺﾞｼｯｸM" pitchFamily="50" charset="-128"/>
                          <a:ea typeface="HGPｺﾞｼｯｸM" pitchFamily="50" charset="-128"/>
                        </a:rPr>
                        <a:t>　</a:t>
                      </a:r>
                      <a:r>
                        <a:rPr lang="en-US" altLang="ja-JP" sz="1200" dirty="0" smtClean="0">
                          <a:solidFill>
                            <a:schemeClr val="tx1">
                              <a:lumMod val="95000"/>
                              <a:lumOff val="5000"/>
                            </a:schemeClr>
                          </a:solidFill>
                          <a:latin typeface="HGPｺﾞｼｯｸM" pitchFamily="50" charset="-128"/>
                          <a:ea typeface="HGPｺﾞｼｯｸM" pitchFamily="50" charset="-128"/>
                        </a:rPr>
                        <a:t>455</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r>
                        <a:rPr lang="en-US" altLang="ja-JP" sz="1200" dirty="0" smtClean="0">
                          <a:solidFill>
                            <a:schemeClr val="tx1">
                              <a:lumMod val="95000"/>
                              <a:lumOff val="5000"/>
                            </a:schemeClr>
                          </a:solidFill>
                          <a:latin typeface="HGPｺﾞｼｯｸM" pitchFamily="50" charset="-128"/>
                          <a:ea typeface="HGPｺﾞｼｯｸM" pitchFamily="50" charset="-128"/>
                        </a:rPr>
                        <a:t>384</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r>
                        <a:rPr lang="en-US" altLang="ja-JP" sz="1200" dirty="0" smtClean="0">
                          <a:solidFill>
                            <a:schemeClr val="tx1">
                              <a:lumMod val="95000"/>
                              <a:lumOff val="5000"/>
                            </a:schemeClr>
                          </a:solidFill>
                          <a:latin typeface="HGPｺﾞｼｯｸM" pitchFamily="50" charset="-128"/>
                          <a:ea typeface="HGPｺﾞｼｯｸM" pitchFamily="50" charset="-128"/>
                        </a:rPr>
                        <a:t>309</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r>
                        <a:rPr lang="en-US" altLang="ja-JP" sz="1200" dirty="0" smtClean="0">
                          <a:solidFill>
                            <a:schemeClr val="tx1">
                              <a:lumMod val="95000"/>
                              <a:lumOff val="5000"/>
                            </a:schemeClr>
                          </a:solidFill>
                          <a:latin typeface="HGPｺﾞｼｯｸM" pitchFamily="50" charset="-128"/>
                          <a:ea typeface="HGPｺﾞｼｯｸM" pitchFamily="50" charset="-128"/>
                        </a:rPr>
                        <a:t>233</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r>
                        <a:rPr lang="en-US" altLang="ja-JP" sz="1200" dirty="0" smtClean="0">
                          <a:solidFill>
                            <a:schemeClr val="tx1">
                              <a:lumMod val="95000"/>
                              <a:lumOff val="5000"/>
                            </a:schemeClr>
                          </a:solidFill>
                          <a:latin typeface="HGPｺﾞｼｯｸM" pitchFamily="50" charset="-128"/>
                          <a:ea typeface="HGPｺﾞｼｯｸM" pitchFamily="50" charset="-128"/>
                        </a:rPr>
                        <a:t>169</a:t>
                      </a:r>
                      <a:r>
                        <a:rPr lang="ja-JP" altLang="en-US" sz="1200" dirty="0" smtClean="0">
                          <a:solidFill>
                            <a:schemeClr val="tx1">
                              <a:lumMod val="95000"/>
                              <a:lumOff val="5000"/>
                            </a:schemeClr>
                          </a:solidFill>
                          <a:latin typeface="HGPｺﾞｼｯｸM" pitchFamily="50" charset="-128"/>
                          <a:ea typeface="HGPｺﾞｼｯｸM" pitchFamily="50" charset="-128"/>
                        </a:rPr>
                        <a:t>単位　</a:t>
                      </a: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64099">
                <a:tc gridSpan="2">
                  <a:txBody>
                    <a:bodyPr/>
                    <a:lstStyle/>
                    <a:p>
                      <a:pPr algn="l"/>
                      <a:r>
                        <a:rPr kumimoji="1" lang="ja-JP" altLang="en-US" sz="1400" dirty="0" smtClean="0">
                          <a:solidFill>
                            <a:schemeClr val="tx1"/>
                          </a:solidFill>
                          <a:ea typeface="ＤＨＰ特太ゴシック体" pitchFamily="2" charset="-128"/>
                        </a:rPr>
                        <a:t>■ 主な加算</a:t>
                      </a:r>
                      <a:endParaRPr kumimoji="1" lang="ja-JP" altLang="en-US" sz="1400" dirty="0">
                        <a:solidFill>
                          <a:schemeClr val="tx1"/>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1190007">
                <a:tc>
                  <a:txBody>
                    <a:bodyPr/>
                    <a:lstStyle/>
                    <a:p>
                      <a:r>
                        <a:rPr kumimoji="1" lang="ja-JP" altLang="en-US" sz="1200" b="1" u="sng" dirty="0" smtClean="0">
                          <a:solidFill>
                            <a:schemeClr val="tx1"/>
                          </a:solidFill>
                          <a:latin typeface="HGPｺﾞｼｯｸM" pitchFamily="50" charset="-128"/>
                          <a:ea typeface="HGPｺﾞｼｯｸM" pitchFamily="50" charset="-128"/>
                        </a:rPr>
                        <a:t>重度障害者支援加算</a:t>
                      </a:r>
                      <a:endParaRPr kumimoji="1" lang="en-US" altLang="ja-JP" sz="1200" b="1" u="sng" dirty="0" smtClean="0">
                        <a:solidFill>
                          <a:schemeClr val="tx1"/>
                        </a:solidFill>
                        <a:latin typeface="HGPｺﾞｼｯｸM" pitchFamily="50" charset="-128"/>
                        <a:ea typeface="HGPｺﾞｼｯｸM" pitchFamily="50" charset="-128"/>
                      </a:endParaRPr>
                    </a:p>
                    <a:p>
                      <a:r>
                        <a:rPr kumimoji="1" lang="en-US" altLang="ja-JP" sz="1100" dirty="0" smtClean="0">
                          <a:solidFill>
                            <a:schemeClr val="tx1"/>
                          </a:solidFill>
                          <a:latin typeface="HGPｺﾞｼｯｸM" pitchFamily="50" charset="-128"/>
                          <a:ea typeface="HGPｺﾞｼｯｸM" pitchFamily="50" charset="-128"/>
                        </a:rPr>
                        <a:t>(Ⅰ) </a:t>
                      </a:r>
                      <a:r>
                        <a:rPr kumimoji="1" lang="ja-JP" altLang="en-US" sz="1100" dirty="0" smtClean="0">
                          <a:solidFill>
                            <a:schemeClr val="tx1"/>
                          </a:solidFill>
                          <a:latin typeface="HGPｺﾞｼｯｸM" pitchFamily="50" charset="-128"/>
                          <a:ea typeface="HGPｺﾞｼｯｸM" pitchFamily="50" charset="-128"/>
                        </a:rPr>
                        <a:t>特別な医療を受けている利用者</a:t>
                      </a:r>
                      <a:r>
                        <a:rPr kumimoji="1" lang="en-US" altLang="ja-JP" sz="1100" dirty="0" smtClean="0">
                          <a:solidFill>
                            <a:schemeClr val="tx1"/>
                          </a:solidFill>
                          <a:latin typeface="HGPｺﾞｼｯｸM" pitchFamily="50" charset="-128"/>
                          <a:ea typeface="HGPｺﾞｼｯｸM" pitchFamily="50" charset="-128"/>
                        </a:rPr>
                        <a:t>[</a:t>
                      </a:r>
                      <a:r>
                        <a:rPr kumimoji="1" lang="ja-JP" altLang="en-US" sz="1100" dirty="0" smtClean="0">
                          <a:solidFill>
                            <a:schemeClr val="tx1"/>
                          </a:solidFill>
                          <a:latin typeface="HGPｺﾞｼｯｸM" pitchFamily="50" charset="-128"/>
                          <a:ea typeface="HGPｺﾞｼｯｸM" pitchFamily="50" charset="-128"/>
                        </a:rPr>
                        <a:t>２８単位</a:t>
                      </a:r>
                      <a:r>
                        <a:rPr kumimoji="1" lang="en-US" altLang="ja-JP" sz="1100" dirty="0" smtClean="0">
                          <a:solidFill>
                            <a:schemeClr val="tx1"/>
                          </a:solidFill>
                          <a:latin typeface="HGPｺﾞｼｯｸM" pitchFamily="50" charset="-128"/>
                          <a:ea typeface="HGPｺﾞｼｯｸM" pitchFamily="50" charset="-128"/>
                        </a:rPr>
                        <a:t>]</a:t>
                      </a:r>
                      <a:r>
                        <a:rPr lang="ja-JP" altLang="en-US" sz="1000" dirty="0" smtClean="0">
                          <a:solidFill>
                            <a:schemeClr val="tx1"/>
                          </a:solidFill>
                          <a:latin typeface="HGPｺﾞｼｯｸM" pitchFamily="50" charset="-128"/>
                          <a:ea typeface="HGPｺﾞｼｯｸM" pitchFamily="50" charset="-128"/>
                        </a:rPr>
                        <a:t> </a:t>
                      </a:r>
                      <a:endParaRPr lang="en-US" altLang="ja-JP" sz="1000" dirty="0" smtClean="0">
                        <a:solidFill>
                          <a:schemeClr val="tx1"/>
                        </a:solidFill>
                        <a:latin typeface="HGPｺﾞｼｯｸM" pitchFamily="50" charset="-128"/>
                        <a:ea typeface="HGPｺﾞｼｯｸM" pitchFamily="50" charset="-128"/>
                      </a:endParaRPr>
                    </a:p>
                    <a:p>
                      <a:pPr>
                        <a:defRPr/>
                      </a:pPr>
                      <a:r>
                        <a:rPr lang="ja-JP" altLang="en-US" sz="1000" dirty="0" smtClean="0">
                          <a:solidFill>
                            <a:schemeClr val="tx1"/>
                          </a:solidFill>
                          <a:latin typeface="HGPｺﾞｼｯｸM" pitchFamily="50" charset="-128"/>
                          <a:ea typeface="HGPｺﾞｼｯｸM" pitchFamily="50" charset="-128"/>
                        </a:rPr>
                        <a:t>　→　区分６であって、次に該当する者が２人以上の場合は更に</a:t>
                      </a:r>
                      <a:r>
                        <a:rPr lang="en-US" altLang="ja-JP" sz="1000" dirty="0" smtClean="0">
                          <a:solidFill>
                            <a:schemeClr val="tx1"/>
                          </a:solidFill>
                          <a:latin typeface="HGPｺﾞｼｯｸM" pitchFamily="50" charset="-128"/>
                          <a:ea typeface="HGPｺﾞｼｯｸM" pitchFamily="50" charset="-128"/>
                        </a:rPr>
                        <a:t>22</a:t>
                      </a:r>
                      <a:r>
                        <a:rPr lang="ja-JP" altLang="en-US" sz="1000" dirty="0" smtClean="0">
                          <a:solidFill>
                            <a:schemeClr val="tx1"/>
                          </a:solidFill>
                          <a:latin typeface="HGPｺﾞｼｯｸM" pitchFamily="50" charset="-128"/>
                          <a:ea typeface="HGPｺﾞｼｯｸM" pitchFamily="50" charset="-128"/>
                        </a:rPr>
                        <a:t>単位</a:t>
                      </a:r>
                    </a:p>
                    <a:p>
                      <a:pPr>
                        <a:defRPr/>
                      </a:pPr>
                      <a:r>
                        <a:rPr lang="ja-JP" altLang="en-US" sz="1000" dirty="0" smtClean="0">
                          <a:solidFill>
                            <a:schemeClr val="tx1"/>
                          </a:solidFill>
                          <a:latin typeface="HGPｺﾞｼｯｸM" pitchFamily="50" charset="-128"/>
                          <a:ea typeface="HGPｺﾞｼｯｸM" pitchFamily="50" charset="-128"/>
                        </a:rPr>
                        <a:t>　　 　①気管切開を伴う人工呼吸器による呼吸管理が必要な者</a:t>
                      </a:r>
                      <a:endParaRPr lang="en-US" altLang="ja-JP" sz="1000" dirty="0" smtClean="0">
                        <a:solidFill>
                          <a:schemeClr val="tx1"/>
                        </a:solidFill>
                        <a:latin typeface="HGPｺﾞｼｯｸM" pitchFamily="50" charset="-128"/>
                        <a:ea typeface="HGPｺﾞｼｯｸM" pitchFamily="50" charset="-128"/>
                      </a:endParaRPr>
                    </a:p>
                    <a:p>
                      <a:pPr>
                        <a:defRPr/>
                      </a:pPr>
                      <a:r>
                        <a:rPr lang="ja-JP" altLang="en-US" sz="1000" dirty="0" smtClean="0">
                          <a:solidFill>
                            <a:schemeClr val="tx1"/>
                          </a:solidFill>
                          <a:latin typeface="HGPｺﾞｼｯｸM" pitchFamily="50" charset="-128"/>
                          <a:ea typeface="HGPｺﾞｼｯｸM" pitchFamily="50" charset="-128"/>
                        </a:rPr>
                        <a:t>　　 　②重症心身障害者</a:t>
                      </a:r>
                      <a:endParaRPr kumimoji="1" lang="en-US" altLang="ja-JP" sz="1000" dirty="0" smtClean="0">
                        <a:solidFill>
                          <a:schemeClr val="tx1"/>
                        </a:solidFill>
                        <a:latin typeface="HGPｺﾞｼｯｸM" pitchFamily="50" charset="-128"/>
                        <a:ea typeface="HGPｺﾞｼｯｸM" pitchFamily="50" charset="-128"/>
                      </a:endParaRPr>
                    </a:p>
                    <a:p>
                      <a:r>
                        <a:rPr kumimoji="1" lang="en-US" altLang="ja-JP" sz="1100" dirty="0" smtClean="0">
                          <a:solidFill>
                            <a:schemeClr val="tx1"/>
                          </a:solidFill>
                          <a:latin typeface="HGPｺﾞｼｯｸM" pitchFamily="50" charset="-128"/>
                          <a:ea typeface="HGPｺﾞｼｯｸM" pitchFamily="50" charset="-128"/>
                        </a:rPr>
                        <a:t>(Ⅱ)</a:t>
                      </a:r>
                      <a:r>
                        <a:rPr lang="ja-JP" altLang="en-US" sz="1100" dirty="0" smtClean="0">
                          <a:solidFill>
                            <a:schemeClr val="tx1"/>
                          </a:solidFill>
                          <a:latin typeface="HGPｺﾞｼｯｸM" pitchFamily="50" charset="-128"/>
                          <a:ea typeface="HGPｺﾞｼｯｸM" pitchFamily="50" charset="-128"/>
                        </a:rPr>
                        <a:t> </a:t>
                      </a:r>
                      <a:r>
                        <a:rPr lang="ja-JP" altLang="en-US" sz="1100" baseline="0" dirty="0" smtClean="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強度行動障害者に対する支援</a:t>
                      </a:r>
                      <a:endParaRPr lang="en-US" altLang="ja-JP" sz="1100" dirty="0" smtClean="0">
                        <a:solidFill>
                          <a:schemeClr val="tx1"/>
                        </a:solidFill>
                        <a:latin typeface="HGPｺﾞｼｯｸM" pitchFamily="50" charset="-128"/>
                        <a:ea typeface="HGPｺﾞｼｯｸM" pitchFamily="50" charset="-128"/>
                      </a:endParaRPr>
                    </a:p>
                    <a:p>
                      <a:r>
                        <a:rPr lang="ja-JP" altLang="en-US" sz="1100" dirty="0" smtClean="0">
                          <a:solidFill>
                            <a:schemeClr val="tx1"/>
                          </a:solidFill>
                          <a:latin typeface="HGPｺﾞｼｯｸM" pitchFamily="50" charset="-128"/>
                          <a:ea typeface="HGPｺﾞｼｯｸM" pitchFamily="50" charset="-128"/>
                        </a:rPr>
                        <a:t>　</a:t>
                      </a:r>
                      <a:r>
                        <a:rPr lang="ja-JP" altLang="en-US" sz="1000" dirty="0" smtClean="0">
                          <a:solidFill>
                            <a:schemeClr val="tx1"/>
                          </a:solidFill>
                          <a:latin typeface="HGPｺﾞｼｯｸM" pitchFamily="50" charset="-128"/>
                          <a:ea typeface="HGPｺﾞｼｯｸM" pitchFamily="50" charset="-128"/>
                        </a:rPr>
                        <a:t>→　（一）体制を整えた場合</a:t>
                      </a:r>
                      <a:r>
                        <a:rPr lang="en-US" altLang="ja-JP" sz="1000" dirty="0" smtClean="0">
                          <a:solidFill>
                            <a:schemeClr val="tx1"/>
                          </a:solidFill>
                          <a:latin typeface="HGPｺﾞｼｯｸM" pitchFamily="50" charset="-128"/>
                          <a:ea typeface="HGPｺﾞｼｯｸM" pitchFamily="50" charset="-128"/>
                        </a:rPr>
                        <a:t>[7</a:t>
                      </a:r>
                      <a:r>
                        <a:rPr lang="ja-JP" altLang="en-US" sz="1000" dirty="0" smtClean="0">
                          <a:solidFill>
                            <a:schemeClr val="tx1"/>
                          </a:solidFill>
                          <a:latin typeface="HGPｺﾞｼｯｸM" pitchFamily="50" charset="-128"/>
                          <a:ea typeface="HGPｺﾞｼｯｸM" pitchFamily="50" charset="-128"/>
                        </a:rPr>
                        <a:t>単位</a:t>
                      </a:r>
                      <a:r>
                        <a:rPr lang="en-US" altLang="ja-JP" sz="1000" dirty="0" smtClean="0">
                          <a:solidFill>
                            <a:schemeClr val="tx1"/>
                          </a:solidFill>
                          <a:latin typeface="HGPｺﾞｼｯｸM" pitchFamily="50" charset="-128"/>
                          <a:ea typeface="HGPｺﾞｼｯｸM"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smtClean="0">
                          <a:solidFill>
                            <a:schemeClr val="tx1"/>
                          </a:solidFill>
                          <a:latin typeface="HGPｺﾞｼｯｸM" pitchFamily="50" charset="-128"/>
                          <a:ea typeface="HGPｺﾞｼｯｸM" pitchFamily="50" charset="-128"/>
                        </a:rPr>
                        <a:t>    　 </a:t>
                      </a:r>
                      <a:r>
                        <a:rPr kumimoji="1" lang="ja-JP" altLang="en-US" sz="1000" dirty="0" smtClean="0">
                          <a:solidFill>
                            <a:schemeClr val="tx1"/>
                          </a:solidFill>
                          <a:latin typeface="HGPｺﾞｼｯｸM" pitchFamily="50" charset="-128"/>
                          <a:ea typeface="HGPｺﾞｼｯｸM" pitchFamily="50" charset="-128"/>
                        </a:rPr>
                        <a:t>（二）夜間支援を行った場合</a:t>
                      </a:r>
                      <a:r>
                        <a:rPr lang="en-US" altLang="ja-JP" sz="1000" dirty="0" smtClean="0">
                          <a:solidFill>
                            <a:schemeClr val="tx1"/>
                          </a:solidFill>
                          <a:latin typeface="HGPｺﾞｼｯｸM" pitchFamily="50" charset="-128"/>
                          <a:ea typeface="HGPｺﾞｼｯｸM" pitchFamily="50" charset="-128"/>
                        </a:rPr>
                        <a:t>[180</a:t>
                      </a:r>
                      <a:r>
                        <a:rPr lang="ja-JP" altLang="en-US" sz="1000" dirty="0" smtClean="0">
                          <a:solidFill>
                            <a:schemeClr val="tx1"/>
                          </a:solidFill>
                          <a:latin typeface="HGPｺﾞｼｯｸM" pitchFamily="50" charset="-128"/>
                          <a:ea typeface="HGPｺﾞｼｯｸM" pitchFamily="50" charset="-128"/>
                        </a:rPr>
                        <a:t>単位</a:t>
                      </a:r>
                      <a:r>
                        <a:rPr lang="en-US" altLang="ja-JP" sz="1100" dirty="0" smtClean="0">
                          <a:solidFill>
                            <a:schemeClr val="tx1"/>
                          </a:solidFill>
                          <a:latin typeface="HGPｺﾞｼｯｸM" pitchFamily="50" charset="-128"/>
                          <a:ea typeface="HGPｺﾞｼｯｸM" pitchFamily="50" charset="-128"/>
                        </a:rPr>
                        <a:t>]</a:t>
                      </a:r>
                      <a:endParaRPr kumimoji="1" lang="en-US" altLang="ja-JP" sz="11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u="sng" dirty="0" smtClean="0">
                          <a:solidFill>
                            <a:schemeClr val="tx1"/>
                          </a:solidFill>
                          <a:latin typeface="HGPｺﾞｼｯｸM" pitchFamily="50" charset="-128"/>
                          <a:ea typeface="HGPｺﾞｼｯｸM" pitchFamily="50" charset="-128"/>
                        </a:rPr>
                        <a:t>夜勤職員配置体制加算</a:t>
                      </a:r>
                      <a:endParaRPr kumimoji="1" lang="en-US" altLang="ja-JP" sz="1100" b="1" u="sng" dirty="0" smtClean="0">
                        <a:solidFill>
                          <a:schemeClr val="tx1"/>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HGPｺﾞｼｯｸM" pitchFamily="50" charset="-128"/>
                          <a:ea typeface="HGPｺﾞｼｯｸM" pitchFamily="50" charset="-128"/>
                        </a:rPr>
                        <a:t>夜勤職員の勤務体制を</a:t>
                      </a:r>
                      <a:r>
                        <a:rPr kumimoji="1" lang="ja-JP" altLang="en-US" sz="1100" b="0" u="none" dirty="0" smtClean="0">
                          <a:solidFill>
                            <a:schemeClr val="tx1">
                              <a:lumMod val="95000"/>
                              <a:lumOff val="5000"/>
                            </a:schemeClr>
                          </a:solidFill>
                          <a:latin typeface="HGPｺﾞｼｯｸM" pitchFamily="50" charset="-128"/>
                          <a:ea typeface="HGPｺﾞｼｯｸM" pitchFamily="50" charset="-128"/>
                        </a:rPr>
                        <a:t>手厚くしている場合</a:t>
                      </a:r>
                      <a:endParaRPr kumimoji="1" lang="en-US" altLang="ja-JP" sz="1100" b="0" u="none" dirty="0" smtClean="0">
                        <a:solidFill>
                          <a:schemeClr val="tx1">
                            <a:lumMod val="95000"/>
                            <a:lumOff val="5000"/>
                          </a:schemeClr>
                        </a:solidFill>
                        <a:latin typeface="HGPｺﾞｼｯｸM" pitchFamily="50" charset="-128"/>
                        <a:ea typeface="HGPｺﾞｼｯｸM" pitchFamily="50" charset="-128"/>
                      </a:endParaRPr>
                    </a:p>
                    <a:p>
                      <a:r>
                        <a:rPr kumimoji="1" lang="ja-JP" altLang="en-US" sz="1100" dirty="0" smtClean="0">
                          <a:solidFill>
                            <a:schemeClr val="tx1">
                              <a:lumMod val="95000"/>
                              <a:lumOff val="5000"/>
                            </a:schemeClr>
                          </a:solidFill>
                          <a:latin typeface="HGPｺﾞｼｯｸM" pitchFamily="50" charset="-128"/>
                          <a:ea typeface="HGPｺﾞｼｯｸM" pitchFamily="50" charset="-128"/>
                        </a:rPr>
                        <a:t>・　利用定員が</a:t>
                      </a:r>
                      <a:r>
                        <a:rPr kumimoji="1" lang="en-US" altLang="ja-JP" sz="1100" dirty="0" smtClean="0">
                          <a:solidFill>
                            <a:schemeClr val="tx1">
                              <a:lumMod val="95000"/>
                              <a:lumOff val="5000"/>
                            </a:schemeClr>
                          </a:solidFill>
                          <a:latin typeface="HGPｺﾞｼｯｸM" pitchFamily="50" charset="-128"/>
                          <a:ea typeface="HGPｺﾞｼｯｸM" pitchFamily="50" charset="-128"/>
                        </a:rPr>
                        <a:t>21</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人以上</a:t>
                      </a:r>
                      <a:r>
                        <a:rPr kumimoji="1" lang="en-US" altLang="ja-JP" sz="1100" dirty="0" smtClean="0">
                          <a:solidFill>
                            <a:schemeClr val="tx1">
                              <a:lumMod val="95000"/>
                              <a:lumOff val="5000"/>
                            </a:schemeClr>
                          </a:solidFill>
                          <a:latin typeface="HGPｺﾞｼｯｸM" pitchFamily="50" charset="-128"/>
                          <a:ea typeface="HGPｺﾞｼｯｸM" pitchFamily="50" charset="-128"/>
                        </a:rPr>
                        <a:t>40</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人以下の場合［６０単位］</a:t>
                      </a:r>
                      <a:endParaRPr kumimoji="1" lang="en-US" altLang="ja-JP" sz="1100" dirty="0" smtClean="0">
                        <a:solidFill>
                          <a:schemeClr val="tx1">
                            <a:lumMod val="95000"/>
                            <a:lumOff val="5000"/>
                          </a:schemeClr>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lumMod val="95000"/>
                              <a:lumOff val="5000"/>
                            </a:schemeClr>
                          </a:solidFill>
                          <a:latin typeface="HGPｺﾞｼｯｸM" pitchFamily="50" charset="-128"/>
                          <a:ea typeface="HGPｺﾞｼｯｸM" pitchFamily="50" charset="-128"/>
                        </a:rPr>
                        <a:t>・　利用定員が</a:t>
                      </a:r>
                      <a:r>
                        <a:rPr kumimoji="1" lang="en-US" altLang="ja-JP" sz="1100" dirty="0" smtClean="0">
                          <a:solidFill>
                            <a:schemeClr val="tx1">
                              <a:lumMod val="95000"/>
                              <a:lumOff val="5000"/>
                            </a:schemeClr>
                          </a:solidFill>
                          <a:latin typeface="HGPｺﾞｼｯｸM" pitchFamily="50" charset="-128"/>
                          <a:ea typeface="HGPｺﾞｼｯｸM" pitchFamily="50" charset="-128"/>
                        </a:rPr>
                        <a:t>41</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人以上</a:t>
                      </a:r>
                      <a:r>
                        <a:rPr kumimoji="1" lang="en-US" altLang="ja-JP" sz="1100" dirty="0" smtClean="0">
                          <a:solidFill>
                            <a:schemeClr val="tx1">
                              <a:lumMod val="95000"/>
                              <a:lumOff val="5000"/>
                            </a:schemeClr>
                          </a:solidFill>
                          <a:latin typeface="HGPｺﾞｼｯｸM" pitchFamily="50" charset="-128"/>
                          <a:ea typeface="HGPｺﾞｼｯｸM" pitchFamily="50" charset="-128"/>
                        </a:rPr>
                        <a:t>60</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人以下の場合［４８単位］</a:t>
                      </a:r>
                      <a:endParaRPr kumimoji="1" lang="en-US" altLang="ja-JP" sz="1100" dirty="0" smtClean="0">
                        <a:solidFill>
                          <a:schemeClr val="tx1">
                            <a:lumMod val="95000"/>
                            <a:lumOff val="5000"/>
                          </a:schemeClr>
                        </a:solidFill>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lumMod val="95000"/>
                              <a:lumOff val="5000"/>
                            </a:schemeClr>
                          </a:solidFill>
                          <a:latin typeface="HGPｺﾞｼｯｸM" pitchFamily="50" charset="-128"/>
                          <a:ea typeface="HGPｺﾞｼｯｸM" pitchFamily="50" charset="-128"/>
                        </a:rPr>
                        <a:t>・　利用定員が</a:t>
                      </a:r>
                      <a:r>
                        <a:rPr kumimoji="1" lang="en-US" altLang="ja-JP" sz="1100" dirty="0" smtClean="0">
                          <a:solidFill>
                            <a:schemeClr val="tx1">
                              <a:lumMod val="95000"/>
                              <a:lumOff val="5000"/>
                            </a:schemeClr>
                          </a:solidFill>
                          <a:latin typeface="HGPｺﾞｼｯｸM" pitchFamily="50" charset="-128"/>
                          <a:ea typeface="HGPｺﾞｼｯｸM" pitchFamily="50" charset="-128"/>
                        </a:rPr>
                        <a:t>61</a:t>
                      </a:r>
                      <a:r>
                        <a:rPr kumimoji="1" lang="ja-JP" altLang="en-US" sz="1100" dirty="0" smtClean="0">
                          <a:solidFill>
                            <a:schemeClr val="tx1">
                              <a:lumMod val="95000"/>
                              <a:lumOff val="5000"/>
                            </a:schemeClr>
                          </a:solidFill>
                          <a:latin typeface="HGPｺﾞｼｯｸM" pitchFamily="50" charset="-128"/>
                          <a:ea typeface="HGPｺﾞｼｯｸM" pitchFamily="50" charset="-128"/>
                        </a:rPr>
                        <a:t>人以上の場合［３９単位］</a:t>
                      </a:r>
                      <a:endParaRPr kumimoji="1" lang="en-US" altLang="ja-JP" sz="1100" dirty="0" smtClean="0">
                        <a:solidFill>
                          <a:schemeClr val="tx1">
                            <a:lumMod val="95000"/>
                            <a:lumOff val="5000"/>
                          </a:schemeClr>
                        </a:solidFill>
                        <a:latin typeface="HGPｺﾞｼｯｸM" pitchFamily="50" charset="-128"/>
                        <a:ea typeface="HGPｺﾞｼｯｸM" pitchFamily="50" charset="-128"/>
                      </a:endParaRPr>
                    </a:p>
                    <a:p>
                      <a:endParaRPr kumimoji="1" lang="en-US" altLang="ja-JP" sz="1100" dirty="0" smtClean="0">
                        <a:solidFill>
                          <a:schemeClr val="tx1"/>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2305" name="Text Box 2"/>
          <p:cNvSpPr txBox="1">
            <a:spLocks noChangeArrowheads="1"/>
          </p:cNvSpPr>
          <p:nvPr/>
        </p:nvSpPr>
        <p:spPr bwMode="auto">
          <a:xfrm>
            <a:off x="128464" y="498574"/>
            <a:ext cx="1547813"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2306" name="Text Box 2"/>
          <p:cNvSpPr txBox="1">
            <a:spLocks noChangeArrowheads="1"/>
          </p:cNvSpPr>
          <p:nvPr/>
        </p:nvSpPr>
        <p:spPr bwMode="auto">
          <a:xfrm>
            <a:off x="128464" y="2157019"/>
            <a:ext cx="2399110"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2307" name="Text Box 2"/>
          <p:cNvSpPr txBox="1">
            <a:spLocks noChangeArrowheads="1"/>
          </p:cNvSpPr>
          <p:nvPr/>
        </p:nvSpPr>
        <p:spPr bwMode="auto">
          <a:xfrm>
            <a:off x="4808984" y="2145306"/>
            <a:ext cx="2708672" cy="338138"/>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1" name="正方形/長方形 20"/>
          <p:cNvSpPr/>
          <p:nvPr/>
        </p:nvSpPr>
        <p:spPr>
          <a:xfrm>
            <a:off x="309599" y="812750"/>
            <a:ext cx="9167943" cy="1368000"/>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300" dirty="0">
                <a:solidFill>
                  <a:schemeClr val="tx1"/>
                </a:solidFill>
                <a:latin typeface="HGPｺﾞｼｯｸM" pitchFamily="50" charset="-128"/>
                <a:ea typeface="HGPｺﾞｼｯｸM" pitchFamily="50" charset="-128"/>
              </a:rPr>
              <a:t>■　</a:t>
            </a:r>
            <a:r>
              <a:rPr lang="ja-JP" altLang="en-US" sz="1300" dirty="0" smtClean="0">
                <a:solidFill>
                  <a:srgbClr val="000000"/>
                </a:solidFill>
                <a:latin typeface="HGPｺﾞｼｯｸM" pitchFamily="50" charset="-128"/>
                <a:ea typeface="HGPｺﾞｼｯｸM" pitchFamily="50" charset="-128"/>
              </a:rPr>
              <a:t>夜間</a:t>
            </a:r>
            <a:r>
              <a:rPr lang="ja-JP" altLang="en-US" sz="1300" dirty="0">
                <a:solidFill>
                  <a:srgbClr val="000000"/>
                </a:solidFill>
                <a:latin typeface="HGPｺﾞｼｯｸM" pitchFamily="50" charset="-128"/>
                <a:ea typeface="HGPｺﾞｼｯｸM" pitchFamily="50" charset="-128"/>
              </a:rPr>
              <a:t>において、介護が必要な者、入所させながら訓練等を実施することが必要かつ効果的であると認められるもの又</a:t>
            </a:r>
            <a:r>
              <a:rPr lang="ja-JP" altLang="en-US" sz="1300" dirty="0" smtClean="0">
                <a:solidFill>
                  <a:srgbClr val="000000"/>
                </a:solidFill>
                <a:latin typeface="HGPｺﾞｼｯｸM" pitchFamily="50" charset="-128"/>
                <a:ea typeface="HGPｺﾞｼｯｸM" pitchFamily="50" charset="-128"/>
              </a:rPr>
              <a:t>は通所</a:t>
            </a:r>
            <a:r>
              <a:rPr lang="ja-JP" altLang="en-US" sz="1300" dirty="0">
                <a:solidFill>
                  <a:srgbClr val="000000"/>
                </a:solidFill>
                <a:latin typeface="HGPｺﾞｼｯｸM" pitchFamily="50" charset="-128"/>
                <a:ea typeface="HGPｺﾞｼｯｸM" pitchFamily="50" charset="-128"/>
              </a:rPr>
              <a:t>が</a:t>
            </a:r>
            <a:r>
              <a:rPr lang="ja-JP" altLang="en-US" sz="1300" dirty="0" smtClean="0">
                <a:solidFill>
                  <a:srgbClr val="000000"/>
                </a:solidFill>
                <a:latin typeface="HGPｺﾞｼｯｸM" pitchFamily="50" charset="-128"/>
                <a:ea typeface="HGPｺﾞｼｯｸM" pitchFamily="50" charset="-128"/>
              </a:rPr>
              <a:t>困</a:t>
            </a:r>
            <a:endParaRPr lang="en-US" altLang="ja-JP" sz="1300" dirty="0" smtClean="0">
              <a:solidFill>
                <a:srgbClr val="000000"/>
              </a:solidFill>
              <a:latin typeface="HGPｺﾞｼｯｸM" pitchFamily="50" charset="-128"/>
              <a:ea typeface="HGPｺﾞｼｯｸM" pitchFamily="50" charset="-128"/>
            </a:endParaRPr>
          </a:p>
          <a:p>
            <a:pPr>
              <a:defRPr/>
            </a:pPr>
            <a:r>
              <a:rPr lang="ja-JP" altLang="en-US" sz="1300" dirty="0" smtClean="0">
                <a:solidFill>
                  <a:srgbClr val="000000"/>
                </a:solidFill>
                <a:latin typeface="HGPｺﾞｼｯｸM" pitchFamily="50" charset="-128"/>
                <a:ea typeface="HGPｺﾞｼｯｸM" pitchFamily="50" charset="-128"/>
              </a:rPr>
              <a:t>　難</a:t>
            </a:r>
            <a:r>
              <a:rPr lang="ja-JP" altLang="en-US" sz="1300" dirty="0">
                <a:solidFill>
                  <a:srgbClr val="000000"/>
                </a:solidFill>
                <a:latin typeface="HGPｺﾞｼｯｸM" pitchFamily="50" charset="-128"/>
                <a:ea typeface="HGPｺﾞｼｯｸM" pitchFamily="50" charset="-128"/>
              </a:rPr>
              <a:t>である自立訓練又は就労移行</a:t>
            </a:r>
            <a:r>
              <a:rPr lang="ja-JP" altLang="en-US" sz="1300" dirty="0" smtClean="0">
                <a:solidFill>
                  <a:srgbClr val="000000"/>
                </a:solidFill>
                <a:latin typeface="HGPｺﾞｼｯｸM" pitchFamily="50" charset="-128"/>
                <a:ea typeface="HGPｺﾞｼｯｸM" pitchFamily="50" charset="-128"/>
              </a:rPr>
              <a:t>支援等の利用者</a:t>
            </a:r>
            <a:endParaRPr lang="en-US" altLang="ja-JP" sz="1300" dirty="0" smtClean="0">
              <a:solidFill>
                <a:srgbClr val="000000"/>
              </a:solidFill>
              <a:latin typeface="HGPｺﾞｼｯｸM" pitchFamily="50" charset="-128"/>
              <a:ea typeface="HGPｺﾞｼｯｸM" pitchFamily="50" charset="-128"/>
            </a:endParaRPr>
          </a:p>
          <a:p>
            <a:pPr>
              <a:defRPr/>
            </a:pPr>
            <a:r>
              <a:rPr lang="ja-JP" altLang="en-US" sz="1200" dirty="0">
                <a:solidFill>
                  <a:srgbClr val="000000"/>
                </a:solidFill>
                <a:latin typeface="HGPｺﾞｼｯｸM" pitchFamily="50" charset="-128"/>
                <a:ea typeface="HGPｺﾞｼｯｸM" pitchFamily="50" charset="-128"/>
              </a:rPr>
              <a:t>　①　生活介護利用者のうち、区分４以上の者（５０歳以上の場合は、区分３以上）</a:t>
            </a:r>
          </a:p>
          <a:p>
            <a:pPr marL="271463" indent="-271463">
              <a:defRPr/>
            </a:pPr>
            <a:r>
              <a:rPr lang="ja-JP" altLang="en-US" sz="1200" dirty="0">
                <a:solidFill>
                  <a:srgbClr val="000000"/>
                </a:solidFill>
                <a:latin typeface="HGPｺﾞｼｯｸM" pitchFamily="50" charset="-128"/>
                <a:ea typeface="HGPｺﾞｼｯｸM" pitchFamily="50" charset="-128"/>
              </a:rPr>
              <a:t>　②　自立訓練、就労移行支援又は就労継続支援Ｂ型の利用者のうち、入所させながら訓練等を実施することが必要かつ効果的であると認められる者又は通所によって訓棟を受けることが困難な者</a:t>
            </a:r>
          </a:p>
          <a:p>
            <a:pPr marL="271463" indent="-271463">
              <a:defRPr/>
            </a:pPr>
            <a:r>
              <a:rPr lang="ja-JP" altLang="en-US" sz="1200" dirty="0">
                <a:solidFill>
                  <a:srgbClr val="000000"/>
                </a:solidFill>
                <a:latin typeface="HGPｺﾞｼｯｸM" pitchFamily="50" charset="-128"/>
                <a:ea typeface="HGPｺﾞｼｯｸM" pitchFamily="50" charset="-128"/>
              </a:rPr>
              <a:t>　③　特定旧法指定施設に入所していた者であって継続して入所している者又は地域における障害福祉サービスの提供体制の状況その他やむを得ない事情により通所によって介護等を受けることが困難な者のうち、①又は②に該当しない者若しくは就労継続支援Ａ型を利用する</a:t>
            </a:r>
            <a:r>
              <a:rPr lang="ja-JP" altLang="en-US" sz="1200" dirty="0" smtClean="0">
                <a:solidFill>
                  <a:srgbClr val="000000"/>
                </a:solidFill>
                <a:latin typeface="HGPｺﾞｼｯｸM" pitchFamily="50" charset="-128"/>
                <a:ea typeface="HGPｺﾞｼｯｸM" pitchFamily="50" charset="-128"/>
              </a:rPr>
              <a:t>者</a:t>
            </a:r>
            <a:endParaRPr lang="en-US" altLang="ja-JP" sz="1200" dirty="0">
              <a:solidFill>
                <a:srgbClr val="000000"/>
              </a:solidFill>
              <a:latin typeface="HGPｺﾞｼｯｸM" pitchFamily="50" charset="-128"/>
              <a:ea typeface="HGPｺﾞｼｯｸM" pitchFamily="50" charset="-128"/>
            </a:endParaRPr>
          </a:p>
        </p:txBody>
      </p:sp>
      <p:sp>
        <p:nvSpPr>
          <p:cNvPr id="12309" name="Rectangle 4"/>
          <p:cNvSpPr>
            <a:spLocks noChangeArrowheads="1"/>
          </p:cNvSpPr>
          <p:nvPr/>
        </p:nvSpPr>
        <p:spPr bwMode="auto">
          <a:xfrm>
            <a:off x="309599" y="2457016"/>
            <a:ext cx="4566048" cy="1116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夜間における入浴、排せつ等の介護や日常生活上の</a:t>
            </a:r>
            <a:r>
              <a:rPr lang="ja-JP" altLang="en-US" sz="1200" dirty="0" smtClean="0">
                <a:solidFill>
                  <a:srgbClr val="000000"/>
                </a:solidFill>
                <a:latin typeface="HGPｺﾞｼｯｸM" pitchFamily="50" charset="-128"/>
                <a:ea typeface="HGPｺﾞｼｯｸM" pitchFamily="50" charset="-128"/>
              </a:rPr>
              <a:t>相談支援等</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を</a:t>
            </a:r>
            <a:r>
              <a:rPr lang="ja-JP" altLang="en-US" sz="1200" dirty="0">
                <a:solidFill>
                  <a:srgbClr val="000000"/>
                </a:solidFill>
                <a:latin typeface="HGPｺﾞｼｯｸM" pitchFamily="50" charset="-128"/>
                <a:ea typeface="HGPｺﾞｼｯｸM" pitchFamily="50" charset="-128"/>
              </a:rPr>
              <a:t>実施</a:t>
            </a:r>
          </a:p>
          <a:p>
            <a:pPr>
              <a:lnSpc>
                <a:spcPct val="50000"/>
              </a:lnSpc>
            </a:pPr>
            <a:r>
              <a:rPr lang="ja-JP" altLang="en-US" sz="1200" dirty="0">
                <a:solidFill>
                  <a:srgbClr val="000000"/>
                </a:solidFill>
                <a:latin typeface="HGPｺﾞｼｯｸM" pitchFamily="50" charset="-128"/>
                <a:ea typeface="HGPｺﾞｼｯｸM" pitchFamily="50" charset="-128"/>
              </a:rPr>
              <a:t>　</a:t>
            </a:r>
          </a:p>
          <a:p>
            <a:r>
              <a:rPr lang="ja-JP" altLang="en-US" sz="1200" dirty="0">
                <a:solidFill>
                  <a:srgbClr val="000000"/>
                </a:solidFill>
                <a:latin typeface="HGPｺﾞｼｯｸM" pitchFamily="50" charset="-128"/>
                <a:ea typeface="HGPｺﾞｼｯｸM" pitchFamily="50" charset="-128"/>
              </a:rPr>
              <a:t>■　生活介護の利用者は、利用期間の制限なし</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自立訓練及び就労移行支援の利用者は、当該サービス</a:t>
            </a:r>
            <a:r>
              <a:rPr lang="ja-JP" altLang="en-US" sz="1200" dirty="0" smtClean="0">
                <a:solidFill>
                  <a:srgbClr val="000000"/>
                </a:solidFill>
                <a:latin typeface="HGPｺﾞｼｯｸM" pitchFamily="50" charset="-128"/>
                <a:ea typeface="HGPｺﾞｼｯｸM" pitchFamily="50" charset="-128"/>
              </a:rPr>
              <a:t>の利用</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期間</a:t>
            </a:r>
            <a:r>
              <a:rPr lang="ja-JP" altLang="en-US" sz="1200" dirty="0">
                <a:solidFill>
                  <a:srgbClr val="000000"/>
                </a:solidFill>
                <a:latin typeface="HGPｺﾞｼｯｸM" pitchFamily="50" charset="-128"/>
                <a:ea typeface="HGPｺﾞｼｯｸM" pitchFamily="50" charset="-128"/>
              </a:rPr>
              <a:t>に限定</a:t>
            </a:r>
          </a:p>
        </p:txBody>
      </p:sp>
      <p:sp>
        <p:nvSpPr>
          <p:cNvPr id="12310" name="Rectangle 4"/>
          <p:cNvSpPr>
            <a:spLocks noChangeArrowheads="1"/>
          </p:cNvSpPr>
          <p:nvPr/>
        </p:nvSpPr>
        <p:spPr bwMode="auto">
          <a:xfrm>
            <a:off x="4970447" y="2457016"/>
            <a:ext cx="4507095" cy="1116000"/>
          </a:xfrm>
          <a:prstGeom prst="rect">
            <a:avLst/>
          </a:prstGeom>
          <a:solidFill>
            <a:srgbClr val="9EF9FE">
              <a:alpha val="49803"/>
            </a:srgbClr>
          </a:solidFill>
          <a:ln w="3175" algn="ctr">
            <a:solidFill>
              <a:schemeClr val="tx1"/>
            </a:solidFill>
            <a:miter lim="800000"/>
            <a:headEnd/>
            <a:tailEnd/>
          </a:ln>
        </p:spPr>
        <p:txBody>
          <a:bodyPr anchor="ctr"/>
          <a:lstStyle/>
          <a:p>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endParaRPr lang="ja-JP" altLang="en-US"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休日等の職員配置</a:t>
            </a:r>
            <a:endParaRPr lang="en-US" altLang="ja-JP" sz="1200" dirty="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利用者</a:t>
            </a:r>
            <a:r>
              <a:rPr lang="ja-JP" altLang="en-US" sz="1200" dirty="0">
                <a:solidFill>
                  <a:srgbClr val="000000"/>
                </a:solidFill>
                <a:latin typeface="HGPｺﾞｼｯｸM" pitchFamily="50" charset="-128"/>
                <a:ea typeface="HGPｺﾞｼｯｸM" pitchFamily="50" charset="-128"/>
              </a:rPr>
              <a:t>の状況に応じ、必要な支援を行うため</a:t>
            </a:r>
            <a:r>
              <a:rPr lang="ja-JP" altLang="en-US" sz="1200" dirty="0" smtClean="0">
                <a:solidFill>
                  <a:srgbClr val="000000"/>
                </a:solidFill>
                <a:latin typeface="HGPｺﾞｼｯｸM" pitchFamily="50" charset="-128"/>
                <a:ea typeface="HGPｺﾞｼｯｸM" pitchFamily="50" charset="-128"/>
              </a:rPr>
              <a:t>の勤務体制を</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確保</a:t>
            </a:r>
            <a:endParaRPr lang="en-US" altLang="ja-JP" sz="1200" dirty="0" smtClean="0">
              <a:solidFill>
                <a:srgbClr val="000000"/>
              </a:solidFill>
              <a:latin typeface="HGPｺﾞｼｯｸM" pitchFamily="50" charset="-128"/>
              <a:ea typeface="HGPｺﾞｼｯｸM" pitchFamily="50" charset="-128"/>
            </a:endParaRPr>
          </a:p>
          <a:p>
            <a:r>
              <a:rPr lang="ja-JP" altLang="en-US" sz="1200" dirty="0" smtClean="0">
                <a:solidFill>
                  <a:srgbClr val="000000"/>
                </a:solidFill>
                <a:latin typeface="HGPｺﾞｼｯｸM" pitchFamily="50" charset="-128"/>
                <a:ea typeface="HGPｺﾞｼｯｸM" pitchFamily="50" charset="-128"/>
              </a:rPr>
              <a:t>■　</a:t>
            </a:r>
            <a:r>
              <a:rPr lang="ja-JP" altLang="en-US" sz="1200" dirty="0">
                <a:solidFill>
                  <a:srgbClr val="000000"/>
                </a:solidFill>
                <a:latin typeface="HGPｺﾞｼｯｸM" pitchFamily="50" charset="-128"/>
                <a:ea typeface="HGPｺﾞｼｯｸM" pitchFamily="50" charset="-128"/>
              </a:rPr>
              <a:t>生活</a:t>
            </a:r>
            <a:r>
              <a:rPr lang="ja-JP" altLang="en-US" sz="1200" dirty="0" smtClean="0">
                <a:solidFill>
                  <a:srgbClr val="000000"/>
                </a:solidFill>
                <a:latin typeface="HGPｺﾞｼｯｸM" pitchFamily="50" charset="-128"/>
                <a:ea typeface="HGPｺﾞｼｯｸM" pitchFamily="50" charset="-128"/>
              </a:rPr>
              <a:t>支援員　利用者数　</a:t>
            </a:r>
            <a:r>
              <a:rPr lang="en-US" altLang="ja-JP" sz="1200" dirty="0" smtClean="0">
                <a:solidFill>
                  <a:srgbClr val="000000"/>
                </a:solidFill>
                <a:latin typeface="HGPｺﾞｼｯｸM" pitchFamily="50" charset="-128"/>
                <a:ea typeface="HGPｺﾞｼｯｸM" pitchFamily="50" charset="-128"/>
              </a:rPr>
              <a:t>60</a:t>
            </a:r>
            <a:r>
              <a:rPr lang="ja-JP" altLang="en-US" sz="1200" dirty="0" smtClean="0">
                <a:solidFill>
                  <a:srgbClr val="000000"/>
                </a:solidFill>
                <a:latin typeface="HGPｺﾞｼｯｸM" pitchFamily="50" charset="-128"/>
                <a:ea typeface="HGPｺﾞｼｯｸM" pitchFamily="50" charset="-128"/>
              </a:rPr>
              <a:t>人以下の場合、</a:t>
            </a:r>
            <a:r>
              <a:rPr lang="en-US" altLang="ja-JP" sz="1200" dirty="0" smtClean="0">
                <a:solidFill>
                  <a:srgbClr val="000000"/>
                </a:solidFill>
                <a:latin typeface="HGPｺﾞｼｯｸM" pitchFamily="50" charset="-128"/>
                <a:ea typeface="HGPｺﾞｼｯｸM" pitchFamily="50" charset="-128"/>
              </a:rPr>
              <a:t>1</a:t>
            </a:r>
            <a:r>
              <a:rPr lang="ja-JP" altLang="en-US" sz="1200" dirty="0" smtClean="0">
                <a:solidFill>
                  <a:srgbClr val="000000"/>
                </a:solidFill>
                <a:latin typeface="HGPｺﾞｼｯｸM" pitchFamily="50" charset="-128"/>
                <a:ea typeface="HGPｺﾞｼｯｸM" pitchFamily="50" charset="-128"/>
              </a:rPr>
              <a:t>人以上</a:t>
            </a:r>
            <a:endParaRPr lang="en-US" altLang="ja-JP" sz="1200" dirty="0" smtClean="0">
              <a:solidFill>
                <a:srgbClr val="000000"/>
              </a:solidFill>
              <a:latin typeface="HGPｺﾞｼｯｸM" pitchFamily="50" charset="-128"/>
              <a:ea typeface="HGPｺﾞｼｯｸM" pitchFamily="50" charset="-128"/>
            </a:endParaRPr>
          </a:p>
        </p:txBody>
      </p:sp>
      <p:sp>
        <p:nvSpPr>
          <p:cNvPr id="12311" name="Text Box 2"/>
          <p:cNvSpPr txBox="1">
            <a:spLocks noChangeArrowheads="1"/>
          </p:cNvSpPr>
          <p:nvPr/>
        </p:nvSpPr>
        <p:spPr bwMode="auto">
          <a:xfrm>
            <a:off x="128464" y="3573016"/>
            <a:ext cx="355008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報酬</a:t>
            </a:r>
            <a:r>
              <a:rPr lang="ja-JP" altLang="en-US" sz="1600" b="1" u="sng" dirty="0" smtClean="0">
                <a:solidFill>
                  <a:srgbClr val="000000"/>
                </a:solidFill>
                <a:ea typeface="ＤＨＰ特太ゴシック体" pitchFamily="2" charset="-128"/>
              </a:rPr>
              <a:t>単価（平成</a:t>
            </a:r>
            <a:r>
              <a:rPr lang="en-US" altLang="ja-JP" sz="1600" b="1" u="sng" dirty="0" smtClean="0">
                <a:solidFill>
                  <a:srgbClr val="000000"/>
                </a:solidFill>
                <a:ea typeface="ＤＨＰ特太ゴシック体" pitchFamily="2" charset="-128"/>
              </a:rPr>
              <a:t>30</a:t>
            </a:r>
            <a:r>
              <a:rPr lang="ja-JP" altLang="en-US" sz="1600" b="1" u="sng" dirty="0" smtClean="0">
                <a:solidFill>
                  <a:srgbClr val="000000"/>
                </a:solidFill>
                <a:ea typeface="ＤＨＰ特太ゴシック体" pitchFamily="2" charset="-128"/>
              </a:rPr>
              <a:t>年</a:t>
            </a:r>
            <a:r>
              <a:rPr lang="ja-JP" altLang="en-US" sz="1600" b="1" u="sng" dirty="0">
                <a:solidFill>
                  <a:srgbClr val="000000"/>
                </a:solidFill>
                <a:ea typeface="ＤＨＰ特太ゴシック体" pitchFamily="2" charset="-128"/>
              </a:rPr>
              <a:t>４</a:t>
            </a:r>
            <a:r>
              <a:rPr lang="ja-JP" altLang="en-US" sz="1600" b="1" u="sng" dirty="0" smtClean="0">
                <a:solidFill>
                  <a:srgbClr val="000000"/>
                </a:solidFill>
                <a:ea typeface="ＤＨＰ特太ゴシック体" pitchFamily="2" charset="-128"/>
              </a:rPr>
              <a:t>月～）</a:t>
            </a:r>
            <a:endParaRPr lang="en-US" altLang="ja-JP" sz="1600" b="1" u="sng" dirty="0" smtClean="0">
              <a:solidFill>
                <a:srgbClr val="000000"/>
              </a:solidFill>
              <a:ea typeface="ＤＨＰ特太ゴシック体" pitchFamily="2" charset="-128"/>
            </a:endParaRPr>
          </a:p>
        </p:txBody>
      </p:sp>
      <p:sp>
        <p:nvSpPr>
          <p:cNvPr id="12312" name="Text Box 2"/>
          <p:cNvSpPr txBox="1">
            <a:spLocks noChangeArrowheads="1"/>
          </p:cNvSpPr>
          <p:nvPr/>
        </p:nvSpPr>
        <p:spPr bwMode="auto">
          <a:xfrm>
            <a:off x="189549" y="6523018"/>
            <a:ext cx="4331403"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ja-JP" altLang="en-US" sz="1400" dirty="0" smtClean="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2,581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2314" name="Text Box 2"/>
          <p:cNvSpPr txBox="1">
            <a:spLocks noChangeArrowheads="1"/>
          </p:cNvSpPr>
          <p:nvPr/>
        </p:nvSpPr>
        <p:spPr bwMode="auto">
          <a:xfrm>
            <a:off x="4893570" y="6529712"/>
            <a:ext cx="4668384"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128,725  </a:t>
            </a:r>
            <a:r>
              <a:rPr lang="ja-JP" altLang="en-US" sz="1400" dirty="0" smtClean="0">
                <a:solidFill>
                  <a:srgbClr val="000000"/>
                </a:solidFill>
                <a:latin typeface="HGPｺﾞｼｯｸM" pitchFamily="50" charset="-128"/>
                <a:ea typeface="HGPｺﾞｼｯｸM" pitchFamily="50" charset="-128"/>
              </a:rPr>
              <a:t>（</a:t>
            </a:r>
            <a:r>
              <a:rPr lang="zh-TW" altLang="en-US" sz="1400" dirty="0" smtClean="0">
                <a:solidFill>
                  <a:srgbClr val="000000"/>
                </a:solidFill>
                <a:latin typeface="HGPｺﾞｼｯｸM" pitchFamily="50" charset="-128"/>
                <a:ea typeface="HGPｺﾞｼｯｸM" pitchFamily="50" charset="-128"/>
              </a:rPr>
              <a:t>国保連平成</a:t>
            </a:r>
            <a:r>
              <a:rPr lang="en-US" altLang="zh-TW" sz="1400" dirty="0" smtClean="0">
                <a:solidFill>
                  <a:srgbClr val="000000"/>
                </a:solidFill>
                <a:latin typeface="HGPｺﾞｼｯｸM" pitchFamily="50" charset="-128"/>
                <a:ea typeface="HGPｺﾞｼｯｸM" pitchFamily="50" charset="-128"/>
              </a:rPr>
              <a:t>31</a:t>
            </a:r>
            <a:r>
              <a:rPr lang="zh-TW" altLang="en-US" sz="1400" dirty="0" smtClean="0">
                <a:solidFill>
                  <a:srgbClr val="000000"/>
                </a:solidFill>
                <a:latin typeface="HGPｺﾞｼｯｸM" pitchFamily="50" charset="-128"/>
                <a:ea typeface="HGPｺﾞｼｯｸM" pitchFamily="50" charset="-128"/>
              </a:rPr>
              <a:t>年</a:t>
            </a:r>
            <a:r>
              <a:rPr lang="en-US" altLang="zh-TW" sz="1400" dirty="0" smtClean="0">
                <a:solidFill>
                  <a:srgbClr val="000000"/>
                </a:solidFill>
                <a:latin typeface="HGPｺﾞｼｯｸM" pitchFamily="50" charset="-128"/>
                <a:ea typeface="HGPｺﾞｼｯｸM" pitchFamily="50" charset="-128"/>
              </a:rPr>
              <a:t>1</a:t>
            </a:r>
            <a:r>
              <a:rPr lang="zh-TW" altLang="en-US" sz="1400" dirty="0" smtClean="0">
                <a:solidFill>
                  <a:srgbClr val="000000"/>
                </a:solidFill>
                <a:latin typeface="HGPｺﾞｼｯｸM" pitchFamily="50" charset="-128"/>
                <a:ea typeface="HGPｺﾞｼｯｸM" pitchFamily="50" charset="-128"/>
              </a:rPr>
              <a:t>月実績</a:t>
            </a:r>
            <a:r>
              <a:rPr lang="ja-JP" altLang="en-US" sz="1400" dirty="0" smtClean="0">
                <a:solidFill>
                  <a:srgbClr val="000000"/>
                </a:solidFill>
                <a:latin typeface="HGPｺﾞｼｯｸM" pitchFamily="50" charset="-128"/>
                <a:ea typeface="HGPｺﾞｼｯｸM" pitchFamily="50" charset="-128"/>
              </a:rPr>
              <a:t>）</a:t>
            </a:r>
            <a:endParaRPr lang="en-US" altLang="ja-JP" sz="1400" b="1" u="sng" dirty="0">
              <a:solidFill>
                <a:srgbClr val="000000"/>
              </a:solidFill>
              <a:ea typeface="ＤＨＰ特太ゴシック体" pitchFamily="2" charset="-128"/>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施設入所支援</a:t>
            </a:r>
            <a:endParaRPr kumimoji="1" lang="ja-JP" altLang="en-US" sz="2400" b="1" dirty="0">
              <a:solidFill>
                <a:schemeClr val="tx1"/>
              </a:solidFill>
            </a:endParaRPr>
          </a:p>
        </p:txBody>
      </p:sp>
      <p:grpSp>
        <p:nvGrpSpPr>
          <p:cNvPr id="18" name="グループ化 10"/>
          <p:cNvGrpSpPr>
            <a:grpSpLocks/>
          </p:cNvGrpSpPr>
          <p:nvPr/>
        </p:nvGrpSpPr>
        <p:grpSpPr bwMode="auto">
          <a:xfrm>
            <a:off x="-15553" y="376232"/>
            <a:ext cx="9972000" cy="79114"/>
            <a:chOff x="0" y="188640"/>
            <a:chExt cx="9144000" cy="72008"/>
          </a:xfrm>
        </p:grpSpPr>
        <p:cxnSp>
          <p:nvCxnSpPr>
            <p:cNvPr id="19" name="直線コネクタ 1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pPr>
              <a:defRPr/>
            </a:pPr>
            <a:fld id="{36C8A595-09C2-428D-A344-A540FECDA23C}" type="slidenum">
              <a:rPr lang="en-US" altLang="ja-JP" smtClean="0">
                <a:solidFill>
                  <a:srgbClr val="000000"/>
                </a:solidFill>
              </a:rPr>
              <a:pPr>
                <a:defRPr/>
              </a:pPr>
              <a:t>96</a:t>
            </a:fld>
            <a:endParaRPr lang="en-US" altLang="ja-JP" dirty="0">
              <a:solidFill>
                <a:srgbClr val="000000"/>
              </a:solidFill>
            </a:endParaRPr>
          </a:p>
        </p:txBody>
      </p:sp>
    </p:spTree>
    <p:extLst>
      <p:ext uri="{BB962C8B-B14F-4D97-AF65-F5344CB8AC3E}">
        <p14:creationId xmlns:p14="http://schemas.microsoft.com/office/powerpoint/2010/main" val="33821330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 26"/>
          <p:cNvGraphicFramePr>
            <a:graphicFrameLocks noGrp="1"/>
          </p:cNvGraphicFramePr>
          <p:nvPr>
            <p:extLst/>
          </p:nvPr>
        </p:nvGraphicFramePr>
        <p:xfrm>
          <a:off x="272480" y="3799453"/>
          <a:ext cx="9361040" cy="2509867"/>
        </p:xfrm>
        <a:graphic>
          <a:graphicData uri="http://schemas.openxmlformats.org/drawingml/2006/table">
            <a:tbl>
              <a:tblPr>
                <a:tableStyleId>{F5AB1C69-6EDB-4FF4-983F-18BD219EF322}</a:tableStyleId>
              </a:tblPr>
              <a:tblGrid>
                <a:gridCol w="4824536">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266877">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836600">
                <a:tc>
                  <a:txBody>
                    <a:bodyPr/>
                    <a:lstStyle/>
                    <a:p>
                      <a:pPr>
                        <a:defRPr/>
                      </a:pPr>
                      <a:r>
                        <a:rPr lang="ja-JP" altLang="en-US" sz="1200" b="1" u="sng" dirty="0" smtClean="0">
                          <a:solidFill>
                            <a:schemeClr val="accent4"/>
                          </a:solidFill>
                          <a:latin typeface="HGPｺﾞｼｯｸM" pitchFamily="50" charset="-128"/>
                          <a:ea typeface="HGPｺﾞｼｯｸM" pitchFamily="50" charset="-128"/>
                        </a:rPr>
                        <a:t>通所による訓練</a:t>
                      </a:r>
                      <a:endParaRPr lang="en-US" altLang="ja-JP" sz="1200" b="1" u="sng"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利用定員２０人以下　</a:t>
                      </a:r>
                      <a:r>
                        <a:rPr lang="ja-JP" altLang="en-US" sz="900" baseline="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791</a:t>
                      </a:r>
                      <a:r>
                        <a:rPr lang="ja-JP" altLang="en-US" sz="1100" dirty="0" smtClean="0">
                          <a:solidFill>
                            <a:schemeClr val="accent4"/>
                          </a:solidFill>
                          <a:latin typeface="HGPｺﾞｼｯｸM" pitchFamily="50" charset="-128"/>
                          <a:ea typeface="HGPｺﾞｼｯｸM" pitchFamily="50" charset="-128"/>
                        </a:rPr>
                        <a:t>単位　　　 利用定員６１～</a:t>
                      </a:r>
                      <a:r>
                        <a:rPr lang="en-US" altLang="ja-JP" sz="1100" dirty="0" smtClean="0">
                          <a:solidFill>
                            <a:schemeClr val="accent4"/>
                          </a:solidFill>
                          <a:latin typeface="HGPｺﾞｼｯｸM" pitchFamily="50" charset="-128"/>
                          <a:ea typeface="HGPｺﾞｼｯｸM" pitchFamily="50" charset="-128"/>
                        </a:rPr>
                        <a:t>80</a:t>
                      </a:r>
                      <a:r>
                        <a:rPr lang="ja-JP" altLang="en-US" sz="1100" dirty="0" smtClean="0">
                          <a:solidFill>
                            <a:schemeClr val="accent4"/>
                          </a:solidFill>
                          <a:latin typeface="HGPｺﾞｼｯｸM" pitchFamily="50" charset="-128"/>
                          <a:ea typeface="HGPｺﾞｼｯｸM" pitchFamily="50" charset="-128"/>
                        </a:rPr>
                        <a:t>人</a:t>
                      </a:r>
                      <a:r>
                        <a:rPr lang="ja-JP" altLang="en-US" sz="7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644</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a:t>
                      </a:r>
                      <a:r>
                        <a:rPr lang="ja-JP" altLang="en-US" sz="1100" baseline="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２１～４０人　</a:t>
                      </a:r>
                      <a:r>
                        <a:rPr lang="en-US" altLang="ja-JP" sz="1100" dirty="0" smtClean="0">
                          <a:solidFill>
                            <a:schemeClr val="accent4"/>
                          </a:solidFill>
                          <a:latin typeface="HGPｺﾞｼｯｸM" pitchFamily="50" charset="-128"/>
                          <a:ea typeface="HGPｺﾞｼｯｸM" pitchFamily="50" charset="-128"/>
                        </a:rPr>
                        <a:t>707</a:t>
                      </a:r>
                      <a:r>
                        <a:rPr lang="ja-JP" altLang="en-US" sz="1100" dirty="0" smtClean="0">
                          <a:solidFill>
                            <a:schemeClr val="accent4"/>
                          </a:solidFill>
                          <a:latin typeface="HGPｺﾞｼｯｸM" pitchFamily="50" charset="-128"/>
                          <a:ea typeface="HGPｺﾞｼｯｸM" pitchFamily="50" charset="-128"/>
                        </a:rPr>
                        <a:t>単位　　　</a:t>
                      </a:r>
                      <a:r>
                        <a:rPr lang="ja-JP" altLang="en-US" sz="1100" baseline="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a:t>
                      </a:r>
                      <a:r>
                        <a:rPr lang="ja-JP" altLang="en-US" sz="60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８１人以上　</a:t>
                      </a:r>
                      <a:r>
                        <a:rPr lang="en-US" altLang="ja-JP" sz="1100" dirty="0" smtClean="0">
                          <a:solidFill>
                            <a:schemeClr val="accent4"/>
                          </a:solidFill>
                          <a:latin typeface="HGPｺﾞｼｯｸM" pitchFamily="50" charset="-128"/>
                          <a:ea typeface="HGPｺﾞｼｯｸM" pitchFamily="50" charset="-128"/>
                        </a:rPr>
                        <a:t>607</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a:t>
                      </a:r>
                      <a:r>
                        <a:rPr lang="ja-JP" altLang="en-US" sz="1100" baseline="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４１～６０人　</a:t>
                      </a:r>
                      <a:r>
                        <a:rPr lang="en-US" altLang="ja-JP" sz="1100" dirty="0" smtClean="0">
                          <a:solidFill>
                            <a:schemeClr val="accent4"/>
                          </a:solidFill>
                          <a:latin typeface="HGPｺﾞｼｯｸM" pitchFamily="50" charset="-128"/>
                          <a:ea typeface="HGPｺﾞｼｯｸM" pitchFamily="50" charset="-128"/>
                        </a:rPr>
                        <a:t>672</a:t>
                      </a:r>
                      <a:r>
                        <a:rPr lang="ja-JP" altLang="en-US" sz="1100" dirty="0" smtClean="0">
                          <a:solidFill>
                            <a:schemeClr val="accent4"/>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a:pPr>
                      <a:r>
                        <a:rPr lang="ja-JP" altLang="en-US" sz="1200" b="1" u="sng" dirty="0" smtClean="0">
                          <a:solidFill>
                            <a:schemeClr val="accent4"/>
                          </a:solidFill>
                          <a:latin typeface="HGPｺﾞｼｯｸM" pitchFamily="50" charset="-128"/>
                          <a:ea typeface="HGPｺﾞｼｯｸM" pitchFamily="50" charset="-128"/>
                        </a:rPr>
                        <a:t>訪問による訓練</a:t>
                      </a:r>
                      <a:endParaRPr lang="en-US" altLang="ja-JP" sz="1200" b="0" u="none"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所要時間１時間未満の場合　　　　　　　　　 </a:t>
                      </a:r>
                      <a:r>
                        <a:rPr lang="en-US" altLang="ja-JP" sz="1100" dirty="0" smtClean="0">
                          <a:solidFill>
                            <a:schemeClr val="accent4"/>
                          </a:solidFill>
                          <a:latin typeface="HGPｺﾞｼｯｸM" pitchFamily="50" charset="-128"/>
                          <a:ea typeface="HGPｺﾞｼｯｸM" pitchFamily="50" charset="-128"/>
                        </a:rPr>
                        <a:t>248</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所要時間１時間以上の場合　　　　　　　　　 </a:t>
                      </a:r>
                      <a:r>
                        <a:rPr lang="en-US" altLang="ja-JP" sz="1100" dirty="0" smtClean="0">
                          <a:solidFill>
                            <a:schemeClr val="accent4"/>
                          </a:solidFill>
                          <a:latin typeface="HGPｺﾞｼｯｸM" pitchFamily="50" charset="-128"/>
                          <a:ea typeface="HGPｺﾞｼｯｸM" pitchFamily="50" charset="-128"/>
                        </a:rPr>
                        <a:t>570</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視覚障害者に対する専門的訓練の場合　　</a:t>
                      </a:r>
                      <a:r>
                        <a:rPr lang="en-US" altLang="ja-JP" sz="1100" dirty="0" smtClean="0">
                          <a:solidFill>
                            <a:schemeClr val="accent4"/>
                          </a:solidFill>
                          <a:latin typeface="HGPｺﾞｼｯｸM" pitchFamily="50" charset="-128"/>
                          <a:ea typeface="HGPｺﾞｼｯｸM" pitchFamily="50" charset="-128"/>
                        </a:rPr>
                        <a:t>732</a:t>
                      </a:r>
                      <a:r>
                        <a:rPr lang="ja-JP" altLang="en-US" sz="1100" dirty="0" smtClean="0">
                          <a:solidFill>
                            <a:schemeClr val="accent4"/>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6877">
                <a:tc gridSpan="2">
                  <a:txBody>
                    <a:bodyPr/>
                    <a:lstStyle/>
                    <a:p>
                      <a:pPr algn="l"/>
                      <a:r>
                        <a:rPr kumimoji="1" lang="ja-JP" altLang="en-US" sz="1200" dirty="0" smtClean="0">
                          <a:ea typeface="ＤＨＰ特太ゴシック体" pitchFamily="2" charset="-128"/>
                        </a:rPr>
                        <a:t>■ 主な加算</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1124627">
                <a:tc>
                  <a:txBody>
                    <a:bodyPr/>
                    <a:lstStyle/>
                    <a:p>
                      <a:pPr>
                        <a:defRPr/>
                      </a:pPr>
                      <a:r>
                        <a:rPr lang="ja-JP" altLang="en-US" sz="1200" b="1" u="sng" dirty="0" smtClean="0">
                          <a:solidFill>
                            <a:schemeClr val="tx1"/>
                          </a:solidFill>
                          <a:latin typeface="HGPｺﾞｼｯｸM" pitchFamily="50" charset="-128"/>
                          <a:ea typeface="HGPｺﾞｼｯｸM" pitchFamily="50" charset="-128"/>
                        </a:rPr>
                        <a:t>リハビリテーション加算</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Ⅰ</a:t>
                      </a:r>
                      <a:r>
                        <a:rPr lang="ja-JP" altLang="en-US" sz="1100" dirty="0" smtClean="0">
                          <a:solidFill>
                            <a:schemeClr val="tx1"/>
                          </a:solidFill>
                          <a:latin typeface="HGPｺﾞｼｯｸM" pitchFamily="50" charset="-128"/>
                          <a:ea typeface="HGPｺﾞｼｯｸM" pitchFamily="50" charset="-128"/>
                        </a:rPr>
                        <a:t>）　頸髄損傷による四肢麻痺等の状態にある障害者に対し、個別のﾘﾊﾋﾞﾘﾃｰ</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tx1"/>
                          </a:solidFill>
                          <a:latin typeface="HGPｺﾞｼｯｸM" pitchFamily="50" charset="-128"/>
                          <a:ea typeface="HGPｺﾞｼｯｸM" pitchFamily="50" charset="-128"/>
                        </a:rPr>
                        <a:t>　　　　ｼｮﾝを行った場合　　　　　　　　　　　　　　　　　　　</a:t>
                      </a:r>
                      <a:r>
                        <a:rPr lang="ja-JP" altLang="en-US" sz="900" dirty="0" smtClean="0">
                          <a:solidFill>
                            <a:schemeClr val="tx1"/>
                          </a:solidFill>
                          <a:latin typeface="HGPｺﾞｼｯｸM" pitchFamily="50" charset="-128"/>
                          <a:ea typeface="HGPｺﾞｼｯｸM" pitchFamily="50" charset="-128"/>
                        </a:rPr>
                        <a:t>　</a:t>
                      </a:r>
                      <a:r>
                        <a:rPr lang="ja-JP" altLang="en-US" sz="1100" dirty="0" smtClean="0">
                          <a:solidFill>
                            <a:schemeClr val="tx1"/>
                          </a:solidFill>
                          <a:latin typeface="HGPｺﾞｼｯｸM" pitchFamily="50" charset="-128"/>
                          <a:ea typeface="HGPｺﾞｼｯｸM" pitchFamily="50" charset="-128"/>
                        </a:rPr>
                        <a:t>　　</a:t>
                      </a:r>
                      <a:r>
                        <a:rPr lang="ja-JP" altLang="en-US" sz="1100" baseline="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48</a:t>
                      </a:r>
                      <a:r>
                        <a:rPr lang="ja-JP" altLang="en-US" sz="1100" dirty="0" smtClean="0">
                          <a:solidFill>
                            <a:schemeClr val="tx1"/>
                          </a:solidFill>
                          <a:latin typeface="HGPｺﾞｼｯｸM" pitchFamily="50" charset="-128"/>
                          <a:ea typeface="HGPｺﾞｼｯｸM" pitchFamily="50" charset="-128"/>
                        </a:rPr>
                        <a:t>単位</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tx1"/>
                          </a:solidFill>
                          <a:latin typeface="HGPｺﾞｼｯｸM" pitchFamily="50" charset="-128"/>
                          <a:ea typeface="HGPｺﾞｼｯｸM" pitchFamily="50" charset="-128"/>
                        </a:rPr>
                        <a:t>　（</a:t>
                      </a:r>
                      <a:r>
                        <a:rPr lang="en-US" altLang="ja-JP" sz="1100" dirty="0" smtClean="0">
                          <a:solidFill>
                            <a:schemeClr val="tx1"/>
                          </a:solidFill>
                          <a:latin typeface="HGPｺﾞｼｯｸM" pitchFamily="50" charset="-128"/>
                          <a:ea typeface="HGPｺﾞｼｯｸM" pitchFamily="50" charset="-128"/>
                        </a:rPr>
                        <a:t>Ⅱ</a:t>
                      </a:r>
                      <a:r>
                        <a:rPr lang="ja-JP" altLang="en-US" sz="1100" dirty="0" smtClean="0">
                          <a:solidFill>
                            <a:schemeClr val="tx1"/>
                          </a:solidFill>
                          <a:latin typeface="HGPｺﾞｼｯｸM" pitchFamily="50" charset="-128"/>
                          <a:ea typeface="HGPｺﾞｼｯｸM" pitchFamily="50" charset="-128"/>
                        </a:rPr>
                        <a:t>）　その他の障害者に対し、個別のﾘﾊﾋﾞﾘﾃｰｼｮﾝを行った場合　</a:t>
                      </a:r>
                      <a:r>
                        <a:rPr lang="en-US" altLang="ja-JP" sz="1100" dirty="0" smtClean="0">
                          <a:solidFill>
                            <a:schemeClr val="tx1"/>
                          </a:solidFill>
                          <a:latin typeface="HGPｺﾞｼｯｸM" pitchFamily="50" charset="-128"/>
                          <a:ea typeface="HGPｺﾞｼｯｸM" pitchFamily="50" charset="-128"/>
                        </a:rPr>
                        <a:t>20</a:t>
                      </a:r>
                      <a:r>
                        <a:rPr lang="ja-JP" altLang="en-US" sz="1100" dirty="0" smtClean="0">
                          <a:solidFill>
                            <a:schemeClr val="tx1"/>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defRPr/>
                      </a:pPr>
                      <a:r>
                        <a:rPr lang="ja-JP" altLang="en-US" sz="1200" b="1" u="sng" dirty="0" smtClean="0">
                          <a:solidFill>
                            <a:schemeClr val="tx1"/>
                          </a:solidFill>
                          <a:latin typeface="HGPｺﾞｼｯｸM" pitchFamily="50" charset="-128"/>
                          <a:ea typeface="HGPｺﾞｼｯｸM" pitchFamily="50" charset="-128"/>
                        </a:rPr>
                        <a:t>就労移行支援体制加算</a:t>
                      </a:r>
                      <a:endParaRPr lang="en-US" altLang="ja-JP" sz="1200" dirty="0" smtClean="0">
                        <a:solidFill>
                          <a:schemeClr val="tx1"/>
                        </a:solidFill>
                        <a:latin typeface="HGPｺﾞｼｯｸM" pitchFamily="50" charset="-128"/>
                        <a:ea typeface="HGPｺﾞｼｯｸM" pitchFamily="50" charset="-128"/>
                      </a:endParaRPr>
                    </a:p>
                    <a:p>
                      <a:r>
                        <a:rPr kumimoji="1" lang="ja-JP" altLang="en-US" sz="1100" dirty="0" smtClean="0">
                          <a:latin typeface="HGPｺﾞｼｯｸM" panose="020B0600000000000000" pitchFamily="50" charset="-128"/>
                          <a:ea typeface="HGPｺﾞｼｯｸM" panose="020B0600000000000000" pitchFamily="50" charset="-128"/>
                        </a:rPr>
                        <a:t>　自立訓練を受けた後、就労（一定の条件を満たす復職を含む）し、就労継続期間が６月以上の者が前年度において１人以上いる場合</a:t>
                      </a:r>
                      <a:endParaRPr kumimoji="1" lang="en-US" altLang="ja-JP" sz="1100" dirty="0" smtClean="0">
                        <a:latin typeface="HGPｺﾞｼｯｸM" panose="020B0600000000000000" pitchFamily="50" charset="-128"/>
                        <a:ea typeface="HGPｺﾞｼｯｸM" panose="020B0600000000000000"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00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利用定員２０人以下　　</a:t>
                      </a:r>
                      <a:r>
                        <a:rPr lang="en-US" altLang="ja-JP" sz="1100" dirty="0" smtClean="0">
                          <a:solidFill>
                            <a:schemeClr val="accent4"/>
                          </a:solidFill>
                          <a:latin typeface="HGPｺﾞｼｯｸM" pitchFamily="50" charset="-128"/>
                          <a:ea typeface="HGPｺﾞｼｯｸM" pitchFamily="50" charset="-128"/>
                        </a:rPr>
                        <a:t>57</a:t>
                      </a:r>
                      <a:r>
                        <a:rPr lang="ja-JP" altLang="en-US" sz="1100" dirty="0" smtClean="0">
                          <a:solidFill>
                            <a:schemeClr val="accent4"/>
                          </a:solidFill>
                          <a:latin typeface="HGPｺﾞｼｯｸM" pitchFamily="50" charset="-128"/>
                          <a:ea typeface="HGPｺﾞｼｯｸM" pitchFamily="50" charset="-128"/>
                        </a:rPr>
                        <a:t>単位　　　利用定員６１～</a:t>
                      </a:r>
                      <a:r>
                        <a:rPr lang="en-US" altLang="ja-JP" sz="1100" dirty="0" smtClean="0">
                          <a:solidFill>
                            <a:schemeClr val="accent4"/>
                          </a:solidFill>
                          <a:latin typeface="HGPｺﾞｼｯｸM" pitchFamily="50" charset="-128"/>
                          <a:ea typeface="HGPｺﾞｼｯｸM" pitchFamily="50" charset="-128"/>
                        </a:rPr>
                        <a:t>80</a:t>
                      </a:r>
                      <a:r>
                        <a:rPr lang="ja-JP" altLang="en-US" sz="1100" dirty="0" smtClean="0">
                          <a:solidFill>
                            <a:schemeClr val="accent4"/>
                          </a:solidFill>
                          <a:latin typeface="HGPｺﾞｼｯｸM" pitchFamily="50" charset="-128"/>
                          <a:ea typeface="HGPｺﾞｼｯｸM" pitchFamily="50" charset="-128"/>
                        </a:rPr>
                        <a:t>人　</a:t>
                      </a:r>
                      <a:r>
                        <a:rPr lang="en-US" altLang="ja-JP" sz="1100" dirty="0" smtClean="0">
                          <a:solidFill>
                            <a:schemeClr val="accent4"/>
                          </a:solidFill>
                          <a:latin typeface="HGPｺﾞｼｯｸM" pitchFamily="50" charset="-128"/>
                          <a:ea typeface="HGPｺﾞｼｯｸM" pitchFamily="50" charset="-128"/>
                        </a:rPr>
                        <a:t>10</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２１～４０人　</a:t>
                      </a:r>
                      <a:r>
                        <a:rPr lang="en-US" altLang="ja-JP" sz="1100" dirty="0" smtClean="0">
                          <a:solidFill>
                            <a:schemeClr val="accent4"/>
                          </a:solidFill>
                          <a:latin typeface="HGPｺﾞｼｯｸM" pitchFamily="50" charset="-128"/>
                          <a:ea typeface="HGPｺﾞｼｯｸM" pitchFamily="50" charset="-128"/>
                        </a:rPr>
                        <a:t>25</a:t>
                      </a:r>
                      <a:r>
                        <a:rPr lang="ja-JP" altLang="en-US" sz="1100" dirty="0" smtClean="0">
                          <a:solidFill>
                            <a:schemeClr val="accent4"/>
                          </a:solidFill>
                          <a:latin typeface="HGPｺﾞｼｯｸM" pitchFamily="50" charset="-128"/>
                          <a:ea typeface="HGPｺﾞｼｯｸM" pitchFamily="50" charset="-128"/>
                        </a:rPr>
                        <a:t>単位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８１人以上　 </a:t>
                      </a:r>
                      <a:r>
                        <a:rPr lang="en-US" altLang="ja-JP" sz="1100" dirty="0" smtClean="0">
                          <a:solidFill>
                            <a:schemeClr val="accent4"/>
                          </a:solidFill>
                          <a:latin typeface="HGPｺﾞｼｯｸM" pitchFamily="50" charset="-128"/>
                          <a:ea typeface="HGPｺﾞｼｯｸM" pitchFamily="50" charset="-128"/>
                        </a:rPr>
                        <a:t>7</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４１～６０人　</a:t>
                      </a:r>
                      <a:r>
                        <a:rPr lang="en-US" altLang="ja-JP" sz="1100" dirty="0" smtClean="0">
                          <a:solidFill>
                            <a:schemeClr val="accent4"/>
                          </a:solidFill>
                          <a:latin typeface="HGPｺﾞｼｯｸM" pitchFamily="50" charset="-128"/>
                          <a:ea typeface="HGPｺﾞｼｯｸM" pitchFamily="50" charset="-128"/>
                        </a:rPr>
                        <a:t>14</a:t>
                      </a:r>
                      <a:r>
                        <a:rPr lang="ja-JP" altLang="en-US" sz="1100" dirty="0" smtClean="0">
                          <a:solidFill>
                            <a:schemeClr val="accent4"/>
                          </a:solidFill>
                          <a:latin typeface="HGPｺﾞｼｯｸM" pitchFamily="50" charset="-128"/>
                          <a:ea typeface="HGPｺﾞｼｯｸM" pitchFamily="50" charset="-128"/>
                        </a:rPr>
                        <a:t>単位</a:t>
                      </a:r>
                      <a:endParaRPr kumimoji="1" lang="ja-JP" altLang="en-US" sz="1100" dirty="0">
                        <a:latin typeface="HGPｺﾞｼｯｸM" panose="020B0600000000000000" pitchFamily="50" charset="-128"/>
                        <a:ea typeface="HGPｺﾞｼｯｸM" panose="020B0600000000000000"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4339" name="Text Box 2"/>
          <p:cNvSpPr txBox="1">
            <a:spLocks noChangeArrowheads="1"/>
          </p:cNvSpPr>
          <p:nvPr/>
        </p:nvSpPr>
        <p:spPr bwMode="auto">
          <a:xfrm>
            <a:off x="56456" y="548680"/>
            <a:ext cx="1625204"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4341" name="Text Box 2"/>
          <p:cNvSpPr txBox="1">
            <a:spLocks noChangeArrowheads="1"/>
          </p:cNvSpPr>
          <p:nvPr/>
        </p:nvSpPr>
        <p:spPr bwMode="auto">
          <a:xfrm>
            <a:off x="5241032" y="1786581"/>
            <a:ext cx="2546476" cy="338138"/>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2" name="正方形/長方形 21"/>
          <p:cNvSpPr/>
          <p:nvPr/>
        </p:nvSpPr>
        <p:spPr>
          <a:xfrm>
            <a:off x="272480" y="880663"/>
            <a:ext cx="9361040" cy="813991"/>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地域</a:t>
            </a:r>
            <a:r>
              <a:rPr lang="ja-JP" altLang="en-US" sz="1200" dirty="0">
                <a:solidFill>
                  <a:srgbClr val="000000"/>
                </a:solidFill>
                <a:latin typeface="HGPｺﾞｼｯｸM" pitchFamily="50" charset="-128"/>
                <a:ea typeface="HGPｺﾞｼｯｸM" pitchFamily="50" charset="-128"/>
              </a:rPr>
              <a:t>生活を営む上で、身体機能・生活能力の維持・向上等のため、一定期間の訓練が必要な障害者　</a:t>
            </a:r>
            <a:r>
              <a:rPr lang="ja-JP" altLang="en-US" sz="1100" dirty="0">
                <a:solidFill>
                  <a:srgbClr val="000000"/>
                </a:solidFill>
                <a:latin typeface="HGPｺﾞｼｯｸM" pitchFamily="50" charset="-128"/>
                <a:ea typeface="HGPｺﾞｼｯｸM" pitchFamily="50" charset="-128"/>
              </a:rPr>
              <a:t>（具体的には次のような例）</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①</a:t>
            </a:r>
            <a:r>
              <a:rPr lang="ja-JP" altLang="en-US" sz="1100" dirty="0">
                <a:solidFill>
                  <a:srgbClr val="000000"/>
                </a:solidFill>
                <a:latin typeface="HGPｺﾞｼｯｸM" pitchFamily="50" charset="-128"/>
                <a:ea typeface="HGPｺﾞｼｯｸM" pitchFamily="50" charset="-128"/>
              </a:rPr>
              <a:t>　入所施設・病院を退所・退院した者であって、地域生活への移行等を図る上で、身体的リハビリテーションの継続や身体機能の維持・</a:t>
            </a:r>
            <a:r>
              <a:rPr lang="ja-JP" altLang="en-US" sz="1100" dirty="0" smtClean="0">
                <a:solidFill>
                  <a:srgbClr val="000000"/>
                </a:solidFill>
                <a:latin typeface="HGPｺﾞｼｯｸM" pitchFamily="50" charset="-128"/>
                <a:ea typeface="HGPｺﾞｼｯｸM" pitchFamily="50" charset="-128"/>
              </a:rPr>
              <a:t>回復など</a:t>
            </a:r>
            <a:r>
              <a:rPr lang="ja-JP" altLang="en-US" sz="1100" dirty="0">
                <a:solidFill>
                  <a:srgbClr val="000000"/>
                </a:solidFill>
                <a:latin typeface="HGPｺﾞｼｯｸM" pitchFamily="50" charset="-128"/>
                <a:ea typeface="HGPｺﾞｼｯｸM" pitchFamily="50" charset="-128"/>
              </a:rPr>
              <a:t>を目的と</a:t>
            </a:r>
            <a:r>
              <a:rPr lang="ja-JP" altLang="en-US" sz="1100" dirty="0" smtClean="0">
                <a:solidFill>
                  <a:srgbClr val="000000"/>
                </a:solidFill>
                <a:latin typeface="HGPｺﾞｼｯｸM" pitchFamily="50" charset="-128"/>
                <a:ea typeface="HGPｺﾞｼｯｸM" pitchFamily="50" charset="-128"/>
              </a:rPr>
              <a:t>した</a:t>
            </a:r>
            <a:endParaRPr lang="en-US" altLang="ja-JP" sz="1100" dirty="0" smtClean="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訓練</a:t>
            </a:r>
            <a:r>
              <a:rPr lang="ja-JP" altLang="en-US" sz="1100" dirty="0">
                <a:solidFill>
                  <a:srgbClr val="000000"/>
                </a:solidFill>
                <a:latin typeface="HGPｺﾞｼｯｸM" pitchFamily="50" charset="-128"/>
                <a:ea typeface="HGPｺﾞｼｯｸM" pitchFamily="50" charset="-128"/>
              </a:rPr>
              <a:t>が必要な者</a:t>
            </a: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②</a:t>
            </a:r>
            <a:r>
              <a:rPr lang="ja-JP" altLang="en-US" sz="1100" dirty="0">
                <a:solidFill>
                  <a:srgbClr val="000000"/>
                </a:solidFill>
                <a:latin typeface="HGPｺﾞｼｯｸM" pitchFamily="50" charset="-128"/>
                <a:ea typeface="HGPｺﾞｼｯｸM" pitchFamily="50" charset="-128"/>
              </a:rPr>
              <a:t>　特別支援学校を卒業した者であって、地域生活を営む上で、身体機能の維持・回復などを目的とした訓練が必要な者　等</a:t>
            </a:r>
            <a:endParaRPr lang="ja-JP" altLang="en-US" sz="1100" dirty="0">
              <a:solidFill>
                <a:srgbClr val="000000"/>
              </a:solidFill>
            </a:endParaRPr>
          </a:p>
        </p:txBody>
      </p:sp>
      <p:sp>
        <p:nvSpPr>
          <p:cNvPr id="14343" name="Rectangle 4"/>
          <p:cNvSpPr>
            <a:spLocks noChangeArrowheads="1"/>
          </p:cNvSpPr>
          <p:nvPr/>
        </p:nvSpPr>
        <p:spPr bwMode="auto">
          <a:xfrm>
            <a:off x="286959" y="2101649"/>
            <a:ext cx="5058273" cy="1249189"/>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理学療法、作業療法その他必要なリハビリテーション、生活等</a:t>
            </a:r>
            <a:r>
              <a:rPr lang="ja-JP" altLang="en-US" sz="1200" dirty="0" smtClean="0">
                <a:solidFill>
                  <a:srgbClr val="000000"/>
                </a:solidFill>
                <a:latin typeface="HGPｺﾞｼｯｸM" pitchFamily="50" charset="-128"/>
                <a:ea typeface="HGPｺﾞｼｯｸM" pitchFamily="50" charset="-128"/>
              </a:rPr>
              <a:t>に関する相</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談</a:t>
            </a:r>
            <a:r>
              <a:rPr lang="ja-JP" altLang="en-US" sz="1200" dirty="0">
                <a:solidFill>
                  <a:srgbClr val="000000"/>
                </a:solidFill>
                <a:latin typeface="HGPｺﾞｼｯｸM" pitchFamily="50" charset="-128"/>
                <a:ea typeface="HGPｺﾞｼｯｸM" pitchFamily="50" charset="-128"/>
              </a:rPr>
              <a:t>及び助言その他の必要な支援を実施</a:t>
            </a:r>
            <a:endParaRPr lang="ja-JP" altLang="en-US" sz="4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事業所に通う以外に、居宅を訪問し、運動機能や日常生活</a:t>
            </a:r>
            <a:r>
              <a:rPr lang="ja-JP" altLang="en-US" sz="1200" dirty="0" smtClean="0">
                <a:solidFill>
                  <a:srgbClr val="000000"/>
                </a:solidFill>
                <a:latin typeface="HGPｺﾞｼｯｸM" pitchFamily="50" charset="-128"/>
                <a:ea typeface="HGPｺﾞｼｯｸM" pitchFamily="50" charset="-128"/>
              </a:rPr>
              <a:t>動作能力</a:t>
            </a:r>
            <a:r>
              <a:rPr lang="ja-JP" altLang="en-US" sz="1200" dirty="0">
                <a:solidFill>
                  <a:srgbClr val="000000"/>
                </a:solidFill>
                <a:latin typeface="HGPｺﾞｼｯｸM" pitchFamily="50" charset="-128"/>
                <a:ea typeface="HGPｺﾞｼｯｸM" pitchFamily="50" charset="-128"/>
              </a:rPr>
              <a:t>の</a:t>
            </a:r>
            <a:r>
              <a:rPr lang="ja-JP" altLang="en-US" sz="1200" dirty="0" smtClean="0">
                <a:solidFill>
                  <a:srgbClr val="000000"/>
                </a:solidFill>
                <a:latin typeface="HGPｺﾞｼｯｸM" pitchFamily="50" charset="-128"/>
                <a:ea typeface="HGPｺﾞｼｯｸM" pitchFamily="50" charset="-128"/>
              </a:rPr>
              <a:t>維</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持</a:t>
            </a:r>
            <a:r>
              <a:rPr lang="ja-JP" altLang="en-US" sz="1200" dirty="0">
                <a:solidFill>
                  <a:srgbClr val="000000"/>
                </a:solidFill>
                <a:latin typeface="HGPｺﾞｼｯｸM" pitchFamily="50" charset="-128"/>
                <a:ea typeface="HGPｺﾞｼｯｸM" pitchFamily="50" charset="-128"/>
              </a:rPr>
              <a:t>・向上を目的とした訓練等を実施</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標準利用期間（</a:t>
            </a:r>
            <a:r>
              <a:rPr lang="en-US" altLang="ja-JP" sz="1200" dirty="0">
                <a:solidFill>
                  <a:srgbClr val="000000"/>
                </a:solidFill>
                <a:latin typeface="HGPｺﾞｼｯｸM" pitchFamily="50" charset="-128"/>
                <a:ea typeface="HGPｺﾞｼｯｸM" pitchFamily="50" charset="-128"/>
              </a:rPr>
              <a:t>18</a:t>
            </a:r>
            <a:r>
              <a:rPr lang="ja-JP" altLang="en-US" sz="1200" dirty="0">
                <a:solidFill>
                  <a:srgbClr val="000000"/>
                </a:solidFill>
                <a:latin typeface="HGPｺﾞｼｯｸM" pitchFamily="50" charset="-128"/>
                <a:ea typeface="HGPｺﾞｼｯｸM" pitchFamily="50" charset="-128"/>
              </a:rPr>
              <a:t>ヶ月、頸髄損傷による四肢麻痺等の場合は</a:t>
            </a:r>
            <a:r>
              <a:rPr lang="en-US" altLang="ja-JP" sz="1200" dirty="0">
                <a:solidFill>
                  <a:srgbClr val="000000"/>
                </a:solidFill>
                <a:latin typeface="HGPｺﾞｼｯｸM" pitchFamily="50" charset="-128"/>
                <a:ea typeface="HGPｺﾞｼｯｸM" pitchFamily="50" charset="-128"/>
              </a:rPr>
              <a:t>36</a:t>
            </a:r>
            <a:r>
              <a:rPr lang="ja-JP" altLang="en-US" sz="1200" dirty="0" smtClean="0">
                <a:solidFill>
                  <a:srgbClr val="000000"/>
                </a:solidFill>
                <a:latin typeface="HGPｺﾞｼｯｸM" pitchFamily="50" charset="-128"/>
                <a:ea typeface="HGPｺﾞｼｯｸM" pitchFamily="50" charset="-128"/>
              </a:rPr>
              <a:t>ヶ月</a:t>
            </a:r>
            <a:r>
              <a:rPr lang="ja-JP" altLang="en-US" sz="1200" dirty="0">
                <a:solidFill>
                  <a:srgbClr val="000000"/>
                </a:solidFill>
                <a:latin typeface="HGPｺﾞｼｯｸM" pitchFamily="50" charset="-128"/>
                <a:ea typeface="HGPｺﾞｼｯｸM" pitchFamily="50" charset="-128"/>
              </a:rPr>
              <a:t>）</a:t>
            </a:r>
            <a:r>
              <a:rPr lang="ja-JP" altLang="en-US" sz="1200" dirty="0" smtClean="0">
                <a:solidFill>
                  <a:srgbClr val="000000"/>
                </a:solidFill>
                <a:latin typeface="HGPｺﾞｼｯｸM" pitchFamily="50" charset="-128"/>
                <a:ea typeface="HGPｺﾞｼｯｸM" pitchFamily="50" charset="-128"/>
              </a:rPr>
              <a:t>内</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で</a:t>
            </a:r>
            <a:r>
              <a:rPr lang="ja-JP" altLang="en-US" sz="1200" dirty="0">
                <a:solidFill>
                  <a:srgbClr val="000000"/>
                </a:solidFill>
                <a:latin typeface="HGPｺﾞｼｯｸM" pitchFamily="50" charset="-128"/>
                <a:ea typeface="HGPｺﾞｼｯｸM" pitchFamily="50" charset="-128"/>
              </a:rPr>
              <a:t>、自立した日常生活又は社会生活を営めるよう支援を実施</a:t>
            </a:r>
            <a:endParaRPr lang="ja-JP" altLang="en-US" sz="1200" dirty="0">
              <a:solidFill>
                <a:srgbClr val="FF0066"/>
              </a:solidFill>
              <a:latin typeface="HGPｺﾞｼｯｸM" pitchFamily="50" charset="-128"/>
              <a:ea typeface="HGPｺﾞｼｯｸM" pitchFamily="50" charset="-128"/>
            </a:endParaRPr>
          </a:p>
        </p:txBody>
      </p:sp>
      <p:sp>
        <p:nvSpPr>
          <p:cNvPr id="14344" name="Rectangle 4"/>
          <p:cNvSpPr>
            <a:spLocks noChangeArrowheads="1"/>
          </p:cNvSpPr>
          <p:nvPr/>
        </p:nvSpPr>
        <p:spPr bwMode="auto">
          <a:xfrm>
            <a:off x="5457055" y="2126436"/>
            <a:ext cx="4176465" cy="1224399"/>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サービス管理責任者　　</a:t>
            </a:r>
            <a:r>
              <a:rPr lang="en-US" altLang="ja-JP" sz="1200" dirty="0">
                <a:solidFill>
                  <a:srgbClr val="000000"/>
                </a:solidFill>
                <a:latin typeface="HGPｺﾞｼｯｸM" pitchFamily="50" charset="-128"/>
                <a:ea typeface="HGPｺﾞｼｯｸM" pitchFamily="50" charset="-128"/>
              </a:rPr>
              <a:t>60</a:t>
            </a:r>
            <a:r>
              <a:rPr lang="ja-JP" altLang="en-US" sz="1200" dirty="0">
                <a:solidFill>
                  <a:srgbClr val="000000"/>
                </a:solidFill>
                <a:latin typeface="HGPｺﾞｼｯｸM" pitchFamily="50" charset="-128"/>
                <a:ea typeface="HGPｺﾞｼｯｸM" pitchFamily="50" charset="-128"/>
              </a:rPr>
              <a:t>：１以上（１人は常勤）</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300" dirty="0">
                <a:solidFill>
                  <a:srgbClr val="000000"/>
                </a:solidFill>
                <a:latin typeface="HGPｺﾞｼｯｸM" pitchFamily="50" charset="-128"/>
                <a:ea typeface="HGPｺﾞｼｯｸM" pitchFamily="50" charset="-128"/>
              </a:rPr>
              <a:t>　</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看護職員（</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人以上（１人は常勤））</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理学療法士又は作業療法士（１人以上）　　　６：１以上</a:t>
            </a: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生活支援員（</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人以上（１人は常勤））</a:t>
            </a:r>
          </a:p>
        </p:txBody>
      </p:sp>
      <p:sp>
        <p:nvSpPr>
          <p:cNvPr id="14345" name="Text Box 2"/>
          <p:cNvSpPr txBox="1">
            <a:spLocks noChangeArrowheads="1"/>
          </p:cNvSpPr>
          <p:nvPr/>
        </p:nvSpPr>
        <p:spPr bwMode="auto">
          <a:xfrm>
            <a:off x="113125" y="6381328"/>
            <a:ext cx="4407827" cy="369332"/>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800" dirty="0" smtClean="0">
                <a:solidFill>
                  <a:srgbClr val="000000"/>
                </a:solidFill>
                <a:latin typeface="HGPｺﾞｼｯｸM" pitchFamily="50" charset="-128"/>
                <a:ea typeface="HGPｺﾞｼｯｸM" pitchFamily="50" charset="-128"/>
              </a:rPr>
              <a:t>186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4362" name="Text Box 2"/>
          <p:cNvSpPr txBox="1">
            <a:spLocks noChangeArrowheads="1"/>
          </p:cNvSpPr>
          <p:nvPr/>
        </p:nvSpPr>
        <p:spPr bwMode="auto">
          <a:xfrm>
            <a:off x="4953000" y="6391890"/>
            <a:ext cx="4407827"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2,409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4" name="Text Box 2"/>
          <p:cNvSpPr txBox="1">
            <a:spLocks noChangeArrowheads="1"/>
          </p:cNvSpPr>
          <p:nvPr/>
        </p:nvSpPr>
        <p:spPr bwMode="auto">
          <a:xfrm>
            <a:off x="56456" y="3460895"/>
            <a:ext cx="3394681"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報酬単価（平成３０年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15" name="Text Box 2"/>
          <p:cNvSpPr txBox="1">
            <a:spLocks noChangeArrowheads="1"/>
          </p:cNvSpPr>
          <p:nvPr/>
        </p:nvSpPr>
        <p:spPr bwMode="auto">
          <a:xfrm>
            <a:off x="56456" y="1766657"/>
            <a:ext cx="2399109"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4" name="右中かっこ 3"/>
          <p:cNvSpPr/>
          <p:nvPr/>
        </p:nvSpPr>
        <p:spPr>
          <a:xfrm>
            <a:off x="8409384" y="2558745"/>
            <a:ext cx="144016" cy="576064"/>
          </a:xfrm>
          <a:prstGeom prst="rightBrace">
            <a:avLst>
              <a:gd name="adj1" fmla="val 46596"/>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ja-JP" altLang="en-US" sz="1200">
              <a:solidFill>
                <a:srgbClr val="000000"/>
              </a:solidFill>
            </a:endParaRPr>
          </a:p>
        </p:txBody>
      </p:sp>
      <p:sp>
        <p:nvSpPr>
          <p:cNvPr id="16" name="正方形/長方形 15"/>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自立訓練（機能訓練）</a:t>
            </a:r>
            <a:endParaRPr kumimoji="1" lang="ja-JP" altLang="en-US" sz="2400" b="1" dirty="0">
              <a:solidFill>
                <a:schemeClr val="tx1"/>
              </a:solidFill>
            </a:endParaRPr>
          </a:p>
        </p:txBody>
      </p:sp>
      <p:grpSp>
        <p:nvGrpSpPr>
          <p:cNvPr id="17" name="グループ化 10"/>
          <p:cNvGrpSpPr>
            <a:grpSpLocks/>
          </p:cNvGrpSpPr>
          <p:nvPr/>
        </p:nvGrpSpPr>
        <p:grpSpPr bwMode="auto">
          <a:xfrm>
            <a:off x="-15553" y="376232"/>
            <a:ext cx="9972000" cy="79114"/>
            <a:chOff x="0" y="188640"/>
            <a:chExt cx="9144000" cy="72008"/>
          </a:xfrm>
        </p:grpSpPr>
        <p:cxnSp>
          <p:nvCxnSpPr>
            <p:cNvPr id="19" name="直線コネクタ 1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97</a:t>
            </a:fld>
            <a:endParaRPr lang="en-US" altLang="ja-JP" dirty="0"/>
          </a:p>
        </p:txBody>
      </p:sp>
    </p:spTree>
    <p:extLst>
      <p:ext uri="{BB962C8B-B14F-4D97-AF65-F5344CB8AC3E}">
        <p14:creationId xmlns:p14="http://schemas.microsoft.com/office/powerpoint/2010/main" val="15629322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6456" y="562652"/>
            <a:ext cx="1547813"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5364" name="Text Box 2"/>
          <p:cNvSpPr txBox="1">
            <a:spLocks noChangeArrowheads="1"/>
          </p:cNvSpPr>
          <p:nvPr/>
        </p:nvSpPr>
        <p:spPr bwMode="auto">
          <a:xfrm>
            <a:off x="69256" y="1815677"/>
            <a:ext cx="2399109"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5365" name="Text Box 2"/>
          <p:cNvSpPr txBox="1">
            <a:spLocks noChangeArrowheads="1"/>
          </p:cNvSpPr>
          <p:nvPr/>
        </p:nvSpPr>
        <p:spPr bwMode="auto">
          <a:xfrm>
            <a:off x="6188766" y="1815677"/>
            <a:ext cx="2112247"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22" name="正方形/長方形 21"/>
          <p:cNvSpPr/>
          <p:nvPr/>
        </p:nvSpPr>
        <p:spPr>
          <a:xfrm>
            <a:off x="236124" y="880659"/>
            <a:ext cx="9468000" cy="876076"/>
          </a:xfrm>
          <a:prstGeom prst="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chemeClr val="tx1"/>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地域</a:t>
            </a:r>
            <a:r>
              <a:rPr lang="ja-JP" altLang="en-US" sz="1200" dirty="0">
                <a:solidFill>
                  <a:srgbClr val="000000"/>
                </a:solidFill>
                <a:latin typeface="HGPｺﾞｼｯｸM" pitchFamily="50" charset="-128"/>
                <a:ea typeface="HGPｺﾞｼｯｸM" pitchFamily="50" charset="-128"/>
              </a:rPr>
              <a:t>生活を営む上で、生活能力の維持・向上等のため、一定期間の訓練が必要な障害者　</a:t>
            </a:r>
            <a:r>
              <a:rPr lang="ja-JP" altLang="en-US" sz="1100" dirty="0">
                <a:solidFill>
                  <a:srgbClr val="000000"/>
                </a:solidFill>
                <a:latin typeface="HGPｺﾞｼｯｸM" pitchFamily="50" charset="-128"/>
                <a:ea typeface="HGPｺﾞｼｯｸM" pitchFamily="50" charset="-128"/>
              </a:rPr>
              <a:t>（具体的には次のような例）</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a:t>
            </a:r>
            <a:r>
              <a:rPr lang="en-US" altLang="ja-JP" sz="1100" dirty="0" smtClean="0">
                <a:solidFill>
                  <a:srgbClr val="000000"/>
                </a:solidFill>
                <a:latin typeface="HGPｺﾞｼｯｸM" pitchFamily="50" charset="-128"/>
                <a:ea typeface="HGPｺﾞｼｯｸM" pitchFamily="50" charset="-128"/>
              </a:rPr>
              <a:t>①</a:t>
            </a:r>
            <a:r>
              <a:rPr lang="ja-JP" altLang="en-US" sz="1100" dirty="0">
                <a:solidFill>
                  <a:srgbClr val="000000"/>
                </a:solidFill>
                <a:latin typeface="HGPｺﾞｼｯｸM" pitchFamily="50" charset="-128"/>
                <a:ea typeface="HGPｺﾞｼｯｸM" pitchFamily="50" charset="-128"/>
              </a:rPr>
              <a:t>　入所施設・病院を退所・退院した者であって、地域生活への移行を図る上で、生活能力の維持・向上等を目的とした訓練が必要な者</a:t>
            </a: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②　特別支援学校を卒業した者、継続した通院により症状が安定している者等であって、地域生活を営む上で、生活能力の維持・向上</a:t>
            </a:r>
            <a:r>
              <a:rPr lang="ja-JP" altLang="en-US" sz="1100" dirty="0" smtClean="0">
                <a:solidFill>
                  <a:srgbClr val="000000"/>
                </a:solidFill>
                <a:latin typeface="HGPｺﾞｼｯｸM" pitchFamily="50" charset="-128"/>
                <a:ea typeface="HGPｺﾞｼｯｸM" pitchFamily="50" charset="-128"/>
              </a:rPr>
              <a:t>などを</a:t>
            </a:r>
            <a:r>
              <a:rPr lang="ja-JP" altLang="en-US" sz="1100" dirty="0">
                <a:solidFill>
                  <a:srgbClr val="000000"/>
                </a:solidFill>
                <a:latin typeface="HGPｺﾞｼｯｸM" pitchFamily="50" charset="-128"/>
                <a:ea typeface="HGPｺﾞｼｯｸM" pitchFamily="50" charset="-128"/>
              </a:rPr>
              <a:t>目的とした</a:t>
            </a:r>
            <a:r>
              <a:rPr lang="ja-JP" altLang="en-US" sz="1100" dirty="0" smtClean="0">
                <a:solidFill>
                  <a:srgbClr val="000000"/>
                </a:solidFill>
                <a:latin typeface="HGPｺﾞｼｯｸM" pitchFamily="50" charset="-128"/>
                <a:ea typeface="HGPｺﾞｼｯｸM" pitchFamily="50" charset="-128"/>
              </a:rPr>
              <a:t>訓練が</a:t>
            </a:r>
            <a:endParaRPr lang="en-US" altLang="ja-JP" sz="1100" dirty="0" smtClean="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ja-JP" altLang="en-US" sz="1100" dirty="0" smtClean="0">
                <a:solidFill>
                  <a:srgbClr val="000000"/>
                </a:solidFill>
                <a:latin typeface="HGPｺﾞｼｯｸM" pitchFamily="50" charset="-128"/>
                <a:ea typeface="HGPｺﾞｼｯｸM" pitchFamily="50" charset="-128"/>
              </a:rPr>
              <a:t>　　　必要</a:t>
            </a:r>
            <a:r>
              <a:rPr lang="ja-JP" altLang="en-US" sz="1100" dirty="0">
                <a:solidFill>
                  <a:srgbClr val="000000"/>
                </a:solidFill>
                <a:latin typeface="HGPｺﾞｼｯｸM" pitchFamily="50" charset="-128"/>
                <a:ea typeface="HGPｺﾞｼｯｸM" pitchFamily="50" charset="-128"/>
              </a:rPr>
              <a:t>な者　等</a:t>
            </a:r>
            <a:endParaRPr lang="ja-JP" altLang="en-US" sz="1100" b="1" dirty="0">
              <a:solidFill>
                <a:srgbClr val="000000"/>
              </a:solidFill>
            </a:endParaRPr>
          </a:p>
        </p:txBody>
      </p:sp>
      <p:sp>
        <p:nvSpPr>
          <p:cNvPr id="15367" name="Rectangle 4"/>
          <p:cNvSpPr>
            <a:spLocks noChangeArrowheads="1"/>
          </p:cNvSpPr>
          <p:nvPr/>
        </p:nvSpPr>
        <p:spPr bwMode="auto">
          <a:xfrm>
            <a:off x="231740" y="2162156"/>
            <a:ext cx="5909038" cy="1250781"/>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入浴、排せつ及び食事等に関する自立した日常生活を営むために必要な訓練</a:t>
            </a:r>
            <a:r>
              <a:rPr lang="ja-JP" altLang="en-US" sz="1200" dirty="0" smtClean="0">
                <a:solidFill>
                  <a:srgbClr val="000000"/>
                </a:solidFill>
                <a:latin typeface="HGPｺﾞｼｯｸM" pitchFamily="50" charset="-128"/>
                <a:ea typeface="HGPｺﾞｼｯｸM" pitchFamily="50" charset="-128"/>
              </a:rPr>
              <a:t>、生活等</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に</a:t>
            </a:r>
            <a:r>
              <a:rPr lang="ja-JP" altLang="en-US" sz="1200" dirty="0">
                <a:solidFill>
                  <a:srgbClr val="000000"/>
                </a:solidFill>
                <a:latin typeface="HGPｺﾞｼｯｸM" pitchFamily="50" charset="-128"/>
                <a:ea typeface="HGPｺﾞｼｯｸM" pitchFamily="50" charset="-128"/>
              </a:rPr>
              <a:t>関する相談及び助言その他の必要な支援を実施</a:t>
            </a: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事業所に通う以外に、居宅を訪問し、日常生活動作能力の維持及び向上</a:t>
            </a:r>
            <a:r>
              <a:rPr lang="ja-JP" altLang="en-US" sz="1200" dirty="0" smtClean="0">
                <a:solidFill>
                  <a:srgbClr val="000000"/>
                </a:solidFill>
                <a:latin typeface="HGPｺﾞｼｯｸM" pitchFamily="50" charset="-128"/>
                <a:ea typeface="HGPｺﾞｼｯｸM" pitchFamily="50" charset="-128"/>
              </a:rPr>
              <a:t>を目的</a:t>
            </a:r>
            <a:r>
              <a:rPr lang="ja-JP" altLang="en-US" sz="1200" dirty="0">
                <a:solidFill>
                  <a:srgbClr val="000000"/>
                </a:solidFill>
                <a:latin typeface="HGPｺﾞｼｯｸM" pitchFamily="50" charset="-128"/>
                <a:ea typeface="HGPｺﾞｼｯｸM" pitchFamily="50" charset="-128"/>
              </a:rPr>
              <a:t>と</a:t>
            </a:r>
            <a:r>
              <a:rPr lang="ja-JP" altLang="en-US" sz="1200" dirty="0" smtClean="0">
                <a:solidFill>
                  <a:srgbClr val="000000"/>
                </a:solidFill>
                <a:latin typeface="HGPｺﾞｼｯｸM" pitchFamily="50" charset="-128"/>
                <a:ea typeface="HGPｺﾞｼｯｸM" pitchFamily="50" charset="-128"/>
              </a:rPr>
              <a:t>した</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訓練</a:t>
            </a:r>
            <a:r>
              <a:rPr lang="ja-JP" altLang="en-US" sz="1200" dirty="0">
                <a:solidFill>
                  <a:srgbClr val="000000"/>
                </a:solidFill>
                <a:latin typeface="HGPｺﾞｼｯｸM" pitchFamily="50" charset="-128"/>
                <a:ea typeface="HGPｺﾞｼｯｸM" pitchFamily="50" charset="-128"/>
              </a:rPr>
              <a:t>等を実施</a:t>
            </a:r>
            <a:endParaRPr lang="en-US" altLang="ja-JP"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標準利用期間（</a:t>
            </a:r>
            <a:r>
              <a:rPr lang="en-US" altLang="ja-JP" sz="1200" dirty="0">
                <a:solidFill>
                  <a:srgbClr val="000000"/>
                </a:solidFill>
                <a:latin typeface="HGPｺﾞｼｯｸM" pitchFamily="50" charset="-128"/>
                <a:ea typeface="HGPｺﾞｼｯｸM" pitchFamily="50" charset="-128"/>
              </a:rPr>
              <a:t>24</a:t>
            </a:r>
            <a:r>
              <a:rPr lang="ja-JP" altLang="en-US" sz="1200" dirty="0">
                <a:solidFill>
                  <a:srgbClr val="000000"/>
                </a:solidFill>
                <a:latin typeface="HGPｺﾞｼｯｸM" pitchFamily="50" charset="-128"/>
                <a:ea typeface="HGPｺﾞｼｯｸM" pitchFamily="50" charset="-128"/>
              </a:rPr>
              <a:t>ヶ月、長期入院者等の場合は</a:t>
            </a:r>
            <a:r>
              <a:rPr lang="en-US" altLang="ja-JP" sz="1200" dirty="0">
                <a:solidFill>
                  <a:srgbClr val="000000"/>
                </a:solidFill>
                <a:latin typeface="HGPｺﾞｼｯｸM" pitchFamily="50" charset="-128"/>
                <a:ea typeface="HGPｺﾞｼｯｸM" pitchFamily="50" charset="-128"/>
              </a:rPr>
              <a:t>36</a:t>
            </a:r>
            <a:r>
              <a:rPr lang="ja-JP" altLang="en-US" sz="1200" dirty="0">
                <a:solidFill>
                  <a:srgbClr val="000000"/>
                </a:solidFill>
                <a:latin typeface="HGPｺﾞｼｯｸM" pitchFamily="50" charset="-128"/>
                <a:ea typeface="HGPｺﾞｼｯｸM" pitchFamily="50" charset="-128"/>
              </a:rPr>
              <a:t>ヶ月）内で、自立した</a:t>
            </a:r>
            <a:r>
              <a:rPr lang="ja-JP" altLang="en-US" sz="1200" dirty="0" smtClean="0">
                <a:solidFill>
                  <a:srgbClr val="000000"/>
                </a:solidFill>
                <a:latin typeface="HGPｺﾞｼｯｸM" pitchFamily="50" charset="-128"/>
                <a:ea typeface="HGPｺﾞｼｯｸM" pitchFamily="50" charset="-128"/>
              </a:rPr>
              <a:t>日常生活</a:t>
            </a:r>
            <a:r>
              <a:rPr lang="ja-JP" altLang="en-US" sz="1200" dirty="0">
                <a:solidFill>
                  <a:srgbClr val="000000"/>
                </a:solidFill>
                <a:latin typeface="HGPｺﾞｼｯｸM" pitchFamily="50" charset="-128"/>
                <a:ea typeface="HGPｺﾞｼｯｸM" pitchFamily="50" charset="-128"/>
              </a:rPr>
              <a:t>又</a:t>
            </a:r>
            <a:r>
              <a:rPr lang="ja-JP" altLang="en-US" sz="1200" dirty="0" smtClean="0">
                <a:solidFill>
                  <a:srgbClr val="000000"/>
                </a:solidFill>
                <a:latin typeface="HGPｺﾞｼｯｸM" pitchFamily="50" charset="-128"/>
                <a:ea typeface="HGPｺﾞｼｯｸM" pitchFamily="50" charset="-128"/>
              </a:rPr>
              <a:t>は</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社会</a:t>
            </a:r>
            <a:r>
              <a:rPr lang="ja-JP" altLang="en-US" sz="1200" dirty="0">
                <a:solidFill>
                  <a:srgbClr val="000000"/>
                </a:solidFill>
                <a:latin typeface="HGPｺﾞｼｯｸM" pitchFamily="50" charset="-128"/>
                <a:ea typeface="HGPｺﾞｼｯｸM" pitchFamily="50" charset="-128"/>
              </a:rPr>
              <a:t>生活を営めるよう支援を実施</a:t>
            </a:r>
            <a:endParaRPr lang="ja-JP" altLang="en-US" sz="1200" dirty="0">
              <a:solidFill>
                <a:srgbClr val="FF0066"/>
              </a:solidFill>
              <a:latin typeface="HGPｺﾞｼｯｸM" pitchFamily="50" charset="-128"/>
              <a:ea typeface="HGPｺﾞｼｯｸM" pitchFamily="50" charset="-128"/>
            </a:endParaRPr>
          </a:p>
        </p:txBody>
      </p:sp>
      <p:sp>
        <p:nvSpPr>
          <p:cNvPr id="15368" name="Rectangle 4"/>
          <p:cNvSpPr>
            <a:spLocks noChangeArrowheads="1"/>
          </p:cNvSpPr>
          <p:nvPr/>
        </p:nvSpPr>
        <p:spPr bwMode="auto">
          <a:xfrm>
            <a:off x="6284784" y="2170484"/>
            <a:ext cx="3456389" cy="1242453"/>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サービス管理</a:t>
            </a:r>
            <a:r>
              <a:rPr lang="ja-JP" altLang="en-US" sz="1200" dirty="0" smtClean="0">
                <a:solidFill>
                  <a:srgbClr val="000000"/>
                </a:solidFill>
                <a:latin typeface="HGPｺﾞｼｯｸM" pitchFamily="50" charset="-128"/>
                <a:ea typeface="HGPｺﾞｼｯｸM" pitchFamily="50" charset="-128"/>
              </a:rPr>
              <a:t>責任者</a:t>
            </a:r>
            <a:r>
              <a:rPr lang="ja-JP" altLang="en-US" sz="1200" dirty="0">
                <a:solidFill>
                  <a:srgbClr val="000000"/>
                </a:solidFill>
                <a:latin typeface="HGPｺﾞｼｯｸM" pitchFamily="50" charset="-128"/>
                <a:ea typeface="HGPｺﾞｼｯｸM" pitchFamily="50" charset="-128"/>
              </a:rPr>
              <a:t>　</a:t>
            </a:r>
            <a:r>
              <a:rPr lang="en-US" altLang="ja-JP" sz="1200" dirty="0" smtClean="0">
                <a:solidFill>
                  <a:srgbClr val="000000"/>
                </a:solidFill>
                <a:latin typeface="HGPｺﾞｼｯｸM" pitchFamily="50" charset="-128"/>
                <a:ea typeface="HGPｺﾞｼｯｸM" pitchFamily="50" charset="-128"/>
              </a:rPr>
              <a:t>60</a:t>
            </a:r>
            <a:r>
              <a:rPr lang="ja-JP" altLang="en-US" sz="1200" dirty="0">
                <a:solidFill>
                  <a:srgbClr val="000000"/>
                </a:solidFill>
                <a:latin typeface="HGPｺﾞｼｯｸM" pitchFamily="50" charset="-128"/>
                <a:ea typeface="HGPｺﾞｼｯｸM" pitchFamily="50" charset="-128"/>
              </a:rPr>
              <a:t>：１</a:t>
            </a:r>
            <a:r>
              <a:rPr lang="ja-JP" altLang="en-US" sz="1200" dirty="0" smtClean="0">
                <a:solidFill>
                  <a:srgbClr val="000000"/>
                </a:solidFill>
                <a:latin typeface="HGPｺﾞｼｯｸM" pitchFamily="50" charset="-128"/>
                <a:ea typeface="HGPｺﾞｼｯｸM" pitchFamily="50" charset="-128"/>
              </a:rPr>
              <a:t>以上（</a:t>
            </a:r>
            <a:r>
              <a:rPr lang="ja-JP" altLang="en-US" sz="1200" dirty="0">
                <a:solidFill>
                  <a:srgbClr val="000000"/>
                </a:solidFill>
                <a:latin typeface="HGPｺﾞｼｯｸM" pitchFamily="50" charset="-128"/>
                <a:ea typeface="HGPｺﾞｼｯｸM" pitchFamily="50" charset="-128"/>
              </a:rPr>
              <a:t>１人は常勤）</a:t>
            </a:r>
            <a:endParaRPr lang="en-US" altLang="ja-JP" sz="1200" dirty="0">
              <a:solidFill>
                <a:srgbClr val="000000"/>
              </a:solidFill>
              <a:latin typeface="HGPｺﾞｼｯｸM" pitchFamily="50" charset="-128"/>
              <a:ea typeface="HGPｺﾞｼｯｸM" pitchFamily="50" charset="-128"/>
            </a:endParaRPr>
          </a:p>
          <a:p>
            <a:pPr fontAlgn="base">
              <a:lnSpc>
                <a:spcPct val="50000"/>
              </a:lnSpc>
              <a:spcBef>
                <a:spcPct val="0"/>
              </a:spcBef>
              <a:spcAft>
                <a:spcPct val="0"/>
              </a:spcAft>
            </a:pPr>
            <a:endParaRPr lang="ja-JP" altLang="en-US" sz="4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生活支援員　</a:t>
            </a:r>
            <a:r>
              <a:rPr lang="ja-JP" altLang="en-US" sz="1200" dirty="0" smtClean="0">
                <a:solidFill>
                  <a:srgbClr val="000000"/>
                </a:solidFill>
                <a:latin typeface="HGPｺﾞｼｯｸM" pitchFamily="50" charset="-128"/>
                <a:ea typeface="HGPｺﾞｼｯｸM" pitchFamily="50" charset="-128"/>
              </a:rPr>
              <a:t>６：１</a:t>
            </a:r>
            <a:r>
              <a:rPr lang="ja-JP" altLang="en-US" sz="1200" dirty="0">
                <a:solidFill>
                  <a:srgbClr val="000000"/>
                </a:solidFill>
                <a:latin typeface="HGPｺﾞｼｯｸM" pitchFamily="50" charset="-128"/>
                <a:ea typeface="HGPｺﾞｼｯｸM" pitchFamily="50" charset="-128"/>
              </a:rPr>
              <a:t>以上（１人は常勤）</a:t>
            </a:r>
          </a:p>
        </p:txBody>
      </p:sp>
      <p:graphicFrame>
        <p:nvGraphicFramePr>
          <p:cNvPr id="25" name="表 24"/>
          <p:cNvGraphicFramePr>
            <a:graphicFrameLocks noGrp="1"/>
          </p:cNvGraphicFramePr>
          <p:nvPr>
            <p:extLst/>
          </p:nvPr>
        </p:nvGraphicFramePr>
        <p:xfrm>
          <a:off x="236124" y="3785200"/>
          <a:ext cx="9469404" cy="2452112"/>
        </p:xfrm>
        <a:graphic>
          <a:graphicData uri="http://schemas.openxmlformats.org/drawingml/2006/table">
            <a:tbl>
              <a:tblPr>
                <a:tableStyleId>{F5AB1C69-6EDB-4FF4-983F-18BD219EF322}</a:tableStyleId>
              </a:tblPr>
              <a:tblGrid>
                <a:gridCol w="4497072">
                  <a:extLst>
                    <a:ext uri="{9D8B030D-6E8A-4147-A177-3AD203B41FA5}">
                      <a16:colId xmlns:a16="http://schemas.microsoft.com/office/drawing/2014/main" val="20000"/>
                    </a:ext>
                  </a:extLst>
                </a:gridCol>
                <a:gridCol w="327460">
                  <a:extLst>
                    <a:ext uri="{9D8B030D-6E8A-4147-A177-3AD203B41FA5}">
                      <a16:colId xmlns:a16="http://schemas.microsoft.com/office/drawing/2014/main" val="20001"/>
                    </a:ext>
                  </a:extLst>
                </a:gridCol>
                <a:gridCol w="4644872">
                  <a:extLst>
                    <a:ext uri="{9D8B030D-6E8A-4147-A177-3AD203B41FA5}">
                      <a16:colId xmlns:a16="http://schemas.microsoft.com/office/drawing/2014/main" val="20002"/>
                    </a:ext>
                  </a:extLst>
                </a:gridCol>
              </a:tblGrid>
              <a:tr h="272287">
                <a:tc gridSpan="3">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23686">
                <a:tc gridSpan="2">
                  <a:txBody>
                    <a:bodyPr/>
                    <a:lstStyle/>
                    <a:p>
                      <a:pPr>
                        <a:defRPr/>
                      </a:pPr>
                      <a:r>
                        <a:rPr lang="ja-JP" altLang="en-US" sz="1200" b="1" u="sng" dirty="0" smtClean="0">
                          <a:solidFill>
                            <a:schemeClr val="accent4"/>
                          </a:solidFill>
                          <a:latin typeface="HGPｺﾞｼｯｸM" pitchFamily="50" charset="-128"/>
                          <a:ea typeface="HGPｺﾞｼｯｸM" pitchFamily="50" charset="-128"/>
                        </a:rPr>
                        <a:t>通所による訓練</a:t>
                      </a:r>
                      <a:endParaRPr lang="en-US" altLang="ja-JP" sz="1200" b="1" u="sng"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利用定員２０人以下　　</a:t>
                      </a:r>
                      <a:r>
                        <a:rPr lang="en-US" altLang="ja-JP" sz="1100" dirty="0" smtClean="0">
                          <a:solidFill>
                            <a:schemeClr val="accent4"/>
                          </a:solidFill>
                          <a:latin typeface="HGPｺﾞｼｯｸM" pitchFamily="50" charset="-128"/>
                          <a:ea typeface="HGPｺﾞｼｯｸM" pitchFamily="50" charset="-128"/>
                        </a:rPr>
                        <a:t>744</a:t>
                      </a:r>
                      <a:r>
                        <a:rPr lang="ja-JP" altLang="en-US" sz="1100" dirty="0" smtClean="0">
                          <a:solidFill>
                            <a:schemeClr val="accent4"/>
                          </a:solidFill>
                          <a:latin typeface="HGPｺﾞｼｯｸM" pitchFamily="50" charset="-128"/>
                          <a:ea typeface="HGPｺﾞｼｯｸM" pitchFamily="50" charset="-128"/>
                        </a:rPr>
                        <a:t>単位　　　 利用定員６１～</a:t>
                      </a:r>
                      <a:r>
                        <a:rPr lang="en-US" altLang="ja-JP" sz="1100" dirty="0" smtClean="0">
                          <a:solidFill>
                            <a:schemeClr val="accent4"/>
                          </a:solidFill>
                          <a:latin typeface="HGPｺﾞｼｯｸM" pitchFamily="50" charset="-128"/>
                          <a:ea typeface="HGPｺﾞｼｯｸM" pitchFamily="50" charset="-128"/>
                        </a:rPr>
                        <a:t>80</a:t>
                      </a:r>
                      <a:r>
                        <a:rPr lang="ja-JP" altLang="en-US" sz="1100" dirty="0" smtClean="0">
                          <a:solidFill>
                            <a:schemeClr val="accent4"/>
                          </a:solidFill>
                          <a:latin typeface="HGPｺﾞｼｯｸM" pitchFamily="50" charset="-128"/>
                          <a:ea typeface="HGPｺﾞｼｯｸM" pitchFamily="50" charset="-128"/>
                        </a:rPr>
                        <a:t>人　</a:t>
                      </a:r>
                      <a:r>
                        <a:rPr lang="en-US" altLang="ja-JP" sz="1100" dirty="0" smtClean="0">
                          <a:solidFill>
                            <a:schemeClr val="accent4"/>
                          </a:solidFill>
                          <a:latin typeface="HGPｺﾞｼｯｸM" pitchFamily="50" charset="-128"/>
                          <a:ea typeface="HGPｺﾞｼｯｸM" pitchFamily="50" charset="-128"/>
                        </a:rPr>
                        <a:t>606</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２１～４０人　</a:t>
                      </a:r>
                      <a:r>
                        <a:rPr lang="en-US" altLang="ja-JP" sz="1100" dirty="0" smtClean="0">
                          <a:solidFill>
                            <a:schemeClr val="accent4"/>
                          </a:solidFill>
                          <a:latin typeface="HGPｺﾞｼｯｸM" pitchFamily="50" charset="-128"/>
                          <a:ea typeface="HGPｺﾞｼｯｸM" pitchFamily="50" charset="-128"/>
                        </a:rPr>
                        <a:t>664</a:t>
                      </a:r>
                      <a:r>
                        <a:rPr lang="ja-JP" altLang="en-US" sz="1100" dirty="0" smtClean="0">
                          <a:solidFill>
                            <a:schemeClr val="accent4"/>
                          </a:solidFill>
                          <a:latin typeface="HGPｺﾞｼｯｸM" pitchFamily="50" charset="-128"/>
                          <a:ea typeface="HGPｺﾞｼｯｸM" pitchFamily="50" charset="-128"/>
                        </a:rPr>
                        <a:t>単位　　　</a:t>
                      </a:r>
                      <a:r>
                        <a:rPr lang="ja-JP" altLang="en-US" sz="1100" baseline="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a:t>
                      </a:r>
                      <a:r>
                        <a:rPr lang="ja-JP" altLang="en-US" sz="900" dirty="0" smtClean="0">
                          <a:solidFill>
                            <a:schemeClr val="accent4"/>
                          </a:solidFill>
                          <a:latin typeface="HGPｺﾞｼｯｸM" pitchFamily="50" charset="-128"/>
                          <a:ea typeface="HGPｺﾞｼｯｸM" pitchFamily="50" charset="-128"/>
                        </a:rPr>
                        <a:t>　</a:t>
                      </a:r>
                      <a:r>
                        <a:rPr lang="ja-JP" altLang="en-US" sz="1100" dirty="0" smtClean="0">
                          <a:solidFill>
                            <a:schemeClr val="accent4"/>
                          </a:solidFill>
                          <a:latin typeface="HGPｺﾞｼｯｸM" pitchFamily="50" charset="-128"/>
                          <a:ea typeface="HGPｺﾞｼｯｸM" pitchFamily="50" charset="-128"/>
                        </a:rPr>
                        <a:t>８１人以上　</a:t>
                      </a:r>
                      <a:r>
                        <a:rPr lang="en-US" altLang="ja-JP" sz="1100" dirty="0" smtClean="0">
                          <a:solidFill>
                            <a:schemeClr val="accent4"/>
                          </a:solidFill>
                          <a:latin typeface="HGPｺﾞｼｯｸM" pitchFamily="50" charset="-128"/>
                          <a:ea typeface="HGPｺﾞｼｯｸM" pitchFamily="50" charset="-128"/>
                        </a:rPr>
                        <a:t>570</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４１～６０人　</a:t>
                      </a:r>
                      <a:r>
                        <a:rPr lang="en-US" altLang="ja-JP" sz="1100" dirty="0" smtClean="0">
                          <a:solidFill>
                            <a:schemeClr val="accent4"/>
                          </a:solidFill>
                          <a:latin typeface="HGPｺﾞｼｯｸM" pitchFamily="50" charset="-128"/>
                          <a:ea typeface="HGPｺﾞｼｯｸM" pitchFamily="50" charset="-128"/>
                        </a:rPr>
                        <a:t>631</a:t>
                      </a:r>
                      <a:r>
                        <a:rPr lang="ja-JP" altLang="en-US" sz="1100" dirty="0" smtClean="0">
                          <a:solidFill>
                            <a:schemeClr val="accent4"/>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defRPr/>
                      </a:pPr>
                      <a:endParaRPr lang="ja-JP" altLang="en-US" sz="1200" dirty="0" smtClean="0">
                        <a:solidFill>
                          <a:schemeClr val="accent4"/>
                        </a:solidFill>
                        <a:latin typeface="HGPｺﾞｼｯｸM" pitchFamily="50" charset="-128"/>
                        <a:ea typeface="HGPｺﾞｼｯｸM" pitchFamily="50" charset="-128"/>
                      </a:endParaRPr>
                    </a:p>
                  </a:txBody>
                  <a:tcPr marL="99060" marR="99060">
                    <a:lnL w="12700" cap="flat" cmpd="sng" algn="ctr">
                      <a:solidFill>
                        <a:schemeClr val="tx1"/>
                      </a:solidFill>
                      <a:prstDash val="sys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defRPr/>
                      </a:pPr>
                      <a:r>
                        <a:rPr lang="ja-JP" altLang="en-US" sz="1200" b="1" u="sng" dirty="0" smtClean="0">
                          <a:solidFill>
                            <a:schemeClr val="accent4"/>
                          </a:solidFill>
                          <a:latin typeface="HGPｺﾞｼｯｸM" pitchFamily="50" charset="-128"/>
                          <a:ea typeface="HGPｺﾞｼｯｸM" pitchFamily="50" charset="-128"/>
                        </a:rPr>
                        <a:t>訪問による訓練</a:t>
                      </a:r>
                      <a:endParaRPr lang="en-US" altLang="ja-JP" sz="1400" b="0" u="none"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所要時間１時間未満の場合　　　　　　　　　 </a:t>
                      </a:r>
                      <a:r>
                        <a:rPr lang="en-US" altLang="ja-JP" sz="1100" dirty="0" smtClean="0">
                          <a:solidFill>
                            <a:schemeClr val="accent4"/>
                          </a:solidFill>
                          <a:latin typeface="HGPｺﾞｼｯｸM" pitchFamily="50" charset="-128"/>
                          <a:ea typeface="HGPｺﾞｼｯｸM" pitchFamily="50" charset="-128"/>
                        </a:rPr>
                        <a:t>248</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所要時間１時間以上の場合　　　　　　　　　 </a:t>
                      </a:r>
                      <a:r>
                        <a:rPr lang="en-US" altLang="ja-JP" sz="1100" dirty="0" smtClean="0">
                          <a:solidFill>
                            <a:schemeClr val="accent4"/>
                          </a:solidFill>
                          <a:latin typeface="HGPｺﾞｼｯｸM" pitchFamily="50" charset="-128"/>
                          <a:ea typeface="HGPｺﾞｼｯｸM" pitchFamily="50" charset="-128"/>
                        </a:rPr>
                        <a:t>570</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algn="l">
                        <a:defRPr/>
                      </a:pPr>
                      <a:r>
                        <a:rPr lang="ja-JP" altLang="en-US" sz="1100" dirty="0" smtClean="0">
                          <a:solidFill>
                            <a:schemeClr val="accent4"/>
                          </a:solidFill>
                          <a:latin typeface="HGPｺﾞｼｯｸM" pitchFamily="50" charset="-128"/>
                          <a:ea typeface="HGPｺﾞｼｯｸM" pitchFamily="50" charset="-128"/>
                        </a:rPr>
                        <a:t>　視覚障害者に対する専門的訓練の場合　　</a:t>
                      </a:r>
                      <a:r>
                        <a:rPr lang="en-US" altLang="ja-JP" sz="1100" dirty="0" smtClean="0">
                          <a:solidFill>
                            <a:schemeClr val="accent4"/>
                          </a:solidFill>
                          <a:latin typeface="HGPｺﾞｼｯｸM" pitchFamily="50" charset="-128"/>
                          <a:ea typeface="HGPｺﾞｼｯｸM" pitchFamily="50" charset="-128"/>
                        </a:rPr>
                        <a:t>732</a:t>
                      </a:r>
                      <a:r>
                        <a:rPr lang="ja-JP" altLang="en-US" sz="1100" dirty="0" smtClean="0">
                          <a:solidFill>
                            <a:schemeClr val="accent4"/>
                          </a:solidFill>
                          <a:latin typeface="HGPｺﾞｼｯｸM" pitchFamily="50" charset="-128"/>
                          <a:ea typeface="HGPｺﾞｼｯｸM" pitchFamily="50" charset="-128"/>
                        </a:rPr>
                        <a:t>単位</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32">
                <a:tc gridSpan="3">
                  <a:txBody>
                    <a:bodyPr/>
                    <a:lstStyle/>
                    <a:p>
                      <a:pPr algn="l"/>
                      <a:r>
                        <a:rPr kumimoji="1" lang="ja-JP" altLang="en-US" sz="1200" dirty="0" smtClean="0">
                          <a:solidFill>
                            <a:schemeClr val="accent4"/>
                          </a:solidFill>
                          <a:ea typeface="ＤＨＰ特太ゴシック体" pitchFamily="2" charset="-128"/>
                        </a:rPr>
                        <a:t>■ 主な加算</a:t>
                      </a:r>
                      <a:endParaRPr kumimoji="1" lang="ja-JP" altLang="en-US" sz="1200" dirty="0">
                        <a:solidFill>
                          <a:schemeClr val="accent4"/>
                        </a:solidFill>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869714">
                <a:tc>
                  <a:txBody>
                    <a:bodyPr/>
                    <a:lstStyle/>
                    <a:p>
                      <a:pPr>
                        <a:defRPr/>
                      </a:pPr>
                      <a:r>
                        <a:rPr lang="ja-JP" altLang="en-US" sz="1200" b="1" u="sng" dirty="0" smtClean="0">
                          <a:solidFill>
                            <a:schemeClr val="accent4"/>
                          </a:solidFill>
                          <a:latin typeface="HGPｺﾞｼｯｸM" pitchFamily="50" charset="-128"/>
                          <a:ea typeface="HGPｺﾞｼｯｸM" pitchFamily="50" charset="-128"/>
                        </a:rPr>
                        <a:t>個別計画訓練支援加算</a:t>
                      </a:r>
                    </a:p>
                    <a:p>
                      <a:pPr>
                        <a:defRPr/>
                      </a:pPr>
                      <a:r>
                        <a:rPr lang="ja-JP" altLang="en-US" sz="1100" dirty="0" smtClean="0">
                          <a:solidFill>
                            <a:schemeClr val="accent4"/>
                          </a:solidFill>
                          <a:latin typeface="HGPｺﾞｼｯｸM" pitchFamily="50" charset="-128"/>
                          <a:ea typeface="HGPｺﾞｼｯｸM" pitchFamily="50" charset="-128"/>
                        </a:rPr>
                        <a:t>　社会福祉士・精神保健福祉士・公認心理師等が作成した個別訓練実施計画に基づいて、障害特性や生活環境等に応じた訓練を行った場合</a:t>
                      </a:r>
                      <a:r>
                        <a:rPr lang="ja-JP" altLang="en-US" sz="1100" dirty="0" smtClean="0">
                          <a:solidFill>
                            <a:schemeClr val="tx1"/>
                          </a:solidFill>
                          <a:latin typeface="HGPｺﾞｼｯｸM" pitchFamily="50" charset="-128"/>
                          <a:ea typeface="HGPｺﾞｼｯｸM" pitchFamily="50" charset="-128"/>
                        </a:rPr>
                        <a:t>　　　　　　　　</a:t>
                      </a:r>
                      <a:r>
                        <a:rPr lang="ja-JP" altLang="en-US" sz="1100" baseline="0" dirty="0" smtClean="0">
                          <a:solidFill>
                            <a:schemeClr val="tx1"/>
                          </a:solidFill>
                          <a:latin typeface="HGPｺﾞｼｯｸM" pitchFamily="50" charset="-128"/>
                          <a:ea typeface="HGPｺﾞｼｯｸM" pitchFamily="50" charset="-128"/>
                        </a:rPr>
                        <a:t> 　　　　　　　　　　　　　　　　　　　　　　　　　 </a:t>
                      </a:r>
                      <a:endParaRPr lang="en-US" altLang="ja-JP" sz="1100" baseline="0" dirty="0" smtClean="0">
                        <a:solidFill>
                          <a:schemeClr val="tx1"/>
                        </a:solidFill>
                        <a:latin typeface="HGPｺﾞｼｯｸM" pitchFamily="50" charset="-128"/>
                        <a:ea typeface="HGPｺﾞｼｯｸM" pitchFamily="50" charset="-128"/>
                      </a:endParaRPr>
                    </a:p>
                    <a:p>
                      <a:pPr>
                        <a:defRPr/>
                      </a:pPr>
                      <a:r>
                        <a:rPr lang="ja-JP" altLang="en-US" sz="1100" baseline="0" dirty="0" smtClean="0">
                          <a:solidFill>
                            <a:schemeClr val="tx1"/>
                          </a:solidFill>
                          <a:latin typeface="HGPｺﾞｼｯｸM" pitchFamily="50" charset="-128"/>
                          <a:ea typeface="HGPｺﾞｼｯｸM" pitchFamily="50" charset="-128"/>
                        </a:rPr>
                        <a:t>　　　　　　　　　　　　　　　　　　　　　　　　　　　　　　　　　　　　　　　　</a:t>
                      </a:r>
                      <a:r>
                        <a:rPr lang="ja-JP" altLang="en-US" sz="700" baseline="0" dirty="0" smtClean="0">
                          <a:solidFill>
                            <a:schemeClr val="tx1"/>
                          </a:solidFill>
                          <a:latin typeface="HGPｺﾞｼｯｸM" pitchFamily="50" charset="-128"/>
                          <a:ea typeface="HGPｺﾞｼｯｸM" pitchFamily="50" charset="-128"/>
                        </a:rPr>
                        <a:t>　</a:t>
                      </a:r>
                      <a:r>
                        <a:rPr lang="en-US" altLang="ja-JP" sz="1100" baseline="0" dirty="0" smtClean="0">
                          <a:solidFill>
                            <a:schemeClr val="tx1"/>
                          </a:solidFill>
                          <a:latin typeface="HGPｺﾞｼｯｸM" pitchFamily="50" charset="-128"/>
                          <a:ea typeface="HGPｺﾞｼｯｸM" pitchFamily="50" charset="-128"/>
                        </a:rPr>
                        <a:t>19</a:t>
                      </a:r>
                      <a:r>
                        <a:rPr lang="ja-JP" altLang="en-US" sz="1100" dirty="0" smtClean="0">
                          <a:solidFill>
                            <a:schemeClr val="tx1"/>
                          </a:solidFill>
                          <a:latin typeface="HGPｺﾞｼｯｸM" pitchFamily="50" charset="-128"/>
                          <a:ea typeface="HGPｺﾞｼｯｸM" pitchFamily="50" charset="-128"/>
                        </a:rPr>
                        <a:t>単位</a:t>
                      </a:r>
                      <a:endParaRPr lang="en-US" altLang="ja-JP" sz="1100" dirty="0" smtClean="0">
                        <a:solidFill>
                          <a:schemeClr val="tx1"/>
                        </a:solidFill>
                        <a:latin typeface="HGPｺﾞｼｯｸM" pitchFamily="50" charset="-128"/>
                        <a:ea typeface="HGPｺﾞｼｯｸM" pitchFamily="50" charset="-128"/>
                      </a:endParaRPr>
                    </a:p>
                    <a:p>
                      <a:pPr>
                        <a:defRPr/>
                      </a:pPr>
                      <a:r>
                        <a:rPr lang="ja-JP" altLang="en-US" sz="1100" dirty="0" smtClean="0">
                          <a:solidFill>
                            <a:schemeClr val="accent4"/>
                          </a:solidFill>
                          <a:latin typeface="HGPｺﾞｼｯｸM" pitchFamily="50" charset="-128"/>
                          <a:ea typeface="HGPｺﾞｼｯｸM" pitchFamily="50" charset="-128"/>
                        </a:rPr>
                        <a:t>　　　　　</a:t>
                      </a:r>
                      <a:endParaRPr lang="en-US" altLang="ja-JP" sz="1100" dirty="0" smtClean="0">
                        <a:solidFill>
                          <a:schemeClr val="accent4"/>
                        </a:solidFill>
                        <a:latin typeface="HGPｺﾞｼｯｸM" pitchFamily="50" charset="-128"/>
                        <a:ea typeface="HGPｺﾞｼｯｸM" pitchFamily="50" charset="-128"/>
                      </a:endParaRPr>
                    </a:p>
                    <a:p>
                      <a:pPr algn="r">
                        <a:defRPr/>
                      </a:pPr>
                      <a:r>
                        <a:rPr lang="ja-JP" altLang="en-US" sz="1100" dirty="0" smtClean="0">
                          <a:solidFill>
                            <a:schemeClr val="accent4"/>
                          </a:solidFill>
                          <a:latin typeface="HGPｺﾞｼｯｸM" pitchFamily="50" charset="-128"/>
                          <a:ea typeface="HGPｺﾞｼｯｸM" pitchFamily="50" charset="-128"/>
                        </a:rPr>
                        <a:t>　</a:t>
                      </a: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defRPr/>
                      </a:pPr>
                      <a:r>
                        <a:rPr lang="ja-JP" altLang="en-US" sz="1200" b="1" u="sng" dirty="0" smtClean="0">
                          <a:solidFill>
                            <a:schemeClr val="tx1"/>
                          </a:solidFill>
                          <a:latin typeface="HGPｺﾞｼｯｸM" pitchFamily="50" charset="-128"/>
                          <a:ea typeface="HGPｺﾞｼｯｸM" pitchFamily="50" charset="-128"/>
                        </a:rPr>
                        <a:t>就労移行支援体制加算</a:t>
                      </a:r>
                      <a:endParaRPr lang="en-US" altLang="ja-JP" sz="1200" dirty="0" smtClean="0">
                        <a:solidFill>
                          <a:schemeClr val="tx1"/>
                        </a:solidFill>
                        <a:latin typeface="HGPｺﾞｼｯｸM" pitchFamily="50" charset="-128"/>
                        <a:ea typeface="HGPｺﾞｼｯｸM" pitchFamily="50" charset="-128"/>
                      </a:endParaRPr>
                    </a:p>
                    <a:p>
                      <a:r>
                        <a:rPr kumimoji="1" lang="ja-JP" altLang="en-US" sz="1100" dirty="0" smtClean="0">
                          <a:latin typeface="HGPｺﾞｼｯｸM" panose="020B0600000000000000" pitchFamily="50" charset="-128"/>
                          <a:ea typeface="HGPｺﾞｼｯｸM" panose="020B0600000000000000" pitchFamily="50" charset="-128"/>
                        </a:rPr>
                        <a:t>　自立訓練を受けた後、就労（一定の条件を満たす復職を含む）し、就労継続期間が６月以上の者が前年度において１人以上いる場合</a:t>
                      </a:r>
                      <a:endParaRPr kumimoji="1" lang="en-US" altLang="ja-JP" sz="1100" dirty="0" smtClean="0">
                        <a:latin typeface="HGPｺﾞｼｯｸM" panose="020B0600000000000000" pitchFamily="50" charset="-128"/>
                        <a:ea typeface="HGPｺﾞｼｯｸM" panose="020B0600000000000000"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利用定員２０人以下　　</a:t>
                      </a:r>
                      <a:r>
                        <a:rPr lang="en-US" altLang="ja-JP" sz="1100" dirty="0" smtClean="0">
                          <a:solidFill>
                            <a:schemeClr val="accent4"/>
                          </a:solidFill>
                          <a:latin typeface="HGPｺﾞｼｯｸM" pitchFamily="50" charset="-128"/>
                          <a:ea typeface="HGPｺﾞｼｯｸM" pitchFamily="50" charset="-128"/>
                        </a:rPr>
                        <a:t>54</a:t>
                      </a:r>
                      <a:r>
                        <a:rPr lang="ja-JP" altLang="en-US" sz="1100" dirty="0" smtClean="0">
                          <a:solidFill>
                            <a:schemeClr val="accent4"/>
                          </a:solidFill>
                          <a:latin typeface="HGPｺﾞｼｯｸM" pitchFamily="50" charset="-128"/>
                          <a:ea typeface="HGPｺﾞｼｯｸM" pitchFamily="50" charset="-128"/>
                        </a:rPr>
                        <a:t>単位　　　　利用定員６１～</a:t>
                      </a:r>
                      <a:r>
                        <a:rPr lang="en-US" altLang="ja-JP" sz="1100" dirty="0" smtClean="0">
                          <a:solidFill>
                            <a:schemeClr val="accent4"/>
                          </a:solidFill>
                          <a:latin typeface="HGPｺﾞｼｯｸM" pitchFamily="50" charset="-128"/>
                          <a:ea typeface="HGPｺﾞｼｯｸM" pitchFamily="50" charset="-128"/>
                        </a:rPr>
                        <a:t>80</a:t>
                      </a:r>
                      <a:r>
                        <a:rPr lang="ja-JP" altLang="en-US" sz="1100" dirty="0" smtClean="0">
                          <a:solidFill>
                            <a:schemeClr val="accent4"/>
                          </a:solidFill>
                          <a:latin typeface="HGPｺﾞｼｯｸM" pitchFamily="50" charset="-128"/>
                          <a:ea typeface="HGPｺﾞｼｯｸM" pitchFamily="50" charset="-128"/>
                        </a:rPr>
                        <a:t>人　 </a:t>
                      </a:r>
                      <a:r>
                        <a:rPr lang="en-US" altLang="ja-JP" sz="1100" dirty="0" smtClean="0">
                          <a:solidFill>
                            <a:schemeClr val="accent4"/>
                          </a:solidFill>
                          <a:latin typeface="HGPｺﾞｼｯｸM" pitchFamily="50" charset="-128"/>
                          <a:ea typeface="HGPｺﾞｼｯｸM" pitchFamily="50" charset="-128"/>
                        </a:rPr>
                        <a:t>9</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２１～４０人　</a:t>
                      </a:r>
                      <a:r>
                        <a:rPr lang="en-US" altLang="ja-JP" sz="1100" dirty="0" smtClean="0">
                          <a:solidFill>
                            <a:schemeClr val="accent4"/>
                          </a:solidFill>
                          <a:latin typeface="HGPｺﾞｼｯｸM" pitchFamily="50" charset="-128"/>
                          <a:ea typeface="HGPｺﾞｼｯｸM" pitchFamily="50" charset="-128"/>
                        </a:rPr>
                        <a:t>24</a:t>
                      </a:r>
                      <a:r>
                        <a:rPr lang="ja-JP" altLang="en-US" sz="1100" dirty="0" smtClean="0">
                          <a:solidFill>
                            <a:schemeClr val="accent4"/>
                          </a:solidFill>
                          <a:latin typeface="HGPｺﾞｼｯｸM" pitchFamily="50" charset="-128"/>
                          <a:ea typeface="HGPｺﾞｼｯｸM" pitchFamily="50" charset="-128"/>
                        </a:rPr>
                        <a:t>単位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８１人以上　 </a:t>
                      </a:r>
                      <a:r>
                        <a:rPr lang="en-US" altLang="ja-JP" sz="1100" dirty="0" smtClean="0">
                          <a:solidFill>
                            <a:schemeClr val="accent4"/>
                          </a:solidFill>
                          <a:latin typeface="HGPｺﾞｼｯｸM" pitchFamily="50" charset="-128"/>
                          <a:ea typeface="HGPｺﾞｼｯｸM" pitchFamily="50" charset="-128"/>
                        </a:rPr>
                        <a:t>7</a:t>
                      </a:r>
                      <a:r>
                        <a:rPr lang="ja-JP" altLang="en-US" sz="1100" dirty="0" smtClean="0">
                          <a:solidFill>
                            <a:schemeClr val="accent4"/>
                          </a:solidFill>
                          <a:latin typeface="HGPｺﾞｼｯｸM" pitchFamily="50" charset="-128"/>
                          <a:ea typeface="HGPｺﾞｼｯｸM" pitchFamily="50" charset="-128"/>
                        </a:rPr>
                        <a:t>単位</a:t>
                      </a:r>
                      <a:endParaRPr lang="en-US" altLang="ja-JP" sz="1100" dirty="0" smtClean="0">
                        <a:solidFill>
                          <a:schemeClr val="accent4"/>
                        </a:solidFill>
                        <a:latin typeface="HGPｺﾞｼｯｸM" pitchFamily="50" charset="-128"/>
                        <a:ea typeface="HGPｺﾞｼｯｸM" pitchFamily="50" charset="-128"/>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dirty="0" smtClean="0">
                          <a:solidFill>
                            <a:schemeClr val="accent4"/>
                          </a:solidFill>
                          <a:latin typeface="HGPｺﾞｼｯｸM" pitchFamily="50" charset="-128"/>
                          <a:ea typeface="HGPｺﾞｼｯｸM" pitchFamily="50" charset="-128"/>
                        </a:rPr>
                        <a:t>　　　　</a:t>
                      </a:r>
                      <a:r>
                        <a:rPr lang="en-US" altLang="ja-JP" sz="1100" dirty="0" smtClean="0">
                          <a:solidFill>
                            <a:schemeClr val="accent4"/>
                          </a:solidFill>
                          <a:latin typeface="HGPｺﾞｼｯｸM" pitchFamily="50" charset="-128"/>
                          <a:ea typeface="HGPｺﾞｼｯｸM" pitchFamily="50" charset="-128"/>
                        </a:rPr>
                        <a:t>〃</a:t>
                      </a:r>
                      <a:r>
                        <a:rPr lang="ja-JP" altLang="en-US" sz="1100" dirty="0" smtClean="0">
                          <a:solidFill>
                            <a:schemeClr val="accent4"/>
                          </a:solidFill>
                          <a:latin typeface="HGPｺﾞｼｯｸM" pitchFamily="50" charset="-128"/>
                          <a:ea typeface="HGPｺﾞｼｯｸM" pitchFamily="50" charset="-128"/>
                        </a:rPr>
                        <a:t>　　　４１～６０人　</a:t>
                      </a:r>
                      <a:r>
                        <a:rPr lang="en-US" altLang="ja-JP" sz="1100" dirty="0" smtClean="0">
                          <a:solidFill>
                            <a:schemeClr val="accent4"/>
                          </a:solidFill>
                          <a:latin typeface="HGPｺﾞｼｯｸM" pitchFamily="50" charset="-128"/>
                          <a:ea typeface="HGPｺﾞｼｯｸM" pitchFamily="50" charset="-128"/>
                        </a:rPr>
                        <a:t>13</a:t>
                      </a:r>
                      <a:r>
                        <a:rPr lang="ja-JP" altLang="en-US" sz="1100" dirty="0" smtClean="0">
                          <a:solidFill>
                            <a:schemeClr val="accent4"/>
                          </a:solidFill>
                          <a:latin typeface="HGPｺﾞｼｯｸM" pitchFamily="50" charset="-128"/>
                          <a:ea typeface="HGPｺﾞｼｯｸM" pitchFamily="50" charset="-128"/>
                        </a:rPr>
                        <a:t>単位</a:t>
                      </a:r>
                      <a:endParaRPr kumimoji="1" lang="ja-JP" altLang="en-US" sz="1100" dirty="0">
                        <a:latin typeface="HGPｺﾞｼｯｸM" panose="020B0600000000000000" pitchFamily="50" charset="-128"/>
                        <a:ea typeface="HGPｺﾞｼｯｸM" panose="020B0600000000000000"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15385" name="Text Box 2"/>
          <p:cNvSpPr txBox="1">
            <a:spLocks noChangeArrowheads="1"/>
          </p:cNvSpPr>
          <p:nvPr/>
        </p:nvSpPr>
        <p:spPr bwMode="auto">
          <a:xfrm>
            <a:off x="81796" y="3432123"/>
            <a:ext cx="3394681"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報酬</a:t>
            </a:r>
            <a:r>
              <a:rPr lang="ja-JP" altLang="en-US" sz="1600" b="1" u="sng" dirty="0">
                <a:solidFill>
                  <a:srgbClr val="000000"/>
                </a:solidFill>
                <a:ea typeface="ＤＨＰ特太ゴシック体" pitchFamily="2" charset="-128"/>
              </a:rPr>
              <a:t>単価</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（平成３０年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sp>
        <p:nvSpPr>
          <p:cNvPr id="15386" name="Text Box 2"/>
          <p:cNvSpPr txBox="1">
            <a:spLocks noChangeArrowheads="1"/>
          </p:cNvSpPr>
          <p:nvPr/>
        </p:nvSpPr>
        <p:spPr bwMode="auto">
          <a:xfrm>
            <a:off x="113126" y="6364939"/>
            <a:ext cx="4407826"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1,170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5388" name="Text Box 2"/>
          <p:cNvSpPr txBox="1">
            <a:spLocks noChangeArrowheads="1"/>
          </p:cNvSpPr>
          <p:nvPr/>
        </p:nvSpPr>
        <p:spPr bwMode="auto">
          <a:xfrm>
            <a:off x="4937662" y="6366770"/>
            <a:ext cx="4623850"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ja-JP" altLang="en-US" sz="16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12,183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4" name="正方形/長方形 13"/>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自立訓練（生活訓練）</a:t>
            </a:r>
            <a:endParaRPr kumimoji="1" lang="ja-JP" altLang="en-US" sz="2400" b="1" dirty="0">
              <a:solidFill>
                <a:schemeClr val="tx1"/>
              </a:solidFill>
            </a:endParaRPr>
          </a:p>
        </p:txBody>
      </p:sp>
      <p:grpSp>
        <p:nvGrpSpPr>
          <p:cNvPr id="15" name="グループ化 10"/>
          <p:cNvGrpSpPr>
            <a:grpSpLocks/>
          </p:cNvGrpSpPr>
          <p:nvPr/>
        </p:nvGrpSpPr>
        <p:grpSpPr bwMode="auto">
          <a:xfrm>
            <a:off x="-15553" y="376232"/>
            <a:ext cx="9972000" cy="79114"/>
            <a:chOff x="0" y="188640"/>
            <a:chExt cx="9144000" cy="72008"/>
          </a:xfrm>
        </p:grpSpPr>
        <p:cxnSp>
          <p:nvCxnSpPr>
            <p:cNvPr id="16" name="直線コネクタ 1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98</a:t>
            </a:fld>
            <a:endParaRPr lang="en-US" altLang="ja-JP" dirty="0"/>
          </a:p>
        </p:txBody>
      </p:sp>
    </p:spTree>
    <p:extLst>
      <p:ext uri="{BB962C8B-B14F-4D97-AF65-F5344CB8AC3E}">
        <p14:creationId xmlns:p14="http://schemas.microsoft.com/office/powerpoint/2010/main" val="31033832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6"/>
          <p:cNvSpPr>
            <a:spLocks noChangeArrowheads="1"/>
          </p:cNvSpPr>
          <p:nvPr/>
        </p:nvSpPr>
        <p:spPr bwMode="auto">
          <a:xfrm>
            <a:off x="223318" y="814810"/>
            <a:ext cx="9217024" cy="885998"/>
          </a:xfrm>
          <a:prstGeom prst="rect">
            <a:avLst/>
          </a:prstGeom>
          <a:solidFill>
            <a:srgbClr val="FFFFCC"/>
          </a:solidFill>
          <a:ln w="3175">
            <a:solidFill>
              <a:schemeClr val="tx1"/>
            </a:solidFill>
            <a:miter lim="800000"/>
            <a:headEnd/>
            <a:tailEnd/>
          </a:ln>
        </p:spPr>
        <p:txBody>
          <a:bodyPr anchor="ctr"/>
          <a:lstStyle/>
          <a:p>
            <a:r>
              <a:rPr lang="ja-JP" altLang="en-US" sz="1200" dirty="0">
                <a:latin typeface="HGPｺﾞｼｯｸM" pitchFamily="50" charset="-128"/>
                <a:ea typeface="HGPｺﾞｼｯｸM" pitchFamily="50" charset="-128"/>
              </a:rPr>
              <a:t>■　</a:t>
            </a:r>
            <a:r>
              <a:rPr lang="ja-JP" altLang="en-US" sz="1200" dirty="0" smtClean="0">
                <a:solidFill>
                  <a:srgbClr val="000000"/>
                </a:solidFill>
                <a:latin typeface="HGPｺﾞｼｯｸM" panose="020B0600000000000000" pitchFamily="50" charset="-128"/>
                <a:ea typeface="HGPｺﾞｼｯｸM" panose="020B0600000000000000" pitchFamily="50" charset="-128"/>
              </a:rPr>
              <a:t>自立</a:t>
            </a:r>
            <a:r>
              <a:rPr lang="ja-JP" altLang="en-US" sz="1200" dirty="0">
                <a:solidFill>
                  <a:srgbClr val="000000"/>
                </a:solidFill>
                <a:latin typeface="HGPｺﾞｼｯｸM" panose="020B0600000000000000" pitchFamily="50" charset="-128"/>
                <a:ea typeface="HGPｺﾞｼｯｸM" panose="020B0600000000000000" pitchFamily="50" charset="-128"/>
              </a:rPr>
              <a:t>訓練（生活訓練）の対象者のうち、日中、一般就労や障害福祉サービスを利用している者であって、地域生活への移行に向けて</a:t>
            </a:r>
            <a:r>
              <a:rPr lang="ja-JP" altLang="en-US" sz="1200" dirty="0" smtClean="0">
                <a:solidFill>
                  <a:srgbClr val="000000"/>
                </a:solidFill>
                <a:latin typeface="HGPｺﾞｼｯｸM" panose="020B0600000000000000" pitchFamily="50" charset="-128"/>
                <a:ea typeface="HGPｺﾞｼｯｸM" panose="020B0600000000000000" pitchFamily="50" charset="-128"/>
              </a:rPr>
              <a:t>、一定期</a:t>
            </a:r>
            <a:endParaRPr lang="en-US" altLang="ja-JP" sz="1200" dirty="0" smtClean="0">
              <a:solidFill>
                <a:srgbClr val="000000"/>
              </a:solidFill>
              <a:latin typeface="HGPｺﾞｼｯｸM" panose="020B0600000000000000" pitchFamily="50" charset="-128"/>
              <a:ea typeface="HGPｺﾞｼｯｸM" panose="020B0600000000000000" pitchFamily="50" charset="-128"/>
            </a:endParaRPr>
          </a:p>
          <a:p>
            <a:r>
              <a:rPr lang="ja-JP" altLang="en-US" sz="1200" dirty="0">
                <a:solidFill>
                  <a:srgbClr val="000000"/>
                </a:solidFill>
                <a:latin typeface="HGPｺﾞｼｯｸM" panose="020B0600000000000000" pitchFamily="50" charset="-128"/>
                <a:ea typeface="HGPｺﾞｼｯｸM" panose="020B0600000000000000" pitchFamily="50" charset="-128"/>
              </a:rPr>
              <a:t>　</a:t>
            </a:r>
            <a:r>
              <a:rPr lang="ja-JP" altLang="en-US" sz="1200" dirty="0" smtClean="0">
                <a:solidFill>
                  <a:srgbClr val="000000"/>
                </a:solidFill>
                <a:latin typeface="HGPｺﾞｼｯｸM" panose="020B0600000000000000" pitchFamily="50" charset="-128"/>
                <a:ea typeface="HGPｺﾞｼｯｸM" panose="020B0600000000000000" pitchFamily="50" charset="-128"/>
              </a:rPr>
              <a:t> 間</a:t>
            </a:r>
            <a:r>
              <a:rPr lang="ja-JP" altLang="en-US" sz="1200" dirty="0">
                <a:solidFill>
                  <a:srgbClr val="000000"/>
                </a:solidFill>
                <a:latin typeface="HGPｺﾞｼｯｸM" panose="020B0600000000000000" pitchFamily="50" charset="-128"/>
                <a:ea typeface="HGPｺﾞｼｯｸM" panose="020B0600000000000000" pitchFamily="50" charset="-128"/>
              </a:rPr>
              <a:t>、宿泊によって帰宅後における生活能力等の維持・向上のための訓練が必要な者　</a:t>
            </a:r>
            <a:r>
              <a:rPr lang="ja-JP" altLang="en-US" sz="1100" dirty="0">
                <a:solidFill>
                  <a:srgbClr val="000000"/>
                </a:solidFill>
                <a:latin typeface="HGPｺﾞｼｯｸM" pitchFamily="50" charset="-128"/>
                <a:ea typeface="HGPｺﾞｼｯｸM" pitchFamily="50" charset="-128"/>
              </a:rPr>
              <a:t>（具体的には次のような例）</a:t>
            </a:r>
            <a:endParaRPr lang="en-US" altLang="ja-JP" sz="1100" dirty="0">
              <a:solidFill>
                <a:srgbClr val="000000"/>
              </a:solidFill>
              <a:latin typeface="HGPｺﾞｼｯｸM" pitchFamily="50" charset="-128"/>
              <a:ea typeface="HGPｺﾞｼｯｸM" pitchFamily="50" charset="-128"/>
            </a:endParaRP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a:t>
            </a:r>
            <a:r>
              <a:rPr lang="en-US" altLang="ja-JP" sz="1100" dirty="0">
                <a:solidFill>
                  <a:srgbClr val="000000"/>
                </a:solidFill>
                <a:latin typeface="HGPｺﾞｼｯｸM" pitchFamily="50" charset="-128"/>
                <a:ea typeface="HGPｺﾞｼｯｸM" pitchFamily="50" charset="-128"/>
              </a:rPr>
              <a:t>①</a:t>
            </a:r>
            <a:r>
              <a:rPr lang="ja-JP" altLang="en-US" sz="1100" dirty="0">
                <a:solidFill>
                  <a:srgbClr val="000000"/>
                </a:solidFill>
                <a:latin typeface="HGPｺﾞｼｯｸM" pitchFamily="50" charset="-128"/>
                <a:ea typeface="HGPｺﾞｼｯｸM" pitchFamily="50" charset="-128"/>
              </a:rPr>
              <a:t>　特別支援学校を卒業してた者であって、ひとり暮らしを目指して、更なる生活能力の向上を図ろうとしている者</a:t>
            </a:r>
          </a:p>
          <a:p>
            <a:pPr fontAlgn="base">
              <a:spcBef>
                <a:spcPct val="0"/>
              </a:spcBef>
              <a:spcAft>
                <a:spcPct val="0"/>
              </a:spcAft>
              <a:defRPr/>
            </a:pPr>
            <a:r>
              <a:rPr lang="ja-JP" altLang="en-US" sz="1100" dirty="0">
                <a:solidFill>
                  <a:srgbClr val="000000"/>
                </a:solidFill>
                <a:latin typeface="HGPｺﾞｼｯｸM" pitchFamily="50" charset="-128"/>
                <a:ea typeface="HGPｺﾞｼｯｸM" pitchFamily="50" charset="-128"/>
              </a:rPr>
              <a:t>　　②　精神科病院を退院後、地域での日中活動が継続的に利用可能となった者であって、更なる生活能力の向上を図ろうとしている者</a:t>
            </a:r>
          </a:p>
        </p:txBody>
      </p:sp>
      <p:sp>
        <p:nvSpPr>
          <p:cNvPr id="16390" name="Text Box 2"/>
          <p:cNvSpPr txBox="1">
            <a:spLocks noChangeArrowheads="1"/>
          </p:cNvSpPr>
          <p:nvPr/>
        </p:nvSpPr>
        <p:spPr bwMode="auto">
          <a:xfrm>
            <a:off x="56456" y="1769668"/>
            <a:ext cx="2399109"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サービス内容</a:t>
            </a:r>
            <a:endParaRPr lang="en-US" altLang="ja-JP" sz="1600" b="1" u="sng" dirty="0">
              <a:solidFill>
                <a:srgbClr val="000000"/>
              </a:solidFill>
              <a:ea typeface="ＤＨＰ特太ゴシック体" pitchFamily="2" charset="-128"/>
            </a:endParaRPr>
          </a:p>
        </p:txBody>
      </p:sp>
      <p:sp>
        <p:nvSpPr>
          <p:cNvPr id="16391" name="Text Box 2"/>
          <p:cNvSpPr txBox="1">
            <a:spLocks noChangeArrowheads="1"/>
          </p:cNvSpPr>
          <p:nvPr/>
        </p:nvSpPr>
        <p:spPr bwMode="auto">
          <a:xfrm>
            <a:off x="5889104" y="1775896"/>
            <a:ext cx="2302694" cy="338137"/>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主な人員配置</a:t>
            </a:r>
            <a:endParaRPr lang="en-US" altLang="ja-JP" sz="1600" b="1" u="sng" dirty="0">
              <a:solidFill>
                <a:srgbClr val="000000"/>
              </a:solidFill>
              <a:ea typeface="ＤＨＰ特太ゴシック体" pitchFamily="2" charset="-128"/>
            </a:endParaRPr>
          </a:p>
        </p:txBody>
      </p:sp>
      <p:sp>
        <p:nvSpPr>
          <p:cNvPr id="16392" name="Rectangle 4"/>
          <p:cNvSpPr>
            <a:spLocks noChangeArrowheads="1"/>
          </p:cNvSpPr>
          <p:nvPr/>
        </p:nvSpPr>
        <p:spPr bwMode="auto">
          <a:xfrm>
            <a:off x="223320" y="2097447"/>
            <a:ext cx="5616623" cy="1259545"/>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居室等の設備を提供し、家事等の日常生活能力を向上させるための訓練</a:t>
            </a:r>
            <a:r>
              <a:rPr lang="ja-JP" altLang="en-US" sz="1200" dirty="0" smtClean="0">
                <a:solidFill>
                  <a:srgbClr val="000000"/>
                </a:solidFill>
                <a:latin typeface="HGPｺﾞｼｯｸM" pitchFamily="50" charset="-128"/>
                <a:ea typeface="HGPｺﾞｼｯｸM" pitchFamily="50" charset="-128"/>
              </a:rPr>
              <a:t>、生活等</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a:t>
            </a:r>
            <a:r>
              <a:rPr lang="ja-JP" altLang="en-US" sz="1200" dirty="0" smtClean="0">
                <a:solidFill>
                  <a:srgbClr val="000000"/>
                </a:solidFill>
                <a:latin typeface="HGPｺﾞｼｯｸM" pitchFamily="50" charset="-128"/>
                <a:ea typeface="HGPｺﾞｼｯｸM" pitchFamily="50" charset="-128"/>
              </a:rPr>
              <a:t>　に</a:t>
            </a:r>
            <a:r>
              <a:rPr lang="ja-JP" altLang="en-US" sz="1200" dirty="0">
                <a:solidFill>
                  <a:srgbClr val="000000"/>
                </a:solidFill>
                <a:latin typeface="HGPｺﾞｼｯｸM" pitchFamily="50" charset="-128"/>
                <a:ea typeface="HGPｺﾞｼｯｸM" pitchFamily="50" charset="-128"/>
              </a:rPr>
              <a:t>関する相談及び助言その他の必要な支援を実施</a:t>
            </a: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必要に応じて、日中活動サービスの利用とあわせて支援</a:t>
            </a:r>
          </a:p>
          <a:p>
            <a:pPr marL="177800" indent="-177800"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標準利用期間（</a:t>
            </a:r>
            <a:r>
              <a:rPr lang="en-US" altLang="ja-JP" sz="1200" dirty="0">
                <a:solidFill>
                  <a:srgbClr val="000000"/>
                </a:solidFill>
                <a:latin typeface="HGPｺﾞｼｯｸM" pitchFamily="50" charset="-128"/>
                <a:ea typeface="HGPｺﾞｼｯｸM" pitchFamily="50" charset="-128"/>
              </a:rPr>
              <a:t>24</a:t>
            </a:r>
            <a:r>
              <a:rPr lang="ja-JP" altLang="en-US" sz="1200" dirty="0">
                <a:solidFill>
                  <a:srgbClr val="000000"/>
                </a:solidFill>
                <a:latin typeface="HGPｺﾞｼｯｸM" pitchFamily="50" charset="-128"/>
                <a:ea typeface="HGPｺﾞｼｯｸM" pitchFamily="50" charset="-128"/>
              </a:rPr>
              <a:t>ヶ月、長期入院者等の場合は</a:t>
            </a:r>
            <a:r>
              <a:rPr lang="en-US" altLang="ja-JP" sz="1200" dirty="0">
                <a:solidFill>
                  <a:srgbClr val="000000"/>
                </a:solidFill>
                <a:latin typeface="HGPｺﾞｼｯｸM" pitchFamily="50" charset="-128"/>
                <a:ea typeface="HGPｺﾞｼｯｸM" pitchFamily="50" charset="-128"/>
              </a:rPr>
              <a:t>36</a:t>
            </a:r>
            <a:r>
              <a:rPr lang="ja-JP" altLang="en-US" sz="1200" dirty="0">
                <a:solidFill>
                  <a:srgbClr val="000000"/>
                </a:solidFill>
                <a:latin typeface="HGPｺﾞｼｯｸM" pitchFamily="50" charset="-128"/>
                <a:ea typeface="HGPｺﾞｼｯｸM" pitchFamily="50" charset="-128"/>
              </a:rPr>
              <a:t>ヶ月）内で、自立</a:t>
            </a:r>
            <a:r>
              <a:rPr lang="ja-JP" altLang="en-US" sz="1200" dirty="0" smtClean="0">
                <a:solidFill>
                  <a:srgbClr val="000000"/>
                </a:solidFill>
                <a:latin typeface="HGPｺﾞｼｯｸM" pitchFamily="50" charset="-128"/>
                <a:ea typeface="HGPｺﾞｼｯｸM" pitchFamily="50" charset="-128"/>
              </a:rPr>
              <a:t>した日常</a:t>
            </a:r>
            <a:r>
              <a:rPr lang="ja-JP" altLang="en-US" sz="1200" dirty="0">
                <a:solidFill>
                  <a:srgbClr val="000000"/>
                </a:solidFill>
                <a:latin typeface="HGPｺﾞｼｯｸM" pitchFamily="50" charset="-128"/>
                <a:ea typeface="HGPｺﾞｼｯｸM" pitchFamily="50" charset="-128"/>
              </a:rPr>
              <a:t>生活又は社会生活を営めるよう支援を実施（</a:t>
            </a:r>
            <a:r>
              <a:rPr lang="en-US" altLang="ja-JP" sz="1200" dirty="0">
                <a:solidFill>
                  <a:srgbClr val="000000"/>
                </a:solidFill>
                <a:latin typeface="HGPｺﾞｼｯｸM" pitchFamily="50" charset="-128"/>
                <a:ea typeface="HGPｺﾞｼｯｸM" pitchFamily="50" charset="-128"/>
              </a:rPr>
              <a:t>1</a:t>
            </a:r>
            <a:r>
              <a:rPr lang="ja-JP" altLang="en-US" sz="1200" dirty="0">
                <a:solidFill>
                  <a:srgbClr val="000000"/>
                </a:solidFill>
                <a:latin typeface="HGPｺﾞｼｯｸM" pitchFamily="50" charset="-128"/>
                <a:ea typeface="HGPｺﾞｼｯｸM" pitchFamily="50" charset="-128"/>
              </a:rPr>
              <a:t>年ごとに利用継続の</a:t>
            </a:r>
            <a:r>
              <a:rPr lang="ja-JP" altLang="en-US" sz="1200" dirty="0" smtClean="0">
                <a:solidFill>
                  <a:srgbClr val="000000"/>
                </a:solidFill>
                <a:latin typeface="HGPｺﾞｼｯｸM" pitchFamily="50" charset="-128"/>
                <a:ea typeface="HGPｺﾞｼｯｸM" pitchFamily="50" charset="-128"/>
              </a:rPr>
              <a:t>必要性</a:t>
            </a:r>
            <a:r>
              <a:rPr lang="ja-JP" altLang="en-US" sz="1200" dirty="0">
                <a:solidFill>
                  <a:srgbClr val="000000"/>
                </a:solidFill>
                <a:latin typeface="HGPｺﾞｼｯｸM" pitchFamily="50" charset="-128"/>
                <a:ea typeface="HGPｺﾞｼｯｸM" pitchFamily="50" charset="-128"/>
              </a:rPr>
              <a:t>について確認し、支給決定の更新も可能）</a:t>
            </a:r>
          </a:p>
        </p:txBody>
      </p:sp>
      <p:sp>
        <p:nvSpPr>
          <p:cNvPr id="16393" name="Rectangle 4"/>
          <p:cNvSpPr>
            <a:spLocks noChangeArrowheads="1"/>
          </p:cNvSpPr>
          <p:nvPr/>
        </p:nvSpPr>
        <p:spPr bwMode="auto">
          <a:xfrm>
            <a:off x="6033120" y="2097444"/>
            <a:ext cx="3407222" cy="1260000"/>
          </a:xfrm>
          <a:prstGeom prst="rect">
            <a:avLst/>
          </a:prstGeom>
          <a:solidFill>
            <a:srgbClr val="9EF9FE">
              <a:alpha val="49803"/>
            </a:srgbClr>
          </a:solidFill>
          <a:ln w="3175" algn="ctr">
            <a:solidFill>
              <a:schemeClr val="tx1"/>
            </a:solidFill>
            <a:miter lim="800000"/>
            <a:headEnd/>
            <a:tailEnd/>
          </a:ln>
        </p:spPr>
        <p:txBody>
          <a:bodyPr anchor="ctr"/>
          <a:lstStyle/>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サービス管理責任者　</a:t>
            </a:r>
            <a:r>
              <a:rPr lang="en-US" altLang="ja-JP" sz="1200" dirty="0" smtClean="0">
                <a:solidFill>
                  <a:srgbClr val="000000"/>
                </a:solidFill>
                <a:latin typeface="HGPｺﾞｼｯｸM" pitchFamily="50" charset="-128"/>
                <a:ea typeface="HGPｺﾞｼｯｸM" pitchFamily="50" charset="-128"/>
              </a:rPr>
              <a:t>60</a:t>
            </a:r>
            <a:r>
              <a:rPr lang="ja-JP" altLang="en-US" sz="1200" dirty="0">
                <a:solidFill>
                  <a:srgbClr val="000000"/>
                </a:solidFill>
                <a:latin typeface="HGPｺﾞｼｯｸM" pitchFamily="50" charset="-128"/>
                <a:ea typeface="HGPｺﾞｼｯｸM" pitchFamily="50" charset="-128"/>
              </a:rPr>
              <a:t>：１</a:t>
            </a:r>
            <a:r>
              <a:rPr lang="ja-JP" altLang="en-US" sz="1200" dirty="0" smtClean="0">
                <a:solidFill>
                  <a:srgbClr val="000000"/>
                </a:solidFill>
                <a:latin typeface="HGPｺﾞｼｯｸM" pitchFamily="50" charset="-128"/>
                <a:ea typeface="HGPｺﾞｼｯｸM" pitchFamily="50" charset="-128"/>
              </a:rPr>
              <a:t>以上（</a:t>
            </a:r>
            <a:r>
              <a:rPr lang="ja-JP" altLang="en-US" sz="1200" dirty="0">
                <a:solidFill>
                  <a:srgbClr val="000000"/>
                </a:solidFill>
                <a:latin typeface="HGPｺﾞｼｯｸM" pitchFamily="50" charset="-128"/>
                <a:ea typeface="HGPｺﾞｼｯｸM" pitchFamily="50" charset="-128"/>
              </a:rPr>
              <a:t>１人は常勤</a:t>
            </a:r>
            <a:r>
              <a:rPr lang="ja-JP" altLang="en-US" sz="1200" dirty="0" smtClean="0">
                <a:solidFill>
                  <a:srgbClr val="000000"/>
                </a:solidFill>
                <a:latin typeface="HGPｺﾞｼｯｸM" pitchFamily="50" charset="-128"/>
                <a:ea typeface="HGPｺﾞｼｯｸM" pitchFamily="50" charset="-128"/>
              </a:rPr>
              <a:t>）</a:t>
            </a:r>
            <a:endParaRPr lang="en-US" altLang="ja-JP" sz="1200" dirty="0" smtClean="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smtClean="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　生活支援員　</a:t>
            </a:r>
            <a:r>
              <a:rPr lang="en-US" altLang="ja-JP" sz="1200" dirty="0" smtClean="0">
                <a:solidFill>
                  <a:srgbClr val="000000"/>
                </a:solidFill>
                <a:latin typeface="HGPｺﾞｼｯｸM" pitchFamily="50" charset="-128"/>
                <a:ea typeface="HGPｺﾞｼｯｸM" pitchFamily="50" charset="-128"/>
              </a:rPr>
              <a:t>10</a:t>
            </a:r>
            <a:r>
              <a:rPr lang="ja-JP" altLang="en-US" sz="1200" dirty="0">
                <a:solidFill>
                  <a:srgbClr val="000000"/>
                </a:solidFill>
                <a:latin typeface="HGPｺﾞｼｯｸM" pitchFamily="50" charset="-128"/>
                <a:ea typeface="HGPｺﾞｼｯｸM" pitchFamily="50" charset="-128"/>
              </a:rPr>
              <a:t>：１以上（１人は常勤</a:t>
            </a:r>
            <a:r>
              <a:rPr lang="ja-JP" altLang="en-US" sz="1200" dirty="0" smtClean="0">
                <a:solidFill>
                  <a:srgbClr val="000000"/>
                </a:solidFill>
                <a:latin typeface="HGPｺﾞｼｯｸM" pitchFamily="50" charset="-128"/>
                <a:ea typeface="HGPｺﾞｼｯｸM" pitchFamily="50" charset="-128"/>
              </a:rPr>
              <a:t>）</a:t>
            </a:r>
            <a:endParaRPr lang="ja-JP" altLang="en-US" sz="1200" dirty="0">
              <a:solidFill>
                <a:srgbClr val="000000"/>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000000"/>
                </a:solidFill>
                <a:latin typeface="HGPｺﾞｼｯｸM" pitchFamily="50" charset="-128"/>
                <a:ea typeface="HGPｺﾞｼｯｸM" pitchFamily="50" charset="-128"/>
              </a:rPr>
              <a:t>■　地域移行支援員　　１人以上</a:t>
            </a:r>
          </a:p>
        </p:txBody>
      </p:sp>
      <p:sp>
        <p:nvSpPr>
          <p:cNvPr id="16394" name="Text Box 2"/>
          <p:cNvSpPr txBox="1">
            <a:spLocks noChangeArrowheads="1"/>
          </p:cNvSpPr>
          <p:nvPr/>
        </p:nvSpPr>
        <p:spPr bwMode="auto">
          <a:xfrm>
            <a:off x="57613" y="3436094"/>
            <a:ext cx="3550080" cy="338554"/>
          </a:xfrm>
          <a:prstGeom prst="rect">
            <a:avLst/>
          </a:prstGeom>
          <a:noFill/>
          <a:ln w="9525">
            <a:noFill/>
            <a:miter lim="800000"/>
            <a:headEnd/>
            <a:tailEnd/>
          </a:ln>
        </p:spPr>
        <p:txBody>
          <a:bodyPr wrap="square">
            <a:spAutoFit/>
          </a:bodyPr>
          <a:lstStyle/>
          <a:p>
            <a:pPr fontAlgn="base">
              <a:spcBef>
                <a:spcPct val="50000"/>
              </a:spcBef>
              <a:spcAft>
                <a:spcPct val="0"/>
              </a:spcAft>
            </a:pP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 報酬単価（平成３０年</a:t>
            </a:r>
            <a:r>
              <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rPr>
              <a:t>4</a:t>
            </a:r>
            <a:r>
              <a:rPr lang="ja-JP" altLang="en-US" sz="1600" b="1" u="sng" dirty="0">
                <a:solidFill>
                  <a:srgbClr val="000000"/>
                </a:solidFill>
                <a:latin typeface="ＤＨＰ特太ゴシック体" panose="020B0500000000000000" pitchFamily="50" charset="-128"/>
                <a:ea typeface="ＤＨＰ特太ゴシック体" panose="020B0500000000000000" pitchFamily="50" charset="-128"/>
              </a:rPr>
              <a:t>月～）</a:t>
            </a:r>
            <a:endParaRPr lang="en-US" altLang="ja-JP" sz="1600" b="1" u="sng" dirty="0">
              <a:solidFill>
                <a:srgbClr val="000000"/>
              </a:solidFill>
              <a:latin typeface="ＤＨＰ特太ゴシック体" panose="020B0500000000000000" pitchFamily="50" charset="-128"/>
              <a:ea typeface="ＤＨＰ特太ゴシック体" panose="020B0500000000000000" pitchFamily="50" charset="-128"/>
            </a:endParaRPr>
          </a:p>
        </p:txBody>
      </p:sp>
      <p:graphicFrame>
        <p:nvGraphicFramePr>
          <p:cNvPr id="26" name="表 25"/>
          <p:cNvGraphicFramePr>
            <a:graphicFrameLocks noGrp="1"/>
          </p:cNvGraphicFramePr>
          <p:nvPr>
            <p:extLst/>
          </p:nvPr>
        </p:nvGraphicFramePr>
        <p:xfrm>
          <a:off x="223320" y="3774653"/>
          <a:ext cx="9217025" cy="2390651"/>
        </p:xfrm>
        <a:graphic>
          <a:graphicData uri="http://schemas.openxmlformats.org/drawingml/2006/table">
            <a:tbl>
              <a:tblPr>
                <a:tableStyleId>{F5AB1C69-6EDB-4FF4-983F-18BD219EF322}</a:tableStyleId>
              </a:tblPr>
              <a:tblGrid>
                <a:gridCol w="4648575">
                  <a:extLst>
                    <a:ext uri="{9D8B030D-6E8A-4147-A177-3AD203B41FA5}">
                      <a16:colId xmlns:a16="http://schemas.microsoft.com/office/drawing/2014/main" val="20000"/>
                    </a:ext>
                  </a:extLst>
                </a:gridCol>
                <a:gridCol w="4568450">
                  <a:extLst>
                    <a:ext uri="{9D8B030D-6E8A-4147-A177-3AD203B41FA5}">
                      <a16:colId xmlns:a16="http://schemas.microsoft.com/office/drawing/2014/main" val="20001"/>
                    </a:ext>
                  </a:extLst>
                </a:gridCol>
              </a:tblGrid>
              <a:tr h="216024">
                <a:tc gridSpan="2">
                  <a:txBody>
                    <a:bodyPr/>
                    <a:lstStyle/>
                    <a:p>
                      <a:r>
                        <a:rPr kumimoji="1" lang="ja-JP" altLang="en-US" sz="1200" dirty="0" smtClean="0">
                          <a:ea typeface="ＤＨＰ特太ゴシック体" pitchFamily="2" charset="-128"/>
                        </a:rPr>
                        <a:t>■ 基本報酬</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0"/>
                  </a:ext>
                </a:extLst>
              </a:tr>
              <a:tr h="318011">
                <a:tc gridSpan="2">
                  <a:txBody>
                    <a:bodyPr/>
                    <a:lstStyle/>
                    <a:p>
                      <a:pPr>
                        <a:spcBef>
                          <a:spcPct val="50000"/>
                        </a:spcBef>
                        <a:defRPr/>
                      </a:pPr>
                      <a:r>
                        <a:rPr lang="ja-JP" altLang="en-US" sz="1100" b="0" u="none" dirty="0" smtClean="0">
                          <a:solidFill>
                            <a:schemeClr val="accent4"/>
                          </a:solidFill>
                          <a:latin typeface="HGPｺﾞｼｯｸM" pitchFamily="50" charset="-128"/>
                          <a:ea typeface="HGPｺﾞｼｯｸM" pitchFamily="50" charset="-128"/>
                        </a:rPr>
                        <a:t>　標準利用期間中の場合　　</a:t>
                      </a:r>
                      <a:r>
                        <a:rPr lang="en-US" altLang="ja-JP" sz="1100" b="0" u="none" dirty="0" smtClean="0">
                          <a:solidFill>
                            <a:schemeClr val="accent4"/>
                          </a:solidFill>
                          <a:latin typeface="HGPｺﾞｼｯｸM" pitchFamily="50" charset="-128"/>
                          <a:ea typeface="HGPｺﾞｼｯｸM" pitchFamily="50" charset="-128"/>
                        </a:rPr>
                        <a:t>268</a:t>
                      </a:r>
                      <a:r>
                        <a:rPr lang="ja-JP" altLang="en-US" sz="1100" b="0" u="none" dirty="0" smtClean="0">
                          <a:solidFill>
                            <a:schemeClr val="accent4"/>
                          </a:solidFill>
                          <a:latin typeface="HGPｺﾞｼｯｸM" pitchFamily="50" charset="-128"/>
                          <a:ea typeface="HGPｺﾞｼｯｸM" pitchFamily="50" charset="-128"/>
                        </a:rPr>
                        <a:t>単位、　　　標準利用期間を超える場合　　</a:t>
                      </a:r>
                      <a:r>
                        <a:rPr lang="en-US" altLang="ja-JP" sz="1100" b="0" u="none" dirty="0" smtClean="0">
                          <a:solidFill>
                            <a:schemeClr val="accent4"/>
                          </a:solidFill>
                          <a:latin typeface="HGPｺﾞｼｯｸM" pitchFamily="50" charset="-128"/>
                          <a:ea typeface="HGPｺﾞｼｯｸM" pitchFamily="50" charset="-128"/>
                        </a:rPr>
                        <a:t>162</a:t>
                      </a:r>
                      <a:r>
                        <a:rPr lang="ja-JP" altLang="en-US" sz="1100" b="0" u="none" dirty="0" smtClean="0">
                          <a:solidFill>
                            <a:schemeClr val="accent4"/>
                          </a:solidFill>
                          <a:latin typeface="HGPｺﾞｼｯｸM" pitchFamily="50" charset="-128"/>
                          <a:ea typeface="HGPｺﾞｼｯｸM" pitchFamily="50" charset="-128"/>
                        </a:rPr>
                        <a:t>単位</a:t>
                      </a:r>
                      <a:endParaRPr lang="ja-JP" altLang="en-US" sz="1100" dirty="0" smtClean="0">
                        <a:solidFill>
                          <a:schemeClr val="accent4"/>
                        </a:solidFill>
                        <a:latin typeface="HGPｺﾞｼｯｸM" pitchFamily="50" charset="-128"/>
                        <a:ea typeface="HGPｺﾞｼｯｸM" pitchFamily="50"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1"/>
                  </a:ext>
                </a:extLst>
              </a:tr>
              <a:tr h="211440">
                <a:tc gridSpan="2">
                  <a:txBody>
                    <a:bodyPr/>
                    <a:lstStyle/>
                    <a:p>
                      <a:pPr algn="l"/>
                      <a:r>
                        <a:rPr kumimoji="1" lang="ja-JP" altLang="en-US" sz="1200" dirty="0" smtClean="0">
                          <a:ea typeface="ＤＨＰ特太ゴシック体" pitchFamily="2" charset="-128"/>
                        </a:rPr>
                        <a:t>■ 主な加算</a:t>
                      </a:r>
                      <a:endParaRPr kumimoji="1" lang="ja-JP" altLang="en-US" sz="1200" dirty="0">
                        <a:ea typeface="ＤＨＰ特太ゴシック体" pitchFamily="2" charset="-128"/>
                      </a:endParaRPr>
                    </a:p>
                  </a:txBody>
                  <a:tcPr marL="99060" marR="990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kumimoji="1" lang="ja-JP" altLang="en-US"/>
                    </a:p>
                  </a:txBody>
                  <a:tcPr/>
                </a:tc>
                <a:extLst>
                  <a:ext uri="{0D108BD9-81ED-4DB2-BD59-A6C34878D82A}">
                    <a16:rowId xmlns:a16="http://schemas.microsoft.com/office/drawing/2014/main" val="10002"/>
                  </a:ext>
                </a:extLst>
              </a:tr>
              <a:tr h="685800">
                <a:tc rowSpan="2">
                  <a:txBody>
                    <a:bodyPr/>
                    <a:lstStyle/>
                    <a:p>
                      <a:r>
                        <a:rPr kumimoji="1" lang="ja-JP" altLang="en-US" sz="1100" b="1" u="sng" dirty="0" smtClean="0">
                          <a:solidFill>
                            <a:schemeClr val="accent4"/>
                          </a:solidFill>
                          <a:latin typeface="HGPｺﾞｼｯｸM" pitchFamily="50" charset="-128"/>
                          <a:ea typeface="HGPｺﾞｼｯｸM" pitchFamily="50" charset="-128"/>
                        </a:rPr>
                        <a:t>夜間支援体制加算（</a:t>
                      </a:r>
                      <a:r>
                        <a:rPr kumimoji="1" lang="en-US" altLang="ja-JP" sz="1100" b="1" u="sng" dirty="0" smtClean="0">
                          <a:solidFill>
                            <a:schemeClr val="accent4"/>
                          </a:solidFill>
                          <a:latin typeface="HGPｺﾞｼｯｸM" pitchFamily="50" charset="-128"/>
                          <a:ea typeface="HGPｺﾞｼｯｸM" pitchFamily="50" charset="-128"/>
                        </a:rPr>
                        <a:t>Ⅰ</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Ⅱ</a:t>
                      </a:r>
                      <a:r>
                        <a:rPr kumimoji="1" lang="ja-JP" altLang="en-US" sz="1100" b="1" u="sng" dirty="0" smtClean="0">
                          <a:solidFill>
                            <a:schemeClr val="accent4"/>
                          </a:solidFill>
                          <a:latin typeface="HGPｺﾞｼｯｸM" pitchFamily="50" charset="-128"/>
                          <a:ea typeface="HGPｺﾞｼｯｸM" pitchFamily="50" charset="-128"/>
                        </a:rPr>
                        <a:t>）・（</a:t>
                      </a:r>
                      <a:r>
                        <a:rPr kumimoji="1" lang="en-US" altLang="ja-JP" sz="1100" b="1" u="sng" dirty="0" smtClean="0">
                          <a:solidFill>
                            <a:schemeClr val="accent4"/>
                          </a:solidFill>
                          <a:latin typeface="HGPｺﾞｼｯｸM" pitchFamily="50" charset="-128"/>
                          <a:ea typeface="HGPｺﾞｼｯｸM" pitchFamily="50" charset="-128"/>
                        </a:rPr>
                        <a:t>Ⅲ</a:t>
                      </a:r>
                      <a:r>
                        <a:rPr kumimoji="1" lang="ja-JP" altLang="en-US" sz="1100" b="1" u="sng" dirty="0" smtClean="0">
                          <a:solidFill>
                            <a:schemeClr val="accent4"/>
                          </a:solidFill>
                          <a:latin typeface="HGPｺﾞｼｯｸM" pitchFamily="50" charset="-128"/>
                          <a:ea typeface="HGPｺﾞｼｯｸM" pitchFamily="50" charset="-128"/>
                        </a:rPr>
                        <a:t>）</a:t>
                      </a:r>
                      <a:endParaRPr kumimoji="1" lang="en-US" altLang="ja-JP" sz="1100" b="1" u="sng" dirty="0" smtClean="0">
                        <a:solidFill>
                          <a:schemeClr val="accent4"/>
                        </a:solidFill>
                        <a:latin typeface="HGPｺﾞｼｯｸM" pitchFamily="50" charset="-128"/>
                        <a:ea typeface="HGPｺﾞｼｯｸM" pitchFamily="50" charset="-128"/>
                      </a:endParaRPr>
                    </a:p>
                    <a:p>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Ⅰ</a:t>
                      </a:r>
                      <a:r>
                        <a:rPr kumimoji="1" lang="ja-JP" altLang="en-US" sz="1100" dirty="0" smtClean="0">
                          <a:solidFill>
                            <a:schemeClr val="accent4"/>
                          </a:solidFill>
                          <a:latin typeface="HGPｺﾞｼｯｸM" pitchFamily="50" charset="-128"/>
                          <a:ea typeface="HGPｺﾞｼｯｸM" pitchFamily="50" charset="-128"/>
                        </a:rPr>
                        <a:t>）　夜勤を配置し、利用者に対して夜間に介護等を行うための</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体制等を確保する場合　　　　　　　            　 </a:t>
                      </a:r>
                      <a:r>
                        <a:rPr kumimoji="1" lang="en-US" altLang="ja-JP" sz="1100" dirty="0" smtClean="0">
                          <a:solidFill>
                            <a:schemeClr val="accent4"/>
                          </a:solidFill>
                          <a:latin typeface="HGPｺﾞｼｯｸM" pitchFamily="50" charset="-128"/>
                          <a:ea typeface="HGPｺﾞｼｯｸM" pitchFamily="50" charset="-128"/>
                        </a:rPr>
                        <a:t>448</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46</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baseline="0" dirty="0" smtClean="0">
                          <a:solidFill>
                            <a:schemeClr val="accent4"/>
                          </a:solidFill>
                          <a:latin typeface="HGPｺﾞｼｯｸM" pitchFamily="50" charset="-128"/>
                          <a:ea typeface="HGPｺﾞｼｯｸM" pitchFamily="50" charset="-128"/>
                        </a:rPr>
                        <a:t> （</a:t>
                      </a:r>
                      <a:r>
                        <a:rPr kumimoji="1" lang="en-US" altLang="ja-JP" sz="1100" baseline="0" dirty="0" smtClean="0">
                          <a:solidFill>
                            <a:schemeClr val="accent4"/>
                          </a:solidFill>
                          <a:latin typeface="HGPｺﾞｼｯｸM" pitchFamily="50" charset="-128"/>
                          <a:ea typeface="HGPｺﾞｼｯｸM" pitchFamily="50" charset="-128"/>
                        </a:rPr>
                        <a:t>Ⅱ</a:t>
                      </a:r>
                      <a:r>
                        <a:rPr kumimoji="1" lang="ja-JP" altLang="en-US" sz="1100" baseline="0" dirty="0" smtClean="0">
                          <a:solidFill>
                            <a:schemeClr val="accent4"/>
                          </a:solidFill>
                          <a:latin typeface="HGPｺﾞｼｯｸM" pitchFamily="50" charset="-128"/>
                          <a:ea typeface="HGPｺﾞｼｯｸM" pitchFamily="50" charset="-128"/>
                        </a:rPr>
                        <a:t>）　宿直を配置し、利用者に対して夜間に居室の巡回や緊急</a:t>
                      </a:r>
                      <a:endParaRPr kumimoji="1" lang="en-US" altLang="ja-JP" sz="1100" baseline="0" dirty="0" smtClean="0">
                        <a:solidFill>
                          <a:schemeClr val="accent4"/>
                        </a:solidFill>
                        <a:latin typeface="HGPｺﾞｼｯｸM" pitchFamily="50" charset="-128"/>
                        <a:ea typeface="HGPｺﾞｼｯｸM" pitchFamily="50" charset="-128"/>
                      </a:endParaRPr>
                    </a:p>
                    <a:p>
                      <a:pPr marL="266700" indent="-266700"/>
                      <a:r>
                        <a:rPr kumimoji="1" lang="ja-JP" altLang="en-US" sz="1100" baseline="0" dirty="0" smtClean="0">
                          <a:solidFill>
                            <a:schemeClr val="accent4"/>
                          </a:solidFill>
                          <a:latin typeface="HGPｺﾞｼｯｸM" pitchFamily="50" charset="-128"/>
                          <a:ea typeface="HGPｺﾞｼｯｸM" pitchFamily="50" charset="-128"/>
                        </a:rPr>
                        <a:t>　 　時の支援等を行うための体制を確保する場合　</a:t>
                      </a:r>
                      <a:r>
                        <a:rPr kumimoji="1" lang="en-US" altLang="ja-JP" sz="1100" baseline="0" dirty="0" smtClean="0">
                          <a:solidFill>
                            <a:schemeClr val="accent4"/>
                          </a:solidFill>
                          <a:latin typeface="HGPｺﾞｼｯｸM" pitchFamily="50" charset="-128"/>
                          <a:ea typeface="HGPｺﾞｼｯｸM" pitchFamily="50" charset="-128"/>
                        </a:rPr>
                        <a:t>149</a:t>
                      </a:r>
                      <a:r>
                        <a:rPr kumimoji="1" lang="ja-JP" altLang="en-US" sz="1100" dirty="0" smtClean="0">
                          <a:solidFill>
                            <a:schemeClr val="accent4"/>
                          </a:solidFill>
                          <a:latin typeface="HGPｺﾞｼｯｸM" pitchFamily="50" charset="-128"/>
                          <a:ea typeface="HGPｺﾞｼｯｸM" pitchFamily="50" charset="-128"/>
                        </a:rPr>
                        <a:t>単位～</a:t>
                      </a:r>
                      <a:r>
                        <a:rPr kumimoji="1" lang="en-US" altLang="ja-JP" sz="1100" dirty="0" smtClean="0">
                          <a:solidFill>
                            <a:schemeClr val="accent4"/>
                          </a:solidFill>
                          <a:latin typeface="HGPｺﾞｼｯｸM" pitchFamily="50" charset="-128"/>
                          <a:ea typeface="HGPｺﾞｼｯｸM" pitchFamily="50" charset="-128"/>
                        </a:rPr>
                        <a:t>15</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Ⅲ</a:t>
                      </a:r>
                      <a:r>
                        <a:rPr kumimoji="1" lang="ja-JP" altLang="en-US" sz="1100" dirty="0" smtClean="0">
                          <a:solidFill>
                            <a:schemeClr val="accent4"/>
                          </a:solidFill>
                          <a:latin typeface="HGPｺﾞｼｯｸM" pitchFamily="50" charset="-128"/>
                          <a:ea typeface="HGPｺﾞｼｯｸM" pitchFamily="50" charset="-128"/>
                        </a:rPr>
                        <a:t>）　夜間を通じて、利用者の緊急事態等に対応するための常時</a:t>
                      </a:r>
                      <a:endParaRPr kumimoji="1" lang="en-US" altLang="ja-JP" sz="1100" dirty="0" smtClean="0">
                        <a:solidFill>
                          <a:schemeClr val="accent4"/>
                        </a:solidFill>
                        <a:latin typeface="HGPｺﾞｼｯｸM" pitchFamily="50" charset="-128"/>
                        <a:ea typeface="HGPｺﾞｼｯｸM" pitchFamily="50" charset="-128"/>
                      </a:endParaRPr>
                    </a:p>
                    <a:p>
                      <a:pPr marL="266700" indent="-266700"/>
                      <a:r>
                        <a:rPr kumimoji="1" lang="ja-JP" altLang="en-US" sz="1100" dirty="0" smtClean="0">
                          <a:solidFill>
                            <a:schemeClr val="accent4"/>
                          </a:solidFill>
                          <a:latin typeface="HGPｺﾞｼｯｸM" pitchFamily="50" charset="-128"/>
                          <a:ea typeface="HGPｺﾞｼｯｸM" pitchFamily="50" charset="-128"/>
                        </a:rPr>
                        <a:t>　　 の連絡体制又は防災体制を確保する場</a:t>
                      </a:r>
                      <a:r>
                        <a:rPr kumimoji="1" lang="ja-JP" altLang="en-US" sz="1100" baseline="0" dirty="0" smtClean="0">
                          <a:solidFill>
                            <a:schemeClr val="accent4"/>
                          </a:solidFill>
                          <a:latin typeface="HGPｺﾞｼｯｸM" pitchFamily="50" charset="-128"/>
                          <a:ea typeface="HGPｺﾞｼｯｸM" pitchFamily="50" charset="-128"/>
                        </a:rPr>
                        <a:t>   </a:t>
                      </a:r>
                      <a:r>
                        <a:rPr kumimoji="1" lang="ja-JP" altLang="en-US" sz="1100" dirty="0" smtClean="0">
                          <a:solidFill>
                            <a:schemeClr val="accent4"/>
                          </a:solidFill>
                          <a:latin typeface="HGPｺﾞｼｯｸM" pitchFamily="50" charset="-128"/>
                          <a:ea typeface="HGPｺﾞｼｯｸM" pitchFamily="50" charset="-128"/>
                        </a:rPr>
                        <a:t>   　　　　　　　   </a:t>
                      </a:r>
                      <a:r>
                        <a:rPr kumimoji="1" lang="en-US" altLang="ja-JP" sz="1100" dirty="0" smtClean="0">
                          <a:solidFill>
                            <a:schemeClr val="accent4"/>
                          </a:solidFill>
                          <a:latin typeface="HGPｺﾞｼｯｸM" pitchFamily="50" charset="-128"/>
                          <a:ea typeface="HGPｺﾞｼｯｸM" pitchFamily="50" charset="-128"/>
                        </a:rPr>
                        <a:t>10</a:t>
                      </a:r>
                      <a:r>
                        <a:rPr kumimoji="1" lang="ja-JP" altLang="en-US" sz="1100" dirty="0" smtClean="0">
                          <a:solidFill>
                            <a:schemeClr val="accent4"/>
                          </a:solidFill>
                          <a:latin typeface="HGPｺﾞｼｯｸM" pitchFamily="50" charset="-128"/>
                          <a:ea typeface="HGPｺﾞｼｯｸM" pitchFamily="50" charset="-128"/>
                        </a:rPr>
                        <a:t>単位</a:t>
                      </a:r>
                      <a:endParaRPr lang="ja-JP" altLang="en-US" sz="1100"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精神障害者地域移行特別加算</a:t>
                      </a:r>
                    </a:p>
                    <a:p>
                      <a:r>
                        <a:rPr kumimoji="1" lang="ja-JP" altLang="en-US" sz="1100" dirty="0" smtClean="0">
                          <a:solidFill>
                            <a:schemeClr val="accent4"/>
                          </a:solidFill>
                          <a:latin typeface="HGPｺﾞｼｯｸM" pitchFamily="50" charset="-128"/>
                          <a:ea typeface="HGPｺﾞｼｯｸM" pitchFamily="50" charset="-128"/>
                        </a:rPr>
                        <a:t>　精神科病院等に１年以上入院していた精神障害者に対して、地域で生活するために必要な相談援助等を社会福祉士、精神保健福祉士又は公認心理師等が実施した場合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85800">
                <a:tc vMerge="1">
                  <a:txBody>
                    <a:bodyPr/>
                    <a:lstStyle/>
                    <a:p>
                      <a:endParaRPr kumimoji="1" lang="ja-JP" altLang="en-US"/>
                    </a:p>
                  </a:txBody>
                  <a:tcPr/>
                </a:tc>
                <a:tc>
                  <a:txBody>
                    <a:bodyPr/>
                    <a:lstStyle/>
                    <a:p>
                      <a:r>
                        <a:rPr kumimoji="1" lang="ja-JP" altLang="en-US" sz="1100" b="1" u="sng" dirty="0" smtClean="0">
                          <a:solidFill>
                            <a:schemeClr val="accent4"/>
                          </a:solidFill>
                          <a:latin typeface="HGPｺﾞｼｯｸM" pitchFamily="50" charset="-128"/>
                          <a:ea typeface="HGPｺﾞｼｯｸM" pitchFamily="50" charset="-128"/>
                        </a:rPr>
                        <a:t>強度行動障害者地域移行特別加算</a:t>
                      </a:r>
                    </a:p>
                    <a:p>
                      <a:r>
                        <a:rPr kumimoji="1" lang="ja-JP" altLang="en-US" sz="1100" dirty="0" smtClean="0">
                          <a:solidFill>
                            <a:schemeClr val="accent4"/>
                          </a:solidFill>
                          <a:latin typeface="HGPｺﾞｼｯｸM" pitchFamily="50" charset="-128"/>
                          <a:ea typeface="HGPｺﾞｼｯｸM" pitchFamily="50" charset="-128"/>
                        </a:rPr>
                        <a:t>　障害者支援施設等に１年以上入所していた強度行動障害を有する者に対して、地域で生活するために必要な相談援助等を強度行動障害支援者養成研修修了者等が実施した場合　　　　　　　　</a:t>
                      </a:r>
                      <a:r>
                        <a:rPr kumimoji="1" lang="en-US" altLang="ja-JP" sz="1100" dirty="0" smtClean="0">
                          <a:solidFill>
                            <a:schemeClr val="accent4"/>
                          </a:solidFill>
                          <a:latin typeface="HGPｺﾞｼｯｸM" pitchFamily="50" charset="-128"/>
                          <a:ea typeface="HGPｺﾞｼｯｸM" pitchFamily="50" charset="-128"/>
                        </a:rPr>
                        <a:t>300</a:t>
                      </a:r>
                      <a:r>
                        <a:rPr kumimoji="1" lang="ja-JP" altLang="en-US" sz="1100" dirty="0" smtClean="0">
                          <a:solidFill>
                            <a:schemeClr val="accent4"/>
                          </a:solidFill>
                          <a:latin typeface="HGPｺﾞｼｯｸM" pitchFamily="50" charset="-128"/>
                          <a:ea typeface="HGPｺﾞｼｯｸM" pitchFamily="50" charset="-128"/>
                        </a:rPr>
                        <a:t>単位</a:t>
                      </a:r>
                      <a:endParaRPr kumimoji="1" lang="en-US" altLang="ja-JP" sz="1100" dirty="0" smtClean="0">
                        <a:solidFill>
                          <a:schemeClr val="accent4"/>
                        </a:solidFill>
                        <a:latin typeface="HGPｺﾞｼｯｸM" pitchFamily="50" charset="-128"/>
                        <a:ea typeface="HGPｺﾞｼｯｸM" pitchFamily="50" charset="-128"/>
                      </a:endParaRPr>
                    </a:p>
                  </a:txBody>
                  <a:tcPr marL="99060" marR="990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6409" name="Text Box 2"/>
          <p:cNvSpPr txBox="1">
            <a:spLocks noChangeArrowheads="1"/>
          </p:cNvSpPr>
          <p:nvPr/>
        </p:nvSpPr>
        <p:spPr bwMode="auto">
          <a:xfrm>
            <a:off x="130993" y="6309320"/>
            <a:ext cx="4389959" cy="338554"/>
          </a:xfrm>
          <a:prstGeom prst="rect">
            <a:avLst/>
          </a:prstGeom>
          <a:noFill/>
          <a:ln w="9525">
            <a:noFill/>
            <a:miter lim="800000"/>
            <a:headEnd/>
            <a:tailEnd/>
          </a:ln>
        </p:spPr>
        <p:txBody>
          <a:bodyPr wrap="square">
            <a:spAutoFit/>
          </a:bodyPr>
          <a:lstStyle/>
          <a:p>
            <a:pPr>
              <a:spcBef>
                <a:spcPct val="50000"/>
              </a:spcBef>
            </a:pPr>
            <a:r>
              <a:rPr lang="ja-JP" altLang="en-US" sz="1600" b="1" u="sng" dirty="0">
                <a:solidFill>
                  <a:srgbClr val="000000"/>
                </a:solidFill>
                <a:ea typeface="ＤＨＰ特太ゴシック体" pitchFamily="2" charset="-128"/>
              </a:rPr>
              <a:t>○ 事業所数</a:t>
            </a:r>
            <a:r>
              <a:rPr lang="ja-JP" altLang="en-US" sz="1400" dirty="0">
                <a:solidFill>
                  <a:srgbClr val="000000"/>
                </a:solidFill>
                <a:latin typeface="HGPｺﾞｼｯｸM" pitchFamily="50" charset="-128"/>
                <a:ea typeface="HGPｺﾞｼｯｸM" pitchFamily="50" charset="-128"/>
              </a:rPr>
              <a:t>　　</a:t>
            </a:r>
            <a:r>
              <a:rPr lang="en-US" altLang="ja-JP" sz="1600" dirty="0" smtClean="0">
                <a:solidFill>
                  <a:srgbClr val="000000"/>
                </a:solidFill>
                <a:latin typeface="HGPｺﾞｼｯｸM" pitchFamily="50" charset="-128"/>
                <a:ea typeface="HGPｺﾞｼｯｸM" pitchFamily="50" charset="-128"/>
              </a:rPr>
              <a:t>235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6410" name="Text Box 2"/>
          <p:cNvSpPr txBox="1">
            <a:spLocks noChangeArrowheads="1"/>
          </p:cNvSpPr>
          <p:nvPr/>
        </p:nvSpPr>
        <p:spPr bwMode="auto">
          <a:xfrm>
            <a:off x="4953000" y="6309320"/>
            <a:ext cx="4407827" cy="338554"/>
          </a:xfrm>
          <a:prstGeom prst="rect">
            <a:avLst/>
          </a:prstGeom>
          <a:noFill/>
          <a:ln w="9525">
            <a:noFill/>
            <a:miter lim="800000"/>
            <a:headEnd/>
            <a:tailEnd/>
          </a:ln>
        </p:spPr>
        <p:txBody>
          <a:bodyPr>
            <a:spAutoFit/>
          </a:bodyPr>
          <a:lstStyle/>
          <a:p>
            <a:pPr>
              <a:spcBef>
                <a:spcPct val="50000"/>
              </a:spcBef>
            </a:pPr>
            <a:r>
              <a:rPr lang="ja-JP" altLang="en-US" sz="1600" b="1" u="sng" dirty="0">
                <a:solidFill>
                  <a:srgbClr val="000000"/>
                </a:solidFill>
                <a:ea typeface="ＤＨＰ特太ゴシック体" pitchFamily="2" charset="-128"/>
              </a:rPr>
              <a:t>○ 利用者数</a:t>
            </a:r>
            <a:r>
              <a:rPr lang="ja-JP" altLang="en-US" sz="1400" dirty="0">
                <a:solidFill>
                  <a:srgbClr val="000000"/>
                </a:solidFill>
                <a:latin typeface="HGPｺﾞｼｯｸM" pitchFamily="50" charset="-128"/>
                <a:ea typeface="HGPｺﾞｼｯｸM" pitchFamily="50" charset="-128"/>
              </a:rPr>
              <a:t>　　</a:t>
            </a:r>
            <a:r>
              <a:rPr lang="en-US" altLang="ja-JP" sz="1400" dirty="0" smtClean="0">
                <a:solidFill>
                  <a:srgbClr val="000000"/>
                </a:solidFill>
                <a:latin typeface="HGPｺﾞｼｯｸM" pitchFamily="50" charset="-128"/>
                <a:ea typeface="HGPｺﾞｼｯｸM" pitchFamily="50" charset="-128"/>
              </a:rPr>
              <a:t>3,368  </a:t>
            </a:r>
            <a:r>
              <a:rPr lang="ja-JP" altLang="en-US" sz="1400" dirty="0" smtClean="0">
                <a:solidFill>
                  <a:srgbClr val="000000"/>
                </a:solidFill>
                <a:latin typeface="HGPｺﾞｼｯｸM" pitchFamily="50" charset="-128"/>
                <a:ea typeface="HGPｺﾞｼｯｸM" pitchFamily="50" charset="-128"/>
              </a:rPr>
              <a:t>（</a:t>
            </a:r>
            <a:r>
              <a:rPr lang="ja-JP" altLang="en-US" sz="1400" dirty="0">
                <a:solidFill>
                  <a:srgbClr val="000000"/>
                </a:solidFill>
                <a:latin typeface="HGPｺﾞｼｯｸM" pitchFamily="50" charset="-128"/>
                <a:ea typeface="HGPｺﾞｼｯｸM" pitchFamily="50" charset="-128"/>
              </a:rPr>
              <a:t>国保連平成</a:t>
            </a:r>
            <a:r>
              <a:rPr lang="en-US" altLang="ja-JP" sz="1400" dirty="0" smtClean="0">
                <a:solidFill>
                  <a:srgbClr val="000000"/>
                </a:solidFill>
                <a:latin typeface="HGPｺﾞｼｯｸM" pitchFamily="50" charset="-128"/>
                <a:ea typeface="HGPｺﾞｼｯｸM" pitchFamily="50" charset="-128"/>
              </a:rPr>
              <a:t>31</a:t>
            </a:r>
            <a:r>
              <a:rPr lang="ja-JP" altLang="en-US" sz="1400" dirty="0" smtClean="0">
                <a:solidFill>
                  <a:srgbClr val="000000"/>
                </a:solidFill>
                <a:latin typeface="HGPｺﾞｼｯｸM" pitchFamily="50" charset="-128"/>
                <a:ea typeface="HGPｺﾞｼｯｸM" pitchFamily="50" charset="-128"/>
              </a:rPr>
              <a:t>年</a:t>
            </a:r>
            <a:r>
              <a:rPr lang="en-US" altLang="ja-JP" sz="1400" dirty="0" smtClean="0">
                <a:solidFill>
                  <a:srgbClr val="000000"/>
                </a:solidFill>
                <a:latin typeface="HGPｺﾞｼｯｸM" pitchFamily="50" charset="-128"/>
                <a:ea typeface="HGPｺﾞｼｯｸM" pitchFamily="50" charset="-128"/>
              </a:rPr>
              <a:t>1</a:t>
            </a:r>
            <a:r>
              <a:rPr lang="ja-JP" altLang="en-US" sz="1400" dirty="0" smtClean="0">
                <a:solidFill>
                  <a:srgbClr val="000000"/>
                </a:solidFill>
                <a:latin typeface="HGPｺﾞｼｯｸM" pitchFamily="50" charset="-128"/>
                <a:ea typeface="HGPｺﾞｼｯｸM" pitchFamily="50" charset="-128"/>
              </a:rPr>
              <a:t>月</a:t>
            </a:r>
            <a:r>
              <a:rPr lang="ja-JP" altLang="en-US" sz="1400" dirty="0">
                <a:solidFill>
                  <a:srgbClr val="000000"/>
                </a:solidFill>
                <a:latin typeface="HGPｺﾞｼｯｸM" pitchFamily="50" charset="-128"/>
                <a:ea typeface="HGPｺﾞｼｯｸM" pitchFamily="50" charset="-128"/>
              </a:rPr>
              <a:t>実績）</a:t>
            </a:r>
            <a:endParaRPr lang="en-US" altLang="ja-JP" sz="1400" b="1" u="sng" dirty="0">
              <a:solidFill>
                <a:srgbClr val="000000"/>
              </a:solidFill>
              <a:ea typeface="ＤＨＰ特太ゴシック体" pitchFamily="2" charset="-128"/>
            </a:endParaRPr>
          </a:p>
        </p:txBody>
      </p:sp>
      <p:sp>
        <p:nvSpPr>
          <p:cNvPr id="14" name="Text Box 2"/>
          <p:cNvSpPr txBox="1">
            <a:spLocks noChangeArrowheads="1"/>
          </p:cNvSpPr>
          <p:nvPr/>
        </p:nvSpPr>
        <p:spPr bwMode="auto">
          <a:xfrm>
            <a:off x="56456" y="498575"/>
            <a:ext cx="1547813" cy="338137"/>
          </a:xfrm>
          <a:prstGeom prst="rect">
            <a:avLst/>
          </a:prstGeom>
          <a:noFill/>
          <a:ln w="9525">
            <a:noFill/>
            <a:miter lim="800000"/>
            <a:headEnd/>
            <a:tailEnd/>
          </a:ln>
        </p:spPr>
        <p:txBody>
          <a:bodyPr>
            <a:spAutoFit/>
          </a:bodyPr>
          <a:lstStyle/>
          <a:p>
            <a:pPr fontAlgn="base">
              <a:spcBef>
                <a:spcPct val="50000"/>
              </a:spcBef>
              <a:spcAft>
                <a:spcPct val="0"/>
              </a:spcAft>
            </a:pPr>
            <a:r>
              <a:rPr lang="ja-JP" altLang="en-US" sz="1600" b="1" u="sng" dirty="0">
                <a:solidFill>
                  <a:srgbClr val="000000"/>
                </a:solidFill>
                <a:ea typeface="ＤＨＰ特太ゴシック体" pitchFamily="2" charset="-128"/>
              </a:rPr>
              <a:t>○ 対象者</a:t>
            </a:r>
            <a:endParaRPr lang="en-US" altLang="ja-JP" sz="1600" b="1" u="sng" dirty="0">
              <a:solidFill>
                <a:srgbClr val="000000"/>
              </a:solidFill>
              <a:ea typeface="ＤＨＰ特太ゴシック体" pitchFamily="2" charset="-128"/>
            </a:endParaRPr>
          </a:p>
        </p:txBody>
      </p:sp>
      <p:sp>
        <p:nvSpPr>
          <p:cNvPr id="15" name="正方形/長方形 14"/>
          <p:cNvSpPr/>
          <p:nvPr/>
        </p:nvSpPr>
        <p:spPr>
          <a:xfrm>
            <a:off x="21000" y="44664"/>
            <a:ext cx="9864000" cy="36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宿泊型自立訓練</a:t>
            </a:r>
            <a:endParaRPr kumimoji="1" lang="ja-JP" altLang="en-US" sz="2400" b="1" dirty="0">
              <a:solidFill>
                <a:schemeClr val="tx1"/>
              </a:solidFill>
            </a:endParaRPr>
          </a:p>
        </p:txBody>
      </p:sp>
      <p:grpSp>
        <p:nvGrpSpPr>
          <p:cNvPr id="16" name="グループ化 10"/>
          <p:cNvGrpSpPr>
            <a:grpSpLocks/>
          </p:cNvGrpSpPr>
          <p:nvPr/>
        </p:nvGrpSpPr>
        <p:grpSpPr bwMode="auto">
          <a:xfrm>
            <a:off x="-15553" y="376232"/>
            <a:ext cx="9972000" cy="79114"/>
            <a:chOff x="0" y="188640"/>
            <a:chExt cx="9144000" cy="72008"/>
          </a:xfrm>
        </p:grpSpPr>
        <p:cxnSp>
          <p:nvCxnSpPr>
            <p:cNvPr id="17" name="直線コネクタ 16"/>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pPr>
              <a:defRPr/>
            </a:pPr>
            <a:fld id="{2525044B-F283-40BF-9A1F-E872E8450C33}" type="slidenum">
              <a:rPr lang="en-US" altLang="ja-JP" smtClean="0"/>
              <a:pPr>
                <a:defRPr/>
              </a:pPr>
              <a:t>99</a:t>
            </a:fld>
            <a:endParaRPr lang="en-US" altLang="ja-JP" dirty="0"/>
          </a:p>
        </p:txBody>
      </p:sp>
    </p:spTree>
    <p:extLst>
      <p:ext uri="{BB962C8B-B14F-4D97-AF65-F5344CB8AC3E}">
        <p14:creationId xmlns:p14="http://schemas.microsoft.com/office/powerpoint/2010/main" val="1843458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28206</TotalTime>
  <Words>14491</Words>
  <Application>Microsoft Office PowerPoint</Application>
  <PresentationFormat>A4 210 x 297 mm</PresentationFormat>
  <Paragraphs>3510</Paragraphs>
  <Slides>118</Slides>
  <Notes>30</Notes>
  <HiddenSlides>0</HiddenSlides>
  <MMClips>0</MMClips>
  <ScaleCrop>false</ScaleCrop>
  <HeadingPairs>
    <vt:vector size="6" baseType="variant">
      <vt:variant>
        <vt:lpstr>使用されているフォント</vt:lpstr>
      </vt:variant>
      <vt:variant>
        <vt:i4>20</vt:i4>
      </vt:variant>
      <vt:variant>
        <vt:lpstr>テーマ</vt:lpstr>
      </vt:variant>
      <vt:variant>
        <vt:i4>4</vt:i4>
      </vt:variant>
      <vt:variant>
        <vt:lpstr>スライド タイトル</vt:lpstr>
      </vt:variant>
      <vt:variant>
        <vt:i4>118</vt:i4>
      </vt:variant>
    </vt:vector>
  </HeadingPairs>
  <TitlesOfParts>
    <vt:vector size="142" baseType="lpstr">
      <vt:lpstr>ＤＦ特太ゴシック体</vt:lpstr>
      <vt:lpstr>ＤＨＰ特太ゴシック体</vt:lpstr>
      <vt:lpstr>HGPｺﾞｼｯｸM</vt:lpstr>
      <vt:lpstr>HGS創英角ﾎﾟｯﾌﾟ体</vt:lpstr>
      <vt:lpstr>HGｺﾞｼｯｸM</vt:lpstr>
      <vt:lpstr>HG丸ｺﾞｼｯｸM-PRO</vt:lpstr>
      <vt:lpstr>HG創英角ﾎﾟｯﾌﾟ体</vt:lpstr>
      <vt:lpstr>Meiryo UI</vt:lpstr>
      <vt:lpstr>ＭＳ Ｐゴシック</vt:lpstr>
      <vt:lpstr>ＭＳ Ｐゴシック 本文</vt:lpstr>
      <vt:lpstr>ＭＳ Ｐ明朝</vt:lpstr>
      <vt:lpstr>ＭＳ ゴシック</vt:lpstr>
      <vt:lpstr>新細明體</vt:lpstr>
      <vt:lpstr>メイリオ</vt:lpstr>
      <vt:lpstr>游明朝</vt:lpstr>
      <vt:lpstr>Arial</vt:lpstr>
      <vt:lpstr>Calibri</vt:lpstr>
      <vt:lpstr>Century</vt:lpstr>
      <vt:lpstr>Times New Roman</vt:lpstr>
      <vt:lpstr>Wingdings</vt:lpstr>
      <vt:lpstr>標準デザイン</vt:lpstr>
      <vt:lpstr>デザインの設定</vt:lpstr>
      <vt:lpstr>1_デザインの設定</vt:lpstr>
      <vt:lpstr>1_Office テーマ</vt:lpstr>
      <vt:lpstr>障害者総合支援法及び児童福祉法における相談支援(サービス提供)の基本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本講義の獲得目標</vt:lpstr>
      <vt:lpstr>PowerPoint プレゼンテーション</vt:lpstr>
      <vt:lpstr>Ⅰ　相談支援事業について</vt:lpstr>
      <vt:lpstr>１　相談支援事業の成り立ちと 　　障害者総合支援法における相談支援事業</vt:lpstr>
      <vt:lpstr>障害者への相談支援事業の経緯</vt:lpstr>
      <vt:lpstr>PowerPoint プレゼンテーション</vt:lpstr>
      <vt:lpstr> 現行の相談支援体制の概略</vt:lpstr>
      <vt:lpstr>全ての利用者について計画相談支援等が行われることを原則とした趣旨</vt:lpstr>
      <vt:lpstr>障害者相談支援事業</vt:lpstr>
      <vt:lpstr>PowerPoint プレゼンテーション</vt:lpstr>
      <vt:lpstr>重層的な相談支援体制</vt:lpstr>
      <vt:lpstr>２　計画相談支援及び 　　　　　　　　　　　障害児相談支援について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計画相談支援等の取扱い件数の算出方法について</vt:lpstr>
      <vt:lpstr>PowerPoint プレゼンテーション</vt:lpstr>
      <vt:lpstr>PowerPoint プレゼンテーション</vt:lpstr>
      <vt:lpstr>PowerPoint プレゼンテーション</vt:lpstr>
      <vt:lpstr>PowerPoint プレゼンテーション</vt:lpstr>
      <vt:lpstr>指定計画相談支援事業の指定手続き、人員及び運営に関する基準等について</vt:lpstr>
      <vt:lpstr>PowerPoint プレゼンテーション</vt:lpstr>
      <vt:lpstr>PowerPoint プレゼンテーション</vt:lpstr>
      <vt:lpstr>PowerPoint プレゼンテーション</vt:lpstr>
      <vt:lpstr>PowerPoint プレゼンテーション</vt:lpstr>
      <vt:lpstr>基本情報とアセスメント項目等について</vt:lpstr>
      <vt:lpstr>サービス等利用計画案（書式例）</vt:lpstr>
      <vt:lpstr>PowerPoint プレゼンテーション</vt:lpstr>
      <vt:lpstr>サービス等利用計画（書式例）</vt:lpstr>
      <vt:lpstr>モニタリング報告書（書式例）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３　地域相談支援について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相談支援専門員について</vt:lpstr>
      <vt:lpstr>PowerPoint プレゼンテーション</vt:lpstr>
      <vt:lpstr>PowerPoint プレゼンテーション</vt:lpstr>
      <vt:lpstr>Ⅱ　障害福祉サービス等の提供について</vt:lpstr>
      <vt:lpstr>１　指定障害福祉サービス等の指定手続き、 人員及び運営に関する基準等について</vt:lpstr>
      <vt:lpstr>PowerPoint プレゼンテーション</vt:lpstr>
      <vt:lpstr>PowerPoint プレゼンテーション</vt:lpstr>
      <vt:lpstr>指定障害福祉サービス等の指定手続き、人員及び運営に関する基準等について</vt:lpstr>
      <vt:lpstr>PowerPoint プレゼンテーション</vt:lpstr>
      <vt:lpstr>PowerPoint プレゼンテーション</vt:lpstr>
      <vt:lpstr>個別支援計画書（書式例）</vt:lpstr>
      <vt:lpstr>PowerPoint プレゼンテーション</vt:lpstr>
      <vt:lpstr>PowerPoint プレゼンテーション</vt:lpstr>
      <vt:lpstr>２　サービス管理責任者及び 　　　　児童発達支援管理責任者について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相談支援専門員と 　　サービス管理責任者等の関係について</vt:lpstr>
      <vt:lpstr>サービス等利用計画と個別支援計画の関係</vt:lpstr>
      <vt:lpstr>PowerPoint プレゼンテーション</vt:lpstr>
      <vt:lpstr>Ⅲ　虐待防止における相談支援専門員と 　　サービス管理責任者等の役割について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 障害福祉サービス等の概要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障害者自立支援法等の一部を改正する法律案の概要</dc:title>
  <dc:creator>藤川 雄一(fujikawa-yuuichi.ca6)</dc:creator>
  <cp:lastModifiedBy>江端 潤(ebata-jun01)</cp:lastModifiedBy>
  <cp:revision>1973</cp:revision>
  <cp:lastPrinted>2018-04-13T07:13:34Z</cp:lastPrinted>
  <dcterms:created xsi:type="dcterms:W3CDTF">2009-02-17T02:03:39Z</dcterms:created>
  <dcterms:modified xsi:type="dcterms:W3CDTF">2019-08-27T11:54:22Z</dcterms:modified>
</cp:coreProperties>
</file>