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475" r:id="rId2"/>
    <p:sldId id="476" r:id="rId3"/>
    <p:sldId id="477" r:id="rId4"/>
    <p:sldId id="478" r:id="rId5"/>
    <p:sldId id="489" r:id="rId6"/>
    <p:sldId id="479" r:id="rId7"/>
    <p:sldId id="256" r:id="rId8"/>
    <p:sldId id="480" r:id="rId9"/>
    <p:sldId id="415" r:id="rId10"/>
    <p:sldId id="458" r:id="rId11"/>
    <p:sldId id="416" r:id="rId12"/>
    <p:sldId id="417" r:id="rId13"/>
    <p:sldId id="460" r:id="rId14"/>
    <p:sldId id="481" r:id="rId15"/>
    <p:sldId id="348" r:id="rId16"/>
    <p:sldId id="483" r:id="rId17"/>
    <p:sldId id="422" r:id="rId18"/>
    <p:sldId id="423" r:id="rId19"/>
    <p:sldId id="424" r:id="rId20"/>
    <p:sldId id="433" r:id="rId21"/>
    <p:sldId id="459" r:id="rId22"/>
    <p:sldId id="484" r:id="rId23"/>
    <p:sldId id="435" r:id="rId24"/>
    <p:sldId id="436" r:id="rId25"/>
    <p:sldId id="439" r:id="rId26"/>
    <p:sldId id="438" r:id="rId27"/>
    <p:sldId id="491" r:id="rId28"/>
    <p:sldId id="492" r:id="rId29"/>
    <p:sldId id="494" r:id="rId30"/>
    <p:sldId id="485" r:id="rId31"/>
    <p:sldId id="450" r:id="rId32"/>
    <p:sldId id="301" r:id="rId33"/>
    <p:sldId id="365" r:id="rId34"/>
    <p:sldId id="366" r:id="rId35"/>
    <p:sldId id="486" r:id="rId36"/>
    <p:sldId id="461" r:id="rId37"/>
    <p:sldId id="370" r:id="rId38"/>
    <p:sldId id="487" r:id="rId39"/>
    <p:sldId id="462" r:id="rId40"/>
    <p:sldId id="463" r:id="rId41"/>
    <p:sldId id="467" r:id="rId42"/>
    <p:sldId id="470" r:id="rId43"/>
    <p:sldId id="474" r:id="rId44"/>
    <p:sldId id="468" r:id="rId45"/>
    <p:sldId id="473" r:id="rId46"/>
    <p:sldId id="472" r:id="rId47"/>
    <p:sldId id="372" r:id="rId48"/>
    <p:sldId id="488" r:id="rId49"/>
    <p:sldId id="260" r:id="rId50"/>
    <p:sldId id="345" r:id="rId5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FFC3C2"/>
    <a:srgbClr val="FFB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5" autoAdjust="0"/>
    <p:restoredTop sz="68227" autoAdjust="0"/>
  </p:normalViewPr>
  <p:slideViewPr>
    <p:cSldViewPr>
      <p:cViewPr varScale="1">
        <p:scale>
          <a:sx n="107" d="100"/>
          <a:sy n="107" d="100"/>
        </p:scale>
        <p:origin x="1104" y="96"/>
      </p:cViewPr>
      <p:guideLst>
        <p:guide orient="horz" pos="2160"/>
        <p:guide pos="385"/>
      </p:guideLst>
    </p:cSldViewPr>
  </p:slideViewPr>
  <p:outlineViewPr>
    <p:cViewPr>
      <p:scale>
        <a:sx n="33" d="100"/>
        <a:sy n="33" d="100"/>
      </p:scale>
      <p:origin x="0" y="19098"/>
    </p:cViewPr>
  </p:outlineViewPr>
  <p:notesTextViewPr>
    <p:cViewPr>
      <p:scale>
        <a:sx n="150" d="100"/>
        <a:sy n="150" d="100"/>
      </p:scale>
      <p:origin x="0" y="0"/>
    </p:cViewPr>
  </p:notesTextViewPr>
  <p:notesViewPr>
    <p:cSldViewPr>
      <p:cViewPr>
        <p:scale>
          <a:sx n="100" d="100"/>
          <a:sy n="100" d="100"/>
        </p:scale>
        <p:origin x="2876" y="-115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7F087-AF46-416B-84E0-3477755398EE}" type="doc">
      <dgm:prSet loTypeId="urn:microsoft.com/office/officeart/2005/8/layout/arrow2" loCatId="process" qsTypeId="urn:microsoft.com/office/officeart/2005/8/quickstyle/simple1" qsCatId="simple" csTypeId="urn:microsoft.com/office/officeart/2005/8/colors/colorful3" csCatId="colorful" phldr="1"/>
      <dgm:spPr/>
    </dgm:pt>
    <dgm:pt modelId="{62DFD811-D787-49FA-9D07-233D14797023}">
      <dgm:prSet phldrT="[テキスト]" custT="1"/>
      <dgm:spPr/>
      <dgm:t>
        <a:bodyPr/>
        <a:lstStyle/>
        <a:p>
          <a:r>
            <a:rPr kumimoji="1" lang="ja-JP" altLang="en-US" sz="1800" dirty="0" smtClean="0"/>
            <a:t>乳幼児期</a:t>
          </a:r>
          <a:endParaRPr kumimoji="1" lang="en-US" altLang="ja-JP" sz="1800" dirty="0" smtClean="0"/>
        </a:p>
        <a:p>
          <a:r>
            <a:rPr kumimoji="1" lang="en-US" altLang="ja-JP" sz="1400" b="1" dirty="0" smtClean="0"/>
            <a:t>【</a:t>
          </a:r>
          <a:r>
            <a:rPr kumimoji="1" lang="ja-JP" altLang="en-US" sz="1400" b="1" dirty="0" smtClean="0"/>
            <a:t>出生～入園まで</a:t>
          </a:r>
          <a:r>
            <a:rPr kumimoji="1" lang="en-US" altLang="ja-JP" sz="1400" b="1" dirty="0" smtClean="0"/>
            <a:t>】</a:t>
          </a:r>
        </a:p>
        <a:p>
          <a:r>
            <a:rPr kumimoji="1" lang="ja-JP" altLang="en-US" sz="1200" b="0" dirty="0" smtClean="0">
              <a:solidFill>
                <a:schemeClr val="accent3">
                  <a:lumMod val="75000"/>
                </a:schemeClr>
              </a:solidFill>
            </a:rPr>
            <a:t>相談との出会い・検診</a:t>
          </a:r>
          <a:r>
            <a:rPr kumimoji="1" lang="en-US" altLang="ja-JP" sz="1200" b="0" dirty="0" smtClean="0">
              <a:solidFill>
                <a:schemeClr val="accent3">
                  <a:lumMod val="75000"/>
                </a:schemeClr>
              </a:solidFill>
            </a:rPr>
            <a:t>/</a:t>
          </a:r>
          <a:r>
            <a:rPr kumimoji="1" lang="ja-JP" altLang="en-US" sz="1200" b="0" dirty="0" smtClean="0">
              <a:solidFill>
                <a:schemeClr val="accent3">
                  <a:lumMod val="75000"/>
                </a:schemeClr>
              </a:solidFill>
            </a:rPr>
            <a:t>保健師との連動・保育士</a:t>
          </a:r>
          <a:r>
            <a:rPr kumimoji="1" lang="en-US" altLang="ja-JP" sz="1200" b="0" dirty="0" smtClean="0">
              <a:solidFill>
                <a:schemeClr val="accent3">
                  <a:lumMod val="75000"/>
                </a:schemeClr>
              </a:solidFill>
            </a:rPr>
            <a:t>/</a:t>
          </a:r>
          <a:r>
            <a:rPr kumimoji="1" lang="ja-JP" altLang="en-US" sz="1200" b="0" dirty="0" smtClean="0">
              <a:solidFill>
                <a:schemeClr val="accent3">
                  <a:lumMod val="75000"/>
                </a:schemeClr>
              </a:solidFill>
            </a:rPr>
            <a:t>加配・医療との連携・就学相談・レスパイト・特別児童扶養手当や障害者手帳・小児慢性特定疾患児日常生活用具給付・母や兄弟家族への相談「親の復職・兄弟支援）の支え</a:t>
          </a:r>
          <a:endParaRPr kumimoji="1" lang="en-US" altLang="ja-JP" sz="1200" b="0" dirty="0" smtClean="0">
            <a:solidFill>
              <a:schemeClr val="accent3">
                <a:lumMod val="75000"/>
              </a:schemeClr>
            </a:solidFill>
          </a:endParaRPr>
        </a:p>
        <a:p>
          <a:r>
            <a:rPr kumimoji="1" lang="ja-JP" altLang="en-US" sz="1600" dirty="0" smtClean="0"/>
            <a:t>　</a:t>
          </a:r>
          <a:endParaRPr kumimoji="1" lang="ja-JP" altLang="en-US" sz="1600" dirty="0"/>
        </a:p>
      </dgm:t>
    </dgm:pt>
    <dgm:pt modelId="{690E890B-6C6E-4165-B3E6-D6032E7666FD}" type="parTrans" cxnId="{F9561758-6EAA-4767-A6CC-677B9F51F2E5}">
      <dgm:prSet/>
      <dgm:spPr/>
      <dgm:t>
        <a:bodyPr/>
        <a:lstStyle/>
        <a:p>
          <a:endParaRPr kumimoji="1" lang="ja-JP" altLang="en-US"/>
        </a:p>
      </dgm:t>
    </dgm:pt>
    <dgm:pt modelId="{F7BCFCDD-789E-4DF5-831F-8A6DA9065728}" type="sibTrans" cxnId="{F9561758-6EAA-4767-A6CC-677B9F51F2E5}">
      <dgm:prSet/>
      <dgm:spPr/>
      <dgm:t>
        <a:bodyPr/>
        <a:lstStyle/>
        <a:p>
          <a:endParaRPr kumimoji="1" lang="ja-JP" altLang="en-US"/>
        </a:p>
      </dgm:t>
    </dgm:pt>
    <dgm:pt modelId="{8622D899-5364-4BF5-B62E-C6B0211FF402}">
      <dgm:prSet phldrT="[テキスト]" custT="1"/>
      <dgm:spPr/>
      <dgm:t>
        <a:bodyPr/>
        <a:lstStyle/>
        <a:p>
          <a:r>
            <a:rPr kumimoji="1" lang="ja-JP" altLang="en-US" sz="1800" dirty="0" smtClean="0"/>
            <a:t>児童期</a:t>
          </a:r>
          <a:endParaRPr kumimoji="1" lang="en-US" altLang="ja-JP" sz="1800" dirty="0" smtClean="0"/>
        </a:p>
        <a:p>
          <a:r>
            <a:rPr kumimoji="1" lang="ja-JP" altLang="en-US" sz="1400" b="1" dirty="0" smtClean="0"/>
            <a:t>　　　</a:t>
          </a:r>
          <a:r>
            <a:rPr kumimoji="1" lang="en-US" altLang="ja-JP" sz="1400" b="1" dirty="0" smtClean="0"/>
            <a:t>【</a:t>
          </a:r>
          <a:r>
            <a:rPr kumimoji="1" lang="ja-JP" altLang="en-US" sz="1400" b="1" dirty="0" smtClean="0"/>
            <a:t>就学～高校卒業まで</a:t>
          </a:r>
          <a:r>
            <a:rPr kumimoji="1" lang="en-US" altLang="ja-JP" sz="1400" b="1" dirty="0" smtClean="0"/>
            <a:t>】</a:t>
          </a:r>
        </a:p>
        <a:p>
          <a:r>
            <a:rPr kumimoji="1" lang="ja-JP" altLang="en-US" sz="1200" b="0" dirty="0" smtClean="0">
              <a:solidFill>
                <a:schemeClr val="accent1">
                  <a:lumMod val="75000"/>
                </a:schemeClr>
              </a:solidFill>
            </a:rPr>
            <a:t>就学・進学前後の移行支援会議</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週末・長期休暇・登下校や宿泊を伴う</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応援の体制整備</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学校での個別支援会議の開催</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（特別支援コーディネーターによる調整）</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　　　　卒業への進路相談　　</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　　　　　　暫定支給決定（就労アセスメント）　</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　　　　　　　　障害支援区分認定調査</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　　　　　　　　サービス利用計画を基に</a:t>
          </a:r>
          <a:endParaRPr kumimoji="1" lang="en-US" altLang="ja-JP" sz="1200" b="0" dirty="0" smtClean="0">
            <a:solidFill>
              <a:schemeClr val="accent1">
                <a:lumMod val="75000"/>
              </a:schemeClr>
            </a:solidFill>
          </a:endParaRPr>
        </a:p>
        <a:p>
          <a:r>
            <a:rPr kumimoji="1" lang="ja-JP" altLang="en-US" sz="1200" b="0" dirty="0" smtClean="0">
              <a:solidFill>
                <a:schemeClr val="accent1">
                  <a:lumMod val="75000"/>
                </a:schemeClr>
              </a:solidFill>
            </a:rPr>
            <a:t>　　　　　　　　　　　社会への移行支援会議</a:t>
          </a:r>
          <a:endParaRPr kumimoji="1" lang="en-US" altLang="ja-JP" sz="1200" b="0" dirty="0" smtClean="0">
            <a:solidFill>
              <a:schemeClr val="accent1">
                <a:lumMod val="75000"/>
              </a:schemeClr>
            </a:solidFill>
          </a:endParaRPr>
        </a:p>
        <a:p>
          <a:r>
            <a:rPr kumimoji="1" lang="ja-JP" altLang="en-US" sz="1200" dirty="0" smtClean="0">
              <a:solidFill>
                <a:schemeClr val="accent1">
                  <a:lumMod val="75000"/>
                </a:schemeClr>
              </a:solidFill>
            </a:rPr>
            <a:t>　　　　　　　　</a:t>
          </a:r>
          <a:endParaRPr kumimoji="1" lang="en-US" altLang="ja-JP" sz="1200" dirty="0" smtClean="0">
            <a:solidFill>
              <a:schemeClr val="accent1">
                <a:lumMod val="75000"/>
              </a:schemeClr>
            </a:solidFill>
          </a:endParaRPr>
        </a:p>
        <a:p>
          <a:endParaRPr kumimoji="1" lang="ja-JP" altLang="en-US" sz="2000" dirty="0"/>
        </a:p>
      </dgm:t>
    </dgm:pt>
    <dgm:pt modelId="{D4538FC8-BA7A-4279-948E-3EA70941E7B3}" type="parTrans" cxnId="{FFFB9CA1-5182-42B6-B1EF-96EBA72499AE}">
      <dgm:prSet/>
      <dgm:spPr/>
      <dgm:t>
        <a:bodyPr/>
        <a:lstStyle/>
        <a:p>
          <a:endParaRPr kumimoji="1" lang="ja-JP" altLang="en-US"/>
        </a:p>
      </dgm:t>
    </dgm:pt>
    <dgm:pt modelId="{B580E55D-EB90-4533-9DFF-508929AF5B6E}" type="sibTrans" cxnId="{FFFB9CA1-5182-42B6-B1EF-96EBA72499AE}">
      <dgm:prSet/>
      <dgm:spPr/>
      <dgm:t>
        <a:bodyPr/>
        <a:lstStyle/>
        <a:p>
          <a:endParaRPr kumimoji="1" lang="ja-JP" altLang="en-US"/>
        </a:p>
      </dgm:t>
    </dgm:pt>
    <dgm:pt modelId="{92BD2041-E9DE-4D50-B9E3-183376599BE6}">
      <dgm:prSet phldrT="[テキスト]" custT="1"/>
      <dgm:spPr/>
      <dgm:t>
        <a:bodyPr/>
        <a:lstStyle/>
        <a:p>
          <a:r>
            <a:rPr kumimoji="1" lang="ja-JP" altLang="en-US" sz="1800" b="1" dirty="0" smtClean="0"/>
            <a:t>成人期</a:t>
          </a:r>
          <a:endParaRPr kumimoji="1" lang="en-US" altLang="ja-JP" sz="1800" b="1" dirty="0" smtClean="0"/>
        </a:p>
        <a:p>
          <a:r>
            <a:rPr kumimoji="1" lang="en-US" altLang="ja-JP" sz="1800" b="1" dirty="0" smtClean="0"/>
            <a:t>【</a:t>
          </a:r>
          <a:r>
            <a:rPr kumimoji="1" lang="en-US" altLang="ja-JP" sz="1800" b="0" dirty="0" smtClean="0"/>
            <a:t>18</a:t>
          </a:r>
          <a:r>
            <a:rPr kumimoji="1" lang="ja-JP" altLang="en-US" sz="1800" b="0" dirty="0" smtClean="0"/>
            <a:t>歳～</a:t>
          </a:r>
          <a:r>
            <a:rPr kumimoji="1" lang="en-US" altLang="ja-JP" sz="1800" b="0" dirty="0" smtClean="0"/>
            <a:t>】</a:t>
          </a:r>
        </a:p>
        <a:p>
          <a:r>
            <a:rPr kumimoji="1" lang="ja-JP" altLang="en-US" sz="1400" b="0" dirty="0" smtClean="0">
              <a:solidFill>
                <a:srgbClr val="3399FF"/>
              </a:solidFill>
            </a:rPr>
            <a:t>サービス事業者との連携</a:t>
          </a:r>
          <a:endParaRPr kumimoji="1" lang="en-US" altLang="ja-JP" sz="1400" b="0" dirty="0" smtClean="0">
            <a:solidFill>
              <a:srgbClr val="3399FF"/>
            </a:solidFill>
          </a:endParaRPr>
        </a:p>
        <a:p>
          <a:r>
            <a:rPr kumimoji="1" lang="ja-JP" altLang="en-US" sz="1400" b="0" dirty="0" smtClean="0">
              <a:solidFill>
                <a:srgbClr val="3399FF"/>
              </a:solidFill>
            </a:rPr>
            <a:t>企業との連携</a:t>
          </a:r>
          <a:endParaRPr kumimoji="1" lang="en-US" altLang="ja-JP" sz="1400" b="0" dirty="0" smtClean="0">
            <a:solidFill>
              <a:srgbClr val="3399FF"/>
            </a:solidFill>
          </a:endParaRPr>
        </a:p>
        <a:p>
          <a:r>
            <a:rPr kumimoji="1" lang="ja-JP" altLang="en-US" sz="1400" b="0" dirty="0" smtClean="0">
              <a:solidFill>
                <a:srgbClr val="3399FF"/>
              </a:solidFill>
            </a:rPr>
            <a:t>社会参加や活動支援</a:t>
          </a:r>
          <a:endParaRPr kumimoji="1" lang="en-US" altLang="ja-JP" sz="1400" b="0" dirty="0" smtClean="0">
            <a:solidFill>
              <a:srgbClr val="3399FF"/>
            </a:solidFill>
          </a:endParaRPr>
        </a:p>
        <a:p>
          <a:r>
            <a:rPr kumimoji="1" lang="ja-JP" altLang="en-US" sz="1400" b="0" dirty="0" smtClean="0">
              <a:solidFill>
                <a:srgbClr val="3399FF"/>
              </a:solidFill>
            </a:rPr>
            <a:t>障害基礎年金相談</a:t>
          </a:r>
          <a:endParaRPr kumimoji="1" lang="en-US" altLang="ja-JP" sz="1400" b="0" dirty="0" smtClean="0">
            <a:solidFill>
              <a:srgbClr val="3399FF"/>
            </a:solidFill>
          </a:endParaRPr>
        </a:p>
        <a:p>
          <a:r>
            <a:rPr kumimoji="1" lang="ja-JP" altLang="en-US" sz="1400" b="0" dirty="0" smtClean="0">
              <a:solidFill>
                <a:srgbClr val="3399FF"/>
              </a:solidFill>
            </a:rPr>
            <a:t>就労支援</a:t>
          </a:r>
          <a:endParaRPr kumimoji="1" lang="en-US" altLang="ja-JP" sz="1400" b="0" dirty="0" smtClean="0">
            <a:solidFill>
              <a:srgbClr val="3399FF"/>
            </a:solidFill>
          </a:endParaRPr>
        </a:p>
        <a:p>
          <a:r>
            <a:rPr kumimoji="1" lang="ja-JP" altLang="en-US" sz="1400" b="0" dirty="0" smtClean="0">
              <a:solidFill>
                <a:srgbClr val="3399FF"/>
              </a:solidFill>
            </a:rPr>
            <a:t>自立生活支援</a:t>
          </a:r>
          <a:endParaRPr kumimoji="1" lang="en-US" altLang="ja-JP" sz="1400" b="0" dirty="0" smtClean="0">
            <a:solidFill>
              <a:srgbClr val="3399FF"/>
            </a:solidFill>
          </a:endParaRPr>
        </a:p>
        <a:p>
          <a:r>
            <a:rPr kumimoji="1" lang="ja-JP" altLang="en-US" sz="1400" b="0" dirty="0" smtClean="0">
              <a:solidFill>
                <a:srgbClr val="3399FF"/>
              </a:solidFill>
            </a:rPr>
            <a:t>医療との連携</a:t>
          </a:r>
          <a:endParaRPr kumimoji="1" lang="en-US" altLang="ja-JP" sz="1400" b="0" dirty="0" smtClean="0">
            <a:solidFill>
              <a:srgbClr val="3399FF"/>
            </a:solidFill>
          </a:endParaRPr>
        </a:p>
        <a:p>
          <a:r>
            <a:rPr kumimoji="1" lang="ja-JP" altLang="en-US" sz="1400" b="0" dirty="0" smtClean="0">
              <a:solidFill>
                <a:srgbClr val="3399FF"/>
              </a:solidFill>
            </a:rPr>
            <a:t>地域移行</a:t>
          </a:r>
          <a:endParaRPr kumimoji="1" lang="en-US" altLang="ja-JP" sz="1400" b="0" dirty="0" smtClean="0">
            <a:solidFill>
              <a:srgbClr val="3399FF"/>
            </a:solidFill>
          </a:endParaRPr>
        </a:p>
        <a:p>
          <a:r>
            <a:rPr kumimoji="1" lang="ja-JP" altLang="en-US" sz="1400" b="0" dirty="0" smtClean="0">
              <a:solidFill>
                <a:srgbClr val="3399FF"/>
              </a:solidFill>
            </a:rPr>
            <a:t>地域生活支援</a:t>
          </a:r>
          <a:endParaRPr kumimoji="1" lang="en-US" altLang="ja-JP" sz="1400" b="0" dirty="0" smtClean="0">
            <a:solidFill>
              <a:srgbClr val="3399FF"/>
            </a:solidFill>
          </a:endParaRPr>
        </a:p>
        <a:p>
          <a:endParaRPr kumimoji="1" lang="ja-JP" altLang="en-US" sz="1800" b="1" dirty="0"/>
        </a:p>
      </dgm:t>
    </dgm:pt>
    <dgm:pt modelId="{22F99706-879F-49F2-B004-E9EF5E7B9819}" type="parTrans" cxnId="{42676832-3B9A-425D-A132-361D33B2D216}">
      <dgm:prSet/>
      <dgm:spPr/>
      <dgm:t>
        <a:bodyPr/>
        <a:lstStyle/>
        <a:p>
          <a:endParaRPr kumimoji="1" lang="ja-JP" altLang="en-US"/>
        </a:p>
      </dgm:t>
    </dgm:pt>
    <dgm:pt modelId="{947265ED-65D2-47DF-A23C-C5229D301D20}" type="sibTrans" cxnId="{42676832-3B9A-425D-A132-361D33B2D216}">
      <dgm:prSet/>
      <dgm:spPr/>
      <dgm:t>
        <a:bodyPr/>
        <a:lstStyle/>
        <a:p>
          <a:endParaRPr kumimoji="1" lang="ja-JP" altLang="en-US"/>
        </a:p>
      </dgm:t>
    </dgm:pt>
    <dgm:pt modelId="{21EC50A8-17E9-470F-85C7-B97BB39D518E}" type="pres">
      <dgm:prSet presAssocID="{67B7F087-AF46-416B-84E0-3477755398EE}" presName="arrowDiagram" presStyleCnt="0">
        <dgm:presLayoutVars>
          <dgm:chMax val="5"/>
          <dgm:dir/>
          <dgm:resizeHandles val="exact"/>
        </dgm:presLayoutVars>
      </dgm:prSet>
      <dgm:spPr/>
    </dgm:pt>
    <dgm:pt modelId="{1B8D11D0-8D3B-4551-BF79-C67EBF7DD652}" type="pres">
      <dgm:prSet presAssocID="{67B7F087-AF46-416B-84E0-3477755398EE}" presName="arrow" presStyleLbl="bgShp" presStyleIdx="0" presStyleCnt="1" custScaleX="101347"/>
      <dgm:spPr/>
    </dgm:pt>
    <dgm:pt modelId="{AB0D8E0F-4F35-46B9-A186-0C24F6BECF64}" type="pres">
      <dgm:prSet presAssocID="{67B7F087-AF46-416B-84E0-3477755398EE}" presName="arrowDiagram3" presStyleCnt="0"/>
      <dgm:spPr/>
    </dgm:pt>
    <dgm:pt modelId="{EC7081F8-CCE0-4FDE-AA80-23F1F8FDFDE6}" type="pres">
      <dgm:prSet presAssocID="{62DFD811-D787-49FA-9D07-233D14797023}" presName="bullet3a" presStyleLbl="node1" presStyleIdx="0" presStyleCnt="3" custLinFactNeighborX="-63062" custLinFactNeighborY="55469"/>
      <dgm:spPr/>
    </dgm:pt>
    <dgm:pt modelId="{07250A2B-3C76-4CC3-B19E-F5E8B0541D69}" type="pres">
      <dgm:prSet presAssocID="{62DFD811-D787-49FA-9D07-233D14797023}" presName="textBox3a" presStyleLbl="revTx" presStyleIdx="0" presStyleCnt="3" custScaleX="105741" custScaleY="91627" custLinFactNeighborX="4599" custLinFactNeighborY="-2331">
        <dgm:presLayoutVars>
          <dgm:bulletEnabled val="1"/>
        </dgm:presLayoutVars>
      </dgm:prSet>
      <dgm:spPr/>
      <dgm:t>
        <a:bodyPr/>
        <a:lstStyle/>
        <a:p>
          <a:endParaRPr kumimoji="1" lang="ja-JP" altLang="en-US"/>
        </a:p>
      </dgm:t>
    </dgm:pt>
    <dgm:pt modelId="{93811253-22E6-4251-B109-69275193A571}" type="pres">
      <dgm:prSet presAssocID="{8622D899-5364-4BF5-B62E-C6B0211FF402}" presName="bullet3b" presStyleLbl="node1" presStyleIdx="1" presStyleCnt="3" custLinFactX="-35177" custLinFactNeighborX="-100000" custLinFactNeighborY="26280"/>
      <dgm:spPr/>
    </dgm:pt>
    <dgm:pt modelId="{6BEB8A49-0D9B-498E-A934-6EB48E7246CD}" type="pres">
      <dgm:prSet presAssocID="{8622D899-5364-4BF5-B62E-C6B0211FF402}" presName="textBox3b" presStyleLbl="revTx" presStyleIdx="1" presStyleCnt="3" custScaleX="143765" custScaleY="87167" custLinFactNeighborX="18004" custLinFactNeighborY="908">
        <dgm:presLayoutVars>
          <dgm:bulletEnabled val="1"/>
        </dgm:presLayoutVars>
      </dgm:prSet>
      <dgm:spPr/>
      <dgm:t>
        <a:bodyPr/>
        <a:lstStyle/>
        <a:p>
          <a:endParaRPr kumimoji="1" lang="ja-JP" altLang="en-US"/>
        </a:p>
      </dgm:t>
    </dgm:pt>
    <dgm:pt modelId="{69C07170-CA3F-4D66-A280-6CD81564D1D6}" type="pres">
      <dgm:prSet presAssocID="{92BD2041-E9DE-4D50-B9E3-183376599BE6}" presName="bullet3c" presStyleLbl="node1" presStyleIdx="2" presStyleCnt="3" custLinFactNeighborX="-22197" custLinFactNeighborY="-6746"/>
      <dgm:spPr/>
    </dgm:pt>
    <dgm:pt modelId="{6C1D1501-E36D-438A-84D4-4768AB6F7308}" type="pres">
      <dgm:prSet presAssocID="{92BD2041-E9DE-4D50-B9E3-183376599BE6}" presName="textBox3c" presStyleLbl="revTx" presStyleIdx="2" presStyleCnt="3" custScaleX="105384" custScaleY="89737" custLinFactNeighborX="8566" custLinFactNeighborY="-5802">
        <dgm:presLayoutVars>
          <dgm:bulletEnabled val="1"/>
        </dgm:presLayoutVars>
      </dgm:prSet>
      <dgm:spPr/>
      <dgm:t>
        <a:bodyPr/>
        <a:lstStyle/>
        <a:p>
          <a:endParaRPr kumimoji="1" lang="ja-JP" altLang="en-US"/>
        </a:p>
      </dgm:t>
    </dgm:pt>
  </dgm:ptLst>
  <dgm:cxnLst>
    <dgm:cxn modelId="{2B6837A9-C145-4855-B19E-67477A8ADB91}" type="presOf" srcId="{92BD2041-E9DE-4D50-B9E3-183376599BE6}" destId="{6C1D1501-E36D-438A-84D4-4768AB6F7308}" srcOrd="0" destOrd="0" presId="urn:microsoft.com/office/officeart/2005/8/layout/arrow2"/>
    <dgm:cxn modelId="{C1638D9D-7BE4-49F4-8014-43BD4ED6219F}" type="presOf" srcId="{62DFD811-D787-49FA-9D07-233D14797023}" destId="{07250A2B-3C76-4CC3-B19E-F5E8B0541D69}" srcOrd="0" destOrd="0" presId="urn:microsoft.com/office/officeart/2005/8/layout/arrow2"/>
    <dgm:cxn modelId="{FFFB9CA1-5182-42B6-B1EF-96EBA72499AE}" srcId="{67B7F087-AF46-416B-84E0-3477755398EE}" destId="{8622D899-5364-4BF5-B62E-C6B0211FF402}" srcOrd="1" destOrd="0" parTransId="{D4538FC8-BA7A-4279-948E-3EA70941E7B3}" sibTransId="{B580E55D-EB90-4533-9DFF-508929AF5B6E}"/>
    <dgm:cxn modelId="{42676832-3B9A-425D-A132-361D33B2D216}" srcId="{67B7F087-AF46-416B-84E0-3477755398EE}" destId="{92BD2041-E9DE-4D50-B9E3-183376599BE6}" srcOrd="2" destOrd="0" parTransId="{22F99706-879F-49F2-B004-E9EF5E7B9819}" sibTransId="{947265ED-65D2-47DF-A23C-C5229D301D20}"/>
    <dgm:cxn modelId="{81AF6630-61AB-429E-935E-477FCFF90958}" type="presOf" srcId="{8622D899-5364-4BF5-B62E-C6B0211FF402}" destId="{6BEB8A49-0D9B-498E-A934-6EB48E7246CD}" srcOrd="0" destOrd="0" presId="urn:microsoft.com/office/officeart/2005/8/layout/arrow2"/>
    <dgm:cxn modelId="{F9561758-6EAA-4767-A6CC-677B9F51F2E5}" srcId="{67B7F087-AF46-416B-84E0-3477755398EE}" destId="{62DFD811-D787-49FA-9D07-233D14797023}" srcOrd="0" destOrd="0" parTransId="{690E890B-6C6E-4165-B3E6-D6032E7666FD}" sibTransId="{F7BCFCDD-789E-4DF5-831F-8A6DA9065728}"/>
    <dgm:cxn modelId="{760345F1-8EA1-4DC7-9A6C-D6ED7AAEF7B6}" type="presOf" srcId="{67B7F087-AF46-416B-84E0-3477755398EE}" destId="{21EC50A8-17E9-470F-85C7-B97BB39D518E}" srcOrd="0" destOrd="0" presId="urn:microsoft.com/office/officeart/2005/8/layout/arrow2"/>
    <dgm:cxn modelId="{24647814-F472-498E-B5A7-4CDD06410AA5}" type="presParOf" srcId="{21EC50A8-17E9-470F-85C7-B97BB39D518E}" destId="{1B8D11D0-8D3B-4551-BF79-C67EBF7DD652}" srcOrd="0" destOrd="0" presId="urn:microsoft.com/office/officeart/2005/8/layout/arrow2"/>
    <dgm:cxn modelId="{BCDBEDFD-129A-4856-AC44-5DC27F697313}" type="presParOf" srcId="{21EC50A8-17E9-470F-85C7-B97BB39D518E}" destId="{AB0D8E0F-4F35-46B9-A186-0C24F6BECF64}" srcOrd="1" destOrd="0" presId="urn:microsoft.com/office/officeart/2005/8/layout/arrow2"/>
    <dgm:cxn modelId="{E84C31CF-4426-4029-93E4-61F0F8409931}" type="presParOf" srcId="{AB0D8E0F-4F35-46B9-A186-0C24F6BECF64}" destId="{EC7081F8-CCE0-4FDE-AA80-23F1F8FDFDE6}" srcOrd="0" destOrd="0" presId="urn:microsoft.com/office/officeart/2005/8/layout/arrow2"/>
    <dgm:cxn modelId="{F39774A8-4D67-422F-B9D7-A9012CAFEB8B}" type="presParOf" srcId="{AB0D8E0F-4F35-46B9-A186-0C24F6BECF64}" destId="{07250A2B-3C76-4CC3-B19E-F5E8B0541D69}" srcOrd="1" destOrd="0" presId="urn:microsoft.com/office/officeart/2005/8/layout/arrow2"/>
    <dgm:cxn modelId="{EBD5D37C-BF40-4548-B887-32EC703FCD3D}" type="presParOf" srcId="{AB0D8E0F-4F35-46B9-A186-0C24F6BECF64}" destId="{93811253-22E6-4251-B109-69275193A571}" srcOrd="2" destOrd="0" presId="urn:microsoft.com/office/officeart/2005/8/layout/arrow2"/>
    <dgm:cxn modelId="{86368933-EFB2-4683-BE1E-2DB73350AA09}" type="presParOf" srcId="{AB0D8E0F-4F35-46B9-A186-0C24F6BECF64}" destId="{6BEB8A49-0D9B-498E-A934-6EB48E7246CD}" srcOrd="3" destOrd="0" presId="urn:microsoft.com/office/officeart/2005/8/layout/arrow2"/>
    <dgm:cxn modelId="{D317A53F-3DAC-426D-A8D5-8F1331B4FA16}" type="presParOf" srcId="{AB0D8E0F-4F35-46B9-A186-0C24F6BECF64}" destId="{69C07170-CA3F-4D66-A280-6CD81564D1D6}" srcOrd="4" destOrd="0" presId="urn:microsoft.com/office/officeart/2005/8/layout/arrow2"/>
    <dgm:cxn modelId="{818F703D-FD14-48CE-8CFD-88E4CBF42A92}" type="presParOf" srcId="{AB0D8E0F-4F35-46B9-A186-0C24F6BECF64}" destId="{6C1D1501-E36D-438A-84D4-4768AB6F730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1E670-409D-4FD2-8C37-D6F9843E8AF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kumimoji="1" lang="ja-JP" altLang="en-US"/>
        </a:p>
      </dgm:t>
    </dgm:pt>
    <dgm:pt modelId="{131F22C3-E2B1-45F7-874D-23C7BCD612A9}">
      <dgm:prSet phldrT="[テキスト]"/>
      <dgm:spPr/>
      <dgm:t>
        <a:bodyPr/>
        <a:lstStyle/>
        <a:p>
          <a:r>
            <a:rPr kumimoji="1" lang="ja-JP" altLang="en-US" b="1" dirty="0" smtClean="0">
              <a:solidFill>
                <a:sysClr val="windowText" lastClr="000000"/>
              </a:solidFill>
            </a:rPr>
            <a:t>居宅</a:t>
          </a:r>
          <a:endParaRPr kumimoji="1" lang="en-US" altLang="ja-JP" b="1" dirty="0" smtClean="0">
            <a:solidFill>
              <a:sysClr val="windowText" lastClr="000000"/>
            </a:solidFill>
          </a:endParaRPr>
        </a:p>
        <a:p>
          <a:r>
            <a:rPr kumimoji="1" lang="ja-JP" altLang="en-US" b="1" dirty="0" smtClean="0">
              <a:solidFill>
                <a:sysClr val="windowText" lastClr="000000"/>
              </a:solidFill>
            </a:rPr>
            <a:t>介護など</a:t>
          </a:r>
          <a:endParaRPr kumimoji="1" lang="ja-JP" altLang="en-US" b="1" dirty="0">
            <a:solidFill>
              <a:sysClr val="windowText" lastClr="000000"/>
            </a:solidFill>
          </a:endParaRPr>
        </a:p>
      </dgm:t>
    </dgm:pt>
    <dgm:pt modelId="{DAE55453-0CB2-41FB-9654-355AC715D92B}" type="parTrans" cxnId="{8F85FF87-1932-4DB4-A7F0-4D8AE7DB0A26}">
      <dgm:prSet/>
      <dgm:spPr/>
      <dgm:t>
        <a:bodyPr/>
        <a:lstStyle/>
        <a:p>
          <a:endParaRPr kumimoji="1" lang="ja-JP" altLang="en-US"/>
        </a:p>
      </dgm:t>
    </dgm:pt>
    <dgm:pt modelId="{93FFE913-4A89-4BE4-ABDE-B54C4FB6A191}" type="sibTrans" cxnId="{8F85FF87-1932-4DB4-A7F0-4D8AE7DB0A26}">
      <dgm:prSet/>
      <dgm:spPr/>
      <dgm:t>
        <a:bodyPr/>
        <a:lstStyle/>
        <a:p>
          <a:endParaRPr kumimoji="1" lang="ja-JP" altLang="en-US"/>
        </a:p>
      </dgm:t>
    </dgm:pt>
    <dgm:pt modelId="{9D84CF9F-62E1-4CA7-8D75-B4CE1438362B}">
      <dgm:prSet phldrT="[テキスト]"/>
      <dgm:spPr/>
      <dgm:t>
        <a:bodyPr/>
        <a:lstStyle/>
        <a:p>
          <a:r>
            <a:rPr kumimoji="1" lang="ja-JP" altLang="en-US" b="1" dirty="0" smtClean="0">
              <a:solidFill>
                <a:sysClr val="windowText" lastClr="000000"/>
              </a:solidFill>
            </a:rPr>
            <a:t>生活</a:t>
          </a:r>
          <a:endParaRPr kumimoji="1" lang="en-US" altLang="ja-JP" b="1" dirty="0" smtClean="0">
            <a:solidFill>
              <a:sysClr val="windowText" lastClr="000000"/>
            </a:solidFill>
          </a:endParaRPr>
        </a:p>
        <a:p>
          <a:r>
            <a:rPr kumimoji="1" lang="ja-JP" altLang="en-US" b="1" dirty="0" smtClean="0">
              <a:solidFill>
                <a:sysClr val="windowText" lastClr="000000"/>
              </a:solidFill>
            </a:rPr>
            <a:t>介護</a:t>
          </a:r>
          <a:endParaRPr kumimoji="1" lang="ja-JP" altLang="en-US" b="1" dirty="0">
            <a:solidFill>
              <a:sysClr val="windowText" lastClr="000000"/>
            </a:solidFill>
          </a:endParaRPr>
        </a:p>
      </dgm:t>
    </dgm:pt>
    <dgm:pt modelId="{49961462-723D-4859-8405-D2474F0D4AE2}" type="parTrans" cxnId="{678940D4-FB2B-438A-AD5A-4ADAD676E65B}">
      <dgm:prSet/>
      <dgm:spPr/>
      <dgm:t>
        <a:bodyPr/>
        <a:lstStyle/>
        <a:p>
          <a:endParaRPr kumimoji="1" lang="ja-JP" altLang="en-US"/>
        </a:p>
      </dgm:t>
    </dgm:pt>
    <dgm:pt modelId="{8102B617-AE21-4D97-84A2-19D41274F375}" type="sibTrans" cxnId="{678940D4-FB2B-438A-AD5A-4ADAD676E65B}">
      <dgm:prSet/>
      <dgm:spPr/>
      <dgm:t>
        <a:bodyPr/>
        <a:lstStyle/>
        <a:p>
          <a:endParaRPr kumimoji="1" lang="ja-JP" altLang="en-US"/>
        </a:p>
      </dgm:t>
    </dgm:pt>
    <dgm:pt modelId="{ECA5F164-47BD-4DCD-8DA4-D4F159B668F8}">
      <dgm:prSet phldrT="[テキスト]"/>
      <dgm:spPr/>
      <dgm:t>
        <a:bodyPr/>
        <a:lstStyle/>
        <a:p>
          <a:r>
            <a:rPr kumimoji="1" lang="ja-JP" altLang="en-US" b="1" dirty="0" smtClean="0">
              <a:solidFill>
                <a:sysClr val="windowText" lastClr="000000"/>
              </a:solidFill>
            </a:rPr>
            <a:t>就労</a:t>
          </a:r>
          <a:endParaRPr kumimoji="1" lang="en-US" altLang="ja-JP" b="1" dirty="0" smtClean="0">
            <a:solidFill>
              <a:sysClr val="windowText" lastClr="000000"/>
            </a:solidFill>
          </a:endParaRPr>
        </a:p>
        <a:p>
          <a:r>
            <a:rPr kumimoji="1" lang="ja-JP" altLang="en-US" b="1" dirty="0" smtClean="0">
              <a:solidFill>
                <a:sysClr val="windowText" lastClr="000000"/>
              </a:solidFill>
            </a:rPr>
            <a:t>支援</a:t>
          </a:r>
          <a:endParaRPr kumimoji="1" lang="ja-JP" altLang="en-US" b="1" dirty="0">
            <a:solidFill>
              <a:sysClr val="windowText" lastClr="000000"/>
            </a:solidFill>
          </a:endParaRPr>
        </a:p>
      </dgm:t>
    </dgm:pt>
    <dgm:pt modelId="{C653904D-B159-428C-BB22-FE5EE2A0BD5A}" type="parTrans" cxnId="{D4497CEC-4E32-4AA8-AF20-988989EAC9D0}">
      <dgm:prSet/>
      <dgm:spPr/>
      <dgm:t>
        <a:bodyPr/>
        <a:lstStyle/>
        <a:p>
          <a:endParaRPr kumimoji="1" lang="ja-JP" altLang="en-US"/>
        </a:p>
      </dgm:t>
    </dgm:pt>
    <dgm:pt modelId="{C191CDAD-BF9D-4098-9BF0-93D4517B10D5}" type="sibTrans" cxnId="{D4497CEC-4E32-4AA8-AF20-988989EAC9D0}">
      <dgm:prSet/>
      <dgm:spPr/>
      <dgm:t>
        <a:bodyPr/>
        <a:lstStyle/>
        <a:p>
          <a:endParaRPr kumimoji="1" lang="ja-JP" altLang="en-US"/>
        </a:p>
      </dgm:t>
    </dgm:pt>
    <dgm:pt modelId="{E0D33781-769C-46D2-B763-0B21AC2368A0}">
      <dgm:prSet phldrT="[テキスト]"/>
      <dgm:spPr/>
      <dgm:t>
        <a:bodyPr/>
        <a:lstStyle/>
        <a:p>
          <a:r>
            <a:rPr kumimoji="1" lang="ja-JP" altLang="en-US" b="1" dirty="0" smtClean="0">
              <a:solidFill>
                <a:sysClr val="windowText" lastClr="000000"/>
              </a:solidFill>
            </a:rPr>
            <a:t>地域生活支援</a:t>
          </a:r>
          <a:endParaRPr kumimoji="1" lang="en-US" altLang="ja-JP" b="1" dirty="0" smtClean="0">
            <a:solidFill>
              <a:sysClr val="windowText" lastClr="000000"/>
            </a:solidFill>
          </a:endParaRPr>
        </a:p>
      </dgm:t>
    </dgm:pt>
    <dgm:pt modelId="{198AA9E7-0BCF-42B8-A9CD-7C92DEA1F4CF}" type="parTrans" cxnId="{E887A1AF-4C3D-4E4B-A4B6-389973C0A4B0}">
      <dgm:prSet/>
      <dgm:spPr/>
      <dgm:t>
        <a:bodyPr/>
        <a:lstStyle/>
        <a:p>
          <a:endParaRPr kumimoji="1" lang="ja-JP" altLang="en-US"/>
        </a:p>
      </dgm:t>
    </dgm:pt>
    <dgm:pt modelId="{9F4C737D-5212-4B43-B71E-C68AD71E5BE0}" type="sibTrans" cxnId="{E887A1AF-4C3D-4E4B-A4B6-389973C0A4B0}">
      <dgm:prSet/>
      <dgm:spPr/>
      <dgm:t>
        <a:bodyPr/>
        <a:lstStyle/>
        <a:p>
          <a:endParaRPr kumimoji="1" lang="ja-JP" altLang="en-US"/>
        </a:p>
      </dgm:t>
    </dgm:pt>
    <dgm:pt modelId="{7BA27BB8-71CA-408F-9293-7BBEBF57B3AB}">
      <dgm:prSet phldrT="[テキスト]"/>
      <dgm:spPr/>
      <dgm:t>
        <a:bodyPr/>
        <a:lstStyle/>
        <a:p>
          <a:r>
            <a:rPr kumimoji="1" lang="ja-JP" altLang="en-US" b="1" dirty="0" smtClean="0">
              <a:solidFill>
                <a:sysClr val="windowText" lastClr="000000"/>
              </a:solidFill>
            </a:rPr>
            <a:t>宿泊</a:t>
          </a:r>
          <a:r>
            <a:rPr kumimoji="1" lang="ja-JP" altLang="en-US" b="1" dirty="0" smtClean="0"/>
            <a:t>サービス</a:t>
          </a:r>
          <a:endParaRPr kumimoji="1" lang="ja-JP" altLang="en-US" b="1" dirty="0"/>
        </a:p>
      </dgm:t>
    </dgm:pt>
    <dgm:pt modelId="{27C9DBA7-555D-4CDF-BADB-BD0E95827809}" type="parTrans" cxnId="{7D0E81DF-68F2-41AA-A27E-5D110A744765}">
      <dgm:prSet/>
      <dgm:spPr/>
      <dgm:t>
        <a:bodyPr/>
        <a:lstStyle/>
        <a:p>
          <a:endParaRPr kumimoji="1" lang="ja-JP" altLang="en-US"/>
        </a:p>
      </dgm:t>
    </dgm:pt>
    <dgm:pt modelId="{5E77C301-C084-45BE-A031-0890DBF9CD58}" type="sibTrans" cxnId="{7D0E81DF-68F2-41AA-A27E-5D110A744765}">
      <dgm:prSet/>
      <dgm:spPr/>
      <dgm:t>
        <a:bodyPr/>
        <a:lstStyle/>
        <a:p>
          <a:endParaRPr kumimoji="1" lang="ja-JP" altLang="en-US"/>
        </a:p>
      </dgm:t>
    </dgm:pt>
    <dgm:pt modelId="{3FF64082-C933-49E5-B74E-16F3BFD519D2}" type="pres">
      <dgm:prSet presAssocID="{57F1E670-409D-4FD2-8C37-D6F9843E8AF6}" presName="cycle" presStyleCnt="0">
        <dgm:presLayoutVars>
          <dgm:dir/>
          <dgm:resizeHandles val="exact"/>
        </dgm:presLayoutVars>
      </dgm:prSet>
      <dgm:spPr/>
      <dgm:t>
        <a:bodyPr/>
        <a:lstStyle/>
        <a:p>
          <a:endParaRPr kumimoji="1" lang="ja-JP" altLang="en-US"/>
        </a:p>
      </dgm:t>
    </dgm:pt>
    <dgm:pt modelId="{45CDCA3A-83A5-4E6C-951D-65DD24AA0608}" type="pres">
      <dgm:prSet presAssocID="{131F22C3-E2B1-45F7-874D-23C7BCD612A9}" presName="node" presStyleLbl="node1" presStyleIdx="0" presStyleCnt="5">
        <dgm:presLayoutVars>
          <dgm:bulletEnabled val="1"/>
        </dgm:presLayoutVars>
      </dgm:prSet>
      <dgm:spPr/>
      <dgm:t>
        <a:bodyPr/>
        <a:lstStyle/>
        <a:p>
          <a:endParaRPr kumimoji="1" lang="ja-JP" altLang="en-US"/>
        </a:p>
      </dgm:t>
    </dgm:pt>
    <dgm:pt modelId="{8E97964A-437C-4394-ACB8-F105B38AAB16}" type="pres">
      <dgm:prSet presAssocID="{93FFE913-4A89-4BE4-ABDE-B54C4FB6A191}" presName="sibTrans" presStyleLbl="sibTrans2D1" presStyleIdx="0" presStyleCnt="5"/>
      <dgm:spPr/>
      <dgm:t>
        <a:bodyPr/>
        <a:lstStyle/>
        <a:p>
          <a:endParaRPr kumimoji="1" lang="ja-JP" altLang="en-US"/>
        </a:p>
      </dgm:t>
    </dgm:pt>
    <dgm:pt modelId="{413ADE5B-2777-454C-9D6A-D1A04F3A34F2}" type="pres">
      <dgm:prSet presAssocID="{93FFE913-4A89-4BE4-ABDE-B54C4FB6A191}" presName="connectorText" presStyleLbl="sibTrans2D1" presStyleIdx="0" presStyleCnt="5"/>
      <dgm:spPr/>
      <dgm:t>
        <a:bodyPr/>
        <a:lstStyle/>
        <a:p>
          <a:endParaRPr kumimoji="1" lang="ja-JP" altLang="en-US"/>
        </a:p>
      </dgm:t>
    </dgm:pt>
    <dgm:pt modelId="{3FA66053-4B4C-4538-A33D-4DD15A12B931}" type="pres">
      <dgm:prSet presAssocID="{9D84CF9F-62E1-4CA7-8D75-B4CE1438362B}" presName="node" presStyleLbl="node1" presStyleIdx="1" presStyleCnt="5">
        <dgm:presLayoutVars>
          <dgm:bulletEnabled val="1"/>
        </dgm:presLayoutVars>
      </dgm:prSet>
      <dgm:spPr/>
      <dgm:t>
        <a:bodyPr/>
        <a:lstStyle/>
        <a:p>
          <a:endParaRPr kumimoji="1" lang="ja-JP" altLang="en-US"/>
        </a:p>
      </dgm:t>
    </dgm:pt>
    <dgm:pt modelId="{188E7512-1F36-48CD-AD03-531CA9C4B4ED}" type="pres">
      <dgm:prSet presAssocID="{8102B617-AE21-4D97-84A2-19D41274F375}" presName="sibTrans" presStyleLbl="sibTrans2D1" presStyleIdx="1" presStyleCnt="5"/>
      <dgm:spPr/>
      <dgm:t>
        <a:bodyPr/>
        <a:lstStyle/>
        <a:p>
          <a:endParaRPr kumimoji="1" lang="ja-JP" altLang="en-US"/>
        </a:p>
      </dgm:t>
    </dgm:pt>
    <dgm:pt modelId="{75D1DF31-8973-4D15-A925-693C18ACC093}" type="pres">
      <dgm:prSet presAssocID="{8102B617-AE21-4D97-84A2-19D41274F375}" presName="connectorText" presStyleLbl="sibTrans2D1" presStyleIdx="1" presStyleCnt="5"/>
      <dgm:spPr/>
      <dgm:t>
        <a:bodyPr/>
        <a:lstStyle/>
        <a:p>
          <a:endParaRPr kumimoji="1" lang="ja-JP" altLang="en-US"/>
        </a:p>
      </dgm:t>
    </dgm:pt>
    <dgm:pt modelId="{BCBF9857-ABEE-46EB-A9D3-85E50574854E}" type="pres">
      <dgm:prSet presAssocID="{ECA5F164-47BD-4DCD-8DA4-D4F159B668F8}" presName="node" presStyleLbl="node1" presStyleIdx="2" presStyleCnt="5">
        <dgm:presLayoutVars>
          <dgm:bulletEnabled val="1"/>
        </dgm:presLayoutVars>
      </dgm:prSet>
      <dgm:spPr/>
      <dgm:t>
        <a:bodyPr/>
        <a:lstStyle/>
        <a:p>
          <a:endParaRPr kumimoji="1" lang="ja-JP" altLang="en-US"/>
        </a:p>
      </dgm:t>
    </dgm:pt>
    <dgm:pt modelId="{B5FF07F3-2DFB-484C-B24D-2E1682DE54A3}" type="pres">
      <dgm:prSet presAssocID="{C191CDAD-BF9D-4098-9BF0-93D4517B10D5}" presName="sibTrans" presStyleLbl="sibTrans2D1" presStyleIdx="2" presStyleCnt="5"/>
      <dgm:spPr/>
      <dgm:t>
        <a:bodyPr/>
        <a:lstStyle/>
        <a:p>
          <a:endParaRPr kumimoji="1" lang="ja-JP" altLang="en-US"/>
        </a:p>
      </dgm:t>
    </dgm:pt>
    <dgm:pt modelId="{D85AD65B-D983-435F-9CF2-07C5CA2E6F03}" type="pres">
      <dgm:prSet presAssocID="{C191CDAD-BF9D-4098-9BF0-93D4517B10D5}" presName="connectorText" presStyleLbl="sibTrans2D1" presStyleIdx="2" presStyleCnt="5"/>
      <dgm:spPr/>
      <dgm:t>
        <a:bodyPr/>
        <a:lstStyle/>
        <a:p>
          <a:endParaRPr kumimoji="1" lang="ja-JP" altLang="en-US"/>
        </a:p>
      </dgm:t>
    </dgm:pt>
    <dgm:pt modelId="{DAD07080-AFC0-4F56-9E6A-10F4FC81C2DD}" type="pres">
      <dgm:prSet presAssocID="{E0D33781-769C-46D2-B763-0B21AC2368A0}" presName="node" presStyleLbl="node1" presStyleIdx="3" presStyleCnt="5">
        <dgm:presLayoutVars>
          <dgm:bulletEnabled val="1"/>
        </dgm:presLayoutVars>
      </dgm:prSet>
      <dgm:spPr/>
      <dgm:t>
        <a:bodyPr/>
        <a:lstStyle/>
        <a:p>
          <a:endParaRPr kumimoji="1" lang="ja-JP" altLang="en-US"/>
        </a:p>
      </dgm:t>
    </dgm:pt>
    <dgm:pt modelId="{945F7F6E-A7FC-4833-A1DC-63A5C4D0A7C9}" type="pres">
      <dgm:prSet presAssocID="{9F4C737D-5212-4B43-B71E-C68AD71E5BE0}" presName="sibTrans" presStyleLbl="sibTrans2D1" presStyleIdx="3" presStyleCnt="5"/>
      <dgm:spPr/>
      <dgm:t>
        <a:bodyPr/>
        <a:lstStyle/>
        <a:p>
          <a:endParaRPr kumimoji="1" lang="ja-JP" altLang="en-US"/>
        </a:p>
      </dgm:t>
    </dgm:pt>
    <dgm:pt modelId="{6C454012-B8FB-43D1-95C0-27D3A2F212F9}" type="pres">
      <dgm:prSet presAssocID="{9F4C737D-5212-4B43-B71E-C68AD71E5BE0}" presName="connectorText" presStyleLbl="sibTrans2D1" presStyleIdx="3" presStyleCnt="5"/>
      <dgm:spPr/>
      <dgm:t>
        <a:bodyPr/>
        <a:lstStyle/>
        <a:p>
          <a:endParaRPr kumimoji="1" lang="ja-JP" altLang="en-US"/>
        </a:p>
      </dgm:t>
    </dgm:pt>
    <dgm:pt modelId="{F50BD72D-AEFA-4B4F-874A-9F57B3A93B0C}" type="pres">
      <dgm:prSet presAssocID="{7BA27BB8-71CA-408F-9293-7BBEBF57B3AB}" presName="node" presStyleLbl="node1" presStyleIdx="4" presStyleCnt="5">
        <dgm:presLayoutVars>
          <dgm:bulletEnabled val="1"/>
        </dgm:presLayoutVars>
      </dgm:prSet>
      <dgm:spPr/>
      <dgm:t>
        <a:bodyPr/>
        <a:lstStyle/>
        <a:p>
          <a:endParaRPr kumimoji="1" lang="ja-JP" altLang="en-US"/>
        </a:p>
      </dgm:t>
    </dgm:pt>
    <dgm:pt modelId="{5C0D61FE-FAC2-4E47-8EA6-D343C6DAE229}" type="pres">
      <dgm:prSet presAssocID="{5E77C301-C084-45BE-A031-0890DBF9CD58}" presName="sibTrans" presStyleLbl="sibTrans2D1" presStyleIdx="4" presStyleCnt="5"/>
      <dgm:spPr/>
      <dgm:t>
        <a:bodyPr/>
        <a:lstStyle/>
        <a:p>
          <a:endParaRPr kumimoji="1" lang="ja-JP" altLang="en-US"/>
        </a:p>
      </dgm:t>
    </dgm:pt>
    <dgm:pt modelId="{95D32EAB-1C4A-4C96-8B1E-46466D288406}" type="pres">
      <dgm:prSet presAssocID="{5E77C301-C084-45BE-A031-0890DBF9CD58}" presName="connectorText" presStyleLbl="sibTrans2D1" presStyleIdx="4" presStyleCnt="5"/>
      <dgm:spPr/>
      <dgm:t>
        <a:bodyPr/>
        <a:lstStyle/>
        <a:p>
          <a:endParaRPr kumimoji="1" lang="ja-JP" altLang="en-US"/>
        </a:p>
      </dgm:t>
    </dgm:pt>
  </dgm:ptLst>
  <dgm:cxnLst>
    <dgm:cxn modelId="{8F85FF87-1932-4DB4-A7F0-4D8AE7DB0A26}" srcId="{57F1E670-409D-4FD2-8C37-D6F9843E8AF6}" destId="{131F22C3-E2B1-45F7-874D-23C7BCD612A9}" srcOrd="0" destOrd="0" parTransId="{DAE55453-0CB2-41FB-9654-355AC715D92B}" sibTransId="{93FFE913-4A89-4BE4-ABDE-B54C4FB6A191}"/>
    <dgm:cxn modelId="{D4497CEC-4E32-4AA8-AF20-988989EAC9D0}" srcId="{57F1E670-409D-4FD2-8C37-D6F9843E8AF6}" destId="{ECA5F164-47BD-4DCD-8DA4-D4F159B668F8}" srcOrd="2" destOrd="0" parTransId="{C653904D-B159-428C-BB22-FE5EE2A0BD5A}" sibTransId="{C191CDAD-BF9D-4098-9BF0-93D4517B10D5}"/>
    <dgm:cxn modelId="{891E7892-7783-42B4-90A6-258856D3DD42}" type="presOf" srcId="{5E77C301-C084-45BE-A031-0890DBF9CD58}" destId="{95D32EAB-1C4A-4C96-8B1E-46466D288406}" srcOrd="1" destOrd="0" presId="urn:microsoft.com/office/officeart/2005/8/layout/cycle2"/>
    <dgm:cxn modelId="{9D69C6FB-44C1-472F-A240-621C794CD402}" type="presOf" srcId="{ECA5F164-47BD-4DCD-8DA4-D4F159B668F8}" destId="{BCBF9857-ABEE-46EB-A9D3-85E50574854E}" srcOrd="0" destOrd="0" presId="urn:microsoft.com/office/officeart/2005/8/layout/cycle2"/>
    <dgm:cxn modelId="{4A5EC63F-4F6D-4D57-A8F0-DB0C080F51F9}" type="presOf" srcId="{131F22C3-E2B1-45F7-874D-23C7BCD612A9}" destId="{45CDCA3A-83A5-4E6C-951D-65DD24AA0608}" srcOrd="0" destOrd="0" presId="urn:microsoft.com/office/officeart/2005/8/layout/cycle2"/>
    <dgm:cxn modelId="{7D0E81DF-68F2-41AA-A27E-5D110A744765}" srcId="{57F1E670-409D-4FD2-8C37-D6F9843E8AF6}" destId="{7BA27BB8-71CA-408F-9293-7BBEBF57B3AB}" srcOrd="4" destOrd="0" parTransId="{27C9DBA7-555D-4CDF-BADB-BD0E95827809}" sibTransId="{5E77C301-C084-45BE-A031-0890DBF9CD58}"/>
    <dgm:cxn modelId="{9F19B076-222F-4C7E-A0B9-35B1DCF9EAEB}" type="presOf" srcId="{93FFE913-4A89-4BE4-ABDE-B54C4FB6A191}" destId="{413ADE5B-2777-454C-9D6A-D1A04F3A34F2}" srcOrd="1" destOrd="0" presId="urn:microsoft.com/office/officeart/2005/8/layout/cycle2"/>
    <dgm:cxn modelId="{645332C9-EF31-45D7-B0ED-00257040D264}" type="presOf" srcId="{57F1E670-409D-4FD2-8C37-D6F9843E8AF6}" destId="{3FF64082-C933-49E5-B74E-16F3BFD519D2}" srcOrd="0" destOrd="0" presId="urn:microsoft.com/office/officeart/2005/8/layout/cycle2"/>
    <dgm:cxn modelId="{678940D4-FB2B-438A-AD5A-4ADAD676E65B}" srcId="{57F1E670-409D-4FD2-8C37-D6F9843E8AF6}" destId="{9D84CF9F-62E1-4CA7-8D75-B4CE1438362B}" srcOrd="1" destOrd="0" parTransId="{49961462-723D-4859-8405-D2474F0D4AE2}" sibTransId="{8102B617-AE21-4D97-84A2-19D41274F375}"/>
    <dgm:cxn modelId="{8E8907C4-1802-4687-98B7-B9AB55BCE986}" type="presOf" srcId="{9F4C737D-5212-4B43-B71E-C68AD71E5BE0}" destId="{945F7F6E-A7FC-4833-A1DC-63A5C4D0A7C9}" srcOrd="0" destOrd="0" presId="urn:microsoft.com/office/officeart/2005/8/layout/cycle2"/>
    <dgm:cxn modelId="{53D95BAE-4C37-4FD0-9AAB-EACE39E41ACF}" type="presOf" srcId="{C191CDAD-BF9D-4098-9BF0-93D4517B10D5}" destId="{D85AD65B-D983-435F-9CF2-07C5CA2E6F03}" srcOrd="1" destOrd="0" presId="urn:microsoft.com/office/officeart/2005/8/layout/cycle2"/>
    <dgm:cxn modelId="{37DF7847-197D-4D82-AC21-32592D483707}" type="presOf" srcId="{E0D33781-769C-46D2-B763-0B21AC2368A0}" destId="{DAD07080-AFC0-4F56-9E6A-10F4FC81C2DD}" srcOrd="0" destOrd="0" presId="urn:microsoft.com/office/officeart/2005/8/layout/cycle2"/>
    <dgm:cxn modelId="{7C15A86D-E285-4315-9300-3574A4EE5CF6}" type="presOf" srcId="{8102B617-AE21-4D97-84A2-19D41274F375}" destId="{188E7512-1F36-48CD-AD03-531CA9C4B4ED}" srcOrd="0" destOrd="0" presId="urn:microsoft.com/office/officeart/2005/8/layout/cycle2"/>
    <dgm:cxn modelId="{B7163F72-8D1F-4155-9C6D-9AA23F993D60}" type="presOf" srcId="{93FFE913-4A89-4BE4-ABDE-B54C4FB6A191}" destId="{8E97964A-437C-4394-ACB8-F105B38AAB16}" srcOrd="0" destOrd="0" presId="urn:microsoft.com/office/officeart/2005/8/layout/cycle2"/>
    <dgm:cxn modelId="{6330AEFD-8670-467F-8BD1-25B751DB8D48}" type="presOf" srcId="{5E77C301-C084-45BE-A031-0890DBF9CD58}" destId="{5C0D61FE-FAC2-4E47-8EA6-D343C6DAE229}" srcOrd="0" destOrd="0" presId="urn:microsoft.com/office/officeart/2005/8/layout/cycle2"/>
    <dgm:cxn modelId="{DF63CB18-E518-4D33-81FD-79678B72556D}" type="presOf" srcId="{8102B617-AE21-4D97-84A2-19D41274F375}" destId="{75D1DF31-8973-4D15-A925-693C18ACC093}" srcOrd="1" destOrd="0" presId="urn:microsoft.com/office/officeart/2005/8/layout/cycle2"/>
    <dgm:cxn modelId="{CE33DECC-A8EE-48FB-9506-8D4ECF187308}" type="presOf" srcId="{9D84CF9F-62E1-4CA7-8D75-B4CE1438362B}" destId="{3FA66053-4B4C-4538-A33D-4DD15A12B931}" srcOrd="0" destOrd="0" presId="urn:microsoft.com/office/officeart/2005/8/layout/cycle2"/>
    <dgm:cxn modelId="{F2188322-BF98-40E3-80FB-184D6424DB8D}" type="presOf" srcId="{C191CDAD-BF9D-4098-9BF0-93D4517B10D5}" destId="{B5FF07F3-2DFB-484C-B24D-2E1682DE54A3}" srcOrd="0" destOrd="0" presId="urn:microsoft.com/office/officeart/2005/8/layout/cycle2"/>
    <dgm:cxn modelId="{C96D4FA7-9148-4724-9828-8ACB7CA8B8A1}" type="presOf" srcId="{9F4C737D-5212-4B43-B71E-C68AD71E5BE0}" destId="{6C454012-B8FB-43D1-95C0-27D3A2F212F9}" srcOrd="1" destOrd="0" presId="urn:microsoft.com/office/officeart/2005/8/layout/cycle2"/>
    <dgm:cxn modelId="{40A1E89E-1BF4-45CE-B89B-008B368BDC4C}" type="presOf" srcId="{7BA27BB8-71CA-408F-9293-7BBEBF57B3AB}" destId="{F50BD72D-AEFA-4B4F-874A-9F57B3A93B0C}" srcOrd="0" destOrd="0" presId="urn:microsoft.com/office/officeart/2005/8/layout/cycle2"/>
    <dgm:cxn modelId="{E887A1AF-4C3D-4E4B-A4B6-389973C0A4B0}" srcId="{57F1E670-409D-4FD2-8C37-D6F9843E8AF6}" destId="{E0D33781-769C-46D2-B763-0B21AC2368A0}" srcOrd="3" destOrd="0" parTransId="{198AA9E7-0BCF-42B8-A9CD-7C92DEA1F4CF}" sibTransId="{9F4C737D-5212-4B43-B71E-C68AD71E5BE0}"/>
    <dgm:cxn modelId="{4F85C6F3-6AE9-4E6B-B901-A6E9CDD431DA}" type="presParOf" srcId="{3FF64082-C933-49E5-B74E-16F3BFD519D2}" destId="{45CDCA3A-83A5-4E6C-951D-65DD24AA0608}" srcOrd="0" destOrd="0" presId="urn:microsoft.com/office/officeart/2005/8/layout/cycle2"/>
    <dgm:cxn modelId="{5CFDE560-77DF-4E56-B77C-1B84003EE682}" type="presParOf" srcId="{3FF64082-C933-49E5-B74E-16F3BFD519D2}" destId="{8E97964A-437C-4394-ACB8-F105B38AAB16}" srcOrd="1" destOrd="0" presId="urn:microsoft.com/office/officeart/2005/8/layout/cycle2"/>
    <dgm:cxn modelId="{BD094AD6-5A63-48B6-8B30-9D303384028F}" type="presParOf" srcId="{8E97964A-437C-4394-ACB8-F105B38AAB16}" destId="{413ADE5B-2777-454C-9D6A-D1A04F3A34F2}" srcOrd="0" destOrd="0" presId="urn:microsoft.com/office/officeart/2005/8/layout/cycle2"/>
    <dgm:cxn modelId="{1A8D6AE1-DE81-4035-9C7A-271C3074BEF8}" type="presParOf" srcId="{3FF64082-C933-49E5-B74E-16F3BFD519D2}" destId="{3FA66053-4B4C-4538-A33D-4DD15A12B931}" srcOrd="2" destOrd="0" presId="urn:microsoft.com/office/officeart/2005/8/layout/cycle2"/>
    <dgm:cxn modelId="{A4C7AA7D-4248-4C31-B0C1-DC2BDACC666A}" type="presParOf" srcId="{3FF64082-C933-49E5-B74E-16F3BFD519D2}" destId="{188E7512-1F36-48CD-AD03-531CA9C4B4ED}" srcOrd="3" destOrd="0" presId="urn:microsoft.com/office/officeart/2005/8/layout/cycle2"/>
    <dgm:cxn modelId="{66AC5DD5-ABAE-4E01-9AF8-CF276E710E10}" type="presParOf" srcId="{188E7512-1F36-48CD-AD03-531CA9C4B4ED}" destId="{75D1DF31-8973-4D15-A925-693C18ACC093}" srcOrd="0" destOrd="0" presId="urn:microsoft.com/office/officeart/2005/8/layout/cycle2"/>
    <dgm:cxn modelId="{A1E0E107-0F80-454A-94EA-CFF6FCABC496}" type="presParOf" srcId="{3FF64082-C933-49E5-B74E-16F3BFD519D2}" destId="{BCBF9857-ABEE-46EB-A9D3-85E50574854E}" srcOrd="4" destOrd="0" presId="urn:microsoft.com/office/officeart/2005/8/layout/cycle2"/>
    <dgm:cxn modelId="{E8DA050E-E07C-4541-9DA0-91F185983A4E}" type="presParOf" srcId="{3FF64082-C933-49E5-B74E-16F3BFD519D2}" destId="{B5FF07F3-2DFB-484C-B24D-2E1682DE54A3}" srcOrd="5" destOrd="0" presId="urn:microsoft.com/office/officeart/2005/8/layout/cycle2"/>
    <dgm:cxn modelId="{450039DB-7E21-47D7-88DF-7731B82684F1}" type="presParOf" srcId="{B5FF07F3-2DFB-484C-B24D-2E1682DE54A3}" destId="{D85AD65B-D983-435F-9CF2-07C5CA2E6F03}" srcOrd="0" destOrd="0" presId="urn:microsoft.com/office/officeart/2005/8/layout/cycle2"/>
    <dgm:cxn modelId="{01276130-0B3B-41FF-A197-FF1280C2C0A1}" type="presParOf" srcId="{3FF64082-C933-49E5-B74E-16F3BFD519D2}" destId="{DAD07080-AFC0-4F56-9E6A-10F4FC81C2DD}" srcOrd="6" destOrd="0" presId="urn:microsoft.com/office/officeart/2005/8/layout/cycle2"/>
    <dgm:cxn modelId="{F8ADEAD4-D5FE-4ADD-B68F-1918CCFC1627}" type="presParOf" srcId="{3FF64082-C933-49E5-B74E-16F3BFD519D2}" destId="{945F7F6E-A7FC-4833-A1DC-63A5C4D0A7C9}" srcOrd="7" destOrd="0" presId="urn:microsoft.com/office/officeart/2005/8/layout/cycle2"/>
    <dgm:cxn modelId="{6BD5249A-446B-4EDB-828E-9653B458C0B4}" type="presParOf" srcId="{945F7F6E-A7FC-4833-A1DC-63A5C4D0A7C9}" destId="{6C454012-B8FB-43D1-95C0-27D3A2F212F9}" srcOrd="0" destOrd="0" presId="urn:microsoft.com/office/officeart/2005/8/layout/cycle2"/>
    <dgm:cxn modelId="{9D7D7B48-766E-446E-8847-93547A63697C}" type="presParOf" srcId="{3FF64082-C933-49E5-B74E-16F3BFD519D2}" destId="{F50BD72D-AEFA-4B4F-874A-9F57B3A93B0C}" srcOrd="8" destOrd="0" presId="urn:microsoft.com/office/officeart/2005/8/layout/cycle2"/>
    <dgm:cxn modelId="{B9669F1B-DD25-4EF1-9FD9-3EB20B3C6D5C}" type="presParOf" srcId="{3FF64082-C933-49E5-B74E-16F3BFD519D2}" destId="{5C0D61FE-FAC2-4E47-8EA6-D343C6DAE229}" srcOrd="9" destOrd="0" presId="urn:microsoft.com/office/officeart/2005/8/layout/cycle2"/>
    <dgm:cxn modelId="{8ABBD7F1-7183-45E6-A71F-9320A9404B95}" type="presParOf" srcId="{5C0D61FE-FAC2-4E47-8EA6-D343C6DAE229}" destId="{95D32EAB-1C4A-4C96-8B1E-46466D28840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BE274-49DF-4C07-81A1-C737493E373B}" type="doc">
      <dgm:prSet loTypeId="urn:microsoft.com/office/officeart/2005/8/layout/hProcess9" loCatId="process" qsTypeId="urn:microsoft.com/office/officeart/2005/8/quickstyle/simple1" qsCatId="simple" csTypeId="urn:microsoft.com/office/officeart/2005/8/colors/colorful1" csCatId="colorful" phldr="1"/>
      <dgm:spPr/>
    </dgm:pt>
    <dgm:pt modelId="{CAC07477-A26C-4A33-A718-29CD9AF9C63B}">
      <dgm:prSet phldrT="[テキスト]"/>
      <dgm:spPr/>
      <dgm:t>
        <a:bodyPr/>
        <a:lstStyle/>
        <a:p>
          <a:r>
            <a:rPr kumimoji="1" lang="ja-JP" altLang="en-US" dirty="0" smtClean="0"/>
            <a:t>地域を知る</a:t>
          </a:r>
          <a:endParaRPr kumimoji="1" lang="ja-JP" altLang="en-US" dirty="0"/>
        </a:p>
      </dgm:t>
    </dgm:pt>
    <dgm:pt modelId="{6274099B-43AC-44B5-B1AF-3F30A19E248D}" type="parTrans" cxnId="{9C2B5E8C-BD1A-4177-B45B-18D85E8B64E7}">
      <dgm:prSet/>
      <dgm:spPr/>
      <dgm:t>
        <a:bodyPr/>
        <a:lstStyle/>
        <a:p>
          <a:endParaRPr kumimoji="1" lang="ja-JP" altLang="en-US"/>
        </a:p>
      </dgm:t>
    </dgm:pt>
    <dgm:pt modelId="{3812DB22-EE42-48ED-A43C-6226DDA33E2F}" type="sibTrans" cxnId="{9C2B5E8C-BD1A-4177-B45B-18D85E8B64E7}">
      <dgm:prSet/>
      <dgm:spPr/>
      <dgm:t>
        <a:bodyPr/>
        <a:lstStyle/>
        <a:p>
          <a:endParaRPr kumimoji="1" lang="ja-JP" altLang="en-US"/>
        </a:p>
      </dgm:t>
    </dgm:pt>
    <dgm:pt modelId="{90BE8794-6D1C-48CC-A031-21D5F2BA30CF}">
      <dgm:prSet phldrT="[テキスト]"/>
      <dgm:spPr/>
      <dgm:t>
        <a:bodyPr/>
        <a:lstStyle/>
        <a:p>
          <a:r>
            <a:rPr kumimoji="1" lang="ja-JP" altLang="en-US" dirty="0" smtClean="0"/>
            <a:t>支援関係者と出会う</a:t>
          </a:r>
          <a:endParaRPr kumimoji="1" lang="ja-JP" altLang="en-US" dirty="0"/>
        </a:p>
      </dgm:t>
    </dgm:pt>
    <dgm:pt modelId="{35694C78-5243-42D0-91A3-F8FE94AF3759}" type="parTrans" cxnId="{FEAD32E4-BA92-4FA7-8142-53CAD28DE57D}">
      <dgm:prSet/>
      <dgm:spPr/>
      <dgm:t>
        <a:bodyPr/>
        <a:lstStyle/>
        <a:p>
          <a:endParaRPr kumimoji="1" lang="ja-JP" altLang="en-US"/>
        </a:p>
      </dgm:t>
    </dgm:pt>
    <dgm:pt modelId="{6DC633EC-52CA-4D0E-AFA8-427621FA2A24}" type="sibTrans" cxnId="{FEAD32E4-BA92-4FA7-8142-53CAD28DE57D}">
      <dgm:prSet/>
      <dgm:spPr/>
      <dgm:t>
        <a:bodyPr/>
        <a:lstStyle/>
        <a:p>
          <a:endParaRPr kumimoji="1" lang="ja-JP" altLang="en-US"/>
        </a:p>
      </dgm:t>
    </dgm:pt>
    <dgm:pt modelId="{6A6691A8-069F-4866-8568-167964216149}">
      <dgm:prSet/>
      <dgm:spPr/>
      <dgm:t>
        <a:bodyPr/>
        <a:lstStyle/>
        <a:p>
          <a:r>
            <a:rPr kumimoji="1" lang="ja-JP" altLang="en-US" dirty="0" smtClean="0"/>
            <a:t>知り合いになる（ネットワーク）</a:t>
          </a:r>
          <a:endParaRPr kumimoji="1" lang="ja-JP" altLang="en-US" dirty="0"/>
        </a:p>
      </dgm:t>
    </dgm:pt>
    <dgm:pt modelId="{860C784D-7EA4-476E-83D6-0D83CF5EA17A}" type="parTrans" cxnId="{3DAA4504-5776-4D05-B33A-5051CFD44D4F}">
      <dgm:prSet/>
      <dgm:spPr/>
      <dgm:t>
        <a:bodyPr/>
        <a:lstStyle/>
        <a:p>
          <a:endParaRPr kumimoji="1" lang="ja-JP" altLang="en-US"/>
        </a:p>
      </dgm:t>
    </dgm:pt>
    <dgm:pt modelId="{9D90B846-9CCD-47DF-BCC4-C9C6862DF0A2}" type="sibTrans" cxnId="{3DAA4504-5776-4D05-B33A-5051CFD44D4F}">
      <dgm:prSet/>
      <dgm:spPr/>
      <dgm:t>
        <a:bodyPr/>
        <a:lstStyle/>
        <a:p>
          <a:endParaRPr kumimoji="1" lang="ja-JP" altLang="en-US"/>
        </a:p>
      </dgm:t>
    </dgm:pt>
    <dgm:pt modelId="{9290AB95-6271-4014-9197-F455F20E76CD}">
      <dgm:prSet/>
      <dgm:spPr/>
      <dgm:t>
        <a:bodyPr/>
        <a:lstStyle/>
        <a:p>
          <a:r>
            <a:rPr kumimoji="1" lang="ja-JP" altLang="en-US" dirty="0" smtClean="0">
              <a:solidFill>
                <a:srgbClr val="7030A0"/>
              </a:solidFill>
            </a:rPr>
            <a:t>支援のマッチング</a:t>
          </a:r>
          <a:r>
            <a:rPr kumimoji="1" lang="ja-JP" altLang="en-US" dirty="0" smtClean="0"/>
            <a:t>又は</a:t>
          </a:r>
          <a:r>
            <a:rPr kumimoji="1" lang="ja-JP" altLang="en-US" dirty="0" smtClean="0">
              <a:solidFill>
                <a:srgbClr val="FF0000"/>
              </a:solidFill>
            </a:rPr>
            <a:t>開発支援が見える</a:t>
          </a:r>
          <a:endParaRPr kumimoji="1" lang="ja-JP" altLang="en-US" dirty="0">
            <a:solidFill>
              <a:srgbClr val="FF0000"/>
            </a:solidFill>
          </a:endParaRPr>
        </a:p>
      </dgm:t>
    </dgm:pt>
    <dgm:pt modelId="{51BFD075-356B-495B-8209-1DDD491E8886}" type="parTrans" cxnId="{B1400CA4-1347-4271-B51A-B5E863E88DF4}">
      <dgm:prSet/>
      <dgm:spPr/>
      <dgm:t>
        <a:bodyPr/>
        <a:lstStyle/>
        <a:p>
          <a:endParaRPr kumimoji="1" lang="ja-JP" altLang="en-US"/>
        </a:p>
      </dgm:t>
    </dgm:pt>
    <dgm:pt modelId="{65A5FC71-365B-4D7C-976D-91FC3D5F30D3}" type="sibTrans" cxnId="{B1400CA4-1347-4271-B51A-B5E863E88DF4}">
      <dgm:prSet/>
      <dgm:spPr/>
      <dgm:t>
        <a:bodyPr/>
        <a:lstStyle/>
        <a:p>
          <a:endParaRPr kumimoji="1" lang="ja-JP" altLang="en-US"/>
        </a:p>
      </dgm:t>
    </dgm:pt>
    <dgm:pt modelId="{FC948D03-1EB4-4392-847E-727B76E451B8}" type="pres">
      <dgm:prSet presAssocID="{34BBE274-49DF-4C07-81A1-C737493E373B}" presName="CompostProcess" presStyleCnt="0">
        <dgm:presLayoutVars>
          <dgm:dir/>
          <dgm:resizeHandles val="exact"/>
        </dgm:presLayoutVars>
      </dgm:prSet>
      <dgm:spPr/>
    </dgm:pt>
    <dgm:pt modelId="{23AA624F-1D87-4E2F-BC31-B1D5C4EA4D65}" type="pres">
      <dgm:prSet presAssocID="{34BBE274-49DF-4C07-81A1-C737493E373B}" presName="arrow" presStyleLbl="bgShp" presStyleIdx="0" presStyleCnt="1" custScaleX="109490" custLinFactNeighborX="3780" custLinFactNeighborY="628"/>
      <dgm:spPr/>
    </dgm:pt>
    <dgm:pt modelId="{BDD6CEBF-A47F-432A-9AA0-03F3A422A183}" type="pres">
      <dgm:prSet presAssocID="{34BBE274-49DF-4C07-81A1-C737493E373B}" presName="linearProcess" presStyleCnt="0"/>
      <dgm:spPr/>
    </dgm:pt>
    <dgm:pt modelId="{C34372B6-F78F-469A-99D9-1C46C3E56208}" type="pres">
      <dgm:prSet presAssocID="{CAC07477-A26C-4A33-A718-29CD9AF9C63B}" presName="textNode" presStyleLbl="node1" presStyleIdx="0" presStyleCnt="4">
        <dgm:presLayoutVars>
          <dgm:bulletEnabled val="1"/>
        </dgm:presLayoutVars>
      </dgm:prSet>
      <dgm:spPr/>
      <dgm:t>
        <a:bodyPr/>
        <a:lstStyle/>
        <a:p>
          <a:endParaRPr kumimoji="1" lang="ja-JP" altLang="en-US"/>
        </a:p>
      </dgm:t>
    </dgm:pt>
    <dgm:pt modelId="{8838AECA-07C7-4327-A327-D06566D612EC}" type="pres">
      <dgm:prSet presAssocID="{3812DB22-EE42-48ED-A43C-6226DDA33E2F}" presName="sibTrans" presStyleCnt="0"/>
      <dgm:spPr/>
    </dgm:pt>
    <dgm:pt modelId="{213B2314-93FC-431E-8A78-FBF1A1688B56}" type="pres">
      <dgm:prSet presAssocID="{90BE8794-6D1C-48CC-A031-21D5F2BA30CF}" presName="textNode" presStyleLbl="node1" presStyleIdx="1" presStyleCnt="4">
        <dgm:presLayoutVars>
          <dgm:bulletEnabled val="1"/>
        </dgm:presLayoutVars>
      </dgm:prSet>
      <dgm:spPr/>
      <dgm:t>
        <a:bodyPr/>
        <a:lstStyle/>
        <a:p>
          <a:endParaRPr kumimoji="1" lang="ja-JP" altLang="en-US"/>
        </a:p>
      </dgm:t>
    </dgm:pt>
    <dgm:pt modelId="{A09E5270-F6EB-46E0-91CD-E7678F32043F}" type="pres">
      <dgm:prSet presAssocID="{6DC633EC-52CA-4D0E-AFA8-427621FA2A24}" presName="sibTrans" presStyleCnt="0"/>
      <dgm:spPr/>
    </dgm:pt>
    <dgm:pt modelId="{4360B790-F5DF-428F-9834-5B8E4404D450}" type="pres">
      <dgm:prSet presAssocID="{6A6691A8-069F-4866-8568-167964216149}" presName="textNode" presStyleLbl="node1" presStyleIdx="2" presStyleCnt="4">
        <dgm:presLayoutVars>
          <dgm:bulletEnabled val="1"/>
        </dgm:presLayoutVars>
      </dgm:prSet>
      <dgm:spPr/>
      <dgm:t>
        <a:bodyPr/>
        <a:lstStyle/>
        <a:p>
          <a:endParaRPr kumimoji="1" lang="ja-JP" altLang="en-US"/>
        </a:p>
      </dgm:t>
    </dgm:pt>
    <dgm:pt modelId="{0248040E-F968-4B6F-B144-3B707F3565CD}" type="pres">
      <dgm:prSet presAssocID="{9D90B846-9CCD-47DF-BCC4-C9C6862DF0A2}" presName="sibTrans" presStyleCnt="0"/>
      <dgm:spPr/>
    </dgm:pt>
    <dgm:pt modelId="{B94949FF-C52C-4B45-A582-345C27C144F4}" type="pres">
      <dgm:prSet presAssocID="{9290AB95-6271-4014-9197-F455F20E76CD}" presName="textNode" presStyleLbl="node1" presStyleIdx="3" presStyleCnt="4">
        <dgm:presLayoutVars>
          <dgm:bulletEnabled val="1"/>
        </dgm:presLayoutVars>
      </dgm:prSet>
      <dgm:spPr/>
      <dgm:t>
        <a:bodyPr/>
        <a:lstStyle/>
        <a:p>
          <a:endParaRPr kumimoji="1" lang="ja-JP" altLang="en-US"/>
        </a:p>
      </dgm:t>
    </dgm:pt>
  </dgm:ptLst>
  <dgm:cxnLst>
    <dgm:cxn modelId="{02BF5219-5CCE-4DB2-AAB6-3D0CE23DD52E}" type="presOf" srcId="{9290AB95-6271-4014-9197-F455F20E76CD}" destId="{B94949FF-C52C-4B45-A582-345C27C144F4}" srcOrd="0" destOrd="0" presId="urn:microsoft.com/office/officeart/2005/8/layout/hProcess9"/>
    <dgm:cxn modelId="{8338930B-47C4-40B1-A517-D53B8F4E49C4}" type="presOf" srcId="{6A6691A8-069F-4866-8568-167964216149}" destId="{4360B790-F5DF-428F-9834-5B8E4404D450}" srcOrd="0" destOrd="0" presId="urn:microsoft.com/office/officeart/2005/8/layout/hProcess9"/>
    <dgm:cxn modelId="{B1400CA4-1347-4271-B51A-B5E863E88DF4}" srcId="{34BBE274-49DF-4C07-81A1-C737493E373B}" destId="{9290AB95-6271-4014-9197-F455F20E76CD}" srcOrd="3" destOrd="0" parTransId="{51BFD075-356B-495B-8209-1DDD491E8886}" sibTransId="{65A5FC71-365B-4D7C-976D-91FC3D5F30D3}"/>
    <dgm:cxn modelId="{CD2F1EEC-E8E5-404D-8EC7-BF46FDDEAF51}" type="presOf" srcId="{CAC07477-A26C-4A33-A718-29CD9AF9C63B}" destId="{C34372B6-F78F-469A-99D9-1C46C3E56208}" srcOrd="0" destOrd="0" presId="urn:microsoft.com/office/officeart/2005/8/layout/hProcess9"/>
    <dgm:cxn modelId="{3DAA4504-5776-4D05-B33A-5051CFD44D4F}" srcId="{34BBE274-49DF-4C07-81A1-C737493E373B}" destId="{6A6691A8-069F-4866-8568-167964216149}" srcOrd="2" destOrd="0" parTransId="{860C784D-7EA4-476E-83D6-0D83CF5EA17A}" sibTransId="{9D90B846-9CCD-47DF-BCC4-C9C6862DF0A2}"/>
    <dgm:cxn modelId="{3350AFF8-623C-45CE-8B1B-F87C63CD3130}" type="presOf" srcId="{90BE8794-6D1C-48CC-A031-21D5F2BA30CF}" destId="{213B2314-93FC-431E-8A78-FBF1A1688B56}" srcOrd="0" destOrd="0" presId="urn:microsoft.com/office/officeart/2005/8/layout/hProcess9"/>
    <dgm:cxn modelId="{FEAD32E4-BA92-4FA7-8142-53CAD28DE57D}" srcId="{34BBE274-49DF-4C07-81A1-C737493E373B}" destId="{90BE8794-6D1C-48CC-A031-21D5F2BA30CF}" srcOrd="1" destOrd="0" parTransId="{35694C78-5243-42D0-91A3-F8FE94AF3759}" sibTransId="{6DC633EC-52CA-4D0E-AFA8-427621FA2A24}"/>
    <dgm:cxn modelId="{9C2B5E8C-BD1A-4177-B45B-18D85E8B64E7}" srcId="{34BBE274-49DF-4C07-81A1-C737493E373B}" destId="{CAC07477-A26C-4A33-A718-29CD9AF9C63B}" srcOrd="0" destOrd="0" parTransId="{6274099B-43AC-44B5-B1AF-3F30A19E248D}" sibTransId="{3812DB22-EE42-48ED-A43C-6226DDA33E2F}"/>
    <dgm:cxn modelId="{72D464AE-A67E-4AF1-880D-53C713AD24A1}" type="presOf" srcId="{34BBE274-49DF-4C07-81A1-C737493E373B}" destId="{FC948D03-1EB4-4392-847E-727B76E451B8}" srcOrd="0" destOrd="0" presId="urn:microsoft.com/office/officeart/2005/8/layout/hProcess9"/>
    <dgm:cxn modelId="{8743B26E-93B2-45FA-A7AE-C6EC784276C1}" type="presParOf" srcId="{FC948D03-1EB4-4392-847E-727B76E451B8}" destId="{23AA624F-1D87-4E2F-BC31-B1D5C4EA4D65}" srcOrd="0" destOrd="0" presId="urn:microsoft.com/office/officeart/2005/8/layout/hProcess9"/>
    <dgm:cxn modelId="{441116EB-19BF-4EAB-B7B1-299CB9333323}" type="presParOf" srcId="{FC948D03-1EB4-4392-847E-727B76E451B8}" destId="{BDD6CEBF-A47F-432A-9AA0-03F3A422A183}" srcOrd="1" destOrd="0" presId="urn:microsoft.com/office/officeart/2005/8/layout/hProcess9"/>
    <dgm:cxn modelId="{3E6F9400-F053-4216-B7FB-B433266CF525}" type="presParOf" srcId="{BDD6CEBF-A47F-432A-9AA0-03F3A422A183}" destId="{C34372B6-F78F-469A-99D9-1C46C3E56208}" srcOrd="0" destOrd="0" presId="urn:microsoft.com/office/officeart/2005/8/layout/hProcess9"/>
    <dgm:cxn modelId="{AE47E4FA-6485-4E70-9B37-716569C34503}" type="presParOf" srcId="{BDD6CEBF-A47F-432A-9AA0-03F3A422A183}" destId="{8838AECA-07C7-4327-A327-D06566D612EC}" srcOrd="1" destOrd="0" presId="urn:microsoft.com/office/officeart/2005/8/layout/hProcess9"/>
    <dgm:cxn modelId="{81E911B7-59F7-4581-B993-4EFC139AAC8D}" type="presParOf" srcId="{BDD6CEBF-A47F-432A-9AA0-03F3A422A183}" destId="{213B2314-93FC-431E-8A78-FBF1A1688B56}" srcOrd="2" destOrd="0" presId="urn:microsoft.com/office/officeart/2005/8/layout/hProcess9"/>
    <dgm:cxn modelId="{B2CC153E-4E9F-49C2-97F5-56E2960D5BEB}" type="presParOf" srcId="{BDD6CEBF-A47F-432A-9AA0-03F3A422A183}" destId="{A09E5270-F6EB-46E0-91CD-E7678F32043F}" srcOrd="3" destOrd="0" presId="urn:microsoft.com/office/officeart/2005/8/layout/hProcess9"/>
    <dgm:cxn modelId="{A1209453-3ED9-4A82-B53B-614A324C486E}" type="presParOf" srcId="{BDD6CEBF-A47F-432A-9AA0-03F3A422A183}" destId="{4360B790-F5DF-428F-9834-5B8E4404D450}" srcOrd="4" destOrd="0" presId="urn:microsoft.com/office/officeart/2005/8/layout/hProcess9"/>
    <dgm:cxn modelId="{27E38060-C555-4F8A-BA5A-BC7716A918EE}" type="presParOf" srcId="{BDD6CEBF-A47F-432A-9AA0-03F3A422A183}" destId="{0248040E-F968-4B6F-B144-3B707F3565CD}" srcOrd="5" destOrd="0" presId="urn:microsoft.com/office/officeart/2005/8/layout/hProcess9"/>
    <dgm:cxn modelId="{67B95609-B68D-495B-80DD-8B150F0693ED}" type="presParOf" srcId="{BDD6CEBF-A47F-432A-9AA0-03F3A422A183}" destId="{B94949FF-C52C-4B45-A582-345C27C144F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F2E824-01B1-459B-B7C2-809A59A9E73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kumimoji="1" lang="ja-JP" altLang="en-US"/>
        </a:p>
      </dgm:t>
    </dgm:pt>
    <dgm:pt modelId="{BA468F20-DC67-477B-8D45-6F1BAF850CE9}">
      <dgm:prSet phldrT="[テキスト]"/>
      <dgm:spPr/>
      <dgm:t>
        <a:bodyPr/>
        <a:lstStyle/>
        <a:p>
          <a:r>
            <a:rPr kumimoji="1" lang="ja-JP" altLang="en-US" b="1" dirty="0" smtClean="0">
              <a:solidFill>
                <a:schemeClr val="tx1"/>
              </a:solidFill>
            </a:rPr>
            <a:t>地域基本情報</a:t>
          </a:r>
          <a:endParaRPr kumimoji="1" lang="en-US" altLang="ja-JP" b="1" dirty="0" smtClean="0">
            <a:solidFill>
              <a:schemeClr val="tx1"/>
            </a:solidFill>
          </a:endParaRPr>
        </a:p>
        <a:p>
          <a:r>
            <a:rPr kumimoji="1" lang="ja-JP" altLang="en-US" b="1" dirty="0" smtClean="0">
              <a:solidFill>
                <a:schemeClr val="tx1"/>
              </a:solidFill>
            </a:rPr>
            <a:t>人口・特性</a:t>
          </a:r>
          <a:endParaRPr kumimoji="1" lang="ja-JP" altLang="en-US" b="1" dirty="0">
            <a:solidFill>
              <a:schemeClr val="tx1"/>
            </a:solidFill>
          </a:endParaRPr>
        </a:p>
      </dgm:t>
    </dgm:pt>
    <dgm:pt modelId="{DDA17F42-15A1-4761-ABF3-3A7216AACA86}" type="parTrans" cxnId="{BA4635B3-36B9-45EA-8534-0711DD831D41}">
      <dgm:prSet/>
      <dgm:spPr/>
      <dgm:t>
        <a:bodyPr/>
        <a:lstStyle/>
        <a:p>
          <a:endParaRPr kumimoji="1" lang="ja-JP" altLang="en-US"/>
        </a:p>
      </dgm:t>
    </dgm:pt>
    <dgm:pt modelId="{75983A76-F0CF-41CD-846D-8C2E8ED5C92B}" type="sibTrans" cxnId="{BA4635B3-36B9-45EA-8534-0711DD831D41}">
      <dgm:prSet/>
      <dgm:spPr/>
      <dgm:t>
        <a:bodyPr/>
        <a:lstStyle/>
        <a:p>
          <a:endParaRPr kumimoji="1" lang="ja-JP" altLang="en-US"/>
        </a:p>
      </dgm:t>
    </dgm:pt>
    <dgm:pt modelId="{BD76797C-83A3-43DE-BDB1-750996396EE3}">
      <dgm:prSet phldrT="[テキスト]"/>
      <dgm:spPr/>
      <dgm:t>
        <a:bodyPr/>
        <a:lstStyle/>
        <a:p>
          <a:r>
            <a:rPr kumimoji="1" lang="ja-JP" altLang="en-US" b="1" dirty="0" smtClean="0">
              <a:solidFill>
                <a:schemeClr val="tx1"/>
              </a:solidFill>
            </a:rPr>
            <a:t>障害児者の</a:t>
          </a:r>
          <a:endParaRPr kumimoji="1" lang="en-US" altLang="ja-JP" b="1" dirty="0" smtClean="0">
            <a:solidFill>
              <a:schemeClr val="tx1"/>
            </a:solidFill>
          </a:endParaRPr>
        </a:p>
        <a:p>
          <a:r>
            <a:rPr kumimoji="1" lang="ja-JP" altLang="en-US" b="1" dirty="0" smtClean="0">
              <a:solidFill>
                <a:schemeClr val="tx1"/>
              </a:solidFill>
            </a:rPr>
            <a:t>支援実態</a:t>
          </a:r>
          <a:endParaRPr kumimoji="1" lang="en-US" altLang="ja-JP" b="1" dirty="0" smtClean="0">
            <a:solidFill>
              <a:schemeClr val="tx1"/>
            </a:solidFill>
          </a:endParaRPr>
        </a:p>
      </dgm:t>
    </dgm:pt>
    <dgm:pt modelId="{1EB1931F-D3A4-48BF-817C-C29E90035CA6}" type="parTrans" cxnId="{4CAC122C-86A4-46A2-8FD4-F0D533256797}">
      <dgm:prSet/>
      <dgm:spPr/>
      <dgm:t>
        <a:bodyPr/>
        <a:lstStyle/>
        <a:p>
          <a:endParaRPr kumimoji="1" lang="ja-JP" altLang="en-US"/>
        </a:p>
      </dgm:t>
    </dgm:pt>
    <dgm:pt modelId="{FE964B31-2E06-4022-B8D4-B548B8538EE7}" type="sibTrans" cxnId="{4CAC122C-86A4-46A2-8FD4-F0D533256797}">
      <dgm:prSet/>
      <dgm:spPr/>
      <dgm:t>
        <a:bodyPr/>
        <a:lstStyle/>
        <a:p>
          <a:endParaRPr kumimoji="1" lang="ja-JP" altLang="en-US"/>
        </a:p>
      </dgm:t>
    </dgm:pt>
    <dgm:pt modelId="{43D99CBA-64B8-4258-97B5-6822214B7E5C}">
      <dgm:prSet phldrT="[テキスト]"/>
      <dgm:spPr/>
      <dgm:t>
        <a:bodyPr/>
        <a:lstStyle/>
        <a:p>
          <a:r>
            <a:rPr kumimoji="1" lang="ja-JP" altLang="en-US" b="1" dirty="0" smtClean="0">
              <a:solidFill>
                <a:schemeClr val="tx1"/>
              </a:solidFill>
            </a:rPr>
            <a:t>生活ニーズ把握（アンケート）</a:t>
          </a:r>
          <a:endParaRPr kumimoji="1" lang="en-US" altLang="ja-JP" b="1" dirty="0" smtClean="0">
            <a:solidFill>
              <a:schemeClr val="tx1"/>
            </a:solidFill>
          </a:endParaRPr>
        </a:p>
      </dgm:t>
    </dgm:pt>
    <dgm:pt modelId="{40560378-A66E-4E66-BF72-429B280420A3}" type="parTrans" cxnId="{07B8C7F3-A166-4352-9125-894DD4C1459D}">
      <dgm:prSet/>
      <dgm:spPr/>
      <dgm:t>
        <a:bodyPr/>
        <a:lstStyle/>
        <a:p>
          <a:endParaRPr kumimoji="1" lang="ja-JP" altLang="en-US"/>
        </a:p>
      </dgm:t>
    </dgm:pt>
    <dgm:pt modelId="{81492596-4412-488B-BCA5-DCB57C4E64EC}" type="sibTrans" cxnId="{07B8C7F3-A166-4352-9125-894DD4C1459D}">
      <dgm:prSet/>
      <dgm:spPr/>
      <dgm:t>
        <a:bodyPr/>
        <a:lstStyle/>
        <a:p>
          <a:endParaRPr kumimoji="1" lang="ja-JP" altLang="en-US"/>
        </a:p>
      </dgm:t>
    </dgm:pt>
    <dgm:pt modelId="{7494DE5F-A11E-4F00-AE38-A7DB108D4CD8}">
      <dgm:prSet phldrT="[テキスト]"/>
      <dgm:spPr/>
      <dgm:t>
        <a:bodyPr/>
        <a:lstStyle/>
        <a:p>
          <a:r>
            <a:rPr kumimoji="1" lang="ja-JP" altLang="en-US" b="1" dirty="0" smtClean="0">
              <a:solidFill>
                <a:schemeClr val="tx1"/>
              </a:solidFill>
            </a:rPr>
            <a:t>障害者団体</a:t>
          </a:r>
          <a:endParaRPr kumimoji="1" lang="en-US" altLang="ja-JP" b="1" dirty="0" smtClean="0">
            <a:solidFill>
              <a:schemeClr val="tx1"/>
            </a:solidFill>
          </a:endParaRPr>
        </a:p>
        <a:p>
          <a:r>
            <a:rPr kumimoji="1" lang="ja-JP" altLang="en-US" b="1" dirty="0" smtClean="0">
              <a:solidFill>
                <a:schemeClr val="tx1"/>
              </a:solidFill>
            </a:rPr>
            <a:t>懇談会</a:t>
          </a:r>
          <a:endParaRPr kumimoji="1" lang="ja-JP" altLang="en-US" b="1" dirty="0">
            <a:solidFill>
              <a:schemeClr val="tx1"/>
            </a:solidFill>
          </a:endParaRPr>
        </a:p>
      </dgm:t>
    </dgm:pt>
    <dgm:pt modelId="{38F60371-3D80-4CAD-9E4E-35CCA52B82AD}" type="parTrans" cxnId="{ADC3A9EE-6595-4D3E-9CCD-54B036971582}">
      <dgm:prSet/>
      <dgm:spPr/>
      <dgm:t>
        <a:bodyPr/>
        <a:lstStyle/>
        <a:p>
          <a:endParaRPr kumimoji="1" lang="ja-JP" altLang="en-US"/>
        </a:p>
      </dgm:t>
    </dgm:pt>
    <dgm:pt modelId="{1E69B24A-4DAA-4AE1-9AC3-482A4AFEC5E7}" type="sibTrans" cxnId="{ADC3A9EE-6595-4D3E-9CCD-54B036971582}">
      <dgm:prSet/>
      <dgm:spPr/>
      <dgm:t>
        <a:bodyPr/>
        <a:lstStyle/>
        <a:p>
          <a:endParaRPr kumimoji="1" lang="ja-JP" altLang="en-US"/>
        </a:p>
      </dgm:t>
    </dgm:pt>
    <dgm:pt modelId="{DCAA028B-8D78-4354-8F0E-8F52043B559D}">
      <dgm:prSet phldrT="[テキスト]"/>
      <dgm:spPr/>
      <dgm:t>
        <a:bodyPr/>
        <a:lstStyle/>
        <a:p>
          <a:r>
            <a:rPr kumimoji="1" lang="ja-JP" altLang="en-US" b="1" dirty="0" smtClean="0">
              <a:solidFill>
                <a:schemeClr val="tx1"/>
              </a:solidFill>
            </a:rPr>
            <a:t>サービス担当者会議課題</a:t>
          </a:r>
          <a:endParaRPr kumimoji="1" lang="en-US" altLang="ja-JP" b="1" dirty="0" smtClean="0">
            <a:solidFill>
              <a:schemeClr val="tx1"/>
            </a:solidFill>
          </a:endParaRPr>
        </a:p>
      </dgm:t>
    </dgm:pt>
    <dgm:pt modelId="{C71EF718-5CA2-44E0-81C4-A73FD525CA7C}" type="parTrans" cxnId="{F5A2DD09-C42C-4D59-8758-55F8002AEFE1}">
      <dgm:prSet/>
      <dgm:spPr/>
      <dgm:t>
        <a:bodyPr/>
        <a:lstStyle/>
        <a:p>
          <a:endParaRPr kumimoji="1" lang="ja-JP" altLang="en-US"/>
        </a:p>
      </dgm:t>
    </dgm:pt>
    <dgm:pt modelId="{60AFFA1B-0E42-4664-8014-DAA6BE938831}" type="sibTrans" cxnId="{F5A2DD09-C42C-4D59-8758-55F8002AEFE1}">
      <dgm:prSet/>
      <dgm:spPr/>
      <dgm:t>
        <a:bodyPr/>
        <a:lstStyle/>
        <a:p>
          <a:endParaRPr kumimoji="1" lang="ja-JP" altLang="en-US"/>
        </a:p>
      </dgm:t>
    </dgm:pt>
    <dgm:pt modelId="{FB797ECA-4692-4469-BD26-AC17F5F25EE1}">
      <dgm:prSet phldrT="[テキスト]"/>
      <dgm:spPr>
        <a:ln>
          <a:solidFill>
            <a:srgbClr val="FF0000"/>
          </a:solidFill>
        </a:ln>
      </dgm:spPr>
      <dgm:t>
        <a:bodyPr/>
        <a:lstStyle/>
        <a:p>
          <a:r>
            <a:rPr kumimoji="1" lang="ja-JP" altLang="en-US" dirty="0" smtClean="0">
              <a:solidFill>
                <a:schemeClr val="tx1"/>
              </a:solidFill>
            </a:rPr>
            <a:t>相談支援事業所の</a:t>
          </a:r>
          <a:r>
            <a:rPr kumimoji="1" lang="ja-JP" altLang="en-US" dirty="0" smtClean="0">
              <a:solidFill>
                <a:srgbClr val="FF0000"/>
              </a:solidFill>
            </a:rPr>
            <a:t>ケースビュー・事例検討会</a:t>
          </a:r>
          <a:endParaRPr kumimoji="1" lang="ja-JP" altLang="en-US" dirty="0">
            <a:solidFill>
              <a:schemeClr val="tx1"/>
            </a:solidFill>
          </a:endParaRPr>
        </a:p>
      </dgm:t>
    </dgm:pt>
    <dgm:pt modelId="{C20D92CB-7974-425D-9484-15E06CBA2253}" type="parTrans" cxnId="{729547E3-D621-4450-89D3-13FE229EBC6E}">
      <dgm:prSet/>
      <dgm:spPr/>
      <dgm:t>
        <a:bodyPr/>
        <a:lstStyle/>
        <a:p>
          <a:endParaRPr kumimoji="1" lang="ja-JP" altLang="en-US"/>
        </a:p>
      </dgm:t>
    </dgm:pt>
    <dgm:pt modelId="{81230AD7-8C0E-4D43-AACD-86A6F3DC6C15}" type="sibTrans" cxnId="{729547E3-D621-4450-89D3-13FE229EBC6E}">
      <dgm:prSet/>
      <dgm:spPr/>
      <dgm:t>
        <a:bodyPr/>
        <a:lstStyle/>
        <a:p>
          <a:endParaRPr kumimoji="1" lang="ja-JP" altLang="en-US"/>
        </a:p>
      </dgm:t>
    </dgm:pt>
    <dgm:pt modelId="{57AA7A3C-DE4A-4D1F-B1CB-CAFD1DCF4AA1}">
      <dgm:prSet/>
      <dgm:spPr>
        <a:ln>
          <a:solidFill>
            <a:srgbClr val="FF0000"/>
          </a:solidFill>
        </a:ln>
      </dgm:spPr>
      <dgm:t>
        <a:bodyPr/>
        <a:lstStyle/>
        <a:p>
          <a:r>
            <a:rPr kumimoji="1" lang="ja-JP" altLang="en-US" b="1" dirty="0" smtClean="0">
              <a:solidFill>
                <a:schemeClr val="tx1"/>
              </a:solidFill>
            </a:rPr>
            <a:t>地域支援福祉サービス事業者訪問・</a:t>
          </a:r>
          <a:r>
            <a:rPr kumimoji="1" lang="ja-JP" altLang="en-US" b="1" dirty="0" smtClean="0">
              <a:solidFill>
                <a:srgbClr val="FF0000"/>
              </a:solidFill>
            </a:rPr>
            <a:t>連絡会</a:t>
          </a:r>
          <a:endParaRPr kumimoji="1" lang="ja-JP" altLang="en-US" b="1" dirty="0">
            <a:solidFill>
              <a:srgbClr val="FF0000"/>
            </a:solidFill>
          </a:endParaRPr>
        </a:p>
      </dgm:t>
    </dgm:pt>
    <dgm:pt modelId="{E793A694-5366-499E-BAE2-23F7CFA79B90}" type="parTrans" cxnId="{15732444-5467-4022-BE7B-1E72CCB8F02B}">
      <dgm:prSet/>
      <dgm:spPr/>
      <dgm:t>
        <a:bodyPr/>
        <a:lstStyle/>
        <a:p>
          <a:endParaRPr kumimoji="1" lang="ja-JP" altLang="en-US"/>
        </a:p>
      </dgm:t>
    </dgm:pt>
    <dgm:pt modelId="{BEAB6820-6661-4142-9FD9-9C04846F1B67}" type="sibTrans" cxnId="{15732444-5467-4022-BE7B-1E72CCB8F02B}">
      <dgm:prSet/>
      <dgm:spPr/>
      <dgm:t>
        <a:bodyPr/>
        <a:lstStyle/>
        <a:p>
          <a:endParaRPr kumimoji="1" lang="ja-JP" altLang="en-US"/>
        </a:p>
      </dgm:t>
    </dgm:pt>
    <dgm:pt modelId="{3D6F0F37-5FFB-4A72-A80D-8F0C2B688E59}" type="pres">
      <dgm:prSet presAssocID="{6AF2E824-01B1-459B-B7C2-809A59A9E73B}" presName="diagram" presStyleCnt="0">
        <dgm:presLayoutVars>
          <dgm:dir/>
          <dgm:resizeHandles val="exact"/>
        </dgm:presLayoutVars>
      </dgm:prSet>
      <dgm:spPr/>
      <dgm:t>
        <a:bodyPr/>
        <a:lstStyle/>
        <a:p>
          <a:endParaRPr kumimoji="1" lang="ja-JP" altLang="en-US"/>
        </a:p>
      </dgm:t>
    </dgm:pt>
    <dgm:pt modelId="{B359C1AD-6436-4EDB-A8F0-9A71D4DCE99E}" type="pres">
      <dgm:prSet presAssocID="{BA468F20-DC67-477B-8D45-6F1BAF850CE9}" presName="node" presStyleLbl="node1" presStyleIdx="0" presStyleCnt="7" custLinFactY="18803" custLinFactNeighborX="2735" custLinFactNeighborY="100000">
        <dgm:presLayoutVars>
          <dgm:bulletEnabled val="1"/>
        </dgm:presLayoutVars>
      </dgm:prSet>
      <dgm:spPr/>
      <dgm:t>
        <a:bodyPr/>
        <a:lstStyle/>
        <a:p>
          <a:endParaRPr kumimoji="1" lang="ja-JP" altLang="en-US"/>
        </a:p>
      </dgm:t>
    </dgm:pt>
    <dgm:pt modelId="{91328538-D178-49EE-9363-9934954755ED}" type="pres">
      <dgm:prSet presAssocID="{75983A76-F0CF-41CD-846D-8C2E8ED5C92B}" presName="sibTrans" presStyleCnt="0"/>
      <dgm:spPr/>
    </dgm:pt>
    <dgm:pt modelId="{8FA49AC7-C62D-4CD1-901F-65EF41301148}" type="pres">
      <dgm:prSet presAssocID="{BD76797C-83A3-43DE-BDB1-750996396EE3}" presName="node" presStyleLbl="node1" presStyleIdx="1" presStyleCnt="7" custLinFactNeighborX="1368" custLinFactNeighborY="285">
        <dgm:presLayoutVars>
          <dgm:bulletEnabled val="1"/>
        </dgm:presLayoutVars>
      </dgm:prSet>
      <dgm:spPr/>
      <dgm:t>
        <a:bodyPr/>
        <a:lstStyle/>
        <a:p>
          <a:endParaRPr kumimoji="1" lang="ja-JP" altLang="en-US"/>
        </a:p>
      </dgm:t>
    </dgm:pt>
    <dgm:pt modelId="{1479BC7B-51B2-4DEB-AF39-0642B031D6ED}" type="pres">
      <dgm:prSet presAssocID="{FE964B31-2E06-4022-B8D4-B548B8538EE7}" presName="sibTrans" presStyleCnt="0"/>
      <dgm:spPr/>
    </dgm:pt>
    <dgm:pt modelId="{C998F51B-C316-40BB-8A8E-03C2A175F127}" type="pres">
      <dgm:prSet presAssocID="{43D99CBA-64B8-4258-97B5-6822214B7E5C}" presName="node" presStyleLbl="node1" presStyleIdx="2" presStyleCnt="7">
        <dgm:presLayoutVars>
          <dgm:bulletEnabled val="1"/>
        </dgm:presLayoutVars>
      </dgm:prSet>
      <dgm:spPr/>
      <dgm:t>
        <a:bodyPr/>
        <a:lstStyle/>
        <a:p>
          <a:endParaRPr kumimoji="1" lang="ja-JP" altLang="en-US"/>
        </a:p>
      </dgm:t>
    </dgm:pt>
    <dgm:pt modelId="{AB2E18F2-5B65-4CB2-B533-1AF4101C5586}" type="pres">
      <dgm:prSet presAssocID="{81492596-4412-488B-BCA5-DCB57C4E64EC}" presName="sibTrans" presStyleCnt="0"/>
      <dgm:spPr/>
    </dgm:pt>
    <dgm:pt modelId="{BE726AD9-F00F-4685-BDAF-A30B5D7FF52A}" type="pres">
      <dgm:prSet presAssocID="{7494DE5F-A11E-4F00-AE38-A7DB108D4CD8}" presName="node" presStyleLbl="node1" presStyleIdx="3" presStyleCnt="7" custLinFactY="16097" custLinFactNeighborX="5470" custLinFactNeighborY="100000">
        <dgm:presLayoutVars>
          <dgm:bulletEnabled val="1"/>
        </dgm:presLayoutVars>
      </dgm:prSet>
      <dgm:spPr/>
      <dgm:t>
        <a:bodyPr/>
        <a:lstStyle/>
        <a:p>
          <a:endParaRPr kumimoji="1" lang="ja-JP" altLang="en-US"/>
        </a:p>
      </dgm:t>
    </dgm:pt>
    <dgm:pt modelId="{D49B7EA9-AB0E-460E-9AE4-3D5491D8ADBC}" type="pres">
      <dgm:prSet presAssocID="{1E69B24A-4DAA-4AE1-9AC3-482A4AFEC5E7}" presName="sibTrans" presStyleCnt="0"/>
      <dgm:spPr/>
    </dgm:pt>
    <dgm:pt modelId="{AFCE6FA2-46EA-4777-BE9B-29F6C75E6EBF}" type="pres">
      <dgm:prSet presAssocID="{DCAA028B-8D78-4354-8F0E-8F52043B559D}" presName="node" presStyleLbl="node1" presStyleIdx="4" presStyleCnt="7">
        <dgm:presLayoutVars>
          <dgm:bulletEnabled val="1"/>
        </dgm:presLayoutVars>
      </dgm:prSet>
      <dgm:spPr/>
      <dgm:t>
        <a:bodyPr/>
        <a:lstStyle/>
        <a:p>
          <a:endParaRPr kumimoji="1" lang="ja-JP" altLang="en-US"/>
        </a:p>
      </dgm:t>
    </dgm:pt>
    <dgm:pt modelId="{688B96A1-47D3-4B2F-BF0B-AC57AAAF1163}" type="pres">
      <dgm:prSet presAssocID="{60AFFA1B-0E42-4664-8014-DAA6BE938831}" presName="sibTrans" presStyleCnt="0"/>
      <dgm:spPr/>
    </dgm:pt>
    <dgm:pt modelId="{F10F1168-84E6-4C73-8F51-68E9D4A5189E}" type="pres">
      <dgm:prSet presAssocID="{FB797ECA-4692-4469-BD26-AC17F5F25EE1}" presName="node" presStyleLbl="node1" presStyleIdx="5" presStyleCnt="7">
        <dgm:presLayoutVars>
          <dgm:bulletEnabled val="1"/>
        </dgm:presLayoutVars>
      </dgm:prSet>
      <dgm:spPr/>
      <dgm:t>
        <a:bodyPr/>
        <a:lstStyle/>
        <a:p>
          <a:endParaRPr kumimoji="1" lang="ja-JP" altLang="en-US"/>
        </a:p>
      </dgm:t>
    </dgm:pt>
    <dgm:pt modelId="{478C55E9-B151-4659-B444-641B48D3E97B}" type="pres">
      <dgm:prSet presAssocID="{81230AD7-8C0E-4D43-AACD-86A6F3DC6C15}" presName="sibTrans" presStyleCnt="0"/>
      <dgm:spPr/>
    </dgm:pt>
    <dgm:pt modelId="{93A032CE-D8AA-4263-929D-381CBA4A5D04}" type="pres">
      <dgm:prSet presAssocID="{57AA7A3C-DE4A-4D1F-B1CB-CAFD1DCF4AA1}" presName="node" presStyleLbl="node1" presStyleIdx="6" presStyleCnt="7">
        <dgm:presLayoutVars>
          <dgm:bulletEnabled val="1"/>
        </dgm:presLayoutVars>
      </dgm:prSet>
      <dgm:spPr/>
      <dgm:t>
        <a:bodyPr/>
        <a:lstStyle/>
        <a:p>
          <a:endParaRPr kumimoji="1" lang="ja-JP" altLang="en-US"/>
        </a:p>
      </dgm:t>
    </dgm:pt>
  </dgm:ptLst>
  <dgm:cxnLst>
    <dgm:cxn modelId="{3ECDCB7D-DE48-424B-80E8-977430371DE4}" type="presOf" srcId="{7494DE5F-A11E-4F00-AE38-A7DB108D4CD8}" destId="{BE726AD9-F00F-4685-BDAF-A30B5D7FF52A}" srcOrd="0" destOrd="0" presId="urn:microsoft.com/office/officeart/2005/8/layout/default"/>
    <dgm:cxn modelId="{9D90D5F7-2684-4012-BD33-2FB6FBA0820B}" type="presOf" srcId="{BD76797C-83A3-43DE-BDB1-750996396EE3}" destId="{8FA49AC7-C62D-4CD1-901F-65EF41301148}" srcOrd="0" destOrd="0" presId="urn:microsoft.com/office/officeart/2005/8/layout/default"/>
    <dgm:cxn modelId="{4CAC122C-86A4-46A2-8FD4-F0D533256797}" srcId="{6AF2E824-01B1-459B-B7C2-809A59A9E73B}" destId="{BD76797C-83A3-43DE-BDB1-750996396EE3}" srcOrd="1" destOrd="0" parTransId="{1EB1931F-D3A4-48BF-817C-C29E90035CA6}" sibTransId="{FE964B31-2E06-4022-B8D4-B548B8538EE7}"/>
    <dgm:cxn modelId="{3EDF06B2-D5B8-4B09-BEC3-7B088692C6ED}" type="presOf" srcId="{FB797ECA-4692-4469-BD26-AC17F5F25EE1}" destId="{F10F1168-84E6-4C73-8F51-68E9D4A5189E}" srcOrd="0" destOrd="0" presId="urn:microsoft.com/office/officeart/2005/8/layout/default"/>
    <dgm:cxn modelId="{3C960440-665A-497B-8176-F2468EEA969F}" type="presOf" srcId="{6AF2E824-01B1-459B-B7C2-809A59A9E73B}" destId="{3D6F0F37-5FFB-4A72-A80D-8F0C2B688E59}" srcOrd="0" destOrd="0" presId="urn:microsoft.com/office/officeart/2005/8/layout/default"/>
    <dgm:cxn modelId="{57E811C5-757D-4BF3-BB71-D36E3814619D}" type="presOf" srcId="{DCAA028B-8D78-4354-8F0E-8F52043B559D}" destId="{AFCE6FA2-46EA-4777-BE9B-29F6C75E6EBF}" srcOrd="0" destOrd="0" presId="urn:microsoft.com/office/officeart/2005/8/layout/default"/>
    <dgm:cxn modelId="{07B8C7F3-A166-4352-9125-894DD4C1459D}" srcId="{6AF2E824-01B1-459B-B7C2-809A59A9E73B}" destId="{43D99CBA-64B8-4258-97B5-6822214B7E5C}" srcOrd="2" destOrd="0" parTransId="{40560378-A66E-4E66-BF72-429B280420A3}" sibTransId="{81492596-4412-488B-BCA5-DCB57C4E64EC}"/>
    <dgm:cxn modelId="{6D98DB6F-39FC-4271-BF99-9CB95B65CE67}" type="presOf" srcId="{43D99CBA-64B8-4258-97B5-6822214B7E5C}" destId="{C998F51B-C316-40BB-8A8E-03C2A175F127}" srcOrd="0" destOrd="0" presId="urn:microsoft.com/office/officeart/2005/8/layout/default"/>
    <dgm:cxn modelId="{F5A2DD09-C42C-4D59-8758-55F8002AEFE1}" srcId="{6AF2E824-01B1-459B-B7C2-809A59A9E73B}" destId="{DCAA028B-8D78-4354-8F0E-8F52043B559D}" srcOrd="4" destOrd="0" parTransId="{C71EF718-5CA2-44E0-81C4-A73FD525CA7C}" sibTransId="{60AFFA1B-0E42-4664-8014-DAA6BE938831}"/>
    <dgm:cxn modelId="{BA4635B3-36B9-45EA-8534-0711DD831D41}" srcId="{6AF2E824-01B1-459B-B7C2-809A59A9E73B}" destId="{BA468F20-DC67-477B-8D45-6F1BAF850CE9}" srcOrd="0" destOrd="0" parTransId="{DDA17F42-15A1-4761-ABF3-3A7216AACA86}" sibTransId="{75983A76-F0CF-41CD-846D-8C2E8ED5C92B}"/>
    <dgm:cxn modelId="{ADC3A9EE-6595-4D3E-9CCD-54B036971582}" srcId="{6AF2E824-01B1-459B-B7C2-809A59A9E73B}" destId="{7494DE5F-A11E-4F00-AE38-A7DB108D4CD8}" srcOrd="3" destOrd="0" parTransId="{38F60371-3D80-4CAD-9E4E-35CCA52B82AD}" sibTransId="{1E69B24A-4DAA-4AE1-9AC3-482A4AFEC5E7}"/>
    <dgm:cxn modelId="{729547E3-D621-4450-89D3-13FE229EBC6E}" srcId="{6AF2E824-01B1-459B-B7C2-809A59A9E73B}" destId="{FB797ECA-4692-4469-BD26-AC17F5F25EE1}" srcOrd="5" destOrd="0" parTransId="{C20D92CB-7974-425D-9484-15E06CBA2253}" sibTransId="{81230AD7-8C0E-4D43-AACD-86A6F3DC6C15}"/>
    <dgm:cxn modelId="{15732444-5467-4022-BE7B-1E72CCB8F02B}" srcId="{6AF2E824-01B1-459B-B7C2-809A59A9E73B}" destId="{57AA7A3C-DE4A-4D1F-B1CB-CAFD1DCF4AA1}" srcOrd="6" destOrd="0" parTransId="{E793A694-5366-499E-BAE2-23F7CFA79B90}" sibTransId="{BEAB6820-6661-4142-9FD9-9C04846F1B67}"/>
    <dgm:cxn modelId="{13C50762-30FD-4C1B-B172-076FDA42D931}" type="presOf" srcId="{BA468F20-DC67-477B-8D45-6F1BAF850CE9}" destId="{B359C1AD-6436-4EDB-A8F0-9A71D4DCE99E}" srcOrd="0" destOrd="0" presId="urn:microsoft.com/office/officeart/2005/8/layout/default"/>
    <dgm:cxn modelId="{3F42566B-68AE-46BD-80BF-9F207783AF5C}" type="presOf" srcId="{57AA7A3C-DE4A-4D1F-B1CB-CAFD1DCF4AA1}" destId="{93A032CE-D8AA-4263-929D-381CBA4A5D04}" srcOrd="0" destOrd="0" presId="urn:microsoft.com/office/officeart/2005/8/layout/default"/>
    <dgm:cxn modelId="{8D44684C-6E16-45E8-88F0-4262CDD22A67}" type="presParOf" srcId="{3D6F0F37-5FFB-4A72-A80D-8F0C2B688E59}" destId="{B359C1AD-6436-4EDB-A8F0-9A71D4DCE99E}" srcOrd="0" destOrd="0" presId="urn:microsoft.com/office/officeart/2005/8/layout/default"/>
    <dgm:cxn modelId="{B33E9E33-6765-4B25-A16D-3B8CD4FFA989}" type="presParOf" srcId="{3D6F0F37-5FFB-4A72-A80D-8F0C2B688E59}" destId="{91328538-D178-49EE-9363-9934954755ED}" srcOrd="1" destOrd="0" presId="urn:microsoft.com/office/officeart/2005/8/layout/default"/>
    <dgm:cxn modelId="{83E68A67-0288-474A-A6A8-9E67163B552D}" type="presParOf" srcId="{3D6F0F37-5FFB-4A72-A80D-8F0C2B688E59}" destId="{8FA49AC7-C62D-4CD1-901F-65EF41301148}" srcOrd="2" destOrd="0" presId="urn:microsoft.com/office/officeart/2005/8/layout/default"/>
    <dgm:cxn modelId="{3453699E-EE5D-4459-8229-FF34B429F6D7}" type="presParOf" srcId="{3D6F0F37-5FFB-4A72-A80D-8F0C2B688E59}" destId="{1479BC7B-51B2-4DEB-AF39-0642B031D6ED}" srcOrd="3" destOrd="0" presId="urn:microsoft.com/office/officeart/2005/8/layout/default"/>
    <dgm:cxn modelId="{366FB30D-7F15-41F4-988E-02B1AF575561}" type="presParOf" srcId="{3D6F0F37-5FFB-4A72-A80D-8F0C2B688E59}" destId="{C998F51B-C316-40BB-8A8E-03C2A175F127}" srcOrd="4" destOrd="0" presId="urn:microsoft.com/office/officeart/2005/8/layout/default"/>
    <dgm:cxn modelId="{FE40F90E-AEF2-4A88-A5C6-C40AE134E282}" type="presParOf" srcId="{3D6F0F37-5FFB-4A72-A80D-8F0C2B688E59}" destId="{AB2E18F2-5B65-4CB2-B533-1AF4101C5586}" srcOrd="5" destOrd="0" presId="urn:microsoft.com/office/officeart/2005/8/layout/default"/>
    <dgm:cxn modelId="{987F138A-6843-4864-B411-62978889735C}" type="presParOf" srcId="{3D6F0F37-5FFB-4A72-A80D-8F0C2B688E59}" destId="{BE726AD9-F00F-4685-BDAF-A30B5D7FF52A}" srcOrd="6" destOrd="0" presId="urn:microsoft.com/office/officeart/2005/8/layout/default"/>
    <dgm:cxn modelId="{A387E5AC-D96D-446B-B3A1-2E7A0113634B}" type="presParOf" srcId="{3D6F0F37-5FFB-4A72-A80D-8F0C2B688E59}" destId="{D49B7EA9-AB0E-460E-9AE4-3D5491D8ADBC}" srcOrd="7" destOrd="0" presId="urn:microsoft.com/office/officeart/2005/8/layout/default"/>
    <dgm:cxn modelId="{B16395F6-434B-45D3-AEBB-F3A8230751B3}" type="presParOf" srcId="{3D6F0F37-5FFB-4A72-A80D-8F0C2B688E59}" destId="{AFCE6FA2-46EA-4777-BE9B-29F6C75E6EBF}" srcOrd="8" destOrd="0" presId="urn:microsoft.com/office/officeart/2005/8/layout/default"/>
    <dgm:cxn modelId="{9B70B2EB-7F62-4DB3-BCE8-38501C8B1BD8}" type="presParOf" srcId="{3D6F0F37-5FFB-4A72-A80D-8F0C2B688E59}" destId="{688B96A1-47D3-4B2F-BF0B-AC57AAAF1163}" srcOrd="9" destOrd="0" presId="urn:microsoft.com/office/officeart/2005/8/layout/default"/>
    <dgm:cxn modelId="{BAC8805A-0AAE-4539-8EDD-701537E01BD8}" type="presParOf" srcId="{3D6F0F37-5FFB-4A72-A80D-8F0C2B688E59}" destId="{F10F1168-84E6-4C73-8F51-68E9D4A5189E}" srcOrd="10" destOrd="0" presId="urn:microsoft.com/office/officeart/2005/8/layout/default"/>
    <dgm:cxn modelId="{3913539D-C93C-4F55-90EF-96A7FBDA0EEF}" type="presParOf" srcId="{3D6F0F37-5FFB-4A72-A80D-8F0C2B688E59}" destId="{478C55E9-B151-4659-B444-641B48D3E97B}" srcOrd="11" destOrd="0" presId="urn:microsoft.com/office/officeart/2005/8/layout/default"/>
    <dgm:cxn modelId="{EFCA0A6F-1AC2-4384-A491-6A505C554765}" type="presParOf" srcId="{3D6F0F37-5FFB-4A72-A80D-8F0C2B688E59}" destId="{93A032CE-D8AA-4263-929D-381CBA4A5D0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25B512-54A9-4FFB-A01A-D2272FF42BAC}"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kumimoji="1" lang="ja-JP" altLang="en-US"/>
        </a:p>
      </dgm:t>
    </dgm:pt>
    <dgm:pt modelId="{61FEE3F5-B1C9-4334-9BD8-4D798522DFFD}">
      <dgm:prSet phldrT="[テキスト]"/>
      <dgm:spPr/>
      <dgm:t>
        <a:bodyPr/>
        <a:lstStyle/>
        <a:p>
          <a:r>
            <a:rPr kumimoji="1" lang="ja-JP" altLang="en-US" b="1" dirty="0" smtClean="0">
              <a:solidFill>
                <a:schemeClr val="tx1"/>
              </a:solidFill>
            </a:rPr>
            <a:t>福祉</a:t>
          </a:r>
          <a:endParaRPr kumimoji="1" lang="en-US" altLang="ja-JP" b="1" dirty="0" smtClean="0">
            <a:solidFill>
              <a:schemeClr val="tx1"/>
            </a:solidFill>
          </a:endParaRPr>
        </a:p>
        <a:p>
          <a:r>
            <a:rPr kumimoji="1" lang="ja-JP" altLang="en-US" b="1" dirty="0" smtClean="0">
              <a:solidFill>
                <a:schemeClr val="tx1"/>
              </a:solidFill>
            </a:rPr>
            <a:t>事業所</a:t>
          </a:r>
          <a:endParaRPr kumimoji="1" lang="ja-JP" altLang="en-US" b="1" dirty="0">
            <a:solidFill>
              <a:schemeClr val="tx1"/>
            </a:solidFill>
          </a:endParaRPr>
        </a:p>
      </dgm:t>
    </dgm:pt>
    <dgm:pt modelId="{BB984CBC-9EAF-4F93-B4C7-1C6786607034}" type="parTrans" cxnId="{E18B0833-7106-4A4B-881C-54D59A21AA8A}">
      <dgm:prSet/>
      <dgm:spPr/>
      <dgm:t>
        <a:bodyPr/>
        <a:lstStyle/>
        <a:p>
          <a:endParaRPr kumimoji="1" lang="ja-JP" altLang="en-US"/>
        </a:p>
      </dgm:t>
    </dgm:pt>
    <dgm:pt modelId="{68B1A029-1ABD-4EFC-A16F-08C7322DAB0D}" type="sibTrans" cxnId="{E18B0833-7106-4A4B-881C-54D59A21AA8A}">
      <dgm:prSet/>
      <dgm:spPr/>
      <dgm:t>
        <a:bodyPr/>
        <a:lstStyle/>
        <a:p>
          <a:r>
            <a:rPr kumimoji="1" lang="ja-JP" altLang="en-US" dirty="0" smtClean="0">
              <a:solidFill>
                <a:schemeClr val="tx1"/>
              </a:solidFill>
            </a:rPr>
            <a:t>各種制度</a:t>
          </a:r>
          <a:endParaRPr kumimoji="1" lang="ja-JP" altLang="en-US" dirty="0">
            <a:solidFill>
              <a:schemeClr val="tx1"/>
            </a:solidFill>
          </a:endParaRPr>
        </a:p>
      </dgm:t>
    </dgm:pt>
    <dgm:pt modelId="{F2EE3EA4-405B-4197-9337-67045777C15A}">
      <dgm:prSet phldrT="[テキスト]"/>
      <dgm:spPr/>
      <dgm:t>
        <a:bodyPr/>
        <a:lstStyle/>
        <a:p>
          <a:r>
            <a:rPr kumimoji="1" lang="ja-JP" altLang="en-US" b="1" dirty="0" smtClean="0">
              <a:solidFill>
                <a:schemeClr val="tx1"/>
              </a:solidFill>
            </a:rPr>
            <a:t>ハード設備</a:t>
          </a:r>
          <a:endParaRPr kumimoji="1" lang="ja-JP" altLang="en-US" b="1" dirty="0">
            <a:solidFill>
              <a:schemeClr val="tx1"/>
            </a:solidFill>
          </a:endParaRPr>
        </a:p>
      </dgm:t>
    </dgm:pt>
    <dgm:pt modelId="{9E47C63D-DFA7-4EED-AA2D-4F09A139AEFE}" type="parTrans" cxnId="{E3A72FB3-8F58-46A7-9DCF-B6D81258FE81}">
      <dgm:prSet/>
      <dgm:spPr/>
      <dgm:t>
        <a:bodyPr/>
        <a:lstStyle/>
        <a:p>
          <a:endParaRPr kumimoji="1" lang="ja-JP" altLang="en-US"/>
        </a:p>
      </dgm:t>
    </dgm:pt>
    <dgm:pt modelId="{33F050A0-8A32-49C6-9D80-C71E19EDAB59}" type="sibTrans" cxnId="{E3A72FB3-8F58-46A7-9DCF-B6D81258FE81}">
      <dgm:prSet/>
      <dgm:spPr/>
      <dgm:t>
        <a:bodyPr/>
        <a:lstStyle/>
        <a:p>
          <a:r>
            <a:rPr kumimoji="1" lang="ja-JP" altLang="en-US" dirty="0" smtClean="0">
              <a:solidFill>
                <a:schemeClr val="tx1"/>
              </a:solidFill>
            </a:rPr>
            <a:t>お金</a:t>
          </a:r>
          <a:endParaRPr kumimoji="1" lang="ja-JP" altLang="en-US" dirty="0">
            <a:solidFill>
              <a:schemeClr val="tx1"/>
            </a:solidFill>
          </a:endParaRPr>
        </a:p>
      </dgm:t>
    </dgm:pt>
    <dgm:pt modelId="{F86C35A0-3C80-4D65-A772-C43C01EDF8B2}">
      <dgm:prSet phldrT="[テキスト]" custT="1"/>
      <dgm:spPr/>
      <dgm:t>
        <a:bodyPr/>
        <a:lstStyle/>
        <a:p>
          <a:r>
            <a:rPr kumimoji="1" lang="ja-JP" altLang="en-US" sz="1600" b="1" dirty="0" smtClean="0">
              <a:solidFill>
                <a:schemeClr val="tx1"/>
              </a:solidFill>
            </a:rPr>
            <a:t>必要</a:t>
          </a:r>
          <a:endParaRPr kumimoji="1" lang="en-US" altLang="ja-JP" sz="1600" b="1" dirty="0" smtClean="0">
            <a:solidFill>
              <a:schemeClr val="tx1"/>
            </a:solidFill>
          </a:endParaRPr>
        </a:p>
        <a:p>
          <a:r>
            <a:rPr kumimoji="1" lang="ja-JP" altLang="en-US" sz="1600" b="1" dirty="0" smtClean="0">
              <a:solidFill>
                <a:schemeClr val="tx1"/>
              </a:solidFill>
            </a:rPr>
            <a:t>物品</a:t>
          </a:r>
          <a:endParaRPr kumimoji="1" lang="ja-JP" altLang="en-US" sz="1600" b="1" dirty="0">
            <a:solidFill>
              <a:schemeClr val="tx1"/>
            </a:solidFill>
          </a:endParaRPr>
        </a:p>
      </dgm:t>
    </dgm:pt>
    <dgm:pt modelId="{D7BD08D4-B2CD-4BCF-BB16-EC5515238A6B}" type="parTrans" cxnId="{0D5EFBEA-3FA6-42C3-B0E8-6714D09AF579}">
      <dgm:prSet/>
      <dgm:spPr/>
      <dgm:t>
        <a:bodyPr/>
        <a:lstStyle/>
        <a:p>
          <a:endParaRPr kumimoji="1" lang="ja-JP" altLang="en-US"/>
        </a:p>
      </dgm:t>
    </dgm:pt>
    <dgm:pt modelId="{DCEE3065-E837-4B68-A769-BC3E79C7ACE6}" type="sibTrans" cxnId="{0D5EFBEA-3FA6-42C3-B0E8-6714D09AF579}">
      <dgm:prSet/>
      <dgm:spPr/>
      <dgm:t>
        <a:bodyPr/>
        <a:lstStyle/>
        <a:p>
          <a:r>
            <a:rPr kumimoji="1" lang="ja-JP" altLang="en-US" dirty="0" smtClean="0">
              <a:solidFill>
                <a:schemeClr val="tx1"/>
              </a:solidFill>
            </a:rPr>
            <a:t>法律</a:t>
          </a:r>
          <a:endParaRPr kumimoji="1" lang="ja-JP" altLang="en-US" dirty="0">
            <a:solidFill>
              <a:schemeClr val="tx1"/>
            </a:solidFill>
          </a:endParaRPr>
        </a:p>
      </dgm:t>
    </dgm:pt>
    <dgm:pt modelId="{ED46DEB3-6F88-4B3C-9D22-FF0ADE54FBFA}">
      <dgm:prSet/>
      <dgm:spPr/>
      <dgm:t>
        <a:bodyPr/>
        <a:lstStyle/>
        <a:p>
          <a:r>
            <a:rPr kumimoji="1" lang="ja-JP" altLang="en-US" dirty="0" smtClean="0">
              <a:solidFill>
                <a:schemeClr val="tx1"/>
              </a:solidFill>
            </a:rPr>
            <a:t>集まり</a:t>
          </a:r>
          <a:endParaRPr kumimoji="1" lang="ja-JP" altLang="en-US" dirty="0">
            <a:solidFill>
              <a:schemeClr val="tx1"/>
            </a:solidFill>
          </a:endParaRPr>
        </a:p>
      </dgm:t>
    </dgm:pt>
    <dgm:pt modelId="{1AC4FB1E-30A0-4599-A7A7-C43425CC8FFF}" type="parTrans" cxnId="{DF3427FB-746F-4363-BB41-B9D069B66564}">
      <dgm:prSet/>
      <dgm:spPr/>
      <dgm:t>
        <a:bodyPr/>
        <a:lstStyle/>
        <a:p>
          <a:endParaRPr kumimoji="1" lang="ja-JP" altLang="en-US"/>
        </a:p>
      </dgm:t>
    </dgm:pt>
    <dgm:pt modelId="{C3C0C715-CC50-4F64-8FEA-2CBF97B7D27B}" type="sibTrans" cxnId="{DF3427FB-746F-4363-BB41-B9D069B66564}">
      <dgm:prSet/>
      <dgm:spPr/>
      <dgm:t>
        <a:bodyPr/>
        <a:lstStyle/>
        <a:p>
          <a:r>
            <a:rPr kumimoji="1" lang="ja-JP" altLang="en-US" dirty="0" smtClean="0">
              <a:solidFill>
                <a:schemeClr val="tx1"/>
              </a:solidFill>
            </a:rPr>
            <a:t>情報</a:t>
          </a:r>
          <a:endParaRPr kumimoji="1" lang="ja-JP" altLang="en-US" dirty="0">
            <a:solidFill>
              <a:schemeClr val="tx1"/>
            </a:solidFill>
          </a:endParaRPr>
        </a:p>
      </dgm:t>
    </dgm:pt>
    <dgm:pt modelId="{8E83A443-3F66-47FC-8267-3C8B0DC5BCA7}">
      <dgm:prSet custT="1"/>
      <dgm:spPr/>
      <dgm:t>
        <a:bodyPr/>
        <a:lstStyle/>
        <a:p>
          <a:r>
            <a:rPr kumimoji="1" lang="ja-JP" altLang="en-US" sz="1600" b="1" dirty="0" smtClean="0">
              <a:solidFill>
                <a:schemeClr val="tx1"/>
              </a:solidFill>
            </a:rPr>
            <a:t>医療</a:t>
          </a:r>
          <a:endParaRPr kumimoji="1" lang="ja-JP" altLang="en-US" sz="1600" b="1" dirty="0">
            <a:solidFill>
              <a:schemeClr val="tx1"/>
            </a:solidFill>
          </a:endParaRPr>
        </a:p>
      </dgm:t>
    </dgm:pt>
    <dgm:pt modelId="{CEB2297F-0516-4D57-B10C-C5526E8211A5}" type="parTrans" cxnId="{3391221E-8F73-4D2A-BEE2-A59D3BC7422B}">
      <dgm:prSet/>
      <dgm:spPr/>
      <dgm:t>
        <a:bodyPr/>
        <a:lstStyle/>
        <a:p>
          <a:endParaRPr kumimoji="1" lang="ja-JP" altLang="en-US"/>
        </a:p>
      </dgm:t>
    </dgm:pt>
    <dgm:pt modelId="{640A4A5F-BFBC-4CDF-8A81-4922C862B5FF}" type="sibTrans" cxnId="{3391221E-8F73-4D2A-BEE2-A59D3BC7422B}">
      <dgm:prSet custT="1"/>
      <dgm:spPr/>
      <dgm:t>
        <a:bodyPr/>
        <a:lstStyle/>
        <a:p>
          <a:r>
            <a:rPr kumimoji="1" lang="ja-JP" altLang="en-US" sz="1800" b="1" dirty="0" smtClean="0">
              <a:solidFill>
                <a:schemeClr val="tx1"/>
              </a:solidFill>
            </a:rPr>
            <a:t>知識</a:t>
          </a:r>
          <a:endParaRPr kumimoji="1" lang="en-US" altLang="ja-JP" sz="1800" b="1" dirty="0" smtClean="0">
            <a:solidFill>
              <a:schemeClr val="tx1"/>
            </a:solidFill>
          </a:endParaRPr>
        </a:p>
        <a:p>
          <a:r>
            <a:rPr kumimoji="1" lang="ja-JP" altLang="en-US" sz="1800" b="1" dirty="0" smtClean="0">
              <a:solidFill>
                <a:schemeClr val="tx1"/>
              </a:solidFill>
            </a:rPr>
            <a:t>技術</a:t>
          </a:r>
          <a:endParaRPr kumimoji="1" lang="ja-JP" altLang="en-US" sz="1800" b="1" dirty="0">
            <a:solidFill>
              <a:schemeClr val="tx1"/>
            </a:solidFill>
          </a:endParaRPr>
        </a:p>
      </dgm:t>
    </dgm:pt>
    <dgm:pt modelId="{9A155F53-54B8-4C35-8AF9-4C155F22B358}" type="pres">
      <dgm:prSet presAssocID="{1D25B512-54A9-4FFB-A01A-D2272FF42BAC}" presName="Name0" presStyleCnt="0">
        <dgm:presLayoutVars>
          <dgm:chMax/>
          <dgm:chPref/>
          <dgm:dir/>
          <dgm:animLvl val="lvl"/>
        </dgm:presLayoutVars>
      </dgm:prSet>
      <dgm:spPr/>
      <dgm:t>
        <a:bodyPr/>
        <a:lstStyle/>
        <a:p>
          <a:endParaRPr kumimoji="1" lang="ja-JP" altLang="en-US"/>
        </a:p>
      </dgm:t>
    </dgm:pt>
    <dgm:pt modelId="{28A11685-75A8-4D47-ADA6-93FC16C79A1E}" type="pres">
      <dgm:prSet presAssocID="{61FEE3F5-B1C9-4334-9BD8-4D798522DFFD}" presName="composite" presStyleCnt="0"/>
      <dgm:spPr/>
    </dgm:pt>
    <dgm:pt modelId="{0EA3B1B8-7F32-43C4-9D62-9BB8A4E04DC6}" type="pres">
      <dgm:prSet presAssocID="{61FEE3F5-B1C9-4334-9BD8-4D798522DFFD}" presName="Parent1" presStyleLbl="node1" presStyleIdx="0" presStyleCnt="10">
        <dgm:presLayoutVars>
          <dgm:chMax val="1"/>
          <dgm:chPref val="1"/>
          <dgm:bulletEnabled val="1"/>
        </dgm:presLayoutVars>
      </dgm:prSet>
      <dgm:spPr/>
      <dgm:t>
        <a:bodyPr/>
        <a:lstStyle/>
        <a:p>
          <a:endParaRPr kumimoji="1" lang="ja-JP" altLang="en-US"/>
        </a:p>
      </dgm:t>
    </dgm:pt>
    <dgm:pt modelId="{AF9AA6DA-583C-42D6-9465-26937078D0CB}" type="pres">
      <dgm:prSet presAssocID="{61FEE3F5-B1C9-4334-9BD8-4D798522DFFD}" presName="Childtext1" presStyleLbl="revTx" presStyleIdx="0" presStyleCnt="5">
        <dgm:presLayoutVars>
          <dgm:chMax val="0"/>
          <dgm:chPref val="0"/>
          <dgm:bulletEnabled val="1"/>
        </dgm:presLayoutVars>
      </dgm:prSet>
      <dgm:spPr/>
      <dgm:t>
        <a:bodyPr/>
        <a:lstStyle/>
        <a:p>
          <a:endParaRPr kumimoji="1" lang="ja-JP" altLang="en-US"/>
        </a:p>
      </dgm:t>
    </dgm:pt>
    <dgm:pt modelId="{27850A13-6A7C-443A-809C-E2714E0383CA}" type="pres">
      <dgm:prSet presAssocID="{61FEE3F5-B1C9-4334-9BD8-4D798522DFFD}" presName="BalanceSpacing" presStyleCnt="0"/>
      <dgm:spPr/>
    </dgm:pt>
    <dgm:pt modelId="{7DFA813E-6768-4815-8683-6AD21BC5662C}" type="pres">
      <dgm:prSet presAssocID="{61FEE3F5-B1C9-4334-9BD8-4D798522DFFD}" presName="BalanceSpacing1" presStyleCnt="0"/>
      <dgm:spPr/>
    </dgm:pt>
    <dgm:pt modelId="{CDAF57EC-48E4-4222-843A-54AEA0BA9EDA}" type="pres">
      <dgm:prSet presAssocID="{68B1A029-1ABD-4EFC-A16F-08C7322DAB0D}" presName="Accent1Text" presStyleLbl="node1" presStyleIdx="1" presStyleCnt="10"/>
      <dgm:spPr/>
      <dgm:t>
        <a:bodyPr/>
        <a:lstStyle/>
        <a:p>
          <a:endParaRPr kumimoji="1" lang="ja-JP" altLang="en-US"/>
        </a:p>
      </dgm:t>
    </dgm:pt>
    <dgm:pt modelId="{1FCE4ACE-3EDE-442C-8D39-59F6143EFE70}" type="pres">
      <dgm:prSet presAssocID="{68B1A029-1ABD-4EFC-A16F-08C7322DAB0D}" presName="spaceBetweenRectangles" presStyleCnt="0"/>
      <dgm:spPr/>
    </dgm:pt>
    <dgm:pt modelId="{83303A3F-F8C4-4C44-8198-E01716F404A9}" type="pres">
      <dgm:prSet presAssocID="{F2EE3EA4-405B-4197-9337-67045777C15A}" presName="composite" presStyleCnt="0"/>
      <dgm:spPr/>
    </dgm:pt>
    <dgm:pt modelId="{1C007905-8008-45EA-98E8-68C0E5003044}" type="pres">
      <dgm:prSet presAssocID="{F2EE3EA4-405B-4197-9337-67045777C15A}" presName="Parent1" presStyleLbl="node1" presStyleIdx="2" presStyleCnt="10">
        <dgm:presLayoutVars>
          <dgm:chMax val="1"/>
          <dgm:chPref val="1"/>
          <dgm:bulletEnabled val="1"/>
        </dgm:presLayoutVars>
      </dgm:prSet>
      <dgm:spPr/>
      <dgm:t>
        <a:bodyPr/>
        <a:lstStyle/>
        <a:p>
          <a:endParaRPr kumimoji="1" lang="ja-JP" altLang="en-US"/>
        </a:p>
      </dgm:t>
    </dgm:pt>
    <dgm:pt modelId="{37504326-FD97-47DB-8161-7BD2827BB2DB}" type="pres">
      <dgm:prSet presAssocID="{F2EE3EA4-405B-4197-9337-67045777C15A}" presName="Childtext1" presStyleLbl="revTx" presStyleIdx="1" presStyleCnt="5" custScaleX="108610" custScaleY="126410">
        <dgm:presLayoutVars>
          <dgm:chMax val="0"/>
          <dgm:chPref val="0"/>
          <dgm:bulletEnabled val="1"/>
        </dgm:presLayoutVars>
      </dgm:prSet>
      <dgm:spPr/>
      <dgm:t>
        <a:bodyPr/>
        <a:lstStyle/>
        <a:p>
          <a:endParaRPr kumimoji="1" lang="ja-JP" altLang="en-US"/>
        </a:p>
      </dgm:t>
    </dgm:pt>
    <dgm:pt modelId="{8DD6252E-C6F4-4773-96EE-18D165A5636B}" type="pres">
      <dgm:prSet presAssocID="{F2EE3EA4-405B-4197-9337-67045777C15A}" presName="BalanceSpacing" presStyleCnt="0"/>
      <dgm:spPr/>
    </dgm:pt>
    <dgm:pt modelId="{31FB9E3D-622E-41FE-9333-4B0834A14A33}" type="pres">
      <dgm:prSet presAssocID="{F2EE3EA4-405B-4197-9337-67045777C15A}" presName="BalanceSpacing1" presStyleCnt="0"/>
      <dgm:spPr/>
    </dgm:pt>
    <dgm:pt modelId="{B59BA40C-6790-480F-BEEF-881E05477188}" type="pres">
      <dgm:prSet presAssocID="{33F050A0-8A32-49C6-9D80-C71E19EDAB59}" presName="Accent1Text" presStyleLbl="node1" presStyleIdx="3" presStyleCnt="10"/>
      <dgm:spPr/>
      <dgm:t>
        <a:bodyPr/>
        <a:lstStyle/>
        <a:p>
          <a:endParaRPr kumimoji="1" lang="ja-JP" altLang="en-US"/>
        </a:p>
      </dgm:t>
    </dgm:pt>
    <dgm:pt modelId="{70152C38-7931-43B8-BE7A-D18E3E8030AA}" type="pres">
      <dgm:prSet presAssocID="{33F050A0-8A32-49C6-9D80-C71E19EDAB59}" presName="spaceBetweenRectangles" presStyleCnt="0"/>
      <dgm:spPr/>
    </dgm:pt>
    <dgm:pt modelId="{DDECC491-F5B5-4260-BD92-B45336C4ED31}" type="pres">
      <dgm:prSet presAssocID="{ED46DEB3-6F88-4B3C-9D22-FF0ADE54FBFA}" presName="composite" presStyleCnt="0"/>
      <dgm:spPr/>
    </dgm:pt>
    <dgm:pt modelId="{7F94B2BA-2B24-490A-838D-D28E51FBC9A9}" type="pres">
      <dgm:prSet presAssocID="{ED46DEB3-6F88-4B3C-9D22-FF0ADE54FBFA}" presName="Parent1" presStyleLbl="node1" presStyleIdx="4" presStyleCnt="10">
        <dgm:presLayoutVars>
          <dgm:chMax val="1"/>
          <dgm:chPref val="1"/>
          <dgm:bulletEnabled val="1"/>
        </dgm:presLayoutVars>
      </dgm:prSet>
      <dgm:spPr/>
      <dgm:t>
        <a:bodyPr/>
        <a:lstStyle/>
        <a:p>
          <a:endParaRPr kumimoji="1" lang="ja-JP" altLang="en-US"/>
        </a:p>
      </dgm:t>
    </dgm:pt>
    <dgm:pt modelId="{7B16A4C2-52BB-410C-A8B0-AA7FF190B7C1}" type="pres">
      <dgm:prSet presAssocID="{ED46DEB3-6F88-4B3C-9D22-FF0ADE54FBFA}" presName="Childtext1" presStyleLbl="revTx" presStyleIdx="2" presStyleCnt="5">
        <dgm:presLayoutVars>
          <dgm:chMax val="0"/>
          <dgm:chPref val="0"/>
          <dgm:bulletEnabled val="1"/>
        </dgm:presLayoutVars>
      </dgm:prSet>
      <dgm:spPr/>
    </dgm:pt>
    <dgm:pt modelId="{AEA6A920-E43C-4A27-AFFD-91C933E5B21F}" type="pres">
      <dgm:prSet presAssocID="{ED46DEB3-6F88-4B3C-9D22-FF0ADE54FBFA}" presName="BalanceSpacing" presStyleCnt="0"/>
      <dgm:spPr/>
    </dgm:pt>
    <dgm:pt modelId="{0F425CA8-096C-49DF-BAF0-5FB71C971F32}" type="pres">
      <dgm:prSet presAssocID="{ED46DEB3-6F88-4B3C-9D22-FF0ADE54FBFA}" presName="BalanceSpacing1" presStyleCnt="0"/>
      <dgm:spPr/>
    </dgm:pt>
    <dgm:pt modelId="{B4A6ADA9-3A8D-4CA4-8722-0BAB2ECD539C}" type="pres">
      <dgm:prSet presAssocID="{C3C0C715-CC50-4F64-8FEA-2CBF97B7D27B}" presName="Accent1Text" presStyleLbl="node1" presStyleIdx="5" presStyleCnt="10"/>
      <dgm:spPr/>
      <dgm:t>
        <a:bodyPr/>
        <a:lstStyle/>
        <a:p>
          <a:endParaRPr kumimoji="1" lang="ja-JP" altLang="en-US"/>
        </a:p>
      </dgm:t>
    </dgm:pt>
    <dgm:pt modelId="{73A24F81-81E3-43FA-B592-2799FDCABC83}" type="pres">
      <dgm:prSet presAssocID="{C3C0C715-CC50-4F64-8FEA-2CBF97B7D27B}" presName="spaceBetweenRectangles" presStyleCnt="0"/>
      <dgm:spPr/>
    </dgm:pt>
    <dgm:pt modelId="{EC07FECD-1D9B-41C6-B5C8-8F6AE64991D4}" type="pres">
      <dgm:prSet presAssocID="{8E83A443-3F66-47FC-8267-3C8B0DC5BCA7}" presName="composite" presStyleCnt="0"/>
      <dgm:spPr/>
    </dgm:pt>
    <dgm:pt modelId="{FC8CC7F8-EEFE-4F7E-BCE5-22D9D00CA340}" type="pres">
      <dgm:prSet presAssocID="{8E83A443-3F66-47FC-8267-3C8B0DC5BCA7}" presName="Parent1" presStyleLbl="node1" presStyleIdx="6" presStyleCnt="10">
        <dgm:presLayoutVars>
          <dgm:chMax val="1"/>
          <dgm:chPref val="1"/>
          <dgm:bulletEnabled val="1"/>
        </dgm:presLayoutVars>
      </dgm:prSet>
      <dgm:spPr/>
      <dgm:t>
        <a:bodyPr/>
        <a:lstStyle/>
        <a:p>
          <a:endParaRPr kumimoji="1" lang="ja-JP" altLang="en-US"/>
        </a:p>
      </dgm:t>
    </dgm:pt>
    <dgm:pt modelId="{49842271-EBA7-4EA0-8221-560B9B40DBDD}" type="pres">
      <dgm:prSet presAssocID="{8E83A443-3F66-47FC-8267-3C8B0DC5BCA7}" presName="Childtext1" presStyleLbl="revTx" presStyleIdx="3" presStyleCnt="5">
        <dgm:presLayoutVars>
          <dgm:chMax val="0"/>
          <dgm:chPref val="0"/>
          <dgm:bulletEnabled val="1"/>
        </dgm:presLayoutVars>
      </dgm:prSet>
      <dgm:spPr/>
    </dgm:pt>
    <dgm:pt modelId="{C7E383D7-C1E8-4766-B427-D2A2DC4808FF}" type="pres">
      <dgm:prSet presAssocID="{8E83A443-3F66-47FC-8267-3C8B0DC5BCA7}" presName="BalanceSpacing" presStyleCnt="0"/>
      <dgm:spPr/>
    </dgm:pt>
    <dgm:pt modelId="{5AC6D06F-7241-4129-9DA8-B626EE3DB7EE}" type="pres">
      <dgm:prSet presAssocID="{8E83A443-3F66-47FC-8267-3C8B0DC5BCA7}" presName="BalanceSpacing1" presStyleCnt="0"/>
      <dgm:spPr/>
    </dgm:pt>
    <dgm:pt modelId="{B5EEE8C0-D464-43AA-BD20-66BEFA217F4D}" type="pres">
      <dgm:prSet presAssocID="{640A4A5F-BFBC-4CDF-8A81-4922C862B5FF}" presName="Accent1Text" presStyleLbl="node1" presStyleIdx="7" presStyleCnt="10"/>
      <dgm:spPr/>
      <dgm:t>
        <a:bodyPr/>
        <a:lstStyle/>
        <a:p>
          <a:endParaRPr kumimoji="1" lang="ja-JP" altLang="en-US"/>
        </a:p>
      </dgm:t>
    </dgm:pt>
    <dgm:pt modelId="{2C1DAD8D-EE50-4E37-92E9-92BC15D5FFE9}" type="pres">
      <dgm:prSet presAssocID="{640A4A5F-BFBC-4CDF-8A81-4922C862B5FF}" presName="spaceBetweenRectangles" presStyleCnt="0"/>
      <dgm:spPr/>
    </dgm:pt>
    <dgm:pt modelId="{50A43F73-9C6E-42F9-9D7F-FCED3E7FC6F9}" type="pres">
      <dgm:prSet presAssocID="{F86C35A0-3C80-4D65-A772-C43C01EDF8B2}" presName="composite" presStyleCnt="0"/>
      <dgm:spPr/>
    </dgm:pt>
    <dgm:pt modelId="{C9AB5484-335A-4124-8339-BCC79B1375D1}" type="pres">
      <dgm:prSet presAssocID="{F86C35A0-3C80-4D65-A772-C43C01EDF8B2}" presName="Parent1" presStyleLbl="node1" presStyleIdx="8" presStyleCnt="10">
        <dgm:presLayoutVars>
          <dgm:chMax val="1"/>
          <dgm:chPref val="1"/>
          <dgm:bulletEnabled val="1"/>
        </dgm:presLayoutVars>
      </dgm:prSet>
      <dgm:spPr/>
      <dgm:t>
        <a:bodyPr/>
        <a:lstStyle/>
        <a:p>
          <a:endParaRPr kumimoji="1" lang="ja-JP" altLang="en-US"/>
        </a:p>
      </dgm:t>
    </dgm:pt>
    <dgm:pt modelId="{B00EA80F-B0CE-4C36-8FB3-3550159CAAD7}" type="pres">
      <dgm:prSet presAssocID="{F86C35A0-3C80-4D65-A772-C43C01EDF8B2}" presName="Childtext1" presStyleLbl="revTx" presStyleIdx="4" presStyleCnt="5">
        <dgm:presLayoutVars>
          <dgm:chMax val="0"/>
          <dgm:chPref val="0"/>
          <dgm:bulletEnabled val="1"/>
        </dgm:presLayoutVars>
      </dgm:prSet>
      <dgm:spPr/>
      <dgm:t>
        <a:bodyPr/>
        <a:lstStyle/>
        <a:p>
          <a:endParaRPr kumimoji="1" lang="ja-JP" altLang="en-US"/>
        </a:p>
      </dgm:t>
    </dgm:pt>
    <dgm:pt modelId="{E7E07E6C-9973-4BCF-8BE4-F2136EC4653D}" type="pres">
      <dgm:prSet presAssocID="{F86C35A0-3C80-4D65-A772-C43C01EDF8B2}" presName="BalanceSpacing" presStyleCnt="0"/>
      <dgm:spPr/>
    </dgm:pt>
    <dgm:pt modelId="{B60F3533-00E6-45E5-8F25-5DA0C7F6FE23}" type="pres">
      <dgm:prSet presAssocID="{F86C35A0-3C80-4D65-A772-C43C01EDF8B2}" presName="BalanceSpacing1" presStyleCnt="0"/>
      <dgm:spPr/>
    </dgm:pt>
    <dgm:pt modelId="{28CC9EBB-080A-44BA-AB21-DB86EA191972}" type="pres">
      <dgm:prSet presAssocID="{DCEE3065-E837-4B68-A769-BC3E79C7ACE6}" presName="Accent1Text" presStyleLbl="node1" presStyleIdx="9" presStyleCnt="10"/>
      <dgm:spPr/>
      <dgm:t>
        <a:bodyPr/>
        <a:lstStyle/>
        <a:p>
          <a:endParaRPr kumimoji="1" lang="ja-JP" altLang="en-US"/>
        </a:p>
      </dgm:t>
    </dgm:pt>
  </dgm:ptLst>
  <dgm:cxnLst>
    <dgm:cxn modelId="{E393DE8D-7873-4A7A-BF53-186818FAD9E4}" type="presOf" srcId="{68B1A029-1ABD-4EFC-A16F-08C7322DAB0D}" destId="{CDAF57EC-48E4-4222-843A-54AEA0BA9EDA}" srcOrd="0" destOrd="0" presId="urn:microsoft.com/office/officeart/2008/layout/AlternatingHexagons"/>
    <dgm:cxn modelId="{3B1AA7BE-F790-4895-A750-6B34B89FA7C7}" type="presOf" srcId="{DCEE3065-E837-4B68-A769-BC3E79C7ACE6}" destId="{28CC9EBB-080A-44BA-AB21-DB86EA191972}" srcOrd="0" destOrd="0" presId="urn:microsoft.com/office/officeart/2008/layout/AlternatingHexagons"/>
    <dgm:cxn modelId="{872B1E42-7926-49DA-9A70-6450CDA90D4B}" type="presOf" srcId="{1D25B512-54A9-4FFB-A01A-D2272FF42BAC}" destId="{9A155F53-54B8-4C35-8AF9-4C155F22B358}" srcOrd="0" destOrd="0" presId="urn:microsoft.com/office/officeart/2008/layout/AlternatingHexagons"/>
    <dgm:cxn modelId="{E18B0833-7106-4A4B-881C-54D59A21AA8A}" srcId="{1D25B512-54A9-4FFB-A01A-D2272FF42BAC}" destId="{61FEE3F5-B1C9-4334-9BD8-4D798522DFFD}" srcOrd="0" destOrd="0" parTransId="{BB984CBC-9EAF-4F93-B4C7-1C6786607034}" sibTransId="{68B1A029-1ABD-4EFC-A16F-08C7322DAB0D}"/>
    <dgm:cxn modelId="{F2565990-BD24-430D-8D1F-17392ECAF434}" type="presOf" srcId="{33F050A0-8A32-49C6-9D80-C71E19EDAB59}" destId="{B59BA40C-6790-480F-BEEF-881E05477188}" srcOrd="0" destOrd="0" presId="urn:microsoft.com/office/officeart/2008/layout/AlternatingHexagons"/>
    <dgm:cxn modelId="{E192A451-92EE-4E39-ABE6-C284F93AE177}" type="presOf" srcId="{ED46DEB3-6F88-4B3C-9D22-FF0ADE54FBFA}" destId="{7F94B2BA-2B24-490A-838D-D28E51FBC9A9}" srcOrd="0" destOrd="0" presId="urn:microsoft.com/office/officeart/2008/layout/AlternatingHexagons"/>
    <dgm:cxn modelId="{C7142F70-6D5E-47F6-9BAF-6C32B8434AC6}" type="presOf" srcId="{61FEE3F5-B1C9-4334-9BD8-4D798522DFFD}" destId="{0EA3B1B8-7F32-43C4-9D62-9BB8A4E04DC6}" srcOrd="0" destOrd="0" presId="urn:microsoft.com/office/officeart/2008/layout/AlternatingHexagons"/>
    <dgm:cxn modelId="{E3A72FB3-8F58-46A7-9DCF-B6D81258FE81}" srcId="{1D25B512-54A9-4FFB-A01A-D2272FF42BAC}" destId="{F2EE3EA4-405B-4197-9337-67045777C15A}" srcOrd="1" destOrd="0" parTransId="{9E47C63D-DFA7-4EED-AA2D-4F09A139AEFE}" sibTransId="{33F050A0-8A32-49C6-9D80-C71E19EDAB59}"/>
    <dgm:cxn modelId="{DF3427FB-746F-4363-BB41-B9D069B66564}" srcId="{1D25B512-54A9-4FFB-A01A-D2272FF42BAC}" destId="{ED46DEB3-6F88-4B3C-9D22-FF0ADE54FBFA}" srcOrd="2" destOrd="0" parTransId="{1AC4FB1E-30A0-4599-A7A7-C43425CC8FFF}" sibTransId="{C3C0C715-CC50-4F64-8FEA-2CBF97B7D27B}"/>
    <dgm:cxn modelId="{B2E95EF8-4236-40EB-BA34-50BFC2A8E2F2}" type="presOf" srcId="{F86C35A0-3C80-4D65-A772-C43C01EDF8B2}" destId="{C9AB5484-335A-4124-8339-BCC79B1375D1}" srcOrd="0" destOrd="0" presId="urn:microsoft.com/office/officeart/2008/layout/AlternatingHexagons"/>
    <dgm:cxn modelId="{4C9C6802-F706-454D-A646-F2C587EE63F4}" type="presOf" srcId="{C3C0C715-CC50-4F64-8FEA-2CBF97B7D27B}" destId="{B4A6ADA9-3A8D-4CA4-8722-0BAB2ECD539C}" srcOrd="0" destOrd="0" presId="urn:microsoft.com/office/officeart/2008/layout/AlternatingHexagons"/>
    <dgm:cxn modelId="{81DB2D87-A578-42ED-B754-E3F693049338}" type="presOf" srcId="{8E83A443-3F66-47FC-8267-3C8B0DC5BCA7}" destId="{FC8CC7F8-EEFE-4F7E-BCE5-22D9D00CA340}" srcOrd="0" destOrd="0" presId="urn:microsoft.com/office/officeart/2008/layout/AlternatingHexagons"/>
    <dgm:cxn modelId="{3391221E-8F73-4D2A-BEE2-A59D3BC7422B}" srcId="{1D25B512-54A9-4FFB-A01A-D2272FF42BAC}" destId="{8E83A443-3F66-47FC-8267-3C8B0DC5BCA7}" srcOrd="3" destOrd="0" parTransId="{CEB2297F-0516-4D57-B10C-C5526E8211A5}" sibTransId="{640A4A5F-BFBC-4CDF-8A81-4922C862B5FF}"/>
    <dgm:cxn modelId="{F1220FF6-DE80-43F4-BDF2-A4C93DFB8B26}" type="presOf" srcId="{F2EE3EA4-405B-4197-9337-67045777C15A}" destId="{1C007905-8008-45EA-98E8-68C0E5003044}" srcOrd="0" destOrd="0" presId="urn:microsoft.com/office/officeart/2008/layout/AlternatingHexagons"/>
    <dgm:cxn modelId="{0D5EFBEA-3FA6-42C3-B0E8-6714D09AF579}" srcId="{1D25B512-54A9-4FFB-A01A-D2272FF42BAC}" destId="{F86C35A0-3C80-4D65-A772-C43C01EDF8B2}" srcOrd="4" destOrd="0" parTransId="{D7BD08D4-B2CD-4BCF-BB16-EC5515238A6B}" sibTransId="{DCEE3065-E837-4B68-A769-BC3E79C7ACE6}"/>
    <dgm:cxn modelId="{07BF9396-FA81-49C0-9CD3-63691F5803C6}" type="presOf" srcId="{640A4A5F-BFBC-4CDF-8A81-4922C862B5FF}" destId="{B5EEE8C0-D464-43AA-BD20-66BEFA217F4D}" srcOrd="0" destOrd="0" presId="urn:microsoft.com/office/officeart/2008/layout/AlternatingHexagons"/>
    <dgm:cxn modelId="{303F9271-2614-4332-B5D0-224DC646888A}" type="presParOf" srcId="{9A155F53-54B8-4C35-8AF9-4C155F22B358}" destId="{28A11685-75A8-4D47-ADA6-93FC16C79A1E}" srcOrd="0" destOrd="0" presId="urn:microsoft.com/office/officeart/2008/layout/AlternatingHexagons"/>
    <dgm:cxn modelId="{00BF53E6-F3C9-4583-9E6F-F2ECF74E402E}" type="presParOf" srcId="{28A11685-75A8-4D47-ADA6-93FC16C79A1E}" destId="{0EA3B1B8-7F32-43C4-9D62-9BB8A4E04DC6}" srcOrd="0" destOrd="0" presId="urn:microsoft.com/office/officeart/2008/layout/AlternatingHexagons"/>
    <dgm:cxn modelId="{ADC610A8-91E0-4E09-BF8D-CA9651472AB7}" type="presParOf" srcId="{28A11685-75A8-4D47-ADA6-93FC16C79A1E}" destId="{AF9AA6DA-583C-42D6-9465-26937078D0CB}" srcOrd="1" destOrd="0" presId="urn:microsoft.com/office/officeart/2008/layout/AlternatingHexagons"/>
    <dgm:cxn modelId="{BED52C97-C5FE-4F07-B195-EE2FAF8E27D2}" type="presParOf" srcId="{28A11685-75A8-4D47-ADA6-93FC16C79A1E}" destId="{27850A13-6A7C-443A-809C-E2714E0383CA}" srcOrd="2" destOrd="0" presId="urn:microsoft.com/office/officeart/2008/layout/AlternatingHexagons"/>
    <dgm:cxn modelId="{F7F10996-FD6F-477E-91E2-8B1E3DADA431}" type="presParOf" srcId="{28A11685-75A8-4D47-ADA6-93FC16C79A1E}" destId="{7DFA813E-6768-4815-8683-6AD21BC5662C}" srcOrd="3" destOrd="0" presId="urn:microsoft.com/office/officeart/2008/layout/AlternatingHexagons"/>
    <dgm:cxn modelId="{A8BFBF38-A17D-4D79-A177-E8061F624F95}" type="presParOf" srcId="{28A11685-75A8-4D47-ADA6-93FC16C79A1E}" destId="{CDAF57EC-48E4-4222-843A-54AEA0BA9EDA}" srcOrd="4" destOrd="0" presId="urn:microsoft.com/office/officeart/2008/layout/AlternatingHexagons"/>
    <dgm:cxn modelId="{F662DDAB-0746-4EFD-8514-0180220DDB1F}" type="presParOf" srcId="{9A155F53-54B8-4C35-8AF9-4C155F22B358}" destId="{1FCE4ACE-3EDE-442C-8D39-59F6143EFE70}" srcOrd="1" destOrd="0" presId="urn:microsoft.com/office/officeart/2008/layout/AlternatingHexagons"/>
    <dgm:cxn modelId="{E04DE659-1C2F-49F3-B1D4-4C9399FAF7CF}" type="presParOf" srcId="{9A155F53-54B8-4C35-8AF9-4C155F22B358}" destId="{83303A3F-F8C4-4C44-8198-E01716F404A9}" srcOrd="2" destOrd="0" presId="urn:microsoft.com/office/officeart/2008/layout/AlternatingHexagons"/>
    <dgm:cxn modelId="{DFA8C461-41F6-4617-A56C-DA4AF4FBA701}" type="presParOf" srcId="{83303A3F-F8C4-4C44-8198-E01716F404A9}" destId="{1C007905-8008-45EA-98E8-68C0E5003044}" srcOrd="0" destOrd="0" presId="urn:microsoft.com/office/officeart/2008/layout/AlternatingHexagons"/>
    <dgm:cxn modelId="{5497FBF6-6133-404E-B77E-DD27415B3629}" type="presParOf" srcId="{83303A3F-F8C4-4C44-8198-E01716F404A9}" destId="{37504326-FD97-47DB-8161-7BD2827BB2DB}" srcOrd="1" destOrd="0" presId="urn:microsoft.com/office/officeart/2008/layout/AlternatingHexagons"/>
    <dgm:cxn modelId="{C36E9134-7287-428E-80CE-B2982862826F}" type="presParOf" srcId="{83303A3F-F8C4-4C44-8198-E01716F404A9}" destId="{8DD6252E-C6F4-4773-96EE-18D165A5636B}" srcOrd="2" destOrd="0" presId="urn:microsoft.com/office/officeart/2008/layout/AlternatingHexagons"/>
    <dgm:cxn modelId="{4E4C657F-A35A-4354-9BE4-F68B5FA982FF}" type="presParOf" srcId="{83303A3F-F8C4-4C44-8198-E01716F404A9}" destId="{31FB9E3D-622E-41FE-9333-4B0834A14A33}" srcOrd="3" destOrd="0" presId="urn:microsoft.com/office/officeart/2008/layout/AlternatingHexagons"/>
    <dgm:cxn modelId="{E74BC209-5539-499C-AF55-1B53DD8E937C}" type="presParOf" srcId="{83303A3F-F8C4-4C44-8198-E01716F404A9}" destId="{B59BA40C-6790-480F-BEEF-881E05477188}" srcOrd="4" destOrd="0" presId="urn:microsoft.com/office/officeart/2008/layout/AlternatingHexagons"/>
    <dgm:cxn modelId="{4146C64D-E4B5-41D4-AE04-AFDB623B27CC}" type="presParOf" srcId="{9A155F53-54B8-4C35-8AF9-4C155F22B358}" destId="{70152C38-7931-43B8-BE7A-D18E3E8030AA}" srcOrd="3" destOrd="0" presId="urn:microsoft.com/office/officeart/2008/layout/AlternatingHexagons"/>
    <dgm:cxn modelId="{E2222CBB-CFF4-4139-98EC-3E47AC4FFB00}" type="presParOf" srcId="{9A155F53-54B8-4C35-8AF9-4C155F22B358}" destId="{DDECC491-F5B5-4260-BD92-B45336C4ED31}" srcOrd="4" destOrd="0" presId="urn:microsoft.com/office/officeart/2008/layout/AlternatingHexagons"/>
    <dgm:cxn modelId="{702D1430-33FB-4664-921F-F9760012AC9C}" type="presParOf" srcId="{DDECC491-F5B5-4260-BD92-B45336C4ED31}" destId="{7F94B2BA-2B24-490A-838D-D28E51FBC9A9}" srcOrd="0" destOrd="0" presId="urn:microsoft.com/office/officeart/2008/layout/AlternatingHexagons"/>
    <dgm:cxn modelId="{9D592D06-A213-4F6D-B159-0FCC1D1390B6}" type="presParOf" srcId="{DDECC491-F5B5-4260-BD92-B45336C4ED31}" destId="{7B16A4C2-52BB-410C-A8B0-AA7FF190B7C1}" srcOrd="1" destOrd="0" presId="urn:microsoft.com/office/officeart/2008/layout/AlternatingHexagons"/>
    <dgm:cxn modelId="{01EE1F74-ED4F-4C3A-B9D9-33EB6FB6E393}" type="presParOf" srcId="{DDECC491-F5B5-4260-BD92-B45336C4ED31}" destId="{AEA6A920-E43C-4A27-AFFD-91C933E5B21F}" srcOrd="2" destOrd="0" presId="urn:microsoft.com/office/officeart/2008/layout/AlternatingHexagons"/>
    <dgm:cxn modelId="{1296DE47-1F27-4801-9F7C-03185B737D7C}" type="presParOf" srcId="{DDECC491-F5B5-4260-BD92-B45336C4ED31}" destId="{0F425CA8-096C-49DF-BAF0-5FB71C971F32}" srcOrd="3" destOrd="0" presId="urn:microsoft.com/office/officeart/2008/layout/AlternatingHexagons"/>
    <dgm:cxn modelId="{CEB443F0-5135-42C0-B23E-280E60FAEAE9}" type="presParOf" srcId="{DDECC491-F5B5-4260-BD92-B45336C4ED31}" destId="{B4A6ADA9-3A8D-4CA4-8722-0BAB2ECD539C}" srcOrd="4" destOrd="0" presId="urn:microsoft.com/office/officeart/2008/layout/AlternatingHexagons"/>
    <dgm:cxn modelId="{66CA6E07-BFB2-4B3F-9A21-8617F58AD78E}" type="presParOf" srcId="{9A155F53-54B8-4C35-8AF9-4C155F22B358}" destId="{73A24F81-81E3-43FA-B592-2799FDCABC83}" srcOrd="5" destOrd="0" presId="urn:microsoft.com/office/officeart/2008/layout/AlternatingHexagons"/>
    <dgm:cxn modelId="{4DF0C95D-E86B-4739-9248-E578CDA2B8E8}" type="presParOf" srcId="{9A155F53-54B8-4C35-8AF9-4C155F22B358}" destId="{EC07FECD-1D9B-41C6-B5C8-8F6AE64991D4}" srcOrd="6" destOrd="0" presId="urn:microsoft.com/office/officeart/2008/layout/AlternatingHexagons"/>
    <dgm:cxn modelId="{C2861B58-FEEC-486C-A4C7-70F79CE6DF1D}" type="presParOf" srcId="{EC07FECD-1D9B-41C6-B5C8-8F6AE64991D4}" destId="{FC8CC7F8-EEFE-4F7E-BCE5-22D9D00CA340}" srcOrd="0" destOrd="0" presId="urn:microsoft.com/office/officeart/2008/layout/AlternatingHexagons"/>
    <dgm:cxn modelId="{EC2E3C46-ADC5-4D9E-B209-C7B11A193E88}" type="presParOf" srcId="{EC07FECD-1D9B-41C6-B5C8-8F6AE64991D4}" destId="{49842271-EBA7-4EA0-8221-560B9B40DBDD}" srcOrd="1" destOrd="0" presId="urn:microsoft.com/office/officeart/2008/layout/AlternatingHexagons"/>
    <dgm:cxn modelId="{59E68E6E-97E9-4CEE-92D8-65C9A21BAC5C}" type="presParOf" srcId="{EC07FECD-1D9B-41C6-B5C8-8F6AE64991D4}" destId="{C7E383D7-C1E8-4766-B427-D2A2DC4808FF}" srcOrd="2" destOrd="0" presId="urn:microsoft.com/office/officeart/2008/layout/AlternatingHexagons"/>
    <dgm:cxn modelId="{501EB0F6-7758-4A73-9ED1-CBB24200B3BE}" type="presParOf" srcId="{EC07FECD-1D9B-41C6-B5C8-8F6AE64991D4}" destId="{5AC6D06F-7241-4129-9DA8-B626EE3DB7EE}" srcOrd="3" destOrd="0" presId="urn:microsoft.com/office/officeart/2008/layout/AlternatingHexagons"/>
    <dgm:cxn modelId="{2397DE8A-9A34-4423-8310-A119AC7CD648}" type="presParOf" srcId="{EC07FECD-1D9B-41C6-B5C8-8F6AE64991D4}" destId="{B5EEE8C0-D464-43AA-BD20-66BEFA217F4D}" srcOrd="4" destOrd="0" presId="urn:microsoft.com/office/officeart/2008/layout/AlternatingHexagons"/>
    <dgm:cxn modelId="{CF50A286-865E-4D45-83B5-53B26E03326C}" type="presParOf" srcId="{9A155F53-54B8-4C35-8AF9-4C155F22B358}" destId="{2C1DAD8D-EE50-4E37-92E9-92BC15D5FFE9}" srcOrd="7" destOrd="0" presId="urn:microsoft.com/office/officeart/2008/layout/AlternatingHexagons"/>
    <dgm:cxn modelId="{D22B8F21-7805-4C35-833B-729EE32BB9ED}" type="presParOf" srcId="{9A155F53-54B8-4C35-8AF9-4C155F22B358}" destId="{50A43F73-9C6E-42F9-9D7F-FCED3E7FC6F9}" srcOrd="8" destOrd="0" presId="urn:microsoft.com/office/officeart/2008/layout/AlternatingHexagons"/>
    <dgm:cxn modelId="{CBB5D69D-90B4-48A2-A928-B282DA6FCEB0}" type="presParOf" srcId="{50A43F73-9C6E-42F9-9D7F-FCED3E7FC6F9}" destId="{C9AB5484-335A-4124-8339-BCC79B1375D1}" srcOrd="0" destOrd="0" presId="urn:microsoft.com/office/officeart/2008/layout/AlternatingHexagons"/>
    <dgm:cxn modelId="{2B2A0E6F-54BA-412B-B42F-FC20577F323B}" type="presParOf" srcId="{50A43F73-9C6E-42F9-9D7F-FCED3E7FC6F9}" destId="{B00EA80F-B0CE-4C36-8FB3-3550159CAAD7}" srcOrd="1" destOrd="0" presId="urn:microsoft.com/office/officeart/2008/layout/AlternatingHexagons"/>
    <dgm:cxn modelId="{984093F3-4D1A-46DB-99C3-E316BE745971}" type="presParOf" srcId="{50A43F73-9C6E-42F9-9D7F-FCED3E7FC6F9}" destId="{E7E07E6C-9973-4BCF-8BE4-F2136EC4653D}" srcOrd="2" destOrd="0" presId="urn:microsoft.com/office/officeart/2008/layout/AlternatingHexagons"/>
    <dgm:cxn modelId="{5BCC30C1-D37E-40B2-97E7-7A1189DED159}" type="presParOf" srcId="{50A43F73-9C6E-42F9-9D7F-FCED3E7FC6F9}" destId="{B60F3533-00E6-45E5-8F25-5DA0C7F6FE23}" srcOrd="3" destOrd="0" presId="urn:microsoft.com/office/officeart/2008/layout/AlternatingHexagons"/>
    <dgm:cxn modelId="{CACDC06F-D192-4BB3-A16F-E200ABF41DAC}" type="presParOf" srcId="{50A43F73-9C6E-42F9-9D7F-FCED3E7FC6F9}" destId="{28CC9EBB-080A-44BA-AB21-DB86EA19197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39D659-8934-44BA-A5BF-E77A203ECEC7}"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kumimoji="1" lang="ja-JP" altLang="en-US"/>
        </a:p>
      </dgm:t>
    </dgm:pt>
    <dgm:pt modelId="{B627FFA3-1B73-4763-A2F8-835956D6A2AE}">
      <dgm:prSet phldrT="[テキスト]"/>
      <dgm:spPr/>
      <dgm:t>
        <a:bodyPr/>
        <a:lstStyle/>
        <a:p>
          <a:r>
            <a:rPr kumimoji="1" lang="ja-JP" altLang="en-US" b="1" dirty="0" smtClean="0">
              <a:solidFill>
                <a:schemeClr val="tx1"/>
              </a:solidFill>
            </a:rPr>
            <a:t>個別ニーズ把握</a:t>
          </a:r>
          <a:endParaRPr kumimoji="1" lang="ja-JP" altLang="en-US" b="1" dirty="0">
            <a:solidFill>
              <a:schemeClr val="tx1"/>
            </a:solidFill>
          </a:endParaRPr>
        </a:p>
      </dgm:t>
    </dgm:pt>
    <dgm:pt modelId="{A6281A29-9F60-4BD7-8B70-8AB33B791EB7}" type="parTrans" cxnId="{E738E2E1-2EE9-4207-9297-9024A5DF141B}">
      <dgm:prSet/>
      <dgm:spPr/>
      <dgm:t>
        <a:bodyPr/>
        <a:lstStyle/>
        <a:p>
          <a:endParaRPr kumimoji="1" lang="ja-JP" altLang="en-US"/>
        </a:p>
      </dgm:t>
    </dgm:pt>
    <dgm:pt modelId="{18D1E65B-69F1-4DCC-998B-CE60982F2005}" type="sibTrans" cxnId="{E738E2E1-2EE9-4207-9297-9024A5DF141B}">
      <dgm:prSet/>
      <dgm:spPr/>
      <dgm:t>
        <a:bodyPr/>
        <a:lstStyle/>
        <a:p>
          <a:endParaRPr kumimoji="1" lang="ja-JP" altLang="en-US"/>
        </a:p>
      </dgm:t>
    </dgm:pt>
    <dgm:pt modelId="{098E9870-2F40-4086-ACB1-86A3686BE606}">
      <dgm:prSet phldrT="[テキスト]" custT="1"/>
      <dgm:spPr/>
      <dgm:t>
        <a:bodyPr/>
        <a:lstStyle/>
        <a:p>
          <a:r>
            <a:rPr kumimoji="1" lang="ja-JP" altLang="en-US" sz="2000" b="1" dirty="0" smtClean="0"/>
            <a:t>サービス等利用計画の作成</a:t>
          </a:r>
          <a:endParaRPr kumimoji="1" lang="ja-JP" altLang="en-US" sz="2000" b="1" dirty="0"/>
        </a:p>
      </dgm:t>
    </dgm:pt>
    <dgm:pt modelId="{F49F42FD-5198-4D97-8700-59526510D0BC}" type="parTrans" cxnId="{280F8D61-CF8B-41FB-863F-62C8EC351295}">
      <dgm:prSet/>
      <dgm:spPr/>
      <dgm:t>
        <a:bodyPr/>
        <a:lstStyle/>
        <a:p>
          <a:endParaRPr kumimoji="1" lang="ja-JP" altLang="en-US"/>
        </a:p>
      </dgm:t>
    </dgm:pt>
    <dgm:pt modelId="{D32EF5ED-7F08-4C60-AF19-CBD662F7259E}" type="sibTrans" cxnId="{280F8D61-CF8B-41FB-863F-62C8EC351295}">
      <dgm:prSet/>
      <dgm:spPr/>
      <dgm:t>
        <a:bodyPr/>
        <a:lstStyle/>
        <a:p>
          <a:endParaRPr kumimoji="1" lang="ja-JP" altLang="en-US"/>
        </a:p>
      </dgm:t>
    </dgm:pt>
    <dgm:pt modelId="{3989EB05-2815-43AF-80BD-C594D5829B5A}">
      <dgm:prSet phldrT="[テキスト]"/>
      <dgm:spPr/>
      <dgm:t>
        <a:bodyPr/>
        <a:lstStyle/>
        <a:p>
          <a:r>
            <a:rPr kumimoji="1" lang="ja-JP" altLang="en-US" b="1" dirty="0" smtClean="0">
              <a:solidFill>
                <a:schemeClr val="tx1"/>
              </a:solidFill>
            </a:rPr>
            <a:t>障害福祉サービスの検索</a:t>
          </a:r>
          <a:endParaRPr kumimoji="1" lang="ja-JP" altLang="en-US" b="1" dirty="0">
            <a:solidFill>
              <a:schemeClr val="tx1"/>
            </a:solidFill>
          </a:endParaRPr>
        </a:p>
      </dgm:t>
    </dgm:pt>
    <dgm:pt modelId="{6A0E3566-1E7E-41FC-91C2-B49536468EC1}" type="parTrans" cxnId="{923C7BD0-B22C-4422-8178-772E3905EE7B}">
      <dgm:prSet/>
      <dgm:spPr/>
      <dgm:t>
        <a:bodyPr/>
        <a:lstStyle/>
        <a:p>
          <a:endParaRPr kumimoji="1" lang="ja-JP" altLang="en-US"/>
        </a:p>
      </dgm:t>
    </dgm:pt>
    <dgm:pt modelId="{36177277-B59E-4F64-A976-28D645903DF8}" type="sibTrans" cxnId="{923C7BD0-B22C-4422-8178-772E3905EE7B}">
      <dgm:prSet/>
      <dgm:spPr/>
      <dgm:t>
        <a:bodyPr/>
        <a:lstStyle/>
        <a:p>
          <a:endParaRPr kumimoji="1" lang="ja-JP" altLang="en-US"/>
        </a:p>
      </dgm:t>
    </dgm:pt>
    <dgm:pt modelId="{80701140-C329-4115-A51C-7F9CEE6AC638}">
      <dgm:prSet phldrT="[テキスト]" custT="1"/>
      <dgm:spPr/>
      <dgm:t>
        <a:bodyPr/>
        <a:lstStyle/>
        <a:p>
          <a:r>
            <a:rPr kumimoji="1" lang="ja-JP" altLang="en-US" sz="2000" b="1" dirty="0" smtClean="0"/>
            <a:t>ヒット⇒サービスへアクセス</a:t>
          </a:r>
          <a:endParaRPr kumimoji="1" lang="ja-JP" altLang="en-US" sz="2000" b="1" dirty="0"/>
        </a:p>
      </dgm:t>
    </dgm:pt>
    <dgm:pt modelId="{004B9A19-8C72-4BB2-986B-BD99DF14332D}" type="parTrans" cxnId="{D888B724-1AAE-4271-9290-DCDCD0F79614}">
      <dgm:prSet/>
      <dgm:spPr/>
      <dgm:t>
        <a:bodyPr/>
        <a:lstStyle/>
        <a:p>
          <a:endParaRPr kumimoji="1" lang="ja-JP" altLang="en-US"/>
        </a:p>
      </dgm:t>
    </dgm:pt>
    <dgm:pt modelId="{FD50A903-4966-4880-A1B3-55308E961B5D}" type="sibTrans" cxnId="{D888B724-1AAE-4271-9290-DCDCD0F79614}">
      <dgm:prSet/>
      <dgm:spPr/>
      <dgm:t>
        <a:bodyPr/>
        <a:lstStyle/>
        <a:p>
          <a:endParaRPr kumimoji="1" lang="ja-JP" altLang="en-US"/>
        </a:p>
      </dgm:t>
    </dgm:pt>
    <dgm:pt modelId="{348635EF-2D10-453C-864E-AD1AD11FCFC1}">
      <dgm:prSet phldrT="[テキスト]" custT="1"/>
      <dgm:spPr/>
      <dgm:t>
        <a:bodyPr/>
        <a:lstStyle/>
        <a:p>
          <a:pPr algn="ctr"/>
          <a:r>
            <a:rPr kumimoji="1" lang="ja-JP" altLang="en-US" sz="2400" b="1" dirty="0" smtClean="0">
              <a:solidFill>
                <a:schemeClr val="tx1"/>
              </a:solidFill>
            </a:rPr>
            <a:t>資源調整</a:t>
          </a:r>
          <a:endParaRPr kumimoji="1" lang="en-US" altLang="ja-JP" sz="2400" b="1" dirty="0" smtClean="0">
            <a:solidFill>
              <a:schemeClr val="tx1"/>
            </a:solidFill>
          </a:endParaRPr>
        </a:p>
        <a:p>
          <a:pPr algn="ctr"/>
          <a:r>
            <a:rPr kumimoji="1" lang="ja-JP" altLang="en-US" sz="2400" b="1" dirty="0" smtClean="0">
              <a:solidFill>
                <a:schemeClr val="tx1"/>
              </a:solidFill>
            </a:rPr>
            <a:t>資源開発？</a:t>
          </a:r>
          <a:endParaRPr kumimoji="1" lang="ja-JP" altLang="en-US" sz="2400" b="1" dirty="0">
            <a:solidFill>
              <a:schemeClr val="tx1"/>
            </a:solidFill>
          </a:endParaRPr>
        </a:p>
      </dgm:t>
    </dgm:pt>
    <dgm:pt modelId="{15D36DF4-C087-4D20-9BCF-A5FCB86286CB}" type="parTrans" cxnId="{E4B08B91-B04F-4035-964B-A5A672FFCF25}">
      <dgm:prSet/>
      <dgm:spPr/>
      <dgm:t>
        <a:bodyPr/>
        <a:lstStyle/>
        <a:p>
          <a:endParaRPr kumimoji="1" lang="ja-JP" altLang="en-US"/>
        </a:p>
      </dgm:t>
    </dgm:pt>
    <dgm:pt modelId="{C3F8113B-015F-4A06-B51E-C8817CFDCB05}" type="sibTrans" cxnId="{E4B08B91-B04F-4035-964B-A5A672FFCF25}">
      <dgm:prSet/>
      <dgm:spPr/>
      <dgm:t>
        <a:bodyPr/>
        <a:lstStyle/>
        <a:p>
          <a:endParaRPr kumimoji="1" lang="ja-JP" altLang="en-US"/>
        </a:p>
      </dgm:t>
    </dgm:pt>
    <dgm:pt modelId="{DB9655BB-0AAB-45C3-A62B-F1B2A55C7357}">
      <dgm:prSet phldrT="[テキスト]" custT="1"/>
      <dgm:spPr/>
      <dgm:t>
        <a:bodyPr/>
        <a:lstStyle/>
        <a:p>
          <a:r>
            <a:rPr kumimoji="1" lang="ja-JP" altLang="en-US" sz="2000" b="1" dirty="0" smtClean="0"/>
            <a:t>地域資源へのアクセス</a:t>
          </a:r>
          <a:endParaRPr kumimoji="1" lang="ja-JP" altLang="en-US" sz="2000" b="1" dirty="0"/>
        </a:p>
      </dgm:t>
    </dgm:pt>
    <dgm:pt modelId="{E81B6FF5-F1F9-4BC6-BDA5-3D9533074B71}" type="parTrans" cxnId="{798FAF32-B392-408B-AFC2-0BA7BD5949F1}">
      <dgm:prSet/>
      <dgm:spPr/>
      <dgm:t>
        <a:bodyPr/>
        <a:lstStyle/>
        <a:p>
          <a:endParaRPr kumimoji="1" lang="ja-JP" altLang="en-US"/>
        </a:p>
      </dgm:t>
    </dgm:pt>
    <dgm:pt modelId="{FE8AFBD7-9EE5-4108-A6CF-DD1D9A0C9CDD}" type="sibTrans" cxnId="{798FAF32-B392-408B-AFC2-0BA7BD5949F1}">
      <dgm:prSet/>
      <dgm:spPr/>
      <dgm:t>
        <a:bodyPr/>
        <a:lstStyle/>
        <a:p>
          <a:endParaRPr kumimoji="1" lang="ja-JP" altLang="en-US"/>
        </a:p>
      </dgm:t>
    </dgm:pt>
    <dgm:pt modelId="{F8833F07-DF97-4812-BFB3-23D3A25C6B29}">
      <dgm:prSet phldrT="[テキスト]" custT="1"/>
      <dgm:spPr/>
      <dgm:t>
        <a:bodyPr/>
        <a:lstStyle/>
        <a:p>
          <a:r>
            <a:rPr kumimoji="1" lang="ja-JP" altLang="en-US" sz="2000" b="1" dirty="0" smtClean="0"/>
            <a:t>ヒットせず</a:t>
          </a:r>
          <a:endParaRPr kumimoji="1" lang="ja-JP" altLang="en-US" sz="2000" b="1" dirty="0"/>
        </a:p>
      </dgm:t>
    </dgm:pt>
    <dgm:pt modelId="{4A636469-C82E-40DE-B78E-2392F0396E73}" type="parTrans" cxnId="{B3922646-8A1A-4F6E-95CF-1E675CB9D38B}">
      <dgm:prSet/>
      <dgm:spPr/>
      <dgm:t>
        <a:bodyPr/>
        <a:lstStyle/>
        <a:p>
          <a:endParaRPr kumimoji="1" lang="ja-JP" altLang="en-US"/>
        </a:p>
      </dgm:t>
    </dgm:pt>
    <dgm:pt modelId="{5AE3BF8F-D6BC-45E2-99C3-CEC20DCF67B3}" type="sibTrans" cxnId="{B3922646-8A1A-4F6E-95CF-1E675CB9D38B}">
      <dgm:prSet/>
      <dgm:spPr/>
      <dgm:t>
        <a:bodyPr/>
        <a:lstStyle/>
        <a:p>
          <a:endParaRPr kumimoji="1" lang="ja-JP" altLang="en-US"/>
        </a:p>
      </dgm:t>
    </dgm:pt>
    <dgm:pt modelId="{AE99156F-C198-4384-B049-55DFBB4CC385}">
      <dgm:prSet phldrT="[テキスト]" custT="1"/>
      <dgm:spPr/>
      <dgm:t>
        <a:bodyPr/>
        <a:lstStyle/>
        <a:p>
          <a:r>
            <a:rPr kumimoji="1" lang="ja-JP" altLang="en-US" sz="2000" b="1" dirty="0" smtClean="0"/>
            <a:t>地域課題？</a:t>
          </a:r>
          <a:endParaRPr kumimoji="1" lang="ja-JP" altLang="en-US" sz="2000" b="1" dirty="0"/>
        </a:p>
      </dgm:t>
    </dgm:pt>
    <dgm:pt modelId="{7D470EBF-0C2C-419E-BECF-88CF8089D1D3}" type="parTrans" cxnId="{13E68717-1DB2-4B63-AFCF-ED9CAB1E0B42}">
      <dgm:prSet/>
      <dgm:spPr/>
      <dgm:t>
        <a:bodyPr/>
        <a:lstStyle/>
        <a:p>
          <a:endParaRPr kumimoji="1" lang="ja-JP" altLang="en-US"/>
        </a:p>
      </dgm:t>
    </dgm:pt>
    <dgm:pt modelId="{3219BB86-9625-4D8D-A2F1-516F27B10AE5}" type="sibTrans" cxnId="{13E68717-1DB2-4B63-AFCF-ED9CAB1E0B42}">
      <dgm:prSet/>
      <dgm:spPr/>
      <dgm:t>
        <a:bodyPr/>
        <a:lstStyle/>
        <a:p>
          <a:endParaRPr kumimoji="1" lang="ja-JP" altLang="en-US"/>
        </a:p>
      </dgm:t>
    </dgm:pt>
    <dgm:pt modelId="{0DBF9432-44A4-49CC-98F1-E2DFD61BFBD4}">
      <dgm:prSet phldrT="[テキスト]" custT="1"/>
      <dgm:spPr/>
      <dgm:t>
        <a:bodyPr/>
        <a:lstStyle/>
        <a:p>
          <a:endParaRPr kumimoji="1" lang="ja-JP" altLang="en-US" sz="2000" b="1" dirty="0"/>
        </a:p>
      </dgm:t>
    </dgm:pt>
    <dgm:pt modelId="{809AE3C7-C233-457A-BE5D-69424BF4E23B}" type="parTrans" cxnId="{39127762-1A9E-41C0-8F7E-7AC685DBDE7B}">
      <dgm:prSet/>
      <dgm:spPr/>
      <dgm:t>
        <a:bodyPr/>
        <a:lstStyle/>
        <a:p>
          <a:endParaRPr kumimoji="1" lang="ja-JP" altLang="en-US"/>
        </a:p>
      </dgm:t>
    </dgm:pt>
    <dgm:pt modelId="{E2840143-6EC1-4B5E-879C-834E0C2DC8B9}" type="sibTrans" cxnId="{39127762-1A9E-41C0-8F7E-7AC685DBDE7B}">
      <dgm:prSet/>
      <dgm:spPr/>
      <dgm:t>
        <a:bodyPr/>
        <a:lstStyle/>
        <a:p>
          <a:endParaRPr kumimoji="1" lang="ja-JP" altLang="en-US"/>
        </a:p>
      </dgm:t>
    </dgm:pt>
    <dgm:pt modelId="{6A9CB2BA-6A48-46E6-B6CA-0E409755A40E}">
      <dgm:prSet phldrT="[テキスト]" custT="1"/>
      <dgm:spPr/>
      <dgm:t>
        <a:bodyPr/>
        <a:lstStyle/>
        <a:p>
          <a:r>
            <a:rPr kumimoji="1" lang="ja-JP" altLang="en-US" sz="2000" b="1" dirty="0" smtClean="0"/>
            <a:t>資源開発？</a:t>
          </a:r>
          <a:endParaRPr kumimoji="1" lang="ja-JP" altLang="en-US" sz="2000" b="1" dirty="0"/>
        </a:p>
      </dgm:t>
    </dgm:pt>
    <dgm:pt modelId="{C38889A6-8848-4B8D-9EB2-A7420CB7C0BD}" type="parTrans" cxnId="{99E24607-2CDC-491E-A6A0-C00503E36356}">
      <dgm:prSet/>
      <dgm:spPr/>
      <dgm:t>
        <a:bodyPr/>
        <a:lstStyle/>
        <a:p>
          <a:endParaRPr kumimoji="1" lang="ja-JP" altLang="en-US"/>
        </a:p>
      </dgm:t>
    </dgm:pt>
    <dgm:pt modelId="{D04E5223-89E5-4671-9838-FA9DADB1F5EB}" type="sibTrans" cxnId="{99E24607-2CDC-491E-A6A0-C00503E36356}">
      <dgm:prSet/>
      <dgm:spPr/>
      <dgm:t>
        <a:bodyPr/>
        <a:lstStyle/>
        <a:p>
          <a:endParaRPr kumimoji="1" lang="ja-JP" altLang="en-US"/>
        </a:p>
      </dgm:t>
    </dgm:pt>
    <dgm:pt modelId="{F80A03ED-BC84-4130-BBA8-FCFE592A0172}">
      <dgm:prSet phldrT="[テキスト]" custT="1"/>
      <dgm:spPr/>
      <dgm:t>
        <a:bodyPr/>
        <a:lstStyle/>
        <a:p>
          <a:endParaRPr kumimoji="1" lang="ja-JP" altLang="en-US" sz="2000" b="1" dirty="0"/>
        </a:p>
      </dgm:t>
    </dgm:pt>
    <dgm:pt modelId="{DF909F44-F9B1-4185-9979-9E197429C229}" type="parTrans" cxnId="{83C80F5C-E7B8-414D-8F5B-BD0FB43A88B6}">
      <dgm:prSet/>
      <dgm:spPr/>
      <dgm:t>
        <a:bodyPr/>
        <a:lstStyle/>
        <a:p>
          <a:endParaRPr kumimoji="1" lang="ja-JP" altLang="en-US"/>
        </a:p>
      </dgm:t>
    </dgm:pt>
    <dgm:pt modelId="{D844C5A3-684B-4639-9193-AF300FC48E14}" type="sibTrans" cxnId="{83C80F5C-E7B8-414D-8F5B-BD0FB43A88B6}">
      <dgm:prSet/>
      <dgm:spPr/>
      <dgm:t>
        <a:bodyPr/>
        <a:lstStyle/>
        <a:p>
          <a:endParaRPr kumimoji="1" lang="ja-JP" altLang="en-US"/>
        </a:p>
      </dgm:t>
    </dgm:pt>
    <dgm:pt modelId="{50F4AEDA-AC8A-46A0-AA2B-40CF932DA6DD}">
      <dgm:prSet phldrT="[テキスト]" custT="1"/>
      <dgm:spPr/>
      <dgm:t>
        <a:bodyPr/>
        <a:lstStyle/>
        <a:p>
          <a:r>
            <a:rPr kumimoji="1" lang="ja-JP" altLang="en-US" sz="2000" b="1" dirty="0" smtClean="0"/>
            <a:t>幾つかのアプローチするニーズの把握</a:t>
          </a:r>
          <a:endParaRPr kumimoji="1" lang="ja-JP" altLang="en-US" sz="2000" b="1" dirty="0"/>
        </a:p>
      </dgm:t>
    </dgm:pt>
    <dgm:pt modelId="{D35B8471-B072-49B2-B52F-F7353B756D80}" type="parTrans" cxnId="{5EBC5891-633F-4DB4-BD6A-B435C2FCBD02}">
      <dgm:prSet/>
      <dgm:spPr/>
      <dgm:t>
        <a:bodyPr/>
        <a:lstStyle/>
        <a:p>
          <a:endParaRPr kumimoji="1" lang="ja-JP" altLang="en-US"/>
        </a:p>
      </dgm:t>
    </dgm:pt>
    <dgm:pt modelId="{56EA8DEF-922C-4C66-A3EA-EE77638E8619}" type="sibTrans" cxnId="{5EBC5891-633F-4DB4-BD6A-B435C2FCBD02}">
      <dgm:prSet/>
      <dgm:spPr/>
      <dgm:t>
        <a:bodyPr/>
        <a:lstStyle/>
        <a:p>
          <a:endParaRPr kumimoji="1" lang="ja-JP" altLang="en-US"/>
        </a:p>
      </dgm:t>
    </dgm:pt>
    <dgm:pt modelId="{3DB28D0F-3F7A-4FF3-BFA7-7F265018B5BB}">
      <dgm:prSet phldrT="[テキスト]" custT="1"/>
      <dgm:spPr/>
      <dgm:t>
        <a:bodyPr/>
        <a:lstStyle/>
        <a:p>
          <a:endParaRPr kumimoji="1" lang="ja-JP" altLang="en-US" sz="2000" b="1" dirty="0"/>
        </a:p>
      </dgm:t>
    </dgm:pt>
    <dgm:pt modelId="{2A385284-912E-4999-A71E-8B2C7C819060}" type="parTrans" cxnId="{35C9DC9F-6B3D-4C88-A318-30FF3F0BB64C}">
      <dgm:prSet/>
      <dgm:spPr/>
      <dgm:t>
        <a:bodyPr/>
        <a:lstStyle/>
        <a:p>
          <a:endParaRPr kumimoji="1" lang="ja-JP" altLang="en-US"/>
        </a:p>
      </dgm:t>
    </dgm:pt>
    <dgm:pt modelId="{B2FDCC4C-2E7E-4248-9121-10D0324D991E}" type="sibTrans" cxnId="{35C9DC9F-6B3D-4C88-A318-30FF3F0BB64C}">
      <dgm:prSet/>
      <dgm:spPr/>
      <dgm:t>
        <a:bodyPr/>
        <a:lstStyle/>
        <a:p>
          <a:endParaRPr kumimoji="1" lang="ja-JP" altLang="en-US"/>
        </a:p>
      </dgm:t>
    </dgm:pt>
    <dgm:pt modelId="{12A36541-0D09-40B6-B231-E6159ED0D2DC}">
      <dgm:prSet phldrT="[テキスト]" custT="1"/>
      <dgm:spPr/>
      <dgm:t>
        <a:bodyPr/>
        <a:lstStyle/>
        <a:p>
          <a:endParaRPr kumimoji="1" lang="ja-JP" altLang="en-US" sz="2000" b="1" dirty="0"/>
        </a:p>
      </dgm:t>
    </dgm:pt>
    <dgm:pt modelId="{A675F274-C013-4502-85E7-A7C6480FC42E}" type="parTrans" cxnId="{8ED6F55F-F657-4396-9D16-6039B8CCF406}">
      <dgm:prSet/>
      <dgm:spPr/>
      <dgm:t>
        <a:bodyPr/>
        <a:lstStyle/>
        <a:p>
          <a:endParaRPr kumimoji="1" lang="ja-JP" altLang="en-US"/>
        </a:p>
      </dgm:t>
    </dgm:pt>
    <dgm:pt modelId="{9F3313E1-71B4-48FE-A719-BB836309A0F0}" type="sibTrans" cxnId="{8ED6F55F-F657-4396-9D16-6039B8CCF406}">
      <dgm:prSet/>
      <dgm:spPr/>
      <dgm:t>
        <a:bodyPr/>
        <a:lstStyle/>
        <a:p>
          <a:endParaRPr kumimoji="1" lang="ja-JP" altLang="en-US"/>
        </a:p>
      </dgm:t>
    </dgm:pt>
    <dgm:pt modelId="{A9BCB0C4-6109-41C8-B504-7B08A246EDD3}" type="pres">
      <dgm:prSet presAssocID="{AE39D659-8934-44BA-A5BF-E77A203ECEC7}" presName="linearFlow" presStyleCnt="0">
        <dgm:presLayoutVars>
          <dgm:dir/>
          <dgm:animLvl val="lvl"/>
          <dgm:resizeHandles val="exact"/>
        </dgm:presLayoutVars>
      </dgm:prSet>
      <dgm:spPr/>
      <dgm:t>
        <a:bodyPr/>
        <a:lstStyle/>
        <a:p>
          <a:endParaRPr kumimoji="1" lang="ja-JP" altLang="en-US"/>
        </a:p>
      </dgm:t>
    </dgm:pt>
    <dgm:pt modelId="{F0A8B2CE-9F0B-47B9-AF10-2EAC6825D0D6}" type="pres">
      <dgm:prSet presAssocID="{B627FFA3-1B73-4763-A2F8-835956D6A2AE}" presName="composite" presStyleCnt="0"/>
      <dgm:spPr/>
    </dgm:pt>
    <dgm:pt modelId="{B4E7E4A3-F50E-4280-999D-61F7F0E8FBF5}" type="pres">
      <dgm:prSet presAssocID="{B627FFA3-1B73-4763-A2F8-835956D6A2AE}" presName="parTx" presStyleLbl="node1" presStyleIdx="0" presStyleCnt="3">
        <dgm:presLayoutVars>
          <dgm:chMax val="0"/>
          <dgm:chPref val="0"/>
          <dgm:bulletEnabled val="1"/>
        </dgm:presLayoutVars>
      </dgm:prSet>
      <dgm:spPr/>
      <dgm:t>
        <a:bodyPr/>
        <a:lstStyle/>
        <a:p>
          <a:endParaRPr kumimoji="1" lang="ja-JP" altLang="en-US"/>
        </a:p>
      </dgm:t>
    </dgm:pt>
    <dgm:pt modelId="{8DCD5B40-3E40-464F-89B4-288E06A75D44}" type="pres">
      <dgm:prSet presAssocID="{B627FFA3-1B73-4763-A2F8-835956D6A2AE}" presName="parSh" presStyleLbl="node1" presStyleIdx="0" presStyleCnt="3"/>
      <dgm:spPr/>
      <dgm:t>
        <a:bodyPr/>
        <a:lstStyle/>
        <a:p>
          <a:endParaRPr kumimoji="1" lang="ja-JP" altLang="en-US"/>
        </a:p>
      </dgm:t>
    </dgm:pt>
    <dgm:pt modelId="{787EBD8C-2FC2-47CB-859A-8950E47F3851}" type="pres">
      <dgm:prSet presAssocID="{B627FFA3-1B73-4763-A2F8-835956D6A2AE}" presName="desTx" presStyleLbl="fgAcc1" presStyleIdx="0" presStyleCnt="3" custScaleY="90540">
        <dgm:presLayoutVars>
          <dgm:bulletEnabled val="1"/>
        </dgm:presLayoutVars>
      </dgm:prSet>
      <dgm:spPr/>
      <dgm:t>
        <a:bodyPr/>
        <a:lstStyle/>
        <a:p>
          <a:endParaRPr kumimoji="1" lang="ja-JP" altLang="en-US"/>
        </a:p>
      </dgm:t>
    </dgm:pt>
    <dgm:pt modelId="{0817E6DD-2786-42CC-8CB7-BBE10A3D8788}" type="pres">
      <dgm:prSet presAssocID="{18D1E65B-69F1-4DCC-998B-CE60982F2005}" presName="sibTrans" presStyleLbl="sibTrans2D1" presStyleIdx="0" presStyleCnt="2"/>
      <dgm:spPr/>
      <dgm:t>
        <a:bodyPr/>
        <a:lstStyle/>
        <a:p>
          <a:endParaRPr kumimoji="1" lang="ja-JP" altLang="en-US"/>
        </a:p>
      </dgm:t>
    </dgm:pt>
    <dgm:pt modelId="{7123DF7C-1913-4EA7-85CC-E76F9FF8500B}" type="pres">
      <dgm:prSet presAssocID="{18D1E65B-69F1-4DCC-998B-CE60982F2005}" presName="connTx" presStyleLbl="sibTrans2D1" presStyleIdx="0" presStyleCnt="2"/>
      <dgm:spPr/>
      <dgm:t>
        <a:bodyPr/>
        <a:lstStyle/>
        <a:p>
          <a:endParaRPr kumimoji="1" lang="ja-JP" altLang="en-US"/>
        </a:p>
      </dgm:t>
    </dgm:pt>
    <dgm:pt modelId="{4230530C-D379-4080-BE05-1515800B98D7}" type="pres">
      <dgm:prSet presAssocID="{3989EB05-2815-43AF-80BD-C594D5829B5A}" presName="composite" presStyleCnt="0"/>
      <dgm:spPr/>
    </dgm:pt>
    <dgm:pt modelId="{3FA6C297-940B-455F-8BDC-51A3D64317F0}" type="pres">
      <dgm:prSet presAssocID="{3989EB05-2815-43AF-80BD-C594D5829B5A}" presName="parTx" presStyleLbl="node1" presStyleIdx="0" presStyleCnt="3">
        <dgm:presLayoutVars>
          <dgm:chMax val="0"/>
          <dgm:chPref val="0"/>
          <dgm:bulletEnabled val="1"/>
        </dgm:presLayoutVars>
      </dgm:prSet>
      <dgm:spPr/>
      <dgm:t>
        <a:bodyPr/>
        <a:lstStyle/>
        <a:p>
          <a:endParaRPr kumimoji="1" lang="ja-JP" altLang="en-US"/>
        </a:p>
      </dgm:t>
    </dgm:pt>
    <dgm:pt modelId="{DF204811-3E4B-4DC6-AD10-8F776980608D}" type="pres">
      <dgm:prSet presAssocID="{3989EB05-2815-43AF-80BD-C594D5829B5A}" presName="parSh" presStyleLbl="node1" presStyleIdx="1" presStyleCnt="3" custScaleX="123055"/>
      <dgm:spPr/>
      <dgm:t>
        <a:bodyPr/>
        <a:lstStyle/>
        <a:p>
          <a:endParaRPr kumimoji="1" lang="ja-JP" altLang="en-US"/>
        </a:p>
      </dgm:t>
    </dgm:pt>
    <dgm:pt modelId="{D14F5D6C-1C0D-46B7-A6DC-06912FF76D2C}" type="pres">
      <dgm:prSet presAssocID="{3989EB05-2815-43AF-80BD-C594D5829B5A}" presName="desTx" presStyleLbl="fgAcc1" presStyleIdx="1" presStyleCnt="3" custScaleX="145367" custScaleY="87172">
        <dgm:presLayoutVars>
          <dgm:bulletEnabled val="1"/>
        </dgm:presLayoutVars>
      </dgm:prSet>
      <dgm:spPr/>
      <dgm:t>
        <a:bodyPr/>
        <a:lstStyle/>
        <a:p>
          <a:endParaRPr kumimoji="1" lang="ja-JP" altLang="en-US"/>
        </a:p>
      </dgm:t>
    </dgm:pt>
    <dgm:pt modelId="{0B381312-1975-41F7-8A1F-8DEA6E3B59CE}" type="pres">
      <dgm:prSet presAssocID="{36177277-B59E-4F64-A976-28D645903DF8}" presName="sibTrans" presStyleLbl="sibTrans2D1" presStyleIdx="1" presStyleCnt="2" custAng="19938847" custScaleX="52350" custScaleY="185365" custLinFactY="100000" custLinFactNeighborX="3145" custLinFactNeighborY="152431"/>
      <dgm:spPr/>
      <dgm:t>
        <a:bodyPr/>
        <a:lstStyle/>
        <a:p>
          <a:endParaRPr kumimoji="1" lang="ja-JP" altLang="en-US"/>
        </a:p>
      </dgm:t>
    </dgm:pt>
    <dgm:pt modelId="{71170374-A691-42D4-9892-C697B7E4B48C}" type="pres">
      <dgm:prSet presAssocID="{36177277-B59E-4F64-A976-28D645903DF8}" presName="connTx" presStyleLbl="sibTrans2D1" presStyleIdx="1" presStyleCnt="2"/>
      <dgm:spPr/>
      <dgm:t>
        <a:bodyPr/>
        <a:lstStyle/>
        <a:p>
          <a:endParaRPr kumimoji="1" lang="ja-JP" altLang="en-US"/>
        </a:p>
      </dgm:t>
    </dgm:pt>
    <dgm:pt modelId="{2F23E6FE-3183-451D-AE90-18EFE9A668EE}" type="pres">
      <dgm:prSet presAssocID="{348635EF-2D10-453C-864E-AD1AD11FCFC1}" presName="composite" presStyleCnt="0"/>
      <dgm:spPr/>
    </dgm:pt>
    <dgm:pt modelId="{4B774CF9-AAC3-4102-9B73-481552A1F21B}" type="pres">
      <dgm:prSet presAssocID="{348635EF-2D10-453C-864E-AD1AD11FCFC1}" presName="parTx" presStyleLbl="node1" presStyleIdx="1" presStyleCnt="3">
        <dgm:presLayoutVars>
          <dgm:chMax val="0"/>
          <dgm:chPref val="0"/>
          <dgm:bulletEnabled val="1"/>
        </dgm:presLayoutVars>
      </dgm:prSet>
      <dgm:spPr/>
      <dgm:t>
        <a:bodyPr/>
        <a:lstStyle/>
        <a:p>
          <a:endParaRPr kumimoji="1" lang="ja-JP" altLang="en-US"/>
        </a:p>
      </dgm:t>
    </dgm:pt>
    <dgm:pt modelId="{384CE83D-BD02-4815-9A7A-C16A8F578F88}" type="pres">
      <dgm:prSet presAssocID="{348635EF-2D10-453C-864E-AD1AD11FCFC1}" presName="parSh" presStyleLbl="node1" presStyleIdx="2" presStyleCnt="3" custScaleX="127629" custLinFactY="81882" custLinFactNeighborX="-239" custLinFactNeighborY="100000"/>
      <dgm:spPr/>
      <dgm:t>
        <a:bodyPr/>
        <a:lstStyle/>
        <a:p>
          <a:endParaRPr kumimoji="1" lang="ja-JP" altLang="en-US"/>
        </a:p>
      </dgm:t>
    </dgm:pt>
    <dgm:pt modelId="{0B43EBB8-F86E-47B4-9833-BD77201A5564}" type="pres">
      <dgm:prSet presAssocID="{348635EF-2D10-453C-864E-AD1AD11FCFC1}" presName="desTx" presStyleLbl="fgAcc1" presStyleIdx="2" presStyleCnt="3" custScaleX="115638" custScaleY="39031" custLinFactNeighborX="-40289" custLinFactNeighborY="-89728">
        <dgm:presLayoutVars>
          <dgm:bulletEnabled val="1"/>
        </dgm:presLayoutVars>
      </dgm:prSet>
      <dgm:spPr/>
      <dgm:t>
        <a:bodyPr/>
        <a:lstStyle/>
        <a:p>
          <a:endParaRPr kumimoji="1" lang="ja-JP" altLang="en-US"/>
        </a:p>
      </dgm:t>
    </dgm:pt>
  </dgm:ptLst>
  <dgm:cxnLst>
    <dgm:cxn modelId="{48F12073-1DAB-4C77-A7D7-B6E226724E52}" type="presOf" srcId="{098E9870-2F40-4086-ACB1-86A3686BE606}" destId="{787EBD8C-2FC2-47CB-859A-8950E47F3851}" srcOrd="0" destOrd="0" presId="urn:microsoft.com/office/officeart/2005/8/layout/process3"/>
    <dgm:cxn modelId="{B89EE7DD-7F72-48E1-A40F-821F995D5C82}" type="presOf" srcId="{AE99156F-C198-4384-B049-55DFBB4CC385}" destId="{D14F5D6C-1C0D-46B7-A6DC-06912FF76D2C}" srcOrd="0" destOrd="5" presId="urn:microsoft.com/office/officeart/2005/8/layout/process3"/>
    <dgm:cxn modelId="{0019FC5F-E545-4770-8130-8F2091C461BA}" type="presOf" srcId="{3989EB05-2815-43AF-80BD-C594D5829B5A}" destId="{3FA6C297-940B-455F-8BDC-51A3D64317F0}" srcOrd="0" destOrd="0" presId="urn:microsoft.com/office/officeart/2005/8/layout/process3"/>
    <dgm:cxn modelId="{99E24607-2CDC-491E-A6A0-C00503E36356}" srcId="{3989EB05-2815-43AF-80BD-C594D5829B5A}" destId="{6A9CB2BA-6A48-46E6-B6CA-0E409755A40E}" srcOrd="6" destOrd="0" parTransId="{C38889A6-8848-4B8D-9EB2-A7420CB7C0BD}" sibTransId="{D04E5223-89E5-4671-9838-FA9DADB1F5EB}"/>
    <dgm:cxn modelId="{FF9D436C-1885-44FB-A9EF-5B324DB6E261}" type="presOf" srcId="{12A36541-0D09-40B6-B231-E6159ED0D2DC}" destId="{D14F5D6C-1C0D-46B7-A6DC-06912FF76D2C}" srcOrd="0" destOrd="1" presId="urn:microsoft.com/office/officeart/2005/8/layout/process3"/>
    <dgm:cxn modelId="{5EBC5891-633F-4DB4-BD6A-B435C2FCBD02}" srcId="{B627FFA3-1B73-4763-A2F8-835956D6A2AE}" destId="{50F4AEDA-AC8A-46A0-AA2B-40CF932DA6DD}" srcOrd="2" destOrd="0" parTransId="{D35B8471-B072-49B2-B52F-F7353B756D80}" sibTransId="{56EA8DEF-922C-4C66-A3EA-EE77638E8619}"/>
    <dgm:cxn modelId="{280F8D61-CF8B-41FB-863F-62C8EC351295}" srcId="{B627FFA3-1B73-4763-A2F8-835956D6A2AE}" destId="{098E9870-2F40-4086-ACB1-86A3686BE606}" srcOrd="0" destOrd="0" parTransId="{F49F42FD-5198-4D97-8700-59526510D0BC}" sibTransId="{D32EF5ED-7F08-4C60-AF19-CBD662F7259E}"/>
    <dgm:cxn modelId="{E738E2E1-2EE9-4207-9297-9024A5DF141B}" srcId="{AE39D659-8934-44BA-A5BF-E77A203ECEC7}" destId="{B627FFA3-1B73-4763-A2F8-835956D6A2AE}" srcOrd="0" destOrd="0" parTransId="{A6281A29-9F60-4BD7-8B70-8AB33B791EB7}" sibTransId="{18D1E65B-69F1-4DCC-998B-CE60982F2005}"/>
    <dgm:cxn modelId="{E9308F0B-0691-45BB-A619-15A746C28242}" type="presOf" srcId="{F80A03ED-BC84-4130-BBA8-FCFE592A0172}" destId="{D14F5D6C-1C0D-46B7-A6DC-06912FF76D2C}" srcOrd="0" destOrd="3" presId="urn:microsoft.com/office/officeart/2005/8/layout/process3"/>
    <dgm:cxn modelId="{923C7BD0-B22C-4422-8178-772E3905EE7B}" srcId="{AE39D659-8934-44BA-A5BF-E77A203ECEC7}" destId="{3989EB05-2815-43AF-80BD-C594D5829B5A}" srcOrd="1" destOrd="0" parTransId="{6A0E3566-1E7E-41FC-91C2-B49536468EC1}" sibTransId="{36177277-B59E-4F64-A976-28D645903DF8}"/>
    <dgm:cxn modelId="{29DB21FA-14E9-4E35-A031-45405066F5C7}" type="presOf" srcId="{3989EB05-2815-43AF-80BD-C594D5829B5A}" destId="{DF204811-3E4B-4DC6-AD10-8F776980608D}" srcOrd="1" destOrd="0" presId="urn:microsoft.com/office/officeart/2005/8/layout/process3"/>
    <dgm:cxn modelId="{35C9DC9F-6B3D-4C88-A318-30FF3F0BB64C}" srcId="{B627FFA3-1B73-4763-A2F8-835956D6A2AE}" destId="{3DB28D0F-3F7A-4FF3-BFA7-7F265018B5BB}" srcOrd="1" destOrd="0" parTransId="{2A385284-912E-4999-A71E-8B2C7C819060}" sibTransId="{B2FDCC4C-2E7E-4248-9121-10D0324D991E}"/>
    <dgm:cxn modelId="{CF666531-5B13-4B53-AA3A-ABC253273D06}" type="presOf" srcId="{B627FFA3-1B73-4763-A2F8-835956D6A2AE}" destId="{8DCD5B40-3E40-464F-89B4-288E06A75D44}" srcOrd="1" destOrd="0" presId="urn:microsoft.com/office/officeart/2005/8/layout/process3"/>
    <dgm:cxn modelId="{13E68717-1DB2-4B63-AFCF-ED9CAB1E0B42}" srcId="{3989EB05-2815-43AF-80BD-C594D5829B5A}" destId="{AE99156F-C198-4384-B049-55DFBB4CC385}" srcOrd="5" destOrd="0" parTransId="{7D470EBF-0C2C-419E-BECF-88CF8089D1D3}" sibTransId="{3219BB86-9625-4D8D-A2F1-516F27B10AE5}"/>
    <dgm:cxn modelId="{A5381991-CF78-4494-AA1C-DF3B97BA3255}" type="presOf" srcId="{36177277-B59E-4F64-A976-28D645903DF8}" destId="{0B381312-1975-41F7-8A1F-8DEA6E3B59CE}" srcOrd="0" destOrd="0" presId="urn:microsoft.com/office/officeart/2005/8/layout/process3"/>
    <dgm:cxn modelId="{D49AC635-402F-4C03-B41D-719D10AAD5BB}" type="presOf" srcId="{18D1E65B-69F1-4DCC-998B-CE60982F2005}" destId="{7123DF7C-1913-4EA7-85CC-E76F9FF8500B}" srcOrd="1" destOrd="0" presId="urn:microsoft.com/office/officeart/2005/8/layout/process3"/>
    <dgm:cxn modelId="{B3922646-8A1A-4F6E-95CF-1E675CB9D38B}" srcId="{3989EB05-2815-43AF-80BD-C594D5829B5A}" destId="{F8833F07-DF97-4812-BFB3-23D3A25C6B29}" srcOrd="2" destOrd="0" parTransId="{4A636469-C82E-40DE-B78E-2392F0396E73}" sibTransId="{5AE3BF8F-D6BC-45E2-99C3-CEC20DCF67B3}"/>
    <dgm:cxn modelId="{5C46DDF6-FD0E-4D78-A91F-B214D1BCB8F8}" type="presOf" srcId="{3DB28D0F-3F7A-4FF3-BFA7-7F265018B5BB}" destId="{787EBD8C-2FC2-47CB-859A-8950E47F3851}" srcOrd="0" destOrd="1" presId="urn:microsoft.com/office/officeart/2005/8/layout/process3"/>
    <dgm:cxn modelId="{B154F6A7-FBD1-40AC-A7B1-092619814117}" type="presOf" srcId="{DB9655BB-0AAB-45C3-A62B-F1B2A55C7357}" destId="{0B43EBB8-F86E-47B4-9833-BD77201A5564}" srcOrd="0" destOrd="0" presId="urn:microsoft.com/office/officeart/2005/8/layout/process3"/>
    <dgm:cxn modelId="{D5FAF5B5-BABB-43DC-83B3-DE1DA2680452}" type="presOf" srcId="{80701140-C329-4115-A51C-7F9CEE6AC638}" destId="{D14F5D6C-1C0D-46B7-A6DC-06912FF76D2C}" srcOrd="0" destOrd="0" presId="urn:microsoft.com/office/officeart/2005/8/layout/process3"/>
    <dgm:cxn modelId="{66F7B789-DA20-49AF-9ED3-A57C7B35707A}" type="presOf" srcId="{18D1E65B-69F1-4DCC-998B-CE60982F2005}" destId="{0817E6DD-2786-42CC-8CB7-BBE10A3D8788}" srcOrd="0" destOrd="0" presId="urn:microsoft.com/office/officeart/2005/8/layout/process3"/>
    <dgm:cxn modelId="{D888B724-1AAE-4271-9290-DCDCD0F79614}" srcId="{3989EB05-2815-43AF-80BD-C594D5829B5A}" destId="{80701140-C329-4115-A51C-7F9CEE6AC638}" srcOrd="0" destOrd="0" parTransId="{004B9A19-8C72-4BB2-986B-BD99DF14332D}" sibTransId="{FD50A903-4966-4880-A1B3-55308E961B5D}"/>
    <dgm:cxn modelId="{E5D59AE6-2240-483F-BD91-B4F3B689F7FF}" type="presOf" srcId="{36177277-B59E-4F64-A976-28D645903DF8}" destId="{71170374-A691-42D4-9892-C697B7E4B48C}" srcOrd="1" destOrd="0" presId="urn:microsoft.com/office/officeart/2005/8/layout/process3"/>
    <dgm:cxn modelId="{798FAF32-B392-408B-AFC2-0BA7BD5949F1}" srcId="{348635EF-2D10-453C-864E-AD1AD11FCFC1}" destId="{DB9655BB-0AAB-45C3-A62B-F1B2A55C7357}" srcOrd="0" destOrd="0" parTransId="{E81B6FF5-F1F9-4BC6-BDA5-3D9533074B71}" sibTransId="{FE8AFBD7-9EE5-4108-A6CF-DD1D9A0C9CDD}"/>
    <dgm:cxn modelId="{81E9E9E8-9788-4EF0-AC55-FC491D8BF51B}" type="presOf" srcId="{348635EF-2D10-453C-864E-AD1AD11FCFC1}" destId="{384CE83D-BD02-4815-9A7A-C16A8F578F88}" srcOrd="1" destOrd="0" presId="urn:microsoft.com/office/officeart/2005/8/layout/process3"/>
    <dgm:cxn modelId="{1376C38F-9404-425D-8222-A585BB63E145}" type="presOf" srcId="{6A9CB2BA-6A48-46E6-B6CA-0E409755A40E}" destId="{D14F5D6C-1C0D-46B7-A6DC-06912FF76D2C}" srcOrd="0" destOrd="6" presId="urn:microsoft.com/office/officeart/2005/8/layout/process3"/>
    <dgm:cxn modelId="{AAE965C3-068D-4D16-A810-0DD9C5E0ABCF}" type="presOf" srcId="{B627FFA3-1B73-4763-A2F8-835956D6A2AE}" destId="{B4E7E4A3-F50E-4280-999D-61F7F0E8FBF5}" srcOrd="0" destOrd="0" presId="urn:microsoft.com/office/officeart/2005/8/layout/process3"/>
    <dgm:cxn modelId="{04D29796-3068-4454-85FC-EF55429B8C58}" type="presOf" srcId="{348635EF-2D10-453C-864E-AD1AD11FCFC1}" destId="{4B774CF9-AAC3-4102-9B73-481552A1F21B}" srcOrd="0" destOrd="0" presId="urn:microsoft.com/office/officeart/2005/8/layout/process3"/>
    <dgm:cxn modelId="{36B77E2A-E066-483F-B34E-286240826E9B}" type="presOf" srcId="{AE39D659-8934-44BA-A5BF-E77A203ECEC7}" destId="{A9BCB0C4-6109-41C8-B504-7B08A246EDD3}" srcOrd="0" destOrd="0" presId="urn:microsoft.com/office/officeart/2005/8/layout/process3"/>
    <dgm:cxn modelId="{8ED6F55F-F657-4396-9D16-6039B8CCF406}" srcId="{3989EB05-2815-43AF-80BD-C594D5829B5A}" destId="{12A36541-0D09-40B6-B231-E6159ED0D2DC}" srcOrd="1" destOrd="0" parTransId="{A675F274-C013-4502-85E7-A7C6480FC42E}" sibTransId="{9F3313E1-71B4-48FE-A719-BB836309A0F0}"/>
    <dgm:cxn modelId="{39127762-1A9E-41C0-8F7E-7AC685DBDE7B}" srcId="{3989EB05-2815-43AF-80BD-C594D5829B5A}" destId="{0DBF9432-44A4-49CC-98F1-E2DFD61BFBD4}" srcOrd="4" destOrd="0" parTransId="{809AE3C7-C233-457A-BE5D-69424BF4E23B}" sibTransId="{E2840143-6EC1-4B5E-879C-834E0C2DC8B9}"/>
    <dgm:cxn modelId="{4F9D3D30-AD40-4D81-8DED-345E5E1B50C0}" type="presOf" srcId="{F8833F07-DF97-4812-BFB3-23D3A25C6B29}" destId="{D14F5D6C-1C0D-46B7-A6DC-06912FF76D2C}" srcOrd="0" destOrd="2" presId="urn:microsoft.com/office/officeart/2005/8/layout/process3"/>
    <dgm:cxn modelId="{83C80F5C-E7B8-414D-8F5B-BD0FB43A88B6}" srcId="{3989EB05-2815-43AF-80BD-C594D5829B5A}" destId="{F80A03ED-BC84-4130-BBA8-FCFE592A0172}" srcOrd="3" destOrd="0" parTransId="{DF909F44-F9B1-4185-9979-9E197429C229}" sibTransId="{D844C5A3-684B-4639-9193-AF300FC48E14}"/>
    <dgm:cxn modelId="{D5371468-7BA7-4672-A72F-B2B0FEA1E8C1}" type="presOf" srcId="{0DBF9432-44A4-49CC-98F1-E2DFD61BFBD4}" destId="{D14F5D6C-1C0D-46B7-A6DC-06912FF76D2C}" srcOrd="0" destOrd="4" presId="urn:microsoft.com/office/officeart/2005/8/layout/process3"/>
    <dgm:cxn modelId="{E4B08B91-B04F-4035-964B-A5A672FFCF25}" srcId="{AE39D659-8934-44BA-A5BF-E77A203ECEC7}" destId="{348635EF-2D10-453C-864E-AD1AD11FCFC1}" srcOrd="2" destOrd="0" parTransId="{15D36DF4-C087-4D20-9BCF-A5FCB86286CB}" sibTransId="{C3F8113B-015F-4A06-B51E-C8817CFDCB05}"/>
    <dgm:cxn modelId="{264CA8D0-6C08-4080-A403-D3C770A77C9A}" type="presOf" srcId="{50F4AEDA-AC8A-46A0-AA2B-40CF932DA6DD}" destId="{787EBD8C-2FC2-47CB-859A-8950E47F3851}" srcOrd="0" destOrd="2" presId="urn:microsoft.com/office/officeart/2005/8/layout/process3"/>
    <dgm:cxn modelId="{7953FF40-940D-47D9-BA92-C7D91B8C0A44}" type="presParOf" srcId="{A9BCB0C4-6109-41C8-B504-7B08A246EDD3}" destId="{F0A8B2CE-9F0B-47B9-AF10-2EAC6825D0D6}" srcOrd="0" destOrd="0" presId="urn:microsoft.com/office/officeart/2005/8/layout/process3"/>
    <dgm:cxn modelId="{A627BABE-7838-4941-B295-4689EA89F67C}" type="presParOf" srcId="{F0A8B2CE-9F0B-47B9-AF10-2EAC6825D0D6}" destId="{B4E7E4A3-F50E-4280-999D-61F7F0E8FBF5}" srcOrd="0" destOrd="0" presId="urn:microsoft.com/office/officeart/2005/8/layout/process3"/>
    <dgm:cxn modelId="{EBD265D0-1A79-4FFD-84CB-883F8EC55EE2}" type="presParOf" srcId="{F0A8B2CE-9F0B-47B9-AF10-2EAC6825D0D6}" destId="{8DCD5B40-3E40-464F-89B4-288E06A75D44}" srcOrd="1" destOrd="0" presId="urn:microsoft.com/office/officeart/2005/8/layout/process3"/>
    <dgm:cxn modelId="{60A22654-D0A6-4083-ABCD-CB9A42D836F2}" type="presParOf" srcId="{F0A8B2CE-9F0B-47B9-AF10-2EAC6825D0D6}" destId="{787EBD8C-2FC2-47CB-859A-8950E47F3851}" srcOrd="2" destOrd="0" presId="urn:microsoft.com/office/officeart/2005/8/layout/process3"/>
    <dgm:cxn modelId="{57AA6C3B-CB77-416A-AEA1-207DB8B6C765}" type="presParOf" srcId="{A9BCB0C4-6109-41C8-B504-7B08A246EDD3}" destId="{0817E6DD-2786-42CC-8CB7-BBE10A3D8788}" srcOrd="1" destOrd="0" presId="urn:microsoft.com/office/officeart/2005/8/layout/process3"/>
    <dgm:cxn modelId="{644F06AC-D810-4A47-9F49-CC031FDE751C}" type="presParOf" srcId="{0817E6DD-2786-42CC-8CB7-BBE10A3D8788}" destId="{7123DF7C-1913-4EA7-85CC-E76F9FF8500B}" srcOrd="0" destOrd="0" presId="urn:microsoft.com/office/officeart/2005/8/layout/process3"/>
    <dgm:cxn modelId="{72EB53C5-D55D-46B2-80B5-A5C61F410CAE}" type="presParOf" srcId="{A9BCB0C4-6109-41C8-B504-7B08A246EDD3}" destId="{4230530C-D379-4080-BE05-1515800B98D7}" srcOrd="2" destOrd="0" presId="urn:microsoft.com/office/officeart/2005/8/layout/process3"/>
    <dgm:cxn modelId="{9B686726-AECE-4A8E-9C0E-78FE1E3F91DA}" type="presParOf" srcId="{4230530C-D379-4080-BE05-1515800B98D7}" destId="{3FA6C297-940B-455F-8BDC-51A3D64317F0}" srcOrd="0" destOrd="0" presId="urn:microsoft.com/office/officeart/2005/8/layout/process3"/>
    <dgm:cxn modelId="{351AA9AA-3F2B-40C4-8C03-856DD83F825F}" type="presParOf" srcId="{4230530C-D379-4080-BE05-1515800B98D7}" destId="{DF204811-3E4B-4DC6-AD10-8F776980608D}" srcOrd="1" destOrd="0" presId="urn:microsoft.com/office/officeart/2005/8/layout/process3"/>
    <dgm:cxn modelId="{BBD64741-AE17-4FB3-904A-8021011EC9A9}" type="presParOf" srcId="{4230530C-D379-4080-BE05-1515800B98D7}" destId="{D14F5D6C-1C0D-46B7-A6DC-06912FF76D2C}" srcOrd="2" destOrd="0" presId="urn:microsoft.com/office/officeart/2005/8/layout/process3"/>
    <dgm:cxn modelId="{10DADE14-35C0-422D-B8D6-2EC43D9C70B5}" type="presParOf" srcId="{A9BCB0C4-6109-41C8-B504-7B08A246EDD3}" destId="{0B381312-1975-41F7-8A1F-8DEA6E3B59CE}" srcOrd="3" destOrd="0" presId="urn:microsoft.com/office/officeart/2005/8/layout/process3"/>
    <dgm:cxn modelId="{8CEF6795-1F73-420D-A94C-262089A0E781}" type="presParOf" srcId="{0B381312-1975-41F7-8A1F-8DEA6E3B59CE}" destId="{71170374-A691-42D4-9892-C697B7E4B48C}" srcOrd="0" destOrd="0" presId="urn:microsoft.com/office/officeart/2005/8/layout/process3"/>
    <dgm:cxn modelId="{BE385504-D63A-424D-8232-A33A915CE11D}" type="presParOf" srcId="{A9BCB0C4-6109-41C8-B504-7B08A246EDD3}" destId="{2F23E6FE-3183-451D-AE90-18EFE9A668EE}" srcOrd="4" destOrd="0" presId="urn:microsoft.com/office/officeart/2005/8/layout/process3"/>
    <dgm:cxn modelId="{861C3C52-040F-479A-AB96-7E4E74453F1A}" type="presParOf" srcId="{2F23E6FE-3183-451D-AE90-18EFE9A668EE}" destId="{4B774CF9-AAC3-4102-9B73-481552A1F21B}" srcOrd="0" destOrd="0" presId="urn:microsoft.com/office/officeart/2005/8/layout/process3"/>
    <dgm:cxn modelId="{70481835-7719-40EB-AC6E-8E9862E1DD4F}" type="presParOf" srcId="{2F23E6FE-3183-451D-AE90-18EFE9A668EE}" destId="{384CE83D-BD02-4815-9A7A-C16A8F578F88}" srcOrd="1" destOrd="0" presId="urn:microsoft.com/office/officeart/2005/8/layout/process3"/>
    <dgm:cxn modelId="{07630068-1803-4F41-9E0A-5D6FD60CF76E}" type="presParOf" srcId="{2F23E6FE-3183-451D-AE90-18EFE9A668EE}" destId="{0B43EBB8-F86E-47B4-9833-BD77201A556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E2EEBD-A869-405C-A80E-97034A561454}" type="doc">
      <dgm:prSet loTypeId="urn:microsoft.com/office/officeart/2005/8/layout/funnel1" loCatId="process" qsTypeId="urn:microsoft.com/office/officeart/2005/8/quickstyle/simple5" qsCatId="simple" csTypeId="urn:microsoft.com/office/officeart/2005/8/colors/colorful1" csCatId="colorful" phldr="1"/>
      <dgm:spPr/>
      <dgm:t>
        <a:bodyPr/>
        <a:lstStyle/>
        <a:p>
          <a:endParaRPr kumimoji="1" lang="ja-JP" altLang="en-US"/>
        </a:p>
      </dgm:t>
    </dgm:pt>
    <dgm:pt modelId="{EF1537E4-BB7D-4E26-907E-F5D365B89C3E}">
      <dgm:prSet phldrT="[テキスト]"/>
      <dgm:spPr/>
      <dgm:t>
        <a:bodyPr/>
        <a:lstStyle/>
        <a:p>
          <a:r>
            <a:rPr kumimoji="1" lang="ja-JP" altLang="en-US" dirty="0" smtClean="0"/>
            <a:t>Ａさんの課題</a:t>
          </a:r>
          <a:endParaRPr kumimoji="1" lang="ja-JP" altLang="en-US" dirty="0"/>
        </a:p>
      </dgm:t>
    </dgm:pt>
    <dgm:pt modelId="{D8B95D16-D739-440F-9A78-4CDF4667CE8D}" type="parTrans" cxnId="{55430E0D-B5B1-4DFB-AB88-5D902E8123D7}">
      <dgm:prSet/>
      <dgm:spPr/>
      <dgm:t>
        <a:bodyPr/>
        <a:lstStyle/>
        <a:p>
          <a:endParaRPr kumimoji="1" lang="ja-JP" altLang="en-US"/>
        </a:p>
      </dgm:t>
    </dgm:pt>
    <dgm:pt modelId="{F224EA07-6AB3-4300-B9DE-17C114057490}" type="sibTrans" cxnId="{55430E0D-B5B1-4DFB-AB88-5D902E8123D7}">
      <dgm:prSet/>
      <dgm:spPr/>
      <dgm:t>
        <a:bodyPr/>
        <a:lstStyle/>
        <a:p>
          <a:endParaRPr kumimoji="1" lang="ja-JP" altLang="en-US"/>
        </a:p>
      </dgm:t>
    </dgm:pt>
    <dgm:pt modelId="{718359D3-5B49-4DBC-8BAD-298196531A26}">
      <dgm:prSet phldrT="[テキスト]"/>
      <dgm:spPr/>
      <dgm:t>
        <a:bodyPr/>
        <a:lstStyle/>
        <a:p>
          <a:r>
            <a:rPr kumimoji="1" lang="ja-JP" altLang="en-US" dirty="0" smtClean="0"/>
            <a:t>Ｂさんの課題</a:t>
          </a:r>
          <a:endParaRPr kumimoji="1" lang="ja-JP" altLang="en-US" dirty="0"/>
        </a:p>
      </dgm:t>
    </dgm:pt>
    <dgm:pt modelId="{3E680952-7890-47AE-AEDE-3B67E519236D}" type="parTrans" cxnId="{DB66E450-985C-41B5-B50F-DD2346BD8BCF}">
      <dgm:prSet/>
      <dgm:spPr/>
      <dgm:t>
        <a:bodyPr/>
        <a:lstStyle/>
        <a:p>
          <a:endParaRPr kumimoji="1" lang="ja-JP" altLang="en-US"/>
        </a:p>
      </dgm:t>
    </dgm:pt>
    <dgm:pt modelId="{36120A62-927B-42E4-ABE8-CAD6E4D405E9}" type="sibTrans" cxnId="{DB66E450-985C-41B5-B50F-DD2346BD8BCF}">
      <dgm:prSet/>
      <dgm:spPr/>
      <dgm:t>
        <a:bodyPr/>
        <a:lstStyle/>
        <a:p>
          <a:endParaRPr kumimoji="1" lang="ja-JP" altLang="en-US"/>
        </a:p>
      </dgm:t>
    </dgm:pt>
    <dgm:pt modelId="{8D121122-D9E3-40C9-A642-7FD9075AE1BC}">
      <dgm:prSet phldrT="[テキスト]"/>
      <dgm:spPr/>
      <dgm:t>
        <a:bodyPr/>
        <a:lstStyle/>
        <a:p>
          <a:r>
            <a:rPr kumimoji="1" lang="ja-JP" altLang="en-US" dirty="0" smtClean="0"/>
            <a:t>Ｃさんの課題</a:t>
          </a:r>
          <a:endParaRPr kumimoji="1" lang="ja-JP" altLang="en-US" dirty="0"/>
        </a:p>
      </dgm:t>
    </dgm:pt>
    <dgm:pt modelId="{F5202CE8-E81A-4C70-91F1-E30EFE25E796}" type="parTrans" cxnId="{89731CF6-E5B7-4DEF-A81E-646B09AFB13F}">
      <dgm:prSet/>
      <dgm:spPr/>
      <dgm:t>
        <a:bodyPr/>
        <a:lstStyle/>
        <a:p>
          <a:endParaRPr kumimoji="1" lang="ja-JP" altLang="en-US"/>
        </a:p>
      </dgm:t>
    </dgm:pt>
    <dgm:pt modelId="{9F3008F7-F6ED-40D0-8C96-9072FA99244F}" type="sibTrans" cxnId="{89731CF6-E5B7-4DEF-A81E-646B09AFB13F}">
      <dgm:prSet/>
      <dgm:spPr/>
      <dgm:t>
        <a:bodyPr/>
        <a:lstStyle/>
        <a:p>
          <a:endParaRPr kumimoji="1" lang="ja-JP" altLang="en-US"/>
        </a:p>
      </dgm:t>
    </dgm:pt>
    <dgm:pt modelId="{5486A34E-E88E-41E6-8E12-13B1A0461650}">
      <dgm:prSet phldrT="[テキスト]"/>
      <dgm:spPr/>
      <dgm:t>
        <a:bodyPr/>
        <a:lstStyle/>
        <a:p>
          <a:r>
            <a:rPr kumimoji="1" lang="ja-JP" altLang="en-US" dirty="0" smtClean="0"/>
            <a:t>分かりやすい地域課題</a:t>
          </a:r>
          <a:endParaRPr kumimoji="1" lang="ja-JP" altLang="en-US" dirty="0"/>
        </a:p>
      </dgm:t>
    </dgm:pt>
    <dgm:pt modelId="{3F4A8189-8326-472F-9C0E-DDC7021269BA}" type="parTrans" cxnId="{302B26F9-55D1-42CE-BE2F-00DA601AAB12}">
      <dgm:prSet/>
      <dgm:spPr/>
      <dgm:t>
        <a:bodyPr/>
        <a:lstStyle/>
        <a:p>
          <a:endParaRPr kumimoji="1" lang="ja-JP" altLang="en-US"/>
        </a:p>
      </dgm:t>
    </dgm:pt>
    <dgm:pt modelId="{EB4EF280-321B-4E8A-B13F-734B8AC961F0}" type="sibTrans" cxnId="{302B26F9-55D1-42CE-BE2F-00DA601AAB12}">
      <dgm:prSet/>
      <dgm:spPr/>
      <dgm:t>
        <a:bodyPr/>
        <a:lstStyle/>
        <a:p>
          <a:endParaRPr kumimoji="1" lang="ja-JP" altLang="en-US"/>
        </a:p>
      </dgm:t>
    </dgm:pt>
    <dgm:pt modelId="{A12ACD3E-642B-42D1-ACEA-AF189CB0E096}" type="pres">
      <dgm:prSet presAssocID="{BBE2EEBD-A869-405C-A80E-97034A561454}" presName="Name0" presStyleCnt="0">
        <dgm:presLayoutVars>
          <dgm:chMax val="4"/>
          <dgm:resizeHandles val="exact"/>
        </dgm:presLayoutVars>
      </dgm:prSet>
      <dgm:spPr/>
      <dgm:t>
        <a:bodyPr/>
        <a:lstStyle/>
        <a:p>
          <a:endParaRPr kumimoji="1" lang="ja-JP" altLang="en-US"/>
        </a:p>
      </dgm:t>
    </dgm:pt>
    <dgm:pt modelId="{D41D7954-9409-4500-A368-3DF325850AB3}" type="pres">
      <dgm:prSet presAssocID="{BBE2EEBD-A869-405C-A80E-97034A561454}" presName="ellipse" presStyleLbl="trBgShp" presStyleIdx="0" presStyleCnt="1"/>
      <dgm:spPr/>
    </dgm:pt>
    <dgm:pt modelId="{44315461-D19E-479F-B012-4F379E4D2DA9}" type="pres">
      <dgm:prSet presAssocID="{BBE2EEBD-A869-405C-A80E-97034A561454}" presName="arrow1" presStyleLbl="fgShp" presStyleIdx="0" presStyleCnt="1"/>
      <dgm:spPr/>
    </dgm:pt>
    <dgm:pt modelId="{80E13359-B8C7-4F7A-9AE7-854A73A9B726}" type="pres">
      <dgm:prSet presAssocID="{BBE2EEBD-A869-405C-A80E-97034A561454}" presName="rectangle" presStyleLbl="revTx" presStyleIdx="0" presStyleCnt="1" custScaleX="135765" custScaleY="144530">
        <dgm:presLayoutVars>
          <dgm:bulletEnabled val="1"/>
        </dgm:presLayoutVars>
      </dgm:prSet>
      <dgm:spPr/>
      <dgm:t>
        <a:bodyPr/>
        <a:lstStyle/>
        <a:p>
          <a:endParaRPr kumimoji="1" lang="ja-JP" altLang="en-US"/>
        </a:p>
      </dgm:t>
    </dgm:pt>
    <dgm:pt modelId="{4B7CD150-56CB-4E1E-B314-CCA3F93B833D}" type="pres">
      <dgm:prSet presAssocID="{718359D3-5B49-4DBC-8BAD-298196531A26}" presName="item1" presStyleLbl="node1" presStyleIdx="0" presStyleCnt="3">
        <dgm:presLayoutVars>
          <dgm:bulletEnabled val="1"/>
        </dgm:presLayoutVars>
      </dgm:prSet>
      <dgm:spPr/>
      <dgm:t>
        <a:bodyPr/>
        <a:lstStyle/>
        <a:p>
          <a:endParaRPr kumimoji="1" lang="ja-JP" altLang="en-US"/>
        </a:p>
      </dgm:t>
    </dgm:pt>
    <dgm:pt modelId="{2A6771B1-23BB-4171-ADD3-305B840B2D95}" type="pres">
      <dgm:prSet presAssocID="{8D121122-D9E3-40C9-A642-7FD9075AE1BC}" presName="item2" presStyleLbl="node1" presStyleIdx="1" presStyleCnt="3">
        <dgm:presLayoutVars>
          <dgm:bulletEnabled val="1"/>
        </dgm:presLayoutVars>
      </dgm:prSet>
      <dgm:spPr/>
      <dgm:t>
        <a:bodyPr/>
        <a:lstStyle/>
        <a:p>
          <a:endParaRPr kumimoji="1" lang="ja-JP" altLang="en-US"/>
        </a:p>
      </dgm:t>
    </dgm:pt>
    <dgm:pt modelId="{55CFED24-A601-40AF-A26E-CF6B3CE65C51}" type="pres">
      <dgm:prSet presAssocID="{5486A34E-E88E-41E6-8E12-13B1A0461650}" presName="item3" presStyleLbl="node1" presStyleIdx="2" presStyleCnt="3">
        <dgm:presLayoutVars>
          <dgm:bulletEnabled val="1"/>
        </dgm:presLayoutVars>
      </dgm:prSet>
      <dgm:spPr/>
      <dgm:t>
        <a:bodyPr/>
        <a:lstStyle/>
        <a:p>
          <a:endParaRPr kumimoji="1" lang="ja-JP" altLang="en-US"/>
        </a:p>
      </dgm:t>
    </dgm:pt>
    <dgm:pt modelId="{3A65A501-F61C-4B9E-A80F-098A4EF55046}" type="pres">
      <dgm:prSet presAssocID="{BBE2EEBD-A869-405C-A80E-97034A561454}" presName="funnel" presStyleLbl="trAlignAcc1" presStyleIdx="0" presStyleCnt="1" custLinFactNeighborX="-461" custLinFactNeighborY="2283"/>
      <dgm:spPr/>
      <dgm:t>
        <a:bodyPr/>
        <a:lstStyle/>
        <a:p>
          <a:endParaRPr kumimoji="1" lang="ja-JP" altLang="en-US"/>
        </a:p>
      </dgm:t>
    </dgm:pt>
  </dgm:ptLst>
  <dgm:cxnLst>
    <dgm:cxn modelId="{DB66E450-985C-41B5-B50F-DD2346BD8BCF}" srcId="{BBE2EEBD-A869-405C-A80E-97034A561454}" destId="{718359D3-5B49-4DBC-8BAD-298196531A26}" srcOrd="1" destOrd="0" parTransId="{3E680952-7890-47AE-AEDE-3B67E519236D}" sibTransId="{36120A62-927B-42E4-ABE8-CAD6E4D405E9}"/>
    <dgm:cxn modelId="{98C6BDA0-9B88-41AF-B1E7-DFDF432D39A6}" type="presOf" srcId="{5486A34E-E88E-41E6-8E12-13B1A0461650}" destId="{80E13359-B8C7-4F7A-9AE7-854A73A9B726}" srcOrd="0" destOrd="0" presId="urn:microsoft.com/office/officeart/2005/8/layout/funnel1"/>
    <dgm:cxn modelId="{55430E0D-B5B1-4DFB-AB88-5D902E8123D7}" srcId="{BBE2EEBD-A869-405C-A80E-97034A561454}" destId="{EF1537E4-BB7D-4E26-907E-F5D365B89C3E}" srcOrd="0" destOrd="0" parTransId="{D8B95D16-D739-440F-9A78-4CDF4667CE8D}" sibTransId="{F224EA07-6AB3-4300-B9DE-17C114057490}"/>
    <dgm:cxn modelId="{302B26F9-55D1-42CE-BE2F-00DA601AAB12}" srcId="{BBE2EEBD-A869-405C-A80E-97034A561454}" destId="{5486A34E-E88E-41E6-8E12-13B1A0461650}" srcOrd="3" destOrd="0" parTransId="{3F4A8189-8326-472F-9C0E-DDC7021269BA}" sibTransId="{EB4EF280-321B-4E8A-B13F-734B8AC961F0}"/>
    <dgm:cxn modelId="{42B13844-2695-4146-8B70-E6F1F0E34F18}" type="presOf" srcId="{8D121122-D9E3-40C9-A642-7FD9075AE1BC}" destId="{4B7CD150-56CB-4E1E-B314-CCA3F93B833D}" srcOrd="0" destOrd="0" presId="urn:microsoft.com/office/officeart/2005/8/layout/funnel1"/>
    <dgm:cxn modelId="{03656F79-869F-4FD0-A0CF-677A26534ECE}" type="presOf" srcId="{718359D3-5B49-4DBC-8BAD-298196531A26}" destId="{2A6771B1-23BB-4171-ADD3-305B840B2D95}" srcOrd="0" destOrd="0" presId="urn:microsoft.com/office/officeart/2005/8/layout/funnel1"/>
    <dgm:cxn modelId="{89731CF6-E5B7-4DEF-A81E-646B09AFB13F}" srcId="{BBE2EEBD-A869-405C-A80E-97034A561454}" destId="{8D121122-D9E3-40C9-A642-7FD9075AE1BC}" srcOrd="2" destOrd="0" parTransId="{F5202CE8-E81A-4C70-91F1-E30EFE25E796}" sibTransId="{9F3008F7-F6ED-40D0-8C96-9072FA99244F}"/>
    <dgm:cxn modelId="{8EA2BDD2-58EB-42DA-881E-C01EB2183368}" type="presOf" srcId="{EF1537E4-BB7D-4E26-907E-F5D365B89C3E}" destId="{55CFED24-A601-40AF-A26E-CF6B3CE65C51}" srcOrd="0" destOrd="0" presId="urn:microsoft.com/office/officeart/2005/8/layout/funnel1"/>
    <dgm:cxn modelId="{70FE356E-2E98-4D9F-A2BC-7C70B252BE1D}" type="presOf" srcId="{BBE2EEBD-A869-405C-A80E-97034A561454}" destId="{A12ACD3E-642B-42D1-ACEA-AF189CB0E096}" srcOrd="0" destOrd="0" presId="urn:microsoft.com/office/officeart/2005/8/layout/funnel1"/>
    <dgm:cxn modelId="{A7723EBE-B43F-4DFC-B8C5-3BC4DCB4C09F}" type="presParOf" srcId="{A12ACD3E-642B-42D1-ACEA-AF189CB0E096}" destId="{D41D7954-9409-4500-A368-3DF325850AB3}" srcOrd="0" destOrd="0" presId="urn:microsoft.com/office/officeart/2005/8/layout/funnel1"/>
    <dgm:cxn modelId="{B65EC68E-334E-4DCA-A0A3-0FDEF708E365}" type="presParOf" srcId="{A12ACD3E-642B-42D1-ACEA-AF189CB0E096}" destId="{44315461-D19E-479F-B012-4F379E4D2DA9}" srcOrd="1" destOrd="0" presId="urn:microsoft.com/office/officeart/2005/8/layout/funnel1"/>
    <dgm:cxn modelId="{C3DC5296-AA06-4C2C-A787-FAA58644C309}" type="presParOf" srcId="{A12ACD3E-642B-42D1-ACEA-AF189CB0E096}" destId="{80E13359-B8C7-4F7A-9AE7-854A73A9B726}" srcOrd="2" destOrd="0" presId="urn:microsoft.com/office/officeart/2005/8/layout/funnel1"/>
    <dgm:cxn modelId="{76C3EC17-8FB8-4317-8005-67D2A10CD19E}" type="presParOf" srcId="{A12ACD3E-642B-42D1-ACEA-AF189CB0E096}" destId="{4B7CD150-56CB-4E1E-B314-CCA3F93B833D}" srcOrd="3" destOrd="0" presId="urn:microsoft.com/office/officeart/2005/8/layout/funnel1"/>
    <dgm:cxn modelId="{43AA8BAB-69E7-411B-986E-53E8345039E4}" type="presParOf" srcId="{A12ACD3E-642B-42D1-ACEA-AF189CB0E096}" destId="{2A6771B1-23BB-4171-ADD3-305B840B2D95}" srcOrd="4" destOrd="0" presId="urn:microsoft.com/office/officeart/2005/8/layout/funnel1"/>
    <dgm:cxn modelId="{4C4F2420-DA8A-4ECC-9BD7-898F7EEA6FBC}" type="presParOf" srcId="{A12ACD3E-642B-42D1-ACEA-AF189CB0E096}" destId="{55CFED24-A601-40AF-A26E-CF6B3CE65C51}" srcOrd="5" destOrd="0" presId="urn:microsoft.com/office/officeart/2005/8/layout/funnel1"/>
    <dgm:cxn modelId="{302E1AF9-8E49-4331-BFB1-43AFB9685FC2}" type="presParOf" srcId="{A12ACD3E-642B-42D1-ACEA-AF189CB0E096}" destId="{3A65A501-F61C-4B9E-A80F-098A4EF5504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8E59DA-271A-432D-8FFE-40DC0BBC400B}" type="doc">
      <dgm:prSet loTypeId="urn:microsoft.com/office/officeart/2005/8/layout/arrow2" loCatId="process" qsTypeId="urn:microsoft.com/office/officeart/2005/8/quickstyle/simple1" qsCatId="simple" csTypeId="urn:microsoft.com/office/officeart/2005/8/colors/accent1_2" csCatId="accent1" phldr="1"/>
      <dgm:spPr/>
    </dgm:pt>
    <dgm:pt modelId="{F4FDCFFF-6563-4B5E-8E6F-532229CA2224}">
      <dgm:prSet phldrT="[テキスト]" custT="1"/>
      <dgm:spPr/>
      <dgm:t>
        <a:bodyPr/>
        <a:lstStyle/>
        <a:p>
          <a:r>
            <a:rPr kumimoji="1" lang="ja-JP" altLang="en-US" sz="2000" b="1" dirty="0" smtClean="0"/>
            <a:t>個別課題</a:t>
          </a:r>
          <a:endParaRPr kumimoji="1" lang="en-US" altLang="ja-JP" sz="2000" b="1" dirty="0" smtClean="0"/>
        </a:p>
        <a:p>
          <a:r>
            <a:rPr kumimoji="1" lang="ja-JP" altLang="en-US" sz="2000" b="1" dirty="0" smtClean="0"/>
            <a:t>ケース課題</a:t>
          </a:r>
          <a:endParaRPr kumimoji="1" lang="ja-JP" altLang="en-US" sz="2000" b="1" dirty="0"/>
        </a:p>
      </dgm:t>
    </dgm:pt>
    <dgm:pt modelId="{3C05EFFB-F8F1-4AE5-8626-5143EEA40F1B}" type="parTrans" cxnId="{2E478943-FB40-48C9-A920-AAE66C73DD61}">
      <dgm:prSet/>
      <dgm:spPr/>
      <dgm:t>
        <a:bodyPr/>
        <a:lstStyle/>
        <a:p>
          <a:endParaRPr kumimoji="1" lang="ja-JP" altLang="en-US"/>
        </a:p>
      </dgm:t>
    </dgm:pt>
    <dgm:pt modelId="{44B42EF6-4F5D-49C9-8ABC-2D587BDDE246}" type="sibTrans" cxnId="{2E478943-FB40-48C9-A920-AAE66C73DD61}">
      <dgm:prSet/>
      <dgm:spPr/>
      <dgm:t>
        <a:bodyPr/>
        <a:lstStyle/>
        <a:p>
          <a:endParaRPr kumimoji="1" lang="ja-JP" altLang="en-US"/>
        </a:p>
      </dgm:t>
    </dgm:pt>
    <dgm:pt modelId="{C7AFE145-441E-403A-A4BC-6E472B8E35FC}">
      <dgm:prSet phldrT="[テキスト]" custT="1"/>
      <dgm:spPr/>
      <dgm:t>
        <a:bodyPr/>
        <a:lstStyle/>
        <a:p>
          <a:r>
            <a:rPr kumimoji="1" lang="ja-JP" altLang="en-US" sz="2000" b="1" dirty="0" smtClean="0"/>
            <a:t>地域課題</a:t>
          </a:r>
          <a:endParaRPr kumimoji="1" lang="en-US" altLang="ja-JP" sz="2000" b="1" dirty="0" smtClean="0"/>
        </a:p>
        <a:p>
          <a:r>
            <a:rPr kumimoji="1" lang="en-US" altLang="ja-JP" sz="2000" b="1" dirty="0" smtClean="0"/>
            <a:t>(</a:t>
          </a:r>
          <a:r>
            <a:rPr kumimoji="1" lang="ja-JP" altLang="en-US" sz="2000" b="1" dirty="0" smtClean="0"/>
            <a:t>市町村・圏域）</a:t>
          </a:r>
          <a:endParaRPr kumimoji="1" lang="ja-JP" altLang="en-US" sz="2000" b="1" dirty="0"/>
        </a:p>
      </dgm:t>
    </dgm:pt>
    <dgm:pt modelId="{8E6FA00E-DADD-4DAE-ADBC-6D787ED68750}" type="parTrans" cxnId="{7F80294A-D2A3-4326-BB32-7DEB8562AB74}">
      <dgm:prSet/>
      <dgm:spPr/>
      <dgm:t>
        <a:bodyPr/>
        <a:lstStyle/>
        <a:p>
          <a:endParaRPr kumimoji="1" lang="ja-JP" altLang="en-US"/>
        </a:p>
      </dgm:t>
    </dgm:pt>
    <dgm:pt modelId="{75142333-B271-4CDF-81D8-6E45C0936523}" type="sibTrans" cxnId="{7F80294A-D2A3-4326-BB32-7DEB8562AB74}">
      <dgm:prSet/>
      <dgm:spPr/>
      <dgm:t>
        <a:bodyPr/>
        <a:lstStyle/>
        <a:p>
          <a:endParaRPr kumimoji="1" lang="ja-JP" altLang="en-US"/>
        </a:p>
      </dgm:t>
    </dgm:pt>
    <dgm:pt modelId="{BE6255CC-7600-485C-9C15-796068F75A48}">
      <dgm:prSet phldrT="[テキスト]" custT="1"/>
      <dgm:spPr/>
      <dgm:t>
        <a:bodyPr/>
        <a:lstStyle/>
        <a:p>
          <a:r>
            <a:rPr kumimoji="1" lang="ja-JP" altLang="en-US" sz="2000" b="1" dirty="0" smtClean="0"/>
            <a:t>地域課題</a:t>
          </a:r>
          <a:endParaRPr kumimoji="1" lang="en-US" altLang="ja-JP" sz="2000" b="1" dirty="0" smtClean="0"/>
        </a:p>
        <a:p>
          <a:r>
            <a:rPr kumimoji="1" lang="ja-JP" altLang="en-US" sz="2000" b="1" dirty="0" smtClean="0"/>
            <a:t>（都道府県）</a:t>
          </a:r>
          <a:endParaRPr kumimoji="1" lang="ja-JP" altLang="en-US" sz="2000" b="1" dirty="0"/>
        </a:p>
      </dgm:t>
    </dgm:pt>
    <dgm:pt modelId="{39BE1714-4CDE-47E9-92CC-C745EC3AF4A5}" type="parTrans" cxnId="{60E86C2C-D72F-4006-942F-9E29A3B7EA10}">
      <dgm:prSet/>
      <dgm:spPr/>
      <dgm:t>
        <a:bodyPr/>
        <a:lstStyle/>
        <a:p>
          <a:endParaRPr kumimoji="1" lang="ja-JP" altLang="en-US"/>
        </a:p>
      </dgm:t>
    </dgm:pt>
    <dgm:pt modelId="{77D5C6EC-8AFB-445E-B1ED-147C68F863E3}" type="sibTrans" cxnId="{60E86C2C-D72F-4006-942F-9E29A3B7EA10}">
      <dgm:prSet/>
      <dgm:spPr/>
      <dgm:t>
        <a:bodyPr/>
        <a:lstStyle/>
        <a:p>
          <a:endParaRPr kumimoji="1" lang="ja-JP" altLang="en-US"/>
        </a:p>
      </dgm:t>
    </dgm:pt>
    <dgm:pt modelId="{25211952-ACDC-480F-8707-503E98DCCE3A}" type="pres">
      <dgm:prSet presAssocID="{B18E59DA-271A-432D-8FFE-40DC0BBC400B}" presName="arrowDiagram" presStyleCnt="0">
        <dgm:presLayoutVars>
          <dgm:chMax val="5"/>
          <dgm:dir/>
          <dgm:resizeHandles val="exact"/>
        </dgm:presLayoutVars>
      </dgm:prSet>
      <dgm:spPr/>
    </dgm:pt>
    <dgm:pt modelId="{D25539EE-D15B-427A-8BE6-04108EED5047}" type="pres">
      <dgm:prSet presAssocID="{B18E59DA-271A-432D-8FFE-40DC0BBC400B}" presName="arrow" presStyleLbl="bgShp" presStyleIdx="0" presStyleCnt="1" custScaleX="99999" custScaleY="57631" custLinFactNeighborX="-1054" custLinFactNeighborY="26825"/>
      <dgm:spPr/>
    </dgm:pt>
    <dgm:pt modelId="{272953FB-9017-41AC-BC33-E3F10E37E4AF}" type="pres">
      <dgm:prSet presAssocID="{B18E59DA-271A-432D-8FFE-40DC0BBC400B}" presName="arrowDiagram3" presStyleCnt="0"/>
      <dgm:spPr/>
    </dgm:pt>
    <dgm:pt modelId="{DCB68401-E480-4311-AE99-4BE03C5225B4}" type="pres">
      <dgm:prSet presAssocID="{F4FDCFFF-6563-4B5E-8E6F-532229CA2224}" presName="bullet3a" presStyleLbl="node1" presStyleIdx="0" presStyleCnt="3" custLinFactX="-305510" custLinFactY="193965" custLinFactNeighborX="-400000" custLinFactNeighborY="200000"/>
      <dgm:spPr/>
    </dgm:pt>
    <dgm:pt modelId="{E13C03F1-4BA5-4C5C-B266-D3A9D9ED84AD}" type="pres">
      <dgm:prSet presAssocID="{F4FDCFFF-6563-4B5E-8E6F-532229CA2224}" presName="textBox3a" presStyleLbl="revTx" presStyleIdx="0" presStyleCnt="3" custScaleX="99618" custScaleY="77041" custLinFactNeighborX="-74800" custLinFactNeighborY="11370">
        <dgm:presLayoutVars>
          <dgm:bulletEnabled val="1"/>
        </dgm:presLayoutVars>
      </dgm:prSet>
      <dgm:spPr/>
      <dgm:t>
        <a:bodyPr/>
        <a:lstStyle/>
        <a:p>
          <a:endParaRPr kumimoji="1" lang="ja-JP" altLang="en-US"/>
        </a:p>
      </dgm:t>
    </dgm:pt>
    <dgm:pt modelId="{2886C6EA-97A7-48E6-89D0-72F3908705CB}" type="pres">
      <dgm:prSet presAssocID="{C7AFE145-441E-403A-A4BC-6E472B8E35FC}" presName="bullet3b" presStyleLbl="node1" presStyleIdx="1" presStyleCnt="3" custLinFactX="-95287" custLinFactY="116392" custLinFactNeighborX="-100000" custLinFactNeighborY="200000"/>
      <dgm:spPr/>
    </dgm:pt>
    <dgm:pt modelId="{E79972CC-E8AD-42AE-84A6-AA0601F12501}" type="pres">
      <dgm:prSet presAssocID="{C7AFE145-441E-403A-A4BC-6E472B8E35FC}" presName="textBox3b" presStyleLbl="revTx" presStyleIdx="1" presStyleCnt="3" custScaleX="130709" custScaleY="45033" custLinFactNeighborX="-9610" custLinFactNeighborY="12598">
        <dgm:presLayoutVars>
          <dgm:bulletEnabled val="1"/>
        </dgm:presLayoutVars>
      </dgm:prSet>
      <dgm:spPr/>
      <dgm:t>
        <a:bodyPr/>
        <a:lstStyle/>
        <a:p>
          <a:endParaRPr kumimoji="1" lang="ja-JP" altLang="en-US"/>
        </a:p>
      </dgm:t>
    </dgm:pt>
    <dgm:pt modelId="{9D8D9ED5-7985-423A-915A-D5594489BDE4}" type="pres">
      <dgm:prSet presAssocID="{BE6255CC-7600-485C-9C15-796068F75A48}" presName="bullet3c" presStyleLbl="node1" presStyleIdx="2" presStyleCnt="3" custLinFactY="100000" custLinFactNeighborX="-37675" custLinFactNeighborY="185592"/>
      <dgm:spPr/>
    </dgm:pt>
    <dgm:pt modelId="{60B06F82-F9DC-4731-B654-9082DAE97FFB}" type="pres">
      <dgm:prSet presAssocID="{BE6255CC-7600-485C-9C15-796068F75A48}" presName="textBox3c" presStyleLbl="revTx" presStyleIdx="2" presStyleCnt="3" custScaleY="44291" custLinFactNeighborX="-674" custLinFactNeighborY="20147">
        <dgm:presLayoutVars>
          <dgm:bulletEnabled val="1"/>
        </dgm:presLayoutVars>
      </dgm:prSet>
      <dgm:spPr/>
      <dgm:t>
        <a:bodyPr/>
        <a:lstStyle/>
        <a:p>
          <a:endParaRPr kumimoji="1" lang="ja-JP" altLang="en-US"/>
        </a:p>
      </dgm:t>
    </dgm:pt>
  </dgm:ptLst>
  <dgm:cxnLst>
    <dgm:cxn modelId="{84C1F432-ACCE-4236-9B11-718CCBF6F0FA}" type="presOf" srcId="{C7AFE145-441E-403A-A4BC-6E472B8E35FC}" destId="{E79972CC-E8AD-42AE-84A6-AA0601F12501}" srcOrd="0" destOrd="0" presId="urn:microsoft.com/office/officeart/2005/8/layout/arrow2"/>
    <dgm:cxn modelId="{60E86C2C-D72F-4006-942F-9E29A3B7EA10}" srcId="{B18E59DA-271A-432D-8FFE-40DC0BBC400B}" destId="{BE6255CC-7600-485C-9C15-796068F75A48}" srcOrd="2" destOrd="0" parTransId="{39BE1714-4CDE-47E9-92CC-C745EC3AF4A5}" sibTransId="{77D5C6EC-8AFB-445E-B1ED-147C68F863E3}"/>
    <dgm:cxn modelId="{5C5CB6E1-5709-4A4A-8792-3DA4CFA33EB3}" type="presOf" srcId="{B18E59DA-271A-432D-8FFE-40DC0BBC400B}" destId="{25211952-ACDC-480F-8707-503E98DCCE3A}" srcOrd="0" destOrd="0" presId="urn:microsoft.com/office/officeart/2005/8/layout/arrow2"/>
    <dgm:cxn modelId="{893CCCEB-16B0-4CDF-8E48-0B50E493495C}" type="presOf" srcId="{BE6255CC-7600-485C-9C15-796068F75A48}" destId="{60B06F82-F9DC-4731-B654-9082DAE97FFB}" srcOrd="0" destOrd="0" presId="urn:microsoft.com/office/officeart/2005/8/layout/arrow2"/>
    <dgm:cxn modelId="{F2DDA301-59D8-4811-95AA-F4BCC8C0D047}" type="presOf" srcId="{F4FDCFFF-6563-4B5E-8E6F-532229CA2224}" destId="{E13C03F1-4BA5-4C5C-B266-D3A9D9ED84AD}" srcOrd="0" destOrd="0" presId="urn:microsoft.com/office/officeart/2005/8/layout/arrow2"/>
    <dgm:cxn modelId="{7F80294A-D2A3-4326-BB32-7DEB8562AB74}" srcId="{B18E59DA-271A-432D-8FFE-40DC0BBC400B}" destId="{C7AFE145-441E-403A-A4BC-6E472B8E35FC}" srcOrd="1" destOrd="0" parTransId="{8E6FA00E-DADD-4DAE-ADBC-6D787ED68750}" sibTransId="{75142333-B271-4CDF-81D8-6E45C0936523}"/>
    <dgm:cxn modelId="{2E478943-FB40-48C9-A920-AAE66C73DD61}" srcId="{B18E59DA-271A-432D-8FFE-40DC0BBC400B}" destId="{F4FDCFFF-6563-4B5E-8E6F-532229CA2224}" srcOrd="0" destOrd="0" parTransId="{3C05EFFB-F8F1-4AE5-8626-5143EEA40F1B}" sibTransId="{44B42EF6-4F5D-49C9-8ABC-2D587BDDE246}"/>
    <dgm:cxn modelId="{B7A6680D-561A-4869-BB3F-2371D00FCAFB}" type="presParOf" srcId="{25211952-ACDC-480F-8707-503E98DCCE3A}" destId="{D25539EE-D15B-427A-8BE6-04108EED5047}" srcOrd="0" destOrd="0" presId="urn:microsoft.com/office/officeart/2005/8/layout/arrow2"/>
    <dgm:cxn modelId="{11545AFE-5CE5-4899-9A08-2081A424DB61}" type="presParOf" srcId="{25211952-ACDC-480F-8707-503E98DCCE3A}" destId="{272953FB-9017-41AC-BC33-E3F10E37E4AF}" srcOrd="1" destOrd="0" presId="urn:microsoft.com/office/officeart/2005/8/layout/arrow2"/>
    <dgm:cxn modelId="{BF6FF182-214C-4DDA-B58C-7746A0F80D8C}" type="presParOf" srcId="{272953FB-9017-41AC-BC33-E3F10E37E4AF}" destId="{DCB68401-E480-4311-AE99-4BE03C5225B4}" srcOrd="0" destOrd="0" presId="urn:microsoft.com/office/officeart/2005/8/layout/arrow2"/>
    <dgm:cxn modelId="{A2914056-81B9-48D6-A984-D34B2E8B5944}" type="presParOf" srcId="{272953FB-9017-41AC-BC33-E3F10E37E4AF}" destId="{E13C03F1-4BA5-4C5C-B266-D3A9D9ED84AD}" srcOrd="1" destOrd="0" presId="urn:microsoft.com/office/officeart/2005/8/layout/arrow2"/>
    <dgm:cxn modelId="{28B7E72E-0642-4F30-853C-90F580F6F255}" type="presParOf" srcId="{272953FB-9017-41AC-BC33-E3F10E37E4AF}" destId="{2886C6EA-97A7-48E6-89D0-72F3908705CB}" srcOrd="2" destOrd="0" presId="urn:microsoft.com/office/officeart/2005/8/layout/arrow2"/>
    <dgm:cxn modelId="{12750BD2-C6A8-4B3D-B8DE-D35B7E226499}" type="presParOf" srcId="{272953FB-9017-41AC-BC33-E3F10E37E4AF}" destId="{E79972CC-E8AD-42AE-84A6-AA0601F12501}" srcOrd="3" destOrd="0" presId="urn:microsoft.com/office/officeart/2005/8/layout/arrow2"/>
    <dgm:cxn modelId="{6967FB12-FF56-4FCD-9337-6362AC809DAD}" type="presParOf" srcId="{272953FB-9017-41AC-BC33-E3F10E37E4AF}" destId="{9D8D9ED5-7985-423A-915A-D5594489BDE4}" srcOrd="4" destOrd="0" presId="urn:microsoft.com/office/officeart/2005/8/layout/arrow2"/>
    <dgm:cxn modelId="{3A5E3592-6397-45B5-9FDB-AB69937CC43C}" type="presParOf" srcId="{272953FB-9017-41AC-BC33-E3F10E37E4AF}" destId="{60B06F82-F9DC-4731-B654-9082DAE97FF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D11D0-8D3B-4551-BF79-C67EBF7DD652}">
      <dsp:nvSpPr>
        <dsp:cNvPr id="0" name=""/>
        <dsp:cNvSpPr/>
      </dsp:nvSpPr>
      <dsp:spPr>
        <a:xfrm>
          <a:off x="9" y="0"/>
          <a:ext cx="8712949" cy="5373216"/>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081F8-CCE0-4FDE-AA80-23F1F8FDFDE6}">
      <dsp:nvSpPr>
        <dsp:cNvPr id="0" name=""/>
        <dsp:cNvSpPr/>
      </dsp:nvSpPr>
      <dsp:spPr>
        <a:xfrm>
          <a:off x="1008788" y="3832581"/>
          <a:ext cx="223525" cy="22352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50A2B-3C76-4CC3-B19E-F5E8B0541D69}">
      <dsp:nvSpPr>
        <dsp:cNvPr id="0" name=""/>
        <dsp:cNvSpPr/>
      </dsp:nvSpPr>
      <dsp:spPr>
        <a:xfrm>
          <a:off x="1296135" y="3849169"/>
          <a:ext cx="2118134" cy="142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42" tIns="0"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乳幼児期</a:t>
          </a:r>
          <a:endParaRPr kumimoji="1" lang="en-US" altLang="ja-JP" sz="1800" kern="1200" dirty="0" smtClean="0"/>
        </a:p>
        <a:p>
          <a:pPr lvl="0" algn="l" defTabSz="800100">
            <a:lnSpc>
              <a:spcPct val="90000"/>
            </a:lnSpc>
            <a:spcBef>
              <a:spcPct val="0"/>
            </a:spcBef>
            <a:spcAft>
              <a:spcPct val="35000"/>
            </a:spcAft>
          </a:pPr>
          <a:r>
            <a:rPr kumimoji="1" lang="en-US" altLang="ja-JP" sz="1400" b="1" kern="1200" dirty="0" smtClean="0"/>
            <a:t>【</a:t>
          </a:r>
          <a:r>
            <a:rPr kumimoji="1" lang="ja-JP" altLang="en-US" sz="1400" b="1" kern="1200" dirty="0" smtClean="0"/>
            <a:t>出生～入園まで</a:t>
          </a:r>
          <a:r>
            <a:rPr kumimoji="1" lang="en-US" altLang="ja-JP" sz="1400" b="1" kern="1200" dirty="0" smtClean="0"/>
            <a:t>】</a:t>
          </a:r>
        </a:p>
        <a:p>
          <a:pPr lvl="0" algn="l" defTabSz="800100">
            <a:lnSpc>
              <a:spcPct val="90000"/>
            </a:lnSpc>
            <a:spcBef>
              <a:spcPct val="0"/>
            </a:spcBef>
            <a:spcAft>
              <a:spcPct val="35000"/>
            </a:spcAft>
          </a:pPr>
          <a:r>
            <a:rPr kumimoji="1" lang="ja-JP" altLang="en-US" sz="1200" b="0" kern="1200" dirty="0" smtClean="0">
              <a:solidFill>
                <a:schemeClr val="accent3">
                  <a:lumMod val="75000"/>
                </a:schemeClr>
              </a:solidFill>
            </a:rPr>
            <a:t>相談との出会い・検診</a:t>
          </a:r>
          <a:r>
            <a:rPr kumimoji="1" lang="en-US" altLang="ja-JP" sz="1200" b="0" kern="1200" dirty="0" smtClean="0">
              <a:solidFill>
                <a:schemeClr val="accent3">
                  <a:lumMod val="75000"/>
                </a:schemeClr>
              </a:solidFill>
            </a:rPr>
            <a:t>/</a:t>
          </a:r>
          <a:r>
            <a:rPr kumimoji="1" lang="ja-JP" altLang="en-US" sz="1200" b="0" kern="1200" dirty="0" smtClean="0">
              <a:solidFill>
                <a:schemeClr val="accent3">
                  <a:lumMod val="75000"/>
                </a:schemeClr>
              </a:solidFill>
            </a:rPr>
            <a:t>保健師との連動・保育士</a:t>
          </a:r>
          <a:r>
            <a:rPr kumimoji="1" lang="en-US" altLang="ja-JP" sz="1200" b="0" kern="1200" dirty="0" smtClean="0">
              <a:solidFill>
                <a:schemeClr val="accent3">
                  <a:lumMod val="75000"/>
                </a:schemeClr>
              </a:solidFill>
            </a:rPr>
            <a:t>/</a:t>
          </a:r>
          <a:r>
            <a:rPr kumimoji="1" lang="ja-JP" altLang="en-US" sz="1200" b="0" kern="1200" dirty="0" smtClean="0">
              <a:solidFill>
                <a:schemeClr val="accent3">
                  <a:lumMod val="75000"/>
                </a:schemeClr>
              </a:solidFill>
            </a:rPr>
            <a:t>加配・医療との連携・就学相談・レスパイト・特別児童扶養手当や障害者手帳・小児慢性特定疾患児日常生活用具給付・母や兄弟家族への相談「親の復職・兄弟支援）の支え</a:t>
          </a:r>
          <a:endParaRPr kumimoji="1" lang="en-US" altLang="ja-JP" sz="1200" b="0" kern="1200" dirty="0" smtClean="0">
            <a:solidFill>
              <a:schemeClr val="accent3">
                <a:lumMod val="75000"/>
              </a:schemeClr>
            </a:solidFill>
          </a:endParaRPr>
        </a:p>
        <a:p>
          <a:pPr lvl="0" algn="l" defTabSz="800100">
            <a:lnSpc>
              <a:spcPct val="90000"/>
            </a:lnSpc>
            <a:spcBef>
              <a:spcPct val="0"/>
            </a:spcBef>
            <a:spcAft>
              <a:spcPct val="35000"/>
            </a:spcAft>
          </a:pPr>
          <a:r>
            <a:rPr kumimoji="1" lang="ja-JP" altLang="en-US" sz="1600" kern="1200" dirty="0" smtClean="0"/>
            <a:t>　</a:t>
          </a:r>
          <a:endParaRPr kumimoji="1" lang="ja-JP" altLang="en-US" sz="1600" kern="1200" dirty="0"/>
        </a:p>
      </dsp:txBody>
      <dsp:txXfrm>
        <a:off x="1296135" y="3849169"/>
        <a:ext cx="2118134" cy="1422838"/>
      </dsp:txXfrm>
    </dsp:sp>
    <dsp:sp modelId="{93811253-22E6-4251-B109-69275193A571}">
      <dsp:nvSpPr>
        <dsp:cNvPr id="0" name=""/>
        <dsp:cNvSpPr/>
      </dsp:nvSpPr>
      <dsp:spPr>
        <a:xfrm>
          <a:off x="2576589" y="2354342"/>
          <a:ext cx="404065" cy="404065"/>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B8A49-0D9B-498E-A934-6EB48E7246CD}">
      <dsp:nvSpPr>
        <dsp:cNvPr id="0" name=""/>
        <dsp:cNvSpPr/>
      </dsp:nvSpPr>
      <dsp:spPr>
        <a:xfrm>
          <a:off x="3244800" y="2664283"/>
          <a:ext cx="2966324" cy="254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06" tIns="0"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児童期</a:t>
          </a:r>
          <a:endParaRPr kumimoji="1" lang="en-US" altLang="ja-JP" sz="1800" kern="1200" dirty="0" smtClean="0"/>
        </a:p>
        <a:p>
          <a:pPr lvl="0" algn="l" defTabSz="800100">
            <a:lnSpc>
              <a:spcPct val="90000"/>
            </a:lnSpc>
            <a:spcBef>
              <a:spcPct val="0"/>
            </a:spcBef>
            <a:spcAft>
              <a:spcPct val="35000"/>
            </a:spcAft>
          </a:pPr>
          <a:r>
            <a:rPr kumimoji="1" lang="ja-JP" altLang="en-US" sz="1400" b="1" kern="1200" dirty="0" smtClean="0"/>
            <a:t>　　　</a:t>
          </a:r>
          <a:r>
            <a:rPr kumimoji="1" lang="en-US" altLang="ja-JP" sz="1400" b="1" kern="1200" dirty="0" smtClean="0"/>
            <a:t>【</a:t>
          </a:r>
          <a:r>
            <a:rPr kumimoji="1" lang="ja-JP" altLang="en-US" sz="1400" b="1" kern="1200" dirty="0" smtClean="0"/>
            <a:t>就学～高校卒業まで</a:t>
          </a:r>
          <a:r>
            <a:rPr kumimoji="1" lang="en-US" altLang="ja-JP" sz="1400" b="1" kern="1200" dirty="0" smtClean="0"/>
            <a:t>】</a:t>
          </a: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就学・進学前後の移行支援会議</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週末・長期休暇・登下校や宿泊を伴う</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応援の体制整備</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学校での個別支援会議の開催</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（特別支援コーディネーターによる調整）</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　　　　卒業への進路相談　　</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　　　　　　暫定支給決定（就労アセスメント）　</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　　　　　　　　障害支援区分認定調査</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　　　　　　　　サービス利用計画を基に</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b="0" kern="1200" dirty="0" smtClean="0">
              <a:solidFill>
                <a:schemeClr val="accent1">
                  <a:lumMod val="75000"/>
                </a:schemeClr>
              </a:solidFill>
            </a:rPr>
            <a:t>　　　　　　　　　　　社会への移行支援会議</a:t>
          </a:r>
          <a:endParaRPr kumimoji="1" lang="en-US" altLang="ja-JP" sz="1200" b="0" kern="1200" dirty="0" smtClean="0">
            <a:solidFill>
              <a:schemeClr val="accent1">
                <a:lumMod val="75000"/>
              </a:schemeClr>
            </a:solidFill>
          </a:endParaRPr>
        </a:p>
        <a:p>
          <a:pPr lvl="0" algn="l" defTabSz="800100">
            <a:lnSpc>
              <a:spcPct val="90000"/>
            </a:lnSpc>
            <a:spcBef>
              <a:spcPct val="0"/>
            </a:spcBef>
            <a:spcAft>
              <a:spcPct val="35000"/>
            </a:spcAft>
          </a:pPr>
          <a:r>
            <a:rPr kumimoji="1" lang="ja-JP" altLang="en-US" sz="1200" kern="1200" dirty="0" smtClean="0">
              <a:solidFill>
                <a:schemeClr val="accent1">
                  <a:lumMod val="75000"/>
                </a:schemeClr>
              </a:solidFill>
            </a:rPr>
            <a:t>　　　　　　　　</a:t>
          </a:r>
          <a:endParaRPr kumimoji="1" lang="en-US" altLang="ja-JP" sz="1200" kern="1200" dirty="0" smtClean="0">
            <a:solidFill>
              <a:schemeClr val="accent1">
                <a:lumMod val="75000"/>
              </a:schemeClr>
            </a:solidFill>
          </a:endParaRPr>
        </a:p>
        <a:p>
          <a:pPr lvl="0" algn="l" defTabSz="800100">
            <a:lnSpc>
              <a:spcPct val="90000"/>
            </a:lnSpc>
            <a:spcBef>
              <a:spcPct val="0"/>
            </a:spcBef>
            <a:spcAft>
              <a:spcPct val="35000"/>
            </a:spcAft>
          </a:pPr>
          <a:endParaRPr kumimoji="1" lang="ja-JP" altLang="en-US" sz="2000" kern="1200" dirty="0"/>
        </a:p>
      </dsp:txBody>
      <dsp:txXfrm>
        <a:off x="3244800" y="2664283"/>
        <a:ext cx="2966324" cy="2547917"/>
      </dsp:txXfrm>
    </dsp:sp>
    <dsp:sp modelId="{69C07170-CA3F-4D66-A280-6CD81564D1D6}">
      <dsp:nvSpPr>
        <dsp:cNvPr id="0" name=""/>
        <dsp:cNvSpPr/>
      </dsp:nvSpPr>
      <dsp:spPr>
        <a:xfrm>
          <a:off x="5371565" y="1321726"/>
          <a:ext cx="558814" cy="55881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D1501-E36D-438A-84D4-4768AB6F7308}">
      <dsp:nvSpPr>
        <dsp:cNvPr id="0" name=""/>
        <dsp:cNvSpPr/>
      </dsp:nvSpPr>
      <dsp:spPr>
        <a:xfrm>
          <a:off x="5896212" y="1613791"/>
          <a:ext cx="2174403" cy="335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104" tIns="0" rIns="0" bIns="0" numCol="1" spcCol="1270" anchor="t" anchorCtr="0">
          <a:noAutofit/>
        </a:bodyPr>
        <a:lstStyle/>
        <a:p>
          <a:pPr lvl="0" algn="l" defTabSz="800100">
            <a:lnSpc>
              <a:spcPct val="90000"/>
            </a:lnSpc>
            <a:spcBef>
              <a:spcPct val="0"/>
            </a:spcBef>
            <a:spcAft>
              <a:spcPct val="35000"/>
            </a:spcAft>
          </a:pPr>
          <a:r>
            <a:rPr kumimoji="1" lang="ja-JP" altLang="en-US" sz="1800" b="1" kern="1200" dirty="0" smtClean="0"/>
            <a:t>成人期</a:t>
          </a:r>
          <a:endParaRPr kumimoji="1" lang="en-US" altLang="ja-JP" sz="1800" b="1" kern="1200" dirty="0" smtClean="0"/>
        </a:p>
        <a:p>
          <a:pPr lvl="0" algn="l" defTabSz="800100">
            <a:lnSpc>
              <a:spcPct val="90000"/>
            </a:lnSpc>
            <a:spcBef>
              <a:spcPct val="0"/>
            </a:spcBef>
            <a:spcAft>
              <a:spcPct val="35000"/>
            </a:spcAft>
          </a:pPr>
          <a:r>
            <a:rPr kumimoji="1" lang="en-US" altLang="ja-JP" sz="1800" b="1" kern="1200" dirty="0" smtClean="0"/>
            <a:t>【</a:t>
          </a:r>
          <a:r>
            <a:rPr kumimoji="1" lang="en-US" altLang="ja-JP" sz="1800" b="0" kern="1200" dirty="0" smtClean="0"/>
            <a:t>18</a:t>
          </a:r>
          <a:r>
            <a:rPr kumimoji="1" lang="ja-JP" altLang="en-US" sz="1800" b="0" kern="1200" dirty="0" smtClean="0"/>
            <a:t>歳～</a:t>
          </a:r>
          <a:r>
            <a:rPr kumimoji="1" lang="en-US" altLang="ja-JP" sz="1800" b="0" kern="1200" dirty="0" smtClean="0"/>
            <a:t>】</a:t>
          </a:r>
        </a:p>
        <a:p>
          <a:pPr lvl="0" algn="l" defTabSz="800100">
            <a:lnSpc>
              <a:spcPct val="90000"/>
            </a:lnSpc>
            <a:spcBef>
              <a:spcPct val="0"/>
            </a:spcBef>
            <a:spcAft>
              <a:spcPct val="35000"/>
            </a:spcAft>
          </a:pPr>
          <a:r>
            <a:rPr kumimoji="1" lang="ja-JP" altLang="en-US" sz="1400" b="0" kern="1200" dirty="0" smtClean="0">
              <a:solidFill>
                <a:srgbClr val="3399FF"/>
              </a:solidFill>
            </a:rPr>
            <a:t>サービス事業者との連携</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企業との連携</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社会参加や活動支援</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障害基礎年金相談</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就労支援</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自立生活支援</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医療との連携</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地域移行</a:t>
          </a:r>
          <a:endParaRPr kumimoji="1" lang="en-US" altLang="ja-JP" sz="1400" b="0" kern="1200" dirty="0" smtClean="0">
            <a:solidFill>
              <a:srgbClr val="3399FF"/>
            </a:solidFill>
          </a:endParaRPr>
        </a:p>
        <a:p>
          <a:pPr lvl="0" algn="l" defTabSz="800100">
            <a:lnSpc>
              <a:spcPct val="90000"/>
            </a:lnSpc>
            <a:spcBef>
              <a:spcPct val="0"/>
            </a:spcBef>
            <a:spcAft>
              <a:spcPct val="35000"/>
            </a:spcAft>
          </a:pPr>
          <a:r>
            <a:rPr kumimoji="1" lang="ja-JP" altLang="en-US" sz="1400" b="0" kern="1200" dirty="0" smtClean="0">
              <a:solidFill>
                <a:srgbClr val="3399FF"/>
              </a:solidFill>
            </a:rPr>
            <a:t>地域生活支援</a:t>
          </a:r>
          <a:endParaRPr kumimoji="1" lang="en-US" altLang="ja-JP" sz="1400" b="0" kern="1200" dirty="0" smtClean="0">
            <a:solidFill>
              <a:srgbClr val="3399FF"/>
            </a:solidFill>
          </a:endParaRPr>
        </a:p>
        <a:p>
          <a:pPr lvl="0" algn="l" defTabSz="800100">
            <a:lnSpc>
              <a:spcPct val="90000"/>
            </a:lnSpc>
            <a:spcBef>
              <a:spcPct val="0"/>
            </a:spcBef>
            <a:spcAft>
              <a:spcPct val="35000"/>
            </a:spcAft>
          </a:pPr>
          <a:endParaRPr kumimoji="1" lang="ja-JP" altLang="en-US" sz="1800" b="1" kern="1200" dirty="0"/>
        </a:p>
      </dsp:txBody>
      <dsp:txXfrm>
        <a:off x="5896212" y="1613791"/>
        <a:ext cx="2174403" cy="335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DCA3A-83A5-4E6C-951D-65DD24AA0608}">
      <dsp:nvSpPr>
        <dsp:cNvPr id="0" name=""/>
        <dsp:cNvSpPr/>
      </dsp:nvSpPr>
      <dsp:spPr>
        <a:xfrm>
          <a:off x="3778374" y="2448"/>
          <a:ext cx="1587251" cy="1587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solidFill>
                <a:sysClr val="windowText" lastClr="000000"/>
              </a:solidFill>
            </a:rPr>
            <a:t>居宅</a:t>
          </a:r>
          <a:endParaRPr kumimoji="1" lang="en-US" altLang="ja-JP" sz="2200" b="1" kern="1200" dirty="0" smtClean="0">
            <a:solidFill>
              <a:sysClr val="windowText" lastClr="000000"/>
            </a:solidFill>
          </a:endParaRPr>
        </a:p>
        <a:p>
          <a:pPr lvl="0" algn="ctr" defTabSz="977900">
            <a:lnSpc>
              <a:spcPct val="90000"/>
            </a:lnSpc>
            <a:spcBef>
              <a:spcPct val="0"/>
            </a:spcBef>
            <a:spcAft>
              <a:spcPct val="35000"/>
            </a:spcAft>
          </a:pPr>
          <a:r>
            <a:rPr kumimoji="1" lang="ja-JP" altLang="en-US" sz="2200" b="1" kern="1200" dirty="0" smtClean="0">
              <a:solidFill>
                <a:sysClr val="windowText" lastClr="000000"/>
              </a:solidFill>
            </a:rPr>
            <a:t>介護など</a:t>
          </a:r>
          <a:endParaRPr kumimoji="1" lang="ja-JP" altLang="en-US" sz="2200" b="1" kern="1200" dirty="0">
            <a:solidFill>
              <a:sysClr val="windowText" lastClr="000000"/>
            </a:solidFill>
          </a:endParaRPr>
        </a:p>
      </dsp:txBody>
      <dsp:txXfrm>
        <a:off x="4010822" y="234896"/>
        <a:ext cx="1122355" cy="1122355"/>
      </dsp:txXfrm>
    </dsp:sp>
    <dsp:sp modelId="{8E97964A-437C-4394-ACB8-F105B38AAB16}">
      <dsp:nvSpPr>
        <dsp:cNvPr id="0" name=""/>
        <dsp:cNvSpPr/>
      </dsp:nvSpPr>
      <dsp:spPr>
        <a:xfrm rot="2160000">
          <a:off x="5315196" y="1221069"/>
          <a:ext cx="420842" cy="53569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5327252" y="1291103"/>
        <a:ext cx="294589" cy="321419"/>
      </dsp:txXfrm>
    </dsp:sp>
    <dsp:sp modelId="{3FA66053-4B4C-4538-A33D-4DD15A12B931}">
      <dsp:nvSpPr>
        <dsp:cNvPr id="0" name=""/>
        <dsp:cNvSpPr/>
      </dsp:nvSpPr>
      <dsp:spPr>
        <a:xfrm>
          <a:off x="5704881" y="1402138"/>
          <a:ext cx="1587251" cy="15872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solidFill>
                <a:sysClr val="windowText" lastClr="000000"/>
              </a:solidFill>
            </a:rPr>
            <a:t>生活</a:t>
          </a:r>
          <a:endParaRPr kumimoji="1" lang="en-US" altLang="ja-JP" sz="2200" b="1" kern="1200" dirty="0" smtClean="0">
            <a:solidFill>
              <a:sysClr val="windowText" lastClr="000000"/>
            </a:solidFill>
          </a:endParaRPr>
        </a:p>
        <a:p>
          <a:pPr lvl="0" algn="ctr" defTabSz="977900">
            <a:lnSpc>
              <a:spcPct val="90000"/>
            </a:lnSpc>
            <a:spcBef>
              <a:spcPct val="0"/>
            </a:spcBef>
            <a:spcAft>
              <a:spcPct val="35000"/>
            </a:spcAft>
          </a:pPr>
          <a:r>
            <a:rPr kumimoji="1" lang="ja-JP" altLang="en-US" sz="2200" b="1" kern="1200" dirty="0" smtClean="0">
              <a:solidFill>
                <a:sysClr val="windowText" lastClr="000000"/>
              </a:solidFill>
            </a:rPr>
            <a:t>介護</a:t>
          </a:r>
          <a:endParaRPr kumimoji="1" lang="ja-JP" altLang="en-US" sz="2200" b="1" kern="1200" dirty="0">
            <a:solidFill>
              <a:sysClr val="windowText" lastClr="000000"/>
            </a:solidFill>
          </a:endParaRPr>
        </a:p>
      </dsp:txBody>
      <dsp:txXfrm>
        <a:off x="5937329" y="1634586"/>
        <a:ext cx="1122355" cy="1122355"/>
      </dsp:txXfrm>
    </dsp:sp>
    <dsp:sp modelId="{188E7512-1F36-48CD-AD03-531CA9C4B4ED}">
      <dsp:nvSpPr>
        <dsp:cNvPr id="0" name=""/>
        <dsp:cNvSpPr/>
      </dsp:nvSpPr>
      <dsp:spPr>
        <a:xfrm rot="6480000">
          <a:off x="5923836" y="3048960"/>
          <a:ext cx="420842" cy="5356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6006470" y="3096062"/>
        <a:ext cx="294589" cy="321419"/>
      </dsp:txXfrm>
    </dsp:sp>
    <dsp:sp modelId="{BCBF9857-ABEE-46EB-A9D3-85E50574854E}">
      <dsp:nvSpPr>
        <dsp:cNvPr id="0" name=""/>
        <dsp:cNvSpPr/>
      </dsp:nvSpPr>
      <dsp:spPr>
        <a:xfrm>
          <a:off x="4969021" y="3666883"/>
          <a:ext cx="1587251" cy="15872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solidFill>
                <a:sysClr val="windowText" lastClr="000000"/>
              </a:solidFill>
            </a:rPr>
            <a:t>就労</a:t>
          </a:r>
          <a:endParaRPr kumimoji="1" lang="en-US" altLang="ja-JP" sz="2200" b="1" kern="1200" dirty="0" smtClean="0">
            <a:solidFill>
              <a:sysClr val="windowText" lastClr="000000"/>
            </a:solidFill>
          </a:endParaRPr>
        </a:p>
        <a:p>
          <a:pPr lvl="0" algn="ctr" defTabSz="977900">
            <a:lnSpc>
              <a:spcPct val="90000"/>
            </a:lnSpc>
            <a:spcBef>
              <a:spcPct val="0"/>
            </a:spcBef>
            <a:spcAft>
              <a:spcPct val="35000"/>
            </a:spcAft>
          </a:pPr>
          <a:r>
            <a:rPr kumimoji="1" lang="ja-JP" altLang="en-US" sz="2200" b="1" kern="1200" dirty="0" smtClean="0">
              <a:solidFill>
                <a:sysClr val="windowText" lastClr="000000"/>
              </a:solidFill>
            </a:rPr>
            <a:t>支援</a:t>
          </a:r>
          <a:endParaRPr kumimoji="1" lang="ja-JP" altLang="en-US" sz="2200" b="1" kern="1200" dirty="0">
            <a:solidFill>
              <a:sysClr val="windowText" lastClr="000000"/>
            </a:solidFill>
          </a:endParaRPr>
        </a:p>
      </dsp:txBody>
      <dsp:txXfrm>
        <a:off x="5201469" y="3899331"/>
        <a:ext cx="1122355" cy="1122355"/>
      </dsp:txXfrm>
    </dsp:sp>
    <dsp:sp modelId="{B5FF07F3-2DFB-484C-B24D-2E1682DE54A3}">
      <dsp:nvSpPr>
        <dsp:cNvPr id="0" name=""/>
        <dsp:cNvSpPr/>
      </dsp:nvSpPr>
      <dsp:spPr>
        <a:xfrm rot="10800000">
          <a:off x="4373489" y="4192660"/>
          <a:ext cx="420842" cy="53569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4499742" y="4299799"/>
        <a:ext cx="294589" cy="321419"/>
      </dsp:txXfrm>
    </dsp:sp>
    <dsp:sp modelId="{DAD07080-AFC0-4F56-9E6A-10F4FC81C2DD}">
      <dsp:nvSpPr>
        <dsp:cNvPr id="0" name=""/>
        <dsp:cNvSpPr/>
      </dsp:nvSpPr>
      <dsp:spPr>
        <a:xfrm>
          <a:off x="2587726" y="3666883"/>
          <a:ext cx="1587251" cy="15872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solidFill>
                <a:sysClr val="windowText" lastClr="000000"/>
              </a:solidFill>
            </a:rPr>
            <a:t>地域生活支援</a:t>
          </a:r>
          <a:endParaRPr kumimoji="1" lang="en-US" altLang="ja-JP" sz="2200" b="1" kern="1200" dirty="0" smtClean="0">
            <a:solidFill>
              <a:sysClr val="windowText" lastClr="000000"/>
            </a:solidFill>
          </a:endParaRPr>
        </a:p>
      </dsp:txBody>
      <dsp:txXfrm>
        <a:off x="2820174" y="3899331"/>
        <a:ext cx="1122355" cy="1122355"/>
      </dsp:txXfrm>
    </dsp:sp>
    <dsp:sp modelId="{945F7F6E-A7FC-4833-A1DC-63A5C4D0A7C9}">
      <dsp:nvSpPr>
        <dsp:cNvPr id="0" name=""/>
        <dsp:cNvSpPr/>
      </dsp:nvSpPr>
      <dsp:spPr>
        <a:xfrm rot="15120000">
          <a:off x="2806682" y="3071615"/>
          <a:ext cx="420842" cy="5356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2889316" y="3238791"/>
        <a:ext cx="294589" cy="321419"/>
      </dsp:txXfrm>
    </dsp:sp>
    <dsp:sp modelId="{F50BD72D-AEFA-4B4F-874A-9F57B3A93B0C}">
      <dsp:nvSpPr>
        <dsp:cNvPr id="0" name=""/>
        <dsp:cNvSpPr/>
      </dsp:nvSpPr>
      <dsp:spPr>
        <a:xfrm>
          <a:off x="1851866" y="1402138"/>
          <a:ext cx="1587251" cy="158725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solidFill>
                <a:sysClr val="windowText" lastClr="000000"/>
              </a:solidFill>
            </a:rPr>
            <a:t>宿泊</a:t>
          </a:r>
          <a:r>
            <a:rPr kumimoji="1" lang="ja-JP" altLang="en-US" sz="2200" b="1" kern="1200" dirty="0" smtClean="0"/>
            <a:t>サービス</a:t>
          </a:r>
          <a:endParaRPr kumimoji="1" lang="ja-JP" altLang="en-US" sz="2200" b="1" kern="1200" dirty="0"/>
        </a:p>
      </dsp:txBody>
      <dsp:txXfrm>
        <a:off x="2084314" y="1634586"/>
        <a:ext cx="1122355" cy="1122355"/>
      </dsp:txXfrm>
    </dsp:sp>
    <dsp:sp modelId="{5C0D61FE-FAC2-4E47-8EA6-D343C6DAE229}">
      <dsp:nvSpPr>
        <dsp:cNvPr id="0" name=""/>
        <dsp:cNvSpPr/>
      </dsp:nvSpPr>
      <dsp:spPr>
        <a:xfrm rot="19440000">
          <a:off x="3388689" y="1235071"/>
          <a:ext cx="420842" cy="53569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3400745" y="1379315"/>
        <a:ext cx="294589" cy="321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A624F-1D87-4E2F-BC31-B1D5C4EA4D65}">
      <dsp:nvSpPr>
        <dsp:cNvPr id="0" name=""/>
        <dsp:cNvSpPr/>
      </dsp:nvSpPr>
      <dsp:spPr>
        <a:xfrm>
          <a:off x="563502" y="0"/>
          <a:ext cx="7851066" cy="49974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372B6-F78F-469A-99D9-1C46C3E56208}">
      <dsp:nvSpPr>
        <dsp:cNvPr id="0" name=""/>
        <dsp:cNvSpPr/>
      </dsp:nvSpPr>
      <dsp:spPr>
        <a:xfrm>
          <a:off x="4222" y="1499234"/>
          <a:ext cx="2030730" cy="19989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地域を知る</a:t>
          </a:r>
          <a:endParaRPr kumimoji="1" lang="ja-JP" altLang="en-US" sz="2600" kern="1200" dirty="0"/>
        </a:p>
      </dsp:txBody>
      <dsp:txXfrm>
        <a:off x="101804" y="1596816"/>
        <a:ext cx="1835566" cy="1803816"/>
      </dsp:txXfrm>
    </dsp:sp>
    <dsp:sp modelId="{213B2314-93FC-431E-8A78-FBF1A1688B56}">
      <dsp:nvSpPr>
        <dsp:cNvPr id="0" name=""/>
        <dsp:cNvSpPr/>
      </dsp:nvSpPr>
      <dsp:spPr>
        <a:xfrm>
          <a:off x="2136488" y="1499234"/>
          <a:ext cx="2030730" cy="19989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支援関係者と出会う</a:t>
          </a:r>
          <a:endParaRPr kumimoji="1" lang="ja-JP" altLang="en-US" sz="2600" kern="1200" dirty="0"/>
        </a:p>
      </dsp:txBody>
      <dsp:txXfrm>
        <a:off x="2234070" y="1596816"/>
        <a:ext cx="1835566" cy="1803816"/>
      </dsp:txXfrm>
    </dsp:sp>
    <dsp:sp modelId="{4360B790-F5DF-428F-9834-5B8E4404D450}">
      <dsp:nvSpPr>
        <dsp:cNvPr id="0" name=""/>
        <dsp:cNvSpPr/>
      </dsp:nvSpPr>
      <dsp:spPr>
        <a:xfrm>
          <a:off x="4268755" y="1499234"/>
          <a:ext cx="2030730" cy="19989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知り合いになる（ネットワーク）</a:t>
          </a:r>
          <a:endParaRPr kumimoji="1" lang="ja-JP" altLang="en-US" sz="2600" kern="1200" dirty="0"/>
        </a:p>
      </dsp:txBody>
      <dsp:txXfrm>
        <a:off x="4366337" y="1596816"/>
        <a:ext cx="1835566" cy="1803816"/>
      </dsp:txXfrm>
    </dsp:sp>
    <dsp:sp modelId="{B94949FF-C52C-4B45-A582-345C27C144F4}">
      <dsp:nvSpPr>
        <dsp:cNvPr id="0" name=""/>
        <dsp:cNvSpPr/>
      </dsp:nvSpPr>
      <dsp:spPr>
        <a:xfrm>
          <a:off x="6401022" y="1499234"/>
          <a:ext cx="2030730" cy="19989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solidFill>
                <a:srgbClr val="7030A0"/>
              </a:solidFill>
            </a:rPr>
            <a:t>支援のマッチング</a:t>
          </a:r>
          <a:r>
            <a:rPr kumimoji="1" lang="ja-JP" altLang="en-US" sz="2600" kern="1200" dirty="0" smtClean="0"/>
            <a:t>又は</a:t>
          </a:r>
          <a:r>
            <a:rPr kumimoji="1" lang="ja-JP" altLang="en-US" sz="2600" kern="1200" dirty="0" smtClean="0">
              <a:solidFill>
                <a:srgbClr val="FF0000"/>
              </a:solidFill>
            </a:rPr>
            <a:t>開発支援が見える</a:t>
          </a:r>
          <a:endParaRPr kumimoji="1" lang="ja-JP" altLang="en-US" sz="2600" kern="1200" dirty="0">
            <a:solidFill>
              <a:srgbClr val="FF0000"/>
            </a:solidFill>
          </a:endParaRPr>
        </a:p>
      </dsp:txBody>
      <dsp:txXfrm>
        <a:off x="6498604" y="1596816"/>
        <a:ext cx="1835566" cy="1803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9C1AD-6436-4EDB-A8F0-9A71D4DCE99E}">
      <dsp:nvSpPr>
        <dsp:cNvPr id="0" name=""/>
        <dsp:cNvSpPr/>
      </dsp:nvSpPr>
      <dsp:spPr>
        <a:xfrm>
          <a:off x="72006" y="1944209"/>
          <a:ext cx="2632792" cy="15796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solidFill>
                <a:schemeClr val="tx1"/>
              </a:solidFill>
            </a:rPr>
            <a:t>地域基本情報</a:t>
          </a:r>
          <a:endParaRPr kumimoji="1" lang="en-US" altLang="ja-JP" sz="2700" b="1" kern="1200" dirty="0" smtClean="0">
            <a:solidFill>
              <a:schemeClr val="tx1"/>
            </a:solidFill>
          </a:endParaRPr>
        </a:p>
        <a:p>
          <a:pPr lvl="0" algn="ctr" defTabSz="1200150">
            <a:lnSpc>
              <a:spcPct val="90000"/>
            </a:lnSpc>
            <a:spcBef>
              <a:spcPct val="0"/>
            </a:spcBef>
            <a:spcAft>
              <a:spcPct val="35000"/>
            </a:spcAft>
          </a:pPr>
          <a:r>
            <a:rPr kumimoji="1" lang="ja-JP" altLang="en-US" sz="2700" b="1" kern="1200" dirty="0" smtClean="0">
              <a:solidFill>
                <a:schemeClr val="tx1"/>
              </a:solidFill>
            </a:rPr>
            <a:t>人口・特性</a:t>
          </a:r>
          <a:endParaRPr kumimoji="1" lang="ja-JP" altLang="en-US" sz="2700" b="1" kern="1200" dirty="0">
            <a:solidFill>
              <a:schemeClr val="tx1"/>
            </a:solidFill>
          </a:endParaRPr>
        </a:p>
      </dsp:txBody>
      <dsp:txXfrm>
        <a:off x="72006" y="1944209"/>
        <a:ext cx="2632792" cy="1579675"/>
      </dsp:txXfrm>
    </dsp:sp>
    <dsp:sp modelId="{8FA49AC7-C62D-4CD1-901F-65EF41301148}">
      <dsp:nvSpPr>
        <dsp:cNvPr id="0" name=""/>
        <dsp:cNvSpPr/>
      </dsp:nvSpPr>
      <dsp:spPr>
        <a:xfrm>
          <a:off x="2932088" y="72009"/>
          <a:ext cx="2632792" cy="1579675"/>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solidFill>
                <a:schemeClr val="tx1"/>
              </a:solidFill>
            </a:rPr>
            <a:t>障害児者の</a:t>
          </a:r>
          <a:endParaRPr kumimoji="1" lang="en-US" altLang="ja-JP" sz="2700" b="1" kern="1200" dirty="0" smtClean="0">
            <a:solidFill>
              <a:schemeClr val="tx1"/>
            </a:solidFill>
          </a:endParaRPr>
        </a:p>
        <a:p>
          <a:pPr lvl="0" algn="ctr" defTabSz="1200150">
            <a:lnSpc>
              <a:spcPct val="90000"/>
            </a:lnSpc>
            <a:spcBef>
              <a:spcPct val="0"/>
            </a:spcBef>
            <a:spcAft>
              <a:spcPct val="35000"/>
            </a:spcAft>
          </a:pPr>
          <a:r>
            <a:rPr kumimoji="1" lang="ja-JP" altLang="en-US" sz="2700" b="1" kern="1200" dirty="0" smtClean="0">
              <a:solidFill>
                <a:schemeClr val="tx1"/>
              </a:solidFill>
            </a:rPr>
            <a:t>支援実態</a:t>
          </a:r>
          <a:endParaRPr kumimoji="1" lang="en-US" altLang="ja-JP" sz="2700" b="1" kern="1200" dirty="0" smtClean="0">
            <a:solidFill>
              <a:schemeClr val="tx1"/>
            </a:solidFill>
          </a:endParaRPr>
        </a:p>
      </dsp:txBody>
      <dsp:txXfrm>
        <a:off x="2932088" y="72009"/>
        <a:ext cx="2632792" cy="1579675"/>
      </dsp:txXfrm>
    </dsp:sp>
    <dsp:sp modelId="{C998F51B-C316-40BB-8A8E-03C2A175F127}">
      <dsp:nvSpPr>
        <dsp:cNvPr id="0" name=""/>
        <dsp:cNvSpPr/>
      </dsp:nvSpPr>
      <dsp:spPr>
        <a:xfrm>
          <a:off x="5792143" y="67507"/>
          <a:ext cx="2632792" cy="1579675"/>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solidFill>
                <a:schemeClr val="tx1"/>
              </a:solidFill>
            </a:rPr>
            <a:t>生活ニーズ把握（アンケート）</a:t>
          </a:r>
          <a:endParaRPr kumimoji="1" lang="en-US" altLang="ja-JP" sz="2700" b="1" kern="1200" dirty="0" smtClean="0">
            <a:solidFill>
              <a:schemeClr val="tx1"/>
            </a:solidFill>
          </a:endParaRPr>
        </a:p>
      </dsp:txBody>
      <dsp:txXfrm>
        <a:off x="5792143" y="67507"/>
        <a:ext cx="2632792" cy="1579675"/>
      </dsp:txXfrm>
    </dsp:sp>
    <dsp:sp modelId="{BE726AD9-F00F-4685-BDAF-A30B5D7FF52A}">
      <dsp:nvSpPr>
        <dsp:cNvPr id="0" name=""/>
        <dsp:cNvSpPr/>
      </dsp:nvSpPr>
      <dsp:spPr>
        <a:xfrm>
          <a:off x="144013" y="3744418"/>
          <a:ext cx="2632792" cy="157967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solidFill>
                <a:schemeClr val="tx1"/>
              </a:solidFill>
            </a:rPr>
            <a:t>障害者団体</a:t>
          </a:r>
          <a:endParaRPr kumimoji="1" lang="en-US" altLang="ja-JP" sz="2700" b="1" kern="1200" dirty="0" smtClean="0">
            <a:solidFill>
              <a:schemeClr val="tx1"/>
            </a:solidFill>
          </a:endParaRPr>
        </a:p>
        <a:p>
          <a:pPr lvl="0" algn="ctr" defTabSz="1200150">
            <a:lnSpc>
              <a:spcPct val="90000"/>
            </a:lnSpc>
            <a:spcBef>
              <a:spcPct val="0"/>
            </a:spcBef>
            <a:spcAft>
              <a:spcPct val="35000"/>
            </a:spcAft>
          </a:pPr>
          <a:r>
            <a:rPr kumimoji="1" lang="ja-JP" altLang="en-US" sz="2700" b="1" kern="1200" dirty="0" smtClean="0">
              <a:solidFill>
                <a:schemeClr val="tx1"/>
              </a:solidFill>
            </a:rPr>
            <a:t>懇談会</a:t>
          </a:r>
          <a:endParaRPr kumimoji="1" lang="ja-JP" altLang="en-US" sz="2700" b="1" kern="1200" dirty="0">
            <a:solidFill>
              <a:schemeClr val="tx1"/>
            </a:solidFill>
          </a:endParaRPr>
        </a:p>
      </dsp:txBody>
      <dsp:txXfrm>
        <a:off x="144013" y="3744418"/>
        <a:ext cx="2632792" cy="1579675"/>
      </dsp:txXfrm>
    </dsp:sp>
    <dsp:sp modelId="{AFCE6FA2-46EA-4777-BE9B-29F6C75E6EBF}">
      <dsp:nvSpPr>
        <dsp:cNvPr id="0" name=""/>
        <dsp:cNvSpPr/>
      </dsp:nvSpPr>
      <dsp:spPr>
        <a:xfrm>
          <a:off x="2896071" y="1910462"/>
          <a:ext cx="2632792" cy="1579675"/>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solidFill>
                <a:schemeClr val="tx1"/>
              </a:solidFill>
            </a:rPr>
            <a:t>サービス担当者会議課題</a:t>
          </a:r>
          <a:endParaRPr kumimoji="1" lang="en-US" altLang="ja-JP" sz="2700" b="1" kern="1200" dirty="0" smtClean="0">
            <a:solidFill>
              <a:schemeClr val="tx1"/>
            </a:solidFill>
          </a:endParaRPr>
        </a:p>
      </dsp:txBody>
      <dsp:txXfrm>
        <a:off x="2896071" y="1910462"/>
        <a:ext cx="2632792" cy="1579675"/>
      </dsp:txXfrm>
    </dsp:sp>
    <dsp:sp modelId="{F10F1168-84E6-4C73-8F51-68E9D4A5189E}">
      <dsp:nvSpPr>
        <dsp:cNvPr id="0" name=""/>
        <dsp:cNvSpPr/>
      </dsp:nvSpPr>
      <dsp:spPr>
        <a:xfrm>
          <a:off x="5792143" y="1910462"/>
          <a:ext cx="2632792" cy="1579675"/>
        </a:xfrm>
        <a:prstGeom prst="rect">
          <a:avLst/>
        </a:prstGeom>
        <a:solidFill>
          <a:schemeClr val="accent5">
            <a:hueOff val="-8278230"/>
            <a:satOff val="33176"/>
            <a:lumOff val="719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solidFill>
                <a:schemeClr val="tx1"/>
              </a:solidFill>
            </a:rPr>
            <a:t>相談支援事業所の</a:t>
          </a:r>
          <a:r>
            <a:rPr kumimoji="1" lang="ja-JP" altLang="en-US" sz="2700" kern="1200" dirty="0" smtClean="0">
              <a:solidFill>
                <a:srgbClr val="FF0000"/>
              </a:solidFill>
            </a:rPr>
            <a:t>ケースビュー・事例検討会</a:t>
          </a:r>
          <a:endParaRPr kumimoji="1" lang="ja-JP" altLang="en-US" sz="2700" kern="1200" dirty="0">
            <a:solidFill>
              <a:schemeClr val="tx1"/>
            </a:solidFill>
          </a:endParaRPr>
        </a:p>
      </dsp:txBody>
      <dsp:txXfrm>
        <a:off x="5792143" y="1910462"/>
        <a:ext cx="2632792" cy="1579675"/>
      </dsp:txXfrm>
    </dsp:sp>
    <dsp:sp modelId="{93A032CE-D8AA-4263-929D-381CBA4A5D04}">
      <dsp:nvSpPr>
        <dsp:cNvPr id="0" name=""/>
        <dsp:cNvSpPr/>
      </dsp:nvSpPr>
      <dsp:spPr>
        <a:xfrm>
          <a:off x="2896071" y="3753417"/>
          <a:ext cx="2632792" cy="1579675"/>
        </a:xfrm>
        <a:prstGeom prst="rect">
          <a:avLst/>
        </a:prstGeom>
        <a:solidFill>
          <a:schemeClr val="accent5">
            <a:hueOff val="-9933876"/>
            <a:satOff val="39811"/>
            <a:lumOff val="8628"/>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solidFill>
                <a:schemeClr val="tx1"/>
              </a:solidFill>
            </a:rPr>
            <a:t>地域支援福祉サービス事業者訪問・</a:t>
          </a:r>
          <a:r>
            <a:rPr kumimoji="1" lang="ja-JP" altLang="en-US" sz="2700" b="1" kern="1200" dirty="0" smtClean="0">
              <a:solidFill>
                <a:srgbClr val="FF0000"/>
              </a:solidFill>
            </a:rPr>
            <a:t>連絡会</a:t>
          </a:r>
          <a:endParaRPr kumimoji="1" lang="ja-JP" altLang="en-US" sz="2700" b="1" kern="1200" dirty="0">
            <a:solidFill>
              <a:srgbClr val="FF0000"/>
            </a:solidFill>
          </a:endParaRPr>
        </a:p>
      </dsp:txBody>
      <dsp:txXfrm>
        <a:off x="2896071" y="3753417"/>
        <a:ext cx="2632792" cy="1579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3B1B8-7F32-43C4-9D62-9BB8A4E04DC6}">
      <dsp:nvSpPr>
        <dsp:cNvPr id="0" name=""/>
        <dsp:cNvSpPr/>
      </dsp:nvSpPr>
      <dsp:spPr>
        <a:xfrm rot="5400000">
          <a:off x="3297501" y="72707"/>
          <a:ext cx="1091918" cy="949968"/>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rPr>
            <a:t>福祉</a:t>
          </a:r>
          <a:endParaRPr kumimoji="1" lang="en-US" altLang="ja-JP" sz="1400" b="1" kern="1200" dirty="0" smtClean="0">
            <a:solidFill>
              <a:schemeClr val="tx1"/>
            </a:solidFill>
          </a:endParaRPr>
        </a:p>
        <a:p>
          <a:pPr lvl="0" algn="ctr" defTabSz="622300">
            <a:lnSpc>
              <a:spcPct val="90000"/>
            </a:lnSpc>
            <a:spcBef>
              <a:spcPct val="0"/>
            </a:spcBef>
            <a:spcAft>
              <a:spcPct val="35000"/>
            </a:spcAft>
          </a:pPr>
          <a:r>
            <a:rPr kumimoji="1" lang="ja-JP" altLang="en-US" sz="1400" b="1" kern="1200" dirty="0" smtClean="0">
              <a:solidFill>
                <a:schemeClr val="tx1"/>
              </a:solidFill>
            </a:rPr>
            <a:t>事業所</a:t>
          </a:r>
          <a:endParaRPr kumimoji="1" lang="ja-JP" altLang="en-US" sz="1400" b="1" kern="1200" dirty="0">
            <a:solidFill>
              <a:schemeClr val="tx1"/>
            </a:solidFill>
          </a:endParaRPr>
        </a:p>
      </dsp:txBody>
      <dsp:txXfrm rot="-5400000">
        <a:off x="3516513" y="171889"/>
        <a:ext cx="653894" cy="751604"/>
      </dsp:txXfrm>
    </dsp:sp>
    <dsp:sp modelId="{AF9AA6DA-583C-42D6-9465-26937078D0CB}">
      <dsp:nvSpPr>
        <dsp:cNvPr id="0" name=""/>
        <dsp:cNvSpPr/>
      </dsp:nvSpPr>
      <dsp:spPr>
        <a:xfrm>
          <a:off x="4347272" y="220116"/>
          <a:ext cx="1218580" cy="655150"/>
        </a:xfrm>
        <a:prstGeom prst="rect">
          <a:avLst/>
        </a:prstGeom>
        <a:noFill/>
        <a:ln>
          <a:noFill/>
        </a:ln>
        <a:effectLst/>
      </dsp:spPr>
      <dsp:style>
        <a:lnRef idx="0">
          <a:scrgbClr r="0" g="0" b="0"/>
        </a:lnRef>
        <a:fillRef idx="0">
          <a:scrgbClr r="0" g="0" b="0"/>
        </a:fillRef>
        <a:effectRef idx="0">
          <a:scrgbClr r="0" g="0" b="0"/>
        </a:effectRef>
        <a:fontRef idx="minor"/>
      </dsp:style>
    </dsp:sp>
    <dsp:sp modelId="{CDAF57EC-48E4-4222-843A-54AEA0BA9EDA}">
      <dsp:nvSpPr>
        <dsp:cNvPr id="0" name=""/>
        <dsp:cNvSpPr/>
      </dsp:nvSpPr>
      <dsp:spPr>
        <a:xfrm rot="5400000">
          <a:off x="2271535" y="72707"/>
          <a:ext cx="1091918" cy="949968"/>
        </a:xfrm>
        <a:prstGeom prst="hexagon">
          <a:avLst>
            <a:gd name="adj" fmla="val 25000"/>
            <a:gd name="vf" fmla="val 115470"/>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chemeClr val="tx1"/>
              </a:solidFill>
            </a:rPr>
            <a:t>各種制度</a:t>
          </a:r>
          <a:endParaRPr kumimoji="1" lang="ja-JP" altLang="en-US" sz="2500" kern="1200" dirty="0">
            <a:solidFill>
              <a:schemeClr val="tx1"/>
            </a:solidFill>
          </a:endParaRPr>
        </a:p>
      </dsp:txBody>
      <dsp:txXfrm rot="-5400000">
        <a:off x="2490547" y="171889"/>
        <a:ext cx="653894" cy="751604"/>
      </dsp:txXfrm>
    </dsp:sp>
    <dsp:sp modelId="{1C007905-8008-45EA-98E8-68C0E5003044}">
      <dsp:nvSpPr>
        <dsp:cNvPr id="0" name=""/>
        <dsp:cNvSpPr/>
      </dsp:nvSpPr>
      <dsp:spPr>
        <a:xfrm rot="5400000">
          <a:off x="2807937" y="999527"/>
          <a:ext cx="1091918" cy="949968"/>
        </a:xfrm>
        <a:prstGeom prst="hexagon">
          <a:avLst>
            <a:gd name="adj" fmla="val 25000"/>
            <a:gd name="vf" fmla="val 115470"/>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tx1"/>
              </a:solidFill>
            </a:rPr>
            <a:t>ハード設備</a:t>
          </a:r>
          <a:endParaRPr kumimoji="1" lang="ja-JP" altLang="en-US" sz="1400" b="1" kern="1200" dirty="0">
            <a:solidFill>
              <a:schemeClr val="tx1"/>
            </a:solidFill>
          </a:endParaRPr>
        </a:p>
      </dsp:txBody>
      <dsp:txXfrm rot="-5400000">
        <a:off x="3026949" y="1098709"/>
        <a:ext cx="653894" cy="751604"/>
      </dsp:txXfrm>
    </dsp:sp>
    <dsp:sp modelId="{37504326-FD97-47DB-8161-7BD2827BB2DB}">
      <dsp:nvSpPr>
        <dsp:cNvPr id="0" name=""/>
        <dsp:cNvSpPr/>
      </dsp:nvSpPr>
      <dsp:spPr>
        <a:xfrm>
          <a:off x="1609563" y="1060423"/>
          <a:ext cx="1280806" cy="828176"/>
        </a:xfrm>
        <a:prstGeom prst="rect">
          <a:avLst/>
        </a:prstGeom>
        <a:noFill/>
        <a:ln>
          <a:noFill/>
        </a:ln>
        <a:effectLst/>
      </dsp:spPr>
      <dsp:style>
        <a:lnRef idx="0">
          <a:scrgbClr r="0" g="0" b="0"/>
        </a:lnRef>
        <a:fillRef idx="0">
          <a:scrgbClr r="0" g="0" b="0"/>
        </a:fillRef>
        <a:effectRef idx="0">
          <a:scrgbClr r="0" g="0" b="0"/>
        </a:effectRef>
        <a:fontRef idx="minor"/>
      </dsp:style>
    </dsp:sp>
    <dsp:sp modelId="{B59BA40C-6790-480F-BEEF-881E05477188}">
      <dsp:nvSpPr>
        <dsp:cNvPr id="0" name=""/>
        <dsp:cNvSpPr/>
      </dsp:nvSpPr>
      <dsp:spPr>
        <a:xfrm rot="5400000">
          <a:off x="3833903" y="999527"/>
          <a:ext cx="1091918" cy="949968"/>
        </a:xfrm>
        <a:prstGeom prst="hexagon">
          <a:avLst>
            <a:gd name="adj" fmla="val 25000"/>
            <a:gd name="vf" fmla="val 11547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kumimoji="1" lang="ja-JP" altLang="en-US" sz="2600" kern="1200" dirty="0" smtClean="0">
              <a:solidFill>
                <a:schemeClr val="tx1"/>
              </a:solidFill>
            </a:rPr>
            <a:t>お金</a:t>
          </a:r>
          <a:endParaRPr kumimoji="1" lang="ja-JP" altLang="en-US" sz="2600" kern="1200" dirty="0">
            <a:solidFill>
              <a:schemeClr val="tx1"/>
            </a:solidFill>
          </a:endParaRPr>
        </a:p>
      </dsp:txBody>
      <dsp:txXfrm rot="-5400000">
        <a:off x="4052915" y="1098709"/>
        <a:ext cx="653894" cy="751604"/>
      </dsp:txXfrm>
    </dsp:sp>
    <dsp:sp modelId="{7F94B2BA-2B24-490A-838D-D28E51FBC9A9}">
      <dsp:nvSpPr>
        <dsp:cNvPr id="0" name=""/>
        <dsp:cNvSpPr/>
      </dsp:nvSpPr>
      <dsp:spPr>
        <a:xfrm rot="5400000">
          <a:off x="3297501" y="1926347"/>
          <a:ext cx="1091918" cy="949968"/>
        </a:xfrm>
        <a:prstGeom prst="hexagon">
          <a:avLst>
            <a:gd name="adj" fmla="val 25000"/>
            <a:gd name="vf" fmla="val 115470"/>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tx1"/>
              </a:solidFill>
            </a:rPr>
            <a:t>集まり</a:t>
          </a:r>
          <a:endParaRPr kumimoji="1" lang="ja-JP" altLang="en-US" sz="1400" kern="1200" dirty="0">
            <a:solidFill>
              <a:schemeClr val="tx1"/>
            </a:solidFill>
          </a:endParaRPr>
        </a:p>
      </dsp:txBody>
      <dsp:txXfrm rot="-5400000">
        <a:off x="3516513" y="2025529"/>
        <a:ext cx="653894" cy="751604"/>
      </dsp:txXfrm>
    </dsp:sp>
    <dsp:sp modelId="{7B16A4C2-52BB-410C-A8B0-AA7FF190B7C1}">
      <dsp:nvSpPr>
        <dsp:cNvPr id="0" name=""/>
        <dsp:cNvSpPr/>
      </dsp:nvSpPr>
      <dsp:spPr>
        <a:xfrm>
          <a:off x="4347272" y="2073756"/>
          <a:ext cx="1218580" cy="655150"/>
        </a:xfrm>
        <a:prstGeom prst="rect">
          <a:avLst/>
        </a:prstGeom>
        <a:noFill/>
        <a:ln>
          <a:noFill/>
        </a:ln>
        <a:effectLst/>
      </dsp:spPr>
      <dsp:style>
        <a:lnRef idx="0">
          <a:scrgbClr r="0" g="0" b="0"/>
        </a:lnRef>
        <a:fillRef idx="0">
          <a:scrgbClr r="0" g="0" b="0"/>
        </a:fillRef>
        <a:effectRef idx="0">
          <a:scrgbClr r="0" g="0" b="0"/>
        </a:effectRef>
        <a:fontRef idx="minor"/>
      </dsp:style>
    </dsp:sp>
    <dsp:sp modelId="{B4A6ADA9-3A8D-4CA4-8722-0BAB2ECD539C}">
      <dsp:nvSpPr>
        <dsp:cNvPr id="0" name=""/>
        <dsp:cNvSpPr/>
      </dsp:nvSpPr>
      <dsp:spPr>
        <a:xfrm rot="5400000">
          <a:off x="2271535" y="1926347"/>
          <a:ext cx="1091918" cy="949968"/>
        </a:xfrm>
        <a:prstGeom prst="hexagon">
          <a:avLst>
            <a:gd name="adj" fmla="val 25000"/>
            <a:gd name="vf" fmla="val 115470"/>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chemeClr val="tx1"/>
              </a:solidFill>
            </a:rPr>
            <a:t>情報</a:t>
          </a:r>
          <a:endParaRPr kumimoji="1" lang="ja-JP" altLang="en-US" sz="2500" kern="1200" dirty="0">
            <a:solidFill>
              <a:schemeClr val="tx1"/>
            </a:solidFill>
          </a:endParaRPr>
        </a:p>
      </dsp:txBody>
      <dsp:txXfrm rot="-5400000">
        <a:off x="2490547" y="2025529"/>
        <a:ext cx="653894" cy="751604"/>
      </dsp:txXfrm>
    </dsp:sp>
    <dsp:sp modelId="{FC8CC7F8-EEFE-4F7E-BCE5-22D9D00CA340}">
      <dsp:nvSpPr>
        <dsp:cNvPr id="0" name=""/>
        <dsp:cNvSpPr/>
      </dsp:nvSpPr>
      <dsp:spPr>
        <a:xfrm rot="5400000">
          <a:off x="2782553" y="2853167"/>
          <a:ext cx="1091918" cy="949968"/>
        </a:xfrm>
        <a:prstGeom prst="hexagon">
          <a:avLst>
            <a:gd name="adj" fmla="val 25000"/>
            <a:gd name="vf" fmla="val 11547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医療</a:t>
          </a:r>
          <a:endParaRPr kumimoji="1" lang="ja-JP" altLang="en-US" sz="1600" b="1" kern="1200" dirty="0">
            <a:solidFill>
              <a:schemeClr val="tx1"/>
            </a:solidFill>
          </a:endParaRPr>
        </a:p>
      </dsp:txBody>
      <dsp:txXfrm rot="-5400000">
        <a:off x="3001565" y="2952349"/>
        <a:ext cx="653894" cy="751604"/>
      </dsp:txXfrm>
    </dsp:sp>
    <dsp:sp modelId="{49842271-EBA7-4EA0-8221-560B9B40DBDD}">
      <dsp:nvSpPr>
        <dsp:cNvPr id="0" name=""/>
        <dsp:cNvSpPr/>
      </dsp:nvSpPr>
      <dsp:spPr>
        <a:xfrm>
          <a:off x="1634947" y="3000576"/>
          <a:ext cx="1179271" cy="655150"/>
        </a:xfrm>
        <a:prstGeom prst="rect">
          <a:avLst/>
        </a:prstGeom>
        <a:noFill/>
        <a:ln>
          <a:noFill/>
        </a:ln>
        <a:effectLst/>
      </dsp:spPr>
      <dsp:style>
        <a:lnRef idx="0">
          <a:scrgbClr r="0" g="0" b="0"/>
        </a:lnRef>
        <a:fillRef idx="0">
          <a:scrgbClr r="0" g="0" b="0"/>
        </a:fillRef>
        <a:effectRef idx="0">
          <a:scrgbClr r="0" g="0" b="0"/>
        </a:effectRef>
        <a:fontRef idx="minor"/>
      </dsp:style>
    </dsp:sp>
    <dsp:sp modelId="{B5EEE8C0-D464-43AA-BD20-66BEFA217F4D}">
      <dsp:nvSpPr>
        <dsp:cNvPr id="0" name=""/>
        <dsp:cNvSpPr/>
      </dsp:nvSpPr>
      <dsp:spPr>
        <a:xfrm rot="5400000">
          <a:off x="3808519" y="2853167"/>
          <a:ext cx="1091918" cy="949968"/>
        </a:xfrm>
        <a:prstGeom prst="hexagon">
          <a:avLst>
            <a:gd name="adj" fmla="val 25000"/>
            <a:gd name="vf" fmla="val 115470"/>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知識</a:t>
          </a:r>
          <a:endParaRPr kumimoji="1" lang="en-US" altLang="ja-JP" sz="1800" b="1" kern="1200" dirty="0" smtClean="0">
            <a:solidFill>
              <a:schemeClr val="tx1"/>
            </a:solidFill>
          </a:endParaRPr>
        </a:p>
        <a:p>
          <a:pPr lvl="0" algn="ctr" defTabSz="800100">
            <a:lnSpc>
              <a:spcPct val="90000"/>
            </a:lnSpc>
            <a:spcBef>
              <a:spcPct val="0"/>
            </a:spcBef>
            <a:spcAft>
              <a:spcPct val="35000"/>
            </a:spcAft>
          </a:pPr>
          <a:r>
            <a:rPr kumimoji="1" lang="ja-JP" altLang="en-US" sz="1800" b="1" kern="1200" dirty="0" smtClean="0">
              <a:solidFill>
                <a:schemeClr val="tx1"/>
              </a:solidFill>
            </a:rPr>
            <a:t>技術</a:t>
          </a:r>
          <a:endParaRPr kumimoji="1" lang="ja-JP" altLang="en-US" sz="1800" b="1" kern="1200" dirty="0">
            <a:solidFill>
              <a:schemeClr val="tx1"/>
            </a:solidFill>
          </a:endParaRPr>
        </a:p>
      </dsp:txBody>
      <dsp:txXfrm rot="-5400000">
        <a:off x="4027531" y="2952349"/>
        <a:ext cx="653894" cy="751604"/>
      </dsp:txXfrm>
    </dsp:sp>
    <dsp:sp modelId="{C9AB5484-335A-4124-8339-BCC79B1375D1}">
      <dsp:nvSpPr>
        <dsp:cNvPr id="0" name=""/>
        <dsp:cNvSpPr/>
      </dsp:nvSpPr>
      <dsp:spPr>
        <a:xfrm rot="5400000">
          <a:off x="3297501" y="3779987"/>
          <a:ext cx="1091918" cy="949968"/>
        </a:xfrm>
        <a:prstGeom prst="hexagon">
          <a:avLst>
            <a:gd name="adj" fmla="val 25000"/>
            <a:gd name="vf" fmla="val 115470"/>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必要</a:t>
          </a:r>
          <a:endParaRPr kumimoji="1" lang="en-US" altLang="ja-JP" sz="1600" b="1" kern="1200" dirty="0" smtClean="0">
            <a:solidFill>
              <a:schemeClr val="tx1"/>
            </a:solidFill>
          </a:endParaRPr>
        </a:p>
        <a:p>
          <a:pPr lvl="0" algn="ctr" defTabSz="711200">
            <a:lnSpc>
              <a:spcPct val="90000"/>
            </a:lnSpc>
            <a:spcBef>
              <a:spcPct val="0"/>
            </a:spcBef>
            <a:spcAft>
              <a:spcPct val="35000"/>
            </a:spcAft>
          </a:pPr>
          <a:r>
            <a:rPr kumimoji="1" lang="ja-JP" altLang="en-US" sz="1600" b="1" kern="1200" dirty="0" smtClean="0">
              <a:solidFill>
                <a:schemeClr val="tx1"/>
              </a:solidFill>
            </a:rPr>
            <a:t>物品</a:t>
          </a:r>
          <a:endParaRPr kumimoji="1" lang="ja-JP" altLang="en-US" sz="1600" b="1" kern="1200" dirty="0">
            <a:solidFill>
              <a:schemeClr val="tx1"/>
            </a:solidFill>
          </a:endParaRPr>
        </a:p>
      </dsp:txBody>
      <dsp:txXfrm rot="-5400000">
        <a:off x="3516513" y="3879169"/>
        <a:ext cx="653894" cy="751604"/>
      </dsp:txXfrm>
    </dsp:sp>
    <dsp:sp modelId="{B00EA80F-B0CE-4C36-8FB3-3550159CAAD7}">
      <dsp:nvSpPr>
        <dsp:cNvPr id="0" name=""/>
        <dsp:cNvSpPr/>
      </dsp:nvSpPr>
      <dsp:spPr>
        <a:xfrm>
          <a:off x="4347272" y="3927396"/>
          <a:ext cx="1218580" cy="655150"/>
        </a:xfrm>
        <a:prstGeom prst="rect">
          <a:avLst/>
        </a:prstGeom>
        <a:noFill/>
        <a:ln>
          <a:noFill/>
        </a:ln>
        <a:effectLst/>
      </dsp:spPr>
      <dsp:style>
        <a:lnRef idx="0">
          <a:scrgbClr r="0" g="0" b="0"/>
        </a:lnRef>
        <a:fillRef idx="0">
          <a:scrgbClr r="0" g="0" b="0"/>
        </a:fillRef>
        <a:effectRef idx="0">
          <a:scrgbClr r="0" g="0" b="0"/>
        </a:effectRef>
        <a:fontRef idx="minor"/>
      </dsp:style>
    </dsp:sp>
    <dsp:sp modelId="{28CC9EBB-080A-44BA-AB21-DB86EA191972}">
      <dsp:nvSpPr>
        <dsp:cNvPr id="0" name=""/>
        <dsp:cNvSpPr/>
      </dsp:nvSpPr>
      <dsp:spPr>
        <a:xfrm rot="5400000">
          <a:off x="2271535" y="3779987"/>
          <a:ext cx="1091918" cy="949968"/>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chemeClr val="tx1"/>
              </a:solidFill>
            </a:rPr>
            <a:t>法律</a:t>
          </a:r>
          <a:endParaRPr kumimoji="1" lang="ja-JP" altLang="en-US" sz="2500" kern="1200" dirty="0">
            <a:solidFill>
              <a:schemeClr val="tx1"/>
            </a:solidFill>
          </a:endParaRPr>
        </a:p>
      </dsp:txBody>
      <dsp:txXfrm rot="-5400000">
        <a:off x="2490547" y="3879169"/>
        <a:ext cx="653894" cy="751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5B40-3E40-464F-89B4-288E06A75D44}">
      <dsp:nvSpPr>
        <dsp:cNvPr id="0" name=""/>
        <dsp:cNvSpPr/>
      </dsp:nvSpPr>
      <dsp:spPr>
        <a:xfrm>
          <a:off x="3256" y="114886"/>
          <a:ext cx="1749677" cy="10399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kumimoji="1" lang="ja-JP" altLang="en-US" sz="1700" b="1" kern="1200" dirty="0" smtClean="0">
              <a:solidFill>
                <a:schemeClr val="tx1"/>
              </a:solidFill>
            </a:rPr>
            <a:t>個別ニーズ把握</a:t>
          </a:r>
          <a:endParaRPr kumimoji="1" lang="ja-JP" altLang="en-US" sz="1700" b="1" kern="1200" dirty="0">
            <a:solidFill>
              <a:schemeClr val="tx1"/>
            </a:solidFill>
          </a:endParaRPr>
        </a:p>
      </dsp:txBody>
      <dsp:txXfrm>
        <a:off x="3256" y="114886"/>
        <a:ext cx="1749677" cy="693299"/>
      </dsp:txXfrm>
    </dsp:sp>
    <dsp:sp modelId="{787EBD8C-2FC2-47CB-859A-8950E47F3851}">
      <dsp:nvSpPr>
        <dsp:cNvPr id="0" name=""/>
        <dsp:cNvSpPr/>
      </dsp:nvSpPr>
      <dsp:spPr>
        <a:xfrm>
          <a:off x="361623" y="1010457"/>
          <a:ext cx="1749677" cy="38718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smtClean="0"/>
            <a:t>サービス等利用計画の作成</a:t>
          </a:r>
          <a:endParaRPr kumimoji="1" lang="ja-JP" altLang="en-US" sz="2000" b="1" kern="1200" dirty="0"/>
        </a:p>
        <a:p>
          <a:pPr marL="228600" lvl="1" indent="-228600" algn="l" defTabSz="889000">
            <a:lnSpc>
              <a:spcPct val="90000"/>
            </a:lnSpc>
            <a:spcBef>
              <a:spcPct val="0"/>
            </a:spcBef>
            <a:spcAft>
              <a:spcPct val="15000"/>
            </a:spcAft>
            <a:buChar char="••"/>
          </a:pPr>
          <a:endParaRPr kumimoji="1" lang="ja-JP" altLang="en-US" sz="2000" b="1" kern="1200" dirty="0"/>
        </a:p>
        <a:p>
          <a:pPr marL="228600" lvl="1" indent="-228600" algn="l" defTabSz="889000">
            <a:lnSpc>
              <a:spcPct val="90000"/>
            </a:lnSpc>
            <a:spcBef>
              <a:spcPct val="0"/>
            </a:spcBef>
            <a:spcAft>
              <a:spcPct val="15000"/>
            </a:spcAft>
            <a:buChar char="••"/>
          </a:pPr>
          <a:r>
            <a:rPr kumimoji="1" lang="ja-JP" altLang="en-US" sz="2000" b="1" kern="1200" dirty="0" smtClean="0"/>
            <a:t>幾つかのアプローチするニーズの把握</a:t>
          </a:r>
          <a:endParaRPr kumimoji="1" lang="ja-JP" altLang="en-US" sz="2000" b="1" kern="1200" dirty="0"/>
        </a:p>
      </dsp:txBody>
      <dsp:txXfrm>
        <a:off x="412869" y="1061703"/>
        <a:ext cx="1647185" cy="3769315"/>
      </dsp:txXfrm>
    </dsp:sp>
    <dsp:sp modelId="{0817E6DD-2786-42CC-8CB7-BBE10A3D8788}">
      <dsp:nvSpPr>
        <dsp:cNvPr id="0" name=""/>
        <dsp:cNvSpPr/>
      </dsp:nvSpPr>
      <dsp:spPr>
        <a:xfrm rot="41090">
          <a:off x="2018158" y="260715"/>
          <a:ext cx="562358" cy="4356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2018163" y="347058"/>
        <a:ext cx="431672" cy="261371"/>
      </dsp:txXfrm>
    </dsp:sp>
    <dsp:sp modelId="{DF204811-3E4B-4DC6-AD10-8F776980608D}">
      <dsp:nvSpPr>
        <dsp:cNvPr id="0" name=""/>
        <dsp:cNvSpPr/>
      </dsp:nvSpPr>
      <dsp:spPr>
        <a:xfrm>
          <a:off x="2813912" y="150893"/>
          <a:ext cx="2153065" cy="103994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kumimoji="1" lang="ja-JP" altLang="en-US" sz="1700" b="1" kern="1200" dirty="0" smtClean="0">
              <a:solidFill>
                <a:schemeClr val="tx1"/>
              </a:solidFill>
            </a:rPr>
            <a:t>障害福祉サービスの検索</a:t>
          </a:r>
          <a:endParaRPr kumimoji="1" lang="ja-JP" altLang="en-US" sz="1700" b="1" kern="1200" dirty="0">
            <a:solidFill>
              <a:schemeClr val="tx1"/>
            </a:solidFill>
          </a:endParaRPr>
        </a:p>
      </dsp:txBody>
      <dsp:txXfrm>
        <a:off x="2813912" y="150893"/>
        <a:ext cx="2153065" cy="693299"/>
      </dsp:txXfrm>
    </dsp:sp>
    <dsp:sp modelId="{D14F5D6C-1C0D-46B7-A6DC-06912FF76D2C}">
      <dsp:nvSpPr>
        <dsp:cNvPr id="0" name=""/>
        <dsp:cNvSpPr/>
      </dsp:nvSpPr>
      <dsp:spPr>
        <a:xfrm>
          <a:off x="2977086" y="1118478"/>
          <a:ext cx="2543453" cy="372777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smtClean="0"/>
            <a:t>ヒット⇒サービスへアクセス</a:t>
          </a:r>
          <a:endParaRPr kumimoji="1" lang="ja-JP" altLang="en-US" sz="2000" b="1" kern="1200" dirty="0"/>
        </a:p>
        <a:p>
          <a:pPr marL="228600" lvl="1" indent="-228600" algn="l" defTabSz="889000">
            <a:lnSpc>
              <a:spcPct val="90000"/>
            </a:lnSpc>
            <a:spcBef>
              <a:spcPct val="0"/>
            </a:spcBef>
            <a:spcAft>
              <a:spcPct val="15000"/>
            </a:spcAft>
            <a:buChar char="••"/>
          </a:pPr>
          <a:endParaRPr kumimoji="1" lang="ja-JP" altLang="en-US" sz="2000" b="1" kern="1200" dirty="0"/>
        </a:p>
        <a:p>
          <a:pPr marL="228600" lvl="1" indent="-228600" algn="l" defTabSz="889000">
            <a:lnSpc>
              <a:spcPct val="90000"/>
            </a:lnSpc>
            <a:spcBef>
              <a:spcPct val="0"/>
            </a:spcBef>
            <a:spcAft>
              <a:spcPct val="15000"/>
            </a:spcAft>
            <a:buChar char="••"/>
          </a:pPr>
          <a:r>
            <a:rPr kumimoji="1" lang="ja-JP" altLang="en-US" sz="2000" b="1" kern="1200" dirty="0" smtClean="0"/>
            <a:t>ヒットせず</a:t>
          </a:r>
          <a:endParaRPr kumimoji="1" lang="ja-JP" altLang="en-US" sz="2000" b="1" kern="1200" dirty="0"/>
        </a:p>
        <a:p>
          <a:pPr marL="228600" lvl="1" indent="-228600" algn="l" defTabSz="889000">
            <a:lnSpc>
              <a:spcPct val="90000"/>
            </a:lnSpc>
            <a:spcBef>
              <a:spcPct val="0"/>
            </a:spcBef>
            <a:spcAft>
              <a:spcPct val="15000"/>
            </a:spcAft>
            <a:buChar char="••"/>
          </a:pPr>
          <a:endParaRPr kumimoji="1" lang="ja-JP" altLang="en-US" sz="2000" b="1" kern="1200" dirty="0"/>
        </a:p>
        <a:p>
          <a:pPr marL="228600" lvl="1" indent="-228600" algn="l" defTabSz="889000">
            <a:lnSpc>
              <a:spcPct val="90000"/>
            </a:lnSpc>
            <a:spcBef>
              <a:spcPct val="0"/>
            </a:spcBef>
            <a:spcAft>
              <a:spcPct val="15000"/>
            </a:spcAft>
            <a:buChar char="••"/>
          </a:pPr>
          <a:endParaRPr kumimoji="1" lang="ja-JP" altLang="en-US" sz="2000" b="1" kern="1200" dirty="0"/>
        </a:p>
        <a:p>
          <a:pPr marL="228600" lvl="1" indent="-228600" algn="l" defTabSz="889000">
            <a:lnSpc>
              <a:spcPct val="90000"/>
            </a:lnSpc>
            <a:spcBef>
              <a:spcPct val="0"/>
            </a:spcBef>
            <a:spcAft>
              <a:spcPct val="15000"/>
            </a:spcAft>
            <a:buChar char="••"/>
          </a:pPr>
          <a:r>
            <a:rPr kumimoji="1" lang="ja-JP" altLang="en-US" sz="2000" b="1" kern="1200" dirty="0" smtClean="0"/>
            <a:t>地域課題？</a:t>
          </a:r>
          <a:endParaRPr kumimoji="1" lang="ja-JP" altLang="en-US" sz="2000" b="1" kern="1200" dirty="0"/>
        </a:p>
        <a:p>
          <a:pPr marL="228600" lvl="1" indent="-228600" algn="l" defTabSz="889000">
            <a:lnSpc>
              <a:spcPct val="90000"/>
            </a:lnSpc>
            <a:spcBef>
              <a:spcPct val="0"/>
            </a:spcBef>
            <a:spcAft>
              <a:spcPct val="15000"/>
            </a:spcAft>
            <a:buChar char="••"/>
          </a:pPr>
          <a:r>
            <a:rPr kumimoji="1" lang="ja-JP" altLang="en-US" sz="2000" b="1" kern="1200" dirty="0" smtClean="0"/>
            <a:t>資源開発？</a:t>
          </a:r>
          <a:endParaRPr kumimoji="1" lang="ja-JP" altLang="en-US" sz="2000" b="1" kern="1200" dirty="0"/>
        </a:p>
      </dsp:txBody>
      <dsp:txXfrm>
        <a:off x="3051581" y="1192973"/>
        <a:ext cx="2394463" cy="3578789"/>
      </dsp:txXfrm>
    </dsp:sp>
    <dsp:sp modelId="{0B381312-1975-41F7-8A1F-8DEA6E3B59CE}">
      <dsp:nvSpPr>
        <dsp:cNvPr id="0" name=""/>
        <dsp:cNvSpPr/>
      </dsp:nvSpPr>
      <dsp:spPr>
        <a:xfrm rot="434750">
          <a:off x="5284644" y="2422206"/>
          <a:ext cx="829967" cy="80748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5285611" y="2568426"/>
        <a:ext cx="587722" cy="484491"/>
      </dsp:txXfrm>
    </dsp:sp>
    <dsp:sp modelId="{384CE83D-BD02-4815-9A7A-C16A8F578F88}">
      <dsp:nvSpPr>
        <dsp:cNvPr id="0" name=""/>
        <dsp:cNvSpPr/>
      </dsp:nvSpPr>
      <dsp:spPr>
        <a:xfrm>
          <a:off x="6218968" y="2557044"/>
          <a:ext cx="2233095" cy="103994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solidFill>
                <a:schemeClr val="tx1"/>
              </a:solidFill>
            </a:rPr>
            <a:t>資源調整</a:t>
          </a:r>
          <a:endParaRPr kumimoji="1" lang="en-US" altLang="ja-JP" sz="2400" b="1" kern="1200" dirty="0" smtClean="0">
            <a:solidFill>
              <a:schemeClr val="tx1"/>
            </a:solidFill>
          </a:endParaRPr>
        </a:p>
        <a:p>
          <a:pPr lvl="0" algn="ctr" defTabSz="1066800">
            <a:lnSpc>
              <a:spcPct val="90000"/>
            </a:lnSpc>
            <a:spcBef>
              <a:spcPct val="0"/>
            </a:spcBef>
            <a:spcAft>
              <a:spcPct val="35000"/>
            </a:spcAft>
          </a:pPr>
          <a:r>
            <a:rPr kumimoji="1" lang="ja-JP" altLang="en-US" sz="2400" b="1" kern="1200" dirty="0" smtClean="0">
              <a:solidFill>
                <a:schemeClr val="tx1"/>
              </a:solidFill>
            </a:rPr>
            <a:t>資源開発？</a:t>
          </a:r>
          <a:endParaRPr kumimoji="1" lang="ja-JP" altLang="en-US" sz="2400" b="1" kern="1200" dirty="0">
            <a:solidFill>
              <a:schemeClr val="tx1"/>
            </a:solidFill>
          </a:endParaRPr>
        </a:p>
      </dsp:txBody>
      <dsp:txXfrm>
        <a:off x="6218968" y="2557044"/>
        <a:ext cx="2233095" cy="693299"/>
      </dsp:txXfrm>
    </dsp:sp>
    <dsp:sp modelId="{0B43EBB8-F86E-47B4-9833-BD77201A5564}">
      <dsp:nvSpPr>
        <dsp:cNvPr id="0" name=""/>
        <dsp:cNvSpPr/>
      </dsp:nvSpPr>
      <dsp:spPr>
        <a:xfrm>
          <a:off x="5981492" y="0"/>
          <a:ext cx="2023291" cy="166910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smtClean="0"/>
            <a:t>地域資源へのアクセス</a:t>
          </a:r>
          <a:endParaRPr kumimoji="1" lang="ja-JP" altLang="en-US" sz="2000" b="1" kern="1200" dirty="0"/>
        </a:p>
      </dsp:txBody>
      <dsp:txXfrm>
        <a:off x="6030378" y="48886"/>
        <a:ext cx="1925519" cy="1571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D7954-9409-4500-A368-3DF325850AB3}">
      <dsp:nvSpPr>
        <dsp:cNvPr id="0" name=""/>
        <dsp:cNvSpPr/>
      </dsp:nvSpPr>
      <dsp:spPr>
        <a:xfrm>
          <a:off x="2308905" y="95857"/>
          <a:ext cx="3912840" cy="135887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15461-D19E-479F-B012-4F379E4D2DA9}">
      <dsp:nvSpPr>
        <dsp:cNvPr id="0" name=""/>
        <dsp:cNvSpPr/>
      </dsp:nvSpPr>
      <dsp:spPr>
        <a:xfrm>
          <a:off x="3892240" y="3423288"/>
          <a:ext cx="758302" cy="485313"/>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80E13359-B8C7-4F7A-9AE7-854A73A9B726}">
      <dsp:nvSpPr>
        <dsp:cNvPr id="0" name=""/>
        <dsp:cNvSpPr/>
      </dsp:nvSpPr>
      <dsp:spPr>
        <a:xfrm>
          <a:off x="1800569" y="3608936"/>
          <a:ext cx="4941645" cy="131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smtClean="0"/>
            <a:t>分かりやすい地域課題</a:t>
          </a:r>
          <a:endParaRPr kumimoji="1" lang="ja-JP" altLang="en-US" sz="3600" kern="1200" dirty="0"/>
        </a:p>
      </dsp:txBody>
      <dsp:txXfrm>
        <a:off x="1800569" y="3608936"/>
        <a:ext cx="4941645" cy="1315169"/>
      </dsp:txXfrm>
    </dsp:sp>
    <dsp:sp modelId="{4B7CD150-56CB-4E1E-B314-CCA3F93B833D}">
      <dsp:nvSpPr>
        <dsp:cNvPr id="0" name=""/>
        <dsp:cNvSpPr/>
      </dsp:nvSpPr>
      <dsp:spPr>
        <a:xfrm>
          <a:off x="3731480" y="1559684"/>
          <a:ext cx="1364944" cy="136494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Ｃさんの課題</a:t>
          </a:r>
          <a:endParaRPr kumimoji="1" lang="ja-JP" altLang="en-US" sz="2300" kern="1200" dirty="0"/>
        </a:p>
      </dsp:txBody>
      <dsp:txXfrm>
        <a:off x="3931371" y="1759575"/>
        <a:ext cx="965162" cy="965162"/>
      </dsp:txXfrm>
    </dsp:sp>
    <dsp:sp modelId="{2A6771B1-23BB-4171-ADD3-305B840B2D95}">
      <dsp:nvSpPr>
        <dsp:cNvPr id="0" name=""/>
        <dsp:cNvSpPr/>
      </dsp:nvSpPr>
      <dsp:spPr>
        <a:xfrm>
          <a:off x="2754786" y="535672"/>
          <a:ext cx="1364944" cy="136494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Ｂさんの課題</a:t>
          </a:r>
          <a:endParaRPr kumimoji="1" lang="ja-JP" altLang="en-US" sz="2300" kern="1200" dirty="0"/>
        </a:p>
      </dsp:txBody>
      <dsp:txXfrm>
        <a:off x="2954677" y="735563"/>
        <a:ext cx="965162" cy="965162"/>
      </dsp:txXfrm>
    </dsp:sp>
    <dsp:sp modelId="{55CFED24-A601-40AF-A26E-CF6B3CE65C51}">
      <dsp:nvSpPr>
        <dsp:cNvPr id="0" name=""/>
        <dsp:cNvSpPr/>
      </dsp:nvSpPr>
      <dsp:spPr>
        <a:xfrm>
          <a:off x="4150063" y="205659"/>
          <a:ext cx="1364944" cy="136494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Ａさんの課題</a:t>
          </a:r>
          <a:endParaRPr kumimoji="1" lang="ja-JP" altLang="en-US" sz="2300" kern="1200" dirty="0"/>
        </a:p>
      </dsp:txBody>
      <dsp:txXfrm>
        <a:off x="4349954" y="405550"/>
        <a:ext cx="965162" cy="965162"/>
      </dsp:txXfrm>
    </dsp:sp>
    <dsp:sp modelId="{3A65A501-F61C-4B9E-A80F-098A4EF55046}">
      <dsp:nvSpPr>
        <dsp:cNvPr id="0" name=""/>
        <dsp:cNvSpPr/>
      </dsp:nvSpPr>
      <dsp:spPr>
        <a:xfrm>
          <a:off x="2128568" y="6588"/>
          <a:ext cx="4246494" cy="339719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39EE-D15B-427A-8BE6-04108EED5047}">
      <dsp:nvSpPr>
        <dsp:cNvPr id="0" name=""/>
        <dsp:cNvSpPr/>
      </dsp:nvSpPr>
      <dsp:spPr>
        <a:xfrm>
          <a:off x="1162541" y="1588050"/>
          <a:ext cx="6502334" cy="234212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68401-E480-4311-AE99-4BE03C5225B4}">
      <dsp:nvSpPr>
        <dsp:cNvPr id="0" name=""/>
        <dsp:cNvSpPr/>
      </dsp:nvSpPr>
      <dsp:spPr>
        <a:xfrm>
          <a:off x="864096" y="3107963"/>
          <a:ext cx="169062" cy="1690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C03F1-4BA5-4C5C-B266-D3A9D9ED84AD}">
      <dsp:nvSpPr>
        <dsp:cNvPr id="0" name=""/>
        <dsp:cNvSpPr/>
      </dsp:nvSpPr>
      <dsp:spPr>
        <a:xfrm>
          <a:off x="1011009" y="2794814"/>
          <a:ext cx="1509271" cy="90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889000">
            <a:lnSpc>
              <a:spcPct val="90000"/>
            </a:lnSpc>
            <a:spcBef>
              <a:spcPct val="0"/>
            </a:spcBef>
            <a:spcAft>
              <a:spcPct val="35000"/>
            </a:spcAft>
          </a:pPr>
          <a:r>
            <a:rPr kumimoji="1" lang="ja-JP" altLang="en-US" sz="2000" b="1" kern="1200" dirty="0" smtClean="0"/>
            <a:t>個別課題</a:t>
          </a:r>
          <a:endParaRPr kumimoji="1" lang="en-US" altLang="ja-JP" sz="2000" b="1" kern="1200" dirty="0" smtClean="0"/>
        </a:p>
        <a:p>
          <a:pPr lvl="0" algn="l" defTabSz="889000">
            <a:lnSpc>
              <a:spcPct val="90000"/>
            </a:lnSpc>
            <a:spcBef>
              <a:spcPct val="0"/>
            </a:spcBef>
            <a:spcAft>
              <a:spcPct val="35000"/>
            </a:spcAft>
          </a:pPr>
          <a:r>
            <a:rPr kumimoji="1" lang="ja-JP" altLang="en-US" sz="2000" b="1" kern="1200" dirty="0" smtClean="0"/>
            <a:t>ケース課題</a:t>
          </a:r>
          <a:endParaRPr kumimoji="1" lang="ja-JP" altLang="en-US" sz="2000" b="1" kern="1200" dirty="0"/>
        </a:p>
      </dsp:txBody>
      <dsp:txXfrm>
        <a:off x="1011009" y="2794814"/>
        <a:ext cx="1509271" cy="904843"/>
      </dsp:txXfrm>
    </dsp:sp>
    <dsp:sp modelId="{2886C6EA-97A7-48E6-89D0-72F3908705CB}">
      <dsp:nvSpPr>
        <dsp:cNvPr id="0" name=""/>
        <dsp:cNvSpPr/>
      </dsp:nvSpPr>
      <dsp:spPr>
        <a:xfrm>
          <a:off x="2952327" y="2304256"/>
          <a:ext cx="305612" cy="3056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972CC-E8AD-42AE-84A6-AA0601F12501}">
      <dsp:nvSpPr>
        <dsp:cNvPr id="0" name=""/>
        <dsp:cNvSpPr/>
      </dsp:nvSpPr>
      <dsp:spPr>
        <a:xfrm>
          <a:off x="3312366" y="2376256"/>
          <a:ext cx="2039813" cy="99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889000">
            <a:lnSpc>
              <a:spcPct val="90000"/>
            </a:lnSpc>
            <a:spcBef>
              <a:spcPct val="0"/>
            </a:spcBef>
            <a:spcAft>
              <a:spcPct val="35000"/>
            </a:spcAft>
          </a:pPr>
          <a:r>
            <a:rPr kumimoji="1" lang="ja-JP" altLang="en-US" sz="2000" b="1" kern="1200" dirty="0" smtClean="0"/>
            <a:t>地域課題</a:t>
          </a:r>
          <a:endParaRPr kumimoji="1" lang="en-US" altLang="ja-JP" sz="2000" b="1" kern="1200" dirty="0" smtClean="0"/>
        </a:p>
        <a:p>
          <a:pPr lvl="0" algn="l" defTabSz="889000">
            <a:lnSpc>
              <a:spcPct val="90000"/>
            </a:lnSpc>
            <a:spcBef>
              <a:spcPct val="0"/>
            </a:spcBef>
            <a:spcAft>
              <a:spcPct val="35000"/>
            </a:spcAft>
          </a:pPr>
          <a:r>
            <a:rPr kumimoji="1" lang="en-US" altLang="ja-JP" sz="2000" b="1" kern="1200" dirty="0" smtClean="0"/>
            <a:t>(</a:t>
          </a:r>
          <a:r>
            <a:rPr kumimoji="1" lang="ja-JP" altLang="en-US" sz="2000" b="1" kern="1200" dirty="0" smtClean="0"/>
            <a:t>市町村・圏域）</a:t>
          </a:r>
          <a:endParaRPr kumimoji="1" lang="ja-JP" altLang="en-US" sz="2000" b="1" kern="1200" dirty="0"/>
        </a:p>
      </dsp:txBody>
      <dsp:txXfrm>
        <a:off x="3312366" y="2376256"/>
        <a:ext cx="2039813" cy="995596"/>
      </dsp:txXfrm>
    </dsp:sp>
    <dsp:sp modelId="{9D8D9ED5-7985-423A-915A-D5594489BDE4}">
      <dsp:nvSpPr>
        <dsp:cNvPr id="0" name=""/>
        <dsp:cNvSpPr/>
      </dsp:nvSpPr>
      <dsp:spPr>
        <a:xfrm>
          <a:off x="5184576" y="1872207"/>
          <a:ext cx="422656" cy="422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06F82-F9DC-4731-B654-9082DAE97FFB}">
      <dsp:nvSpPr>
        <dsp:cNvPr id="0" name=""/>
        <dsp:cNvSpPr/>
      </dsp:nvSpPr>
      <dsp:spPr>
        <a:xfrm>
          <a:off x="5544621" y="2232256"/>
          <a:ext cx="1560576" cy="1250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l" defTabSz="889000">
            <a:lnSpc>
              <a:spcPct val="90000"/>
            </a:lnSpc>
            <a:spcBef>
              <a:spcPct val="0"/>
            </a:spcBef>
            <a:spcAft>
              <a:spcPct val="35000"/>
            </a:spcAft>
          </a:pPr>
          <a:r>
            <a:rPr kumimoji="1" lang="ja-JP" altLang="en-US" sz="2000" b="1" kern="1200" dirty="0" smtClean="0"/>
            <a:t>地域課題</a:t>
          </a:r>
          <a:endParaRPr kumimoji="1" lang="en-US" altLang="ja-JP" sz="2000" b="1" kern="1200" dirty="0" smtClean="0"/>
        </a:p>
        <a:p>
          <a:pPr lvl="0" algn="l" defTabSz="889000">
            <a:lnSpc>
              <a:spcPct val="90000"/>
            </a:lnSpc>
            <a:spcBef>
              <a:spcPct val="0"/>
            </a:spcBef>
            <a:spcAft>
              <a:spcPct val="35000"/>
            </a:spcAft>
          </a:pPr>
          <a:r>
            <a:rPr kumimoji="1" lang="ja-JP" altLang="en-US" sz="2000" b="1" kern="1200" dirty="0" smtClean="0"/>
            <a:t>（都道府県）</a:t>
          </a:r>
          <a:endParaRPr kumimoji="1" lang="ja-JP" altLang="en-US" sz="2000" b="1" kern="1200" dirty="0"/>
        </a:p>
      </dsp:txBody>
      <dsp:txXfrm>
        <a:off x="5544621" y="2232256"/>
        <a:ext cx="1560576" cy="125099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E4AD699-DDF8-4704-B65C-A1230A21110D}" type="datetimeFigureOut">
              <a:rPr kumimoji="1" lang="ja-JP" altLang="en-US" smtClean="0"/>
              <a:t>2019/8/28</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6623F22-55E2-4DC9-B98A-FF1DD43C86FE}" type="slidenum">
              <a:rPr kumimoji="1" lang="ja-JP" altLang="en-US" smtClean="0"/>
              <a:t>‹#›</a:t>
            </a:fld>
            <a:endParaRPr kumimoji="1" lang="ja-JP" altLang="en-US"/>
          </a:p>
        </p:txBody>
      </p:sp>
    </p:spTree>
    <p:extLst>
      <p:ext uri="{BB962C8B-B14F-4D97-AF65-F5344CB8AC3E}">
        <p14:creationId xmlns:p14="http://schemas.microsoft.com/office/powerpoint/2010/main" val="1415917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565EB2E-BE53-4504-AB1F-46391BC94185}" type="datetimeFigureOut">
              <a:rPr kumimoji="1" lang="ja-JP" altLang="en-US" smtClean="0"/>
              <a:t>2019/8/28</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5BD4904-88E3-4337-B015-69759E71499F}" type="slidenum">
              <a:rPr kumimoji="1" lang="ja-JP" altLang="en-US" smtClean="0"/>
              <a:t>‹#›</a:t>
            </a:fld>
            <a:endParaRPr kumimoji="1" lang="ja-JP" altLang="en-US"/>
          </a:p>
        </p:txBody>
      </p:sp>
    </p:spTree>
    <p:extLst>
      <p:ext uri="{BB962C8B-B14F-4D97-AF65-F5344CB8AC3E}">
        <p14:creationId xmlns:p14="http://schemas.microsoft.com/office/powerpoint/2010/main" val="4225899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7040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162541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　参考に、</a:t>
            </a:r>
            <a:r>
              <a:rPr kumimoji="1" lang="en-US" altLang="ja-JP" dirty="0" smtClean="0"/>
              <a:t>2011</a:t>
            </a:r>
            <a:r>
              <a:rPr kumimoji="1" lang="ja-JP" altLang="en-US" dirty="0" smtClean="0"/>
              <a:t>年の障害者総合福祉法の骨格に関する総合福祉部会の提言内容の一部の資料です。</a:t>
            </a:r>
            <a:endParaRPr kumimoji="1" lang="en-US" altLang="ja-JP" dirty="0" smtClean="0"/>
          </a:p>
          <a:p>
            <a:r>
              <a:rPr kumimoji="1" lang="ja-JP" altLang="en-US" dirty="0" smtClean="0"/>
              <a:t>　ここでは、総合相談体制、いわゆる基幹相談支援センターの整備推進と質の高い相談支援を実施するためには、</a:t>
            </a:r>
            <a:r>
              <a:rPr kumimoji="1" lang="ja-JP" altLang="en-US" b="1" u="none" dirty="0" smtClean="0"/>
              <a:t>それぞれの専門性を連携しサポートし合える体制整備と障害者本人の立場に立って支援すること重要性を結論付けています。</a:t>
            </a:r>
            <a:endParaRPr kumimoji="1" lang="en-US" altLang="ja-JP" b="1" u="none" dirty="0" smtClean="0"/>
          </a:p>
          <a:p>
            <a:r>
              <a:rPr kumimoji="1" lang="ja-JP" altLang="en-US" u="none" dirty="0" smtClean="0"/>
              <a:t>　果たすべき機能としては、</a:t>
            </a:r>
            <a:r>
              <a:rPr lang="ja-JP" altLang="en-US" sz="1200" dirty="0" smtClean="0">
                <a:latin typeface="+mn-ea"/>
              </a:rPr>
              <a:t>人口規模による一定の圏域ごとの</a:t>
            </a:r>
            <a:r>
              <a:rPr lang="ja-JP" altLang="en-US" sz="1200" b="1" dirty="0" smtClean="0">
                <a:latin typeface="+mn-ea"/>
              </a:rPr>
              <a:t>エンパワメント支援事業を含む複合的な相談支援体制を整備</a:t>
            </a:r>
            <a:r>
              <a:rPr lang="ja-JP" altLang="en-US" sz="1200" b="0" dirty="0" smtClean="0">
                <a:latin typeface="+mn-ea"/>
              </a:rPr>
              <a:t>すること。</a:t>
            </a:r>
            <a:endParaRPr lang="ja-JP" altLang="en-US" sz="1200" dirty="0" smtClean="0">
              <a:latin typeface="+mn-ea"/>
            </a:endParaRPr>
          </a:p>
          <a:p>
            <a:r>
              <a:rPr lang="ja-JP" altLang="en-US" sz="1200" dirty="0" smtClean="0">
                <a:latin typeface="+mn-ea"/>
              </a:rPr>
              <a:t>　身近な地域でのワンストップの</a:t>
            </a:r>
            <a:r>
              <a:rPr lang="ja-JP" altLang="en-US" sz="1200" b="1" dirty="0" smtClean="0">
                <a:latin typeface="+mn-ea"/>
              </a:rPr>
              <a:t>総合的な相談支援体制</a:t>
            </a:r>
            <a:r>
              <a:rPr lang="ja-JP" altLang="en-US" sz="1200" dirty="0" smtClean="0">
                <a:latin typeface="+mn-ea"/>
              </a:rPr>
              <a:t>の整備充実と</a:t>
            </a:r>
            <a:r>
              <a:rPr lang="ja-JP" altLang="en-US" sz="1200" b="1" dirty="0" smtClean="0">
                <a:latin typeface="+mn-ea"/>
              </a:rPr>
              <a:t>広域の障害特性に応じた専門相談支援や他領域相談支援との連携やサポート体制の整備</a:t>
            </a:r>
            <a:r>
              <a:rPr lang="ja-JP" altLang="en-US" sz="1200" dirty="0" smtClean="0">
                <a:latin typeface="+mn-ea"/>
              </a:rPr>
              <a:t>。</a:t>
            </a:r>
          </a:p>
          <a:p>
            <a:r>
              <a:rPr lang="ja-JP" altLang="en-US" sz="1200" b="0" dirty="0" smtClean="0">
                <a:latin typeface="+mn-ea"/>
              </a:rPr>
              <a:t>　</a:t>
            </a:r>
            <a:r>
              <a:rPr lang="ja-JP" altLang="en-US" sz="1200" b="1" dirty="0" smtClean="0">
                <a:latin typeface="+mn-ea"/>
              </a:rPr>
              <a:t>身近な地域での障害者本人</a:t>
            </a:r>
            <a:r>
              <a:rPr lang="en-US" altLang="ja-JP" sz="1200" b="1" dirty="0" smtClean="0">
                <a:latin typeface="+mn-ea"/>
              </a:rPr>
              <a:t>(</a:t>
            </a:r>
            <a:r>
              <a:rPr lang="ja-JP" altLang="en-US" sz="1200" b="1" dirty="0" smtClean="0">
                <a:latin typeface="+mn-ea"/>
              </a:rPr>
              <a:t>その家族を含む</a:t>
            </a:r>
            <a:r>
              <a:rPr lang="en-US" altLang="ja-JP" sz="1200" b="1" dirty="0" smtClean="0">
                <a:latin typeface="+mn-ea"/>
              </a:rPr>
              <a:t>)</a:t>
            </a:r>
            <a:r>
              <a:rPr lang="ja-JP" altLang="en-US" sz="1200" b="1" dirty="0" smtClean="0">
                <a:latin typeface="+mn-ea"/>
              </a:rPr>
              <a:t>のエンパワメントを目的とするピアサポートや家族自身による相談支援を充実。</a:t>
            </a:r>
            <a:endParaRPr lang="en-US" altLang="ja-JP" sz="1200" b="1" dirty="0" smtClean="0">
              <a:latin typeface="+mn-ea"/>
            </a:endParaRPr>
          </a:p>
          <a:p>
            <a:r>
              <a:rPr lang="ja-JP" altLang="en-US" sz="1200" dirty="0" smtClean="0">
                <a:latin typeface="+mn-ea"/>
              </a:rPr>
              <a:t>　そして、地域相談支援センター、総合相談支援センター</a:t>
            </a:r>
            <a:r>
              <a:rPr lang="en-US" altLang="ja-JP" sz="1200" dirty="0" smtClean="0">
                <a:latin typeface="+mn-ea"/>
              </a:rPr>
              <a:t>(</a:t>
            </a:r>
            <a:r>
              <a:rPr lang="ja-JP" altLang="en-US" sz="1200" dirty="0" smtClean="0">
                <a:latin typeface="+mn-ea"/>
              </a:rPr>
              <a:t>以下「相談支援事業所」と総称する</a:t>
            </a:r>
            <a:r>
              <a:rPr lang="en-US" altLang="ja-JP" sz="1200" dirty="0" smtClean="0">
                <a:latin typeface="+mn-ea"/>
              </a:rPr>
              <a:t>)</a:t>
            </a:r>
            <a:r>
              <a:rPr lang="ja-JP" altLang="en-US" sz="1200" dirty="0" smtClean="0">
                <a:latin typeface="+mn-ea"/>
              </a:rPr>
              <a:t>は、障害者本人等の側に立って支援することから、給付の決定を行う市町村行政やサービス提供を行う事業所からの独立性が担保される必要が提言されています。</a:t>
            </a:r>
            <a:endParaRPr lang="en-US" altLang="ja-JP" sz="1200" dirty="0" smtClean="0">
              <a:latin typeface="+mn-ea"/>
            </a:endParaRPr>
          </a:p>
          <a:p>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　また、</a:t>
            </a:r>
            <a:r>
              <a:rPr kumimoji="1" lang="ja-JP" altLang="en-US" dirty="0" smtClean="0"/>
              <a:t>相談支援従事者研修を受けられた、障害当事者の相談支援専門員が所属され、当事者の視点を常に事業所内外で学ぶ体制が図られていくことが重要になります。</a:t>
            </a:r>
            <a:r>
              <a:rPr lang="ja-JP" altLang="en-US" dirty="0" smtClean="0">
                <a:effectLst/>
              </a:rPr>
              <a:t>　</a:t>
            </a: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　仲間・同じ背景を持つ相談支援専門人が、同じ境遇、経験をした者として障害者相談員が障害者本人や家族の相談に応じています。これまでの</a:t>
            </a:r>
            <a:r>
              <a:rPr lang="ja-JP" altLang="en-US" dirty="0" smtClean="0"/>
              <a:t>生活経験の中で障害を理由に不当な扱いを経験された同じ障害のある仲間として、一緒に相談者が抱える問題に向かい合う実践は既に多くの</a:t>
            </a:r>
            <a:r>
              <a:rPr kumimoji="1" lang="ja-JP" altLang="en-US" dirty="0" smtClean="0"/>
              <a:t>効果は検証されており、当事者相談支援の重要性を活かした相談支援体制整備を意識する事が重要となります。</a:t>
            </a:r>
            <a:endParaRPr kumimoji="1" lang="en-US" altLang="ja-JP" dirty="0" smtClean="0"/>
          </a:p>
          <a:p>
            <a:endParaRPr lang="en-US" altLang="ja-JP" sz="1200"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12</a:t>
            </a:fld>
            <a:endParaRPr kumimoji="1" lang="ja-JP" altLang="en-US"/>
          </a:p>
        </p:txBody>
      </p:sp>
    </p:spTree>
    <p:extLst>
      <p:ext uri="{BB962C8B-B14F-4D97-AF65-F5344CB8AC3E}">
        <p14:creationId xmlns:p14="http://schemas.microsoft.com/office/powerpoint/2010/main" val="36273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みなさんに、質問の答えを導こうとしているわけではありません。このような状況の相談支援ケースを地域のどなたへ協力や相談を持ち掛けて行くことで、本人や家族のニーズを叶えて行く相談支援が展開できるかを想像してみてください。　</a:t>
            </a:r>
            <a:endParaRPr kumimoji="1" lang="en-US" altLang="ja-JP" dirty="0" smtClean="0"/>
          </a:p>
          <a:p>
            <a:endParaRPr kumimoji="1" lang="en-US" altLang="ja-JP" dirty="0" smtClean="0"/>
          </a:p>
          <a:p>
            <a:r>
              <a:rPr kumimoji="1" lang="ja-JP" altLang="en-US" dirty="0" smtClean="0"/>
              <a:t>　相談支援専門員として活動をスタートする上では、先ずはご自身の地域の相談支援体制がどのようになっていて、どのような相談支援事業所や市町村には、どんな相談支援専門員やケース担当者がいるのかを知ることは、その後の相談支援を展開する上で、あなたの大きな宝になるはずです。</a:t>
            </a:r>
            <a:endParaRPr kumimoji="1" lang="en-US" altLang="ja-JP" dirty="0" smtClean="0"/>
          </a:p>
          <a:p>
            <a:r>
              <a:rPr kumimoji="1" lang="ja-JP" altLang="en-US" dirty="0" smtClean="0"/>
              <a:t>　</a:t>
            </a:r>
            <a:endParaRPr kumimoji="1" lang="en-US" altLang="ja-JP" dirty="0" smtClean="0"/>
          </a:p>
          <a:p>
            <a:r>
              <a:rPr kumimoji="1" lang="ja-JP" altLang="en-US" dirty="0" smtClean="0"/>
              <a:t>　本研修の演習期間における地域での実践においては、あなたの地域の相談支援体制を知り、その場所へアクセスできるよう、いわゆる</a:t>
            </a:r>
            <a:r>
              <a:rPr kumimoji="1" lang="en-US" altLang="ja-JP" dirty="0" smtClean="0"/>
              <a:t>『</a:t>
            </a:r>
            <a:r>
              <a:rPr kumimoji="1" lang="ja-JP" altLang="en-US" dirty="0" smtClean="0"/>
              <a:t>困った時に相談できる人・機関</a:t>
            </a:r>
            <a:r>
              <a:rPr kumimoji="1" lang="en-US" altLang="ja-JP" dirty="0" smtClean="0"/>
              <a:t>』</a:t>
            </a:r>
            <a:r>
              <a:rPr kumimoji="1" lang="ja-JP" altLang="en-US" dirty="0" smtClean="0"/>
              <a:t>を知っておくことがとても重要です。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13</a:t>
            </a:fld>
            <a:endParaRPr kumimoji="1" lang="ja-JP" altLang="en-US"/>
          </a:p>
        </p:txBody>
      </p:sp>
    </p:spTree>
    <p:extLst>
      <p:ext uri="{BB962C8B-B14F-4D97-AF65-F5344CB8AC3E}">
        <p14:creationId xmlns:p14="http://schemas.microsoft.com/office/powerpoint/2010/main" val="372483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14</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83474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相談支援の入り口を考えた時、児童発達支援として幼児期の通園開始時等の障害児相談の入り口をイメージされるか？児童期の放課後支援のニーズによる相談支援の開始時期が、相談支援の入り口の数からしてもイメージしやすいと感じています。しかし、近年の医療発達による</a:t>
            </a:r>
            <a:r>
              <a:rPr kumimoji="1" lang="en-US" altLang="ja-JP" dirty="0" smtClean="0"/>
              <a:t>0</a:t>
            </a:r>
            <a:r>
              <a:rPr kumimoji="1" lang="ja-JP" altLang="en-US" dirty="0" smtClean="0"/>
              <a:t>歳時段階での相談支援の必要性も問われています。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出生後からの医療連携や乳幼児健診等の段階からの相談支援が、成長段階に応じ、また保育園・就学など大きなライフステージのつなぎを受け持ちながら大人への段階を応援していくことが重要であると考えます。そのためには、各成長段階での様々な地域関係者との出会いと連携を積み重ねながら、その次のチームも作っていくことが必要なわけです。途切れの無い相談支援こそ、目指すべき相談支援体制であると考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そのためには、日頃から、市町村及びそれぞれの役割を持つ相談支援事業との連携体制が地域で取れているかが重要となります。</a:t>
            </a:r>
            <a:endParaRPr kumimoji="1" lang="en-US" altLang="ja-JP" dirty="0" smtClean="0"/>
          </a:p>
          <a:p>
            <a:r>
              <a:rPr kumimoji="1" lang="ja-JP" altLang="en-US" dirty="0" smtClean="0"/>
              <a:t>　一つの相談機関にのみ情報が留まることの無い相談体制を確立する必要があり、相談支援事業は法人を超え地域で連携体制を継続していくシステムを担っているとを意識し、各ライフステージにおいて様々な機関との連携体制の整備を進めることが重要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862E4AF8-CBE7-4362-9D7C-B3855C6F5B54}" type="slidenum">
              <a:rPr kumimoji="1" lang="ja-JP" altLang="en-US" smtClean="0"/>
              <a:t>15</a:t>
            </a:fld>
            <a:endParaRPr kumimoji="1" lang="ja-JP" altLang="en-US"/>
          </a:p>
        </p:txBody>
      </p:sp>
    </p:spTree>
    <p:extLst>
      <p:ext uri="{BB962C8B-B14F-4D97-AF65-F5344CB8AC3E}">
        <p14:creationId xmlns:p14="http://schemas.microsoft.com/office/powerpoint/2010/main" val="215883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16</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113570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en-US" dirty="0" smtClean="0"/>
              <a:t>　私たちは、障害を持つ本人を中心にした相談支援を展開するのですが、そこには掛けがえのないない家族が存在しています。、</a:t>
            </a:r>
            <a:endParaRPr kumimoji="1" lang="en-US" altLang="ja-JP" dirty="0" smtClean="0"/>
          </a:p>
          <a:p>
            <a:r>
              <a:rPr kumimoji="1" lang="ja-JP" altLang="en-US" dirty="0" smtClean="0"/>
              <a:t>　このスライドは、出生時による母親が、重症心身障害のある子であることを告知された時からの障害を受け入れるまでの過程を段階的に仮説した資料です。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病気や障害を告知されたとき、母親はショックであるだけでなく、そのすべての責任を一人で背負い自責の念に見舞われることがほとんどだと言われています。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ドローター（</a:t>
            </a:r>
            <a:r>
              <a:rPr kumimoji="1" lang="en-US" altLang="ja-JP" sz="1200" b="0" i="0" u="none" strike="noStrike" kern="1200" baseline="0" dirty="0" smtClean="0">
                <a:solidFill>
                  <a:schemeClr val="tx1"/>
                </a:solidFill>
                <a:latin typeface="+mn-lt"/>
                <a:ea typeface="+mn-ea"/>
                <a:cs typeface="+mn-cs"/>
              </a:rPr>
              <a:t>1975</a:t>
            </a:r>
            <a:r>
              <a:rPr kumimoji="1" lang="ja-JP" altLang="en-US" sz="1200" b="0" i="0" u="none" strike="noStrike" kern="1200" baseline="0" dirty="0" smtClean="0">
                <a:solidFill>
                  <a:schemeClr val="tx1"/>
                </a:solidFill>
                <a:latin typeface="+mn-lt"/>
                <a:ea typeface="+mn-ea"/>
                <a:cs typeface="+mn-cs"/>
              </a:rPr>
              <a:t>）は、障害の受容の入り口で、「ショック」や「否認」、「悲しみと怒り」というステージをくぐることになると仮設しています。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それは「ショック」が終われば「否認」という単純な展開ではなく、時にそれぞれが重なることもあり、たいへんな困難さとなることもあります。あまりにも現実が受けとめられない母親もいました。</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現実を受けとめられないところから抜け出せても佐々木先生（</a:t>
            </a:r>
            <a:r>
              <a:rPr kumimoji="1" lang="en-US" altLang="ja-JP" sz="1200" b="0" i="0" u="none" strike="noStrike" kern="1200" baseline="0" dirty="0" smtClean="0">
                <a:solidFill>
                  <a:schemeClr val="tx1"/>
                </a:solidFill>
                <a:latin typeface="+mn-lt"/>
                <a:ea typeface="+mn-ea"/>
                <a:cs typeface="+mn-cs"/>
              </a:rPr>
              <a:t>2001</a:t>
            </a:r>
            <a:r>
              <a:rPr kumimoji="1" lang="ja-JP" altLang="en-US" sz="1200" b="0" i="0" u="none" strike="noStrike" kern="1200" baseline="0" dirty="0" smtClean="0">
                <a:solidFill>
                  <a:schemeClr val="tx1"/>
                </a:solidFill>
                <a:latin typeface="+mn-lt"/>
                <a:ea typeface="+mn-ea"/>
                <a:cs typeface="+mn-cs"/>
              </a:rPr>
              <a:t>）は、</a:t>
            </a:r>
            <a:r>
              <a:rPr kumimoji="1" lang="ja-JP" altLang="en-US" sz="1200" b="1" i="0" u="none" strike="noStrike" kern="1200" baseline="0" dirty="0" smtClean="0">
                <a:solidFill>
                  <a:schemeClr val="tx1"/>
                </a:solidFill>
                <a:latin typeface="+mn-lt"/>
                <a:ea typeface="+mn-ea"/>
                <a:cs typeface="+mn-cs"/>
              </a:rPr>
              <a:t>罪意識という意識が支配する</a:t>
            </a:r>
            <a:r>
              <a:rPr kumimoji="1" lang="ja-JP" altLang="en-US" sz="1200" b="0" i="0" u="none" strike="noStrike" kern="1200" baseline="0" dirty="0" smtClean="0">
                <a:solidFill>
                  <a:schemeClr val="tx1"/>
                </a:solidFill>
                <a:latin typeface="+mn-lt"/>
                <a:ea typeface="+mn-ea"/>
                <a:cs typeface="+mn-cs"/>
              </a:rPr>
              <a:t>としています。そのことの中で親が孤独感や抑鬱状態、精神的混乱に陥るリスクが高くなるといいます。また、中田先生（</a:t>
            </a:r>
            <a:r>
              <a:rPr kumimoji="1" lang="en-US" altLang="ja-JP" sz="1200" b="0" i="0" u="none" strike="noStrike" kern="1200" baseline="0" dirty="0" smtClean="0">
                <a:solidFill>
                  <a:schemeClr val="tx1"/>
                </a:solidFill>
                <a:latin typeface="+mn-lt"/>
                <a:ea typeface="+mn-ea"/>
                <a:cs typeface="+mn-cs"/>
              </a:rPr>
              <a:t>1995</a:t>
            </a:r>
            <a:r>
              <a:rPr kumimoji="1" lang="ja-JP" altLang="en-US" sz="1200" b="0" i="0" u="none" strike="noStrike" kern="1200" baseline="0" dirty="0" smtClean="0">
                <a:solidFill>
                  <a:schemeClr val="tx1"/>
                </a:solidFill>
                <a:latin typeface="+mn-lt"/>
                <a:ea typeface="+mn-ea"/>
                <a:cs typeface="+mn-cs"/>
              </a:rPr>
              <a:t>）やオルシャンスキー（</a:t>
            </a:r>
            <a:r>
              <a:rPr kumimoji="1" lang="en-US" altLang="ja-JP" sz="1200" b="0" i="0" u="none" strike="noStrike" kern="1200" baseline="0" dirty="0" smtClean="0">
                <a:solidFill>
                  <a:schemeClr val="tx1"/>
                </a:solidFill>
                <a:latin typeface="+mn-lt"/>
                <a:ea typeface="+mn-ea"/>
                <a:cs typeface="+mn-cs"/>
              </a:rPr>
              <a:t>1968</a:t>
            </a:r>
            <a:r>
              <a:rPr kumimoji="1" lang="ja-JP" altLang="en-US" sz="1200" b="0" i="0" u="none" strike="noStrike" kern="1200" baseline="0" dirty="0" smtClean="0">
                <a:solidFill>
                  <a:schemeClr val="tx1"/>
                </a:solidFill>
                <a:latin typeface="+mn-lt"/>
                <a:ea typeface="+mn-ea"/>
                <a:cs typeface="+mn-cs"/>
              </a:rPr>
              <a:t>）は、「落胆と回復」は繰り返され、</a:t>
            </a:r>
            <a:r>
              <a:rPr kumimoji="1" lang="ja-JP" altLang="en-US" sz="1200" b="1" i="0" u="none" strike="noStrike" kern="1200" baseline="0" dirty="0" smtClean="0">
                <a:solidFill>
                  <a:schemeClr val="tx1"/>
                </a:solidFill>
                <a:latin typeface="+mn-lt"/>
                <a:ea typeface="+mn-ea"/>
                <a:cs typeface="+mn-cs"/>
              </a:rPr>
              <a:t>「慢性的悲観の周期的回復」</a:t>
            </a:r>
            <a:r>
              <a:rPr kumimoji="1" lang="ja-JP" altLang="en-US" sz="1200" b="0" i="0" u="none" strike="noStrike" kern="1200" baseline="0" dirty="0" smtClean="0">
                <a:solidFill>
                  <a:schemeClr val="tx1"/>
                </a:solidFill>
                <a:latin typeface="+mn-lt"/>
                <a:ea typeface="+mn-ea"/>
                <a:cs typeface="+mn-cs"/>
              </a:rPr>
              <a:t>を繰り返すともいいます。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母親は、元気な子を産めなかったという「失敗感」から、</a:t>
            </a:r>
            <a:r>
              <a:rPr kumimoji="1" lang="ja-JP" altLang="en-US" sz="1200" b="1" i="0" u="none" strike="noStrike" kern="1200" baseline="0" dirty="0" smtClean="0">
                <a:solidFill>
                  <a:schemeClr val="tx1"/>
                </a:solidFill>
                <a:latin typeface="+mn-lt"/>
                <a:ea typeface="+mn-ea"/>
                <a:cs typeface="+mn-cs"/>
              </a:rPr>
              <a:t>強く自己否定をし、</a:t>
            </a:r>
            <a:r>
              <a:rPr kumimoji="1" lang="ja-JP" altLang="en-US" sz="1200" b="0" i="0" u="none" strike="noStrike" kern="1200" baseline="0" dirty="0" smtClean="0">
                <a:solidFill>
                  <a:schemeClr val="tx1"/>
                </a:solidFill>
                <a:latin typeface="+mn-lt"/>
                <a:ea typeface="+mn-ea"/>
                <a:cs typeface="+mn-cs"/>
              </a:rPr>
              <a:t>次</a:t>
            </a:r>
            <a:r>
              <a:rPr kumimoji="1" lang="ja-JP" altLang="en-US" sz="1200" b="1" i="0" u="none" strike="noStrike" kern="1200" baseline="0" dirty="0" smtClean="0">
                <a:solidFill>
                  <a:schemeClr val="tx1"/>
                </a:solidFill>
                <a:latin typeface="+mn-lt"/>
                <a:ea typeface="+mn-ea"/>
                <a:cs typeface="+mn-cs"/>
              </a:rPr>
              <a:t>には「元気に産めなかったぶん、私が頑張って育てる」という抱え込みを生んでいく</a:t>
            </a:r>
            <a:r>
              <a:rPr kumimoji="1" lang="ja-JP" altLang="en-US" sz="1200" b="0" i="0" u="none" strike="noStrike" kern="1200" baseline="0" dirty="0" smtClean="0">
                <a:solidFill>
                  <a:schemeClr val="tx1"/>
                </a:solidFill>
                <a:latin typeface="+mn-lt"/>
                <a:ea typeface="+mn-ea"/>
                <a:cs typeface="+mn-cs"/>
              </a:rPr>
              <a:t>ことにもなりかねません。むしろ「孤育て」になっていく可能性が高いのもこの頃です。ですから、子どもが</a:t>
            </a:r>
            <a:r>
              <a:rPr kumimoji="1" lang="en-US" altLang="ja-JP" sz="1200" b="0" i="0" u="none" strike="noStrike" kern="1200" baseline="0" dirty="0" smtClean="0">
                <a:solidFill>
                  <a:schemeClr val="tx1"/>
                </a:solidFill>
                <a:latin typeface="+mn-lt"/>
                <a:ea typeface="+mn-ea"/>
                <a:cs typeface="+mn-cs"/>
              </a:rPr>
              <a:t>NICU </a:t>
            </a:r>
            <a:r>
              <a:rPr kumimoji="1" lang="ja-JP" altLang="en-US" sz="1200" b="0" i="0" u="none" strike="noStrike" kern="1200" baseline="0" dirty="0" smtClean="0">
                <a:solidFill>
                  <a:schemeClr val="tx1"/>
                </a:solidFill>
                <a:latin typeface="+mn-lt"/>
                <a:ea typeface="+mn-ea"/>
                <a:cs typeface="+mn-cs"/>
              </a:rPr>
              <a:t>などに入院している間に、母親への支援を入れていくことというのは大切なことです。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出生時からの相談支援においては、このような母親の身上に寄り添い、共感的関係の中で</a:t>
            </a:r>
            <a:r>
              <a:rPr kumimoji="1" lang="ja-JP" altLang="en-US" sz="1200" b="1" i="0" u="none" strike="noStrike" kern="1200" baseline="0" dirty="0" smtClean="0">
                <a:solidFill>
                  <a:schemeClr val="tx1"/>
                </a:solidFill>
                <a:latin typeface="+mn-lt"/>
                <a:ea typeface="+mn-ea"/>
                <a:cs typeface="+mn-cs"/>
              </a:rPr>
              <a:t>苦悩を受けとめ、障害の受容につながる子どものよさ</a:t>
            </a:r>
            <a:r>
              <a:rPr kumimoji="1" lang="ja-JP" altLang="en-US" sz="1200" b="0" i="0" u="none" strike="noStrike" kern="1200" baseline="0" dirty="0" smtClean="0">
                <a:solidFill>
                  <a:schemeClr val="tx1"/>
                </a:solidFill>
                <a:latin typeface="+mn-lt"/>
                <a:ea typeface="+mn-ea"/>
                <a:cs typeface="+mn-cs"/>
              </a:rPr>
              <a:t>を、支援者（特に保育士や教員、日中活動の支援員など）は日常の実践の中から見つけ出しながら、その子なりの輝きを母といっしょに確かめ合いながら、母に「母としての座」を持ってもらう、太らせていくような教育的な働きかけをする必要がある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17</a:t>
            </a:fld>
            <a:endParaRPr kumimoji="1" lang="ja-JP" altLang="en-US"/>
          </a:p>
        </p:txBody>
      </p:sp>
    </p:spTree>
    <p:extLst>
      <p:ext uri="{BB962C8B-B14F-4D97-AF65-F5344CB8AC3E}">
        <p14:creationId xmlns:p14="http://schemas.microsoft.com/office/powerpoint/2010/main" val="120806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　また、母親として子どもを受け入れるには、わが子・親自身の人生・家族の課題・社会としての</a:t>
            </a:r>
            <a:r>
              <a:rPr kumimoji="1" lang="en-US" altLang="ja-JP" sz="1200" b="0" i="0" u="none" strike="noStrike" kern="1200" baseline="0" dirty="0" smtClean="0">
                <a:solidFill>
                  <a:schemeClr val="tx1"/>
                </a:solidFill>
                <a:latin typeface="+mn-lt"/>
                <a:ea typeface="+mn-ea"/>
                <a:cs typeface="+mn-cs"/>
              </a:rPr>
              <a:t>4</a:t>
            </a:r>
            <a:r>
              <a:rPr kumimoji="1" lang="ja-JP" altLang="en-US" sz="1200" b="0" i="0" u="none" strike="noStrike" kern="1200" baseline="0" dirty="0" err="1" smtClean="0">
                <a:solidFill>
                  <a:schemeClr val="tx1"/>
                </a:solidFill>
                <a:latin typeface="+mn-lt"/>
                <a:ea typeface="+mn-ea"/>
                <a:cs typeface="+mn-cs"/>
              </a:rPr>
              <a:t>つを</a:t>
            </a:r>
            <a:r>
              <a:rPr kumimoji="1" lang="ja-JP" altLang="en-US" sz="1200" b="0" i="0" u="none" strike="noStrike" kern="1200" baseline="0" dirty="0" smtClean="0">
                <a:solidFill>
                  <a:schemeClr val="tx1"/>
                </a:solidFill>
                <a:latin typeface="+mn-lt"/>
                <a:ea typeface="+mn-ea"/>
                <a:cs typeface="+mn-cs"/>
              </a:rPr>
              <a:t>受け入れて行くことが必要であると言われています。</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親だからすべて親が何とかしないといけない」ではなくて、「いろいろな人たちに支えられつつ立ち上がっていくことでもいいのだ」というような、協同的関係の中で生きることへの転換がはかれると言われます。そうなると、相談支援専門員としては、このいろいろな人たち、入院中の重症心身障害児であれば、病院関係者や地域の保健師、また在宅への準備に向けて訪問看護や訪問リハビリ・居宅介護事業所や児童発達支援センター・障害福祉行政などとのチームが形成されていくことが必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18</a:t>
            </a:fld>
            <a:endParaRPr kumimoji="1" lang="ja-JP" altLang="en-US"/>
          </a:p>
        </p:txBody>
      </p:sp>
    </p:spTree>
    <p:extLst>
      <p:ext uri="{BB962C8B-B14F-4D97-AF65-F5344CB8AC3E}">
        <p14:creationId xmlns:p14="http://schemas.microsoft.com/office/powerpoint/2010/main" val="216846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出生直後は、障害（機能欠損）にかかわる悩み、養育上の困難性が大半を占め、一切を過ぎるころから能力障害に関わる悩み、保育や教育における悩みが徐々にまし、小学校から中学・高校・社会へと年齢が進むにつれて、社会的自立の障害（不利）に対する悩み・就学。社会生活への悩みへと変化して来ます。</a:t>
            </a:r>
            <a:endParaRPr kumimoji="1" lang="en-US" altLang="ja-JP" dirty="0" smtClean="0"/>
          </a:p>
          <a:p>
            <a:r>
              <a:rPr kumimoji="1" lang="ja-JP" altLang="en-US" dirty="0" smtClean="0"/>
              <a:t>　相談支援専門員は、本人中心支援を前提に相談支援は展開されて行きますが、本人支えている家族や兄弟といった周りの支援についても同時に考えていくことが、求められている仕事です。</a:t>
            </a:r>
            <a:endParaRPr kumimoji="1" lang="en-US" altLang="ja-JP" dirty="0" smtClean="0"/>
          </a:p>
          <a:p>
            <a:r>
              <a:rPr kumimoji="1" lang="ja-JP" altLang="en-US" dirty="0" smtClean="0"/>
              <a:t>　大きく発達の段階で理解しておかなければならないことは、子どもの障害と養育といった課題が、年齢を増し保育所や教育機関そして社会へと段階を移す中で、それらの期間との調整にかなりの負担がかかってくる事になります。いわゆる家族の力によって、様々な交渉や相談を進めて行かなければならない訳ですし、またこの</a:t>
            </a:r>
            <a:r>
              <a:rPr kumimoji="1" lang="ja-JP" altLang="en-US" b="1" dirty="0" smtClean="0"/>
              <a:t>家族内においても父親の協力と、父親が協力するための支援も重要</a:t>
            </a:r>
            <a:r>
              <a:rPr kumimoji="1" lang="ja-JP" altLang="en-US" dirty="0" smtClean="0"/>
              <a:t>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19</a:t>
            </a:fld>
            <a:endParaRPr kumimoji="1" lang="ja-JP" altLang="en-US"/>
          </a:p>
        </p:txBody>
      </p:sp>
    </p:spTree>
    <p:extLst>
      <p:ext uri="{BB962C8B-B14F-4D97-AF65-F5344CB8AC3E}">
        <p14:creationId xmlns:p14="http://schemas.microsoft.com/office/powerpoint/2010/main" val="754500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家族支援は、決して</a:t>
            </a:r>
            <a:r>
              <a:rPr kumimoji="1" lang="ja-JP" altLang="en-US" b="1" dirty="0" smtClean="0"/>
              <a:t>介護の中心にいる母親だけの応援では無く、それをサポーとする父親の支援も必要</a:t>
            </a:r>
            <a:r>
              <a:rPr kumimoji="1" lang="ja-JP" altLang="en-US" dirty="0" smtClean="0"/>
              <a:t>であることを述べましたが、</a:t>
            </a:r>
            <a:r>
              <a:rPr kumimoji="1" lang="ja-JP" altLang="en-US" b="1" dirty="0" smtClean="0"/>
              <a:t>家族には障害を持つ子の兄妹も存在する</a:t>
            </a:r>
            <a:r>
              <a:rPr kumimoji="1" lang="ja-JP" altLang="en-US" dirty="0" smtClean="0"/>
              <a:t>事も多くあります。</a:t>
            </a:r>
            <a:endParaRPr kumimoji="1" lang="en-US" altLang="ja-JP" dirty="0" smtClean="0"/>
          </a:p>
          <a:p>
            <a:r>
              <a:rPr kumimoji="1" lang="ja-JP" altLang="en-US" dirty="0" smtClean="0"/>
              <a:t>　一人の障害を持つ兄弟として、大好きな両親に褒めてもらいたい、いい子だと言われたいと時に</a:t>
            </a:r>
            <a:r>
              <a:rPr kumimoji="1" lang="en-US" altLang="ja-JP" dirty="0" smtClean="0"/>
              <a:t>【</a:t>
            </a:r>
            <a:r>
              <a:rPr kumimoji="1" lang="ja-JP" altLang="en-US" dirty="0" smtClean="0"/>
              <a:t>良い子を演じ</a:t>
            </a:r>
            <a:r>
              <a:rPr kumimoji="1" lang="en-US" altLang="ja-JP" dirty="0" smtClean="0"/>
              <a:t>】</a:t>
            </a:r>
            <a:r>
              <a:rPr kumimoji="1" lang="ja-JP" altLang="en-US" dirty="0" smtClean="0"/>
              <a:t>親の愛情を我慢したりします。また、この状況に全く気付かず、障害の子だけに目を向けているわけでは無く、物理的にそれが叶わず、兄弟へ時間が取れないことにストレスを抱える母親も少なくありません。</a:t>
            </a:r>
            <a:endParaRPr kumimoji="1" lang="en-US" altLang="ja-JP" dirty="0" smtClean="0"/>
          </a:p>
          <a:p>
            <a:r>
              <a:rPr kumimoji="1" lang="ja-JP" altLang="en-US" dirty="0" smtClean="0"/>
              <a:t>　そのため、外部の支援者がそれに気づき、具体的な応援の手立てを説明し具体化する事も相談支援としてはとても重要です。その視点を、相談支援は本人中心支援の基本と同時に持ち続けて行くこと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20</a:t>
            </a:fld>
            <a:endParaRPr kumimoji="1" lang="ja-JP" altLang="en-US"/>
          </a:p>
        </p:txBody>
      </p:sp>
    </p:spTree>
    <p:extLst>
      <p:ext uri="{BB962C8B-B14F-4D97-AF65-F5344CB8AC3E}">
        <p14:creationId xmlns:p14="http://schemas.microsoft.com/office/powerpoint/2010/main" val="362037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xfrm>
            <a:off x="415925" y="180975"/>
            <a:ext cx="5837238" cy="437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xfrm>
            <a:off x="673577" y="4717132"/>
            <a:ext cx="5388610" cy="4409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ja-JP" altLang="en-US" dirty="0" smtClean="0"/>
              <a:t>　</a:t>
            </a:r>
            <a:r>
              <a:rPr kumimoji="1" lang="ja-JP" altLang="en-US" sz="1200" b="0" i="0" u="none" strike="noStrike" kern="1200" baseline="0" dirty="0" smtClean="0">
                <a:solidFill>
                  <a:schemeClr val="tx1"/>
                </a:solidFill>
                <a:latin typeface="+mn-lt"/>
                <a:ea typeface="+mn-ea"/>
                <a:cs typeface="+mn-cs"/>
              </a:rPr>
              <a:t>子育て世代をめぐる支援体制は、</a:t>
            </a:r>
            <a:r>
              <a:rPr kumimoji="1" lang="ja-JP" altLang="en-US" sz="1200" b="0" kern="1200" dirty="0" smtClean="0">
                <a:solidFill>
                  <a:schemeClr val="tx1"/>
                </a:solidFill>
                <a:effectLst/>
                <a:latin typeface="+mn-lt"/>
                <a:ea typeface="+mn-ea"/>
                <a:cs typeface="+mn-cs"/>
              </a:rPr>
              <a:t>母子保健分野と子育て</a:t>
            </a:r>
            <a:r>
              <a:rPr kumimoji="1" lang="ja-JP" altLang="en-US" sz="1200" b="0" i="0" kern="1200" dirty="0" smtClean="0">
                <a:solidFill>
                  <a:schemeClr val="tx1"/>
                </a:solidFill>
                <a:effectLst/>
                <a:latin typeface="+mn-lt"/>
                <a:ea typeface="+mn-ea"/>
                <a:cs typeface="+mn-cs"/>
              </a:rPr>
              <a:t>支援分野の両面から支援が</a:t>
            </a:r>
            <a:r>
              <a:rPr kumimoji="1" lang="ja-JP" altLang="en-US" sz="1200" b="0" kern="1200" dirty="0" smtClean="0">
                <a:solidFill>
                  <a:schemeClr val="tx1"/>
                </a:solidFill>
                <a:effectLst/>
                <a:latin typeface="+mn-lt"/>
                <a:ea typeface="+mn-ea"/>
                <a:cs typeface="+mn-cs"/>
              </a:rPr>
              <a:t>実施されています。</a:t>
            </a:r>
            <a:r>
              <a:rPr kumimoji="1" lang="ja-JP" altLang="en-US" sz="1200" b="0" i="0" u="none" strike="noStrike" kern="1200" baseline="0" dirty="0" smtClean="0">
                <a:solidFill>
                  <a:schemeClr val="tx1"/>
                </a:solidFill>
                <a:latin typeface="+mn-lt"/>
                <a:ea typeface="+mn-ea"/>
                <a:cs typeface="+mn-cs"/>
              </a:rPr>
              <a:t>このライフステージを通過した後に、相談支援専門員が登場すると想定されるかたも多くいらっしゃいます。</a:t>
            </a:r>
            <a:endParaRPr kumimoji="1" lang="en-US" altLang="ja-JP" sz="1200" b="0" i="0" u="none" strike="noStrike" kern="1200" baseline="0" dirty="0" smtClean="0">
              <a:solidFill>
                <a:schemeClr val="tx1"/>
              </a:solidFill>
              <a:latin typeface="+mn-lt"/>
              <a:ea typeface="+mn-ea"/>
              <a:cs typeface="+mn-cs"/>
            </a:endParaRPr>
          </a:p>
          <a:p>
            <a:r>
              <a:rPr kumimoji="1" lang="ja-JP" altLang="en-US" dirty="0" smtClean="0"/>
              <a:t>　また、出生直後からの相談や乳幼児期の相談支援は、母子保健を担当する保健師や保育課等の保育士、若しくは発達支援センターなどの専門療育の担当による相談支援が中心であると想定されている方もまた多いと思われます。</a:t>
            </a:r>
            <a:endParaRPr kumimoji="1" lang="en-US" altLang="ja-JP" dirty="0" smtClean="0"/>
          </a:p>
          <a:p>
            <a:r>
              <a:rPr kumimoji="1" lang="ja-JP" altLang="en-US" dirty="0" smtClean="0"/>
              <a:t>　相談支援専門員とすれば、計画相談支援の実践には繋がらず、家族による支援がなされている段階であることが多いと思われてもますが、このエリアの支援者との関係性が築かれているかは、とても重要な連携するステージであるということをご理解頂きたいと思います。</a:t>
            </a:r>
            <a:endParaRPr kumimoji="1" lang="en-US" altLang="ja-JP" dirty="0" smtClean="0"/>
          </a:p>
          <a:p>
            <a:endParaRPr kumimoji="1" lang="en-US" altLang="ja-JP" dirty="0" smtClean="0"/>
          </a:p>
          <a:p>
            <a:r>
              <a:rPr kumimoji="1" lang="ja-JP" altLang="en-US" dirty="0" smtClean="0"/>
              <a:t>　昨年度より医療的ケア児等コーデネーター養成研修により、既に</a:t>
            </a:r>
            <a:r>
              <a:rPr kumimoji="1" lang="en-US" altLang="ja-JP" dirty="0" smtClean="0"/>
              <a:t>1</a:t>
            </a:r>
            <a:r>
              <a:rPr kumimoji="1" lang="ja-JP" altLang="en-US" dirty="0" smtClean="0"/>
              <a:t>歳に満たない段階で自宅に退院する相談は既に始まっています。</a:t>
            </a:r>
            <a:endParaRPr kumimoji="1" lang="en-US" altLang="ja-JP" dirty="0" smtClean="0"/>
          </a:p>
          <a:p>
            <a:r>
              <a:rPr kumimoji="1" lang="ja-JP" altLang="en-US" dirty="0" smtClean="0"/>
              <a:t>　この状況を地域において相談支援を展開するものとすると、子育てをめぐる相談支援体制にもきちんとリンクしていくことが、相談支援専門員としても必要であり、そこで子どもとその家族と出会っていくことが、ライフステージにおける一番早期な相談支援の展開であると考えています。基本相談によるアウトリーチから、在宅での様々な応援の調整をする事になりますし、退院時には障害児支援利用計画の作成やサービス調整並びにケア会議の開催も行う事になります。</a:t>
            </a:r>
            <a:endParaRPr kumimoji="1" lang="en-US" altLang="ja-JP" dirty="0" smtClean="0"/>
          </a:p>
          <a:p>
            <a:r>
              <a:rPr kumimoji="1" lang="ja-JP" altLang="en-US" dirty="0" smtClean="0"/>
              <a:t>　障害を持つ子どもを受け入れて行く段階での様々な葛藤の段階において、丁寧にまた家族としての生活が始まる段階での、本人の医療と福祉の応援はもとより、初めて親となった母親への心理的な支えとなり得るために、先ずは入院先の医師や看護師、在宅支援への調整役を担っていた病院のソーシャルワーカーから、家族が置かれている状況は、現在に至る状況が把握できるだけの関係性を構築した置くことが必要です。既に、地元の保健師などとの検診時での相談や面識がある場合もありますし、入院中に病院関係者と一緒に面識を持たせて頂くような応援の準備ができればその後の相談の展開がしやすくなると思います。</a:t>
            </a:r>
            <a:endParaRPr kumimoji="1" lang="en-US" altLang="ja-JP" dirty="0" smtClean="0"/>
          </a:p>
          <a:p>
            <a:r>
              <a:rPr kumimoji="1" lang="ja-JP" altLang="en-US" dirty="0" smtClean="0"/>
              <a:t>　その後にも参考になるので、どの段階においても同様な障害を持つ子の親同士が、情報を共有したりお互いを支え合ったり出来るピアな関係の出会いへのアプローチは相談支援が家族支援する中では重要は要素となります。</a:t>
            </a:r>
            <a:endParaRPr lang="en-US" altLang="ja-JP" dirty="0" smtClean="0"/>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94" indent="-285728" eaLnBrk="0" hangingPunct="0">
              <a:defRPr kumimoji="1">
                <a:solidFill>
                  <a:schemeClr val="tx1"/>
                </a:solidFill>
                <a:latin typeface="Arial" charset="0"/>
                <a:ea typeface="ＭＳ Ｐゴシック" charset="-128"/>
              </a:defRPr>
            </a:lvl2pPr>
            <a:lvl3pPr marL="1142913" indent="-228583" eaLnBrk="0" hangingPunct="0">
              <a:defRPr kumimoji="1">
                <a:solidFill>
                  <a:schemeClr val="tx1"/>
                </a:solidFill>
                <a:latin typeface="Arial" charset="0"/>
                <a:ea typeface="ＭＳ Ｐゴシック" charset="-128"/>
              </a:defRPr>
            </a:lvl3pPr>
            <a:lvl4pPr marL="1600079" indent="-228583" eaLnBrk="0" hangingPunct="0">
              <a:defRPr kumimoji="1">
                <a:solidFill>
                  <a:schemeClr val="tx1"/>
                </a:solidFill>
                <a:latin typeface="Arial" charset="0"/>
                <a:ea typeface="ＭＳ Ｐゴシック" charset="-128"/>
              </a:defRPr>
            </a:lvl4pPr>
            <a:lvl5pPr marL="2057244" indent="-228583" eaLnBrk="0" hangingPunct="0">
              <a:defRPr kumimoji="1">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a:solidFill>
                  <a:schemeClr val="tx1"/>
                </a:solidFill>
                <a:latin typeface="Arial" charset="0"/>
                <a:ea typeface="ＭＳ Ｐゴシック" charset="-128"/>
              </a:defRPr>
            </a:lvl7pPr>
            <a:lvl8pPr marL="3428740" indent="-228583" eaLnBrk="0" fontAlgn="base" hangingPunct="0">
              <a:spcBef>
                <a:spcPct val="0"/>
              </a:spcBef>
              <a:spcAft>
                <a:spcPct val="0"/>
              </a:spcAft>
              <a:defRPr kumimoji="1">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a:solidFill>
                  <a:schemeClr val="tx1"/>
                </a:solidFill>
                <a:latin typeface="Arial" charset="0"/>
                <a:ea typeface="ＭＳ Ｐゴシック" charset="-128"/>
              </a:defRPr>
            </a:lvl9pPr>
          </a:lstStyle>
          <a:p>
            <a:pPr defTabSz="906445" eaLnBrk="1" hangingPunct="1">
              <a:defRPr/>
            </a:pPr>
            <a:fld id="{EB6E2A05-1D59-4EE9-9A92-2C8502D2F64A}" type="slidenum">
              <a:rPr lang="ja-JP" altLang="en-US">
                <a:solidFill>
                  <a:prstClr val="black"/>
                </a:solidFill>
              </a:rPr>
              <a:pPr defTabSz="906445" eaLnBrk="1" hangingPunct="1">
                <a:defRPr/>
              </a:pPr>
              <a:t>21</a:t>
            </a:fld>
            <a:endParaRPr lang="ja-JP" altLang="en-US">
              <a:solidFill>
                <a:prstClr val="black"/>
              </a:solidFill>
            </a:endParaRPr>
          </a:p>
        </p:txBody>
      </p:sp>
    </p:spTree>
    <p:extLst>
      <p:ext uri="{BB962C8B-B14F-4D97-AF65-F5344CB8AC3E}">
        <p14:creationId xmlns:p14="http://schemas.microsoft.com/office/powerpoint/2010/main" val="104072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本科目は、カリキュラム概要①から⑤をテーマとして、ご説明をして行きます。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lang="ja-JP" altLang="en-US" sz="1200" dirty="0" smtClean="0"/>
              <a:t>講義の流れですが、本科目はスライドの通りに進めて参ります。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相談支援従事者</a:t>
            </a:r>
            <a:r>
              <a:rPr lang="ja-JP" altLang="ja-JP" sz="1050" dirty="0" smtClean="0"/>
              <a:t>初任者</a:t>
            </a:r>
            <a:r>
              <a:rPr lang="ja-JP" altLang="ja-JP" sz="1200" dirty="0" smtClean="0"/>
              <a:t>研修では</a:t>
            </a:r>
            <a:r>
              <a:rPr lang="ja-JP" altLang="en-US" sz="1200" dirty="0" smtClean="0"/>
              <a:t>、相談支援の入り口として</a:t>
            </a:r>
            <a:r>
              <a:rPr lang="ja-JP" altLang="ja-JP" sz="1200" dirty="0" smtClean="0"/>
              <a:t>個別</a:t>
            </a:r>
            <a:r>
              <a:rPr lang="ja-JP" altLang="en-US" sz="1200" dirty="0" smtClean="0"/>
              <a:t>ケースへの</a:t>
            </a:r>
            <a:r>
              <a:rPr lang="ja-JP" altLang="ja-JP" sz="1200" dirty="0" smtClean="0"/>
              <a:t>支援について取り扱う</a:t>
            </a:r>
            <a:r>
              <a:rPr lang="ja-JP" altLang="en-US" sz="1200" dirty="0" smtClean="0"/>
              <a:t>内容が中心になります。そのため、</a:t>
            </a:r>
            <a:r>
              <a:rPr lang="en-US" altLang="ja-JP" sz="1200" dirty="0" smtClean="0"/>
              <a:t>【</a:t>
            </a:r>
            <a:r>
              <a:rPr lang="ja-JP" altLang="en-US" sz="1200" dirty="0" smtClean="0"/>
              <a:t>地域づくり</a:t>
            </a:r>
            <a:r>
              <a:rPr lang="en-US" altLang="ja-JP" sz="1200" dirty="0" smtClean="0"/>
              <a:t>】</a:t>
            </a:r>
            <a:r>
              <a:rPr lang="ja-JP" altLang="en-US" sz="1200" dirty="0" smtClean="0"/>
              <a:t>を相談支援が担う業務の根幹をなすことを念頭において、その基礎的な知識を身に着け、実践の中で技術を磨いて頂きたい事を冒頭にお伝えして置きます。</a:t>
            </a:r>
            <a:endParaRPr kumimoji="1" lang="en-US" altLang="ja-JP" dirty="0" smtClean="0"/>
          </a:p>
          <a:p>
            <a:r>
              <a:rPr kumimoji="1" lang="ja-JP" altLang="en-US" dirty="0" smtClean="0"/>
              <a:t>　そして皆様には、各相談支援事業の役割と機能を理解し、相互が連携することにより地域において効果的な相談支援体制が構築されることとは、どのような事なのかをお考え頂くお時間になればと思います。</a:t>
            </a:r>
            <a:endParaRPr kumimoji="1" lang="en-US" altLang="ja-JP" dirty="0" smtClean="0"/>
          </a:p>
          <a:p>
            <a:r>
              <a:rPr kumimoji="1" lang="ja-JP" altLang="en-US" dirty="0" smtClean="0"/>
              <a:t>　また、相談支援において地域資源を把握しネットワークを構築する事がなぜ重要なのかについてご説明し、その中で課題となった出来事に協議会というツールを活用するために、協議会とはどのようなものなのかをご理解いただき、これから地域で実践する皆さまの参画へご期待し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a:t>
            </a:fld>
            <a:endParaRPr kumimoji="1" lang="ja-JP" altLang="en-US"/>
          </a:p>
        </p:txBody>
      </p:sp>
    </p:spTree>
    <p:extLst>
      <p:ext uri="{BB962C8B-B14F-4D97-AF65-F5344CB8AC3E}">
        <p14:creationId xmlns:p14="http://schemas.microsoft.com/office/powerpoint/2010/main" val="66607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22</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2682336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　乳幼児健診の段階では、母子保健の保健師による相談支援がベースにあり、直接的な相談は相談支援専門員ではないかと思いますが、幼児検診が段階を進み発達の遅れが気になり、その後の発達に応じては、児童発達支援センターへの通所の準備が進められる子もいれば、入園後にそれまで</a:t>
            </a:r>
            <a:r>
              <a:rPr kumimoji="1" lang="en-US" altLang="ja-JP" dirty="0" smtClean="0"/>
              <a:t>【</a:t>
            </a:r>
            <a:r>
              <a:rPr kumimoji="1" lang="ja-JP" altLang="en-US" dirty="0" smtClean="0"/>
              <a:t>少し気になる子</a:t>
            </a:r>
            <a:r>
              <a:rPr kumimoji="1" lang="en-US" altLang="ja-JP" dirty="0" smtClean="0"/>
              <a:t>】</a:t>
            </a:r>
            <a:r>
              <a:rPr kumimoji="1" lang="ja-JP" altLang="en-US" dirty="0" smtClean="0"/>
              <a:t>として通常学級での集団が始まる子もいることは知っておいて欲しいと思います。</a:t>
            </a:r>
            <a:endParaRPr kumimoji="1" lang="en-US" altLang="ja-JP" dirty="0" smtClean="0"/>
          </a:p>
          <a:p>
            <a:r>
              <a:rPr kumimoji="1" lang="ja-JP" altLang="en-US" dirty="0" smtClean="0"/>
              <a:t>　そこから、児童発達支援センターへの通所ニーズによっては、障害児支援利用計画が必要となりますので、その地域の障害児相談支援事業所により計画が作成される事になります。この段階で、家族は地元の保育園、兄弟が通う保育園への希望と、児童発達支援センターへの通所を決める中での大きな葛藤と決断を強いられている段階にあるので、あくまで支給決定の相談支援とは言え、少し後追い的な相談支援となったとしても、相談支援専門員はこの状況下にある家族から、これまでの経過や今後の方向を一緒に考えて行く初回面接場面の設定方法と面接について、しっかりとスキルを発揮することが重要であると言えます。</a:t>
            </a:r>
            <a:endParaRPr kumimoji="1" lang="en-US" altLang="ja-JP" dirty="0" smtClean="0"/>
          </a:p>
          <a:p>
            <a:r>
              <a:rPr kumimoji="1" lang="ja-JP" altLang="en-US" dirty="0" smtClean="0"/>
              <a:t>　一方、保育園への通園を始めた子中でも、支援の必要性が表面化してくる子もおり、地域の療育相談の専門機関（保育所訪問支援など）が、保育園を訪問して支援会議を開催したり、状況によっては医療機関への受診を家族に働きかけることになります。</a:t>
            </a:r>
            <a:endParaRPr kumimoji="1" lang="en-US" altLang="ja-JP" dirty="0" smtClean="0"/>
          </a:p>
          <a:p>
            <a:r>
              <a:rPr kumimoji="1" lang="ja-JP" altLang="en-US" dirty="0" smtClean="0"/>
              <a:t>　この段階での医療受診後のフォローは、出生直後の障害告知の段階と同様に大きなショックからのステージが始まります。地域によっては医療と相談が連携して、その後のフォローや母親の相談を開始できる仕組みがありますが、先ずは関係するそれぞれの機関が、チームとして連携していくことの共有を図ることが懇談会では重要です。</a:t>
            </a:r>
            <a:endParaRPr kumimoji="1" lang="en-US" altLang="ja-JP" dirty="0" smtClean="0"/>
          </a:p>
          <a:p>
            <a:r>
              <a:rPr kumimoji="1" lang="ja-JP" altLang="en-US" dirty="0" smtClean="0"/>
              <a:t>　一部の機関での対応に対する、母親のフォローや調整に多くの時間を費やすことになります。そのため、チームによる支援会議はとても重要になると言えます。特にイレギュラーな園行事への参加については、是非対応策を練るために支援会議で大きな失敗の無い参加への準備を働きかけて頂きたいと思います。本人の失敗による自己肯定感を養うと同時に、見学に来られた家族の挫折感を味あわせない事が、この時期の大きな家族支援として捉え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23</a:t>
            </a:fld>
            <a:endParaRPr kumimoji="1" lang="ja-JP" altLang="en-US"/>
          </a:p>
        </p:txBody>
      </p:sp>
    </p:spTree>
    <p:extLst>
      <p:ext uri="{BB962C8B-B14F-4D97-AF65-F5344CB8AC3E}">
        <p14:creationId xmlns:p14="http://schemas.microsoft.com/office/powerpoint/2010/main" val="3724833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就学へのステージへの橋渡しとしては、これまでの支援を次の学校へ繋ぐための支援会議や資料準備が必要です。それぞれの教育機関による移行支援会議の開催が行われたかよりは、その引継ぎが</a:t>
            </a:r>
            <a:r>
              <a:rPr kumimoji="1" lang="en-US" altLang="ja-JP" dirty="0" smtClean="0"/>
              <a:t>4</a:t>
            </a:r>
            <a:r>
              <a:rPr kumimoji="1" lang="ja-JP" altLang="en-US" dirty="0" smtClean="0"/>
              <a:t>月</a:t>
            </a:r>
            <a:r>
              <a:rPr kumimoji="1" lang="en-US" altLang="ja-JP" dirty="0" smtClean="0"/>
              <a:t>1</a:t>
            </a:r>
            <a:r>
              <a:rPr kumimoji="1" lang="ja-JP" altLang="en-US" dirty="0" smtClean="0"/>
              <a:t>日からの準備に具体的に反映されていくかどうかが問題です。</a:t>
            </a:r>
            <a:endParaRPr kumimoji="1" lang="en-US" altLang="ja-JP" dirty="0" smtClean="0"/>
          </a:p>
          <a:p>
            <a:r>
              <a:rPr kumimoji="1" lang="ja-JP" altLang="en-US" dirty="0" smtClean="0"/>
              <a:t>　相談支援とすれば、これを伝えきることを全て家族機能とした場合、遠慮したり。伝えきれなかったり、心配で我慢したりする家族もいますし、一方強すぎると受け入れ先から引かれてしまう事もあります。いわゆる家族と一緒に歩みながら、中間的な存在で伝える役割を少しになったり、必要に応じては入学直後の状況確認をしたりすることも重要です。</a:t>
            </a:r>
            <a:endParaRPr kumimoji="1" lang="en-US" altLang="ja-JP" dirty="0" smtClean="0"/>
          </a:p>
          <a:p>
            <a:endParaRPr kumimoji="1" lang="en-US" altLang="ja-JP" dirty="0" smtClean="0"/>
          </a:p>
          <a:p>
            <a:r>
              <a:rPr kumimoji="1" lang="ja-JP" altLang="en-US" dirty="0" smtClean="0"/>
              <a:t>　また、母親が就労しているような状況では、入学直後の給食が出ない時期の放課後対応も早期に支援調整が可能なのか等、これまで延長保育でカバーしていた家庭の受けいれについても、準備しておくことが必要となりますが、先ずは、</a:t>
            </a:r>
            <a:r>
              <a:rPr kumimoji="1" lang="en-US" altLang="ja-JP" dirty="0" smtClean="0"/>
              <a:t>1</a:t>
            </a:r>
            <a:r>
              <a:rPr kumimoji="1" lang="ja-JP" altLang="en-US" dirty="0" smtClean="0"/>
              <a:t>人の子の入学を家族としてどう応援するか？</a:t>
            </a:r>
            <a:endParaRPr kumimoji="1" lang="en-US" altLang="ja-JP" dirty="0" smtClean="0"/>
          </a:p>
          <a:p>
            <a:r>
              <a:rPr kumimoji="1" lang="ja-JP" altLang="en-US" dirty="0" smtClean="0"/>
              <a:t>　保育園から単独で小学校へ通う後姿を、そっと安全を見守りながら着いていく経験は、多くの子育てをした人であれば経験されていることでしょう。障害福祉サービスとは少し距離も持ちながら、家族の意向を確認していくことが必要です。この頃から、本人中心支援と家族支援のバランスを、成長発達するためにどうするかを相談支援は常に悩みながら障害児支援計画を作成する事が求められています。</a:t>
            </a:r>
            <a:endParaRPr kumimoji="1" lang="en-US" altLang="ja-JP" dirty="0" smtClean="0"/>
          </a:p>
          <a:p>
            <a:r>
              <a:rPr kumimoji="1" lang="ja-JP" altLang="en-US" dirty="0" smtClean="0"/>
              <a:t>　</a:t>
            </a:r>
            <a:endParaRPr kumimoji="1" lang="en-US" altLang="ja-JP" dirty="0" smtClean="0"/>
          </a:p>
          <a:p>
            <a:r>
              <a:rPr kumimoji="1" lang="ja-JP" altLang="en-US" dirty="0" smtClean="0"/>
              <a:t>　もう一点は、中学校へのステージを上げる段階です。ここでは、クラス担任によるトータル的はクラス運営や教科支援から、教科担任による複数の先生が関わるという意味では、校内調整の機能がかなり重要にな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24</a:t>
            </a:fld>
            <a:endParaRPr kumimoji="1" lang="ja-JP" altLang="en-US"/>
          </a:p>
        </p:txBody>
      </p:sp>
    </p:spTree>
    <p:extLst>
      <p:ext uri="{BB962C8B-B14F-4D97-AF65-F5344CB8AC3E}">
        <p14:creationId xmlns:p14="http://schemas.microsoft.com/office/powerpoint/2010/main" val="3724833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smtClean="0"/>
              <a:t>　校内調整という事においては、教育現場においても特別支援コーディネーターの設置がされていますので、その連携が重要となる時期です。</a:t>
            </a:r>
            <a:endParaRPr kumimoji="1" lang="en-US" altLang="ja-JP" dirty="0" smtClean="0"/>
          </a:p>
          <a:p>
            <a:r>
              <a:rPr kumimoji="1" lang="ja-JP" altLang="en-US" dirty="0" smtClean="0"/>
              <a:t>　特別支援教育コーディネーターは、障害がある子が在学中に、その学校の窓口となり、クラス担任や養護教諭など、校内調整と体制整備を図って頂ける教諭です。</a:t>
            </a:r>
            <a:endParaRPr kumimoji="1" lang="en-US" altLang="ja-JP" dirty="0" smtClean="0"/>
          </a:p>
          <a:p>
            <a:r>
              <a:rPr kumimoji="1" lang="ja-JP" altLang="en-US" dirty="0" smtClean="0"/>
              <a:t>　校内支援会議や進路相談、長期休暇や放課後支援の相談など、地域支援者との連携も同時に重要となりますし、特に個別の指導計画と放課後デイサービスによる児童発達管理責任者が作成する個別支援計画との連動を図る上でも、大きな存在であることを念頭に置き、年度末には異動も多いので、年度初めには毎年連携が取れるような連絡調整をする事発揚です。先ずは、直ぐに連絡がダイレクトに取りあえるだけの関係性は確保しておくことがとてもスムーズな展開に繋がると思います。</a:t>
            </a:r>
            <a:endParaRPr kumimoji="1" lang="en-US" altLang="ja-JP" dirty="0" smtClean="0"/>
          </a:p>
          <a:p>
            <a:endParaRPr kumimoji="1" lang="en-US" altLang="ja-JP" dirty="0" smtClean="0"/>
          </a:p>
          <a:p>
            <a:r>
              <a:rPr kumimoji="1" lang="ja-JP" altLang="en-US" dirty="0" smtClean="0"/>
              <a:t>　少し理解しなければならないのは、特別支援学校等は専任のコーディネーターを配置している場合が多いのですが、小中学校は、教頭先生が兼務したりしている状況もありますので、それぞれの学校での確認や情報交換の仕組みもあるとよりと感じています。</a:t>
            </a:r>
            <a:endParaRPr kumimoji="1" lang="en-US" altLang="ja-JP" dirty="0" smtClean="0"/>
          </a:p>
          <a:p>
            <a:r>
              <a:rPr kumimoji="1" lang="ja-JP" altLang="en-US" dirty="0" smtClean="0"/>
              <a:t>　また、１人の支援会議の仕組みを一つの学校で開催する仕組みを、積み重ねて行くことが、その地域の相談支援のシステム化へとつながり、途切れない・継続した相談支援体制に繋がることを意識して頂くことがとても重要です。この仕組みは毎年繰り返していくこともとても重要です。ライフステージの中では、このシステムを継続して行くためには、一番重要な視点であり、相談支援のアウトリーチの重要度が試されるステージであると感じています。</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25</a:t>
            </a:fld>
            <a:endParaRPr kumimoji="1" lang="ja-JP" altLang="en-US"/>
          </a:p>
        </p:txBody>
      </p:sp>
    </p:spTree>
    <p:extLst>
      <p:ext uri="{BB962C8B-B14F-4D97-AF65-F5344CB8AC3E}">
        <p14:creationId xmlns:p14="http://schemas.microsoft.com/office/powerpoint/2010/main" val="3724833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義務教育を終えると、教育機関におけるフォローは徐々に減少して行きます。一方、これまでの個別課題も徐々に変化してきます。</a:t>
            </a:r>
            <a:endParaRPr kumimoji="1" lang="en-US" altLang="ja-JP" dirty="0" smtClean="0"/>
          </a:p>
          <a:p>
            <a:r>
              <a:rPr kumimoji="1" lang="ja-JP" altLang="en-US" dirty="0" smtClean="0"/>
              <a:t>　義務教育終了時の中学校からの進学段階では、ほぼ学校と本人・保護者による</a:t>
            </a:r>
            <a:r>
              <a:rPr kumimoji="1" lang="en-US" altLang="ja-JP" dirty="0" smtClean="0"/>
              <a:t>3</a:t>
            </a:r>
            <a:r>
              <a:rPr kumimoji="1" lang="ja-JP" altLang="en-US" dirty="0" smtClean="0"/>
              <a:t>者での進路選択が主だと思いますが、これまで相談を重ねてきた相談支援専門員には、ご家族から進路の相談を受けることも多いと思います。その内容は様々ですが、受験やどの選択した進路が良いか、本人はこれを目指しているが、親としてはこちらの方がといった本人と親とのギャップに対するアドバイスを求められることも多くあります。</a:t>
            </a:r>
            <a:endParaRPr kumimoji="1" lang="en-US" altLang="ja-JP" dirty="0" smtClean="0"/>
          </a:p>
          <a:p>
            <a:r>
              <a:rPr kumimoji="1" lang="ja-JP" altLang="en-US" dirty="0" smtClean="0"/>
              <a:t>　家族支援とすれば、不安とリスク管理の狭間で迷っていることが多く、どちらの選択にしてもその後のフォローを一緒に考える事や、本人の意思決定に応援する事が出来ることを伝えて行くことも重要かと考えています。とても大きな意思決定場面に同席することになるからです。</a:t>
            </a:r>
            <a:endParaRPr kumimoji="1" lang="en-US" altLang="ja-JP" dirty="0" smtClean="0"/>
          </a:p>
          <a:p>
            <a:endParaRPr kumimoji="1" lang="en-US" altLang="ja-JP" dirty="0" smtClean="0"/>
          </a:p>
          <a:p>
            <a:r>
              <a:rPr kumimoji="1" lang="ja-JP" altLang="en-US" dirty="0" smtClean="0"/>
              <a:t>　また、教育を終え、働く・社会へ出ると言った場合には、労働関係の相談や企業等との出会いや就労支援といった福祉サービス事業との出会いが</a:t>
            </a:r>
            <a:r>
              <a:rPr kumimoji="1" lang="en-US" altLang="ja-JP" dirty="0" smtClean="0"/>
              <a:t>h</a:t>
            </a:r>
            <a:r>
              <a:rPr kumimoji="1" lang="ja-JP" altLang="en-US" dirty="0" err="1" smtClean="0"/>
              <a:t>甚り</a:t>
            </a:r>
            <a:r>
              <a:rPr kumimoji="1" lang="ja-JP" altLang="en-US" dirty="0" smtClean="0"/>
              <a:t>ます。また、経済的な自立に向けた、障害年金の申請などの相談も持ち掛けられることでしょう。相談支援専門員は、この本人の成長発達段階に伴い、様々なライフイベントに対する相談支援を、どの機関の誰を頼りにしたらワンストップでの相談が継続して行けるためにも、ライフステージ毎に応援できる連携先へのアクセス方法や県警構築を図っておくことが重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26</a:t>
            </a:fld>
            <a:endParaRPr kumimoji="1" lang="ja-JP" altLang="en-US"/>
          </a:p>
        </p:txBody>
      </p:sp>
    </p:spTree>
    <p:extLst>
      <p:ext uri="{BB962C8B-B14F-4D97-AF65-F5344CB8AC3E}">
        <p14:creationId xmlns:p14="http://schemas.microsoft.com/office/powerpoint/2010/main" val="3724833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27</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268233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　乳幼児期の親の想いを受け止めることを中心に説明して来ましたが、大人になっての支援へのライフステージが変わっても、子どもの時期の育ちを挫折したり、悲しんだり、時には励まし合ったりしてきた家族がベースにあることを大切にして頂くためでした。</a:t>
            </a:r>
            <a:endParaRPr lang="en-US" altLang="ja-JP" dirty="0" smtClean="0"/>
          </a:p>
          <a:p>
            <a:pPr marL="0" indent="0">
              <a:buNone/>
            </a:pPr>
            <a:r>
              <a:rPr lang="ja-JP" altLang="en-US" dirty="0" smtClean="0"/>
              <a:t>　さて、人生のある時期に突然起きてしまう中途障害児者とその家族についても触れておきます。命を救われた嬉しさと、次への社会復帰として復学・復職への期待を膨らませ、一真に本人を支え、残された障害により、これまでの期待や希望を奪われたり、諦めたりしならが、家族としての再構築を図る作業を、揺れながら繰り返しています。家族が家族である以上、生活が続けられるための経済や、それを補填するための新たな生き方も模索しながら、生活を続けているわけです。その状況を理解するために、相談支援は本人とそれぞれの家族（配偶者・子ども・親など）の想いに耳を傾け、一歩づつを応援していく仕事だと思います。そのために、本研修終了後の、障害児相談支援や精神障害者支援・高次脳機能障害支援など、専門コース別研修への受講・自己研鑚を重ねて頂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28</a:t>
            </a:fld>
            <a:endParaRPr kumimoji="1" lang="ja-JP" altLang="en-US"/>
          </a:p>
        </p:txBody>
      </p:sp>
    </p:spTree>
    <p:extLst>
      <p:ext uri="{BB962C8B-B14F-4D97-AF65-F5344CB8AC3E}">
        <p14:creationId xmlns:p14="http://schemas.microsoft.com/office/powerpoint/2010/main" val="323361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とめとして、障害受容という入り口での資料から、揺れ動きながらも１つずつ階段を上がってくる家族への支援で、基本的に本人も家族も障害と常に向かい合い、揺れ動く中で暮らしている事を忘れずに、時には本人を応援者として、時には家族としての想いの共感者として相談支援に当たって頂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29</a:t>
            </a:fld>
            <a:endParaRPr kumimoji="1" lang="ja-JP" altLang="en-US"/>
          </a:p>
        </p:txBody>
      </p:sp>
    </p:spTree>
    <p:extLst>
      <p:ext uri="{BB962C8B-B14F-4D97-AF65-F5344CB8AC3E}">
        <p14:creationId xmlns:p14="http://schemas.microsoft.com/office/powerpoint/2010/main" val="3993151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30</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3190591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段階まで説明を重ねてくると、障害児支援に関する情報に加えて、ケアマネジメントを実施するための地域のサービス提供事業者といった障害福祉サービス事業所を含めた社会資源の把握とアクセスが出来る方法を知っておくことが必要であることに相談支援専門員として気付くことになります。</a:t>
            </a:r>
            <a:endParaRPr kumimoji="1" lang="en-US" altLang="ja-JP" dirty="0" smtClean="0"/>
          </a:p>
          <a:p>
            <a:r>
              <a:rPr kumimoji="1" lang="ja-JP" altLang="en-US" dirty="0" smtClean="0"/>
              <a:t>　誰しも、自分が知らない場所を案内することは出来ません。知ることは基本です。ですが、どこにどんなサービス事業所があるかは、既にネット上や事業所のホームページなどで検索したり、パンフレットにより地域資源情報資料等がありますが、リアリティある情報キャッチは、その事業所はどんな考えで、どのような事業を展開し、それを推し進めているキーマンや責任者はどんな性格の方で、もし今目の前にいる相談者を連れて行ったら、どんな面談をしてくれそうか？</a:t>
            </a:r>
            <a:endParaRPr kumimoji="1" lang="en-US" altLang="ja-JP" dirty="0" smtClean="0"/>
          </a:p>
          <a:p>
            <a:r>
              <a:rPr kumimoji="1" lang="ja-JP" altLang="en-US" dirty="0" smtClean="0"/>
              <a:t>　一つずつの資源（支援）情報の把握と積み重ねによることが重要であり、かつ相談支援を実施する中では相談支援専門員としての大きな力にもなると思います。</a:t>
            </a:r>
            <a:endParaRPr kumimoji="1" lang="en-US" altLang="ja-JP" dirty="0" smtClean="0"/>
          </a:p>
          <a:p>
            <a:r>
              <a:rPr kumimoji="1" lang="ja-JP" altLang="en-US" dirty="0" smtClean="0"/>
              <a:t>　一方、このフォーマルと言われている資源を熟知しても、地域生活の応援には足りません。なぜなら、地域で暮らすとは、決してフォーマルなサービスだけで暮らしている人は少ないからです。私たちが目指す相談支援専門員とは、このフォーマルな資源へのアクセスを実際にしてみて、その情報を理解していると同時に、ひとり一人の相談に対しての生活圏を見渡した時のインフォーマルな資源にまで理解しているかが問われてい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31</a:t>
            </a:fld>
            <a:endParaRPr kumimoji="1" lang="ja-JP" altLang="en-US"/>
          </a:p>
        </p:txBody>
      </p:sp>
    </p:spTree>
    <p:extLst>
      <p:ext uri="{BB962C8B-B14F-4D97-AF65-F5344CB8AC3E}">
        <p14:creationId xmlns:p14="http://schemas.microsoft.com/office/powerpoint/2010/main" val="241634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a:t>
            </a:fld>
            <a:endParaRPr kumimoji="1" lang="ja-JP" altLang="en-US"/>
          </a:p>
        </p:txBody>
      </p:sp>
    </p:spTree>
    <p:extLst>
      <p:ext uri="{BB962C8B-B14F-4D97-AF65-F5344CB8AC3E}">
        <p14:creationId xmlns:p14="http://schemas.microsoft.com/office/powerpoint/2010/main" val="411992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地域で生活していく中でのライフイベントへの対応として、地域資源の把握（地域アセスメント）の意義（目的）とその先にどのような実践をイメージしているかをお話しします。</a:t>
            </a:r>
            <a:endParaRPr kumimoji="1" lang="en-US" altLang="ja-JP" dirty="0" smtClean="0"/>
          </a:p>
          <a:p>
            <a:r>
              <a:rPr kumimoji="1" lang="ja-JP" altLang="en-US" dirty="0" smtClean="0"/>
              <a:t>　地域での暮らしを続けることを、自らの生活に置き換えた時、そこに公的なサービスの応援だけで豊かな生活が送られていると評価できるかと問われたら、自ずと答えは出るはずです。しかし、相談支援専門員が作成する</a:t>
            </a:r>
            <a:r>
              <a:rPr kumimoji="1" lang="ja-JP" altLang="en-US" b="1" dirty="0" smtClean="0"/>
              <a:t>本人中心計画へと質の向上が求められる中</a:t>
            </a:r>
            <a:r>
              <a:rPr kumimoji="1" lang="ja-JP" altLang="en-US" dirty="0" smtClean="0"/>
              <a:t>においても、障害福祉サービスの記載のみの計画が多く存在している現状があります。</a:t>
            </a:r>
            <a:endParaRPr kumimoji="1" lang="en-US" altLang="ja-JP" dirty="0" smtClean="0"/>
          </a:p>
          <a:p>
            <a:r>
              <a:rPr kumimoji="1" lang="ja-JP" altLang="en-US" dirty="0" smtClean="0"/>
              <a:t>　ここでは、もう一度自らの地域生活を振り返り、地域で暮らすことの意味と応援するために地域とどのように関わりを持ちながら暮らして行くかを考えてみましょう。</a:t>
            </a:r>
            <a:endParaRPr kumimoji="1" lang="en-US" altLang="ja-JP" dirty="0" smtClean="0"/>
          </a:p>
          <a:p>
            <a:r>
              <a:rPr kumimoji="1" lang="ja-JP" altLang="en-US" dirty="0" smtClean="0"/>
              <a:t>　考えて行くには、やはりその地域を知ることから始める必要があります。本人が住む地域を知ることは、本人を知る上でも支援する上でもとても重要です。</a:t>
            </a:r>
            <a:endParaRPr kumimoji="1" lang="en-US" altLang="ja-JP" dirty="0" smtClean="0"/>
          </a:p>
          <a:p>
            <a:r>
              <a:rPr kumimoji="1" lang="ja-JP" altLang="en-US" dirty="0" smtClean="0"/>
              <a:t>　その第一歩としては、その地域でのサービス提供している事業所情報を知ることは、その第一歩であると思います。当然、皆さんの相談支援事業所が大きなサービス事業を展開されていて、居宅も短期入所もレスパイトも外出支援も、発達支援も全てやっていますという方もいらっしゃるかと思いますが、先ずは皆さんが一人の障害者から相談を受け、自らの事業所のサービスという概念を外して、この地域でどのように暮らして行きたいのかを受け止めてから、地域を見渡す中で一緒に考えて行くことをお願いします。例えば、これまで関わりの無かった、介護保険の居宅介護事業所のサービス提供責任者と出会った時、どんな考えや事業を展開しているかを知る中で、その地域で実践者としての経験から沢山の地域事情の情報をいずれお聞きできることにな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32</a:t>
            </a:fld>
            <a:endParaRPr kumimoji="1" lang="ja-JP" altLang="en-US"/>
          </a:p>
        </p:txBody>
      </p:sp>
    </p:spTree>
    <p:extLst>
      <p:ext uri="{BB962C8B-B14F-4D97-AF65-F5344CB8AC3E}">
        <p14:creationId xmlns:p14="http://schemas.microsoft.com/office/powerpoint/2010/main" val="139518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視点をかえて地域を知るとは、地域で話し合われたり、困っている実態や支援している状況等、様々な情報の拠点なども資源として把握できれば、より実践的な関係構築に繋がります。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相談事業開始当初の見学や利用者体験の同行、研修受入など、自らが面会の約束（アポイントメント）する方法もあれば、所属事業所から依頼してもらう方法もあります。</a:t>
            </a:r>
            <a:endParaRPr kumimoji="1" lang="en-US" altLang="ja-JP" dirty="0" smtClean="0"/>
          </a:p>
          <a:p>
            <a:r>
              <a:rPr kumimoji="1" lang="ja-JP" altLang="en-US" dirty="0" smtClean="0"/>
              <a:t>　事業所の評価という視点よりは、自分自身が知りたいので、教えて頂くような出会いが良いと思います。</a:t>
            </a:r>
            <a:endParaRPr kumimoji="1" lang="en-US" altLang="ja-JP" dirty="0" smtClean="0"/>
          </a:p>
          <a:p>
            <a:r>
              <a:rPr kumimoji="1" lang="en-US" altLang="ja-JP" dirty="0" smtClean="0"/>
              <a:t>※</a:t>
            </a:r>
            <a:r>
              <a:rPr kumimoji="1" lang="ja-JP" altLang="en-US" dirty="0" smtClean="0"/>
              <a:t>地域事業所マップ作製などへのアプローチへの参画も、いずれ大きな経験値を受け取ったと気付くことにもつながります。</a:t>
            </a:r>
            <a:endParaRPr kumimoji="1" lang="en-US" altLang="ja-JP" dirty="0" smtClean="0"/>
          </a:p>
          <a:p>
            <a:r>
              <a:rPr kumimoji="1" lang="ja-JP" altLang="en-US" dirty="0" smtClean="0"/>
              <a:t>　相談支援専門員としての、地域の支援ネットワークを持っていることは、最低の知識であり、その知識はテキストや同僚・先輩の相談支援専門員からでは無く、自らの訪問による五感で感じて脳裏に記憶する作業として位置付けて頂くことが大切です。とても地道な作業ですが、とても重重な事だと感じ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33</a:t>
            </a:fld>
            <a:endParaRPr kumimoji="1" lang="ja-JP" altLang="en-US"/>
          </a:p>
        </p:txBody>
      </p:sp>
    </p:spTree>
    <p:extLst>
      <p:ext uri="{BB962C8B-B14F-4D97-AF65-F5344CB8AC3E}">
        <p14:creationId xmlns:p14="http://schemas.microsoft.com/office/powerpoint/2010/main" val="1190550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再確認の意味も込め、社会資源とは？</a:t>
            </a:r>
            <a:endParaRPr kumimoji="1" lang="en-US" altLang="ja-JP" dirty="0" smtClean="0"/>
          </a:p>
          <a:p>
            <a:r>
              <a:rPr kumimoji="1" lang="ja-JP" altLang="en-US" dirty="0" smtClean="0"/>
              <a:t>　これらは、資源からやって来ません。相談支援専門員が自らが資源となり、インフォーマルと言われている資源と結び付けるのも相談支援の仕事です。</a:t>
            </a:r>
            <a:endParaRPr kumimoji="1" lang="en-US" altLang="ja-JP" dirty="0" smtClean="0"/>
          </a:p>
          <a:p>
            <a:endParaRPr kumimoji="1" lang="en-US" altLang="ja-JP" dirty="0" smtClean="0"/>
          </a:p>
          <a:p>
            <a:r>
              <a:rPr kumimoji="1" lang="ja-JP" altLang="en-US" dirty="0" smtClean="0"/>
              <a:t>　そして、このような地域のネットワークこそ、相談支援の中で本人が主体的、選択的に活用することで、地域生活での暮らしが豊かになるのでためのサービス等利用計画の作成であり、相談支援専門員のアクションであると感じ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34</a:t>
            </a:fld>
            <a:endParaRPr kumimoji="1" lang="ja-JP" altLang="en-US"/>
          </a:p>
        </p:txBody>
      </p:sp>
    </p:spTree>
    <p:extLst>
      <p:ext uri="{BB962C8B-B14F-4D97-AF65-F5344CB8AC3E}">
        <p14:creationId xmlns:p14="http://schemas.microsoft.com/office/powerpoint/2010/main" val="2113370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35</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13012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から出会う相談者の全てが、障害福祉サービスで埋められた生活を望んでいるわけではないことは分かっていると思いますが、相談支援のアプローチが公的サービスに移ってしまう現実、サービス等利用計画がフォーマル支援のサービスを利用だけが記載されてしまうことにも遭遇します。</a:t>
            </a:r>
            <a:endParaRPr kumimoji="1" lang="en-US" altLang="ja-JP" dirty="0" smtClean="0"/>
          </a:p>
          <a:p>
            <a:r>
              <a:rPr kumimoji="1" lang="ja-JP" altLang="en-US" dirty="0" smtClean="0"/>
              <a:t>　本質の迫った時、地域に何が有ったらいいと感じるのか？実際にあるのか？無いのか？　知っていればアクセスするか？ためらうか？方策を練るか？練らないか？</a:t>
            </a:r>
            <a:endParaRPr kumimoji="1" lang="en-US" altLang="ja-JP" dirty="0" smtClean="0"/>
          </a:p>
          <a:p>
            <a:r>
              <a:rPr kumimoji="1" lang="ja-JP" altLang="en-US" dirty="0" smtClean="0"/>
              <a:t>　地域資源、特にはインフォーマル支援へのアクセスは、大きな勇気や時間がかかるかもしれません。それでも一歩踏み出すには、小さな協力・小さなオーダーを受けて貰った経験が重要だと考えます。そのために、地域を知っておく（資源を知っておく）事が必要です。</a:t>
            </a:r>
            <a:endParaRPr kumimoji="1" lang="en-US" altLang="ja-JP" dirty="0" smtClean="0"/>
          </a:p>
          <a:p>
            <a:r>
              <a:rPr kumimoji="1" lang="ja-JP" altLang="en-US" dirty="0" smtClean="0"/>
              <a:t>　資源開発とした公的サービス事業所においても、事業所へのアクセスにより事業内資源改善・変革による解決方法も協力もらえることもある。ここでの理解は、出来ない事＝福祉サービスに無いからと結論に達しないで頂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36</a:t>
            </a:fld>
            <a:endParaRPr kumimoji="1" lang="ja-JP" altLang="en-US"/>
          </a:p>
        </p:txBody>
      </p:sp>
    </p:spTree>
    <p:extLst>
      <p:ext uri="{BB962C8B-B14F-4D97-AF65-F5344CB8AC3E}">
        <p14:creationId xmlns:p14="http://schemas.microsoft.com/office/powerpoint/2010/main" val="347709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地域の中で個別の課題を解決する時には、類似した課題にも着目し、両課題の背景の共通点に着目しながら、同時並行的に検討を加えていくことで、本人と地域との接点を増やし、地域住民の参画を高めて、より協働的な関係の中で解決を図ることにもつながると言われて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a:t>
            </a:r>
            <a:r>
              <a:rPr lang="en-US" altLang="ja-JP" sz="1200" dirty="0" smtClean="0"/>
              <a:t>※</a:t>
            </a:r>
            <a:r>
              <a:rPr kumimoji="1" lang="ja-JP" altLang="en-US" dirty="0" smtClean="0"/>
              <a:t>沖縄大学　島村　聡　氏　</a:t>
            </a:r>
            <a:r>
              <a:rPr lang="ja-JP" altLang="en-US" sz="1200" dirty="0" smtClean="0"/>
              <a:t>（平成３０年度　相談支援指導者養成研修資料より）</a:t>
            </a:r>
            <a:endParaRPr lang="en-US" altLang="ja-JP" sz="1200" dirty="0" smtClean="0"/>
          </a:p>
          <a:p>
            <a:r>
              <a:rPr kumimoji="1" lang="ja-JP" altLang="en-US" dirty="0" smtClean="0"/>
              <a:t>　</a:t>
            </a:r>
            <a:endParaRPr kumimoji="1" lang="en-US" altLang="ja-JP" dirty="0" smtClean="0"/>
          </a:p>
          <a:p>
            <a:r>
              <a:rPr kumimoji="1" lang="ja-JP" altLang="en-US" dirty="0" smtClean="0"/>
              <a:t>　地域において、相談支援専門員が集まって情報交換したり、最新情報を共有したり、学んだりする機会は多く作られ始めています。</a:t>
            </a:r>
            <a:endParaRPr kumimoji="1" lang="en-US" altLang="ja-JP" dirty="0" smtClean="0"/>
          </a:p>
          <a:p>
            <a:r>
              <a:rPr kumimoji="1" lang="ja-JP" altLang="en-US" dirty="0" smtClean="0"/>
              <a:t>　平成３０年度の報酬改定においても、このような機会が報酬上でも必要とされています。都道府県単位・全国研修単位というよりは、相談支援の実践地域でのネットワークへのアクセス情報やアクセスする意識を持つことは、同じ課題を抱えている状況やそこでもらえる方策も共有する事になります。それでも、課題として受け止めて行かなければならない明確な課題（壁）にぶつかることがあります。</a:t>
            </a:r>
            <a:endParaRPr kumimoji="1" lang="en-US" altLang="ja-JP" dirty="0" smtClean="0"/>
          </a:p>
          <a:p>
            <a:r>
              <a:rPr kumimoji="1" lang="ja-JP" altLang="en-US" dirty="0" smtClean="0"/>
              <a:t>　この経験は、個別課題を地域課題と結びつける</a:t>
            </a:r>
            <a:r>
              <a:rPr kumimoji="1" lang="ja-JP" altLang="en-US" b="1" u="sng" dirty="0" smtClean="0"/>
              <a:t>地域診断するスキル</a:t>
            </a:r>
            <a:r>
              <a:rPr kumimoji="1" lang="ja-JP" altLang="en-US" dirty="0" smtClean="0"/>
              <a:t>へとつながるはずです。そして、その先に、地域で考えることの重要性に気付くと思います。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37</a:t>
            </a:fld>
            <a:endParaRPr kumimoji="1" lang="ja-JP" altLang="en-US"/>
          </a:p>
        </p:txBody>
      </p:sp>
    </p:spTree>
    <p:extLst>
      <p:ext uri="{BB962C8B-B14F-4D97-AF65-F5344CB8AC3E}">
        <p14:creationId xmlns:p14="http://schemas.microsoft.com/office/powerpoint/2010/main" val="4103012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38</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2407719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itchFamily="49" charset="-128"/>
                <a:ea typeface="ＭＳ ゴシック" pitchFamily="49" charset="-128"/>
              </a:rPr>
              <a:t>　平成２４年に制度化された（自立支援）協議会は、その地域の相談支援事例を通じて地域課題を共有し、地域</a:t>
            </a:r>
            <a:r>
              <a:rPr lang="ja-JP" altLang="en-US" dirty="0" err="1" smtClean="0">
                <a:latin typeface="ＭＳ ゴシック" pitchFamily="49" charset="-128"/>
                <a:ea typeface="ＭＳ ゴシック" pitchFamily="49" charset="-128"/>
              </a:rPr>
              <a:t>い</a:t>
            </a:r>
            <a:r>
              <a:rPr lang="ja-JP" altLang="en-US" dirty="0" smtClean="0">
                <a:latin typeface="ＭＳ ゴシック" pitchFamily="49" charset="-128"/>
                <a:ea typeface="ＭＳ ゴシック" pitchFamily="49" charset="-128"/>
              </a:rPr>
              <a:t>版の整備を確実に進めて行くための役割を担っています。</a:t>
            </a:r>
            <a:endParaRPr lang="en-US" altLang="ja-JP"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itchFamily="49" charset="-128"/>
                <a:ea typeface="ＭＳ ゴシック" pitchFamily="49" charset="-128"/>
              </a:rPr>
              <a:t>　そのため、委託障害者相談支援事業や基幹相談支援センターの事業実績に関する</a:t>
            </a:r>
            <a:r>
              <a:rPr lang="ja-JP" altLang="en-US" dirty="0" smtClean="0">
                <a:uFill>
                  <a:solidFill>
                    <a:srgbClr val="FF0000"/>
                  </a:solidFill>
                </a:uFill>
                <a:latin typeface="ＭＳ ゴシック" pitchFamily="49" charset="-128"/>
                <a:ea typeface="ＭＳ ゴシック" pitchFamily="49" charset="-128"/>
              </a:rPr>
              <a:t>検証や評価</a:t>
            </a:r>
            <a:r>
              <a:rPr lang="ja-JP" altLang="en-US" dirty="0" smtClean="0">
                <a:latin typeface="ＭＳ ゴシック" pitchFamily="49" charset="-128"/>
                <a:ea typeface="ＭＳ ゴシック" pitchFamily="49" charset="-128"/>
              </a:rPr>
              <a:t>、指定特定相談支援事業者が作成する</a:t>
            </a:r>
            <a:r>
              <a:rPr lang="ja-JP" altLang="en-US" dirty="0" smtClean="0">
                <a:uFill>
                  <a:solidFill>
                    <a:srgbClr val="FF0000"/>
                  </a:solidFill>
                </a:uFill>
                <a:latin typeface="ＭＳ ゴシック" pitchFamily="49" charset="-128"/>
                <a:ea typeface="ＭＳ ゴシック" pitchFamily="49" charset="-128"/>
              </a:rPr>
              <a:t>サービス等利用計画等の質の向上を図るための体制</a:t>
            </a:r>
            <a:r>
              <a:rPr lang="ja-JP" altLang="en-US" dirty="0" smtClean="0">
                <a:latin typeface="ＭＳ ゴシック" pitchFamily="49" charset="-128"/>
                <a:ea typeface="ＭＳ ゴシック" pitchFamily="49" charset="-128"/>
              </a:rPr>
              <a:t>や、地域移行支援・定着支援を効果的に実施するための相談支援事業者、精神科病院、入所施設、保健所や地域の障害福祉サービス事業所等による</a:t>
            </a:r>
            <a:r>
              <a:rPr lang="ja-JP" altLang="en-US" dirty="0" smtClean="0">
                <a:uFill>
                  <a:solidFill>
                    <a:srgbClr val="FF0000"/>
                  </a:solidFill>
                </a:uFill>
                <a:latin typeface="ＭＳ ゴシック" pitchFamily="49" charset="-128"/>
                <a:ea typeface="ＭＳ ゴシック" pitchFamily="49" charset="-128"/>
              </a:rPr>
              <a:t>地域移行のネットワークの強化や、</a:t>
            </a:r>
            <a:r>
              <a:rPr lang="ja-JP" altLang="en-US" dirty="0" smtClean="0">
                <a:latin typeface="ＭＳ ゴシック" pitchFamily="49" charset="-128"/>
                <a:ea typeface="ＭＳ ゴシック" pitchFamily="49" charset="-128"/>
              </a:rPr>
              <a:t>障害福祉サービスの利用の組み合わせによる施設入所者の状況を踏まえた地域の社会資源の開発の役割強化が必要とされています。</a:t>
            </a:r>
            <a:endParaRPr lang="en-US" altLang="ja-JP" dirty="0" smtClean="0">
              <a:latin typeface="ＭＳ ゴシック" pitchFamily="49" charset="-128"/>
              <a:ea typeface="ＭＳ ゴシック" pitchFamily="49" charset="-128"/>
            </a:endParaRPr>
          </a:p>
          <a:p>
            <a:pPr marL="264216" indent="-264216" fontAlgn="base">
              <a:spcBef>
                <a:spcPts val="581"/>
              </a:spcBef>
              <a:spcAft>
                <a:spcPct val="0"/>
              </a:spcAft>
              <a:defRPr/>
            </a:pPr>
            <a:r>
              <a:rPr lang="ja-JP" altLang="en-US" dirty="0" smtClean="0">
                <a:latin typeface="ＭＳ ゴシック" pitchFamily="49" charset="-128"/>
                <a:ea typeface="ＭＳ ゴシック" pitchFamily="49" charset="-128"/>
              </a:rPr>
              <a:t>　平成</a:t>
            </a:r>
            <a:r>
              <a:rPr lang="en-US" altLang="ja-JP" sz="1200" dirty="0" smtClean="0">
                <a:solidFill>
                  <a:prstClr val="black"/>
                </a:solidFill>
                <a:latin typeface="ＭＳ ゴシック" pitchFamily="49" charset="-128"/>
                <a:ea typeface="ＭＳ ゴシック" pitchFamily="49" charset="-128"/>
              </a:rPr>
              <a:t>22</a:t>
            </a:r>
            <a:r>
              <a:rPr lang="ja-JP" altLang="en-US" sz="1200" dirty="0" smtClean="0">
                <a:solidFill>
                  <a:prstClr val="black"/>
                </a:solidFill>
                <a:latin typeface="ＭＳ ゴシック" pitchFamily="49" charset="-128"/>
                <a:ea typeface="ＭＳ ゴシック" pitchFamily="49" charset="-128"/>
              </a:rPr>
              <a:t>年改正により、都道府県及び市町村は、障害福祉計画を定め、又は変更しようとする場合、あらかじめ、自立支援協議会  の意見を聴くよう</a:t>
            </a:r>
            <a:endParaRPr lang="en-US" altLang="ja-JP" sz="1200" dirty="0" smtClean="0">
              <a:solidFill>
                <a:prstClr val="black"/>
              </a:solidFill>
              <a:latin typeface="ＭＳ ゴシック" pitchFamily="49" charset="-128"/>
              <a:ea typeface="ＭＳ ゴシック" pitchFamily="49" charset="-128"/>
            </a:endParaRPr>
          </a:p>
          <a:p>
            <a:pPr marL="264216" indent="-264216" fontAlgn="base">
              <a:spcBef>
                <a:spcPts val="581"/>
              </a:spcBef>
              <a:spcAft>
                <a:spcPct val="0"/>
              </a:spcAft>
              <a:defRPr/>
            </a:pPr>
            <a:r>
              <a:rPr lang="ja-JP" altLang="en-US" sz="1200" dirty="0" smtClean="0">
                <a:solidFill>
                  <a:prstClr val="black"/>
                </a:solidFill>
                <a:latin typeface="ＭＳ ゴシック" pitchFamily="49" charset="-128"/>
                <a:ea typeface="ＭＳ ゴシック" pitchFamily="49" charset="-128"/>
              </a:rPr>
              <a:t>努めなければならないとされており、平成２４年からの第４期</a:t>
            </a:r>
            <a:r>
              <a:rPr kumimoji="1" lang="ja-JP" altLang="en-US" dirty="0" smtClean="0"/>
              <a:t>障害福祉計画からはＰＤＣＡサイクルへと移行し、</a:t>
            </a:r>
            <a:r>
              <a:rPr lang="ja-JP" altLang="en-US" sz="1200" dirty="0" smtClean="0">
                <a:solidFill>
                  <a:prstClr val="black"/>
                </a:solidFill>
                <a:latin typeface="ＭＳ ゴシック" pitchFamily="49" charset="-128"/>
                <a:ea typeface="ＭＳ ゴシック" pitchFamily="49" charset="-128"/>
              </a:rPr>
              <a:t>（自立支援）協議会は、地域の支援</a:t>
            </a:r>
            <a:endParaRPr lang="en-US" altLang="ja-JP" sz="1200" dirty="0" smtClean="0">
              <a:solidFill>
                <a:prstClr val="black"/>
              </a:solidFill>
              <a:latin typeface="ＭＳ ゴシック" pitchFamily="49" charset="-128"/>
              <a:ea typeface="ＭＳ ゴシック" pitchFamily="49" charset="-128"/>
            </a:endParaRPr>
          </a:p>
          <a:p>
            <a:pPr marL="264216" indent="-264216" fontAlgn="base">
              <a:spcBef>
                <a:spcPts val="581"/>
              </a:spcBef>
              <a:spcAft>
                <a:spcPct val="0"/>
              </a:spcAft>
              <a:defRPr/>
            </a:pPr>
            <a:r>
              <a:rPr lang="ja-JP" altLang="en-US" sz="1200" dirty="0" smtClean="0">
                <a:solidFill>
                  <a:prstClr val="black"/>
                </a:solidFill>
                <a:latin typeface="ＭＳ ゴシック" pitchFamily="49" charset="-128"/>
                <a:ea typeface="ＭＳ ゴシック" pitchFamily="49" charset="-128"/>
              </a:rPr>
              <a:t>体制の整備など障害福祉計画（</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第５期からは障害児福祉計画）の作成とその実際の計画を推進するための機能をもった仕組みとなっています。</a:t>
            </a:r>
            <a:endParaRPr lang="ja-JP" altLang="en-US" sz="1200" dirty="0" smtClean="0">
              <a:solidFill>
                <a:srgbClr val="000000"/>
              </a:solidFill>
              <a:latin typeface="ＭＳ ゴシック" pitchFamily="49" charset="-128"/>
              <a:ea typeface="ＭＳ ゴシック" pitchFamily="49" charset="-128"/>
            </a:endParaRPr>
          </a:p>
          <a:p>
            <a:pPr marL="0" indent="0">
              <a:buNone/>
            </a:pPr>
            <a:endParaRPr kumimoji="1" lang="en-US" altLang="ja-JP" dirty="0" smtClean="0"/>
          </a:p>
          <a:p>
            <a:pPr eaLnBrk="1" hangingPunct="1">
              <a:lnSpc>
                <a:spcPct val="90000"/>
              </a:lnSpc>
            </a:pPr>
            <a:r>
              <a:rPr lang="ja-JP" altLang="en-US" b="1" dirty="0" smtClean="0"/>
              <a:t>（自立支援）協議会は、地域の管理者や偉い人たちが集まる上層部会議として、何となくイメージされている方が多い気がします</a:t>
            </a:r>
            <a:r>
              <a:rPr lang="ja-JP" altLang="en-US" dirty="0" smtClean="0"/>
              <a:t>が、実践者の協議の場所であり、全ての障害福祉サービスの応援に向けて調整し計画作成する相談支援専門員にとっては、目の前の利用者の願いの実現・個別課題の解決・地域理解含めた地域資源を考える大きなツールであり、命綱である認識を持って頂きたい。</a:t>
            </a:r>
            <a:endParaRPr lang="en-US" altLang="ja-JP" dirty="0" smtClean="0"/>
          </a:p>
          <a:p>
            <a:pPr eaLnBrk="1" hangingPunct="1">
              <a:lnSpc>
                <a:spcPct val="90000"/>
              </a:lnSpc>
            </a:pPr>
            <a:r>
              <a:rPr lang="ja-JP" altLang="en-US" dirty="0" smtClean="0"/>
              <a:t>　障害福祉サービスを提供する現場へ就職し、地域の会議デビューする機会は昔はよほどその組織・法人内で経験を積んで管理職の特権のような場所でしたが、相談支援専門員は、この業務を開始した瞬間から、個別課題を通じて地域の課題と直面し、地域を見渡しながら一人ひとりの当事者と寄り添っていく仕事が始まっているのです。</a:t>
            </a:r>
            <a:endParaRPr lang="en-US" altLang="ja-JP" dirty="0" smtClean="0"/>
          </a:p>
          <a:p>
            <a:pPr marL="0" indent="0">
              <a:buNone/>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itchFamily="49" charset="-128"/>
              <a:ea typeface="ＭＳ ゴシック"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39</a:t>
            </a:fld>
            <a:endParaRPr kumimoji="1" lang="ja-JP" altLang="en-US"/>
          </a:p>
        </p:txBody>
      </p:sp>
    </p:spTree>
    <p:extLst>
      <p:ext uri="{BB962C8B-B14F-4D97-AF65-F5344CB8AC3E}">
        <p14:creationId xmlns:p14="http://schemas.microsoft.com/office/powerpoint/2010/main" val="3454180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　協議会の機能を分類したものがこのスライドになります。</a:t>
            </a:r>
            <a:endParaRPr kumimoji="1" lang="en-US" altLang="ja-JP" dirty="0" smtClean="0"/>
          </a:p>
          <a:p>
            <a:r>
              <a:rPr kumimoji="1" lang="ja-JP" altLang="en-US" dirty="0" smtClean="0"/>
              <a:t>　協議会の仕組みを使い、何を成していくのかは、その機能を意識し理解して共有していくことからはじめることが必要です。</a:t>
            </a:r>
            <a:endParaRPr kumimoji="1" lang="en-US" altLang="ja-JP" dirty="0" smtClean="0"/>
          </a:p>
          <a:p>
            <a:r>
              <a:rPr kumimoji="1" lang="ja-JP" altLang="en-US" dirty="0" smtClean="0"/>
              <a:t>　先ずは、相談支援専門員として参画し、各機能を時下関したり、その効果を体験しながら、次の活動へと繋げていくことが、協議会の活性化につながり、地域作りの根底をなす力につながっていきます。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40</a:t>
            </a:fld>
            <a:endParaRPr lang="en-US" altLang="ja-JP" dirty="0"/>
          </a:p>
        </p:txBody>
      </p:sp>
    </p:spTree>
    <p:extLst>
      <p:ext uri="{BB962C8B-B14F-4D97-AF65-F5344CB8AC3E}">
        <p14:creationId xmlns:p14="http://schemas.microsoft.com/office/powerpoint/2010/main" val="698192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900113" y="739775"/>
            <a:ext cx="4935537" cy="3700463"/>
          </a:xfrm>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ja-JP" altLang="en-US" dirty="0" smtClean="0"/>
              <a:t>　長野県上小圏域の協議会組織図を参考にご説明したいと思います。</a:t>
            </a:r>
            <a:endParaRPr lang="en-US" altLang="ja-JP" dirty="0" smtClean="0"/>
          </a:p>
          <a:p>
            <a:pPr eaLnBrk="1" hangingPunct="1">
              <a:spcBef>
                <a:spcPct val="0"/>
              </a:spcBef>
            </a:pPr>
            <a:r>
              <a:rPr lang="ja-JP" altLang="en-US" dirty="0" smtClean="0"/>
              <a:t>　皆さんにご理解いて頂きたいのは、相談支援専門員が協議会にどのように情報を発信したり、困難な個別課題に協議会として向き合っているかがとても重要であり、その発信源ははやり相談支援専門員であると理解しています。また、その個別課題をどのように地域生活者として捉えて、地域で解決したり、協議会の機能を活用しているかをお伝えできればと思います。多少、地域特性のある組織図で、皆さんの地域と違う部分もありますが、基本的に考え方は一緒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１．ケア会議（サービス等利用計画案の作成後、実施するサービス担当者会議の事です。実際には、サービスを使わない児童相談に伴う支援会議もこの中には含めています）　この会議には必ず相談支援専門員が入っています。そして、日々開催されている会議での個別課題が、沢山共有され課題を持ち帰る相談支援専門員・市町村担当者・委託相談支援センター・基幹相談支援センターがこの課題を必ずこのチームで整理して次のステージへと挑むわけですが、一方では課題を事業所に戻り、基幹相談支援センター内で共有したり、圏域集まるケアマネジメント連絡会といった相談支援が集まる場所で事例検討したり、グループスーパービジョンの事例としたり、情報共有したりし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２．在宅福祉サービス連絡会や施設連絡協議会といった組織は、障害福祉サービス事業所の圏域で集まる組織です。ここでの課題も当然課題が上がるわけですが、ここにつないでいるのは、相談支援専門員がケアマネジメントを駆使した結果ですので、サービス担当者会議での課題と共有する事にもなりますが、ここではそれぞれの分野での解決や検討による事業所同士の検討を実施した上での２次的な課題として、整理されたものが上がってきます。</a:t>
            </a:r>
          </a:p>
          <a:p>
            <a:pPr eaLnBrk="1" hangingPunct="1">
              <a:spcBef>
                <a:spcPct val="0"/>
              </a:spcBef>
            </a:pPr>
            <a:endParaRPr lang="ja-JP" altLang="en-US" dirty="0" smtClean="0"/>
          </a:p>
        </p:txBody>
      </p:sp>
      <p:sp>
        <p:nvSpPr>
          <p:cNvPr id="32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622292-F249-446F-9D47-8EF40EDCE44F}" type="slidenum">
              <a:rPr lang="ja-JP" altLang="en-US" smtClean="0"/>
              <a:pPr/>
              <a:t>41</a:t>
            </a:fld>
            <a:endParaRPr lang="ja-JP" altLang="en-US" smtClean="0"/>
          </a:p>
        </p:txBody>
      </p:sp>
    </p:spTree>
    <p:extLst>
      <p:ext uri="{BB962C8B-B14F-4D97-AF65-F5344CB8AC3E}">
        <p14:creationId xmlns:p14="http://schemas.microsoft.com/office/powerpoint/2010/main" val="285561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BD4904-88E3-4337-B015-69759E71499F}" type="slidenum">
              <a:rPr kumimoji="1" lang="ja-JP" altLang="en-US" smtClean="0"/>
              <a:t>6</a:t>
            </a:fld>
            <a:endParaRPr kumimoji="1" lang="ja-JP" altLang="en-US"/>
          </a:p>
        </p:txBody>
      </p:sp>
    </p:spTree>
    <p:extLst>
      <p:ext uri="{BB962C8B-B14F-4D97-AF65-F5344CB8AC3E}">
        <p14:creationId xmlns:p14="http://schemas.microsoft.com/office/powerpoint/2010/main" val="3394251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の事例は、スクールバスでの乗車が音の過敏性と繰り返された幾つかのエピソードによって、登下校のバスに乗車出来なくなり、正規職員で働くお母さんが困り果てて学校へ相談を持ち掛けた事から始ま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支援会議では、教育機関のルール、地域の送迎支援の資源調整と費用負担の課題など、学校・市町村担当者・相談支援専門員による会議へと発展し、課題を持ち帰り自立支援協議会の相談支援専門員の集まりの中で検討が行わ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登下校への支援については、何人かの相談支援専門員が協議会の部会でも課題としてこれまでも議論して来た経過があり、導き出すために他地域での実践情報を共有したことで解決に至った事例です。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解決に至った結論では、それぞれの支援機関が出来ることをすること。出来ない事を共有するのではなく前向きなアイデアを出すこと。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可能であれば、今の課題だけを共有するのではなく、将来を見越した俯瞰的な発想をすることで導き出された答えが、近くを通るグループホームへの日中活動事業所の自家輸送車両で、卒業後の通所利用体験を兼ねた放課後のアクセス支援を同時に提供する事で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卒業後の支援に向けた前向きな放課後利用への市町村理解と応援も重なり、この支援チームは卒業後の支援チームへと移行支援会議をから様変わりしていくことになりました。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半年に渡る支援により、卒業するＡさんは支援者との信頼関係構築し、無事卒業後に日中の活動場所への理解とともに通所を開始したのです。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実践の振り返りは、まず担当した相談支援専門員が声をしっかりあげてくれたことにあります。その情報機能を基に、協議会においては市町村担当者や地域の相談支援専門員がいろいろな情報を持ち寄り、前向きなアイデアにより具体的な支援に繋がっていった事例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みなさん</a:t>
            </a:r>
            <a:r>
              <a:rPr lang="ja-JP" altLang="en-US" dirty="0" smtClean="0"/>
              <a:t>の地域資源へのアクセスから、生活変革した実践を相談支援専門員同士で共有していますか？</a:t>
            </a:r>
            <a:r>
              <a:rPr kumimoji="1" lang="ja-JP" altLang="en-US" dirty="0" smtClean="0"/>
              <a:t>地域は応援者が意外と沢山いることに気付く瞬間です。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42</a:t>
            </a:fld>
            <a:endParaRPr kumimoji="1" lang="ja-JP" altLang="en-US"/>
          </a:p>
        </p:txBody>
      </p:sp>
    </p:spTree>
    <p:extLst>
      <p:ext uri="{BB962C8B-B14F-4D97-AF65-F5344CB8AC3E}">
        <p14:creationId xmlns:p14="http://schemas.microsoft.com/office/powerpoint/2010/main" val="1619726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一人の相談支援専門員は、地域で一人暮らしする６５歳を目前にした障害者の県外在住の親族から相談を受けて、相談支援が開始しました。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Ｂさんは、最近徐々に身体機能の低下が始まり、自宅への家事支援のサービスのご希望と同時に、身体機能の機能維持を図るために自宅内の環境整備と必要な手摺やリハビリテーションの機会があればと親族のご希望があ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相談支援専門員は、先ずご家族の県外から次回来られるときに、その原因を掴むためにも医療受診の同行をお願いしたり、その方向をお聞きして生活支援を組立てようと思いました。その予定は、一か月後の予定の親族から電話があ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受診後の報告を受けた相談支援専門員は考えました。別の計画相談で出会い、リハ訓練をしてくれいている地元のリハビリテーションセンターの理学療法士が、Ｂさん宅の近くを通勤していることから、ダメでも仕方ないと思いながらも、可能なら生活環境とＢさんの家庭内での動きをみてアドバイスを頂けないかと相談してみ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地域へのアクセスした、相談支援専門員が行った調整機能で、次のステージへとつながった瞬間でした。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ネットワークや連携をしてきた経過の中で生まれた資源開発であったとも言えますが実は介護保険移行期の狭間で、意外と多い切り替え時の課題が協議会の中では沢山浮き彫りにされることに繋がりました。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ついては、地域包括ケアシステムとしての障害者の介護保険移行期のスムーズな支援の準備・説明と相談支援体制への協議とシステムの構築を課題に検討する事への足掛かりとなりました。先ずは、現状の課題の集約・移行支援委携わる保健師や高齢介護担当者など、実践者としての課題。また移行期の障害者やその家族の状況や意向の現状把握をしながら進めて行く方向が示されていくことにな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43</a:t>
            </a:fld>
            <a:endParaRPr kumimoji="1" lang="ja-JP" altLang="en-US"/>
          </a:p>
        </p:txBody>
      </p:sp>
    </p:spTree>
    <p:extLst>
      <p:ext uri="{BB962C8B-B14F-4D97-AF65-F5344CB8AC3E}">
        <p14:creationId xmlns:p14="http://schemas.microsoft.com/office/powerpoint/2010/main" val="1619726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参考として、長野県１０圏域の自立支援協議会と、長野県自立支援協議会の組織図を基に都道府県協議会についてご説明させて頂きます。</a:t>
            </a:r>
            <a:endParaRPr kumimoji="1" lang="en-US" altLang="ja-JP" dirty="0" smtClean="0"/>
          </a:p>
          <a:p>
            <a:r>
              <a:rPr kumimoji="1" lang="ja-JP" altLang="en-US" dirty="0" smtClean="0"/>
              <a:t>　</a:t>
            </a:r>
            <a:endParaRPr kumimoji="1" lang="en-US" altLang="ja-JP" dirty="0" smtClean="0"/>
          </a:p>
          <a:p>
            <a:r>
              <a:rPr kumimoji="1" lang="ja-JP" altLang="en-US" dirty="0" smtClean="0"/>
              <a:t>　市町村における自立支援協議会の個別課題から地域課題への解決や資源開発は、それぞれが市町村（自立支援）協議会を運営している関係上、都道府県として統一した解決の方法では無いはずです。当然、地域においては、地域事情によって解決しなければならない地域特性による課題も多いので、市町村によって協議を進めることはもちろんですが、一方、それぞれの都道府県において各圏域の課題が共通した課題であり、全県的に進めて行くべき課題や調整をしていく課題・目標を設定できれば、都道府県全体として大きな一歩をふみだせる市町村への応援の力が発揮されると感じています。</a:t>
            </a:r>
            <a:endParaRPr kumimoji="1" lang="en-US" altLang="ja-JP" dirty="0" smtClean="0"/>
          </a:p>
          <a:p>
            <a:endParaRPr kumimoji="1" lang="en-US" altLang="ja-JP" dirty="0" smtClean="0"/>
          </a:p>
          <a:p>
            <a:r>
              <a:rPr kumimoji="1" lang="ja-JP" altLang="en-US" dirty="0" smtClean="0"/>
              <a:t>　そのためには、市町村（自立支援）協議会と都道府県（自立支援）協議会が、連動して検討を重ねて行くシステムが必要となります。</a:t>
            </a:r>
            <a:endParaRPr kumimoji="1" lang="en-US" altLang="ja-JP" dirty="0" smtClean="0"/>
          </a:p>
          <a:p>
            <a:r>
              <a:rPr kumimoji="1" lang="ja-JP" altLang="en-US" dirty="0" smtClean="0"/>
              <a:t>　大きな話に聞こえますが、やはりこのテーマも市町村（自立支援）協議会において、個別課題から課題集約され、尚且つ共通する各市町村（自立支援）協議会の課題として、都道府県（自立支援）協議会はテーマにしていくこと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44</a:t>
            </a:fld>
            <a:endParaRPr kumimoji="1" lang="ja-JP" altLang="en-US"/>
          </a:p>
        </p:txBody>
      </p:sp>
    </p:spTree>
    <p:extLst>
      <p:ext uri="{BB962C8B-B14F-4D97-AF65-F5344CB8AC3E}">
        <p14:creationId xmlns:p14="http://schemas.microsoft.com/office/powerpoint/2010/main" val="2188137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山間部に住むＣ君は、幼少時期から自閉症スペクトラムの診断を受けて、かなり大変な生活支援を家族は応援し続けていました。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登校支援や週末レスパイト、長期休暇のサービス利用も行動援護を活用しての個別支援が中心でした。思春期に差しかるころから、支援はどんどんと大変になり、卒業前には入退院を繰り返す状況でした。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家族の負担も徐々に大きくなり、広域入所調整も始まっていました。結果、入所施設利用へとつながる経過となりました。・・・この時、地域では、児童期を終え、児童施設から対処する時に、必ず生まれた地域で受け止めようと地域での話し合いが行われての</a:t>
            </a:r>
            <a:r>
              <a:rPr kumimoji="1" lang="en-US" altLang="ja-JP" dirty="0" smtClean="0"/>
              <a:t>2</a:t>
            </a:r>
            <a:r>
              <a:rPr kumimoji="1" lang="ja-JP" altLang="en-US" dirty="0" smtClean="0"/>
              <a:t>年間の検討経過を受けて、重度包括支援によるナイトケアと日中の個別支援体制による支援実践が始まったわけです。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皆さんと共有したいのは、この取り組みが定着して行く中においては、支援者と活動後に車の飛び交う公道のわきの歩道を一緒に歩き、コンビニでその日の活動の終了の飲み物を買う光景が数年後に生まれます。実は、このコンビニの店員さんは、この状況を日々経験しながら、地域の活動拠点の一部にも繋がって行くことになるのです。資源開発とは、障害福祉サービスの指定事業所数を伸ばすだけの事にはとどまらないと言う事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この事例を通じて、都道府県のある市町村自立支援協議会においての実践は、行動障害の支援する資源開発の実践事例として、都道府県</a:t>
            </a:r>
            <a:r>
              <a:rPr kumimoji="1" lang="en-US" altLang="ja-JP" dirty="0" smtClean="0"/>
              <a:t>(</a:t>
            </a:r>
            <a:r>
              <a:rPr kumimoji="1" lang="ja-JP" altLang="en-US" dirty="0" smtClean="0"/>
              <a:t>自立支援）協議会での情報共有から、他の市町村（自立支援）協議会での大きな課題として検討を続けていた市町村による新たな資源開発の第一歩の検討が始まる実践として取り入れられ、市町村</a:t>
            </a:r>
            <a:r>
              <a:rPr kumimoji="1" lang="en-US" altLang="ja-JP" dirty="0" smtClean="0"/>
              <a:t>(</a:t>
            </a:r>
            <a:r>
              <a:rPr kumimoji="1" lang="ja-JP" altLang="en-US" dirty="0" smtClean="0"/>
              <a:t>自立支援）協議会として、行動障害の支援拠点作り計画へと反映し、その市町村の事業所の理解・説明から始まり、実践事業化へと進んでいくことになりました。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45</a:t>
            </a:fld>
            <a:endParaRPr kumimoji="1" lang="ja-JP" altLang="en-US"/>
          </a:p>
        </p:txBody>
      </p:sp>
    </p:spTree>
    <p:extLst>
      <p:ext uri="{BB962C8B-B14F-4D97-AF65-F5344CB8AC3E}">
        <p14:creationId xmlns:p14="http://schemas.microsoft.com/office/powerpoint/2010/main" val="1619726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第４期障害福祉計画の策定の検討の中での発言。</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私たちの地域の緊急受入が必ず出来る仕組みがあったら、相談支援はアクセスしやすくなりますよね・・・。</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実際に緊急的な短期入所とかは地域では、どの程度の利用ニーズがあるのかなあ？</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それもそうなんだけど、短期入所先の利用枠は基盤整備で把握していても、相談支援は全部の事業所を知らないよね。それから、実際にどの程度機能している？</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私、空いていても、突然で支援スタッフが対応できないと、断られることも経験しているよ。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良く考えてみたら、相談支援の困り感ばかり話しているんだけど、相談者のＳＯＳが受け皿無しでは、本人が一番困るし不安だよね</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そうか、地域生活支援拠点って本人が地域生活している中で、困った時にワンストップしてくれる仕組みへ、相談支援がアクセスできる仕組みを事前に作っとくことが大切だね。</a:t>
            </a:r>
            <a:r>
              <a:rPr kumimoji="1" lang="en-US" altLang="ja-JP" dirty="0" smtClean="0"/>
              <a:t>』</a:t>
            </a:r>
            <a:r>
              <a:rPr kumimoji="1" lang="ja-JP" altLang="en-US" dirty="0" smtClean="0"/>
              <a:t>・・・・・そして、この後、地域の相談支援専門員が集まる中で、この話題を提供し、実際の地域ニーズの把握や短期入所先の事業所情報をもう少し丁寧に把握しておくことをしようと、協議会は動き出しました。第４期障害福祉計画は３年間だから、２年目には最低でも緊急受入先を確保して試行してみる計画にしよう・・・と、協議会への提案により承認され、その翌年のまで議論を重ね、受け皿が制度化さ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具体化するのは、この困り感に直面してきた相談支援専門員が、困った時の支援を本気で考えるかどうかが、協議会活動として大きなウエイトを占めると感じます。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ここで、重要なのがこの地域の課題では無く、都道府県全体の課題であり、この困り感に寄り添いながらも調整を続けている状況にあるとしれば、この仕組みを都道府県</a:t>
            </a:r>
            <a:r>
              <a:rPr kumimoji="1" lang="en-US" altLang="ja-JP" dirty="0" smtClean="0"/>
              <a:t>(</a:t>
            </a:r>
            <a:r>
              <a:rPr kumimoji="1" lang="ja-JP" altLang="en-US" dirty="0" smtClean="0"/>
              <a:t>自立支援）協議会の本テーマに沿えて検討を重ねる事の重要性から始めて見てはいかがでしょうか？緊急ショートステイといったテーマにも聞こえるかも知れませんが、実は地域生活を安心して送って頂くために、県全体で</a:t>
            </a:r>
            <a:r>
              <a:rPr kumimoji="1" lang="en-US" altLang="ja-JP" dirty="0" smtClean="0"/>
              <a:t>『</a:t>
            </a:r>
            <a:r>
              <a:rPr kumimoji="1" lang="ja-JP" altLang="en-US" dirty="0" smtClean="0"/>
              <a:t>地域生活支援拠点の整備を進めるためには</a:t>
            </a:r>
            <a:r>
              <a:rPr kumimoji="1" lang="en-US" altLang="ja-JP" dirty="0" smtClean="0"/>
              <a:t>』</a:t>
            </a:r>
            <a:r>
              <a:rPr kumimoji="1" lang="ja-JP" altLang="en-US" dirty="0" smtClean="0"/>
              <a:t>をテーマとして、拠点整備の３年間を長野県（自立支援）協議会がテーマとして取り組んできた実践です。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46</a:t>
            </a:fld>
            <a:endParaRPr kumimoji="1" lang="ja-JP" altLang="en-US"/>
          </a:p>
        </p:txBody>
      </p:sp>
    </p:spTree>
    <p:extLst>
      <p:ext uri="{BB962C8B-B14F-4D97-AF65-F5344CB8AC3E}">
        <p14:creationId xmlns:p14="http://schemas.microsoft.com/office/powerpoint/2010/main" val="1619726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個別課題を地域課題として、相談支援専門員が発信する事の説明を（自立支援）協議会の活用をテーマに説明をしてきました。</a:t>
            </a:r>
            <a:endParaRPr kumimoji="1" lang="en-US" altLang="ja-JP" dirty="0" smtClean="0"/>
          </a:p>
          <a:p>
            <a:r>
              <a:rPr kumimoji="1" lang="ja-JP" altLang="en-US" dirty="0" smtClean="0"/>
              <a:t>　</a:t>
            </a:r>
            <a:endParaRPr kumimoji="1" lang="en-US" altLang="ja-JP" dirty="0" smtClean="0"/>
          </a:p>
          <a:p>
            <a:r>
              <a:rPr kumimoji="1" lang="ja-JP" altLang="en-US" dirty="0" smtClean="0"/>
              <a:t>　担当する相談ケースとして、本人の想いを受け止め、一人で悩み解決しようと努力することは決して否定するものではありません。しかし、地域生活を応援することは、それぞれの個別ニーズに全て応えられることだけではありません。そのような中で、地域ネットワークへの自らのアクセスし、参画する全ての人たちのへのメッセージを発信して共有することは、そのチームにリアリティをもった説得力あるものとして受け止められることに違いないと思います。</a:t>
            </a:r>
            <a:endParaRPr kumimoji="1" lang="en-US" altLang="ja-JP" dirty="0" smtClean="0"/>
          </a:p>
          <a:p>
            <a:endParaRPr kumimoji="1" lang="en-US" altLang="ja-JP" dirty="0" smtClean="0"/>
          </a:p>
          <a:p>
            <a:r>
              <a:rPr kumimoji="1" lang="ja-JP" altLang="en-US" dirty="0" smtClean="0"/>
              <a:t>　また、</a:t>
            </a:r>
            <a:r>
              <a:rPr kumimoji="1" lang="ja-JP" altLang="en-US" b="1" dirty="0" smtClean="0"/>
              <a:t>その課題への解決に向けて、ヒントやアイデアを障害当事者が組織する団体等にも働きかけをすることで、一緒に考えるステージが出来上がっていくことでしょう。</a:t>
            </a:r>
            <a:endParaRPr kumimoji="1" lang="en-US" altLang="ja-JP" b="1" dirty="0" smtClean="0"/>
          </a:p>
          <a:p>
            <a:endParaRPr kumimoji="1" lang="en-US" altLang="ja-JP" dirty="0" smtClean="0"/>
          </a:p>
          <a:p>
            <a:r>
              <a:rPr kumimoji="1" lang="ja-JP" altLang="en-US" dirty="0" smtClean="0"/>
              <a:t>　このネットワークは、いずれスーパービジョンを展開する場所にも位置づいていく可能性が高くなります。</a:t>
            </a:r>
            <a:endParaRPr kumimoji="1" lang="en-US" altLang="ja-JP" dirty="0" smtClean="0"/>
          </a:p>
          <a:p>
            <a:endParaRPr kumimoji="1" lang="en-US" altLang="ja-JP" dirty="0" smtClean="0"/>
          </a:p>
          <a:p>
            <a:r>
              <a:rPr kumimoji="1" lang="ja-JP" altLang="en-US" dirty="0" smtClean="0"/>
              <a:t>　また、第一歩は地域の支援関係者とのサービス担当者会議の経験を歩み続けたり、そのための事前調整の訪問やモニタリング訪問等を繰り返す中でも構築されていくことになります。先ずは、地域を意識して、地域からの応援チームを作っていくことが必要であるがゆえに、情報発信する機能を（自立支援）協議会や様々な組織・機関へとつながって頂けたら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47</a:t>
            </a:fld>
            <a:endParaRPr kumimoji="1" lang="ja-JP" altLang="en-US"/>
          </a:p>
        </p:txBody>
      </p:sp>
    </p:spTree>
    <p:extLst>
      <p:ext uri="{BB962C8B-B14F-4D97-AF65-F5344CB8AC3E}">
        <p14:creationId xmlns:p14="http://schemas.microsoft.com/office/powerpoint/2010/main" val="455765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48</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1662029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大変お疲れ様でした。　全体の振り返りとして、一文記載させて頂きました。</a:t>
            </a:r>
            <a:endParaRPr kumimoji="1" lang="en-US" altLang="ja-JP" dirty="0" smtClean="0"/>
          </a:p>
          <a:p>
            <a:endParaRPr kumimoji="1" lang="en-US" altLang="ja-JP" dirty="0" smtClean="0"/>
          </a:p>
          <a:p>
            <a:r>
              <a:rPr kumimoji="1" lang="ja-JP" altLang="en-US" dirty="0" smtClean="0"/>
              <a:t>　本日の振り返りを是非ご自身で行ってみてください。講義を始める前にご記入頂いた本科目の振り返りシートをお出し頂き、受講後の自己評価をご記入下さい。</a:t>
            </a:r>
            <a:endParaRPr kumimoji="1" lang="en-US" altLang="ja-JP" dirty="0" smtClean="0"/>
          </a:p>
          <a:p>
            <a:r>
              <a:rPr kumimoji="1" lang="ja-JP" altLang="en-US" dirty="0" smtClean="0"/>
              <a:t>　概ね２分程度お取りしますので、ご記入をお願いします。</a:t>
            </a:r>
            <a:endParaRPr kumimoji="1" lang="en-US" altLang="ja-JP" dirty="0" smtClean="0"/>
          </a:p>
          <a:p>
            <a:endParaRPr kumimoji="1" lang="en-US" altLang="ja-JP" dirty="0" smtClean="0"/>
          </a:p>
          <a:p>
            <a:endParaRPr kumimoji="1" lang="en-US" altLang="ja-JP" dirty="0" smtClean="0"/>
          </a:p>
          <a:p>
            <a:r>
              <a:rPr kumimoji="1" lang="ja-JP" altLang="en-US" dirty="0" smtClean="0"/>
              <a:t>　どれだけのメッセージをお伝えできたかは分かりませんが、評価時間を終えてこの講義は終了とします。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49</a:t>
            </a:fld>
            <a:endParaRPr kumimoji="1" lang="ja-JP" altLang="en-US"/>
          </a:p>
        </p:txBody>
      </p:sp>
    </p:spTree>
    <p:extLst>
      <p:ext uri="{BB962C8B-B14F-4D97-AF65-F5344CB8AC3E}">
        <p14:creationId xmlns:p14="http://schemas.microsoft.com/office/powerpoint/2010/main" val="2812589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50</a:t>
            </a:fld>
            <a:endParaRPr kumimoji="1" lang="ja-JP" altLang="en-US"/>
          </a:p>
        </p:txBody>
      </p:sp>
    </p:spTree>
    <p:extLst>
      <p:ext uri="{BB962C8B-B14F-4D97-AF65-F5344CB8AC3E}">
        <p14:creationId xmlns:p14="http://schemas.microsoft.com/office/powerpoint/2010/main" val="180554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en-US" altLang="ja-JP" dirty="0" smtClean="0"/>
          </a:p>
          <a:p>
            <a:r>
              <a:rPr kumimoji="1" lang="ja-JP" altLang="en-US" dirty="0" smtClean="0"/>
              <a:t>　</a:t>
            </a:r>
            <a:r>
              <a:rPr kumimoji="1" lang="ja-JP" altLang="en-US" sz="1050" dirty="0" smtClean="0"/>
              <a:t>　</a:t>
            </a:r>
            <a:r>
              <a:rPr kumimoji="1" lang="en-US" altLang="ja-JP" sz="1050" dirty="0" smtClean="0"/>
              <a:t>【</a:t>
            </a:r>
            <a:r>
              <a:rPr kumimoji="1" lang="ja-JP" altLang="en-US" sz="1050" dirty="0" smtClean="0"/>
              <a:t>相談支援における家族支援と地域資源の活用への視点</a:t>
            </a:r>
            <a:r>
              <a:rPr kumimoji="1" lang="en-US" altLang="ja-JP" sz="1050" dirty="0" smtClean="0"/>
              <a:t>】</a:t>
            </a:r>
            <a:r>
              <a:rPr kumimoji="1" lang="ja-JP" altLang="en-US" sz="1050" dirty="0" smtClean="0"/>
              <a:t>の講義を始める前に、本科目の振り返りシートをお出し頂き、受講前の自己評価をご記入下さい。</a:t>
            </a:r>
            <a:endParaRPr kumimoji="1" lang="en-US" altLang="ja-JP" sz="1050" dirty="0" smtClean="0"/>
          </a:p>
          <a:p>
            <a:r>
              <a:rPr kumimoji="1" lang="ja-JP" altLang="en-US" sz="1050" dirty="0" smtClean="0"/>
              <a:t>　概ね２分程度お取りしますので、ご記入をお願いします。</a:t>
            </a:r>
            <a:endParaRPr kumimoji="1" lang="en-US" altLang="ja-JP" sz="1050" dirty="0" smtClean="0"/>
          </a:p>
          <a:p>
            <a:endParaRPr kumimoji="1" lang="en-US" altLang="ja-JP" sz="1050" dirty="0" smtClean="0"/>
          </a:p>
          <a:p>
            <a:r>
              <a:rPr kumimoji="1" lang="ja-JP" altLang="en-US" sz="1050" dirty="0" smtClean="0"/>
              <a:t>（２分経過後）</a:t>
            </a:r>
            <a:endParaRPr kumimoji="1" lang="en-US" altLang="ja-JP" sz="1050" dirty="0" smtClean="0"/>
          </a:p>
          <a:p>
            <a:r>
              <a:rPr kumimoji="1" lang="ja-JP" altLang="en-US" sz="1050" dirty="0" smtClean="0"/>
              <a:t>　それでは、ご記入時間を終了し、講義に入ります。テキストの</a:t>
            </a:r>
            <a:r>
              <a:rPr kumimoji="1" lang="ja-JP" altLang="en-US" sz="1050" u="sng" dirty="0" smtClean="0"/>
              <a:t>○○ページ</a:t>
            </a:r>
            <a:r>
              <a:rPr kumimoji="1" lang="ja-JP" altLang="en-US" sz="1050" u="none" dirty="0" smtClean="0"/>
              <a:t>をお開き下さい。</a:t>
            </a:r>
            <a:endParaRPr kumimoji="1" lang="ja-JP" altLang="en-US" sz="1050" u="sng"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7</a:t>
            </a:fld>
            <a:endParaRPr kumimoji="1" lang="ja-JP" altLang="en-US"/>
          </a:p>
        </p:txBody>
      </p:sp>
    </p:spTree>
    <p:extLst>
      <p:ext uri="{BB962C8B-B14F-4D97-AF65-F5344CB8AC3E}">
        <p14:creationId xmlns:p14="http://schemas.microsoft.com/office/powerpoint/2010/main" val="319271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1425"/>
            <a:ext cx="4471988"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8</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171372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smtClean="0"/>
              <a:t>　地域には様々な障害者の相談支援事業が展開しています。それを一枚のスライドとして視覚化し、役割と機能を整理してみました。</a:t>
            </a:r>
            <a:endParaRPr kumimoji="1" lang="en-US" altLang="ja-JP" dirty="0" smtClean="0"/>
          </a:p>
          <a:p>
            <a:r>
              <a:rPr kumimoji="1" lang="ja-JP" altLang="en-US" dirty="0" smtClean="0"/>
              <a:t>　地域では、①に示したように、指定特定、指定障害児支援事業として市町村より指定による相談支援事業所と、都道府県より指定を受けて行う指定一般相談支援事業所があります。　　</a:t>
            </a:r>
            <a:endParaRPr kumimoji="1" lang="en-US" altLang="ja-JP" dirty="0" smtClean="0"/>
          </a:p>
          <a:p>
            <a:r>
              <a:rPr kumimoji="1" lang="ja-JP" altLang="en-US" dirty="0" smtClean="0"/>
              <a:t>　この相談支援事業は利用者との契約に基づき、</a:t>
            </a:r>
            <a:r>
              <a:rPr kumimoji="1" lang="en-US" altLang="ja-JP" dirty="0" smtClean="0"/>
              <a:t>【</a:t>
            </a:r>
            <a:r>
              <a:rPr kumimoji="1" lang="ja-JP" altLang="en-US" dirty="0" smtClean="0"/>
              <a:t>指定特定相談支援事業所では</a:t>
            </a:r>
            <a:r>
              <a:rPr kumimoji="1" lang="en-US" altLang="ja-JP" dirty="0" smtClean="0"/>
              <a:t>【</a:t>
            </a:r>
            <a:r>
              <a:rPr kumimoji="1" lang="ja-JP" altLang="en-US" dirty="0" smtClean="0"/>
              <a:t>サービス等利用計画</a:t>
            </a:r>
            <a:r>
              <a:rPr kumimoji="1" lang="en-US" altLang="ja-JP" dirty="0" smtClean="0"/>
              <a:t>】</a:t>
            </a:r>
            <a:r>
              <a:rPr kumimoji="1" lang="ja-JP" altLang="en-US" dirty="0" err="1" smtClean="0"/>
              <a:t>、</a:t>
            </a:r>
            <a:r>
              <a:rPr kumimoji="1" lang="ja-JP" altLang="en-US" dirty="0" smtClean="0"/>
              <a:t>障害児支援相談支援事業所では</a:t>
            </a:r>
            <a:r>
              <a:rPr kumimoji="1" lang="en-US" altLang="ja-JP" dirty="0" smtClean="0"/>
              <a:t>【</a:t>
            </a:r>
            <a:r>
              <a:rPr kumimoji="1" lang="ja-JP" altLang="en-US" dirty="0" smtClean="0"/>
              <a:t>障害児支援利用計画</a:t>
            </a:r>
            <a:r>
              <a:rPr kumimoji="1" lang="en-US" altLang="ja-JP" dirty="0" smtClean="0"/>
              <a:t>】</a:t>
            </a:r>
            <a:r>
              <a:rPr kumimoji="1" lang="ja-JP" altLang="en-US" dirty="0" err="1" smtClean="0"/>
              <a:t>、</a:t>
            </a:r>
            <a:r>
              <a:rPr kumimoji="1" lang="ja-JP" altLang="en-US" dirty="0" smtClean="0"/>
              <a:t>指定一般相談支援事業所では</a:t>
            </a:r>
            <a:r>
              <a:rPr kumimoji="1" lang="en-US" altLang="ja-JP" dirty="0" smtClean="0"/>
              <a:t>【</a:t>
            </a:r>
            <a:r>
              <a:rPr kumimoji="1" lang="ja-JP" altLang="en-US" dirty="0" smtClean="0"/>
              <a:t>地域移行支援計画</a:t>
            </a:r>
            <a:r>
              <a:rPr kumimoji="1" lang="en-US" altLang="ja-JP" dirty="0" smtClean="0"/>
              <a:t>】</a:t>
            </a:r>
            <a:r>
              <a:rPr kumimoji="1" lang="ja-JP" altLang="en-US" dirty="0" smtClean="0"/>
              <a:t>・</a:t>
            </a:r>
            <a:r>
              <a:rPr kumimoji="1" lang="en-US" altLang="ja-JP" dirty="0" smtClean="0"/>
              <a:t>【</a:t>
            </a:r>
            <a:r>
              <a:rPr kumimoji="1" lang="ja-JP" altLang="en-US" dirty="0" smtClean="0"/>
              <a:t>地域着支援計画</a:t>
            </a:r>
            <a:r>
              <a:rPr kumimoji="1" lang="en-US" altLang="ja-JP" dirty="0" smtClean="0"/>
              <a:t>】</a:t>
            </a:r>
            <a:r>
              <a:rPr kumimoji="1" lang="ja-JP" altLang="en-US" dirty="0" smtClean="0"/>
              <a:t>の作成からモニタリングなど一連のケアマネジメントを実施する事業になります。</a:t>
            </a:r>
            <a:endParaRPr kumimoji="1" lang="en-US" altLang="ja-JP" dirty="0" smtClean="0"/>
          </a:p>
          <a:p>
            <a:r>
              <a:rPr kumimoji="1" lang="ja-JP" altLang="en-US" dirty="0" smtClean="0"/>
              <a:t>　この一連のケアマネジメントにより、利用者はサービス利用の支給決定を市町村より受けて支援がなされるため、この相談事業は一連のケアマネジメントに対する個別の給付により事業が展開されていきます。</a:t>
            </a:r>
            <a:endParaRPr kumimoji="1" lang="en-US" altLang="ja-JP" dirty="0" smtClean="0"/>
          </a:p>
          <a:p>
            <a:endParaRPr kumimoji="1" lang="en-US" altLang="ja-JP" dirty="0" smtClean="0"/>
          </a:p>
          <a:p>
            <a:r>
              <a:rPr kumimoji="1" lang="ja-JP" altLang="en-US" dirty="0" smtClean="0"/>
              <a:t>　一方、市町村自らが障害児者の相談を行う②に示した相談事業があります。いわゆる市町村直営による相談事業になりますが、全ての市町村に障害児者の相談に窓口対応だけでは無く、ご自宅・学校・病院など様々な場所に出向いて相談支援を実施するために、市町村が委託をして市町村に代わって相談支援を実施しているのが市町村委託相談支援事業になります。地域では、</a:t>
            </a:r>
            <a:r>
              <a:rPr kumimoji="1" lang="en-US" altLang="ja-JP" dirty="0" smtClean="0"/>
              <a:t>【</a:t>
            </a:r>
            <a:r>
              <a:rPr kumimoji="1" lang="ja-JP" altLang="en-US" dirty="0" smtClean="0"/>
              <a:t>委託相談</a:t>
            </a:r>
            <a:r>
              <a:rPr kumimoji="1" lang="en-US" altLang="ja-JP" dirty="0" smtClean="0"/>
              <a:t>】</a:t>
            </a:r>
            <a:r>
              <a:rPr kumimoji="1" lang="ja-JP" altLang="en-US" dirty="0" smtClean="0"/>
              <a:t>などと呼ばれることが多いです。この事業は、委託内容に伴い市町村より委託費により事業が行われています。また、市町村裁量による委託であるため、全国各市町村により事業規模は異なり、相談支援専門員の人数や委託事業所の市町村内の事業数等も地域格差があります。</a:t>
            </a:r>
            <a:endParaRPr kumimoji="1" lang="en-US" altLang="ja-JP" dirty="0" smtClean="0"/>
          </a:p>
          <a:p>
            <a:endParaRPr kumimoji="1" lang="en-US" altLang="ja-JP" dirty="0" smtClean="0"/>
          </a:p>
          <a:p>
            <a:r>
              <a:rPr kumimoji="1" lang="ja-JP" altLang="en-US" dirty="0" smtClean="0"/>
              <a:t>　そして、③に示した、市町村相談支援機能強化事業等により、全ての総合相談支援・相談支援の体制強化や人材育成・地域連携・地域移行の促進・権利擁護の推進などを担う、基幹相談支援センターが市町村ごと又は、各障害福祉圏域に設置されています。しかし、それぞれの地域特性に応じて整備され、かつ市町村による設置により現在も設置への推進がされている状況であり、未設置の市町村が半数以上ある現状です。また、担当エリアの様々な課題の抽出や検討において、協議会の運営にも大きく機能する重要な役割を担います。新しい相談支援従事者研修カリキュラムにおいては、この基幹相談支援センターが担う地域における人材育成のための実地研修期間の受け皿として想定しています。基幹相談支援センターが無い地域においては、②の委託相談支援事業所等に基幹機能を付加する形での研修の受け皿となってもらうような仕組みを地域で作って頂きたいと思います。</a:t>
            </a:r>
            <a:endParaRPr kumimoji="1" lang="en-US" altLang="ja-JP" dirty="0" smtClean="0"/>
          </a:p>
          <a:p>
            <a:endParaRPr kumimoji="1" lang="en-US" altLang="ja-JP" dirty="0" smtClean="0"/>
          </a:p>
          <a:p>
            <a:r>
              <a:rPr kumimoji="1" lang="ja-JP" altLang="en-US" dirty="0" smtClean="0"/>
              <a:t>　最後に、都道府県等の広域専門相談として、各都道府県には児童相談所や難病・高次脳障害の相談センターや保健所、発達支援センターや精神保健福祉センター、視覚聴覚支援センター、ハローワークや障害者職業センター、就業・生活支援センター、地域生活定着支援センター等の相談機関があったり、市町村においても、住居サポート事業や成年後見支援センター、生活困窮自立支援法に基づく相談支援センターなど様々な専門性に特化した相談支援機関が存在しています。</a:t>
            </a:r>
            <a:endParaRPr kumimoji="1" lang="en-US" altLang="ja-JP" dirty="0" smtClean="0"/>
          </a:p>
          <a:p>
            <a:r>
              <a:rPr kumimoji="1" lang="ja-JP" altLang="en-US" dirty="0" smtClean="0"/>
              <a:t>　</a:t>
            </a:r>
            <a:endParaRPr kumimoji="1" lang="en-US" altLang="ja-JP" dirty="0" smtClean="0"/>
          </a:p>
          <a:p>
            <a:r>
              <a:rPr kumimoji="1" lang="ja-JP" altLang="en-US" u="none" dirty="0" smtClean="0"/>
              <a:t>　これらが効率的で平時より連携体制が取れているかどうかが、その地域の相談体制の評価となるでしょうし、様々な相談者の相談を受けるためには、とても重要な連携であると言えます。</a:t>
            </a:r>
            <a:endParaRPr kumimoji="1" lang="ja-JP" altLang="en-US" u="none"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9</a:t>
            </a:fld>
            <a:endParaRPr kumimoji="1" lang="ja-JP" altLang="en-US"/>
          </a:p>
        </p:txBody>
      </p:sp>
    </p:spTree>
    <p:extLst>
      <p:ext uri="{BB962C8B-B14F-4D97-AF65-F5344CB8AC3E}">
        <p14:creationId xmlns:p14="http://schemas.microsoft.com/office/powerpoint/2010/main" val="229314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7725" y="180975"/>
            <a:ext cx="4932363" cy="3700463"/>
          </a:xfrm>
        </p:spPr>
      </p:sp>
      <p:sp>
        <p:nvSpPr>
          <p:cNvPr id="3" name="ノート プレースホルダー 2"/>
          <p:cNvSpPr>
            <a:spLocks noGrp="1"/>
          </p:cNvSpPr>
          <p:nvPr>
            <p:ph type="body" idx="1"/>
          </p:nvPr>
        </p:nvSpPr>
        <p:spPr>
          <a:xfrm>
            <a:off x="703585" y="4069060"/>
            <a:ext cx="5388610" cy="5544616"/>
          </a:xfrm>
        </p:spPr>
        <p:txBody>
          <a:bodyPr>
            <a:normAutofit fontScale="55000" lnSpcReduction="20000"/>
          </a:bodyPr>
          <a:lstStyle/>
          <a:p>
            <a:r>
              <a:rPr kumimoji="1" lang="ja-JP" altLang="en-US" dirty="0" smtClean="0"/>
              <a:t>　スライドの左側の重層的な相談支援体制については、別科目でも説明はされていると思いますが、確認のため押えて頂きたい内を再度説明します。</a:t>
            </a:r>
            <a:endParaRPr kumimoji="1" lang="en-US" altLang="ja-JP" dirty="0" smtClean="0"/>
          </a:p>
          <a:p>
            <a:endParaRPr kumimoji="1" lang="en-US" altLang="ja-JP" dirty="0" smtClean="0"/>
          </a:p>
          <a:p>
            <a:r>
              <a:rPr kumimoji="1" lang="ja-JP" altLang="en-US" dirty="0" smtClean="0"/>
              <a:t>　障害者の相談支援体制としては、平成２４年より開始された基幹相談支援センターにより、相談支援の役割と機能の整理が行われ３層構造による重層的な相談支援体制の重要性が地域では問われています。</a:t>
            </a:r>
            <a:endParaRPr kumimoji="1" lang="en-US" altLang="ja-JP" dirty="0" smtClean="0"/>
          </a:p>
          <a:p>
            <a:r>
              <a:rPr kumimoji="1" lang="ja-JP" altLang="en-US" dirty="0" smtClean="0"/>
              <a:t>　それぞれ、相談支援事業の役割と機能については、ここまでご説明しましたが、この２層構造と言われている各層の相談支援事業は、ある一定の機能を役割分担しているに過ぎず、</a:t>
            </a:r>
            <a:r>
              <a:rPr kumimoji="1" lang="en-US" altLang="ja-JP" dirty="0" smtClean="0"/>
              <a:t>『</a:t>
            </a:r>
            <a:r>
              <a:rPr kumimoji="1" lang="ja-JP" altLang="en-US" dirty="0" smtClean="0"/>
              <a:t>これ以上は、私の事業所の役割ではありません</a:t>
            </a:r>
            <a:r>
              <a:rPr kumimoji="1" lang="en-US" altLang="ja-JP" dirty="0" smtClean="0"/>
              <a:t>』</a:t>
            </a:r>
            <a:r>
              <a:rPr kumimoji="1" lang="ja-JP" altLang="en-US" dirty="0" smtClean="0"/>
              <a:t>といった、支援側からのテリトリーで相談を打ち切ることなどが無いよう、それぞれの事業が機能を重複している部分があるわけです。</a:t>
            </a:r>
            <a:endParaRPr kumimoji="1" lang="en-US" altLang="ja-JP" dirty="0" smtClean="0"/>
          </a:p>
          <a:p>
            <a:r>
              <a:rPr kumimoji="1" lang="ja-JP" altLang="en-US" dirty="0" smtClean="0"/>
              <a:t>　重層的である意味は、とかく様々な相談支援の場面で</a:t>
            </a:r>
            <a:r>
              <a:rPr kumimoji="1" lang="en-US" altLang="ja-JP" dirty="0" smtClean="0"/>
              <a:t>『</a:t>
            </a:r>
            <a:r>
              <a:rPr kumimoji="1" lang="ja-JP" altLang="en-US" dirty="0" smtClean="0"/>
              <a:t>この方は対象外</a:t>
            </a:r>
            <a:r>
              <a:rPr kumimoji="1" lang="en-US" altLang="ja-JP" dirty="0" smtClean="0"/>
              <a:t>』</a:t>
            </a:r>
            <a:r>
              <a:rPr kumimoji="1" lang="ja-JP" altLang="en-US" dirty="0" smtClean="0"/>
              <a:t>などとはならないことが、障害児者の相談支援の基本中の基本です。むしろ、</a:t>
            </a:r>
            <a:r>
              <a:rPr kumimoji="1" lang="ja-JP" altLang="en-US" u="none" dirty="0" smtClean="0"/>
              <a:t>役割・機能が重なる部分こそ、手厚い相談支援の場面であるとご理解頂けると、バトンタッチする場面なのか？しばらくダブルで関わりながら、いずれのタイミングでフェードアウトするなどの丁寧さが展開されていくことに繋がります。</a:t>
            </a:r>
            <a:endParaRPr kumimoji="1" lang="en-US" altLang="ja-JP" u="none" dirty="0" smtClean="0"/>
          </a:p>
          <a:p>
            <a:r>
              <a:rPr kumimoji="1" lang="ja-JP" altLang="en-US" dirty="0" smtClean="0"/>
              <a:t>　そして、この３層の相談機関と連携し、広域的に役割や機能を担保する相談支援事業との連携を図ってくことも、相談支援体制を構築していくためには重要となります。</a:t>
            </a:r>
            <a:endParaRPr kumimoji="1" lang="en-US" altLang="ja-JP" dirty="0" smtClean="0"/>
          </a:p>
          <a:p>
            <a:endParaRPr kumimoji="1" lang="en-US" altLang="ja-JP" dirty="0" smtClean="0"/>
          </a:p>
          <a:p>
            <a:r>
              <a:rPr kumimoji="1" lang="ja-JP" altLang="en-US" dirty="0" smtClean="0"/>
              <a:t>　また、この３層の相談支援事業所には、相談支援従事者研修を受けられた、障害当事者の相談支援専門員が所属され、当事者の視点を常に事業所内外で学ぶ体制が図られていくことも重要です。ピアサポートによる相談支援の効果は、既に各地での展開や推進が始まってる状況にあります。</a:t>
            </a:r>
            <a:endParaRPr kumimoji="1" lang="en-US" altLang="ja-JP" dirty="0" smtClean="0"/>
          </a:p>
          <a:p>
            <a:endParaRPr kumimoji="1" lang="en-US" altLang="ja-JP" dirty="0" smtClean="0"/>
          </a:p>
          <a:p>
            <a:r>
              <a:rPr kumimoji="1" lang="ja-JP" altLang="en-US" dirty="0" smtClean="0"/>
              <a:t>右側に示した特に専門性の高い相談支援事業としては、都道府県が実施主体となっています。　</a:t>
            </a:r>
            <a:endParaRPr kumimoji="1" lang="en-US" altLang="ja-JP" dirty="0" smtClean="0"/>
          </a:p>
          <a:p>
            <a:r>
              <a:rPr kumimoji="1" lang="ja-JP" altLang="en-US" dirty="0" smtClean="0"/>
              <a:t>①の</a:t>
            </a:r>
            <a:r>
              <a:rPr lang="ja-JP" altLang="en-US" dirty="0" smtClean="0">
                <a:effectLst/>
              </a:rPr>
              <a:t>発達障害者支援センター運営事業は、自閉症等の特有な</a:t>
            </a:r>
            <a:r>
              <a:rPr lang="ja-JP" altLang="en-US" dirty="0" err="1" smtClean="0">
                <a:effectLst/>
              </a:rPr>
              <a:t>発達障がいを</a:t>
            </a:r>
            <a:r>
              <a:rPr lang="ja-JP" altLang="en-US" dirty="0" smtClean="0">
                <a:effectLst/>
              </a:rPr>
              <a:t>有する障がい児（者）に対する支援を総合的に行う地域の拠点として、発達障がいに関する各般の問題について本人、及びその家族からの相談に応じ、適切な指導・助言を行ったり、関係施設及び関係機関との連携強化等により、発達障がい児</a:t>
            </a:r>
            <a:r>
              <a:rPr lang="en-US" altLang="ja-JP" dirty="0" smtClean="0">
                <a:effectLst/>
              </a:rPr>
              <a:t>(</a:t>
            </a:r>
            <a:r>
              <a:rPr lang="ja-JP" altLang="en-US" dirty="0" smtClean="0">
                <a:effectLst/>
              </a:rPr>
              <a:t>者</a:t>
            </a:r>
            <a:r>
              <a:rPr lang="en-US" altLang="ja-JP" dirty="0" smtClean="0">
                <a:effectLst/>
              </a:rPr>
              <a:t>)</a:t>
            </a:r>
            <a:r>
              <a:rPr lang="ja-JP" altLang="en-US" dirty="0" smtClean="0">
                <a:effectLst/>
              </a:rPr>
              <a:t>に対する地域における総合的な支援体制の整備を推進を行い、本人、及びその家族の福祉の向上を図ることを目的とした事業です。</a:t>
            </a:r>
            <a:endParaRPr lang="en-US" altLang="ja-JP" dirty="0" smtClean="0">
              <a:effectLst/>
            </a:endParaRPr>
          </a:p>
          <a:p>
            <a:endParaRPr kumimoji="1" lang="en-US" altLang="ja-JP" dirty="0" smtClean="0">
              <a:effectLst/>
            </a:endParaRPr>
          </a:p>
          <a:p>
            <a:r>
              <a:rPr lang="ja-JP" altLang="en-US" dirty="0" smtClean="0">
                <a:effectLst/>
              </a:rPr>
              <a:t>②の事業は、高次脳機能障害診断の基準により</a:t>
            </a:r>
            <a:r>
              <a:rPr lang="ja-JP" altLang="en-US" dirty="0" err="1" smtClean="0">
                <a:effectLst/>
              </a:rPr>
              <a:t>高次脳機能障がいを</a:t>
            </a:r>
            <a:r>
              <a:rPr lang="ja-JP" altLang="en-US" dirty="0" smtClean="0">
                <a:effectLst/>
              </a:rPr>
              <a:t>有すると診断された方への支援に関する取り組みを普及定着させるため、都道府県が指定する高次脳機能障がい者の支援の拠点となる機関で、専門的な相談支援、関係機関との支援ネットワークの充実、高次脳機能障がいの正しい理解を促進するための普及や啓発事業、又は高次脳機能障害者の支援手法等に関する研修等を行い、高次脳機能障がいの支援体制の確立を図ることを目的とした事業です。具体的な事業内容としては、相談支援事業等、普及・啓発事業、研修事業、高次脳機能障害支援普及全国連絡協議会等への参加</a:t>
            </a:r>
            <a:endParaRPr lang="en-US" altLang="ja-JP" dirty="0" smtClean="0">
              <a:effectLst/>
            </a:endParaRPr>
          </a:p>
          <a:p>
            <a:endParaRPr kumimoji="1" lang="en-US" altLang="ja-JP" dirty="0" smtClean="0">
              <a:effectLst/>
            </a:endParaRPr>
          </a:p>
          <a:p>
            <a:r>
              <a:rPr kumimoji="1" lang="ja-JP" altLang="en-US" dirty="0" smtClean="0">
                <a:effectLst/>
              </a:rPr>
              <a:t>③の事業は、</a:t>
            </a:r>
            <a:r>
              <a:rPr lang="ja-JP" altLang="en-US" dirty="0" smtClean="0">
                <a:effectLst/>
              </a:rPr>
              <a:t>在宅の重症心身障が</a:t>
            </a:r>
            <a:r>
              <a:rPr lang="ja-JP" altLang="en-US" dirty="0" err="1" smtClean="0">
                <a:effectLst/>
              </a:rPr>
              <a:t>い</a:t>
            </a:r>
            <a:r>
              <a:rPr lang="ja-JP" altLang="en-US" dirty="0" smtClean="0">
                <a:effectLst/>
              </a:rPr>
              <a:t>児（者）・知的障がい児（者）・身体障がい児の地域における生活を支えるため、身近な地域で療育指導等が受けられる療育機能の充実を図るとともに、これらを支援する都道府県域の療育機能との重層的な連携を図ることを目的とした事業です。具体的な事業内容は、訪問による療育指導、外来による専門的な療育相談、指導、障害児の通う保育所や障害児通園事業等の職員の療育技術の指導、療育機関に対する支援となります。</a:t>
            </a:r>
            <a:endParaRPr lang="en-US" altLang="ja-JP" dirty="0" smtClean="0">
              <a:effectLst/>
            </a:endParaRPr>
          </a:p>
          <a:p>
            <a:endParaRPr kumimoji="1" lang="en-US" altLang="ja-JP" dirty="0" smtClean="0">
              <a:effectLst/>
            </a:endParaRPr>
          </a:p>
          <a:p>
            <a:r>
              <a:rPr kumimoji="1" lang="ja-JP" altLang="en-US" dirty="0" smtClean="0">
                <a:effectLst/>
              </a:rPr>
              <a:t>④の事業は、</a:t>
            </a:r>
            <a:r>
              <a:rPr lang="ja-JP" altLang="en-US" dirty="0" smtClean="0">
                <a:effectLst/>
              </a:rPr>
              <a:t>職業生活における自立を図るために就業、及びこれに伴う日常生活、又は社会生活上の支援を必要とする障がいのある方に対し、雇用、保健、福祉、教育等の関係機関との連携を図りながら、身近な地域で必要な指導や助言、その他の支援を行うことで、その雇用の促進や職業の安定を図ることを目的とした事業です。</a:t>
            </a:r>
            <a:endParaRPr lang="en-US" altLang="ja-JP" dirty="0" smtClean="0">
              <a:effectLst/>
            </a:endParaRPr>
          </a:p>
          <a:p>
            <a:r>
              <a:rPr kumimoji="1" lang="ja-JP" altLang="en-US" dirty="0" smtClean="0">
                <a:effectLst/>
              </a:rPr>
              <a:t>　いずれも、都道府県事業として、前段で述べましたそれぞれの相談支援事業と連携し、また研修などでの人材を育成したり、専門的な相談員を訪問させる等、地域の相談体制をより重層的かつ専門的見地からの応援体制を整えるためにも、地域の相談支援事業所は広域での事業にもアクセスし日頃より連携を取る必要があります。</a:t>
            </a:r>
            <a:endParaRPr kumimoji="1" lang="en-US" altLang="ja-JP" dirty="0" smtClean="0">
              <a:effectLst/>
            </a:endParaRPr>
          </a:p>
          <a:p>
            <a:r>
              <a:rPr kumimoji="1" lang="ja-JP" altLang="en-US" dirty="0" smtClean="0">
                <a:effectLst/>
              </a:rPr>
              <a:t>≪</a:t>
            </a:r>
            <a:r>
              <a:rPr kumimoji="1" lang="en-US" altLang="ja-JP" dirty="0" smtClean="0">
                <a:effectLst/>
              </a:rPr>
              <a:t>※</a:t>
            </a:r>
            <a:r>
              <a:rPr kumimoji="1" lang="ja-JP" altLang="en-US" dirty="0" smtClean="0">
                <a:effectLst/>
              </a:rPr>
              <a:t>参考までに；説明は</a:t>
            </a:r>
            <a:r>
              <a:rPr kumimoji="1" lang="ja-JP" altLang="en-US" dirty="0" err="1" smtClean="0">
                <a:effectLst/>
              </a:rPr>
              <a:t>無し</a:t>
            </a:r>
            <a:r>
              <a:rPr kumimoji="1" lang="ja-JP" altLang="en-US" dirty="0" smtClean="0">
                <a:effectLst/>
              </a:rPr>
              <a:t>≫</a:t>
            </a:r>
            <a:endParaRPr kumimoji="1" lang="en-US" altLang="ja-JP" dirty="0" smtClean="0">
              <a:effectLst/>
            </a:endParaRPr>
          </a:p>
          <a:p>
            <a:r>
              <a:rPr kumimoji="1" lang="ja-JP" altLang="en-US" dirty="0" smtClean="0">
                <a:effectLst/>
              </a:rPr>
              <a:t>これ以外にも、</a:t>
            </a:r>
            <a:r>
              <a:rPr lang="en-US" altLang="ja-JP" b="0" dirty="0" smtClean="0">
                <a:effectLst/>
              </a:rPr>
              <a:t>[2]</a:t>
            </a:r>
            <a:r>
              <a:rPr lang="ja-JP" altLang="en-US" b="0" dirty="0" smtClean="0">
                <a:effectLst/>
              </a:rPr>
              <a:t>　専門性の高い意思疎通支援を行う者の養成研修事業（手話通訳者・要約筆記者養成研修事業・盲</a:t>
            </a:r>
            <a:r>
              <a:rPr lang="ja-JP" altLang="en-US" b="0" dirty="0" err="1" smtClean="0">
                <a:effectLst/>
              </a:rPr>
              <a:t>ろう</a:t>
            </a:r>
            <a:r>
              <a:rPr lang="ja-JP" altLang="en-US" b="0" dirty="0" smtClean="0">
                <a:effectLst/>
              </a:rPr>
              <a:t>者向け通訳・介助員養成研修事業）</a:t>
            </a:r>
          </a:p>
          <a:p>
            <a:r>
              <a:rPr lang="en-US" altLang="ja-JP" b="0" dirty="0" smtClean="0">
                <a:effectLst/>
              </a:rPr>
              <a:t>[3]</a:t>
            </a:r>
            <a:r>
              <a:rPr lang="ja-JP" altLang="en-US" b="0" dirty="0" smtClean="0">
                <a:effectLst/>
              </a:rPr>
              <a:t>　専門性の高い意思疎通支援を行う者の派遣事業、</a:t>
            </a:r>
            <a:r>
              <a:rPr lang="en-US" altLang="ja-JP" b="0" dirty="0" smtClean="0">
                <a:effectLst/>
              </a:rPr>
              <a:t>[4]</a:t>
            </a:r>
            <a:r>
              <a:rPr lang="ja-JP" altLang="en-US" b="0" dirty="0" smtClean="0">
                <a:effectLst/>
              </a:rPr>
              <a:t>　意思疎通支援を行う者の派遣に係る市町村相互間の連絡調整事業、</a:t>
            </a:r>
            <a:r>
              <a:rPr lang="en-US" altLang="ja-JP" b="0" dirty="0" smtClean="0">
                <a:effectLst/>
              </a:rPr>
              <a:t>[5]</a:t>
            </a:r>
            <a:r>
              <a:rPr lang="ja-JP" altLang="en-US" b="0" dirty="0" smtClean="0">
                <a:effectLst/>
              </a:rPr>
              <a:t>　広域的な支援事業（都道府県相談支援体制整備事業、精神障害者地域生活支援広域調整等事業）などや、サービス・相談支援者・指導者育成事業として</a:t>
            </a:r>
          </a:p>
          <a:p>
            <a:r>
              <a:rPr lang="en-US" altLang="ja-JP" b="0" dirty="0" smtClean="0">
                <a:effectLst/>
              </a:rPr>
              <a:t>(1)</a:t>
            </a:r>
            <a:r>
              <a:rPr lang="ja-JP" altLang="en-US" b="0" dirty="0" smtClean="0">
                <a:effectLst/>
              </a:rPr>
              <a:t>　障害支援区分認定調査員等研修事業</a:t>
            </a:r>
          </a:p>
          <a:p>
            <a:r>
              <a:rPr lang="en-US" altLang="ja-JP" b="0" dirty="0" smtClean="0">
                <a:effectLst/>
              </a:rPr>
              <a:t>(2)</a:t>
            </a:r>
            <a:r>
              <a:rPr lang="ja-JP" altLang="en-US" b="0" dirty="0" smtClean="0">
                <a:effectLst/>
              </a:rPr>
              <a:t>　相談支援従事者研修事業</a:t>
            </a:r>
          </a:p>
          <a:p>
            <a:r>
              <a:rPr lang="en-US" altLang="ja-JP" b="0" dirty="0" smtClean="0">
                <a:effectLst/>
              </a:rPr>
              <a:t>(3)</a:t>
            </a:r>
            <a:r>
              <a:rPr lang="ja-JP" altLang="en-US" b="0" dirty="0" smtClean="0">
                <a:effectLst/>
              </a:rPr>
              <a:t>　サービス管理責任者研修事業</a:t>
            </a:r>
          </a:p>
          <a:p>
            <a:r>
              <a:rPr lang="en-US" altLang="ja-JP" b="0" dirty="0" smtClean="0">
                <a:effectLst/>
              </a:rPr>
              <a:t>(4)</a:t>
            </a:r>
            <a:r>
              <a:rPr lang="ja-JP" altLang="en-US" b="0" dirty="0" smtClean="0">
                <a:effectLst/>
              </a:rPr>
              <a:t>　居宅介護従事者等養成研修事業</a:t>
            </a:r>
          </a:p>
          <a:p>
            <a:r>
              <a:rPr lang="en-US" altLang="ja-JP" b="0" dirty="0" smtClean="0">
                <a:effectLst/>
              </a:rPr>
              <a:t>(5)</a:t>
            </a:r>
            <a:r>
              <a:rPr lang="ja-JP" altLang="en-US" b="0" dirty="0" smtClean="0">
                <a:effectLst/>
              </a:rPr>
              <a:t>　強度行動障害支援者養成研修（基礎研修）事業</a:t>
            </a:r>
          </a:p>
          <a:p>
            <a:r>
              <a:rPr lang="en-US" altLang="ja-JP" b="0" dirty="0" smtClean="0">
                <a:effectLst/>
              </a:rPr>
              <a:t>(6)</a:t>
            </a:r>
            <a:r>
              <a:rPr lang="ja-JP" altLang="en-US" b="0" dirty="0" smtClean="0">
                <a:effectLst/>
              </a:rPr>
              <a:t>　強度行動障害支援者養成研修（実践研修）事業</a:t>
            </a:r>
          </a:p>
          <a:p>
            <a:r>
              <a:rPr lang="en-US" altLang="ja-JP" b="0" dirty="0" smtClean="0">
                <a:effectLst/>
              </a:rPr>
              <a:t>(7)</a:t>
            </a:r>
            <a:r>
              <a:rPr lang="ja-JP" altLang="en-US" b="0" dirty="0" smtClean="0">
                <a:effectLst/>
              </a:rPr>
              <a:t>　身体障害者・知的障害者相談員活動強化事業</a:t>
            </a:r>
          </a:p>
          <a:p>
            <a:r>
              <a:rPr lang="en-US" altLang="ja-JP" b="0" dirty="0" smtClean="0">
                <a:effectLst/>
              </a:rPr>
              <a:t>(8)</a:t>
            </a:r>
            <a:r>
              <a:rPr lang="ja-JP" altLang="en-US" b="0" dirty="0" smtClean="0">
                <a:effectLst/>
              </a:rPr>
              <a:t>　音声機能障害者発声訓練事業</a:t>
            </a:r>
          </a:p>
          <a:p>
            <a:r>
              <a:rPr lang="en-US" altLang="ja-JP" b="0" dirty="0" smtClean="0">
                <a:effectLst/>
              </a:rPr>
              <a:t>(9)</a:t>
            </a:r>
            <a:r>
              <a:rPr lang="ja-JP" altLang="en-US" b="0" dirty="0" smtClean="0">
                <a:effectLst/>
              </a:rPr>
              <a:t>　精神障害関係従事者養成研修事業　　　　　　　　</a:t>
            </a:r>
            <a:endParaRPr lang="en-US" altLang="ja-JP" b="0" dirty="0" smtClean="0">
              <a:effectLst/>
            </a:endParaRPr>
          </a:p>
          <a:p>
            <a:r>
              <a:rPr kumimoji="1" lang="ja-JP" altLang="en-US" b="0" dirty="0" smtClean="0">
                <a:effectLst/>
              </a:rPr>
              <a:t>　　上記</a:t>
            </a:r>
            <a:r>
              <a:rPr kumimoji="1" lang="ja-JP" altLang="en-US" b="0" dirty="0" smtClean="0"/>
              <a:t>も連携というより相談支援専門員としての自身を磨くためにも必要となる事業です。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10</a:t>
            </a:fld>
            <a:endParaRPr kumimoji="1" lang="ja-JP" altLang="en-US"/>
          </a:p>
        </p:txBody>
      </p:sp>
    </p:spTree>
    <p:extLst>
      <p:ext uri="{BB962C8B-B14F-4D97-AF65-F5344CB8AC3E}">
        <p14:creationId xmlns:p14="http://schemas.microsoft.com/office/powerpoint/2010/main" val="254537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　それぞれの障害児者相談支援事業について、概要をまとめた資料です。</a:t>
            </a:r>
            <a:endParaRPr lang="en-US" altLang="ja-JP"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effectLst/>
              </a:rPr>
              <a:t>　大きく分けて３つの相談事業についての事業概要と広域設置及び市町村任意事業としての専門性の高い事業について、ご確認頂ければと思います。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9CC62B6-5A92-4F27-B87D-C48ADB33CD22}" type="slidenum">
              <a:rPr kumimoji="1" lang="ja-JP" altLang="en-US" smtClean="0"/>
              <a:t>11</a:t>
            </a:fld>
            <a:endParaRPr kumimoji="1" lang="ja-JP" altLang="en-US"/>
          </a:p>
        </p:txBody>
      </p:sp>
    </p:spTree>
    <p:extLst>
      <p:ext uri="{BB962C8B-B14F-4D97-AF65-F5344CB8AC3E}">
        <p14:creationId xmlns:p14="http://schemas.microsoft.com/office/powerpoint/2010/main" val="374517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4C22893-0C16-4E80-9389-CAC7B8B622D9}" type="datetime1">
              <a:rPr kumimoji="1" lang="ja-JP" altLang="en-US" smtClean="0"/>
              <a:t>2019/8/28</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6" name="スライド番号プレースホルダ 5"/>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D7C2DB-2CC5-4854-9547-D5109AB787B8}" type="datetime1">
              <a:rPr kumimoji="1" lang="ja-JP" altLang="en-US" smtClean="0"/>
              <a:t>2019/8/28</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6" name="スライド番号プレースホルダ 5"/>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C7FF64-8B8D-421F-AEB2-D00F55EAB64F}" type="datetime1">
              <a:rPr kumimoji="1" lang="ja-JP" altLang="en-US" smtClean="0"/>
              <a:t>2019/8/28</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6" name="スライド番号プレースホルダ 5"/>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58D82C-5BCD-451A-8467-16D0DEC545E4}" type="datetime1">
              <a:rPr kumimoji="1" lang="ja-JP" altLang="en-US" smtClean="0"/>
              <a:t>2019/8/28</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6" name="スライド番号プレースホルダ 5"/>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9D6D0A4-026C-4DD8-9CB4-CF1584E05054}" type="datetime1">
              <a:rPr kumimoji="1" lang="ja-JP" altLang="en-US" smtClean="0"/>
              <a:t>2019/8/28</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6" name="スライド番号プレースホルダ 5"/>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82BC533-B715-429C-9221-7714ED69BE7A}" type="datetime1">
              <a:rPr kumimoji="1" lang="ja-JP" altLang="en-US" smtClean="0"/>
              <a:t>2019/8/28</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7" name="スライド番号プレースホルダ 6"/>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7AA3BD0-34AC-4E1C-9759-08F55E3753A9}" type="datetime1">
              <a:rPr kumimoji="1" lang="ja-JP" altLang="en-US" smtClean="0"/>
              <a:t>2019/8/28</a:t>
            </a:fld>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9" name="スライド番号プレースホルダ 8"/>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D4DCAF6-E8F0-4F14-9C3D-73021E820109}" type="datetime1">
              <a:rPr kumimoji="1" lang="ja-JP" altLang="en-US" smtClean="0"/>
              <a:t>2019/8/28</a:t>
            </a:fld>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5" name="スライド番号プレースホルダ 4"/>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C428D4D-2DE8-4309-807E-D0350149F4B9}" type="datetime1">
              <a:rPr kumimoji="1" lang="ja-JP" altLang="en-US" smtClean="0"/>
              <a:t>2019/8/28</a:t>
            </a:fld>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4" name="スライド番号プレースホルダ 3"/>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8908AEB-14FF-4203-BF67-F211A902475D}" type="datetime1">
              <a:rPr kumimoji="1" lang="ja-JP" altLang="en-US" smtClean="0"/>
              <a:t>2019/8/28</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7" name="スライド番号プレースホルダ 6"/>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62BE5AC-1C82-4312-AB48-7095DC090BEC}" type="datetime1">
              <a:rPr kumimoji="1" lang="ja-JP" altLang="en-US" smtClean="0"/>
              <a:t>2019/8/28</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7" name="スライド番号プレースホルダ 6"/>
          <p:cNvSpPr>
            <a:spLocks noGrp="1"/>
          </p:cNvSpPr>
          <p:nvPr>
            <p:ph type="sldNum" sz="quarter" idx="12"/>
          </p:nvPr>
        </p:nvSpPr>
        <p:spPr/>
        <p:txBody>
          <a:bodyPr/>
          <a:lstStyle/>
          <a:p>
            <a:fld id="{DC482F87-D069-4E11-9D1B-0E53CB68B06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D1761-4EB6-4619-9DE3-D8D4F8CFDC9D}" type="datetime1">
              <a:rPr kumimoji="1" lang="ja-JP" altLang="en-US" smtClean="0"/>
              <a:t>2019/8/28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新カリキュラムに基づく相談支援従事者養成研修モデル研修</a:t>
            </a:r>
            <a:r>
              <a:rPr kumimoji="1" lang="en-US" altLang="ja-JP" smtClean="0"/>
              <a:t>(</a:t>
            </a:r>
            <a:r>
              <a:rPr kumimoji="1" lang="ja-JP" altLang="en-US" smtClean="0"/>
              <a:t>初任者研修</a:t>
            </a:r>
            <a:r>
              <a:rPr kumimoji="1" lang="en-US" altLang="ja-JP" smtClean="0"/>
              <a:t>), SSA2018-2019(c) </a:t>
            </a:r>
            <a:r>
              <a:rPr kumimoji="1" lang="ja-JP" altLang="en-US" smtClean="0"/>
              <a:t>不許複製</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82F87-D069-4E11-9D1B-0E53CB68B06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wmf"/><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wmf"/><Relationship Id="rId10" Type="http://schemas.openxmlformats.org/officeDocument/2006/relationships/image" Target="../media/image16.jpeg"/><Relationship Id="rId4" Type="http://schemas.openxmlformats.org/officeDocument/2006/relationships/image" Target="../media/image10.wmf"/><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wm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6.jpeg"/><Relationship Id="rId5" Type="http://schemas.openxmlformats.org/officeDocument/2006/relationships/diagramQuickStyle" Target="../diagrams/quickStyle2.xml"/><Relationship Id="rId15" Type="http://schemas.openxmlformats.org/officeDocument/2006/relationships/image" Target="../media/image30.wmf"/><Relationship Id="rId10" Type="http://schemas.openxmlformats.org/officeDocument/2006/relationships/image" Target="../media/image25.wmf"/><Relationship Id="rId4" Type="http://schemas.openxmlformats.org/officeDocument/2006/relationships/diagramLayout" Target="../diagrams/layout2.xml"/><Relationship Id="rId9" Type="http://schemas.openxmlformats.org/officeDocument/2006/relationships/image" Target="../media/image24.wmf"/><Relationship Id="rId1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6.jpeg"/><Relationship Id="rId5" Type="http://schemas.openxmlformats.org/officeDocument/2006/relationships/diagramQuickStyle" Target="../diagrams/quickStyle7.xml"/><Relationship Id="rId10" Type="http://schemas.openxmlformats.org/officeDocument/2006/relationships/image" Target="../media/image35.jpeg"/><Relationship Id="rId4" Type="http://schemas.openxmlformats.org/officeDocument/2006/relationships/diagramLayout" Target="../diagrams/layout7.xml"/><Relationship Id="rId9"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0" y="6529954"/>
            <a:ext cx="9143999" cy="355430"/>
          </a:xfrm>
        </p:spPr>
        <p:txBody>
          <a:bodyPr/>
          <a:lstStyle/>
          <a:p>
            <a:r>
              <a:rPr kumimoji="1" lang="zh-TW" altLang="en-US" dirty="0" smtClean="0"/>
              <a:t>令和元年度相談支援従事者指導者養成研修 配布資料</a:t>
            </a:r>
            <a:endParaRPr kumimoji="1" lang="ja-JP" altLang="en-US" dirty="0"/>
          </a:p>
        </p:txBody>
      </p:sp>
      <p:sp>
        <p:nvSpPr>
          <p:cNvPr id="2" name="タイトル 1"/>
          <p:cNvSpPr>
            <a:spLocks noGrp="1"/>
          </p:cNvSpPr>
          <p:nvPr>
            <p:ph type="ctrTitle" idx="4294967295"/>
          </p:nvPr>
        </p:nvSpPr>
        <p:spPr>
          <a:xfrm>
            <a:off x="1149330" y="3084078"/>
            <a:ext cx="7288642" cy="776970"/>
          </a:xfrm>
        </p:spPr>
        <p:txBody>
          <a:bodyPr>
            <a:normAutofit fontScale="90000"/>
          </a:bodyPr>
          <a:lstStyle/>
          <a:p>
            <a:pPr algn="l"/>
            <a:r>
              <a:rPr lang="ja-JP" altLang="en-US" sz="2954">
                <a:latin typeface="ＭＳ Ｐゴシック" panose="020B0600070205080204" pitchFamily="50" charset="-128"/>
                <a:ea typeface="ＭＳ Ｐゴシック" panose="020B0600070205080204" pitchFamily="50" charset="-128"/>
              </a:rPr>
              <a:t>相談</a:t>
            </a:r>
            <a:r>
              <a:rPr lang="ja-JP" altLang="en-US" sz="2954" smtClean="0">
                <a:latin typeface="ＭＳ Ｐゴシック" panose="020B0600070205080204" pitchFamily="50" charset="-128"/>
              </a:rPr>
              <a:t>支援における</a:t>
            </a:r>
            <a:br>
              <a:rPr lang="ja-JP" altLang="en-US" sz="2954" smtClean="0">
                <a:latin typeface="ＭＳ Ｐゴシック" panose="020B0600070205080204" pitchFamily="50" charset="-128"/>
              </a:rPr>
            </a:br>
            <a:r>
              <a:rPr lang="ja-JP" altLang="en-US" sz="2954" smtClean="0">
                <a:latin typeface="ＭＳ Ｐゴシック" panose="020B0600070205080204" pitchFamily="50" charset="-128"/>
              </a:rPr>
              <a:t>家族</a:t>
            </a:r>
            <a:r>
              <a:rPr lang="ja-JP" altLang="en-US" sz="2954">
                <a:latin typeface="ＭＳ Ｐゴシック" panose="020B0600070205080204" pitchFamily="50" charset="-128"/>
              </a:rPr>
              <a:t>支援と地域資源の活用への視点</a:t>
            </a:r>
            <a:endParaRPr lang="ja-JP" altLang="en-US" sz="2954"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56704" y="494350"/>
            <a:ext cx="5642028" cy="348109"/>
          </a:xfrm>
          <a:prstGeom prst="rect">
            <a:avLst/>
          </a:prstGeom>
          <a:noFill/>
        </p:spPr>
        <p:txBody>
          <a:bodyPr wrap="square" rtlCol="0">
            <a:spAutoFit/>
          </a:bodyPr>
          <a:lstStyle/>
          <a:p>
            <a:r>
              <a:rPr lang="ja-JP" altLang="en-US" sz="1662"/>
              <a:t>令和元年度 相談支援従事者指導者養成研修</a:t>
            </a:r>
          </a:p>
        </p:txBody>
      </p:sp>
      <p:sp>
        <p:nvSpPr>
          <p:cNvPr id="10" name="テキスト ボックス 9"/>
          <p:cNvSpPr txBox="1"/>
          <p:nvPr/>
        </p:nvSpPr>
        <p:spPr>
          <a:xfrm>
            <a:off x="1160047" y="2444969"/>
            <a:ext cx="5642028" cy="433196"/>
          </a:xfrm>
          <a:prstGeom prst="rect">
            <a:avLst/>
          </a:prstGeom>
          <a:noFill/>
        </p:spPr>
        <p:txBody>
          <a:bodyPr wrap="square" rtlCol="0">
            <a:spAutoFit/>
          </a:bodyPr>
          <a:lstStyle/>
          <a:p>
            <a:r>
              <a:rPr lang="ja-JP" altLang="en-US" sz="2215">
                <a:latin typeface="ＭＳ Ｐゴシック" panose="020B0600070205080204" pitchFamily="50" charset="-128"/>
                <a:ea typeface="ＭＳ Ｐゴシック" panose="020B0600070205080204" pitchFamily="50" charset="-128"/>
              </a:rPr>
              <a:t>初任者研修</a:t>
            </a:r>
            <a:r>
              <a:rPr lang="ja-JP" altLang="en-US" sz="2215" smtClean="0">
                <a:latin typeface="ＭＳ Ｐゴシック" panose="020B0600070205080204" pitchFamily="50" charset="-128"/>
                <a:ea typeface="ＭＳ Ｐゴシック" panose="020B0600070205080204" pitchFamily="50" charset="-128"/>
              </a:rPr>
              <a:t>講義７</a:t>
            </a:r>
            <a:endParaRPr lang="ja-JP" altLang="en-US" sz="2215">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80907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88640"/>
            <a:ext cx="9144000" cy="461665"/>
          </a:xfrm>
          <a:prstGeom prst="rect">
            <a:avLst/>
          </a:prstGeom>
          <a:noFill/>
        </p:spPr>
        <p:txBody>
          <a:bodyPr wrap="square" rtlCol="0">
            <a:spAutoFit/>
          </a:bodyPr>
          <a:lstStyle/>
          <a:p>
            <a:pPr algn="ctr"/>
            <a:r>
              <a:rPr lang="ja-JP" altLang="en-US" sz="2400" dirty="0" smtClean="0">
                <a:solidFill>
                  <a:srgbClr val="C00000"/>
                </a:solidFill>
                <a:latin typeface="ＤＨＰ特太ゴシック体" panose="020B0500000000000000" pitchFamily="50" charset="-128"/>
                <a:ea typeface="ＤＨＰ特太ゴシック体" panose="020B0500000000000000" pitchFamily="50" charset="-128"/>
              </a:rPr>
              <a:t>特に専門性の高い相談支援事業相談支援</a:t>
            </a:r>
            <a:endParaRPr kumimoji="1" lang="ja-JP" altLang="en-US" sz="2400" dirty="0">
              <a:solidFill>
                <a:srgbClr val="C00000"/>
              </a:solidFill>
              <a:latin typeface="ＤＨＰ特太ゴシック体" panose="020B0500000000000000" pitchFamily="50" charset="-128"/>
              <a:ea typeface="ＤＨＰ特太ゴシック体" panose="020B0500000000000000" pitchFamily="50" charset="-128"/>
              <a:cs typeface="メイリオ" pitchFamily="50" charset="-128"/>
            </a:endParaRPr>
          </a:p>
        </p:txBody>
      </p:sp>
      <p:cxnSp>
        <p:nvCxnSpPr>
          <p:cNvPr id="6" name="直線コネクタ 5"/>
          <p:cNvCxnSpPr/>
          <p:nvPr/>
        </p:nvCxnSpPr>
        <p:spPr>
          <a:xfrm>
            <a:off x="251520" y="76470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585" y="979857"/>
            <a:ext cx="4417206" cy="1055464"/>
          </a:xfrm>
          <a:prstGeom prst="rect">
            <a:avLst/>
          </a:prstGeom>
        </p:spPr>
      </p:pic>
      <p:sp>
        <p:nvSpPr>
          <p:cNvPr id="15" name="左矢印 14"/>
          <p:cNvSpPr/>
          <p:nvPr/>
        </p:nvSpPr>
        <p:spPr>
          <a:xfrm rot="10800000">
            <a:off x="5043066" y="2919189"/>
            <a:ext cx="664979" cy="216024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sp>
        <p:nvSpPr>
          <p:cNvPr id="17" name="角丸四角形 16"/>
          <p:cNvSpPr/>
          <p:nvPr/>
        </p:nvSpPr>
        <p:spPr>
          <a:xfrm>
            <a:off x="5775459" y="2021728"/>
            <a:ext cx="3327701"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smtClean="0"/>
              <a:t>①発達</a:t>
            </a:r>
            <a:r>
              <a:rPr lang="ja-JP" altLang="en-US" b="1" dirty="0"/>
              <a:t>障害者支援</a:t>
            </a:r>
            <a:r>
              <a:rPr lang="ja-JP" altLang="en-US" b="1" dirty="0" smtClean="0"/>
              <a:t>センター</a:t>
            </a:r>
            <a:endParaRPr lang="en-US" altLang="ja-JP" b="1" dirty="0" smtClean="0"/>
          </a:p>
          <a:p>
            <a:pPr algn="ctr"/>
            <a:r>
              <a:rPr lang="ja-JP" altLang="en-US" b="1" dirty="0" smtClean="0"/>
              <a:t>運営</a:t>
            </a:r>
            <a:r>
              <a:rPr lang="ja-JP" altLang="en-US" b="1" dirty="0"/>
              <a:t>事業</a:t>
            </a:r>
            <a:endParaRPr kumimoji="1" lang="ja-JP" altLang="en-US" dirty="0"/>
          </a:p>
        </p:txBody>
      </p:sp>
      <p:sp>
        <p:nvSpPr>
          <p:cNvPr id="25" name="角丸四角形 24"/>
          <p:cNvSpPr/>
          <p:nvPr/>
        </p:nvSpPr>
        <p:spPr>
          <a:xfrm>
            <a:off x="5799130" y="3192943"/>
            <a:ext cx="3327702"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b="1" dirty="0" smtClean="0"/>
              <a:t>②高次</a:t>
            </a:r>
            <a:r>
              <a:rPr lang="ja-JP" altLang="en-US" b="1" dirty="0"/>
              <a:t>脳機能障害及びその関連障害に対する支援普及事業</a:t>
            </a:r>
            <a:endParaRPr kumimoji="1" lang="en-US" altLang="ja-JP" dirty="0" smtClean="0"/>
          </a:p>
        </p:txBody>
      </p:sp>
      <p:sp>
        <p:nvSpPr>
          <p:cNvPr id="33" name="角丸四角形 32"/>
          <p:cNvSpPr/>
          <p:nvPr/>
        </p:nvSpPr>
        <p:spPr>
          <a:xfrm>
            <a:off x="5786642" y="4368613"/>
            <a:ext cx="3327701" cy="914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b="1" dirty="0" smtClean="0"/>
              <a:t>③</a:t>
            </a:r>
            <a:r>
              <a:rPr lang="zh-TW" altLang="en-US" b="1" dirty="0" smtClean="0"/>
              <a:t>障害児</a:t>
            </a:r>
            <a:r>
              <a:rPr lang="zh-TW" altLang="en-US" b="1" dirty="0"/>
              <a:t>等療育支援事業</a:t>
            </a:r>
            <a:endParaRPr kumimoji="1" lang="ja-JP" altLang="en-US" dirty="0"/>
          </a:p>
        </p:txBody>
      </p:sp>
      <p:sp>
        <p:nvSpPr>
          <p:cNvPr id="34" name="角丸四角形 33"/>
          <p:cNvSpPr/>
          <p:nvPr/>
        </p:nvSpPr>
        <p:spPr>
          <a:xfrm>
            <a:off x="5786642" y="5490853"/>
            <a:ext cx="3327702"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b="1" dirty="0" smtClean="0"/>
              <a:t>④障害者</a:t>
            </a:r>
            <a:r>
              <a:rPr lang="ja-JP" altLang="en-US" b="1" dirty="0"/>
              <a:t>就業・生活</a:t>
            </a:r>
            <a:r>
              <a:rPr lang="ja-JP" altLang="en-US" b="1" dirty="0" smtClean="0"/>
              <a:t>支援</a:t>
            </a:r>
            <a:endParaRPr lang="en-US" altLang="ja-JP" b="1" dirty="0" smtClean="0"/>
          </a:p>
          <a:p>
            <a:pPr algn="ctr"/>
            <a:r>
              <a:rPr lang="ja-JP" altLang="en-US" b="1" dirty="0" smtClean="0"/>
              <a:t>センター</a:t>
            </a:r>
            <a:r>
              <a:rPr lang="ja-JP" altLang="en-US" b="1" dirty="0"/>
              <a:t>事業</a:t>
            </a:r>
            <a:endParaRPr kumimoji="1" lang="en-US" altLang="ja-JP"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8" y="2300080"/>
            <a:ext cx="5249643" cy="393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775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724" y="116632"/>
            <a:ext cx="7886700" cy="783737"/>
          </a:xfrm>
        </p:spPr>
        <p:txBody>
          <a:bodyPr>
            <a:normAutofit/>
          </a:bodyPr>
          <a:lstStyle/>
          <a:p>
            <a:pPr algn="l"/>
            <a:r>
              <a:rPr lang="ja-JP" altLang="en-US" sz="2400" dirty="0" smtClean="0">
                <a:solidFill>
                  <a:srgbClr val="C00000"/>
                </a:solidFill>
                <a:latin typeface="ＤＨＰ特太ゴシック体" panose="020B0500000000000000" pitchFamily="50" charset="-128"/>
                <a:ea typeface="ＤＨＰ特太ゴシック体" panose="020B0500000000000000" pitchFamily="50" charset="-128"/>
              </a:rPr>
              <a:t>相談支援事業（</a:t>
            </a:r>
            <a:r>
              <a:rPr lang="ja-JP" altLang="en-US" sz="2400" dirty="0">
                <a:solidFill>
                  <a:srgbClr val="C00000"/>
                </a:solidFill>
                <a:latin typeface="ＤＨＰ特太ゴシック体" panose="020B0500000000000000" pitchFamily="50" charset="-128"/>
                <a:ea typeface="ＤＨＰ特太ゴシック体" panose="020B0500000000000000" pitchFamily="50" charset="-128"/>
              </a:rPr>
              <a:t>制度）</a:t>
            </a:r>
            <a:r>
              <a:rPr lang="ja-JP" altLang="en-US" sz="2400" dirty="0" smtClean="0">
                <a:solidFill>
                  <a:srgbClr val="C00000"/>
                </a:solidFill>
                <a:latin typeface="ＤＨＰ特太ゴシック体" panose="020B0500000000000000" pitchFamily="50" charset="-128"/>
                <a:ea typeface="ＤＨＰ特太ゴシック体" panose="020B0500000000000000" pitchFamily="50" charset="-128"/>
              </a:rPr>
              <a:t>の</a:t>
            </a:r>
            <a:r>
              <a:rPr lang="ja-JP" altLang="en-US" sz="2400" dirty="0">
                <a:solidFill>
                  <a:srgbClr val="C00000"/>
                </a:solidFill>
                <a:latin typeface="ＤＨＰ特太ゴシック体" panose="020B0500000000000000" pitchFamily="50" charset="-128"/>
                <a:ea typeface="ＤＨＰ特太ゴシック体" panose="020B0500000000000000" pitchFamily="50" charset="-128"/>
              </a:rPr>
              <a:t>概要</a:t>
            </a:r>
            <a:endParaRPr kumimoji="1" lang="ja-JP" altLang="en-US" sz="24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コンテンツ プレースホルダー 2"/>
          <p:cNvSpPr>
            <a:spLocks noGrp="1"/>
          </p:cNvSpPr>
          <p:nvPr>
            <p:ph idx="1"/>
          </p:nvPr>
        </p:nvSpPr>
        <p:spPr>
          <a:xfrm>
            <a:off x="611189" y="836712"/>
            <a:ext cx="8302432" cy="5904656"/>
          </a:xfrm>
        </p:spPr>
        <p:txBody>
          <a:bodyPr>
            <a:normAutofit fontScale="77500" lnSpcReduction="20000"/>
          </a:bodyPr>
          <a:lstStyle/>
          <a:p>
            <a:pPr marL="0" indent="0">
              <a:buNone/>
            </a:pPr>
            <a:r>
              <a:rPr lang="ja-JP" altLang="en-US" sz="1800" u="sng" dirty="0" smtClean="0">
                <a:latin typeface="ＤＨＰ特太ゴシック体" panose="020B0500000000000000" pitchFamily="50" charset="-128"/>
                <a:ea typeface="ＤＨＰ特太ゴシック体" panose="020B0500000000000000" pitchFamily="50" charset="-128"/>
              </a:rPr>
              <a:t>１．指定相談支援事業</a:t>
            </a:r>
          </a:p>
          <a:p>
            <a:pPr marL="0" indent="0">
              <a:buNone/>
            </a:pPr>
            <a:r>
              <a:rPr lang="ja-JP" altLang="en-US" sz="1800" dirty="0" smtClean="0">
                <a:latin typeface="+mn-ea"/>
              </a:rPr>
              <a:t>　</a:t>
            </a:r>
            <a:r>
              <a:rPr lang="ja-JP" altLang="en-US" sz="1800" dirty="0" smtClean="0">
                <a:latin typeface="ＤＨＰ特太ゴシック体" panose="020B0500000000000000" pitchFamily="50" charset="-128"/>
                <a:ea typeface="ＤＨＰ特太ゴシック体" panose="020B0500000000000000" pitchFamily="50" charset="-128"/>
              </a:rPr>
              <a:t>① 指定特定相談支援事業・指定障害児相談支援事業（市町村指定）</a:t>
            </a:r>
          </a:p>
          <a:p>
            <a:pPr marL="0" indent="0">
              <a:spcBef>
                <a:spcPts val="0"/>
              </a:spcBef>
              <a:buNone/>
              <a:defRPr/>
            </a:pPr>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　　障害</a:t>
            </a:r>
            <a:r>
              <a:rPr lang="ja-JP" altLang="en-US" sz="1800" dirty="0">
                <a:latin typeface="ＭＳ ゴシック" panose="020B0609070205080204" pitchFamily="49" charset="-128"/>
                <a:ea typeface="ＭＳ ゴシック" panose="020B0609070205080204" pitchFamily="49" charset="-128"/>
              </a:rPr>
              <a:t>福祉</a:t>
            </a:r>
            <a:r>
              <a:rPr lang="ja-JP" altLang="en-US" sz="1800" dirty="0" smtClean="0">
                <a:latin typeface="ＭＳ ゴシック" panose="020B0609070205080204" pitchFamily="49" charset="-128"/>
                <a:ea typeface="ＭＳ ゴシック" panose="020B0609070205080204" pitchFamily="49" charset="-128"/>
              </a:rPr>
              <a:t>サービス等を申請</a:t>
            </a:r>
            <a:r>
              <a:rPr lang="ja-JP" altLang="en-US" sz="1800" dirty="0">
                <a:latin typeface="ＭＳ ゴシック" panose="020B0609070205080204" pitchFamily="49" charset="-128"/>
                <a:ea typeface="ＭＳ ゴシック" panose="020B0609070205080204" pitchFamily="49" charset="-128"/>
              </a:rPr>
              <a:t>した障害者（児）について、サービス等利用計画の</a:t>
            </a:r>
            <a:r>
              <a:rPr lang="ja-JP" altLang="en-US" sz="1800" dirty="0" smtClean="0">
                <a:latin typeface="ＭＳ ゴシック" panose="020B0609070205080204" pitchFamily="49" charset="-128"/>
                <a:ea typeface="ＭＳ ゴシック" panose="020B0609070205080204" pitchFamily="49" charset="-128"/>
              </a:rPr>
              <a:t>作成、及</a:t>
            </a:r>
          </a:p>
          <a:p>
            <a:pPr marL="0" indent="0">
              <a:spcBef>
                <a:spcPts val="0"/>
              </a:spcBef>
              <a:buNone/>
              <a:defRPr/>
            </a:pPr>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err="1" smtClean="0">
                <a:latin typeface="ＭＳ ゴシック" panose="020B0609070205080204" pitchFamily="49" charset="-128"/>
                <a:ea typeface="ＭＳ ゴシック" panose="020B0609070205080204" pitchFamily="49" charset="-128"/>
              </a:rPr>
              <a:t>び</a:t>
            </a:r>
            <a:r>
              <a:rPr lang="ja-JP" altLang="en-US" sz="1800" dirty="0" smtClean="0">
                <a:latin typeface="ＭＳ ゴシック" panose="020B0609070205080204" pitchFamily="49" charset="-128"/>
                <a:ea typeface="ＭＳ ゴシック" panose="020B0609070205080204" pitchFamily="49" charset="-128"/>
              </a:rPr>
              <a:t>支給決定後のサービス等利用</a:t>
            </a:r>
            <a:r>
              <a:rPr lang="ja-JP" altLang="en-US" sz="1800" dirty="0">
                <a:latin typeface="ＭＳ ゴシック" panose="020B0609070205080204" pitchFamily="49" charset="-128"/>
                <a:ea typeface="ＭＳ ゴシック" panose="020B0609070205080204" pitchFamily="49" charset="-128"/>
              </a:rPr>
              <a:t>計画の見直し（モニタリング）を行う、</a:t>
            </a:r>
            <a:r>
              <a:rPr lang="ja-JP" altLang="en-US" sz="1800" dirty="0" smtClean="0">
                <a:latin typeface="ＭＳ ゴシック" panose="020B0609070205080204" pitchFamily="49" charset="-128"/>
                <a:ea typeface="ＭＳ ゴシック" panose="020B0609070205080204" pitchFamily="49" charset="-128"/>
              </a:rPr>
              <a:t>計画相談支援によ</a:t>
            </a:r>
          </a:p>
          <a:p>
            <a:pPr marL="0" indent="0">
              <a:spcBef>
                <a:spcPts val="0"/>
              </a:spcBef>
              <a:buNone/>
              <a:defRPr/>
            </a:pPr>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err="1" smtClean="0">
                <a:latin typeface="ＭＳ ゴシック" panose="020B0609070205080204" pitchFamily="49" charset="-128"/>
                <a:ea typeface="ＭＳ ゴシック" panose="020B0609070205080204" pitchFamily="49" charset="-128"/>
              </a:rPr>
              <a:t>る</a:t>
            </a:r>
            <a:r>
              <a:rPr lang="ja-JP" altLang="en-US" sz="1800" dirty="0" smtClean="0">
                <a:latin typeface="ＭＳ ゴシック" panose="020B0609070205080204" pitchFamily="49" charset="-128"/>
                <a:ea typeface="ＭＳ ゴシック" panose="020B0609070205080204" pitchFamily="49" charset="-128"/>
              </a:rPr>
              <a:t>個別</a:t>
            </a:r>
            <a:r>
              <a:rPr lang="ja-JP" altLang="en-US" sz="1800" dirty="0">
                <a:latin typeface="ＭＳ ゴシック" panose="020B0609070205080204" pitchFamily="49" charset="-128"/>
                <a:ea typeface="ＭＳ ゴシック" panose="020B0609070205080204" pitchFamily="49" charset="-128"/>
              </a:rPr>
              <a:t>給付に</a:t>
            </a:r>
            <a:r>
              <a:rPr lang="ja-JP" altLang="en-US" sz="1800" dirty="0" smtClean="0">
                <a:latin typeface="ＭＳ ゴシック" panose="020B0609070205080204" pitchFamily="49" charset="-128"/>
                <a:ea typeface="ＭＳ ゴシック" panose="020B0609070205080204" pitchFamily="49" charset="-128"/>
              </a:rPr>
              <a:t>よる</a:t>
            </a:r>
            <a:r>
              <a:rPr lang="ja-JP" altLang="en-US" sz="1800" dirty="0">
                <a:latin typeface="ＭＳ ゴシック" panose="020B0609070205080204" pitchFamily="49" charset="-128"/>
                <a:ea typeface="ＭＳ ゴシック" panose="020B0609070205080204" pitchFamily="49" charset="-128"/>
              </a:rPr>
              <a:t>相談支援</a:t>
            </a:r>
            <a:r>
              <a:rPr lang="ja-JP" altLang="en-US" sz="1800" dirty="0" smtClean="0">
                <a:latin typeface="ＭＳ ゴシック" panose="020B0609070205080204" pitchFamily="49" charset="-128"/>
                <a:ea typeface="ＭＳ ゴシック" panose="020B0609070205080204" pitchFamily="49" charset="-128"/>
              </a:rPr>
              <a:t>事業</a:t>
            </a:r>
          </a:p>
          <a:p>
            <a:pPr marL="0" indent="0">
              <a:lnSpc>
                <a:spcPts val="600"/>
              </a:lnSpc>
              <a:spcBef>
                <a:spcPts val="0"/>
              </a:spcBef>
              <a:buNone/>
              <a:defRPr/>
            </a:pPr>
            <a:endParaRPr lang="en-US" altLang="ja-JP" sz="1800" dirty="0">
              <a:latin typeface="+mn-ea"/>
            </a:endParaRPr>
          </a:p>
          <a:p>
            <a:pPr marL="0" indent="0">
              <a:buNone/>
            </a:pPr>
            <a:r>
              <a:rPr lang="ja-JP" altLang="en-US" sz="1800" b="1" dirty="0">
                <a:latin typeface="+mn-ea"/>
              </a:rPr>
              <a:t>　</a:t>
            </a:r>
            <a:r>
              <a:rPr lang="ja-JP" altLang="en-US" sz="1800" b="1" dirty="0" smtClean="0">
                <a:latin typeface="ＤＨＰ特太ゴシック体" panose="020B0500000000000000" pitchFamily="50" charset="-128"/>
                <a:ea typeface="ＤＨＰ特太ゴシック体" panose="020B0500000000000000" pitchFamily="50" charset="-128"/>
              </a:rPr>
              <a:t>② 指定一般相談支援事業（都道府県指定）</a:t>
            </a:r>
            <a:endParaRPr lang="en-US" altLang="ja-JP" sz="1800" b="1" dirty="0" smtClean="0">
              <a:latin typeface="ＤＨＰ特太ゴシック体" panose="020B0500000000000000" pitchFamily="50" charset="-128"/>
              <a:ea typeface="ＤＨＰ特太ゴシック体" panose="020B0500000000000000" pitchFamily="50" charset="-128"/>
            </a:endParaRPr>
          </a:p>
          <a:p>
            <a:pPr marL="0" indent="0">
              <a:buNone/>
            </a:pPr>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　　地域</a:t>
            </a:r>
            <a:r>
              <a:rPr lang="ja-JP" altLang="en-US" sz="1800" dirty="0">
                <a:latin typeface="ＭＳ ゴシック" panose="020B0609070205080204" pitchFamily="49" charset="-128"/>
                <a:ea typeface="ＭＳ ゴシック" panose="020B0609070205080204" pitchFamily="49" charset="-128"/>
              </a:rPr>
              <a:t>相談</a:t>
            </a:r>
            <a:r>
              <a:rPr lang="ja-JP" altLang="en-US" sz="1800" dirty="0" smtClean="0">
                <a:latin typeface="ＭＳ ゴシック" panose="020B0609070205080204" pitchFamily="49" charset="-128"/>
                <a:ea typeface="ＭＳ ゴシック" panose="020B0609070205080204" pitchFamily="49" charset="-128"/>
              </a:rPr>
              <a:t>支援といわれ、</a:t>
            </a:r>
            <a:r>
              <a:rPr lang="ja-JP" altLang="en-US" sz="1800" dirty="0">
                <a:solidFill>
                  <a:srgbClr val="1F497D">
                    <a:lumMod val="50000"/>
                  </a:srgbClr>
                </a:solidFill>
                <a:latin typeface="ＭＳ ゴシック" panose="020B0609070205080204" pitchFamily="49" charset="-128"/>
                <a:ea typeface="ＭＳ ゴシック" panose="020B0609070205080204" pitchFamily="49" charset="-128"/>
              </a:rPr>
              <a:t>障害者支援施設、</a:t>
            </a:r>
            <a:r>
              <a:rPr lang="ja-JP" altLang="en-US" sz="1800" dirty="0" smtClean="0">
                <a:solidFill>
                  <a:srgbClr val="1F497D">
                    <a:lumMod val="50000"/>
                  </a:srgbClr>
                </a:solidFill>
                <a:latin typeface="ＭＳ ゴシック" panose="020B0609070205080204" pitchFamily="49" charset="-128"/>
                <a:ea typeface="ＭＳ ゴシック" panose="020B0609070205080204" pitchFamily="49" charset="-128"/>
              </a:rPr>
              <a:t>精神科</a:t>
            </a:r>
            <a:r>
              <a:rPr lang="ja-JP" altLang="en-US" sz="1800" dirty="0">
                <a:solidFill>
                  <a:srgbClr val="1F497D">
                    <a:lumMod val="50000"/>
                  </a:srgbClr>
                </a:solidFill>
                <a:latin typeface="ＭＳ ゴシック" panose="020B0609070205080204" pitchFamily="49" charset="-128"/>
                <a:ea typeface="ＭＳ ゴシック" panose="020B0609070205080204" pitchFamily="49" charset="-128"/>
              </a:rPr>
              <a:t>病院、</a:t>
            </a:r>
            <a:r>
              <a:rPr lang="ja-JP" altLang="en-US" sz="1800" dirty="0" smtClean="0">
                <a:solidFill>
                  <a:srgbClr val="1F497D">
                    <a:lumMod val="50000"/>
                  </a:srgbClr>
                </a:solidFill>
                <a:latin typeface="ＭＳ ゴシック" panose="020B0609070205080204" pitchFamily="49" charset="-128"/>
                <a:ea typeface="ＭＳ ゴシック" panose="020B0609070205080204" pitchFamily="49" charset="-128"/>
              </a:rPr>
              <a:t>救護</a:t>
            </a:r>
            <a:r>
              <a:rPr lang="ja-JP" altLang="en-US" sz="1800" dirty="0">
                <a:solidFill>
                  <a:srgbClr val="1F497D">
                    <a:lumMod val="50000"/>
                  </a:srgbClr>
                </a:solidFill>
                <a:latin typeface="ＭＳ ゴシック" panose="020B0609070205080204" pitchFamily="49" charset="-128"/>
                <a:ea typeface="ＭＳ ゴシック" panose="020B0609070205080204" pitchFamily="49" charset="-128"/>
              </a:rPr>
              <a:t>施設・更生施設、</a:t>
            </a:r>
            <a:r>
              <a:rPr lang="ja-JP" altLang="en-US" sz="1800" dirty="0" smtClean="0">
                <a:solidFill>
                  <a:srgbClr val="1F497D">
                    <a:lumMod val="50000"/>
                  </a:srgbClr>
                </a:solidFill>
                <a:latin typeface="ＭＳ ゴシック" panose="020B0609070205080204" pitchFamily="49" charset="-128"/>
                <a:ea typeface="ＭＳ ゴシック" panose="020B0609070205080204" pitchFamily="49" charset="-128"/>
              </a:rPr>
              <a:t>矯正施設</a:t>
            </a:r>
          </a:p>
          <a:p>
            <a:pPr marL="0" indent="0">
              <a:buNone/>
            </a:pPr>
            <a:r>
              <a:rPr lang="ja-JP" altLang="en-US" sz="1800" dirty="0" smtClean="0">
                <a:solidFill>
                  <a:srgbClr val="1F497D">
                    <a:lumMod val="50000"/>
                  </a:srgbClr>
                </a:solidFill>
                <a:latin typeface="ＭＳ ゴシック" panose="020B0609070205080204" pitchFamily="49" charset="-128"/>
                <a:ea typeface="ＭＳ ゴシック" panose="020B0609070205080204" pitchFamily="49" charset="-128"/>
              </a:rPr>
              <a:t>　　等</a:t>
            </a:r>
            <a:r>
              <a:rPr lang="ja-JP" altLang="en-US" sz="1800" dirty="0">
                <a:solidFill>
                  <a:srgbClr val="1F497D">
                    <a:lumMod val="50000"/>
                  </a:srgbClr>
                </a:solidFill>
                <a:latin typeface="ＭＳ ゴシック" panose="020B0609070205080204" pitchFamily="49" charset="-128"/>
                <a:ea typeface="ＭＳ ゴシック" panose="020B0609070205080204" pitchFamily="49" charset="-128"/>
              </a:rPr>
              <a:t>に入所又は入院している障害者の</a:t>
            </a:r>
            <a:r>
              <a:rPr lang="ja-JP" altLang="en-US" sz="1800" dirty="0" smtClean="0">
                <a:solidFill>
                  <a:srgbClr val="1F497D">
                    <a:lumMod val="50000"/>
                  </a:srgbClr>
                </a:solidFill>
                <a:latin typeface="ＭＳ ゴシック" panose="020B0609070205080204" pitchFamily="49" charset="-128"/>
                <a:ea typeface="ＭＳ ゴシック" panose="020B0609070205080204" pitchFamily="49" charset="-128"/>
              </a:rPr>
              <a:t>地域移行</a:t>
            </a:r>
            <a:r>
              <a:rPr lang="ja-JP" altLang="en-US" sz="1800" dirty="0">
                <a:solidFill>
                  <a:srgbClr val="1F497D">
                    <a:lumMod val="50000"/>
                  </a:srgbClr>
                </a:solidFill>
                <a:latin typeface="ＭＳ ゴシック" panose="020B0609070205080204" pitchFamily="49" charset="-128"/>
                <a:ea typeface="ＭＳ ゴシック" panose="020B0609070205080204" pitchFamily="49" charset="-128"/>
              </a:rPr>
              <a:t>支援等の</a:t>
            </a:r>
            <a:r>
              <a:rPr lang="ja-JP" altLang="en-US" sz="1800" dirty="0" smtClean="0">
                <a:solidFill>
                  <a:srgbClr val="1F497D">
                    <a:lumMod val="50000"/>
                  </a:srgbClr>
                </a:solidFill>
                <a:latin typeface="ＭＳ ゴシック" panose="020B0609070205080204" pitchFamily="49" charset="-128"/>
                <a:ea typeface="ＭＳ ゴシック" panose="020B0609070205080204" pitchFamily="49" charset="-128"/>
              </a:rPr>
              <a:t>地域移行</a:t>
            </a:r>
            <a:r>
              <a:rPr lang="ja-JP" altLang="en-US" sz="1800" dirty="0">
                <a:solidFill>
                  <a:srgbClr val="1F497D">
                    <a:lumMod val="50000"/>
                  </a:srgbClr>
                </a:solidFill>
                <a:latin typeface="ＭＳ ゴシック" panose="020B0609070205080204" pitchFamily="49" charset="-128"/>
                <a:ea typeface="ＭＳ ゴシック" panose="020B0609070205080204" pitchFamily="49" charset="-128"/>
              </a:rPr>
              <a:t>支援と</a:t>
            </a:r>
            <a:r>
              <a:rPr lang="ja-JP" altLang="en-US" sz="1800" dirty="0">
                <a:latin typeface="ＭＳ ゴシック" panose="020B0609070205080204" pitchFamily="49" charset="-128"/>
                <a:ea typeface="ＭＳ ゴシック" panose="020B0609070205080204" pitchFamily="49" charset="-128"/>
              </a:rPr>
              <a:t>、居宅</a:t>
            </a:r>
            <a:r>
              <a:rPr lang="ja-JP" altLang="en-US" sz="1800" dirty="0" smtClean="0">
                <a:latin typeface="ＭＳ ゴシック" panose="020B0609070205080204" pitchFamily="49" charset="-128"/>
                <a:ea typeface="ＭＳ ゴシック" panose="020B0609070205080204" pitchFamily="49" charset="-128"/>
              </a:rPr>
              <a:t>で単身</a:t>
            </a:r>
            <a:r>
              <a:rPr lang="ja-JP" altLang="en-US" sz="1800" dirty="0">
                <a:latin typeface="ＭＳ ゴシック" panose="020B0609070205080204" pitchFamily="49" charset="-128"/>
                <a:ea typeface="ＭＳ ゴシック" panose="020B0609070205080204" pitchFamily="49" charset="-128"/>
              </a:rPr>
              <a:t>等で</a:t>
            </a:r>
            <a:r>
              <a:rPr lang="ja-JP" altLang="en-US" sz="1800" dirty="0" smtClean="0">
                <a:latin typeface="ＭＳ ゴシック" panose="020B0609070205080204" pitchFamily="49" charset="-128"/>
                <a:ea typeface="ＭＳ ゴシック" panose="020B0609070205080204" pitchFamily="49" charset="-128"/>
              </a:rPr>
              <a:t>生</a:t>
            </a:r>
          </a:p>
          <a:p>
            <a:pPr marL="0" indent="0">
              <a:buNone/>
            </a:pPr>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err="1" smtClean="0">
                <a:latin typeface="ＭＳ ゴシック" panose="020B0609070205080204" pitchFamily="49" charset="-128"/>
                <a:ea typeface="ＭＳ ゴシック" panose="020B0609070205080204" pitchFamily="49" charset="-128"/>
              </a:rPr>
              <a:t>活</a:t>
            </a:r>
            <a:r>
              <a:rPr lang="ja-JP" altLang="en-US" sz="1800" dirty="0" err="1">
                <a:latin typeface="ＭＳ ゴシック" panose="020B0609070205080204" pitchFamily="49" charset="-128"/>
                <a:ea typeface="ＭＳ ゴシック" panose="020B0609070205080204" pitchFamily="49" charset="-128"/>
              </a:rPr>
              <a:t>する</a:t>
            </a:r>
            <a:r>
              <a:rPr lang="ja-JP" altLang="en-US" sz="1800" dirty="0">
                <a:latin typeface="ＭＳ ゴシック" panose="020B0609070205080204" pitchFamily="49" charset="-128"/>
                <a:ea typeface="ＭＳ ゴシック" panose="020B0609070205080204" pitchFamily="49" charset="-128"/>
              </a:rPr>
              <a:t>障害者であって、</a:t>
            </a:r>
            <a:r>
              <a:rPr lang="ja-JP" altLang="en-US" sz="1800" dirty="0" smtClean="0">
                <a:latin typeface="ＭＳ ゴシック" panose="020B0609070205080204" pitchFamily="49" charset="-128"/>
                <a:ea typeface="ＭＳ ゴシック" panose="020B0609070205080204" pitchFamily="49" charset="-128"/>
              </a:rPr>
              <a:t>地域生活</a:t>
            </a:r>
            <a:r>
              <a:rPr lang="ja-JP" altLang="en-US" sz="1800" dirty="0">
                <a:latin typeface="ＭＳ ゴシック" panose="020B0609070205080204" pitchFamily="49" charset="-128"/>
                <a:ea typeface="ＭＳ ゴシック" panose="020B0609070205080204" pitchFamily="49" charset="-128"/>
              </a:rPr>
              <a:t>を継続していくため</a:t>
            </a:r>
            <a:r>
              <a:rPr lang="ja-JP" altLang="en-US" sz="1800" dirty="0" smtClean="0">
                <a:latin typeface="ＭＳ ゴシック" panose="020B0609070205080204" pitchFamily="49" charset="-128"/>
                <a:ea typeface="ＭＳ ゴシック" panose="020B0609070205080204" pitchFamily="49" charset="-128"/>
              </a:rPr>
              <a:t>の常時の</a:t>
            </a:r>
            <a:r>
              <a:rPr lang="ja-JP" altLang="en-US" sz="1800" dirty="0">
                <a:latin typeface="ＭＳ ゴシック" panose="020B0609070205080204" pitchFamily="49" charset="-128"/>
                <a:ea typeface="ＭＳ ゴシック" panose="020B0609070205080204" pitchFamily="49" charset="-128"/>
              </a:rPr>
              <a:t>連絡体制</a:t>
            </a:r>
            <a:r>
              <a:rPr lang="ja-JP" altLang="en-US" sz="1800" dirty="0" smtClean="0">
                <a:latin typeface="ＭＳ ゴシック" panose="020B0609070205080204" pitchFamily="49" charset="-128"/>
                <a:ea typeface="ＭＳ ゴシック" panose="020B0609070205080204" pitchFamily="49" charset="-128"/>
              </a:rPr>
              <a:t>の確保</a:t>
            </a:r>
            <a:r>
              <a:rPr lang="ja-JP" altLang="en-US" sz="1800" dirty="0">
                <a:latin typeface="ＭＳ ゴシック" panose="020B0609070205080204" pitchFamily="49" charset="-128"/>
                <a:ea typeface="ＭＳ ゴシック" panose="020B0609070205080204" pitchFamily="49" charset="-128"/>
              </a:rPr>
              <a:t>による</a:t>
            </a:r>
            <a:r>
              <a:rPr lang="ja-JP" altLang="en-US" sz="1800" dirty="0" smtClean="0">
                <a:latin typeface="ＭＳ ゴシック" panose="020B0609070205080204" pitchFamily="49" charset="-128"/>
                <a:ea typeface="ＭＳ ゴシック" panose="020B0609070205080204" pitchFamily="49" charset="-128"/>
              </a:rPr>
              <a:t>緊急</a:t>
            </a:r>
          </a:p>
          <a:p>
            <a:pPr marL="0" indent="0">
              <a:buNone/>
            </a:pPr>
            <a:r>
              <a:rPr lang="ja-JP" altLang="en-US" sz="1800" dirty="0" smtClean="0">
                <a:latin typeface="ＭＳ ゴシック" panose="020B0609070205080204" pitchFamily="49" charset="-128"/>
                <a:ea typeface="ＭＳ ゴシック" panose="020B0609070205080204" pitchFamily="49" charset="-128"/>
              </a:rPr>
              <a:t>　　時</a:t>
            </a:r>
            <a:r>
              <a:rPr lang="ja-JP" altLang="en-US" sz="1800" dirty="0">
                <a:latin typeface="ＭＳ ゴシック" panose="020B0609070205080204" pitchFamily="49" charset="-128"/>
                <a:ea typeface="ＭＳ ゴシック" panose="020B0609070205080204" pitchFamily="49" charset="-128"/>
              </a:rPr>
              <a:t>等の支援体制が</a:t>
            </a:r>
            <a:r>
              <a:rPr lang="ja-JP" altLang="en-US" sz="1800" dirty="0" smtClean="0">
                <a:latin typeface="ＭＳ ゴシック" panose="020B0609070205080204" pitchFamily="49" charset="-128"/>
                <a:ea typeface="ＭＳ ゴシック" panose="020B0609070205080204" pitchFamily="49" charset="-128"/>
              </a:rPr>
              <a:t>必要</a:t>
            </a:r>
            <a:r>
              <a:rPr lang="ja-JP" altLang="en-US" sz="1800" dirty="0">
                <a:latin typeface="ＭＳ ゴシック" panose="020B0609070205080204" pitchFamily="49" charset="-128"/>
                <a:ea typeface="ＭＳ ゴシック" panose="020B0609070205080204" pitchFamily="49" charset="-128"/>
              </a:rPr>
              <a:t>と見込まれる者について、常時の</a:t>
            </a:r>
            <a:r>
              <a:rPr lang="ja-JP" altLang="en-US" sz="1800" dirty="0" smtClean="0">
                <a:latin typeface="ＭＳ ゴシック" panose="020B0609070205080204" pitchFamily="49" charset="-128"/>
                <a:ea typeface="ＭＳ ゴシック" panose="020B0609070205080204" pitchFamily="49" charset="-128"/>
              </a:rPr>
              <a:t>連絡</a:t>
            </a:r>
            <a:r>
              <a:rPr lang="ja-JP" altLang="en-US" sz="1800" dirty="0">
                <a:latin typeface="ＭＳ ゴシック" panose="020B0609070205080204" pitchFamily="49" charset="-128"/>
                <a:ea typeface="ＭＳ ゴシック" panose="020B0609070205080204" pitchFamily="49" charset="-128"/>
              </a:rPr>
              <a:t>体制</a:t>
            </a:r>
            <a:r>
              <a:rPr lang="ja-JP" altLang="en-US" sz="1800" dirty="0" smtClean="0">
                <a:latin typeface="ＭＳ ゴシック" panose="020B0609070205080204" pitchFamily="49" charset="-128"/>
                <a:ea typeface="ＭＳ ゴシック" panose="020B0609070205080204" pitchFamily="49" charset="-128"/>
              </a:rPr>
              <a:t>を確保し障害</a:t>
            </a:r>
            <a:r>
              <a:rPr lang="ja-JP" altLang="en-US" sz="1800" dirty="0">
                <a:latin typeface="ＭＳ ゴシック" panose="020B0609070205080204" pitchFamily="49" charset="-128"/>
                <a:ea typeface="ＭＳ ゴシック" panose="020B0609070205080204" pitchFamily="49" charset="-128"/>
              </a:rPr>
              <a:t>の特性に</a:t>
            </a:r>
            <a:r>
              <a:rPr lang="ja-JP" altLang="en-US" sz="1800" dirty="0" smtClean="0">
                <a:latin typeface="ＭＳ ゴシック" panose="020B0609070205080204" pitchFamily="49" charset="-128"/>
                <a:ea typeface="ＭＳ ゴシック" panose="020B0609070205080204" pitchFamily="49" charset="-128"/>
              </a:rPr>
              <a:t>起</a:t>
            </a:r>
          </a:p>
          <a:p>
            <a:pPr marL="0" indent="0">
              <a:buNone/>
            </a:pPr>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err="1" smtClean="0">
                <a:latin typeface="ＭＳ ゴシック" panose="020B0609070205080204" pitchFamily="49" charset="-128"/>
                <a:ea typeface="ＭＳ ゴシック" panose="020B0609070205080204" pitchFamily="49" charset="-128"/>
              </a:rPr>
              <a:t>因</a:t>
            </a:r>
            <a:r>
              <a:rPr lang="ja-JP" altLang="en-US" sz="1800" dirty="0" err="1">
                <a:latin typeface="ＭＳ ゴシック" panose="020B0609070205080204" pitchFamily="49" charset="-128"/>
                <a:ea typeface="ＭＳ ゴシック" panose="020B0609070205080204" pitchFamily="49" charset="-128"/>
              </a:rPr>
              <a:t>して</a:t>
            </a:r>
            <a:r>
              <a:rPr lang="ja-JP" altLang="en-US" sz="1800" dirty="0" smtClean="0">
                <a:latin typeface="ＭＳ ゴシック" panose="020B0609070205080204" pitchFamily="49" charset="-128"/>
                <a:ea typeface="ＭＳ ゴシック" panose="020B0609070205080204" pitchFamily="49" charset="-128"/>
              </a:rPr>
              <a:t>生じた</a:t>
            </a:r>
            <a:r>
              <a:rPr lang="ja-JP" altLang="en-US" sz="1800" dirty="0">
                <a:latin typeface="ＭＳ ゴシック" panose="020B0609070205080204" pitchFamily="49" charset="-128"/>
                <a:ea typeface="ＭＳ ゴシック" panose="020B0609070205080204" pitchFamily="49" charset="-128"/>
              </a:rPr>
              <a:t>緊急の事態等に</a:t>
            </a:r>
            <a:r>
              <a:rPr lang="ja-JP" altLang="en-US" sz="1800" dirty="0" smtClean="0">
                <a:latin typeface="ＭＳ ゴシック" panose="020B0609070205080204" pitchFamily="49" charset="-128"/>
                <a:ea typeface="ＭＳ ゴシック" panose="020B0609070205080204" pitchFamily="49" charset="-128"/>
              </a:rPr>
              <a:t>緊急訪問</a:t>
            </a:r>
            <a:r>
              <a:rPr lang="ja-JP" altLang="en-US" sz="1800" dirty="0">
                <a:latin typeface="ＭＳ ゴシック" panose="020B0609070205080204" pitchFamily="49" charset="-128"/>
                <a:ea typeface="ＭＳ ゴシック" panose="020B0609070205080204" pitchFamily="49" charset="-128"/>
              </a:rPr>
              <a:t>や緊急対応等</a:t>
            </a:r>
            <a:r>
              <a:rPr lang="ja-JP" altLang="en-US" sz="1800" dirty="0" smtClean="0">
                <a:latin typeface="ＭＳ ゴシック" panose="020B0609070205080204" pitchFamily="49" charset="-128"/>
                <a:ea typeface="ＭＳ ゴシック" panose="020B0609070205080204" pitchFamily="49" charset="-128"/>
              </a:rPr>
              <a:t>の個別給付</a:t>
            </a:r>
            <a:r>
              <a:rPr lang="ja-JP" altLang="en-US" sz="1800" dirty="0">
                <a:latin typeface="ＭＳ ゴシック" panose="020B0609070205080204" pitchFamily="49" charset="-128"/>
                <a:ea typeface="ＭＳ ゴシック" panose="020B0609070205080204" pitchFamily="49" charset="-128"/>
              </a:rPr>
              <a:t>による相談支援</a:t>
            </a:r>
            <a:r>
              <a:rPr lang="ja-JP" altLang="en-US" sz="1800" dirty="0" smtClean="0">
                <a:latin typeface="ＭＳ ゴシック" panose="020B0609070205080204" pitchFamily="49" charset="-128"/>
                <a:ea typeface="ＭＳ ゴシック" panose="020B0609070205080204" pitchFamily="49" charset="-128"/>
              </a:rPr>
              <a:t>事業</a:t>
            </a:r>
            <a:endParaRPr lang="en-US" altLang="ja-JP" sz="1800" dirty="0" smtClean="0">
              <a:latin typeface="ＭＳ ゴシック" panose="020B0609070205080204" pitchFamily="49" charset="-128"/>
              <a:ea typeface="ＭＳ ゴシック" panose="020B0609070205080204" pitchFamily="49" charset="-128"/>
            </a:endParaRPr>
          </a:p>
          <a:p>
            <a:pPr marL="0" indent="0">
              <a:lnSpc>
                <a:spcPts val="600"/>
              </a:lnSpc>
              <a:buNone/>
            </a:pPr>
            <a:endParaRPr lang="ja-JP" altLang="en-US" sz="1800" b="1" dirty="0" smtClean="0">
              <a:latin typeface="+mn-ea"/>
            </a:endParaRPr>
          </a:p>
          <a:p>
            <a:pPr marL="0" indent="0">
              <a:buNone/>
            </a:pPr>
            <a:r>
              <a:rPr lang="ja-JP" altLang="en-US" sz="1800" u="sng" dirty="0" smtClean="0">
                <a:latin typeface="ＤＨＰ特太ゴシック体" panose="020B0500000000000000" pitchFamily="50" charset="-128"/>
                <a:ea typeface="ＤＨＰ特太ゴシック体" panose="020B0500000000000000" pitchFamily="50" charset="-128"/>
              </a:rPr>
              <a:t>２．障害者相談支援事業（市町村地域生活支援事業の必須事業）</a:t>
            </a:r>
            <a:endParaRPr lang="en-US" altLang="ja-JP" sz="1800" u="sng" dirty="0" smtClean="0">
              <a:latin typeface="ＤＨＰ特太ゴシック体" panose="020B0500000000000000" pitchFamily="50" charset="-128"/>
              <a:ea typeface="ＤＨＰ特太ゴシック体" panose="020B0500000000000000" pitchFamily="50" charset="-128"/>
            </a:endParaRPr>
          </a:p>
          <a:p>
            <a:pPr marL="0" indent="0">
              <a:buNone/>
            </a:pPr>
            <a:r>
              <a:rPr lang="ja-JP" altLang="en-US" sz="1800" b="1" dirty="0" smtClean="0">
                <a:latin typeface="ＭＳ ゴシック" panose="020B0609070205080204" pitchFamily="49" charset="-128"/>
                <a:ea typeface="ＭＳ ゴシック" panose="020B0609070205080204" pitchFamily="49" charset="-128"/>
              </a:rPr>
              <a:t>　</a:t>
            </a:r>
            <a:r>
              <a:rPr lang="ja-JP" altLang="en-US" sz="1800" b="1" dirty="0">
                <a:latin typeface="ＭＳ ゴシック" panose="020B0609070205080204" pitchFamily="49" charset="-128"/>
                <a:ea typeface="ＭＳ ゴシック" panose="020B0609070205080204" pitchFamily="49" charset="-128"/>
              </a:rPr>
              <a:t>　</a:t>
            </a:r>
            <a:r>
              <a:rPr lang="ja-JP" altLang="en-US" sz="1800" b="1" dirty="0" smtClean="0">
                <a:latin typeface="ＭＳ ゴシック" panose="020B0609070205080204" pitchFamily="49" charset="-128"/>
                <a:ea typeface="ＭＳ ゴシック" panose="020B0609070205080204" pitchFamily="49" charset="-128"/>
              </a:rPr>
              <a:t>　</a:t>
            </a:r>
            <a:r>
              <a:rPr lang="ja-JP" altLang="en-US" sz="1800" dirty="0">
                <a:latin typeface="ＭＳ ゴシック" panose="020B0609070205080204" pitchFamily="49" charset="-128"/>
                <a:ea typeface="ＭＳ ゴシック" panose="020B0609070205080204" pitchFamily="49" charset="-128"/>
              </a:rPr>
              <a:t>障害のある人の福祉に関する様々な問題について、障害のある人等からの相談に</a:t>
            </a:r>
            <a:r>
              <a:rPr lang="ja-JP" altLang="en-US" sz="1800" dirty="0" smtClean="0">
                <a:latin typeface="ＭＳ ゴシック" panose="020B0609070205080204" pitchFamily="49" charset="-128"/>
                <a:ea typeface="ＭＳ ゴシック" panose="020B0609070205080204" pitchFamily="49" charset="-128"/>
              </a:rPr>
              <a:t>応じ、</a:t>
            </a:r>
          </a:p>
          <a:p>
            <a:pPr marL="0" indent="0">
              <a:buNone/>
            </a:pPr>
            <a:r>
              <a:rPr lang="ja-JP" altLang="en-US" sz="1800" dirty="0" smtClean="0">
                <a:latin typeface="ＭＳ ゴシック" panose="020B0609070205080204" pitchFamily="49" charset="-128"/>
                <a:ea typeface="ＭＳ ゴシック" panose="020B0609070205080204" pitchFamily="49" charset="-128"/>
              </a:rPr>
              <a:t>　　必要</a:t>
            </a:r>
            <a:r>
              <a:rPr lang="ja-JP" altLang="en-US" sz="1800" dirty="0">
                <a:latin typeface="ＭＳ ゴシック" panose="020B0609070205080204" pitchFamily="49" charset="-128"/>
                <a:ea typeface="ＭＳ ゴシック" panose="020B0609070205080204" pitchFamily="49" charset="-128"/>
              </a:rPr>
              <a:t>な情報</a:t>
            </a:r>
            <a:r>
              <a:rPr lang="ja-JP" altLang="en-US" sz="1800" dirty="0" smtClean="0">
                <a:latin typeface="ＭＳ ゴシック" panose="020B0609070205080204" pitchFamily="49" charset="-128"/>
                <a:ea typeface="ＭＳ ゴシック" panose="020B0609070205080204" pitchFamily="49" charset="-128"/>
              </a:rPr>
              <a:t>の提供</a:t>
            </a:r>
            <a:r>
              <a:rPr lang="ja-JP" altLang="en-US" sz="1800" dirty="0">
                <a:latin typeface="ＭＳ ゴシック" panose="020B0609070205080204" pitchFamily="49" charset="-128"/>
                <a:ea typeface="ＭＳ ゴシック" panose="020B0609070205080204" pitchFamily="49" charset="-128"/>
              </a:rPr>
              <a:t>、障害福祉サービスの利用支援等を行うほか、権利擁護の</a:t>
            </a:r>
            <a:r>
              <a:rPr lang="ja-JP" altLang="en-US" sz="1800" dirty="0" smtClean="0">
                <a:latin typeface="ＭＳ ゴシック" panose="020B0609070205080204" pitchFamily="49" charset="-128"/>
                <a:ea typeface="ＭＳ ゴシック" panose="020B0609070205080204" pitchFamily="49" charset="-128"/>
              </a:rPr>
              <a:t>ために必要な</a:t>
            </a:r>
          </a:p>
          <a:p>
            <a:pPr marL="0" indent="0">
              <a:buNone/>
            </a:pPr>
            <a:r>
              <a:rPr lang="ja-JP" altLang="en-US" sz="1800" dirty="0" smtClean="0">
                <a:latin typeface="ＭＳ ゴシック" panose="020B0609070205080204" pitchFamily="49" charset="-128"/>
                <a:ea typeface="ＭＳ ゴシック" panose="020B0609070205080204" pitchFamily="49" charset="-128"/>
              </a:rPr>
              <a:t>　　援助</a:t>
            </a:r>
            <a:r>
              <a:rPr lang="ja-JP" altLang="en-US" sz="1800" dirty="0">
                <a:latin typeface="ＭＳ ゴシック" panose="020B0609070205080204" pitchFamily="49" charset="-128"/>
                <a:ea typeface="ＭＳ ゴシック" panose="020B0609070205080204" pitchFamily="49" charset="-128"/>
              </a:rPr>
              <a:t>も行う、いわゆる基本相談の</a:t>
            </a:r>
            <a:r>
              <a:rPr lang="ja-JP" altLang="en-US" sz="1800" dirty="0" smtClean="0">
                <a:latin typeface="ＭＳ ゴシック" panose="020B0609070205080204" pitchFamily="49" charset="-128"/>
                <a:ea typeface="ＭＳ ゴシック" panose="020B0609070205080204" pitchFamily="49" charset="-128"/>
              </a:rPr>
              <a:t>事業。事業者等への委託が可能であり、その割合が９割</a:t>
            </a:r>
          </a:p>
          <a:p>
            <a:pPr marL="0" indent="0">
              <a:buNone/>
            </a:pPr>
            <a:r>
              <a:rPr lang="ja-JP" altLang="en-US" sz="1800" dirty="0" smtClean="0">
                <a:latin typeface="ＭＳ ゴシック" panose="020B0609070205080204" pitchFamily="49" charset="-128"/>
                <a:ea typeface="ＭＳ ゴシック" panose="020B0609070205080204" pitchFamily="49" charset="-128"/>
              </a:rPr>
              <a:t>　　を超えるため、「委託相談」と呼ばれる。交付税が財源</a:t>
            </a:r>
          </a:p>
          <a:p>
            <a:pPr marL="0" indent="0">
              <a:lnSpc>
                <a:spcPts val="600"/>
              </a:lnSpc>
              <a:buNone/>
            </a:pPr>
            <a:endParaRPr lang="en-US" altLang="ja-JP" sz="1800" dirty="0">
              <a:latin typeface="+mn-ea"/>
            </a:endParaRPr>
          </a:p>
          <a:p>
            <a:pPr marL="0" indent="0">
              <a:buNone/>
            </a:pPr>
            <a:r>
              <a:rPr lang="ja-JP" altLang="en-US" sz="1800" u="sng" dirty="0" smtClean="0">
                <a:latin typeface="ＤＨＰ特太ゴシック体" panose="020B0500000000000000" pitchFamily="50" charset="-128"/>
                <a:ea typeface="ＤＨＰ特太ゴシック体" panose="020B0500000000000000" pitchFamily="50" charset="-128"/>
              </a:rPr>
              <a:t>３．基幹相談</a:t>
            </a:r>
            <a:r>
              <a:rPr lang="ja-JP" altLang="en-US" sz="1800" u="sng" dirty="0">
                <a:latin typeface="ＤＨＰ特太ゴシック体" panose="020B0500000000000000" pitchFamily="50" charset="-128"/>
                <a:ea typeface="ＤＨＰ特太ゴシック体" panose="020B0500000000000000" pitchFamily="50" charset="-128"/>
              </a:rPr>
              <a:t>支援センター（市町村地域生活支援</a:t>
            </a:r>
            <a:r>
              <a:rPr lang="ja-JP" altLang="en-US" sz="1800" u="sng" dirty="0" smtClean="0">
                <a:latin typeface="ＤＨＰ特太ゴシック体" panose="020B0500000000000000" pitchFamily="50" charset="-128"/>
                <a:ea typeface="ＤＨＰ特太ゴシック体" panose="020B0500000000000000" pitchFamily="50" charset="-128"/>
              </a:rPr>
              <a:t>事業。一部は機能強化事業として補助）</a:t>
            </a:r>
            <a:endParaRPr lang="en-US" altLang="ja-JP" sz="1800" u="sng" dirty="0" smtClean="0">
              <a:latin typeface="ＤＨＰ特太ゴシック体" panose="020B0500000000000000" pitchFamily="50" charset="-128"/>
              <a:ea typeface="ＤＨＰ特太ゴシック体" panose="020B0500000000000000" pitchFamily="50"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　</a:t>
            </a:r>
            <a:r>
              <a:rPr lang="ja-JP" altLang="en-US" sz="1800" b="1" dirty="0" smtClean="0">
                <a:latin typeface="ＭＳ ゴシック" panose="020B0609070205080204" pitchFamily="49" charset="-128"/>
                <a:ea typeface="ＭＳ ゴシック" panose="020B0609070205080204" pitchFamily="49" charset="-128"/>
              </a:rPr>
              <a:t>　　</a:t>
            </a:r>
            <a:r>
              <a:rPr lang="ja-JP" altLang="en-US" sz="1800" dirty="0" smtClean="0">
                <a:solidFill>
                  <a:srgbClr val="000000"/>
                </a:solidFill>
                <a:latin typeface="ＭＳ ゴシック" panose="020B0609070205080204" pitchFamily="49" charset="-128"/>
                <a:ea typeface="ＭＳ ゴシック" panose="020B0609070205080204" pitchFamily="49" charset="-128"/>
              </a:rPr>
              <a:t>地域</a:t>
            </a:r>
            <a:r>
              <a:rPr lang="ja-JP" altLang="en-US" sz="1800" dirty="0">
                <a:solidFill>
                  <a:srgbClr val="000000"/>
                </a:solidFill>
                <a:latin typeface="ＭＳ ゴシック" panose="020B0609070205080204" pitchFamily="49" charset="-128"/>
                <a:ea typeface="ＭＳ ゴシック" panose="020B0609070205080204" pitchFamily="49" charset="-128"/>
              </a:rPr>
              <a:t>の相談支援の拠点として総合的な相談</a:t>
            </a:r>
            <a:r>
              <a:rPr lang="ja-JP" altLang="en-US" sz="1800" dirty="0" smtClean="0">
                <a:solidFill>
                  <a:srgbClr val="000000"/>
                </a:solidFill>
                <a:latin typeface="ＭＳ ゴシック" panose="020B0609070205080204" pitchFamily="49" charset="-128"/>
                <a:ea typeface="ＭＳ ゴシック" panose="020B0609070205080204" pitchFamily="49" charset="-128"/>
              </a:rPr>
              <a:t>業務や専門</a:t>
            </a:r>
            <a:r>
              <a:rPr lang="ja-JP" altLang="en-US" sz="1800" dirty="0">
                <a:solidFill>
                  <a:srgbClr val="000000"/>
                </a:solidFill>
                <a:latin typeface="ＭＳ ゴシック" panose="020B0609070205080204" pitchFamily="49" charset="-128"/>
                <a:ea typeface="ＭＳ ゴシック" panose="020B0609070205080204" pitchFamily="49" charset="-128"/>
              </a:rPr>
              <a:t>相談、権利擁護・虐待</a:t>
            </a:r>
            <a:r>
              <a:rPr lang="ja-JP" altLang="en-US" sz="1800" dirty="0" smtClean="0">
                <a:solidFill>
                  <a:srgbClr val="000000"/>
                </a:solidFill>
                <a:latin typeface="ＭＳ ゴシック" panose="020B0609070205080204" pitchFamily="49" charset="-128"/>
                <a:ea typeface="ＭＳ ゴシック" panose="020B0609070205080204" pitchFamily="49" charset="-128"/>
              </a:rPr>
              <a:t>防止・成年</a:t>
            </a:r>
          </a:p>
          <a:p>
            <a:pPr marL="0" indent="0">
              <a:buNone/>
            </a:pPr>
            <a:r>
              <a:rPr lang="ja-JP" altLang="en-US" sz="1800" dirty="0" smtClean="0">
                <a:solidFill>
                  <a:srgbClr val="000000"/>
                </a:solidFill>
                <a:latin typeface="ＭＳ ゴシック" panose="020B0609070205080204" pitchFamily="49" charset="-128"/>
                <a:ea typeface="ＭＳ ゴシック" panose="020B0609070205080204" pitchFamily="49" charset="-128"/>
              </a:rPr>
              <a:t>　　後見</a:t>
            </a:r>
            <a:r>
              <a:rPr lang="ja-JP" altLang="en-US" sz="1800" dirty="0">
                <a:solidFill>
                  <a:srgbClr val="000000"/>
                </a:solidFill>
                <a:latin typeface="ＭＳ ゴシック" panose="020B0609070205080204" pitchFamily="49" charset="-128"/>
                <a:ea typeface="ＭＳ ゴシック" panose="020B0609070205080204" pitchFamily="49" charset="-128"/>
              </a:rPr>
              <a:t>制度利用</a:t>
            </a:r>
            <a:r>
              <a:rPr lang="ja-JP" altLang="en-US" sz="1800" dirty="0" smtClean="0">
                <a:solidFill>
                  <a:srgbClr val="000000"/>
                </a:solidFill>
                <a:latin typeface="ＭＳ ゴシック" panose="020B0609070205080204" pitchFamily="49" charset="-128"/>
                <a:ea typeface="ＭＳ ゴシック" panose="020B0609070205080204" pitchFamily="49" charset="-128"/>
              </a:rPr>
              <a:t>支援事業、地域移行・地域定着とその体制整備、それらをつかさどる地域の</a:t>
            </a:r>
          </a:p>
          <a:p>
            <a:pPr marL="0" indent="0">
              <a:buNone/>
            </a:pPr>
            <a:r>
              <a:rPr lang="ja-JP" altLang="en-US" sz="1800" dirty="0" smtClean="0">
                <a:solidFill>
                  <a:srgbClr val="000000"/>
                </a:solidFill>
                <a:latin typeface="ＭＳ ゴシック" panose="020B0609070205080204" pitchFamily="49" charset="-128"/>
                <a:ea typeface="ＭＳ ゴシック" panose="020B0609070205080204" pitchFamily="49" charset="-128"/>
              </a:rPr>
              <a:t>　　相談支援体制整備として、地域の相談支援専門員への助言・育成・連携強化等に取り組む事</a:t>
            </a:r>
          </a:p>
          <a:p>
            <a:pPr marL="0" indent="0">
              <a:buNone/>
            </a:pPr>
            <a:r>
              <a:rPr lang="ja-JP" altLang="en-US" sz="1800" dirty="0" smtClean="0">
                <a:solidFill>
                  <a:srgbClr val="000000"/>
                </a:solidFill>
                <a:latin typeface="ＭＳ ゴシック" panose="020B0609070205080204" pitchFamily="49" charset="-128"/>
                <a:ea typeface="ＭＳ ゴシック" panose="020B0609070205080204" pitchFamily="49" charset="-128"/>
              </a:rPr>
              <a:t>　　業。交付税が財源だが、一部を機能強化事業として補助。</a:t>
            </a:r>
            <a:endParaRPr lang="en-US" altLang="ja-JP" sz="1800" dirty="0" smtClean="0">
              <a:solidFill>
                <a:srgbClr val="000000"/>
              </a:solidFill>
              <a:latin typeface="ＭＳ ゴシック" panose="020B0609070205080204" pitchFamily="49" charset="-128"/>
              <a:ea typeface="ＭＳ ゴシック" panose="020B0609070205080204" pitchFamily="49" charset="-128"/>
            </a:endParaRPr>
          </a:p>
          <a:p>
            <a:pPr marL="0" indent="0">
              <a:lnSpc>
                <a:spcPts val="600"/>
              </a:lnSpc>
              <a:buNone/>
            </a:pPr>
            <a:endParaRPr lang="en-US" altLang="ja-JP" sz="1800" dirty="0" smtClean="0">
              <a:solidFill>
                <a:srgbClr val="000000"/>
              </a:solidFill>
              <a:latin typeface="+mn-ea"/>
            </a:endParaRPr>
          </a:p>
          <a:p>
            <a:pPr marL="0" indent="0">
              <a:buNone/>
            </a:pPr>
            <a:r>
              <a:rPr lang="ja-JP" altLang="en-US" sz="1800" u="sng" dirty="0" smtClean="0">
                <a:latin typeface="ＤＨＰ特太ゴシック体" panose="020B0500000000000000" pitchFamily="50" charset="-128"/>
                <a:ea typeface="ＤＨＰ特太ゴシック体" panose="020B0500000000000000" pitchFamily="50" charset="-128"/>
              </a:rPr>
              <a:t>４．広域専門相談（都道府県地域生活支援事業等様々な事業で展開）</a:t>
            </a:r>
            <a:endParaRPr lang="en-US" altLang="ja-JP" sz="1800" u="sng" dirty="0" smtClean="0">
              <a:latin typeface="ＤＨＰ特太ゴシック体" panose="020B0500000000000000" pitchFamily="50" charset="-128"/>
              <a:ea typeface="ＤＨＰ特太ゴシック体" panose="020B0500000000000000" pitchFamily="50" charset="-128"/>
            </a:endParaRPr>
          </a:p>
          <a:p>
            <a:pPr marL="0" indent="0">
              <a:buNone/>
            </a:pPr>
            <a:r>
              <a:rPr lang="ja-JP" altLang="en-US" sz="1800" b="1" dirty="0">
                <a:solidFill>
                  <a:srgbClr val="000000"/>
                </a:solidFill>
                <a:latin typeface="ＭＳ ゴシック" panose="020B0609070205080204" pitchFamily="49" charset="-128"/>
                <a:ea typeface="ＭＳ ゴシック" panose="020B0609070205080204" pitchFamily="49" charset="-128"/>
              </a:rPr>
              <a:t>　</a:t>
            </a:r>
            <a:r>
              <a:rPr lang="ja-JP" altLang="en-US" sz="1800" b="1" dirty="0" smtClean="0">
                <a:solidFill>
                  <a:srgbClr val="000000"/>
                </a:solidFill>
                <a:latin typeface="ＭＳ ゴシック" panose="020B0609070205080204" pitchFamily="49" charset="-128"/>
                <a:ea typeface="ＭＳ ゴシック" panose="020B0609070205080204" pitchFamily="49" charset="-128"/>
              </a:rPr>
              <a:t>　　障害特性等に基づく専門的相談（</a:t>
            </a:r>
            <a:r>
              <a:rPr lang="ja-JP" altLang="en-US" sz="1800" dirty="0" smtClean="0">
                <a:solidFill>
                  <a:srgbClr val="000000"/>
                </a:solidFill>
                <a:latin typeface="ＭＳ ゴシック" panose="020B0609070205080204" pitchFamily="49" charset="-128"/>
                <a:ea typeface="ＭＳ ゴシック" panose="020B0609070205080204" pitchFamily="49" charset="-128"/>
              </a:rPr>
              <a:t>発達・難病・高次脳・視覚・聴覚・就労・触法・刑余</a:t>
            </a:r>
          </a:p>
          <a:p>
            <a:pPr marL="0" indent="0">
              <a:buNone/>
            </a:pPr>
            <a:r>
              <a:rPr lang="ja-JP" altLang="en-US" sz="1800" dirty="0" smtClean="0">
                <a:solidFill>
                  <a:srgbClr val="000000"/>
                </a:solidFill>
                <a:latin typeface="ＭＳ ゴシック" panose="020B0609070205080204" pitchFamily="49" charset="-128"/>
                <a:ea typeface="ＭＳ ゴシック" panose="020B0609070205080204" pitchFamily="49" charset="-128"/>
              </a:rPr>
              <a:t>　　者など）の広域的専門相談</a:t>
            </a:r>
            <a:endParaRPr lang="en-US" altLang="ja-JP" sz="1800" dirty="0">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7904617" y="99403"/>
            <a:ext cx="1009003" cy="45720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参考</a:t>
            </a:r>
            <a:r>
              <a:rPr lang="ja-JP" altLang="en-US" sz="1200" dirty="0"/>
              <a:t>資料</a:t>
            </a:r>
            <a:endParaRPr kumimoji="1" lang="ja-JP" altLang="en-US" sz="1200" dirty="0"/>
          </a:p>
        </p:txBody>
      </p:sp>
      <p:sp>
        <p:nvSpPr>
          <p:cNvPr id="5" name="フッター プレースホルダー 6"/>
          <p:cNvSpPr>
            <a:spLocks noGrp="1"/>
          </p:cNvSpPr>
          <p:nvPr>
            <p:ph type="ftr" sz="quarter" idx="11"/>
          </p:nvPr>
        </p:nvSpPr>
        <p:spPr>
          <a:xfrm>
            <a:off x="323528" y="6596941"/>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5274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493802"/>
            <a:ext cx="8640960" cy="630942"/>
          </a:xfrm>
          <a:prstGeom prst="rect">
            <a:avLst/>
          </a:prstGeom>
          <a:noFill/>
        </p:spPr>
        <p:txBody>
          <a:bodyPr wrap="square" rtlCol="0">
            <a:spAutoFit/>
          </a:bodyPr>
          <a:lstStyle/>
          <a:p>
            <a:r>
              <a:rPr lang="ja-JP" altLang="en-US" sz="2400" b="1" smtClean="0">
                <a:solidFill>
                  <a:srgbClr val="C00000"/>
                </a:solidFill>
                <a:latin typeface="ＤＨＰ特太ゴシック体" panose="020B0500000000000000" pitchFamily="50" charset="-128"/>
                <a:ea typeface="ＤＨＰ特太ゴシック体" panose="020B0500000000000000" pitchFamily="50" charset="-128"/>
              </a:rPr>
              <a:t>障害者本人の立場に立って支援することの重要性</a:t>
            </a:r>
          </a:p>
          <a:p>
            <a:r>
              <a:rPr lang="ja-JP" altLang="en-US" sz="1100" smtClean="0">
                <a:latin typeface="ＭＳ ゴシック" panose="020B0609070205080204" pitchFamily="49" charset="-128"/>
                <a:ea typeface="ＭＳ ゴシック" panose="020B0609070205080204" pitchFamily="49" charset="-128"/>
              </a:rPr>
              <a:t>障害者総合福祉法の骨格に関する総合福祉部会の提言 </a:t>
            </a:r>
            <a:r>
              <a:rPr lang="en-US" altLang="ja-JP" sz="1100"/>
              <a:t>(2011)</a:t>
            </a:r>
            <a:r>
              <a:rPr lang="ja-JP" altLang="en-US" sz="1100"/>
              <a:t>年</a:t>
            </a:r>
            <a:r>
              <a:rPr lang="en-US" altLang="ja-JP" sz="1100"/>
              <a:t>8</a:t>
            </a:r>
            <a:r>
              <a:rPr lang="ja-JP" altLang="en-US" sz="1100"/>
              <a:t>月</a:t>
            </a:r>
            <a:r>
              <a:rPr lang="en-US" altLang="ja-JP" sz="1100"/>
              <a:t>30</a:t>
            </a:r>
            <a:r>
              <a:rPr lang="ja-JP" altLang="en-US" sz="1100" smtClean="0"/>
              <a:t>日</a:t>
            </a:r>
            <a:r>
              <a:rPr lang="ja-JP" altLang="en-US" sz="1100" smtClean="0">
                <a:latin typeface="ＭＳ ゴシック" panose="020B0609070205080204" pitchFamily="49" charset="-128"/>
                <a:ea typeface="ＭＳ ゴシック" panose="020B0609070205080204" pitchFamily="49" charset="-128"/>
              </a:rPr>
              <a:t>（抜粋）</a:t>
            </a:r>
            <a:r>
              <a:rPr lang="zh-TW" altLang="en-US" sz="1100" smtClean="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611188" y="1364570"/>
            <a:ext cx="8316788" cy="5016758"/>
          </a:xfrm>
          <a:prstGeom prst="rect">
            <a:avLst/>
          </a:prstGeom>
        </p:spPr>
        <p:txBody>
          <a:bodyPr wrap="square">
            <a:spAutoFit/>
          </a:bodyPr>
          <a:lstStyle/>
          <a:p>
            <a:r>
              <a:rPr lang="ja-JP" altLang="en-US" sz="2000" dirty="0">
                <a:latin typeface="ＤＨＰ特太ゴシック体" panose="020B0500000000000000" pitchFamily="50" charset="-128"/>
                <a:ea typeface="ＤＨＰ特太ゴシック体" panose="020B0500000000000000" pitchFamily="50" charset="-128"/>
              </a:rPr>
              <a:t>≪</a:t>
            </a:r>
            <a:r>
              <a:rPr lang="ja-JP" altLang="en-US" sz="2000" dirty="0" smtClean="0">
                <a:latin typeface="ＤＨＰ特太ゴシック体" panose="020B0500000000000000" pitchFamily="50" charset="-128"/>
                <a:ea typeface="ＤＨＰ特太ゴシック体" panose="020B0500000000000000" pitchFamily="50" charset="-128"/>
              </a:rPr>
              <a:t>相談</a:t>
            </a:r>
            <a:r>
              <a:rPr lang="ja-JP" altLang="en-US" sz="2000" dirty="0">
                <a:latin typeface="ＤＨＰ特太ゴシック体" panose="020B0500000000000000" pitchFamily="50" charset="-128"/>
                <a:ea typeface="ＤＨＰ特太ゴシック体" panose="020B0500000000000000" pitchFamily="50" charset="-128"/>
              </a:rPr>
              <a:t>支援機関の設置と果たすべき</a:t>
            </a:r>
            <a:r>
              <a:rPr lang="ja-JP" altLang="en-US" sz="2000" dirty="0" smtClean="0">
                <a:latin typeface="ＤＨＰ特太ゴシック体" panose="020B0500000000000000" pitchFamily="50" charset="-128"/>
                <a:ea typeface="ＤＨＰ特太ゴシック体" panose="020B0500000000000000" pitchFamily="50" charset="-128"/>
              </a:rPr>
              <a:t>機能≫</a:t>
            </a:r>
            <a:endParaRPr lang="en-US" altLang="ja-JP" sz="2000" dirty="0">
              <a:latin typeface="ＤＨＰ特太ゴシック体" panose="020B0500000000000000" pitchFamily="50" charset="-128"/>
              <a:ea typeface="ＤＨＰ特太ゴシック体" panose="020B0500000000000000" pitchFamily="50" charset="-128"/>
            </a:endParaRPr>
          </a:p>
          <a:p>
            <a:r>
              <a:rPr lang="ja-JP" altLang="en-US" sz="2000" smtClean="0">
                <a:latin typeface="ＭＳ ゴシック" panose="020B0609070205080204" pitchFamily="49" charset="-128"/>
                <a:ea typeface="ＭＳ ゴシック" panose="020B0609070205080204" pitchFamily="49" charset="-128"/>
              </a:rPr>
              <a:t>　</a:t>
            </a:r>
            <a:r>
              <a:rPr lang="en-US" altLang="ja-JP" sz="2000" smtClean="0">
                <a:latin typeface="ＭＳ ゴシック" panose="020B0609070205080204" pitchFamily="49" charset="-128"/>
                <a:ea typeface="ＭＳ ゴシック" panose="020B0609070205080204" pitchFamily="49" charset="-128"/>
              </a:rPr>
              <a:t>○ </a:t>
            </a:r>
            <a:r>
              <a:rPr lang="ja-JP" altLang="en-US" sz="2000" smtClean="0">
                <a:latin typeface="ＭＳ ゴシック" panose="020B0609070205080204" pitchFamily="49" charset="-128"/>
                <a:ea typeface="ＭＳ ゴシック" panose="020B0609070205080204" pitchFamily="49" charset="-128"/>
              </a:rPr>
              <a:t>エンパワメント</a:t>
            </a:r>
            <a:r>
              <a:rPr lang="ja-JP" altLang="en-US" sz="2000" dirty="0">
                <a:latin typeface="ＭＳ ゴシック" panose="020B0609070205080204" pitchFamily="49" charset="-128"/>
                <a:ea typeface="ＭＳ ゴシック" panose="020B0609070205080204" pitchFamily="49" charset="-128"/>
              </a:rPr>
              <a:t>支援</a:t>
            </a:r>
            <a:r>
              <a:rPr lang="ja-JP" altLang="en-US" sz="2000" dirty="0" smtClean="0">
                <a:latin typeface="ＭＳ ゴシック" panose="020B0609070205080204" pitchFamily="49" charset="-128"/>
                <a:ea typeface="ＭＳ ゴシック" panose="020B0609070205080204" pitchFamily="49" charset="-128"/>
              </a:rPr>
              <a:t>事業を</a:t>
            </a:r>
            <a:r>
              <a:rPr lang="ja-JP" altLang="en-US" sz="2000" dirty="0">
                <a:latin typeface="ＭＳ ゴシック" panose="020B0609070205080204" pitchFamily="49" charset="-128"/>
                <a:ea typeface="ＭＳ ゴシック" panose="020B0609070205080204" pitchFamily="49" charset="-128"/>
              </a:rPr>
              <a:t>含む複合的な相談</a:t>
            </a:r>
            <a:r>
              <a:rPr lang="ja-JP" altLang="en-US" sz="2000" dirty="0" smtClean="0">
                <a:latin typeface="ＭＳ ゴシック" panose="020B0609070205080204" pitchFamily="49" charset="-128"/>
                <a:ea typeface="ＭＳ ゴシック" panose="020B0609070205080204" pitchFamily="49" charset="-128"/>
              </a:rPr>
              <a:t>支援</a:t>
            </a:r>
            <a:r>
              <a:rPr lang="ja-JP" altLang="en-US" sz="2000" dirty="0">
                <a:latin typeface="ＭＳ ゴシック" panose="020B0609070205080204" pitchFamily="49" charset="-128"/>
                <a:ea typeface="ＭＳ ゴシック" panose="020B0609070205080204" pitchFamily="49" charset="-128"/>
              </a:rPr>
              <a:t>体制を</a:t>
            </a:r>
            <a:r>
              <a:rPr lang="ja-JP" altLang="en-US" sz="2000" dirty="0" smtClean="0">
                <a:latin typeface="ＭＳ ゴシック" panose="020B0609070205080204" pitchFamily="49" charset="-128"/>
                <a:ea typeface="ＭＳ ゴシック" panose="020B0609070205080204" pitchFamily="49" charset="-128"/>
              </a:rPr>
              <a:t>整備</a:t>
            </a:r>
            <a:endParaRPr lang="ja-JP" altLang="en-US" sz="2000" dirty="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 総合的</a:t>
            </a:r>
            <a:r>
              <a:rPr lang="ja-JP" altLang="en-US" sz="2000" dirty="0">
                <a:latin typeface="ＭＳ ゴシック" panose="020B0609070205080204" pitchFamily="49" charset="-128"/>
                <a:ea typeface="ＭＳ ゴシック" panose="020B0609070205080204" pitchFamily="49" charset="-128"/>
              </a:rPr>
              <a:t>な相談支援体制</a:t>
            </a:r>
            <a:r>
              <a:rPr lang="ja-JP" altLang="en-US" sz="2000">
                <a:latin typeface="ＭＳ ゴシック" panose="020B0609070205080204" pitchFamily="49" charset="-128"/>
                <a:ea typeface="ＭＳ ゴシック" panose="020B0609070205080204" pitchFamily="49" charset="-128"/>
              </a:rPr>
              <a:t>の</a:t>
            </a:r>
            <a:r>
              <a:rPr lang="ja-JP" altLang="en-US" sz="2000" smtClean="0">
                <a:latin typeface="ＭＳ ゴシック" panose="020B0609070205080204" pitchFamily="49" charset="-128"/>
                <a:ea typeface="ＭＳ ゴシック" panose="020B0609070205080204" pitchFamily="49" charset="-128"/>
              </a:rPr>
              <a:t>拡充</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 広域</a:t>
            </a:r>
            <a:r>
              <a:rPr lang="ja-JP" altLang="en-US" sz="2000" dirty="0">
                <a:latin typeface="ＭＳ ゴシック" panose="020B0609070205080204" pitchFamily="49" charset="-128"/>
                <a:ea typeface="ＭＳ ゴシック" panose="020B0609070205080204" pitchFamily="49" charset="-128"/>
              </a:rPr>
              <a:t>の障害特性に</a:t>
            </a:r>
            <a:r>
              <a:rPr lang="ja-JP" altLang="en-US" sz="2000" dirty="0" smtClean="0">
                <a:latin typeface="ＭＳ ゴシック" panose="020B0609070205080204" pitchFamily="49" charset="-128"/>
                <a:ea typeface="ＭＳ ゴシック" panose="020B0609070205080204" pitchFamily="49" charset="-128"/>
              </a:rPr>
              <a:t>応じた</a:t>
            </a:r>
            <a:r>
              <a:rPr lang="ja-JP" altLang="en-US" sz="2000" dirty="0">
                <a:latin typeface="ＭＳ ゴシック" panose="020B0609070205080204" pitchFamily="49" charset="-128"/>
                <a:ea typeface="ＭＳ ゴシック" panose="020B0609070205080204" pitchFamily="49" charset="-128"/>
              </a:rPr>
              <a:t>専門相談支援や他領域の相談</a:t>
            </a:r>
            <a:r>
              <a:rPr lang="ja-JP" altLang="en-US" sz="2000" dirty="0" smtClean="0">
                <a:latin typeface="ＭＳ ゴシック" panose="020B0609070205080204" pitchFamily="49" charset="-128"/>
                <a:ea typeface="ＭＳ ゴシック" panose="020B0609070205080204" pitchFamily="49" charset="-128"/>
              </a:rPr>
              <a:t>支援と</a:t>
            </a:r>
            <a:r>
              <a:rPr lang="ja-JP" altLang="en-US" sz="2000">
                <a:latin typeface="ＭＳ ゴシック" panose="020B0609070205080204" pitchFamily="49" charset="-128"/>
                <a:ea typeface="ＭＳ ゴシック" panose="020B0609070205080204" pitchFamily="49" charset="-128"/>
              </a:rPr>
              <a:t>の</a:t>
            </a:r>
            <a:r>
              <a:rPr lang="ja-JP" altLang="en-US" sz="2000" smtClean="0">
                <a:latin typeface="ＭＳ ゴシック" panose="020B0609070205080204" pitchFamily="49" charset="-128"/>
                <a:ea typeface="ＭＳ ゴシック" panose="020B0609070205080204" pitchFamily="49" charset="-128"/>
              </a:rPr>
              <a:t>連</a:t>
            </a:r>
            <a:endParaRPr lang="en-US" altLang="ja-JP" sz="2000" smtClean="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携やサポート</a:t>
            </a:r>
            <a:r>
              <a:rPr lang="ja-JP" altLang="en-US" sz="2000" dirty="0">
                <a:latin typeface="ＭＳ ゴシック" panose="020B0609070205080204" pitchFamily="49" charset="-128"/>
                <a:ea typeface="ＭＳ ゴシック" panose="020B0609070205080204" pitchFamily="49" charset="-128"/>
              </a:rPr>
              <a:t>体制の</a:t>
            </a:r>
            <a:r>
              <a:rPr lang="ja-JP" altLang="en-US" sz="2000" dirty="0" smtClean="0">
                <a:latin typeface="ＭＳ ゴシック" panose="020B0609070205080204" pitchFamily="49" charset="-128"/>
                <a:ea typeface="ＭＳ ゴシック" panose="020B0609070205080204" pitchFamily="49" charset="-128"/>
              </a:rPr>
              <a:t>整備</a:t>
            </a:r>
            <a:endParaRPr lang="ja-JP" altLang="en-US" sz="2000" dirty="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 身近</a:t>
            </a:r>
            <a:r>
              <a:rPr lang="ja-JP" altLang="en-US" sz="2000" dirty="0">
                <a:latin typeface="ＭＳ ゴシック" panose="020B0609070205080204" pitchFamily="49" charset="-128"/>
                <a:ea typeface="ＭＳ ゴシック" panose="020B0609070205080204" pitchFamily="49" charset="-128"/>
              </a:rPr>
              <a:t>な地域で</a:t>
            </a:r>
            <a:r>
              <a:rPr lang="ja-JP" altLang="en-US" sz="2000" dirty="0" smtClean="0">
                <a:latin typeface="ＭＳ ゴシック" panose="020B0609070205080204" pitchFamily="49" charset="-128"/>
                <a:ea typeface="ＭＳ ゴシック" panose="020B0609070205080204" pitchFamily="49" charset="-128"/>
              </a:rPr>
              <a:t>のエンパワメントを</a:t>
            </a:r>
            <a:r>
              <a:rPr lang="ja-JP" altLang="en-US" sz="2000" dirty="0">
                <a:latin typeface="ＭＳ ゴシック" panose="020B0609070205080204" pitchFamily="49" charset="-128"/>
                <a:ea typeface="ＭＳ ゴシック" panose="020B0609070205080204" pitchFamily="49" charset="-128"/>
              </a:rPr>
              <a:t>目的と</a:t>
            </a:r>
            <a:r>
              <a:rPr lang="ja-JP" altLang="en-US" sz="2000" dirty="0" smtClean="0">
                <a:latin typeface="ＭＳ ゴシック" panose="020B0609070205080204" pitchFamily="49" charset="-128"/>
                <a:ea typeface="ＭＳ ゴシック" panose="020B0609070205080204" pitchFamily="49" charset="-128"/>
              </a:rPr>
              <a:t>する</a:t>
            </a:r>
            <a:r>
              <a:rPr lang="ja-JP" altLang="en-US" sz="2000" dirty="0">
                <a:latin typeface="ＭＳ ゴシック" panose="020B0609070205080204" pitchFamily="49" charset="-128"/>
                <a:ea typeface="ＭＳ ゴシック" panose="020B0609070205080204" pitchFamily="49" charset="-128"/>
              </a:rPr>
              <a:t>ピアサポート</a:t>
            </a:r>
            <a:r>
              <a:rPr lang="ja-JP" altLang="en-US" sz="2000">
                <a:latin typeface="ＭＳ ゴシック" panose="020B0609070205080204" pitchFamily="49" charset="-128"/>
                <a:ea typeface="ＭＳ ゴシック" panose="020B0609070205080204" pitchFamily="49" charset="-128"/>
              </a:rPr>
              <a:t>や</a:t>
            </a:r>
            <a:r>
              <a:rPr lang="ja-JP" altLang="en-US" sz="2000" smtClean="0">
                <a:latin typeface="ＭＳ ゴシック" panose="020B0609070205080204" pitchFamily="49" charset="-128"/>
                <a:ea typeface="ＭＳ ゴシック" panose="020B0609070205080204" pitchFamily="49" charset="-128"/>
              </a:rPr>
              <a:t>家族</a:t>
            </a:r>
          </a:p>
          <a:p>
            <a:r>
              <a:rPr lang="ja-JP" altLang="en-US" sz="2000" smtClean="0">
                <a:latin typeface="ＭＳ ゴシック" panose="020B0609070205080204" pitchFamily="49" charset="-128"/>
                <a:ea typeface="ＭＳ ゴシック" panose="020B0609070205080204" pitchFamily="49" charset="-128"/>
              </a:rPr>
              <a:t>　　自身</a:t>
            </a:r>
            <a:r>
              <a:rPr lang="ja-JP" altLang="en-US" sz="2000">
                <a:latin typeface="ＭＳ ゴシック" panose="020B0609070205080204" pitchFamily="49" charset="-128"/>
                <a:ea typeface="ＭＳ ゴシック" panose="020B0609070205080204" pitchFamily="49" charset="-128"/>
              </a:rPr>
              <a:t>に</a:t>
            </a:r>
            <a:r>
              <a:rPr lang="ja-JP" altLang="en-US" sz="2000" smtClean="0">
                <a:latin typeface="ＭＳ ゴシック" panose="020B0609070205080204" pitchFamily="49" charset="-128"/>
                <a:ea typeface="ＭＳ ゴシック" panose="020B0609070205080204" pitchFamily="49" charset="-128"/>
              </a:rPr>
              <a:t>よる相談</a:t>
            </a:r>
            <a:r>
              <a:rPr lang="ja-JP" altLang="en-US" sz="2000" dirty="0">
                <a:latin typeface="ＭＳ ゴシック" panose="020B0609070205080204" pitchFamily="49" charset="-128"/>
                <a:ea typeface="ＭＳ ゴシック" panose="020B0609070205080204" pitchFamily="49" charset="-128"/>
              </a:rPr>
              <a:t>支援を</a:t>
            </a:r>
            <a:r>
              <a:rPr lang="ja-JP" altLang="en-US" sz="2000" dirty="0" smtClean="0">
                <a:latin typeface="ＭＳ ゴシック" panose="020B0609070205080204" pitchFamily="49" charset="-128"/>
                <a:ea typeface="ＭＳ ゴシック" panose="020B0609070205080204" pitchFamily="49" charset="-128"/>
              </a:rPr>
              <a:t>充実</a:t>
            </a:r>
            <a:endParaRPr lang="ja-JP" altLang="en-US" sz="2000" dirty="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 給付</a:t>
            </a:r>
            <a:r>
              <a:rPr lang="ja-JP" altLang="en-US" sz="2000" dirty="0">
                <a:latin typeface="ＭＳ ゴシック" panose="020B0609070205080204" pitchFamily="49" charset="-128"/>
                <a:ea typeface="ＭＳ ゴシック" panose="020B0609070205080204" pitchFamily="49" charset="-128"/>
              </a:rPr>
              <a:t>の決定を</a:t>
            </a:r>
            <a:r>
              <a:rPr lang="ja-JP" altLang="en-US" sz="2000" dirty="0" smtClean="0">
                <a:latin typeface="ＭＳ ゴシック" panose="020B0609070205080204" pitchFamily="49" charset="-128"/>
                <a:ea typeface="ＭＳ ゴシック" panose="020B0609070205080204" pitchFamily="49" charset="-128"/>
              </a:rPr>
              <a:t>行う市町村</a:t>
            </a:r>
            <a:r>
              <a:rPr lang="ja-JP" altLang="en-US" sz="2000" dirty="0">
                <a:latin typeface="ＭＳ ゴシック" panose="020B0609070205080204" pitchFamily="49" charset="-128"/>
                <a:ea typeface="ＭＳ ゴシック" panose="020B0609070205080204" pitchFamily="49" charset="-128"/>
              </a:rPr>
              <a:t>行政やサービス</a:t>
            </a:r>
            <a:r>
              <a:rPr lang="ja-JP" altLang="en-US" sz="2000" dirty="0" smtClean="0">
                <a:latin typeface="ＭＳ ゴシック" panose="020B0609070205080204" pitchFamily="49" charset="-128"/>
                <a:ea typeface="ＭＳ ゴシック" panose="020B0609070205080204" pitchFamily="49" charset="-128"/>
              </a:rPr>
              <a:t>提供事業所</a:t>
            </a:r>
            <a:r>
              <a:rPr lang="ja-JP" altLang="en-US" sz="2000" dirty="0">
                <a:latin typeface="ＭＳ ゴシック" panose="020B0609070205080204" pitchFamily="49" charset="-128"/>
                <a:ea typeface="ＭＳ ゴシック" panose="020B0609070205080204" pitchFamily="49" charset="-128"/>
              </a:rPr>
              <a:t>から</a:t>
            </a:r>
            <a:r>
              <a:rPr lang="ja-JP" altLang="en-US" sz="2000">
                <a:latin typeface="ＭＳ ゴシック" panose="020B0609070205080204" pitchFamily="49" charset="-128"/>
                <a:ea typeface="ＭＳ ゴシック" panose="020B0609070205080204" pitchFamily="49" charset="-128"/>
              </a:rPr>
              <a:t>の</a:t>
            </a:r>
            <a:r>
              <a:rPr lang="ja-JP" altLang="en-US" sz="2000" smtClean="0">
                <a:latin typeface="ＭＳ ゴシック" panose="020B0609070205080204" pitchFamily="49" charset="-128"/>
                <a:ea typeface="ＭＳ ゴシック" panose="020B0609070205080204" pitchFamily="49" charset="-128"/>
              </a:rPr>
              <a:t>独立性</a:t>
            </a:r>
          </a:p>
          <a:p>
            <a:r>
              <a:rPr lang="ja-JP" altLang="en-US" sz="2000" smtClean="0">
                <a:latin typeface="ＭＳ ゴシック" panose="020B0609070205080204" pitchFamily="49" charset="-128"/>
                <a:ea typeface="ＭＳ ゴシック" panose="020B0609070205080204" pitchFamily="49" charset="-128"/>
              </a:rPr>
              <a:t>　　の</a:t>
            </a:r>
            <a:r>
              <a:rPr lang="ja-JP" altLang="en-US" sz="2000" dirty="0" smtClean="0">
                <a:latin typeface="ＭＳ ゴシック" panose="020B0609070205080204" pitchFamily="49" charset="-128"/>
                <a:ea typeface="ＭＳ ゴシック" panose="020B0609070205080204" pitchFamily="49" charset="-128"/>
              </a:rPr>
              <a:t>担保</a:t>
            </a:r>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ＤＨＰ特太ゴシック体" panose="020B0500000000000000" pitchFamily="50" charset="-128"/>
                <a:ea typeface="ＤＨＰ特太ゴシック体" panose="020B0500000000000000" pitchFamily="50" charset="-128"/>
              </a:rPr>
              <a:t>≪エンパワメントシステム≫</a:t>
            </a:r>
            <a:endParaRPr lang="en-US" altLang="ja-JP" sz="2000" dirty="0" smtClean="0">
              <a:latin typeface="ＤＨＰ特太ゴシック体" panose="020B0500000000000000" pitchFamily="50" charset="-128"/>
              <a:ea typeface="ＤＨＰ特太ゴシック体" panose="020B0500000000000000" pitchFamily="50" charset="-128"/>
            </a:endParaRPr>
          </a:p>
          <a:p>
            <a:r>
              <a:rPr lang="ja-JP" altLang="en-US" sz="2000" smtClean="0">
                <a:latin typeface="ＭＳ ゴシック" panose="020B0609070205080204" pitchFamily="49" charset="-128"/>
                <a:ea typeface="ＭＳ ゴシック" panose="020B0609070205080204" pitchFamily="49" charset="-128"/>
              </a:rPr>
              <a:t>　○ 障害者</a:t>
            </a:r>
            <a:r>
              <a:rPr lang="ja-JP" altLang="en-US" sz="2000" dirty="0">
                <a:latin typeface="ＭＳ ゴシック" panose="020B0609070205080204" pitchFamily="49" charset="-128"/>
                <a:ea typeface="ＭＳ ゴシック" panose="020B0609070205080204" pitchFamily="49" charset="-128"/>
              </a:rPr>
              <a:t>本人によるピアサポート</a:t>
            </a:r>
            <a:r>
              <a:rPr lang="ja-JP" altLang="en-US" sz="2000" dirty="0" smtClean="0">
                <a:latin typeface="ＭＳ ゴシック" panose="020B0609070205080204" pitchFamily="49" charset="-128"/>
                <a:ea typeface="ＭＳ ゴシック" panose="020B0609070205080204" pitchFamily="49" charset="-128"/>
              </a:rPr>
              <a:t>体制の整備</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 障害者</a:t>
            </a:r>
            <a:r>
              <a:rPr lang="ja-JP" altLang="en-US" sz="2000" dirty="0">
                <a:latin typeface="ＭＳ ゴシック" panose="020B0609070205080204" pitchFamily="49" charset="-128"/>
                <a:ea typeface="ＭＳ ゴシック" panose="020B0609070205080204" pitchFamily="49" charset="-128"/>
              </a:rPr>
              <a:t>本人やその家族が過半数</a:t>
            </a:r>
            <a:r>
              <a:rPr lang="ja-JP" altLang="en-US" sz="2000" dirty="0" smtClean="0">
                <a:latin typeface="ＭＳ ゴシック" panose="020B0609070205080204" pitchFamily="49" charset="-128"/>
                <a:ea typeface="ＭＳ ゴシック" panose="020B0609070205080204" pitchFamily="49" charset="-128"/>
              </a:rPr>
              <a:t>を占める協議体の運営・団体</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smtClean="0">
                <a:latin typeface="ＭＳ ゴシック" panose="020B0609070205080204" pitchFamily="49" charset="-128"/>
                <a:ea typeface="ＭＳ ゴシック" panose="020B0609070205080204" pitchFamily="49" charset="-128"/>
              </a:rPr>
              <a:t>　○ 当事者</a:t>
            </a:r>
            <a:r>
              <a:rPr lang="ja-JP" altLang="en-US" sz="2000" dirty="0">
                <a:latin typeface="ＭＳ ゴシック" panose="020B0609070205080204" pitchFamily="49" charset="-128"/>
                <a:ea typeface="ＭＳ ゴシック" panose="020B0609070205080204" pitchFamily="49" charset="-128"/>
              </a:rPr>
              <a:t>リーダーや、真に障害者をエンパワメント</a:t>
            </a:r>
            <a:r>
              <a:rPr lang="ja-JP" altLang="en-US" sz="2000">
                <a:latin typeface="ＭＳ ゴシック" panose="020B0609070205080204" pitchFamily="49" charset="-128"/>
                <a:ea typeface="ＭＳ ゴシック" panose="020B0609070205080204" pitchFamily="49" charset="-128"/>
              </a:rPr>
              <a:t>できる</a:t>
            </a:r>
            <a:r>
              <a:rPr lang="ja-JP" altLang="en-US" sz="2000" smtClean="0">
                <a:latin typeface="ＭＳ ゴシック" panose="020B0609070205080204" pitchFamily="49" charset="-128"/>
                <a:ea typeface="ＭＳ ゴシック" panose="020B0609070205080204" pitchFamily="49" charset="-128"/>
              </a:rPr>
              <a:t>当事者組</a:t>
            </a:r>
          </a:p>
          <a:p>
            <a:r>
              <a:rPr lang="ja-JP" altLang="en-US" sz="2000" smtClean="0">
                <a:latin typeface="ＭＳ ゴシック" panose="020B0609070205080204" pitchFamily="49" charset="-128"/>
                <a:ea typeface="ＭＳ ゴシック" panose="020B0609070205080204" pitchFamily="49" charset="-128"/>
              </a:rPr>
              <a:t>　　織</a:t>
            </a:r>
            <a:r>
              <a:rPr lang="ja-JP" altLang="en-US" sz="2000" dirty="0">
                <a:latin typeface="ＭＳ ゴシック" panose="020B0609070205080204" pitchFamily="49" charset="-128"/>
                <a:ea typeface="ＭＳ ゴシック" panose="020B0609070205080204" pitchFamily="49" charset="-128"/>
              </a:rPr>
              <a:t>の</a:t>
            </a:r>
            <a:r>
              <a:rPr lang="ja-JP" altLang="en-US" sz="2000">
                <a:latin typeface="ＭＳ ゴシック" panose="020B0609070205080204" pitchFamily="49" charset="-128"/>
                <a:ea typeface="ＭＳ ゴシック" panose="020B0609070205080204" pitchFamily="49" charset="-128"/>
              </a:rPr>
              <a:t>養成</a:t>
            </a:r>
            <a:r>
              <a:rPr lang="ja-JP" altLang="en-US" sz="2000" smtClean="0">
                <a:latin typeface="ＭＳ ゴシック" panose="020B0609070205080204" pitchFamily="49" charset="-128"/>
                <a:ea typeface="ＭＳ ゴシック" panose="020B0609070205080204" pitchFamily="49" charset="-128"/>
              </a:rPr>
              <a:t>を図りつつ</a:t>
            </a:r>
            <a:r>
              <a:rPr lang="ja-JP" altLang="en-US" sz="2000" dirty="0" smtClean="0">
                <a:latin typeface="ＭＳ ゴシック" panose="020B0609070205080204" pitchFamily="49" charset="-128"/>
                <a:ea typeface="ＭＳ ゴシック" panose="020B0609070205080204" pitchFamily="49" charset="-128"/>
              </a:rPr>
              <a:t>段階的</a:t>
            </a:r>
            <a:r>
              <a:rPr lang="ja-JP" altLang="en-US" sz="2000" dirty="0">
                <a:latin typeface="ＭＳ ゴシック" panose="020B0609070205080204" pitchFamily="49" charset="-128"/>
                <a:ea typeface="ＭＳ ゴシック" panose="020B0609070205080204" pitchFamily="49" charset="-128"/>
              </a:rPr>
              <a:t>に</a:t>
            </a:r>
            <a:r>
              <a:rPr lang="ja-JP" altLang="en-US" sz="2000" dirty="0" smtClean="0">
                <a:latin typeface="ＭＳ ゴシック" panose="020B0609070205080204" pitchFamily="49" charset="-128"/>
                <a:ea typeface="ＭＳ ゴシック" panose="020B0609070205080204" pitchFamily="49" charset="-128"/>
              </a:rPr>
              <a:t>実施</a:t>
            </a:r>
            <a:endParaRPr lang="en-US" altLang="ja-JP" sz="20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7904617" y="99403"/>
            <a:ext cx="1009003" cy="45720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参考</a:t>
            </a:r>
            <a:r>
              <a:rPr lang="ja-JP" altLang="en-US" sz="1200" dirty="0"/>
              <a:t>資料</a:t>
            </a:r>
            <a:endParaRPr kumimoji="1" lang="ja-JP" altLang="en-US" sz="1200" dirty="0"/>
          </a:p>
        </p:txBody>
      </p:sp>
    </p:spTree>
    <p:extLst>
      <p:ext uri="{BB962C8B-B14F-4D97-AF65-F5344CB8AC3E}">
        <p14:creationId xmlns:p14="http://schemas.microsoft.com/office/powerpoint/2010/main" val="3255460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97768"/>
            <a:ext cx="8229600" cy="1143000"/>
          </a:xfrm>
        </p:spPr>
        <p:txBody>
          <a:bodyPr>
            <a:normAutofit/>
          </a:bodyPr>
          <a:lstStyle/>
          <a:p>
            <a:pPr algn="l"/>
            <a:r>
              <a:rPr kumimoji="1"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rPr>
              <a:t>様々な相談支援事業との連携</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コンテンツ プレースホルダー 2"/>
          <p:cNvSpPr>
            <a:spLocks noGrp="1"/>
          </p:cNvSpPr>
          <p:nvPr>
            <p:ph sz="half" idx="1"/>
          </p:nvPr>
        </p:nvSpPr>
        <p:spPr>
          <a:xfrm>
            <a:off x="611188" y="1340768"/>
            <a:ext cx="2397324" cy="4968551"/>
          </a:xfrm>
          <a:ln w="38100">
            <a:solidFill>
              <a:schemeClr val="tx1"/>
            </a:solidFill>
          </a:ln>
        </p:spPr>
        <p:txBody>
          <a:bodyPr>
            <a:normAutofit/>
          </a:bodyPr>
          <a:lstStyle/>
          <a:p>
            <a:pPr marL="0" indent="0">
              <a:buNone/>
            </a:pPr>
            <a:r>
              <a:rPr lang="en-US" altLang="ja-JP" sz="2400" smtClean="0">
                <a:latin typeface="ＤＨＰ特太ゴシック体" panose="020B0500000000000000" pitchFamily="50" charset="-128"/>
                <a:ea typeface="ＤＨＰ特太ゴシック体" panose="020B0500000000000000" pitchFamily="50" charset="-128"/>
              </a:rPr>
              <a:t>【</a:t>
            </a:r>
            <a:r>
              <a:rPr lang="ja-JP" altLang="en-US" sz="2400" smtClean="0">
                <a:latin typeface="ＤＨＰ特太ゴシック体" panose="020B0500000000000000" pitchFamily="50" charset="-128"/>
                <a:ea typeface="ＤＨＰ特太ゴシック体" panose="020B0500000000000000" pitchFamily="50" charset="-128"/>
              </a:rPr>
              <a:t>Ｑ１</a:t>
            </a:r>
            <a:r>
              <a:rPr lang="en-US" altLang="ja-JP" sz="2400" smtClean="0">
                <a:latin typeface="ＤＨＰ特太ゴシック体" panose="020B0500000000000000" pitchFamily="50" charset="-128"/>
                <a:ea typeface="ＤＨＰ特太ゴシック体" panose="020B0500000000000000" pitchFamily="50" charset="-128"/>
              </a:rPr>
              <a:t>】</a:t>
            </a:r>
            <a:endParaRPr lang="ja-JP" altLang="en-US" sz="2400" dirty="0">
              <a:latin typeface="ＤＨＰ特太ゴシック体" panose="020B0500000000000000" pitchFamily="50" charset="-128"/>
              <a:ea typeface="ＤＨＰ特太ゴシック体" panose="020B0500000000000000" pitchFamily="50" charset="-128"/>
            </a:endParaRPr>
          </a:p>
          <a:p>
            <a:pPr marL="0" indent="0">
              <a:buNone/>
            </a:pPr>
            <a:r>
              <a:rPr kumimoji="1" lang="ja-JP" altLang="en-US" sz="2400" smtClean="0">
                <a:latin typeface="ＭＳ ゴシック" panose="020B0609070205080204" pitchFamily="49" charset="-128"/>
                <a:ea typeface="ＭＳ ゴシック" panose="020B0609070205080204" pitchFamily="49" charset="-128"/>
              </a:rPr>
              <a:t>　</a:t>
            </a:r>
            <a:r>
              <a:rPr kumimoji="1" lang="ja-JP" altLang="en-US" sz="2400" smtClean="0">
                <a:latin typeface="+mn-ea"/>
              </a:rPr>
              <a:t>あなた</a:t>
            </a:r>
            <a:r>
              <a:rPr kumimoji="1" lang="ja-JP" altLang="en-US" sz="2400" dirty="0" smtClean="0">
                <a:latin typeface="+mn-ea"/>
              </a:rPr>
              <a:t>が、突然パニックを起こされ、どう支援すればよいかのＳＯＳの相談を受けたとき、支援の方向性を</a:t>
            </a:r>
            <a:r>
              <a:rPr lang="ja-JP" altLang="en-US" sz="2400" dirty="0" smtClean="0">
                <a:latin typeface="+mn-ea"/>
              </a:rPr>
              <a:t>導き出す</a:t>
            </a:r>
            <a:r>
              <a:rPr kumimoji="1" lang="ja-JP" altLang="en-US" sz="2400" dirty="0" smtClean="0">
                <a:latin typeface="+mn-ea"/>
              </a:rPr>
              <a:t>ためには、どこに</a:t>
            </a:r>
            <a:r>
              <a:rPr lang="ja-JP" altLang="en-US" sz="2400" dirty="0" smtClean="0">
                <a:latin typeface="+mn-ea"/>
              </a:rPr>
              <a:t>アクセスして解決の糸口を探りますか</a:t>
            </a:r>
            <a:r>
              <a:rPr kumimoji="1" lang="ja-JP" altLang="en-US" sz="2400" dirty="0" smtClean="0">
                <a:latin typeface="+mn-ea"/>
              </a:rPr>
              <a:t>？</a:t>
            </a:r>
            <a:endParaRPr kumimoji="1" lang="en-US" altLang="ja-JP" sz="2400" dirty="0" smtClean="0">
              <a:latin typeface="+mn-ea"/>
            </a:endParaRPr>
          </a:p>
        </p:txBody>
      </p:sp>
      <p:sp>
        <p:nvSpPr>
          <p:cNvPr id="4" name="コンテンツ プレースホルダー 3"/>
          <p:cNvSpPr>
            <a:spLocks noGrp="1"/>
          </p:cNvSpPr>
          <p:nvPr>
            <p:ph sz="half" idx="2"/>
          </p:nvPr>
        </p:nvSpPr>
        <p:spPr>
          <a:xfrm>
            <a:off x="3131840" y="1340768"/>
            <a:ext cx="2756992" cy="4968551"/>
          </a:xfrm>
          <a:ln w="38100">
            <a:solidFill>
              <a:schemeClr val="tx1"/>
            </a:solidFill>
          </a:ln>
        </p:spPr>
        <p:txBody>
          <a:bodyPr>
            <a:noAutofit/>
          </a:bodyPr>
          <a:lstStyle/>
          <a:p>
            <a:pPr marL="0" indent="0">
              <a:buNone/>
            </a:pPr>
            <a:r>
              <a:rPr lang="en-US" altLang="ja-JP" sz="2400" smtClean="0">
                <a:latin typeface="ＤＨＰ特太ゴシック体" panose="020B0500000000000000" pitchFamily="50" charset="-128"/>
                <a:ea typeface="ＤＨＰ特太ゴシック体" panose="020B0500000000000000" pitchFamily="50" charset="-128"/>
              </a:rPr>
              <a:t>【</a:t>
            </a:r>
            <a:r>
              <a:rPr lang="ja-JP" altLang="en-US" sz="2400" smtClean="0">
                <a:latin typeface="ＤＨＰ特太ゴシック体" panose="020B0500000000000000" pitchFamily="50" charset="-128"/>
                <a:ea typeface="ＤＨＰ特太ゴシック体" panose="020B0500000000000000" pitchFamily="50" charset="-128"/>
              </a:rPr>
              <a:t>Ｑ２</a:t>
            </a:r>
            <a:r>
              <a:rPr lang="en-US" altLang="ja-JP" sz="2400" smtClean="0">
                <a:latin typeface="ＤＨＰ特太ゴシック体" panose="020B0500000000000000" pitchFamily="50" charset="-128"/>
                <a:ea typeface="ＤＨＰ特太ゴシック体" panose="020B0500000000000000" pitchFamily="50" charset="-128"/>
              </a:rPr>
              <a:t>】</a:t>
            </a:r>
            <a:endParaRPr lang="ja-JP" altLang="en-US" sz="2400" smtClean="0">
              <a:latin typeface="ＤＨＰ特太ゴシック体" panose="020B0500000000000000" pitchFamily="50" charset="-128"/>
              <a:ea typeface="ＤＨＰ特太ゴシック体" panose="020B0500000000000000" pitchFamily="50" charset="-128"/>
            </a:endParaRPr>
          </a:p>
          <a:p>
            <a:pPr marL="0" indent="0">
              <a:buNone/>
            </a:pPr>
            <a:r>
              <a:rPr lang="ja-JP" altLang="en-US" sz="2400" b="1" smtClean="0">
                <a:latin typeface="ＭＳ ゴシック" panose="020B0609070205080204" pitchFamily="49" charset="-128"/>
                <a:ea typeface="ＭＳ ゴシック" panose="020B0609070205080204" pitchFamily="49" charset="-128"/>
              </a:rPr>
              <a:t>　</a:t>
            </a:r>
            <a:r>
              <a:rPr lang="ja-JP" altLang="en-US" sz="2400" smtClean="0">
                <a:latin typeface="+mn-ea"/>
              </a:rPr>
              <a:t>精神科</a:t>
            </a:r>
            <a:r>
              <a:rPr lang="ja-JP" altLang="en-US" sz="2400" dirty="0" smtClean="0">
                <a:latin typeface="+mn-ea"/>
              </a:rPr>
              <a:t>病院からの地域移行の相談があなたの事業所に入りました。あなたは、どのようにして地域移行支援を展開すれば良いか迷った時に、どこへ協力を求めますか？</a:t>
            </a:r>
            <a:endParaRPr lang="en-US" altLang="ja-JP" sz="2400" dirty="0" smtClean="0">
              <a:latin typeface="+mn-ea"/>
            </a:endParaRPr>
          </a:p>
        </p:txBody>
      </p:sp>
      <p:sp>
        <p:nvSpPr>
          <p:cNvPr id="6" name="コンテンツ プレースホルダー 3"/>
          <p:cNvSpPr txBox="1">
            <a:spLocks/>
          </p:cNvSpPr>
          <p:nvPr/>
        </p:nvSpPr>
        <p:spPr>
          <a:xfrm>
            <a:off x="6012160" y="1340769"/>
            <a:ext cx="2756992" cy="4968550"/>
          </a:xfrm>
          <a:prstGeom prst="rect">
            <a:avLst/>
          </a:prstGeom>
          <a:ln w="381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pPr marL="0" indent="0">
              <a:buNone/>
            </a:pPr>
            <a:r>
              <a:rPr lang="en-US" altLang="ja-JP" sz="2400" smtClean="0">
                <a:latin typeface="ＤＨＰ特太ゴシック体" panose="020B0500000000000000" pitchFamily="50" charset="-128"/>
                <a:ea typeface="ＤＨＰ特太ゴシック体" panose="020B0500000000000000" pitchFamily="50" charset="-128"/>
              </a:rPr>
              <a:t>【</a:t>
            </a:r>
            <a:r>
              <a:rPr lang="ja-JP" altLang="en-US" sz="2400" smtClean="0">
                <a:latin typeface="ＤＨＰ特太ゴシック体" panose="020B0500000000000000" pitchFamily="50" charset="-128"/>
                <a:ea typeface="ＤＨＰ特太ゴシック体" panose="020B0500000000000000" pitchFamily="50" charset="-128"/>
              </a:rPr>
              <a:t>Ｑ３</a:t>
            </a:r>
            <a:r>
              <a:rPr lang="en-US" altLang="ja-JP" sz="2400" smtClean="0">
                <a:latin typeface="ＤＨＰ特太ゴシック体" panose="020B0500000000000000" pitchFamily="50" charset="-128"/>
                <a:ea typeface="ＤＨＰ特太ゴシック体" panose="020B0500000000000000" pitchFamily="50" charset="-128"/>
              </a:rPr>
              <a:t>】</a:t>
            </a:r>
            <a:endParaRPr lang="ja-JP" altLang="en-US" sz="2400" smtClean="0">
              <a:latin typeface="ＤＨＰ特太ゴシック体" panose="020B0500000000000000" pitchFamily="50" charset="-128"/>
              <a:ea typeface="ＤＨＰ特太ゴシック体" panose="020B0500000000000000" pitchFamily="50" charset="-128"/>
            </a:endParaRPr>
          </a:p>
          <a:p>
            <a:pPr marL="0" indent="0">
              <a:buNone/>
            </a:pPr>
            <a:r>
              <a:rPr lang="ja-JP" altLang="en-US" sz="2400" smtClean="0">
                <a:latin typeface="+mn-ea"/>
              </a:rPr>
              <a:t>　医療的</a:t>
            </a:r>
            <a:r>
              <a:rPr lang="ja-JP" altLang="en-US" sz="2400" dirty="0" smtClean="0">
                <a:latin typeface="+mn-ea"/>
              </a:rPr>
              <a:t>ケアを必要とする子</a:t>
            </a:r>
            <a:r>
              <a:rPr lang="ja-JP" altLang="en-US" sz="2400" dirty="0">
                <a:latin typeface="+mn-ea"/>
              </a:rPr>
              <a:t>ども</a:t>
            </a:r>
            <a:r>
              <a:rPr lang="ja-JP" altLang="en-US" sz="2400" dirty="0" smtClean="0">
                <a:latin typeface="+mn-ea"/>
              </a:rPr>
              <a:t>の退院に向けア相談があなた</a:t>
            </a:r>
            <a:r>
              <a:rPr lang="ja-JP" altLang="en-US" sz="2400" smtClean="0">
                <a:latin typeface="+mn-ea"/>
              </a:rPr>
              <a:t>の事業所</a:t>
            </a:r>
            <a:r>
              <a:rPr lang="ja-JP" altLang="en-US" sz="2400" dirty="0" smtClean="0">
                <a:latin typeface="+mn-ea"/>
              </a:rPr>
              <a:t>に入りました。あなたは、子どもの地域移行支援と家族支援・兄弟支援・医療支援などの様々な調整とチーム支援を、誰と相談して具体的に進めて行こうと思いますか？</a:t>
            </a:r>
            <a:endParaRPr lang="ja-JP" altLang="en-US" sz="2400" dirty="0">
              <a:latin typeface="+mn-ea"/>
            </a:endParaRPr>
          </a:p>
        </p:txBody>
      </p:sp>
    </p:spTree>
    <p:extLst>
      <p:ext uri="{BB962C8B-B14F-4D97-AF65-F5344CB8AC3E}">
        <p14:creationId xmlns:p14="http://schemas.microsoft.com/office/powerpoint/2010/main" val="221517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b="0" smtClean="0">
                <a:latin typeface="メイリオ" panose="020B0604030504040204" pitchFamily="50" charset="-128"/>
                <a:ea typeface="メイリオ" panose="020B0604030504040204" pitchFamily="50" charset="-128"/>
              </a:rPr>
              <a:t>① ライフステージをつなぐ支援</a:t>
            </a:r>
            <a:endParaRPr kumimoji="1" lang="ja-JP" altLang="en-US" sz="24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lstStyle/>
          <a:p>
            <a:r>
              <a:rPr lang="ja-JP" altLang="en-US" sz="3200">
                <a:solidFill>
                  <a:schemeClr val="tx1"/>
                </a:solidFill>
                <a:latin typeface="メイリオ" panose="020B0604030504040204" pitchFamily="50" charset="-128"/>
                <a:ea typeface="メイリオ" panose="020B0604030504040204" pitchFamily="50" charset="-128"/>
              </a:rPr>
              <a:t>２</a:t>
            </a:r>
            <a:r>
              <a:rPr lang="ja-JP" altLang="en-US" sz="3200" smtClean="0">
                <a:solidFill>
                  <a:schemeClr val="tx1"/>
                </a:solidFill>
                <a:latin typeface="メイリオ" panose="020B0604030504040204" pitchFamily="50" charset="-128"/>
                <a:ea typeface="メイリオ" panose="020B0604030504040204" pitchFamily="50" charset="-128"/>
              </a:rPr>
              <a:t>．ライフステージと家族支援</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3222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p:cNvCxnSpPr/>
          <p:nvPr/>
        </p:nvCxnSpPr>
        <p:spPr>
          <a:xfrm>
            <a:off x="251519" y="692696"/>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タイトル 1"/>
          <p:cNvSpPr>
            <a:spLocks noGrp="1"/>
          </p:cNvSpPr>
          <p:nvPr>
            <p:ph type="title"/>
          </p:nvPr>
        </p:nvSpPr>
        <p:spPr>
          <a:xfrm>
            <a:off x="269945" y="52941"/>
            <a:ext cx="8827975" cy="623479"/>
          </a:xfrm>
        </p:spPr>
        <p:txBody>
          <a:bodyPr>
            <a:noAutofit/>
          </a:bodyPr>
          <a:lstStyle/>
          <a:p>
            <a:pPr algn="l"/>
            <a:r>
              <a:rPr lang="ja-JP" altLang="en-US" sz="2000" b="1" dirty="0"/>
              <a:t>地域</a:t>
            </a:r>
            <a:r>
              <a:rPr lang="ja-JP" altLang="en-US" sz="2000" b="1" dirty="0" smtClean="0"/>
              <a:t>ネットワーク　</a:t>
            </a:r>
            <a:r>
              <a:rPr lang="en-US" altLang="ja-JP" sz="2000" b="1" dirty="0" smtClean="0"/>
              <a:t>【</a:t>
            </a:r>
            <a:r>
              <a:rPr lang="ja-JP" altLang="en-US" sz="2000" b="1" dirty="0" smtClean="0"/>
              <a:t>途切れない相談支援の継続性</a:t>
            </a:r>
            <a:r>
              <a:rPr lang="en-US" altLang="ja-JP" sz="2000" b="1" dirty="0" smtClean="0"/>
              <a:t>】</a:t>
            </a:r>
            <a:br>
              <a:rPr lang="en-US" altLang="ja-JP" sz="2000" b="1" dirty="0" smtClean="0"/>
            </a:br>
            <a:r>
              <a:rPr lang="ja-JP" altLang="en-US" sz="2000" b="1" dirty="0" smtClean="0"/>
              <a:t>（成長発達過程における各ライフステージでの相談支援）</a:t>
            </a:r>
            <a:endParaRPr lang="ja-JP" altLang="en-US" sz="20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07032019"/>
              </p:ext>
            </p:extLst>
          </p:nvPr>
        </p:nvGraphicFramePr>
        <p:xfrm>
          <a:off x="172278" y="836712"/>
          <a:ext cx="8712968"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角丸四角形吹き出し 8"/>
          <p:cNvSpPr/>
          <p:nvPr/>
        </p:nvSpPr>
        <p:spPr>
          <a:xfrm>
            <a:off x="0" y="5385632"/>
            <a:ext cx="1475656" cy="561548"/>
          </a:xfrm>
          <a:prstGeom prst="wedgeRoundRectCallout">
            <a:avLst>
              <a:gd name="adj1" fmla="val 34405"/>
              <a:gd name="adj2" fmla="val -10314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t>医療的</a:t>
            </a:r>
            <a:r>
              <a:rPr lang="ja-JP" altLang="en-US" sz="1200" dirty="0"/>
              <a:t>ケア</a:t>
            </a:r>
            <a:r>
              <a:rPr kumimoji="1" lang="ja-JP" altLang="en-US" sz="1200" dirty="0" smtClean="0"/>
              <a:t>児</a:t>
            </a:r>
            <a:r>
              <a:rPr kumimoji="1" lang="ja-JP" altLang="en-US" sz="1200" dirty="0"/>
              <a:t>の支援サポート体制</a:t>
            </a:r>
          </a:p>
        </p:txBody>
      </p:sp>
      <p:sp>
        <p:nvSpPr>
          <p:cNvPr id="7" name="右矢印 6"/>
          <p:cNvSpPr/>
          <p:nvPr/>
        </p:nvSpPr>
        <p:spPr>
          <a:xfrm rot="20149929">
            <a:off x="-269165" y="1890116"/>
            <a:ext cx="9595854" cy="93681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500" dirty="0"/>
              <a:t>出会い（相談開始）バトンタッチは会っても、相談が切れないシステム　⇒　応援（医療・サービス・教育）⇒　社会へ　　</a:t>
            </a:r>
            <a:r>
              <a:rPr kumimoji="1" lang="ja-JP" altLang="en-US" sz="1400" dirty="0"/>
              <a:t>　</a:t>
            </a:r>
          </a:p>
        </p:txBody>
      </p:sp>
      <p:sp>
        <p:nvSpPr>
          <p:cNvPr id="16" name="円/楕円 15"/>
          <p:cNvSpPr/>
          <p:nvPr/>
        </p:nvSpPr>
        <p:spPr>
          <a:xfrm>
            <a:off x="405677" y="1137598"/>
            <a:ext cx="2602825" cy="1300249"/>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dirty="0" smtClean="0">
                <a:solidFill>
                  <a:schemeClr val="tx1"/>
                </a:solidFill>
              </a:rPr>
              <a:t>市町村</a:t>
            </a:r>
            <a:endParaRPr lang="en-US" altLang="ja-JP" sz="1350" dirty="0" smtClean="0">
              <a:solidFill>
                <a:schemeClr val="tx1"/>
              </a:solidFill>
            </a:endParaRPr>
          </a:p>
          <a:p>
            <a:pPr algn="ctr"/>
            <a:r>
              <a:rPr kumimoji="1" lang="ja-JP" altLang="en-US" sz="1350" dirty="0">
                <a:solidFill>
                  <a:schemeClr val="tx1"/>
                </a:solidFill>
              </a:rPr>
              <a:t>基幹相談</a:t>
            </a:r>
            <a:endParaRPr kumimoji="1" lang="en-US" altLang="ja-JP" sz="1350" dirty="0">
              <a:solidFill>
                <a:schemeClr val="tx1"/>
              </a:solidFill>
            </a:endParaRPr>
          </a:p>
          <a:p>
            <a:pPr algn="ctr"/>
            <a:r>
              <a:rPr lang="ja-JP" altLang="en-US" sz="1350" dirty="0">
                <a:solidFill>
                  <a:schemeClr val="tx1"/>
                </a:solidFill>
              </a:rPr>
              <a:t>委託</a:t>
            </a:r>
            <a:r>
              <a:rPr lang="ja-JP" altLang="en-US" sz="1350" dirty="0" smtClean="0">
                <a:solidFill>
                  <a:schemeClr val="tx1"/>
                </a:solidFill>
              </a:rPr>
              <a:t>相談</a:t>
            </a:r>
            <a:endParaRPr lang="en-US" altLang="ja-JP" sz="1350" dirty="0">
              <a:solidFill>
                <a:schemeClr val="tx1"/>
              </a:solidFill>
            </a:endParaRPr>
          </a:p>
          <a:p>
            <a:pPr algn="ctr"/>
            <a:r>
              <a:rPr lang="ja-JP" altLang="en-US" sz="1350" dirty="0">
                <a:solidFill>
                  <a:schemeClr val="tx1"/>
                </a:solidFill>
              </a:rPr>
              <a:t>指定</a:t>
            </a:r>
            <a:r>
              <a:rPr lang="ja-JP" altLang="en-US" sz="1350" dirty="0" smtClean="0">
                <a:solidFill>
                  <a:schemeClr val="tx1"/>
                </a:solidFill>
              </a:rPr>
              <a:t>相談</a:t>
            </a:r>
            <a:endParaRPr lang="en-US" altLang="ja-JP" sz="1350" dirty="0" smtClean="0">
              <a:solidFill>
                <a:schemeClr val="tx1"/>
              </a:solidFill>
            </a:endParaRPr>
          </a:p>
          <a:p>
            <a:pPr algn="ctr"/>
            <a:r>
              <a:rPr kumimoji="1" lang="ja-JP" altLang="en-US" sz="1350" dirty="0" smtClean="0">
                <a:solidFill>
                  <a:schemeClr val="tx1"/>
                </a:solidFill>
              </a:rPr>
              <a:t>他相談支援</a:t>
            </a:r>
            <a:endParaRPr kumimoji="1" lang="ja-JP" altLang="en-US" sz="1350" dirty="0">
              <a:solidFill>
                <a:schemeClr val="tx1"/>
              </a:solidFill>
            </a:endParaRPr>
          </a:p>
        </p:txBody>
      </p:sp>
      <p:sp>
        <p:nvSpPr>
          <p:cNvPr id="10" name="角丸四角形吹き出し 9"/>
          <p:cNvSpPr/>
          <p:nvPr/>
        </p:nvSpPr>
        <p:spPr>
          <a:xfrm>
            <a:off x="3851920" y="2780928"/>
            <a:ext cx="1971331" cy="720081"/>
          </a:xfrm>
          <a:prstGeom prst="wedgeRoundRectCallout">
            <a:avLst>
              <a:gd name="adj1" fmla="val -83270"/>
              <a:gd name="adj2" fmla="val 3321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t>特別支援教育と</a:t>
            </a:r>
            <a:r>
              <a:rPr kumimoji="1" lang="ja-JP" altLang="en-US" sz="1100" dirty="0"/>
              <a:t>の</a:t>
            </a:r>
            <a:r>
              <a:rPr kumimoji="1" lang="ja-JP" altLang="en-US" sz="1100" dirty="0" smtClean="0"/>
              <a:t>連携強化</a:t>
            </a:r>
            <a:endParaRPr kumimoji="1" lang="en-US" altLang="ja-JP" sz="1100" dirty="0"/>
          </a:p>
          <a:p>
            <a:pPr algn="ctr"/>
            <a:r>
              <a:rPr lang="ja-JP" altLang="en-US" sz="1100" dirty="0"/>
              <a:t>発達</a:t>
            </a:r>
            <a:r>
              <a:rPr lang="ja-JP" altLang="en-US" sz="1100" dirty="0" smtClean="0"/>
              <a:t>支援の</a:t>
            </a:r>
            <a:r>
              <a:rPr kumimoji="1" lang="ja-JP" altLang="en-US" sz="1100" dirty="0" smtClean="0"/>
              <a:t>視点</a:t>
            </a:r>
            <a:r>
              <a:rPr kumimoji="1" lang="ja-JP" altLang="en-US" sz="1100" dirty="0"/>
              <a:t>の共有</a:t>
            </a:r>
          </a:p>
        </p:txBody>
      </p:sp>
      <p:sp>
        <p:nvSpPr>
          <p:cNvPr id="11" name="角丸四角形吹き出し 10"/>
          <p:cNvSpPr/>
          <p:nvPr/>
        </p:nvSpPr>
        <p:spPr>
          <a:xfrm>
            <a:off x="1475656" y="3809565"/>
            <a:ext cx="1944216" cy="724310"/>
          </a:xfrm>
          <a:prstGeom prst="wedgeRoundRectCallout">
            <a:avLst>
              <a:gd name="adj1" fmla="val -39523"/>
              <a:gd name="adj2" fmla="val 6442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福祉サービス事業所との連携</a:t>
            </a:r>
            <a:endParaRPr lang="en-US" altLang="ja-JP" sz="1200" dirty="0"/>
          </a:p>
          <a:p>
            <a:pPr algn="ctr"/>
            <a:r>
              <a:rPr kumimoji="1" lang="ja-JP" altLang="en-US" sz="1200" dirty="0" smtClean="0"/>
              <a:t>（</a:t>
            </a:r>
            <a:r>
              <a:rPr lang="ja-JP" altLang="en-US" sz="1200" dirty="0"/>
              <a:t>発達</a:t>
            </a:r>
            <a:r>
              <a:rPr kumimoji="1" lang="ja-JP" altLang="en-US" sz="1200" dirty="0" smtClean="0"/>
              <a:t>支援の視点の共有</a:t>
            </a:r>
            <a:r>
              <a:rPr kumimoji="1" lang="ja-JP" altLang="en-US" sz="900" dirty="0"/>
              <a:t>）</a:t>
            </a:r>
          </a:p>
        </p:txBody>
      </p:sp>
      <p:sp>
        <p:nvSpPr>
          <p:cNvPr id="12" name="角丸四角形吹き出し 11"/>
          <p:cNvSpPr/>
          <p:nvPr/>
        </p:nvSpPr>
        <p:spPr>
          <a:xfrm>
            <a:off x="6506952" y="1598755"/>
            <a:ext cx="1311899" cy="759767"/>
          </a:xfrm>
          <a:prstGeom prst="wedgeRoundRectCallout">
            <a:avLst>
              <a:gd name="adj1" fmla="val -83114"/>
              <a:gd name="adj2" fmla="val 473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solidFill>
                  <a:schemeClr val="tx1"/>
                </a:solidFill>
              </a:rPr>
              <a:t>地域相談支援</a:t>
            </a:r>
            <a:endParaRPr kumimoji="1" lang="en-US" altLang="ja-JP" sz="1200" dirty="0">
              <a:solidFill>
                <a:schemeClr val="tx1"/>
              </a:solidFill>
            </a:endParaRPr>
          </a:p>
          <a:p>
            <a:pPr algn="ctr"/>
            <a:r>
              <a:rPr lang="ja-JP" altLang="en-US" sz="1200" dirty="0">
                <a:solidFill>
                  <a:schemeClr val="tx1"/>
                </a:solidFill>
              </a:rPr>
              <a:t>権利擁護支援</a:t>
            </a:r>
            <a:endParaRPr kumimoji="1" lang="en-US" altLang="ja-JP" sz="1200" dirty="0">
              <a:solidFill>
                <a:schemeClr val="tx1"/>
              </a:solidFill>
            </a:endParaRPr>
          </a:p>
        </p:txBody>
      </p:sp>
      <p:sp>
        <p:nvSpPr>
          <p:cNvPr id="13" name="上矢印 12"/>
          <p:cNvSpPr/>
          <p:nvPr/>
        </p:nvSpPr>
        <p:spPr>
          <a:xfrm rot="3928370">
            <a:off x="2372514" y="422975"/>
            <a:ext cx="954439" cy="4172682"/>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rPr>
              <a:t>障害児支援利用計画</a:t>
            </a:r>
            <a:endParaRPr kumimoji="1" lang="ja-JP" altLang="en-US" sz="1400" dirty="0">
              <a:solidFill>
                <a:schemeClr val="tx1"/>
              </a:solidFill>
            </a:endParaRPr>
          </a:p>
        </p:txBody>
      </p:sp>
      <p:sp>
        <p:nvSpPr>
          <p:cNvPr id="14" name="上矢印 13"/>
          <p:cNvSpPr/>
          <p:nvPr/>
        </p:nvSpPr>
        <p:spPr>
          <a:xfrm rot="3953430">
            <a:off x="6078263" y="-867811"/>
            <a:ext cx="640262" cy="3559596"/>
          </a:xfrm>
          <a:prstGeom prst="upArrow">
            <a:avLst>
              <a:gd name="adj1" fmla="val 77699"/>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サ</a:t>
            </a:r>
            <a:endParaRPr kumimoji="1" lang="en-US" altLang="ja-JP" sz="1400" dirty="0" smtClean="0"/>
          </a:p>
          <a:p>
            <a:pPr algn="ctr"/>
            <a:r>
              <a:rPr kumimoji="1" lang="ja-JP" altLang="en-US" sz="1400" dirty="0" smtClean="0"/>
              <a:t>｜</a:t>
            </a:r>
            <a:endParaRPr kumimoji="1" lang="en-US" altLang="ja-JP" sz="1400" dirty="0" smtClean="0"/>
          </a:p>
          <a:p>
            <a:pPr algn="ctr"/>
            <a:r>
              <a:rPr kumimoji="1" lang="ja-JP" altLang="en-US" sz="1400" dirty="0" smtClean="0"/>
              <a:t>ビ</a:t>
            </a:r>
            <a:endParaRPr kumimoji="1" lang="en-US" altLang="ja-JP" sz="1400" dirty="0" smtClean="0"/>
          </a:p>
          <a:p>
            <a:pPr algn="ctr"/>
            <a:r>
              <a:rPr kumimoji="1" lang="ja-JP" altLang="en-US" sz="1400" dirty="0" smtClean="0"/>
              <a:t>ス</a:t>
            </a:r>
            <a:endParaRPr kumimoji="1" lang="en-US" altLang="ja-JP" sz="1400" dirty="0" smtClean="0"/>
          </a:p>
          <a:p>
            <a:pPr algn="ctr"/>
            <a:r>
              <a:rPr kumimoji="1" lang="ja-JP" altLang="en-US" sz="1400" dirty="0" smtClean="0"/>
              <a:t>等</a:t>
            </a:r>
            <a:endParaRPr kumimoji="1" lang="en-US" altLang="ja-JP" sz="1400" dirty="0" smtClean="0"/>
          </a:p>
          <a:p>
            <a:pPr algn="ctr"/>
            <a:r>
              <a:rPr kumimoji="1" lang="ja-JP" altLang="en-US" sz="1400" dirty="0" smtClean="0"/>
              <a:t>利</a:t>
            </a:r>
            <a:endParaRPr kumimoji="1" lang="en-US" altLang="ja-JP" sz="1400" dirty="0" smtClean="0"/>
          </a:p>
          <a:p>
            <a:pPr algn="ctr"/>
            <a:r>
              <a:rPr kumimoji="1" lang="ja-JP" altLang="en-US" sz="1400" dirty="0" smtClean="0"/>
              <a:t>用</a:t>
            </a:r>
            <a:endParaRPr kumimoji="1" lang="en-US" altLang="ja-JP" sz="1400" dirty="0" smtClean="0"/>
          </a:p>
          <a:p>
            <a:pPr algn="ctr"/>
            <a:r>
              <a:rPr kumimoji="1" lang="ja-JP" altLang="en-US" sz="1400" dirty="0" smtClean="0"/>
              <a:t>計</a:t>
            </a:r>
            <a:endParaRPr kumimoji="1" lang="en-US" altLang="ja-JP" sz="1400" dirty="0" smtClean="0"/>
          </a:p>
          <a:p>
            <a:pPr algn="ctr"/>
            <a:r>
              <a:rPr kumimoji="1" lang="ja-JP" altLang="en-US" sz="1400" dirty="0" smtClean="0"/>
              <a:t>画</a:t>
            </a:r>
            <a:endParaRPr kumimoji="1" lang="ja-JP" altLang="en-US" sz="1400" dirty="0"/>
          </a:p>
        </p:txBody>
      </p:sp>
      <p:sp>
        <p:nvSpPr>
          <p:cNvPr id="17" name="角丸四角形 16"/>
          <p:cNvSpPr/>
          <p:nvPr/>
        </p:nvSpPr>
        <p:spPr>
          <a:xfrm>
            <a:off x="385664" y="1137598"/>
            <a:ext cx="914401" cy="2846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50" dirty="0"/>
              <a:t>連携</a:t>
            </a:r>
            <a:endParaRPr kumimoji="1" lang="ja-JP" altLang="en-US" sz="1350" dirty="0"/>
          </a:p>
        </p:txBody>
      </p:sp>
      <p:pic>
        <p:nvPicPr>
          <p:cNvPr id="3074" name="Picture 2" descr="C:\Users\hashizume\AppData\Local\Microsoft\Windows\Temporary Internet Files\Content.IE5\7ZDKMI9V\lgi01a2013121312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60" y="5013176"/>
            <a:ext cx="1285561" cy="128763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3702" y="5385631"/>
            <a:ext cx="602875" cy="802163"/>
          </a:xfrm>
          <a:prstGeom prst="rect">
            <a:avLst/>
          </a:prstGeom>
        </p:spPr>
      </p:pic>
      <p:sp>
        <p:nvSpPr>
          <p:cNvPr id="8" name="角丸四角形吹き出し 7"/>
          <p:cNvSpPr/>
          <p:nvPr/>
        </p:nvSpPr>
        <p:spPr>
          <a:xfrm>
            <a:off x="31443" y="4355798"/>
            <a:ext cx="1444213" cy="394400"/>
          </a:xfrm>
          <a:prstGeom prst="wedgeRoundRectCallout">
            <a:avLst>
              <a:gd name="adj1" fmla="val 36222"/>
              <a:gd name="adj2" fmla="val 983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発達障害への支援</a:t>
            </a:r>
            <a:endParaRPr kumimoji="1" lang="en-US" altLang="ja-JP" sz="1200" dirty="0"/>
          </a:p>
          <a:p>
            <a:pPr algn="ctr"/>
            <a:r>
              <a:rPr kumimoji="1" lang="ja-JP" altLang="en-US" sz="1200" dirty="0"/>
              <a:t>サポート体制</a:t>
            </a:r>
          </a:p>
        </p:txBody>
      </p:sp>
      <p:sp>
        <p:nvSpPr>
          <p:cNvPr id="3" name="下矢印 2"/>
          <p:cNvSpPr/>
          <p:nvPr/>
        </p:nvSpPr>
        <p:spPr>
          <a:xfrm>
            <a:off x="721705" y="1422213"/>
            <a:ext cx="242316" cy="67902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フッター プレースホルダー 6"/>
          <p:cNvSpPr>
            <a:spLocks noGrp="1"/>
          </p:cNvSpPr>
          <p:nvPr>
            <p:ph type="ftr" sz="quarter" idx="11"/>
          </p:nvPr>
        </p:nvSpPr>
        <p:spPr>
          <a:xfrm>
            <a:off x="384366" y="6622458"/>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972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b="0" smtClean="0">
                <a:latin typeface="メイリオ" panose="020B0604030504040204" pitchFamily="50" charset="-128"/>
                <a:ea typeface="メイリオ" panose="020B0604030504040204" pitchFamily="50" charset="-128"/>
              </a:rPr>
              <a:t>② 家族支援の重要性</a:t>
            </a:r>
            <a:endParaRPr kumimoji="1" lang="ja-JP" altLang="en-US" sz="24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lstStyle/>
          <a:p>
            <a:r>
              <a:rPr lang="ja-JP" altLang="en-US" sz="3200">
                <a:solidFill>
                  <a:schemeClr val="tx1"/>
                </a:solidFill>
                <a:latin typeface="メイリオ" panose="020B0604030504040204" pitchFamily="50" charset="-128"/>
                <a:ea typeface="メイリオ" panose="020B0604030504040204" pitchFamily="50" charset="-128"/>
              </a:rPr>
              <a:t>２．</a:t>
            </a:r>
            <a:r>
              <a:rPr lang="ja-JP" altLang="en-US" sz="3200" smtClean="0">
                <a:solidFill>
                  <a:schemeClr val="tx1"/>
                </a:solidFill>
                <a:latin typeface="メイリオ" panose="020B0604030504040204" pitchFamily="50" charset="-128"/>
                <a:ea typeface="メイリオ" panose="020B0604030504040204" pitchFamily="50" charset="-128"/>
              </a:rPr>
              <a:t>ライフステージと家族支援</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721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4" y="0"/>
            <a:ext cx="905546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51520" y="5733256"/>
            <a:ext cx="2979983" cy="369332"/>
          </a:xfrm>
          <a:prstGeom prst="rect">
            <a:avLst/>
          </a:prstGeom>
        </p:spPr>
        <p:txBody>
          <a:bodyPr wrap="none">
            <a:spAutoFit/>
          </a:bodyPr>
          <a:lstStyle/>
          <a:p>
            <a:r>
              <a:rPr lang="en-US" altLang="ja-JP" dirty="0" err="1"/>
              <a:t>Drotar,et</a:t>
            </a:r>
            <a:r>
              <a:rPr lang="en-US" altLang="ja-JP" dirty="0"/>
              <a:t> al.</a:t>
            </a:r>
            <a:r>
              <a:rPr lang="ja-JP" altLang="en-US" dirty="0"/>
              <a:t>　</a:t>
            </a:r>
            <a:r>
              <a:rPr lang="en-US" altLang="ja-JP" dirty="0"/>
              <a:t>(1975)</a:t>
            </a:r>
            <a:r>
              <a:rPr lang="ja-JP" altLang="en-US" dirty="0"/>
              <a:t>の段階説</a:t>
            </a:r>
          </a:p>
        </p:txBody>
      </p:sp>
      <p:sp>
        <p:nvSpPr>
          <p:cNvPr id="4" name="角丸四角形 3"/>
          <p:cNvSpPr/>
          <p:nvPr/>
        </p:nvSpPr>
        <p:spPr>
          <a:xfrm>
            <a:off x="7236296" y="6215134"/>
            <a:ext cx="1728192" cy="6428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8397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5" y="0"/>
            <a:ext cx="8712968" cy="655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167529" y="980728"/>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7020271" y="5411823"/>
            <a:ext cx="1849881" cy="6428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1309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92" y="202571"/>
            <a:ext cx="8320409" cy="62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7728322" y="6266768"/>
            <a:ext cx="1080120" cy="315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189756" y="908720"/>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フッター プレースホルダー 6"/>
          <p:cNvSpPr>
            <a:spLocks noGrp="1"/>
          </p:cNvSpPr>
          <p:nvPr>
            <p:ph type="ftr" sz="quarter" idx="11"/>
          </p:nvPr>
        </p:nvSpPr>
        <p:spPr>
          <a:xfrm>
            <a:off x="367827" y="6581764"/>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17279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9058"/>
            <a:ext cx="7976271" cy="5157950"/>
          </a:xfrm>
          <a:prstGeom prst="rect">
            <a:avLst/>
          </a:prstGeom>
          <a:noFill/>
        </p:spPr>
        <p:txBody>
          <a:bodyPr wrap="square" rtlCol="0">
            <a:spAutoFit/>
          </a:bodyPr>
          <a:lstStyle/>
          <a:p>
            <a:r>
              <a:rPr lang="en-US" altLang="ja-JP" sz="1662"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sz="1662" b="1" dirty="0">
                <a:latin typeface="ＭＳ Ｐゴシック" panose="020B0600070205080204" pitchFamily="50" charset="-128"/>
                <a:ea typeface="ＭＳ Ｐゴシック" panose="020B0600070205080204" pitchFamily="50" charset="-128"/>
                <a:cs typeface="メイリオ" pitchFamily="50" charset="-128"/>
              </a:rPr>
              <a:t>獲得目標（標準カリキュラム） </a:t>
            </a:r>
            <a:r>
              <a:rPr lang="en-US" altLang="ja-JP" sz="1662"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sz="1662" b="1"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1662" dirty="0">
                <a:latin typeface="ＭＳ Ｐゴシック" panose="020B0600070205080204" pitchFamily="50" charset="-128"/>
                <a:ea typeface="ＭＳ Ｐゴシック" panose="020B0600070205080204" pitchFamily="50" charset="-128"/>
                <a:cs typeface="メイリオ" pitchFamily="50" charset="-128"/>
              </a:rPr>
              <a:t>　</a:t>
            </a:r>
            <a:r>
              <a:rPr lang="ja-JP" altLang="en-US" sz="1662" dirty="0" smtClean="0">
                <a:latin typeface="ＭＳ Ｐゴシック" panose="020B0600070205080204" pitchFamily="50" charset="-128"/>
                <a:cs typeface="メイリオ" pitchFamily="50" charset="-128"/>
              </a:rPr>
              <a:t>① 各相談</a:t>
            </a:r>
            <a:r>
              <a:rPr lang="ja-JP" altLang="en-US" sz="1662" dirty="0">
                <a:latin typeface="ＭＳ Ｐゴシック" panose="020B0600070205080204" pitchFamily="50" charset="-128"/>
                <a:cs typeface="メイリオ" pitchFamily="50" charset="-128"/>
              </a:rPr>
              <a:t>支援事業の役割と機能を理解し、相互が連携することにより地域において効果的な相談支援体制が構築されることを理解する。</a:t>
            </a:r>
          </a:p>
          <a:p>
            <a:pPr marL="408853" indent="-408853">
              <a:lnSpc>
                <a:spcPts val="600"/>
              </a:lnSpc>
            </a:pPr>
            <a:endParaRPr lang="en-US" altLang="ja-JP" sz="1662" dirty="0" smtClean="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② 相談</a:t>
            </a:r>
            <a:r>
              <a:rPr lang="ja-JP" altLang="en-US" sz="1662" dirty="0">
                <a:latin typeface="ＭＳ Ｐゴシック" panose="020B0600070205080204" pitchFamily="50" charset="-128"/>
                <a:cs typeface="メイリオ" pitchFamily="50" charset="-128"/>
              </a:rPr>
              <a:t>支援において地域資源を把握しネットワークを構築することの重要性について理解する。</a:t>
            </a:r>
          </a:p>
          <a:p>
            <a:pPr marL="408853" indent="-408853">
              <a:lnSpc>
                <a:spcPts val="600"/>
              </a:lnSpc>
            </a:pPr>
            <a:endParaRPr lang="en-US" altLang="ja-JP" sz="1662" dirty="0" smtClean="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③ （</a:t>
            </a:r>
            <a:r>
              <a:rPr lang="ja-JP" altLang="en-US" sz="1662" dirty="0">
                <a:latin typeface="ＭＳ Ｐゴシック" panose="020B0600070205080204" pitchFamily="50" charset="-128"/>
                <a:cs typeface="メイリオ" pitchFamily="50" charset="-128"/>
              </a:rPr>
              <a:t>自立支援）協議会の目的、仕組み、機能について理解する。</a:t>
            </a:r>
          </a:p>
          <a:p>
            <a:endParaRPr lang="ja-JP" altLang="en-US" sz="1662" b="1" dirty="0">
              <a:latin typeface="ＭＳ Ｐゴシック" panose="020B0600070205080204" pitchFamily="50" charset="-128"/>
              <a:ea typeface="ＭＳ Ｐゴシック" panose="020B0600070205080204" pitchFamily="50" charset="-128"/>
              <a:cs typeface="メイリオ" pitchFamily="50" charset="-128"/>
            </a:endParaRPr>
          </a:p>
          <a:p>
            <a:r>
              <a:rPr lang="en-US" altLang="ja-JP" sz="1662"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sz="1662"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sz="1662"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sz="1662" b="1"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1662" dirty="0">
                <a:latin typeface="ＭＳ Ｐゴシック" panose="020B0600070205080204" pitchFamily="50" charset="-128"/>
                <a:ea typeface="ＭＳ Ｐゴシック" panose="020B0600070205080204" pitchFamily="50" charset="-128"/>
                <a:cs typeface="メイリオ" pitchFamily="50" charset="-128"/>
              </a:rPr>
              <a:t>　</a:t>
            </a:r>
            <a:r>
              <a:rPr lang="ja-JP" altLang="en-US" sz="1662" dirty="0" smtClean="0">
                <a:latin typeface="ＭＳ Ｐゴシック" panose="020B0600070205080204" pitchFamily="50" charset="-128"/>
                <a:ea typeface="ＭＳ Ｐゴシック" panose="020B0600070205080204" pitchFamily="50" charset="-128"/>
                <a:cs typeface="メイリオ" pitchFamily="50" charset="-128"/>
              </a:rPr>
              <a:t>① </a:t>
            </a:r>
            <a:r>
              <a:rPr lang="ja-JP" altLang="en-US" sz="1662" dirty="0" smtClean="0">
                <a:latin typeface="ＭＳ Ｐゴシック" panose="020B0600070205080204" pitchFamily="50" charset="-128"/>
                <a:cs typeface="メイリオ" pitchFamily="50" charset="-128"/>
              </a:rPr>
              <a:t>指定</a:t>
            </a:r>
            <a:r>
              <a:rPr lang="ja-JP" altLang="en-US" sz="1662" dirty="0">
                <a:latin typeface="ＭＳ Ｐゴシック" panose="020B0600070205080204" pitchFamily="50" charset="-128"/>
                <a:cs typeface="メイリオ" pitchFamily="50" charset="-128"/>
              </a:rPr>
              <a:t>特定相談支援事業、指定一般相談支援事業、地域生活支援事業による相談支援事業（障害者相談支援事業、基幹相談支援センター、専門性の高い相談支援事業等）の各役割と機能、相互の連携並びに重層的な体制を構築することの重要性についての講義を行う</a:t>
            </a:r>
            <a:r>
              <a:rPr lang="ja-JP" altLang="en-US" sz="1662" dirty="0" smtClean="0">
                <a:latin typeface="ＭＳ Ｐゴシック" panose="020B0600070205080204" pitchFamily="50" charset="-128"/>
                <a:cs typeface="メイリオ" pitchFamily="50" charset="-128"/>
              </a:rPr>
              <a:t>。</a:t>
            </a:r>
            <a:endParaRPr lang="en-US" altLang="ja-JP" sz="1662" dirty="0" smtClean="0">
              <a:latin typeface="ＭＳ Ｐゴシック" panose="020B0600070205080204" pitchFamily="50" charset="-128"/>
              <a:cs typeface="メイリオ" pitchFamily="50" charset="-128"/>
            </a:endParaRPr>
          </a:p>
          <a:p>
            <a:pPr marL="408853" indent="-408853">
              <a:lnSpc>
                <a:spcPts val="600"/>
              </a:lnSpc>
            </a:pPr>
            <a:endParaRPr lang="ja-JP" altLang="en-US" sz="1662" dirty="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② 重層的</a:t>
            </a:r>
            <a:r>
              <a:rPr lang="ja-JP" altLang="en-US" sz="1662" dirty="0">
                <a:latin typeface="ＭＳ Ｐゴシック" panose="020B0600070205080204" pitchFamily="50" charset="-128"/>
                <a:cs typeface="メイリオ" pitchFamily="50" charset="-128"/>
              </a:rPr>
              <a:t>相談支援体制に障害当事者の相談支援専門員が所属する相談支援事業所についての必要性を理解し、当事者視点について学ぶことと、体制づくりを</a:t>
            </a:r>
            <a:r>
              <a:rPr lang="ja-JP" altLang="en-US" sz="1662" dirty="0" smtClean="0">
                <a:latin typeface="ＭＳ Ｐゴシック" panose="020B0600070205080204" pitchFamily="50" charset="-128"/>
                <a:cs typeface="メイリオ" pitchFamily="50" charset="-128"/>
              </a:rPr>
              <a:t>意識できるようになるための講義を行う。</a:t>
            </a:r>
            <a:endParaRPr lang="ja-JP" altLang="en-US" sz="1662" dirty="0">
              <a:latin typeface="ＭＳ Ｐゴシック" panose="020B0600070205080204" pitchFamily="50" charset="-128"/>
              <a:cs typeface="メイリオ" pitchFamily="50" charset="-128"/>
            </a:endParaRPr>
          </a:p>
          <a:p>
            <a:pPr marL="408853" indent="-408853">
              <a:lnSpc>
                <a:spcPts val="600"/>
              </a:lnSpc>
            </a:pPr>
            <a:endParaRPr lang="en-US" altLang="ja-JP" sz="1662" dirty="0" smtClean="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③ 相談</a:t>
            </a:r>
            <a:r>
              <a:rPr lang="ja-JP" altLang="en-US" sz="1662" dirty="0">
                <a:latin typeface="ＭＳ Ｐゴシック" panose="020B0600070205080204" pitchFamily="50" charset="-128"/>
                <a:cs typeface="メイリオ" pitchFamily="50" charset="-128"/>
              </a:rPr>
              <a:t>支援（ケアマネジメント）を実施する</a:t>
            </a:r>
            <a:r>
              <a:rPr lang="ja-JP" altLang="en-US" sz="1662" dirty="0" smtClean="0">
                <a:latin typeface="ＭＳ Ｐゴシック" panose="020B0600070205080204" pitchFamily="50" charset="-128"/>
                <a:cs typeface="メイリオ" pitchFamily="50" charset="-128"/>
              </a:rPr>
              <a:t>に当たって、</a:t>
            </a:r>
            <a:r>
              <a:rPr lang="ja-JP" altLang="en-US" sz="1662" dirty="0">
                <a:latin typeface="ＭＳ Ｐゴシック" panose="020B0600070205080204" pitchFamily="50" charset="-128"/>
                <a:cs typeface="メイリオ" pitchFamily="50" charset="-128"/>
              </a:rPr>
              <a:t>サービス提供事業者等の地域資源を適切に調整するためには、それらについての情報を把握しネットワークを構築しておくことの重要性について講義を行う</a:t>
            </a:r>
            <a:r>
              <a:rPr lang="ja-JP" altLang="en-US" sz="1662" dirty="0" smtClean="0">
                <a:latin typeface="ＭＳ Ｐゴシック" panose="020B0600070205080204" pitchFamily="50" charset="-128"/>
                <a:cs typeface="メイリオ" pitchFamily="50" charset="-128"/>
              </a:rPr>
              <a:t>。</a:t>
            </a:r>
            <a:endParaRPr lang="ja-JP" altLang="en-US" sz="1662"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テキスト ボックス 2"/>
          <p:cNvSpPr txBox="1"/>
          <p:nvPr/>
        </p:nvSpPr>
        <p:spPr>
          <a:xfrm>
            <a:off x="517396" y="504368"/>
            <a:ext cx="4386949" cy="490134"/>
          </a:xfrm>
          <a:prstGeom prst="rect">
            <a:avLst/>
          </a:prstGeom>
          <a:noFill/>
        </p:spPr>
        <p:txBody>
          <a:bodyPr wrap="square" rtlCol="0">
            <a:spAutoFit/>
          </a:bodyPr>
          <a:lstStyle/>
          <a:p>
            <a:r>
              <a:rPr lang="ja-JP" altLang="en-US" sz="2585" b="1">
                <a:latin typeface="メイリオ" pitchFamily="50" charset="-128"/>
                <a:ea typeface="メイリオ" pitchFamily="50" charset="-128"/>
                <a:cs typeface="メイリオ" pitchFamily="50" charset="-128"/>
              </a:rPr>
              <a:t>本科目の内容と獲得</a:t>
            </a:r>
            <a:r>
              <a:rPr lang="ja-JP" altLang="en-US" sz="2585" b="1" smtClean="0">
                <a:latin typeface="メイリオ" pitchFamily="50" charset="-128"/>
                <a:ea typeface="メイリオ" pitchFamily="50" charset="-128"/>
                <a:cs typeface="メイリオ" pitchFamily="50" charset="-128"/>
              </a:rPr>
              <a:t>目標①</a:t>
            </a:r>
            <a:endParaRPr lang="ja-JP" altLang="en-US" sz="2585"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781780" y="324652"/>
            <a:ext cx="1825529" cy="422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a:t>標準カリキュラム</a:t>
            </a:r>
          </a:p>
        </p:txBody>
      </p:sp>
      <p:sp>
        <p:nvSpPr>
          <p:cNvPr id="8"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25043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66713"/>
            <a:ext cx="8143875"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189756" y="184482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6794057" y="6159626"/>
            <a:ext cx="1849881" cy="6428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6"/>
          <p:cNvSpPr>
            <a:spLocks noGrp="1"/>
          </p:cNvSpPr>
          <p:nvPr>
            <p:ph type="ftr" sz="quarter" idx="11"/>
          </p:nvPr>
        </p:nvSpPr>
        <p:spPr>
          <a:xfrm>
            <a:off x="351692" y="656694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20737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3110" y="565967"/>
            <a:ext cx="8925208" cy="1243959"/>
          </a:xfrm>
          <a:prstGeom prst="roundRect">
            <a:avLst>
              <a:gd name="adj" fmla="val 8324"/>
            </a:avLst>
          </a:prstGeom>
        </p:spPr>
        <p:style>
          <a:lnRef idx="2">
            <a:schemeClr val="accent6"/>
          </a:lnRef>
          <a:fillRef idx="1">
            <a:schemeClr val="lt1"/>
          </a:fillRef>
          <a:effectRef idx="0">
            <a:schemeClr val="accent6"/>
          </a:effectRef>
          <a:fontRef idx="minor">
            <a:schemeClr val="dk1"/>
          </a:fontRef>
        </p:style>
        <p:txBody>
          <a:bodyPr lIns="84364" tIns="42183" rIns="84364" bIns="42183"/>
          <a:lstStyle/>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92"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妊娠期から子育て期にわたる切れ目のない支援のため</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に、子育て世代包括支援センターに保健師等を配置して、</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292"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「母子保健サービス」 と 「子育て支援サービス」 を一体的に提供</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できるよう、きめ細かな相談支援等を行う。</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○母子保健法を改正し、子育て世代包括支援センターを法定化（２０１７年４月１日施行）（法律上は「母子健康包括支援センター」）。</a:t>
            </a:r>
            <a:endParaRPr kumimoji="1" lang="en-US" altLang="ja-JP" sz="1292" b="1" i="0" u="sng"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　➢ 実施市町村数：５２５市区町村（１，１０６か所）（平成</a:t>
            </a:r>
            <a:r>
              <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29</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年</a:t>
            </a:r>
            <a:r>
              <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4</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月</a:t>
            </a:r>
            <a:r>
              <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1</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日現在）</a:t>
            </a:r>
            <a:r>
              <a:rPr kumimoji="1" lang="ja-JP" altLang="en-US" sz="1292" b="0" i="0" u="none"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rPr>
              <a:t>　</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92" b="0" i="0" u="none"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rPr>
              <a:t> </a:t>
            </a:r>
            <a:r>
              <a:rPr kumimoji="1" lang="ja-JP" altLang="en-US" sz="1292" b="1" i="0" u="none" strike="noStrike" kern="1200" cap="none" spc="-102" normalizeH="0" baseline="0" noProof="0" dirty="0">
                <a:ln>
                  <a:noFill/>
                </a:ln>
                <a:solidFill>
                  <a:srgbClr val="FF0000"/>
                </a:solidFill>
                <a:effectLst/>
                <a:uLnTx/>
                <a:uFillTx/>
                <a:latin typeface="ＭＳ Ｐゴシック"/>
                <a:ea typeface="ＭＳ Ｐゴシック" panose="020B0600070205080204" pitchFamily="50" charset="-128"/>
                <a:cs typeface="+mn-cs"/>
              </a:rPr>
              <a:t>２０２０年度末までに全国展開</a:t>
            </a: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を目指す。</a:t>
            </a:r>
            <a:endParaRPr kumimoji="1" lang="en-US" altLang="ja-JP"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754"/>
              </a:lnSpc>
              <a:spcBef>
                <a:spcPts val="0"/>
              </a:spcBef>
              <a:spcAft>
                <a:spcPts val="0"/>
              </a:spcAft>
              <a:buClrTx/>
              <a:buSzTx/>
              <a:buFontTx/>
              <a:buNone/>
              <a:tabLst/>
              <a:defRPr/>
            </a:pPr>
            <a:r>
              <a:rPr kumimoji="1" lang="ja-JP" altLang="en-US" sz="1292"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en-US" altLang="ja-JP" sz="1108"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108"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rPr>
              <a:t>各市区町村が実情に応じて必要な箇所数や管轄区域を判断して設置。</a:t>
            </a:r>
            <a:endParaRPr kumimoji="1" lang="en-US" altLang="ja-JP" sz="1108" b="0" i="0" u="none" strike="noStrike" kern="1200" cap="none" spc="-102"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846"/>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165511" marR="0" lvl="0" indent="-165511" algn="l" defTabSz="843874" rtl="0" eaLnBrk="0" fontAlgn="auto" latinLnBrk="0" hangingPunct="0">
              <a:lnSpc>
                <a:spcPts val="1846"/>
              </a:lnSpc>
              <a:spcBef>
                <a:spcPts val="0"/>
              </a:spcBef>
              <a:spcAft>
                <a:spcPts val="0"/>
              </a:spcAft>
              <a:buClrTx/>
              <a:buSzTx/>
              <a:buFontTx/>
              <a:buNone/>
              <a:tabLst/>
              <a:defRPr/>
            </a:pPr>
            <a:endParaRPr kumimoji="1" lang="en-US" altLang="ja-JP" sz="1292"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55" name="円/楕円 54"/>
          <p:cNvSpPr/>
          <p:nvPr/>
        </p:nvSpPr>
        <p:spPr>
          <a:xfrm>
            <a:off x="194421" y="2005854"/>
            <a:ext cx="8508021" cy="1643637"/>
          </a:xfrm>
          <a:prstGeom prst="ellipse">
            <a:avLst/>
          </a:prstGeom>
          <a:noFill/>
          <a:ln w="152400" cmpd="tri">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348" name="Picture 4"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586" y="1954351"/>
            <a:ext cx="851329" cy="531423"/>
          </a:xfrm>
          <a:prstGeom prst="rect">
            <a:avLst/>
          </a:prstGeom>
          <a:solidFill>
            <a:schemeClr val="bg1"/>
          </a:solidFill>
          <a:ln>
            <a:noFill/>
          </a:ln>
          <a:extLst/>
        </p:spPr>
      </p:pic>
      <p:pic>
        <p:nvPicPr>
          <p:cNvPr id="13349" name="Picture 5" descr="C:\Program Files\Microsoft Office\MEDIA\CAGCAT10\j023531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11" y="1942884"/>
            <a:ext cx="674058" cy="511382"/>
          </a:xfrm>
          <a:prstGeom prst="rect">
            <a:avLst/>
          </a:prstGeom>
          <a:solidFill>
            <a:schemeClr val="bg1"/>
          </a:solidFill>
          <a:ln>
            <a:noFill/>
          </a:ln>
          <a:extLst/>
        </p:spPr>
      </p:pic>
      <p:pic>
        <p:nvPicPr>
          <p:cNvPr id="13350" name="Picture 6" descr="C:\Users\SYMTK\AppData\Local\Microsoft\Windows\Temporary Internet Files\Content.IE5\YO97QDGR\MC9004321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8474" y="1800929"/>
            <a:ext cx="687273" cy="3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42"/>
          <p:cNvSpPr/>
          <p:nvPr/>
        </p:nvSpPr>
        <p:spPr>
          <a:xfrm>
            <a:off x="2843808" y="1975160"/>
            <a:ext cx="816220" cy="26488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保健所</a:t>
            </a:r>
          </a:p>
        </p:txBody>
      </p:sp>
      <p:sp>
        <p:nvSpPr>
          <p:cNvPr id="50" name="正方形/長方形 49"/>
          <p:cNvSpPr/>
          <p:nvPr/>
        </p:nvSpPr>
        <p:spPr>
          <a:xfrm>
            <a:off x="4833000" y="1974166"/>
            <a:ext cx="1110409" cy="26615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児童相談所</a:t>
            </a:r>
          </a:p>
        </p:txBody>
      </p:sp>
      <p:pic>
        <p:nvPicPr>
          <p:cNvPr id="1026"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259" y="2076765"/>
            <a:ext cx="747346" cy="425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sp.c.yimg.jp/yjimage?q=4eC695IXyLF9SKlaIUvCryVRaM4VxAFlz9JmwU.CcShlfjVDLrzAzscNsuhrg9EHQ0hzw9YBW4qde90g33ZpDWdXMjKpLuz2RbA399zuIxT_HlWDXaoSKGwmzzRugscLSE1kOW46AFmDfpQ.4ps4&amp;sig=13ahurg93&amp;x=170&amp;y=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5184" y="1749339"/>
            <a:ext cx="775122" cy="378673"/>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6166475" y="2131945"/>
            <a:ext cx="1288967" cy="26615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33215" tIns="42183" rIns="33215"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子育て支援機関</a:t>
            </a:r>
          </a:p>
        </p:txBody>
      </p:sp>
      <p:sp>
        <p:nvSpPr>
          <p:cNvPr id="59" name="正方形/長方形 58"/>
          <p:cNvSpPr/>
          <p:nvPr/>
        </p:nvSpPr>
        <p:spPr>
          <a:xfrm>
            <a:off x="135271" y="2264158"/>
            <a:ext cx="2293035" cy="30364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（産科医、小児科医等）</a:t>
            </a:r>
          </a:p>
        </p:txBody>
      </p:sp>
      <p:sp>
        <p:nvSpPr>
          <p:cNvPr id="58" name="正方形/長方形 57"/>
          <p:cNvSpPr/>
          <p:nvPr/>
        </p:nvSpPr>
        <p:spPr>
          <a:xfrm>
            <a:off x="1187624" y="4168715"/>
            <a:ext cx="7303853" cy="7354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64" tIns="42183" rIns="84364" bIns="42183" rtlCol="0" anchor="t"/>
          <a:lstStyle/>
          <a:p>
            <a:pPr marL="0" marR="0" lvl="0" indent="0" algn="l" defTabSz="843874" rtl="0" eaLnBrk="0" fontAlgn="auto" latinLnBrk="0" hangingPunct="0">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①妊産婦等の支援に必要な実情の把握　　　         ②妊娠・出産・育児に関する相談に応じ、必要な情報提供・助言・保健指導</a:t>
            </a:r>
            <a:endParaRPr kumimoji="1" lang="en-US" altLang="ja-JP"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0070C0"/>
                </a:solidFill>
                <a:effectLst/>
                <a:uLnTx/>
                <a:uFillTx/>
                <a:latin typeface="Calibri"/>
                <a:ea typeface="ＭＳ Ｐゴシック" panose="020B0600070205080204" pitchFamily="50" charset="-128"/>
                <a:cs typeface="+mn-cs"/>
              </a:rPr>
              <a:t>③</a:t>
            </a:r>
            <a:r>
              <a:rPr kumimoji="1" lang="ja-JP" altLang="en-US"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支援プランの策定　　　　　　　④保健医療又は福祉の関係機関との連絡調整 </a:t>
            </a:r>
            <a:endParaRPr kumimoji="1" lang="en-US" altLang="ja-JP"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医師、歯科医師、栄養士・管理栄養士、歯科衛生士、理学療法士、心理職などの専門職の配置・連携も想定される。</a:t>
            </a:r>
            <a:endParaRPr kumimoji="1" lang="ja-JP" altLang="en-US" sz="1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3" name="角丸四角形 2"/>
          <p:cNvSpPr/>
          <p:nvPr/>
        </p:nvSpPr>
        <p:spPr>
          <a:xfrm>
            <a:off x="239638" y="3774984"/>
            <a:ext cx="8786798" cy="1048283"/>
          </a:xfrm>
          <a:prstGeom prst="roundRect">
            <a:avLst>
              <a:gd name="adj" fmla="val 50000"/>
            </a:avLst>
          </a:prstGeom>
          <a:no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角丸四角形 24"/>
          <p:cNvSpPr/>
          <p:nvPr/>
        </p:nvSpPr>
        <p:spPr>
          <a:xfrm>
            <a:off x="2787953" y="3392855"/>
            <a:ext cx="3795318" cy="308143"/>
          </a:xfrm>
          <a:prstGeom prst="roundRect">
            <a:avLst/>
          </a:prstGeom>
          <a:solidFill>
            <a:srgbClr val="0070C0"/>
          </a:solidFill>
        </p:spPr>
        <p:style>
          <a:lnRef idx="0">
            <a:schemeClr val="accent5"/>
          </a:lnRef>
          <a:fillRef idx="3">
            <a:schemeClr val="accent5"/>
          </a:fillRef>
          <a:effectRef idx="3">
            <a:schemeClr val="accent5"/>
          </a:effectRef>
          <a:fontRef idx="minor">
            <a:schemeClr val="lt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子育て世代包括支援センター</a:t>
            </a:r>
          </a:p>
        </p:txBody>
      </p:sp>
      <p:pic>
        <p:nvPicPr>
          <p:cNvPr id="54" name="Picture 4" descr="赤ちゃんを抱っこするママのイラスト（カラー）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1934" y="2610158"/>
            <a:ext cx="850106" cy="504349"/>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7" descr="C:\Users\SYMTK\AppData\Local\Microsoft\Windows\Temporary Internet Files\Content.IE5\XKGTVJGM\MC90041557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5446" y="2853859"/>
            <a:ext cx="980959" cy="52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角丸四角形 80"/>
          <p:cNvSpPr/>
          <p:nvPr/>
        </p:nvSpPr>
        <p:spPr>
          <a:xfrm>
            <a:off x="2685113" y="2373281"/>
            <a:ext cx="3701274" cy="332692"/>
          </a:xfrm>
          <a:prstGeom prst="roundRect">
            <a:avLst/>
          </a:prstGeom>
          <a:noFill/>
          <a:ln w="38100" cmpd="thinThick">
            <a:noFill/>
            <a:prstDash val="solid"/>
          </a:ln>
        </p:spPr>
        <p:style>
          <a:lnRef idx="2">
            <a:schemeClr val="accent6"/>
          </a:lnRef>
          <a:fillRef idx="1">
            <a:schemeClr val="lt1"/>
          </a:fillRef>
          <a:effectRef idx="0">
            <a:schemeClr val="accent6"/>
          </a:effectRef>
          <a:fontRef idx="minor">
            <a:schemeClr val="dk1"/>
          </a:fontRef>
        </p:style>
        <p:txBody>
          <a:bodyPr lIns="33215" tIns="42183" rIns="33215" bIns="42183" rtlCol="0"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妊産婦等を支える地域の包括支援体制の構築</a:t>
            </a:r>
          </a:p>
        </p:txBody>
      </p:sp>
      <p:sp>
        <p:nvSpPr>
          <p:cNvPr id="86" name="角丸四角形 85"/>
          <p:cNvSpPr/>
          <p:nvPr/>
        </p:nvSpPr>
        <p:spPr>
          <a:xfrm>
            <a:off x="2437546" y="3748723"/>
            <a:ext cx="4332873" cy="239647"/>
          </a:xfrm>
          <a:prstGeom prst="roundRect">
            <a:avLst/>
          </a:prstGeom>
          <a:noFill/>
          <a:ln w="38100" cmpd="thinThick">
            <a:noFill/>
            <a:prstDash val="solid"/>
          </a:ln>
        </p:spPr>
        <p:style>
          <a:lnRef idx="2">
            <a:schemeClr val="accent6"/>
          </a:lnRef>
          <a:fillRef idx="1">
            <a:schemeClr val="lt1"/>
          </a:fillRef>
          <a:effectRef idx="0">
            <a:schemeClr val="accent6"/>
          </a:effectRef>
          <a:fontRef idx="minor">
            <a:schemeClr val="dk1"/>
          </a:fontRef>
        </p:style>
        <p:txBody>
          <a:bodyPr lIns="33215" tIns="42183" rIns="33215" bIns="42183" rtlCol="0"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妊娠期から子育て期にわたる切れ目のない支援</a:t>
            </a:r>
          </a:p>
        </p:txBody>
      </p:sp>
      <p:sp>
        <p:nvSpPr>
          <p:cNvPr id="51" name="正方形/長方形 50"/>
          <p:cNvSpPr/>
          <p:nvPr/>
        </p:nvSpPr>
        <p:spPr>
          <a:xfrm>
            <a:off x="6898412" y="3073015"/>
            <a:ext cx="1091712" cy="31984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民間機関</a:t>
            </a:r>
          </a:p>
        </p:txBody>
      </p:sp>
      <p:grpSp>
        <p:nvGrpSpPr>
          <p:cNvPr id="6" name="グループ化 5"/>
          <p:cNvGrpSpPr/>
          <p:nvPr/>
        </p:nvGrpSpPr>
        <p:grpSpPr>
          <a:xfrm>
            <a:off x="224520" y="4913832"/>
            <a:ext cx="8806442" cy="1611511"/>
            <a:chOff x="381385" y="5445566"/>
            <a:chExt cx="9540312" cy="1732300"/>
          </a:xfrm>
        </p:grpSpPr>
        <p:grpSp>
          <p:nvGrpSpPr>
            <p:cNvPr id="5" name="グループ化 4"/>
            <p:cNvGrpSpPr/>
            <p:nvPr/>
          </p:nvGrpSpPr>
          <p:grpSpPr>
            <a:xfrm>
              <a:off x="381385" y="5445566"/>
              <a:ext cx="8412739" cy="258240"/>
              <a:chOff x="337843" y="5561678"/>
              <a:chExt cx="8412739" cy="258240"/>
            </a:xfrm>
          </p:grpSpPr>
          <p:sp>
            <p:nvSpPr>
              <p:cNvPr id="64" name="ホームベース 63"/>
              <p:cNvSpPr/>
              <p:nvPr/>
            </p:nvSpPr>
            <p:spPr>
              <a:xfrm>
                <a:off x="337843" y="5563607"/>
                <a:ext cx="1291907" cy="256310"/>
              </a:xfrm>
              <a:prstGeom prst="homePlate">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妊娠前</a:t>
                </a:r>
              </a:p>
            </p:txBody>
          </p:sp>
          <p:sp>
            <p:nvSpPr>
              <p:cNvPr id="65" name="山形 64"/>
              <p:cNvSpPr/>
              <p:nvPr/>
            </p:nvSpPr>
            <p:spPr>
              <a:xfrm>
                <a:off x="1483217" y="5563607"/>
                <a:ext cx="1818001" cy="256310"/>
              </a:xfrm>
              <a:prstGeom prst="chevron">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妊娠期</a:t>
                </a:r>
              </a:p>
            </p:txBody>
          </p:sp>
          <p:sp>
            <p:nvSpPr>
              <p:cNvPr id="66" name="山形 65"/>
              <p:cNvSpPr/>
              <p:nvPr/>
            </p:nvSpPr>
            <p:spPr>
              <a:xfrm>
                <a:off x="3168269" y="5561678"/>
                <a:ext cx="914702" cy="258239"/>
              </a:xfrm>
              <a:prstGeom prst="chevron">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出産</a:t>
                </a:r>
              </a:p>
            </p:txBody>
          </p:sp>
          <p:sp>
            <p:nvSpPr>
              <p:cNvPr id="67" name="山形 66"/>
              <p:cNvSpPr/>
              <p:nvPr/>
            </p:nvSpPr>
            <p:spPr>
              <a:xfrm>
                <a:off x="3892342" y="5563608"/>
                <a:ext cx="2232000" cy="256310"/>
              </a:xfrm>
              <a:prstGeom prst="chevron">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産後</a:t>
                </a:r>
              </a:p>
            </p:txBody>
          </p:sp>
          <p:sp>
            <p:nvSpPr>
              <p:cNvPr id="68" name="山形 67"/>
              <p:cNvSpPr/>
              <p:nvPr/>
            </p:nvSpPr>
            <p:spPr>
              <a:xfrm>
                <a:off x="5956226" y="5563608"/>
                <a:ext cx="2794356" cy="256310"/>
              </a:xfrm>
              <a:prstGeom prst="chevron">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育児</a:t>
                </a:r>
              </a:p>
            </p:txBody>
          </p:sp>
        </p:grpSp>
        <p:sp>
          <p:nvSpPr>
            <p:cNvPr id="70" name="角丸四角形 69"/>
            <p:cNvSpPr/>
            <p:nvPr/>
          </p:nvSpPr>
          <p:spPr>
            <a:xfrm>
              <a:off x="1652493" y="6077365"/>
              <a:ext cx="1879848" cy="261307"/>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妊婦健診</a:t>
              </a:r>
            </a:p>
          </p:txBody>
        </p:sp>
        <p:sp>
          <p:nvSpPr>
            <p:cNvPr id="71" name="角丸四角形 70"/>
            <p:cNvSpPr/>
            <p:nvPr/>
          </p:nvSpPr>
          <p:spPr>
            <a:xfrm>
              <a:off x="3087675" y="6398137"/>
              <a:ext cx="1756096" cy="259542"/>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vert="horz" tIns="33231"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乳児家庭全戸訪問事業</a:t>
              </a:r>
            </a:p>
          </p:txBody>
        </p:sp>
        <p:sp>
          <p:nvSpPr>
            <p:cNvPr id="72" name="角丸四角形 71"/>
            <p:cNvSpPr/>
            <p:nvPr/>
          </p:nvSpPr>
          <p:spPr>
            <a:xfrm>
              <a:off x="7429124" y="5732445"/>
              <a:ext cx="2492573" cy="1249233"/>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33231" tIns="0" rIns="33231" bIns="0"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子育て支援策</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・保育所・認定こども園等</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・地域子育て支援拠点事業</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・里親　・乳児院</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・養子縁組</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3874" rtl="0" eaLnBrk="0" fontAlgn="auto" latinLnBrk="0" hangingPunct="0">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・その他子育て支援策</a:t>
              </a:r>
            </a:p>
          </p:txBody>
        </p:sp>
        <p:sp>
          <p:nvSpPr>
            <p:cNvPr id="73" name="角丸四角形 72"/>
            <p:cNvSpPr/>
            <p:nvPr/>
          </p:nvSpPr>
          <p:spPr>
            <a:xfrm>
              <a:off x="1652493" y="6393660"/>
              <a:ext cx="1364316" cy="259542"/>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両親学級等</a:t>
              </a:r>
            </a:p>
          </p:txBody>
        </p:sp>
        <p:sp>
          <p:nvSpPr>
            <p:cNvPr id="74" name="角丸四角形 73"/>
            <p:cNvSpPr/>
            <p:nvPr/>
          </p:nvSpPr>
          <p:spPr>
            <a:xfrm>
              <a:off x="410636" y="5732445"/>
              <a:ext cx="1168474" cy="627705"/>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妊娠に関する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普及啓発</a:t>
              </a:r>
            </a:p>
          </p:txBody>
        </p:sp>
        <p:sp>
          <p:nvSpPr>
            <p:cNvPr id="75" name="角丸四角形 74"/>
            <p:cNvSpPr/>
            <p:nvPr/>
          </p:nvSpPr>
          <p:spPr>
            <a:xfrm>
              <a:off x="410635" y="6412396"/>
              <a:ext cx="1168475" cy="583542"/>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不妊相談</a:t>
              </a:r>
            </a:p>
          </p:txBody>
        </p:sp>
        <p:sp>
          <p:nvSpPr>
            <p:cNvPr id="77" name="角丸四角形 76"/>
            <p:cNvSpPr/>
            <p:nvPr/>
          </p:nvSpPr>
          <p:spPr>
            <a:xfrm>
              <a:off x="5170150" y="6077365"/>
              <a:ext cx="2201171" cy="261306"/>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乳幼児健診</a:t>
              </a:r>
            </a:p>
          </p:txBody>
        </p:sp>
        <p:sp>
          <p:nvSpPr>
            <p:cNvPr id="78" name="角丸四角形 77"/>
            <p:cNvSpPr/>
            <p:nvPr/>
          </p:nvSpPr>
          <p:spPr>
            <a:xfrm>
              <a:off x="4887830" y="6398137"/>
              <a:ext cx="2470941" cy="259542"/>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予防接種</a:t>
              </a:r>
            </a:p>
          </p:txBody>
        </p:sp>
        <p:sp>
          <p:nvSpPr>
            <p:cNvPr id="60" name="角丸四角形 59"/>
            <p:cNvSpPr/>
            <p:nvPr/>
          </p:nvSpPr>
          <p:spPr>
            <a:xfrm>
              <a:off x="1652493" y="5732444"/>
              <a:ext cx="2484000" cy="297467"/>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産前・産後サポート事業</a:t>
              </a:r>
            </a:p>
          </p:txBody>
        </p:sp>
        <p:sp>
          <p:nvSpPr>
            <p:cNvPr id="80" name="角丸四角形 79"/>
            <p:cNvSpPr/>
            <p:nvPr/>
          </p:nvSpPr>
          <p:spPr>
            <a:xfrm>
              <a:off x="4201575" y="5732445"/>
              <a:ext cx="3169747" cy="297466"/>
            </a:xfrm>
            <a:prstGeom prst="roundRect">
              <a:avLst>
                <a:gd name="adj" fmla="val 20155"/>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産後ケア事業</a:t>
              </a:r>
            </a:p>
          </p:txBody>
        </p:sp>
        <p:sp>
          <p:nvSpPr>
            <p:cNvPr id="49" name="角丸四角形 48"/>
            <p:cNvSpPr/>
            <p:nvPr/>
          </p:nvSpPr>
          <p:spPr>
            <a:xfrm>
              <a:off x="410636" y="7032567"/>
              <a:ext cx="9506158" cy="145299"/>
            </a:xfrm>
            <a:prstGeom prst="roundRect">
              <a:avLst/>
            </a:prstGeom>
            <a:solidFill>
              <a:schemeClr val="accent6">
                <a:lumMod val="60000"/>
                <a:lumOff val="40000"/>
              </a:schemeClr>
            </a:solidFill>
            <a:ln w="12700">
              <a:noFill/>
              <a:prstDash val="dash"/>
            </a:ln>
          </p:spPr>
          <p:style>
            <a:lnRef idx="0">
              <a:schemeClr val="accent3"/>
            </a:lnRef>
            <a:fillRef idx="3">
              <a:schemeClr val="accent3"/>
            </a:fillRef>
            <a:effectRef idx="3">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近隣住民やボランティアなどによるインフォーマルなサービス</a:t>
              </a:r>
            </a:p>
          </p:txBody>
        </p:sp>
      </p:grpSp>
      <p:sp>
        <p:nvSpPr>
          <p:cNvPr id="84" name="角丸四角形 83"/>
          <p:cNvSpPr/>
          <p:nvPr/>
        </p:nvSpPr>
        <p:spPr>
          <a:xfrm>
            <a:off x="1393077" y="6072634"/>
            <a:ext cx="5283692" cy="259149"/>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養育支援訪問事業</a:t>
            </a:r>
          </a:p>
        </p:txBody>
      </p:sp>
      <p:sp>
        <p:nvSpPr>
          <p:cNvPr id="62" name="正方形/長方形 61"/>
          <p:cNvSpPr/>
          <p:nvPr/>
        </p:nvSpPr>
        <p:spPr>
          <a:xfrm>
            <a:off x="7440306" y="2495181"/>
            <a:ext cx="1628308" cy="2661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33215" tIns="42183" rIns="33215"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利用者支援実施施設</a:t>
            </a:r>
          </a:p>
        </p:txBody>
      </p:sp>
      <p:pic>
        <p:nvPicPr>
          <p:cNvPr id="1027" name="Picture 3" descr="C:\Users\TKBXO\AppData\Local\Microsoft\Windows\Temporary Internet Files\Content.IE5\UO0BVQBV\lgi01a2014102110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4421" y="2761368"/>
            <a:ext cx="569907" cy="650998"/>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479375" y="3035317"/>
            <a:ext cx="1548161" cy="34231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地域の関係団体</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円/楕円 38"/>
          <p:cNvSpPr/>
          <p:nvPr/>
        </p:nvSpPr>
        <p:spPr>
          <a:xfrm>
            <a:off x="6386387" y="3905233"/>
            <a:ext cx="1296000" cy="295558"/>
          </a:xfrm>
          <a:prstGeom prst="ellips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ts val="129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3874" rtl="0" eaLnBrk="0" fontAlgn="auto" latinLnBrk="0" hangingPunct="0">
              <a:lnSpc>
                <a:spcPts val="1292"/>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ワーカー</a:t>
            </a:r>
          </a:p>
        </p:txBody>
      </p:sp>
      <p:sp>
        <p:nvSpPr>
          <p:cNvPr id="69" name="円/楕円 68"/>
          <p:cNvSpPr/>
          <p:nvPr/>
        </p:nvSpPr>
        <p:spPr>
          <a:xfrm>
            <a:off x="4704938" y="3922284"/>
            <a:ext cx="1296000" cy="261456"/>
          </a:xfrm>
          <a:prstGeom prst="ellips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看護師</a:t>
            </a:r>
          </a:p>
        </p:txBody>
      </p:sp>
      <p:sp>
        <p:nvSpPr>
          <p:cNvPr id="40" name="円/楕円 39"/>
          <p:cNvSpPr/>
          <p:nvPr/>
        </p:nvSpPr>
        <p:spPr>
          <a:xfrm>
            <a:off x="2989418" y="3922284"/>
            <a:ext cx="1296000" cy="261456"/>
          </a:xfrm>
          <a:prstGeom prst="ellips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助産師</a:t>
            </a:r>
          </a:p>
        </p:txBody>
      </p:sp>
      <p:sp>
        <p:nvSpPr>
          <p:cNvPr id="30" name="円/楕円 29"/>
          <p:cNvSpPr/>
          <p:nvPr/>
        </p:nvSpPr>
        <p:spPr>
          <a:xfrm>
            <a:off x="1281932" y="3922284"/>
            <a:ext cx="1296000" cy="261456"/>
          </a:xfrm>
          <a:prstGeom prst="ellipse">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lIns="84364" tIns="42183" rIns="84364" bIns="42183"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保健師</a:t>
            </a:r>
          </a:p>
        </p:txBody>
      </p:sp>
      <p:sp>
        <p:nvSpPr>
          <p:cNvPr id="53" name="角丸四角形 52"/>
          <p:cNvSpPr/>
          <p:nvPr/>
        </p:nvSpPr>
        <p:spPr>
          <a:xfrm>
            <a:off x="3201822" y="5497031"/>
            <a:ext cx="1379155" cy="241206"/>
          </a:xfrm>
          <a:prstGeom prst="roundRect">
            <a:avLst/>
          </a:prstGeom>
          <a:solidFill>
            <a:srgbClr val="CCFFFF"/>
          </a:solidFill>
        </p:spPr>
        <p:style>
          <a:lnRef idx="2">
            <a:schemeClr val="accent3">
              <a:shade val="50000"/>
            </a:schemeClr>
          </a:lnRef>
          <a:fillRef idx="1">
            <a:schemeClr val="accent3"/>
          </a:fillRef>
          <a:effectRef idx="0">
            <a:schemeClr val="accent3"/>
          </a:effectRef>
          <a:fontRef idx="minor">
            <a:schemeClr val="lt1"/>
          </a:fontRef>
        </p:style>
        <p:txBody>
          <a:bodyPr lIns="66462" tIns="33231" rIns="66462" bIns="33231" anchor="ctr"/>
          <a:lstStyle/>
          <a:p>
            <a:pPr marL="0" marR="0" lvl="0" indent="0" algn="ctr" defTabSz="843874" rtl="0" eaLnBrk="0" fontAlgn="auto" latinLnBrk="0" hangingPunct="0">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産婦健診</a:t>
            </a:r>
          </a:p>
        </p:txBody>
      </p:sp>
      <p:sp>
        <p:nvSpPr>
          <p:cNvPr id="82" name="正方形/長方形 81"/>
          <p:cNvSpPr/>
          <p:nvPr/>
        </p:nvSpPr>
        <p:spPr>
          <a:xfrm>
            <a:off x="32789" y="5164674"/>
            <a:ext cx="209088" cy="136067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srgbClr val="9BBB59">
                    <a:lumMod val="50000"/>
                  </a:srgbClr>
                </a:solidFill>
                <a:effectLst/>
                <a:uLnTx/>
                <a:uFillTx/>
                <a:latin typeface="HGSｺﾞｼｯｸM" panose="020B0600000000000000" pitchFamily="50" charset="-128"/>
                <a:ea typeface="HGSｺﾞｼｯｸM" panose="020B0600000000000000" pitchFamily="50" charset="-128"/>
                <a:cs typeface="+mn-cs"/>
              </a:rPr>
              <a:t>サービス（現業部門）</a:t>
            </a:r>
          </a:p>
        </p:txBody>
      </p:sp>
      <p:sp>
        <p:nvSpPr>
          <p:cNvPr id="87" name="正方形/長方形 86"/>
          <p:cNvSpPr/>
          <p:nvPr/>
        </p:nvSpPr>
        <p:spPr>
          <a:xfrm>
            <a:off x="32789" y="3412366"/>
            <a:ext cx="191731" cy="1410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lIns="63152" tIns="31577" rIns="63152" bIns="31577"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srgbClr val="1F497D"/>
                </a:solidFill>
                <a:effectLst/>
                <a:uLnTx/>
                <a:uFillTx/>
                <a:latin typeface="HGSｺﾞｼｯｸM" panose="020B0600000000000000" pitchFamily="50" charset="-128"/>
                <a:ea typeface="HGSｺﾞｼｯｸM" panose="020B0600000000000000" pitchFamily="50" charset="-128"/>
                <a:cs typeface="+mn-cs"/>
              </a:rPr>
              <a:t>マネジメント（必須）</a:t>
            </a:r>
            <a:endParaRPr kumimoji="1" lang="en-US" altLang="ja-JP" sz="969" b="1" i="0" u="none" strike="noStrike" kern="1200" cap="none" spc="0" normalizeH="0" baseline="0" noProof="0" dirty="0">
              <a:ln>
                <a:noFill/>
              </a:ln>
              <a:solidFill>
                <a:srgbClr val="1F497D"/>
              </a:solidFill>
              <a:effectLst/>
              <a:uLnTx/>
              <a:uFillTx/>
              <a:latin typeface="HGSｺﾞｼｯｸM" panose="020B0600000000000000" pitchFamily="50" charset="-128"/>
              <a:ea typeface="HGSｺﾞｼｯｸM" panose="020B0600000000000000" pitchFamily="50" charset="-128"/>
              <a:cs typeface="+mn-cs"/>
            </a:endParaRPr>
          </a:p>
        </p:txBody>
      </p:sp>
      <p:sp>
        <p:nvSpPr>
          <p:cNvPr id="4" name="正方形/長方形 3"/>
          <p:cNvSpPr/>
          <p:nvPr/>
        </p:nvSpPr>
        <p:spPr>
          <a:xfrm>
            <a:off x="7990125" y="4730919"/>
            <a:ext cx="1036312" cy="18469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母子保健支援</a:t>
            </a:r>
          </a:p>
        </p:txBody>
      </p:sp>
      <p:sp>
        <p:nvSpPr>
          <p:cNvPr id="79" name="正方形/長方形 78"/>
          <p:cNvSpPr/>
          <p:nvPr/>
        </p:nvSpPr>
        <p:spPr>
          <a:xfrm>
            <a:off x="7985598" y="4915614"/>
            <a:ext cx="1040838" cy="23659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子育て支援</a:t>
            </a:r>
          </a:p>
        </p:txBody>
      </p:sp>
      <p:sp>
        <p:nvSpPr>
          <p:cNvPr id="88" name="角丸四角形 87"/>
          <p:cNvSpPr/>
          <p:nvPr/>
        </p:nvSpPr>
        <p:spPr>
          <a:xfrm>
            <a:off x="113111" y="116632"/>
            <a:ext cx="8906836" cy="398924"/>
          </a:xfrm>
          <a:prstGeom prst="roundRect">
            <a:avLst/>
          </a:prstGeom>
          <a:ln/>
        </p:spPr>
        <p:style>
          <a:lnRef idx="1">
            <a:schemeClr val="accent1"/>
          </a:lnRef>
          <a:fillRef idx="2">
            <a:schemeClr val="accent1"/>
          </a:fillRef>
          <a:effectRef idx="1">
            <a:schemeClr val="accent1"/>
          </a:effectRef>
          <a:fontRef idx="minor">
            <a:schemeClr val="dk1"/>
          </a:fontRef>
        </p:style>
        <p:txBody>
          <a:bodyPr lIns="83520" tIns="41760" rIns="83520" bIns="41760" anchor="ctr"/>
          <a:lstStyle/>
          <a:p>
            <a:pPr marL="0" marR="0" lvl="0" indent="0" algn="ctr" defTabSz="835220" rtl="0" eaLnBrk="0" fontAlgn="auto" latinLnBrk="0" hangingPunct="0">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4BACC6">
                    <a:lumMod val="10000"/>
                  </a:srgbClr>
                </a:solidFill>
                <a:effectLst/>
                <a:uLnTx/>
                <a:uFillTx/>
                <a:latin typeface="Calibri"/>
                <a:ea typeface="ＭＳ Ｐゴシック" panose="020B0600070205080204" pitchFamily="50" charset="-128"/>
                <a:cs typeface="+mn-cs"/>
              </a:rPr>
              <a:t>子育て世代包括支援センターの全国展開</a:t>
            </a:r>
          </a:p>
        </p:txBody>
      </p:sp>
      <p:cxnSp>
        <p:nvCxnSpPr>
          <p:cNvPr id="90" name="直線矢印コネクタ 89"/>
          <p:cNvCxnSpPr/>
          <p:nvPr/>
        </p:nvCxnSpPr>
        <p:spPr>
          <a:xfrm>
            <a:off x="857998" y="2779532"/>
            <a:ext cx="3189990" cy="280120"/>
          </a:xfrm>
          <a:prstGeom prst="straightConnector1">
            <a:avLst/>
          </a:prstGeom>
          <a:ln w="762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4975070" y="2705973"/>
            <a:ext cx="2322156" cy="226477"/>
          </a:xfrm>
          <a:prstGeom prst="straightConnector1">
            <a:avLst/>
          </a:prstGeom>
          <a:ln w="762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5115747" y="2846650"/>
            <a:ext cx="2322156" cy="226477"/>
          </a:xfrm>
          <a:prstGeom prst="straightConnector1">
            <a:avLst/>
          </a:prstGeom>
          <a:ln w="762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850259" y="2638855"/>
            <a:ext cx="3189990" cy="280120"/>
          </a:xfrm>
          <a:prstGeom prst="straightConnector1">
            <a:avLst/>
          </a:prstGeom>
          <a:ln w="762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4343645" y="2076765"/>
            <a:ext cx="28948" cy="347888"/>
          </a:xfrm>
          <a:prstGeom prst="straightConnector1">
            <a:avLst/>
          </a:prstGeom>
          <a:ln w="762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4572000" y="2076765"/>
            <a:ext cx="0" cy="362683"/>
          </a:xfrm>
          <a:prstGeom prst="straightConnector1">
            <a:avLst/>
          </a:prstGeom>
          <a:ln w="762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下矢印 94"/>
          <p:cNvSpPr/>
          <p:nvPr/>
        </p:nvSpPr>
        <p:spPr>
          <a:xfrm>
            <a:off x="4572000" y="3073015"/>
            <a:ext cx="227225" cy="33418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下矢印 95"/>
          <p:cNvSpPr/>
          <p:nvPr/>
        </p:nvSpPr>
        <p:spPr>
          <a:xfrm flipV="1">
            <a:off x="4306124" y="3037669"/>
            <a:ext cx="227225" cy="321383"/>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auto" latinLnBrk="0" hangingPunct="0">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3" name="直線コネクタ 82"/>
          <p:cNvCxnSpPr/>
          <p:nvPr/>
        </p:nvCxnSpPr>
        <p:spPr>
          <a:xfrm>
            <a:off x="89510" y="506963"/>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34604" y="58355"/>
            <a:ext cx="1009003" cy="45720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参考</a:t>
            </a:r>
            <a:r>
              <a:rPr lang="ja-JP" altLang="en-US" sz="1200" dirty="0"/>
              <a:t>資料</a:t>
            </a:r>
            <a:endParaRPr kumimoji="1" lang="ja-JP" altLang="en-US" sz="1200" dirty="0"/>
          </a:p>
        </p:txBody>
      </p:sp>
      <p:sp>
        <p:nvSpPr>
          <p:cNvPr id="63" name="フッター プレースホルダー 6"/>
          <p:cNvSpPr>
            <a:spLocks noGrp="1"/>
          </p:cNvSpPr>
          <p:nvPr>
            <p:ph type="ftr" sz="quarter" idx="11"/>
          </p:nvPr>
        </p:nvSpPr>
        <p:spPr>
          <a:xfrm>
            <a:off x="351692" y="655105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2276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b="0" dirty="0" smtClean="0">
                <a:latin typeface="メイリオ" panose="020B0604030504040204" pitchFamily="50" charset="-128"/>
                <a:ea typeface="メイリオ" panose="020B0604030504040204" pitchFamily="50" charset="-128"/>
              </a:rPr>
              <a:t>③</a:t>
            </a:r>
            <a:r>
              <a:rPr kumimoji="1" lang="ja-JP" altLang="en-US" sz="2400" b="0" dirty="0" smtClean="0">
                <a:latin typeface="メイリオ" panose="020B0604030504040204" pitchFamily="50" charset="-128"/>
                <a:ea typeface="メイリオ" panose="020B0604030504040204" pitchFamily="50" charset="-128"/>
              </a:rPr>
              <a:t> 児童期の支援とタテとヨコをつなぐ支援</a:t>
            </a:r>
            <a:endParaRPr kumimoji="1" lang="ja-JP" altLang="en-US" sz="24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lstStyle/>
          <a:p>
            <a:r>
              <a:rPr lang="ja-JP" altLang="en-US" sz="3200">
                <a:solidFill>
                  <a:schemeClr val="tx1"/>
                </a:solidFill>
                <a:latin typeface="メイリオ" panose="020B0604030504040204" pitchFamily="50" charset="-128"/>
                <a:ea typeface="メイリオ" panose="020B0604030504040204" pitchFamily="50" charset="-128"/>
              </a:rPr>
              <a:t>２．</a:t>
            </a:r>
            <a:r>
              <a:rPr lang="ja-JP" altLang="en-US" sz="3200" smtClean="0">
                <a:solidFill>
                  <a:schemeClr val="tx1"/>
                </a:solidFill>
                <a:latin typeface="メイリオ" panose="020B0604030504040204" pitchFamily="50" charset="-128"/>
                <a:ea typeface="メイリオ" panose="020B0604030504040204" pitchFamily="50" charset="-128"/>
              </a:rPr>
              <a:t>ライフステージと家族支援</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1141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197768"/>
            <a:ext cx="8229600" cy="1143000"/>
          </a:xfrm>
        </p:spPr>
        <p:txBody>
          <a:bodyPr>
            <a:normAutofit/>
          </a:bodyPr>
          <a:lstStyle/>
          <a:p>
            <a:pPr algn="l"/>
            <a:r>
              <a:rPr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rPr>
              <a:t>入園から就学準備</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79392"/>
            <a:ext cx="63367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hashizume\AppData\Local\Microsoft\Windows\Temporary Internet Files\Content.IE5\QDNVKI22\cc-library010009287-thu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474076"/>
            <a:ext cx="1716782" cy="17167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ashizume\AppData\Local\Microsoft\Windows\Temporary Internet Files\Content.IE5\WOPZS3TH\meeting-3321175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7807" y="3855656"/>
            <a:ext cx="3165647" cy="2107134"/>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24431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197768"/>
            <a:ext cx="8229600" cy="1143000"/>
          </a:xfrm>
        </p:spPr>
        <p:txBody>
          <a:bodyPr>
            <a:normAutofit/>
          </a:bodyPr>
          <a:lstStyle/>
          <a:p>
            <a:pPr algn="l"/>
            <a:r>
              <a:rPr lang="ja-JP" altLang="en-US" sz="3200" dirty="0" smtClean="0">
                <a:solidFill>
                  <a:srgbClr val="C00000"/>
                </a:solidFill>
                <a:latin typeface="ＤＨＰ特太ゴシック体" panose="020B0500000000000000" pitchFamily="50" charset="-128"/>
                <a:ea typeface="ＤＨＰ特太ゴシック体" panose="020B0500000000000000" pitchFamily="50" charset="-128"/>
              </a:rPr>
              <a:t>小学校入学から中学校へ</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6" name="テキスト プレースホルダー 4"/>
          <p:cNvSpPr>
            <a:spLocks noGrp="1"/>
          </p:cNvSpPr>
          <p:nvPr>
            <p:ph sz="half" idx="1"/>
          </p:nvPr>
        </p:nvSpPr>
        <p:spPr>
          <a:xfrm>
            <a:off x="539552" y="1600200"/>
            <a:ext cx="8147050" cy="4525963"/>
          </a:xfrm>
        </p:spPr>
        <p:txBody>
          <a:bodyPr/>
          <a:lstStyle/>
          <a:p>
            <a:pPr marL="0" indent="0">
              <a:buNone/>
            </a:pPr>
            <a:r>
              <a:rPr kumimoji="1" lang="ja-JP" altLang="en-US" dirty="0" smtClean="0"/>
              <a:t>就学への準備</a:t>
            </a:r>
            <a:endParaRPr kumimoji="1" lang="ja-JP" altLang="en-US" dirty="0"/>
          </a:p>
        </p:txBody>
      </p:sp>
      <p:pic>
        <p:nvPicPr>
          <p:cNvPr id="8" name="Picture 3" descr="C:\Users\hashizume\AppData\Local\Microsoft\Windows\Temporary Internet Files\Content.IE5\QDNVKI22\kis0428l[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212838"/>
            <a:ext cx="1728192" cy="16129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Grp="1" noChangeArrowheads="1"/>
          </p:cNvSpPr>
          <p:nvPr>
            <p:ph sz="quarter" idx="4294967295"/>
          </p:nvPr>
        </p:nvSpPr>
        <p:spPr>
          <a:xfrm>
            <a:off x="251520" y="3936038"/>
            <a:ext cx="4248472" cy="2661314"/>
          </a:xfrm>
          <a:prstGeom prst="rect">
            <a:avLst/>
          </a:prstGeom>
        </p:spPr>
        <p:txBody>
          <a:bodyPr>
            <a:normAutofit fontScale="77500" lnSpcReduction="20000"/>
          </a:bodyPr>
          <a:lstStyle/>
          <a:p>
            <a:pPr eaLnBrk="1" hangingPunct="1"/>
            <a:r>
              <a:rPr lang="ja-JP" altLang="en-US" sz="2200" dirty="0" smtClean="0">
                <a:latin typeface="+mn-ea"/>
              </a:rPr>
              <a:t>家庭・幼稚園・保育園から途切れの無いサポート作り　（サポート・ブックの活用）</a:t>
            </a:r>
            <a:endParaRPr lang="en-US" altLang="ja-JP" sz="2200" dirty="0">
              <a:latin typeface="+mn-ea"/>
            </a:endParaRPr>
          </a:p>
          <a:p>
            <a:pPr marL="0" indent="0" eaLnBrk="1" hangingPunct="1">
              <a:buNone/>
            </a:pPr>
            <a:endParaRPr lang="ja-JP" altLang="en-US" sz="2200" dirty="0" smtClean="0">
              <a:latin typeface="+mn-ea"/>
            </a:endParaRPr>
          </a:p>
          <a:p>
            <a:pPr eaLnBrk="1" hangingPunct="1"/>
            <a:r>
              <a:rPr lang="ja-JP" altLang="en-US" sz="2200" dirty="0" smtClean="0">
                <a:latin typeface="+mn-ea"/>
              </a:rPr>
              <a:t>新しい環境への療育支援が継続される情報の整理</a:t>
            </a:r>
            <a:endParaRPr lang="en-US" altLang="ja-JP" sz="2200" dirty="0" smtClean="0">
              <a:latin typeface="+mn-ea"/>
            </a:endParaRPr>
          </a:p>
          <a:p>
            <a:pPr marL="0" indent="0" eaLnBrk="1" hangingPunct="1">
              <a:buNone/>
            </a:pPr>
            <a:r>
              <a:rPr lang="ja-JP" altLang="en-US" sz="2200" dirty="0">
                <a:latin typeface="+mn-ea"/>
              </a:rPr>
              <a:t>　</a:t>
            </a:r>
            <a:r>
              <a:rPr lang="ja-JP" altLang="en-US" sz="2200" dirty="0" smtClean="0">
                <a:latin typeface="+mn-ea"/>
              </a:rPr>
              <a:t>　と新たな支援　者への情報発信</a:t>
            </a:r>
            <a:endParaRPr lang="en-US" altLang="ja-JP" sz="2200" dirty="0" smtClean="0">
              <a:latin typeface="+mn-ea"/>
            </a:endParaRPr>
          </a:p>
          <a:p>
            <a:pPr marL="0" indent="0" eaLnBrk="1" hangingPunct="1">
              <a:buNone/>
            </a:pPr>
            <a:endParaRPr lang="en-US" altLang="ja-JP" sz="2200" dirty="0" smtClean="0">
              <a:latin typeface="+mn-ea"/>
            </a:endParaRPr>
          </a:p>
          <a:p>
            <a:pPr eaLnBrk="1" hangingPunct="1"/>
            <a:r>
              <a:rPr lang="ja-JP" altLang="en-US" sz="2200" dirty="0" smtClean="0">
                <a:latin typeface="+mn-ea"/>
              </a:rPr>
              <a:t>新たな環境（学校・養護学校）との新たな支援ネットワーク作り</a:t>
            </a:r>
          </a:p>
          <a:p>
            <a:pPr eaLnBrk="1" hangingPunct="1">
              <a:buFont typeface="Wingdings" pitchFamily="2" charset="2"/>
              <a:buNone/>
            </a:pPr>
            <a:endParaRPr lang="en-US" altLang="ja-JP" dirty="0" smtClean="0"/>
          </a:p>
        </p:txBody>
      </p:sp>
      <p:sp>
        <p:nvSpPr>
          <p:cNvPr id="3" name="角丸四角形 2"/>
          <p:cNvSpPr/>
          <p:nvPr/>
        </p:nvSpPr>
        <p:spPr>
          <a:xfrm>
            <a:off x="4499992" y="1484784"/>
            <a:ext cx="410100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就学相談委員会</a:t>
            </a:r>
            <a:endParaRPr kumimoji="1" lang="ja-JP" altLang="en-US" dirty="0"/>
          </a:p>
        </p:txBody>
      </p:sp>
      <p:sp>
        <p:nvSpPr>
          <p:cNvPr id="11" name="角丸四角形 10"/>
          <p:cNvSpPr/>
          <p:nvPr/>
        </p:nvSpPr>
        <p:spPr>
          <a:xfrm>
            <a:off x="4616730" y="2562127"/>
            <a:ext cx="4101008"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準備（進路相談・見学・体験）</a:t>
            </a:r>
            <a:endParaRPr kumimoji="1" lang="ja-JP" altLang="en-US" dirty="0"/>
          </a:p>
        </p:txBody>
      </p:sp>
      <p:sp>
        <p:nvSpPr>
          <p:cNvPr id="12" name="角丸四角形 11"/>
          <p:cNvSpPr/>
          <p:nvPr/>
        </p:nvSpPr>
        <p:spPr>
          <a:xfrm>
            <a:off x="4606462" y="3825817"/>
            <a:ext cx="228401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特別</a:t>
            </a:r>
            <a:r>
              <a:rPr lang="ja-JP" altLang="en-US" dirty="0" smtClean="0"/>
              <a:t>支援の</a:t>
            </a:r>
            <a:endParaRPr lang="en-US" altLang="ja-JP" dirty="0" smtClean="0"/>
          </a:p>
          <a:p>
            <a:pPr algn="ctr"/>
            <a:r>
              <a:rPr lang="ja-JP" altLang="en-US" dirty="0" smtClean="0"/>
              <a:t>体制準備</a:t>
            </a:r>
            <a:endParaRPr kumimoji="1" lang="ja-JP" altLang="en-US" dirty="0"/>
          </a:p>
        </p:txBody>
      </p:sp>
      <p:sp>
        <p:nvSpPr>
          <p:cNvPr id="13" name="角丸四角形 12"/>
          <p:cNvSpPr/>
          <p:nvPr/>
        </p:nvSpPr>
        <p:spPr>
          <a:xfrm>
            <a:off x="7164288" y="3825817"/>
            <a:ext cx="1798984" cy="22143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特別</a:t>
            </a:r>
            <a:r>
              <a:rPr lang="ja-JP" altLang="en-US" dirty="0" smtClean="0"/>
              <a:t>支援</a:t>
            </a:r>
            <a:endParaRPr lang="en-US" altLang="ja-JP" dirty="0" smtClean="0"/>
          </a:p>
          <a:p>
            <a:pPr algn="ctr"/>
            <a:r>
              <a:rPr lang="ja-JP" altLang="en-US" dirty="0" smtClean="0"/>
              <a:t>学校</a:t>
            </a:r>
            <a:endParaRPr lang="en-US" altLang="ja-JP" dirty="0" smtClean="0"/>
          </a:p>
          <a:p>
            <a:pPr algn="ctr"/>
            <a:r>
              <a:rPr lang="ja-JP" altLang="en-US" dirty="0" smtClean="0"/>
              <a:t>入学準備</a:t>
            </a:r>
            <a:endParaRPr kumimoji="1" lang="ja-JP" altLang="en-US" dirty="0"/>
          </a:p>
        </p:txBody>
      </p:sp>
      <p:sp>
        <p:nvSpPr>
          <p:cNvPr id="14" name="角丸四角形 13"/>
          <p:cNvSpPr/>
          <p:nvPr/>
        </p:nvSpPr>
        <p:spPr>
          <a:xfrm>
            <a:off x="4616730" y="5125737"/>
            <a:ext cx="2273742"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中学校</a:t>
            </a:r>
            <a:r>
              <a:rPr lang="ja-JP" altLang="en-US" dirty="0"/>
              <a:t>へ</a:t>
            </a:r>
            <a:r>
              <a:rPr lang="ja-JP" altLang="en-US" dirty="0" smtClean="0"/>
              <a:t>の進学</a:t>
            </a:r>
            <a:endParaRPr lang="en-US" altLang="ja-JP" dirty="0" smtClean="0"/>
          </a:p>
          <a:p>
            <a:pPr algn="ctr"/>
            <a:r>
              <a:rPr kumimoji="1" lang="ja-JP" altLang="en-US" dirty="0" smtClean="0"/>
              <a:t>（教科担任制の</a:t>
            </a:r>
            <a:endParaRPr kumimoji="1" lang="en-US" altLang="ja-JP" dirty="0" smtClean="0"/>
          </a:p>
          <a:p>
            <a:pPr algn="ctr"/>
            <a:r>
              <a:rPr kumimoji="1" lang="ja-JP" altLang="en-US" dirty="0" smtClean="0"/>
              <a:t>課題）</a:t>
            </a:r>
            <a:endParaRPr kumimoji="1" lang="ja-JP" altLang="en-US" dirty="0"/>
          </a:p>
        </p:txBody>
      </p:sp>
      <p:sp>
        <p:nvSpPr>
          <p:cNvPr id="4" name="右矢印 3"/>
          <p:cNvSpPr/>
          <p:nvPr/>
        </p:nvSpPr>
        <p:spPr>
          <a:xfrm>
            <a:off x="3059832" y="2413054"/>
            <a:ext cx="978408" cy="106347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5" name="下矢印 14"/>
          <p:cNvSpPr/>
          <p:nvPr/>
        </p:nvSpPr>
        <p:spPr>
          <a:xfrm>
            <a:off x="6308180" y="2370795"/>
            <a:ext cx="484632" cy="38266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6" name="下矢印 15"/>
          <p:cNvSpPr/>
          <p:nvPr/>
        </p:nvSpPr>
        <p:spPr>
          <a:xfrm>
            <a:off x="5389398" y="3476527"/>
            <a:ext cx="484632" cy="38266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7" name="下矢印 16"/>
          <p:cNvSpPr/>
          <p:nvPr/>
        </p:nvSpPr>
        <p:spPr>
          <a:xfrm>
            <a:off x="7695704" y="3476527"/>
            <a:ext cx="484632" cy="38266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8" name="下矢印 17"/>
          <p:cNvSpPr/>
          <p:nvPr/>
        </p:nvSpPr>
        <p:spPr>
          <a:xfrm>
            <a:off x="5389398" y="4743074"/>
            <a:ext cx="484632" cy="38266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9"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24431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208" y="341784"/>
            <a:ext cx="8363272" cy="1143000"/>
          </a:xfrm>
        </p:spPr>
        <p:txBody>
          <a:bodyPr>
            <a:normAutofit/>
          </a:bodyPr>
          <a:lstStyle/>
          <a:p>
            <a:pPr algn="l"/>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特別</a:t>
            </a:r>
            <a:r>
              <a:rPr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rPr>
              <a:t>支援教育コーディネーター</a:t>
            </a:r>
            <a:r>
              <a:rPr lang="ja-JP" altLang="en-US" sz="2800" smtClean="0">
                <a:solidFill>
                  <a:srgbClr val="C00000"/>
                </a:solidFill>
                <a:latin typeface="ＤＨＰ特太ゴシック体" panose="020B0500000000000000" pitchFamily="50" charset="-128"/>
                <a:ea typeface="ＤＨＰ特太ゴシック体" panose="020B0500000000000000" pitchFamily="50" charset="-128"/>
              </a:rPr>
              <a:t>の役割</a:t>
            </a:r>
            <a:r>
              <a:rPr lang="en-US" altLang="ja-JP" sz="2400" smtClean="0">
                <a:solidFill>
                  <a:srgbClr val="C00000"/>
                </a:solidFill>
                <a:latin typeface="ＤＨＰ特太ゴシック体" panose="020B0500000000000000" pitchFamily="50" charset="-128"/>
                <a:ea typeface="ＤＨＰ特太ゴシック体" panose="020B0500000000000000" pitchFamily="50" charset="-128"/>
              </a:rPr>
              <a:t/>
            </a:r>
            <a:br>
              <a:rPr lang="en-US" altLang="ja-JP" sz="2400" smtClean="0">
                <a:solidFill>
                  <a:srgbClr val="C00000"/>
                </a:solidFill>
                <a:latin typeface="ＤＨＰ特太ゴシック体" panose="020B0500000000000000" pitchFamily="50" charset="-128"/>
                <a:ea typeface="ＤＨＰ特太ゴシック体" panose="020B0500000000000000" pitchFamily="50" charset="-128"/>
              </a:rPr>
            </a:br>
            <a:r>
              <a:rPr lang="ja-JP" altLang="en-US" sz="2400" smtClean="0">
                <a:solidFill>
                  <a:srgbClr val="C00000"/>
                </a:solidFill>
                <a:latin typeface="ＤＨＰ特太ゴシック体" panose="020B0500000000000000" pitchFamily="50" charset="-128"/>
                <a:ea typeface="ＤＨＰ特太ゴシック体" panose="020B0500000000000000" pitchFamily="50" charset="-128"/>
              </a:rPr>
              <a:t>校内</a:t>
            </a:r>
            <a:r>
              <a:rPr lang="ja-JP" altLang="en-US" sz="2400" dirty="0" smtClean="0">
                <a:solidFill>
                  <a:srgbClr val="C00000"/>
                </a:solidFill>
                <a:latin typeface="ＤＨＰ特太ゴシック体" panose="020B0500000000000000" pitchFamily="50" charset="-128"/>
                <a:ea typeface="ＤＨＰ特太ゴシック体" panose="020B0500000000000000" pitchFamily="50" charset="-128"/>
              </a:rPr>
              <a:t>委員会</a:t>
            </a:r>
            <a:r>
              <a:rPr lang="ja-JP" altLang="en-US" sz="2400" smtClean="0">
                <a:solidFill>
                  <a:srgbClr val="C00000"/>
                </a:solidFill>
                <a:latin typeface="ＤＨＰ特太ゴシック体" panose="020B0500000000000000" pitchFamily="50" charset="-128"/>
                <a:ea typeface="ＤＨＰ特太ゴシック体" panose="020B0500000000000000" pitchFamily="50" charset="-128"/>
              </a:rPr>
              <a:t>について</a:t>
            </a:r>
            <a:endParaRPr kumimoji="1" lang="ja-JP" altLang="en-US" sz="24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5" name="コンテンツ プレースホルダー 4"/>
          <p:cNvSpPr>
            <a:spLocks noGrp="1"/>
          </p:cNvSpPr>
          <p:nvPr>
            <p:ph sz="half" idx="1"/>
          </p:nvPr>
        </p:nvSpPr>
        <p:spPr>
          <a:xfrm>
            <a:off x="539552" y="1484784"/>
            <a:ext cx="8281293" cy="4968552"/>
          </a:xfrm>
        </p:spPr>
        <p:txBody>
          <a:bodyPr>
            <a:normAutofit fontScale="77500" lnSpcReduction="20000"/>
          </a:bodyPr>
          <a:lstStyle/>
          <a:p>
            <a:pPr marL="0" indent="0">
              <a:buNone/>
            </a:pPr>
            <a:r>
              <a:rPr lang="ja-JP" altLang="en-US" sz="2000" dirty="0" smtClean="0">
                <a:latin typeface="+mn-ea"/>
              </a:rPr>
              <a:t>　特別</a:t>
            </a:r>
            <a:r>
              <a:rPr lang="ja-JP" altLang="en-US" sz="2000" dirty="0">
                <a:latin typeface="+mn-ea"/>
              </a:rPr>
              <a:t>支援教育コーディネーターを校務として明確に位置付けることにより，学校内の教職員全体の特別支援教育に対する理解のもと学校内の協力体制を構築するとともに，小・中学校又は盲・聾・養護学校と関係機関との連携協力体制の整備を図る</a:t>
            </a:r>
            <a:r>
              <a:rPr lang="ja-JP" altLang="en-US" sz="2000" dirty="0" smtClean="0">
                <a:latin typeface="+mn-ea"/>
              </a:rPr>
              <a:t>。</a:t>
            </a:r>
            <a:endParaRPr lang="en-US" altLang="ja-JP" sz="2000" dirty="0" smtClean="0">
              <a:latin typeface="+mn-ea"/>
            </a:endParaRPr>
          </a:p>
          <a:p>
            <a:pPr marL="0" indent="0">
              <a:buNone/>
            </a:pPr>
            <a:r>
              <a:rPr lang="ja-JP" altLang="en-US" sz="2000" dirty="0">
                <a:latin typeface="+mn-ea"/>
              </a:rPr>
              <a:t/>
            </a:r>
            <a:br>
              <a:rPr lang="ja-JP" altLang="en-US" sz="2000" dirty="0">
                <a:latin typeface="+mn-ea"/>
              </a:rPr>
            </a:br>
            <a:r>
              <a:rPr lang="en-US" altLang="ja-JP" sz="2000" dirty="0" smtClean="0">
                <a:latin typeface="+mn-ea"/>
              </a:rPr>
              <a:t>【</a:t>
            </a:r>
            <a:r>
              <a:rPr lang="ja-JP" altLang="en-US" sz="2000" dirty="0" smtClean="0">
                <a:latin typeface="+mn-ea"/>
              </a:rPr>
              <a:t>具体的</a:t>
            </a:r>
            <a:r>
              <a:rPr lang="ja-JP" altLang="en-US" sz="2000" dirty="0">
                <a:latin typeface="+mn-ea"/>
              </a:rPr>
              <a:t>な</a:t>
            </a:r>
            <a:r>
              <a:rPr lang="ja-JP" altLang="en-US" sz="2000" dirty="0" smtClean="0">
                <a:latin typeface="+mn-ea"/>
              </a:rPr>
              <a:t>役割</a:t>
            </a:r>
            <a:r>
              <a:rPr lang="en-US" altLang="ja-JP" sz="2000" dirty="0" smtClean="0">
                <a:latin typeface="+mn-ea"/>
              </a:rPr>
              <a:t>】</a:t>
            </a:r>
          </a:p>
          <a:p>
            <a:pPr marL="0" indent="0">
              <a:buNone/>
            </a:pPr>
            <a:r>
              <a:rPr lang="ja-JP" altLang="en-US" sz="2000" b="1" dirty="0">
                <a:latin typeface="+mn-ea"/>
              </a:rPr>
              <a:t>　</a:t>
            </a:r>
            <a:r>
              <a:rPr lang="ja-JP" altLang="en-US" sz="2000" b="1" dirty="0" smtClean="0">
                <a:latin typeface="+mn-ea"/>
              </a:rPr>
              <a:t>●小</a:t>
            </a:r>
            <a:r>
              <a:rPr lang="ja-JP" altLang="en-US" sz="2000" b="1" dirty="0">
                <a:latin typeface="+mn-ea"/>
              </a:rPr>
              <a:t>・中学校の特別支援教育</a:t>
            </a:r>
            <a:r>
              <a:rPr lang="ja-JP" altLang="en-US" sz="2000" b="1" dirty="0" smtClean="0">
                <a:latin typeface="+mn-ea"/>
              </a:rPr>
              <a:t>コーディネーター</a:t>
            </a:r>
            <a:endParaRPr lang="en-US" altLang="ja-JP" sz="2000" b="1" dirty="0" smtClean="0">
              <a:latin typeface="+mn-ea"/>
            </a:endParaRPr>
          </a:p>
          <a:p>
            <a:pPr marL="0" indent="0">
              <a:buNone/>
            </a:pPr>
            <a:r>
              <a:rPr lang="ja-JP" altLang="en-US" sz="2000" dirty="0" smtClean="0">
                <a:latin typeface="+mn-ea"/>
              </a:rPr>
              <a:t>　　（</a:t>
            </a:r>
            <a:r>
              <a:rPr lang="en-US" altLang="ja-JP" sz="2000" dirty="0">
                <a:latin typeface="+mn-ea"/>
              </a:rPr>
              <a:t>1</a:t>
            </a:r>
            <a:r>
              <a:rPr lang="ja-JP" altLang="en-US" sz="2000" dirty="0">
                <a:latin typeface="+mn-ea"/>
              </a:rPr>
              <a:t>）学校内の関係者や関係機関との連絡・</a:t>
            </a:r>
            <a:r>
              <a:rPr lang="ja-JP" altLang="en-US" sz="2000" dirty="0" smtClean="0">
                <a:latin typeface="+mn-ea"/>
              </a:rPr>
              <a:t>調整</a:t>
            </a:r>
            <a:endParaRPr lang="en-US" altLang="ja-JP" sz="2000" dirty="0" smtClean="0">
              <a:latin typeface="+mn-ea"/>
            </a:endParaRPr>
          </a:p>
          <a:p>
            <a:pPr marL="0" indent="0">
              <a:buNone/>
            </a:pPr>
            <a:r>
              <a:rPr lang="ja-JP" altLang="en-US" sz="2000" dirty="0" smtClean="0">
                <a:latin typeface="+mn-ea"/>
              </a:rPr>
              <a:t>　　（</a:t>
            </a:r>
            <a:r>
              <a:rPr lang="en-US" altLang="ja-JP" sz="2000" dirty="0">
                <a:latin typeface="+mn-ea"/>
              </a:rPr>
              <a:t>2</a:t>
            </a:r>
            <a:r>
              <a:rPr lang="ja-JP" altLang="en-US" sz="2000" dirty="0">
                <a:latin typeface="+mn-ea"/>
              </a:rPr>
              <a:t>）保護者に対する学校の窓口として機能すること</a:t>
            </a:r>
            <a:r>
              <a:rPr lang="ja-JP" altLang="en-US" sz="2000" dirty="0" smtClean="0">
                <a:latin typeface="+mn-ea"/>
              </a:rPr>
              <a:t>が</a:t>
            </a:r>
            <a:endParaRPr lang="en-US" altLang="ja-JP" sz="2000" dirty="0" smtClean="0">
              <a:latin typeface="+mn-ea"/>
            </a:endParaRPr>
          </a:p>
          <a:p>
            <a:pPr marL="0" indent="0">
              <a:buNone/>
            </a:pPr>
            <a:r>
              <a:rPr lang="ja-JP" altLang="en-US" sz="2000" dirty="0">
                <a:latin typeface="+mn-ea"/>
              </a:rPr>
              <a:t>　</a:t>
            </a:r>
            <a:r>
              <a:rPr lang="ja-JP" altLang="en-US" sz="2000" dirty="0" smtClean="0">
                <a:latin typeface="+mn-ea"/>
              </a:rPr>
              <a:t>　　期待</a:t>
            </a:r>
            <a:r>
              <a:rPr lang="ja-JP" altLang="en-US" sz="2000" dirty="0">
                <a:latin typeface="+mn-ea"/>
              </a:rPr>
              <a:t>される</a:t>
            </a:r>
            <a:r>
              <a:rPr lang="ja-JP" altLang="en-US" sz="2000" dirty="0" smtClean="0">
                <a:latin typeface="+mn-ea"/>
              </a:rPr>
              <a:t>。</a:t>
            </a:r>
            <a:endParaRPr lang="en-US" altLang="ja-JP" sz="2000" dirty="0" smtClean="0">
              <a:latin typeface="+mn-ea"/>
            </a:endParaRPr>
          </a:p>
          <a:p>
            <a:pPr marL="0" indent="0">
              <a:buNone/>
            </a:pPr>
            <a:endParaRPr lang="en-US" altLang="ja-JP" sz="2000" dirty="0">
              <a:latin typeface="+mn-ea"/>
            </a:endParaRPr>
          </a:p>
          <a:p>
            <a:pPr marL="0" indent="0">
              <a:buNone/>
            </a:pPr>
            <a:r>
              <a:rPr lang="ja-JP" altLang="en-US" sz="2000" dirty="0" smtClean="0">
                <a:latin typeface="+mn-ea"/>
              </a:rPr>
              <a:t>　●</a:t>
            </a:r>
            <a:r>
              <a:rPr lang="ja-JP" altLang="en-US" sz="2000" b="1" dirty="0" smtClean="0">
                <a:latin typeface="+mn-ea"/>
              </a:rPr>
              <a:t>盲</a:t>
            </a:r>
            <a:r>
              <a:rPr lang="ja-JP" altLang="en-US" sz="2000" b="1" dirty="0">
                <a:latin typeface="+mn-ea"/>
              </a:rPr>
              <a:t>・聾・養護学校の特別支援教育</a:t>
            </a:r>
            <a:r>
              <a:rPr lang="ja-JP" altLang="en-US" sz="2000" b="1" dirty="0" smtClean="0">
                <a:latin typeface="+mn-ea"/>
              </a:rPr>
              <a:t>コーディネーター</a:t>
            </a:r>
            <a:endParaRPr lang="en-US" altLang="ja-JP" sz="2000" b="1" dirty="0" smtClean="0">
              <a:latin typeface="+mn-ea"/>
            </a:endParaRPr>
          </a:p>
          <a:p>
            <a:pPr marL="0" indent="0">
              <a:buNone/>
            </a:pPr>
            <a:r>
              <a:rPr lang="ja-JP" altLang="en-US" sz="2000" dirty="0" smtClean="0">
                <a:latin typeface="+mn-ea"/>
              </a:rPr>
              <a:t>　　　　　　　　　　　　　　　　　　　　　　　</a:t>
            </a:r>
            <a:r>
              <a:rPr lang="en-US" altLang="ja-JP" sz="2000" dirty="0" smtClean="0">
                <a:latin typeface="+mn-ea"/>
              </a:rPr>
              <a:t>【</a:t>
            </a:r>
            <a:r>
              <a:rPr lang="ja-JP" altLang="en-US" sz="2000" dirty="0" smtClean="0">
                <a:latin typeface="+mn-ea"/>
              </a:rPr>
              <a:t>センター的機能</a:t>
            </a:r>
            <a:r>
              <a:rPr lang="en-US" altLang="ja-JP" sz="2000" dirty="0" smtClean="0">
                <a:latin typeface="+mn-ea"/>
              </a:rPr>
              <a:t>】</a:t>
            </a:r>
          </a:p>
          <a:p>
            <a:pPr marL="0" indent="0">
              <a:buNone/>
            </a:pPr>
            <a:r>
              <a:rPr lang="ja-JP" altLang="en-US" sz="2000" dirty="0" smtClean="0">
                <a:latin typeface="+mn-ea"/>
              </a:rPr>
              <a:t>　</a:t>
            </a:r>
            <a:r>
              <a:rPr lang="ja-JP" altLang="en-US" sz="2000" dirty="0">
                <a:latin typeface="+mn-ea"/>
              </a:rPr>
              <a:t>　（</a:t>
            </a:r>
            <a:r>
              <a:rPr lang="en-US" altLang="ja-JP" sz="2000" dirty="0">
                <a:latin typeface="+mn-ea"/>
              </a:rPr>
              <a:t>1</a:t>
            </a:r>
            <a:r>
              <a:rPr lang="ja-JP" altLang="en-US" sz="2000" dirty="0">
                <a:latin typeface="+mn-ea"/>
              </a:rPr>
              <a:t>）学校内の関係者や関係機関との連絡・調整</a:t>
            </a:r>
            <a:endParaRPr lang="en-US" altLang="ja-JP" sz="2000" dirty="0">
              <a:latin typeface="+mn-ea"/>
            </a:endParaRPr>
          </a:p>
          <a:p>
            <a:pPr marL="0" indent="0">
              <a:buNone/>
            </a:pPr>
            <a:r>
              <a:rPr lang="ja-JP" altLang="en-US" sz="2000" dirty="0" smtClean="0">
                <a:latin typeface="+mn-ea"/>
              </a:rPr>
              <a:t>　</a:t>
            </a:r>
            <a:r>
              <a:rPr lang="ja-JP" altLang="en-US" sz="2000" dirty="0">
                <a:latin typeface="+mn-ea"/>
              </a:rPr>
              <a:t>　（</a:t>
            </a:r>
            <a:r>
              <a:rPr lang="en-US" altLang="ja-JP" sz="2000" dirty="0">
                <a:latin typeface="+mn-ea"/>
              </a:rPr>
              <a:t>2</a:t>
            </a:r>
            <a:r>
              <a:rPr lang="ja-JP" altLang="en-US" sz="2000" dirty="0">
                <a:latin typeface="+mn-ea"/>
              </a:rPr>
              <a:t>）保護者に対する学校の窓口として機能することが期待される</a:t>
            </a:r>
            <a:r>
              <a:rPr lang="ja-JP" altLang="en-US" sz="2000" dirty="0" smtClean="0">
                <a:latin typeface="+mn-ea"/>
              </a:rPr>
              <a:t>。</a:t>
            </a:r>
            <a:endParaRPr lang="en-US" altLang="ja-JP" sz="2000" dirty="0">
              <a:latin typeface="+mn-ea"/>
            </a:endParaRPr>
          </a:p>
          <a:p>
            <a:pPr marL="0" indent="0">
              <a:buNone/>
            </a:pPr>
            <a:r>
              <a:rPr lang="ja-JP" altLang="en-US" sz="2000" dirty="0" smtClean="0">
                <a:latin typeface="+mn-ea"/>
              </a:rPr>
              <a:t>　地域</a:t>
            </a:r>
            <a:r>
              <a:rPr lang="ja-JP" altLang="en-US" sz="2000" dirty="0">
                <a:latin typeface="+mn-ea"/>
              </a:rPr>
              <a:t>支援の</a:t>
            </a:r>
            <a:r>
              <a:rPr lang="ja-JP" altLang="en-US" sz="2000" dirty="0" smtClean="0">
                <a:latin typeface="+mn-ea"/>
              </a:rPr>
              <a:t>機能</a:t>
            </a:r>
            <a:endParaRPr lang="en-US" altLang="ja-JP" sz="2000" dirty="0">
              <a:latin typeface="+mn-ea"/>
            </a:endParaRPr>
          </a:p>
          <a:p>
            <a:pPr marL="0" indent="0">
              <a:buNone/>
            </a:pPr>
            <a:r>
              <a:rPr lang="ja-JP" altLang="en-US" sz="2000" dirty="0" smtClean="0">
                <a:latin typeface="+mn-ea"/>
              </a:rPr>
              <a:t>　　（</a:t>
            </a:r>
            <a:r>
              <a:rPr lang="en-US" altLang="ja-JP" sz="2000" dirty="0">
                <a:latin typeface="+mn-ea"/>
              </a:rPr>
              <a:t>3</a:t>
            </a:r>
            <a:r>
              <a:rPr lang="ja-JP" altLang="en-US" sz="2000" dirty="0">
                <a:latin typeface="+mn-ea"/>
              </a:rPr>
              <a:t>）小・中学校等への支援が加わることを</a:t>
            </a:r>
            <a:r>
              <a:rPr lang="ja-JP" altLang="en-US" sz="2000" dirty="0" smtClean="0">
                <a:latin typeface="+mn-ea"/>
              </a:rPr>
              <a:t>踏まえ</a:t>
            </a:r>
            <a:endParaRPr lang="en-US" altLang="ja-JP" sz="2000" dirty="0" smtClean="0">
              <a:latin typeface="+mn-ea"/>
            </a:endParaRPr>
          </a:p>
          <a:p>
            <a:pPr marL="0" indent="0">
              <a:buNone/>
            </a:pPr>
            <a:r>
              <a:rPr lang="ja-JP" altLang="en-US" sz="2000" dirty="0">
                <a:latin typeface="+mn-ea"/>
              </a:rPr>
              <a:t>　</a:t>
            </a:r>
            <a:r>
              <a:rPr lang="ja-JP" altLang="en-US" sz="2000" dirty="0" smtClean="0">
                <a:latin typeface="+mn-ea"/>
              </a:rPr>
              <a:t>　（</a:t>
            </a:r>
            <a:r>
              <a:rPr lang="en-US" altLang="ja-JP" sz="2000" dirty="0">
                <a:latin typeface="+mn-ea"/>
              </a:rPr>
              <a:t>4</a:t>
            </a:r>
            <a:r>
              <a:rPr lang="ja-JP" altLang="en-US" sz="2000" dirty="0">
                <a:latin typeface="+mn-ea"/>
              </a:rPr>
              <a:t>）地域内の特別支援教育の核として関係機関とのより密接な連絡</a:t>
            </a:r>
            <a:r>
              <a:rPr lang="ja-JP" altLang="en-US" sz="2000" dirty="0" smtClean="0">
                <a:latin typeface="+mn-ea"/>
              </a:rPr>
              <a:t>調整</a:t>
            </a:r>
            <a:endParaRPr lang="en-US" altLang="ja-JP" sz="2000" dirty="0" smtClean="0">
              <a:latin typeface="+mn-ea"/>
            </a:endParaRPr>
          </a:p>
          <a:p>
            <a:pPr marL="0" indent="0">
              <a:buNone/>
            </a:pPr>
            <a:r>
              <a:rPr lang="ja-JP" altLang="en-US" sz="2000" dirty="0">
                <a:latin typeface="+mn-ea"/>
              </a:rPr>
              <a:t>　</a:t>
            </a:r>
            <a:endParaRPr lang="en-US" altLang="ja-JP" sz="2000" dirty="0" smtClean="0">
              <a:latin typeface="+mn-ea"/>
            </a:endParaRPr>
          </a:p>
          <a:p>
            <a:pPr marL="0" indent="0">
              <a:buNone/>
            </a:pPr>
            <a:r>
              <a:rPr lang="en-US" altLang="ja-JP" sz="2000" dirty="0" smtClean="0"/>
              <a:t>【</a:t>
            </a:r>
            <a:r>
              <a:rPr lang="ja-JP" altLang="en-US" sz="2000" dirty="0"/>
              <a:t>特別支援教育</a:t>
            </a:r>
            <a:r>
              <a:rPr lang="ja-JP" altLang="en-US" sz="2000" dirty="0" smtClean="0"/>
              <a:t>コーディネーターが配置されている学校等</a:t>
            </a:r>
            <a:r>
              <a:rPr lang="en-US" altLang="ja-JP" sz="2000" dirty="0" smtClean="0"/>
              <a:t>】</a:t>
            </a:r>
            <a:endParaRPr lang="ja-JP" altLang="en-US" sz="2000" dirty="0"/>
          </a:p>
          <a:p>
            <a:pPr marL="0" indent="0">
              <a:buNone/>
            </a:pPr>
            <a:r>
              <a:rPr lang="ja-JP" altLang="en-US" sz="2000" dirty="0" smtClean="0"/>
              <a:t>　幼</a:t>
            </a:r>
            <a:r>
              <a:rPr lang="ja-JP" altLang="en-US" sz="2000" dirty="0"/>
              <a:t>保連携型認定こども園・幼稚園・小学校・中学校・高等</a:t>
            </a:r>
            <a:r>
              <a:rPr lang="ja-JP" altLang="en-US" sz="2000" dirty="0" smtClean="0"/>
              <a:t>学校</a:t>
            </a:r>
            <a:r>
              <a:rPr lang="ja-JP" altLang="en-US" sz="2000" dirty="0"/>
              <a:t>（</a:t>
            </a:r>
            <a:r>
              <a:rPr lang="ja-JP" altLang="en-US" sz="2000" dirty="0" smtClean="0"/>
              <a:t>特別支援学校含む</a:t>
            </a:r>
            <a:r>
              <a:rPr lang="ja-JP" altLang="en-US" sz="2000" dirty="0"/>
              <a:t>）</a:t>
            </a:r>
            <a:endParaRPr kumimoji="1" lang="ja-JP" altLang="en-US" sz="2000" dirty="0">
              <a:latin typeface="+mn-ea"/>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228529"/>
            <a:ext cx="3113574" cy="21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98619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952" y="197768"/>
            <a:ext cx="8229600" cy="1143000"/>
          </a:xfrm>
        </p:spPr>
        <p:txBody>
          <a:bodyPr>
            <a:normAutofit/>
          </a:bodyPr>
          <a:lstStyle/>
          <a:p>
            <a:pPr algn="l"/>
            <a:r>
              <a:rPr lang="ja-JP" altLang="en-US" sz="3200" dirty="0" smtClean="0">
                <a:solidFill>
                  <a:srgbClr val="C00000"/>
                </a:solidFill>
                <a:latin typeface="ＤＨＰ特太ゴシック体" panose="020B0500000000000000" pitchFamily="50" charset="-128"/>
                <a:ea typeface="ＤＨＰ特太ゴシック体" panose="020B0500000000000000" pitchFamily="50" charset="-128"/>
              </a:rPr>
              <a:t>高校・大学進学・就労・社会・自立生活へ</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コンテンツ プレースホルダー 2"/>
          <p:cNvSpPr>
            <a:spLocks noGrp="1"/>
          </p:cNvSpPr>
          <p:nvPr>
            <p:ph sz="half" idx="1"/>
          </p:nvPr>
        </p:nvSpPr>
        <p:spPr>
          <a:xfrm>
            <a:off x="539552" y="1423317"/>
            <a:ext cx="8219256" cy="4525963"/>
          </a:xfrm>
        </p:spPr>
        <p:txBody>
          <a:bodyPr>
            <a:normAutofit fontScale="92500"/>
          </a:bodyPr>
          <a:lstStyle/>
          <a:p>
            <a:pPr marL="0" indent="0">
              <a:buNone/>
            </a:pPr>
            <a:r>
              <a:rPr kumimoji="1" lang="ja-JP" altLang="en-US" smtClean="0">
                <a:latin typeface="ＤＨＰ特太ゴシック体" panose="020B0500000000000000" pitchFamily="50" charset="-128"/>
                <a:ea typeface="ＤＨＰ特太ゴシック体" panose="020B0500000000000000" pitchFamily="50" charset="-128"/>
              </a:rPr>
              <a:t>≪進路</a:t>
            </a:r>
            <a:r>
              <a:rPr kumimoji="1" lang="en-US" altLang="ja-JP" smtClean="0">
                <a:latin typeface="ＤＨＰ特太ゴシック体" panose="020B0500000000000000" pitchFamily="50" charset="-128"/>
                <a:ea typeface="ＤＨＰ特太ゴシック体" panose="020B0500000000000000" pitchFamily="50" charset="-128"/>
              </a:rPr>
              <a:t>(</a:t>
            </a:r>
            <a:r>
              <a:rPr kumimoji="1" lang="ja-JP" altLang="en-US" smtClean="0">
                <a:latin typeface="ＤＨＰ特太ゴシック体" panose="020B0500000000000000" pitchFamily="50" charset="-128"/>
                <a:ea typeface="ＤＨＰ特太ゴシック体" panose="020B0500000000000000" pitchFamily="50" charset="-128"/>
              </a:rPr>
              <a:t>進学</a:t>
            </a:r>
            <a:r>
              <a:rPr kumimoji="1" lang="en-US" altLang="ja-JP" smtClean="0">
                <a:latin typeface="ＤＨＰ特太ゴシック体" panose="020B0500000000000000" pitchFamily="50" charset="-128"/>
                <a:ea typeface="ＤＨＰ特太ゴシック体" panose="020B0500000000000000" pitchFamily="50" charset="-128"/>
              </a:rPr>
              <a:t>)</a:t>
            </a:r>
            <a:r>
              <a:rPr kumimoji="1" lang="ja-JP" altLang="en-US" smtClean="0">
                <a:latin typeface="ＤＨＰ特太ゴシック体" panose="020B0500000000000000" pitchFamily="50" charset="-128"/>
                <a:ea typeface="ＤＨＰ特太ゴシック体" panose="020B0500000000000000" pitchFamily="50" charset="-128"/>
              </a:rPr>
              <a:t>相談</a:t>
            </a:r>
            <a:r>
              <a:rPr kumimoji="1" lang="ja-JP" altLang="en-US" dirty="0" smtClean="0">
                <a:latin typeface="ＤＨＰ特太ゴシック体" panose="020B0500000000000000" pitchFamily="50" charset="-128"/>
                <a:ea typeface="ＤＨＰ特太ゴシック体" panose="020B0500000000000000" pitchFamily="50" charset="-128"/>
              </a:rPr>
              <a:t>≫</a:t>
            </a:r>
            <a:endParaRPr kumimoji="1" lang="en-US" altLang="ja-JP" dirty="0" smtClean="0">
              <a:latin typeface="ＤＨＰ特太ゴシック体" panose="020B0500000000000000" pitchFamily="50" charset="-128"/>
              <a:ea typeface="ＤＨＰ特太ゴシック体" panose="020B0500000000000000" pitchFamily="50" charset="-128"/>
            </a:endParaRPr>
          </a:p>
          <a:p>
            <a:pPr marL="0" indent="0">
              <a:buNone/>
            </a:pPr>
            <a:r>
              <a:rPr kumimoji="1" lang="ja-JP" altLang="en-US" smtClean="0"/>
              <a:t>　① 義務教育の修了</a:t>
            </a:r>
            <a:r>
              <a:rPr kumimoji="1" lang="en-US" altLang="ja-JP" smtClean="0"/>
              <a:t>(</a:t>
            </a:r>
            <a:r>
              <a:rPr kumimoji="1" lang="ja-JP" altLang="en-US" smtClean="0"/>
              <a:t>終了</a:t>
            </a:r>
            <a:r>
              <a:rPr kumimoji="1" lang="en-US" altLang="ja-JP" smtClean="0"/>
              <a:t>)</a:t>
            </a:r>
            <a:r>
              <a:rPr kumimoji="1" lang="ja-JP" altLang="en-US" smtClean="0"/>
              <a:t>と</a:t>
            </a:r>
            <a:r>
              <a:rPr kumimoji="1" lang="ja-JP" altLang="en-US" dirty="0" smtClean="0"/>
              <a:t>受験に向けた課題</a:t>
            </a:r>
            <a:endParaRPr kumimoji="1" lang="en-US" altLang="ja-JP" dirty="0" smtClean="0"/>
          </a:p>
          <a:p>
            <a:pPr marL="0" indent="0">
              <a:buNone/>
            </a:pPr>
            <a:r>
              <a:rPr lang="ja-JP" altLang="en-US" smtClean="0"/>
              <a:t>　② 高校</a:t>
            </a:r>
            <a:r>
              <a:rPr lang="ja-JP" altLang="en-US" dirty="0" smtClean="0"/>
              <a:t>進学か？特別支援学校高等部進学か？</a:t>
            </a:r>
            <a:endParaRPr lang="en-US" altLang="ja-JP" dirty="0" smtClean="0"/>
          </a:p>
          <a:p>
            <a:pPr marL="0" indent="0">
              <a:buNone/>
            </a:pPr>
            <a:r>
              <a:rPr lang="ja-JP" altLang="en-US" smtClean="0"/>
              <a:t>　</a:t>
            </a:r>
            <a:r>
              <a:rPr lang="ja-JP" altLang="en-US" dirty="0"/>
              <a:t>　</a:t>
            </a:r>
            <a:r>
              <a:rPr lang="ja-JP" altLang="en-US" dirty="0" smtClean="0"/>
              <a:t>　通信制高校か？　</a:t>
            </a:r>
            <a:endParaRPr lang="en-US" altLang="ja-JP" dirty="0" smtClean="0"/>
          </a:p>
          <a:p>
            <a:pPr marL="0" indent="0">
              <a:buNone/>
            </a:pPr>
            <a:endParaRPr lang="en-US" altLang="ja-JP" dirty="0" smtClean="0"/>
          </a:p>
          <a:p>
            <a:pPr marL="0" indent="0">
              <a:buNone/>
            </a:pPr>
            <a:r>
              <a:rPr lang="ja-JP" altLang="en-US" dirty="0" smtClean="0">
                <a:latin typeface="ＤＨＰ特太ゴシック体" panose="020B0500000000000000" pitchFamily="50" charset="-128"/>
                <a:ea typeface="ＤＨＰ特太ゴシック体" panose="020B0500000000000000" pitchFamily="50" charset="-128"/>
              </a:rPr>
              <a:t>≪就労・社会への</a:t>
            </a:r>
            <a:r>
              <a:rPr lang="ja-JP" altLang="en-US" smtClean="0">
                <a:latin typeface="ＤＨＰ特太ゴシック体" panose="020B0500000000000000" pitchFamily="50" charset="-128"/>
                <a:ea typeface="ＤＨＰ特太ゴシック体" panose="020B0500000000000000" pitchFamily="50" charset="-128"/>
              </a:rPr>
              <a:t>相談≫</a:t>
            </a:r>
            <a:r>
              <a:rPr lang="en-US" altLang="ja-JP" dirty="0"/>
              <a:t> </a:t>
            </a:r>
            <a:r>
              <a:rPr lang="ja-JP" altLang="en-US" sz="2600" smtClean="0"/>
              <a:t>～</a:t>
            </a:r>
            <a:r>
              <a:rPr lang="ja-JP" altLang="en-US" sz="2600" dirty="0" smtClean="0"/>
              <a:t>次のステージへの</a:t>
            </a:r>
            <a:r>
              <a:rPr lang="ja-JP" altLang="en-US" sz="2600" smtClean="0"/>
              <a:t>移行支援～</a:t>
            </a:r>
            <a:endParaRPr lang="en-US" altLang="ja-JP" sz="2600" dirty="0" smtClean="0"/>
          </a:p>
          <a:p>
            <a:pPr marL="0" indent="0">
              <a:buNone/>
            </a:pPr>
            <a:r>
              <a:rPr lang="ja-JP" altLang="en-US" smtClean="0"/>
              <a:t>　① 就労</a:t>
            </a:r>
            <a:r>
              <a:rPr lang="ja-JP" altLang="en-US" dirty="0" smtClean="0"/>
              <a:t>へ</a:t>
            </a:r>
            <a:r>
              <a:rPr lang="ja-JP" altLang="en-US" smtClean="0"/>
              <a:t>のチャレンジ</a:t>
            </a:r>
            <a:endParaRPr lang="en-US" altLang="ja-JP" dirty="0" smtClean="0"/>
          </a:p>
          <a:p>
            <a:pPr marL="0" indent="0">
              <a:buNone/>
            </a:pPr>
            <a:r>
              <a:rPr lang="ja-JP" altLang="en-US" smtClean="0"/>
              <a:t>　② 家族</a:t>
            </a:r>
            <a:r>
              <a:rPr lang="ja-JP" altLang="en-US" dirty="0" smtClean="0"/>
              <a:t>から自立へのチャレンジ</a:t>
            </a:r>
            <a:endParaRPr lang="en-US" altLang="ja-JP" dirty="0"/>
          </a:p>
          <a:p>
            <a:pPr marL="0" indent="0">
              <a:buNone/>
            </a:pPr>
            <a:r>
              <a:rPr lang="ja-JP" altLang="en-US" smtClean="0"/>
              <a:t>　③ 親</a:t>
            </a:r>
            <a:r>
              <a:rPr lang="ja-JP" altLang="en-US" dirty="0" smtClean="0"/>
              <a:t>亡き後へ</a:t>
            </a:r>
            <a:r>
              <a:rPr lang="ja-JP" altLang="en-US" smtClean="0"/>
              <a:t>の心配</a:t>
            </a:r>
            <a:endParaRPr lang="en-US" altLang="ja-JP" dirty="0" smtClean="0"/>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03083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b="0" dirty="0">
                <a:latin typeface="メイリオ" panose="020B0604030504040204" pitchFamily="50" charset="-128"/>
                <a:ea typeface="メイリオ" panose="020B0604030504040204" pitchFamily="50" charset="-128"/>
              </a:rPr>
              <a:t>④</a:t>
            </a:r>
            <a:r>
              <a:rPr kumimoji="1" lang="ja-JP" altLang="en-US" sz="2400" b="0" dirty="0" smtClean="0">
                <a:latin typeface="メイリオ" panose="020B0604030504040204" pitchFamily="50" charset="-128"/>
                <a:ea typeface="メイリオ" panose="020B0604030504040204" pitchFamily="50" charset="-128"/>
              </a:rPr>
              <a:t> </a:t>
            </a:r>
            <a:r>
              <a:rPr lang="ja-JP" altLang="en-US" sz="2400" b="0" dirty="0" smtClean="0">
                <a:latin typeface="メイリオ" panose="020B0604030504040204" pitchFamily="50" charset="-128"/>
                <a:ea typeface="メイリオ" panose="020B0604030504040204" pitchFamily="50" charset="-128"/>
              </a:rPr>
              <a:t>中途障害児者を抱える家族と将来を見据えた支援</a:t>
            </a:r>
            <a:endParaRPr kumimoji="1" lang="ja-JP" altLang="en-US" sz="24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lstStyle/>
          <a:p>
            <a:r>
              <a:rPr lang="ja-JP" altLang="en-US" sz="3200">
                <a:solidFill>
                  <a:schemeClr val="tx1"/>
                </a:solidFill>
                <a:latin typeface="メイリオ" panose="020B0604030504040204" pitchFamily="50" charset="-128"/>
                <a:ea typeface="メイリオ" panose="020B0604030504040204" pitchFamily="50" charset="-128"/>
              </a:rPr>
              <a:t>２．</a:t>
            </a:r>
            <a:r>
              <a:rPr lang="ja-JP" altLang="en-US" sz="3200" smtClean="0">
                <a:solidFill>
                  <a:schemeClr val="tx1"/>
                </a:solidFill>
                <a:latin typeface="メイリオ" panose="020B0604030504040204" pitchFamily="50" charset="-128"/>
                <a:ea typeface="メイリオ" panose="020B0604030504040204" pitchFamily="50" charset="-128"/>
              </a:rPr>
              <a:t>ライフステージと家族支援</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89243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208" y="0"/>
            <a:ext cx="8229600" cy="1143000"/>
          </a:xfrm>
        </p:spPr>
        <p:txBody>
          <a:bodyPr>
            <a:normAutofit/>
          </a:bodyPr>
          <a:lstStyle/>
          <a:p>
            <a:r>
              <a:rPr lang="ja-JP" altLang="en-US" sz="3200" dirty="0" smtClean="0">
                <a:solidFill>
                  <a:srgbClr val="C00000"/>
                </a:solidFill>
                <a:latin typeface="ＤＨＰ特太ゴシック体" panose="020B0500000000000000" pitchFamily="50" charset="-128"/>
                <a:ea typeface="ＤＨＰ特太ゴシック体" panose="020B0500000000000000" pitchFamily="50" charset="-128"/>
              </a:rPr>
              <a:t>中途障害者</a:t>
            </a:r>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の家族</a:t>
            </a:r>
            <a:r>
              <a:rPr lang="ja-JP" altLang="en-US" sz="3200" dirty="0" smtClean="0">
                <a:solidFill>
                  <a:srgbClr val="C00000"/>
                </a:solidFill>
                <a:latin typeface="ＤＨＰ特太ゴシック体" panose="020B0500000000000000" pitchFamily="50" charset="-128"/>
                <a:ea typeface="ＤＨＰ特太ゴシック体" panose="020B0500000000000000" pitchFamily="50" charset="-128"/>
              </a:rPr>
              <a:t>と親亡き後への支援</a:t>
            </a:r>
            <a:endParaRPr kumimoji="1" lang="ja-JP" altLang="en-US" sz="3200" dirty="0"/>
          </a:p>
        </p:txBody>
      </p:sp>
      <p:sp>
        <p:nvSpPr>
          <p:cNvPr id="3" name="コンテンツ プレースホルダー 2"/>
          <p:cNvSpPr>
            <a:spLocks noGrp="1"/>
          </p:cNvSpPr>
          <p:nvPr>
            <p:ph idx="1"/>
          </p:nvPr>
        </p:nvSpPr>
        <p:spPr>
          <a:xfrm>
            <a:off x="467544" y="1052736"/>
            <a:ext cx="8219256" cy="5544616"/>
          </a:xfrm>
        </p:spPr>
        <p:txBody>
          <a:bodyPr>
            <a:normAutofit lnSpcReduction="10000"/>
          </a:bodyPr>
          <a:lstStyle/>
          <a:p>
            <a:pPr marL="0" indent="0">
              <a:buNone/>
            </a:pPr>
            <a:r>
              <a:rPr lang="ja-JP" altLang="en-US" sz="2400" dirty="0" smtClean="0">
                <a:effectLst>
                  <a:outerShdw blurRad="38100" dist="38100" dir="2700000" algn="tl">
                    <a:srgbClr val="000000">
                      <a:alpha val="43137"/>
                    </a:srgbClr>
                  </a:outerShdw>
                </a:effectLst>
              </a:rPr>
              <a:t>本人　　　　</a:t>
            </a:r>
            <a:r>
              <a:rPr lang="ja-JP" altLang="en-US" sz="2400" dirty="0" smtClean="0"/>
              <a:t>一家を支える父</a:t>
            </a:r>
            <a:endParaRPr lang="en-US" altLang="ja-JP" sz="2400" dirty="0" smtClean="0"/>
          </a:p>
          <a:p>
            <a:pPr marL="0" indent="0">
              <a:buNone/>
            </a:pPr>
            <a:r>
              <a:rPr lang="ja-JP" altLang="en-US" sz="2400" dirty="0"/>
              <a:t>　</a:t>
            </a:r>
            <a:r>
              <a:rPr lang="ja-JP" altLang="en-US" sz="2400" dirty="0" smtClean="0"/>
              <a:t>　　　　　　家事を一手に引き受けている主婦</a:t>
            </a:r>
            <a:endParaRPr lang="en-US" altLang="ja-JP" sz="2400" dirty="0" smtClean="0"/>
          </a:p>
          <a:p>
            <a:pPr marL="0" indent="0">
              <a:buNone/>
            </a:pPr>
            <a:r>
              <a:rPr lang="ja-JP" altLang="en-US" sz="2400" dirty="0"/>
              <a:t>　</a:t>
            </a:r>
            <a:r>
              <a:rPr lang="ja-JP" altLang="en-US" sz="2400" dirty="0" smtClean="0"/>
              <a:t>　　　　　　輝く未来に向かう若者</a:t>
            </a:r>
            <a:endParaRPr lang="en-US" altLang="ja-JP" sz="2400" dirty="0" smtClean="0"/>
          </a:p>
          <a:p>
            <a:pPr marL="0" indent="0">
              <a:buNone/>
            </a:pPr>
            <a:r>
              <a:rPr lang="ja-JP" altLang="en-US" sz="2400" dirty="0" smtClean="0">
                <a:effectLst>
                  <a:outerShdw blurRad="38100" dist="38100" dir="2700000" algn="tl">
                    <a:srgbClr val="000000">
                      <a:alpha val="43137"/>
                    </a:srgbClr>
                  </a:outerShdw>
                </a:effectLst>
              </a:rPr>
              <a:t>原因</a:t>
            </a:r>
            <a:r>
              <a:rPr lang="ja-JP" altLang="en-US" sz="2400" dirty="0" smtClean="0"/>
              <a:t>　　　　突然</a:t>
            </a:r>
            <a:r>
              <a:rPr lang="ja-JP" altLang="en-US" sz="2400" dirty="0"/>
              <a:t>の病気や</a:t>
            </a:r>
            <a:r>
              <a:rPr lang="ja-JP" altLang="en-US" sz="2400" dirty="0" smtClean="0"/>
              <a:t>事故など</a:t>
            </a:r>
            <a:endParaRPr lang="en-US" altLang="ja-JP" sz="2400" dirty="0" smtClean="0"/>
          </a:p>
          <a:p>
            <a:pPr marL="0" indent="0">
              <a:buNone/>
            </a:pPr>
            <a:r>
              <a:rPr lang="ja-JP" altLang="en-US" sz="2400" dirty="0" smtClean="0">
                <a:effectLst>
                  <a:outerShdw blurRad="38100" dist="38100" dir="2700000" algn="tl">
                    <a:srgbClr val="000000">
                      <a:alpha val="43137"/>
                    </a:srgbClr>
                  </a:outerShdw>
                </a:effectLst>
              </a:rPr>
              <a:t>障害</a:t>
            </a:r>
            <a:r>
              <a:rPr lang="ja-JP" altLang="en-US" sz="2400" dirty="0"/>
              <a:t>　</a:t>
            </a:r>
            <a:r>
              <a:rPr lang="ja-JP" altLang="en-US" sz="2400" dirty="0" smtClean="0"/>
              <a:t>　　　高次脳機能障害・精神障害</a:t>
            </a:r>
            <a:endParaRPr lang="en-US" altLang="ja-JP" sz="2400" dirty="0" smtClean="0"/>
          </a:p>
          <a:p>
            <a:pPr marL="0" indent="0">
              <a:buNone/>
            </a:pPr>
            <a:r>
              <a:rPr lang="ja-JP" altLang="en-US" sz="2400" dirty="0"/>
              <a:t>　</a:t>
            </a:r>
            <a:r>
              <a:rPr lang="ja-JP" altLang="en-US" sz="2400" dirty="0" smtClean="0"/>
              <a:t>　　　　　　身体障害・視覚障害・失聴・他</a:t>
            </a:r>
            <a:endParaRPr lang="en-US" altLang="ja-JP" sz="2400" dirty="0" smtClean="0"/>
          </a:p>
          <a:p>
            <a:pPr marL="0" indent="0">
              <a:buNone/>
            </a:pPr>
            <a:r>
              <a:rPr lang="ja-JP" altLang="en-US" sz="2400" dirty="0" smtClean="0">
                <a:effectLst>
                  <a:outerShdw blurRad="38100" dist="38100" dir="2700000" algn="tl">
                    <a:srgbClr val="000000">
                      <a:alpha val="43137"/>
                    </a:srgbClr>
                  </a:outerShdw>
                </a:effectLst>
              </a:rPr>
              <a:t>受傷・発病～</a:t>
            </a:r>
            <a:endParaRPr lang="en-US" altLang="ja-JP" sz="2400" dirty="0" smtClean="0">
              <a:effectLst>
                <a:outerShdw blurRad="38100" dist="38100" dir="2700000" algn="tl">
                  <a:srgbClr val="000000">
                    <a:alpha val="43137"/>
                  </a:srgbClr>
                </a:outerShdw>
              </a:effectLst>
            </a:endParaRPr>
          </a:p>
          <a:p>
            <a:pPr marL="0" indent="0">
              <a:buNone/>
            </a:pPr>
            <a:r>
              <a:rPr lang="ja-JP" altLang="en-US" sz="2400" dirty="0">
                <a:effectLst>
                  <a:outerShdw blurRad="38100" dist="38100" dir="2700000" algn="tl">
                    <a:srgbClr val="000000">
                      <a:alpha val="43137"/>
                    </a:srgbClr>
                  </a:outerShdw>
                </a:effectLst>
              </a:rPr>
              <a:t>　</a:t>
            </a:r>
            <a:r>
              <a:rPr lang="ja-JP" altLang="en-US" sz="2400" dirty="0" smtClean="0">
                <a:effectLst>
                  <a:outerShdw blurRad="38100" dist="38100" dir="2700000" algn="tl">
                    <a:srgbClr val="000000">
                      <a:alpha val="43137"/>
                    </a:srgbClr>
                  </a:outerShdw>
                </a:effectLst>
              </a:rPr>
              <a:t>　　　　　　</a:t>
            </a:r>
            <a:r>
              <a:rPr lang="ja-JP" altLang="en-US" sz="2400" dirty="0" smtClean="0"/>
              <a:t>肉体的・精神的なダメージ</a:t>
            </a:r>
            <a:endParaRPr lang="en-US" altLang="ja-JP" sz="2400" dirty="0" smtClean="0"/>
          </a:p>
          <a:p>
            <a:pPr marL="0" indent="0">
              <a:buNone/>
            </a:pPr>
            <a:r>
              <a:rPr lang="ja-JP" altLang="en-US" sz="2400" dirty="0" smtClean="0"/>
              <a:t>　　　　　　　本人・配偶者・子ども、それぞれの受け止め方</a:t>
            </a:r>
            <a:endParaRPr lang="en-US" altLang="ja-JP" sz="2400" dirty="0" smtClean="0"/>
          </a:p>
          <a:p>
            <a:pPr marL="0" indent="0">
              <a:buNone/>
            </a:pPr>
            <a:r>
              <a:rPr lang="ja-JP" altLang="en-US" sz="2400" dirty="0"/>
              <a:t>　</a:t>
            </a:r>
            <a:r>
              <a:rPr lang="ja-JP" altLang="en-US" sz="2400" dirty="0" smtClean="0"/>
              <a:t>　　　　　　社会復帰への希望と介護・家族としての経済的成立</a:t>
            </a:r>
            <a:endParaRPr lang="en-US" altLang="ja-JP" sz="2400" dirty="0" smtClean="0"/>
          </a:p>
          <a:p>
            <a:pPr marL="0" indent="0">
              <a:buNone/>
            </a:pPr>
            <a:r>
              <a:rPr lang="ja-JP" altLang="en-US" sz="2400" dirty="0"/>
              <a:t>　</a:t>
            </a:r>
            <a:r>
              <a:rPr lang="ja-JP" altLang="en-US" sz="2400" dirty="0" smtClean="0"/>
              <a:t>　　　　　　</a:t>
            </a:r>
            <a:endParaRPr lang="en-US" altLang="ja-JP" sz="2400" dirty="0" smtClean="0"/>
          </a:p>
          <a:p>
            <a:pPr marL="0" indent="0">
              <a:buNone/>
            </a:pPr>
            <a:r>
              <a:rPr lang="ja-JP" altLang="en-US" sz="2400" dirty="0"/>
              <a:t>　</a:t>
            </a:r>
            <a:r>
              <a:rPr lang="ja-JP" altLang="en-US" sz="2400" dirty="0" smtClean="0"/>
              <a:t>　　　　　　揺れ動く家族としての再構築の中での支援</a:t>
            </a:r>
            <a:endParaRPr lang="en-US" altLang="ja-JP" sz="2400" dirty="0" smtClean="0"/>
          </a:p>
          <a:p>
            <a:pPr marL="0" indent="0">
              <a:buNone/>
            </a:pPr>
            <a:r>
              <a:rPr lang="ja-JP" altLang="en-US" sz="2400" dirty="0"/>
              <a:t>　</a:t>
            </a:r>
            <a:r>
              <a:rPr lang="ja-JP" altLang="en-US" sz="2400" dirty="0" smtClean="0"/>
              <a:t>　　　　　　親亡き後の心配は、若い親でも付きまとう心配</a:t>
            </a:r>
            <a:endParaRPr lang="en-US" altLang="ja-JP" sz="2400" dirty="0" smtClean="0"/>
          </a:p>
        </p:txBody>
      </p:sp>
    </p:spTree>
    <p:extLst>
      <p:ext uri="{BB962C8B-B14F-4D97-AF65-F5344CB8AC3E}">
        <p14:creationId xmlns:p14="http://schemas.microsoft.com/office/powerpoint/2010/main" val="1301974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C00000"/>
                </a:solidFill>
                <a:latin typeface="ＤＨＰ特太ゴシック体" panose="020B0500000000000000" pitchFamily="50" charset="-128"/>
                <a:ea typeface="ＤＨＰ特太ゴシック体" panose="020B0500000000000000" pitchFamily="50" charset="-128"/>
              </a:rPr>
              <a:t>全て</a:t>
            </a:r>
            <a:r>
              <a:rPr lang="ja-JP" altLang="en-US" dirty="0" smtClean="0">
                <a:solidFill>
                  <a:srgbClr val="C00000"/>
                </a:solidFill>
                <a:latin typeface="ＤＨＰ特太ゴシック体" panose="020B0500000000000000" pitchFamily="50" charset="-128"/>
                <a:ea typeface="ＤＨＰ特太ゴシック体" panose="020B0500000000000000" pitchFamily="50" charset="-128"/>
              </a:rPr>
              <a:t>を受け入れた本人・家族を</a:t>
            </a:r>
            <a:r>
              <a:rPr lang="en-US" altLang="ja-JP" dirty="0" smtClean="0">
                <a:solidFill>
                  <a:srgbClr val="C00000"/>
                </a:solidFill>
                <a:latin typeface="ＤＨＰ特太ゴシック体" panose="020B0500000000000000" pitchFamily="50" charset="-128"/>
                <a:ea typeface="ＤＨＰ特太ゴシック体" panose="020B0500000000000000" pitchFamily="50" charset="-128"/>
              </a:rPr>
              <a:t/>
            </a:r>
            <a:br>
              <a:rPr lang="en-US" altLang="ja-JP" dirty="0" smtClean="0">
                <a:solidFill>
                  <a:srgbClr val="C00000"/>
                </a:solidFill>
                <a:latin typeface="ＤＨＰ特太ゴシック体" panose="020B0500000000000000" pitchFamily="50" charset="-128"/>
                <a:ea typeface="ＤＨＰ特太ゴシック体" panose="020B0500000000000000" pitchFamily="50" charset="-128"/>
              </a:rPr>
            </a:br>
            <a:r>
              <a:rPr lang="ja-JP" altLang="en-US" dirty="0" smtClean="0">
                <a:solidFill>
                  <a:srgbClr val="C00000"/>
                </a:solidFill>
                <a:latin typeface="ＤＨＰ特太ゴシック体" panose="020B0500000000000000" pitchFamily="50" charset="-128"/>
                <a:ea typeface="ＤＨＰ特太ゴシック体" panose="020B0500000000000000" pitchFamily="50" charset="-128"/>
              </a:rPr>
              <a:t>支援しているのではないこと</a:t>
            </a:r>
            <a:endParaRPr kumimoji="1" lang="ja-JP"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844824"/>
            <a:ext cx="6212670" cy="449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323528" y="2060847"/>
            <a:ext cx="1944216" cy="42831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t>家族</a:t>
            </a:r>
            <a:r>
              <a:rPr lang="ja-JP" altLang="en-US" b="1" dirty="0" smtClean="0"/>
              <a:t>支援の</a:t>
            </a:r>
            <a:endParaRPr lang="en-US" altLang="ja-JP" b="1" dirty="0"/>
          </a:p>
          <a:p>
            <a:pPr algn="ctr"/>
            <a:r>
              <a:rPr lang="ja-JP" altLang="en-US" b="1" dirty="0" smtClean="0"/>
              <a:t>まとめ</a:t>
            </a:r>
            <a:endParaRPr kumimoji="1" lang="ja-JP" altLang="en-US" b="1" dirty="0"/>
          </a:p>
        </p:txBody>
      </p:sp>
    </p:spTree>
    <p:extLst>
      <p:ext uri="{BB962C8B-B14F-4D97-AF65-F5344CB8AC3E}">
        <p14:creationId xmlns:p14="http://schemas.microsoft.com/office/powerpoint/2010/main" val="406935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9058"/>
            <a:ext cx="7976271" cy="3213637"/>
          </a:xfrm>
          <a:prstGeom prst="rect">
            <a:avLst/>
          </a:prstGeom>
          <a:noFill/>
        </p:spPr>
        <p:txBody>
          <a:bodyPr wrap="square" rtlCol="0">
            <a:spAutoFit/>
          </a:bodyPr>
          <a:lstStyle/>
          <a:p>
            <a:r>
              <a:rPr lang="en-US" altLang="ja-JP" sz="1662"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sz="1662"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sz="1662"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554"/>
              </a:lnSpc>
            </a:pPr>
            <a:endParaRPr lang="ja-JP" altLang="en-US" sz="1662" b="1" dirty="0">
              <a:latin typeface="ＭＳ Ｐゴシック" panose="020B0600070205080204" pitchFamily="50" charset="-128"/>
              <a:ea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④ 障害児者</a:t>
            </a:r>
            <a:r>
              <a:rPr lang="ja-JP" altLang="en-US" sz="1662" dirty="0">
                <a:latin typeface="ＭＳ Ｐゴシック" panose="020B0600070205080204" pitchFamily="50" charset="-128"/>
                <a:cs typeface="メイリオ" pitchFamily="50" charset="-128"/>
              </a:rPr>
              <a:t>とその家族が陥りやすい関係性をライフステージごとに理解し、それぞれのステージにおいて必要となる家族支援とその重要性に</a:t>
            </a:r>
            <a:r>
              <a:rPr lang="ja-JP" altLang="en-US" sz="1662" dirty="0" smtClean="0">
                <a:latin typeface="ＭＳ Ｐゴシック" panose="020B0600070205080204" pitchFamily="50" charset="-128"/>
                <a:cs typeface="メイリオ" pitchFamily="50" charset="-128"/>
              </a:rPr>
              <a:t>ついて理解</a:t>
            </a:r>
            <a:r>
              <a:rPr lang="ja-JP" altLang="en-US" sz="1662" dirty="0">
                <a:latin typeface="ＭＳ Ｐゴシック" panose="020B0600070205080204" pitchFamily="50" charset="-128"/>
                <a:cs typeface="メイリオ" pitchFamily="50" charset="-128"/>
              </a:rPr>
              <a:t>する</a:t>
            </a:r>
            <a:r>
              <a:rPr lang="ja-JP" altLang="en-US" sz="1662" dirty="0" smtClean="0">
                <a:latin typeface="ＭＳ Ｐゴシック" panose="020B0600070205080204" pitchFamily="50" charset="-128"/>
                <a:cs typeface="メイリオ" pitchFamily="50" charset="-128"/>
              </a:rPr>
              <a:t>。</a:t>
            </a:r>
          </a:p>
          <a:p>
            <a:pPr marL="408853" indent="-408853">
              <a:lnSpc>
                <a:spcPts val="600"/>
              </a:lnSpc>
            </a:pPr>
            <a:endParaRPr lang="ja-JP" altLang="en-US" sz="1662" dirty="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⑤ 障害児</a:t>
            </a:r>
            <a:r>
              <a:rPr lang="ja-JP" altLang="en-US" sz="1662" dirty="0">
                <a:latin typeface="ＭＳ Ｐゴシック" panose="020B0600070205080204" pitchFamily="50" charset="-128"/>
                <a:cs typeface="メイリオ" pitchFamily="50" charset="-128"/>
              </a:rPr>
              <a:t>に関わる教育分野における関係する事業（特別支援教育コーディネーター、校内委員会等）とそれらの事業との連携について理解する。</a:t>
            </a:r>
          </a:p>
          <a:p>
            <a:pPr marL="408853" indent="-408853">
              <a:lnSpc>
                <a:spcPts val="600"/>
              </a:lnSpc>
            </a:pPr>
            <a:endParaRPr lang="en-US" altLang="ja-JP" sz="1662" dirty="0" smtClean="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⑥ 個別</a:t>
            </a:r>
            <a:r>
              <a:rPr lang="ja-JP" altLang="en-US" sz="1662" dirty="0">
                <a:latin typeface="ＭＳ Ｐゴシック" panose="020B0600070205080204" pitchFamily="50" charset="-128"/>
                <a:cs typeface="メイリオ" pitchFamily="50" charset="-128"/>
              </a:rPr>
              <a:t>の相談支援活動</a:t>
            </a:r>
            <a:r>
              <a:rPr lang="ja-JP" altLang="en-US" sz="1662" dirty="0" smtClean="0">
                <a:latin typeface="ＭＳ Ｐゴシック" panose="020B0600070205080204" pitchFamily="50" charset="-128"/>
                <a:cs typeface="メイリオ" pitchFamily="50" charset="-128"/>
              </a:rPr>
              <a:t>から見出される課題</a:t>
            </a:r>
            <a:r>
              <a:rPr lang="ja-JP" altLang="en-US" sz="1662" dirty="0">
                <a:latin typeface="ＭＳ Ｐゴシック" panose="020B0600070205080204" pitchFamily="50" charset="-128"/>
                <a:cs typeface="メイリオ" pitchFamily="50" charset="-128"/>
              </a:rPr>
              <a:t>を地域課題として共有し、解決に向け官民による協働が行われる協議会の目的、仕組み、機能について講義を行う。また、各都道府県内における協議会を活用した地域課題の解決事例について報告等を行う。</a:t>
            </a:r>
          </a:p>
          <a:p>
            <a:pPr marL="408853" indent="-408853">
              <a:lnSpc>
                <a:spcPts val="600"/>
              </a:lnSpc>
            </a:pPr>
            <a:endParaRPr lang="en-US" altLang="ja-JP" sz="1662" dirty="0" smtClean="0">
              <a:latin typeface="ＭＳ Ｐゴシック" panose="020B0600070205080204" pitchFamily="50" charset="-128"/>
              <a:cs typeface="メイリオ" pitchFamily="50" charset="-128"/>
            </a:endParaRPr>
          </a:p>
          <a:p>
            <a:pPr marL="408853" indent="-408853"/>
            <a:r>
              <a:rPr lang="ja-JP" altLang="en-US" sz="1662" dirty="0" smtClean="0">
                <a:latin typeface="ＭＳ Ｐゴシック" panose="020B0600070205080204" pitchFamily="50" charset="-128"/>
                <a:cs typeface="メイリオ" pitchFamily="50" charset="-128"/>
              </a:rPr>
              <a:t>　⑦ 障害</a:t>
            </a:r>
            <a:r>
              <a:rPr lang="ja-JP" altLang="en-US" sz="1662" dirty="0">
                <a:latin typeface="ＭＳ Ｐゴシック" panose="020B0600070205080204" pitchFamily="50" charset="-128"/>
                <a:cs typeface="メイリオ" pitchFamily="50" charset="-128"/>
              </a:rPr>
              <a:t>当事者等により組織される団体等との連携を図ることの必要性について理解する</a:t>
            </a:r>
            <a:r>
              <a:rPr lang="ja-JP" altLang="en-US" sz="1662" dirty="0" smtClean="0">
                <a:latin typeface="ＭＳ Ｐゴシック" panose="020B0600070205080204" pitchFamily="50" charset="-128"/>
                <a:cs typeface="メイリオ" pitchFamily="50" charset="-128"/>
              </a:rPr>
              <a:t>。</a:t>
            </a:r>
            <a:endParaRPr lang="ja-JP" altLang="en-US" sz="1662" dirty="0">
              <a:latin typeface="ＭＳ Ｐゴシック" panose="020B0600070205080204" pitchFamily="50" charset="-128"/>
              <a:cs typeface="メイリオ" pitchFamily="50" charset="-128"/>
            </a:endParaRPr>
          </a:p>
        </p:txBody>
      </p:sp>
      <p:sp>
        <p:nvSpPr>
          <p:cNvPr id="3" name="テキスト ボックス 2"/>
          <p:cNvSpPr txBox="1"/>
          <p:nvPr/>
        </p:nvSpPr>
        <p:spPr>
          <a:xfrm>
            <a:off x="517396" y="504368"/>
            <a:ext cx="4386949" cy="490134"/>
          </a:xfrm>
          <a:prstGeom prst="rect">
            <a:avLst/>
          </a:prstGeom>
          <a:noFill/>
        </p:spPr>
        <p:txBody>
          <a:bodyPr wrap="square" rtlCol="0">
            <a:spAutoFit/>
          </a:bodyPr>
          <a:lstStyle/>
          <a:p>
            <a:r>
              <a:rPr lang="ja-JP" altLang="en-US" sz="2585" b="1">
                <a:latin typeface="メイリオ" pitchFamily="50" charset="-128"/>
                <a:ea typeface="メイリオ" pitchFamily="50" charset="-128"/>
                <a:cs typeface="メイリオ" pitchFamily="50" charset="-128"/>
              </a:rPr>
              <a:t>本科目の内容と獲得目標②</a:t>
            </a:r>
            <a:endParaRPr lang="ja-JP" altLang="en-US" sz="2585"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781780" y="324652"/>
            <a:ext cx="1825529" cy="422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a:t>標準カリキュラム</a:t>
            </a:r>
          </a:p>
        </p:txBody>
      </p:sp>
      <p:sp>
        <p:nvSpPr>
          <p:cNvPr id="8"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3701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3200" b="0" dirty="0">
              <a:latin typeface="MS UI Gothic" panose="020B0600070205080204" pitchFamily="50" charset="-128"/>
              <a:ea typeface="MS UI Gothic" panose="020B0600070205080204" pitchFamily="50" charset="-128"/>
            </a:endParaRPr>
          </a:p>
        </p:txBody>
      </p:sp>
      <p:sp>
        <p:nvSpPr>
          <p:cNvPr id="3" name="テキスト プレースホルダー 2"/>
          <p:cNvSpPr>
            <a:spLocks noGrp="1"/>
          </p:cNvSpPr>
          <p:nvPr>
            <p:ph type="body" idx="1"/>
          </p:nvPr>
        </p:nvSpPr>
        <p:spPr/>
        <p:txBody>
          <a:bodyPr>
            <a:normAutofit/>
          </a:bodyPr>
          <a:lstStyle/>
          <a:p>
            <a:r>
              <a:rPr lang="ja-JP" altLang="en-US" sz="3200" smtClean="0">
                <a:solidFill>
                  <a:schemeClr val="tx1"/>
                </a:solidFill>
                <a:latin typeface="メイリオ" panose="020B0604030504040204" pitchFamily="50" charset="-128"/>
                <a:ea typeface="メイリオ" panose="020B0604030504040204" pitchFamily="50" charset="-128"/>
              </a:rPr>
              <a:t>３．地域資源を知ることとその活用</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56753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04664"/>
            <a:ext cx="8229600" cy="634082"/>
          </a:xfrm>
        </p:spPr>
        <p:txBody>
          <a:bodyPr>
            <a:normAutofit/>
          </a:bodyPr>
          <a:lstStyle/>
          <a:p>
            <a:pPr algn="l"/>
            <a:r>
              <a:rPr kumimoji="1" lang="ja-JP" altLang="en-US" sz="3200" dirty="0" smtClean="0">
                <a:solidFill>
                  <a:srgbClr val="C00000"/>
                </a:solidFill>
                <a:latin typeface="ＤＨＰ特太ゴシック体" panose="020B0500000000000000" pitchFamily="50" charset="-128"/>
                <a:ea typeface="ＤＨＰ特太ゴシック体" panose="020B0500000000000000" pitchFamily="50" charset="-128"/>
              </a:rPr>
              <a:t>地域資源</a:t>
            </a:r>
            <a:r>
              <a:rPr kumimoji="1" lang="ja-JP" altLang="en-US" sz="3200" smtClean="0">
                <a:solidFill>
                  <a:srgbClr val="C00000"/>
                </a:solidFill>
                <a:latin typeface="ＤＨＰ特太ゴシック体" panose="020B0500000000000000" pitchFamily="50" charset="-128"/>
                <a:ea typeface="ＤＨＰ特太ゴシック体" panose="020B0500000000000000" pitchFamily="50" charset="-128"/>
              </a:rPr>
              <a:t>を知る</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867644225"/>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hashizume\AppData\Local\Microsoft\Windows\Temporary Internet Files\Content.IE5\QDNVKI22\publicdomainq-0000477azszt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3272926"/>
            <a:ext cx="1511150" cy="1484784"/>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p:cNvSpPr/>
          <p:nvPr/>
        </p:nvSpPr>
        <p:spPr>
          <a:xfrm>
            <a:off x="2390056" y="1575031"/>
            <a:ext cx="9144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rPr>
              <a:t>移送</a:t>
            </a:r>
            <a:endParaRPr kumimoji="1" lang="en-US" altLang="ja-JP" b="1" dirty="0" smtClean="0">
              <a:solidFill>
                <a:sysClr val="windowText" lastClr="000000"/>
              </a:solidFill>
            </a:endParaRPr>
          </a:p>
        </p:txBody>
      </p:sp>
      <p:sp>
        <p:nvSpPr>
          <p:cNvPr id="9" name="円/楕円 8"/>
          <p:cNvSpPr/>
          <p:nvPr/>
        </p:nvSpPr>
        <p:spPr>
          <a:xfrm>
            <a:off x="1653208" y="4470036"/>
            <a:ext cx="9144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ysClr val="windowText" lastClr="000000"/>
                </a:solidFill>
              </a:rPr>
              <a:t>財産</a:t>
            </a:r>
            <a:r>
              <a:rPr lang="ja-JP" altLang="en-US" b="1" dirty="0">
                <a:solidFill>
                  <a:sysClr val="windowText" lastClr="000000"/>
                </a:solidFill>
              </a:rPr>
              <a:t>管理</a:t>
            </a:r>
            <a:endParaRPr kumimoji="1" lang="en-US" altLang="ja-JP" b="1" dirty="0" smtClean="0">
              <a:solidFill>
                <a:sysClr val="windowText" lastClr="000000"/>
              </a:solidFill>
            </a:endParaRPr>
          </a:p>
        </p:txBody>
      </p:sp>
      <p:sp>
        <p:nvSpPr>
          <p:cNvPr id="10" name="円/楕円 9"/>
          <p:cNvSpPr/>
          <p:nvPr/>
        </p:nvSpPr>
        <p:spPr>
          <a:xfrm>
            <a:off x="5868144" y="1575031"/>
            <a:ext cx="9144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ysClr val="windowText" lastClr="000000"/>
                </a:solidFill>
              </a:rPr>
              <a:t>緊急時</a:t>
            </a:r>
            <a:r>
              <a:rPr lang="ja-JP" altLang="en-US" b="1" dirty="0">
                <a:solidFill>
                  <a:sysClr val="windowText" lastClr="000000"/>
                </a:solidFill>
              </a:rPr>
              <a:t>支援</a:t>
            </a:r>
            <a:endParaRPr kumimoji="1" lang="en-US" altLang="ja-JP" b="1" dirty="0" smtClean="0">
              <a:solidFill>
                <a:sysClr val="windowText" lastClr="000000"/>
              </a:solidFill>
            </a:endParaRPr>
          </a:p>
        </p:txBody>
      </p:sp>
      <p:sp>
        <p:nvSpPr>
          <p:cNvPr id="11" name="円/楕円 10"/>
          <p:cNvSpPr/>
          <p:nvPr/>
        </p:nvSpPr>
        <p:spPr>
          <a:xfrm>
            <a:off x="6638528" y="4573036"/>
            <a:ext cx="9144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rPr>
              <a:t>外出支援</a:t>
            </a:r>
            <a:endParaRPr kumimoji="1" lang="en-US" altLang="ja-JP" b="1" dirty="0" smtClean="0">
              <a:solidFill>
                <a:sysClr val="windowText" lastClr="000000"/>
              </a:solidFill>
            </a:endParaRPr>
          </a:p>
        </p:txBody>
      </p:sp>
      <p:grpSp>
        <p:nvGrpSpPr>
          <p:cNvPr id="12" name="グループ化 103"/>
          <p:cNvGrpSpPr/>
          <p:nvPr/>
        </p:nvGrpSpPr>
        <p:grpSpPr>
          <a:xfrm>
            <a:off x="740822" y="4114468"/>
            <a:ext cx="741861" cy="928692"/>
            <a:chOff x="8024834" y="2214554"/>
            <a:chExt cx="1071575" cy="928692"/>
          </a:xfrm>
        </p:grpSpPr>
        <p:pic>
          <p:nvPicPr>
            <p:cNvPr id="13" name="Picture 12" descr="C:\Users\MMVLP\AppData\Local\Microsoft\Windows\Temporary Internet Files\Content.IE5\YMACKKTP\MCj02120870000[1].wmf"/>
            <p:cNvPicPr>
              <a:picLocks noChangeAspect="1" noChangeArrowheads="1"/>
            </p:cNvPicPr>
            <p:nvPr/>
          </p:nvPicPr>
          <p:blipFill>
            <a:blip r:embed="rId9" cstate="print"/>
            <a:srcRect/>
            <a:stretch>
              <a:fillRect/>
            </a:stretch>
          </p:blipFill>
          <p:spPr bwMode="auto">
            <a:xfrm>
              <a:off x="8024834" y="2214554"/>
              <a:ext cx="762281" cy="672420"/>
            </a:xfrm>
            <a:prstGeom prst="rect">
              <a:avLst/>
            </a:prstGeom>
            <a:noFill/>
          </p:spPr>
        </p:pic>
        <p:sp>
          <p:nvSpPr>
            <p:cNvPr id="14" name="Text Box 25"/>
            <p:cNvSpPr txBox="1">
              <a:spLocks noChangeArrowheads="1"/>
            </p:cNvSpPr>
            <p:nvPr/>
          </p:nvSpPr>
          <p:spPr bwMode="auto">
            <a:xfrm>
              <a:off x="8024835" y="2870890"/>
              <a:ext cx="1071574" cy="272356"/>
            </a:xfrm>
            <a:prstGeom prst="rect">
              <a:avLst/>
            </a:prstGeom>
            <a:noFill/>
            <a:ln w="9525">
              <a:noFill/>
              <a:miter lim="800000"/>
              <a:headEnd/>
              <a:tailEnd/>
            </a:ln>
          </p:spPr>
          <p:txBody>
            <a:bodyPr lIns="91407" tIns="45705" rIns="91407" bIns="45705"/>
            <a:lstStyle/>
            <a:p>
              <a:pPr algn="just" eaLnBrk="0" hangingPunct="0"/>
              <a:r>
                <a:rPr lang="ja-JP" altLang="en-US" sz="1200" dirty="0">
                  <a:solidFill>
                    <a:srgbClr val="2D2D8A">
                      <a:lumMod val="60000"/>
                      <a:lumOff val="40000"/>
                    </a:srgbClr>
                  </a:solidFill>
                  <a:latin typeface="Century" pitchFamily="18" charset="0"/>
                  <a:ea typeface="HGPｺﾞｼｯｸM" pitchFamily="50" charset="-128"/>
                </a:rPr>
                <a:t>銀行</a:t>
              </a:r>
            </a:p>
          </p:txBody>
        </p:sp>
      </p:grpSp>
      <p:grpSp>
        <p:nvGrpSpPr>
          <p:cNvPr id="15" name="グループ化 110"/>
          <p:cNvGrpSpPr/>
          <p:nvPr/>
        </p:nvGrpSpPr>
        <p:grpSpPr>
          <a:xfrm>
            <a:off x="1012839" y="1643051"/>
            <a:ext cx="609947" cy="1143008"/>
            <a:chOff x="8453462" y="3286124"/>
            <a:chExt cx="881034" cy="1143008"/>
          </a:xfrm>
        </p:grpSpPr>
        <p:pic>
          <p:nvPicPr>
            <p:cNvPr id="16" name="Picture 21" descr="C:\Users\MMVLP\AppData\Local\Microsoft\Windows\Temporary Internet Files\Content.IE5\ADO9HRNP\MCj04179700000[1].wmf"/>
            <p:cNvPicPr>
              <a:picLocks noChangeAspect="1" noChangeArrowheads="1"/>
            </p:cNvPicPr>
            <p:nvPr/>
          </p:nvPicPr>
          <p:blipFill>
            <a:blip r:embed="rId10" cstate="print"/>
            <a:srcRect/>
            <a:stretch>
              <a:fillRect/>
            </a:stretch>
          </p:blipFill>
          <p:spPr bwMode="auto">
            <a:xfrm>
              <a:off x="8453462" y="3286124"/>
              <a:ext cx="881034" cy="882841"/>
            </a:xfrm>
            <a:prstGeom prst="rect">
              <a:avLst/>
            </a:prstGeom>
            <a:noFill/>
          </p:spPr>
        </p:pic>
        <p:sp>
          <p:nvSpPr>
            <p:cNvPr id="17" name="Text Box 25"/>
            <p:cNvSpPr txBox="1">
              <a:spLocks noChangeArrowheads="1"/>
            </p:cNvSpPr>
            <p:nvPr/>
          </p:nvSpPr>
          <p:spPr bwMode="auto">
            <a:xfrm>
              <a:off x="8596338" y="4071942"/>
              <a:ext cx="714380" cy="357190"/>
            </a:xfrm>
            <a:prstGeom prst="rect">
              <a:avLst/>
            </a:prstGeom>
            <a:noFill/>
            <a:ln w="9525">
              <a:noFill/>
              <a:miter lim="800000"/>
              <a:headEnd/>
              <a:tailEnd/>
            </a:ln>
          </p:spPr>
          <p:txBody>
            <a:bodyPr lIns="91407" tIns="45705" rIns="91407" bIns="45705"/>
            <a:lstStyle/>
            <a:p>
              <a:pPr algn="just" eaLnBrk="0" hangingPunct="0"/>
              <a:r>
                <a:rPr lang="ja-JP" altLang="en-US" sz="1200" dirty="0">
                  <a:solidFill>
                    <a:srgbClr val="2D2D8A">
                      <a:lumMod val="60000"/>
                      <a:lumOff val="40000"/>
                    </a:srgbClr>
                  </a:solidFill>
                  <a:latin typeface="Century" pitchFamily="18" charset="0"/>
                  <a:ea typeface="HGPｺﾞｼｯｸM" pitchFamily="50" charset="-128"/>
                </a:rPr>
                <a:t>バス</a:t>
              </a:r>
            </a:p>
          </p:txBody>
        </p:sp>
      </p:grpSp>
      <p:grpSp>
        <p:nvGrpSpPr>
          <p:cNvPr id="18" name="グループ化 89"/>
          <p:cNvGrpSpPr/>
          <p:nvPr/>
        </p:nvGrpSpPr>
        <p:grpSpPr>
          <a:xfrm>
            <a:off x="7702561" y="5650838"/>
            <a:ext cx="840770" cy="928675"/>
            <a:chOff x="881034" y="3286124"/>
            <a:chExt cx="1071549" cy="857237"/>
          </a:xfrm>
        </p:grpSpPr>
        <p:pic>
          <p:nvPicPr>
            <p:cNvPr id="19" name="Picture 16" descr="j0233584[1]"/>
            <p:cNvPicPr>
              <a:picLocks noChangeAspect="1" noChangeArrowheads="1"/>
            </p:cNvPicPr>
            <p:nvPr/>
          </p:nvPicPr>
          <p:blipFill>
            <a:blip r:embed="rId11" cstate="print"/>
            <a:srcRect/>
            <a:stretch>
              <a:fillRect/>
            </a:stretch>
          </p:blipFill>
          <p:spPr bwMode="auto">
            <a:xfrm>
              <a:off x="1166786" y="3286124"/>
              <a:ext cx="549677" cy="645948"/>
            </a:xfrm>
            <a:prstGeom prst="rect">
              <a:avLst/>
            </a:prstGeom>
            <a:noFill/>
            <a:ln w="9525">
              <a:noFill/>
              <a:miter lim="800000"/>
              <a:headEnd/>
              <a:tailEnd/>
            </a:ln>
          </p:spPr>
        </p:pic>
        <p:sp>
          <p:nvSpPr>
            <p:cNvPr id="20" name="Text Box 25"/>
            <p:cNvSpPr txBox="1">
              <a:spLocks noChangeArrowheads="1"/>
            </p:cNvSpPr>
            <p:nvPr/>
          </p:nvSpPr>
          <p:spPr bwMode="auto">
            <a:xfrm>
              <a:off x="881034" y="3857628"/>
              <a:ext cx="1071549" cy="285733"/>
            </a:xfrm>
            <a:prstGeom prst="rect">
              <a:avLst/>
            </a:prstGeom>
            <a:noFill/>
            <a:ln w="9525">
              <a:noFill/>
              <a:miter lim="800000"/>
              <a:headEnd/>
              <a:tailEnd/>
            </a:ln>
          </p:spPr>
          <p:txBody>
            <a:bodyPr lIns="91407" tIns="45705" rIns="91407" bIns="45705"/>
            <a:lstStyle/>
            <a:p>
              <a:pPr algn="ctr" eaLnBrk="0" hangingPunct="0"/>
              <a:r>
                <a:rPr lang="ja-JP" altLang="en-US" sz="1200" dirty="0">
                  <a:solidFill>
                    <a:srgbClr val="2D2D8A">
                      <a:lumMod val="60000"/>
                      <a:lumOff val="40000"/>
                    </a:srgbClr>
                  </a:solidFill>
                  <a:latin typeface="Century" pitchFamily="18" charset="0"/>
                  <a:ea typeface="HGPｺﾞｼｯｸM" pitchFamily="50" charset="-128"/>
                </a:rPr>
                <a:t>企業</a:t>
              </a:r>
            </a:p>
          </p:txBody>
        </p:sp>
      </p:grpSp>
      <p:grpSp>
        <p:nvGrpSpPr>
          <p:cNvPr id="24" name="グループ化 91"/>
          <p:cNvGrpSpPr/>
          <p:nvPr/>
        </p:nvGrpSpPr>
        <p:grpSpPr>
          <a:xfrm>
            <a:off x="7683175" y="3614756"/>
            <a:ext cx="839522" cy="964058"/>
            <a:chOff x="611970" y="3429000"/>
            <a:chExt cx="1212643" cy="964058"/>
          </a:xfrm>
        </p:grpSpPr>
        <p:pic>
          <p:nvPicPr>
            <p:cNvPr id="25" name="Picture 56" descr="C:\Users\MMVLP\AppData\Local\Microsoft\Windows\Temporary Internet Files\Content.IE5\ADO9HRNP\MCj02959420000[1].wmf"/>
            <p:cNvPicPr>
              <a:picLocks noChangeAspect="1" noChangeArrowheads="1"/>
            </p:cNvPicPr>
            <p:nvPr/>
          </p:nvPicPr>
          <p:blipFill>
            <a:blip r:embed="rId12" cstate="print"/>
            <a:srcRect/>
            <a:stretch>
              <a:fillRect/>
            </a:stretch>
          </p:blipFill>
          <p:spPr bwMode="auto">
            <a:xfrm>
              <a:off x="881034" y="3429000"/>
              <a:ext cx="845989" cy="727993"/>
            </a:xfrm>
            <a:prstGeom prst="rect">
              <a:avLst/>
            </a:prstGeom>
            <a:noFill/>
          </p:spPr>
        </p:pic>
        <p:sp>
          <p:nvSpPr>
            <p:cNvPr id="26" name="Text Box 25"/>
            <p:cNvSpPr txBox="1">
              <a:spLocks noChangeArrowheads="1"/>
            </p:cNvSpPr>
            <p:nvPr/>
          </p:nvSpPr>
          <p:spPr bwMode="auto">
            <a:xfrm>
              <a:off x="611970" y="4107592"/>
              <a:ext cx="1212643" cy="285466"/>
            </a:xfrm>
            <a:prstGeom prst="rect">
              <a:avLst/>
            </a:prstGeom>
            <a:noFill/>
            <a:ln w="9525">
              <a:noFill/>
              <a:miter lim="800000"/>
              <a:headEnd/>
              <a:tailEnd/>
            </a:ln>
          </p:spPr>
          <p:txBody>
            <a:bodyPr lIns="91407" tIns="45705" rIns="91407" bIns="45705"/>
            <a:lstStyle/>
            <a:p>
              <a:pPr algn="ctr" eaLnBrk="0" hangingPunct="0"/>
              <a:r>
                <a:rPr lang="ja-JP" altLang="en-US" sz="1200" dirty="0">
                  <a:solidFill>
                    <a:srgbClr val="2D2D8A">
                      <a:lumMod val="60000"/>
                      <a:lumOff val="40000"/>
                    </a:srgbClr>
                  </a:solidFill>
                  <a:latin typeface="Century" pitchFamily="18" charset="0"/>
                  <a:ea typeface="HGPｺﾞｼｯｸM" pitchFamily="50" charset="-128"/>
                </a:rPr>
                <a:t>レストラン</a:t>
              </a:r>
            </a:p>
          </p:txBody>
        </p:sp>
      </p:grpSp>
      <p:grpSp>
        <p:nvGrpSpPr>
          <p:cNvPr id="27" name="グループ化 141"/>
          <p:cNvGrpSpPr/>
          <p:nvPr/>
        </p:nvGrpSpPr>
        <p:grpSpPr>
          <a:xfrm>
            <a:off x="7889592" y="2664292"/>
            <a:ext cx="668085" cy="1002518"/>
            <a:chOff x="7345574" y="2285992"/>
            <a:chExt cx="965012" cy="1002518"/>
          </a:xfrm>
        </p:grpSpPr>
        <p:pic>
          <p:nvPicPr>
            <p:cNvPr id="28" name="Picture 45" descr="C:\Users\MMVLP\AppData\Local\Microsoft\Windows\Temporary Internet Files\Content.IE5\YMACKKTP\MCj02286270000[1].wmf"/>
            <p:cNvPicPr>
              <a:picLocks noChangeAspect="1" noChangeArrowheads="1"/>
            </p:cNvPicPr>
            <p:nvPr/>
          </p:nvPicPr>
          <p:blipFill>
            <a:blip r:embed="rId13" cstate="print"/>
            <a:srcRect/>
            <a:stretch>
              <a:fillRect/>
            </a:stretch>
          </p:blipFill>
          <p:spPr bwMode="auto">
            <a:xfrm>
              <a:off x="7453330" y="2285992"/>
              <a:ext cx="816310" cy="632416"/>
            </a:xfrm>
            <a:prstGeom prst="rect">
              <a:avLst/>
            </a:prstGeom>
            <a:noFill/>
          </p:spPr>
        </p:pic>
        <p:sp>
          <p:nvSpPr>
            <p:cNvPr id="29" name="Text Box 25"/>
            <p:cNvSpPr txBox="1">
              <a:spLocks noChangeArrowheads="1"/>
            </p:cNvSpPr>
            <p:nvPr/>
          </p:nvSpPr>
          <p:spPr bwMode="auto">
            <a:xfrm>
              <a:off x="7345574" y="2928933"/>
              <a:ext cx="965012" cy="359577"/>
            </a:xfrm>
            <a:prstGeom prst="rect">
              <a:avLst/>
            </a:prstGeom>
            <a:noFill/>
            <a:ln w="9525">
              <a:noFill/>
              <a:miter lim="800000"/>
              <a:headEnd/>
              <a:tailEnd/>
            </a:ln>
          </p:spPr>
          <p:txBody>
            <a:bodyPr lIns="91407" tIns="45705" rIns="91407" bIns="45705"/>
            <a:lstStyle/>
            <a:p>
              <a:pPr algn="just" eaLnBrk="0" hangingPunct="0"/>
              <a:r>
                <a:rPr lang="ja-JP" altLang="en-US" sz="1200" dirty="0">
                  <a:solidFill>
                    <a:srgbClr val="2D2D8A">
                      <a:lumMod val="60000"/>
                      <a:lumOff val="40000"/>
                    </a:srgbClr>
                  </a:solidFill>
                  <a:latin typeface="Century" pitchFamily="18" charset="0"/>
                  <a:ea typeface="HGPｺﾞｼｯｸM" pitchFamily="50" charset="-128"/>
                </a:rPr>
                <a:t>映画館</a:t>
              </a:r>
            </a:p>
          </p:txBody>
        </p:sp>
      </p:grpSp>
      <p:grpSp>
        <p:nvGrpSpPr>
          <p:cNvPr id="30" name="グループ化 69"/>
          <p:cNvGrpSpPr/>
          <p:nvPr/>
        </p:nvGrpSpPr>
        <p:grpSpPr>
          <a:xfrm>
            <a:off x="7144651" y="1496447"/>
            <a:ext cx="641494" cy="1071568"/>
            <a:chOff x="7810520" y="4000504"/>
            <a:chExt cx="926602" cy="1071568"/>
          </a:xfrm>
        </p:grpSpPr>
        <p:pic>
          <p:nvPicPr>
            <p:cNvPr id="31" name="Picture 9" descr="C:\Users\MMVLP\AppData\Local\Microsoft\Windows\Temporary Internet Files\Content.IE5\YMACKKTP\MCj01834320000[1].wmf"/>
            <p:cNvPicPr>
              <a:picLocks noChangeAspect="1" noChangeArrowheads="1"/>
            </p:cNvPicPr>
            <p:nvPr/>
          </p:nvPicPr>
          <p:blipFill>
            <a:blip r:embed="rId14" cstate="print"/>
            <a:srcRect/>
            <a:stretch>
              <a:fillRect/>
            </a:stretch>
          </p:blipFill>
          <p:spPr bwMode="auto">
            <a:xfrm>
              <a:off x="7810520" y="4000504"/>
              <a:ext cx="926602" cy="917645"/>
            </a:xfrm>
            <a:prstGeom prst="rect">
              <a:avLst/>
            </a:prstGeom>
            <a:noFill/>
          </p:spPr>
        </p:pic>
        <p:sp>
          <p:nvSpPr>
            <p:cNvPr id="32" name="Text Box 25"/>
            <p:cNvSpPr txBox="1">
              <a:spLocks noChangeArrowheads="1"/>
            </p:cNvSpPr>
            <p:nvPr/>
          </p:nvSpPr>
          <p:spPr bwMode="auto">
            <a:xfrm>
              <a:off x="8024834" y="4786322"/>
              <a:ext cx="612325" cy="285750"/>
            </a:xfrm>
            <a:prstGeom prst="rect">
              <a:avLst/>
            </a:prstGeom>
            <a:noFill/>
            <a:ln w="9525">
              <a:noFill/>
              <a:miter lim="800000"/>
              <a:headEnd/>
              <a:tailEnd/>
            </a:ln>
          </p:spPr>
          <p:txBody>
            <a:bodyPr lIns="91407" tIns="45705" rIns="91407" bIns="45705"/>
            <a:lstStyle/>
            <a:p>
              <a:pPr algn="just" eaLnBrk="0" hangingPunct="0"/>
              <a:r>
                <a:rPr lang="ja-JP" altLang="en-US" sz="1200" dirty="0">
                  <a:solidFill>
                    <a:srgbClr val="2D2D8A">
                      <a:lumMod val="60000"/>
                      <a:lumOff val="40000"/>
                    </a:srgbClr>
                  </a:solidFill>
                  <a:latin typeface="Century" pitchFamily="18" charset="0"/>
                  <a:ea typeface="HGPｺﾞｼｯｸM" pitchFamily="50" charset="-128"/>
                </a:rPr>
                <a:t>病院</a:t>
              </a:r>
              <a:endParaRPr lang="en-US" altLang="ja-JP" sz="1200" dirty="0">
                <a:solidFill>
                  <a:srgbClr val="2D2D8A">
                    <a:lumMod val="60000"/>
                    <a:lumOff val="40000"/>
                  </a:srgbClr>
                </a:solidFill>
                <a:latin typeface="Century" pitchFamily="18" charset="0"/>
                <a:ea typeface="HGPｺﾞｼｯｸM" pitchFamily="50" charset="-128"/>
              </a:endParaRPr>
            </a:p>
          </p:txBody>
        </p:sp>
      </p:grpSp>
      <p:pic>
        <p:nvPicPr>
          <p:cNvPr id="33" name="Picture 27" descr="C:\Users\MMVLP\AppData\Local\Microsoft\Windows\Temporary Internet Files\Content.IE5\ADO9HRNP\MCj03442610000[1].wmf"/>
          <p:cNvPicPr>
            <a:picLocks noChangeAspect="1" noChangeArrowheads="1"/>
          </p:cNvPicPr>
          <p:nvPr/>
        </p:nvPicPr>
        <p:blipFill>
          <a:blip r:embed="rId15" cstate="print"/>
          <a:srcRect/>
          <a:stretch>
            <a:fillRect/>
          </a:stretch>
        </p:blipFill>
        <p:spPr bwMode="auto">
          <a:xfrm>
            <a:off x="1199423" y="5805170"/>
            <a:ext cx="453692" cy="642942"/>
          </a:xfrm>
          <a:prstGeom prst="rect">
            <a:avLst/>
          </a:prstGeom>
          <a:noFill/>
        </p:spPr>
      </p:pic>
      <p:sp>
        <p:nvSpPr>
          <p:cNvPr id="34" name="Text Box 25"/>
          <p:cNvSpPr txBox="1">
            <a:spLocks noChangeArrowheads="1"/>
          </p:cNvSpPr>
          <p:nvPr/>
        </p:nvSpPr>
        <p:spPr bwMode="auto">
          <a:xfrm>
            <a:off x="1653208" y="6217966"/>
            <a:ext cx="641501" cy="265300"/>
          </a:xfrm>
          <a:prstGeom prst="rect">
            <a:avLst/>
          </a:prstGeom>
          <a:noFill/>
          <a:ln w="9525">
            <a:noFill/>
            <a:miter lim="800000"/>
            <a:headEnd/>
            <a:tailEnd/>
          </a:ln>
        </p:spPr>
        <p:txBody>
          <a:bodyPr lIns="81014" tIns="40508" rIns="81014" bIns="40508"/>
          <a:lstStyle/>
          <a:p>
            <a:pPr algn="ctr" eaLnBrk="0" hangingPunct="0"/>
            <a:r>
              <a:rPr lang="ja-JP" altLang="en-US" sz="1200" dirty="0">
                <a:solidFill>
                  <a:srgbClr val="2D2D8A">
                    <a:lumMod val="60000"/>
                    <a:lumOff val="40000"/>
                  </a:srgbClr>
                </a:solidFill>
                <a:latin typeface="Century" pitchFamily="18" charset="0"/>
                <a:ea typeface="HGPｺﾞｼｯｸM" pitchFamily="50" charset="-128"/>
              </a:rPr>
              <a:t>商店街</a:t>
            </a:r>
          </a:p>
        </p:txBody>
      </p:sp>
      <p:sp>
        <p:nvSpPr>
          <p:cNvPr id="8" name="円/楕円 7"/>
          <p:cNvSpPr/>
          <p:nvPr/>
        </p:nvSpPr>
        <p:spPr>
          <a:xfrm>
            <a:off x="2110408" y="1571527"/>
            <a:ext cx="5182614" cy="44291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40822" y="908720"/>
            <a:ext cx="7935634" cy="5949279"/>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5" name="フッター プレースホルダー 6"/>
          <p:cNvSpPr>
            <a:spLocks noGrp="1"/>
          </p:cNvSpPr>
          <p:nvPr>
            <p:ph type="ftr" sz="quarter" idx="11"/>
          </p:nvPr>
        </p:nvSpPr>
        <p:spPr>
          <a:xfrm>
            <a:off x="0" y="6579513"/>
            <a:ext cx="4289302" cy="278487"/>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15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4294967295"/>
            <p:extLst>
              <p:ext uri="{D42A27DB-BD31-4B8C-83A1-F6EECF244321}">
                <p14:modId xmlns:p14="http://schemas.microsoft.com/office/powerpoint/2010/main" val="33352298"/>
              </p:ext>
            </p:extLst>
          </p:nvPr>
        </p:nvGraphicFramePr>
        <p:xfrm>
          <a:off x="708025" y="1268413"/>
          <a:ext cx="8435975" cy="499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角丸四角形吹き出し 5"/>
          <p:cNvSpPr/>
          <p:nvPr/>
        </p:nvSpPr>
        <p:spPr>
          <a:xfrm>
            <a:off x="2411760" y="1268760"/>
            <a:ext cx="1800200" cy="1152128"/>
          </a:xfrm>
          <a:prstGeom prst="wedgeRoundRectCallout">
            <a:avLst>
              <a:gd name="adj1" fmla="val 6580"/>
              <a:gd name="adj2" fmla="val 8757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その地域の様々な相談支援関係者と出会う</a:t>
            </a:r>
            <a:endParaRPr kumimoji="1" lang="ja-JP" altLang="en-US" dirty="0"/>
          </a:p>
        </p:txBody>
      </p:sp>
      <p:sp>
        <p:nvSpPr>
          <p:cNvPr id="7" name="角丸四角形吹き出し 6"/>
          <p:cNvSpPr/>
          <p:nvPr/>
        </p:nvSpPr>
        <p:spPr>
          <a:xfrm>
            <a:off x="2627784" y="5085184"/>
            <a:ext cx="1800200" cy="1152128"/>
          </a:xfrm>
          <a:prstGeom prst="wedgeRoundRectCallout">
            <a:avLst>
              <a:gd name="adj1" fmla="val 6580"/>
              <a:gd name="adj2" fmla="val -875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その地域のインフォーマルな関係者と出会う</a:t>
            </a:r>
            <a:endParaRPr kumimoji="1" lang="ja-JP" altLang="en-US" dirty="0"/>
          </a:p>
        </p:txBody>
      </p:sp>
      <p:sp>
        <p:nvSpPr>
          <p:cNvPr id="8" name="角丸四角形吹き出し 7"/>
          <p:cNvSpPr/>
          <p:nvPr/>
        </p:nvSpPr>
        <p:spPr>
          <a:xfrm>
            <a:off x="179512" y="988999"/>
            <a:ext cx="2016224" cy="1719921"/>
          </a:xfrm>
          <a:prstGeom prst="wedgeRoundRectCallout">
            <a:avLst>
              <a:gd name="adj1" fmla="val 14499"/>
              <a:gd name="adj2" fmla="val 6478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地域</a:t>
            </a:r>
            <a:r>
              <a:rPr lang="ja-JP" altLang="en-US" dirty="0" smtClean="0"/>
              <a:t>活動・特性</a:t>
            </a:r>
            <a:endParaRPr lang="en-US" altLang="ja-JP" dirty="0"/>
          </a:p>
          <a:p>
            <a:pPr algn="ctr"/>
            <a:r>
              <a:rPr lang="ja-JP" altLang="en-US" dirty="0" smtClean="0"/>
              <a:t>民間企業</a:t>
            </a:r>
            <a:endParaRPr lang="en-US" altLang="ja-JP" dirty="0"/>
          </a:p>
          <a:p>
            <a:pPr algn="ctr"/>
            <a:r>
              <a:rPr lang="ja-JP" altLang="en-US" dirty="0"/>
              <a:t>公共交通</a:t>
            </a:r>
            <a:endParaRPr lang="en-US" altLang="ja-JP" dirty="0"/>
          </a:p>
          <a:p>
            <a:pPr algn="ctr"/>
            <a:r>
              <a:rPr kumimoji="1" lang="ja-JP" altLang="en-US" dirty="0" smtClean="0"/>
              <a:t>ボランティア団体</a:t>
            </a:r>
            <a:endParaRPr kumimoji="1" lang="en-US" altLang="ja-JP" dirty="0" smtClean="0"/>
          </a:p>
          <a:p>
            <a:pPr algn="ctr"/>
            <a:r>
              <a:rPr lang="ja-JP" altLang="en-US" dirty="0" smtClean="0"/>
              <a:t>自治会</a:t>
            </a:r>
            <a:endParaRPr lang="en-US" altLang="ja-JP" dirty="0" smtClean="0"/>
          </a:p>
          <a:p>
            <a:pPr algn="ctr"/>
            <a:r>
              <a:rPr kumimoji="1" lang="ja-JP" altLang="en-US" dirty="0" smtClean="0"/>
              <a:t>民生児童</a:t>
            </a:r>
            <a:r>
              <a:rPr lang="ja-JP" altLang="en-US" dirty="0" smtClean="0"/>
              <a:t>員等</a:t>
            </a:r>
            <a:endParaRPr kumimoji="1" lang="ja-JP" altLang="en-US" dirty="0"/>
          </a:p>
        </p:txBody>
      </p:sp>
      <p:sp>
        <p:nvSpPr>
          <p:cNvPr id="9" name="角丸四角形吹き出し 8"/>
          <p:cNvSpPr/>
          <p:nvPr/>
        </p:nvSpPr>
        <p:spPr>
          <a:xfrm>
            <a:off x="204572" y="4938035"/>
            <a:ext cx="2257198" cy="1728192"/>
          </a:xfrm>
          <a:prstGeom prst="wedgeRoundRectCallout">
            <a:avLst>
              <a:gd name="adj1" fmla="val 10438"/>
              <a:gd name="adj2" fmla="val -665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行政・福祉事業</a:t>
            </a:r>
            <a:endParaRPr lang="en-US" altLang="ja-JP" dirty="0"/>
          </a:p>
          <a:p>
            <a:pPr algn="ctr"/>
            <a:r>
              <a:rPr lang="ja-JP" altLang="en-US" dirty="0"/>
              <a:t>社会福祉協議会</a:t>
            </a:r>
            <a:endParaRPr lang="en-US" altLang="ja-JP" dirty="0"/>
          </a:p>
          <a:p>
            <a:pPr algn="ctr"/>
            <a:r>
              <a:rPr lang="ja-JP" altLang="en-US" dirty="0" smtClean="0"/>
              <a:t>教育機関</a:t>
            </a:r>
            <a:endParaRPr lang="en-US" altLang="ja-JP" dirty="0" smtClean="0"/>
          </a:p>
          <a:p>
            <a:pPr algn="ctr"/>
            <a:r>
              <a:rPr kumimoji="1" lang="ja-JP" altLang="en-US" dirty="0" smtClean="0"/>
              <a:t>子育て支援・医療</a:t>
            </a:r>
            <a:endParaRPr kumimoji="1" lang="en-US" altLang="ja-JP" dirty="0" smtClean="0"/>
          </a:p>
          <a:p>
            <a:pPr algn="ctr"/>
            <a:r>
              <a:rPr kumimoji="1" lang="ja-JP" altLang="en-US" dirty="0" smtClean="0"/>
              <a:t>高齢者支援</a:t>
            </a:r>
            <a:endParaRPr kumimoji="1" lang="en-US" altLang="ja-JP" dirty="0" smtClean="0"/>
          </a:p>
          <a:p>
            <a:pPr algn="ctr"/>
            <a:r>
              <a:rPr lang="ja-JP" altLang="en-US" dirty="0"/>
              <a:t>隣接</a:t>
            </a:r>
            <a:r>
              <a:rPr lang="ja-JP" altLang="en-US" dirty="0" smtClean="0"/>
              <a:t>地域</a:t>
            </a:r>
            <a:r>
              <a:rPr lang="ja-JP" altLang="en-US" dirty="0"/>
              <a:t>事情</a:t>
            </a:r>
            <a:endParaRPr kumimoji="1" lang="ja-JP" altLang="en-US" dirty="0"/>
          </a:p>
        </p:txBody>
      </p:sp>
      <p:sp>
        <p:nvSpPr>
          <p:cNvPr id="10" name="角丸四角形吹き出し 9"/>
          <p:cNvSpPr/>
          <p:nvPr/>
        </p:nvSpPr>
        <p:spPr>
          <a:xfrm>
            <a:off x="4717210" y="1268760"/>
            <a:ext cx="1438966" cy="1304528"/>
          </a:xfrm>
          <a:prstGeom prst="wedgeRoundRectCallout">
            <a:avLst>
              <a:gd name="adj1" fmla="val 6580"/>
              <a:gd name="adj2" fmla="val 875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キーパーソンの紹介と訪問</a:t>
            </a:r>
            <a:endParaRPr kumimoji="1" lang="ja-JP" altLang="en-US" dirty="0"/>
          </a:p>
        </p:txBody>
      </p:sp>
      <p:sp>
        <p:nvSpPr>
          <p:cNvPr id="11" name="角丸四角形吹き出し 10"/>
          <p:cNvSpPr/>
          <p:nvPr/>
        </p:nvSpPr>
        <p:spPr>
          <a:xfrm>
            <a:off x="7308304" y="1192560"/>
            <a:ext cx="1438966" cy="1304528"/>
          </a:xfrm>
          <a:prstGeom prst="wedgeRoundRectCallout">
            <a:avLst>
              <a:gd name="adj1" fmla="val 6580"/>
              <a:gd name="adj2" fmla="val 875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支援調整</a:t>
            </a:r>
            <a:endParaRPr kumimoji="1" lang="en-US" altLang="ja-JP" dirty="0" smtClean="0"/>
          </a:p>
          <a:p>
            <a:pPr algn="ctr"/>
            <a:r>
              <a:rPr kumimoji="1" lang="ja-JP" altLang="en-US" dirty="0" smtClean="0"/>
              <a:t>見守り依頼</a:t>
            </a:r>
            <a:endParaRPr kumimoji="1" lang="ja-JP" altLang="en-US" dirty="0"/>
          </a:p>
        </p:txBody>
      </p:sp>
      <p:sp>
        <p:nvSpPr>
          <p:cNvPr id="12" name="角丸四角形吹き出し 11"/>
          <p:cNvSpPr/>
          <p:nvPr/>
        </p:nvSpPr>
        <p:spPr>
          <a:xfrm>
            <a:off x="7491120" y="5008984"/>
            <a:ext cx="1438966" cy="1304528"/>
          </a:xfrm>
          <a:prstGeom prst="wedgeRoundRectCallout">
            <a:avLst>
              <a:gd name="adj1" fmla="val -27714"/>
              <a:gd name="adj2" fmla="val -8376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資源</a:t>
            </a:r>
            <a:r>
              <a:rPr kumimoji="1" lang="ja-JP" altLang="en-US" dirty="0" smtClean="0"/>
              <a:t>調整</a:t>
            </a:r>
            <a:endParaRPr kumimoji="1" lang="en-US" altLang="ja-JP" dirty="0" smtClean="0"/>
          </a:p>
          <a:p>
            <a:pPr algn="ctr"/>
            <a:r>
              <a:rPr lang="ja-JP" altLang="en-US" dirty="0" smtClean="0"/>
              <a:t>開発</a:t>
            </a:r>
            <a:r>
              <a:rPr lang="ja-JP" altLang="en-US" dirty="0"/>
              <a:t>へ</a:t>
            </a:r>
            <a:endParaRPr kumimoji="1" lang="ja-JP" altLang="en-US" dirty="0"/>
          </a:p>
        </p:txBody>
      </p:sp>
      <p:sp>
        <p:nvSpPr>
          <p:cNvPr id="15" name="テキスト ボックス 14"/>
          <p:cNvSpPr txBox="1"/>
          <p:nvPr/>
        </p:nvSpPr>
        <p:spPr>
          <a:xfrm>
            <a:off x="539552" y="476672"/>
            <a:ext cx="8640960" cy="523220"/>
          </a:xfrm>
          <a:prstGeom prst="rect">
            <a:avLst/>
          </a:prstGeom>
          <a:noFill/>
        </p:spPr>
        <p:txBody>
          <a:bodyPr wrap="square" rtlCol="0">
            <a:spAutoFit/>
          </a:bodyPr>
          <a:lstStyle/>
          <a:p>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地域資源の把握・アクセスとネットワークへの参画</a:t>
            </a:r>
            <a:endPar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pitchFamily="50" charset="-128"/>
            </a:endParaRPr>
          </a:p>
        </p:txBody>
      </p:sp>
      <p:sp>
        <p:nvSpPr>
          <p:cNvPr id="13" name="フッター プレースホルダー 6"/>
          <p:cNvSpPr>
            <a:spLocks noGrp="1"/>
          </p:cNvSpPr>
          <p:nvPr>
            <p:ph type="ftr" sz="quarter" idx="11"/>
          </p:nvPr>
        </p:nvSpPr>
        <p:spPr>
          <a:xfrm>
            <a:off x="426701" y="6548456"/>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2405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483059831"/>
              </p:ext>
            </p:extLst>
          </p:nvPr>
        </p:nvGraphicFramePr>
        <p:xfrm>
          <a:off x="611560" y="1196752"/>
          <a:ext cx="842493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角丸四角形 6"/>
          <p:cNvSpPr/>
          <p:nvPr/>
        </p:nvSpPr>
        <p:spPr>
          <a:xfrm>
            <a:off x="611560" y="1074440"/>
            <a:ext cx="2700379" cy="914400"/>
          </a:xfrm>
          <a:prstGeom prst="roundRect">
            <a:avLst/>
          </a:prstGeom>
          <a:ln w="63500"/>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ＤＨＰ特太ゴシック体" panose="020B0500000000000000" pitchFamily="50" charset="-128"/>
                <a:ea typeface="ＤＨＰ特太ゴシック体" panose="020B0500000000000000" pitchFamily="50" charset="-128"/>
              </a:rPr>
              <a:t>生活支援サービスへのニーズ把握</a:t>
            </a:r>
            <a:endParaRPr kumimoji="1" lang="ja-JP" altLang="en-US" dirty="0">
              <a:latin typeface="ＤＨＰ特太ゴシック体" panose="020B0500000000000000" pitchFamily="50" charset="-128"/>
              <a:ea typeface="ＤＨＰ特太ゴシック体" panose="020B0500000000000000" pitchFamily="50" charset="-128"/>
            </a:endParaRPr>
          </a:p>
        </p:txBody>
      </p:sp>
      <p:sp>
        <p:nvSpPr>
          <p:cNvPr id="8" name="左矢印吹き出し 7"/>
          <p:cNvSpPr/>
          <p:nvPr/>
        </p:nvSpPr>
        <p:spPr>
          <a:xfrm>
            <a:off x="6093296" y="4941168"/>
            <a:ext cx="2686836" cy="1656184"/>
          </a:xfrm>
          <a:prstGeom prst="lef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t>実施サービス</a:t>
            </a:r>
            <a:endParaRPr kumimoji="1" lang="en-US" altLang="ja-JP" b="1" dirty="0" smtClean="0"/>
          </a:p>
          <a:p>
            <a:pPr algn="ctr"/>
            <a:r>
              <a:rPr lang="ja-JP" altLang="en-US" b="1" dirty="0"/>
              <a:t>具体的</a:t>
            </a:r>
            <a:r>
              <a:rPr lang="ja-JP" altLang="en-US" b="1" dirty="0" smtClean="0"/>
              <a:t>な内容</a:t>
            </a:r>
            <a:endParaRPr lang="en-US" altLang="ja-JP" b="1" dirty="0" smtClean="0"/>
          </a:p>
          <a:p>
            <a:pPr algn="ctr"/>
            <a:r>
              <a:rPr kumimoji="1" lang="ja-JP" altLang="en-US" b="1" dirty="0" smtClean="0"/>
              <a:t>事業所責任者</a:t>
            </a:r>
            <a:endParaRPr kumimoji="1" lang="en-US" altLang="ja-JP" b="1" dirty="0" smtClean="0"/>
          </a:p>
          <a:p>
            <a:pPr algn="ctr"/>
            <a:r>
              <a:rPr lang="ja-JP" altLang="en-US" b="1" dirty="0" smtClean="0"/>
              <a:t>キーマン</a:t>
            </a:r>
            <a:endParaRPr lang="en-US" altLang="ja-JP" b="1" dirty="0" smtClean="0"/>
          </a:p>
          <a:p>
            <a:pPr algn="ctr"/>
            <a:r>
              <a:rPr kumimoji="1" lang="ja-JP" altLang="en-US" b="1" dirty="0"/>
              <a:t>利用</a:t>
            </a:r>
            <a:r>
              <a:rPr kumimoji="1" lang="ja-JP" altLang="en-US" b="1" dirty="0" smtClean="0"/>
              <a:t>状況</a:t>
            </a:r>
            <a:endParaRPr kumimoji="1" lang="en-US" altLang="ja-JP" b="1" dirty="0" smtClean="0"/>
          </a:p>
          <a:p>
            <a:pPr algn="ctr"/>
            <a:r>
              <a:rPr lang="ja-JP" altLang="en-US" b="1" dirty="0" smtClean="0"/>
              <a:t>事業</a:t>
            </a:r>
            <a:r>
              <a:rPr lang="ja-JP" altLang="en-US" b="1" dirty="0"/>
              <a:t>方針</a:t>
            </a:r>
            <a:endParaRPr kumimoji="1" lang="ja-JP" altLang="en-US" b="1" dirty="0"/>
          </a:p>
        </p:txBody>
      </p:sp>
      <p:sp>
        <p:nvSpPr>
          <p:cNvPr id="9" name="上矢印 8"/>
          <p:cNvSpPr/>
          <p:nvPr/>
        </p:nvSpPr>
        <p:spPr>
          <a:xfrm>
            <a:off x="7483988" y="4293096"/>
            <a:ext cx="967772" cy="64807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39552" y="476672"/>
            <a:ext cx="8640960" cy="523220"/>
          </a:xfrm>
          <a:prstGeom prst="rect">
            <a:avLst/>
          </a:prstGeom>
          <a:noFill/>
        </p:spPr>
        <p:txBody>
          <a:bodyPr wrap="square" rtlCol="0">
            <a:spAutoFit/>
          </a:bodyPr>
          <a:lstStyle/>
          <a:p>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地域資源の把握・アクセスとネットワークへの参画</a:t>
            </a:r>
            <a:endPar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pitchFamily="50" charset="-128"/>
            </a:endParaRPr>
          </a:p>
        </p:txBody>
      </p:sp>
      <p:sp>
        <p:nvSpPr>
          <p:cNvPr id="2" name="角丸四角形 1"/>
          <p:cNvSpPr/>
          <p:nvPr/>
        </p:nvSpPr>
        <p:spPr>
          <a:xfrm>
            <a:off x="5076056" y="1143908"/>
            <a:ext cx="2448272" cy="412884"/>
          </a:xfrm>
          <a:prstGeom prst="roundRect">
            <a:avLst/>
          </a:prstGeom>
          <a:solidFill>
            <a:srgbClr val="FFC3C2"/>
          </a:solidFill>
          <a:ln>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障害福祉計画</a:t>
            </a:r>
            <a:r>
              <a:rPr lang="ja-JP" altLang="en-US" b="1" smtClean="0">
                <a:solidFill>
                  <a:schemeClr val="tx1"/>
                </a:solidFill>
              </a:rPr>
              <a:t>データ</a:t>
            </a:r>
            <a:endParaRPr lang="ja-JP" altLang="en-US" b="1">
              <a:solidFill>
                <a:schemeClr val="tx1"/>
              </a:solidFill>
            </a:endParaRPr>
          </a:p>
        </p:txBody>
      </p:sp>
      <p:sp>
        <p:nvSpPr>
          <p:cNvPr id="10" name="フッター プレースホルダー 6"/>
          <p:cNvSpPr>
            <a:spLocks noGrp="1"/>
          </p:cNvSpPr>
          <p:nvPr>
            <p:ph type="ftr" sz="quarter" idx="11"/>
          </p:nvPr>
        </p:nvSpPr>
        <p:spPr>
          <a:xfrm>
            <a:off x="339517" y="6630131"/>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97779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476672"/>
            <a:ext cx="8640960" cy="523220"/>
          </a:xfrm>
          <a:prstGeom prst="rect">
            <a:avLst/>
          </a:prstGeom>
          <a:noFill/>
        </p:spPr>
        <p:txBody>
          <a:bodyPr wrap="square" rtlCol="0">
            <a:spAutoFit/>
          </a:bodyPr>
          <a:lstStyle/>
          <a:p>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地域資源の把握・アクセスとネットワークへの参画</a:t>
            </a:r>
            <a:endParaRPr lang="ja-JP" altLang="en-US" sz="2800" dirty="0">
              <a:solidFill>
                <a:srgbClr val="C00000"/>
              </a:solidFill>
              <a:latin typeface="ＤＨＰ特太ゴシック体" panose="020B0500000000000000" pitchFamily="50" charset="-128"/>
              <a:ea typeface="ＤＨＰ特太ゴシック体" panose="020B0500000000000000" pitchFamily="50" charset="-128"/>
              <a:cs typeface="メイリオ" pitchFamily="50" charset="-128"/>
            </a:endParaRPr>
          </a:p>
        </p:txBody>
      </p:sp>
      <p:graphicFrame>
        <p:nvGraphicFramePr>
          <p:cNvPr id="5" name="図表 4"/>
          <p:cNvGraphicFramePr/>
          <p:nvPr>
            <p:extLst>
              <p:ext uri="{D42A27DB-BD31-4B8C-83A1-F6EECF244321}">
                <p14:modId xmlns:p14="http://schemas.microsoft.com/office/powerpoint/2010/main" val="1862654551"/>
              </p:ext>
            </p:extLst>
          </p:nvPr>
        </p:nvGraphicFramePr>
        <p:xfrm>
          <a:off x="1187624" y="1504479"/>
          <a:ext cx="7200800" cy="48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C:\Users\hashizume\AppData\Local\Microsoft\Windows\Temporary Internet Files\Content.IE5\8JV0TQKN\publicdomainq-0006788xiwcaq[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2060848"/>
            <a:ext cx="3240360" cy="283531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ashizume\AppData\Local\Microsoft\Windows\Temporary Internet Files\Content.IE5\QBHQLX28\publicdomainq-0006932ovvsgf[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3207" y="3212976"/>
            <a:ext cx="2477265" cy="301511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353818" y="5085184"/>
            <a:ext cx="2778022"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t>相談支援専門員と</a:t>
            </a:r>
            <a:r>
              <a:rPr lang="ja-JP" altLang="en-US" b="1" dirty="0" smtClean="0"/>
              <a:t>して</a:t>
            </a:r>
            <a:endParaRPr lang="en-US" altLang="ja-JP" b="1" dirty="0" smtClean="0"/>
          </a:p>
          <a:p>
            <a:pPr algn="ctr"/>
            <a:r>
              <a:rPr kumimoji="1" lang="ja-JP" altLang="en-US" b="1" dirty="0"/>
              <a:t>獲得して</a:t>
            </a:r>
            <a:r>
              <a:rPr kumimoji="1" lang="ja-JP" altLang="en-US" b="1" dirty="0" smtClean="0"/>
              <a:t>いくスキル</a:t>
            </a:r>
            <a:endParaRPr kumimoji="1" lang="en-US" altLang="ja-JP" b="1" dirty="0" smtClean="0"/>
          </a:p>
          <a:p>
            <a:pPr algn="ctr"/>
            <a:r>
              <a:rPr lang="ja-JP" altLang="en-US" b="1" dirty="0" smtClean="0"/>
              <a:t>（知識や技術・分析力・</a:t>
            </a:r>
            <a:endParaRPr lang="en-US" altLang="ja-JP" b="1" dirty="0" smtClean="0"/>
          </a:p>
          <a:p>
            <a:pPr algn="ctr"/>
            <a:r>
              <a:rPr lang="ja-JP" altLang="en-US" b="1" dirty="0" smtClean="0"/>
              <a:t>柔軟性：経験）</a:t>
            </a:r>
            <a:endParaRPr lang="en-US" altLang="ja-JP" b="1" dirty="0"/>
          </a:p>
        </p:txBody>
      </p:sp>
      <p:sp>
        <p:nvSpPr>
          <p:cNvPr id="10" name="角丸四角形 9"/>
          <p:cNvSpPr/>
          <p:nvPr/>
        </p:nvSpPr>
        <p:spPr>
          <a:xfrm>
            <a:off x="6209326" y="1844824"/>
            <a:ext cx="2778022"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t>地域ネットワークから</a:t>
            </a:r>
            <a:endParaRPr lang="en-US" altLang="ja-JP" b="1" dirty="0" smtClean="0"/>
          </a:p>
          <a:p>
            <a:pPr algn="ctr"/>
            <a:r>
              <a:rPr lang="ja-JP" altLang="en-US" b="1" dirty="0"/>
              <a:t>提供</a:t>
            </a:r>
            <a:r>
              <a:rPr lang="ja-JP" altLang="en-US" b="1" dirty="0" smtClean="0"/>
              <a:t>・協力・考案頂く者</a:t>
            </a:r>
            <a:endParaRPr lang="en-US" altLang="ja-JP" b="1" dirty="0"/>
          </a:p>
        </p:txBody>
      </p:sp>
      <p:sp>
        <p:nvSpPr>
          <p:cNvPr id="9" name="円形吹き出し 8"/>
          <p:cNvSpPr/>
          <p:nvPr/>
        </p:nvSpPr>
        <p:spPr>
          <a:xfrm>
            <a:off x="353817" y="1104184"/>
            <a:ext cx="2634007" cy="740640"/>
          </a:xfrm>
          <a:prstGeom prst="wedgeEllipseCallout">
            <a:avLst>
              <a:gd name="adj1" fmla="val -9632"/>
              <a:gd name="adj2" fmla="val 86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全ては自らの</a:t>
            </a:r>
            <a:endParaRPr kumimoji="1" lang="en-US" altLang="ja-JP" b="1" dirty="0" smtClean="0"/>
          </a:p>
          <a:p>
            <a:pPr algn="ctr"/>
            <a:r>
              <a:rPr kumimoji="1" lang="ja-JP" altLang="en-US" b="1" dirty="0" smtClean="0"/>
              <a:t>アクセスによる</a:t>
            </a:r>
            <a:endParaRPr kumimoji="1" lang="ja-JP" altLang="en-US" b="1" dirty="0"/>
          </a:p>
        </p:txBody>
      </p:sp>
      <p:sp>
        <p:nvSpPr>
          <p:cNvPr id="11" name="フッター プレースホルダー 6"/>
          <p:cNvSpPr>
            <a:spLocks noGrp="1"/>
          </p:cNvSpPr>
          <p:nvPr>
            <p:ph type="ftr" sz="quarter" idx="11"/>
          </p:nvPr>
        </p:nvSpPr>
        <p:spPr>
          <a:xfrm>
            <a:off x="353817" y="6453336"/>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57657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3200" b="0" dirty="0">
              <a:latin typeface="MS UI Gothic" panose="020B0600070205080204" pitchFamily="50" charset="-128"/>
              <a:ea typeface="MS UI Gothic" panose="020B0600070205080204" pitchFamily="50" charset="-128"/>
            </a:endParaRPr>
          </a:p>
        </p:txBody>
      </p:sp>
      <p:sp>
        <p:nvSpPr>
          <p:cNvPr id="3" name="テキスト プレースホルダー 2"/>
          <p:cNvSpPr>
            <a:spLocks noGrp="1"/>
          </p:cNvSpPr>
          <p:nvPr>
            <p:ph type="body" idx="1"/>
          </p:nvPr>
        </p:nvSpPr>
        <p:spPr/>
        <p:txBody>
          <a:bodyPr>
            <a:normAutofit/>
          </a:bodyPr>
          <a:lstStyle/>
          <a:p>
            <a:r>
              <a:rPr lang="ja-JP" altLang="en-US" sz="3200" smtClean="0">
                <a:solidFill>
                  <a:schemeClr val="tx1"/>
                </a:solidFill>
                <a:latin typeface="メイリオ" panose="020B0604030504040204" pitchFamily="50" charset="-128"/>
                <a:ea typeface="メイリオ" panose="020B0604030504040204" pitchFamily="50" charset="-128"/>
              </a:rPr>
              <a:t>４．地域課題の抽出</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86053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5810" y="260648"/>
            <a:ext cx="8343900" cy="994172"/>
          </a:xfrm>
        </p:spPr>
        <p:txBody>
          <a:bodyPr>
            <a:normAutofit/>
          </a:bodyPr>
          <a:lstStyle/>
          <a:p>
            <a:pPr algn="l"/>
            <a:r>
              <a:rPr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rPr>
              <a:t>地域</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課題の認識の方法（</a:t>
            </a:r>
            <a:r>
              <a:rPr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rPr>
              <a:t>気づき）</a:t>
            </a:r>
            <a:endParaRPr lang="ja-JP" altLang="en-US" sz="2800" dirty="0">
              <a:solidFill>
                <a:srgbClr val="C00000"/>
              </a:solidFill>
              <a:latin typeface="ＤＨＰ特太ゴシック体" panose="020B0500000000000000" pitchFamily="50" charset="-128"/>
              <a:ea typeface="ＤＨＰ特太ゴシック体" panose="020B0500000000000000" pitchFamily="50" charset="-128"/>
            </a:endParaRP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376950614"/>
              </p:ext>
            </p:extLst>
          </p:nvPr>
        </p:nvGraphicFramePr>
        <p:xfrm>
          <a:off x="653100" y="1268760"/>
          <a:ext cx="8712968"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下矢印 10"/>
          <p:cNvSpPr/>
          <p:nvPr/>
        </p:nvSpPr>
        <p:spPr>
          <a:xfrm>
            <a:off x="4158208" y="4033664"/>
            <a:ext cx="864096" cy="50405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2" name="円/楕円 11"/>
          <p:cNvSpPr/>
          <p:nvPr/>
        </p:nvSpPr>
        <p:spPr>
          <a:xfrm>
            <a:off x="3389404" y="3313584"/>
            <a:ext cx="2880320"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3603228">
            <a:off x="6228079" y="2139603"/>
            <a:ext cx="864096" cy="184137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6732240" y="5277958"/>
            <a:ext cx="2232248" cy="1103370"/>
          </a:xfrm>
          <a:prstGeom prst="wedgeRoundRectCallout">
            <a:avLst>
              <a:gd name="adj1" fmla="val -8135"/>
              <a:gd name="adj2" fmla="val -8438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t>新しいサービスの調整・創設・要望？</a:t>
            </a:r>
            <a:endParaRPr kumimoji="1" lang="ja-JP" altLang="en-US" b="1" dirty="0"/>
          </a:p>
        </p:txBody>
      </p:sp>
      <p:sp>
        <p:nvSpPr>
          <p:cNvPr id="8"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8938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97768"/>
            <a:ext cx="8229600" cy="1143000"/>
          </a:xfrm>
        </p:spPr>
        <p:txBody>
          <a:bodyPr>
            <a:normAutofit/>
          </a:bodyPr>
          <a:lstStyle/>
          <a:p>
            <a:pPr algn="l"/>
            <a:r>
              <a:rPr lang="ja-JP" altLang="en-US" sz="2800" dirty="0" smtClean="0">
                <a:solidFill>
                  <a:srgbClr val="C00000"/>
                </a:solidFill>
                <a:latin typeface="ＤＨＰ特太ゴシック体" panose="020B0500000000000000" pitchFamily="50" charset="-128"/>
                <a:ea typeface="ＤＨＰ特太ゴシック体" panose="020B0500000000000000" pitchFamily="50" charset="-128"/>
              </a:rPr>
              <a:t>地域</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課題を把握するというリアリティ</a:t>
            </a:r>
            <a:endParaRPr kumimoji="1" lang="ja-JP" altLang="en-US" sz="2800" dirty="0">
              <a:solidFill>
                <a:srgbClr val="C00000"/>
              </a:solidFill>
              <a:latin typeface="ＤＨＰ特太ゴシック体" panose="020B0500000000000000" pitchFamily="50" charset="-128"/>
              <a:ea typeface="ＤＨＰ特太ゴシック体" panose="020B0500000000000000"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20165012"/>
              </p:ext>
            </p:extLst>
          </p:nvPr>
        </p:nvGraphicFramePr>
        <p:xfrm>
          <a:off x="457200" y="1600200"/>
          <a:ext cx="8542784"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C:\Program Files\Microsoft Office\MEDIA\CAGCAT10\j0233018.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694" y="1550663"/>
            <a:ext cx="2410128"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177461" y="3933056"/>
            <a:ext cx="2444362"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a:t>Ａ</a:t>
            </a:r>
            <a:r>
              <a:rPr kumimoji="1" lang="ja-JP" altLang="en-US" sz="1400" b="1" dirty="0" smtClean="0"/>
              <a:t>さんの相談支援専門員</a:t>
            </a:r>
            <a:endParaRPr kumimoji="1" lang="en-US" altLang="ja-JP" sz="1400" b="1" dirty="0" smtClean="0"/>
          </a:p>
          <a:p>
            <a:pPr algn="ctr"/>
            <a:r>
              <a:rPr lang="ja-JP" altLang="en-US" sz="1400" b="1" dirty="0" smtClean="0"/>
              <a:t>Ｂさんの相談支援専門員</a:t>
            </a:r>
            <a:endParaRPr lang="en-US" altLang="ja-JP" sz="1400" b="1" dirty="0" smtClean="0"/>
          </a:p>
          <a:p>
            <a:pPr algn="ctr"/>
            <a:r>
              <a:rPr kumimoji="1" lang="ja-JP" altLang="en-US" sz="1400" b="1" dirty="0" smtClean="0"/>
              <a:t>Ｃさんの相談支援専門員</a:t>
            </a:r>
            <a:endParaRPr kumimoji="1" lang="en-US" altLang="ja-JP" sz="1400" b="1" dirty="0" smtClean="0"/>
          </a:p>
          <a:p>
            <a:pPr algn="ctr"/>
            <a:r>
              <a:rPr lang="ja-JP" altLang="en-US" sz="1400" b="1" dirty="0" smtClean="0"/>
              <a:t>他</a:t>
            </a:r>
            <a:r>
              <a:rPr lang="ja-JP" altLang="en-US" sz="1400" b="1" dirty="0"/>
              <a:t>地域</a:t>
            </a:r>
            <a:r>
              <a:rPr lang="ja-JP" altLang="en-US" sz="1400" b="1" dirty="0" smtClean="0"/>
              <a:t>の</a:t>
            </a:r>
            <a:r>
              <a:rPr lang="ja-JP" altLang="en-US" sz="1400" b="1" dirty="0"/>
              <a:t>相談</a:t>
            </a:r>
            <a:r>
              <a:rPr lang="ja-JP" altLang="en-US" sz="1400" b="1" dirty="0" smtClean="0"/>
              <a:t>支援専門員</a:t>
            </a:r>
            <a:endParaRPr kumimoji="1" lang="en-US" altLang="ja-JP" sz="1400" b="1" dirty="0" smtClean="0"/>
          </a:p>
        </p:txBody>
      </p:sp>
      <p:pic>
        <p:nvPicPr>
          <p:cNvPr id="7171" name="Picture 3" descr="C:\Users\hashizume\AppData\Local\Microsoft\Windows\Temporary Internet Files\Content.IE5\8JV0TQKN\publicdomainq-0003865obg[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6847" y="3526110"/>
            <a:ext cx="2518781" cy="18471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ashizume\AppData\Local\Microsoft\Windows\Temporary Internet Files\Content.IE5\81G3OV8J\publicdomainq-0013969fp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0058" y="1196752"/>
            <a:ext cx="843064" cy="137884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hashizume\AppData\Local\Microsoft\Windows\Temporary Internet Files\Content.IE5\WOPZS3TH\publicdomainq-0013967qvm[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87514" y="1902994"/>
            <a:ext cx="748982" cy="11107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hashizume\AppData\Local\Microsoft\Windows\Temporary Internet Files\Content.IE5\8JV0TQKN\publicdomainq-0004095eix[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4301" y="5661248"/>
            <a:ext cx="1240696" cy="1015774"/>
          </a:xfrm>
          <a:prstGeom prst="rect">
            <a:avLst/>
          </a:prstGeom>
          <a:noFill/>
          <a:extLst>
            <a:ext uri="{909E8E84-426E-40DD-AFC4-6F175D3DCCD1}">
              <a14:hiddenFill xmlns:a14="http://schemas.microsoft.com/office/drawing/2010/main">
                <a:solidFill>
                  <a:srgbClr val="FFFFFF"/>
                </a:solidFill>
              </a14:hiddenFill>
            </a:ext>
          </a:extLst>
        </p:spPr>
      </p:pic>
      <p:sp>
        <p:nvSpPr>
          <p:cNvPr id="10" name="フッター プレースホルダー 6"/>
          <p:cNvSpPr>
            <a:spLocks noGrp="1"/>
          </p:cNvSpPr>
          <p:nvPr>
            <p:ph type="ftr" sz="quarter" idx="11"/>
          </p:nvPr>
        </p:nvSpPr>
        <p:spPr>
          <a:xfrm>
            <a:off x="395536" y="6636130"/>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12548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b="0" smtClean="0">
                <a:latin typeface="メイリオ" panose="020B0604030504040204" pitchFamily="50" charset="-128"/>
                <a:ea typeface="メイリオ" panose="020B0604030504040204" pitchFamily="50" charset="-128"/>
              </a:rPr>
              <a:t>（自立支援）協議会の役割とその活用</a:t>
            </a:r>
            <a:endParaRPr kumimoji="1" lang="ja-JP" altLang="en-US" sz="24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lang="ja-JP" altLang="en-US" sz="3200" smtClean="0">
                <a:solidFill>
                  <a:schemeClr val="tx1"/>
                </a:solidFill>
                <a:latin typeface="メイリオ" panose="020B0604030504040204" pitchFamily="50" charset="-128"/>
                <a:ea typeface="メイリオ" panose="020B0604030504040204" pitchFamily="50" charset="-128"/>
              </a:rPr>
              <a:t>５．地域課題の共有と課題解決</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94877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952" y="116632"/>
            <a:ext cx="8229600" cy="922114"/>
          </a:xfrm>
        </p:spPr>
        <p:txBody>
          <a:bodyPr>
            <a:normAutofit/>
          </a:bodyPr>
          <a:lstStyle/>
          <a:p>
            <a:pPr algn="l"/>
            <a:r>
              <a:rPr kumimoji="1" lang="ja-JP" altLang="en-US" sz="3200" dirty="0" smtClean="0">
                <a:solidFill>
                  <a:srgbClr val="C00000"/>
                </a:solidFill>
                <a:latin typeface="ＤＨＰ特太ゴシック体" panose="020B0500000000000000" pitchFamily="50" charset="-128"/>
                <a:ea typeface="ＤＨＰ特太ゴシック体" panose="020B0500000000000000" pitchFamily="50" charset="-128"/>
              </a:rPr>
              <a:t>市町村（自立支援）協議会</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3" name="コンテンツ プレースホルダー 2"/>
          <p:cNvSpPr>
            <a:spLocks noGrp="1"/>
          </p:cNvSpPr>
          <p:nvPr>
            <p:ph idx="1"/>
          </p:nvPr>
        </p:nvSpPr>
        <p:spPr>
          <a:xfrm>
            <a:off x="611188" y="1052736"/>
            <a:ext cx="8281292" cy="4525963"/>
          </a:xfrm>
        </p:spPr>
        <p:txBody>
          <a:bodyPr>
            <a:normAutofit fontScale="70000" lnSpcReduction="20000"/>
          </a:bodyPr>
          <a:lstStyle/>
          <a:p>
            <a:pPr marL="0" indent="0" fontAlgn="base">
              <a:spcBef>
                <a:spcPct val="0"/>
              </a:spcBef>
              <a:spcAft>
                <a:spcPct val="0"/>
              </a:spcAft>
              <a:buNone/>
              <a:defRPr/>
            </a:pPr>
            <a:r>
              <a:rPr lang="ja-JP" altLang="en-US" dirty="0">
                <a:solidFill>
                  <a:srgbClr val="000000"/>
                </a:solidFill>
                <a:latin typeface="ＤＨＰ特太ゴシック体" panose="020B0500000000000000" pitchFamily="50" charset="-128"/>
                <a:ea typeface="ＤＨＰ特太ゴシック体" panose="020B0500000000000000" pitchFamily="50" charset="-128"/>
              </a:rPr>
              <a:t>（</a:t>
            </a:r>
            <a:r>
              <a:rPr lang="ja-JP" altLang="en-US" dirty="0" smtClean="0">
                <a:solidFill>
                  <a:srgbClr val="000000"/>
                </a:solidFill>
                <a:latin typeface="ＤＨＰ特太ゴシック体" panose="020B0500000000000000" pitchFamily="50" charset="-128"/>
                <a:ea typeface="ＤＨＰ特太ゴシック体" panose="020B0500000000000000" pitchFamily="50" charset="-128"/>
              </a:rPr>
              <a:t>目的）</a:t>
            </a:r>
            <a:endParaRPr lang="en-US" altLang="ja-JP" dirty="0" smtClean="0">
              <a:solidFill>
                <a:srgbClr val="000000"/>
              </a:solidFill>
              <a:latin typeface="ＤＨＰ特太ゴシック体" panose="020B0500000000000000" pitchFamily="50" charset="-128"/>
              <a:ea typeface="ＤＨＰ特太ゴシック体" panose="020B0500000000000000" pitchFamily="50" charset="-128"/>
            </a:endParaRPr>
          </a:p>
          <a:p>
            <a:pPr marL="0" indent="0" fontAlgn="base">
              <a:spcBef>
                <a:spcPct val="0"/>
              </a:spcBef>
              <a:spcAft>
                <a:spcPct val="0"/>
              </a:spcAft>
              <a:buNone/>
              <a:defRPr/>
            </a:pPr>
            <a:r>
              <a:rPr lang="ja-JP" altLang="en-US">
                <a:solidFill>
                  <a:srgbClr val="000000"/>
                </a:solidFill>
                <a:latin typeface="ＭＳ ゴシック" panose="020B0609070205080204" pitchFamily="49" charset="-128"/>
                <a:ea typeface="ＭＳ ゴシック" panose="020B0609070205080204" pitchFamily="49" charset="-128"/>
              </a:rPr>
              <a:t>　</a:t>
            </a:r>
            <a:r>
              <a:rPr lang="ja-JP" altLang="en-US" dirty="0" smtClean="0">
                <a:solidFill>
                  <a:srgbClr val="000000"/>
                </a:solidFill>
                <a:latin typeface="ＭＳ ゴシック" panose="020B0609070205080204" pitchFamily="49" charset="-128"/>
                <a:ea typeface="ＭＳ ゴシック" panose="020B0609070205080204" pitchFamily="49" charset="-128"/>
              </a:rPr>
              <a:t>　地域</a:t>
            </a:r>
            <a:r>
              <a:rPr lang="ja-JP" altLang="en-US" dirty="0">
                <a:solidFill>
                  <a:srgbClr val="000000"/>
                </a:solidFill>
                <a:latin typeface="ＭＳ ゴシック" panose="020B0609070205080204" pitchFamily="49" charset="-128"/>
                <a:ea typeface="ＭＳ ゴシック" panose="020B0609070205080204" pitchFamily="49" charset="-128"/>
              </a:rPr>
              <a:t>の関係者が集まり、個別の相談支援の事例を</a:t>
            </a:r>
            <a:r>
              <a:rPr lang="ja-JP" altLang="en-US">
                <a:solidFill>
                  <a:srgbClr val="000000"/>
                </a:solidFill>
                <a:latin typeface="ＭＳ ゴシック" panose="020B0609070205080204" pitchFamily="49" charset="-128"/>
                <a:ea typeface="ＭＳ ゴシック" panose="020B0609070205080204" pitchFamily="49" charset="-128"/>
              </a:rPr>
              <a:t>通じて</a:t>
            </a:r>
            <a:r>
              <a:rPr lang="ja-JP" altLang="en-US" smtClean="0">
                <a:solidFill>
                  <a:srgbClr val="000000"/>
                </a:solidFill>
                <a:latin typeface="ＭＳ ゴシック" panose="020B0609070205080204" pitchFamily="49" charset="-128"/>
                <a:ea typeface="ＭＳ ゴシック" panose="020B0609070205080204" pitchFamily="49" charset="-128"/>
              </a:rPr>
              <a:t>明</a:t>
            </a:r>
            <a:endParaRPr lang="en-US" altLang="ja-JP" smtClean="0">
              <a:solidFill>
                <a:srgbClr val="000000"/>
              </a:solidFill>
              <a:latin typeface="ＭＳ ゴシック" panose="020B0609070205080204" pitchFamily="49" charset="-128"/>
              <a:ea typeface="ＭＳ ゴシック" panose="020B0609070205080204" pitchFamily="49" charset="-128"/>
            </a:endParaRPr>
          </a:p>
          <a:p>
            <a:pPr marL="0" indent="0" fontAlgn="base">
              <a:spcBef>
                <a:spcPct val="0"/>
              </a:spcBef>
              <a:spcAft>
                <a:spcPct val="0"/>
              </a:spcAft>
              <a:buNone/>
              <a:defRPr/>
            </a:pPr>
            <a:r>
              <a:rPr lang="en-US" altLang="ja-JP">
                <a:solidFill>
                  <a:srgbClr val="000000"/>
                </a:solidFill>
                <a:latin typeface="ＭＳ ゴシック" panose="020B0609070205080204" pitchFamily="49" charset="-128"/>
                <a:ea typeface="ＭＳ ゴシック" panose="020B0609070205080204" pitchFamily="49" charset="-128"/>
              </a:rPr>
              <a:t> </a:t>
            </a:r>
            <a:r>
              <a:rPr lang="ja-JP" altLang="en-US" smtClean="0">
                <a:solidFill>
                  <a:srgbClr val="000000"/>
                </a:solidFill>
                <a:latin typeface="ＭＳ ゴシック" panose="020B0609070205080204" pitchFamily="49" charset="-128"/>
                <a:ea typeface="ＭＳ ゴシック" panose="020B0609070205080204" pitchFamily="49" charset="-128"/>
              </a:rPr>
              <a:t>らかに</a:t>
            </a:r>
            <a:r>
              <a:rPr lang="ja-JP" altLang="en-US" dirty="0">
                <a:solidFill>
                  <a:srgbClr val="000000"/>
                </a:solidFill>
                <a:latin typeface="ＭＳ ゴシック" panose="020B0609070205080204" pitchFamily="49" charset="-128"/>
                <a:ea typeface="ＭＳ ゴシック" panose="020B0609070205080204" pitchFamily="49" charset="-128"/>
              </a:rPr>
              <a:t>なった</a:t>
            </a:r>
            <a:r>
              <a:rPr lang="ja-JP" altLang="en-US" dirty="0" smtClean="0">
                <a:solidFill>
                  <a:srgbClr val="000000"/>
                </a:solidFill>
                <a:latin typeface="ＭＳ ゴシック" panose="020B0609070205080204" pitchFamily="49" charset="-128"/>
                <a:ea typeface="ＭＳ ゴシック" panose="020B0609070205080204" pitchFamily="49" charset="-128"/>
              </a:rPr>
              <a:t>地域</a:t>
            </a:r>
            <a:r>
              <a:rPr lang="ja-JP" altLang="en-US" dirty="0">
                <a:solidFill>
                  <a:srgbClr val="000000"/>
                </a:solidFill>
                <a:latin typeface="ＭＳ ゴシック" panose="020B0609070205080204" pitchFamily="49" charset="-128"/>
                <a:ea typeface="ＭＳ ゴシック" panose="020B0609070205080204" pitchFamily="49" charset="-128"/>
              </a:rPr>
              <a:t>の課題を共有</a:t>
            </a:r>
            <a:r>
              <a:rPr lang="ja-JP" altLang="en-US" dirty="0" smtClean="0">
                <a:solidFill>
                  <a:srgbClr val="000000"/>
                </a:solidFill>
                <a:latin typeface="ＭＳ ゴシック" panose="020B0609070205080204" pitchFamily="49" charset="-128"/>
                <a:ea typeface="ＭＳ ゴシック" panose="020B0609070205080204" pitchFamily="49" charset="-128"/>
              </a:rPr>
              <a:t>し</a:t>
            </a:r>
            <a:r>
              <a:rPr lang="ja-JP" altLang="en-US" dirty="0">
                <a:solidFill>
                  <a:srgbClr val="000000"/>
                </a:solidFill>
                <a:latin typeface="ＭＳ ゴシック" panose="020B0609070205080204" pitchFamily="49" charset="-128"/>
                <a:ea typeface="ＭＳ ゴシック" panose="020B0609070205080204" pitchFamily="49" charset="-128"/>
              </a:rPr>
              <a:t>、</a:t>
            </a:r>
            <a:r>
              <a:rPr lang="ja-JP" altLang="en-US" dirty="0" smtClean="0">
                <a:solidFill>
                  <a:srgbClr val="000000"/>
                </a:solidFill>
                <a:latin typeface="ＭＳ ゴシック" panose="020B0609070205080204" pitchFamily="49" charset="-128"/>
                <a:ea typeface="ＭＳ ゴシック" panose="020B0609070205080204" pitchFamily="49" charset="-128"/>
              </a:rPr>
              <a:t>その</a:t>
            </a:r>
            <a:r>
              <a:rPr lang="ja-JP" altLang="en-US" dirty="0">
                <a:solidFill>
                  <a:srgbClr val="000000"/>
                </a:solidFill>
                <a:latin typeface="ＭＳ ゴシック" panose="020B0609070205080204" pitchFamily="49" charset="-128"/>
                <a:ea typeface="ＭＳ ゴシック" panose="020B0609070205080204" pitchFamily="49" charset="-128"/>
              </a:rPr>
              <a:t>課題を踏まえて</a:t>
            </a:r>
            <a:r>
              <a:rPr lang="ja-JP" altLang="en-US">
                <a:solidFill>
                  <a:srgbClr val="000000"/>
                </a:solidFill>
                <a:latin typeface="ＭＳ ゴシック" panose="020B0609070205080204" pitchFamily="49" charset="-128"/>
                <a:ea typeface="ＭＳ ゴシック" panose="020B0609070205080204" pitchFamily="49" charset="-128"/>
              </a:rPr>
              <a:t>、</a:t>
            </a:r>
            <a:r>
              <a:rPr lang="ja-JP" altLang="en-US" smtClean="0">
                <a:solidFill>
                  <a:srgbClr val="000000"/>
                </a:solidFill>
                <a:latin typeface="ＭＳ ゴシック" panose="020B0609070205080204" pitchFamily="49" charset="-128"/>
                <a:ea typeface="ＭＳ ゴシック" panose="020B0609070205080204" pitchFamily="49" charset="-128"/>
              </a:rPr>
              <a:t>地域</a:t>
            </a:r>
            <a:endParaRPr lang="en-US" altLang="ja-JP" smtClean="0">
              <a:solidFill>
                <a:srgbClr val="000000"/>
              </a:solidFill>
              <a:latin typeface="ＭＳ ゴシック" panose="020B0609070205080204" pitchFamily="49" charset="-128"/>
              <a:ea typeface="ＭＳ ゴシック" panose="020B0609070205080204" pitchFamily="49" charset="-128"/>
            </a:endParaRPr>
          </a:p>
          <a:p>
            <a:pPr marL="0" indent="0" fontAlgn="base">
              <a:spcBef>
                <a:spcPct val="0"/>
              </a:spcBef>
              <a:spcAft>
                <a:spcPct val="0"/>
              </a:spcAft>
              <a:buNone/>
              <a:defRPr/>
            </a:pPr>
            <a:r>
              <a:rPr lang="en-US" altLang="ja-JP">
                <a:solidFill>
                  <a:srgbClr val="000000"/>
                </a:solidFill>
                <a:latin typeface="ＭＳ ゴシック" panose="020B0609070205080204" pitchFamily="49" charset="-128"/>
                <a:ea typeface="ＭＳ ゴシック" panose="020B0609070205080204" pitchFamily="49" charset="-128"/>
              </a:rPr>
              <a:t> </a:t>
            </a:r>
            <a:r>
              <a:rPr lang="ja-JP" altLang="en-US" smtClean="0">
                <a:solidFill>
                  <a:srgbClr val="000000"/>
                </a:solidFill>
                <a:latin typeface="ＭＳ ゴシック" panose="020B0609070205080204" pitchFamily="49" charset="-128"/>
                <a:ea typeface="ＭＳ ゴシック" panose="020B0609070205080204" pitchFamily="49" charset="-128"/>
              </a:rPr>
              <a:t>のサービス基盤</a:t>
            </a:r>
            <a:r>
              <a:rPr lang="ja-JP" altLang="en-US" dirty="0">
                <a:solidFill>
                  <a:srgbClr val="000000"/>
                </a:solidFill>
                <a:latin typeface="ＭＳ ゴシック" panose="020B0609070205080204" pitchFamily="49" charset="-128"/>
                <a:ea typeface="ＭＳ ゴシック" panose="020B0609070205080204" pitchFamily="49" charset="-128"/>
              </a:rPr>
              <a:t>の整備を</a:t>
            </a:r>
            <a:r>
              <a:rPr lang="ja-JP" altLang="en-US" dirty="0" smtClean="0">
                <a:solidFill>
                  <a:srgbClr val="000000"/>
                </a:solidFill>
                <a:latin typeface="ＭＳ ゴシック" panose="020B0609070205080204" pitchFamily="49" charset="-128"/>
                <a:ea typeface="ＭＳ ゴシック" panose="020B0609070205080204" pitchFamily="49" charset="-128"/>
              </a:rPr>
              <a:t>着実に</a:t>
            </a:r>
            <a:r>
              <a:rPr lang="ja-JP" altLang="en-US" dirty="0">
                <a:solidFill>
                  <a:srgbClr val="000000"/>
                </a:solidFill>
                <a:latin typeface="ＭＳ ゴシック" panose="020B0609070205080204" pitchFamily="49" charset="-128"/>
                <a:ea typeface="ＭＳ ゴシック" panose="020B0609070205080204" pitchFamily="49" charset="-128"/>
              </a:rPr>
              <a:t>進めていく役割を担っている</a:t>
            </a:r>
            <a:r>
              <a:rPr lang="ja-JP" altLang="en-US" dirty="0" smtClean="0">
                <a:solidFill>
                  <a:srgbClr val="000000"/>
                </a:solidFill>
                <a:latin typeface="ＭＳ ゴシック" panose="020B0609070205080204" pitchFamily="49" charset="-128"/>
                <a:ea typeface="ＭＳ ゴシック" panose="020B0609070205080204" pitchFamily="49" charset="-128"/>
              </a:rPr>
              <a:t>。</a:t>
            </a:r>
            <a:endParaRPr lang="en-US" altLang="ja-JP" dirty="0" smtClean="0">
              <a:solidFill>
                <a:srgbClr val="000000"/>
              </a:solidFill>
              <a:latin typeface="ＭＳ ゴシック" panose="020B0609070205080204" pitchFamily="49" charset="-128"/>
              <a:ea typeface="ＭＳ ゴシック" panose="020B0609070205080204" pitchFamily="49" charset="-128"/>
            </a:endParaRPr>
          </a:p>
          <a:p>
            <a:pPr marL="0" indent="0" fontAlgn="base">
              <a:spcBef>
                <a:spcPct val="0"/>
              </a:spcBef>
              <a:spcAft>
                <a:spcPct val="0"/>
              </a:spcAft>
              <a:buNone/>
              <a:defRPr/>
            </a:pPr>
            <a:endParaRPr lang="en-US" altLang="ja-JP" dirty="0">
              <a:solidFill>
                <a:srgbClr val="000000"/>
              </a:solidFill>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ja-JP" altLang="en-US" smtClean="0">
                <a:latin typeface="ＭＳ ゴシック" panose="020B0609070205080204" pitchFamily="49" charset="-128"/>
                <a:ea typeface="ＭＳ ゴシック" panose="020B0609070205080204" pitchFamily="49" charset="-128"/>
              </a:rPr>
              <a:t>① 障害者相談</a:t>
            </a:r>
            <a:r>
              <a:rPr lang="ja-JP" altLang="en-US">
                <a:latin typeface="ＭＳ ゴシック" panose="020B0609070205080204" pitchFamily="49" charset="-128"/>
                <a:ea typeface="ＭＳ ゴシック" panose="020B0609070205080204" pitchFamily="49" charset="-128"/>
              </a:rPr>
              <a:t>支援</a:t>
            </a:r>
            <a:r>
              <a:rPr lang="ja-JP" altLang="en-US" smtClean="0">
                <a:latin typeface="ＭＳ ゴシック" panose="020B0609070205080204" pitchFamily="49" charset="-128"/>
                <a:ea typeface="ＭＳ ゴシック" panose="020B0609070205080204" pitchFamily="49" charset="-128"/>
              </a:rPr>
              <a:t>事業</a:t>
            </a:r>
            <a:r>
              <a:rPr lang="en-US" altLang="ja-JP" smtClean="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主に委託相談</a:t>
            </a:r>
            <a:r>
              <a:rPr lang="en-US" altLang="ja-JP" smtClean="0">
                <a:latin typeface="ＭＳ ゴシック" panose="020B0609070205080204" pitchFamily="49" charset="-128"/>
                <a:ea typeface="ＭＳ ゴシック" panose="020B0609070205080204" pitchFamily="49" charset="-128"/>
              </a:rPr>
              <a:t>)</a:t>
            </a:r>
            <a:r>
              <a:rPr lang="ja-JP" altLang="en-US" smtClean="0">
                <a:latin typeface="ＭＳ ゴシック" panose="020B0609070205080204" pitchFamily="49" charset="-128"/>
                <a:ea typeface="ＭＳ ゴシック" panose="020B0609070205080204" pitchFamily="49" charset="-128"/>
              </a:rPr>
              <a:t>や</a:t>
            </a:r>
            <a:r>
              <a:rPr lang="ja-JP" altLang="en-US" dirty="0">
                <a:latin typeface="ＭＳ ゴシック" panose="020B0609070205080204" pitchFamily="49" charset="-128"/>
                <a:ea typeface="ＭＳ ゴシック" panose="020B0609070205080204" pitchFamily="49" charset="-128"/>
              </a:rPr>
              <a:t>基幹相談</a:t>
            </a:r>
            <a:r>
              <a:rPr lang="ja-JP" altLang="en-US">
                <a:latin typeface="ＭＳ ゴシック" panose="020B0609070205080204" pitchFamily="49" charset="-128"/>
                <a:ea typeface="ＭＳ ゴシック" panose="020B0609070205080204" pitchFamily="49" charset="-128"/>
              </a:rPr>
              <a:t>支援</a:t>
            </a:r>
            <a:r>
              <a:rPr lang="ja-JP" altLang="en-US" smtClean="0">
                <a:latin typeface="ＭＳ ゴシック" panose="020B0609070205080204" pitchFamily="49" charset="-128"/>
                <a:ea typeface="ＭＳ ゴシック" panose="020B0609070205080204" pitchFamily="49" charset="-128"/>
              </a:rPr>
              <a:t>セン</a:t>
            </a:r>
            <a:endParaRPr lang="en-US" altLang="ja-JP" smtClean="0">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en-US" altLang="ja-JP">
                <a:latin typeface="ＭＳ ゴシック" panose="020B0609070205080204" pitchFamily="49" charset="-128"/>
                <a:ea typeface="ＭＳ ゴシック" panose="020B0609070205080204" pitchFamily="49" charset="-128"/>
              </a:rPr>
              <a:t> </a:t>
            </a:r>
            <a:r>
              <a:rPr lang="ja-JP" altLang="en-US" smtClean="0">
                <a:latin typeface="ＭＳ ゴシック" panose="020B0609070205080204" pitchFamily="49" charset="-128"/>
                <a:ea typeface="ＭＳ ゴシック" panose="020B0609070205080204" pitchFamily="49" charset="-128"/>
              </a:rPr>
              <a:t>ター</a:t>
            </a:r>
            <a:r>
              <a:rPr lang="ja-JP" altLang="en-US" dirty="0" smtClean="0">
                <a:latin typeface="ＭＳ ゴシック" panose="020B0609070205080204" pitchFamily="49" charset="-128"/>
                <a:ea typeface="ＭＳ ゴシック" panose="020B0609070205080204" pitchFamily="49" charset="-128"/>
              </a:rPr>
              <a:t>の</a:t>
            </a:r>
            <a:r>
              <a:rPr lang="ja-JP" altLang="en-US" dirty="0" smtClean="0">
                <a:uFill>
                  <a:solidFill>
                    <a:srgbClr val="FF0000"/>
                  </a:solidFill>
                </a:uFill>
                <a:latin typeface="ＭＳ ゴシック" panose="020B0609070205080204" pitchFamily="49" charset="-128"/>
                <a:ea typeface="ＭＳ ゴシック" panose="020B0609070205080204" pitchFamily="49" charset="-128"/>
              </a:rPr>
              <a:t>検証</a:t>
            </a:r>
            <a:r>
              <a:rPr lang="ja-JP" altLang="en-US" dirty="0">
                <a:uFill>
                  <a:solidFill>
                    <a:srgbClr val="FF0000"/>
                  </a:solidFill>
                </a:uFill>
                <a:latin typeface="ＭＳ ゴシック" panose="020B0609070205080204" pitchFamily="49" charset="-128"/>
                <a:ea typeface="ＭＳ ゴシック" panose="020B0609070205080204" pitchFamily="49" charset="-128"/>
              </a:rPr>
              <a:t>や</a:t>
            </a:r>
            <a:r>
              <a:rPr lang="ja-JP" altLang="en-US" dirty="0" smtClean="0">
                <a:uFill>
                  <a:solidFill>
                    <a:srgbClr val="FF0000"/>
                  </a:solidFill>
                </a:uFill>
                <a:latin typeface="ＭＳ ゴシック" panose="020B0609070205080204" pitchFamily="49" charset="-128"/>
                <a:ea typeface="ＭＳ ゴシック" panose="020B0609070205080204" pitchFamily="49" charset="-128"/>
              </a:rPr>
              <a:t>評価</a:t>
            </a:r>
            <a:endParaRPr lang="en-US" altLang="ja-JP" dirty="0">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ja-JP" altLang="en-US" smtClean="0">
                <a:uFill>
                  <a:solidFill>
                    <a:srgbClr val="FF0000"/>
                  </a:solidFill>
                </a:uFill>
                <a:latin typeface="ＭＳ ゴシック" panose="020B0609070205080204" pitchFamily="49" charset="-128"/>
                <a:ea typeface="ＭＳ ゴシック" panose="020B0609070205080204" pitchFamily="49" charset="-128"/>
              </a:rPr>
              <a:t>② サービス</a:t>
            </a:r>
            <a:r>
              <a:rPr lang="ja-JP" altLang="en-US" dirty="0">
                <a:uFill>
                  <a:solidFill>
                    <a:srgbClr val="FF0000"/>
                  </a:solidFill>
                </a:uFill>
                <a:latin typeface="ＭＳ ゴシック" panose="020B0609070205080204" pitchFamily="49" charset="-128"/>
                <a:ea typeface="ＭＳ ゴシック" panose="020B0609070205080204" pitchFamily="49" charset="-128"/>
              </a:rPr>
              <a:t>等利用計画等の質の向上を図るための</a:t>
            </a:r>
            <a:r>
              <a:rPr lang="ja-JP" altLang="en-US" dirty="0" smtClean="0">
                <a:uFill>
                  <a:solidFill>
                    <a:srgbClr val="FF0000"/>
                  </a:solidFill>
                </a:uFill>
                <a:latin typeface="ＭＳ ゴシック" panose="020B0609070205080204" pitchFamily="49" charset="-128"/>
                <a:ea typeface="ＭＳ ゴシック" panose="020B0609070205080204" pitchFamily="49" charset="-128"/>
              </a:rPr>
              <a:t>体制整備</a:t>
            </a:r>
            <a:endParaRPr lang="en-US" altLang="ja-JP" dirty="0" smtClean="0">
              <a:uFill>
                <a:solidFill>
                  <a:srgbClr val="FF0000"/>
                </a:solidFill>
              </a:uFill>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ja-JP" altLang="en-US" smtClean="0">
                <a:latin typeface="ＭＳ ゴシック" panose="020B0609070205080204" pitchFamily="49" charset="-128"/>
                <a:ea typeface="ＭＳ ゴシック" panose="020B0609070205080204" pitchFamily="49" charset="-128"/>
              </a:rPr>
              <a:t>③ 地域</a:t>
            </a:r>
            <a:r>
              <a:rPr lang="ja-JP" altLang="en-US" dirty="0">
                <a:latin typeface="ＭＳ ゴシック" panose="020B0609070205080204" pitchFamily="49" charset="-128"/>
                <a:ea typeface="ＭＳ ゴシック" panose="020B0609070205080204" pitchFamily="49" charset="-128"/>
              </a:rPr>
              <a:t>移行支援・定着</a:t>
            </a:r>
            <a:r>
              <a:rPr lang="ja-JP" altLang="en-US" dirty="0" smtClean="0">
                <a:latin typeface="ＭＳ ゴシック" panose="020B0609070205080204" pitchFamily="49" charset="-128"/>
                <a:ea typeface="ＭＳ ゴシック" panose="020B0609070205080204" pitchFamily="49" charset="-128"/>
              </a:rPr>
              <a:t>支援の効果的な実施のための</a:t>
            </a:r>
            <a:r>
              <a:rPr lang="ja-JP" altLang="en-US" smtClean="0">
                <a:latin typeface="ＭＳ ゴシック" panose="020B0609070205080204" pitchFamily="49" charset="-128"/>
                <a:ea typeface="ＭＳ ゴシック" panose="020B0609070205080204" pitchFamily="49" charset="-128"/>
              </a:rPr>
              <a:t>地域支援</a:t>
            </a:r>
            <a:endParaRPr lang="en-US" altLang="ja-JP" smtClean="0">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en-US" altLang="ja-JP">
                <a:latin typeface="ＭＳ ゴシック" panose="020B0609070205080204" pitchFamily="49" charset="-128"/>
                <a:ea typeface="ＭＳ ゴシック" panose="020B0609070205080204" pitchFamily="49" charset="-128"/>
              </a:rPr>
              <a:t> </a:t>
            </a:r>
            <a:r>
              <a:rPr lang="ja-JP" altLang="en-US" smtClean="0">
                <a:latin typeface="ＭＳ ゴシック" panose="020B0609070205080204" pitchFamily="49" charset="-128"/>
                <a:ea typeface="ＭＳ ゴシック" panose="020B0609070205080204" pitchFamily="49" charset="-128"/>
              </a:rPr>
              <a:t>ネットワーク</a:t>
            </a:r>
            <a:r>
              <a:rPr lang="ja-JP" altLang="en-US" dirty="0" smtClean="0">
                <a:latin typeface="ＭＳ ゴシック" panose="020B0609070205080204" pitchFamily="49" charset="-128"/>
                <a:ea typeface="ＭＳ ゴシック" panose="020B0609070205080204" pitchFamily="49" charset="-128"/>
              </a:rPr>
              <a:t>の強化</a:t>
            </a:r>
            <a:endParaRPr lang="en-US" altLang="ja-JP" dirty="0">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ja-JP" altLang="en-US" smtClean="0">
                <a:latin typeface="ＭＳ ゴシック" panose="020B0609070205080204" pitchFamily="49" charset="-128"/>
                <a:ea typeface="ＭＳ ゴシック" panose="020B0609070205080204" pitchFamily="49" charset="-128"/>
              </a:rPr>
              <a:t>④ 社会</a:t>
            </a:r>
            <a:r>
              <a:rPr lang="ja-JP" altLang="en-US" dirty="0">
                <a:latin typeface="ＭＳ ゴシック" panose="020B0609070205080204" pitchFamily="49" charset="-128"/>
                <a:ea typeface="ＭＳ ゴシック" panose="020B0609070205080204" pitchFamily="49" charset="-128"/>
              </a:rPr>
              <a:t>資源の開発の役割</a:t>
            </a:r>
            <a:r>
              <a:rPr lang="ja-JP" altLang="en-US" dirty="0" smtClean="0">
                <a:latin typeface="ＭＳ ゴシック" panose="020B0609070205080204" pitchFamily="49" charset="-128"/>
                <a:ea typeface="ＭＳ ゴシック" panose="020B0609070205080204" pitchFamily="49" charset="-128"/>
              </a:rPr>
              <a:t>強化</a:t>
            </a:r>
            <a:endParaRPr lang="en-US" altLang="ja-JP" dirty="0" smtClean="0">
              <a:latin typeface="ＭＳ ゴシック" panose="020B0609070205080204" pitchFamily="49" charset="-128"/>
              <a:ea typeface="ＭＳ ゴシック" panose="020B0609070205080204" pitchFamily="49" charset="-128"/>
            </a:endParaRPr>
          </a:p>
          <a:p>
            <a:pPr marL="172048" indent="0" fontAlgn="base">
              <a:spcBef>
                <a:spcPct val="0"/>
              </a:spcBef>
              <a:spcAft>
                <a:spcPct val="0"/>
              </a:spcAft>
              <a:buNone/>
              <a:defRPr/>
            </a:pPr>
            <a:r>
              <a:rPr lang="ja-JP" altLang="en-US" smtClean="0">
                <a:solidFill>
                  <a:srgbClr val="000000"/>
                </a:solidFill>
                <a:uFill>
                  <a:solidFill>
                    <a:srgbClr val="FF0000"/>
                  </a:solidFill>
                </a:uFill>
                <a:latin typeface="ＭＳ ゴシック" panose="020B0609070205080204" pitchFamily="49" charset="-128"/>
                <a:ea typeface="ＭＳ ゴシック" panose="020B0609070205080204" pitchFamily="49" charset="-128"/>
              </a:rPr>
              <a:t>⑤ 障害者</a:t>
            </a:r>
            <a:r>
              <a:rPr lang="ja-JP" altLang="en-US" dirty="0">
                <a:solidFill>
                  <a:srgbClr val="000000"/>
                </a:solidFill>
                <a:uFill>
                  <a:solidFill>
                    <a:srgbClr val="FF0000"/>
                  </a:solidFill>
                </a:uFill>
                <a:latin typeface="ＭＳ ゴシック" panose="020B0609070205080204" pitchFamily="49" charset="-128"/>
                <a:ea typeface="ＭＳ ゴシック" panose="020B0609070205080204" pitchFamily="49" charset="-128"/>
              </a:rPr>
              <a:t>虐待防止等のためのネットワーク</a:t>
            </a:r>
            <a:r>
              <a:rPr lang="ja-JP" altLang="en-US" dirty="0">
                <a:solidFill>
                  <a:srgbClr val="000000"/>
                </a:solidFill>
                <a:latin typeface="ＭＳ ゴシック" panose="020B0609070205080204" pitchFamily="49" charset="-128"/>
                <a:ea typeface="ＭＳ ゴシック" panose="020B0609070205080204" pitchFamily="49" charset="-128"/>
              </a:rPr>
              <a:t>の</a:t>
            </a:r>
            <a:r>
              <a:rPr lang="ja-JP" altLang="en-US" dirty="0" smtClean="0">
                <a:solidFill>
                  <a:srgbClr val="000000"/>
                </a:solidFill>
                <a:latin typeface="ＭＳ ゴシック" panose="020B0609070205080204" pitchFamily="49" charset="-128"/>
                <a:ea typeface="ＭＳ ゴシック" panose="020B0609070205080204" pitchFamily="49" charset="-128"/>
              </a:rPr>
              <a:t>強化</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marL="0" indent="0">
              <a:buNone/>
            </a:pP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7" name="図表 6"/>
          <p:cNvGraphicFramePr/>
          <p:nvPr>
            <p:extLst>
              <p:ext uri="{D42A27DB-BD31-4B8C-83A1-F6EECF244321}">
                <p14:modId xmlns:p14="http://schemas.microsoft.com/office/powerpoint/2010/main" val="1636428516"/>
              </p:ext>
            </p:extLst>
          </p:nvPr>
        </p:nvGraphicFramePr>
        <p:xfrm>
          <a:off x="179512" y="2636912"/>
          <a:ext cx="89644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5076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8411" y="495020"/>
            <a:ext cx="7775774" cy="5967531"/>
          </a:xfrm>
          <a:prstGeom prst="rect">
            <a:avLst/>
          </a:prstGeom>
          <a:noFill/>
        </p:spPr>
        <p:txBody>
          <a:bodyPr wrap="square" rtlCol="0">
            <a:spAutoFit/>
          </a:bodyPr>
          <a:lstStyle/>
          <a:p>
            <a:r>
              <a:rPr lang="ja-JP" altLang="en-US" sz="2585" dirty="0">
                <a:latin typeface="ＤＨＰ特太ゴシック体" panose="020B0500000000000000" pitchFamily="50" charset="-128"/>
                <a:ea typeface="ＤＨＰ特太ゴシック体" panose="020B0500000000000000" pitchFamily="50" charset="-128"/>
              </a:rPr>
              <a:t>講義上の</a:t>
            </a:r>
            <a:r>
              <a:rPr lang="ja-JP" altLang="en-US" sz="2585" dirty="0" smtClean="0">
                <a:latin typeface="ＤＨＰ特太ゴシック体" panose="020B0500000000000000" pitchFamily="50" charset="-128"/>
                <a:ea typeface="ＤＨＰ特太ゴシック体" panose="020B0500000000000000" pitchFamily="50" charset="-128"/>
              </a:rPr>
              <a:t>留意点①</a:t>
            </a:r>
            <a:endParaRPr lang="ja-JP" altLang="en-US" sz="2585" dirty="0">
              <a:latin typeface="ＤＨＰ特太ゴシック体" panose="020B0500000000000000" pitchFamily="50" charset="-128"/>
              <a:ea typeface="ＤＨＰ特太ゴシック体" panose="020B0500000000000000" pitchFamily="50" charset="-128"/>
            </a:endParaRPr>
          </a:p>
          <a:p>
            <a:pPr>
              <a:lnSpc>
                <a:spcPts val="1385"/>
              </a:lnSpc>
            </a:pPr>
            <a:endParaRPr lang="ja-JP" altLang="en-US" sz="1662" dirty="0">
              <a:latin typeface="ＭＳ ゴシック" panose="020B0609070205080204" pitchFamily="49" charset="-128"/>
              <a:ea typeface="ＭＳ ゴシック" panose="020B0609070205080204" pitchFamily="49" charset="-128"/>
            </a:endParaRPr>
          </a:p>
          <a:p>
            <a:r>
              <a:rPr lang="ja-JP" altLang="en-US" sz="2215" dirty="0">
                <a:latin typeface="ＭＳ ゴシック" panose="020B0609070205080204" pitchFamily="49" charset="-128"/>
                <a:ea typeface="ＭＳ ゴシック" panose="020B0609070205080204" pitchFamily="49" charset="-128"/>
              </a:rPr>
              <a:t>① </a:t>
            </a:r>
            <a:r>
              <a:rPr lang="ja-JP" altLang="en-US" sz="2215" dirty="0" smtClean="0">
                <a:latin typeface="ＭＳ ゴシック" panose="020B0609070205080204" pitchFamily="49" charset="-128"/>
                <a:ea typeface="ＭＳ ゴシック" panose="020B0609070205080204" pitchFamily="49" charset="-128"/>
              </a:rPr>
              <a:t>地域の相談支援体制を構築することも重要な地域づくり</a:t>
            </a:r>
          </a:p>
          <a:p>
            <a:r>
              <a:rPr lang="ja-JP" altLang="en-US" sz="2215" dirty="0" smtClean="0">
                <a:latin typeface="ＭＳ ゴシック" panose="020B0609070205080204" pitchFamily="49" charset="-128"/>
                <a:ea typeface="ＭＳ ゴシック" panose="020B0609070205080204" pitchFamily="49" charset="-128"/>
              </a:rPr>
              <a:t>　の一環でありであることを意識させる講義を行う。</a:t>
            </a:r>
            <a:endParaRPr lang="ja-JP" altLang="en-US" sz="2215" dirty="0">
              <a:latin typeface="ＭＳ ゴシック" panose="020B0609070205080204" pitchFamily="49" charset="-128"/>
              <a:ea typeface="ＭＳ ゴシック" panose="020B0609070205080204" pitchFamily="49" charset="-128"/>
            </a:endParaRPr>
          </a:p>
          <a:p>
            <a:pPr>
              <a:lnSpc>
                <a:spcPts val="923"/>
              </a:lnSpc>
            </a:pPr>
            <a:endParaRPr lang="ja-JP" altLang="en-US" sz="2215" dirty="0">
              <a:latin typeface="ＭＳ ゴシック" panose="020B0609070205080204" pitchFamily="49" charset="-128"/>
              <a:ea typeface="ＭＳ ゴシック" panose="020B0609070205080204" pitchFamily="49" charset="-128"/>
            </a:endParaRPr>
          </a:p>
          <a:p>
            <a:r>
              <a:rPr lang="ja-JP" altLang="en-US" sz="2215" dirty="0">
                <a:latin typeface="ＭＳ ゴシック" panose="020B0609070205080204" pitchFamily="49" charset="-128"/>
                <a:ea typeface="ＭＳ ゴシック" panose="020B0609070205080204" pitchFamily="49" charset="-128"/>
              </a:rPr>
              <a:t>　</a:t>
            </a:r>
            <a:r>
              <a:rPr lang="ja-JP" altLang="en-US" sz="2215" dirty="0" smtClean="0">
                <a:latin typeface="ＭＳ ゴシック" panose="020B0609070205080204" pitchFamily="49" charset="-128"/>
                <a:ea typeface="ＭＳ ゴシック" panose="020B0609070205080204" pitchFamily="49" charset="-128"/>
              </a:rPr>
              <a:t>❖初任者</a:t>
            </a:r>
            <a:r>
              <a:rPr lang="ja-JP" altLang="en-US" sz="2215" dirty="0">
                <a:latin typeface="ＭＳ ゴシック" panose="020B0609070205080204" pitchFamily="49" charset="-128"/>
                <a:ea typeface="ＭＳ ゴシック" panose="020B0609070205080204" pitchFamily="49" charset="-128"/>
              </a:rPr>
              <a:t>段階では自らの地域がどのような体制となって</a:t>
            </a:r>
            <a:r>
              <a:rPr lang="ja-JP" altLang="en-US" sz="2215" dirty="0" err="1" smtClean="0">
                <a:latin typeface="ＭＳ ゴシック" panose="020B0609070205080204" pitchFamily="49" charset="-128"/>
                <a:ea typeface="ＭＳ ゴシック" panose="020B0609070205080204" pitchFamily="49" charset="-128"/>
              </a:rPr>
              <a:t>い</a:t>
            </a:r>
            <a:endParaRPr lang="ja-JP" altLang="en-US" sz="2215" dirty="0" smtClean="0">
              <a:latin typeface="ＭＳ ゴシック" panose="020B0609070205080204" pitchFamily="49" charset="-128"/>
              <a:ea typeface="ＭＳ ゴシック" panose="020B0609070205080204" pitchFamily="49" charset="-128"/>
            </a:endParaRPr>
          </a:p>
          <a:p>
            <a:r>
              <a:rPr lang="ja-JP" altLang="en-US" sz="2215" dirty="0" smtClean="0">
                <a:latin typeface="ＭＳ ゴシック" panose="020B0609070205080204" pitchFamily="49" charset="-128"/>
                <a:ea typeface="ＭＳ ゴシック" panose="020B0609070205080204" pitchFamily="49" charset="-128"/>
              </a:rPr>
              <a:t>　　</a:t>
            </a:r>
            <a:r>
              <a:rPr lang="ja-JP" altLang="en-US" sz="2215" dirty="0" err="1" smtClean="0">
                <a:latin typeface="ＭＳ ゴシック" panose="020B0609070205080204" pitchFamily="49" charset="-128"/>
                <a:ea typeface="ＭＳ ゴシック" panose="020B0609070205080204" pitchFamily="49" charset="-128"/>
              </a:rPr>
              <a:t>るかを</a:t>
            </a:r>
            <a:r>
              <a:rPr lang="ja-JP" altLang="en-US" sz="2215" dirty="0">
                <a:latin typeface="ＭＳ ゴシック" panose="020B0609070205080204" pitchFamily="49" charset="-128"/>
                <a:ea typeface="ＭＳ ゴシック" panose="020B0609070205080204" pitchFamily="49" charset="-128"/>
              </a:rPr>
              <a:t>知る</a:t>
            </a:r>
            <a:r>
              <a:rPr lang="ja-JP" altLang="en-US" sz="2215" dirty="0" smtClean="0">
                <a:latin typeface="ＭＳ ゴシック" panose="020B0609070205080204" pitchFamily="49" charset="-128"/>
                <a:ea typeface="ＭＳ ゴシック" panose="020B0609070205080204" pitchFamily="49" charset="-128"/>
              </a:rPr>
              <a:t>ことからはじめることがポイント。</a:t>
            </a:r>
            <a:endParaRPr lang="ja-JP" altLang="en-US" sz="2215" dirty="0">
              <a:latin typeface="ＭＳ ゴシック" panose="020B0609070205080204" pitchFamily="49" charset="-128"/>
              <a:ea typeface="ＭＳ ゴシック" panose="020B0609070205080204" pitchFamily="49" charset="-128"/>
            </a:endParaRPr>
          </a:p>
          <a:p>
            <a:pPr>
              <a:lnSpc>
                <a:spcPts val="1108"/>
              </a:lnSpc>
            </a:pPr>
            <a:endParaRPr lang="ja-JP" altLang="en-US" sz="2215" dirty="0">
              <a:latin typeface="ＭＳ ゴシック" panose="020B0609070205080204" pitchFamily="49" charset="-128"/>
              <a:ea typeface="ＭＳ ゴシック" panose="020B0609070205080204" pitchFamily="49" charset="-128"/>
            </a:endParaRPr>
          </a:p>
          <a:p>
            <a:r>
              <a:rPr lang="ja-JP" altLang="en-US" sz="2215" dirty="0">
                <a:latin typeface="ＭＳ ゴシック" panose="020B0609070205080204" pitchFamily="49" charset="-128"/>
                <a:ea typeface="ＭＳ ゴシック" panose="020B0609070205080204" pitchFamily="49" charset="-128"/>
              </a:rPr>
              <a:t>② </a:t>
            </a:r>
            <a:r>
              <a:rPr lang="ja-JP" altLang="en-US" sz="2215" dirty="0" smtClean="0">
                <a:latin typeface="ＭＳ ゴシック" panose="020B0609070205080204" pitchFamily="49" charset="-128"/>
                <a:ea typeface="ＭＳ ゴシック" panose="020B0609070205080204" pitchFamily="49" charset="-128"/>
              </a:rPr>
              <a:t>ライフステージの視点やそれをつなぐ視点、家族支援の</a:t>
            </a:r>
          </a:p>
          <a:p>
            <a:r>
              <a:rPr lang="ja-JP" altLang="en-US" sz="2215" dirty="0" smtClean="0">
                <a:latin typeface="ＭＳ ゴシック" panose="020B0609070205080204" pitchFamily="49" charset="-128"/>
                <a:ea typeface="ＭＳ ゴシック" panose="020B0609070205080204" pitchFamily="49" charset="-128"/>
              </a:rPr>
              <a:t>　重要性については他科目で扱う紙幅がないため、総合的な</a:t>
            </a:r>
          </a:p>
          <a:p>
            <a:r>
              <a:rPr lang="ja-JP" altLang="en-US" sz="2215" dirty="0" smtClean="0">
                <a:latin typeface="ＭＳ ゴシック" panose="020B0609070205080204" pitchFamily="49" charset="-128"/>
                <a:ea typeface="ＭＳ ゴシック" panose="020B0609070205080204" pitchFamily="49" charset="-128"/>
              </a:rPr>
              <a:t>　理解を促す講義に努めること。</a:t>
            </a:r>
          </a:p>
          <a:p>
            <a:pPr>
              <a:lnSpc>
                <a:spcPts val="600"/>
              </a:lnSpc>
            </a:pPr>
            <a:endParaRPr lang="ja-JP" altLang="en-US" sz="2215" dirty="0">
              <a:latin typeface="ＭＳ ゴシック" panose="020B0609070205080204" pitchFamily="49" charset="-128"/>
              <a:ea typeface="ＭＳ ゴシック" panose="020B0609070205080204" pitchFamily="49" charset="-128"/>
            </a:endParaRPr>
          </a:p>
          <a:p>
            <a:r>
              <a:rPr lang="ja-JP" altLang="en-US" sz="2215" dirty="0">
                <a:latin typeface="ＭＳ ゴシック" panose="020B0609070205080204" pitchFamily="49" charset="-128"/>
                <a:ea typeface="ＭＳ ゴシック" panose="020B0609070205080204" pitchFamily="49" charset="-128"/>
              </a:rPr>
              <a:t>　</a:t>
            </a:r>
            <a:r>
              <a:rPr lang="ja-JP" altLang="en-US" sz="2215" dirty="0" smtClean="0">
                <a:latin typeface="ＭＳ ゴシック" panose="020B0609070205080204" pitchFamily="49" charset="-128"/>
                <a:ea typeface="ＭＳ ゴシック" panose="020B0609070205080204" pitchFamily="49" charset="-128"/>
              </a:rPr>
              <a:t>❖人材育成ビジョン等に基づき、児童期の支援等について</a:t>
            </a:r>
          </a:p>
          <a:p>
            <a:r>
              <a:rPr lang="ja-JP" altLang="en-US" sz="2215" dirty="0" smtClean="0">
                <a:latin typeface="ＭＳ ゴシック" panose="020B0609070205080204" pitchFamily="49" charset="-128"/>
                <a:ea typeface="ＭＳ ゴシック" panose="020B0609070205080204" pitchFamily="49" charset="-128"/>
              </a:rPr>
              <a:t>　　は専門コース別研修等他での継続的な研さんが必要で</a:t>
            </a:r>
            <a:r>
              <a:rPr lang="ja-JP" altLang="en-US" sz="2215" dirty="0" err="1" smtClean="0">
                <a:latin typeface="ＭＳ ゴシック" panose="020B0609070205080204" pitchFamily="49" charset="-128"/>
                <a:ea typeface="ＭＳ ゴシック" panose="020B0609070205080204" pitchFamily="49" charset="-128"/>
              </a:rPr>
              <a:t>あ</a:t>
            </a:r>
            <a:endParaRPr lang="en-US" altLang="ja-JP" sz="2215" dirty="0" smtClean="0">
              <a:latin typeface="ＭＳ ゴシック" panose="020B0609070205080204" pitchFamily="49" charset="-128"/>
              <a:ea typeface="ＭＳ ゴシック" panose="020B0609070205080204" pitchFamily="49" charset="-128"/>
            </a:endParaRPr>
          </a:p>
          <a:p>
            <a:r>
              <a:rPr lang="ja-JP" altLang="en-US" sz="2215" dirty="0">
                <a:latin typeface="ＭＳ ゴシック" panose="020B0609070205080204" pitchFamily="49" charset="-128"/>
                <a:ea typeface="ＭＳ ゴシック" panose="020B0609070205080204" pitchFamily="49" charset="-128"/>
              </a:rPr>
              <a:t>　</a:t>
            </a:r>
            <a:r>
              <a:rPr lang="ja-JP" altLang="en-US" sz="2215" dirty="0" smtClean="0">
                <a:latin typeface="ＭＳ ゴシック" panose="020B0609070205080204" pitchFamily="49" charset="-128"/>
                <a:ea typeface="ＭＳ ゴシック" panose="020B0609070205080204" pitchFamily="49" charset="-128"/>
              </a:rPr>
              <a:t>　</a:t>
            </a:r>
            <a:r>
              <a:rPr lang="ja-JP" altLang="en-US" sz="2215" dirty="0" err="1" smtClean="0">
                <a:latin typeface="ＭＳ ゴシック" panose="020B0609070205080204" pitchFamily="49" charset="-128"/>
                <a:ea typeface="ＭＳ ゴシック" panose="020B0609070205080204" pitchFamily="49" charset="-128"/>
              </a:rPr>
              <a:t>る</a:t>
            </a:r>
            <a:r>
              <a:rPr lang="ja-JP" altLang="en-US" sz="2215" dirty="0" smtClean="0">
                <a:latin typeface="ＭＳ ゴシック" panose="020B0609070205080204" pitchFamily="49" charset="-128"/>
                <a:ea typeface="ＭＳ ゴシック" panose="020B0609070205080204" pitchFamily="49" charset="-128"/>
              </a:rPr>
              <a:t>ことを伝える。</a:t>
            </a:r>
            <a:r>
              <a:rPr lang="ja-JP" altLang="en-US" sz="2215" dirty="0">
                <a:latin typeface="ＭＳ ゴシック" panose="020B0609070205080204" pitchFamily="49" charset="-128"/>
                <a:ea typeface="ＭＳ ゴシック" panose="020B0609070205080204" pitchFamily="49" charset="-128"/>
              </a:rPr>
              <a:t>　</a:t>
            </a:r>
          </a:p>
          <a:p>
            <a:pPr>
              <a:lnSpc>
                <a:spcPts val="600"/>
              </a:lnSpc>
            </a:pPr>
            <a:endParaRPr lang="ja-JP" altLang="en-US" sz="2215" dirty="0">
              <a:latin typeface="ＭＳ ゴシック" panose="020B0609070205080204" pitchFamily="49" charset="-128"/>
              <a:ea typeface="ＭＳ ゴシック" panose="020B0609070205080204" pitchFamily="49" charset="-128"/>
            </a:endParaRPr>
          </a:p>
          <a:p>
            <a:pPr>
              <a:lnSpc>
                <a:spcPts val="923"/>
              </a:lnSpc>
            </a:pPr>
            <a:endParaRPr lang="ja-JP" altLang="en-US" sz="2215" dirty="0">
              <a:latin typeface="ＭＳ ゴシック" panose="020B0609070205080204" pitchFamily="49" charset="-128"/>
              <a:ea typeface="ＭＳ ゴシック" panose="020B0609070205080204" pitchFamily="49" charset="-128"/>
            </a:endParaRPr>
          </a:p>
          <a:p>
            <a:r>
              <a:rPr lang="ja-JP" altLang="en-US" sz="2215" dirty="0" smtClean="0">
                <a:latin typeface="ＭＳ ゴシック" panose="020B0609070205080204" pitchFamily="49" charset="-128"/>
                <a:ea typeface="ＭＳ ゴシック" panose="020B0609070205080204" pitchFamily="49" charset="-128"/>
              </a:rPr>
              <a:t>③ チームアプローチ</a:t>
            </a:r>
            <a:r>
              <a:rPr lang="ja-JP" altLang="en-US" sz="2215" dirty="0">
                <a:latin typeface="ＭＳ ゴシック" panose="020B0609070205080204" pitchFamily="49" charset="-128"/>
                <a:ea typeface="ＭＳ ゴシック" panose="020B0609070205080204" pitchFamily="49" charset="-128"/>
              </a:rPr>
              <a:t>や多職種連携にもつながるが、支援を</a:t>
            </a:r>
          </a:p>
          <a:p>
            <a:r>
              <a:rPr lang="ja-JP" altLang="en-US" sz="2215" dirty="0">
                <a:latin typeface="ＭＳ ゴシック" panose="020B0609070205080204" pitchFamily="49" charset="-128"/>
                <a:ea typeface="ＭＳ ゴシック" panose="020B0609070205080204" pitchFamily="49" charset="-128"/>
              </a:rPr>
              <a:t>　組み立てる際にも多様な地域資源を把握しておき、ネット</a:t>
            </a:r>
          </a:p>
          <a:p>
            <a:r>
              <a:rPr lang="ja-JP" altLang="en-US" sz="2215" dirty="0">
                <a:latin typeface="ＭＳ ゴシック" panose="020B0609070205080204" pitchFamily="49" charset="-128"/>
                <a:ea typeface="ＭＳ ゴシック" panose="020B0609070205080204" pitchFamily="49" charset="-128"/>
              </a:rPr>
              <a:t>　ワークに参画しておくことが支援の質の向上にも重要で</a:t>
            </a:r>
            <a:r>
              <a:rPr lang="ja-JP" altLang="en-US" sz="2215" dirty="0" err="1">
                <a:latin typeface="ＭＳ ゴシック" panose="020B0609070205080204" pitchFamily="49" charset="-128"/>
                <a:ea typeface="ＭＳ ゴシック" panose="020B0609070205080204" pitchFamily="49" charset="-128"/>
              </a:rPr>
              <a:t>あ</a:t>
            </a:r>
            <a:endParaRPr lang="ja-JP" altLang="en-US" sz="2215" dirty="0">
              <a:latin typeface="ＭＳ ゴシック" panose="020B0609070205080204" pitchFamily="49" charset="-128"/>
              <a:ea typeface="ＭＳ ゴシック" panose="020B0609070205080204" pitchFamily="49" charset="-128"/>
            </a:endParaRPr>
          </a:p>
          <a:p>
            <a:r>
              <a:rPr lang="ja-JP" altLang="en-US" sz="2215" dirty="0">
                <a:latin typeface="ＭＳ ゴシック" panose="020B0609070205080204" pitchFamily="49" charset="-128"/>
                <a:ea typeface="ＭＳ ゴシック" panose="020B0609070205080204" pitchFamily="49" charset="-128"/>
              </a:rPr>
              <a:t>　</a:t>
            </a:r>
            <a:r>
              <a:rPr lang="ja-JP" altLang="en-US" sz="2215" dirty="0" err="1">
                <a:latin typeface="ＭＳ ゴシック" panose="020B0609070205080204" pitchFamily="49" charset="-128"/>
                <a:ea typeface="ＭＳ ゴシック" panose="020B0609070205080204" pitchFamily="49" charset="-128"/>
              </a:rPr>
              <a:t>る</a:t>
            </a:r>
            <a:r>
              <a:rPr lang="ja-JP" altLang="en-US" sz="2215" dirty="0">
                <a:latin typeface="ＭＳ ゴシック" panose="020B0609070205080204" pitchFamily="49" charset="-128"/>
                <a:ea typeface="ＭＳ ゴシック" panose="020B0609070205080204" pitchFamily="49" charset="-128"/>
              </a:rPr>
              <a:t>ことを意識させる</a:t>
            </a:r>
            <a:r>
              <a:rPr lang="ja-JP" altLang="en-US" sz="2215" dirty="0" smtClean="0">
                <a:latin typeface="ＭＳ ゴシック" panose="020B0609070205080204" pitchFamily="49" charset="-128"/>
                <a:ea typeface="ＭＳ ゴシック" panose="020B0609070205080204" pitchFamily="49" charset="-128"/>
              </a:rPr>
              <a:t>。</a:t>
            </a:r>
            <a:endParaRPr lang="ja-JP" altLang="en-US" sz="2215" dirty="0">
              <a:latin typeface="ＭＳ ゴシック" panose="020B0609070205080204" pitchFamily="49" charset="-128"/>
              <a:ea typeface="ＭＳ ゴシック" panose="020B0609070205080204" pitchFamily="49" charset="-128"/>
            </a:endParaRPr>
          </a:p>
        </p:txBody>
      </p:sp>
      <p:sp>
        <p:nvSpPr>
          <p:cNvPr id="3"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92463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540544" y="346560"/>
            <a:ext cx="8928000" cy="634168"/>
          </a:xfrm>
        </p:spPr>
        <p:txBody>
          <a:bodyPr>
            <a:normAutofit/>
          </a:bodyPr>
          <a:lstStyle/>
          <a:p>
            <a:pPr algn="l" eaLnBrk="1" hangingPunct="1"/>
            <a:r>
              <a:rPr lang="ja-JP" altLang="en-US" sz="2800" smtClean="0">
                <a:solidFill>
                  <a:srgbClr val="C00000"/>
                </a:solidFill>
                <a:latin typeface="ＤＨＰ特太ゴシック体" panose="020B0500000000000000" pitchFamily="50" charset="-128"/>
                <a:ea typeface="ＤＨＰ特太ゴシック体" panose="020B0500000000000000" pitchFamily="50" charset="-128"/>
              </a:rPr>
              <a:t>市町村</a:t>
            </a:r>
            <a:r>
              <a:rPr lang="en-US" altLang="ja-JP" sz="2800" dirty="0">
                <a:solidFill>
                  <a:srgbClr val="C00000"/>
                </a:solidFill>
                <a:latin typeface="ＤＨＰ特太ゴシック体" panose="020B0500000000000000" pitchFamily="50" charset="-128"/>
                <a:ea typeface="ＤＨＰ特太ゴシック体" panose="020B0500000000000000" pitchFamily="50" charset="-128"/>
              </a:rPr>
              <a:t>(</a:t>
            </a:r>
            <a:r>
              <a:rPr lang="ja-JP" altLang="en-US" sz="2800" smtClean="0">
                <a:solidFill>
                  <a:srgbClr val="C00000"/>
                </a:solidFill>
                <a:latin typeface="ＤＨＰ特太ゴシック体" panose="020B0500000000000000" pitchFamily="50" charset="-128"/>
                <a:ea typeface="ＤＨＰ特太ゴシック体" panose="020B0500000000000000" pitchFamily="50" charset="-128"/>
              </a:rPr>
              <a:t>自立支援</a:t>
            </a:r>
            <a:r>
              <a:rPr lang="en-US" altLang="ja-JP" sz="2800" smtClean="0">
                <a:solidFill>
                  <a:srgbClr val="C00000"/>
                </a:solidFill>
                <a:latin typeface="ＤＨＰ特太ゴシック体" panose="020B0500000000000000" pitchFamily="50" charset="-128"/>
                <a:ea typeface="ＤＨＰ特太ゴシック体" panose="020B0500000000000000" pitchFamily="50" charset="-128"/>
              </a:rPr>
              <a:t>)</a:t>
            </a:r>
            <a:r>
              <a:rPr lang="ja-JP" altLang="en-US" sz="2800" smtClean="0">
                <a:solidFill>
                  <a:srgbClr val="C00000"/>
                </a:solidFill>
                <a:latin typeface="ＤＨＰ特太ゴシック体" panose="020B0500000000000000" pitchFamily="50" charset="-128"/>
                <a:ea typeface="ＤＨＰ特太ゴシック体" panose="020B0500000000000000" pitchFamily="50" charset="-128"/>
              </a:rPr>
              <a:t>協</a:t>
            </a:r>
            <a:r>
              <a:rPr lang="ja-JP" altLang="en-US" sz="2800" dirty="0">
                <a:solidFill>
                  <a:srgbClr val="C00000"/>
                </a:solidFill>
                <a:latin typeface="ＤＨＰ特太ゴシック体" panose="020B0500000000000000" pitchFamily="50" charset="-128"/>
                <a:ea typeface="ＤＨＰ特太ゴシック体" panose="020B0500000000000000" pitchFamily="50" charset="-128"/>
              </a:rPr>
              <a:t>議会の機能</a:t>
            </a:r>
          </a:p>
        </p:txBody>
      </p:sp>
      <p:graphicFrame>
        <p:nvGraphicFramePr>
          <p:cNvPr id="7" name="表 6"/>
          <p:cNvGraphicFramePr>
            <a:graphicFrameLocks noGrp="1"/>
          </p:cNvGraphicFramePr>
          <p:nvPr>
            <p:extLst>
              <p:ext uri="{D42A27DB-BD31-4B8C-83A1-F6EECF244321}">
                <p14:modId xmlns:p14="http://schemas.microsoft.com/office/powerpoint/2010/main" val="3667294409"/>
              </p:ext>
            </p:extLst>
          </p:nvPr>
        </p:nvGraphicFramePr>
        <p:xfrm>
          <a:off x="611188" y="1056287"/>
          <a:ext cx="8329782" cy="5181025"/>
        </p:xfrm>
        <a:graphic>
          <a:graphicData uri="http://schemas.openxmlformats.org/drawingml/2006/table">
            <a:tbl>
              <a:tblPr firstRow="1" bandRow="1">
                <a:tableStyleId>{5940675A-B579-460E-94D1-54222C63F5DA}</a:tableStyleId>
              </a:tblPr>
              <a:tblGrid>
                <a:gridCol w="1813743">
                  <a:extLst>
                    <a:ext uri="{9D8B030D-6E8A-4147-A177-3AD203B41FA5}">
                      <a16:colId xmlns:a16="http://schemas.microsoft.com/office/drawing/2014/main" val="20000"/>
                    </a:ext>
                  </a:extLst>
                </a:gridCol>
                <a:gridCol w="6516039">
                  <a:extLst>
                    <a:ext uri="{9D8B030D-6E8A-4147-A177-3AD203B41FA5}">
                      <a16:colId xmlns:a16="http://schemas.microsoft.com/office/drawing/2014/main" val="20001"/>
                    </a:ext>
                  </a:extLst>
                </a:gridCol>
              </a:tblGrid>
              <a:tr h="896374">
                <a:tc>
                  <a:txBody>
                    <a:bodyPr/>
                    <a:lstStyle/>
                    <a:p>
                      <a:pPr algn="ctr"/>
                      <a:r>
                        <a:rPr kumimoji="1" lang="ja-JP" altLang="en-US" sz="2000" dirty="0" smtClean="0"/>
                        <a:t>情報機能</a:t>
                      </a:r>
                      <a:endParaRPr kumimoji="1" lang="ja-JP" altLang="en-US" sz="2000" dirty="0"/>
                    </a:p>
                  </a:txBody>
                  <a:tcPr marL="91430" marR="91430"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困難事例や地域の現状・課題等の</a:t>
                      </a:r>
                      <a:r>
                        <a:rPr kumimoji="1" lang="ja-JP" altLang="en-US" sz="1900" b="1" dirty="0" smtClean="0"/>
                        <a:t>情報共有と情報発信</a:t>
                      </a:r>
                      <a:endParaRPr kumimoji="1" lang="en-US" altLang="ja-JP" sz="1900" b="1" dirty="0" smtClean="0"/>
                    </a:p>
                    <a:p>
                      <a:pPr>
                        <a:buNone/>
                      </a:pPr>
                      <a:r>
                        <a:rPr lang="ja-JP" altLang="en-US" sz="2000" b="1" dirty="0" smtClean="0">
                          <a:solidFill>
                            <a:srgbClr val="FF0000"/>
                          </a:solidFill>
                        </a:rPr>
                        <a:t>☆少数の課題を大切に！☆課題の蓄積を地域ニーズに！</a:t>
                      </a:r>
                      <a:endParaRPr lang="en-US" altLang="ja-JP" sz="2000" b="1" dirty="0" smtClean="0">
                        <a:solidFill>
                          <a:srgbClr val="FF0000"/>
                        </a:solidFill>
                      </a:endParaRPr>
                    </a:p>
                  </a:txBody>
                  <a:tcPr marL="91430" marR="91430" marT="45717" marB="45717" anchor="ctr"/>
                </a:tc>
                <a:extLst>
                  <a:ext uri="{0D108BD9-81ED-4DB2-BD59-A6C34878D82A}">
                    <a16:rowId xmlns:a16="http://schemas.microsoft.com/office/drawing/2014/main" val="10000"/>
                  </a:ext>
                </a:extLst>
              </a:tr>
              <a:tr h="896374">
                <a:tc>
                  <a:txBody>
                    <a:bodyPr/>
                    <a:lstStyle/>
                    <a:p>
                      <a:pPr algn="ctr"/>
                      <a:r>
                        <a:rPr kumimoji="1" lang="ja-JP" altLang="en-US" sz="2000" dirty="0" smtClean="0"/>
                        <a:t>調整機能</a:t>
                      </a:r>
                      <a:endParaRPr kumimoji="1" lang="ja-JP" altLang="en-US" sz="2000" dirty="0"/>
                    </a:p>
                  </a:txBody>
                  <a:tcPr marL="91430" marR="91430"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地域の関係機関による</a:t>
                      </a:r>
                      <a:r>
                        <a:rPr kumimoji="1" lang="ja-JP" altLang="en-US" sz="1900" b="1" dirty="0" smtClean="0"/>
                        <a:t>ネットワーク構築</a:t>
                      </a:r>
                      <a:endParaRPr kumimoji="1" lang="en-US" altLang="ja-JP" sz="1900" b="1" dirty="0" smtClean="0"/>
                    </a:p>
                    <a:p>
                      <a:pPr marL="285750" indent="-285750">
                        <a:buFont typeface="Arial" panose="020B0604020202020204" pitchFamily="34" charset="0"/>
                        <a:buChar char="•"/>
                      </a:pPr>
                      <a:r>
                        <a:rPr kumimoji="1" lang="ja-JP" altLang="en-US" sz="1900" dirty="0" smtClean="0"/>
                        <a:t>困難事例への対応のあり方に対する</a:t>
                      </a:r>
                      <a:r>
                        <a:rPr kumimoji="1" lang="ja-JP" altLang="en-US" sz="1900" b="1" dirty="0" smtClean="0"/>
                        <a:t>協議、調整</a:t>
                      </a:r>
                      <a:endParaRPr kumimoji="1" lang="ja-JP" altLang="en-US" sz="1900" b="1" dirty="0"/>
                    </a:p>
                  </a:txBody>
                  <a:tcPr marL="91430" marR="91430" marT="45717" marB="45717" anchor="ctr"/>
                </a:tc>
                <a:extLst>
                  <a:ext uri="{0D108BD9-81ED-4DB2-BD59-A6C34878D82A}">
                    <a16:rowId xmlns:a16="http://schemas.microsoft.com/office/drawing/2014/main" val="10001"/>
                  </a:ext>
                </a:extLst>
              </a:tr>
              <a:tr h="683719">
                <a:tc>
                  <a:txBody>
                    <a:bodyPr/>
                    <a:lstStyle/>
                    <a:p>
                      <a:pPr algn="ctr"/>
                      <a:r>
                        <a:rPr kumimoji="1" lang="ja-JP" altLang="en-US" sz="2000" dirty="0" smtClean="0"/>
                        <a:t>開発機能</a:t>
                      </a:r>
                      <a:endParaRPr kumimoji="1" lang="ja-JP" altLang="en-US" sz="2000" dirty="0"/>
                    </a:p>
                  </a:txBody>
                  <a:tcPr marL="91430" marR="91430"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a:t>
                      </a:r>
                      <a:r>
                        <a:rPr kumimoji="1" lang="ja-JP" altLang="en-US" sz="1900" b="1" dirty="0" smtClean="0"/>
                        <a:t>社会資源の開発、改善</a:t>
                      </a:r>
                      <a:endParaRPr kumimoji="1" lang="ja-JP" altLang="en-US" sz="1900" b="1" dirty="0"/>
                    </a:p>
                  </a:txBody>
                  <a:tcPr marL="91430" marR="91430" marT="45717" marB="45717" anchor="ctr"/>
                </a:tc>
                <a:extLst>
                  <a:ext uri="{0D108BD9-81ED-4DB2-BD59-A6C34878D82A}">
                    <a16:rowId xmlns:a16="http://schemas.microsoft.com/office/drawing/2014/main" val="10002"/>
                  </a:ext>
                </a:extLst>
              </a:tr>
              <a:tr h="648072">
                <a:tc>
                  <a:txBody>
                    <a:bodyPr/>
                    <a:lstStyle/>
                    <a:p>
                      <a:pPr algn="ctr"/>
                      <a:r>
                        <a:rPr kumimoji="1" lang="ja-JP" altLang="en-US" sz="2000" dirty="0" smtClean="0"/>
                        <a:t>教育機能</a:t>
                      </a:r>
                      <a:endParaRPr kumimoji="1" lang="ja-JP" altLang="en-US" sz="2000" dirty="0"/>
                    </a:p>
                  </a:txBody>
                  <a:tcPr marL="91430" marR="91430"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構成員の</a:t>
                      </a:r>
                      <a:r>
                        <a:rPr kumimoji="1" lang="ja-JP" altLang="en-US" sz="1900" b="1" dirty="0" smtClean="0"/>
                        <a:t>資質向上の場</a:t>
                      </a:r>
                      <a:r>
                        <a:rPr kumimoji="1" lang="ja-JP" altLang="en-US" sz="1900" dirty="0" smtClean="0"/>
                        <a:t>としての活用　</a:t>
                      </a:r>
                      <a:endParaRPr kumimoji="1" lang="ja-JP" altLang="en-US" sz="1900" dirty="0"/>
                    </a:p>
                  </a:txBody>
                  <a:tcPr marL="91430" marR="91430" marT="45717" marB="45717" anchor="ctr"/>
                </a:tc>
                <a:extLst>
                  <a:ext uri="{0D108BD9-81ED-4DB2-BD59-A6C34878D82A}">
                    <a16:rowId xmlns:a16="http://schemas.microsoft.com/office/drawing/2014/main" val="10003"/>
                  </a:ext>
                </a:extLst>
              </a:tr>
              <a:tr h="792088">
                <a:tc>
                  <a:txBody>
                    <a:bodyPr/>
                    <a:lstStyle/>
                    <a:p>
                      <a:pPr algn="ctr"/>
                      <a:r>
                        <a:rPr kumimoji="1" lang="ja-JP" altLang="en-US" sz="2000" dirty="0" smtClean="0"/>
                        <a:t>権利擁護機能</a:t>
                      </a:r>
                      <a:endParaRPr kumimoji="1" lang="ja-JP" altLang="en-US" sz="2000" dirty="0"/>
                    </a:p>
                  </a:txBody>
                  <a:tcPr marL="91430" marR="91430"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b="1" dirty="0" smtClean="0"/>
                        <a:t>権利擁護に関する取組</a:t>
                      </a:r>
                      <a:r>
                        <a:rPr kumimoji="1" lang="ja-JP" altLang="en-US" sz="1900" dirty="0" smtClean="0"/>
                        <a:t>を展開する</a:t>
                      </a:r>
                      <a:endParaRPr kumimoji="1" lang="ja-JP" altLang="en-US" sz="1900" dirty="0"/>
                    </a:p>
                  </a:txBody>
                  <a:tcPr marL="91430" marR="91430" marT="45717" marB="45717" anchor="ctr"/>
                </a:tc>
                <a:extLst>
                  <a:ext uri="{0D108BD9-81ED-4DB2-BD59-A6C34878D82A}">
                    <a16:rowId xmlns:a16="http://schemas.microsoft.com/office/drawing/2014/main" val="10004"/>
                  </a:ext>
                </a:extLst>
              </a:tr>
              <a:tr h="1264398">
                <a:tc>
                  <a:txBody>
                    <a:bodyPr/>
                    <a:lstStyle/>
                    <a:p>
                      <a:pPr algn="ctr"/>
                      <a:r>
                        <a:rPr kumimoji="1" lang="ja-JP" altLang="en-US" sz="2000" dirty="0" smtClean="0"/>
                        <a:t>評価機能</a:t>
                      </a:r>
                      <a:endParaRPr kumimoji="1" lang="ja-JP" altLang="en-US" sz="2000" dirty="0"/>
                    </a:p>
                  </a:txBody>
                  <a:tcPr marL="91430" marR="91430"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中立公平性を確保する観点から、</a:t>
                      </a:r>
                      <a:r>
                        <a:rPr kumimoji="1" lang="ja-JP" altLang="en-US" sz="1900" b="1" dirty="0" smtClean="0"/>
                        <a:t>委託相談</a:t>
                      </a:r>
                      <a:r>
                        <a:rPr kumimoji="1" lang="ja-JP" altLang="en-US" sz="1900" dirty="0" smtClean="0"/>
                        <a:t>支援事業者、</a:t>
                      </a:r>
                      <a:r>
                        <a:rPr kumimoji="1" lang="ja-JP" altLang="en-US" sz="1900" dirty="0" smtClean="0">
                          <a:solidFill>
                            <a:schemeClr val="tx1"/>
                          </a:solidFill>
                        </a:rPr>
                        <a:t>基幹相談</a:t>
                      </a:r>
                      <a:r>
                        <a:rPr kumimoji="1" lang="ja-JP" altLang="en-US" sz="1900" dirty="0" smtClean="0"/>
                        <a:t>支援センター等の</a:t>
                      </a:r>
                      <a:r>
                        <a:rPr kumimoji="1" lang="ja-JP" altLang="en-US" sz="1900" b="1" dirty="0" smtClean="0"/>
                        <a:t>運営評価</a:t>
                      </a:r>
                      <a:endParaRPr kumimoji="1" lang="en-US" altLang="ja-JP" sz="1900" b="1" dirty="0" smtClean="0"/>
                    </a:p>
                    <a:p>
                      <a:pPr marL="285750" indent="-285750">
                        <a:buFont typeface="Arial" panose="020B0604020202020204" pitchFamily="34" charset="0"/>
                        <a:buChar char="•"/>
                      </a:pPr>
                      <a:r>
                        <a:rPr kumimoji="1" lang="ja-JP" altLang="en-US" sz="1900" dirty="0" smtClean="0"/>
                        <a:t>指定特定相談支援事業、重度包括支援事業等の評価</a:t>
                      </a:r>
                      <a:endParaRPr kumimoji="1" lang="en-US" altLang="ja-JP" sz="1900" dirty="0" smtClean="0"/>
                    </a:p>
                    <a:p>
                      <a:pPr marL="285750" indent="-285750">
                        <a:buFont typeface="Arial" panose="020B0604020202020204" pitchFamily="34" charset="0"/>
                        <a:buChar char="•"/>
                      </a:pPr>
                      <a:r>
                        <a:rPr kumimoji="1" lang="ja-JP" altLang="en-US" sz="1900" dirty="0" smtClean="0"/>
                        <a:t>都道府県相談支援体制整備事業の活用</a:t>
                      </a:r>
                      <a:endParaRPr kumimoji="1" lang="ja-JP" altLang="en-US" sz="1900" dirty="0"/>
                    </a:p>
                  </a:txBody>
                  <a:tcPr marL="91430" marR="91430" marT="45717" marB="45717" anchor="ctr"/>
                </a:tc>
                <a:extLst>
                  <a:ext uri="{0D108BD9-81ED-4DB2-BD59-A6C34878D82A}">
                    <a16:rowId xmlns:a16="http://schemas.microsoft.com/office/drawing/2014/main" val="10005"/>
                  </a:ext>
                </a:extLst>
              </a:tr>
            </a:tbl>
          </a:graphicData>
        </a:graphic>
      </p:graphicFrame>
      <p:sp>
        <p:nvSpPr>
          <p:cNvPr id="2" name="テキスト ボックス 1"/>
          <p:cNvSpPr txBox="1"/>
          <p:nvPr/>
        </p:nvSpPr>
        <p:spPr>
          <a:xfrm>
            <a:off x="251520" y="6320353"/>
            <a:ext cx="8737941" cy="276999"/>
          </a:xfrm>
          <a:prstGeom prst="rect">
            <a:avLst/>
          </a:prstGeom>
          <a:noFill/>
        </p:spPr>
        <p:txBody>
          <a:bodyPr wrap="square" rtlCol="0">
            <a:spAutoFit/>
          </a:bodyPr>
          <a:lstStyle/>
          <a:p>
            <a:pPr algn="r"/>
            <a:r>
              <a:rPr kumimoji="1" lang="ja-JP" altLang="en-US" sz="1200" dirty="0" smtClean="0">
                <a:latin typeface="+mn-ea"/>
              </a:rPr>
              <a:t>出典：自立支援協議会の運営マニュアル　（財団法人日本障害者リハビリテーション協会（平成</a:t>
            </a:r>
            <a:r>
              <a:rPr kumimoji="1" lang="en-US" altLang="ja-JP" sz="1200" dirty="0" smtClean="0">
                <a:latin typeface="+mn-ea"/>
              </a:rPr>
              <a:t>20</a:t>
            </a:r>
            <a:r>
              <a:rPr kumimoji="1" lang="ja-JP" altLang="en-US" sz="1200" dirty="0" smtClean="0">
                <a:latin typeface="+mn-ea"/>
              </a:rPr>
              <a:t>年</a:t>
            </a:r>
            <a:r>
              <a:rPr kumimoji="1" lang="en-US" altLang="ja-JP" sz="1200" dirty="0" smtClean="0">
                <a:latin typeface="+mn-ea"/>
              </a:rPr>
              <a:t>3</a:t>
            </a:r>
            <a:r>
              <a:rPr kumimoji="1" lang="ja-JP" altLang="en-US" sz="1200" dirty="0" smtClean="0">
                <a:latin typeface="+mn-ea"/>
              </a:rPr>
              <a:t>月発行）</a:t>
            </a:r>
            <a:endParaRPr kumimoji="1" lang="ja-JP" altLang="en-US" sz="1200" dirty="0">
              <a:latin typeface="+mn-ea"/>
            </a:endParaRPr>
          </a:p>
        </p:txBody>
      </p:sp>
      <p:sp>
        <p:nvSpPr>
          <p:cNvPr id="11" name="角丸四角形 10"/>
          <p:cNvSpPr/>
          <p:nvPr/>
        </p:nvSpPr>
        <p:spPr>
          <a:xfrm>
            <a:off x="7931967" y="91479"/>
            <a:ext cx="1009003" cy="457201"/>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t>参考</a:t>
            </a:r>
            <a:r>
              <a:rPr lang="ja-JP" altLang="en-US" sz="1200" dirty="0"/>
              <a:t>資料</a:t>
            </a:r>
            <a:endParaRPr kumimoji="1" lang="ja-JP" altLang="en-US" sz="1200" dirty="0"/>
          </a:p>
        </p:txBody>
      </p:sp>
      <p:sp>
        <p:nvSpPr>
          <p:cNvPr id="6" name="フッター プレースホルダー 6"/>
          <p:cNvSpPr>
            <a:spLocks noGrp="1"/>
          </p:cNvSpPr>
          <p:nvPr>
            <p:ph type="ftr" sz="quarter" idx="11"/>
          </p:nvPr>
        </p:nvSpPr>
        <p:spPr>
          <a:xfrm>
            <a:off x="400182" y="6622458"/>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9764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183072" y="644690"/>
            <a:ext cx="8824455" cy="4032449"/>
          </a:xfrm>
          <a:prstGeom prst="roundRect">
            <a:avLst>
              <a:gd name="adj" fmla="val 4477"/>
            </a:avLst>
          </a:prstGeom>
          <a:solidFill>
            <a:srgbClr val="EDFE14">
              <a:alpha val="14902"/>
            </a:srgbClr>
          </a:solidFill>
          <a:ln w="28575">
            <a:solidFill>
              <a:srgbClr val="00CCFF"/>
            </a:solidFill>
            <a:prstDash val="solid"/>
            <a:round/>
            <a:headEnd/>
            <a:tailEnd/>
          </a:ln>
        </p:spPr>
        <p:txBody>
          <a:bodyPr lIns="71315" tIns="35658" rIns="71315" bIns="35658"/>
          <a:lstStyle/>
          <a:p>
            <a:endParaRPr lang="ja-JP" altLang="en-US" dirty="0"/>
          </a:p>
        </p:txBody>
      </p:sp>
      <p:sp>
        <p:nvSpPr>
          <p:cNvPr id="6152" name="Rectangle 33"/>
          <p:cNvSpPr>
            <a:spLocks noChangeArrowheads="1"/>
          </p:cNvSpPr>
          <p:nvPr/>
        </p:nvSpPr>
        <p:spPr bwMode="auto">
          <a:xfrm>
            <a:off x="3059907" y="5229225"/>
            <a:ext cx="1454944" cy="279400"/>
          </a:xfrm>
          <a:prstGeom prst="rect">
            <a:avLst/>
          </a:prstGeom>
          <a:noFill/>
          <a:ln w="9525">
            <a:noFill/>
            <a:miter lim="800000"/>
            <a:headEnd/>
            <a:tailEnd/>
          </a:ln>
        </p:spPr>
        <p:txBody>
          <a:bodyPr lIns="71315" tIns="35658" rIns="71315" bIns="35658"/>
          <a:lstStyle/>
          <a:p>
            <a:endParaRPr lang="ja-JP" altLang="ja-JP"/>
          </a:p>
        </p:txBody>
      </p:sp>
      <p:sp>
        <p:nvSpPr>
          <p:cNvPr id="6153" name="Rectangle 34"/>
          <p:cNvSpPr>
            <a:spLocks noChangeArrowheads="1"/>
          </p:cNvSpPr>
          <p:nvPr/>
        </p:nvSpPr>
        <p:spPr bwMode="auto">
          <a:xfrm>
            <a:off x="3192069" y="4767341"/>
            <a:ext cx="65" cy="292388"/>
          </a:xfrm>
          <a:prstGeom prst="rect">
            <a:avLst/>
          </a:prstGeom>
          <a:noFill/>
          <a:ln w="9525">
            <a:noFill/>
            <a:miter lim="800000"/>
            <a:headEnd/>
            <a:tailEnd/>
          </a:ln>
        </p:spPr>
        <p:txBody>
          <a:bodyPr wrap="none" lIns="0" tIns="0" rIns="0" bIns="0">
            <a:spAutoFit/>
          </a:bodyPr>
          <a:lstStyle/>
          <a:p>
            <a:pPr eaLnBrk="0" hangingPunct="0"/>
            <a:endParaRPr lang="ja-JP" altLang="ja-JP" sz="1900">
              <a:latin typeface="Times New Roman" pitchFamily="18" charset="0"/>
            </a:endParaRPr>
          </a:p>
        </p:txBody>
      </p:sp>
      <p:sp>
        <p:nvSpPr>
          <p:cNvPr id="6156" name="Rectangle 37"/>
          <p:cNvSpPr>
            <a:spLocks noGrp="1" noChangeArrowheads="1"/>
          </p:cNvSpPr>
          <p:nvPr/>
        </p:nvSpPr>
        <p:spPr bwMode="auto">
          <a:xfrm>
            <a:off x="323529" y="188170"/>
            <a:ext cx="8579047" cy="360511"/>
          </a:xfrm>
          <a:prstGeom prst="rect">
            <a:avLst/>
          </a:prstGeom>
          <a:noFill/>
          <a:ln w="9525">
            <a:noFill/>
            <a:miter lim="800000"/>
            <a:headEnd/>
            <a:tailEnd/>
          </a:ln>
        </p:spPr>
        <p:txBody>
          <a:bodyPr lIns="71315" tIns="35658" rIns="71315" bIns="35658" anchor="ctr"/>
          <a:lstStyle/>
          <a:p>
            <a:pPr eaLnBrk="0" hangingPunct="0"/>
            <a:r>
              <a:rPr lang="en-US" altLang="ja-JP" sz="2000" b="1" dirty="0" smtClean="0">
                <a:ln w="10541" cmpd="sng">
                  <a:noFill/>
                  <a:prstDash val="solid"/>
                </a:ln>
                <a:solidFill>
                  <a:schemeClr val="tx2">
                    <a:lumMod val="60000"/>
                    <a:lumOff val="40000"/>
                  </a:schemeClr>
                </a:solidFill>
                <a:latin typeface="ARゴシック体M" panose="020B0609000000000000" pitchFamily="49" charset="-128"/>
                <a:ea typeface="ARゴシック体M" panose="020B0609000000000000" pitchFamily="49" charset="-128"/>
              </a:rPr>
              <a:t>【</a:t>
            </a:r>
            <a:r>
              <a:rPr lang="en-US" altLang="ja-JP" sz="2000" b="1" dirty="0">
                <a:ln w="10541" cmpd="sng">
                  <a:noFill/>
                  <a:prstDash val="solid"/>
                </a:ln>
                <a:solidFill>
                  <a:schemeClr val="tx2">
                    <a:lumMod val="60000"/>
                    <a:lumOff val="40000"/>
                  </a:schemeClr>
                </a:solidFill>
                <a:latin typeface="ARゴシック体M" panose="020B0609000000000000" pitchFamily="49" charset="-128"/>
                <a:ea typeface="ARゴシック体M" panose="020B0609000000000000" pitchFamily="49" charset="-128"/>
              </a:rPr>
              <a:t>2019</a:t>
            </a:r>
            <a:r>
              <a:rPr lang="ja-JP" altLang="en-US" sz="2000" b="1" dirty="0" smtClean="0">
                <a:ln w="10541" cmpd="sng">
                  <a:noFill/>
                  <a:prstDash val="solid"/>
                </a:ln>
                <a:solidFill>
                  <a:schemeClr val="tx2">
                    <a:lumMod val="60000"/>
                    <a:lumOff val="40000"/>
                  </a:schemeClr>
                </a:solidFill>
                <a:latin typeface="ARゴシック体M" panose="020B0609000000000000" pitchFamily="49" charset="-128"/>
                <a:ea typeface="ARゴシック体M" panose="020B0609000000000000" pitchFamily="49" charset="-128"/>
              </a:rPr>
              <a:t>年度 上小圏域障がい者自立支援協議会組織図</a:t>
            </a:r>
            <a:r>
              <a:rPr lang="en-US" altLang="ja-JP" sz="2000" b="1" dirty="0" smtClean="0">
                <a:ln w="10541" cmpd="sng">
                  <a:noFill/>
                  <a:prstDash val="solid"/>
                </a:ln>
                <a:solidFill>
                  <a:schemeClr val="tx2">
                    <a:lumMod val="60000"/>
                    <a:lumOff val="40000"/>
                  </a:schemeClr>
                </a:solidFill>
                <a:latin typeface="ARゴシック体M" panose="020B0609000000000000" pitchFamily="49" charset="-128"/>
                <a:ea typeface="ARゴシック体M" panose="020B0609000000000000" pitchFamily="49" charset="-128"/>
              </a:rPr>
              <a:t>】</a:t>
            </a:r>
            <a:endParaRPr lang="en-US" altLang="ja-JP" sz="2000" b="1" dirty="0">
              <a:ln w="10541" cmpd="sng">
                <a:noFill/>
                <a:prstDash val="solid"/>
              </a:ln>
              <a:solidFill>
                <a:schemeClr val="tx2">
                  <a:lumMod val="60000"/>
                  <a:lumOff val="40000"/>
                </a:schemeClr>
              </a:solidFill>
              <a:latin typeface="ARゴシック体M" panose="020B0609000000000000" pitchFamily="49" charset="-128"/>
              <a:ea typeface="ARゴシック体M" panose="020B0609000000000000" pitchFamily="49" charset="-128"/>
            </a:endParaRPr>
          </a:p>
        </p:txBody>
      </p:sp>
      <p:cxnSp>
        <p:nvCxnSpPr>
          <p:cNvPr id="6162" name="AutoShape 44"/>
          <p:cNvCxnSpPr>
            <a:cxnSpLocks noChangeShapeType="1"/>
          </p:cNvCxnSpPr>
          <p:nvPr/>
        </p:nvCxnSpPr>
        <p:spPr bwMode="auto">
          <a:xfrm>
            <a:off x="2147483647" y="2147483647"/>
            <a:ext cx="0" cy="0"/>
          </a:xfrm>
          <a:prstGeom prst="straightConnector1">
            <a:avLst/>
          </a:prstGeom>
          <a:noFill/>
          <a:ln w="17463">
            <a:solidFill>
              <a:srgbClr val="000000"/>
            </a:solidFill>
            <a:round/>
            <a:headEnd/>
            <a:tailEnd/>
          </a:ln>
        </p:spPr>
      </p:cxnSp>
      <p:sp>
        <p:nvSpPr>
          <p:cNvPr id="6163" name="Line 45"/>
          <p:cNvSpPr>
            <a:spLocks noChangeShapeType="1"/>
          </p:cNvSpPr>
          <p:nvPr/>
        </p:nvSpPr>
        <p:spPr bwMode="auto">
          <a:xfrm>
            <a:off x="971600" y="3717032"/>
            <a:ext cx="4950529" cy="0"/>
          </a:xfrm>
          <a:prstGeom prst="line">
            <a:avLst/>
          </a:prstGeom>
          <a:noFill/>
          <a:ln w="38100">
            <a:solidFill>
              <a:schemeClr val="tx1">
                <a:lumMod val="50000"/>
                <a:lumOff val="50000"/>
              </a:schemeClr>
            </a:solidFill>
            <a:prstDash val="solid"/>
            <a:round/>
            <a:headEnd/>
            <a:tailEnd/>
          </a:ln>
        </p:spPr>
        <p:txBody>
          <a:bodyPr lIns="71323" tIns="35662" rIns="71323" bIns="35662"/>
          <a:lstStyle/>
          <a:p>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74" name="Text Box 58"/>
          <p:cNvSpPr txBox="1">
            <a:spLocks noChangeArrowheads="1"/>
          </p:cNvSpPr>
          <p:nvPr/>
        </p:nvSpPr>
        <p:spPr bwMode="auto">
          <a:xfrm>
            <a:off x="4000500" y="6096002"/>
            <a:ext cx="1085850" cy="349011"/>
          </a:xfrm>
          <a:prstGeom prst="rect">
            <a:avLst/>
          </a:prstGeom>
          <a:noFill/>
          <a:ln w="17463">
            <a:noFill/>
            <a:miter lim="800000"/>
            <a:headEnd/>
            <a:tailEnd/>
          </a:ln>
        </p:spPr>
        <p:txBody>
          <a:bodyPr lIns="71315" tIns="35658" rIns="71315" bIns="35658">
            <a:spAutoFit/>
          </a:bodyPr>
          <a:lstStyle/>
          <a:p>
            <a:pPr algn="ctr" eaLnBrk="0" hangingPunct="0"/>
            <a:endParaRPr kumimoji="0" lang="ja-JP" altLang="ja-JP">
              <a:latin typeface="Times New Roman" pitchFamily="18" charset="0"/>
            </a:endParaRPr>
          </a:p>
        </p:txBody>
      </p:sp>
      <p:sp>
        <p:nvSpPr>
          <p:cNvPr id="6176" name="AutoShape 60"/>
          <p:cNvSpPr>
            <a:spLocks noChangeArrowheads="1"/>
          </p:cNvSpPr>
          <p:nvPr/>
        </p:nvSpPr>
        <p:spPr bwMode="auto">
          <a:xfrm>
            <a:off x="334069" y="5613309"/>
            <a:ext cx="1728000" cy="480000"/>
          </a:xfrm>
          <a:prstGeom prst="flowChartAlternateProcess">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71315" tIns="35658" rIns="71315" bIns="35658" anchor="ctr"/>
          <a:lstStyle/>
          <a:p>
            <a:pPr algn="ctr" eaLnBrk="0" hangingPunct="0"/>
            <a:r>
              <a:rPr lang="ja-JP" altLang="en-US" sz="1100" b="1" dirty="0">
                <a:latin typeface="Times New Roman" pitchFamily="18" charset="0"/>
              </a:rPr>
              <a:t>在宅福祉サービス連絡会</a:t>
            </a:r>
          </a:p>
        </p:txBody>
      </p:sp>
      <p:sp>
        <p:nvSpPr>
          <p:cNvPr id="6179" name="AutoShape 64"/>
          <p:cNvSpPr>
            <a:spLocks noChangeArrowheads="1"/>
          </p:cNvSpPr>
          <p:nvPr/>
        </p:nvSpPr>
        <p:spPr bwMode="auto">
          <a:xfrm>
            <a:off x="4587878" y="5493309"/>
            <a:ext cx="1800199" cy="720000"/>
          </a:xfrm>
          <a:prstGeom prst="flowChartAlternateProcess">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lIns="71315" tIns="0" rIns="71315" bIns="35658" anchor="t" anchorCtr="0"/>
          <a:lstStyle/>
          <a:p>
            <a:pPr algn="ctr" eaLnBrk="0" hangingPunct="0"/>
            <a:r>
              <a:rPr lang="ja-JP" altLang="en-US" sz="1200" b="1" dirty="0">
                <a:latin typeface="Times New Roman" pitchFamily="18" charset="0"/>
              </a:rPr>
              <a:t>施設連絡協議会</a:t>
            </a:r>
          </a:p>
        </p:txBody>
      </p:sp>
      <p:sp>
        <p:nvSpPr>
          <p:cNvPr id="6180" name="AutoShape 65"/>
          <p:cNvSpPr>
            <a:spLocks noChangeArrowheads="1"/>
          </p:cNvSpPr>
          <p:nvPr/>
        </p:nvSpPr>
        <p:spPr bwMode="auto">
          <a:xfrm>
            <a:off x="2550248" y="5613309"/>
            <a:ext cx="1549450" cy="480000"/>
          </a:xfrm>
          <a:prstGeom prst="flowChartAlternateProcess">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71315" tIns="35658" rIns="71315" bIns="35658" anchor="ctr"/>
          <a:lstStyle/>
          <a:p>
            <a:pPr algn="ctr" eaLnBrk="0" hangingPunct="0"/>
            <a:r>
              <a:rPr kumimoji="0" lang="ja-JP" altLang="en-US" sz="1600" b="1" dirty="0">
                <a:latin typeface="Times New Roman" pitchFamily="18" charset="0"/>
              </a:rPr>
              <a:t>ケア会議</a:t>
            </a:r>
          </a:p>
        </p:txBody>
      </p:sp>
      <p:sp>
        <p:nvSpPr>
          <p:cNvPr id="6181" name="AutoShape 66"/>
          <p:cNvSpPr>
            <a:spLocks noChangeArrowheads="1"/>
          </p:cNvSpPr>
          <p:nvPr/>
        </p:nvSpPr>
        <p:spPr bwMode="auto">
          <a:xfrm>
            <a:off x="3039111" y="4832741"/>
            <a:ext cx="3008629" cy="536185"/>
          </a:xfrm>
          <a:prstGeom prst="upArrow">
            <a:avLst>
              <a:gd name="adj1" fmla="val 71534"/>
              <a:gd name="adj2" fmla="val 63327"/>
            </a:avLst>
          </a:prstGeom>
          <a:solidFill>
            <a:schemeClr val="dk1">
              <a:tint val="50000"/>
              <a:satMod val="300000"/>
            </a:schemeClr>
          </a:solidFill>
          <a:ln>
            <a:noFill/>
            <a:headEnd/>
            <a:tailEnd/>
          </a:ln>
        </p:spPr>
        <p:style>
          <a:lnRef idx="1">
            <a:schemeClr val="dk1"/>
          </a:lnRef>
          <a:fillRef idx="2">
            <a:schemeClr val="dk1"/>
          </a:fillRef>
          <a:effectRef idx="1">
            <a:schemeClr val="dk1"/>
          </a:effectRef>
          <a:fontRef idx="minor">
            <a:schemeClr val="dk1"/>
          </a:fontRef>
        </p:style>
        <p:txBody>
          <a:bodyPr wrap="none" lIns="71315" tIns="0" rIns="71315" bIns="35658" anchor="ctr"/>
          <a:lstStyle/>
          <a:p>
            <a:pPr algn="ctr"/>
            <a:r>
              <a:rPr lang="ja-JP" altLang="en-US" sz="1200" b="1" dirty="0">
                <a:solidFill>
                  <a:srgbClr val="7030A0"/>
                </a:solidFill>
              </a:rPr>
              <a:t>ニーズ・課題・困難ケース等</a:t>
            </a:r>
          </a:p>
        </p:txBody>
      </p:sp>
      <p:sp>
        <p:nvSpPr>
          <p:cNvPr id="6186" name="Line 71"/>
          <p:cNvSpPr>
            <a:spLocks noChangeShapeType="1"/>
          </p:cNvSpPr>
          <p:nvPr/>
        </p:nvSpPr>
        <p:spPr bwMode="auto">
          <a:xfrm flipH="1">
            <a:off x="5436096" y="1445333"/>
            <a:ext cx="0" cy="953512"/>
          </a:xfrm>
          <a:prstGeom prst="line">
            <a:avLst/>
          </a:prstGeom>
          <a:noFill/>
          <a:ln w="38100">
            <a:solidFill>
              <a:schemeClr val="tx1">
                <a:lumMod val="50000"/>
                <a:lumOff val="50000"/>
              </a:schemeClr>
            </a:solidFill>
            <a:prstDash val="solid"/>
            <a:round/>
            <a:headEnd type="triangle" w="lg" len="med"/>
            <a:tailEnd/>
          </a:ln>
        </p:spPr>
        <p:txBody>
          <a:bodyPr lIns="71323" tIns="35662" rIns="71323" bIns="35662"/>
          <a:lstStyle/>
          <a:p>
            <a:endParaRPr lang="ja-JP" altLang="en-US"/>
          </a:p>
        </p:txBody>
      </p:sp>
      <p:sp>
        <p:nvSpPr>
          <p:cNvPr id="6183" name="AutoShape 68"/>
          <p:cNvSpPr>
            <a:spLocks noChangeArrowheads="1"/>
          </p:cNvSpPr>
          <p:nvPr/>
        </p:nvSpPr>
        <p:spPr bwMode="auto">
          <a:xfrm>
            <a:off x="4376926" y="869333"/>
            <a:ext cx="2118815" cy="576000"/>
          </a:xfrm>
          <a:prstGeom prst="roundRect">
            <a:avLst>
              <a:gd name="adj" fmla="val 16667"/>
            </a:avLst>
          </a:prstGeom>
          <a:solidFill>
            <a:schemeClr val="accent1">
              <a:lumMod val="60000"/>
              <a:lumOff val="40000"/>
            </a:schemeClr>
          </a:solidFill>
          <a:ln w="28575">
            <a:noFill/>
            <a:round/>
            <a:headEnd/>
            <a:tailEnd/>
          </a:ln>
        </p:spPr>
        <p:txBody>
          <a:bodyPr wrap="none" lIns="71315" tIns="35658" rIns="71315" bIns="35658" anchor="ctr"/>
          <a:lstStyle/>
          <a:p>
            <a:pPr algn="ctr"/>
            <a:r>
              <a:rPr lang="ja-JP" altLang="en-US" sz="1900" dirty="0" smtClean="0"/>
              <a:t>全体会</a:t>
            </a:r>
            <a:r>
              <a:rPr lang="ja-JP" altLang="en-US" sz="1900" dirty="0"/>
              <a:t>（本会</a:t>
            </a:r>
            <a:r>
              <a:rPr lang="ja-JP" altLang="en-US" sz="1900" dirty="0" smtClean="0"/>
              <a:t>）</a:t>
            </a:r>
            <a:endParaRPr lang="en-US" altLang="ja-JP" sz="1900" dirty="0" smtClean="0"/>
          </a:p>
          <a:p>
            <a:pPr algn="ctr"/>
            <a:r>
              <a:rPr lang="ja-JP" altLang="en-US" sz="900" dirty="0" smtClean="0"/>
              <a:t>年</a:t>
            </a:r>
            <a:r>
              <a:rPr lang="ja-JP" altLang="en-US" sz="900" dirty="0"/>
              <a:t>３回</a:t>
            </a:r>
          </a:p>
        </p:txBody>
      </p:sp>
      <p:sp>
        <p:nvSpPr>
          <p:cNvPr id="6187" name="Rectangle 72"/>
          <p:cNvSpPr>
            <a:spLocks noChangeArrowheads="1"/>
          </p:cNvSpPr>
          <p:nvPr/>
        </p:nvSpPr>
        <p:spPr bwMode="auto">
          <a:xfrm>
            <a:off x="457450" y="2806802"/>
            <a:ext cx="3754511" cy="469089"/>
          </a:xfrm>
          <a:prstGeom prst="rect">
            <a:avLst/>
          </a:prstGeom>
          <a:noFill/>
          <a:ln w="9525">
            <a:noFill/>
            <a:miter lim="800000"/>
            <a:headEnd/>
            <a:tailEnd/>
          </a:ln>
        </p:spPr>
        <p:txBody>
          <a:bodyPr wrap="none" lIns="71315" tIns="35658" rIns="71315" bIns="35658" anchor="t" anchorCtr="0"/>
          <a:lstStyle/>
          <a:p>
            <a:r>
              <a:rPr lang="ja-JP" altLang="en-US" sz="1200" b="1" dirty="0" smtClean="0"/>
              <a:t>障害者総合</a:t>
            </a:r>
            <a:r>
              <a:rPr lang="ja-JP" altLang="en-US" sz="1200" b="1" dirty="0"/>
              <a:t>支援センター専門部会担当・事務局員</a:t>
            </a:r>
          </a:p>
        </p:txBody>
      </p:sp>
      <p:sp>
        <p:nvSpPr>
          <p:cNvPr id="6188" name="Rectangle 73"/>
          <p:cNvSpPr>
            <a:spLocks noChangeArrowheads="1"/>
          </p:cNvSpPr>
          <p:nvPr/>
        </p:nvSpPr>
        <p:spPr bwMode="auto">
          <a:xfrm>
            <a:off x="457450" y="1630739"/>
            <a:ext cx="3671879" cy="794975"/>
          </a:xfrm>
          <a:prstGeom prst="rect">
            <a:avLst/>
          </a:prstGeom>
          <a:noFill/>
          <a:ln w="9525">
            <a:noFill/>
            <a:miter lim="800000"/>
            <a:headEnd/>
            <a:tailEnd/>
          </a:ln>
        </p:spPr>
        <p:txBody>
          <a:bodyPr wrap="none" lIns="71315" tIns="35658" rIns="71315" bIns="35658" anchor="t" anchorCtr="0"/>
          <a:lstStyle/>
          <a:p>
            <a:r>
              <a:rPr lang="ja-JP" altLang="en-US" sz="1200" b="1" dirty="0" smtClean="0"/>
              <a:t>市町村福祉係長</a:t>
            </a:r>
            <a:r>
              <a:rPr lang="ja-JP" altLang="en-US" sz="1200" b="1" dirty="0"/>
              <a:t>　</a:t>
            </a:r>
            <a:endParaRPr lang="en-US" altLang="ja-JP" sz="1200" b="1" dirty="0" smtClean="0"/>
          </a:p>
          <a:p>
            <a:r>
              <a:rPr lang="ja-JP" altLang="en-US" sz="1200" b="1" dirty="0" smtClean="0"/>
              <a:t>上田保健福祉事務所係長</a:t>
            </a:r>
            <a:endParaRPr lang="en-US" altLang="ja-JP" sz="1200" b="1" dirty="0" smtClean="0"/>
          </a:p>
          <a:p>
            <a:r>
              <a:rPr lang="ja-JP" altLang="en-US" sz="900" b="1" dirty="0" smtClean="0"/>
              <a:t>障害者</a:t>
            </a:r>
            <a:r>
              <a:rPr lang="ja-JP" altLang="en-US" sz="900" b="1" dirty="0"/>
              <a:t>総合支援</a:t>
            </a:r>
            <a:r>
              <a:rPr lang="ja-JP" altLang="en-US" sz="900" b="1" dirty="0" smtClean="0"/>
              <a:t>センター等</a:t>
            </a:r>
            <a:r>
              <a:rPr lang="ja-JP" altLang="en-US" sz="800" b="1" dirty="0" smtClean="0"/>
              <a:t>（基幹相談支援センター</a:t>
            </a:r>
            <a:r>
              <a:rPr lang="en-US" altLang="ja-JP" sz="800" b="1" dirty="0"/>
              <a:t>/</a:t>
            </a:r>
            <a:r>
              <a:rPr lang="ja-JP" altLang="en-US" sz="800" b="1" dirty="0"/>
              <a:t>就業・生活支援センター）　</a:t>
            </a:r>
          </a:p>
        </p:txBody>
      </p:sp>
      <p:sp>
        <p:nvSpPr>
          <p:cNvPr id="6189" name="Rectangle 74"/>
          <p:cNvSpPr>
            <a:spLocks noChangeArrowheads="1"/>
          </p:cNvSpPr>
          <p:nvPr/>
        </p:nvSpPr>
        <p:spPr bwMode="auto">
          <a:xfrm>
            <a:off x="457450" y="1028735"/>
            <a:ext cx="3646749" cy="576063"/>
          </a:xfrm>
          <a:prstGeom prst="rect">
            <a:avLst/>
          </a:prstGeom>
          <a:noFill/>
          <a:ln w="9525">
            <a:noFill/>
            <a:miter lim="800000"/>
            <a:headEnd/>
            <a:tailEnd/>
          </a:ln>
        </p:spPr>
        <p:txBody>
          <a:bodyPr wrap="none" lIns="71315" tIns="35658" rIns="71315" bIns="35658" anchor="t" anchorCtr="0"/>
          <a:lstStyle/>
          <a:p>
            <a:r>
              <a:rPr lang="ja-JP" altLang="en-US" sz="1200" b="1" dirty="0" smtClean="0"/>
              <a:t>広域</a:t>
            </a:r>
            <a:r>
              <a:rPr lang="ja-JP" altLang="en-US" sz="1200" b="1" dirty="0"/>
              <a:t>設置</a:t>
            </a:r>
            <a:r>
              <a:rPr lang="ja-JP" altLang="en-US" sz="800" b="1" dirty="0"/>
              <a:t>（上小圏域</a:t>
            </a:r>
            <a:r>
              <a:rPr lang="ja-JP" altLang="en-US" sz="800" b="1" dirty="0" smtClean="0"/>
              <a:t>）</a:t>
            </a:r>
            <a:endParaRPr lang="en-US" altLang="ja-JP" sz="800" b="1" dirty="0" smtClean="0"/>
          </a:p>
          <a:p>
            <a:r>
              <a:rPr lang="ja-JP" altLang="en-US" sz="900" b="1" dirty="0" smtClean="0"/>
              <a:t>（</a:t>
            </a:r>
            <a:r>
              <a:rPr lang="ja-JP" altLang="en-US" sz="900" b="1" dirty="0"/>
              <a:t>市町村福祉課長・関係団体・当事者団体</a:t>
            </a:r>
            <a:r>
              <a:rPr lang="ja-JP" altLang="en-US" sz="900" b="1" dirty="0" smtClean="0"/>
              <a:t>・障害者総合</a:t>
            </a:r>
            <a:r>
              <a:rPr lang="ja-JP" altLang="en-US" sz="900" b="1" dirty="0"/>
              <a:t>支援センター等）</a:t>
            </a:r>
            <a:endParaRPr lang="en-US" altLang="ja-JP" sz="900" b="1" dirty="0"/>
          </a:p>
          <a:p>
            <a:endParaRPr lang="ja-JP" altLang="en-US" sz="800" b="1" dirty="0"/>
          </a:p>
          <a:p>
            <a:r>
              <a:rPr lang="ja-JP" altLang="en-US" sz="800" b="1" dirty="0"/>
              <a:t>　　　　　</a:t>
            </a:r>
            <a:endParaRPr lang="en-US" altLang="ja-JP" sz="800" b="1" dirty="0"/>
          </a:p>
        </p:txBody>
      </p:sp>
      <p:sp>
        <p:nvSpPr>
          <p:cNvPr id="6195" name="AutoShape 78"/>
          <p:cNvSpPr>
            <a:spLocks noChangeArrowheads="1"/>
          </p:cNvSpPr>
          <p:nvPr/>
        </p:nvSpPr>
        <p:spPr bwMode="auto">
          <a:xfrm flipH="1">
            <a:off x="1660247" y="2398845"/>
            <a:ext cx="2551712" cy="192000"/>
          </a:xfrm>
          <a:prstGeom prst="rect">
            <a:avLst/>
          </a:prstGeom>
          <a:solidFill>
            <a:srgbClr val="CC99FF">
              <a:alpha val="30196"/>
            </a:srgbClr>
          </a:solidFill>
          <a:ln w="9525">
            <a:solidFill>
              <a:schemeClr val="tx1">
                <a:lumMod val="50000"/>
                <a:lumOff val="50000"/>
              </a:schemeClr>
            </a:solidFill>
            <a:miter lim="800000"/>
            <a:headEnd/>
            <a:tailEnd/>
          </a:ln>
        </p:spPr>
        <p:txBody>
          <a:bodyPr lIns="0" tIns="0" rIns="0" bIns="0" anchor="ctr"/>
          <a:lstStyle/>
          <a:p>
            <a:pPr algn="ctr"/>
            <a:r>
              <a:rPr lang="ja-JP" altLang="en-US" sz="850" dirty="0"/>
              <a:t>各専門部会の内容検討及び集約／本会運営内容検討</a:t>
            </a:r>
          </a:p>
        </p:txBody>
      </p:sp>
      <p:sp>
        <p:nvSpPr>
          <p:cNvPr id="78" name="AutoShape 64"/>
          <p:cNvSpPr>
            <a:spLocks noChangeArrowheads="1"/>
          </p:cNvSpPr>
          <p:nvPr/>
        </p:nvSpPr>
        <p:spPr bwMode="auto">
          <a:xfrm>
            <a:off x="6876256" y="5613309"/>
            <a:ext cx="1728000" cy="480000"/>
          </a:xfrm>
          <a:prstGeom prst="flowChartAlternateProcess">
            <a:avLst/>
          </a:prstGeom>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71315" tIns="35658" rIns="71315" bIns="35658" anchor="ctr"/>
          <a:lstStyle/>
          <a:p>
            <a:pPr algn="ctr" eaLnBrk="0" hangingPunct="0"/>
            <a:r>
              <a:rPr lang="ja-JP" altLang="en-US" sz="1100" b="1" dirty="0">
                <a:latin typeface="Times New Roman" pitchFamily="18" charset="0"/>
              </a:rPr>
              <a:t>ケアマネジメント</a:t>
            </a:r>
            <a:r>
              <a:rPr lang="ja-JP" altLang="en-US" sz="1100" b="1" dirty="0" smtClean="0">
                <a:latin typeface="Times New Roman" pitchFamily="18" charset="0"/>
              </a:rPr>
              <a:t>連絡会</a:t>
            </a:r>
            <a:endParaRPr lang="en-US" altLang="ja-JP" sz="1100" b="1" dirty="0" smtClean="0">
              <a:latin typeface="Times New Roman" pitchFamily="18" charset="0"/>
            </a:endParaRPr>
          </a:p>
          <a:p>
            <a:pPr algn="ctr" eaLnBrk="0" hangingPunct="0"/>
            <a:r>
              <a:rPr lang="ja-JP" altLang="en-US" sz="1100" b="1" dirty="0" smtClean="0">
                <a:latin typeface="Times New Roman" pitchFamily="18" charset="0"/>
              </a:rPr>
              <a:t>（相談支援専門員連絡会）</a:t>
            </a:r>
            <a:endParaRPr lang="ja-JP" altLang="en-US" sz="1100" b="1" dirty="0">
              <a:latin typeface="Times New Roman" pitchFamily="18" charset="0"/>
            </a:endParaRPr>
          </a:p>
        </p:txBody>
      </p:sp>
      <p:sp>
        <p:nvSpPr>
          <p:cNvPr id="80" name="Line 49"/>
          <p:cNvSpPr>
            <a:spLocks noChangeShapeType="1"/>
          </p:cNvSpPr>
          <p:nvPr/>
        </p:nvSpPr>
        <p:spPr bwMode="auto">
          <a:xfrm flipV="1">
            <a:off x="6556182" y="2699826"/>
            <a:ext cx="0" cy="319201"/>
          </a:xfrm>
          <a:prstGeom prst="line">
            <a:avLst/>
          </a:prstGeom>
          <a:noFill/>
          <a:ln w="28575">
            <a:solidFill>
              <a:srgbClr val="FF0000"/>
            </a:solidFill>
            <a:round/>
            <a:headEnd/>
            <a:tailEnd/>
          </a:ln>
        </p:spPr>
        <p:txBody>
          <a:bodyPr lIns="71323" tIns="35662" rIns="71323" bIns="35662"/>
          <a:lstStyle/>
          <a:p>
            <a:endParaRPr lang="ja-JP" altLang="en-US"/>
          </a:p>
        </p:txBody>
      </p:sp>
      <p:sp>
        <p:nvSpPr>
          <p:cNvPr id="81" name="角丸四角形 80"/>
          <p:cNvSpPr/>
          <p:nvPr/>
        </p:nvSpPr>
        <p:spPr>
          <a:xfrm>
            <a:off x="6804249" y="2871478"/>
            <a:ext cx="2098327" cy="1805660"/>
          </a:xfrm>
          <a:prstGeom prst="roundRect">
            <a:avLst>
              <a:gd name="adj" fmla="val 7710"/>
            </a:avLst>
          </a:prstGeom>
          <a:solidFill>
            <a:schemeClr val="accent5">
              <a:lumMod val="40000"/>
              <a:lumOff val="60000"/>
            </a:schemeClr>
          </a:solidFill>
          <a:ln w="19050">
            <a:solidFill>
              <a:srgbClr val="FF0000"/>
            </a:solidFill>
          </a:ln>
        </p:spPr>
        <p:style>
          <a:lnRef idx="1">
            <a:schemeClr val="accent1"/>
          </a:lnRef>
          <a:fillRef idx="2">
            <a:schemeClr val="accent1"/>
          </a:fillRef>
          <a:effectRef idx="1">
            <a:schemeClr val="accent1"/>
          </a:effectRef>
          <a:fontRef idx="minor">
            <a:schemeClr val="dk1"/>
          </a:fontRef>
        </p:style>
        <p:txBody>
          <a:bodyPr lIns="71323" tIns="36000" rIns="71323" bIns="35662" rtlCol="0" anchor="t" anchorCtr="0"/>
          <a:lstStyle/>
          <a:p>
            <a:pPr algn="ctr">
              <a:lnSpc>
                <a:spcPts val="800"/>
              </a:lnSpc>
            </a:pPr>
            <a:endParaRPr kumimoji="1" lang="en-US" altLang="ja-JP" sz="1000" kern="800" dirty="0" smtClean="0">
              <a:solidFill>
                <a:sysClr val="windowText" lastClr="000000"/>
              </a:solidFill>
            </a:endParaRPr>
          </a:p>
          <a:p>
            <a:pPr algn="ctr">
              <a:lnSpc>
                <a:spcPct val="150000"/>
              </a:lnSpc>
            </a:pPr>
            <a:r>
              <a:rPr kumimoji="1" lang="ja-JP" altLang="en-US" sz="1000" dirty="0" smtClean="0">
                <a:solidFill>
                  <a:sysClr val="windowText" lastClr="000000"/>
                </a:solidFill>
              </a:rPr>
              <a:t>地域生活支援拠点整備等</a:t>
            </a:r>
            <a:endParaRPr kumimoji="1" lang="en-US" altLang="ja-JP" sz="700" dirty="0" smtClean="0">
              <a:solidFill>
                <a:sysClr val="windowText" lastClr="000000"/>
              </a:solidFill>
            </a:endParaRPr>
          </a:p>
          <a:p>
            <a:pPr algn="ctr"/>
            <a:endParaRPr kumimoji="1" lang="en-US" altLang="ja-JP" sz="700" dirty="0">
              <a:solidFill>
                <a:sysClr val="windowText" lastClr="000000"/>
              </a:solidFill>
            </a:endParaRPr>
          </a:p>
          <a:p>
            <a:pPr algn="ctr"/>
            <a:endParaRPr kumimoji="1" lang="en-US" altLang="ja-JP" sz="700" dirty="0" smtClean="0">
              <a:solidFill>
                <a:sysClr val="windowText" lastClr="000000"/>
              </a:solidFill>
            </a:endParaRPr>
          </a:p>
          <a:p>
            <a:pPr algn="ctr"/>
            <a:endParaRPr kumimoji="1" lang="ja-JP" altLang="en-US" sz="700" dirty="0">
              <a:solidFill>
                <a:sysClr val="windowText" lastClr="000000"/>
              </a:solidFill>
            </a:endParaRPr>
          </a:p>
        </p:txBody>
      </p:sp>
      <p:sp>
        <p:nvSpPr>
          <p:cNvPr id="85" name="AutoShape 68"/>
          <p:cNvSpPr>
            <a:spLocks noChangeArrowheads="1"/>
          </p:cNvSpPr>
          <p:nvPr/>
        </p:nvSpPr>
        <p:spPr bwMode="auto">
          <a:xfrm>
            <a:off x="6592984" y="862653"/>
            <a:ext cx="2296119" cy="576000"/>
          </a:xfrm>
          <a:prstGeom prst="roundRect">
            <a:avLst>
              <a:gd name="adj" fmla="val 16667"/>
            </a:avLst>
          </a:prstGeom>
          <a:solidFill>
            <a:schemeClr val="accent6">
              <a:lumMod val="60000"/>
              <a:lumOff val="40000"/>
            </a:schemeClr>
          </a:solidFill>
          <a:ln w="19050">
            <a:noFill/>
            <a:headEnd/>
            <a:tailEnd/>
          </a:ln>
        </p:spPr>
        <p:style>
          <a:lnRef idx="1">
            <a:schemeClr val="accent2"/>
          </a:lnRef>
          <a:fillRef idx="2">
            <a:schemeClr val="accent2"/>
          </a:fillRef>
          <a:effectRef idx="1">
            <a:schemeClr val="accent2"/>
          </a:effectRef>
          <a:fontRef idx="minor">
            <a:schemeClr val="dk1"/>
          </a:fontRef>
        </p:style>
        <p:txBody>
          <a:bodyPr wrap="none" lIns="71315" tIns="0" rIns="71315" bIns="0" anchor="ctr"/>
          <a:lstStyle/>
          <a:p>
            <a:pPr algn="ctr"/>
            <a:r>
              <a:rPr lang="ja-JP" altLang="en-US" sz="1400" b="1" dirty="0" smtClean="0"/>
              <a:t>障害者</a:t>
            </a:r>
            <a:r>
              <a:rPr lang="ja-JP" altLang="en-US" sz="1400" b="1" dirty="0"/>
              <a:t>差別</a:t>
            </a:r>
            <a:r>
              <a:rPr lang="ja-JP" altLang="en-US" sz="1400" b="1" dirty="0" smtClean="0"/>
              <a:t>解消</a:t>
            </a:r>
            <a:r>
              <a:rPr lang="ja-JP" altLang="en-US" sz="1400" b="1" dirty="0"/>
              <a:t>地域協</a:t>
            </a:r>
            <a:r>
              <a:rPr lang="ja-JP" altLang="en-US" sz="1400" b="1" dirty="0" smtClean="0"/>
              <a:t>議会</a:t>
            </a:r>
            <a:endParaRPr lang="en-US" altLang="ja-JP" sz="1400" b="1" dirty="0" smtClean="0"/>
          </a:p>
          <a:p>
            <a:pPr algn="ctr">
              <a:lnSpc>
                <a:spcPts val="1300"/>
              </a:lnSpc>
            </a:pPr>
            <a:r>
              <a:rPr lang="ja-JP" altLang="en-US" sz="1200" b="1" dirty="0" smtClean="0"/>
              <a:t>（代表者会議）</a:t>
            </a:r>
            <a:endParaRPr lang="ja-JP" altLang="en-US" sz="1200" b="1" dirty="0"/>
          </a:p>
        </p:txBody>
      </p:sp>
      <p:sp>
        <p:nvSpPr>
          <p:cNvPr id="86" name="AutoShape 67"/>
          <p:cNvSpPr>
            <a:spLocks noChangeArrowheads="1"/>
          </p:cNvSpPr>
          <p:nvPr/>
        </p:nvSpPr>
        <p:spPr bwMode="auto">
          <a:xfrm>
            <a:off x="6594705" y="1877785"/>
            <a:ext cx="2294397" cy="576000"/>
          </a:xfrm>
          <a:prstGeom prst="roundRect">
            <a:avLst>
              <a:gd name="adj" fmla="val 16667"/>
            </a:avLst>
          </a:prstGeom>
          <a:solidFill>
            <a:srgbClr val="92D050"/>
          </a:solidFill>
          <a:ln w="25400">
            <a:noFill/>
            <a:round/>
            <a:headEnd/>
            <a:tailEnd/>
          </a:ln>
        </p:spPr>
        <p:txBody>
          <a:bodyPr wrap="none" lIns="71315" tIns="35658" rIns="71315" bIns="35658" anchor="ctr"/>
          <a:lstStyle/>
          <a:p>
            <a:pPr algn="ctr"/>
            <a:r>
              <a:rPr lang="ja-JP" altLang="en-US" dirty="0" smtClean="0"/>
              <a:t>権利擁護委員会</a:t>
            </a:r>
            <a:endParaRPr lang="ja-JP" altLang="en-US" dirty="0"/>
          </a:p>
        </p:txBody>
      </p:sp>
      <p:sp>
        <p:nvSpPr>
          <p:cNvPr id="61" name="Line 71"/>
          <p:cNvSpPr>
            <a:spLocks noChangeShapeType="1"/>
          </p:cNvSpPr>
          <p:nvPr/>
        </p:nvSpPr>
        <p:spPr bwMode="auto">
          <a:xfrm flipH="1">
            <a:off x="5436939" y="2433238"/>
            <a:ext cx="0" cy="985161"/>
          </a:xfrm>
          <a:prstGeom prst="line">
            <a:avLst/>
          </a:prstGeom>
          <a:noFill/>
          <a:ln w="38100">
            <a:solidFill>
              <a:schemeClr val="tx1">
                <a:lumMod val="50000"/>
                <a:lumOff val="50000"/>
              </a:schemeClr>
            </a:solidFill>
            <a:prstDash val="solid"/>
            <a:round/>
            <a:headEnd type="triangle" w="lg" len="med"/>
            <a:tailEnd/>
          </a:ln>
        </p:spPr>
        <p:txBody>
          <a:bodyPr lIns="71323" tIns="35662" rIns="71323" bIns="35662"/>
          <a:lstStyle/>
          <a:p>
            <a:endParaRPr lang="ja-JP" altLang="en-US"/>
          </a:p>
        </p:txBody>
      </p:sp>
      <p:cxnSp>
        <p:nvCxnSpPr>
          <p:cNvPr id="59" name="直線コネクタ 58"/>
          <p:cNvCxnSpPr/>
          <p:nvPr/>
        </p:nvCxnSpPr>
        <p:spPr>
          <a:xfrm flipH="1">
            <a:off x="278662" y="3418399"/>
            <a:ext cx="4254548" cy="0"/>
          </a:xfrm>
          <a:prstGeom prst="line">
            <a:avLst/>
          </a:prstGeom>
          <a:ln w="19050">
            <a:solidFill>
              <a:schemeClr val="bg1">
                <a:lumMod val="50000"/>
              </a:schemeClr>
            </a:solidFill>
            <a:prstDash val="sysDot"/>
            <a:tailEnd type="diamond" w="lg" len="lg"/>
          </a:ln>
        </p:spPr>
        <p:style>
          <a:lnRef idx="1">
            <a:schemeClr val="dk1"/>
          </a:lnRef>
          <a:fillRef idx="0">
            <a:schemeClr val="dk1"/>
          </a:fillRef>
          <a:effectRef idx="0">
            <a:schemeClr val="dk1"/>
          </a:effectRef>
          <a:fontRef idx="minor">
            <a:schemeClr val="tx1"/>
          </a:fontRef>
        </p:style>
      </p:cxnSp>
      <p:sp>
        <p:nvSpPr>
          <p:cNvPr id="87" name="AutoShape 64"/>
          <p:cNvSpPr>
            <a:spLocks noChangeArrowheads="1"/>
          </p:cNvSpPr>
          <p:nvPr/>
        </p:nvSpPr>
        <p:spPr bwMode="auto">
          <a:xfrm>
            <a:off x="4716017" y="5808054"/>
            <a:ext cx="331201" cy="885309"/>
          </a:xfrm>
          <a:prstGeom prst="flowChartAlternateProcess">
            <a:avLst/>
          </a:prstGeom>
          <a:ln w="952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eaVert" wrap="none" lIns="71315" tIns="35658" rIns="71315" bIns="35658" anchor="ctr"/>
          <a:lstStyle/>
          <a:p>
            <a:pPr algn="ctr" eaLnBrk="0" hangingPunct="0"/>
            <a:r>
              <a:rPr lang="ja-JP" altLang="en-US" sz="750" b="1" dirty="0" smtClean="0">
                <a:latin typeface="Times New Roman" pitchFamily="18" charset="0"/>
              </a:rPr>
              <a:t>サビ管児発管</a:t>
            </a:r>
            <a:endParaRPr lang="en-US" altLang="ja-JP" sz="750" b="1" dirty="0" smtClean="0">
              <a:latin typeface="Times New Roman" pitchFamily="18" charset="0"/>
            </a:endParaRPr>
          </a:p>
          <a:p>
            <a:pPr algn="ctr" eaLnBrk="0" hangingPunct="0"/>
            <a:r>
              <a:rPr lang="ja-JP" altLang="en-US" sz="750" b="1" dirty="0" smtClean="0">
                <a:latin typeface="Times New Roman" pitchFamily="18" charset="0"/>
              </a:rPr>
              <a:t>担当者会</a:t>
            </a:r>
            <a:endParaRPr lang="ja-JP" altLang="en-US" sz="750" b="1" dirty="0">
              <a:latin typeface="Times New Roman" pitchFamily="18" charset="0"/>
            </a:endParaRPr>
          </a:p>
        </p:txBody>
      </p:sp>
      <p:sp>
        <p:nvSpPr>
          <p:cNvPr id="9" name="角丸四角形 8"/>
          <p:cNvSpPr/>
          <p:nvPr/>
        </p:nvSpPr>
        <p:spPr>
          <a:xfrm>
            <a:off x="6953313" y="3874548"/>
            <a:ext cx="1800198" cy="288000"/>
          </a:xfrm>
          <a:prstGeom prst="roundRect">
            <a:avLst/>
          </a:prstGeom>
          <a:ln w="12700">
            <a:solidFill>
              <a:schemeClr val="accent1"/>
            </a:solidFill>
          </a:ln>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a:r>
              <a:rPr lang="ja-JP" altLang="en-US" sz="800" dirty="0" smtClean="0">
                <a:solidFill>
                  <a:sysClr val="windowText" lastClr="000000"/>
                </a:solidFill>
              </a:rPr>
              <a:t>医的ケア児（者）支援検討委員会</a:t>
            </a:r>
            <a:endParaRPr lang="en-US" altLang="ja-JP" sz="800" dirty="0" smtClean="0">
              <a:solidFill>
                <a:sysClr val="windowText" lastClr="000000"/>
              </a:solidFill>
            </a:endParaRPr>
          </a:p>
        </p:txBody>
      </p:sp>
      <p:sp>
        <p:nvSpPr>
          <p:cNvPr id="6184" name="AutoShape 69"/>
          <p:cNvSpPr>
            <a:spLocks noChangeArrowheads="1"/>
          </p:cNvSpPr>
          <p:nvPr/>
        </p:nvSpPr>
        <p:spPr bwMode="auto">
          <a:xfrm>
            <a:off x="4376926" y="2871479"/>
            <a:ext cx="2118816" cy="568123"/>
          </a:xfrm>
          <a:prstGeom prst="roundRect">
            <a:avLst>
              <a:gd name="adj" fmla="val 16667"/>
            </a:avLst>
          </a:prstGeom>
          <a:solidFill>
            <a:schemeClr val="accent4">
              <a:lumMod val="60000"/>
              <a:lumOff val="40000"/>
            </a:schemeClr>
          </a:solidFill>
          <a:ln w="25400">
            <a:noFill/>
            <a:round/>
            <a:headEnd/>
            <a:tailEnd/>
          </a:ln>
        </p:spPr>
        <p:txBody>
          <a:bodyPr wrap="none" lIns="71315" tIns="35658" rIns="71315" bIns="35658" anchor="ctr"/>
          <a:lstStyle/>
          <a:p>
            <a:pPr algn="ctr"/>
            <a:r>
              <a:rPr lang="ja-JP" altLang="en-US" sz="1900" dirty="0"/>
              <a:t>　</a:t>
            </a:r>
            <a:r>
              <a:rPr lang="ja-JP" altLang="en-US" sz="1900" dirty="0" smtClean="0"/>
              <a:t>事務局会議 </a:t>
            </a:r>
            <a:r>
              <a:rPr lang="ja-JP" altLang="en-US" sz="900" dirty="0" smtClean="0"/>
              <a:t>適時</a:t>
            </a:r>
            <a:endParaRPr lang="ja-JP" altLang="en-US" sz="900" dirty="0"/>
          </a:p>
        </p:txBody>
      </p:sp>
      <p:sp>
        <p:nvSpPr>
          <p:cNvPr id="45" name="角丸四角形 44"/>
          <p:cNvSpPr/>
          <p:nvPr/>
        </p:nvSpPr>
        <p:spPr>
          <a:xfrm>
            <a:off x="6953313" y="4245107"/>
            <a:ext cx="1800199" cy="336021"/>
          </a:xfrm>
          <a:prstGeom prst="roundRect">
            <a:avLst/>
          </a:prstGeom>
          <a:ln/>
        </p:spPr>
        <p:style>
          <a:lnRef idx="1">
            <a:schemeClr val="accent4"/>
          </a:lnRef>
          <a:fillRef idx="2">
            <a:schemeClr val="accent4"/>
          </a:fillRef>
          <a:effectRef idx="1">
            <a:schemeClr val="accent4"/>
          </a:effectRef>
          <a:fontRef idx="minor">
            <a:schemeClr val="dk1"/>
          </a:fontRef>
        </p:style>
        <p:txBody>
          <a:bodyPr lIns="71323" tIns="35662" rIns="71323" bIns="35662" rtlCol="0" anchor="ctr"/>
          <a:lstStyle/>
          <a:p>
            <a:pPr algn="ctr"/>
            <a:r>
              <a:rPr lang="ja-JP" altLang="en-US" sz="800" dirty="0" smtClean="0">
                <a:solidFill>
                  <a:sysClr val="windowText" lastClr="000000"/>
                </a:solidFill>
              </a:rPr>
              <a:t>地域包括ケアシステム準備</a:t>
            </a:r>
            <a:endParaRPr lang="en-US" altLang="ja-JP" sz="800" dirty="0" smtClean="0">
              <a:solidFill>
                <a:sysClr val="windowText" lastClr="000000"/>
              </a:solidFill>
            </a:endParaRPr>
          </a:p>
          <a:p>
            <a:pPr algn="ctr"/>
            <a:r>
              <a:rPr lang="ja-JP" altLang="en-US" sz="800" dirty="0" smtClean="0">
                <a:solidFill>
                  <a:sysClr val="windowText" lastClr="000000"/>
                </a:solidFill>
              </a:rPr>
              <a:t>検討委員会</a:t>
            </a:r>
            <a:endParaRPr lang="en-US" altLang="ja-JP" sz="800" dirty="0" smtClean="0">
              <a:solidFill>
                <a:sysClr val="windowText" lastClr="000000"/>
              </a:solidFill>
            </a:endParaRPr>
          </a:p>
        </p:txBody>
      </p:sp>
      <p:sp>
        <p:nvSpPr>
          <p:cNvPr id="62" name="Line 49"/>
          <p:cNvSpPr>
            <a:spLocks noChangeShapeType="1"/>
          </p:cNvSpPr>
          <p:nvPr/>
        </p:nvSpPr>
        <p:spPr bwMode="auto">
          <a:xfrm flipV="1">
            <a:off x="5913785" y="3717033"/>
            <a:ext cx="0" cy="264177"/>
          </a:xfrm>
          <a:prstGeom prst="line">
            <a:avLst/>
          </a:prstGeom>
          <a:noFill/>
          <a:ln w="38100">
            <a:solidFill>
              <a:schemeClr val="tx1">
                <a:lumMod val="50000"/>
                <a:lumOff val="50000"/>
              </a:schemeClr>
            </a:solidFill>
            <a:prstDash val="solid"/>
            <a:round/>
            <a:headEnd/>
            <a:tailEnd/>
          </a:ln>
        </p:spPr>
        <p:txBody>
          <a:bodyPr lIns="71323" tIns="35662" rIns="71323" bIns="35662"/>
          <a:lstStyle/>
          <a:p>
            <a:endParaRPr lang="ja-JP" altLang="en-US"/>
          </a:p>
        </p:txBody>
      </p:sp>
      <p:sp>
        <p:nvSpPr>
          <p:cNvPr id="6192" name="AutoShape 78"/>
          <p:cNvSpPr>
            <a:spLocks noChangeArrowheads="1"/>
          </p:cNvSpPr>
          <p:nvPr/>
        </p:nvSpPr>
        <p:spPr bwMode="auto">
          <a:xfrm>
            <a:off x="1660247" y="3131136"/>
            <a:ext cx="2551712" cy="192000"/>
          </a:xfrm>
          <a:prstGeom prst="rect">
            <a:avLst/>
          </a:prstGeom>
          <a:solidFill>
            <a:srgbClr val="CC99FF">
              <a:alpha val="30196"/>
            </a:srgbClr>
          </a:solidFill>
          <a:ln w="9525">
            <a:solidFill>
              <a:schemeClr val="tx1">
                <a:lumMod val="50000"/>
                <a:lumOff val="50000"/>
              </a:schemeClr>
            </a:solidFill>
            <a:miter lim="800000"/>
            <a:headEnd/>
            <a:tailEnd/>
          </a:ln>
        </p:spPr>
        <p:txBody>
          <a:bodyPr lIns="70200" tIns="36504" rIns="70200" bIns="36504" anchor="ctr"/>
          <a:lstStyle/>
          <a:p>
            <a:pPr algn="ctr"/>
            <a:r>
              <a:rPr lang="ja-JP" altLang="en-US" sz="850" dirty="0"/>
              <a:t>部会長と事務責任者は適時、開催時期打合せ実施</a:t>
            </a:r>
          </a:p>
        </p:txBody>
      </p:sp>
      <p:sp>
        <p:nvSpPr>
          <p:cNvPr id="48" name="角丸四角形 47"/>
          <p:cNvSpPr/>
          <p:nvPr/>
        </p:nvSpPr>
        <p:spPr>
          <a:xfrm>
            <a:off x="6953312" y="3384960"/>
            <a:ext cx="1800198" cy="389347"/>
          </a:xfrm>
          <a:prstGeom prst="roundRect">
            <a:avLst/>
          </a:prstGeom>
          <a:gradFill>
            <a:gsLst>
              <a:gs pos="49583">
                <a:schemeClr val="accent5">
                  <a:lumMod val="60000"/>
                  <a:lumOff val="40000"/>
                </a:schemeClr>
              </a:gs>
              <a:gs pos="0">
                <a:schemeClr val="accent5">
                  <a:lumMod val="60000"/>
                  <a:lumOff val="40000"/>
                </a:schemeClr>
              </a:gs>
              <a:gs pos="0">
                <a:schemeClr val="accent5">
                  <a:lumMod val="40000"/>
                  <a:lumOff val="60000"/>
                </a:schemeClr>
              </a:gs>
            </a:gsLst>
            <a:lin ang="16200000" scaled="1"/>
          </a:grad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algn="ctr"/>
            <a:r>
              <a:rPr lang="ja-JP" altLang="en-US" sz="800" dirty="0" smtClean="0"/>
              <a:t>緊急ショートステイ</a:t>
            </a:r>
            <a:r>
              <a:rPr lang="ja-JP" altLang="ja-JP" sz="800" dirty="0" smtClean="0"/>
              <a:t>運営委員会</a:t>
            </a:r>
            <a:endParaRPr lang="en-US" altLang="ja-JP" sz="800" dirty="0" smtClean="0"/>
          </a:p>
          <a:p>
            <a:pPr algn="ctr"/>
            <a:r>
              <a:rPr lang="ja-JP" altLang="en-US" sz="800" dirty="0">
                <a:solidFill>
                  <a:sysClr val="windowText" lastClr="000000"/>
                </a:solidFill>
              </a:rPr>
              <a:t>相談支援</a:t>
            </a:r>
            <a:r>
              <a:rPr lang="ja-JP" altLang="en-US" sz="800" dirty="0" smtClean="0">
                <a:solidFill>
                  <a:sysClr val="windowText" lastClr="000000"/>
                </a:solidFill>
              </a:rPr>
              <a:t>体制整備検討委員会</a:t>
            </a:r>
            <a:endParaRPr lang="en-US" altLang="ja-JP" sz="800" dirty="0" smtClean="0">
              <a:solidFill>
                <a:sysClr val="windowText" lastClr="000000"/>
              </a:solidFill>
            </a:endParaRPr>
          </a:p>
        </p:txBody>
      </p:sp>
      <p:sp>
        <p:nvSpPr>
          <p:cNvPr id="56" name="Line 49"/>
          <p:cNvSpPr>
            <a:spLocks noChangeShapeType="1"/>
          </p:cNvSpPr>
          <p:nvPr/>
        </p:nvSpPr>
        <p:spPr bwMode="auto">
          <a:xfrm flipV="1">
            <a:off x="987502" y="3735019"/>
            <a:ext cx="0" cy="240161"/>
          </a:xfrm>
          <a:prstGeom prst="line">
            <a:avLst/>
          </a:prstGeom>
          <a:noFill/>
          <a:ln w="38100">
            <a:solidFill>
              <a:schemeClr val="tx1">
                <a:lumMod val="50000"/>
                <a:lumOff val="50000"/>
              </a:schemeClr>
            </a:solidFill>
            <a:prstDash val="solid"/>
            <a:round/>
            <a:headEnd/>
            <a:tailEnd/>
          </a:ln>
        </p:spPr>
        <p:txBody>
          <a:bodyPr lIns="71323" tIns="35662" rIns="71323" bIns="35662"/>
          <a:lstStyle/>
          <a:p>
            <a:endParaRPr lang="ja-JP" altLang="en-US"/>
          </a:p>
        </p:txBody>
      </p:sp>
      <p:sp>
        <p:nvSpPr>
          <p:cNvPr id="91" name="Line 49"/>
          <p:cNvSpPr>
            <a:spLocks noChangeShapeType="1"/>
          </p:cNvSpPr>
          <p:nvPr/>
        </p:nvSpPr>
        <p:spPr bwMode="auto">
          <a:xfrm flipV="1">
            <a:off x="2083448" y="3735019"/>
            <a:ext cx="0" cy="240161"/>
          </a:xfrm>
          <a:prstGeom prst="line">
            <a:avLst/>
          </a:prstGeom>
          <a:noFill/>
          <a:ln w="38100">
            <a:solidFill>
              <a:schemeClr val="tx1">
                <a:lumMod val="50000"/>
                <a:lumOff val="50000"/>
              </a:schemeClr>
            </a:solidFill>
            <a:prstDash val="solid"/>
            <a:round/>
            <a:headEnd/>
            <a:tailEnd/>
          </a:ln>
        </p:spPr>
        <p:txBody>
          <a:bodyPr lIns="71323" tIns="35662" rIns="71323" bIns="35662"/>
          <a:lstStyle/>
          <a:p>
            <a:endParaRPr lang="ja-JP" altLang="en-US"/>
          </a:p>
        </p:txBody>
      </p:sp>
      <p:sp>
        <p:nvSpPr>
          <p:cNvPr id="92" name="Line 49"/>
          <p:cNvSpPr>
            <a:spLocks noChangeShapeType="1"/>
          </p:cNvSpPr>
          <p:nvPr/>
        </p:nvSpPr>
        <p:spPr bwMode="auto">
          <a:xfrm flipV="1">
            <a:off x="3330010" y="3735019"/>
            <a:ext cx="0" cy="240161"/>
          </a:xfrm>
          <a:prstGeom prst="line">
            <a:avLst/>
          </a:prstGeom>
          <a:noFill/>
          <a:ln w="38100">
            <a:solidFill>
              <a:schemeClr val="tx1">
                <a:lumMod val="50000"/>
                <a:lumOff val="50000"/>
              </a:schemeClr>
            </a:solidFill>
            <a:prstDash val="solid"/>
            <a:round/>
            <a:headEnd/>
            <a:tailEnd/>
          </a:ln>
        </p:spPr>
        <p:txBody>
          <a:bodyPr lIns="71323" tIns="35662" rIns="71323" bIns="35662"/>
          <a:lstStyle/>
          <a:p>
            <a:endParaRPr lang="ja-JP" altLang="en-US"/>
          </a:p>
        </p:txBody>
      </p:sp>
      <p:sp>
        <p:nvSpPr>
          <p:cNvPr id="93" name="Line 49"/>
          <p:cNvSpPr>
            <a:spLocks noChangeShapeType="1"/>
          </p:cNvSpPr>
          <p:nvPr/>
        </p:nvSpPr>
        <p:spPr bwMode="auto">
          <a:xfrm flipV="1">
            <a:off x="4626161" y="3735019"/>
            <a:ext cx="0" cy="240161"/>
          </a:xfrm>
          <a:prstGeom prst="line">
            <a:avLst/>
          </a:prstGeom>
          <a:noFill/>
          <a:ln w="38100">
            <a:solidFill>
              <a:schemeClr val="tx1">
                <a:lumMod val="50000"/>
                <a:lumOff val="50000"/>
              </a:schemeClr>
            </a:solidFill>
            <a:prstDash val="solid"/>
            <a:round/>
            <a:headEnd/>
            <a:tailEnd/>
          </a:ln>
        </p:spPr>
        <p:txBody>
          <a:bodyPr lIns="71323" tIns="35662" rIns="71323" bIns="35662"/>
          <a:lstStyle/>
          <a:p>
            <a:endParaRPr lang="ja-JP" altLang="en-US"/>
          </a:p>
        </p:txBody>
      </p:sp>
      <p:sp>
        <p:nvSpPr>
          <p:cNvPr id="3" name="フローチャート : 代替処理 2"/>
          <p:cNvSpPr/>
          <p:nvPr/>
        </p:nvSpPr>
        <p:spPr>
          <a:xfrm>
            <a:off x="278662" y="3935991"/>
            <a:ext cx="1116082" cy="453116"/>
          </a:xfrm>
          <a:prstGeom prst="flowChartAlternateProcess">
            <a:avLst/>
          </a:prstGeom>
          <a:solidFill>
            <a:schemeClr val="accent6">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chemeClr val="tx1"/>
                </a:solidFill>
                <a:latin typeface="Times New Roman" pitchFamily="18" charset="0"/>
              </a:rPr>
              <a:t>療育・発達専門部会</a:t>
            </a:r>
            <a:endParaRPr lang="en-US" altLang="ja-JP" sz="900" dirty="0">
              <a:solidFill>
                <a:schemeClr val="tx1"/>
              </a:solidFill>
              <a:latin typeface="Times New Roman" pitchFamily="18" charset="0"/>
            </a:endParaRPr>
          </a:p>
        </p:txBody>
      </p:sp>
      <p:sp>
        <p:nvSpPr>
          <p:cNvPr id="83" name="フローチャート : 代替処理 82"/>
          <p:cNvSpPr/>
          <p:nvPr/>
        </p:nvSpPr>
        <p:spPr>
          <a:xfrm>
            <a:off x="4012221" y="3935991"/>
            <a:ext cx="1214529" cy="453116"/>
          </a:xfrm>
          <a:prstGeom prst="flowChartAlternateProcess">
            <a:avLst/>
          </a:prstGeom>
          <a:solidFill>
            <a:schemeClr val="accent6">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chemeClr val="tx1"/>
                </a:solidFill>
                <a:latin typeface="Times New Roman" pitchFamily="18" charset="0"/>
              </a:rPr>
              <a:t>生活支援専門部会</a:t>
            </a:r>
            <a:endParaRPr lang="en-US" altLang="ja-JP" sz="900" dirty="0">
              <a:solidFill>
                <a:schemeClr val="tx1"/>
              </a:solidFill>
              <a:latin typeface="Times New Roman" pitchFamily="18" charset="0"/>
            </a:endParaRPr>
          </a:p>
        </p:txBody>
      </p:sp>
      <p:sp>
        <p:nvSpPr>
          <p:cNvPr id="84" name="フローチャート : 代替処理 83"/>
          <p:cNvSpPr/>
          <p:nvPr/>
        </p:nvSpPr>
        <p:spPr>
          <a:xfrm>
            <a:off x="1525407" y="3935991"/>
            <a:ext cx="1116082" cy="453116"/>
          </a:xfrm>
          <a:prstGeom prst="flowChartAlternateProcess">
            <a:avLst/>
          </a:prstGeom>
          <a:solidFill>
            <a:schemeClr val="accent6">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Times New Roman" pitchFamily="18" charset="0"/>
              </a:rPr>
              <a:t>地域</a:t>
            </a:r>
            <a:r>
              <a:rPr lang="ja-JP" altLang="en-US" sz="900" dirty="0" smtClean="0">
                <a:solidFill>
                  <a:schemeClr val="tx1"/>
                </a:solidFill>
                <a:latin typeface="Times New Roman" pitchFamily="18" charset="0"/>
              </a:rPr>
              <a:t>生活移行</a:t>
            </a:r>
            <a:endParaRPr lang="en-US" altLang="ja-JP" sz="900" dirty="0" smtClean="0">
              <a:solidFill>
                <a:schemeClr val="tx1"/>
              </a:solidFill>
              <a:latin typeface="Times New Roman" pitchFamily="18" charset="0"/>
            </a:endParaRPr>
          </a:p>
          <a:p>
            <a:pPr algn="ctr"/>
            <a:r>
              <a:rPr lang="ja-JP" altLang="en-US" sz="900" dirty="0">
                <a:solidFill>
                  <a:schemeClr val="tx1"/>
                </a:solidFill>
                <a:latin typeface="Times New Roman" pitchFamily="18" charset="0"/>
              </a:rPr>
              <a:t>専門</a:t>
            </a:r>
            <a:r>
              <a:rPr lang="ja-JP" altLang="en-US" sz="900" dirty="0" smtClean="0">
                <a:solidFill>
                  <a:schemeClr val="tx1"/>
                </a:solidFill>
                <a:latin typeface="Times New Roman" pitchFamily="18" charset="0"/>
              </a:rPr>
              <a:t>部会</a:t>
            </a:r>
            <a:endParaRPr lang="en-US" altLang="ja-JP" sz="900" dirty="0">
              <a:solidFill>
                <a:schemeClr val="tx1"/>
              </a:solidFill>
              <a:latin typeface="Times New Roman" pitchFamily="18" charset="0"/>
            </a:endParaRPr>
          </a:p>
        </p:txBody>
      </p:sp>
      <p:sp>
        <p:nvSpPr>
          <p:cNvPr id="88" name="フローチャート : 代替処理 87"/>
          <p:cNvSpPr/>
          <p:nvPr/>
        </p:nvSpPr>
        <p:spPr>
          <a:xfrm>
            <a:off x="2772152" y="3935991"/>
            <a:ext cx="1116082" cy="453116"/>
          </a:xfrm>
          <a:prstGeom prst="flowChartAlternateProcess">
            <a:avLst/>
          </a:prstGeom>
          <a:solidFill>
            <a:schemeClr val="accent6">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Times New Roman" pitchFamily="18" charset="0"/>
              </a:rPr>
              <a:t>就労</a:t>
            </a:r>
            <a:r>
              <a:rPr lang="ja-JP" altLang="en-US" sz="900" dirty="0" smtClean="0">
                <a:solidFill>
                  <a:schemeClr val="tx1"/>
                </a:solidFill>
                <a:latin typeface="Times New Roman" pitchFamily="18" charset="0"/>
              </a:rPr>
              <a:t>専門部会</a:t>
            </a:r>
            <a:endParaRPr lang="en-US" altLang="ja-JP" sz="900" dirty="0">
              <a:solidFill>
                <a:schemeClr val="tx1"/>
              </a:solidFill>
              <a:latin typeface="Times New Roman" pitchFamily="18" charset="0"/>
            </a:endParaRPr>
          </a:p>
        </p:txBody>
      </p:sp>
      <p:sp>
        <p:nvSpPr>
          <p:cNvPr id="89" name="フローチャート : 代替処理 88"/>
          <p:cNvSpPr/>
          <p:nvPr/>
        </p:nvSpPr>
        <p:spPr>
          <a:xfrm>
            <a:off x="5364088" y="3935991"/>
            <a:ext cx="1116082" cy="453116"/>
          </a:xfrm>
          <a:prstGeom prst="flowChartAlternateProcess">
            <a:avLst/>
          </a:prstGeom>
          <a:solidFill>
            <a:schemeClr val="accent6">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Times New Roman" pitchFamily="18" charset="0"/>
              </a:rPr>
              <a:t>人材</a:t>
            </a:r>
            <a:r>
              <a:rPr lang="ja-JP" altLang="en-US" sz="900" dirty="0" smtClean="0">
                <a:solidFill>
                  <a:schemeClr val="tx1"/>
                </a:solidFill>
                <a:latin typeface="Times New Roman" pitchFamily="18" charset="0"/>
              </a:rPr>
              <a:t>育成専門部会</a:t>
            </a:r>
            <a:endParaRPr lang="en-US" altLang="ja-JP" sz="900" dirty="0">
              <a:solidFill>
                <a:schemeClr val="tx1"/>
              </a:solidFill>
              <a:latin typeface="Times New Roman" pitchFamily="18" charset="0"/>
            </a:endParaRPr>
          </a:p>
        </p:txBody>
      </p:sp>
      <p:cxnSp>
        <p:nvCxnSpPr>
          <p:cNvPr id="6" name="直線コネクタ 5"/>
          <p:cNvCxnSpPr/>
          <p:nvPr/>
        </p:nvCxnSpPr>
        <p:spPr>
          <a:xfrm flipH="1">
            <a:off x="278663" y="1604797"/>
            <a:ext cx="8623748" cy="0"/>
          </a:xfrm>
          <a:prstGeom prst="line">
            <a:avLst/>
          </a:prstGeom>
          <a:ln w="19050">
            <a:solidFill>
              <a:schemeClr val="bg1">
                <a:lumMod val="50000"/>
              </a:schemeClr>
            </a:solidFill>
            <a:prstDash val="sysDot"/>
            <a:headEnd type="diamond" w="lg" len="lg"/>
            <a:tailEnd type="diamond" w="lg" len="lg"/>
          </a:ln>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flipH="1">
            <a:off x="278663" y="2712797"/>
            <a:ext cx="8623912" cy="0"/>
          </a:xfrm>
          <a:prstGeom prst="line">
            <a:avLst/>
          </a:prstGeom>
          <a:ln w="19050">
            <a:solidFill>
              <a:schemeClr val="bg1">
                <a:lumMod val="50000"/>
              </a:schemeClr>
            </a:solidFill>
            <a:prstDash val="sysDot"/>
            <a:headEnd type="diamond" w="lg" len="lg"/>
            <a:tailEnd type="diamond" w="lg" len="lg"/>
          </a:ln>
        </p:spPr>
        <p:style>
          <a:lnRef idx="1">
            <a:schemeClr val="dk1"/>
          </a:lnRef>
          <a:fillRef idx="0">
            <a:schemeClr val="dk1"/>
          </a:fillRef>
          <a:effectRef idx="0">
            <a:schemeClr val="dk1"/>
          </a:effectRef>
          <a:fontRef idx="minor">
            <a:schemeClr val="tx1"/>
          </a:fontRef>
        </p:style>
      </p:cxnSp>
      <p:sp>
        <p:nvSpPr>
          <p:cNvPr id="79" name="Line 49"/>
          <p:cNvSpPr>
            <a:spLocks noChangeShapeType="1"/>
          </p:cNvSpPr>
          <p:nvPr/>
        </p:nvSpPr>
        <p:spPr bwMode="auto">
          <a:xfrm flipH="1">
            <a:off x="5532106" y="2699827"/>
            <a:ext cx="1038343" cy="0"/>
          </a:xfrm>
          <a:prstGeom prst="line">
            <a:avLst/>
          </a:prstGeom>
          <a:noFill/>
          <a:ln w="28575">
            <a:solidFill>
              <a:srgbClr val="FF0000"/>
            </a:solidFill>
            <a:round/>
            <a:headEnd/>
            <a:tailEnd/>
          </a:ln>
        </p:spPr>
        <p:txBody>
          <a:bodyPr lIns="71323" tIns="35662" rIns="71323" bIns="35662"/>
          <a:lstStyle/>
          <a:p>
            <a:endParaRPr lang="ja-JP" altLang="en-US"/>
          </a:p>
        </p:txBody>
      </p:sp>
      <p:sp>
        <p:nvSpPr>
          <p:cNvPr id="90" name="Line 49"/>
          <p:cNvSpPr>
            <a:spLocks noChangeShapeType="1"/>
          </p:cNvSpPr>
          <p:nvPr/>
        </p:nvSpPr>
        <p:spPr bwMode="auto">
          <a:xfrm flipH="1" flipV="1">
            <a:off x="6543904" y="3004069"/>
            <a:ext cx="260344" cy="0"/>
          </a:xfrm>
          <a:prstGeom prst="line">
            <a:avLst/>
          </a:prstGeom>
          <a:noFill/>
          <a:ln w="28575">
            <a:solidFill>
              <a:srgbClr val="FF0000"/>
            </a:solidFill>
            <a:round/>
            <a:headEnd/>
            <a:tailEnd/>
          </a:ln>
        </p:spPr>
        <p:txBody>
          <a:bodyPr lIns="71323" tIns="35662" rIns="71323" bIns="35662"/>
          <a:lstStyle/>
          <a:p>
            <a:endParaRPr lang="ja-JP" altLang="en-US"/>
          </a:p>
        </p:txBody>
      </p:sp>
      <p:sp>
        <p:nvSpPr>
          <p:cNvPr id="51" name="角丸四角形 50"/>
          <p:cNvSpPr/>
          <p:nvPr/>
        </p:nvSpPr>
        <p:spPr>
          <a:xfrm>
            <a:off x="6804411" y="2806802"/>
            <a:ext cx="2098000" cy="212226"/>
          </a:xfrm>
          <a:prstGeom prst="roundRect">
            <a:avLst>
              <a:gd name="adj" fmla="val 22639"/>
            </a:avLst>
          </a:prstGeom>
          <a:solidFill>
            <a:schemeClr val="accent5">
              <a:lumMod val="40000"/>
              <a:lumOff val="60000"/>
            </a:schemeClr>
          </a:solidFill>
          <a:ln w="19050">
            <a:solidFill>
              <a:srgbClr val="FF0000"/>
            </a:solidFill>
          </a:ln>
        </p:spPr>
        <p:style>
          <a:lnRef idx="1">
            <a:schemeClr val="accent1"/>
          </a:lnRef>
          <a:fillRef idx="2">
            <a:schemeClr val="accent1"/>
          </a:fillRef>
          <a:effectRef idx="1">
            <a:schemeClr val="accent1"/>
          </a:effectRef>
          <a:fontRef idx="minor">
            <a:schemeClr val="dk1"/>
          </a:fontRef>
        </p:style>
        <p:txBody>
          <a:bodyPr lIns="36000" tIns="0" rIns="36000" bIns="0" rtlCol="0" anchor="t" anchorCtr="0"/>
          <a:lstStyle/>
          <a:p>
            <a:pPr algn="ctr"/>
            <a:r>
              <a:rPr kumimoji="1" lang="ja-JP" altLang="en-US" sz="1000" b="1" dirty="0" smtClean="0">
                <a:solidFill>
                  <a:sysClr val="windowText" lastClr="000000"/>
                </a:solidFill>
              </a:rPr>
              <a:t>第５期障害福祉計画推進プロジェクト</a:t>
            </a:r>
            <a:endParaRPr kumimoji="1" lang="ja-JP" altLang="en-US" sz="700" b="1" dirty="0">
              <a:solidFill>
                <a:sysClr val="windowText" lastClr="000000"/>
              </a:solidFill>
            </a:endParaRPr>
          </a:p>
        </p:txBody>
      </p:sp>
      <p:sp>
        <p:nvSpPr>
          <p:cNvPr id="52" name="フローチャート : 代替処理 51"/>
          <p:cNvSpPr/>
          <p:nvPr/>
        </p:nvSpPr>
        <p:spPr>
          <a:xfrm>
            <a:off x="5940153" y="4354570"/>
            <a:ext cx="395191" cy="226559"/>
          </a:xfrm>
          <a:prstGeom prst="flowChartAlternateProcess">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chemeClr val="tx1"/>
                </a:solidFill>
                <a:latin typeface="Times New Roman" pitchFamily="18" charset="0"/>
              </a:rPr>
              <a:t>相談</a:t>
            </a:r>
            <a:endParaRPr lang="en-US" altLang="ja-JP" sz="900" dirty="0">
              <a:solidFill>
                <a:schemeClr val="tx1"/>
              </a:solidFill>
              <a:latin typeface="Times New Roman" pitchFamily="18" charset="0"/>
            </a:endParaRPr>
          </a:p>
        </p:txBody>
      </p:sp>
      <p:sp>
        <p:nvSpPr>
          <p:cNvPr id="53" name="フローチャート : 代替処理 52"/>
          <p:cNvSpPr/>
          <p:nvPr/>
        </p:nvSpPr>
        <p:spPr>
          <a:xfrm>
            <a:off x="5508105" y="4354570"/>
            <a:ext cx="395191" cy="226559"/>
          </a:xfrm>
          <a:prstGeom prst="flowChartAlternateProcess">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chemeClr val="tx1"/>
                </a:solidFill>
                <a:latin typeface="Times New Roman" pitchFamily="18" charset="0"/>
              </a:rPr>
              <a:t>育成</a:t>
            </a:r>
            <a:endParaRPr lang="en-US" altLang="ja-JP" sz="900" dirty="0">
              <a:solidFill>
                <a:schemeClr val="tx1"/>
              </a:solidFill>
              <a:latin typeface="Times New Roman" pitchFamily="18" charset="0"/>
            </a:endParaRPr>
          </a:p>
        </p:txBody>
      </p:sp>
      <p:sp>
        <p:nvSpPr>
          <p:cNvPr id="54" name="Line 49"/>
          <p:cNvSpPr>
            <a:spLocks noChangeShapeType="1"/>
          </p:cNvSpPr>
          <p:nvPr/>
        </p:nvSpPr>
        <p:spPr bwMode="auto">
          <a:xfrm flipV="1">
            <a:off x="5532106" y="2447491"/>
            <a:ext cx="0" cy="252336"/>
          </a:xfrm>
          <a:prstGeom prst="line">
            <a:avLst/>
          </a:prstGeom>
          <a:noFill/>
          <a:ln w="28575">
            <a:solidFill>
              <a:srgbClr val="FF0000"/>
            </a:solidFill>
            <a:round/>
            <a:headEnd/>
            <a:tailEnd/>
          </a:ln>
        </p:spPr>
        <p:txBody>
          <a:bodyPr lIns="71323" tIns="35662" rIns="71323" bIns="35662"/>
          <a:lstStyle/>
          <a:p>
            <a:endParaRPr lang="ja-JP" altLang="en-US"/>
          </a:p>
        </p:txBody>
      </p:sp>
      <p:sp>
        <p:nvSpPr>
          <p:cNvPr id="6182" name="AutoShape 67"/>
          <p:cNvSpPr>
            <a:spLocks noChangeArrowheads="1"/>
          </p:cNvSpPr>
          <p:nvPr/>
        </p:nvSpPr>
        <p:spPr bwMode="auto">
          <a:xfrm>
            <a:off x="4376928" y="1878097"/>
            <a:ext cx="2118815" cy="576000"/>
          </a:xfrm>
          <a:prstGeom prst="roundRect">
            <a:avLst>
              <a:gd name="adj" fmla="val 16667"/>
            </a:avLst>
          </a:prstGeom>
          <a:solidFill>
            <a:srgbClr val="FFA3D1"/>
          </a:solidFill>
          <a:ln w="25400">
            <a:noFill/>
            <a:round/>
            <a:headEnd/>
            <a:tailEnd/>
          </a:ln>
        </p:spPr>
        <p:txBody>
          <a:bodyPr wrap="none" lIns="71315" tIns="0" rIns="71315" bIns="0" anchor="ctr"/>
          <a:lstStyle/>
          <a:p>
            <a:pPr algn="r"/>
            <a:r>
              <a:rPr lang="ja-JP" altLang="en-US" sz="1900" dirty="0" smtClean="0"/>
              <a:t>運営委員会 </a:t>
            </a:r>
            <a:r>
              <a:rPr lang="ja-JP" altLang="en-US" sz="900" dirty="0" smtClean="0"/>
              <a:t>適時   　</a:t>
            </a:r>
            <a:endParaRPr lang="ja-JP" altLang="en-US" sz="900" dirty="0"/>
          </a:p>
        </p:txBody>
      </p:sp>
      <p:sp>
        <p:nvSpPr>
          <p:cNvPr id="55" name="AutoShape 64"/>
          <p:cNvSpPr>
            <a:spLocks noChangeArrowheads="1"/>
          </p:cNvSpPr>
          <p:nvPr/>
        </p:nvSpPr>
        <p:spPr bwMode="auto">
          <a:xfrm>
            <a:off x="5124062" y="5808054"/>
            <a:ext cx="331201" cy="885309"/>
          </a:xfrm>
          <a:prstGeom prst="flowChartAlternateProcess">
            <a:avLst/>
          </a:prstGeom>
          <a:ln w="952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eaVert" wrap="none" lIns="71315" tIns="35658" rIns="71315" bIns="35658" anchor="ctr"/>
          <a:lstStyle/>
          <a:p>
            <a:pPr algn="ctr" eaLnBrk="0" hangingPunct="0"/>
            <a:r>
              <a:rPr lang="ja-JP" altLang="en-US" sz="1100" b="1" dirty="0" smtClean="0">
                <a:latin typeface="Times New Roman" pitchFamily="18" charset="0"/>
              </a:rPr>
              <a:t>児童</a:t>
            </a:r>
            <a:endParaRPr lang="ja-JP" altLang="en-US" sz="1100" b="1" dirty="0">
              <a:latin typeface="Times New Roman" pitchFamily="18" charset="0"/>
            </a:endParaRPr>
          </a:p>
        </p:txBody>
      </p:sp>
      <p:sp>
        <p:nvSpPr>
          <p:cNvPr id="58" name="AutoShape 64"/>
          <p:cNvSpPr>
            <a:spLocks noChangeArrowheads="1"/>
          </p:cNvSpPr>
          <p:nvPr/>
        </p:nvSpPr>
        <p:spPr bwMode="auto">
          <a:xfrm>
            <a:off x="5532107" y="5808054"/>
            <a:ext cx="331201" cy="885309"/>
          </a:xfrm>
          <a:prstGeom prst="flowChartAlternateProcess">
            <a:avLst/>
          </a:prstGeom>
          <a:ln w="952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eaVert" wrap="none" lIns="71315" tIns="35658" rIns="71315" bIns="35658" anchor="ctr"/>
          <a:lstStyle/>
          <a:p>
            <a:pPr algn="ctr" eaLnBrk="0" hangingPunct="0"/>
            <a:r>
              <a:rPr lang="ja-JP" altLang="en-US" sz="1100" b="1" dirty="0" smtClean="0">
                <a:latin typeface="Times New Roman" pitchFamily="18" charset="0"/>
              </a:rPr>
              <a:t>精神</a:t>
            </a:r>
            <a:endParaRPr lang="ja-JP" altLang="en-US" sz="1100" b="1" dirty="0">
              <a:latin typeface="Times New Roman" pitchFamily="18" charset="0"/>
            </a:endParaRPr>
          </a:p>
        </p:txBody>
      </p:sp>
      <p:sp>
        <p:nvSpPr>
          <p:cNvPr id="60" name="AutoShape 64"/>
          <p:cNvSpPr>
            <a:spLocks noChangeArrowheads="1"/>
          </p:cNvSpPr>
          <p:nvPr/>
        </p:nvSpPr>
        <p:spPr bwMode="auto">
          <a:xfrm>
            <a:off x="5940153" y="5808054"/>
            <a:ext cx="331201" cy="885309"/>
          </a:xfrm>
          <a:prstGeom prst="flowChartAlternateProcess">
            <a:avLst/>
          </a:prstGeom>
          <a:ln w="952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eaVert" wrap="none" lIns="71315" tIns="35658" rIns="71315" bIns="35658" anchor="ctr"/>
          <a:lstStyle/>
          <a:p>
            <a:pPr algn="ctr" eaLnBrk="0" hangingPunct="0"/>
            <a:r>
              <a:rPr lang="ja-JP" altLang="en-US" sz="1100" b="1" dirty="0" smtClean="0">
                <a:latin typeface="Times New Roman" pitchFamily="18" charset="0"/>
              </a:rPr>
              <a:t>地域</a:t>
            </a:r>
            <a:r>
              <a:rPr lang="ja-JP" altLang="en-US" sz="1050" b="1" dirty="0" smtClean="0">
                <a:latin typeface="Times New Roman" pitchFamily="18" charset="0"/>
              </a:rPr>
              <a:t>（ＧＨ）</a:t>
            </a:r>
            <a:endParaRPr lang="ja-JP" altLang="en-US" sz="1050" b="1" dirty="0">
              <a:latin typeface="Times New Roman" pitchFamily="18" charset="0"/>
            </a:endParaRPr>
          </a:p>
        </p:txBody>
      </p:sp>
      <p:sp>
        <p:nvSpPr>
          <p:cNvPr id="63" name="Line 71"/>
          <p:cNvSpPr>
            <a:spLocks noChangeShapeType="1"/>
          </p:cNvSpPr>
          <p:nvPr/>
        </p:nvSpPr>
        <p:spPr bwMode="auto">
          <a:xfrm flipH="1">
            <a:off x="5436096" y="3424249"/>
            <a:ext cx="0" cy="310769"/>
          </a:xfrm>
          <a:prstGeom prst="line">
            <a:avLst/>
          </a:prstGeom>
          <a:noFill/>
          <a:ln w="38100">
            <a:solidFill>
              <a:schemeClr val="tx1">
                <a:lumMod val="50000"/>
                <a:lumOff val="50000"/>
              </a:schemeClr>
            </a:solidFill>
            <a:prstDash val="solid"/>
            <a:round/>
            <a:headEnd type="triangle" w="lg" len="med"/>
            <a:tailEnd/>
          </a:ln>
        </p:spPr>
        <p:txBody>
          <a:bodyPr lIns="71323" tIns="35662" rIns="71323" bIns="35662"/>
          <a:lstStyle/>
          <a:p>
            <a:endParaRPr lang="ja-JP" altLang="en-US"/>
          </a:p>
        </p:txBody>
      </p:sp>
      <p:sp>
        <p:nvSpPr>
          <p:cNvPr id="65" name="角丸四角形 64"/>
          <p:cNvSpPr/>
          <p:nvPr/>
        </p:nvSpPr>
        <p:spPr>
          <a:xfrm>
            <a:off x="7524328" y="44625"/>
            <a:ext cx="1559607" cy="504056"/>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smtClean="0"/>
              <a:t>都道府県により</a:t>
            </a:r>
          </a:p>
          <a:p>
            <a:pPr algn="ctr"/>
            <a:r>
              <a:rPr lang="ja-JP" altLang="en-US" sz="1200" smtClean="0"/>
              <a:t>資料差替</a:t>
            </a:r>
            <a:endParaRPr kumimoji="1" lang="ja-JP" altLang="en-US" sz="1200" dirty="0"/>
          </a:p>
        </p:txBody>
      </p:sp>
      <p:sp>
        <p:nvSpPr>
          <p:cNvPr id="64" name="フッター プレースホルダー 6"/>
          <p:cNvSpPr>
            <a:spLocks noGrp="1"/>
          </p:cNvSpPr>
          <p:nvPr>
            <p:ph type="ftr" sz="quarter" idx="11"/>
          </p:nvPr>
        </p:nvSpPr>
        <p:spPr>
          <a:xfrm>
            <a:off x="1" y="6445013"/>
            <a:ext cx="5047218" cy="322549"/>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4174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850106"/>
          </a:xfrm>
        </p:spPr>
        <p:txBody>
          <a:bodyPr>
            <a:normAutofit/>
          </a:bodyPr>
          <a:lstStyle/>
          <a:p>
            <a:r>
              <a:rPr lang="ja-JP" altLang="en-US" sz="3600" b="1" dirty="0" smtClean="0"/>
              <a:t>個別</a:t>
            </a:r>
            <a:r>
              <a:rPr lang="ja-JP" altLang="en-US" sz="3600" b="1" dirty="0"/>
              <a:t>課題</a:t>
            </a:r>
            <a:r>
              <a:rPr lang="ja-JP" altLang="en-US" sz="3600" b="1" dirty="0" smtClean="0"/>
              <a:t>の協議会実践</a:t>
            </a:r>
            <a:r>
              <a:rPr lang="ja-JP" altLang="en-US" sz="2400" b="1" dirty="0" smtClean="0"/>
              <a:t>　</a:t>
            </a:r>
            <a:endParaRPr kumimoji="1" lang="ja-JP" altLang="en-US" sz="2400" b="1" dirty="0"/>
          </a:p>
        </p:txBody>
      </p:sp>
      <p:cxnSp>
        <p:nvCxnSpPr>
          <p:cNvPr id="4" name="直線コネクタ 3"/>
          <p:cNvCxnSpPr/>
          <p:nvPr/>
        </p:nvCxnSpPr>
        <p:spPr>
          <a:xfrm>
            <a:off x="179512" y="119675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コンテンツ プレースホルダー 2"/>
          <p:cNvSpPr>
            <a:spLocks noGrp="1"/>
          </p:cNvSpPr>
          <p:nvPr>
            <p:ph idx="1"/>
          </p:nvPr>
        </p:nvSpPr>
        <p:spPr/>
        <p:txBody>
          <a:bodyPr>
            <a:normAutofit/>
          </a:bodyPr>
          <a:lstStyle/>
          <a:p>
            <a:pPr marL="0" indent="0" algn="ctr">
              <a:buNone/>
            </a:pPr>
            <a:r>
              <a:rPr lang="ja-JP" altLang="en-US" b="1" dirty="0" smtClean="0"/>
              <a:t>地域</a:t>
            </a:r>
            <a:r>
              <a:rPr lang="ja-JP" altLang="en-US" b="1" dirty="0"/>
              <a:t>資源へのアクセスと協議会実践</a:t>
            </a:r>
            <a:r>
              <a:rPr lang="ja-JP" altLang="en-US" sz="2000" b="1" dirty="0"/>
              <a:t>　</a:t>
            </a:r>
            <a:endParaRPr lang="en-US" altLang="ja-JP" dirty="0" smtClean="0"/>
          </a:p>
          <a:p>
            <a:pPr marL="0" indent="0">
              <a:buNone/>
            </a:pPr>
            <a:endParaRPr lang="en-US" altLang="ja-JP" dirty="0"/>
          </a:p>
          <a:p>
            <a:pPr marL="0" indent="0">
              <a:buNone/>
            </a:pPr>
            <a:r>
              <a:rPr lang="ja-JP" altLang="en-US" dirty="0" smtClean="0"/>
              <a:t>　　</a:t>
            </a:r>
            <a:endParaRPr lang="en-US" altLang="ja-JP" dirty="0" smtClean="0"/>
          </a:p>
          <a:p>
            <a:pPr marL="0" indent="0" algn="ctr">
              <a:buNone/>
            </a:pPr>
            <a:r>
              <a:rPr lang="ja-JP" altLang="en-US" dirty="0" smtClean="0"/>
              <a:t>Ａさんの下校が大混乱・・・・さ～どうしよう。</a:t>
            </a:r>
            <a:endParaRPr lang="en-US" altLang="ja-JP" dirty="0" smtClean="0"/>
          </a:p>
          <a:p>
            <a:pPr marL="0" indent="0">
              <a:buNone/>
            </a:pPr>
            <a:endParaRPr kumimoji="1" lang="en-US" altLang="ja-JP" dirty="0"/>
          </a:p>
          <a:p>
            <a:pPr marL="0" indent="0">
              <a:buNone/>
            </a:pPr>
            <a:r>
              <a:rPr lang="ja-JP" altLang="en-US" dirty="0" smtClean="0"/>
              <a:t>　</a:t>
            </a:r>
            <a:endParaRPr lang="en-US" altLang="ja-JP" dirty="0" smtClean="0"/>
          </a:p>
          <a:p>
            <a:pPr marL="0" indent="0">
              <a:buNone/>
            </a:pPr>
            <a:r>
              <a:rPr lang="ja-JP" altLang="en-US" dirty="0" smtClean="0"/>
              <a:t>　</a:t>
            </a:r>
            <a:endParaRPr kumimoji="1" lang="ja-JP" altLang="en-US" dirty="0"/>
          </a:p>
        </p:txBody>
      </p:sp>
      <p:sp>
        <p:nvSpPr>
          <p:cNvPr id="7" name="フッター プレースホルダ 3"/>
          <p:cNvSpPr>
            <a:spLocks noGrp="1"/>
          </p:cNvSpPr>
          <p:nvPr>
            <p:ph type="ftr" sz="quarter" idx="11"/>
          </p:nvPr>
        </p:nvSpPr>
        <p:spPr>
          <a:xfrm>
            <a:off x="2122279" y="6523519"/>
            <a:ext cx="5604593" cy="365125"/>
          </a:xfrm>
        </p:spPr>
        <p:txBody>
          <a:bodyPr/>
          <a:lstStyle/>
          <a:p>
            <a:r>
              <a:rPr lang="ja-JP" altLang="en-US" sz="2000" dirty="0" smtClean="0"/>
              <a:t>令和元年度相談支援従事者指導者養成研修資料</a:t>
            </a:r>
            <a:endParaRPr kumimoji="1" lang="ja-JP" altLang="en-US" sz="2000" dirty="0"/>
          </a:p>
        </p:txBody>
      </p:sp>
      <p:sp>
        <p:nvSpPr>
          <p:cNvPr id="8" name="角丸四角形 7"/>
          <p:cNvSpPr/>
          <p:nvPr/>
        </p:nvSpPr>
        <p:spPr>
          <a:xfrm>
            <a:off x="7524328" y="44625"/>
            <a:ext cx="1559607" cy="504056"/>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smtClean="0"/>
              <a:t>都道府県により</a:t>
            </a:r>
          </a:p>
          <a:p>
            <a:pPr algn="ctr"/>
            <a:r>
              <a:rPr lang="ja-JP" altLang="en-US" sz="1200" smtClean="0"/>
              <a:t>資料差替</a:t>
            </a:r>
            <a:endParaRPr kumimoji="1" lang="ja-JP" altLang="en-US" sz="1200" dirty="0"/>
          </a:p>
        </p:txBody>
      </p:sp>
    </p:spTree>
    <p:extLst>
      <p:ext uri="{BB962C8B-B14F-4D97-AF65-F5344CB8AC3E}">
        <p14:creationId xmlns:p14="http://schemas.microsoft.com/office/powerpoint/2010/main" val="2875727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850106"/>
          </a:xfrm>
        </p:spPr>
        <p:txBody>
          <a:bodyPr>
            <a:normAutofit/>
          </a:bodyPr>
          <a:lstStyle/>
          <a:p>
            <a:r>
              <a:rPr lang="ja-JP" altLang="en-US" sz="3200" b="1" dirty="0"/>
              <a:t>個別課題の協議会</a:t>
            </a:r>
            <a:r>
              <a:rPr lang="ja-JP" altLang="en-US" sz="3200" b="1" dirty="0" smtClean="0"/>
              <a:t>実践</a:t>
            </a:r>
            <a:r>
              <a:rPr lang="ja-JP" altLang="en-US" dirty="0" smtClean="0"/>
              <a:t>　</a:t>
            </a:r>
            <a:endParaRPr kumimoji="1" lang="ja-JP" altLang="en-US" dirty="0"/>
          </a:p>
        </p:txBody>
      </p:sp>
      <p:cxnSp>
        <p:nvCxnSpPr>
          <p:cNvPr id="4" name="直線コネクタ 3"/>
          <p:cNvCxnSpPr/>
          <p:nvPr/>
        </p:nvCxnSpPr>
        <p:spPr>
          <a:xfrm>
            <a:off x="179512" y="119675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コンテンツ プレースホルダー 2"/>
          <p:cNvSpPr>
            <a:spLocks noGrp="1"/>
          </p:cNvSpPr>
          <p:nvPr>
            <p:ph idx="1"/>
          </p:nvPr>
        </p:nvSpPr>
        <p:spPr/>
        <p:txBody>
          <a:bodyPr>
            <a:normAutofit/>
          </a:bodyPr>
          <a:lstStyle/>
          <a:p>
            <a:pPr marL="0" indent="0" algn="ctr">
              <a:buNone/>
            </a:pPr>
            <a:r>
              <a:rPr lang="ja-JP" altLang="en-US" b="1" dirty="0"/>
              <a:t>地域資源へのアクセスと実践</a:t>
            </a:r>
            <a:endParaRPr kumimoji="1" lang="en-US" altLang="ja-JP" dirty="0"/>
          </a:p>
          <a:p>
            <a:pPr marL="0" indent="0">
              <a:buNone/>
            </a:pPr>
            <a:r>
              <a:rPr lang="ja-JP" altLang="en-US" dirty="0" smtClean="0"/>
              <a:t>　</a:t>
            </a:r>
            <a:endParaRPr lang="en-US" altLang="ja-JP" dirty="0" smtClean="0"/>
          </a:p>
          <a:p>
            <a:pPr marL="0" indent="0">
              <a:buNone/>
            </a:pPr>
            <a:endParaRPr lang="en-US" altLang="ja-JP" dirty="0" smtClean="0"/>
          </a:p>
          <a:p>
            <a:pPr marL="0" indent="0">
              <a:buNone/>
            </a:pPr>
            <a:r>
              <a:rPr lang="ja-JP" altLang="en-US" dirty="0"/>
              <a:t>　</a:t>
            </a:r>
            <a:r>
              <a:rPr lang="ja-JP" altLang="en-US" dirty="0" smtClean="0"/>
              <a:t>　</a:t>
            </a:r>
            <a:r>
              <a:rPr lang="ja-JP" altLang="en-US" dirty="0"/>
              <a:t>Ｂ</a:t>
            </a:r>
            <a:r>
              <a:rPr lang="ja-JP" altLang="en-US" dirty="0" smtClean="0"/>
              <a:t>さんの機能低下（リハビリ）どうしよう。</a:t>
            </a:r>
            <a:endParaRPr lang="en-US" altLang="ja-JP" dirty="0" smtClean="0"/>
          </a:p>
          <a:p>
            <a:pPr marL="0" indent="0">
              <a:buNone/>
            </a:pPr>
            <a:endParaRPr kumimoji="1" lang="en-US" altLang="ja-JP" dirty="0"/>
          </a:p>
          <a:p>
            <a:pPr marL="0" indent="0">
              <a:buNone/>
            </a:pPr>
            <a:r>
              <a:rPr lang="ja-JP" altLang="en-US" dirty="0" smtClean="0"/>
              <a:t>　　</a:t>
            </a:r>
            <a:endParaRPr kumimoji="1" lang="ja-JP" altLang="en-US" dirty="0"/>
          </a:p>
        </p:txBody>
      </p:sp>
      <p:sp>
        <p:nvSpPr>
          <p:cNvPr id="7" name="フッター プレースホルダ 3"/>
          <p:cNvSpPr>
            <a:spLocks noGrp="1"/>
          </p:cNvSpPr>
          <p:nvPr>
            <p:ph type="ftr" sz="quarter" idx="11"/>
          </p:nvPr>
        </p:nvSpPr>
        <p:spPr>
          <a:xfrm>
            <a:off x="2122279" y="6523519"/>
            <a:ext cx="5604593" cy="365125"/>
          </a:xfrm>
        </p:spPr>
        <p:txBody>
          <a:bodyPr/>
          <a:lstStyle/>
          <a:p>
            <a:r>
              <a:rPr lang="ja-JP" altLang="en-US" sz="2000" dirty="0" smtClean="0"/>
              <a:t>令和元年度相談支援従事者指導者養成研修資料</a:t>
            </a:r>
            <a:endParaRPr kumimoji="1" lang="ja-JP" altLang="en-US" sz="2000" dirty="0"/>
          </a:p>
        </p:txBody>
      </p:sp>
      <p:sp>
        <p:nvSpPr>
          <p:cNvPr id="9" name="角丸四角形 8"/>
          <p:cNvSpPr/>
          <p:nvPr/>
        </p:nvSpPr>
        <p:spPr>
          <a:xfrm>
            <a:off x="7524328" y="44625"/>
            <a:ext cx="1559607" cy="504056"/>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smtClean="0"/>
              <a:t>都道府県により</a:t>
            </a:r>
          </a:p>
          <a:p>
            <a:pPr algn="ctr"/>
            <a:r>
              <a:rPr lang="ja-JP" altLang="en-US" sz="1200" smtClean="0"/>
              <a:t>資料差替</a:t>
            </a:r>
            <a:endParaRPr kumimoji="1" lang="ja-JP" altLang="en-US" sz="1200" dirty="0"/>
          </a:p>
        </p:txBody>
      </p:sp>
    </p:spTree>
    <p:extLst>
      <p:ext uri="{BB962C8B-B14F-4D97-AF65-F5344CB8AC3E}">
        <p14:creationId xmlns:p14="http://schemas.microsoft.com/office/powerpoint/2010/main" val="938046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391" y="876588"/>
            <a:ext cx="7077601" cy="51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07" y="2636912"/>
            <a:ext cx="1296144" cy="97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36" y="1412776"/>
            <a:ext cx="1109109" cy="83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606" y="2132856"/>
            <a:ext cx="1080120" cy="8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197" y="3575709"/>
            <a:ext cx="1116929" cy="83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コネクタ 7"/>
          <p:cNvCxnSpPr/>
          <p:nvPr/>
        </p:nvCxnSpPr>
        <p:spPr>
          <a:xfrm>
            <a:off x="179512" y="876588"/>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457200" y="121195"/>
            <a:ext cx="8229600" cy="114300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t>都道府県　（自立支援）協議会</a:t>
            </a:r>
            <a:r>
              <a:rPr lang="en-US" altLang="ja-JP" sz="3600" dirty="0" smtClean="0"/>
              <a:t/>
            </a:r>
            <a:br>
              <a:rPr lang="en-US" altLang="ja-JP" sz="3600" dirty="0" smtClean="0"/>
            </a:br>
            <a:endParaRPr lang="ja-JP" altLang="en-US" sz="3600" dirty="0"/>
          </a:p>
        </p:txBody>
      </p:sp>
      <p:sp>
        <p:nvSpPr>
          <p:cNvPr id="2" name="右カーブ矢印 1"/>
          <p:cNvSpPr/>
          <p:nvPr/>
        </p:nvSpPr>
        <p:spPr>
          <a:xfrm rot="17773122">
            <a:off x="1662649" y="3651688"/>
            <a:ext cx="1368139" cy="3974887"/>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角丸四角形 11"/>
          <p:cNvSpPr/>
          <p:nvPr/>
        </p:nvSpPr>
        <p:spPr>
          <a:xfrm>
            <a:off x="7524328" y="44625"/>
            <a:ext cx="1559607" cy="504056"/>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smtClean="0"/>
              <a:t>都道府県により</a:t>
            </a:r>
          </a:p>
          <a:p>
            <a:pPr algn="ctr"/>
            <a:r>
              <a:rPr lang="ja-JP" altLang="en-US" sz="1200" smtClean="0"/>
              <a:t>資料差替</a:t>
            </a:r>
            <a:endParaRPr kumimoji="1" lang="ja-JP" altLang="en-US" sz="1200" dirty="0"/>
          </a:p>
        </p:txBody>
      </p:sp>
      <p:sp>
        <p:nvSpPr>
          <p:cNvPr id="13" name="フッター プレースホルダー 6"/>
          <p:cNvSpPr>
            <a:spLocks noGrp="1"/>
          </p:cNvSpPr>
          <p:nvPr>
            <p:ph type="ftr" sz="quarter" idx="11"/>
          </p:nvPr>
        </p:nvSpPr>
        <p:spPr>
          <a:xfrm>
            <a:off x="405444" y="6590248"/>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850106"/>
          </a:xfrm>
        </p:spPr>
        <p:txBody>
          <a:bodyPr>
            <a:normAutofit/>
          </a:bodyPr>
          <a:lstStyle/>
          <a:p>
            <a:r>
              <a:rPr lang="ja-JP" altLang="en-US" sz="4000" b="1" dirty="0"/>
              <a:t>個別課題の協議会</a:t>
            </a:r>
            <a:r>
              <a:rPr lang="ja-JP" altLang="en-US" sz="4000" b="1" dirty="0" smtClean="0"/>
              <a:t>実践</a:t>
            </a:r>
            <a:r>
              <a:rPr lang="ja-JP" altLang="en-US" sz="3200" b="1" dirty="0" smtClean="0"/>
              <a:t>　</a:t>
            </a:r>
            <a:endParaRPr kumimoji="1" lang="ja-JP" altLang="en-US" sz="3200" b="1" dirty="0"/>
          </a:p>
        </p:txBody>
      </p:sp>
      <p:cxnSp>
        <p:nvCxnSpPr>
          <p:cNvPr id="4" name="直線コネクタ 3"/>
          <p:cNvCxnSpPr/>
          <p:nvPr/>
        </p:nvCxnSpPr>
        <p:spPr>
          <a:xfrm>
            <a:off x="179512" y="119675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コンテンツ プレースホルダー 2"/>
          <p:cNvSpPr>
            <a:spLocks noGrp="1"/>
          </p:cNvSpPr>
          <p:nvPr>
            <p:ph idx="1"/>
          </p:nvPr>
        </p:nvSpPr>
        <p:spPr/>
        <p:txBody>
          <a:bodyPr>
            <a:normAutofit/>
          </a:bodyPr>
          <a:lstStyle/>
          <a:p>
            <a:pPr marL="0" indent="0" algn="ctr">
              <a:buNone/>
            </a:pPr>
            <a:r>
              <a:rPr lang="ja-JP" altLang="en-US" b="1" dirty="0" smtClean="0"/>
              <a:t>地域</a:t>
            </a:r>
            <a:r>
              <a:rPr lang="ja-JP" altLang="en-US" b="1" dirty="0"/>
              <a:t>資源へのアクセスと協議会実践</a:t>
            </a:r>
            <a:endParaRPr kumimoji="1" lang="en-US" altLang="ja-JP" dirty="0"/>
          </a:p>
          <a:p>
            <a:pPr marL="0" indent="0">
              <a:buNone/>
            </a:pPr>
            <a:r>
              <a:rPr lang="ja-JP" altLang="en-US" dirty="0" smtClean="0"/>
              <a:t>　</a:t>
            </a:r>
            <a:endParaRPr lang="en-US" altLang="ja-JP" dirty="0" smtClean="0"/>
          </a:p>
          <a:p>
            <a:pPr marL="0" indent="0">
              <a:buNone/>
            </a:pPr>
            <a:endParaRPr lang="en-US" altLang="ja-JP" dirty="0" smtClean="0"/>
          </a:p>
          <a:p>
            <a:pPr marL="0" indent="0" algn="ctr">
              <a:buNone/>
            </a:pPr>
            <a:r>
              <a:rPr lang="ja-JP" altLang="en-US" dirty="0" smtClean="0"/>
              <a:t>Ｃさんの卒業後、どこも無い。</a:t>
            </a:r>
            <a:endParaRPr lang="en-US" altLang="ja-JP" dirty="0" smtClean="0"/>
          </a:p>
          <a:p>
            <a:pPr marL="0" indent="0">
              <a:buNone/>
            </a:pPr>
            <a:endParaRPr lang="en-US" altLang="ja-JP" dirty="0" smtClean="0"/>
          </a:p>
          <a:p>
            <a:pPr marL="0" indent="0">
              <a:buNone/>
            </a:pPr>
            <a:r>
              <a:rPr lang="ja-JP" altLang="en-US" dirty="0" smtClean="0"/>
              <a:t>　</a:t>
            </a:r>
            <a:endParaRPr kumimoji="1" lang="ja-JP" altLang="en-US" dirty="0"/>
          </a:p>
        </p:txBody>
      </p:sp>
      <p:sp>
        <p:nvSpPr>
          <p:cNvPr id="6"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38262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712968" cy="850106"/>
          </a:xfrm>
        </p:spPr>
        <p:txBody>
          <a:bodyPr>
            <a:normAutofit/>
          </a:bodyPr>
          <a:lstStyle/>
          <a:p>
            <a:pPr algn="l"/>
            <a:r>
              <a:rPr lang="ja-JP" altLang="en-US" sz="3200" dirty="0">
                <a:solidFill>
                  <a:srgbClr val="C00000"/>
                </a:solidFill>
                <a:latin typeface="ＤＨＰ特太ゴシック体" panose="020B0500000000000000" pitchFamily="50" charset="-128"/>
                <a:ea typeface="ＤＨＰ特太ゴシック体" panose="020B0500000000000000" pitchFamily="50" charset="-128"/>
              </a:rPr>
              <a:t>個別課題の協議会実践</a:t>
            </a:r>
            <a:endParaRPr kumimoji="1" lang="ja-JP" altLang="en-US" sz="3200" dirty="0">
              <a:solidFill>
                <a:srgbClr val="C00000"/>
              </a:solidFill>
              <a:latin typeface="ＤＨＰ特太ゴシック体" panose="020B0500000000000000" pitchFamily="50" charset="-128"/>
              <a:ea typeface="ＤＨＰ特太ゴシック体" panose="020B0500000000000000" pitchFamily="50" charset="-128"/>
            </a:endParaRPr>
          </a:p>
        </p:txBody>
      </p:sp>
      <p:sp>
        <p:nvSpPr>
          <p:cNvPr id="5" name="コンテンツ プレースホルダー 2"/>
          <p:cNvSpPr>
            <a:spLocks noGrp="1"/>
          </p:cNvSpPr>
          <p:nvPr>
            <p:ph idx="1"/>
          </p:nvPr>
        </p:nvSpPr>
        <p:spPr>
          <a:xfrm>
            <a:off x="611188" y="1567333"/>
            <a:ext cx="8281292" cy="4525963"/>
          </a:xfrm>
        </p:spPr>
        <p:txBody>
          <a:bodyPr>
            <a:normAutofit fontScale="92500" lnSpcReduction="10000"/>
          </a:bodyPr>
          <a:lstStyle/>
          <a:p>
            <a:pPr marL="0" indent="0" algn="ctr">
              <a:buNone/>
            </a:pPr>
            <a:r>
              <a:rPr lang="ja-JP" altLang="en-US" smtClean="0"/>
              <a:t>地域</a:t>
            </a:r>
            <a:r>
              <a:rPr lang="ja-JP" altLang="en-US" dirty="0"/>
              <a:t>資源開発への障害福祉計画と協議会実践　</a:t>
            </a:r>
            <a:endParaRPr lang="en-US" altLang="ja-JP" dirty="0" smtClean="0"/>
          </a:p>
          <a:p>
            <a:pPr marL="0" indent="0" algn="ctr">
              <a:buNone/>
            </a:pPr>
            <a:r>
              <a:rPr lang="ja-JP" altLang="en-US" sz="2600" dirty="0" smtClean="0"/>
              <a:t>～第５期障害福祉計画による地域生活支援拠点の整備～</a:t>
            </a:r>
            <a:endParaRPr lang="en-US" altLang="ja-JP" sz="2600" dirty="0" smtClean="0"/>
          </a:p>
          <a:p>
            <a:pPr marL="0" indent="0">
              <a:buNone/>
            </a:pPr>
            <a:endParaRPr lang="en-US" altLang="ja-JP" dirty="0"/>
          </a:p>
          <a:p>
            <a:pPr marL="0" indent="0" algn="ctr">
              <a:buNone/>
            </a:pPr>
            <a:r>
              <a:rPr lang="en-US" altLang="ja-JP" dirty="0" smtClean="0"/>
              <a:t>『</a:t>
            </a:r>
            <a:r>
              <a:rPr lang="ja-JP" altLang="en-US" dirty="0" smtClean="0"/>
              <a:t>緊急ＳＯＳが、計画相談している利用者さんから</a:t>
            </a:r>
            <a:endParaRPr lang="en-US" altLang="ja-JP" dirty="0" smtClean="0"/>
          </a:p>
          <a:p>
            <a:pPr marL="0" indent="0" algn="ctr">
              <a:buNone/>
            </a:pPr>
            <a:r>
              <a:rPr lang="ja-JP" altLang="en-US" dirty="0" smtClean="0"/>
              <a:t>来た時に、中々受け入れ先を探したり、調整する</a:t>
            </a:r>
            <a:endParaRPr lang="en-US" altLang="ja-JP" dirty="0" smtClean="0"/>
          </a:p>
          <a:p>
            <a:pPr marL="0" indent="0">
              <a:buNone/>
            </a:pPr>
            <a:r>
              <a:rPr lang="ja-JP" altLang="en-US" dirty="0" smtClean="0"/>
              <a:t>　　ことが、一人では難しいんです・・・。</a:t>
            </a:r>
            <a:r>
              <a:rPr lang="en-US" altLang="ja-JP" dirty="0" smtClean="0"/>
              <a:t>』</a:t>
            </a:r>
          </a:p>
          <a:p>
            <a:pPr marL="0" indent="0">
              <a:buNone/>
            </a:pPr>
            <a:r>
              <a:rPr lang="ja-JP" altLang="en-US" dirty="0"/>
              <a:t>　</a:t>
            </a:r>
            <a:r>
              <a:rPr lang="ja-JP" altLang="en-US" dirty="0" smtClean="0"/>
              <a:t>　　　　</a:t>
            </a:r>
            <a:endParaRPr lang="en-US" altLang="ja-JP" dirty="0" smtClean="0"/>
          </a:p>
          <a:p>
            <a:pPr marL="0" indent="0">
              <a:buNone/>
            </a:pPr>
            <a:endParaRPr lang="en-US" altLang="ja-JP" dirty="0" smtClean="0"/>
          </a:p>
          <a:p>
            <a:pPr marL="0" indent="0">
              <a:buNone/>
            </a:pPr>
            <a:r>
              <a:rPr lang="ja-JP" altLang="en-US" dirty="0" smtClean="0"/>
              <a:t>　</a:t>
            </a:r>
            <a:endParaRPr kumimoji="1" lang="ja-JP" altLang="en-US" dirty="0"/>
          </a:p>
        </p:txBody>
      </p:sp>
      <p:sp>
        <p:nvSpPr>
          <p:cNvPr id="7" name="角丸四角形 6"/>
          <p:cNvSpPr/>
          <p:nvPr/>
        </p:nvSpPr>
        <p:spPr>
          <a:xfrm>
            <a:off x="7524328" y="44625"/>
            <a:ext cx="1559607" cy="504056"/>
          </a:xfrm>
          <a:prstGeom prst="round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smtClean="0"/>
              <a:t>都道府県により</a:t>
            </a:r>
          </a:p>
          <a:p>
            <a:pPr algn="ctr"/>
            <a:r>
              <a:rPr lang="ja-JP" altLang="en-US" sz="1200" smtClean="0"/>
              <a:t>資料差替</a:t>
            </a:r>
            <a:endParaRPr kumimoji="1" lang="ja-JP" altLang="en-US" sz="1200" dirty="0"/>
          </a:p>
        </p:txBody>
      </p:sp>
    </p:spTree>
    <p:extLst>
      <p:ext uri="{BB962C8B-B14F-4D97-AF65-F5344CB8AC3E}">
        <p14:creationId xmlns:p14="http://schemas.microsoft.com/office/powerpoint/2010/main" val="560295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V 字形矢印 18"/>
          <p:cNvSpPr/>
          <p:nvPr/>
        </p:nvSpPr>
        <p:spPr>
          <a:xfrm rot="19955609">
            <a:off x="2052626" y="3308130"/>
            <a:ext cx="3880679" cy="861045"/>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79512" y="53752"/>
            <a:ext cx="8892479" cy="1143000"/>
          </a:xfrm>
        </p:spPr>
        <p:txBody>
          <a:bodyPr>
            <a:normAutofit/>
          </a:bodyPr>
          <a:lstStyle/>
          <a:p>
            <a:pPr algn="l"/>
            <a:r>
              <a:rPr lang="en-US" altLang="ja-JP" sz="2700" dirty="0">
                <a:solidFill>
                  <a:srgbClr val="C00000"/>
                </a:solidFill>
                <a:latin typeface="ＤＨＰ特太ゴシック体" panose="020B0500000000000000" pitchFamily="50" charset="-128"/>
                <a:ea typeface="ＤＨＰ特太ゴシック体" panose="020B0500000000000000" pitchFamily="50" charset="-128"/>
              </a:rPr>
              <a:t>(</a:t>
            </a:r>
            <a:r>
              <a:rPr lang="ja-JP" altLang="en-US" sz="2700" smtClean="0">
                <a:solidFill>
                  <a:srgbClr val="C00000"/>
                </a:solidFill>
                <a:latin typeface="ＤＨＰ特太ゴシック体" panose="020B0500000000000000" pitchFamily="50" charset="-128"/>
                <a:ea typeface="ＤＨＰ特太ゴシック体" panose="020B0500000000000000" pitchFamily="50" charset="-128"/>
              </a:rPr>
              <a:t>自立支援</a:t>
            </a:r>
            <a:r>
              <a:rPr lang="en-US" altLang="ja-JP" sz="2700" smtClean="0">
                <a:solidFill>
                  <a:srgbClr val="C00000"/>
                </a:solidFill>
                <a:latin typeface="ＤＨＰ特太ゴシック体" panose="020B0500000000000000" pitchFamily="50" charset="-128"/>
                <a:ea typeface="ＤＨＰ特太ゴシック体" panose="020B0500000000000000" pitchFamily="50" charset="-128"/>
              </a:rPr>
              <a:t>)</a:t>
            </a:r>
            <a:r>
              <a:rPr lang="ja-JP" altLang="en-US" sz="2700" smtClean="0">
                <a:solidFill>
                  <a:srgbClr val="C00000"/>
                </a:solidFill>
                <a:latin typeface="ＤＨＰ特太ゴシック体" panose="020B0500000000000000" pitchFamily="50" charset="-128"/>
                <a:ea typeface="ＤＨＰ特太ゴシック体" panose="020B0500000000000000" pitchFamily="50" charset="-128"/>
              </a:rPr>
              <a:t>協</a:t>
            </a:r>
            <a:r>
              <a:rPr lang="ja-JP" altLang="en-US" sz="2700" dirty="0" smtClean="0">
                <a:solidFill>
                  <a:srgbClr val="C00000"/>
                </a:solidFill>
                <a:latin typeface="ＤＨＰ特太ゴシック体" panose="020B0500000000000000" pitchFamily="50" charset="-128"/>
                <a:ea typeface="ＤＨＰ特太ゴシック体" panose="020B0500000000000000" pitchFamily="50" charset="-128"/>
              </a:rPr>
              <a:t>議会等、地域</a:t>
            </a:r>
            <a:r>
              <a:rPr lang="ja-JP" altLang="en-US" sz="2700" dirty="0">
                <a:solidFill>
                  <a:srgbClr val="C00000"/>
                </a:solidFill>
                <a:latin typeface="ＤＨＰ特太ゴシック体" panose="020B0500000000000000" pitchFamily="50" charset="-128"/>
                <a:ea typeface="ＤＨＰ特太ゴシック体" panose="020B0500000000000000" pitchFamily="50" charset="-128"/>
              </a:rPr>
              <a:t>で共有する目的と解決へ</a:t>
            </a:r>
            <a:r>
              <a:rPr lang="ja-JP" altLang="en-US" sz="2700">
                <a:solidFill>
                  <a:srgbClr val="C00000"/>
                </a:solidFill>
                <a:latin typeface="ＤＨＰ特太ゴシック体" panose="020B0500000000000000" pitchFamily="50" charset="-128"/>
                <a:ea typeface="ＤＨＰ特太ゴシック体" panose="020B0500000000000000" pitchFamily="50" charset="-128"/>
              </a:rPr>
              <a:t>の</a:t>
            </a:r>
            <a:r>
              <a:rPr lang="ja-JP" altLang="en-US" sz="2700" smtClean="0">
                <a:solidFill>
                  <a:srgbClr val="C00000"/>
                </a:solidFill>
                <a:latin typeface="ＤＨＰ特太ゴシック体" panose="020B0500000000000000" pitchFamily="50" charset="-128"/>
                <a:ea typeface="ＤＨＰ特太ゴシック体" panose="020B0500000000000000" pitchFamily="50" charset="-128"/>
              </a:rPr>
              <a:t>チャレンジ</a:t>
            </a:r>
            <a:endParaRPr kumimoji="1" lang="ja-JP" altLang="en-US" sz="3600" dirty="0">
              <a:solidFill>
                <a:srgbClr val="C00000"/>
              </a:solidFill>
              <a:latin typeface="ＤＨＰ特太ゴシック体" panose="020B0500000000000000" pitchFamily="50" charset="-128"/>
              <a:ea typeface="ＤＨＰ特太ゴシック体" panose="020B0500000000000000" pitchFamily="50" charset="-128"/>
            </a:endParaRPr>
          </a:p>
        </p:txBody>
      </p:sp>
      <p:pic>
        <p:nvPicPr>
          <p:cNvPr id="8194" name="Picture 2" descr="C:\Users\hashizume\AppData\Local\Microsoft\Windows\Temporary Internet Files\Content.IE5\9A4CGYPH\publicdomainq-0012443mxj[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33" y="4777266"/>
            <a:ext cx="2232248" cy="189173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ashizume\AppData\Local\Microsoft\Windows\Temporary Internet Files\Content.IE5\81G3OV8J\gahag-0062076595-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1809" y="1245564"/>
            <a:ext cx="3201704" cy="21309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ashizume\AppData\Local\Microsoft\Windows\Temporary Internet Files\Content.IE5\QDNVKI22\publicdomainq-0003306od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698" y="3187748"/>
            <a:ext cx="3742178" cy="317903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hashizume\AppData\Local\Microsoft\Windows\Temporary Internet Files\Content.IE5\WOPZS3TH\meeting-1219540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1602" y="2260352"/>
            <a:ext cx="316537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hashizume\AppData\Local\Microsoft\Windows\Temporary Internet Files\Content.IE5\QBHQLX28\meeting-311355_960_72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033" y="1124744"/>
            <a:ext cx="2338943" cy="1734716"/>
          </a:xfrm>
          <a:prstGeom prst="rect">
            <a:avLst/>
          </a:prstGeom>
          <a:noFill/>
          <a:extLst>
            <a:ext uri="{909E8E84-426E-40DD-AFC4-6F175D3DCCD1}">
              <a14:hiddenFill xmlns:a14="http://schemas.microsoft.com/office/drawing/2010/main">
                <a:solidFill>
                  <a:srgbClr val="FFFFFF"/>
                </a:solidFill>
              </a14:hiddenFill>
            </a:ext>
          </a:extLst>
        </p:spPr>
      </p:pic>
      <p:sp>
        <p:nvSpPr>
          <p:cNvPr id="9" name="V 字形矢印 8"/>
          <p:cNvSpPr/>
          <p:nvPr/>
        </p:nvSpPr>
        <p:spPr>
          <a:xfrm rot="20900929">
            <a:off x="2802439" y="5610406"/>
            <a:ext cx="2052642" cy="897655"/>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V 字形矢印 16"/>
          <p:cNvSpPr/>
          <p:nvPr/>
        </p:nvSpPr>
        <p:spPr>
          <a:xfrm rot="16200000">
            <a:off x="597084" y="3109319"/>
            <a:ext cx="2052642" cy="897655"/>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V 字形矢印 17"/>
          <p:cNvSpPr/>
          <p:nvPr/>
        </p:nvSpPr>
        <p:spPr>
          <a:xfrm rot="18887820">
            <a:off x="2408917" y="4797417"/>
            <a:ext cx="1524999" cy="852558"/>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フッター プレースホルダ 3"/>
          <p:cNvSpPr>
            <a:spLocks noGrp="1"/>
          </p:cNvSpPr>
          <p:nvPr>
            <p:ph type="ftr" sz="quarter" idx="11"/>
          </p:nvPr>
        </p:nvSpPr>
        <p:spPr>
          <a:xfrm>
            <a:off x="2419526" y="6492875"/>
            <a:ext cx="5604593" cy="365125"/>
          </a:xfrm>
        </p:spPr>
        <p:txBody>
          <a:bodyPr/>
          <a:lstStyle/>
          <a:p>
            <a:r>
              <a:rPr lang="ja-JP" altLang="en-US" sz="2000" dirty="0" smtClean="0"/>
              <a:t>令和元年度相談支援従事者指導者養成研修資料</a:t>
            </a:r>
            <a:endParaRPr kumimoji="1" lang="ja-JP" altLang="en-US" sz="2000" dirty="0"/>
          </a:p>
        </p:txBody>
      </p:sp>
      <p:pic>
        <p:nvPicPr>
          <p:cNvPr id="1026" name="Picture 2" descr="C:\Users\hashizume\AppData\Local\Microsoft\Windows\Temporary Internet Files\Content.IE5\WOPZS3TH\wife-and-wheelchair-1501124_960_72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86" y="2481168"/>
            <a:ext cx="1188863" cy="12387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shizume\AppData\Local\Microsoft\Windows\Temporary Internet Files\Content.IE5\BJNLQXOQ\publicdomainq-0012582dzmtqd[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3806560"/>
            <a:ext cx="1879694" cy="137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29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2400" b="0"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lang="ja-JP" altLang="en-US" sz="3200" smtClean="0">
                <a:solidFill>
                  <a:schemeClr val="tx1"/>
                </a:solidFill>
                <a:latin typeface="メイリオ" panose="020B0604030504040204" pitchFamily="50" charset="-128"/>
                <a:ea typeface="メイリオ" panose="020B0604030504040204" pitchFamily="50" charset="-128"/>
              </a:rPr>
              <a:t>まとめ</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5928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260648"/>
            <a:ext cx="8640960" cy="461665"/>
          </a:xfrm>
          <a:prstGeom prst="rect">
            <a:avLst/>
          </a:prstGeom>
          <a:noFill/>
        </p:spPr>
        <p:txBody>
          <a:bodyPr wrap="square" rtlCol="0">
            <a:spAutoFit/>
          </a:bodyPr>
          <a:lstStyle/>
          <a:p>
            <a:r>
              <a:rPr kumimoji="1" lang="ja-JP" altLang="en-US" sz="2400" b="1" dirty="0" smtClean="0">
                <a:latin typeface="メイリオ" pitchFamily="50" charset="-128"/>
                <a:ea typeface="メイリオ" pitchFamily="50" charset="-128"/>
                <a:cs typeface="メイリオ" pitchFamily="50" charset="-128"/>
              </a:rPr>
              <a:t>まとめ（この科目のポイント）</a:t>
            </a:r>
            <a:endParaRPr kumimoji="1" lang="ja-JP" altLang="en-US" sz="2400" b="1"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225309" y="908720"/>
            <a:ext cx="8640960" cy="5447645"/>
          </a:xfrm>
          <a:prstGeom prst="rect">
            <a:avLst/>
          </a:prstGeom>
          <a:noFill/>
        </p:spPr>
        <p:txBody>
          <a:bodyPr wrap="square" rtlCol="0">
            <a:spAutoFit/>
          </a:bodyPr>
          <a:lstStyle/>
          <a:p>
            <a:r>
              <a:rPr lang="ja-JP" altLang="en-US" sz="2000" dirty="0" smtClean="0">
                <a:latin typeface="+mn-ea"/>
                <a:cs typeface="メイリオ" pitchFamily="50" charset="-128"/>
              </a:rPr>
              <a:t>講義の振り返りと再確認</a:t>
            </a:r>
            <a:endParaRPr lang="en-US" altLang="ja-JP" sz="2000" dirty="0" smtClean="0">
              <a:latin typeface="+mn-ea"/>
              <a:cs typeface="メイリオ" pitchFamily="50" charset="-128"/>
            </a:endParaRPr>
          </a:p>
          <a:p>
            <a:r>
              <a:rPr lang="ja-JP" altLang="en-US" sz="2000" dirty="0">
                <a:latin typeface="+mn-ea"/>
                <a:cs typeface="メイリオ" pitchFamily="50" charset="-128"/>
              </a:rPr>
              <a:t>　①様々な相談機関の役割と機能と連携の重要性と、障害</a:t>
            </a:r>
            <a:r>
              <a:rPr lang="ja-JP" altLang="en-US" sz="2000" dirty="0" smtClean="0">
                <a:latin typeface="+mn-ea"/>
                <a:cs typeface="メイリオ" pitchFamily="50" charset="-128"/>
              </a:rPr>
              <a:t>当事者</a:t>
            </a:r>
            <a:r>
              <a:rPr lang="ja-JP" altLang="en-US" sz="2000" dirty="0">
                <a:latin typeface="+mn-ea"/>
                <a:cs typeface="メイリオ" pitchFamily="50" charset="-128"/>
              </a:rPr>
              <a:t>の視点</a:t>
            </a:r>
            <a:r>
              <a:rPr lang="ja-JP" altLang="en-US" sz="2000" dirty="0" smtClean="0">
                <a:latin typeface="+mn-ea"/>
                <a:cs typeface="メイリオ" pitchFamily="50" charset="-128"/>
              </a:rPr>
              <a:t>を学</a:t>
            </a:r>
            <a:endParaRPr lang="en-US" altLang="ja-JP" sz="2000" dirty="0" smtClean="0">
              <a:latin typeface="+mn-ea"/>
              <a:cs typeface="メイリオ" pitchFamily="50" charset="-128"/>
            </a:endParaRPr>
          </a:p>
          <a:p>
            <a:r>
              <a:rPr lang="ja-JP" altLang="en-US" sz="2000" dirty="0" smtClean="0">
                <a:latin typeface="+mn-ea"/>
                <a:cs typeface="メイリオ" pitchFamily="50" charset="-128"/>
              </a:rPr>
              <a:t>　　</a:t>
            </a:r>
            <a:r>
              <a:rPr lang="ja-JP" altLang="en-US" sz="2000" dirty="0" err="1" smtClean="0">
                <a:latin typeface="+mn-ea"/>
                <a:cs typeface="メイリオ" pitchFamily="50" charset="-128"/>
              </a:rPr>
              <a:t>ぶ</a:t>
            </a:r>
            <a:r>
              <a:rPr lang="ja-JP" altLang="en-US" sz="2000" dirty="0" smtClean="0">
                <a:latin typeface="+mn-ea"/>
                <a:cs typeface="メイリオ" pitchFamily="50" charset="-128"/>
              </a:rPr>
              <a:t>体制について　</a:t>
            </a:r>
            <a:endParaRPr lang="en-US" altLang="ja-JP" sz="2000" dirty="0" smtClean="0">
              <a:latin typeface="+mn-ea"/>
              <a:cs typeface="メイリオ" pitchFamily="50" charset="-128"/>
            </a:endParaRPr>
          </a:p>
          <a:p>
            <a:r>
              <a:rPr lang="ja-JP" altLang="en-US" sz="2000" dirty="0">
                <a:latin typeface="+mn-ea"/>
                <a:cs typeface="メイリオ" pitchFamily="50" charset="-128"/>
              </a:rPr>
              <a:t>　②</a:t>
            </a:r>
            <a:r>
              <a:rPr lang="ja-JP" altLang="ja-JP" sz="2000" dirty="0">
                <a:latin typeface="+mn-ea"/>
                <a:cs typeface="メイリオ" panose="020B0604030504040204" pitchFamily="50" charset="-128"/>
              </a:rPr>
              <a:t>相談支援</a:t>
            </a:r>
            <a:r>
              <a:rPr lang="en-US" altLang="ja-JP" sz="2000" dirty="0">
                <a:latin typeface="+mn-ea"/>
                <a:cs typeface="メイリオ" panose="020B0604030504040204" pitchFamily="50" charset="-128"/>
              </a:rPr>
              <a:t>(</a:t>
            </a:r>
            <a:r>
              <a:rPr lang="ja-JP" altLang="ja-JP" sz="2000" dirty="0">
                <a:latin typeface="+mn-ea"/>
                <a:cs typeface="メイリオ" panose="020B0604030504040204" pitchFamily="50" charset="-128"/>
              </a:rPr>
              <a:t>ケアマネジメント</a:t>
            </a:r>
            <a:r>
              <a:rPr lang="en-US" altLang="ja-JP" sz="2000" dirty="0">
                <a:latin typeface="+mn-ea"/>
                <a:cs typeface="メイリオ" panose="020B0604030504040204" pitchFamily="50" charset="-128"/>
              </a:rPr>
              <a:t>)</a:t>
            </a:r>
            <a:r>
              <a:rPr lang="ja-JP" altLang="ja-JP" sz="2000" dirty="0">
                <a:latin typeface="+mn-ea"/>
                <a:cs typeface="メイリオ" panose="020B0604030504040204" pitchFamily="50" charset="-128"/>
              </a:rPr>
              <a:t>を実施する</a:t>
            </a:r>
            <a:r>
              <a:rPr lang="ja-JP" altLang="ja-JP" sz="2000" dirty="0" smtClean="0">
                <a:latin typeface="+mn-ea"/>
                <a:cs typeface="メイリオ" panose="020B0604030504040204" pitchFamily="50" charset="-128"/>
              </a:rPr>
              <a:t>に</a:t>
            </a:r>
            <a:r>
              <a:rPr lang="ja-JP" altLang="en-US" sz="2000" dirty="0" smtClean="0">
                <a:latin typeface="+mn-ea"/>
                <a:cs typeface="メイリオ" panose="020B0604030504040204" pitchFamily="50" charset="-128"/>
              </a:rPr>
              <a:t>当たって</a:t>
            </a:r>
            <a:r>
              <a:rPr lang="ja-JP" altLang="ja-JP" sz="2000" dirty="0" smtClean="0">
                <a:latin typeface="+mn-ea"/>
                <a:cs typeface="メイリオ" panose="020B0604030504040204" pitchFamily="50" charset="-128"/>
              </a:rPr>
              <a:t>、地域資源</a:t>
            </a:r>
            <a:r>
              <a:rPr lang="ja-JP" altLang="en-US" sz="2000" dirty="0">
                <a:latin typeface="+mn-ea"/>
                <a:cs typeface="メイリオ" panose="020B0604030504040204" pitchFamily="50" charset="-128"/>
              </a:rPr>
              <a:t>の</a:t>
            </a:r>
            <a:r>
              <a:rPr lang="ja-JP" altLang="ja-JP" sz="2000" dirty="0">
                <a:latin typeface="+mn-ea"/>
                <a:cs typeface="メイリオ" panose="020B0604030504040204" pitchFamily="50" charset="-128"/>
              </a:rPr>
              <a:t>情報把握</a:t>
            </a:r>
            <a:r>
              <a:rPr lang="ja-JP" altLang="en-US" sz="2000" dirty="0" smtClean="0">
                <a:latin typeface="+mn-ea"/>
                <a:cs typeface="メイリオ" panose="020B0604030504040204" pitchFamily="50" charset="-128"/>
              </a:rPr>
              <a:t>と</a:t>
            </a:r>
            <a:endParaRPr lang="en-US" altLang="ja-JP" sz="2000" dirty="0" smtClean="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000" dirty="0" smtClean="0">
                <a:latin typeface="+mn-ea"/>
                <a:cs typeface="メイリオ" panose="020B0604030504040204" pitchFamily="50" charset="-128"/>
              </a:rPr>
              <a:t>　</a:t>
            </a:r>
            <a:r>
              <a:rPr lang="ja-JP" altLang="ja-JP" sz="2000" dirty="0" smtClean="0">
                <a:latin typeface="+mn-ea"/>
                <a:cs typeface="メイリオ" panose="020B0604030504040204" pitchFamily="50" charset="-128"/>
              </a:rPr>
              <a:t>ネットワーク</a:t>
            </a:r>
            <a:r>
              <a:rPr lang="ja-JP" altLang="en-US" sz="2000" dirty="0">
                <a:latin typeface="+mn-ea"/>
                <a:cs typeface="メイリオ" panose="020B0604030504040204" pitchFamily="50" charset="-128"/>
              </a:rPr>
              <a:t>の</a:t>
            </a:r>
            <a:r>
              <a:rPr lang="ja-JP" altLang="ja-JP" sz="2000" dirty="0">
                <a:latin typeface="+mn-ea"/>
                <a:cs typeface="メイリオ" panose="020B0604030504040204" pitchFamily="50" charset="-128"/>
              </a:rPr>
              <a:t>構築</a:t>
            </a:r>
            <a:r>
              <a:rPr lang="ja-JP" altLang="en-US" sz="2000" dirty="0">
                <a:latin typeface="+mn-ea"/>
                <a:cs typeface="メイリオ" panose="020B0604030504040204" pitchFamily="50" charset="-128"/>
              </a:rPr>
              <a:t>に</a:t>
            </a:r>
            <a:r>
              <a:rPr lang="ja-JP" altLang="en-US" sz="2000" dirty="0" smtClean="0">
                <a:latin typeface="+mn-ea"/>
                <a:cs typeface="メイリオ" panose="020B0604030504040204" pitchFamily="50" charset="-128"/>
              </a:rPr>
              <a:t>ついて</a:t>
            </a:r>
            <a:endParaRPr lang="en-US" altLang="ja-JP" sz="2000" dirty="0">
              <a:latin typeface="+mn-ea"/>
              <a:cs typeface="メイリオ" panose="020B0604030504040204" pitchFamily="50" charset="-128"/>
            </a:endParaRPr>
          </a:p>
          <a:p>
            <a:r>
              <a:rPr lang="ja-JP" altLang="en-US" sz="2000" dirty="0">
                <a:latin typeface="+mn-ea"/>
                <a:cs typeface="メイリオ" pitchFamily="50" charset="-128"/>
              </a:rPr>
              <a:t>　③ライフステージごとの家族支援と教育分野連携の重要性</a:t>
            </a:r>
            <a:r>
              <a:rPr lang="ja-JP" altLang="en-US" sz="2000" dirty="0" smtClean="0">
                <a:latin typeface="+mn-ea"/>
                <a:cs typeface="メイリオ" pitchFamily="50" charset="-128"/>
              </a:rPr>
              <a:t>について</a:t>
            </a:r>
            <a:r>
              <a:rPr lang="ja-JP" altLang="en-US" sz="2000" dirty="0">
                <a:latin typeface="+mn-ea"/>
                <a:cs typeface="メイリオ" pitchFamily="50" charset="-128"/>
              </a:rPr>
              <a:t>　</a:t>
            </a:r>
            <a:endParaRPr lang="en-US" altLang="ja-JP" sz="2000" dirty="0">
              <a:latin typeface="+mn-ea"/>
              <a:cs typeface="メイリオ" pitchFamily="50" charset="-128"/>
            </a:endParaRPr>
          </a:p>
          <a:p>
            <a:r>
              <a:rPr lang="ja-JP" altLang="en-US" sz="2000" dirty="0">
                <a:latin typeface="+mn-ea"/>
                <a:cs typeface="メイリオ" pitchFamily="50" charset="-128"/>
              </a:rPr>
              <a:t>　④</a:t>
            </a:r>
            <a:r>
              <a:rPr lang="ja-JP" altLang="ja-JP" sz="2000" dirty="0">
                <a:latin typeface="+mn-ea"/>
                <a:cs typeface="メイリオ" panose="020B0604030504040204" pitchFamily="50" charset="-128"/>
              </a:rPr>
              <a:t>個別課題を地域課題として共有し、解決に向け行われる</a:t>
            </a:r>
            <a:r>
              <a:rPr lang="ja-JP" altLang="ja-JP" sz="2000" dirty="0" smtClean="0">
                <a:latin typeface="+mn-ea"/>
                <a:cs typeface="メイリオ" panose="020B0604030504040204" pitchFamily="50" charset="-128"/>
              </a:rPr>
              <a:t>協議会</a:t>
            </a:r>
            <a:r>
              <a:rPr lang="ja-JP" altLang="ja-JP" sz="2000" dirty="0">
                <a:latin typeface="+mn-ea"/>
                <a:cs typeface="メイリオ" panose="020B0604030504040204" pitchFamily="50" charset="-128"/>
              </a:rPr>
              <a:t>の目的、</a:t>
            </a:r>
            <a:r>
              <a:rPr lang="ja-JP" altLang="ja-JP" sz="2000" dirty="0" smtClean="0">
                <a:latin typeface="+mn-ea"/>
                <a:cs typeface="メイリオ" panose="020B0604030504040204" pitchFamily="50" charset="-128"/>
              </a:rPr>
              <a:t>仕</a:t>
            </a:r>
            <a:endParaRPr lang="en-US" altLang="ja-JP" sz="2000" dirty="0" smtClean="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000" dirty="0" smtClean="0">
                <a:latin typeface="+mn-ea"/>
                <a:cs typeface="メイリオ" panose="020B0604030504040204" pitchFamily="50" charset="-128"/>
              </a:rPr>
              <a:t>　</a:t>
            </a:r>
            <a:r>
              <a:rPr lang="ja-JP" altLang="ja-JP" sz="2000" dirty="0" smtClean="0">
                <a:latin typeface="+mn-ea"/>
                <a:cs typeface="メイリオ" panose="020B0604030504040204" pitchFamily="50" charset="-128"/>
              </a:rPr>
              <a:t>組み</a:t>
            </a:r>
            <a:r>
              <a:rPr lang="ja-JP" altLang="ja-JP" sz="2000" dirty="0">
                <a:latin typeface="+mn-ea"/>
                <a:cs typeface="メイリオ" panose="020B0604030504040204" pitchFamily="50" charset="-128"/>
              </a:rPr>
              <a:t>、機能</a:t>
            </a:r>
            <a:r>
              <a:rPr lang="ja-JP" altLang="en-US" sz="2000" dirty="0">
                <a:latin typeface="+mn-ea"/>
                <a:cs typeface="メイリオ" panose="020B0604030504040204" pitchFamily="50" charset="-128"/>
              </a:rPr>
              <a:t>と地域課題解決事例の</a:t>
            </a:r>
            <a:r>
              <a:rPr lang="ja-JP" altLang="en-US" sz="2000" dirty="0" smtClean="0">
                <a:latin typeface="+mn-ea"/>
                <a:cs typeface="メイリオ" panose="020B0604030504040204" pitchFamily="50" charset="-128"/>
              </a:rPr>
              <a:t>報告</a:t>
            </a:r>
            <a:endParaRPr lang="en-US" altLang="ja-JP" sz="2000" dirty="0">
              <a:latin typeface="+mn-ea"/>
              <a:cs typeface="メイリオ" panose="020B0604030504040204" pitchFamily="50" charset="-128"/>
            </a:endParaRPr>
          </a:p>
          <a:p>
            <a:r>
              <a:rPr lang="ja-JP" altLang="en-US" sz="2000" dirty="0">
                <a:latin typeface="+mn-ea"/>
                <a:cs typeface="メイリオ" panose="020B0604030504040204" pitchFamily="50" charset="-128"/>
              </a:rPr>
              <a:t>　⑤障害当事者などによる組織・団体等の連携の必要性</a:t>
            </a:r>
          </a:p>
          <a:p>
            <a:endParaRPr lang="en-US" altLang="ja-JP" sz="2000" dirty="0">
              <a:latin typeface="+mn-ea"/>
              <a:cs typeface="メイリオ" pitchFamily="50" charset="-128"/>
            </a:endParaRPr>
          </a:p>
          <a:p>
            <a:r>
              <a:rPr lang="ja-JP" altLang="en-US" sz="2000" dirty="0" smtClean="0">
                <a:latin typeface="+mn-ea"/>
                <a:cs typeface="メイリオ" pitchFamily="50" charset="-128"/>
              </a:rPr>
              <a:t>　成長過程における各ライフステージに寄り添いながら、将来像を支援関係チームで共有し、継続性をもって応援し続けることが重要である。</a:t>
            </a:r>
            <a:endParaRPr lang="en-US" altLang="ja-JP" sz="2000" dirty="0" smtClean="0">
              <a:latin typeface="+mn-ea"/>
              <a:cs typeface="メイリオ" pitchFamily="50" charset="-128"/>
            </a:endParaRPr>
          </a:p>
          <a:p>
            <a:r>
              <a:rPr lang="ja-JP" altLang="en-US" sz="2000" dirty="0">
                <a:latin typeface="+mn-ea"/>
                <a:cs typeface="メイリオ" pitchFamily="50" charset="-128"/>
              </a:rPr>
              <a:t>　</a:t>
            </a:r>
            <a:r>
              <a:rPr lang="ja-JP" altLang="en-US" sz="2000" dirty="0" smtClean="0">
                <a:latin typeface="+mn-ea"/>
                <a:cs typeface="メイリオ" pitchFamily="50" charset="-128"/>
              </a:rPr>
              <a:t>また、個別課題から地域課題へと協議会というステージを活用し、実践していくことが相談支援専門員の根底をなすことを脳裏に留めて頂きたいと思います。</a:t>
            </a:r>
          </a:p>
          <a:p>
            <a:endParaRPr lang="ja-JP" altLang="en-US" sz="2000" dirty="0" smtClean="0">
              <a:latin typeface="+mn-ea"/>
              <a:cs typeface="メイリオ" pitchFamily="50" charset="-128"/>
            </a:endParaRPr>
          </a:p>
          <a:p>
            <a:r>
              <a:rPr lang="en-US" altLang="ja-JP" sz="2000" dirty="0" smtClean="0">
                <a:latin typeface="+mn-ea"/>
                <a:cs typeface="メイリオ" pitchFamily="50" charset="-128"/>
              </a:rPr>
              <a:t>※</a:t>
            </a:r>
            <a:r>
              <a:rPr lang="ja-JP" altLang="en-US" sz="2000" dirty="0" smtClean="0">
                <a:latin typeface="+mn-ea"/>
                <a:cs typeface="メイリオ" pitchFamily="50" charset="-128"/>
              </a:rPr>
              <a:t>もう一度、自分の振り返りシートを確認しましょう。</a:t>
            </a:r>
          </a:p>
          <a:p>
            <a:r>
              <a:rPr lang="ja-JP" altLang="en-US" sz="2000" dirty="0" smtClean="0">
                <a:latin typeface="+mn-ea"/>
                <a:cs typeface="メイリオ" pitchFamily="50" charset="-128"/>
              </a:rPr>
              <a:t>　どのような気づきや知識・視点の獲得がありましたか？</a:t>
            </a:r>
            <a:endParaRPr lang="ja-JP" altLang="en-US" sz="2000" dirty="0">
              <a:latin typeface="+mn-ea"/>
              <a:cs typeface="メイリオ" pitchFamily="50" charset="-128"/>
            </a:endParaRPr>
          </a:p>
        </p:txBody>
      </p:sp>
      <p:cxnSp>
        <p:nvCxnSpPr>
          <p:cNvPr id="6" name="直線コネクタ 5"/>
          <p:cNvCxnSpPr/>
          <p:nvPr/>
        </p:nvCxnSpPr>
        <p:spPr>
          <a:xfrm>
            <a:off x="251520" y="754936"/>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フッター プレースホルダー 6"/>
          <p:cNvSpPr>
            <a:spLocks noGrp="1"/>
          </p:cNvSpPr>
          <p:nvPr>
            <p:ph type="ftr" sz="quarter" idx="11"/>
          </p:nvPr>
        </p:nvSpPr>
        <p:spPr>
          <a:xfrm>
            <a:off x="325481" y="6453336"/>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8411" y="495020"/>
            <a:ext cx="7775774" cy="3550459"/>
          </a:xfrm>
          <a:prstGeom prst="rect">
            <a:avLst/>
          </a:prstGeom>
          <a:noFill/>
        </p:spPr>
        <p:txBody>
          <a:bodyPr wrap="square" rtlCol="0">
            <a:spAutoFit/>
          </a:bodyPr>
          <a:lstStyle/>
          <a:p>
            <a:r>
              <a:rPr lang="ja-JP" altLang="en-US" sz="2585">
                <a:latin typeface="ＤＨＰ特太ゴシック体" panose="020B0500000000000000" pitchFamily="50" charset="-128"/>
                <a:ea typeface="ＤＨＰ特太ゴシック体" panose="020B0500000000000000" pitchFamily="50" charset="-128"/>
              </a:rPr>
              <a:t>講義上の</a:t>
            </a:r>
            <a:r>
              <a:rPr lang="ja-JP" altLang="en-US" sz="2585" smtClean="0">
                <a:latin typeface="ＤＨＰ特太ゴシック体" panose="020B0500000000000000" pitchFamily="50" charset="-128"/>
                <a:ea typeface="ＤＨＰ特太ゴシック体" panose="020B0500000000000000" pitchFamily="50" charset="-128"/>
              </a:rPr>
              <a:t>留意点②</a:t>
            </a:r>
            <a:endParaRPr lang="ja-JP" altLang="en-US" sz="2585">
              <a:latin typeface="ＤＨＰ特太ゴシック体" panose="020B0500000000000000" pitchFamily="50" charset="-128"/>
              <a:ea typeface="ＤＨＰ特太ゴシック体" panose="020B0500000000000000" pitchFamily="50" charset="-128"/>
            </a:endParaRPr>
          </a:p>
          <a:p>
            <a:pPr>
              <a:lnSpc>
                <a:spcPts val="1385"/>
              </a:lnSpc>
            </a:pPr>
            <a:endParaRPr lang="ja-JP" altLang="en-US" sz="1662">
              <a:latin typeface="ＭＳ ゴシック" panose="020B0609070205080204" pitchFamily="49" charset="-128"/>
              <a:ea typeface="ＭＳ ゴシック" panose="020B0609070205080204" pitchFamily="49" charset="-128"/>
            </a:endParaRPr>
          </a:p>
          <a:p>
            <a:r>
              <a:rPr lang="ja-JP" altLang="en-US" sz="2215" smtClean="0">
                <a:latin typeface="ＭＳ ゴシック" panose="020B0609070205080204" pitchFamily="49" charset="-128"/>
                <a:ea typeface="ＭＳ ゴシック" panose="020B0609070205080204" pitchFamily="49" charset="-128"/>
              </a:rPr>
              <a:t>④ 地域課題を意識し、その解決に向けた地域の仕組みの全</a:t>
            </a:r>
          </a:p>
          <a:p>
            <a:r>
              <a:rPr lang="ja-JP" altLang="en-US" sz="2215" smtClean="0">
                <a:latin typeface="ＭＳ ゴシック" panose="020B0609070205080204" pitchFamily="49" charset="-128"/>
                <a:ea typeface="ＭＳ ゴシック" panose="020B0609070205080204" pitchFamily="49" charset="-128"/>
              </a:rPr>
              <a:t>　体像がイメージできるような講義を行う。</a:t>
            </a:r>
          </a:p>
          <a:p>
            <a:pPr>
              <a:lnSpc>
                <a:spcPts val="600"/>
              </a:lnSpc>
            </a:pPr>
            <a:endParaRPr lang="ja-JP" altLang="en-US" sz="2215" smtClean="0">
              <a:latin typeface="ＭＳ ゴシック" panose="020B0609070205080204" pitchFamily="49" charset="-128"/>
              <a:ea typeface="ＭＳ ゴシック" panose="020B0609070205080204" pitchFamily="49" charset="-128"/>
            </a:endParaRPr>
          </a:p>
          <a:p>
            <a:r>
              <a:rPr lang="ja-JP" altLang="en-US" sz="2215">
                <a:latin typeface="ＭＳ ゴシック" panose="020B0609070205080204" pitchFamily="49" charset="-128"/>
                <a:ea typeface="ＭＳ ゴシック" panose="020B0609070205080204" pitchFamily="49" charset="-128"/>
              </a:rPr>
              <a:t>　</a:t>
            </a:r>
            <a:r>
              <a:rPr lang="ja-JP" altLang="en-US" sz="2215" smtClean="0">
                <a:latin typeface="ＭＳ ゴシック" panose="020B0609070205080204" pitchFamily="49" charset="-128"/>
                <a:ea typeface="ＭＳ ゴシック" panose="020B0609070205080204" pitchFamily="49" charset="-128"/>
              </a:rPr>
              <a:t>❖計画相談であっても、地域づくりへの参画が必要であり、</a:t>
            </a:r>
            <a:endParaRPr lang="en-US" altLang="ja-JP" sz="2215" smtClean="0">
              <a:latin typeface="ＭＳ ゴシック" panose="020B0609070205080204" pitchFamily="49" charset="-128"/>
              <a:ea typeface="ＭＳ ゴシック" panose="020B0609070205080204" pitchFamily="49" charset="-128"/>
            </a:endParaRPr>
          </a:p>
          <a:p>
            <a:r>
              <a:rPr lang="ja-JP" altLang="en-US" sz="2215" smtClean="0">
                <a:latin typeface="ＭＳ ゴシック" panose="020B0609070205080204" pitchFamily="49" charset="-128"/>
                <a:ea typeface="ＭＳ ゴシック" panose="020B0609070205080204" pitchFamily="49" charset="-128"/>
              </a:rPr>
              <a:t>　　十分可能であることを認識させる。</a:t>
            </a:r>
            <a:endParaRPr lang="en-US" altLang="ja-JP" sz="2215" smtClean="0">
              <a:latin typeface="ＭＳ ゴシック" panose="020B0609070205080204" pitchFamily="49" charset="-128"/>
              <a:ea typeface="ＭＳ ゴシック" panose="020B0609070205080204" pitchFamily="49" charset="-128"/>
            </a:endParaRPr>
          </a:p>
          <a:p>
            <a:pPr>
              <a:lnSpc>
                <a:spcPts val="600"/>
              </a:lnSpc>
            </a:pPr>
            <a:endParaRPr lang="ja-JP" altLang="en-US" sz="2215" smtClean="0">
              <a:latin typeface="ＭＳ ゴシック" panose="020B0609070205080204" pitchFamily="49" charset="-128"/>
              <a:ea typeface="ＭＳ ゴシック" panose="020B0609070205080204" pitchFamily="49" charset="-128"/>
            </a:endParaRPr>
          </a:p>
          <a:p>
            <a:r>
              <a:rPr lang="ja-JP" altLang="en-US" sz="2215">
                <a:latin typeface="ＭＳ ゴシック" panose="020B0609070205080204" pitchFamily="49" charset="-128"/>
                <a:ea typeface="ＭＳ ゴシック" panose="020B0609070205080204" pitchFamily="49" charset="-128"/>
              </a:rPr>
              <a:t>　</a:t>
            </a:r>
            <a:r>
              <a:rPr lang="ja-JP" altLang="en-US" sz="2215" smtClean="0">
                <a:latin typeface="ＭＳ ゴシック" panose="020B0609070205080204" pitchFamily="49" charset="-128"/>
                <a:ea typeface="ＭＳ ゴシック" panose="020B0609070205080204" pitchFamily="49" charset="-128"/>
              </a:rPr>
              <a:t>❖初任者段階では、</a:t>
            </a:r>
            <a:r>
              <a:rPr lang="en-US" altLang="ja-JP" sz="2215" smtClean="0">
                <a:latin typeface="ＭＳ ゴシック" panose="020B0609070205080204" pitchFamily="49" charset="-128"/>
                <a:ea typeface="ＭＳ ゴシック" panose="020B0609070205080204" pitchFamily="49" charset="-128"/>
              </a:rPr>
              <a:t>(1)</a:t>
            </a:r>
            <a:r>
              <a:rPr lang="ja-JP" altLang="en-US" sz="2215" smtClean="0">
                <a:latin typeface="ＭＳ ゴシック" panose="020B0609070205080204" pitchFamily="49" charset="-128"/>
                <a:ea typeface="ＭＳ ゴシック" panose="020B0609070205080204" pitchFamily="49" charset="-128"/>
              </a:rPr>
              <a:t>全体像を知ること、</a:t>
            </a:r>
            <a:r>
              <a:rPr lang="en-US" altLang="ja-JP" sz="2215" smtClean="0">
                <a:latin typeface="ＭＳ ゴシック" panose="020B0609070205080204" pitchFamily="49" charset="-128"/>
                <a:ea typeface="ＭＳ ゴシック" panose="020B0609070205080204" pitchFamily="49" charset="-128"/>
              </a:rPr>
              <a:t>(2)</a:t>
            </a:r>
            <a:r>
              <a:rPr lang="ja-JP" altLang="en-US" sz="2215" smtClean="0">
                <a:latin typeface="ＭＳ ゴシック" panose="020B0609070205080204" pitchFamily="49" charset="-128"/>
                <a:ea typeface="ＭＳ ゴシック" panose="020B0609070205080204" pitchFamily="49" charset="-128"/>
              </a:rPr>
              <a:t>個別支援の</a:t>
            </a:r>
            <a:endParaRPr lang="en-US" altLang="ja-JP" sz="2215" smtClean="0">
              <a:latin typeface="ＭＳ ゴシック" panose="020B0609070205080204" pitchFamily="49" charset="-128"/>
              <a:ea typeface="ＭＳ ゴシック" panose="020B0609070205080204" pitchFamily="49" charset="-128"/>
            </a:endParaRPr>
          </a:p>
          <a:p>
            <a:r>
              <a:rPr lang="ja-JP" altLang="en-US" sz="2215" smtClean="0">
                <a:latin typeface="ＭＳ ゴシック" panose="020B0609070205080204" pitchFamily="49" charset="-128"/>
                <a:ea typeface="ＭＳ ゴシック" panose="020B0609070205080204" pitchFamily="49" charset="-128"/>
              </a:rPr>
              <a:t>　　中での地域課題への気づきをもつことの重要性、</a:t>
            </a:r>
            <a:r>
              <a:rPr lang="en-US" altLang="ja-JP" sz="2215" smtClean="0">
                <a:latin typeface="ＭＳ ゴシック" panose="020B0609070205080204" pitchFamily="49" charset="-128"/>
                <a:ea typeface="ＭＳ ゴシック" panose="020B0609070205080204" pitchFamily="49" charset="-128"/>
              </a:rPr>
              <a:t>(3)</a:t>
            </a:r>
            <a:r>
              <a:rPr lang="ja-JP" altLang="en-US" sz="2215" smtClean="0">
                <a:latin typeface="ＭＳ ゴシック" panose="020B0609070205080204" pitchFamily="49" charset="-128"/>
                <a:ea typeface="ＭＳ ゴシック" panose="020B0609070205080204" pitchFamily="49" charset="-128"/>
              </a:rPr>
              <a:t>メ</a:t>
            </a:r>
          </a:p>
          <a:p>
            <a:r>
              <a:rPr lang="ja-JP" altLang="en-US" sz="2215" smtClean="0">
                <a:latin typeface="ＭＳ ゴシック" panose="020B0609070205080204" pitchFamily="49" charset="-128"/>
                <a:ea typeface="ＭＳ ゴシック" panose="020B0609070205080204" pitchFamily="49" charset="-128"/>
              </a:rPr>
              <a:t>　　ゾネットワークや協議会についての知識の獲得に留意す</a:t>
            </a:r>
          </a:p>
          <a:p>
            <a:r>
              <a:rPr lang="ja-JP" altLang="en-US" sz="2215" smtClean="0">
                <a:latin typeface="ＭＳ ゴシック" panose="020B0609070205080204" pitchFamily="49" charset="-128"/>
                <a:ea typeface="ＭＳ ゴシック" panose="020B0609070205080204" pitchFamily="49" charset="-128"/>
              </a:rPr>
              <a:t>　　る。</a:t>
            </a:r>
            <a:endParaRPr lang="ja-JP" altLang="en-US" sz="2215">
              <a:latin typeface="ＭＳ ゴシック" panose="020B0609070205080204" pitchFamily="49" charset="-128"/>
              <a:ea typeface="ＭＳ ゴシック" panose="020B0609070205080204" pitchFamily="49" charset="-128"/>
            </a:endParaRPr>
          </a:p>
        </p:txBody>
      </p:sp>
      <p:sp>
        <p:nvSpPr>
          <p:cNvPr id="3"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1989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720080"/>
          </a:xfrm>
        </p:spPr>
        <p:txBody>
          <a:bodyPr>
            <a:normAutofit fontScale="90000"/>
          </a:bodyPr>
          <a:lstStyle/>
          <a:p>
            <a:pPr algn="ctr"/>
            <a:r>
              <a:rPr kumimoji="1" lang="ja-JP" altLang="en-US" dirty="0" smtClean="0"/>
              <a:t>参考文献（紹介図書）</a:t>
            </a:r>
            <a:endParaRPr kumimoji="1" lang="ja-JP" altLang="en-US" dirty="0"/>
          </a:p>
        </p:txBody>
      </p:sp>
      <p:sp>
        <p:nvSpPr>
          <p:cNvPr id="3" name="コンテンツ プレースホルダー 2"/>
          <p:cNvSpPr>
            <a:spLocks noGrp="1"/>
          </p:cNvSpPr>
          <p:nvPr>
            <p:ph idx="1"/>
          </p:nvPr>
        </p:nvSpPr>
        <p:spPr>
          <a:xfrm>
            <a:off x="611560" y="620688"/>
            <a:ext cx="7920881" cy="6093296"/>
          </a:xfrm>
        </p:spPr>
        <p:txBody>
          <a:bodyPr>
            <a:normAutofit fontScale="92500" lnSpcReduction="20000"/>
          </a:bodyPr>
          <a:lstStyle/>
          <a:p>
            <a:pPr marL="0" indent="0">
              <a:buNone/>
            </a:pPr>
            <a:r>
              <a:rPr kumimoji="1" lang="ja-JP" altLang="en-US" sz="1500" dirty="0" smtClean="0">
                <a:latin typeface="+mn-ea"/>
              </a:rPr>
              <a:t>１．指導者向け</a:t>
            </a:r>
            <a:endParaRPr kumimoji="1" lang="en-US" altLang="ja-JP" sz="1500" dirty="0" smtClean="0">
              <a:latin typeface="+mn-ea"/>
            </a:endParaRPr>
          </a:p>
          <a:p>
            <a:pPr marL="0" indent="0">
              <a:buNone/>
            </a:pPr>
            <a:r>
              <a:rPr kumimoji="1" lang="ja-JP" altLang="en-US" sz="1500" dirty="0" smtClean="0">
                <a:latin typeface="+mn-ea"/>
              </a:rPr>
              <a:t>　　平成</a:t>
            </a:r>
            <a:r>
              <a:rPr lang="en-US" altLang="ja-JP" sz="1500" dirty="0">
                <a:latin typeface="+mn-ea"/>
              </a:rPr>
              <a:t>30</a:t>
            </a:r>
            <a:r>
              <a:rPr kumimoji="1" lang="ja-JP" altLang="en-US" sz="1500" dirty="0" smtClean="0">
                <a:latin typeface="+mn-ea"/>
              </a:rPr>
              <a:t>年度相談支援従事者指導者養成研修資料</a:t>
            </a:r>
            <a:endParaRPr kumimoji="1" lang="en-US" altLang="ja-JP" sz="1500" dirty="0" smtClean="0">
              <a:latin typeface="+mn-ea"/>
            </a:endParaRPr>
          </a:p>
          <a:p>
            <a:pPr marL="0" indent="0">
              <a:buNone/>
            </a:pPr>
            <a:r>
              <a:rPr lang="ja-JP" altLang="en-US" sz="1500" dirty="0" smtClean="0">
                <a:latin typeface="+mn-ea"/>
              </a:rPr>
              <a:t>　　</a:t>
            </a:r>
            <a:r>
              <a:rPr lang="ja-JP" altLang="en-US" sz="1500" dirty="0">
                <a:latin typeface="+mn-ea"/>
              </a:rPr>
              <a:t>平成</a:t>
            </a:r>
            <a:r>
              <a:rPr lang="en-US" altLang="ja-JP" sz="1500" dirty="0" smtClean="0">
                <a:latin typeface="+mn-ea"/>
              </a:rPr>
              <a:t>23</a:t>
            </a:r>
            <a:r>
              <a:rPr lang="ja-JP" altLang="en-US" sz="1500" dirty="0" smtClean="0">
                <a:latin typeface="+mn-ea"/>
              </a:rPr>
              <a:t>年</a:t>
            </a:r>
            <a:r>
              <a:rPr lang="en-US" altLang="ja-JP" sz="1500" dirty="0" smtClean="0">
                <a:latin typeface="+mn-ea"/>
              </a:rPr>
              <a:t>8</a:t>
            </a:r>
            <a:r>
              <a:rPr lang="ja-JP" altLang="en-US" sz="1500" dirty="0" smtClean="0">
                <a:latin typeface="+mn-ea"/>
              </a:rPr>
              <a:t>月</a:t>
            </a:r>
            <a:r>
              <a:rPr lang="en-US" altLang="ja-JP" sz="1500" dirty="0" smtClean="0">
                <a:latin typeface="+mn-ea"/>
              </a:rPr>
              <a:t>30</a:t>
            </a:r>
            <a:r>
              <a:rPr lang="ja-JP" altLang="en-US" sz="1500" dirty="0" smtClean="0">
                <a:latin typeface="+mn-ea"/>
              </a:rPr>
              <a:t>日</a:t>
            </a:r>
            <a:r>
              <a:rPr lang="ja-JP" altLang="en-US" sz="1500" dirty="0">
                <a:latin typeface="+mn-ea"/>
              </a:rPr>
              <a:t>　</a:t>
            </a:r>
            <a:r>
              <a:rPr lang="ja-JP" altLang="en-US" sz="1500" dirty="0" smtClean="0">
                <a:latin typeface="+mn-ea"/>
              </a:rPr>
              <a:t>障害者総合福祉法の骨格に関する　総合福祉部会の提言</a:t>
            </a:r>
            <a:endParaRPr lang="en-US" altLang="ja-JP" sz="1500" dirty="0" smtClean="0">
              <a:latin typeface="+mn-ea"/>
            </a:endParaRPr>
          </a:p>
          <a:p>
            <a:pPr marL="0" indent="0">
              <a:buNone/>
            </a:pPr>
            <a:r>
              <a:rPr lang="ja-JP" altLang="en-US" sz="1500" dirty="0">
                <a:latin typeface="+mn-ea"/>
              </a:rPr>
              <a:t>　</a:t>
            </a:r>
            <a:r>
              <a:rPr lang="ja-JP" altLang="en-US" sz="1500" dirty="0" smtClean="0">
                <a:latin typeface="+mn-ea"/>
              </a:rPr>
              <a:t>　重症心身障害児者等の家族支援</a:t>
            </a:r>
            <a:r>
              <a:rPr lang="zh-TW" altLang="en-US" sz="1500" dirty="0" smtClean="0">
                <a:latin typeface="+mn-ea"/>
              </a:rPr>
              <a:t> </a:t>
            </a:r>
            <a:r>
              <a:rPr lang="ja-JP" altLang="en-US" sz="1500" dirty="0" smtClean="0">
                <a:latin typeface="+mn-ea"/>
              </a:rPr>
              <a:t>（厚生労働省）</a:t>
            </a:r>
            <a:endParaRPr kumimoji="1" lang="en-US" altLang="ja-JP" sz="1500" dirty="0" smtClean="0">
              <a:latin typeface="+mn-ea"/>
            </a:endParaRPr>
          </a:p>
          <a:p>
            <a:pPr marL="0" indent="0">
              <a:buNone/>
            </a:pPr>
            <a:endParaRPr lang="en-US" altLang="ja-JP" sz="1500" dirty="0" smtClean="0">
              <a:latin typeface="+mn-ea"/>
            </a:endParaRPr>
          </a:p>
          <a:p>
            <a:pPr marL="0" indent="0">
              <a:buNone/>
            </a:pPr>
            <a:endParaRPr lang="en-US" altLang="ja-JP" sz="1500" dirty="0">
              <a:latin typeface="+mn-ea"/>
            </a:endParaRPr>
          </a:p>
          <a:p>
            <a:pPr marL="0" indent="0">
              <a:buNone/>
            </a:pPr>
            <a:endParaRPr lang="en-US" altLang="ja-JP" sz="1500" dirty="0" smtClean="0">
              <a:latin typeface="+mn-ea"/>
            </a:endParaRPr>
          </a:p>
          <a:p>
            <a:pPr marL="0" indent="0">
              <a:buNone/>
            </a:pPr>
            <a:endParaRPr lang="en-US" altLang="ja-JP" sz="1500" dirty="0">
              <a:latin typeface="+mn-ea"/>
            </a:endParaRPr>
          </a:p>
          <a:p>
            <a:pPr marL="0" indent="0">
              <a:buNone/>
            </a:pPr>
            <a:endParaRPr lang="en-US" altLang="ja-JP" sz="1500" dirty="0" smtClean="0">
              <a:latin typeface="+mn-ea"/>
            </a:endParaRPr>
          </a:p>
          <a:p>
            <a:pPr marL="0" indent="0">
              <a:buNone/>
            </a:pPr>
            <a:endParaRPr lang="en-US" altLang="ja-JP" sz="1500" dirty="0">
              <a:latin typeface="+mn-ea"/>
            </a:endParaRPr>
          </a:p>
          <a:p>
            <a:pPr marL="0" indent="0">
              <a:buNone/>
            </a:pPr>
            <a:endParaRPr lang="en-US" altLang="ja-JP" sz="1500" dirty="0" smtClean="0">
              <a:latin typeface="+mn-ea"/>
            </a:endParaRPr>
          </a:p>
          <a:p>
            <a:pPr marL="0" indent="0">
              <a:buNone/>
            </a:pPr>
            <a:endParaRPr lang="en-US" altLang="ja-JP" sz="1500" dirty="0">
              <a:latin typeface="+mn-ea"/>
            </a:endParaRPr>
          </a:p>
          <a:p>
            <a:pPr marL="0" indent="0">
              <a:buNone/>
            </a:pPr>
            <a:endParaRPr lang="en-US" altLang="ja-JP" sz="1500" dirty="0" smtClean="0">
              <a:latin typeface="+mn-ea"/>
            </a:endParaRPr>
          </a:p>
          <a:p>
            <a:pPr marL="0" indent="0">
              <a:buNone/>
            </a:pPr>
            <a:endParaRPr lang="en-US" altLang="ja-JP" sz="1500" dirty="0" smtClean="0">
              <a:latin typeface="+mn-ea"/>
            </a:endParaRPr>
          </a:p>
          <a:p>
            <a:pPr marL="0" indent="0">
              <a:buNone/>
            </a:pPr>
            <a:endParaRPr lang="en-US" altLang="ja-JP" sz="1500" dirty="0">
              <a:latin typeface="+mn-ea"/>
            </a:endParaRPr>
          </a:p>
          <a:p>
            <a:pPr marL="0" indent="0">
              <a:buNone/>
            </a:pPr>
            <a:r>
              <a:rPr lang="ja-JP" altLang="en-US" sz="1500" dirty="0">
                <a:latin typeface="+mn-ea"/>
              </a:rPr>
              <a:t>　</a:t>
            </a:r>
            <a:r>
              <a:rPr lang="ja-JP" altLang="en-US" sz="1500" dirty="0" smtClean="0">
                <a:latin typeface="+mn-ea"/>
              </a:rPr>
              <a:t>　</a:t>
            </a:r>
            <a:endParaRPr lang="en-US" altLang="ja-JP" sz="1500" dirty="0" smtClean="0">
              <a:latin typeface="+mn-ea"/>
            </a:endParaRPr>
          </a:p>
          <a:p>
            <a:pPr marL="0" indent="0">
              <a:buNone/>
            </a:pPr>
            <a:endParaRPr lang="en-US" altLang="ja-JP" sz="1500" dirty="0">
              <a:latin typeface="+mn-ea"/>
            </a:endParaRPr>
          </a:p>
          <a:p>
            <a:pPr marL="0" indent="0">
              <a:buNone/>
            </a:pPr>
            <a:r>
              <a:rPr lang="ja-JP" altLang="en-US" sz="1500" dirty="0" smtClean="0">
                <a:latin typeface="+mn-ea"/>
              </a:rPr>
              <a:t>　　</a:t>
            </a:r>
            <a:endParaRPr lang="en-US" altLang="ja-JP" sz="1500" dirty="0" smtClean="0">
              <a:latin typeface="+mn-ea"/>
            </a:endParaRPr>
          </a:p>
          <a:p>
            <a:pPr marL="0" indent="0">
              <a:buNone/>
            </a:pPr>
            <a:r>
              <a:rPr lang="ja-JP" altLang="en-US" sz="1500" dirty="0">
                <a:latin typeface="+mn-ea"/>
              </a:rPr>
              <a:t>　</a:t>
            </a:r>
            <a:r>
              <a:rPr lang="ja-JP" altLang="en-US" sz="1500" dirty="0" smtClean="0">
                <a:latin typeface="+mn-ea"/>
              </a:rPr>
              <a:t>　</a:t>
            </a:r>
            <a:endParaRPr lang="en-US" altLang="ja-JP" sz="1500" dirty="0" smtClean="0">
              <a:latin typeface="+mn-ea"/>
            </a:endParaRPr>
          </a:p>
          <a:p>
            <a:pPr marL="0" indent="0">
              <a:buNone/>
            </a:pPr>
            <a:endParaRPr lang="en-US" altLang="ja-JP" sz="1500" dirty="0">
              <a:latin typeface="+mn-ea"/>
            </a:endParaRPr>
          </a:p>
          <a:p>
            <a:pPr marL="0" indent="0">
              <a:buNone/>
            </a:pPr>
            <a:r>
              <a:rPr lang="ja-JP" altLang="en-US" sz="1500" dirty="0" smtClean="0">
                <a:latin typeface="+mn-ea"/>
              </a:rPr>
              <a:t>　　子育て世代包括支援センターガイドライン（厚生労働省）</a:t>
            </a:r>
            <a:endParaRPr lang="en-US" altLang="ja-JP" sz="1500" dirty="0" smtClean="0">
              <a:latin typeface="+mn-ea"/>
            </a:endParaRPr>
          </a:p>
          <a:p>
            <a:pPr marL="0" indent="0">
              <a:buNone/>
            </a:pPr>
            <a:r>
              <a:rPr lang="ja-JP" altLang="en-US" sz="1600" dirty="0"/>
              <a:t>　</a:t>
            </a:r>
            <a:r>
              <a:rPr lang="ja-JP" altLang="en-US" sz="1600" dirty="0" smtClean="0"/>
              <a:t>　</a:t>
            </a:r>
            <a:r>
              <a:rPr lang="zh-TW" altLang="en-US" sz="1600" dirty="0" smtClean="0"/>
              <a:t>文部</a:t>
            </a:r>
            <a:r>
              <a:rPr lang="zh-TW" altLang="en-US" sz="1600" dirty="0"/>
              <a:t>科学省科学研究費補助金若手</a:t>
            </a:r>
            <a:r>
              <a:rPr lang="zh-TW" altLang="en-US" sz="1600" dirty="0" smtClean="0"/>
              <a:t>研究</a:t>
            </a:r>
            <a:r>
              <a:rPr lang="ja-JP" altLang="en-US" sz="1600" dirty="0" smtClean="0"/>
              <a:t>　</a:t>
            </a:r>
            <a:endParaRPr lang="en-US" altLang="ja-JP" sz="1600" dirty="0" smtClean="0"/>
          </a:p>
          <a:p>
            <a:pPr marL="0" indent="0">
              <a:buNone/>
            </a:pPr>
            <a:r>
              <a:rPr lang="ja-JP" altLang="en-US" sz="1600" dirty="0"/>
              <a:t>　</a:t>
            </a:r>
            <a:r>
              <a:rPr lang="ja-JP" altLang="en-US" sz="1600" dirty="0" smtClean="0"/>
              <a:t>　　</a:t>
            </a:r>
            <a:r>
              <a:rPr lang="en-US" altLang="ja-JP" sz="1600" dirty="0" smtClean="0"/>
              <a:t>【</a:t>
            </a:r>
            <a:r>
              <a:rPr lang="ja-JP" altLang="en-US" sz="1600" dirty="0" smtClean="0"/>
              <a:t>精神</a:t>
            </a:r>
            <a:r>
              <a:rPr lang="ja-JP" altLang="en-US" sz="1600" dirty="0"/>
              <a:t>障害者の就労に関する家族の想いと支援の</a:t>
            </a:r>
            <a:r>
              <a:rPr lang="ja-JP" altLang="en-US" sz="1600" dirty="0" smtClean="0"/>
              <a:t>あり方（中戸川早苗　氏）</a:t>
            </a:r>
            <a:r>
              <a:rPr lang="en-US" altLang="ja-JP" sz="1600" dirty="0" smtClean="0"/>
              <a:t>】</a:t>
            </a:r>
            <a:endParaRPr lang="en-US" altLang="ja-JP" sz="1500" dirty="0" smtClean="0">
              <a:latin typeface="+mn-ea"/>
            </a:endParaRPr>
          </a:p>
          <a:p>
            <a:pPr marL="0" indent="0">
              <a:buNone/>
            </a:pPr>
            <a:r>
              <a:rPr lang="ja-JP" altLang="en-US" sz="1500" dirty="0" smtClean="0">
                <a:latin typeface="+mn-ea"/>
              </a:rPr>
              <a:t>２．受講生への紹介</a:t>
            </a:r>
            <a:endParaRPr lang="en-US" altLang="ja-JP" sz="1500" dirty="0" smtClean="0">
              <a:latin typeface="+mn-ea"/>
            </a:endParaRPr>
          </a:p>
          <a:p>
            <a:pPr marL="0" indent="0">
              <a:buNone/>
            </a:pPr>
            <a:r>
              <a:rPr kumimoji="1" lang="ja-JP" altLang="en-US" sz="1500" dirty="0">
                <a:latin typeface="+mn-ea"/>
              </a:rPr>
              <a:t>　</a:t>
            </a:r>
            <a:r>
              <a:rPr lang="ja-JP" altLang="en-US" sz="1500" dirty="0">
                <a:latin typeface="+mn-ea"/>
              </a:rPr>
              <a:t>　自立支援協議会運営マニュアル</a:t>
            </a:r>
            <a:endParaRPr lang="en-US" altLang="ja-JP" sz="1500" dirty="0">
              <a:latin typeface="+mn-ea"/>
            </a:endParaRPr>
          </a:p>
          <a:p>
            <a:pPr marL="0" indent="0">
              <a:buNone/>
            </a:pPr>
            <a:r>
              <a:rPr lang="ja-JP" altLang="en-US" sz="1500" dirty="0">
                <a:latin typeface="+mn-ea"/>
              </a:rPr>
              <a:t>　　　　　　　　</a:t>
            </a:r>
            <a:r>
              <a:rPr lang="en-US" altLang="ja-JP" sz="1500" dirty="0" smtClean="0">
                <a:latin typeface="+mn-ea"/>
              </a:rPr>
              <a:t>【</a:t>
            </a:r>
            <a:r>
              <a:rPr lang="ja-JP" altLang="en-US" sz="1500" dirty="0">
                <a:latin typeface="+mn-ea"/>
              </a:rPr>
              <a:t>財団法人　日本障害者リハビリテーション協会</a:t>
            </a:r>
            <a:r>
              <a:rPr lang="en-US" altLang="ja-JP" sz="1500" dirty="0" smtClean="0">
                <a:latin typeface="+mn-ea"/>
              </a:rPr>
              <a:t>】</a:t>
            </a:r>
            <a:endParaRPr lang="en-US" altLang="ja-JP" sz="1500" dirty="0">
              <a:latin typeface="+mn-ea"/>
            </a:endParaRPr>
          </a:p>
          <a:p>
            <a:pPr marL="0" indent="0">
              <a:buNone/>
            </a:pPr>
            <a:r>
              <a:rPr lang="ja-JP" altLang="en-US" sz="1500" dirty="0">
                <a:latin typeface="+mn-ea"/>
              </a:rPr>
              <a:t>　</a:t>
            </a:r>
            <a:r>
              <a:rPr lang="ja-JP" altLang="en-US" sz="1500" dirty="0" smtClean="0">
                <a:latin typeface="+mn-ea"/>
              </a:rPr>
              <a:t>　自立</a:t>
            </a:r>
            <a:r>
              <a:rPr lang="ja-JP" altLang="en-US" sz="1500" dirty="0">
                <a:latin typeface="+mn-ea"/>
              </a:rPr>
              <a:t>支援協議会の活性化に向けて</a:t>
            </a:r>
            <a:endParaRPr lang="en-US" altLang="ja-JP" sz="1500" dirty="0">
              <a:latin typeface="+mn-ea"/>
            </a:endParaRPr>
          </a:p>
          <a:p>
            <a:pPr marL="0" indent="0">
              <a:buNone/>
            </a:pPr>
            <a:r>
              <a:rPr lang="ja-JP" altLang="en-US" sz="1500" dirty="0">
                <a:latin typeface="+mn-ea"/>
              </a:rPr>
              <a:t>　</a:t>
            </a:r>
            <a:r>
              <a:rPr lang="ja-JP" altLang="en-US" sz="1500" dirty="0" smtClean="0">
                <a:latin typeface="+mn-ea"/>
              </a:rPr>
              <a:t>　自立</a:t>
            </a:r>
            <a:r>
              <a:rPr lang="ja-JP" altLang="en-US" sz="1500" dirty="0">
                <a:latin typeface="+mn-ea"/>
              </a:rPr>
              <a:t>支援協議会のあり方を</a:t>
            </a:r>
            <a:r>
              <a:rPr lang="ja-JP" altLang="en-US" sz="1500" dirty="0" smtClean="0">
                <a:latin typeface="+mn-ea"/>
              </a:rPr>
              <a:t>探る</a:t>
            </a:r>
            <a:endParaRPr lang="en-US" altLang="ja-JP" sz="1500" dirty="0">
              <a:latin typeface="+mn-e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622" y="1556792"/>
            <a:ext cx="4024974" cy="30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17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7057"/>
            <a:ext cx="7976271" cy="5205271"/>
          </a:xfrm>
          <a:prstGeom prst="rect">
            <a:avLst/>
          </a:prstGeom>
          <a:noFill/>
        </p:spPr>
        <p:txBody>
          <a:bodyPr wrap="square" rtlCol="0">
            <a:spAutoFit/>
          </a:bodyPr>
          <a:lstStyle/>
          <a:p>
            <a:r>
              <a:rPr lang="ja-JP" altLang="en-US" sz="2215">
                <a:latin typeface="ＭＳ ゴシック" panose="020B0609070205080204" pitchFamily="49" charset="-128"/>
                <a:ea typeface="ＭＳ ゴシック" panose="020B0609070205080204" pitchFamily="49" charset="-128"/>
                <a:cs typeface="メイリオ" pitchFamily="50" charset="-128"/>
              </a:rPr>
              <a:t>①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導入</a:t>
            </a:r>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　・本科目の獲得目標と内容、実施上の留意点</a:t>
            </a:r>
          </a:p>
          <a:p>
            <a:endParaRPr lang="en-US" altLang="ja-JP" sz="2215" dirty="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② 本論</a:t>
            </a:r>
            <a:endParaRPr lang="ja-JP" altLang="en-US" sz="2215">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１</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地域における相談支援体制整備</a:t>
            </a: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２</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障害児者の</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ライフステージと家族支援</a:t>
            </a:r>
            <a:endParaRPr lang="en-US" altLang="ja-JP" sz="2215" smtClean="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ライフステージをつなぐ支援</a:t>
            </a: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家族支援の重要性</a:t>
            </a: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児童期</a:t>
            </a:r>
            <a:r>
              <a:rPr lang="ja-JP" altLang="en-US" sz="2215">
                <a:latin typeface="ＭＳ ゴシック" panose="020B0609070205080204" pitchFamily="49" charset="-128"/>
                <a:ea typeface="ＭＳ ゴシック" panose="020B0609070205080204" pitchFamily="49" charset="-128"/>
                <a:cs typeface="メイリオ" pitchFamily="50" charset="-128"/>
              </a:rPr>
              <a:t>の支援とタテとヨコをつなぐ</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支援</a:t>
            </a: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中途</a:t>
            </a:r>
            <a:r>
              <a:rPr lang="ja-JP" altLang="en-US" sz="2215">
                <a:latin typeface="ＭＳ ゴシック" panose="020B0609070205080204" pitchFamily="49" charset="-128"/>
                <a:ea typeface="ＭＳ ゴシック" panose="020B0609070205080204" pitchFamily="49" charset="-128"/>
                <a:cs typeface="メイリオ" pitchFamily="50" charset="-128"/>
              </a:rPr>
              <a:t>障害児者を抱える家族と将来を見据えた支援</a:t>
            </a:r>
            <a:endParaRPr lang="ja-JP" altLang="en-US" sz="2215" smtClean="0">
              <a:latin typeface="ＭＳ ゴシック" panose="020B0609070205080204" pitchFamily="49" charset="-128"/>
              <a:ea typeface="ＭＳ ゴシック" panose="020B0609070205080204" pitchFamily="49" charset="-128"/>
              <a:cs typeface="メイリオ" pitchFamily="50" charset="-128"/>
            </a:endParaRP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３</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地域資源を知ることとその活用</a:t>
            </a: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４</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地域課題の抽出</a:t>
            </a:r>
          </a:p>
          <a:p>
            <a:r>
              <a:rPr lang="ja-JP" altLang="en-US" sz="2215" smtClean="0">
                <a:latin typeface="ＭＳ ゴシック" panose="020B0609070205080204" pitchFamily="49" charset="-128"/>
                <a:ea typeface="ＭＳ ゴシック" panose="020B0609070205080204" pitchFamily="49" charset="-128"/>
                <a:cs typeface="メイリオ" pitchFamily="50" charset="-128"/>
              </a:rPr>
              <a:t>　５</a:t>
            </a:r>
            <a:r>
              <a:rPr lang="en-US" altLang="ja-JP" sz="2215" smtClean="0">
                <a:latin typeface="ＭＳ ゴシック" panose="020B0609070205080204" pitchFamily="49" charset="-128"/>
                <a:ea typeface="ＭＳ ゴシック" panose="020B0609070205080204" pitchFamily="49" charset="-128"/>
                <a:cs typeface="メイリオ" pitchFamily="50" charset="-128"/>
              </a:rPr>
              <a:t>.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地域課題の共有と課題解決</a:t>
            </a:r>
            <a:endParaRPr lang="ja-JP" altLang="en-US" sz="2215">
              <a:latin typeface="ＭＳ ゴシック" panose="020B0609070205080204" pitchFamily="49" charset="-128"/>
              <a:ea typeface="ＭＳ ゴシック" panose="020B0609070205080204" pitchFamily="49" charset="-128"/>
              <a:cs typeface="メイリオ" pitchFamily="50" charset="-128"/>
            </a:endParaRPr>
          </a:p>
          <a:p>
            <a:endParaRPr lang="ja-JP" altLang="en-US" sz="2215">
              <a:latin typeface="ＭＳ ゴシック" panose="020B0609070205080204" pitchFamily="49" charset="-128"/>
              <a:ea typeface="ＭＳ ゴシック" panose="020B0609070205080204" pitchFamily="49" charset="-128"/>
              <a:cs typeface="メイリオ" pitchFamily="50" charset="-128"/>
            </a:endParaRPr>
          </a:p>
          <a:p>
            <a:r>
              <a:rPr lang="ja-JP" altLang="en-US" sz="2215">
                <a:latin typeface="ＭＳ ゴシック" panose="020B0609070205080204" pitchFamily="49" charset="-128"/>
                <a:ea typeface="ＭＳ ゴシック" panose="020B0609070205080204" pitchFamily="49" charset="-128"/>
                <a:cs typeface="メイリオ" pitchFamily="50" charset="-128"/>
              </a:rPr>
              <a:t>③ </a:t>
            </a:r>
            <a:r>
              <a:rPr lang="ja-JP" altLang="en-US" sz="2215" smtClean="0">
                <a:latin typeface="ＭＳ ゴシック" panose="020B0609070205080204" pitchFamily="49" charset="-128"/>
                <a:ea typeface="ＭＳ ゴシック" panose="020B0609070205080204" pitchFamily="49" charset="-128"/>
                <a:cs typeface="メイリオ" pitchFamily="50" charset="-128"/>
              </a:rPr>
              <a:t>まとめ</a:t>
            </a:r>
            <a:endParaRPr lang="ja-JP" altLang="en-US" sz="2215" dirty="0">
              <a:latin typeface="ＭＳ ゴシック" panose="020B0609070205080204" pitchFamily="49" charset="-128"/>
              <a:ea typeface="ＭＳ ゴシック" panose="020B0609070205080204" pitchFamily="49" charset="-128"/>
              <a:cs typeface="メイリオ" pitchFamily="50" charset="-128"/>
            </a:endParaRPr>
          </a:p>
        </p:txBody>
      </p:sp>
      <p:sp>
        <p:nvSpPr>
          <p:cNvPr id="3" name="テキスト ボックス 2"/>
          <p:cNvSpPr txBox="1"/>
          <p:nvPr/>
        </p:nvSpPr>
        <p:spPr>
          <a:xfrm>
            <a:off x="517396" y="504368"/>
            <a:ext cx="7976271" cy="490134"/>
          </a:xfrm>
          <a:prstGeom prst="rect">
            <a:avLst/>
          </a:prstGeom>
          <a:noFill/>
        </p:spPr>
        <p:txBody>
          <a:bodyPr wrap="square" rtlCol="0">
            <a:spAutoFit/>
          </a:bodyPr>
          <a:lstStyle/>
          <a:p>
            <a:r>
              <a:rPr lang="ja-JP" altLang="en-US" sz="2585" b="1">
                <a:latin typeface="ＭＳ ゴシック" panose="020B0609070205080204" pitchFamily="49" charset="-128"/>
                <a:ea typeface="ＭＳ ゴシック" panose="020B0609070205080204" pitchFamily="49" charset="-128"/>
                <a:cs typeface="メイリオ" pitchFamily="50" charset="-128"/>
              </a:rPr>
              <a:t>本日の流れ</a:t>
            </a:r>
            <a:r>
              <a:rPr lang="ja-JP" altLang="en-US" sz="2585" b="1" smtClean="0">
                <a:latin typeface="ＭＳ ゴシック" panose="020B0609070205080204" pitchFamily="49" charset="-128"/>
                <a:ea typeface="ＭＳ ゴシック" panose="020B0609070205080204" pitchFamily="49" charset="-128"/>
                <a:cs typeface="メイリオ" pitchFamily="50" charset="-128"/>
              </a:rPr>
              <a:t>（</a:t>
            </a:r>
            <a:r>
              <a:rPr lang="en-US" altLang="ja-JP" sz="2585" b="1" smtClean="0">
                <a:latin typeface="ＭＳ ゴシック" panose="020B0609070205080204" pitchFamily="49" charset="-128"/>
                <a:ea typeface="ＭＳ ゴシック" panose="020B0609070205080204" pitchFamily="49" charset="-128"/>
                <a:cs typeface="メイリオ" pitchFamily="50" charset="-128"/>
              </a:rPr>
              <a:t>75</a:t>
            </a:r>
            <a:r>
              <a:rPr lang="ja-JP" altLang="en-US" sz="2585" b="1" smtClean="0">
                <a:latin typeface="ＭＳ ゴシック" panose="020B0609070205080204" pitchFamily="49" charset="-128"/>
                <a:ea typeface="ＭＳ ゴシック" panose="020B0609070205080204" pitchFamily="49" charset="-128"/>
                <a:cs typeface="メイリオ" pitchFamily="50" charset="-128"/>
              </a:rPr>
              <a:t>分</a:t>
            </a:r>
            <a:r>
              <a:rPr lang="ja-JP" altLang="en-US" sz="2585" b="1">
                <a:latin typeface="ＭＳ ゴシック" panose="020B0609070205080204" pitchFamily="49" charset="-128"/>
                <a:ea typeface="ＭＳ ゴシック" panose="020B0609070205080204" pitchFamily="49" charset="-128"/>
                <a:cs typeface="メイリオ" pitchFamily="50" charset="-128"/>
              </a:rPr>
              <a:t>）</a:t>
            </a:r>
            <a:endParaRPr lang="ja-JP" altLang="en-US" sz="2585" b="1" dirty="0">
              <a:latin typeface="ＭＳ ゴシック" panose="020B0609070205080204" pitchFamily="49" charset="-128"/>
              <a:ea typeface="ＭＳ ゴシック" panose="020B0609070205080204" pitchFamily="49" charset="-128"/>
              <a:cs typeface="メイリオ" pitchFamily="50" charset="-128"/>
            </a:endParaRP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920529" y="324652"/>
            <a:ext cx="1825529" cy="422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a:t>標準カリキュラム</a:t>
            </a:r>
          </a:p>
        </p:txBody>
      </p:sp>
      <p:sp>
        <p:nvSpPr>
          <p:cNvPr id="8"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7802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130425"/>
            <a:ext cx="8640960" cy="1470025"/>
          </a:xfrm>
        </p:spPr>
        <p:txBody>
          <a:bodyPr>
            <a:normAutofit/>
          </a:bodyPr>
          <a:lstStyle/>
          <a:p>
            <a:r>
              <a:rPr lang="ja-JP" altLang="en-US" sz="2800" dirty="0"/>
              <a:t>相談支援に</a:t>
            </a:r>
            <a:r>
              <a:rPr lang="ja-JP" altLang="en-US" sz="2800" dirty="0" smtClean="0"/>
              <a:t>おける家族支援と地域資源の活用への視点</a:t>
            </a:r>
            <a:endParaRPr kumimoji="1" lang="ja-JP" altLang="en-US" sz="2800" dirty="0">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251520" y="3886200"/>
            <a:ext cx="8640960" cy="1752600"/>
          </a:xfrm>
        </p:spPr>
        <p:txBody>
          <a:bodyPr/>
          <a:lstStyle/>
          <a:p>
            <a:r>
              <a:rPr lang="ja-JP" altLang="en-US" sz="2800" dirty="0" smtClean="0">
                <a:latin typeface="メイリオ" pitchFamily="50" charset="-128"/>
                <a:ea typeface="メイリオ" pitchFamily="50" charset="-128"/>
                <a:cs typeface="メイリオ" pitchFamily="50" charset="-128"/>
              </a:rPr>
              <a:t>橋詰　正</a:t>
            </a:r>
            <a:endParaRPr kumimoji="1" lang="ja-JP" altLang="en-US" dirty="0" smtClean="0">
              <a:latin typeface="メイリオ" pitchFamily="50" charset="-128"/>
              <a:ea typeface="メイリオ" pitchFamily="50" charset="-128"/>
              <a:cs typeface="メイリオ" pitchFamily="50" charset="-128"/>
            </a:endParaRPr>
          </a:p>
          <a:p>
            <a:r>
              <a:rPr lang="ja-JP" altLang="en-US" dirty="0" smtClean="0">
                <a:latin typeface="メイリオ" pitchFamily="50" charset="-128"/>
                <a:ea typeface="メイリオ" pitchFamily="50" charset="-128"/>
                <a:cs typeface="メイリオ" pitchFamily="50" charset="-128"/>
              </a:rPr>
              <a:t>長野県　上小圏域基幹相談支援センター</a:t>
            </a:r>
            <a:endParaRPr kumimoji="1" lang="ja-JP" altLang="en-US" dirty="0">
              <a:latin typeface="メイリオ" pitchFamily="50" charset="-128"/>
              <a:ea typeface="メイリオ" pitchFamily="50" charset="-128"/>
              <a:cs typeface="メイリオ" pitchFamily="50" charset="-128"/>
            </a:endParaRPr>
          </a:p>
        </p:txBody>
      </p:sp>
      <p:sp>
        <p:nvSpPr>
          <p:cNvPr id="4" name="フッター プレースホルダ 3"/>
          <p:cNvSpPr>
            <a:spLocks noGrp="1"/>
          </p:cNvSpPr>
          <p:nvPr>
            <p:ph type="ftr" sz="quarter" idx="11"/>
          </p:nvPr>
        </p:nvSpPr>
        <p:spPr>
          <a:xfrm>
            <a:off x="0" y="6356350"/>
            <a:ext cx="9144000" cy="365125"/>
          </a:xfrm>
        </p:spPr>
        <p:txBody>
          <a:bodyPr/>
          <a:lstStyle/>
          <a:p>
            <a:r>
              <a:rPr lang="ja-JP" altLang="en-US" sz="2000" dirty="0" smtClean="0"/>
              <a:t>令和元年度相談支援従事者指導者養成研修資料</a:t>
            </a:r>
            <a:endParaRPr kumimoji="1" lang="ja-JP"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3200" b="0" dirty="0">
              <a:latin typeface="MS UI Gothic" panose="020B0600070205080204" pitchFamily="50" charset="-128"/>
              <a:ea typeface="MS UI Gothic" panose="020B0600070205080204" pitchFamily="50" charset="-128"/>
            </a:endParaRPr>
          </a:p>
        </p:txBody>
      </p:sp>
      <p:sp>
        <p:nvSpPr>
          <p:cNvPr id="3" name="テキスト プレースホルダー 2"/>
          <p:cNvSpPr>
            <a:spLocks noGrp="1"/>
          </p:cNvSpPr>
          <p:nvPr>
            <p:ph type="body" idx="1"/>
          </p:nvPr>
        </p:nvSpPr>
        <p:spPr/>
        <p:txBody>
          <a:bodyPr>
            <a:normAutofit/>
          </a:bodyPr>
          <a:lstStyle/>
          <a:p>
            <a:r>
              <a:rPr lang="ja-JP" altLang="en-US" sz="3200">
                <a:solidFill>
                  <a:schemeClr val="tx1"/>
                </a:solidFill>
                <a:latin typeface="メイリオ" panose="020B0604030504040204" pitchFamily="50" charset="-128"/>
                <a:ea typeface="メイリオ" panose="020B0604030504040204" pitchFamily="50" charset="-128"/>
              </a:rPr>
              <a:t>１．地域における相談支援体制</a:t>
            </a:r>
            <a:r>
              <a:rPr lang="ja-JP" altLang="en-US" sz="3200" smtClean="0">
                <a:solidFill>
                  <a:schemeClr val="tx1"/>
                </a:solidFill>
                <a:latin typeface="メイリオ" panose="020B0604030504040204" pitchFamily="50" charset="-128"/>
                <a:ea typeface="メイリオ" panose="020B0604030504040204" pitchFamily="50" charset="-128"/>
              </a:rPr>
              <a:t>整備</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6"/>
          <p:cNvSpPr>
            <a:spLocks noGrp="1"/>
          </p:cNvSpPr>
          <p:nvPr>
            <p:ph type="ftr" sz="quarter" idx="11"/>
          </p:nvPr>
        </p:nvSpPr>
        <p:spPr>
          <a:xfrm>
            <a:off x="351693" y="6357199"/>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1406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356227" y="924926"/>
            <a:ext cx="8659936" cy="247117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159023"/>
            <a:ext cx="9144000" cy="461665"/>
          </a:xfrm>
          <a:prstGeom prst="rect">
            <a:avLst/>
          </a:prstGeom>
          <a:noFill/>
        </p:spPr>
        <p:txBody>
          <a:bodyPr wrap="square" rtlCol="0">
            <a:spAutoFit/>
          </a:bodyPr>
          <a:lstStyle/>
          <a:p>
            <a:pPr algn="ctr"/>
            <a:r>
              <a:rPr lang="ja-JP" altLang="en-US" sz="2400" dirty="0">
                <a:latin typeface="ＤＨＰ特太ゴシック体" panose="020B0500000000000000" pitchFamily="50" charset="-128"/>
                <a:ea typeface="ＤＨＰ特太ゴシック体" panose="020B0500000000000000" pitchFamily="50" charset="-128"/>
                <a:cs typeface="メイリオ" pitchFamily="50" charset="-128"/>
              </a:rPr>
              <a:t>それぞれ</a:t>
            </a:r>
            <a:r>
              <a:rPr lang="ja-JP" altLang="en-US" sz="2400" dirty="0" smtClean="0">
                <a:latin typeface="ＤＨＰ特太ゴシック体" panose="020B0500000000000000" pitchFamily="50" charset="-128"/>
                <a:ea typeface="ＤＨＰ特太ゴシック体" panose="020B0500000000000000" pitchFamily="50" charset="-128"/>
                <a:cs typeface="メイリオ" pitchFamily="50" charset="-128"/>
              </a:rPr>
              <a:t>の</a:t>
            </a:r>
            <a:r>
              <a:rPr lang="ja-JP" altLang="en-US" sz="2400" dirty="0">
                <a:latin typeface="ＤＨＰ特太ゴシック体" panose="020B0500000000000000" pitchFamily="50" charset="-128"/>
                <a:ea typeface="ＤＨＰ特太ゴシック体" panose="020B0500000000000000" pitchFamily="50" charset="-128"/>
                <a:cs typeface="メイリオ" pitchFamily="50" charset="-128"/>
              </a:rPr>
              <a:t>相談</a:t>
            </a:r>
            <a:r>
              <a:rPr lang="ja-JP" altLang="en-US" sz="2400" dirty="0" smtClean="0">
                <a:latin typeface="ＤＨＰ特太ゴシック体" panose="020B0500000000000000" pitchFamily="50" charset="-128"/>
                <a:ea typeface="ＤＨＰ特太ゴシック体" panose="020B0500000000000000" pitchFamily="50" charset="-128"/>
                <a:cs typeface="メイリオ" pitchFamily="50" charset="-128"/>
              </a:rPr>
              <a:t>支援</a:t>
            </a:r>
            <a:r>
              <a:rPr lang="ja-JP" altLang="en-US" sz="2400" dirty="0">
                <a:latin typeface="ＤＨＰ特太ゴシック体" panose="020B0500000000000000" pitchFamily="50" charset="-128"/>
                <a:ea typeface="ＤＨＰ特太ゴシック体" panose="020B0500000000000000" pitchFamily="50" charset="-128"/>
                <a:cs typeface="メイリオ" pitchFamily="50" charset="-128"/>
              </a:rPr>
              <a:t>事業</a:t>
            </a:r>
            <a:r>
              <a:rPr lang="ja-JP" altLang="en-US" sz="2400" dirty="0" smtClean="0">
                <a:latin typeface="ＤＨＰ特太ゴシック体" panose="020B0500000000000000" pitchFamily="50" charset="-128"/>
                <a:ea typeface="ＤＨＰ特太ゴシック体" panose="020B0500000000000000" pitchFamily="50" charset="-128"/>
                <a:cs typeface="メイリオ" pitchFamily="50" charset="-128"/>
              </a:rPr>
              <a:t>の役割と機能</a:t>
            </a:r>
            <a:endParaRPr kumimoji="1" lang="ja-JP" altLang="en-US" sz="2400" dirty="0">
              <a:latin typeface="ＤＨＰ特太ゴシック体" panose="020B0500000000000000" pitchFamily="50" charset="-128"/>
              <a:ea typeface="ＤＨＰ特太ゴシック体" panose="020B0500000000000000" pitchFamily="50" charset="-128"/>
              <a:cs typeface="メイリオ" pitchFamily="50" charset="-128"/>
            </a:endParaRPr>
          </a:p>
        </p:txBody>
      </p:sp>
      <p:cxnSp>
        <p:nvCxnSpPr>
          <p:cNvPr id="6" name="直線コネクタ 5"/>
          <p:cNvCxnSpPr/>
          <p:nvPr/>
        </p:nvCxnSpPr>
        <p:spPr>
          <a:xfrm>
            <a:off x="251520" y="76470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Rectangle 12"/>
          <p:cNvSpPr>
            <a:spLocks noChangeArrowheads="1"/>
          </p:cNvSpPr>
          <p:nvPr/>
        </p:nvSpPr>
        <p:spPr bwMode="auto">
          <a:xfrm>
            <a:off x="82125" y="924927"/>
            <a:ext cx="373134" cy="2384840"/>
          </a:xfrm>
          <a:prstGeom prst="rect">
            <a:avLst/>
          </a:prstGeom>
          <a:solidFill>
            <a:schemeClr val="bg1"/>
          </a:solidFill>
          <a:ln w="38100" cmpd="dbl">
            <a:solidFill>
              <a:schemeClr val="tx1"/>
            </a:solidFill>
            <a:miter lim="800000"/>
            <a:headEnd/>
            <a:tailEnd/>
          </a:ln>
        </p:spPr>
        <p:txBody>
          <a:bodyPr vert="eaVert" wrap="none" lIns="84397" tIns="42198" rIns="84397" bIns="42198" anchor="ctr"/>
          <a:lstStyle/>
          <a:p>
            <a:pPr algn="ctr"/>
            <a:r>
              <a:rPr lang="ja-JP" altLang="en-US" sz="1292" b="1" dirty="0" smtClean="0">
                <a:solidFill>
                  <a:srgbClr val="000000"/>
                </a:solidFill>
                <a:latin typeface="Times New Roman" pitchFamily="18" charset="0"/>
                <a:ea typeface="ＭＳ ゴシック" pitchFamily="49" charset="-128"/>
              </a:rPr>
              <a:t>個別給付</a:t>
            </a:r>
            <a:r>
              <a:rPr lang="ja-JP" altLang="en-US" sz="1292" b="1" dirty="0">
                <a:solidFill>
                  <a:srgbClr val="000000"/>
                </a:solidFill>
                <a:latin typeface="Times New Roman" pitchFamily="18" charset="0"/>
                <a:ea typeface="ＭＳ ゴシック" pitchFamily="49" charset="-128"/>
              </a:rPr>
              <a:t>　</a:t>
            </a:r>
            <a:r>
              <a:rPr lang="ja-JP" altLang="en-US" sz="1292" b="1" dirty="0" smtClean="0">
                <a:solidFill>
                  <a:srgbClr val="000000"/>
                </a:solidFill>
                <a:latin typeface="Times New Roman" pitchFamily="18" charset="0"/>
                <a:ea typeface="ＭＳ ゴシック" pitchFamily="49" charset="-128"/>
              </a:rPr>
              <a:t>指定相談支援事業</a:t>
            </a:r>
            <a:endParaRPr lang="ja-JP" altLang="en-US" sz="1292" b="1" dirty="0">
              <a:solidFill>
                <a:srgbClr val="000000"/>
              </a:solidFill>
              <a:latin typeface="Times New Roman" pitchFamily="18" charset="0"/>
              <a:ea typeface="ＭＳ ゴシック" pitchFamily="49" charset="-128"/>
            </a:endParaRPr>
          </a:p>
        </p:txBody>
      </p:sp>
      <p:sp>
        <p:nvSpPr>
          <p:cNvPr id="5" name="正方形/長方形 4"/>
          <p:cNvSpPr/>
          <p:nvPr/>
        </p:nvSpPr>
        <p:spPr>
          <a:xfrm>
            <a:off x="356227" y="3445421"/>
            <a:ext cx="7960189" cy="3301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t>市町村相談支援事業</a:t>
            </a:r>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200" dirty="0"/>
          </a:p>
          <a:p>
            <a:endParaRPr kumimoji="1" lang="en-US" altLang="ja-JP" sz="1200" dirty="0" smtClean="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kumimoji="1" lang="ja-JP" altLang="en-US" sz="1200" dirty="0"/>
          </a:p>
        </p:txBody>
      </p:sp>
      <p:sp>
        <p:nvSpPr>
          <p:cNvPr id="28" name="正方形/長方形 27"/>
          <p:cNvSpPr/>
          <p:nvPr/>
        </p:nvSpPr>
        <p:spPr>
          <a:xfrm>
            <a:off x="460736" y="3891610"/>
            <a:ext cx="1751452" cy="13455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市町村直営</a:t>
            </a:r>
            <a:endParaRPr kumimoji="1" lang="en-US" altLang="ja-JP" dirty="0" smtClean="0"/>
          </a:p>
          <a:p>
            <a:pPr algn="ctr"/>
            <a:r>
              <a:rPr lang="ja-JP" altLang="en-US" dirty="0"/>
              <a:t>相談</a:t>
            </a:r>
            <a:r>
              <a:rPr lang="ja-JP" altLang="en-US" dirty="0" smtClean="0"/>
              <a:t>支援</a:t>
            </a:r>
            <a:r>
              <a:rPr lang="ja-JP" altLang="en-US" dirty="0"/>
              <a:t>事業</a:t>
            </a:r>
            <a:endParaRPr kumimoji="1" lang="ja-JP" altLang="en-US" dirty="0"/>
          </a:p>
        </p:txBody>
      </p:sp>
      <p:sp>
        <p:nvSpPr>
          <p:cNvPr id="29" name="正方形/長方形 28"/>
          <p:cNvSpPr/>
          <p:nvPr/>
        </p:nvSpPr>
        <p:spPr>
          <a:xfrm>
            <a:off x="452013" y="5305373"/>
            <a:ext cx="1757943" cy="13455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市町村直営</a:t>
            </a:r>
            <a:endParaRPr kumimoji="1" lang="en-US" altLang="ja-JP" dirty="0" smtClean="0"/>
          </a:p>
          <a:p>
            <a:pPr algn="ctr"/>
            <a:r>
              <a:rPr lang="ja-JP" altLang="en-US" dirty="0"/>
              <a:t>基幹</a:t>
            </a:r>
            <a:r>
              <a:rPr lang="ja-JP" altLang="en-US" dirty="0" smtClean="0"/>
              <a:t>相談機能</a:t>
            </a:r>
            <a:endParaRPr lang="en-US" altLang="ja-JP" dirty="0" smtClean="0"/>
          </a:p>
          <a:p>
            <a:pPr algn="ctr"/>
            <a:r>
              <a:rPr lang="ja-JP" altLang="en-US" sz="1200" dirty="0"/>
              <a:t>（</a:t>
            </a:r>
            <a:r>
              <a:rPr kumimoji="1" lang="ja-JP" altLang="en-US" sz="1200" dirty="0" smtClean="0"/>
              <a:t>地域自立支援</a:t>
            </a:r>
            <a:endParaRPr kumimoji="1" lang="en-US" altLang="ja-JP" sz="1200" dirty="0" smtClean="0"/>
          </a:p>
          <a:p>
            <a:pPr algn="ctr"/>
            <a:r>
              <a:rPr kumimoji="1" lang="ja-JP" altLang="en-US" sz="1200" dirty="0" smtClean="0"/>
              <a:t>協議会）</a:t>
            </a:r>
            <a:endParaRPr kumimoji="1" lang="ja-JP" altLang="en-US" sz="1200" dirty="0"/>
          </a:p>
        </p:txBody>
      </p:sp>
      <p:sp>
        <p:nvSpPr>
          <p:cNvPr id="30" name="正方形/長方形 29"/>
          <p:cNvSpPr/>
          <p:nvPr/>
        </p:nvSpPr>
        <p:spPr>
          <a:xfrm>
            <a:off x="2701392" y="5072991"/>
            <a:ext cx="5527011" cy="15784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b="1" dirty="0" smtClean="0"/>
              <a:t>基幹相談支援センター</a:t>
            </a:r>
            <a:endParaRPr kumimoji="1" lang="en-US" altLang="ja-JP" sz="1400" b="1" dirty="0" smtClean="0"/>
          </a:p>
          <a:p>
            <a:endParaRPr lang="en-US" altLang="ja-JP" b="1" dirty="0"/>
          </a:p>
          <a:p>
            <a:endParaRPr kumimoji="1" lang="en-US" altLang="ja-JP" b="1" dirty="0" smtClean="0"/>
          </a:p>
          <a:p>
            <a:endParaRPr lang="en-US" altLang="ja-JP" b="1" dirty="0"/>
          </a:p>
          <a:p>
            <a:endParaRPr kumimoji="1" lang="en-US" altLang="ja-JP" b="1" dirty="0" smtClean="0"/>
          </a:p>
          <a:p>
            <a:endParaRPr kumimoji="1" lang="ja-JP" altLang="en-US" b="1" dirty="0"/>
          </a:p>
        </p:txBody>
      </p:sp>
      <p:sp>
        <p:nvSpPr>
          <p:cNvPr id="31" name="正方形/長方形 30"/>
          <p:cNvSpPr/>
          <p:nvPr/>
        </p:nvSpPr>
        <p:spPr>
          <a:xfrm>
            <a:off x="2701391" y="3657433"/>
            <a:ext cx="5527011" cy="14155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b="1" dirty="0" smtClean="0"/>
          </a:p>
          <a:p>
            <a:endParaRPr kumimoji="1" lang="en-US" altLang="ja-JP" b="1" dirty="0" smtClean="0"/>
          </a:p>
          <a:p>
            <a:endParaRPr lang="en-US" altLang="ja-JP" b="1" dirty="0" smtClean="0"/>
          </a:p>
          <a:p>
            <a:endParaRPr kumimoji="1" lang="en-US" altLang="ja-JP" b="1" dirty="0" smtClean="0"/>
          </a:p>
          <a:p>
            <a:endParaRPr lang="en-US" altLang="ja-JP" b="1" dirty="0" smtClean="0"/>
          </a:p>
          <a:p>
            <a:endParaRPr kumimoji="1" lang="en-US" altLang="ja-JP" b="1" dirty="0" smtClean="0"/>
          </a:p>
          <a:p>
            <a:endParaRPr lang="en-US" altLang="ja-JP" b="1" dirty="0" smtClean="0"/>
          </a:p>
          <a:p>
            <a:r>
              <a:rPr kumimoji="1" lang="ja-JP" altLang="en-US" sz="1400" b="1" dirty="0" smtClean="0"/>
              <a:t>委託相談支援事業</a:t>
            </a:r>
            <a:endParaRPr kumimoji="1" lang="en-US" altLang="ja-JP" sz="1400" b="1" dirty="0" smtClean="0"/>
          </a:p>
          <a:p>
            <a:endParaRPr kumimoji="1" lang="en-US" altLang="ja-JP" sz="1400" b="1" dirty="0" smtClean="0"/>
          </a:p>
          <a:p>
            <a:r>
              <a:rPr lang="ja-JP" altLang="en-US" sz="1200" dirty="0" smtClean="0"/>
              <a:t>１．一般的な相談をしたい場合（基本相談）</a:t>
            </a:r>
            <a:endParaRPr lang="en-US" altLang="ja-JP" sz="1200" dirty="0" smtClean="0"/>
          </a:p>
          <a:p>
            <a:r>
              <a:rPr lang="ja-JP" altLang="en-US" sz="1200" dirty="0" smtClean="0"/>
              <a:t>２．サービス等利用計画（障害児支援含む）</a:t>
            </a:r>
            <a:endParaRPr lang="en-US" altLang="ja-JP" sz="1200" dirty="0" smtClean="0"/>
          </a:p>
          <a:p>
            <a:r>
              <a:rPr lang="ja-JP" altLang="en-US" sz="1200" dirty="0" smtClean="0"/>
              <a:t>３．地域相談支援（地域移行・地域定着）</a:t>
            </a:r>
            <a:endParaRPr lang="en-US" altLang="ja-JP" sz="1200" dirty="0" smtClean="0"/>
          </a:p>
          <a:p>
            <a:r>
              <a:rPr lang="ja-JP" altLang="en-US" sz="1200" dirty="0" smtClean="0"/>
              <a:t>４．他委託内容による事業</a:t>
            </a:r>
            <a:endParaRPr lang="en-US" altLang="ja-JP" sz="1200" dirty="0" smtClean="0"/>
          </a:p>
          <a:p>
            <a:endParaRPr lang="en-US" altLang="ja-JP" dirty="0" smtClean="0"/>
          </a:p>
          <a:p>
            <a:endParaRPr lang="en-US" altLang="ja-JP" dirty="0"/>
          </a:p>
          <a:p>
            <a:endParaRPr kumimoji="1" lang="en-US" altLang="ja-JP" b="1" dirty="0" smtClean="0"/>
          </a:p>
          <a:p>
            <a:endParaRPr kumimoji="1" lang="en-US" altLang="ja-JP" b="1" dirty="0" smtClean="0"/>
          </a:p>
          <a:p>
            <a:endParaRPr lang="en-US" altLang="ja-JP" dirty="0" smtClean="0"/>
          </a:p>
          <a:p>
            <a:endParaRPr kumimoji="1" lang="en-US" altLang="ja-JP" dirty="0" smtClean="0"/>
          </a:p>
          <a:p>
            <a:endParaRPr kumimoji="1" lang="ja-JP" altLang="en-US" dirty="0"/>
          </a:p>
        </p:txBody>
      </p:sp>
      <p:sp>
        <p:nvSpPr>
          <p:cNvPr id="7" name="Rectangle 12"/>
          <p:cNvSpPr>
            <a:spLocks noChangeArrowheads="1"/>
          </p:cNvSpPr>
          <p:nvPr/>
        </p:nvSpPr>
        <p:spPr bwMode="auto">
          <a:xfrm>
            <a:off x="106616" y="3936863"/>
            <a:ext cx="331177" cy="2041280"/>
          </a:xfrm>
          <a:prstGeom prst="rect">
            <a:avLst/>
          </a:prstGeom>
          <a:solidFill>
            <a:schemeClr val="bg1"/>
          </a:solidFill>
          <a:ln w="38100" cmpd="dbl">
            <a:solidFill>
              <a:schemeClr val="tx1"/>
            </a:solidFill>
            <a:miter lim="800000"/>
            <a:headEnd/>
            <a:tailEnd/>
          </a:ln>
        </p:spPr>
        <p:txBody>
          <a:bodyPr vert="eaVert" wrap="none" lIns="84397" tIns="42198" rIns="84397" bIns="42198" anchor="ctr"/>
          <a:lstStyle/>
          <a:p>
            <a:pPr algn="ctr"/>
            <a:r>
              <a:rPr lang="ja-JP" altLang="en-US" sz="1292" b="1" dirty="0">
                <a:solidFill>
                  <a:srgbClr val="000000"/>
                </a:solidFill>
                <a:latin typeface="Times New Roman" pitchFamily="18" charset="0"/>
                <a:ea typeface="ＭＳ ゴシック" pitchFamily="49" charset="-128"/>
              </a:rPr>
              <a:t>市町村による相談支援事業</a:t>
            </a:r>
          </a:p>
        </p:txBody>
      </p:sp>
      <p:sp>
        <p:nvSpPr>
          <p:cNvPr id="34" name="正方形/長方形 33"/>
          <p:cNvSpPr/>
          <p:nvPr/>
        </p:nvSpPr>
        <p:spPr>
          <a:xfrm>
            <a:off x="455260" y="1263480"/>
            <a:ext cx="2852954" cy="2046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defRPr/>
            </a:pPr>
            <a:r>
              <a:rPr lang="ja-JP" altLang="en-US" sz="1400" dirty="0">
                <a:solidFill>
                  <a:srgbClr val="000000"/>
                </a:solidFill>
                <a:latin typeface="ＭＳ Ｐゴシック"/>
              </a:rPr>
              <a:t>○計画相談支援</a:t>
            </a:r>
            <a:r>
              <a:rPr lang="ja-JP" altLang="en-US" sz="1400" b="1" dirty="0">
                <a:solidFill>
                  <a:srgbClr val="800000"/>
                </a:solidFill>
                <a:ea typeface="ＭＳ Ｐゴシック" pitchFamily="50" charset="-128"/>
              </a:rPr>
              <a:t>（個別給付）</a:t>
            </a:r>
            <a:r>
              <a:rPr lang="ja-JP" altLang="en-US" sz="1400" dirty="0">
                <a:solidFill>
                  <a:srgbClr val="800000"/>
                </a:solidFill>
                <a:ea typeface="ＭＳ Ｐゴシック" pitchFamily="50" charset="-128"/>
              </a:rPr>
              <a:t>　</a:t>
            </a:r>
            <a:endParaRPr lang="en-US" altLang="ja-JP" sz="1400" dirty="0">
              <a:solidFill>
                <a:srgbClr val="800000"/>
              </a:solidFill>
              <a:ea typeface="ＭＳ Ｐゴシック" pitchFamily="50" charset="-128"/>
            </a:endParaRPr>
          </a:p>
          <a:p>
            <a:pPr>
              <a:defRPr/>
            </a:pPr>
            <a:r>
              <a:rPr lang="ja-JP" altLang="en-US" sz="1400" dirty="0" smtClean="0">
                <a:solidFill>
                  <a:srgbClr val="800000"/>
                </a:solidFill>
                <a:ea typeface="ＭＳ Ｐゴシック" pitchFamily="50" charset="-128"/>
              </a:rPr>
              <a:t>　　　　　</a:t>
            </a:r>
            <a:r>
              <a:rPr lang="en-US" altLang="ja-JP" sz="1400" dirty="0" smtClean="0">
                <a:solidFill>
                  <a:srgbClr val="800000"/>
                </a:solidFill>
                <a:ea typeface="ＭＳ Ｐゴシック" pitchFamily="50" charset="-128"/>
              </a:rPr>
              <a:t>※</a:t>
            </a:r>
            <a:r>
              <a:rPr lang="ja-JP" altLang="en-US" sz="1400" dirty="0">
                <a:solidFill>
                  <a:srgbClr val="800000"/>
                </a:solidFill>
                <a:ea typeface="ＭＳ Ｐゴシック" pitchFamily="50" charset="-128"/>
              </a:rPr>
              <a:t>児童は居宅サービス</a:t>
            </a:r>
            <a:endParaRPr lang="en-US" altLang="ja-JP" sz="1400" dirty="0">
              <a:solidFill>
                <a:srgbClr val="000000"/>
              </a:solidFill>
              <a:latin typeface="ＭＳ Ｐゴシック"/>
            </a:endParaRPr>
          </a:p>
          <a:p>
            <a:pPr indent="164109">
              <a:defRPr/>
            </a:pPr>
            <a:r>
              <a:rPr lang="ja-JP" altLang="en-US" sz="1400" dirty="0">
                <a:solidFill>
                  <a:srgbClr val="000000"/>
                </a:solidFill>
                <a:latin typeface="ＭＳ Ｐゴシック"/>
              </a:rPr>
              <a:t>・サービス利用支援</a:t>
            </a:r>
            <a:endParaRPr lang="en-US" altLang="ja-JP" sz="1400" u="sng" dirty="0">
              <a:solidFill>
                <a:srgbClr val="000000"/>
              </a:solidFill>
              <a:latin typeface="ＭＳ Ｐゴシック"/>
            </a:endParaRPr>
          </a:p>
          <a:p>
            <a:pPr indent="164109">
              <a:defRPr/>
            </a:pPr>
            <a:r>
              <a:rPr lang="ja-JP" altLang="en-US" sz="1400" dirty="0">
                <a:solidFill>
                  <a:srgbClr val="000000"/>
                </a:solidFill>
                <a:latin typeface="ＭＳ Ｐゴシック"/>
              </a:rPr>
              <a:t>・継続サービス利用支援　</a:t>
            </a:r>
            <a:endParaRPr lang="en-US" altLang="ja-JP" sz="1400" dirty="0" smtClean="0">
              <a:solidFill>
                <a:srgbClr val="000000"/>
              </a:solidFill>
              <a:latin typeface="ＭＳ Ｐゴシック"/>
            </a:endParaRPr>
          </a:p>
          <a:p>
            <a:pPr indent="164109">
              <a:defRPr/>
            </a:pPr>
            <a:r>
              <a:rPr lang="en-US" altLang="ja-JP" sz="1200" dirty="0"/>
              <a:t>※</a:t>
            </a:r>
            <a:r>
              <a:rPr lang="ja-JP" altLang="en-US" sz="1200" dirty="0"/>
              <a:t>特定事業所加算を受けて</a:t>
            </a:r>
            <a:r>
              <a:rPr lang="ja-JP" altLang="en-US" sz="1200" dirty="0" smtClean="0"/>
              <a:t>いる　</a:t>
            </a:r>
            <a:endParaRPr lang="en-US" altLang="ja-JP" sz="1200" dirty="0" smtClean="0"/>
          </a:p>
          <a:p>
            <a:pPr indent="164109">
              <a:defRPr/>
            </a:pPr>
            <a:r>
              <a:rPr lang="ja-JP" altLang="en-US" sz="1200" dirty="0"/>
              <a:t>　</a:t>
            </a:r>
            <a:r>
              <a:rPr lang="ja-JP" altLang="en-US" sz="1200" dirty="0" smtClean="0"/>
              <a:t>場合</a:t>
            </a:r>
            <a:r>
              <a:rPr lang="ja-JP" altLang="en-US" sz="1200" dirty="0"/>
              <a:t>は</a:t>
            </a:r>
            <a:r>
              <a:rPr lang="en-US" altLang="ja-JP" sz="1200" dirty="0"/>
              <a:t>24</a:t>
            </a:r>
            <a:r>
              <a:rPr lang="ja-JP" altLang="en-US" sz="1200" dirty="0"/>
              <a:t>時間対応及び</a:t>
            </a:r>
            <a:r>
              <a:rPr lang="ja-JP" altLang="en-US" sz="1200" dirty="0" smtClean="0"/>
              <a:t>困難事</a:t>
            </a:r>
            <a:endParaRPr lang="en-US" altLang="ja-JP" sz="1200" dirty="0" smtClean="0"/>
          </a:p>
          <a:p>
            <a:pPr indent="164109">
              <a:defRPr/>
            </a:pPr>
            <a:r>
              <a:rPr lang="ja-JP" altLang="en-US" sz="1200" dirty="0"/>
              <a:t>　</a:t>
            </a:r>
            <a:r>
              <a:rPr lang="ja-JP" altLang="en-US" sz="1200" dirty="0" smtClean="0"/>
              <a:t>例</a:t>
            </a:r>
            <a:r>
              <a:rPr lang="ja-JP" altLang="en-US" sz="1200" dirty="0"/>
              <a:t>にも対応する場合</a:t>
            </a:r>
            <a:r>
              <a:rPr lang="ja-JP" altLang="en-US" sz="1200" dirty="0" smtClean="0"/>
              <a:t>あり</a:t>
            </a:r>
            <a:r>
              <a:rPr lang="ja-JP" altLang="en-US" sz="1400" dirty="0">
                <a:solidFill>
                  <a:srgbClr val="000000"/>
                </a:solidFill>
                <a:latin typeface="ＭＳ Ｐゴシック"/>
              </a:rPr>
              <a:t>　　</a:t>
            </a:r>
            <a:endParaRPr lang="en-US" altLang="ja-JP" sz="1400" u="sng" dirty="0">
              <a:solidFill>
                <a:srgbClr val="000000"/>
              </a:solidFill>
              <a:latin typeface="ＭＳ Ｐゴシック"/>
            </a:endParaRPr>
          </a:p>
          <a:p>
            <a:pPr>
              <a:spcBef>
                <a:spcPts val="554"/>
              </a:spcBef>
              <a:defRPr/>
            </a:pPr>
            <a:r>
              <a:rPr lang="ja-JP" altLang="en-US" sz="1400" dirty="0">
                <a:solidFill>
                  <a:srgbClr val="000000"/>
                </a:solidFill>
                <a:latin typeface="ＭＳ Ｐゴシック"/>
              </a:rPr>
              <a:t>○基本相談</a:t>
            </a:r>
            <a:r>
              <a:rPr lang="ja-JP" altLang="en-US" sz="1400" dirty="0" smtClean="0">
                <a:solidFill>
                  <a:srgbClr val="000000"/>
                </a:solidFill>
                <a:latin typeface="ＭＳ Ｐゴシック"/>
              </a:rPr>
              <a:t>支援</a:t>
            </a:r>
            <a:endParaRPr lang="en-US" altLang="ja-JP" sz="1400" dirty="0" smtClean="0">
              <a:solidFill>
                <a:srgbClr val="000000"/>
              </a:solidFill>
              <a:latin typeface="ＭＳ Ｐゴシック"/>
            </a:endParaRPr>
          </a:p>
          <a:p>
            <a:pPr>
              <a:spcBef>
                <a:spcPts val="554"/>
              </a:spcBef>
              <a:defRPr/>
            </a:pPr>
            <a:r>
              <a:rPr lang="ja-JP" altLang="en-US" sz="1400" dirty="0" smtClean="0">
                <a:solidFill>
                  <a:srgbClr val="000000"/>
                </a:solidFill>
                <a:latin typeface="ＭＳ Ｐゴシック"/>
              </a:rPr>
              <a:t>（</a:t>
            </a:r>
            <a:r>
              <a:rPr lang="ja-JP" altLang="en-US" sz="1400" dirty="0">
                <a:solidFill>
                  <a:srgbClr val="000000"/>
                </a:solidFill>
                <a:ea typeface="ＭＳ Ｐゴシック" pitchFamily="50" charset="-128"/>
              </a:rPr>
              <a:t>障害者・障害児等からの相談）</a:t>
            </a:r>
            <a:endParaRPr lang="ja-JP" altLang="en-US" sz="1400" dirty="0">
              <a:solidFill>
                <a:srgbClr val="000000"/>
              </a:solidFill>
              <a:latin typeface="ＭＳ Ｐゴシック"/>
            </a:endParaRPr>
          </a:p>
        </p:txBody>
      </p:sp>
      <p:sp>
        <p:nvSpPr>
          <p:cNvPr id="35" name="正方形/長方形 34"/>
          <p:cNvSpPr/>
          <p:nvPr/>
        </p:nvSpPr>
        <p:spPr>
          <a:xfrm>
            <a:off x="6264432" y="1509364"/>
            <a:ext cx="2628048" cy="1800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ja-JP" altLang="en-US" sz="1400" dirty="0">
                <a:solidFill>
                  <a:srgbClr val="000000"/>
                </a:solidFill>
                <a:latin typeface="ＭＳ Ｐゴシック"/>
              </a:rPr>
              <a:t>○地域相談支援</a:t>
            </a:r>
            <a:r>
              <a:rPr lang="ja-JP" altLang="en-US" sz="1400" b="1" dirty="0">
                <a:solidFill>
                  <a:srgbClr val="800000"/>
                </a:solidFill>
                <a:ea typeface="ＭＳ Ｐゴシック" pitchFamily="50" charset="-128"/>
              </a:rPr>
              <a:t>（個別給付</a:t>
            </a:r>
            <a:r>
              <a:rPr lang="ja-JP" altLang="en-US" sz="1400" b="1" dirty="0" smtClean="0">
                <a:solidFill>
                  <a:srgbClr val="800000"/>
                </a:solidFill>
                <a:ea typeface="ＭＳ Ｐゴシック" pitchFamily="50" charset="-128"/>
              </a:rPr>
              <a:t>）</a:t>
            </a:r>
            <a:endParaRPr lang="en-US" altLang="ja-JP" sz="1400" b="1" dirty="0" smtClean="0">
              <a:solidFill>
                <a:srgbClr val="FF0000"/>
              </a:solidFill>
              <a:latin typeface="ＭＳ Ｐゴシック"/>
            </a:endParaRPr>
          </a:p>
          <a:p>
            <a:pPr>
              <a:defRPr/>
            </a:pPr>
            <a:r>
              <a:rPr lang="ja-JP" altLang="en-US" sz="1400" dirty="0" smtClean="0">
                <a:solidFill>
                  <a:srgbClr val="000000"/>
                </a:solidFill>
                <a:latin typeface="ＭＳ Ｐゴシック"/>
              </a:rPr>
              <a:t>・</a:t>
            </a:r>
            <a:r>
              <a:rPr lang="ja-JP" altLang="en-US" sz="1400" dirty="0">
                <a:solidFill>
                  <a:srgbClr val="000000"/>
                </a:solidFill>
                <a:latin typeface="ＭＳ Ｐゴシック"/>
              </a:rPr>
              <a:t>地域移行</a:t>
            </a:r>
            <a:r>
              <a:rPr lang="ja-JP" altLang="en-US" sz="1400" dirty="0" smtClean="0">
                <a:solidFill>
                  <a:srgbClr val="000000"/>
                </a:solidFill>
                <a:latin typeface="ＭＳ Ｐゴシック"/>
              </a:rPr>
              <a:t>支援</a:t>
            </a:r>
            <a:endParaRPr lang="en-US" altLang="ja-JP" sz="1400" dirty="0" smtClean="0">
              <a:solidFill>
                <a:srgbClr val="000000"/>
              </a:solidFill>
              <a:latin typeface="ＭＳ Ｐゴシック"/>
            </a:endParaRPr>
          </a:p>
          <a:p>
            <a:pPr>
              <a:defRPr/>
            </a:pPr>
            <a:r>
              <a:rPr lang="ja-JP" altLang="en-US" sz="1400" dirty="0" smtClean="0">
                <a:solidFill>
                  <a:srgbClr val="000000"/>
                </a:solidFill>
                <a:latin typeface="ＭＳ Ｐゴシック"/>
              </a:rPr>
              <a:t>（</a:t>
            </a:r>
            <a:r>
              <a:rPr lang="ja-JP" altLang="en-US" sz="1400" dirty="0">
                <a:solidFill>
                  <a:srgbClr val="000000"/>
                </a:solidFill>
                <a:latin typeface="ＭＳ Ｐゴシック"/>
              </a:rPr>
              <a:t>地域生活の準備</a:t>
            </a:r>
            <a:r>
              <a:rPr lang="ja-JP" altLang="en-US" sz="1400" dirty="0" smtClean="0">
                <a:solidFill>
                  <a:srgbClr val="000000"/>
                </a:solidFill>
                <a:latin typeface="ＭＳ Ｐゴシック"/>
              </a:rPr>
              <a:t>のための外出</a:t>
            </a:r>
            <a:r>
              <a:rPr lang="ja-JP" altLang="en-US" sz="1400" dirty="0">
                <a:solidFill>
                  <a:srgbClr val="000000"/>
                </a:solidFill>
                <a:latin typeface="ＭＳ Ｐゴシック"/>
              </a:rPr>
              <a:t>へ</a:t>
            </a:r>
            <a:r>
              <a:rPr lang="ja-JP" altLang="en-US" sz="1400" dirty="0" smtClean="0">
                <a:solidFill>
                  <a:srgbClr val="000000"/>
                </a:solidFill>
                <a:latin typeface="ＭＳ Ｐゴシック"/>
              </a:rPr>
              <a:t>の同行</a:t>
            </a:r>
            <a:r>
              <a:rPr lang="ja-JP" altLang="en-US" sz="1400" dirty="0">
                <a:solidFill>
                  <a:srgbClr val="000000"/>
                </a:solidFill>
                <a:latin typeface="ＭＳ Ｐゴシック"/>
              </a:rPr>
              <a:t>支援・入居支援等</a:t>
            </a:r>
            <a:r>
              <a:rPr lang="ja-JP" altLang="en-US" sz="1400" dirty="0" smtClean="0">
                <a:solidFill>
                  <a:srgbClr val="000000"/>
                </a:solidFill>
                <a:latin typeface="ＭＳ Ｐゴシック"/>
              </a:rPr>
              <a:t>）</a:t>
            </a:r>
            <a:endParaRPr lang="en-US" altLang="ja-JP" sz="1400" dirty="0" smtClean="0">
              <a:solidFill>
                <a:srgbClr val="000000"/>
              </a:solidFill>
              <a:latin typeface="ＭＳ Ｐゴシック"/>
            </a:endParaRPr>
          </a:p>
          <a:p>
            <a:pPr>
              <a:defRPr/>
            </a:pPr>
            <a:r>
              <a:rPr lang="ja-JP" altLang="en-US" sz="1400" dirty="0" smtClean="0">
                <a:solidFill>
                  <a:srgbClr val="000000"/>
                </a:solidFill>
                <a:latin typeface="ＭＳ Ｐゴシック"/>
              </a:rPr>
              <a:t>・</a:t>
            </a:r>
            <a:r>
              <a:rPr lang="ja-JP" altLang="en-US" sz="1400" dirty="0">
                <a:solidFill>
                  <a:srgbClr val="000000"/>
                </a:solidFill>
                <a:latin typeface="ＭＳ Ｐゴシック"/>
              </a:rPr>
              <a:t>地域定着</a:t>
            </a:r>
            <a:r>
              <a:rPr lang="ja-JP" altLang="en-US" sz="1400" dirty="0" smtClean="0">
                <a:solidFill>
                  <a:srgbClr val="000000"/>
                </a:solidFill>
                <a:latin typeface="ＭＳ Ｐゴシック"/>
              </a:rPr>
              <a:t>支援</a:t>
            </a:r>
            <a:endParaRPr lang="en-US" altLang="ja-JP" sz="1400" dirty="0" smtClean="0">
              <a:solidFill>
                <a:srgbClr val="000000"/>
              </a:solidFill>
              <a:latin typeface="ＭＳ Ｐゴシック"/>
            </a:endParaRPr>
          </a:p>
          <a:p>
            <a:pPr>
              <a:defRPr/>
            </a:pPr>
            <a:r>
              <a:rPr lang="ja-JP" altLang="en-US" sz="1400" dirty="0" smtClean="0">
                <a:solidFill>
                  <a:srgbClr val="000000"/>
                </a:solidFill>
                <a:latin typeface="ＭＳ Ｐゴシック"/>
              </a:rPr>
              <a:t>（</a:t>
            </a:r>
            <a:r>
              <a:rPr lang="ja-JP" altLang="en-US" sz="1400" dirty="0">
                <a:solidFill>
                  <a:srgbClr val="000000"/>
                </a:solidFill>
                <a:latin typeface="ＭＳ Ｐゴシック"/>
              </a:rPr>
              <a:t>２４時間の相談支援体制等）　</a:t>
            </a:r>
            <a:r>
              <a:rPr lang="en-US" altLang="ja-JP" sz="1400" dirty="0">
                <a:solidFill>
                  <a:srgbClr val="000000"/>
                </a:solidFill>
                <a:latin typeface="ＭＳ Ｐゴシック"/>
              </a:rPr>
              <a:t> </a:t>
            </a:r>
            <a:r>
              <a:rPr lang="ja-JP" altLang="en-US" sz="1400" dirty="0">
                <a:solidFill>
                  <a:srgbClr val="000000"/>
                </a:solidFill>
                <a:latin typeface="ＭＳ Ｐゴシック"/>
              </a:rPr>
              <a:t>　　　　　　　　　</a:t>
            </a:r>
            <a:endParaRPr lang="en-US" altLang="ja-JP" sz="1400" dirty="0">
              <a:solidFill>
                <a:srgbClr val="000000"/>
              </a:solidFill>
              <a:latin typeface="ＭＳ Ｐゴシック"/>
            </a:endParaRPr>
          </a:p>
          <a:p>
            <a:pPr>
              <a:spcBef>
                <a:spcPts val="277"/>
              </a:spcBef>
              <a:defRPr/>
            </a:pPr>
            <a:r>
              <a:rPr lang="ja-JP" altLang="en-US" sz="1400" dirty="0">
                <a:solidFill>
                  <a:srgbClr val="000000"/>
                </a:solidFill>
                <a:latin typeface="ＭＳ Ｐゴシック"/>
                <a:ea typeface="ＭＳ Ｐゴシック" pitchFamily="50" charset="-128"/>
              </a:rPr>
              <a:t>○基本相談</a:t>
            </a:r>
            <a:r>
              <a:rPr lang="ja-JP" altLang="en-US" sz="1400" dirty="0" smtClean="0">
                <a:solidFill>
                  <a:srgbClr val="000000"/>
                </a:solidFill>
                <a:latin typeface="ＭＳ Ｐゴシック"/>
                <a:ea typeface="ＭＳ Ｐゴシック" pitchFamily="50" charset="-128"/>
              </a:rPr>
              <a:t>支援</a:t>
            </a:r>
            <a:endParaRPr lang="en-US" altLang="ja-JP" sz="1400" dirty="0" smtClean="0">
              <a:solidFill>
                <a:srgbClr val="000000"/>
              </a:solidFill>
              <a:latin typeface="ＭＳ Ｐゴシック"/>
              <a:ea typeface="ＭＳ Ｐゴシック" pitchFamily="50" charset="-128"/>
            </a:endParaRPr>
          </a:p>
          <a:p>
            <a:pPr>
              <a:spcBef>
                <a:spcPts val="277"/>
              </a:spcBef>
              <a:defRPr/>
            </a:pPr>
            <a:r>
              <a:rPr lang="ja-JP" altLang="en-US" sz="1400" dirty="0" smtClean="0">
                <a:solidFill>
                  <a:srgbClr val="000000"/>
                </a:solidFill>
                <a:latin typeface="ＭＳ Ｐゴシック"/>
                <a:ea typeface="ＭＳ Ｐゴシック" pitchFamily="50" charset="-128"/>
              </a:rPr>
              <a:t>（</a:t>
            </a:r>
            <a:r>
              <a:rPr lang="ja-JP" altLang="en-US" sz="1400" dirty="0">
                <a:solidFill>
                  <a:srgbClr val="000000"/>
                </a:solidFill>
                <a:ea typeface="ＭＳ Ｐゴシック" pitchFamily="50" charset="-128"/>
              </a:rPr>
              <a:t>障害者・障害児等からの相談）</a:t>
            </a:r>
            <a:endParaRPr lang="ja-JP" altLang="en-US" sz="1400" dirty="0">
              <a:solidFill>
                <a:srgbClr val="000000"/>
              </a:solidFill>
              <a:latin typeface="ＭＳ Ｐゴシック"/>
              <a:ea typeface="ＭＳ Ｐゴシック" pitchFamily="50" charset="-128"/>
            </a:endParaRPr>
          </a:p>
        </p:txBody>
      </p:sp>
      <p:sp>
        <p:nvSpPr>
          <p:cNvPr id="36" name="右矢印 35"/>
          <p:cNvSpPr/>
          <p:nvPr/>
        </p:nvSpPr>
        <p:spPr>
          <a:xfrm>
            <a:off x="2212188" y="3750235"/>
            <a:ext cx="489204" cy="134822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t>委託可</a:t>
            </a:r>
            <a:endParaRPr kumimoji="1" lang="ja-JP" altLang="en-US" sz="1200" b="1" dirty="0"/>
          </a:p>
        </p:txBody>
      </p:sp>
      <p:sp>
        <p:nvSpPr>
          <p:cNvPr id="37" name="右矢印 36"/>
          <p:cNvSpPr/>
          <p:nvPr/>
        </p:nvSpPr>
        <p:spPr>
          <a:xfrm>
            <a:off x="2212188" y="5113272"/>
            <a:ext cx="489204" cy="134822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b="1" dirty="0" smtClean="0"/>
              <a:t>委託可</a:t>
            </a:r>
            <a:endParaRPr kumimoji="1" lang="ja-JP" altLang="en-US" sz="1200" b="1" dirty="0"/>
          </a:p>
        </p:txBody>
      </p:sp>
      <p:sp>
        <p:nvSpPr>
          <p:cNvPr id="38" name="正方形/長方形 37"/>
          <p:cNvSpPr/>
          <p:nvPr/>
        </p:nvSpPr>
        <p:spPr>
          <a:xfrm>
            <a:off x="3509999" y="1417776"/>
            <a:ext cx="2591640" cy="9741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fontAlgn="base">
              <a:spcBef>
                <a:spcPts val="554"/>
              </a:spcBef>
              <a:spcAft>
                <a:spcPct val="0"/>
              </a:spcAft>
              <a:defRPr/>
            </a:pPr>
            <a:r>
              <a:rPr lang="ja-JP" altLang="en-US" sz="1400" dirty="0">
                <a:solidFill>
                  <a:srgbClr val="000000"/>
                </a:solidFill>
                <a:latin typeface="ＭＳ Ｐゴシック"/>
              </a:rPr>
              <a:t>○障害児相談支援</a:t>
            </a:r>
            <a:r>
              <a:rPr lang="ja-JP" altLang="en-US" sz="1400" b="1" dirty="0">
                <a:solidFill>
                  <a:srgbClr val="800000"/>
                </a:solidFill>
                <a:latin typeface="Arial" charset="0"/>
              </a:rPr>
              <a:t>（個別給付）</a:t>
            </a:r>
            <a:r>
              <a:rPr lang="en-US" altLang="ja-JP" sz="1400" dirty="0">
                <a:solidFill>
                  <a:srgbClr val="800000"/>
                </a:solidFill>
                <a:latin typeface="Arial" charset="0"/>
              </a:rPr>
              <a:t>※</a:t>
            </a:r>
            <a:r>
              <a:rPr lang="ja-JP" altLang="en-US" sz="1400" dirty="0">
                <a:solidFill>
                  <a:srgbClr val="800000"/>
                </a:solidFill>
                <a:latin typeface="Arial" charset="0"/>
              </a:rPr>
              <a:t>通所サービス</a:t>
            </a:r>
            <a:endParaRPr lang="en-US" altLang="ja-JP" sz="1400" dirty="0">
              <a:solidFill>
                <a:srgbClr val="000000"/>
              </a:solidFill>
              <a:latin typeface="ＭＳ Ｐゴシック"/>
            </a:endParaRPr>
          </a:p>
          <a:p>
            <a:pPr indent="164127" fontAlgn="base">
              <a:spcBef>
                <a:spcPct val="0"/>
              </a:spcBef>
              <a:spcAft>
                <a:spcPct val="0"/>
              </a:spcAft>
              <a:defRPr/>
            </a:pPr>
            <a:r>
              <a:rPr lang="ja-JP" altLang="en-US" sz="1400" dirty="0">
                <a:solidFill>
                  <a:srgbClr val="000000"/>
                </a:solidFill>
                <a:latin typeface="ＭＳ Ｐゴシック"/>
              </a:rPr>
              <a:t>・障害児支援利用援助</a:t>
            </a:r>
            <a:endParaRPr lang="en-US" altLang="ja-JP" sz="1400" dirty="0">
              <a:solidFill>
                <a:srgbClr val="000000"/>
              </a:solidFill>
              <a:latin typeface="ＭＳ Ｐゴシック"/>
            </a:endParaRPr>
          </a:p>
          <a:p>
            <a:pPr indent="164127" fontAlgn="base">
              <a:spcBef>
                <a:spcPct val="0"/>
              </a:spcBef>
              <a:spcAft>
                <a:spcPct val="0"/>
              </a:spcAft>
              <a:defRPr/>
            </a:pPr>
            <a:r>
              <a:rPr lang="ja-JP" altLang="en-US" sz="1400" dirty="0">
                <a:solidFill>
                  <a:srgbClr val="000000"/>
                </a:solidFill>
                <a:latin typeface="ＭＳ Ｐゴシック"/>
              </a:rPr>
              <a:t>・継続障害児支援利用</a:t>
            </a:r>
            <a:r>
              <a:rPr lang="ja-JP" altLang="en-US" sz="1400" dirty="0" smtClean="0">
                <a:solidFill>
                  <a:srgbClr val="000000"/>
                </a:solidFill>
                <a:latin typeface="ＭＳ Ｐゴシック"/>
              </a:rPr>
              <a:t>援助</a:t>
            </a:r>
            <a:endParaRPr lang="en-US" altLang="ja-JP" sz="1400" dirty="0" smtClean="0">
              <a:solidFill>
                <a:srgbClr val="000000"/>
              </a:solidFill>
              <a:latin typeface="ＭＳ Ｐゴシック"/>
            </a:endParaRPr>
          </a:p>
        </p:txBody>
      </p:sp>
      <p:sp>
        <p:nvSpPr>
          <p:cNvPr id="27" name="テキスト ボックス 39"/>
          <p:cNvSpPr txBox="1">
            <a:spLocks noChangeArrowheads="1"/>
          </p:cNvSpPr>
          <p:nvPr/>
        </p:nvSpPr>
        <p:spPr bwMode="auto">
          <a:xfrm>
            <a:off x="3745655" y="2535451"/>
            <a:ext cx="2242491" cy="774315"/>
          </a:xfrm>
          <a:prstGeom prst="rect">
            <a:avLst/>
          </a:prstGeom>
          <a:noFill/>
          <a:ln w="9525">
            <a:noFill/>
            <a:miter lim="800000"/>
            <a:headEnd/>
            <a:tailEnd/>
          </a:ln>
        </p:spPr>
        <p:txBody>
          <a:bodyPr wrap="square">
            <a:spAutoFit/>
          </a:bodyPr>
          <a:lstStyle/>
          <a:p>
            <a:pPr marL="164127" indent="-164127" fontAlgn="base">
              <a:spcBef>
                <a:spcPct val="0"/>
              </a:spcBef>
              <a:spcAft>
                <a:spcPct val="0"/>
              </a:spcAft>
            </a:pPr>
            <a:r>
              <a:rPr lang="en-US" altLang="ja-JP" sz="1108" dirty="0">
                <a:solidFill>
                  <a:srgbClr val="000000"/>
                </a:solidFill>
                <a:latin typeface="Arial" charset="0"/>
              </a:rPr>
              <a:t>※</a:t>
            </a:r>
            <a:r>
              <a:rPr lang="ja-JP" altLang="en-US" sz="1108" dirty="0">
                <a:solidFill>
                  <a:srgbClr val="000000"/>
                </a:solidFill>
                <a:latin typeface="Arial" charset="0"/>
              </a:rPr>
              <a:t>　障害児の入所サービスについては、児童相談所が専門的な判断を行うため、障害児支援利用計画の</a:t>
            </a:r>
            <a:r>
              <a:rPr lang="ja-JP" altLang="en-US" sz="1108" dirty="0" smtClean="0">
                <a:solidFill>
                  <a:srgbClr val="000000"/>
                </a:solidFill>
                <a:latin typeface="Arial" charset="0"/>
              </a:rPr>
              <a:t>作成は対象外</a:t>
            </a:r>
            <a:r>
              <a:rPr lang="ja-JP" altLang="en-US" sz="1108" dirty="0">
                <a:solidFill>
                  <a:srgbClr val="000000"/>
                </a:solidFill>
                <a:latin typeface="Arial" charset="0"/>
              </a:rPr>
              <a:t>。</a:t>
            </a:r>
            <a:endParaRPr lang="en-US" altLang="ja-JP" sz="1108" dirty="0">
              <a:solidFill>
                <a:srgbClr val="000000"/>
              </a:solidFill>
              <a:latin typeface="Arial" charset="0"/>
            </a:endParaRPr>
          </a:p>
        </p:txBody>
      </p:sp>
      <p:sp>
        <p:nvSpPr>
          <p:cNvPr id="39" name="正方形/長方形 38"/>
          <p:cNvSpPr/>
          <p:nvPr/>
        </p:nvSpPr>
        <p:spPr>
          <a:xfrm>
            <a:off x="512303" y="993328"/>
            <a:ext cx="2595582" cy="307777"/>
          </a:xfrm>
          <a:prstGeom prst="rect">
            <a:avLst/>
          </a:prstGeom>
        </p:spPr>
        <p:txBody>
          <a:bodyPr wrap="none">
            <a:spAutoFit/>
          </a:bodyPr>
          <a:lstStyle/>
          <a:p>
            <a:r>
              <a:rPr lang="ja-JP" altLang="en-US" sz="1400" b="1" dirty="0" smtClean="0">
                <a:solidFill>
                  <a:srgbClr val="000000"/>
                </a:solidFill>
                <a:latin typeface="ＭＳ Ｐゴシック"/>
              </a:rPr>
              <a:t>指定特定</a:t>
            </a:r>
            <a:r>
              <a:rPr lang="ja-JP" altLang="en-US" sz="1200" dirty="0" smtClean="0">
                <a:solidFill>
                  <a:srgbClr val="000000"/>
                </a:solidFill>
                <a:latin typeface="ＭＳ Ｐゴシック"/>
              </a:rPr>
              <a:t>（事業者</a:t>
            </a:r>
            <a:r>
              <a:rPr lang="ja-JP" altLang="en-US" sz="1200" dirty="0">
                <a:solidFill>
                  <a:srgbClr val="000000"/>
                </a:solidFill>
                <a:latin typeface="ＭＳ Ｐゴシック"/>
              </a:rPr>
              <a:t>指定は</a:t>
            </a:r>
            <a:r>
              <a:rPr lang="ja-JP" altLang="en-US" sz="1200" dirty="0">
                <a:solidFill>
                  <a:srgbClr val="FF0000"/>
                </a:solidFill>
                <a:latin typeface="ＭＳ Ｐゴシック"/>
              </a:rPr>
              <a:t>市町</a:t>
            </a:r>
            <a:r>
              <a:rPr lang="ja-JP" altLang="en-US" sz="1200" dirty="0" smtClean="0">
                <a:solidFill>
                  <a:srgbClr val="FF0000"/>
                </a:solidFill>
                <a:latin typeface="ＭＳ Ｐゴシック"/>
              </a:rPr>
              <a:t>村長）</a:t>
            </a:r>
            <a:endParaRPr lang="ja-JP" altLang="en-US" sz="1200" dirty="0"/>
          </a:p>
        </p:txBody>
      </p:sp>
      <p:sp>
        <p:nvSpPr>
          <p:cNvPr id="40" name="正方形/長方形 39"/>
          <p:cNvSpPr/>
          <p:nvPr/>
        </p:nvSpPr>
        <p:spPr>
          <a:xfrm>
            <a:off x="3308214" y="993327"/>
            <a:ext cx="2864887" cy="307777"/>
          </a:xfrm>
          <a:prstGeom prst="rect">
            <a:avLst/>
          </a:prstGeom>
        </p:spPr>
        <p:txBody>
          <a:bodyPr wrap="none">
            <a:spAutoFit/>
          </a:bodyPr>
          <a:lstStyle/>
          <a:p>
            <a:r>
              <a:rPr lang="ja-JP" altLang="en-US" sz="1400" b="1" dirty="0" smtClean="0">
                <a:solidFill>
                  <a:srgbClr val="000000"/>
                </a:solidFill>
                <a:latin typeface="ＭＳ Ｐゴシック"/>
              </a:rPr>
              <a:t>指定障害児</a:t>
            </a:r>
            <a:r>
              <a:rPr lang="ja-JP" altLang="en-US" sz="1200" dirty="0" smtClean="0">
                <a:solidFill>
                  <a:srgbClr val="000000"/>
                </a:solidFill>
                <a:latin typeface="ＭＳ Ｐゴシック"/>
              </a:rPr>
              <a:t>（事業者</a:t>
            </a:r>
            <a:r>
              <a:rPr lang="ja-JP" altLang="en-US" sz="1200" dirty="0">
                <a:solidFill>
                  <a:srgbClr val="000000"/>
                </a:solidFill>
                <a:latin typeface="ＭＳ Ｐゴシック"/>
              </a:rPr>
              <a:t>指定は</a:t>
            </a:r>
            <a:r>
              <a:rPr lang="ja-JP" altLang="en-US" sz="1200" dirty="0">
                <a:solidFill>
                  <a:srgbClr val="FF0000"/>
                </a:solidFill>
                <a:latin typeface="ＭＳ Ｐゴシック"/>
              </a:rPr>
              <a:t>市町</a:t>
            </a:r>
            <a:r>
              <a:rPr lang="ja-JP" altLang="en-US" sz="1200" dirty="0" smtClean="0">
                <a:solidFill>
                  <a:srgbClr val="FF0000"/>
                </a:solidFill>
                <a:latin typeface="ＭＳ Ｐゴシック"/>
              </a:rPr>
              <a:t>村長）</a:t>
            </a:r>
            <a:endParaRPr lang="ja-JP" altLang="en-US" sz="1200" dirty="0"/>
          </a:p>
        </p:txBody>
      </p:sp>
      <p:sp>
        <p:nvSpPr>
          <p:cNvPr id="41" name="正方形/長方形 40"/>
          <p:cNvSpPr/>
          <p:nvPr/>
        </p:nvSpPr>
        <p:spPr>
          <a:xfrm>
            <a:off x="6673773" y="924926"/>
            <a:ext cx="2218707" cy="677108"/>
          </a:xfrm>
          <a:prstGeom prst="rect">
            <a:avLst/>
          </a:prstGeom>
        </p:spPr>
        <p:txBody>
          <a:bodyPr wrap="square">
            <a:spAutoFit/>
          </a:bodyPr>
          <a:lstStyle/>
          <a:p>
            <a:r>
              <a:rPr lang="ja-JP" altLang="en-US" sz="1400" b="1" dirty="0" smtClean="0">
                <a:solidFill>
                  <a:srgbClr val="000000"/>
                </a:solidFill>
                <a:latin typeface="ＭＳ Ｐゴシック"/>
              </a:rPr>
              <a:t>指定一般</a:t>
            </a:r>
            <a:endParaRPr lang="en-US" altLang="ja-JP" sz="1400" b="1" dirty="0" smtClean="0">
              <a:solidFill>
                <a:srgbClr val="000000"/>
              </a:solidFill>
              <a:latin typeface="ＭＳ Ｐゴシック"/>
            </a:endParaRPr>
          </a:p>
          <a:p>
            <a:r>
              <a:rPr lang="ja-JP" altLang="en-US" sz="1200" dirty="0">
                <a:solidFill>
                  <a:srgbClr val="000000"/>
                </a:solidFill>
                <a:latin typeface="ＭＳ Ｐゴシック"/>
              </a:rPr>
              <a:t>（</a:t>
            </a:r>
            <a:r>
              <a:rPr lang="ja-JP" altLang="en-US" sz="1200" dirty="0" smtClean="0">
                <a:solidFill>
                  <a:srgbClr val="000000"/>
                </a:solidFill>
                <a:latin typeface="ＭＳ Ｐゴシック"/>
              </a:rPr>
              <a:t>事業者</a:t>
            </a:r>
            <a:r>
              <a:rPr lang="ja-JP" altLang="en-US" sz="1200" dirty="0">
                <a:solidFill>
                  <a:srgbClr val="000000"/>
                </a:solidFill>
                <a:latin typeface="ＭＳ Ｐゴシック"/>
              </a:rPr>
              <a:t>指定は</a:t>
            </a:r>
            <a:r>
              <a:rPr lang="ja-JP" altLang="en-US" sz="1200" dirty="0">
                <a:solidFill>
                  <a:srgbClr val="FF0000"/>
                </a:solidFill>
                <a:latin typeface="ＭＳ Ｐゴシック"/>
              </a:rPr>
              <a:t>都道府県</a:t>
            </a:r>
            <a:r>
              <a:rPr lang="ja-JP" altLang="en-US" sz="1200" dirty="0" smtClean="0">
                <a:solidFill>
                  <a:srgbClr val="FF0000"/>
                </a:solidFill>
                <a:latin typeface="ＭＳ Ｐゴシック"/>
              </a:rPr>
              <a:t>知事）</a:t>
            </a:r>
            <a:endParaRPr lang="en-US" altLang="ja-JP" sz="1200" dirty="0" smtClean="0">
              <a:solidFill>
                <a:srgbClr val="FF0000"/>
              </a:solidFill>
              <a:latin typeface="ＭＳ Ｐゴシック"/>
            </a:endParaRPr>
          </a:p>
          <a:p>
            <a:r>
              <a:rPr lang="ja-JP" altLang="en-US" sz="1200" dirty="0" smtClean="0">
                <a:solidFill>
                  <a:srgbClr val="FF0000"/>
                </a:solidFill>
                <a:latin typeface="ＭＳ Ｐゴシック"/>
              </a:rPr>
              <a:t>・</a:t>
            </a:r>
            <a:r>
              <a:rPr lang="ja-JP" altLang="en-US" sz="1200" dirty="0">
                <a:solidFill>
                  <a:srgbClr val="FF0000"/>
                </a:solidFill>
                <a:latin typeface="ＭＳ Ｐゴシック"/>
              </a:rPr>
              <a:t>指定都市</a:t>
            </a:r>
            <a:r>
              <a:rPr lang="ja-JP" altLang="en-US" sz="1200" dirty="0" smtClean="0">
                <a:solidFill>
                  <a:srgbClr val="FF0000"/>
                </a:solidFill>
                <a:latin typeface="ＭＳ Ｐゴシック"/>
              </a:rPr>
              <a:t>市長・</a:t>
            </a:r>
            <a:r>
              <a:rPr lang="ja-JP" altLang="en-US" sz="1200" dirty="0">
                <a:solidFill>
                  <a:srgbClr val="FF0000"/>
                </a:solidFill>
                <a:latin typeface="ＭＳ Ｐゴシック"/>
              </a:rPr>
              <a:t>中核市市長</a:t>
            </a:r>
            <a:endParaRPr lang="ja-JP" altLang="en-US" sz="1200" dirty="0"/>
          </a:p>
        </p:txBody>
      </p:sp>
      <p:sp>
        <p:nvSpPr>
          <p:cNvPr id="42" name="テキスト ボックス 41"/>
          <p:cNvSpPr txBox="1"/>
          <p:nvPr/>
        </p:nvSpPr>
        <p:spPr>
          <a:xfrm>
            <a:off x="3935919" y="5305373"/>
            <a:ext cx="4104455" cy="12853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292" dirty="0" smtClean="0"/>
              <a:t>○総合的</a:t>
            </a:r>
            <a:r>
              <a:rPr lang="ja-JP" altLang="en-US" sz="1292" dirty="0"/>
              <a:t>・専門的な相談の</a:t>
            </a:r>
            <a:r>
              <a:rPr lang="ja-JP" altLang="en-US" sz="1292" dirty="0" smtClean="0"/>
              <a:t>実施</a:t>
            </a:r>
            <a:endParaRPr lang="en-US" altLang="ja-JP" sz="1292" dirty="0" smtClean="0"/>
          </a:p>
          <a:p>
            <a:r>
              <a:rPr lang="ja-JP" altLang="en-US" sz="1292" dirty="0" smtClean="0"/>
              <a:t>○地域</a:t>
            </a:r>
            <a:r>
              <a:rPr lang="ja-JP" altLang="en-US" sz="1292" dirty="0"/>
              <a:t>の相談支援体制強化の取組</a:t>
            </a:r>
            <a:endParaRPr lang="en-US" altLang="ja-JP" sz="1292" dirty="0"/>
          </a:p>
          <a:p>
            <a:r>
              <a:rPr lang="ja-JP" altLang="en-US" sz="1292" dirty="0" smtClean="0"/>
              <a:t>○地域</a:t>
            </a:r>
            <a:r>
              <a:rPr lang="ja-JP" altLang="en-US" sz="1292" dirty="0"/>
              <a:t>の相談事業者への専門的な指導助言、人材育成</a:t>
            </a:r>
            <a:endParaRPr lang="en-US" altLang="ja-JP" sz="1292" dirty="0"/>
          </a:p>
          <a:p>
            <a:r>
              <a:rPr lang="ja-JP" altLang="en-US" sz="1292" dirty="0" smtClean="0"/>
              <a:t>○地域</a:t>
            </a:r>
            <a:r>
              <a:rPr lang="ja-JP" altLang="en-US" sz="1292" dirty="0"/>
              <a:t>の相談機関との連携</a:t>
            </a:r>
            <a:r>
              <a:rPr lang="ja-JP" altLang="en-US" sz="1292" dirty="0" smtClean="0"/>
              <a:t>強化</a:t>
            </a:r>
            <a:endParaRPr lang="en-US" altLang="ja-JP" sz="1292" dirty="0" smtClean="0"/>
          </a:p>
          <a:p>
            <a:r>
              <a:rPr lang="ja-JP" altLang="en-US" sz="1292" dirty="0" smtClean="0"/>
              <a:t>○地域</a:t>
            </a:r>
            <a:r>
              <a:rPr lang="ja-JP" altLang="en-US" sz="1292" dirty="0"/>
              <a:t>移行・地域定着の促進の取組</a:t>
            </a:r>
            <a:endParaRPr lang="en-US" altLang="ja-JP" sz="1292" dirty="0"/>
          </a:p>
          <a:p>
            <a:r>
              <a:rPr lang="ja-JP" altLang="en-US" sz="1292" dirty="0" smtClean="0"/>
              <a:t>○権利</a:t>
            </a:r>
            <a:r>
              <a:rPr lang="ja-JP" altLang="en-US" sz="1292" dirty="0"/>
              <a:t>擁護・虐待の</a:t>
            </a:r>
            <a:r>
              <a:rPr lang="ja-JP" altLang="en-US" sz="1292" dirty="0" smtClean="0"/>
              <a:t>防止　　</a:t>
            </a:r>
            <a:endParaRPr lang="ja-JP" altLang="en-US" sz="1292" dirty="0"/>
          </a:p>
        </p:txBody>
      </p:sp>
      <p:sp>
        <p:nvSpPr>
          <p:cNvPr id="43" name="テキスト ボックス 42"/>
          <p:cNvSpPr txBox="1"/>
          <p:nvPr/>
        </p:nvSpPr>
        <p:spPr>
          <a:xfrm>
            <a:off x="2769391" y="5638905"/>
            <a:ext cx="109813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400" dirty="0" smtClean="0"/>
              <a:t>○　地域</a:t>
            </a:r>
            <a:endParaRPr lang="en-US" altLang="ja-JP" sz="1400" dirty="0" smtClean="0"/>
          </a:p>
          <a:p>
            <a:r>
              <a:rPr lang="ja-JP" altLang="en-US" sz="1400" dirty="0" smtClean="0"/>
              <a:t>（自立支援）</a:t>
            </a:r>
            <a:r>
              <a:rPr lang="ja-JP" altLang="en-US" sz="1400" b="1" dirty="0" smtClean="0"/>
              <a:t>協議会の原動力となる</a:t>
            </a:r>
            <a:endParaRPr lang="en-US" altLang="ja-JP" sz="1400" b="1" dirty="0" smtClean="0"/>
          </a:p>
        </p:txBody>
      </p:sp>
      <p:sp>
        <p:nvSpPr>
          <p:cNvPr id="44" name="上下矢印 43"/>
          <p:cNvSpPr/>
          <p:nvPr/>
        </p:nvSpPr>
        <p:spPr>
          <a:xfrm>
            <a:off x="2991019" y="3008942"/>
            <a:ext cx="327437" cy="531783"/>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5" name="上下矢印 44"/>
          <p:cNvSpPr/>
          <p:nvPr/>
        </p:nvSpPr>
        <p:spPr>
          <a:xfrm>
            <a:off x="3477175" y="2225634"/>
            <a:ext cx="281890" cy="1351468"/>
          </a:xfrm>
          <a:prstGeom prst="up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8" name="正方形/長方形 47"/>
          <p:cNvSpPr/>
          <p:nvPr/>
        </p:nvSpPr>
        <p:spPr>
          <a:xfrm>
            <a:off x="8444252" y="3587419"/>
            <a:ext cx="571912" cy="31593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都道府</a:t>
            </a:r>
            <a:endParaRPr kumimoji="1" lang="en-US" altLang="ja-JP" b="1" dirty="0" smtClean="0"/>
          </a:p>
          <a:p>
            <a:pPr algn="ctr"/>
            <a:r>
              <a:rPr kumimoji="1" lang="ja-JP" altLang="en-US" b="1" dirty="0" smtClean="0"/>
              <a:t>県</a:t>
            </a:r>
            <a:endParaRPr lang="en-US" altLang="ja-JP" b="1" dirty="0" smtClean="0"/>
          </a:p>
          <a:p>
            <a:pPr algn="ctr"/>
            <a:r>
              <a:rPr lang="ja-JP" altLang="en-US" b="1" dirty="0" smtClean="0"/>
              <a:t>広域専門相談</a:t>
            </a:r>
            <a:endParaRPr lang="en-US" altLang="ja-JP" b="1" dirty="0" smtClean="0"/>
          </a:p>
          <a:p>
            <a:pPr algn="ctr"/>
            <a:r>
              <a:rPr kumimoji="1" lang="ja-JP" altLang="en-US" b="1" dirty="0">
                <a:solidFill>
                  <a:schemeClr val="tx1"/>
                </a:solidFill>
              </a:rPr>
              <a:t>等</a:t>
            </a:r>
            <a:endParaRPr kumimoji="1" lang="en-US" altLang="ja-JP" b="1" dirty="0" smtClean="0">
              <a:solidFill>
                <a:schemeClr val="tx1"/>
              </a:solidFill>
            </a:endParaRPr>
          </a:p>
          <a:p>
            <a:pPr algn="ctr"/>
            <a:endParaRPr kumimoji="1" lang="ja-JP" altLang="en-US" dirty="0"/>
          </a:p>
        </p:txBody>
      </p:sp>
      <p:sp>
        <p:nvSpPr>
          <p:cNvPr id="50" name="正方形/長方形 49"/>
          <p:cNvSpPr/>
          <p:nvPr/>
        </p:nvSpPr>
        <p:spPr>
          <a:xfrm>
            <a:off x="5719666" y="3657434"/>
            <a:ext cx="2508736" cy="13455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dirty="0" smtClean="0"/>
              <a:t>○福祉</a:t>
            </a:r>
            <a:r>
              <a:rPr lang="ja-JP" altLang="en-US" sz="1100" dirty="0"/>
              <a:t>サービスの利用</a:t>
            </a:r>
            <a:r>
              <a:rPr lang="ja-JP" altLang="en-US" sz="1100" dirty="0" smtClean="0"/>
              <a:t>援助</a:t>
            </a:r>
            <a:endParaRPr lang="en-US" altLang="ja-JP" sz="1100" dirty="0" smtClean="0"/>
          </a:p>
          <a:p>
            <a:r>
              <a:rPr lang="ja-JP" altLang="en-US" sz="1100" dirty="0"/>
              <a:t>　</a:t>
            </a:r>
            <a:r>
              <a:rPr lang="ja-JP" altLang="en-US" sz="1100" dirty="0" smtClean="0"/>
              <a:t>（</a:t>
            </a:r>
            <a:r>
              <a:rPr lang="ja-JP" altLang="en-US" sz="1100" dirty="0"/>
              <a:t>情報提供、相談等）</a:t>
            </a:r>
            <a:endParaRPr lang="en-US" altLang="ja-JP" sz="1100" dirty="0"/>
          </a:p>
          <a:p>
            <a:r>
              <a:rPr lang="ja-JP" altLang="en-US" sz="1100" dirty="0" smtClean="0"/>
              <a:t>○社会</a:t>
            </a:r>
            <a:r>
              <a:rPr lang="ja-JP" altLang="en-US" sz="1100" dirty="0"/>
              <a:t>資源を活用するための</a:t>
            </a:r>
            <a:r>
              <a:rPr lang="ja-JP" altLang="en-US" sz="1100" dirty="0" smtClean="0"/>
              <a:t>支援</a:t>
            </a:r>
            <a:endParaRPr lang="en-US" altLang="ja-JP" sz="1100" dirty="0" smtClean="0"/>
          </a:p>
          <a:p>
            <a:r>
              <a:rPr lang="ja-JP" altLang="en-US" sz="1100" dirty="0" smtClean="0"/>
              <a:t>　（</a:t>
            </a:r>
            <a:r>
              <a:rPr lang="ja-JP" altLang="en-US" sz="1100" dirty="0"/>
              <a:t>各種支援施策に関する助言・指導）</a:t>
            </a:r>
            <a:endParaRPr lang="en-US" altLang="ja-JP" sz="1100" dirty="0"/>
          </a:p>
          <a:p>
            <a:r>
              <a:rPr lang="ja-JP" altLang="en-US" sz="1100" dirty="0" smtClean="0"/>
              <a:t>○社会生</a:t>
            </a:r>
            <a:r>
              <a:rPr lang="ja-JP" altLang="en-US" sz="1100" dirty="0"/>
              <a:t>活力を高めるための支援</a:t>
            </a:r>
            <a:endParaRPr lang="en-US" altLang="ja-JP" sz="1100" dirty="0"/>
          </a:p>
          <a:p>
            <a:r>
              <a:rPr lang="ja-JP" altLang="en-US" sz="1100" dirty="0" smtClean="0"/>
              <a:t>○ピアカウンセリング</a:t>
            </a:r>
            <a:endParaRPr lang="en-US" altLang="ja-JP" sz="1100" dirty="0" smtClean="0"/>
          </a:p>
          <a:p>
            <a:r>
              <a:rPr lang="ja-JP" altLang="en-US" sz="1100" dirty="0"/>
              <a:t>○</a:t>
            </a:r>
            <a:r>
              <a:rPr lang="ja-JP" altLang="en-US" sz="1100" dirty="0" smtClean="0"/>
              <a:t>権利</a:t>
            </a:r>
            <a:r>
              <a:rPr lang="ja-JP" altLang="en-US" sz="1100" dirty="0"/>
              <a:t>擁護のために必要な援助</a:t>
            </a:r>
            <a:endParaRPr lang="en-US" altLang="ja-JP" sz="1100" dirty="0"/>
          </a:p>
          <a:p>
            <a:r>
              <a:rPr lang="ja-JP" altLang="en-US" sz="1100" dirty="0" smtClean="0"/>
              <a:t>○専門</a:t>
            </a:r>
            <a:r>
              <a:rPr lang="ja-JP" altLang="en-US" sz="1100" dirty="0"/>
              <a:t>機関の紹介　　　　　　　　　等</a:t>
            </a:r>
          </a:p>
        </p:txBody>
      </p:sp>
      <p:sp>
        <p:nvSpPr>
          <p:cNvPr id="46" name="上下矢印 45"/>
          <p:cNvSpPr/>
          <p:nvPr/>
        </p:nvSpPr>
        <p:spPr>
          <a:xfrm>
            <a:off x="6101639" y="2980423"/>
            <a:ext cx="325587" cy="531783"/>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9" name="左右矢印 48"/>
          <p:cNvSpPr/>
          <p:nvPr/>
        </p:nvSpPr>
        <p:spPr>
          <a:xfrm>
            <a:off x="7924364" y="4909260"/>
            <a:ext cx="608076" cy="332133"/>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 name="円/楕円 3"/>
          <p:cNvSpPr/>
          <p:nvPr/>
        </p:nvSpPr>
        <p:spPr>
          <a:xfrm>
            <a:off x="190817" y="588623"/>
            <a:ext cx="457200" cy="438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rPr>
              <a:t>１</a:t>
            </a:r>
            <a:endParaRPr kumimoji="1" lang="ja-JP" altLang="en-US" b="1" dirty="0">
              <a:solidFill>
                <a:sysClr val="windowText" lastClr="000000"/>
              </a:solidFill>
            </a:endParaRPr>
          </a:p>
        </p:txBody>
      </p:sp>
      <p:sp>
        <p:nvSpPr>
          <p:cNvPr id="32" name="円/楕円 31"/>
          <p:cNvSpPr/>
          <p:nvPr/>
        </p:nvSpPr>
        <p:spPr>
          <a:xfrm>
            <a:off x="480027" y="3891610"/>
            <a:ext cx="457200" cy="438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rPr>
              <a:t>２</a:t>
            </a:r>
            <a:endParaRPr kumimoji="1" lang="ja-JP" altLang="en-US" b="1" dirty="0">
              <a:solidFill>
                <a:sysClr val="windowText" lastClr="000000"/>
              </a:solidFill>
            </a:endParaRPr>
          </a:p>
        </p:txBody>
      </p:sp>
      <p:sp>
        <p:nvSpPr>
          <p:cNvPr id="33" name="円/楕円 32"/>
          <p:cNvSpPr/>
          <p:nvPr/>
        </p:nvSpPr>
        <p:spPr>
          <a:xfrm>
            <a:off x="452013" y="6213141"/>
            <a:ext cx="457200" cy="438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rPr>
              <a:t>３</a:t>
            </a:r>
            <a:endParaRPr kumimoji="1" lang="ja-JP" altLang="en-US" b="1" dirty="0">
              <a:solidFill>
                <a:sysClr val="windowText" lastClr="000000"/>
              </a:solidFill>
            </a:endParaRPr>
          </a:p>
        </p:txBody>
      </p:sp>
      <p:sp>
        <p:nvSpPr>
          <p:cNvPr id="47" name="円/楕円 46"/>
          <p:cNvSpPr/>
          <p:nvPr/>
        </p:nvSpPr>
        <p:spPr>
          <a:xfrm>
            <a:off x="8167176" y="3363462"/>
            <a:ext cx="457200" cy="438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ysClr val="windowText" lastClr="000000"/>
                </a:solidFill>
              </a:rPr>
              <a:t>４</a:t>
            </a:r>
            <a:endParaRPr kumimoji="1" lang="ja-JP" altLang="en-US" b="1" dirty="0">
              <a:solidFill>
                <a:sysClr val="windowText" lastClr="000000"/>
              </a:solidFill>
            </a:endParaRPr>
          </a:p>
        </p:txBody>
      </p:sp>
      <p:sp>
        <p:nvSpPr>
          <p:cNvPr id="52" name="フッター プレースホルダー 6"/>
          <p:cNvSpPr>
            <a:spLocks noGrp="1"/>
          </p:cNvSpPr>
          <p:nvPr>
            <p:ph type="ftr" sz="quarter" idx="11"/>
          </p:nvPr>
        </p:nvSpPr>
        <p:spPr>
          <a:xfrm>
            <a:off x="351692" y="6629010"/>
            <a:ext cx="8440615" cy="235542"/>
          </a:xfrm>
        </p:spPr>
        <p:txBody>
          <a:bodyPr/>
          <a:lstStyle/>
          <a:p>
            <a:r>
              <a:rPr lang="zh-TW" altLang="en-US" sz="738" dirty="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738"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536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33" grpId="0" animBg="1"/>
      <p:bldP spid="4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2493</Words>
  <Application>Microsoft Office PowerPoint</Application>
  <PresentationFormat>画面に合わせる (4:3)</PresentationFormat>
  <Paragraphs>1049</Paragraphs>
  <Slides>50</Slides>
  <Notes>48</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50</vt:i4>
      </vt:variant>
    </vt:vector>
  </HeadingPairs>
  <TitlesOfParts>
    <vt:vector size="65" baseType="lpstr">
      <vt:lpstr>ARゴシック体M</vt:lpstr>
      <vt:lpstr>ＤＨＰ特太ゴシック体</vt:lpstr>
      <vt:lpstr>HGPｺﾞｼｯｸM</vt:lpstr>
      <vt:lpstr>HGSｺﾞｼｯｸM</vt:lpstr>
      <vt:lpstr>ＭＳ Ｐゴシック</vt:lpstr>
      <vt:lpstr>MS UI Gothic</vt:lpstr>
      <vt:lpstr>ＭＳ ゴシック</vt:lpstr>
      <vt:lpstr>新細明體</vt:lpstr>
      <vt:lpstr>メイリオ</vt:lpstr>
      <vt:lpstr>Arial</vt:lpstr>
      <vt:lpstr>Calibri</vt:lpstr>
      <vt:lpstr>Century</vt:lpstr>
      <vt:lpstr>Times New Roman</vt:lpstr>
      <vt:lpstr>Wingdings</vt:lpstr>
      <vt:lpstr>Office テーマ</vt:lpstr>
      <vt:lpstr>相談支援における 家族支援と地域資源の活用への視点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相談支援における家族支援と地域資源の活用への視点</vt:lpstr>
      <vt:lpstr>PowerPoint プレゼンテーション</vt:lpstr>
      <vt:lpstr>PowerPoint プレゼンテーション</vt:lpstr>
      <vt:lpstr>PowerPoint プレゼンテーション</vt:lpstr>
      <vt:lpstr>相談支援事業（制度）の概要</vt:lpstr>
      <vt:lpstr>PowerPoint プレゼンテーション</vt:lpstr>
      <vt:lpstr>様々な相談支援事業との連携</vt:lpstr>
      <vt:lpstr>① ライフステージをつなぐ支援</vt:lpstr>
      <vt:lpstr>地域ネットワーク　【途切れない相談支援の継続性】 （成長発達過程における各ライフステージでの相談支援）</vt:lpstr>
      <vt:lpstr>② 家族支援の重要性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③ 児童期の支援とタテとヨコをつなぐ支援</vt:lpstr>
      <vt:lpstr>入園から就学準備</vt:lpstr>
      <vt:lpstr>小学校入学から中学校へ</vt:lpstr>
      <vt:lpstr>特別支援教育コーディネーターの役割 校内委員会について</vt:lpstr>
      <vt:lpstr>高校・大学進学・就労・社会・自立生活へ</vt:lpstr>
      <vt:lpstr>④ 中途障害児者を抱える家族と将来を見据えた支援</vt:lpstr>
      <vt:lpstr>中途障害者の家族と親亡き後への支援</vt:lpstr>
      <vt:lpstr>全てを受け入れた本人・家族を 支援しているのではないこと</vt:lpstr>
      <vt:lpstr>PowerPoint プレゼンテーション</vt:lpstr>
      <vt:lpstr>地域資源を知る</vt:lpstr>
      <vt:lpstr>PowerPoint プレゼンテーション</vt:lpstr>
      <vt:lpstr>PowerPoint プレゼンテーション</vt:lpstr>
      <vt:lpstr>PowerPoint プレゼンテーション</vt:lpstr>
      <vt:lpstr>PowerPoint プレゼンテーション</vt:lpstr>
      <vt:lpstr>地域課題の認識の方法（気づき）</vt:lpstr>
      <vt:lpstr>地域課題を把握するというリアリティ</vt:lpstr>
      <vt:lpstr>（自立支援）協議会の役割とその活用</vt:lpstr>
      <vt:lpstr>市町村（自立支援）協議会</vt:lpstr>
      <vt:lpstr>市町村(自立支援)協議会の機能</vt:lpstr>
      <vt:lpstr>PowerPoint プレゼンテーション</vt:lpstr>
      <vt:lpstr>個別課題の協議会実践　</vt:lpstr>
      <vt:lpstr>個別課題の協議会実践　</vt:lpstr>
      <vt:lpstr>PowerPoint プレゼンテーション</vt:lpstr>
      <vt:lpstr>個別課題の協議会実践　</vt:lpstr>
      <vt:lpstr>個別課題の協議会実践</vt:lpstr>
      <vt:lpstr>(自立支援)協議会等、地域で共有する目的と解決へのチャレンジ</vt:lpstr>
      <vt:lpstr>PowerPoint プレゼンテーション</vt:lpstr>
      <vt:lpstr>PowerPoint プレゼンテーション</vt:lpstr>
      <vt:lpstr>参考文献（紹介図書）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相談支援における 家族支援と地域資源の活用への視点</dc:title>
  <cp:lastModifiedBy>藤川 雄一(fujikawa-yuuichi.ca6)</cp:lastModifiedBy>
  <cp:revision>3</cp:revision>
  <dcterms:modified xsi:type="dcterms:W3CDTF">2019-08-28T01:24:12Z</dcterms:modified>
</cp:coreProperties>
</file>