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528" r:id="rId2"/>
    <p:sldId id="536" r:id="rId3"/>
    <p:sldId id="491" r:id="rId4"/>
    <p:sldId id="524" r:id="rId5"/>
    <p:sldId id="520" r:id="rId6"/>
    <p:sldId id="521" r:id="rId7"/>
    <p:sldId id="522" r:id="rId8"/>
    <p:sldId id="527" r:id="rId9"/>
    <p:sldId id="532" r:id="rId10"/>
    <p:sldId id="533" r:id="rId11"/>
    <p:sldId id="534" r:id="rId12"/>
    <p:sldId id="535" r:id="rId13"/>
    <p:sldId id="489" r:id="rId14"/>
    <p:sldId id="529" r:id="rId15"/>
    <p:sldId id="531" r:id="rId16"/>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4660"/>
  </p:normalViewPr>
  <p:slideViewPr>
    <p:cSldViewPr snapToGrid="0">
      <p:cViewPr varScale="1">
        <p:scale>
          <a:sx n="107" d="100"/>
          <a:sy n="107" d="100"/>
        </p:scale>
        <p:origin x="606" y="96"/>
      </p:cViewPr>
      <p:guideLst>
        <p:guide orient="horz" pos="2160"/>
        <p:guide pos="4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8428" cy="513508"/>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1"/>
            <a:ext cx="3078428" cy="513508"/>
          </a:xfrm>
          <a:prstGeom prst="rect">
            <a:avLst/>
          </a:prstGeom>
        </p:spPr>
        <p:txBody>
          <a:bodyPr vert="horz" lIns="94668" tIns="47334" rIns="94668" bIns="47334" rtlCol="0"/>
          <a:lstStyle>
            <a:lvl1pPr algn="r">
              <a:defRPr sz="1200"/>
            </a:lvl1pPr>
          </a:lstStyle>
          <a:p>
            <a:fld id="{9726607B-02B2-4661-8E98-B21074635C9F}" type="datetimeFigureOut">
              <a:rPr kumimoji="1" lang="ja-JP" altLang="en-US" smtClean="0"/>
              <a:t>2019/8/28</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407" y="4925408"/>
            <a:ext cx="5683250" cy="4029879"/>
          </a:xfrm>
          <a:prstGeom prst="rect">
            <a:avLst/>
          </a:prstGeom>
        </p:spPr>
        <p:txBody>
          <a:bodyPr vert="horz" lIns="94668" tIns="47334" rIns="94668" bIns="473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8428" cy="513507"/>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4668" tIns="47334" rIns="94668" bIns="47334" rtlCol="0" anchor="b"/>
          <a:lstStyle>
            <a:lvl1pPr algn="r">
              <a:defRPr sz="1200"/>
            </a:lvl1pPr>
          </a:lstStyle>
          <a:p>
            <a:fld id="{031C8595-9AA0-4DFF-915E-9E3FE615DBEA}" type="slidenum">
              <a:rPr kumimoji="1" lang="ja-JP" altLang="en-US" smtClean="0"/>
              <a:t>‹#›</a:t>
            </a:fld>
            <a:endParaRPr kumimoji="1" lang="ja-JP" altLang="en-US"/>
          </a:p>
        </p:txBody>
      </p:sp>
    </p:spTree>
    <p:extLst>
      <p:ext uri="{BB962C8B-B14F-4D97-AF65-F5344CB8AC3E}">
        <p14:creationId xmlns:p14="http://schemas.microsoft.com/office/powerpoint/2010/main" val="37821062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59781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3698597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2731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9</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040768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10</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663565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11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346028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12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220912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14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993989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15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108913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EE7178-BD5F-4125-8454-5CE4A1755D40}" type="datetime1">
              <a:rPr kumimoji="1" lang="ja-JP" altLang="en-US" smtClean="0"/>
              <a:t>2019/8/28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491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A66E1D1-9A4E-4089-94A5-6AB975AD8878}" type="datetime1">
              <a:rPr kumimoji="1" lang="ja-JP" altLang="en-US" smtClean="0"/>
              <a:t>2019/8/28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245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DB85E9-118B-4B2B-A5E2-E3A0C56ED6C7}" type="datetime1">
              <a:rPr kumimoji="1" lang="ja-JP" altLang="en-US" smtClean="0"/>
              <a:t>2019/8/28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56326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75669C-C854-4675-8E3C-9D456561B3C2}" type="datetime1">
              <a:rPr kumimoji="1" lang="ja-JP" altLang="en-US" smtClean="0"/>
              <a:t>2019/8/28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3531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301502-9B33-48FC-8528-CD78ED11ED75}" type="datetime1">
              <a:rPr kumimoji="1" lang="ja-JP" altLang="en-US" smtClean="0"/>
              <a:t>2019/8/28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84015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B0B3208-2EFC-469B-BA9E-7D1EC576DAF1}" type="datetime1">
              <a:rPr kumimoji="1" lang="ja-JP" altLang="en-US" smtClean="0"/>
              <a:t>2019/8/28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3603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FEF1F6-27A7-4BA1-B726-79F812FF25BD}" type="datetime1">
              <a:rPr kumimoji="1" lang="ja-JP" altLang="en-US" smtClean="0"/>
              <a:t>2019/8/28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18542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1D6B314-5022-4723-B363-9BC76689940B}" type="datetime1">
              <a:rPr kumimoji="1" lang="ja-JP" altLang="en-US" smtClean="0"/>
              <a:t>2019/8/28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91038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45175-2670-4A7A-B182-02ED4AD3CC9A}" type="datetime1">
              <a:rPr kumimoji="1" lang="ja-JP" altLang="en-US" smtClean="0"/>
              <a:t>2019/8/28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07194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202B39-2606-46F9-8411-6F8D05C26C8F}" type="datetime1">
              <a:rPr kumimoji="1" lang="ja-JP" altLang="en-US" smtClean="0"/>
              <a:t>2019/8/28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77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A86E09-93EB-4A1E-BF45-7F11F4684410}" type="datetime1">
              <a:rPr kumimoji="1" lang="ja-JP" altLang="en-US" smtClean="0"/>
              <a:t>2019/8/28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01224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DEA57-BD9E-4825-A9C0-BC18E318B106}" type="datetime1">
              <a:rPr kumimoji="1" lang="ja-JP" altLang="en-US" smtClean="0"/>
              <a:t>2019/8/28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19483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6"/>
          <p:cNvSpPr>
            <a:spLocks noGrp="1"/>
          </p:cNvSpPr>
          <p:nvPr>
            <p:ph type="ftr" sz="quarter" idx="11"/>
          </p:nvPr>
        </p:nvSpPr>
        <p:spPr>
          <a:xfrm>
            <a:off x="351693" y="6255704"/>
            <a:ext cx="8440615" cy="337038"/>
          </a:xfrm>
        </p:spPr>
        <p:txBody>
          <a:bodyPr/>
          <a:lstStyle/>
          <a:p>
            <a:r>
              <a:rPr kumimoji="1" lang="zh-TW" altLang="en-US" smtClean="0"/>
              <a:t>令和元年度相談支援従事者指導者養成研修 配布資料</a:t>
            </a:r>
            <a:endParaRPr kumimoji="1" lang="ja-JP" altLang="en-US"/>
          </a:p>
        </p:txBody>
      </p:sp>
      <p:sp>
        <p:nvSpPr>
          <p:cNvPr id="2" name="タイトル 1"/>
          <p:cNvSpPr>
            <a:spLocks noGrp="1"/>
          </p:cNvSpPr>
          <p:nvPr>
            <p:ph type="ctrTitle" idx="4294967295"/>
          </p:nvPr>
        </p:nvSpPr>
        <p:spPr>
          <a:xfrm>
            <a:off x="1149330" y="2945316"/>
            <a:ext cx="7288642" cy="776970"/>
          </a:xfrm>
        </p:spPr>
        <p:txBody>
          <a:bodyPr>
            <a:normAutofit/>
          </a:bodyPr>
          <a:lstStyle/>
          <a:p>
            <a:r>
              <a:rPr lang="ja-JP" altLang="en-US" sz="2954">
                <a:latin typeface="ＭＳ Ｐゴシック" panose="020B0600070205080204" pitchFamily="50" charset="-128"/>
                <a:ea typeface="ＭＳ Ｐゴシック" panose="020B0600070205080204" pitchFamily="50" charset="-128"/>
              </a:rPr>
              <a:t>初任者研修の演習企画・立案のポイント</a:t>
            </a:r>
          </a:p>
        </p:txBody>
      </p:sp>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en-US" altLang="ja-JP" sz="2215" smtClean="0">
                <a:latin typeface="ＭＳ Ｐゴシック" panose="020B0600070205080204" pitchFamily="50" charset="-128"/>
                <a:ea typeface="ＭＳ Ｐゴシック" panose="020B0600070205080204" pitchFamily="50" charset="-128"/>
              </a:rPr>
              <a:t>11 【</a:t>
            </a:r>
            <a:r>
              <a:rPr lang="ja-JP" altLang="en-US" sz="2215">
                <a:latin typeface="ＭＳ Ｐゴシック" panose="020B0600070205080204" pitchFamily="50" charset="-128"/>
                <a:ea typeface="ＭＳ Ｐゴシック" panose="020B0600070205080204" pitchFamily="50" charset="-128"/>
              </a:rPr>
              <a:t>企画の講義と演習</a:t>
            </a:r>
            <a:r>
              <a:rPr lang="en-US" altLang="ja-JP" sz="2215" smtClean="0">
                <a:latin typeface="ＭＳ Ｐゴシック" panose="020B0600070205080204" pitchFamily="50" charset="-128"/>
                <a:ea typeface="ＭＳ Ｐゴシック" panose="020B0600070205080204" pitchFamily="50" charset="-128"/>
              </a:rPr>
              <a:t>】</a:t>
            </a:r>
            <a:endParaRPr lang="ja-JP" altLang="en-US" sz="2215">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99338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600"/>
              </a:lnSpc>
              <a:buNone/>
            </a:pPr>
            <a:r>
              <a:rPr lang="ja-JP" altLang="en-US" smtClean="0">
                <a:latin typeface="MS UI Gothic" panose="020B0600070205080204" pitchFamily="50" charset="-128"/>
                <a:ea typeface="MS UI Gothic" panose="020B0600070205080204" pitchFamily="50" charset="-128"/>
              </a:rPr>
              <a:t> </a:t>
            </a:r>
            <a:endParaRPr lang="en-US" altLang="ja-JP" smtClean="0">
              <a:latin typeface="MS UI Gothic" panose="020B0600070205080204" pitchFamily="50" charset="-128"/>
              <a:ea typeface="MS UI Gothic" panose="020B0600070205080204" pitchFamily="50" charset="-128"/>
            </a:endParaRPr>
          </a:p>
          <a:p>
            <a:pPr marL="15875" lvl="1" indent="0">
              <a:lnSpc>
                <a:spcPct val="100000"/>
              </a:lnSpc>
              <a:buNone/>
            </a:pPr>
            <a:r>
              <a:rPr lang="en-US" altLang="ja-JP" smtClean="0">
                <a:latin typeface="ＤＨＰ特太ゴシック体" panose="020B0500000000000000" pitchFamily="50" charset="-128"/>
                <a:ea typeface="ＤＨＰ特太ゴシック体" panose="020B0500000000000000" pitchFamily="50" charset="-128"/>
              </a:rPr>
              <a:t>(</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a:latin typeface="ＤＨＰ特太ゴシック体" panose="020B0500000000000000" pitchFamily="50" charset="-128"/>
                <a:ea typeface="ＤＨＰ特太ゴシック体" panose="020B0500000000000000" pitchFamily="50" charset="-128"/>
              </a:rPr>
              <a:t>相談支援の実際</a:t>
            </a:r>
            <a:r>
              <a:rPr lang="ja-JP" altLang="en-US">
                <a:latin typeface="MS UI Gothic" panose="020B0600070205080204" pitchFamily="50" charset="-128"/>
                <a:ea typeface="MS UI Gothic" panose="020B0600070205080204" pitchFamily="50" charset="-128"/>
              </a:rPr>
              <a:t>（演習</a:t>
            </a:r>
            <a:r>
              <a:rPr lang="en-US" altLang="ja-JP">
                <a:latin typeface="MS UI Gothic" panose="020B0600070205080204" pitchFamily="50" charset="-128"/>
                <a:ea typeface="MS UI Gothic" panose="020B0600070205080204" pitchFamily="50" charset="-128"/>
              </a:rPr>
              <a:t>1</a:t>
            </a:r>
            <a:r>
              <a:rPr lang="ja-JP" altLang="en-US">
                <a:latin typeface="MS UI Gothic" panose="020B0600070205080204" pitchFamily="50" charset="-128"/>
                <a:ea typeface="MS UI Gothic" panose="020B0600070205080204" pitchFamily="50" charset="-128"/>
              </a:rPr>
              <a:t>日目・</a:t>
            </a:r>
            <a:r>
              <a:rPr lang="en-US" altLang="ja-JP">
                <a:latin typeface="MS UI Gothic" panose="020B0600070205080204" pitchFamily="50" charset="-128"/>
                <a:ea typeface="MS UI Gothic" panose="020B0600070205080204" pitchFamily="50" charset="-128"/>
              </a:rPr>
              <a:t>2</a:t>
            </a:r>
            <a:r>
              <a:rPr lang="ja-JP" altLang="en-US">
                <a:latin typeface="MS UI Gothic" panose="020B0600070205080204" pitchFamily="50" charset="-128"/>
                <a:ea typeface="MS UI Gothic" panose="020B0600070205080204" pitchFamily="50" charset="-128"/>
              </a:rPr>
              <a:t>日目</a:t>
            </a:r>
            <a:r>
              <a:rPr lang="ja-JP" altLang="en-US" smtClean="0">
                <a:latin typeface="MS UI Gothic" panose="020B0600070205080204" pitchFamily="50" charset="-128"/>
                <a:ea typeface="MS UI Gothic" panose="020B0600070205080204" pitchFamily="50" charset="-128"/>
              </a:rPr>
              <a:t>）</a:t>
            </a:r>
            <a:r>
              <a:rPr lang="ja-JP" altLang="en-US" sz="1600" smtClean="0">
                <a:latin typeface="MS UI Gothic" panose="020B0600070205080204" pitchFamily="50" charset="-128"/>
                <a:ea typeface="MS UI Gothic" panose="020B0600070205080204" pitchFamily="50" charset="-128"/>
              </a:rPr>
              <a:t>つづき</a:t>
            </a:r>
            <a:endParaRPr lang="ja-JP" altLang="en-US" sz="1600" smtClean="0">
              <a:latin typeface="MS UI Gothic" panose="020B0600070205080204" pitchFamily="50" charset="-128"/>
              <a:ea typeface="MS UI Gothic" panose="020B0600070205080204" pitchFamily="50" charset="-128"/>
            </a:endParaRPr>
          </a:p>
          <a:p>
            <a:pPr marL="15875" lvl="1" indent="0">
              <a:lnSpc>
                <a:spcPct val="100000"/>
              </a:lnSpc>
              <a:buNone/>
            </a:pP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特に検討が必要になると想定されるポイント</a:t>
            </a:r>
            <a:r>
              <a:rPr lang="en-US" altLang="ja-JP" sz="1800" smtClean="0">
                <a:latin typeface="MS UI Gothic" panose="020B0600070205080204" pitchFamily="50" charset="-128"/>
                <a:ea typeface="MS UI Gothic" panose="020B0600070205080204" pitchFamily="50" charset="-128"/>
              </a:rPr>
              <a:t>】</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ja-JP" altLang="en-US" sz="1800" smtClean="0">
                <a:latin typeface="MS UI Gothic" panose="020B0600070205080204" pitchFamily="50" charset="-128"/>
                <a:ea typeface="MS UI Gothic" panose="020B0600070205080204" pitchFamily="50" charset="-128"/>
              </a:rPr>
              <a:t>・インテークアセスメントやアセスメントの演習の展開方法（特に演習講師への浸透）</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・演習事例の作成</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・サービス担当者会議等のロールプレイの</a:t>
            </a:r>
            <a:r>
              <a:rPr lang="ja-JP" altLang="en-US" sz="1800" smtClean="0">
                <a:latin typeface="MS UI Gothic" panose="020B0600070205080204" pitchFamily="50" charset="-128"/>
                <a:ea typeface="MS UI Gothic" panose="020B0600070205080204" pitchFamily="50" charset="-128"/>
              </a:rPr>
              <a:t>展開方法</a:t>
            </a:r>
            <a:endParaRPr lang="ja-JP" altLang="en-US" sz="1800" smtClean="0">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特に検討が必要になると想定</a:t>
            </a: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される科目毎のポイント</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885818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6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(2) </a:t>
            </a:r>
            <a:r>
              <a:rPr lang="ja-JP" altLang="en-US" smtClean="0">
                <a:latin typeface="ＤＨＰ特太ゴシック体" panose="020B0500000000000000" pitchFamily="50" charset="-128"/>
                <a:ea typeface="ＤＨＰ特太ゴシック体" panose="020B0500000000000000" pitchFamily="50" charset="-128"/>
              </a:rPr>
              <a:t>相談支援の基礎技術に関する実習</a:t>
            </a:r>
            <a:r>
              <a:rPr lang="ja-JP" altLang="en-US" sz="1800" smtClean="0">
                <a:latin typeface="MS UI Gothic" panose="020B0600070205080204" pitchFamily="50" charset="-128"/>
                <a:ea typeface="MS UI Gothic" panose="020B0600070205080204" pitchFamily="50" charset="-128"/>
              </a:rPr>
              <a:t>（演習と演習の間の期間に実施）</a:t>
            </a:r>
          </a:p>
          <a:p>
            <a:pPr marL="15875" lvl="1" indent="0">
              <a:lnSpc>
                <a:spcPts val="600"/>
              </a:lnSpc>
              <a:buNone/>
            </a:pP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a:latin typeface="MS UI Gothic" panose="020B0600070205080204" pitchFamily="50" charset="-128"/>
                <a:ea typeface="MS UI Gothic" panose="020B0600070205080204" pitchFamily="50" charset="-128"/>
              </a:rPr>
              <a:t>概要</a:t>
            </a:r>
            <a:r>
              <a:rPr lang="en-US" altLang="ja-JP" sz="1800" smtClean="0">
                <a:latin typeface="MS UI Gothic" panose="020B0600070205080204" pitchFamily="50" charset="-128"/>
                <a:ea typeface="MS UI Gothic" panose="020B0600070205080204" pitchFamily="50" charset="-128"/>
              </a:rPr>
              <a:t>】</a:t>
            </a: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①　「相談支援の実際」で体験したケアマネジメントプロセスを実地で演習。</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② 地域の概要や資源の状況、</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自立支援</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協議会の状況を調査する演習</a:t>
            </a:r>
            <a:r>
              <a:rPr lang="ja-JP" altLang="en-US" sz="1800" smtClean="0">
                <a:latin typeface="MS UI Gothic" panose="020B0600070205080204" pitchFamily="50" charset="-128"/>
                <a:ea typeface="MS UI Gothic" panose="020B0600070205080204" pitchFamily="50" charset="-128"/>
              </a:rPr>
              <a:t>。</a:t>
            </a:r>
            <a:endParaRPr lang="en-US" altLang="ja-JP" sz="1800" smtClean="0">
              <a:latin typeface="MS UI Gothic" panose="020B0600070205080204" pitchFamily="50" charset="-128"/>
              <a:ea typeface="MS UI Gothic" panose="020B0600070205080204" pitchFamily="50" charset="-128"/>
            </a:endParaRPr>
          </a:p>
          <a:p>
            <a:pPr marL="15875" lvl="1" indent="0">
              <a:lnSpc>
                <a:spcPts val="600"/>
              </a:lnSpc>
              <a:buNone/>
            </a:pP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改定内容</a:t>
            </a:r>
            <a:r>
              <a:rPr lang="en-US" altLang="ja-JP" sz="1800" smtClean="0">
                <a:latin typeface="MS UI Gothic" panose="020B0600070205080204" pitchFamily="50" charset="-128"/>
                <a:ea typeface="MS UI Gothic" panose="020B0600070205080204" pitchFamily="50" charset="-128"/>
              </a:rPr>
              <a:t>】</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・従来から原則課していた実習であるが、告示に含まれる内容として追加。</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←以後の演習科目の前提となる実習であるため、必修化。</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・課題について、基幹相談支援センター等において指導・助言を受けてくることを推奨。</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←今後の実地教育（ＯＪＴ）へ繋がることを想定</a:t>
            </a:r>
            <a:r>
              <a:rPr lang="ja-JP" altLang="en-US" sz="1800" smtClean="0">
                <a:latin typeface="MS UI Gothic" panose="020B0600070205080204" pitchFamily="50" charset="-128"/>
                <a:ea typeface="MS UI Gothic" panose="020B0600070205080204" pitchFamily="50" charset="-128"/>
              </a:rPr>
              <a:t>。</a:t>
            </a:r>
            <a:endParaRPr lang="en-US" altLang="ja-JP" sz="1800" smtClean="0">
              <a:latin typeface="MS UI Gothic" panose="020B0600070205080204" pitchFamily="50" charset="-128"/>
              <a:ea typeface="MS UI Gothic" panose="020B0600070205080204" pitchFamily="50" charset="-128"/>
            </a:endParaRPr>
          </a:p>
          <a:p>
            <a:pPr marL="15875" lvl="1" indent="0">
              <a:lnSpc>
                <a:spcPts val="600"/>
              </a:lnSpc>
              <a:buNone/>
            </a:pP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a:latin typeface="MS UI Gothic" panose="020B0600070205080204" pitchFamily="50" charset="-128"/>
                <a:ea typeface="MS UI Gothic" panose="020B0600070205080204" pitchFamily="50" charset="-128"/>
              </a:rPr>
              <a:t>特に検討が必要になると想定されるポイント</a:t>
            </a:r>
            <a:r>
              <a:rPr lang="en-US" altLang="ja-JP" sz="1800" smtClean="0">
                <a:latin typeface="MS UI Gothic" panose="020B0600070205080204" pitchFamily="50" charset="-128"/>
                <a:ea typeface="MS UI Gothic" panose="020B0600070205080204" pitchFamily="50" charset="-128"/>
              </a:rPr>
              <a:t>】</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・市町村や障害保健福祉圏域等の相談支援の実施地域との連携の検討。</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❖特に、この研修についての検討のみならず、研修とＯＪＴが連動する仕組み作りの検討の視</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点が重要。</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特に検討が必要になると想定</a:t>
            </a: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される科目毎のポイント</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1725178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6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(3) </a:t>
            </a:r>
            <a:r>
              <a:rPr lang="ja-JP" altLang="en-US" smtClean="0">
                <a:latin typeface="ＤＨＰ特太ゴシック体" panose="020B0500000000000000" pitchFamily="50" charset="-128"/>
                <a:ea typeface="ＤＨＰ特太ゴシック体" panose="020B0500000000000000" pitchFamily="50" charset="-128"/>
              </a:rPr>
              <a:t>実践</a:t>
            </a:r>
            <a:r>
              <a:rPr lang="ja-JP" altLang="en-US" smtClean="0">
                <a:latin typeface="ＤＨＰ特太ゴシック体" panose="020B0500000000000000" pitchFamily="50" charset="-128"/>
                <a:ea typeface="ＤＨＰ特太ゴシック体" panose="020B0500000000000000" pitchFamily="50" charset="-128"/>
              </a:rPr>
              <a:t>研究</a:t>
            </a:r>
            <a:r>
              <a:rPr lang="ja-JP" altLang="en-US" smtClean="0">
                <a:latin typeface="MS UI Gothic" panose="020B0600070205080204" pitchFamily="50" charset="-128"/>
                <a:ea typeface="MS UI Gothic" panose="020B0600070205080204" pitchFamily="50" charset="-128"/>
              </a:rPr>
              <a:t>（演習３日目～５日目）</a:t>
            </a:r>
            <a:endParaRPr lang="en-US" altLang="ja-JP" smtClean="0">
              <a:latin typeface="MS UI Gothic" panose="020B0600070205080204" pitchFamily="50" charset="-128"/>
              <a:ea typeface="MS UI Gothic" panose="020B0600070205080204" pitchFamily="50" charset="-128"/>
            </a:endParaRPr>
          </a:p>
          <a:p>
            <a:pPr marL="15875" lvl="1" indent="0">
              <a:lnSpc>
                <a:spcPts val="600"/>
              </a:lnSpc>
              <a:buNone/>
            </a:pPr>
            <a:endParaRPr lang="ja-JP" altLang="en-US" smtClean="0">
              <a:latin typeface="ＤＨＰ特太ゴシック体" panose="020B0500000000000000" pitchFamily="50" charset="-128"/>
              <a:ea typeface="ＤＨＰ特太ゴシック体" panose="020B0500000000000000"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a:latin typeface="MS UI Gothic" panose="020B0600070205080204" pitchFamily="50" charset="-128"/>
                <a:ea typeface="MS UI Gothic" panose="020B0600070205080204" pitchFamily="50" charset="-128"/>
              </a:rPr>
              <a:t>概要</a:t>
            </a:r>
            <a:r>
              <a:rPr lang="en-US" altLang="ja-JP" sz="1800" smtClean="0">
                <a:latin typeface="MS UI Gothic" panose="020B0600070205080204" pitchFamily="50" charset="-128"/>
                <a:ea typeface="MS UI Gothic" panose="020B0600070205080204" pitchFamily="50" charset="-128"/>
              </a:rPr>
              <a:t>】</a:t>
            </a: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①　実習で行った課題をもとに、複数の視点により自らの実践を検討し、気づきを得ることで、</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相談支援の実践力を涵養する</a:t>
            </a:r>
            <a:r>
              <a:rPr lang="ja-JP" altLang="en-US" sz="1800" smtClean="0">
                <a:latin typeface="MS UI Gothic" panose="020B0600070205080204" pitchFamily="50" charset="-128"/>
                <a:ea typeface="MS UI Gothic" panose="020B0600070205080204" pitchFamily="50" charset="-128"/>
              </a:rPr>
              <a:t>。</a:t>
            </a:r>
          </a:p>
          <a:p>
            <a:pPr marL="15875" lvl="1" indent="0">
              <a:lnSpc>
                <a:spcPts val="600"/>
              </a:lnSpc>
              <a:buNone/>
            </a:pP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改定内容</a:t>
            </a:r>
            <a:r>
              <a:rPr lang="en-US" altLang="ja-JP" sz="1800" smtClean="0">
                <a:latin typeface="MS UI Gothic" panose="020B0600070205080204" pitchFamily="50" charset="-128"/>
                <a:ea typeface="MS UI Gothic" panose="020B0600070205080204" pitchFamily="50" charset="-128"/>
              </a:rPr>
              <a:t>】</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・受講生ひとりひとりに十分な時間を確保し、自らの実践について発表</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報告</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し、合議による</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検討を経験する内容に改定。</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・スーパービジョンおよびケースレビュー</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ケースレポート</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の実際を体験</a:t>
            </a:r>
            <a:r>
              <a:rPr lang="ja-JP" altLang="en-US" sz="1800" smtClean="0">
                <a:latin typeface="MS UI Gothic" panose="020B0600070205080204" pitchFamily="50" charset="-128"/>
                <a:ea typeface="MS UI Gothic" panose="020B0600070205080204" pitchFamily="50" charset="-128"/>
              </a:rPr>
              <a:t>。</a:t>
            </a: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・合議の場に参加する際の方法を体験</a:t>
            </a:r>
            <a:r>
              <a:rPr lang="ja-JP" altLang="en-US" sz="1800" smtClean="0">
                <a:latin typeface="MS UI Gothic" panose="020B0600070205080204" pitchFamily="50" charset="-128"/>
                <a:ea typeface="MS UI Gothic" panose="020B0600070205080204" pitchFamily="50" charset="-128"/>
              </a:rPr>
              <a:t>。</a:t>
            </a:r>
            <a:endParaRPr lang="en-US" altLang="ja-JP" sz="1800" smtClean="0">
              <a:latin typeface="MS UI Gothic" panose="020B0600070205080204" pitchFamily="50" charset="-128"/>
              <a:ea typeface="MS UI Gothic" panose="020B0600070205080204" pitchFamily="50" charset="-128"/>
            </a:endParaRPr>
          </a:p>
          <a:p>
            <a:pPr marL="15875" lvl="1" indent="0">
              <a:lnSpc>
                <a:spcPts val="600"/>
              </a:lnSpc>
              <a:buNone/>
            </a:pP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a:latin typeface="MS UI Gothic" panose="020B0600070205080204" pitchFamily="50" charset="-128"/>
                <a:ea typeface="MS UI Gothic" panose="020B0600070205080204" pitchFamily="50" charset="-128"/>
              </a:rPr>
              <a:t>特に検討が必要になると想定されるポイント</a:t>
            </a:r>
            <a:r>
              <a:rPr lang="en-US" altLang="ja-JP" sz="1800" smtClean="0">
                <a:latin typeface="MS UI Gothic" panose="020B0600070205080204" pitchFamily="50" charset="-128"/>
                <a:ea typeface="MS UI Gothic" panose="020B0600070205080204" pitchFamily="50" charset="-128"/>
              </a:rPr>
              <a:t>】</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・都道府県において、各市町村や障害保健福祉圏域等の相談支援の実施地域において実</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践可能なスーパービジョンやケースレビューの方法を検討し、実地教育（ＯＪＴ）と連動する体</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制を作る視点で検討を行うことが重要。</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❖実地で行われる方法を初めて体験する場が初任者研修であるという位置づけ。</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特に検討が必要になると想定</a:t>
            </a: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される科目毎のポイント</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68939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n-ea"/>
                <a:ea typeface="+mn-ea"/>
              </a:rPr>
              <a:t>Ⅱ</a:t>
            </a:r>
            <a:r>
              <a:rPr lang="ja-JP" altLang="en-US" sz="3323" smtClean="0"/>
              <a:t>　質の向上に向けた検討会</a:t>
            </a:r>
            <a:r>
              <a:rPr lang="en-US" altLang="ja-JP" sz="3323" smtClean="0"/>
              <a:t>(</a:t>
            </a:r>
            <a:r>
              <a:rPr lang="en-US" altLang="ja-JP" sz="3323" smtClean="0"/>
              <a:t>#5-#9</a:t>
            </a:r>
            <a:r>
              <a:rPr lang="en-US" altLang="ja-JP" sz="3323" smtClean="0"/>
              <a:t>)</a:t>
            </a:r>
            <a:r>
              <a:rPr lang="ja-JP" altLang="en-US" sz="3323" smtClean="0"/>
              <a:t/>
            </a:r>
            <a:br>
              <a:rPr lang="ja-JP" altLang="en-US" sz="3323" smtClean="0"/>
            </a:br>
            <a:r>
              <a:rPr lang="ja-JP" altLang="en-US" sz="3323" smtClean="0"/>
              <a:t>　　を踏まえた留意点</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13</a:t>
            </a:fld>
            <a:endParaRPr kumimoji="1" lang="ja-JP" altLang="en-US"/>
          </a:p>
        </p:txBody>
      </p:sp>
    </p:spTree>
    <p:extLst>
      <p:ext uri="{BB962C8B-B14F-4D97-AF65-F5344CB8AC3E}">
        <p14:creationId xmlns:p14="http://schemas.microsoft.com/office/powerpoint/2010/main" val="175346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ct val="100000"/>
              </a:lnSpc>
              <a:buNone/>
            </a:pPr>
            <a:endParaRPr lang="ja-JP" altLang="en-US" dirty="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smtClean="0">
                <a:latin typeface="ＤＨＰ特太ゴシック体" panose="020B0500000000000000" pitchFamily="50" charset="-128"/>
                <a:ea typeface="ＤＨＰ特太ゴシック体" panose="020B0500000000000000" pitchFamily="50" charset="-128"/>
              </a:rPr>
              <a:t>視点の追加やさらなる強調</a:t>
            </a: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・本人主体、エンパワメントの視点のさらなる強調</a:t>
            </a:r>
          </a:p>
          <a:p>
            <a:pPr marL="15875" lvl="1" indent="0">
              <a:lnSpc>
                <a:spcPct val="1000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・セルフマネジメントとその支援の重要性</a:t>
            </a:r>
          </a:p>
          <a:p>
            <a:pPr marL="15875" lvl="1" indent="0">
              <a:lnSpc>
                <a:spcPct val="1000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・研修への当事者の参画促進の視点</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受講生・講師</a:t>
            </a:r>
            <a:r>
              <a:rPr lang="en-US" altLang="ja-JP" smtClean="0">
                <a:latin typeface="MS UI Gothic" panose="020B0600070205080204" pitchFamily="50" charset="-128"/>
                <a:ea typeface="MS UI Gothic" panose="020B0600070205080204" pitchFamily="50" charset="-128"/>
              </a:rPr>
              <a:t>)</a:t>
            </a:r>
            <a:endParaRPr lang="ja-JP" altLang="en-US"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 </a:t>
            </a:r>
            <a:r>
              <a:rPr lang="en-US" altLang="ja-JP" smtClean="0">
                <a:latin typeface="MS UI Gothic" panose="020B0600070205080204" pitchFamily="50" charset="-128"/>
                <a:ea typeface="MS UI Gothic" panose="020B0600070205080204" pitchFamily="50" charset="-128"/>
              </a:rPr>
              <a:t>(2) </a:t>
            </a:r>
            <a:r>
              <a:rPr lang="ja-JP" altLang="en-US" smtClean="0">
                <a:latin typeface="MS UI Gothic" panose="020B0600070205080204" pitchFamily="50" charset="-128"/>
                <a:ea typeface="MS UI Gothic" panose="020B0600070205080204" pitchFamily="50" charset="-128"/>
              </a:rPr>
              <a:t>合理的配慮の実施の重要性</a:t>
            </a:r>
            <a:endParaRPr lang="ja-JP" altLang="en-US">
              <a:latin typeface="MS UI Gothic" panose="020B0600070205080204" pitchFamily="50" charset="-128"/>
              <a:ea typeface="MS UI Gothic" panose="020B0600070205080204" pitchFamily="50" charset="-128"/>
            </a:endParaRPr>
          </a:p>
          <a:p>
            <a:pPr marL="15875" lvl="1" indent="0">
              <a:lnSpc>
                <a:spcPct val="1000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(2) </a:t>
            </a:r>
            <a:r>
              <a:rPr lang="ja-JP" altLang="en-US" smtClean="0">
                <a:latin typeface="ＤＨＰ特太ゴシック体" panose="020B0500000000000000" pitchFamily="50" charset="-128"/>
                <a:ea typeface="ＤＨＰ特太ゴシック体" panose="020B0500000000000000" pitchFamily="50" charset="-128"/>
              </a:rPr>
              <a:t>演習実施における合理的配慮</a:t>
            </a:r>
            <a:endParaRPr lang="ja-JP" altLang="en-US"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・従来の研修に障害者が参加するための合理的配慮</a:t>
            </a: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・従来の研修のままでは修了が困難な障害者への合理的配慮</a:t>
            </a:r>
          </a:p>
          <a:p>
            <a:pPr marL="15875" lvl="1" indent="0">
              <a:lnSpc>
                <a:spcPts val="300"/>
              </a:lnSpc>
              <a:buNone/>
            </a:pPr>
            <a:endParaRPr lang="ja-JP" altLang="en-US">
              <a:latin typeface="MS UI Gothic" panose="020B0600070205080204" pitchFamily="50" charset="-128"/>
              <a:ea typeface="MS UI Gothic" panose="020B0600070205080204" pitchFamily="50" charset="-128"/>
            </a:endParaRPr>
          </a:p>
          <a:p>
            <a:pPr marL="15875" lvl="1" indent="0">
              <a:lnSpc>
                <a:spcPct val="100000"/>
              </a:lnSpc>
              <a:buNone/>
            </a:pPr>
            <a:r>
              <a:rPr lang="ja-JP" altLang="en-US">
                <a:latin typeface="MS UI Gothic" panose="020B0600070205080204" pitchFamily="50" charset="-128"/>
                <a:ea typeface="MS UI Gothic" panose="020B0600070205080204" pitchFamily="50" charset="-128"/>
              </a:rPr>
              <a:t>　</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合理的配慮については、今後ガイドラインへの加筆や</a:t>
            </a:r>
            <a:r>
              <a:rPr lang="ja-JP" altLang="en-US">
                <a:latin typeface="MS UI Gothic" panose="020B0600070205080204" pitchFamily="50" charset="-128"/>
                <a:ea typeface="MS UI Gothic" panose="020B0600070205080204" pitchFamily="50" charset="-128"/>
              </a:rPr>
              <a:t>具体例の</a:t>
            </a:r>
            <a:r>
              <a:rPr lang="ja-JP" altLang="en-US" smtClean="0">
                <a:latin typeface="MS UI Gothic" panose="020B0600070205080204" pitchFamily="50" charset="-128"/>
                <a:ea typeface="MS UI Gothic" panose="020B0600070205080204" pitchFamily="50" charset="-128"/>
              </a:rPr>
              <a:t>紹介</a:t>
            </a: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を</a:t>
            </a:r>
            <a:r>
              <a:rPr lang="ja-JP" altLang="en-US">
                <a:latin typeface="MS UI Gothic" panose="020B0600070205080204" pitchFamily="50" charset="-128"/>
                <a:ea typeface="MS UI Gothic" panose="020B0600070205080204" pitchFamily="50" charset="-128"/>
              </a:rPr>
              <a:t>予定</a:t>
            </a:r>
            <a:endParaRPr lang="ja-JP" altLang="en-US" smtClean="0">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質の向上に向けた検討会</a:t>
            </a:r>
            <a:r>
              <a:rPr lang="en-US" altLang="ja-JP" sz="2400" smtClean="0">
                <a:solidFill>
                  <a:schemeClr val="bg1"/>
                </a:solidFill>
                <a:latin typeface="ＤＦ特太ゴシック体" panose="020B0509000000000000" pitchFamily="49" charset="-128"/>
                <a:ea typeface="ＤＦ特太ゴシック体" panose="020B0509000000000000" pitchFamily="49" charset="-128"/>
              </a:rPr>
              <a:t>(#5-#9)</a:t>
            </a: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を踏まえた留意点</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836421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ct val="100000"/>
              </a:lnSpc>
              <a:buNone/>
            </a:pPr>
            <a:endParaRPr lang="en-US" altLang="ja-JP" dirty="0">
              <a:latin typeface="MS UI Gothic" panose="020B0600070205080204" pitchFamily="50" charset="-128"/>
              <a:ea typeface="MS UI Gothic" panose="020B0600070205080204" pitchFamily="50" charset="-128"/>
            </a:endParaRPr>
          </a:p>
          <a:p>
            <a:pPr marL="15875" lvl="1" indent="0">
              <a:lnSpc>
                <a:spcPct val="100000"/>
              </a:lnSpc>
              <a:buNone/>
            </a:pPr>
            <a:r>
              <a:rPr lang="ja-JP" altLang="en-US" dirty="0" smtClean="0">
                <a:latin typeface="MS UI Gothic" panose="020B0600070205080204" pitchFamily="50" charset="-128"/>
                <a:ea typeface="MS UI Gothic" panose="020B0600070205080204" pitchFamily="50" charset="-128"/>
              </a:rPr>
              <a:t> </a:t>
            </a:r>
            <a:r>
              <a:rPr lang="ja-JP" altLang="en-US" dirty="0">
                <a:latin typeface="ＤＨＰ特太ゴシック体" panose="020B0500000000000000" pitchFamily="50" charset="-128"/>
                <a:ea typeface="ＤＨＰ特太ゴシック体" panose="020B0500000000000000" pitchFamily="50" charset="-128"/>
              </a:rPr>
              <a:t>・特に検討会での意見の</a:t>
            </a:r>
            <a:r>
              <a:rPr lang="ja-JP" altLang="en-US" dirty="0" smtClean="0">
                <a:latin typeface="ＤＨＰ特太ゴシック体" panose="020B0500000000000000" pitchFamily="50" charset="-128"/>
                <a:ea typeface="ＤＨＰ特太ゴシック体" panose="020B0500000000000000" pitchFamily="50" charset="-128"/>
              </a:rPr>
              <a:t>多かった</a:t>
            </a:r>
            <a:r>
              <a:rPr lang="ja-JP" altLang="en-US" dirty="0" smtClean="0">
                <a:solidFill>
                  <a:schemeClr val="tx1"/>
                </a:solidFill>
                <a:latin typeface="ＤＨＰ特太ゴシック体" panose="020B0500000000000000" pitchFamily="50" charset="-128"/>
                <a:ea typeface="ＤＨＰ特太ゴシック体" panose="020B0500000000000000" pitchFamily="50" charset="-128"/>
              </a:rPr>
              <a:t>視点や</a:t>
            </a:r>
            <a:r>
              <a:rPr lang="ja-JP" altLang="en-US" dirty="0">
                <a:solidFill>
                  <a:schemeClr val="tx1"/>
                </a:solidFill>
                <a:latin typeface="ＤＨＰ特太ゴシック体" panose="020B0500000000000000" pitchFamily="50" charset="-128"/>
                <a:ea typeface="ＤＨＰ特太ゴシック体" panose="020B0500000000000000" pitchFamily="50" charset="-128"/>
              </a:rPr>
              <a:t>現在検討中の視点</a:t>
            </a:r>
            <a:endParaRPr lang="ja-JP" altLang="en-US" sz="1800" dirty="0">
              <a:solidFill>
                <a:schemeClr val="tx1"/>
              </a:solidFill>
              <a:latin typeface="MS UI Gothic" panose="020B0600070205080204" pitchFamily="50" charset="-128"/>
              <a:ea typeface="MS UI Gothic" panose="020B0600070205080204" pitchFamily="50" charset="-128"/>
            </a:endParaRPr>
          </a:p>
          <a:p>
            <a:pPr marL="15875" lvl="1" indent="0">
              <a:lnSpc>
                <a:spcPct val="100000"/>
              </a:lnSpc>
              <a:buNone/>
            </a:pPr>
            <a:endParaRPr lang="en-US" altLang="ja-JP" dirty="0">
              <a:solidFill>
                <a:schemeClr val="tx1"/>
              </a:solidFill>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solidFill>
                  <a:schemeClr val="tx1"/>
                </a:solidFill>
                <a:latin typeface="MS UI Gothic" panose="020B0600070205080204" pitchFamily="50" charset="-128"/>
                <a:ea typeface="MS UI Gothic" panose="020B0600070205080204" pitchFamily="50" charset="-128"/>
              </a:rPr>
              <a:t>　</a:t>
            </a:r>
            <a:r>
              <a:rPr lang="ja-JP" altLang="en-US" smtClean="0">
                <a:solidFill>
                  <a:schemeClr val="tx1"/>
                </a:solidFill>
                <a:latin typeface="MS UI Gothic" panose="020B0600070205080204" pitchFamily="50" charset="-128"/>
                <a:ea typeface="MS UI Gothic" panose="020B0600070205080204" pitchFamily="50" charset="-128"/>
              </a:rPr>
              <a:t>① 以下の</a:t>
            </a:r>
            <a:r>
              <a:rPr lang="ja-JP" altLang="en-US" dirty="0">
                <a:solidFill>
                  <a:schemeClr val="tx1"/>
                </a:solidFill>
                <a:latin typeface="MS UI Gothic" panose="020B0600070205080204" pitchFamily="50" charset="-128"/>
                <a:ea typeface="MS UI Gothic" panose="020B0600070205080204" pitchFamily="50" charset="-128"/>
              </a:rPr>
              <a:t>視点を盛り込んだ演習事例の作成</a:t>
            </a:r>
          </a:p>
          <a:p>
            <a:pPr marL="15875" lvl="1" indent="0">
              <a:lnSpc>
                <a:spcPct val="100000"/>
              </a:lnSpc>
              <a:buNone/>
            </a:pPr>
            <a:r>
              <a:rPr lang="ja-JP" altLang="en-US" dirty="0" smtClean="0">
                <a:solidFill>
                  <a:schemeClr val="tx1"/>
                </a:solidFill>
                <a:latin typeface="MS UI Gothic" panose="020B0600070205080204" pitchFamily="50" charset="-128"/>
                <a:ea typeface="MS UI Gothic" panose="020B0600070205080204" pitchFamily="50" charset="-128"/>
              </a:rPr>
              <a:t>　　</a:t>
            </a:r>
            <a:r>
              <a:rPr lang="en-US" altLang="ja-JP" dirty="0" smtClean="0">
                <a:solidFill>
                  <a:schemeClr val="tx1"/>
                </a:solidFill>
                <a:latin typeface="MS UI Gothic" panose="020B0600070205080204" pitchFamily="50" charset="-128"/>
                <a:ea typeface="MS UI Gothic" panose="020B0600070205080204" pitchFamily="50" charset="-128"/>
              </a:rPr>
              <a:t>【</a:t>
            </a:r>
            <a:r>
              <a:rPr lang="ja-JP" altLang="en-US" dirty="0" smtClean="0">
                <a:solidFill>
                  <a:schemeClr val="tx1"/>
                </a:solidFill>
                <a:latin typeface="MS UI Gothic" panose="020B0600070205080204" pitchFamily="50" charset="-128"/>
                <a:ea typeface="MS UI Gothic" panose="020B0600070205080204" pitchFamily="50" charset="-128"/>
              </a:rPr>
              <a:t>例</a:t>
            </a:r>
            <a:r>
              <a:rPr lang="en-US" altLang="ja-JP" dirty="0" smtClean="0">
                <a:solidFill>
                  <a:schemeClr val="tx1"/>
                </a:solidFill>
                <a:latin typeface="MS UI Gothic" panose="020B0600070205080204" pitchFamily="50" charset="-128"/>
                <a:ea typeface="MS UI Gothic" panose="020B0600070205080204" pitchFamily="50" charset="-128"/>
              </a:rPr>
              <a:t>】</a:t>
            </a:r>
            <a:r>
              <a:rPr lang="ja-JP" altLang="en-US" dirty="0">
                <a:solidFill>
                  <a:schemeClr val="tx1"/>
                </a:solidFill>
                <a:latin typeface="MS UI Gothic" panose="020B0600070205080204" pitchFamily="50" charset="-128"/>
                <a:ea typeface="MS UI Gothic" panose="020B0600070205080204" pitchFamily="50" charset="-128"/>
              </a:rPr>
              <a:t>　</a:t>
            </a:r>
            <a:endParaRPr lang="en-US" altLang="ja-JP" dirty="0" smtClean="0">
              <a:solidFill>
                <a:schemeClr val="tx1"/>
              </a:solidFill>
              <a:latin typeface="MS UI Gothic" panose="020B0600070205080204" pitchFamily="50" charset="-128"/>
              <a:ea typeface="MS UI Gothic" panose="020B0600070205080204" pitchFamily="50" charset="-128"/>
            </a:endParaRPr>
          </a:p>
          <a:p>
            <a:pPr marL="15875" lvl="1" indent="0">
              <a:lnSpc>
                <a:spcPct val="100000"/>
              </a:lnSpc>
              <a:buNone/>
            </a:pPr>
            <a:r>
              <a:rPr lang="ja-JP" altLang="en-US" dirty="0">
                <a:solidFill>
                  <a:schemeClr val="tx1"/>
                </a:solidFill>
                <a:latin typeface="MS UI Gothic" panose="020B0600070205080204" pitchFamily="50" charset="-128"/>
                <a:ea typeface="MS UI Gothic" panose="020B0600070205080204" pitchFamily="50" charset="-128"/>
              </a:rPr>
              <a:t>　</a:t>
            </a:r>
            <a:r>
              <a:rPr lang="ja-JP" altLang="en-US" dirty="0" smtClean="0">
                <a:solidFill>
                  <a:schemeClr val="tx1"/>
                </a:solidFill>
                <a:latin typeface="MS UI Gothic" panose="020B0600070205080204" pitchFamily="50" charset="-128"/>
                <a:ea typeface="MS UI Gothic" panose="020B0600070205080204" pitchFamily="50" charset="-128"/>
              </a:rPr>
              <a:t>　・</a:t>
            </a:r>
            <a:r>
              <a:rPr lang="ja-JP" altLang="en-US" dirty="0">
                <a:solidFill>
                  <a:schemeClr val="tx1"/>
                </a:solidFill>
                <a:latin typeface="MS UI Gothic" panose="020B0600070205080204" pitchFamily="50" charset="-128"/>
                <a:ea typeface="MS UI Gothic" panose="020B0600070205080204" pitchFamily="50" charset="-128"/>
              </a:rPr>
              <a:t>各障害の特性理解等を盛り込んだ</a:t>
            </a:r>
            <a:r>
              <a:rPr lang="ja-JP" altLang="en-US">
                <a:solidFill>
                  <a:schemeClr val="tx1"/>
                </a:solidFill>
                <a:latin typeface="MS UI Gothic" panose="020B0600070205080204" pitchFamily="50" charset="-128"/>
                <a:ea typeface="MS UI Gothic" panose="020B0600070205080204" pitchFamily="50" charset="-128"/>
              </a:rPr>
              <a:t>演習</a:t>
            </a:r>
            <a:r>
              <a:rPr lang="ja-JP" altLang="en-US" smtClean="0">
                <a:solidFill>
                  <a:schemeClr val="tx1"/>
                </a:solidFill>
                <a:latin typeface="MS UI Gothic" panose="020B0600070205080204" pitchFamily="50" charset="-128"/>
                <a:ea typeface="MS UI Gothic" panose="020B0600070205080204" pitchFamily="50" charset="-128"/>
              </a:rPr>
              <a:t>事例</a:t>
            </a:r>
            <a:endParaRPr lang="ja-JP" altLang="en-US" dirty="0">
              <a:solidFill>
                <a:schemeClr val="tx1"/>
              </a:solidFill>
              <a:latin typeface="MS UI Gothic" panose="020B0600070205080204" pitchFamily="50" charset="-128"/>
              <a:ea typeface="MS UI Gothic" panose="020B0600070205080204" pitchFamily="50" charset="-128"/>
            </a:endParaRPr>
          </a:p>
          <a:p>
            <a:pPr marL="15875" lvl="1" indent="0">
              <a:lnSpc>
                <a:spcPct val="100000"/>
              </a:lnSpc>
              <a:buNone/>
            </a:pPr>
            <a:r>
              <a:rPr lang="ja-JP" altLang="en-US" dirty="0">
                <a:solidFill>
                  <a:schemeClr val="tx1"/>
                </a:solidFill>
                <a:latin typeface="MS UI Gothic" panose="020B0600070205080204" pitchFamily="50" charset="-128"/>
                <a:ea typeface="MS UI Gothic" panose="020B0600070205080204" pitchFamily="50" charset="-128"/>
              </a:rPr>
              <a:t>　　　　</a:t>
            </a:r>
            <a:r>
              <a:rPr lang="ja-JP" altLang="en-US" sz="2000" dirty="0" smtClean="0">
                <a:solidFill>
                  <a:schemeClr val="tx1"/>
                </a:solidFill>
                <a:latin typeface="MS UI Gothic" panose="020B0600070205080204" pitchFamily="50" charset="-128"/>
                <a:ea typeface="MS UI Gothic" panose="020B0600070205080204" pitchFamily="50" charset="-128"/>
              </a:rPr>
              <a:t>（コミュニケーション</a:t>
            </a:r>
            <a:r>
              <a:rPr lang="ja-JP" altLang="en-US" sz="2000" dirty="0">
                <a:solidFill>
                  <a:schemeClr val="tx1"/>
                </a:solidFill>
                <a:latin typeface="MS UI Gothic" panose="020B0600070205080204" pitchFamily="50" charset="-128"/>
                <a:ea typeface="MS UI Gothic" panose="020B0600070205080204" pitchFamily="50" charset="-128"/>
              </a:rPr>
              <a:t>や本人の真意の理解に配慮を要する場合</a:t>
            </a:r>
            <a:r>
              <a:rPr lang="ja-JP" altLang="en-US" sz="2000" dirty="0" smtClean="0">
                <a:solidFill>
                  <a:schemeClr val="tx1"/>
                </a:solidFill>
                <a:latin typeface="MS UI Gothic" panose="020B0600070205080204" pitchFamily="50" charset="-128"/>
                <a:ea typeface="MS UI Gothic" panose="020B0600070205080204" pitchFamily="50" charset="-128"/>
              </a:rPr>
              <a:t>等）</a:t>
            </a:r>
            <a:endParaRPr lang="ja-JP" altLang="en-US" sz="2000" dirty="0">
              <a:solidFill>
                <a:schemeClr val="tx1"/>
              </a:solidFill>
              <a:latin typeface="MS UI Gothic" panose="020B0600070205080204" pitchFamily="50" charset="-128"/>
              <a:ea typeface="MS UI Gothic" panose="020B0600070205080204" pitchFamily="50" charset="-128"/>
            </a:endParaRPr>
          </a:p>
          <a:p>
            <a:pPr marL="15875" lvl="1" indent="0">
              <a:lnSpc>
                <a:spcPct val="100000"/>
              </a:lnSpc>
              <a:buNone/>
            </a:pPr>
            <a:r>
              <a:rPr lang="ja-JP" altLang="en-US" dirty="0">
                <a:solidFill>
                  <a:schemeClr val="tx1"/>
                </a:solidFill>
                <a:latin typeface="MS UI Gothic" panose="020B0600070205080204" pitchFamily="50" charset="-128"/>
                <a:ea typeface="MS UI Gothic" panose="020B0600070205080204" pitchFamily="50" charset="-128"/>
              </a:rPr>
              <a:t>　　・家族支援の視点の反映、逆に障害のある本人と親の相克の反映</a:t>
            </a:r>
          </a:p>
          <a:p>
            <a:pPr marL="15875" lvl="1" indent="0">
              <a:lnSpc>
                <a:spcPct val="100000"/>
              </a:lnSpc>
              <a:buNone/>
            </a:pPr>
            <a:r>
              <a:rPr lang="ja-JP" altLang="en-US" dirty="0">
                <a:solidFill>
                  <a:schemeClr val="tx1"/>
                </a:solidFill>
                <a:latin typeface="MS UI Gothic" panose="020B0600070205080204" pitchFamily="50" charset="-128"/>
                <a:ea typeface="MS UI Gothic" panose="020B0600070205080204" pitchFamily="50" charset="-128"/>
              </a:rPr>
              <a:t>　　　が行われた</a:t>
            </a:r>
            <a:r>
              <a:rPr lang="ja-JP" altLang="en-US">
                <a:solidFill>
                  <a:schemeClr val="tx1"/>
                </a:solidFill>
                <a:latin typeface="MS UI Gothic" panose="020B0600070205080204" pitchFamily="50" charset="-128"/>
                <a:ea typeface="MS UI Gothic" panose="020B0600070205080204" pitchFamily="50" charset="-128"/>
              </a:rPr>
              <a:t>演習</a:t>
            </a:r>
            <a:r>
              <a:rPr lang="ja-JP" altLang="en-US" smtClean="0">
                <a:solidFill>
                  <a:schemeClr val="tx1"/>
                </a:solidFill>
                <a:latin typeface="MS UI Gothic" panose="020B0600070205080204" pitchFamily="50" charset="-128"/>
                <a:ea typeface="MS UI Gothic" panose="020B0600070205080204" pitchFamily="50" charset="-128"/>
              </a:rPr>
              <a:t>事例</a:t>
            </a:r>
            <a:endParaRPr lang="en-US" altLang="ja-JP" dirty="0" smtClean="0">
              <a:solidFill>
                <a:schemeClr val="tx1"/>
              </a:solidFill>
              <a:latin typeface="MS UI Gothic" panose="020B0600070205080204" pitchFamily="50" charset="-128"/>
              <a:ea typeface="MS UI Gothic" panose="020B0600070205080204" pitchFamily="50" charset="-128"/>
            </a:endParaRPr>
          </a:p>
          <a:p>
            <a:pPr marL="15875" lvl="1" indent="0">
              <a:lnSpc>
                <a:spcPct val="100000"/>
              </a:lnSpc>
              <a:buNone/>
            </a:pPr>
            <a:r>
              <a:rPr lang="ja-JP" altLang="en-US" dirty="0">
                <a:solidFill>
                  <a:schemeClr val="tx1"/>
                </a:solidFill>
                <a:latin typeface="MS UI Gothic" panose="020B0600070205080204" pitchFamily="50" charset="-128"/>
                <a:ea typeface="MS UI Gothic" panose="020B0600070205080204" pitchFamily="50" charset="-128"/>
              </a:rPr>
              <a:t>　</a:t>
            </a:r>
            <a:r>
              <a:rPr lang="ja-JP" altLang="en-US" dirty="0" smtClean="0">
                <a:solidFill>
                  <a:schemeClr val="tx1"/>
                </a:solidFill>
                <a:latin typeface="MS UI Gothic" panose="020B0600070205080204" pitchFamily="50" charset="-128"/>
                <a:ea typeface="MS UI Gothic" panose="020B0600070205080204" pitchFamily="50" charset="-128"/>
              </a:rPr>
              <a:t>　・エンパワメント支援を意識した演習事例</a:t>
            </a:r>
          </a:p>
          <a:p>
            <a:pPr marL="15875" lvl="1" indent="0">
              <a:lnSpc>
                <a:spcPct val="1000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② 当事者</a:t>
            </a:r>
            <a:r>
              <a:rPr lang="ja-JP" altLang="en-US" dirty="0">
                <a:latin typeface="MS UI Gothic" panose="020B0600070205080204" pitchFamily="50" charset="-128"/>
                <a:ea typeface="MS UI Gothic" panose="020B0600070205080204" pitchFamily="50" charset="-128"/>
              </a:rPr>
              <a:t>の講師や助言者</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演習補助者</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の積極的な配置</a:t>
            </a:r>
          </a:p>
          <a:p>
            <a:pPr marL="15875" lvl="1" indent="0">
              <a:lnSpc>
                <a:spcPct val="100000"/>
              </a:lnSpc>
              <a:buNone/>
            </a:pPr>
            <a:endParaRPr lang="ja-JP" altLang="en-US" dirty="0">
              <a:latin typeface="MS UI Gothic" panose="020B0600070205080204" pitchFamily="50" charset="-128"/>
              <a:ea typeface="MS UI Gothic" panose="020B0600070205080204" pitchFamily="50" charset="-128"/>
            </a:endParaRPr>
          </a:p>
          <a:p>
            <a:pPr marL="15875" lvl="1" indent="0">
              <a:lnSpc>
                <a:spcPct val="100000"/>
              </a:lnSpc>
              <a:buNone/>
            </a:pPr>
            <a:r>
              <a:rPr lang="ja-JP" altLang="en-US" dirty="0">
                <a:latin typeface="MS UI Gothic" panose="020B0600070205080204" pitchFamily="50" charset="-128"/>
                <a:ea typeface="MS UI Gothic" panose="020B0600070205080204" pitchFamily="50" charset="-128"/>
              </a:rPr>
              <a:t> </a:t>
            </a:r>
            <a:r>
              <a:rPr lang="ja-JP" altLang="en-US" dirty="0" smtClean="0">
                <a:latin typeface="MS UI Gothic" panose="020B0600070205080204" pitchFamily="50" charset="-128"/>
                <a:ea typeface="MS UI Gothic" panose="020B0600070205080204" pitchFamily="50" charset="-128"/>
              </a:rPr>
              <a:t>→ 今後</a:t>
            </a:r>
            <a:r>
              <a:rPr lang="ja-JP" altLang="en-US" dirty="0">
                <a:latin typeface="MS UI Gothic" panose="020B0600070205080204" pitchFamily="50" charset="-128"/>
                <a:ea typeface="MS UI Gothic" panose="020B0600070205080204" pitchFamily="50" charset="-128"/>
              </a:rPr>
              <a:t>加筆されたガイドラインや参考例を紹介予定。</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chemeClr val="bg1"/>
                </a:solidFill>
                <a:latin typeface="ＤＦ特太ゴシック体" panose="020B0509000000000000" pitchFamily="49" charset="-128"/>
                <a:ea typeface="ＤＦ特太ゴシック体" panose="020B0509000000000000" pitchFamily="49" charset="-128"/>
              </a:rPr>
              <a:t> </a:t>
            </a:r>
            <a:r>
              <a:rPr lang="en-US" altLang="ja-JP" sz="2400">
                <a:solidFill>
                  <a:schemeClr val="bg1"/>
                </a:solidFill>
                <a:latin typeface="ＤＦ特太ゴシック体" panose="020B0509000000000000" pitchFamily="49" charset="-128"/>
                <a:ea typeface="ＤＦ特太ゴシック体" panose="020B0509000000000000" pitchFamily="49" charset="-128"/>
              </a:rPr>
              <a:t>(1) </a:t>
            </a:r>
            <a:r>
              <a:rPr lang="ja-JP" altLang="en-US" sz="2400">
                <a:solidFill>
                  <a:schemeClr val="bg1"/>
                </a:solidFill>
                <a:latin typeface="ＤＦ特太ゴシック体" panose="020B0509000000000000" pitchFamily="49" charset="-128"/>
                <a:ea typeface="ＤＦ特太ゴシック体" panose="020B0509000000000000" pitchFamily="49" charset="-128"/>
              </a:rPr>
              <a:t>視点の追加やさらなる強調</a:t>
            </a: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493295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283603"/>
            <a:ext cx="7976271" cy="2478371"/>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①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導入</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② 初任者</a:t>
            </a:r>
            <a:r>
              <a:rPr lang="ja-JP" altLang="en-US" sz="2215">
                <a:latin typeface="ＭＳ ゴシック" panose="020B0609070205080204" pitchFamily="49" charset="-128"/>
                <a:ea typeface="ＭＳ ゴシック" panose="020B0609070205080204" pitchFamily="49" charset="-128"/>
                <a:cs typeface="メイリオ" pitchFamily="50" charset="-128"/>
              </a:rPr>
              <a:t>研修の構造と</a:t>
            </a:r>
            <a:r>
              <a:rPr lang="ja-JP" altLang="en-US" sz="2215">
                <a:latin typeface="ＭＳ ゴシック" panose="020B0609070205080204" pitchFamily="49" charset="-128"/>
                <a:ea typeface="ＭＳ ゴシック" panose="020B0609070205080204" pitchFamily="49" charset="-128"/>
                <a:cs typeface="メイリオ" pitchFamily="50" charset="-128"/>
              </a:rPr>
              <a:t>ポイント</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（冨岡）</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③ 質</a:t>
            </a:r>
            <a:r>
              <a:rPr lang="ja-JP" altLang="en-US" sz="2215">
                <a:latin typeface="ＭＳ ゴシック" panose="020B0609070205080204" pitchFamily="49" charset="-128"/>
                <a:ea typeface="ＭＳ ゴシック" panose="020B0609070205080204" pitchFamily="49" charset="-128"/>
                <a:cs typeface="メイリオ" pitchFamily="50" charset="-128"/>
              </a:rPr>
              <a:t>の向上に向けた検討会</a:t>
            </a:r>
            <a:r>
              <a:rPr lang="en-US" altLang="ja-JP" sz="2215">
                <a:latin typeface="ＭＳ ゴシック" panose="020B0609070205080204" pitchFamily="49" charset="-128"/>
                <a:ea typeface="ＭＳ ゴシック" panose="020B0609070205080204" pitchFamily="49" charset="-128"/>
                <a:cs typeface="メイリオ" pitchFamily="50" charset="-128"/>
              </a:rPr>
              <a:t>(#5-#</a:t>
            </a:r>
            <a:r>
              <a:rPr lang="en-US" altLang="ja-JP" sz="2215">
                <a:latin typeface="ＭＳ ゴシック" panose="020B0609070205080204" pitchFamily="49" charset="-128"/>
                <a:ea typeface="ＭＳ ゴシック" panose="020B0609070205080204" pitchFamily="49" charset="-128"/>
                <a:cs typeface="メイリオ" pitchFamily="50" charset="-128"/>
              </a:rPr>
              <a:t>9</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を</a:t>
            </a:r>
            <a:r>
              <a:rPr lang="ja-JP" altLang="en-US" sz="2215">
                <a:latin typeface="ＭＳ ゴシック" panose="020B0609070205080204" pitchFamily="49" charset="-128"/>
                <a:ea typeface="ＭＳ ゴシック" panose="020B0609070205080204" pitchFamily="49" charset="-128"/>
                <a:cs typeface="メイリオ" pitchFamily="50" charset="-128"/>
              </a:rPr>
              <a:t>踏まえた留意点（堤）</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④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まとめ</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a:t>
            </a:r>
            <a:r>
              <a:rPr lang="ja-JP" altLang="en-US" sz="2585" b="1">
                <a:latin typeface="ＭＳ ゴシック" panose="020B0609070205080204" pitchFamily="49" charset="-128"/>
                <a:ea typeface="ＭＳ ゴシック" panose="020B0609070205080204" pitchFamily="49" charset="-128"/>
                <a:cs typeface="メイリオ" pitchFamily="50" charset="-128"/>
              </a:rPr>
              <a:t>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60</a:t>
            </a:r>
            <a:r>
              <a:rPr lang="ja-JP" altLang="en-US" sz="2585" b="1">
                <a:latin typeface="ＭＳ ゴシック" panose="020B0609070205080204" pitchFamily="49" charset="-128"/>
                <a:ea typeface="ＭＳ ゴシック" panose="020B0609070205080204" pitchFamily="49" charset="-128"/>
                <a:cs typeface="メイリオ" pitchFamily="50" charset="-128"/>
              </a:rPr>
              <a:t>分</a:t>
            </a:r>
            <a:r>
              <a:rPr lang="ja-JP" altLang="en-US" sz="2585" b="1">
                <a:latin typeface="ＭＳ ゴシック" panose="020B0609070205080204" pitchFamily="49" charset="-128"/>
                <a:ea typeface="ＭＳ ゴシック" panose="020B0609070205080204" pitchFamily="49" charset="-128"/>
                <a:cs typeface="メイリオ" pitchFamily="50" charset="-128"/>
              </a:rPr>
              <a:t>）</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647700" y="4250920"/>
            <a:ext cx="8144608" cy="1455783"/>
          </a:xfrm>
          <a:prstGeom prst="rect">
            <a:avLst/>
          </a:prstGeom>
          <a:noFill/>
          <a:ln w="25400">
            <a:solidFill>
              <a:schemeClr val="tx1"/>
            </a:solidFill>
          </a:ln>
        </p:spPr>
        <p:txBody>
          <a:bodyPr wrap="square" rtlCol="0">
            <a:spAutoFit/>
          </a:bodyPr>
          <a:lstStyle/>
          <a:p>
            <a:r>
              <a:rPr lang="en-US" altLang="ja-JP" sz="2215" smtClean="0">
                <a:latin typeface="ＤＨＰ特太ゴシック体" panose="020B0500000000000000" pitchFamily="50" charset="-128"/>
                <a:ea typeface="ＤＨＰ特太ゴシック体" panose="020B0500000000000000" pitchFamily="50" charset="-128"/>
                <a:cs typeface="メイリオ" pitchFamily="50" charset="-128"/>
              </a:rPr>
              <a:t>【</a:t>
            </a:r>
            <a:r>
              <a:rPr lang="ja-JP" altLang="en-US" sz="2215">
                <a:latin typeface="ＤＨＰ特太ゴシック体" panose="020B0500000000000000" pitchFamily="50" charset="-128"/>
                <a:ea typeface="ＤＨＰ特太ゴシック体" panose="020B0500000000000000" pitchFamily="50" charset="-128"/>
                <a:cs typeface="メイリオ" pitchFamily="50" charset="-128"/>
              </a:rPr>
              <a:t>本時の内容</a:t>
            </a:r>
            <a:r>
              <a:rPr lang="en-US" altLang="ja-JP" sz="2215" smtClean="0">
                <a:latin typeface="ＤＨＰ特太ゴシック体" panose="020B0500000000000000" pitchFamily="50" charset="-128"/>
                <a:ea typeface="ＤＨＰ特太ゴシック体" panose="020B0500000000000000" pitchFamily="50" charset="-128"/>
                <a:cs typeface="メイリオ" pitchFamily="50" charset="-128"/>
              </a:rPr>
              <a:t>】</a:t>
            </a:r>
            <a:endParaRPr lang="ja-JP" altLang="en-US" sz="2215" smtClean="0">
              <a:latin typeface="ＤＨＰ特太ゴシック体" panose="020B0500000000000000" pitchFamily="50" charset="-128"/>
              <a:ea typeface="ＤＨＰ特太ゴシック体" panose="020B0500000000000000" pitchFamily="50"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初任者研修の演習を新たなカリキュラムで実施する際の企画立案のポイントや全国で共通化して実施したい点の意図を解説する（具体的な検討方法については別途会議を設ける予定）。</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Tree>
    <p:extLst>
      <p:ext uri="{BB962C8B-B14F-4D97-AF65-F5344CB8AC3E}">
        <p14:creationId xmlns:p14="http://schemas.microsoft.com/office/powerpoint/2010/main" val="383113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j-ea"/>
              </a:rPr>
              <a:t>Ⅰ</a:t>
            </a:r>
            <a:r>
              <a:rPr lang="ja-JP" altLang="en-US" sz="3323"/>
              <a:t>　</a:t>
            </a:r>
            <a:r>
              <a:rPr lang="ja-JP" altLang="en-US" sz="3323" smtClean="0"/>
              <a:t>初任者研修の構造と</a:t>
            </a:r>
            <a:r>
              <a:rPr lang="ja-JP" altLang="en-US" sz="3323" smtClean="0"/>
              <a:t>ポイント</a:t>
            </a:r>
            <a:br>
              <a:rPr lang="ja-JP" altLang="en-US" sz="3323" smtClean="0"/>
            </a:br>
            <a:r>
              <a:rPr lang="ja-JP" altLang="en-US" sz="3323" smtClean="0"/>
              <a:t>　</a:t>
            </a:r>
            <a:r>
              <a:rPr lang="ja-JP" altLang="en-US" sz="2400" smtClean="0"/>
              <a:t>昨年度までに伝達済みの内容と同一</a:t>
            </a:r>
            <a:r>
              <a:rPr lang="ja-JP" altLang="en-US" sz="3323" smtClean="0"/>
              <a:t/>
            </a:r>
            <a:br>
              <a:rPr lang="ja-JP" altLang="en-US" sz="3323" smtClean="0"/>
            </a:br>
            <a:r>
              <a:rPr lang="ja-JP" altLang="en-US" sz="3323" smtClean="0"/>
              <a:t>　</a:t>
            </a:r>
            <a:r>
              <a:rPr lang="ja-JP" altLang="en-US" sz="2400" smtClean="0"/>
              <a:t>一部「重要事項の説明」の復習</a:t>
            </a:r>
            <a:endParaRPr lang="ja-JP" altLang="en-US" sz="2400"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3</a:t>
            </a:fld>
            <a:endParaRPr kumimoji="1" lang="ja-JP" altLang="en-US"/>
          </a:p>
        </p:txBody>
      </p:sp>
    </p:spTree>
    <p:extLst>
      <p:ext uri="{BB962C8B-B14F-4D97-AF65-F5344CB8AC3E}">
        <p14:creationId xmlns:p14="http://schemas.microsoft.com/office/powerpoint/2010/main" val="3352452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a:latin typeface="ＤＨＰ特太ゴシック体" panose="020B0500000000000000" pitchFamily="50" charset="-128"/>
                <a:ea typeface="ＤＨＰ特太ゴシック体" panose="020B0500000000000000" pitchFamily="50" charset="-128"/>
              </a:rPr>
              <a:t>告示・標準カリキュラムの</a:t>
            </a:r>
            <a:r>
              <a:rPr lang="ja-JP" altLang="en-US" smtClean="0">
                <a:latin typeface="ＤＨＰ特太ゴシック体" panose="020B0500000000000000" pitchFamily="50" charset="-128"/>
                <a:ea typeface="ＤＨＰ特太ゴシック体" panose="020B0500000000000000" pitchFamily="50" charset="-128"/>
              </a:rPr>
              <a:t>見直し</a:t>
            </a:r>
            <a:r>
              <a:rPr lang="ja-JP" altLang="en-US" sz="1800" smtClean="0">
                <a:latin typeface="ＤＨＰ特太ゴシック体" panose="020B0500000000000000" pitchFamily="50" charset="-128"/>
                <a:ea typeface="ＤＨＰ特太ゴシック体" panose="020B0500000000000000"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獲得目標、学習内容、時間数</a:t>
            </a:r>
            <a:r>
              <a:rPr lang="en-US" altLang="ja-JP" sz="1800" smtClean="0">
                <a:latin typeface="MS UI Gothic" panose="020B0600070205080204" pitchFamily="50" charset="-128"/>
                <a:ea typeface="MS UI Gothic" panose="020B0600070205080204" pitchFamily="50" charset="-128"/>
              </a:rPr>
              <a:t>)</a:t>
            </a:r>
            <a:endParaRPr lang="ja-JP" altLang="en-US" sz="1800" smtClean="0">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(2) </a:t>
            </a:r>
            <a:r>
              <a:rPr lang="ja-JP" altLang="en-US" smtClean="0">
                <a:latin typeface="ＤＨＰ特太ゴシック体" panose="020B0500000000000000" pitchFamily="50" charset="-128"/>
                <a:ea typeface="ＤＨＰ特太ゴシック体" panose="020B0500000000000000" pitchFamily="50" charset="-128"/>
              </a:rPr>
              <a:t>教育方法の見直し</a:t>
            </a:r>
            <a:r>
              <a:rPr lang="ja-JP" altLang="en-US" sz="1800" smtClean="0">
                <a:latin typeface="MS UI Gothic" panose="020B0600070205080204" pitchFamily="50" charset="-128"/>
                <a:ea typeface="MS UI Gothic" panose="020B0600070205080204" pitchFamily="50" charset="-128"/>
              </a:rPr>
              <a:t>　厚生労働科学研究・障害者総合福祉推進事業の成果</a:t>
            </a:r>
            <a:r>
              <a:rPr lang="ja-JP" altLang="en-US" smtClean="0">
                <a:latin typeface="MS UI Gothic" panose="020B0600070205080204" pitchFamily="50" charset="-128"/>
                <a:ea typeface="MS UI Gothic" panose="020B0600070205080204" pitchFamily="50" charset="-128"/>
              </a:rPr>
              <a:t>　</a:t>
            </a:r>
          </a:p>
          <a:p>
            <a:pPr marL="15875" lvl="1" indent="0">
              <a:lnSpc>
                <a:spcPts val="5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・主体的かつ参加型の学習方法への転換</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学習観の転換</a:t>
            </a:r>
            <a:r>
              <a:rPr lang="en-US" altLang="ja-JP" smtClean="0">
                <a:latin typeface="MS UI Gothic" panose="020B0600070205080204" pitchFamily="50" charset="-128"/>
                <a:ea typeface="MS UI Gothic" panose="020B0600070205080204" pitchFamily="50" charset="-128"/>
              </a:rPr>
              <a:t>)</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・演習や実習のさらなる重視</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・オープンエンドアプローチの視点の導入　</a:t>
            </a:r>
            <a:r>
              <a:rPr lang="en-US" altLang="ja-JP" sz="1800" smtClean="0">
                <a:latin typeface="MS UI Gothic" panose="020B0600070205080204" pitchFamily="50" charset="-128"/>
                <a:ea typeface="MS UI Gothic" panose="020B0600070205080204" pitchFamily="50" charset="-128"/>
              </a:rPr>
              <a:t>cf. </a:t>
            </a:r>
            <a:r>
              <a:rPr lang="ja-JP" altLang="en-US" sz="1800" smtClean="0">
                <a:latin typeface="MS UI Gothic" panose="020B0600070205080204" pitchFamily="50" charset="-128"/>
                <a:ea typeface="MS UI Gothic" panose="020B0600070205080204" pitchFamily="50" charset="-128"/>
              </a:rPr>
              <a:t>実践場面との整合性</a:t>
            </a:r>
          </a:p>
          <a:p>
            <a:pPr marL="15875" lvl="1" indent="0">
              <a:lnSpc>
                <a:spcPts val="5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・研修全体の連動性の重視</a:t>
            </a:r>
          </a:p>
          <a:p>
            <a:pPr marL="15875" lvl="1" indent="0">
              <a:lnSpc>
                <a:spcPts val="5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・継続的な学びの必要性の強調</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・研修における実習の導入</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や推奨</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現任</a:t>
            </a:r>
            <a:r>
              <a:rPr lang="en-US" altLang="ja-JP" smtClean="0">
                <a:latin typeface="MS UI Gothic" panose="020B0600070205080204" pitchFamily="50" charset="-128"/>
                <a:ea typeface="MS UI Gothic" panose="020B0600070205080204" pitchFamily="50" charset="-128"/>
              </a:rPr>
              <a:t>) </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・実地</a:t>
            </a:r>
            <a:r>
              <a:rPr lang="ja-JP" altLang="en-US" smtClean="0">
                <a:latin typeface="MS UI Gothic" panose="020B0600070205080204" pitchFamily="50" charset="-128"/>
                <a:ea typeface="MS UI Gothic" panose="020B0600070205080204" pitchFamily="50" charset="-128"/>
              </a:rPr>
              <a:t>教育</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ＯＪＴ</a:t>
            </a:r>
            <a:r>
              <a:rPr lang="en-US" altLang="ja-JP">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との連動の導入</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・スーパービジョンや合議の場の体験等を導入</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初任・現任</a:t>
            </a:r>
            <a:r>
              <a:rPr lang="en-US" altLang="ja-JP" smtClean="0">
                <a:latin typeface="MS UI Gothic" panose="020B0600070205080204" pitchFamily="50" charset="-128"/>
                <a:ea typeface="MS UI Gothic" panose="020B0600070205080204" pitchFamily="50" charset="-128"/>
              </a:rPr>
              <a:t>)</a:t>
            </a: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・自己評価等の導入を推奨</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初任・現任</a:t>
            </a:r>
            <a:r>
              <a:rPr lang="en-US" altLang="ja-JP" smtClean="0">
                <a:latin typeface="MS UI Gothic" panose="020B0600070205080204" pitchFamily="50" charset="-128"/>
                <a:ea typeface="MS UI Gothic" panose="020B0600070205080204" pitchFamily="50" charset="-128"/>
              </a:rPr>
              <a:t>)</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 都道府県における企画立案方法の見直し</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z="2000" smtClean="0">
                <a:latin typeface="MS UI Gothic" panose="020B0600070205080204" pitchFamily="50" charset="-128"/>
                <a:ea typeface="MS UI Gothic" panose="020B0600070205080204" pitchFamily="50" charset="-128"/>
              </a:rPr>
              <a:t>・検討体制、研修体系、教材開発、講師選定・確保、地域との連動など</a:t>
            </a:r>
            <a:endParaRPr lang="ja-JP" altLang="en-US" sz="2000" dirty="0" smtClean="0">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カリキュラム見直しのポイント</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410247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51520" y="188640"/>
            <a:ext cx="8568952" cy="648072"/>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メイリオ" pitchFamily="50" charset="-128"/>
                <a:ea typeface="メイリオ" pitchFamily="50" charset="-128"/>
                <a:cs typeface="メイリオ" pitchFamily="50" charset="-128"/>
              </a:rPr>
              <a:t>継続的な学びの中での初任者研修とその獲得目標</a:t>
            </a:r>
            <a:endParaRPr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10" name="角丸四角形 9"/>
          <p:cNvSpPr/>
          <p:nvPr/>
        </p:nvSpPr>
        <p:spPr>
          <a:xfrm>
            <a:off x="395536" y="1844824"/>
            <a:ext cx="1872208" cy="1008112"/>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テーマ別</a:t>
            </a:r>
          </a:p>
          <a:p>
            <a:pPr algn="ctr"/>
            <a:r>
              <a:rPr lang="ja-JP" altLang="en-US" sz="2400" b="1" dirty="0" smtClean="0">
                <a:solidFill>
                  <a:schemeClr val="tx1"/>
                </a:solidFill>
                <a:latin typeface="メイリオ" pitchFamily="50" charset="-128"/>
                <a:ea typeface="メイリオ" pitchFamily="50" charset="-128"/>
                <a:cs typeface="メイリオ" pitchFamily="50" charset="-128"/>
              </a:rPr>
              <a:t>研修</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395536" y="2996952"/>
            <a:ext cx="1872208" cy="1296144"/>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階層別研修</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19" name="角丸四角形 18"/>
          <p:cNvSpPr/>
          <p:nvPr/>
        </p:nvSpPr>
        <p:spPr>
          <a:xfrm>
            <a:off x="8244408" y="3717032"/>
            <a:ext cx="827584" cy="360040"/>
          </a:xfrm>
          <a:prstGeom prst="roundRect">
            <a:avLst/>
          </a:prstGeom>
          <a:noFill/>
          <a:ln w="34925">
            <a:solidFill>
              <a:schemeClr val="accent3">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熟達化</a:t>
            </a:r>
          </a:p>
        </p:txBody>
      </p:sp>
      <p:cxnSp>
        <p:nvCxnSpPr>
          <p:cNvPr id="28" name="直線矢印コネクタ 27"/>
          <p:cNvCxnSpPr/>
          <p:nvPr/>
        </p:nvCxnSpPr>
        <p:spPr>
          <a:xfrm>
            <a:off x="467544" y="4437112"/>
            <a:ext cx="8669560" cy="0"/>
          </a:xfrm>
          <a:prstGeom prst="straightConnector1">
            <a:avLst/>
          </a:prstGeom>
          <a:ln w="136525">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03440" y="3068960"/>
            <a:ext cx="900608" cy="720080"/>
          </a:xfrm>
          <a:prstGeom prst="roundRect">
            <a:avLst/>
          </a:prstGeom>
          <a:solidFill>
            <a:srgbClr val="C00000"/>
          </a:solidFill>
          <a:ln w="6032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メイリオ" pitchFamily="50" charset="-128"/>
                <a:ea typeface="メイリオ" pitchFamily="50" charset="-128"/>
                <a:cs typeface="メイリオ" pitchFamily="50" charset="-128"/>
              </a:rPr>
              <a:t>初任者研修</a:t>
            </a:r>
          </a:p>
        </p:txBody>
      </p:sp>
      <p:sp>
        <p:nvSpPr>
          <p:cNvPr id="31" name="角丸四角形 30"/>
          <p:cNvSpPr/>
          <p:nvPr/>
        </p:nvSpPr>
        <p:spPr>
          <a:xfrm>
            <a:off x="5399584" y="3176972"/>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現任</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2" name="角丸四角形 31"/>
          <p:cNvSpPr/>
          <p:nvPr/>
        </p:nvSpPr>
        <p:spPr>
          <a:xfrm>
            <a:off x="7164288" y="2996952"/>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主任</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3" name="角丸四角形 32"/>
          <p:cNvSpPr/>
          <p:nvPr/>
        </p:nvSpPr>
        <p:spPr>
          <a:xfrm>
            <a:off x="7164288" y="3573016"/>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現任</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4" name="角丸四角形 33"/>
          <p:cNvSpPr/>
          <p:nvPr/>
        </p:nvSpPr>
        <p:spPr>
          <a:xfrm>
            <a:off x="3347864" y="3176972"/>
            <a:ext cx="648072" cy="504056"/>
          </a:xfrm>
          <a:prstGeom prst="roundRect">
            <a:avLst/>
          </a:prstGeom>
          <a:noFill/>
          <a:ln w="3492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基礎</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9" name="角丸四角形 38"/>
          <p:cNvSpPr/>
          <p:nvPr/>
        </p:nvSpPr>
        <p:spPr>
          <a:xfrm>
            <a:off x="395536" y="980728"/>
            <a:ext cx="1872208" cy="792088"/>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地域での</a:t>
            </a:r>
          </a:p>
          <a:p>
            <a:pPr algn="ctr"/>
            <a:r>
              <a:rPr lang="en-US" altLang="ja-JP" sz="2400" b="1" dirty="0" smtClean="0">
                <a:solidFill>
                  <a:schemeClr val="tx1"/>
                </a:solidFill>
                <a:latin typeface="メイリオ" pitchFamily="50" charset="-128"/>
                <a:ea typeface="メイリオ" pitchFamily="50" charset="-128"/>
                <a:cs typeface="メイリオ" pitchFamily="50" charset="-128"/>
              </a:rPr>
              <a:t>OJT</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41" name="角丸四角形 40"/>
          <p:cNvSpPr/>
          <p:nvPr/>
        </p:nvSpPr>
        <p:spPr>
          <a:xfrm>
            <a:off x="2411760" y="980728"/>
            <a:ext cx="6408712" cy="288032"/>
          </a:xfrm>
          <a:prstGeom prst="roundRect">
            <a:avLst/>
          </a:prstGeom>
          <a:noFill/>
          <a:ln w="34925">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スーパービジョン</a:t>
            </a:r>
          </a:p>
        </p:txBody>
      </p:sp>
      <p:sp>
        <p:nvSpPr>
          <p:cNvPr id="42" name="角丸四角形 41"/>
          <p:cNvSpPr/>
          <p:nvPr/>
        </p:nvSpPr>
        <p:spPr>
          <a:xfrm>
            <a:off x="2411760" y="1340768"/>
            <a:ext cx="6408712" cy="288032"/>
          </a:xfrm>
          <a:prstGeom prst="roundRect">
            <a:avLst/>
          </a:prstGeom>
          <a:noFill/>
          <a:ln w="34925">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助言・事例検討など</a:t>
            </a:r>
          </a:p>
        </p:txBody>
      </p:sp>
      <p:cxnSp>
        <p:nvCxnSpPr>
          <p:cNvPr id="26" name="直線矢印コネクタ 25"/>
          <p:cNvCxnSpPr/>
          <p:nvPr/>
        </p:nvCxnSpPr>
        <p:spPr>
          <a:xfrm>
            <a:off x="2267744"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2483768" y="3717032"/>
            <a:ext cx="1368152" cy="504056"/>
          </a:xfrm>
          <a:prstGeom prst="roundRect">
            <a:avLst/>
          </a:prstGeom>
          <a:noFill/>
          <a:ln w="349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少なくとも</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５年</a:t>
            </a:r>
          </a:p>
        </p:txBody>
      </p:sp>
      <p:cxnSp>
        <p:nvCxnSpPr>
          <p:cNvPr id="29" name="直線矢印コネクタ 28"/>
          <p:cNvCxnSpPr/>
          <p:nvPr/>
        </p:nvCxnSpPr>
        <p:spPr>
          <a:xfrm>
            <a:off x="5004048"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5220072" y="3717032"/>
            <a:ext cx="1368152" cy="504056"/>
          </a:xfrm>
          <a:prstGeom prst="roundRect">
            <a:avLst/>
          </a:prstGeom>
          <a:noFill/>
          <a:ln w="349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５年間のうち</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に１回</a:t>
            </a:r>
          </a:p>
        </p:txBody>
      </p:sp>
      <p:sp>
        <p:nvSpPr>
          <p:cNvPr id="44" name="角丸四角形 43"/>
          <p:cNvSpPr/>
          <p:nvPr/>
        </p:nvSpPr>
        <p:spPr>
          <a:xfrm>
            <a:off x="539552" y="2708920"/>
            <a:ext cx="1512168" cy="504056"/>
          </a:xfrm>
          <a:prstGeom prst="roundRect">
            <a:avLst/>
          </a:prstGeom>
          <a:solidFill>
            <a:schemeClr val="bg1"/>
          </a:solidFill>
          <a:ln w="34925">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smtClean="0">
                <a:solidFill>
                  <a:schemeClr val="tx1"/>
                </a:solidFill>
                <a:latin typeface="メイリオ" pitchFamily="50" charset="-128"/>
                <a:ea typeface="メイリオ" pitchFamily="50" charset="-128"/>
                <a:cs typeface="メイリオ" pitchFamily="50" charset="-128"/>
              </a:rPr>
              <a:t>都道府県等実施研修の体系化</a:t>
            </a:r>
            <a:endParaRPr lang="ja-JP" altLang="en-US" sz="1400" b="1" dirty="0" smtClean="0">
              <a:solidFill>
                <a:schemeClr val="tx1"/>
              </a:solidFill>
              <a:latin typeface="メイリオ" pitchFamily="50" charset="-128"/>
              <a:ea typeface="メイリオ" pitchFamily="50" charset="-128"/>
              <a:cs typeface="メイリオ" pitchFamily="50" charset="-128"/>
            </a:endParaRPr>
          </a:p>
        </p:txBody>
      </p:sp>
      <p:sp>
        <p:nvSpPr>
          <p:cNvPr id="45" name="スライド番号プレースホルダ 44"/>
          <p:cNvSpPr>
            <a:spLocks noGrp="1"/>
          </p:cNvSpPr>
          <p:nvPr>
            <p:ph type="sldNum" sz="quarter" idx="12"/>
          </p:nvPr>
        </p:nvSpPr>
        <p:spPr/>
        <p:txBody>
          <a:bodyPr/>
          <a:lstStyle/>
          <a:p>
            <a:fld id="{DC482F87-D069-4E11-9D1B-0E53CB68B063}" type="slidenum">
              <a:rPr kumimoji="1" lang="ja-JP" altLang="en-US" smtClean="0"/>
              <a:pPr/>
              <a:t>5</a:t>
            </a:fld>
            <a:endParaRPr kumimoji="1" lang="ja-JP" altLang="en-US"/>
          </a:p>
        </p:txBody>
      </p:sp>
      <p:cxnSp>
        <p:nvCxnSpPr>
          <p:cNvPr id="46" name="直線矢印コネクタ 45"/>
          <p:cNvCxnSpPr/>
          <p:nvPr/>
        </p:nvCxnSpPr>
        <p:spPr>
          <a:xfrm>
            <a:off x="6766752"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a:stCxn id="30" idx="3"/>
            <a:endCxn id="31" idx="1"/>
          </p:cNvCxnSpPr>
          <p:nvPr/>
        </p:nvCxnSpPr>
        <p:spPr>
          <a:xfrm>
            <a:off x="5004048" y="3429000"/>
            <a:ext cx="39553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stCxn id="31" idx="3"/>
            <a:endCxn id="32" idx="1"/>
          </p:cNvCxnSpPr>
          <p:nvPr/>
        </p:nvCxnSpPr>
        <p:spPr>
          <a:xfrm flipV="1">
            <a:off x="6300192" y="3248980"/>
            <a:ext cx="864096" cy="1800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31" idx="3"/>
            <a:endCxn id="33" idx="1"/>
          </p:cNvCxnSpPr>
          <p:nvPr/>
        </p:nvCxnSpPr>
        <p:spPr>
          <a:xfrm>
            <a:off x="6300192" y="3429000"/>
            <a:ext cx="864096" cy="3960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1187624" y="4653136"/>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① 地域を基盤としたソーシャルワークとしての障害者相談支援の価値と知識を理解する。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8" name="角丸四角形 47"/>
          <p:cNvSpPr/>
          <p:nvPr/>
        </p:nvSpPr>
        <p:spPr>
          <a:xfrm>
            <a:off x="1187624" y="5085184"/>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② </a:t>
            </a:r>
            <a:r>
              <a:rPr lang="ja-JP" altLang="en-US" sz="1400" b="1" dirty="0" smtClean="0">
                <a:solidFill>
                  <a:srgbClr val="FF0000"/>
                </a:solidFill>
                <a:latin typeface="メイリオ" pitchFamily="50" charset="-128"/>
                <a:ea typeface="メイリオ" pitchFamily="50" charset="-128"/>
                <a:cs typeface="メイリオ" pitchFamily="50" charset="-128"/>
              </a:rPr>
              <a:t>基本相談</a:t>
            </a:r>
            <a:r>
              <a:rPr lang="ja-JP" altLang="en-US" sz="1400" b="1" dirty="0" smtClean="0">
                <a:solidFill>
                  <a:schemeClr val="tx1"/>
                </a:solidFill>
                <a:latin typeface="メイリオ" pitchFamily="50" charset="-128"/>
                <a:ea typeface="メイリオ" pitchFamily="50" charset="-128"/>
                <a:cs typeface="メイリオ" pitchFamily="50" charset="-128"/>
              </a:rPr>
              <a:t>支援の理論と実際を理解し、障害者</a:t>
            </a:r>
            <a:r>
              <a:rPr lang="ja-JP" altLang="en-US" sz="1400" b="1" dirty="0" smtClean="0">
                <a:solidFill>
                  <a:srgbClr val="FF0000"/>
                </a:solidFill>
                <a:latin typeface="メイリオ" pitchFamily="50" charset="-128"/>
                <a:ea typeface="メイリオ" pitchFamily="50" charset="-128"/>
                <a:cs typeface="メイリオ" pitchFamily="50" charset="-128"/>
              </a:rPr>
              <a:t>ケアマネジメント</a:t>
            </a:r>
            <a:r>
              <a:rPr lang="ja-JP" altLang="en-US" sz="1400" b="1" dirty="0" smtClean="0">
                <a:solidFill>
                  <a:schemeClr val="tx1"/>
                </a:solidFill>
                <a:latin typeface="メイリオ" pitchFamily="50" charset="-128"/>
                <a:ea typeface="メイリオ" pitchFamily="50" charset="-128"/>
                <a:cs typeface="メイリオ" pitchFamily="50" charset="-128"/>
              </a:rPr>
              <a:t>のスキルを獲得する。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9" name="角丸四角形 48"/>
          <p:cNvSpPr/>
          <p:nvPr/>
        </p:nvSpPr>
        <p:spPr>
          <a:xfrm>
            <a:off x="1187624" y="5949280"/>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④ 地域づくりとその核となる（自立支援）協議会の役割と機能を理解する。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0" name="角丸四角形 49"/>
          <p:cNvSpPr/>
          <p:nvPr/>
        </p:nvSpPr>
        <p:spPr>
          <a:xfrm>
            <a:off x="1187624" y="5517232"/>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③ </a:t>
            </a:r>
            <a:r>
              <a:rPr lang="ja-JP" altLang="en-US" sz="1400" b="1" dirty="0" smtClean="0">
                <a:solidFill>
                  <a:srgbClr val="FF0000"/>
                </a:solidFill>
                <a:latin typeface="メイリオ" pitchFamily="50" charset="-128"/>
                <a:ea typeface="メイリオ" pitchFamily="50" charset="-128"/>
                <a:cs typeface="メイリオ" pitchFamily="50" charset="-128"/>
              </a:rPr>
              <a:t>計画相談</a:t>
            </a:r>
            <a:r>
              <a:rPr lang="ja-JP" altLang="en-US" sz="1400" b="1" dirty="0" smtClean="0">
                <a:solidFill>
                  <a:schemeClr val="tx1"/>
                </a:solidFill>
                <a:latin typeface="メイリオ" pitchFamily="50" charset="-128"/>
                <a:ea typeface="メイリオ" pitchFamily="50" charset="-128"/>
                <a:cs typeface="メイリオ" pitchFamily="50" charset="-128"/>
              </a:rPr>
              <a:t>支援の実施に関する実務を理解し、一連の業務ができる。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1" name="角丸四角形 50"/>
          <p:cNvSpPr/>
          <p:nvPr/>
        </p:nvSpPr>
        <p:spPr>
          <a:xfrm>
            <a:off x="251520" y="4653136"/>
            <a:ext cx="864096" cy="1656184"/>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メイリオ" pitchFamily="50" charset="-128"/>
                <a:ea typeface="メイリオ" pitchFamily="50" charset="-128"/>
                <a:cs typeface="メイリオ" pitchFamily="50" charset="-128"/>
              </a:rPr>
              <a:t>獲得</a:t>
            </a:r>
          </a:p>
          <a:p>
            <a:pPr algn="ctr"/>
            <a:r>
              <a:rPr kumimoji="1" lang="ja-JP" altLang="en-US" sz="2400" b="1" dirty="0" smtClean="0">
                <a:solidFill>
                  <a:schemeClr val="bg1"/>
                </a:solidFill>
                <a:latin typeface="メイリオ" pitchFamily="50" charset="-128"/>
                <a:ea typeface="メイリオ" pitchFamily="50" charset="-128"/>
                <a:cs typeface="メイリオ" pitchFamily="50" charset="-128"/>
              </a:rPr>
              <a:t>目標</a:t>
            </a:r>
            <a:endParaRPr kumimoji="1"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53" name="角丸四角形吹き出し 52"/>
          <p:cNvSpPr/>
          <p:nvPr/>
        </p:nvSpPr>
        <p:spPr>
          <a:xfrm>
            <a:off x="3491880" y="1988840"/>
            <a:ext cx="2736304" cy="792088"/>
          </a:xfrm>
          <a:prstGeom prst="wedgeRoundRectCallout">
            <a:avLst>
              <a:gd name="adj1" fmla="val -9088"/>
              <a:gd name="adj2" fmla="val 824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メイリオ" pitchFamily="50" charset="-128"/>
                <a:ea typeface="メイリオ" pitchFamily="50" charset="-128"/>
                <a:cs typeface="メイリオ" pitchFamily="50" charset="-128"/>
              </a:rPr>
              <a:t>相談支援専門員</a:t>
            </a:r>
          </a:p>
          <a:p>
            <a:pPr algn="ctr"/>
            <a:r>
              <a:rPr kumimoji="1" lang="ja-JP" altLang="en-US" sz="2400" b="1" dirty="0" smtClean="0">
                <a:latin typeface="メイリオ" pitchFamily="50" charset="-128"/>
                <a:ea typeface="メイリオ" pitchFamily="50" charset="-128"/>
                <a:cs typeface="メイリオ" pitchFamily="50" charset="-128"/>
              </a:rPr>
              <a:t>の入口</a:t>
            </a:r>
            <a:endParaRPr kumimoji="1" lang="ja-JP" altLang="en-US" sz="2400" b="1" dirty="0">
              <a:latin typeface="メイリオ" pitchFamily="50" charset="-128"/>
              <a:ea typeface="メイリオ" pitchFamily="50" charset="-128"/>
              <a:cs typeface="メイリオ" pitchFamily="50" charset="-128"/>
            </a:endParaRPr>
          </a:p>
        </p:txBody>
      </p:sp>
      <p:sp>
        <p:nvSpPr>
          <p:cNvPr id="35" name="角丸四角形 34"/>
          <p:cNvSpPr/>
          <p:nvPr/>
        </p:nvSpPr>
        <p:spPr>
          <a:xfrm>
            <a:off x="6012160" y="216886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itchFamily="50" charset="-128"/>
                <a:ea typeface="メイリオ" pitchFamily="50" charset="-128"/>
                <a:cs typeface="メイリオ" pitchFamily="50" charset="-128"/>
              </a:rPr>
              <a:t>活性化</a:t>
            </a:r>
          </a:p>
        </p:txBody>
      </p:sp>
      <p:sp>
        <p:nvSpPr>
          <p:cNvPr id="36" name="角丸四角形 35"/>
          <p:cNvSpPr/>
          <p:nvPr/>
        </p:nvSpPr>
        <p:spPr>
          <a:xfrm>
            <a:off x="6012160" y="2600908"/>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例示</a:t>
            </a:r>
          </a:p>
        </p:txBody>
      </p:sp>
      <p:sp>
        <p:nvSpPr>
          <p:cNvPr id="37" name="角丸四角形 36"/>
          <p:cNvSpPr/>
          <p:nvPr/>
        </p:nvSpPr>
        <p:spPr>
          <a:xfrm>
            <a:off x="6012160" y="1736812"/>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提示</a:t>
            </a:r>
          </a:p>
        </p:txBody>
      </p:sp>
      <p:sp>
        <p:nvSpPr>
          <p:cNvPr id="38" name="角丸四角形 37"/>
          <p:cNvSpPr/>
          <p:nvPr/>
        </p:nvSpPr>
        <p:spPr>
          <a:xfrm>
            <a:off x="8163226" y="1162685"/>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itchFamily="50" charset="-128"/>
                <a:ea typeface="メイリオ" pitchFamily="50" charset="-128"/>
                <a:cs typeface="メイリオ" pitchFamily="50" charset="-128"/>
              </a:rPr>
              <a:t>統合</a:t>
            </a:r>
            <a:endParaRPr kumimoji="1" lang="ja-JP" altLang="en-US" b="1" dirty="0" smtClean="0">
              <a:solidFill>
                <a:schemeClr val="tx1"/>
              </a:solidFill>
              <a:latin typeface="メイリオ" pitchFamily="50" charset="-128"/>
              <a:ea typeface="メイリオ" pitchFamily="50" charset="-128"/>
              <a:cs typeface="メイリオ" pitchFamily="50" charset="-128"/>
            </a:endParaRPr>
          </a:p>
        </p:txBody>
      </p:sp>
      <p:sp>
        <p:nvSpPr>
          <p:cNvPr id="40" name="角丸四角形 39"/>
          <p:cNvSpPr/>
          <p:nvPr/>
        </p:nvSpPr>
        <p:spPr>
          <a:xfrm>
            <a:off x="7234804" y="1162715"/>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応用</a:t>
            </a:r>
          </a:p>
        </p:txBody>
      </p:sp>
      <p:sp>
        <p:nvSpPr>
          <p:cNvPr id="3" name="屈折矢印 2"/>
          <p:cNvSpPr/>
          <p:nvPr/>
        </p:nvSpPr>
        <p:spPr>
          <a:xfrm>
            <a:off x="7020272" y="1569756"/>
            <a:ext cx="1224136" cy="84919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165" y="6532350"/>
            <a:ext cx="7673789" cy="307777"/>
          </a:xfrm>
          <a:prstGeom prst="rect">
            <a:avLst/>
          </a:prstGeom>
          <a:noFill/>
        </p:spPr>
        <p:txBody>
          <a:bodyPr wrap="square" rtlCol="0">
            <a:spAutoFit/>
          </a:bodyPr>
          <a:lstStyle/>
          <a:p>
            <a:r>
              <a:rPr kumimoji="1" lang="ja-JP" altLang="en-US" sz="1400" smtClean="0">
                <a:latin typeface="MS UI Gothic" panose="020B0600070205080204" pitchFamily="50" charset="-128"/>
                <a:ea typeface="MS UI Gothic" panose="020B0600070205080204" pitchFamily="50" charset="-128"/>
              </a:rPr>
              <a:t>平成</a:t>
            </a:r>
            <a:r>
              <a:rPr kumimoji="1" lang="en-US" altLang="ja-JP" sz="1400" smtClean="0">
                <a:latin typeface="MS UI Gothic" panose="020B0600070205080204" pitchFamily="50" charset="-128"/>
                <a:ea typeface="MS UI Gothic" panose="020B0600070205080204" pitchFamily="50" charset="-128"/>
              </a:rPr>
              <a:t>30</a:t>
            </a:r>
            <a:r>
              <a:rPr kumimoji="1" lang="ja-JP" altLang="en-US" sz="1400" smtClean="0">
                <a:latin typeface="MS UI Gothic" panose="020B0600070205080204" pitchFamily="50" charset="-128"/>
                <a:ea typeface="MS UI Gothic" panose="020B0600070205080204" pitchFamily="50" charset="-128"/>
              </a:rPr>
              <a:t>年度 障害者総合福祉推進事業におけるモデル研修での研修ガイダンス資料例（一部改変）</a:t>
            </a: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2033034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51520" y="188640"/>
            <a:ext cx="8568952" cy="648072"/>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smtClean="0">
                <a:solidFill>
                  <a:schemeClr val="bg1"/>
                </a:solidFill>
                <a:latin typeface="メイリオ" pitchFamily="50" charset="-128"/>
                <a:ea typeface="メイリオ" pitchFamily="50" charset="-128"/>
                <a:cs typeface="メイリオ" pitchFamily="50" charset="-128"/>
              </a:rPr>
              <a:t>初任者研修の</a:t>
            </a:r>
            <a:r>
              <a:rPr kumimoji="1" lang="ja-JP" altLang="en-US" sz="2400" b="1" dirty="0" smtClean="0">
                <a:solidFill>
                  <a:schemeClr val="bg1"/>
                </a:solidFill>
                <a:latin typeface="メイリオ" pitchFamily="50" charset="-128"/>
                <a:ea typeface="メイリオ" pitchFamily="50" charset="-128"/>
                <a:cs typeface="メイリオ" pitchFamily="50" charset="-128"/>
              </a:rPr>
              <a:t>構造</a:t>
            </a:r>
            <a:endParaRPr kumimoji="1"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10" name="角丸四角形 9"/>
          <p:cNvSpPr/>
          <p:nvPr/>
        </p:nvSpPr>
        <p:spPr>
          <a:xfrm>
            <a:off x="755576" y="908720"/>
            <a:ext cx="1584176" cy="792088"/>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講義</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755576" y="1844824"/>
            <a:ext cx="1584176" cy="720080"/>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演習１</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38" name="角丸四角形 37"/>
          <p:cNvSpPr/>
          <p:nvPr/>
        </p:nvSpPr>
        <p:spPr>
          <a:xfrm>
            <a:off x="2483768" y="908720"/>
            <a:ext cx="3600400" cy="792088"/>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・必要な学びの構造や内容を提示。</a:t>
            </a:r>
          </a:p>
          <a:p>
            <a:r>
              <a:rPr lang="ja-JP" altLang="en-US" sz="1400" b="1" dirty="0" smtClean="0">
                <a:solidFill>
                  <a:schemeClr val="tx1"/>
                </a:solidFill>
                <a:latin typeface="メイリオ" pitchFamily="50" charset="-128"/>
                <a:ea typeface="メイリオ" pitchFamily="50" charset="-128"/>
                <a:cs typeface="メイリオ" pitchFamily="50" charset="-128"/>
              </a:rPr>
              <a:t>・動機づけを高める</a:t>
            </a:r>
            <a:r>
              <a:rPr lang="en-US" altLang="ja-JP" sz="1400" b="1" dirty="0" smtClean="0">
                <a:solidFill>
                  <a:schemeClr val="tx1"/>
                </a:solidFill>
                <a:latin typeface="メイリオ" pitchFamily="50" charset="-128"/>
                <a:ea typeface="メイリオ" pitchFamily="50" charset="-128"/>
                <a:cs typeface="メイリオ" pitchFamily="50" charset="-128"/>
              </a:rPr>
              <a:t>(</a:t>
            </a:r>
            <a:r>
              <a:rPr lang="ja-JP" altLang="en-US" sz="1400" b="1" dirty="0" smtClean="0">
                <a:solidFill>
                  <a:schemeClr val="tx1"/>
                </a:solidFill>
                <a:latin typeface="メイリオ" pitchFamily="50" charset="-128"/>
                <a:ea typeface="メイリオ" pitchFamily="50" charset="-128"/>
                <a:cs typeface="メイリオ" pitchFamily="50" charset="-128"/>
              </a:rPr>
              <a:t>ミッション！</a:t>
            </a:r>
            <a:r>
              <a:rPr lang="en-US" altLang="ja-JP" sz="1400" b="1" dirty="0" smtClean="0">
                <a:solidFill>
                  <a:schemeClr val="tx1"/>
                </a:solidFill>
                <a:latin typeface="メイリオ" pitchFamily="50" charset="-128"/>
                <a:ea typeface="メイリオ" pitchFamily="50" charset="-128"/>
                <a:cs typeface="メイリオ" pitchFamily="50" charset="-128"/>
              </a:rPr>
              <a:t>)</a:t>
            </a:r>
            <a:r>
              <a:rPr lang="ja-JP" altLang="en-US" sz="1400" b="1" dirty="0" err="1" smtClean="0">
                <a:solidFill>
                  <a:schemeClr val="tx1"/>
                </a:solidFill>
                <a:latin typeface="メイリオ" pitchFamily="50" charset="-128"/>
                <a:ea typeface="メイリオ" pitchFamily="50" charset="-128"/>
                <a:cs typeface="メイリオ" pitchFamily="50" charset="-128"/>
              </a:rPr>
              <a:t>。</a:t>
            </a:r>
            <a:endParaRPr lang="ja-JP" altLang="en-US" sz="1400" b="1" dirty="0" smtClean="0">
              <a:solidFill>
                <a:schemeClr val="tx1"/>
              </a:solidFill>
              <a:latin typeface="メイリオ" pitchFamily="50" charset="-128"/>
              <a:ea typeface="メイリオ" pitchFamily="50" charset="-128"/>
              <a:cs typeface="メイリオ" pitchFamily="50" charset="-128"/>
            </a:endParaRPr>
          </a:p>
          <a:p>
            <a:r>
              <a:rPr kumimoji="1" lang="ja-JP" altLang="en-US" sz="1400" b="1" dirty="0" smtClean="0">
                <a:solidFill>
                  <a:schemeClr val="tx1"/>
                </a:solidFill>
                <a:latin typeface="メイリオ" pitchFamily="50" charset="-128"/>
                <a:ea typeface="メイリオ" pitchFamily="50" charset="-128"/>
                <a:cs typeface="メイリオ" pitchFamily="50" charset="-128"/>
              </a:rPr>
              <a:t>・具体的な中味を知る、やってみせる。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755576" y="2708920"/>
            <a:ext cx="1584176" cy="504056"/>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メイリオ" pitchFamily="50" charset="-128"/>
                <a:ea typeface="メイリオ" pitchFamily="50" charset="-128"/>
                <a:cs typeface="メイリオ" pitchFamily="50" charset="-128"/>
              </a:rPr>
              <a:t>実習１</a:t>
            </a:r>
          </a:p>
        </p:txBody>
      </p:sp>
      <p:sp>
        <p:nvSpPr>
          <p:cNvPr id="22" name="角丸四角形 21"/>
          <p:cNvSpPr/>
          <p:nvPr/>
        </p:nvSpPr>
        <p:spPr>
          <a:xfrm>
            <a:off x="755576" y="3356992"/>
            <a:ext cx="1584176" cy="576064"/>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a:t>
            </a:r>
            <a:r>
              <a:rPr kumimoji="1" lang="en-US" altLang="ja-JP" sz="2400" b="1" dirty="0" smtClean="0">
                <a:solidFill>
                  <a:schemeClr val="tx1"/>
                </a:solidFill>
                <a:latin typeface="メイリオ" pitchFamily="50" charset="-128"/>
                <a:ea typeface="メイリオ" pitchFamily="50" charset="-128"/>
                <a:cs typeface="メイリオ" pitchFamily="50" charset="-128"/>
              </a:rPr>
              <a:t>2-1</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3" name="角丸四角形 22"/>
          <p:cNvSpPr/>
          <p:nvPr/>
        </p:nvSpPr>
        <p:spPr>
          <a:xfrm>
            <a:off x="755576" y="5661248"/>
            <a:ext cx="1584176" cy="504056"/>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演習３</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4" name="角丸四角形 23"/>
          <p:cNvSpPr/>
          <p:nvPr/>
        </p:nvSpPr>
        <p:spPr>
          <a:xfrm>
            <a:off x="755576" y="6309320"/>
            <a:ext cx="1584176" cy="504056"/>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演習４</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5" name="角丸四角形 24"/>
          <p:cNvSpPr/>
          <p:nvPr/>
        </p:nvSpPr>
        <p:spPr>
          <a:xfrm>
            <a:off x="2483768" y="1844824"/>
            <a:ext cx="3600400" cy="72008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・自分で体験してみる</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kumimoji="1" lang="ja-JP" altLang="en-US" sz="1400" b="1" dirty="0" smtClean="0">
                <a:solidFill>
                  <a:schemeClr val="tx1"/>
                </a:solidFill>
                <a:latin typeface="メイリオ" pitchFamily="50" charset="-128"/>
                <a:ea typeface="メイリオ" pitchFamily="50" charset="-128"/>
                <a:cs typeface="メイリオ" pitchFamily="50" charset="-128"/>
              </a:rPr>
              <a:t>試してみる</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kumimoji="1" lang="ja-JP" altLang="en-US" sz="1400" b="1" dirty="0" err="1" smtClean="0">
                <a:solidFill>
                  <a:schemeClr val="tx1"/>
                </a:solidFill>
                <a:latin typeface="メイリオ" pitchFamily="50" charset="-128"/>
                <a:ea typeface="メイリオ" pitchFamily="50" charset="-128"/>
                <a:cs typeface="メイリオ" pitchFamily="50" charset="-128"/>
              </a:rPr>
              <a:t>。</a:t>
            </a:r>
            <a:endParaRPr kumimoji="1" lang="ja-JP" altLang="en-US" sz="1400" b="1" dirty="0" smtClean="0">
              <a:solidFill>
                <a:schemeClr val="tx1"/>
              </a:solidFill>
              <a:latin typeface="メイリオ" pitchFamily="50" charset="-128"/>
              <a:ea typeface="メイリオ" pitchFamily="50" charset="-128"/>
              <a:cs typeface="メイリオ" pitchFamily="50" charset="-128"/>
            </a:endParaRPr>
          </a:p>
          <a:p>
            <a:r>
              <a:rPr lang="ja-JP" altLang="en-US" sz="1400" b="1" dirty="0" smtClean="0">
                <a:solidFill>
                  <a:schemeClr val="tx1"/>
                </a:solidFill>
                <a:latin typeface="メイリオ" pitchFamily="50" charset="-128"/>
                <a:ea typeface="メイリオ" pitchFamily="50" charset="-128"/>
                <a:cs typeface="メイリオ" pitchFamily="50" charset="-128"/>
              </a:rPr>
              <a:t>・自ら主体的に参加して学ぶ。</a:t>
            </a:r>
            <a:br>
              <a:rPr lang="ja-JP" altLang="en-US" sz="1400" b="1" dirty="0" smtClean="0">
                <a:solidFill>
                  <a:schemeClr val="tx1"/>
                </a:solidFill>
                <a:latin typeface="メイリオ" pitchFamily="50" charset="-128"/>
                <a:ea typeface="メイリオ" pitchFamily="50" charset="-128"/>
                <a:cs typeface="メイリオ" pitchFamily="50" charset="-128"/>
              </a:rPr>
            </a:br>
            <a:r>
              <a:rPr lang="ja-JP" altLang="en-US" sz="1400" b="1" dirty="0" smtClean="0">
                <a:solidFill>
                  <a:schemeClr val="tx1"/>
                </a:solidFill>
                <a:latin typeface="メイリオ" pitchFamily="50" charset="-128"/>
                <a:ea typeface="メイリオ" pitchFamily="50" charset="-128"/>
                <a:cs typeface="メイリオ" pitchFamily="50" charset="-128"/>
              </a:rPr>
              <a:t>・統制された環境でモデルを学ぶ。</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6" name="角丸四角形 25"/>
          <p:cNvSpPr/>
          <p:nvPr/>
        </p:nvSpPr>
        <p:spPr>
          <a:xfrm>
            <a:off x="2483768" y="2708920"/>
            <a:ext cx="3600400" cy="504056"/>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・自分で実地で体験してみる。</a:t>
            </a:r>
          </a:p>
          <a:p>
            <a:r>
              <a:rPr lang="ja-JP" altLang="en-US" sz="1400" b="1" dirty="0" smtClean="0">
                <a:solidFill>
                  <a:schemeClr val="tx1"/>
                </a:solidFill>
                <a:latin typeface="メイリオ" pitchFamily="50" charset="-128"/>
                <a:ea typeface="メイリオ" pitchFamily="50" charset="-128"/>
                <a:cs typeface="メイリオ" pitchFamily="50" charset="-128"/>
              </a:rPr>
              <a:t>・実地の複雑性の中で実践的に学ぶ。</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7" name="角丸四角形 26"/>
          <p:cNvSpPr/>
          <p:nvPr/>
        </p:nvSpPr>
        <p:spPr>
          <a:xfrm>
            <a:off x="2483768" y="3356992"/>
            <a:ext cx="3600400" cy="576064"/>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・自らの実践を言語化し、表現する。</a:t>
            </a:r>
          </a:p>
          <a:p>
            <a:r>
              <a:rPr lang="ja-JP" altLang="en-US" sz="1400" b="1" dirty="0" smtClean="0">
                <a:solidFill>
                  <a:schemeClr val="tx1"/>
                </a:solidFill>
                <a:latin typeface="メイリオ" pitchFamily="50" charset="-128"/>
                <a:ea typeface="メイリオ" pitchFamily="50" charset="-128"/>
                <a:cs typeface="メイリオ" pitchFamily="50" charset="-128"/>
              </a:rPr>
              <a:t>・多様な視点で検討し、気づきを持つ。</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9" name="角丸四角形 28"/>
          <p:cNvSpPr/>
          <p:nvPr/>
        </p:nvSpPr>
        <p:spPr>
          <a:xfrm>
            <a:off x="2483768" y="5661248"/>
            <a:ext cx="3600400" cy="504056"/>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・これまで学んだことの定着を図る。</a:t>
            </a:r>
          </a:p>
          <a:p>
            <a:r>
              <a:rPr lang="ja-JP" altLang="en-US" sz="1400" b="1" dirty="0" smtClean="0">
                <a:solidFill>
                  <a:schemeClr val="tx1"/>
                </a:solidFill>
                <a:latin typeface="メイリオ" pitchFamily="50" charset="-128"/>
                <a:ea typeface="メイリオ" pitchFamily="50" charset="-128"/>
                <a:cs typeface="メイリオ" pitchFamily="50" charset="-128"/>
              </a:rPr>
              <a:t>・多様な視点で検討し、気づきを持つ。</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3" name="角丸四角形 42"/>
          <p:cNvSpPr/>
          <p:nvPr/>
        </p:nvSpPr>
        <p:spPr>
          <a:xfrm>
            <a:off x="2483768" y="6309320"/>
            <a:ext cx="3600400" cy="504056"/>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・研修の振り返り</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lang="ja-JP" altLang="en-US" sz="1400" b="1" dirty="0" smtClean="0">
                <a:solidFill>
                  <a:schemeClr val="tx1"/>
                </a:solidFill>
                <a:latin typeface="メイリオ" pitchFamily="50" charset="-128"/>
                <a:ea typeface="メイリオ" pitchFamily="50" charset="-128"/>
                <a:cs typeface="メイリオ" pitchFamily="50" charset="-128"/>
              </a:rPr>
              <a:t>省察</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kumimoji="1" lang="ja-JP" altLang="en-US" sz="1400" b="1" dirty="0" smtClean="0">
                <a:solidFill>
                  <a:schemeClr val="tx1"/>
                </a:solidFill>
                <a:latin typeface="メイリオ" pitchFamily="50" charset="-128"/>
                <a:ea typeface="メイリオ" pitchFamily="50" charset="-128"/>
                <a:cs typeface="メイリオ" pitchFamily="50" charset="-128"/>
              </a:rPr>
              <a:t>を行い、今後の実践への指針を得る</a:t>
            </a:r>
            <a:r>
              <a:rPr lang="ja-JP" altLang="en-US" sz="1400" b="1" dirty="0" smtClean="0">
                <a:solidFill>
                  <a:schemeClr val="tx1"/>
                </a:solidFill>
                <a:latin typeface="メイリオ" pitchFamily="50" charset="-128"/>
                <a:ea typeface="メイリオ" pitchFamily="50" charset="-128"/>
                <a:cs typeface="メイリオ" pitchFamily="50" charset="-128"/>
              </a:rPr>
              <a:t>。</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4" name="角丸四角形 43"/>
          <p:cNvSpPr/>
          <p:nvPr/>
        </p:nvSpPr>
        <p:spPr>
          <a:xfrm>
            <a:off x="6300192" y="980728"/>
            <a:ext cx="2592288" cy="1872208"/>
          </a:xfrm>
          <a:prstGeom prst="roundRect">
            <a:avLst/>
          </a:prstGeom>
          <a:solidFill>
            <a:schemeClr val="accent6">
              <a:lumMod val="60000"/>
              <a:lumOff val="40000"/>
            </a:schemeClr>
          </a:solid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メイリオ" pitchFamily="50" charset="-128"/>
                <a:ea typeface="メイリオ" pitchFamily="50" charset="-128"/>
                <a:cs typeface="メイリオ" pitchFamily="50" charset="-128"/>
              </a:rPr>
              <a:t>・</a:t>
            </a:r>
            <a:r>
              <a:rPr lang="ja-JP" altLang="en-US" sz="2000" b="1" dirty="0" smtClean="0">
                <a:solidFill>
                  <a:schemeClr val="tx1"/>
                </a:solidFill>
                <a:latin typeface="メイリオ" pitchFamily="50" charset="-128"/>
                <a:ea typeface="メイリオ" pitchFamily="50" charset="-128"/>
                <a:cs typeface="メイリオ" pitchFamily="50" charset="-128"/>
              </a:rPr>
              <a:t>抽象</a:t>
            </a:r>
            <a:r>
              <a:rPr kumimoji="1" lang="ja-JP" altLang="en-US" sz="2000" b="1" dirty="0" smtClean="0">
                <a:solidFill>
                  <a:schemeClr val="tx1"/>
                </a:solidFill>
                <a:latin typeface="メイリオ" pitchFamily="50" charset="-128"/>
                <a:ea typeface="メイリオ" pitchFamily="50" charset="-128"/>
                <a:cs typeface="メイリオ" pitchFamily="50" charset="-128"/>
              </a:rPr>
              <a:t>から具体へ</a:t>
            </a:r>
          </a:p>
          <a:p>
            <a:pPr algn="ctr"/>
            <a:r>
              <a:rPr kumimoji="1" lang="ja-JP" altLang="en-US" sz="2000" b="1" dirty="0" smtClean="0">
                <a:solidFill>
                  <a:schemeClr val="tx1"/>
                </a:solidFill>
                <a:latin typeface="メイリオ" pitchFamily="50" charset="-128"/>
                <a:ea typeface="メイリオ" pitchFamily="50" charset="-128"/>
                <a:cs typeface="メイリオ" pitchFamily="50" charset="-128"/>
              </a:rPr>
              <a:t>・理論から実践へ</a:t>
            </a:r>
          </a:p>
          <a:p>
            <a:pPr algn="ctr"/>
            <a:r>
              <a:rPr kumimoji="1" lang="ja-JP" altLang="en-US" sz="2000" b="1" dirty="0" smtClean="0">
                <a:solidFill>
                  <a:schemeClr val="tx1"/>
                </a:solidFill>
                <a:latin typeface="メイリオ" pitchFamily="50" charset="-128"/>
                <a:ea typeface="メイリオ" pitchFamily="50" charset="-128"/>
                <a:cs typeface="メイリオ" pitchFamily="50" charset="-128"/>
              </a:rPr>
              <a:t>・単純から複雑へ</a:t>
            </a:r>
            <a:endParaRPr kumimoji="1"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45" name="下矢印 44"/>
          <p:cNvSpPr/>
          <p:nvPr/>
        </p:nvSpPr>
        <p:spPr>
          <a:xfrm>
            <a:off x="467544" y="1052736"/>
            <a:ext cx="216024" cy="5805264"/>
          </a:xfrm>
          <a:prstGeom prst="downArrow">
            <a:avLst>
              <a:gd name="adj1" fmla="val 50000"/>
              <a:gd name="adj2" fmla="val 10879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1331640" y="1484784"/>
            <a:ext cx="504056" cy="432048"/>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1331640" y="2348880"/>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下矢印 29"/>
          <p:cNvSpPr/>
          <p:nvPr/>
        </p:nvSpPr>
        <p:spPr>
          <a:xfrm>
            <a:off x="1331640" y="3068960"/>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ライド番号プレースホルダ 32"/>
          <p:cNvSpPr>
            <a:spLocks noGrp="1"/>
          </p:cNvSpPr>
          <p:nvPr>
            <p:ph type="sldNum" sz="quarter" idx="12"/>
          </p:nvPr>
        </p:nvSpPr>
        <p:spPr/>
        <p:txBody>
          <a:bodyPr/>
          <a:lstStyle/>
          <a:p>
            <a:fld id="{DC482F87-D069-4E11-9D1B-0E53CB68B063}" type="slidenum">
              <a:rPr kumimoji="1" lang="ja-JP" altLang="en-US" smtClean="0"/>
              <a:pPr/>
              <a:t>6</a:t>
            </a:fld>
            <a:endParaRPr kumimoji="1" lang="ja-JP" altLang="en-US"/>
          </a:p>
        </p:txBody>
      </p:sp>
      <p:sp>
        <p:nvSpPr>
          <p:cNvPr id="35" name="角丸四角形 34"/>
          <p:cNvSpPr/>
          <p:nvPr/>
        </p:nvSpPr>
        <p:spPr>
          <a:xfrm>
            <a:off x="107504" y="126876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itchFamily="50" charset="-128"/>
                <a:ea typeface="メイリオ" pitchFamily="50" charset="-128"/>
                <a:cs typeface="メイリオ" pitchFamily="50" charset="-128"/>
              </a:rPr>
              <a:t>活性化</a:t>
            </a:r>
          </a:p>
        </p:txBody>
      </p:sp>
      <p:sp>
        <p:nvSpPr>
          <p:cNvPr id="36" name="角丸四角形 35"/>
          <p:cNvSpPr/>
          <p:nvPr/>
        </p:nvSpPr>
        <p:spPr>
          <a:xfrm>
            <a:off x="107504" y="162880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例示</a:t>
            </a:r>
          </a:p>
        </p:txBody>
      </p:sp>
      <p:sp>
        <p:nvSpPr>
          <p:cNvPr id="37" name="角丸四角形 36"/>
          <p:cNvSpPr/>
          <p:nvPr/>
        </p:nvSpPr>
        <p:spPr>
          <a:xfrm>
            <a:off x="107504" y="2780928"/>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itchFamily="50" charset="-128"/>
                <a:ea typeface="メイリオ" pitchFamily="50" charset="-128"/>
                <a:cs typeface="メイリオ" pitchFamily="50" charset="-128"/>
              </a:rPr>
              <a:t>統合</a:t>
            </a:r>
            <a:endParaRPr kumimoji="1" lang="ja-JP" altLang="en-US" b="1" dirty="0" smtClean="0">
              <a:solidFill>
                <a:schemeClr val="tx1"/>
              </a:solidFill>
              <a:latin typeface="メイリオ" pitchFamily="50" charset="-128"/>
              <a:ea typeface="メイリオ" pitchFamily="50" charset="-128"/>
              <a:cs typeface="メイリオ" pitchFamily="50" charset="-128"/>
            </a:endParaRPr>
          </a:p>
        </p:txBody>
      </p:sp>
      <p:sp>
        <p:nvSpPr>
          <p:cNvPr id="39" name="角丸四角形 38"/>
          <p:cNvSpPr/>
          <p:nvPr/>
        </p:nvSpPr>
        <p:spPr>
          <a:xfrm>
            <a:off x="107504" y="90872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提示</a:t>
            </a:r>
          </a:p>
        </p:txBody>
      </p:sp>
      <p:sp>
        <p:nvSpPr>
          <p:cNvPr id="40" name="角丸四角形 39"/>
          <p:cNvSpPr/>
          <p:nvPr/>
        </p:nvSpPr>
        <p:spPr>
          <a:xfrm>
            <a:off x="107504" y="198884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応用</a:t>
            </a:r>
          </a:p>
        </p:txBody>
      </p:sp>
      <p:sp>
        <p:nvSpPr>
          <p:cNvPr id="47" name="角丸四角形 46"/>
          <p:cNvSpPr/>
          <p:nvPr/>
        </p:nvSpPr>
        <p:spPr>
          <a:xfrm>
            <a:off x="467544" y="234888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メイリオ" pitchFamily="50" charset="-128"/>
                <a:ea typeface="メイリオ" pitchFamily="50" charset="-128"/>
                <a:cs typeface="メイリオ" pitchFamily="50" charset="-128"/>
              </a:rPr>
              <a:t>実験</a:t>
            </a:r>
            <a:endParaRPr kumimoji="1" lang="ja-JP" altLang="en-US" sz="1200" b="1" dirty="0" smtClean="0">
              <a:solidFill>
                <a:schemeClr val="tx1"/>
              </a:solidFill>
              <a:latin typeface="メイリオ" pitchFamily="50" charset="-128"/>
              <a:ea typeface="メイリオ" pitchFamily="50" charset="-128"/>
              <a:cs typeface="メイリオ" pitchFamily="50" charset="-128"/>
            </a:endParaRPr>
          </a:p>
        </p:txBody>
      </p:sp>
      <p:sp>
        <p:nvSpPr>
          <p:cNvPr id="48" name="角丸四角形 47"/>
          <p:cNvSpPr/>
          <p:nvPr/>
        </p:nvSpPr>
        <p:spPr>
          <a:xfrm>
            <a:off x="467544" y="306896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経験</a:t>
            </a:r>
          </a:p>
        </p:txBody>
      </p:sp>
      <p:sp>
        <p:nvSpPr>
          <p:cNvPr id="51" name="角丸四角形 50"/>
          <p:cNvSpPr/>
          <p:nvPr/>
        </p:nvSpPr>
        <p:spPr>
          <a:xfrm>
            <a:off x="251520" y="6237312"/>
            <a:ext cx="792088"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概念化</a:t>
            </a:r>
          </a:p>
        </p:txBody>
      </p:sp>
      <p:sp>
        <p:nvSpPr>
          <p:cNvPr id="41" name="角丸四角形 40"/>
          <p:cNvSpPr/>
          <p:nvPr/>
        </p:nvSpPr>
        <p:spPr>
          <a:xfrm>
            <a:off x="755576" y="4077072"/>
            <a:ext cx="1584176" cy="720080"/>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メイリオ" pitchFamily="50" charset="-128"/>
                <a:ea typeface="メイリオ" pitchFamily="50" charset="-128"/>
                <a:cs typeface="メイリオ" pitchFamily="50" charset="-128"/>
              </a:rPr>
              <a:t>実習２</a:t>
            </a:r>
          </a:p>
        </p:txBody>
      </p:sp>
      <p:sp>
        <p:nvSpPr>
          <p:cNvPr id="46" name="角丸四角形 45"/>
          <p:cNvSpPr/>
          <p:nvPr/>
        </p:nvSpPr>
        <p:spPr>
          <a:xfrm>
            <a:off x="2483768" y="4077072"/>
            <a:ext cx="3600400" cy="72008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・演習</a:t>
            </a:r>
            <a:r>
              <a:rPr kumimoji="1" lang="en-US" altLang="ja-JP" sz="1400" b="1" dirty="0" smtClean="0">
                <a:solidFill>
                  <a:schemeClr val="tx1"/>
                </a:solidFill>
                <a:latin typeface="メイリオ" pitchFamily="50" charset="-128"/>
                <a:ea typeface="メイリオ" pitchFamily="50" charset="-128"/>
                <a:cs typeface="メイリオ" pitchFamily="50" charset="-128"/>
              </a:rPr>
              <a:t>2-1</a:t>
            </a:r>
            <a:r>
              <a:rPr kumimoji="1" lang="ja-JP" altLang="en-US" sz="1400" b="1" dirty="0" err="1" smtClean="0">
                <a:solidFill>
                  <a:schemeClr val="tx1"/>
                </a:solidFill>
                <a:latin typeface="メイリオ" pitchFamily="50" charset="-128"/>
                <a:ea typeface="メイリオ" pitchFamily="50" charset="-128"/>
                <a:cs typeface="メイリオ" pitchFamily="50" charset="-128"/>
              </a:rPr>
              <a:t>での</a:t>
            </a:r>
            <a:r>
              <a:rPr kumimoji="1" lang="ja-JP" altLang="en-US" sz="1400" b="1" dirty="0" smtClean="0">
                <a:solidFill>
                  <a:schemeClr val="tx1"/>
                </a:solidFill>
                <a:latin typeface="メイリオ" pitchFamily="50" charset="-128"/>
                <a:ea typeface="メイリオ" pitchFamily="50" charset="-128"/>
                <a:cs typeface="メイリオ" pitchFamily="50" charset="-128"/>
              </a:rPr>
              <a:t>気づきを元にさらに実地で</a:t>
            </a:r>
          </a:p>
          <a:p>
            <a:r>
              <a:rPr lang="ja-JP" altLang="en-US" sz="1400" b="1" dirty="0" smtClean="0">
                <a:solidFill>
                  <a:schemeClr val="tx1"/>
                </a:solidFill>
                <a:latin typeface="メイリオ" pitchFamily="50" charset="-128"/>
                <a:ea typeface="メイリオ" pitchFamily="50" charset="-128"/>
                <a:cs typeface="メイリオ" pitchFamily="50" charset="-128"/>
              </a:rPr>
              <a:t>　</a:t>
            </a:r>
            <a:r>
              <a:rPr kumimoji="1" lang="ja-JP" altLang="en-US" sz="1400" b="1" dirty="0" smtClean="0">
                <a:solidFill>
                  <a:schemeClr val="tx1"/>
                </a:solidFill>
                <a:latin typeface="メイリオ" pitchFamily="50" charset="-128"/>
                <a:ea typeface="メイリオ" pitchFamily="50" charset="-128"/>
                <a:cs typeface="メイリオ" pitchFamily="50" charset="-128"/>
              </a:rPr>
              <a:t>の体験を深める。</a:t>
            </a:r>
          </a:p>
          <a:p>
            <a:r>
              <a:rPr lang="ja-JP" altLang="en-US" sz="1400" b="1" dirty="0" smtClean="0">
                <a:solidFill>
                  <a:schemeClr val="tx1"/>
                </a:solidFill>
                <a:latin typeface="メイリオ" pitchFamily="50" charset="-128"/>
                <a:ea typeface="メイリオ" pitchFamily="50" charset="-128"/>
                <a:cs typeface="メイリオ" pitchFamily="50" charset="-128"/>
              </a:rPr>
              <a:t>・実地の複雑性の中で実践的に学ぶ。</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9" name="角丸四角形 48"/>
          <p:cNvSpPr/>
          <p:nvPr/>
        </p:nvSpPr>
        <p:spPr>
          <a:xfrm>
            <a:off x="467544" y="378904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省察</a:t>
            </a:r>
          </a:p>
        </p:txBody>
      </p:sp>
      <p:sp>
        <p:nvSpPr>
          <p:cNvPr id="52" name="角丸四角形 51"/>
          <p:cNvSpPr/>
          <p:nvPr/>
        </p:nvSpPr>
        <p:spPr>
          <a:xfrm>
            <a:off x="107504" y="4221088"/>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itchFamily="50" charset="-128"/>
                <a:ea typeface="メイリオ" pitchFamily="50" charset="-128"/>
                <a:cs typeface="メイリオ" pitchFamily="50" charset="-128"/>
              </a:rPr>
              <a:t>統合</a:t>
            </a:r>
            <a:endParaRPr kumimoji="1" lang="ja-JP" altLang="en-US" b="1" dirty="0" smtClean="0">
              <a:solidFill>
                <a:schemeClr val="tx1"/>
              </a:solidFill>
              <a:latin typeface="メイリオ" pitchFamily="50" charset="-128"/>
              <a:ea typeface="メイリオ" pitchFamily="50" charset="-128"/>
              <a:cs typeface="メイリオ" pitchFamily="50" charset="-128"/>
            </a:endParaRPr>
          </a:p>
        </p:txBody>
      </p:sp>
      <p:sp>
        <p:nvSpPr>
          <p:cNvPr id="53" name="角丸四角形 52"/>
          <p:cNvSpPr/>
          <p:nvPr/>
        </p:nvSpPr>
        <p:spPr>
          <a:xfrm>
            <a:off x="467544" y="450912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経験</a:t>
            </a:r>
          </a:p>
        </p:txBody>
      </p:sp>
      <p:sp>
        <p:nvSpPr>
          <p:cNvPr id="31" name="下矢印 30"/>
          <p:cNvSpPr/>
          <p:nvPr/>
        </p:nvSpPr>
        <p:spPr>
          <a:xfrm>
            <a:off x="1331640" y="3789040"/>
            <a:ext cx="504056" cy="432048"/>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755576" y="4941168"/>
            <a:ext cx="1584176" cy="576064"/>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a:t>
            </a:r>
            <a:r>
              <a:rPr kumimoji="1" lang="en-US" altLang="ja-JP" sz="2400" b="1" dirty="0" smtClean="0">
                <a:solidFill>
                  <a:schemeClr val="tx1"/>
                </a:solidFill>
                <a:latin typeface="メイリオ" pitchFamily="50" charset="-128"/>
                <a:ea typeface="メイリオ" pitchFamily="50" charset="-128"/>
                <a:cs typeface="メイリオ" pitchFamily="50" charset="-128"/>
              </a:rPr>
              <a:t>2-2</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55" name="角丸四角形 54"/>
          <p:cNvSpPr/>
          <p:nvPr/>
        </p:nvSpPr>
        <p:spPr>
          <a:xfrm>
            <a:off x="2483768" y="4941168"/>
            <a:ext cx="3600400" cy="576064"/>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・自らの実践を言語化し、表現する。</a:t>
            </a:r>
          </a:p>
          <a:p>
            <a:r>
              <a:rPr lang="ja-JP" altLang="en-US" sz="1400" b="1" dirty="0" smtClean="0">
                <a:solidFill>
                  <a:schemeClr val="tx1"/>
                </a:solidFill>
                <a:latin typeface="メイリオ" pitchFamily="50" charset="-128"/>
                <a:ea typeface="メイリオ" pitchFamily="50" charset="-128"/>
                <a:cs typeface="メイリオ" pitchFamily="50" charset="-128"/>
              </a:rPr>
              <a:t>・多様な視点で検討し、気づきを持つ。</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0" name="角丸四角形 49"/>
          <p:cNvSpPr/>
          <p:nvPr/>
        </p:nvSpPr>
        <p:spPr>
          <a:xfrm>
            <a:off x="251520" y="5949280"/>
            <a:ext cx="792088"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省察</a:t>
            </a:r>
          </a:p>
        </p:txBody>
      </p:sp>
      <p:sp>
        <p:nvSpPr>
          <p:cNvPr id="56" name="角丸四角形 55"/>
          <p:cNvSpPr/>
          <p:nvPr/>
        </p:nvSpPr>
        <p:spPr>
          <a:xfrm>
            <a:off x="467544" y="5373216"/>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省察</a:t>
            </a:r>
          </a:p>
        </p:txBody>
      </p:sp>
      <p:sp>
        <p:nvSpPr>
          <p:cNvPr id="57" name="下矢印 56"/>
          <p:cNvSpPr/>
          <p:nvPr/>
        </p:nvSpPr>
        <p:spPr>
          <a:xfrm>
            <a:off x="1331640" y="4581128"/>
            <a:ext cx="504056" cy="432048"/>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下矢印 57"/>
          <p:cNvSpPr/>
          <p:nvPr/>
        </p:nvSpPr>
        <p:spPr>
          <a:xfrm>
            <a:off x="1331640" y="6021288"/>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1331640" y="5373216"/>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6588224" y="3933056"/>
            <a:ext cx="2448272" cy="1008112"/>
          </a:xfrm>
          <a:prstGeom prst="roundRect">
            <a:avLst/>
          </a:prstGeom>
          <a:solidFill>
            <a:srgbClr val="FF00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メイリオ" pitchFamily="50" charset="-128"/>
                <a:ea typeface="メイリオ" pitchFamily="50" charset="-128"/>
                <a:cs typeface="メイリオ" pitchFamily="50" charset="-128"/>
              </a:rPr>
              <a:t>現場に戻ってからも続けてほしい、スーパービジョンやケースレビューの体験を通して学ぶ。</a:t>
            </a:r>
          </a:p>
        </p:txBody>
      </p:sp>
      <p:cxnSp>
        <p:nvCxnSpPr>
          <p:cNvPr id="61" name="直線コネクタ 60"/>
          <p:cNvCxnSpPr>
            <a:stCxn id="59" idx="1"/>
            <a:endCxn id="27" idx="3"/>
          </p:cNvCxnSpPr>
          <p:nvPr/>
        </p:nvCxnSpPr>
        <p:spPr>
          <a:xfrm flipH="1" flipV="1">
            <a:off x="6084168" y="3645024"/>
            <a:ext cx="504056" cy="792088"/>
          </a:xfrm>
          <a:prstGeom prst="line">
            <a:avLst/>
          </a:prstGeom>
          <a:ln w="508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59" idx="1"/>
            <a:endCxn id="55" idx="3"/>
          </p:cNvCxnSpPr>
          <p:nvPr/>
        </p:nvCxnSpPr>
        <p:spPr>
          <a:xfrm flipH="1">
            <a:off x="6084168" y="4437112"/>
            <a:ext cx="504056" cy="792088"/>
          </a:xfrm>
          <a:prstGeom prst="line">
            <a:avLst/>
          </a:prstGeom>
          <a:ln w="508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420622" y="5554444"/>
            <a:ext cx="2660700" cy="830997"/>
          </a:xfrm>
          <a:prstGeom prst="rect">
            <a:avLst/>
          </a:prstGeom>
          <a:noFill/>
        </p:spPr>
        <p:txBody>
          <a:bodyPr wrap="square" rtlCol="0">
            <a:spAutoFit/>
          </a:bodyPr>
          <a:lstStyle/>
          <a:p>
            <a:r>
              <a:rPr kumimoji="1" lang="ja-JP" altLang="en-US" sz="1200" smtClean="0">
                <a:latin typeface="MS UI Gothic" panose="020B0600070205080204" pitchFamily="50" charset="-128"/>
                <a:ea typeface="MS UI Gothic" panose="020B0600070205080204" pitchFamily="50" charset="-128"/>
              </a:rPr>
              <a:t>平成</a:t>
            </a:r>
            <a:r>
              <a:rPr kumimoji="1" lang="en-US" altLang="ja-JP" sz="1200" smtClean="0">
                <a:latin typeface="MS UI Gothic" panose="020B0600070205080204" pitchFamily="50" charset="-128"/>
                <a:ea typeface="MS UI Gothic" panose="020B0600070205080204" pitchFamily="50" charset="-128"/>
              </a:rPr>
              <a:t>30</a:t>
            </a:r>
            <a:r>
              <a:rPr kumimoji="1" lang="ja-JP" altLang="en-US" sz="1200" smtClean="0">
                <a:latin typeface="MS UI Gothic" panose="020B0600070205080204" pitchFamily="50" charset="-128"/>
                <a:ea typeface="MS UI Gothic" panose="020B0600070205080204" pitchFamily="50" charset="-128"/>
              </a:rPr>
              <a:t>年度</a:t>
            </a:r>
          </a:p>
          <a:p>
            <a:r>
              <a:rPr kumimoji="1" lang="ja-JP" altLang="en-US" sz="1200" smtClean="0">
                <a:latin typeface="MS UI Gothic" panose="020B0600070205080204" pitchFamily="50" charset="-128"/>
                <a:ea typeface="MS UI Gothic" panose="020B0600070205080204" pitchFamily="50" charset="-128"/>
              </a:rPr>
              <a:t> 障害者総合福祉推進事業における</a:t>
            </a:r>
          </a:p>
          <a:p>
            <a:r>
              <a:rPr kumimoji="1" lang="ja-JP" altLang="en-US" sz="1200" smtClean="0">
                <a:latin typeface="MS UI Gothic" panose="020B0600070205080204" pitchFamily="50" charset="-128"/>
                <a:ea typeface="MS UI Gothic" panose="020B0600070205080204" pitchFamily="50" charset="-128"/>
              </a:rPr>
              <a:t>モデル研修での研修ガイダンス資料例</a:t>
            </a:r>
          </a:p>
          <a:p>
            <a:r>
              <a:rPr kumimoji="1" lang="ja-JP" altLang="en-US" sz="1200" smtClean="0">
                <a:latin typeface="MS UI Gothic" panose="020B0600070205080204" pitchFamily="50" charset="-128"/>
                <a:ea typeface="MS UI Gothic" panose="020B0600070205080204" pitchFamily="50" charset="-128"/>
              </a:rPr>
              <a:t>　　　　　　　　　　　　　　　（一部改変）</a:t>
            </a:r>
            <a:endParaRPr kumimoji="1" lang="ja-JP" altLang="en-US" sz="12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2666994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1357" y="1124744"/>
            <a:ext cx="4638675" cy="4743450"/>
          </a:xfrm>
          <a:prstGeom prst="rect">
            <a:avLst/>
          </a:prstGeom>
          <a:solidFill>
            <a:schemeClr val="bg1"/>
          </a:solidFill>
          <a:ln w="9525">
            <a:noFill/>
            <a:miter lim="800000"/>
            <a:headEnd/>
            <a:tailEnd/>
          </a:ln>
          <a:effectLst/>
        </p:spPr>
      </p:pic>
      <p:sp>
        <p:nvSpPr>
          <p:cNvPr id="34" name="正方形/長方形 33"/>
          <p:cNvSpPr/>
          <p:nvPr/>
        </p:nvSpPr>
        <p:spPr>
          <a:xfrm>
            <a:off x="503936" y="1988840"/>
            <a:ext cx="3492000" cy="1152128"/>
          </a:xfrm>
          <a:prstGeom prst="rect">
            <a:avLst/>
          </a:prstGeom>
          <a:solidFill>
            <a:schemeClr val="accent4">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503936" y="3717032"/>
            <a:ext cx="3492000" cy="576064"/>
          </a:xfrm>
          <a:prstGeom prst="rect">
            <a:avLst/>
          </a:prstGeom>
          <a:solidFill>
            <a:srgbClr val="C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251520" y="188640"/>
            <a:ext cx="8568952" cy="648072"/>
          </a:xfrm>
          <a:prstGeom prst="roundRect">
            <a:avLst/>
          </a:prstGeom>
          <a:solidFill>
            <a:schemeClr val="accent3">
              <a:lumMod val="50000"/>
            </a:schemeClr>
          </a:solidFill>
          <a:ln w="539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メイリオ" pitchFamily="50" charset="-128"/>
                <a:ea typeface="メイリオ" pitchFamily="50" charset="-128"/>
                <a:cs typeface="メイリオ" pitchFamily="50" charset="-128"/>
              </a:rPr>
              <a:t>この研修の構造と各科目の関連</a:t>
            </a:r>
            <a:endParaRPr kumimoji="1"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33" name="スライド番号プレースホルダ 32"/>
          <p:cNvSpPr>
            <a:spLocks noGrp="1"/>
          </p:cNvSpPr>
          <p:nvPr>
            <p:ph type="sldNum" sz="quarter" idx="12"/>
          </p:nvPr>
        </p:nvSpPr>
        <p:spPr/>
        <p:txBody>
          <a:bodyPr/>
          <a:lstStyle/>
          <a:p>
            <a:fld id="{DC482F87-D069-4E11-9D1B-0E53CB68B063}" type="slidenum">
              <a:rPr kumimoji="1" lang="ja-JP" altLang="en-US" smtClean="0"/>
              <a:pPr/>
              <a:t>7</a:t>
            </a:fld>
            <a:endParaRPr kumimoji="1" lang="ja-JP" altLang="en-US" dirty="0"/>
          </a:p>
        </p:txBody>
      </p:sp>
      <p:pic>
        <p:nvPicPr>
          <p:cNvPr id="2051" name="Picture 3"/>
          <p:cNvPicPr>
            <a:picLocks noChangeAspect="1" noChangeArrowheads="1"/>
          </p:cNvPicPr>
          <p:nvPr/>
        </p:nvPicPr>
        <p:blipFill>
          <a:blip r:embed="rId3" cstate="print"/>
          <a:srcRect/>
          <a:stretch>
            <a:fillRect/>
          </a:stretch>
        </p:blipFill>
        <p:spPr bwMode="auto">
          <a:xfrm>
            <a:off x="4887788" y="1340768"/>
            <a:ext cx="4076700" cy="4162425"/>
          </a:xfrm>
          <a:prstGeom prst="rect">
            <a:avLst/>
          </a:prstGeom>
          <a:solidFill>
            <a:schemeClr val="bg1"/>
          </a:solidFill>
          <a:ln w="9525">
            <a:noFill/>
            <a:miter lim="800000"/>
            <a:headEnd/>
            <a:tailEnd/>
          </a:ln>
          <a:effectLst/>
        </p:spPr>
      </p:pic>
      <p:sp>
        <p:nvSpPr>
          <p:cNvPr id="9" name="正方形/長方形 8"/>
          <p:cNvSpPr/>
          <p:nvPr/>
        </p:nvSpPr>
        <p:spPr>
          <a:xfrm>
            <a:off x="504000" y="4320000"/>
            <a:ext cx="3492000" cy="576064"/>
          </a:xfrm>
          <a:prstGeom prst="rect">
            <a:avLst/>
          </a:prstGeom>
          <a:solidFill>
            <a:schemeClr val="accent3">
              <a:lumMod val="75000"/>
              <a:alpha val="12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868144" y="1700808"/>
            <a:ext cx="3024336" cy="936104"/>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04000" y="1988840"/>
            <a:ext cx="3492000" cy="2304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曲線コネクタ 16"/>
          <p:cNvCxnSpPr>
            <a:stCxn id="14" idx="1"/>
            <a:endCxn id="9" idx="1"/>
          </p:cNvCxnSpPr>
          <p:nvPr/>
        </p:nvCxnSpPr>
        <p:spPr>
          <a:xfrm rot="10800000" flipV="1">
            <a:off x="504000" y="3140840"/>
            <a:ext cx="12700" cy="1467192"/>
          </a:xfrm>
          <a:prstGeom prst="curvedConnector3">
            <a:avLst>
              <a:gd name="adj1" fmla="val 2608166"/>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04000" y="4896000"/>
            <a:ext cx="3492000" cy="612000"/>
          </a:xfrm>
          <a:prstGeom prst="rect">
            <a:avLst/>
          </a:prstGeom>
          <a:solidFill>
            <a:schemeClr val="accent5">
              <a:lumMod val="75000"/>
              <a:alpha val="16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曲線コネクタ 19"/>
          <p:cNvCxnSpPr>
            <a:stCxn id="14" idx="1"/>
            <a:endCxn id="19" idx="1"/>
          </p:cNvCxnSpPr>
          <p:nvPr/>
        </p:nvCxnSpPr>
        <p:spPr>
          <a:xfrm rot="10800000" flipV="1">
            <a:off x="504000" y="3140840"/>
            <a:ext cx="12700" cy="2061160"/>
          </a:xfrm>
          <a:prstGeom prst="curvedConnector3">
            <a:avLst>
              <a:gd name="adj1" fmla="val 2975513"/>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1691680" y="2492896"/>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価値</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27" name="角丸四角形 26"/>
          <p:cNvSpPr/>
          <p:nvPr/>
        </p:nvSpPr>
        <p:spPr>
          <a:xfrm>
            <a:off x="1115616" y="4797152"/>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技術</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28" name="角丸四角形 27"/>
          <p:cNvSpPr/>
          <p:nvPr/>
        </p:nvSpPr>
        <p:spPr>
          <a:xfrm>
            <a:off x="1763688" y="4797152"/>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実践</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cxnSp>
        <p:nvCxnSpPr>
          <p:cNvPr id="39" name="曲線コネクタ 38"/>
          <p:cNvCxnSpPr>
            <a:stCxn id="9" idx="3"/>
            <a:endCxn id="10" idx="0"/>
          </p:cNvCxnSpPr>
          <p:nvPr/>
        </p:nvCxnSpPr>
        <p:spPr>
          <a:xfrm flipV="1">
            <a:off x="3996000" y="1700808"/>
            <a:ext cx="3384312" cy="2907224"/>
          </a:xfrm>
          <a:prstGeom prst="curvedConnector4">
            <a:avLst>
              <a:gd name="adj1" fmla="val 25453"/>
              <a:gd name="adj2" fmla="val 117812"/>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72008" y="3429000"/>
            <a:ext cx="611560"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具体化</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統合化</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46" name="角丸四角形 45"/>
          <p:cNvSpPr/>
          <p:nvPr/>
        </p:nvSpPr>
        <p:spPr>
          <a:xfrm>
            <a:off x="5796136" y="980728"/>
            <a:ext cx="611560"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具体化</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統合化</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cxnSp>
        <p:nvCxnSpPr>
          <p:cNvPr id="52" name="曲線コネクタ 51"/>
          <p:cNvCxnSpPr>
            <a:stCxn id="10" idx="1"/>
            <a:endCxn id="53" idx="1"/>
          </p:cNvCxnSpPr>
          <p:nvPr/>
        </p:nvCxnSpPr>
        <p:spPr>
          <a:xfrm rot="10800000" flipV="1">
            <a:off x="5868144" y="2168860"/>
            <a:ext cx="12700" cy="882060"/>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5868144" y="2708920"/>
            <a:ext cx="3024336" cy="684000"/>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5868144" y="3465080"/>
            <a:ext cx="3024336" cy="467976"/>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5868144" y="3933056"/>
            <a:ext cx="3024336" cy="648072"/>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868144" y="4581128"/>
            <a:ext cx="3024336" cy="540000"/>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曲線コネクタ 58"/>
          <p:cNvCxnSpPr>
            <a:stCxn id="53" idx="1"/>
            <a:endCxn id="56" idx="1"/>
          </p:cNvCxnSpPr>
          <p:nvPr/>
        </p:nvCxnSpPr>
        <p:spPr>
          <a:xfrm rot="10800000" flipV="1">
            <a:off x="5868144" y="3050920"/>
            <a:ext cx="12700" cy="648148"/>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曲線コネクタ 61"/>
          <p:cNvCxnSpPr>
            <a:stCxn id="56" idx="1"/>
            <a:endCxn id="57" idx="1"/>
          </p:cNvCxnSpPr>
          <p:nvPr/>
        </p:nvCxnSpPr>
        <p:spPr>
          <a:xfrm rot="10800000" flipV="1">
            <a:off x="5868144" y="3699068"/>
            <a:ext cx="12700" cy="558024"/>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角丸四角形 67"/>
          <p:cNvSpPr/>
          <p:nvPr/>
        </p:nvSpPr>
        <p:spPr>
          <a:xfrm>
            <a:off x="8244408" y="2852936"/>
            <a:ext cx="467544"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tx1"/>
                </a:solidFill>
                <a:latin typeface="メイリオ" pitchFamily="50" charset="-128"/>
                <a:ea typeface="メイリオ" pitchFamily="50" charset="-128"/>
                <a:cs typeface="メイリオ" pitchFamily="50" charset="-128"/>
              </a:rPr>
              <a:t>体験</a:t>
            </a:r>
          </a:p>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応用</a:t>
            </a:r>
          </a:p>
        </p:txBody>
      </p:sp>
      <p:sp>
        <p:nvSpPr>
          <p:cNvPr id="69" name="角丸四角形 68"/>
          <p:cNvSpPr/>
          <p:nvPr/>
        </p:nvSpPr>
        <p:spPr>
          <a:xfrm>
            <a:off x="8244408" y="3573016"/>
            <a:ext cx="46754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省察</a:t>
            </a:r>
          </a:p>
        </p:txBody>
      </p:sp>
      <p:sp>
        <p:nvSpPr>
          <p:cNvPr id="71" name="角丸四角形 70"/>
          <p:cNvSpPr/>
          <p:nvPr/>
        </p:nvSpPr>
        <p:spPr>
          <a:xfrm>
            <a:off x="8244408" y="4293096"/>
            <a:ext cx="46754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省察</a:t>
            </a:r>
          </a:p>
        </p:txBody>
      </p:sp>
      <p:cxnSp>
        <p:nvCxnSpPr>
          <p:cNvPr id="73" name="直線矢印コネクタ 72"/>
          <p:cNvCxnSpPr/>
          <p:nvPr/>
        </p:nvCxnSpPr>
        <p:spPr>
          <a:xfrm flipV="1">
            <a:off x="3995936" y="2996952"/>
            <a:ext cx="2376264" cy="2232248"/>
          </a:xfrm>
          <a:prstGeom prst="straightConnector1">
            <a:avLst/>
          </a:prstGeom>
          <a:ln w="3175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endCxn id="58" idx="1"/>
          </p:cNvCxnSpPr>
          <p:nvPr/>
        </p:nvCxnSpPr>
        <p:spPr>
          <a:xfrm rot="5400000">
            <a:off x="5193084" y="3672012"/>
            <a:ext cx="1854176" cy="504056"/>
          </a:xfrm>
          <a:prstGeom prst="curvedConnector4">
            <a:avLst>
              <a:gd name="adj1" fmla="val 42719"/>
              <a:gd name="adj2" fmla="val 145352"/>
            </a:avLst>
          </a:prstGeom>
          <a:ln w="31750">
            <a:solidFill>
              <a:srgbClr val="0070C0"/>
            </a:soli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65" name="曲線コネクタ 64"/>
          <p:cNvCxnSpPr>
            <a:stCxn id="57" idx="1"/>
            <a:endCxn id="58" idx="1"/>
          </p:cNvCxnSpPr>
          <p:nvPr/>
        </p:nvCxnSpPr>
        <p:spPr>
          <a:xfrm rot="10800000" flipV="1">
            <a:off x="5868144" y="4257092"/>
            <a:ext cx="12700" cy="594036"/>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90" name="角丸四角形 89"/>
          <p:cNvSpPr/>
          <p:nvPr/>
        </p:nvSpPr>
        <p:spPr>
          <a:xfrm>
            <a:off x="8244408" y="4725144"/>
            <a:ext cx="576064" cy="504056"/>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概念化</a:t>
            </a:r>
          </a:p>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定着</a:t>
            </a:r>
          </a:p>
        </p:txBody>
      </p:sp>
      <p:sp>
        <p:nvSpPr>
          <p:cNvPr id="91" name="角丸四角形吹き出し 90"/>
          <p:cNvSpPr/>
          <p:nvPr/>
        </p:nvSpPr>
        <p:spPr>
          <a:xfrm>
            <a:off x="3419872" y="1268760"/>
            <a:ext cx="1376536" cy="432048"/>
          </a:xfrm>
          <a:prstGeom prst="wedgeRoundRectCallout">
            <a:avLst>
              <a:gd name="adj1" fmla="val -38227"/>
              <a:gd name="adj2" fmla="val 150468"/>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tx1"/>
                </a:solidFill>
                <a:latin typeface="メイリオ" pitchFamily="50" charset="-128"/>
                <a:ea typeface="メイリオ" pitchFamily="50" charset="-128"/>
                <a:cs typeface="メイリオ" pitchFamily="50" charset="-128"/>
              </a:rPr>
              <a:t>なぜ、そういう活動</a:t>
            </a: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仕事</a:t>
            </a: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が必要なの？</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92" name="角丸四角形吹き出し 91"/>
          <p:cNvSpPr/>
          <p:nvPr/>
        </p:nvSpPr>
        <p:spPr>
          <a:xfrm>
            <a:off x="3707904" y="1844824"/>
            <a:ext cx="1224136" cy="432048"/>
          </a:xfrm>
          <a:prstGeom prst="wedgeRoundRectCallout">
            <a:avLst>
              <a:gd name="adj1" fmla="val -50364"/>
              <a:gd name="adj2" fmla="val 110436"/>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どういう姿勢</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で臨めばいいの？</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93" name="角丸四角形吹き出し 92"/>
          <p:cNvSpPr/>
          <p:nvPr/>
        </p:nvSpPr>
        <p:spPr>
          <a:xfrm>
            <a:off x="3347864" y="3429000"/>
            <a:ext cx="1008112" cy="360040"/>
          </a:xfrm>
          <a:prstGeom prst="wedgeRoundRectCallout">
            <a:avLst>
              <a:gd name="adj1" fmla="val -63112"/>
              <a:gd name="adj2" fmla="val 195867"/>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具体的に</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どうするの？</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94" name="角丸四角形吹き出し 93"/>
          <p:cNvSpPr/>
          <p:nvPr/>
        </p:nvSpPr>
        <p:spPr>
          <a:xfrm>
            <a:off x="2267744" y="5733256"/>
            <a:ext cx="1620688" cy="360040"/>
          </a:xfrm>
          <a:prstGeom prst="wedgeRoundRectCallout">
            <a:avLst>
              <a:gd name="adj1" fmla="val 41424"/>
              <a:gd name="adj2" fmla="val -293815"/>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tx1"/>
                </a:solidFill>
                <a:latin typeface="メイリオ" pitchFamily="50" charset="-128"/>
                <a:ea typeface="メイリオ" pitchFamily="50" charset="-128"/>
                <a:cs typeface="メイリオ" pitchFamily="50" charset="-128"/>
              </a:rPr>
              <a:t>どうしたら</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私でもできるようになる？</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26" name="角丸四角形 25"/>
          <p:cNvSpPr/>
          <p:nvPr/>
        </p:nvSpPr>
        <p:spPr>
          <a:xfrm>
            <a:off x="3275856" y="3933056"/>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知識</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41" name="下矢印 40"/>
          <p:cNvSpPr/>
          <p:nvPr/>
        </p:nvSpPr>
        <p:spPr>
          <a:xfrm>
            <a:off x="1727684" y="2996952"/>
            <a:ext cx="504056" cy="72008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メイリオ" pitchFamily="50" charset="-128"/>
                <a:ea typeface="メイリオ" pitchFamily="50" charset="-128"/>
                <a:cs typeface="メイリオ" pitchFamily="50" charset="-128"/>
              </a:rPr>
              <a:t>実際</a:t>
            </a:r>
            <a:endParaRPr kumimoji="1" lang="ja-JP" altLang="en-US" sz="1000" dirty="0">
              <a:solidFill>
                <a:schemeClr val="tx1"/>
              </a:solidFill>
              <a:latin typeface="メイリオ" pitchFamily="50" charset="-128"/>
              <a:ea typeface="メイリオ" pitchFamily="50" charset="-128"/>
              <a:cs typeface="メイリオ" pitchFamily="50" charset="-128"/>
            </a:endParaRPr>
          </a:p>
        </p:txBody>
      </p:sp>
      <p:sp>
        <p:nvSpPr>
          <p:cNvPr id="25" name="角丸四角形 24"/>
          <p:cNvSpPr/>
          <p:nvPr/>
        </p:nvSpPr>
        <p:spPr>
          <a:xfrm>
            <a:off x="1691680" y="2780928"/>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理論</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42" name="テキスト ボックス 41"/>
          <p:cNvSpPr txBox="1"/>
          <p:nvPr/>
        </p:nvSpPr>
        <p:spPr>
          <a:xfrm>
            <a:off x="8165" y="6532350"/>
            <a:ext cx="7673789" cy="307777"/>
          </a:xfrm>
          <a:prstGeom prst="rect">
            <a:avLst/>
          </a:prstGeom>
          <a:noFill/>
        </p:spPr>
        <p:txBody>
          <a:bodyPr wrap="square" rtlCol="0">
            <a:spAutoFit/>
          </a:bodyPr>
          <a:lstStyle/>
          <a:p>
            <a:r>
              <a:rPr kumimoji="1" lang="ja-JP" altLang="en-US" sz="1400" smtClean="0">
                <a:latin typeface="MS UI Gothic" panose="020B0600070205080204" pitchFamily="50" charset="-128"/>
                <a:ea typeface="MS UI Gothic" panose="020B0600070205080204" pitchFamily="50" charset="-128"/>
              </a:rPr>
              <a:t>平成</a:t>
            </a:r>
            <a:r>
              <a:rPr kumimoji="1" lang="en-US" altLang="ja-JP" sz="1400" smtClean="0">
                <a:latin typeface="MS UI Gothic" panose="020B0600070205080204" pitchFamily="50" charset="-128"/>
                <a:ea typeface="MS UI Gothic" panose="020B0600070205080204" pitchFamily="50" charset="-128"/>
              </a:rPr>
              <a:t>30</a:t>
            </a:r>
            <a:r>
              <a:rPr kumimoji="1" lang="ja-JP" altLang="en-US" sz="1400" smtClean="0">
                <a:latin typeface="MS UI Gothic" panose="020B0600070205080204" pitchFamily="50" charset="-128"/>
                <a:ea typeface="MS UI Gothic" panose="020B0600070205080204" pitchFamily="50" charset="-128"/>
              </a:rPr>
              <a:t>年度 障害者総合福祉推進事業におけるモデル研修での研修ガイダンス資料例</a:t>
            </a: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380062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386154"/>
            <a:ext cx="4168370" cy="461665"/>
          </a:xfrm>
          <a:prstGeom prst="rect">
            <a:avLst/>
          </a:prstGeom>
          <a:noFill/>
        </p:spPr>
        <p:txBody>
          <a:bodyPr wrap="square" rtlCol="0">
            <a:spAutoFit/>
          </a:bodyPr>
          <a:lstStyle/>
          <a:p>
            <a:r>
              <a:rPr kumimoji="1" lang="ja-JP" altLang="en-US" sz="2400" b="1" smtClean="0">
                <a:latin typeface="メイリオ" pitchFamily="50" charset="-128"/>
                <a:ea typeface="メイリオ" pitchFamily="50" charset="-128"/>
                <a:cs typeface="メイリオ" pitchFamily="50" charset="-128"/>
              </a:rPr>
              <a:t>振り返り・自己評価シート</a:t>
            </a:r>
            <a:endParaRPr kumimoji="1" lang="ja-JP" altLang="en-US" sz="2400" b="1" dirty="0">
              <a:latin typeface="メイリオ" pitchFamily="50" charset="-128"/>
              <a:ea typeface="メイリオ" pitchFamily="50" charset="-128"/>
              <a:cs typeface="メイリオ" pitchFamily="50" charset="-128"/>
            </a:endParaRPr>
          </a:p>
        </p:txBody>
      </p:sp>
      <p:sp>
        <p:nvSpPr>
          <p:cNvPr id="4" name="テキスト ボックス 3"/>
          <p:cNvSpPr txBox="1"/>
          <p:nvPr/>
        </p:nvSpPr>
        <p:spPr>
          <a:xfrm>
            <a:off x="251520" y="1340768"/>
            <a:ext cx="8640960" cy="3354765"/>
          </a:xfrm>
          <a:prstGeom prst="rect">
            <a:avLst/>
          </a:prstGeom>
          <a:noFill/>
        </p:spPr>
        <p:txBody>
          <a:bodyPr wrap="square" rtlCol="0">
            <a:spAutoFit/>
          </a:bodyPr>
          <a:lstStyle/>
          <a:p>
            <a:r>
              <a:rPr kumimoji="1" lang="ja-JP" altLang="en-US" sz="2400" b="1" smtClean="0">
                <a:latin typeface="メイリオ" pitchFamily="50" charset="-128"/>
                <a:ea typeface="メイリオ" pitchFamily="50" charset="-128"/>
                <a:cs typeface="メイリオ" pitchFamily="50" charset="-128"/>
              </a:rPr>
              <a:t>受講前後で受講生本人が</a:t>
            </a:r>
          </a:p>
          <a:p>
            <a:r>
              <a:rPr kumimoji="1" lang="ja-JP" altLang="en-US" sz="2400" b="1" smtClean="0">
                <a:latin typeface="メイリオ" pitchFamily="50" charset="-128"/>
                <a:ea typeface="メイリオ" pitchFamily="50" charset="-128"/>
                <a:cs typeface="メイリオ" pitchFamily="50" charset="-128"/>
              </a:rPr>
              <a:t>自らのことを確認</a:t>
            </a:r>
            <a:endParaRPr kumimoji="1" lang="ja-JP" altLang="en-US" sz="2400" b="1" dirty="0" smtClean="0">
              <a:latin typeface="メイリオ" pitchFamily="50" charset="-128"/>
              <a:ea typeface="メイリオ" pitchFamily="50" charset="-128"/>
              <a:cs typeface="メイリオ" pitchFamily="50" charset="-128"/>
            </a:endParaRPr>
          </a:p>
          <a:p>
            <a:endParaRPr lang="ja-JP" altLang="en-US" sz="2400" dirty="0" smtClean="0">
              <a:latin typeface="メイリオ" pitchFamily="50" charset="-128"/>
              <a:ea typeface="メイリオ" pitchFamily="50" charset="-128"/>
              <a:cs typeface="メイリオ" pitchFamily="50" charset="-128"/>
            </a:endParaRPr>
          </a:p>
          <a:p>
            <a:r>
              <a:rPr lang="ja-JP" altLang="en-US" sz="2400" smtClean="0">
                <a:latin typeface="メイリオ" pitchFamily="50" charset="-128"/>
                <a:ea typeface="メイリオ" pitchFamily="50" charset="-128"/>
                <a:cs typeface="メイリオ" pitchFamily="50" charset="-128"/>
              </a:rPr>
              <a:t>事前</a:t>
            </a:r>
          </a:p>
          <a:p>
            <a:r>
              <a:rPr lang="ja-JP" altLang="en-US" sz="2400" smtClean="0">
                <a:latin typeface="メイリオ" pitchFamily="50" charset="-128"/>
                <a:ea typeface="メイリオ" pitchFamily="50" charset="-128"/>
                <a:cs typeface="メイリオ" pitchFamily="50" charset="-128"/>
              </a:rPr>
              <a:t>　・姿勢　・初期状態</a:t>
            </a:r>
          </a:p>
          <a:p>
            <a:r>
              <a:rPr lang="ja-JP" altLang="en-US" sz="2400" smtClean="0">
                <a:latin typeface="メイリオ" pitchFamily="50" charset="-128"/>
                <a:ea typeface="メイリオ" pitchFamily="50" charset="-128"/>
                <a:cs typeface="メイリオ" pitchFamily="50" charset="-128"/>
              </a:rPr>
              <a:t>事後</a:t>
            </a:r>
          </a:p>
          <a:p>
            <a:r>
              <a:rPr lang="ja-JP" altLang="en-US" sz="2400" smtClean="0">
                <a:latin typeface="メイリオ" pitchFamily="50" charset="-128"/>
                <a:ea typeface="メイリオ" pitchFamily="50" charset="-128"/>
                <a:cs typeface="メイリオ" pitchFamily="50" charset="-128"/>
              </a:rPr>
              <a:t>　・気づき</a:t>
            </a:r>
            <a:endParaRPr lang="ja-JP" altLang="en-US" sz="2400" dirty="0" smtClean="0">
              <a:latin typeface="メイリオ" pitchFamily="50" charset="-128"/>
              <a:ea typeface="メイリオ" pitchFamily="50" charset="-128"/>
              <a:cs typeface="メイリオ" pitchFamily="50" charset="-128"/>
            </a:endParaRPr>
          </a:p>
          <a:p>
            <a:endParaRPr kumimoji="1" lang="ja-JP" altLang="en-US" sz="2400" dirty="0" smtClean="0">
              <a:latin typeface="メイリオ" pitchFamily="50" charset="-128"/>
              <a:ea typeface="メイリオ" pitchFamily="50" charset="-128"/>
              <a:cs typeface="メイリオ" pitchFamily="50" charset="-128"/>
            </a:endParaRPr>
          </a:p>
          <a:p>
            <a:r>
              <a:rPr lang="en-US" altLang="ja-JP" sz="2000" smtClean="0">
                <a:latin typeface="メイリオ" pitchFamily="50" charset="-128"/>
                <a:ea typeface="メイリオ" pitchFamily="50" charset="-128"/>
                <a:cs typeface="メイリオ" pitchFamily="50" charset="-128"/>
              </a:rPr>
              <a:t>¶</a:t>
            </a:r>
            <a:r>
              <a:rPr lang="ja-JP" altLang="en-US" sz="2000" smtClean="0">
                <a:latin typeface="メイリオ" pitchFamily="50" charset="-128"/>
                <a:ea typeface="メイリオ" pitchFamily="50" charset="-128"/>
                <a:cs typeface="メイリオ" pitchFamily="50" charset="-128"/>
              </a:rPr>
              <a:t>事前・事後の変化を自己覚知</a:t>
            </a:r>
            <a:endParaRPr kumimoji="1" lang="ja-JP" altLang="en-US" sz="2000" dirty="0" smtClean="0">
              <a:latin typeface="メイリオ" pitchFamily="50" charset="-128"/>
              <a:ea typeface="メイリオ" pitchFamily="50" charset="-128"/>
              <a:cs typeface="メイリオ" pitchFamily="50" charset="-128"/>
            </a:endParaRPr>
          </a:p>
        </p:txBody>
      </p:sp>
      <p:sp>
        <p:nvSpPr>
          <p:cNvPr id="8" name="スライド番号プレースホルダ 7"/>
          <p:cNvSpPr>
            <a:spLocks noGrp="1"/>
          </p:cNvSpPr>
          <p:nvPr>
            <p:ph type="sldNum" sz="quarter" idx="12"/>
          </p:nvPr>
        </p:nvSpPr>
        <p:spPr/>
        <p:txBody>
          <a:bodyPr/>
          <a:lstStyle/>
          <a:p>
            <a:fld id="{DC482F87-D069-4E11-9D1B-0E53CB68B063}" type="slidenum">
              <a:rPr kumimoji="1" lang="ja-JP" altLang="en-US" smtClean="0"/>
              <a:pPr/>
              <a:t>8</a:t>
            </a:fld>
            <a:endParaRPr kumimoji="1" lang="ja-JP" altLang="en-US"/>
          </a:p>
        </p:txBody>
      </p:sp>
      <p:pic>
        <p:nvPicPr>
          <p:cNvPr id="1026" name="Picture 2"/>
          <p:cNvPicPr>
            <a:picLocks noChangeAspect="1" noChangeArrowheads="1"/>
          </p:cNvPicPr>
          <p:nvPr/>
        </p:nvPicPr>
        <p:blipFill>
          <a:blip r:embed="rId2" cstate="print"/>
          <a:srcRect/>
          <a:stretch>
            <a:fillRect/>
          </a:stretch>
        </p:blipFill>
        <p:spPr bwMode="auto">
          <a:xfrm>
            <a:off x="4670411" y="260648"/>
            <a:ext cx="4294077" cy="6120680"/>
          </a:xfrm>
          <a:prstGeom prst="rect">
            <a:avLst/>
          </a:prstGeom>
          <a:solidFill>
            <a:schemeClr val="bg1"/>
          </a:solidFill>
          <a:ln w="12700">
            <a:solidFill>
              <a:schemeClr val="tx1"/>
            </a:solidFill>
            <a:miter lim="800000"/>
            <a:headEnd/>
            <a:tailEnd/>
          </a:ln>
          <a:effectLst/>
        </p:spPr>
      </p:pic>
      <p:sp>
        <p:nvSpPr>
          <p:cNvPr id="11" name="正方形/長方形 10"/>
          <p:cNvSpPr/>
          <p:nvPr/>
        </p:nvSpPr>
        <p:spPr>
          <a:xfrm>
            <a:off x="6732240" y="2420888"/>
            <a:ext cx="396000" cy="3564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60197" y="5787527"/>
            <a:ext cx="2660700" cy="830997"/>
          </a:xfrm>
          <a:prstGeom prst="rect">
            <a:avLst/>
          </a:prstGeom>
          <a:noFill/>
        </p:spPr>
        <p:txBody>
          <a:bodyPr wrap="square" rtlCol="0">
            <a:spAutoFit/>
          </a:bodyPr>
          <a:lstStyle/>
          <a:p>
            <a:r>
              <a:rPr kumimoji="1" lang="ja-JP" altLang="en-US" sz="1200" smtClean="0">
                <a:latin typeface="MS UI Gothic" panose="020B0600070205080204" pitchFamily="50" charset="-128"/>
                <a:ea typeface="MS UI Gothic" panose="020B0600070205080204" pitchFamily="50" charset="-128"/>
              </a:rPr>
              <a:t>平成</a:t>
            </a:r>
            <a:r>
              <a:rPr kumimoji="1" lang="en-US" altLang="ja-JP" sz="1200" smtClean="0">
                <a:latin typeface="MS UI Gothic" panose="020B0600070205080204" pitchFamily="50" charset="-128"/>
                <a:ea typeface="MS UI Gothic" panose="020B0600070205080204" pitchFamily="50" charset="-128"/>
              </a:rPr>
              <a:t>30</a:t>
            </a:r>
            <a:r>
              <a:rPr kumimoji="1" lang="ja-JP" altLang="en-US" sz="1200" smtClean="0">
                <a:latin typeface="MS UI Gothic" panose="020B0600070205080204" pitchFamily="50" charset="-128"/>
                <a:ea typeface="MS UI Gothic" panose="020B0600070205080204" pitchFamily="50" charset="-128"/>
              </a:rPr>
              <a:t>年度</a:t>
            </a:r>
          </a:p>
          <a:p>
            <a:r>
              <a:rPr kumimoji="1" lang="ja-JP" altLang="en-US" sz="1200" smtClean="0">
                <a:latin typeface="MS UI Gothic" panose="020B0600070205080204" pitchFamily="50" charset="-128"/>
                <a:ea typeface="MS UI Gothic" panose="020B0600070205080204" pitchFamily="50" charset="-128"/>
              </a:rPr>
              <a:t> 障害者総合福祉推進事業における</a:t>
            </a:r>
          </a:p>
          <a:p>
            <a:r>
              <a:rPr kumimoji="1" lang="ja-JP" altLang="en-US" sz="1200" smtClean="0">
                <a:latin typeface="MS UI Gothic" panose="020B0600070205080204" pitchFamily="50" charset="-128"/>
                <a:ea typeface="MS UI Gothic" panose="020B0600070205080204" pitchFamily="50" charset="-128"/>
              </a:rPr>
              <a:t>モデル研修での研修ガイダンス資料例</a:t>
            </a:r>
          </a:p>
          <a:p>
            <a:r>
              <a:rPr kumimoji="1" lang="ja-JP" altLang="en-US" sz="1200" smtClean="0">
                <a:latin typeface="MS UI Gothic" panose="020B0600070205080204" pitchFamily="50" charset="-128"/>
                <a:ea typeface="MS UI Gothic" panose="020B0600070205080204" pitchFamily="50" charset="-128"/>
              </a:rPr>
              <a:t>　　　　　　　　　　　　　　　（一部改変）</a:t>
            </a:r>
            <a:endParaRPr kumimoji="1" lang="ja-JP" altLang="en-US" sz="12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508789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6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a:latin typeface="ＤＨＰ特太ゴシック体" panose="020B0500000000000000" pitchFamily="50" charset="-128"/>
                <a:ea typeface="ＤＨＰ特太ゴシック体" panose="020B0500000000000000" pitchFamily="50" charset="-128"/>
              </a:rPr>
              <a:t>相談支援の実際</a:t>
            </a:r>
            <a:r>
              <a:rPr lang="ja-JP" altLang="en-US">
                <a:latin typeface="MS UI Gothic" panose="020B0600070205080204" pitchFamily="50" charset="-128"/>
                <a:ea typeface="MS UI Gothic" panose="020B0600070205080204" pitchFamily="50" charset="-128"/>
              </a:rPr>
              <a:t>（演習</a:t>
            </a:r>
            <a:r>
              <a:rPr lang="en-US" altLang="ja-JP">
                <a:latin typeface="MS UI Gothic" panose="020B0600070205080204" pitchFamily="50" charset="-128"/>
                <a:ea typeface="MS UI Gothic" panose="020B0600070205080204" pitchFamily="50" charset="-128"/>
              </a:rPr>
              <a:t>1</a:t>
            </a:r>
            <a:r>
              <a:rPr lang="ja-JP" altLang="en-US">
                <a:latin typeface="MS UI Gothic" panose="020B0600070205080204" pitchFamily="50" charset="-128"/>
                <a:ea typeface="MS UI Gothic" panose="020B0600070205080204" pitchFamily="50" charset="-128"/>
              </a:rPr>
              <a:t>日目・</a:t>
            </a:r>
            <a:r>
              <a:rPr lang="en-US" altLang="ja-JP">
                <a:latin typeface="MS UI Gothic" panose="020B0600070205080204" pitchFamily="50" charset="-128"/>
                <a:ea typeface="MS UI Gothic" panose="020B0600070205080204" pitchFamily="50" charset="-128"/>
              </a:rPr>
              <a:t>2</a:t>
            </a:r>
            <a:r>
              <a:rPr lang="ja-JP" altLang="en-US">
                <a:latin typeface="MS UI Gothic" panose="020B0600070205080204" pitchFamily="50" charset="-128"/>
                <a:ea typeface="MS UI Gothic" panose="020B0600070205080204" pitchFamily="50" charset="-128"/>
              </a:rPr>
              <a:t>日目</a:t>
            </a:r>
            <a:r>
              <a:rPr lang="ja-JP" altLang="en-US" smtClean="0">
                <a:latin typeface="MS UI Gothic" panose="020B0600070205080204" pitchFamily="50" charset="-128"/>
                <a:ea typeface="MS UI Gothic" panose="020B0600070205080204" pitchFamily="50" charset="-128"/>
              </a:rPr>
              <a:t>）</a:t>
            </a:r>
          </a:p>
          <a:p>
            <a:pPr marL="15875" lvl="1" indent="0">
              <a:lnSpc>
                <a:spcPts val="600"/>
              </a:lnSpc>
              <a:buNone/>
            </a:pPr>
            <a:endParaRPr lang="en-US" altLang="ja-JP"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a:latin typeface="MS UI Gothic" panose="020B0600070205080204" pitchFamily="50" charset="-128"/>
                <a:ea typeface="MS UI Gothic" panose="020B0600070205080204" pitchFamily="50" charset="-128"/>
              </a:rPr>
              <a:t>概要</a:t>
            </a:r>
            <a:r>
              <a:rPr lang="en-US" altLang="ja-JP" sz="1800" smtClean="0">
                <a:latin typeface="MS UI Gothic" panose="020B0600070205080204" pitchFamily="50" charset="-128"/>
                <a:ea typeface="MS UI Gothic" panose="020B0600070205080204" pitchFamily="50" charset="-128"/>
              </a:rPr>
              <a:t>】</a:t>
            </a:r>
            <a:endParaRPr lang="ja-JP" altLang="en-US"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ケアマネジメントプロセスをモデルとなる演習事例を通じて体験的に学ぶ科目</a:t>
            </a:r>
          </a:p>
          <a:p>
            <a:pPr marL="15875" lvl="1" indent="0">
              <a:lnSpc>
                <a:spcPts val="600"/>
              </a:lnSpc>
              <a:buNone/>
            </a:pPr>
            <a:endParaRPr lang="en-US" altLang="ja-JP" sz="1800" smtClean="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a:latin typeface="MS UI Gothic" panose="020B0600070205080204" pitchFamily="50" charset="-128"/>
                <a:ea typeface="MS UI Gothic" panose="020B0600070205080204"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改定内容</a:t>
            </a:r>
            <a:r>
              <a:rPr lang="en-US" altLang="ja-JP" sz="1800" smtClean="0">
                <a:latin typeface="MS UI Gothic" panose="020B0600070205080204" pitchFamily="50" charset="-128"/>
                <a:ea typeface="MS UI Gothic" panose="020B0600070205080204" pitchFamily="50" charset="-128"/>
              </a:rPr>
              <a:t>】</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・６ｈ（標準的には１日）から１２ｈ</a:t>
            </a:r>
            <a:r>
              <a:rPr lang="ja-JP" altLang="en-US" sz="1800">
                <a:latin typeface="MS UI Gothic" panose="020B0600070205080204" pitchFamily="50" charset="-128"/>
                <a:ea typeface="MS UI Gothic" panose="020B0600070205080204" pitchFamily="50" charset="-128"/>
              </a:rPr>
              <a:t>（標準的に</a:t>
            </a:r>
            <a:r>
              <a:rPr lang="ja-JP" altLang="en-US" sz="1800" smtClean="0">
                <a:latin typeface="MS UI Gothic" panose="020B0600070205080204" pitchFamily="50" charset="-128"/>
                <a:ea typeface="MS UI Gothic" panose="020B0600070205080204" pitchFamily="50" charset="-128"/>
              </a:rPr>
              <a:t>は２日</a:t>
            </a:r>
            <a:r>
              <a:rPr lang="ja-JP" altLang="en-US" sz="180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へ時間増</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 支給決定プロセスの変更・計画相談の対象者拡大に伴い、従来より重視してきたイン</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テーク・アセスメントに加え、計画相談実務の内容が増加し、十分な時間が確保でき</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なくなった。</a:t>
            </a:r>
            <a:endParaRPr lang="ja-JP" altLang="en-US" sz="1800">
              <a:latin typeface="MS UI Gothic" panose="020B0600070205080204" pitchFamily="50" charset="-128"/>
              <a:ea typeface="MS UI Gothic" panose="020B0600070205080204" pitchFamily="50" charset="-128"/>
            </a:endParaRP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・インテーク・アセスメントで１日、計画作成からモニタリングまでで１日を標準とする内容に改定。</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・インテークアセスメントを体験し、継続的な研鑽の必要性を体感する時間の確保。</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・アセスメントにおいては、いわゆる「見立て」を重視し、自らの本人理解に基づき、ひとつの正</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解を探すのではなく、複数の仮説の中からその状況での最適な支援を考える内容に改定。</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・サービス担当者会議をはじめとするケア会議の重要性や実際を体感できる時間を確保。</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・原則として、小講義、個人演習、６名を１グループとするグループでの演習を繰り返す楔形の</a:t>
            </a:r>
          </a:p>
          <a:p>
            <a:pPr marL="15875" lvl="1" indent="0">
              <a:lnSpc>
                <a:spcPct val="100000"/>
              </a:lnSpc>
              <a:buNone/>
            </a:pPr>
            <a:r>
              <a:rPr lang="ja-JP" altLang="en-US" sz="1800" smtClean="0">
                <a:latin typeface="MS UI Gothic" panose="020B0600070205080204" pitchFamily="50" charset="-128"/>
                <a:ea typeface="MS UI Gothic" panose="020B0600070205080204" pitchFamily="50" charset="-128"/>
              </a:rPr>
              <a:t>　　 形式を想定。特に、複数の視点での合議を重視。</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特に検討が必要になると想定</a:t>
            </a: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される科目毎のポイント</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1438904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848</Words>
  <Application>Microsoft Office PowerPoint</Application>
  <PresentationFormat>画面に合わせる (4:3)</PresentationFormat>
  <Paragraphs>274</Paragraphs>
  <Slides>15</Slides>
  <Notes>9</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ＤＦ特太ゴシック体</vt:lpstr>
      <vt:lpstr>ＤＨＰ特太ゴシック体</vt:lpstr>
      <vt:lpstr>ＭＳ Ｐゴシック</vt:lpstr>
      <vt:lpstr>MS UI Gothic</vt:lpstr>
      <vt:lpstr>ＭＳ ゴシック</vt:lpstr>
      <vt:lpstr>新細明體</vt:lpstr>
      <vt:lpstr>メイリオ</vt:lpstr>
      <vt:lpstr>游ゴシック</vt:lpstr>
      <vt:lpstr>游ゴシック Light</vt:lpstr>
      <vt:lpstr>Arial</vt:lpstr>
      <vt:lpstr>Calibri</vt:lpstr>
      <vt:lpstr>Calibri Light</vt:lpstr>
      <vt:lpstr>Office テーマ</vt:lpstr>
      <vt:lpstr>初任者研修の演習企画・立案のポイント</vt:lpstr>
      <vt:lpstr>PowerPoint プレゼンテーション</vt:lpstr>
      <vt:lpstr>Ⅰ　初任者研修の構造とポイント 　昨年度までに伝達済みの内容と同一 　一部「重要事項の説明」の復習</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Ⅱ　質の向上に向けた検討会(#5-#9) 　　を踏まえた留意点</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初任者研修の演習企画・立案のポイント</dc:title>
  <cp:lastModifiedBy>藤川 雄一(fujikawa-yuuichi.ca6)</cp:lastModifiedBy>
  <cp:revision>2</cp:revision>
  <dcterms:modified xsi:type="dcterms:W3CDTF">2019-08-28T01:20:04Z</dcterms:modified>
</cp:coreProperties>
</file>