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528" r:id="rId2"/>
    <p:sldId id="536" r:id="rId3"/>
    <p:sldId id="491" r:id="rId4"/>
    <p:sldId id="524" r:id="rId5"/>
    <p:sldId id="520" r:id="rId6"/>
    <p:sldId id="521" r:id="rId7"/>
    <p:sldId id="522" r:id="rId8"/>
    <p:sldId id="527" r:id="rId9"/>
    <p:sldId id="532" r:id="rId10"/>
    <p:sldId id="533" r:id="rId11"/>
    <p:sldId id="534" r:id="rId12"/>
    <p:sldId id="535" r:id="rId13"/>
    <p:sldId id="489" r:id="rId14"/>
    <p:sldId id="529" r:id="rId15"/>
    <p:sldId id="531" r:id="rId16"/>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4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7" autoAdjust="0"/>
    <p:restoredTop sz="94660"/>
  </p:normalViewPr>
  <p:slideViewPr>
    <p:cSldViewPr snapToGrid="0">
      <p:cViewPr varScale="1">
        <p:scale>
          <a:sx n="107" d="100"/>
          <a:sy n="107" d="100"/>
        </p:scale>
        <p:origin x="606" y="96"/>
      </p:cViewPr>
      <p:guideLst>
        <p:guide orient="horz" pos="2160"/>
        <p:guide pos="4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3078428" cy="513508"/>
          </a:xfrm>
          <a:prstGeom prst="rect">
            <a:avLst/>
          </a:prstGeom>
        </p:spPr>
        <p:txBody>
          <a:bodyPr vert="horz" lIns="94668" tIns="47334" rIns="94668" bIns="47334"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992" y="1"/>
            <a:ext cx="3078428" cy="513508"/>
          </a:xfrm>
          <a:prstGeom prst="rect">
            <a:avLst/>
          </a:prstGeom>
        </p:spPr>
        <p:txBody>
          <a:bodyPr vert="horz" lIns="94668" tIns="47334" rIns="94668" bIns="47334" rtlCol="0"/>
          <a:lstStyle>
            <a:lvl1pPr algn="r">
              <a:defRPr sz="1200"/>
            </a:lvl1pPr>
          </a:lstStyle>
          <a:p>
            <a:fld id="{9726607B-02B2-4661-8E98-B21074635C9F}" type="datetimeFigureOut">
              <a:rPr kumimoji="1" lang="ja-JP" altLang="en-US" smtClean="0"/>
              <a:t>2019/8/28</a:t>
            </a:fld>
            <a:endParaRPr kumimoji="1" lang="ja-JP" altLang="en-US"/>
          </a:p>
        </p:txBody>
      </p:sp>
      <p:sp>
        <p:nvSpPr>
          <p:cNvPr id="4" name="スライド イメージ プレースホルダー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4668" tIns="47334" rIns="94668" bIns="47334" rtlCol="0" anchor="ctr"/>
          <a:lstStyle/>
          <a:p>
            <a:endParaRPr lang="ja-JP" altLang="en-US"/>
          </a:p>
        </p:txBody>
      </p:sp>
      <p:sp>
        <p:nvSpPr>
          <p:cNvPr id="5" name="ノート プレースホルダー 4"/>
          <p:cNvSpPr>
            <a:spLocks noGrp="1"/>
          </p:cNvSpPr>
          <p:nvPr>
            <p:ph type="body" sz="quarter" idx="3"/>
          </p:nvPr>
        </p:nvSpPr>
        <p:spPr>
          <a:xfrm>
            <a:off x="710407" y="4925408"/>
            <a:ext cx="5683250" cy="4029879"/>
          </a:xfrm>
          <a:prstGeom prst="rect">
            <a:avLst/>
          </a:prstGeom>
        </p:spPr>
        <p:txBody>
          <a:bodyPr vert="horz" lIns="94668" tIns="47334" rIns="94668" bIns="4733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721107"/>
            <a:ext cx="3078428" cy="513507"/>
          </a:xfrm>
          <a:prstGeom prst="rect">
            <a:avLst/>
          </a:prstGeom>
        </p:spPr>
        <p:txBody>
          <a:bodyPr vert="horz" lIns="94668" tIns="47334" rIns="94668" bIns="4733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992" y="9721107"/>
            <a:ext cx="3078428" cy="513507"/>
          </a:xfrm>
          <a:prstGeom prst="rect">
            <a:avLst/>
          </a:prstGeom>
        </p:spPr>
        <p:txBody>
          <a:bodyPr vert="horz" lIns="94668" tIns="47334" rIns="94668" bIns="47334" rtlCol="0" anchor="b"/>
          <a:lstStyle>
            <a:lvl1pPr algn="r">
              <a:defRPr sz="1200"/>
            </a:lvl1pPr>
          </a:lstStyle>
          <a:p>
            <a:fld id="{031C8595-9AA0-4DFF-915E-9E3FE615DBEA}" type="slidenum">
              <a:rPr kumimoji="1" lang="ja-JP" altLang="en-US" smtClean="0"/>
              <a:t>‹#›</a:t>
            </a:fld>
            <a:endParaRPr kumimoji="1" lang="ja-JP" altLang="en-US"/>
          </a:p>
        </p:txBody>
      </p:sp>
    </p:spTree>
    <p:extLst>
      <p:ext uri="{BB962C8B-B14F-4D97-AF65-F5344CB8AC3E}">
        <p14:creationId xmlns:p14="http://schemas.microsoft.com/office/powerpoint/2010/main" val="37821062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70400" cy="33528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1</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597818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2</a:t>
            </a:fld>
            <a:endParaRPr kumimoji="1" lang="ja-JP" altLang="en-US"/>
          </a:p>
        </p:txBody>
      </p:sp>
    </p:spTree>
    <p:extLst>
      <p:ext uri="{BB962C8B-B14F-4D97-AF65-F5344CB8AC3E}">
        <p14:creationId xmlns:p14="http://schemas.microsoft.com/office/powerpoint/2010/main" val="3698597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4</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92731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9</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040768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10</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663565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11</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3460283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12</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42209123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14</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9939897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15</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4108913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FEE7178-BD5F-4125-8454-5CE4A1755D40}" type="datetime1">
              <a:rPr kumimoji="1" lang="ja-JP" altLang="en-US" smtClean="0"/>
              <a:t>2019/8/28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174911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A66E1D1-9A4E-4089-94A5-6AB975AD8878}" type="datetime1">
              <a:rPr kumimoji="1" lang="ja-JP" altLang="en-US" smtClean="0"/>
              <a:t>2019/8/28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1432455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3DB85E9-118B-4B2B-A5E2-E3A0C56ED6C7}" type="datetime1">
              <a:rPr kumimoji="1" lang="ja-JP" altLang="en-US" smtClean="0"/>
              <a:t>2019/8/28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2563267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775669C-C854-4675-8E3C-9D456561B3C2}" type="datetime1">
              <a:rPr kumimoji="1" lang="ja-JP" altLang="en-US" smtClean="0"/>
              <a:t>2019/8/28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2353109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6301502-9B33-48FC-8528-CD78ED11ED75}" type="datetime1">
              <a:rPr kumimoji="1" lang="ja-JP" altLang="en-US" smtClean="0"/>
              <a:t>2019/8/28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3840156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B0B3208-2EFC-469B-BA9E-7D1EC576DAF1}" type="datetime1">
              <a:rPr kumimoji="1" lang="ja-JP" altLang="en-US" smtClean="0"/>
              <a:t>2019/8/28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1736034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9FEF1F6-27A7-4BA1-B726-79F812FF25BD}" type="datetime1">
              <a:rPr kumimoji="1" lang="ja-JP" altLang="en-US" smtClean="0"/>
              <a:t>2019/8/28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4185423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1D6B314-5022-4723-B363-9BC76689940B}" type="datetime1">
              <a:rPr kumimoji="1" lang="ja-JP" altLang="en-US" smtClean="0"/>
              <a:t>2019/8/28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391038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845175-2670-4A7A-B182-02ED4AD3CC9A}" type="datetime1">
              <a:rPr kumimoji="1" lang="ja-JP" altLang="en-US" smtClean="0"/>
              <a:t>2019/8/28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4071944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D202B39-2606-46F9-8411-6F8D05C26C8F}" type="datetime1">
              <a:rPr kumimoji="1" lang="ja-JP" altLang="en-US" smtClean="0"/>
              <a:t>2019/8/28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1437776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0A86E09-93EB-4A1E-BF45-7F11F4684410}" type="datetime1">
              <a:rPr kumimoji="1" lang="ja-JP" altLang="en-US" smtClean="0"/>
              <a:t>2019/8/28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3012247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2DEA57-BD9E-4825-A9C0-BC18E318B106}" type="datetime1">
              <a:rPr kumimoji="1" lang="ja-JP" altLang="en-US" smtClean="0"/>
              <a:t>2019/8/28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2194832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ッター プレースホルダー 6"/>
          <p:cNvSpPr>
            <a:spLocks noGrp="1"/>
          </p:cNvSpPr>
          <p:nvPr>
            <p:ph type="ftr" sz="quarter" idx="11"/>
          </p:nvPr>
        </p:nvSpPr>
        <p:spPr>
          <a:xfrm>
            <a:off x="351693" y="6255704"/>
            <a:ext cx="8440615" cy="337038"/>
          </a:xfrm>
        </p:spPr>
        <p:txBody>
          <a:bodyPr/>
          <a:lstStyle/>
          <a:p>
            <a:r>
              <a:rPr kumimoji="1" lang="zh-TW" altLang="en-US" smtClean="0"/>
              <a:t>令和元年度相談支援従事者指導者養成研修 配布資料</a:t>
            </a:r>
            <a:endParaRPr kumimoji="1" lang="ja-JP" altLang="en-US"/>
          </a:p>
        </p:txBody>
      </p:sp>
      <p:sp>
        <p:nvSpPr>
          <p:cNvPr id="2" name="タイトル 1"/>
          <p:cNvSpPr>
            <a:spLocks noGrp="1"/>
          </p:cNvSpPr>
          <p:nvPr>
            <p:ph type="ctrTitle" idx="4294967295"/>
          </p:nvPr>
        </p:nvSpPr>
        <p:spPr>
          <a:xfrm>
            <a:off x="1149330" y="2945316"/>
            <a:ext cx="7288642" cy="776970"/>
          </a:xfrm>
        </p:spPr>
        <p:txBody>
          <a:bodyPr>
            <a:normAutofit/>
          </a:bodyPr>
          <a:lstStyle/>
          <a:p>
            <a:r>
              <a:rPr lang="ja-JP" altLang="en-US" sz="2954">
                <a:latin typeface="ＭＳ Ｐゴシック" panose="020B0600070205080204" pitchFamily="50" charset="-128"/>
                <a:ea typeface="ＭＳ Ｐゴシック" panose="020B0600070205080204" pitchFamily="50" charset="-128"/>
              </a:rPr>
              <a:t>初任者研修の演習企画・立案のポイント</a:t>
            </a:r>
          </a:p>
        </p:txBody>
      </p:sp>
      <p:sp>
        <p:nvSpPr>
          <p:cNvPr id="9" name="テキスト ボックス 8"/>
          <p:cNvSpPr txBox="1"/>
          <p:nvPr/>
        </p:nvSpPr>
        <p:spPr>
          <a:xfrm>
            <a:off x="256704" y="494350"/>
            <a:ext cx="5642028" cy="348109"/>
          </a:xfrm>
          <a:prstGeom prst="rect">
            <a:avLst/>
          </a:prstGeom>
          <a:noFill/>
        </p:spPr>
        <p:txBody>
          <a:bodyPr wrap="square" rtlCol="0">
            <a:spAutoFit/>
          </a:bodyPr>
          <a:lstStyle/>
          <a:p>
            <a:r>
              <a:rPr lang="ja-JP" altLang="en-US" sz="1662"/>
              <a:t>令和元年度 相談支援従事者指導者養成研修</a:t>
            </a:r>
          </a:p>
        </p:txBody>
      </p:sp>
      <p:sp>
        <p:nvSpPr>
          <p:cNvPr id="10" name="テキスト ボックス 9"/>
          <p:cNvSpPr txBox="1"/>
          <p:nvPr/>
        </p:nvSpPr>
        <p:spPr>
          <a:xfrm>
            <a:off x="1160047" y="2444969"/>
            <a:ext cx="5642028" cy="433196"/>
          </a:xfrm>
          <a:prstGeom prst="rect">
            <a:avLst/>
          </a:prstGeom>
          <a:noFill/>
        </p:spPr>
        <p:txBody>
          <a:bodyPr wrap="square" rtlCol="0">
            <a:spAutoFit/>
          </a:bodyPr>
          <a:lstStyle/>
          <a:p>
            <a:r>
              <a:rPr lang="en-US" altLang="ja-JP" sz="2215" smtClean="0">
                <a:latin typeface="ＭＳ Ｐゴシック" panose="020B0600070205080204" pitchFamily="50" charset="-128"/>
                <a:ea typeface="ＭＳ Ｐゴシック" panose="020B0600070205080204" pitchFamily="50" charset="-128"/>
              </a:rPr>
              <a:t>11 【</a:t>
            </a:r>
            <a:r>
              <a:rPr lang="ja-JP" altLang="en-US" sz="2215">
                <a:latin typeface="ＭＳ Ｐゴシック" panose="020B0600070205080204" pitchFamily="50" charset="-128"/>
                <a:ea typeface="ＭＳ Ｐゴシック" panose="020B0600070205080204" pitchFamily="50" charset="-128"/>
              </a:rPr>
              <a:t>企画の講義と演習</a:t>
            </a:r>
            <a:r>
              <a:rPr lang="en-US" altLang="ja-JP" sz="2215" smtClean="0">
                <a:latin typeface="ＭＳ Ｐゴシック" panose="020B0600070205080204" pitchFamily="50" charset="-128"/>
                <a:ea typeface="ＭＳ Ｐゴシック" panose="020B0600070205080204" pitchFamily="50" charset="-128"/>
              </a:rPr>
              <a:t>】</a:t>
            </a:r>
            <a:endParaRPr lang="ja-JP" altLang="en-US" sz="2215">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1993382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155575" y="795338"/>
            <a:ext cx="8778875" cy="5829579"/>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600"/>
              </a:lnSpc>
              <a:buNone/>
            </a:pPr>
            <a:r>
              <a:rPr lang="ja-JP" altLang="en-US" smtClean="0">
                <a:latin typeface="MS UI Gothic" panose="020B0600070205080204" pitchFamily="50" charset="-128"/>
                <a:ea typeface="MS UI Gothic" panose="020B0600070205080204" pitchFamily="50" charset="-128"/>
              </a:rPr>
              <a:t> </a:t>
            </a:r>
            <a:endParaRPr lang="en-US" altLang="ja-JP" smtClean="0">
              <a:latin typeface="MS UI Gothic" panose="020B0600070205080204" pitchFamily="50" charset="-128"/>
              <a:ea typeface="MS UI Gothic" panose="020B0600070205080204" pitchFamily="50" charset="-128"/>
            </a:endParaRPr>
          </a:p>
          <a:p>
            <a:pPr marL="15875" lvl="1" indent="0">
              <a:lnSpc>
                <a:spcPct val="100000"/>
              </a:lnSpc>
              <a:buNone/>
            </a:pPr>
            <a:r>
              <a:rPr lang="en-US" altLang="ja-JP" smtClean="0">
                <a:latin typeface="ＤＨＰ特太ゴシック体" panose="020B0500000000000000" pitchFamily="50" charset="-128"/>
                <a:ea typeface="ＤＨＰ特太ゴシック体" panose="020B0500000000000000" pitchFamily="50" charset="-128"/>
              </a:rPr>
              <a:t>(</a:t>
            </a:r>
            <a:r>
              <a:rPr lang="en-US" altLang="ja-JP" smtClean="0">
                <a:latin typeface="ＤＨＰ特太ゴシック体" panose="020B0500000000000000" pitchFamily="50" charset="-128"/>
                <a:ea typeface="ＤＨＰ特太ゴシック体" panose="020B0500000000000000" pitchFamily="50" charset="-128"/>
              </a:rPr>
              <a:t>1) </a:t>
            </a:r>
            <a:r>
              <a:rPr lang="ja-JP" altLang="en-US">
                <a:latin typeface="ＤＨＰ特太ゴシック体" panose="020B0500000000000000" pitchFamily="50" charset="-128"/>
                <a:ea typeface="ＤＨＰ特太ゴシック体" panose="020B0500000000000000" pitchFamily="50" charset="-128"/>
              </a:rPr>
              <a:t>相談支援の実際</a:t>
            </a:r>
            <a:r>
              <a:rPr lang="ja-JP" altLang="en-US">
                <a:latin typeface="MS UI Gothic" panose="020B0600070205080204" pitchFamily="50" charset="-128"/>
                <a:ea typeface="MS UI Gothic" panose="020B0600070205080204" pitchFamily="50" charset="-128"/>
              </a:rPr>
              <a:t>（演習</a:t>
            </a:r>
            <a:r>
              <a:rPr lang="en-US" altLang="ja-JP">
                <a:latin typeface="MS UI Gothic" panose="020B0600070205080204" pitchFamily="50" charset="-128"/>
                <a:ea typeface="MS UI Gothic" panose="020B0600070205080204" pitchFamily="50" charset="-128"/>
              </a:rPr>
              <a:t>1</a:t>
            </a:r>
            <a:r>
              <a:rPr lang="ja-JP" altLang="en-US">
                <a:latin typeface="MS UI Gothic" panose="020B0600070205080204" pitchFamily="50" charset="-128"/>
                <a:ea typeface="MS UI Gothic" panose="020B0600070205080204" pitchFamily="50" charset="-128"/>
              </a:rPr>
              <a:t>日目・</a:t>
            </a:r>
            <a:r>
              <a:rPr lang="en-US" altLang="ja-JP">
                <a:latin typeface="MS UI Gothic" panose="020B0600070205080204" pitchFamily="50" charset="-128"/>
                <a:ea typeface="MS UI Gothic" panose="020B0600070205080204" pitchFamily="50" charset="-128"/>
              </a:rPr>
              <a:t>2</a:t>
            </a:r>
            <a:r>
              <a:rPr lang="ja-JP" altLang="en-US">
                <a:latin typeface="MS UI Gothic" panose="020B0600070205080204" pitchFamily="50" charset="-128"/>
                <a:ea typeface="MS UI Gothic" panose="020B0600070205080204" pitchFamily="50" charset="-128"/>
              </a:rPr>
              <a:t>日目</a:t>
            </a:r>
            <a:r>
              <a:rPr lang="ja-JP" altLang="en-US" smtClean="0">
                <a:latin typeface="MS UI Gothic" panose="020B0600070205080204" pitchFamily="50" charset="-128"/>
                <a:ea typeface="MS UI Gothic" panose="020B0600070205080204" pitchFamily="50" charset="-128"/>
              </a:rPr>
              <a:t>）</a:t>
            </a:r>
            <a:r>
              <a:rPr lang="ja-JP" altLang="en-US" sz="1600" smtClean="0">
                <a:latin typeface="MS UI Gothic" panose="020B0600070205080204" pitchFamily="50" charset="-128"/>
                <a:ea typeface="MS UI Gothic" panose="020B0600070205080204" pitchFamily="50" charset="-128"/>
              </a:rPr>
              <a:t>つづき</a:t>
            </a:r>
            <a:endParaRPr lang="ja-JP" altLang="en-US" sz="1600" smtClean="0">
              <a:latin typeface="MS UI Gothic" panose="020B0600070205080204" pitchFamily="50" charset="-128"/>
              <a:ea typeface="MS UI Gothic" panose="020B0600070205080204" pitchFamily="50" charset="-128"/>
            </a:endParaRPr>
          </a:p>
          <a:p>
            <a:pPr marL="15875" lvl="1" indent="0">
              <a:lnSpc>
                <a:spcPct val="100000"/>
              </a:lnSpc>
              <a:buNone/>
            </a:pPr>
            <a:endParaRPr lang="ja-JP" altLang="en-US" sz="1800" smtClean="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z="1800">
                <a:latin typeface="MS UI Gothic" panose="020B0600070205080204" pitchFamily="50" charset="-128"/>
                <a:ea typeface="MS UI Gothic" panose="020B0600070205080204" pitchFamily="50" charset="-128"/>
              </a:rPr>
              <a:t>　</a:t>
            </a:r>
            <a:r>
              <a:rPr lang="en-US" altLang="ja-JP" sz="1800" smtClean="0">
                <a:latin typeface="MS UI Gothic" panose="020B0600070205080204" pitchFamily="50" charset="-128"/>
                <a:ea typeface="MS UI Gothic" panose="020B0600070205080204" pitchFamily="50" charset="-128"/>
              </a:rPr>
              <a:t>【</a:t>
            </a:r>
            <a:r>
              <a:rPr lang="ja-JP" altLang="en-US" sz="1800" smtClean="0">
                <a:latin typeface="MS UI Gothic" panose="020B0600070205080204" pitchFamily="50" charset="-128"/>
                <a:ea typeface="MS UI Gothic" panose="020B0600070205080204" pitchFamily="50" charset="-128"/>
              </a:rPr>
              <a:t>特に検討が必要になると想定されるポイント</a:t>
            </a:r>
            <a:r>
              <a:rPr lang="en-US" altLang="ja-JP" sz="1800" smtClean="0">
                <a:latin typeface="MS UI Gothic" panose="020B0600070205080204" pitchFamily="50" charset="-128"/>
                <a:ea typeface="MS UI Gothic" panose="020B0600070205080204" pitchFamily="50" charset="-128"/>
              </a:rPr>
              <a:t>】</a:t>
            </a:r>
            <a:endParaRPr lang="ja-JP" altLang="en-US" sz="180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z="1800">
                <a:latin typeface="MS UI Gothic" panose="020B0600070205080204" pitchFamily="50" charset="-128"/>
                <a:ea typeface="MS UI Gothic" panose="020B0600070205080204" pitchFamily="50" charset="-128"/>
              </a:rPr>
              <a:t>　　</a:t>
            </a:r>
            <a:r>
              <a:rPr lang="ja-JP" altLang="en-US" sz="1800" smtClean="0">
                <a:latin typeface="MS UI Gothic" panose="020B0600070205080204" pitchFamily="50" charset="-128"/>
                <a:ea typeface="MS UI Gothic" panose="020B0600070205080204" pitchFamily="50" charset="-128"/>
              </a:rPr>
              <a:t>・インテークアセスメントやアセスメントの演習の展開方法（特に演習講師への浸透）</a:t>
            </a: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・演習事例の作成</a:t>
            </a: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・サービス担当者会議等のロールプレイの</a:t>
            </a:r>
            <a:r>
              <a:rPr lang="ja-JP" altLang="en-US" sz="1800" smtClean="0">
                <a:latin typeface="MS UI Gothic" panose="020B0600070205080204" pitchFamily="50" charset="-128"/>
                <a:ea typeface="MS UI Gothic" panose="020B0600070205080204" pitchFamily="50" charset="-128"/>
              </a:rPr>
              <a:t>展開方法</a:t>
            </a:r>
            <a:endParaRPr lang="ja-JP" altLang="en-US" sz="1800" smtClean="0">
              <a:latin typeface="MS UI Gothic" panose="020B0600070205080204" pitchFamily="50" charset="-128"/>
              <a:ea typeface="MS UI Gothic" panose="020B0600070205080204" pitchFamily="50" charset="-128"/>
            </a:endParaRPr>
          </a:p>
        </p:txBody>
      </p:sp>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smtClean="0">
                <a:solidFill>
                  <a:schemeClr val="bg1"/>
                </a:solidFill>
                <a:latin typeface="ＤＦ特太ゴシック体" panose="020B0509000000000000" pitchFamily="49" charset="-128"/>
                <a:ea typeface="ＤＦ特太ゴシック体" panose="020B0509000000000000" pitchFamily="49" charset="-128"/>
              </a:rPr>
              <a:t>特に検討が必要になると想定</a:t>
            </a:r>
            <a:r>
              <a:rPr lang="ja-JP" altLang="en-US" sz="2400" smtClean="0">
                <a:solidFill>
                  <a:schemeClr val="bg1"/>
                </a:solidFill>
                <a:latin typeface="ＤＦ特太ゴシック体" panose="020B0509000000000000" pitchFamily="49" charset="-128"/>
                <a:ea typeface="ＤＦ特太ゴシック体" panose="020B0509000000000000" pitchFamily="49" charset="-128"/>
              </a:rPr>
              <a:t>される科目毎のポイント</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10</a:t>
            </a:fld>
            <a:endParaRPr kumimoji="1" lang="ja-JP" altLang="en-US"/>
          </a:p>
        </p:txBody>
      </p:sp>
    </p:spTree>
    <p:extLst>
      <p:ext uri="{BB962C8B-B14F-4D97-AF65-F5344CB8AC3E}">
        <p14:creationId xmlns:p14="http://schemas.microsoft.com/office/powerpoint/2010/main" val="18858182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155575" y="795338"/>
            <a:ext cx="8778875" cy="5829579"/>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600"/>
              </a:lnSpc>
              <a:buNone/>
            </a:pPr>
            <a:endParaRPr lang="en-US" altLang="ja-JP" smtClean="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mtClean="0">
                <a:latin typeface="MS UI Gothic" panose="020B0600070205080204" pitchFamily="50" charset="-128"/>
                <a:ea typeface="MS UI Gothic" panose="020B0600070205080204" pitchFamily="50" charset="-128"/>
              </a:rPr>
              <a:t> </a:t>
            </a:r>
            <a:r>
              <a:rPr lang="en-US" altLang="ja-JP" smtClean="0">
                <a:latin typeface="ＤＨＰ特太ゴシック体" panose="020B0500000000000000" pitchFamily="50" charset="-128"/>
                <a:ea typeface="ＤＨＰ特太ゴシック体" panose="020B0500000000000000" pitchFamily="50" charset="-128"/>
              </a:rPr>
              <a:t>(2) </a:t>
            </a:r>
            <a:r>
              <a:rPr lang="ja-JP" altLang="en-US" smtClean="0">
                <a:latin typeface="ＤＨＰ特太ゴシック体" panose="020B0500000000000000" pitchFamily="50" charset="-128"/>
                <a:ea typeface="ＤＨＰ特太ゴシック体" panose="020B0500000000000000" pitchFamily="50" charset="-128"/>
              </a:rPr>
              <a:t>相談支援の基礎技術に関する実習</a:t>
            </a:r>
            <a:r>
              <a:rPr lang="ja-JP" altLang="en-US" sz="1800" smtClean="0">
                <a:latin typeface="MS UI Gothic" panose="020B0600070205080204" pitchFamily="50" charset="-128"/>
                <a:ea typeface="MS UI Gothic" panose="020B0600070205080204" pitchFamily="50" charset="-128"/>
              </a:rPr>
              <a:t>（演習と演習の間の期間に実施）</a:t>
            </a:r>
          </a:p>
          <a:p>
            <a:pPr marL="15875" lvl="1" indent="0">
              <a:lnSpc>
                <a:spcPts val="600"/>
              </a:lnSpc>
              <a:buNone/>
            </a:pPr>
            <a:endParaRPr lang="ja-JP" altLang="en-US" sz="1800" smtClean="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z="1800">
                <a:latin typeface="MS UI Gothic" panose="020B0600070205080204" pitchFamily="50" charset="-128"/>
                <a:ea typeface="MS UI Gothic" panose="020B0600070205080204" pitchFamily="50" charset="-128"/>
              </a:rPr>
              <a:t>　</a:t>
            </a:r>
            <a:r>
              <a:rPr lang="en-US" altLang="ja-JP" sz="1800" smtClean="0">
                <a:latin typeface="MS UI Gothic" panose="020B0600070205080204" pitchFamily="50" charset="-128"/>
                <a:ea typeface="MS UI Gothic" panose="020B0600070205080204" pitchFamily="50" charset="-128"/>
              </a:rPr>
              <a:t>【</a:t>
            </a:r>
            <a:r>
              <a:rPr lang="ja-JP" altLang="en-US" sz="1800">
                <a:latin typeface="MS UI Gothic" panose="020B0600070205080204" pitchFamily="50" charset="-128"/>
                <a:ea typeface="MS UI Gothic" panose="020B0600070205080204" pitchFamily="50" charset="-128"/>
              </a:rPr>
              <a:t>概要</a:t>
            </a:r>
            <a:r>
              <a:rPr lang="en-US" altLang="ja-JP" sz="1800" smtClean="0">
                <a:latin typeface="MS UI Gothic" panose="020B0600070205080204" pitchFamily="50" charset="-128"/>
                <a:ea typeface="MS UI Gothic" panose="020B0600070205080204" pitchFamily="50" charset="-128"/>
              </a:rPr>
              <a:t>】</a:t>
            </a:r>
            <a:endParaRPr lang="ja-JP" altLang="en-US" sz="1800" smtClean="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①　「相談支援の実際」で体験したケアマネジメントプロセスを実地で演習。</a:t>
            </a: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② 地域の概要や資源の状況、</a:t>
            </a:r>
            <a:r>
              <a:rPr lang="en-US" altLang="ja-JP" sz="1800" smtClean="0">
                <a:latin typeface="MS UI Gothic" panose="020B0600070205080204" pitchFamily="50" charset="-128"/>
                <a:ea typeface="MS UI Gothic" panose="020B0600070205080204" pitchFamily="50" charset="-128"/>
              </a:rPr>
              <a:t>(</a:t>
            </a:r>
            <a:r>
              <a:rPr lang="ja-JP" altLang="en-US" sz="1800" smtClean="0">
                <a:latin typeface="MS UI Gothic" panose="020B0600070205080204" pitchFamily="50" charset="-128"/>
                <a:ea typeface="MS UI Gothic" panose="020B0600070205080204" pitchFamily="50" charset="-128"/>
              </a:rPr>
              <a:t>自立支援</a:t>
            </a:r>
            <a:r>
              <a:rPr lang="en-US" altLang="ja-JP" sz="1800" smtClean="0">
                <a:latin typeface="MS UI Gothic" panose="020B0600070205080204" pitchFamily="50" charset="-128"/>
                <a:ea typeface="MS UI Gothic" panose="020B0600070205080204" pitchFamily="50" charset="-128"/>
              </a:rPr>
              <a:t>)</a:t>
            </a:r>
            <a:r>
              <a:rPr lang="ja-JP" altLang="en-US" sz="1800" smtClean="0">
                <a:latin typeface="MS UI Gothic" panose="020B0600070205080204" pitchFamily="50" charset="-128"/>
                <a:ea typeface="MS UI Gothic" panose="020B0600070205080204" pitchFamily="50" charset="-128"/>
              </a:rPr>
              <a:t>協議会の状況を調査する演習</a:t>
            </a:r>
            <a:r>
              <a:rPr lang="ja-JP" altLang="en-US" sz="1800" smtClean="0">
                <a:latin typeface="MS UI Gothic" panose="020B0600070205080204" pitchFamily="50" charset="-128"/>
                <a:ea typeface="MS UI Gothic" panose="020B0600070205080204" pitchFamily="50" charset="-128"/>
              </a:rPr>
              <a:t>。</a:t>
            </a:r>
            <a:endParaRPr lang="en-US" altLang="ja-JP" sz="1800" smtClean="0">
              <a:latin typeface="MS UI Gothic" panose="020B0600070205080204" pitchFamily="50" charset="-128"/>
              <a:ea typeface="MS UI Gothic" panose="020B0600070205080204" pitchFamily="50" charset="-128"/>
            </a:endParaRPr>
          </a:p>
          <a:p>
            <a:pPr marL="15875" lvl="1" indent="0">
              <a:lnSpc>
                <a:spcPts val="600"/>
              </a:lnSpc>
              <a:buNone/>
            </a:pPr>
            <a:endParaRPr lang="ja-JP" altLang="en-US" sz="180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z="1800">
                <a:latin typeface="MS UI Gothic" panose="020B0600070205080204" pitchFamily="50" charset="-128"/>
                <a:ea typeface="MS UI Gothic" panose="020B0600070205080204" pitchFamily="50" charset="-128"/>
              </a:rPr>
              <a:t>　</a:t>
            </a:r>
            <a:r>
              <a:rPr lang="en-US" altLang="ja-JP" sz="1800" smtClean="0">
                <a:latin typeface="MS UI Gothic" panose="020B0600070205080204" pitchFamily="50" charset="-128"/>
                <a:ea typeface="MS UI Gothic" panose="020B0600070205080204" pitchFamily="50" charset="-128"/>
              </a:rPr>
              <a:t>【</a:t>
            </a:r>
            <a:r>
              <a:rPr lang="ja-JP" altLang="en-US" sz="1800" smtClean="0">
                <a:latin typeface="MS UI Gothic" panose="020B0600070205080204" pitchFamily="50" charset="-128"/>
                <a:ea typeface="MS UI Gothic" panose="020B0600070205080204" pitchFamily="50" charset="-128"/>
              </a:rPr>
              <a:t>改定内容</a:t>
            </a:r>
            <a:r>
              <a:rPr lang="en-US" altLang="ja-JP" sz="1800" smtClean="0">
                <a:latin typeface="MS UI Gothic" panose="020B0600070205080204" pitchFamily="50" charset="-128"/>
                <a:ea typeface="MS UI Gothic" panose="020B0600070205080204" pitchFamily="50" charset="-128"/>
              </a:rPr>
              <a:t>】</a:t>
            </a:r>
            <a:endParaRPr lang="ja-JP" altLang="en-US" sz="180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・従来から原則課していた実習であるが、告示に含まれる内容として追加。</a:t>
            </a:r>
            <a:endParaRPr lang="ja-JP" altLang="en-US" sz="180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←以後の演習科目の前提となる実習であるため、必修化。</a:t>
            </a: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・課題について、基幹相談支援センター等において指導・助言を受けてくることを推奨。</a:t>
            </a: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←今後の実地教育（ＯＪＴ）へ繋がることを想定</a:t>
            </a:r>
            <a:r>
              <a:rPr lang="ja-JP" altLang="en-US" sz="1800" smtClean="0">
                <a:latin typeface="MS UI Gothic" panose="020B0600070205080204" pitchFamily="50" charset="-128"/>
                <a:ea typeface="MS UI Gothic" panose="020B0600070205080204" pitchFamily="50" charset="-128"/>
              </a:rPr>
              <a:t>。</a:t>
            </a:r>
            <a:endParaRPr lang="en-US" altLang="ja-JP" sz="1800" smtClean="0">
              <a:latin typeface="MS UI Gothic" panose="020B0600070205080204" pitchFamily="50" charset="-128"/>
              <a:ea typeface="MS UI Gothic" panose="020B0600070205080204" pitchFamily="50" charset="-128"/>
            </a:endParaRPr>
          </a:p>
          <a:p>
            <a:pPr marL="15875" lvl="1" indent="0">
              <a:lnSpc>
                <a:spcPts val="600"/>
              </a:lnSpc>
              <a:buNone/>
            </a:pPr>
            <a:endParaRPr lang="ja-JP" altLang="en-US" sz="1800" smtClean="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z="1800">
                <a:latin typeface="MS UI Gothic" panose="020B0600070205080204" pitchFamily="50" charset="-128"/>
                <a:ea typeface="MS UI Gothic" panose="020B0600070205080204" pitchFamily="50" charset="-128"/>
              </a:rPr>
              <a:t>　</a:t>
            </a:r>
            <a:r>
              <a:rPr lang="en-US" altLang="ja-JP" sz="1800" smtClean="0">
                <a:latin typeface="MS UI Gothic" panose="020B0600070205080204" pitchFamily="50" charset="-128"/>
                <a:ea typeface="MS UI Gothic" panose="020B0600070205080204" pitchFamily="50" charset="-128"/>
              </a:rPr>
              <a:t>【</a:t>
            </a:r>
            <a:r>
              <a:rPr lang="ja-JP" altLang="en-US" sz="1800">
                <a:latin typeface="MS UI Gothic" panose="020B0600070205080204" pitchFamily="50" charset="-128"/>
                <a:ea typeface="MS UI Gothic" panose="020B0600070205080204" pitchFamily="50" charset="-128"/>
              </a:rPr>
              <a:t>特に検討が必要になると想定されるポイント</a:t>
            </a:r>
            <a:r>
              <a:rPr lang="en-US" altLang="ja-JP" sz="1800" smtClean="0">
                <a:latin typeface="MS UI Gothic" panose="020B0600070205080204" pitchFamily="50" charset="-128"/>
                <a:ea typeface="MS UI Gothic" panose="020B0600070205080204" pitchFamily="50" charset="-128"/>
              </a:rPr>
              <a:t>】</a:t>
            </a:r>
            <a:endParaRPr lang="ja-JP" altLang="en-US" sz="180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・市町村や障害保健福祉圏域等の相談支援の実施地域との連携の検討。</a:t>
            </a: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❖特に、この研修についての検討のみならず、研修とＯＪＴが連動する仕組み作りの検討の視</a:t>
            </a: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点が重要。</a:t>
            </a:r>
          </a:p>
        </p:txBody>
      </p:sp>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smtClean="0">
                <a:solidFill>
                  <a:schemeClr val="bg1"/>
                </a:solidFill>
                <a:latin typeface="ＤＦ特太ゴシック体" panose="020B0509000000000000" pitchFamily="49" charset="-128"/>
                <a:ea typeface="ＤＦ特太ゴシック体" panose="020B0509000000000000" pitchFamily="49" charset="-128"/>
              </a:rPr>
              <a:t>特に検討が必要になると想定</a:t>
            </a:r>
            <a:r>
              <a:rPr lang="ja-JP" altLang="en-US" sz="2400" smtClean="0">
                <a:solidFill>
                  <a:schemeClr val="bg1"/>
                </a:solidFill>
                <a:latin typeface="ＤＦ特太ゴシック体" panose="020B0509000000000000" pitchFamily="49" charset="-128"/>
                <a:ea typeface="ＤＦ特太ゴシック体" panose="020B0509000000000000" pitchFamily="49" charset="-128"/>
              </a:rPr>
              <a:t>される科目毎のポイント</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11</a:t>
            </a:fld>
            <a:endParaRPr kumimoji="1" lang="ja-JP" altLang="en-US"/>
          </a:p>
        </p:txBody>
      </p:sp>
    </p:spTree>
    <p:extLst>
      <p:ext uri="{BB962C8B-B14F-4D97-AF65-F5344CB8AC3E}">
        <p14:creationId xmlns:p14="http://schemas.microsoft.com/office/powerpoint/2010/main" val="17251789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155575" y="795338"/>
            <a:ext cx="8778875" cy="5829579"/>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600"/>
              </a:lnSpc>
              <a:buNone/>
            </a:pPr>
            <a:endParaRPr lang="en-US" altLang="ja-JP" smtClean="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mtClean="0">
                <a:latin typeface="MS UI Gothic" panose="020B0600070205080204" pitchFamily="50" charset="-128"/>
                <a:ea typeface="MS UI Gothic" panose="020B0600070205080204" pitchFamily="50" charset="-128"/>
              </a:rPr>
              <a:t> </a:t>
            </a:r>
            <a:r>
              <a:rPr lang="en-US" altLang="ja-JP" smtClean="0">
                <a:latin typeface="ＤＨＰ特太ゴシック体" panose="020B0500000000000000" pitchFamily="50" charset="-128"/>
                <a:ea typeface="ＤＨＰ特太ゴシック体" panose="020B0500000000000000" pitchFamily="50" charset="-128"/>
              </a:rPr>
              <a:t>(3) </a:t>
            </a:r>
            <a:r>
              <a:rPr lang="ja-JP" altLang="en-US" smtClean="0">
                <a:latin typeface="ＤＨＰ特太ゴシック体" panose="020B0500000000000000" pitchFamily="50" charset="-128"/>
                <a:ea typeface="ＤＨＰ特太ゴシック体" panose="020B0500000000000000" pitchFamily="50" charset="-128"/>
              </a:rPr>
              <a:t>実践</a:t>
            </a:r>
            <a:r>
              <a:rPr lang="ja-JP" altLang="en-US" smtClean="0">
                <a:latin typeface="ＤＨＰ特太ゴシック体" panose="020B0500000000000000" pitchFamily="50" charset="-128"/>
                <a:ea typeface="ＤＨＰ特太ゴシック体" panose="020B0500000000000000" pitchFamily="50" charset="-128"/>
              </a:rPr>
              <a:t>研究</a:t>
            </a:r>
            <a:r>
              <a:rPr lang="ja-JP" altLang="en-US" smtClean="0">
                <a:latin typeface="MS UI Gothic" panose="020B0600070205080204" pitchFamily="50" charset="-128"/>
                <a:ea typeface="MS UI Gothic" panose="020B0600070205080204" pitchFamily="50" charset="-128"/>
              </a:rPr>
              <a:t>（演習３日目～５日目）</a:t>
            </a:r>
            <a:endParaRPr lang="en-US" altLang="ja-JP" smtClean="0">
              <a:latin typeface="MS UI Gothic" panose="020B0600070205080204" pitchFamily="50" charset="-128"/>
              <a:ea typeface="MS UI Gothic" panose="020B0600070205080204" pitchFamily="50" charset="-128"/>
            </a:endParaRPr>
          </a:p>
          <a:p>
            <a:pPr marL="15875" lvl="1" indent="0">
              <a:lnSpc>
                <a:spcPts val="600"/>
              </a:lnSpc>
              <a:buNone/>
            </a:pPr>
            <a:endParaRPr lang="ja-JP" altLang="en-US" smtClean="0">
              <a:latin typeface="ＤＨＰ特太ゴシック体" panose="020B0500000000000000" pitchFamily="50" charset="-128"/>
              <a:ea typeface="ＤＨＰ特太ゴシック体" panose="020B0500000000000000" pitchFamily="50" charset="-128"/>
            </a:endParaRPr>
          </a:p>
          <a:p>
            <a:pPr marL="15875" lvl="1" indent="0">
              <a:lnSpc>
                <a:spcPct val="100000"/>
              </a:lnSpc>
              <a:buNone/>
            </a:pPr>
            <a:r>
              <a:rPr lang="ja-JP" altLang="en-US" sz="1800">
                <a:latin typeface="MS UI Gothic" panose="020B0600070205080204" pitchFamily="50" charset="-128"/>
                <a:ea typeface="MS UI Gothic" panose="020B0600070205080204" pitchFamily="50" charset="-128"/>
              </a:rPr>
              <a:t>　</a:t>
            </a:r>
            <a:r>
              <a:rPr lang="en-US" altLang="ja-JP" sz="1800" smtClean="0">
                <a:latin typeface="MS UI Gothic" panose="020B0600070205080204" pitchFamily="50" charset="-128"/>
                <a:ea typeface="MS UI Gothic" panose="020B0600070205080204" pitchFamily="50" charset="-128"/>
              </a:rPr>
              <a:t>【</a:t>
            </a:r>
            <a:r>
              <a:rPr lang="ja-JP" altLang="en-US" sz="1800">
                <a:latin typeface="MS UI Gothic" panose="020B0600070205080204" pitchFamily="50" charset="-128"/>
                <a:ea typeface="MS UI Gothic" panose="020B0600070205080204" pitchFamily="50" charset="-128"/>
              </a:rPr>
              <a:t>概要</a:t>
            </a:r>
            <a:r>
              <a:rPr lang="en-US" altLang="ja-JP" sz="1800" smtClean="0">
                <a:latin typeface="MS UI Gothic" panose="020B0600070205080204" pitchFamily="50" charset="-128"/>
                <a:ea typeface="MS UI Gothic" panose="020B0600070205080204" pitchFamily="50" charset="-128"/>
              </a:rPr>
              <a:t>】</a:t>
            </a:r>
            <a:endParaRPr lang="ja-JP" altLang="en-US" sz="1800" smtClean="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①　実習で行った課題をもとに、複数の視点により自らの実践を検討し、気づきを得ることで、</a:t>
            </a: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相談支援の実践力を涵養する</a:t>
            </a:r>
            <a:r>
              <a:rPr lang="ja-JP" altLang="en-US" sz="1800" smtClean="0">
                <a:latin typeface="MS UI Gothic" panose="020B0600070205080204" pitchFamily="50" charset="-128"/>
                <a:ea typeface="MS UI Gothic" panose="020B0600070205080204" pitchFamily="50" charset="-128"/>
              </a:rPr>
              <a:t>。</a:t>
            </a:r>
          </a:p>
          <a:p>
            <a:pPr marL="15875" lvl="1" indent="0">
              <a:lnSpc>
                <a:spcPts val="600"/>
              </a:lnSpc>
              <a:buNone/>
            </a:pPr>
            <a:endParaRPr lang="ja-JP" altLang="en-US" sz="180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z="1800">
                <a:latin typeface="MS UI Gothic" panose="020B0600070205080204" pitchFamily="50" charset="-128"/>
                <a:ea typeface="MS UI Gothic" panose="020B0600070205080204" pitchFamily="50" charset="-128"/>
              </a:rPr>
              <a:t>　</a:t>
            </a:r>
            <a:r>
              <a:rPr lang="en-US" altLang="ja-JP" sz="1800" smtClean="0">
                <a:latin typeface="MS UI Gothic" panose="020B0600070205080204" pitchFamily="50" charset="-128"/>
                <a:ea typeface="MS UI Gothic" panose="020B0600070205080204" pitchFamily="50" charset="-128"/>
              </a:rPr>
              <a:t>【</a:t>
            </a:r>
            <a:r>
              <a:rPr lang="ja-JP" altLang="en-US" sz="1800" smtClean="0">
                <a:latin typeface="MS UI Gothic" panose="020B0600070205080204" pitchFamily="50" charset="-128"/>
                <a:ea typeface="MS UI Gothic" panose="020B0600070205080204" pitchFamily="50" charset="-128"/>
              </a:rPr>
              <a:t>改定内容</a:t>
            </a:r>
            <a:r>
              <a:rPr lang="en-US" altLang="ja-JP" sz="1800" smtClean="0">
                <a:latin typeface="MS UI Gothic" panose="020B0600070205080204" pitchFamily="50" charset="-128"/>
                <a:ea typeface="MS UI Gothic" panose="020B0600070205080204" pitchFamily="50" charset="-128"/>
              </a:rPr>
              <a:t>】</a:t>
            </a:r>
            <a:endParaRPr lang="ja-JP" altLang="en-US" sz="180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・受講生ひとりひとりに十分な時間を確保し、自らの実践について発表</a:t>
            </a:r>
            <a:r>
              <a:rPr lang="en-US" altLang="ja-JP" sz="1800" smtClean="0">
                <a:latin typeface="MS UI Gothic" panose="020B0600070205080204" pitchFamily="50" charset="-128"/>
                <a:ea typeface="MS UI Gothic" panose="020B0600070205080204" pitchFamily="50" charset="-128"/>
              </a:rPr>
              <a:t>(</a:t>
            </a:r>
            <a:r>
              <a:rPr lang="ja-JP" altLang="en-US" sz="1800" smtClean="0">
                <a:latin typeface="MS UI Gothic" panose="020B0600070205080204" pitchFamily="50" charset="-128"/>
                <a:ea typeface="MS UI Gothic" panose="020B0600070205080204" pitchFamily="50" charset="-128"/>
              </a:rPr>
              <a:t>報告</a:t>
            </a:r>
            <a:r>
              <a:rPr lang="en-US" altLang="ja-JP" sz="1800" smtClean="0">
                <a:latin typeface="MS UI Gothic" panose="020B0600070205080204" pitchFamily="50" charset="-128"/>
                <a:ea typeface="MS UI Gothic" panose="020B0600070205080204" pitchFamily="50" charset="-128"/>
              </a:rPr>
              <a:t>)</a:t>
            </a:r>
            <a:r>
              <a:rPr lang="ja-JP" altLang="en-US" sz="1800" smtClean="0">
                <a:latin typeface="MS UI Gothic" panose="020B0600070205080204" pitchFamily="50" charset="-128"/>
                <a:ea typeface="MS UI Gothic" panose="020B0600070205080204" pitchFamily="50" charset="-128"/>
              </a:rPr>
              <a:t>し、合議による</a:t>
            </a: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検討を経験する内容に改定。</a:t>
            </a:r>
            <a:endParaRPr lang="ja-JP" altLang="en-US" sz="180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・スーパービジョンおよびケースレビュー</a:t>
            </a:r>
            <a:r>
              <a:rPr lang="en-US" altLang="ja-JP" sz="1800" smtClean="0">
                <a:latin typeface="MS UI Gothic" panose="020B0600070205080204" pitchFamily="50" charset="-128"/>
                <a:ea typeface="MS UI Gothic" panose="020B0600070205080204" pitchFamily="50" charset="-128"/>
              </a:rPr>
              <a:t>(</a:t>
            </a:r>
            <a:r>
              <a:rPr lang="ja-JP" altLang="en-US" sz="1800" smtClean="0">
                <a:latin typeface="MS UI Gothic" panose="020B0600070205080204" pitchFamily="50" charset="-128"/>
                <a:ea typeface="MS UI Gothic" panose="020B0600070205080204" pitchFamily="50" charset="-128"/>
              </a:rPr>
              <a:t>ケースレポート</a:t>
            </a:r>
            <a:r>
              <a:rPr lang="en-US" altLang="ja-JP" sz="1800" smtClean="0">
                <a:latin typeface="MS UI Gothic" panose="020B0600070205080204" pitchFamily="50" charset="-128"/>
                <a:ea typeface="MS UI Gothic" panose="020B0600070205080204" pitchFamily="50" charset="-128"/>
              </a:rPr>
              <a:t>)</a:t>
            </a:r>
            <a:r>
              <a:rPr lang="ja-JP" altLang="en-US" sz="1800" smtClean="0">
                <a:latin typeface="MS UI Gothic" panose="020B0600070205080204" pitchFamily="50" charset="-128"/>
                <a:ea typeface="MS UI Gothic" panose="020B0600070205080204" pitchFamily="50" charset="-128"/>
              </a:rPr>
              <a:t>の実際を体験</a:t>
            </a:r>
            <a:r>
              <a:rPr lang="ja-JP" altLang="en-US" sz="1800" smtClean="0">
                <a:latin typeface="MS UI Gothic" panose="020B0600070205080204" pitchFamily="50" charset="-128"/>
                <a:ea typeface="MS UI Gothic" panose="020B0600070205080204" pitchFamily="50" charset="-128"/>
              </a:rPr>
              <a:t>。</a:t>
            </a:r>
            <a:endParaRPr lang="ja-JP" altLang="en-US" sz="1800" smtClean="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・合議の場に参加する際の方法を体験</a:t>
            </a:r>
            <a:r>
              <a:rPr lang="ja-JP" altLang="en-US" sz="1800" smtClean="0">
                <a:latin typeface="MS UI Gothic" panose="020B0600070205080204" pitchFamily="50" charset="-128"/>
                <a:ea typeface="MS UI Gothic" panose="020B0600070205080204" pitchFamily="50" charset="-128"/>
              </a:rPr>
              <a:t>。</a:t>
            </a:r>
            <a:endParaRPr lang="en-US" altLang="ja-JP" sz="1800" smtClean="0">
              <a:latin typeface="MS UI Gothic" panose="020B0600070205080204" pitchFamily="50" charset="-128"/>
              <a:ea typeface="MS UI Gothic" panose="020B0600070205080204" pitchFamily="50" charset="-128"/>
            </a:endParaRPr>
          </a:p>
          <a:p>
            <a:pPr marL="15875" lvl="1" indent="0">
              <a:lnSpc>
                <a:spcPts val="600"/>
              </a:lnSpc>
              <a:buNone/>
            </a:pPr>
            <a:endParaRPr lang="ja-JP" altLang="en-US" sz="1800" smtClean="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z="1800">
                <a:latin typeface="MS UI Gothic" panose="020B0600070205080204" pitchFamily="50" charset="-128"/>
                <a:ea typeface="MS UI Gothic" panose="020B0600070205080204" pitchFamily="50" charset="-128"/>
              </a:rPr>
              <a:t>　</a:t>
            </a:r>
            <a:r>
              <a:rPr lang="en-US" altLang="ja-JP" sz="1800" smtClean="0">
                <a:latin typeface="MS UI Gothic" panose="020B0600070205080204" pitchFamily="50" charset="-128"/>
                <a:ea typeface="MS UI Gothic" panose="020B0600070205080204" pitchFamily="50" charset="-128"/>
              </a:rPr>
              <a:t>【</a:t>
            </a:r>
            <a:r>
              <a:rPr lang="ja-JP" altLang="en-US" sz="1800">
                <a:latin typeface="MS UI Gothic" panose="020B0600070205080204" pitchFamily="50" charset="-128"/>
                <a:ea typeface="MS UI Gothic" panose="020B0600070205080204" pitchFamily="50" charset="-128"/>
              </a:rPr>
              <a:t>特に検討が必要になると想定されるポイント</a:t>
            </a:r>
            <a:r>
              <a:rPr lang="en-US" altLang="ja-JP" sz="1800" smtClean="0">
                <a:latin typeface="MS UI Gothic" panose="020B0600070205080204" pitchFamily="50" charset="-128"/>
                <a:ea typeface="MS UI Gothic" panose="020B0600070205080204" pitchFamily="50" charset="-128"/>
              </a:rPr>
              <a:t>】</a:t>
            </a:r>
            <a:endParaRPr lang="ja-JP" altLang="en-US" sz="180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・都道府県において、各市町村や障害保健福祉圏域等の相談支援の実施地域において実</a:t>
            </a: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践可能なスーパービジョンやケースレビューの方法を検討し、実地教育（ＯＪＴ）と連動する体</a:t>
            </a: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制を作る視点で検討を行うことが重要。</a:t>
            </a: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❖実地で行われる方法を初めて体験する場が初任者研修であるという位置づけ。</a:t>
            </a:r>
          </a:p>
        </p:txBody>
      </p:sp>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smtClean="0">
                <a:solidFill>
                  <a:schemeClr val="bg1"/>
                </a:solidFill>
                <a:latin typeface="ＤＦ特太ゴシック体" panose="020B0509000000000000" pitchFamily="49" charset="-128"/>
                <a:ea typeface="ＤＦ特太ゴシック体" panose="020B0509000000000000" pitchFamily="49" charset="-128"/>
              </a:rPr>
              <a:t>特に検討が必要になると想定</a:t>
            </a:r>
            <a:r>
              <a:rPr lang="ja-JP" altLang="en-US" sz="2400" smtClean="0">
                <a:solidFill>
                  <a:schemeClr val="bg1"/>
                </a:solidFill>
                <a:latin typeface="ＤＦ特太ゴシック体" panose="020B0509000000000000" pitchFamily="49" charset="-128"/>
                <a:ea typeface="ＤＦ特太ゴシック体" panose="020B0509000000000000" pitchFamily="49" charset="-128"/>
              </a:rPr>
              <a:t>される科目毎のポイント</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12</a:t>
            </a:fld>
            <a:endParaRPr kumimoji="1" lang="ja-JP" altLang="en-US"/>
          </a:p>
        </p:txBody>
      </p:sp>
    </p:spTree>
    <p:extLst>
      <p:ext uri="{BB962C8B-B14F-4D97-AF65-F5344CB8AC3E}">
        <p14:creationId xmlns:p14="http://schemas.microsoft.com/office/powerpoint/2010/main" val="1689392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178786" y="517287"/>
            <a:ext cx="8786446" cy="5836626"/>
          </a:xfrm>
        </p:spPr>
        <p:txBody>
          <a:bodyPr/>
          <a:lstStyle/>
          <a:p>
            <a:r>
              <a:rPr lang="en-US" altLang="ja-JP" sz="3323" smtClean="0">
                <a:latin typeface="+mn-ea"/>
                <a:ea typeface="+mn-ea"/>
              </a:rPr>
              <a:t>Ⅱ</a:t>
            </a:r>
            <a:r>
              <a:rPr lang="ja-JP" altLang="en-US" sz="3323" smtClean="0"/>
              <a:t>　質の向上に向けた検討会</a:t>
            </a:r>
            <a:r>
              <a:rPr lang="en-US" altLang="ja-JP" sz="3323" smtClean="0"/>
              <a:t>(</a:t>
            </a:r>
            <a:r>
              <a:rPr lang="en-US" altLang="ja-JP" sz="3323" smtClean="0"/>
              <a:t>#5-#9</a:t>
            </a:r>
            <a:r>
              <a:rPr lang="en-US" altLang="ja-JP" sz="3323" smtClean="0"/>
              <a:t>)</a:t>
            </a:r>
            <a:r>
              <a:rPr lang="ja-JP" altLang="en-US" sz="3323" smtClean="0"/>
              <a:t/>
            </a:r>
            <a:br>
              <a:rPr lang="ja-JP" altLang="en-US" sz="3323" smtClean="0"/>
            </a:br>
            <a:r>
              <a:rPr lang="ja-JP" altLang="en-US" sz="3323" smtClean="0"/>
              <a:t>　　を踏まえた留意点</a:t>
            </a:r>
            <a:endParaRPr lang="ja-JP" altLang="en-US" sz="3323" dirty="0"/>
          </a:p>
        </p:txBody>
      </p:sp>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13</a:t>
            </a:fld>
            <a:endParaRPr kumimoji="1" lang="ja-JP" altLang="en-US"/>
          </a:p>
        </p:txBody>
      </p:sp>
    </p:spTree>
    <p:extLst>
      <p:ext uri="{BB962C8B-B14F-4D97-AF65-F5344CB8AC3E}">
        <p14:creationId xmlns:p14="http://schemas.microsoft.com/office/powerpoint/2010/main" val="1753463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155575" y="795338"/>
            <a:ext cx="8778875" cy="5829579"/>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ct val="100000"/>
              </a:lnSpc>
              <a:buNone/>
            </a:pPr>
            <a:endParaRPr lang="ja-JP" altLang="en-US" dirty="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mtClean="0">
                <a:latin typeface="MS UI Gothic" panose="020B0600070205080204" pitchFamily="50" charset="-128"/>
                <a:ea typeface="MS UI Gothic" panose="020B0600070205080204" pitchFamily="50" charset="-128"/>
              </a:rPr>
              <a:t> </a:t>
            </a:r>
            <a:r>
              <a:rPr lang="en-US" altLang="ja-JP" smtClean="0">
                <a:latin typeface="ＤＨＰ特太ゴシック体" panose="020B0500000000000000" pitchFamily="50" charset="-128"/>
                <a:ea typeface="ＤＨＰ特太ゴシック体" panose="020B0500000000000000" pitchFamily="50" charset="-128"/>
              </a:rPr>
              <a:t>(1) </a:t>
            </a:r>
            <a:r>
              <a:rPr lang="ja-JP" altLang="en-US" smtClean="0">
                <a:latin typeface="ＤＨＰ特太ゴシック体" panose="020B0500000000000000" pitchFamily="50" charset="-128"/>
                <a:ea typeface="ＤＨＰ特太ゴシック体" panose="020B0500000000000000" pitchFamily="50" charset="-128"/>
              </a:rPr>
              <a:t>視点の追加やさらなる強調</a:t>
            </a:r>
            <a:endParaRPr lang="ja-JP" altLang="en-US" sz="1800" smtClean="0">
              <a:latin typeface="MS UI Gothic" panose="020B0600070205080204" pitchFamily="50" charset="-128"/>
              <a:ea typeface="MS UI Gothic" panose="020B0600070205080204" pitchFamily="50" charset="-128"/>
            </a:endParaRPr>
          </a:p>
          <a:p>
            <a:pPr marL="15875" lvl="1" indent="0">
              <a:lnSpc>
                <a:spcPct val="100000"/>
              </a:lnSpc>
              <a:buNone/>
            </a:pPr>
            <a:r>
              <a:rPr lang="ja-JP" altLang="en-US">
                <a:latin typeface="MS UI Gothic" panose="020B0600070205080204" pitchFamily="50" charset="-128"/>
                <a:ea typeface="MS UI Gothic" panose="020B0600070205080204" pitchFamily="50" charset="-128"/>
              </a:rPr>
              <a:t>　</a:t>
            </a:r>
            <a:r>
              <a:rPr lang="ja-JP" altLang="en-US" smtClean="0">
                <a:latin typeface="MS UI Gothic" panose="020B0600070205080204" pitchFamily="50" charset="-128"/>
                <a:ea typeface="MS UI Gothic" panose="020B0600070205080204" pitchFamily="50" charset="-128"/>
              </a:rPr>
              <a:t>・本人主体、エンパワメントの視点のさらなる強調</a:t>
            </a:r>
          </a:p>
          <a:p>
            <a:pPr marL="15875" lvl="1" indent="0">
              <a:lnSpc>
                <a:spcPct val="100000"/>
              </a:lnSpc>
              <a:buNone/>
            </a:pPr>
            <a:r>
              <a:rPr lang="ja-JP" altLang="en-US">
                <a:latin typeface="MS UI Gothic" panose="020B0600070205080204" pitchFamily="50" charset="-128"/>
                <a:ea typeface="MS UI Gothic" panose="020B0600070205080204" pitchFamily="50" charset="-128"/>
              </a:rPr>
              <a:t>　</a:t>
            </a:r>
            <a:r>
              <a:rPr lang="ja-JP" altLang="en-US" smtClean="0">
                <a:latin typeface="MS UI Gothic" panose="020B0600070205080204" pitchFamily="50" charset="-128"/>
                <a:ea typeface="MS UI Gothic" panose="020B0600070205080204" pitchFamily="50" charset="-128"/>
              </a:rPr>
              <a:t>・セルフマネジメントとその支援の重要性</a:t>
            </a:r>
          </a:p>
          <a:p>
            <a:pPr marL="15875" lvl="1" indent="0">
              <a:lnSpc>
                <a:spcPct val="100000"/>
              </a:lnSpc>
              <a:buNone/>
            </a:pPr>
            <a:r>
              <a:rPr lang="ja-JP" altLang="en-US">
                <a:latin typeface="MS UI Gothic" panose="020B0600070205080204" pitchFamily="50" charset="-128"/>
                <a:ea typeface="MS UI Gothic" panose="020B0600070205080204" pitchFamily="50" charset="-128"/>
              </a:rPr>
              <a:t>　</a:t>
            </a:r>
            <a:r>
              <a:rPr lang="ja-JP" altLang="en-US" smtClean="0">
                <a:latin typeface="MS UI Gothic" panose="020B0600070205080204" pitchFamily="50" charset="-128"/>
                <a:ea typeface="MS UI Gothic" panose="020B0600070205080204" pitchFamily="50" charset="-128"/>
              </a:rPr>
              <a:t>・研修への当事者の参画促進の視点</a:t>
            </a:r>
            <a:r>
              <a:rPr lang="en-US" altLang="ja-JP" smtClean="0">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受講生・講師</a:t>
            </a:r>
            <a:r>
              <a:rPr lang="en-US" altLang="ja-JP" smtClean="0">
                <a:latin typeface="MS UI Gothic" panose="020B0600070205080204" pitchFamily="50" charset="-128"/>
                <a:ea typeface="MS UI Gothic" panose="020B0600070205080204" pitchFamily="50" charset="-128"/>
              </a:rPr>
              <a:t>)</a:t>
            </a:r>
            <a:endParaRPr lang="ja-JP" altLang="en-US" smtClean="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mtClean="0">
                <a:latin typeface="MS UI Gothic" panose="020B0600070205080204" pitchFamily="50" charset="-128"/>
                <a:ea typeface="MS UI Gothic" panose="020B0600070205080204" pitchFamily="50" charset="-128"/>
              </a:rPr>
              <a:t>　　　→ </a:t>
            </a:r>
            <a:r>
              <a:rPr lang="en-US" altLang="ja-JP" smtClean="0">
                <a:latin typeface="MS UI Gothic" panose="020B0600070205080204" pitchFamily="50" charset="-128"/>
                <a:ea typeface="MS UI Gothic" panose="020B0600070205080204" pitchFamily="50" charset="-128"/>
              </a:rPr>
              <a:t>(2) </a:t>
            </a:r>
            <a:r>
              <a:rPr lang="ja-JP" altLang="en-US" smtClean="0">
                <a:latin typeface="MS UI Gothic" panose="020B0600070205080204" pitchFamily="50" charset="-128"/>
                <a:ea typeface="MS UI Gothic" panose="020B0600070205080204" pitchFamily="50" charset="-128"/>
              </a:rPr>
              <a:t>合理的配慮の実施の重要性</a:t>
            </a:r>
            <a:endParaRPr lang="ja-JP" altLang="en-US">
              <a:latin typeface="MS UI Gothic" panose="020B0600070205080204" pitchFamily="50" charset="-128"/>
              <a:ea typeface="MS UI Gothic" panose="020B0600070205080204" pitchFamily="50" charset="-128"/>
            </a:endParaRPr>
          </a:p>
          <a:p>
            <a:pPr marL="15875" lvl="1" indent="0">
              <a:lnSpc>
                <a:spcPct val="100000"/>
              </a:lnSpc>
              <a:buNone/>
            </a:pPr>
            <a:endParaRPr lang="ja-JP" altLang="en-US" smtClean="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mtClean="0">
                <a:latin typeface="MS UI Gothic" panose="020B0600070205080204" pitchFamily="50" charset="-128"/>
                <a:ea typeface="MS UI Gothic" panose="020B0600070205080204" pitchFamily="50" charset="-128"/>
              </a:rPr>
              <a:t> </a:t>
            </a:r>
            <a:r>
              <a:rPr lang="en-US" altLang="ja-JP" smtClean="0">
                <a:latin typeface="ＤＨＰ特太ゴシック体" panose="020B0500000000000000" pitchFamily="50" charset="-128"/>
                <a:ea typeface="ＤＨＰ特太ゴシック体" panose="020B0500000000000000" pitchFamily="50" charset="-128"/>
              </a:rPr>
              <a:t>(2) </a:t>
            </a:r>
            <a:r>
              <a:rPr lang="ja-JP" altLang="en-US" smtClean="0">
                <a:latin typeface="ＤＨＰ特太ゴシック体" panose="020B0500000000000000" pitchFamily="50" charset="-128"/>
                <a:ea typeface="ＤＨＰ特太ゴシック体" panose="020B0500000000000000" pitchFamily="50" charset="-128"/>
              </a:rPr>
              <a:t>演習実施における合理的配慮</a:t>
            </a:r>
            <a:endParaRPr lang="ja-JP" altLang="en-US" smtClean="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mtClean="0">
                <a:latin typeface="MS UI Gothic" panose="020B0600070205080204" pitchFamily="50" charset="-128"/>
                <a:ea typeface="MS UI Gothic" panose="020B0600070205080204" pitchFamily="50" charset="-128"/>
              </a:rPr>
              <a:t>　・従来の研修に障害者が参加するための合理的配慮</a:t>
            </a:r>
          </a:p>
          <a:p>
            <a:pPr marL="15875" lvl="1" indent="0">
              <a:lnSpc>
                <a:spcPct val="100000"/>
              </a:lnSpc>
              <a:buNone/>
            </a:pPr>
            <a:r>
              <a:rPr lang="ja-JP" altLang="en-US" smtClean="0">
                <a:latin typeface="MS UI Gothic" panose="020B0600070205080204" pitchFamily="50" charset="-128"/>
                <a:ea typeface="MS UI Gothic" panose="020B0600070205080204" pitchFamily="50" charset="-128"/>
              </a:rPr>
              <a:t>　・従来の研修のままでは修了が困難な障害者への合理的配慮</a:t>
            </a:r>
          </a:p>
          <a:p>
            <a:pPr marL="15875" lvl="1" indent="0">
              <a:lnSpc>
                <a:spcPts val="300"/>
              </a:lnSpc>
              <a:buNone/>
            </a:pPr>
            <a:endParaRPr lang="ja-JP" altLang="en-US">
              <a:latin typeface="MS UI Gothic" panose="020B0600070205080204" pitchFamily="50" charset="-128"/>
              <a:ea typeface="MS UI Gothic" panose="020B0600070205080204" pitchFamily="50" charset="-128"/>
            </a:endParaRPr>
          </a:p>
          <a:p>
            <a:pPr marL="15875" lvl="1" indent="0">
              <a:lnSpc>
                <a:spcPct val="100000"/>
              </a:lnSpc>
              <a:buNone/>
            </a:pPr>
            <a:r>
              <a:rPr lang="ja-JP" altLang="en-US">
                <a:latin typeface="MS UI Gothic" panose="020B0600070205080204" pitchFamily="50" charset="-128"/>
                <a:ea typeface="MS UI Gothic" panose="020B0600070205080204" pitchFamily="50" charset="-128"/>
              </a:rPr>
              <a:t>　</a:t>
            </a:r>
            <a:r>
              <a:rPr lang="en-US" altLang="ja-JP" smtClean="0">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合理的配慮については、今後ガイドラインへの加筆や</a:t>
            </a:r>
            <a:r>
              <a:rPr lang="ja-JP" altLang="en-US">
                <a:latin typeface="MS UI Gothic" panose="020B0600070205080204" pitchFamily="50" charset="-128"/>
                <a:ea typeface="MS UI Gothic" panose="020B0600070205080204" pitchFamily="50" charset="-128"/>
              </a:rPr>
              <a:t>具体例の</a:t>
            </a:r>
            <a:r>
              <a:rPr lang="ja-JP" altLang="en-US" smtClean="0">
                <a:latin typeface="MS UI Gothic" panose="020B0600070205080204" pitchFamily="50" charset="-128"/>
                <a:ea typeface="MS UI Gothic" panose="020B0600070205080204" pitchFamily="50" charset="-128"/>
              </a:rPr>
              <a:t>紹介</a:t>
            </a:r>
          </a:p>
          <a:p>
            <a:pPr marL="15875" lvl="1" indent="0">
              <a:lnSpc>
                <a:spcPct val="100000"/>
              </a:lnSpc>
              <a:buNone/>
            </a:pPr>
            <a:r>
              <a:rPr lang="ja-JP" altLang="en-US" smtClean="0">
                <a:latin typeface="MS UI Gothic" panose="020B0600070205080204" pitchFamily="50" charset="-128"/>
                <a:ea typeface="MS UI Gothic" panose="020B0600070205080204" pitchFamily="50" charset="-128"/>
              </a:rPr>
              <a:t>　　を</a:t>
            </a:r>
            <a:r>
              <a:rPr lang="ja-JP" altLang="en-US">
                <a:latin typeface="MS UI Gothic" panose="020B0600070205080204" pitchFamily="50" charset="-128"/>
                <a:ea typeface="MS UI Gothic" panose="020B0600070205080204" pitchFamily="50" charset="-128"/>
              </a:rPr>
              <a:t>予定</a:t>
            </a:r>
            <a:endParaRPr lang="ja-JP" altLang="en-US" smtClean="0">
              <a:latin typeface="MS UI Gothic" panose="020B0600070205080204" pitchFamily="50" charset="-128"/>
              <a:ea typeface="MS UI Gothic" panose="020B0600070205080204" pitchFamily="50" charset="-128"/>
            </a:endParaRPr>
          </a:p>
        </p:txBody>
      </p:sp>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smtClean="0">
                <a:solidFill>
                  <a:schemeClr val="bg1"/>
                </a:solidFill>
                <a:latin typeface="ＤＦ特太ゴシック体" panose="020B0509000000000000" pitchFamily="49" charset="-128"/>
                <a:ea typeface="ＤＦ特太ゴシック体" panose="020B0509000000000000" pitchFamily="49" charset="-128"/>
              </a:rPr>
              <a:t>質の向上に向けた検討会</a:t>
            </a:r>
            <a:r>
              <a:rPr lang="en-US" altLang="ja-JP" sz="2400" smtClean="0">
                <a:solidFill>
                  <a:schemeClr val="bg1"/>
                </a:solidFill>
                <a:latin typeface="ＤＦ特太ゴシック体" panose="020B0509000000000000" pitchFamily="49" charset="-128"/>
                <a:ea typeface="ＤＦ特太ゴシック体" panose="020B0509000000000000" pitchFamily="49" charset="-128"/>
              </a:rPr>
              <a:t>(#5-#9)</a:t>
            </a:r>
            <a:r>
              <a:rPr lang="ja-JP" altLang="en-US" sz="2400" smtClean="0">
                <a:solidFill>
                  <a:schemeClr val="bg1"/>
                </a:solidFill>
                <a:latin typeface="ＤＦ特太ゴシック体" panose="020B0509000000000000" pitchFamily="49" charset="-128"/>
                <a:ea typeface="ＤＦ特太ゴシック体" panose="020B0509000000000000" pitchFamily="49" charset="-128"/>
              </a:rPr>
              <a:t>を踏まえた留意点</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14</a:t>
            </a:fld>
            <a:endParaRPr kumimoji="1" lang="ja-JP" altLang="en-US"/>
          </a:p>
        </p:txBody>
      </p:sp>
    </p:spTree>
    <p:extLst>
      <p:ext uri="{BB962C8B-B14F-4D97-AF65-F5344CB8AC3E}">
        <p14:creationId xmlns:p14="http://schemas.microsoft.com/office/powerpoint/2010/main" val="8364211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155575" y="795338"/>
            <a:ext cx="8778875" cy="5829579"/>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ct val="100000"/>
              </a:lnSpc>
              <a:buNone/>
            </a:pPr>
            <a:endParaRPr lang="en-US" altLang="ja-JP" dirty="0">
              <a:latin typeface="MS UI Gothic" panose="020B0600070205080204" pitchFamily="50" charset="-128"/>
              <a:ea typeface="MS UI Gothic" panose="020B0600070205080204" pitchFamily="50" charset="-128"/>
            </a:endParaRPr>
          </a:p>
          <a:p>
            <a:pPr marL="15875" lvl="1" indent="0">
              <a:lnSpc>
                <a:spcPct val="100000"/>
              </a:lnSpc>
              <a:buNone/>
            </a:pPr>
            <a:r>
              <a:rPr lang="ja-JP" altLang="en-US" dirty="0" smtClean="0">
                <a:latin typeface="MS UI Gothic" panose="020B0600070205080204" pitchFamily="50" charset="-128"/>
                <a:ea typeface="MS UI Gothic" panose="020B0600070205080204" pitchFamily="50" charset="-128"/>
              </a:rPr>
              <a:t> </a:t>
            </a:r>
            <a:r>
              <a:rPr lang="ja-JP" altLang="en-US" dirty="0">
                <a:latin typeface="ＤＨＰ特太ゴシック体" panose="020B0500000000000000" pitchFamily="50" charset="-128"/>
                <a:ea typeface="ＤＨＰ特太ゴシック体" panose="020B0500000000000000" pitchFamily="50" charset="-128"/>
              </a:rPr>
              <a:t>・特に検討会での意見の</a:t>
            </a:r>
            <a:r>
              <a:rPr lang="ja-JP" altLang="en-US" dirty="0" smtClean="0">
                <a:latin typeface="ＤＨＰ特太ゴシック体" panose="020B0500000000000000" pitchFamily="50" charset="-128"/>
                <a:ea typeface="ＤＨＰ特太ゴシック体" panose="020B0500000000000000" pitchFamily="50" charset="-128"/>
              </a:rPr>
              <a:t>多かった</a:t>
            </a:r>
            <a:r>
              <a:rPr lang="ja-JP" altLang="en-US" dirty="0" smtClean="0">
                <a:solidFill>
                  <a:schemeClr val="tx1"/>
                </a:solidFill>
                <a:latin typeface="ＤＨＰ特太ゴシック体" panose="020B0500000000000000" pitchFamily="50" charset="-128"/>
                <a:ea typeface="ＤＨＰ特太ゴシック体" panose="020B0500000000000000" pitchFamily="50" charset="-128"/>
              </a:rPr>
              <a:t>視点や</a:t>
            </a:r>
            <a:r>
              <a:rPr lang="ja-JP" altLang="en-US" dirty="0">
                <a:solidFill>
                  <a:schemeClr val="tx1"/>
                </a:solidFill>
                <a:latin typeface="ＤＨＰ特太ゴシック体" panose="020B0500000000000000" pitchFamily="50" charset="-128"/>
                <a:ea typeface="ＤＨＰ特太ゴシック体" panose="020B0500000000000000" pitchFamily="50" charset="-128"/>
              </a:rPr>
              <a:t>現在検討中の視点</a:t>
            </a:r>
            <a:endParaRPr lang="ja-JP" altLang="en-US" sz="1800" dirty="0">
              <a:solidFill>
                <a:schemeClr val="tx1"/>
              </a:solidFill>
              <a:latin typeface="MS UI Gothic" panose="020B0600070205080204" pitchFamily="50" charset="-128"/>
              <a:ea typeface="MS UI Gothic" panose="020B0600070205080204" pitchFamily="50" charset="-128"/>
            </a:endParaRPr>
          </a:p>
          <a:p>
            <a:pPr marL="15875" lvl="1" indent="0">
              <a:lnSpc>
                <a:spcPct val="100000"/>
              </a:lnSpc>
              <a:buNone/>
            </a:pPr>
            <a:endParaRPr lang="en-US" altLang="ja-JP" dirty="0">
              <a:solidFill>
                <a:schemeClr val="tx1"/>
              </a:solidFill>
              <a:latin typeface="MS UI Gothic" panose="020B0600070205080204" pitchFamily="50" charset="-128"/>
              <a:ea typeface="MS UI Gothic" panose="020B0600070205080204" pitchFamily="50" charset="-128"/>
            </a:endParaRPr>
          </a:p>
          <a:p>
            <a:pPr marL="15875" lvl="1" indent="0">
              <a:lnSpc>
                <a:spcPct val="100000"/>
              </a:lnSpc>
              <a:buNone/>
            </a:pPr>
            <a:r>
              <a:rPr lang="ja-JP" altLang="en-US" smtClean="0">
                <a:solidFill>
                  <a:schemeClr val="tx1"/>
                </a:solidFill>
                <a:latin typeface="MS UI Gothic" panose="020B0600070205080204" pitchFamily="50" charset="-128"/>
                <a:ea typeface="MS UI Gothic" panose="020B0600070205080204" pitchFamily="50" charset="-128"/>
              </a:rPr>
              <a:t>　</a:t>
            </a:r>
            <a:r>
              <a:rPr lang="ja-JP" altLang="en-US" smtClean="0">
                <a:solidFill>
                  <a:schemeClr val="tx1"/>
                </a:solidFill>
                <a:latin typeface="MS UI Gothic" panose="020B0600070205080204" pitchFamily="50" charset="-128"/>
                <a:ea typeface="MS UI Gothic" panose="020B0600070205080204" pitchFamily="50" charset="-128"/>
              </a:rPr>
              <a:t>① 以下の</a:t>
            </a:r>
            <a:r>
              <a:rPr lang="ja-JP" altLang="en-US" dirty="0">
                <a:solidFill>
                  <a:schemeClr val="tx1"/>
                </a:solidFill>
                <a:latin typeface="MS UI Gothic" panose="020B0600070205080204" pitchFamily="50" charset="-128"/>
                <a:ea typeface="MS UI Gothic" panose="020B0600070205080204" pitchFamily="50" charset="-128"/>
              </a:rPr>
              <a:t>視点を盛り込んだ演習事例の作成</a:t>
            </a:r>
          </a:p>
          <a:p>
            <a:pPr marL="15875" lvl="1" indent="0">
              <a:lnSpc>
                <a:spcPct val="100000"/>
              </a:lnSpc>
              <a:buNone/>
            </a:pPr>
            <a:r>
              <a:rPr lang="ja-JP" altLang="en-US" dirty="0" smtClean="0">
                <a:solidFill>
                  <a:schemeClr val="tx1"/>
                </a:solidFill>
                <a:latin typeface="MS UI Gothic" panose="020B0600070205080204" pitchFamily="50" charset="-128"/>
                <a:ea typeface="MS UI Gothic" panose="020B0600070205080204" pitchFamily="50" charset="-128"/>
              </a:rPr>
              <a:t>　　</a:t>
            </a:r>
            <a:r>
              <a:rPr lang="en-US" altLang="ja-JP" dirty="0" smtClean="0">
                <a:solidFill>
                  <a:schemeClr val="tx1"/>
                </a:solidFill>
                <a:latin typeface="MS UI Gothic" panose="020B0600070205080204" pitchFamily="50" charset="-128"/>
                <a:ea typeface="MS UI Gothic" panose="020B0600070205080204" pitchFamily="50" charset="-128"/>
              </a:rPr>
              <a:t>【</a:t>
            </a:r>
            <a:r>
              <a:rPr lang="ja-JP" altLang="en-US" dirty="0" smtClean="0">
                <a:solidFill>
                  <a:schemeClr val="tx1"/>
                </a:solidFill>
                <a:latin typeface="MS UI Gothic" panose="020B0600070205080204" pitchFamily="50" charset="-128"/>
                <a:ea typeface="MS UI Gothic" panose="020B0600070205080204" pitchFamily="50" charset="-128"/>
              </a:rPr>
              <a:t>例</a:t>
            </a:r>
            <a:r>
              <a:rPr lang="en-US" altLang="ja-JP" dirty="0" smtClean="0">
                <a:solidFill>
                  <a:schemeClr val="tx1"/>
                </a:solidFill>
                <a:latin typeface="MS UI Gothic" panose="020B0600070205080204" pitchFamily="50" charset="-128"/>
                <a:ea typeface="MS UI Gothic" panose="020B0600070205080204" pitchFamily="50" charset="-128"/>
              </a:rPr>
              <a:t>】</a:t>
            </a:r>
            <a:r>
              <a:rPr lang="ja-JP" altLang="en-US" dirty="0">
                <a:solidFill>
                  <a:schemeClr val="tx1"/>
                </a:solidFill>
                <a:latin typeface="MS UI Gothic" panose="020B0600070205080204" pitchFamily="50" charset="-128"/>
                <a:ea typeface="MS UI Gothic" panose="020B0600070205080204" pitchFamily="50" charset="-128"/>
              </a:rPr>
              <a:t>　</a:t>
            </a:r>
            <a:endParaRPr lang="en-US" altLang="ja-JP" dirty="0" smtClean="0">
              <a:solidFill>
                <a:schemeClr val="tx1"/>
              </a:solidFill>
              <a:latin typeface="MS UI Gothic" panose="020B0600070205080204" pitchFamily="50" charset="-128"/>
              <a:ea typeface="MS UI Gothic" panose="020B0600070205080204" pitchFamily="50" charset="-128"/>
            </a:endParaRPr>
          </a:p>
          <a:p>
            <a:pPr marL="15875" lvl="1" indent="0">
              <a:lnSpc>
                <a:spcPct val="100000"/>
              </a:lnSpc>
              <a:buNone/>
            </a:pPr>
            <a:r>
              <a:rPr lang="ja-JP" altLang="en-US" dirty="0">
                <a:solidFill>
                  <a:schemeClr val="tx1"/>
                </a:solidFill>
                <a:latin typeface="MS UI Gothic" panose="020B0600070205080204" pitchFamily="50" charset="-128"/>
                <a:ea typeface="MS UI Gothic" panose="020B0600070205080204" pitchFamily="50" charset="-128"/>
              </a:rPr>
              <a:t>　</a:t>
            </a:r>
            <a:r>
              <a:rPr lang="ja-JP" altLang="en-US" dirty="0" smtClean="0">
                <a:solidFill>
                  <a:schemeClr val="tx1"/>
                </a:solidFill>
                <a:latin typeface="MS UI Gothic" panose="020B0600070205080204" pitchFamily="50" charset="-128"/>
                <a:ea typeface="MS UI Gothic" panose="020B0600070205080204" pitchFamily="50" charset="-128"/>
              </a:rPr>
              <a:t>　・</a:t>
            </a:r>
            <a:r>
              <a:rPr lang="ja-JP" altLang="en-US" dirty="0">
                <a:solidFill>
                  <a:schemeClr val="tx1"/>
                </a:solidFill>
                <a:latin typeface="MS UI Gothic" panose="020B0600070205080204" pitchFamily="50" charset="-128"/>
                <a:ea typeface="MS UI Gothic" panose="020B0600070205080204" pitchFamily="50" charset="-128"/>
              </a:rPr>
              <a:t>各障害の特性理解等を盛り込んだ</a:t>
            </a:r>
            <a:r>
              <a:rPr lang="ja-JP" altLang="en-US">
                <a:solidFill>
                  <a:schemeClr val="tx1"/>
                </a:solidFill>
                <a:latin typeface="MS UI Gothic" panose="020B0600070205080204" pitchFamily="50" charset="-128"/>
                <a:ea typeface="MS UI Gothic" panose="020B0600070205080204" pitchFamily="50" charset="-128"/>
              </a:rPr>
              <a:t>演習</a:t>
            </a:r>
            <a:r>
              <a:rPr lang="ja-JP" altLang="en-US" smtClean="0">
                <a:solidFill>
                  <a:schemeClr val="tx1"/>
                </a:solidFill>
                <a:latin typeface="MS UI Gothic" panose="020B0600070205080204" pitchFamily="50" charset="-128"/>
                <a:ea typeface="MS UI Gothic" panose="020B0600070205080204" pitchFamily="50" charset="-128"/>
              </a:rPr>
              <a:t>事例</a:t>
            </a:r>
            <a:endParaRPr lang="ja-JP" altLang="en-US" dirty="0">
              <a:solidFill>
                <a:schemeClr val="tx1"/>
              </a:solidFill>
              <a:latin typeface="MS UI Gothic" panose="020B0600070205080204" pitchFamily="50" charset="-128"/>
              <a:ea typeface="MS UI Gothic" panose="020B0600070205080204" pitchFamily="50" charset="-128"/>
            </a:endParaRPr>
          </a:p>
          <a:p>
            <a:pPr marL="15875" lvl="1" indent="0">
              <a:lnSpc>
                <a:spcPct val="100000"/>
              </a:lnSpc>
              <a:buNone/>
            </a:pPr>
            <a:r>
              <a:rPr lang="ja-JP" altLang="en-US" dirty="0">
                <a:solidFill>
                  <a:schemeClr val="tx1"/>
                </a:solidFill>
                <a:latin typeface="MS UI Gothic" panose="020B0600070205080204" pitchFamily="50" charset="-128"/>
                <a:ea typeface="MS UI Gothic" panose="020B0600070205080204" pitchFamily="50" charset="-128"/>
              </a:rPr>
              <a:t>　　　　</a:t>
            </a:r>
            <a:r>
              <a:rPr lang="ja-JP" altLang="en-US" sz="2000" dirty="0" smtClean="0">
                <a:solidFill>
                  <a:schemeClr val="tx1"/>
                </a:solidFill>
                <a:latin typeface="MS UI Gothic" panose="020B0600070205080204" pitchFamily="50" charset="-128"/>
                <a:ea typeface="MS UI Gothic" panose="020B0600070205080204" pitchFamily="50" charset="-128"/>
              </a:rPr>
              <a:t>（コミュニケーション</a:t>
            </a:r>
            <a:r>
              <a:rPr lang="ja-JP" altLang="en-US" sz="2000" dirty="0">
                <a:solidFill>
                  <a:schemeClr val="tx1"/>
                </a:solidFill>
                <a:latin typeface="MS UI Gothic" panose="020B0600070205080204" pitchFamily="50" charset="-128"/>
                <a:ea typeface="MS UI Gothic" panose="020B0600070205080204" pitchFamily="50" charset="-128"/>
              </a:rPr>
              <a:t>や本人の真意の理解に配慮を要する場合</a:t>
            </a:r>
            <a:r>
              <a:rPr lang="ja-JP" altLang="en-US" sz="2000" dirty="0" smtClean="0">
                <a:solidFill>
                  <a:schemeClr val="tx1"/>
                </a:solidFill>
                <a:latin typeface="MS UI Gothic" panose="020B0600070205080204" pitchFamily="50" charset="-128"/>
                <a:ea typeface="MS UI Gothic" panose="020B0600070205080204" pitchFamily="50" charset="-128"/>
              </a:rPr>
              <a:t>等）</a:t>
            </a:r>
            <a:endParaRPr lang="ja-JP" altLang="en-US" sz="2000" dirty="0">
              <a:solidFill>
                <a:schemeClr val="tx1"/>
              </a:solidFill>
              <a:latin typeface="MS UI Gothic" panose="020B0600070205080204" pitchFamily="50" charset="-128"/>
              <a:ea typeface="MS UI Gothic" panose="020B0600070205080204" pitchFamily="50" charset="-128"/>
            </a:endParaRPr>
          </a:p>
          <a:p>
            <a:pPr marL="15875" lvl="1" indent="0">
              <a:lnSpc>
                <a:spcPct val="100000"/>
              </a:lnSpc>
              <a:buNone/>
            </a:pPr>
            <a:r>
              <a:rPr lang="ja-JP" altLang="en-US" dirty="0">
                <a:solidFill>
                  <a:schemeClr val="tx1"/>
                </a:solidFill>
                <a:latin typeface="MS UI Gothic" panose="020B0600070205080204" pitchFamily="50" charset="-128"/>
                <a:ea typeface="MS UI Gothic" panose="020B0600070205080204" pitchFamily="50" charset="-128"/>
              </a:rPr>
              <a:t>　　・家族支援の視点の反映、逆に障害のある本人と親の相克の反映</a:t>
            </a:r>
          </a:p>
          <a:p>
            <a:pPr marL="15875" lvl="1" indent="0">
              <a:lnSpc>
                <a:spcPct val="100000"/>
              </a:lnSpc>
              <a:buNone/>
            </a:pPr>
            <a:r>
              <a:rPr lang="ja-JP" altLang="en-US" dirty="0">
                <a:solidFill>
                  <a:schemeClr val="tx1"/>
                </a:solidFill>
                <a:latin typeface="MS UI Gothic" panose="020B0600070205080204" pitchFamily="50" charset="-128"/>
                <a:ea typeface="MS UI Gothic" panose="020B0600070205080204" pitchFamily="50" charset="-128"/>
              </a:rPr>
              <a:t>　　　が行われた</a:t>
            </a:r>
            <a:r>
              <a:rPr lang="ja-JP" altLang="en-US">
                <a:solidFill>
                  <a:schemeClr val="tx1"/>
                </a:solidFill>
                <a:latin typeface="MS UI Gothic" panose="020B0600070205080204" pitchFamily="50" charset="-128"/>
                <a:ea typeface="MS UI Gothic" panose="020B0600070205080204" pitchFamily="50" charset="-128"/>
              </a:rPr>
              <a:t>演習</a:t>
            </a:r>
            <a:r>
              <a:rPr lang="ja-JP" altLang="en-US" smtClean="0">
                <a:solidFill>
                  <a:schemeClr val="tx1"/>
                </a:solidFill>
                <a:latin typeface="MS UI Gothic" panose="020B0600070205080204" pitchFamily="50" charset="-128"/>
                <a:ea typeface="MS UI Gothic" panose="020B0600070205080204" pitchFamily="50" charset="-128"/>
              </a:rPr>
              <a:t>事例</a:t>
            </a:r>
            <a:endParaRPr lang="en-US" altLang="ja-JP" dirty="0" smtClean="0">
              <a:solidFill>
                <a:schemeClr val="tx1"/>
              </a:solidFill>
              <a:latin typeface="MS UI Gothic" panose="020B0600070205080204" pitchFamily="50" charset="-128"/>
              <a:ea typeface="MS UI Gothic" panose="020B0600070205080204" pitchFamily="50" charset="-128"/>
            </a:endParaRPr>
          </a:p>
          <a:p>
            <a:pPr marL="15875" lvl="1" indent="0">
              <a:lnSpc>
                <a:spcPct val="100000"/>
              </a:lnSpc>
              <a:buNone/>
            </a:pPr>
            <a:r>
              <a:rPr lang="ja-JP" altLang="en-US" dirty="0">
                <a:solidFill>
                  <a:schemeClr val="tx1"/>
                </a:solidFill>
                <a:latin typeface="MS UI Gothic" panose="020B0600070205080204" pitchFamily="50" charset="-128"/>
                <a:ea typeface="MS UI Gothic" panose="020B0600070205080204" pitchFamily="50" charset="-128"/>
              </a:rPr>
              <a:t>　</a:t>
            </a:r>
            <a:r>
              <a:rPr lang="ja-JP" altLang="en-US" dirty="0" smtClean="0">
                <a:solidFill>
                  <a:schemeClr val="tx1"/>
                </a:solidFill>
                <a:latin typeface="MS UI Gothic" panose="020B0600070205080204" pitchFamily="50" charset="-128"/>
                <a:ea typeface="MS UI Gothic" panose="020B0600070205080204" pitchFamily="50" charset="-128"/>
              </a:rPr>
              <a:t>　・エンパワメント支援を意識した演習事例</a:t>
            </a:r>
          </a:p>
          <a:p>
            <a:pPr marL="15875" lvl="1" indent="0">
              <a:lnSpc>
                <a:spcPct val="100000"/>
              </a:lnSpc>
              <a:buNone/>
            </a:pPr>
            <a:r>
              <a:rPr lang="ja-JP" altLang="en-US">
                <a:latin typeface="MS UI Gothic" panose="020B0600070205080204" pitchFamily="50" charset="-128"/>
                <a:ea typeface="MS UI Gothic" panose="020B0600070205080204" pitchFamily="50" charset="-128"/>
              </a:rPr>
              <a:t>　</a:t>
            </a:r>
            <a:r>
              <a:rPr lang="ja-JP" altLang="en-US" smtClean="0">
                <a:latin typeface="MS UI Gothic" panose="020B0600070205080204" pitchFamily="50" charset="-128"/>
                <a:ea typeface="MS UI Gothic" panose="020B0600070205080204" pitchFamily="50" charset="-128"/>
              </a:rPr>
              <a:t>② 当事者</a:t>
            </a:r>
            <a:r>
              <a:rPr lang="ja-JP" altLang="en-US" dirty="0">
                <a:latin typeface="MS UI Gothic" panose="020B0600070205080204" pitchFamily="50" charset="-128"/>
                <a:ea typeface="MS UI Gothic" panose="020B0600070205080204" pitchFamily="50" charset="-128"/>
              </a:rPr>
              <a:t>の講師や助言者</a:t>
            </a:r>
            <a:r>
              <a:rPr lang="en-US" altLang="ja-JP" dirty="0">
                <a:latin typeface="MS UI Gothic" panose="020B0600070205080204" pitchFamily="50" charset="-128"/>
                <a:ea typeface="MS UI Gothic" panose="020B0600070205080204" pitchFamily="50" charset="-128"/>
              </a:rPr>
              <a:t>(</a:t>
            </a:r>
            <a:r>
              <a:rPr lang="ja-JP" altLang="en-US" dirty="0">
                <a:latin typeface="MS UI Gothic" panose="020B0600070205080204" pitchFamily="50" charset="-128"/>
                <a:ea typeface="MS UI Gothic" panose="020B0600070205080204" pitchFamily="50" charset="-128"/>
              </a:rPr>
              <a:t>演習補助者</a:t>
            </a:r>
            <a:r>
              <a:rPr lang="en-US" altLang="ja-JP" dirty="0">
                <a:latin typeface="MS UI Gothic" panose="020B0600070205080204" pitchFamily="50" charset="-128"/>
                <a:ea typeface="MS UI Gothic" panose="020B0600070205080204" pitchFamily="50" charset="-128"/>
              </a:rPr>
              <a:t>)</a:t>
            </a:r>
            <a:r>
              <a:rPr lang="ja-JP" altLang="en-US" dirty="0">
                <a:latin typeface="MS UI Gothic" panose="020B0600070205080204" pitchFamily="50" charset="-128"/>
                <a:ea typeface="MS UI Gothic" panose="020B0600070205080204" pitchFamily="50" charset="-128"/>
              </a:rPr>
              <a:t>の積極的な配置</a:t>
            </a:r>
          </a:p>
          <a:p>
            <a:pPr marL="15875" lvl="1" indent="0">
              <a:lnSpc>
                <a:spcPct val="100000"/>
              </a:lnSpc>
              <a:buNone/>
            </a:pPr>
            <a:endParaRPr lang="ja-JP" altLang="en-US" dirty="0">
              <a:latin typeface="MS UI Gothic" panose="020B0600070205080204" pitchFamily="50" charset="-128"/>
              <a:ea typeface="MS UI Gothic" panose="020B0600070205080204" pitchFamily="50" charset="-128"/>
            </a:endParaRPr>
          </a:p>
          <a:p>
            <a:pPr marL="15875" lvl="1" indent="0">
              <a:lnSpc>
                <a:spcPct val="100000"/>
              </a:lnSpc>
              <a:buNone/>
            </a:pPr>
            <a:r>
              <a:rPr lang="ja-JP" altLang="en-US" dirty="0">
                <a:latin typeface="MS UI Gothic" panose="020B0600070205080204" pitchFamily="50" charset="-128"/>
                <a:ea typeface="MS UI Gothic" panose="020B0600070205080204" pitchFamily="50" charset="-128"/>
              </a:rPr>
              <a:t> </a:t>
            </a:r>
            <a:r>
              <a:rPr lang="ja-JP" altLang="en-US" dirty="0" smtClean="0">
                <a:latin typeface="MS UI Gothic" panose="020B0600070205080204" pitchFamily="50" charset="-128"/>
                <a:ea typeface="MS UI Gothic" panose="020B0600070205080204" pitchFamily="50" charset="-128"/>
              </a:rPr>
              <a:t>→ 今後</a:t>
            </a:r>
            <a:r>
              <a:rPr lang="ja-JP" altLang="en-US" dirty="0">
                <a:latin typeface="MS UI Gothic" panose="020B0600070205080204" pitchFamily="50" charset="-128"/>
                <a:ea typeface="MS UI Gothic" panose="020B0600070205080204" pitchFamily="50" charset="-128"/>
              </a:rPr>
              <a:t>加筆されたガイドラインや参考例を紹介予定。</a:t>
            </a:r>
          </a:p>
        </p:txBody>
      </p:sp>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a:solidFill>
                  <a:schemeClr val="bg1"/>
                </a:solidFill>
                <a:latin typeface="ＤＦ特太ゴシック体" panose="020B0509000000000000" pitchFamily="49" charset="-128"/>
                <a:ea typeface="ＤＦ特太ゴシック体" panose="020B0509000000000000" pitchFamily="49" charset="-128"/>
              </a:rPr>
              <a:t> </a:t>
            </a:r>
            <a:r>
              <a:rPr lang="en-US" altLang="ja-JP" sz="2400">
                <a:solidFill>
                  <a:schemeClr val="bg1"/>
                </a:solidFill>
                <a:latin typeface="ＤＦ特太ゴシック体" panose="020B0509000000000000" pitchFamily="49" charset="-128"/>
                <a:ea typeface="ＤＦ特太ゴシック体" panose="020B0509000000000000" pitchFamily="49" charset="-128"/>
              </a:rPr>
              <a:t>(1) </a:t>
            </a:r>
            <a:r>
              <a:rPr lang="ja-JP" altLang="en-US" sz="2400">
                <a:solidFill>
                  <a:schemeClr val="bg1"/>
                </a:solidFill>
                <a:latin typeface="ＤＦ特太ゴシック体" panose="020B0509000000000000" pitchFamily="49" charset="-128"/>
                <a:ea typeface="ＤＦ特太ゴシック体" panose="020B0509000000000000" pitchFamily="49" charset="-128"/>
              </a:rPr>
              <a:t>視点の追加やさらなる強調</a:t>
            </a: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15</a:t>
            </a:fld>
            <a:endParaRPr kumimoji="1" lang="ja-JP" altLang="en-US"/>
          </a:p>
        </p:txBody>
      </p:sp>
    </p:spTree>
    <p:extLst>
      <p:ext uri="{BB962C8B-B14F-4D97-AF65-F5344CB8AC3E}">
        <p14:creationId xmlns:p14="http://schemas.microsoft.com/office/powerpoint/2010/main" val="34932955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83865" y="1283603"/>
            <a:ext cx="7976271" cy="2478371"/>
          </a:xfrm>
          <a:prstGeom prst="rect">
            <a:avLst/>
          </a:prstGeom>
          <a:noFill/>
        </p:spPr>
        <p:txBody>
          <a:bodyPr wrap="square" rtlCol="0">
            <a:spAutoFit/>
          </a:bodyPr>
          <a:lstStyle/>
          <a:p>
            <a:r>
              <a:rPr lang="ja-JP" altLang="en-US" sz="2215">
                <a:latin typeface="ＭＳ ゴシック" panose="020B0609070205080204" pitchFamily="49" charset="-128"/>
                <a:ea typeface="ＭＳ ゴシック" panose="020B0609070205080204" pitchFamily="49" charset="-128"/>
                <a:cs typeface="メイリオ" pitchFamily="50" charset="-128"/>
              </a:rPr>
              <a:t>① </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導入</a:t>
            </a:r>
            <a:endParaRPr lang="ja-JP" altLang="en-US" sz="2215">
              <a:latin typeface="ＭＳ ゴシック" panose="020B0609070205080204" pitchFamily="49" charset="-128"/>
              <a:ea typeface="ＭＳ ゴシック" panose="020B0609070205080204" pitchFamily="49" charset="-128"/>
              <a:cs typeface="メイリオ" pitchFamily="50" charset="-128"/>
            </a:endParaRPr>
          </a:p>
          <a:p>
            <a:endParaRPr lang="en-US" altLang="ja-JP" sz="2215" dirty="0">
              <a:latin typeface="ＭＳ ゴシック" panose="020B0609070205080204" pitchFamily="49" charset="-128"/>
              <a:ea typeface="ＭＳ ゴシック" panose="020B0609070205080204" pitchFamily="49" charset="-128"/>
              <a:cs typeface="メイリオ" pitchFamily="50" charset="-128"/>
            </a:endParaRP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② 初任者</a:t>
            </a:r>
            <a:r>
              <a:rPr lang="ja-JP" altLang="en-US" sz="2215">
                <a:latin typeface="ＭＳ ゴシック" panose="020B0609070205080204" pitchFamily="49" charset="-128"/>
                <a:ea typeface="ＭＳ ゴシック" panose="020B0609070205080204" pitchFamily="49" charset="-128"/>
                <a:cs typeface="メイリオ" pitchFamily="50" charset="-128"/>
              </a:rPr>
              <a:t>研修の構造と</a:t>
            </a:r>
            <a:r>
              <a:rPr lang="ja-JP" altLang="en-US" sz="2215">
                <a:latin typeface="ＭＳ ゴシック" panose="020B0609070205080204" pitchFamily="49" charset="-128"/>
                <a:ea typeface="ＭＳ ゴシック" panose="020B0609070205080204" pitchFamily="49" charset="-128"/>
                <a:cs typeface="メイリオ" pitchFamily="50" charset="-128"/>
              </a:rPr>
              <a:t>ポイント</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（冨岡）</a:t>
            </a:r>
            <a:endParaRPr lang="ja-JP" altLang="en-US" sz="2215">
              <a:latin typeface="ＭＳ ゴシック" panose="020B0609070205080204" pitchFamily="49" charset="-128"/>
              <a:ea typeface="ＭＳ ゴシック" panose="020B0609070205080204" pitchFamily="49" charset="-128"/>
              <a:cs typeface="メイリオ" pitchFamily="50" charset="-128"/>
            </a:endParaRPr>
          </a:p>
          <a:p>
            <a:endParaRPr lang="ja-JP" altLang="en-US" sz="2215">
              <a:latin typeface="ＭＳ ゴシック" panose="020B0609070205080204" pitchFamily="49" charset="-128"/>
              <a:ea typeface="ＭＳ ゴシック" panose="020B0609070205080204" pitchFamily="49" charset="-128"/>
              <a:cs typeface="メイリオ" pitchFamily="50" charset="-128"/>
            </a:endParaRP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③ 質</a:t>
            </a:r>
            <a:r>
              <a:rPr lang="ja-JP" altLang="en-US" sz="2215">
                <a:latin typeface="ＭＳ ゴシック" panose="020B0609070205080204" pitchFamily="49" charset="-128"/>
                <a:ea typeface="ＭＳ ゴシック" panose="020B0609070205080204" pitchFamily="49" charset="-128"/>
                <a:cs typeface="メイリオ" pitchFamily="50" charset="-128"/>
              </a:rPr>
              <a:t>の向上に向けた検討会</a:t>
            </a:r>
            <a:r>
              <a:rPr lang="en-US" altLang="ja-JP" sz="2215">
                <a:latin typeface="ＭＳ ゴシック" panose="020B0609070205080204" pitchFamily="49" charset="-128"/>
                <a:ea typeface="ＭＳ ゴシック" panose="020B0609070205080204" pitchFamily="49" charset="-128"/>
                <a:cs typeface="メイリオ" pitchFamily="50" charset="-128"/>
              </a:rPr>
              <a:t>(#5-#</a:t>
            </a:r>
            <a:r>
              <a:rPr lang="en-US" altLang="ja-JP" sz="2215">
                <a:latin typeface="ＭＳ ゴシック" panose="020B0609070205080204" pitchFamily="49" charset="-128"/>
                <a:ea typeface="ＭＳ ゴシック" panose="020B0609070205080204" pitchFamily="49" charset="-128"/>
                <a:cs typeface="メイリオ" pitchFamily="50" charset="-128"/>
              </a:rPr>
              <a:t>9</a:t>
            </a:r>
            <a:r>
              <a:rPr lang="en-US" altLang="ja-JP" sz="2215" smtClean="0">
                <a:latin typeface="ＭＳ ゴシック" panose="020B0609070205080204" pitchFamily="49" charset="-128"/>
                <a:ea typeface="ＭＳ ゴシック" panose="020B0609070205080204" pitchFamily="49" charset="-128"/>
                <a:cs typeface="メイリオ" pitchFamily="50" charset="-128"/>
              </a:rPr>
              <a:t>)</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を</a:t>
            </a:r>
            <a:r>
              <a:rPr lang="ja-JP" altLang="en-US" sz="2215">
                <a:latin typeface="ＭＳ ゴシック" panose="020B0609070205080204" pitchFamily="49" charset="-128"/>
                <a:ea typeface="ＭＳ ゴシック" panose="020B0609070205080204" pitchFamily="49" charset="-128"/>
                <a:cs typeface="メイリオ" pitchFamily="50" charset="-128"/>
              </a:rPr>
              <a:t>踏まえた留意点（堤）</a:t>
            </a:r>
            <a:endParaRPr lang="ja-JP" altLang="en-US" sz="2215">
              <a:latin typeface="ＭＳ ゴシック" panose="020B0609070205080204" pitchFamily="49" charset="-128"/>
              <a:ea typeface="ＭＳ ゴシック" panose="020B0609070205080204" pitchFamily="49" charset="-128"/>
              <a:cs typeface="メイリオ" pitchFamily="50" charset="-128"/>
            </a:endParaRPr>
          </a:p>
          <a:p>
            <a:endParaRPr lang="ja-JP" altLang="en-US" sz="2215" dirty="0">
              <a:latin typeface="ＭＳ ゴシック" panose="020B0609070205080204" pitchFamily="49" charset="-128"/>
              <a:ea typeface="ＭＳ ゴシック" panose="020B0609070205080204" pitchFamily="49" charset="-128"/>
              <a:cs typeface="メイリオ" pitchFamily="50" charset="-128"/>
            </a:endParaRPr>
          </a:p>
          <a:p>
            <a:r>
              <a:rPr lang="ja-JP" altLang="en-US" sz="2215">
                <a:latin typeface="ＭＳ ゴシック" panose="020B0609070205080204" pitchFamily="49" charset="-128"/>
                <a:ea typeface="ＭＳ ゴシック" panose="020B0609070205080204" pitchFamily="49" charset="-128"/>
                <a:cs typeface="メイリオ" pitchFamily="50" charset="-128"/>
              </a:rPr>
              <a:t>④ </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まとめ</a:t>
            </a:r>
            <a:endParaRPr lang="ja-JP" altLang="en-US" sz="2215" dirty="0">
              <a:latin typeface="ＭＳ ゴシック" panose="020B0609070205080204" pitchFamily="49" charset="-128"/>
              <a:ea typeface="ＭＳ ゴシック" panose="020B0609070205080204" pitchFamily="49" charset="-128"/>
              <a:cs typeface="メイリオ" pitchFamily="50" charset="-128"/>
            </a:endParaRPr>
          </a:p>
        </p:txBody>
      </p:sp>
      <p:sp>
        <p:nvSpPr>
          <p:cNvPr id="3" name="テキスト ボックス 2"/>
          <p:cNvSpPr txBox="1"/>
          <p:nvPr/>
        </p:nvSpPr>
        <p:spPr>
          <a:xfrm>
            <a:off x="517396" y="504368"/>
            <a:ext cx="7976271" cy="490134"/>
          </a:xfrm>
          <a:prstGeom prst="rect">
            <a:avLst/>
          </a:prstGeom>
          <a:noFill/>
        </p:spPr>
        <p:txBody>
          <a:bodyPr wrap="square" rtlCol="0">
            <a:spAutoFit/>
          </a:bodyPr>
          <a:lstStyle/>
          <a:p>
            <a:r>
              <a:rPr lang="ja-JP" altLang="en-US" sz="2585" b="1">
                <a:latin typeface="ＭＳ ゴシック" panose="020B0609070205080204" pitchFamily="49" charset="-128"/>
                <a:ea typeface="ＭＳ ゴシック" panose="020B0609070205080204" pitchFamily="49" charset="-128"/>
                <a:cs typeface="メイリオ" pitchFamily="50" charset="-128"/>
              </a:rPr>
              <a:t>本日の</a:t>
            </a:r>
            <a:r>
              <a:rPr lang="ja-JP" altLang="en-US" sz="2585" b="1">
                <a:latin typeface="ＭＳ ゴシック" panose="020B0609070205080204" pitchFamily="49" charset="-128"/>
                <a:ea typeface="ＭＳ ゴシック" panose="020B0609070205080204" pitchFamily="49" charset="-128"/>
                <a:cs typeface="メイリオ" pitchFamily="50" charset="-128"/>
              </a:rPr>
              <a:t>流れ</a:t>
            </a:r>
            <a:r>
              <a:rPr lang="ja-JP" altLang="en-US" sz="2585" b="1" smtClean="0">
                <a:latin typeface="ＭＳ ゴシック" panose="020B0609070205080204" pitchFamily="49" charset="-128"/>
                <a:ea typeface="ＭＳ ゴシック" panose="020B0609070205080204" pitchFamily="49" charset="-128"/>
                <a:cs typeface="メイリオ" pitchFamily="50" charset="-128"/>
              </a:rPr>
              <a:t>（</a:t>
            </a:r>
            <a:r>
              <a:rPr lang="en-US" altLang="ja-JP" sz="2585" b="1" smtClean="0">
                <a:latin typeface="ＭＳ ゴシック" panose="020B0609070205080204" pitchFamily="49" charset="-128"/>
                <a:ea typeface="ＭＳ ゴシック" panose="020B0609070205080204" pitchFamily="49" charset="-128"/>
                <a:cs typeface="メイリオ" pitchFamily="50" charset="-128"/>
              </a:rPr>
              <a:t>60</a:t>
            </a:r>
            <a:r>
              <a:rPr lang="ja-JP" altLang="en-US" sz="2585" b="1">
                <a:latin typeface="ＭＳ ゴシック" panose="020B0609070205080204" pitchFamily="49" charset="-128"/>
                <a:ea typeface="ＭＳ ゴシック" panose="020B0609070205080204" pitchFamily="49" charset="-128"/>
                <a:cs typeface="メイリオ" pitchFamily="50" charset="-128"/>
              </a:rPr>
              <a:t>分</a:t>
            </a:r>
            <a:r>
              <a:rPr lang="ja-JP" altLang="en-US" sz="2585" b="1">
                <a:latin typeface="ＭＳ ゴシック" panose="020B0609070205080204" pitchFamily="49" charset="-128"/>
                <a:ea typeface="ＭＳ ゴシック" panose="020B0609070205080204" pitchFamily="49" charset="-128"/>
                <a:cs typeface="メイリオ" pitchFamily="50" charset="-128"/>
              </a:rPr>
              <a:t>）</a:t>
            </a:r>
            <a:endParaRPr lang="ja-JP" altLang="en-US" sz="2585" b="1" dirty="0">
              <a:latin typeface="ＭＳ ゴシック" panose="020B0609070205080204" pitchFamily="49" charset="-128"/>
              <a:ea typeface="ＭＳ ゴシック" panose="020B0609070205080204" pitchFamily="49" charset="-128"/>
              <a:cs typeface="メイリオ" pitchFamily="50" charset="-128"/>
            </a:endParaRPr>
          </a:p>
        </p:txBody>
      </p:sp>
      <p:cxnSp>
        <p:nvCxnSpPr>
          <p:cNvPr id="6" name="直線コネクタ 5"/>
          <p:cNvCxnSpPr/>
          <p:nvPr/>
        </p:nvCxnSpPr>
        <p:spPr>
          <a:xfrm>
            <a:off x="583865" y="1036119"/>
            <a:ext cx="8208443" cy="0"/>
          </a:xfrm>
          <a:prstGeom prst="line">
            <a:avLst/>
          </a:prstGeom>
          <a:ln w="66675"/>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647700" y="4250920"/>
            <a:ext cx="8144608" cy="1455783"/>
          </a:xfrm>
          <a:prstGeom prst="rect">
            <a:avLst/>
          </a:prstGeom>
          <a:noFill/>
          <a:ln w="25400">
            <a:solidFill>
              <a:schemeClr val="tx1"/>
            </a:solidFill>
          </a:ln>
        </p:spPr>
        <p:txBody>
          <a:bodyPr wrap="square" rtlCol="0">
            <a:spAutoFit/>
          </a:bodyPr>
          <a:lstStyle/>
          <a:p>
            <a:r>
              <a:rPr lang="en-US" altLang="ja-JP" sz="2215" smtClean="0">
                <a:latin typeface="ＤＨＰ特太ゴシック体" panose="020B0500000000000000" pitchFamily="50" charset="-128"/>
                <a:ea typeface="ＤＨＰ特太ゴシック体" panose="020B0500000000000000" pitchFamily="50" charset="-128"/>
                <a:cs typeface="メイリオ" pitchFamily="50" charset="-128"/>
              </a:rPr>
              <a:t>【</a:t>
            </a:r>
            <a:r>
              <a:rPr lang="ja-JP" altLang="en-US" sz="2215">
                <a:latin typeface="ＤＨＰ特太ゴシック体" panose="020B0500000000000000" pitchFamily="50" charset="-128"/>
                <a:ea typeface="ＤＨＰ特太ゴシック体" panose="020B0500000000000000" pitchFamily="50" charset="-128"/>
                <a:cs typeface="メイリオ" pitchFamily="50" charset="-128"/>
              </a:rPr>
              <a:t>本時の内容</a:t>
            </a:r>
            <a:r>
              <a:rPr lang="en-US" altLang="ja-JP" sz="2215" smtClean="0">
                <a:latin typeface="ＤＨＰ特太ゴシック体" panose="020B0500000000000000" pitchFamily="50" charset="-128"/>
                <a:ea typeface="ＤＨＰ特太ゴシック体" panose="020B0500000000000000" pitchFamily="50" charset="-128"/>
                <a:cs typeface="メイリオ" pitchFamily="50" charset="-128"/>
              </a:rPr>
              <a:t>】</a:t>
            </a:r>
            <a:endParaRPr lang="ja-JP" altLang="en-US" sz="2215" smtClean="0">
              <a:latin typeface="ＤＨＰ特太ゴシック体" panose="020B0500000000000000" pitchFamily="50" charset="-128"/>
              <a:ea typeface="ＤＨＰ特太ゴシック体" panose="020B0500000000000000" pitchFamily="50" charset="-128"/>
              <a:cs typeface="メイリオ" pitchFamily="50" charset="-128"/>
            </a:endParaRP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　初任者研修の演習を新たなカリキュラムで実施する際の企画立案のポイントや全国で共通化して実施したい点の意図を解説する（具体的な検討方法については別途会議を設ける予定）。</a:t>
            </a:r>
            <a:endParaRPr lang="ja-JP" altLang="en-US" sz="2215" dirty="0">
              <a:latin typeface="ＭＳ ゴシック" panose="020B0609070205080204" pitchFamily="49" charset="-128"/>
              <a:ea typeface="ＭＳ ゴシック" panose="020B0609070205080204" pitchFamily="49" charset="-128"/>
              <a:cs typeface="メイリオ" pitchFamily="50" charset="-128"/>
            </a:endParaRPr>
          </a:p>
        </p:txBody>
      </p:sp>
    </p:spTree>
    <p:extLst>
      <p:ext uri="{BB962C8B-B14F-4D97-AF65-F5344CB8AC3E}">
        <p14:creationId xmlns:p14="http://schemas.microsoft.com/office/powerpoint/2010/main" val="3831137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178786" y="517287"/>
            <a:ext cx="8786446" cy="5836626"/>
          </a:xfrm>
        </p:spPr>
        <p:txBody>
          <a:bodyPr/>
          <a:lstStyle/>
          <a:p>
            <a:r>
              <a:rPr lang="en-US" altLang="ja-JP" sz="3323" smtClean="0">
                <a:latin typeface="+mj-ea"/>
              </a:rPr>
              <a:t>Ⅰ</a:t>
            </a:r>
            <a:r>
              <a:rPr lang="ja-JP" altLang="en-US" sz="3323"/>
              <a:t>　</a:t>
            </a:r>
            <a:r>
              <a:rPr lang="ja-JP" altLang="en-US" sz="3323" smtClean="0"/>
              <a:t>初任者研修の構造と</a:t>
            </a:r>
            <a:r>
              <a:rPr lang="ja-JP" altLang="en-US" sz="3323" smtClean="0"/>
              <a:t>ポイント</a:t>
            </a:r>
            <a:br>
              <a:rPr lang="ja-JP" altLang="en-US" sz="3323" smtClean="0"/>
            </a:br>
            <a:r>
              <a:rPr lang="ja-JP" altLang="en-US" sz="3323" smtClean="0"/>
              <a:t>　</a:t>
            </a:r>
            <a:r>
              <a:rPr lang="ja-JP" altLang="en-US" sz="2400" smtClean="0"/>
              <a:t>昨年度までに伝達済みの内容と同一</a:t>
            </a:r>
            <a:r>
              <a:rPr lang="ja-JP" altLang="en-US" sz="3323" smtClean="0"/>
              <a:t/>
            </a:r>
            <a:br>
              <a:rPr lang="ja-JP" altLang="en-US" sz="3323" smtClean="0"/>
            </a:br>
            <a:r>
              <a:rPr lang="ja-JP" altLang="en-US" sz="3323" smtClean="0"/>
              <a:t>　</a:t>
            </a:r>
            <a:r>
              <a:rPr lang="ja-JP" altLang="en-US" sz="2400" smtClean="0"/>
              <a:t>一部「重要事項の説明」の復習</a:t>
            </a:r>
            <a:endParaRPr lang="ja-JP" altLang="en-US" sz="2400" dirty="0"/>
          </a:p>
        </p:txBody>
      </p:sp>
      <p:sp>
        <p:nvSpPr>
          <p:cNvPr id="3" name="スライド番号プレースホルダー 2"/>
          <p:cNvSpPr>
            <a:spLocks noGrp="1"/>
          </p:cNvSpPr>
          <p:nvPr>
            <p:ph type="sldNum" sz="quarter" idx="12"/>
          </p:nvPr>
        </p:nvSpPr>
        <p:spPr/>
        <p:txBody>
          <a:bodyPr/>
          <a:lstStyle/>
          <a:p>
            <a:fld id="{2ADEAB0B-3364-414D-832E-F3CDA843F507}" type="slidenum">
              <a:rPr kumimoji="1" lang="ja-JP" altLang="en-US" smtClean="0"/>
              <a:t>3</a:t>
            </a:fld>
            <a:endParaRPr kumimoji="1" lang="ja-JP" altLang="en-US"/>
          </a:p>
        </p:txBody>
      </p:sp>
    </p:spTree>
    <p:extLst>
      <p:ext uri="{BB962C8B-B14F-4D97-AF65-F5344CB8AC3E}">
        <p14:creationId xmlns:p14="http://schemas.microsoft.com/office/powerpoint/2010/main" val="33524526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155575" y="795338"/>
            <a:ext cx="8778875" cy="5829579"/>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2100"/>
              </a:lnSpc>
              <a:buNone/>
            </a:pPr>
            <a:endParaRPr lang="ja-JP" altLang="en-US" dirty="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en-US" altLang="ja-JP" smtClean="0">
                <a:latin typeface="ＤＨＰ特太ゴシック体" panose="020B0500000000000000" pitchFamily="50" charset="-128"/>
                <a:ea typeface="ＤＨＰ特太ゴシック体" panose="020B0500000000000000" pitchFamily="50" charset="-128"/>
              </a:rPr>
              <a:t>(1) </a:t>
            </a:r>
            <a:r>
              <a:rPr lang="ja-JP" altLang="en-US">
                <a:latin typeface="ＤＨＰ特太ゴシック体" panose="020B0500000000000000" pitchFamily="50" charset="-128"/>
                <a:ea typeface="ＤＨＰ特太ゴシック体" panose="020B0500000000000000" pitchFamily="50" charset="-128"/>
              </a:rPr>
              <a:t>告示・標準カリキュラムの</a:t>
            </a:r>
            <a:r>
              <a:rPr lang="ja-JP" altLang="en-US" smtClean="0">
                <a:latin typeface="ＤＨＰ特太ゴシック体" panose="020B0500000000000000" pitchFamily="50" charset="-128"/>
                <a:ea typeface="ＤＨＰ特太ゴシック体" panose="020B0500000000000000" pitchFamily="50" charset="-128"/>
              </a:rPr>
              <a:t>見直し</a:t>
            </a:r>
            <a:r>
              <a:rPr lang="ja-JP" altLang="en-US" sz="1800" smtClean="0">
                <a:latin typeface="ＤＨＰ特太ゴシック体" panose="020B0500000000000000" pitchFamily="50" charset="-128"/>
                <a:ea typeface="ＤＨＰ特太ゴシック体" panose="020B0500000000000000" pitchFamily="50" charset="-128"/>
              </a:rPr>
              <a:t> </a:t>
            </a:r>
            <a:r>
              <a:rPr lang="en-US" altLang="ja-JP" sz="1800" smtClean="0">
                <a:latin typeface="MS UI Gothic" panose="020B0600070205080204" pitchFamily="50" charset="-128"/>
                <a:ea typeface="MS UI Gothic" panose="020B0600070205080204" pitchFamily="50" charset="-128"/>
              </a:rPr>
              <a:t>(</a:t>
            </a:r>
            <a:r>
              <a:rPr lang="ja-JP" altLang="en-US" sz="1800" smtClean="0">
                <a:latin typeface="MS UI Gothic" panose="020B0600070205080204" pitchFamily="50" charset="-128"/>
                <a:ea typeface="MS UI Gothic" panose="020B0600070205080204" pitchFamily="50" charset="-128"/>
              </a:rPr>
              <a:t>獲得目標、学習内容、時間数</a:t>
            </a:r>
            <a:r>
              <a:rPr lang="en-US" altLang="ja-JP" sz="1800" smtClean="0">
                <a:latin typeface="MS UI Gothic" panose="020B0600070205080204" pitchFamily="50" charset="-128"/>
                <a:ea typeface="MS UI Gothic" panose="020B0600070205080204" pitchFamily="50" charset="-128"/>
              </a:rPr>
              <a:t>)</a:t>
            </a:r>
            <a:endParaRPr lang="ja-JP" altLang="en-US" sz="1800" smtClean="0">
              <a:latin typeface="MS UI Gothic" panose="020B0600070205080204" pitchFamily="50" charset="-128"/>
              <a:ea typeface="MS UI Gothic" panose="020B0600070205080204" pitchFamily="50" charset="-128"/>
            </a:endParaRPr>
          </a:p>
          <a:p>
            <a:pPr marL="15875" lvl="1" indent="0">
              <a:lnSpc>
                <a:spcPts val="2100"/>
              </a:lnSpc>
              <a:buNone/>
            </a:pPr>
            <a:endParaRPr lang="ja-JP" altLang="en-US"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en-US" altLang="ja-JP" smtClean="0">
                <a:latin typeface="ＤＨＰ特太ゴシック体" panose="020B0500000000000000" pitchFamily="50" charset="-128"/>
                <a:ea typeface="ＤＨＰ特太ゴシック体" panose="020B0500000000000000" pitchFamily="50" charset="-128"/>
              </a:rPr>
              <a:t>(2) </a:t>
            </a:r>
            <a:r>
              <a:rPr lang="ja-JP" altLang="en-US" smtClean="0">
                <a:latin typeface="ＤＨＰ特太ゴシック体" panose="020B0500000000000000" pitchFamily="50" charset="-128"/>
                <a:ea typeface="ＤＨＰ特太ゴシック体" panose="020B0500000000000000" pitchFamily="50" charset="-128"/>
              </a:rPr>
              <a:t>教育方法の見直し</a:t>
            </a:r>
            <a:r>
              <a:rPr lang="ja-JP" altLang="en-US" sz="1800" smtClean="0">
                <a:latin typeface="MS UI Gothic" panose="020B0600070205080204" pitchFamily="50" charset="-128"/>
                <a:ea typeface="MS UI Gothic" panose="020B0600070205080204" pitchFamily="50" charset="-128"/>
              </a:rPr>
              <a:t>　厚生労働科学研究・障害者総合福祉推進事業の成果</a:t>
            </a:r>
            <a:r>
              <a:rPr lang="ja-JP" altLang="en-US" smtClean="0">
                <a:latin typeface="MS UI Gothic" panose="020B0600070205080204" pitchFamily="50" charset="-128"/>
                <a:ea typeface="MS UI Gothic" panose="020B0600070205080204" pitchFamily="50" charset="-128"/>
              </a:rPr>
              <a:t>　</a:t>
            </a:r>
          </a:p>
          <a:p>
            <a:pPr marL="15875" lvl="1" indent="0">
              <a:lnSpc>
                <a:spcPts val="500"/>
              </a:lnSpc>
              <a:buNone/>
            </a:pPr>
            <a:endParaRPr lang="ja-JP" altLang="en-US"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・主体的かつ参加型の学習方法への転換</a:t>
            </a:r>
            <a:r>
              <a:rPr lang="en-US" altLang="ja-JP" smtClean="0">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学習観の転換</a:t>
            </a:r>
            <a:r>
              <a:rPr lang="en-US" altLang="ja-JP" smtClean="0">
                <a:latin typeface="MS UI Gothic" panose="020B0600070205080204" pitchFamily="50" charset="-128"/>
                <a:ea typeface="MS UI Gothic" panose="020B0600070205080204" pitchFamily="50" charset="-128"/>
              </a:rPr>
              <a:t>)</a:t>
            </a:r>
            <a:endParaRPr lang="ja-JP" altLang="en-US"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・演習や実習のさらなる重視</a:t>
            </a: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・オープンエンドアプローチの視点の導入　</a:t>
            </a:r>
            <a:r>
              <a:rPr lang="en-US" altLang="ja-JP" sz="1800" smtClean="0">
                <a:latin typeface="MS UI Gothic" panose="020B0600070205080204" pitchFamily="50" charset="-128"/>
                <a:ea typeface="MS UI Gothic" panose="020B0600070205080204" pitchFamily="50" charset="-128"/>
              </a:rPr>
              <a:t>cf. </a:t>
            </a:r>
            <a:r>
              <a:rPr lang="ja-JP" altLang="en-US" sz="1800" smtClean="0">
                <a:latin typeface="MS UI Gothic" panose="020B0600070205080204" pitchFamily="50" charset="-128"/>
                <a:ea typeface="MS UI Gothic" panose="020B0600070205080204" pitchFamily="50" charset="-128"/>
              </a:rPr>
              <a:t>実践場面との整合性</a:t>
            </a:r>
          </a:p>
          <a:p>
            <a:pPr marL="15875" lvl="1" indent="0">
              <a:lnSpc>
                <a:spcPts val="500"/>
              </a:lnSpc>
              <a:buNone/>
            </a:pPr>
            <a:endParaRPr lang="ja-JP" altLang="en-US">
              <a:latin typeface="MS UI Gothic" panose="020B0600070205080204" pitchFamily="50" charset="-128"/>
              <a:ea typeface="MS UI Gothic" panose="020B0600070205080204" pitchFamily="50" charset="-128"/>
            </a:endParaRPr>
          </a:p>
          <a:p>
            <a:pPr marL="15875" lvl="1" indent="0">
              <a:lnSpc>
                <a:spcPts val="2100"/>
              </a:lnSpc>
              <a:buNone/>
            </a:pPr>
            <a:r>
              <a:rPr lang="ja-JP" altLang="en-US">
                <a:latin typeface="MS UI Gothic" panose="020B0600070205080204" pitchFamily="50" charset="-128"/>
                <a:ea typeface="MS UI Gothic" panose="020B0600070205080204" pitchFamily="50" charset="-128"/>
              </a:rPr>
              <a:t>　・研修全体の連動性の重視</a:t>
            </a:r>
          </a:p>
          <a:p>
            <a:pPr marL="15875" lvl="1" indent="0">
              <a:lnSpc>
                <a:spcPts val="500"/>
              </a:lnSpc>
              <a:buNone/>
            </a:pPr>
            <a:endParaRPr lang="ja-JP" altLang="en-US"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・継続的な学びの必要性の強調</a:t>
            </a: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・研修における実習の導入</a:t>
            </a:r>
            <a:r>
              <a:rPr lang="en-US" altLang="ja-JP" smtClean="0">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初任</a:t>
            </a:r>
            <a:r>
              <a:rPr lang="en-US" altLang="ja-JP" smtClean="0">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や推奨</a:t>
            </a:r>
            <a:r>
              <a:rPr lang="en-US" altLang="ja-JP" smtClean="0">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現任</a:t>
            </a:r>
            <a:r>
              <a:rPr lang="en-US" altLang="ja-JP" smtClean="0">
                <a:latin typeface="MS UI Gothic" panose="020B0600070205080204" pitchFamily="50" charset="-128"/>
                <a:ea typeface="MS UI Gothic" panose="020B0600070205080204" pitchFamily="50" charset="-128"/>
              </a:rPr>
              <a:t>) </a:t>
            </a:r>
            <a:endParaRPr lang="ja-JP" altLang="en-US"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a:latin typeface="MS UI Gothic" panose="020B0600070205080204" pitchFamily="50" charset="-128"/>
                <a:ea typeface="MS UI Gothic" panose="020B0600070205080204" pitchFamily="50" charset="-128"/>
              </a:rPr>
              <a:t>　　　・実地</a:t>
            </a:r>
            <a:r>
              <a:rPr lang="ja-JP" altLang="en-US" smtClean="0">
                <a:latin typeface="MS UI Gothic" panose="020B0600070205080204" pitchFamily="50" charset="-128"/>
                <a:ea typeface="MS UI Gothic" panose="020B0600070205080204" pitchFamily="50" charset="-128"/>
              </a:rPr>
              <a:t>教育</a:t>
            </a:r>
            <a:r>
              <a:rPr lang="en-US" altLang="ja-JP" smtClean="0">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ＯＪＴ</a:t>
            </a:r>
            <a:r>
              <a:rPr lang="en-US" altLang="ja-JP">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との連動の導入</a:t>
            </a: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・スーパービジョンや合議の場の体験等を導入</a:t>
            </a:r>
            <a:r>
              <a:rPr lang="en-US" altLang="ja-JP" smtClean="0">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初任・現任</a:t>
            </a:r>
            <a:r>
              <a:rPr lang="en-US" altLang="ja-JP" smtClean="0">
                <a:latin typeface="MS UI Gothic" panose="020B0600070205080204" pitchFamily="50" charset="-128"/>
                <a:ea typeface="MS UI Gothic" panose="020B0600070205080204" pitchFamily="50" charset="-128"/>
              </a:rPr>
              <a:t>)</a:t>
            </a:r>
            <a:endParaRPr lang="ja-JP" altLang="en-US">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・自己評価等の導入を推奨</a:t>
            </a:r>
            <a:r>
              <a:rPr lang="en-US" altLang="ja-JP" smtClean="0">
                <a:latin typeface="MS UI Gothic" panose="020B0600070205080204" pitchFamily="50" charset="-128"/>
                <a:ea typeface="MS UI Gothic" panose="020B0600070205080204" pitchFamily="50" charset="-128"/>
              </a:rPr>
              <a:t>(</a:t>
            </a:r>
            <a:r>
              <a:rPr lang="ja-JP" altLang="en-US" smtClean="0">
                <a:latin typeface="MS UI Gothic" panose="020B0600070205080204" pitchFamily="50" charset="-128"/>
                <a:ea typeface="MS UI Gothic" panose="020B0600070205080204" pitchFamily="50" charset="-128"/>
              </a:rPr>
              <a:t>初任・現任</a:t>
            </a:r>
            <a:r>
              <a:rPr lang="en-US" altLang="ja-JP" smtClean="0">
                <a:latin typeface="MS UI Gothic" panose="020B0600070205080204" pitchFamily="50" charset="-128"/>
                <a:ea typeface="MS UI Gothic" panose="020B0600070205080204" pitchFamily="50" charset="-128"/>
              </a:rPr>
              <a:t>)</a:t>
            </a:r>
            <a:endParaRPr lang="ja-JP" altLang="en-US" smtClean="0">
              <a:latin typeface="MS UI Gothic" panose="020B0600070205080204" pitchFamily="50" charset="-128"/>
              <a:ea typeface="MS UI Gothic" panose="020B0600070205080204" pitchFamily="50" charset="-128"/>
            </a:endParaRPr>
          </a:p>
          <a:p>
            <a:pPr marL="15875" lvl="1" indent="0">
              <a:lnSpc>
                <a:spcPts val="2100"/>
              </a:lnSpc>
              <a:buNone/>
            </a:pPr>
            <a:endParaRPr lang="ja-JP" altLang="en-US" smtClean="0">
              <a:latin typeface="MS UI Gothic" panose="020B0600070205080204" pitchFamily="50" charset="-128"/>
              <a:ea typeface="MS UI Gothic" panose="020B0600070205080204" pitchFamily="50" charset="-128"/>
            </a:endParaRP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 都道府県における企画立案方法の見直し</a:t>
            </a:r>
          </a:p>
          <a:p>
            <a:pPr marL="15875" lvl="1" indent="0">
              <a:lnSpc>
                <a:spcPts val="2100"/>
              </a:lnSpc>
              <a:buNone/>
            </a:pPr>
            <a:r>
              <a:rPr lang="ja-JP" altLang="en-US" smtClean="0">
                <a:latin typeface="MS UI Gothic" panose="020B0600070205080204" pitchFamily="50" charset="-128"/>
                <a:ea typeface="MS UI Gothic" panose="020B0600070205080204" pitchFamily="50" charset="-128"/>
              </a:rPr>
              <a:t>　　　</a:t>
            </a:r>
            <a:r>
              <a:rPr lang="ja-JP" altLang="en-US" sz="2000" smtClean="0">
                <a:latin typeface="MS UI Gothic" panose="020B0600070205080204" pitchFamily="50" charset="-128"/>
                <a:ea typeface="MS UI Gothic" panose="020B0600070205080204" pitchFamily="50" charset="-128"/>
              </a:rPr>
              <a:t>・検討体制、研修体系、教材開発、講師選定・確保、地域との連動など</a:t>
            </a:r>
            <a:endParaRPr lang="ja-JP" altLang="en-US" sz="2000" dirty="0" smtClean="0">
              <a:latin typeface="MS UI Gothic" panose="020B0600070205080204" pitchFamily="50" charset="-128"/>
              <a:ea typeface="MS UI Gothic" panose="020B0600070205080204" pitchFamily="50" charset="-128"/>
            </a:endParaRPr>
          </a:p>
        </p:txBody>
      </p:sp>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smtClean="0">
                <a:solidFill>
                  <a:schemeClr val="bg1"/>
                </a:solidFill>
                <a:latin typeface="ＤＦ特太ゴシック体" panose="020B0509000000000000" pitchFamily="49" charset="-128"/>
                <a:ea typeface="ＤＦ特太ゴシック体" panose="020B0509000000000000" pitchFamily="49" charset="-128"/>
              </a:rPr>
              <a:t>カリキュラム見直しのポイント</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spTree>
    <p:extLst>
      <p:ext uri="{BB962C8B-B14F-4D97-AF65-F5344CB8AC3E}">
        <p14:creationId xmlns:p14="http://schemas.microsoft.com/office/powerpoint/2010/main" val="4102476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251520" y="188640"/>
            <a:ext cx="8568952" cy="648072"/>
          </a:xfrm>
          <a:prstGeom prst="roundRect">
            <a:avLst/>
          </a:prstGeom>
          <a:solidFill>
            <a:schemeClr val="accent6">
              <a:lumMod val="50000"/>
            </a:schemeClr>
          </a:solid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bg1"/>
                </a:solidFill>
                <a:latin typeface="メイリオ" pitchFamily="50" charset="-128"/>
                <a:ea typeface="メイリオ" pitchFamily="50" charset="-128"/>
                <a:cs typeface="メイリオ" pitchFamily="50" charset="-128"/>
              </a:rPr>
              <a:t>継続的な学びの中での初任者研修とその獲得目標</a:t>
            </a:r>
            <a:endParaRPr lang="ja-JP" altLang="en-US" sz="2400" b="1" dirty="0">
              <a:solidFill>
                <a:schemeClr val="bg1"/>
              </a:solidFill>
              <a:latin typeface="メイリオ" pitchFamily="50" charset="-128"/>
              <a:ea typeface="メイリオ" pitchFamily="50" charset="-128"/>
              <a:cs typeface="メイリオ" pitchFamily="50" charset="-128"/>
            </a:endParaRPr>
          </a:p>
        </p:txBody>
      </p:sp>
      <p:sp>
        <p:nvSpPr>
          <p:cNvPr id="10" name="角丸四角形 9"/>
          <p:cNvSpPr/>
          <p:nvPr/>
        </p:nvSpPr>
        <p:spPr>
          <a:xfrm>
            <a:off x="395536" y="1844824"/>
            <a:ext cx="1872208" cy="1008112"/>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メイリオ" pitchFamily="50" charset="-128"/>
                <a:ea typeface="メイリオ" pitchFamily="50" charset="-128"/>
                <a:cs typeface="メイリオ" pitchFamily="50" charset="-128"/>
              </a:rPr>
              <a:t>テーマ別</a:t>
            </a:r>
          </a:p>
          <a:p>
            <a:pPr algn="ctr"/>
            <a:r>
              <a:rPr lang="ja-JP" altLang="en-US" sz="2400" b="1" dirty="0" smtClean="0">
                <a:solidFill>
                  <a:schemeClr val="tx1"/>
                </a:solidFill>
                <a:latin typeface="メイリオ" pitchFamily="50" charset="-128"/>
                <a:ea typeface="メイリオ" pitchFamily="50" charset="-128"/>
                <a:cs typeface="メイリオ" pitchFamily="50" charset="-128"/>
              </a:rPr>
              <a:t>研修</a:t>
            </a:r>
            <a:endParaRPr kumimoji="1" lang="ja-JP" altLang="en-US" sz="2400" b="1" dirty="0">
              <a:solidFill>
                <a:schemeClr val="tx1"/>
              </a:solidFill>
              <a:latin typeface="メイリオ" pitchFamily="50" charset="-128"/>
              <a:ea typeface="メイリオ" pitchFamily="50" charset="-128"/>
              <a:cs typeface="メイリオ" pitchFamily="50" charset="-128"/>
            </a:endParaRPr>
          </a:p>
        </p:txBody>
      </p:sp>
      <p:sp>
        <p:nvSpPr>
          <p:cNvPr id="18" name="角丸四角形 17"/>
          <p:cNvSpPr/>
          <p:nvPr/>
        </p:nvSpPr>
        <p:spPr>
          <a:xfrm>
            <a:off x="395536" y="2996952"/>
            <a:ext cx="1872208" cy="1296144"/>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メイリオ" pitchFamily="50" charset="-128"/>
                <a:ea typeface="メイリオ" pitchFamily="50" charset="-128"/>
                <a:cs typeface="メイリオ" pitchFamily="50" charset="-128"/>
              </a:rPr>
              <a:t>階層別研修</a:t>
            </a:r>
            <a:endParaRPr kumimoji="1" lang="ja-JP" altLang="en-US" sz="2400" b="1" dirty="0">
              <a:solidFill>
                <a:schemeClr val="tx1"/>
              </a:solidFill>
              <a:latin typeface="メイリオ" pitchFamily="50" charset="-128"/>
              <a:ea typeface="メイリオ" pitchFamily="50" charset="-128"/>
              <a:cs typeface="メイリオ" pitchFamily="50" charset="-128"/>
            </a:endParaRPr>
          </a:p>
        </p:txBody>
      </p:sp>
      <p:sp>
        <p:nvSpPr>
          <p:cNvPr id="19" name="角丸四角形 18"/>
          <p:cNvSpPr/>
          <p:nvPr/>
        </p:nvSpPr>
        <p:spPr>
          <a:xfrm>
            <a:off x="8244408" y="3717032"/>
            <a:ext cx="827584" cy="360040"/>
          </a:xfrm>
          <a:prstGeom prst="roundRect">
            <a:avLst/>
          </a:prstGeom>
          <a:noFill/>
          <a:ln w="34925">
            <a:solidFill>
              <a:schemeClr val="accent3">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メイリオ" pitchFamily="50" charset="-128"/>
                <a:ea typeface="メイリオ" pitchFamily="50" charset="-128"/>
                <a:cs typeface="メイリオ" pitchFamily="50" charset="-128"/>
              </a:rPr>
              <a:t>熟達化</a:t>
            </a:r>
          </a:p>
        </p:txBody>
      </p:sp>
      <p:cxnSp>
        <p:nvCxnSpPr>
          <p:cNvPr id="28" name="直線矢印コネクタ 27"/>
          <p:cNvCxnSpPr/>
          <p:nvPr/>
        </p:nvCxnSpPr>
        <p:spPr>
          <a:xfrm>
            <a:off x="467544" y="4437112"/>
            <a:ext cx="8669560" cy="0"/>
          </a:xfrm>
          <a:prstGeom prst="straightConnector1">
            <a:avLst/>
          </a:prstGeom>
          <a:ln w="136525">
            <a:tailEnd type="arrow"/>
          </a:ln>
        </p:spPr>
        <p:style>
          <a:lnRef idx="1">
            <a:schemeClr val="accent1"/>
          </a:lnRef>
          <a:fillRef idx="0">
            <a:schemeClr val="accent1"/>
          </a:fillRef>
          <a:effectRef idx="0">
            <a:schemeClr val="accent1"/>
          </a:effectRef>
          <a:fontRef idx="minor">
            <a:schemeClr val="tx1"/>
          </a:fontRef>
        </p:style>
      </p:cxnSp>
      <p:sp>
        <p:nvSpPr>
          <p:cNvPr id="30" name="角丸四角形 29"/>
          <p:cNvSpPr/>
          <p:nvPr/>
        </p:nvSpPr>
        <p:spPr>
          <a:xfrm>
            <a:off x="4103440" y="3068960"/>
            <a:ext cx="900608" cy="720080"/>
          </a:xfrm>
          <a:prstGeom prst="roundRect">
            <a:avLst/>
          </a:prstGeom>
          <a:solidFill>
            <a:srgbClr val="C00000"/>
          </a:solidFill>
          <a:ln w="6032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メイリオ" pitchFamily="50" charset="-128"/>
                <a:ea typeface="メイリオ" pitchFamily="50" charset="-128"/>
                <a:cs typeface="メイリオ" pitchFamily="50" charset="-128"/>
              </a:rPr>
              <a:t>初任者研修</a:t>
            </a:r>
          </a:p>
        </p:txBody>
      </p:sp>
      <p:sp>
        <p:nvSpPr>
          <p:cNvPr id="31" name="角丸四角形 30"/>
          <p:cNvSpPr/>
          <p:nvPr/>
        </p:nvSpPr>
        <p:spPr>
          <a:xfrm>
            <a:off x="5399584" y="3176972"/>
            <a:ext cx="900608" cy="504056"/>
          </a:xfrm>
          <a:prstGeom prst="roundRect">
            <a:avLst/>
          </a:prstGeom>
          <a:noFill/>
          <a:ln w="34925">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メイリオ" pitchFamily="50" charset="-128"/>
                <a:ea typeface="メイリオ" pitchFamily="50" charset="-128"/>
                <a:cs typeface="メイリオ" pitchFamily="50" charset="-128"/>
              </a:rPr>
              <a:t>現任</a:t>
            </a:r>
          </a:p>
          <a:p>
            <a:pPr algn="ctr"/>
            <a:r>
              <a:rPr lang="ja-JP" altLang="en-US" sz="1400" b="1" dirty="0" smtClean="0">
                <a:solidFill>
                  <a:schemeClr val="tx1"/>
                </a:solidFill>
                <a:latin typeface="メイリオ" pitchFamily="50" charset="-128"/>
                <a:ea typeface="メイリオ" pitchFamily="50" charset="-128"/>
                <a:cs typeface="メイリオ" pitchFamily="50" charset="-128"/>
              </a:rPr>
              <a:t>研修</a:t>
            </a:r>
          </a:p>
        </p:txBody>
      </p:sp>
      <p:sp>
        <p:nvSpPr>
          <p:cNvPr id="32" name="角丸四角形 31"/>
          <p:cNvSpPr/>
          <p:nvPr/>
        </p:nvSpPr>
        <p:spPr>
          <a:xfrm>
            <a:off x="7164288" y="2996952"/>
            <a:ext cx="900608" cy="504056"/>
          </a:xfrm>
          <a:prstGeom prst="roundRect">
            <a:avLst/>
          </a:prstGeom>
          <a:noFill/>
          <a:ln w="34925">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メイリオ" pitchFamily="50" charset="-128"/>
                <a:ea typeface="メイリオ" pitchFamily="50" charset="-128"/>
                <a:cs typeface="メイリオ" pitchFamily="50" charset="-128"/>
              </a:rPr>
              <a:t>主任</a:t>
            </a:r>
          </a:p>
          <a:p>
            <a:pPr algn="ctr"/>
            <a:r>
              <a:rPr lang="ja-JP" altLang="en-US" sz="1400" b="1" dirty="0" smtClean="0">
                <a:solidFill>
                  <a:schemeClr val="tx1"/>
                </a:solidFill>
                <a:latin typeface="メイリオ" pitchFamily="50" charset="-128"/>
                <a:ea typeface="メイリオ" pitchFamily="50" charset="-128"/>
                <a:cs typeface="メイリオ" pitchFamily="50" charset="-128"/>
              </a:rPr>
              <a:t>研修</a:t>
            </a:r>
          </a:p>
        </p:txBody>
      </p:sp>
      <p:sp>
        <p:nvSpPr>
          <p:cNvPr id="33" name="角丸四角形 32"/>
          <p:cNvSpPr/>
          <p:nvPr/>
        </p:nvSpPr>
        <p:spPr>
          <a:xfrm>
            <a:off x="7164288" y="3573016"/>
            <a:ext cx="900608" cy="504056"/>
          </a:xfrm>
          <a:prstGeom prst="roundRect">
            <a:avLst/>
          </a:prstGeom>
          <a:noFill/>
          <a:ln w="34925">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メイリオ" pitchFamily="50" charset="-128"/>
                <a:ea typeface="メイリオ" pitchFamily="50" charset="-128"/>
                <a:cs typeface="メイリオ" pitchFamily="50" charset="-128"/>
              </a:rPr>
              <a:t>現任</a:t>
            </a:r>
          </a:p>
          <a:p>
            <a:pPr algn="ctr"/>
            <a:r>
              <a:rPr lang="ja-JP" altLang="en-US" sz="1400" b="1" dirty="0" smtClean="0">
                <a:solidFill>
                  <a:schemeClr val="tx1"/>
                </a:solidFill>
                <a:latin typeface="メイリオ" pitchFamily="50" charset="-128"/>
                <a:ea typeface="メイリオ" pitchFamily="50" charset="-128"/>
                <a:cs typeface="メイリオ" pitchFamily="50" charset="-128"/>
              </a:rPr>
              <a:t>研修</a:t>
            </a:r>
          </a:p>
        </p:txBody>
      </p:sp>
      <p:sp>
        <p:nvSpPr>
          <p:cNvPr id="34" name="角丸四角形 33"/>
          <p:cNvSpPr/>
          <p:nvPr/>
        </p:nvSpPr>
        <p:spPr>
          <a:xfrm>
            <a:off x="3347864" y="3176972"/>
            <a:ext cx="648072" cy="504056"/>
          </a:xfrm>
          <a:prstGeom prst="roundRect">
            <a:avLst/>
          </a:prstGeom>
          <a:noFill/>
          <a:ln w="34925">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メイリオ" pitchFamily="50" charset="-128"/>
                <a:ea typeface="メイリオ" pitchFamily="50" charset="-128"/>
                <a:cs typeface="メイリオ" pitchFamily="50" charset="-128"/>
              </a:rPr>
              <a:t>基礎</a:t>
            </a:r>
          </a:p>
          <a:p>
            <a:pPr algn="ctr"/>
            <a:r>
              <a:rPr lang="ja-JP" altLang="en-US" sz="1400" b="1" dirty="0" smtClean="0">
                <a:solidFill>
                  <a:schemeClr val="tx1"/>
                </a:solidFill>
                <a:latin typeface="メイリオ" pitchFamily="50" charset="-128"/>
                <a:ea typeface="メイリオ" pitchFamily="50" charset="-128"/>
                <a:cs typeface="メイリオ" pitchFamily="50" charset="-128"/>
              </a:rPr>
              <a:t>研修</a:t>
            </a:r>
          </a:p>
        </p:txBody>
      </p:sp>
      <p:sp>
        <p:nvSpPr>
          <p:cNvPr id="39" name="角丸四角形 38"/>
          <p:cNvSpPr/>
          <p:nvPr/>
        </p:nvSpPr>
        <p:spPr>
          <a:xfrm>
            <a:off x="395536" y="980728"/>
            <a:ext cx="1872208" cy="792088"/>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メイリオ" pitchFamily="50" charset="-128"/>
                <a:ea typeface="メイリオ" pitchFamily="50" charset="-128"/>
                <a:cs typeface="メイリオ" pitchFamily="50" charset="-128"/>
              </a:rPr>
              <a:t>地域での</a:t>
            </a:r>
          </a:p>
          <a:p>
            <a:pPr algn="ctr"/>
            <a:r>
              <a:rPr lang="en-US" altLang="ja-JP" sz="2400" b="1" dirty="0" smtClean="0">
                <a:solidFill>
                  <a:schemeClr val="tx1"/>
                </a:solidFill>
                <a:latin typeface="メイリオ" pitchFamily="50" charset="-128"/>
                <a:ea typeface="メイリオ" pitchFamily="50" charset="-128"/>
                <a:cs typeface="メイリオ" pitchFamily="50" charset="-128"/>
              </a:rPr>
              <a:t>OJT</a:t>
            </a:r>
            <a:endParaRPr kumimoji="1" lang="ja-JP" altLang="en-US" sz="2400" b="1" dirty="0">
              <a:solidFill>
                <a:schemeClr val="tx1"/>
              </a:solidFill>
              <a:latin typeface="メイリオ" pitchFamily="50" charset="-128"/>
              <a:ea typeface="メイリオ" pitchFamily="50" charset="-128"/>
              <a:cs typeface="メイリオ" pitchFamily="50" charset="-128"/>
            </a:endParaRPr>
          </a:p>
        </p:txBody>
      </p:sp>
      <p:sp>
        <p:nvSpPr>
          <p:cNvPr id="41" name="角丸四角形 40"/>
          <p:cNvSpPr/>
          <p:nvPr/>
        </p:nvSpPr>
        <p:spPr>
          <a:xfrm>
            <a:off x="2411760" y="980728"/>
            <a:ext cx="6408712" cy="288032"/>
          </a:xfrm>
          <a:prstGeom prst="roundRect">
            <a:avLst/>
          </a:prstGeom>
          <a:noFill/>
          <a:ln w="34925">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メイリオ" pitchFamily="50" charset="-128"/>
                <a:ea typeface="メイリオ" pitchFamily="50" charset="-128"/>
                <a:cs typeface="メイリオ" pitchFamily="50" charset="-128"/>
              </a:rPr>
              <a:t>スーパービジョン</a:t>
            </a:r>
          </a:p>
        </p:txBody>
      </p:sp>
      <p:sp>
        <p:nvSpPr>
          <p:cNvPr id="42" name="角丸四角形 41"/>
          <p:cNvSpPr/>
          <p:nvPr/>
        </p:nvSpPr>
        <p:spPr>
          <a:xfrm>
            <a:off x="2411760" y="1340768"/>
            <a:ext cx="6408712" cy="288032"/>
          </a:xfrm>
          <a:prstGeom prst="roundRect">
            <a:avLst/>
          </a:prstGeom>
          <a:noFill/>
          <a:ln w="34925">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メイリオ" pitchFamily="50" charset="-128"/>
                <a:ea typeface="メイリオ" pitchFamily="50" charset="-128"/>
                <a:cs typeface="メイリオ" pitchFamily="50" charset="-128"/>
              </a:rPr>
              <a:t>助言・事例検討など</a:t>
            </a:r>
          </a:p>
        </p:txBody>
      </p:sp>
      <p:cxnSp>
        <p:nvCxnSpPr>
          <p:cNvPr id="26" name="直線矢印コネクタ 25"/>
          <p:cNvCxnSpPr/>
          <p:nvPr/>
        </p:nvCxnSpPr>
        <p:spPr>
          <a:xfrm>
            <a:off x="2267744" y="4221088"/>
            <a:ext cx="1800200" cy="0"/>
          </a:xfrm>
          <a:prstGeom prst="straightConnector1">
            <a:avLst/>
          </a:prstGeom>
          <a:ln w="381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7" name="角丸四角形 26"/>
          <p:cNvSpPr/>
          <p:nvPr/>
        </p:nvSpPr>
        <p:spPr>
          <a:xfrm>
            <a:off x="2483768" y="3717032"/>
            <a:ext cx="1368152" cy="504056"/>
          </a:xfrm>
          <a:prstGeom prst="roundRect">
            <a:avLst/>
          </a:prstGeom>
          <a:noFill/>
          <a:ln w="3492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メイリオ" pitchFamily="50" charset="-128"/>
                <a:ea typeface="メイリオ" pitchFamily="50" charset="-128"/>
                <a:cs typeface="メイリオ" pitchFamily="50" charset="-128"/>
              </a:rPr>
              <a:t>少なくとも</a:t>
            </a:r>
          </a:p>
          <a:p>
            <a:pPr algn="ctr"/>
            <a:r>
              <a:rPr lang="ja-JP" altLang="en-US" sz="1400" b="1" dirty="0" smtClean="0">
                <a:solidFill>
                  <a:schemeClr val="tx1"/>
                </a:solidFill>
                <a:latin typeface="メイリオ" pitchFamily="50" charset="-128"/>
                <a:ea typeface="メイリオ" pitchFamily="50" charset="-128"/>
                <a:cs typeface="メイリオ" pitchFamily="50" charset="-128"/>
              </a:rPr>
              <a:t>５年</a:t>
            </a:r>
          </a:p>
        </p:txBody>
      </p:sp>
      <p:cxnSp>
        <p:nvCxnSpPr>
          <p:cNvPr id="29" name="直線矢印コネクタ 28"/>
          <p:cNvCxnSpPr/>
          <p:nvPr/>
        </p:nvCxnSpPr>
        <p:spPr>
          <a:xfrm>
            <a:off x="5004048" y="4221088"/>
            <a:ext cx="1800200" cy="0"/>
          </a:xfrm>
          <a:prstGeom prst="straightConnector1">
            <a:avLst/>
          </a:prstGeom>
          <a:ln w="381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3" name="角丸四角形 42"/>
          <p:cNvSpPr/>
          <p:nvPr/>
        </p:nvSpPr>
        <p:spPr>
          <a:xfrm>
            <a:off x="5220072" y="3717032"/>
            <a:ext cx="1368152" cy="504056"/>
          </a:xfrm>
          <a:prstGeom prst="roundRect">
            <a:avLst/>
          </a:prstGeom>
          <a:noFill/>
          <a:ln w="3492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メイリオ" pitchFamily="50" charset="-128"/>
                <a:ea typeface="メイリオ" pitchFamily="50" charset="-128"/>
                <a:cs typeface="メイリオ" pitchFamily="50" charset="-128"/>
              </a:rPr>
              <a:t>５年間のうち</a:t>
            </a:r>
          </a:p>
          <a:p>
            <a:pPr algn="ctr"/>
            <a:r>
              <a:rPr lang="ja-JP" altLang="en-US" sz="1400" b="1" dirty="0" smtClean="0">
                <a:solidFill>
                  <a:schemeClr val="tx1"/>
                </a:solidFill>
                <a:latin typeface="メイリオ" pitchFamily="50" charset="-128"/>
                <a:ea typeface="メイリオ" pitchFamily="50" charset="-128"/>
                <a:cs typeface="メイリオ" pitchFamily="50" charset="-128"/>
              </a:rPr>
              <a:t>に１回</a:t>
            </a:r>
          </a:p>
        </p:txBody>
      </p:sp>
      <p:sp>
        <p:nvSpPr>
          <p:cNvPr id="44" name="角丸四角形 43"/>
          <p:cNvSpPr/>
          <p:nvPr/>
        </p:nvSpPr>
        <p:spPr>
          <a:xfrm>
            <a:off x="539552" y="2708920"/>
            <a:ext cx="1512168" cy="504056"/>
          </a:xfrm>
          <a:prstGeom prst="roundRect">
            <a:avLst/>
          </a:prstGeom>
          <a:solidFill>
            <a:schemeClr val="bg1"/>
          </a:solidFill>
          <a:ln w="34925">
            <a:solidFill>
              <a:schemeClr val="accent5"/>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smtClean="0">
                <a:solidFill>
                  <a:schemeClr val="tx1"/>
                </a:solidFill>
                <a:latin typeface="メイリオ" pitchFamily="50" charset="-128"/>
                <a:ea typeface="メイリオ" pitchFamily="50" charset="-128"/>
                <a:cs typeface="メイリオ" pitchFamily="50" charset="-128"/>
              </a:rPr>
              <a:t>都道府県等実施研修の体系化</a:t>
            </a:r>
            <a:endParaRPr lang="ja-JP" altLang="en-US" sz="1400" b="1" dirty="0" smtClean="0">
              <a:solidFill>
                <a:schemeClr val="tx1"/>
              </a:solidFill>
              <a:latin typeface="メイリオ" pitchFamily="50" charset="-128"/>
              <a:ea typeface="メイリオ" pitchFamily="50" charset="-128"/>
              <a:cs typeface="メイリオ" pitchFamily="50" charset="-128"/>
            </a:endParaRPr>
          </a:p>
        </p:txBody>
      </p:sp>
      <p:sp>
        <p:nvSpPr>
          <p:cNvPr id="45" name="スライド番号プレースホルダ 44"/>
          <p:cNvSpPr>
            <a:spLocks noGrp="1"/>
          </p:cNvSpPr>
          <p:nvPr>
            <p:ph type="sldNum" sz="quarter" idx="12"/>
          </p:nvPr>
        </p:nvSpPr>
        <p:spPr/>
        <p:txBody>
          <a:bodyPr/>
          <a:lstStyle/>
          <a:p>
            <a:fld id="{DC482F87-D069-4E11-9D1B-0E53CB68B063}" type="slidenum">
              <a:rPr kumimoji="1" lang="ja-JP" altLang="en-US" smtClean="0"/>
              <a:pPr/>
              <a:t>5</a:t>
            </a:fld>
            <a:endParaRPr kumimoji="1" lang="ja-JP" altLang="en-US"/>
          </a:p>
        </p:txBody>
      </p:sp>
      <p:cxnSp>
        <p:nvCxnSpPr>
          <p:cNvPr id="46" name="直線矢印コネクタ 45"/>
          <p:cNvCxnSpPr/>
          <p:nvPr/>
        </p:nvCxnSpPr>
        <p:spPr>
          <a:xfrm>
            <a:off x="6766752" y="4221088"/>
            <a:ext cx="1800200" cy="0"/>
          </a:xfrm>
          <a:prstGeom prst="straightConnector1">
            <a:avLst/>
          </a:prstGeom>
          <a:ln w="381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 name="直線矢印コネクタ 3"/>
          <p:cNvCxnSpPr>
            <a:stCxn id="30" idx="3"/>
            <a:endCxn id="31" idx="1"/>
          </p:cNvCxnSpPr>
          <p:nvPr/>
        </p:nvCxnSpPr>
        <p:spPr>
          <a:xfrm>
            <a:off x="5004048" y="3429000"/>
            <a:ext cx="395536"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a:stCxn id="31" idx="3"/>
            <a:endCxn id="32" idx="1"/>
          </p:cNvCxnSpPr>
          <p:nvPr/>
        </p:nvCxnSpPr>
        <p:spPr>
          <a:xfrm flipV="1">
            <a:off x="6300192" y="3248980"/>
            <a:ext cx="864096" cy="18002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a:stCxn id="31" idx="3"/>
            <a:endCxn id="33" idx="1"/>
          </p:cNvCxnSpPr>
          <p:nvPr/>
        </p:nvCxnSpPr>
        <p:spPr>
          <a:xfrm>
            <a:off x="6300192" y="3429000"/>
            <a:ext cx="864096" cy="39604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7" name="角丸四角形 46"/>
          <p:cNvSpPr/>
          <p:nvPr/>
        </p:nvSpPr>
        <p:spPr>
          <a:xfrm>
            <a:off x="1187624" y="4653136"/>
            <a:ext cx="7272808" cy="360040"/>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tx1"/>
                </a:solidFill>
                <a:latin typeface="メイリオ" pitchFamily="50" charset="-128"/>
                <a:ea typeface="メイリオ" pitchFamily="50" charset="-128"/>
                <a:cs typeface="メイリオ" pitchFamily="50" charset="-128"/>
              </a:rPr>
              <a:t>① 地域を基盤としたソーシャルワークとしての障害者相談支援の価値と知識を理解する。</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48" name="角丸四角形 47"/>
          <p:cNvSpPr/>
          <p:nvPr/>
        </p:nvSpPr>
        <p:spPr>
          <a:xfrm>
            <a:off x="1187624" y="5085184"/>
            <a:ext cx="7272808" cy="360040"/>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tx1"/>
                </a:solidFill>
                <a:latin typeface="メイリオ" pitchFamily="50" charset="-128"/>
                <a:ea typeface="メイリオ" pitchFamily="50" charset="-128"/>
                <a:cs typeface="メイリオ" pitchFamily="50" charset="-128"/>
              </a:rPr>
              <a:t>② </a:t>
            </a:r>
            <a:r>
              <a:rPr lang="ja-JP" altLang="en-US" sz="1400" b="1" dirty="0" smtClean="0">
                <a:solidFill>
                  <a:srgbClr val="FF0000"/>
                </a:solidFill>
                <a:latin typeface="メイリオ" pitchFamily="50" charset="-128"/>
                <a:ea typeface="メイリオ" pitchFamily="50" charset="-128"/>
                <a:cs typeface="メイリオ" pitchFamily="50" charset="-128"/>
              </a:rPr>
              <a:t>基本相談</a:t>
            </a:r>
            <a:r>
              <a:rPr lang="ja-JP" altLang="en-US" sz="1400" b="1" dirty="0" smtClean="0">
                <a:solidFill>
                  <a:schemeClr val="tx1"/>
                </a:solidFill>
                <a:latin typeface="メイリオ" pitchFamily="50" charset="-128"/>
                <a:ea typeface="メイリオ" pitchFamily="50" charset="-128"/>
                <a:cs typeface="メイリオ" pitchFamily="50" charset="-128"/>
              </a:rPr>
              <a:t>支援の理論と実際を理解し、障害者</a:t>
            </a:r>
            <a:r>
              <a:rPr lang="ja-JP" altLang="en-US" sz="1400" b="1" dirty="0" smtClean="0">
                <a:solidFill>
                  <a:srgbClr val="FF0000"/>
                </a:solidFill>
                <a:latin typeface="メイリオ" pitchFamily="50" charset="-128"/>
                <a:ea typeface="メイリオ" pitchFamily="50" charset="-128"/>
                <a:cs typeface="メイリオ" pitchFamily="50" charset="-128"/>
              </a:rPr>
              <a:t>ケアマネジメント</a:t>
            </a:r>
            <a:r>
              <a:rPr lang="ja-JP" altLang="en-US" sz="1400" b="1" dirty="0" smtClean="0">
                <a:solidFill>
                  <a:schemeClr val="tx1"/>
                </a:solidFill>
                <a:latin typeface="メイリオ" pitchFamily="50" charset="-128"/>
                <a:ea typeface="メイリオ" pitchFamily="50" charset="-128"/>
                <a:cs typeface="メイリオ" pitchFamily="50" charset="-128"/>
              </a:rPr>
              <a:t>のスキルを獲得する。</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49" name="角丸四角形 48"/>
          <p:cNvSpPr/>
          <p:nvPr/>
        </p:nvSpPr>
        <p:spPr>
          <a:xfrm>
            <a:off x="1187624" y="5949280"/>
            <a:ext cx="7272808" cy="360040"/>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tx1"/>
                </a:solidFill>
                <a:latin typeface="メイリオ" pitchFamily="50" charset="-128"/>
                <a:ea typeface="メイリオ" pitchFamily="50" charset="-128"/>
                <a:cs typeface="メイリオ" pitchFamily="50" charset="-128"/>
              </a:rPr>
              <a:t>④ 地域づくりとその核となる（自立支援）協議会の役割と機能を理解する。</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50" name="角丸四角形 49"/>
          <p:cNvSpPr/>
          <p:nvPr/>
        </p:nvSpPr>
        <p:spPr>
          <a:xfrm>
            <a:off x="1187624" y="5517232"/>
            <a:ext cx="7272808" cy="360040"/>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tx1"/>
                </a:solidFill>
                <a:latin typeface="メイリオ" pitchFamily="50" charset="-128"/>
                <a:ea typeface="メイリオ" pitchFamily="50" charset="-128"/>
                <a:cs typeface="メイリオ" pitchFamily="50" charset="-128"/>
              </a:rPr>
              <a:t>③ </a:t>
            </a:r>
            <a:r>
              <a:rPr lang="ja-JP" altLang="en-US" sz="1400" b="1" dirty="0" smtClean="0">
                <a:solidFill>
                  <a:srgbClr val="FF0000"/>
                </a:solidFill>
                <a:latin typeface="メイリオ" pitchFamily="50" charset="-128"/>
                <a:ea typeface="メイリオ" pitchFamily="50" charset="-128"/>
                <a:cs typeface="メイリオ" pitchFamily="50" charset="-128"/>
              </a:rPr>
              <a:t>計画相談</a:t>
            </a:r>
            <a:r>
              <a:rPr lang="ja-JP" altLang="en-US" sz="1400" b="1" dirty="0" smtClean="0">
                <a:solidFill>
                  <a:schemeClr val="tx1"/>
                </a:solidFill>
                <a:latin typeface="メイリオ" pitchFamily="50" charset="-128"/>
                <a:ea typeface="メイリオ" pitchFamily="50" charset="-128"/>
                <a:cs typeface="メイリオ" pitchFamily="50" charset="-128"/>
              </a:rPr>
              <a:t>支援の実施に関する実務を理解し、一連の業務ができる。</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51" name="角丸四角形 50"/>
          <p:cNvSpPr/>
          <p:nvPr/>
        </p:nvSpPr>
        <p:spPr>
          <a:xfrm>
            <a:off x="251520" y="4653136"/>
            <a:ext cx="864096" cy="1656184"/>
          </a:xfrm>
          <a:prstGeom prst="roundRect">
            <a:avLst/>
          </a:prstGeom>
          <a:solidFill>
            <a:schemeClr val="accent6">
              <a:lumMod val="50000"/>
            </a:schemeClr>
          </a:solid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bg1"/>
                </a:solidFill>
                <a:latin typeface="メイリオ" pitchFamily="50" charset="-128"/>
                <a:ea typeface="メイリオ" pitchFamily="50" charset="-128"/>
                <a:cs typeface="メイリオ" pitchFamily="50" charset="-128"/>
              </a:rPr>
              <a:t>獲得</a:t>
            </a:r>
          </a:p>
          <a:p>
            <a:pPr algn="ctr"/>
            <a:r>
              <a:rPr kumimoji="1" lang="ja-JP" altLang="en-US" sz="2400" b="1" dirty="0" smtClean="0">
                <a:solidFill>
                  <a:schemeClr val="bg1"/>
                </a:solidFill>
                <a:latin typeface="メイリオ" pitchFamily="50" charset="-128"/>
                <a:ea typeface="メイリオ" pitchFamily="50" charset="-128"/>
                <a:cs typeface="メイリオ" pitchFamily="50" charset="-128"/>
              </a:rPr>
              <a:t>目標</a:t>
            </a:r>
            <a:endParaRPr kumimoji="1" lang="ja-JP" altLang="en-US" sz="2400" b="1" dirty="0">
              <a:solidFill>
                <a:schemeClr val="bg1"/>
              </a:solidFill>
              <a:latin typeface="メイリオ" pitchFamily="50" charset="-128"/>
              <a:ea typeface="メイリオ" pitchFamily="50" charset="-128"/>
              <a:cs typeface="メイリオ" pitchFamily="50" charset="-128"/>
            </a:endParaRPr>
          </a:p>
        </p:txBody>
      </p:sp>
      <p:sp>
        <p:nvSpPr>
          <p:cNvPr id="53" name="角丸四角形吹き出し 52"/>
          <p:cNvSpPr/>
          <p:nvPr/>
        </p:nvSpPr>
        <p:spPr>
          <a:xfrm>
            <a:off x="3491880" y="1988840"/>
            <a:ext cx="2736304" cy="792088"/>
          </a:xfrm>
          <a:prstGeom prst="wedgeRoundRectCallout">
            <a:avLst>
              <a:gd name="adj1" fmla="val -9088"/>
              <a:gd name="adj2" fmla="val 8240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メイリオ" pitchFamily="50" charset="-128"/>
                <a:ea typeface="メイリオ" pitchFamily="50" charset="-128"/>
                <a:cs typeface="メイリオ" pitchFamily="50" charset="-128"/>
              </a:rPr>
              <a:t>相談支援専門員</a:t>
            </a:r>
          </a:p>
          <a:p>
            <a:pPr algn="ctr"/>
            <a:r>
              <a:rPr kumimoji="1" lang="ja-JP" altLang="en-US" sz="2400" b="1" dirty="0" smtClean="0">
                <a:latin typeface="メイリオ" pitchFamily="50" charset="-128"/>
                <a:ea typeface="メイリオ" pitchFamily="50" charset="-128"/>
                <a:cs typeface="メイリオ" pitchFamily="50" charset="-128"/>
              </a:rPr>
              <a:t>の入口</a:t>
            </a:r>
            <a:endParaRPr kumimoji="1" lang="ja-JP" altLang="en-US" sz="2400" b="1" dirty="0">
              <a:latin typeface="メイリオ" pitchFamily="50" charset="-128"/>
              <a:ea typeface="メイリオ" pitchFamily="50" charset="-128"/>
              <a:cs typeface="メイリオ" pitchFamily="50" charset="-128"/>
            </a:endParaRPr>
          </a:p>
        </p:txBody>
      </p:sp>
      <p:sp>
        <p:nvSpPr>
          <p:cNvPr id="35" name="角丸四角形 34"/>
          <p:cNvSpPr/>
          <p:nvPr/>
        </p:nvSpPr>
        <p:spPr>
          <a:xfrm>
            <a:off x="6012160" y="2168860"/>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メイリオ" pitchFamily="50" charset="-128"/>
                <a:ea typeface="メイリオ" pitchFamily="50" charset="-128"/>
                <a:cs typeface="メイリオ" pitchFamily="50" charset="-128"/>
              </a:rPr>
              <a:t>活性化</a:t>
            </a:r>
          </a:p>
        </p:txBody>
      </p:sp>
      <p:sp>
        <p:nvSpPr>
          <p:cNvPr id="36" name="角丸四角形 35"/>
          <p:cNvSpPr/>
          <p:nvPr/>
        </p:nvSpPr>
        <p:spPr>
          <a:xfrm>
            <a:off x="6012160" y="2600908"/>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メイリオ" pitchFamily="50" charset="-128"/>
                <a:ea typeface="メイリオ" pitchFamily="50" charset="-128"/>
                <a:cs typeface="メイリオ" pitchFamily="50" charset="-128"/>
              </a:rPr>
              <a:t>例示</a:t>
            </a:r>
          </a:p>
        </p:txBody>
      </p:sp>
      <p:sp>
        <p:nvSpPr>
          <p:cNvPr id="37" name="角丸四角形 36"/>
          <p:cNvSpPr/>
          <p:nvPr/>
        </p:nvSpPr>
        <p:spPr>
          <a:xfrm>
            <a:off x="6012160" y="1736812"/>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メイリオ" pitchFamily="50" charset="-128"/>
                <a:ea typeface="メイリオ" pitchFamily="50" charset="-128"/>
                <a:cs typeface="メイリオ" pitchFamily="50" charset="-128"/>
              </a:rPr>
              <a:t>提示</a:t>
            </a:r>
          </a:p>
        </p:txBody>
      </p:sp>
      <p:sp>
        <p:nvSpPr>
          <p:cNvPr id="38" name="角丸四角形 37"/>
          <p:cNvSpPr/>
          <p:nvPr/>
        </p:nvSpPr>
        <p:spPr>
          <a:xfrm>
            <a:off x="8163226" y="1162685"/>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latin typeface="メイリオ" pitchFamily="50" charset="-128"/>
                <a:ea typeface="メイリオ" pitchFamily="50" charset="-128"/>
                <a:cs typeface="メイリオ" pitchFamily="50" charset="-128"/>
              </a:rPr>
              <a:t>統合</a:t>
            </a:r>
            <a:endParaRPr kumimoji="1" lang="ja-JP" altLang="en-US" b="1" dirty="0" smtClean="0">
              <a:solidFill>
                <a:schemeClr val="tx1"/>
              </a:solidFill>
              <a:latin typeface="メイリオ" pitchFamily="50" charset="-128"/>
              <a:ea typeface="メイリオ" pitchFamily="50" charset="-128"/>
              <a:cs typeface="メイリオ" pitchFamily="50" charset="-128"/>
            </a:endParaRPr>
          </a:p>
        </p:txBody>
      </p:sp>
      <p:sp>
        <p:nvSpPr>
          <p:cNvPr id="40" name="角丸四角形 39"/>
          <p:cNvSpPr/>
          <p:nvPr/>
        </p:nvSpPr>
        <p:spPr>
          <a:xfrm>
            <a:off x="7234804" y="1162715"/>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メイリオ" pitchFamily="50" charset="-128"/>
                <a:ea typeface="メイリオ" pitchFamily="50" charset="-128"/>
                <a:cs typeface="メイリオ" pitchFamily="50" charset="-128"/>
              </a:rPr>
              <a:t>応用</a:t>
            </a:r>
          </a:p>
        </p:txBody>
      </p:sp>
      <p:sp>
        <p:nvSpPr>
          <p:cNvPr id="3" name="屈折矢印 2"/>
          <p:cNvSpPr/>
          <p:nvPr/>
        </p:nvSpPr>
        <p:spPr>
          <a:xfrm>
            <a:off x="7020272" y="1569756"/>
            <a:ext cx="1224136" cy="849196"/>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8165" y="6532350"/>
            <a:ext cx="7673789" cy="307777"/>
          </a:xfrm>
          <a:prstGeom prst="rect">
            <a:avLst/>
          </a:prstGeom>
          <a:noFill/>
        </p:spPr>
        <p:txBody>
          <a:bodyPr wrap="square" rtlCol="0">
            <a:spAutoFit/>
          </a:bodyPr>
          <a:lstStyle/>
          <a:p>
            <a:r>
              <a:rPr kumimoji="1" lang="ja-JP" altLang="en-US" sz="1400" smtClean="0">
                <a:latin typeface="MS UI Gothic" panose="020B0600070205080204" pitchFamily="50" charset="-128"/>
                <a:ea typeface="MS UI Gothic" panose="020B0600070205080204" pitchFamily="50" charset="-128"/>
              </a:rPr>
              <a:t>平成</a:t>
            </a:r>
            <a:r>
              <a:rPr kumimoji="1" lang="en-US" altLang="ja-JP" sz="1400" smtClean="0">
                <a:latin typeface="MS UI Gothic" panose="020B0600070205080204" pitchFamily="50" charset="-128"/>
                <a:ea typeface="MS UI Gothic" panose="020B0600070205080204" pitchFamily="50" charset="-128"/>
              </a:rPr>
              <a:t>30</a:t>
            </a:r>
            <a:r>
              <a:rPr kumimoji="1" lang="ja-JP" altLang="en-US" sz="1400" smtClean="0">
                <a:latin typeface="MS UI Gothic" panose="020B0600070205080204" pitchFamily="50" charset="-128"/>
                <a:ea typeface="MS UI Gothic" panose="020B0600070205080204" pitchFamily="50" charset="-128"/>
              </a:rPr>
              <a:t>年度 障害者総合福祉推進事業におけるモデル研修での研修ガイダンス資料例（一部改変）</a:t>
            </a:r>
            <a:endParaRPr kumimoji="1" lang="ja-JP" altLang="en-US" sz="1400">
              <a:latin typeface="MS UI Gothic" panose="020B0600070205080204" pitchFamily="50" charset="-128"/>
              <a:ea typeface="MS UI Gothic" panose="020B0600070205080204" pitchFamily="50" charset="-128"/>
            </a:endParaRPr>
          </a:p>
        </p:txBody>
      </p:sp>
    </p:spTree>
    <p:extLst>
      <p:ext uri="{BB962C8B-B14F-4D97-AF65-F5344CB8AC3E}">
        <p14:creationId xmlns:p14="http://schemas.microsoft.com/office/powerpoint/2010/main" val="20330348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251520" y="188640"/>
            <a:ext cx="8568952" cy="648072"/>
          </a:xfrm>
          <a:prstGeom prst="roundRect">
            <a:avLst/>
          </a:prstGeom>
          <a:solidFill>
            <a:schemeClr val="accent6">
              <a:lumMod val="50000"/>
            </a:schemeClr>
          </a:solid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smtClean="0">
                <a:solidFill>
                  <a:schemeClr val="bg1"/>
                </a:solidFill>
                <a:latin typeface="メイリオ" pitchFamily="50" charset="-128"/>
                <a:ea typeface="メイリオ" pitchFamily="50" charset="-128"/>
                <a:cs typeface="メイリオ" pitchFamily="50" charset="-128"/>
              </a:rPr>
              <a:t>初任者研修の</a:t>
            </a:r>
            <a:r>
              <a:rPr kumimoji="1" lang="ja-JP" altLang="en-US" sz="2400" b="1" dirty="0" smtClean="0">
                <a:solidFill>
                  <a:schemeClr val="bg1"/>
                </a:solidFill>
                <a:latin typeface="メイリオ" pitchFamily="50" charset="-128"/>
                <a:ea typeface="メイリオ" pitchFamily="50" charset="-128"/>
                <a:cs typeface="メイリオ" pitchFamily="50" charset="-128"/>
              </a:rPr>
              <a:t>構造</a:t>
            </a:r>
            <a:endParaRPr kumimoji="1" lang="ja-JP" altLang="en-US" sz="2400" b="1" dirty="0">
              <a:solidFill>
                <a:schemeClr val="bg1"/>
              </a:solidFill>
              <a:latin typeface="メイリオ" pitchFamily="50" charset="-128"/>
              <a:ea typeface="メイリオ" pitchFamily="50" charset="-128"/>
              <a:cs typeface="メイリオ" pitchFamily="50" charset="-128"/>
            </a:endParaRPr>
          </a:p>
        </p:txBody>
      </p:sp>
      <p:sp>
        <p:nvSpPr>
          <p:cNvPr id="10" name="角丸四角形 9"/>
          <p:cNvSpPr/>
          <p:nvPr/>
        </p:nvSpPr>
        <p:spPr>
          <a:xfrm>
            <a:off x="755576" y="908720"/>
            <a:ext cx="1584176" cy="792088"/>
          </a:xfrm>
          <a:prstGeom prst="roundRect">
            <a:avLst/>
          </a:prstGeom>
          <a:noFill/>
          <a:ln w="539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メイリオ" pitchFamily="50" charset="-128"/>
                <a:ea typeface="メイリオ" pitchFamily="50" charset="-128"/>
                <a:cs typeface="メイリオ" pitchFamily="50" charset="-128"/>
              </a:rPr>
              <a:t>講義</a:t>
            </a:r>
            <a:endParaRPr kumimoji="1" lang="ja-JP" altLang="en-US" sz="2400" b="1" dirty="0">
              <a:solidFill>
                <a:schemeClr val="tx1"/>
              </a:solidFill>
              <a:latin typeface="メイリオ" pitchFamily="50" charset="-128"/>
              <a:ea typeface="メイリオ" pitchFamily="50" charset="-128"/>
              <a:cs typeface="メイリオ" pitchFamily="50" charset="-128"/>
            </a:endParaRPr>
          </a:p>
        </p:txBody>
      </p:sp>
      <p:sp>
        <p:nvSpPr>
          <p:cNvPr id="18" name="角丸四角形 17"/>
          <p:cNvSpPr/>
          <p:nvPr/>
        </p:nvSpPr>
        <p:spPr>
          <a:xfrm>
            <a:off x="755576" y="1844824"/>
            <a:ext cx="1584176" cy="720080"/>
          </a:xfrm>
          <a:prstGeom prst="roundRect">
            <a:avLst/>
          </a:prstGeom>
          <a:noFill/>
          <a:ln w="539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メイリオ" pitchFamily="50" charset="-128"/>
                <a:ea typeface="メイリオ" pitchFamily="50" charset="-128"/>
                <a:cs typeface="メイリオ" pitchFamily="50" charset="-128"/>
              </a:rPr>
              <a:t>演習１</a:t>
            </a:r>
            <a:endParaRPr kumimoji="1" lang="ja-JP" altLang="en-US" sz="2400" b="1" dirty="0">
              <a:solidFill>
                <a:schemeClr val="tx1"/>
              </a:solidFill>
              <a:latin typeface="メイリオ" pitchFamily="50" charset="-128"/>
              <a:ea typeface="メイリオ" pitchFamily="50" charset="-128"/>
              <a:cs typeface="メイリオ" pitchFamily="50" charset="-128"/>
            </a:endParaRPr>
          </a:p>
        </p:txBody>
      </p:sp>
      <p:sp>
        <p:nvSpPr>
          <p:cNvPr id="38" name="角丸四角形 37"/>
          <p:cNvSpPr/>
          <p:nvPr/>
        </p:nvSpPr>
        <p:spPr>
          <a:xfrm>
            <a:off x="2483768" y="908720"/>
            <a:ext cx="3600400" cy="792088"/>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メイリオ" pitchFamily="50" charset="-128"/>
                <a:ea typeface="メイリオ" pitchFamily="50" charset="-128"/>
                <a:cs typeface="メイリオ" pitchFamily="50" charset="-128"/>
              </a:rPr>
              <a:t>・必要な学びの構造や内容を提示。</a:t>
            </a:r>
          </a:p>
          <a:p>
            <a:r>
              <a:rPr lang="ja-JP" altLang="en-US" sz="1400" b="1" dirty="0" smtClean="0">
                <a:solidFill>
                  <a:schemeClr val="tx1"/>
                </a:solidFill>
                <a:latin typeface="メイリオ" pitchFamily="50" charset="-128"/>
                <a:ea typeface="メイリオ" pitchFamily="50" charset="-128"/>
                <a:cs typeface="メイリオ" pitchFamily="50" charset="-128"/>
              </a:rPr>
              <a:t>・動機づけを高める</a:t>
            </a:r>
            <a:r>
              <a:rPr lang="en-US" altLang="ja-JP" sz="1400" b="1" dirty="0" smtClean="0">
                <a:solidFill>
                  <a:schemeClr val="tx1"/>
                </a:solidFill>
                <a:latin typeface="メイリオ" pitchFamily="50" charset="-128"/>
                <a:ea typeface="メイリオ" pitchFamily="50" charset="-128"/>
                <a:cs typeface="メイリオ" pitchFamily="50" charset="-128"/>
              </a:rPr>
              <a:t>(</a:t>
            </a:r>
            <a:r>
              <a:rPr lang="ja-JP" altLang="en-US" sz="1400" b="1" dirty="0" smtClean="0">
                <a:solidFill>
                  <a:schemeClr val="tx1"/>
                </a:solidFill>
                <a:latin typeface="メイリオ" pitchFamily="50" charset="-128"/>
                <a:ea typeface="メイリオ" pitchFamily="50" charset="-128"/>
                <a:cs typeface="メイリオ" pitchFamily="50" charset="-128"/>
              </a:rPr>
              <a:t>ミッション！</a:t>
            </a:r>
            <a:r>
              <a:rPr lang="en-US" altLang="ja-JP" sz="1400" b="1" dirty="0" smtClean="0">
                <a:solidFill>
                  <a:schemeClr val="tx1"/>
                </a:solidFill>
                <a:latin typeface="メイリオ" pitchFamily="50" charset="-128"/>
                <a:ea typeface="メイリオ" pitchFamily="50" charset="-128"/>
                <a:cs typeface="メイリオ" pitchFamily="50" charset="-128"/>
              </a:rPr>
              <a:t>)</a:t>
            </a:r>
            <a:r>
              <a:rPr lang="ja-JP" altLang="en-US" sz="1400" b="1" dirty="0" err="1" smtClean="0">
                <a:solidFill>
                  <a:schemeClr val="tx1"/>
                </a:solidFill>
                <a:latin typeface="メイリオ" pitchFamily="50" charset="-128"/>
                <a:ea typeface="メイリオ" pitchFamily="50" charset="-128"/>
                <a:cs typeface="メイリオ" pitchFamily="50" charset="-128"/>
              </a:rPr>
              <a:t>。</a:t>
            </a:r>
            <a:endParaRPr lang="ja-JP" altLang="en-US" sz="1400" b="1" dirty="0" smtClean="0">
              <a:solidFill>
                <a:schemeClr val="tx1"/>
              </a:solidFill>
              <a:latin typeface="メイリオ" pitchFamily="50" charset="-128"/>
              <a:ea typeface="メイリオ" pitchFamily="50" charset="-128"/>
              <a:cs typeface="メイリオ" pitchFamily="50" charset="-128"/>
            </a:endParaRPr>
          </a:p>
          <a:p>
            <a:r>
              <a:rPr kumimoji="1" lang="ja-JP" altLang="en-US" sz="1400" b="1" dirty="0" smtClean="0">
                <a:solidFill>
                  <a:schemeClr val="tx1"/>
                </a:solidFill>
                <a:latin typeface="メイリオ" pitchFamily="50" charset="-128"/>
                <a:ea typeface="メイリオ" pitchFamily="50" charset="-128"/>
                <a:cs typeface="メイリオ" pitchFamily="50" charset="-128"/>
              </a:rPr>
              <a:t>・具体的な中味を知る、やってみせる。</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21" name="角丸四角形 20"/>
          <p:cNvSpPr/>
          <p:nvPr/>
        </p:nvSpPr>
        <p:spPr>
          <a:xfrm>
            <a:off x="755576" y="2708920"/>
            <a:ext cx="1584176" cy="504056"/>
          </a:xfrm>
          <a:prstGeom prst="roundRect">
            <a:avLst/>
          </a:prstGeom>
          <a:noFill/>
          <a:ln w="539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latin typeface="メイリオ" pitchFamily="50" charset="-128"/>
                <a:ea typeface="メイリオ" pitchFamily="50" charset="-128"/>
                <a:cs typeface="メイリオ" pitchFamily="50" charset="-128"/>
              </a:rPr>
              <a:t>実習１</a:t>
            </a:r>
          </a:p>
        </p:txBody>
      </p:sp>
      <p:sp>
        <p:nvSpPr>
          <p:cNvPr id="22" name="角丸四角形 21"/>
          <p:cNvSpPr/>
          <p:nvPr/>
        </p:nvSpPr>
        <p:spPr>
          <a:xfrm>
            <a:off x="755576" y="3356992"/>
            <a:ext cx="1584176" cy="576064"/>
          </a:xfrm>
          <a:prstGeom prst="roundRect">
            <a:avLst/>
          </a:prstGeom>
          <a:noFill/>
          <a:ln w="539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メイリオ" pitchFamily="50" charset="-128"/>
                <a:ea typeface="メイリオ" pitchFamily="50" charset="-128"/>
                <a:cs typeface="メイリオ" pitchFamily="50" charset="-128"/>
              </a:rPr>
              <a:t>演習</a:t>
            </a:r>
            <a:r>
              <a:rPr kumimoji="1" lang="en-US" altLang="ja-JP" sz="2400" b="1" dirty="0" smtClean="0">
                <a:solidFill>
                  <a:schemeClr val="tx1"/>
                </a:solidFill>
                <a:latin typeface="メイリオ" pitchFamily="50" charset="-128"/>
                <a:ea typeface="メイリオ" pitchFamily="50" charset="-128"/>
                <a:cs typeface="メイリオ" pitchFamily="50" charset="-128"/>
              </a:rPr>
              <a:t>2-1</a:t>
            </a:r>
            <a:endParaRPr kumimoji="1" lang="ja-JP" altLang="en-US" sz="2400" b="1" dirty="0">
              <a:solidFill>
                <a:schemeClr val="tx1"/>
              </a:solidFill>
              <a:latin typeface="メイリオ" pitchFamily="50" charset="-128"/>
              <a:ea typeface="メイリオ" pitchFamily="50" charset="-128"/>
              <a:cs typeface="メイリオ" pitchFamily="50" charset="-128"/>
            </a:endParaRPr>
          </a:p>
        </p:txBody>
      </p:sp>
      <p:sp>
        <p:nvSpPr>
          <p:cNvPr id="23" name="角丸四角形 22"/>
          <p:cNvSpPr/>
          <p:nvPr/>
        </p:nvSpPr>
        <p:spPr>
          <a:xfrm>
            <a:off x="755576" y="5661248"/>
            <a:ext cx="1584176" cy="504056"/>
          </a:xfrm>
          <a:prstGeom prst="roundRect">
            <a:avLst/>
          </a:prstGeom>
          <a:noFill/>
          <a:ln w="539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メイリオ" pitchFamily="50" charset="-128"/>
                <a:ea typeface="メイリオ" pitchFamily="50" charset="-128"/>
                <a:cs typeface="メイリオ" pitchFamily="50" charset="-128"/>
              </a:rPr>
              <a:t>演習３</a:t>
            </a:r>
            <a:endParaRPr kumimoji="1" lang="ja-JP" altLang="en-US" sz="2400" b="1" dirty="0">
              <a:solidFill>
                <a:schemeClr val="tx1"/>
              </a:solidFill>
              <a:latin typeface="メイリオ" pitchFamily="50" charset="-128"/>
              <a:ea typeface="メイリオ" pitchFamily="50" charset="-128"/>
              <a:cs typeface="メイリオ" pitchFamily="50" charset="-128"/>
            </a:endParaRPr>
          </a:p>
        </p:txBody>
      </p:sp>
      <p:sp>
        <p:nvSpPr>
          <p:cNvPr id="24" name="角丸四角形 23"/>
          <p:cNvSpPr/>
          <p:nvPr/>
        </p:nvSpPr>
        <p:spPr>
          <a:xfrm>
            <a:off x="755576" y="6309320"/>
            <a:ext cx="1584176" cy="504056"/>
          </a:xfrm>
          <a:prstGeom prst="roundRect">
            <a:avLst/>
          </a:prstGeom>
          <a:noFill/>
          <a:ln w="539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メイリオ" pitchFamily="50" charset="-128"/>
                <a:ea typeface="メイリオ" pitchFamily="50" charset="-128"/>
                <a:cs typeface="メイリオ" pitchFamily="50" charset="-128"/>
              </a:rPr>
              <a:t>演習４</a:t>
            </a:r>
            <a:endParaRPr kumimoji="1" lang="ja-JP" altLang="en-US" sz="2400" b="1" dirty="0">
              <a:solidFill>
                <a:schemeClr val="tx1"/>
              </a:solidFill>
              <a:latin typeface="メイリオ" pitchFamily="50" charset="-128"/>
              <a:ea typeface="メイリオ" pitchFamily="50" charset="-128"/>
              <a:cs typeface="メイリオ" pitchFamily="50" charset="-128"/>
            </a:endParaRPr>
          </a:p>
        </p:txBody>
      </p:sp>
      <p:sp>
        <p:nvSpPr>
          <p:cNvPr id="25" name="角丸四角形 24"/>
          <p:cNvSpPr/>
          <p:nvPr/>
        </p:nvSpPr>
        <p:spPr>
          <a:xfrm>
            <a:off x="2483768" y="1844824"/>
            <a:ext cx="3600400" cy="720080"/>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メイリオ" pitchFamily="50" charset="-128"/>
                <a:ea typeface="メイリオ" pitchFamily="50" charset="-128"/>
                <a:cs typeface="メイリオ" pitchFamily="50" charset="-128"/>
              </a:rPr>
              <a:t>・自分で体験してみる</a:t>
            </a:r>
            <a:r>
              <a:rPr kumimoji="1" lang="en-US" altLang="ja-JP" sz="1400" b="1" dirty="0" smtClean="0">
                <a:solidFill>
                  <a:schemeClr val="tx1"/>
                </a:solidFill>
                <a:latin typeface="メイリオ" pitchFamily="50" charset="-128"/>
                <a:ea typeface="メイリオ" pitchFamily="50" charset="-128"/>
                <a:cs typeface="メイリオ" pitchFamily="50" charset="-128"/>
              </a:rPr>
              <a:t>(</a:t>
            </a:r>
            <a:r>
              <a:rPr kumimoji="1" lang="ja-JP" altLang="en-US" sz="1400" b="1" dirty="0" smtClean="0">
                <a:solidFill>
                  <a:schemeClr val="tx1"/>
                </a:solidFill>
                <a:latin typeface="メイリオ" pitchFamily="50" charset="-128"/>
                <a:ea typeface="メイリオ" pitchFamily="50" charset="-128"/>
                <a:cs typeface="メイリオ" pitchFamily="50" charset="-128"/>
              </a:rPr>
              <a:t>試してみる</a:t>
            </a:r>
            <a:r>
              <a:rPr kumimoji="1" lang="en-US" altLang="ja-JP" sz="1400" b="1" dirty="0" smtClean="0">
                <a:solidFill>
                  <a:schemeClr val="tx1"/>
                </a:solidFill>
                <a:latin typeface="メイリオ" pitchFamily="50" charset="-128"/>
                <a:ea typeface="メイリオ" pitchFamily="50" charset="-128"/>
                <a:cs typeface="メイリオ" pitchFamily="50" charset="-128"/>
              </a:rPr>
              <a:t>)</a:t>
            </a:r>
            <a:r>
              <a:rPr kumimoji="1" lang="ja-JP" altLang="en-US" sz="1400" b="1" dirty="0" err="1" smtClean="0">
                <a:solidFill>
                  <a:schemeClr val="tx1"/>
                </a:solidFill>
                <a:latin typeface="メイリオ" pitchFamily="50" charset="-128"/>
                <a:ea typeface="メイリオ" pitchFamily="50" charset="-128"/>
                <a:cs typeface="メイリオ" pitchFamily="50" charset="-128"/>
              </a:rPr>
              <a:t>。</a:t>
            </a:r>
            <a:endParaRPr kumimoji="1" lang="ja-JP" altLang="en-US" sz="1400" b="1" dirty="0" smtClean="0">
              <a:solidFill>
                <a:schemeClr val="tx1"/>
              </a:solidFill>
              <a:latin typeface="メイリオ" pitchFamily="50" charset="-128"/>
              <a:ea typeface="メイリオ" pitchFamily="50" charset="-128"/>
              <a:cs typeface="メイリオ" pitchFamily="50" charset="-128"/>
            </a:endParaRPr>
          </a:p>
          <a:p>
            <a:r>
              <a:rPr lang="ja-JP" altLang="en-US" sz="1400" b="1" dirty="0" smtClean="0">
                <a:solidFill>
                  <a:schemeClr val="tx1"/>
                </a:solidFill>
                <a:latin typeface="メイリオ" pitchFamily="50" charset="-128"/>
                <a:ea typeface="メイリオ" pitchFamily="50" charset="-128"/>
                <a:cs typeface="メイリオ" pitchFamily="50" charset="-128"/>
              </a:rPr>
              <a:t>・自ら主体的に参加して学ぶ。</a:t>
            </a:r>
            <a:br>
              <a:rPr lang="ja-JP" altLang="en-US" sz="1400" b="1" dirty="0" smtClean="0">
                <a:solidFill>
                  <a:schemeClr val="tx1"/>
                </a:solidFill>
                <a:latin typeface="メイリオ" pitchFamily="50" charset="-128"/>
                <a:ea typeface="メイリオ" pitchFamily="50" charset="-128"/>
                <a:cs typeface="メイリオ" pitchFamily="50" charset="-128"/>
              </a:rPr>
            </a:br>
            <a:r>
              <a:rPr lang="ja-JP" altLang="en-US" sz="1400" b="1" dirty="0" smtClean="0">
                <a:solidFill>
                  <a:schemeClr val="tx1"/>
                </a:solidFill>
                <a:latin typeface="メイリオ" pitchFamily="50" charset="-128"/>
                <a:ea typeface="メイリオ" pitchFamily="50" charset="-128"/>
                <a:cs typeface="メイリオ" pitchFamily="50" charset="-128"/>
              </a:rPr>
              <a:t>・統制された環境でモデルを学ぶ。</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26" name="角丸四角形 25"/>
          <p:cNvSpPr/>
          <p:nvPr/>
        </p:nvSpPr>
        <p:spPr>
          <a:xfrm>
            <a:off x="2483768" y="2708920"/>
            <a:ext cx="3600400" cy="504056"/>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メイリオ" pitchFamily="50" charset="-128"/>
                <a:ea typeface="メイリオ" pitchFamily="50" charset="-128"/>
                <a:cs typeface="メイリオ" pitchFamily="50" charset="-128"/>
              </a:rPr>
              <a:t>・自分で実地で体験してみる。</a:t>
            </a:r>
          </a:p>
          <a:p>
            <a:r>
              <a:rPr lang="ja-JP" altLang="en-US" sz="1400" b="1" dirty="0" smtClean="0">
                <a:solidFill>
                  <a:schemeClr val="tx1"/>
                </a:solidFill>
                <a:latin typeface="メイリオ" pitchFamily="50" charset="-128"/>
                <a:ea typeface="メイリオ" pitchFamily="50" charset="-128"/>
                <a:cs typeface="メイリオ" pitchFamily="50" charset="-128"/>
              </a:rPr>
              <a:t>・実地の複雑性の中で実践的に学ぶ。</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27" name="角丸四角形 26"/>
          <p:cNvSpPr/>
          <p:nvPr/>
        </p:nvSpPr>
        <p:spPr>
          <a:xfrm>
            <a:off x="2483768" y="3356992"/>
            <a:ext cx="3600400" cy="576064"/>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メイリオ" pitchFamily="50" charset="-128"/>
                <a:ea typeface="メイリオ" pitchFamily="50" charset="-128"/>
                <a:cs typeface="メイリオ" pitchFamily="50" charset="-128"/>
              </a:rPr>
              <a:t>・自らの実践を言語化し、表現する。</a:t>
            </a:r>
          </a:p>
          <a:p>
            <a:r>
              <a:rPr lang="ja-JP" altLang="en-US" sz="1400" b="1" dirty="0" smtClean="0">
                <a:solidFill>
                  <a:schemeClr val="tx1"/>
                </a:solidFill>
                <a:latin typeface="メイリオ" pitchFamily="50" charset="-128"/>
                <a:ea typeface="メイリオ" pitchFamily="50" charset="-128"/>
                <a:cs typeface="メイリオ" pitchFamily="50" charset="-128"/>
              </a:rPr>
              <a:t>・多様な視点で検討し、気づきを持つ。</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29" name="角丸四角形 28"/>
          <p:cNvSpPr/>
          <p:nvPr/>
        </p:nvSpPr>
        <p:spPr>
          <a:xfrm>
            <a:off x="2483768" y="5661248"/>
            <a:ext cx="3600400" cy="504056"/>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メイリオ" pitchFamily="50" charset="-128"/>
                <a:ea typeface="メイリオ" pitchFamily="50" charset="-128"/>
                <a:cs typeface="メイリオ" pitchFamily="50" charset="-128"/>
              </a:rPr>
              <a:t>・これまで学んだことの定着を図る。</a:t>
            </a:r>
          </a:p>
          <a:p>
            <a:r>
              <a:rPr lang="ja-JP" altLang="en-US" sz="1400" b="1" dirty="0" smtClean="0">
                <a:solidFill>
                  <a:schemeClr val="tx1"/>
                </a:solidFill>
                <a:latin typeface="メイリオ" pitchFamily="50" charset="-128"/>
                <a:ea typeface="メイリオ" pitchFamily="50" charset="-128"/>
                <a:cs typeface="メイリオ" pitchFamily="50" charset="-128"/>
              </a:rPr>
              <a:t>・多様な視点で検討し、気づきを持つ。</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43" name="角丸四角形 42"/>
          <p:cNvSpPr/>
          <p:nvPr/>
        </p:nvSpPr>
        <p:spPr>
          <a:xfrm>
            <a:off x="2483768" y="6309320"/>
            <a:ext cx="3600400" cy="504056"/>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メイリオ" pitchFamily="50" charset="-128"/>
                <a:ea typeface="メイリオ" pitchFamily="50" charset="-128"/>
                <a:cs typeface="メイリオ" pitchFamily="50" charset="-128"/>
              </a:rPr>
              <a:t>・研修の振り返り</a:t>
            </a:r>
            <a:r>
              <a:rPr kumimoji="1" lang="en-US" altLang="ja-JP" sz="1400" b="1" dirty="0" smtClean="0">
                <a:solidFill>
                  <a:schemeClr val="tx1"/>
                </a:solidFill>
                <a:latin typeface="メイリオ" pitchFamily="50" charset="-128"/>
                <a:ea typeface="メイリオ" pitchFamily="50" charset="-128"/>
                <a:cs typeface="メイリオ" pitchFamily="50" charset="-128"/>
              </a:rPr>
              <a:t>(</a:t>
            </a:r>
            <a:r>
              <a:rPr lang="ja-JP" altLang="en-US" sz="1400" b="1" dirty="0" smtClean="0">
                <a:solidFill>
                  <a:schemeClr val="tx1"/>
                </a:solidFill>
                <a:latin typeface="メイリオ" pitchFamily="50" charset="-128"/>
                <a:ea typeface="メイリオ" pitchFamily="50" charset="-128"/>
                <a:cs typeface="メイリオ" pitchFamily="50" charset="-128"/>
              </a:rPr>
              <a:t>省察</a:t>
            </a:r>
            <a:r>
              <a:rPr kumimoji="1" lang="en-US" altLang="ja-JP" sz="1400" b="1" dirty="0" smtClean="0">
                <a:solidFill>
                  <a:schemeClr val="tx1"/>
                </a:solidFill>
                <a:latin typeface="メイリオ" pitchFamily="50" charset="-128"/>
                <a:ea typeface="メイリオ" pitchFamily="50" charset="-128"/>
                <a:cs typeface="メイリオ" pitchFamily="50" charset="-128"/>
              </a:rPr>
              <a:t>)</a:t>
            </a:r>
            <a:r>
              <a:rPr kumimoji="1" lang="ja-JP" altLang="en-US" sz="1400" b="1" dirty="0" smtClean="0">
                <a:solidFill>
                  <a:schemeClr val="tx1"/>
                </a:solidFill>
                <a:latin typeface="メイリオ" pitchFamily="50" charset="-128"/>
                <a:ea typeface="メイリオ" pitchFamily="50" charset="-128"/>
                <a:cs typeface="メイリオ" pitchFamily="50" charset="-128"/>
              </a:rPr>
              <a:t>を行い、今後の実践への指針を得る</a:t>
            </a:r>
            <a:r>
              <a:rPr lang="ja-JP" altLang="en-US" sz="1400" b="1" dirty="0" smtClean="0">
                <a:solidFill>
                  <a:schemeClr val="tx1"/>
                </a:solidFill>
                <a:latin typeface="メイリオ" pitchFamily="50" charset="-128"/>
                <a:ea typeface="メイリオ" pitchFamily="50" charset="-128"/>
                <a:cs typeface="メイリオ" pitchFamily="50" charset="-128"/>
              </a:rPr>
              <a:t>。</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44" name="角丸四角形 43"/>
          <p:cNvSpPr/>
          <p:nvPr/>
        </p:nvSpPr>
        <p:spPr>
          <a:xfrm>
            <a:off x="6300192" y="980728"/>
            <a:ext cx="2592288" cy="1872208"/>
          </a:xfrm>
          <a:prstGeom prst="roundRect">
            <a:avLst/>
          </a:prstGeom>
          <a:solidFill>
            <a:schemeClr val="accent6">
              <a:lumMod val="60000"/>
              <a:lumOff val="40000"/>
            </a:schemeClr>
          </a:solidFill>
          <a:ln w="539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メイリオ" pitchFamily="50" charset="-128"/>
                <a:ea typeface="メイリオ" pitchFamily="50" charset="-128"/>
                <a:cs typeface="メイリオ" pitchFamily="50" charset="-128"/>
              </a:rPr>
              <a:t>・</a:t>
            </a:r>
            <a:r>
              <a:rPr lang="ja-JP" altLang="en-US" sz="2000" b="1" dirty="0" smtClean="0">
                <a:solidFill>
                  <a:schemeClr val="tx1"/>
                </a:solidFill>
                <a:latin typeface="メイリオ" pitchFamily="50" charset="-128"/>
                <a:ea typeface="メイリオ" pitchFamily="50" charset="-128"/>
                <a:cs typeface="メイリオ" pitchFamily="50" charset="-128"/>
              </a:rPr>
              <a:t>抽象</a:t>
            </a:r>
            <a:r>
              <a:rPr kumimoji="1" lang="ja-JP" altLang="en-US" sz="2000" b="1" dirty="0" smtClean="0">
                <a:solidFill>
                  <a:schemeClr val="tx1"/>
                </a:solidFill>
                <a:latin typeface="メイリオ" pitchFamily="50" charset="-128"/>
                <a:ea typeface="メイリオ" pitchFamily="50" charset="-128"/>
                <a:cs typeface="メイリオ" pitchFamily="50" charset="-128"/>
              </a:rPr>
              <a:t>から具体へ</a:t>
            </a:r>
          </a:p>
          <a:p>
            <a:pPr algn="ctr"/>
            <a:r>
              <a:rPr kumimoji="1" lang="ja-JP" altLang="en-US" sz="2000" b="1" dirty="0" smtClean="0">
                <a:solidFill>
                  <a:schemeClr val="tx1"/>
                </a:solidFill>
                <a:latin typeface="メイリオ" pitchFamily="50" charset="-128"/>
                <a:ea typeface="メイリオ" pitchFamily="50" charset="-128"/>
                <a:cs typeface="メイリオ" pitchFamily="50" charset="-128"/>
              </a:rPr>
              <a:t>・理論から実践へ</a:t>
            </a:r>
          </a:p>
          <a:p>
            <a:pPr algn="ctr"/>
            <a:r>
              <a:rPr kumimoji="1" lang="ja-JP" altLang="en-US" sz="2000" b="1" dirty="0" smtClean="0">
                <a:solidFill>
                  <a:schemeClr val="tx1"/>
                </a:solidFill>
                <a:latin typeface="メイリオ" pitchFamily="50" charset="-128"/>
                <a:ea typeface="メイリオ" pitchFamily="50" charset="-128"/>
                <a:cs typeface="メイリオ" pitchFamily="50" charset="-128"/>
              </a:rPr>
              <a:t>・単純から複雑へ</a:t>
            </a:r>
            <a:endParaRPr kumimoji="1" lang="ja-JP" altLang="en-US" sz="2000" b="1" dirty="0">
              <a:solidFill>
                <a:schemeClr val="tx1"/>
              </a:solidFill>
              <a:latin typeface="メイリオ" pitchFamily="50" charset="-128"/>
              <a:ea typeface="メイリオ" pitchFamily="50" charset="-128"/>
              <a:cs typeface="メイリオ" pitchFamily="50" charset="-128"/>
            </a:endParaRPr>
          </a:p>
        </p:txBody>
      </p:sp>
      <p:sp>
        <p:nvSpPr>
          <p:cNvPr id="45" name="下矢印 44"/>
          <p:cNvSpPr/>
          <p:nvPr/>
        </p:nvSpPr>
        <p:spPr>
          <a:xfrm>
            <a:off x="467544" y="1052736"/>
            <a:ext cx="216024" cy="5805264"/>
          </a:xfrm>
          <a:prstGeom prst="downArrow">
            <a:avLst>
              <a:gd name="adj1" fmla="val 50000"/>
              <a:gd name="adj2" fmla="val 10879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下矢印 19"/>
          <p:cNvSpPr/>
          <p:nvPr/>
        </p:nvSpPr>
        <p:spPr>
          <a:xfrm>
            <a:off x="1331640" y="1484784"/>
            <a:ext cx="504056" cy="432048"/>
          </a:xfrm>
          <a:prstGeom prst="downArrow">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下矢印 27"/>
          <p:cNvSpPr/>
          <p:nvPr/>
        </p:nvSpPr>
        <p:spPr>
          <a:xfrm>
            <a:off x="1331640" y="2348880"/>
            <a:ext cx="504056" cy="360040"/>
          </a:xfrm>
          <a:prstGeom prst="downArrow">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下矢印 29"/>
          <p:cNvSpPr/>
          <p:nvPr/>
        </p:nvSpPr>
        <p:spPr>
          <a:xfrm>
            <a:off x="1331640" y="3068960"/>
            <a:ext cx="504056" cy="360040"/>
          </a:xfrm>
          <a:prstGeom prst="downArrow">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スライド番号プレースホルダ 32"/>
          <p:cNvSpPr>
            <a:spLocks noGrp="1"/>
          </p:cNvSpPr>
          <p:nvPr>
            <p:ph type="sldNum" sz="quarter" idx="12"/>
          </p:nvPr>
        </p:nvSpPr>
        <p:spPr/>
        <p:txBody>
          <a:bodyPr/>
          <a:lstStyle/>
          <a:p>
            <a:fld id="{DC482F87-D069-4E11-9D1B-0E53CB68B063}" type="slidenum">
              <a:rPr kumimoji="1" lang="ja-JP" altLang="en-US" smtClean="0"/>
              <a:pPr/>
              <a:t>6</a:t>
            </a:fld>
            <a:endParaRPr kumimoji="1" lang="ja-JP" altLang="en-US"/>
          </a:p>
        </p:txBody>
      </p:sp>
      <p:sp>
        <p:nvSpPr>
          <p:cNvPr id="35" name="角丸四角形 34"/>
          <p:cNvSpPr/>
          <p:nvPr/>
        </p:nvSpPr>
        <p:spPr>
          <a:xfrm>
            <a:off x="107504" y="1268760"/>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メイリオ" pitchFamily="50" charset="-128"/>
                <a:ea typeface="メイリオ" pitchFamily="50" charset="-128"/>
                <a:cs typeface="メイリオ" pitchFamily="50" charset="-128"/>
              </a:rPr>
              <a:t>活性化</a:t>
            </a:r>
          </a:p>
        </p:txBody>
      </p:sp>
      <p:sp>
        <p:nvSpPr>
          <p:cNvPr id="36" name="角丸四角形 35"/>
          <p:cNvSpPr/>
          <p:nvPr/>
        </p:nvSpPr>
        <p:spPr>
          <a:xfrm>
            <a:off x="107504" y="1628800"/>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メイリオ" pitchFamily="50" charset="-128"/>
                <a:ea typeface="メイリオ" pitchFamily="50" charset="-128"/>
                <a:cs typeface="メイリオ" pitchFamily="50" charset="-128"/>
              </a:rPr>
              <a:t>例示</a:t>
            </a:r>
          </a:p>
        </p:txBody>
      </p:sp>
      <p:sp>
        <p:nvSpPr>
          <p:cNvPr id="37" name="角丸四角形 36"/>
          <p:cNvSpPr/>
          <p:nvPr/>
        </p:nvSpPr>
        <p:spPr>
          <a:xfrm>
            <a:off x="107504" y="2780928"/>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latin typeface="メイリオ" pitchFamily="50" charset="-128"/>
                <a:ea typeface="メイリオ" pitchFamily="50" charset="-128"/>
                <a:cs typeface="メイリオ" pitchFamily="50" charset="-128"/>
              </a:rPr>
              <a:t>統合</a:t>
            </a:r>
            <a:endParaRPr kumimoji="1" lang="ja-JP" altLang="en-US" b="1" dirty="0" smtClean="0">
              <a:solidFill>
                <a:schemeClr val="tx1"/>
              </a:solidFill>
              <a:latin typeface="メイリオ" pitchFamily="50" charset="-128"/>
              <a:ea typeface="メイリオ" pitchFamily="50" charset="-128"/>
              <a:cs typeface="メイリオ" pitchFamily="50" charset="-128"/>
            </a:endParaRPr>
          </a:p>
        </p:txBody>
      </p:sp>
      <p:sp>
        <p:nvSpPr>
          <p:cNvPr id="39" name="角丸四角形 38"/>
          <p:cNvSpPr/>
          <p:nvPr/>
        </p:nvSpPr>
        <p:spPr>
          <a:xfrm>
            <a:off x="107504" y="908720"/>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メイリオ" pitchFamily="50" charset="-128"/>
                <a:ea typeface="メイリオ" pitchFamily="50" charset="-128"/>
                <a:cs typeface="メイリオ" pitchFamily="50" charset="-128"/>
              </a:rPr>
              <a:t>提示</a:t>
            </a:r>
          </a:p>
        </p:txBody>
      </p:sp>
      <p:sp>
        <p:nvSpPr>
          <p:cNvPr id="40" name="角丸四角形 39"/>
          <p:cNvSpPr/>
          <p:nvPr/>
        </p:nvSpPr>
        <p:spPr>
          <a:xfrm>
            <a:off x="107504" y="1988840"/>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メイリオ" pitchFamily="50" charset="-128"/>
                <a:ea typeface="メイリオ" pitchFamily="50" charset="-128"/>
                <a:cs typeface="メイリオ" pitchFamily="50" charset="-128"/>
              </a:rPr>
              <a:t>応用</a:t>
            </a:r>
          </a:p>
        </p:txBody>
      </p:sp>
      <p:sp>
        <p:nvSpPr>
          <p:cNvPr id="47" name="角丸四角形 46"/>
          <p:cNvSpPr/>
          <p:nvPr/>
        </p:nvSpPr>
        <p:spPr>
          <a:xfrm>
            <a:off x="467544" y="2348880"/>
            <a:ext cx="576064" cy="216024"/>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latin typeface="メイリオ" pitchFamily="50" charset="-128"/>
                <a:ea typeface="メイリオ" pitchFamily="50" charset="-128"/>
                <a:cs typeface="メイリオ" pitchFamily="50" charset="-128"/>
              </a:rPr>
              <a:t>実験</a:t>
            </a:r>
            <a:endParaRPr kumimoji="1" lang="ja-JP" altLang="en-US" sz="1200" b="1" dirty="0" smtClean="0">
              <a:solidFill>
                <a:schemeClr val="tx1"/>
              </a:solidFill>
              <a:latin typeface="メイリオ" pitchFamily="50" charset="-128"/>
              <a:ea typeface="メイリオ" pitchFamily="50" charset="-128"/>
              <a:cs typeface="メイリオ" pitchFamily="50" charset="-128"/>
            </a:endParaRPr>
          </a:p>
        </p:txBody>
      </p:sp>
      <p:sp>
        <p:nvSpPr>
          <p:cNvPr id="48" name="角丸四角形 47"/>
          <p:cNvSpPr/>
          <p:nvPr/>
        </p:nvSpPr>
        <p:spPr>
          <a:xfrm>
            <a:off x="467544" y="3068960"/>
            <a:ext cx="576064" cy="216024"/>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itchFamily="50" charset="-128"/>
                <a:ea typeface="メイリオ" pitchFamily="50" charset="-128"/>
                <a:cs typeface="メイリオ" pitchFamily="50" charset="-128"/>
              </a:rPr>
              <a:t>経験</a:t>
            </a:r>
          </a:p>
        </p:txBody>
      </p:sp>
      <p:sp>
        <p:nvSpPr>
          <p:cNvPr id="51" name="角丸四角形 50"/>
          <p:cNvSpPr/>
          <p:nvPr/>
        </p:nvSpPr>
        <p:spPr>
          <a:xfrm>
            <a:off x="251520" y="6237312"/>
            <a:ext cx="792088" cy="216024"/>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itchFamily="50" charset="-128"/>
                <a:ea typeface="メイリオ" pitchFamily="50" charset="-128"/>
                <a:cs typeface="メイリオ" pitchFamily="50" charset="-128"/>
              </a:rPr>
              <a:t>概念化</a:t>
            </a:r>
          </a:p>
        </p:txBody>
      </p:sp>
      <p:sp>
        <p:nvSpPr>
          <p:cNvPr id="41" name="角丸四角形 40"/>
          <p:cNvSpPr/>
          <p:nvPr/>
        </p:nvSpPr>
        <p:spPr>
          <a:xfrm>
            <a:off x="755576" y="4077072"/>
            <a:ext cx="1584176" cy="720080"/>
          </a:xfrm>
          <a:prstGeom prst="roundRect">
            <a:avLst/>
          </a:prstGeom>
          <a:noFill/>
          <a:ln w="539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latin typeface="メイリオ" pitchFamily="50" charset="-128"/>
                <a:ea typeface="メイリオ" pitchFamily="50" charset="-128"/>
                <a:cs typeface="メイリオ" pitchFamily="50" charset="-128"/>
              </a:rPr>
              <a:t>実習２</a:t>
            </a:r>
          </a:p>
        </p:txBody>
      </p:sp>
      <p:sp>
        <p:nvSpPr>
          <p:cNvPr id="46" name="角丸四角形 45"/>
          <p:cNvSpPr/>
          <p:nvPr/>
        </p:nvSpPr>
        <p:spPr>
          <a:xfrm>
            <a:off x="2483768" y="4077072"/>
            <a:ext cx="3600400" cy="720080"/>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メイリオ" pitchFamily="50" charset="-128"/>
                <a:ea typeface="メイリオ" pitchFamily="50" charset="-128"/>
                <a:cs typeface="メイリオ" pitchFamily="50" charset="-128"/>
              </a:rPr>
              <a:t>・演習</a:t>
            </a:r>
            <a:r>
              <a:rPr kumimoji="1" lang="en-US" altLang="ja-JP" sz="1400" b="1" dirty="0" smtClean="0">
                <a:solidFill>
                  <a:schemeClr val="tx1"/>
                </a:solidFill>
                <a:latin typeface="メイリオ" pitchFamily="50" charset="-128"/>
                <a:ea typeface="メイリオ" pitchFamily="50" charset="-128"/>
                <a:cs typeface="メイリオ" pitchFamily="50" charset="-128"/>
              </a:rPr>
              <a:t>2-1</a:t>
            </a:r>
            <a:r>
              <a:rPr kumimoji="1" lang="ja-JP" altLang="en-US" sz="1400" b="1" dirty="0" err="1" smtClean="0">
                <a:solidFill>
                  <a:schemeClr val="tx1"/>
                </a:solidFill>
                <a:latin typeface="メイリオ" pitchFamily="50" charset="-128"/>
                <a:ea typeface="メイリオ" pitchFamily="50" charset="-128"/>
                <a:cs typeface="メイリオ" pitchFamily="50" charset="-128"/>
              </a:rPr>
              <a:t>での</a:t>
            </a:r>
            <a:r>
              <a:rPr kumimoji="1" lang="ja-JP" altLang="en-US" sz="1400" b="1" dirty="0" smtClean="0">
                <a:solidFill>
                  <a:schemeClr val="tx1"/>
                </a:solidFill>
                <a:latin typeface="メイリオ" pitchFamily="50" charset="-128"/>
                <a:ea typeface="メイリオ" pitchFamily="50" charset="-128"/>
                <a:cs typeface="メイリオ" pitchFamily="50" charset="-128"/>
              </a:rPr>
              <a:t>気づきを元にさらに実地で</a:t>
            </a:r>
          </a:p>
          <a:p>
            <a:r>
              <a:rPr lang="ja-JP" altLang="en-US" sz="1400" b="1" dirty="0" smtClean="0">
                <a:solidFill>
                  <a:schemeClr val="tx1"/>
                </a:solidFill>
                <a:latin typeface="メイリオ" pitchFamily="50" charset="-128"/>
                <a:ea typeface="メイリオ" pitchFamily="50" charset="-128"/>
                <a:cs typeface="メイリオ" pitchFamily="50" charset="-128"/>
              </a:rPr>
              <a:t>　</a:t>
            </a:r>
            <a:r>
              <a:rPr kumimoji="1" lang="ja-JP" altLang="en-US" sz="1400" b="1" dirty="0" smtClean="0">
                <a:solidFill>
                  <a:schemeClr val="tx1"/>
                </a:solidFill>
                <a:latin typeface="メイリオ" pitchFamily="50" charset="-128"/>
                <a:ea typeface="メイリオ" pitchFamily="50" charset="-128"/>
                <a:cs typeface="メイリオ" pitchFamily="50" charset="-128"/>
              </a:rPr>
              <a:t>の体験を深める。</a:t>
            </a:r>
          </a:p>
          <a:p>
            <a:r>
              <a:rPr lang="ja-JP" altLang="en-US" sz="1400" b="1" dirty="0" smtClean="0">
                <a:solidFill>
                  <a:schemeClr val="tx1"/>
                </a:solidFill>
                <a:latin typeface="メイリオ" pitchFamily="50" charset="-128"/>
                <a:ea typeface="メイリオ" pitchFamily="50" charset="-128"/>
                <a:cs typeface="メイリオ" pitchFamily="50" charset="-128"/>
              </a:rPr>
              <a:t>・実地の複雑性の中で実践的に学ぶ。</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49" name="角丸四角形 48"/>
          <p:cNvSpPr/>
          <p:nvPr/>
        </p:nvSpPr>
        <p:spPr>
          <a:xfrm>
            <a:off x="467544" y="3789040"/>
            <a:ext cx="576064" cy="216024"/>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itchFamily="50" charset="-128"/>
                <a:ea typeface="メイリオ" pitchFamily="50" charset="-128"/>
                <a:cs typeface="メイリオ" pitchFamily="50" charset="-128"/>
              </a:rPr>
              <a:t>省察</a:t>
            </a:r>
          </a:p>
        </p:txBody>
      </p:sp>
      <p:sp>
        <p:nvSpPr>
          <p:cNvPr id="52" name="角丸四角形 51"/>
          <p:cNvSpPr/>
          <p:nvPr/>
        </p:nvSpPr>
        <p:spPr>
          <a:xfrm>
            <a:off x="107504" y="4221088"/>
            <a:ext cx="864096"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latin typeface="メイリオ" pitchFamily="50" charset="-128"/>
                <a:ea typeface="メイリオ" pitchFamily="50" charset="-128"/>
                <a:cs typeface="メイリオ" pitchFamily="50" charset="-128"/>
              </a:rPr>
              <a:t>統合</a:t>
            </a:r>
            <a:endParaRPr kumimoji="1" lang="ja-JP" altLang="en-US" b="1" dirty="0" smtClean="0">
              <a:solidFill>
                <a:schemeClr val="tx1"/>
              </a:solidFill>
              <a:latin typeface="メイリオ" pitchFamily="50" charset="-128"/>
              <a:ea typeface="メイリオ" pitchFamily="50" charset="-128"/>
              <a:cs typeface="メイリオ" pitchFamily="50" charset="-128"/>
            </a:endParaRPr>
          </a:p>
        </p:txBody>
      </p:sp>
      <p:sp>
        <p:nvSpPr>
          <p:cNvPr id="53" name="角丸四角形 52"/>
          <p:cNvSpPr/>
          <p:nvPr/>
        </p:nvSpPr>
        <p:spPr>
          <a:xfrm>
            <a:off x="467544" y="4509120"/>
            <a:ext cx="576064" cy="216024"/>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itchFamily="50" charset="-128"/>
                <a:ea typeface="メイリオ" pitchFamily="50" charset="-128"/>
                <a:cs typeface="メイリオ" pitchFamily="50" charset="-128"/>
              </a:rPr>
              <a:t>経験</a:t>
            </a:r>
          </a:p>
        </p:txBody>
      </p:sp>
      <p:sp>
        <p:nvSpPr>
          <p:cNvPr id="31" name="下矢印 30"/>
          <p:cNvSpPr/>
          <p:nvPr/>
        </p:nvSpPr>
        <p:spPr>
          <a:xfrm>
            <a:off x="1331640" y="3789040"/>
            <a:ext cx="504056" cy="432048"/>
          </a:xfrm>
          <a:prstGeom prst="downArrow">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角丸四角形 53"/>
          <p:cNvSpPr/>
          <p:nvPr/>
        </p:nvSpPr>
        <p:spPr>
          <a:xfrm>
            <a:off x="755576" y="4941168"/>
            <a:ext cx="1584176" cy="576064"/>
          </a:xfrm>
          <a:prstGeom prst="roundRect">
            <a:avLst/>
          </a:prstGeom>
          <a:noFill/>
          <a:ln w="539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メイリオ" pitchFamily="50" charset="-128"/>
                <a:ea typeface="メイリオ" pitchFamily="50" charset="-128"/>
                <a:cs typeface="メイリオ" pitchFamily="50" charset="-128"/>
              </a:rPr>
              <a:t>演習</a:t>
            </a:r>
            <a:r>
              <a:rPr kumimoji="1" lang="en-US" altLang="ja-JP" sz="2400" b="1" dirty="0" smtClean="0">
                <a:solidFill>
                  <a:schemeClr val="tx1"/>
                </a:solidFill>
                <a:latin typeface="メイリオ" pitchFamily="50" charset="-128"/>
                <a:ea typeface="メイリオ" pitchFamily="50" charset="-128"/>
                <a:cs typeface="メイリオ" pitchFamily="50" charset="-128"/>
              </a:rPr>
              <a:t>2-2</a:t>
            </a:r>
            <a:endParaRPr kumimoji="1" lang="ja-JP" altLang="en-US" sz="2400" b="1" dirty="0">
              <a:solidFill>
                <a:schemeClr val="tx1"/>
              </a:solidFill>
              <a:latin typeface="メイリオ" pitchFamily="50" charset="-128"/>
              <a:ea typeface="メイリオ" pitchFamily="50" charset="-128"/>
              <a:cs typeface="メイリオ" pitchFamily="50" charset="-128"/>
            </a:endParaRPr>
          </a:p>
        </p:txBody>
      </p:sp>
      <p:sp>
        <p:nvSpPr>
          <p:cNvPr id="55" name="角丸四角形 54"/>
          <p:cNvSpPr/>
          <p:nvPr/>
        </p:nvSpPr>
        <p:spPr>
          <a:xfrm>
            <a:off x="2483768" y="4941168"/>
            <a:ext cx="3600400" cy="576064"/>
          </a:xfrm>
          <a:prstGeom prst="roundRect">
            <a:avLst/>
          </a:prstGeom>
          <a:noFill/>
          <a:ln w="539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メイリオ" pitchFamily="50" charset="-128"/>
                <a:ea typeface="メイリオ" pitchFamily="50" charset="-128"/>
                <a:cs typeface="メイリオ" pitchFamily="50" charset="-128"/>
              </a:rPr>
              <a:t>・自らの実践を言語化し、表現する。</a:t>
            </a:r>
          </a:p>
          <a:p>
            <a:r>
              <a:rPr lang="ja-JP" altLang="en-US" sz="1400" b="1" dirty="0" smtClean="0">
                <a:solidFill>
                  <a:schemeClr val="tx1"/>
                </a:solidFill>
                <a:latin typeface="メイリオ" pitchFamily="50" charset="-128"/>
                <a:ea typeface="メイリオ" pitchFamily="50" charset="-128"/>
                <a:cs typeface="メイリオ" pitchFamily="50" charset="-128"/>
              </a:rPr>
              <a:t>・多様な視点で検討し、気づきを持つ。</a:t>
            </a:r>
            <a:endParaRPr kumimoji="1" lang="ja-JP" altLang="en-US" sz="1400" b="1" dirty="0">
              <a:solidFill>
                <a:schemeClr val="tx1"/>
              </a:solidFill>
              <a:latin typeface="メイリオ" pitchFamily="50" charset="-128"/>
              <a:ea typeface="メイリオ" pitchFamily="50" charset="-128"/>
              <a:cs typeface="メイリオ" pitchFamily="50" charset="-128"/>
            </a:endParaRPr>
          </a:p>
        </p:txBody>
      </p:sp>
      <p:sp>
        <p:nvSpPr>
          <p:cNvPr id="50" name="角丸四角形 49"/>
          <p:cNvSpPr/>
          <p:nvPr/>
        </p:nvSpPr>
        <p:spPr>
          <a:xfrm>
            <a:off x="251520" y="5949280"/>
            <a:ext cx="792088" cy="216024"/>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itchFamily="50" charset="-128"/>
                <a:ea typeface="メイリオ" pitchFamily="50" charset="-128"/>
                <a:cs typeface="メイリオ" pitchFamily="50" charset="-128"/>
              </a:rPr>
              <a:t>省察</a:t>
            </a:r>
          </a:p>
        </p:txBody>
      </p:sp>
      <p:sp>
        <p:nvSpPr>
          <p:cNvPr id="56" name="角丸四角形 55"/>
          <p:cNvSpPr/>
          <p:nvPr/>
        </p:nvSpPr>
        <p:spPr>
          <a:xfrm>
            <a:off x="467544" y="5373216"/>
            <a:ext cx="576064" cy="216024"/>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itchFamily="50" charset="-128"/>
                <a:ea typeface="メイリオ" pitchFamily="50" charset="-128"/>
                <a:cs typeface="メイリオ" pitchFamily="50" charset="-128"/>
              </a:rPr>
              <a:t>省察</a:t>
            </a:r>
          </a:p>
        </p:txBody>
      </p:sp>
      <p:sp>
        <p:nvSpPr>
          <p:cNvPr id="57" name="下矢印 56"/>
          <p:cNvSpPr/>
          <p:nvPr/>
        </p:nvSpPr>
        <p:spPr>
          <a:xfrm>
            <a:off x="1331640" y="4581128"/>
            <a:ext cx="504056" cy="432048"/>
          </a:xfrm>
          <a:prstGeom prst="downArrow">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下矢印 57"/>
          <p:cNvSpPr/>
          <p:nvPr/>
        </p:nvSpPr>
        <p:spPr>
          <a:xfrm>
            <a:off x="1331640" y="6021288"/>
            <a:ext cx="504056" cy="360040"/>
          </a:xfrm>
          <a:prstGeom prst="downArrow">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下矢印 31"/>
          <p:cNvSpPr/>
          <p:nvPr/>
        </p:nvSpPr>
        <p:spPr>
          <a:xfrm>
            <a:off x="1331640" y="5373216"/>
            <a:ext cx="504056" cy="360040"/>
          </a:xfrm>
          <a:prstGeom prst="downArrow">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6588224" y="3933056"/>
            <a:ext cx="2448272" cy="1008112"/>
          </a:xfrm>
          <a:prstGeom prst="roundRect">
            <a:avLst/>
          </a:prstGeom>
          <a:solidFill>
            <a:srgbClr val="FF0000"/>
          </a:solid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メイリオ" pitchFamily="50" charset="-128"/>
                <a:ea typeface="メイリオ" pitchFamily="50" charset="-128"/>
                <a:cs typeface="メイリオ" pitchFamily="50" charset="-128"/>
              </a:rPr>
              <a:t>現場に戻ってからも続けてほしい、スーパービジョンやケースレビューの体験を通して学ぶ。</a:t>
            </a:r>
          </a:p>
        </p:txBody>
      </p:sp>
      <p:cxnSp>
        <p:nvCxnSpPr>
          <p:cNvPr id="61" name="直線コネクタ 60"/>
          <p:cNvCxnSpPr>
            <a:stCxn id="59" idx="1"/>
            <a:endCxn id="27" idx="3"/>
          </p:cNvCxnSpPr>
          <p:nvPr/>
        </p:nvCxnSpPr>
        <p:spPr>
          <a:xfrm flipH="1" flipV="1">
            <a:off x="6084168" y="3645024"/>
            <a:ext cx="504056" cy="792088"/>
          </a:xfrm>
          <a:prstGeom prst="line">
            <a:avLst/>
          </a:prstGeom>
          <a:ln w="50800">
            <a:solidFill>
              <a:srgbClr val="FF0000"/>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a:stCxn id="59" idx="1"/>
            <a:endCxn id="55" idx="3"/>
          </p:cNvCxnSpPr>
          <p:nvPr/>
        </p:nvCxnSpPr>
        <p:spPr>
          <a:xfrm flipH="1">
            <a:off x="6084168" y="4437112"/>
            <a:ext cx="504056" cy="792088"/>
          </a:xfrm>
          <a:prstGeom prst="line">
            <a:avLst/>
          </a:prstGeom>
          <a:ln w="50800">
            <a:solidFill>
              <a:srgbClr val="FF0000"/>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6420622" y="5554444"/>
            <a:ext cx="2660700" cy="830997"/>
          </a:xfrm>
          <a:prstGeom prst="rect">
            <a:avLst/>
          </a:prstGeom>
          <a:noFill/>
        </p:spPr>
        <p:txBody>
          <a:bodyPr wrap="square" rtlCol="0">
            <a:spAutoFit/>
          </a:bodyPr>
          <a:lstStyle/>
          <a:p>
            <a:r>
              <a:rPr kumimoji="1" lang="ja-JP" altLang="en-US" sz="1200" smtClean="0">
                <a:latin typeface="MS UI Gothic" panose="020B0600070205080204" pitchFamily="50" charset="-128"/>
                <a:ea typeface="MS UI Gothic" panose="020B0600070205080204" pitchFamily="50" charset="-128"/>
              </a:rPr>
              <a:t>平成</a:t>
            </a:r>
            <a:r>
              <a:rPr kumimoji="1" lang="en-US" altLang="ja-JP" sz="1200" smtClean="0">
                <a:latin typeface="MS UI Gothic" panose="020B0600070205080204" pitchFamily="50" charset="-128"/>
                <a:ea typeface="MS UI Gothic" panose="020B0600070205080204" pitchFamily="50" charset="-128"/>
              </a:rPr>
              <a:t>30</a:t>
            </a:r>
            <a:r>
              <a:rPr kumimoji="1" lang="ja-JP" altLang="en-US" sz="1200" smtClean="0">
                <a:latin typeface="MS UI Gothic" panose="020B0600070205080204" pitchFamily="50" charset="-128"/>
                <a:ea typeface="MS UI Gothic" panose="020B0600070205080204" pitchFamily="50" charset="-128"/>
              </a:rPr>
              <a:t>年度</a:t>
            </a:r>
          </a:p>
          <a:p>
            <a:r>
              <a:rPr kumimoji="1" lang="ja-JP" altLang="en-US" sz="1200" smtClean="0">
                <a:latin typeface="MS UI Gothic" panose="020B0600070205080204" pitchFamily="50" charset="-128"/>
                <a:ea typeface="MS UI Gothic" panose="020B0600070205080204" pitchFamily="50" charset="-128"/>
              </a:rPr>
              <a:t> 障害者総合福祉推進事業における</a:t>
            </a:r>
          </a:p>
          <a:p>
            <a:r>
              <a:rPr kumimoji="1" lang="ja-JP" altLang="en-US" sz="1200" smtClean="0">
                <a:latin typeface="MS UI Gothic" panose="020B0600070205080204" pitchFamily="50" charset="-128"/>
                <a:ea typeface="MS UI Gothic" panose="020B0600070205080204" pitchFamily="50" charset="-128"/>
              </a:rPr>
              <a:t>モデル研修での研修ガイダンス資料例</a:t>
            </a:r>
          </a:p>
          <a:p>
            <a:r>
              <a:rPr kumimoji="1" lang="ja-JP" altLang="en-US" sz="1200" smtClean="0">
                <a:latin typeface="MS UI Gothic" panose="020B0600070205080204" pitchFamily="50" charset="-128"/>
                <a:ea typeface="MS UI Gothic" panose="020B0600070205080204" pitchFamily="50" charset="-128"/>
              </a:rPr>
              <a:t>　　　　　　　　　　　　　　　（一部改変）</a:t>
            </a:r>
            <a:endParaRPr kumimoji="1" lang="ja-JP" altLang="en-US" sz="1200">
              <a:latin typeface="MS UI Gothic" panose="020B0600070205080204" pitchFamily="50" charset="-128"/>
              <a:ea typeface="MS UI Gothic" panose="020B0600070205080204" pitchFamily="50" charset="-128"/>
            </a:endParaRPr>
          </a:p>
        </p:txBody>
      </p:sp>
    </p:spTree>
    <p:extLst>
      <p:ext uri="{BB962C8B-B14F-4D97-AF65-F5344CB8AC3E}">
        <p14:creationId xmlns:p14="http://schemas.microsoft.com/office/powerpoint/2010/main" val="26669946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221357" y="1124744"/>
            <a:ext cx="4638675" cy="4743450"/>
          </a:xfrm>
          <a:prstGeom prst="rect">
            <a:avLst/>
          </a:prstGeom>
          <a:solidFill>
            <a:schemeClr val="bg1"/>
          </a:solidFill>
          <a:ln w="9525">
            <a:noFill/>
            <a:miter lim="800000"/>
            <a:headEnd/>
            <a:tailEnd/>
          </a:ln>
          <a:effectLst/>
        </p:spPr>
      </p:pic>
      <p:sp>
        <p:nvSpPr>
          <p:cNvPr id="34" name="正方形/長方形 33"/>
          <p:cNvSpPr/>
          <p:nvPr/>
        </p:nvSpPr>
        <p:spPr>
          <a:xfrm>
            <a:off x="503936" y="1988840"/>
            <a:ext cx="3492000" cy="1152128"/>
          </a:xfrm>
          <a:prstGeom prst="rect">
            <a:avLst/>
          </a:prstGeom>
          <a:solidFill>
            <a:schemeClr val="accent4">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503936" y="3717032"/>
            <a:ext cx="3492000" cy="576064"/>
          </a:xfrm>
          <a:prstGeom prst="rect">
            <a:avLst/>
          </a:prstGeom>
          <a:solidFill>
            <a:srgbClr val="C00000">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251520" y="188640"/>
            <a:ext cx="8568952" cy="648072"/>
          </a:xfrm>
          <a:prstGeom prst="roundRect">
            <a:avLst/>
          </a:prstGeom>
          <a:solidFill>
            <a:schemeClr val="accent3">
              <a:lumMod val="50000"/>
            </a:schemeClr>
          </a:solidFill>
          <a:ln w="539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bg1"/>
                </a:solidFill>
                <a:latin typeface="メイリオ" pitchFamily="50" charset="-128"/>
                <a:ea typeface="メイリオ" pitchFamily="50" charset="-128"/>
                <a:cs typeface="メイリオ" pitchFamily="50" charset="-128"/>
              </a:rPr>
              <a:t>この研修の構造と各科目の関連</a:t>
            </a:r>
            <a:endParaRPr kumimoji="1" lang="ja-JP" altLang="en-US" sz="2400" b="1" dirty="0">
              <a:solidFill>
                <a:schemeClr val="bg1"/>
              </a:solidFill>
              <a:latin typeface="メイリオ" pitchFamily="50" charset="-128"/>
              <a:ea typeface="メイリオ" pitchFamily="50" charset="-128"/>
              <a:cs typeface="メイリオ" pitchFamily="50" charset="-128"/>
            </a:endParaRPr>
          </a:p>
        </p:txBody>
      </p:sp>
      <p:sp>
        <p:nvSpPr>
          <p:cNvPr id="33" name="スライド番号プレースホルダ 32"/>
          <p:cNvSpPr>
            <a:spLocks noGrp="1"/>
          </p:cNvSpPr>
          <p:nvPr>
            <p:ph type="sldNum" sz="quarter" idx="12"/>
          </p:nvPr>
        </p:nvSpPr>
        <p:spPr/>
        <p:txBody>
          <a:bodyPr/>
          <a:lstStyle/>
          <a:p>
            <a:fld id="{DC482F87-D069-4E11-9D1B-0E53CB68B063}" type="slidenum">
              <a:rPr kumimoji="1" lang="ja-JP" altLang="en-US" smtClean="0"/>
              <a:pPr/>
              <a:t>7</a:t>
            </a:fld>
            <a:endParaRPr kumimoji="1" lang="ja-JP" altLang="en-US" dirty="0"/>
          </a:p>
        </p:txBody>
      </p:sp>
      <p:pic>
        <p:nvPicPr>
          <p:cNvPr id="2051" name="Picture 3"/>
          <p:cNvPicPr>
            <a:picLocks noChangeAspect="1" noChangeArrowheads="1"/>
          </p:cNvPicPr>
          <p:nvPr/>
        </p:nvPicPr>
        <p:blipFill>
          <a:blip r:embed="rId3" cstate="print"/>
          <a:srcRect/>
          <a:stretch>
            <a:fillRect/>
          </a:stretch>
        </p:blipFill>
        <p:spPr bwMode="auto">
          <a:xfrm>
            <a:off x="4887788" y="1340768"/>
            <a:ext cx="4076700" cy="4162425"/>
          </a:xfrm>
          <a:prstGeom prst="rect">
            <a:avLst/>
          </a:prstGeom>
          <a:solidFill>
            <a:schemeClr val="bg1"/>
          </a:solidFill>
          <a:ln w="9525">
            <a:noFill/>
            <a:miter lim="800000"/>
            <a:headEnd/>
            <a:tailEnd/>
          </a:ln>
          <a:effectLst/>
        </p:spPr>
      </p:pic>
      <p:sp>
        <p:nvSpPr>
          <p:cNvPr id="9" name="正方形/長方形 8"/>
          <p:cNvSpPr/>
          <p:nvPr/>
        </p:nvSpPr>
        <p:spPr>
          <a:xfrm>
            <a:off x="504000" y="4320000"/>
            <a:ext cx="3492000" cy="576064"/>
          </a:xfrm>
          <a:prstGeom prst="rect">
            <a:avLst/>
          </a:prstGeom>
          <a:solidFill>
            <a:schemeClr val="accent3">
              <a:lumMod val="75000"/>
              <a:alpha val="12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5868144" y="1700808"/>
            <a:ext cx="3024336" cy="936104"/>
          </a:xfrm>
          <a:prstGeom prst="rect">
            <a:avLst/>
          </a:prstGeom>
          <a:noFill/>
          <a:ln>
            <a:solidFill>
              <a:srgbClr val="00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504000" y="1988840"/>
            <a:ext cx="3492000" cy="2304000"/>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曲線コネクタ 16"/>
          <p:cNvCxnSpPr>
            <a:stCxn id="14" idx="1"/>
            <a:endCxn id="9" idx="1"/>
          </p:cNvCxnSpPr>
          <p:nvPr/>
        </p:nvCxnSpPr>
        <p:spPr>
          <a:xfrm rot="10800000" flipV="1">
            <a:off x="504000" y="3140840"/>
            <a:ext cx="12700" cy="1467192"/>
          </a:xfrm>
          <a:prstGeom prst="curvedConnector3">
            <a:avLst>
              <a:gd name="adj1" fmla="val 2608166"/>
            </a:avLst>
          </a:prstGeom>
          <a:ln w="3175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504000" y="4896000"/>
            <a:ext cx="3492000" cy="612000"/>
          </a:xfrm>
          <a:prstGeom prst="rect">
            <a:avLst/>
          </a:prstGeom>
          <a:solidFill>
            <a:schemeClr val="accent5">
              <a:lumMod val="75000"/>
              <a:alpha val="16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曲線コネクタ 19"/>
          <p:cNvCxnSpPr>
            <a:stCxn id="14" idx="1"/>
            <a:endCxn id="19" idx="1"/>
          </p:cNvCxnSpPr>
          <p:nvPr/>
        </p:nvCxnSpPr>
        <p:spPr>
          <a:xfrm rot="10800000" flipV="1">
            <a:off x="504000" y="3140840"/>
            <a:ext cx="12700" cy="2061160"/>
          </a:xfrm>
          <a:prstGeom prst="curvedConnector3">
            <a:avLst>
              <a:gd name="adj1" fmla="val 2975513"/>
            </a:avLst>
          </a:prstGeom>
          <a:ln w="3175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24" name="角丸四角形 23"/>
          <p:cNvSpPr/>
          <p:nvPr/>
        </p:nvSpPr>
        <p:spPr>
          <a:xfrm>
            <a:off x="1691680" y="2492896"/>
            <a:ext cx="576064" cy="216024"/>
          </a:xfrm>
          <a:prstGeom prst="roundRect">
            <a:avLst/>
          </a:prstGeom>
          <a:solidFill>
            <a:schemeClr val="accent5">
              <a:lumMod val="40000"/>
              <a:lumOff val="60000"/>
            </a:schemeClr>
          </a:solidFill>
          <a:ln w="317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itchFamily="50" charset="-128"/>
                <a:ea typeface="メイリオ" pitchFamily="50" charset="-128"/>
                <a:cs typeface="メイリオ" pitchFamily="50" charset="-128"/>
              </a:rPr>
              <a:t>価値</a:t>
            </a:r>
            <a:endParaRPr kumimoji="1" lang="ja-JP" altLang="en-US" sz="1200" b="1" dirty="0">
              <a:solidFill>
                <a:schemeClr val="tx1"/>
              </a:solidFill>
              <a:latin typeface="メイリオ" pitchFamily="50" charset="-128"/>
              <a:ea typeface="メイリオ" pitchFamily="50" charset="-128"/>
              <a:cs typeface="メイリオ" pitchFamily="50" charset="-128"/>
            </a:endParaRPr>
          </a:p>
        </p:txBody>
      </p:sp>
      <p:sp>
        <p:nvSpPr>
          <p:cNvPr id="27" name="角丸四角形 26"/>
          <p:cNvSpPr/>
          <p:nvPr/>
        </p:nvSpPr>
        <p:spPr>
          <a:xfrm>
            <a:off x="1115616" y="4797152"/>
            <a:ext cx="576064" cy="216024"/>
          </a:xfrm>
          <a:prstGeom prst="roundRect">
            <a:avLst/>
          </a:prstGeom>
          <a:solidFill>
            <a:schemeClr val="accent5">
              <a:lumMod val="40000"/>
              <a:lumOff val="60000"/>
            </a:schemeClr>
          </a:solidFill>
          <a:ln w="317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itchFamily="50" charset="-128"/>
                <a:ea typeface="メイリオ" pitchFamily="50" charset="-128"/>
                <a:cs typeface="メイリオ" pitchFamily="50" charset="-128"/>
              </a:rPr>
              <a:t>技術</a:t>
            </a:r>
            <a:endParaRPr kumimoji="1" lang="ja-JP" altLang="en-US" sz="1200" b="1" dirty="0">
              <a:solidFill>
                <a:schemeClr val="tx1"/>
              </a:solidFill>
              <a:latin typeface="メイリオ" pitchFamily="50" charset="-128"/>
              <a:ea typeface="メイリオ" pitchFamily="50" charset="-128"/>
              <a:cs typeface="メイリオ" pitchFamily="50" charset="-128"/>
            </a:endParaRPr>
          </a:p>
        </p:txBody>
      </p:sp>
      <p:sp>
        <p:nvSpPr>
          <p:cNvPr id="28" name="角丸四角形 27"/>
          <p:cNvSpPr/>
          <p:nvPr/>
        </p:nvSpPr>
        <p:spPr>
          <a:xfrm>
            <a:off x="1763688" y="4797152"/>
            <a:ext cx="576064" cy="216024"/>
          </a:xfrm>
          <a:prstGeom prst="roundRect">
            <a:avLst/>
          </a:prstGeom>
          <a:solidFill>
            <a:schemeClr val="accent5">
              <a:lumMod val="40000"/>
              <a:lumOff val="60000"/>
            </a:schemeClr>
          </a:solidFill>
          <a:ln w="317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itchFamily="50" charset="-128"/>
                <a:ea typeface="メイリオ" pitchFamily="50" charset="-128"/>
                <a:cs typeface="メイリオ" pitchFamily="50" charset="-128"/>
              </a:rPr>
              <a:t>実践</a:t>
            </a:r>
            <a:endParaRPr kumimoji="1" lang="ja-JP" altLang="en-US" sz="1200" b="1" dirty="0">
              <a:solidFill>
                <a:schemeClr val="tx1"/>
              </a:solidFill>
              <a:latin typeface="メイリオ" pitchFamily="50" charset="-128"/>
              <a:ea typeface="メイリオ" pitchFamily="50" charset="-128"/>
              <a:cs typeface="メイリオ" pitchFamily="50" charset="-128"/>
            </a:endParaRPr>
          </a:p>
        </p:txBody>
      </p:sp>
      <p:cxnSp>
        <p:nvCxnSpPr>
          <p:cNvPr id="39" name="曲線コネクタ 38"/>
          <p:cNvCxnSpPr>
            <a:stCxn id="9" idx="3"/>
            <a:endCxn id="10" idx="0"/>
          </p:cNvCxnSpPr>
          <p:nvPr/>
        </p:nvCxnSpPr>
        <p:spPr>
          <a:xfrm flipV="1">
            <a:off x="3996000" y="1700808"/>
            <a:ext cx="3384312" cy="2907224"/>
          </a:xfrm>
          <a:prstGeom prst="curvedConnector4">
            <a:avLst>
              <a:gd name="adj1" fmla="val 25453"/>
              <a:gd name="adj2" fmla="val 117812"/>
            </a:avLst>
          </a:prstGeom>
          <a:ln w="3175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45" name="角丸四角形 44"/>
          <p:cNvSpPr/>
          <p:nvPr/>
        </p:nvSpPr>
        <p:spPr>
          <a:xfrm>
            <a:off x="72008" y="3429000"/>
            <a:ext cx="611560"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メイリオ" pitchFamily="50" charset="-128"/>
                <a:ea typeface="メイリオ" pitchFamily="50" charset="-128"/>
                <a:cs typeface="メイリオ" pitchFamily="50" charset="-128"/>
              </a:rPr>
              <a:t>具体化</a:t>
            </a:r>
          </a:p>
          <a:p>
            <a:pPr algn="ctr"/>
            <a:r>
              <a:rPr lang="ja-JP" altLang="en-US" sz="900" b="1" dirty="0" smtClean="0">
                <a:solidFill>
                  <a:schemeClr val="tx1"/>
                </a:solidFill>
                <a:latin typeface="メイリオ" pitchFamily="50" charset="-128"/>
                <a:ea typeface="メイリオ" pitchFamily="50" charset="-128"/>
                <a:cs typeface="メイリオ" pitchFamily="50" charset="-128"/>
              </a:rPr>
              <a:t>統合化</a:t>
            </a:r>
            <a:endParaRPr kumimoji="1" lang="ja-JP" altLang="en-US" sz="900" b="1" dirty="0">
              <a:solidFill>
                <a:schemeClr val="tx1"/>
              </a:solidFill>
              <a:latin typeface="メイリオ" pitchFamily="50" charset="-128"/>
              <a:ea typeface="メイリオ" pitchFamily="50" charset="-128"/>
              <a:cs typeface="メイリオ" pitchFamily="50" charset="-128"/>
            </a:endParaRPr>
          </a:p>
        </p:txBody>
      </p:sp>
      <p:sp>
        <p:nvSpPr>
          <p:cNvPr id="46" name="角丸四角形 45"/>
          <p:cNvSpPr/>
          <p:nvPr/>
        </p:nvSpPr>
        <p:spPr>
          <a:xfrm>
            <a:off x="5796136" y="980728"/>
            <a:ext cx="611560"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メイリオ" pitchFamily="50" charset="-128"/>
                <a:ea typeface="メイリオ" pitchFamily="50" charset="-128"/>
                <a:cs typeface="メイリオ" pitchFamily="50" charset="-128"/>
              </a:rPr>
              <a:t>具体化</a:t>
            </a:r>
          </a:p>
          <a:p>
            <a:pPr algn="ctr"/>
            <a:r>
              <a:rPr lang="ja-JP" altLang="en-US" sz="900" b="1" dirty="0" smtClean="0">
                <a:solidFill>
                  <a:schemeClr val="tx1"/>
                </a:solidFill>
                <a:latin typeface="メイリオ" pitchFamily="50" charset="-128"/>
                <a:ea typeface="メイリオ" pitchFamily="50" charset="-128"/>
                <a:cs typeface="メイリオ" pitchFamily="50" charset="-128"/>
              </a:rPr>
              <a:t>統合化</a:t>
            </a:r>
            <a:endParaRPr kumimoji="1" lang="ja-JP" altLang="en-US" sz="900" b="1" dirty="0">
              <a:solidFill>
                <a:schemeClr val="tx1"/>
              </a:solidFill>
              <a:latin typeface="メイリオ" pitchFamily="50" charset="-128"/>
              <a:ea typeface="メイリオ" pitchFamily="50" charset="-128"/>
              <a:cs typeface="メイリオ" pitchFamily="50" charset="-128"/>
            </a:endParaRPr>
          </a:p>
        </p:txBody>
      </p:sp>
      <p:cxnSp>
        <p:nvCxnSpPr>
          <p:cNvPr id="52" name="曲線コネクタ 51"/>
          <p:cNvCxnSpPr>
            <a:stCxn id="10" idx="1"/>
            <a:endCxn id="53" idx="1"/>
          </p:cNvCxnSpPr>
          <p:nvPr/>
        </p:nvCxnSpPr>
        <p:spPr>
          <a:xfrm rot="10800000" flipV="1">
            <a:off x="5868144" y="2168860"/>
            <a:ext cx="12700" cy="882060"/>
          </a:xfrm>
          <a:prstGeom prst="curvedConnector3">
            <a:avLst>
              <a:gd name="adj1" fmla="val 1800000"/>
            </a:avLst>
          </a:prstGeom>
          <a:ln w="3175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53" name="正方形/長方形 52"/>
          <p:cNvSpPr/>
          <p:nvPr/>
        </p:nvSpPr>
        <p:spPr>
          <a:xfrm>
            <a:off x="5868144" y="2708920"/>
            <a:ext cx="3024336" cy="684000"/>
          </a:xfrm>
          <a:prstGeom prst="rect">
            <a:avLst/>
          </a:prstGeom>
          <a:noFill/>
          <a:ln>
            <a:solidFill>
              <a:srgbClr val="00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p:cNvSpPr/>
          <p:nvPr/>
        </p:nvSpPr>
        <p:spPr>
          <a:xfrm>
            <a:off x="5868144" y="3465080"/>
            <a:ext cx="3024336" cy="467976"/>
          </a:xfrm>
          <a:prstGeom prst="rect">
            <a:avLst/>
          </a:prstGeom>
          <a:noFill/>
          <a:ln>
            <a:solidFill>
              <a:srgbClr val="00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5868144" y="3933056"/>
            <a:ext cx="3024336" cy="648072"/>
          </a:xfrm>
          <a:prstGeom prst="rect">
            <a:avLst/>
          </a:prstGeom>
          <a:noFill/>
          <a:ln>
            <a:solidFill>
              <a:srgbClr val="00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p:cNvSpPr/>
          <p:nvPr/>
        </p:nvSpPr>
        <p:spPr>
          <a:xfrm>
            <a:off x="5868144" y="4581128"/>
            <a:ext cx="3024336" cy="540000"/>
          </a:xfrm>
          <a:prstGeom prst="rect">
            <a:avLst/>
          </a:prstGeom>
          <a:noFill/>
          <a:ln>
            <a:solidFill>
              <a:srgbClr val="00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9" name="曲線コネクタ 58"/>
          <p:cNvCxnSpPr>
            <a:stCxn id="53" idx="1"/>
            <a:endCxn id="56" idx="1"/>
          </p:cNvCxnSpPr>
          <p:nvPr/>
        </p:nvCxnSpPr>
        <p:spPr>
          <a:xfrm rot="10800000" flipV="1">
            <a:off x="5868144" y="3050920"/>
            <a:ext cx="12700" cy="648148"/>
          </a:xfrm>
          <a:prstGeom prst="curvedConnector3">
            <a:avLst>
              <a:gd name="adj1" fmla="val 1800000"/>
            </a:avLst>
          </a:prstGeom>
          <a:ln w="3175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2" name="曲線コネクタ 61"/>
          <p:cNvCxnSpPr>
            <a:stCxn id="56" idx="1"/>
            <a:endCxn id="57" idx="1"/>
          </p:cNvCxnSpPr>
          <p:nvPr/>
        </p:nvCxnSpPr>
        <p:spPr>
          <a:xfrm rot="10800000" flipV="1">
            <a:off x="5868144" y="3699068"/>
            <a:ext cx="12700" cy="558024"/>
          </a:xfrm>
          <a:prstGeom prst="curvedConnector3">
            <a:avLst>
              <a:gd name="adj1" fmla="val 1800000"/>
            </a:avLst>
          </a:prstGeom>
          <a:ln w="3175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68" name="角丸四角形 67"/>
          <p:cNvSpPr/>
          <p:nvPr/>
        </p:nvSpPr>
        <p:spPr>
          <a:xfrm>
            <a:off x="8244408" y="2852936"/>
            <a:ext cx="467544" cy="360040"/>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smtClean="0">
                <a:solidFill>
                  <a:schemeClr val="tx1"/>
                </a:solidFill>
                <a:latin typeface="メイリオ" pitchFamily="50" charset="-128"/>
                <a:ea typeface="メイリオ" pitchFamily="50" charset="-128"/>
                <a:cs typeface="メイリオ" pitchFamily="50" charset="-128"/>
              </a:rPr>
              <a:t>体験</a:t>
            </a:r>
          </a:p>
          <a:p>
            <a:pPr algn="ctr"/>
            <a:r>
              <a:rPr kumimoji="1" lang="ja-JP" altLang="en-US" sz="900" b="1" dirty="0" smtClean="0">
                <a:solidFill>
                  <a:schemeClr val="tx1"/>
                </a:solidFill>
                <a:latin typeface="メイリオ" pitchFamily="50" charset="-128"/>
                <a:ea typeface="メイリオ" pitchFamily="50" charset="-128"/>
                <a:cs typeface="メイリオ" pitchFamily="50" charset="-128"/>
              </a:rPr>
              <a:t>応用</a:t>
            </a:r>
          </a:p>
        </p:txBody>
      </p:sp>
      <p:sp>
        <p:nvSpPr>
          <p:cNvPr id="69" name="角丸四角形 68"/>
          <p:cNvSpPr/>
          <p:nvPr/>
        </p:nvSpPr>
        <p:spPr>
          <a:xfrm>
            <a:off x="8244408" y="3573016"/>
            <a:ext cx="467544" cy="216024"/>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メイリオ" pitchFamily="50" charset="-128"/>
                <a:ea typeface="メイリオ" pitchFamily="50" charset="-128"/>
                <a:cs typeface="メイリオ" pitchFamily="50" charset="-128"/>
              </a:rPr>
              <a:t>省察</a:t>
            </a:r>
          </a:p>
        </p:txBody>
      </p:sp>
      <p:sp>
        <p:nvSpPr>
          <p:cNvPr id="71" name="角丸四角形 70"/>
          <p:cNvSpPr/>
          <p:nvPr/>
        </p:nvSpPr>
        <p:spPr>
          <a:xfrm>
            <a:off x="8244408" y="4293096"/>
            <a:ext cx="467544" cy="216024"/>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メイリオ" pitchFamily="50" charset="-128"/>
                <a:ea typeface="メイリオ" pitchFamily="50" charset="-128"/>
                <a:cs typeface="メイリオ" pitchFamily="50" charset="-128"/>
              </a:rPr>
              <a:t>省察</a:t>
            </a:r>
          </a:p>
        </p:txBody>
      </p:sp>
      <p:cxnSp>
        <p:nvCxnSpPr>
          <p:cNvPr id="73" name="直線矢印コネクタ 72"/>
          <p:cNvCxnSpPr/>
          <p:nvPr/>
        </p:nvCxnSpPr>
        <p:spPr>
          <a:xfrm flipV="1">
            <a:off x="3995936" y="2996952"/>
            <a:ext cx="2376264" cy="2232248"/>
          </a:xfrm>
          <a:prstGeom prst="straightConnector1">
            <a:avLst/>
          </a:prstGeom>
          <a:ln w="31750">
            <a:solidFill>
              <a:srgbClr val="0070C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74" name="曲線コネクタ 73"/>
          <p:cNvCxnSpPr>
            <a:endCxn id="58" idx="1"/>
          </p:cNvCxnSpPr>
          <p:nvPr/>
        </p:nvCxnSpPr>
        <p:spPr>
          <a:xfrm rot="5400000">
            <a:off x="5193084" y="3672012"/>
            <a:ext cx="1854176" cy="504056"/>
          </a:xfrm>
          <a:prstGeom prst="curvedConnector4">
            <a:avLst>
              <a:gd name="adj1" fmla="val 42719"/>
              <a:gd name="adj2" fmla="val 145352"/>
            </a:avLst>
          </a:prstGeom>
          <a:ln w="31750">
            <a:solidFill>
              <a:srgbClr val="0070C0"/>
            </a:solidFill>
            <a:prstDash val="sysDash"/>
            <a:tailEnd type="triangle" w="lg" len="lg"/>
          </a:ln>
        </p:spPr>
        <p:style>
          <a:lnRef idx="1">
            <a:schemeClr val="accent1"/>
          </a:lnRef>
          <a:fillRef idx="0">
            <a:schemeClr val="accent1"/>
          </a:fillRef>
          <a:effectRef idx="0">
            <a:schemeClr val="accent1"/>
          </a:effectRef>
          <a:fontRef idx="minor">
            <a:schemeClr val="tx1"/>
          </a:fontRef>
        </p:style>
      </p:cxnSp>
      <p:cxnSp>
        <p:nvCxnSpPr>
          <p:cNvPr id="65" name="曲線コネクタ 64"/>
          <p:cNvCxnSpPr>
            <a:stCxn id="57" idx="1"/>
            <a:endCxn id="58" idx="1"/>
          </p:cNvCxnSpPr>
          <p:nvPr/>
        </p:nvCxnSpPr>
        <p:spPr>
          <a:xfrm rot="10800000" flipV="1">
            <a:off x="5868144" y="4257092"/>
            <a:ext cx="12700" cy="594036"/>
          </a:xfrm>
          <a:prstGeom prst="curvedConnector3">
            <a:avLst>
              <a:gd name="adj1" fmla="val 1800000"/>
            </a:avLst>
          </a:prstGeom>
          <a:ln w="3175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90" name="角丸四角形 89"/>
          <p:cNvSpPr/>
          <p:nvPr/>
        </p:nvSpPr>
        <p:spPr>
          <a:xfrm>
            <a:off x="8244408" y="4725144"/>
            <a:ext cx="576064" cy="504056"/>
          </a:xfrm>
          <a:prstGeom prst="roundRect">
            <a:avLst/>
          </a:prstGeom>
          <a:solidFill>
            <a:srgbClr val="FFCCFF"/>
          </a:solidFill>
          <a:ln w="317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メイリオ" pitchFamily="50" charset="-128"/>
                <a:ea typeface="メイリオ" pitchFamily="50" charset="-128"/>
                <a:cs typeface="メイリオ" pitchFamily="50" charset="-128"/>
              </a:rPr>
              <a:t>概念化</a:t>
            </a:r>
          </a:p>
          <a:p>
            <a:pPr algn="ctr"/>
            <a:r>
              <a:rPr kumimoji="1" lang="ja-JP" altLang="en-US" sz="900" b="1" dirty="0" smtClean="0">
                <a:solidFill>
                  <a:schemeClr val="tx1"/>
                </a:solidFill>
                <a:latin typeface="メイリオ" pitchFamily="50" charset="-128"/>
                <a:ea typeface="メイリオ" pitchFamily="50" charset="-128"/>
                <a:cs typeface="メイリオ" pitchFamily="50" charset="-128"/>
              </a:rPr>
              <a:t>定着</a:t>
            </a:r>
          </a:p>
        </p:txBody>
      </p:sp>
      <p:sp>
        <p:nvSpPr>
          <p:cNvPr id="91" name="角丸四角形吹き出し 90"/>
          <p:cNvSpPr/>
          <p:nvPr/>
        </p:nvSpPr>
        <p:spPr>
          <a:xfrm>
            <a:off x="3419872" y="1268760"/>
            <a:ext cx="1376536" cy="432048"/>
          </a:xfrm>
          <a:prstGeom prst="wedgeRoundRectCallout">
            <a:avLst>
              <a:gd name="adj1" fmla="val -38227"/>
              <a:gd name="adj2" fmla="val 150468"/>
              <a:gd name="adj3" fmla="val 16667"/>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smtClean="0">
                <a:solidFill>
                  <a:schemeClr val="tx1"/>
                </a:solidFill>
                <a:latin typeface="メイリオ" pitchFamily="50" charset="-128"/>
                <a:ea typeface="メイリオ" pitchFamily="50" charset="-128"/>
                <a:cs typeface="メイリオ" pitchFamily="50" charset="-128"/>
              </a:rPr>
              <a:t>なぜ、そういう活動</a:t>
            </a:r>
            <a:r>
              <a:rPr lang="en-US" altLang="ja-JP" sz="900" b="1" dirty="0" smtClean="0">
                <a:solidFill>
                  <a:schemeClr val="tx1"/>
                </a:solidFill>
                <a:latin typeface="メイリオ" pitchFamily="50" charset="-128"/>
                <a:ea typeface="メイリオ" pitchFamily="50" charset="-128"/>
                <a:cs typeface="メイリオ" pitchFamily="50" charset="-128"/>
              </a:rPr>
              <a:t>(</a:t>
            </a:r>
            <a:r>
              <a:rPr lang="ja-JP" altLang="en-US" sz="900" b="1" dirty="0" smtClean="0">
                <a:solidFill>
                  <a:schemeClr val="tx1"/>
                </a:solidFill>
                <a:latin typeface="メイリオ" pitchFamily="50" charset="-128"/>
                <a:ea typeface="メイリオ" pitchFamily="50" charset="-128"/>
                <a:cs typeface="メイリオ" pitchFamily="50" charset="-128"/>
              </a:rPr>
              <a:t>仕事</a:t>
            </a:r>
            <a:r>
              <a:rPr lang="en-US" altLang="ja-JP" sz="900" b="1" dirty="0" smtClean="0">
                <a:solidFill>
                  <a:schemeClr val="tx1"/>
                </a:solidFill>
                <a:latin typeface="メイリオ" pitchFamily="50" charset="-128"/>
                <a:ea typeface="メイリオ" pitchFamily="50" charset="-128"/>
                <a:cs typeface="メイリオ" pitchFamily="50" charset="-128"/>
              </a:rPr>
              <a:t>)</a:t>
            </a:r>
            <a:r>
              <a:rPr lang="ja-JP" altLang="en-US" sz="900" b="1" dirty="0" smtClean="0">
                <a:solidFill>
                  <a:schemeClr val="tx1"/>
                </a:solidFill>
                <a:latin typeface="メイリオ" pitchFamily="50" charset="-128"/>
                <a:ea typeface="メイリオ" pitchFamily="50" charset="-128"/>
                <a:cs typeface="メイリオ" pitchFamily="50" charset="-128"/>
              </a:rPr>
              <a:t>が必要なの？</a:t>
            </a:r>
            <a:endParaRPr kumimoji="1" lang="ja-JP" altLang="en-US" sz="900" b="1" dirty="0">
              <a:solidFill>
                <a:schemeClr val="tx1"/>
              </a:solidFill>
              <a:latin typeface="メイリオ" pitchFamily="50" charset="-128"/>
              <a:ea typeface="メイリオ" pitchFamily="50" charset="-128"/>
              <a:cs typeface="メイリオ" pitchFamily="50" charset="-128"/>
            </a:endParaRPr>
          </a:p>
        </p:txBody>
      </p:sp>
      <p:sp>
        <p:nvSpPr>
          <p:cNvPr id="92" name="角丸四角形吹き出し 91"/>
          <p:cNvSpPr/>
          <p:nvPr/>
        </p:nvSpPr>
        <p:spPr>
          <a:xfrm>
            <a:off x="3707904" y="1844824"/>
            <a:ext cx="1224136" cy="432048"/>
          </a:xfrm>
          <a:prstGeom prst="wedgeRoundRectCallout">
            <a:avLst>
              <a:gd name="adj1" fmla="val -50364"/>
              <a:gd name="adj2" fmla="val 110436"/>
              <a:gd name="adj3" fmla="val 16667"/>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メイリオ" pitchFamily="50" charset="-128"/>
                <a:ea typeface="メイリオ" pitchFamily="50" charset="-128"/>
                <a:cs typeface="メイリオ" pitchFamily="50" charset="-128"/>
              </a:rPr>
              <a:t>どういう姿勢</a:t>
            </a:r>
          </a:p>
          <a:p>
            <a:pPr algn="ctr"/>
            <a:r>
              <a:rPr lang="ja-JP" altLang="en-US" sz="900" b="1" dirty="0" smtClean="0">
                <a:solidFill>
                  <a:schemeClr val="tx1"/>
                </a:solidFill>
                <a:latin typeface="メイリオ" pitchFamily="50" charset="-128"/>
                <a:ea typeface="メイリオ" pitchFamily="50" charset="-128"/>
                <a:cs typeface="メイリオ" pitchFamily="50" charset="-128"/>
              </a:rPr>
              <a:t>で臨めばいいの？</a:t>
            </a:r>
            <a:endParaRPr kumimoji="1" lang="ja-JP" altLang="en-US" sz="900" b="1" dirty="0">
              <a:solidFill>
                <a:schemeClr val="tx1"/>
              </a:solidFill>
              <a:latin typeface="メイリオ" pitchFamily="50" charset="-128"/>
              <a:ea typeface="メイリオ" pitchFamily="50" charset="-128"/>
              <a:cs typeface="メイリオ" pitchFamily="50" charset="-128"/>
            </a:endParaRPr>
          </a:p>
        </p:txBody>
      </p:sp>
      <p:sp>
        <p:nvSpPr>
          <p:cNvPr id="93" name="角丸四角形吹き出し 92"/>
          <p:cNvSpPr/>
          <p:nvPr/>
        </p:nvSpPr>
        <p:spPr>
          <a:xfrm>
            <a:off x="3347864" y="3429000"/>
            <a:ext cx="1008112" cy="360040"/>
          </a:xfrm>
          <a:prstGeom prst="wedgeRoundRectCallout">
            <a:avLst>
              <a:gd name="adj1" fmla="val -63112"/>
              <a:gd name="adj2" fmla="val 195867"/>
              <a:gd name="adj3" fmla="val 16667"/>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メイリオ" pitchFamily="50" charset="-128"/>
                <a:ea typeface="メイリオ" pitchFamily="50" charset="-128"/>
                <a:cs typeface="メイリオ" pitchFamily="50" charset="-128"/>
              </a:rPr>
              <a:t>具体的に</a:t>
            </a:r>
          </a:p>
          <a:p>
            <a:pPr algn="ctr"/>
            <a:r>
              <a:rPr lang="ja-JP" altLang="en-US" sz="900" b="1" dirty="0" smtClean="0">
                <a:solidFill>
                  <a:schemeClr val="tx1"/>
                </a:solidFill>
                <a:latin typeface="メイリオ" pitchFamily="50" charset="-128"/>
                <a:ea typeface="メイリオ" pitchFamily="50" charset="-128"/>
                <a:cs typeface="メイリオ" pitchFamily="50" charset="-128"/>
              </a:rPr>
              <a:t>どうするの？</a:t>
            </a:r>
            <a:endParaRPr kumimoji="1" lang="ja-JP" altLang="en-US" sz="900" b="1" dirty="0">
              <a:solidFill>
                <a:schemeClr val="tx1"/>
              </a:solidFill>
              <a:latin typeface="メイリオ" pitchFamily="50" charset="-128"/>
              <a:ea typeface="メイリオ" pitchFamily="50" charset="-128"/>
              <a:cs typeface="メイリオ" pitchFamily="50" charset="-128"/>
            </a:endParaRPr>
          </a:p>
        </p:txBody>
      </p:sp>
      <p:sp>
        <p:nvSpPr>
          <p:cNvPr id="94" name="角丸四角形吹き出し 93"/>
          <p:cNvSpPr/>
          <p:nvPr/>
        </p:nvSpPr>
        <p:spPr>
          <a:xfrm>
            <a:off x="2267744" y="5733256"/>
            <a:ext cx="1620688" cy="360040"/>
          </a:xfrm>
          <a:prstGeom prst="wedgeRoundRectCallout">
            <a:avLst>
              <a:gd name="adj1" fmla="val 41424"/>
              <a:gd name="adj2" fmla="val -293815"/>
              <a:gd name="adj3" fmla="val 16667"/>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smtClean="0">
                <a:solidFill>
                  <a:schemeClr val="tx1"/>
                </a:solidFill>
                <a:latin typeface="メイリオ" pitchFamily="50" charset="-128"/>
                <a:ea typeface="メイリオ" pitchFamily="50" charset="-128"/>
                <a:cs typeface="メイリオ" pitchFamily="50" charset="-128"/>
              </a:rPr>
              <a:t>どうしたら</a:t>
            </a:r>
          </a:p>
          <a:p>
            <a:pPr algn="ctr"/>
            <a:r>
              <a:rPr lang="ja-JP" altLang="en-US" sz="900" b="1" dirty="0" smtClean="0">
                <a:solidFill>
                  <a:schemeClr val="tx1"/>
                </a:solidFill>
                <a:latin typeface="メイリオ" pitchFamily="50" charset="-128"/>
                <a:ea typeface="メイリオ" pitchFamily="50" charset="-128"/>
                <a:cs typeface="メイリオ" pitchFamily="50" charset="-128"/>
              </a:rPr>
              <a:t>私でもできるようになる？</a:t>
            </a:r>
            <a:endParaRPr kumimoji="1" lang="ja-JP" altLang="en-US" sz="900" b="1" dirty="0">
              <a:solidFill>
                <a:schemeClr val="tx1"/>
              </a:solidFill>
              <a:latin typeface="メイリオ" pitchFamily="50" charset="-128"/>
              <a:ea typeface="メイリオ" pitchFamily="50" charset="-128"/>
              <a:cs typeface="メイリオ" pitchFamily="50" charset="-128"/>
            </a:endParaRPr>
          </a:p>
        </p:txBody>
      </p:sp>
      <p:sp>
        <p:nvSpPr>
          <p:cNvPr id="26" name="角丸四角形 25"/>
          <p:cNvSpPr/>
          <p:nvPr/>
        </p:nvSpPr>
        <p:spPr>
          <a:xfrm>
            <a:off x="3275856" y="3933056"/>
            <a:ext cx="576064" cy="216024"/>
          </a:xfrm>
          <a:prstGeom prst="roundRect">
            <a:avLst/>
          </a:prstGeom>
          <a:solidFill>
            <a:schemeClr val="accent5">
              <a:lumMod val="40000"/>
              <a:lumOff val="60000"/>
            </a:schemeClr>
          </a:solidFill>
          <a:ln w="317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itchFamily="50" charset="-128"/>
                <a:ea typeface="メイリオ" pitchFamily="50" charset="-128"/>
                <a:cs typeface="メイリオ" pitchFamily="50" charset="-128"/>
              </a:rPr>
              <a:t>知識</a:t>
            </a:r>
            <a:endParaRPr kumimoji="1" lang="ja-JP" altLang="en-US" sz="1200" b="1" dirty="0">
              <a:solidFill>
                <a:schemeClr val="tx1"/>
              </a:solidFill>
              <a:latin typeface="メイリオ" pitchFamily="50" charset="-128"/>
              <a:ea typeface="メイリオ" pitchFamily="50" charset="-128"/>
              <a:cs typeface="メイリオ" pitchFamily="50" charset="-128"/>
            </a:endParaRPr>
          </a:p>
        </p:txBody>
      </p:sp>
      <p:sp>
        <p:nvSpPr>
          <p:cNvPr id="41" name="下矢印 40"/>
          <p:cNvSpPr/>
          <p:nvPr/>
        </p:nvSpPr>
        <p:spPr>
          <a:xfrm>
            <a:off x="1727684" y="2996952"/>
            <a:ext cx="504056" cy="720080"/>
          </a:xfrm>
          <a:prstGeom prst="downArrow">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latin typeface="メイリオ" pitchFamily="50" charset="-128"/>
                <a:ea typeface="メイリオ" pitchFamily="50" charset="-128"/>
                <a:cs typeface="メイリオ" pitchFamily="50" charset="-128"/>
              </a:rPr>
              <a:t>実際</a:t>
            </a:r>
            <a:endParaRPr kumimoji="1" lang="ja-JP" altLang="en-US" sz="1000" dirty="0">
              <a:solidFill>
                <a:schemeClr val="tx1"/>
              </a:solidFill>
              <a:latin typeface="メイリオ" pitchFamily="50" charset="-128"/>
              <a:ea typeface="メイリオ" pitchFamily="50" charset="-128"/>
              <a:cs typeface="メイリオ" pitchFamily="50" charset="-128"/>
            </a:endParaRPr>
          </a:p>
        </p:txBody>
      </p:sp>
      <p:sp>
        <p:nvSpPr>
          <p:cNvPr id="25" name="角丸四角形 24"/>
          <p:cNvSpPr/>
          <p:nvPr/>
        </p:nvSpPr>
        <p:spPr>
          <a:xfrm>
            <a:off x="1691680" y="2780928"/>
            <a:ext cx="576064" cy="216024"/>
          </a:xfrm>
          <a:prstGeom prst="roundRect">
            <a:avLst/>
          </a:prstGeom>
          <a:solidFill>
            <a:schemeClr val="accent5">
              <a:lumMod val="40000"/>
              <a:lumOff val="60000"/>
            </a:schemeClr>
          </a:solidFill>
          <a:ln w="317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itchFamily="50" charset="-128"/>
                <a:ea typeface="メイリオ" pitchFamily="50" charset="-128"/>
                <a:cs typeface="メイリオ" pitchFamily="50" charset="-128"/>
              </a:rPr>
              <a:t>理論</a:t>
            </a:r>
            <a:endParaRPr kumimoji="1" lang="ja-JP" altLang="en-US" sz="1200" b="1" dirty="0">
              <a:solidFill>
                <a:schemeClr val="tx1"/>
              </a:solidFill>
              <a:latin typeface="メイリオ" pitchFamily="50" charset="-128"/>
              <a:ea typeface="メイリオ" pitchFamily="50" charset="-128"/>
              <a:cs typeface="メイリオ" pitchFamily="50" charset="-128"/>
            </a:endParaRPr>
          </a:p>
        </p:txBody>
      </p:sp>
      <p:sp>
        <p:nvSpPr>
          <p:cNvPr id="42" name="テキスト ボックス 41"/>
          <p:cNvSpPr txBox="1"/>
          <p:nvPr/>
        </p:nvSpPr>
        <p:spPr>
          <a:xfrm>
            <a:off x="8165" y="6532350"/>
            <a:ext cx="7673789" cy="307777"/>
          </a:xfrm>
          <a:prstGeom prst="rect">
            <a:avLst/>
          </a:prstGeom>
          <a:noFill/>
        </p:spPr>
        <p:txBody>
          <a:bodyPr wrap="square" rtlCol="0">
            <a:spAutoFit/>
          </a:bodyPr>
          <a:lstStyle/>
          <a:p>
            <a:r>
              <a:rPr kumimoji="1" lang="ja-JP" altLang="en-US" sz="1400" smtClean="0">
                <a:latin typeface="MS UI Gothic" panose="020B0600070205080204" pitchFamily="50" charset="-128"/>
                <a:ea typeface="MS UI Gothic" panose="020B0600070205080204" pitchFamily="50" charset="-128"/>
              </a:rPr>
              <a:t>平成</a:t>
            </a:r>
            <a:r>
              <a:rPr kumimoji="1" lang="en-US" altLang="ja-JP" sz="1400" smtClean="0">
                <a:latin typeface="MS UI Gothic" panose="020B0600070205080204" pitchFamily="50" charset="-128"/>
                <a:ea typeface="MS UI Gothic" panose="020B0600070205080204" pitchFamily="50" charset="-128"/>
              </a:rPr>
              <a:t>30</a:t>
            </a:r>
            <a:r>
              <a:rPr kumimoji="1" lang="ja-JP" altLang="en-US" sz="1400" smtClean="0">
                <a:latin typeface="MS UI Gothic" panose="020B0600070205080204" pitchFamily="50" charset="-128"/>
                <a:ea typeface="MS UI Gothic" panose="020B0600070205080204" pitchFamily="50" charset="-128"/>
              </a:rPr>
              <a:t>年度 障害者総合福祉推進事業におけるモデル研修での研修ガイダンス資料例</a:t>
            </a:r>
            <a:endParaRPr kumimoji="1" lang="ja-JP" altLang="en-US" sz="1400">
              <a:latin typeface="MS UI Gothic" panose="020B0600070205080204" pitchFamily="50" charset="-128"/>
              <a:ea typeface="MS UI Gothic" panose="020B0600070205080204" pitchFamily="50" charset="-128"/>
            </a:endParaRPr>
          </a:p>
        </p:txBody>
      </p:sp>
    </p:spTree>
    <p:extLst>
      <p:ext uri="{BB962C8B-B14F-4D97-AF65-F5344CB8AC3E}">
        <p14:creationId xmlns:p14="http://schemas.microsoft.com/office/powerpoint/2010/main" val="33800628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79512" y="386154"/>
            <a:ext cx="4168370" cy="461665"/>
          </a:xfrm>
          <a:prstGeom prst="rect">
            <a:avLst/>
          </a:prstGeom>
          <a:noFill/>
        </p:spPr>
        <p:txBody>
          <a:bodyPr wrap="square" rtlCol="0">
            <a:spAutoFit/>
          </a:bodyPr>
          <a:lstStyle/>
          <a:p>
            <a:r>
              <a:rPr kumimoji="1" lang="ja-JP" altLang="en-US" sz="2400" b="1" smtClean="0">
                <a:latin typeface="メイリオ" pitchFamily="50" charset="-128"/>
                <a:ea typeface="メイリオ" pitchFamily="50" charset="-128"/>
                <a:cs typeface="メイリオ" pitchFamily="50" charset="-128"/>
              </a:rPr>
              <a:t>振り返り・自己評価シート</a:t>
            </a:r>
            <a:endParaRPr kumimoji="1" lang="ja-JP" altLang="en-US" sz="2400" b="1" dirty="0">
              <a:latin typeface="メイリオ" pitchFamily="50" charset="-128"/>
              <a:ea typeface="メイリオ" pitchFamily="50" charset="-128"/>
              <a:cs typeface="メイリオ" pitchFamily="50" charset="-128"/>
            </a:endParaRPr>
          </a:p>
        </p:txBody>
      </p:sp>
      <p:sp>
        <p:nvSpPr>
          <p:cNvPr id="4" name="テキスト ボックス 3"/>
          <p:cNvSpPr txBox="1"/>
          <p:nvPr/>
        </p:nvSpPr>
        <p:spPr>
          <a:xfrm>
            <a:off x="251520" y="1340768"/>
            <a:ext cx="8640960" cy="3354765"/>
          </a:xfrm>
          <a:prstGeom prst="rect">
            <a:avLst/>
          </a:prstGeom>
          <a:noFill/>
        </p:spPr>
        <p:txBody>
          <a:bodyPr wrap="square" rtlCol="0">
            <a:spAutoFit/>
          </a:bodyPr>
          <a:lstStyle/>
          <a:p>
            <a:r>
              <a:rPr kumimoji="1" lang="ja-JP" altLang="en-US" sz="2400" b="1" smtClean="0">
                <a:latin typeface="メイリオ" pitchFamily="50" charset="-128"/>
                <a:ea typeface="メイリオ" pitchFamily="50" charset="-128"/>
                <a:cs typeface="メイリオ" pitchFamily="50" charset="-128"/>
              </a:rPr>
              <a:t>受講前後で受講生本人が</a:t>
            </a:r>
          </a:p>
          <a:p>
            <a:r>
              <a:rPr kumimoji="1" lang="ja-JP" altLang="en-US" sz="2400" b="1" smtClean="0">
                <a:latin typeface="メイリオ" pitchFamily="50" charset="-128"/>
                <a:ea typeface="メイリオ" pitchFamily="50" charset="-128"/>
                <a:cs typeface="メイリオ" pitchFamily="50" charset="-128"/>
              </a:rPr>
              <a:t>自らのことを確認</a:t>
            </a:r>
            <a:endParaRPr kumimoji="1" lang="ja-JP" altLang="en-US" sz="2400" b="1" dirty="0" smtClean="0">
              <a:latin typeface="メイリオ" pitchFamily="50" charset="-128"/>
              <a:ea typeface="メイリオ" pitchFamily="50" charset="-128"/>
              <a:cs typeface="メイリオ" pitchFamily="50" charset="-128"/>
            </a:endParaRPr>
          </a:p>
          <a:p>
            <a:endParaRPr lang="ja-JP" altLang="en-US" sz="2400" dirty="0" smtClean="0">
              <a:latin typeface="メイリオ" pitchFamily="50" charset="-128"/>
              <a:ea typeface="メイリオ" pitchFamily="50" charset="-128"/>
              <a:cs typeface="メイリオ" pitchFamily="50" charset="-128"/>
            </a:endParaRPr>
          </a:p>
          <a:p>
            <a:r>
              <a:rPr lang="ja-JP" altLang="en-US" sz="2400" smtClean="0">
                <a:latin typeface="メイリオ" pitchFamily="50" charset="-128"/>
                <a:ea typeface="メイリオ" pitchFamily="50" charset="-128"/>
                <a:cs typeface="メイリオ" pitchFamily="50" charset="-128"/>
              </a:rPr>
              <a:t>事前</a:t>
            </a:r>
          </a:p>
          <a:p>
            <a:r>
              <a:rPr lang="ja-JP" altLang="en-US" sz="2400" smtClean="0">
                <a:latin typeface="メイリオ" pitchFamily="50" charset="-128"/>
                <a:ea typeface="メイリオ" pitchFamily="50" charset="-128"/>
                <a:cs typeface="メイリオ" pitchFamily="50" charset="-128"/>
              </a:rPr>
              <a:t>　・姿勢　・初期状態</a:t>
            </a:r>
          </a:p>
          <a:p>
            <a:r>
              <a:rPr lang="ja-JP" altLang="en-US" sz="2400" smtClean="0">
                <a:latin typeface="メイリオ" pitchFamily="50" charset="-128"/>
                <a:ea typeface="メイリオ" pitchFamily="50" charset="-128"/>
                <a:cs typeface="メイリオ" pitchFamily="50" charset="-128"/>
              </a:rPr>
              <a:t>事後</a:t>
            </a:r>
          </a:p>
          <a:p>
            <a:r>
              <a:rPr lang="ja-JP" altLang="en-US" sz="2400" smtClean="0">
                <a:latin typeface="メイリオ" pitchFamily="50" charset="-128"/>
                <a:ea typeface="メイリオ" pitchFamily="50" charset="-128"/>
                <a:cs typeface="メイリオ" pitchFamily="50" charset="-128"/>
              </a:rPr>
              <a:t>　・気づき</a:t>
            </a:r>
            <a:endParaRPr lang="ja-JP" altLang="en-US" sz="2400" dirty="0" smtClean="0">
              <a:latin typeface="メイリオ" pitchFamily="50" charset="-128"/>
              <a:ea typeface="メイリオ" pitchFamily="50" charset="-128"/>
              <a:cs typeface="メイリオ" pitchFamily="50" charset="-128"/>
            </a:endParaRPr>
          </a:p>
          <a:p>
            <a:endParaRPr kumimoji="1" lang="ja-JP" altLang="en-US" sz="2400" dirty="0" smtClean="0">
              <a:latin typeface="メイリオ" pitchFamily="50" charset="-128"/>
              <a:ea typeface="メイリオ" pitchFamily="50" charset="-128"/>
              <a:cs typeface="メイリオ" pitchFamily="50" charset="-128"/>
            </a:endParaRPr>
          </a:p>
          <a:p>
            <a:r>
              <a:rPr lang="en-US" altLang="ja-JP" sz="2000" smtClean="0">
                <a:latin typeface="メイリオ" pitchFamily="50" charset="-128"/>
                <a:ea typeface="メイリオ" pitchFamily="50" charset="-128"/>
                <a:cs typeface="メイリオ" pitchFamily="50" charset="-128"/>
              </a:rPr>
              <a:t>¶</a:t>
            </a:r>
            <a:r>
              <a:rPr lang="ja-JP" altLang="en-US" sz="2000" smtClean="0">
                <a:latin typeface="メイリオ" pitchFamily="50" charset="-128"/>
                <a:ea typeface="メイリオ" pitchFamily="50" charset="-128"/>
                <a:cs typeface="メイリオ" pitchFamily="50" charset="-128"/>
              </a:rPr>
              <a:t>事前・事後の変化を自己覚知</a:t>
            </a:r>
            <a:endParaRPr kumimoji="1" lang="ja-JP" altLang="en-US" sz="2000" dirty="0" smtClean="0">
              <a:latin typeface="メイリオ" pitchFamily="50" charset="-128"/>
              <a:ea typeface="メイリオ" pitchFamily="50" charset="-128"/>
              <a:cs typeface="メイリオ" pitchFamily="50" charset="-128"/>
            </a:endParaRPr>
          </a:p>
        </p:txBody>
      </p:sp>
      <p:sp>
        <p:nvSpPr>
          <p:cNvPr id="8" name="スライド番号プレースホルダ 7"/>
          <p:cNvSpPr>
            <a:spLocks noGrp="1"/>
          </p:cNvSpPr>
          <p:nvPr>
            <p:ph type="sldNum" sz="quarter" idx="12"/>
          </p:nvPr>
        </p:nvSpPr>
        <p:spPr/>
        <p:txBody>
          <a:bodyPr/>
          <a:lstStyle/>
          <a:p>
            <a:fld id="{DC482F87-D069-4E11-9D1B-0E53CB68B063}" type="slidenum">
              <a:rPr kumimoji="1" lang="ja-JP" altLang="en-US" smtClean="0"/>
              <a:pPr/>
              <a:t>8</a:t>
            </a:fld>
            <a:endParaRPr kumimoji="1" lang="ja-JP" altLang="en-US"/>
          </a:p>
        </p:txBody>
      </p:sp>
      <p:pic>
        <p:nvPicPr>
          <p:cNvPr id="1026" name="Picture 2"/>
          <p:cNvPicPr>
            <a:picLocks noChangeAspect="1" noChangeArrowheads="1"/>
          </p:cNvPicPr>
          <p:nvPr/>
        </p:nvPicPr>
        <p:blipFill>
          <a:blip r:embed="rId2" cstate="print"/>
          <a:srcRect/>
          <a:stretch>
            <a:fillRect/>
          </a:stretch>
        </p:blipFill>
        <p:spPr bwMode="auto">
          <a:xfrm>
            <a:off x="4670411" y="260648"/>
            <a:ext cx="4294077" cy="6120680"/>
          </a:xfrm>
          <a:prstGeom prst="rect">
            <a:avLst/>
          </a:prstGeom>
          <a:solidFill>
            <a:schemeClr val="bg1"/>
          </a:solidFill>
          <a:ln w="12700">
            <a:solidFill>
              <a:schemeClr val="tx1"/>
            </a:solidFill>
            <a:miter lim="800000"/>
            <a:headEnd/>
            <a:tailEnd/>
          </a:ln>
          <a:effectLst/>
        </p:spPr>
      </p:pic>
      <p:sp>
        <p:nvSpPr>
          <p:cNvPr id="11" name="正方形/長方形 10"/>
          <p:cNvSpPr/>
          <p:nvPr/>
        </p:nvSpPr>
        <p:spPr>
          <a:xfrm>
            <a:off x="6732240" y="2420888"/>
            <a:ext cx="396000" cy="3564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260197" y="5787527"/>
            <a:ext cx="2660700" cy="830997"/>
          </a:xfrm>
          <a:prstGeom prst="rect">
            <a:avLst/>
          </a:prstGeom>
          <a:noFill/>
        </p:spPr>
        <p:txBody>
          <a:bodyPr wrap="square" rtlCol="0">
            <a:spAutoFit/>
          </a:bodyPr>
          <a:lstStyle/>
          <a:p>
            <a:r>
              <a:rPr kumimoji="1" lang="ja-JP" altLang="en-US" sz="1200" smtClean="0">
                <a:latin typeface="MS UI Gothic" panose="020B0600070205080204" pitchFamily="50" charset="-128"/>
                <a:ea typeface="MS UI Gothic" panose="020B0600070205080204" pitchFamily="50" charset="-128"/>
              </a:rPr>
              <a:t>平成</a:t>
            </a:r>
            <a:r>
              <a:rPr kumimoji="1" lang="en-US" altLang="ja-JP" sz="1200" smtClean="0">
                <a:latin typeface="MS UI Gothic" panose="020B0600070205080204" pitchFamily="50" charset="-128"/>
                <a:ea typeface="MS UI Gothic" panose="020B0600070205080204" pitchFamily="50" charset="-128"/>
              </a:rPr>
              <a:t>30</a:t>
            </a:r>
            <a:r>
              <a:rPr kumimoji="1" lang="ja-JP" altLang="en-US" sz="1200" smtClean="0">
                <a:latin typeface="MS UI Gothic" panose="020B0600070205080204" pitchFamily="50" charset="-128"/>
                <a:ea typeface="MS UI Gothic" panose="020B0600070205080204" pitchFamily="50" charset="-128"/>
              </a:rPr>
              <a:t>年度</a:t>
            </a:r>
          </a:p>
          <a:p>
            <a:r>
              <a:rPr kumimoji="1" lang="ja-JP" altLang="en-US" sz="1200" smtClean="0">
                <a:latin typeface="MS UI Gothic" panose="020B0600070205080204" pitchFamily="50" charset="-128"/>
                <a:ea typeface="MS UI Gothic" panose="020B0600070205080204" pitchFamily="50" charset="-128"/>
              </a:rPr>
              <a:t> 障害者総合福祉推進事業における</a:t>
            </a:r>
          </a:p>
          <a:p>
            <a:r>
              <a:rPr kumimoji="1" lang="ja-JP" altLang="en-US" sz="1200" smtClean="0">
                <a:latin typeface="MS UI Gothic" panose="020B0600070205080204" pitchFamily="50" charset="-128"/>
                <a:ea typeface="MS UI Gothic" panose="020B0600070205080204" pitchFamily="50" charset="-128"/>
              </a:rPr>
              <a:t>モデル研修での研修ガイダンス資料例</a:t>
            </a:r>
          </a:p>
          <a:p>
            <a:r>
              <a:rPr kumimoji="1" lang="ja-JP" altLang="en-US" sz="1200" smtClean="0">
                <a:latin typeface="MS UI Gothic" panose="020B0600070205080204" pitchFamily="50" charset="-128"/>
                <a:ea typeface="MS UI Gothic" panose="020B0600070205080204" pitchFamily="50" charset="-128"/>
              </a:rPr>
              <a:t>　　　　　　　　　　　　　　　（一部改変）</a:t>
            </a:r>
            <a:endParaRPr kumimoji="1" lang="ja-JP" altLang="en-US" sz="1200">
              <a:latin typeface="MS UI Gothic" panose="020B0600070205080204" pitchFamily="50" charset="-128"/>
              <a:ea typeface="MS UI Gothic" panose="020B0600070205080204" pitchFamily="50" charset="-128"/>
            </a:endParaRPr>
          </a:p>
        </p:txBody>
      </p:sp>
    </p:spTree>
    <p:extLst>
      <p:ext uri="{BB962C8B-B14F-4D97-AF65-F5344CB8AC3E}">
        <p14:creationId xmlns:p14="http://schemas.microsoft.com/office/powerpoint/2010/main" val="5087895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155575" y="795338"/>
            <a:ext cx="8778875" cy="5829579"/>
          </a:xfrm>
        </p:spPr>
        <p:style>
          <a:lnRef idx="2">
            <a:schemeClr val="dk1"/>
          </a:lnRef>
          <a:fillRef idx="1">
            <a:schemeClr val="lt1"/>
          </a:fillRef>
          <a:effectRef idx="0">
            <a:schemeClr val="dk1"/>
          </a:effectRef>
          <a:fontRef idx="minor">
            <a:schemeClr val="dk1"/>
          </a:fontRef>
        </p:style>
        <p:txBody>
          <a:bodyPr>
            <a:noAutofit/>
          </a:bodyPr>
          <a:lstStyle/>
          <a:p>
            <a:pPr marL="15875" lvl="1" indent="0">
              <a:lnSpc>
                <a:spcPts val="600"/>
              </a:lnSpc>
              <a:buNone/>
            </a:pPr>
            <a:endParaRPr lang="en-US" altLang="ja-JP" smtClean="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mtClean="0">
                <a:latin typeface="MS UI Gothic" panose="020B0600070205080204" pitchFamily="50" charset="-128"/>
                <a:ea typeface="MS UI Gothic" panose="020B0600070205080204" pitchFamily="50" charset="-128"/>
              </a:rPr>
              <a:t> </a:t>
            </a:r>
            <a:r>
              <a:rPr lang="en-US" altLang="ja-JP" smtClean="0">
                <a:latin typeface="ＤＨＰ特太ゴシック体" panose="020B0500000000000000" pitchFamily="50" charset="-128"/>
                <a:ea typeface="ＤＨＰ特太ゴシック体" panose="020B0500000000000000" pitchFamily="50" charset="-128"/>
              </a:rPr>
              <a:t>(1) </a:t>
            </a:r>
            <a:r>
              <a:rPr lang="ja-JP" altLang="en-US">
                <a:latin typeface="ＤＨＰ特太ゴシック体" panose="020B0500000000000000" pitchFamily="50" charset="-128"/>
                <a:ea typeface="ＤＨＰ特太ゴシック体" panose="020B0500000000000000" pitchFamily="50" charset="-128"/>
              </a:rPr>
              <a:t>相談支援の実際</a:t>
            </a:r>
            <a:r>
              <a:rPr lang="ja-JP" altLang="en-US">
                <a:latin typeface="MS UI Gothic" panose="020B0600070205080204" pitchFamily="50" charset="-128"/>
                <a:ea typeface="MS UI Gothic" panose="020B0600070205080204" pitchFamily="50" charset="-128"/>
              </a:rPr>
              <a:t>（演習</a:t>
            </a:r>
            <a:r>
              <a:rPr lang="en-US" altLang="ja-JP">
                <a:latin typeface="MS UI Gothic" panose="020B0600070205080204" pitchFamily="50" charset="-128"/>
                <a:ea typeface="MS UI Gothic" panose="020B0600070205080204" pitchFamily="50" charset="-128"/>
              </a:rPr>
              <a:t>1</a:t>
            </a:r>
            <a:r>
              <a:rPr lang="ja-JP" altLang="en-US">
                <a:latin typeface="MS UI Gothic" panose="020B0600070205080204" pitchFamily="50" charset="-128"/>
                <a:ea typeface="MS UI Gothic" panose="020B0600070205080204" pitchFamily="50" charset="-128"/>
              </a:rPr>
              <a:t>日目・</a:t>
            </a:r>
            <a:r>
              <a:rPr lang="en-US" altLang="ja-JP">
                <a:latin typeface="MS UI Gothic" panose="020B0600070205080204" pitchFamily="50" charset="-128"/>
                <a:ea typeface="MS UI Gothic" panose="020B0600070205080204" pitchFamily="50" charset="-128"/>
              </a:rPr>
              <a:t>2</a:t>
            </a:r>
            <a:r>
              <a:rPr lang="ja-JP" altLang="en-US">
                <a:latin typeface="MS UI Gothic" panose="020B0600070205080204" pitchFamily="50" charset="-128"/>
                <a:ea typeface="MS UI Gothic" panose="020B0600070205080204" pitchFamily="50" charset="-128"/>
              </a:rPr>
              <a:t>日目</a:t>
            </a:r>
            <a:r>
              <a:rPr lang="ja-JP" altLang="en-US" smtClean="0">
                <a:latin typeface="MS UI Gothic" panose="020B0600070205080204" pitchFamily="50" charset="-128"/>
                <a:ea typeface="MS UI Gothic" panose="020B0600070205080204" pitchFamily="50" charset="-128"/>
              </a:rPr>
              <a:t>）</a:t>
            </a:r>
          </a:p>
          <a:p>
            <a:pPr marL="15875" lvl="1" indent="0">
              <a:lnSpc>
                <a:spcPts val="600"/>
              </a:lnSpc>
              <a:buNone/>
            </a:pPr>
            <a:endParaRPr lang="en-US" altLang="ja-JP" sz="1800" smtClean="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z="1800">
                <a:latin typeface="MS UI Gothic" panose="020B0600070205080204" pitchFamily="50" charset="-128"/>
                <a:ea typeface="MS UI Gothic" panose="020B0600070205080204" pitchFamily="50" charset="-128"/>
              </a:rPr>
              <a:t>　</a:t>
            </a:r>
            <a:r>
              <a:rPr lang="en-US" altLang="ja-JP" sz="1800" smtClean="0">
                <a:latin typeface="MS UI Gothic" panose="020B0600070205080204" pitchFamily="50" charset="-128"/>
                <a:ea typeface="MS UI Gothic" panose="020B0600070205080204" pitchFamily="50" charset="-128"/>
              </a:rPr>
              <a:t>【</a:t>
            </a:r>
            <a:r>
              <a:rPr lang="ja-JP" altLang="en-US" sz="1800">
                <a:latin typeface="MS UI Gothic" panose="020B0600070205080204" pitchFamily="50" charset="-128"/>
                <a:ea typeface="MS UI Gothic" panose="020B0600070205080204" pitchFamily="50" charset="-128"/>
              </a:rPr>
              <a:t>概要</a:t>
            </a:r>
            <a:r>
              <a:rPr lang="en-US" altLang="ja-JP" sz="1800" smtClean="0">
                <a:latin typeface="MS UI Gothic" panose="020B0600070205080204" pitchFamily="50" charset="-128"/>
                <a:ea typeface="MS UI Gothic" panose="020B0600070205080204" pitchFamily="50" charset="-128"/>
              </a:rPr>
              <a:t>】</a:t>
            </a:r>
            <a:endParaRPr lang="ja-JP" altLang="en-US" sz="1800" smtClean="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ケアマネジメントプロセスをモデルとなる演習事例を通じて体験的に学ぶ科目</a:t>
            </a:r>
          </a:p>
          <a:p>
            <a:pPr marL="15875" lvl="1" indent="0">
              <a:lnSpc>
                <a:spcPts val="600"/>
              </a:lnSpc>
              <a:buNone/>
            </a:pPr>
            <a:endParaRPr lang="en-US" altLang="ja-JP" sz="1800" smtClean="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z="1800">
                <a:latin typeface="MS UI Gothic" panose="020B0600070205080204" pitchFamily="50" charset="-128"/>
                <a:ea typeface="MS UI Gothic" panose="020B0600070205080204" pitchFamily="50" charset="-128"/>
              </a:rPr>
              <a:t>　</a:t>
            </a:r>
            <a:r>
              <a:rPr lang="en-US" altLang="ja-JP" sz="1800" smtClean="0">
                <a:latin typeface="MS UI Gothic" panose="020B0600070205080204" pitchFamily="50" charset="-128"/>
                <a:ea typeface="MS UI Gothic" panose="020B0600070205080204" pitchFamily="50" charset="-128"/>
              </a:rPr>
              <a:t>【</a:t>
            </a:r>
            <a:r>
              <a:rPr lang="ja-JP" altLang="en-US" sz="1800" smtClean="0">
                <a:latin typeface="MS UI Gothic" panose="020B0600070205080204" pitchFamily="50" charset="-128"/>
                <a:ea typeface="MS UI Gothic" panose="020B0600070205080204" pitchFamily="50" charset="-128"/>
              </a:rPr>
              <a:t>改定内容</a:t>
            </a:r>
            <a:r>
              <a:rPr lang="en-US" altLang="ja-JP" sz="1800" smtClean="0">
                <a:latin typeface="MS UI Gothic" panose="020B0600070205080204" pitchFamily="50" charset="-128"/>
                <a:ea typeface="MS UI Gothic" panose="020B0600070205080204" pitchFamily="50" charset="-128"/>
              </a:rPr>
              <a:t>】</a:t>
            </a:r>
            <a:endParaRPr lang="ja-JP" altLang="en-US" sz="180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・６ｈ（標準的には１日）から１２ｈ</a:t>
            </a:r>
            <a:r>
              <a:rPr lang="ja-JP" altLang="en-US" sz="1800">
                <a:latin typeface="MS UI Gothic" panose="020B0600070205080204" pitchFamily="50" charset="-128"/>
                <a:ea typeface="MS UI Gothic" panose="020B0600070205080204" pitchFamily="50" charset="-128"/>
              </a:rPr>
              <a:t>（標準的に</a:t>
            </a:r>
            <a:r>
              <a:rPr lang="ja-JP" altLang="en-US" sz="1800" smtClean="0">
                <a:latin typeface="MS UI Gothic" panose="020B0600070205080204" pitchFamily="50" charset="-128"/>
                <a:ea typeface="MS UI Gothic" panose="020B0600070205080204" pitchFamily="50" charset="-128"/>
              </a:rPr>
              <a:t>は２日</a:t>
            </a:r>
            <a:r>
              <a:rPr lang="ja-JP" altLang="en-US" sz="1800">
                <a:latin typeface="MS UI Gothic" panose="020B0600070205080204" pitchFamily="50" charset="-128"/>
                <a:ea typeface="MS UI Gothic" panose="020B0600070205080204" pitchFamily="50" charset="-128"/>
              </a:rPr>
              <a:t>）</a:t>
            </a:r>
            <a:r>
              <a:rPr lang="ja-JP" altLang="en-US" sz="1800" smtClean="0">
                <a:latin typeface="MS UI Gothic" panose="020B0600070205080204" pitchFamily="50" charset="-128"/>
                <a:ea typeface="MS UI Gothic" panose="020B0600070205080204" pitchFamily="50" charset="-128"/>
              </a:rPr>
              <a:t>へ時間増</a:t>
            </a:r>
            <a:endParaRPr lang="ja-JP" altLang="en-US" sz="180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 支給決定プロセスの変更・計画相談の対象者拡大に伴い、従来より重視してきたイン</a:t>
            </a: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テーク・アセスメントに加え、計画相談実務の内容が増加し、十分な時間が確保でき</a:t>
            </a: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なくなった。</a:t>
            </a:r>
            <a:endParaRPr lang="ja-JP" altLang="en-US" sz="1800">
              <a:latin typeface="MS UI Gothic" panose="020B0600070205080204" pitchFamily="50" charset="-128"/>
              <a:ea typeface="MS UI Gothic" panose="020B0600070205080204" pitchFamily="50" charset="-128"/>
            </a:endParaRP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・インテーク・アセスメントで１日、計画作成からモニタリングまでで１日を標準とする内容に改定。</a:t>
            </a: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・インテークアセスメントを体験し、継続的な研鑽の必要性を体感する時間の確保。</a:t>
            </a: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・アセスメントにおいては、いわゆる「見立て」を重視し、自らの本人理解に基づき、ひとつの正</a:t>
            </a: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解を探すのではなく、複数の仮説の中からその状況での最適な支援を考える内容に改定。</a:t>
            </a: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・サービス担当者会議をはじめとするケア会議の重要性や実際を体感できる時間を確保。</a:t>
            </a: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・原則として、小講義、個人演習、６名を１グループとするグループでの演習を繰り返す楔形の</a:t>
            </a:r>
          </a:p>
          <a:p>
            <a:pPr marL="15875" lvl="1" indent="0">
              <a:lnSpc>
                <a:spcPct val="100000"/>
              </a:lnSpc>
              <a:buNone/>
            </a:pPr>
            <a:r>
              <a:rPr lang="ja-JP" altLang="en-US" sz="1800" smtClean="0">
                <a:latin typeface="MS UI Gothic" panose="020B0600070205080204" pitchFamily="50" charset="-128"/>
                <a:ea typeface="MS UI Gothic" panose="020B0600070205080204" pitchFamily="50" charset="-128"/>
              </a:rPr>
              <a:t>　　 形式を想定。特に、複数の視点での合議を重視。</a:t>
            </a:r>
          </a:p>
        </p:txBody>
      </p:sp>
      <p:sp>
        <p:nvSpPr>
          <p:cNvPr id="7" name="正方形/長方形 6"/>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smtClean="0">
                <a:solidFill>
                  <a:schemeClr val="bg1"/>
                </a:solidFill>
                <a:latin typeface="ＤＦ特太ゴシック体" panose="020B0509000000000000" pitchFamily="49" charset="-128"/>
                <a:ea typeface="ＤＦ特太ゴシック体" panose="020B0509000000000000" pitchFamily="49" charset="-128"/>
              </a:rPr>
              <a:t>特に検討が必要になると想定</a:t>
            </a:r>
            <a:r>
              <a:rPr lang="ja-JP" altLang="en-US" sz="2400" smtClean="0">
                <a:solidFill>
                  <a:schemeClr val="bg1"/>
                </a:solidFill>
                <a:latin typeface="ＤＦ特太ゴシック体" panose="020B0509000000000000" pitchFamily="49" charset="-128"/>
                <a:ea typeface="ＤＦ特太ゴシック体" panose="020B0509000000000000" pitchFamily="49" charset="-128"/>
              </a:rPr>
              <a:t>される科目毎のポイント</a:t>
            </a:r>
            <a:endParaRPr lang="ja-JP" altLang="en-US" sz="2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9</a:t>
            </a:fld>
            <a:endParaRPr kumimoji="1" lang="ja-JP" altLang="en-US"/>
          </a:p>
        </p:txBody>
      </p:sp>
    </p:spTree>
    <p:extLst>
      <p:ext uri="{BB962C8B-B14F-4D97-AF65-F5344CB8AC3E}">
        <p14:creationId xmlns:p14="http://schemas.microsoft.com/office/powerpoint/2010/main" val="14389042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848</Words>
  <Application>Microsoft Office PowerPoint</Application>
  <PresentationFormat>画面に合わせる (4:3)</PresentationFormat>
  <Paragraphs>274</Paragraphs>
  <Slides>15</Slides>
  <Notes>9</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15</vt:i4>
      </vt:variant>
    </vt:vector>
  </HeadingPairs>
  <TitlesOfParts>
    <vt:vector size="28" baseType="lpstr">
      <vt:lpstr>ＤＦ特太ゴシック体</vt:lpstr>
      <vt:lpstr>ＤＨＰ特太ゴシック体</vt:lpstr>
      <vt:lpstr>ＭＳ Ｐゴシック</vt:lpstr>
      <vt:lpstr>MS UI Gothic</vt:lpstr>
      <vt:lpstr>ＭＳ ゴシック</vt:lpstr>
      <vt:lpstr>新細明體</vt:lpstr>
      <vt:lpstr>メイリオ</vt:lpstr>
      <vt:lpstr>游ゴシック</vt:lpstr>
      <vt:lpstr>游ゴシック Light</vt:lpstr>
      <vt:lpstr>Arial</vt:lpstr>
      <vt:lpstr>Calibri</vt:lpstr>
      <vt:lpstr>Calibri Light</vt:lpstr>
      <vt:lpstr>Office テーマ</vt:lpstr>
      <vt:lpstr>初任者研修の演習企画・立案のポイント</vt:lpstr>
      <vt:lpstr>PowerPoint プレゼンテーション</vt:lpstr>
      <vt:lpstr>Ⅰ　初任者研修の構造とポイント 　昨年度までに伝達済みの内容と同一 　一部「重要事項の説明」の復習</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Ⅱ　質の向上に向けた検討会(#5-#9) 　　を踏まえた留意点</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初任者研修の演習企画・立案のポイント</dc:title>
  <cp:lastModifiedBy>藤川 雄一(fujikawa-yuuichi.ca6)</cp:lastModifiedBy>
  <cp:revision>2</cp:revision>
  <dcterms:modified xsi:type="dcterms:W3CDTF">2019-08-28T01:20:04Z</dcterms:modified>
</cp:coreProperties>
</file>