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1222" r:id="rId2"/>
    <p:sldId id="1223" r:id="rId3"/>
    <p:sldId id="1228" r:id="rId4"/>
    <p:sldId id="1227" r:id="rId5"/>
    <p:sldId id="1241" r:id="rId6"/>
    <p:sldId id="1229" r:id="rId7"/>
    <p:sldId id="261" r:id="rId8"/>
    <p:sldId id="728" r:id="rId9"/>
    <p:sldId id="421" r:id="rId10"/>
    <p:sldId id="422" r:id="rId11"/>
    <p:sldId id="424" r:id="rId12"/>
    <p:sldId id="423" r:id="rId13"/>
    <p:sldId id="262" r:id="rId14"/>
    <p:sldId id="1230" r:id="rId15"/>
    <p:sldId id="298" r:id="rId16"/>
    <p:sldId id="1231" r:id="rId17"/>
    <p:sldId id="1232" r:id="rId18"/>
    <p:sldId id="1233" r:id="rId19"/>
    <p:sldId id="1234" r:id="rId20"/>
    <p:sldId id="1213" r:id="rId21"/>
    <p:sldId id="286" r:id="rId22"/>
    <p:sldId id="1235" r:id="rId23"/>
    <p:sldId id="1236" r:id="rId24"/>
    <p:sldId id="1237" r:id="rId25"/>
    <p:sldId id="265" r:id="rId26"/>
    <p:sldId id="266" r:id="rId27"/>
    <p:sldId id="429" r:id="rId28"/>
    <p:sldId id="748" r:id="rId29"/>
    <p:sldId id="1238" r:id="rId30"/>
    <p:sldId id="1219" r:id="rId31"/>
    <p:sldId id="476" r:id="rId32"/>
    <p:sldId id="431" r:id="rId33"/>
    <p:sldId id="432" r:id="rId34"/>
    <p:sldId id="483" r:id="rId35"/>
    <p:sldId id="468" r:id="rId36"/>
    <p:sldId id="485" r:id="rId37"/>
    <p:sldId id="1165" r:id="rId38"/>
    <p:sldId id="1166" r:id="rId39"/>
    <p:sldId id="1167" r:id="rId40"/>
    <p:sldId id="1168" r:id="rId41"/>
    <p:sldId id="433" r:id="rId42"/>
    <p:sldId id="482" r:id="rId43"/>
    <p:sldId id="477" r:id="rId44"/>
    <p:sldId id="478" r:id="rId45"/>
    <p:sldId id="1218" r:id="rId46"/>
    <p:sldId id="430" r:id="rId47"/>
    <p:sldId id="276" r:id="rId48"/>
    <p:sldId id="470" r:id="rId49"/>
    <p:sldId id="473" r:id="rId50"/>
    <p:sldId id="475" r:id="rId51"/>
    <p:sldId id="479" r:id="rId52"/>
    <p:sldId id="474" r:id="rId53"/>
    <p:sldId id="480" r:id="rId54"/>
    <p:sldId id="280" r:id="rId55"/>
    <p:sldId id="481" r:id="rId56"/>
    <p:sldId id="1240" r:id="rId57"/>
    <p:sldId id="260" r:id="rId58"/>
    <p:sldId id="408" r:id="rId59"/>
    <p:sldId id="376" r:id="rId60"/>
    <p:sldId id="377" r:id="rId6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63" autoAdjust="0"/>
    <p:restoredTop sz="72264" autoAdjust="0"/>
  </p:normalViewPr>
  <p:slideViewPr>
    <p:cSldViewPr>
      <p:cViewPr varScale="1">
        <p:scale>
          <a:sx n="120" d="100"/>
          <a:sy n="120" d="100"/>
        </p:scale>
        <p:origin x="960" y="114"/>
      </p:cViewPr>
      <p:guideLst>
        <p:guide orient="horz" pos="2160"/>
        <p:guide pos="385"/>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65EB2E-BE53-4504-AB1F-46391BC94185}" type="datetimeFigureOut">
              <a:rPr kumimoji="1" lang="ja-JP" altLang="en-US" smtClean="0"/>
              <a:t>2019/10/9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BD4904-88E3-4337-B015-69759E71499F}" type="slidenum">
              <a:rPr kumimoji="1" lang="ja-JP" altLang="en-US" smtClean="0"/>
              <a:t>‹#›</a:t>
            </a:fld>
            <a:endParaRPr kumimoji="1" lang="ja-JP" altLang="en-US"/>
          </a:p>
        </p:txBody>
      </p:sp>
    </p:spTree>
    <p:extLst>
      <p:ext uri="{BB962C8B-B14F-4D97-AF65-F5344CB8AC3E}">
        <p14:creationId xmlns:p14="http://schemas.microsoft.com/office/powerpoint/2010/main" val="1211953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1</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7181891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Char char="p"/>
            </a:pPr>
            <a:r>
              <a:rPr lang="ja-JP" altLang="en-US" sz="1200" dirty="0">
                <a:latin typeface="Meiryo UI" panose="020B0604030504040204" pitchFamily="50" charset="-128"/>
                <a:ea typeface="Meiryo UI" panose="020B0604030504040204" pitchFamily="50" charset="-128"/>
              </a:rPr>
              <a:t>　倫理とは</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倫理を基盤として、人の行為を方向付ける基盤が生まれる。</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a:buFont typeface="Wingdings" panose="05000000000000000000" pitchFamily="2" charset="2"/>
              <a:buChar char="p"/>
            </a:pPr>
            <a:r>
              <a:rPr lang="ja-JP" altLang="en-US" sz="1200" dirty="0">
                <a:latin typeface="Meiryo UI" panose="020B0604030504040204" pitchFamily="50" charset="-128"/>
                <a:ea typeface="Meiryo UI" panose="020B0604030504040204" pitchFamily="50" charset="-128"/>
              </a:rPr>
              <a:t>　社会福祉と倫理</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倫理は「行動に移された価値」を意味する</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「ソーシャルワークの倫理は、ソーシャルワークの責任に伴う、行動における期待あるいは選好を意味する」</a:t>
            </a:r>
            <a:endParaRPr lang="en-US" altLang="ja-JP" sz="1200"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11</a:t>
            </a:fld>
            <a:endParaRPr kumimoji="1" lang="ja-JP" altLang="en-US"/>
          </a:p>
        </p:txBody>
      </p:sp>
    </p:spTree>
    <p:extLst>
      <p:ext uri="{BB962C8B-B14F-4D97-AF65-F5344CB8AC3E}">
        <p14:creationId xmlns:p14="http://schemas.microsoft.com/office/powerpoint/2010/main" val="25605368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基本姿勢と重なる点も多いかと思いますが、相談支援の基本的視点を確認していきます。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12</a:t>
            </a:fld>
            <a:endParaRPr kumimoji="1" lang="ja-JP" altLang="en-US"/>
          </a:p>
        </p:txBody>
      </p:sp>
    </p:spTree>
    <p:extLst>
      <p:ext uri="{BB962C8B-B14F-4D97-AF65-F5344CB8AC3E}">
        <p14:creationId xmlns:p14="http://schemas.microsoft.com/office/powerpoint/2010/main" val="3554582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342900" indent="-342900">
              <a:buFont typeface="Arial" panose="020B0604020202020204" pitchFamily="34" charset="0"/>
              <a:buChar char="•"/>
            </a:pPr>
            <a:r>
              <a:rPr lang="ja-JP" altLang="en-US" sz="1200" dirty="0">
                <a:latin typeface="メイリオ" pitchFamily="50" charset="-128"/>
                <a:ea typeface="メイリオ" pitchFamily="50" charset="-128"/>
                <a:cs typeface="メイリオ" pitchFamily="50" charset="-128"/>
              </a:rPr>
              <a:t>バイスティックによる個別化の原則</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「（当事者は）１人の人間として、そして単なる人間ではなく、個性を持ったこの人物として扱われる」</a:t>
            </a:r>
            <a:endParaRPr lang="en-US" altLang="ja-JP" sz="1200" dirty="0">
              <a:latin typeface="メイリオ" pitchFamily="50" charset="-128"/>
              <a:ea typeface="メイリオ" pitchFamily="50" charset="-128"/>
              <a:cs typeface="メイリオ" pitchFamily="50" charset="-128"/>
            </a:endParaRPr>
          </a:p>
          <a:p>
            <a:endParaRPr lang="en-US" altLang="ja-JP" sz="1200" dirty="0">
              <a:latin typeface="メイリオ" pitchFamily="50" charset="-128"/>
              <a:ea typeface="メイリオ" pitchFamily="50" charset="-128"/>
              <a:cs typeface="メイリオ" pitchFamily="50" charset="-128"/>
            </a:endParaRPr>
          </a:p>
          <a:p>
            <a:pPr marL="342900" indent="-342900">
              <a:buFont typeface="Arial" panose="020B0604020202020204" pitchFamily="34" charset="0"/>
              <a:buChar char="•"/>
            </a:pPr>
            <a:r>
              <a:rPr lang="ja-JP" altLang="en-US" sz="1200" dirty="0">
                <a:latin typeface="メイリオ" pitchFamily="50" charset="-128"/>
                <a:ea typeface="メイリオ" pitchFamily="50" charset="-128"/>
                <a:cs typeface="メイリオ" pitchFamily="50" charset="-128"/>
              </a:rPr>
              <a:t>相反する概念</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個別化　⇔　ラベリング、ステレオタイプ化</a:t>
            </a:r>
            <a:endParaRPr lang="en-US" altLang="ja-JP" sz="1200" dirty="0">
              <a:latin typeface="メイリオ" pitchFamily="50" charset="-128"/>
              <a:ea typeface="メイリオ" pitchFamily="50" charset="-128"/>
              <a:cs typeface="メイリオ" pitchFamily="50" charset="-128"/>
            </a:endParaRPr>
          </a:p>
          <a:p>
            <a:endParaRPr lang="en-US" altLang="ja-JP" sz="1200" dirty="0">
              <a:latin typeface="メイリオ" pitchFamily="50" charset="-128"/>
              <a:ea typeface="メイリオ" pitchFamily="50" charset="-128"/>
              <a:cs typeface="メイリオ" pitchFamily="50" charset="-128"/>
            </a:endParaRPr>
          </a:p>
          <a:p>
            <a:pPr marL="342900" indent="-342900">
              <a:buFont typeface="Arial" panose="020B0604020202020204" pitchFamily="34" charset="0"/>
              <a:buChar char="•"/>
            </a:pPr>
            <a:r>
              <a:rPr lang="ja-JP" altLang="en-US" sz="1200" dirty="0">
                <a:latin typeface="メイリオ" pitchFamily="50" charset="-128"/>
                <a:ea typeface="メイリオ" pitchFamily="50" charset="-128"/>
                <a:cs typeface="メイリオ" pitchFamily="50" charset="-128"/>
              </a:rPr>
              <a:t>ラベリングの例</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→障害によるラベリング</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あの人は、自閉症だから・・・、精神障害だから・・・</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→障害受容によるラベリング</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あの人は、受容できていないから・・・</a:t>
            </a:r>
            <a:endParaRPr lang="en-US" altLang="ja-JP" sz="1200" dirty="0">
              <a:latin typeface="メイリオ" pitchFamily="50" charset="-128"/>
              <a:ea typeface="メイリオ" pitchFamily="50" charset="-128"/>
              <a:cs typeface="メイリオ"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13</a:t>
            </a:fld>
            <a:endParaRPr kumimoji="1" lang="ja-JP" altLang="en-US"/>
          </a:p>
        </p:txBody>
      </p:sp>
    </p:spTree>
    <p:extLst>
      <p:ext uri="{BB962C8B-B14F-4D97-AF65-F5344CB8AC3E}">
        <p14:creationId xmlns:p14="http://schemas.microsoft.com/office/powerpoint/2010/main" val="1556586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rgbClr val="C00000"/>
                </a:solidFill>
                <a:latin typeface="HGP創英角ﾎﾟｯﾌﾟ体" panose="040B0A00000000000000" pitchFamily="50" charset="-128"/>
                <a:ea typeface="HGP創英角ﾎﾟｯﾌﾟ体" panose="040B0A00000000000000" pitchFamily="50" charset="-128"/>
              </a:rPr>
              <a:t>生活者の視点</a:t>
            </a:r>
            <a:r>
              <a:rPr lang="ja-JP" altLang="en-US" sz="1200" dirty="0"/>
              <a:t>（</a:t>
            </a:r>
            <a:r>
              <a:rPr lang="en-US" altLang="ja-JP" sz="1200" dirty="0"/>
              <a:t>QOL</a:t>
            </a:r>
            <a:r>
              <a:rPr lang="ja-JP" altLang="en-US" sz="1200" dirty="0"/>
              <a:t>の重視）</a:t>
            </a:r>
            <a:endParaRPr lang="en-US" altLang="ja-JP" sz="1200" dirty="0"/>
          </a:p>
          <a:p>
            <a:pPr marL="0" indent="0">
              <a:buNone/>
            </a:pPr>
            <a:r>
              <a:rPr lang="en-US" altLang="ja-JP" dirty="0"/>
              <a:t>※</a:t>
            </a:r>
            <a:r>
              <a:rPr lang="ja-JP" altLang="en-US" dirty="0"/>
              <a:t>１　人生の質を高めるための支援に積極的であること</a:t>
            </a:r>
            <a:endParaRPr lang="en-US" altLang="ja-JP" dirty="0"/>
          </a:p>
          <a:p>
            <a:endParaRPr kumimoji="1" lang="en-US" altLang="ja-JP" dirty="0"/>
          </a:p>
          <a:p>
            <a:r>
              <a:rPr kumimoji="1" lang="ja-JP" altLang="en-US" dirty="0"/>
              <a:t>やや冒険でも本人が本来どんな生活を望んでいる人であるかを考えて、そのための最善の計画を立てていく。</a:t>
            </a:r>
            <a:endParaRPr kumimoji="1" lang="en-US" altLang="ja-JP" dirty="0"/>
          </a:p>
          <a:p>
            <a:r>
              <a:rPr kumimoji="1" lang="ja-JP" altLang="en-US" dirty="0"/>
              <a:t>成功しても失敗してもその事実は本人の要求水準を上げてくれる。さらに上を目指してチャレンジをするものと信じて生活をともにする感覚が大切だ。</a:t>
            </a:r>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14</a:t>
            </a:fld>
            <a:endParaRPr lang="ja-JP" altLang="en-US">
              <a:solidFill>
                <a:prstClr val="black"/>
              </a:solidFill>
            </a:endParaRPr>
          </a:p>
        </p:txBody>
      </p:sp>
    </p:spTree>
    <p:extLst>
      <p:ext uri="{BB962C8B-B14F-4D97-AF65-F5344CB8AC3E}">
        <p14:creationId xmlns:p14="http://schemas.microsoft.com/office/powerpoint/2010/main" val="35910745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200" dirty="0">
                <a:latin typeface="Meiryo UI" panose="020B0604030504040204" pitchFamily="50" charset="-128"/>
                <a:ea typeface="Meiryo UI" panose="020B0604030504040204" pitchFamily="50" charset="-128"/>
              </a:rPr>
              <a:t>QOL</a:t>
            </a:r>
            <a:r>
              <a:rPr lang="ja-JP" altLang="en-US" sz="1200" dirty="0">
                <a:latin typeface="Meiryo UI" panose="020B0604030504040204" pitchFamily="50" charset="-128"/>
                <a:ea typeface="Meiryo UI" panose="020B0604030504040204" pitchFamily="50" charset="-128"/>
              </a:rPr>
              <a:t>には様々な定義がある</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保健、医療、社会福祉領域では、生活の質、生命の質、人生の質といった形で定義されることが多い。</a:t>
            </a:r>
            <a:endParaRPr lang="en-US" altLang="ja-JP" sz="1200" dirty="0">
              <a:latin typeface="Meiryo UI" panose="020B0604030504040204" pitchFamily="50" charset="-128"/>
              <a:ea typeface="Meiryo UI" panose="020B0604030504040204" pitchFamily="50" charset="-128"/>
            </a:endParaRPr>
          </a:p>
          <a:p>
            <a:pPr marL="0" indent="0">
              <a:buNone/>
            </a:pP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アメリカの自立生活運動の有名な言葉</a:t>
            </a:r>
            <a:endParaRPr lang="en-US" altLang="ja-JP" sz="1200" dirty="0">
              <a:latin typeface="Meiryo UI" panose="020B0604030504040204" pitchFamily="50" charset="-128"/>
              <a:ea typeface="Meiryo UI" panose="020B0604030504040204" pitchFamily="50" charset="-128"/>
            </a:endParaRPr>
          </a:p>
          <a:p>
            <a:pPr marL="0" indent="0">
              <a:buNone/>
            </a:pPr>
            <a:r>
              <a:rPr lang="ja-JP" altLang="en-US" sz="1200" dirty="0">
                <a:latin typeface="Meiryo UI" panose="020B0604030504040204" pitchFamily="50" charset="-128"/>
                <a:ea typeface="Meiryo UI" panose="020B0604030504040204" pitchFamily="50" charset="-128"/>
              </a:rPr>
              <a:t>「他人の助けを借りて</a:t>
            </a:r>
            <a:r>
              <a:rPr lang="en-US" altLang="ja-JP" sz="1200" dirty="0">
                <a:latin typeface="Meiryo UI" panose="020B0604030504040204" pitchFamily="50" charset="-128"/>
                <a:ea typeface="Meiryo UI" panose="020B0604030504040204" pitchFamily="50" charset="-128"/>
              </a:rPr>
              <a:t>15</a:t>
            </a:r>
            <a:r>
              <a:rPr lang="ja-JP" altLang="en-US" sz="1200" dirty="0">
                <a:latin typeface="Meiryo UI" panose="020B0604030504040204" pitchFamily="50" charset="-128"/>
                <a:ea typeface="Meiryo UI" panose="020B0604030504040204" pitchFamily="50" charset="-128"/>
              </a:rPr>
              <a:t>分で衣服を着、仕事に出かけられる障害者は、自分で衣類を着るのに２時間かかるために家にいるほかない障害者よりも自立している」</a:t>
            </a:r>
            <a:endParaRPr lang="en-US" altLang="ja-JP" sz="1200" dirty="0">
              <a:latin typeface="Meiryo UI" panose="020B0604030504040204" pitchFamily="50" charset="-128"/>
              <a:ea typeface="Meiryo UI" panose="020B0604030504040204" pitchFamily="50" charset="-128"/>
            </a:endParaRPr>
          </a:p>
          <a:p>
            <a:pPr marL="0" indent="0">
              <a:buNone/>
            </a:pPr>
            <a:endParaRPr lang="en-US" altLang="ja-JP" sz="1200" dirty="0">
              <a:latin typeface="Meiryo UI" panose="020B0604030504040204" pitchFamily="50" charset="-128"/>
              <a:ea typeface="Meiryo UI" panose="020B0604030504040204" pitchFamily="50" charset="-128"/>
            </a:endParaRPr>
          </a:p>
          <a:p>
            <a:pPr marL="0" indent="0">
              <a:buNone/>
            </a:pPr>
            <a:r>
              <a:rPr lang="en-US" altLang="ja-JP" sz="1200" dirty="0">
                <a:latin typeface="Meiryo UI" panose="020B0604030504040204" pitchFamily="50" charset="-128"/>
                <a:ea typeface="Meiryo UI" panose="020B0604030504040204" pitchFamily="50" charset="-128"/>
              </a:rPr>
              <a:t>ADL</a:t>
            </a:r>
            <a:r>
              <a:rPr lang="ja-JP" altLang="en-US" sz="1200" dirty="0">
                <a:latin typeface="Meiryo UI" panose="020B0604030504040204" pitchFamily="50" charset="-128"/>
                <a:ea typeface="Meiryo UI" panose="020B0604030504040204" pitchFamily="50" charset="-128"/>
              </a:rPr>
              <a:t>の自立という自立観　→　</a:t>
            </a:r>
            <a:r>
              <a:rPr lang="en-US" altLang="ja-JP" sz="1200" dirty="0">
                <a:latin typeface="Meiryo UI" panose="020B0604030504040204" pitchFamily="50" charset="-128"/>
                <a:ea typeface="Meiryo UI" panose="020B0604030504040204" pitchFamily="50" charset="-128"/>
              </a:rPr>
              <a:t>QOL</a:t>
            </a:r>
            <a:r>
              <a:rPr lang="ja-JP" altLang="en-US" sz="1200" dirty="0">
                <a:latin typeface="Meiryo UI" panose="020B0604030504040204" pitchFamily="50" charset="-128"/>
                <a:ea typeface="Meiryo UI" panose="020B0604030504040204" pitchFamily="50" charset="-128"/>
              </a:rPr>
              <a:t>の充実を自立と考える</a:t>
            </a:r>
            <a:endParaRPr lang="en-US" altLang="ja-JP" sz="1200" dirty="0">
              <a:latin typeface="Meiryo UI" panose="020B0604030504040204" pitchFamily="50" charset="-128"/>
              <a:ea typeface="Meiryo UI" panose="020B0604030504040204" pitchFamily="50" charset="-128"/>
            </a:endParaRPr>
          </a:p>
          <a:p>
            <a:endParaRPr kumimoji="1" lang="ja-JP" altLang="en-US" dirty="0"/>
          </a:p>
          <a:p>
            <a:r>
              <a:rPr kumimoji="1" lang="ja-JP" altLang="en-US" dirty="0"/>
              <a:t>というふうに、やはりどんな障害があったとしても自立の基本は、どこで誰とどんなふうに暮らすのか、自分で選んで決めていくこと。</a:t>
            </a:r>
          </a:p>
          <a:p>
            <a:r>
              <a:rPr kumimoji="1" lang="ja-JP" altLang="en-US" dirty="0"/>
              <a:t>そのためにも必要なことは、</a:t>
            </a:r>
            <a:r>
              <a:rPr lang="zh-TW" altLang="en-US" dirty="0"/>
              <a:t>「意思疎通」「意思形成」「意思表明」「意思実現」</a:t>
            </a:r>
            <a:r>
              <a:rPr lang="ja-JP" altLang="en-US" dirty="0"/>
              <a:t>を可能にする意思決定支援がとても重要になってきます。</a:t>
            </a: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15</a:t>
            </a:fld>
            <a:endParaRPr kumimoji="1" lang="ja-JP" altLang="en-US"/>
          </a:p>
        </p:txBody>
      </p:sp>
    </p:spTree>
    <p:extLst>
      <p:ext uri="{BB962C8B-B14F-4D97-AF65-F5344CB8AC3E}">
        <p14:creationId xmlns:p14="http://schemas.microsoft.com/office/powerpoint/2010/main" val="4356215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solidFill>
                  <a:srgbClr val="C00000"/>
                </a:solidFill>
                <a:latin typeface="HGP創英角ﾎﾟｯﾌﾟ体" panose="040B0A00000000000000" pitchFamily="50" charset="-128"/>
                <a:ea typeface="HGP創英角ﾎﾟｯﾌﾟ体" panose="040B0A00000000000000" pitchFamily="50" charset="-128"/>
              </a:rPr>
              <a:t>本人主体の視点</a:t>
            </a:r>
            <a:r>
              <a:rPr lang="ja-JP" altLang="en-US" sz="1200" dirty="0"/>
              <a:t>（本人中心）</a:t>
            </a:r>
            <a:endParaRPr lang="en-US" altLang="ja-JP" sz="1200" dirty="0"/>
          </a:p>
          <a:p>
            <a:r>
              <a:rPr lang="en-US" altLang="ja-JP" dirty="0"/>
              <a:t>※</a:t>
            </a:r>
            <a:r>
              <a:rPr lang="ja-JP" altLang="en-US" dirty="0"/>
              <a:t>１　社会制度側から見るのではなく常に本人に寄り添うことで想いを捉える。</a:t>
            </a:r>
            <a:endParaRPr lang="en-US" altLang="ja-JP" dirty="0"/>
          </a:p>
          <a:p>
            <a:endParaRPr kumimoji="1" lang="en-US" altLang="ja-JP" dirty="0"/>
          </a:p>
          <a:p>
            <a:r>
              <a:rPr kumimoji="1" lang="ja-JP" altLang="en-US" dirty="0"/>
              <a:t>相談支援専門員はサービスの配分者ではない。元々社会的に厳しい状況に置かれている障がい者にとって、想いを発し、それが実現するという経験が少なく、その受けとめからしっかりと行う必要がある。</a:t>
            </a:r>
            <a:endParaRPr kumimoji="1" lang="en-US" altLang="ja-JP" dirty="0"/>
          </a:p>
          <a:p>
            <a:r>
              <a:rPr kumimoji="1" lang="ja-JP" altLang="en-US" dirty="0"/>
              <a:t>少しでも配分者の雰囲気を感じたら、本人は想いを発することを諦めてしまう。</a:t>
            </a:r>
            <a:endParaRPr kumimoji="1" lang="en-US" altLang="ja-JP" dirty="0"/>
          </a:p>
          <a:p>
            <a:r>
              <a:rPr kumimoji="1" lang="ja-JP" altLang="en-US" dirty="0"/>
              <a:t>制度に沿うのではなく、本人の想いにしっかりと向き合うところから初めて欲しい。</a:t>
            </a:r>
            <a:endParaRPr kumimoji="1" lang="en-US" altLang="ja-JP" dirty="0"/>
          </a:p>
          <a:p>
            <a:r>
              <a:rPr kumimoji="1" lang="ja-JP" altLang="en-US" dirty="0"/>
              <a:t>想いが引き出されていない場合は、想いを引き出す支援から始め、想いに従って動き出した本人の力で周囲の合理的配慮を引き出していく。</a:t>
            </a:r>
            <a:endParaRPr kumimoji="1" lang="en-US" altLang="ja-JP" dirty="0"/>
          </a:p>
          <a:p>
            <a:endParaRPr kumimoji="1" lang="en-US" altLang="ja-JP" dirty="0"/>
          </a:p>
          <a:p>
            <a:r>
              <a:rPr kumimoji="1" lang="ja-JP" altLang="en-US" dirty="0"/>
              <a:t>再掲</a:t>
            </a:r>
            <a:endParaRPr kumimoji="1" lang="en-US" altLang="ja-JP" dirty="0"/>
          </a:p>
          <a:p>
            <a:r>
              <a:rPr kumimoji="1" lang="ja-JP" altLang="ja-JP" sz="1200" kern="1200" dirty="0">
                <a:solidFill>
                  <a:schemeClr val="tx1"/>
                </a:solidFill>
                <a:effectLst/>
                <a:latin typeface="+mn-lt"/>
                <a:ea typeface="+mn-ea"/>
                <a:cs typeface="+mn-cs"/>
              </a:rPr>
              <a:t>ピアカウンセラーが相談支援専門員として活動することの意義は大きく３つある。</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点目は障がい当事者として共感的理解が出来ること、</a:t>
            </a: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点目は同じ体験を伝えることで今後の生活について見通しが立てやすいこと、</a:t>
            </a: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点目は実際の生活支援の場面に経験者としてともに立ち会うことができるので実際的なアドバイスが得られること。そのような意義を理解した上で、ピアカウンセラーによる相談支援を受けることで、押し止められていた自らの可能性に気づき、パワーを発揮できることが十分考えられる。</a:t>
            </a:r>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16</a:t>
            </a:fld>
            <a:endParaRPr lang="ja-JP" altLang="en-US">
              <a:solidFill>
                <a:prstClr val="black"/>
              </a:solidFill>
            </a:endParaRPr>
          </a:p>
        </p:txBody>
      </p:sp>
    </p:spTree>
    <p:extLst>
      <p:ext uri="{BB962C8B-B14F-4D97-AF65-F5344CB8AC3E}">
        <p14:creationId xmlns:p14="http://schemas.microsoft.com/office/powerpoint/2010/main" val="21903367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200" dirty="0"/>
              <a:t>課題の解決からではなく、本人が出来ること、したいこと、好きなことに焦点をあてた支援を進める中でこそ、本人が主体的に課題を克服することができる。</a:t>
            </a:r>
            <a:endParaRPr lang="en-US" altLang="ja-JP" sz="1200" dirty="0"/>
          </a:p>
          <a:p>
            <a:pPr marL="0" indent="0">
              <a:buNone/>
            </a:pPr>
            <a:r>
              <a:rPr lang="ja-JP" altLang="en-US" sz="1200" dirty="0"/>
              <a:t>その際に重要なのが本人の自己効力感の向上であり、周囲の肯定的な態度の中で、したいことに近づくために小さな成功を積み重ね、</a:t>
            </a:r>
            <a:r>
              <a:rPr lang="ja-JP" altLang="en-US" sz="1200" dirty="0">
                <a:solidFill>
                  <a:srgbClr val="FF0000"/>
                </a:solidFill>
              </a:rPr>
              <a:t>あるいは、失敗を経験することでの学びを経て、</a:t>
            </a:r>
            <a:r>
              <a:rPr lang="ja-JP" altLang="en-US" sz="1200" dirty="0"/>
              <a:t>結果が形となって表れることを知ることで前進が始まる。</a:t>
            </a:r>
            <a:endParaRPr lang="en-US" altLang="ja-JP" sz="1200" dirty="0"/>
          </a:p>
          <a:p>
            <a:pPr marL="0" indent="0">
              <a:buNone/>
            </a:pPr>
            <a:r>
              <a:rPr lang="ja-JP" altLang="en-US" sz="1200" dirty="0"/>
              <a:t>これが僅かな前進であっても、本人の自己効力感の向上が周囲にパワーをもたらし、そのパワーがさらに本人の社会への影響力を増大させていく。その始まりはすべて本人の想いからである。</a:t>
            </a:r>
            <a:endParaRPr lang="en-US" altLang="ja-JP" sz="1200" dirty="0"/>
          </a:p>
          <a:p>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17</a:t>
            </a:fld>
            <a:endParaRPr lang="ja-JP" altLang="en-US">
              <a:solidFill>
                <a:prstClr val="black"/>
              </a:solidFill>
            </a:endParaRPr>
          </a:p>
        </p:txBody>
      </p:sp>
    </p:spTree>
    <p:extLst>
      <p:ext uri="{BB962C8B-B14F-4D97-AF65-F5344CB8AC3E}">
        <p14:creationId xmlns:p14="http://schemas.microsoft.com/office/powerpoint/2010/main" val="9344506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None/>
            </a:pPr>
            <a:r>
              <a:rPr lang="ja-JP" altLang="en-US" sz="1200" dirty="0"/>
              <a:t>制度上のサービスを適用することが通例となったパターナリズム中で、どのようにして想いから出発した支援ができるか。</a:t>
            </a:r>
            <a:endParaRPr lang="en-US" altLang="ja-JP" sz="1200" dirty="0"/>
          </a:p>
          <a:p>
            <a:pPr marL="0" indent="0">
              <a:buNone/>
            </a:pPr>
            <a:r>
              <a:rPr lang="ja-JP" altLang="en-US" sz="1200" dirty="0"/>
              <a:t>想いが読み取りづらい本人に、想いを表明していただく関わり方を支援者だけの主導でなく進めるにはどうするのか。</a:t>
            </a:r>
            <a:endParaRPr lang="en-US" altLang="ja-JP" sz="1200" dirty="0"/>
          </a:p>
          <a:p>
            <a:pPr marL="0" indent="0">
              <a:buNone/>
            </a:pPr>
            <a:r>
              <a:rPr lang="ja-JP" altLang="en-US" sz="1200" dirty="0"/>
              <a:t>本人中心とは個人主義でも、支援者が本人をおもんばかることでもなく、「自己決定支援等を活用して、本人が関係者の支援を踏まえて・・する」ことである（北野</a:t>
            </a:r>
            <a:r>
              <a:rPr lang="en-US" altLang="ja-JP" sz="1200" dirty="0"/>
              <a:t>2013</a:t>
            </a:r>
            <a:r>
              <a:rPr lang="ja-JP" altLang="en-US" sz="1200" dirty="0"/>
              <a:t>）。</a:t>
            </a:r>
            <a:endParaRPr lang="en-US" altLang="ja-JP" sz="1200" dirty="0"/>
          </a:p>
          <a:p>
            <a:pPr marL="0" indent="0">
              <a:buNone/>
            </a:pPr>
            <a:r>
              <a:rPr lang="ja-JP" altLang="en-US" sz="1200" dirty="0"/>
              <a:t>そのためには、支援者を含む社会全体との相互エンパワメント関係が展開されなければならない（同）。</a:t>
            </a:r>
            <a:endParaRPr lang="en-US" altLang="ja-JP" sz="1200" dirty="0"/>
          </a:p>
          <a:p>
            <a:pPr marL="0" indent="0">
              <a:buNone/>
            </a:pPr>
            <a:r>
              <a:rPr lang="ja-JP" altLang="en-US" sz="1200" dirty="0"/>
              <a:t>あくまで本人を中心に据えた会議や本人の最善の利益に即した生活支援の実施により粘り強く本人のパワーを引き出していく。</a:t>
            </a:r>
            <a:endParaRPr lang="en-US" altLang="ja-JP" sz="1200" dirty="0"/>
          </a:p>
          <a:p>
            <a:endParaRPr kumimoji="1" lang="en-US" altLang="ja-JP" dirty="0"/>
          </a:p>
          <a:p>
            <a:r>
              <a:rPr kumimoji="1" lang="ja-JP" altLang="en-US" dirty="0"/>
              <a:t>参考文献</a:t>
            </a:r>
            <a:endParaRPr kumimoji="1" lang="en-US" altLang="ja-JP" dirty="0"/>
          </a:p>
          <a:p>
            <a:r>
              <a:rPr kumimoji="1" lang="ja-JP" altLang="en-US" dirty="0"/>
              <a:t>朝比奈ミカ・北野誠一・玉木幸則「障害者本に中心の相談支援とサービス等利用計画ハンドブック」ミネルヴァ書房</a:t>
            </a:r>
            <a:r>
              <a:rPr kumimoji="1" lang="en-US" altLang="ja-JP" dirty="0"/>
              <a:t>2013</a:t>
            </a:r>
          </a:p>
          <a:p>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18</a:t>
            </a:fld>
            <a:endParaRPr lang="ja-JP" altLang="en-US">
              <a:solidFill>
                <a:prstClr val="black"/>
              </a:solidFill>
            </a:endParaRPr>
          </a:p>
        </p:txBody>
      </p:sp>
    </p:spTree>
    <p:extLst>
      <p:ext uri="{BB962C8B-B14F-4D97-AF65-F5344CB8AC3E}">
        <p14:creationId xmlns:p14="http://schemas.microsoft.com/office/powerpoint/2010/main" val="526351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a:bodyPr>
          <a:lstStyle/>
          <a:p>
            <a:r>
              <a:rPr lang="ja-JP" altLang="en-US" dirty="0" smtClean="0"/>
              <a:t>基本的視点の</a:t>
            </a:r>
            <a:r>
              <a:rPr lang="en-US" altLang="ja-JP" dirty="0" smtClean="0"/>
              <a:t>5</a:t>
            </a:r>
            <a:r>
              <a:rPr lang="ja-JP" altLang="en-US" dirty="0" smtClean="0"/>
              <a:t>つ目は、自立</a:t>
            </a:r>
            <a:r>
              <a:rPr lang="ja-JP" altLang="en-US" dirty="0"/>
              <a:t>や</a:t>
            </a:r>
            <a:r>
              <a:rPr lang="ja-JP" altLang="en-US" dirty="0" smtClean="0"/>
              <a:t>自己</a:t>
            </a:r>
            <a:r>
              <a:rPr lang="ja-JP" altLang="en-US" dirty="0"/>
              <a:t>決定</a:t>
            </a:r>
            <a:r>
              <a:rPr lang="ja-JP" altLang="en-US" dirty="0" smtClean="0"/>
              <a:t>の視点です。本人を</a:t>
            </a:r>
            <a:r>
              <a:rPr lang="ja-JP" altLang="en-US" dirty="0"/>
              <a:t>、</a:t>
            </a:r>
            <a:r>
              <a:rPr lang="ja-JP" altLang="en-US" dirty="0" smtClean="0"/>
              <a:t>主体性</a:t>
            </a:r>
            <a:r>
              <a:rPr lang="ja-JP" altLang="en-US" dirty="0"/>
              <a:t>を持った人であると捉え、主体性を発揮できるように本人と周囲に</a:t>
            </a:r>
            <a:r>
              <a:rPr lang="ja-JP" altLang="en-US" dirty="0" smtClean="0"/>
              <a:t>働きかけることです。</a:t>
            </a:r>
            <a:endParaRPr lang="en-US" altLang="ja-JP" dirty="0"/>
          </a:p>
          <a:p>
            <a:endParaRPr kumimoji="1" lang="en-US" altLang="ja-JP" dirty="0"/>
          </a:p>
          <a:p>
            <a:r>
              <a:rPr lang="ja-JP" altLang="en-US" dirty="0"/>
              <a:t>重症心身障がいで反応がない、自傷他害を繰り返す、精神医療から抜けられない、アディクションが収まらない、犯罪を繰り返す、何度も約束を反故にするといった本人に相談支援専門員はどう対応</a:t>
            </a:r>
            <a:r>
              <a:rPr lang="ja-JP" altLang="en-US" dirty="0" smtClean="0"/>
              <a:t>すればよいでしょうか？</a:t>
            </a:r>
            <a:endParaRPr lang="en-US" altLang="ja-JP" dirty="0"/>
          </a:p>
          <a:p>
            <a:endParaRPr lang="en-US" altLang="ja-JP" dirty="0" smtClean="0"/>
          </a:p>
          <a:p>
            <a:r>
              <a:rPr lang="ja-JP" altLang="en-US" dirty="0" smtClean="0"/>
              <a:t>ソーシャルワークでは、こうした、医療の分野では「症状」「逸脱行動」とみなされる状態を、「満たされていないニーズの現れ」ととらえます。社会環境が本人のニーズを十分に満たしていない中で、それでも主体的に立ち向かおうとする中で、こうした状態が表れていると考えます。そして、その満たされないニーズが何なのかを探り、ニーズを社会資源につなぐことで、症状や逸脱行動とは別の形で対処する術を見出すのが支援です。</a:t>
            </a:r>
            <a:endParaRPr lang="en-US" altLang="ja-JP" dirty="0"/>
          </a:p>
          <a:p>
            <a:endParaRPr lang="en-US" altLang="ja-JP" dirty="0"/>
          </a:p>
          <a:p>
            <a:r>
              <a:rPr kumimoji="1" lang="ja-JP" altLang="en-US" dirty="0" smtClean="0"/>
              <a:t>社会資源が確保できていても、どの社会資源をどのように使うのかは、本人の自己決定になります。社会資源を奪われ続けてきた当事者の場合、はじめから自己決定は困難です。そこで必要になるのが意思決定支援です。</a:t>
            </a:r>
            <a:endParaRPr kumimoji="1" lang="en-US" altLang="ja-JP" dirty="0" smtClean="0"/>
          </a:p>
          <a:p>
            <a:r>
              <a:rPr kumimoji="1" lang="ja-JP" altLang="en-US" dirty="0" smtClean="0"/>
              <a:t>意思</a:t>
            </a:r>
            <a:r>
              <a:rPr kumimoji="1" lang="ja-JP" altLang="en-US" dirty="0"/>
              <a:t>決定支援の</a:t>
            </a:r>
            <a:r>
              <a:rPr kumimoji="1" lang="ja-JP" altLang="en-US" dirty="0" smtClean="0"/>
              <a:t>流れは、</a:t>
            </a:r>
            <a:r>
              <a:rPr kumimoji="1" lang="zh-TW" altLang="en-US" dirty="0"/>
              <a:t>意思疎通→意思形成→意思表明→意思実現と</a:t>
            </a:r>
            <a:r>
              <a:rPr kumimoji="1" lang="zh-TW" altLang="en-US" dirty="0" smtClean="0"/>
              <a:t>な</a:t>
            </a:r>
            <a:r>
              <a:rPr kumimoji="1" lang="ja-JP" altLang="en-US" dirty="0" smtClean="0"/>
              <a:t>ります</a:t>
            </a:r>
            <a:r>
              <a:rPr kumimoji="1" lang="zh-TW" altLang="en-US" dirty="0" smtClean="0"/>
              <a:t>が</a:t>
            </a:r>
            <a:r>
              <a:rPr kumimoji="1" lang="zh-TW" altLang="en-US" dirty="0"/>
              <a:t>、これは相談</a:t>
            </a:r>
            <a:r>
              <a:rPr kumimoji="1" lang="zh-TW" altLang="en-US" dirty="0" smtClean="0"/>
              <a:t>支援</a:t>
            </a:r>
            <a:r>
              <a:rPr kumimoji="1" lang="ja-JP" altLang="en-US" dirty="0" smtClean="0"/>
              <a:t>全体</a:t>
            </a:r>
            <a:r>
              <a:rPr kumimoji="1" lang="zh-TW" altLang="en-US" dirty="0" smtClean="0"/>
              <a:t>の</a:t>
            </a:r>
            <a:r>
              <a:rPr kumimoji="1" lang="zh-TW" altLang="en-US" dirty="0"/>
              <a:t>流れと等</a:t>
            </a:r>
            <a:r>
              <a:rPr kumimoji="1" lang="zh-TW" altLang="en-US" dirty="0" smtClean="0"/>
              <a:t>し</a:t>
            </a:r>
            <a:r>
              <a:rPr kumimoji="1" lang="ja-JP" altLang="en-US" dirty="0" smtClean="0"/>
              <a:t>くなっています</a:t>
            </a:r>
            <a:r>
              <a:rPr kumimoji="1" lang="zh-TW" altLang="en-US" dirty="0" smtClean="0"/>
              <a:t>。</a:t>
            </a:r>
            <a:endParaRPr kumimoji="1" lang="en-US" altLang="zh-TW" dirty="0"/>
          </a:p>
          <a:p>
            <a:r>
              <a:rPr kumimoji="1" lang="zh-TW" altLang="en-US" dirty="0"/>
              <a:t>結果的に、綿密な意思確認、判断しやすい情報</a:t>
            </a:r>
            <a:r>
              <a:rPr kumimoji="1" lang="zh-TW" altLang="en-US" dirty="0" smtClean="0"/>
              <a:t>提供</a:t>
            </a:r>
            <a:r>
              <a:rPr kumimoji="1" lang="ja-JP" altLang="en-US" dirty="0" smtClean="0"/>
              <a:t>（情報保障）</a:t>
            </a:r>
            <a:r>
              <a:rPr kumimoji="1" lang="zh-TW" altLang="en-US" dirty="0" smtClean="0"/>
              <a:t>、</a:t>
            </a:r>
            <a:r>
              <a:rPr kumimoji="1" lang="zh-TW" altLang="en-US" dirty="0"/>
              <a:t>意思を表明しやすい環境作り、表明したことが実現するという経験が利用者のパワーアップに繋</a:t>
            </a:r>
            <a:r>
              <a:rPr kumimoji="1" lang="zh-TW" altLang="en-US" dirty="0" smtClean="0"/>
              <a:t>が</a:t>
            </a:r>
            <a:r>
              <a:rPr kumimoji="1" lang="ja-JP" altLang="en-US" dirty="0" smtClean="0"/>
              <a:t>ります</a:t>
            </a:r>
            <a:r>
              <a:rPr kumimoji="1" lang="zh-TW" altLang="en-US" dirty="0" smtClean="0"/>
              <a:t>。</a:t>
            </a:r>
            <a:endParaRPr lang="en-US" altLang="ja-JP" dirty="0"/>
          </a:p>
          <a:p>
            <a:endParaRPr lang="ja-JP" altLang="en-US" dirty="0"/>
          </a:p>
          <a:p>
            <a:r>
              <a:rPr kumimoji="1" lang="ja-JP" altLang="en-US" dirty="0"/>
              <a:t>福祉施設を訪問して利用者の声を聴く福祉オンブズマンの経験から、施設入所者に対する相談支援専門員や施設職員の関わりの弱さを感じざるを</a:t>
            </a:r>
            <a:r>
              <a:rPr kumimoji="1" lang="ja-JP" altLang="en-US" dirty="0" smtClean="0"/>
              <a:t>得ません。</a:t>
            </a:r>
            <a:endParaRPr kumimoji="1" lang="en-US" altLang="ja-JP" dirty="0"/>
          </a:p>
          <a:p>
            <a:r>
              <a:rPr kumimoji="1" lang="ja-JP" altLang="en-US" dirty="0"/>
              <a:t>あなたの利用者は声を聴いてもらえないまま、画一的な「支援」を受けて</a:t>
            </a:r>
            <a:r>
              <a:rPr kumimoji="1" lang="ja-JP" altLang="en-US" dirty="0" smtClean="0"/>
              <a:t>いないでしょうか？</a:t>
            </a:r>
            <a:endParaRPr kumimoji="1" lang="en-US" altLang="ja-JP" dirty="0"/>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19</a:t>
            </a:fld>
            <a:endParaRPr kumimoji="1" lang="ja-JP" altLang="en-US"/>
          </a:p>
        </p:txBody>
      </p:sp>
    </p:spTree>
    <p:extLst>
      <p:ext uri="{BB962C8B-B14F-4D97-AF65-F5344CB8AC3E}">
        <p14:creationId xmlns:p14="http://schemas.microsoft.com/office/powerpoint/2010/main" val="27861136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少し言い方を変えてみると、意思決定支援とは、自己決定・自己選択ができるようにお手伝いをすることになります。</a:t>
            </a:r>
          </a:p>
          <a:p>
            <a:endParaRPr kumimoji="1" lang="ja-JP" altLang="en-US" dirty="0"/>
          </a:p>
          <a:p>
            <a:r>
              <a:rPr kumimoji="1" lang="ja-JP" altLang="en-US" dirty="0"/>
              <a:t>意思決定支援に必要なことは、</a:t>
            </a:r>
          </a:p>
          <a:p>
            <a:r>
              <a:rPr kumimoji="1" lang="ja-JP" altLang="en-US" dirty="0"/>
              <a:t>本人との意思疎通が図れること。言語だけではなく、表情や仕草、眼の動きや身体の動き。様々な状況から何を伝えようとしているか繰り返し確認をしがら、意思疎通ができるようにしていくことが大切です。</a:t>
            </a:r>
          </a:p>
          <a:p>
            <a:endParaRPr kumimoji="1" lang="ja-JP" altLang="en-US" dirty="0"/>
          </a:p>
          <a:p>
            <a:r>
              <a:rPr kumimoji="1" lang="ja-JP" altLang="en-US" dirty="0"/>
              <a:t>意思形成は、いろいろな生活体験を重ねていくこと。例えば、ずうっと施設などで食事が提供されている生活であれば、ファミリーレストランに行って何を食べるか選んでもらおうとしても明確に選ぶことはできません。</a:t>
            </a:r>
          </a:p>
          <a:p>
            <a:r>
              <a:rPr kumimoji="1" lang="ja-JP" altLang="en-US" dirty="0"/>
              <a:t>なぜならば、写真があったとしても食べた経験がなければ、それを選ぶことはできません。そのためにも、いろいろ食べてみるという経験を重ねていくことが大切になってきます。</a:t>
            </a:r>
          </a:p>
          <a:p>
            <a:endParaRPr kumimoji="1" lang="ja-JP" altLang="en-US" dirty="0"/>
          </a:p>
          <a:p>
            <a:r>
              <a:rPr kumimoji="1" lang="ja-JP" altLang="en-US" dirty="0"/>
              <a:t>その経験が、積み重なっていくことで、選ぶという意思表示につながってきます。その意思表示を受け止めて、その人の意思の実現となります。</a:t>
            </a:r>
          </a:p>
          <a:p>
            <a:endParaRPr kumimoji="1" lang="ja-JP" altLang="en-US" dirty="0"/>
          </a:p>
          <a:p>
            <a:r>
              <a:rPr kumimoji="1" lang="ja-JP" altLang="en-US" dirty="0"/>
              <a:t>この一連の支援が、意思決定支援ということになります。</a:t>
            </a:r>
          </a:p>
          <a:p>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20</a:t>
            </a:fld>
            <a:endParaRPr kumimoji="1" lang="ja-JP" altLang="en-US"/>
          </a:p>
        </p:txBody>
      </p:sp>
    </p:spTree>
    <p:extLst>
      <p:ext uri="{BB962C8B-B14F-4D97-AF65-F5344CB8AC3E}">
        <p14:creationId xmlns:p14="http://schemas.microsoft.com/office/powerpoint/2010/main" val="3417879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この科目では、現任研修でありますが、再度、相談支援の基本姿勢を確認していきます。</a:t>
            </a:r>
          </a:p>
          <a:p>
            <a:r>
              <a:rPr kumimoji="1" lang="ja-JP" altLang="en-US" smtClean="0"/>
              <a:t>その中で、ケアマネジメントのプロセスにおいて、相談支援の基本姿勢がいかされているか。</a:t>
            </a:r>
          </a:p>
          <a:p>
            <a:r>
              <a:rPr kumimoji="1" lang="ja-JP" altLang="en-US" smtClean="0"/>
              <a:t>また、一連の相談支援業務において、意思決定支援が丁寧に行われているかを振り返っていきます。</a:t>
            </a:r>
          </a:p>
          <a:p>
            <a:endParaRPr kumimoji="1" lang="ja-JP" altLang="en-US" smtClean="0"/>
          </a:p>
          <a:p>
            <a:r>
              <a:rPr kumimoji="1" lang="ja-JP" altLang="en-US" smtClean="0"/>
              <a:t>さらに個別の相談支援から地域づくりへとつながることと、その役割について理解を深めていきます。</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2</a:t>
            </a:fld>
            <a:endParaRPr kumimoji="1" lang="ja-JP" altLang="en-US"/>
          </a:p>
        </p:txBody>
      </p:sp>
    </p:spTree>
    <p:extLst>
      <p:ext uri="{BB962C8B-B14F-4D97-AF65-F5344CB8AC3E}">
        <p14:creationId xmlns:p14="http://schemas.microsoft.com/office/powerpoint/2010/main" val="2405871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本人が司令塔になるといっても、何の情報も得ず、何の体験もせず、誰とも相談しないで司令塔になることなど、誰にもできません。自己決定もまた、多くの依存先を持っていて初めて可能になるということを押さえておきましょう。</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rPr>
              <a:t>意思決定支援とは、自ら意思決定支援を決定することに困難を抱える障害者が、日常生活や社会生活に関して自らの意思が反映された生活を送ることが出来るように、可能な限り本人が自ら意思決定できるように支援し、本人の意思の確認や意思及び選考を推定し、支援を尽くしても本人の意思の確認や意思及び選考の推定が困難な場合には、最後の手段として最善の利益を検討するために事業者の職員が行う支援の行為及び仕組みをいう。</a:t>
            </a:r>
            <a:endParaRPr kumimoji="1" lang="en-US" altLang="ja-JP"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mn-ea"/>
              <a:cs typeface="+mn-cs"/>
            </a:endParaRPr>
          </a:p>
          <a:p>
            <a:endParaRPr kumimoji="1" lang="en-US" altLang="ja-JP" dirty="0">
              <a:latin typeface="+mn-ea"/>
              <a:ea typeface="+mn-ea"/>
            </a:endParaRPr>
          </a:p>
          <a:p>
            <a:r>
              <a:rPr kumimoji="1" lang="ja-JP" altLang="en-US" dirty="0">
                <a:latin typeface="+mn-ea"/>
                <a:ea typeface="+mn-ea"/>
              </a:rPr>
              <a:t>ここで重要なのは、健常者はすでに毎日のように、インフォーマルな形で、自分にとって受け取りやすい情報、自分と類似した状況にあるロールモデル、選択肢を体験する機会、相談相手など、意思決定支援を受けているという点です。障害者は、未だ十分な意思決定支援を受けていないので、フォーマルまたはインフォーマルな支援を強化する必要があるのです。</a:t>
            </a:r>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参考文献等</a:t>
            </a:r>
            <a:endParaRPr kumimoji="1" lang="en-US" altLang="ja-JP" dirty="0">
              <a:latin typeface="+mn-ea"/>
              <a:ea typeface="+mn-ea"/>
            </a:endParaRPr>
          </a:p>
          <a:p>
            <a:r>
              <a:rPr kumimoji="1" lang="ja-JP" altLang="en-US" dirty="0">
                <a:latin typeface="+mn-ea"/>
                <a:ea typeface="+mn-ea"/>
              </a:rPr>
              <a:t>谷口明広「重度身体障害者の日本的自立生活概念と自立生活教育プログラム」</a:t>
            </a:r>
            <a:r>
              <a:rPr kumimoji="1" lang="ja-JP" altLang="en-US" sz="1200" b="0" i="0" u="none" strike="noStrike" kern="1200" dirty="0">
                <a:solidFill>
                  <a:schemeClr val="tx1"/>
                </a:solidFill>
                <a:effectLst/>
                <a:latin typeface="+mn-lt"/>
                <a:ea typeface="+mn-ea"/>
                <a:cs typeface="+mn-cs"/>
              </a:rPr>
              <a:t>社会福祉学 </a:t>
            </a:r>
            <a:r>
              <a:rPr kumimoji="1" lang="en-US" altLang="ja-JP" sz="1200" b="0" i="0" u="none" strike="noStrike" kern="1200" dirty="0">
                <a:solidFill>
                  <a:schemeClr val="tx1"/>
                </a:solidFill>
                <a:effectLst/>
                <a:latin typeface="+mn-lt"/>
                <a:ea typeface="+mn-ea"/>
                <a:cs typeface="+mn-cs"/>
              </a:rPr>
              <a:t>29(1), 45-64, 1988</a:t>
            </a:r>
          </a:p>
          <a:p>
            <a:r>
              <a:rPr kumimoji="1" lang="ja-JP" altLang="en-US" dirty="0">
                <a:latin typeface="+mn-ea"/>
                <a:ea typeface="+mn-ea"/>
              </a:rPr>
              <a:t>熊谷晋一郎</a:t>
            </a:r>
            <a:r>
              <a:rPr kumimoji="1" lang="en-US" altLang="ja-JP" dirty="0">
                <a:latin typeface="+mn-ea"/>
                <a:ea typeface="+mn-ea"/>
              </a:rPr>
              <a:t>. (2019). </a:t>
            </a:r>
            <a:r>
              <a:rPr kumimoji="1" lang="ja-JP" altLang="en-US" dirty="0">
                <a:latin typeface="+mn-ea"/>
                <a:ea typeface="+mn-ea"/>
              </a:rPr>
              <a:t>障害をもつ人にとっての自己理解の重要性</a:t>
            </a:r>
            <a:r>
              <a:rPr kumimoji="1" lang="en-US" altLang="ja-JP" dirty="0">
                <a:latin typeface="+mn-ea"/>
                <a:ea typeface="+mn-ea"/>
              </a:rPr>
              <a:t>. </a:t>
            </a:r>
            <a:r>
              <a:rPr kumimoji="1" lang="ja-JP" altLang="en-US" dirty="0">
                <a:latin typeface="+mn-ea"/>
                <a:ea typeface="+mn-ea"/>
              </a:rPr>
              <a:t>公益社団法人日本発達障害連盟</a:t>
            </a:r>
            <a:r>
              <a:rPr kumimoji="1" lang="en-US" altLang="ja-JP" dirty="0">
                <a:latin typeface="+mn-ea"/>
                <a:ea typeface="+mn-ea"/>
              </a:rPr>
              <a:t>(</a:t>
            </a:r>
            <a:r>
              <a:rPr kumimoji="1" lang="ja-JP" altLang="en-US" dirty="0">
                <a:latin typeface="+mn-ea"/>
                <a:ea typeface="+mn-ea"/>
              </a:rPr>
              <a:t>編</a:t>
            </a:r>
            <a:r>
              <a:rPr kumimoji="1" lang="en-US" altLang="ja-JP" dirty="0">
                <a:latin typeface="+mn-ea"/>
                <a:ea typeface="+mn-ea"/>
              </a:rPr>
              <a:t>)</a:t>
            </a:r>
            <a:r>
              <a:rPr kumimoji="1" lang="ja-JP" altLang="en-US" dirty="0">
                <a:latin typeface="+mn-ea"/>
                <a:ea typeface="+mn-ea"/>
              </a:rPr>
              <a:t>発達障害白書</a:t>
            </a:r>
            <a:r>
              <a:rPr kumimoji="1" lang="en-US" altLang="ja-JP" dirty="0">
                <a:latin typeface="+mn-ea"/>
                <a:ea typeface="+mn-ea"/>
              </a:rPr>
              <a:t>2019</a:t>
            </a:r>
            <a:r>
              <a:rPr kumimoji="1" lang="ja-JP" altLang="en-US" dirty="0">
                <a:latin typeface="+mn-ea"/>
                <a:ea typeface="+mn-ea"/>
              </a:rPr>
              <a:t>年版</a:t>
            </a:r>
            <a:r>
              <a:rPr kumimoji="1" lang="en-US" altLang="ja-JP" dirty="0">
                <a:latin typeface="+mn-ea"/>
                <a:ea typeface="+mn-ea"/>
              </a:rPr>
              <a:t>, 42-43, </a:t>
            </a:r>
            <a:r>
              <a:rPr kumimoji="1" lang="ja-JP" altLang="en-US" dirty="0">
                <a:latin typeface="+mn-ea"/>
                <a:ea typeface="+mn-ea"/>
              </a:rPr>
              <a:t>東京</a:t>
            </a:r>
            <a:r>
              <a:rPr kumimoji="1" lang="en-US" altLang="ja-JP" dirty="0">
                <a:latin typeface="+mn-ea"/>
                <a:ea typeface="+mn-ea"/>
              </a:rPr>
              <a:t>: </a:t>
            </a:r>
            <a:r>
              <a:rPr kumimoji="1" lang="ja-JP" altLang="en-US" dirty="0">
                <a:latin typeface="+mn-ea"/>
                <a:ea typeface="+mn-ea"/>
              </a:rPr>
              <a:t>明石書店</a:t>
            </a:r>
            <a:r>
              <a:rPr kumimoji="1" lang="en-US" altLang="ja-JP" dirty="0">
                <a:latin typeface="+mn-ea"/>
                <a:ea typeface="+mn-ea"/>
              </a:rPr>
              <a:t>.</a:t>
            </a:r>
          </a:p>
          <a:p>
            <a:r>
              <a:rPr kumimoji="1" lang="ja-JP" altLang="en-US" dirty="0">
                <a:latin typeface="+mn-ea"/>
                <a:ea typeface="+mn-ea"/>
              </a:rPr>
              <a:t>熊谷晋一郎</a:t>
            </a:r>
            <a:r>
              <a:rPr kumimoji="1" lang="en-US" altLang="ja-JP" dirty="0">
                <a:latin typeface="+mn-ea"/>
                <a:ea typeface="+mn-ea"/>
              </a:rPr>
              <a:t>. (2018). </a:t>
            </a:r>
            <a:r>
              <a:rPr kumimoji="1" lang="ja-JP" altLang="en-US" dirty="0">
                <a:latin typeface="+mn-ea"/>
                <a:ea typeface="+mn-ea"/>
              </a:rPr>
              <a:t>支援付き意思決定：その法理・実践研究・当事者性について</a:t>
            </a:r>
            <a:r>
              <a:rPr kumimoji="1" lang="en-US" altLang="ja-JP" dirty="0">
                <a:latin typeface="+mn-ea"/>
                <a:ea typeface="+mn-ea"/>
              </a:rPr>
              <a:t>. </a:t>
            </a:r>
            <a:r>
              <a:rPr kumimoji="1" lang="ja-JP" altLang="en-US" dirty="0">
                <a:latin typeface="+mn-ea"/>
                <a:ea typeface="+mn-ea"/>
              </a:rPr>
              <a:t>障害学研究</a:t>
            </a:r>
            <a:r>
              <a:rPr kumimoji="1" lang="en-US" altLang="ja-JP" dirty="0">
                <a:latin typeface="+mn-ea"/>
                <a:ea typeface="+mn-ea"/>
              </a:rPr>
              <a:t>, 14, 67-84.</a:t>
            </a:r>
          </a:p>
          <a:p>
            <a:endParaRPr kumimoji="1" lang="en-US" altLang="ja-JP" dirty="0">
              <a:latin typeface="+mn-ea"/>
              <a:ea typeface="+mn-ea"/>
            </a:endParaRPr>
          </a:p>
          <a:p>
            <a:endParaRPr kumimoji="1" lang="en-US" altLang="ja-JP" dirty="0">
              <a:latin typeface="+mn-ea"/>
              <a:ea typeface="+mn-ea"/>
            </a:endParaRPr>
          </a:p>
          <a:p>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fld id="{B83F2E3B-FA7B-4173-92F7-3F16823A91ED}" type="slidenum">
              <a:rPr kumimoji="1" lang="ja-JP" altLang="en-US" smtClean="0"/>
              <a:t>21</a:t>
            </a:fld>
            <a:endParaRPr kumimoji="1" lang="ja-JP" altLang="en-US"/>
          </a:p>
        </p:txBody>
      </p:sp>
    </p:spTree>
    <p:extLst>
      <p:ext uri="{BB962C8B-B14F-4D97-AF65-F5344CB8AC3E}">
        <p14:creationId xmlns:p14="http://schemas.microsoft.com/office/powerpoint/2010/main" val="1328774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エンパワメントの視点（当事者による社会変革）</a:t>
            </a:r>
            <a:endParaRPr lang="en-US" altLang="ja-JP" dirty="0"/>
          </a:p>
          <a:p>
            <a:r>
              <a:rPr lang="en-US" altLang="ja-JP" dirty="0"/>
              <a:t>※</a:t>
            </a:r>
            <a:r>
              <a:rPr lang="ja-JP" altLang="en-US" dirty="0"/>
              <a:t>４　本人が周囲の人々や社会に働きかけ、社会を変えることで課題を解決していくために環境に働きかける。</a:t>
            </a:r>
            <a:endParaRPr lang="en-US" altLang="ja-JP" dirty="0"/>
          </a:p>
          <a:p>
            <a:endParaRPr kumimoji="1" lang="en-US" altLang="ja-JP" dirty="0"/>
          </a:p>
          <a:p>
            <a:r>
              <a:rPr kumimoji="1" lang="ja-JP" altLang="en-US" dirty="0"/>
              <a:t>エンパワメントとは本来、当事者が社会を変革して生きづらさを打破していくことから来た概念である。</a:t>
            </a:r>
            <a:endParaRPr kumimoji="1" lang="en-US" altLang="ja-JP" dirty="0"/>
          </a:p>
          <a:p>
            <a:r>
              <a:rPr kumimoji="1" lang="ja-JP" altLang="en-US" dirty="0"/>
              <a:t>障がい者の置かれている現在の社会は、まだまだ生きづらい場面が多くあり、個々の障がい者は自己効力感を高めて、自信を持ち、対人関係を豊かにし、社会へ働きかけるパワーを獲得していく過程におかれているといえる。</a:t>
            </a:r>
            <a:endParaRPr kumimoji="1" lang="en-US" altLang="ja-JP" dirty="0"/>
          </a:p>
          <a:p>
            <a:r>
              <a:rPr kumimoji="1" lang="ja-JP" altLang="en-US" dirty="0"/>
              <a:t>相談支援専門員は、その現実と向き合う力を本人が獲得するために、あるときは後から、あるときはその同伴者として寄り添っていく。</a:t>
            </a:r>
          </a:p>
        </p:txBody>
      </p:sp>
      <p:sp>
        <p:nvSpPr>
          <p:cNvPr id="4" name="スライド番号プレースホルダー 3"/>
          <p:cNvSpPr>
            <a:spLocks noGrp="1"/>
          </p:cNvSpPr>
          <p:nvPr>
            <p:ph type="sldNum" sz="quarter" idx="10"/>
          </p:nvPr>
        </p:nvSpPr>
        <p:spPr/>
        <p:txBody>
          <a:bodyPr/>
          <a:lstStyle/>
          <a:p>
            <a:pPr>
              <a:defRPr/>
            </a:pPr>
            <a:fld id="{B83F2E3B-FA7B-4173-92F7-3F16823A91ED}" type="slidenum">
              <a:rPr lang="ja-JP" altLang="en-US" smtClean="0">
                <a:solidFill>
                  <a:prstClr val="black"/>
                </a:solidFill>
              </a:rPr>
              <a:pPr>
                <a:defRPr/>
              </a:pPr>
              <a:t>22</a:t>
            </a:fld>
            <a:endParaRPr lang="ja-JP" altLang="en-US">
              <a:solidFill>
                <a:prstClr val="black"/>
              </a:solidFill>
            </a:endParaRPr>
          </a:p>
        </p:txBody>
      </p:sp>
    </p:spTree>
    <p:extLst>
      <p:ext uri="{BB962C8B-B14F-4D97-AF65-F5344CB8AC3E}">
        <p14:creationId xmlns:p14="http://schemas.microsoft.com/office/powerpoint/2010/main" val="3193466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latin typeface="+mn-ea"/>
                <a:ea typeface="+mn-ea"/>
              </a:rPr>
              <a:t>ソロモンは黒人の解放運動から来た運動概念をソーシャルワークのアプローチとなる基礎を築いた。</a:t>
            </a:r>
            <a:endParaRPr kumimoji="1" lang="en-US" altLang="ja-JP" dirty="0">
              <a:latin typeface="+mn-ea"/>
              <a:ea typeface="+mn-ea"/>
            </a:endParaRPr>
          </a:p>
          <a:p>
            <a:r>
              <a:rPr kumimoji="1" lang="ja-JP" altLang="en-US" dirty="0">
                <a:latin typeface="+mn-ea"/>
                <a:ea typeface="+mn-ea"/>
              </a:rPr>
              <a:t>パワレスな状態から社会的役割を果たすことが可能な状況までになるには環境の改善が不可欠である。</a:t>
            </a:r>
            <a:endParaRPr kumimoji="1" lang="en-US" altLang="ja-JP" dirty="0">
              <a:latin typeface="+mn-ea"/>
              <a:ea typeface="+mn-ea"/>
            </a:endParaRPr>
          </a:p>
          <a:p>
            <a:r>
              <a:rPr kumimoji="1" lang="ja-JP" altLang="en-US" dirty="0">
                <a:latin typeface="+mn-ea"/>
                <a:ea typeface="+mn-ea"/>
              </a:rPr>
              <a:t>この環境改善に向けた動きを支援者が先導するのではなく、本人自ら主体となって取り組まなければ社会は変わらない。</a:t>
            </a:r>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ギターレツらはこれを個人、対人、対社会に向けたパワーとして整理した。それらは順序的でもあるが、循環的でもある。</a:t>
            </a:r>
            <a:endParaRPr kumimoji="1" lang="en-US" altLang="ja-JP" dirty="0">
              <a:latin typeface="+mn-ea"/>
              <a:ea typeface="+mn-ea"/>
            </a:endParaRPr>
          </a:p>
          <a:p>
            <a:r>
              <a:rPr kumimoji="1" lang="ja-JP" altLang="en-US" dirty="0">
                <a:latin typeface="+mn-ea"/>
                <a:ea typeface="+mn-ea"/>
              </a:rPr>
              <a:t>社会に働きかけた経験が自身の解決能力を上げることもある。支援者はこの好循環をどのように引き出して行くかを検討する。</a:t>
            </a:r>
            <a:endParaRPr kumimoji="1" lang="en-US" altLang="ja-JP" dirty="0">
              <a:latin typeface="+mn-ea"/>
              <a:ea typeface="+mn-ea"/>
            </a:endParaRPr>
          </a:p>
          <a:p>
            <a:endParaRPr kumimoji="1" lang="en-US" altLang="ja-JP" dirty="0">
              <a:latin typeface="+mn-ea"/>
              <a:ea typeface="+mn-ea"/>
            </a:endParaRPr>
          </a:p>
          <a:p>
            <a:r>
              <a:rPr kumimoji="1" lang="ja-JP" altLang="en-US" dirty="0">
                <a:latin typeface="+mn-ea"/>
                <a:ea typeface="+mn-ea"/>
              </a:rPr>
              <a:t>グローバル定義にあるようにエンパワメントは福祉対象者に限定したものではなく、すべての人々に必要な要素である。</a:t>
            </a:r>
            <a:endParaRPr kumimoji="1" lang="en-US" altLang="ja-JP" dirty="0">
              <a:latin typeface="+mn-ea"/>
              <a:ea typeface="+mn-ea"/>
            </a:endParaRPr>
          </a:p>
          <a:p>
            <a:r>
              <a:rPr kumimoji="1" lang="ja-JP" altLang="en-US" dirty="0">
                <a:latin typeface="+mn-ea"/>
                <a:ea typeface="+mn-ea"/>
              </a:rPr>
              <a:t>社会変革や社会的結束を促すことで人々を生きづらさから解放していくための手段でもあり目的概念でもある。</a:t>
            </a:r>
            <a:endParaRPr kumimoji="1" lang="en-US" altLang="ja-JP" dirty="0">
              <a:latin typeface="+mn-ea"/>
              <a:ea typeface="+mn-ea"/>
            </a:endParaRPr>
          </a:p>
          <a:p>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23</a:t>
            </a:fld>
            <a:endParaRPr lang="ja-JP" altLang="en-US">
              <a:solidFill>
                <a:prstClr val="black"/>
              </a:solidFill>
            </a:endParaRPr>
          </a:p>
        </p:txBody>
      </p:sp>
    </p:spTree>
    <p:extLst>
      <p:ext uri="{BB962C8B-B14F-4D97-AF65-F5344CB8AC3E}">
        <p14:creationId xmlns:p14="http://schemas.microsoft.com/office/powerpoint/2010/main" val="20987731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25000" lnSpcReduction="20000"/>
          </a:bodyPr>
          <a:lstStyle/>
          <a:p>
            <a:r>
              <a:rPr kumimoji="1" lang="ja-JP" altLang="en-US" dirty="0">
                <a:latin typeface="+mn-ea"/>
                <a:ea typeface="+mn-ea"/>
              </a:rPr>
              <a:t>なぜエンパワメント・アプローチ（手段）なのかを実体的に説明する。</a:t>
            </a:r>
            <a:endParaRPr kumimoji="1" lang="en-US" altLang="ja-JP" dirty="0">
              <a:latin typeface="+mn-ea"/>
              <a:ea typeface="+mn-ea"/>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①</a:t>
            </a:r>
            <a:r>
              <a:rPr lang="ja-JP" altLang="ja-JP" sz="1200" dirty="0">
                <a:solidFill>
                  <a:prstClr val="black"/>
                </a:solidFill>
                <a:latin typeface="Times New Roman" pitchFamily="18" charset="0"/>
              </a:rPr>
              <a:t>相談支援者は，</a:t>
            </a:r>
            <a:r>
              <a:rPr lang="ja-JP" altLang="ja-JP" sz="1200" dirty="0">
                <a:solidFill>
                  <a:srgbClr val="FF0000"/>
                </a:solidFill>
                <a:latin typeface="Times New Roman" pitchFamily="18" charset="0"/>
              </a:rPr>
              <a:t>本人が主体性</a:t>
            </a:r>
            <a:r>
              <a:rPr lang="ja-JP" altLang="ja-JP" sz="1200" dirty="0">
                <a:solidFill>
                  <a:prstClr val="black"/>
                </a:solidFill>
                <a:latin typeface="Times New Roman" pitchFamily="18" charset="0"/>
              </a:rPr>
              <a:t>をもって自ら生きづらさを解消する行動をとるよう働きかけている．</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これは本人主体の項で話した。</a:t>
            </a:r>
            <a:endParaRPr lang="ja-JP"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②</a:t>
            </a:r>
            <a:r>
              <a:rPr lang="ja-JP" altLang="ja-JP" sz="1200" dirty="0">
                <a:solidFill>
                  <a:prstClr val="black"/>
                </a:solidFill>
                <a:latin typeface="Times New Roman" pitchFamily="18" charset="0"/>
              </a:rPr>
              <a:t>相談支援者は，本人が地域社会との関係をつくるために，</a:t>
            </a:r>
            <a:r>
              <a:rPr lang="ja-JP" altLang="ja-JP" sz="1200" dirty="0">
                <a:solidFill>
                  <a:srgbClr val="FF0000"/>
                </a:solidFill>
                <a:latin typeface="Times New Roman" pitchFamily="18" charset="0"/>
              </a:rPr>
              <a:t>地域の社会資源を活用</a:t>
            </a:r>
            <a:r>
              <a:rPr lang="ja-JP" altLang="ja-JP" sz="1200" dirty="0">
                <a:solidFill>
                  <a:prstClr val="black"/>
                </a:solidFill>
                <a:latin typeface="Times New Roman" pitchFamily="18" charset="0"/>
              </a:rPr>
              <a:t>するよう働きかけている．</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地域生活支援をする相談支援専門員としては当然だが、施設入所者に対しても同様に地域の一住民としての支援を行う。</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社会資源はヒトモノカネや制度、文化を含む。その文化を共有することで社会的役割を果たす契機となる。</a:t>
            </a:r>
            <a:endParaRPr lang="ja-JP"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③</a:t>
            </a:r>
            <a:r>
              <a:rPr lang="ja-JP" altLang="ja-JP" sz="1200" dirty="0">
                <a:solidFill>
                  <a:prstClr val="black"/>
                </a:solidFill>
                <a:latin typeface="Times New Roman" pitchFamily="18" charset="0"/>
              </a:rPr>
              <a:t>批判的意識を持つ相談支援者が本人とともに他者との関係改善や</a:t>
            </a:r>
            <a:r>
              <a:rPr lang="ja-JP" altLang="ja-JP" sz="1200" dirty="0">
                <a:solidFill>
                  <a:srgbClr val="FF0000"/>
                </a:solidFill>
                <a:latin typeface="Times New Roman" pitchFamily="18" charset="0"/>
              </a:rPr>
              <a:t>地域の変革に臨む</a:t>
            </a:r>
            <a:r>
              <a:rPr lang="ja-JP" altLang="ja-JP" sz="1200" dirty="0">
                <a:solidFill>
                  <a:prstClr val="black"/>
                </a:solidFill>
                <a:latin typeface="Times New Roman" pitchFamily="18" charset="0"/>
              </a:rPr>
              <a:t>強い姿勢を示している．</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相談支援専門員は単なる制度紹介者ではない。本人の生き方に共感し、社会がそれを拒んでいるならともに打破していく姿勢が必要である。そのために他者や社会への働きかけに取り組む。</a:t>
            </a:r>
            <a:endParaRPr lang="ja-JP"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④</a:t>
            </a:r>
            <a:r>
              <a:rPr lang="ja-JP" altLang="ja-JP" sz="1200" dirty="0">
                <a:solidFill>
                  <a:prstClr val="black"/>
                </a:solidFill>
                <a:latin typeface="Times New Roman" pitchFamily="18" charset="0"/>
              </a:rPr>
              <a:t>相談支援者は，本人との対等性に配慮しながら，</a:t>
            </a:r>
            <a:r>
              <a:rPr lang="ja-JP" altLang="ja-JP" sz="1200" dirty="0">
                <a:solidFill>
                  <a:srgbClr val="FF0000"/>
                </a:solidFill>
                <a:latin typeface="Times New Roman" pitchFamily="18" charset="0"/>
              </a:rPr>
              <a:t>パートナーシップに基づいた</a:t>
            </a:r>
            <a:r>
              <a:rPr lang="ja-JP" altLang="ja-JP" sz="1200" dirty="0">
                <a:solidFill>
                  <a:prstClr val="black"/>
                </a:solidFill>
                <a:latin typeface="Times New Roman" pitchFamily="18" charset="0"/>
              </a:rPr>
              <a:t>働きかけを行う．</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本人の前で引っ張るのではなく、状況に合わせて隣にいたり、後にいたりと対等なパートナーとしての自覚を持って臨む。</a:t>
            </a:r>
            <a:endParaRPr lang="ja-JP"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⑤</a:t>
            </a:r>
            <a:r>
              <a:rPr lang="ja-JP" altLang="ja-JP" sz="1200" dirty="0">
                <a:solidFill>
                  <a:prstClr val="black"/>
                </a:solidFill>
                <a:latin typeface="Times New Roman" pitchFamily="18" charset="0"/>
              </a:rPr>
              <a:t>本人を信頼したパートナーシップにより，パワーの交互作用が生じ，</a:t>
            </a:r>
            <a:r>
              <a:rPr lang="ja-JP" altLang="ja-JP" sz="1200" dirty="0">
                <a:solidFill>
                  <a:srgbClr val="FF0000"/>
                </a:solidFill>
                <a:latin typeface="Times New Roman" pitchFamily="18" charset="0"/>
              </a:rPr>
              <a:t>相談支援者も自己効力感</a:t>
            </a:r>
            <a:r>
              <a:rPr lang="ja-JP" altLang="ja-JP" sz="1200" dirty="0">
                <a:solidFill>
                  <a:prstClr val="black"/>
                </a:solidFill>
                <a:latin typeface="Times New Roman" pitchFamily="18" charset="0"/>
              </a:rPr>
              <a:t>を高めている．</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r>
              <a:rPr lang="ja-JP" altLang="en-US" sz="1200" dirty="0">
                <a:solidFill>
                  <a:prstClr val="black"/>
                </a:solidFill>
                <a:latin typeface="Times New Roman" pitchFamily="18" charset="0"/>
              </a:rPr>
              <a:t>　本人との活動を通して相談支援専門員が元気づけられ、それが本人にも伝わるという好循環が生じる。相互エンパワメントである。</a:t>
            </a:r>
            <a:endParaRPr lang="en-US" altLang="ja-JP" sz="1200" dirty="0">
              <a:solidFill>
                <a:prstClr val="black"/>
              </a:solidFill>
              <a:latin typeface="Times New Roman" pitchFamily="18" charset="0"/>
            </a:endParaRPr>
          </a:p>
          <a:p>
            <a:pPr marL="182563" indent="-182563" fontAlgn="base">
              <a:lnSpc>
                <a:spcPts val="3300"/>
              </a:lnSpc>
              <a:spcBef>
                <a:spcPct val="0"/>
              </a:spcBef>
              <a:spcAft>
                <a:spcPct val="0"/>
              </a:spcAft>
            </a:pPr>
            <a:endParaRPr lang="en-US" altLang="ja-JP" sz="1200" dirty="0">
              <a:solidFill>
                <a:prstClr val="black"/>
              </a:solidFill>
              <a:latin typeface="Times New Roman" pitchFamily="18" charset="0"/>
            </a:endParaRPr>
          </a:p>
          <a:p>
            <a:r>
              <a:rPr kumimoji="1" lang="ja-JP" altLang="en-US" sz="1200" b="1" kern="1200" dirty="0">
                <a:solidFill>
                  <a:srgbClr val="FF0000"/>
                </a:solidFill>
                <a:latin typeface="+mj-ea"/>
                <a:ea typeface="+mn-ea"/>
                <a:cs typeface="+mn-cs"/>
              </a:rPr>
              <a:t>自立生活運動から生まれたピアカウンセリングや自立生活プログラムなど利用者の精神的サポートや自立のための情報提供を効果的に行う手法はそもそもが利用者の主体的取り組みに依拠したものでありエンパワメントの有力な手法である。</a:t>
            </a:r>
          </a:p>
          <a:p>
            <a:pPr marL="182563" indent="-182563" fontAlgn="base">
              <a:lnSpc>
                <a:spcPts val="3300"/>
              </a:lnSpc>
              <a:spcBef>
                <a:spcPct val="0"/>
              </a:spcBef>
              <a:spcAft>
                <a:spcPct val="0"/>
              </a:spcAft>
            </a:pPr>
            <a:endParaRPr lang="ja-JP" altLang="ja-JP" sz="1200" dirty="0">
              <a:solidFill>
                <a:prstClr val="black"/>
              </a:solidFill>
              <a:latin typeface="Times New Roman" pitchFamily="18" charset="0"/>
            </a:endParaRPr>
          </a:p>
          <a:p>
            <a:endParaRPr kumimoji="1" lang="en-US" altLang="ja-JP" dirty="0">
              <a:latin typeface="+mn-ea"/>
              <a:ea typeface="+mn-ea"/>
            </a:endParaRPr>
          </a:p>
        </p:txBody>
      </p:sp>
      <p:sp>
        <p:nvSpPr>
          <p:cNvPr id="4" name="スライド番号プレースホルダー 3"/>
          <p:cNvSpPr>
            <a:spLocks noGrp="1"/>
          </p:cNvSpPr>
          <p:nvPr>
            <p:ph type="sldNum" sz="quarter" idx="10"/>
          </p:nvPr>
        </p:nvSpPr>
        <p:spPr/>
        <p:txBody>
          <a:bodyPr/>
          <a:lstStyle/>
          <a:p>
            <a:fld id="{B83F2E3B-FA7B-4173-92F7-3F16823A91ED}" type="slidenum">
              <a:rPr lang="ja-JP" altLang="en-US" smtClean="0">
                <a:solidFill>
                  <a:prstClr val="black"/>
                </a:solidFill>
              </a:rPr>
              <a:pPr/>
              <a:t>24</a:t>
            </a:fld>
            <a:endParaRPr lang="ja-JP" altLang="en-US">
              <a:solidFill>
                <a:prstClr val="black"/>
              </a:solidFill>
            </a:endParaRPr>
          </a:p>
        </p:txBody>
      </p:sp>
    </p:spTree>
    <p:extLst>
      <p:ext uri="{BB962C8B-B14F-4D97-AF65-F5344CB8AC3E}">
        <p14:creationId xmlns:p14="http://schemas.microsoft.com/office/powerpoint/2010/main" val="39085302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latin typeface="メイリオ" panose="020B0604030504040204" pitchFamily="50" charset="-128"/>
                <a:ea typeface="メイリオ" panose="020B0604030504040204" pitchFamily="50" charset="-128"/>
              </a:rPr>
              <a:t>その人が本来持っている</a:t>
            </a:r>
            <a:r>
              <a:rPr lang="ja-JP" altLang="en-US" sz="1200" dirty="0">
                <a:solidFill>
                  <a:srgbClr val="FF0000"/>
                </a:solidFill>
                <a:latin typeface="メイリオ" panose="020B0604030504040204" pitchFamily="50" charset="-128"/>
                <a:ea typeface="メイリオ" panose="020B0604030504040204" pitchFamily="50" charset="-128"/>
              </a:rPr>
              <a:t>強さ</a:t>
            </a:r>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健康な側面</a:t>
            </a:r>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得意なこと</a:t>
            </a:r>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潜在能力</a:t>
            </a:r>
            <a:r>
              <a:rPr lang="ja-JP" altLang="en-US" sz="1200" dirty="0">
                <a:latin typeface="メイリオ" panose="020B0604030504040204" pitchFamily="50" charset="-128"/>
                <a:ea typeface="メイリオ" panose="020B0604030504040204" pitchFamily="50" charset="-128"/>
              </a:rPr>
              <a:t>、</a:t>
            </a:r>
            <a:r>
              <a:rPr lang="ja-JP" altLang="en-US" sz="1200" dirty="0">
                <a:solidFill>
                  <a:srgbClr val="FF0000"/>
                </a:solidFill>
                <a:latin typeface="メイリオ" panose="020B0604030504040204" pitchFamily="50" charset="-128"/>
                <a:ea typeface="メイリオ" panose="020B0604030504040204" pitchFamily="50" charset="-128"/>
              </a:rPr>
              <a:t>暮らしていく中で獲得した様々な技能</a:t>
            </a:r>
            <a:r>
              <a:rPr lang="ja-JP" altLang="en-US" sz="1200" dirty="0">
                <a:latin typeface="メイリオ" panose="020B0604030504040204" pitchFamily="50" charset="-128"/>
                <a:ea typeface="メイリオ" panose="020B0604030504040204" pitchFamily="50" charset="-128"/>
              </a:rPr>
              <a:t>（コミュニケーション、日常生活上のノウハウ）など、またその人を支えるプラスの環境を含めた総体が「</a:t>
            </a:r>
            <a:r>
              <a:rPr lang="ja-JP" altLang="en-US" sz="1200" dirty="0">
                <a:solidFill>
                  <a:srgbClr val="FF0000"/>
                </a:solidFill>
                <a:latin typeface="メイリオ" panose="020B0604030504040204" pitchFamily="50" charset="-128"/>
                <a:ea typeface="メイリオ" panose="020B0604030504040204" pitchFamily="50" charset="-128"/>
              </a:rPr>
              <a:t>ストレングス</a:t>
            </a:r>
            <a:r>
              <a:rPr lang="ja-JP" altLang="en-US" sz="1200" dirty="0">
                <a:latin typeface="メイリオ" panose="020B0604030504040204" pitchFamily="50" charset="-128"/>
                <a:ea typeface="メイリオ" panose="020B0604030504040204" pitchFamily="50" charset="-128"/>
              </a:rPr>
              <a:t>」といえる。</a:t>
            </a:r>
          </a:p>
          <a:p>
            <a:r>
              <a:rPr lang="ja-JP" altLang="en-US" sz="1200" dirty="0">
                <a:latin typeface="メイリオ" panose="020B0604030504040204" pitchFamily="50" charset="-128"/>
                <a:ea typeface="メイリオ" panose="020B0604030504040204" pitchFamily="50" charset="-128"/>
              </a:rPr>
              <a:t>ストレングスは、</a:t>
            </a:r>
            <a:r>
              <a:rPr lang="ja-JP" altLang="en-US" sz="1200" dirty="0">
                <a:solidFill>
                  <a:srgbClr val="FF0000"/>
                </a:solidFill>
                <a:latin typeface="メイリオ" panose="020B0604030504040204" pitchFamily="50" charset="-128"/>
                <a:ea typeface="メイリオ" panose="020B0604030504040204" pitchFamily="50" charset="-128"/>
              </a:rPr>
              <a:t>一見弱みに見えるものの中にも実は存在</a:t>
            </a:r>
            <a:r>
              <a:rPr lang="ja-JP" altLang="en-US" sz="1200" dirty="0">
                <a:latin typeface="メイリオ" panose="020B0604030504040204" pitchFamily="50" charset="-128"/>
                <a:ea typeface="メイリオ" panose="020B0604030504040204" pitchFamily="50" charset="-128"/>
              </a:rPr>
              <a:t>しており、それに気づくことは「その人らしさ」を大切にすることであり、「利用者主体」の支援の基礎となるものである。</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25</a:t>
            </a:fld>
            <a:endParaRPr kumimoji="1" lang="ja-JP" altLang="en-US"/>
          </a:p>
        </p:txBody>
      </p:sp>
    </p:spTree>
    <p:extLst>
      <p:ext uri="{BB962C8B-B14F-4D97-AF65-F5344CB8AC3E}">
        <p14:creationId xmlns:p14="http://schemas.microsoft.com/office/powerpoint/2010/main" val="22852894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主訴の背景にある「思い」をつかむ</a:t>
            </a:r>
          </a:p>
          <a:p>
            <a:r>
              <a:rPr lang="ja-JP" altLang="en-US" sz="1200" dirty="0">
                <a:latin typeface="メイリオ" panose="020B0604030504040204" pitchFamily="50" charset="-128"/>
                <a:ea typeface="メイリオ" panose="020B0604030504040204" pitchFamily="50" charset="-128"/>
              </a:rPr>
              <a:t>「働きたいんですよ・・」→「（自分で使えるお金が欲しいので）働きたい」</a:t>
            </a:r>
          </a:p>
          <a:p>
            <a:r>
              <a:rPr lang="ja-JP" altLang="en-US" sz="1200" dirty="0">
                <a:latin typeface="メイリオ" panose="020B0604030504040204" pitchFamily="50" charset="-128"/>
                <a:ea typeface="メイリオ" panose="020B0604030504040204" pitchFamily="50" charset="-128"/>
              </a:rPr>
              <a:t>　　　　　　　　　　　　→「（一人前に見られたいから）働きたい」</a:t>
            </a:r>
          </a:p>
          <a:p>
            <a:r>
              <a:rPr lang="ja-JP" altLang="en-US" sz="1200" dirty="0">
                <a:latin typeface="メイリオ" panose="020B0604030504040204" pitchFamily="50" charset="-128"/>
                <a:ea typeface="メイリオ" panose="020B0604030504040204" pitchFamily="50" charset="-128"/>
              </a:rPr>
              <a:t>　　　　　　　　　　　　→「（仲間が就職したので自分も）働きたい</a:t>
            </a:r>
            <a:r>
              <a:rPr lang="ja-JP" altLang="en-US" sz="1200" b="1" dirty="0">
                <a:latin typeface="メイリオ" panose="020B0604030504040204" pitchFamily="50" charset="-128"/>
                <a:ea typeface="メイリオ" panose="020B0604030504040204" pitchFamily="50" charset="-128"/>
              </a:rPr>
              <a:t>」</a:t>
            </a:r>
          </a:p>
          <a:p>
            <a:endParaRPr kumimoji="1" lang="ja-JP" altLang="en-US" sz="1200" b="1" dirty="0">
              <a:latin typeface="メイリオ" panose="020B0604030504040204" pitchFamily="50" charset="-128"/>
              <a:ea typeface="メイリオ" panose="020B0604030504040204" pitchFamily="50" charset="-128"/>
            </a:endParaRPr>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ライフストーリーに耳を傾ける</a:t>
            </a:r>
          </a:p>
          <a:p>
            <a:r>
              <a:rPr lang="ja-JP" altLang="en-US" sz="1200" b="1"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→「これまで」自分なりに頑張ってきたこと</a:t>
            </a:r>
          </a:p>
          <a:p>
            <a:r>
              <a:rPr lang="ja-JP" altLang="en-US" sz="1200" dirty="0">
                <a:latin typeface="メイリオ" panose="020B0604030504040204" pitchFamily="50" charset="-128"/>
                <a:ea typeface="メイリオ" panose="020B0604030504040204" pitchFamily="50" charset="-128"/>
              </a:rPr>
              <a:t>　　　→「今」の苦労、悩み</a:t>
            </a:r>
          </a:p>
          <a:p>
            <a:r>
              <a:rPr lang="ja-JP" altLang="en-US" sz="1200" dirty="0">
                <a:latin typeface="メイリオ" panose="020B0604030504040204" pitchFamily="50" charset="-128"/>
                <a:ea typeface="メイリオ" panose="020B0604030504040204" pitchFamily="50" charset="-128"/>
              </a:rPr>
              <a:t>　　　→「これから」の夢や希望</a:t>
            </a:r>
          </a:p>
          <a:p>
            <a:endParaRPr kumimoji="1" lang="ja-JP" altLang="en-US" dirty="0"/>
          </a:p>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「その人らしさ」がよくでている情報を大切にする</a:t>
            </a:r>
          </a:p>
          <a:p>
            <a:r>
              <a:rPr lang="ja-JP" altLang="en-US" sz="1200" b="1" dirty="0">
                <a:latin typeface="メイリオ" panose="020B0604030504040204" pitchFamily="50" charset="-128"/>
                <a:ea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rPr>
              <a:t>　→「わたしは○○な暮らしがしたい」</a:t>
            </a:r>
          </a:p>
          <a:p>
            <a:r>
              <a:rPr lang="ja-JP" altLang="en-US" sz="1200" dirty="0">
                <a:latin typeface="メイリオ" panose="020B0604030504040204" pitchFamily="50" charset="-128"/>
                <a:ea typeface="メイリオ" panose="020B0604030504040204" pitchFamily="50" charset="-128"/>
              </a:rPr>
              <a:t>　　　→「わたしはＪポップが好きで△△の大ファンです」</a:t>
            </a:r>
          </a:p>
          <a:p>
            <a:r>
              <a:rPr lang="ja-JP" altLang="en-US" sz="1200" dirty="0">
                <a:latin typeface="メイリオ" panose="020B0604030504040204" pitchFamily="50" charset="-128"/>
                <a:ea typeface="メイリオ" panose="020B0604030504040204" pitchFamily="50" charset="-128"/>
              </a:rPr>
              <a:t>　　　→「わたしは若い頃、よく</a:t>
            </a:r>
            <a:r>
              <a:rPr lang="en-US" altLang="ja-JP" sz="1200" dirty="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したものだ」</a:t>
            </a:r>
          </a:p>
          <a:p>
            <a:r>
              <a:rPr lang="ja-JP" altLang="en-US" sz="1200" dirty="0">
                <a:latin typeface="メイリオ" panose="020B0604030504040204" pitchFamily="50" charset="-128"/>
                <a:ea typeface="メイリオ" panose="020B0604030504040204" pitchFamily="50" charset="-128"/>
              </a:rPr>
              <a:t>　　　→「わたしは◇◇になりたかった」</a:t>
            </a:r>
          </a:p>
          <a:p>
            <a:r>
              <a:rPr lang="ja-JP" altLang="en-US" sz="1200" dirty="0">
                <a:latin typeface="メイリオ" panose="020B0604030504040204" pitchFamily="50" charset="-128"/>
                <a:ea typeface="メイリオ" panose="020B0604030504040204" pitchFamily="50" charset="-128"/>
              </a:rPr>
              <a:t>　　　→「わたしは□□が得意です」</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26</a:t>
            </a:fld>
            <a:endParaRPr kumimoji="1" lang="ja-JP" altLang="en-US"/>
          </a:p>
        </p:txBody>
      </p:sp>
    </p:spTree>
    <p:extLst>
      <p:ext uri="{BB962C8B-B14F-4D97-AF65-F5344CB8AC3E}">
        <p14:creationId xmlns:p14="http://schemas.microsoft.com/office/powerpoint/2010/main" val="4082335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lnSpc>
                <a:spcPct val="120000"/>
              </a:lnSpc>
              <a:buFont typeface="Arial" pitchFamily="34" charset="0"/>
              <a:buNone/>
            </a:pPr>
            <a:r>
              <a:rPr lang="ja-JP" altLang="en-US" sz="1200" dirty="0">
                <a:latin typeface="Meiryo UI" panose="020B0604030504040204" pitchFamily="50" charset="-128"/>
                <a:ea typeface="Meiryo UI" panose="020B0604030504040204" pitchFamily="50" charset="-128"/>
              </a:rPr>
              <a:t>権利擁護という言葉は、</a:t>
            </a:r>
            <a:r>
              <a:rPr lang="en-US" altLang="ja-JP" sz="1200" dirty="0">
                <a:latin typeface="Meiryo UI" panose="020B0604030504040204" pitchFamily="50" charset="-128"/>
                <a:ea typeface="Meiryo UI" panose="020B0604030504040204" pitchFamily="50" charset="-128"/>
              </a:rPr>
              <a:t>Advocacy</a:t>
            </a:r>
            <a:r>
              <a:rPr lang="ja-JP" altLang="en-US" sz="1200" dirty="0">
                <a:latin typeface="Meiryo UI" panose="020B0604030504040204" pitchFamily="50" charset="-128"/>
                <a:ea typeface="Meiryo UI" panose="020B0604030504040204" pitchFamily="50" charset="-128"/>
              </a:rPr>
              <a:t>に対応する日本語です。日本の福祉関係者が、これを「権利擁護」と呼び始めたのは</a:t>
            </a:r>
            <a:r>
              <a:rPr lang="en-US" altLang="ja-JP" sz="1200" dirty="0">
                <a:latin typeface="Meiryo UI" panose="020B0604030504040204" pitchFamily="50" charset="-128"/>
                <a:ea typeface="Meiryo UI" panose="020B0604030504040204" pitchFamily="50" charset="-128"/>
              </a:rPr>
              <a:t>1990</a:t>
            </a:r>
            <a:r>
              <a:rPr lang="ja-JP" altLang="en-US" sz="1200" dirty="0">
                <a:latin typeface="Meiryo UI" panose="020B0604030504040204" pitchFamily="50" charset="-128"/>
                <a:ea typeface="Meiryo UI" panose="020B0604030504040204" pitchFamily="50" charset="-128"/>
              </a:rPr>
              <a:t>年代以降です。おそらく当時の政策目標であった社会福祉の基礎構造改革と関係があったと思われますが、誰がどんな理由で使い始めたのか、その詳細は不明です。ただ、どのような意図があって「権利擁護」の訳語が使われたとしても、それは「権利」の「擁護」に留まる活動ではありません。巷においてそのような誤解が時折見られますが、「権利」に限定して理解する見方は特殊日本的であると言って良いでしょう。</a:t>
            </a:r>
            <a:endParaRPr lang="en-US" altLang="ja-JP" sz="1200" dirty="0">
              <a:latin typeface="Meiryo UI" panose="020B0604030504040204" pitchFamily="50" charset="-128"/>
              <a:ea typeface="Meiryo UI" panose="020B0604030504040204" pitchFamily="50" charset="-128"/>
            </a:endParaRPr>
          </a:p>
          <a:p>
            <a:pPr marL="0" indent="0">
              <a:lnSpc>
                <a:spcPct val="120000"/>
              </a:lnSpc>
              <a:buFont typeface="Arial" pitchFamily="34" charset="0"/>
              <a:buNone/>
            </a:pPr>
            <a:endParaRPr lang="en-US" altLang="ja-JP" sz="1200" dirty="0">
              <a:latin typeface="Meiryo UI" panose="020B0604030504040204" pitchFamily="50" charset="-128"/>
              <a:ea typeface="Meiryo UI" panose="020B0604030504040204" pitchFamily="50" charset="-128"/>
            </a:endParaRPr>
          </a:p>
          <a:p>
            <a:pPr marL="0" indent="0">
              <a:lnSpc>
                <a:spcPct val="120000"/>
              </a:lnSpc>
              <a:buFont typeface="Arial" pitchFamily="34" charset="0"/>
              <a:buNone/>
            </a:pPr>
            <a:r>
              <a:rPr lang="ja-JP" altLang="en-US" sz="1200" dirty="0">
                <a:latin typeface="Meiryo UI" panose="020B0604030504040204" pitchFamily="50" charset="-128"/>
                <a:ea typeface="Meiryo UI" panose="020B0604030504040204" pitchFamily="50" charset="-128"/>
              </a:rPr>
              <a:t>私は、年齢・社会的属性・障害など、理由は様々であるにせよ、何らかの事情によって自分の思いや意見を他の人に伝えたり主張したりすることができず（あるいは伝え方が弱く）、そのために社会生活を営む上で困難を抱えている人たちの声を、人や社会に伝える活動を権利擁護と理解しています。代弁活動が典型ですが、その究極の姿は、ご本人が自分で自分の思いを他人や社会に伝えることができるようにする支援活動であり、そのような活動はセルフアドボカシーと呼ばれています。</a:t>
            </a:r>
            <a:endParaRPr lang="en-US" altLang="ja-JP" sz="1200"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27</a:t>
            </a:fld>
            <a:endParaRPr kumimoji="1" lang="ja-JP" altLang="en-US"/>
          </a:p>
        </p:txBody>
      </p:sp>
    </p:spTree>
    <p:extLst>
      <p:ext uri="{BB962C8B-B14F-4D97-AF65-F5344CB8AC3E}">
        <p14:creationId xmlns:p14="http://schemas.microsoft.com/office/powerpoint/2010/main" val="6509581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sz="1200" dirty="0"/>
              <a:t>相談支援の基本姿勢　小まとめとして</a:t>
            </a:r>
          </a:p>
          <a:p>
            <a:endParaRPr kumimoji="1" lang="ja-JP" altLang="en-US" sz="1200" dirty="0"/>
          </a:p>
          <a:p>
            <a:r>
              <a:rPr kumimoji="1" lang="ja-JP" altLang="en-US" dirty="0"/>
              <a:t>繰り返しの話にはなりますが・・・</a:t>
            </a:r>
          </a:p>
          <a:p>
            <a:pPr eaLnBrk="1" hangingPunct="1">
              <a:lnSpc>
                <a:spcPct val="90000"/>
              </a:lnSpc>
              <a:buFont typeface="Arial" charset="0"/>
              <a:buChar char="•"/>
              <a:defRPr/>
            </a:pPr>
            <a:r>
              <a:rPr lang="ja-JP" altLang="en-US" sz="1200" dirty="0"/>
              <a:t>権利擁護の視点</a:t>
            </a:r>
            <a:r>
              <a:rPr lang="en-US" altLang="ja-JP" sz="1200" dirty="0"/>
              <a:t>(</a:t>
            </a:r>
            <a:r>
              <a:rPr lang="ja-JP" altLang="en-US" sz="1200" dirty="0"/>
              <a:t>アドボケーターとして</a:t>
            </a:r>
            <a:r>
              <a:rPr lang="en-US" altLang="ja-JP" sz="1200" dirty="0"/>
              <a:t>)</a:t>
            </a:r>
          </a:p>
          <a:p>
            <a:pPr eaLnBrk="1" hangingPunct="1">
              <a:lnSpc>
                <a:spcPct val="90000"/>
              </a:lnSpc>
              <a:buFont typeface="Arial" charset="0"/>
              <a:buChar char="•"/>
              <a:defRPr/>
            </a:pPr>
            <a:r>
              <a:rPr lang="ja-JP" altLang="en-US" sz="1200" dirty="0"/>
              <a:t>エンパワメント支援　</a:t>
            </a:r>
            <a:r>
              <a:rPr lang="en-US" altLang="ja-JP" sz="1200" dirty="0"/>
              <a:t>(</a:t>
            </a:r>
            <a:r>
              <a:rPr lang="ja-JP" altLang="en-US" sz="1200" dirty="0"/>
              <a:t>地域で生きていくための力</a:t>
            </a:r>
            <a:r>
              <a:rPr lang="en-US" altLang="ja-JP" sz="1200" dirty="0"/>
              <a:t>)</a:t>
            </a:r>
            <a:endParaRPr lang="ja-JP" altLang="en-US" sz="1200" dirty="0"/>
          </a:p>
          <a:p>
            <a:pPr eaLnBrk="1" hangingPunct="1">
              <a:lnSpc>
                <a:spcPct val="90000"/>
              </a:lnSpc>
              <a:buFontTx/>
              <a:buNone/>
              <a:defRPr/>
            </a:pPr>
            <a:r>
              <a:rPr lang="ja-JP" altLang="en-US" sz="1200" dirty="0"/>
              <a:t>　　　　　相互エンパワメント　あきらめない</a:t>
            </a:r>
            <a:endParaRPr lang="en-US" altLang="ja-JP" sz="1200" dirty="0"/>
          </a:p>
          <a:p>
            <a:pPr eaLnBrk="1" hangingPunct="1">
              <a:lnSpc>
                <a:spcPct val="90000"/>
              </a:lnSpc>
              <a:buFont typeface="Arial" charset="0"/>
              <a:buChar char="•"/>
              <a:defRPr/>
            </a:pPr>
            <a:r>
              <a:rPr lang="ja-JP" altLang="en-US" sz="1200" dirty="0"/>
              <a:t>支援していくためのネットワーク形成力</a:t>
            </a:r>
          </a:p>
          <a:p>
            <a:pPr marL="0" indent="0">
              <a:lnSpc>
                <a:spcPct val="90000"/>
              </a:lnSpc>
              <a:buNone/>
              <a:defRPr/>
            </a:pPr>
            <a:r>
              <a:rPr lang="ja-JP" altLang="en-US" sz="1200" dirty="0"/>
              <a:t>　　　</a:t>
            </a:r>
            <a:r>
              <a:rPr lang="en-US" altLang="ja-JP" sz="1200" dirty="0"/>
              <a:t>(</a:t>
            </a:r>
            <a:r>
              <a:rPr lang="ja-JP" altLang="en-US" sz="1200" dirty="0"/>
              <a:t>スーパーマンには、なれないからつながっていく</a:t>
            </a:r>
            <a:r>
              <a:rPr lang="en-US" altLang="ja-JP" sz="1200" dirty="0"/>
              <a:t>)</a:t>
            </a:r>
          </a:p>
          <a:p>
            <a:pPr eaLnBrk="1" hangingPunct="1">
              <a:lnSpc>
                <a:spcPct val="90000"/>
              </a:lnSpc>
              <a:buFont typeface="Arial" charset="0"/>
              <a:buChar char="•"/>
              <a:defRPr/>
            </a:pPr>
            <a:r>
              <a:rPr lang="ja-JP" altLang="en-US" sz="1200" dirty="0"/>
              <a:t>自分の生き方の探求</a:t>
            </a:r>
            <a:r>
              <a:rPr lang="en-US" altLang="ja-JP" sz="1200" dirty="0"/>
              <a:t>(</a:t>
            </a:r>
            <a:r>
              <a:rPr lang="ja-JP" altLang="en-US" sz="1200" dirty="0"/>
              <a:t>障害者は特別ではない</a:t>
            </a:r>
            <a:r>
              <a:rPr lang="en-US" altLang="ja-JP" sz="1200" dirty="0"/>
              <a:t>)</a:t>
            </a:r>
            <a:endParaRPr lang="ja-JP" altLang="en-US" sz="1200" dirty="0"/>
          </a:p>
          <a:p>
            <a:pPr marL="0" indent="0">
              <a:lnSpc>
                <a:spcPct val="90000"/>
              </a:lnSpc>
              <a:buNone/>
              <a:defRPr/>
            </a:pPr>
            <a:r>
              <a:rPr lang="ja-JP" altLang="en-US" sz="1200" dirty="0"/>
              <a:t>　　　普通の暮らしを考え続ける</a:t>
            </a:r>
            <a:endParaRPr lang="en-US" altLang="ja-JP" sz="1200" dirty="0"/>
          </a:p>
          <a:p>
            <a:pPr eaLnBrk="1" hangingPunct="1">
              <a:lnSpc>
                <a:spcPct val="90000"/>
              </a:lnSpc>
              <a:buFont typeface="Arial" charset="0"/>
              <a:buChar char="•"/>
              <a:defRPr/>
            </a:pPr>
            <a:r>
              <a:rPr lang="ja-JP" altLang="en-US" sz="1200" dirty="0"/>
              <a:t>理不尽なことに怒れる感性</a:t>
            </a:r>
            <a:r>
              <a:rPr lang="en-US" altLang="ja-JP" sz="1200" dirty="0"/>
              <a:t>(</a:t>
            </a:r>
            <a:r>
              <a:rPr lang="ja-JP" altLang="en-US" sz="1200" dirty="0"/>
              <a:t>差別に立ち向かう</a:t>
            </a:r>
            <a:r>
              <a:rPr lang="en-US" altLang="ja-JP" sz="1200" dirty="0"/>
              <a:t>)</a:t>
            </a:r>
          </a:p>
          <a:p>
            <a:pPr eaLnBrk="1" hangingPunct="1">
              <a:lnSpc>
                <a:spcPct val="90000"/>
              </a:lnSpc>
              <a:buFont typeface="Arial" charset="0"/>
              <a:buChar char="•"/>
              <a:defRPr/>
            </a:pPr>
            <a:r>
              <a:rPr lang="ja-JP" altLang="en-US" sz="1200" dirty="0"/>
              <a:t>社会を変えていきたいという気持ち</a:t>
            </a:r>
          </a:p>
          <a:p>
            <a:pPr eaLnBrk="1" hangingPunct="1">
              <a:lnSpc>
                <a:spcPct val="90000"/>
              </a:lnSpc>
              <a:buFont typeface="Arial" charset="0"/>
              <a:buChar char="•"/>
              <a:defRPr/>
            </a:pPr>
            <a:r>
              <a:rPr lang="ja-JP" altLang="en-US" sz="1200" dirty="0"/>
              <a:t>そして、プロとして専門家としての独立した姿勢　</a:t>
            </a:r>
          </a:p>
          <a:p>
            <a:pPr eaLnBrk="1" hangingPunct="1">
              <a:lnSpc>
                <a:spcPct val="90000"/>
              </a:lnSpc>
              <a:buFont typeface="Arial" charset="0"/>
              <a:buNone/>
              <a:defRPr/>
            </a:pPr>
            <a:endParaRPr lang="ja-JP" altLang="en-US" sz="1200" dirty="0"/>
          </a:p>
          <a:p>
            <a:pPr eaLnBrk="1" hangingPunct="1">
              <a:lnSpc>
                <a:spcPct val="90000"/>
              </a:lnSpc>
              <a:buFont typeface="Arial" charset="0"/>
              <a:buNone/>
              <a:defRPr/>
            </a:pPr>
            <a:r>
              <a:rPr lang="ja-JP" altLang="en-US" sz="1200" dirty="0"/>
              <a:t>このような姿勢が問われているのです。　　　</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28</a:t>
            </a:fld>
            <a:endParaRPr kumimoji="1" lang="ja-JP" altLang="en-US"/>
          </a:p>
        </p:txBody>
      </p:sp>
    </p:spTree>
    <p:extLst>
      <p:ext uri="{BB962C8B-B14F-4D97-AF65-F5344CB8AC3E}">
        <p14:creationId xmlns:p14="http://schemas.microsoft.com/office/powerpoint/2010/main" val="35187224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29</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5446415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スライドの意味は何となく想像できるのですが、ポイントが多いようにも感じられ、重要な点をノートにするのが難しいです。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31</a:t>
            </a:fld>
            <a:endParaRPr kumimoji="1" lang="ja-JP" altLang="en-US"/>
          </a:p>
        </p:txBody>
      </p:sp>
    </p:spTree>
    <p:extLst>
      <p:ext uri="{BB962C8B-B14F-4D97-AF65-F5344CB8AC3E}">
        <p14:creationId xmlns:p14="http://schemas.microsoft.com/office/powerpoint/2010/main" val="1096227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この時間の流れを確認しておきます。</a:t>
            </a:r>
          </a:p>
          <a:p>
            <a:r>
              <a:rPr kumimoji="1" lang="ja-JP" altLang="en-US" smtClean="0"/>
              <a:t>現在、お話ししていることが、はじめにということになります。</a:t>
            </a:r>
          </a:p>
          <a:p>
            <a:r>
              <a:rPr kumimoji="1" lang="ja-JP" altLang="en-US" smtClean="0"/>
              <a:t>そして、相談支援の基本姿勢の再確認を行います。</a:t>
            </a:r>
          </a:p>
          <a:p>
            <a:r>
              <a:rPr kumimoji="1" lang="ja-JP" altLang="en-US" smtClean="0"/>
              <a:t>その後、個別相談支援プロセスの振り返りをし、その中で、しっかりと意思決定支援が展開されているかの確認を行い、まとめていきます。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a:t>
            </a:fld>
            <a:endParaRPr kumimoji="1" lang="ja-JP" altLang="en-US"/>
          </a:p>
        </p:txBody>
      </p:sp>
    </p:spTree>
    <p:extLst>
      <p:ext uri="{BB962C8B-B14F-4D97-AF65-F5344CB8AC3E}">
        <p14:creationId xmlns:p14="http://schemas.microsoft.com/office/powerpoint/2010/main" val="32685861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a:t>意志とは。自分の考えや思い。誰しも自分の考えに基づいて行動していると思いきや、何かのきっかけで揺らぐこともある。意志は明確なようであやふやな点は意識しておきたい。</a:t>
            </a:r>
          </a:p>
          <a:p>
            <a:r>
              <a:rPr kumimoji="1" lang="ja-JP" altLang="en-US"/>
              <a:t> </a:t>
            </a:r>
            <a:r>
              <a:rPr kumimoji="1" lang="en-US" altLang="ja-JP" dirty="0"/>
              <a:t>- </a:t>
            </a:r>
            <a:r>
              <a:rPr kumimoji="1" lang="ja-JP" altLang="en-US"/>
              <a:t>意志と意思の違い。どちらかといえば「意志」は哲学や心理学や日常生活で用いられ、「意思」は法律用語。</a:t>
            </a:r>
          </a:p>
          <a:p>
            <a:r>
              <a:rPr kumimoji="1" lang="en-US" altLang="ja-JP" dirty="0"/>
              <a:t>- </a:t>
            </a:r>
            <a:r>
              <a:rPr kumimoji="1" lang="ja-JP" altLang="en-US"/>
              <a:t>ここでは、意思決定とは、複数の選択肢の中から、</a:t>
            </a:r>
            <a:r>
              <a:rPr kumimoji="1" lang="en-US" altLang="ja-JP" dirty="0"/>
              <a:t>1</a:t>
            </a:r>
            <a:r>
              <a:rPr kumimoji="1" lang="ja-JP" altLang="en-US"/>
              <a:t>つないし複数の手段や手法を選ぶことと、されています。</a:t>
            </a:r>
          </a:p>
          <a:p>
            <a:r>
              <a:rPr kumimoji="1" lang="en-US" altLang="ja-JP" dirty="0"/>
              <a:t>- </a:t>
            </a:r>
            <a:r>
              <a:rPr kumimoji="1" lang="ja-JP" altLang="en-US"/>
              <a:t>暗黙のうちの意思決定やハッキリと明確な意思決定もある。私たちの生活や人生を振り返ると分かりやすい。</a:t>
            </a:r>
          </a:p>
          <a:p>
            <a:r>
              <a:rPr kumimoji="1" lang="ja-JP" altLang="en-US"/>
              <a:t>	</a:t>
            </a:r>
            <a:r>
              <a:rPr kumimoji="1" lang="en-US" altLang="ja-JP" dirty="0"/>
              <a:t>- </a:t>
            </a:r>
            <a:r>
              <a:rPr kumimoji="1" lang="ja-JP" altLang="en-US"/>
              <a:t>朝起きて何を食べるか、食べないか。</a:t>
            </a:r>
          </a:p>
          <a:p>
            <a:r>
              <a:rPr kumimoji="1" lang="ja-JP" altLang="en-US"/>
              <a:t>	</a:t>
            </a:r>
            <a:r>
              <a:rPr kumimoji="1" lang="en-US" altLang="ja-JP" dirty="0"/>
              <a:t>- </a:t>
            </a:r>
            <a:r>
              <a:rPr kumimoji="1" lang="ja-JP" altLang="en-US"/>
              <a:t>電車通勤と自動車通勤どちらを好むか。</a:t>
            </a:r>
          </a:p>
          <a:p>
            <a:r>
              <a:rPr kumimoji="1" lang="ja-JP" altLang="en-US"/>
              <a:t>	</a:t>
            </a:r>
            <a:r>
              <a:rPr kumimoji="1" lang="en-US" altLang="ja-JP" dirty="0"/>
              <a:t>- </a:t>
            </a:r>
            <a:r>
              <a:rPr kumimoji="1" lang="ja-JP" altLang="en-US"/>
              <a:t>進学、就職、結婚など。</a:t>
            </a:r>
          </a:p>
          <a:p>
            <a:r>
              <a:rPr kumimoji="1" lang="ja-JP" altLang="en-US"/>
              <a:t>	</a:t>
            </a:r>
            <a:r>
              <a:rPr kumimoji="1" lang="en-US" altLang="ja-JP" dirty="0"/>
              <a:t>- </a:t>
            </a:r>
            <a:r>
              <a:rPr kumimoji="1" lang="ja-JP" altLang="en-US"/>
              <a:t>複数の選択肢から主体的に選べるものもあれば、そうでないものもあるだろう。</a:t>
            </a:r>
          </a:p>
          <a:p>
            <a:r>
              <a:rPr kumimoji="1" lang="en-US" altLang="ja-JP" dirty="0"/>
              <a:t>- </a:t>
            </a:r>
            <a:r>
              <a:rPr kumimoji="1" lang="ja-JP" altLang="en-US"/>
              <a:t>投げかけ「皆さんが今朝起きて、この会場に来るまでに意思決定したことをあげてみましょう。」</a:t>
            </a:r>
          </a:p>
          <a:p>
            <a:r>
              <a:rPr kumimoji="1" lang="ja-JP" altLang="en-US"/>
              <a:t>	</a:t>
            </a:r>
            <a:r>
              <a:rPr kumimoji="1" lang="en-US" altLang="ja-JP" dirty="0"/>
              <a:t>- </a:t>
            </a:r>
            <a:r>
              <a:rPr kumimoji="1" lang="ja-JP" altLang="en-US"/>
              <a:t>意思決定「支援」のため、誰かにサポートを求めた・得られたものを意識してもらうとよい。例）研修会場までの道や昼食等。</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33</a:t>
            </a:fld>
            <a:endParaRPr kumimoji="1" lang="ja-JP" altLang="en-US"/>
          </a:p>
        </p:txBody>
      </p:sp>
    </p:spTree>
    <p:extLst>
      <p:ext uri="{BB962C8B-B14F-4D97-AF65-F5344CB8AC3E}">
        <p14:creationId xmlns:p14="http://schemas.microsoft.com/office/powerpoint/2010/main" val="14123325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a:t>意思決定支援に関する用語の整理。知識として深めるよりも、違いを意識してもらいたい。誰が、誰のために、行うのかがポイント。</a:t>
            </a:r>
          </a:p>
          <a:p>
            <a:r>
              <a:rPr kumimoji="1" lang="en-US" altLang="ja-JP" dirty="0"/>
              <a:t>- </a:t>
            </a:r>
            <a:r>
              <a:rPr kumimoji="1" lang="ja-JP" altLang="en-US"/>
              <a:t>意思決定支援、あるいは、支援付き意思決定</a:t>
            </a:r>
          </a:p>
          <a:p>
            <a:r>
              <a:rPr kumimoji="1" lang="ja-JP" altLang="en-US"/>
              <a:t>	</a:t>
            </a:r>
            <a:r>
              <a:rPr kumimoji="1" lang="en-US" altLang="ja-JP" dirty="0"/>
              <a:t>- </a:t>
            </a:r>
            <a:r>
              <a:rPr kumimoji="1" lang="ja-JP" altLang="en-US"/>
              <a:t>英語では、</a:t>
            </a:r>
            <a:r>
              <a:rPr kumimoji="1" lang="en-US" altLang="ja-JP" dirty="0"/>
              <a:t>supported decision making</a:t>
            </a:r>
            <a:r>
              <a:rPr kumimoji="1" lang="ja-JP" altLang="en-US"/>
              <a:t>。</a:t>
            </a:r>
          </a:p>
          <a:p>
            <a:r>
              <a:rPr kumimoji="1" lang="ja-JP" altLang="en-US"/>
              <a:t>	</a:t>
            </a:r>
            <a:r>
              <a:rPr kumimoji="1" lang="en-US" altLang="ja-JP" dirty="0"/>
              <a:t>- A</a:t>
            </a:r>
            <a:r>
              <a:rPr kumimoji="1" lang="ja-JP" altLang="en-US"/>
              <a:t>さんのことを</a:t>
            </a:r>
            <a:r>
              <a:rPr kumimoji="1" lang="en-US" altLang="ja-JP" dirty="0"/>
              <a:t>A</a:t>
            </a:r>
            <a:r>
              <a:rPr kumimoji="1" lang="ja-JP" altLang="en-US"/>
              <a:t>さんが決める、それを支援すること。ポイントは、</a:t>
            </a:r>
            <a:r>
              <a:rPr kumimoji="1" lang="en-US" altLang="ja-JP" dirty="0"/>
              <a:t>A</a:t>
            </a:r>
            <a:r>
              <a:rPr kumimoji="1" lang="ja-JP" altLang="en-US"/>
              <a:t>さんのことを</a:t>
            </a:r>
            <a:r>
              <a:rPr kumimoji="1" lang="en-US" altLang="ja-JP" dirty="0"/>
              <a:t>A</a:t>
            </a:r>
            <a:r>
              <a:rPr kumimoji="1" lang="ja-JP" altLang="en-US"/>
              <a:t>さん「自身が」決める。</a:t>
            </a:r>
          </a:p>
          <a:p>
            <a:r>
              <a:rPr kumimoji="1" lang="ja-JP" altLang="en-US"/>
              <a:t>	</a:t>
            </a:r>
            <a:r>
              <a:rPr kumimoji="1" lang="en-US" altLang="ja-JP" dirty="0"/>
              <a:t>- A</a:t>
            </a:r>
            <a:r>
              <a:rPr kumimoji="1" lang="ja-JP" altLang="en-US"/>
              <a:t>さんが支援を拒否することも、支援を求めることもできます。</a:t>
            </a:r>
          </a:p>
          <a:p>
            <a:r>
              <a:rPr kumimoji="1" lang="ja-JP" altLang="en-US"/>
              <a:t>	</a:t>
            </a:r>
            <a:r>
              <a:rPr kumimoji="1" lang="en-US" altLang="ja-JP" dirty="0"/>
              <a:t>- </a:t>
            </a:r>
            <a:r>
              <a:rPr kumimoji="1" lang="ja-JP" altLang="en-US"/>
              <a:t>権利条約（第</a:t>
            </a:r>
            <a:r>
              <a:rPr kumimoji="1" lang="en-US" altLang="ja-JP" dirty="0"/>
              <a:t>12</a:t>
            </a:r>
            <a:r>
              <a:rPr kumimoji="1" lang="ja-JP" altLang="en-US"/>
              <a:t>条）の文脈。</a:t>
            </a:r>
          </a:p>
          <a:p>
            <a:r>
              <a:rPr kumimoji="1" lang="ja-JP" altLang="en-US"/>
              <a:t>	</a:t>
            </a:r>
            <a:r>
              <a:rPr kumimoji="1" lang="en-US" altLang="ja-JP" dirty="0"/>
              <a:t>- </a:t>
            </a:r>
            <a:r>
              <a:rPr kumimoji="1" lang="ja-JP" altLang="en-US"/>
              <a:t>代理代行決定は意思決定支援とは別の考え方。</a:t>
            </a:r>
            <a:r>
              <a:rPr kumimoji="1" lang="en-US" altLang="ja-JP" dirty="0"/>
              <a:t>A</a:t>
            </a:r>
            <a:r>
              <a:rPr kumimoji="1" lang="ja-JP" altLang="en-US"/>
              <a:t>さんのことを</a:t>
            </a:r>
            <a:r>
              <a:rPr kumimoji="1" lang="en-US" altLang="ja-JP" dirty="0"/>
              <a:t>B</a:t>
            </a:r>
            <a:r>
              <a:rPr kumimoji="1" lang="ja-JP" altLang="en-US"/>
              <a:t>さんが決める。</a:t>
            </a:r>
            <a:r>
              <a:rPr kumimoji="1" lang="en-US" altLang="ja-JP" dirty="0"/>
              <a:t>A</a:t>
            </a:r>
            <a:r>
              <a:rPr kumimoji="1" lang="ja-JP" altLang="en-US"/>
              <a:t>さんにとっての「最善の利益」に基づいて決める。</a:t>
            </a:r>
          </a:p>
          <a:p>
            <a:r>
              <a:rPr kumimoji="1" lang="en-US" altLang="ja-JP" dirty="0"/>
              <a:t>- </a:t>
            </a:r>
            <a:r>
              <a:rPr kumimoji="1" lang="ja-JP" altLang="en-US"/>
              <a:t>代行決定は、</a:t>
            </a:r>
          </a:p>
          <a:p>
            <a:r>
              <a:rPr kumimoji="1" lang="ja-JP" altLang="en-US"/>
              <a:t>	</a:t>
            </a:r>
            <a:r>
              <a:rPr kumimoji="1" lang="en-US" altLang="ja-JP" dirty="0"/>
              <a:t>- </a:t>
            </a:r>
            <a:r>
              <a:rPr kumimoji="1" lang="ja-JP" altLang="en-US"/>
              <a:t>本人の法的期能力を排除すること</a:t>
            </a:r>
          </a:p>
          <a:p>
            <a:r>
              <a:rPr kumimoji="1" lang="ja-JP" altLang="en-US"/>
              <a:t>	</a:t>
            </a:r>
            <a:r>
              <a:rPr kumimoji="1" lang="en-US" altLang="ja-JP" dirty="0"/>
              <a:t>- </a:t>
            </a:r>
            <a:r>
              <a:rPr kumimoji="1" lang="ja-JP" altLang="en-US"/>
              <a:t>本人の意思に反して支援者を任命すること</a:t>
            </a:r>
          </a:p>
          <a:p>
            <a:r>
              <a:rPr kumimoji="1" lang="ja-JP" altLang="en-US"/>
              <a:t>	</a:t>
            </a:r>
            <a:r>
              <a:rPr kumimoji="1" lang="en-US" altLang="ja-JP" dirty="0"/>
              <a:t>- </a:t>
            </a:r>
            <a:r>
              <a:rPr kumimoji="1" lang="ja-JP" altLang="en-US"/>
              <a:t>（本人の嗜好と選好ではなく）客観的な最善の利益に基づくこととされる。</a:t>
            </a:r>
          </a:p>
          <a:p>
            <a:r>
              <a:rPr kumimoji="1" lang="ja-JP" altLang="en-US"/>
              <a:t>	</a:t>
            </a:r>
            <a:r>
              <a:rPr kumimoji="1" lang="en-US" altLang="ja-JP" dirty="0"/>
              <a:t>- </a:t>
            </a:r>
            <a:r>
              <a:rPr kumimoji="1" lang="ja-JP" altLang="en-US"/>
              <a:t>判断能力が欠けるとされている障害者は、成年後見制度など代行決定の対象とされることが多い。</a:t>
            </a:r>
          </a:p>
          <a:p>
            <a:r>
              <a:rPr kumimoji="1" lang="ja-JP" altLang="en-US"/>
              <a:t>	</a:t>
            </a:r>
            <a:r>
              <a:rPr kumimoji="1" lang="en-US" altLang="ja-JP" dirty="0"/>
              <a:t>- </a:t>
            </a:r>
            <a:r>
              <a:rPr kumimoji="1" lang="ja-JP" altLang="en-US"/>
              <a:t>代行決定は極めて例外的な最終手段。たとえ最終手段としても是非の議論がある。</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34</a:t>
            </a:fld>
            <a:endParaRPr kumimoji="1" lang="ja-JP" altLang="en-US"/>
          </a:p>
        </p:txBody>
      </p:sp>
    </p:spTree>
    <p:extLst>
      <p:ext uri="{BB962C8B-B14F-4D97-AF65-F5344CB8AC3E}">
        <p14:creationId xmlns:p14="http://schemas.microsoft.com/office/powerpoint/2010/main" val="34783276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a:bodyPr>
          <a:lstStyle/>
          <a:p>
            <a:r>
              <a:rPr kumimoji="1" lang="en-US" altLang="ja-JP" dirty="0"/>
              <a:t>- </a:t>
            </a:r>
            <a:r>
              <a:rPr kumimoji="1" lang="ja-JP" altLang="en-US" dirty="0"/>
              <a:t>最善の利益。代理代行決定が根拠とする。</a:t>
            </a:r>
          </a:p>
          <a:p>
            <a:r>
              <a:rPr kumimoji="1" lang="ja-JP" altLang="en-US" dirty="0"/>
              <a:t>	</a:t>
            </a:r>
            <a:r>
              <a:rPr kumimoji="1" lang="en-US" altLang="ja-JP" dirty="0"/>
              <a:t>- </a:t>
            </a:r>
            <a:r>
              <a:rPr kumimoji="1" lang="ja-JP" altLang="en-US" dirty="0"/>
              <a:t>単なる損得勘定ではない。その人の福祉にとってもっとも適切なもの。</a:t>
            </a:r>
          </a:p>
          <a:p>
            <a:r>
              <a:rPr kumimoji="1" lang="ja-JP" altLang="en-US" dirty="0"/>
              <a:t>	</a:t>
            </a:r>
            <a:r>
              <a:rPr kumimoji="1" lang="en-US" altLang="ja-JP" dirty="0"/>
              <a:t>- </a:t>
            </a:r>
            <a:r>
              <a:rPr kumimoji="1" lang="ja-JP" altLang="en-US" dirty="0"/>
              <a:t>権利条約は、成人の障害者については支援付意思決定支援を求めている。</a:t>
            </a:r>
          </a:p>
          <a:p>
            <a:r>
              <a:rPr kumimoji="1" lang="ja-JP" altLang="en-US" dirty="0"/>
              <a:t>	</a:t>
            </a:r>
            <a:r>
              <a:rPr kumimoji="1" lang="en-US" altLang="ja-JP" dirty="0"/>
              <a:t>- </a:t>
            </a:r>
            <a:r>
              <a:rPr kumimoji="1" lang="ja-JP" altLang="en-US" dirty="0"/>
              <a:t>意思決定支援ガイドラインは、本人への制限が最小限になるように求めている。</a:t>
            </a:r>
          </a:p>
          <a:p>
            <a:r>
              <a:rPr kumimoji="1" lang="ja-JP" altLang="en-US" dirty="0"/>
              <a:t>	</a:t>
            </a:r>
            <a:r>
              <a:rPr kumimoji="1" lang="en-US" altLang="ja-JP" dirty="0"/>
              <a:t>- </a:t>
            </a:r>
            <a:r>
              <a:rPr kumimoji="1" lang="ja-JP" altLang="en-US" dirty="0"/>
              <a:t>そもそも最善の利益を考えることは人に可能だろうか？</a:t>
            </a:r>
          </a:p>
          <a:p>
            <a:r>
              <a:rPr kumimoji="1" lang="ja-JP" altLang="en-US" dirty="0"/>
              <a:t>		</a:t>
            </a:r>
            <a:r>
              <a:rPr kumimoji="1" lang="en-US" altLang="ja-JP" dirty="0"/>
              <a:t>- </a:t>
            </a:r>
            <a:r>
              <a:rPr kumimoji="1" lang="ja-JP" altLang="en-US" dirty="0"/>
              <a:t>受講者の相談支援専門員に対して自らの最善の利益を考慮し、それを言語化してください、と訊ねたとして、簡単に答えられる人は少ないはず。</a:t>
            </a:r>
          </a:p>
          <a:p>
            <a:r>
              <a:rPr kumimoji="1" lang="ja-JP" altLang="en-US" dirty="0"/>
              <a:t>	</a:t>
            </a:r>
            <a:r>
              <a:rPr kumimoji="1" lang="en-US" altLang="ja-JP" dirty="0"/>
              <a:t>- </a:t>
            </a:r>
            <a:r>
              <a:rPr kumimoji="1" lang="ja-JP" altLang="en-US" dirty="0"/>
              <a:t>最善の利益を考える局面は誰にでもある。障害者だけが特別ではない。</a:t>
            </a:r>
          </a:p>
          <a:p>
            <a:r>
              <a:rPr kumimoji="1" lang="ja-JP" altLang="en-US" dirty="0"/>
              <a:t>		</a:t>
            </a:r>
            <a:r>
              <a:rPr kumimoji="1" lang="en-US" altLang="ja-JP" dirty="0"/>
              <a:t>- </a:t>
            </a:r>
            <a:r>
              <a:rPr kumimoji="1" lang="ja-JP" altLang="en-US" dirty="0"/>
              <a:t>路上で行き倒れ場合、意識不明で運ばれた場合。</a:t>
            </a:r>
          </a:p>
          <a:p>
            <a:r>
              <a:rPr kumimoji="1" lang="ja-JP" altLang="en-US" dirty="0"/>
              <a:t>	</a:t>
            </a:r>
            <a:r>
              <a:rPr kumimoji="1" lang="en-US" altLang="ja-JP" dirty="0"/>
              <a:t>- </a:t>
            </a:r>
            <a:r>
              <a:rPr kumimoji="1" lang="ja-JP" altLang="en-US" dirty="0"/>
              <a:t>誰にとっての最善の利益なのか考える必要。</a:t>
            </a:r>
          </a:p>
          <a:p>
            <a:r>
              <a:rPr kumimoji="1" lang="ja-JP" altLang="en-US" dirty="0"/>
              <a:t>		</a:t>
            </a:r>
            <a:r>
              <a:rPr kumimoji="1" lang="en-US" altLang="ja-JP" dirty="0"/>
              <a:t>- </a:t>
            </a:r>
            <a:r>
              <a:rPr kumimoji="1" lang="ja-JP" altLang="en-US" dirty="0"/>
              <a:t>提供者と意思決定支援者が同じ場合は容易に利益相反になり得る</a:t>
            </a:r>
          </a:p>
          <a:p>
            <a:r>
              <a:rPr kumimoji="1" lang="ja-JP" altLang="en-US" dirty="0"/>
              <a:t> </a:t>
            </a:r>
            <a:r>
              <a:rPr kumimoji="1" lang="en-US" altLang="ja-JP" dirty="0"/>
              <a:t>- </a:t>
            </a:r>
            <a:r>
              <a:rPr kumimoji="1" lang="ja-JP" altLang="en-US" dirty="0"/>
              <a:t>意思と選好の最善の解釈。権利条約</a:t>
            </a:r>
            <a:r>
              <a:rPr kumimoji="1" lang="en-US" altLang="ja-JP" dirty="0"/>
              <a:t>12</a:t>
            </a:r>
            <a:r>
              <a:rPr kumimoji="1" lang="ja-JP" altLang="en-US" dirty="0"/>
              <a:t>条参照。</a:t>
            </a:r>
          </a:p>
          <a:p>
            <a:r>
              <a:rPr kumimoji="1" lang="ja-JP" altLang="en-US" dirty="0"/>
              <a:t>	</a:t>
            </a:r>
            <a:r>
              <a:rPr kumimoji="1" lang="en-US" altLang="ja-JP" dirty="0"/>
              <a:t>- </a:t>
            </a:r>
            <a:r>
              <a:rPr kumimoji="1" lang="ja-JP" altLang="en-US" dirty="0"/>
              <a:t>代行決定、支援付き意思決定の双方で尊重されるべき</a:t>
            </a:r>
          </a:p>
          <a:p>
            <a:r>
              <a:rPr kumimoji="1" lang="ja-JP" altLang="en-US" dirty="0"/>
              <a:t>	</a:t>
            </a:r>
            <a:r>
              <a:rPr kumimoji="1" lang="en-US" altLang="ja-JP" dirty="0"/>
              <a:t>- </a:t>
            </a:r>
            <a:r>
              <a:rPr kumimoji="1" lang="ja-JP" altLang="en-US" dirty="0"/>
              <a:t>社会的に妥当と思われることと本人の意思と選好はしばしば異なる。</a:t>
            </a:r>
          </a:p>
          <a:p>
            <a:r>
              <a:rPr kumimoji="1" lang="ja-JP" altLang="en-US" dirty="0"/>
              <a:t>		</a:t>
            </a:r>
            <a:r>
              <a:rPr kumimoji="1" lang="en-US" altLang="ja-JP" dirty="0"/>
              <a:t>- </a:t>
            </a:r>
            <a:r>
              <a:rPr kumimoji="1" lang="ja-JP" altLang="en-US" dirty="0"/>
              <a:t>人の意思決定にはいろいろな要因が絡み合っている。人は必ずしも合理的な生き物ではない。例）ダイエットをしていても甘いものを食べる生き物である。</a:t>
            </a:r>
          </a:p>
          <a:p>
            <a:r>
              <a:rPr kumimoji="1" lang="ja-JP" altLang="en-US" dirty="0"/>
              <a:t>	</a:t>
            </a:r>
            <a:r>
              <a:rPr kumimoji="1" lang="en-US" altLang="ja-JP" dirty="0"/>
              <a:t>- </a:t>
            </a:r>
            <a:r>
              <a:rPr kumimoji="1" lang="ja-JP" altLang="en-US" dirty="0"/>
              <a:t>権利条約は意思と選好の最善の解釈を求める。</a:t>
            </a:r>
          </a:p>
          <a:p>
            <a:r>
              <a:rPr kumimoji="1" lang="en-US" altLang="ja-JP" dirty="0"/>
              <a:t>- </a:t>
            </a:r>
            <a:r>
              <a:rPr kumimoji="1" lang="ja-JP" altLang="en-US" dirty="0"/>
              <a:t>本人から表出された意思・希望</a:t>
            </a:r>
          </a:p>
          <a:p>
            <a:r>
              <a:rPr kumimoji="1" lang="ja-JP" altLang="en-US" dirty="0"/>
              <a:t>	</a:t>
            </a:r>
            <a:r>
              <a:rPr kumimoji="1" lang="en-US" altLang="ja-JP" dirty="0"/>
              <a:t>-  </a:t>
            </a:r>
            <a:r>
              <a:rPr kumimoji="1" lang="ja-JP" altLang="en-US" dirty="0"/>
              <a:t>表出された意思や希望と本音の区別はつきにくいかもしれない。</a:t>
            </a:r>
          </a:p>
          <a:p>
            <a:r>
              <a:rPr kumimoji="1" lang="ja-JP" altLang="en-US" dirty="0"/>
              <a:t>	</a:t>
            </a:r>
            <a:r>
              <a:rPr kumimoji="1" lang="en-US" altLang="ja-JP" dirty="0"/>
              <a:t>- </a:t>
            </a:r>
            <a:r>
              <a:rPr kumimoji="1" lang="ja-JP" altLang="en-US" dirty="0"/>
              <a:t>心からの意思ではないといって表出された意思を無視しない。</a:t>
            </a: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35</a:t>
            </a:fld>
            <a:endParaRPr kumimoji="1" lang="ja-JP" altLang="en-US"/>
          </a:p>
        </p:txBody>
      </p:sp>
    </p:spTree>
    <p:extLst>
      <p:ext uri="{BB962C8B-B14F-4D97-AF65-F5344CB8AC3E}">
        <p14:creationId xmlns:p14="http://schemas.microsoft.com/office/powerpoint/2010/main" val="14913004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20000"/>
          </a:bodyPr>
          <a:lstStyle/>
          <a:p>
            <a:endParaRPr kumimoji="1" lang="ja-JP" altLang="en-US"/>
          </a:p>
          <a:p>
            <a:r>
              <a:rPr kumimoji="1" lang="ja-JP" altLang="en-US"/>
              <a:t>「仮に優先順位をつけるとしたら」次のように整理できる。</a:t>
            </a:r>
          </a:p>
          <a:p>
            <a:endParaRPr kumimoji="1" lang="ja-JP" altLang="en-US"/>
          </a:p>
          <a:p>
            <a:r>
              <a:rPr kumimoji="1" lang="en-US" altLang="ja-JP" dirty="0"/>
              <a:t>1. </a:t>
            </a:r>
            <a:r>
              <a:rPr kumimoji="1" lang="ja-JP" altLang="en-US"/>
              <a:t>本人から表出された意思や希望</a:t>
            </a:r>
          </a:p>
          <a:p>
            <a:r>
              <a:rPr kumimoji="1" lang="en-US" altLang="ja-JP" dirty="0"/>
              <a:t>2. </a:t>
            </a:r>
            <a:r>
              <a:rPr kumimoji="1" lang="ja-JP" altLang="en-US"/>
              <a:t>意志と選好の最善の解釈</a:t>
            </a:r>
          </a:p>
          <a:p>
            <a:r>
              <a:rPr kumimoji="1" lang="en-US" altLang="ja-JP" dirty="0"/>
              <a:t>3. </a:t>
            </a:r>
            <a:r>
              <a:rPr kumimoji="1" lang="ja-JP" altLang="en-US"/>
              <a:t>最善の利益</a:t>
            </a:r>
          </a:p>
          <a:p>
            <a:endParaRPr kumimoji="1" lang="ja-JP" altLang="en-US"/>
          </a:p>
          <a:p>
            <a:r>
              <a:rPr kumimoji="1" lang="ja-JP" altLang="en-US"/>
              <a:t>最善の利益に基づく支援は、</a:t>
            </a:r>
          </a:p>
          <a:p>
            <a:endParaRPr kumimoji="1" lang="ja-JP" altLang="en-US"/>
          </a:p>
          <a:p>
            <a:r>
              <a:rPr kumimoji="1" lang="en-US" altLang="ja-JP" dirty="0"/>
              <a:t>- </a:t>
            </a:r>
            <a:r>
              <a:rPr kumimoji="1" lang="ja-JP" altLang="en-US"/>
              <a:t>最小限の制約で、</a:t>
            </a:r>
          </a:p>
          <a:p>
            <a:r>
              <a:rPr kumimoji="1" lang="en-US" altLang="ja-JP" dirty="0"/>
              <a:t>- </a:t>
            </a:r>
            <a:r>
              <a:rPr kumimoji="1" lang="ja-JP" altLang="en-US"/>
              <a:t>最短期間で、</a:t>
            </a:r>
          </a:p>
          <a:p>
            <a:r>
              <a:rPr kumimoji="1" lang="en-US" altLang="ja-JP" dirty="0"/>
              <a:t>- </a:t>
            </a:r>
            <a:r>
              <a:rPr kumimoji="1" lang="ja-JP" altLang="en-US"/>
              <a:t>複数のチームで、</a:t>
            </a:r>
          </a:p>
          <a:p>
            <a:r>
              <a:rPr kumimoji="1" lang="en-US" altLang="ja-JP" dirty="0"/>
              <a:t>- </a:t>
            </a:r>
            <a:r>
              <a:rPr kumimoji="1" lang="ja-JP" altLang="en-US"/>
              <a:t>第三者に検証可能で、</a:t>
            </a:r>
          </a:p>
          <a:p>
            <a:endParaRPr kumimoji="1" lang="ja-JP" altLang="en-US"/>
          </a:p>
          <a:p>
            <a:r>
              <a:rPr kumimoji="1" lang="ja-JP" altLang="en-US"/>
              <a:t>行うべき。</a:t>
            </a:r>
          </a:p>
          <a:p>
            <a:endParaRPr kumimoji="1" lang="ja-JP" altLang="en-US"/>
          </a:p>
          <a:p>
            <a:r>
              <a:rPr kumimoji="1" lang="ja-JP" altLang="en-US"/>
              <a:t>意志と選好の最善の解釈の支援も</a:t>
            </a:r>
          </a:p>
          <a:p>
            <a:endParaRPr kumimoji="1" lang="ja-JP" altLang="en-US"/>
          </a:p>
          <a:p>
            <a:r>
              <a:rPr kumimoji="1" lang="en-US" altLang="ja-JP" dirty="0"/>
              <a:t>- </a:t>
            </a:r>
            <a:r>
              <a:rPr kumimoji="1" lang="ja-JP" altLang="en-US"/>
              <a:t>複数のチームで、</a:t>
            </a:r>
          </a:p>
          <a:p>
            <a:r>
              <a:rPr kumimoji="1" lang="en-US" altLang="ja-JP" dirty="0"/>
              <a:t>- </a:t>
            </a:r>
            <a:r>
              <a:rPr kumimoji="1" lang="ja-JP" altLang="en-US"/>
              <a:t>第三者による検証可能</a:t>
            </a:r>
          </a:p>
          <a:p>
            <a:endParaRPr kumimoji="1" lang="ja-JP" altLang="en-US"/>
          </a:p>
          <a:p>
            <a:r>
              <a:rPr kumimoji="1" lang="ja-JP" altLang="en-US"/>
              <a:t> で行うべき。</a:t>
            </a:r>
          </a:p>
          <a:p>
            <a:endParaRPr kumimoji="1" lang="ja-JP" altLang="en-US"/>
          </a:p>
          <a:p>
            <a:r>
              <a:rPr kumimoji="1" lang="ja-JP" altLang="en-US"/>
              <a:t>本人から表出された意思や希望に基づく支援は、意思形成や意志表出の支援を考慮すると、単独の意思決定支援者で支援できると範囲は狭いので、</a:t>
            </a:r>
          </a:p>
          <a:p>
            <a:endParaRPr kumimoji="1" lang="ja-JP" altLang="en-US"/>
          </a:p>
          <a:p>
            <a:r>
              <a:rPr kumimoji="1" lang="en-US" altLang="ja-JP" dirty="0"/>
              <a:t>- </a:t>
            </a:r>
            <a:r>
              <a:rPr kumimoji="1" lang="ja-JP" altLang="en-US"/>
              <a:t>複数のチームで</a:t>
            </a:r>
          </a:p>
          <a:p>
            <a:endParaRPr kumimoji="1" lang="ja-JP" altLang="en-US"/>
          </a:p>
          <a:p>
            <a:r>
              <a:rPr kumimoji="1" lang="ja-JP" altLang="en-US"/>
              <a:t>行うべき。</a:t>
            </a:r>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36</a:t>
            </a:fld>
            <a:endParaRPr kumimoji="1" lang="ja-JP" altLang="en-US"/>
          </a:p>
        </p:txBody>
      </p:sp>
    </p:spTree>
    <p:extLst>
      <p:ext uri="{BB962C8B-B14F-4D97-AF65-F5344CB8AC3E}">
        <p14:creationId xmlns:p14="http://schemas.microsoft.com/office/powerpoint/2010/main" val="8152425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77500" lnSpcReduction="20000"/>
          </a:bodyPr>
          <a:lstStyle/>
          <a:p>
            <a:r>
              <a:rPr kumimoji="1" lang="ja-JP" altLang="en-US"/>
              <a:t>意思決定支援と主体性</a:t>
            </a:r>
          </a:p>
          <a:p>
            <a:endParaRPr kumimoji="1" lang="ja-JP" altLang="en-US"/>
          </a:p>
          <a:p>
            <a:r>
              <a:rPr kumimoji="1" lang="ja-JP" altLang="en-US"/>
              <a:t>意思決定支援と主体性について述べます。</a:t>
            </a:r>
          </a:p>
          <a:p>
            <a:endParaRPr kumimoji="1" lang="ja-JP" altLang="en-US"/>
          </a:p>
          <a:p>
            <a:r>
              <a:rPr kumimoji="1" lang="ja-JP" altLang="en-US"/>
              <a:t>意思決定支援は、その人が人生の主体であり続けるための支援という側面を持っていると考えることができます。主体性という言葉を補足すると、哲学者の藤野の言葉を借りれば「主体性とは、主導権を握ってコントロールする立場、動かす立場に立っている、というあり方」です。ちなみに主体の反対の言葉は、客体です。</a:t>
            </a:r>
          </a:p>
          <a:p>
            <a:endParaRPr kumimoji="1" lang="ja-JP" altLang="en-US"/>
          </a:p>
          <a:p>
            <a:r>
              <a:rPr kumimoji="1" lang="ja-JP" altLang="en-US"/>
              <a:t>相談支援専門員にとって馴染みのある言葉で言えば、支援する・支援されるという関係は、主体と客体の関係です。多くの障害者は、支援される、客体の立場、コントロールされてしまう立場と言うこともできます。</a:t>
            </a:r>
          </a:p>
          <a:p>
            <a:endParaRPr kumimoji="1" lang="ja-JP" altLang="en-US"/>
          </a:p>
          <a:p>
            <a:r>
              <a:rPr kumimoji="1" lang="ja-JP" altLang="en-US"/>
              <a:t>何のために意思決定支援が行われるのでしょうか。本人が人生において主体であり続けるためと言うことができます。自分の人生において主導権を握っていることが大事ということです。しばしば、本人中心の支援をたとえる時に、ハンドルを握るという言い方がされます。自分の意志で人生のハンドルを握るということは、人生の主導権を握るということです。</a:t>
            </a:r>
          </a:p>
          <a:p>
            <a:endParaRPr kumimoji="1" lang="ja-JP" altLang="en-US"/>
          </a:p>
          <a:p>
            <a:r>
              <a:rPr kumimoji="1" lang="ja-JP" altLang="en-US"/>
              <a:t>とはいえ、人生の主導権をずっと握り続ける人はいるのでしょうか。たぶんとても少ないと思います。皆さんも自分の人生をふりかえると想像しやすいかもしれません。例えば、高校や大学に進学するとき、就職先を決めるとき、誰かと結婚するとき、そういった場面を思い浮かべたときに、</a:t>
            </a:r>
            <a:r>
              <a:rPr kumimoji="1" lang="en-US" altLang="ja-JP" dirty="0"/>
              <a:t>100</a:t>
            </a:r>
            <a:r>
              <a:rPr kumimoji="1" lang="ja-JP" altLang="en-US"/>
              <a:t>％自分が納得できたことは少ないのではと思うのです。両親や兄弟、祖父母といった人の意見が少なからず影響を与えることもあるでしょう。大学の学部によっては、大学の先生の紹介があることも珍しくないと耳にします。自分では逆らえない、とは言わないまでも、誰かの影響力をひしひしと感じながら、人生の岐路で、その人その人の意思決定を行っているのではないかと思います。自分ではない人の影響力が強すぎれば、意思決定について納得できずに後々後悔するかもしれません。後悔しないためにも、意思決定の場面では、なるだけ主導権を握るということが大事になってくると思います。これは障害の有無にかかわらないことです。</a:t>
            </a:r>
          </a:p>
          <a:p>
            <a:endParaRPr kumimoji="1" lang="ja-JP" altLang="en-US"/>
          </a:p>
          <a:p>
            <a:r>
              <a:rPr kumimoji="1" lang="ja-JP" altLang="en-US"/>
              <a:t>障害者の場合、さまざまな障壁があって、人生の岐路において主導権を手放さざるをえない状況が少なくありません。教育や労働の分野や移動手段や住まいの点で限られる人もいます。コミュニケーションが社会の多数はと異なる人もいます。言語障害、視覚や聴覚、ある種の発達障害や精神障害がこれにあてはまります。家族や支援者の意向によって主導権を握れないことも少なくないと感じています。また、障害や疾患によって自分の考えがうまくまとめることができなかったり、表現できない人もいます。そうして、主導権を手放してしまい、支援を受けるだけという状況が生まれます。</a:t>
            </a:r>
          </a:p>
        </p:txBody>
      </p:sp>
      <p:sp>
        <p:nvSpPr>
          <p:cNvPr id="4" name="スライド番号プレースホルダー 3"/>
          <p:cNvSpPr>
            <a:spLocks noGrp="1"/>
          </p:cNvSpPr>
          <p:nvPr>
            <p:ph type="sldNum" sz="quarter" idx="5"/>
          </p:nvPr>
        </p:nvSpPr>
        <p:spPr/>
        <p:txBody>
          <a:bodyPr/>
          <a:lstStyle/>
          <a:p>
            <a:fld id="{511C9591-374B-1E40-A8B3-E747B304BCBD}" type="slidenum">
              <a:rPr kumimoji="1" lang="ja-JP" altLang="en-US" smtClean="0"/>
              <a:t>37</a:t>
            </a:fld>
            <a:endParaRPr kumimoji="1" lang="ja-JP" altLang="en-US"/>
          </a:p>
        </p:txBody>
      </p:sp>
    </p:spTree>
    <p:extLst>
      <p:ext uri="{BB962C8B-B14F-4D97-AF65-F5344CB8AC3E}">
        <p14:creationId xmlns:p14="http://schemas.microsoft.com/office/powerpoint/2010/main" val="2756590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55000" lnSpcReduction="20000"/>
          </a:bodyPr>
          <a:lstStyle/>
          <a:p>
            <a:r>
              <a:rPr kumimoji="1" lang="ja-JP" altLang="en-US"/>
              <a:t>意思決定において本人が主導権を握るには</a:t>
            </a:r>
          </a:p>
          <a:p>
            <a:endParaRPr kumimoji="1" lang="ja-JP" altLang="en-US"/>
          </a:p>
          <a:p>
            <a:r>
              <a:rPr kumimoji="1" lang="ja-JP" altLang="en-US"/>
              <a:t>自分についての専門家は本人です。相談支援専門員は専門家と言われることがあるかもしれませんが、相談支援専門員は支援や障害者ケアマネジメントの専門家に過ぎません。</a:t>
            </a:r>
          </a:p>
          <a:p>
            <a:endParaRPr kumimoji="1" lang="ja-JP" altLang="en-US"/>
          </a:p>
          <a:p>
            <a:r>
              <a:rPr kumimoji="1" lang="ja-JP" altLang="en-US"/>
              <a:t>「私たちのことは私たち抜きに決めないで」という有名なスローガンは自立生活運動のスローガンとして使われていたそうですが、障害者が自身の問題解決にリーダーシップを発揮していく運動でもありました。</a:t>
            </a:r>
          </a:p>
          <a:p>
            <a:endParaRPr kumimoji="1" lang="ja-JP" altLang="en-US"/>
          </a:p>
          <a:p>
            <a:r>
              <a:rPr kumimoji="1" lang="ja-JP" altLang="en-US"/>
              <a:t>「あなたは自分についての専門家。何が必要で、何を望んでいるかを知っているのは、あなたです」はリカバリーのプログラムである</a:t>
            </a:r>
            <a:r>
              <a:rPr kumimoji="1" lang="en-US" altLang="ja-JP" dirty="0"/>
              <a:t>WRAP</a:t>
            </a:r>
            <a:r>
              <a:rPr kumimoji="1" lang="ja-JP" altLang="en-US"/>
              <a:t>元気回復行動プランに登場する言葉です。過去に失った主導権を専門家から自分に取り戻すということを意味しています。</a:t>
            </a:r>
          </a:p>
          <a:p>
            <a:endParaRPr kumimoji="1" lang="ja-JP" altLang="en-US"/>
          </a:p>
          <a:p>
            <a:r>
              <a:rPr kumimoji="1" lang="ja-JP" altLang="en-US"/>
              <a:t>支援者は障害や本人のことを知っているつもりでも、本人についての専門家ではなく、本人の専門家は本人自身です。</a:t>
            </a:r>
          </a:p>
          <a:p>
            <a:endParaRPr kumimoji="1" lang="ja-JP" altLang="en-US"/>
          </a:p>
          <a:p>
            <a:r>
              <a:rPr kumimoji="1" lang="ja-JP" altLang="en-US"/>
              <a:t>補足（なお、しばしば成功体験が大事といいますが、本人が自分の意志で行った試行錯誤とそれによる成功体験が大事です。支援者がレールを引いて導かれた結果の成功体験はあまり成功体験と言えないかもしれません。）</a:t>
            </a:r>
          </a:p>
          <a:p>
            <a:endParaRPr kumimoji="1" lang="ja-JP" altLang="en-US"/>
          </a:p>
          <a:p>
            <a:r>
              <a:rPr kumimoji="1" lang="ja-JP" altLang="en-US"/>
              <a:t>補足（砂場での遊び、ゲレンデのスキーなど多少安全が保証された場所での試行錯誤も最初は重要ですが、人生をずっと砂場で過ごすことはできません。ゲレンデは練習場という意味があるそうですが、ゲレンデを卒業した先にあるものは自然の雪山だそうです）</a:t>
            </a:r>
          </a:p>
          <a:p>
            <a:endParaRPr kumimoji="1" lang="ja-JP" altLang="en-US"/>
          </a:p>
          <a:p>
            <a:r>
              <a:rPr kumimoji="1" lang="ja-JP" altLang="en-US"/>
              <a:t>自分についての専門家である本人が主導権を握ることが大切であることを学びました。それでは、主導権を握りコントロールを増やす、取り戻すには、保ち続けるためにはどのような方法があるでしょうか。</a:t>
            </a:r>
          </a:p>
          <a:p>
            <a:endParaRPr kumimoji="1" lang="ja-JP" altLang="en-US"/>
          </a:p>
          <a:p>
            <a:r>
              <a:rPr kumimoji="1" lang="ja-JP" altLang="en-US"/>
              <a:t>学ぶことは不可欠です。何かを体験し選択する経験がなければ主導権を握ることは難しいでしょう。成功体験と積み重ねと試行錯誤が不可欠です。</a:t>
            </a:r>
          </a:p>
          <a:p>
            <a:endParaRPr kumimoji="1" lang="ja-JP" altLang="en-US"/>
          </a:p>
          <a:p>
            <a:r>
              <a:rPr kumimoji="1" lang="ja-JP" altLang="en-US"/>
              <a:t>生まれつきの障害では経験や選択する機会が乏しいために、中途障害では喪失体験から、新しいことにチャレンジする場面で、自分には無理だろうと諦めてしまったり、もはや自分にできることがないと考えてしまうことがあります。</a:t>
            </a:r>
          </a:p>
          <a:p>
            <a:endParaRPr kumimoji="1" lang="ja-JP" altLang="en-US"/>
          </a:p>
          <a:p>
            <a:r>
              <a:rPr kumimoji="1" lang="ja-JP" altLang="en-US"/>
              <a:t>不安を和らげるように支持、サポートしたり、新たな役割を獲得することが大事です。自尊心の向上に繋がります。自尊心が育まれているならば自分の感じ方や選択について間違っていないと自信を持てます。</a:t>
            </a:r>
          </a:p>
          <a:p>
            <a:endParaRPr kumimoji="1" lang="ja-JP" altLang="en-US"/>
          </a:p>
          <a:p>
            <a:r>
              <a:rPr kumimoji="1" lang="ja-JP" altLang="en-US"/>
              <a:t>補足（支援を受けているだけだったり、不安が大きいときは、自分の感じ方や選択について自信を持つことができないことが多いかもしれません。自分が必要なのかそうでないのか、好きか嫌いか、何をやりたいのか、何になりたいのか、自分でもどうしてよくわからない時は、</a:t>
            </a:r>
            <a:r>
              <a:rPr kumimoji="1" lang="en-US" altLang="ja-JP" dirty="0"/>
              <a:t>〜</a:t>
            </a:r>
            <a:r>
              <a:rPr kumimoji="1" lang="ja-JP" altLang="en-US"/>
              <a:t>したいという表明は極端になりがちかもしれません。）</a:t>
            </a:r>
          </a:p>
          <a:p>
            <a:endParaRPr kumimoji="1" lang="ja-JP" altLang="en-US"/>
          </a:p>
          <a:p>
            <a:r>
              <a:rPr kumimoji="1" lang="ja-JP" altLang="en-US"/>
              <a:t>支援する・される関係は、何らかのコミュニケーションを通じて行いますから、お互いに、本人にあった意思伝達、コミュニケーション手段があることも大事です。視覚聴覚障害を想像すると分かりやすいでしょう。現在の支援の現場ではオーラルコミュニケーションが中心だと思いますが、オーラルコミュニケーションに抵抗がある人も少なくありません。最近では</a:t>
            </a:r>
            <a:r>
              <a:rPr kumimoji="1" lang="en-US" altLang="ja-JP" dirty="0"/>
              <a:t>IT</a:t>
            </a:r>
            <a:r>
              <a:rPr kumimoji="1" lang="ja-JP" altLang="en-US"/>
              <a:t>機器を使ったコミュニケーション支援が増えてきました。</a:t>
            </a:r>
          </a:p>
          <a:p>
            <a:endParaRPr kumimoji="1" lang="ja-JP" altLang="en-US"/>
          </a:p>
          <a:p>
            <a:r>
              <a:rPr kumimoji="1" lang="ja-JP" altLang="en-US"/>
              <a:t>補足（最近では特別支援教育の場面でタブレットなどの活用が増えていますし、若者向けのメンタルヘルス支援では、</a:t>
            </a:r>
            <a:r>
              <a:rPr kumimoji="1" lang="en-US" altLang="ja-JP" dirty="0"/>
              <a:t>LINE</a:t>
            </a:r>
            <a:r>
              <a:rPr kumimoji="1" lang="ja-JP" altLang="en-US"/>
              <a:t>などのツールが活用されています。）</a:t>
            </a:r>
          </a:p>
          <a:p>
            <a:endParaRPr kumimoji="1" lang="ja-JP" altLang="en-US"/>
          </a:p>
          <a:p>
            <a:r>
              <a:rPr kumimoji="1" lang="ja-JP" altLang="en-US"/>
              <a:t>相互的なサポートも大事です。支援する・支援される関係だけでは、本人が主導権を握る実感は乏しいかもしれません。お互いに、なにか得るものがあるような、金銭的な対価ではないものを得るような、関係があるからこそ、本人の自尊心が得られます。本人も主導権を握り、相談支援専門員も主導権を握る、お互いに主導権を握るような関係であることが理想かもしれません。禅問答や哲学的な問いかもしれませんが、意思決定支援において重要なことです。</a:t>
            </a:r>
          </a:p>
          <a:p>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38</a:t>
            </a:fld>
            <a:endParaRPr kumimoji="1" lang="ja-JP" altLang="en-US"/>
          </a:p>
        </p:txBody>
      </p:sp>
    </p:spTree>
    <p:extLst>
      <p:ext uri="{BB962C8B-B14F-4D97-AF65-F5344CB8AC3E}">
        <p14:creationId xmlns:p14="http://schemas.microsoft.com/office/powerpoint/2010/main" val="37602094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85000" lnSpcReduction="20000"/>
          </a:bodyPr>
          <a:lstStyle/>
          <a:p>
            <a:r>
              <a:rPr kumimoji="1" lang="ja-JP" altLang="en-US"/>
              <a:t>意思決定が困難と思われる状況で本人が主体的でいられるには</a:t>
            </a:r>
          </a:p>
          <a:p>
            <a:endParaRPr kumimoji="1" lang="ja-JP" altLang="en-US"/>
          </a:p>
          <a:p>
            <a:r>
              <a:rPr kumimoji="1" lang="ja-JP" altLang="en-US"/>
              <a:t>クライシスプラン、事前に対処を考えておくという方法があります。あくまで一例に過ぎません。（</a:t>
            </a:r>
            <a:r>
              <a:rPr kumimoji="1" lang="en-US" altLang="ja-JP" dirty="0"/>
              <a:t>※</a:t>
            </a:r>
            <a:r>
              <a:rPr kumimoji="1" lang="ja-JP" altLang="en-US"/>
              <a:t>支援に限って言えば、地域移行支援のなかで使われている場合が多いようです。）</a:t>
            </a:r>
          </a:p>
          <a:p>
            <a:endParaRPr kumimoji="1" lang="ja-JP" altLang="en-US"/>
          </a:p>
          <a:p>
            <a:r>
              <a:rPr kumimoji="1" lang="ja-JP" altLang="en-US"/>
              <a:t>元気な状態の時、意思表明ができているときに、具合が悪くなったり意思表明がしづらい状況を想定して、本人とサポートする人たちと事前に話し合って、どのような時に、どのような支援を望み、望まないのかをプランにしておく、というものです。</a:t>
            </a:r>
          </a:p>
          <a:p>
            <a:endParaRPr kumimoji="1" lang="ja-JP" altLang="en-US"/>
          </a:p>
          <a:p>
            <a:r>
              <a:rPr kumimoji="1" lang="ja-JP" altLang="en-US"/>
              <a:t>本人が具合が悪いような時に、自分では判断できない時にプランを使います。ただし具合が悪いとか判断できない状態は周囲が決めるのではなくて、事前に話し合って決めたサインです。こうすることで、意思表明が困難と思われるときでも、本人が主導権を発揮し続けることができます。</a:t>
            </a:r>
          </a:p>
          <a:p>
            <a:endParaRPr kumimoji="1" lang="ja-JP" altLang="en-US"/>
          </a:p>
          <a:p>
            <a:r>
              <a:rPr kumimoji="1" lang="ja-JP" altLang="en-US"/>
              <a:t>危機介入の手段として位置づけられることも多いようですが、自分では判断できないとか、意思表明ができないとお互いに考えるときならば有効です。周囲が大丈夫だと思っていても、本人が意思表明できていないと思っているときはあります。</a:t>
            </a:r>
          </a:p>
          <a:p>
            <a:endParaRPr kumimoji="1" lang="ja-JP" altLang="en-US"/>
          </a:p>
          <a:p>
            <a:r>
              <a:rPr kumimoji="1" lang="ja-JP" altLang="en-US"/>
              <a:t>クライシスプランづくりはお互いを知るプロセスです。プランそのものよりも、プランを作るプロセスが肝かもしれません。支援者が本人を知るだけでなく、本人が支援者について、あるいは、サービスや支援の内容について知らなければプランを委ねることはできないでしょう。支援の専門家だからプランを委ねられるのではなく、本人と支援者がお互いをよく知っているからこそ委ねられます。</a:t>
            </a:r>
          </a:p>
          <a:p>
            <a:endParaRPr kumimoji="1" lang="ja-JP" altLang="en-US"/>
          </a:p>
          <a:p>
            <a:r>
              <a:rPr kumimoji="1" lang="ja-JP" altLang="en-US"/>
              <a:t>サービス等利用計画に位置づけられることもできるかもしれませんが、意思決定が困難と思われるような状況でのプランですので、時間がかかるのではないか、と思われます。無理にサービス等利用計画に盛り込んだからといって実効性があるかどうか疑問ですし、かえって後でお互いに後悔するようなプランになりかねません。</a:t>
            </a:r>
          </a:p>
          <a:p>
            <a:endParaRPr kumimoji="1" lang="ja-JP" altLang="en-US"/>
          </a:p>
          <a:p>
            <a:r>
              <a:rPr kumimoji="1" lang="ja-JP" altLang="en-US"/>
              <a:t>支援者がクライシスプランづくりに関わらなくても、本人と信頼する人たちでクライシスプランを作れるような支援を行うことはもっと大事だと考えています。そのほうが本人を取り巻く支援に広がりができるでしょう。</a:t>
            </a:r>
          </a:p>
          <a:p>
            <a:endParaRPr kumimoji="1" lang="ja-JP" altLang="en-US"/>
          </a:p>
          <a:p>
            <a:endParaRPr kumimoji="1" lang="ja-JP" altLang="en-US"/>
          </a:p>
          <a:p>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39</a:t>
            </a:fld>
            <a:endParaRPr kumimoji="1" lang="ja-JP" altLang="en-US"/>
          </a:p>
        </p:txBody>
      </p:sp>
    </p:spTree>
    <p:extLst>
      <p:ext uri="{BB962C8B-B14F-4D97-AF65-F5344CB8AC3E}">
        <p14:creationId xmlns:p14="http://schemas.microsoft.com/office/powerpoint/2010/main" val="101941634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85000" lnSpcReduction="10000"/>
          </a:bodyPr>
          <a:lstStyle/>
          <a:p>
            <a:r>
              <a:rPr kumimoji="1" lang="ja-JP" altLang="en-US"/>
              <a:t>意思決定支援の前提</a:t>
            </a:r>
          </a:p>
          <a:p>
            <a:endParaRPr kumimoji="1" lang="ja-JP" altLang="en-US"/>
          </a:p>
          <a:p>
            <a:r>
              <a:rPr kumimoji="1" lang="ja-JP" altLang="en-US"/>
              <a:t>意思決定は有機的な関係、サポートで行われます。支援する・支援されるという一方通行の関係ではなくて、複雑に繋がり合い絡み合った関係性やサポートで行われることが普通です。重層的と言い換えても良いでしょう。具体的には、家族、友人、ピアサポート、地域のコミュニティなどです。公的なサービスも含まれます。</a:t>
            </a:r>
          </a:p>
          <a:p>
            <a:r>
              <a:rPr kumimoji="1" lang="ja-JP" altLang="en-US"/>
              <a:t>たとえば、私たちの場合でも、進学や就職の際をふりかえると、学校の先生だけのアドバイスで意思決定したでしょうか。おそらく、友人や家族に相談したことが決め手になった場合もあるでしょうし、何気ない会話が後押ししてくれたかもしれません。誰か一人ではなくいろいろな人と出会ったからこそ意思決定できたのではないかと想像します。それは障害があっても同じで、様々な関係性の中で意思決定は行われます。本人と支援者だけの関係で行われるものではありません。</a:t>
            </a:r>
          </a:p>
          <a:p>
            <a:endParaRPr kumimoji="1" lang="ja-JP" altLang="en-US"/>
          </a:p>
          <a:p>
            <a:r>
              <a:rPr kumimoji="1" lang="ja-JP" altLang="en-US"/>
              <a:t>そうすると、意思決定支援では、相談支援事業所以外の社会資源が有用になります。制度や組織体制、相談支援専門員の数や連絡体制、経営方針などは、意思決定支援に影響を与えます。そのような時に、事業所以外の第三者が関わることは重要です。意思決定支援ガイドラインは、本人の家族や知人、成年後見人等の他、ピアサポーターや基幹相談支援セン ターの相談員等が例示しています。日本では本人の知人が関わることが稀ですが、知人が同席するだけでも本人を後押ししてくれる点で、本人をよく理解している点で、意思決定によい影響を与えるように感じます。</a:t>
            </a:r>
          </a:p>
          <a:p>
            <a:r>
              <a:rPr kumimoji="1" lang="ja-JP" altLang="en-US"/>
              <a:t> 意思決定支援、意思形成支援においては、家族、友人、ピアサポート、地域のコミュニティが重要です。経験の獲得という観点で説明すると、経験を積み重ねることは地域の資源が存在してはじめて実現できるからです。相談員のみ、福祉の事業所だけでは困難です。相談員が伝える、事業所で経験するだけなく、本物に触れるという経験が必要です。</a:t>
            </a:r>
          </a:p>
          <a:p>
            <a:endParaRPr kumimoji="1" lang="ja-JP" altLang="en-US"/>
          </a:p>
          <a:p>
            <a:r>
              <a:rPr kumimoji="1" lang="ja-JP" altLang="en-US"/>
              <a:t>経験がなく、あるいは、経験があっても自尊心が低下していて、新しいことにチャレンジするのが不安なときは、すこし先ゆく先輩（ロールモデルとも言います）の存在が有用かもしれません。例えば、地域移行において、既に自立生活をおくる障害者をみて自分も地域で暮らそうと思うとか、就労において、働くイメージがつかめない人が既に一般就労している障害者をみて働こうと思うという例です。相談員による説得が有効な場合もありますが、先ゆく先輩を見て話しての意思決定が大きいでしょう。</a:t>
            </a:r>
          </a:p>
          <a:p>
            <a:endParaRPr kumimoji="1" lang="ja-JP" altLang="en-US"/>
          </a:p>
          <a:p>
            <a:endParaRPr kumimoji="1" lang="ja-JP" altLang="en-US"/>
          </a:p>
          <a:p>
            <a:endParaRPr kumimoji="1" lang="ja-JP" altLang="en-US"/>
          </a:p>
          <a:p>
            <a:endParaRPr kumimoji="1" lang="ja-JP" altLang="en-US"/>
          </a:p>
          <a:p>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40</a:t>
            </a:fld>
            <a:endParaRPr kumimoji="1" lang="ja-JP" altLang="en-US"/>
          </a:p>
        </p:txBody>
      </p:sp>
    </p:spTree>
    <p:extLst>
      <p:ext uri="{BB962C8B-B14F-4D97-AF65-F5344CB8AC3E}">
        <p14:creationId xmlns:p14="http://schemas.microsoft.com/office/powerpoint/2010/main" val="6948394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スライドには記載されていないポイントについて記す。</a:t>
            </a:r>
          </a:p>
          <a:p>
            <a:endParaRPr kumimoji="1" lang="ja-JP" altLang="en-US" dirty="0"/>
          </a:p>
          <a:p>
            <a:r>
              <a:rPr kumimoji="1" lang="en-US" altLang="ja-JP" dirty="0"/>
              <a:t>- </a:t>
            </a:r>
            <a:r>
              <a:rPr kumimoji="1" lang="ja-JP" altLang="en-US" dirty="0"/>
              <a:t>経緯</a:t>
            </a:r>
          </a:p>
          <a:p>
            <a:r>
              <a:rPr kumimoji="1" lang="ja-JP" altLang="en-US" dirty="0"/>
              <a:t>  </a:t>
            </a:r>
            <a:r>
              <a:rPr kumimoji="1" lang="en-US" altLang="ja-JP" dirty="0"/>
              <a:t>- </a:t>
            </a:r>
            <a:r>
              <a:rPr kumimoji="1" lang="ja-JP" altLang="en-US" dirty="0"/>
              <a:t>成</a:t>
            </a:r>
            <a:r>
              <a:rPr kumimoji="1" lang="en-US" altLang="ja-JP" dirty="0"/>
              <a:t>24</a:t>
            </a:r>
            <a:r>
              <a:rPr kumimoji="1" lang="ja-JP" altLang="en-US" dirty="0"/>
              <a:t>年の総合支援法の付則にて「障害者の意思決定支援の在り方」が見直し事項に上げられた。</a:t>
            </a:r>
          </a:p>
          <a:p>
            <a:r>
              <a:rPr kumimoji="1" lang="ja-JP" altLang="en-US" dirty="0"/>
              <a:t>  </a:t>
            </a:r>
            <a:r>
              <a:rPr kumimoji="1" lang="en-US" altLang="ja-JP" dirty="0"/>
              <a:t>- </a:t>
            </a:r>
            <a:r>
              <a:rPr kumimoji="1" lang="ja-JP" altLang="en-US" dirty="0"/>
              <a:t>平成</a:t>
            </a:r>
            <a:r>
              <a:rPr kumimoji="1" lang="en-US" altLang="ja-JP" dirty="0"/>
              <a:t>27</a:t>
            </a:r>
            <a:r>
              <a:rPr kumimoji="1" lang="ja-JP" altLang="en-US" dirty="0"/>
              <a:t>年</a:t>
            </a:r>
            <a:r>
              <a:rPr kumimoji="1" lang="en-US" altLang="ja-JP" dirty="0"/>
              <a:t>4</a:t>
            </a:r>
            <a:r>
              <a:rPr kumimoji="1" lang="ja-JP" altLang="en-US" dirty="0"/>
              <a:t>月より検討を行う。</a:t>
            </a:r>
          </a:p>
          <a:p>
            <a:r>
              <a:rPr kumimoji="1" lang="ja-JP" altLang="en-US" dirty="0"/>
              <a:t>  </a:t>
            </a:r>
            <a:r>
              <a:rPr kumimoji="1" lang="en-US" altLang="ja-JP" dirty="0"/>
              <a:t>- </a:t>
            </a:r>
            <a:r>
              <a:rPr kumimoji="1" lang="ja-JP" altLang="en-US" dirty="0"/>
              <a:t>平成</a:t>
            </a:r>
            <a:r>
              <a:rPr kumimoji="1" lang="en-US" altLang="ja-JP" dirty="0"/>
              <a:t>29</a:t>
            </a:r>
            <a:r>
              <a:rPr kumimoji="1" lang="ja-JP" altLang="en-US" dirty="0"/>
              <a:t>年</a:t>
            </a:r>
            <a:r>
              <a:rPr kumimoji="1" lang="en-US" altLang="ja-JP" dirty="0"/>
              <a:t>3</a:t>
            </a:r>
            <a:r>
              <a:rPr kumimoji="1" lang="ja-JP" altLang="en-US" dirty="0"/>
              <a:t>月にガイドラインを作成</a:t>
            </a:r>
          </a:p>
          <a:p>
            <a:endParaRPr kumimoji="1" lang="ja-JP" altLang="en-US" dirty="0"/>
          </a:p>
          <a:p>
            <a:r>
              <a:rPr kumimoji="1" lang="en-US" altLang="ja-JP" dirty="0"/>
              <a:t>- </a:t>
            </a:r>
            <a:r>
              <a:rPr kumimoji="1" lang="ja-JP" altLang="en-US" dirty="0"/>
              <a:t>ガイドラインでの意思決定支援は「行為および仕組み」とあるが、仕組みについて多く述べている。</a:t>
            </a:r>
          </a:p>
          <a:p>
            <a:r>
              <a:rPr kumimoji="1" lang="en-US" altLang="ja-JP" dirty="0"/>
              <a:t>- </a:t>
            </a:r>
            <a:r>
              <a:rPr kumimoji="1" lang="ja-JP" altLang="en-US" dirty="0"/>
              <a:t>意思決定支援の枠組みに、サービス担当者会議を位置づけており、ケアマネジメントと関連がある。</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41</a:t>
            </a:fld>
            <a:endParaRPr kumimoji="1" lang="ja-JP" altLang="en-US"/>
          </a:p>
        </p:txBody>
      </p:sp>
    </p:spTree>
    <p:extLst>
      <p:ext uri="{BB962C8B-B14F-4D97-AF65-F5344CB8AC3E}">
        <p14:creationId xmlns:p14="http://schemas.microsoft.com/office/powerpoint/2010/main" val="10601442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dirty="0"/>
              <a:t>展開の詳細はガイドラインを参考のこと。</a:t>
            </a:r>
          </a:p>
          <a:p>
            <a:r>
              <a:rPr kumimoji="1" lang="en-US" altLang="ja-JP" dirty="0"/>
              <a:t>- </a:t>
            </a:r>
            <a:r>
              <a:rPr kumimoji="1" lang="ja-JP" altLang="en-US" dirty="0"/>
              <a:t>意思決定支援会議を既存のサービス担当者会議や個別支援会議と兼ねて開催することが可能となっている。</a:t>
            </a:r>
          </a:p>
          <a:p>
            <a:r>
              <a:rPr kumimoji="1" lang="ja-JP" altLang="en-US" dirty="0"/>
              <a:t>    </a:t>
            </a:r>
            <a:r>
              <a:rPr kumimoji="1" lang="en-US" altLang="ja-JP" dirty="0"/>
              <a:t>- </a:t>
            </a:r>
            <a:r>
              <a:rPr kumimoji="1" lang="ja-JP" altLang="en-US" dirty="0"/>
              <a:t>既存の仕組みと併用しやすいメリットがある一方で、個別支援会議を開催したので意思決定支援を行ったという実績アリバイ作りが行われる恐れもある。相談支援専門員がきちんと把握している必要がある。</a:t>
            </a:r>
          </a:p>
          <a:p>
            <a:r>
              <a:rPr kumimoji="1" lang="ja-JP" altLang="en-US" dirty="0"/>
              <a:t>    </a:t>
            </a:r>
            <a:r>
              <a:rPr kumimoji="1" lang="en-US" altLang="ja-JP" dirty="0"/>
              <a:t>- </a:t>
            </a:r>
            <a:r>
              <a:rPr kumimoji="1" lang="ja-JP" altLang="en-US" dirty="0"/>
              <a:t>相談支援専門員もサービス担当者会議を開催したことをもって意思決定支援を行ったという実績にしてはならない。</a:t>
            </a:r>
          </a:p>
          <a:p>
            <a:r>
              <a:rPr kumimoji="1" lang="ja-JP" altLang="en-US" dirty="0"/>
              <a:t>    </a:t>
            </a:r>
            <a:r>
              <a:rPr kumimoji="1" lang="en-US" altLang="ja-JP" dirty="0"/>
              <a:t>- </a:t>
            </a:r>
            <a:r>
              <a:rPr kumimoji="1" lang="ja-JP" altLang="en-US" dirty="0"/>
              <a:t>主に枠組みを定めているため、意思決定支援の具体的な内容やスキルを定めているものではない。</a:t>
            </a:r>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42</a:t>
            </a:fld>
            <a:endParaRPr kumimoji="1" lang="ja-JP" altLang="en-US"/>
          </a:p>
        </p:txBody>
      </p:sp>
    </p:spTree>
    <p:extLst>
      <p:ext uri="{BB962C8B-B14F-4D97-AF65-F5344CB8AC3E}">
        <p14:creationId xmlns:p14="http://schemas.microsoft.com/office/powerpoint/2010/main" val="1138932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1425"/>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5</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402701096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dirty="0"/>
              <a:t>意思決定支援の場面</a:t>
            </a:r>
          </a:p>
          <a:p>
            <a:r>
              <a:rPr kumimoji="1" lang="ja-JP" altLang="en-US" dirty="0"/>
              <a:t>  </a:t>
            </a:r>
            <a:r>
              <a:rPr kumimoji="1" lang="en-US" altLang="ja-JP" dirty="0"/>
              <a:t>- ①</a:t>
            </a:r>
            <a:r>
              <a:rPr kumimoji="1" lang="ja-JP" altLang="en-US" dirty="0"/>
              <a:t>日常生活場面における支援</a:t>
            </a:r>
          </a:p>
          <a:p>
            <a:r>
              <a:rPr kumimoji="1" lang="ja-JP" altLang="en-US" dirty="0"/>
              <a:t>    施設でも支援が行われていること、地域に於いても支援されている。エコマップなどで整理できるとよい。意思決定の場合、施設や家庭などの機能をアセスメントする方法もあれば、誰の影響を受けやすいかという人をアセスメントする観点も有用。</a:t>
            </a:r>
          </a:p>
          <a:p>
            <a:r>
              <a:rPr kumimoji="1" lang="ja-JP" altLang="en-US" dirty="0"/>
              <a:t>  </a:t>
            </a:r>
            <a:r>
              <a:rPr kumimoji="1" lang="en-US" altLang="ja-JP" dirty="0"/>
              <a:t>- ②</a:t>
            </a:r>
            <a:r>
              <a:rPr kumimoji="1" lang="ja-JP" altLang="en-US" dirty="0"/>
              <a:t>制度化された支援</a:t>
            </a:r>
          </a:p>
          <a:p>
            <a:r>
              <a:rPr kumimoji="1" lang="ja-JP" altLang="en-US" dirty="0"/>
              <a:t>    </a:t>
            </a:r>
            <a:r>
              <a:rPr kumimoji="1" lang="en-US" altLang="ja-JP" dirty="0"/>
              <a:t>- </a:t>
            </a:r>
            <a:r>
              <a:rPr kumimoji="1" lang="ja-JP" altLang="en-US" dirty="0"/>
              <a:t>成年後見制度などは枠組みは定めているが、具体的な意思決定の質を担保する仕組みはあまりないため、支援があるからといって意思決定支援ができる訳ではない。制度に丸投げしない支援が求められる。</a:t>
            </a:r>
          </a:p>
          <a:p>
            <a:endParaRPr kumimoji="1" lang="ja-JP" altLang="en-US" dirty="0"/>
          </a:p>
          <a:p>
            <a:r>
              <a:rPr kumimoji="1" lang="en-US" altLang="ja-JP" dirty="0"/>
              <a:t>- </a:t>
            </a:r>
            <a:r>
              <a:rPr kumimoji="1" lang="ja-JP" altLang="en-US" dirty="0"/>
              <a:t>意思決定支援の方法</a:t>
            </a:r>
          </a:p>
          <a:p>
            <a:r>
              <a:rPr kumimoji="1" lang="ja-JP" altLang="en-US" dirty="0"/>
              <a:t>  </a:t>
            </a:r>
            <a:r>
              <a:rPr kumimoji="1" lang="en-US" altLang="ja-JP" dirty="0"/>
              <a:t>- </a:t>
            </a:r>
            <a:r>
              <a:rPr kumimoji="1" lang="ja-JP" altLang="en-US" dirty="0"/>
              <a:t>意思決定は本人をとりまく関係性のなかで行われる。いわゆる面談場面で行われる訳ではない。とはいえ、分かりやすい情報提供などのように相談支援専門員のスキルは意思決定に大きく影響を与える。</a:t>
            </a:r>
          </a:p>
          <a:p>
            <a:r>
              <a:rPr kumimoji="1" lang="ja-JP" altLang="en-US" dirty="0"/>
              <a:t>  </a:t>
            </a:r>
            <a:r>
              <a:rPr kumimoji="1" lang="en-US" altLang="ja-JP" dirty="0"/>
              <a:t>- </a:t>
            </a:r>
            <a:r>
              <a:rPr kumimoji="1" lang="ja-JP" altLang="en-US" dirty="0"/>
              <a:t>意思決定には制度や文化など環境が大きな影響を与える。環境への働きかけは重要な支援。働きかけができない場合でも意思決定支援には環境の影響が大きいことを相談支援専門員が意識しておく必要がある。例）制度がなければ諦めることも多い。</a:t>
            </a:r>
          </a:p>
          <a:p>
            <a:endParaRPr kumimoji="1" lang="ja-JP" altLang="en-US" dirty="0"/>
          </a:p>
        </p:txBody>
      </p:sp>
      <p:sp>
        <p:nvSpPr>
          <p:cNvPr id="4" name="スライド番号プレースホルダー 3"/>
          <p:cNvSpPr>
            <a:spLocks noGrp="1"/>
          </p:cNvSpPr>
          <p:nvPr>
            <p:ph type="sldNum" sz="quarter" idx="10"/>
          </p:nvPr>
        </p:nvSpPr>
        <p:spPr/>
        <p:txBody>
          <a:bodyPr/>
          <a:lstStyle/>
          <a:p>
            <a:fld id="{D5BD4904-88E3-4337-B015-69759E71499F}" type="slidenum">
              <a:rPr kumimoji="1" lang="ja-JP" altLang="en-US" smtClean="0"/>
              <a:t>43</a:t>
            </a:fld>
            <a:endParaRPr kumimoji="1" lang="ja-JP" altLang="en-US"/>
          </a:p>
        </p:txBody>
      </p:sp>
    </p:spTree>
    <p:extLst>
      <p:ext uri="{BB962C8B-B14F-4D97-AF65-F5344CB8AC3E}">
        <p14:creationId xmlns:p14="http://schemas.microsoft.com/office/powerpoint/2010/main" val="26111902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 </a:t>
            </a:r>
            <a:r>
              <a:rPr kumimoji="1" lang="ja-JP" altLang="en-US"/>
              <a:t>当たり前ではあるが、①局所的な視点と②過程的な支援の区別は、サービス管理責任者や相談支援専門員に期待される役割という意味合い。必ずしも局所的だからサービス管理責任者や直接支援の支援員、過程的だから相談支援専門員という訳ではない。</a:t>
            </a:r>
          </a:p>
          <a:p>
            <a:endParaRPr kumimoji="1" lang="ja-JP" altLang="en-US"/>
          </a:p>
          <a:p>
            <a:r>
              <a:rPr kumimoji="1" lang="en-US" altLang="ja-JP" dirty="0"/>
              <a:t>- </a:t>
            </a:r>
            <a:r>
              <a:rPr kumimoji="1" lang="ja-JP" altLang="en-US"/>
              <a:t>局所局所の積み重ね。前のスライドの、</a:t>
            </a:r>
          </a:p>
          <a:p>
            <a:endParaRPr kumimoji="1" lang="ja-JP" altLang="en-US"/>
          </a:p>
          <a:p>
            <a:r>
              <a:rPr kumimoji="1" lang="en-US" altLang="ja-JP" dirty="0"/>
              <a:t>&gt; </a:t>
            </a:r>
            <a:r>
              <a:rPr kumimoji="1" lang="ja-JP" altLang="en-US"/>
              <a:t>分かりやすい情報提供、本人と支援者との信頼関係形成、意思形成や意思表出に関する支援、成功体験の積み重ねと失敗の許容とやり直しの支援等</a:t>
            </a:r>
          </a:p>
          <a:p>
            <a:endParaRPr kumimoji="1" lang="ja-JP" altLang="en-US"/>
          </a:p>
          <a:p>
            <a:r>
              <a:rPr kumimoji="1" lang="ja-JP" altLang="en-US"/>
              <a:t>が積み重なる。細かな意思決定の積み重ねが経験になり、人生に影響を与えるかもしれない。施設や病院といった限られた空間で意思決定を積み重ねたとしても、施設や病院の外での生活に結びつくとは限らない。施設において与えられたおやつしか選択していない人（あるいは持ち物制限の厳しい病院で自分の好きな飲み物も選べない人に）にグループホーム選びができるだろうか？とう視点は重要であると思われる。</a:t>
            </a:r>
          </a:p>
          <a:p>
            <a:endParaRPr kumimoji="1" lang="ja-JP" altLang="en-US"/>
          </a:p>
          <a:p>
            <a:r>
              <a:rPr kumimoji="1" lang="ja-JP" altLang="en-US"/>
              <a:t>意思決定は関係性の中で行われる。本人と支援者だけではない。本人と事業所、施設だけでもない。地域のなかで意思決定の場や機会を広げることも大事。</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44</a:t>
            </a:fld>
            <a:endParaRPr kumimoji="1" lang="ja-JP" altLang="en-US"/>
          </a:p>
        </p:txBody>
      </p:sp>
    </p:spTree>
    <p:extLst>
      <p:ext uri="{BB962C8B-B14F-4D97-AF65-F5344CB8AC3E}">
        <p14:creationId xmlns:p14="http://schemas.microsoft.com/office/powerpoint/2010/main" val="21125438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45</a:t>
            </a:fld>
            <a:endParaRPr kumimoji="1" lang="ja-JP" altLang="en-US"/>
          </a:p>
        </p:txBody>
      </p:sp>
    </p:spTree>
    <p:extLst>
      <p:ext uri="{BB962C8B-B14F-4D97-AF65-F5344CB8AC3E}">
        <p14:creationId xmlns:p14="http://schemas.microsoft.com/office/powerpoint/2010/main" val="14767743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スライドそのままで良いと思います。</a:t>
            </a:r>
            <a:endParaRPr kumimoji="1" lang="en-US" altLang="ja-JP" dirty="0"/>
          </a:p>
          <a:p>
            <a:endParaRPr kumimoji="1" lang="en-US" altLang="ja-JP" dirty="0"/>
          </a:p>
          <a:p>
            <a:r>
              <a:rPr kumimoji="1" lang="en-US" altLang="ja-JP" dirty="0"/>
              <a:t>※ </a:t>
            </a:r>
            <a:r>
              <a:rPr kumimoji="1" lang="ja-JP" altLang="en-US"/>
              <a:t>インテーク、アセスメント、モニタリングのスライドは削除してもよいと思います。</a:t>
            </a:r>
            <a:endParaRPr kumimoji="1" lang="en-US" altLang="ja-JP"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51</a:t>
            </a:fld>
            <a:endParaRPr kumimoji="1" lang="ja-JP" altLang="en-US"/>
          </a:p>
        </p:txBody>
      </p:sp>
    </p:spTree>
    <p:extLst>
      <p:ext uri="{BB962C8B-B14F-4D97-AF65-F5344CB8AC3E}">
        <p14:creationId xmlns:p14="http://schemas.microsoft.com/office/powerpoint/2010/main" val="79875825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スライドそのままで良いと思います。</a:t>
            </a:r>
            <a:endParaRPr kumimoji="1" lang="en-US" altLang="ja-JP" dirty="0"/>
          </a:p>
          <a:p>
            <a:endParaRPr kumimoji="1" lang="en-US" altLang="ja-JP" dirty="0"/>
          </a:p>
          <a:p>
            <a:r>
              <a:rPr kumimoji="1" lang="en-US" altLang="ja-JP" dirty="0"/>
              <a:t>※ </a:t>
            </a:r>
            <a:r>
              <a:rPr kumimoji="1" lang="ja-JP" altLang="en-US"/>
              <a:t>インテーク、アセスメント、モニタリングのスライドは削除してもよいと思います。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53</a:t>
            </a:fld>
            <a:endParaRPr kumimoji="1" lang="ja-JP" altLang="en-US"/>
          </a:p>
        </p:txBody>
      </p:sp>
    </p:spTree>
    <p:extLst>
      <p:ext uri="{BB962C8B-B14F-4D97-AF65-F5344CB8AC3E}">
        <p14:creationId xmlns:p14="http://schemas.microsoft.com/office/powerpoint/2010/main" val="189019309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スライドそのままで良いと思います。</a:t>
            </a:r>
            <a:endParaRPr kumimoji="1" lang="en-US" altLang="ja-JP" dirty="0"/>
          </a:p>
          <a:p>
            <a:endParaRPr kumimoji="1" lang="en-US" altLang="ja-JP" dirty="0"/>
          </a:p>
          <a:p>
            <a:r>
              <a:rPr kumimoji="1" lang="en-US" altLang="ja-JP" dirty="0"/>
              <a:t>※ </a:t>
            </a:r>
            <a:r>
              <a:rPr kumimoji="1" lang="ja-JP" altLang="en-US"/>
              <a:t>インテーク、アセスメント、モニタリングのスライドは削除してもよいと思います。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55</a:t>
            </a:fld>
            <a:endParaRPr kumimoji="1" lang="ja-JP" altLang="en-US"/>
          </a:p>
        </p:txBody>
      </p:sp>
    </p:spTree>
    <p:extLst>
      <p:ext uri="{BB962C8B-B14F-4D97-AF65-F5344CB8AC3E}">
        <p14:creationId xmlns:p14="http://schemas.microsoft.com/office/powerpoint/2010/main" val="6239372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56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32104363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1425"/>
            <a:ext cx="4471988" cy="3354388"/>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78335F9-BAA0-4B02-8340-DAC482EF92A2}" type="slidenum">
              <a:rPr kumimoji="1" lang="ja-JP" altLang="en-US" smtClean="0"/>
              <a:t>6</a:t>
            </a:fld>
            <a:endParaRPr kumimoji="1" lang="ja-JP" altLang="en-US"/>
          </a:p>
        </p:txBody>
      </p:sp>
      <p:sp>
        <p:nvSpPr>
          <p:cNvPr id="5" name="フッター プレースホルダー 4"/>
          <p:cNvSpPr>
            <a:spLocks noGrp="1"/>
          </p:cNvSpPr>
          <p:nvPr>
            <p:ph type="ftr" sz="quarter" idx="11"/>
          </p:nvPr>
        </p:nvSpPr>
        <p:spPr/>
        <p:txBody>
          <a:bodyPr/>
          <a:lstStyle/>
          <a:p>
            <a:r>
              <a:rPr kumimoji="1" lang="zh-TW" altLang="en-US" smtClean="0"/>
              <a:t>令和元年度相談支援従事者指導者養成研修 配布資料</a:t>
            </a:r>
            <a:endParaRPr kumimoji="1" lang="ja-JP" altLang="en-US"/>
          </a:p>
        </p:txBody>
      </p:sp>
    </p:spTree>
    <p:extLst>
      <p:ext uri="{BB962C8B-B14F-4D97-AF65-F5344CB8AC3E}">
        <p14:creationId xmlns:p14="http://schemas.microsoft.com/office/powerpoint/2010/main" val="708778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いうまでもなく、基本姿勢とは、相談支援を展開していくうえでの基本的な心構えをさしています。</a:t>
            </a:r>
          </a:p>
          <a:p>
            <a:endParaRPr kumimoji="1" lang="ja-JP" altLang="en-US" dirty="0"/>
          </a:p>
          <a:p>
            <a:r>
              <a:rPr lang="ja-JP" altLang="en-US" sz="1200" dirty="0">
                <a:latin typeface="メイリオ" pitchFamily="50" charset="-128"/>
                <a:ea typeface="メイリオ" pitchFamily="50" charset="-128"/>
                <a:cs typeface="メイリオ" pitchFamily="50" charset="-128"/>
              </a:rPr>
              <a:t>普段の仕事の中で、何を大切にしていくべきなのか？</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相談支援専門員の基本的な支援の取り組む姿勢とは？</a:t>
            </a:r>
          </a:p>
          <a:p>
            <a:r>
              <a:rPr lang="ja-JP" altLang="en-US" sz="1200" dirty="0">
                <a:latin typeface="メイリオ" pitchFamily="50" charset="-128"/>
                <a:ea typeface="メイリオ" pitchFamily="50" charset="-128"/>
                <a:cs typeface="メイリオ" pitchFamily="50" charset="-128"/>
              </a:rPr>
              <a:t>など、再度、考えていきましょう。</a:t>
            </a:r>
          </a:p>
          <a:p>
            <a:endParaRPr lang="ja-JP" altLang="en-US"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これは、価値の話につながるもの</a:t>
            </a:r>
            <a:endParaRPr lang="en-US" altLang="ja-JP" sz="1200" dirty="0">
              <a:latin typeface="メイリオ" pitchFamily="50" charset="-128"/>
              <a:ea typeface="メイリオ" pitchFamily="50" charset="-128"/>
              <a:cs typeface="メイリオ" pitchFamily="50" charset="-128"/>
            </a:endParaRPr>
          </a:p>
          <a:p>
            <a:r>
              <a:rPr lang="ja-JP" altLang="en-US" sz="1200" dirty="0">
                <a:latin typeface="メイリオ" pitchFamily="50" charset="-128"/>
                <a:ea typeface="メイリオ" pitchFamily="50" charset="-128"/>
                <a:cs typeface="メイリオ" pitchFamily="50" charset="-128"/>
              </a:rPr>
              <a:t>それでは、社会福祉における価値とは？</a:t>
            </a:r>
          </a:p>
          <a:p>
            <a:r>
              <a:rPr kumimoji="1" lang="ja-JP" altLang="en-US" dirty="0"/>
              <a:t>もう少しかみ砕いていうと、社会福祉が人の生活において、どのくらい必要で、どれだけ大切なものかということを伝えられているかを確認したいと思います。</a:t>
            </a:r>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7</a:t>
            </a:fld>
            <a:endParaRPr kumimoji="1" lang="ja-JP" altLang="en-US"/>
          </a:p>
        </p:txBody>
      </p:sp>
    </p:spTree>
    <p:extLst>
      <p:ext uri="{BB962C8B-B14F-4D97-AF65-F5344CB8AC3E}">
        <p14:creationId xmlns:p14="http://schemas.microsoft.com/office/powerpoint/2010/main" val="1195708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normAutofit fontScale="92500" lnSpcReduction="20000"/>
          </a:bodyPr>
          <a:lstStyle/>
          <a:p>
            <a:pPr marL="523156" indent="-523156">
              <a:buNone/>
            </a:pPr>
            <a:r>
              <a:rPr kumimoji="1" lang="ja-JP" altLang="en-US" dirty="0"/>
              <a:t>相談支援の基本姿勢を改めてみていきます。</a:t>
            </a:r>
          </a:p>
          <a:p>
            <a:pPr marL="523156" indent="-523156">
              <a:buNone/>
            </a:pPr>
            <a:r>
              <a:rPr lang="ja-JP" altLang="en-US" sz="1200" b="0" dirty="0"/>
              <a:t>①　ノーマライゼーションの実現</a:t>
            </a:r>
          </a:p>
          <a:p>
            <a:pPr marL="523156" indent="-523156">
              <a:buNone/>
            </a:pPr>
            <a:r>
              <a:rPr lang="ja-JP" altLang="en-US" sz="1200" b="0" dirty="0"/>
              <a:t>　　　これは、もう少し具体的にいうと障害者権利条約にもうたわれている「障害のない者との平等を基礎として」にあたると言ってもいいでしょう。</a:t>
            </a:r>
          </a:p>
          <a:p>
            <a:pPr marL="523156" indent="-523156">
              <a:buNone/>
            </a:pPr>
            <a:r>
              <a:rPr lang="ja-JP" altLang="en-US" sz="1200" b="0" dirty="0"/>
              <a:t>　　　障害があってもなくても地域で生きていける社会をめざしていくということです。</a:t>
            </a:r>
          </a:p>
          <a:p>
            <a:pPr marL="523156" indent="-523156">
              <a:buNone/>
            </a:pPr>
            <a:r>
              <a:rPr lang="ja-JP" altLang="en-US" sz="1200" b="0" dirty="0"/>
              <a:t>②　自立と社会参加</a:t>
            </a:r>
          </a:p>
          <a:p>
            <a:pPr marL="523156" indent="-523156">
              <a:buNone/>
            </a:pPr>
            <a:r>
              <a:rPr lang="ja-JP" altLang="en-US" sz="1200" b="0" dirty="0"/>
              <a:t>　　　もちろんここでいう「自立」は、医学モデルにおける自立ではなく、自己決定・自己選択が保障されている生活をさします。</a:t>
            </a:r>
          </a:p>
          <a:p>
            <a:pPr marL="523156" indent="-523156">
              <a:buNone/>
            </a:pPr>
            <a:r>
              <a:rPr lang="ja-JP" altLang="en-US" sz="1200" b="0" dirty="0"/>
              <a:t>　　　その上で、日常のくらしや働くこと、遊ぶことなど様々な生活行為が地域社会の中で展開されることで、社会参加が実現されるのです。</a:t>
            </a:r>
          </a:p>
          <a:p>
            <a:pPr marL="523156" indent="-523156">
              <a:buNone/>
            </a:pPr>
            <a:r>
              <a:rPr lang="ja-JP" altLang="en-US" sz="1200" b="0" dirty="0"/>
              <a:t>③　当事者主体</a:t>
            </a:r>
          </a:p>
          <a:p>
            <a:pPr marL="523156" indent="-523156">
              <a:buNone/>
            </a:pPr>
            <a:r>
              <a:rPr lang="ja-JP" altLang="en-US" sz="1200" b="0" dirty="0"/>
              <a:t>　　　いうまでもなく、本人中心で相談支援は展開されなければなりません。</a:t>
            </a:r>
          </a:p>
          <a:p>
            <a:pPr marL="523156" indent="-523156">
              <a:buNone/>
            </a:pPr>
            <a:r>
              <a:rPr lang="ja-JP" altLang="en-US" sz="1200" b="0" dirty="0"/>
              <a:t>　　　その中には、もちろんいいことだけではなく、失敗することも保障されるのです。</a:t>
            </a:r>
          </a:p>
          <a:p>
            <a:pPr marL="523156" indent="-523156">
              <a:buNone/>
            </a:pPr>
            <a:r>
              <a:rPr lang="ja-JP" altLang="en-US" sz="1200" b="0" dirty="0"/>
              <a:t>　　　それらに寄り添っていくことが大切です。</a:t>
            </a:r>
          </a:p>
          <a:p>
            <a:pPr marL="523156" indent="-523156">
              <a:buNone/>
            </a:pPr>
            <a:r>
              <a:rPr lang="ja-JP" altLang="en-US" sz="1200" b="0" dirty="0"/>
              <a:t>④　地域における生活の個別支援</a:t>
            </a:r>
          </a:p>
          <a:p>
            <a:pPr marL="523156" indent="-523156">
              <a:buNone/>
            </a:pPr>
            <a:r>
              <a:rPr lang="ja-JP" altLang="en-US" sz="1200" b="0" dirty="0"/>
              <a:t>　　　障害があってもなくても、一律の暮らしなんかあり得ません。</a:t>
            </a:r>
          </a:p>
          <a:p>
            <a:pPr marL="523156" indent="-523156">
              <a:buNone/>
            </a:pPr>
            <a:r>
              <a:rPr lang="ja-JP" altLang="en-US" sz="1200" b="0" dirty="0"/>
              <a:t>　　　その人が、生きてきた環境や人とのつながり、生活経験など本人と確認しながら、地域での生活を考えていかなければなりません。</a:t>
            </a:r>
          </a:p>
          <a:p>
            <a:pPr marL="523156" indent="-523156">
              <a:buNone/>
            </a:pPr>
            <a:r>
              <a:rPr lang="ja-JP" altLang="en-US" sz="1200" b="0" dirty="0"/>
              <a:t>⑤　エンパワメント </a:t>
            </a:r>
          </a:p>
          <a:p>
            <a:r>
              <a:rPr lang="ja-JP" altLang="en-US" sz="1200" b="0" dirty="0"/>
              <a:t>　　　</a:t>
            </a:r>
            <a:r>
              <a:rPr lang="ja-JP" altLang="en-US" sz="1200" dirty="0"/>
              <a:t>「パワーの欠如した状態</a:t>
            </a:r>
            <a:r>
              <a:rPr lang="en-US" altLang="ja-JP" sz="1200" dirty="0"/>
              <a:t>(powerlessness)</a:t>
            </a:r>
            <a:r>
              <a:rPr lang="ja-JP" altLang="en-US" sz="1200" dirty="0"/>
              <a:t>は，個人，あるいはグループの目標を達成するために資源を獲得し，活用できないこと，価値ある社会的役割を遂行するための情報，知識，スキル，物質をマネジメントすることができないこと」（</a:t>
            </a:r>
            <a:r>
              <a:rPr lang="en-US" altLang="ja-JP" sz="1200" dirty="0"/>
              <a:t>Solomon,1976</a:t>
            </a:r>
            <a:r>
              <a:rPr lang="ja-JP" altLang="en-US" sz="1200" dirty="0"/>
              <a:t>：</a:t>
            </a:r>
            <a:r>
              <a:rPr lang="en-US" altLang="ja-JP" sz="1200" dirty="0"/>
              <a:t>28</a:t>
            </a:r>
            <a:r>
              <a:rPr lang="ja-JP" altLang="en-US" sz="1200" dirty="0"/>
              <a:t>）</a:t>
            </a:r>
            <a:endParaRPr lang="en-US" altLang="ja-JP" sz="1200" dirty="0"/>
          </a:p>
          <a:p>
            <a:r>
              <a:rPr lang="ja-JP" altLang="en-US" sz="1200" dirty="0"/>
              <a:t>パワーにはレベルが存在する．個人的（個人的な事柄を解決したり影響を与える能力に関する感情や認知），対人関係的</a:t>
            </a:r>
            <a:r>
              <a:rPr lang="en-US" altLang="ja-JP" sz="1200" dirty="0"/>
              <a:t>(</a:t>
            </a:r>
            <a:r>
              <a:rPr lang="ja-JP" altLang="en-US" sz="1200" dirty="0"/>
              <a:t>問題の解決を促す他者との経験），そして環境的（セルフヘルプの努力を促進したり妨害する社会的制度）な</a:t>
            </a:r>
            <a:r>
              <a:rPr lang="en-US" altLang="ja-JP" sz="1200" dirty="0"/>
              <a:t>3</a:t>
            </a:r>
            <a:r>
              <a:rPr lang="ja-JP" altLang="en-US" sz="1200" dirty="0"/>
              <a:t>つのレベルである</a:t>
            </a:r>
            <a:r>
              <a:rPr lang="en-US" altLang="ja-JP" sz="1200" dirty="0"/>
              <a:t>(</a:t>
            </a:r>
            <a:r>
              <a:rPr lang="en-US" altLang="ja-JP" sz="1200" dirty="0" err="1"/>
              <a:t>Guitierrez</a:t>
            </a:r>
            <a:r>
              <a:rPr lang="ja-JP" altLang="en-US" sz="1200" dirty="0"/>
              <a:t>ら</a:t>
            </a:r>
            <a:r>
              <a:rPr lang="en-US" altLang="ja-JP" sz="1200" dirty="0"/>
              <a:t>, 1998:10)</a:t>
            </a:r>
            <a:r>
              <a:rPr lang="ja-JP" altLang="en-US" sz="1200" dirty="0"/>
              <a:t>．</a:t>
            </a:r>
          </a:p>
          <a:p>
            <a:r>
              <a:rPr lang="ja-JP" altLang="en-US" sz="1200" dirty="0"/>
              <a:t>ソーシャルワークは、社会変革と社会開発、社会的結束、および人々のエンパワメントと解放を促進する、実践に基づいた専門職であり学問である（ソーシャルワーク専門職のグローバル定義 </a:t>
            </a:r>
            <a:r>
              <a:rPr lang="en-US" altLang="ja-JP" sz="1200" dirty="0"/>
              <a:t>2014</a:t>
            </a:r>
            <a:r>
              <a:rPr lang="ja-JP" altLang="en-US" sz="1200" dirty="0"/>
              <a:t>）。 </a:t>
            </a:r>
          </a:p>
          <a:p>
            <a:pPr marL="523156" indent="-523156">
              <a:buNone/>
            </a:pPr>
            <a:r>
              <a:rPr lang="ja-JP" altLang="en-US" sz="1200" b="0" dirty="0"/>
              <a:t>（</a:t>
            </a:r>
            <a:r>
              <a:rPr lang="ja-JP" altLang="en-US" sz="1200" b="1" u="sng" dirty="0"/>
              <a:t>初任者資料より　</a:t>
            </a:r>
            <a:r>
              <a:rPr lang="en-US" altLang="ja-JP" sz="1200" b="1" u="sng" dirty="0"/>
              <a:t>※</a:t>
            </a:r>
            <a:r>
              <a:rPr lang="ja-JP" altLang="en-US" sz="1200" b="1" u="sng" dirty="0"/>
              <a:t>基本的には、初任者研修の振り返りと捉えて、初任者の中身を踏襲する必要があるのでは？）</a:t>
            </a: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8</a:t>
            </a:fld>
            <a:endParaRPr kumimoji="1" lang="ja-JP" altLang="en-US"/>
          </a:p>
        </p:txBody>
      </p:sp>
    </p:spTree>
    <p:extLst>
      <p:ext uri="{BB962C8B-B14F-4D97-AF65-F5344CB8AC3E}">
        <p14:creationId xmlns:p14="http://schemas.microsoft.com/office/powerpoint/2010/main" val="1506859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今から、</a:t>
            </a:r>
            <a:r>
              <a:rPr kumimoji="1" lang="en-US" altLang="ja-JP" dirty="0"/>
              <a:t>3</a:t>
            </a:r>
            <a:r>
              <a:rPr kumimoji="1" lang="ja-JP" altLang="en-US" dirty="0"/>
              <a:t>分くらいで個人ワークをしてもらいます。</a:t>
            </a:r>
          </a:p>
          <a:p>
            <a:endParaRPr kumimoji="1" lang="ja-JP"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latin typeface="メイリオ" pitchFamily="50" charset="-128"/>
                <a:ea typeface="メイリオ" pitchFamily="50" charset="-128"/>
                <a:cs typeface="メイリオ" pitchFamily="50" charset="-128"/>
              </a:rPr>
              <a:t>あなたが今、</a:t>
            </a:r>
            <a:r>
              <a:rPr lang="ja-JP" altLang="en-US" sz="1200" b="1" u="sng" dirty="0">
                <a:latin typeface="メイリオ" pitchFamily="50" charset="-128"/>
                <a:ea typeface="メイリオ" pitchFamily="50" charset="-128"/>
                <a:cs typeface="メイリオ" pitchFamily="50" charset="-128"/>
              </a:rPr>
              <a:t>相談支援専門員として</a:t>
            </a:r>
            <a:r>
              <a:rPr lang="ja-JP" altLang="en-US" sz="1200" b="1" dirty="0">
                <a:latin typeface="メイリオ" pitchFamily="50" charset="-128"/>
                <a:ea typeface="メイリオ" pitchFamily="50" charset="-128"/>
                <a:cs typeface="メイリオ" pitchFamily="50" charset="-128"/>
              </a:rPr>
              <a:t>大切にしているもの、ことは何ですか？</a:t>
            </a:r>
          </a:p>
          <a:p>
            <a:endParaRPr kumimoji="1" lang="ja-JP" altLang="en-US" dirty="0"/>
          </a:p>
          <a:p>
            <a:r>
              <a:rPr kumimoji="1" lang="ja-JP" altLang="en-US" dirty="0"/>
              <a:t>自由に書いて下さい。</a:t>
            </a:r>
          </a:p>
          <a:p>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9</a:t>
            </a:fld>
            <a:endParaRPr kumimoji="1" lang="ja-JP" altLang="en-US"/>
          </a:p>
        </p:txBody>
      </p:sp>
    </p:spTree>
    <p:extLst>
      <p:ext uri="{BB962C8B-B14F-4D97-AF65-F5344CB8AC3E}">
        <p14:creationId xmlns:p14="http://schemas.microsoft.com/office/powerpoint/2010/main" val="126158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buFont typeface="Wingdings" panose="05000000000000000000" pitchFamily="2" charset="2"/>
              <a:buChar char="p"/>
            </a:pPr>
            <a:r>
              <a:rPr lang="ja-JP" altLang="en-US" sz="1200" dirty="0">
                <a:latin typeface="Meiryo UI" panose="020B0604030504040204" pitchFamily="50" charset="-128"/>
                <a:ea typeface="Meiryo UI" panose="020B0604030504040204" pitchFamily="50" charset="-128"/>
              </a:rPr>
              <a:t>価値とは</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私たちが何を理想とするか、あるいは何をより望ましいと見なすかに関する信念。</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私たちがどの目標や行動を「良い」と評価するかは価値によって決まる。</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価値は、私たちの信条、感情、態度を形成し、逆に、私たちの信条、感情、態度が価値を作り出す。</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価値は行動のための規範あるいは指針を示す。</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pPr>
              <a:buFont typeface="Wingdings" panose="05000000000000000000" pitchFamily="2" charset="2"/>
              <a:buChar char="p"/>
            </a:pPr>
            <a:r>
              <a:rPr lang="ja-JP" altLang="en-US" sz="1200" dirty="0">
                <a:latin typeface="Meiryo UI" panose="020B0604030504040204" pitchFamily="50" charset="-128"/>
                <a:ea typeface="Meiryo UI" panose="020B0604030504040204" pitchFamily="50" charset="-128"/>
              </a:rPr>
              <a:t>　社会福祉と価値</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社会福祉は価値を基盤としている。</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価値は選好（</a:t>
            </a:r>
            <a:r>
              <a:rPr lang="en-US" altLang="ja-JP" sz="1200" dirty="0">
                <a:latin typeface="Meiryo UI" panose="020B0604030504040204" pitchFamily="50" charset="-128"/>
                <a:ea typeface="Meiryo UI" panose="020B0604030504040204" pitchFamily="50" charset="-128"/>
              </a:rPr>
              <a:t>preference</a:t>
            </a:r>
            <a:r>
              <a:rPr lang="ja-JP" altLang="en-US" sz="1200" dirty="0">
                <a:latin typeface="Meiryo UI" panose="020B0604030504040204" pitchFamily="50" charset="-128"/>
                <a:ea typeface="Meiryo UI" panose="020B0604030504040204" pitchFamily="50" charset="-128"/>
              </a:rPr>
              <a:t>）を反映し、選択のための情報を与える。</a:t>
            </a:r>
            <a:endParaRPr lang="en-US" altLang="ja-JP" sz="12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ja-JP" altLang="en-US" sz="1200" dirty="0">
                <a:latin typeface="Meiryo UI" panose="020B0604030504040204" pitchFamily="50" charset="-128"/>
                <a:ea typeface="Meiryo UI" panose="020B0604030504040204" pitchFamily="50" charset="-128"/>
              </a:rPr>
              <a:t>社会福祉の実践</a:t>
            </a:r>
            <a:endParaRPr kumimoji="1" lang="ja-JP" altLang="en-US" dirty="0"/>
          </a:p>
        </p:txBody>
      </p:sp>
      <p:sp>
        <p:nvSpPr>
          <p:cNvPr id="4" name="スライド番号プレースホルダー 3"/>
          <p:cNvSpPr>
            <a:spLocks noGrp="1"/>
          </p:cNvSpPr>
          <p:nvPr>
            <p:ph type="sldNum" sz="quarter" idx="5"/>
          </p:nvPr>
        </p:nvSpPr>
        <p:spPr/>
        <p:txBody>
          <a:bodyPr/>
          <a:lstStyle/>
          <a:p>
            <a:fld id="{D5BD4904-88E3-4337-B015-69759E71499F}" type="slidenum">
              <a:rPr kumimoji="1" lang="ja-JP" altLang="en-US" smtClean="0"/>
              <a:t>10</a:t>
            </a:fld>
            <a:endParaRPr kumimoji="1" lang="ja-JP" altLang="en-US"/>
          </a:p>
        </p:txBody>
      </p:sp>
    </p:spTree>
    <p:extLst>
      <p:ext uri="{BB962C8B-B14F-4D97-AF65-F5344CB8AC3E}">
        <p14:creationId xmlns:p14="http://schemas.microsoft.com/office/powerpoint/2010/main" val="1712231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6DE306A-99BB-4240-BF2D-F9A5C63EDBD8}"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89998D1-CB6C-413C-B1F3-8BE95D7607DC}"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9610BF2-797E-4A9C-A6A6-2B21B6104022}"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E3D5920-20C8-4DDC-8ACA-E7DB38F4BF44}"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BB36A1C6-500F-439A-96E0-818F70540FFF}" type="datetime1">
              <a:rPr kumimoji="1" lang="ja-JP" altLang="en-US" smtClean="0"/>
              <a:t>2019/10/9</a:t>
            </a:fld>
            <a:endParaRPr kumimoji="1" lang="ja-JP" altLang="en-US"/>
          </a:p>
        </p:txBody>
      </p:sp>
      <p:sp>
        <p:nvSpPr>
          <p:cNvPr id="5" name="フッター プレースホルダ 4"/>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1AC10CC-2475-461F-B4EB-25C6DFF961F6}"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DE19E50-D01E-4A5F-82FE-459B6AD10DDE}" type="datetime1">
              <a:rPr kumimoji="1" lang="ja-JP" altLang="en-US" smtClean="0"/>
              <a:t>2019/10/9</a:t>
            </a:fld>
            <a:endParaRPr kumimoji="1" lang="ja-JP" altLang="en-US"/>
          </a:p>
        </p:txBody>
      </p:sp>
      <p:sp>
        <p:nvSpPr>
          <p:cNvPr id="8" name="フッター プレースホルダ 7"/>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9" name="スライド番号プレースホルダ 8"/>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C957958-1B89-40F1-B3E3-E4EBF870AFB4}" type="datetime1">
              <a:rPr kumimoji="1" lang="ja-JP" altLang="en-US" smtClean="0"/>
              <a:t>2019/10/9</a:t>
            </a:fld>
            <a:endParaRPr kumimoji="1" lang="ja-JP" altLang="en-US"/>
          </a:p>
        </p:txBody>
      </p:sp>
      <p:sp>
        <p:nvSpPr>
          <p:cNvPr id="4" name="フッター プレースホルダ 3"/>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5" name="スライド番号プレースホルダ 4"/>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1D80BBF-6795-45D4-8BEE-700AC328B319}" type="datetime1">
              <a:rPr kumimoji="1" lang="ja-JP" altLang="en-US" smtClean="0"/>
              <a:t>2019/10/9</a:t>
            </a:fld>
            <a:endParaRPr kumimoji="1" lang="ja-JP" altLang="en-US"/>
          </a:p>
        </p:txBody>
      </p:sp>
      <p:sp>
        <p:nvSpPr>
          <p:cNvPr id="3" name="フッター プレースホルダ 2"/>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4" name="スライド番号プレースホルダ 3"/>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345F680-04EE-4DB8-B458-59091487E09D}"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C0A4F96-9612-42CB-B7B4-291B44B11F48}" type="datetime1">
              <a:rPr kumimoji="1" lang="ja-JP" altLang="en-US" smtClean="0"/>
              <a:t>2019/10/9</a:t>
            </a:fld>
            <a:endParaRPr kumimoji="1" lang="ja-JP" altLang="en-US"/>
          </a:p>
        </p:txBody>
      </p:sp>
      <p:sp>
        <p:nvSpPr>
          <p:cNvPr id="6" name="フッター プレースホルダ 5"/>
          <p:cNvSpPr>
            <a:spLocks noGrp="1"/>
          </p:cNvSpPr>
          <p:nvPr>
            <p:ph type="ftr" sz="quarter" idx="11"/>
          </p:nvPr>
        </p:nvSpPr>
        <p:spPr/>
        <p:txBody>
          <a:body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7" name="スライド番号プレースホルダ 6"/>
          <p:cNvSpPr>
            <a:spLocks noGrp="1"/>
          </p:cNvSpPr>
          <p:nvPr>
            <p:ph type="sldNum" sz="quarter" idx="12"/>
          </p:nvPr>
        </p:nvSpPr>
        <p:spPr/>
        <p:txBody>
          <a:bodyPr/>
          <a:lstStyle/>
          <a:p>
            <a:fld id="{DC482F87-D069-4E11-9D1B-0E53CB68B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1CC9D7-9F48-41F0-9DA8-53FE9A10D526}" type="datetime1">
              <a:rPr kumimoji="1" lang="ja-JP" altLang="en-US" smtClean="0"/>
              <a:t>2019/10/9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新カリキュラムに基づく相談支援従事者養成研修モデル研修</a:t>
            </a:r>
            <a:r>
              <a:rPr kumimoji="1" lang="en-US" altLang="ja-JP"/>
              <a:t>(</a:t>
            </a:r>
            <a:r>
              <a:rPr kumimoji="1" lang="ja-JP" altLang="en-US"/>
              <a:t>現任研修</a:t>
            </a:r>
            <a:r>
              <a:rPr kumimoji="1" lang="en-US" altLang="ja-JP"/>
              <a:t>), SSA2018-2019(c) </a:t>
            </a:r>
            <a:r>
              <a:rPr kumimoji="1" lang="ja-JP" altLang="en-US"/>
              <a:t>不許複製</a:t>
            </a:r>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82F87-D069-4E11-9D1B-0E53CB68B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フッター プレースホルダー 6"/>
          <p:cNvSpPr>
            <a:spLocks noGrp="1"/>
          </p:cNvSpPr>
          <p:nvPr>
            <p:ph type="ftr" sz="quarter" idx="11"/>
          </p:nvPr>
        </p:nvSpPr>
        <p:spPr>
          <a:xfrm>
            <a:off x="0" y="6525344"/>
            <a:ext cx="9143999" cy="337038"/>
          </a:xfrm>
        </p:spPr>
        <p:txBody>
          <a:bodyPr/>
          <a:lstStyle/>
          <a:p>
            <a:r>
              <a:rPr kumimoji="1" lang="zh-TW" altLang="en-US" sz="800" smtClean="0">
                <a:latin typeface="ＭＳ ゴシック" panose="020B0609070205080204" pitchFamily="49" charset="-128"/>
                <a:ea typeface="ＭＳ ゴシック" panose="020B0609070205080204" pitchFamily="49" charset="-128"/>
              </a:rPr>
              <a:t>令和元年度相談支援従事者指導者養成研修 配布資料</a:t>
            </a:r>
            <a:endParaRPr kumimoji="1" lang="ja-JP" altLang="en-US" sz="800">
              <a:latin typeface="ＭＳ ゴシック" panose="020B0609070205080204" pitchFamily="49" charset="-128"/>
              <a:ea typeface="ＭＳ ゴシック" panose="020B0609070205080204" pitchFamily="49" charset="-128"/>
            </a:endParaRPr>
          </a:p>
        </p:txBody>
      </p:sp>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smtClean="0">
                <a:latin typeface="ＭＳ Ｐゴシック" panose="020B0600070205080204" pitchFamily="50" charset="-128"/>
                <a:ea typeface="ＭＳ Ｐゴシック" panose="020B0600070205080204" pitchFamily="50" charset="-128"/>
              </a:rPr>
              <a:t>現任研修講義２</a:t>
            </a:r>
            <a:endParaRPr lang="ja-JP" altLang="en-US" sz="2215">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9969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dirty="0" smtClean="0">
                <a:latin typeface="ＭＳ Ｐゴシック" panose="020B0600070205080204" pitchFamily="50" charset="-128"/>
                <a:ea typeface="ＭＳ Ｐゴシック" panose="020B0600070205080204" pitchFamily="50" charset="-128"/>
              </a:rPr>
              <a:t>本人を中心とした支援におけるケアマネジメント及び</a:t>
            </a:r>
            <a:br>
              <a:rPr lang="ja-JP" altLang="en-US" sz="1800" dirty="0" smtClean="0">
                <a:latin typeface="ＭＳ Ｐゴシック" panose="020B0600070205080204" pitchFamily="50" charset="-128"/>
                <a:ea typeface="ＭＳ Ｐゴシック" panose="020B0600070205080204" pitchFamily="50" charset="-128"/>
              </a:rPr>
            </a:br>
            <a:r>
              <a:rPr lang="ja-JP" altLang="en-US" sz="1800" dirty="0" smtClean="0">
                <a:latin typeface="ＭＳ Ｐゴシック" panose="020B0600070205080204" pitchFamily="50" charset="-128"/>
                <a:ea typeface="ＭＳ Ｐゴシック" panose="020B0600070205080204" pitchFamily="50" charset="-128"/>
              </a:rPr>
              <a:t>コミュニティソーシャルワークの理論と方法</a:t>
            </a:r>
            <a:r>
              <a:rPr lang="ja-JP" altLang="en-US" sz="2954" dirty="0" smtClean="0">
                <a:latin typeface="ＭＳ Ｐゴシック" panose="020B0600070205080204" pitchFamily="50" charset="-128"/>
                <a:ea typeface="ＭＳ Ｐゴシック" panose="020B0600070205080204" pitchFamily="50" charset="-128"/>
              </a:rPr>
              <a:t/>
            </a:r>
            <a:br>
              <a:rPr lang="ja-JP" altLang="en-US" sz="2954" dirty="0" smtClean="0">
                <a:latin typeface="ＭＳ Ｐゴシック" panose="020B0600070205080204" pitchFamily="50" charset="-128"/>
                <a:ea typeface="ＭＳ Ｐゴシック" panose="020B0600070205080204" pitchFamily="50" charset="-128"/>
              </a:rPr>
            </a:br>
            <a:r>
              <a:rPr lang="ja-JP" altLang="en-US" sz="2954" smtClean="0">
                <a:latin typeface="ＭＳ Ｐゴシック" panose="020B0600070205080204" pitchFamily="50" charset="-128"/>
                <a:ea typeface="ＭＳ Ｐゴシック" panose="020B0600070205080204" pitchFamily="50" charset="-128"/>
              </a:rPr>
              <a:t>① 個別相談支援（意思決定支援）</a:t>
            </a:r>
            <a:endParaRPr lang="ja-JP" altLang="en-US" sz="2954"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8382801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価値とは</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 name="テキスト ボックス 3"/>
          <p:cNvSpPr txBox="1"/>
          <p:nvPr/>
        </p:nvSpPr>
        <p:spPr>
          <a:xfrm>
            <a:off x="611560" y="1124744"/>
            <a:ext cx="8403824" cy="5262979"/>
          </a:xfrm>
          <a:prstGeom prst="rect">
            <a:avLst/>
          </a:prstGeom>
          <a:noFill/>
        </p:spPr>
        <p:txBody>
          <a:bodyPr wrap="square" rtlCol="0">
            <a:spAutoFit/>
          </a:bodyPr>
          <a:lstStyle/>
          <a:p>
            <a:pPr>
              <a:buFont typeface="Wingdings" panose="05000000000000000000" pitchFamily="2" charset="2"/>
              <a:buChar char="p"/>
            </a:pPr>
            <a:r>
              <a:rPr lang="ja-JP" altLang="en-US" sz="2400" dirty="0">
                <a:latin typeface="Meiryo UI" panose="020B0604030504040204" pitchFamily="50" charset="-128"/>
                <a:ea typeface="Meiryo UI" panose="020B0604030504040204" pitchFamily="50" charset="-128"/>
              </a:rPr>
              <a:t>　</a:t>
            </a:r>
            <a:r>
              <a:rPr lang="ja-JP" altLang="en-US" sz="2400" dirty="0">
                <a:latin typeface="+mn-ea"/>
              </a:rPr>
              <a:t>価値とは</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私たちが何を理想とするか、あるいは何をより望ましいと見なすかに関する信念。</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私たちがどの目標や行動を「良い」と評価するかは価値によって決まる。</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価値は、私たちの信条、感情、態度を形成し、逆に、私たちの信条、感情、態度が価値を作り出す。</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価値は行動のための規範あるいは指針を示す。</a:t>
            </a:r>
            <a:endParaRPr lang="en-US" altLang="ja-JP" sz="2400" dirty="0">
              <a:latin typeface="+mn-ea"/>
            </a:endParaRPr>
          </a:p>
          <a:p>
            <a:endParaRPr lang="en-US" altLang="ja-JP" sz="2400" dirty="0">
              <a:latin typeface="+mn-ea"/>
            </a:endParaRPr>
          </a:p>
          <a:p>
            <a:pPr>
              <a:buFont typeface="Wingdings" panose="05000000000000000000" pitchFamily="2" charset="2"/>
              <a:buChar char="p"/>
            </a:pPr>
            <a:r>
              <a:rPr lang="ja-JP" altLang="en-US" sz="2400" dirty="0">
                <a:latin typeface="+mn-ea"/>
              </a:rPr>
              <a:t>　社会福祉と価値</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社会福祉は価値を基盤としている。</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価値は選好（</a:t>
            </a:r>
            <a:r>
              <a:rPr lang="en-US" altLang="ja-JP" sz="2400" dirty="0">
                <a:latin typeface="+mn-ea"/>
              </a:rPr>
              <a:t>preference</a:t>
            </a:r>
            <a:r>
              <a:rPr lang="ja-JP" altLang="en-US" sz="2400" dirty="0">
                <a:latin typeface="+mn-ea"/>
              </a:rPr>
              <a:t>）を反映し、選択のための情報を与える。</a:t>
            </a:r>
            <a:endParaRPr lang="en-US" altLang="ja-JP" sz="2400" dirty="0">
              <a:latin typeface="+mn-ea"/>
            </a:endParaRPr>
          </a:p>
          <a:p>
            <a:pPr marL="457200" indent="-457200">
              <a:buFont typeface="Arial" panose="020B0604020202020204" pitchFamily="34" charset="0"/>
              <a:buChar char="•"/>
            </a:pPr>
            <a:r>
              <a:rPr lang="ja-JP" altLang="en-US" sz="2400" dirty="0">
                <a:latin typeface="+mn-ea"/>
              </a:rPr>
              <a:t>社会福祉の実践のすべての側面に価値は内在している。</a:t>
            </a:r>
            <a:endParaRPr lang="en-US" altLang="ja-JP" sz="2400" dirty="0">
              <a:latin typeface="+mn-ea"/>
            </a:endParaRPr>
          </a:p>
        </p:txBody>
      </p:sp>
      <p:sp>
        <p:nvSpPr>
          <p:cNvPr id="7" name="テキスト ボックス 6">
            <a:extLst>
              <a:ext uri="{FF2B5EF4-FFF2-40B4-BE49-F238E27FC236}">
                <a16:creationId xmlns:a16="http://schemas.microsoft.com/office/drawing/2014/main" id="{A6658301-B742-41DA-BB32-2537C773E1AA}"/>
              </a:ext>
            </a:extLst>
          </p:cNvPr>
          <p:cNvSpPr txBox="1"/>
          <p:nvPr/>
        </p:nvSpPr>
        <p:spPr>
          <a:xfrm>
            <a:off x="323528" y="6381328"/>
            <a:ext cx="8640960" cy="276999"/>
          </a:xfrm>
          <a:prstGeom prst="rect">
            <a:avLst/>
          </a:prstGeom>
          <a:noFill/>
        </p:spPr>
        <p:txBody>
          <a:bodyPr wrap="square" rtlCol="0">
            <a:spAutoFit/>
          </a:bodyPr>
          <a:lstStyle/>
          <a:p>
            <a:pPr algn="r"/>
            <a:r>
              <a:rPr lang="ja-JP" altLang="en-US" sz="1200" dirty="0">
                <a:latin typeface="+mn-ea"/>
                <a:cs typeface="メイリオ" pitchFamily="50" charset="-128"/>
              </a:rPr>
              <a:t>ブレンダ・デュボワ、カーラ・</a:t>
            </a:r>
            <a:r>
              <a:rPr lang="en-US" altLang="ja-JP" sz="1200" dirty="0">
                <a:latin typeface="+mn-ea"/>
                <a:cs typeface="メイリオ" pitchFamily="50" charset="-128"/>
              </a:rPr>
              <a:t>K</a:t>
            </a:r>
            <a:r>
              <a:rPr lang="ja-JP" altLang="en-US" sz="1200" dirty="0">
                <a:latin typeface="+mn-ea"/>
                <a:cs typeface="メイリオ" pitchFamily="50" charset="-128"/>
              </a:rPr>
              <a:t>・マイリー著／北島英治監訳</a:t>
            </a:r>
            <a:r>
              <a:rPr lang="en-US" altLang="ja-JP" sz="1200" dirty="0">
                <a:latin typeface="+mn-ea"/>
                <a:cs typeface="メイリオ" pitchFamily="50" charset="-128"/>
              </a:rPr>
              <a:t>『</a:t>
            </a:r>
            <a:r>
              <a:rPr lang="ja-JP" altLang="en-US" sz="1200" dirty="0">
                <a:latin typeface="+mn-ea"/>
                <a:cs typeface="メイリオ" pitchFamily="50" charset="-128"/>
              </a:rPr>
              <a:t>ソーシャルワーク</a:t>
            </a:r>
            <a:r>
              <a:rPr lang="en-US" altLang="ja-JP" sz="1200" dirty="0">
                <a:latin typeface="+mn-ea"/>
                <a:cs typeface="メイリオ" pitchFamily="50" charset="-128"/>
              </a:rPr>
              <a:t>―</a:t>
            </a:r>
            <a:r>
              <a:rPr lang="ja-JP" altLang="en-US" sz="1200" dirty="0">
                <a:latin typeface="+mn-ea"/>
                <a:cs typeface="メイリオ" pitchFamily="50" charset="-128"/>
              </a:rPr>
              <a:t>人々をエンパワメントする専門職</a:t>
            </a:r>
            <a:r>
              <a:rPr lang="en-US" altLang="ja-JP" sz="1200" dirty="0">
                <a:latin typeface="+mn-ea"/>
                <a:cs typeface="メイリオ" pitchFamily="50" charset="-128"/>
              </a:rPr>
              <a:t>』</a:t>
            </a:r>
            <a:endParaRPr kumimoji="1" lang="ja-JP" altLang="en-US" sz="1200" dirty="0">
              <a:latin typeface="+mn-ea"/>
              <a:cs typeface="メイリオ" pitchFamily="50" charset="-128"/>
            </a:endParaRPr>
          </a:p>
        </p:txBody>
      </p:sp>
    </p:spTree>
    <p:extLst>
      <p:ext uri="{BB962C8B-B14F-4D97-AF65-F5344CB8AC3E}">
        <p14:creationId xmlns:p14="http://schemas.microsoft.com/office/powerpoint/2010/main" val="39854896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3040" y="476672"/>
            <a:ext cx="8640960" cy="584775"/>
          </a:xfrm>
          <a:prstGeom prst="rect">
            <a:avLst/>
          </a:prstGeom>
          <a:noFill/>
        </p:spPr>
        <p:txBody>
          <a:bodyPr wrap="square" rtlCol="0">
            <a:sp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倫理とは</a:t>
            </a:r>
          </a:p>
        </p:txBody>
      </p:sp>
      <p:sp>
        <p:nvSpPr>
          <p:cNvPr id="4" name="テキスト ボックス 3"/>
          <p:cNvSpPr txBox="1"/>
          <p:nvPr/>
        </p:nvSpPr>
        <p:spPr>
          <a:xfrm>
            <a:off x="539552" y="1196752"/>
            <a:ext cx="8268352" cy="3970318"/>
          </a:xfrm>
          <a:prstGeom prst="rect">
            <a:avLst/>
          </a:prstGeom>
          <a:noFill/>
        </p:spPr>
        <p:txBody>
          <a:bodyPr wrap="square" rtlCol="0">
            <a:spAutoFit/>
          </a:bodyPr>
          <a:lstStyle/>
          <a:p>
            <a:pPr>
              <a:buFont typeface="Wingdings" panose="05000000000000000000" pitchFamily="2" charset="2"/>
              <a:buChar char="p"/>
            </a:pPr>
            <a:r>
              <a:rPr lang="ja-JP" altLang="en-US" sz="2800" dirty="0">
                <a:latin typeface="+mn-ea"/>
              </a:rPr>
              <a:t>　倫理とは</a:t>
            </a:r>
            <a:endParaRPr lang="en-US" altLang="ja-JP" sz="2800" dirty="0">
              <a:latin typeface="+mn-ea"/>
            </a:endParaRPr>
          </a:p>
          <a:p>
            <a:pPr marL="457200" indent="-457200">
              <a:buFont typeface="Arial" panose="020B0604020202020204" pitchFamily="34" charset="0"/>
              <a:buChar char="•"/>
            </a:pPr>
            <a:r>
              <a:rPr lang="ja-JP" altLang="en-US" sz="2800" dirty="0">
                <a:latin typeface="+mn-ea"/>
              </a:rPr>
              <a:t>倫理を基盤として、人の行為を方向付ける基盤が生まれる。</a:t>
            </a:r>
            <a:endParaRPr lang="en-US" altLang="ja-JP" sz="2800" dirty="0">
              <a:latin typeface="+mn-ea"/>
            </a:endParaRPr>
          </a:p>
          <a:p>
            <a:endParaRPr lang="en-US" altLang="ja-JP" sz="2800" dirty="0">
              <a:latin typeface="+mn-ea"/>
            </a:endParaRPr>
          </a:p>
          <a:p>
            <a:pPr>
              <a:buFont typeface="Wingdings" panose="05000000000000000000" pitchFamily="2" charset="2"/>
              <a:buChar char="p"/>
            </a:pPr>
            <a:r>
              <a:rPr lang="ja-JP" altLang="en-US" sz="2800" dirty="0">
                <a:latin typeface="+mn-ea"/>
              </a:rPr>
              <a:t>　社会福祉と倫理</a:t>
            </a:r>
            <a:endParaRPr lang="en-US" altLang="ja-JP" sz="2800" dirty="0">
              <a:latin typeface="+mn-ea"/>
            </a:endParaRPr>
          </a:p>
          <a:p>
            <a:pPr marL="457200" indent="-457200">
              <a:buFont typeface="Arial" panose="020B0604020202020204" pitchFamily="34" charset="0"/>
              <a:buChar char="•"/>
            </a:pPr>
            <a:r>
              <a:rPr lang="ja-JP" altLang="en-US" sz="2800" dirty="0">
                <a:latin typeface="+mn-ea"/>
              </a:rPr>
              <a:t>倫理は「行動に移された価値」を意味する</a:t>
            </a:r>
            <a:endParaRPr lang="en-US" altLang="ja-JP" sz="2800" dirty="0">
              <a:latin typeface="+mn-ea"/>
            </a:endParaRPr>
          </a:p>
          <a:p>
            <a:pPr marL="457200" indent="-457200">
              <a:buFont typeface="Arial" panose="020B0604020202020204" pitchFamily="34" charset="0"/>
              <a:buChar char="•"/>
            </a:pPr>
            <a:r>
              <a:rPr lang="ja-JP" altLang="en-US" sz="2800" dirty="0">
                <a:latin typeface="+mn-ea"/>
              </a:rPr>
              <a:t>「ソーシャルワークの倫理は、ソーシャルワークの責任に伴う、行動における期待あるいは選好を意味する」</a:t>
            </a:r>
            <a:endParaRPr lang="en-US" altLang="ja-JP" sz="2800" dirty="0">
              <a:latin typeface="+mn-ea"/>
            </a:endParaRPr>
          </a:p>
        </p:txBody>
      </p:sp>
      <p:sp>
        <p:nvSpPr>
          <p:cNvPr id="8" name="テキスト ボックス 7">
            <a:extLst>
              <a:ext uri="{FF2B5EF4-FFF2-40B4-BE49-F238E27FC236}">
                <a16:creationId xmlns:a16="http://schemas.microsoft.com/office/drawing/2014/main" id="{A6658301-B742-41DA-BB32-2537C773E1AA}"/>
              </a:ext>
            </a:extLst>
          </p:cNvPr>
          <p:cNvSpPr txBox="1"/>
          <p:nvPr/>
        </p:nvSpPr>
        <p:spPr>
          <a:xfrm>
            <a:off x="323528" y="5312241"/>
            <a:ext cx="8640960" cy="276999"/>
          </a:xfrm>
          <a:prstGeom prst="rect">
            <a:avLst/>
          </a:prstGeom>
          <a:noFill/>
        </p:spPr>
        <p:txBody>
          <a:bodyPr wrap="square" rtlCol="0">
            <a:spAutoFit/>
          </a:bodyPr>
          <a:lstStyle/>
          <a:p>
            <a:pPr algn="r"/>
            <a:r>
              <a:rPr lang="ja-JP" altLang="en-US" sz="1200" dirty="0">
                <a:latin typeface="+mn-ea"/>
                <a:cs typeface="メイリオ" pitchFamily="50" charset="-128"/>
              </a:rPr>
              <a:t>ブレンダ・デュボワ、カーラ・</a:t>
            </a:r>
            <a:r>
              <a:rPr lang="en-US" altLang="ja-JP" sz="1200" dirty="0">
                <a:latin typeface="+mn-ea"/>
                <a:cs typeface="メイリオ" pitchFamily="50" charset="-128"/>
              </a:rPr>
              <a:t>K</a:t>
            </a:r>
            <a:r>
              <a:rPr lang="ja-JP" altLang="en-US" sz="1200" dirty="0">
                <a:latin typeface="+mn-ea"/>
                <a:cs typeface="メイリオ" pitchFamily="50" charset="-128"/>
              </a:rPr>
              <a:t>・マイリー著／北島英治監訳</a:t>
            </a:r>
            <a:r>
              <a:rPr lang="en-US" altLang="ja-JP" sz="1200" dirty="0">
                <a:latin typeface="+mn-ea"/>
                <a:cs typeface="メイリオ" pitchFamily="50" charset="-128"/>
              </a:rPr>
              <a:t>『</a:t>
            </a:r>
            <a:r>
              <a:rPr lang="ja-JP" altLang="en-US" sz="1200" dirty="0">
                <a:latin typeface="+mn-ea"/>
                <a:cs typeface="メイリオ" pitchFamily="50" charset="-128"/>
              </a:rPr>
              <a:t>ソーシャルワーク</a:t>
            </a:r>
            <a:r>
              <a:rPr lang="en-US" altLang="ja-JP" sz="1200" dirty="0">
                <a:latin typeface="+mn-ea"/>
                <a:cs typeface="メイリオ" pitchFamily="50" charset="-128"/>
              </a:rPr>
              <a:t>―</a:t>
            </a:r>
            <a:r>
              <a:rPr lang="ja-JP" altLang="en-US" sz="1200" dirty="0">
                <a:latin typeface="+mn-ea"/>
                <a:cs typeface="メイリオ" pitchFamily="50" charset="-128"/>
              </a:rPr>
              <a:t>人々をエンパワメントする専門職</a:t>
            </a:r>
            <a:r>
              <a:rPr lang="en-US" altLang="ja-JP" sz="1200" dirty="0">
                <a:latin typeface="+mn-ea"/>
                <a:cs typeface="メイリオ" pitchFamily="50" charset="-128"/>
              </a:rPr>
              <a:t>』</a:t>
            </a:r>
            <a:endParaRPr kumimoji="1" lang="ja-JP" altLang="en-US" sz="1200" dirty="0">
              <a:latin typeface="+mn-ea"/>
              <a:cs typeface="メイリオ" pitchFamily="50" charset="-128"/>
            </a:endParaRPr>
          </a:p>
        </p:txBody>
      </p:sp>
    </p:spTree>
    <p:extLst>
      <p:ext uri="{BB962C8B-B14F-4D97-AF65-F5344CB8AC3E}">
        <p14:creationId xmlns:p14="http://schemas.microsoft.com/office/powerpoint/2010/main" val="85767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76672"/>
            <a:ext cx="8352928"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価値と倫理の例（相談支援の基本的視点）</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 name="テキスト ボックス 3"/>
          <p:cNvSpPr txBox="1"/>
          <p:nvPr/>
        </p:nvSpPr>
        <p:spPr>
          <a:xfrm>
            <a:off x="593180" y="1268760"/>
            <a:ext cx="8299300" cy="4832092"/>
          </a:xfrm>
          <a:prstGeom prst="rect">
            <a:avLst/>
          </a:prstGeom>
          <a:noFill/>
        </p:spPr>
        <p:txBody>
          <a:bodyPr wrap="square" rtlCol="0">
            <a:spAutoFit/>
          </a:bodyPr>
          <a:lstStyle/>
          <a:p>
            <a:r>
              <a:rPr lang="ja-JP" altLang="en-US" sz="2800">
                <a:latin typeface="ＭＳ ゴシック" panose="020B0609070205080204" pitchFamily="49" charset="-128"/>
                <a:ea typeface="ＭＳ ゴシック" panose="020B0609070205080204" pitchFamily="49" charset="-128"/>
              </a:rPr>
              <a:t>① 個別性の</a:t>
            </a:r>
            <a:r>
              <a:rPr lang="ja-JP" altLang="en-US" sz="2800" smtClean="0">
                <a:latin typeface="ＭＳ ゴシック" panose="020B0609070205080204" pitchFamily="49" charset="-128"/>
                <a:ea typeface="ＭＳ ゴシック" panose="020B0609070205080204" pitchFamily="49" charset="-128"/>
              </a:rPr>
              <a:t>重視</a:t>
            </a:r>
          </a:p>
          <a:p>
            <a:r>
              <a:rPr lang="ja-JP" altLang="en-US" sz="2800" smtClean="0">
                <a:latin typeface="ＭＳ ゴシック" panose="020B0609070205080204" pitchFamily="49" charset="-128"/>
                <a:ea typeface="ＭＳ ゴシック" panose="020B0609070205080204" pitchFamily="49" charset="-128"/>
              </a:rPr>
              <a:t>② </a:t>
            </a:r>
            <a:r>
              <a:rPr lang="ja-JP" altLang="en-US" sz="2800">
                <a:latin typeface="ＭＳ ゴシック" panose="020B0609070205080204" pitchFamily="49" charset="-128"/>
                <a:ea typeface="ＭＳ ゴシック" panose="020B0609070205080204" pitchFamily="49" charset="-128"/>
              </a:rPr>
              <a:t>生活者視点、ＱＯＬの</a:t>
            </a:r>
            <a:r>
              <a:rPr lang="ja-JP" altLang="en-US" sz="2800" smtClean="0">
                <a:latin typeface="ＭＳ ゴシック" panose="020B0609070205080204" pitchFamily="49" charset="-128"/>
                <a:ea typeface="ＭＳ ゴシック" panose="020B0609070205080204" pitchFamily="49" charset="-128"/>
              </a:rPr>
              <a:t>重視</a:t>
            </a:r>
          </a:p>
          <a:p>
            <a:r>
              <a:rPr lang="ja-JP" altLang="en-US" sz="2800" smtClean="0">
                <a:latin typeface="ＭＳ ゴシック" panose="020B0609070205080204" pitchFamily="49" charset="-128"/>
                <a:ea typeface="ＭＳ ゴシック" panose="020B0609070205080204" pitchFamily="49" charset="-128"/>
              </a:rPr>
              <a:t>③ </a:t>
            </a:r>
            <a:r>
              <a:rPr lang="ja-JP" altLang="en-US" sz="2800">
                <a:latin typeface="ＭＳ ゴシック" panose="020B0609070205080204" pitchFamily="49" charset="-128"/>
                <a:ea typeface="ＭＳ ゴシック" panose="020B0609070205080204" pitchFamily="49" charset="-128"/>
              </a:rPr>
              <a:t>本人主体、本人</a:t>
            </a:r>
            <a:r>
              <a:rPr lang="ja-JP" altLang="en-US" sz="2800" smtClean="0">
                <a:latin typeface="ＭＳ ゴシック" panose="020B0609070205080204" pitchFamily="49" charset="-128"/>
                <a:ea typeface="ＭＳ ゴシック" panose="020B0609070205080204" pitchFamily="49" charset="-128"/>
              </a:rPr>
              <a:t>中心</a:t>
            </a:r>
            <a:endParaRPr lang="ja-JP" altLang="en-US" sz="2800">
              <a:latin typeface="ＭＳ ゴシック" panose="020B0609070205080204" pitchFamily="49" charset="-128"/>
              <a:ea typeface="ＭＳ ゴシック" panose="020B0609070205080204" pitchFamily="49" charset="-128"/>
            </a:endParaRPr>
          </a:p>
          <a:p>
            <a:r>
              <a:rPr lang="ja-JP" altLang="en-US" sz="2800" smtClean="0">
                <a:latin typeface="ＭＳ ゴシック" panose="020B0609070205080204" pitchFamily="49" charset="-128"/>
                <a:ea typeface="ＭＳ ゴシック" panose="020B0609070205080204" pitchFamily="49" charset="-128"/>
              </a:rPr>
              <a:t>④ </a:t>
            </a:r>
            <a:r>
              <a:rPr lang="ja-JP" altLang="en-US" sz="2800">
                <a:latin typeface="ＭＳ ゴシック" panose="020B0609070205080204" pitchFamily="49" charset="-128"/>
                <a:ea typeface="ＭＳ ゴシック" panose="020B0609070205080204" pitchFamily="49" charset="-128"/>
              </a:rPr>
              <a:t>自己決定（意思決定）への支援、</a:t>
            </a:r>
            <a:r>
              <a:rPr lang="ja-JP" altLang="en-US" sz="2800" smtClean="0">
                <a:latin typeface="ＭＳ ゴシック" panose="020B0609070205080204" pitchFamily="49" charset="-128"/>
                <a:ea typeface="ＭＳ ゴシック" panose="020B0609070205080204" pitchFamily="49" charset="-128"/>
              </a:rPr>
              <a:t>セルフケアマ</a:t>
            </a:r>
          </a:p>
          <a:p>
            <a:r>
              <a:rPr lang="ja-JP" altLang="en-US" sz="2800" smtClean="0">
                <a:latin typeface="ＭＳ ゴシック" panose="020B0609070205080204" pitchFamily="49" charset="-128"/>
                <a:ea typeface="ＭＳ ゴシック" panose="020B0609070205080204" pitchFamily="49" charset="-128"/>
              </a:rPr>
              <a:t>　ネジメント</a:t>
            </a:r>
            <a:r>
              <a:rPr lang="ja-JP" altLang="en-US" sz="2800">
                <a:latin typeface="ＭＳ ゴシック" panose="020B0609070205080204" pitchFamily="49" charset="-128"/>
                <a:ea typeface="ＭＳ ゴシック" panose="020B0609070205080204" pitchFamily="49" charset="-128"/>
              </a:rPr>
              <a:t>の支援</a:t>
            </a:r>
            <a:r>
              <a:rPr lang="ja-JP" altLang="en-US" sz="2800" smtClean="0">
                <a:latin typeface="ＭＳ ゴシック" panose="020B0609070205080204" pitchFamily="49" charset="-128"/>
                <a:ea typeface="ＭＳ ゴシック" panose="020B0609070205080204" pitchFamily="49" charset="-128"/>
              </a:rPr>
              <a:t>、</a:t>
            </a:r>
          </a:p>
          <a:p>
            <a:r>
              <a:rPr lang="ja-JP" altLang="en-US" sz="2800" smtClean="0">
                <a:latin typeface="ＭＳ ゴシック" panose="020B0609070205080204" pitchFamily="49" charset="-128"/>
                <a:ea typeface="ＭＳ ゴシック" panose="020B0609070205080204" pitchFamily="49" charset="-128"/>
              </a:rPr>
              <a:t>⑤ </a:t>
            </a:r>
            <a:r>
              <a:rPr lang="ja-JP" altLang="en-US" sz="2800">
                <a:latin typeface="ＭＳ ゴシック" panose="020B0609070205080204" pitchFamily="49" charset="-128"/>
                <a:ea typeface="ＭＳ ゴシック" panose="020B0609070205080204" pitchFamily="49" charset="-128"/>
              </a:rPr>
              <a:t>エンパワメント、リカバリーの視点、</a:t>
            </a:r>
            <a:r>
              <a:rPr lang="ja-JP" altLang="en-US" sz="2800" smtClean="0">
                <a:latin typeface="ＭＳ ゴシック" panose="020B0609070205080204" pitchFamily="49" charset="-128"/>
                <a:ea typeface="ＭＳ ゴシック" panose="020B0609070205080204" pitchFamily="49" charset="-128"/>
              </a:rPr>
              <a:t>ストレン</a:t>
            </a:r>
          </a:p>
          <a:p>
            <a:r>
              <a:rPr lang="ja-JP" altLang="en-US" sz="2800" smtClean="0">
                <a:latin typeface="ＭＳ ゴシック" panose="020B0609070205080204" pitchFamily="49" charset="-128"/>
                <a:ea typeface="ＭＳ ゴシック" panose="020B0609070205080204" pitchFamily="49" charset="-128"/>
              </a:rPr>
              <a:t>　グス</a:t>
            </a:r>
            <a:r>
              <a:rPr lang="ja-JP" altLang="en-US" sz="2800">
                <a:latin typeface="ＭＳ ゴシック" panose="020B0609070205080204" pitchFamily="49" charset="-128"/>
                <a:ea typeface="ＭＳ ゴシック" panose="020B0609070205080204" pitchFamily="49" charset="-128"/>
              </a:rPr>
              <a:t>への</a:t>
            </a:r>
            <a:r>
              <a:rPr lang="ja-JP" altLang="en-US" sz="2800" smtClean="0">
                <a:latin typeface="ＭＳ ゴシック" panose="020B0609070205080204" pitchFamily="49" charset="-128"/>
                <a:ea typeface="ＭＳ ゴシック" panose="020B0609070205080204" pitchFamily="49" charset="-128"/>
              </a:rPr>
              <a:t>着目</a:t>
            </a:r>
          </a:p>
          <a:p>
            <a:r>
              <a:rPr lang="ja-JP" altLang="en-US" sz="2800" smtClean="0">
                <a:latin typeface="ＭＳ ゴシック" panose="020B0609070205080204" pitchFamily="49" charset="-128"/>
                <a:ea typeface="ＭＳ ゴシック" panose="020B0609070205080204" pitchFamily="49" charset="-128"/>
              </a:rPr>
              <a:t>⑥ </a:t>
            </a:r>
            <a:r>
              <a:rPr lang="ja-JP" altLang="en-US" sz="2800">
                <a:latin typeface="ＭＳ ゴシック" panose="020B0609070205080204" pitchFamily="49" charset="-128"/>
                <a:ea typeface="ＭＳ ゴシック" panose="020B0609070205080204" pitchFamily="49" charset="-128"/>
              </a:rPr>
              <a:t>権利</a:t>
            </a:r>
            <a:r>
              <a:rPr lang="ja-JP" altLang="en-US" sz="2800" smtClean="0">
                <a:latin typeface="ＭＳ ゴシック" panose="020B0609070205080204" pitchFamily="49" charset="-128"/>
                <a:ea typeface="ＭＳ ゴシック" panose="020B0609070205080204" pitchFamily="49" charset="-128"/>
              </a:rPr>
              <a:t>擁護</a:t>
            </a:r>
          </a:p>
          <a:p>
            <a:r>
              <a:rPr lang="ja-JP" altLang="en-US" sz="2800" smtClean="0">
                <a:latin typeface="ＭＳ ゴシック" panose="020B0609070205080204" pitchFamily="49" charset="-128"/>
                <a:ea typeface="ＭＳ ゴシック" panose="020B0609070205080204" pitchFamily="49" charset="-128"/>
              </a:rPr>
              <a:t>⑦ </a:t>
            </a:r>
            <a:r>
              <a:rPr lang="ja-JP" altLang="en-US" sz="2800">
                <a:latin typeface="ＭＳ ゴシック" panose="020B0609070205080204" pitchFamily="49" charset="-128"/>
                <a:ea typeface="ＭＳ ゴシック" panose="020B0609070205080204" pitchFamily="49" charset="-128"/>
              </a:rPr>
              <a:t>多職種連携・</a:t>
            </a:r>
            <a:r>
              <a:rPr lang="ja-JP" altLang="en-US" sz="2800" smtClean="0">
                <a:latin typeface="ＭＳ ゴシック" panose="020B0609070205080204" pitchFamily="49" charset="-128"/>
                <a:ea typeface="ＭＳ ゴシック" panose="020B0609070205080204" pitchFamily="49" charset="-128"/>
              </a:rPr>
              <a:t>チームアプローチ</a:t>
            </a:r>
          </a:p>
          <a:p>
            <a:r>
              <a:rPr lang="ja-JP" altLang="en-US" sz="2800" smtClean="0">
                <a:latin typeface="ＭＳ ゴシック" panose="020B0609070205080204" pitchFamily="49" charset="-128"/>
                <a:ea typeface="ＭＳ ゴシック" panose="020B0609070205080204" pitchFamily="49" charset="-128"/>
              </a:rPr>
              <a:t>⑧ </a:t>
            </a:r>
            <a:r>
              <a:rPr lang="ja-JP" altLang="en-US" sz="2800">
                <a:latin typeface="ＭＳ ゴシック" panose="020B0609070205080204" pitchFamily="49" charset="-128"/>
                <a:ea typeface="ＭＳ ゴシック" panose="020B0609070205080204" pitchFamily="49" charset="-128"/>
              </a:rPr>
              <a:t>地域づくり（コミュニティワーク）、</a:t>
            </a:r>
            <a:r>
              <a:rPr lang="ja-JP" altLang="en-US" sz="2800" smtClean="0">
                <a:latin typeface="ＭＳ ゴシック" panose="020B0609070205080204" pitchFamily="49" charset="-128"/>
                <a:ea typeface="ＭＳ ゴシック" panose="020B0609070205080204" pitchFamily="49" charset="-128"/>
              </a:rPr>
              <a:t>スティグ</a:t>
            </a:r>
          </a:p>
          <a:p>
            <a:r>
              <a:rPr lang="ja-JP" altLang="en-US" sz="2800" smtClean="0">
                <a:latin typeface="ＭＳ ゴシック" panose="020B0609070205080204" pitchFamily="49" charset="-128"/>
                <a:ea typeface="ＭＳ ゴシック" panose="020B0609070205080204" pitchFamily="49" charset="-128"/>
              </a:rPr>
              <a:t>　マ</a:t>
            </a:r>
            <a:r>
              <a:rPr lang="ja-JP" altLang="en-US" sz="2800">
                <a:latin typeface="ＭＳ ゴシック" panose="020B0609070205080204" pitchFamily="49" charset="-128"/>
                <a:ea typeface="ＭＳ ゴシック" panose="020B0609070205080204" pitchFamily="49" charset="-128"/>
              </a:rPr>
              <a:t>への</a:t>
            </a:r>
            <a:r>
              <a:rPr lang="ja-JP" altLang="en-US" sz="2800" smtClean="0">
                <a:latin typeface="ＭＳ ゴシック" panose="020B0609070205080204" pitchFamily="49" charset="-128"/>
                <a:ea typeface="ＭＳ ゴシック" panose="020B0609070205080204" pitchFamily="49" charset="-128"/>
              </a:rPr>
              <a:t>アプローチ</a:t>
            </a:r>
          </a:p>
        </p:txBody>
      </p:sp>
    </p:spTree>
    <p:extLst>
      <p:ext uri="{BB962C8B-B14F-4D97-AF65-F5344CB8AC3E}">
        <p14:creationId xmlns:p14="http://schemas.microsoft.com/office/powerpoint/2010/main" val="2039793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76672"/>
            <a:ext cx="7848872"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個別性の重視</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5" name="テキスト ボックス 4">
            <a:extLst>
              <a:ext uri="{FF2B5EF4-FFF2-40B4-BE49-F238E27FC236}">
                <a16:creationId xmlns:a16="http://schemas.microsoft.com/office/drawing/2014/main" id="{6C0086AB-8C8A-42BE-ADB6-A54BBF32E710}"/>
              </a:ext>
            </a:extLst>
          </p:cNvPr>
          <p:cNvSpPr txBox="1"/>
          <p:nvPr/>
        </p:nvSpPr>
        <p:spPr>
          <a:xfrm>
            <a:off x="630784" y="1268760"/>
            <a:ext cx="8261696" cy="4893647"/>
          </a:xfrm>
          <a:prstGeom prst="rect">
            <a:avLst/>
          </a:prstGeom>
          <a:noFill/>
        </p:spPr>
        <p:txBody>
          <a:bodyPr wrap="square" rtlCol="0">
            <a:spAutoFit/>
          </a:bodyPr>
          <a:lstStyle/>
          <a:p>
            <a:pPr marL="342900" indent="-342900">
              <a:buFont typeface="Arial" panose="020B0604020202020204" pitchFamily="34" charset="0"/>
              <a:buChar char="•"/>
            </a:pPr>
            <a:r>
              <a:rPr lang="ja-JP" altLang="en-US" sz="2400" dirty="0">
                <a:latin typeface="+mn-ea"/>
                <a:cs typeface="メイリオ" pitchFamily="50" charset="-128"/>
              </a:rPr>
              <a:t>バイスティックによる個別化の原則</a:t>
            </a:r>
            <a:endParaRPr lang="en-US" altLang="ja-JP" sz="2400" dirty="0">
              <a:latin typeface="+mn-ea"/>
              <a:cs typeface="メイリオ" pitchFamily="50" charset="-128"/>
            </a:endParaRPr>
          </a:p>
          <a:p>
            <a:r>
              <a:rPr lang="ja-JP" altLang="en-US" sz="2400" smtClean="0">
                <a:latin typeface="+mn-ea"/>
                <a:cs typeface="メイリオ" pitchFamily="50" charset="-128"/>
              </a:rPr>
              <a:t>　「</a:t>
            </a:r>
            <a:r>
              <a:rPr lang="ja-JP" altLang="en-US" sz="2400" dirty="0">
                <a:latin typeface="+mn-ea"/>
                <a:cs typeface="メイリオ" pitchFamily="50" charset="-128"/>
              </a:rPr>
              <a:t>（当事者は）１人の人間として、そして単なる人間ではなく</a:t>
            </a:r>
            <a:r>
              <a:rPr lang="ja-JP" altLang="en-US" sz="2400">
                <a:latin typeface="+mn-ea"/>
                <a:cs typeface="メイリオ" pitchFamily="50" charset="-128"/>
              </a:rPr>
              <a:t>、</a:t>
            </a:r>
            <a:r>
              <a:rPr lang="ja-JP" altLang="en-US" sz="2400" smtClean="0">
                <a:latin typeface="+mn-ea"/>
                <a:cs typeface="メイリオ" pitchFamily="50" charset="-128"/>
              </a:rPr>
              <a:t>個</a:t>
            </a:r>
          </a:p>
          <a:p>
            <a:r>
              <a:rPr lang="ja-JP" altLang="en-US" sz="2400" smtClean="0">
                <a:latin typeface="+mn-ea"/>
                <a:cs typeface="メイリオ" pitchFamily="50" charset="-128"/>
              </a:rPr>
              <a:t>　　性</a:t>
            </a:r>
            <a:r>
              <a:rPr lang="ja-JP" altLang="en-US" sz="2400" dirty="0">
                <a:latin typeface="+mn-ea"/>
                <a:cs typeface="メイリオ" pitchFamily="50" charset="-128"/>
              </a:rPr>
              <a:t>を持ったこの人物として扱われる」</a:t>
            </a:r>
            <a:endParaRPr lang="en-US" altLang="ja-JP" sz="2400" dirty="0">
              <a:latin typeface="+mn-ea"/>
              <a:cs typeface="メイリオ" pitchFamily="50" charset="-128"/>
            </a:endParaRPr>
          </a:p>
          <a:p>
            <a:endParaRPr lang="en-US" altLang="ja-JP" sz="2400" dirty="0">
              <a:latin typeface="+mn-ea"/>
              <a:cs typeface="メイリオ" pitchFamily="50" charset="-128"/>
            </a:endParaRPr>
          </a:p>
          <a:p>
            <a:pPr marL="342900" indent="-342900">
              <a:buFont typeface="Arial" panose="020B0604020202020204" pitchFamily="34" charset="0"/>
              <a:buChar char="•"/>
            </a:pPr>
            <a:r>
              <a:rPr lang="ja-JP" altLang="en-US" sz="2400" dirty="0">
                <a:latin typeface="+mn-ea"/>
                <a:cs typeface="メイリオ" pitchFamily="50" charset="-128"/>
              </a:rPr>
              <a:t>相反する概念</a:t>
            </a:r>
            <a:endParaRPr lang="en-US" altLang="ja-JP" sz="2400" dirty="0">
              <a:latin typeface="+mn-ea"/>
              <a:cs typeface="メイリオ" pitchFamily="50" charset="-128"/>
            </a:endParaRPr>
          </a:p>
          <a:p>
            <a:r>
              <a:rPr lang="ja-JP" altLang="en-US" sz="2400" smtClean="0">
                <a:latin typeface="+mn-ea"/>
                <a:cs typeface="メイリオ" pitchFamily="50" charset="-128"/>
              </a:rPr>
              <a:t>　個別化</a:t>
            </a:r>
            <a:r>
              <a:rPr lang="ja-JP" altLang="en-US" sz="2400" dirty="0">
                <a:latin typeface="+mn-ea"/>
                <a:cs typeface="メイリオ" pitchFamily="50" charset="-128"/>
              </a:rPr>
              <a:t>　⇔　ラベリング、ステレオタイプ化</a:t>
            </a:r>
            <a:endParaRPr lang="en-US" altLang="ja-JP" sz="2400" dirty="0">
              <a:latin typeface="+mn-ea"/>
              <a:cs typeface="メイリオ" pitchFamily="50" charset="-128"/>
            </a:endParaRPr>
          </a:p>
          <a:p>
            <a:endParaRPr lang="en-US" altLang="ja-JP" sz="2400" dirty="0">
              <a:latin typeface="+mn-ea"/>
              <a:cs typeface="メイリオ" pitchFamily="50" charset="-128"/>
            </a:endParaRPr>
          </a:p>
          <a:p>
            <a:pPr marL="342900" indent="-342900">
              <a:buFont typeface="Arial" panose="020B0604020202020204" pitchFamily="34" charset="0"/>
              <a:buChar char="•"/>
            </a:pPr>
            <a:r>
              <a:rPr lang="ja-JP" altLang="en-US" sz="2400" dirty="0">
                <a:latin typeface="+mn-ea"/>
                <a:cs typeface="メイリオ" pitchFamily="50" charset="-128"/>
              </a:rPr>
              <a:t>ラベリングの例</a:t>
            </a:r>
            <a:endParaRPr lang="en-US" altLang="ja-JP" sz="2400" dirty="0">
              <a:latin typeface="+mn-ea"/>
              <a:cs typeface="メイリオ" pitchFamily="50" charset="-128"/>
            </a:endParaRPr>
          </a:p>
          <a:p>
            <a:r>
              <a:rPr lang="ja-JP" altLang="en-US" sz="2400" smtClean="0">
                <a:latin typeface="+mn-ea"/>
                <a:cs typeface="メイリオ" pitchFamily="50" charset="-128"/>
              </a:rPr>
              <a:t>　→</a:t>
            </a:r>
            <a:r>
              <a:rPr lang="ja-JP" altLang="en-US" sz="2400" dirty="0">
                <a:latin typeface="+mn-ea"/>
                <a:cs typeface="メイリオ" pitchFamily="50" charset="-128"/>
              </a:rPr>
              <a:t>障害によるラベリング</a:t>
            </a:r>
            <a:endParaRPr lang="en-US" altLang="ja-JP" sz="2400" dirty="0">
              <a:latin typeface="+mn-ea"/>
              <a:cs typeface="メイリオ" pitchFamily="50" charset="-128"/>
            </a:endParaRPr>
          </a:p>
          <a:p>
            <a:r>
              <a:rPr lang="ja-JP" altLang="en-US" sz="2400" smtClean="0">
                <a:latin typeface="+mn-ea"/>
                <a:cs typeface="メイリオ" pitchFamily="50" charset="-128"/>
              </a:rPr>
              <a:t>　　 あの</a:t>
            </a:r>
            <a:r>
              <a:rPr lang="ja-JP" altLang="en-US" sz="2400" dirty="0">
                <a:latin typeface="+mn-ea"/>
                <a:cs typeface="メイリオ" pitchFamily="50" charset="-128"/>
              </a:rPr>
              <a:t>人は、自閉症だから・・・、精神障害だから・・・</a:t>
            </a:r>
            <a:endParaRPr lang="en-US" altLang="ja-JP" sz="2400" dirty="0">
              <a:latin typeface="+mn-ea"/>
              <a:cs typeface="メイリオ" pitchFamily="50" charset="-128"/>
            </a:endParaRPr>
          </a:p>
          <a:p>
            <a:r>
              <a:rPr lang="ja-JP" altLang="en-US" sz="2400" smtClean="0">
                <a:latin typeface="+mn-ea"/>
                <a:cs typeface="メイリオ" pitchFamily="50" charset="-128"/>
              </a:rPr>
              <a:t>　→</a:t>
            </a:r>
            <a:r>
              <a:rPr lang="ja-JP" altLang="en-US" sz="2400" dirty="0">
                <a:latin typeface="+mn-ea"/>
                <a:cs typeface="メイリオ" pitchFamily="50" charset="-128"/>
              </a:rPr>
              <a:t>障害受容によるラベリング</a:t>
            </a:r>
            <a:endParaRPr lang="en-US" altLang="ja-JP" sz="2400" dirty="0">
              <a:latin typeface="+mn-ea"/>
              <a:cs typeface="メイリオ" pitchFamily="50" charset="-128"/>
            </a:endParaRPr>
          </a:p>
          <a:p>
            <a:r>
              <a:rPr lang="ja-JP" altLang="en-US" sz="2400" smtClean="0">
                <a:latin typeface="+mn-ea"/>
                <a:cs typeface="メイリオ" pitchFamily="50" charset="-128"/>
              </a:rPr>
              <a:t>　　 あの</a:t>
            </a:r>
            <a:r>
              <a:rPr lang="ja-JP" altLang="en-US" sz="2400" dirty="0">
                <a:latin typeface="+mn-ea"/>
                <a:cs typeface="メイリオ" pitchFamily="50" charset="-128"/>
              </a:rPr>
              <a:t>人は、受容できていないから・・・</a:t>
            </a:r>
            <a:endParaRPr lang="en-US" altLang="ja-JP" sz="2400" dirty="0">
              <a:latin typeface="+mn-ea"/>
              <a:cs typeface="メイリオ" pitchFamily="50" charset="-128"/>
            </a:endParaRPr>
          </a:p>
          <a:p>
            <a:endParaRPr lang="en-US" altLang="ja-JP" sz="2400" dirty="0">
              <a:latin typeface="+mn-ea"/>
              <a:cs typeface="メイリオ" pitchFamily="50" charset="-128"/>
            </a:endParaRPr>
          </a:p>
        </p:txBody>
      </p:sp>
    </p:spTree>
    <p:extLst>
      <p:ext uri="{BB962C8B-B14F-4D97-AF65-F5344CB8AC3E}">
        <p14:creationId xmlns:p14="http://schemas.microsoft.com/office/powerpoint/2010/main" val="60507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215" dirty="0">
                <a:latin typeface="HGP創英角ｺﾞｼｯｸUB" panose="020B0900000000000000" pitchFamily="50" charset="-128"/>
                <a:ea typeface="HGP創英角ｺﾞｼｯｸUB" panose="020B0900000000000000" pitchFamily="50" charset="-128"/>
              </a:rPr>
              <a:t>基本的視点１</a:t>
            </a:r>
            <a:r>
              <a:rPr lang="en-US" altLang="ja-JP" sz="3692" dirty="0"/>
              <a:t/>
            </a:r>
            <a:br>
              <a:rPr lang="en-US" altLang="ja-JP" sz="3692" dirty="0"/>
            </a:br>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生活者の視点</a:t>
            </a:r>
            <a:r>
              <a:rPr lang="ja-JP" altLang="en-US" sz="3323" dirty="0"/>
              <a:t>（</a:t>
            </a:r>
            <a:r>
              <a:rPr lang="en-US" altLang="ja-JP" sz="3323" dirty="0"/>
              <a:t>QOL</a:t>
            </a:r>
            <a:r>
              <a:rPr lang="ja-JP" altLang="en-US" sz="3323" dirty="0"/>
              <a:t>の重視）</a:t>
            </a:r>
          </a:p>
        </p:txBody>
      </p:sp>
      <p:sp>
        <p:nvSpPr>
          <p:cNvPr id="3" name="コンテンツ プレースホルダー 2"/>
          <p:cNvSpPr>
            <a:spLocks noGrp="1"/>
          </p:cNvSpPr>
          <p:nvPr>
            <p:ph idx="1"/>
          </p:nvPr>
        </p:nvSpPr>
        <p:spPr>
          <a:xfrm>
            <a:off x="628651" y="1948962"/>
            <a:ext cx="7886700" cy="795356"/>
          </a:xfrm>
        </p:spPr>
        <p:txBody>
          <a:bodyPr>
            <a:normAutofit fontScale="85000" lnSpcReduction="10000"/>
          </a:bodyPr>
          <a:lstStyle/>
          <a:p>
            <a:pPr marL="0" indent="0">
              <a:buNone/>
            </a:pPr>
            <a:r>
              <a:rPr lang="ja-JP" altLang="en-US" dirty="0"/>
              <a:t>人生の質を高めるための支援に積極的であること</a:t>
            </a:r>
            <a:endParaRPr lang="en-US" altLang="ja-JP" dirty="0"/>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14</a:t>
            </a:fld>
            <a:endParaRPr lang="ja-JP" altLang="en-US">
              <a:solidFill>
                <a:prstClr val="black">
                  <a:tint val="75000"/>
                </a:prstClr>
              </a:solidFill>
            </a:endParaRPr>
          </a:p>
        </p:txBody>
      </p:sp>
      <p:sp>
        <p:nvSpPr>
          <p:cNvPr id="16" name="矢印: 右 15">
            <a:extLst>
              <a:ext uri="{FF2B5EF4-FFF2-40B4-BE49-F238E27FC236}">
                <a16:creationId xmlns:a16="http://schemas.microsoft.com/office/drawing/2014/main" id="{295E99FD-4BFE-496F-8A63-520458569182}"/>
              </a:ext>
            </a:extLst>
          </p:cNvPr>
          <p:cNvSpPr/>
          <p:nvPr/>
        </p:nvSpPr>
        <p:spPr>
          <a:xfrm rot="1225945">
            <a:off x="2665091" y="4565047"/>
            <a:ext cx="2334870" cy="350778"/>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solidFill>
                <a:prstClr val="white"/>
              </a:solidFill>
            </a:endParaRPr>
          </a:p>
        </p:txBody>
      </p:sp>
      <p:sp>
        <p:nvSpPr>
          <p:cNvPr id="17" name="正方形/長方形 16">
            <a:extLst>
              <a:ext uri="{FF2B5EF4-FFF2-40B4-BE49-F238E27FC236}">
                <a16:creationId xmlns:a16="http://schemas.microsoft.com/office/drawing/2014/main" id="{C2A4199D-F55E-4D80-8561-3FEF9476CF58}"/>
              </a:ext>
            </a:extLst>
          </p:cNvPr>
          <p:cNvSpPr/>
          <p:nvPr/>
        </p:nvSpPr>
        <p:spPr>
          <a:xfrm rot="1164789">
            <a:off x="2976970" y="4965055"/>
            <a:ext cx="2054572" cy="348109"/>
          </a:xfrm>
          <a:prstGeom prst="rect">
            <a:avLst/>
          </a:prstGeom>
        </p:spPr>
        <p:txBody>
          <a:bodyPr wrap="square">
            <a:spAutoFit/>
          </a:bodyPr>
          <a:lstStyle/>
          <a:p>
            <a:r>
              <a:rPr lang="ja-JP" altLang="en-US" sz="1662" dirty="0">
                <a:solidFill>
                  <a:prstClr val="black"/>
                </a:solidFill>
              </a:rPr>
              <a:t>ビデオで我慢する</a:t>
            </a:r>
          </a:p>
        </p:txBody>
      </p:sp>
      <p:sp>
        <p:nvSpPr>
          <p:cNvPr id="18" name="矢印: 右 17">
            <a:extLst>
              <a:ext uri="{FF2B5EF4-FFF2-40B4-BE49-F238E27FC236}">
                <a16:creationId xmlns:a16="http://schemas.microsoft.com/office/drawing/2014/main" id="{4C2AE8B7-1157-46AF-903F-261943AB77EE}"/>
              </a:ext>
            </a:extLst>
          </p:cNvPr>
          <p:cNvSpPr/>
          <p:nvPr/>
        </p:nvSpPr>
        <p:spPr>
          <a:xfrm rot="19931328">
            <a:off x="2624290" y="3326725"/>
            <a:ext cx="2334870" cy="350778"/>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solidFill>
                <a:prstClr val="white"/>
              </a:solidFill>
            </a:endParaRPr>
          </a:p>
        </p:txBody>
      </p:sp>
      <p:sp>
        <p:nvSpPr>
          <p:cNvPr id="19" name="正方形/長方形 18">
            <a:extLst>
              <a:ext uri="{FF2B5EF4-FFF2-40B4-BE49-F238E27FC236}">
                <a16:creationId xmlns:a16="http://schemas.microsoft.com/office/drawing/2014/main" id="{991E001C-7B1E-4C0C-844B-8C24EA627C97}"/>
              </a:ext>
            </a:extLst>
          </p:cNvPr>
          <p:cNvSpPr/>
          <p:nvPr/>
        </p:nvSpPr>
        <p:spPr>
          <a:xfrm rot="19973921">
            <a:off x="3476410" y="3437553"/>
            <a:ext cx="1722758" cy="603883"/>
          </a:xfrm>
          <a:prstGeom prst="rect">
            <a:avLst/>
          </a:prstGeom>
        </p:spPr>
        <p:txBody>
          <a:bodyPr wrap="square">
            <a:spAutoFit/>
          </a:bodyPr>
          <a:lstStyle/>
          <a:p>
            <a:r>
              <a:rPr lang="ja-JP" altLang="en-US" sz="1662" dirty="0">
                <a:solidFill>
                  <a:prstClr val="black"/>
                </a:solidFill>
              </a:rPr>
              <a:t>コンサートに行って会う</a:t>
            </a:r>
          </a:p>
        </p:txBody>
      </p:sp>
      <p:grpSp>
        <p:nvGrpSpPr>
          <p:cNvPr id="9" name="グループ化 8">
            <a:extLst>
              <a:ext uri="{FF2B5EF4-FFF2-40B4-BE49-F238E27FC236}">
                <a16:creationId xmlns:a16="http://schemas.microsoft.com/office/drawing/2014/main" id="{F49CC860-A318-4240-9B55-8A878A3AFE27}"/>
              </a:ext>
            </a:extLst>
          </p:cNvPr>
          <p:cNvGrpSpPr/>
          <p:nvPr/>
        </p:nvGrpSpPr>
        <p:grpSpPr>
          <a:xfrm>
            <a:off x="1394122" y="3739493"/>
            <a:ext cx="1947269" cy="795356"/>
            <a:chOff x="298602" y="1910884"/>
            <a:chExt cx="2146542" cy="1362807"/>
          </a:xfrm>
          <a:scene3d>
            <a:camera prst="orthographicFront"/>
            <a:lightRig rig="flat" dir="t"/>
          </a:scene3d>
        </p:grpSpPr>
        <p:sp>
          <p:nvSpPr>
            <p:cNvPr id="10" name="円/楕円 13">
              <a:extLst>
                <a:ext uri="{FF2B5EF4-FFF2-40B4-BE49-F238E27FC236}">
                  <a16:creationId xmlns:a16="http://schemas.microsoft.com/office/drawing/2014/main" id="{E2536C9E-8F3D-41BD-83A3-8918C5C7E4B8}"/>
                </a:ext>
              </a:extLst>
            </p:cNvPr>
            <p:cNvSpPr/>
            <p:nvPr/>
          </p:nvSpPr>
          <p:spPr>
            <a:xfrm>
              <a:off x="298602" y="1910884"/>
              <a:ext cx="2146542" cy="1362807"/>
            </a:xfrm>
            <a:prstGeom prst="ellipse">
              <a:avLst/>
            </a:prstGeom>
            <a:solidFill>
              <a:schemeClr val="accent4">
                <a:lumMod val="60000"/>
                <a:lumOff val="4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sz="1662" dirty="0">
                <a:solidFill>
                  <a:prstClr val="black"/>
                </a:solidFill>
              </a:endParaRPr>
            </a:p>
          </p:txBody>
        </p:sp>
        <p:sp>
          <p:nvSpPr>
            <p:cNvPr id="11" name="円/楕円 4">
              <a:extLst>
                <a:ext uri="{FF2B5EF4-FFF2-40B4-BE49-F238E27FC236}">
                  <a16:creationId xmlns:a16="http://schemas.microsoft.com/office/drawing/2014/main" id="{61F303C9-55E2-4B23-8E59-933568B71B65}"/>
                </a:ext>
              </a:extLst>
            </p:cNvPr>
            <p:cNvSpPr/>
            <p:nvPr/>
          </p:nvSpPr>
          <p:spPr>
            <a:xfrm>
              <a:off x="613904" y="2221348"/>
              <a:ext cx="1490431" cy="666415"/>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ED7D31">
                      <a:lumMod val="50000"/>
                    </a:srgbClr>
                  </a:solidFill>
                  <a:latin typeface="HGP創英角ｺﾞｼｯｸUB" panose="020B0900000000000000" pitchFamily="50" charset="-128"/>
                  <a:ea typeface="HGP創英角ｺﾞｼｯｸUB" panose="020B0900000000000000" pitchFamily="50" charset="-128"/>
                </a:rPr>
                <a:t>本人</a:t>
              </a:r>
            </a:p>
          </p:txBody>
        </p:sp>
      </p:grpSp>
      <p:pic>
        <p:nvPicPr>
          <p:cNvPr id="21" name="グラフィックス 20" descr="矢印: 時計回りの曲線">
            <a:extLst>
              <a:ext uri="{FF2B5EF4-FFF2-40B4-BE49-F238E27FC236}">
                <a16:creationId xmlns:a16="http://schemas.microsoft.com/office/drawing/2014/main" id="{FEC1B719-5225-4976-844A-A355E889BC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588984">
            <a:off x="5237861" y="2858898"/>
            <a:ext cx="1206119" cy="3131792"/>
          </a:xfrm>
          <a:prstGeom prst="rect">
            <a:avLst/>
          </a:prstGeom>
        </p:spPr>
      </p:pic>
      <p:sp>
        <p:nvSpPr>
          <p:cNvPr id="22" name="正方形/長方形 21">
            <a:extLst>
              <a:ext uri="{FF2B5EF4-FFF2-40B4-BE49-F238E27FC236}">
                <a16:creationId xmlns:a16="http://schemas.microsoft.com/office/drawing/2014/main" id="{D3C40822-61B6-4B92-83DD-58AF0D52DF3D}"/>
              </a:ext>
            </a:extLst>
          </p:cNvPr>
          <p:cNvSpPr/>
          <p:nvPr/>
        </p:nvSpPr>
        <p:spPr>
          <a:xfrm>
            <a:off x="5139745" y="4101122"/>
            <a:ext cx="2054572" cy="603691"/>
          </a:xfrm>
          <a:prstGeom prst="rect">
            <a:avLst/>
          </a:prstGeom>
        </p:spPr>
        <p:txBody>
          <a:bodyPr wrap="square">
            <a:spAutoFit/>
          </a:bodyPr>
          <a:lstStyle/>
          <a:p>
            <a:r>
              <a:rPr lang="en-US" altLang="ja-JP" sz="3323" dirty="0">
                <a:solidFill>
                  <a:prstClr val="black"/>
                </a:solidFill>
              </a:rPr>
              <a:t>QOL</a:t>
            </a:r>
            <a:r>
              <a:rPr lang="ja-JP" altLang="en-US" sz="3323" dirty="0">
                <a:solidFill>
                  <a:prstClr val="black"/>
                </a:solidFill>
              </a:rPr>
              <a:t>向上</a:t>
            </a:r>
          </a:p>
        </p:txBody>
      </p:sp>
      <p:sp>
        <p:nvSpPr>
          <p:cNvPr id="23" name="正方形/長方形 22">
            <a:extLst>
              <a:ext uri="{FF2B5EF4-FFF2-40B4-BE49-F238E27FC236}">
                <a16:creationId xmlns:a16="http://schemas.microsoft.com/office/drawing/2014/main" id="{382497A1-1F8D-421E-A78F-F3A957A3A1E9}"/>
              </a:ext>
            </a:extLst>
          </p:cNvPr>
          <p:cNvSpPr/>
          <p:nvPr/>
        </p:nvSpPr>
        <p:spPr>
          <a:xfrm>
            <a:off x="5061674" y="2548759"/>
            <a:ext cx="2811748" cy="546945"/>
          </a:xfrm>
          <a:prstGeom prst="rect">
            <a:avLst/>
          </a:prstGeom>
        </p:spPr>
        <p:txBody>
          <a:bodyPr wrap="square">
            <a:spAutoFit/>
          </a:bodyPr>
          <a:lstStyle/>
          <a:p>
            <a:r>
              <a:rPr lang="ja-JP" altLang="en-US" sz="2954" dirty="0">
                <a:solidFill>
                  <a:srgbClr val="70AD47">
                    <a:lumMod val="75000"/>
                  </a:srgbClr>
                </a:solidFill>
                <a:latin typeface="HGP創英角ｺﾞｼｯｸUB" panose="020B0900000000000000" pitchFamily="50" charset="-128"/>
                <a:ea typeface="HGP創英角ｺﾞｼｯｸUB" panose="020B0900000000000000" pitchFamily="50" charset="-128"/>
              </a:rPr>
              <a:t>要求水準向上</a:t>
            </a:r>
          </a:p>
        </p:txBody>
      </p:sp>
      <p:sp>
        <p:nvSpPr>
          <p:cNvPr id="24" name="正方形/長方形 23">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22973689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3040"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生活者視点、</a:t>
            </a:r>
            <a:r>
              <a:rPr lang="en-US" altLang="ja-JP"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QOL</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の重視</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FAF4DD45-6160-4068-91A6-A487CFBF7C83}"/>
              </a:ext>
            </a:extLst>
          </p:cNvPr>
          <p:cNvSpPr txBox="1">
            <a:spLocks/>
          </p:cNvSpPr>
          <p:nvPr/>
        </p:nvSpPr>
        <p:spPr>
          <a:xfrm>
            <a:off x="611188" y="1232024"/>
            <a:ext cx="8266108" cy="5293320"/>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en-US" altLang="ja-JP" sz="2800" dirty="0">
                <a:latin typeface="+mn-ea"/>
              </a:rPr>
              <a:t>QOL</a:t>
            </a:r>
            <a:r>
              <a:rPr lang="ja-JP" altLang="en-US" sz="2800" dirty="0" err="1">
                <a:latin typeface="+mn-ea"/>
              </a:rPr>
              <a:t>には</a:t>
            </a:r>
            <a:r>
              <a:rPr lang="ja-JP" altLang="en-US" sz="2800" dirty="0">
                <a:latin typeface="+mn-ea"/>
              </a:rPr>
              <a:t>様々な定義がある</a:t>
            </a:r>
            <a:endParaRPr lang="en-US" altLang="ja-JP" sz="2800" dirty="0">
              <a:latin typeface="+mn-ea"/>
            </a:endParaRPr>
          </a:p>
          <a:p>
            <a:pPr marL="0" indent="0">
              <a:buNone/>
            </a:pPr>
            <a:r>
              <a:rPr lang="ja-JP" altLang="en-US" sz="2800" dirty="0">
                <a:latin typeface="+mn-ea"/>
              </a:rPr>
              <a:t>保健、医療、社会福祉領域では、生活の質、生命の質、人生の質といった形で定義されることが多い。</a:t>
            </a:r>
            <a:endParaRPr lang="en-US" altLang="ja-JP" sz="2800" dirty="0">
              <a:latin typeface="+mn-ea"/>
            </a:endParaRPr>
          </a:p>
          <a:p>
            <a:pPr marL="0" indent="0">
              <a:buNone/>
            </a:pPr>
            <a:endParaRPr lang="en-US" altLang="ja-JP" sz="2800" dirty="0">
              <a:latin typeface="+mn-ea"/>
            </a:endParaRPr>
          </a:p>
          <a:p>
            <a:r>
              <a:rPr lang="ja-JP" altLang="en-US" sz="2800" dirty="0">
                <a:latin typeface="+mn-ea"/>
              </a:rPr>
              <a:t>アメリカの自立生活運動の有名な言葉</a:t>
            </a:r>
            <a:endParaRPr lang="en-US" altLang="ja-JP" sz="2800" dirty="0">
              <a:latin typeface="+mn-ea"/>
            </a:endParaRPr>
          </a:p>
          <a:p>
            <a:pPr marL="0" indent="0">
              <a:buNone/>
            </a:pPr>
            <a:r>
              <a:rPr lang="ja-JP" altLang="en-US" sz="2800" smtClean="0">
                <a:latin typeface="+mn-ea"/>
              </a:rPr>
              <a:t>　「</a:t>
            </a:r>
            <a:r>
              <a:rPr lang="ja-JP" altLang="en-US" sz="2800" dirty="0">
                <a:latin typeface="+mn-ea"/>
              </a:rPr>
              <a:t>他人の助けを借りて</a:t>
            </a:r>
            <a:r>
              <a:rPr lang="en-US" altLang="ja-JP" sz="2800" dirty="0">
                <a:latin typeface="+mn-ea"/>
              </a:rPr>
              <a:t>15</a:t>
            </a:r>
            <a:r>
              <a:rPr lang="ja-JP" altLang="en-US" sz="2800" dirty="0">
                <a:latin typeface="+mn-ea"/>
              </a:rPr>
              <a:t>分で衣服を着、仕事に</a:t>
            </a:r>
            <a:r>
              <a:rPr lang="ja-JP" altLang="en-US" sz="2800">
                <a:latin typeface="+mn-ea"/>
              </a:rPr>
              <a:t>出</a:t>
            </a:r>
            <a:r>
              <a:rPr lang="ja-JP" altLang="en-US" sz="2800" smtClean="0">
                <a:latin typeface="+mn-ea"/>
              </a:rPr>
              <a:t>か</a:t>
            </a:r>
          </a:p>
          <a:p>
            <a:pPr marL="0" indent="0">
              <a:buNone/>
            </a:pPr>
            <a:r>
              <a:rPr lang="ja-JP" altLang="en-US" sz="2800" smtClean="0">
                <a:latin typeface="+mn-ea"/>
              </a:rPr>
              <a:t>　けられる</a:t>
            </a:r>
            <a:r>
              <a:rPr lang="ja-JP" altLang="en-US" sz="2800" dirty="0">
                <a:latin typeface="+mn-ea"/>
              </a:rPr>
              <a:t>障害者は、自分で衣類を着るのに</a:t>
            </a:r>
            <a:r>
              <a:rPr lang="ja-JP" altLang="en-US" sz="2800">
                <a:latin typeface="+mn-ea"/>
              </a:rPr>
              <a:t>２時間</a:t>
            </a:r>
            <a:r>
              <a:rPr lang="ja-JP" altLang="en-US" sz="2800" smtClean="0">
                <a:latin typeface="+mn-ea"/>
              </a:rPr>
              <a:t>かかる</a:t>
            </a:r>
          </a:p>
          <a:p>
            <a:pPr marL="0" indent="0">
              <a:buNone/>
            </a:pPr>
            <a:r>
              <a:rPr lang="ja-JP" altLang="en-US" sz="2800" smtClean="0">
                <a:latin typeface="+mn-ea"/>
              </a:rPr>
              <a:t>　ため</a:t>
            </a:r>
            <a:r>
              <a:rPr lang="ja-JP" altLang="en-US" sz="2800" dirty="0">
                <a:latin typeface="+mn-ea"/>
              </a:rPr>
              <a:t>に家にいるほかない障害者よりも自立している」</a:t>
            </a:r>
            <a:endParaRPr lang="en-US" altLang="ja-JP" sz="2800" dirty="0">
              <a:latin typeface="+mn-ea"/>
            </a:endParaRPr>
          </a:p>
          <a:p>
            <a:pPr marL="0" indent="0">
              <a:buNone/>
            </a:pPr>
            <a:endParaRPr lang="en-US" altLang="ja-JP" sz="2800" dirty="0">
              <a:latin typeface="+mn-ea"/>
            </a:endParaRPr>
          </a:p>
          <a:p>
            <a:pPr marL="0" indent="0">
              <a:buNone/>
            </a:pPr>
            <a:r>
              <a:rPr lang="en-US" altLang="ja-JP" sz="2800" dirty="0">
                <a:latin typeface="+mn-ea"/>
              </a:rPr>
              <a:t>ADL</a:t>
            </a:r>
            <a:r>
              <a:rPr lang="ja-JP" altLang="en-US" sz="2800" dirty="0">
                <a:latin typeface="+mn-ea"/>
              </a:rPr>
              <a:t>の自立という</a:t>
            </a:r>
            <a:r>
              <a:rPr lang="ja-JP" altLang="en-US" sz="2800">
                <a:latin typeface="+mn-ea"/>
              </a:rPr>
              <a:t>自立</a:t>
            </a:r>
            <a:r>
              <a:rPr lang="ja-JP" altLang="en-US" sz="2800" smtClean="0">
                <a:latin typeface="+mn-ea"/>
              </a:rPr>
              <a:t>観</a:t>
            </a:r>
          </a:p>
          <a:p>
            <a:pPr marL="0" indent="0">
              <a:buNone/>
            </a:pPr>
            <a:r>
              <a:rPr lang="ja-JP" altLang="en-US" sz="2800" dirty="0">
                <a:latin typeface="+mn-ea"/>
              </a:rPr>
              <a:t>　→　</a:t>
            </a:r>
            <a:r>
              <a:rPr lang="en-US" altLang="ja-JP" sz="2800" dirty="0">
                <a:latin typeface="+mn-ea"/>
              </a:rPr>
              <a:t>QOL</a:t>
            </a:r>
            <a:r>
              <a:rPr lang="ja-JP" altLang="en-US" sz="2800" dirty="0">
                <a:latin typeface="+mn-ea"/>
              </a:rPr>
              <a:t>の充実を自立と考える</a:t>
            </a:r>
            <a:endParaRPr lang="en-US" altLang="ja-JP" sz="2800" dirty="0">
              <a:latin typeface="+mn-ea"/>
            </a:endParaRPr>
          </a:p>
        </p:txBody>
      </p:sp>
    </p:spTree>
    <p:extLst>
      <p:ext uri="{BB962C8B-B14F-4D97-AF65-F5344CB8AC3E}">
        <p14:creationId xmlns:p14="http://schemas.microsoft.com/office/powerpoint/2010/main" val="26676462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2215" dirty="0">
                <a:latin typeface="HGP創英角ｺﾞｼｯｸUB" panose="020B0900000000000000" pitchFamily="50" charset="-128"/>
                <a:ea typeface="HGP創英角ｺﾞｼｯｸUB" panose="020B0900000000000000" pitchFamily="50" charset="-128"/>
              </a:rPr>
              <a:t>基本的視点２</a:t>
            </a:r>
            <a:r>
              <a:rPr lang="en-US" altLang="ja-JP" sz="3692" dirty="0"/>
              <a:t/>
            </a:r>
            <a:br>
              <a:rPr lang="en-US" altLang="ja-JP" sz="3692" dirty="0"/>
            </a:br>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本人主体の視点</a:t>
            </a:r>
            <a:r>
              <a:rPr lang="ja-JP" altLang="en-US" sz="3323" dirty="0"/>
              <a:t>（本人中心）</a:t>
            </a:r>
          </a:p>
        </p:txBody>
      </p:sp>
      <p:sp>
        <p:nvSpPr>
          <p:cNvPr id="3" name="コンテンツ プレースホルダー 2"/>
          <p:cNvSpPr>
            <a:spLocks noGrp="1"/>
          </p:cNvSpPr>
          <p:nvPr>
            <p:ph idx="1"/>
          </p:nvPr>
        </p:nvSpPr>
        <p:spPr>
          <a:xfrm>
            <a:off x="628651" y="1948962"/>
            <a:ext cx="7886700" cy="795356"/>
          </a:xfrm>
        </p:spPr>
        <p:txBody>
          <a:bodyPr>
            <a:normAutofit fontScale="77500" lnSpcReduction="20000"/>
          </a:bodyPr>
          <a:lstStyle/>
          <a:p>
            <a:pPr marL="0" indent="0">
              <a:buNone/>
            </a:pPr>
            <a:r>
              <a:rPr lang="ja-JP" altLang="en-US" dirty="0"/>
              <a:t>社会通念や既存の制度から</a:t>
            </a:r>
            <a:r>
              <a:rPr lang="ja-JP" altLang="en-US" dirty="0" smtClean="0"/>
              <a:t>障害を</a:t>
            </a:r>
            <a:r>
              <a:rPr lang="ja-JP" altLang="en-US" dirty="0"/>
              <a:t>捉えるのではなく</a:t>
            </a:r>
            <a:r>
              <a:rPr lang="ja-JP" altLang="en-US" dirty="0" smtClean="0"/>
              <a:t>、</a:t>
            </a:r>
            <a:endParaRPr lang="en-US" altLang="ja-JP" dirty="0" smtClean="0"/>
          </a:p>
          <a:p>
            <a:pPr marL="0" indent="0">
              <a:buNone/>
            </a:pPr>
            <a:r>
              <a:rPr lang="ja-JP" altLang="en-US" dirty="0" smtClean="0"/>
              <a:t>常に</a:t>
            </a:r>
            <a:r>
              <a:rPr lang="ja-JP" altLang="en-US" dirty="0"/>
              <a:t>本人に寄り添って「想い」を捉え、主体性を引き出す。</a:t>
            </a:r>
            <a:endParaRPr lang="en-US" altLang="ja-JP" dirty="0"/>
          </a:p>
          <a:p>
            <a:pPr marL="0" indent="0">
              <a:buNone/>
            </a:pPr>
            <a:endParaRPr lang="en-US" altLang="ja-JP" dirty="0"/>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16</a:t>
            </a:fld>
            <a:endParaRPr lang="ja-JP" altLang="en-US">
              <a:solidFill>
                <a:prstClr val="black">
                  <a:tint val="75000"/>
                </a:prstClr>
              </a:solidFill>
            </a:endParaRPr>
          </a:p>
        </p:txBody>
      </p:sp>
      <p:grpSp>
        <p:nvGrpSpPr>
          <p:cNvPr id="9" name="グループ化 8">
            <a:extLst>
              <a:ext uri="{FF2B5EF4-FFF2-40B4-BE49-F238E27FC236}">
                <a16:creationId xmlns:a16="http://schemas.microsoft.com/office/drawing/2014/main" id="{F49CC860-A318-4240-9B55-8A878A3AFE27}"/>
              </a:ext>
            </a:extLst>
          </p:cNvPr>
          <p:cNvGrpSpPr/>
          <p:nvPr/>
        </p:nvGrpSpPr>
        <p:grpSpPr>
          <a:xfrm>
            <a:off x="3945275" y="3650976"/>
            <a:ext cx="2625351" cy="1574778"/>
            <a:chOff x="298602" y="1910884"/>
            <a:chExt cx="2146542" cy="1362807"/>
          </a:xfrm>
          <a:scene3d>
            <a:camera prst="orthographicFront"/>
            <a:lightRig rig="flat" dir="t"/>
          </a:scene3d>
        </p:grpSpPr>
        <p:sp>
          <p:nvSpPr>
            <p:cNvPr id="10" name="円/楕円 13">
              <a:extLst>
                <a:ext uri="{FF2B5EF4-FFF2-40B4-BE49-F238E27FC236}">
                  <a16:creationId xmlns:a16="http://schemas.microsoft.com/office/drawing/2014/main" id="{E2536C9E-8F3D-41BD-83A3-8918C5C7E4B8}"/>
                </a:ext>
              </a:extLst>
            </p:cNvPr>
            <p:cNvSpPr/>
            <p:nvPr/>
          </p:nvSpPr>
          <p:spPr>
            <a:xfrm>
              <a:off x="298602" y="1910884"/>
              <a:ext cx="2146542" cy="1362807"/>
            </a:xfrm>
            <a:prstGeom prst="ellipse">
              <a:avLst/>
            </a:prstGeom>
            <a:solidFill>
              <a:schemeClr val="accent2">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sz="1662" dirty="0">
                <a:solidFill>
                  <a:prstClr val="black"/>
                </a:solidFill>
              </a:endParaRPr>
            </a:p>
          </p:txBody>
        </p:sp>
        <p:sp>
          <p:nvSpPr>
            <p:cNvPr id="11" name="円/楕円 4">
              <a:extLst>
                <a:ext uri="{FF2B5EF4-FFF2-40B4-BE49-F238E27FC236}">
                  <a16:creationId xmlns:a16="http://schemas.microsoft.com/office/drawing/2014/main" id="{61F303C9-55E2-4B23-8E59-933568B71B65}"/>
                </a:ext>
              </a:extLst>
            </p:cNvPr>
            <p:cNvSpPr/>
            <p:nvPr/>
          </p:nvSpPr>
          <p:spPr>
            <a:xfrm>
              <a:off x="1262077" y="2250021"/>
              <a:ext cx="879505" cy="666415"/>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ED7D31">
                      <a:lumMod val="50000"/>
                    </a:srgbClr>
                  </a:solidFill>
                  <a:latin typeface="HGP創英角ｺﾞｼｯｸUB" panose="020B0900000000000000" pitchFamily="50" charset="-128"/>
                  <a:ea typeface="HGP創英角ｺﾞｼｯｸUB" panose="020B0900000000000000" pitchFamily="50" charset="-128"/>
                </a:rPr>
                <a:t>想い</a:t>
              </a:r>
              <a:endParaRPr kumimoji="0" lang="en-US" altLang="ja-JP" sz="2215" kern="0" dirty="0">
                <a:solidFill>
                  <a:srgbClr val="ED7D31">
                    <a:lumMod val="50000"/>
                  </a:srgbClr>
                </a:solidFill>
                <a:latin typeface="HGP創英角ｺﾞｼｯｸUB" panose="020B0900000000000000" pitchFamily="50" charset="-128"/>
                <a:ea typeface="HGP創英角ｺﾞｼｯｸUB" panose="020B0900000000000000" pitchFamily="50" charset="-128"/>
              </a:endParaRPr>
            </a:p>
            <a:p>
              <a:pPr algn="ctr" defTabSz="738572" fontAlgn="base">
                <a:lnSpc>
                  <a:spcPct val="90000"/>
                </a:lnSpc>
                <a:spcBef>
                  <a:spcPct val="0"/>
                </a:spcBef>
                <a:spcAft>
                  <a:spcPct val="35000"/>
                </a:spcAft>
                <a:defRPr/>
              </a:pPr>
              <a:r>
                <a:rPr kumimoji="0" lang="en-US" altLang="ja-JP" sz="2215" kern="0" dirty="0">
                  <a:solidFill>
                    <a:srgbClr val="ED7D31">
                      <a:lumMod val="50000"/>
                    </a:srgbClr>
                  </a:solidFill>
                  <a:latin typeface="HGP創英角ｺﾞｼｯｸUB" panose="020B0900000000000000" pitchFamily="50" charset="-128"/>
                  <a:ea typeface="HGP創英角ｺﾞｼｯｸUB" panose="020B0900000000000000" pitchFamily="50" charset="-128"/>
                </a:rPr>
                <a:t>wish</a:t>
              </a:r>
              <a:endParaRPr kumimoji="0" lang="ja-JP" altLang="en-US" sz="2215" kern="0" dirty="0">
                <a:solidFill>
                  <a:srgbClr val="ED7D31">
                    <a:lumMod val="50000"/>
                  </a:srgbClr>
                </a:solidFill>
                <a:latin typeface="HGP創英角ｺﾞｼｯｸUB" panose="020B0900000000000000" pitchFamily="50" charset="-128"/>
                <a:ea typeface="HGP創英角ｺﾞｼｯｸUB" panose="020B0900000000000000" pitchFamily="50" charset="-128"/>
              </a:endParaRPr>
            </a:p>
          </p:txBody>
        </p:sp>
      </p:grpSp>
      <p:grpSp>
        <p:nvGrpSpPr>
          <p:cNvPr id="12" name="グループ化 11">
            <a:extLst>
              <a:ext uri="{FF2B5EF4-FFF2-40B4-BE49-F238E27FC236}">
                <a16:creationId xmlns:a16="http://schemas.microsoft.com/office/drawing/2014/main" id="{5D6B2BC0-7BFB-4B0C-AEDD-49084620E03A}"/>
              </a:ext>
            </a:extLst>
          </p:cNvPr>
          <p:cNvGrpSpPr/>
          <p:nvPr/>
        </p:nvGrpSpPr>
        <p:grpSpPr>
          <a:xfrm>
            <a:off x="2256811" y="3650976"/>
            <a:ext cx="2625351" cy="1574778"/>
            <a:chOff x="298602" y="1910884"/>
            <a:chExt cx="2146542" cy="1362807"/>
          </a:xfrm>
          <a:solidFill>
            <a:schemeClr val="accent1">
              <a:lumMod val="60000"/>
              <a:lumOff val="40000"/>
              <a:alpha val="50000"/>
            </a:schemeClr>
          </a:solidFill>
          <a:scene3d>
            <a:camera prst="orthographicFront"/>
            <a:lightRig rig="flat" dir="t"/>
          </a:scene3d>
        </p:grpSpPr>
        <p:sp>
          <p:nvSpPr>
            <p:cNvPr id="13" name="円/楕円 13">
              <a:extLst>
                <a:ext uri="{FF2B5EF4-FFF2-40B4-BE49-F238E27FC236}">
                  <a16:creationId xmlns:a16="http://schemas.microsoft.com/office/drawing/2014/main" id="{0F8E3225-FE9B-4D0D-B5D6-6BB16C91899F}"/>
                </a:ext>
              </a:extLst>
            </p:cNvPr>
            <p:cNvSpPr/>
            <p:nvPr/>
          </p:nvSpPr>
          <p:spPr>
            <a:xfrm>
              <a:off x="298602" y="1910884"/>
              <a:ext cx="2146542"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sz="1662" dirty="0">
                <a:solidFill>
                  <a:prstClr val="black"/>
                </a:solidFill>
              </a:endParaRPr>
            </a:p>
          </p:txBody>
        </p:sp>
        <p:sp>
          <p:nvSpPr>
            <p:cNvPr id="14" name="円/楕円 4">
              <a:extLst>
                <a:ext uri="{FF2B5EF4-FFF2-40B4-BE49-F238E27FC236}">
                  <a16:creationId xmlns:a16="http://schemas.microsoft.com/office/drawing/2014/main" id="{09BC1393-8852-4F9F-851F-DBC598888A2A}"/>
                </a:ext>
              </a:extLst>
            </p:cNvPr>
            <p:cNvSpPr/>
            <p:nvPr/>
          </p:nvSpPr>
          <p:spPr>
            <a:xfrm>
              <a:off x="699943" y="2062664"/>
              <a:ext cx="848596" cy="1043497"/>
            </a:xfrm>
            <a:prstGeom prst="rect">
              <a:avLst/>
            </a:prstGeom>
            <a:solidFill>
              <a:schemeClr val="accent1">
                <a:lumMod val="60000"/>
                <a:lumOff val="40000"/>
                <a:alpha val="0"/>
              </a:schemeClr>
            </a:solid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rPr>
                <a:t>規範的</a:t>
              </a:r>
              <a:endParaRPr kumimoji="0" lang="en-US" altLang="ja-JP"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endParaRPr>
            </a:p>
            <a:p>
              <a:pPr algn="ctr" defTabSz="738572" fontAlgn="base">
                <a:lnSpc>
                  <a:spcPct val="90000"/>
                </a:lnSpc>
                <a:spcBef>
                  <a:spcPct val="0"/>
                </a:spcBef>
                <a:spcAft>
                  <a:spcPct val="35000"/>
                </a:spcAft>
                <a:defRPr/>
              </a:pPr>
              <a:r>
                <a:rPr kumimoji="0" lang="ja-JP" altLang="en-US"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rPr>
                <a:t>制度的</a:t>
              </a:r>
              <a:endParaRPr kumimoji="0" lang="en-US" altLang="ja-JP"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endParaRPr>
            </a:p>
            <a:p>
              <a:pPr algn="ctr" defTabSz="738572" fontAlgn="base">
                <a:lnSpc>
                  <a:spcPct val="90000"/>
                </a:lnSpc>
                <a:spcBef>
                  <a:spcPct val="0"/>
                </a:spcBef>
                <a:spcAft>
                  <a:spcPct val="35000"/>
                </a:spcAft>
                <a:defRPr/>
              </a:pPr>
              <a:r>
                <a:rPr kumimoji="0" lang="en-US" altLang="ja-JP"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rPr>
                <a:t>Needs</a:t>
              </a:r>
              <a:endParaRPr kumimoji="0" lang="ja-JP" altLang="en-US" sz="2215" kern="0" dirty="0">
                <a:solidFill>
                  <a:srgbClr val="5B9BD5">
                    <a:lumMod val="50000"/>
                  </a:srgbClr>
                </a:solidFill>
                <a:latin typeface="HGP創英角ｺﾞｼｯｸUB" panose="020B0900000000000000" pitchFamily="50" charset="-128"/>
                <a:ea typeface="HGP創英角ｺﾞｼｯｸUB" panose="020B0900000000000000" pitchFamily="50" charset="-128"/>
              </a:endParaRPr>
            </a:p>
          </p:txBody>
        </p:sp>
      </p:grpSp>
      <p:sp>
        <p:nvSpPr>
          <p:cNvPr id="16" name="矢印: 右 15">
            <a:extLst>
              <a:ext uri="{FF2B5EF4-FFF2-40B4-BE49-F238E27FC236}">
                <a16:creationId xmlns:a16="http://schemas.microsoft.com/office/drawing/2014/main" id="{295E99FD-4BFE-496F-8A63-520458569182}"/>
              </a:ext>
            </a:extLst>
          </p:cNvPr>
          <p:cNvSpPr/>
          <p:nvPr/>
        </p:nvSpPr>
        <p:spPr>
          <a:xfrm>
            <a:off x="2367758" y="5401143"/>
            <a:ext cx="2334870" cy="350778"/>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solidFill>
                <a:prstClr val="white"/>
              </a:solidFill>
            </a:endParaRPr>
          </a:p>
        </p:txBody>
      </p:sp>
      <p:sp>
        <p:nvSpPr>
          <p:cNvPr id="17" name="正方形/長方形 16">
            <a:extLst>
              <a:ext uri="{FF2B5EF4-FFF2-40B4-BE49-F238E27FC236}">
                <a16:creationId xmlns:a16="http://schemas.microsoft.com/office/drawing/2014/main" id="{C2A4199D-F55E-4D80-8561-3FEF9476CF58}"/>
              </a:ext>
            </a:extLst>
          </p:cNvPr>
          <p:cNvSpPr/>
          <p:nvPr/>
        </p:nvSpPr>
        <p:spPr>
          <a:xfrm>
            <a:off x="2665090" y="5647580"/>
            <a:ext cx="1444558" cy="348109"/>
          </a:xfrm>
          <a:prstGeom prst="rect">
            <a:avLst/>
          </a:prstGeom>
        </p:spPr>
        <p:txBody>
          <a:bodyPr wrap="square">
            <a:spAutoFit/>
          </a:bodyPr>
          <a:lstStyle/>
          <a:p>
            <a:r>
              <a:rPr lang="ja-JP" altLang="en-US" sz="1662" dirty="0">
                <a:solidFill>
                  <a:prstClr val="black"/>
                </a:solidFill>
              </a:rPr>
              <a:t>社会通念から</a:t>
            </a:r>
          </a:p>
        </p:txBody>
      </p:sp>
      <p:sp>
        <p:nvSpPr>
          <p:cNvPr id="18" name="矢印: 右 17">
            <a:extLst>
              <a:ext uri="{FF2B5EF4-FFF2-40B4-BE49-F238E27FC236}">
                <a16:creationId xmlns:a16="http://schemas.microsoft.com/office/drawing/2014/main" id="{4C2AE8B7-1157-46AF-903F-261943AB77EE}"/>
              </a:ext>
            </a:extLst>
          </p:cNvPr>
          <p:cNvSpPr/>
          <p:nvPr/>
        </p:nvSpPr>
        <p:spPr>
          <a:xfrm rot="10800000">
            <a:off x="4090515" y="2987889"/>
            <a:ext cx="2334870" cy="350778"/>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solidFill>
                <a:prstClr val="white"/>
              </a:solidFill>
            </a:endParaRPr>
          </a:p>
        </p:txBody>
      </p:sp>
      <p:sp>
        <p:nvSpPr>
          <p:cNvPr id="19" name="正方形/長方形 18">
            <a:extLst>
              <a:ext uri="{FF2B5EF4-FFF2-40B4-BE49-F238E27FC236}">
                <a16:creationId xmlns:a16="http://schemas.microsoft.com/office/drawing/2014/main" id="{991E001C-7B1E-4C0C-844B-8C24EA627C97}"/>
              </a:ext>
            </a:extLst>
          </p:cNvPr>
          <p:cNvSpPr/>
          <p:nvPr/>
        </p:nvSpPr>
        <p:spPr>
          <a:xfrm>
            <a:off x="4702627" y="3277718"/>
            <a:ext cx="1722758" cy="348109"/>
          </a:xfrm>
          <a:prstGeom prst="rect">
            <a:avLst/>
          </a:prstGeom>
        </p:spPr>
        <p:txBody>
          <a:bodyPr wrap="square">
            <a:spAutoFit/>
          </a:bodyPr>
          <a:lstStyle/>
          <a:p>
            <a:r>
              <a:rPr lang="ja-JP" altLang="en-US" sz="1662" dirty="0">
                <a:solidFill>
                  <a:prstClr val="black"/>
                </a:solidFill>
              </a:rPr>
              <a:t>本人の想いから</a:t>
            </a:r>
          </a:p>
        </p:txBody>
      </p:sp>
      <p:sp>
        <p:nvSpPr>
          <p:cNvPr id="20" name="楕円 19">
            <a:extLst>
              <a:ext uri="{FF2B5EF4-FFF2-40B4-BE49-F238E27FC236}">
                <a16:creationId xmlns:a16="http://schemas.microsoft.com/office/drawing/2014/main" id="{65FB4A61-CACC-498D-9FB9-29F7605C01A5}"/>
              </a:ext>
            </a:extLst>
          </p:cNvPr>
          <p:cNvSpPr/>
          <p:nvPr/>
        </p:nvSpPr>
        <p:spPr>
          <a:xfrm>
            <a:off x="6526774" y="2839904"/>
            <a:ext cx="646748" cy="646748"/>
          </a:xfrm>
          <a:prstGeom prst="ellipse">
            <a:avLst/>
          </a:prstGeom>
          <a:noFill/>
          <a:ln w="889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cxnSp>
        <p:nvCxnSpPr>
          <p:cNvPr id="23" name="直線コネクタ 22">
            <a:extLst>
              <a:ext uri="{FF2B5EF4-FFF2-40B4-BE49-F238E27FC236}">
                <a16:creationId xmlns:a16="http://schemas.microsoft.com/office/drawing/2014/main" id="{0DAC4F78-59B1-4F77-A171-077AB92E6F14}"/>
              </a:ext>
            </a:extLst>
          </p:cNvPr>
          <p:cNvCxnSpPr/>
          <p:nvPr/>
        </p:nvCxnSpPr>
        <p:spPr>
          <a:xfrm>
            <a:off x="1567543" y="5265017"/>
            <a:ext cx="542621" cy="602901"/>
          </a:xfrm>
          <a:prstGeom prst="line">
            <a:avLst/>
          </a:prstGeom>
          <a:ln w="889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C6DCC740-8387-4042-A2A2-115ABC6A2DD8}"/>
              </a:ext>
            </a:extLst>
          </p:cNvPr>
          <p:cNvCxnSpPr>
            <a:cxnSpLocks/>
          </p:cNvCxnSpPr>
          <p:nvPr/>
        </p:nvCxnSpPr>
        <p:spPr>
          <a:xfrm flipV="1">
            <a:off x="1507713" y="5262366"/>
            <a:ext cx="635336" cy="583629"/>
          </a:xfrm>
          <a:prstGeom prst="line">
            <a:avLst/>
          </a:prstGeom>
          <a:ln w="889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正方形/長方形 5">
            <a:extLst>
              <a:ext uri="{FF2B5EF4-FFF2-40B4-BE49-F238E27FC236}">
                <a16:creationId xmlns:a16="http://schemas.microsoft.com/office/drawing/2014/main" id="{60E23351-AA10-413B-A546-0CD04AB37498}"/>
              </a:ext>
            </a:extLst>
          </p:cNvPr>
          <p:cNvSpPr/>
          <p:nvPr/>
        </p:nvSpPr>
        <p:spPr>
          <a:xfrm>
            <a:off x="6812128" y="3569866"/>
            <a:ext cx="1982450" cy="603883"/>
          </a:xfrm>
          <a:prstGeom prst="rect">
            <a:avLst/>
          </a:prstGeom>
        </p:spPr>
        <p:txBody>
          <a:bodyPr wrap="square">
            <a:spAutoFit/>
          </a:bodyPr>
          <a:lstStyle/>
          <a:p>
            <a:r>
              <a:rPr lang="ja-JP" altLang="en-US" sz="1662" dirty="0">
                <a:solidFill>
                  <a:prstClr val="black"/>
                </a:solidFill>
              </a:rPr>
              <a:t>ピアカウンセラーの活用も有効である</a:t>
            </a:r>
          </a:p>
        </p:txBody>
      </p:sp>
      <p:sp>
        <p:nvSpPr>
          <p:cNvPr id="22" name="正方形/長方形 21">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2607871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なぜ、本人主体の視点なのか</a:t>
            </a:r>
          </a:p>
        </p:txBody>
      </p:sp>
      <p:sp>
        <p:nvSpPr>
          <p:cNvPr id="3" name="コンテンツ プレースホルダー 2"/>
          <p:cNvSpPr>
            <a:spLocks noGrp="1"/>
          </p:cNvSpPr>
          <p:nvPr>
            <p:ph idx="1"/>
          </p:nvPr>
        </p:nvSpPr>
        <p:spPr>
          <a:xfrm>
            <a:off x="628650" y="1837660"/>
            <a:ext cx="7886700" cy="4255636"/>
          </a:xfrm>
        </p:spPr>
        <p:txBody>
          <a:bodyPr>
            <a:noAutofit/>
          </a:bodyPr>
          <a:lstStyle/>
          <a:p>
            <a:pPr marL="0" indent="0">
              <a:buNone/>
            </a:pPr>
            <a:r>
              <a:rPr lang="ja-JP" altLang="en-US" sz="2400" dirty="0"/>
              <a:t>課題の解決からではなく、本人</a:t>
            </a:r>
            <a:r>
              <a:rPr lang="ja-JP" altLang="en-US" sz="2400" dirty="0" smtClean="0"/>
              <a:t>ができる</a:t>
            </a:r>
            <a:r>
              <a:rPr lang="ja-JP" altLang="en-US" sz="2400" dirty="0"/>
              <a:t>こと、したいこと、好きなことに焦点</a:t>
            </a:r>
            <a:r>
              <a:rPr lang="ja-JP" altLang="en-US" sz="2400" dirty="0" smtClean="0"/>
              <a:t>を当てた支援</a:t>
            </a:r>
            <a:r>
              <a:rPr lang="ja-JP" altLang="en-US" sz="2400" dirty="0"/>
              <a:t>を進める中でこそ、本人が主体的に課題を克服することができる。</a:t>
            </a:r>
            <a:endParaRPr lang="en-US" altLang="ja-JP" sz="2400" dirty="0"/>
          </a:p>
          <a:p>
            <a:pPr marL="0" indent="0">
              <a:buNone/>
            </a:pPr>
            <a:r>
              <a:rPr lang="ja-JP" altLang="en-US" sz="2400" dirty="0"/>
              <a:t>その際に重要なのが本人の自己効力感の向上であり、周囲の肯定的な態度の中で、したいことに</a:t>
            </a:r>
            <a:r>
              <a:rPr lang="ja-JP" altLang="en-US" sz="2400" dirty="0" smtClean="0"/>
              <a:t>近付くため</a:t>
            </a:r>
            <a:r>
              <a:rPr lang="ja-JP" altLang="en-US" sz="2400" dirty="0"/>
              <a:t>に小さな成功を積み重ね、</a:t>
            </a:r>
            <a:r>
              <a:rPr lang="ja-JP" altLang="en-US" sz="2400" dirty="0">
                <a:solidFill>
                  <a:srgbClr val="FF0000"/>
                </a:solidFill>
              </a:rPr>
              <a:t>あるいは、失敗を経験することでの学びを経て、結果が形となって表れることを知ることで前進が始まる。</a:t>
            </a:r>
            <a:endParaRPr lang="en-US" altLang="ja-JP" sz="2400" dirty="0">
              <a:solidFill>
                <a:srgbClr val="FF0000"/>
              </a:solidFill>
            </a:endParaRPr>
          </a:p>
          <a:p>
            <a:pPr marL="0" indent="0">
              <a:buNone/>
            </a:pPr>
            <a:r>
              <a:rPr lang="ja-JP" altLang="en-US" sz="2400" dirty="0"/>
              <a:t>これが僅かな前進であっても、本人の自己効力感の向上が周囲にパワーをもたらし、そのパワーがさらに本人の社会への影響力を増大させていく。その始まりはすべて本人の想いからである。</a:t>
            </a:r>
            <a:endParaRPr lang="en-US" altLang="ja-JP" sz="2400" dirty="0"/>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17</a:t>
            </a:fld>
            <a:endParaRPr lang="ja-JP" altLang="en-US">
              <a:solidFill>
                <a:prstClr val="black">
                  <a:tint val="75000"/>
                </a:prstClr>
              </a:solidFill>
            </a:endParaRPr>
          </a:p>
        </p:txBody>
      </p:sp>
      <p:sp>
        <p:nvSpPr>
          <p:cNvPr id="7" name="正方形/長方形 6">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1349937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本人主体の課題とは何か</a:t>
            </a:r>
          </a:p>
        </p:txBody>
      </p:sp>
      <p:sp>
        <p:nvSpPr>
          <p:cNvPr id="3" name="コンテンツ プレースホルダー 2"/>
          <p:cNvSpPr>
            <a:spLocks noGrp="1"/>
          </p:cNvSpPr>
          <p:nvPr>
            <p:ph idx="1"/>
          </p:nvPr>
        </p:nvSpPr>
        <p:spPr>
          <a:xfrm>
            <a:off x="628651" y="1948961"/>
            <a:ext cx="7886700" cy="4519249"/>
          </a:xfrm>
        </p:spPr>
        <p:txBody>
          <a:bodyPr>
            <a:normAutofit/>
          </a:bodyPr>
          <a:lstStyle/>
          <a:p>
            <a:pPr marL="0" indent="0">
              <a:buNone/>
            </a:pPr>
            <a:r>
              <a:rPr lang="ja-JP" altLang="en-US" sz="2215" dirty="0"/>
              <a:t>制度上のサービスを適用することが通例となった温情主義の中で、どのようにして想いから出発した支援ができるか。</a:t>
            </a:r>
            <a:endParaRPr lang="en-US" altLang="ja-JP" sz="2215" dirty="0"/>
          </a:p>
          <a:p>
            <a:pPr marL="0" indent="0">
              <a:buNone/>
            </a:pPr>
            <a:r>
              <a:rPr lang="ja-JP" altLang="en-US" sz="2215" dirty="0"/>
              <a:t>想いが読み取りづらい本人に、想いを表明していただく関わり方を支援者だけの主導でなく進めるにはどうするのか。</a:t>
            </a:r>
            <a:endParaRPr lang="en-US" altLang="ja-JP" sz="2215" dirty="0"/>
          </a:p>
          <a:p>
            <a:pPr marL="0" indent="0">
              <a:buNone/>
            </a:pPr>
            <a:r>
              <a:rPr lang="ja-JP" altLang="en-US" sz="2215" dirty="0"/>
              <a:t>本人中心とは個人主義でも、支援者が本人を</a:t>
            </a:r>
            <a:r>
              <a:rPr lang="ja-JP" altLang="en-US" sz="2215" dirty="0" smtClean="0"/>
              <a:t>おもんぱかる</a:t>
            </a:r>
            <a:r>
              <a:rPr lang="ja-JP" altLang="en-US" sz="2215" dirty="0"/>
              <a:t>ことでもなく、「自己決定支援等を活用して、本人が関係者の支援を踏まえて・・する」ことである（北野</a:t>
            </a:r>
            <a:r>
              <a:rPr lang="en-US" altLang="ja-JP" sz="2215" dirty="0"/>
              <a:t>2013</a:t>
            </a:r>
            <a:r>
              <a:rPr lang="ja-JP" altLang="en-US" sz="2215" dirty="0"/>
              <a:t>）。</a:t>
            </a:r>
            <a:endParaRPr lang="en-US" altLang="ja-JP" sz="2215" dirty="0"/>
          </a:p>
          <a:p>
            <a:pPr marL="0" indent="0">
              <a:buNone/>
            </a:pPr>
            <a:r>
              <a:rPr lang="ja-JP" altLang="en-US" sz="2215" dirty="0"/>
              <a:t>そのためには、支援者を含む社会全体との相互エンパワメント関係が展開されなければならない（同）。</a:t>
            </a:r>
            <a:endParaRPr lang="en-US" altLang="ja-JP" sz="2215" dirty="0"/>
          </a:p>
          <a:p>
            <a:pPr marL="0" indent="0">
              <a:buNone/>
            </a:pPr>
            <a:r>
              <a:rPr lang="ja-JP" altLang="en-US" sz="2215" dirty="0"/>
              <a:t>あくまで本人を中心に据えた会議や本人の最善の利益に即した生活支援の実施により粘り強く本人のパワーを引き出していく。</a:t>
            </a:r>
            <a:endParaRPr lang="en-US" altLang="ja-JP" sz="2215" dirty="0"/>
          </a:p>
          <a:p>
            <a:pPr marL="0" indent="0">
              <a:lnSpc>
                <a:spcPts val="185"/>
              </a:lnSpc>
              <a:buNone/>
            </a:pPr>
            <a:endParaRPr lang="en-US" altLang="ja-JP" sz="1200" dirty="0"/>
          </a:p>
          <a:p>
            <a:pPr marL="0" indent="0">
              <a:buNone/>
            </a:pPr>
            <a:r>
              <a:rPr lang="ja-JP" altLang="en-US" sz="1200" dirty="0"/>
              <a:t>　　　　</a:t>
            </a:r>
            <a:r>
              <a:rPr lang="en-US" altLang="ja-JP" sz="1200" dirty="0"/>
              <a:t>※</a:t>
            </a:r>
            <a:r>
              <a:rPr lang="ja-JP" altLang="en-US" sz="1200" dirty="0"/>
              <a:t>　朝比奈ミカほか「障害者本に中心の相談支援とサービス等利用計画ハンドブック」ミネルヴァ書房</a:t>
            </a:r>
            <a:r>
              <a:rPr lang="en-US" altLang="ja-JP" sz="1200" dirty="0"/>
              <a:t>2013</a:t>
            </a:r>
          </a:p>
          <a:p>
            <a:pPr marL="0" indent="0">
              <a:buNone/>
            </a:pPr>
            <a:endParaRPr lang="en-US" altLang="ja-JP" sz="2215" dirty="0"/>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18</a:t>
            </a:fld>
            <a:endParaRPr lang="ja-JP" altLang="en-US">
              <a:solidFill>
                <a:prstClr val="black">
                  <a:tint val="75000"/>
                </a:prstClr>
              </a:solidFill>
            </a:endParaRPr>
          </a:p>
        </p:txBody>
      </p:sp>
      <p:sp>
        <p:nvSpPr>
          <p:cNvPr id="7" name="正方形/長方形 6">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2913598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右 21">
            <a:extLst>
              <a:ext uri="{FF2B5EF4-FFF2-40B4-BE49-F238E27FC236}">
                <a16:creationId xmlns:a16="http://schemas.microsoft.com/office/drawing/2014/main" id="{C34C9F22-88C6-4F95-9B51-DAA0BD0F49C5}"/>
              </a:ext>
            </a:extLst>
          </p:cNvPr>
          <p:cNvSpPr/>
          <p:nvPr/>
        </p:nvSpPr>
        <p:spPr>
          <a:xfrm rot="10800000">
            <a:off x="4749999" y="4254129"/>
            <a:ext cx="2265990" cy="424771"/>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p>
        </p:txBody>
      </p:sp>
      <p:sp>
        <p:nvSpPr>
          <p:cNvPr id="2" name="タイトル 1"/>
          <p:cNvSpPr>
            <a:spLocks noGrp="1"/>
          </p:cNvSpPr>
          <p:nvPr>
            <p:ph type="title"/>
          </p:nvPr>
        </p:nvSpPr>
        <p:spPr/>
        <p:txBody>
          <a:bodyPr>
            <a:normAutofit/>
          </a:bodyPr>
          <a:lstStyle/>
          <a:p>
            <a:r>
              <a:rPr lang="ja-JP" altLang="en-US" sz="2215" dirty="0">
                <a:latin typeface="HGP創英角ｺﾞｼｯｸUB" panose="020B0900000000000000" pitchFamily="50" charset="-128"/>
                <a:ea typeface="HGP創英角ｺﾞｼｯｸUB" panose="020B0900000000000000" pitchFamily="50" charset="-128"/>
              </a:rPr>
              <a:t>基本的視点５</a:t>
            </a:r>
            <a:r>
              <a:rPr lang="en-US" altLang="ja-JP" sz="3692" dirty="0"/>
              <a:t/>
            </a:r>
            <a:br>
              <a:rPr lang="en-US" altLang="ja-JP" sz="3692" dirty="0"/>
            </a:br>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自立・自己決定の視点</a:t>
            </a:r>
            <a:r>
              <a:rPr lang="ja-JP" altLang="en-US" sz="3323" dirty="0"/>
              <a:t>（意思決定支援）</a:t>
            </a:r>
            <a:endParaRPr lang="en-US" altLang="ja-JP" sz="3323" dirty="0"/>
          </a:p>
        </p:txBody>
      </p:sp>
      <p:sp>
        <p:nvSpPr>
          <p:cNvPr id="3" name="コンテンツ プレースホルダー 2"/>
          <p:cNvSpPr>
            <a:spLocks noGrp="1"/>
          </p:cNvSpPr>
          <p:nvPr>
            <p:ph idx="1"/>
          </p:nvPr>
        </p:nvSpPr>
        <p:spPr>
          <a:xfrm>
            <a:off x="628651" y="1948962"/>
            <a:ext cx="7886700" cy="967573"/>
          </a:xfrm>
        </p:spPr>
        <p:txBody>
          <a:bodyPr>
            <a:normAutofit fontScale="85000" lnSpcReduction="10000"/>
          </a:bodyPr>
          <a:lstStyle/>
          <a:p>
            <a:pPr marL="0" indent="0">
              <a:buNone/>
            </a:pPr>
            <a:r>
              <a:rPr lang="ja-JP" altLang="en-US" dirty="0"/>
              <a:t>どんなに重い</a:t>
            </a:r>
            <a:r>
              <a:rPr lang="ja-JP" altLang="en-US" dirty="0" smtClean="0"/>
              <a:t>障害や</a:t>
            </a:r>
            <a:r>
              <a:rPr lang="ja-JP" altLang="en-US" dirty="0"/>
              <a:t>困難があっても、意思決定を行う能力があると捉え、環境を整え、自己決定に導く。</a:t>
            </a:r>
            <a:endParaRPr lang="en-US" altLang="ja-JP" dirty="0"/>
          </a:p>
        </p:txBody>
      </p:sp>
      <p:sp>
        <p:nvSpPr>
          <p:cNvPr id="5" name="スライド番号プレースホルダー 4">
            <a:extLst>
              <a:ext uri="{FF2B5EF4-FFF2-40B4-BE49-F238E27FC236}">
                <a16:creationId xmlns:a16="http://schemas.microsoft.com/office/drawing/2014/main" id="{44AC5A1C-4BE1-4E30-9C94-7328B0D3D925}"/>
              </a:ext>
            </a:extLst>
          </p:cNvPr>
          <p:cNvSpPr>
            <a:spLocks noGrp="1"/>
          </p:cNvSpPr>
          <p:nvPr>
            <p:ph type="sldNum" sz="quarter" idx="12"/>
          </p:nvPr>
        </p:nvSpPr>
        <p:spPr/>
        <p:txBody>
          <a:bodyPr/>
          <a:lstStyle/>
          <a:p>
            <a:fld id="{3FD2F90A-D9AE-43A5-A076-9B48518DBADB}" type="slidenum">
              <a:rPr kumimoji="1" lang="ja-JP" altLang="en-US" smtClean="0"/>
              <a:t>19</a:t>
            </a:fld>
            <a:endParaRPr kumimoji="1" lang="ja-JP" altLang="en-US"/>
          </a:p>
        </p:txBody>
      </p:sp>
      <p:grpSp>
        <p:nvGrpSpPr>
          <p:cNvPr id="6" name="グループ化 5">
            <a:extLst>
              <a:ext uri="{FF2B5EF4-FFF2-40B4-BE49-F238E27FC236}">
                <a16:creationId xmlns:a16="http://schemas.microsoft.com/office/drawing/2014/main" id="{55423059-FABE-473C-9A76-A271BB396487}"/>
              </a:ext>
            </a:extLst>
          </p:cNvPr>
          <p:cNvGrpSpPr/>
          <p:nvPr/>
        </p:nvGrpSpPr>
        <p:grpSpPr>
          <a:xfrm>
            <a:off x="3517685" y="3964117"/>
            <a:ext cx="1083290" cy="992554"/>
            <a:chOff x="4860630" y="1863585"/>
            <a:chExt cx="2149869" cy="1362807"/>
          </a:xfrm>
          <a:scene3d>
            <a:camera prst="orthographicFront"/>
            <a:lightRig rig="flat" dir="t"/>
          </a:scene3d>
        </p:grpSpPr>
        <p:sp>
          <p:nvSpPr>
            <p:cNvPr id="7" name="円/楕円 22">
              <a:extLst>
                <a:ext uri="{FF2B5EF4-FFF2-40B4-BE49-F238E27FC236}">
                  <a16:creationId xmlns:a16="http://schemas.microsoft.com/office/drawing/2014/main" id="{B8D0C11B-153B-46EA-990B-84A9198B9840}"/>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sz="1662" dirty="0"/>
            </a:p>
          </p:txBody>
        </p:sp>
        <p:sp>
          <p:nvSpPr>
            <p:cNvPr id="8" name="円/楕円 4">
              <a:extLst>
                <a:ext uri="{FF2B5EF4-FFF2-40B4-BE49-F238E27FC236}">
                  <a16:creationId xmlns:a16="http://schemas.microsoft.com/office/drawing/2014/main" id="{F661FAA0-0636-4F49-8A22-F843CB208C3C}"/>
                </a:ext>
              </a:extLst>
            </p:cNvPr>
            <p:cNvSpPr/>
            <p:nvPr/>
          </p:nvSpPr>
          <p:spPr>
            <a:xfrm>
              <a:off x="5119304" y="2063162"/>
              <a:ext cx="1706566" cy="963651"/>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chemeClr val="accent6">
                      <a:lumMod val="75000"/>
                    </a:schemeClr>
                  </a:solidFill>
                  <a:latin typeface="HGP創英角ｺﾞｼｯｸUB" panose="020B0900000000000000" pitchFamily="50" charset="-128"/>
                  <a:ea typeface="HGP創英角ｺﾞｼｯｸUB" panose="020B0900000000000000" pitchFamily="50" charset="-128"/>
                </a:rPr>
                <a:t>本人</a:t>
              </a:r>
            </a:p>
          </p:txBody>
        </p:sp>
      </p:grpSp>
      <p:sp>
        <p:nvSpPr>
          <p:cNvPr id="9" name="正方形/長方形 8">
            <a:extLst>
              <a:ext uri="{FF2B5EF4-FFF2-40B4-BE49-F238E27FC236}">
                <a16:creationId xmlns:a16="http://schemas.microsoft.com/office/drawing/2014/main" id="{2DF629B4-F0A1-4061-A3CB-A97E6838A1DA}"/>
              </a:ext>
            </a:extLst>
          </p:cNvPr>
          <p:cNvSpPr/>
          <p:nvPr/>
        </p:nvSpPr>
        <p:spPr>
          <a:xfrm>
            <a:off x="727657" y="3287984"/>
            <a:ext cx="2690160" cy="1626984"/>
          </a:xfrm>
          <a:prstGeom prst="rect">
            <a:avLst/>
          </a:prstGeom>
        </p:spPr>
        <p:txBody>
          <a:bodyPr wrap="none">
            <a:spAutoFit/>
          </a:bodyPr>
          <a:lstStyle/>
          <a:p>
            <a:r>
              <a:rPr lang="ja-JP" altLang="en-US" sz="1662" dirty="0"/>
              <a:t>重症心</a:t>
            </a:r>
            <a:r>
              <a:rPr lang="ja-JP" altLang="en-US" sz="1662" dirty="0" smtClean="0"/>
              <a:t>身障害で</a:t>
            </a:r>
            <a:r>
              <a:rPr lang="ja-JP" altLang="en-US" sz="1662" dirty="0"/>
              <a:t>反応がない</a:t>
            </a:r>
            <a:endParaRPr lang="en-US" altLang="ja-JP" sz="1662" dirty="0"/>
          </a:p>
          <a:p>
            <a:r>
              <a:rPr lang="ja-JP" altLang="en-US" sz="1662" dirty="0"/>
              <a:t>自傷他害を繰り返す</a:t>
            </a:r>
            <a:endParaRPr lang="en-US" altLang="ja-JP" sz="1662" dirty="0"/>
          </a:p>
          <a:p>
            <a:r>
              <a:rPr lang="ja-JP" altLang="en-US" sz="1662" dirty="0"/>
              <a:t>精神医療から抜けられない</a:t>
            </a:r>
            <a:endParaRPr lang="en-US" altLang="ja-JP" sz="1662" dirty="0"/>
          </a:p>
          <a:p>
            <a:r>
              <a:rPr lang="ja-JP" altLang="en-US" sz="1662" dirty="0"/>
              <a:t>アディクションが収まらない</a:t>
            </a:r>
            <a:endParaRPr lang="en-US" altLang="ja-JP" sz="1662" dirty="0"/>
          </a:p>
          <a:p>
            <a:r>
              <a:rPr lang="ja-JP" altLang="en-US" sz="1662" dirty="0"/>
              <a:t>犯罪を繰り返す</a:t>
            </a:r>
            <a:endParaRPr lang="en-US" altLang="ja-JP" sz="1662" dirty="0"/>
          </a:p>
          <a:p>
            <a:r>
              <a:rPr lang="ja-JP" altLang="en-US" sz="1662" dirty="0"/>
              <a:t>何度も約束を反故にする</a:t>
            </a:r>
          </a:p>
        </p:txBody>
      </p:sp>
      <p:sp>
        <p:nvSpPr>
          <p:cNvPr id="10" name="矢印: 右 9">
            <a:extLst>
              <a:ext uri="{FF2B5EF4-FFF2-40B4-BE49-F238E27FC236}">
                <a16:creationId xmlns:a16="http://schemas.microsoft.com/office/drawing/2014/main" id="{4EE75A71-ED53-4888-839C-2D4862C529DE}"/>
              </a:ext>
            </a:extLst>
          </p:cNvPr>
          <p:cNvSpPr/>
          <p:nvPr/>
        </p:nvSpPr>
        <p:spPr>
          <a:xfrm rot="19350272">
            <a:off x="4374484" y="3381687"/>
            <a:ext cx="890419" cy="424771"/>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p>
        </p:txBody>
      </p:sp>
      <p:sp>
        <p:nvSpPr>
          <p:cNvPr id="11" name="矢印: 右 10">
            <a:extLst>
              <a:ext uri="{FF2B5EF4-FFF2-40B4-BE49-F238E27FC236}">
                <a16:creationId xmlns:a16="http://schemas.microsoft.com/office/drawing/2014/main" id="{FF04007A-00F7-4F53-83EA-36776507ECCE}"/>
              </a:ext>
            </a:extLst>
          </p:cNvPr>
          <p:cNvSpPr/>
          <p:nvPr/>
        </p:nvSpPr>
        <p:spPr>
          <a:xfrm rot="2173814">
            <a:off x="4328512" y="5189407"/>
            <a:ext cx="890419" cy="424771"/>
          </a:xfrm>
          <a:prstGeom prst="rightArrow">
            <a:avLst/>
          </a:prstGeom>
          <a:solidFill>
            <a:schemeClr val="accent2">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ja-JP" altLang="en-US" sz="1662" dirty="0"/>
          </a:p>
        </p:txBody>
      </p:sp>
      <p:sp>
        <p:nvSpPr>
          <p:cNvPr id="12" name="正方形/長方形 11">
            <a:extLst>
              <a:ext uri="{FF2B5EF4-FFF2-40B4-BE49-F238E27FC236}">
                <a16:creationId xmlns:a16="http://schemas.microsoft.com/office/drawing/2014/main" id="{9AA84A4F-8A41-4F38-96FD-2BC64BD4E10A}"/>
              </a:ext>
            </a:extLst>
          </p:cNvPr>
          <p:cNvSpPr/>
          <p:nvPr/>
        </p:nvSpPr>
        <p:spPr>
          <a:xfrm rot="19226836">
            <a:off x="3826762" y="3119277"/>
            <a:ext cx="1617751" cy="348109"/>
          </a:xfrm>
          <a:prstGeom prst="rect">
            <a:avLst/>
          </a:prstGeom>
        </p:spPr>
        <p:txBody>
          <a:bodyPr wrap="none">
            <a:spAutoFit/>
          </a:bodyPr>
          <a:lstStyle/>
          <a:p>
            <a:r>
              <a:rPr lang="ja-JP" altLang="en-US" sz="1662" dirty="0"/>
              <a:t>原因背景を探る</a:t>
            </a:r>
          </a:p>
        </p:txBody>
      </p:sp>
      <p:sp>
        <p:nvSpPr>
          <p:cNvPr id="13" name="正方形/長方形 12">
            <a:extLst>
              <a:ext uri="{FF2B5EF4-FFF2-40B4-BE49-F238E27FC236}">
                <a16:creationId xmlns:a16="http://schemas.microsoft.com/office/drawing/2014/main" id="{9FAAFC5C-6D1D-49E2-9C8A-FA4111A69738}"/>
              </a:ext>
            </a:extLst>
          </p:cNvPr>
          <p:cNvSpPr/>
          <p:nvPr/>
        </p:nvSpPr>
        <p:spPr>
          <a:xfrm rot="2263437">
            <a:off x="4040892" y="5526974"/>
            <a:ext cx="1000595" cy="348109"/>
          </a:xfrm>
          <a:prstGeom prst="rect">
            <a:avLst/>
          </a:prstGeom>
        </p:spPr>
        <p:txBody>
          <a:bodyPr wrap="none">
            <a:spAutoFit/>
          </a:bodyPr>
          <a:lstStyle/>
          <a:p>
            <a:r>
              <a:rPr lang="ja-JP" altLang="en-US" sz="1662" dirty="0"/>
              <a:t>放置する</a:t>
            </a:r>
          </a:p>
        </p:txBody>
      </p:sp>
      <p:sp>
        <p:nvSpPr>
          <p:cNvPr id="14" name="正方形/長方形 13">
            <a:extLst>
              <a:ext uri="{FF2B5EF4-FFF2-40B4-BE49-F238E27FC236}">
                <a16:creationId xmlns:a16="http://schemas.microsoft.com/office/drawing/2014/main" id="{171BD295-97BD-457D-986C-7D7E6CCC2179}"/>
              </a:ext>
            </a:extLst>
          </p:cNvPr>
          <p:cNvSpPr/>
          <p:nvPr/>
        </p:nvSpPr>
        <p:spPr>
          <a:xfrm>
            <a:off x="5455032" y="5527481"/>
            <a:ext cx="1863512" cy="576660"/>
          </a:xfrm>
          <a:prstGeom prst="rect">
            <a:avLst/>
          </a:prstGeom>
          <a:gradFill>
            <a:gsLst>
              <a:gs pos="100000">
                <a:schemeClr val="accent2">
                  <a:lumMod val="60000"/>
                  <a:lumOff val="40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2215" dirty="0">
                <a:solidFill>
                  <a:schemeClr val="accent4">
                    <a:lumMod val="50000"/>
                  </a:schemeClr>
                </a:solidFill>
              </a:rPr>
              <a:t>権利侵害</a:t>
            </a:r>
          </a:p>
        </p:txBody>
      </p:sp>
      <p:sp>
        <p:nvSpPr>
          <p:cNvPr id="15" name="正方形/長方形 14">
            <a:extLst>
              <a:ext uri="{FF2B5EF4-FFF2-40B4-BE49-F238E27FC236}">
                <a16:creationId xmlns:a16="http://schemas.microsoft.com/office/drawing/2014/main" id="{C3A627E4-7041-4C53-8C0E-C01A145D1806}"/>
              </a:ext>
            </a:extLst>
          </p:cNvPr>
          <p:cNvSpPr/>
          <p:nvPr/>
        </p:nvSpPr>
        <p:spPr>
          <a:xfrm>
            <a:off x="5455032" y="2828063"/>
            <a:ext cx="1863512" cy="576660"/>
          </a:xfrm>
          <a:prstGeom prst="rect">
            <a:avLst/>
          </a:prstGeom>
          <a:gradFill>
            <a:gsLst>
              <a:gs pos="100000">
                <a:schemeClr val="accent6">
                  <a:lumMod val="40000"/>
                  <a:lumOff val="60000"/>
                </a:schemeClr>
              </a:gs>
              <a:gs pos="100000">
                <a:schemeClr val="accent4">
                  <a:satMod val="110000"/>
                  <a:lumMod val="100000"/>
                  <a:shade val="100000"/>
                </a:schemeClr>
              </a:gs>
              <a:gs pos="100000">
                <a:schemeClr val="accent4">
                  <a:lumMod val="99000"/>
                  <a:satMod val="120000"/>
                  <a:shade val="78000"/>
                </a:schemeClr>
              </a:gs>
            </a:gsLst>
          </a:gradFill>
          <a:ln w="50800">
            <a:solidFill>
              <a:schemeClr val="bg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ja-JP" altLang="en-US" sz="2215" dirty="0">
                <a:solidFill>
                  <a:schemeClr val="accent4">
                    <a:lumMod val="50000"/>
                  </a:schemeClr>
                </a:solidFill>
              </a:rPr>
              <a:t>自己決定</a:t>
            </a:r>
          </a:p>
        </p:txBody>
      </p:sp>
      <p:grpSp>
        <p:nvGrpSpPr>
          <p:cNvPr id="16" name="グループ化 15">
            <a:extLst>
              <a:ext uri="{FF2B5EF4-FFF2-40B4-BE49-F238E27FC236}">
                <a16:creationId xmlns:a16="http://schemas.microsoft.com/office/drawing/2014/main" id="{30B0AF37-6FB2-445B-B44F-D9D19C79B2D2}"/>
              </a:ext>
            </a:extLst>
          </p:cNvPr>
          <p:cNvGrpSpPr/>
          <p:nvPr/>
        </p:nvGrpSpPr>
        <p:grpSpPr>
          <a:xfrm>
            <a:off x="5170233" y="3531134"/>
            <a:ext cx="1561194" cy="1870020"/>
            <a:chOff x="4860630" y="1390215"/>
            <a:chExt cx="2514301" cy="1836177"/>
          </a:xfrm>
          <a:solidFill>
            <a:schemeClr val="accent4">
              <a:lumMod val="40000"/>
              <a:lumOff val="60000"/>
            </a:schemeClr>
          </a:solidFill>
          <a:scene3d>
            <a:camera prst="orthographicFront"/>
            <a:lightRig rig="flat" dir="t"/>
          </a:scene3d>
        </p:grpSpPr>
        <p:sp>
          <p:nvSpPr>
            <p:cNvPr id="17" name="円/楕円 22">
              <a:extLst>
                <a:ext uri="{FF2B5EF4-FFF2-40B4-BE49-F238E27FC236}">
                  <a16:creationId xmlns:a16="http://schemas.microsoft.com/office/drawing/2014/main" id="{8C607FB4-00F7-441E-A854-AD743AF602B0}"/>
                </a:ext>
              </a:extLst>
            </p:cNvPr>
            <p:cNvSpPr/>
            <p:nvPr/>
          </p:nvSpPr>
          <p:spPr>
            <a:xfrm>
              <a:off x="4860630" y="1390215"/>
              <a:ext cx="2514301" cy="183617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lIns="0" tIns="0" rIns="0" bIns="0"/>
            <a:lstStyle/>
            <a:p>
              <a:pPr algn="ctr">
                <a:lnSpc>
                  <a:spcPts val="1662"/>
                </a:lnSpc>
              </a:pPr>
              <a:r>
                <a:rPr lang="ja-JP" altLang="en-US" sz="1477" dirty="0">
                  <a:solidFill>
                    <a:schemeClr val="accent4">
                      <a:lumMod val="50000"/>
                    </a:schemeClr>
                  </a:solidFill>
                </a:rPr>
                <a:t>意思疎通</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意思形成</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意思表明</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a:t>
              </a:r>
              <a:endParaRPr lang="en-US" altLang="ja-JP" sz="1477" dirty="0">
                <a:solidFill>
                  <a:schemeClr val="accent4">
                    <a:lumMod val="50000"/>
                  </a:schemeClr>
                </a:solidFill>
              </a:endParaRPr>
            </a:p>
            <a:p>
              <a:pPr algn="ctr">
                <a:lnSpc>
                  <a:spcPts val="1662"/>
                </a:lnSpc>
              </a:pPr>
              <a:r>
                <a:rPr lang="ja-JP" altLang="en-US" sz="1477" dirty="0">
                  <a:solidFill>
                    <a:schemeClr val="accent4">
                      <a:lumMod val="50000"/>
                    </a:schemeClr>
                  </a:solidFill>
                </a:rPr>
                <a:t>意思実現</a:t>
              </a:r>
              <a:endParaRPr lang="ja-JP" altLang="en-US" sz="1477" dirty="0"/>
            </a:p>
          </p:txBody>
        </p:sp>
        <p:sp>
          <p:nvSpPr>
            <p:cNvPr id="18" name="円/楕円 4">
              <a:extLst>
                <a:ext uri="{FF2B5EF4-FFF2-40B4-BE49-F238E27FC236}">
                  <a16:creationId xmlns:a16="http://schemas.microsoft.com/office/drawing/2014/main" id="{32E2BE0F-F0E0-42E6-A3FC-90D69E5943D4}"/>
                </a:ext>
              </a:extLst>
            </p:cNvPr>
            <p:cNvSpPr/>
            <p:nvPr/>
          </p:nvSpPr>
          <p:spPr>
            <a:xfrm>
              <a:off x="5209173" y="2242439"/>
              <a:ext cx="1546376" cy="591119"/>
            </a:xfrm>
            <a:prstGeom prst="rect">
              <a:avLst/>
            </a:prstGeom>
            <a:grpFill/>
            <a:ln>
              <a:noFill/>
            </a:ln>
            <a:effectLst/>
            <a:sp3d/>
          </p:spPr>
          <p:txBody>
            <a:bodyPr spcFirstLastPara="0" vert="horz" wrap="square" lIns="0" tIns="0" rIns="0" bIns="0" numCol="1" spcCol="1270" anchor="ctr" anchorCtr="0">
              <a:noAutofit/>
            </a:bodyPr>
            <a:lstStyle/>
            <a:p>
              <a:pPr algn="ctr" defTabSz="738572" fontAlgn="base">
                <a:lnSpc>
                  <a:spcPct val="90000"/>
                </a:lnSpc>
                <a:spcBef>
                  <a:spcPct val="0"/>
                </a:spcBef>
                <a:spcAft>
                  <a:spcPct val="35000"/>
                </a:spcAft>
                <a:defRPr/>
              </a:pPr>
              <a:endParaRPr kumimoji="0" lang="ja-JP" altLang="en-US" sz="2215" kern="0" dirty="0">
                <a:solidFill>
                  <a:schemeClr val="accent6">
                    <a:lumMod val="75000"/>
                  </a:schemeClr>
                </a:solidFill>
                <a:latin typeface="HGP創英角ｺﾞｼｯｸUB" panose="020B0900000000000000" pitchFamily="50" charset="-128"/>
                <a:ea typeface="HGP創英角ｺﾞｼｯｸUB" panose="020B0900000000000000" pitchFamily="50" charset="-128"/>
              </a:endParaRPr>
            </a:p>
          </p:txBody>
        </p:sp>
      </p:grpSp>
      <p:grpSp>
        <p:nvGrpSpPr>
          <p:cNvPr id="19" name="グループ化 18">
            <a:extLst>
              <a:ext uri="{FF2B5EF4-FFF2-40B4-BE49-F238E27FC236}">
                <a16:creationId xmlns:a16="http://schemas.microsoft.com/office/drawing/2014/main" id="{CC4DDA67-10AB-4153-A39E-6D40188E4428}"/>
              </a:ext>
            </a:extLst>
          </p:cNvPr>
          <p:cNvGrpSpPr/>
          <p:nvPr/>
        </p:nvGrpSpPr>
        <p:grpSpPr>
          <a:xfrm>
            <a:off x="6947845" y="4057550"/>
            <a:ext cx="1565284" cy="805683"/>
            <a:chOff x="4860630" y="1863585"/>
            <a:chExt cx="2149869" cy="1362807"/>
          </a:xfrm>
          <a:solidFill>
            <a:schemeClr val="accent5">
              <a:lumMod val="40000"/>
              <a:lumOff val="60000"/>
            </a:schemeClr>
          </a:solidFill>
          <a:scene3d>
            <a:camera prst="orthographicFront"/>
            <a:lightRig rig="flat" dir="t"/>
          </a:scene3d>
        </p:grpSpPr>
        <p:sp>
          <p:nvSpPr>
            <p:cNvPr id="20" name="円/楕円 22">
              <a:extLst>
                <a:ext uri="{FF2B5EF4-FFF2-40B4-BE49-F238E27FC236}">
                  <a16:creationId xmlns:a16="http://schemas.microsoft.com/office/drawing/2014/main" id="{2F5AB9F9-833B-442C-AA9B-623CD7E5B721}"/>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endParaRPr lang="ja-JP" altLang="en-US" sz="1662" dirty="0"/>
            </a:p>
          </p:txBody>
        </p:sp>
        <p:sp>
          <p:nvSpPr>
            <p:cNvPr id="21" name="円/楕円 4">
              <a:extLst>
                <a:ext uri="{FF2B5EF4-FFF2-40B4-BE49-F238E27FC236}">
                  <a16:creationId xmlns:a16="http://schemas.microsoft.com/office/drawing/2014/main" id="{9CBC04EC-33D8-4F74-B348-D3E04611C852}"/>
                </a:ext>
              </a:extLst>
            </p:cNvPr>
            <p:cNvSpPr/>
            <p:nvPr/>
          </p:nvSpPr>
          <p:spPr>
            <a:xfrm>
              <a:off x="5209173" y="2242439"/>
              <a:ext cx="1546376" cy="591119"/>
            </a:xfrm>
            <a:prstGeom prst="rect">
              <a:avLst/>
            </a:prstGeom>
            <a:grp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1846" kern="0" dirty="0">
                  <a:solidFill>
                    <a:schemeClr val="accent5">
                      <a:lumMod val="75000"/>
                    </a:schemeClr>
                  </a:solidFill>
                  <a:latin typeface="HGP創英角ｺﾞｼｯｸUB" panose="020B0900000000000000" pitchFamily="50" charset="-128"/>
                  <a:ea typeface="HGP創英角ｺﾞｼｯｸUB" panose="020B0900000000000000" pitchFamily="50" charset="-128"/>
                </a:rPr>
                <a:t>相談支援専門員</a:t>
              </a:r>
            </a:p>
          </p:txBody>
        </p:sp>
      </p:grpSp>
      <p:sp>
        <p:nvSpPr>
          <p:cNvPr id="24" name="正方形/長方形 23">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467761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9058"/>
            <a:ext cx="8308615" cy="5336782"/>
          </a:xfrm>
          <a:prstGeom prst="rect">
            <a:avLst/>
          </a:prstGeom>
          <a:noFill/>
        </p:spPr>
        <p:txBody>
          <a:bodyPr wrap="square" rtlCol="0">
            <a:spAutoFit/>
          </a:bodyPr>
          <a:lstStyle/>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獲得目標（標準カリキュラム） </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cs typeface="メイリオ" pitchFamily="50" charset="-128"/>
              </a:rPr>
              <a:t>① 相談</a:t>
            </a:r>
            <a:r>
              <a:rPr lang="ja-JP" altLang="en-US" sz="1662" dirty="0">
                <a:latin typeface="ＭＳ Ｐゴシック" panose="020B0600070205080204" pitchFamily="50" charset="-128"/>
                <a:cs typeface="メイリオ" pitchFamily="50" charset="-128"/>
              </a:rPr>
              <a:t>支援の基本姿勢等を再確認するとともに、個別の相談援助技術と地域援助技術の役割とそのつながりについて理解する</a:t>
            </a:r>
            <a:r>
              <a:rPr lang="ja-JP" altLang="en-US" sz="1662" dirty="0" smtClean="0">
                <a:latin typeface="ＭＳ Ｐゴシック" panose="020B0600070205080204" pitchFamily="50" charset="-128"/>
                <a:cs typeface="メイリオ" pitchFamily="50" charset="-128"/>
              </a:rPr>
              <a:t>。</a:t>
            </a:r>
            <a:endParaRPr lang="ja-JP" altLang="en-US" sz="1662" dirty="0">
              <a:latin typeface="ＭＳ Ｐゴシック" panose="020B0600070205080204" pitchFamily="50" charset="-128"/>
              <a:cs typeface="メイリオ" pitchFamily="50" charset="-128"/>
            </a:endParaRPr>
          </a:p>
          <a:p>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r>
              <a:rPr lang="ja-JP" altLang="en-US" sz="1662" b="1" dirty="0">
                <a:latin typeface="ＭＳ Ｐゴシック" panose="020B0600070205080204" pitchFamily="50" charset="-128"/>
                <a:ea typeface="ＭＳ Ｐゴシック" panose="020B0600070205080204" pitchFamily="50" charset="-128"/>
                <a:cs typeface="メイリオ" pitchFamily="50" charset="-128"/>
              </a:rPr>
              <a:t>内容（標準カリキュラム）</a:t>
            </a:r>
            <a:r>
              <a:rPr lang="en-US" altLang="ja-JP" sz="1662" b="1" dirty="0">
                <a:latin typeface="ＭＳ Ｐゴシック" panose="020B0600070205080204" pitchFamily="50" charset="-128"/>
                <a:ea typeface="ＭＳ Ｐゴシック" panose="020B0600070205080204" pitchFamily="50" charset="-128"/>
                <a:cs typeface="メイリオ" pitchFamily="50" charset="-128"/>
              </a:rPr>
              <a:t>】</a:t>
            </a:r>
          </a:p>
          <a:p>
            <a:pPr>
              <a:lnSpc>
                <a:spcPts val="554"/>
              </a:lnSpc>
            </a:pPr>
            <a:endParaRPr lang="ja-JP" altLang="en-US" sz="1662" b="1" dirty="0">
              <a:latin typeface="ＭＳ Ｐゴシック" panose="020B0600070205080204" pitchFamily="50" charset="-128"/>
              <a:ea typeface="ＭＳ Ｐゴシック" panose="020B0600070205080204" pitchFamily="50" charset="-128"/>
              <a:cs typeface="メイリオ" pitchFamily="50" charset="-128"/>
            </a:endParaRPr>
          </a:p>
          <a:p>
            <a:pPr marL="408853" indent="-408853"/>
            <a:r>
              <a:rPr lang="ja-JP" altLang="en-US" sz="1662" dirty="0">
                <a:latin typeface="ＭＳ Ｐゴシック" panose="020B0600070205080204" pitchFamily="50" charset="-128"/>
                <a:ea typeface="ＭＳ Ｐゴシック" panose="020B0600070205080204" pitchFamily="50" charset="-128"/>
                <a:cs typeface="メイリオ" pitchFamily="50" charset="-128"/>
              </a:rPr>
              <a:t>　</a:t>
            </a:r>
            <a:r>
              <a:rPr lang="ja-JP" altLang="en-US" sz="1662" dirty="0" smtClean="0">
                <a:latin typeface="ＭＳ Ｐゴシック" panose="020B0600070205080204" pitchFamily="50" charset="-128"/>
                <a:ea typeface="ＭＳ Ｐゴシック" panose="020B0600070205080204" pitchFamily="50" charset="-128"/>
                <a:cs typeface="メイリオ" pitchFamily="50" charset="-128"/>
              </a:rPr>
              <a:t>① </a:t>
            </a:r>
            <a:r>
              <a:rPr lang="ja-JP" altLang="en-US" sz="1662" dirty="0" smtClean="0">
                <a:latin typeface="ＭＳ Ｐゴシック" panose="020B0600070205080204" pitchFamily="50" charset="-128"/>
                <a:cs typeface="メイリオ" pitchFamily="50" charset="-128"/>
              </a:rPr>
              <a:t>本人</a:t>
            </a:r>
            <a:r>
              <a:rPr lang="ja-JP" altLang="en-US" sz="1662" dirty="0">
                <a:latin typeface="ＭＳ Ｐゴシック" panose="020B0600070205080204" pitchFamily="50" charset="-128"/>
                <a:cs typeface="メイリオ" pitchFamily="50" charset="-128"/>
              </a:rPr>
              <a:t>を中心とした支援における個別の相談支援の基本姿勢（①共生社会の実現（ノーマライゼーションからソーシャルインクルージョン） 、②自立と社会参加、③当事者主体（本人中心支援）、意思決定の配慮、④地域における生活の個別支援、⑤エンパワメントなど）について再確認するとともに、ミクロ及びメゾレベルからマクロレベルに焦点を当てた視点等を含む地域を基盤としたソーシャルワークの理論と実践方法について講義を行う</a:t>
            </a:r>
            <a:r>
              <a:rPr lang="ja-JP" altLang="en-US" sz="1662" dirty="0" smtClean="0">
                <a:latin typeface="ＭＳ Ｐゴシック" panose="020B0600070205080204" pitchFamily="50" charset="-128"/>
                <a:cs typeface="メイリオ" pitchFamily="50" charset="-128"/>
              </a:rPr>
              <a:t>。</a:t>
            </a:r>
            <a:endParaRPr lang="en-US" altLang="ja-JP" sz="1662" dirty="0" smtClean="0">
              <a:latin typeface="ＭＳ Ｐゴシック" panose="020B0600070205080204" pitchFamily="50" charset="-128"/>
              <a:cs typeface="メイリオ" pitchFamily="50" charset="-128"/>
            </a:endParaRPr>
          </a:p>
          <a:p>
            <a:pPr marL="408853" indent="-408853">
              <a:lnSpc>
                <a:spcPts val="600"/>
              </a:lnSpc>
            </a:pPr>
            <a:endParaRPr lang="ja-JP" altLang="en-US" sz="1662" dirty="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② 障害</a:t>
            </a:r>
            <a:r>
              <a:rPr lang="ja-JP" altLang="en-US" sz="1662" dirty="0">
                <a:latin typeface="ＭＳ Ｐゴシック" panose="020B0600070205080204" pitchFamily="50" charset="-128"/>
                <a:cs typeface="メイリオ" pitchFamily="50" charset="-128"/>
              </a:rPr>
              <a:t>の理解に当たっては社会モデルを基本とすること、医学モデル支援の</a:t>
            </a:r>
            <a:r>
              <a:rPr lang="ja-JP" altLang="en-US" sz="1662" dirty="0" smtClean="0">
                <a:latin typeface="ＭＳ Ｐゴシック" panose="020B0600070205080204" pitchFamily="50" charset="-128"/>
                <a:cs typeface="メイリオ" pitchFamily="50" charset="-128"/>
              </a:rPr>
              <a:t>位置付けを</a:t>
            </a:r>
            <a:r>
              <a:rPr lang="ja-JP" altLang="en-US" sz="1662" dirty="0">
                <a:latin typeface="ＭＳ Ｐゴシック" panose="020B0600070205080204" pitchFamily="50" charset="-128"/>
                <a:cs typeface="メイリオ" pitchFamily="50" charset="-128"/>
              </a:rPr>
              <a:t>実践の振り返りから確認する。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③ 基本的</a:t>
            </a:r>
            <a:r>
              <a:rPr lang="ja-JP" altLang="en-US" sz="1662" dirty="0">
                <a:latin typeface="ＭＳ Ｐゴシック" panose="020B0600070205080204" pitchFamily="50" charset="-128"/>
                <a:cs typeface="メイリオ" pitchFamily="50" charset="-128"/>
              </a:rPr>
              <a:t>視座として、本人の生活の場で展開される援助、援助対象の拡大、予防的かつ積極的アプローチ、多職種連携（チームアプローチ）、ネットワークなどについて解説する。</a:t>
            </a:r>
          </a:p>
          <a:p>
            <a:pPr marL="408853" indent="-408853">
              <a:lnSpc>
                <a:spcPts val="600"/>
              </a:lnSpc>
            </a:pPr>
            <a:endParaRPr lang="en-US" altLang="ja-JP" sz="1662" dirty="0" smtClean="0">
              <a:latin typeface="ＭＳ Ｐゴシック" panose="020B0600070205080204" pitchFamily="50" charset="-128"/>
              <a:cs typeface="メイリオ" pitchFamily="50" charset="-128"/>
            </a:endParaRPr>
          </a:p>
          <a:p>
            <a:pPr marL="408853" indent="-408853"/>
            <a:r>
              <a:rPr lang="ja-JP" altLang="en-US" sz="1662" dirty="0" smtClean="0">
                <a:latin typeface="ＭＳ Ｐゴシック" panose="020B0600070205080204" pitchFamily="50" charset="-128"/>
                <a:cs typeface="メイリオ" pitchFamily="50" charset="-128"/>
              </a:rPr>
              <a:t>　④ 具体例</a:t>
            </a:r>
            <a:r>
              <a:rPr lang="ja-JP" altLang="en-US" sz="1662" dirty="0">
                <a:latin typeface="ＭＳ Ｐゴシック" panose="020B0600070205080204" pitchFamily="50" charset="-128"/>
                <a:cs typeface="メイリオ" pitchFamily="50" charset="-128"/>
              </a:rPr>
              <a:t>として、（自立支援）協議会を活用した個別事例の支援からの地域課題の把握、課題の共有、課題解決に向けた地域づくりや資源開発のための協議、地域への</a:t>
            </a:r>
            <a:r>
              <a:rPr lang="ja-JP" altLang="en-US" sz="1662" dirty="0" smtClean="0">
                <a:latin typeface="ＭＳ Ｐゴシック" panose="020B0600070205080204" pitchFamily="50" charset="-128"/>
                <a:cs typeface="メイリオ" pitchFamily="50" charset="-128"/>
              </a:rPr>
              <a:t>働き掛けや</a:t>
            </a:r>
            <a:r>
              <a:rPr lang="ja-JP" altLang="en-US" sz="1662" dirty="0">
                <a:latin typeface="ＭＳ Ｐゴシック" panose="020B0600070205080204" pitchFamily="50" charset="-128"/>
                <a:cs typeface="メイリオ" pitchFamily="50" charset="-128"/>
              </a:rPr>
              <a:t>政策的な提言に至る一連のプロセスと相談支援専門員の役割について解説する</a:t>
            </a:r>
            <a:r>
              <a:rPr lang="ja-JP" altLang="en-US" sz="1662" dirty="0" smtClean="0">
                <a:latin typeface="ＭＳ Ｐゴシック" panose="020B0600070205080204" pitchFamily="50" charset="-128"/>
                <a:cs typeface="メイリオ" pitchFamily="50" charset="-128"/>
              </a:rPr>
              <a:t>。</a:t>
            </a:r>
            <a:endParaRPr lang="ja-JP" altLang="en-US" sz="1662" dirty="0">
              <a:latin typeface="ＭＳ Ｐゴシック" panose="020B0600070205080204" pitchFamily="50" charset="-128"/>
              <a:cs typeface="メイリオ" pitchFamily="50" charset="-128"/>
            </a:endParaRPr>
          </a:p>
        </p:txBody>
      </p:sp>
      <p:sp>
        <p:nvSpPr>
          <p:cNvPr id="3" name="テキスト ボックス 2"/>
          <p:cNvSpPr txBox="1"/>
          <p:nvPr/>
        </p:nvSpPr>
        <p:spPr>
          <a:xfrm>
            <a:off x="517396" y="504368"/>
            <a:ext cx="4386949" cy="490134"/>
          </a:xfrm>
          <a:prstGeom prst="rect">
            <a:avLst/>
          </a:prstGeom>
          <a:noFill/>
        </p:spPr>
        <p:txBody>
          <a:bodyPr wrap="square" rtlCol="0">
            <a:spAutoFit/>
          </a:bodyPr>
          <a:lstStyle/>
          <a:p>
            <a:r>
              <a:rPr lang="ja-JP" altLang="en-US" sz="2585" b="1">
                <a:latin typeface="メイリオ" pitchFamily="50" charset="-128"/>
                <a:ea typeface="メイリオ" pitchFamily="50" charset="-128"/>
                <a:cs typeface="メイリオ" pitchFamily="50" charset="-128"/>
              </a:rPr>
              <a:t>本科目の内容と獲得</a:t>
            </a:r>
            <a:r>
              <a:rPr lang="ja-JP" altLang="en-US" sz="2585" b="1" smtClean="0">
                <a:latin typeface="メイリオ" pitchFamily="50" charset="-128"/>
                <a:ea typeface="メイリオ" pitchFamily="50" charset="-128"/>
                <a:cs typeface="メイリオ" pitchFamily="50" charset="-128"/>
              </a:rPr>
              <a:t>目標</a:t>
            </a:r>
            <a:endParaRPr lang="ja-JP" altLang="en-US" sz="2585" b="1" dirty="0">
              <a:latin typeface="メイリオ" pitchFamily="50" charset="-128"/>
              <a:ea typeface="メイリオ" pitchFamily="50"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9" name="角丸四角形 8"/>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630558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スライド番号プレースホルダー 1">
            <a:extLst>
              <a:ext uri="{FF2B5EF4-FFF2-40B4-BE49-F238E27FC236}">
                <a16:creationId xmlns:a16="http://schemas.microsoft.com/office/drawing/2014/main" id="{E20F5E05-1A92-48D3-98A9-AD76C7F9DD5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B200372-7508-4893-A3DA-4B30EB1E3FC5}" type="slidenum">
              <a:rPr lang="ja-JP" altLang="en-US" sz="1400" smtClean="0"/>
              <a:pPr>
                <a:spcBef>
                  <a:spcPct val="0"/>
                </a:spcBef>
                <a:buFontTx/>
                <a:buNone/>
              </a:pPr>
              <a:t>20</a:t>
            </a:fld>
            <a:endParaRPr lang="ja-JP" altLang="en-US" sz="1400"/>
          </a:p>
        </p:txBody>
      </p:sp>
      <p:sp>
        <p:nvSpPr>
          <p:cNvPr id="68611" name="テキスト ボックス 5">
            <a:extLst>
              <a:ext uri="{FF2B5EF4-FFF2-40B4-BE49-F238E27FC236}">
                <a16:creationId xmlns:a16="http://schemas.microsoft.com/office/drawing/2014/main" id="{B152B8FB-801F-44A8-A60B-583B3A1AB77F}"/>
              </a:ext>
            </a:extLst>
          </p:cNvPr>
          <p:cNvSpPr txBox="1">
            <a:spLocks noChangeArrowheads="1"/>
          </p:cNvSpPr>
          <p:nvPr/>
        </p:nvSpPr>
        <p:spPr bwMode="auto">
          <a:xfrm>
            <a:off x="971550" y="908050"/>
            <a:ext cx="7561263" cy="1570038"/>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Tx/>
              <a:buNone/>
            </a:pPr>
            <a:r>
              <a:rPr lang="ja-JP" altLang="en-US" sz="4800">
                <a:solidFill>
                  <a:srgbClr val="FF0000"/>
                </a:solidFill>
              </a:rPr>
              <a:t>自己決定・自己選択ができるようにお手伝いをすること</a:t>
            </a:r>
          </a:p>
        </p:txBody>
      </p:sp>
      <p:sp>
        <p:nvSpPr>
          <p:cNvPr id="68612" name="テキスト ボックス 3">
            <a:extLst>
              <a:ext uri="{FF2B5EF4-FFF2-40B4-BE49-F238E27FC236}">
                <a16:creationId xmlns:a16="http://schemas.microsoft.com/office/drawing/2014/main" id="{2D62CE78-AE82-4594-9F09-2F929A84252A}"/>
              </a:ext>
            </a:extLst>
          </p:cNvPr>
          <p:cNvSpPr txBox="1">
            <a:spLocks noChangeArrowheads="1"/>
          </p:cNvSpPr>
          <p:nvPr/>
        </p:nvSpPr>
        <p:spPr bwMode="auto">
          <a:xfrm>
            <a:off x="971550" y="3082925"/>
            <a:ext cx="7561263" cy="3095625"/>
          </a:xfrm>
          <a:prstGeom prst="rect">
            <a:avLst/>
          </a:prstGeom>
          <a:noFill/>
          <a:ln w="222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a:solidFill>
                  <a:srgbClr val="FF0000"/>
                </a:solidFill>
              </a:rPr>
              <a:t>そのために必要なことは</a:t>
            </a:r>
          </a:p>
          <a:p>
            <a:pPr eaLnBrk="1" hangingPunct="1">
              <a:buFontTx/>
              <a:buNone/>
            </a:pPr>
            <a:r>
              <a:rPr lang="ja-JP" altLang="en-US">
                <a:solidFill>
                  <a:srgbClr val="FF0000"/>
                </a:solidFill>
              </a:rPr>
              <a:t>　　　　　　　　　　　　　　　　　　意思疎通</a:t>
            </a:r>
          </a:p>
          <a:p>
            <a:pPr eaLnBrk="1" hangingPunct="1">
              <a:buFontTx/>
              <a:buNone/>
            </a:pPr>
            <a:r>
              <a:rPr lang="ja-JP" altLang="en-US">
                <a:solidFill>
                  <a:srgbClr val="FF0000"/>
                </a:solidFill>
              </a:rPr>
              <a:t>　　</a:t>
            </a:r>
            <a:r>
              <a:rPr lang="ja-JP" altLang="en-US" sz="4000" u="sng">
                <a:solidFill>
                  <a:srgbClr val="FF0000"/>
                </a:solidFill>
              </a:rPr>
              <a:t>意思決定支援</a:t>
            </a:r>
            <a:r>
              <a:rPr lang="ja-JP" altLang="en-US">
                <a:solidFill>
                  <a:srgbClr val="FF0000"/>
                </a:solidFill>
              </a:rPr>
              <a:t>　　　　　意思形成</a:t>
            </a:r>
          </a:p>
          <a:p>
            <a:pPr eaLnBrk="1" hangingPunct="1">
              <a:buFontTx/>
              <a:buNone/>
            </a:pPr>
            <a:r>
              <a:rPr lang="ja-JP" altLang="en-US">
                <a:solidFill>
                  <a:srgbClr val="FF0000"/>
                </a:solidFill>
              </a:rPr>
              <a:t>　　　　　　　　　　　　　　　　　　意思表示</a:t>
            </a:r>
          </a:p>
          <a:p>
            <a:pPr eaLnBrk="1" hangingPunct="1">
              <a:buFontTx/>
              <a:buNone/>
            </a:pPr>
            <a:r>
              <a:rPr lang="ja-JP" altLang="en-US">
                <a:solidFill>
                  <a:srgbClr val="FF0000"/>
                </a:solidFill>
              </a:rPr>
              <a:t>　　　　　　　　　　　　　　　　　　意思実現</a:t>
            </a:r>
          </a:p>
        </p:txBody>
      </p:sp>
      <p:sp>
        <p:nvSpPr>
          <p:cNvPr id="2" name="矢印: 右 1">
            <a:extLst>
              <a:ext uri="{FF2B5EF4-FFF2-40B4-BE49-F238E27FC236}">
                <a16:creationId xmlns:a16="http://schemas.microsoft.com/office/drawing/2014/main" id="{E07E1BDD-A7E7-417C-8165-1326FCBB3A12}"/>
              </a:ext>
            </a:extLst>
          </p:cNvPr>
          <p:cNvSpPr/>
          <p:nvPr/>
        </p:nvSpPr>
        <p:spPr bwMode="auto">
          <a:xfrm>
            <a:off x="4751388" y="4437063"/>
            <a:ext cx="1044575" cy="504825"/>
          </a:xfrm>
          <a:prstGeom prst="rightArrow">
            <a:avLst/>
          </a:prstGeom>
          <a:solidFill>
            <a:srgbClr val="FFFF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wrap="none" anchor="ctr"/>
          <a:lstStyle/>
          <a:p>
            <a:pPr marL="566738" indent="-566738" algn="ctr" eaLnBrk="1" hangingPunct="1">
              <a:spcBef>
                <a:spcPct val="20000"/>
              </a:spcBef>
              <a:buFontTx/>
              <a:buChar char="•"/>
              <a:defRPr/>
            </a:pPr>
            <a:endParaRPr lang="ja-JP" altLang="en-US">
              <a:solidFill>
                <a:schemeClr val="tx1"/>
              </a:solidFill>
            </a:endParaRPr>
          </a:p>
        </p:txBody>
      </p:sp>
      <p:sp>
        <p:nvSpPr>
          <p:cNvPr id="3" name="矢印: ストライプ 2">
            <a:extLst>
              <a:ext uri="{FF2B5EF4-FFF2-40B4-BE49-F238E27FC236}">
                <a16:creationId xmlns:a16="http://schemas.microsoft.com/office/drawing/2014/main" id="{5CF4E2CB-C053-4023-A9E9-0484E2CE94A4}"/>
              </a:ext>
            </a:extLst>
          </p:cNvPr>
          <p:cNvSpPr/>
          <p:nvPr/>
        </p:nvSpPr>
        <p:spPr bwMode="auto">
          <a:xfrm rot="5400000">
            <a:off x="6896100" y="4576763"/>
            <a:ext cx="2168525" cy="720725"/>
          </a:xfrm>
          <a:prstGeom prst="stripedRightArrow">
            <a:avLst/>
          </a:prstGeom>
          <a:solidFill>
            <a:srgbClr val="0066FF"/>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wrap="none" anchor="ctr"/>
          <a:lstStyle/>
          <a:p>
            <a:pPr marL="566738" indent="-566738" algn="ctr" eaLnBrk="1" hangingPunct="1">
              <a:spcBef>
                <a:spcPct val="20000"/>
              </a:spcBef>
              <a:buFontTx/>
              <a:buChar char="•"/>
              <a:defRPr/>
            </a:pPr>
            <a:endParaRPr lang="ja-JP" altLang="en-US">
              <a:solidFill>
                <a:schemeClr val="tx1"/>
              </a:solidFill>
            </a:endParaRPr>
          </a:p>
        </p:txBody>
      </p:sp>
      <p:sp>
        <p:nvSpPr>
          <p:cNvPr id="7" name="正方形/長方形 6">
            <a:extLst>
              <a:ext uri="{FF2B5EF4-FFF2-40B4-BE49-F238E27FC236}">
                <a16:creationId xmlns:a16="http://schemas.microsoft.com/office/drawing/2014/main" id="{E5EAD78C-8149-5949-A54B-9F66A8002B48}"/>
              </a:ext>
            </a:extLst>
          </p:cNvPr>
          <p:cNvSpPr/>
          <p:nvPr/>
        </p:nvSpPr>
        <p:spPr>
          <a:xfrm>
            <a:off x="1369752" y="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8" name="正方形/長方形 7">
            <a:extLst>
              <a:ext uri="{FF2B5EF4-FFF2-40B4-BE49-F238E27FC236}">
                <a16:creationId xmlns:a16="http://schemas.microsoft.com/office/drawing/2014/main" id="{EFA66DBF-D865-FE49-93A2-A561E8660C84}"/>
              </a:ext>
            </a:extLst>
          </p:cNvPr>
          <p:cNvSpPr/>
          <p:nvPr/>
        </p:nvSpPr>
        <p:spPr>
          <a:xfrm>
            <a:off x="0"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0527" y="3538144"/>
            <a:ext cx="6779455" cy="1223597"/>
          </a:xfrm>
        </p:spPr>
        <p:txBody>
          <a:bodyPr>
            <a:normAutofit/>
          </a:bodyPr>
          <a:lstStyle/>
          <a:p>
            <a:r>
              <a:rPr kumimoji="0" lang="ja-JP" altLang="en-US" sz="2954" dirty="0">
                <a:latin typeface="Arial" panose="020B0604020202020204" pitchFamily="34" charset="0"/>
                <a:ea typeface="ＭＳ ゴシック" panose="020B0609070205080204" pitchFamily="49" charset="-128"/>
                <a:cs typeface="Times New Roman" panose="02020603050405020304" pitchFamily="18" charset="0"/>
              </a:rPr>
              <a:t>意思決定支援の普遍主義</a:t>
            </a:r>
            <a:endParaRPr lang="ja-JP" altLang="en-US" sz="2954" dirty="0"/>
          </a:p>
        </p:txBody>
      </p:sp>
      <p:graphicFrame>
        <p:nvGraphicFramePr>
          <p:cNvPr id="4" name="コンテンツ プレースホルダー 3"/>
          <p:cNvGraphicFramePr>
            <a:graphicFrameLocks noGrp="1"/>
          </p:cNvGraphicFramePr>
          <p:nvPr>
            <p:ph idx="1"/>
          </p:nvPr>
        </p:nvGraphicFramePr>
        <p:xfrm>
          <a:off x="1021256" y="1962416"/>
          <a:ext cx="6957998" cy="1350498"/>
        </p:xfrm>
        <a:graphic>
          <a:graphicData uri="http://schemas.openxmlformats.org/drawingml/2006/table">
            <a:tbl>
              <a:tblPr firstRow="1" firstCol="1" bandRow="1"/>
              <a:tblGrid>
                <a:gridCol w="6957998">
                  <a:extLst>
                    <a:ext uri="{9D8B030D-6E8A-4147-A177-3AD203B41FA5}">
                      <a16:colId xmlns:a16="http://schemas.microsoft.com/office/drawing/2014/main" val="20000"/>
                    </a:ext>
                  </a:extLst>
                </a:gridCol>
              </a:tblGrid>
              <a:tr h="1350498">
                <a:tc>
                  <a:txBody>
                    <a:bodyPr/>
                    <a:lstStyle/>
                    <a:p>
                      <a:pPr algn="just">
                        <a:spcAft>
                          <a:spcPts val="0"/>
                        </a:spcAft>
                      </a:pPr>
                      <a:r>
                        <a:rPr lang="ja-JP" sz="2200" u="sng" kern="100" dirty="0">
                          <a:effectLst/>
                          <a:latin typeface="+mn-ea"/>
                          <a:ea typeface="+mn-ea"/>
                          <a:cs typeface="Times New Roman" panose="02020603050405020304" pitchFamily="18" charset="0"/>
                        </a:rPr>
                        <a:t>認知障害</a:t>
                      </a:r>
                      <a:r>
                        <a:rPr lang="ja-JP" sz="2200" kern="100" dirty="0">
                          <a:effectLst/>
                          <a:latin typeface="+mn-ea"/>
                          <a:ea typeface="+mn-ea"/>
                          <a:cs typeface="Times New Roman" panose="02020603050405020304" pitchFamily="18" charset="0"/>
                        </a:rPr>
                        <a:t>を持った人々（知的ないし発達障害、精神障害、認知症、後天的脳損傷その他、認知に影響しうる他の障害をもつ人々）が、平等に社会参加できるように、意思決定の手助けをすること。</a:t>
                      </a:r>
                    </a:p>
                  </a:txBody>
                  <a:tcPr marL="63305" marR="633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6" name="正方形/長方形 5"/>
          <p:cNvSpPr/>
          <p:nvPr/>
        </p:nvSpPr>
        <p:spPr>
          <a:xfrm>
            <a:off x="931985" y="4480867"/>
            <a:ext cx="7136540" cy="1683089"/>
          </a:xfrm>
          <a:prstGeom prst="rect">
            <a:avLst/>
          </a:prstGeom>
        </p:spPr>
        <p:txBody>
          <a:bodyPr wrap="square">
            <a:spAutoFit/>
          </a:bodyPr>
          <a:lstStyle/>
          <a:p>
            <a:pPr marL="263776" indent="-263776" eaLnBrk="0" fontAlgn="base" hangingPunct="0">
              <a:spcBef>
                <a:spcPct val="0"/>
              </a:spcBef>
              <a:spcAft>
                <a:spcPct val="0"/>
              </a:spcAft>
              <a:buFont typeface="Arial" panose="020B0604020202020204" pitchFamily="34" charset="0"/>
              <a:buChar char="•"/>
            </a:pPr>
            <a:r>
              <a:rPr kumimoji="0" lang="ja-JP" altLang="en-US" sz="1846" u="sng" dirty="0">
                <a:latin typeface="+mn-ea"/>
                <a:cs typeface="Times New Roman" panose="02020603050405020304" pitchFamily="18" charset="0"/>
              </a:rPr>
              <a:t>意思決定のための支援は、日常的に我々すべてが利用するもの</a:t>
            </a:r>
            <a:r>
              <a:rPr kumimoji="0" lang="ja-JP" altLang="en-US" sz="1846" dirty="0">
                <a:latin typeface="+mn-ea"/>
                <a:cs typeface="Times New Roman" panose="02020603050405020304" pitchFamily="18" charset="0"/>
              </a:rPr>
              <a:t>であり、大なり小なり決定を下すために、周囲の人間や、入手可能な情報、そして他の形の支援をみな使用する。</a:t>
            </a:r>
            <a:endParaRPr kumimoji="0" lang="en-US" altLang="ja-JP" sz="1846" dirty="0">
              <a:latin typeface="+mn-ea"/>
              <a:cs typeface="Times New Roman" panose="02020603050405020304" pitchFamily="18" charset="0"/>
            </a:endParaRPr>
          </a:p>
          <a:p>
            <a:pPr marL="263776" indent="-263776" eaLnBrk="0" fontAlgn="base" hangingPunct="0">
              <a:spcBef>
                <a:spcPct val="0"/>
              </a:spcBef>
              <a:spcAft>
                <a:spcPct val="0"/>
              </a:spcAft>
              <a:buFont typeface="Arial" panose="020B0604020202020204" pitchFamily="34" charset="0"/>
              <a:buChar char="•"/>
            </a:pPr>
            <a:endParaRPr kumimoji="0" lang="ja-JP" altLang="en-US" sz="1108" dirty="0">
              <a:latin typeface="+mn-ea"/>
            </a:endParaRPr>
          </a:p>
          <a:p>
            <a:pPr marL="263776" indent="-263776" eaLnBrk="0" fontAlgn="base" hangingPunct="0">
              <a:spcBef>
                <a:spcPct val="0"/>
              </a:spcBef>
              <a:spcAft>
                <a:spcPct val="0"/>
              </a:spcAft>
              <a:buFont typeface="Arial" panose="020B0604020202020204" pitchFamily="34" charset="0"/>
              <a:buChar char="•"/>
            </a:pPr>
            <a:r>
              <a:rPr kumimoji="0" lang="ja-JP" altLang="en-US" sz="1846" dirty="0">
                <a:latin typeface="+mn-ea"/>
                <a:cs typeface="Times New Roman" panose="02020603050405020304" pitchFamily="18" charset="0"/>
              </a:rPr>
              <a:t>かなりの量の支援を使う人々もいれば、より少ない支援を使う人もいて、それは個々人のニーズや好みの違いに影響</a:t>
            </a:r>
            <a:r>
              <a:rPr kumimoji="0" lang="ja-JP" altLang="en-US" sz="1846" dirty="0" smtClean="0">
                <a:latin typeface="+mn-ea"/>
                <a:cs typeface="Times New Roman" panose="02020603050405020304" pitchFamily="18" charset="0"/>
              </a:rPr>
              <a:t>される。</a:t>
            </a:r>
            <a:endParaRPr lang="ja-JP" altLang="en-US" sz="1846" dirty="0">
              <a:latin typeface="+mn-ea"/>
            </a:endParaRPr>
          </a:p>
        </p:txBody>
      </p:sp>
      <p:sp>
        <p:nvSpPr>
          <p:cNvPr id="8" name="タイトル 1"/>
          <p:cNvSpPr txBox="1">
            <a:spLocks/>
          </p:cNvSpPr>
          <p:nvPr/>
        </p:nvSpPr>
        <p:spPr>
          <a:xfrm>
            <a:off x="503857" y="513589"/>
            <a:ext cx="7886700" cy="1223597"/>
          </a:xfrm>
          <a:prstGeom prst="rect">
            <a:avLst/>
          </a:prstGeom>
        </p:spPr>
        <p:txBody>
          <a:bodyPr vert="horz" lIns="84406" tIns="42203" rIns="84406" bIns="42203"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323" dirty="0" smtClean="0">
                <a:solidFill>
                  <a:srgbClr val="C00000"/>
                </a:solidFill>
                <a:latin typeface="HGP創英角ﾎﾟｯﾌﾟ体" panose="040B0A00000000000000" pitchFamily="50" charset="-128"/>
                <a:ea typeface="HGP創英角ﾎﾟｯﾌﾟ体" panose="040B0A00000000000000" pitchFamily="50" charset="-128"/>
              </a:rPr>
              <a:t>意思決定</a:t>
            </a:r>
            <a:r>
              <a:rPr lang="ja-JP" altLang="en-US" sz="3323" dirty="0">
                <a:solidFill>
                  <a:srgbClr val="C00000"/>
                </a:solidFill>
                <a:latin typeface="HGP創英角ﾎﾟｯﾌﾟ体" panose="040B0A00000000000000" pitchFamily="50" charset="-128"/>
                <a:ea typeface="HGP創英角ﾎﾟｯﾌﾟ体" panose="040B0A00000000000000" pitchFamily="50" charset="-128"/>
              </a:rPr>
              <a:t>支援とは</a:t>
            </a:r>
            <a:endParaRPr lang="ja-JP" altLang="en-US" sz="3323" dirty="0">
              <a:solidFill>
                <a:srgbClr val="C00000"/>
              </a:solidFill>
              <a:latin typeface="HGS創英角ﾎﾟｯﾌﾟ体" panose="040B0A00000000000000" pitchFamily="50" charset="-128"/>
              <a:ea typeface="HGS創英角ﾎﾟｯﾌﾟ体" panose="040B0A00000000000000" pitchFamily="50" charset="-128"/>
            </a:endParaRPr>
          </a:p>
        </p:txBody>
      </p:sp>
      <p:sp>
        <p:nvSpPr>
          <p:cNvPr id="9" name="正方形/長方形 8">
            <a:extLst>
              <a:ext uri="{FF2B5EF4-FFF2-40B4-BE49-F238E27FC236}">
                <a16:creationId xmlns:a16="http://schemas.microsoft.com/office/drawing/2014/main" id="{5A4876BA-9053-894A-BEA0-0B2BB93093A8}"/>
              </a:ext>
            </a:extLst>
          </p:cNvPr>
          <p:cNvSpPr/>
          <p:nvPr/>
        </p:nvSpPr>
        <p:spPr>
          <a:xfrm>
            <a:off x="0" y="0"/>
            <a:ext cx="1339224" cy="54868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a:t>要検討</a:t>
            </a:r>
          </a:p>
        </p:txBody>
      </p:sp>
    </p:spTree>
    <p:extLst>
      <p:ext uri="{BB962C8B-B14F-4D97-AF65-F5344CB8AC3E}">
        <p14:creationId xmlns:p14="http://schemas.microsoft.com/office/powerpoint/2010/main" val="3518134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1" y="600810"/>
            <a:ext cx="8267096" cy="1223597"/>
          </a:xfrm>
        </p:spPr>
        <p:txBody>
          <a:bodyPr>
            <a:normAutofit/>
          </a:bodyPr>
          <a:lstStyle/>
          <a:p>
            <a:r>
              <a:rPr lang="ja-JP" altLang="en-US" sz="2215" dirty="0">
                <a:latin typeface="HGP創英角ｺﾞｼｯｸUB" panose="020B0900000000000000" pitchFamily="50" charset="-128"/>
                <a:ea typeface="HGP創英角ｺﾞｼｯｸUB" panose="020B0900000000000000" pitchFamily="50" charset="-128"/>
              </a:rPr>
              <a:t>基本的視点３</a:t>
            </a:r>
            <a:r>
              <a:rPr lang="en-US" altLang="ja-JP" sz="3323" dirty="0"/>
              <a:t/>
            </a:r>
            <a:br>
              <a:rPr lang="en-US" altLang="ja-JP" sz="3323" dirty="0"/>
            </a:br>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エンパワメントの視点</a:t>
            </a:r>
            <a:r>
              <a:rPr lang="ja-JP" altLang="en-US" sz="2954" dirty="0"/>
              <a:t>（当事者による社会変革）</a:t>
            </a:r>
            <a:endParaRPr lang="en-US" altLang="ja-JP" sz="2954" dirty="0"/>
          </a:p>
        </p:txBody>
      </p:sp>
      <p:sp>
        <p:nvSpPr>
          <p:cNvPr id="3" name="コンテンツ プレースホルダー 2"/>
          <p:cNvSpPr>
            <a:spLocks noGrp="1"/>
          </p:cNvSpPr>
          <p:nvPr>
            <p:ph idx="1"/>
          </p:nvPr>
        </p:nvSpPr>
        <p:spPr>
          <a:xfrm>
            <a:off x="628651" y="1948962"/>
            <a:ext cx="7886700" cy="825068"/>
          </a:xfrm>
        </p:spPr>
        <p:txBody>
          <a:bodyPr>
            <a:normAutofit fontScale="85000" lnSpcReduction="20000"/>
          </a:bodyPr>
          <a:lstStyle/>
          <a:p>
            <a:pPr marL="0" indent="0">
              <a:buNone/>
            </a:pPr>
            <a:r>
              <a:rPr lang="ja-JP" altLang="en-US" dirty="0"/>
              <a:t>本人が周囲の人々や社会に</a:t>
            </a:r>
            <a:r>
              <a:rPr lang="ja-JP" altLang="en-US" dirty="0" smtClean="0"/>
              <a:t>働き掛け、</a:t>
            </a:r>
            <a:r>
              <a:rPr lang="ja-JP" altLang="en-US" dirty="0"/>
              <a:t>社会を変えることで課題を解決していくために、環境に</a:t>
            </a:r>
            <a:r>
              <a:rPr lang="ja-JP" altLang="en-US" dirty="0" smtClean="0"/>
              <a:t>働き掛ける</a:t>
            </a:r>
            <a:r>
              <a:rPr lang="ja-JP" altLang="en-US" dirty="0"/>
              <a:t>。</a:t>
            </a:r>
            <a:endParaRPr lang="en-US" altLang="ja-JP" dirty="0"/>
          </a:p>
          <a:p>
            <a:pPr marL="0" indent="0">
              <a:buNone/>
            </a:pPr>
            <a:endParaRPr lang="en-US" altLang="ja-JP" dirty="0"/>
          </a:p>
        </p:txBody>
      </p:sp>
      <p:sp>
        <p:nvSpPr>
          <p:cNvPr id="5" name="スライド番号プレースホルダー 4">
            <a:extLst>
              <a:ext uri="{FF2B5EF4-FFF2-40B4-BE49-F238E27FC236}">
                <a16:creationId xmlns:a16="http://schemas.microsoft.com/office/drawing/2014/main" id="{6B4B07BE-78E6-452A-AB3B-071497CB783D}"/>
              </a:ext>
            </a:extLst>
          </p:cNvPr>
          <p:cNvSpPr>
            <a:spLocks noGrp="1"/>
          </p:cNvSpPr>
          <p:nvPr>
            <p:ph type="sldNum" sz="quarter" idx="12"/>
          </p:nvPr>
        </p:nvSpPr>
        <p:spPr/>
        <p:txBody>
          <a:bodyPr/>
          <a:lstStyle/>
          <a:p>
            <a:pPr>
              <a:defRPr/>
            </a:pPr>
            <a:fld id="{3FD2F90A-D9AE-43A5-A076-9B48518DBADB}" type="slidenum">
              <a:rPr lang="ja-JP" altLang="en-US" smtClean="0">
                <a:solidFill>
                  <a:prstClr val="black">
                    <a:tint val="75000"/>
                  </a:prstClr>
                </a:solidFill>
              </a:rPr>
              <a:pPr>
                <a:defRPr/>
              </a:pPr>
              <a:t>22</a:t>
            </a:fld>
            <a:endParaRPr lang="ja-JP" altLang="en-US">
              <a:solidFill>
                <a:prstClr val="black">
                  <a:tint val="75000"/>
                </a:prstClr>
              </a:solidFill>
            </a:endParaRPr>
          </a:p>
        </p:txBody>
      </p:sp>
      <p:grpSp>
        <p:nvGrpSpPr>
          <p:cNvPr id="9" name="グループ化 8">
            <a:extLst>
              <a:ext uri="{FF2B5EF4-FFF2-40B4-BE49-F238E27FC236}">
                <a16:creationId xmlns:a16="http://schemas.microsoft.com/office/drawing/2014/main" id="{4137BD51-06DA-48FD-8B1A-FA825DED8D23}"/>
              </a:ext>
            </a:extLst>
          </p:cNvPr>
          <p:cNvGrpSpPr/>
          <p:nvPr/>
        </p:nvGrpSpPr>
        <p:grpSpPr>
          <a:xfrm>
            <a:off x="5415538" y="5035477"/>
            <a:ext cx="1663845" cy="805683"/>
            <a:chOff x="4860630" y="1863585"/>
            <a:chExt cx="2149869" cy="1362807"/>
          </a:xfrm>
          <a:solidFill>
            <a:schemeClr val="accent5">
              <a:lumMod val="40000"/>
              <a:lumOff val="60000"/>
            </a:schemeClr>
          </a:solidFill>
          <a:scene3d>
            <a:camera prst="orthographicFront"/>
            <a:lightRig rig="flat" dir="t"/>
          </a:scene3d>
        </p:grpSpPr>
        <p:sp>
          <p:nvSpPr>
            <p:cNvPr id="10" name="円/楕円 22">
              <a:extLst>
                <a:ext uri="{FF2B5EF4-FFF2-40B4-BE49-F238E27FC236}">
                  <a16:creationId xmlns:a16="http://schemas.microsoft.com/office/drawing/2014/main" id="{E74FDB83-B7C3-4E72-994F-BC982D8FFEB4}"/>
                </a:ext>
              </a:extLst>
            </p:cNvPr>
            <p:cNvSpPr/>
            <p:nvPr/>
          </p:nvSpPr>
          <p:spPr>
            <a:xfrm>
              <a:off x="4860630" y="1863585"/>
              <a:ext cx="2149869" cy="1362807"/>
            </a:xfrm>
            <a:prstGeom prst="ellipse">
              <a:avLst/>
            </a:prstGeom>
            <a:grpFill/>
            <a:ln w="38100" cap="flat" cmpd="sng" algn="ctr">
              <a:solidFill>
                <a:srgbClr val="FFFFFF"/>
              </a:solidFill>
              <a:prstDash val="solid"/>
            </a:ln>
            <a:effectLst>
              <a:outerShdw blurRad="40000" dist="20000" dir="5400000" rotWithShape="0">
                <a:srgbClr val="000000">
                  <a:alpha val="38000"/>
                </a:srgbClr>
              </a:outerShdw>
            </a:effectLst>
          </p:spPr>
          <p:txBody>
            <a:bodyPr/>
            <a:lstStyle/>
            <a:p>
              <a:pPr>
                <a:defRPr/>
              </a:pPr>
              <a:endParaRPr lang="ja-JP" altLang="en-US" sz="1662" dirty="0">
                <a:solidFill>
                  <a:prstClr val="black"/>
                </a:solidFill>
              </a:endParaRPr>
            </a:p>
          </p:txBody>
        </p:sp>
        <p:sp>
          <p:nvSpPr>
            <p:cNvPr id="11" name="円/楕円 4">
              <a:extLst>
                <a:ext uri="{FF2B5EF4-FFF2-40B4-BE49-F238E27FC236}">
                  <a16:creationId xmlns:a16="http://schemas.microsoft.com/office/drawing/2014/main" id="{87A9F42D-8809-4498-AD06-72E47F60CB31}"/>
                </a:ext>
              </a:extLst>
            </p:cNvPr>
            <p:cNvSpPr/>
            <p:nvPr/>
          </p:nvSpPr>
          <p:spPr>
            <a:xfrm>
              <a:off x="5209173" y="2242439"/>
              <a:ext cx="1546376" cy="591119"/>
            </a:xfrm>
            <a:prstGeom prst="rect">
              <a:avLst/>
            </a:prstGeom>
            <a:grp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1846" kern="0" dirty="0">
                  <a:solidFill>
                    <a:srgbClr val="4472C4">
                      <a:lumMod val="75000"/>
                    </a:srgbClr>
                  </a:solidFill>
                  <a:latin typeface="HGP創英角ｺﾞｼｯｸUB" panose="020B0900000000000000" pitchFamily="50" charset="-128"/>
                  <a:ea typeface="HGP創英角ｺﾞｼｯｸUB" panose="020B0900000000000000" pitchFamily="50" charset="-128"/>
                </a:rPr>
                <a:t>相談支援専門員</a:t>
              </a:r>
            </a:p>
          </p:txBody>
        </p:sp>
      </p:grpSp>
      <p:sp>
        <p:nvSpPr>
          <p:cNvPr id="12" name="矢印: 右 11">
            <a:extLst>
              <a:ext uri="{FF2B5EF4-FFF2-40B4-BE49-F238E27FC236}">
                <a16:creationId xmlns:a16="http://schemas.microsoft.com/office/drawing/2014/main" id="{8D25D1B6-26DC-4D11-A899-D9DC751125F4}"/>
              </a:ext>
            </a:extLst>
          </p:cNvPr>
          <p:cNvSpPr/>
          <p:nvPr/>
        </p:nvSpPr>
        <p:spPr>
          <a:xfrm rot="20124125">
            <a:off x="2485588" y="3755194"/>
            <a:ext cx="4322372" cy="726855"/>
          </a:xfrm>
          <a:prstGeom prst="rightArrow">
            <a:avLst/>
          </a:prstGeom>
          <a:solidFill>
            <a:schemeClr val="accent6">
              <a:lumMod val="60000"/>
              <a:lumOff val="40000"/>
            </a:schemeClr>
          </a:solidFill>
          <a:ln/>
        </p:spPr>
        <p:style>
          <a:lnRef idx="0">
            <a:schemeClr val="accent6"/>
          </a:lnRef>
          <a:fillRef idx="3">
            <a:schemeClr val="accent6"/>
          </a:fillRef>
          <a:effectRef idx="3">
            <a:schemeClr val="accent6"/>
          </a:effectRef>
          <a:fontRef idx="minor">
            <a:schemeClr val="lt1"/>
          </a:fontRef>
        </p:style>
        <p:txBody>
          <a:bodyPr rtlCol="0" anchor="ctr"/>
          <a:lstStyle/>
          <a:p>
            <a:pPr algn="ctr">
              <a:defRPr/>
            </a:pPr>
            <a:endParaRPr lang="ja-JP" altLang="en-US" sz="1662" dirty="0">
              <a:solidFill>
                <a:prstClr val="white"/>
              </a:solidFill>
            </a:endParaRPr>
          </a:p>
        </p:txBody>
      </p:sp>
      <p:grpSp>
        <p:nvGrpSpPr>
          <p:cNvPr id="13" name="グループ化 12">
            <a:extLst>
              <a:ext uri="{FF2B5EF4-FFF2-40B4-BE49-F238E27FC236}">
                <a16:creationId xmlns:a16="http://schemas.microsoft.com/office/drawing/2014/main" id="{76A99CD0-934F-43EE-841B-9ADADF6F5B2A}"/>
              </a:ext>
            </a:extLst>
          </p:cNvPr>
          <p:cNvGrpSpPr/>
          <p:nvPr/>
        </p:nvGrpSpPr>
        <p:grpSpPr>
          <a:xfrm>
            <a:off x="3150141" y="3860681"/>
            <a:ext cx="1353037" cy="992554"/>
            <a:chOff x="4860630" y="1863585"/>
            <a:chExt cx="2149869" cy="1362807"/>
          </a:xfrm>
          <a:scene3d>
            <a:camera prst="orthographicFront"/>
            <a:lightRig rig="flat" dir="t"/>
          </a:scene3d>
        </p:grpSpPr>
        <p:sp>
          <p:nvSpPr>
            <p:cNvPr id="14" name="円/楕円 22">
              <a:extLst>
                <a:ext uri="{FF2B5EF4-FFF2-40B4-BE49-F238E27FC236}">
                  <a16:creationId xmlns:a16="http://schemas.microsoft.com/office/drawing/2014/main" id="{13310F45-2CEE-4662-BB3E-96E597294DFD}"/>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pPr>
                <a:defRPr/>
              </a:pPr>
              <a:endParaRPr lang="ja-JP" altLang="en-US" sz="1662" dirty="0">
                <a:solidFill>
                  <a:prstClr val="black"/>
                </a:solidFill>
              </a:endParaRPr>
            </a:p>
          </p:txBody>
        </p:sp>
        <p:sp>
          <p:nvSpPr>
            <p:cNvPr id="15" name="円/楕円 4">
              <a:extLst>
                <a:ext uri="{FF2B5EF4-FFF2-40B4-BE49-F238E27FC236}">
                  <a16:creationId xmlns:a16="http://schemas.microsoft.com/office/drawing/2014/main" id="{9C9F57A5-E9F1-4E89-9107-15776AB337F7}"/>
                </a:ext>
              </a:extLst>
            </p:cNvPr>
            <p:cNvSpPr/>
            <p:nvPr/>
          </p:nvSpPr>
          <p:spPr>
            <a:xfrm>
              <a:off x="5119304" y="2063162"/>
              <a:ext cx="1706566" cy="963651"/>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70AD47">
                      <a:lumMod val="75000"/>
                    </a:srgbClr>
                  </a:solidFill>
                  <a:latin typeface="HGP創英角ｺﾞｼｯｸUB" panose="020B0900000000000000" pitchFamily="50" charset="-128"/>
                  <a:ea typeface="HGP創英角ｺﾞｼｯｸUB" panose="020B0900000000000000" pitchFamily="50" charset="-128"/>
                </a:rPr>
                <a:t>対人</a:t>
              </a:r>
            </a:p>
          </p:txBody>
        </p:sp>
      </p:grpSp>
      <p:grpSp>
        <p:nvGrpSpPr>
          <p:cNvPr id="16" name="グループ化 15">
            <a:extLst>
              <a:ext uri="{FF2B5EF4-FFF2-40B4-BE49-F238E27FC236}">
                <a16:creationId xmlns:a16="http://schemas.microsoft.com/office/drawing/2014/main" id="{79205A92-9D32-4155-900D-671B9219AB73}"/>
              </a:ext>
            </a:extLst>
          </p:cNvPr>
          <p:cNvGrpSpPr/>
          <p:nvPr/>
        </p:nvGrpSpPr>
        <p:grpSpPr>
          <a:xfrm>
            <a:off x="4450522" y="3124810"/>
            <a:ext cx="1743230" cy="1082902"/>
            <a:chOff x="4860630" y="1863585"/>
            <a:chExt cx="2149869" cy="1362807"/>
          </a:xfrm>
          <a:scene3d>
            <a:camera prst="orthographicFront"/>
            <a:lightRig rig="flat" dir="t"/>
          </a:scene3d>
        </p:grpSpPr>
        <p:sp>
          <p:nvSpPr>
            <p:cNvPr id="17" name="円/楕円 22">
              <a:extLst>
                <a:ext uri="{FF2B5EF4-FFF2-40B4-BE49-F238E27FC236}">
                  <a16:creationId xmlns:a16="http://schemas.microsoft.com/office/drawing/2014/main" id="{0F6F6778-0AAE-41A8-8370-E705AD423A24}"/>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pPr>
                <a:defRPr/>
              </a:pPr>
              <a:endParaRPr lang="ja-JP" altLang="en-US" sz="1662" dirty="0">
                <a:solidFill>
                  <a:prstClr val="black"/>
                </a:solidFill>
              </a:endParaRPr>
            </a:p>
          </p:txBody>
        </p:sp>
        <p:sp>
          <p:nvSpPr>
            <p:cNvPr id="18" name="円/楕円 4">
              <a:extLst>
                <a:ext uri="{FF2B5EF4-FFF2-40B4-BE49-F238E27FC236}">
                  <a16:creationId xmlns:a16="http://schemas.microsoft.com/office/drawing/2014/main" id="{A545DA74-E829-4435-8F39-E5477A3316FC}"/>
                </a:ext>
              </a:extLst>
            </p:cNvPr>
            <p:cNvSpPr/>
            <p:nvPr/>
          </p:nvSpPr>
          <p:spPr>
            <a:xfrm>
              <a:off x="5119304" y="2063162"/>
              <a:ext cx="1706566" cy="963651"/>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70AD47">
                      <a:lumMod val="75000"/>
                    </a:srgbClr>
                  </a:solidFill>
                  <a:latin typeface="HGP創英角ｺﾞｼｯｸUB" panose="020B0900000000000000" pitchFamily="50" charset="-128"/>
                  <a:ea typeface="HGP創英角ｺﾞｼｯｸUB" panose="020B0900000000000000" pitchFamily="50" charset="-128"/>
                </a:rPr>
                <a:t>対社会</a:t>
              </a:r>
            </a:p>
          </p:txBody>
        </p:sp>
      </p:grpSp>
      <p:grpSp>
        <p:nvGrpSpPr>
          <p:cNvPr id="19" name="グループ化 18">
            <a:extLst>
              <a:ext uri="{FF2B5EF4-FFF2-40B4-BE49-F238E27FC236}">
                <a16:creationId xmlns:a16="http://schemas.microsoft.com/office/drawing/2014/main" id="{848A8069-3F1A-4731-BEFA-3DEFFD397E62}"/>
              </a:ext>
            </a:extLst>
          </p:cNvPr>
          <p:cNvGrpSpPr/>
          <p:nvPr/>
        </p:nvGrpSpPr>
        <p:grpSpPr>
          <a:xfrm>
            <a:off x="1988790" y="4660928"/>
            <a:ext cx="1083290" cy="825068"/>
            <a:chOff x="4860630" y="1863585"/>
            <a:chExt cx="2149869" cy="1362807"/>
          </a:xfrm>
          <a:scene3d>
            <a:camera prst="orthographicFront"/>
            <a:lightRig rig="flat" dir="t"/>
          </a:scene3d>
        </p:grpSpPr>
        <p:sp>
          <p:nvSpPr>
            <p:cNvPr id="20" name="円/楕円 22">
              <a:extLst>
                <a:ext uri="{FF2B5EF4-FFF2-40B4-BE49-F238E27FC236}">
                  <a16:creationId xmlns:a16="http://schemas.microsoft.com/office/drawing/2014/main" id="{66B61356-F320-477B-815C-5E614D9FA2DD}"/>
                </a:ext>
              </a:extLst>
            </p:cNvPr>
            <p:cNvSpPr/>
            <p:nvPr/>
          </p:nvSpPr>
          <p:spPr>
            <a:xfrm>
              <a:off x="4860630" y="1863585"/>
              <a:ext cx="2149869" cy="1362807"/>
            </a:xfrm>
            <a:prstGeom prst="ellipse">
              <a:avLst/>
            </a:prstGeom>
            <a:solidFill>
              <a:schemeClr val="accent6">
                <a:lumMod val="40000"/>
                <a:lumOff val="60000"/>
              </a:schemeClr>
            </a:solidFill>
            <a:ln w="38100" cap="flat" cmpd="sng" algn="ctr">
              <a:solidFill>
                <a:srgbClr val="FFFFFF"/>
              </a:solidFill>
              <a:prstDash val="solid"/>
            </a:ln>
            <a:effectLst>
              <a:outerShdw blurRad="40000" dist="20000" dir="5400000" rotWithShape="0">
                <a:srgbClr val="000000">
                  <a:alpha val="38000"/>
                </a:srgbClr>
              </a:outerShdw>
            </a:effectLst>
          </p:spPr>
          <p:txBody>
            <a:bodyPr/>
            <a:lstStyle/>
            <a:p>
              <a:pPr>
                <a:defRPr/>
              </a:pPr>
              <a:endParaRPr lang="ja-JP" altLang="en-US" sz="1662" dirty="0">
                <a:solidFill>
                  <a:prstClr val="black"/>
                </a:solidFill>
              </a:endParaRPr>
            </a:p>
          </p:txBody>
        </p:sp>
        <p:sp>
          <p:nvSpPr>
            <p:cNvPr id="21" name="円/楕円 4">
              <a:extLst>
                <a:ext uri="{FF2B5EF4-FFF2-40B4-BE49-F238E27FC236}">
                  <a16:creationId xmlns:a16="http://schemas.microsoft.com/office/drawing/2014/main" id="{8FE8EC8F-0809-42E8-B114-71F83B2FC970}"/>
                </a:ext>
              </a:extLst>
            </p:cNvPr>
            <p:cNvSpPr/>
            <p:nvPr/>
          </p:nvSpPr>
          <p:spPr>
            <a:xfrm>
              <a:off x="5119304" y="2063162"/>
              <a:ext cx="1706566" cy="963651"/>
            </a:xfrm>
            <a:prstGeom prst="rect">
              <a:avLst/>
            </a:prstGeom>
            <a:noFill/>
            <a:ln>
              <a:noFill/>
            </a:ln>
            <a:effectLst/>
            <a:sp3d/>
          </p:spPr>
          <p:txBody>
            <a:bodyPr spcFirstLastPara="0" vert="horz" wrap="square" lIns="21102" tIns="21102" rIns="21102" bIns="21102" numCol="1" spcCol="1270" anchor="ctr" anchorCtr="0">
              <a:noAutofit/>
            </a:bodyPr>
            <a:lstStyle/>
            <a:p>
              <a:pPr algn="ctr" defTabSz="738572" fontAlgn="base">
                <a:lnSpc>
                  <a:spcPct val="90000"/>
                </a:lnSpc>
                <a:spcBef>
                  <a:spcPct val="0"/>
                </a:spcBef>
                <a:spcAft>
                  <a:spcPct val="35000"/>
                </a:spcAft>
                <a:defRPr/>
              </a:pPr>
              <a:r>
                <a:rPr kumimoji="0" lang="ja-JP" altLang="en-US" sz="2215" kern="0" dirty="0">
                  <a:solidFill>
                    <a:srgbClr val="70AD47">
                      <a:lumMod val="75000"/>
                    </a:srgbClr>
                  </a:solidFill>
                  <a:latin typeface="HGP創英角ｺﾞｼｯｸUB" panose="020B0900000000000000" pitchFamily="50" charset="-128"/>
                  <a:ea typeface="HGP創英角ｺﾞｼｯｸUB" panose="020B0900000000000000" pitchFamily="50" charset="-128"/>
                </a:rPr>
                <a:t>本人</a:t>
              </a:r>
            </a:p>
          </p:txBody>
        </p:sp>
      </p:grpSp>
      <p:sp>
        <p:nvSpPr>
          <p:cNvPr id="22" name="正方形/長方形 21">
            <a:extLst>
              <a:ext uri="{FF2B5EF4-FFF2-40B4-BE49-F238E27FC236}">
                <a16:creationId xmlns:a16="http://schemas.microsoft.com/office/drawing/2014/main" id="{9C8C2C8A-1DB6-444C-AC15-3FB40BD5A261}"/>
              </a:ext>
            </a:extLst>
          </p:cNvPr>
          <p:cNvSpPr/>
          <p:nvPr/>
        </p:nvSpPr>
        <p:spPr>
          <a:xfrm rot="20109900">
            <a:off x="2741716" y="3473422"/>
            <a:ext cx="1497526" cy="348109"/>
          </a:xfrm>
          <a:prstGeom prst="rect">
            <a:avLst/>
          </a:prstGeom>
        </p:spPr>
        <p:txBody>
          <a:bodyPr wrap="none">
            <a:spAutoFit/>
          </a:bodyPr>
          <a:lstStyle/>
          <a:p>
            <a:pPr>
              <a:defRPr/>
            </a:pPr>
            <a:r>
              <a:rPr lang="ja-JP" altLang="en-US" sz="1662" dirty="0">
                <a:solidFill>
                  <a:prstClr val="black"/>
                </a:solidFill>
              </a:rPr>
              <a:t>自己効力感</a:t>
            </a:r>
            <a:r>
              <a:rPr lang="en-US" altLang="ja-JP" sz="1662" dirty="0">
                <a:solidFill>
                  <a:prstClr val="black"/>
                </a:solidFill>
              </a:rPr>
              <a:t>UP</a:t>
            </a:r>
            <a:endParaRPr lang="ja-JP" altLang="en-US" sz="1662" dirty="0">
              <a:solidFill>
                <a:prstClr val="black"/>
              </a:solidFill>
            </a:endParaRPr>
          </a:p>
        </p:txBody>
      </p:sp>
      <p:pic>
        <p:nvPicPr>
          <p:cNvPr id="25" name="グラフィックス 24" descr="矢印: 時計回りの曲線">
            <a:extLst>
              <a:ext uri="{FF2B5EF4-FFF2-40B4-BE49-F238E27FC236}">
                <a16:creationId xmlns:a16="http://schemas.microsoft.com/office/drawing/2014/main" id="{5E2F58A7-6D62-474E-A03D-DE9F5FADFD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7224183">
            <a:off x="3871649" y="3986986"/>
            <a:ext cx="1344110" cy="3490098"/>
          </a:xfrm>
          <a:prstGeom prst="rect">
            <a:avLst/>
          </a:prstGeom>
        </p:spPr>
      </p:pic>
      <p:pic>
        <p:nvPicPr>
          <p:cNvPr id="26" name="グラフィックス 25" descr="矢印: 時計回りの曲線">
            <a:extLst>
              <a:ext uri="{FF2B5EF4-FFF2-40B4-BE49-F238E27FC236}">
                <a16:creationId xmlns:a16="http://schemas.microsoft.com/office/drawing/2014/main" id="{851D8041-F9BF-4079-9822-AE74DB21C4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18676653">
            <a:off x="4335038" y="4324638"/>
            <a:ext cx="1358394" cy="1725953"/>
          </a:xfrm>
          <a:prstGeom prst="rect">
            <a:avLst/>
          </a:prstGeom>
        </p:spPr>
      </p:pic>
      <p:pic>
        <p:nvPicPr>
          <p:cNvPr id="27" name="グラフィックス 26" descr="矢印: 時計回りの曲線">
            <a:extLst>
              <a:ext uri="{FF2B5EF4-FFF2-40B4-BE49-F238E27FC236}">
                <a16:creationId xmlns:a16="http://schemas.microsoft.com/office/drawing/2014/main" id="{282B955A-884E-4CC1-9F0A-BDE62133AAFD}"/>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rot="20510112">
            <a:off x="5223186" y="4071945"/>
            <a:ext cx="1536987" cy="1463226"/>
          </a:xfrm>
          <a:prstGeom prst="rect">
            <a:avLst/>
          </a:prstGeom>
        </p:spPr>
      </p:pic>
      <p:sp>
        <p:nvSpPr>
          <p:cNvPr id="24" name="正方形/長方形 23">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35036372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0872" y="188640"/>
            <a:ext cx="8229600" cy="1143000"/>
          </a:xfrm>
        </p:spPr>
        <p:txBody>
          <a:bodyPr>
            <a:normAutofit/>
          </a:bodyPr>
          <a:lstStyle/>
          <a:p>
            <a:pPr algn="l"/>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エンパワメントとは何か</a:t>
            </a:r>
          </a:p>
        </p:txBody>
      </p:sp>
      <p:sp>
        <p:nvSpPr>
          <p:cNvPr id="3" name="コンテンツ プレースホルダー 2"/>
          <p:cNvSpPr>
            <a:spLocks noGrp="1"/>
          </p:cNvSpPr>
          <p:nvPr>
            <p:ph idx="1"/>
          </p:nvPr>
        </p:nvSpPr>
        <p:spPr>
          <a:xfrm>
            <a:off x="628650" y="1268760"/>
            <a:ext cx="7886700" cy="4500974"/>
          </a:xfrm>
        </p:spPr>
        <p:txBody>
          <a:bodyPr>
            <a:normAutofit lnSpcReduction="10000"/>
          </a:bodyPr>
          <a:lstStyle/>
          <a:p>
            <a:r>
              <a:rPr lang="ja-JP" altLang="en-US" sz="2215" dirty="0"/>
              <a:t>「パワーの欠如した状態</a:t>
            </a:r>
            <a:r>
              <a:rPr lang="en-US" altLang="ja-JP" sz="2215" dirty="0"/>
              <a:t>(powerlessness)</a:t>
            </a:r>
            <a:r>
              <a:rPr lang="ja-JP" altLang="en-US" sz="2215" dirty="0"/>
              <a:t>は，個人，あるいはグループの目標を達成するために資源を獲得し，活用できないこと，価値ある社会的役割を遂行するための情報，知識，スキル，物質をマネジメントすることができないこと」（</a:t>
            </a:r>
            <a:r>
              <a:rPr lang="en-US" altLang="ja-JP" sz="2215" dirty="0"/>
              <a:t>Solomon,1976</a:t>
            </a:r>
            <a:r>
              <a:rPr lang="ja-JP" altLang="en-US" sz="2215" dirty="0"/>
              <a:t>：</a:t>
            </a:r>
            <a:r>
              <a:rPr lang="en-US" altLang="ja-JP" sz="2215" dirty="0"/>
              <a:t>28</a:t>
            </a:r>
            <a:r>
              <a:rPr lang="ja-JP" altLang="en-US" sz="2215" dirty="0"/>
              <a:t>）</a:t>
            </a:r>
            <a:endParaRPr lang="en-US" altLang="ja-JP" sz="2215" dirty="0"/>
          </a:p>
          <a:p>
            <a:r>
              <a:rPr lang="ja-JP" altLang="en-US" sz="2215" dirty="0"/>
              <a:t>パワーにはレベルが存在する．個人的（個人的な事柄を解決したり影響を与える能力に関する感情や認知），対人関係的</a:t>
            </a:r>
            <a:r>
              <a:rPr lang="en-US" altLang="ja-JP" sz="2215" dirty="0"/>
              <a:t>(</a:t>
            </a:r>
            <a:r>
              <a:rPr lang="ja-JP" altLang="en-US" sz="2215" dirty="0"/>
              <a:t>問題の解決を促す他者との経験），そして環境的（セルフヘルプの努力を促進したり妨害する社会的制度）な</a:t>
            </a:r>
            <a:r>
              <a:rPr lang="en-US" altLang="ja-JP" sz="2215" dirty="0"/>
              <a:t>3</a:t>
            </a:r>
            <a:r>
              <a:rPr lang="ja-JP" altLang="en-US" sz="2215" dirty="0"/>
              <a:t>つのレベルである</a:t>
            </a:r>
            <a:r>
              <a:rPr lang="en-US" altLang="ja-JP" sz="2215" dirty="0"/>
              <a:t>(</a:t>
            </a:r>
            <a:r>
              <a:rPr lang="en-US" altLang="ja-JP" sz="2215" dirty="0" err="1"/>
              <a:t>Guitierrez</a:t>
            </a:r>
            <a:r>
              <a:rPr lang="ja-JP" altLang="en-US" sz="2215" dirty="0"/>
              <a:t>ら</a:t>
            </a:r>
            <a:r>
              <a:rPr lang="en-US" altLang="ja-JP" sz="2215" dirty="0"/>
              <a:t>, 1998:10)</a:t>
            </a:r>
            <a:r>
              <a:rPr lang="ja-JP" altLang="en-US" sz="2215" dirty="0"/>
              <a:t>．</a:t>
            </a:r>
          </a:p>
          <a:p>
            <a:r>
              <a:rPr lang="ja-JP" altLang="en-US" sz="2215" dirty="0"/>
              <a:t>ソーシャルワークは、社会変革と社会開発、社会的結束、および人々のエンパワメントと解放を促進する、実践に基づいた専門職であり学問である（ソーシャルワーク専門職のグローバル定義 </a:t>
            </a:r>
            <a:r>
              <a:rPr lang="en-US" altLang="ja-JP" sz="2215" dirty="0"/>
              <a:t>2014</a:t>
            </a:r>
            <a:r>
              <a:rPr lang="ja-JP" altLang="en-US" sz="2215" dirty="0"/>
              <a:t>）。 </a:t>
            </a:r>
          </a:p>
          <a:p>
            <a:endParaRPr lang="ja-JP" altLang="en-US" sz="2215" dirty="0"/>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23</a:t>
            </a:fld>
            <a:endParaRPr lang="ja-JP" altLang="en-US">
              <a:solidFill>
                <a:prstClr val="black">
                  <a:tint val="75000"/>
                </a:prstClr>
              </a:solidFill>
            </a:endParaRPr>
          </a:p>
        </p:txBody>
      </p:sp>
      <p:sp>
        <p:nvSpPr>
          <p:cNvPr id="7" name="正方形/長方形 6">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19915750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1681" y="476672"/>
            <a:ext cx="8341314" cy="862722"/>
          </a:xfrm>
        </p:spPr>
        <p:txBody>
          <a:bodyPr>
            <a:normAutofit/>
          </a:bodyPr>
          <a:lstStyle/>
          <a:p>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なぜ、エンパワメント・アプローチなのか</a:t>
            </a:r>
          </a:p>
        </p:txBody>
      </p:sp>
      <p:sp>
        <p:nvSpPr>
          <p:cNvPr id="5" name="スライド番号プレースホルダー 4">
            <a:extLst>
              <a:ext uri="{FF2B5EF4-FFF2-40B4-BE49-F238E27FC236}">
                <a16:creationId xmlns:a16="http://schemas.microsoft.com/office/drawing/2014/main" id="{DBE271AD-17EB-4E08-8573-C7C220CA6CC4}"/>
              </a:ext>
            </a:extLst>
          </p:cNvPr>
          <p:cNvSpPr>
            <a:spLocks noGrp="1"/>
          </p:cNvSpPr>
          <p:nvPr>
            <p:ph type="sldNum" sz="quarter" idx="12"/>
          </p:nvPr>
        </p:nvSpPr>
        <p:spPr/>
        <p:txBody>
          <a:bodyPr/>
          <a:lstStyle/>
          <a:p>
            <a:fld id="{3FD2F90A-D9AE-43A5-A076-9B48518DBADB}" type="slidenum">
              <a:rPr lang="ja-JP" altLang="en-US" smtClean="0">
                <a:solidFill>
                  <a:prstClr val="black">
                    <a:tint val="75000"/>
                  </a:prstClr>
                </a:solidFill>
              </a:rPr>
              <a:pPr/>
              <a:t>24</a:t>
            </a:fld>
            <a:endParaRPr lang="ja-JP" altLang="en-US">
              <a:solidFill>
                <a:prstClr val="black">
                  <a:tint val="75000"/>
                </a:prstClr>
              </a:solidFill>
            </a:endParaRPr>
          </a:p>
        </p:txBody>
      </p:sp>
      <p:sp>
        <p:nvSpPr>
          <p:cNvPr id="9" name="正方形/長方形 8">
            <a:extLst>
              <a:ext uri="{FF2B5EF4-FFF2-40B4-BE49-F238E27FC236}">
                <a16:creationId xmlns:a16="http://schemas.microsoft.com/office/drawing/2014/main" id="{FBE71B64-448E-4E6B-92C0-D1EEC20914FB}"/>
              </a:ext>
            </a:extLst>
          </p:cNvPr>
          <p:cNvSpPr/>
          <p:nvPr/>
        </p:nvSpPr>
        <p:spPr>
          <a:xfrm>
            <a:off x="628649" y="1412776"/>
            <a:ext cx="8183651" cy="3939540"/>
          </a:xfrm>
          <a:prstGeom prst="rect">
            <a:avLst/>
          </a:prstGeom>
        </p:spPr>
        <p:txBody>
          <a:bodyPr wrap="square">
            <a:spAutoFit/>
          </a:bodyPr>
          <a:lstStyle/>
          <a:p>
            <a:pPr marL="168524" indent="-168524" fontAlgn="base">
              <a:lnSpc>
                <a:spcPts val="3046"/>
              </a:lnSpc>
              <a:spcBef>
                <a:spcPct val="0"/>
              </a:spcBef>
              <a:spcAft>
                <a:spcPct val="0"/>
              </a:spcAft>
            </a:pPr>
            <a:r>
              <a:rPr lang="ja-JP" altLang="en-US" sz="2215" dirty="0">
                <a:solidFill>
                  <a:prstClr val="black"/>
                </a:solidFill>
                <a:latin typeface="Times New Roman" pitchFamily="18" charset="0"/>
              </a:rPr>
              <a:t>①</a:t>
            </a:r>
            <a:r>
              <a:rPr lang="ja-JP" altLang="ja-JP" sz="2215" dirty="0">
                <a:solidFill>
                  <a:prstClr val="black"/>
                </a:solidFill>
                <a:latin typeface="Times New Roman" pitchFamily="18" charset="0"/>
              </a:rPr>
              <a:t>相談支援者は，</a:t>
            </a:r>
            <a:r>
              <a:rPr lang="ja-JP" altLang="ja-JP" sz="2215" dirty="0">
                <a:solidFill>
                  <a:srgbClr val="00B0F0"/>
                </a:solidFill>
                <a:latin typeface="Times New Roman" pitchFamily="18" charset="0"/>
              </a:rPr>
              <a:t>本人が主体性</a:t>
            </a:r>
            <a:r>
              <a:rPr lang="ja-JP" altLang="ja-JP" sz="2215" dirty="0">
                <a:solidFill>
                  <a:prstClr val="black"/>
                </a:solidFill>
                <a:latin typeface="Times New Roman" pitchFamily="18" charset="0"/>
              </a:rPr>
              <a:t>をもって自ら生きづらさを解消する行動をとるよう</a:t>
            </a:r>
            <a:r>
              <a:rPr lang="ja-JP" altLang="ja-JP" sz="2215" dirty="0" smtClean="0">
                <a:solidFill>
                  <a:prstClr val="black"/>
                </a:solidFill>
                <a:latin typeface="Times New Roman" pitchFamily="18" charset="0"/>
              </a:rPr>
              <a:t>働き</a:t>
            </a:r>
            <a:r>
              <a:rPr lang="ja-JP" altLang="en-US" sz="2215" dirty="0" smtClean="0">
                <a:solidFill>
                  <a:prstClr val="black"/>
                </a:solidFill>
                <a:latin typeface="Times New Roman" pitchFamily="18" charset="0"/>
              </a:rPr>
              <a:t>掛け</a:t>
            </a:r>
            <a:r>
              <a:rPr lang="ja-JP" altLang="ja-JP" sz="2215" dirty="0" smtClean="0">
                <a:solidFill>
                  <a:prstClr val="black"/>
                </a:solidFill>
                <a:latin typeface="Times New Roman" pitchFamily="18" charset="0"/>
              </a:rPr>
              <a:t>て</a:t>
            </a:r>
            <a:r>
              <a:rPr lang="ja-JP" altLang="ja-JP" sz="2215" dirty="0">
                <a:solidFill>
                  <a:prstClr val="black"/>
                </a:solidFill>
                <a:latin typeface="Times New Roman" pitchFamily="18" charset="0"/>
              </a:rPr>
              <a:t>いる．</a:t>
            </a:r>
          </a:p>
          <a:p>
            <a:pPr marL="168524" indent="-168524" fontAlgn="base">
              <a:lnSpc>
                <a:spcPts val="3046"/>
              </a:lnSpc>
              <a:spcBef>
                <a:spcPct val="0"/>
              </a:spcBef>
              <a:spcAft>
                <a:spcPct val="0"/>
              </a:spcAft>
            </a:pPr>
            <a:r>
              <a:rPr lang="ja-JP" altLang="en-US" sz="2215" dirty="0">
                <a:solidFill>
                  <a:prstClr val="black"/>
                </a:solidFill>
                <a:latin typeface="Times New Roman" pitchFamily="18" charset="0"/>
              </a:rPr>
              <a:t>②</a:t>
            </a:r>
            <a:r>
              <a:rPr lang="ja-JP" altLang="ja-JP" sz="2215" dirty="0">
                <a:solidFill>
                  <a:prstClr val="black"/>
                </a:solidFill>
                <a:latin typeface="Times New Roman" pitchFamily="18" charset="0"/>
              </a:rPr>
              <a:t>相談支援者は，本人が地域社会との関係をつくるために，</a:t>
            </a:r>
            <a:r>
              <a:rPr lang="ja-JP" altLang="ja-JP" sz="2215" dirty="0">
                <a:solidFill>
                  <a:srgbClr val="00B0F0"/>
                </a:solidFill>
                <a:latin typeface="Times New Roman" pitchFamily="18" charset="0"/>
              </a:rPr>
              <a:t>地域の社会資源を活用</a:t>
            </a:r>
            <a:r>
              <a:rPr lang="ja-JP" altLang="ja-JP" sz="2215" dirty="0">
                <a:solidFill>
                  <a:prstClr val="black"/>
                </a:solidFill>
                <a:latin typeface="Times New Roman" pitchFamily="18" charset="0"/>
              </a:rPr>
              <a:t>するよう</a:t>
            </a:r>
            <a:r>
              <a:rPr lang="ja-JP" altLang="ja-JP" sz="2215" dirty="0" smtClean="0">
                <a:solidFill>
                  <a:prstClr val="black"/>
                </a:solidFill>
                <a:latin typeface="Times New Roman" pitchFamily="18" charset="0"/>
              </a:rPr>
              <a:t>働き</a:t>
            </a:r>
            <a:r>
              <a:rPr lang="ja-JP" altLang="en-US" sz="2215" dirty="0" smtClean="0">
                <a:solidFill>
                  <a:prstClr val="black"/>
                </a:solidFill>
                <a:latin typeface="Times New Roman" pitchFamily="18" charset="0"/>
              </a:rPr>
              <a:t>掛け</a:t>
            </a:r>
            <a:r>
              <a:rPr lang="ja-JP" altLang="ja-JP" sz="2215" dirty="0" smtClean="0">
                <a:solidFill>
                  <a:prstClr val="black"/>
                </a:solidFill>
                <a:latin typeface="Times New Roman" pitchFamily="18" charset="0"/>
              </a:rPr>
              <a:t>て</a:t>
            </a:r>
            <a:r>
              <a:rPr lang="ja-JP" altLang="ja-JP" sz="2215" dirty="0">
                <a:solidFill>
                  <a:prstClr val="black"/>
                </a:solidFill>
                <a:latin typeface="Times New Roman" pitchFamily="18" charset="0"/>
              </a:rPr>
              <a:t>いる．</a:t>
            </a:r>
          </a:p>
          <a:p>
            <a:pPr marL="168524" indent="-168524" fontAlgn="base">
              <a:lnSpc>
                <a:spcPts val="3046"/>
              </a:lnSpc>
              <a:spcBef>
                <a:spcPct val="0"/>
              </a:spcBef>
              <a:spcAft>
                <a:spcPct val="0"/>
              </a:spcAft>
            </a:pPr>
            <a:r>
              <a:rPr lang="ja-JP" altLang="en-US" sz="2215" dirty="0">
                <a:solidFill>
                  <a:prstClr val="black"/>
                </a:solidFill>
                <a:latin typeface="Times New Roman" pitchFamily="18" charset="0"/>
              </a:rPr>
              <a:t>③</a:t>
            </a:r>
            <a:r>
              <a:rPr lang="ja-JP" altLang="ja-JP" sz="2215" dirty="0">
                <a:solidFill>
                  <a:prstClr val="black"/>
                </a:solidFill>
                <a:latin typeface="Times New Roman" pitchFamily="18" charset="0"/>
              </a:rPr>
              <a:t>批判的意識を持つ相談支援者が本人とともに他者との関係改善や</a:t>
            </a:r>
            <a:r>
              <a:rPr lang="ja-JP" altLang="ja-JP" sz="2215" dirty="0">
                <a:solidFill>
                  <a:srgbClr val="00B0F0"/>
                </a:solidFill>
                <a:latin typeface="Times New Roman" pitchFamily="18" charset="0"/>
              </a:rPr>
              <a:t>地域の変革に臨む</a:t>
            </a:r>
            <a:r>
              <a:rPr lang="ja-JP" altLang="ja-JP" sz="2215" dirty="0">
                <a:solidFill>
                  <a:prstClr val="black"/>
                </a:solidFill>
                <a:latin typeface="Times New Roman" pitchFamily="18" charset="0"/>
              </a:rPr>
              <a:t>強い姿勢を示している．</a:t>
            </a:r>
          </a:p>
          <a:p>
            <a:pPr marL="168524" indent="-168524" fontAlgn="base">
              <a:lnSpc>
                <a:spcPts val="3046"/>
              </a:lnSpc>
              <a:spcBef>
                <a:spcPct val="0"/>
              </a:spcBef>
              <a:spcAft>
                <a:spcPct val="0"/>
              </a:spcAft>
            </a:pPr>
            <a:r>
              <a:rPr lang="ja-JP" altLang="en-US" sz="2215" dirty="0">
                <a:solidFill>
                  <a:prstClr val="black"/>
                </a:solidFill>
                <a:latin typeface="Times New Roman" pitchFamily="18" charset="0"/>
              </a:rPr>
              <a:t>④</a:t>
            </a:r>
            <a:r>
              <a:rPr lang="ja-JP" altLang="ja-JP" sz="2215" dirty="0">
                <a:solidFill>
                  <a:prstClr val="black"/>
                </a:solidFill>
                <a:latin typeface="Times New Roman" pitchFamily="18" charset="0"/>
              </a:rPr>
              <a:t>相談支援者は，本人との対等性に配慮しながら，</a:t>
            </a:r>
            <a:r>
              <a:rPr lang="ja-JP" altLang="ja-JP" sz="2215" dirty="0">
                <a:solidFill>
                  <a:srgbClr val="00B0F0"/>
                </a:solidFill>
                <a:latin typeface="Times New Roman" pitchFamily="18" charset="0"/>
              </a:rPr>
              <a:t>パートナーシップに基づいた</a:t>
            </a:r>
            <a:r>
              <a:rPr lang="ja-JP" altLang="ja-JP" sz="2215" dirty="0" smtClean="0">
                <a:solidFill>
                  <a:prstClr val="black"/>
                </a:solidFill>
                <a:latin typeface="Times New Roman" pitchFamily="18" charset="0"/>
              </a:rPr>
              <a:t>働き</a:t>
            </a:r>
            <a:r>
              <a:rPr lang="ja-JP" altLang="en-US" sz="2215" dirty="0" smtClean="0">
                <a:solidFill>
                  <a:prstClr val="black"/>
                </a:solidFill>
                <a:latin typeface="Times New Roman" pitchFamily="18" charset="0"/>
              </a:rPr>
              <a:t>掛け</a:t>
            </a:r>
            <a:r>
              <a:rPr lang="ja-JP" altLang="ja-JP" sz="2215" dirty="0" smtClean="0">
                <a:solidFill>
                  <a:prstClr val="black"/>
                </a:solidFill>
                <a:latin typeface="Times New Roman" pitchFamily="18" charset="0"/>
              </a:rPr>
              <a:t>を</a:t>
            </a:r>
            <a:r>
              <a:rPr lang="ja-JP" altLang="ja-JP" sz="2215" dirty="0">
                <a:solidFill>
                  <a:prstClr val="black"/>
                </a:solidFill>
                <a:latin typeface="Times New Roman" pitchFamily="18" charset="0"/>
              </a:rPr>
              <a:t>行う．</a:t>
            </a:r>
          </a:p>
          <a:p>
            <a:pPr marL="168524" indent="-168524" fontAlgn="base">
              <a:lnSpc>
                <a:spcPts val="3046"/>
              </a:lnSpc>
              <a:spcBef>
                <a:spcPct val="0"/>
              </a:spcBef>
              <a:spcAft>
                <a:spcPct val="0"/>
              </a:spcAft>
            </a:pPr>
            <a:r>
              <a:rPr lang="ja-JP" altLang="en-US" sz="2215" dirty="0">
                <a:solidFill>
                  <a:prstClr val="black"/>
                </a:solidFill>
                <a:latin typeface="Times New Roman" pitchFamily="18" charset="0"/>
              </a:rPr>
              <a:t>⑤</a:t>
            </a:r>
            <a:r>
              <a:rPr lang="ja-JP" altLang="ja-JP" sz="2215" dirty="0">
                <a:solidFill>
                  <a:prstClr val="black"/>
                </a:solidFill>
                <a:latin typeface="Times New Roman" pitchFamily="18" charset="0"/>
              </a:rPr>
              <a:t>本人を信頼したパートナーシップにより，パワーの交互作用が生じ，</a:t>
            </a:r>
            <a:r>
              <a:rPr lang="ja-JP" altLang="ja-JP" sz="2215" dirty="0">
                <a:solidFill>
                  <a:srgbClr val="00B0F0"/>
                </a:solidFill>
                <a:latin typeface="Times New Roman" pitchFamily="18" charset="0"/>
              </a:rPr>
              <a:t>相談支援者も自己効力感</a:t>
            </a:r>
            <a:r>
              <a:rPr lang="ja-JP" altLang="ja-JP" sz="2215" dirty="0">
                <a:solidFill>
                  <a:prstClr val="black"/>
                </a:solidFill>
                <a:latin typeface="Times New Roman" pitchFamily="18" charset="0"/>
              </a:rPr>
              <a:t>を高めている．</a:t>
            </a:r>
          </a:p>
        </p:txBody>
      </p:sp>
      <p:sp>
        <p:nvSpPr>
          <p:cNvPr id="3" name="正方形/長方形 2">
            <a:extLst>
              <a:ext uri="{FF2B5EF4-FFF2-40B4-BE49-F238E27FC236}">
                <a16:creationId xmlns:a16="http://schemas.microsoft.com/office/drawing/2014/main" id="{D0C9EFBC-0714-49EF-B687-33BF02AE23C6}"/>
              </a:ext>
            </a:extLst>
          </p:cNvPr>
          <p:cNvSpPr/>
          <p:nvPr/>
        </p:nvSpPr>
        <p:spPr>
          <a:xfrm>
            <a:off x="628650" y="5463256"/>
            <a:ext cx="8183651" cy="660437"/>
          </a:xfrm>
          <a:prstGeom prst="rect">
            <a:avLst/>
          </a:prstGeom>
        </p:spPr>
        <p:txBody>
          <a:bodyPr wrap="none">
            <a:spAutoFit/>
          </a:bodyPr>
          <a:lstStyle/>
          <a:p>
            <a:r>
              <a:rPr lang="ja-JP" altLang="en-US" sz="1846" b="1" dirty="0">
                <a:solidFill>
                  <a:srgbClr val="FF0000"/>
                </a:solidFill>
                <a:latin typeface="ＭＳ Ｐゴシック" panose="020B0600070205080204" pitchFamily="50" charset="-128"/>
              </a:rPr>
              <a:t>ピアカウンセリングや自立生活プログラムなど利用者の精神的サポートや自立の</a:t>
            </a:r>
            <a:endParaRPr lang="en-US" altLang="ja-JP" sz="1846" b="1" dirty="0">
              <a:solidFill>
                <a:srgbClr val="FF0000"/>
              </a:solidFill>
              <a:latin typeface="ＭＳ Ｐゴシック" panose="020B0600070205080204" pitchFamily="50" charset="-128"/>
            </a:endParaRPr>
          </a:p>
          <a:p>
            <a:r>
              <a:rPr lang="ja-JP" altLang="en-US" sz="1846" b="1" dirty="0">
                <a:solidFill>
                  <a:srgbClr val="FF0000"/>
                </a:solidFill>
                <a:latin typeface="ＭＳ Ｐゴシック" panose="020B0600070205080204" pitchFamily="50" charset="-128"/>
              </a:rPr>
              <a:t>ための情報提供を効果的に行う手法はエンパワメントの有力な手法である。</a:t>
            </a:r>
          </a:p>
        </p:txBody>
      </p:sp>
      <p:sp>
        <p:nvSpPr>
          <p:cNvPr id="8" name="正方形/長方形 7">
            <a:extLst>
              <a:ext uri="{FF2B5EF4-FFF2-40B4-BE49-F238E27FC236}">
                <a16:creationId xmlns:a16="http://schemas.microsoft.com/office/drawing/2014/main" id="{662245E8-B7A2-084D-93A3-CCC77405726A}"/>
              </a:ext>
            </a:extLst>
          </p:cNvPr>
          <p:cNvSpPr/>
          <p:nvPr/>
        </p:nvSpPr>
        <p:spPr>
          <a:xfrm>
            <a:off x="7804776" y="-27384"/>
            <a:ext cx="1339224" cy="548680"/>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kumimoji="1" lang="ja-JP" altLang="en-US"/>
              <a:t>初任</a:t>
            </a:r>
            <a:r>
              <a:rPr kumimoji="1" lang="en-US" altLang="ja-JP" dirty="0"/>
              <a:t>PP</a:t>
            </a:r>
            <a:endParaRPr kumimoji="1" lang="ja-JP" altLang="en-US"/>
          </a:p>
        </p:txBody>
      </p:sp>
    </p:spTree>
    <p:extLst>
      <p:ext uri="{BB962C8B-B14F-4D97-AF65-F5344CB8AC3E}">
        <p14:creationId xmlns:p14="http://schemas.microsoft.com/office/powerpoint/2010/main" val="32337048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57508"/>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ストレングス視点</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14" name="Text Box 6">
            <a:extLst>
              <a:ext uri="{FF2B5EF4-FFF2-40B4-BE49-F238E27FC236}">
                <a16:creationId xmlns:a16="http://schemas.microsoft.com/office/drawing/2014/main" id="{95B5943A-3B25-4847-8718-F864E1AAB570}"/>
              </a:ext>
            </a:extLst>
          </p:cNvPr>
          <p:cNvSpPr txBox="1">
            <a:spLocks noChangeArrowheads="1"/>
          </p:cNvSpPr>
          <p:nvPr/>
        </p:nvSpPr>
        <p:spPr bwMode="auto">
          <a:xfrm>
            <a:off x="611188" y="1196752"/>
            <a:ext cx="8351758" cy="2677656"/>
          </a:xfrm>
          <a:prstGeom prst="rect">
            <a:avLst/>
          </a:prstGeom>
          <a:noFill/>
          <a:ln w="9525">
            <a:noFill/>
            <a:miter lim="800000"/>
            <a:headEnd/>
            <a:tailEnd/>
          </a:ln>
          <a:effectLst/>
        </p:spPr>
        <p:txBody>
          <a:bodyPr wrap="square">
            <a:spAutoFit/>
          </a:bodyPr>
          <a:lstStyle/>
          <a:p>
            <a:r>
              <a:rPr lang="ja-JP" altLang="en-US" sz="2400" dirty="0">
                <a:latin typeface="+mn-ea"/>
              </a:rPr>
              <a:t>その人が本来持っている</a:t>
            </a:r>
            <a:r>
              <a:rPr lang="ja-JP" altLang="en-US" sz="2400" dirty="0">
                <a:solidFill>
                  <a:srgbClr val="FF0000"/>
                </a:solidFill>
                <a:latin typeface="+mn-ea"/>
              </a:rPr>
              <a:t>強さ</a:t>
            </a:r>
            <a:r>
              <a:rPr lang="ja-JP" altLang="en-US" sz="2400" dirty="0">
                <a:latin typeface="+mn-ea"/>
              </a:rPr>
              <a:t>、</a:t>
            </a:r>
            <a:r>
              <a:rPr lang="ja-JP" altLang="en-US" sz="2400" dirty="0">
                <a:solidFill>
                  <a:srgbClr val="FF0000"/>
                </a:solidFill>
                <a:latin typeface="+mn-ea"/>
              </a:rPr>
              <a:t>健康な側面</a:t>
            </a:r>
            <a:r>
              <a:rPr lang="ja-JP" altLang="en-US" sz="2400" dirty="0">
                <a:latin typeface="+mn-ea"/>
              </a:rPr>
              <a:t>、</a:t>
            </a:r>
            <a:r>
              <a:rPr lang="ja-JP" altLang="en-US" sz="2400" dirty="0">
                <a:solidFill>
                  <a:srgbClr val="FF0000"/>
                </a:solidFill>
                <a:latin typeface="+mn-ea"/>
              </a:rPr>
              <a:t>得意なこと</a:t>
            </a:r>
            <a:r>
              <a:rPr lang="ja-JP" altLang="en-US" sz="2400" dirty="0">
                <a:latin typeface="+mn-ea"/>
              </a:rPr>
              <a:t>、</a:t>
            </a:r>
            <a:r>
              <a:rPr lang="ja-JP" altLang="en-US" sz="2400" dirty="0">
                <a:solidFill>
                  <a:srgbClr val="FF0000"/>
                </a:solidFill>
                <a:latin typeface="+mn-ea"/>
              </a:rPr>
              <a:t>潜在能力</a:t>
            </a:r>
            <a:r>
              <a:rPr lang="ja-JP" altLang="en-US" sz="2400" dirty="0">
                <a:latin typeface="+mn-ea"/>
              </a:rPr>
              <a:t>、</a:t>
            </a:r>
            <a:r>
              <a:rPr lang="ja-JP" altLang="en-US" sz="2400" dirty="0">
                <a:solidFill>
                  <a:srgbClr val="FF0000"/>
                </a:solidFill>
                <a:latin typeface="+mn-ea"/>
              </a:rPr>
              <a:t>暮らしていく中で獲得した様々な技能</a:t>
            </a:r>
            <a:r>
              <a:rPr lang="ja-JP" altLang="en-US" sz="2400" dirty="0">
                <a:latin typeface="+mn-ea"/>
              </a:rPr>
              <a:t>（コミュニケーション、日常生活上のノウハウ）など、またその人を支えるプラスの環境を含めた総体が「</a:t>
            </a:r>
            <a:r>
              <a:rPr lang="ja-JP" altLang="en-US" sz="2400" dirty="0">
                <a:solidFill>
                  <a:srgbClr val="FF0000"/>
                </a:solidFill>
                <a:latin typeface="+mn-ea"/>
              </a:rPr>
              <a:t>ストレングス</a:t>
            </a:r>
            <a:r>
              <a:rPr lang="ja-JP" altLang="en-US" sz="2400" dirty="0">
                <a:latin typeface="+mn-ea"/>
              </a:rPr>
              <a:t>」といえる。</a:t>
            </a:r>
          </a:p>
          <a:p>
            <a:r>
              <a:rPr lang="ja-JP" altLang="en-US" sz="2400" dirty="0">
                <a:latin typeface="+mn-ea"/>
              </a:rPr>
              <a:t>ストレングスは、</a:t>
            </a:r>
            <a:r>
              <a:rPr lang="ja-JP" altLang="en-US" sz="2400" dirty="0">
                <a:solidFill>
                  <a:srgbClr val="FF0000"/>
                </a:solidFill>
                <a:latin typeface="+mn-ea"/>
              </a:rPr>
              <a:t>一見弱みに見えるものの中にも実は存在</a:t>
            </a:r>
            <a:r>
              <a:rPr lang="ja-JP" altLang="en-US" sz="2400" dirty="0">
                <a:latin typeface="+mn-ea"/>
              </a:rPr>
              <a:t>しており、それに</a:t>
            </a:r>
            <a:r>
              <a:rPr lang="ja-JP" altLang="en-US" sz="2400" dirty="0" smtClean="0">
                <a:latin typeface="+mn-ea"/>
              </a:rPr>
              <a:t>気付くこと</a:t>
            </a:r>
            <a:r>
              <a:rPr lang="ja-JP" altLang="en-US" sz="2400" dirty="0">
                <a:latin typeface="+mn-ea"/>
              </a:rPr>
              <a:t>は「その人らしさ」を大切にすることであり、「利用者主体」の支援の基礎となるものである。　　　　　　　　　　　　　　</a:t>
            </a:r>
          </a:p>
        </p:txBody>
      </p:sp>
      <p:sp>
        <p:nvSpPr>
          <p:cNvPr id="15" name="Text Box 10">
            <a:extLst>
              <a:ext uri="{FF2B5EF4-FFF2-40B4-BE49-F238E27FC236}">
                <a16:creationId xmlns:a16="http://schemas.microsoft.com/office/drawing/2014/main" id="{82CFBD1E-3E04-42FC-9E1D-7668BE81CDDA}"/>
              </a:ext>
            </a:extLst>
          </p:cNvPr>
          <p:cNvSpPr txBox="1">
            <a:spLocks noChangeArrowheads="1"/>
          </p:cNvSpPr>
          <p:nvPr/>
        </p:nvSpPr>
        <p:spPr bwMode="auto">
          <a:xfrm>
            <a:off x="868162" y="4005064"/>
            <a:ext cx="7492757" cy="830997"/>
          </a:xfrm>
          <a:prstGeom prst="rect">
            <a:avLst/>
          </a:prstGeom>
          <a:noFill/>
          <a:ln w="9525">
            <a:noFill/>
            <a:miter lim="800000"/>
            <a:headEnd/>
            <a:tailEnd/>
          </a:ln>
          <a:effectLst/>
        </p:spPr>
        <p:txBody>
          <a:bodyPr wrap="none">
            <a:spAutoFit/>
          </a:bodyPr>
          <a:lstStyle/>
          <a:p>
            <a:r>
              <a:rPr lang="en-US" altLang="ja-JP" sz="2400" dirty="0">
                <a:latin typeface="+mn-ea"/>
              </a:rPr>
              <a:t>→</a:t>
            </a:r>
            <a:r>
              <a:rPr lang="ja-JP" altLang="en-US" sz="2400" dirty="0">
                <a:latin typeface="+mn-ea"/>
              </a:rPr>
              <a:t>個人レベル：関心、希望、人柄、技能（日常生活、コミュ</a:t>
            </a:r>
            <a:endParaRPr lang="en-US" altLang="ja-JP" sz="2400" dirty="0">
              <a:latin typeface="+mn-ea"/>
            </a:endParaRPr>
          </a:p>
          <a:p>
            <a:r>
              <a:rPr lang="ja-JP" altLang="en-US" sz="2400" dirty="0">
                <a:latin typeface="+mn-ea"/>
              </a:rPr>
              <a:t>　　　　　　　ニケーション等）、経験、特技、趣味</a:t>
            </a:r>
            <a:r>
              <a:rPr lang="en-US" altLang="ja-JP" sz="2400" dirty="0" err="1">
                <a:latin typeface="+mn-ea"/>
              </a:rPr>
              <a:t>etc</a:t>
            </a:r>
            <a:endParaRPr lang="en-US" altLang="ja-JP" sz="2400" dirty="0">
              <a:latin typeface="+mn-ea"/>
            </a:endParaRPr>
          </a:p>
        </p:txBody>
      </p:sp>
      <p:sp>
        <p:nvSpPr>
          <p:cNvPr id="16" name="Rectangle 12">
            <a:extLst>
              <a:ext uri="{FF2B5EF4-FFF2-40B4-BE49-F238E27FC236}">
                <a16:creationId xmlns:a16="http://schemas.microsoft.com/office/drawing/2014/main" id="{B952CAAE-38AC-4E89-85BD-98ED2280AD2D}"/>
              </a:ext>
            </a:extLst>
          </p:cNvPr>
          <p:cNvSpPr>
            <a:spLocks noChangeArrowheads="1"/>
          </p:cNvSpPr>
          <p:nvPr/>
        </p:nvSpPr>
        <p:spPr bwMode="auto">
          <a:xfrm>
            <a:off x="868162" y="4987727"/>
            <a:ext cx="7664278" cy="1200329"/>
          </a:xfrm>
          <a:prstGeom prst="rect">
            <a:avLst/>
          </a:prstGeom>
          <a:noFill/>
          <a:ln w="9525">
            <a:noFill/>
            <a:miter lim="800000"/>
            <a:headEnd/>
            <a:tailEnd/>
          </a:ln>
          <a:effectLst/>
        </p:spPr>
        <p:txBody>
          <a:bodyPr wrap="none">
            <a:spAutoFit/>
          </a:bodyPr>
          <a:lstStyle/>
          <a:p>
            <a:r>
              <a:rPr lang="en-US" altLang="ja-JP" sz="2400" dirty="0">
                <a:latin typeface="+mn-ea"/>
              </a:rPr>
              <a:t>→</a:t>
            </a:r>
            <a:r>
              <a:rPr lang="ja-JP" altLang="en-US" sz="2400" dirty="0">
                <a:latin typeface="+mn-ea"/>
              </a:rPr>
              <a:t>環境レベル：家族関係、社会関係（友人、近所の人等）、</a:t>
            </a:r>
            <a:endParaRPr lang="en-US" altLang="ja-JP" sz="2400" dirty="0">
              <a:latin typeface="+mn-ea"/>
            </a:endParaRPr>
          </a:p>
          <a:p>
            <a:r>
              <a:rPr lang="ja-JP" altLang="en-US" sz="2400" dirty="0">
                <a:latin typeface="+mn-ea"/>
              </a:rPr>
              <a:t>　　　　　　　機会（チャンス）、支援ネットワーク、</a:t>
            </a:r>
            <a:endParaRPr lang="en-US" altLang="ja-JP" sz="2400" dirty="0">
              <a:latin typeface="+mn-ea"/>
            </a:endParaRPr>
          </a:p>
          <a:p>
            <a:r>
              <a:rPr lang="ja-JP" altLang="en-US" sz="2400" dirty="0">
                <a:latin typeface="+mn-ea"/>
              </a:rPr>
              <a:t>　　　　　　　地域状況</a:t>
            </a:r>
            <a:r>
              <a:rPr lang="en-US" altLang="ja-JP" sz="2400" dirty="0" err="1">
                <a:latin typeface="+mn-ea"/>
              </a:rPr>
              <a:t>etc</a:t>
            </a:r>
            <a:endParaRPr lang="en-US" altLang="ja-JP" sz="2400" dirty="0">
              <a:latin typeface="+mn-ea"/>
            </a:endParaRPr>
          </a:p>
        </p:txBody>
      </p:sp>
      <p:sp>
        <p:nvSpPr>
          <p:cNvPr id="17" name="Rectangle 12">
            <a:extLst>
              <a:ext uri="{FF2B5EF4-FFF2-40B4-BE49-F238E27FC236}">
                <a16:creationId xmlns:a16="http://schemas.microsoft.com/office/drawing/2014/main" id="{EFD3DEBD-BD2A-444E-B535-A0476E2D750A}"/>
              </a:ext>
            </a:extLst>
          </p:cNvPr>
          <p:cNvSpPr>
            <a:spLocks noChangeArrowheads="1"/>
          </p:cNvSpPr>
          <p:nvPr/>
        </p:nvSpPr>
        <p:spPr bwMode="auto">
          <a:xfrm>
            <a:off x="2258876" y="6309320"/>
            <a:ext cx="6718506" cy="307777"/>
          </a:xfrm>
          <a:prstGeom prst="rect">
            <a:avLst/>
          </a:prstGeom>
          <a:noFill/>
          <a:ln w="9525">
            <a:noFill/>
            <a:miter lim="800000"/>
            <a:headEnd/>
            <a:tailEnd/>
          </a:ln>
          <a:effectLst/>
        </p:spPr>
        <p:txBody>
          <a:bodyPr wrap="none">
            <a:spAutoFit/>
          </a:bodyPr>
          <a:lstStyle/>
          <a:p>
            <a:pPr algn="r"/>
            <a:r>
              <a:rPr lang="ja-JP" altLang="en-US" sz="1400">
                <a:latin typeface="+mn-ea"/>
              </a:rPr>
              <a:t>出典</a:t>
            </a:r>
            <a:r>
              <a:rPr lang="ja-JP" altLang="en-US" sz="1400" smtClean="0">
                <a:latin typeface="+mn-ea"/>
              </a:rPr>
              <a:t>： 埼玉県相談支援専門員協会 相談支援基礎研修</a:t>
            </a:r>
            <a:r>
              <a:rPr lang="en-US" altLang="ja-JP" sz="1400" smtClean="0">
                <a:latin typeface="+mn-ea"/>
              </a:rPr>
              <a:t>Ⅱ </a:t>
            </a:r>
            <a:r>
              <a:rPr lang="ja-JP" altLang="en-US" sz="1400" smtClean="0">
                <a:latin typeface="+mn-ea"/>
              </a:rPr>
              <a:t>インテーク 広沢</a:t>
            </a:r>
            <a:r>
              <a:rPr lang="ja-JP" altLang="en-US" sz="1400" dirty="0">
                <a:latin typeface="+mn-ea"/>
              </a:rPr>
              <a:t>昇氏資料より</a:t>
            </a:r>
            <a:endParaRPr lang="en-US" altLang="ja-JP" sz="1400" dirty="0">
              <a:latin typeface="+mn-ea"/>
            </a:endParaRPr>
          </a:p>
        </p:txBody>
      </p:sp>
    </p:spTree>
    <p:extLst>
      <p:ext uri="{BB962C8B-B14F-4D97-AF65-F5344CB8AC3E}">
        <p14:creationId xmlns:p14="http://schemas.microsoft.com/office/powerpoint/2010/main" val="34384456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3040" y="476672"/>
            <a:ext cx="864096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ストレングスへの気づき</a:t>
            </a:r>
            <a:endParaRPr kumimoji="1"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Text Box 8">
            <a:extLst>
              <a:ext uri="{FF2B5EF4-FFF2-40B4-BE49-F238E27FC236}">
                <a16:creationId xmlns:a16="http://schemas.microsoft.com/office/drawing/2014/main" id="{A785BF1B-6A88-4388-B351-D1043B60AAFE}"/>
              </a:ext>
            </a:extLst>
          </p:cNvPr>
          <p:cNvSpPr txBox="1">
            <a:spLocks noChangeArrowheads="1"/>
          </p:cNvSpPr>
          <p:nvPr/>
        </p:nvSpPr>
        <p:spPr bwMode="auto">
          <a:xfrm>
            <a:off x="611560" y="1192678"/>
            <a:ext cx="8328644" cy="5150128"/>
          </a:xfrm>
          <a:prstGeom prst="rect">
            <a:avLst/>
          </a:prstGeom>
          <a:noFill/>
          <a:ln w="9525">
            <a:noFill/>
            <a:miter lim="800000"/>
            <a:headEnd/>
            <a:tailEnd/>
          </a:ln>
          <a:effectLst/>
        </p:spPr>
        <p:txBody>
          <a:bodyPr wrap="square">
            <a:spAutoFit/>
          </a:bodyPr>
          <a:lstStyle/>
          <a:p>
            <a:r>
              <a:rPr lang="en-US" altLang="ja-JP" sz="2400" smtClean="0">
                <a:latin typeface="ＤＨＰ特太ゴシック体" panose="020B0500000000000000" pitchFamily="50" charset="-128"/>
                <a:ea typeface="ＤＨＰ特太ゴシック体" panose="020B0500000000000000" pitchFamily="50" charset="-128"/>
              </a:rPr>
              <a:t>○</a:t>
            </a:r>
            <a:r>
              <a:rPr lang="ja-JP" altLang="en-US" sz="2400" dirty="0">
                <a:latin typeface="ＤＨＰ特太ゴシック体" panose="020B0500000000000000" pitchFamily="50" charset="-128"/>
                <a:ea typeface="ＤＨＰ特太ゴシック体" panose="020B0500000000000000" pitchFamily="50" charset="-128"/>
              </a:rPr>
              <a:t>主訴の背景にある「思い」をつかむ</a:t>
            </a:r>
          </a:p>
          <a:p>
            <a:r>
              <a:rPr lang="ja-JP" altLang="en-US" sz="200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働きたいんですよ・</a:t>
            </a:r>
            <a:r>
              <a:rPr lang="ja-JP" altLang="en-US" sz="2000">
                <a:latin typeface="ＭＳ ゴシック" panose="020B0609070205080204" pitchFamily="49" charset="-128"/>
                <a:ea typeface="ＭＳ ゴシック" panose="020B0609070205080204" pitchFamily="49" charset="-128"/>
              </a:rPr>
              <a:t>・</a:t>
            </a:r>
            <a:r>
              <a:rPr lang="ja-JP" altLang="en-US" sz="2000" smtClean="0">
                <a:latin typeface="ＭＳ ゴシック" panose="020B0609070205080204" pitchFamily="49" charset="-128"/>
                <a:ea typeface="ＭＳ ゴシック" panose="020B0609070205080204" pitchFamily="49" charset="-128"/>
              </a:rPr>
              <a:t>」</a:t>
            </a:r>
          </a:p>
          <a:p>
            <a:r>
              <a:rPr lang="ja-JP" altLang="en-US" sz="200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「（自分で使えるお金が欲しいので）働きたい」</a:t>
            </a:r>
          </a:p>
          <a:p>
            <a:r>
              <a:rPr lang="ja-JP" altLang="en-US" sz="200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「（一人前に見られたいから）働きたい」</a:t>
            </a:r>
          </a:p>
          <a:p>
            <a:r>
              <a:rPr lang="ja-JP" altLang="en-US" sz="2000" smtClean="0">
                <a:latin typeface="ＭＳ ゴシック" panose="020B0609070205080204" pitchFamily="49" charset="-128"/>
                <a:ea typeface="ＭＳ ゴシック" panose="020B0609070205080204" pitchFamily="49" charset="-128"/>
              </a:rPr>
              <a:t>　　　→</a:t>
            </a:r>
            <a:r>
              <a:rPr lang="ja-JP" altLang="en-US" sz="2000" dirty="0">
                <a:latin typeface="ＭＳ ゴシック" panose="020B0609070205080204" pitchFamily="49" charset="-128"/>
                <a:ea typeface="ＭＳ ゴシック" panose="020B0609070205080204" pitchFamily="49" charset="-128"/>
              </a:rPr>
              <a:t>「（仲間が就職したので自分も）</a:t>
            </a:r>
            <a:r>
              <a:rPr lang="ja-JP" altLang="en-US" sz="2000">
                <a:latin typeface="ＭＳ ゴシック" panose="020B0609070205080204" pitchFamily="49" charset="-128"/>
                <a:ea typeface="ＭＳ ゴシック" panose="020B0609070205080204" pitchFamily="49" charset="-128"/>
              </a:rPr>
              <a:t>働きたい</a:t>
            </a:r>
            <a:r>
              <a:rPr lang="ja-JP" altLang="en-US" sz="2000" smtClean="0">
                <a:latin typeface="ＭＳ ゴシック" panose="020B0609070205080204" pitchFamily="49" charset="-128"/>
                <a:ea typeface="ＭＳ ゴシック" panose="020B0609070205080204" pitchFamily="49" charset="-128"/>
              </a:rPr>
              <a:t>」</a:t>
            </a:r>
          </a:p>
          <a:p>
            <a:pPr>
              <a:lnSpc>
                <a:spcPts val="1000"/>
              </a:lnSpc>
            </a:pPr>
            <a:endParaRPr lang="ja-JP" altLang="en-US" sz="2000" b="1" smtClean="0">
              <a:latin typeface="ＭＳ ゴシック" panose="020B0609070205080204" pitchFamily="49" charset="-128"/>
              <a:ea typeface="ＭＳ ゴシック" panose="020B0609070205080204" pitchFamily="49" charset="-128"/>
            </a:endParaRPr>
          </a:p>
          <a:p>
            <a:r>
              <a:rPr lang="en-US" altLang="ja-JP" sz="2400">
                <a:latin typeface="ＤＨＰ特太ゴシック体" panose="020B0500000000000000" pitchFamily="50" charset="-128"/>
                <a:ea typeface="ＤＨＰ特太ゴシック体" panose="020B0500000000000000" pitchFamily="50" charset="-128"/>
              </a:rPr>
              <a:t>○</a:t>
            </a:r>
            <a:r>
              <a:rPr lang="ja-JP" altLang="en-US" sz="2400">
                <a:latin typeface="ＤＨＰ特太ゴシック体" panose="020B0500000000000000" pitchFamily="50" charset="-128"/>
                <a:ea typeface="ＤＨＰ特太ゴシック体" panose="020B0500000000000000" pitchFamily="50" charset="-128"/>
              </a:rPr>
              <a:t>ライフストーリーに耳を傾ける</a:t>
            </a:r>
          </a:p>
          <a:p>
            <a:r>
              <a:rPr lang="ja-JP" altLang="en-US" sz="2000" b="1">
                <a:latin typeface="+mn-ea"/>
              </a:rPr>
              <a:t>　</a:t>
            </a:r>
            <a:r>
              <a:rPr lang="ja-JP" altLang="en-US" sz="2000">
                <a:latin typeface="+mn-ea"/>
              </a:rPr>
              <a:t>　　→「これまで」自分なりに頑張ってきたこと</a:t>
            </a:r>
          </a:p>
          <a:p>
            <a:r>
              <a:rPr lang="ja-JP" altLang="en-US" sz="2000">
                <a:latin typeface="+mn-ea"/>
              </a:rPr>
              <a:t>　　　→「今」の苦労、悩み</a:t>
            </a:r>
          </a:p>
          <a:p>
            <a:r>
              <a:rPr lang="ja-JP" altLang="en-US" sz="2000">
                <a:latin typeface="+mn-ea"/>
              </a:rPr>
              <a:t>　　　→「これから」の夢や</a:t>
            </a:r>
            <a:r>
              <a:rPr lang="ja-JP" altLang="en-US" sz="2000" smtClean="0">
                <a:latin typeface="+mn-ea"/>
              </a:rPr>
              <a:t>希望</a:t>
            </a:r>
          </a:p>
          <a:p>
            <a:pPr>
              <a:lnSpc>
                <a:spcPts val="1000"/>
              </a:lnSpc>
            </a:pPr>
            <a:endParaRPr lang="ja-JP" altLang="en-US" sz="2000">
              <a:latin typeface="+mn-ea"/>
            </a:endParaRPr>
          </a:p>
          <a:p>
            <a:r>
              <a:rPr lang="en-US" altLang="ja-JP" sz="2400">
                <a:latin typeface="ＤＨＰ特太ゴシック体" panose="020B0500000000000000" pitchFamily="50" charset="-128"/>
                <a:ea typeface="ＤＨＰ特太ゴシック体" panose="020B0500000000000000" pitchFamily="50" charset="-128"/>
              </a:rPr>
              <a:t>○</a:t>
            </a:r>
            <a:r>
              <a:rPr lang="ja-JP" altLang="en-US" sz="2400">
                <a:latin typeface="ＤＨＰ特太ゴシック体" panose="020B0500000000000000" pitchFamily="50" charset="-128"/>
                <a:ea typeface="ＤＨＰ特太ゴシック体" panose="020B0500000000000000" pitchFamily="50" charset="-128"/>
              </a:rPr>
              <a:t>「その人らしさ」がよくでている情報を大切にする</a:t>
            </a:r>
          </a:p>
          <a:p>
            <a:r>
              <a:rPr lang="ja-JP" altLang="en-US" sz="2000" b="1">
                <a:latin typeface="+mn-ea"/>
              </a:rPr>
              <a:t>　　</a:t>
            </a:r>
            <a:r>
              <a:rPr lang="ja-JP" altLang="en-US" sz="2000">
                <a:latin typeface="+mn-ea"/>
              </a:rPr>
              <a:t>　→「わたしは○○な暮らしがしたい」</a:t>
            </a:r>
          </a:p>
          <a:p>
            <a:r>
              <a:rPr lang="ja-JP" altLang="en-US" sz="2000">
                <a:latin typeface="+mn-ea"/>
              </a:rPr>
              <a:t>　　　→「わたしはＪポップが好きで△△の大ファンです」</a:t>
            </a:r>
          </a:p>
          <a:p>
            <a:r>
              <a:rPr lang="ja-JP" altLang="en-US" sz="2000">
                <a:latin typeface="+mn-ea"/>
              </a:rPr>
              <a:t>　　　→「わたしは若い頃、よく</a:t>
            </a:r>
            <a:r>
              <a:rPr lang="en-US" altLang="ja-JP" sz="2000">
                <a:latin typeface="+mn-ea"/>
              </a:rPr>
              <a:t>××</a:t>
            </a:r>
            <a:r>
              <a:rPr lang="ja-JP" altLang="en-US" sz="2000">
                <a:latin typeface="+mn-ea"/>
              </a:rPr>
              <a:t>したものだ」</a:t>
            </a:r>
          </a:p>
          <a:p>
            <a:r>
              <a:rPr lang="ja-JP" altLang="en-US" sz="2000">
                <a:latin typeface="+mn-ea"/>
              </a:rPr>
              <a:t>　　　→「わたしは◇◇になりたかった」</a:t>
            </a:r>
          </a:p>
          <a:p>
            <a:r>
              <a:rPr lang="ja-JP" altLang="en-US" sz="2000">
                <a:latin typeface="+mn-ea"/>
              </a:rPr>
              <a:t>　　　→「わたしは□□が得意です</a:t>
            </a:r>
            <a:r>
              <a:rPr lang="ja-JP" altLang="en-US" sz="2000" smtClean="0">
                <a:latin typeface="+mn-ea"/>
              </a:rPr>
              <a:t>」</a:t>
            </a:r>
            <a:endParaRPr lang="ja-JP" altLang="en-US" b="1" dirty="0">
              <a:latin typeface="ＭＳ ゴシック" panose="020B0609070205080204" pitchFamily="49" charset="-128"/>
              <a:ea typeface="ＭＳ ゴシック" panose="020B0609070205080204" pitchFamily="49" charset="-128"/>
            </a:endParaRPr>
          </a:p>
        </p:txBody>
      </p:sp>
      <p:sp>
        <p:nvSpPr>
          <p:cNvPr id="11" name="Rectangle 12">
            <a:extLst>
              <a:ext uri="{FF2B5EF4-FFF2-40B4-BE49-F238E27FC236}">
                <a16:creationId xmlns:a16="http://schemas.microsoft.com/office/drawing/2014/main" id="{EFD3DEBD-BD2A-444E-B535-A0476E2D750A}"/>
              </a:ext>
            </a:extLst>
          </p:cNvPr>
          <p:cNvSpPr>
            <a:spLocks noChangeArrowheads="1"/>
          </p:cNvSpPr>
          <p:nvPr/>
        </p:nvSpPr>
        <p:spPr bwMode="auto">
          <a:xfrm>
            <a:off x="2258876" y="6361583"/>
            <a:ext cx="6718506" cy="307777"/>
          </a:xfrm>
          <a:prstGeom prst="rect">
            <a:avLst/>
          </a:prstGeom>
          <a:noFill/>
          <a:ln w="9525">
            <a:noFill/>
            <a:miter lim="800000"/>
            <a:headEnd/>
            <a:tailEnd/>
          </a:ln>
          <a:effectLst/>
        </p:spPr>
        <p:txBody>
          <a:bodyPr wrap="none">
            <a:spAutoFit/>
          </a:bodyPr>
          <a:lstStyle/>
          <a:p>
            <a:pPr algn="r"/>
            <a:r>
              <a:rPr lang="ja-JP" altLang="en-US" sz="1400">
                <a:latin typeface="+mn-ea"/>
              </a:rPr>
              <a:t>出典</a:t>
            </a:r>
            <a:r>
              <a:rPr lang="ja-JP" altLang="en-US" sz="1400" smtClean="0">
                <a:latin typeface="+mn-ea"/>
              </a:rPr>
              <a:t>： 埼玉県相談支援専門員協会 相談支援基礎研修</a:t>
            </a:r>
            <a:r>
              <a:rPr lang="en-US" altLang="ja-JP" sz="1400" smtClean="0">
                <a:latin typeface="+mn-ea"/>
              </a:rPr>
              <a:t>Ⅱ </a:t>
            </a:r>
            <a:r>
              <a:rPr lang="ja-JP" altLang="en-US" sz="1400" smtClean="0">
                <a:latin typeface="+mn-ea"/>
              </a:rPr>
              <a:t>インテーク 広沢</a:t>
            </a:r>
            <a:r>
              <a:rPr lang="ja-JP" altLang="en-US" sz="1400" dirty="0">
                <a:latin typeface="+mn-ea"/>
              </a:rPr>
              <a:t>昇氏資料より</a:t>
            </a:r>
            <a:endParaRPr lang="en-US" altLang="ja-JP" sz="1400" dirty="0">
              <a:latin typeface="+mn-ea"/>
            </a:endParaRPr>
          </a:p>
        </p:txBody>
      </p:sp>
    </p:spTree>
    <p:extLst>
      <p:ext uri="{BB962C8B-B14F-4D97-AF65-F5344CB8AC3E}">
        <p14:creationId xmlns:p14="http://schemas.microsoft.com/office/powerpoint/2010/main" val="2247542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権利擁護</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ー 2">
            <a:extLst>
              <a:ext uri="{FF2B5EF4-FFF2-40B4-BE49-F238E27FC236}">
                <a16:creationId xmlns:a16="http://schemas.microsoft.com/office/drawing/2014/main" id="{FAF4DD45-6160-4068-91A6-A487CFBF7C83}"/>
              </a:ext>
            </a:extLst>
          </p:cNvPr>
          <p:cNvSpPr txBox="1">
            <a:spLocks/>
          </p:cNvSpPr>
          <p:nvPr/>
        </p:nvSpPr>
        <p:spPr>
          <a:xfrm>
            <a:off x="321733" y="1016000"/>
            <a:ext cx="8555563" cy="5842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endParaRPr lang="en-US" altLang="ja-JP" sz="2400" dirty="0">
              <a:latin typeface="Meiryo UI" panose="020B0604030504040204" pitchFamily="50" charset="-128"/>
              <a:ea typeface="Meiryo UI" panose="020B0604030504040204" pitchFamily="50" charset="-128"/>
            </a:endParaRPr>
          </a:p>
        </p:txBody>
      </p:sp>
      <p:sp>
        <p:nvSpPr>
          <p:cNvPr id="8" name="コンテンツ プレースホルダー 2">
            <a:extLst>
              <a:ext uri="{FF2B5EF4-FFF2-40B4-BE49-F238E27FC236}">
                <a16:creationId xmlns:a16="http://schemas.microsoft.com/office/drawing/2014/main" id="{C1D743BD-A12B-4EEA-9926-65EE9CF863FA}"/>
              </a:ext>
            </a:extLst>
          </p:cNvPr>
          <p:cNvSpPr txBox="1">
            <a:spLocks/>
          </p:cNvSpPr>
          <p:nvPr/>
        </p:nvSpPr>
        <p:spPr>
          <a:xfrm>
            <a:off x="611188" y="1268760"/>
            <a:ext cx="8329612" cy="5256584"/>
          </a:xfrm>
          <a:prstGeom prst="rect">
            <a:avLst/>
          </a:prstGeom>
          <a:ln w="19050">
            <a:solidFill>
              <a:schemeClr val="tx1"/>
            </a:solidFill>
          </a:ln>
        </p:spPr>
        <p:txBody>
          <a:bodyPr>
            <a:normAutofit lnSpcReduction="1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ct val="120000"/>
              </a:lnSpc>
              <a:buFont typeface="Arial" pitchFamily="34" charset="0"/>
              <a:buNone/>
            </a:pPr>
            <a:endParaRPr lang="en-US" altLang="ja-JP" sz="1800" smtClean="0">
              <a:latin typeface="Meiryo UI" panose="020B0604030504040204" pitchFamily="50" charset="-128"/>
              <a:ea typeface="Meiryo UI" panose="020B0604030504040204" pitchFamily="50" charset="-128"/>
            </a:endParaRPr>
          </a:p>
          <a:p>
            <a:pPr marL="0" indent="0">
              <a:lnSpc>
                <a:spcPct val="120000"/>
              </a:lnSpc>
              <a:buFont typeface="Arial" pitchFamily="34" charset="0"/>
              <a:buNone/>
            </a:pPr>
            <a:r>
              <a:rPr lang="ja-JP" altLang="en-US" sz="1800" smtClean="0">
                <a:latin typeface="Meiryo UI" panose="020B0604030504040204" pitchFamily="50" charset="-128"/>
                <a:ea typeface="Meiryo UI" panose="020B0604030504040204" pitchFamily="50" charset="-128"/>
              </a:rPr>
              <a:t>権利</a:t>
            </a:r>
            <a:r>
              <a:rPr lang="ja-JP" altLang="en-US" sz="1800" dirty="0">
                <a:latin typeface="Meiryo UI" panose="020B0604030504040204" pitchFamily="50" charset="-128"/>
                <a:ea typeface="Meiryo UI" panose="020B0604030504040204" pitchFamily="50" charset="-128"/>
              </a:rPr>
              <a:t>擁護という言葉は、</a:t>
            </a:r>
            <a:r>
              <a:rPr lang="en-US" altLang="ja-JP" sz="1800" dirty="0">
                <a:latin typeface="Meiryo UI" panose="020B0604030504040204" pitchFamily="50" charset="-128"/>
                <a:ea typeface="Meiryo UI" panose="020B0604030504040204" pitchFamily="50" charset="-128"/>
              </a:rPr>
              <a:t>Advocacy</a:t>
            </a:r>
            <a:r>
              <a:rPr lang="ja-JP" altLang="en-US" sz="1800" dirty="0">
                <a:latin typeface="Meiryo UI" panose="020B0604030504040204" pitchFamily="50" charset="-128"/>
                <a:ea typeface="Meiryo UI" panose="020B0604030504040204" pitchFamily="50" charset="-128"/>
              </a:rPr>
              <a:t>に対応する日本語です。日本の福祉関係者が、これを「権利擁護」と呼び始めたのは</a:t>
            </a:r>
            <a:r>
              <a:rPr lang="en-US" altLang="ja-JP" sz="1800" dirty="0">
                <a:latin typeface="Meiryo UI" panose="020B0604030504040204" pitchFamily="50" charset="-128"/>
                <a:ea typeface="Meiryo UI" panose="020B0604030504040204" pitchFamily="50" charset="-128"/>
              </a:rPr>
              <a:t>1990</a:t>
            </a:r>
            <a:r>
              <a:rPr lang="ja-JP" altLang="en-US" sz="1800" dirty="0">
                <a:latin typeface="Meiryo UI" panose="020B0604030504040204" pitchFamily="50" charset="-128"/>
                <a:ea typeface="Meiryo UI" panose="020B0604030504040204" pitchFamily="50" charset="-128"/>
              </a:rPr>
              <a:t>年代以降です。おそらく当時の政策目標であった社会福祉の基礎構造改革と関係があったと思われますが、誰がどんな理由で使い始めたのか、その詳細は不明です。ただ、どのような意図があって「権利擁護」の訳語が使われたとしても、それは「権利」の「擁護」に留まる活動ではありません。巷においてそのような誤解が時折見られますが、「権利」に限定して理解する見方は特殊日本的であると言って良いでしょう。</a:t>
            </a:r>
            <a:endParaRPr lang="en-US" altLang="ja-JP" sz="1800" dirty="0">
              <a:latin typeface="Meiryo UI" panose="020B0604030504040204" pitchFamily="50" charset="-128"/>
              <a:ea typeface="Meiryo UI" panose="020B0604030504040204" pitchFamily="50" charset="-128"/>
            </a:endParaRPr>
          </a:p>
          <a:p>
            <a:pPr marL="0" indent="0">
              <a:lnSpc>
                <a:spcPct val="120000"/>
              </a:lnSpc>
              <a:buFont typeface="Arial" pitchFamily="34" charset="0"/>
              <a:buNone/>
            </a:pPr>
            <a:r>
              <a:rPr lang="ja-JP" altLang="en-US" sz="1800" dirty="0">
                <a:latin typeface="Meiryo UI" panose="020B0604030504040204" pitchFamily="50" charset="-128"/>
                <a:ea typeface="Meiryo UI" panose="020B0604030504040204" pitchFamily="50" charset="-128"/>
              </a:rPr>
              <a:t>・</a:t>
            </a:r>
            <a:r>
              <a:rPr lang="ja-JP" altLang="en-US" sz="1800">
                <a:latin typeface="Meiryo UI" panose="020B0604030504040204" pitchFamily="50" charset="-128"/>
                <a:ea typeface="Meiryo UI" panose="020B0604030504040204" pitchFamily="50" charset="-128"/>
              </a:rPr>
              <a:t>・</a:t>
            </a:r>
            <a:r>
              <a:rPr lang="ja-JP" altLang="en-US" sz="1800" smtClean="0">
                <a:latin typeface="Meiryo UI" panose="020B0604030504040204" pitchFamily="50" charset="-128"/>
                <a:ea typeface="Meiryo UI" panose="020B0604030504040204" pitchFamily="50" charset="-128"/>
              </a:rPr>
              <a:t>・途中</a:t>
            </a:r>
            <a:r>
              <a:rPr lang="ja-JP" altLang="en-US" sz="1800" dirty="0">
                <a:latin typeface="Meiryo UI" panose="020B0604030504040204" pitchFamily="50" charset="-128"/>
                <a:ea typeface="Meiryo UI" panose="020B0604030504040204" pitchFamily="50" charset="-128"/>
              </a:rPr>
              <a:t>省略・・・</a:t>
            </a:r>
            <a:endParaRPr lang="en-US" altLang="ja-JP" sz="1800" dirty="0">
              <a:latin typeface="Meiryo UI" panose="020B0604030504040204" pitchFamily="50" charset="-128"/>
              <a:ea typeface="Meiryo UI" panose="020B0604030504040204" pitchFamily="50" charset="-128"/>
            </a:endParaRPr>
          </a:p>
          <a:p>
            <a:pPr marL="0" indent="0">
              <a:lnSpc>
                <a:spcPct val="120000"/>
              </a:lnSpc>
              <a:buFont typeface="Arial" pitchFamily="34" charset="0"/>
              <a:buNone/>
            </a:pPr>
            <a:r>
              <a:rPr lang="ja-JP" altLang="en-US" sz="1800" dirty="0">
                <a:latin typeface="Meiryo UI" panose="020B0604030504040204" pitchFamily="50" charset="-128"/>
                <a:ea typeface="Meiryo UI" panose="020B0604030504040204" pitchFamily="50" charset="-128"/>
              </a:rPr>
              <a:t>私は、年齢・社会的属性・障害など、理由は様々であるにせよ、何らかの事情によって自分の思いや意見を他の人に伝えたり主張したりすることができず（あるいは伝え方が弱く）、そのために社会生活を営む上で困難を抱えている人たちの声を、人や社会に伝える活動を権利擁護と理解しています。代弁活動が典型ですが、その究極の姿は、ご本人が自分で自分の思いを他人や社会に伝えることができるようにする支援活動であり、そのような活動はセルフアドボカシーと呼ばれています。</a:t>
            </a:r>
            <a:endParaRPr lang="en-US" altLang="ja-JP" sz="1800" dirty="0">
              <a:latin typeface="Meiryo UI" panose="020B0604030504040204" pitchFamily="50" charset="-128"/>
              <a:ea typeface="Meiryo UI" panose="020B0604030504040204" pitchFamily="50" charset="-128"/>
            </a:endParaRPr>
          </a:p>
          <a:p>
            <a:pPr marL="0" indent="0">
              <a:lnSpc>
                <a:spcPts val="1000"/>
              </a:lnSpc>
              <a:buFont typeface="Arial" pitchFamily="34" charset="0"/>
              <a:buNone/>
            </a:pPr>
            <a:endParaRPr lang="en-US" altLang="ja-JP" sz="1800" dirty="0">
              <a:latin typeface="Meiryo UI" panose="020B0604030504040204" pitchFamily="50" charset="-128"/>
              <a:ea typeface="Meiryo UI" panose="020B0604030504040204" pitchFamily="50" charset="-128"/>
            </a:endParaRPr>
          </a:p>
          <a:p>
            <a:pPr marL="0" indent="0" algn="r">
              <a:lnSpc>
                <a:spcPct val="120000"/>
              </a:lnSpc>
              <a:buFont typeface="Arial" pitchFamily="34" charset="0"/>
              <a:buNone/>
            </a:pPr>
            <a:r>
              <a:rPr lang="ja-JP" altLang="en-US" sz="1400" dirty="0">
                <a:latin typeface="Meiryo UI" panose="020B0604030504040204" pitchFamily="50" charset="-128"/>
                <a:ea typeface="Meiryo UI" panose="020B0604030504040204" pitchFamily="50" charset="-128"/>
              </a:rPr>
              <a:t>佐藤彰一　「権利擁護のパラダイム転換と成年後見制度の変革」</a:t>
            </a:r>
            <a:r>
              <a:rPr lang="en-US" altLang="ja-JP" sz="1400" dirty="0">
                <a:latin typeface="Meiryo UI" panose="020B0604030504040204" pitchFamily="50" charset="-128"/>
                <a:ea typeface="Meiryo UI" panose="020B0604030504040204" pitchFamily="50" charset="-128"/>
              </a:rPr>
              <a:t>『Yahoo!</a:t>
            </a:r>
            <a:r>
              <a:rPr lang="ja-JP" altLang="en-US" sz="1400" dirty="0">
                <a:latin typeface="Meiryo UI" panose="020B0604030504040204" pitchFamily="50" charset="-128"/>
                <a:ea typeface="Meiryo UI" panose="020B0604030504040204" pitchFamily="50" charset="-128"/>
              </a:rPr>
              <a:t>ニュース</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より</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619117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4914EB1-8216-485C-9F7A-189C00E8D7CA}"/>
              </a:ext>
            </a:extLst>
          </p:cNvPr>
          <p:cNvSpPr>
            <a:spLocks noGrp="1" noChangeArrowheads="1"/>
          </p:cNvSpPr>
          <p:nvPr>
            <p:ph type="title"/>
          </p:nvPr>
        </p:nvSpPr>
        <p:spPr>
          <a:xfrm>
            <a:off x="518864" y="548680"/>
            <a:ext cx="8229600" cy="1055077"/>
          </a:xfrm>
        </p:spPr>
        <p:txBody>
          <a:bodyPr/>
          <a:lstStyle/>
          <a:p>
            <a:pPr algn="l" eaLnBrk="1" hangingPunct="1"/>
            <a:r>
              <a:rPr lang="ja-JP" altLang="en-US" sz="3323" dirty="0">
                <a:solidFill>
                  <a:srgbClr val="C00000"/>
                </a:solidFill>
                <a:latin typeface="ＤＨＰ特太ゴシック体" panose="020B0500000000000000" pitchFamily="50" charset="-128"/>
                <a:ea typeface="ＤＨＰ特太ゴシック体" panose="020B0500000000000000" pitchFamily="50" charset="-128"/>
              </a:rPr>
              <a:t>相談支援の基本姿勢　小まとめ</a:t>
            </a:r>
          </a:p>
        </p:txBody>
      </p:sp>
      <p:sp>
        <p:nvSpPr>
          <p:cNvPr id="38915" name="Rectangle 3">
            <a:extLst>
              <a:ext uri="{FF2B5EF4-FFF2-40B4-BE49-F238E27FC236}">
                <a16:creationId xmlns:a16="http://schemas.microsoft.com/office/drawing/2014/main" id="{A8F87D41-52F7-4707-8C6F-1A8DB64BDD42}"/>
              </a:ext>
            </a:extLst>
          </p:cNvPr>
          <p:cNvSpPr>
            <a:spLocks noGrp="1" noChangeArrowheads="1"/>
          </p:cNvSpPr>
          <p:nvPr>
            <p:ph type="body" idx="1"/>
          </p:nvPr>
        </p:nvSpPr>
        <p:spPr>
          <a:xfrm>
            <a:off x="590872" y="1556792"/>
            <a:ext cx="8229600" cy="4674577"/>
          </a:xfrm>
        </p:spPr>
        <p:txBody>
          <a:bodyPr/>
          <a:lstStyle/>
          <a:p>
            <a:pPr eaLnBrk="1" hangingPunct="1">
              <a:lnSpc>
                <a:spcPct val="90000"/>
              </a:lnSpc>
              <a:buFont typeface="Arial" charset="0"/>
              <a:buChar char="•"/>
              <a:defRPr/>
            </a:pPr>
            <a:r>
              <a:rPr lang="ja-JP" altLang="en-US" sz="2585" dirty="0"/>
              <a:t>権利擁護の視点</a:t>
            </a:r>
            <a:r>
              <a:rPr lang="en-US" altLang="ja-JP" sz="2585" dirty="0"/>
              <a:t>(</a:t>
            </a:r>
            <a:r>
              <a:rPr lang="ja-JP" altLang="en-US" sz="2585" dirty="0"/>
              <a:t>アドボケーターとして</a:t>
            </a:r>
            <a:r>
              <a:rPr lang="en-US" altLang="ja-JP" sz="2585" dirty="0"/>
              <a:t>)</a:t>
            </a:r>
          </a:p>
          <a:p>
            <a:pPr eaLnBrk="1" hangingPunct="1">
              <a:lnSpc>
                <a:spcPct val="90000"/>
              </a:lnSpc>
              <a:buFont typeface="Arial" charset="0"/>
              <a:buChar char="•"/>
              <a:defRPr/>
            </a:pPr>
            <a:r>
              <a:rPr lang="ja-JP" altLang="en-US" sz="2585" dirty="0"/>
              <a:t>エンパワメント支援　</a:t>
            </a:r>
            <a:r>
              <a:rPr lang="en-US" altLang="ja-JP" sz="2585" dirty="0"/>
              <a:t>(</a:t>
            </a:r>
            <a:r>
              <a:rPr lang="ja-JP" altLang="en-US" sz="2585" dirty="0"/>
              <a:t>地域で生きていくための力</a:t>
            </a:r>
            <a:r>
              <a:rPr lang="en-US" altLang="ja-JP" sz="2585" dirty="0"/>
              <a:t>)</a:t>
            </a:r>
            <a:endParaRPr lang="ja-JP" altLang="en-US" sz="2585" dirty="0"/>
          </a:p>
          <a:p>
            <a:pPr eaLnBrk="1" hangingPunct="1">
              <a:lnSpc>
                <a:spcPct val="90000"/>
              </a:lnSpc>
              <a:buFontTx/>
              <a:buNone/>
              <a:defRPr/>
            </a:pPr>
            <a:r>
              <a:rPr lang="ja-JP" altLang="en-US" sz="2585" dirty="0"/>
              <a:t>　　　　　相互エンパワメント　あきらめない</a:t>
            </a:r>
            <a:endParaRPr lang="en-US" altLang="ja-JP" sz="2585" dirty="0"/>
          </a:p>
          <a:p>
            <a:pPr eaLnBrk="1" hangingPunct="1">
              <a:lnSpc>
                <a:spcPct val="90000"/>
              </a:lnSpc>
              <a:buFont typeface="Arial" charset="0"/>
              <a:buChar char="•"/>
              <a:defRPr/>
            </a:pPr>
            <a:r>
              <a:rPr lang="ja-JP" altLang="en-US" sz="2585" dirty="0"/>
              <a:t>支援していくためのネットワーク形成力</a:t>
            </a:r>
          </a:p>
          <a:p>
            <a:pPr marL="0" indent="0">
              <a:lnSpc>
                <a:spcPct val="90000"/>
              </a:lnSpc>
              <a:buNone/>
              <a:defRPr/>
            </a:pPr>
            <a:r>
              <a:rPr lang="ja-JP" altLang="en-US" sz="2585" dirty="0"/>
              <a:t>　　　</a:t>
            </a:r>
            <a:r>
              <a:rPr lang="en-US" altLang="ja-JP" sz="2585" dirty="0"/>
              <a:t>(</a:t>
            </a:r>
            <a:r>
              <a:rPr lang="ja-JP" altLang="en-US" sz="2585" dirty="0"/>
              <a:t>スーパーマンには、なれないからつながっていく</a:t>
            </a:r>
            <a:r>
              <a:rPr lang="en-US" altLang="ja-JP" sz="2585" dirty="0"/>
              <a:t>)</a:t>
            </a:r>
          </a:p>
          <a:p>
            <a:pPr eaLnBrk="1" hangingPunct="1">
              <a:lnSpc>
                <a:spcPct val="90000"/>
              </a:lnSpc>
              <a:buFont typeface="Arial" charset="0"/>
              <a:buChar char="•"/>
              <a:defRPr/>
            </a:pPr>
            <a:r>
              <a:rPr lang="ja-JP" altLang="en-US" sz="2585" dirty="0"/>
              <a:t>自分の生き方の探求</a:t>
            </a:r>
            <a:r>
              <a:rPr lang="en-US" altLang="ja-JP" sz="2585" dirty="0"/>
              <a:t>(</a:t>
            </a:r>
            <a:r>
              <a:rPr lang="ja-JP" altLang="en-US" sz="2585" dirty="0"/>
              <a:t>障害者は特別ではない</a:t>
            </a:r>
            <a:r>
              <a:rPr lang="en-US" altLang="ja-JP" sz="2585" dirty="0"/>
              <a:t>)</a:t>
            </a:r>
            <a:endParaRPr lang="ja-JP" altLang="en-US" sz="2585" dirty="0"/>
          </a:p>
          <a:p>
            <a:pPr marL="0" indent="0">
              <a:lnSpc>
                <a:spcPct val="90000"/>
              </a:lnSpc>
              <a:buNone/>
              <a:defRPr/>
            </a:pPr>
            <a:r>
              <a:rPr lang="ja-JP" altLang="en-US" sz="2585" dirty="0"/>
              <a:t>　　　普通の暮らしを考え続ける</a:t>
            </a:r>
            <a:endParaRPr lang="en-US" altLang="ja-JP" sz="2585" dirty="0"/>
          </a:p>
          <a:p>
            <a:pPr eaLnBrk="1" hangingPunct="1">
              <a:lnSpc>
                <a:spcPct val="90000"/>
              </a:lnSpc>
              <a:buFont typeface="Arial" charset="0"/>
              <a:buChar char="•"/>
              <a:defRPr/>
            </a:pPr>
            <a:r>
              <a:rPr lang="ja-JP" altLang="en-US" sz="2585" dirty="0"/>
              <a:t>理不尽なことに怒れる感性</a:t>
            </a:r>
            <a:r>
              <a:rPr lang="en-US" altLang="ja-JP" sz="2585" dirty="0"/>
              <a:t>(</a:t>
            </a:r>
            <a:r>
              <a:rPr lang="ja-JP" altLang="en-US" sz="2585" dirty="0"/>
              <a:t>差別に立ち向かう</a:t>
            </a:r>
            <a:r>
              <a:rPr lang="en-US" altLang="ja-JP" sz="2585" dirty="0"/>
              <a:t>)</a:t>
            </a:r>
          </a:p>
          <a:p>
            <a:pPr eaLnBrk="1" hangingPunct="1">
              <a:lnSpc>
                <a:spcPct val="90000"/>
              </a:lnSpc>
              <a:buFont typeface="Arial" charset="0"/>
              <a:buChar char="•"/>
              <a:defRPr/>
            </a:pPr>
            <a:r>
              <a:rPr lang="ja-JP" altLang="en-US" sz="2585" dirty="0"/>
              <a:t>社会を変えていきたいという気持ち</a:t>
            </a:r>
          </a:p>
          <a:p>
            <a:pPr eaLnBrk="1" hangingPunct="1">
              <a:lnSpc>
                <a:spcPct val="90000"/>
              </a:lnSpc>
              <a:buFont typeface="Arial" charset="0"/>
              <a:buChar char="•"/>
              <a:defRPr/>
            </a:pPr>
            <a:r>
              <a:rPr lang="ja-JP" altLang="en-US" sz="2585" dirty="0"/>
              <a:t>そして、プロとして専門家としての独立した姿勢　　　　　　　　　　</a:t>
            </a:r>
          </a:p>
        </p:txBody>
      </p:sp>
      <p:sp>
        <p:nvSpPr>
          <p:cNvPr id="6" name="正方形/長方形 5">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7" name="正方形/長方形 6">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686396"/>
          </a:xfrm>
        </p:spPr>
        <p:txBody>
          <a:bodyPr>
            <a:normAutofit/>
          </a:bodyPr>
          <a:lstStyle/>
          <a:p>
            <a:r>
              <a:rPr lang="ja-JP" altLang="en-US" sz="1800" b="0" smtClean="0">
                <a:latin typeface="メイリオ" panose="020B0604030504040204" pitchFamily="50" charset="-128"/>
                <a:ea typeface="メイリオ" panose="020B0604030504040204" pitchFamily="50" charset="-128"/>
              </a:rPr>
              <a:t>　障害</a:t>
            </a:r>
            <a:r>
              <a:rPr lang="ja-JP" altLang="en-US" sz="1800" b="0">
                <a:latin typeface="メイリオ" panose="020B0604030504040204" pitchFamily="50" charset="-128"/>
                <a:ea typeface="メイリオ" panose="020B0604030504040204" pitchFamily="50" charset="-128"/>
              </a:rPr>
              <a:t>の理解に当たっては社会モデルを基本とす ること、医学モデル支援の位置づけを実践の振 り返りから確認する</a:t>
            </a:r>
            <a:r>
              <a:rPr lang="ja-JP" altLang="en-US" sz="1800" b="0" smtClean="0">
                <a:latin typeface="メイリオ" panose="020B0604030504040204" pitchFamily="50" charset="-128"/>
                <a:ea typeface="メイリオ" panose="020B0604030504040204" pitchFamily="50" charset="-128"/>
              </a:rPr>
              <a:t>。</a:t>
            </a:r>
            <a:br>
              <a:rPr lang="ja-JP" altLang="en-US" sz="1800" b="0" smtClean="0">
                <a:latin typeface="メイリオ" panose="020B0604030504040204" pitchFamily="50" charset="-128"/>
                <a:ea typeface="メイリオ" panose="020B0604030504040204" pitchFamily="50" charset="-128"/>
              </a:rPr>
            </a:br>
            <a:r>
              <a:rPr lang="ja-JP" altLang="en-US" sz="1800" b="0" smtClean="0">
                <a:latin typeface="メイリオ" panose="020B0604030504040204" pitchFamily="50" charset="-128"/>
                <a:ea typeface="メイリオ" panose="020B0604030504040204" pitchFamily="50" charset="-128"/>
              </a:rPr>
              <a:t>　基本的</a:t>
            </a:r>
            <a:r>
              <a:rPr lang="ja-JP" altLang="en-US" sz="1800" b="0">
                <a:latin typeface="メイリオ" panose="020B0604030504040204" pitchFamily="50" charset="-128"/>
                <a:ea typeface="メイリオ" panose="020B0604030504040204" pitchFamily="50" charset="-128"/>
              </a:rPr>
              <a:t>視座として、本人の生活の場で展開さ れる援助、援助対象の拡大、予防的かつ積極的アプローチ、多職種連携</a:t>
            </a:r>
            <a:r>
              <a:rPr lang="en-US" altLang="ja-JP" sz="1800" b="0">
                <a:latin typeface="メイリオ" panose="020B0604030504040204" pitchFamily="50" charset="-128"/>
                <a:ea typeface="メイリオ" panose="020B0604030504040204" pitchFamily="50" charset="-128"/>
              </a:rPr>
              <a:t>(</a:t>
            </a:r>
            <a:r>
              <a:rPr lang="ja-JP" altLang="en-US" sz="1800" b="0">
                <a:latin typeface="メイリオ" panose="020B0604030504040204" pitchFamily="50" charset="-128"/>
                <a:ea typeface="メイリオ" panose="020B0604030504040204" pitchFamily="50" charset="-128"/>
              </a:rPr>
              <a:t>チームアプロー チ</a:t>
            </a:r>
            <a:r>
              <a:rPr lang="en-US" altLang="ja-JP" sz="1800" b="0">
                <a:latin typeface="メイリオ" panose="020B0604030504040204" pitchFamily="50" charset="-128"/>
                <a:ea typeface="メイリオ" panose="020B0604030504040204" pitchFamily="50" charset="-128"/>
              </a:rPr>
              <a:t>)</a:t>
            </a:r>
            <a:r>
              <a:rPr lang="ja-JP" altLang="en-US" sz="1800" b="0">
                <a:latin typeface="メイリオ" panose="020B0604030504040204" pitchFamily="50" charset="-128"/>
                <a:ea typeface="メイリオ" panose="020B0604030504040204" pitchFamily="50" charset="-128"/>
              </a:rPr>
              <a:t>、ネットワークなどについて解説する。 </a:t>
            </a:r>
            <a:r>
              <a:rPr lang="ja-JP" altLang="en-US" sz="1800" b="0" smtClean="0">
                <a:latin typeface="メイリオ" panose="020B0604030504040204" pitchFamily="50" charset="-128"/>
                <a:ea typeface="メイリオ" panose="020B0604030504040204" pitchFamily="50" charset="-128"/>
              </a:rPr>
              <a:t> </a:t>
            </a:r>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２．</a:t>
            </a:r>
            <a:r>
              <a:rPr lang="ja-JP" altLang="en-US" sz="3200">
                <a:solidFill>
                  <a:schemeClr val="tx1"/>
                </a:solidFill>
                <a:latin typeface="メイリオ" panose="020B0604030504040204" pitchFamily="50" charset="-128"/>
                <a:ea typeface="メイリオ" panose="020B0604030504040204" pitchFamily="50" charset="-128"/>
              </a:rPr>
              <a:t>社会モデルを基本とする障害理解</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97527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08411" y="495020"/>
            <a:ext cx="7775774" cy="4560223"/>
          </a:xfrm>
          <a:prstGeom prst="rect">
            <a:avLst/>
          </a:prstGeom>
          <a:noFill/>
        </p:spPr>
        <p:txBody>
          <a:bodyPr wrap="square" rtlCol="0">
            <a:spAutoFit/>
          </a:bodyPr>
          <a:lstStyle/>
          <a:p>
            <a:r>
              <a:rPr lang="ja-JP" altLang="en-US" sz="2585">
                <a:latin typeface="ＤＨＰ特太ゴシック体" panose="020B0500000000000000" pitchFamily="50" charset="-128"/>
                <a:ea typeface="ＤＨＰ特太ゴシック体" panose="020B0500000000000000" pitchFamily="50" charset="-128"/>
              </a:rPr>
              <a:t>講義上の</a:t>
            </a:r>
            <a:r>
              <a:rPr lang="ja-JP" altLang="en-US" sz="2585" smtClean="0">
                <a:latin typeface="ＤＨＰ特太ゴシック体" panose="020B0500000000000000" pitchFamily="50" charset="-128"/>
                <a:ea typeface="ＤＨＰ特太ゴシック体" panose="020B0500000000000000" pitchFamily="50" charset="-128"/>
              </a:rPr>
              <a:t>留意点①</a:t>
            </a:r>
            <a:endParaRPr lang="ja-JP" altLang="en-US" sz="2585">
              <a:latin typeface="ＤＨＰ特太ゴシック体" panose="020B0500000000000000" pitchFamily="50" charset="-128"/>
              <a:ea typeface="ＤＨＰ特太ゴシック体" panose="020B0500000000000000" pitchFamily="50" charset="-128"/>
            </a:endParaRPr>
          </a:p>
          <a:p>
            <a:pPr>
              <a:lnSpc>
                <a:spcPts val="1385"/>
              </a:lnSpc>
            </a:pPr>
            <a:endParaRPr lang="ja-JP" altLang="en-US" sz="1662">
              <a:latin typeface="ＭＳ ゴシック" panose="020B0609070205080204" pitchFamily="49" charset="-128"/>
              <a:ea typeface="ＭＳ ゴシック" panose="020B0609070205080204" pitchFamily="49" charset="-128"/>
            </a:endParaRPr>
          </a:p>
          <a:p>
            <a:r>
              <a:rPr lang="ja-JP" altLang="en-US" sz="2215">
                <a:latin typeface="ＭＳ ゴシック" panose="020B0609070205080204" pitchFamily="49" charset="-128"/>
                <a:ea typeface="ＭＳ ゴシック" panose="020B0609070205080204" pitchFamily="49" charset="-128"/>
              </a:rPr>
              <a:t>① </a:t>
            </a:r>
            <a:r>
              <a:rPr lang="ja-JP" altLang="en-US" sz="2215" smtClean="0">
                <a:latin typeface="ＭＳ ゴシック" panose="020B0609070205080204" pitchFamily="49" charset="-128"/>
                <a:ea typeface="ＭＳ ゴシック" panose="020B0609070205080204" pitchFamily="49" charset="-128"/>
              </a:rPr>
              <a:t>相談支援の基本的視点について概説する。これらの価値</a:t>
            </a:r>
          </a:p>
          <a:p>
            <a:r>
              <a:rPr lang="ja-JP" altLang="en-US" sz="2215" smtClean="0">
                <a:latin typeface="ＭＳ ゴシック" panose="020B0609070205080204" pitchFamily="49" charset="-128"/>
                <a:ea typeface="ＭＳ ゴシック" panose="020B0609070205080204" pitchFamily="49" charset="-128"/>
              </a:rPr>
              <a:t>　を基盤とした実践が行えていたかを振り返ることができる</a:t>
            </a:r>
          </a:p>
          <a:p>
            <a:r>
              <a:rPr lang="ja-JP" altLang="en-US" sz="2215" smtClean="0">
                <a:latin typeface="ＭＳ ゴシック" panose="020B0609070205080204" pitchFamily="49" charset="-128"/>
                <a:ea typeface="ＭＳ ゴシック" panose="020B0609070205080204" pitchFamily="49" charset="-128"/>
              </a:rPr>
              <a:t>　ような講義となるよう留意する</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初任者研修の復習</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a:t>
            </a:r>
          </a:p>
          <a:p>
            <a:pPr>
              <a:lnSpc>
                <a:spcPts val="1108"/>
              </a:lnSpc>
            </a:pPr>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② 相談支援</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ケアマネジメント</a:t>
            </a:r>
            <a:r>
              <a:rPr lang="en-US" altLang="ja-JP" sz="2215" smtClean="0">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における各プロセスについ</a:t>
            </a:r>
          </a:p>
          <a:p>
            <a:r>
              <a:rPr lang="ja-JP" altLang="en-US" sz="2215" smtClean="0">
                <a:latin typeface="ＭＳ ゴシック" panose="020B0609070205080204" pitchFamily="49" charset="-128"/>
                <a:ea typeface="ＭＳ ゴシック" panose="020B0609070205080204" pitchFamily="49" charset="-128"/>
              </a:rPr>
              <a:t>　て、その機能や役割、留意点について振り返ることができ</a:t>
            </a:r>
          </a:p>
          <a:p>
            <a:r>
              <a:rPr lang="ja-JP" altLang="en-US" sz="2215" smtClean="0">
                <a:latin typeface="ＭＳ ゴシック" panose="020B0609070205080204" pitchFamily="49" charset="-128"/>
                <a:ea typeface="ＭＳ ゴシック" panose="020B0609070205080204" pitchFamily="49" charset="-128"/>
              </a:rPr>
              <a:t>　る講義を行う</a:t>
            </a:r>
            <a:r>
              <a:rPr lang="en-US" altLang="ja-JP" sz="2215">
                <a:latin typeface="ＭＳ ゴシック" panose="020B0609070205080204" pitchFamily="49" charset="-128"/>
                <a:ea typeface="ＭＳ ゴシック" panose="020B0609070205080204" pitchFamily="49" charset="-128"/>
              </a:rPr>
              <a:t>(</a:t>
            </a:r>
            <a:r>
              <a:rPr lang="ja-JP" altLang="en-US" sz="2215">
                <a:latin typeface="ＭＳ ゴシック" panose="020B0609070205080204" pitchFamily="49" charset="-128"/>
                <a:ea typeface="ＭＳ ゴシック" panose="020B0609070205080204" pitchFamily="49" charset="-128"/>
              </a:rPr>
              <a:t>初任者研修の復習</a:t>
            </a:r>
            <a:r>
              <a:rPr lang="en-US" altLang="ja-JP" sz="2215">
                <a:latin typeface="ＭＳ ゴシック" panose="020B0609070205080204" pitchFamily="49" charset="-128"/>
                <a:ea typeface="ＭＳ ゴシック" panose="020B0609070205080204" pitchFamily="49" charset="-128"/>
              </a:rPr>
              <a:t>)</a:t>
            </a:r>
            <a:r>
              <a:rPr lang="ja-JP" altLang="en-US" sz="2215" smtClean="0">
                <a:latin typeface="ＭＳ ゴシック" panose="020B0609070205080204" pitchFamily="49" charset="-128"/>
                <a:ea typeface="ＭＳ ゴシック" panose="020B0609070205080204" pitchFamily="49" charset="-128"/>
              </a:rPr>
              <a:t>とともに、意思決定支援</a:t>
            </a:r>
          </a:p>
          <a:p>
            <a:r>
              <a:rPr lang="ja-JP" altLang="en-US" sz="2215" smtClean="0">
                <a:latin typeface="ＭＳ ゴシック" panose="020B0609070205080204" pitchFamily="49" charset="-128"/>
                <a:ea typeface="ＭＳ ゴシック" panose="020B0609070205080204" pitchFamily="49" charset="-128"/>
              </a:rPr>
              <a:t>　の展開について講義を行う。</a:t>
            </a:r>
          </a:p>
          <a:p>
            <a:endParaRPr lang="ja-JP" altLang="en-US" sz="2215" smtClean="0">
              <a:latin typeface="ＭＳ ゴシック" panose="020B0609070205080204" pitchFamily="49" charset="-128"/>
              <a:ea typeface="ＭＳ ゴシック" panose="020B0609070205080204" pitchFamily="49" charset="-128"/>
            </a:endParaRPr>
          </a:p>
          <a:p>
            <a:r>
              <a:rPr lang="ja-JP" altLang="en-US" sz="2215" smtClean="0">
                <a:latin typeface="ＭＳ ゴシック" panose="020B0609070205080204" pitchFamily="49" charset="-128"/>
                <a:ea typeface="ＭＳ ゴシック" panose="020B0609070205080204" pitchFamily="49" charset="-128"/>
              </a:rPr>
              <a:t>❖初任者研修において既習の項目については、復習的に触れ</a:t>
            </a:r>
          </a:p>
          <a:p>
            <a:r>
              <a:rPr lang="ja-JP" altLang="en-US" sz="2215" smtClean="0">
                <a:latin typeface="ＭＳ ゴシック" panose="020B0609070205080204" pitchFamily="49" charset="-128"/>
                <a:ea typeface="ＭＳ ゴシック" panose="020B0609070205080204" pitchFamily="49" charset="-128"/>
              </a:rPr>
              <a:t>　るとともに、</a:t>
            </a:r>
            <a:r>
              <a:rPr lang="ja-JP" altLang="en-US" sz="2215">
                <a:latin typeface="ＭＳ ゴシック" panose="020B0609070205080204" pitchFamily="49" charset="-128"/>
                <a:ea typeface="ＭＳ ゴシック" panose="020B0609070205080204" pitchFamily="49" charset="-128"/>
              </a:rPr>
              <a:t>自ら</a:t>
            </a:r>
            <a:r>
              <a:rPr lang="ja-JP" altLang="en-US" sz="2215" smtClean="0">
                <a:latin typeface="ＭＳ ゴシック" panose="020B0609070205080204" pitchFamily="49" charset="-128"/>
                <a:ea typeface="ＭＳ ゴシック" panose="020B0609070205080204" pitchFamily="49" charset="-128"/>
              </a:rPr>
              <a:t>実践をその</a:t>
            </a:r>
            <a:r>
              <a:rPr lang="ja-JP" altLang="en-US" sz="2215">
                <a:latin typeface="ＭＳ ゴシック" panose="020B0609070205080204" pitchFamily="49" charset="-128"/>
                <a:ea typeface="ＭＳ ゴシック" panose="020B0609070205080204" pitchFamily="49" charset="-128"/>
              </a:rPr>
              <a:t>視点から振り返る契機と</a:t>
            </a:r>
            <a:r>
              <a:rPr lang="ja-JP" altLang="en-US" sz="2215" smtClean="0">
                <a:latin typeface="ＭＳ ゴシック" panose="020B0609070205080204" pitchFamily="49" charset="-128"/>
                <a:ea typeface="ＭＳ ゴシック" panose="020B0609070205080204" pitchFamily="49" charset="-128"/>
              </a:rPr>
              <a:t>なる</a:t>
            </a:r>
          </a:p>
          <a:p>
            <a:r>
              <a:rPr lang="ja-JP" altLang="en-US" sz="2215" smtClean="0">
                <a:latin typeface="ＭＳ ゴシック" panose="020B0609070205080204" pitchFamily="49" charset="-128"/>
                <a:ea typeface="ＭＳ ゴシック" panose="020B0609070205080204" pitchFamily="49" charset="-128"/>
              </a:rPr>
              <a:t>　講義となるよう留意する。</a:t>
            </a:r>
            <a:endParaRPr lang="ja-JP" altLang="en-US" sz="2215">
              <a:latin typeface="ＭＳ ゴシック" panose="020B0609070205080204" pitchFamily="49" charset="-128"/>
              <a:ea typeface="ＭＳ ゴシック" panose="020B0609070205080204" pitchFamily="49" charset="-128"/>
            </a:endParaRPr>
          </a:p>
        </p:txBody>
      </p:sp>
      <p:sp>
        <p:nvSpPr>
          <p:cNvPr id="3" name="角丸四角形 2"/>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2283041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798A7D-1107-B241-B672-4C57EDF6E5BA}"/>
              </a:ext>
            </a:extLst>
          </p:cNvPr>
          <p:cNvSpPr>
            <a:spLocks noGrp="1"/>
          </p:cNvSpPr>
          <p:nvPr>
            <p:ph type="title"/>
          </p:nvPr>
        </p:nvSpPr>
        <p:spPr/>
        <p:txBody>
          <a:bodyPr/>
          <a:lstStyle/>
          <a:p>
            <a:r>
              <a:rPr kumimoji="1" lang="ja-JP" altLang="en-US">
                <a:solidFill>
                  <a:schemeClr val="accent1"/>
                </a:solidFill>
              </a:rPr>
              <a:t>意思決定支援</a:t>
            </a:r>
          </a:p>
        </p:txBody>
      </p:sp>
      <p:sp>
        <p:nvSpPr>
          <p:cNvPr id="3" name="テキスト プレースホルダー 2">
            <a:extLst>
              <a:ext uri="{FF2B5EF4-FFF2-40B4-BE49-F238E27FC236}">
                <a16:creationId xmlns:a16="http://schemas.microsoft.com/office/drawing/2014/main" id="{D79FD0BE-1C22-B34F-99FF-B34FBAD7CC4C}"/>
              </a:ext>
            </a:extLst>
          </p:cNvPr>
          <p:cNvSpPr>
            <a:spLocks noGrp="1"/>
          </p:cNvSpPr>
          <p:nvPr>
            <p:ph type="body" idx="1"/>
          </p:nvPr>
        </p:nvSpPr>
        <p:spPr/>
        <p:txBody>
          <a:bodyPr/>
          <a:lstStyle/>
          <a:p>
            <a:r>
              <a:rPr kumimoji="1" lang="ja-JP" altLang="en-US"/>
              <a:t>当事者主体としての</a:t>
            </a:r>
          </a:p>
        </p:txBody>
      </p:sp>
    </p:spTree>
    <p:extLst>
      <p:ext uri="{BB962C8B-B14F-4D97-AF65-F5344CB8AC3E}">
        <p14:creationId xmlns:p14="http://schemas.microsoft.com/office/powerpoint/2010/main" val="15885643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87160"/>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私たち抜きに私たちのことを決めるな</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テキスト ボックス 6">
            <a:extLst>
              <a:ext uri="{FF2B5EF4-FFF2-40B4-BE49-F238E27FC236}">
                <a16:creationId xmlns:a16="http://schemas.microsoft.com/office/drawing/2014/main" id="{EF670EC9-4412-429B-AE6D-1D7DE7C2CDC5}"/>
              </a:ext>
            </a:extLst>
          </p:cNvPr>
          <p:cNvSpPr txBox="1"/>
          <p:nvPr/>
        </p:nvSpPr>
        <p:spPr>
          <a:xfrm>
            <a:off x="261792" y="5978311"/>
            <a:ext cx="8640960" cy="307777"/>
          </a:xfrm>
          <a:prstGeom prst="rect">
            <a:avLst/>
          </a:prstGeom>
          <a:noFill/>
        </p:spPr>
        <p:txBody>
          <a:bodyPr wrap="square" rtlCol="0">
            <a:spAutoFit/>
          </a:bodyPr>
          <a:lstStyle/>
          <a:p>
            <a:pPr algn="r"/>
            <a:r>
              <a:rPr lang="ja-JP" altLang="en-US" sz="1400" dirty="0">
                <a:latin typeface="メイリオ" pitchFamily="50" charset="-128"/>
                <a:ea typeface="メイリオ" pitchFamily="50" charset="-128"/>
                <a:cs typeface="メイリオ" pitchFamily="50" charset="-128"/>
              </a:rPr>
              <a:t>日本福祉大学権利擁護研究センター監修</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権利擁護がわかる意思決定支援</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より</a:t>
            </a:r>
            <a:endParaRPr kumimoji="1" lang="ja-JP" altLang="en-US" sz="1400" dirty="0">
              <a:latin typeface="メイリオ" pitchFamily="50" charset="-128"/>
              <a:ea typeface="メイリオ" pitchFamily="50" charset="-128"/>
              <a:cs typeface="メイリオ" pitchFamily="50" charset="-128"/>
            </a:endParaRPr>
          </a:p>
        </p:txBody>
      </p:sp>
      <p:sp>
        <p:nvSpPr>
          <p:cNvPr id="8" name="コンテンツ プレースホルダ 2">
            <a:extLst>
              <a:ext uri="{FF2B5EF4-FFF2-40B4-BE49-F238E27FC236}">
                <a16:creationId xmlns:a16="http://schemas.microsoft.com/office/drawing/2014/main" id="{806985EE-21E1-4A6D-9DEE-42353D9BD979}"/>
              </a:ext>
            </a:extLst>
          </p:cNvPr>
          <p:cNvSpPr txBox="1">
            <a:spLocks/>
          </p:cNvSpPr>
          <p:nvPr/>
        </p:nvSpPr>
        <p:spPr>
          <a:xfrm>
            <a:off x="611188" y="1216487"/>
            <a:ext cx="8291564" cy="490032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a:latin typeface="+mn-ea"/>
              </a:rPr>
              <a:t>権力者だからこそ、意思決定支援が重要になる</a:t>
            </a:r>
            <a:endParaRPr lang="en-US" altLang="ja-JP" sz="2400" dirty="0">
              <a:latin typeface="+mn-ea"/>
            </a:endParaRPr>
          </a:p>
          <a:p>
            <a:r>
              <a:rPr lang="en-US" altLang="ja-JP" sz="2400" dirty="0">
                <a:latin typeface="+mn-ea"/>
              </a:rPr>
              <a:t>“Nothing about us without us”</a:t>
            </a:r>
            <a:r>
              <a:rPr lang="ja-JP" altLang="en-US" sz="2400" dirty="0">
                <a:latin typeface="+mn-ea"/>
              </a:rPr>
              <a:t>とは、“勝手に自分たちのことを決めるな”というメッセージではあるが、</a:t>
            </a:r>
            <a:r>
              <a:rPr lang="en-US" altLang="ja-JP" sz="2400" dirty="0">
                <a:latin typeface="+mn-ea"/>
              </a:rPr>
              <a:t>“</a:t>
            </a:r>
            <a:r>
              <a:rPr lang="ja-JP" altLang="en-US" sz="2400" dirty="0">
                <a:latin typeface="+mn-ea"/>
              </a:rPr>
              <a:t>自分たちだけで決めるぞ</a:t>
            </a:r>
            <a:r>
              <a:rPr lang="en-US" altLang="ja-JP" sz="2400" dirty="0">
                <a:latin typeface="+mn-ea"/>
              </a:rPr>
              <a:t>”</a:t>
            </a:r>
            <a:r>
              <a:rPr lang="ja-JP" altLang="en-US" sz="2400" dirty="0">
                <a:latin typeface="+mn-ea"/>
              </a:rPr>
              <a:t>というメッセージではない。</a:t>
            </a:r>
            <a:endParaRPr lang="en-US" altLang="ja-JP" sz="2400" dirty="0">
              <a:latin typeface="+mn-ea"/>
            </a:endParaRPr>
          </a:p>
          <a:p>
            <a:pPr marL="0" indent="0">
              <a:buFont typeface="Arial" pitchFamily="34" charset="0"/>
              <a:buNone/>
            </a:pPr>
            <a:endParaRPr lang="en-US" altLang="ja-JP" sz="2400" dirty="0">
              <a:latin typeface="+mn-ea"/>
            </a:endParaRPr>
          </a:p>
          <a:p>
            <a:pPr>
              <a:buFont typeface="Wingdings" panose="05000000000000000000" pitchFamily="2" charset="2"/>
              <a:buChar char="ü"/>
            </a:pPr>
            <a:r>
              <a:rPr lang="ja-JP" altLang="en-US" sz="2400" dirty="0">
                <a:latin typeface="+mn-ea"/>
              </a:rPr>
              <a:t>私を抜きに決めない</a:t>
            </a:r>
            <a:endParaRPr lang="en-US" altLang="ja-JP" sz="2400" dirty="0">
              <a:latin typeface="+mn-ea"/>
            </a:endParaRPr>
          </a:p>
          <a:p>
            <a:pPr>
              <a:buFont typeface="Wingdings" panose="05000000000000000000" pitchFamily="2" charset="2"/>
              <a:buChar char="ü"/>
            </a:pPr>
            <a:r>
              <a:rPr lang="ja-JP" altLang="en-US" sz="2400" dirty="0">
                <a:latin typeface="+mn-ea"/>
              </a:rPr>
              <a:t>誰にも相談できない意思決定は存在しない</a:t>
            </a:r>
            <a:endParaRPr lang="en-US" altLang="ja-JP" sz="2400" dirty="0">
              <a:latin typeface="+mn-ea"/>
            </a:endParaRPr>
          </a:p>
          <a:p>
            <a:pPr>
              <a:buFont typeface="Wingdings" panose="05000000000000000000" pitchFamily="2" charset="2"/>
              <a:buChar char="ü"/>
            </a:pPr>
            <a:r>
              <a:rPr lang="en-US" altLang="ja-JP" sz="2400" dirty="0">
                <a:latin typeface="+mn-ea"/>
              </a:rPr>
              <a:t>『</a:t>
            </a:r>
            <a:r>
              <a:rPr lang="ja-JP" altLang="en-US" sz="2400" dirty="0">
                <a:latin typeface="+mn-ea"/>
              </a:rPr>
              <a:t>自立しているけど、１人じゃない</a:t>
            </a:r>
            <a:r>
              <a:rPr lang="en-US" altLang="ja-JP" sz="2400" dirty="0">
                <a:latin typeface="+mn-ea"/>
              </a:rPr>
              <a:t>』</a:t>
            </a:r>
          </a:p>
          <a:p>
            <a:pPr marL="0" indent="0">
              <a:buFont typeface="Arial" pitchFamily="34" charset="0"/>
              <a:buNone/>
            </a:pPr>
            <a:r>
              <a:rPr lang="ja-JP" altLang="en-US" sz="2400" dirty="0">
                <a:latin typeface="+mn-ea"/>
              </a:rPr>
              <a:t>➡ 知的障害者の親の会が作った意思決定支援のハンドブックのタイトル。</a:t>
            </a:r>
            <a:endParaRPr lang="en-US" altLang="ja-JP" sz="2400" dirty="0">
              <a:latin typeface="+mn-ea"/>
            </a:endParaRPr>
          </a:p>
          <a:p>
            <a:pPr marL="0" indent="0">
              <a:buFont typeface="Arial" pitchFamily="34" charset="0"/>
              <a:buNone/>
            </a:pPr>
            <a:r>
              <a:rPr lang="ja-JP" altLang="en-US" sz="2400" dirty="0">
                <a:latin typeface="+mn-ea"/>
              </a:rPr>
              <a:t>➡ 第三者である支援者ができることは、何か？</a:t>
            </a:r>
            <a:endParaRPr lang="en-US" altLang="ja-JP" sz="2400" dirty="0">
              <a:latin typeface="+mn-ea"/>
            </a:endParaRPr>
          </a:p>
        </p:txBody>
      </p:sp>
    </p:spTree>
    <p:extLst>
      <p:ext uri="{BB962C8B-B14F-4D97-AF65-F5344CB8AC3E}">
        <p14:creationId xmlns:p14="http://schemas.microsoft.com/office/powerpoint/2010/main" val="3565079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8">
            <a:extLst>
              <a:ext uri="{FF2B5EF4-FFF2-40B4-BE49-F238E27FC236}">
                <a16:creationId xmlns:a16="http://schemas.microsoft.com/office/drawing/2014/main" id="{456A3DAA-E101-464D-81D0-0DE5DA1DC6FC}"/>
              </a:ext>
            </a:extLst>
          </p:cNvPr>
          <p:cNvSpPr txBox="1">
            <a:spLocks noChangeArrowheads="1"/>
          </p:cNvSpPr>
          <p:nvPr/>
        </p:nvSpPr>
        <p:spPr bwMode="auto">
          <a:xfrm>
            <a:off x="610865" y="1124744"/>
            <a:ext cx="8281615" cy="5909310"/>
          </a:xfrm>
          <a:prstGeom prst="rect">
            <a:avLst/>
          </a:prstGeom>
          <a:noFill/>
          <a:ln w="9525">
            <a:noFill/>
            <a:miter lim="800000"/>
            <a:headEnd/>
            <a:tailEnd/>
          </a:ln>
          <a:effectLst/>
        </p:spPr>
        <p:txBody>
          <a:bodyPr wrap="square">
            <a:spAutoFit/>
          </a:bodyPr>
          <a:lstStyle/>
          <a:p>
            <a:pPr marL="457200" lvl="0" indent="-457200">
              <a:buFont typeface="+mj-lt"/>
              <a:buAutoNum type="arabicPeriod"/>
            </a:pPr>
            <a:r>
              <a:rPr lang="ja-JP" altLang="en-US" dirty="0">
                <a:latin typeface="Meiryo UI" panose="020B0604030504040204" pitchFamily="50" charset="-128"/>
                <a:ea typeface="Meiryo UI" panose="020B0604030504040204" pitchFamily="50" charset="-128"/>
              </a:rPr>
              <a:t>締約国は障害者がすべての場所において法律の前に人として認められる権利を有することを再確認する。</a:t>
            </a:r>
            <a:endParaRPr lang="en-US" altLang="ja-JP" dirty="0">
              <a:latin typeface="Meiryo UI" panose="020B0604030504040204" pitchFamily="50" charset="-128"/>
              <a:ea typeface="Meiryo UI" panose="020B0604030504040204" pitchFamily="50" charset="-128"/>
            </a:endParaRPr>
          </a:p>
          <a:p>
            <a:pPr marL="457200" lvl="0" indent="-457200">
              <a:buFont typeface="+mj-lt"/>
              <a:buAutoNum type="arabicPeriod"/>
            </a:pPr>
            <a:endParaRPr lang="en-US" altLang="ja-JP" dirty="0">
              <a:latin typeface="Meiryo UI" panose="020B0604030504040204" pitchFamily="50" charset="-128"/>
              <a:ea typeface="Meiryo UI" panose="020B0604030504040204" pitchFamily="50" charset="-128"/>
            </a:endParaRPr>
          </a:p>
          <a:p>
            <a:pPr marL="457200" lvl="0" indent="-457200">
              <a:buFont typeface="+mj-lt"/>
              <a:buAutoNum type="arabicPeriod"/>
            </a:pPr>
            <a:r>
              <a:rPr lang="ja-JP" altLang="en-US" dirty="0">
                <a:latin typeface="Meiryo UI" panose="020B0604030504040204" pitchFamily="50" charset="-128"/>
                <a:ea typeface="Meiryo UI" panose="020B0604030504040204" pitchFamily="50" charset="-128"/>
              </a:rPr>
              <a:t>締約国は、障害者が生活のあらゆる側面において他のものと平等に法的能力を享有することを認める。</a:t>
            </a:r>
            <a:endParaRPr lang="en-US" altLang="ja-JP" dirty="0">
              <a:latin typeface="Meiryo UI" panose="020B0604030504040204" pitchFamily="50" charset="-128"/>
              <a:ea typeface="Meiryo UI" panose="020B0604030504040204" pitchFamily="50" charset="-128"/>
            </a:endParaRPr>
          </a:p>
          <a:p>
            <a:pPr lvl="0"/>
            <a:r>
              <a:rPr lang="ja-JP" altLang="en-US" dirty="0">
                <a:latin typeface="Meiryo UI" panose="020B0604030504040204" pitchFamily="50" charset="-128"/>
                <a:ea typeface="Meiryo UI" panose="020B0604030504040204" pitchFamily="50" charset="-128"/>
              </a:rPr>
              <a:t>➡　 法的能力を欠いていても、他者が障害者の代理に法律行為をすることはできない。</a:t>
            </a:r>
            <a:endParaRPr lang="en-US" altLang="ja-JP" dirty="0">
              <a:latin typeface="Meiryo UI" panose="020B0604030504040204" pitchFamily="50" charset="-128"/>
              <a:ea typeface="Meiryo UI" panose="020B0604030504040204" pitchFamily="50" charset="-128"/>
            </a:endParaRPr>
          </a:p>
          <a:p>
            <a:pPr lvl="0"/>
            <a:endParaRPr lang="en-US" altLang="ja-JP" dirty="0">
              <a:latin typeface="Meiryo UI" panose="020B0604030504040204" pitchFamily="50" charset="-128"/>
              <a:ea typeface="Meiryo UI" panose="020B0604030504040204" pitchFamily="50" charset="-128"/>
            </a:endParaRPr>
          </a:p>
          <a:p>
            <a:pPr marL="457200" lvl="0" indent="-457200">
              <a:buFont typeface="+mj-lt"/>
              <a:buAutoNum type="arabicPeriod" startAt="3"/>
            </a:pPr>
            <a:r>
              <a:rPr lang="ja-JP" altLang="en-US" dirty="0">
                <a:latin typeface="Meiryo UI" panose="020B0604030504040204" pitchFamily="50" charset="-128"/>
                <a:ea typeface="Meiryo UI" panose="020B0604030504040204" pitchFamily="50" charset="-128"/>
              </a:rPr>
              <a:t>締約国は、障害者がその法律能力の行使に当たって必要とする支援を利用することができるようにするための適当な措置をとる。　</a:t>
            </a:r>
            <a:endParaRPr lang="en-US" altLang="ja-JP" dirty="0">
              <a:latin typeface="Meiryo UI" panose="020B0604030504040204" pitchFamily="50" charset="-128"/>
              <a:ea typeface="Meiryo UI" panose="020B0604030504040204" pitchFamily="50" charset="-128"/>
            </a:endParaRPr>
          </a:p>
          <a:p>
            <a:pPr lvl="0"/>
            <a:r>
              <a:rPr lang="ja-JP" altLang="en-US" dirty="0">
                <a:latin typeface="Meiryo UI" panose="020B0604030504040204" pitchFamily="50" charset="-128"/>
                <a:ea typeface="Meiryo UI" panose="020B0604030504040204" pitchFamily="50" charset="-128"/>
              </a:rPr>
              <a:t>➡   意思決定支援と合理的配慮の必要性を指摘。</a:t>
            </a:r>
            <a:endParaRPr lang="en-US" altLang="ja-JP" dirty="0">
              <a:latin typeface="Meiryo UI" panose="020B0604030504040204" pitchFamily="50" charset="-128"/>
              <a:ea typeface="Meiryo UI" panose="020B0604030504040204" pitchFamily="50" charset="-128"/>
            </a:endParaRPr>
          </a:p>
          <a:p>
            <a:pPr lvl="0"/>
            <a:endParaRPr lang="en-US" altLang="ja-JP" dirty="0">
              <a:latin typeface="Meiryo UI" panose="020B0604030504040204" pitchFamily="50" charset="-128"/>
              <a:ea typeface="Meiryo UI" panose="020B0604030504040204" pitchFamily="50" charset="-128"/>
            </a:endParaRPr>
          </a:p>
          <a:p>
            <a:pPr marL="457200" lvl="0" indent="-457200">
              <a:buFont typeface="+mj-lt"/>
              <a:buAutoNum type="arabicPeriod" startAt="4"/>
            </a:pPr>
            <a:r>
              <a:rPr lang="ja-JP" altLang="en-US" dirty="0">
                <a:latin typeface="Meiryo UI" panose="020B0604030504040204" pitchFamily="50" charset="-128"/>
                <a:ea typeface="Meiryo UI" panose="020B0604030504040204" pitchFamily="50" charset="-128"/>
              </a:rPr>
              <a:t>締約国は、国際人権法に従い、法的能力の行使に関連するすべての措置には濫用を防止するための適切かつ効果的な保護が含まれることを確保する。当該保護は、法的能力の行使に関連する措置が障害のある人の権利、意思及び選好を尊重すること、利益相反及び不当な影響を生じさせないこと、障害のある人の状況に対応し及び適合すること、可能な限り最も短い期間適用すること、並びに権限のある、独立の、かつ、公平な当局又は司法機関による定期的な審査に従うことを確保しなければならない。当該保護は、当該措置が障害のある人の権利及び利益に及ぼす影響の程度に対応したものとする。</a:t>
            </a:r>
            <a:endParaRPr lang="en-US" altLang="ja-JP" dirty="0">
              <a:latin typeface="Meiryo UI" panose="020B0604030504040204" pitchFamily="50" charset="-128"/>
              <a:ea typeface="Meiryo UI" panose="020B0604030504040204" pitchFamily="50" charset="-128"/>
            </a:endParaRPr>
          </a:p>
          <a:p>
            <a:pPr lvl="0">
              <a:lnSpc>
                <a:spcPts val="600"/>
              </a:lnSpc>
            </a:pPr>
            <a:endParaRPr lang="en-US" altLang="ja-JP" dirty="0">
              <a:latin typeface="Meiryo UI" panose="020B0604030504040204" pitchFamily="50" charset="-128"/>
              <a:ea typeface="Meiryo UI" panose="020B0604030504040204" pitchFamily="50" charset="-128"/>
            </a:endParaRPr>
          </a:p>
          <a:p>
            <a:pPr lvl="0"/>
            <a:r>
              <a:rPr lang="ja-JP" altLang="en-US" dirty="0">
                <a:latin typeface="Meiryo UI" panose="020B0604030504040204" pitchFamily="50" charset="-128"/>
                <a:ea typeface="Meiryo UI" panose="020B0604030504040204" pitchFamily="50" charset="-128"/>
              </a:rPr>
              <a:t>以下、略</a:t>
            </a:r>
            <a:endParaRPr lang="en-US" altLang="ja-JP"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84536" y="476672"/>
            <a:ext cx="8640960" cy="584775"/>
          </a:xfrm>
          <a:prstGeom prst="rect">
            <a:avLst/>
          </a:prstGeom>
          <a:noFill/>
        </p:spPr>
        <p:txBody>
          <a:bodyPr wrap="square" rtlCol="0">
            <a:spAutoFit/>
          </a:bodyPr>
          <a:lstStyle/>
          <a:p>
            <a:r>
              <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障害者権利条約第</a:t>
            </a:r>
            <a:r>
              <a:rPr lang="en-US" altLang="zh-CN"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12</a:t>
            </a:r>
            <a:r>
              <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条</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と意思決定支援</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Tree>
    <p:extLst>
      <p:ext uri="{BB962C8B-B14F-4D97-AF65-F5344CB8AC3E}">
        <p14:creationId xmlns:p14="http://schemas.microsoft.com/office/powerpoint/2010/main" val="1016961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8">
            <a:extLst>
              <a:ext uri="{FF2B5EF4-FFF2-40B4-BE49-F238E27FC236}">
                <a16:creationId xmlns:a16="http://schemas.microsoft.com/office/drawing/2014/main" id="{456A3DAA-E101-464D-81D0-0DE5DA1DC6FC}"/>
              </a:ext>
            </a:extLst>
          </p:cNvPr>
          <p:cNvSpPr txBox="1">
            <a:spLocks noChangeArrowheads="1"/>
          </p:cNvSpPr>
          <p:nvPr/>
        </p:nvSpPr>
        <p:spPr bwMode="auto">
          <a:xfrm>
            <a:off x="538857" y="1196752"/>
            <a:ext cx="8353623" cy="4401205"/>
          </a:xfrm>
          <a:prstGeom prst="rect">
            <a:avLst/>
          </a:prstGeom>
          <a:noFill/>
          <a:ln w="9525">
            <a:noFill/>
            <a:miter lim="800000"/>
            <a:headEnd/>
            <a:tailEnd/>
          </a:ln>
          <a:effectLst/>
        </p:spPr>
        <p:txBody>
          <a:bodyPr wrap="square">
            <a:spAutoFit/>
          </a:bodyPr>
          <a:lstStyle/>
          <a:p>
            <a:pPr marL="342900" lvl="0" indent="-342900">
              <a:buFont typeface="Wingdings" panose="05000000000000000000" pitchFamily="2" charset="2"/>
              <a:buChar char="p"/>
            </a:pPr>
            <a:r>
              <a:rPr lang="ja-JP" altLang="en-US" sz="2800" dirty="0">
                <a:latin typeface="Meiryo UI" panose="020B0604030504040204" pitchFamily="50" charset="-128"/>
                <a:ea typeface="Meiryo UI" panose="020B0604030504040204" pitchFamily="50" charset="-128"/>
              </a:rPr>
              <a:t>　</a:t>
            </a:r>
            <a:r>
              <a:rPr lang="ja-JP" altLang="en-US" sz="2800" dirty="0" smtClean="0">
                <a:latin typeface="+mn-ea"/>
              </a:rPr>
              <a:t>意思と</a:t>
            </a:r>
            <a:r>
              <a:rPr lang="ja-JP" altLang="en-US" sz="2800" dirty="0">
                <a:latin typeface="+mn-ea"/>
              </a:rPr>
              <a:t>は</a:t>
            </a:r>
            <a:endParaRPr lang="en-US" altLang="ja-JP" sz="2800" dirty="0">
              <a:latin typeface="+mn-ea"/>
            </a:endParaRPr>
          </a:p>
          <a:p>
            <a:pPr marL="457200" lvl="0" indent="-457200">
              <a:buFont typeface="Arial" panose="020B0604020202020204" pitchFamily="34" charset="0"/>
              <a:buChar char="•"/>
            </a:pPr>
            <a:r>
              <a:rPr lang="ja-JP" altLang="en-US" sz="2800" dirty="0">
                <a:latin typeface="+mn-ea"/>
              </a:rPr>
              <a:t> 自分の考え、思い</a:t>
            </a:r>
            <a:endParaRPr lang="en-US" altLang="ja-JP" sz="2800" dirty="0">
              <a:latin typeface="+mn-ea"/>
            </a:endParaRPr>
          </a:p>
          <a:p>
            <a:pPr lvl="0"/>
            <a:endParaRPr lang="en-US" altLang="ja-JP" sz="2800" dirty="0">
              <a:latin typeface="+mn-ea"/>
            </a:endParaRPr>
          </a:p>
          <a:p>
            <a:pPr marL="457200" lvl="0" indent="-457200">
              <a:buFont typeface="Wingdings" panose="05000000000000000000" pitchFamily="2" charset="2"/>
              <a:buChar char="p"/>
            </a:pPr>
            <a:r>
              <a:rPr lang="ja-JP" altLang="en-US" sz="2800" dirty="0">
                <a:latin typeface="+mn-ea"/>
              </a:rPr>
              <a:t>　意思決定とは</a:t>
            </a:r>
            <a:endParaRPr lang="en-US" altLang="ja-JP" sz="2800" dirty="0">
              <a:latin typeface="+mn-ea"/>
            </a:endParaRPr>
          </a:p>
          <a:p>
            <a:pPr marL="457200" lvl="0" indent="-457200">
              <a:buFont typeface="Arial" panose="020B0604020202020204" pitchFamily="34" charset="0"/>
              <a:buChar char="•"/>
            </a:pPr>
            <a:r>
              <a:rPr lang="ja-JP" altLang="en-US" sz="2800" dirty="0" smtClean="0">
                <a:latin typeface="+mn-ea"/>
              </a:rPr>
              <a:t>複数</a:t>
            </a:r>
            <a:r>
              <a:rPr lang="ja-JP" altLang="en-US" sz="2800" dirty="0">
                <a:latin typeface="+mn-ea"/>
              </a:rPr>
              <a:t>の選択肢の中から、１つないし複数の手段や</a:t>
            </a:r>
            <a:r>
              <a:rPr lang="ja-JP" altLang="en-US" sz="2800" dirty="0" smtClean="0">
                <a:latin typeface="+mn-ea"/>
              </a:rPr>
              <a:t>方法を</a:t>
            </a:r>
            <a:r>
              <a:rPr lang="ja-JP" altLang="en-US" sz="2800" dirty="0">
                <a:latin typeface="+mn-ea"/>
              </a:rPr>
              <a:t>選ぶこと。</a:t>
            </a:r>
            <a:endParaRPr lang="en-US" altLang="ja-JP" sz="2800" dirty="0">
              <a:latin typeface="+mn-ea"/>
            </a:endParaRPr>
          </a:p>
          <a:p>
            <a:pPr lvl="0"/>
            <a:endParaRPr lang="en-US" altLang="ja-JP" sz="2800" dirty="0">
              <a:latin typeface="+mn-ea"/>
            </a:endParaRPr>
          </a:p>
          <a:p>
            <a:pPr lvl="0"/>
            <a:r>
              <a:rPr lang="ja-JP" altLang="en-US" sz="2800" dirty="0">
                <a:latin typeface="+mn-ea"/>
              </a:rPr>
              <a:t>　</a:t>
            </a:r>
            <a:endParaRPr lang="en-US" altLang="ja-JP" sz="2800" dirty="0">
              <a:latin typeface="+mn-ea"/>
            </a:endParaRPr>
          </a:p>
          <a:p>
            <a:pPr marL="457200" lvl="0" indent="-457200">
              <a:buFont typeface="Arial" panose="020B0604020202020204" pitchFamily="34" charset="0"/>
              <a:buChar char="•"/>
            </a:pPr>
            <a:r>
              <a:rPr lang="ja-JP" altLang="en-US" sz="2800" dirty="0" smtClean="0">
                <a:latin typeface="+mn-ea"/>
              </a:rPr>
              <a:t>皆さん</a:t>
            </a:r>
            <a:r>
              <a:rPr lang="ja-JP" altLang="en-US" sz="2800" dirty="0">
                <a:latin typeface="+mn-ea"/>
              </a:rPr>
              <a:t>が今朝起きて、この会場に来るまでに意思決定</a:t>
            </a:r>
            <a:r>
              <a:rPr lang="ja-JP" altLang="en-US" sz="2800" dirty="0" smtClean="0">
                <a:latin typeface="+mn-ea"/>
              </a:rPr>
              <a:t>したこ</a:t>
            </a:r>
            <a:r>
              <a:rPr lang="ja-JP" altLang="en-US" sz="2800" dirty="0">
                <a:latin typeface="+mn-ea"/>
              </a:rPr>
              <a:t>とをあげてみましょう。</a:t>
            </a:r>
            <a:endParaRPr lang="en-US" altLang="ja-JP" sz="2800" dirty="0">
              <a:latin typeface="+mn-ea"/>
            </a:endParaRPr>
          </a:p>
        </p:txBody>
      </p:sp>
      <p:sp>
        <p:nvSpPr>
          <p:cNvPr id="3" name="テキスト ボックス 2"/>
          <p:cNvSpPr txBox="1"/>
          <p:nvPr/>
        </p:nvSpPr>
        <p:spPr>
          <a:xfrm>
            <a:off x="539552" y="467961"/>
            <a:ext cx="5976664"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意思決定とは</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 name="テキスト ボックス 3">
            <a:extLst>
              <a:ext uri="{FF2B5EF4-FFF2-40B4-BE49-F238E27FC236}">
                <a16:creationId xmlns:a16="http://schemas.microsoft.com/office/drawing/2014/main" id="{F0549A30-8077-46DB-B812-5A99B51F21B0}"/>
              </a:ext>
            </a:extLst>
          </p:cNvPr>
          <p:cNvSpPr txBox="1"/>
          <p:nvPr/>
        </p:nvSpPr>
        <p:spPr>
          <a:xfrm>
            <a:off x="1259632" y="3913892"/>
            <a:ext cx="7776864" cy="523220"/>
          </a:xfrm>
          <a:prstGeom prst="rect">
            <a:avLst/>
          </a:prstGeom>
          <a:noFill/>
        </p:spPr>
        <p:txBody>
          <a:bodyPr wrap="square" rtlCol="0">
            <a:spAutoFit/>
          </a:bodyPr>
          <a:lstStyle/>
          <a:p>
            <a:r>
              <a:rPr kumimoji="1" lang="ja-JP" altLang="en-US" sz="1400" dirty="0">
                <a:latin typeface="+mn-ea"/>
              </a:rPr>
              <a:t>沖倉</a:t>
            </a:r>
            <a:r>
              <a:rPr lang="ja-JP" altLang="en-US" sz="1400" dirty="0">
                <a:latin typeface="+mn-ea"/>
              </a:rPr>
              <a:t>智美（</a:t>
            </a:r>
            <a:r>
              <a:rPr lang="en-US" altLang="ja-JP" sz="1400" dirty="0">
                <a:latin typeface="+mn-ea"/>
              </a:rPr>
              <a:t>2018</a:t>
            </a:r>
            <a:r>
              <a:rPr lang="ja-JP" altLang="en-US" sz="1400" dirty="0">
                <a:latin typeface="+mn-ea"/>
              </a:rPr>
              <a:t>）「個別相談支援（意思決定支援）」研究代表者小澤温</a:t>
            </a:r>
            <a:r>
              <a:rPr lang="en-US" altLang="ja-JP" sz="1400" dirty="0">
                <a:latin typeface="+mn-ea"/>
              </a:rPr>
              <a:t>『</a:t>
            </a:r>
            <a:r>
              <a:rPr lang="ja-JP" altLang="en-US" sz="1400" dirty="0">
                <a:latin typeface="+mn-ea"/>
              </a:rPr>
              <a:t>相談支援従事者研修のプログラム開発と評価に関する研究平成</a:t>
            </a:r>
            <a:r>
              <a:rPr lang="en-US" altLang="ja-JP" sz="1400" dirty="0">
                <a:latin typeface="+mn-ea"/>
              </a:rPr>
              <a:t>28</a:t>
            </a:r>
            <a:r>
              <a:rPr lang="ja-JP" altLang="en-US" sz="1400" dirty="0">
                <a:latin typeface="+mn-ea"/>
              </a:rPr>
              <a:t>～</a:t>
            </a:r>
            <a:r>
              <a:rPr lang="en-US" altLang="ja-JP" sz="1400" dirty="0">
                <a:latin typeface="+mn-ea"/>
              </a:rPr>
              <a:t>29</a:t>
            </a:r>
            <a:r>
              <a:rPr lang="ja-JP" altLang="en-US" sz="1400" dirty="0">
                <a:latin typeface="+mn-ea"/>
              </a:rPr>
              <a:t>年度総合研究報告書</a:t>
            </a:r>
            <a:r>
              <a:rPr lang="en-US" altLang="ja-JP" sz="1400" dirty="0">
                <a:latin typeface="+mn-ea"/>
              </a:rPr>
              <a:t>』</a:t>
            </a:r>
            <a:endParaRPr kumimoji="1" lang="ja-JP" altLang="en-US" sz="1400" dirty="0">
              <a:latin typeface="+mn-ea"/>
            </a:endParaRPr>
          </a:p>
        </p:txBody>
      </p:sp>
    </p:spTree>
    <p:extLst>
      <p:ext uri="{BB962C8B-B14F-4D97-AF65-F5344CB8AC3E}">
        <p14:creationId xmlns:p14="http://schemas.microsoft.com/office/powerpoint/2010/main" val="1575570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3040" y="476672"/>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意思決定支援の言葉</a:t>
            </a:r>
            <a:r>
              <a:rPr lang="ja-JP" altLang="en-US" sz="32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整理①</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11" name="Text Box 8">
            <a:extLst>
              <a:ext uri="{FF2B5EF4-FFF2-40B4-BE49-F238E27FC236}">
                <a16:creationId xmlns:a16="http://schemas.microsoft.com/office/drawing/2014/main" id="{456A3DAA-E101-464D-81D0-0DE5DA1DC6FC}"/>
              </a:ext>
            </a:extLst>
          </p:cNvPr>
          <p:cNvSpPr txBox="1">
            <a:spLocks noChangeArrowheads="1"/>
          </p:cNvSpPr>
          <p:nvPr/>
        </p:nvSpPr>
        <p:spPr bwMode="auto">
          <a:xfrm>
            <a:off x="611188" y="1258882"/>
            <a:ext cx="8281292" cy="3539430"/>
          </a:xfrm>
          <a:prstGeom prst="rect">
            <a:avLst/>
          </a:prstGeom>
          <a:noFill/>
          <a:ln w="9525">
            <a:noFill/>
            <a:miter lim="800000"/>
            <a:headEnd/>
            <a:tailEnd/>
          </a:ln>
          <a:effectLst/>
        </p:spPr>
        <p:txBody>
          <a:bodyPr wrap="square">
            <a:spAutoFit/>
          </a:bodyPr>
          <a:lstStyle/>
          <a:p>
            <a:pPr marL="342900" lvl="0" indent="-342900">
              <a:buFont typeface="Wingdings" panose="05000000000000000000" pitchFamily="2" charset="2"/>
              <a:buChar char="p"/>
            </a:pPr>
            <a:r>
              <a:rPr lang="ja-JP" altLang="en-US" sz="2800" dirty="0">
                <a:latin typeface="+mn-ea"/>
              </a:rPr>
              <a:t>　支援付意思決定　</a:t>
            </a:r>
            <a:r>
              <a:rPr lang="en-US" altLang="ja-JP" sz="2800" dirty="0">
                <a:latin typeface="+mn-ea"/>
              </a:rPr>
              <a:t>supported decision making</a:t>
            </a:r>
          </a:p>
          <a:p>
            <a:pPr marL="457200" lvl="0" indent="-457200">
              <a:buFont typeface="Arial" panose="020B0604020202020204" pitchFamily="34" charset="0"/>
              <a:buChar char="•"/>
            </a:pPr>
            <a:r>
              <a:rPr lang="en-US" altLang="ja-JP" sz="2800" smtClean="0">
                <a:latin typeface="+mn-ea"/>
              </a:rPr>
              <a:t>A</a:t>
            </a:r>
            <a:r>
              <a:rPr lang="ja-JP" altLang="en-US" sz="2800" dirty="0" err="1">
                <a:latin typeface="+mn-ea"/>
              </a:rPr>
              <a:t>さんの</a:t>
            </a:r>
            <a:r>
              <a:rPr lang="ja-JP" altLang="en-US" sz="2800" dirty="0">
                <a:latin typeface="+mn-ea"/>
              </a:rPr>
              <a:t>ことを</a:t>
            </a:r>
            <a:r>
              <a:rPr lang="en-US" altLang="ja-JP" sz="2800" dirty="0">
                <a:latin typeface="+mn-ea"/>
              </a:rPr>
              <a:t>A</a:t>
            </a:r>
            <a:r>
              <a:rPr lang="ja-JP" altLang="en-US" sz="2800" dirty="0" err="1">
                <a:latin typeface="+mn-ea"/>
              </a:rPr>
              <a:t>さんが</a:t>
            </a:r>
            <a:r>
              <a:rPr lang="ja-JP" altLang="en-US" sz="2800" dirty="0">
                <a:latin typeface="+mn-ea"/>
              </a:rPr>
              <a:t>決める。それを支援すること。</a:t>
            </a:r>
            <a:endParaRPr lang="en-US" altLang="ja-JP" sz="2800" dirty="0">
              <a:latin typeface="+mn-ea"/>
            </a:endParaRPr>
          </a:p>
          <a:p>
            <a:pPr lvl="0"/>
            <a:endParaRPr lang="en-US" altLang="ja-JP" sz="2800" dirty="0">
              <a:latin typeface="+mn-ea"/>
            </a:endParaRPr>
          </a:p>
          <a:p>
            <a:pPr lvl="0"/>
            <a:endParaRPr lang="en-US" altLang="ja-JP" sz="2800" dirty="0">
              <a:latin typeface="+mn-ea"/>
            </a:endParaRPr>
          </a:p>
          <a:p>
            <a:pPr marL="457200" lvl="0" indent="-457200">
              <a:buFont typeface="Wingdings" panose="05000000000000000000" pitchFamily="2" charset="2"/>
              <a:buChar char="p"/>
            </a:pPr>
            <a:r>
              <a:rPr lang="ja-JP" altLang="en-US" sz="2800" dirty="0">
                <a:latin typeface="+mn-ea"/>
              </a:rPr>
              <a:t>　代理代行決定　</a:t>
            </a:r>
            <a:r>
              <a:rPr lang="en-US" altLang="ja-JP" sz="2800" dirty="0">
                <a:latin typeface="+mn-ea"/>
              </a:rPr>
              <a:t>substitute decision making</a:t>
            </a:r>
          </a:p>
          <a:p>
            <a:pPr marL="457200" lvl="0" indent="-457200">
              <a:buFont typeface="Arial" panose="020B0604020202020204" pitchFamily="34" charset="0"/>
              <a:buChar char="•"/>
            </a:pPr>
            <a:r>
              <a:rPr lang="en-US" altLang="ja-JP" sz="2800" smtClean="0">
                <a:latin typeface="+mn-ea"/>
              </a:rPr>
              <a:t>A</a:t>
            </a:r>
            <a:r>
              <a:rPr lang="ja-JP" altLang="en-US" sz="2800" dirty="0" err="1">
                <a:latin typeface="+mn-ea"/>
              </a:rPr>
              <a:t>さんの</a:t>
            </a:r>
            <a:r>
              <a:rPr lang="ja-JP" altLang="en-US" sz="2800" dirty="0">
                <a:latin typeface="+mn-ea"/>
              </a:rPr>
              <a:t>ことを</a:t>
            </a:r>
            <a:r>
              <a:rPr lang="en-US" altLang="ja-JP" sz="2800" dirty="0">
                <a:latin typeface="+mn-ea"/>
              </a:rPr>
              <a:t>B</a:t>
            </a:r>
            <a:r>
              <a:rPr lang="ja-JP" altLang="en-US" sz="2800" dirty="0" err="1">
                <a:latin typeface="+mn-ea"/>
              </a:rPr>
              <a:t>さんが</a:t>
            </a:r>
            <a:r>
              <a:rPr lang="ja-JP" altLang="en-US" sz="2800" dirty="0">
                <a:latin typeface="+mn-ea"/>
              </a:rPr>
              <a:t>決める。ただし、</a:t>
            </a:r>
            <a:r>
              <a:rPr lang="en-US" altLang="ja-JP" sz="2800" dirty="0">
                <a:latin typeface="+mn-ea"/>
              </a:rPr>
              <a:t>A</a:t>
            </a:r>
            <a:r>
              <a:rPr lang="ja-JP" altLang="en-US" sz="2800" dirty="0" err="1">
                <a:latin typeface="+mn-ea"/>
              </a:rPr>
              <a:t>さんの</a:t>
            </a:r>
            <a:r>
              <a:rPr lang="ja-JP" altLang="en-US" sz="2800" dirty="0">
                <a:latin typeface="+mn-ea"/>
              </a:rPr>
              <a:t>最善</a:t>
            </a:r>
            <a:r>
              <a:rPr lang="ja-JP" altLang="en-US" sz="2800">
                <a:latin typeface="+mn-ea"/>
              </a:rPr>
              <a:t>の</a:t>
            </a:r>
            <a:r>
              <a:rPr lang="ja-JP" altLang="en-US" sz="2800" smtClean="0">
                <a:latin typeface="+mn-ea"/>
              </a:rPr>
              <a:t>利益</a:t>
            </a:r>
            <a:r>
              <a:rPr lang="ja-JP" altLang="en-US" sz="2800" dirty="0">
                <a:latin typeface="+mn-ea"/>
              </a:rPr>
              <a:t>に基づいて決める。</a:t>
            </a:r>
            <a:endParaRPr lang="en-US" altLang="ja-JP" sz="2800" dirty="0">
              <a:latin typeface="+mn-ea"/>
            </a:endParaRPr>
          </a:p>
          <a:p>
            <a:pPr lvl="0"/>
            <a:endParaRPr lang="en-US" altLang="ja-JP" sz="2800" dirty="0">
              <a:latin typeface="+mn-ea"/>
            </a:endParaRPr>
          </a:p>
        </p:txBody>
      </p:sp>
      <p:sp>
        <p:nvSpPr>
          <p:cNvPr id="7" name="テキスト ボックス 6">
            <a:extLst>
              <a:ext uri="{FF2B5EF4-FFF2-40B4-BE49-F238E27FC236}">
                <a16:creationId xmlns:a16="http://schemas.microsoft.com/office/drawing/2014/main" id="{EF670EC9-4412-429B-AE6D-1D7DE7C2CDC5}"/>
              </a:ext>
            </a:extLst>
          </p:cNvPr>
          <p:cNvSpPr txBox="1"/>
          <p:nvPr/>
        </p:nvSpPr>
        <p:spPr>
          <a:xfrm>
            <a:off x="2195736" y="4777988"/>
            <a:ext cx="6696744" cy="523220"/>
          </a:xfrm>
          <a:prstGeom prst="rect">
            <a:avLst/>
          </a:prstGeom>
          <a:noFill/>
        </p:spPr>
        <p:txBody>
          <a:bodyPr wrap="square" rtlCol="0">
            <a:spAutoFit/>
          </a:bodyPr>
          <a:lstStyle/>
          <a:p>
            <a:r>
              <a:rPr lang="ja-JP" altLang="en-US" sz="1400" dirty="0">
                <a:latin typeface="メイリオ" pitchFamily="50" charset="-128"/>
                <a:ea typeface="メイリオ" pitchFamily="50" charset="-128"/>
                <a:cs typeface="メイリオ" pitchFamily="50" charset="-128"/>
              </a:rPr>
              <a:t>日本福祉大学権利擁護研究センター監修</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権利擁護がわかる意思決定支援</a:t>
            </a:r>
            <a:r>
              <a:rPr lang="en-US" altLang="ja-JP" sz="1400" dirty="0">
                <a:latin typeface="メイリオ" pitchFamily="50" charset="-128"/>
                <a:ea typeface="メイリオ" pitchFamily="50" charset="-128"/>
                <a:cs typeface="メイリオ" pitchFamily="50" charset="-128"/>
              </a:rPr>
              <a:t>』</a:t>
            </a:r>
            <a:r>
              <a:rPr lang="ja-JP" altLang="en-US" sz="1400" dirty="0">
                <a:latin typeface="メイリオ" pitchFamily="50" charset="-128"/>
                <a:ea typeface="メイリオ" pitchFamily="50" charset="-128"/>
                <a:cs typeface="メイリオ" pitchFamily="50" charset="-128"/>
              </a:rPr>
              <a:t>及び名川勝氏の平成</a:t>
            </a:r>
            <a:r>
              <a:rPr lang="en-US" altLang="ja-JP" sz="1400" dirty="0">
                <a:latin typeface="メイリオ" pitchFamily="50" charset="-128"/>
                <a:ea typeface="メイリオ" pitchFamily="50" charset="-128"/>
                <a:cs typeface="メイリオ" pitchFamily="50" charset="-128"/>
              </a:rPr>
              <a:t>30</a:t>
            </a:r>
            <a:r>
              <a:rPr lang="ja-JP" altLang="en-US" sz="1400" dirty="0">
                <a:latin typeface="メイリオ" pitchFamily="50" charset="-128"/>
                <a:ea typeface="メイリオ" pitchFamily="50" charset="-128"/>
                <a:cs typeface="メイリオ" pitchFamily="50" charset="-128"/>
              </a:rPr>
              <a:t>年度全国</a:t>
            </a:r>
            <a:r>
              <a:rPr lang="ja-JP" altLang="en-US" sz="1400">
                <a:latin typeface="メイリオ" pitchFamily="50" charset="-128"/>
                <a:ea typeface="メイリオ" pitchFamily="50" charset="-128"/>
                <a:cs typeface="メイリオ" pitchFamily="50" charset="-128"/>
              </a:rPr>
              <a:t>相談</a:t>
            </a:r>
            <a:r>
              <a:rPr lang="ja-JP" altLang="en-US" sz="1400" smtClean="0">
                <a:latin typeface="メイリオ" pitchFamily="50" charset="-128"/>
                <a:ea typeface="メイリオ" pitchFamily="50" charset="-128"/>
                <a:cs typeface="メイリオ" pitchFamily="50" charset="-128"/>
              </a:rPr>
              <a:t>支援ネットワーク</a:t>
            </a:r>
            <a:r>
              <a:rPr lang="ja-JP" altLang="en-US" sz="1400" dirty="0">
                <a:latin typeface="メイリオ" pitchFamily="50" charset="-128"/>
                <a:ea typeface="メイリオ" pitchFamily="50" charset="-128"/>
                <a:cs typeface="メイリオ" pitchFamily="50" charset="-128"/>
              </a:rPr>
              <a:t>研修会報告資料参照</a:t>
            </a:r>
            <a:endParaRPr kumimoji="1" lang="ja-JP" altLang="en-US" sz="14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4194462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67544" y="476672"/>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意思決定支援の言葉</a:t>
            </a:r>
            <a:r>
              <a:rPr lang="ja-JP" altLang="en-US" sz="32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整理②</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11" name="Text Box 8">
            <a:extLst>
              <a:ext uri="{FF2B5EF4-FFF2-40B4-BE49-F238E27FC236}">
                <a16:creationId xmlns:a16="http://schemas.microsoft.com/office/drawing/2014/main" id="{456A3DAA-E101-464D-81D0-0DE5DA1DC6FC}"/>
              </a:ext>
            </a:extLst>
          </p:cNvPr>
          <p:cNvSpPr txBox="1">
            <a:spLocks noChangeArrowheads="1"/>
          </p:cNvSpPr>
          <p:nvPr/>
        </p:nvSpPr>
        <p:spPr bwMode="auto">
          <a:xfrm>
            <a:off x="538857" y="1199649"/>
            <a:ext cx="8281615" cy="4893647"/>
          </a:xfrm>
          <a:prstGeom prst="rect">
            <a:avLst/>
          </a:prstGeom>
          <a:noFill/>
          <a:ln w="9525">
            <a:noFill/>
            <a:miter lim="800000"/>
            <a:headEnd/>
            <a:tailEnd/>
          </a:ln>
          <a:effectLst/>
        </p:spPr>
        <p:txBody>
          <a:bodyPr wrap="square">
            <a:spAutoFit/>
          </a:bodyPr>
          <a:lstStyle/>
          <a:p>
            <a:pPr marL="342900" lvl="0" indent="-342900">
              <a:buFont typeface="Wingdings" panose="05000000000000000000" pitchFamily="2" charset="2"/>
              <a:buChar char="p"/>
            </a:pPr>
            <a:r>
              <a:rPr lang="ja-JP" altLang="en-US" sz="2400" dirty="0">
                <a:latin typeface="Meiryo UI" panose="020B0604030504040204" pitchFamily="50" charset="-128"/>
                <a:ea typeface="Meiryo UI" panose="020B0604030504040204" pitchFamily="50" charset="-128"/>
              </a:rPr>
              <a:t>　</a:t>
            </a:r>
            <a:r>
              <a:rPr lang="ja-JP" altLang="en-US" sz="2400" dirty="0">
                <a:latin typeface="+mn-ea"/>
              </a:rPr>
              <a:t>最善の利益　</a:t>
            </a:r>
            <a:r>
              <a:rPr lang="en-US" altLang="ja-JP" sz="2400" dirty="0">
                <a:latin typeface="+mn-ea"/>
              </a:rPr>
              <a:t>Best Interest</a:t>
            </a:r>
          </a:p>
          <a:p>
            <a:pPr marL="457200" lvl="0" indent="-457200">
              <a:buFont typeface="Arial" panose="020B0604020202020204" pitchFamily="34" charset="0"/>
              <a:buChar char="•"/>
            </a:pPr>
            <a:r>
              <a:rPr lang="ja-JP" altLang="en-US" sz="2400" dirty="0">
                <a:latin typeface="+mn-ea"/>
              </a:rPr>
              <a:t> 代理代行決定に関する考え方</a:t>
            </a:r>
            <a:endParaRPr lang="en-US" altLang="ja-JP" sz="2400" dirty="0">
              <a:latin typeface="+mn-ea"/>
            </a:endParaRPr>
          </a:p>
          <a:p>
            <a:pPr lvl="0"/>
            <a:endParaRPr lang="en-US" altLang="ja-JP" sz="2400" dirty="0">
              <a:latin typeface="+mn-ea"/>
            </a:endParaRPr>
          </a:p>
          <a:p>
            <a:pPr marL="342900" lvl="0" indent="-342900">
              <a:buFont typeface="Wingdings" panose="05000000000000000000" pitchFamily="2" charset="2"/>
              <a:buChar char="p"/>
            </a:pPr>
            <a:r>
              <a:rPr lang="ja-JP" altLang="en-US" sz="2400" dirty="0">
                <a:latin typeface="+mn-ea"/>
              </a:rPr>
              <a:t>　意思と選好の最善の解釈</a:t>
            </a:r>
            <a:endParaRPr lang="en-US" altLang="ja-JP" sz="2400" dirty="0">
              <a:latin typeface="+mn-ea"/>
            </a:endParaRPr>
          </a:p>
          <a:p>
            <a:pPr lvl="0"/>
            <a:r>
              <a:rPr lang="en-US" altLang="ja-JP" sz="2400" dirty="0">
                <a:latin typeface="+mn-ea"/>
              </a:rPr>
              <a:t>      Best Interpretation of Will and Preference</a:t>
            </a:r>
          </a:p>
          <a:p>
            <a:pPr marL="342900" lvl="0" indent="-342900">
              <a:buFont typeface="Arial" panose="020B0604020202020204" pitchFamily="34" charset="0"/>
              <a:buChar char="•"/>
            </a:pPr>
            <a:r>
              <a:rPr lang="ja-JP" altLang="en-US" sz="2400" dirty="0">
                <a:latin typeface="+mn-ea"/>
              </a:rPr>
              <a:t>　代理代行決定に関する考え方～支援付き意思決定支援</a:t>
            </a:r>
            <a:r>
              <a:rPr lang="ja-JP" altLang="en-US" sz="2400">
                <a:latin typeface="+mn-ea"/>
              </a:rPr>
              <a:t>に</a:t>
            </a:r>
            <a:r>
              <a:rPr lang="ja-JP" altLang="en-US" sz="2400" smtClean="0">
                <a:latin typeface="+mn-ea"/>
              </a:rPr>
              <a:t>関する考え方</a:t>
            </a:r>
            <a:endParaRPr lang="en-US" altLang="ja-JP" sz="2400" dirty="0">
              <a:latin typeface="+mn-ea"/>
            </a:endParaRPr>
          </a:p>
          <a:p>
            <a:pPr lvl="0"/>
            <a:endParaRPr lang="en-US" altLang="ja-JP" sz="2400" dirty="0">
              <a:latin typeface="+mn-ea"/>
            </a:endParaRPr>
          </a:p>
          <a:p>
            <a:pPr marL="342900" lvl="0" indent="-342900">
              <a:buFont typeface="Wingdings" panose="05000000000000000000" pitchFamily="2" charset="2"/>
              <a:buChar char="p"/>
            </a:pPr>
            <a:r>
              <a:rPr lang="ja-JP" altLang="en-US" sz="2400" dirty="0">
                <a:latin typeface="+mn-ea"/>
              </a:rPr>
              <a:t>　本人から表出された意思・希望</a:t>
            </a:r>
            <a:endParaRPr lang="en-US" altLang="ja-JP" sz="2400" dirty="0">
              <a:latin typeface="+mn-ea"/>
            </a:endParaRPr>
          </a:p>
          <a:p>
            <a:pPr lvl="0"/>
            <a:r>
              <a:rPr lang="ja-JP" altLang="en-US" sz="2400" dirty="0">
                <a:latin typeface="+mn-ea"/>
              </a:rPr>
              <a:t>　　　</a:t>
            </a:r>
            <a:r>
              <a:rPr lang="en-US" altLang="ja-JP" sz="2400" dirty="0">
                <a:latin typeface="+mn-ea"/>
              </a:rPr>
              <a:t>Expressed wish</a:t>
            </a:r>
          </a:p>
          <a:p>
            <a:pPr marL="457200" lvl="0" indent="-457200">
              <a:buFont typeface="Arial" panose="020B0604020202020204" pitchFamily="34" charset="0"/>
              <a:buChar char="•"/>
            </a:pPr>
            <a:r>
              <a:rPr lang="ja-JP" altLang="en-US" sz="2400" dirty="0">
                <a:latin typeface="+mn-ea"/>
              </a:rPr>
              <a:t>心からの意思（素からの思想）</a:t>
            </a:r>
            <a:endParaRPr lang="en-US" altLang="ja-JP" sz="2400" dirty="0">
              <a:latin typeface="+mn-ea"/>
            </a:endParaRPr>
          </a:p>
          <a:p>
            <a:pPr marL="457200" lvl="0" indent="-457200">
              <a:buFont typeface="Arial" panose="020B0604020202020204" pitchFamily="34" charset="0"/>
              <a:buChar char="•"/>
            </a:pPr>
            <a:r>
              <a:rPr lang="ja-JP" altLang="en-US" sz="2400" dirty="0">
                <a:latin typeface="+mn-ea"/>
              </a:rPr>
              <a:t>支援付き意思決定に関する考え方</a:t>
            </a:r>
            <a:endParaRPr lang="en-US" altLang="ja-JP" sz="2400" dirty="0">
              <a:latin typeface="+mn-ea"/>
            </a:endParaRPr>
          </a:p>
          <a:p>
            <a:pPr lvl="0"/>
            <a:endParaRPr lang="en-US" altLang="ja-JP" sz="2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EF670EC9-4412-429B-AE6D-1D7DE7C2CDC5}"/>
              </a:ext>
            </a:extLst>
          </p:cNvPr>
          <p:cNvSpPr txBox="1"/>
          <p:nvPr/>
        </p:nvSpPr>
        <p:spPr>
          <a:xfrm>
            <a:off x="269832" y="5877272"/>
            <a:ext cx="8640960" cy="276999"/>
          </a:xfrm>
          <a:prstGeom prst="rect">
            <a:avLst/>
          </a:prstGeom>
          <a:noFill/>
        </p:spPr>
        <p:txBody>
          <a:bodyPr wrap="square" rtlCol="0">
            <a:spAutoFit/>
          </a:bodyPr>
          <a:lstStyle/>
          <a:p>
            <a:pPr algn="r"/>
            <a:r>
              <a:rPr lang="ja-JP" altLang="en-US" sz="1200" dirty="0">
                <a:latin typeface="メイリオ" pitchFamily="50" charset="-128"/>
                <a:ea typeface="メイリオ" pitchFamily="50" charset="-128"/>
                <a:cs typeface="メイリオ" pitchFamily="50" charset="-128"/>
              </a:rPr>
              <a:t>名川勝氏の平成</a:t>
            </a:r>
            <a:r>
              <a:rPr lang="en-US" altLang="ja-JP" sz="1200" dirty="0">
                <a:latin typeface="メイリオ" pitchFamily="50" charset="-128"/>
                <a:ea typeface="メイリオ" pitchFamily="50" charset="-128"/>
                <a:cs typeface="メイリオ" pitchFamily="50" charset="-128"/>
              </a:rPr>
              <a:t>30</a:t>
            </a:r>
            <a:r>
              <a:rPr lang="ja-JP" altLang="en-US" sz="1200" dirty="0">
                <a:latin typeface="メイリオ" pitchFamily="50" charset="-128"/>
                <a:ea typeface="メイリオ" pitchFamily="50" charset="-128"/>
                <a:cs typeface="メイリオ" pitchFamily="50" charset="-128"/>
              </a:rPr>
              <a:t>年度全国</a:t>
            </a:r>
            <a:r>
              <a:rPr lang="ja-JP" altLang="en-US" sz="1200">
                <a:latin typeface="メイリオ" pitchFamily="50" charset="-128"/>
                <a:ea typeface="メイリオ" pitchFamily="50" charset="-128"/>
                <a:cs typeface="メイリオ" pitchFamily="50" charset="-128"/>
              </a:rPr>
              <a:t>相談</a:t>
            </a:r>
            <a:r>
              <a:rPr lang="ja-JP" altLang="en-US" sz="1200" smtClean="0">
                <a:latin typeface="メイリオ" pitchFamily="50" charset="-128"/>
                <a:ea typeface="メイリオ" pitchFamily="50" charset="-128"/>
                <a:cs typeface="メイリオ" pitchFamily="50" charset="-128"/>
              </a:rPr>
              <a:t>支援ネットワーク</a:t>
            </a:r>
            <a:r>
              <a:rPr lang="ja-JP" altLang="en-US" sz="1200" dirty="0">
                <a:latin typeface="メイリオ" pitchFamily="50" charset="-128"/>
                <a:ea typeface="メイリオ" pitchFamily="50" charset="-128"/>
                <a:cs typeface="メイリオ" pitchFamily="50" charset="-128"/>
              </a:rPr>
              <a:t>研修会報告資料より</a:t>
            </a:r>
            <a:endParaRPr kumimoji="1" lang="ja-JP" altLang="en-US" sz="1200"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9095583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76672"/>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意思決定支援の言葉</a:t>
            </a:r>
            <a:r>
              <a:rPr lang="ja-JP" altLang="en-US" sz="32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整理③</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テキスト ボックス 6">
            <a:extLst>
              <a:ext uri="{FF2B5EF4-FFF2-40B4-BE49-F238E27FC236}">
                <a16:creationId xmlns:a16="http://schemas.microsoft.com/office/drawing/2014/main" id="{EF670EC9-4412-429B-AE6D-1D7DE7C2CDC5}"/>
              </a:ext>
            </a:extLst>
          </p:cNvPr>
          <p:cNvSpPr txBox="1"/>
          <p:nvPr/>
        </p:nvSpPr>
        <p:spPr>
          <a:xfrm>
            <a:off x="269832" y="5877272"/>
            <a:ext cx="8640960" cy="307777"/>
          </a:xfrm>
          <a:prstGeom prst="rect">
            <a:avLst/>
          </a:prstGeom>
          <a:noFill/>
        </p:spPr>
        <p:txBody>
          <a:bodyPr wrap="square" rtlCol="0">
            <a:spAutoFit/>
          </a:bodyPr>
          <a:lstStyle/>
          <a:p>
            <a:pPr algn="r"/>
            <a:r>
              <a:rPr lang="ja-JP" altLang="en-US" sz="1400" dirty="0">
                <a:latin typeface="メイリオ" pitchFamily="50" charset="-128"/>
                <a:ea typeface="メイリオ" pitchFamily="50" charset="-128"/>
                <a:cs typeface="メイリオ" pitchFamily="50" charset="-128"/>
              </a:rPr>
              <a:t>名川勝氏の平成</a:t>
            </a:r>
            <a:r>
              <a:rPr lang="en-US" altLang="ja-JP" sz="1400" dirty="0">
                <a:latin typeface="メイリオ" pitchFamily="50" charset="-128"/>
                <a:ea typeface="メイリオ" pitchFamily="50" charset="-128"/>
                <a:cs typeface="メイリオ" pitchFamily="50" charset="-128"/>
              </a:rPr>
              <a:t>30</a:t>
            </a:r>
            <a:r>
              <a:rPr lang="ja-JP" altLang="en-US" sz="1400" dirty="0">
                <a:latin typeface="メイリオ" pitchFamily="50" charset="-128"/>
                <a:ea typeface="メイリオ" pitchFamily="50" charset="-128"/>
                <a:cs typeface="メイリオ" pitchFamily="50" charset="-128"/>
              </a:rPr>
              <a:t>年度全国</a:t>
            </a:r>
            <a:r>
              <a:rPr lang="ja-JP" altLang="en-US" sz="1400">
                <a:latin typeface="メイリオ" pitchFamily="50" charset="-128"/>
                <a:ea typeface="メイリオ" pitchFamily="50" charset="-128"/>
                <a:cs typeface="メイリオ" pitchFamily="50" charset="-128"/>
              </a:rPr>
              <a:t>相談</a:t>
            </a:r>
            <a:r>
              <a:rPr lang="ja-JP" altLang="en-US" sz="1400" smtClean="0">
                <a:latin typeface="メイリオ" pitchFamily="50" charset="-128"/>
                <a:ea typeface="メイリオ" pitchFamily="50" charset="-128"/>
                <a:cs typeface="メイリオ" pitchFamily="50" charset="-128"/>
              </a:rPr>
              <a:t>支援ネットワーク</a:t>
            </a:r>
            <a:r>
              <a:rPr lang="ja-JP" altLang="en-US" sz="1400" dirty="0">
                <a:latin typeface="メイリオ" pitchFamily="50" charset="-128"/>
                <a:ea typeface="メイリオ" pitchFamily="50" charset="-128"/>
                <a:cs typeface="メイリオ" pitchFamily="50" charset="-128"/>
              </a:rPr>
              <a:t>研修会報告資料より</a:t>
            </a:r>
            <a:endParaRPr kumimoji="1" lang="ja-JP" altLang="en-US" sz="1400" dirty="0">
              <a:latin typeface="メイリオ" pitchFamily="50" charset="-128"/>
              <a:ea typeface="メイリオ" pitchFamily="50" charset="-128"/>
              <a:cs typeface="メイリオ" pitchFamily="50" charset="-128"/>
            </a:endParaRPr>
          </a:p>
        </p:txBody>
      </p:sp>
      <p:grpSp>
        <p:nvGrpSpPr>
          <p:cNvPr id="5" name="グループ化 4">
            <a:extLst>
              <a:ext uri="{FF2B5EF4-FFF2-40B4-BE49-F238E27FC236}">
                <a16:creationId xmlns:a16="http://schemas.microsoft.com/office/drawing/2014/main" id="{FB38C7D9-7A17-4750-922E-F7AA43E308C0}"/>
              </a:ext>
            </a:extLst>
          </p:cNvPr>
          <p:cNvGrpSpPr/>
          <p:nvPr/>
        </p:nvGrpSpPr>
        <p:grpSpPr>
          <a:xfrm>
            <a:off x="538857" y="2163628"/>
            <a:ext cx="8641655" cy="3785652"/>
            <a:chOff x="250825" y="1154799"/>
            <a:chExt cx="8641655" cy="3785652"/>
          </a:xfrm>
        </p:grpSpPr>
        <p:sp>
          <p:nvSpPr>
            <p:cNvPr id="11" name="Text Box 8">
              <a:extLst>
                <a:ext uri="{FF2B5EF4-FFF2-40B4-BE49-F238E27FC236}">
                  <a16:creationId xmlns:a16="http://schemas.microsoft.com/office/drawing/2014/main" id="{456A3DAA-E101-464D-81D0-0DE5DA1DC6FC}"/>
                </a:ext>
              </a:extLst>
            </p:cNvPr>
            <p:cNvSpPr txBox="1">
              <a:spLocks noChangeArrowheads="1"/>
            </p:cNvSpPr>
            <p:nvPr/>
          </p:nvSpPr>
          <p:spPr bwMode="auto">
            <a:xfrm>
              <a:off x="250825" y="1154799"/>
              <a:ext cx="8641655" cy="3785652"/>
            </a:xfrm>
            <a:prstGeom prst="rect">
              <a:avLst/>
            </a:prstGeom>
            <a:noFill/>
            <a:ln w="9525">
              <a:noFill/>
              <a:miter lim="800000"/>
              <a:headEnd/>
              <a:tailEnd/>
            </a:ln>
            <a:effectLst/>
          </p:spPr>
          <p:txBody>
            <a:bodyPr wrap="square">
              <a:spAutoFit/>
            </a:bodyPr>
            <a:lstStyle/>
            <a:p>
              <a:pPr marL="457200" lvl="0" indent="-457200">
                <a:buFont typeface="Wingdings" panose="05000000000000000000" pitchFamily="2" charset="2"/>
                <a:buChar char="p"/>
              </a:pPr>
              <a:r>
                <a:rPr lang="ja-JP" altLang="en-US" sz="2400" dirty="0">
                  <a:latin typeface="+mn-ea"/>
                </a:rPr>
                <a:t>本人から表出された意思・希望</a:t>
              </a:r>
              <a:endParaRPr lang="en-US" altLang="ja-JP" sz="2400" dirty="0">
                <a:latin typeface="+mn-ea"/>
              </a:endParaRPr>
            </a:p>
            <a:p>
              <a:pPr lvl="0"/>
              <a:r>
                <a:rPr lang="ja-JP" altLang="en-US" sz="2400" dirty="0">
                  <a:latin typeface="+mn-ea"/>
                </a:rPr>
                <a:t>　　</a:t>
              </a:r>
              <a:r>
                <a:rPr lang="en-US" altLang="ja-JP" sz="2400" dirty="0">
                  <a:latin typeface="+mn-ea"/>
                </a:rPr>
                <a:t>Expressed wish</a:t>
              </a:r>
            </a:p>
            <a:p>
              <a:pPr lvl="0"/>
              <a:endParaRPr lang="en-US" altLang="ja-JP" sz="2400" dirty="0">
                <a:latin typeface="+mn-ea"/>
              </a:endParaRPr>
            </a:p>
            <a:p>
              <a:pPr lvl="0"/>
              <a:endParaRPr lang="en-US" altLang="ja-JP" sz="2400" dirty="0">
                <a:latin typeface="+mn-ea"/>
              </a:endParaRPr>
            </a:p>
            <a:p>
              <a:pPr marL="457200" lvl="0" indent="-457200">
                <a:buFont typeface="Wingdings" panose="05000000000000000000" pitchFamily="2" charset="2"/>
                <a:buChar char="p"/>
              </a:pPr>
              <a:r>
                <a:rPr lang="ja-JP" altLang="en-US" sz="2400" dirty="0">
                  <a:latin typeface="+mn-ea"/>
                </a:rPr>
                <a:t>意思と選好の最善の解釈</a:t>
              </a:r>
              <a:endParaRPr lang="en-US" altLang="ja-JP" sz="2400" dirty="0">
                <a:latin typeface="+mn-ea"/>
              </a:endParaRPr>
            </a:p>
            <a:p>
              <a:pPr lvl="0"/>
              <a:r>
                <a:rPr lang="en-US" altLang="ja-JP" sz="2400" dirty="0">
                  <a:latin typeface="+mn-ea"/>
                </a:rPr>
                <a:t>     Best Interpretation of Will and Preference</a:t>
              </a:r>
            </a:p>
            <a:p>
              <a:pPr lvl="0"/>
              <a:endParaRPr lang="en-US" altLang="ja-JP" sz="2400" dirty="0">
                <a:latin typeface="+mn-ea"/>
              </a:endParaRPr>
            </a:p>
            <a:p>
              <a:pPr lvl="0"/>
              <a:endParaRPr lang="en-US" altLang="ja-JP" sz="2400" dirty="0">
                <a:latin typeface="+mn-ea"/>
              </a:endParaRPr>
            </a:p>
            <a:p>
              <a:pPr marL="342900" indent="-342900">
                <a:buFont typeface="Wingdings" panose="05000000000000000000" pitchFamily="2" charset="2"/>
                <a:buChar char="p"/>
              </a:pPr>
              <a:r>
                <a:rPr lang="ja-JP" altLang="en-US" sz="2400" dirty="0">
                  <a:latin typeface="+mn-ea"/>
                </a:rPr>
                <a:t> 最善の利益　</a:t>
              </a:r>
              <a:r>
                <a:rPr lang="en-US" altLang="ja-JP" sz="2400" dirty="0">
                  <a:latin typeface="+mn-ea"/>
                </a:rPr>
                <a:t>Best Interest</a:t>
              </a:r>
            </a:p>
            <a:p>
              <a:pPr lvl="0"/>
              <a:endParaRPr lang="en-US" altLang="ja-JP" sz="2400" dirty="0">
                <a:latin typeface="+mn-ea"/>
              </a:endParaRPr>
            </a:p>
          </p:txBody>
        </p:sp>
        <p:sp>
          <p:nvSpPr>
            <p:cNvPr id="4" name="矢印: 下 3">
              <a:extLst>
                <a:ext uri="{FF2B5EF4-FFF2-40B4-BE49-F238E27FC236}">
                  <a16:creationId xmlns:a16="http://schemas.microsoft.com/office/drawing/2014/main" id="{3E0878A0-1DB9-4354-A48F-4F3D6277FB65}"/>
                </a:ext>
              </a:extLst>
            </p:cNvPr>
            <p:cNvSpPr/>
            <p:nvPr/>
          </p:nvSpPr>
          <p:spPr>
            <a:xfrm>
              <a:off x="2267744" y="2132856"/>
              <a:ext cx="484632" cy="504056"/>
            </a:xfrm>
            <a:prstGeom prst="downArrow">
              <a:avLst/>
            </a:prstGeom>
            <a:solidFill>
              <a:schemeClr val="tx1">
                <a:lumMod val="50000"/>
                <a:lumOff val="50000"/>
              </a:schemeClr>
            </a:solidFill>
            <a:ln>
              <a:solidFill>
                <a:schemeClr val="tx1">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mn-ea"/>
              </a:endParaRPr>
            </a:p>
          </p:txBody>
        </p:sp>
        <p:sp>
          <p:nvSpPr>
            <p:cNvPr id="8" name="矢印: 下 7">
              <a:extLst>
                <a:ext uri="{FF2B5EF4-FFF2-40B4-BE49-F238E27FC236}">
                  <a16:creationId xmlns:a16="http://schemas.microsoft.com/office/drawing/2014/main" id="{DF7A690A-1648-4A27-A69F-1A0B0195BEA3}"/>
                </a:ext>
              </a:extLst>
            </p:cNvPr>
            <p:cNvSpPr/>
            <p:nvPr/>
          </p:nvSpPr>
          <p:spPr>
            <a:xfrm>
              <a:off x="2267744" y="3573733"/>
              <a:ext cx="484632" cy="504056"/>
            </a:xfrm>
            <a:prstGeom prst="downArrow">
              <a:avLst/>
            </a:prstGeom>
            <a:solidFill>
              <a:schemeClr val="tx1">
                <a:lumMod val="50000"/>
                <a:lumOff val="50000"/>
              </a:schemeClr>
            </a:solidFill>
            <a:ln>
              <a:solidFill>
                <a:schemeClr val="tx1">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latin typeface="+mn-ea"/>
              </a:endParaRPr>
            </a:p>
          </p:txBody>
        </p:sp>
      </p:grpSp>
      <p:sp>
        <p:nvSpPr>
          <p:cNvPr id="12" name="テキスト ボックス 11">
            <a:extLst>
              <a:ext uri="{FF2B5EF4-FFF2-40B4-BE49-F238E27FC236}">
                <a16:creationId xmlns:a16="http://schemas.microsoft.com/office/drawing/2014/main" id="{5F79835B-FAA9-4733-B8AF-625B35EF1417}"/>
              </a:ext>
            </a:extLst>
          </p:cNvPr>
          <p:cNvSpPr txBox="1"/>
          <p:nvPr/>
        </p:nvSpPr>
        <p:spPr>
          <a:xfrm>
            <a:off x="539552" y="1332057"/>
            <a:ext cx="8640960" cy="584775"/>
          </a:xfrm>
          <a:prstGeom prst="rect">
            <a:avLst/>
          </a:prstGeom>
          <a:noFill/>
        </p:spPr>
        <p:txBody>
          <a:bodyPr wrap="square" rtlCol="0">
            <a:spAutoFit/>
          </a:bodyPr>
          <a:lstStyle/>
          <a:p>
            <a:r>
              <a:rPr lang="ja-JP" altLang="en-US" sz="3200" b="1" dirty="0">
                <a:latin typeface="+mn-ea"/>
                <a:cs typeface="メイリオ" pitchFamily="50" charset="-128"/>
              </a:rPr>
              <a:t>優先順位による整理</a:t>
            </a:r>
            <a:endParaRPr lang="zh-CN" altLang="en-US" sz="3200" b="1" dirty="0">
              <a:latin typeface="+mn-ea"/>
              <a:cs typeface="メイリオ" pitchFamily="50" charset="-128"/>
            </a:endParaRPr>
          </a:p>
        </p:txBody>
      </p:sp>
    </p:spTree>
    <p:extLst>
      <p:ext uri="{BB962C8B-B14F-4D97-AF65-F5344CB8AC3E}">
        <p14:creationId xmlns:p14="http://schemas.microsoft.com/office/powerpoint/2010/main" val="5701652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1F768C-8F4C-6D43-980D-3BBB5E231356}"/>
              </a:ext>
            </a:extLst>
          </p:cNvPr>
          <p:cNvSpPr>
            <a:spLocks noGrp="1"/>
          </p:cNvSpPr>
          <p:nvPr>
            <p:ph type="title"/>
          </p:nvPr>
        </p:nvSpPr>
        <p:spPr>
          <a:xfrm>
            <a:off x="518864" y="341784"/>
            <a:ext cx="8229600" cy="1143000"/>
          </a:xfrm>
        </p:spPr>
        <p:txBody>
          <a:bodyPr>
            <a:normAutofit/>
          </a:bodyPr>
          <a:lstStyle/>
          <a:p>
            <a:pPr algn="l"/>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意思決定支援と主体性</a:t>
            </a:r>
          </a:p>
        </p:txBody>
      </p:sp>
      <p:sp>
        <p:nvSpPr>
          <p:cNvPr id="3" name="コンテンツ プレースホルダー 2">
            <a:extLst>
              <a:ext uri="{FF2B5EF4-FFF2-40B4-BE49-F238E27FC236}">
                <a16:creationId xmlns:a16="http://schemas.microsoft.com/office/drawing/2014/main" id="{D85B8F7F-B28B-BB4B-BE3A-DC426E000B6D}"/>
              </a:ext>
            </a:extLst>
          </p:cNvPr>
          <p:cNvSpPr>
            <a:spLocks noGrp="1"/>
          </p:cNvSpPr>
          <p:nvPr>
            <p:ph idx="1"/>
          </p:nvPr>
        </p:nvSpPr>
        <p:spPr>
          <a:xfrm>
            <a:off x="539552" y="1495325"/>
            <a:ext cx="8229600" cy="4525963"/>
          </a:xfrm>
        </p:spPr>
        <p:txBody>
          <a:bodyPr>
            <a:normAutofit fontScale="85000" lnSpcReduction="20000"/>
          </a:bodyPr>
          <a:lstStyle/>
          <a:p>
            <a:pPr>
              <a:lnSpc>
                <a:spcPct val="150000"/>
              </a:lnSpc>
              <a:buFont typeface="Wingdings" pitchFamily="2" charset="2"/>
              <a:buChar char="p"/>
            </a:pPr>
            <a:r>
              <a:rPr lang="ja-JP" altLang="en-US" sz="2400"/>
              <a:t>本人が人生において主体であり続けるための支援</a:t>
            </a:r>
            <a:endParaRPr lang="en-US" altLang="ja-JP" sz="2400" dirty="0"/>
          </a:p>
          <a:p>
            <a:pPr marL="457200" lvl="1" indent="0">
              <a:lnSpc>
                <a:spcPct val="150000"/>
              </a:lnSpc>
              <a:buNone/>
            </a:pPr>
            <a:r>
              <a:rPr lang="ja-JP" altLang="en-US" sz="1900"/>
              <a:t>参考：「主体性とは、主導権を握ってコントロールする立場、動かす立場に立っている、というあり方」（哲学者・藤野寛）</a:t>
            </a:r>
            <a:endParaRPr lang="en-US" altLang="ja-JP" sz="1900" dirty="0"/>
          </a:p>
          <a:p>
            <a:pPr>
              <a:lnSpc>
                <a:spcPct val="150000"/>
              </a:lnSpc>
              <a:buFont typeface="Wingdings" pitchFamily="2" charset="2"/>
              <a:buChar char="p"/>
            </a:pPr>
            <a:r>
              <a:rPr lang="ja-JP" altLang="en-US" sz="2400"/>
              <a:t>人は誰でも状況によって主導権を手放すことがある。</a:t>
            </a:r>
            <a:endParaRPr lang="en-US" altLang="ja-JP" sz="2400" dirty="0"/>
          </a:p>
          <a:p>
            <a:pPr marL="457200" lvl="1" indent="0">
              <a:lnSpc>
                <a:spcPct val="150000"/>
              </a:lnSpc>
              <a:buNone/>
            </a:pPr>
            <a:r>
              <a:rPr lang="ja-JP" altLang="en-US" sz="1900"/>
              <a:t>例えば、人生の岐路（進学就職結婚など）において</a:t>
            </a:r>
            <a:r>
              <a:rPr lang="en-US" altLang="ja-JP" sz="1900" dirty="0"/>
              <a:t>100%</a:t>
            </a:r>
            <a:r>
              <a:rPr lang="ja-JP" altLang="en-US" sz="1900"/>
              <a:t>納得できることは少ない</a:t>
            </a:r>
            <a:endParaRPr lang="en-US" altLang="ja-JP" sz="1900" dirty="0"/>
          </a:p>
          <a:p>
            <a:pPr marL="457200" lvl="1" indent="0">
              <a:lnSpc>
                <a:spcPct val="150000"/>
              </a:lnSpc>
              <a:buNone/>
            </a:pPr>
            <a:r>
              <a:rPr lang="ja-JP" altLang="en-US" sz="1900"/>
              <a:t>→　だからこそ、意思決定の場面では、主導権を握っていることが大事。</a:t>
            </a:r>
            <a:endParaRPr lang="en-US" altLang="ja-JP" sz="1900" dirty="0"/>
          </a:p>
          <a:p>
            <a:pPr>
              <a:lnSpc>
                <a:spcPct val="150000"/>
              </a:lnSpc>
              <a:buFont typeface="Wingdings" pitchFamily="2" charset="2"/>
              <a:buChar char="p"/>
            </a:pPr>
            <a:r>
              <a:rPr lang="ja-JP" altLang="en-US" sz="2400"/>
              <a:t>障害者は様々な障壁故に、主導権を手放す状況が少なくない</a:t>
            </a:r>
            <a:endParaRPr lang="en-US" altLang="ja-JP" sz="2400" dirty="0"/>
          </a:p>
          <a:p>
            <a:pPr lvl="1">
              <a:lnSpc>
                <a:spcPct val="150000"/>
              </a:lnSpc>
            </a:pPr>
            <a:r>
              <a:rPr kumimoji="1" lang="ja-JP" altLang="en-US" sz="2000"/>
              <a:t>限定された選択肢（教育や労働、移動手段、住まい等）</a:t>
            </a:r>
            <a:endParaRPr kumimoji="1" lang="en-US" altLang="ja-JP" sz="2000" dirty="0"/>
          </a:p>
          <a:p>
            <a:pPr lvl="1">
              <a:lnSpc>
                <a:spcPct val="150000"/>
              </a:lnSpc>
            </a:pPr>
            <a:r>
              <a:rPr lang="ja-JP" altLang="en-US" sz="2000"/>
              <a:t>コミュニケーションの方法、伝達の速さなどが社会の多数派と異なる</a:t>
            </a:r>
            <a:endParaRPr kumimoji="1" lang="en-US" altLang="ja-JP" sz="2000" dirty="0"/>
          </a:p>
          <a:p>
            <a:pPr lvl="1">
              <a:lnSpc>
                <a:spcPct val="150000"/>
              </a:lnSpc>
            </a:pPr>
            <a:r>
              <a:rPr kumimoji="1" lang="ja-JP" altLang="en-US" sz="2000"/>
              <a:t>家族や支援者の心配、パターナリズム</a:t>
            </a:r>
            <a:endParaRPr kumimoji="1" lang="en-US" altLang="ja-JP" sz="2000" dirty="0"/>
          </a:p>
          <a:p>
            <a:pPr lvl="1">
              <a:lnSpc>
                <a:spcPct val="150000"/>
              </a:lnSpc>
            </a:pPr>
            <a:r>
              <a:rPr lang="ja-JP" altLang="en-US" sz="2000"/>
              <a:t>障害や疾患によって自分でどうしてよいか分からなくなる</a:t>
            </a:r>
            <a:endParaRPr kumimoji="1" lang="en-US" altLang="ja-JP" sz="2000" dirty="0"/>
          </a:p>
          <a:p>
            <a:pPr lvl="1">
              <a:lnSpc>
                <a:spcPct val="150000"/>
              </a:lnSpc>
            </a:pPr>
            <a:endParaRPr kumimoji="1" lang="ja-JP" altLang="en-US" sz="2000">
              <a:solidFill>
                <a:srgbClr val="FF0000"/>
              </a:solidFill>
            </a:endParaRPr>
          </a:p>
        </p:txBody>
      </p:sp>
      <p:sp>
        <p:nvSpPr>
          <p:cNvPr id="6" name="正方形/長方形 5">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solidFill>
                  <a:schemeClr val="accent6"/>
                </a:solidFill>
              </a:rPr>
              <a:t>彼谷</a:t>
            </a:r>
            <a:endParaRPr kumimoji="1" lang="ja-JP" altLang="en-US">
              <a:solidFill>
                <a:schemeClr val="accent6"/>
              </a:solidFill>
            </a:endParaRPr>
          </a:p>
        </p:txBody>
      </p:sp>
      <p:sp>
        <p:nvSpPr>
          <p:cNvPr id="7" name="正方形/長方形 6">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extLst>
      <p:ext uri="{BB962C8B-B14F-4D97-AF65-F5344CB8AC3E}">
        <p14:creationId xmlns:p14="http://schemas.microsoft.com/office/powerpoint/2010/main" val="7463862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646CE4-4B3A-C148-88A6-203E5978C251}"/>
              </a:ext>
            </a:extLst>
          </p:cNvPr>
          <p:cNvSpPr>
            <a:spLocks noGrp="1"/>
          </p:cNvSpPr>
          <p:nvPr>
            <p:ph type="title"/>
          </p:nvPr>
        </p:nvSpPr>
        <p:spPr>
          <a:xfrm>
            <a:off x="539552" y="620688"/>
            <a:ext cx="7886700" cy="724638"/>
          </a:xfrm>
        </p:spPr>
        <p:txBody>
          <a:bodyPr>
            <a:normAutofit fontScale="90000"/>
          </a:bodyPr>
          <a:lstStyle/>
          <a:p>
            <a:pPr algn="l"/>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意思決定に</a:t>
            </a: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おいて</a:t>
            </a:r>
            <a:b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kumimoji="1"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本人</a:t>
            </a:r>
            <a:r>
              <a:rPr kumimoji="1" lang="ja-JP" altLang="en-US" sz="3200">
                <a:solidFill>
                  <a:srgbClr val="C00000"/>
                </a:solidFill>
                <a:latin typeface="ＤＨＰ特太ゴシック体" panose="020B0500000000000000" pitchFamily="50" charset="-128"/>
                <a:ea typeface="ＤＨＰ特太ゴシック体" panose="020B0500000000000000" pitchFamily="50" charset="-128"/>
              </a:rPr>
              <a:t>が主導権を握るには</a:t>
            </a:r>
          </a:p>
        </p:txBody>
      </p:sp>
      <p:sp>
        <p:nvSpPr>
          <p:cNvPr id="3" name="コンテンツ プレースホルダー 2">
            <a:extLst>
              <a:ext uri="{FF2B5EF4-FFF2-40B4-BE49-F238E27FC236}">
                <a16:creationId xmlns:a16="http://schemas.microsoft.com/office/drawing/2014/main" id="{8C7749E5-B860-5940-B371-1B73CD5754A0}"/>
              </a:ext>
            </a:extLst>
          </p:cNvPr>
          <p:cNvSpPr>
            <a:spLocks noGrp="1"/>
          </p:cNvSpPr>
          <p:nvPr>
            <p:ph idx="1"/>
          </p:nvPr>
        </p:nvSpPr>
        <p:spPr>
          <a:xfrm>
            <a:off x="539552" y="1711349"/>
            <a:ext cx="8229600" cy="4525963"/>
          </a:xfrm>
        </p:spPr>
        <p:txBody>
          <a:bodyPr>
            <a:normAutofit/>
          </a:bodyPr>
          <a:lstStyle/>
          <a:p>
            <a:pPr>
              <a:lnSpc>
                <a:spcPct val="150000"/>
              </a:lnSpc>
              <a:buFont typeface="Wingdings" pitchFamily="2" charset="2"/>
              <a:buChar char="p"/>
            </a:pPr>
            <a:r>
              <a:rPr lang="ja-JP" altLang="en-US" sz="2000"/>
              <a:t>自分についての専門家は本人。</a:t>
            </a:r>
            <a:endParaRPr lang="en-US" altLang="ja-JP" sz="2000" dirty="0"/>
          </a:p>
          <a:p>
            <a:pPr lvl="1">
              <a:lnSpc>
                <a:spcPct val="150000"/>
              </a:lnSpc>
            </a:pPr>
            <a:r>
              <a:rPr lang="ja-JP" altLang="en-US" sz="1600"/>
              <a:t>支援者は支援の専門家であって、本人についての専門家ではない</a:t>
            </a:r>
            <a:endParaRPr lang="en-US" altLang="ja-JP" sz="1600" dirty="0"/>
          </a:p>
          <a:p>
            <a:pPr lvl="1">
              <a:lnSpc>
                <a:spcPct val="150000"/>
              </a:lnSpc>
            </a:pPr>
            <a:r>
              <a:rPr lang="ja-JP" altLang="en-US" sz="1600"/>
              <a:t>「私たちのことを、私たち抜きに決めないで」</a:t>
            </a:r>
            <a:endParaRPr lang="en-US" altLang="ja-JP" sz="1600" dirty="0">
              <a:solidFill>
                <a:srgbClr val="FF0000"/>
              </a:solidFill>
            </a:endParaRPr>
          </a:p>
          <a:p>
            <a:pPr lvl="1">
              <a:lnSpc>
                <a:spcPct val="150000"/>
              </a:lnSpc>
            </a:pPr>
            <a:r>
              <a:rPr lang="ja-JP" altLang="en-US" sz="1600"/>
              <a:t>「あなたは自分についての専門家。何が必要で、何を望んでいるかを知っているのは、あなたです」（</a:t>
            </a:r>
            <a:r>
              <a:rPr lang="en-US" altLang="ja-JP" sz="1600" dirty="0"/>
              <a:t>M.E. Copeland</a:t>
            </a:r>
            <a:r>
              <a:rPr lang="ja-JP" altLang="en-US" sz="1600"/>
              <a:t>、</a:t>
            </a:r>
            <a:r>
              <a:rPr lang="en-US" altLang="ja-JP" sz="1600" dirty="0"/>
              <a:t>WRAP</a:t>
            </a:r>
            <a:r>
              <a:rPr lang="ja-JP" altLang="en-US" sz="1600"/>
              <a:t>元気回復行動プランを開発した一人）</a:t>
            </a:r>
            <a:endParaRPr lang="en-US" altLang="ja-JP" sz="1600" dirty="0"/>
          </a:p>
          <a:p>
            <a:pPr>
              <a:lnSpc>
                <a:spcPct val="150000"/>
              </a:lnSpc>
              <a:buFont typeface="Wingdings" pitchFamily="2" charset="2"/>
              <a:buChar char="p"/>
            </a:pPr>
            <a:r>
              <a:rPr lang="ja-JP" altLang="en-US" sz="2000"/>
              <a:t>主導権を握りコントロールを増やす、取り戻す、保ち続ける</a:t>
            </a:r>
            <a:endParaRPr lang="en-US" altLang="ja-JP" sz="2000" dirty="0"/>
          </a:p>
          <a:p>
            <a:pPr lvl="1">
              <a:lnSpc>
                <a:spcPct val="150000"/>
              </a:lnSpc>
            </a:pPr>
            <a:r>
              <a:rPr lang="ja-JP" altLang="en-US" sz="1600"/>
              <a:t>学び、経験の獲得、成功体験の積み重ね、試行錯誤の支援など</a:t>
            </a:r>
            <a:endParaRPr lang="en-US" altLang="ja-JP" sz="1600" dirty="0"/>
          </a:p>
          <a:p>
            <a:pPr lvl="1">
              <a:lnSpc>
                <a:spcPct val="150000"/>
              </a:lnSpc>
            </a:pPr>
            <a:r>
              <a:rPr lang="ja-JP" altLang="en-US" sz="1600"/>
              <a:t>不安の軽減、自尊心の向上、新たな役割の獲得など</a:t>
            </a:r>
            <a:endParaRPr lang="en-US" altLang="ja-JP" sz="1600" dirty="0"/>
          </a:p>
          <a:p>
            <a:pPr lvl="1">
              <a:lnSpc>
                <a:spcPct val="150000"/>
              </a:lnSpc>
            </a:pPr>
            <a:r>
              <a:rPr lang="ja-JP" altLang="en-US" sz="1600"/>
              <a:t>その人にあった意思伝達手段</a:t>
            </a:r>
            <a:endParaRPr lang="en-US" altLang="ja-JP" sz="1600" dirty="0"/>
          </a:p>
          <a:p>
            <a:pPr lvl="1">
              <a:lnSpc>
                <a:spcPct val="150000"/>
              </a:lnSpc>
            </a:pPr>
            <a:r>
              <a:rPr lang="ja-JP" altLang="en-US" sz="1600"/>
              <a:t>相互的なサポート</a:t>
            </a:r>
          </a:p>
          <a:p>
            <a:pPr>
              <a:lnSpc>
                <a:spcPct val="150000"/>
              </a:lnSpc>
              <a:buFont typeface="Wingdings" pitchFamily="2" charset="2"/>
              <a:buChar char="p"/>
            </a:pPr>
            <a:endParaRPr lang="en-US" altLang="ja-JP" sz="2000" dirty="0"/>
          </a:p>
          <a:p>
            <a:pPr>
              <a:lnSpc>
                <a:spcPct val="150000"/>
              </a:lnSpc>
              <a:buFont typeface="Wingdings" pitchFamily="2" charset="2"/>
              <a:buChar char="p"/>
            </a:pPr>
            <a:endParaRPr lang="en-US" altLang="ja-JP" sz="2000" dirty="0"/>
          </a:p>
        </p:txBody>
      </p:sp>
      <p:sp>
        <p:nvSpPr>
          <p:cNvPr id="6" name="正方形/長方形 5">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solidFill>
                  <a:schemeClr val="accent6"/>
                </a:solidFill>
              </a:rPr>
              <a:t>彼谷</a:t>
            </a:r>
            <a:endParaRPr kumimoji="1" lang="ja-JP" altLang="en-US">
              <a:solidFill>
                <a:schemeClr val="accent6"/>
              </a:solidFill>
            </a:endParaRPr>
          </a:p>
        </p:txBody>
      </p:sp>
      <p:sp>
        <p:nvSpPr>
          <p:cNvPr id="7" name="正方形/長方形 6">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extLst>
      <p:ext uri="{BB962C8B-B14F-4D97-AF65-F5344CB8AC3E}">
        <p14:creationId xmlns:p14="http://schemas.microsoft.com/office/powerpoint/2010/main" val="41434664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14C570-EE32-B44F-86F6-C7BE4E51C7F5}"/>
              </a:ext>
            </a:extLst>
          </p:cNvPr>
          <p:cNvSpPr>
            <a:spLocks noGrp="1"/>
          </p:cNvSpPr>
          <p:nvPr>
            <p:ph type="title"/>
          </p:nvPr>
        </p:nvSpPr>
        <p:spPr>
          <a:xfrm>
            <a:off x="539552" y="548680"/>
            <a:ext cx="8229600" cy="1143000"/>
          </a:xfrm>
        </p:spPr>
        <p:txBody>
          <a:bodyPr>
            <a:noAutofit/>
          </a:bodyPr>
          <a:lstStyle/>
          <a:p>
            <a:pPr algn="l"/>
            <a:r>
              <a:rPr lang="ja-JP" altLang="en-US" sz="2800">
                <a:solidFill>
                  <a:srgbClr val="C00000"/>
                </a:solidFill>
                <a:latin typeface="ＤＨＰ特太ゴシック体" panose="020B0500000000000000" pitchFamily="50" charset="-128"/>
                <a:ea typeface="ＤＨＰ特太ゴシック体" panose="020B0500000000000000" pitchFamily="50" charset="-128"/>
              </a:rPr>
              <a:t>意思決定が困難と思われる状況</a:t>
            </a:r>
            <a: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で</a:t>
            </a:r>
            <a:b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2800" smtClean="0">
                <a:solidFill>
                  <a:srgbClr val="C00000"/>
                </a:solidFill>
                <a:latin typeface="ＤＨＰ特太ゴシック体" panose="020B0500000000000000" pitchFamily="50" charset="-128"/>
                <a:ea typeface="ＤＨＰ特太ゴシック体" panose="020B0500000000000000" pitchFamily="50" charset="-128"/>
              </a:rPr>
              <a:t>本人</a:t>
            </a:r>
            <a:r>
              <a:rPr lang="ja-JP" altLang="en-US" sz="2800">
                <a:solidFill>
                  <a:srgbClr val="C00000"/>
                </a:solidFill>
                <a:latin typeface="ＤＨＰ特太ゴシック体" panose="020B0500000000000000" pitchFamily="50" charset="-128"/>
                <a:ea typeface="ＤＨＰ特太ゴシック体" panose="020B0500000000000000" pitchFamily="50" charset="-128"/>
              </a:rPr>
              <a:t>が主体でいられるには</a:t>
            </a:r>
            <a:endParaRPr lang="en-US" altLang="ja-JP" sz="2800" dirty="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a:extLst>
              <a:ext uri="{FF2B5EF4-FFF2-40B4-BE49-F238E27FC236}">
                <a16:creationId xmlns:a16="http://schemas.microsoft.com/office/drawing/2014/main" id="{20EE5AD5-C7EA-AC43-A254-65EB415706B9}"/>
              </a:ext>
            </a:extLst>
          </p:cNvPr>
          <p:cNvSpPr>
            <a:spLocks noGrp="1"/>
          </p:cNvSpPr>
          <p:nvPr>
            <p:ph idx="1"/>
          </p:nvPr>
        </p:nvSpPr>
        <p:spPr>
          <a:xfrm>
            <a:off x="539552" y="1783357"/>
            <a:ext cx="8229600" cy="4525963"/>
          </a:xfrm>
        </p:spPr>
        <p:txBody>
          <a:bodyPr>
            <a:normAutofit/>
          </a:bodyPr>
          <a:lstStyle/>
          <a:p>
            <a:pPr>
              <a:lnSpc>
                <a:spcPct val="150000"/>
              </a:lnSpc>
              <a:buFont typeface="Wingdings" pitchFamily="2" charset="2"/>
              <a:buChar char="p"/>
            </a:pPr>
            <a:r>
              <a:rPr kumimoji="1" lang="ja-JP" altLang="en-US" sz="2000"/>
              <a:t>クライシスプラン、事前に対処を考えておく一例</a:t>
            </a:r>
            <a:endParaRPr kumimoji="1" lang="en-US" altLang="ja-JP" sz="1600" dirty="0"/>
          </a:p>
          <a:p>
            <a:pPr lvl="1">
              <a:lnSpc>
                <a:spcPct val="150000"/>
              </a:lnSpc>
            </a:pPr>
            <a:r>
              <a:rPr kumimoji="1" lang="ja-JP" altLang="en-US" sz="1600"/>
              <a:t>元気な状態のときに具合が悪くなる状況を想定</a:t>
            </a:r>
            <a:endParaRPr kumimoji="1" lang="en-US" altLang="ja-JP" sz="1600" dirty="0"/>
          </a:p>
          <a:p>
            <a:pPr lvl="1">
              <a:lnSpc>
                <a:spcPct val="150000"/>
              </a:lnSpc>
            </a:pPr>
            <a:r>
              <a:rPr kumimoji="1" lang="ja-JP" altLang="en-US" sz="1600"/>
              <a:t>サイン、対処、望む／望まない支援を事前に話し合っておく</a:t>
            </a:r>
            <a:endParaRPr kumimoji="1" lang="en-US" altLang="ja-JP" sz="1600" dirty="0"/>
          </a:p>
          <a:p>
            <a:pPr lvl="1">
              <a:lnSpc>
                <a:spcPct val="150000"/>
              </a:lnSpc>
            </a:pPr>
            <a:r>
              <a:rPr lang="ja-JP" altLang="en-US" sz="1600"/>
              <a:t>危機介入として位置づけられることも多いが必ずしもそうではない</a:t>
            </a:r>
            <a:endParaRPr kumimoji="1" lang="en-US" altLang="ja-JP" sz="1600" dirty="0"/>
          </a:p>
          <a:p>
            <a:pPr>
              <a:lnSpc>
                <a:spcPct val="150000"/>
              </a:lnSpc>
              <a:buFont typeface="Wingdings" pitchFamily="2" charset="2"/>
              <a:buChar char="p"/>
            </a:pPr>
            <a:r>
              <a:rPr kumimoji="1" lang="ja-JP" altLang="en-US" sz="2000"/>
              <a:t>クライシスプランづくりは本人と支援者がお互いを知るプロセス</a:t>
            </a:r>
            <a:endParaRPr kumimoji="1" lang="en-US" altLang="ja-JP" sz="2000" dirty="0"/>
          </a:p>
          <a:p>
            <a:pPr lvl="1">
              <a:lnSpc>
                <a:spcPct val="150000"/>
              </a:lnSpc>
            </a:pPr>
            <a:r>
              <a:rPr lang="ja-JP" altLang="en-US" sz="1600"/>
              <a:t>支援者の本人理解だけでなく、本人が支援者を知ることも不可欠</a:t>
            </a:r>
            <a:endParaRPr lang="en-US" altLang="ja-JP" sz="1600" dirty="0"/>
          </a:p>
          <a:p>
            <a:pPr lvl="1">
              <a:lnSpc>
                <a:spcPct val="150000"/>
              </a:lnSpc>
            </a:pPr>
            <a:r>
              <a:rPr lang="ja-JP" altLang="en-US" sz="1600"/>
              <a:t>本人が支援者が提供可能な支援・サービスを知っていなければプランをつくれない</a:t>
            </a:r>
            <a:endParaRPr lang="en-US" altLang="ja-JP" sz="1600" dirty="0"/>
          </a:p>
          <a:p>
            <a:pPr lvl="1">
              <a:lnSpc>
                <a:spcPct val="150000"/>
              </a:lnSpc>
            </a:pPr>
            <a:r>
              <a:rPr kumimoji="1" lang="ja-JP" altLang="en-US" sz="1600"/>
              <a:t>サービス等利用計画に位置づけても良いかもしれないが、本人が意思決定が困難と思われる状況の想定であるため、通常の計画よりもより多くの時間が必要だろう。</a:t>
            </a:r>
          </a:p>
        </p:txBody>
      </p:sp>
      <p:sp>
        <p:nvSpPr>
          <p:cNvPr id="6" name="正方形/長方形 5">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solidFill>
                  <a:schemeClr val="accent6"/>
                </a:solidFill>
              </a:rPr>
              <a:t>彼谷</a:t>
            </a:r>
            <a:endParaRPr kumimoji="1" lang="ja-JP" altLang="en-US">
              <a:solidFill>
                <a:schemeClr val="accent6"/>
              </a:solidFill>
            </a:endParaRPr>
          </a:p>
        </p:txBody>
      </p:sp>
      <p:sp>
        <p:nvSpPr>
          <p:cNvPr id="7" name="正方形/長方形 6">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extLst>
      <p:ext uri="{BB962C8B-B14F-4D97-AF65-F5344CB8AC3E}">
        <p14:creationId xmlns:p14="http://schemas.microsoft.com/office/powerpoint/2010/main" val="1431253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583865" y="1167057"/>
            <a:ext cx="7976271" cy="3500958"/>
          </a:xfrm>
          <a:prstGeom prst="rect">
            <a:avLst/>
          </a:prstGeom>
          <a:noFill/>
        </p:spPr>
        <p:txBody>
          <a:bodyPr wrap="square" rtlCol="0">
            <a:spAutoFit/>
          </a:bodyPr>
          <a:lstStyle/>
          <a:p>
            <a:r>
              <a:rPr lang="ja-JP" altLang="en-US" sz="2215">
                <a:latin typeface="ＭＳ ゴシック" panose="020B0609070205080204" pitchFamily="49" charset="-128"/>
                <a:ea typeface="ＭＳ ゴシック" panose="020B0609070205080204" pitchFamily="49" charset="-128"/>
                <a:cs typeface="メイリオ" pitchFamily="50" charset="-128"/>
              </a:rPr>
              <a:t>①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導入</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・本科目の獲得目標と内容、実施上の留意点</a:t>
            </a:r>
          </a:p>
          <a:p>
            <a:endParaRPr lang="en-US" altLang="ja-JP" sz="2215" dirty="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② 本論</a:t>
            </a:r>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１</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a:latin typeface="ＭＳ ゴシック" panose="020B0609070205080204" pitchFamily="49" charset="-128"/>
                <a:ea typeface="ＭＳ ゴシック" panose="020B0609070205080204" pitchFamily="49" charset="-128"/>
                <a:cs typeface="メイリオ" pitchFamily="50" charset="-128"/>
              </a:rPr>
              <a:t>相談支援の基本姿勢の振り返り</a:t>
            </a:r>
            <a:endParaRPr lang="ja-JP" altLang="en-US"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２</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a:latin typeface="ＭＳ ゴシック" panose="020B0609070205080204" pitchFamily="49" charset="-128"/>
                <a:ea typeface="ＭＳ ゴシック" panose="020B0609070205080204" pitchFamily="49" charset="-128"/>
                <a:cs typeface="メイリオ" pitchFamily="50" charset="-128"/>
              </a:rPr>
              <a:t>意思決定支援の展開</a:t>
            </a:r>
            <a:endParaRPr lang="en-US" altLang="ja-JP"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３</a:t>
            </a:r>
            <a:r>
              <a:rPr lang="en-US" altLang="ja-JP" sz="2215" smtClean="0">
                <a:latin typeface="ＭＳ ゴシック" panose="020B0609070205080204" pitchFamily="49" charset="-128"/>
                <a:ea typeface="ＭＳ ゴシック" panose="020B0609070205080204" pitchFamily="49" charset="-128"/>
                <a:cs typeface="メイリオ" pitchFamily="50" charset="-128"/>
              </a:rPr>
              <a:t>.</a:t>
            </a:r>
            <a:r>
              <a:rPr lang="ja-JP" altLang="en-US" sz="2215">
                <a:latin typeface="ＭＳ ゴシック" panose="020B0609070205080204" pitchFamily="49" charset="-128"/>
                <a:ea typeface="ＭＳ ゴシック" panose="020B0609070205080204" pitchFamily="49" charset="-128"/>
                <a:cs typeface="メイリオ" pitchFamily="50" charset="-128"/>
              </a:rPr>
              <a:t>個別相談支援のプロセスの振り返り</a:t>
            </a:r>
            <a:endParaRPr lang="ja-JP" altLang="en-US" sz="2215" smtClean="0">
              <a:latin typeface="ＭＳ ゴシック" panose="020B0609070205080204" pitchFamily="49" charset="-128"/>
              <a:ea typeface="ＭＳ ゴシック" panose="020B0609070205080204" pitchFamily="49" charset="-128"/>
              <a:cs typeface="メイリオ" pitchFamily="50" charset="-128"/>
            </a:endParaRPr>
          </a:p>
          <a:p>
            <a:r>
              <a:rPr lang="ja-JP" altLang="en-US" sz="2215" smtClean="0">
                <a:latin typeface="ＭＳ ゴシック" panose="020B0609070205080204" pitchFamily="49" charset="-128"/>
                <a:ea typeface="ＭＳ ゴシック" panose="020B0609070205080204" pitchFamily="49" charset="-128"/>
                <a:cs typeface="メイリオ" pitchFamily="50" charset="-128"/>
              </a:rPr>
              <a:t>　　　</a:t>
            </a:r>
            <a:r>
              <a:rPr lang="ja-JP" altLang="en-US" sz="2215">
                <a:latin typeface="ＭＳ ゴシック" panose="020B0609070205080204" pitchFamily="49" charset="-128"/>
                <a:ea typeface="ＭＳ ゴシック" panose="020B0609070205080204" pitchFamily="49" charset="-128"/>
                <a:cs typeface="メイリオ" pitchFamily="50" charset="-128"/>
              </a:rPr>
              <a:t>➡インテーク、アセスメント、</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モニタリング</a:t>
            </a:r>
          </a:p>
          <a:p>
            <a:endParaRPr lang="ja-JP" altLang="en-US" sz="2215">
              <a:latin typeface="ＭＳ ゴシック" panose="020B0609070205080204" pitchFamily="49" charset="-128"/>
              <a:ea typeface="ＭＳ ゴシック" panose="020B0609070205080204" pitchFamily="49" charset="-128"/>
              <a:cs typeface="メイリオ" pitchFamily="50" charset="-128"/>
            </a:endParaRPr>
          </a:p>
          <a:p>
            <a:r>
              <a:rPr lang="ja-JP" altLang="en-US" sz="2215">
                <a:latin typeface="ＭＳ ゴシック" panose="020B0609070205080204" pitchFamily="49" charset="-128"/>
                <a:ea typeface="ＭＳ ゴシック" panose="020B0609070205080204" pitchFamily="49" charset="-128"/>
                <a:cs typeface="メイリオ" pitchFamily="50" charset="-128"/>
              </a:rPr>
              <a:t>③ </a:t>
            </a:r>
            <a:r>
              <a:rPr lang="ja-JP" altLang="en-US" sz="2215" smtClean="0">
                <a:latin typeface="ＭＳ ゴシック" panose="020B0609070205080204" pitchFamily="49" charset="-128"/>
                <a:ea typeface="ＭＳ ゴシック" panose="020B0609070205080204" pitchFamily="49" charset="-128"/>
                <a:cs typeface="メイリオ" pitchFamily="50" charset="-128"/>
              </a:rPr>
              <a:t>まとめ</a:t>
            </a:r>
            <a:endParaRPr lang="ja-JP" altLang="en-US" sz="2215" dirty="0">
              <a:latin typeface="ＭＳ ゴシック" panose="020B0609070205080204" pitchFamily="49" charset="-128"/>
              <a:ea typeface="ＭＳ ゴシック" panose="020B0609070205080204" pitchFamily="49" charset="-128"/>
              <a:cs typeface="メイリオ" pitchFamily="50" charset="-128"/>
            </a:endParaRPr>
          </a:p>
        </p:txBody>
      </p:sp>
      <p:sp>
        <p:nvSpPr>
          <p:cNvPr id="3" name="テキスト ボックス 2"/>
          <p:cNvSpPr txBox="1"/>
          <p:nvPr/>
        </p:nvSpPr>
        <p:spPr>
          <a:xfrm>
            <a:off x="517396" y="504368"/>
            <a:ext cx="7976271" cy="490134"/>
          </a:xfrm>
          <a:prstGeom prst="rect">
            <a:avLst/>
          </a:prstGeom>
          <a:noFill/>
        </p:spPr>
        <p:txBody>
          <a:bodyPr wrap="square" rtlCol="0">
            <a:spAutoFit/>
          </a:bodyPr>
          <a:lstStyle/>
          <a:p>
            <a:r>
              <a:rPr lang="ja-JP" altLang="en-US" sz="2585" b="1">
                <a:latin typeface="ＭＳ ゴシック" panose="020B0609070205080204" pitchFamily="49" charset="-128"/>
                <a:ea typeface="ＭＳ ゴシック" panose="020B0609070205080204" pitchFamily="49" charset="-128"/>
                <a:cs typeface="メイリオ" pitchFamily="50" charset="-128"/>
              </a:rPr>
              <a:t>本日の流れ</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a:t>
            </a:r>
            <a:r>
              <a:rPr lang="en-US" altLang="ja-JP" sz="2585" b="1" smtClean="0">
                <a:latin typeface="ＭＳ ゴシック" panose="020B0609070205080204" pitchFamily="49" charset="-128"/>
                <a:ea typeface="ＭＳ ゴシック" panose="020B0609070205080204" pitchFamily="49" charset="-128"/>
                <a:cs typeface="メイリオ" pitchFamily="50" charset="-128"/>
              </a:rPr>
              <a:t>60</a:t>
            </a:r>
            <a:r>
              <a:rPr lang="ja-JP" altLang="en-US" sz="2585" b="1" smtClean="0">
                <a:latin typeface="ＭＳ ゴシック" panose="020B0609070205080204" pitchFamily="49" charset="-128"/>
                <a:ea typeface="ＭＳ ゴシック" panose="020B0609070205080204" pitchFamily="49" charset="-128"/>
                <a:cs typeface="メイリオ" pitchFamily="50" charset="-128"/>
              </a:rPr>
              <a:t>分</a:t>
            </a:r>
            <a:r>
              <a:rPr lang="ja-JP" altLang="en-US" sz="2585" b="1">
                <a:latin typeface="ＭＳ ゴシック" panose="020B0609070205080204" pitchFamily="49" charset="-128"/>
                <a:ea typeface="ＭＳ ゴシック" panose="020B0609070205080204" pitchFamily="49" charset="-128"/>
                <a:cs typeface="メイリオ" pitchFamily="50" charset="-128"/>
              </a:rPr>
              <a:t>）</a:t>
            </a:r>
            <a:endParaRPr lang="ja-JP" altLang="en-US" sz="2585" b="1" dirty="0">
              <a:latin typeface="ＭＳ ゴシック" panose="020B0609070205080204" pitchFamily="49" charset="-128"/>
              <a:ea typeface="ＭＳ ゴシック" panose="020B0609070205080204" pitchFamily="49" charset="-128"/>
              <a:cs typeface="メイリオ" pitchFamily="50" charset="-128"/>
            </a:endParaRPr>
          </a:p>
        </p:txBody>
      </p:sp>
      <p:cxnSp>
        <p:nvCxnSpPr>
          <p:cNvPr id="6" name="直線コネクタ 5"/>
          <p:cNvCxnSpPr/>
          <p:nvPr/>
        </p:nvCxnSpPr>
        <p:spPr>
          <a:xfrm>
            <a:off x="583865" y="1036119"/>
            <a:ext cx="8208443" cy="0"/>
          </a:xfrm>
          <a:prstGeom prst="line">
            <a:avLst/>
          </a:prstGeom>
          <a:ln w="66675"/>
        </p:spPr>
        <p:style>
          <a:lnRef idx="1">
            <a:schemeClr val="accent1"/>
          </a:lnRef>
          <a:fillRef idx="0">
            <a:schemeClr val="accent1"/>
          </a:fillRef>
          <a:effectRef idx="0">
            <a:schemeClr val="accent1"/>
          </a:effectRef>
          <a:fontRef idx="minor">
            <a:schemeClr val="tx1"/>
          </a:fontRef>
        </p:style>
      </p:cxnSp>
      <p:sp>
        <p:nvSpPr>
          <p:cNvPr id="8" name="角丸四角形 7"/>
          <p:cNvSpPr/>
          <p:nvPr/>
        </p:nvSpPr>
        <p:spPr>
          <a:xfrm>
            <a:off x="7740352" y="44624"/>
            <a:ext cx="1371013" cy="296036"/>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8"/>
              <a:t>標準カリキュラム</a:t>
            </a:r>
          </a:p>
        </p:txBody>
      </p:sp>
    </p:spTree>
    <p:extLst>
      <p:ext uri="{BB962C8B-B14F-4D97-AF65-F5344CB8AC3E}">
        <p14:creationId xmlns:p14="http://schemas.microsoft.com/office/powerpoint/2010/main" val="16094085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1166BF-647F-2E48-AD0E-0E8177A6AAAD}"/>
              </a:ext>
            </a:extLst>
          </p:cNvPr>
          <p:cNvSpPr>
            <a:spLocks noGrp="1"/>
          </p:cNvSpPr>
          <p:nvPr>
            <p:ph type="title"/>
          </p:nvPr>
        </p:nvSpPr>
        <p:spPr>
          <a:xfrm>
            <a:off x="518864" y="413792"/>
            <a:ext cx="8229600" cy="1143000"/>
          </a:xfrm>
        </p:spPr>
        <p:txBody>
          <a:bodyPr>
            <a:normAutofit/>
          </a:bodyPr>
          <a:lstStyle/>
          <a:p>
            <a:pPr algn="l"/>
            <a:r>
              <a:rPr lang="ja-JP" altLang="en-US" sz="3200">
                <a:solidFill>
                  <a:srgbClr val="C00000"/>
                </a:solidFill>
                <a:latin typeface="ＤＨＰ特太ゴシック体" panose="020B0500000000000000" pitchFamily="50" charset="-128"/>
                <a:ea typeface="ＤＨＰ特太ゴシック体" panose="020B0500000000000000" pitchFamily="50" charset="-128"/>
              </a:rPr>
              <a:t>意思決定支援の前提</a:t>
            </a:r>
            <a:endParaRPr kumimoji="1" lang="ja-JP" altLang="en-US" sz="320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3" name="コンテンツ プレースホルダー 2">
            <a:extLst>
              <a:ext uri="{FF2B5EF4-FFF2-40B4-BE49-F238E27FC236}">
                <a16:creationId xmlns:a16="http://schemas.microsoft.com/office/drawing/2014/main" id="{26C6837A-BF88-F245-B93E-ED7C71213803}"/>
              </a:ext>
            </a:extLst>
          </p:cNvPr>
          <p:cNvSpPr>
            <a:spLocks noGrp="1"/>
          </p:cNvSpPr>
          <p:nvPr>
            <p:ph idx="1"/>
          </p:nvPr>
        </p:nvSpPr>
        <p:spPr>
          <a:xfrm>
            <a:off x="539552" y="1600200"/>
            <a:ext cx="8229600" cy="4525963"/>
          </a:xfrm>
        </p:spPr>
        <p:txBody>
          <a:bodyPr>
            <a:normAutofit lnSpcReduction="10000"/>
          </a:bodyPr>
          <a:lstStyle/>
          <a:p>
            <a:pPr>
              <a:lnSpc>
                <a:spcPct val="150000"/>
              </a:lnSpc>
              <a:buFont typeface="Wingdings" pitchFamily="2" charset="2"/>
              <a:buChar char="p"/>
            </a:pPr>
            <a:r>
              <a:rPr kumimoji="1" lang="ja-JP" altLang="en-US" sz="2000"/>
              <a:t>意思決定は有機的な関係性、サポートで行われる</a:t>
            </a:r>
            <a:endParaRPr kumimoji="1" lang="en-US" altLang="ja-JP" sz="2000" dirty="0"/>
          </a:p>
          <a:p>
            <a:pPr lvl="1">
              <a:lnSpc>
                <a:spcPct val="150000"/>
              </a:lnSpc>
            </a:pPr>
            <a:r>
              <a:rPr kumimoji="1" lang="ja-JP" altLang="en-US" sz="1600"/>
              <a:t>意思決定は本人をとりまく有機的な関係性、サポートに支えられる</a:t>
            </a:r>
            <a:endParaRPr kumimoji="1" lang="en-US" altLang="ja-JP" sz="1600" dirty="0"/>
          </a:p>
          <a:p>
            <a:pPr lvl="1">
              <a:lnSpc>
                <a:spcPct val="150000"/>
              </a:lnSpc>
            </a:pPr>
            <a:r>
              <a:rPr kumimoji="1" lang="ja-JP" altLang="en-US" sz="1600"/>
              <a:t>例）家族、友人、ピアサポート、地域コミュニティ、公的なサービス</a:t>
            </a:r>
            <a:endParaRPr kumimoji="1" lang="en-US" altLang="ja-JP" sz="1600" dirty="0"/>
          </a:p>
          <a:p>
            <a:pPr>
              <a:lnSpc>
                <a:spcPct val="150000"/>
              </a:lnSpc>
              <a:buFont typeface="Wingdings" pitchFamily="2" charset="2"/>
              <a:buChar char="p"/>
            </a:pPr>
            <a:r>
              <a:rPr lang="ja-JP" altLang="en-US" sz="2000"/>
              <a:t>事業所以外の社会資源が有用</a:t>
            </a:r>
            <a:endParaRPr lang="en-US" altLang="ja-JP" sz="2000" dirty="0"/>
          </a:p>
          <a:p>
            <a:pPr lvl="1">
              <a:lnSpc>
                <a:spcPct val="150000"/>
              </a:lnSpc>
            </a:pPr>
            <a:r>
              <a:rPr kumimoji="1" lang="ja-JP" altLang="en-US" sz="1600"/>
              <a:t>制度や組織体制による制約が意思決定支援に影響を与える可能性（ガイドライン）</a:t>
            </a:r>
            <a:endParaRPr kumimoji="1" lang="en-US" altLang="ja-JP" sz="1600" dirty="0"/>
          </a:p>
          <a:p>
            <a:pPr marL="457200" lvl="1" indent="0">
              <a:lnSpc>
                <a:spcPct val="150000"/>
              </a:lnSpc>
              <a:buNone/>
            </a:pPr>
            <a:r>
              <a:rPr lang="ja-JP" altLang="en-US" sz="1600"/>
              <a:t>→　第三者が加わり、</a:t>
            </a:r>
            <a:r>
              <a:rPr kumimoji="1" lang="ja-JP" altLang="en-US" sz="1600"/>
              <a:t>多様な関係者が本人の立場に立つことの重要性</a:t>
            </a:r>
            <a:endParaRPr kumimoji="1" lang="en-US" altLang="ja-JP" sz="1600" dirty="0"/>
          </a:p>
          <a:p>
            <a:pPr>
              <a:lnSpc>
                <a:spcPct val="150000"/>
              </a:lnSpc>
              <a:buFont typeface="Wingdings" pitchFamily="2" charset="2"/>
              <a:buChar char="p"/>
            </a:pPr>
            <a:r>
              <a:rPr lang="ja-JP" altLang="en-US" sz="2000"/>
              <a:t>家族、友人、ピアサポート、地域コミュニティの存在が重要</a:t>
            </a:r>
            <a:endParaRPr lang="en-US" altLang="ja-JP" sz="2000" dirty="0"/>
          </a:p>
          <a:p>
            <a:pPr lvl="1">
              <a:lnSpc>
                <a:spcPct val="150000"/>
              </a:lnSpc>
            </a:pPr>
            <a:r>
              <a:rPr lang="ja-JP" altLang="en-US" sz="1600"/>
              <a:t>「経験の獲得」は地域の資源があって実現できる。相談員のみでは困難。</a:t>
            </a:r>
            <a:endParaRPr lang="en-US" altLang="ja-JP" sz="1600" dirty="0"/>
          </a:p>
          <a:p>
            <a:pPr lvl="1">
              <a:lnSpc>
                <a:spcPct val="150000"/>
              </a:lnSpc>
            </a:pPr>
            <a:r>
              <a:rPr lang="ja-JP" altLang="en-US" sz="1600"/>
              <a:t>意思形成において先ゆく先輩の存在は大きい</a:t>
            </a:r>
            <a:endParaRPr lang="en-US" altLang="ja-JP" sz="1600" dirty="0"/>
          </a:p>
          <a:p>
            <a:pPr lvl="2">
              <a:lnSpc>
                <a:spcPct val="150000"/>
              </a:lnSpc>
            </a:pPr>
            <a:r>
              <a:rPr lang="ja-JP" altLang="en-US" sz="1200"/>
              <a:t>例）地域移行において、既に自立生活をおくる障害者をみて自分も地域で暮らそうと思う</a:t>
            </a:r>
            <a:endParaRPr lang="en-US" altLang="ja-JP" sz="1200" dirty="0"/>
          </a:p>
          <a:p>
            <a:pPr lvl="2">
              <a:lnSpc>
                <a:spcPct val="150000"/>
              </a:lnSpc>
            </a:pPr>
            <a:r>
              <a:rPr lang="ja-JP" altLang="en-US" sz="1200"/>
              <a:t>例）就労において、働くイメージがつかめない人が既に一般就労している障害者をみて働こうと思う</a:t>
            </a:r>
            <a:endParaRPr lang="en-US" altLang="ja-JP" sz="1200" dirty="0"/>
          </a:p>
        </p:txBody>
      </p:sp>
      <p:sp>
        <p:nvSpPr>
          <p:cNvPr id="6" name="正方形/長方形 5">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solidFill>
                  <a:schemeClr val="accent6"/>
                </a:solidFill>
              </a:rPr>
              <a:t>彼谷</a:t>
            </a:r>
            <a:endParaRPr kumimoji="1" lang="ja-JP" altLang="en-US">
              <a:solidFill>
                <a:schemeClr val="accent6"/>
              </a:solidFill>
            </a:endParaRPr>
          </a:p>
        </p:txBody>
      </p:sp>
      <p:sp>
        <p:nvSpPr>
          <p:cNvPr id="7" name="正方形/長方形 6">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extLst>
      <p:ext uri="{BB962C8B-B14F-4D97-AF65-F5344CB8AC3E}">
        <p14:creationId xmlns:p14="http://schemas.microsoft.com/office/powerpoint/2010/main" val="1768996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23528" y="457508"/>
            <a:ext cx="8892480"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「意思決定支援ガイドライン」における意思決定支援</a:t>
            </a:r>
            <a:endParaRPr lang="zh-CN"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12E71913-4FA5-440F-9127-9FAC165FBAA7}"/>
              </a:ext>
            </a:extLst>
          </p:cNvPr>
          <p:cNvSpPr/>
          <p:nvPr/>
        </p:nvSpPr>
        <p:spPr>
          <a:xfrm>
            <a:off x="242087" y="5896851"/>
            <a:ext cx="8722401" cy="450789"/>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r" eaLnBrk="1" fontAlgn="auto" hangingPunct="1">
              <a:spcBef>
                <a:spcPts val="0"/>
              </a:spcBef>
              <a:spcAft>
                <a:spcPts val="0"/>
              </a:spcAft>
              <a:defRPr/>
            </a:pPr>
            <a:r>
              <a:rPr lang="ja-JP" altLang="en-US" sz="1400" dirty="0">
                <a:solidFill>
                  <a:schemeClr val="tx1"/>
                </a:solidFill>
                <a:latin typeface="+mn-ea"/>
              </a:rPr>
              <a:t>「障害福祉サービス等の提供に係る意思決定支援ガイドライン」より</a:t>
            </a:r>
            <a:endParaRPr lang="en-US" altLang="ja-JP" sz="1400" dirty="0">
              <a:solidFill>
                <a:schemeClr val="tx1"/>
              </a:solidFill>
              <a:latin typeface="+mn-ea"/>
            </a:endParaRPr>
          </a:p>
        </p:txBody>
      </p:sp>
      <p:sp>
        <p:nvSpPr>
          <p:cNvPr id="8" name="正方形/長方形 7">
            <a:extLst>
              <a:ext uri="{FF2B5EF4-FFF2-40B4-BE49-F238E27FC236}">
                <a16:creationId xmlns:a16="http://schemas.microsoft.com/office/drawing/2014/main" id="{04144290-B885-4296-9440-EF48F09BCD52}"/>
              </a:ext>
            </a:extLst>
          </p:cNvPr>
          <p:cNvSpPr/>
          <p:nvPr/>
        </p:nvSpPr>
        <p:spPr>
          <a:xfrm>
            <a:off x="611188" y="1233769"/>
            <a:ext cx="8322012" cy="1979207"/>
          </a:xfrm>
          <a:prstGeom prst="rect">
            <a:avLst/>
          </a:prstGeom>
          <a:ln w="28575">
            <a:solidFill>
              <a:schemeClr val="tx1"/>
            </a:solidFill>
            <a:prstDash val="sysDash"/>
          </a:ln>
        </p:spPr>
        <p:style>
          <a:lnRef idx="2">
            <a:schemeClr val="accent3"/>
          </a:lnRef>
          <a:fillRef idx="1">
            <a:schemeClr val="lt1"/>
          </a:fillRef>
          <a:effectRef idx="0">
            <a:schemeClr val="accent3"/>
          </a:effectRef>
          <a:fontRef idx="minor">
            <a:schemeClr val="dk1"/>
          </a:fontRef>
        </p:style>
        <p:txBody>
          <a:bodyPr/>
          <a:lstStyle/>
          <a:p>
            <a:pPr>
              <a:defRPr/>
            </a:pPr>
            <a:r>
              <a:rPr lang="ja-JP" altLang="en-US" sz="2000" dirty="0">
                <a:solidFill>
                  <a:schemeClr val="tx1"/>
                </a:solidFill>
                <a:latin typeface="+mn-ea"/>
              </a:rPr>
              <a:t>意思決定支援とは、自ら意思を決定することに困難を抱える障害者が、日常生活や社会生活に関して自らの意思が反映された生活を送ることができるように、可能な限り本人が自ら意思決定できるよう支援し、本人の意思の確認や意思及び選好を推定し、支援を尽くしても本人の意思及び選好の推定が困難な場合には、最後の手段として本人の最善の利益を検討するために事業者の職員が行う支援の行為及び仕組みをいう。</a:t>
            </a:r>
            <a:endParaRPr lang="en-US" altLang="ja-JP" sz="2000" dirty="0">
              <a:solidFill>
                <a:schemeClr val="tx1"/>
              </a:solidFill>
              <a:latin typeface="+mn-ea"/>
            </a:endParaRPr>
          </a:p>
        </p:txBody>
      </p:sp>
      <p:sp>
        <p:nvSpPr>
          <p:cNvPr id="9" name="正方形/長方形 8">
            <a:extLst>
              <a:ext uri="{FF2B5EF4-FFF2-40B4-BE49-F238E27FC236}">
                <a16:creationId xmlns:a16="http://schemas.microsoft.com/office/drawing/2014/main" id="{41ECA8B3-0BA6-40DB-8D1A-0AFC662E9A4C}"/>
              </a:ext>
            </a:extLst>
          </p:cNvPr>
          <p:cNvSpPr/>
          <p:nvPr/>
        </p:nvSpPr>
        <p:spPr>
          <a:xfrm>
            <a:off x="611187" y="3452779"/>
            <a:ext cx="8322013" cy="2308324"/>
          </a:xfrm>
          <a:prstGeom prst="rect">
            <a:avLst/>
          </a:prstGeom>
        </p:spPr>
        <p:txBody>
          <a:bodyPr wrap="square">
            <a:spAutoFit/>
          </a:bodyPr>
          <a:lstStyle/>
          <a:p>
            <a:r>
              <a:rPr lang="ja-JP" altLang="en-US" sz="2400" dirty="0">
                <a:latin typeface="+mn-ea"/>
              </a:rPr>
              <a:t>要約すると・・・</a:t>
            </a:r>
            <a:endParaRPr lang="en-US" altLang="ja-JP" sz="2400" dirty="0">
              <a:latin typeface="+mn-ea"/>
            </a:endParaRPr>
          </a:p>
          <a:p>
            <a:endParaRPr lang="en-US" altLang="ja-JP" sz="2400" dirty="0">
              <a:latin typeface="+mn-ea"/>
            </a:endParaRPr>
          </a:p>
          <a:p>
            <a:pPr marL="457200" indent="-457200">
              <a:buFont typeface="+mj-ea"/>
              <a:buAutoNum type="circleNumDbPlain"/>
            </a:pPr>
            <a:r>
              <a:rPr lang="ja-JP" altLang="en-US" sz="2400" dirty="0">
                <a:latin typeface="+mn-ea"/>
              </a:rPr>
              <a:t>可能な限り、本人が自ら意思決定できるよう支援する</a:t>
            </a:r>
            <a:endParaRPr lang="en-US" altLang="ja-JP" sz="2400" dirty="0">
              <a:latin typeface="+mn-ea"/>
            </a:endParaRPr>
          </a:p>
          <a:p>
            <a:pPr marL="457200" indent="-457200">
              <a:buFont typeface="+mj-ea"/>
              <a:buAutoNum type="circleNumDbPlain"/>
            </a:pPr>
            <a:r>
              <a:rPr lang="ja-JP" altLang="en-US" sz="2400" dirty="0">
                <a:latin typeface="+mn-ea"/>
              </a:rPr>
              <a:t>本人</a:t>
            </a:r>
            <a:r>
              <a:rPr lang="ja-JP" altLang="en-US" sz="2400" dirty="0" smtClean="0">
                <a:latin typeface="+mn-ea"/>
              </a:rPr>
              <a:t>の意思の</a:t>
            </a:r>
            <a:r>
              <a:rPr lang="ja-JP" altLang="en-US" sz="2400" dirty="0">
                <a:latin typeface="+mn-ea"/>
              </a:rPr>
              <a:t>確認や選好を推定する</a:t>
            </a:r>
            <a:endParaRPr lang="en-US" altLang="ja-JP" sz="2400" dirty="0">
              <a:latin typeface="+mn-ea"/>
            </a:endParaRPr>
          </a:p>
          <a:p>
            <a:pPr marL="457200" indent="-457200">
              <a:buFont typeface="+mj-ea"/>
              <a:buAutoNum type="circleNumDbPlain"/>
            </a:pPr>
            <a:r>
              <a:rPr lang="ja-JP" altLang="en-US" sz="2400" dirty="0">
                <a:latin typeface="+mn-ea"/>
              </a:rPr>
              <a:t>最後の手段として、本人の最善の利益を検討するために事業者の職員が行う</a:t>
            </a:r>
          </a:p>
        </p:txBody>
      </p:sp>
    </p:spTree>
    <p:extLst>
      <p:ext uri="{BB962C8B-B14F-4D97-AF65-F5344CB8AC3E}">
        <p14:creationId xmlns:p14="http://schemas.microsoft.com/office/powerpoint/2010/main" val="41632169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6F89ED8-3EC0-452E-88E7-5F7718C44746}"/>
              </a:ext>
            </a:extLst>
          </p:cNvPr>
          <p:cNvSpPr txBox="1"/>
          <p:nvPr/>
        </p:nvSpPr>
        <p:spPr>
          <a:xfrm>
            <a:off x="539552" y="251937"/>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意思決定支援の展開</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pic>
        <p:nvPicPr>
          <p:cNvPr id="7" name="図 6">
            <a:extLst>
              <a:ext uri="{FF2B5EF4-FFF2-40B4-BE49-F238E27FC236}">
                <a16:creationId xmlns:a16="http://schemas.microsoft.com/office/drawing/2014/main" id="{560B5747-A2AE-4233-9E72-5F070D650C6F}"/>
              </a:ext>
            </a:extLst>
          </p:cNvPr>
          <p:cNvPicPr>
            <a:picLocks noChangeAspect="1"/>
          </p:cNvPicPr>
          <p:nvPr/>
        </p:nvPicPr>
        <p:blipFill>
          <a:blip r:embed="rId3"/>
          <a:stretch>
            <a:fillRect/>
          </a:stretch>
        </p:blipFill>
        <p:spPr>
          <a:xfrm>
            <a:off x="1115616" y="888120"/>
            <a:ext cx="5591470" cy="5877272"/>
          </a:xfrm>
          <a:prstGeom prst="rect">
            <a:avLst/>
          </a:prstGeom>
        </p:spPr>
      </p:pic>
      <p:sp>
        <p:nvSpPr>
          <p:cNvPr id="6" name="正方形/長方形 5">
            <a:extLst>
              <a:ext uri="{FF2B5EF4-FFF2-40B4-BE49-F238E27FC236}">
                <a16:creationId xmlns:a16="http://schemas.microsoft.com/office/drawing/2014/main" id="{12E71913-4FA5-440F-9127-9FAC165FBAA7}"/>
              </a:ext>
            </a:extLst>
          </p:cNvPr>
          <p:cNvSpPr/>
          <p:nvPr/>
        </p:nvSpPr>
        <p:spPr>
          <a:xfrm>
            <a:off x="4572001" y="476672"/>
            <a:ext cx="4320480" cy="450789"/>
          </a:xfrm>
          <a:prstGeom prst="rect">
            <a:avLst/>
          </a:prstGeom>
          <a:no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a:lstStyle/>
          <a:p>
            <a:pPr algn="r" eaLnBrk="1" fontAlgn="auto" hangingPunct="1">
              <a:spcBef>
                <a:spcPts val="0"/>
              </a:spcBef>
              <a:spcAft>
                <a:spcPts val="0"/>
              </a:spcAft>
              <a:defRPr/>
            </a:pPr>
            <a:r>
              <a:rPr lang="ja-JP" altLang="en-US" sz="1200" dirty="0">
                <a:solidFill>
                  <a:schemeClr val="tx1"/>
                </a:solidFill>
                <a:latin typeface="+mn-ea"/>
              </a:rPr>
              <a:t>「障害福祉サービス等の提供に係る意思決定支援ガイドライン」より</a:t>
            </a:r>
            <a:endParaRPr lang="en-US" altLang="ja-JP" sz="1200" dirty="0">
              <a:solidFill>
                <a:schemeClr val="tx1"/>
              </a:solidFill>
              <a:latin typeface="+mn-ea"/>
            </a:endParaRPr>
          </a:p>
        </p:txBody>
      </p:sp>
    </p:spTree>
    <p:extLst>
      <p:ext uri="{BB962C8B-B14F-4D97-AF65-F5344CB8AC3E}">
        <p14:creationId xmlns:p14="http://schemas.microsoft.com/office/powerpoint/2010/main" val="4099058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 1"/>
          <p:cNvSpPr>
            <a:spLocks noGrp="1"/>
          </p:cNvSpPr>
          <p:nvPr>
            <p:ph type="ftr" sz="quarter" idx="11"/>
          </p:nvPr>
        </p:nvSpPr>
        <p:spPr>
          <a:xfrm>
            <a:off x="0" y="6356350"/>
            <a:ext cx="9144000" cy="365125"/>
          </a:xfrm>
        </p:spPr>
        <p:txBody>
          <a:bodyPr/>
          <a:lstStyle/>
          <a:p>
            <a:r>
              <a:rPr kumimoji="1" lang="ja-JP" altLang="en-US" sz="800"/>
              <a:t>新カリキュラムに基づく相談支援従事者養成研修モデル研修</a:t>
            </a:r>
            <a:r>
              <a:rPr kumimoji="1" lang="en-US" altLang="ja-JP" sz="800"/>
              <a:t>(</a:t>
            </a:r>
            <a:r>
              <a:rPr kumimoji="1" lang="ja-JP" altLang="en-US" sz="800"/>
              <a:t>現任研修</a:t>
            </a:r>
            <a:r>
              <a:rPr kumimoji="1" lang="en-US" altLang="ja-JP" sz="800"/>
              <a:t>), SSA2018-2019(c) </a:t>
            </a:r>
            <a:r>
              <a:rPr kumimoji="1" lang="ja-JP" altLang="en-US" sz="800"/>
              <a:t>不許複製</a:t>
            </a:r>
            <a:endParaRPr kumimoji="1" lang="ja-JP" altLang="en-US" sz="800" dirty="0"/>
          </a:p>
        </p:txBody>
      </p:sp>
      <p:sp>
        <p:nvSpPr>
          <p:cNvPr id="3" name="テキスト ボックス 2"/>
          <p:cNvSpPr txBox="1"/>
          <p:nvPr/>
        </p:nvSpPr>
        <p:spPr>
          <a:xfrm>
            <a:off x="539552" y="467961"/>
            <a:ext cx="6696744"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意思決定支援の場面と方法の整理</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BEA95274-4E11-4BE7-9608-F1719B690732}"/>
              </a:ext>
            </a:extLst>
          </p:cNvPr>
          <p:cNvSpPr/>
          <p:nvPr/>
        </p:nvSpPr>
        <p:spPr>
          <a:xfrm>
            <a:off x="611561" y="1254387"/>
            <a:ext cx="8280920" cy="5342965"/>
          </a:xfrm>
          <a:prstGeom prst="rect">
            <a:avLst/>
          </a:prstGeom>
          <a:ln w="28575">
            <a:noFill/>
            <a:prstDash val="sysDash"/>
          </a:ln>
        </p:spPr>
        <p:style>
          <a:lnRef idx="2">
            <a:schemeClr val="accent3"/>
          </a:lnRef>
          <a:fillRef idx="1">
            <a:schemeClr val="lt1"/>
          </a:fillRef>
          <a:effectRef idx="0">
            <a:schemeClr val="accent3"/>
          </a:effectRef>
          <a:fontRef idx="minor">
            <a:schemeClr val="dk1"/>
          </a:fontRef>
        </p:style>
        <p:txBody>
          <a:bodyPr/>
          <a:lstStyle/>
          <a:p>
            <a:pPr marL="342900" indent="-342900" eaLnBrk="1" fontAlgn="auto" hangingPunct="1">
              <a:spcBef>
                <a:spcPts val="0"/>
              </a:spcBef>
              <a:spcAft>
                <a:spcPts val="0"/>
              </a:spcAft>
              <a:buFont typeface="Wingdings" panose="05000000000000000000" pitchFamily="2" charset="2"/>
              <a:buChar char="p"/>
              <a:defRPr/>
            </a:pP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意思決定支援の場面</a:t>
            </a:r>
            <a:endParaRPr lang="en-US" altLang="ja-JP" sz="2000" dirty="0">
              <a:solidFill>
                <a:schemeClr val="tx1"/>
              </a:solidFill>
              <a:latin typeface="ＤＨＰ特太ゴシック体" panose="020B0500000000000000" pitchFamily="50" charset="-128"/>
              <a:ea typeface="ＤＨＰ特太ゴシック体" panose="020B0500000000000000" pitchFamily="50" charset="-128"/>
            </a:endParaRPr>
          </a:p>
          <a:p>
            <a:pPr marL="457200" indent="-457200" eaLnBrk="1" fontAlgn="auto" hangingPunct="1">
              <a:spcBef>
                <a:spcPts val="0"/>
              </a:spcBef>
              <a:spcAft>
                <a:spcPts val="0"/>
              </a:spcAft>
              <a:buFont typeface="+mj-ea"/>
              <a:buAutoNum type="circleNumDbPlain"/>
              <a:defRPr/>
            </a:pPr>
            <a:r>
              <a:rPr lang="ja-JP" altLang="en-US" sz="2000" dirty="0">
                <a:solidFill>
                  <a:schemeClr val="tx1"/>
                </a:solidFill>
                <a:latin typeface="+mn-ea"/>
              </a:rPr>
              <a:t>日常生活場面における支援</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地域や社会福祉施設で提供されている</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startAt="2"/>
              <a:defRPr/>
            </a:pPr>
            <a:r>
              <a:rPr lang="ja-JP" altLang="en-US" sz="2000" dirty="0">
                <a:solidFill>
                  <a:schemeClr val="tx1"/>
                </a:solidFill>
                <a:latin typeface="+mn-ea"/>
              </a:rPr>
              <a:t>制度化された支援</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成年後見制度等</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endParaRPr lang="en-US" altLang="ja-JP" sz="20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意思決定支援の方法</a:t>
            </a:r>
            <a:endParaRPr lang="en-US" altLang="ja-JP" sz="2000" dirty="0">
              <a:solidFill>
                <a:schemeClr val="tx1"/>
              </a:solidFill>
              <a:latin typeface="ＤＨＰ特太ゴシック体" panose="020B0500000000000000" pitchFamily="50" charset="-128"/>
              <a:ea typeface="ＤＨＰ特太ゴシック体" panose="020B0500000000000000" pitchFamily="50" charset="-128"/>
            </a:endParaRPr>
          </a:p>
          <a:p>
            <a:pPr marL="457200" indent="-457200" eaLnBrk="1" fontAlgn="auto" hangingPunct="1">
              <a:spcBef>
                <a:spcPts val="0"/>
              </a:spcBef>
              <a:spcAft>
                <a:spcPts val="0"/>
              </a:spcAft>
              <a:buFont typeface="+mj-ea"/>
              <a:buAutoNum type="circleNumDbPlain"/>
              <a:defRPr/>
            </a:pPr>
            <a:r>
              <a:rPr lang="ja-JP" altLang="en-US" sz="2000" dirty="0">
                <a:solidFill>
                  <a:schemeClr val="tx1"/>
                </a:solidFill>
                <a:latin typeface="+mn-ea"/>
              </a:rPr>
              <a:t>意思決定場面への直接的支援</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分かりやすい情報提供、本人と支援者との信頼関係形成、意思形成や意思表出に関する支援、成功体験の積み重ねと失敗の許容とやり直しの支援等</a:t>
            </a: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startAt="2"/>
              <a:defRPr/>
            </a:pPr>
            <a:r>
              <a:rPr lang="ja-JP" altLang="en-US" sz="2000" dirty="0">
                <a:solidFill>
                  <a:schemeClr val="tx1"/>
                </a:solidFill>
                <a:latin typeface="+mn-ea"/>
              </a:rPr>
              <a:t>環境への間接的支援</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制度施策の整備、意思決定に関する社会的価値や態度等の文化的背景へのアクション、実現に向けたネットワークやチームアプローチ等</a:t>
            </a:r>
            <a:endParaRPr lang="en-US" altLang="ja-JP" sz="2000" dirty="0">
              <a:solidFill>
                <a:schemeClr val="tx1"/>
              </a:solidFill>
              <a:latin typeface="+mn-ea"/>
            </a:endParaRPr>
          </a:p>
        </p:txBody>
      </p:sp>
      <p:sp>
        <p:nvSpPr>
          <p:cNvPr id="8" name="テキスト ボックス 7">
            <a:extLst>
              <a:ext uri="{FF2B5EF4-FFF2-40B4-BE49-F238E27FC236}">
                <a16:creationId xmlns:a16="http://schemas.microsoft.com/office/drawing/2014/main" id="{3C1A9955-E00C-4717-9F56-770C31751F29}"/>
              </a:ext>
            </a:extLst>
          </p:cNvPr>
          <p:cNvSpPr txBox="1"/>
          <p:nvPr/>
        </p:nvSpPr>
        <p:spPr>
          <a:xfrm>
            <a:off x="1187624" y="5805264"/>
            <a:ext cx="7848872"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沖倉</a:t>
            </a:r>
            <a:r>
              <a:rPr lang="ja-JP" altLang="en-US" sz="1400" dirty="0">
                <a:latin typeface="Meiryo UI" panose="020B0604030504040204" pitchFamily="50" charset="-128"/>
                <a:ea typeface="Meiryo UI" panose="020B0604030504040204" pitchFamily="50" charset="-128"/>
              </a:rPr>
              <a:t>智美（</a:t>
            </a:r>
            <a:r>
              <a:rPr lang="en-US" altLang="ja-JP" sz="1400" dirty="0">
                <a:latin typeface="Meiryo UI" panose="020B0604030504040204" pitchFamily="50" charset="-128"/>
                <a:ea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rPr>
              <a:t>）「相談支援従事者養成研修における意思決定支援の取り扱い」研究代表者小澤温</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相談支援従事者研修のプログラム開発と評価に関する研究平成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年度総括研究報告書</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を参考に作成</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19831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意思決定支援における相談支援専門員の役割</a:t>
            </a:r>
            <a:endParaRPr lang="zh-CN"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BEA95274-4E11-4BE7-9608-F1719B690732}"/>
              </a:ext>
            </a:extLst>
          </p:cNvPr>
          <p:cNvSpPr/>
          <p:nvPr/>
        </p:nvSpPr>
        <p:spPr>
          <a:xfrm>
            <a:off x="611560" y="1254387"/>
            <a:ext cx="8280919" cy="4550877"/>
          </a:xfrm>
          <a:prstGeom prst="rect">
            <a:avLst/>
          </a:prstGeom>
          <a:ln w="28575">
            <a:noFill/>
            <a:prstDash val="sysDash"/>
          </a:ln>
        </p:spPr>
        <p:style>
          <a:lnRef idx="2">
            <a:schemeClr val="accent3"/>
          </a:lnRef>
          <a:fillRef idx="1">
            <a:schemeClr val="lt1"/>
          </a:fillRef>
          <a:effectRef idx="0">
            <a:schemeClr val="accent3"/>
          </a:effectRef>
          <a:fontRef idx="minor">
            <a:schemeClr val="dk1"/>
          </a:fontRef>
        </p:style>
        <p:txBody>
          <a:bodyPr/>
          <a:lstStyle/>
          <a:p>
            <a:pPr marL="457200" indent="-457200" eaLnBrk="1" fontAlgn="auto" hangingPunct="1">
              <a:spcBef>
                <a:spcPts val="0"/>
              </a:spcBef>
              <a:spcAft>
                <a:spcPts val="0"/>
              </a:spcAft>
              <a:buFont typeface="+mj-ea"/>
              <a:buAutoNum type="circleNumDbPlain"/>
              <a:defRPr/>
            </a:pP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局所的な視点</a:t>
            </a:r>
            <a:endParaRPr lang="en-US" altLang="ja-JP" sz="20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生活や日中活動における個々の意思決定場面に対応。</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担い手は、サービス管理責任者や支援員等が想定される。</a:t>
            </a:r>
            <a:endParaRPr lang="en-US" altLang="ja-JP" sz="2000" dirty="0">
              <a:solidFill>
                <a:schemeClr val="tx1"/>
              </a:solidFill>
              <a:latin typeface="+mn-ea"/>
            </a:endParaRPr>
          </a:p>
          <a:p>
            <a:pPr eaLnBrk="1" fontAlgn="auto" hangingPunct="1">
              <a:spcBef>
                <a:spcPts val="0"/>
              </a:spcBef>
              <a:spcAft>
                <a:spcPts val="0"/>
              </a:spcAft>
              <a:defRPr/>
            </a:pPr>
            <a:endParaRPr lang="en-US" altLang="ja-JP" sz="2000" dirty="0">
              <a:solidFill>
                <a:schemeClr val="tx1"/>
              </a:solidFill>
              <a:latin typeface="+mn-ea"/>
            </a:endParaRPr>
          </a:p>
          <a:p>
            <a:pPr marL="457200" indent="-457200" eaLnBrk="1" fontAlgn="auto" hangingPunct="1">
              <a:spcBef>
                <a:spcPts val="0"/>
              </a:spcBef>
              <a:spcAft>
                <a:spcPts val="0"/>
              </a:spcAft>
              <a:buFont typeface="+mj-ea"/>
              <a:buAutoNum type="circleNumDbPlain" startAt="2"/>
              <a:defRPr/>
            </a:pP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過程的な視点</a:t>
            </a:r>
            <a:endParaRPr lang="en-US" altLang="ja-JP" sz="20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その人の生涯もしくは、ライフステージを通した視点で意思決定支援を考え、対応していく。</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担い手は、相談支援専門員が想定される。</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endParaRPr lang="en-US" altLang="ja-JP" sz="20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000" dirty="0">
                <a:solidFill>
                  <a:schemeClr val="tx1"/>
                </a:solidFill>
                <a:latin typeface="ＤＨＰ特太ゴシック体" panose="020B0500000000000000" pitchFamily="50" charset="-128"/>
                <a:ea typeface="ＤＨＰ特太ゴシック体" panose="020B0500000000000000" pitchFamily="50" charset="-128"/>
              </a:rPr>
              <a:t>局所の積み重ねが過程になる</a:t>
            </a:r>
            <a:endParaRPr lang="en-US" altLang="ja-JP" sz="20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１つ１つの場面における意思決定支援の集積が、本人の未来の意思決定を創る。</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本人と支援者の協働作業。</a:t>
            </a:r>
            <a:endParaRPr lang="en-US" altLang="ja-JP" sz="20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000" dirty="0">
                <a:solidFill>
                  <a:schemeClr val="tx1"/>
                </a:solidFill>
                <a:latin typeface="+mn-ea"/>
              </a:rPr>
              <a:t>本人と支援者の孤立を防止する視点。</a:t>
            </a:r>
            <a:endParaRPr lang="en-US" altLang="ja-JP" sz="2000" dirty="0">
              <a:solidFill>
                <a:schemeClr val="tx1"/>
              </a:solidFill>
              <a:latin typeface="+mn-ea"/>
            </a:endParaRPr>
          </a:p>
        </p:txBody>
      </p:sp>
      <p:sp>
        <p:nvSpPr>
          <p:cNvPr id="10" name="テキスト ボックス 9">
            <a:extLst>
              <a:ext uri="{FF2B5EF4-FFF2-40B4-BE49-F238E27FC236}">
                <a16:creationId xmlns:a16="http://schemas.microsoft.com/office/drawing/2014/main" id="{3C1A9955-E00C-4717-9F56-770C31751F29}"/>
              </a:ext>
            </a:extLst>
          </p:cNvPr>
          <p:cNvSpPr txBox="1"/>
          <p:nvPr/>
        </p:nvSpPr>
        <p:spPr>
          <a:xfrm>
            <a:off x="1187624" y="5805264"/>
            <a:ext cx="7848872" cy="523220"/>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沖倉</a:t>
            </a:r>
            <a:r>
              <a:rPr lang="ja-JP" altLang="en-US" sz="1400" dirty="0">
                <a:latin typeface="Meiryo UI" panose="020B0604030504040204" pitchFamily="50" charset="-128"/>
                <a:ea typeface="Meiryo UI" panose="020B0604030504040204" pitchFamily="50" charset="-128"/>
              </a:rPr>
              <a:t>智美（</a:t>
            </a:r>
            <a:r>
              <a:rPr lang="en-US" altLang="ja-JP" sz="1400" dirty="0">
                <a:latin typeface="Meiryo UI" panose="020B0604030504040204" pitchFamily="50" charset="-128"/>
                <a:ea typeface="Meiryo UI" panose="020B0604030504040204" pitchFamily="50" charset="-128"/>
              </a:rPr>
              <a:t>2017</a:t>
            </a:r>
            <a:r>
              <a:rPr lang="ja-JP" altLang="en-US" sz="1400" dirty="0">
                <a:latin typeface="Meiryo UI" panose="020B0604030504040204" pitchFamily="50" charset="-128"/>
                <a:ea typeface="Meiryo UI" panose="020B0604030504040204" pitchFamily="50" charset="-128"/>
              </a:rPr>
              <a:t>）「相談支援従事者養成研修における意思決定支援の取り扱い」研究代表者小澤温</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相談支援従事者研修のプログラム開発と評価に関する研究平成</a:t>
            </a:r>
            <a:r>
              <a:rPr lang="en-US" altLang="ja-JP" sz="1400" dirty="0">
                <a:latin typeface="Meiryo UI" panose="020B0604030504040204" pitchFamily="50" charset="-128"/>
                <a:ea typeface="Meiryo UI" panose="020B0604030504040204" pitchFamily="50" charset="-128"/>
              </a:rPr>
              <a:t>28</a:t>
            </a:r>
            <a:r>
              <a:rPr lang="ja-JP" altLang="en-US" sz="1400" dirty="0">
                <a:latin typeface="Meiryo UI" panose="020B0604030504040204" pitchFamily="50" charset="-128"/>
                <a:ea typeface="Meiryo UI" panose="020B0604030504040204" pitchFamily="50" charset="-128"/>
              </a:rPr>
              <a:t>年度総括研究報告書</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を参考に作成</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385727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781685-AECE-E440-A3CB-BAA6F3152D8C}"/>
              </a:ext>
            </a:extLst>
          </p:cNvPr>
          <p:cNvSpPr>
            <a:spLocks noGrp="1"/>
          </p:cNvSpPr>
          <p:nvPr>
            <p:ph type="title"/>
          </p:nvPr>
        </p:nvSpPr>
        <p:spPr/>
        <p:txBody>
          <a:bodyPr>
            <a:normAutofit/>
          </a:bodyPr>
          <a:lstStyle/>
          <a:p>
            <a:r>
              <a:rPr kumimoji="1" lang="ja-JP" altLang="en-US" sz="3600" smtClean="0">
                <a:solidFill>
                  <a:schemeClr val="accent1"/>
                </a:solidFill>
              </a:rPr>
              <a:t>相談支援とケアマネジメントプロセス</a:t>
            </a:r>
            <a:endParaRPr kumimoji="1" lang="ja-JP" altLang="en-US" sz="3600">
              <a:solidFill>
                <a:schemeClr val="accent1"/>
              </a:solidFill>
            </a:endParaRPr>
          </a:p>
        </p:txBody>
      </p:sp>
      <p:sp>
        <p:nvSpPr>
          <p:cNvPr id="3" name="テキスト プレースホルダー 2">
            <a:extLst>
              <a:ext uri="{FF2B5EF4-FFF2-40B4-BE49-F238E27FC236}">
                <a16:creationId xmlns:a16="http://schemas.microsoft.com/office/drawing/2014/main" id="{58C558A9-8A8D-BE40-B0A7-80B4C565317C}"/>
              </a:ext>
            </a:extLst>
          </p:cNvPr>
          <p:cNvSpPr>
            <a:spLocks noGrp="1"/>
          </p:cNvSpPr>
          <p:nvPr>
            <p:ph type="body" idx="1"/>
          </p:nvPr>
        </p:nvSpPr>
        <p:spPr/>
        <p:txBody>
          <a:bodyPr/>
          <a:lstStyle/>
          <a:p>
            <a:r>
              <a:rPr lang="ja-JP" altLang="en-US" dirty="0">
                <a:solidFill>
                  <a:schemeClr val="tx1"/>
                </a:solidFill>
              </a:rPr>
              <a:t>具体例として、 </a:t>
            </a:r>
            <a:r>
              <a:rPr lang="en-US" altLang="ja-JP" dirty="0">
                <a:solidFill>
                  <a:schemeClr val="tx1"/>
                </a:solidFill>
              </a:rPr>
              <a:t>(</a:t>
            </a:r>
            <a:r>
              <a:rPr lang="ja-JP" altLang="en-US" dirty="0">
                <a:solidFill>
                  <a:schemeClr val="tx1"/>
                </a:solidFill>
              </a:rPr>
              <a:t>自立支援</a:t>
            </a:r>
            <a:r>
              <a:rPr lang="en-US" altLang="ja-JP" dirty="0">
                <a:solidFill>
                  <a:schemeClr val="tx1"/>
                </a:solidFill>
              </a:rPr>
              <a:t>)</a:t>
            </a:r>
            <a:r>
              <a:rPr lang="ja-JP" altLang="en-US" dirty="0">
                <a:solidFill>
                  <a:schemeClr val="tx1"/>
                </a:solidFill>
              </a:rPr>
              <a:t>協議会を活用した</a:t>
            </a:r>
            <a:r>
              <a:rPr lang="ja-JP" altLang="en-US" dirty="0" smtClean="0">
                <a:solidFill>
                  <a:schemeClr val="tx1"/>
                </a:solidFill>
              </a:rPr>
              <a:t>個別</a:t>
            </a:r>
            <a:r>
              <a:rPr lang="ja-JP" altLang="en-US" dirty="0">
                <a:solidFill>
                  <a:schemeClr val="tx1"/>
                </a:solidFill>
              </a:rPr>
              <a:t>事例の支援からの地域課題の把握、課題の共 有、課題解決に向けた地域</a:t>
            </a:r>
            <a:r>
              <a:rPr lang="ja-JP" altLang="en-US" dirty="0" err="1">
                <a:solidFill>
                  <a:schemeClr val="tx1"/>
                </a:solidFill>
              </a:rPr>
              <a:t>づ</a:t>
            </a:r>
            <a:r>
              <a:rPr lang="ja-JP" altLang="en-US" dirty="0">
                <a:solidFill>
                  <a:schemeClr val="tx1"/>
                </a:solidFill>
              </a:rPr>
              <a:t>くりや資源開発の</a:t>
            </a:r>
            <a:r>
              <a:rPr lang="ja-JP" altLang="en-US" dirty="0" smtClean="0">
                <a:solidFill>
                  <a:schemeClr val="tx1"/>
                </a:solidFill>
              </a:rPr>
              <a:t>ため</a:t>
            </a:r>
            <a:r>
              <a:rPr lang="ja-JP" altLang="en-US" dirty="0">
                <a:solidFill>
                  <a:schemeClr val="tx1"/>
                </a:solidFill>
              </a:rPr>
              <a:t>の協議、地域への</a:t>
            </a:r>
            <a:r>
              <a:rPr lang="ja-JP" altLang="en-US" dirty="0" smtClean="0">
                <a:solidFill>
                  <a:schemeClr val="tx1"/>
                </a:solidFill>
              </a:rPr>
              <a:t>働き掛けや</a:t>
            </a:r>
            <a:r>
              <a:rPr lang="ja-JP" altLang="en-US" dirty="0">
                <a:solidFill>
                  <a:schemeClr val="tx1"/>
                </a:solidFill>
              </a:rPr>
              <a:t>政策的な提言に至 る一連のプロセスと相談支援専門員の役割に</a:t>
            </a:r>
            <a:r>
              <a:rPr lang="ja-JP" altLang="en-US" dirty="0" smtClean="0">
                <a:solidFill>
                  <a:schemeClr val="tx1"/>
                </a:solidFill>
              </a:rPr>
              <a:t>ついて</a:t>
            </a:r>
            <a:r>
              <a:rPr lang="ja-JP" altLang="en-US" dirty="0">
                <a:solidFill>
                  <a:schemeClr val="tx1"/>
                </a:solidFill>
              </a:rPr>
              <a:t>解説する。</a:t>
            </a:r>
            <a:endParaRPr kumimoji="1" lang="ja-JP" altLang="en-US" dirty="0">
              <a:solidFill>
                <a:schemeClr val="tx1"/>
              </a:solidFill>
            </a:endParaRPr>
          </a:p>
        </p:txBody>
      </p:sp>
    </p:spTree>
    <p:extLst>
      <p:ext uri="{BB962C8B-B14F-4D97-AF65-F5344CB8AC3E}">
        <p14:creationId xmlns:p14="http://schemas.microsoft.com/office/powerpoint/2010/main" val="1714591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7272808"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個別相談支援のプロセスの振り返り</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コンテンツ プレースホルダ 2">
            <a:extLst>
              <a:ext uri="{FF2B5EF4-FFF2-40B4-BE49-F238E27FC236}">
                <a16:creationId xmlns:a16="http://schemas.microsoft.com/office/drawing/2014/main" id="{6FF0DEF4-6C33-4183-81C5-249EFFC9B2CD}"/>
              </a:ext>
            </a:extLst>
          </p:cNvPr>
          <p:cNvSpPr txBox="1">
            <a:spLocks/>
          </p:cNvSpPr>
          <p:nvPr/>
        </p:nvSpPr>
        <p:spPr>
          <a:xfrm>
            <a:off x="662880" y="1556792"/>
            <a:ext cx="8229600" cy="45259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インテーク</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アセスメント</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ケア計画の作成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ケア計画の実施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モニタリング</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a:t>
            </a:r>
            <a:endParaRPr lang="en-US" altLang="ja-JP" sz="2800" dirty="0">
              <a:latin typeface="ＤＨＰ特太ゴシック体" panose="020B0500000000000000" pitchFamily="50" charset="-128"/>
              <a:ea typeface="ＤＨＰ特太ゴシック体" panose="020B0500000000000000" pitchFamily="50" charset="-128"/>
            </a:endParaRPr>
          </a:p>
          <a:p>
            <a:pPr>
              <a:buFont typeface="Arial" pitchFamily="34" charset="0"/>
              <a:buNone/>
            </a:pPr>
            <a:r>
              <a:rPr lang="ja-JP" altLang="en-US" sz="2800" dirty="0">
                <a:latin typeface="ＤＨＰ特太ゴシック体" panose="020B0500000000000000" pitchFamily="50" charset="-128"/>
                <a:ea typeface="ＤＨＰ特太ゴシック体" panose="020B0500000000000000" pitchFamily="50" charset="-128"/>
              </a:rPr>
              <a:t>　終了</a:t>
            </a:r>
          </a:p>
        </p:txBody>
      </p:sp>
      <p:cxnSp>
        <p:nvCxnSpPr>
          <p:cNvPr id="8" name="直線コネクタ 7">
            <a:extLst>
              <a:ext uri="{FF2B5EF4-FFF2-40B4-BE49-F238E27FC236}">
                <a16:creationId xmlns:a16="http://schemas.microsoft.com/office/drawing/2014/main" id="{03DBABA1-2A3A-4805-9393-45520029F4B1}"/>
              </a:ext>
            </a:extLst>
          </p:cNvPr>
          <p:cNvCxnSpPr/>
          <p:nvPr/>
        </p:nvCxnSpPr>
        <p:spPr>
          <a:xfrm>
            <a:off x="2944531" y="4897760"/>
            <a:ext cx="2625237"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9" name="直線コネクタ 8">
            <a:extLst>
              <a:ext uri="{FF2B5EF4-FFF2-40B4-BE49-F238E27FC236}">
                <a16:creationId xmlns:a16="http://schemas.microsoft.com/office/drawing/2014/main" id="{FE11B4A0-A78C-4FBE-9392-DA713C783741}"/>
              </a:ext>
            </a:extLst>
          </p:cNvPr>
          <p:cNvCxnSpPr/>
          <p:nvPr/>
        </p:nvCxnSpPr>
        <p:spPr>
          <a:xfrm flipH="1" flipV="1">
            <a:off x="5569768" y="2492896"/>
            <a:ext cx="11140" cy="2404864"/>
          </a:xfrm>
          <a:prstGeom prst="line">
            <a:avLst/>
          </a:prstGeom>
          <a:ln w="28575"/>
        </p:spPr>
        <p:style>
          <a:lnRef idx="1">
            <a:schemeClr val="dk1"/>
          </a:lnRef>
          <a:fillRef idx="0">
            <a:schemeClr val="dk1"/>
          </a:fillRef>
          <a:effectRef idx="0">
            <a:schemeClr val="dk1"/>
          </a:effectRef>
          <a:fontRef idx="minor">
            <a:schemeClr val="tx1"/>
          </a:fontRef>
        </p:style>
      </p:cxnSp>
      <p:cxnSp>
        <p:nvCxnSpPr>
          <p:cNvPr id="10" name="直線矢印コネクタ 9">
            <a:extLst>
              <a:ext uri="{FF2B5EF4-FFF2-40B4-BE49-F238E27FC236}">
                <a16:creationId xmlns:a16="http://schemas.microsoft.com/office/drawing/2014/main" id="{A017F525-27E9-4C34-B37E-673AF6AF45D3}"/>
              </a:ext>
            </a:extLst>
          </p:cNvPr>
          <p:cNvCxnSpPr/>
          <p:nvPr/>
        </p:nvCxnSpPr>
        <p:spPr>
          <a:xfrm flipH="1">
            <a:off x="2777416" y="2492896"/>
            <a:ext cx="2792352" cy="0"/>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223796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3040" y="476672"/>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インテーク</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10" name="コンテンツ プレースホルダー 2">
            <a:extLst>
              <a:ext uri="{FF2B5EF4-FFF2-40B4-BE49-F238E27FC236}">
                <a16:creationId xmlns:a16="http://schemas.microsoft.com/office/drawing/2014/main" id="{B814D642-131D-4B4D-A42A-9A0359ECCF0A}"/>
              </a:ext>
            </a:extLst>
          </p:cNvPr>
          <p:cNvSpPr txBox="1">
            <a:spLocks/>
          </p:cNvSpPr>
          <p:nvPr/>
        </p:nvSpPr>
        <p:spPr>
          <a:xfrm>
            <a:off x="662880" y="1196752"/>
            <a:ext cx="8229600" cy="5328592"/>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dirty="0">
                <a:latin typeface="+mn-ea"/>
              </a:rPr>
              <a:t>インテーク＝入口と考えると・・・</a:t>
            </a:r>
            <a:endParaRPr lang="en-US" altLang="ja-JP" sz="2800" dirty="0">
              <a:latin typeface="+mn-ea"/>
            </a:endParaRPr>
          </a:p>
          <a:p>
            <a:pPr marL="0" indent="0">
              <a:buFont typeface="Arial" pitchFamily="34" charset="0"/>
              <a:buNone/>
            </a:pPr>
            <a:r>
              <a:rPr lang="ja-JP" altLang="en-US" sz="2800" smtClean="0">
                <a:latin typeface="+mn-ea"/>
              </a:rPr>
              <a:t>　→ スクリーニング</a:t>
            </a:r>
            <a:r>
              <a:rPr lang="ja-JP" altLang="en-US" sz="2800" dirty="0">
                <a:latin typeface="+mn-ea"/>
              </a:rPr>
              <a:t>（複雑性と緊急性）</a:t>
            </a:r>
            <a:endParaRPr lang="en-US" altLang="ja-JP" sz="2800" dirty="0">
              <a:latin typeface="+mn-ea"/>
            </a:endParaRPr>
          </a:p>
          <a:p>
            <a:pPr marL="0" indent="0">
              <a:buFont typeface="Arial" pitchFamily="34" charset="0"/>
              <a:buNone/>
            </a:pPr>
            <a:r>
              <a:rPr lang="ja-JP" altLang="en-US" sz="2800" smtClean="0">
                <a:latin typeface="+mn-ea"/>
              </a:rPr>
              <a:t>　→ ケアマネジメント</a:t>
            </a:r>
            <a:r>
              <a:rPr lang="ja-JP" altLang="en-US" sz="2800" dirty="0">
                <a:latin typeface="+mn-ea"/>
              </a:rPr>
              <a:t>の契約</a:t>
            </a:r>
            <a:endParaRPr lang="en-US" altLang="ja-JP" sz="2800" dirty="0">
              <a:latin typeface="+mn-ea"/>
            </a:endParaRPr>
          </a:p>
          <a:p>
            <a:pPr marL="0" indent="0">
              <a:buFont typeface="Arial" pitchFamily="34" charset="0"/>
              <a:buNone/>
            </a:pPr>
            <a:endParaRPr lang="en-US" altLang="ja-JP" sz="2800" dirty="0">
              <a:latin typeface="+mn-ea"/>
            </a:endParaRPr>
          </a:p>
          <a:p>
            <a:r>
              <a:rPr lang="ja-JP" altLang="en-US" sz="2800" dirty="0">
                <a:latin typeface="+mn-ea"/>
              </a:rPr>
              <a:t>基本姿勢</a:t>
            </a:r>
            <a:endParaRPr lang="en-US" altLang="ja-JP" sz="2800" dirty="0">
              <a:latin typeface="+mn-ea"/>
            </a:endParaRPr>
          </a:p>
          <a:p>
            <a:pPr marL="0" indent="0">
              <a:buFont typeface="Arial" pitchFamily="34" charset="0"/>
              <a:buNone/>
            </a:pPr>
            <a:r>
              <a:rPr lang="ja-JP" altLang="en-US" sz="2800" smtClean="0">
                <a:latin typeface="+mn-ea"/>
              </a:rPr>
              <a:t>　→ 十分</a:t>
            </a:r>
            <a:r>
              <a:rPr lang="ja-JP" altLang="en-US" sz="2800" dirty="0">
                <a:latin typeface="+mn-ea"/>
              </a:rPr>
              <a:t>な時間</a:t>
            </a:r>
            <a:endParaRPr lang="en-US" altLang="ja-JP" sz="2800" dirty="0">
              <a:latin typeface="+mn-ea"/>
            </a:endParaRPr>
          </a:p>
          <a:p>
            <a:pPr marL="0" indent="0">
              <a:buFont typeface="Arial" pitchFamily="34" charset="0"/>
              <a:buNone/>
            </a:pPr>
            <a:r>
              <a:rPr lang="ja-JP" altLang="en-US" sz="2800" smtClean="0">
                <a:latin typeface="+mn-ea"/>
              </a:rPr>
              <a:t>　→ 傾聴</a:t>
            </a:r>
            <a:r>
              <a:rPr lang="ja-JP" altLang="en-US" sz="2800" dirty="0">
                <a:latin typeface="+mn-ea"/>
              </a:rPr>
              <a:t>姿勢</a:t>
            </a:r>
            <a:endParaRPr lang="en-US" altLang="ja-JP" sz="2800" dirty="0">
              <a:latin typeface="+mn-ea"/>
            </a:endParaRPr>
          </a:p>
          <a:p>
            <a:pPr marL="0" indent="0">
              <a:buFont typeface="Arial" pitchFamily="34" charset="0"/>
              <a:buNone/>
            </a:pPr>
            <a:r>
              <a:rPr lang="ja-JP" altLang="en-US" sz="2800" smtClean="0">
                <a:latin typeface="+mn-ea"/>
              </a:rPr>
              <a:t>　→ 家族</a:t>
            </a:r>
            <a:r>
              <a:rPr lang="ja-JP" altLang="en-US" sz="2800" dirty="0">
                <a:latin typeface="+mn-ea"/>
              </a:rPr>
              <a:t>だけでなく、本人からの情報収集</a:t>
            </a:r>
            <a:endParaRPr lang="en-US" altLang="ja-JP" sz="2800" dirty="0">
              <a:latin typeface="+mn-ea"/>
            </a:endParaRPr>
          </a:p>
          <a:p>
            <a:pPr marL="0" indent="0">
              <a:buFont typeface="Arial" pitchFamily="34" charset="0"/>
              <a:buNone/>
            </a:pPr>
            <a:r>
              <a:rPr lang="ja-JP" altLang="en-US" sz="2800" smtClean="0">
                <a:latin typeface="+mn-ea"/>
              </a:rPr>
              <a:t>　→ ケアマネジメント</a:t>
            </a:r>
            <a:r>
              <a:rPr lang="ja-JP" altLang="en-US" sz="2800" dirty="0">
                <a:latin typeface="+mn-ea"/>
              </a:rPr>
              <a:t>の説明と同意</a:t>
            </a:r>
            <a:endParaRPr lang="en-US" altLang="ja-JP" sz="2800" dirty="0">
              <a:latin typeface="+mn-ea"/>
            </a:endParaRPr>
          </a:p>
        </p:txBody>
      </p:sp>
    </p:spTree>
    <p:extLst>
      <p:ext uri="{BB962C8B-B14F-4D97-AF65-F5344CB8AC3E}">
        <p14:creationId xmlns:p14="http://schemas.microsoft.com/office/powerpoint/2010/main" val="2416730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初回の面談／支援の留意点①</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 2">
            <a:extLst>
              <a:ext uri="{FF2B5EF4-FFF2-40B4-BE49-F238E27FC236}">
                <a16:creationId xmlns:a16="http://schemas.microsoft.com/office/drawing/2014/main" id="{FB375E26-0C96-4DBD-AE04-BE62ABCDCCC6}"/>
              </a:ext>
            </a:extLst>
          </p:cNvPr>
          <p:cNvSpPr txBox="1">
            <a:spLocks/>
          </p:cNvSpPr>
          <p:nvPr/>
        </p:nvSpPr>
        <p:spPr>
          <a:xfrm>
            <a:off x="518864" y="1340768"/>
            <a:ext cx="8229600" cy="4871566"/>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a:latin typeface="ＤＨＰ特太ゴシック体" panose="020B0500000000000000" pitchFamily="50" charset="-128"/>
                <a:ea typeface="ＤＨＰ特太ゴシック体" panose="020B0500000000000000" pitchFamily="50" charset="-128"/>
              </a:rPr>
              <a:t>最初に本人が登場するとは限らない</a:t>
            </a:r>
            <a:endParaRPr lang="en-US" altLang="ja-JP" sz="2800">
              <a:latin typeface="ＤＨＰ特太ゴシック体" panose="020B0500000000000000" pitchFamily="50" charset="-128"/>
              <a:ea typeface="ＤＨＰ特太ゴシック体" panose="020B0500000000000000" pitchFamily="50" charset="-128"/>
            </a:endParaRPr>
          </a:p>
          <a:p>
            <a:pPr>
              <a:buFont typeface="Meiryo UI" panose="020B0604030504040204" pitchFamily="50" charset="-128"/>
              <a:buChar char="➤"/>
            </a:pPr>
            <a:r>
              <a:rPr lang="ja-JP" altLang="en-US" sz="2800">
                <a:latin typeface="+mn-ea"/>
              </a:rPr>
              <a:t>最初に相談場面に登場した人のニーズを明確にする</a:t>
            </a:r>
            <a:endParaRPr lang="en-US" altLang="ja-JP" sz="2800">
              <a:latin typeface="+mn-ea"/>
            </a:endParaRPr>
          </a:p>
          <a:p>
            <a:pPr>
              <a:buFont typeface="Meiryo UI" panose="020B0604030504040204" pitchFamily="50" charset="-128"/>
              <a:buChar char="➤"/>
            </a:pPr>
            <a:r>
              <a:rPr lang="ja-JP" altLang="en-US" sz="2800">
                <a:latin typeface="+mn-ea"/>
              </a:rPr>
              <a:t>最初に相談場面に登場した人を介して、本人へアプローチする場合がある。</a:t>
            </a:r>
            <a:endParaRPr lang="en-US" altLang="ja-JP" sz="2800">
              <a:latin typeface="+mn-ea"/>
            </a:endParaRPr>
          </a:p>
          <a:p>
            <a:pPr marL="0" indent="0">
              <a:buFont typeface="Arial" pitchFamily="34" charset="0"/>
              <a:buNone/>
            </a:pPr>
            <a:endParaRPr lang="en-US" altLang="ja-JP" sz="2800">
              <a:latin typeface="+mn-ea"/>
            </a:endParaRPr>
          </a:p>
          <a:p>
            <a:r>
              <a:rPr lang="ja-JP" altLang="en-US" sz="2800">
                <a:latin typeface="ＤＨＰ特太ゴシック体" panose="020B0500000000000000" pitchFamily="50" charset="-128"/>
                <a:ea typeface="ＤＨＰ特太ゴシック体" panose="020B0500000000000000" pitchFamily="50" charset="-128"/>
              </a:rPr>
              <a:t>相談者は相談しようと決心するまで迷い、複雑な心境を持っていることが多い。</a:t>
            </a:r>
            <a:endParaRPr lang="en-US" altLang="ja-JP" sz="2800">
              <a:latin typeface="ＤＨＰ特太ゴシック体" panose="020B0500000000000000" pitchFamily="50" charset="-128"/>
              <a:ea typeface="ＤＨＰ特太ゴシック体" panose="020B0500000000000000" pitchFamily="50" charset="-128"/>
            </a:endParaRPr>
          </a:p>
          <a:p>
            <a:pPr>
              <a:buFont typeface="Meiryo UI" panose="020B0604030504040204" pitchFamily="50" charset="-128"/>
              <a:buChar char="➤"/>
            </a:pPr>
            <a:r>
              <a:rPr lang="ja-JP" altLang="en-US" sz="2800">
                <a:latin typeface="+mn-ea"/>
              </a:rPr>
              <a:t>相談したこと自体を評価し、ねぎらいの言葉を伝えることも必要。</a:t>
            </a:r>
            <a:endParaRPr lang="en-US" altLang="ja-JP" sz="2800">
              <a:latin typeface="+mn-ea"/>
            </a:endParaRPr>
          </a:p>
          <a:p>
            <a:pPr marL="0" indent="0">
              <a:buFont typeface="Arial" pitchFamily="34" charset="0"/>
              <a:buNone/>
            </a:pPr>
            <a:endParaRPr lang="en-US" altLang="ja-JP" sz="2800" dirty="0">
              <a:latin typeface="+mn-ea"/>
            </a:endParaRPr>
          </a:p>
        </p:txBody>
      </p:sp>
    </p:spTree>
    <p:extLst>
      <p:ext uri="{BB962C8B-B14F-4D97-AF65-F5344CB8AC3E}">
        <p14:creationId xmlns:p14="http://schemas.microsoft.com/office/powerpoint/2010/main" val="7288351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 2">
            <a:extLst>
              <a:ext uri="{FF2B5EF4-FFF2-40B4-BE49-F238E27FC236}">
                <a16:creationId xmlns:a16="http://schemas.microsoft.com/office/drawing/2014/main" id="{835D64FD-3636-46CA-A87E-946028E736A1}"/>
              </a:ext>
            </a:extLst>
          </p:cNvPr>
          <p:cNvSpPr txBox="1">
            <a:spLocks/>
          </p:cNvSpPr>
          <p:nvPr/>
        </p:nvSpPr>
        <p:spPr>
          <a:xfrm>
            <a:off x="662880" y="1340768"/>
            <a:ext cx="8229600" cy="4536504"/>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a:latin typeface="ＤＨＰ特太ゴシック体" panose="020B0500000000000000" pitchFamily="50" charset="-128"/>
                <a:ea typeface="ＤＨＰ特太ゴシック体" panose="020B0500000000000000" pitchFamily="50" charset="-128"/>
              </a:rPr>
              <a:t>主訴とニーズの理解</a:t>
            </a:r>
            <a:endParaRPr lang="en-US" altLang="ja-JP" sz="2800">
              <a:latin typeface="ＤＨＰ特太ゴシック体" panose="020B0500000000000000" pitchFamily="50" charset="-128"/>
              <a:ea typeface="ＤＨＰ特太ゴシック体" panose="020B0500000000000000" pitchFamily="50" charset="-128"/>
            </a:endParaRPr>
          </a:p>
          <a:p>
            <a:pPr>
              <a:buFont typeface="Meiryo UI" panose="020B0604030504040204" pitchFamily="50" charset="-128"/>
              <a:buChar char="➤"/>
            </a:pPr>
            <a:r>
              <a:rPr lang="ja-JP" altLang="en-US" sz="2800">
                <a:latin typeface="+mn-ea"/>
              </a:rPr>
              <a:t>主訴とニーズが一致する場合もあるが、ズレていることもある。</a:t>
            </a:r>
            <a:endParaRPr lang="en-US" altLang="ja-JP" sz="2800">
              <a:latin typeface="+mn-ea"/>
            </a:endParaRPr>
          </a:p>
          <a:p>
            <a:pPr>
              <a:buFont typeface="Meiryo UI" panose="020B0604030504040204" pitchFamily="50" charset="-128"/>
              <a:buChar char="➤"/>
            </a:pPr>
            <a:r>
              <a:rPr lang="ja-JP" altLang="en-US" sz="2800">
                <a:latin typeface="+mn-ea"/>
              </a:rPr>
              <a:t>本人と家族の間でズレていることもある。</a:t>
            </a:r>
            <a:endParaRPr lang="en-US" altLang="ja-JP" sz="2800">
              <a:latin typeface="+mn-ea"/>
            </a:endParaRPr>
          </a:p>
          <a:p>
            <a:pPr>
              <a:buFont typeface="Meiryo UI" panose="020B0604030504040204" pitchFamily="50" charset="-128"/>
              <a:buChar char="➤"/>
            </a:pPr>
            <a:endParaRPr lang="en-US" altLang="ja-JP" sz="2800">
              <a:latin typeface="+mn-ea"/>
            </a:endParaRPr>
          </a:p>
          <a:p>
            <a:r>
              <a:rPr lang="ja-JP" altLang="en-US" sz="2800">
                <a:latin typeface="ＤＨＰ特太ゴシック体" panose="020B0500000000000000" pitchFamily="50" charset="-128"/>
                <a:ea typeface="ＤＨＰ特太ゴシック体" panose="020B0500000000000000" pitchFamily="50" charset="-128"/>
              </a:rPr>
              <a:t>緊急性の把握</a:t>
            </a:r>
            <a:endParaRPr lang="en-US" altLang="ja-JP" sz="2800">
              <a:latin typeface="ＤＨＰ特太ゴシック体" panose="020B0500000000000000" pitchFamily="50" charset="-128"/>
              <a:ea typeface="ＤＨＰ特太ゴシック体" panose="020B0500000000000000" pitchFamily="50" charset="-128"/>
            </a:endParaRPr>
          </a:p>
          <a:p>
            <a:pPr>
              <a:buFont typeface="Meiryo UI" panose="020B0604030504040204" pitchFamily="50" charset="-128"/>
              <a:buChar char="➤"/>
            </a:pPr>
            <a:r>
              <a:rPr lang="ja-JP" altLang="en-US" sz="2800">
                <a:latin typeface="+mn-ea"/>
              </a:rPr>
              <a:t>危機的状況がありそうと判断したら、まず緊急性の把握に話題を集中する。</a:t>
            </a:r>
            <a:endParaRPr lang="en-US" altLang="ja-JP" sz="2800">
              <a:latin typeface="+mn-ea"/>
            </a:endParaRPr>
          </a:p>
          <a:p>
            <a:pPr marL="0" indent="0">
              <a:buFont typeface="Arial" pitchFamily="34" charset="0"/>
              <a:buNone/>
            </a:pPr>
            <a:endParaRPr lang="en-US" altLang="ja-JP" sz="2800" dirty="0">
              <a:latin typeface="+mn-ea"/>
            </a:endParaRPr>
          </a:p>
        </p:txBody>
      </p:sp>
      <p:sp>
        <p:nvSpPr>
          <p:cNvPr id="8" name="テキスト ボックス 7"/>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初回の面談／支援</a:t>
            </a:r>
            <a:r>
              <a:rPr lang="ja-JP" altLang="en-US" sz="320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の</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留意点②</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Tree>
    <p:extLst>
      <p:ext uri="{BB962C8B-B14F-4D97-AF65-F5344CB8AC3E}">
        <p14:creationId xmlns:p14="http://schemas.microsoft.com/office/powerpoint/2010/main" val="1917418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256704" y="494350"/>
            <a:ext cx="5642028" cy="348109"/>
          </a:xfrm>
          <a:prstGeom prst="rect">
            <a:avLst/>
          </a:prstGeom>
          <a:noFill/>
        </p:spPr>
        <p:txBody>
          <a:bodyPr wrap="square" rtlCol="0">
            <a:spAutoFit/>
          </a:bodyPr>
          <a:lstStyle/>
          <a:p>
            <a:r>
              <a:rPr lang="ja-JP" altLang="en-US" sz="1662"/>
              <a:t>令和元年度 相談支援従事者指導者養成研修</a:t>
            </a:r>
          </a:p>
        </p:txBody>
      </p:sp>
      <p:sp>
        <p:nvSpPr>
          <p:cNvPr id="10" name="テキスト ボックス 9"/>
          <p:cNvSpPr txBox="1"/>
          <p:nvPr/>
        </p:nvSpPr>
        <p:spPr>
          <a:xfrm>
            <a:off x="1160047" y="2444969"/>
            <a:ext cx="5642028" cy="433196"/>
          </a:xfrm>
          <a:prstGeom prst="rect">
            <a:avLst/>
          </a:prstGeom>
          <a:noFill/>
        </p:spPr>
        <p:txBody>
          <a:bodyPr wrap="square" rtlCol="0">
            <a:spAutoFit/>
          </a:bodyPr>
          <a:lstStyle/>
          <a:p>
            <a:r>
              <a:rPr lang="ja-JP" altLang="en-US" sz="2215" smtClean="0">
                <a:latin typeface="ＭＳ Ｐゴシック" panose="020B0600070205080204" pitchFamily="50" charset="-128"/>
                <a:ea typeface="ＭＳ Ｐゴシック" panose="020B0600070205080204" pitchFamily="50" charset="-128"/>
              </a:rPr>
              <a:t>現任研修講義２</a:t>
            </a:r>
            <a:endParaRPr lang="ja-JP" altLang="en-US" sz="2215">
              <a:latin typeface="ＭＳ Ｐゴシック" panose="020B0600070205080204" pitchFamily="50" charset="-128"/>
              <a:ea typeface="ＭＳ Ｐゴシック" panose="020B0600070205080204" pitchFamily="50" charset="-128"/>
            </a:endParaRPr>
          </a:p>
        </p:txBody>
      </p:sp>
      <p:sp>
        <p:nvSpPr>
          <p:cNvPr id="6" name="タイトル 1"/>
          <p:cNvSpPr txBox="1">
            <a:spLocks/>
          </p:cNvSpPr>
          <p:nvPr/>
        </p:nvSpPr>
        <p:spPr>
          <a:xfrm>
            <a:off x="1149330" y="2996952"/>
            <a:ext cx="7288642" cy="127468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800" smtClean="0">
                <a:latin typeface="ＭＳ Ｐゴシック" panose="020B0600070205080204" pitchFamily="50" charset="-128"/>
                <a:ea typeface="ＭＳ Ｐゴシック" panose="020B0600070205080204" pitchFamily="50" charset="-128"/>
              </a:rPr>
              <a:t>本人を中心とした支援におけるケアマネジメント及び</a:t>
            </a:r>
            <a:br>
              <a:rPr lang="ja-JP" altLang="en-US" sz="1800" smtClean="0">
                <a:latin typeface="ＭＳ Ｐゴシック" panose="020B0600070205080204" pitchFamily="50" charset="-128"/>
                <a:ea typeface="ＭＳ Ｐゴシック" panose="020B0600070205080204" pitchFamily="50" charset="-128"/>
              </a:rPr>
            </a:br>
            <a:r>
              <a:rPr lang="ja-JP" altLang="en-US" sz="1800" smtClean="0">
                <a:latin typeface="ＭＳ Ｐゴシック" panose="020B0600070205080204" pitchFamily="50" charset="-128"/>
                <a:ea typeface="ＭＳ Ｐゴシック" panose="020B0600070205080204" pitchFamily="50" charset="-128"/>
              </a:rPr>
              <a:t>コミュニティソーシャルワークの理論と方法</a:t>
            </a:r>
            <a:r>
              <a:rPr lang="ja-JP" altLang="en-US" sz="2954" smtClean="0">
                <a:latin typeface="ＭＳ Ｐゴシック" panose="020B0600070205080204" pitchFamily="50" charset="-128"/>
                <a:ea typeface="ＭＳ Ｐゴシック" panose="020B0600070205080204" pitchFamily="50" charset="-128"/>
              </a:rPr>
              <a:t/>
            </a:r>
            <a:br>
              <a:rPr lang="ja-JP" altLang="en-US" sz="2954" smtClean="0">
                <a:latin typeface="ＭＳ Ｐゴシック" panose="020B0600070205080204" pitchFamily="50" charset="-128"/>
                <a:ea typeface="ＭＳ Ｐゴシック" panose="020B0600070205080204" pitchFamily="50" charset="-128"/>
              </a:rPr>
            </a:br>
            <a:r>
              <a:rPr lang="ja-JP" altLang="en-US" sz="2954" smtClean="0">
                <a:latin typeface="ＭＳ Ｐゴシック" panose="020B0600070205080204" pitchFamily="50" charset="-128"/>
                <a:ea typeface="ＭＳ Ｐゴシック" panose="020B0600070205080204" pitchFamily="50" charset="-128"/>
              </a:rPr>
              <a:t>① 意思決定支援に着目した個別相談支援</a:t>
            </a:r>
            <a:endParaRPr lang="ja-JP" altLang="en-US" sz="2954" dirty="0">
              <a:latin typeface="ＭＳ Ｐゴシック" panose="020B0600070205080204" pitchFamily="50" charset="-128"/>
              <a:ea typeface="ＭＳ Ｐゴシック" panose="020B0600070205080204" pitchFamily="50" charset="-128"/>
            </a:endParaRPr>
          </a:p>
        </p:txBody>
      </p:sp>
      <p:sp>
        <p:nvSpPr>
          <p:cNvPr id="8" name="タイトル 1"/>
          <p:cNvSpPr txBox="1">
            <a:spLocks/>
          </p:cNvSpPr>
          <p:nvPr/>
        </p:nvSpPr>
        <p:spPr>
          <a:xfrm>
            <a:off x="611188" y="4509120"/>
            <a:ext cx="8065268" cy="1706730"/>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800" smtClean="0">
                <a:latin typeface="ＭＳ Ｐゴシック" panose="020B0600070205080204" pitchFamily="50" charset="-128"/>
                <a:ea typeface="ＭＳ Ｐゴシック" panose="020B0600070205080204" pitchFamily="50" charset="-128"/>
              </a:rPr>
              <a:t>玉木幸則</a:t>
            </a:r>
          </a:p>
          <a:p>
            <a:r>
              <a:rPr lang="ja-JP" altLang="en-US" sz="3100" smtClean="0">
                <a:latin typeface="ＭＳ Ｐゴシック" panose="020B0600070205080204" pitchFamily="50" charset="-128"/>
                <a:ea typeface="ＭＳ Ｐゴシック" panose="020B0600070205080204" pitchFamily="50" charset="-128"/>
              </a:rPr>
              <a:t>（社会福祉法人西宮市社会福祉協議会）</a:t>
            </a:r>
            <a:endParaRPr lang="ja-JP" altLang="en-US" sz="3100">
              <a:latin typeface="ＭＳ Ｐゴシック" panose="020B0600070205080204" pitchFamily="50" charset="-128"/>
              <a:ea typeface="ＭＳ Ｐゴシック" panose="020B0600070205080204" pitchFamily="50" charset="-128"/>
            </a:endParaRPr>
          </a:p>
          <a:p>
            <a:pPr>
              <a:lnSpc>
                <a:spcPts val="1300"/>
              </a:lnSpc>
            </a:pPr>
            <a:endParaRPr lang="ja-JP" altLang="en-US" sz="2954" smtClean="0">
              <a:latin typeface="ＭＳ Ｐゴシック" panose="020B0600070205080204" pitchFamily="50" charset="-128"/>
              <a:ea typeface="ＭＳ Ｐゴシック" panose="020B0600070205080204" pitchFamily="50" charset="-128"/>
            </a:endParaRPr>
          </a:p>
          <a:p>
            <a:r>
              <a:rPr lang="ja-JP" altLang="en-US" sz="3800" smtClean="0">
                <a:latin typeface="ＭＳ Ｐゴシック" panose="020B0600070205080204" pitchFamily="50" charset="-128"/>
                <a:ea typeface="ＭＳ Ｐゴシック" panose="020B0600070205080204" pitchFamily="50" charset="-128"/>
              </a:rPr>
              <a:t>彼谷哲志</a:t>
            </a:r>
          </a:p>
          <a:p>
            <a:r>
              <a:rPr lang="ja-JP" altLang="en-US" sz="3100" smtClean="0">
                <a:latin typeface="ＭＳ Ｐゴシック" panose="020B0600070205080204" pitchFamily="50" charset="-128"/>
                <a:ea typeface="ＭＳ Ｐゴシック" panose="020B0600070205080204" pitchFamily="50" charset="-128"/>
              </a:rPr>
              <a:t>（特定非営利活動法人あすなろ）</a:t>
            </a:r>
            <a:endParaRPr lang="ja-JP" altLang="en-US" sz="31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5116343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ニーズとは</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pic>
        <p:nvPicPr>
          <p:cNvPr id="7" name="図 6">
            <a:extLst>
              <a:ext uri="{FF2B5EF4-FFF2-40B4-BE49-F238E27FC236}">
                <a16:creationId xmlns:a16="http://schemas.microsoft.com/office/drawing/2014/main" id="{AB26F823-D559-45EE-9FB2-4373696D5CDD}"/>
              </a:ext>
            </a:extLst>
          </p:cNvPr>
          <p:cNvPicPr>
            <a:picLocks noChangeAspect="1"/>
          </p:cNvPicPr>
          <p:nvPr/>
        </p:nvPicPr>
        <p:blipFill>
          <a:blip r:embed="rId2"/>
          <a:stretch>
            <a:fillRect/>
          </a:stretch>
        </p:blipFill>
        <p:spPr>
          <a:xfrm>
            <a:off x="772691" y="2474957"/>
            <a:ext cx="1495053" cy="1495053"/>
          </a:xfrm>
          <a:prstGeom prst="rect">
            <a:avLst/>
          </a:prstGeom>
        </p:spPr>
      </p:pic>
      <p:sp>
        <p:nvSpPr>
          <p:cNvPr id="9" name="テキスト ボックス 8">
            <a:extLst>
              <a:ext uri="{FF2B5EF4-FFF2-40B4-BE49-F238E27FC236}">
                <a16:creationId xmlns:a16="http://schemas.microsoft.com/office/drawing/2014/main" id="{02A8F375-A240-483F-B67D-3AD3011AD7F0}"/>
              </a:ext>
            </a:extLst>
          </p:cNvPr>
          <p:cNvSpPr txBox="1"/>
          <p:nvPr/>
        </p:nvSpPr>
        <p:spPr>
          <a:xfrm>
            <a:off x="942387" y="2006754"/>
            <a:ext cx="1261884" cy="523220"/>
          </a:xfrm>
          <a:prstGeom prst="rect">
            <a:avLst/>
          </a:prstGeom>
          <a:noFill/>
        </p:spPr>
        <p:txBody>
          <a:bodyPr wrap="none" rtlCol="0">
            <a:spAutoFit/>
          </a:bodyPr>
          <a:lstStyle/>
          <a:p>
            <a:r>
              <a:rPr lang="ja-JP" altLang="en-US" sz="2800" dirty="0">
                <a:latin typeface="ＤＨＰ特太ゴシック体" panose="020B0500000000000000" pitchFamily="50" charset="-128"/>
                <a:ea typeface="ＤＨＰ特太ゴシック体" panose="020B0500000000000000" pitchFamily="50" charset="-128"/>
              </a:rPr>
              <a:t>支援者</a:t>
            </a:r>
            <a:endParaRPr kumimoji="1" lang="ja-JP" altLang="en-US" sz="2800" dirty="0">
              <a:latin typeface="ＤＨＰ特太ゴシック体" panose="020B0500000000000000" pitchFamily="50" charset="-128"/>
              <a:ea typeface="ＤＨＰ特太ゴシック体" panose="020B0500000000000000" pitchFamily="50" charset="-128"/>
            </a:endParaRPr>
          </a:p>
        </p:txBody>
      </p:sp>
      <p:sp>
        <p:nvSpPr>
          <p:cNvPr id="10" name="テキスト ボックス 9">
            <a:extLst>
              <a:ext uri="{FF2B5EF4-FFF2-40B4-BE49-F238E27FC236}">
                <a16:creationId xmlns:a16="http://schemas.microsoft.com/office/drawing/2014/main" id="{CB48C05F-42C5-458B-84F8-D1DA964189DA}"/>
              </a:ext>
            </a:extLst>
          </p:cNvPr>
          <p:cNvSpPr txBox="1"/>
          <p:nvPr/>
        </p:nvSpPr>
        <p:spPr>
          <a:xfrm>
            <a:off x="7327720" y="2049720"/>
            <a:ext cx="902811" cy="523220"/>
          </a:xfrm>
          <a:prstGeom prst="rect">
            <a:avLst/>
          </a:prstGeom>
          <a:noFill/>
        </p:spPr>
        <p:txBody>
          <a:bodyPr wrap="none" rtlCol="0">
            <a:spAutoFit/>
          </a:bodyPr>
          <a:lstStyle/>
          <a:p>
            <a:r>
              <a:rPr lang="ja-JP" altLang="en-US" sz="2800" dirty="0">
                <a:latin typeface="ＤＨＰ特太ゴシック体" panose="020B0500000000000000" pitchFamily="50" charset="-128"/>
                <a:ea typeface="ＤＨＰ特太ゴシック体" panose="020B0500000000000000" pitchFamily="50" charset="-128"/>
              </a:rPr>
              <a:t>本人</a:t>
            </a:r>
            <a:endParaRPr kumimoji="1" lang="ja-JP" altLang="en-US" sz="2800" dirty="0">
              <a:latin typeface="ＤＨＰ特太ゴシック体" panose="020B0500000000000000" pitchFamily="50" charset="-128"/>
              <a:ea typeface="ＤＨＰ特太ゴシック体" panose="020B0500000000000000" pitchFamily="50" charset="-128"/>
            </a:endParaRPr>
          </a:p>
        </p:txBody>
      </p:sp>
      <p:sp>
        <p:nvSpPr>
          <p:cNvPr id="11" name="円/楕円 12">
            <a:extLst>
              <a:ext uri="{FF2B5EF4-FFF2-40B4-BE49-F238E27FC236}">
                <a16:creationId xmlns:a16="http://schemas.microsoft.com/office/drawing/2014/main" id="{E8691B58-8B19-47F8-959F-5A2BEF6FBB07}"/>
              </a:ext>
            </a:extLst>
          </p:cNvPr>
          <p:cNvSpPr/>
          <p:nvPr/>
        </p:nvSpPr>
        <p:spPr>
          <a:xfrm>
            <a:off x="7406666" y="2781602"/>
            <a:ext cx="914400" cy="914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 name="二等辺三角形 11">
            <a:extLst>
              <a:ext uri="{FF2B5EF4-FFF2-40B4-BE49-F238E27FC236}">
                <a16:creationId xmlns:a16="http://schemas.microsoft.com/office/drawing/2014/main" id="{824644EE-1DA7-4537-8A13-E026B4D75CC0}"/>
              </a:ext>
            </a:extLst>
          </p:cNvPr>
          <p:cNvSpPr/>
          <p:nvPr/>
        </p:nvSpPr>
        <p:spPr>
          <a:xfrm>
            <a:off x="7327720" y="3513484"/>
            <a:ext cx="1060704" cy="91440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 name="四角形吹き出し 15">
            <a:extLst>
              <a:ext uri="{FF2B5EF4-FFF2-40B4-BE49-F238E27FC236}">
                <a16:creationId xmlns:a16="http://schemas.microsoft.com/office/drawing/2014/main" id="{DE87A735-A04F-4DFA-8470-284809FA0C9E}"/>
              </a:ext>
            </a:extLst>
          </p:cNvPr>
          <p:cNvSpPr/>
          <p:nvPr/>
        </p:nvSpPr>
        <p:spPr>
          <a:xfrm>
            <a:off x="4716015" y="2637586"/>
            <a:ext cx="2448273" cy="1440160"/>
          </a:xfrm>
          <a:prstGeom prst="wedgeRectCallout">
            <a:avLst>
              <a:gd name="adj1" fmla="val 59938"/>
              <a:gd name="adj2" fmla="val 11326"/>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400" dirty="0">
                <a:latin typeface="+mn-ea"/>
              </a:rPr>
              <a:t>「〇〇したい」</a:t>
            </a:r>
          </a:p>
          <a:p>
            <a:pPr algn="ctr"/>
            <a:endParaRPr lang="ja-JP" altLang="en-US" sz="2400" dirty="0">
              <a:latin typeface="+mn-ea"/>
            </a:endParaRPr>
          </a:p>
          <a:p>
            <a:pPr algn="ctr"/>
            <a:r>
              <a:rPr lang="ja-JP" altLang="en-US" sz="2400" dirty="0">
                <a:latin typeface="+mn-ea"/>
              </a:rPr>
              <a:t>主訴、</a:t>
            </a:r>
            <a:r>
              <a:rPr lang="ja-JP" altLang="en-US" sz="2400">
                <a:latin typeface="+mn-ea"/>
              </a:rPr>
              <a:t>希望</a:t>
            </a:r>
            <a:r>
              <a:rPr lang="ja-JP" altLang="en-US" sz="2400" smtClean="0">
                <a:latin typeface="+mn-ea"/>
              </a:rPr>
              <a:t>、</a:t>
            </a:r>
            <a:endParaRPr lang="en-US" altLang="ja-JP" sz="2400" smtClean="0">
              <a:latin typeface="+mn-ea"/>
            </a:endParaRPr>
          </a:p>
          <a:p>
            <a:pPr algn="ctr"/>
            <a:r>
              <a:rPr lang="ja-JP" altLang="en-US" sz="2400" smtClean="0">
                <a:latin typeface="+mn-ea"/>
              </a:rPr>
              <a:t>望み</a:t>
            </a:r>
            <a:r>
              <a:rPr lang="ja-JP" altLang="en-US" sz="2400" dirty="0">
                <a:latin typeface="+mn-ea"/>
              </a:rPr>
              <a:t>、要望</a:t>
            </a:r>
          </a:p>
        </p:txBody>
      </p:sp>
      <p:sp>
        <p:nvSpPr>
          <p:cNvPr id="14" name="右矢印 16">
            <a:extLst>
              <a:ext uri="{FF2B5EF4-FFF2-40B4-BE49-F238E27FC236}">
                <a16:creationId xmlns:a16="http://schemas.microsoft.com/office/drawing/2014/main" id="{43508586-320F-4D99-969D-70E83EC10DE6}"/>
              </a:ext>
            </a:extLst>
          </p:cNvPr>
          <p:cNvSpPr/>
          <p:nvPr/>
        </p:nvSpPr>
        <p:spPr>
          <a:xfrm>
            <a:off x="2581764" y="3044441"/>
            <a:ext cx="1683642" cy="484632"/>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F391474-ED36-4C3E-BAD3-49AFCD88A562}"/>
              </a:ext>
            </a:extLst>
          </p:cNvPr>
          <p:cNvSpPr txBox="1"/>
          <p:nvPr/>
        </p:nvSpPr>
        <p:spPr>
          <a:xfrm>
            <a:off x="1536178" y="3827045"/>
            <a:ext cx="3611886" cy="1200329"/>
          </a:xfrm>
          <a:prstGeom prst="rect">
            <a:avLst/>
          </a:prstGeom>
          <a:noFill/>
        </p:spPr>
        <p:txBody>
          <a:bodyPr wrap="none" rtlCol="0">
            <a:spAutoFit/>
          </a:bodyPr>
          <a:lstStyle/>
          <a:p>
            <a:pPr algn="ctr"/>
            <a:r>
              <a:rPr kumimoji="1" lang="ja-JP" altLang="en-US" sz="2400" dirty="0">
                <a:latin typeface="+mn-ea"/>
              </a:rPr>
              <a:t>ニーズ</a:t>
            </a:r>
            <a:endParaRPr kumimoji="1" lang="en-US" altLang="ja-JP" sz="2400" dirty="0">
              <a:latin typeface="+mn-ea"/>
            </a:endParaRPr>
          </a:p>
          <a:p>
            <a:pPr algn="ctr"/>
            <a:endParaRPr lang="en-US" altLang="ja-JP" sz="2400" dirty="0">
              <a:latin typeface="+mn-ea"/>
            </a:endParaRPr>
          </a:p>
          <a:p>
            <a:pPr algn="ctr"/>
            <a:r>
              <a:rPr kumimoji="1" lang="ja-JP" altLang="en-US" sz="2400" dirty="0">
                <a:latin typeface="+mn-ea"/>
              </a:rPr>
              <a:t>達成するために必要なこと</a:t>
            </a:r>
          </a:p>
        </p:txBody>
      </p:sp>
      <p:sp>
        <p:nvSpPr>
          <p:cNvPr id="16" name="テキスト ボックス 15">
            <a:extLst>
              <a:ext uri="{FF2B5EF4-FFF2-40B4-BE49-F238E27FC236}">
                <a16:creationId xmlns:a16="http://schemas.microsoft.com/office/drawing/2014/main" id="{3040E9D1-9826-4668-9AA3-A63064A39F79}"/>
              </a:ext>
            </a:extLst>
          </p:cNvPr>
          <p:cNvSpPr txBox="1"/>
          <p:nvPr/>
        </p:nvSpPr>
        <p:spPr>
          <a:xfrm>
            <a:off x="826022" y="5478323"/>
            <a:ext cx="7850434" cy="830997"/>
          </a:xfrm>
          <a:prstGeom prst="rect">
            <a:avLst/>
          </a:prstGeom>
          <a:noFill/>
        </p:spPr>
        <p:txBody>
          <a:bodyPr wrap="square" rtlCol="0">
            <a:spAutoFit/>
          </a:bodyPr>
          <a:lstStyle/>
          <a:p>
            <a:r>
              <a:rPr lang="ja-JP" altLang="en-US" sz="2400" smtClean="0">
                <a:latin typeface="+mn-ea"/>
              </a:rPr>
              <a:t>「福祉</a:t>
            </a:r>
            <a:r>
              <a:rPr lang="ja-JP" altLang="en-US" sz="2400" dirty="0">
                <a:latin typeface="+mn-ea"/>
              </a:rPr>
              <a:t>サービスの専門職は、利用者に対して自分は権力者</a:t>
            </a:r>
            <a:r>
              <a:rPr lang="ja-JP" altLang="en-US" sz="2400">
                <a:latin typeface="+mn-ea"/>
              </a:rPr>
              <a:t>で</a:t>
            </a:r>
            <a:r>
              <a:rPr lang="ja-JP" altLang="en-US" sz="2400" smtClean="0">
                <a:latin typeface="+mn-ea"/>
              </a:rPr>
              <a:t>ある</a:t>
            </a:r>
            <a:r>
              <a:rPr kumimoji="1" lang="ja-JP" altLang="en-US" sz="2400" smtClean="0">
                <a:latin typeface="+mn-ea"/>
              </a:rPr>
              <a:t>と</a:t>
            </a:r>
            <a:r>
              <a:rPr kumimoji="1" lang="ja-JP" altLang="en-US" sz="2400" dirty="0">
                <a:latin typeface="+mn-ea"/>
              </a:rPr>
              <a:t>の自覚を持ち続ける必要</a:t>
            </a:r>
            <a:r>
              <a:rPr kumimoji="1" lang="ja-JP" altLang="en-US" sz="2400">
                <a:latin typeface="+mn-ea"/>
              </a:rPr>
              <a:t>が</a:t>
            </a:r>
            <a:r>
              <a:rPr kumimoji="1" lang="ja-JP" altLang="en-US" sz="2400" smtClean="0">
                <a:latin typeface="+mn-ea"/>
              </a:rPr>
              <a:t>ある」（</a:t>
            </a:r>
            <a:r>
              <a:rPr kumimoji="1" lang="ja-JP" altLang="en-US" sz="2400" dirty="0">
                <a:latin typeface="+mn-ea"/>
              </a:rPr>
              <a:t>武川</a:t>
            </a:r>
            <a:r>
              <a:rPr kumimoji="1" lang="en-US" altLang="ja-JP" sz="2400" dirty="0">
                <a:latin typeface="+mn-ea"/>
              </a:rPr>
              <a:t>2014</a:t>
            </a:r>
            <a:r>
              <a:rPr kumimoji="1" lang="ja-JP" altLang="en-US" sz="2400" dirty="0">
                <a:latin typeface="+mn-ea"/>
              </a:rPr>
              <a:t>）。</a:t>
            </a:r>
          </a:p>
        </p:txBody>
      </p:sp>
    </p:spTree>
    <p:extLst>
      <p:ext uri="{BB962C8B-B14F-4D97-AF65-F5344CB8AC3E}">
        <p14:creationId xmlns:p14="http://schemas.microsoft.com/office/powerpoint/2010/main" val="37065019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4056" y="457508"/>
            <a:ext cx="8964488"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意思決定支援を踏まえたインテーク場面の留意点</a:t>
            </a:r>
            <a:endParaRPr lang="zh-CN"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BEA95274-4E11-4BE7-9608-F1719B690732}"/>
              </a:ext>
            </a:extLst>
          </p:cNvPr>
          <p:cNvSpPr/>
          <p:nvPr/>
        </p:nvSpPr>
        <p:spPr>
          <a:xfrm>
            <a:off x="539552" y="1196752"/>
            <a:ext cx="8722401" cy="5342965"/>
          </a:xfrm>
          <a:prstGeom prst="rect">
            <a:avLst/>
          </a:prstGeom>
          <a:ln w="28575">
            <a:noFill/>
            <a:prstDash val="sysDash"/>
          </a:ln>
        </p:spPr>
        <p:style>
          <a:lnRef idx="2">
            <a:schemeClr val="accent3"/>
          </a:lnRef>
          <a:fillRef idx="1">
            <a:schemeClr val="lt1"/>
          </a:fillRef>
          <a:effectRef idx="0">
            <a:schemeClr val="accent3"/>
          </a:effectRef>
          <a:fontRef idx="minor">
            <a:schemeClr val="dk1"/>
          </a:fontRef>
        </p:style>
        <p:txBody>
          <a:bodyPr/>
          <a:lstStyle/>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本人と支援者との信頼関係形成に向けた対応</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相談者（本人以外の場合）との関係性の構築</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本人に直接会い、本人の話を聴く</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本人との関係性構築に向けた情報収集</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➡ストレングス視点、</a:t>
            </a:r>
            <a:r>
              <a:rPr lang="en-US" altLang="ja-JP" sz="2400" dirty="0">
                <a:solidFill>
                  <a:schemeClr val="tx1"/>
                </a:solidFill>
                <a:latin typeface="+mn-ea"/>
              </a:rPr>
              <a:t>GSV</a:t>
            </a:r>
            <a:r>
              <a:rPr lang="ja-JP" altLang="en-US" sz="2400" dirty="0">
                <a:solidFill>
                  <a:schemeClr val="tx1"/>
                </a:solidFill>
                <a:latin typeface="+mn-ea"/>
              </a:rPr>
              <a:t>の活用</a:t>
            </a:r>
            <a:endParaRPr lang="en-US" altLang="ja-JP" sz="2400" dirty="0">
              <a:solidFill>
                <a:schemeClr val="tx1"/>
              </a:solidFill>
              <a:latin typeface="+mn-ea"/>
            </a:endParaRPr>
          </a:p>
          <a:p>
            <a:pPr eaLnBrk="1" fontAlgn="auto" hangingPunct="1">
              <a:spcBef>
                <a:spcPts val="0"/>
              </a:spcBef>
              <a:spcAft>
                <a:spcPts val="0"/>
              </a:spcAft>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意思形成支援</a:t>
            </a: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本人にとって分かりやすい情報提供の方法を考える</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本人が意思決定した経験等に関する情報収集</a:t>
            </a:r>
            <a:endParaRPr lang="en-US" altLang="ja-JP" sz="2400" dirty="0">
              <a:solidFill>
                <a:schemeClr val="tx1"/>
              </a:solidFill>
              <a:latin typeface="+mn-ea"/>
            </a:endParaRPr>
          </a:p>
          <a:p>
            <a:pPr eaLnBrk="1" fontAlgn="auto" hangingPunct="1">
              <a:spcBef>
                <a:spcPts val="0"/>
              </a:spcBef>
              <a:spcAft>
                <a:spcPts val="0"/>
              </a:spcAft>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smtClean="0">
                <a:solidFill>
                  <a:schemeClr val="tx1"/>
                </a:solidFill>
                <a:latin typeface="ＤＨＰ特太ゴシック体" panose="020B0500000000000000" pitchFamily="50" charset="-128"/>
                <a:ea typeface="ＤＨＰ特太ゴシック体" panose="020B0500000000000000" pitchFamily="50" charset="-128"/>
              </a:rPr>
              <a:t>意思表出</a:t>
            </a: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支援</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本人がどのよう</a:t>
            </a:r>
            <a:r>
              <a:rPr lang="ja-JP" altLang="en-US" sz="2400" dirty="0" smtClean="0">
                <a:solidFill>
                  <a:schemeClr val="tx1"/>
                </a:solidFill>
                <a:latin typeface="+mn-ea"/>
              </a:rPr>
              <a:t>に意思表出</a:t>
            </a:r>
            <a:r>
              <a:rPr lang="ja-JP" altLang="en-US" sz="2400" dirty="0">
                <a:solidFill>
                  <a:schemeClr val="tx1"/>
                </a:solidFill>
                <a:latin typeface="+mn-ea"/>
              </a:rPr>
              <a:t>しているかの情報収集</a:t>
            </a:r>
            <a:endParaRPr lang="en-US" altLang="ja-JP" sz="2400" dirty="0">
              <a:solidFill>
                <a:schemeClr val="tx1"/>
              </a:solidFill>
              <a:latin typeface="+mn-ea"/>
            </a:endParaRPr>
          </a:p>
        </p:txBody>
      </p:sp>
    </p:spTree>
    <p:extLst>
      <p:ext uri="{BB962C8B-B14F-4D97-AF65-F5344CB8AC3E}">
        <p14:creationId xmlns:p14="http://schemas.microsoft.com/office/powerpoint/2010/main" val="3906157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アセスメントとは</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 2">
            <a:extLst>
              <a:ext uri="{FF2B5EF4-FFF2-40B4-BE49-F238E27FC236}">
                <a16:creationId xmlns:a16="http://schemas.microsoft.com/office/drawing/2014/main" id="{765ED5B3-F136-40A7-8176-9E508210C99C}"/>
              </a:ext>
            </a:extLst>
          </p:cNvPr>
          <p:cNvSpPr txBox="1">
            <a:spLocks/>
          </p:cNvSpPr>
          <p:nvPr/>
        </p:nvSpPr>
        <p:spPr>
          <a:xfrm>
            <a:off x="590872" y="1196752"/>
            <a:ext cx="8229600" cy="525658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400" dirty="0">
                <a:latin typeface="+mn-ea"/>
              </a:rPr>
              <a:t>ケアマネジメントの作業全体をとおして何が最も大切かと問われれば、それは</a:t>
            </a:r>
            <a:r>
              <a:rPr lang="ja-JP" altLang="en-US" sz="2400" dirty="0">
                <a:latin typeface="ＤＨＰ特太ゴシック体" panose="020B0500000000000000" pitchFamily="50" charset="-128"/>
                <a:ea typeface="ＤＨＰ特太ゴシック体" panose="020B0500000000000000" pitchFamily="50" charset="-128"/>
              </a:rPr>
              <a:t>ニーズアセスメント</a:t>
            </a:r>
            <a:r>
              <a:rPr lang="ja-JP" altLang="en-US" sz="2400" dirty="0">
                <a:latin typeface="+mn-ea"/>
              </a:rPr>
              <a:t>である（野中</a:t>
            </a:r>
            <a:r>
              <a:rPr lang="en-US" altLang="ja-JP" sz="2400" dirty="0">
                <a:latin typeface="+mn-ea"/>
              </a:rPr>
              <a:t>1997</a:t>
            </a:r>
            <a:r>
              <a:rPr lang="ja-JP" altLang="en-US" sz="2400" dirty="0">
                <a:latin typeface="+mn-ea"/>
              </a:rPr>
              <a:t>）。</a:t>
            </a:r>
            <a:endParaRPr lang="en-US" altLang="ja-JP" sz="2400" dirty="0">
              <a:latin typeface="+mn-ea"/>
            </a:endParaRPr>
          </a:p>
          <a:p>
            <a:pPr marL="0" indent="0">
              <a:buFont typeface="Arial" pitchFamily="34" charset="0"/>
              <a:buNone/>
            </a:pPr>
            <a:endParaRPr lang="en-US" altLang="ja-JP" sz="2400" dirty="0">
              <a:latin typeface="+mn-ea"/>
            </a:endParaRPr>
          </a:p>
          <a:p>
            <a:r>
              <a:rPr lang="ja-JP" altLang="en-US" sz="2400" dirty="0">
                <a:latin typeface="+mn-ea"/>
              </a:rPr>
              <a:t>アセスメントは、</a:t>
            </a:r>
            <a:r>
              <a:rPr lang="ja-JP" altLang="en-US" sz="2400" dirty="0">
                <a:latin typeface="ＤＨＰ特太ゴシック体" panose="020B0500000000000000" pitchFamily="50" charset="-128"/>
                <a:ea typeface="ＤＨＰ特太ゴシック体" panose="020B0500000000000000" pitchFamily="50" charset="-128"/>
              </a:rPr>
              <a:t>ニーズに関する情報を収集、分析、序列化、体系化すること</a:t>
            </a:r>
            <a:r>
              <a:rPr lang="ja-JP" altLang="en-US" sz="2400" dirty="0">
                <a:latin typeface="+mn-ea"/>
              </a:rPr>
              <a:t>を、ケアマネジャーと利用者が共同して行う過程である（</a:t>
            </a:r>
            <a:r>
              <a:rPr lang="en-US" altLang="ja-JP" sz="2400" dirty="0">
                <a:latin typeface="+mn-ea"/>
              </a:rPr>
              <a:t>Hepworth &amp; Larsen 1982</a:t>
            </a:r>
            <a:r>
              <a:rPr lang="ja-JP" altLang="en-US" sz="2400" dirty="0">
                <a:latin typeface="+mn-ea"/>
              </a:rPr>
              <a:t>）</a:t>
            </a:r>
            <a:endParaRPr lang="en-US" altLang="ja-JP" sz="2400" dirty="0">
              <a:latin typeface="+mn-ea"/>
            </a:endParaRPr>
          </a:p>
          <a:p>
            <a:endParaRPr lang="en-US" altLang="ja-JP" sz="2400" dirty="0">
              <a:latin typeface="+mn-ea"/>
            </a:endParaRPr>
          </a:p>
          <a:p>
            <a:pPr>
              <a:buFont typeface="Wingdings" panose="05000000000000000000" pitchFamily="2" charset="2"/>
              <a:buChar char="Ø"/>
            </a:pPr>
            <a:r>
              <a:rPr lang="ja-JP" altLang="en-US" sz="2400" dirty="0">
                <a:latin typeface="+mn-ea"/>
              </a:rPr>
              <a:t>アセスメントは、情報収集・整理だけではない。</a:t>
            </a:r>
            <a:endParaRPr lang="en-US" altLang="ja-JP" sz="2400" dirty="0">
              <a:latin typeface="+mn-ea"/>
            </a:endParaRPr>
          </a:p>
          <a:p>
            <a:pPr>
              <a:buFont typeface="Wingdings" panose="05000000000000000000" pitchFamily="2" charset="2"/>
              <a:buChar char="Ø"/>
            </a:pPr>
            <a:r>
              <a:rPr lang="ja-JP" altLang="en-US" sz="2400" dirty="0">
                <a:latin typeface="+mn-ea"/>
              </a:rPr>
              <a:t>収集した情報を支援者が評価・解釈・仮説することが大切。</a:t>
            </a:r>
            <a:endParaRPr lang="en-US" altLang="ja-JP" sz="2400" dirty="0">
              <a:latin typeface="+mn-ea"/>
            </a:endParaRPr>
          </a:p>
          <a:p>
            <a:pPr>
              <a:buFont typeface="Wingdings" panose="05000000000000000000" pitchFamily="2" charset="2"/>
              <a:buChar char="Ø"/>
            </a:pPr>
            <a:r>
              <a:rPr lang="ja-JP" altLang="en-US" sz="2400" dirty="0">
                <a:latin typeface="+mn-ea"/>
              </a:rPr>
              <a:t>本人に直接会って、話</a:t>
            </a:r>
            <a:r>
              <a:rPr lang="ja-JP" altLang="en-US" sz="2400" dirty="0" smtClean="0">
                <a:latin typeface="+mn-ea"/>
              </a:rPr>
              <a:t>を聴く。</a:t>
            </a:r>
            <a:endParaRPr lang="en-US" altLang="ja-JP" sz="2400" dirty="0">
              <a:latin typeface="+mn-ea"/>
            </a:endParaRPr>
          </a:p>
          <a:p>
            <a:pPr>
              <a:buFont typeface="Wingdings" panose="05000000000000000000" pitchFamily="2" charset="2"/>
              <a:buChar char="Ø"/>
            </a:pPr>
            <a:r>
              <a:rPr lang="ja-JP" altLang="en-US" sz="2400" dirty="0">
                <a:latin typeface="+mn-ea"/>
              </a:rPr>
              <a:t>ニーズの確認、共有を行う。</a:t>
            </a:r>
            <a:endParaRPr lang="en-US" altLang="ja-JP" sz="2400" dirty="0">
              <a:latin typeface="+mn-ea"/>
            </a:endParaRPr>
          </a:p>
        </p:txBody>
      </p:sp>
    </p:spTree>
    <p:extLst>
      <p:ext uri="{BB962C8B-B14F-4D97-AF65-F5344CB8AC3E}">
        <p14:creationId xmlns:p14="http://schemas.microsoft.com/office/powerpoint/2010/main" val="40056556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4056" y="476672"/>
            <a:ext cx="8429144"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意思決定支援を踏まえたアセスメント場面の留意点</a:t>
            </a:r>
            <a:endParaRPr lang="zh-CN"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BEA95274-4E11-4BE7-9608-F1719B690732}"/>
              </a:ext>
            </a:extLst>
          </p:cNvPr>
          <p:cNvSpPr/>
          <p:nvPr/>
        </p:nvSpPr>
        <p:spPr>
          <a:xfrm>
            <a:off x="530119" y="1254387"/>
            <a:ext cx="8290353" cy="5342965"/>
          </a:xfrm>
          <a:prstGeom prst="rect">
            <a:avLst/>
          </a:prstGeom>
          <a:ln w="28575">
            <a:noFill/>
            <a:prstDash val="sysDash"/>
          </a:ln>
        </p:spPr>
        <p:style>
          <a:lnRef idx="2">
            <a:schemeClr val="accent3"/>
          </a:lnRef>
          <a:fillRef idx="1">
            <a:schemeClr val="lt1"/>
          </a:fillRef>
          <a:effectRef idx="0">
            <a:schemeClr val="accent3"/>
          </a:effectRef>
          <a:fontRef idx="minor">
            <a:schemeClr val="dk1"/>
          </a:fontRef>
        </p:style>
        <p:txBody>
          <a:bodyPr/>
          <a:lstStyle/>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本人と支援者との信頼関係形成に基づく対応</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本人の主訴、希望、願望、夢等の把握</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ライフストーリーに耳を傾ける</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➡ストレングス視点、意思形成支援等の参考になる</a:t>
            </a:r>
            <a:endParaRPr lang="en-US" altLang="ja-JP" sz="2400" dirty="0">
              <a:solidFill>
                <a:schemeClr val="tx1"/>
              </a:solidFill>
              <a:latin typeface="+mn-ea"/>
            </a:endParaRPr>
          </a:p>
          <a:p>
            <a:pPr eaLnBrk="1" fontAlgn="auto" hangingPunct="1">
              <a:spcBef>
                <a:spcPts val="0"/>
              </a:spcBef>
              <a:spcAft>
                <a:spcPts val="0"/>
              </a:spcAft>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意思形成支援</a:t>
            </a: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本人にとって分かりやすい情報提供</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経験、体験等による選択肢の獲得</a:t>
            </a:r>
            <a:endParaRPr lang="en-US" altLang="ja-JP" sz="2400" dirty="0">
              <a:solidFill>
                <a:schemeClr val="tx1"/>
              </a:solidFill>
              <a:latin typeface="+mn-ea"/>
            </a:endParaRPr>
          </a:p>
          <a:p>
            <a:pPr eaLnBrk="1" fontAlgn="auto" hangingPunct="1">
              <a:spcBef>
                <a:spcPts val="0"/>
              </a:spcBef>
              <a:spcAft>
                <a:spcPts val="0"/>
              </a:spcAft>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意志表出支援</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どのような意志表出ができるか、試行する</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➡言葉だけでなく、写真や絵、表情や目の動き</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➡意志表出する当事者との出会い、環境の設定</a:t>
            </a:r>
            <a:endParaRPr lang="en-US" altLang="ja-JP" sz="2400" dirty="0">
              <a:solidFill>
                <a:schemeClr val="tx1"/>
              </a:solidFill>
              <a:latin typeface="+mn-ea"/>
            </a:endParaRPr>
          </a:p>
        </p:txBody>
      </p:sp>
    </p:spTree>
    <p:extLst>
      <p:ext uri="{BB962C8B-B14F-4D97-AF65-F5344CB8AC3E}">
        <p14:creationId xmlns:p14="http://schemas.microsoft.com/office/powerpoint/2010/main" val="11274263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モニタリング</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8" name="コンテンツ プレースホルダー 2">
            <a:extLst>
              <a:ext uri="{FF2B5EF4-FFF2-40B4-BE49-F238E27FC236}">
                <a16:creationId xmlns:a16="http://schemas.microsoft.com/office/drawing/2014/main" id="{C66A4913-33AE-4E68-82E6-A5F04EF1828E}"/>
              </a:ext>
            </a:extLst>
          </p:cNvPr>
          <p:cNvSpPr txBox="1">
            <a:spLocks/>
          </p:cNvSpPr>
          <p:nvPr/>
        </p:nvSpPr>
        <p:spPr>
          <a:xfrm>
            <a:off x="590872" y="1340768"/>
            <a:ext cx="8229600" cy="4785395"/>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r>
              <a:rPr lang="ja-JP" altLang="en-US" sz="2800">
                <a:latin typeface="ＤＨＰ特太ゴシック体" panose="020B0500000000000000" pitchFamily="50" charset="-128"/>
                <a:ea typeface="ＤＨＰ特太ゴシック体" panose="020B0500000000000000" pitchFamily="50" charset="-128"/>
              </a:rPr>
              <a:t>モニタリングとは</a:t>
            </a:r>
            <a:endParaRPr lang="en-US" altLang="ja-JP" sz="2800">
              <a:latin typeface="ＤＨＰ特太ゴシック体" panose="020B0500000000000000" pitchFamily="50" charset="-128"/>
              <a:ea typeface="ＤＨＰ特太ゴシック体" panose="020B0500000000000000" pitchFamily="50" charset="-128"/>
            </a:endParaRPr>
          </a:p>
          <a:p>
            <a:pPr marL="0" indent="0">
              <a:buFont typeface="Arial" pitchFamily="34" charset="0"/>
              <a:buNone/>
            </a:pPr>
            <a:r>
              <a:rPr lang="ja-JP" altLang="en-US" sz="2800">
                <a:latin typeface="+mn-ea"/>
              </a:rPr>
              <a:t>支援計画の見直し、追跡</a:t>
            </a:r>
            <a:endParaRPr lang="en-US" altLang="ja-JP" sz="2800">
              <a:latin typeface="+mn-ea"/>
            </a:endParaRPr>
          </a:p>
          <a:p>
            <a:pPr marL="0" indent="0">
              <a:buFont typeface="Arial" pitchFamily="34" charset="0"/>
              <a:buNone/>
            </a:pPr>
            <a:endParaRPr lang="en-US" altLang="ja-JP" sz="2800">
              <a:latin typeface="+mn-ea"/>
            </a:endParaRPr>
          </a:p>
          <a:p>
            <a:r>
              <a:rPr lang="ja-JP" altLang="en-US" sz="2800">
                <a:latin typeface="ＤＨＰ特太ゴシック体" panose="020B0500000000000000" pitchFamily="50" charset="-128"/>
                <a:ea typeface="ＤＨＰ特太ゴシック体" panose="020B0500000000000000" pitchFamily="50" charset="-128"/>
              </a:rPr>
              <a:t>計画のモニタリング</a:t>
            </a:r>
            <a:endParaRPr lang="en-US" altLang="ja-JP" sz="2800">
              <a:latin typeface="ＤＨＰ特太ゴシック体" panose="020B0500000000000000" pitchFamily="50" charset="-128"/>
              <a:ea typeface="ＤＨＰ特太ゴシック体" panose="020B0500000000000000" pitchFamily="50" charset="-128"/>
            </a:endParaRPr>
          </a:p>
          <a:p>
            <a:pPr marL="0" indent="0">
              <a:buFont typeface="Arial" pitchFamily="34" charset="0"/>
              <a:buNone/>
            </a:pPr>
            <a:r>
              <a:rPr lang="ja-JP" altLang="en-US" sz="2800">
                <a:latin typeface="+mn-ea"/>
              </a:rPr>
              <a:t>→時期の設定</a:t>
            </a:r>
            <a:endParaRPr lang="en-US" altLang="ja-JP" sz="2800">
              <a:latin typeface="+mn-ea"/>
            </a:endParaRPr>
          </a:p>
          <a:p>
            <a:pPr marL="0" indent="0">
              <a:buFont typeface="Arial" pitchFamily="34" charset="0"/>
              <a:buNone/>
            </a:pPr>
            <a:endParaRPr lang="en-US" altLang="ja-JP" sz="2800">
              <a:latin typeface="+mn-ea"/>
            </a:endParaRPr>
          </a:p>
          <a:p>
            <a:r>
              <a:rPr lang="ja-JP" altLang="en-US" sz="2800">
                <a:latin typeface="ＤＨＰ特太ゴシック体" panose="020B0500000000000000" pitchFamily="50" charset="-128"/>
                <a:ea typeface="ＤＨＰ特太ゴシック体" panose="020B0500000000000000" pitchFamily="50" charset="-128"/>
              </a:rPr>
              <a:t>計画の実施点検</a:t>
            </a:r>
            <a:endParaRPr lang="en-US" altLang="ja-JP" sz="2800">
              <a:latin typeface="ＤＨＰ特太ゴシック体" panose="020B0500000000000000" pitchFamily="50" charset="-128"/>
              <a:ea typeface="ＤＨＰ特太ゴシック体" panose="020B0500000000000000" pitchFamily="50" charset="-128"/>
            </a:endParaRPr>
          </a:p>
          <a:p>
            <a:pPr marL="0" indent="0">
              <a:buFont typeface="Arial" pitchFamily="34" charset="0"/>
              <a:buNone/>
            </a:pPr>
            <a:r>
              <a:rPr lang="ja-JP" altLang="en-US" sz="2800">
                <a:latin typeface="+mn-ea"/>
              </a:rPr>
              <a:t>→出向いての把握</a:t>
            </a:r>
            <a:endParaRPr lang="en-US" altLang="ja-JP" sz="2800">
              <a:latin typeface="+mn-ea"/>
            </a:endParaRPr>
          </a:p>
          <a:p>
            <a:pPr marL="0" indent="0">
              <a:buFont typeface="Arial" pitchFamily="34" charset="0"/>
              <a:buNone/>
            </a:pPr>
            <a:r>
              <a:rPr lang="ja-JP" altLang="en-US" sz="2800">
                <a:latin typeface="+mn-ea"/>
              </a:rPr>
              <a:t>→サービス提供機関からの把握</a:t>
            </a:r>
            <a:endParaRPr lang="ja-JP" altLang="en-US" sz="2800" dirty="0">
              <a:latin typeface="+mn-ea"/>
            </a:endParaRPr>
          </a:p>
        </p:txBody>
      </p:sp>
    </p:spTree>
    <p:extLst>
      <p:ext uri="{BB962C8B-B14F-4D97-AF65-F5344CB8AC3E}">
        <p14:creationId xmlns:p14="http://schemas.microsoft.com/office/powerpoint/2010/main" val="177083770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04056" y="476672"/>
            <a:ext cx="8964488" cy="523220"/>
          </a:xfrm>
          <a:prstGeom prst="rect">
            <a:avLst/>
          </a:prstGeom>
          <a:noFill/>
        </p:spPr>
        <p:txBody>
          <a:bodyPr wrap="square" rtlCol="0">
            <a:spAutoFit/>
          </a:bodyPr>
          <a:lstStyle/>
          <a:p>
            <a:r>
              <a:rPr lang="ja-JP"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意思決定支援を踏まえたモニタリング場面の留意点</a:t>
            </a:r>
            <a:endParaRPr lang="zh-CN" altLang="en-US" sz="28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7" name="正方形/長方形 6">
            <a:extLst>
              <a:ext uri="{FF2B5EF4-FFF2-40B4-BE49-F238E27FC236}">
                <a16:creationId xmlns:a16="http://schemas.microsoft.com/office/drawing/2014/main" id="{BEA95274-4E11-4BE7-9608-F1719B690732}"/>
              </a:ext>
            </a:extLst>
          </p:cNvPr>
          <p:cNvSpPr/>
          <p:nvPr/>
        </p:nvSpPr>
        <p:spPr>
          <a:xfrm>
            <a:off x="539552" y="1124744"/>
            <a:ext cx="8604448" cy="5342965"/>
          </a:xfrm>
          <a:prstGeom prst="rect">
            <a:avLst/>
          </a:prstGeom>
          <a:ln w="28575">
            <a:noFill/>
            <a:prstDash val="sysDash"/>
          </a:ln>
        </p:spPr>
        <p:style>
          <a:lnRef idx="2">
            <a:schemeClr val="accent3"/>
          </a:lnRef>
          <a:fillRef idx="1">
            <a:schemeClr val="lt1"/>
          </a:fillRef>
          <a:effectRef idx="0">
            <a:schemeClr val="accent3"/>
          </a:effectRef>
          <a:fontRef idx="minor">
            <a:schemeClr val="dk1"/>
          </a:fontRef>
        </p:style>
        <p:txBody>
          <a:bodyPr/>
          <a:lstStyle/>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本人と支援者との信頼関係形成に基づく対応</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変化の把握。</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新たな選択肢による意思決定への対応。</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➡うまくいかなかった・・・のみが変化の要因？</a:t>
            </a: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➡本人が成功体験を重ねていくことでの変化も。</a:t>
            </a:r>
            <a:endParaRPr lang="en-US" altLang="ja-JP" sz="2400" dirty="0">
              <a:solidFill>
                <a:schemeClr val="tx1"/>
              </a:solidFill>
              <a:latin typeface="+mn-ea"/>
            </a:endParaRPr>
          </a:p>
          <a:p>
            <a:pPr eaLnBrk="1" fontAlgn="auto" hangingPunct="1">
              <a:spcBef>
                <a:spcPts val="0"/>
              </a:spcBef>
              <a:spcAft>
                <a:spcPts val="0"/>
              </a:spcAft>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意思形成支援</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新たな経験値（失敗したと評価されても）の獲得。</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endParaRPr lang="en-US" altLang="ja-JP" sz="2400" dirty="0">
              <a:solidFill>
                <a:schemeClr val="tx1"/>
              </a:solidFill>
              <a:latin typeface="+mn-ea"/>
            </a:endParaRPr>
          </a:p>
          <a:p>
            <a:pPr marL="342900" indent="-342900" eaLnBrk="1" fontAlgn="auto" hangingPunct="1">
              <a:spcBef>
                <a:spcPts val="0"/>
              </a:spcBef>
              <a:spcAft>
                <a:spcPts val="0"/>
              </a:spcAft>
              <a:buFont typeface="Wingdings" panose="05000000000000000000" pitchFamily="2" charset="2"/>
              <a:buChar char="p"/>
              <a:defRPr/>
            </a:pPr>
            <a:r>
              <a:rPr lang="ja-JP" altLang="en-US" sz="2400" dirty="0">
                <a:solidFill>
                  <a:schemeClr val="tx1"/>
                </a:solidFill>
                <a:latin typeface="ＤＨＰ特太ゴシック体" panose="020B0500000000000000" pitchFamily="50" charset="-128"/>
                <a:ea typeface="ＤＨＰ特太ゴシック体" panose="020B0500000000000000" pitchFamily="50" charset="-128"/>
              </a:rPr>
              <a:t>意志表出支援</a:t>
            </a:r>
            <a:endParaRPr lang="en-US" altLang="ja-JP" sz="2400" dirty="0">
              <a:solidFill>
                <a:schemeClr val="tx1"/>
              </a:solidFill>
              <a:latin typeface="ＤＨＰ特太ゴシック体" panose="020B0500000000000000" pitchFamily="50" charset="-128"/>
              <a:ea typeface="ＤＨＰ特太ゴシック体" panose="020B0500000000000000" pitchFamily="50" charset="-128"/>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新たな経験を獲得した時の本人の反応を把握する。</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r>
              <a:rPr lang="ja-JP" altLang="en-US" sz="2400" dirty="0">
                <a:solidFill>
                  <a:schemeClr val="tx1"/>
                </a:solidFill>
                <a:latin typeface="+mn-ea"/>
              </a:rPr>
              <a:t>環境や本人の変化による意志表出方法の変化にも着目する。</a:t>
            </a:r>
            <a:endParaRPr lang="en-US" altLang="ja-JP" sz="2400" dirty="0">
              <a:solidFill>
                <a:schemeClr val="tx1"/>
              </a:solidFill>
              <a:latin typeface="+mn-ea"/>
            </a:endParaRPr>
          </a:p>
          <a:p>
            <a:pPr marL="342900" indent="-342900" eaLnBrk="1" fontAlgn="auto" hangingPunct="1">
              <a:spcBef>
                <a:spcPts val="0"/>
              </a:spcBef>
              <a:spcAft>
                <a:spcPts val="0"/>
              </a:spcAft>
              <a:buFont typeface="Arial" panose="020B0604020202020204" pitchFamily="34" charset="0"/>
              <a:buChar char="•"/>
              <a:defRPr/>
            </a:pPr>
            <a:endParaRPr lang="en-US" altLang="ja-JP" sz="2400" dirty="0">
              <a:solidFill>
                <a:schemeClr val="tx1"/>
              </a:solidFill>
              <a:latin typeface="+mn-ea"/>
            </a:endParaRPr>
          </a:p>
          <a:p>
            <a:pPr eaLnBrk="1" fontAlgn="auto" hangingPunct="1">
              <a:spcBef>
                <a:spcPts val="0"/>
              </a:spcBef>
              <a:spcAft>
                <a:spcPts val="0"/>
              </a:spcAft>
              <a:defRPr/>
            </a:pPr>
            <a:r>
              <a:rPr lang="ja-JP" altLang="en-US" sz="2400" dirty="0">
                <a:solidFill>
                  <a:schemeClr val="tx1"/>
                </a:solidFill>
                <a:latin typeface="+mn-ea"/>
              </a:rPr>
              <a:t>➡情報を収集して、再度アセスメントをすることも。</a:t>
            </a:r>
            <a:endParaRPr lang="en-US" altLang="ja-JP" sz="2400" dirty="0">
              <a:solidFill>
                <a:schemeClr val="tx1"/>
              </a:solidFill>
              <a:latin typeface="+mn-ea"/>
            </a:endParaRPr>
          </a:p>
        </p:txBody>
      </p:sp>
    </p:spTree>
    <p:extLst>
      <p:ext uri="{BB962C8B-B14F-4D97-AF65-F5344CB8AC3E}">
        <p14:creationId xmlns:p14="http://schemas.microsoft.com/office/powerpoint/2010/main" val="17089026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smtClean="0">
                <a:solidFill>
                  <a:schemeClr val="tx1"/>
                </a:solidFill>
                <a:latin typeface="メイリオ" panose="020B0604030504040204" pitchFamily="50" charset="-128"/>
                <a:ea typeface="メイリオ" panose="020B0604030504040204" pitchFamily="50" charset="-128"/>
              </a:rPr>
              <a:t>まとめ</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414490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まとめ（この科目のポイント）</a:t>
            </a:r>
          </a:p>
        </p:txBody>
      </p:sp>
      <p:sp>
        <p:nvSpPr>
          <p:cNvPr id="4" name="テキスト ボックス 3"/>
          <p:cNvSpPr txBox="1"/>
          <p:nvPr/>
        </p:nvSpPr>
        <p:spPr>
          <a:xfrm>
            <a:off x="539552" y="1322759"/>
            <a:ext cx="8640960" cy="3785652"/>
          </a:xfrm>
          <a:prstGeom prst="rect">
            <a:avLst/>
          </a:prstGeom>
          <a:noFill/>
        </p:spPr>
        <p:txBody>
          <a:bodyPr wrap="square" rtlCol="0">
            <a:spAutoFit/>
          </a:bodyPr>
          <a:lstStyle/>
          <a:p>
            <a:r>
              <a:rPr lang="ja-JP" altLang="en-US" sz="2400" dirty="0">
                <a:latin typeface="+mn-ea"/>
                <a:cs typeface="メイリオ" pitchFamily="50" charset="-128"/>
              </a:rPr>
              <a:t>① はじめに</a:t>
            </a:r>
          </a:p>
          <a:p>
            <a:endParaRPr lang="en-US" altLang="ja-JP" sz="2400" dirty="0">
              <a:latin typeface="+mn-ea"/>
              <a:cs typeface="メイリオ" pitchFamily="50" charset="-128"/>
            </a:endParaRPr>
          </a:p>
          <a:p>
            <a:r>
              <a:rPr lang="ja-JP" altLang="en-US" sz="2400" dirty="0">
                <a:latin typeface="+mn-ea"/>
                <a:cs typeface="メイリオ" pitchFamily="50" charset="-128"/>
              </a:rPr>
              <a:t>② 相談支援の基本姿勢の振り返り</a:t>
            </a:r>
            <a:endParaRPr lang="en-US" altLang="ja-JP" sz="2400" dirty="0">
              <a:latin typeface="+mn-ea"/>
              <a:cs typeface="メイリオ" pitchFamily="50" charset="-128"/>
            </a:endParaRPr>
          </a:p>
          <a:p>
            <a:pPr marL="342900" indent="-342900">
              <a:buFont typeface="Arial" panose="020B0604020202020204" pitchFamily="34" charset="0"/>
              <a:buChar char="•"/>
            </a:pPr>
            <a:endParaRPr lang="ja-JP" altLang="en-US" sz="2400" dirty="0">
              <a:latin typeface="+mn-ea"/>
              <a:cs typeface="メイリオ" pitchFamily="50" charset="-128"/>
            </a:endParaRPr>
          </a:p>
          <a:p>
            <a:r>
              <a:rPr lang="ja-JP" altLang="en-US" sz="2400" dirty="0">
                <a:latin typeface="+mn-ea"/>
                <a:cs typeface="メイリオ" pitchFamily="50" charset="-128"/>
              </a:rPr>
              <a:t>③ 個別相談支援のプロセスの振り返り</a:t>
            </a:r>
            <a:endParaRPr lang="en-US" altLang="ja-JP" sz="2400" dirty="0">
              <a:latin typeface="+mn-ea"/>
              <a:cs typeface="メイリオ" pitchFamily="50" charset="-128"/>
            </a:endParaRPr>
          </a:p>
          <a:p>
            <a:r>
              <a:rPr lang="ja-JP" altLang="en-US" sz="2400" smtClean="0">
                <a:latin typeface="+mn-ea"/>
                <a:cs typeface="メイリオ" pitchFamily="50" charset="-128"/>
              </a:rPr>
              <a:t>　➡</a:t>
            </a:r>
            <a:r>
              <a:rPr lang="ja-JP" altLang="en-US" sz="2400" dirty="0">
                <a:latin typeface="+mn-ea"/>
                <a:cs typeface="メイリオ" pitchFamily="50" charset="-128"/>
              </a:rPr>
              <a:t>インテーク、アセスメント、モニタリング</a:t>
            </a:r>
            <a:endParaRPr lang="en-US" altLang="ja-JP" sz="2400" dirty="0">
              <a:latin typeface="+mn-ea"/>
              <a:cs typeface="メイリオ" pitchFamily="50" charset="-128"/>
            </a:endParaRPr>
          </a:p>
          <a:p>
            <a:endParaRPr lang="en-US" altLang="ja-JP" sz="2400" dirty="0">
              <a:latin typeface="+mn-ea"/>
              <a:cs typeface="メイリオ" pitchFamily="50" charset="-128"/>
            </a:endParaRPr>
          </a:p>
          <a:p>
            <a:r>
              <a:rPr lang="ja-JP" altLang="en-US" sz="2400" dirty="0">
                <a:latin typeface="+mn-ea"/>
                <a:cs typeface="メイリオ" pitchFamily="50" charset="-128"/>
              </a:rPr>
              <a:t>④ 意思決定支援の展開</a:t>
            </a:r>
          </a:p>
          <a:p>
            <a:endParaRPr lang="en-US" altLang="ja-JP" sz="2400" dirty="0">
              <a:latin typeface="+mn-ea"/>
              <a:cs typeface="メイリオ" pitchFamily="50" charset="-128"/>
            </a:endParaRPr>
          </a:p>
          <a:p>
            <a:r>
              <a:rPr lang="ja-JP" altLang="en-US" sz="2400">
                <a:latin typeface="+mn-ea"/>
                <a:cs typeface="メイリオ" pitchFamily="50" charset="-128"/>
              </a:rPr>
              <a:t>⑤ </a:t>
            </a:r>
            <a:r>
              <a:rPr lang="ja-JP" altLang="en-US" sz="2400" smtClean="0">
                <a:latin typeface="+mn-ea"/>
                <a:cs typeface="メイリオ" pitchFamily="50" charset="-128"/>
              </a:rPr>
              <a:t>まとめ</a:t>
            </a:r>
            <a:endParaRPr lang="ja-JP" altLang="en-US" sz="2000" dirty="0">
              <a:latin typeface="+mn-ea"/>
              <a:cs typeface="メイリオ" pitchFamily="50" charset="-128"/>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93901154-571B-4F19-98C9-9D71C7C671CA}"/>
              </a:ext>
            </a:extLst>
          </p:cNvPr>
          <p:cNvSpPr>
            <a:spLocks noGrp="1" noChangeArrowheads="1"/>
          </p:cNvSpPr>
          <p:nvPr>
            <p:ph type="title"/>
          </p:nvPr>
        </p:nvSpPr>
        <p:spPr>
          <a:xfrm>
            <a:off x="539552" y="404664"/>
            <a:ext cx="7924800" cy="1143000"/>
          </a:xfrm>
        </p:spPr>
        <p:txBody>
          <a:bodyPr>
            <a:normAutofit/>
          </a:bodyPr>
          <a:lstStyle/>
          <a:p>
            <a:pPr algn="l" eaLnBrk="1" hangingPunct="1"/>
            <a:r>
              <a:rPr lang="ja-JP" altLang="en-US" sz="3200">
                <a:solidFill>
                  <a:srgbClr val="C00000"/>
                </a:solidFill>
                <a:latin typeface="ＤＨＰ特太ゴシック体" panose="020B0500000000000000" pitchFamily="50" charset="-128"/>
                <a:ea typeface="ＤＨＰ特太ゴシック体" panose="020B0500000000000000" pitchFamily="50" charset="-128"/>
              </a:rPr>
              <a:t>事例を通して学ぶ</a:t>
            </a:r>
            <a:br>
              <a:rPr lang="ja-JP" altLang="en-US" sz="320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a:solidFill>
                  <a:srgbClr val="C00000"/>
                </a:solidFill>
                <a:latin typeface="ＤＨＰ特太ゴシック体" panose="020B0500000000000000" pitchFamily="50" charset="-128"/>
                <a:ea typeface="ＤＨＰ特太ゴシック体" panose="020B0500000000000000" pitchFamily="50" charset="-128"/>
              </a:rPr>
              <a:t>相談支援専門員として大切な視点</a:t>
            </a:r>
          </a:p>
        </p:txBody>
      </p:sp>
      <p:sp>
        <p:nvSpPr>
          <p:cNvPr id="17411" name="Rectangle 3">
            <a:extLst>
              <a:ext uri="{FF2B5EF4-FFF2-40B4-BE49-F238E27FC236}">
                <a16:creationId xmlns:a16="http://schemas.microsoft.com/office/drawing/2014/main" id="{F07D9016-DB7A-4C36-9222-2FAA510BAAF3}"/>
              </a:ext>
            </a:extLst>
          </p:cNvPr>
          <p:cNvSpPr>
            <a:spLocks noGrp="1" noChangeArrowheads="1"/>
          </p:cNvSpPr>
          <p:nvPr>
            <p:ph type="body" idx="1"/>
          </p:nvPr>
        </p:nvSpPr>
        <p:spPr>
          <a:xfrm>
            <a:off x="624210" y="1628775"/>
            <a:ext cx="8196262" cy="4835525"/>
          </a:xfrm>
        </p:spPr>
        <p:txBody>
          <a:bodyPr/>
          <a:lstStyle/>
          <a:p>
            <a:pPr marL="566738" indent="-566738" eaLnBrk="1" hangingPunct="1">
              <a:buFontTx/>
              <a:buNone/>
            </a:pPr>
            <a:r>
              <a:rPr lang="ja-JP" altLang="en-US">
                <a:latin typeface="ＭＳ Ｐゴシック" panose="020B0600070205080204" pitchFamily="50" charset="-128"/>
              </a:rPr>
              <a:t>１　</a:t>
            </a:r>
            <a:r>
              <a:rPr lang="ja-JP" altLang="en-US">
                <a:solidFill>
                  <a:srgbClr val="C00000"/>
                </a:solidFill>
                <a:latin typeface="ＭＳ Ｐゴシック" panose="020B0600070205080204" pitchFamily="50" charset="-128"/>
              </a:rPr>
              <a:t>エンパワメント</a:t>
            </a:r>
            <a:r>
              <a:rPr lang="ja-JP" altLang="en-US">
                <a:latin typeface="ＭＳ Ｐゴシック" panose="020B0600070205080204" pitchFamily="50" charset="-128"/>
              </a:rPr>
              <a:t>の視点</a:t>
            </a:r>
          </a:p>
          <a:p>
            <a:pPr marL="566738" indent="-566738" eaLnBrk="1" hangingPunct="1">
              <a:buFontTx/>
              <a:buNone/>
            </a:pPr>
            <a:r>
              <a:rPr lang="ja-JP" altLang="en-US">
                <a:latin typeface="ＭＳ Ｐゴシック" panose="020B0600070205080204" pitchFamily="50" charset="-128"/>
              </a:rPr>
              <a:t>　　　　　　　　　　　　（相互エンパワメント）</a:t>
            </a:r>
          </a:p>
          <a:p>
            <a:pPr marL="566738" indent="-566738" eaLnBrk="1" hangingPunct="1">
              <a:buFontTx/>
              <a:buNone/>
            </a:pPr>
            <a:r>
              <a:rPr lang="ja-JP" altLang="en-US">
                <a:latin typeface="ＭＳ Ｐゴシック" panose="020B0600070205080204" pitchFamily="50" charset="-128"/>
              </a:rPr>
              <a:t>２　</a:t>
            </a:r>
            <a:r>
              <a:rPr lang="ja-JP" altLang="en-US">
                <a:solidFill>
                  <a:srgbClr val="C00000"/>
                </a:solidFill>
                <a:latin typeface="ＭＳ Ｐゴシック" panose="020B0600070205080204" pitchFamily="50" charset="-128"/>
              </a:rPr>
              <a:t>アドボカシー</a:t>
            </a:r>
            <a:r>
              <a:rPr lang="ja-JP" altLang="en-US">
                <a:latin typeface="ＭＳ Ｐゴシック" panose="020B0600070205080204" pitchFamily="50" charset="-128"/>
              </a:rPr>
              <a:t>（権利擁護）の視点</a:t>
            </a:r>
          </a:p>
          <a:p>
            <a:pPr marL="566738" indent="-566738" eaLnBrk="1" hangingPunct="1">
              <a:buFontTx/>
              <a:buNone/>
            </a:pPr>
            <a:r>
              <a:rPr lang="ja-JP" altLang="en-US">
                <a:latin typeface="ＭＳ Ｐゴシック" panose="020B0600070205080204" pitchFamily="50" charset="-128"/>
              </a:rPr>
              <a:t>３　</a:t>
            </a:r>
            <a:r>
              <a:rPr lang="ja-JP" altLang="en-US">
                <a:solidFill>
                  <a:srgbClr val="C00000"/>
                </a:solidFill>
                <a:latin typeface="ＭＳ Ｐゴシック" panose="020B0600070205080204" pitchFamily="50" charset="-128"/>
              </a:rPr>
              <a:t>総合的な生活支援</a:t>
            </a:r>
            <a:r>
              <a:rPr lang="ja-JP" altLang="en-US">
                <a:latin typeface="ＭＳ Ｐゴシック" panose="020B0600070205080204" pitchFamily="50" charset="-128"/>
              </a:rPr>
              <a:t>の視点</a:t>
            </a:r>
          </a:p>
          <a:p>
            <a:pPr marL="566738" indent="-566738" eaLnBrk="1" hangingPunct="1">
              <a:buFontTx/>
              <a:buNone/>
            </a:pPr>
            <a:r>
              <a:rPr lang="ja-JP" altLang="en-US">
                <a:latin typeface="ＭＳ Ｐゴシック" panose="020B0600070205080204" pitchFamily="50" charset="-128"/>
              </a:rPr>
              <a:t>４　</a:t>
            </a:r>
            <a:r>
              <a:rPr lang="ja-JP" altLang="en-US">
                <a:solidFill>
                  <a:srgbClr val="C00000"/>
                </a:solidFill>
                <a:latin typeface="ＭＳ Ｐゴシック" panose="020B0600070205080204" pitchFamily="50" charset="-128"/>
              </a:rPr>
              <a:t>連携・チーム支援</a:t>
            </a:r>
            <a:r>
              <a:rPr lang="ja-JP" altLang="en-US">
                <a:latin typeface="ＭＳ Ｐゴシック" panose="020B0600070205080204" pitchFamily="50" charset="-128"/>
              </a:rPr>
              <a:t>の視点</a:t>
            </a:r>
          </a:p>
          <a:p>
            <a:pPr marL="566738" indent="-566738" eaLnBrk="1" hangingPunct="1">
              <a:buFontTx/>
              <a:buNone/>
            </a:pPr>
            <a:r>
              <a:rPr lang="ja-JP" altLang="en-US">
                <a:latin typeface="ＭＳ Ｐゴシック" panose="020B0600070205080204" pitchFamily="50" charset="-128"/>
              </a:rPr>
              <a:t>５　</a:t>
            </a:r>
            <a:r>
              <a:rPr lang="ja-JP" altLang="en-US">
                <a:solidFill>
                  <a:srgbClr val="C00000"/>
                </a:solidFill>
                <a:latin typeface="ＭＳ Ｐゴシック" panose="020B0600070205080204" pitchFamily="50" charset="-128"/>
              </a:rPr>
              <a:t>ニーズに基づく支援</a:t>
            </a:r>
            <a:r>
              <a:rPr lang="ja-JP" altLang="en-US">
                <a:latin typeface="ＭＳ Ｐゴシック" panose="020B0600070205080204" pitchFamily="50" charset="-128"/>
              </a:rPr>
              <a:t>の視点</a:t>
            </a:r>
          </a:p>
          <a:p>
            <a:pPr marL="566738" indent="-566738" eaLnBrk="1" hangingPunct="1">
              <a:buFontTx/>
              <a:buNone/>
            </a:pPr>
            <a:r>
              <a:rPr lang="ja-JP" altLang="en-US">
                <a:latin typeface="ＭＳ Ｐゴシック" panose="020B0600070205080204" pitchFamily="50" charset="-128"/>
              </a:rPr>
              <a:t>６　</a:t>
            </a:r>
            <a:r>
              <a:rPr lang="ja-JP" altLang="en-US">
                <a:solidFill>
                  <a:srgbClr val="C00000"/>
                </a:solidFill>
                <a:latin typeface="ＭＳ Ｐゴシック" panose="020B0600070205080204" pitchFamily="50" charset="-128"/>
              </a:rPr>
              <a:t>中立・公平性</a:t>
            </a:r>
            <a:r>
              <a:rPr lang="ja-JP" altLang="en-US">
                <a:latin typeface="ＭＳ Ｐゴシック" panose="020B0600070205080204" pitchFamily="50" charset="-128"/>
              </a:rPr>
              <a:t>の視点</a:t>
            </a:r>
          </a:p>
          <a:p>
            <a:pPr marL="566738" indent="-566738" eaLnBrk="1" hangingPunct="1">
              <a:buFontTx/>
              <a:buNone/>
            </a:pPr>
            <a:r>
              <a:rPr lang="ja-JP" altLang="en-US">
                <a:latin typeface="ＭＳ Ｐゴシック" panose="020B0600070205080204" pitchFamily="50" charset="-128"/>
              </a:rPr>
              <a:t>７　</a:t>
            </a:r>
            <a:r>
              <a:rPr lang="ja-JP" altLang="en-US">
                <a:solidFill>
                  <a:srgbClr val="C00000"/>
                </a:solidFill>
                <a:latin typeface="ＭＳ Ｐゴシック" panose="020B0600070205080204" pitchFamily="50" charset="-128"/>
              </a:rPr>
              <a:t>生活の質の向上</a:t>
            </a:r>
            <a:r>
              <a:rPr lang="ja-JP" altLang="en-US">
                <a:latin typeface="ＭＳ Ｐゴシック" panose="020B0600070205080204" pitchFamily="50" charset="-128"/>
              </a:rPr>
              <a:t>の視点 </a:t>
            </a:r>
          </a:p>
        </p:txBody>
      </p:sp>
      <p:sp>
        <p:nvSpPr>
          <p:cNvPr id="7" name="正方形/長方形 6">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8" name="正方形/長方形 7">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a:extLst>
              <a:ext uri="{FF2B5EF4-FFF2-40B4-BE49-F238E27FC236}">
                <a16:creationId xmlns:a16="http://schemas.microsoft.com/office/drawing/2014/main" id="{54AC8E70-D3BD-466B-B034-20B508A3EC21}"/>
              </a:ext>
            </a:extLst>
          </p:cNvPr>
          <p:cNvSpPr>
            <a:spLocks noGrp="1" noChangeArrowheads="1"/>
          </p:cNvSpPr>
          <p:nvPr>
            <p:ph type="body" idx="4294967295"/>
          </p:nvPr>
        </p:nvSpPr>
        <p:spPr>
          <a:xfrm>
            <a:off x="611560" y="1772816"/>
            <a:ext cx="8229600" cy="4392488"/>
          </a:xfrm>
        </p:spPr>
        <p:txBody>
          <a:bodyPr/>
          <a:lstStyle/>
          <a:p>
            <a:pPr>
              <a:defRPr/>
            </a:pPr>
            <a:r>
              <a:rPr lang="ja-JP" altLang="en-US" dirty="0"/>
              <a:t>利用者の主訴は何か？</a:t>
            </a:r>
          </a:p>
          <a:p>
            <a:pPr>
              <a:defRPr/>
            </a:pPr>
            <a:r>
              <a:rPr lang="ja-JP" altLang="en-US" dirty="0"/>
              <a:t>利用者のストレングスは？</a:t>
            </a:r>
          </a:p>
          <a:p>
            <a:pPr>
              <a:defRPr/>
            </a:pPr>
            <a:r>
              <a:rPr lang="ja-JP" altLang="en-US" dirty="0"/>
              <a:t>相談支援専門員の立ち位置</a:t>
            </a:r>
          </a:p>
          <a:p>
            <a:pPr>
              <a:defRPr/>
            </a:pPr>
            <a:r>
              <a:rPr lang="ja-JP" altLang="en-US" dirty="0"/>
              <a:t>権利擁護の視点</a:t>
            </a:r>
          </a:p>
          <a:p>
            <a:pPr>
              <a:defRPr/>
            </a:pPr>
            <a:r>
              <a:rPr lang="ja-JP" altLang="en-US" dirty="0"/>
              <a:t>ケアマネジメントプロセスにおける</a:t>
            </a:r>
          </a:p>
          <a:p>
            <a:pPr>
              <a:buFontTx/>
              <a:buNone/>
              <a:defRPr/>
            </a:pPr>
            <a:r>
              <a:rPr lang="ja-JP" altLang="en-US" dirty="0"/>
              <a:t>　　　　　　　　　　　　　ネットワーク形成力</a:t>
            </a:r>
          </a:p>
          <a:p>
            <a:pPr>
              <a:defRPr/>
            </a:pPr>
            <a:r>
              <a:rPr lang="ja-JP" altLang="en-US" dirty="0"/>
              <a:t>みなさんが関わるケース</a:t>
            </a:r>
            <a:r>
              <a:rPr lang="ja-JP" altLang="en-US"/>
              <a:t>と</a:t>
            </a:r>
            <a:r>
              <a:rPr lang="ja-JP" altLang="en-US" smtClean="0"/>
              <a:t>したら</a:t>
            </a:r>
            <a:r>
              <a:rPr lang="en-US" altLang="ja-JP" smtClean="0"/>
              <a:t>……</a:t>
            </a:r>
            <a:endParaRPr lang="ja-JP" altLang="en-US" dirty="0"/>
          </a:p>
        </p:txBody>
      </p:sp>
      <p:sp>
        <p:nvSpPr>
          <p:cNvPr id="8" name="Rectangle 2">
            <a:extLst>
              <a:ext uri="{FF2B5EF4-FFF2-40B4-BE49-F238E27FC236}">
                <a16:creationId xmlns:a16="http://schemas.microsoft.com/office/drawing/2014/main" id="{E0AF3AB4-9A79-4A96-8922-DC825F56C5FA}"/>
              </a:ext>
            </a:extLst>
          </p:cNvPr>
          <p:cNvSpPr txBox="1">
            <a:spLocks noChangeArrowheads="1"/>
          </p:cNvSpPr>
          <p:nvPr/>
        </p:nvSpPr>
        <p:spPr>
          <a:xfrm>
            <a:off x="539552" y="400075"/>
            <a:ext cx="8785225" cy="1228725"/>
          </a:xfrm>
          <a:prstGeom prst="rect">
            <a:avLst/>
          </a:prstGeom>
        </p:spPr>
        <p:txBody>
          <a:bodyP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各事例において</a:t>
            </a:r>
            <a:b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a:solidFill>
                  <a:srgbClr val="C00000"/>
                </a:solidFill>
                <a:latin typeface="ＤＨＰ特太ゴシック体" panose="020B0500000000000000" pitchFamily="50" charset="-128"/>
                <a:ea typeface="ＤＨＰ特太ゴシック体" panose="020B0500000000000000" pitchFamily="50" charset="-128"/>
              </a:rPr>
              <a:t>留意する重要</a:t>
            </a: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ポイント②</a:t>
            </a:r>
            <a:endParaRPr lang="ja-JP" altLang="en-US" sz="3200">
              <a:solidFill>
                <a:srgbClr val="C00000"/>
              </a:solidFill>
              <a:latin typeface="ＤＨＰ特太ゴシック体" panose="020B0500000000000000" pitchFamily="50" charset="-128"/>
              <a:ea typeface="ＤＨＰ特太ゴシック体" panose="020B0500000000000000" pitchFamily="50" charset="-128"/>
            </a:endParaRPr>
          </a:p>
        </p:txBody>
      </p:sp>
      <p:sp>
        <p:nvSpPr>
          <p:cNvPr id="9" name="正方形/長方形 8">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10" name="正方形/長方形 9">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sz="2400" b="0" dirty="0">
              <a:latin typeface="メイリオ" panose="020B0604030504040204" pitchFamily="50" charset="-128"/>
              <a:ea typeface="メイリオ" panose="020B0604030504040204" pitchFamily="50" charset="-128"/>
            </a:endParaRPr>
          </a:p>
        </p:txBody>
      </p:sp>
      <p:sp>
        <p:nvSpPr>
          <p:cNvPr id="3" name="テキスト プレースホルダー 2"/>
          <p:cNvSpPr>
            <a:spLocks noGrp="1"/>
          </p:cNvSpPr>
          <p:nvPr>
            <p:ph type="body" idx="1"/>
          </p:nvPr>
        </p:nvSpPr>
        <p:spPr/>
        <p:txBody>
          <a:bodyPr>
            <a:normAutofit/>
          </a:bodyPr>
          <a:lstStyle/>
          <a:p>
            <a:r>
              <a:rPr lang="ja-JP" altLang="en-US" sz="3200">
                <a:solidFill>
                  <a:schemeClr val="tx1"/>
                </a:solidFill>
                <a:latin typeface="メイリオ" panose="020B0604030504040204" pitchFamily="50" charset="-128"/>
                <a:ea typeface="メイリオ" panose="020B0604030504040204" pitchFamily="50" charset="-128"/>
              </a:rPr>
              <a:t>１．本人を中心にした支援に</a:t>
            </a:r>
            <a:r>
              <a:rPr lang="ja-JP" altLang="en-US" sz="3200" smtClean="0">
                <a:solidFill>
                  <a:schemeClr val="tx1"/>
                </a:solidFill>
                <a:latin typeface="メイリオ" panose="020B0604030504040204" pitchFamily="50" charset="-128"/>
                <a:ea typeface="メイリオ" panose="020B0604030504040204" pitchFamily="50" charset="-128"/>
              </a:rPr>
              <a:t>おける</a:t>
            </a:r>
          </a:p>
          <a:p>
            <a:r>
              <a:rPr lang="ja-JP" altLang="en-US" sz="3200" smtClean="0">
                <a:solidFill>
                  <a:schemeClr val="tx1"/>
                </a:solidFill>
                <a:latin typeface="メイリオ" panose="020B0604030504040204" pitchFamily="50" charset="-128"/>
                <a:ea typeface="メイリオ" panose="020B0604030504040204" pitchFamily="50" charset="-128"/>
              </a:rPr>
              <a:t>　　個別</a:t>
            </a:r>
            <a:r>
              <a:rPr lang="ja-JP" altLang="en-US" sz="3200">
                <a:solidFill>
                  <a:schemeClr val="tx1"/>
                </a:solidFill>
                <a:latin typeface="メイリオ" panose="020B0604030504040204" pitchFamily="50" charset="-128"/>
                <a:ea typeface="メイリオ" panose="020B0604030504040204" pitchFamily="50" charset="-128"/>
              </a:rPr>
              <a:t>の相談支援の基本姿勢</a:t>
            </a:r>
            <a:endParaRPr kumimoji="1" lang="ja-JP" altLang="en-US" sz="32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120553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0AF3AB4-9A79-4A96-8922-DC825F56C5FA}"/>
              </a:ext>
            </a:extLst>
          </p:cNvPr>
          <p:cNvSpPr>
            <a:spLocks noGrp="1" noChangeArrowheads="1"/>
          </p:cNvSpPr>
          <p:nvPr>
            <p:ph type="title"/>
          </p:nvPr>
        </p:nvSpPr>
        <p:spPr>
          <a:xfrm>
            <a:off x="539552" y="400075"/>
            <a:ext cx="8785225" cy="1228725"/>
          </a:xfrm>
        </p:spPr>
        <p:txBody>
          <a:bodyPr>
            <a:normAutofit/>
          </a:bodyPr>
          <a:lstStyle/>
          <a:p>
            <a:pPr algn="l"/>
            <a:r>
              <a:rPr lang="ja-JP" altLang="en-US" sz="3200">
                <a:solidFill>
                  <a:srgbClr val="C00000"/>
                </a:solidFill>
                <a:latin typeface="ＤＨＰ特太ゴシック体" panose="020B0500000000000000" pitchFamily="50" charset="-128"/>
                <a:ea typeface="ＤＨＰ特太ゴシック体" panose="020B0500000000000000" pitchFamily="50" charset="-128"/>
              </a:rPr>
              <a:t>各事例において</a:t>
            </a:r>
            <a:br>
              <a:rPr lang="ja-JP" altLang="en-US" sz="3200">
                <a:solidFill>
                  <a:srgbClr val="C00000"/>
                </a:solidFill>
                <a:latin typeface="ＤＨＰ特太ゴシック体" panose="020B0500000000000000" pitchFamily="50" charset="-128"/>
                <a:ea typeface="ＤＨＰ特太ゴシック体" panose="020B0500000000000000" pitchFamily="50" charset="-128"/>
              </a:rPr>
            </a:br>
            <a:r>
              <a:rPr lang="ja-JP" altLang="en-US" sz="3200" smtClean="0">
                <a:solidFill>
                  <a:srgbClr val="C00000"/>
                </a:solidFill>
                <a:latin typeface="ＤＨＰ特太ゴシック体" panose="020B0500000000000000" pitchFamily="50" charset="-128"/>
                <a:ea typeface="ＤＨＰ特太ゴシック体" panose="020B0500000000000000" pitchFamily="50" charset="-128"/>
              </a:rPr>
              <a:t>留意する重要ポイント</a:t>
            </a:r>
            <a:r>
              <a:rPr lang="ja-JP" altLang="en-US" sz="3200">
                <a:solidFill>
                  <a:srgbClr val="C00000"/>
                </a:solidFill>
                <a:latin typeface="ＤＨＰ特太ゴシック体" panose="020B0500000000000000" pitchFamily="50" charset="-128"/>
                <a:ea typeface="ＤＨＰ特太ゴシック体" panose="020B0500000000000000" pitchFamily="50" charset="-128"/>
              </a:rPr>
              <a:t>②</a:t>
            </a:r>
          </a:p>
        </p:txBody>
      </p:sp>
      <p:sp>
        <p:nvSpPr>
          <p:cNvPr id="19459" name="Rectangle 3">
            <a:extLst>
              <a:ext uri="{FF2B5EF4-FFF2-40B4-BE49-F238E27FC236}">
                <a16:creationId xmlns:a16="http://schemas.microsoft.com/office/drawing/2014/main" id="{645A17AF-325F-4870-9A77-5974DD60E17C}"/>
              </a:ext>
            </a:extLst>
          </p:cNvPr>
          <p:cNvSpPr>
            <a:spLocks noGrp="1" noChangeArrowheads="1"/>
          </p:cNvSpPr>
          <p:nvPr>
            <p:ph type="body" idx="1"/>
          </p:nvPr>
        </p:nvSpPr>
        <p:spPr>
          <a:xfrm>
            <a:off x="611560" y="1844824"/>
            <a:ext cx="8229600" cy="4525962"/>
          </a:xfrm>
        </p:spPr>
        <p:txBody>
          <a:bodyPr/>
          <a:lstStyle/>
          <a:p>
            <a:r>
              <a:rPr lang="ja-JP" altLang="en-US"/>
              <a:t>ケースに画一的なものはなく、パターン化するものではない</a:t>
            </a:r>
          </a:p>
          <a:p>
            <a:r>
              <a:rPr lang="ja-JP" altLang="en-US"/>
              <a:t>ひとつのケースでも、アプローチはいくつも存在している</a:t>
            </a:r>
          </a:p>
          <a:p>
            <a:r>
              <a:rPr lang="ja-JP" altLang="en-US"/>
              <a:t>しかし、本人中心という視点は、ブレない</a:t>
            </a:r>
          </a:p>
          <a:p>
            <a:r>
              <a:rPr lang="ja-JP" altLang="en-US"/>
              <a:t>事例において、答えを見るのではなく、プロセスが重要である。</a:t>
            </a:r>
          </a:p>
        </p:txBody>
      </p:sp>
      <p:sp>
        <p:nvSpPr>
          <p:cNvPr id="7" name="正方形/長方形 6">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8" name="正方形/長方形 7">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67961"/>
            <a:ext cx="8640960" cy="584775"/>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基本姿勢とは？</a:t>
            </a:r>
            <a:endParaRPr kumimoji="1"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endParaRPr>
          </a:p>
        </p:txBody>
      </p:sp>
      <p:sp>
        <p:nvSpPr>
          <p:cNvPr id="4" name="テキスト ボックス 3"/>
          <p:cNvSpPr txBox="1"/>
          <p:nvPr/>
        </p:nvSpPr>
        <p:spPr>
          <a:xfrm>
            <a:off x="611560" y="1327408"/>
            <a:ext cx="7920880" cy="2677656"/>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cs typeface="メイリオ" pitchFamily="50" charset="-128"/>
              </a:rPr>
              <a:t>基本姿勢＝基本的な心構え</a:t>
            </a:r>
          </a:p>
          <a:p>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普段の仕事の中で、何を大切にしていくべきなのか？</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相談支援専門員の基本的な支援の取り組む姿勢とは？</a:t>
            </a:r>
          </a:p>
          <a:p>
            <a:endParaRPr lang="ja-JP" altLang="en-US"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これは、価値の話につながるもの</a:t>
            </a:r>
            <a:endParaRPr lang="en-US" altLang="ja-JP" sz="2400" dirty="0">
              <a:latin typeface="ＭＳ ゴシック" panose="020B0609070205080204" pitchFamily="49" charset="-128"/>
              <a:ea typeface="ＭＳ ゴシック" panose="020B0609070205080204" pitchFamily="49" charset="-128"/>
              <a:cs typeface="メイリオ" pitchFamily="50" charset="-128"/>
            </a:endParaRPr>
          </a:p>
          <a:p>
            <a:r>
              <a:rPr lang="ja-JP" altLang="en-US" sz="2400" dirty="0">
                <a:latin typeface="ＭＳ ゴシック" panose="020B0609070205080204" pitchFamily="49" charset="-128"/>
                <a:ea typeface="ＭＳ ゴシック" panose="020B0609070205080204" pitchFamily="49" charset="-128"/>
                <a:cs typeface="メイリオ" pitchFamily="50" charset="-128"/>
              </a:rPr>
              <a:t>それでは、社会福祉における価値とは？</a:t>
            </a:r>
          </a:p>
        </p:txBody>
      </p:sp>
    </p:spTree>
    <p:extLst>
      <p:ext uri="{BB962C8B-B14F-4D97-AF65-F5344CB8AC3E}">
        <p14:creationId xmlns:p14="http://schemas.microsoft.com/office/powerpoint/2010/main" val="3953511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B2E9C95-CB07-480E-BAA8-73710B1062CF}"/>
              </a:ext>
            </a:extLst>
          </p:cNvPr>
          <p:cNvSpPr>
            <a:spLocks noGrp="1" noChangeArrowheads="1"/>
          </p:cNvSpPr>
          <p:nvPr>
            <p:ph type="title"/>
          </p:nvPr>
        </p:nvSpPr>
        <p:spPr>
          <a:xfrm>
            <a:off x="535632" y="260648"/>
            <a:ext cx="7924800" cy="1055077"/>
          </a:xfrm>
        </p:spPr>
        <p:txBody>
          <a:bodyPr>
            <a:normAutofit/>
          </a:bodyPr>
          <a:lstStyle/>
          <a:p>
            <a:pPr algn="l" eaLnBrk="1" hangingPunct="1"/>
            <a:r>
              <a:rPr lang="ja-JP" altLang="en-US" sz="3200" dirty="0">
                <a:solidFill>
                  <a:srgbClr val="C00000"/>
                </a:solidFill>
                <a:ea typeface="HGP創英角ｺﾞｼｯｸUB" panose="020B0900000000000000" pitchFamily="50" charset="-128"/>
              </a:rPr>
              <a:t>相談支援の基本</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rPr>
              <a:t>姿勢</a:t>
            </a:r>
          </a:p>
        </p:txBody>
      </p:sp>
      <p:sp>
        <p:nvSpPr>
          <p:cNvPr id="26627" name="Rectangle 3">
            <a:extLst>
              <a:ext uri="{FF2B5EF4-FFF2-40B4-BE49-F238E27FC236}">
                <a16:creationId xmlns:a16="http://schemas.microsoft.com/office/drawing/2014/main" id="{BD561A96-8455-4132-8DF7-B7370A1C9B37}"/>
              </a:ext>
            </a:extLst>
          </p:cNvPr>
          <p:cNvSpPr>
            <a:spLocks noGrp="1" noChangeArrowheads="1"/>
          </p:cNvSpPr>
          <p:nvPr>
            <p:ph type="body" idx="1"/>
          </p:nvPr>
        </p:nvSpPr>
        <p:spPr>
          <a:xfrm>
            <a:off x="539552" y="1286907"/>
            <a:ext cx="8195897" cy="2862173"/>
          </a:xfrm>
        </p:spPr>
        <p:txBody>
          <a:bodyPr>
            <a:normAutofit lnSpcReduction="10000"/>
          </a:bodyPr>
          <a:lstStyle/>
          <a:p>
            <a:pPr marL="523156" indent="-523156">
              <a:buNone/>
            </a:pPr>
            <a:r>
              <a:rPr lang="ja-JP" altLang="en-US" smtClean="0">
                <a:latin typeface="ＭＳ ゴシック" panose="020B0609070205080204" pitchFamily="49" charset="-128"/>
                <a:ea typeface="ＭＳ ゴシック" panose="020B0609070205080204" pitchFamily="49" charset="-128"/>
              </a:rPr>
              <a:t>① ノーマライゼーション</a:t>
            </a:r>
            <a:r>
              <a:rPr lang="ja-JP" altLang="en-US" dirty="0">
                <a:latin typeface="ＭＳ ゴシック" panose="020B0609070205080204" pitchFamily="49" charset="-128"/>
                <a:ea typeface="ＭＳ ゴシック" panose="020B0609070205080204" pitchFamily="49" charset="-128"/>
              </a:rPr>
              <a:t>の実現</a:t>
            </a:r>
          </a:p>
          <a:p>
            <a:pPr marL="523156" indent="-523156">
              <a:buNone/>
            </a:pPr>
            <a:r>
              <a:rPr lang="ja-JP" altLang="en-US" smtClean="0">
                <a:latin typeface="ＭＳ ゴシック" panose="020B0609070205080204" pitchFamily="49" charset="-128"/>
                <a:ea typeface="ＭＳ ゴシック" panose="020B0609070205080204" pitchFamily="49" charset="-128"/>
              </a:rPr>
              <a:t>② 自立</a:t>
            </a:r>
            <a:r>
              <a:rPr lang="ja-JP" altLang="en-US" dirty="0">
                <a:latin typeface="ＭＳ ゴシック" panose="020B0609070205080204" pitchFamily="49" charset="-128"/>
                <a:ea typeface="ＭＳ ゴシック" panose="020B0609070205080204" pitchFamily="49" charset="-128"/>
              </a:rPr>
              <a:t>と社会参加</a:t>
            </a:r>
          </a:p>
          <a:p>
            <a:pPr marL="523156" indent="-523156">
              <a:buNone/>
            </a:pPr>
            <a:r>
              <a:rPr lang="ja-JP" altLang="en-US" smtClean="0">
                <a:latin typeface="ＭＳ ゴシック" panose="020B0609070205080204" pitchFamily="49" charset="-128"/>
                <a:ea typeface="ＭＳ ゴシック" panose="020B0609070205080204" pitchFamily="49" charset="-128"/>
              </a:rPr>
              <a:t>③ 当事者</a:t>
            </a:r>
            <a:r>
              <a:rPr lang="ja-JP" altLang="en-US">
                <a:latin typeface="ＭＳ ゴシック" panose="020B0609070205080204" pitchFamily="49" charset="-128"/>
                <a:ea typeface="ＭＳ ゴシック" panose="020B0609070205080204" pitchFamily="49" charset="-128"/>
              </a:rPr>
              <a:t>主体（本人主体）</a:t>
            </a:r>
            <a:endParaRPr lang="ja-JP" altLang="en-US" dirty="0">
              <a:latin typeface="ＭＳ ゴシック" panose="020B0609070205080204" pitchFamily="49" charset="-128"/>
              <a:ea typeface="ＭＳ ゴシック" panose="020B0609070205080204" pitchFamily="49" charset="-128"/>
            </a:endParaRPr>
          </a:p>
          <a:p>
            <a:pPr marL="523156" indent="-523156">
              <a:buNone/>
            </a:pPr>
            <a:r>
              <a:rPr lang="ja-JP" altLang="en-US" smtClean="0">
                <a:latin typeface="ＭＳ ゴシック" panose="020B0609070205080204" pitchFamily="49" charset="-128"/>
                <a:ea typeface="ＭＳ ゴシック" panose="020B0609070205080204" pitchFamily="49" charset="-128"/>
              </a:rPr>
              <a:t>④ 地域</a:t>
            </a:r>
            <a:r>
              <a:rPr lang="ja-JP" altLang="en-US" dirty="0">
                <a:latin typeface="ＭＳ ゴシック" panose="020B0609070205080204" pitchFamily="49" charset="-128"/>
                <a:ea typeface="ＭＳ ゴシック" panose="020B0609070205080204" pitchFamily="49" charset="-128"/>
              </a:rPr>
              <a:t>における生活の個別支援</a:t>
            </a:r>
          </a:p>
          <a:p>
            <a:pPr marL="523156" indent="-523156">
              <a:buNone/>
            </a:pPr>
            <a:r>
              <a:rPr lang="ja-JP" altLang="en-US" smtClean="0">
                <a:latin typeface="ＭＳ ゴシック" panose="020B0609070205080204" pitchFamily="49" charset="-128"/>
                <a:ea typeface="ＭＳ ゴシック" panose="020B0609070205080204" pitchFamily="49" charset="-128"/>
              </a:rPr>
              <a:t>⑤ エンパワメント </a:t>
            </a:r>
            <a:endParaRPr lang="ja-JP" altLang="en-US" dirty="0">
              <a:latin typeface="ＭＳ ゴシック" panose="020B0609070205080204" pitchFamily="49" charset="-128"/>
              <a:ea typeface="ＭＳ ゴシック" panose="020B0609070205080204" pitchFamily="49" charset="-128"/>
            </a:endParaRPr>
          </a:p>
        </p:txBody>
      </p:sp>
      <p:sp>
        <p:nvSpPr>
          <p:cNvPr id="4" name="正方形/長方形 3">
            <a:extLst>
              <a:ext uri="{FF2B5EF4-FFF2-40B4-BE49-F238E27FC236}">
                <a16:creationId xmlns:a16="http://schemas.microsoft.com/office/drawing/2014/main" id="{826A1746-5AEA-7C44-BB7D-FF567B021570}"/>
              </a:ext>
            </a:extLst>
          </p:cNvPr>
          <p:cNvSpPr/>
          <p:nvPr/>
        </p:nvSpPr>
        <p:spPr>
          <a:xfrm>
            <a:off x="7789596" y="554860"/>
            <a:ext cx="1339224" cy="54868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a:solidFill>
                  <a:schemeClr val="accent6"/>
                </a:solidFill>
              </a:rPr>
              <a:t>玉木</a:t>
            </a:r>
          </a:p>
        </p:txBody>
      </p:sp>
      <p:sp>
        <p:nvSpPr>
          <p:cNvPr id="5" name="正方形/長方形 4">
            <a:extLst>
              <a:ext uri="{FF2B5EF4-FFF2-40B4-BE49-F238E27FC236}">
                <a16:creationId xmlns:a16="http://schemas.microsoft.com/office/drawing/2014/main" id="{33E47F91-8AB0-ED40-A880-0C4D4CC528F6}"/>
              </a:ext>
            </a:extLst>
          </p:cNvPr>
          <p:cNvSpPr/>
          <p:nvPr/>
        </p:nvSpPr>
        <p:spPr>
          <a:xfrm>
            <a:off x="7789596" y="0"/>
            <a:ext cx="1339224" cy="54868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kumimoji="1" lang="ja-JP" altLang="en-US"/>
              <a:t>追加</a:t>
            </a:r>
          </a:p>
        </p:txBody>
      </p:sp>
      <p:sp>
        <p:nvSpPr>
          <p:cNvPr id="6" name="コンテンツ プレースホルダー 2"/>
          <p:cNvSpPr txBox="1">
            <a:spLocks/>
          </p:cNvSpPr>
          <p:nvPr/>
        </p:nvSpPr>
        <p:spPr>
          <a:xfrm>
            <a:off x="611560" y="4354249"/>
            <a:ext cx="7939109" cy="2315111"/>
          </a:xfrm>
          <a:prstGeom prst="rect">
            <a:avLst/>
          </a:prstGeom>
          <a:ln w="31750">
            <a:solidFill>
              <a:schemeClr val="accent1">
                <a:shade val="50000"/>
              </a:schemeClr>
            </a:solidFill>
          </a:ln>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Font typeface="Arial" pitchFamily="34" charset="0"/>
              <a:buNone/>
            </a:pPr>
            <a:r>
              <a:rPr lang="en-US" altLang="ja-JP" sz="2215" smtClean="0"/>
              <a:t>【</a:t>
            </a:r>
            <a:r>
              <a:rPr lang="ja-JP" altLang="en-US" sz="2215" smtClean="0"/>
              <a:t>復習</a:t>
            </a:r>
            <a:r>
              <a:rPr lang="en-US" altLang="ja-JP" sz="2215" smtClean="0"/>
              <a:t>】</a:t>
            </a:r>
            <a:r>
              <a:rPr lang="ja-JP" altLang="en-US" sz="2215" smtClean="0"/>
              <a:t>初任者研修での 相談支援の８つの基本的視点</a:t>
            </a:r>
          </a:p>
          <a:p>
            <a:pPr marL="253518" indent="0">
              <a:buFont typeface="Arial" pitchFamily="34" charset="0"/>
              <a:buNone/>
            </a:pPr>
            <a:r>
              <a:rPr lang="ja-JP" altLang="en-US" sz="2215" smtClean="0"/>
              <a:t>① 個別性の重視、② 生活者視点、ＱＯＬの重視、③ 本人主体、本人中心、④ 自己決定（意思決定）への支援、セルフケアマネジメントの支援、⑤ エンパワメント、リカバリーの視点、ストレングスへの着目、⑥ 権利擁護、⑦ 多職種連携・チームアプローチ、⑧ 地域づくり（コミュニティワーク）、スティグマへのアプローチ</a:t>
            </a:r>
            <a:endParaRPr lang="ja-JP" altLang="en-US" sz="2215" dirty="0"/>
          </a:p>
        </p:txBody>
      </p:sp>
    </p:spTree>
    <p:extLst>
      <p:ext uri="{BB962C8B-B14F-4D97-AF65-F5344CB8AC3E}">
        <p14:creationId xmlns:p14="http://schemas.microsoft.com/office/powerpoint/2010/main" val="1362946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539552" y="479574"/>
            <a:ext cx="8209284" cy="1077218"/>
          </a:xfrm>
          <a:prstGeom prst="rect">
            <a:avLst/>
          </a:prstGeom>
          <a:noFill/>
        </p:spPr>
        <p:txBody>
          <a:bodyPr wrap="square" rtlCol="0">
            <a:spAutoFit/>
          </a:bodyPr>
          <a:lstStyle/>
          <a:p>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あなたが今、</a:t>
            </a:r>
            <a:r>
              <a:rPr lang="ja-JP" altLang="en-US" sz="3200" u="sng"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相談支援専門員として</a:t>
            </a:r>
            <a:r>
              <a:rPr lang="ja-JP" altLang="en-US" sz="3200" dirty="0">
                <a:solidFill>
                  <a:srgbClr val="C00000"/>
                </a:solidFill>
                <a:latin typeface="ＤＨＰ特太ゴシック体" panose="020B0500000000000000" pitchFamily="50" charset="-128"/>
                <a:ea typeface="ＤＨＰ特太ゴシック体" panose="020B0500000000000000" pitchFamily="50" charset="-128"/>
                <a:cs typeface="メイリオ" pitchFamily="50" charset="-128"/>
              </a:rPr>
              <a:t>大切にしているもの、ことは何ですか？</a:t>
            </a:r>
          </a:p>
        </p:txBody>
      </p:sp>
      <p:sp>
        <p:nvSpPr>
          <p:cNvPr id="4" name="正方形/長方形 3"/>
          <p:cNvSpPr/>
          <p:nvPr/>
        </p:nvSpPr>
        <p:spPr>
          <a:xfrm>
            <a:off x="611188" y="1700808"/>
            <a:ext cx="8281292" cy="49685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442811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3695</TotalTime>
  <Words>10306</Words>
  <Application>Microsoft Office PowerPoint</Application>
  <PresentationFormat>画面に合わせる (4:3)</PresentationFormat>
  <Paragraphs>1027</Paragraphs>
  <Slides>60</Slides>
  <Notes>46</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60</vt:i4>
      </vt:variant>
    </vt:vector>
  </HeadingPairs>
  <TitlesOfParts>
    <vt:vector size="75" baseType="lpstr">
      <vt:lpstr>ＤＨＰ特太ゴシック体</vt:lpstr>
      <vt:lpstr>HGP創英角ｺﾞｼｯｸUB</vt:lpstr>
      <vt:lpstr>HGP創英角ﾎﾟｯﾌﾟ体</vt:lpstr>
      <vt:lpstr>HGS創英角ﾎﾟｯﾌﾟ体</vt:lpstr>
      <vt:lpstr>Meiryo UI</vt:lpstr>
      <vt:lpstr>ＭＳ Ｐゴシック</vt:lpstr>
      <vt:lpstr>ＭＳ ゴシック</vt:lpstr>
      <vt:lpstr>新細明體</vt:lpstr>
      <vt:lpstr>宋体</vt:lpstr>
      <vt:lpstr>メイリオ</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相談支援の基本姿勢</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基本的視点１ 生活者の視点（QOLの重視）</vt:lpstr>
      <vt:lpstr>PowerPoint プレゼンテーション</vt:lpstr>
      <vt:lpstr>基本的視点２ 本人主体の視点（本人中心）</vt:lpstr>
      <vt:lpstr>なぜ、本人主体の視点なのか</vt:lpstr>
      <vt:lpstr>本人主体の課題とは何か</vt:lpstr>
      <vt:lpstr>基本的視点５ 自立・自己決定の視点（意思決定支援）</vt:lpstr>
      <vt:lpstr>PowerPoint プレゼンテーション</vt:lpstr>
      <vt:lpstr>意思決定支援の普遍主義</vt:lpstr>
      <vt:lpstr>基本的視点３ エンパワメントの視点（当事者による社会変革）</vt:lpstr>
      <vt:lpstr>エンパワメントとは何か</vt:lpstr>
      <vt:lpstr>なぜ、エンパワメント・アプローチなのか</vt:lpstr>
      <vt:lpstr>PowerPoint プレゼンテーション</vt:lpstr>
      <vt:lpstr>PowerPoint プレゼンテーション</vt:lpstr>
      <vt:lpstr>PowerPoint プレゼンテーション</vt:lpstr>
      <vt:lpstr>相談支援の基本姿勢　小まとめ</vt:lpstr>
      <vt:lpstr>　障害の理解に当たっては社会モデルを基本とす ること、医学モデル支援の位置づけを実践の振 り返りから確認する。 　基本的視座として、本人の生活の場で展開さ れる援助、援助対象の拡大、予防的かつ積極的アプローチ、多職種連携(チームアプロー チ)、ネットワークなどについて解説する。  </vt:lpstr>
      <vt:lpstr>意思決定支援</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意思決定支援と主体性</vt:lpstr>
      <vt:lpstr>意思決定において 本人が主導権を握るには</vt:lpstr>
      <vt:lpstr>意思決定が困難と思われる状況で 本人が主体でいられるには</vt:lpstr>
      <vt:lpstr>意思決定支援の前提</vt:lpstr>
      <vt:lpstr>PowerPoint プレゼンテーション</vt:lpstr>
      <vt:lpstr>PowerPoint プレゼンテーション</vt:lpstr>
      <vt:lpstr>PowerPoint プレゼンテーション</vt:lpstr>
      <vt:lpstr>PowerPoint プレゼンテーション</vt:lpstr>
      <vt:lpstr>相談支援とケアマネジメントプロセス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事例を通して学ぶ 相談支援専門員として大切な視点</vt:lpstr>
      <vt:lpstr>PowerPoint プレゼンテーション</vt:lpstr>
      <vt:lpstr>各事例において 留意する重要ポイント②</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科目名</dc:title>
  <dc:creator>Yuichi FUJIKAWA</dc:creator>
  <cp:lastModifiedBy>江端 潤(ebata-jun01)</cp:lastModifiedBy>
  <cp:revision>206</cp:revision>
  <dcterms:created xsi:type="dcterms:W3CDTF">2018-11-11T15:28:03Z</dcterms:created>
  <dcterms:modified xsi:type="dcterms:W3CDTF">2019-10-09T06:49:32Z</dcterms:modified>
</cp:coreProperties>
</file>